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media/image57.jpg" ContentType="image/pn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65"/>
  </p:notesMasterIdLst>
  <p:handoutMasterIdLst>
    <p:handoutMasterId r:id="rId66"/>
  </p:handoutMasterIdLst>
  <p:sldIdLst>
    <p:sldId id="272" r:id="rId2"/>
    <p:sldId id="356" r:id="rId3"/>
    <p:sldId id="357" r:id="rId4"/>
    <p:sldId id="278" r:id="rId5"/>
    <p:sldId id="358" r:id="rId6"/>
    <p:sldId id="368" r:id="rId7"/>
    <p:sldId id="279" r:id="rId8"/>
    <p:sldId id="275" r:id="rId9"/>
    <p:sldId id="277" r:id="rId10"/>
    <p:sldId id="367" r:id="rId11"/>
    <p:sldId id="325" r:id="rId12"/>
    <p:sldId id="276" r:id="rId13"/>
    <p:sldId id="286" r:id="rId14"/>
    <p:sldId id="326" r:id="rId15"/>
    <p:sldId id="328" r:id="rId16"/>
    <p:sldId id="280" r:id="rId17"/>
    <p:sldId id="281" r:id="rId18"/>
    <p:sldId id="282" r:id="rId19"/>
    <p:sldId id="329" r:id="rId20"/>
    <p:sldId id="283" r:id="rId21"/>
    <p:sldId id="330" r:id="rId22"/>
    <p:sldId id="331" r:id="rId23"/>
    <p:sldId id="310" r:id="rId24"/>
    <p:sldId id="311" r:id="rId25"/>
    <p:sldId id="284" r:id="rId26"/>
    <p:sldId id="285" r:id="rId27"/>
    <p:sldId id="290" r:id="rId28"/>
    <p:sldId id="289" r:id="rId29"/>
    <p:sldId id="298" r:id="rId30"/>
    <p:sldId id="288" r:id="rId31"/>
    <p:sldId id="292" r:id="rId32"/>
    <p:sldId id="313" r:id="rId33"/>
    <p:sldId id="303" r:id="rId34"/>
    <p:sldId id="299" r:id="rId35"/>
    <p:sldId id="312" r:id="rId36"/>
    <p:sldId id="301" r:id="rId37"/>
    <p:sldId id="355" r:id="rId38"/>
    <p:sldId id="295" r:id="rId39"/>
    <p:sldId id="314" r:id="rId40"/>
    <p:sldId id="304" r:id="rId41"/>
    <p:sldId id="300" r:id="rId42"/>
    <p:sldId id="302" r:id="rId43"/>
    <p:sldId id="332" r:id="rId44"/>
    <p:sldId id="296" r:id="rId45"/>
    <p:sldId id="333" r:id="rId46"/>
    <p:sldId id="334" r:id="rId47"/>
    <p:sldId id="335" r:id="rId48"/>
    <p:sldId id="336" r:id="rId49"/>
    <p:sldId id="337" r:id="rId50"/>
    <p:sldId id="338" r:id="rId51"/>
    <p:sldId id="339" r:id="rId52"/>
    <p:sldId id="341" r:id="rId53"/>
    <p:sldId id="340" r:id="rId54"/>
    <p:sldId id="306" r:id="rId55"/>
    <p:sldId id="342" r:id="rId56"/>
    <p:sldId id="343" r:id="rId57"/>
    <p:sldId id="307" r:id="rId58"/>
    <p:sldId id="346" r:id="rId59"/>
    <p:sldId id="353" r:id="rId60"/>
    <p:sldId id="347" r:id="rId61"/>
    <p:sldId id="348" r:id="rId62"/>
    <p:sldId id="354" r:id="rId63"/>
    <p:sldId id="351" r:id="rId64"/>
  </p:sldIdLst>
  <p:sldSz cx="12192000" cy="6858000"/>
  <p:notesSz cx="6735763" cy="9866313"/>
  <p:defaultTextStyle>
    <a:defPPr rtl="0">
      <a:defRPr lang="ja-jp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799B23B-EC83-4686-B30A-512413B5E67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09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4DA88A-700E-4959-AD05-3C421866BDC6}" type="datetime4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2024年8月22日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09A4F4-89FA-4551-A9F4-ECDBD52C06D6}" type="slidenum">
              <a:rPr kumimoji="1" lang="en-US" altLang="ja-JP" smtClean="0">
                <a:latin typeface="Meiryo UI" panose="020B0604030504040204" pitchFamily="50" charset="-128"/>
                <a:ea typeface="Meiryo UI" panose="020B0604030504040204" pitchFamily="50" charset="-128"/>
              </a:rPr>
              <a:t>‹#›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248109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EECA54F6-A409-4052-BA8C-D33E3AF8AD29}" type="datetime4">
              <a:rPr lang="ja-JP" altLang="en-US" smtClean="0"/>
              <a:pPr/>
              <a:t>2024年8月22日</a:t>
            </a:fld>
            <a:endParaRPr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ja-JP" altLang="en-US" noProof="0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ja-JP" altLang="en-US" noProof="0" dirty="0"/>
              <a:t>クリックしてマスター テキストのスタイルを編集</a:t>
            </a:r>
          </a:p>
          <a:p>
            <a:pPr lvl="1" rtl="0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 rtl="0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 rtl="0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 rtl="0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893B0CF2-7F87-4E02-A248-870047730F99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14981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93B0CF2-7F87-4E02-A248-870047730F99}" type="slidenum">
              <a:rPr lang="en-US" altLang="ja-JP" smtClean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fld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95133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3B0CF2-7F87-4E02-A248-870047730F99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1003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3B0CF2-7F87-4E02-A248-870047730F99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49072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3B0CF2-7F87-4E02-A248-870047730F99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49072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3B0CF2-7F87-4E02-A248-870047730F99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35823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3B0CF2-7F87-4E02-A248-870047730F99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67606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en-US" altLang="ja-JP" smtClean="0">
                <a:latin typeface="Meiryo UI" panose="020B0604030504040204" pitchFamily="50" charset="-128"/>
                <a:ea typeface="Meiryo UI" panose="020B0604030504040204" pitchFamily="50" charset="-128"/>
              </a:rPr>
              <a:t>12</a:t>
            </a:fld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28453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グループ 9"/>
          <p:cNvGrpSpPr/>
          <p:nvPr/>
        </p:nvGrpSpPr>
        <p:grpSpPr>
          <a:xfrm>
            <a:off x="0" y="6208894"/>
            <a:ext cx="12192000" cy="649106"/>
            <a:chOff x="0" y="6208894"/>
            <a:chExt cx="12192000" cy="649106"/>
          </a:xfrm>
        </p:grpSpPr>
        <p:sp>
          <p:nvSpPr>
            <p:cNvPr id="2" name="長方形 1"/>
            <p:cNvSpPr/>
            <p:nvPr/>
          </p:nvSpPr>
          <p:spPr>
            <a:xfrm>
              <a:off x="3048" y="6220178"/>
              <a:ext cx="12188952" cy="637822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0"/>
              <a:endParaRPr lang="ja-JP" altLang="en-US" noProof="0" dirty="0"/>
            </a:p>
          </p:txBody>
        </p:sp>
        <p:cxnSp>
          <p:nvCxnSpPr>
            <p:cNvPr id="7" name="直線​​コネクタ 6"/>
            <p:cNvCxnSpPr/>
            <p:nvPr/>
          </p:nvCxnSpPr>
          <p:spPr>
            <a:xfrm>
              <a:off x="0" y="6208894"/>
              <a:ext cx="12192000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直線​​コネクタ 4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​​コネクタ 10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タイトル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tx2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j-cs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  <a:endParaRPr kumimoji="0" lang="ja-JP" altLang="en-US" noProof="0" dirty="0"/>
          </a:p>
        </p:txBody>
      </p:sp>
      <p:sp>
        <p:nvSpPr>
          <p:cNvPr id="17" name="サブタイトル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 rtlCol="0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pPr rtl="0"/>
            <a:r>
              <a:rPr lang="ja-JP" altLang="en-US" noProof="0"/>
              <a:t>マスター サブタイトルの書式設定</a:t>
            </a:r>
            <a:endParaRPr kumimoji="0" lang="ja-JP" altLang="en-US" noProof="0" dirty="0"/>
          </a:p>
        </p:txBody>
      </p:sp>
      <p:sp>
        <p:nvSpPr>
          <p:cNvPr id="30" name="日付プレースホルダー 2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7D9F5B4-D2B9-4671-9B63-0110E6386A4E}" type="datetime4">
              <a:rPr lang="ja-JP" altLang="en-US" smtClean="0"/>
              <a:t>2024年8月22日</a:t>
            </a:fld>
            <a:endParaRPr lang="en-US" dirty="0"/>
          </a:p>
        </p:txBody>
      </p:sp>
      <p:sp>
        <p:nvSpPr>
          <p:cNvPr id="19" name="フッター プレースホルダー 1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 altLang="en-US" noProof="0" dirty="0"/>
              <a:t>フッターを追加</a:t>
            </a:r>
          </a:p>
        </p:txBody>
      </p:sp>
      <p:sp>
        <p:nvSpPr>
          <p:cNvPr id="27" name="スライド番号プレースホルダー 2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n-US" altLang="ja-JP" noProof="0" smtClean="0"/>
              <a:t>‹#›</a:t>
            </a:fld>
            <a:endParaRPr lang="ja-JP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298082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ja-JP" altLang="en-US" noProof="0"/>
              <a:t>マスター タイトルの書式設定</a:t>
            </a:r>
            <a:endParaRPr kumimoji="0" lang="ja-JP" altLang="en-US" noProof="0" dirty="0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 rtl="0" eaLnBrk="1" latinLnBrk="0" hangingPunct="1"/>
            <a:r>
              <a:rPr lang="ja-JP" altLang="en-US" noProof="0" dirty="0"/>
              <a:t>クリックしてマスター テキストのスタイルを編集</a:t>
            </a:r>
          </a:p>
          <a:p>
            <a:pPr lvl="1"/>
            <a:r>
              <a:rPr kumimoji="1" lang="ja-JP" altLang="en-US" noProof="0" dirty="0"/>
              <a:t>第 </a:t>
            </a:r>
            <a:r>
              <a:rPr kumimoji="1" lang="en-US" altLang="ja-JP" noProof="0" dirty="0"/>
              <a:t>2 </a:t>
            </a:r>
            <a:r>
              <a:rPr kumimoji="1" lang="ja-JP" altLang="en-US" noProof="0" dirty="0"/>
              <a:t>レベル</a:t>
            </a:r>
          </a:p>
          <a:p>
            <a:pPr lvl="2"/>
            <a:r>
              <a:rPr kumimoji="1" lang="ja-JP" altLang="en-US" noProof="0" dirty="0"/>
              <a:t>第 </a:t>
            </a:r>
            <a:r>
              <a:rPr kumimoji="1" lang="en-US" altLang="ja-JP" noProof="0" dirty="0"/>
              <a:t>3 </a:t>
            </a:r>
            <a:r>
              <a:rPr kumimoji="1" lang="ja-JP" altLang="en-US" noProof="0" dirty="0"/>
              <a:t>レベル</a:t>
            </a:r>
          </a:p>
          <a:p>
            <a:pPr lvl="3"/>
            <a:r>
              <a:rPr kumimoji="1" lang="ja-JP" altLang="en-US" noProof="0" dirty="0"/>
              <a:t>第 </a:t>
            </a:r>
            <a:r>
              <a:rPr kumimoji="1" lang="en-US" altLang="ja-JP" noProof="0" dirty="0"/>
              <a:t>4 </a:t>
            </a:r>
            <a:r>
              <a:rPr kumimoji="1" lang="ja-JP" altLang="en-US" noProof="0" dirty="0"/>
              <a:t>レベル</a:t>
            </a:r>
          </a:p>
          <a:p>
            <a:pPr lvl="4"/>
            <a:r>
              <a:rPr kumimoji="1" lang="ja-JP" altLang="en-US" noProof="0" dirty="0"/>
              <a:t>第 </a:t>
            </a:r>
            <a:r>
              <a:rPr kumimoji="1" lang="en-US" altLang="ja-JP" noProof="0" dirty="0"/>
              <a:t>5 </a:t>
            </a:r>
            <a:r>
              <a:rPr kumimoji="1" lang="ja-JP" altLang="en-US" noProof="0" dirty="0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189D195-22A8-4E03-A4C1-FF558F7B427F}" type="datetime4">
              <a:rPr lang="ja-JP" altLang="en-US" smtClean="0"/>
              <a:t>2024年8月22日</a:t>
            </a:fld>
            <a:endParaRPr 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 altLang="en-US" noProof="0" dirty="0"/>
              <a:t>フッターを追加</a:t>
            </a: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n-US" altLang="ja-JP" noProof="0" smtClean="0"/>
              <a:t>‹#›</a:t>
            </a:fld>
            <a:endParaRPr lang="ja-JP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87777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 rtlCol="0"/>
          <a:lstStyle/>
          <a:p>
            <a:pPr rtl="0"/>
            <a:r>
              <a:rPr lang="ja-JP" altLang="en-US" noProof="0"/>
              <a:t>マスター タイトルの書式設定</a:t>
            </a:r>
            <a:endParaRPr kumimoji="0" lang="ja-JP" altLang="en-US" noProof="0" dirty="0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 hasCustomPrompt="1"/>
          </p:nvPr>
        </p:nvSpPr>
        <p:spPr>
          <a:xfrm>
            <a:off x="609600" y="914402"/>
            <a:ext cx="8026400" cy="5211763"/>
          </a:xfrm>
        </p:spPr>
        <p:txBody>
          <a:bodyPr vert="eaVert" rtlCol="0"/>
          <a:lstStyle/>
          <a:p>
            <a:pPr lvl="0" rtl="0" eaLnBrk="1" latinLnBrk="0" hangingPunct="1"/>
            <a:r>
              <a:rPr lang="ja-JP" altLang="en-US" noProof="0" dirty="0"/>
              <a:t>クリックしてマスター テキストのスタイルを編集</a:t>
            </a:r>
          </a:p>
          <a:p>
            <a:pPr lvl="1"/>
            <a:r>
              <a:rPr kumimoji="1" lang="ja-JP" altLang="en-US" noProof="0" dirty="0"/>
              <a:t>第 </a:t>
            </a:r>
            <a:r>
              <a:rPr kumimoji="1" lang="en-US" altLang="ja-JP" noProof="0" dirty="0"/>
              <a:t>2 </a:t>
            </a:r>
            <a:r>
              <a:rPr kumimoji="1" lang="ja-JP" altLang="en-US" noProof="0" dirty="0"/>
              <a:t>レベル</a:t>
            </a:r>
          </a:p>
          <a:p>
            <a:pPr lvl="2"/>
            <a:r>
              <a:rPr kumimoji="1" lang="ja-JP" altLang="en-US" noProof="0" dirty="0"/>
              <a:t>第 </a:t>
            </a:r>
            <a:r>
              <a:rPr kumimoji="1" lang="en-US" altLang="ja-JP" noProof="0" dirty="0"/>
              <a:t>3 </a:t>
            </a:r>
            <a:r>
              <a:rPr kumimoji="1" lang="ja-JP" altLang="en-US" noProof="0" dirty="0"/>
              <a:t>レベル</a:t>
            </a:r>
          </a:p>
          <a:p>
            <a:pPr lvl="3"/>
            <a:r>
              <a:rPr kumimoji="1" lang="ja-JP" altLang="en-US" noProof="0" dirty="0"/>
              <a:t>第 </a:t>
            </a:r>
            <a:r>
              <a:rPr kumimoji="1" lang="en-US" altLang="ja-JP" noProof="0" dirty="0"/>
              <a:t>4 </a:t>
            </a:r>
            <a:r>
              <a:rPr kumimoji="1" lang="ja-JP" altLang="en-US" noProof="0" dirty="0"/>
              <a:t>レベル</a:t>
            </a:r>
          </a:p>
          <a:p>
            <a:pPr lvl="4"/>
            <a:r>
              <a:rPr kumimoji="1" lang="ja-JP" altLang="en-US" noProof="0" dirty="0"/>
              <a:t>第 </a:t>
            </a:r>
            <a:r>
              <a:rPr kumimoji="1" lang="en-US" altLang="ja-JP" noProof="0" dirty="0"/>
              <a:t>5 </a:t>
            </a:r>
            <a:r>
              <a:rPr kumimoji="1" lang="ja-JP" altLang="en-US" noProof="0" dirty="0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59B777F-2BA6-42C0-83EF-2CC97DD0D6E7}" type="datetime4">
              <a:rPr lang="ja-JP" altLang="en-US" smtClean="0"/>
              <a:t>2024年8月22日</a:t>
            </a:fld>
            <a:endParaRPr 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 altLang="en-US" noProof="0" dirty="0"/>
              <a:t>フッターを追加</a:t>
            </a: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n-US" altLang="ja-JP" noProof="0" smtClean="0"/>
              <a:t>‹#›</a:t>
            </a:fld>
            <a:endParaRPr lang="ja-JP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336975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ja-JP" altLang="en-US" noProof="0"/>
              <a:t>マスター タイトルの書式設定</a:t>
            </a:r>
            <a:endParaRPr kumimoji="0" lang="ja-JP" altLang="en-US" noProof="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 eaLnBrk="1" latinLnBrk="0" hangingPunct="1"/>
            <a:r>
              <a:rPr lang="ja-JP" altLang="en-US" noProof="0"/>
              <a:t>マスター テキストの書式設定</a:t>
            </a:r>
          </a:p>
          <a:p>
            <a:pPr lvl="1" rtl="0" eaLnBrk="1" latinLnBrk="0" hangingPunct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 eaLnBrk="1" latinLnBrk="0" hangingPunct="1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 eaLnBrk="1" latinLnBrk="0" hangingPunct="1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 eaLnBrk="1" latinLnBrk="0" hangingPunct="1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  <a:endParaRPr kumimoji="0" lang="ja-JP" altLang="en-US" noProof="0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30C11D6-D226-45B1-8AA5-91C501F3B0E7}" type="datetime4">
              <a:rPr lang="ja-JP" altLang="en-US" smtClean="0"/>
              <a:t>2024年8月22日</a:t>
            </a:fld>
            <a:endParaRPr 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 altLang="en-US" noProof="0" dirty="0"/>
              <a:t>フッターを追加</a:t>
            </a: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n-US" altLang="ja-JP" noProof="0" smtClean="0"/>
              <a:t>‹#›</a:t>
            </a:fld>
            <a:endParaRPr lang="ja-JP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148168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 ヘッダ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rtlCol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tx2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j-cs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  <a:endParaRPr kumimoji="0" lang="ja-JP" altLang="en-US" noProof="0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rtlCol="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rtl="0" eaLnBrk="1" latinLnBrk="0" hangingPunct="1"/>
            <a:r>
              <a:rPr lang="ja-JP" altLang="en-US" noProof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5400AA1-06A4-444F-94EA-80BA16484187}" type="datetime4">
              <a:rPr lang="ja-JP" altLang="en-US" smtClean="0"/>
              <a:t>2024年8月22日</a:t>
            </a:fld>
            <a:endParaRPr 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 altLang="en-US" noProof="0" dirty="0"/>
              <a:t>フッターを追加</a:t>
            </a: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n-US" altLang="ja-JP" noProof="0" smtClean="0"/>
              <a:t>‹#›</a:t>
            </a:fld>
            <a:endParaRPr lang="ja-JP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35319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段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rtlCol="0"/>
          <a:lstStyle/>
          <a:p>
            <a:pPr rtl="0"/>
            <a:r>
              <a:rPr lang="ja-JP" altLang="en-US" noProof="0"/>
              <a:t>マスター タイトルの書式設定</a:t>
            </a:r>
            <a:endParaRPr kumimoji="0" lang="ja-JP" altLang="en-US" noProof="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 rtlCol="0"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ja-JP" altLang="en-US" noProof="0"/>
              <a:t>マスター テキストの書式設定</a:t>
            </a:r>
          </a:p>
          <a:p>
            <a:pPr lvl="1" rtl="0" eaLnBrk="1" latinLnBrk="0" hangingPunct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 eaLnBrk="1" latinLnBrk="0" hangingPunct="1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 eaLnBrk="1" latinLnBrk="0" hangingPunct="1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 eaLnBrk="1" latinLnBrk="0" hangingPunct="1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  <a:endParaRPr kumimoji="0" lang="ja-JP" altLang="en-US" noProof="0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 rtlCol="0"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ja-JP" altLang="en-US" noProof="0"/>
              <a:t>マスター テキストの書式設定</a:t>
            </a:r>
          </a:p>
          <a:p>
            <a:pPr lvl="1" rtl="0" eaLnBrk="1" latinLnBrk="0" hangingPunct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 eaLnBrk="1" latinLnBrk="0" hangingPunct="1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 eaLnBrk="1" latinLnBrk="0" hangingPunct="1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 eaLnBrk="1" latinLnBrk="0" hangingPunct="1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  <a:endParaRPr kumimoji="0" lang="ja-JP" altLang="en-US" noProof="0" dirty="0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538B790-6ACD-441F-B06D-4917F8B429D2}" type="datetime4">
              <a:rPr lang="ja-JP" altLang="en-US" smtClean="0"/>
              <a:t>2024年8月22日</a:t>
            </a:fld>
            <a:endParaRPr 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 altLang="en-US" noProof="0" dirty="0"/>
              <a:t>フッターを追加</a:t>
            </a: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n-US" altLang="ja-JP" noProof="0" smtClean="0"/>
              <a:t>‹#›</a:t>
            </a:fld>
            <a:endParaRPr lang="ja-JP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10901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rtlCol="0" anchor="b"/>
          <a:lstStyle>
            <a:lvl1pPr>
              <a:defRPr/>
            </a:lvl1pPr>
          </a:lstStyle>
          <a:p>
            <a:pPr rtl="0"/>
            <a:r>
              <a:rPr lang="ja-JP" altLang="en-US"/>
              <a:t>マスター タイトルの書式設定</a:t>
            </a:r>
            <a:endParaRPr kumimoji="0" 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rtlCol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ja-JP" altLang="en-US"/>
              <a:t>マスター テキストの書式設定</a:t>
            </a:r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ja-JP" altLang="en-US"/>
              <a:t>マスター テキストの書式設定</a:t>
            </a:r>
          </a:p>
          <a:p>
            <a:pPr lvl="1" rtl="0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rtl="0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rtl="0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rtl="0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rtlCol="0" anchor="ctr"/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ja-JP" altLang="en-US"/>
              <a:t>マスター テキストの書式設定</a:t>
            </a:r>
          </a:p>
          <a:p>
            <a:pPr lvl="1" rtl="0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rtl="0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rtl="0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rtl="0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 dirty="0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A296CEC-F0EC-4499-B406-555829E93D38}" type="datetime4">
              <a:rPr lang="ja-JP" altLang="en-US" smtClean="0"/>
              <a:t>2024年8月22日</a:t>
            </a:fld>
            <a:endParaRPr lang="en-US" dirty="0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" dirty="0"/>
              <a:t>フッターを追加</a:t>
            </a:r>
            <a:endParaRPr lang="en-US" dirty="0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018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j-cs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  <a:endParaRPr kumimoji="0" lang="ja-JP" altLang="en-US" noProof="0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BC8EE4A-0564-4F19-AF56-1B86A81857A1}" type="datetime4">
              <a:rPr lang="ja-JP" altLang="en-US" smtClean="0"/>
              <a:t>2024年8月22日</a:t>
            </a:fld>
            <a:endParaRPr 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 altLang="en-US" noProof="0" dirty="0"/>
              <a:t>フッターを追加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n-US" altLang="ja-JP" noProof="0" smtClean="0"/>
              <a:t>‹#›</a:t>
            </a:fld>
            <a:endParaRPr lang="ja-JP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307181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AD0A0B1-5389-4168-8C71-456999E01C6A}" type="datetime4">
              <a:rPr lang="ja-JP" altLang="en-US" smtClean="0"/>
              <a:t>2024年8月22日</a:t>
            </a:fld>
            <a:endParaRPr 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 altLang="en-US" noProof="0" dirty="0"/>
              <a:t>フッターを追加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n-US" altLang="ja-JP" noProof="0" smtClean="0"/>
              <a:t>‹#›</a:t>
            </a:fld>
            <a:endParaRPr lang="ja-JP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25288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キャプション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rtlCol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j-cs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  <a:endParaRPr kumimoji="0" lang="ja-JP" altLang="en-US" noProof="0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 rtlCol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ja-JP" altLang="en-US" noProof="0"/>
              <a:t>マスター テキストの書式設定</a:t>
            </a:r>
          </a:p>
          <a:p>
            <a:pPr lvl="1" rtl="0" eaLnBrk="1" latinLnBrk="0" hangingPunct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 eaLnBrk="1" latinLnBrk="0" hangingPunct="1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 eaLnBrk="1" latinLnBrk="0" hangingPunct="1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 eaLnBrk="1" latinLnBrk="0" hangingPunct="1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  <a:endParaRPr kumimoji="0" lang="ja-JP" altLang="en-US" noProof="0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 rtlCol="0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rtl="0" eaLnBrk="1" latinLnBrk="0" hangingPunct="1"/>
            <a:r>
              <a:rPr lang="ja-JP" altLang="en-US" noProof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DFAF4E1-8E5B-454D-966C-37225B9702A6}" type="datetime4">
              <a:rPr lang="ja-JP" altLang="en-US" smtClean="0"/>
              <a:t>2024年8月22日</a:t>
            </a:fld>
            <a:endParaRPr 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 altLang="en-US" noProof="0" dirty="0"/>
              <a:t>フッターを追加</a:t>
            </a: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n-US" altLang="ja-JP" noProof="0" smtClean="0"/>
              <a:t>‹#›</a:t>
            </a:fld>
            <a:endParaRPr lang="ja-JP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199192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キャプション付きの画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1 つの角を切り取って丸めた四角形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ja-JP" altLang="en-US" sz="1800" noProof="0" dirty="0"/>
          </a:p>
        </p:txBody>
      </p:sp>
      <p:sp>
        <p:nvSpPr>
          <p:cNvPr id="12" name="直角三角形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ja-JP" altLang="en-US" sz="1800" noProof="0" dirty="0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rtlCol="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  <a:endParaRPr kumimoji="0" lang="ja-JP" altLang="en-US" noProof="0" dirty="0"/>
          </a:p>
        </p:txBody>
      </p:sp>
      <p:sp>
        <p:nvSpPr>
          <p:cNvPr id="3" name="図プレースホルダー 2" descr="画像を追加する空のプレースホルダー。プレースホルダーをクリックし、追加する画像を選択します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 rtlCol="0"/>
          <a:lstStyle>
            <a:lvl1pPr marL="0" indent="0">
              <a:buNone/>
              <a:defRPr sz="3200"/>
            </a:lvl1pPr>
          </a:lstStyle>
          <a:p>
            <a:pPr rtl="0"/>
            <a:r>
              <a:rPr lang="ja-JP" altLang="en-US" noProof="0"/>
              <a:t>アイコンをクリックして図を追加</a:t>
            </a:r>
            <a:endParaRPr kumimoji="0" lang="ja-JP" altLang="en-US" noProof="0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rtlCol="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rtl="0" eaLnBrk="1" latinLnBrk="0" hangingPunct="1"/>
            <a:r>
              <a:rPr lang="ja-JP" altLang="en-US" noProof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BA228A8-1DDA-4C9E-B7BB-B3D4A4576159}" type="datetime4">
              <a:rPr lang="ja-JP" altLang="en-US" smtClean="0"/>
              <a:t>2024年8月22日</a:t>
            </a:fld>
            <a:endParaRPr 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 altLang="en-US" noProof="0" dirty="0"/>
              <a:t>フッターを追加</a:t>
            </a: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 rtlCol="0"/>
          <a:lstStyle/>
          <a:p>
            <a:pPr rtl="0"/>
            <a:fld id="{401CF334-2D5C-4859-84A6-CA7E6E43FAEB}" type="slidenum">
              <a:rPr lang="en-US" altLang="ja-JP" noProof="0" smtClean="0"/>
              <a:t>‹#›</a:t>
            </a:fld>
            <a:endParaRPr lang="ja-JP" altLang="en-US" noProof="0" dirty="0"/>
          </a:p>
        </p:txBody>
      </p:sp>
      <p:sp>
        <p:nvSpPr>
          <p:cNvPr id="10" name="フリーフォーム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/>
          <a:lstStyle/>
          <a:p>
            <a:pPr marL="0" algn="l" rtl="0" eaLnBrk="1" latinLnBrk="0" hangingPunct="1"/>
            <a:endParaRPr kumimoji="0" lang="ja-JP" altLang="en-US" sz="18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フリーフォーム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/>
          <a:lstStyle/>
          <a:p>
            <a:pPr marL="0" algn="l" rtl="0" eaLnBrk="1" latinLnBrk="0" hangingPunct="1"/>
            <a:endParaRPr kumimoji="0" lang="ja-JP" altLang="en-US" sz="18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962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グループ 24"/>
          <p:cNvGrpSpPr/>
          <p:nvPr/>
        </p:nvGrpSpPr>
        <p:grpSpPr>
          <a:xfrm>
            <a:off x="-29028" y="-7144"/>
            <a:ext cx="12240731" cy="6879658"/>
            <a:chOff x="0" y="-21658"/>
            <a:chExt cx="12240731" cy="6879658"/>
          </a:xfrm>
        </p:grpSpPr>
        <p:sp>
          <p:nvSpPr>
            <p:cNvPr id="26" name="長方形 25"/>
            <p:cNvSpPr/>
            <p:nvPr/>
          </p:nvSpPr>
          <p:spPr>
            <a:xfrm>
              <a:off x="31633" y="0"/>
              <a:ext cx="1218895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ja-JP" altLang="en-US" noProof="0" dirty="0"/>
            </a:p>
          </p:txBody>
        </p:sp>
        <p:grpSp>
          <p:nvGrpSpPr>
            <p:cNvPr id="27" name="グループ 26"/>
            <p:cNvGrpSpPr/>
            <p:nvPr/>
          </p:nvGrpSpPr>
          <p:grpSpPr>
            <a:xfrm>
              <a:off x="0" y="-21658"/>
              <a:ext cx="12240731" cy="1041400"/>
              <a:chOff x="-25356" y="-7144"/>
              <a:chExt cx="12240731" cy="1041400"/>
            </a:xfrm>
          </p:grpSpPr>
          <p:sp>
            <p:nvSpPr>
              <p:cNvPr id="28" name="フリーフォーム 27"/>
              <p:cNvSpPr>
                <a:spLocks/>
              </p:cNvSpPr>
              <p:nvPr/>
            </p:nvSpPr>
            <p:spPr bwMode="auto">
              <a:xfrm>
                <a:off x="-12700" y="-7144"/>
                <a:ext cx="12217400" cy="1041400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6" y="2"/>
                  </a:cxn>
                  <a:cxn ang="0">
                    <a:pos x="2542" y="0"/>
                  </a:cxn>
                  <a:cxn ang="0">
                    <a:pos x="4374" y="367"/>
                  </a:cxn>
                  <a:cxn ang="0">
                    <a:pos x="5766" y="55"/>
                  </a:cxn>
                  <a:cxn ang="0">
                    <a:pos x="5772" y="213"/>
                  </a:cxn>
                  <a:cxn ang="0">
                    <a:pos x="4302" y="439"/>
                  </a:cxn>
                  <a:cxn ang="0">
                    <a:pos x="1488" y="201"/>
                  </a:cxn>
                  <a:cxn ang="0">
                    <a:pos x="0" y="656"/>
                  </a:cxn>
                  <a:cxn ang="0">
                    <a:pos x="6" y="2"/>
                  </a:cxn>
                </a:cxnLst>
                <a:rect l="0" t="0" r="0" b="0"/>
                <a:pathLst>
                  <a:path w="5772" h="656">
                    <a:moveTo>
                      <a:pt x="6" y="2"/>
                    </a:moveTo>
                    <a:lnTo>
                      <a:pt x="2542" y="0"/>
                    </a:lnTo>
                    <a:cubicBezTo>
                      <a:pt x="2746" y="101"/>
                      <a:pt x="3828" y="367"/>
                      <a:pt x="4374" y="367"/>
                    </a:cubicBezTo>
                    <a:cubicBezTo>
                      <a:pt x="4920" y="367"/>
                      <a:pt x="5526" y="152"/>
                      <a:pt x="5766" y="55"/>
                    </a:cubicBezTo>
                    <a:lnTo>
                      <a:pt x="5772" y="213"/>
                    </a:lnTo>
                    <a:cubicBezTo>
                      <a:pt x="5670" y="257"/>
                      <a:pt x="5016" y="441"/>
                      <a:pt x="4302" y="439"/>
                    </a:cubicBezTo>
                    <a:cubicBezTo>
                      <a:pt x="3588" y="437"/>
                      <a:pt x="2205" y="165"/>
                      <a:pt x="1488" y="201"/>
                    </a:cubicBezTo>
                    <a:cubicBezTo>
                      <a:pt x="750" y="209"/>
                      <a:pt x="270" y="482"/>
                      <a:pt x="0" y="656"/>
                    </a:cubicBezTo>
                    <a:lnTo>
                      <a:pt x="6" y="2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shade val="50000"/>
                      <a:alpha val="45000"/>
                      <a:satMod val="120000"/>
                    </a:schemeClr>
                  </a:gs>
                  <a:gs pos="100000">
                    <a:schemeClr val="accent3">
                      <a:shade val="80000"/>
                      <a:alpha val="55000"/>
                      <a:satMod val="155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rtlCol="0" anchor="t" compatLnSpc="1"/>
              <a:lstStyle/>
              <a:p>
                <a:pPr marL="0" algn="l" rtl="0" eaLnBrk="1" latinLnBrk="0" hangingPunct="1"/>
                <a:endParaRPr kumimoji="0" lang="ja-JP" altLang="en-US" sz="180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9" name="フリーフォーム 28"/>
              <p:cNvSpPr>
                <a:spLocks/>
              </p:cNvSpPr>
              <p:nvPr/>
            </p:nvSpPr>
            <p:spPr bwMode="auto">
              <a:xfrm>
                <a:off x="5842000" y="-7144"/>
                <a:ext cx="6350000" cy="638175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1668" y="564"/>
                  </a:cxn>
                  <a:cxn ang="0">
                    <a:pos x="3000" y="186"/>
                  </a:cxn>
                  <a:cxn ang="0">
                    <a:pos x="3000" y="6"/>
                  </a:cxn>
                  <a:cxn ang="0">
                    <a:pos x="0" y="0"/>
                  </a:cxn>
                </a:cxnLst>
                <a:rect l="0" t="0" r="0" b="0"/>
                <a:pathLst>
                  <a:path w="3000" h="595">
                    <a:moveTo>
                      <a:pt x="0" y="0"/>
                    </a:moveTo>
                    <a:cubicBezTo>
                      <a:pt x="174" y="102"/>
                      <a:pt x="1168" y="533"/>
                      <a:pt x="1668" y="564"/>
                    </a:cubicBezTo>
                    <a:cubicBezTo>
                      <a:pt x="2168" y="595"/>
                      <a:pt x="2778" y="279"/>
                      <a:pt x="3000" y="186"/>
                    </a:cubicBezTo>
                    <a:lnTo>
                      <a:pt x="3000" y="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>
                      <a:shade val="50000"/>
                      <a:alpha val="30000"/>
                      <a:satMod val="130000"/>
                    </a:schemeClr>
                  </a:gs>
                  <a:gs pos="80000">
                    <a:schemeClr val="accent2">
                      <a:shade val="75000"/>
                      <a:alpha val="45000"/>
                      <a:satMod val="140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rtlCol="0" anchor="t" compatLnSpc="1"/>
              <a:lstStyle/>
              <a:p>
                <a:pPr marL="0" algn="l" rtl="0" eaLnBrk="1" latinLnBrk="0" hangingPunct="1"/>
                <a:endParaRPr kumimoji="0" lang="ja-JP" altLang="en-US" sz="180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grpSp>
            <p:nvGrpSpPr>
              <p:cNvPr id="31" name="グループ 30"/>
              <p:cNvGrpSpPr/>
              <p:nvPr/>
            </p:nvGrpSpPr>
            <p:grpSpPr>
              <a:xfrm>
                <a:off x="-25356" y="202408"/>
                <a:ext cx="12240731" cy="649224"/>
                <a:chOff x="-19045" y="216550"/>
                <a:chExt cx="9180548" cy="649224"/>
              </a:xfrm>
            </p:grpSpPr>
            <p:sp>
              <p:nvSpPr>
                <p:cNvPr id="32" name="フリーフォーム 31"/>
                <p:cNvSpPr>
                  <a:spLocks/>
                </p:cNvSpPr>
                <p:nvPr/>
              </p:nvSpPr>
              <p:spPr bwMode="auto">
                <a:xfrm rot="21435692">
                  <a:off x="-19045" y="216550"/>
                  <a:ext cx="9163050" cy="649224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966"/>
                    </a:cxn>
                    <a:cxn ang="0">
                      <a:pos x="1608" y="282"/>
                    </a:cxn>
                    <a:cxn ang="0">
                      <a:pos x="4110" y="1008"/>
                    </a:cxn>
                    <a:cxn ang="0">
                      <a:pos x="5772" y="0"/>
                    </a:cxn>
                  </a:cxnLst>
                  <a:rect l="0" t="0" r="0" b="0"/>
                  <a:pathLst>
                    <a:path w="5772" h="1055">
                      <a:moveTo>
                        <a:pt x="0" y="966"/>
                      </a:moveTo>
                      <a:cubicBezTo>
                        <a:pt x="282" y="738"/>
                        <a:pt x="923" y="275"/>
                        <a:pt x="1608" y="282"/>
                      </a:cubicBezTo>
                      <a:cubicBezTo>
                        <a:pt x="2293" y="289"/>
                        <a:pt x="3416" y="1055"/>
                        <a:pt x="4110" y="1008"/>
                      </a:cubicBezTo>
                      <a:cubicBezTo>
                        <a:pt x="4804" y="961"/>
                        <a:pt x="5426" y="210"/>
                        <a:pt x="5772" y="0"/>
                      </a:cubicBezTo>
                    </a:path>
                  </a:pathLst>
                </a:custGeom>
                <a:noFill/>
                <a:ln w="10795" cap="flat" cmpd="sng" algn="ctr">
                  <a:gradFill>
                    <a:gsLst>
                      <a:gs pos="74000">
                        <a:schemeClr val="accent3">
                          <a:shade val="75000"/>
                        </a:schemeClr>
                      </a:gs>
                      <a:gs pos="86000">
                        <a:schemeClr val="tx1">
                          <a:alpha val="29000"/>
                        </a:schemeClr>
                      </a:gs>
                      <a:gs pos="16000">
                        <a:schemeClr val="accent2">
                          <a:shade val="75000"/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rtl="0"/>
                  <a:endParaRPr kumimoji="0" lang="ja-JP" altLang="en-US" sz="1800" noProof="0" dirty="0"/>
                </a:p>
              </p:txBody>
            </p:sp>
            <p:sp>
              <p:nvSpPr>
                <p:cNvPr id="33" name="フリーフォーム 32"/>
                <p:cNvSpPr>
                  <a:spLocks/>
                </p:cNvSpPr>
                <p:nvPr/>
              </p:nvSpPr>
              <p:spPr bwMode="auto">
                <a:xfrm rot="21435692">
                  <a:off x="-14309" y="290003"/>
                  <a:ext cx="9175812" cy="530352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732"/>
                    </a:cxn>
                    <a:cxn ang="0">
                      <a:pos x="1638" y="228"/>
                    </a:cxn>
                    <a:cxn ang="0">
                      <a:pos x="4122" y="816"/>
                    </a:cxn>
                    <a:cxn ang="0">
                      <a:pos x="5766" y="0"/>
                    </a:cxn>
                  </a:cxnLst>
                  <a:rect l="0" t="0" r="0" b="0"/>
                  <a:pathLst>
                    <a:path w="5766" h="854">
                      <a:moveTo>
                        <a:pt x="0" y="732"/>
                      </a:moveTo>
                      <a:cubicBezTo>
                        <a:pt x="273" y="647"/>
                        <a:pt x="951" y="214"/>
                        <a:pt x="1638" y="228"/>
                      </a:cubicBezTo>
                      <a:cubicBezTo>
                        <a:pt x="2325" y="242"/>
                        <a:pt x="3434" y="854"/>
                        <a:pt x="4122" y="816"/>
                      </a:cubicBezTo>
                      <a:cubicBezTo>
                        <a:pt x="4810" y="778"/>
                        <a:pt x="5424" y="170"/>
                        <a:pt x="5766" y="0"/>
                      </a:cubicBezTo>
                    </a:path>
                  </a:pathLst>
                </a:custGeom>
                <a:noFill/>
                <a:ln w="9525" cap="flat" cmpd="sng" algn="ctr">
                  <a:gradFill>
                    <a:gsLst>
                      <a:gs pos="74000">
                        <a:schemeClr val="accent4"/>
                      </a:gs>
                      <a:gs pos="44000">
                        <a:schemeClr val="accent1"/>
                      </a:gs>
                      <a:gs pos="33000">
                        <a:schemeClr val="accent2"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rtl="0"/>
                  <a:endParaRPr kumimoji="0" lang="ja-JP" altLang="en-US" sz="1800" noProof="0" dirty="0"/>
                </a:p>
              </p:txBody>
            </p:sp>
          </p:grpSp>
        </p:grpSp>
      </p:grpSp>
      <p:sp>
        <p:nvSpPr>
          <p:cNvPr id="9" name="タイトル プレースホルダー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rtlCol="0" anchor="b">
            <a:normAutofit/>
          </a:bodyPr>
          <a:lstStyle/>
          <a:p>
            <a:pPr rtl="0"/>
            <a:r>
              <a:rPr lang="ja-JP" altLang="en-US" noProof="0" dirty="0"/>
              <a:t>クリックしてマスター タイトルのスタイルを編集</a:t>
            </a:r>
            <a:endParaRPr kumimoji="0" lang="ja-JP" altLang="en-US" noProof="0" dirty="0"/>
          </a:p>
        </p:txBody>
      </p:sp>
      <p:sp>
        <p:nvSpPr>
          <p:cNvPr id="30" name="テキスト プレースホルダー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4340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rtl="0" eaLnBrk="1" latinLnBrk="0" hangingPunct="1"/>
            <a:r>
              <a:rPr lang="ja-JP" altLang="en-US" noProof="0" dirty="0"/>
              <a:t>クリックしてマスター テキストのスタイルを編集</a:t>
            </a:r>
          </a:p>
          <a:p>
            <a:pPr lvl="1" rtl="0" eaLnBrk="1" latinLnBrk="0" hangingPunct="1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 rtl="0" eaLnBrk="1" latinLnBrk="0" hangingPunct="1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 rtl="0" eaLnBrk="1" latinLnBrk="0" hangingPunct="1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 rtl="0" eaLnBrk="1" latinLnBrk="0" hangingPunct="1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10" name="日付プレースホルダー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defRPr>
            </a:lvl1pPr>
          </a:lstStyle>
          <a:p>
            <a:fld id="{196E8732-2B4B-4F0A-8362-53F7A7DF2931}" type="datetime4">
              <a:rPr lang="ja-JP" altLang="en-US" smtClean="0"/>
              <a:t>2024年8月22日</a:t>
            </a:fld>
            <a:endParaRPr lang="en-US" dirty="0"/>
          </a:p>
        </p:txBody>
      </p:sp>
      <p:sp>
        <p:nvSpPr>
          <p:cNvPr id="22" name="フッター プレースホルダー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defRPr>
            </a:lvl1pPr>
          </a:lstStyle>
          <a:p>
            <a:r>
              <a:rPr lang="ja-JP" altLang="en-US" noProof="0" dirty="0"/>
              <a:t>フッターを追加</a:t>
            </a:r>
          </a:p>
        </p:txBody>
      </p:sp>
      <p:sp>
        <p:nvSpPr>
          <p:cNvPr id="18" name="スライド番号プレースホルダー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 eaLnBrk="1" latinLnBrk="0" hangingPunct="1">
              <a:defRPr kumimoji="0" sz="110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defRPr>
            </a:lvl1pPr>
          </a:lstStyle>
          <a:p>
            <a:fld id="{401CF334-2D5C-4859-84A6-CA7E6E43FAEB}" type="slidenum">
              <a:rPr lang="en-US" altLang="ja-JP" noProof="0" smtClean="0"/>
              <a:pPr/>
              <a:t>‹#›</a:t>
            </a:fld>
            <a:endParaRPr lang="ja-JP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94285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lnSpc>
          <a:spcPct val="80000"/>
        </a:lnSpc>
        <a:spcBef>
          <a:spcPct val="0"/>
        </a:spcBef>
        <a:buNone/>
        <a:defRPr kumimoji="1" sz="5000" b="0" kern="1200">
          <a:ln>
            <a:noFill/>
          </a:ln>
          <a:solidFill>
            <a:schemeClr val="tx2"/>
          </a:solidFill>
          <a:effectLst/>
          <a:latin typeface="Meiryo UI" panose="020B0604030504040204" pitchFamily="50" charset="-128"/>
          <a:ea typeface="Meiryo UI" panose="020B0604030504040204" pitchFamily="50" charset="-128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95000"/>
        <a:buFont typeface="Wingdings 2"/>
        <a:buChar char=""/>
        <a:defRPr kumimoji="1" sz="2600" kern="1200">
          <a:solidFill>
            <a:schemeClr val="tx1"/>
          </a:solidFill>
          <a:latin typeface="ＭＳ 明朝" panose="02020609040205080304" pitchFamily="17" charset="-128"/>
          <a:ea typeface="ＭＳ 明朝" panose="02020609040205080304" pitchFamily="17" charset="-128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85000"/>
        <a:buFont typeface="Wingdings 2"/>
        <a:buChar char=""/>
        <a:defRPr kumimoji="1" sz="2400" kern="1200">
          <a:solidFill>
            <a:schemeClr val="tx1"/>
          </a:solidFill>
          <a:latin typeface="ＭＳ 明朝" panose="02020609040205080304" pitchFamily="17" charset="-128"/>
          <a:ea typeface="ＭＳ 明朝" panose="02020609040205080304" pitchFamily="17" charset="-128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>
            <a:lumMod val="50000"/>
          </a:schemeClr>
        </a:buClr>
        <a:buSzPct val="70000"/>
        <a:buFont typeface="Wingdings 2"/>
        <a:buChar char=""/>
        <a:defRPr kumimoji="1" sz="2100" kern="1200">
          <a:solidFill>
            <a:schemeClr val="tx1"/>
          </a:solidFill>
          <a:latin typeface="ＭＳ 明朝" panose="02020609040205080304" pitchFamily="17" charset="-128"/>
          <a:ea typeface="ＭＳ 明朝" panose="02020609040205080304" pitchFamily="17" charset="-128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65000"/>
        <a:buFont typeface="Wingdings 2"/>
        <a:buChar char=""/>
        <a:defRPr kumimoji="1" sz="2000" kern="1200">
          <a:solidFill>
            <a:schemeClr val="tx1"/>
          </a:solidFill>
          <a:latin typeface="ＭＳ 明朝" panose="02020609040205080304" pitchFamily="17" charset="-128"/>
          <a:ea typeface="ＭＳ 明朝" panose="02020609040205080304" pitchFamily="17" charset="-128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>
            <a:lumMod val="75000"/>
          </a:schemeClr>
        </a:buClr>
        <a:buSzPct val="65000"/>
        <a:buFont typeface="Wingdings 2"/>
        <a:buChar char=""/>
        <a:defRPr kumimoji="1" sz="2000" kern="1200">
          <a:solidFill>
            <a:schemeClr val="tx1"/>
          </a:solidFill>
          <a:latin typeface="ＭＳ 明朝" panose="02020609040205080304" pitchFamily="17" charset="-128"/>
          <a:ea typeface="ＭＳ 明朝" panose="02020609040205080304" pitchFamily="17" charset="-128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>
            <a:lumMod val="50000"/>
          </a:schemeClr>
        </a:buClr>
        <a:buSzPct val="80000"/>
        <a:buFont typeface="Wingdings 2"/>
        <a:buChar char="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>
            <a:lumMod val="75000"/>
          </a:schemeClr>
        </a:buClr>
        <a:buSzPct val="80000"/>
        <a:buFont typeface="Wingdings 2"/>
        <a:buChar char=""/>
        <a:defRPr kumimoji="1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0" algn="l" rtl="0" eaLnBrk="1" latinLnBrk="0" hangingPunct="1">
        <a:spcBef>
          <a:spcPct val="20000"/>
        </a:spcBef>
        <a:buClr>
          <a:schemeClr val="tx2"/>
        </a:buClr>
        <a:buFontTx/>
        <a:buNone/>
        <a:defRPr kumimoji="1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3" Type="http://schemas.openxmlformats.org/officeDocument/2006/relationships/image" Target="../media/image16.png"/><Relationship Id="rId21" Type="http://schemas.openxmlformats.org/officeDocument/2006/relationships/image" Target="../media/image34.jpe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jpe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29.jp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jpe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19" Type="http://schemas.openxmlformats.org/officeDocument/2006/relationships/image" Target="../media/image32.jpg"/><Relationship Id="rId4" Type="http://schemas.openxmlformats.org/officeDocument/2006/relationships/image" Target="../media/image17.jpeg"/><Relationship Id="rId9" Type="http://schemas.openxmlformats.org/officeDocument/2006/relationships/image" Target="../media/image22.png"/><Relationship Id="rId14" Type="http://schemas.openxmlformats.org/officeDocument/2006/relationships/image" Target="../media/image27.png"/><Relationship Id="rId22" Type="http://schemas.openxmlformats.org/officeDocument/2006/relationships/image" Target="../media/image35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ctrTitle"/>
          </p:nvPr>
        </p:nvSpPr>
        <p:spPr>
          <a:xfrm>
            <a:off x="715264" y="2033259"/>
            <a:ext cx="10468864" cy="1828800"/>
          </a:xfrm>
        </p:spPr>
        <p:txBody>
          <a:bodyPr rtlCol="0">
            <a:normAutofit fontScale="90000"/>
          </a:bodyPr>
          <a:lstStyle/>
          <a:p>
            <a:pPr algn="l" rtl="0"/>
            <a:br>
              <a:rPr lang="en-US" altLang="ja-JP" sz="40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br>
              <a:rPr lang="en-US" altLang="ja-JP" sz="40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3100" dirty="0">
                <a:latin typeface="Meiryo UI" panose="020B0604030504040204" pitchFamily="50" charset="-128"/>
                <a:ea typeface="Meiryo UI" panose="020B0604030504040204" pitchFamily="50" charset="-128"/>
              </a:rPr>
              <a:t>中区北地区</a:t>
            </a:r>
            <a:r>
              <a:rPr lang="en-US" altLang="ja-JP" sz="3100" dirty="0">
                <a:latin typeface="Meiryo UI" panose="020B0604030504040204" pitchFamily="50" charset="-128"/>
                <a:ea typeface="Meiryo UI" panose="020B0604030504040204" pitchFamily="50" charset="-128"/>
              </a:rPr>
              <a:t>9</a:t>
            </a:r>
            <a:r>
              <a:rPr lang="ja-JP" altLang="en-US" sz="3100" dirty="0">
                <a:latin typeface="Meiryo UI" panose="020B0604030504040204" pitchFamily="50" charset="-128"/>
                <a:ea typeface="Meiryo UI" panose="020B0604030504040204" pitchFamily="50" charset="-128"/>
              </a:rPr>
              <a:t>月例会</a:t>
            </a:r>
            <a:br>
              <a:rPr lang="en-US" altLang="ja-JP" sz="40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br>
              <a:rPr lang="en-US" altLang="ja-JP" sz="4000" dirty="0"/>
            </a:br>
            <a:r>
              <a:rPr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～志と高収益の両立を目指せ～</a:t>
            </a:r>
            <a:br>
              <a:rPr lang="en-US" altLang="ja-JP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4000" dirty="0"/>
            </a:br>
            <a:r>
              <a:rPr lang="en-US" altLang="ja-JP" sz="4000" dirty="0"/>
              <a:t>『</a:t>
            </a:r>
            <a:r>
              <a:rPr lang="ja-JP" altLang="en-US" sz="4000" dirty="0"/>
              <a:t>経営者の覚悟</a:t>
            </a:r>
            <a:r>
              <a:rPr lang="en-US" altLang="ja-JP" sz="4000" dirty="0"/>
              <a:t>』×『</a:t>
            </a:r>
            <a:r>
              <a:rPr lang="ja-JP" altLang="en-US" sz="4000" dirty="0"/>
              <a:t>強み</a:t>
            </a:r>
            <a:r>
              <a:rPr lang="en-US" altLang="ja-JP" sz="4000" dirty="0"/>
              <a:t>』</a:t>
            </a:r>
            <a:r>
              <a:rPr lang="ja-JP" altLang="en-US" sz="4000" dirty="0"/>
              <a:t>で選ばれる企業づくり</a:t>
            </a:r>
            <a:br>
              <a:rPr lang="en-US" altLang="ja-JP" sz="40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endParaRPr lang="ja-JP" altLang="en-US" sz="3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サブタイトル 4"/>
          <p:cNvSpPr>
            <a:spLocks noGrp="1"/>
          </p:cNvSpPr>
          <p:nvPr>
            <p:ph type="subTitle" idx="1"/>
          </p:nvPr>
        </p:nvSpPr>
        <p:spPr>
          <a:xfrm>
            <a:off x="713232" y="3542432"/>
            <a:ext cx="10472928" cy="1752600"/>
          </a:xfrm>
        </p:spPr>
        <p:txBody>
          <a:bodyPr rtlCol="0"/>
          <a:lstStyle/>
          <a:p>
            <a:pPr rtl="0"/>
            <a:endParaRPr lang="en-US" altLang="ja-JP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rtl="0"/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株式会社イーヤス</a:t>
            </a: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rtl="0"/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遠藤基平</a:t>
            </a:r>
          </a:p>
          <a:p>
            <a:pPr rtl="0"/>
            <a:endParaRPr lang="ja-JP" altLang="en-US" dirty="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5D13A659-B339-014E-37A7-EE2C180ECF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4403" y="4981136"/>
            <a:ext cx="1609725" cy="627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62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267BB46-16BC-56C7-CF0A-369B3A283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rPr>
              <a:t>事業紹介</a:t>
            </a:r>
            <a:endParaRPr kumimoji="1" lang="ja-JP" altLang="en-US" dirty="0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6154D3C7-CB9F-393D-6A03-8C0EEA6983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646" y="1847088"/>
            <a:ext cx="9115504" cy="4852107"/>
          </a:xfrm>
        </p:spPr>
      </p:pic>
    </p:spTree>
    <p:extLst>
      <p:ext uri="{BB962C8B-B14F-4D97-AF65-F5344CB8AC3E}">
        <p14:creationId xmlns:p14="http://schemas.microsoft.com/office/powerpoint/2010/main" val="2169726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63C143F-5A7D-23C4-AFAD-08CD58386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4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事業紹介</a:t>
            </a:r>
          </a:p>
        </p:txBody>
      </p:sp>
      <p:pic>
        <p:nvPicPr>
          <p:cNvPr id="7" name="コンテンツ プレースホルダー 6">
            <a:extLst>
              <a:ext uri="{FF2B5EF4-FFF2-40B4-BE49-F238E27FC236}">
                <a16:creationId xmlns:a16="http://schemas.microsoft.com/office/drawing/2014/main" id="{608C3923-A36A-1795-FA03-A4F86A2AFC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980" y="1761363"/>
            <a:ext cx="9551869" cy="4829937"/>
          </a:xfrm>
        </p:spPr>
      </p:pic>
    </p:spTree>
    <p:extLst>
      <p:ext uri="{BB962C8B-B14F-4D97-AF65-F5344CB8AC3E}">
        <p14:creationId xmlns:p14="http://schemas.microsoft.com/office/powerpoint/2010/main" val="2211710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顧客企業・訪問実績　</a:t>
            </a:r>
            <a:r>
              <a:rPr lang="en-US" altLang="ja-JP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291</a:t>
            </a:r>
            <a:r>
              <a:rPr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社</a:t>
            </a: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2024</a:t>
            </a: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年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8</a:t>
            </a: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月現在）</a:t>
            </a:r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C1FB4975-9B69-4BB9-765E-4F65230FC8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1" t="27389" r="6493" b="24482"/>
          <a:stretch/>
        </p:blipFill>
        <p:spPr>
          <a:xfrm>
            <a:off x="7307049" y="2520258"/>
            <a:ext cx="1908000" cy="612000"/>
          </a:xfr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C56D1BFD-CED7-9E9B-92B3-B9A71628910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4" t="27304" r="2601" b="31806"/>
          <a:stretch/>
        </p:blipFill>
        <p:spPr>
          <a:xfrm>
            <a:off x="512158" y="2369902"/>
            <a:ext cx="2164861" cy="667158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BC6EBDF7-454F-86A2-482A-40A413C110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553" y="4388443"/>
            <a:ext cx="816277" cy="816277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E3011A29-4A10-3C3C-53CF-E772F7B60FC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022" y="3556931"/>
            <a:ext cx="1885372" cy="550375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121C3AFE-60F5-6E64-C73F-D488D859431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4" t="27189" r="9893" b="22348"/>
          <a:stretch/>
        </p:blipFill>
        <p:spPr>
          <a:xfrm>
            <a:off x="389622" y="4470727"/>
            <a:ext cx="2182772" cy="670525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18781426-F8EE-0449-6ECD-E85FD1E03C2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3" t="37890" r="10480" b="37669"/>
          <a:stretch/>
        </p:blipFill>
        <p:spPr>
          <a:xfrm>
            <a:off x="2840723" y="3556931"/>
            <a:ext cx="2353040" cy="533679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F02F1E93-D766-A5E5-CE17-57FCF45F852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0315" y="5498278"/>
            <a:ext cx="1059232" cy="983573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AF0558F8-8B90-8174-F591-CD2AB0DB7A56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8" t="35913" r="6544" b="37630"/>
          <a:stretch/>
        </p:blipFill>
        <p:spPr>
          <a:xfrm>
            <a:off x="9215049" y="5676490"/>
            <a:ext cx="1908000" cy="580696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38107E9C-FE5D-3EC6-E5F4-92CBC6E0A44C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4" t="41407" r="6488" b="38752"/>
          <a:stretch/>
        </p:blipFill>
        <p:spPr>
          <a:xfrm>
            <a:off x="5060089" y="4492963"/>
            <a:ext cx="3223328" cy="716295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28D93465-EE58-E8D7-9F92-9BCC342E2074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30" r="162" b="23342"/>
          <a:stretch/>
        </p:blipFill>
        <p:spPr>
          <a:xfrm>
            <a:off x="5254420" y="2018902"/>
            <a:ext cx="1726356" cy="1183787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5F53BDDB-53CC-0D32-2FF0-EB1EC65AF9A5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45" t="32883" r="16335" b="32869"/>
          <a:stretch/>
        </p:blipFill>
        <p:spPr>
          <a:xfrm>
            <a:off x="7832360" y="3467477"/>
            <a:ext cx="2409818" cy="647414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A872CFBB-D299-F5E8-2B66-1B6F7B45D465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16" r="24003"/>
          <a:stretch/>
        </p:blipFill>
        <p:spPr>
          <a:xfrm>
            <a:off x="10517428" y="3173804"/>
            <a:ext cx="918701" cy="901862"/>
          </a:xfrm>
          <a:prstGeom prst="rect">
            <a:avLst/>
          </a:prstGeom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id="{EB7C5345-2B8D-A01E-F3A7-BBE542F3BDE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1996" y="5570573"/>
            <a:ext cx="1236642" cy="838985"/>
          </a:xfrm>
          <a:prstGeom prst="rect">
            <a:avLst/>
          </a:prstGeom>
        </p:spPr>
      </p:pic>
      <p:pic>
        <p:nvPicPr>
          <p:cNvPr id="33" name="図 32">
            <a:extLst>
              <a:ext uri="{FF2B5EF4-FFF2-40B4-BE49-F238E27FC236}">
                <a16:creationId xmlns:a16="http://schemas.microsoft.com/office/drawing/2014/main" id="{E1889005-2AEB-77A9-C44E-651DABAFB025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44" t="41082" r="30013" b="41682"/>
          <a:stretch/>
        </p:blipFill>
        <p:spPr>
          <a:xfrm>
            <a:off x="232367" y="5711905"/>
            <a:ext cx="2724441" cy="615196"/>
          </a:xfrm>
          <a:prstGeom prst="rect">
            <a:avLst/>
          </a:prstGeom>
        </p:spPr>
      </p:pic>
      <p:pic>
        <p:nvPicPr>
          <p:cNvPr id="35" name="図 34">
            <a:extLst>
              <a:ext uri="{FF2B5EF4-FFF2-40B4-BE49-F238E27FC236}">
                <a16:creationId xmlns:a16="http://schemas.microsoft.com/office/drawing/2014/main" id="{856E0EC7-0E1F-C702-8E8B-84AA1481242D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09" t="21964" r="10593" b="28169"/>
          <a:stretch/>
        </p:blipFill>
        <p:spPr>
          <a:xfrm>
            <a:off x="7007020" y="5299784"/>
            <a:ext cx="1788471" cy="1054397"/>
          </a:xfrm>
          <a:prstGeom prst="rect">
            <a:avLst/>
          </a:prstGeom>
        </p:spPr>
      </p:pic>
      <p:pic>
        <p:nvPicPr>
          <p:cNvPr id="37" name="図 36">
            <a:extLst>
              <a:ext uri="{FF2B5EF4-FFF2-40B4-BE49-F238E27FC236}">
                <a16:creationId xmlns:a16="http://schemas.microsoft.com/office/drawing/2014/main" id="{F0D5AA98-D4A5-E9F8-7957-F1CCC350BC1F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7484" y="2232364"/>
            <a:ext cx="1564894" cy="907150"/>
          </a:xfrm>
          <a:prstGeom prst="rect">
            <a:avLst/>
          </a:prstGeom>
        </p:spPr>
      </p:pic>
      <p:pic>
        <p:nvPicPr>
          <p:cNvPr id="39" name="図 38">
            <a:extLst>
              <a:ext uri="{FF2B5EF4-FFF2-40B4-BE49-F238E27FC236}">
                <a16:creationId xmlns:a16="http://schemas.microsoft.com/office/drawing/2014/main" id="{16A3D8A4-3ED0-CBD3-3D0B-99ED5A56EDE1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43" t="34654" r="28542" b="25342"/>
          <a:stretch/>
        </p:blipFill>
        <p:spPr>
          <a:xfrm>
            <a:off x="8361487" y="4479555"/>
            <a:ext cx="1514799" cy="743109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56CD3267-2CDA-4964-B19D-A30A6DB416AF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4282" y="3395183"/>
            <a:ext cx="2457932" cy="720599"/>
          </a:xfrm>
          <a:prstGeom prst="rect">
            <a:avLst/>
          </a:prstGeom>
        </p:spPr>
      </p:pic>
      <p:pic>
        <p:nvPicPr>
          <p:cNvPr id="43" name="図 42">
            <a:extLst>
              <a:ext uri="{FF2B5EF4-FFF2-40B4-BE49-F238E27FC236}">
                <a16:creationId xmlns:a16="http://schemas.microsoft.com/office/drawing/2014/main" id="{803DC47B-DED2-65BF-B797-991E65B0EDAB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51" t="21075" r="12100" b="24499"/>
          <a:stretch/>
        </p:blipFill>
        <p:spPr>
          <a:xfrm>
            <a:off x="9594893" y="2159864"/>
            <a:ext cx="1528156" cy="901863"/>
          </a:xfrm>
          <a:prstGeom prst="rect">
            <a:avLst/>
          </a:prstGeom>
        </p:spPr>
      </p:pic>
      <p:pic>
        <p:nvPicPr>
          <p:cNvPr id="45" name="図 44">
            <a:extLst>
              <a:ext uri="{FF2B5EF4-FFF2-40B4-BE49-F238E27FC236}">
                <a16:creationId xmlns:a16="http://schemas.microsoft.com/office/drawing/2014/main" id="{6A1BB8D6-2B27-AA47-DCF8-0289B73F7815}"/>
              </a:ext>
            </a:extLst>
          </p:cNvPr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85" b="37011"/>
          <a:stretch/>
        </p:blipFill>
        <p:spPr>
          <a:xfrm>
            <a:off x="3130392" y="4448982"/>
            <a:ext cx="1635843" cy="58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008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2609244-50CF-2176-0FBB-0B2A8B86B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2964180"/>
            <a:ext cx="10972800" cy="1143000"/>
          </a:xfrm>
        </p:spPr>
        <p:txBody>
          <a:bodyPr>
            <a:noAutofit/>
          </a:bodyPr>
          <a:lstStyle/>
          <a:p>
            <a:r>
              <a:rPr kumimoji="1" lang="ja-JP" altLang="en-US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なぜ、</a:t>
            </a:r>
            <a:b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kumimoji="1" lang="ja-JP" altLang="en-US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名だたる企業から仕事をいただけるのか？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5CA2133-3B85-92E0-CB77-4442853976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262" y="4659630"/>
            <a:ext cx="11610975" cy="2065020"/>
          </a:xfrm>
        </p:spPr>
        <p:txBody>
          <a:bodyPr/>
          <a:lstStyle/>
          <a:p>
            <a:pPr marL="0" indent="0">
              <a:buNone/>
            </a:pP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09097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5A43793-CB35-65F9-DB2D-1E570C1481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“商品・サービス“、そして提供する“人（従業員）“の、</a:t>
            </a: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「</a:t>
            </a:r>
            <a:r>
              <a:rPr lang="ja-JP" altLang="en-US" sz="36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差別化ポイント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」「</a:t>
            </a:r>
            <a:r>
              <a:rPr lang="ja-JP" altLang="en-US" sz="36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強み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」を創造し発信。</a:t>
            </a: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「</a:t>
            </a:r>
            <a:r>
              <a:rPr lang="ja-JP" altLang="en-US" sz="36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覚悟を持って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」磨き続けることで、</a:t>
            </a: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「</a:t>
            </a:r>
            <a:r>
              <a:rPr lang="ja-JP" altLang="en-US" sz="36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選ばれるよう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」な存在になれているから。</a:t>
            </a: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ja-JP" altLang="en-US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1A11DFC8-F4BE-430C-E1A1-8AF30A944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7994" y="2953821"/>
            <a:ext cx="2379155" cy="1782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272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D75D158-EEE5-1837-5693-72E1C061E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75" y="3095625"/>
            <a:ext cx="11074400" cy="1143000"/>
          </a:xfrm>
        </p:spPr>
        <p:txBody>
          <a:bodyPr>
            <a:normAutofit/>
          </a:bodyPr>
          <a:lstStyle/>
          <a:p>
            <a:r>
              <a:rPr kumimoji="1" lang="ja-JP" altLang="en-US" sz="6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弊社の３つの経営指針</a:t>
            </a:r>
          </a:p>
        </p:txBody>
      </p:sp>
    </p:spTree>
    <p:extLst>
      <p:ext uri="{BB962C8B-B14F-4D97-AF65-F5344CB8AC3E}">
        <p14:creationId xmlns:p14="http://schemas.microsoft.com/office/powerpoint/2010/main" val="205106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CDD1FA8-AA0C-0512-36EA-955F955DB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　　</a:t>
            </a:r>
            <a:r>
              <a:rPr kumimoji="1" lang="ja-JP" altLang="en-US" sz="4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r>
              <a:rPr kumimoji="1"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社是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32E1685-557C-F664-BC99-D0175FBE6A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■</a:t>
            </a:r>
            <a:r>
              <a:rPr kumimoji="1" lang="ja-JP" altLang="en-US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挑戦</a:t>
            </a:r>
            <a:r>
              <a:rPr kumimoji="1" lang="ja-JP" altLang="en-US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「迷ったら</a:t>
            </a:r>
            <a:r>
              <a:rPr kumimoji="1" lang="en-US" altLang="ja-JP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GO</a:t>
            </a:r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」</a:t>
            </a:r>
            <a:endParaRPr kumimoji="1" lang="en-US" altLang="ja-JP" sz="4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sz="4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■</a:t>
            </a:r>
            <a:r>
              <a:rPr kumimoji="1" lang="ja-JP" altLang="en-US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継続</a:t>
            </a:r>
            <a:r>
              <a:rPr kumimoji="1" lang="ja-JP" altLang="en-US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「継続は力なり」</a:t>
            </a:r>
            <a:endParaRPr kumimoji="1" lang="en-US" altLang="ja-JP" sz="4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sz="4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■</a:t>
            </a:r>
            <a:r>
              <a:rPr kumimoji="1" lang="ja-JP" altLang="en-US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利他</a:t>
            </a:r>
            <a:r>
              <a:rPr kumimoji="1" lang="ja-JP" altLang="en-US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「損して徳（得）とれ」</a:t>
            </a:r>
            <a:endParaRPr kumimoji="1" lang="en-US" altLang="ja-JP" sz="4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781A7A2F-1201-C6F0-FB72-3A822FB568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1261" y="1171574"/>
            <a:ext cx="1233489" cy="228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76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DF6509F-506D-18CF-7F4D-8EFE311C6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kumimoji="1" lang="ja-JP" altLang="en-US" sz="4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②行動指針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921428B-ED60-B252-2B7E-EC4BC93031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sz="48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endParaRPr kumimoji="1" lang="en-US" altLang="ja-JP" sz="4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  </a:t>
            </a:r>
            <a:r>
              <a:rPr kumimoji="1" lang="ja-JP" altLang="en-US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オンリーワンでありナンバーワンの追求</a:t>
            </a:r>
            <a:endParaRPr kumimoji="1" lang="en-US" altLang="ja-JP" sz="44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sz="4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  　～最低でも日本№１～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5629C9B0-07AB-C3F4-DF90-0937C9A0A2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6875" y="1074658"/>
            <a:ext cx="2295525" cy="1721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858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242D572-0628-7869-E2A0-97FBF8939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kumimoji="1" lang="ja-JP" altLang="en-US" sz="4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③経営理念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5DE053D-B37B-C805-676B-D94656406E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35480"/>
            <a:ext cx="11449050" cy="4343400"/>
          </a:xfrm>
        </p:spPr>
        <p:txBody>
          <a:bodyPr/>
          <a:lstStyle/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endParaRPr kumimoji="1" lang="en-US" altLang="ja-JP" sz="3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sz="36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「企業」「働く人々」「セラピスト」の三方</a:t>
            </a:r>
            <a:r>
              <a:rPr kumimoji="1" lang="en-US" altLang="ja-JP" sz="36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HAPPY</a:t>
            </a:r>
          </a:p>
          <a:p>
            <a:pPr marL="0" indent="0">
              <a:buNone/>
            </a:pP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「顧客企業」</a:t>
            </a: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に対し、安全・快適且つ利益向上に繋がる職場環境づくりに貢献する</a:t>
            </a:r>
            <a:endParaRPr lang="en-US" altLang="ja-JP" sz="1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sz="2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「働く人々」</a:t>
            </a: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に対し、笑顔で元気でいい仕事ができる身心づくりに貢献する</a:t>
            </a:r>
            <a:endParaRPr lang="en-US" altLang="ja-JP" sz="1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sz="2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「弊社従業員」</a:t>
            </a: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に対し、プロとしての理想と誇りを持ち続け、物心共に幸せになれる職場づくりに貢献する</a:t>
            </a:r>
            <a:endParaRPr lang="en-US" altLang="ja-JP" sz="1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kumimoji="1" lang="ja-JP" altLang="en-US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F7944690-79FF-49BF-56AA-4A733BFD07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0793" y="901806"/>
            <a:ext cx="1498257" cy="1890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23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D836AA6-6283-9418-839C-84136CEA2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1700" y="2942463"/>
            <a:ext cx="11074400" cy="1143000"/>
          </a:xfrm>
        </p:spPr>
        <p:txBody>
          <a:bodyPr>
            <a:normAutofit/>
          </a:bodyPr>
          <a:lstStyle/>
          <a:p>
            <a:r>
              <a:rPr kumimoji="1" lang="ja-JP" altLang="en-US" sz="6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創業時の覚悟と想い</a:t>
            </a:r>
          </a:p>
        </p:txBody>
      </p:sp>
    </p:spTree>
    <p:extLst>
      <p:ext uri="{BB962C8B-B14F-4D97-AF65-F5344CB8AC3E}">
        <p14:creationId xmlns:p14="http://schemas.microsoft.com/office/powerpoint/2010/main" val="3403633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C5B1FCE-D13C-E106-DC29-B637849C9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4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本日の内容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57EFEF9-FAE8-4E8A-F5E4-6F7819DE48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35479"/>
            <a:ext cx="11430000" cy="4722495"/>
          </a:xfrm>
        </p:spPr>
        <p:txBody>
          <a:bodyPr/>
          <a:lstStyle/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・自己紹介</a:t>
            </a:r>
            <a:endParaRPr kumimoji="1" lang="en-US" altLang="ja-JP" sz="3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・同友会と私</a:t>
            </a:r>
            <a:endParaRPr lang="en-US" altLang="ja-JP" sz="3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・事業紹介、経営方針</a:t>
            </a:r>
            <a:endParaRPr kumimoji="1" lang="en-US" altLang="ja-JP" sz="3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・事業への「覚悟」と「情熱」</a:t>
            </a:r>
            <a:endParaRPr lang="en-US" altLang="ja-JP" sz="3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・「差別化ポイント」「強み」を創るために</a:t>
            </a:r>
            <a:endParaRPr kumimoji="1" lang="en-US" altLang="ja-JP" sz="3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・「選ばれる会社」になるために</a:t>
            </a:r>
            <a:endParaRPr kumimoji="1" lang="en-US" altLang="ja-JP" sz="3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kumimoji="1" lang="ja-JP" altLang="en-US" sz="4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14072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D45A160-7564-BBE4-E0C4-4AC5BDFD0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施術師への転身</a:t>
            </a: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に</a:t>
            </a:r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影響を与えた出来事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080BF77-BF5D-F73A-F488-E35D5690EF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0" y="2078355"/>
            <a:ext cx="10972800" cy="43434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■子供時代の</a:t>
            </a:r>
            <a:r>
              <a:rPr lang="ja-JP" altLang="en-US" sz="2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大病</a:t>
            </a:r>
            <a:r>
              <a:rPr lang="en-US" altLang="ja-JP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入院</a:t>
            </a:r>
            <a:r>
              <a:rPr lang="en-US" altLang="ja-JP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3</a:t>
            </a: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か月間、学校大好きな僕には一大事</a:t>
            </a:r>
            <a:endParaRPr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kumimoji="1"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■</a:t>
            </a:r>
            <a:r>
              <a:rPr lang="en-US" altLang="ja-JP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RT</a:t>
            </a: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社時代のお客様社長達も、皆「</a:t>
            </a:r>
            <a:r>
              <a:rPr lang="ja-JP" altLang="en-US" sz="2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健康が一番大事</a:t>
            </a: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」と仰っていた</a:t>
            </a:r>
            <a:endParaRPr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kumimoji="1"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■健康産業への転職活動時、突如現れた肩こり・腰痛の人達のが</a:t>
            </a:r>
            <a:r>
              <a:rPr lang="ja-JP" altLang="en-US" sz="2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続出</a:t>
            </a:r>
            <a:endParaRPr lang="en-US" altLang="ja-JP" sz="28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kumimoji="1"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■</a:t>
            </a:r>
            <a:r>
              <a:rPr lang="ja-JP" altLang="en-US" sz="2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手に職</a:t>
            </a: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への興味関心（気の迷い</a:t>
            </a:r>
            <a:r>
              <a:rPr lang="en-US" altLang="ja-JP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？）</a:t>
            </a:r>
            <a:endParaRPr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endParaRPr kumimoji="1"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</a:t>
            </a:r>
            <a:r>
              <a:rPr lang="ja-JP" altLang="en-US" sz="39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マッサージの仕事って、面白そうかも</a:t>
            </a:r>
            <a:r>
              <a:rPr lang="en-US" altLang="ja-JP" sz="39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endParaRPr kumimoji="1" lang="ja-JP" altLang="en-US" sz="3900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CF616331-9256-DF3C-216B-9E2122D50B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0325" y="4783455"/>
            <a:ext cx="1638300" cy="163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605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C3EDA55-F37E-346F-05A3-77F2170A3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整体の専門学校へ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17330F1-5CAD-FB1B-E4C2-A110799AEE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endParaRPr kumimoji="1" lang="en-US" altLang="ja-JP" sz="4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sz="4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学院長（経営企業社長）の入学式での第一声</a:t>
            </a:r>
            <a:endParaRPr kumimoji="1" lang="en-US" altLang="ja-JP" sz="4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sz="4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09081587-48D1-CE39-AE74-E152633036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9288" y="4128898"/>
            <a:ext cx="1536916" cy="2369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298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44A311D-C48B-5AF2-9567-C73E3B9F9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600" y="3342513"/>
            <a:ext cx="11074400" cy="1143000"/>
          </a:xfrm>
        </p:spPr>
        <p:txBody>
          <a:bodyPr>
            <a:noAutofit/>
          </a:bodyPr>
          <a:lstStyle/>
          <a:p>
            <a:r>
              <a:rPr kumimoji="1" lang="ja-JP" altLang="en-US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「あなた達は、どうがんばっても、</a:t>
            </a:r>
            <a:b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kumimoji="1" lang="ja-JP" altLang="en-US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私みたいにはなれません</a:t>
            </a:r>
            <a:r>
              <a:rPr lang="ja-JP" altLang="en-US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だって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」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6266991-FDB1-2C35-3F6F-6EA28C6210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0516" y="4832980"/>
            <a:ext cx="1762260" cy="1532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607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7307DDA-8026-84B4-DB01-7C5248CBE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一般的な業界のビジネスモデル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CA27AD3-1D34-DEAF-2C47-3ED7D435E1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kumimoji="1"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数年間修行して、個人サロンの独立開業</a:t>
            </a:r>
            <a:endParaRPr kumimoji="1" lang="en-US" altLang="ja-JP" sz="3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kumimoji="1" lang="en-US" altLang="ja-JP" sz="4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売上＝</a:t>
            </a:r>
            <a:r>
              <a:rPr kumimoji="1" lang="ja-JP" altLang="en-US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ベッドの台数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×</a:t>
            </a:r>
            <a:r>
              <a:rPr kumimoji="1" lang="ja-JP" altLang="en-US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稼働時間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</a:p>
          <a:p>
            <a:pPr marL="0" indent="0">
              <a:buNone/>
            </a:pPr>
            <a:endParaRPr kumimoji="1" lang="en-US" altLang="ja-JP" sz="4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一人で頑張っても、月</a:t>
            </a:r>
            <a:r>
              <a:rPr kumimoji="1" lang="en-US" altLang="ja-JP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30</a:t>
            </a:r>
            <a:r>
              <a:rPr kumimoji="1"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～</a:t>
            </a:r>
            <a:r>
              <a:rPr kumimoji="1" lang="en-US" altLang="ja-JP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35</a:t>
            </a:r>
            <a:r>
              <a:rPr kumimoji="1"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万がいいとこ</a:t>
            </a:r>
            <a:r>
              <a:rPr kumimoji="1" lang="en-US" altLang="ja-JP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54A27D3E-BD09-3998-3900-8024A937214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23" t="5456" r="30731" b="3836"/>
          <a:stretch/>
        </p:blipFill>
        <p:spPr>
          <a:xfrm>
            <a:off x="10548720" y="4829440"/>
            <a:ext cx="1429920" cy="1740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742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4354DB3-5775-13D0-DC2B-9CA799551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ちなみに</a:t>
            </a:r>
            <a:r>
              <a:rPr kumimoji="1" lang="en-US" altLang="ja-JP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endParaRPr kumimoji="1" lang="ja-JP" altLang="en-US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8AFD7B5-1A30-021E-EB6E-E577F39FD7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kumimoji="1" lang="en-US" altLang="ja-JP" sz="4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sz="4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会社員時代の私の年収は</a:t>
            </a:r>
            <a:r>
              <a:rPr kumimoji="1" lang="en-US" altLang="ja-JP" sz="4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1,000</a:t>
            </a:r>
            <a:r>
              <a:rPr kumimoji="1" lang="ja-JP" altLang="en-US" sz="4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～</a:t>
            </a:r>
            <a:r>
              <a:rPr kumimoji="1" lang="en-US" altLang="ja-JP" sz="4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1,200</a:t>
            </a:r>
            <a:r>
              <a:rPr kumimoji="1" lang="ja-JP" altLang="en-US" sz="4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万円位</a:t>
            </a:r>
            <a:endParaRPr kumimoji="1" lang="en-US" altLang="ja-JP" sz="4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sz="4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sz="4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マッサージの仕事は頑張って</a:t>
            </a:r>
            <a:r>
              <a:rPr kumimoji="1" lang="en-US" altLang="ja-JP" sz="4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350</a:t>
            </a:r>
            <a:r>
              <a:rPr kumimoji="1" lang="ja-JP" altLang="en-US" sz="4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～</a:t>
            </a:r>
            <a:r>
              <a:rPr kumimoji="1" lang="en-US" altLang="ja-JP" sz="4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400</a:t>
            </a:r>
            <a:r>
              <a:rPr lang="ja-JP" altLang="en-US" sz="4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万円</a:t>
            </a:r>
            <a:endParaRPr lang="en-US" altLang="ja-JP" sz="4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kumimoji="1" lang="en-US" altLang="ja-JP" sz="4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kumimoji="1" lang="en-US" altLang="ja-JP" sz="4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sz="4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r>
              <a:rPr kumimoji="1" lang="ja-JP" altLang="en-US" sz="40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年収</a:t>
            </a:r>
            <a:r>
              <a:rPr kumimoji="1" lang="en-US" altLang="ja-JP" sz="40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1/3…</a:t>
            </a:r>
            <a:r>
              <a:rPr kumimoji="1" lang="ja-JP" altLang="en-US" sz="40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この現実打破への挑戦！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A90354F2-DECF-1B96-4C34-DD7EC8B149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2211" y="4620387"/>
            <a:ext cx="1424992" cy="153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786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58FF436-BE20-86F9-DF9E-299E9FBE6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差別化と強みを創る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98D0A12-26FB-F6DE-D62B-01CA76A29F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9150" y="2011680"/>
            <a:ext cx="10972800" cy="43434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rPr>
              <a:t>6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年半の店舗修行中、いよいよ独立開業を意識　⇒</a:t>
            </a:r>
            <a:r>
              <a:rPr lang="ja-JP" altLang="en-US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「王道を否定」</a:t>
            </a:r>
            <a:endParaRPr lang="en-US" altLang="ja-JP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独立開業した先輩たちの苦戦ぶり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「自分はこうなってはいけない」</a:t>
            </a: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ja-JP" altLang="en-US" sz="2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リラクゼーションブームで、店舗・サロン爆増！</a:t>
            </a:r>
            <a:endParaRPr lang="en-US" altLang="ja-JP" sz="2400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2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en-US" altLang="ja-JP" sz="2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※2016</a:t>
            </a:r>
            <a:r>
              <a:rPr lang="ja-JP" altLang="en-US" sz="2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年、マッサージ店舗は</a:t>
            </a:r>
            <a:r>
              <a:rPr lang="en-US" altLang="ja-JP" sz="2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136,000</a:t>
            </a:r>
            <a:r>
              <a:rPr lang="ja-JP" altLang="en-US" sz="2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店、当時のコンビニは</a:t>
            </a:r>
            <a:r>
              <a:rPr lang="en-US" altLang="ja-JP" sz="2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55,000</a:t>
            </a:r>
            <a:r>
              <a:rPr lang="ja-JP" altLang="en-US" sz="2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店</a:t>
            </a:r>
            <a:endParaRPr lang="en-US" altLang="ja-JP" sz="2400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sz="2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コンビニの</a:t>
            </a:r>
            <a:r>
              <a:rPr kumimoji="1" lang="en-US" altLang="ja-JP" sz="2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ja-JP" altLang="en-US" sz="2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倍の数の中での競争</a:t>
            </a:r>
            <a:r>
              <a:rPr kumimoji="1" lang="en-US" altLang="ja-JP" sz="2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2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400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　　　　　　　約</a:t>
            </a:r>
            <a:r>
              <a:rPr kumimoji="1"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年半、独立業態の模索　　　　　　　　　　　</a:t>
            </a: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D951330-9A8B-7AC9-D794-4D8CA5A7A0E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96" t="12714" r="10747" b="10167"/>
          <a:stretch/>
        </p:blipFill>
        <p:spPr>
          <a:xfrm>
            <a:off x="10010643" y="5127118"/>
            <a:ext cx="1571757" cy="1481656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9AB58484-211E-CD0A-13B7-E2F569E1C50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10" r="25910"/>
          <a:stretch/>
        </p:blipFill>
        <p:spPr>
          <a:xfrm>
            <a:off x="476092" y="1919859"/>
            <a:ext cx="686115" cy="1006221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619B9432-824D-6121-E731-4ABBA369848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76" r="33454"/>
          <a:stretch/>
        </p:blipFill>
        <p:spPr>
          <a:xfrm>
            <a:off x="609600" y="3032996"/>
            <a:ext cx="552607" cy="898925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748C2537-0BB8-5B9F-9500-C4994358794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2" r="20322"/>
          <a:stretch/>
        </p:blipFill>
        <p:spPr>
          <a:xfrm>
            <a:off x="476092" y="4254500"/>
            <a:ext cx="654099" cy="754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843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7AE5BF6-DC21-51D0-2B77-0A44F9C21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差別化と強みを創る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08522F5-2EC2-060D-7390-41870A8D54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799" y="2132626"/>
            <a:ext cx="10972800" cy="4343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お客様の声がヒント「</a:t>
            </a:r>
            <a:r>
              <a:rPr lang="ja-JP" altLang="en-US" sz="35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会社に来てくれたらいいのにな～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」</a:t>
            </a: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r>
              <a:rPr lang="ja-JP" altLang="en-US" sz="28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●会社の福利厚生でマッサージを提供する</a:t>
            </a:r>
            <a:endParaRPr lang="en-US" altLang="ja-JP" sz="2800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28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●企業と契約をして、</a:t>
            </a:r>
            <a:r>
              <a:rPr lang="en-US" altLang="ja-JP" sz="2800" dirty="0" err="1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BtoB</a:t>
            </a:r>
            <a:r>
              <a:rPr lang="ja-JP" altLang="en-US" sz="28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業態としてやる</a:t>
            </a:r>
            <a:endParaRPr lang="en-US" altLang="ja-JP" sz="2800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170E7929-ADEB-BABC-DDF8-015C1FC5212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98" r="17219"/>
          <a:stretch/>
        </p:blipFill>
        <p:spPr>
          <a:xfrm>
            <a:off x="328612" y="2549821"/>
            <a:ext cx="561975" cy="64118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B550AC99-13E6-E271-57FD-2290C8C40A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080" y="4946225"/>
            <a:ext cx="1981395" cy="1321987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573CA08D-DFFA-661C-1234-C23DA83E9C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702" y="3276726"/>
            <a:ext cx="1981395" cy="1483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64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BDB9123-C650-59A4-67B9-C24D6F507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差別化</a:t>
            </a: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と</a:t>
            </a:r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強みを創る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2D68D82-4856-099D-1390-468FE29B48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0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ja-JP" altLang="en-US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</a:t>
            </a:r>
            <a:r>
              <a:rPr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/100</a:t>
            </a:r>
            <a:r>
              <a:rPr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×</a:t>
            </a:r>
            <a:r>
              <a:rPr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1/100</a:t>
            </a:r>
            <a:r>
              <a:rPr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×</a:t>
            </a:r>
            <a:r>
              <a:rPr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1/100</a:t>
            </a:r>
          </a:p>
          <a:p>
            <a:pPr marL="0" indent="0">
              <a:buNone/>
            </a:pPr>
            <a:endParaRPr lang="en-US" altLang="ja-JP" sz="44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自分の強みを創る！</a:t>
            </a:r>
            <a:endParaRPr lang="en-US" altLang="ja-JP" sz="4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r>
              <a:rPr kumimoji="1" lang="en-US" altLang="ja-JP" sz="2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100</a:t>
            </a:r>
            <a:r>
              <a:rPr kumimoji="1" lang="ja-JP" altLang="en-US" sz="2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人に一人</a:t>
            </a:r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しかいないだろうキャリアを、</a:t>
            </a:r>
            <a:endParaRPr kumimoji="1"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r>
              <a:rPr lang="en-US" altLang="ja-JP" sz="2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</a:t>
            </a:r>
            <a:r>
              <a:rPr lang="ja-JP" altLang="en-US" sz="2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</a:t>
            </a: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掛け合わせると、</a:t>
            </a:r>
            <a:endParaRPr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2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r>
              <a:rPr lang="en-US" altLang="ja-JP" sz="2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100</a:t>
            </a:r>
            <a:r>
              <a:rPr lang="ja-JP" altLang="en-US" sz="2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万人に一人</a:t>
            </a: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という強み（特別）が創出できる。</a:t>
            </a:r>
            <a:endParaRPr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kumimoji="1"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27A00187-1067-02F5-55DE-2C448D4107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8742" y="1516388"/>
            <a:ext cx="2838433" cy="2838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02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260ADD2-AF87-2329-6D11-8BB96372B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差別化・強みを創る　　～個人領域～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D69D45C-CFEE-46BC-2689-859B9E570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35479"/>
            <a:ext cx="10972800" cy="460819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kumimoji="1" lang="en-US" altLang="ja-JP" sz="3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①</a:t>
            </a:r>
            <a:r>
              <a:rPr lang="ja-JP" altLang="en-US" sz="32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法人営業</a:t>
            </a:r>
            <a:r>
              <a:rPr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（福利厚生サービス）経験</a:t>
            </a:r>
            <a:endParaRPr lang="en-US" altLang="ja-JP" sz="3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</a:t>
            </a:r>
            <a:r>
              <a:rPr kumimoji="1" lang="en-US" altLang="ja-JP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×</a:t>
            </a:r>
          </a:p>
          <a:p>
            <a:pPr marL="0" indent="0">
              <a:buNone/>
            </a:pPr>
            <a:r>
              <a:rPr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②</a:t>
            </a:r>
            <a:r>
              <a:rPr lang="ja-JP" altLang="en-US" sz="32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施術師</a:t>
            </a:r>
            <a:r>
              <a:rPr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の資格・経験</a:t>
            </a:r>
            <a:endParaRPr lang="en-US" altLang="ja-JP" sz="3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</a:t>
            </a:r>
            <a:r>
              <a:rPr kumimoji="1" lang="en-US" altLang="ja-JP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×</a:t>
            </a:r>
          </a:p>
          <a:p>
            <a:pPr marL="0" indent="0">
              <a:buNone/>
            </a:pPr>
            <a:r>
              <a:rPr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③中小企業の</a:t>
            </a:r>
            <a:r>
              <a:rPr lang="ja-JP" altLang="en-US" sz="32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総務・人事職</a:t>
            </a:r>
            <a:r>
              <a:rPr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の経験</a:t>
            </a:r>
            <a:endParaRPr lang="en-US" altLang="ja-JP" sz="3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↓</a:t>
            </a:r>
            <a:endParaRPr kumimoji="1" lang="en-US" altLang="ja-JP" sz="3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</a:t>
            </a:r>
            <a:r>
              <a:rPr lang="ja-JP" altLang="en-US" sz="32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同じポジションの人がいない状態に</a:t>
            </a:r>
            <a:endParaRPr kumimoji="1" lang="en-US" altLang="ja-JP" sz="3200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7C8F1876-4CF3-0FA6-8E60-6F07D8940D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6180" y="2456251"/>
            <a:ext cx="1352620" cy="495325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21408531-F4E0-6084-6758-F5917A2421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6180" y="3495523"/>
            <a:ext cx="1352620" cy="495325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0CA2BB5A-311B-818C-B03A-0FE57EC8EE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7750" y="4583417"/>
            <a:ext cx="1352620" cy="49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826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2B696FF-BC2F-2D17-9F2C-B8113EB66C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差別化・強みを創る　～個人領域～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E71A3DC-64B6-E0D9-E6E6-AD01D388AD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023872"/>
            <a:ext cx="10972800" cy="4343400"/>
          </a:xfrm>
        </p:spPr>
        <p:txBody>
          <a:bodyPr/>
          <a:lstStyle/>
          <a:p>
            <a:pPr marL="0" indent="0">
              <a:buNone/>
            </a:pPr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福利厚生の専門家「福利厚生管理士（</a:t>
            </a:r>
            <a:r>
              <a:rPr kumimoji="1"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rPr>
              <a:t>EBA</a:t>
            </a:r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）」の資格取得</a:t>
            </a:r>
            <a:r>
              <a: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（予定）</a:t>
            </a:r>
            <a:endParaRPr kumimoji="1" lang="en-US" altLang="ja-JP" sz="2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567FD33D-E12E-6EC9-018B-FE359A08E0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5560" y="2432756"/>
            <a:ext cx="1352620" cy="495325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75661DEE-D3CC-DB91-46A7-2A9988C0720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03" t="10670" r="11085" b="14894"/>
          <a:stretch/>
        </p:blipFill>
        <p:spPr>
          <a:xfrm>
            <a:off x="4613520" y="3169272"/>
            <a:ext cx="2569600" cy="3489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14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31D29E4-61A5-132D-B6FE-1B590F1EF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4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自己紹介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25EC1C5-E3F1-B9FC-3066-49178ECD02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2402205"/>
            <a:ext cx="10972800" cy="43434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ja-JP" altLang="en-US" sz="6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遠藤基平　</a:t>
            </a:r>
            <a:r>
              <a:rPr lang="en-US" altLang="ja-JP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本名：泰照</a:t>
            </a:r>
            <a:endParaRPr lang="en-US" altLang="ja-JP" sz="3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1972</a:t>
            </a:r>
            <a:r>
              <a:rPr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年</a:t>
            </a:r>
            <a:r>
              <a:rPr lang="en-US" altLang="ja-JP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10</a:t>
            </a:r>
            <a:r>
              <a:rPr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月</a:t>
            </a:r>
            <a:r>
              <a:rPr lang="en-US" altLang="ja-JP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17</a:t>
            </a:r>
            <a:r>
              <a:rPr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日　福岡県北九州市生まれ</a:t>
            </a:r>
            <a:endParaRPr lang="en-US" altLang="ja-JP" sz="3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・愛知県立半田高校　⇒　愛知教育大学</a:t>
            </a:r>
            <a:endParaRPr kumimoji="1" lang="en-US" altLang="ja-JP" sz="3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1994</a:t>
            </a:r>
            <a:r>
              <a:rPr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年　リゾートトラスト株式会社入社</a:t>
            </a:r>
            <a:endParaRPr lang="en-US" altLang="ja-JP" sz="3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kumimoji="1" lang="en-US" altLang="ja-JP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2000</a:t>
            </a:r>
            <a:r>
              <a:rPr kumimoji="1"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年　整体師・ボディセラピストの民間資格取得</a:t>
            </a:r>
            <a:endParaRPr kumimoji="1" lang="en-US" altLang="ja-JP" sz="3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2007</a:t>
            </a:r>
            <a:r>
              <a:rPr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年　株式会社イーヤス創業</a:t>
            </a:r>
            <a:endParaRPr kumimoji="1" lang="en-US" altLang="ja-JP" sz="3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63101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F86EE1D-6698-432E-1DCA-6CF7454AB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差別化・強みを創る　～商品・サービス</a:t>
            </a: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領域</a:t>
            </a:r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～　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ED4094D-A7CE-75E5-5BBD-5D1906EC93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35479"/>
            <a:ext cx="10972800" cy="464629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sz="35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①業界内で</a:t>
            </a:r>
            <a:r>
              <a:rPr kumimoji="1" lang="ja-JP" altLang="en-US" sz="35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法人向け</a:t>
            </a:r>
            <a:r>
              <a:rPr kumimoji="1" lang="ja-JP" altLang="en-US" sz="35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サービス“</a:t>
            </a:r>
            <a:r>
              <a:rPr kumimoji="1" lang="ja-JP" altLang="en-US" sz="35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専門</a:t>
            </a:r>
            <a:r>
              <a:rPr kumimoji="1" lang="ja-JP" altLang="en-US" sz="35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“（</a:t>
            </a:r>
            <a:r>
              <a:rPr kumimoji="1" lang="en-US" altLang="ja-JP" sz="3500" dirty="0" err="1">
                <a:latin typeface="メイリオ" panose="020B0604030504040204" pitchFamily="50" charset="-128"/>
                <a:ea typeface="メイリオ" panose="020B0604030504040204" pitchFamily="50" charset="-128"/>
              </a:rPr>
              <a:t>BtoB</a:t>
            </a:r>
            <a:r>
              <a:rPr kumimoji="1" lang="ja-JP" altLang="en-US" sz="35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）　</a:t>
            </a:r>
            <a:endParaRPr kumimoji="1" lang="en-US" altLang="ja-JP" sz="35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35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</a:t>
            </a:r>
            <a:r>
              <a:rPr lang="en-US" altLang="ja-JP" sz="35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×</a:t>
            </a:r>
          </a:p>
          <a:p>
            <a:pPr marL="0" indent="0">
              <a:buNone/>
            </a:pPr>
            <a:r>
              <a:rPr kumimoji="1" lang="ja-JP" altLang="en-US" sz="35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②施術師の</a:t>
            </a:r>
            <a:r>
              <a:rPr kumimoji="1" lang="ja-JP" altLang="en-US" sz="35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自社採用、自社研修</a:t>
            </a:r>
            <a:endParaRPr kumimoji="1" lang="en-US" altLang="ja-JP" sz="35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35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</a:t>
            </a:r>
            <a:r>
              <a:rPr lang="en-US" altLang="ja-JP" sz="35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×</a:t>
            </a:r>
          </a:p>
          <a:p>
            <a:pPr marL="0" indent="0">
              <a:buNone/>
            </a:pPr>
            <a:r>
              <a:rPr kumimoji="1" lang="ja-JP" altLang="en-US" sz="35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③</a:t>
            </a:r>
            <a:r>
              <a:rPr kumimoji="1" lang="ja-JP" altLang="en-US" sz="35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全国</a:t>
            </a:r>
            <a:r>
              <a:rPr kumimoji="1" lang="ja-JP" altLang="en-US" sz="35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主要都市での</a:t>
            </a:r>
            <a:r>
              <a:rPr kumimoji="1" lang="ja-JP" altLang="en-US" sz="35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展開</a:t>
            </a:r>
            <a:endParaRPr kumimoji="1" lang="en-US" altLang="ja-JP" sz="35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sz="35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</a:t>
            </a:r>
            <a:r>
              <a:rPr kumimoji="1" lang="en-US" altLang="ja-JP" sz="35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×</a:t>
            </a:r>
          </a:p>
          <a:p>
            <a:pPr marL="0" indent="0">
              <a:buNone/>
            </a:pPr>
            <a:r>
              <a:rPr kumimoji="1" lang="ja-JP" altLang="en-US" sz="35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</a:t>
            </a:r>
            <a:r>
              <a:rPr kumimoji="1" lang="ja-JP" altLang="en-US" sz="35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④大規模なマッサージ</a:t>
            </a:r>
            <a:r>
              <a:rPr kumimoji="1" lang="ja-JP" altLang="en-US" sz="35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イベントが実施可能</a:t>
            </a:r>
            <a:endParaRPr kumimoji="1" lang="en-US" altLang="ja-JP" sz="35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35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↓</a:t>
            </a:r>
            <a:endParaRPr lang="en-US" altLang="ja-JP" sz="35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35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</a:t>
            </a:r>
            <a:r>
              <a:rPr lang="ja-JP" altLang="en-US" sz="35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競合のいない状態に</a:t>
            </a:r>
            <a:r>
              <a:rPr lang="en-US" altLang="ja-JP" sz="35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lang="ja-JP" altLang="en-US" sz="35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ブルーオーシャン市場？</a:t>
            </a:r>
            <a:endParaRPr lang="en-US" altLang="ja-JP" sz="3500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43239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519CB5B-6B0B-6B31-C8ED-C83E80AFF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差別化と強みを創る　～商品・サービス領域～　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7832583-C902-73AB-7D79-68DE08672F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   　</a:t>
            </a:r>
            <a:r>
              <a:rPr kumimoji="1" lang="ja-JP" altLang="en-US" sz="39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「やらないこと（捨てること）」を決めた。</a:t>
            </a:r>
            <a:endParaRPr kumimoji="1" lang="en-US" altLang="ja-JP" sz="39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  </a:t>
            </a:r>
            <a:r>
              <a:rPr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・働く人以外へサービス提供</a:t>
            </a:r>
            <a:endParaRPr lang="en-US" altLang="ja-JP" sz="3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・店舗を持つ</a:t>
            </a:r>
            <a:endParaRPr kumimoji="1" lang="en-US" altLang="ja-JP" sz="3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・物販</a:t>
            </a:r>
            <a:endParaRPr lang="en-US" altLang="ja-JP" sz="3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・広告</a:t>
            </a:r>
            <a:endParaRPr kumimoji="1" lang="en-US" altLang="ja-JP" sz="3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endParaRPr kumimoji="1" lang="en-US" altLang="ja-JP" sz="3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小規模事業者が勝ち残るには、選択と集中で一本柱（専門性）を立たせる</a:t>
            </a:r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76E3FC7D-437C-62CD-A426-EC658470C4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72" r="21224"/>
          <a:stretch/>
        </p:blipFill>
        <p:spPr>
          <a:xfrm>
            <a:off x="9420739" y="3124200"/>
            <a:ext cx="1797801" cy="2077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403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880D378-1697-4189-BE42-4EECEB3FF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919338"/>
            <a:ext cx="10972800" cy="1143000"/>
          </a:xfrm>
        </p:spPr>
        <p:txBody>
          <a:bodyPr>
            <a:normAutofit/>
          </a:bodyPr>
          <a:lstStyle/>
          <a:p>
            <a:r>
              <a:rPr kumimoji="1"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どうしても差別化や強みが見つけられなかったら</a:t>
            </a:r>
            <a:r>
              <a:rPr kumimoji="1" lang="en-US" altLang="ja-JP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endParaRPr kumimoji="1" lang="ja-JP" altLang="en-US" sz="3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27D4AE0-6378-667B-8317-B229814D7B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665002"/>
            <a:ext cx="10972800" cy="33070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endParaRPr kumimoji="1" lang="en-US" altLang="ja-JP" sz="3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関係性のない第三者にインタビューしてもらう</a:t>
            </a:r>
            <a:r>
              <a:rPr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とか</a:t>
            </a:r>
            <a:endParaRPr kumimoji="1" lang="ja-JP" altLang="en-US" sz="3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EFE18053-3081-BD37-C949-B865EB2CD4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822" y="4077462"/>
            <a:ext cx="4013256" cy="2313524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B5003BF2-1E6F-0A48-4F6D-DE55F025B7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5700" y="3561999"/>
            <a:ext cx="703392" cy="51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709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C7B2AF8-DCEE-F467-9EB5-840C904CC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＜</a:t>
            </a:r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お客様から＞選ばれるようになる為に　</a:t>
            </a:r>
            <a:endParaRPr kumimoji="1" lang="ja-JP" altLang="en-US" sz="2800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5E8EFED-AAA6-3CE7-CEAB-99BE60E6E4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750" y="1847088"/>
            <a:ext cx="10972800" cy="481012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CF3A">
                  <a:lumMod val="50000"/>
                </a:srgbClr>
              </a:buClr>
              <a:buSzPct val="95000"/>
              <a:buFont typeface="Wingdings 2"/>
              <a:buNone/>
              <a:tabLst/>
              <a:defRPr/>
            </a:pP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・「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現場の施術サービス力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」を高品質に</a:t>
            </a:r>
            <a:endParaRPr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・サービスデザインを「</a:t>
            </a:r>
            <a:r>
              <a:rPr lang="ja-JP" altLang="en-US" sz="2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定期的に会社にくる保健の先生</a:t>
            </a: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」へ</a:t>
            </a:r>
            <a:endParaRPr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・「</a:t>
            </a:r>
            <a:r>
              <a:rPr kumimoji="1" lang="ja-JP" altLang="en-US" sz="2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丁寧</a:t>
            </a:r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」「</a:t>
            </a:r>
            <a:r>
              <a:rPr kumimoji="1" lang="ja-JP" altLang="en-US" sz="2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スピーディー</a:t>
            </a:r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」に仕事をすることを一番大事に</a:t>
            </a:r>
            <a:endParaRPr kumimoji="1"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・「</a:t>
            </a:r>
            <a:r>
              <a:rPr kumimoji="1" lang="ja-JP" altLang="en-US" sz="2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利用率</a:t>
            </a:r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」と「</a:t>
            </a:r>
            <a:r>
              <a:rPr kumimoji="1" lang="ja-JP" altLang="en-US" sz="2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リピート率</a:t>
            </a:r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」をＫＰＩに</a:t>
            </a:r>
            <a:r>
              <a:rPr kumimoji="1" lang="en-US" altLang="ja-JP" sz="2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100</a:t>
            </a:r>
            <a:r>
              <a:rPr kumimoji="1" lang="ja-JP" altLang="en-US" sz="2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％</a:t>
            </a:r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を目指す</a:t>
            </a:r>
            <a:endParaRPr kumimoji="1"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・サービス利用者以外のことも配慮</a:t>
            </a:r>
            <a:endParaRPr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・</a:t>
            </a:r>
            <a:r>
              <a:rPr kumimoji="1" lang="ja-JP" altLang="en-US" sz="2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発信</a:t>
            </a:r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と</a:t>
            </a:r>
            <a:r>
              <a:rPr kumimoji="1" lang="ja-JP" altLang="en-US" sz="2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発見</a:t>
            </a:r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に最注力</a:t>
            </a:r>
            <a:r>
              <a:rPr kumimoji="1"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</a:t>
            </a:r>
            <a:r>
              <a:rPr kumimoji="1" lang="en-US" altLang="ja-JP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SEO</a:t>
            </a:r>
            <a:r>
              <a:rPr kumimoji="1"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対策・広報ＰＲ）</a:t>
            </a:r>
            <a:endParaRPr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・</a:t>
            </a:r>
            <a:r>
              <a:rPr lang="ja-JP" altLang="en-US" sz="2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実績数</a:t>
            </a: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を重視</a:t>
            </a:r>
            <a:endParaRPr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・お客様の課題や困りごとを</a:t>
            </a:r>
            <a:r>
              <a:rPr kumimoji="1" lang="ja-JP" altLang="en-US" sz="2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代行して解決</a:t>
            </a:r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する意識をもって話す</a:t>
            </a:r>
            <a:endParaRPr kumimoji="1"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kumimoji="1" lang="ja-JP" altLang="en-US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ACB15F73-787F-B0A8-F7B7-E5234619A9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4530" y="668178"/>
            <a:ext cx="1231891" cy="1767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801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AB014E2-64DF-BA2F-C36E-A1EB3F0D7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rPr>
              <a:t>＜お客様から＞選ばれるようになる為に</a:t>
            </a:r>
            <a:endParaRPr kumimoji="1" lang="ja-JP" altLang="en-US" sz="2800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E2BAD78-32BB-F5A8-1963-FFF803C03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35479"/>
            <a:ext cx="10972800" cy="4455795"/>
          </a:xfrm>
        </p:spPr>
        <p:txBody>
          <a:bodyPr>
            <a:normAutofit lnSpcReduction="10000"/>
          </a:bodyPr>
          <a:lstStyle/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CF3A">
                  <a:lumMod val="50000"/>
                </a:srgbClr>
              </a:buClr>
              <a:buSzPct val="95000"/>
              <a:buFont typeface="Wingdings 2"/>
              <a:buNone/>
              <a:tabLst/>
              <a:defRPr/>
            </a:pP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「</a:t>
            </a: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現場の施術サービス力</a:t>
            </a: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」を高品質に</a:t>
            </a:r>
            <a:endParaRPr kumimoji="1" lang="en-US" altLang="ja-JP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CF3A">
                  <a:lumMod val="50000"/>
                </a:srgbClr>
              </a:buClr>
              <a:buSzPct val="95000"/>
              <a:buFont typeface="Wingdings 2"/>
              <a:buNone/>
              <a:tabLst/>
              <a:defRPr/>
            </a:pPr>
            <a:endParaRPr lang="en-US" altLang="ja-JP" sz="320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CF3A">
                  <a:lumMod val="50000"/>
                </a:srgbClr>
              </a:buClr>
              <a:buSzPct val="95000"/>
              <a:buFont typeface="Wingdings 2"/>
              <a:buNone/>
              <a:tabLst/>
              <a:defRPr/>
            </a:pP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　・施術現場経験歴</a:t>
            </a:r>
            <a:r>
              <a:rPr kumimoji="1" lang="en-US" altLang="ja-JP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5</a:t>
            </a: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年以上の採用基準</a:t>
            </a: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（妥協無し）</a:t>
            </a:r>
            <a:endParaRPr kumimoji="1" lang="en-US" altLang="ja-JP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CF3A">
                  <a:lumMod val="50000"/>
                </a:srgbClr>
              </a:buClr>
              <a:buSzPct val="95000"/>
              <a:buFont typeface="Wingdings 2"/>
              <a:buNone/>
              <a:tabLst/>
              <a:defRPr/>
            </a:pPr>
            <a:r>
              <a:rPr lang="ja-JP" altLang="en-US" sz="32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・人間力＆ビジネスリテラシー重視</a:t>
            </a:r>
            <a:endParaRPr lang="en-US" altLang="ja-JP" sz="320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CF3A">
                  <a:lumMod val="50000"/>
                </a:srgbClr>
              </a:buClr>
              <a:buSzPct val="95000"/>
              <a:buFont typeface="Wingdings 2"/>
              <a:buNone/>
              <a:tabLst/>
              <a:defRPr/>
            </a:pP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　・約２か月間の社内研修</a:t>
            </a: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（施術</a:t>
            </a: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×</a:t>
            </a: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コミュニケーション）</a:t>
            </a:r>
            <a:endParaRPr kumimoji="1" lang="en-US" altLang="ja-JP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CF3A">
                  <a:lumMod val="50000"/>
                </a:srgbClr>
              </a:buClr>
              <a:buSzPct val="95000"/>
              <a:buFont typeface="Wingdings 2"/>
              <a:buNone/>
              <a:tabLst/>
              <a:defRPr/>
            </a:pPr>
            <a:endParaRPr kumimoji="1" lang="en-US" altLang="ja-JP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CF3A">
                  <a:lumMod val="50000"/>
                </a:srgbClr>
              </a:buClr>
              <a:buSzPct val="95000"/>
              <a:buFont typeface="Wingdings 2"/>
              <a:buNone/>
              <a:tabLst/>
              <a:defRPr/>
            </a:pPr>
            <a:r>
              <a:rPr lang="ja-JP" altLang="en-US" sz="32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　</a:t>
            </a:r>
            <a:r>
              <a:rPr lang="en-US" altLang="ja-JP" sz="36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sz="36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安全・安心・信頼</a:t>
            </a:r>
            <a:r>
              <a:rPr lang="en-US" altLang="ja-JP" sz="36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  <a:r>
              <a:rPr lang="ja-JP" altLang="en-US" sz="36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を約束する</a:t>
            </a:r>
            <a:endParaRPr kumimoji="1" lang="en-US" altLang="ja-JP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B561C6EF-20EF-0362-627F-A6DB80B7C9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4100" y="5140324"/>
            <a:ext cx="1876425" cy="125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109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6865138-0364-9E89-E0BE-437254E4E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＜お客様から＞選ばれるようになる為に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D9BCA53-B631-9021-DE4D-8683CA61D3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35479"/>
            <a:ext cx="10972800" cy="474154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サービスデザインを「</a:t>
            </a:r>
            <a:r>
              <a:rPr lang="ja-JP" altLang="en-US" sz="32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定期的に会社にくる保健の先生</a:t>
            </a:r>
            <a:r>
              <a:rPr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」へ</a:t>
            </a:r>
            <a:endParaRPr lang="en-US" altLang="ja-JP" sz="3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</a:t>
            </a:r>
            <a:r>
              <a:rPr lang="ja-JP" altLang="en-US" sz="28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ja-JP" altLang="en-US" sz="36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社員の肩こりや腰痛を軽減して、</a:t>
            </a:r>
            <a:endParaRPr lang="en-US" altLang="ja-JP" sz="3600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36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業務効率を上げるサポートをします！</a:t>
            </a:r>
            <a:endParaRPr lang="en-US" altLang="ja-JP" sz="3600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dirty="0"/>
              <a:t>　　　　　　　　　　　　　　</a:t>
            </a:r>
            <a:endParaRPr kumimoji="1" lang="en-US" altLang="ja-JP" sz="3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endParaRPr lang="en-US" altLang="ja-JP" sz="3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ja-JP" altLang="en-US" sz="36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社員の身心のストレスや不安や心配事を聞きます！</a:t>
            </a:r>
            <a:endParaRPr kumimoji="1" lang="ja-JP" altLang="en-US" sz="36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782CA8C2-C10F-982D-D7EF-E28C4C714D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69469">
            <a:off x="4791075" y="4688353"/>
            <a:ext cx="1304925" cy="1140947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CE12263D-CEA0-71EF-B3C1-C743D52C99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867" y="4096149"/>
            <a:ext cx="1491133" cy="2325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86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B35A06A-BA28-11A9-7EA9-6E6177B5B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rPr>
              <a:t>＜お客様から＞選ばれるようになる為に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DC4E38B-7DDD-A2AC-B1F9-241E5EAC58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altLang="ja-JP" sz="3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社員に寄り添い、状況の観察記録し変化を感じとる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F9B1F53E-6B78-404E-403C-DDE1814FC6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5580" y="3429000"/>
            <a:ext cx="4793668" cy="3220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938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228A772-06A2-C719-8E3A-A396BD9BE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rPr>
              <a:t>＜お客様から＞選ばれるようになる為に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0D94B38-6900-F33A-C3A3-559834A0E0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54530"/>
            <a:ext cx="11201400" cy="43434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ja-JP" sz="4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上手な施術で、寄り添って接することで、</a:t>
            </a:r>
            <a:endParaRPr kumimoji="1" lang="en-US" altLang="ja-JP" sz="3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信頼関係が醸成され、私達のアドバイスを素直に聞くように。</a:t>
            </a:r>
            <a:endParaRPr lang="en-US" altLang="ja-JP" sz="3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kumimoji="1" lang="en-US" altLang="ja-JP" sz="3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3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</a:t>
            </a:r>
            <a:r>
              <a:rPr lang="ja-JP" altLang="en-US" sz="32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r>
              <a:rPr lang="ja-JP" altLang="en-US" sz="36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健康（セルフケア）意識を高め、</a:t>
            </a:r>
            <a:endParaRPr lang="en-US" altLang="ja-JP" sz="36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36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行動変容を起こすことをミッションに置く！</a:t>
            </a:r>
            <a:endParaRPr kumimoji="1" lang="ja-JP" altLang="en-US" sz="36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00729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7837EB2-9AE7-0D12-83E6-4EFCD4E31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rPr>
              <a:t>＜お客様から＞選ばれるようになる為に</a:t>
            </a:r>
            <a:endParaRPr kumimoji="1" lang="ja-JP" altLang="en-US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A96679B-1FA0-7720-842A-3EC16F2FD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71475" y="2259329"/>
            <a:ext cx="10972800" cy="474154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r>
              <a:rPr lang="ja-JP" altLang="en-US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</a:t>
            </a:r>
            <a:r>
              <a:rPr lang="ja-JP" altLang="en-US" sz="51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社員への“愚痴聞き“マッサージ？</a:t>
            </a:r>
            <a:r>
              <a:rPr lang="ja-JP" altLang="en-US" sz="5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という切り口で、</a:t>
            </a:r>
            <a:endParaRPr lang="en-US" altLang="ja-JP" sz="5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sz="5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</a:t>
            </a:r>
            <a:r>
              <a:rPr kumimoji="1" lang="en-US" altLang="ja-JP" sz="5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TBS</a:t>
            </a:r>
            <a:r>
              <a:rPr kumimoji="1" lang="ja-JP" altLang="en-US" sz="5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テレビ「がっちりマンデー</a:t>
            </a:r>
            <a:r>
              <a:rPr kumimoji="1" lang="en-US" altLang="ja-JP" sz="5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‼</a:t>
            </a:r>
            <a:r>
              <a:rPr kumimoji="1" lang="ja-JP" altLang="en-US" sz="5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」に登場！</a:t>
            </a:r>
            <a:endParaRPr kumimoji="1" lang="en-US" altLang="ja-JP" sz="5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00000000-0008-0000-0000-00001A0000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861" y="3827400"/>
            <a:ext cx="4429364" cy="2654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9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94D647B-DA63-6382-B7A0-41B6C76BD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rPr>
              <a:t>＜お客様から＞選ばれるようになる為に</a:t>
            </a:r>
            <a:endParaRPr kumimoji="1" lang="ja-JP" altLang="en-US" sz="2800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1840EB1-1465-A8D6-1F18-40825394E8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35480"/>
            <a:ext cx="10972800" cy="4617720"/>
          </a:xfrm>
        </p:spPr>
        <p:txBody>
          <a:bodyPr>
            <a:normAutofit fontScale="9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CF3A">
                  <a:lumMod val="50000"/>
                </a:srgbClr>
              </a:buClr>
              <a:buSzPct val="95000"/>
              <a:buFont typeface="Wingdings 2"/>
              <a:buNone/>
              <a:tabLst/>
              <a:defRPr/>
            </a:pP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CF3A">
                  <a:lumMod val="50000"/>
                </a:srgbClr>
              </a:buClr>
              <a:buSzPct val="95000"/>
              <a:buFont typeface="Wingdings 2"/>
              <a:buNone/>
              <a:tabLst/>
              <a:defRPr/>
            </a:pP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「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丁寧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」「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スピーディー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」に仕事をすることを一番大事に</a:t>
            </a: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CF3A">
                  <a:lumMod val="50000"/>
                </a:srgbClr>
              </a:buClr>
              <a:buSzPct val="95000"/>
              <a:buFont typeface="Wingdings 2"/>
              <a:buNone/>
              <a:tabLst/>
              <a:defRPr/>
            </a:pP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CF3A">
                  <a:lumMod val="50000"/>
                </a:srgbClr>
              </a:buClr>
              <a:buSzPct val="95000"/>
              <a:buFont typeface="Wingdings 2"/>
              <a:buNone/>
              <a:tabLst/>
              <a:defRPr/>
            </a:pPr>
            <a:endParaRPr lang="en-US" altLang="ja-JP" sz="280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CF3A">
                  <a:lumMod val="50000"/>
                </a:srgbClr>
              </a:buClr>
              <a:buSzPct val="95000"/>
              <a:buFont typeface="Wingdings 2"/>
              <a:buNone/>
              <a:tabLst/>
              <a:defRPr/>
            </a:pPr>
            <a:r>
              <a:rPr kumimoji="1" lang="ja-JP" alt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・丁寧な施術、丁寧に伝える、丁寧に聞くなど</a:t>
            </a:r>
            <a:endParaRPr kumimoji="1" lang="en-US" altLang="ja-JP" sz="3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CF3A">
                  <a:lumMod val="50000"/>
                </a:srgbClr>
              </a:buClr>
              <a:buSzPct val="95000"/>
              <a:buFont typeface="Wingdings 2"/>
              <a:buNone/>
              <a:tabLst/>
              <a:defRPr/>
            </a:pPr>
            <a:endParaRPr kumimoji="1" lang="en-US" altLang="ja-JP" sz="3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CF3A">
                  <a:lumMod val="50000"/>
                </a:srgbClr>
              </a:buClr>
              <a:buSzPct val="95000"/>
              <a:buFont typeface="Wingdings 2"/>
              <a:buNone/>
              <a:tabLst/>
              <a:defRPr/>
            </a:pPr>
            <a:r>
              <a:rPr lang="ja-JP" altLang="en-US" sz="35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・スピーディーなレスポンス、スピーディーな回答</a:t>
            </a:r>
            <a:endParaRPr lang="en-US" altLang="ja-JP" sz="350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CF3A">
                  <a:lumMod val="50000"/>
                </a:srgbClr>
              </a:buClr>
              <a:buSzPct val="95000"/>
              <a:buFont typeface="Wingdings 2"/>
              <a:buNone/>
              <a:tabLst/>
              <a:defRPr/>
            </a:pP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CF3A">
                  <a:lumMod val="50000"/>
                </a:srgbClr>
              </a:buClr>
              <a:buSzPct val="95000"/>
              <a:buFont typeface="Wingdings 2"/>
              <a:buNone/>
              <a:tabLst/>
              <a:defRPr/>
            </a:pP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CF3A">
                  <a:lumMod val="50000"/>
                </a:srgbClr>
              </a:buClr>
              <a:buSzPct val="95000"/>
              <a:buFont typeface="Wingdings 2"/>
              <a:buNone/>
              <a:tabLst/>
              <a:defRPr/>
            </a:pPr>
            <a:r>
              <a:rPr lang="ja-JP" altLang="en-US" sz="28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</a:t>
            </a:r>
            <a:r>
              <a:rPr lang="ja-JP" altLang="en-US" sz="32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我々の業界ではこの</a:t>
            </a:r>
            <a:r>
              <a:rPr lang="ja-JP" altLang="en-US" sz="32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徹底</a:t>
            </a:r>
            <a:r>
              <a:rPr lang="ja-JP" altLang="en-US" sz="32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が十分に差別化になる</a:t>
            </a:r>
            <a:endParaRPr kumimoji="1" lang="en-US" altLang="ja-JP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E57D8AC3-F334-E1B7-22B1-BA766058C2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2196" y="4935219"/>
            <a:ext cx="1826924" cy="1365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550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/>
          <p:cNvSpPr>
            <a:spLocks noGrp="1"/>
          </p:cNvSpPr>
          <p:nvPr>
            <p:ph type="title"/>
          </p:nvPr>
        </p:nvSpPr>
        <p:spPr>
          <a:xfrm>
            <a:off x="609600" y="792480"/>
            <a:ext cx="10972800" cy="1143000"/>
          </a:xfrm>
        </p:spPr>
        <p:txBody>
          <a:bodyPr rtlCol="0">
            <a:normAutofit/>
          </a:bodyPr>
          <a:lstStyle/>
          <a:p>
            <a:pPr rtl="0"/>
            <a:r>
              <a:rPr lang="ja-JP" altLang="en-US" sz="3600" dirty="0"/>
              <a:t>　</a:t>
            </a:r>
            <a:r>
              <a:rPr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同友会と私　　</a:t>
            </a:r>
            <a:r>
              <a:rPr lang="en-US" altLang="ja-JP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初めて所属した経営者団体です！</a:t>
            </a:r>
            <a:endParaRPr lang="ja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コンテンツ プレースホルダー 1"/>
          <p:cNvSpPr>
            <a:spLocks noGrp="1"/>
          </p:cNvSpPr>
          <p:nvPr>
            <p:ph idx="1"/>
          </p:nvPr>
        </p:nvSpPr>
        <p:spPr>
          <a:xfrm>
            <a:off x="428624" y="2087880"/>
            <a:ext cx="11572875" cy="4884420"/>
          </a:xfrm>
        </p:spPr>
        <p:txBody>
          <a:bodyPr rtlCol="0">
            <a:normAutofit fontScale="85000" lnSpcReduction="10000"/>
          </a:bodyPr>
          <a:lstStyle/>
          <a:p>
            <a:pPr marL="0" indent="0" rtl="0">
              <a:buNone/>
            </a:pPr>
            <a:endParaRPr lang="en-US" altLang="ja-JP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marL="0" indent="0" rtl="0">
              <a:buNone/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◆同友会入会：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rPr>
              <a:t>2022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年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rPr>
              <a:t>9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月</a:t>
            </a: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 rtl="0">
              <a:buNone/>
            </a:pP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 rtl="0">
              <a:buNone/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◆紹介者　　　：オープンセサミ・テクノロジー　森岡社長</a:t>
            </a: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 rtl="0">
              <a:buNone/>
            </a:pP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 rtl="0">
              <a:buNone/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◆入会きっかけ：苦しいコロナ禍、改めて名古屋での事業を頑張りたく脈づくり</a:t>
            </a: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 rtl="0">
              <a:buNone/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   　　　　　　　　同じような立場やステージの中小企業経営者の「生の話」が聴きたい</a:t>
            </a: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 rtl="0">
              <a:buNone/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   　　　　　　　　組織づくりの話やいろんな失敗談など、セミナーや講演とは違う学び</a:t>
            </a:r>
            <a:endParaRPr 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 rtl="0">
              <a:buNone/>
            </a:pPr>
            <a:endParaRPr 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 rtl="0">
              <a:buNone/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◆在籍チーム　：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rPr>
              <a:t>2022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年　安藤チーム　　</a:t>
            </a: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 rtl="0">
              <a:buNone/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  　　　　 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rPr>
              <a:t>2023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年　梶間チーム</a:t>
            </a: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 rtl="0">
              <a:buNone/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  　　　　 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rPr>
              <a:t>2024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年　平野チーム　</a:t>
            </a: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 rtl="0">
              <a:buNone/>
            </a:pP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rPr>
              <a:t>                       </a:t>
            </a:r>
            <a:endParaRPr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 rtl="0">
              <a:buNone/>
            </a:pPr>
            <a:endParaRPr 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 rtl="0">
              <a:buNone/>
            </a:pPr>
            <a:endParaRPr 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2D9F1B2E-5DC4-77FF-95FC-C20EFAA7EC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3438" y="1592580"/>
            <a:ext cx="736226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880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8110E5B-A659-CE68-3656-32636B555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rPr>
              <a:t>＜お客様から＞選ばれるようになる為に</a:t>
            </a:r>
            <a:endParaRPr kumimoji="1" lang="ja-JP" altLang="en-US" sz="3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80E3FF2-D1F4-9C5C-6167-66CEA25B72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「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利用率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」と「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リピート率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」をＫＰＩに</a:t>
            </a: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100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％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を目指す！</a:t>
            </a:r>
            <a:endParaRPr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endParaRPr lang="en-US" altLang="ja-JP" sz="4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ビジネスモデル上、顧客企業社員しかお客様にできない為、</a:t>
            </a:r>
            <a:endParaRPr lang="en-US" altLang="ja-JP" sz="3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全員をファンにしないといけないプレッシャーを感じる。</a:t>
            </a:r>
            <a:endParaRPr lang="en-US" altLang="ja-JP" sz="3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sz="3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「</a:t>
            </a:r>
            <a:r>
              <a:rPr lang="ja-JP" altLang="en-US" sz="32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また施術を受けたいか？</a:t>
            </a:r>
            <a:r>
              <a:rPr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」が評価ポイント</a:t>
            </a:r>
            <a:endParaRPr lang="en-US" altLang="ja-JP" sz="3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37602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876FFAF-05B2-684A-BA8F-1C47E86A7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rPr>
              <a:t>＜お客様から＞選ばれるようになる為に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12E7822-A9DD-9B94-7CBB-E76C97B42A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038350"/>
            <a:ext cx="10972800" cy="4695824"/>
          </a:xfrm>
        </p:spPr>
        <p:txBody>
          <a:bodyPr/>
          <a:lstStyle/>
          <a:p>
            <a:pPr marL="0" indent="0">
              <a:buNone/>
            </a:pPr>
            <a:r>
              <a:rPr kumimoji="1" lang="ja-JP" altLang="en-US" dirty="0"/>
              <a:t>　</a:t>
            </a: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CF3A">
                  <a:lumMod val="50000"/>
                </a:srgbClr>
              </a:buClr>
              <a:buSzPct val="95000"/>
              <a:buFont typeface="Wingdings 2"/>
              <a:buNone/>
              <a:tabLst/>
              <a:defRPr/>
            </a:pP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マッサージサービス利用者以外のことも考える</a:t>
            </a: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CF3A">
                  <a:lumMod val="50000"/>
                </a:srgbClr>
              </a:buClr>
              <a:buSzPct val="95000"/>
              <a:buFont typeface="Wingdings 2"/>
              <a:buNone/>
              <a:tabLst/>
              <a:defRPr/>
            </a:pPr>
            <a:endParaRPr lang="en-US" altLang="ja-JP" sz="280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CF3A">
                  <a:lumMod val="50000"/>
                </a:srgbClr>
              </a:buClr>
              <a:buSzPct val="95000"/>
              <a:buFont typeface="Wingdings 2"/>
              <a:buNone/>
              <a:tabLst/>
              <a:defRPr/>
            </a:pP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・エクササイズイベント実施（ストレッチ、ヨガ等）</a:t>
            </a: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CF3A">
                  <a:lumMod val="50000"/>
                </a:srgbClr>
              </a:buClr>
              <a:buSzPct val="95000"/>
              <a:buFont typeface="Wingdings 2"/>
              <a:buNone/>
              <a:tabLst/>
              <a:defRPr/>
            </a:pP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・毎月健康情報「ニュースレター」を発行、配信</a:t>
            </a: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CF3A">
                  <a:lumMod val="50000"/>
                </a:srgbClr>
              </a:buClr>
              <a:buSzPct val="95000"/>
              <a:buFont typeface="Wingdings 2"/>
              <a:buNone/>
              <a:tabLst/>
              <a:defRPr/>
            </a:pPr>
            <a:r>
              <a:rPr lang="ja-JP" altLang="en-US" sz="28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・社外イベントも開催（登山、スポーツ、エクササイズ等）</a:t>
            </a:r>
            <a:endParaRPr lang="en-US" altLang="ja-JP" sz="280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CF3A">
                  <a:lumMod val="50000"/>
                </a:srgbClr>
              </a:buClr>
              <a:buSzPct val="95000"/>
              <a:buFont typeface="Wingdings 2"/>
              <a:buNone/>
              <a:tabLst/>
              <a:defRPr/>
            </a:pPr>
            <a:endParaRPr lang="en-US" altLang="ja-JP" sz="280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CF3A">
                  <a:lumMod val="50000"/>
                </a:srgbClr>
              </a:buClr>
              <a:buSzPct val="95000"/>
              <a:buFont typeface="Wingdings 2"/>
              <a:buNone/>
              <a:tabLst/>
              <a:defRPr/>
            </a:pPr>
            <a:r>
              <a:rPr lang="ja-JP" altLang="en-US" sz="28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手間はかかるが、会社側の立場に立って、丁寧に取り組む</a:t>
            </a:r>
            <a:endParaRPr lang="en-US" altLang="ja-JP" sz="280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CF3A">
                  <a:lumMod val="50000"/>
                </a:srgbClr>
              </a:buClr>
              <a:buSzPct val="95000"/>
              <a:buFont typeface="Wingdings 2"/>
              <a:buNone/>
              <a:tabLst/>
              <a:defRPr/>
            </a:pP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　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顧客企業社員の全員に健康アクションの機会を提供する！</a:t>
            </a: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endParaRPr kumimoji="1" lang="en-US" altLang="ja-JP" dirty="0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5489FA06-9B8E-74DD-218E-DBC4631923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974" y="858747"/>
            <a:ext cx="2263901" cy="3251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732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C7988F3-6966-419D-9BEF-6E076A752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rPr>
              <a:t>＜お客様から＞選ばれるようになる為に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BF277CB-CCC9-2B18-36ED-947BD85F69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  <a:p>
            <a:pPr marL="0" indent="0">
              <a:buNone/>
            </a:pP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発信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と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発見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に最注力</a:t>
            </a: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（</a:t>
            </a: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SEO</a:t>
            </a: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対策・広報ＰＲ）</a:t>
            </a:r>
            <a:endParaRPr kumimoji="1" lang="en-US" altLang="ja-JP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  <a:p>
            <a:pPr marL="0" indent="0">
              <a:buNone/>
            </a:pPr>
            <a:endParaRPr lang="en-US" altLang="ja-JP" sz="240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sz="240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32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◆</a:t>
            </a:r>
            <a:r>
              <a:rPr lang="en-US" altLang="ja-JP" sz="32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SEO</a:t>
            </a:r>
            <a:r>
              <a:rPr lang="ja-JP" altLang="en-US" sz="32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対策</a:t>
            </a:r>
            <a:r>
              <a:rPr lang="en-US" altLang="ja-JP" sz="32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lang="ja-JP" altLang="en-US" sz="32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コツコツ更新、被リンク（ブログ・寄稿）</a:t>
            </a:r>
            <a:endParaRPr lang="en-US" altLang="ja-JP" sz="320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kumimoji="1" lang="en-US" altLang="ja-JP" sz="320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32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◆広報ＰＲ</a:t>
            </a:r>
            <a:r>
              <a:rPr lang="en-US" altLang="ja-JP" sz="32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lang="ja-JP" altLang="en-US" sz="32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小さなメディアでもアプローチして記事掲載</a:t>
            </a:r>
            <a:endParaRPr lang="en-US" altLang="ja-JP" sz="320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sz="280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kumimoji="1" lang="en-US" altLang="ja-JP" sz="280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kumimoji="1" lang="ja-JP" altLang="en-US" sz="2800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1ADDC6CC-0677-6B9E-2157-F9FF04BDA2E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06" t="12940" r="20275" b="17824"/>
          <a:stretch/>
        </p:blipFill>
        <p:spPr>
          <a:xfrm>
            <a:off x="9913600" y="1275588"/>
            <a:ext cx="1668800" cy="189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755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EECE91B-FD62-D74C-F633-C1A9B77B2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rPr>
              <a:t>＜お客様から＞選ばれるようになる為に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C84F0A9-36D8-E192-6A5A-F7E3D36318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dirty="0"/>
              <a:t>　</a:t>
            </a: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お客様の課題や困りごとを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代行して解決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する意識をもって話す</a:t>
            </a: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  <a:p>
            <a:pPr marL="0" indent="0">
              <a:buNone/>
            </a:pPr>
            <a:endParaRPr lang="en-US" altLang="ja-JP" sz="280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ja-JP" altLang="en-US" sz="54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「安心してお任せください」</a:t>
            </a:r>
            <a:endParaRPr lang="en-US" altLang="ja-JP" sz="540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sz="280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28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　　　　と言い切る！</a:t>
            </a:r>
            <a:endParaRPr lang="en-US" altLang="ja-JP" sz="280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7355818B-BBD0-1E06-D148-CBFB4ABA4A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4037" y="4519423"/>
            <a:ext cx="1492663" cy="2001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12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114ABB7-7A60-E1B3-6C2D-2604AD29B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＜施術師から＞選ばれるようになる為に　　　</a:t>
            </a:r>
            <a:endParaRPr kumimoji="1" lang="ja-JP" altLang="en-US" sz="3200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50F7FAE-A48E-824B-7BEC-F13D29A72B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08226"/>
            <a:ext cx="10972800" cy="485584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96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■施術師が何に喜び、何なら継続してくれるか</a:t>
            </a:r>
            <a:endParaRPr lang="en-US" altLang="ja-JP" sz="96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kumimoji="1" lang="en-US" altLang="ja-JP" sz="9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8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・完成された優秀な人のみ採用、教育はしない</a:t>
            </a:r>
            <a:endParaRPr kumimoji="1" lang="en-US" altLang="ja-JP" sz="8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8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・時給</a:t>
            </a:r>
            <a:r>
              <a:rPr lang="en-US" altLang="ja-JP" sz="8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4,000</a:t>
            </a:r>
            <a:r>
              <a:rPr lang="ja-JP" altLang="en-US" sz="8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円（創業時は</a:t>
            </a:r>
            <a:r>
              <a:rPr lang="en-US" altLang="ja-JP" sz="8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4,750</a:t>
            </a:r>
            <a:r>
              <a:rPr lang="ja-JP" altLang="en-US" sz="8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円）</a:t>
            </a:r>
            <a:endParaRPr lang="en-US" altLang="ja-JP" sz="8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8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・週</a:t>
            </a:r>
            <a:r>
              <a:rPr lang="en-US" altLang="ja-JP" sz="8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8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日、</a:t>
            </a:r>
            <a:r>
              <a:rPr lang="en-US" altLang="ja-JP" sz="8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3</a:t>
            </a:r>
            <a:r>
              <a:rPr lang="ja-JP" altLang="en-US" sz="8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時間からでも勤務</a:t>
            </a:r>
            <a:r>
              <a:rPr lang="en-US" altLang="ja-JP" sz="8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</a:p>
          <a:p>
            <a:pPr marL="0" indent="0">
              <a:buNone/>
            </a:pPr>
            <a:r>
              <a:rPr lang="ja-JP" altLang="en-US" sz="8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・担当企業の社員さんを自分のお客様にしても</a:t>
            </a:r>
            <a:r>
              <a:rPr lang="en-US" altLang="ja-JP" sz="8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lang="ja-JP" altLang="en-US" sz="8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（推奨）</a:t>
            </a:r>
            <a:endParaRPr kumimoji="1" lang="en-US" altLang="ja-JP" sz="8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8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・社員はとらない、副業できてもらう</a:t>
            </a:r>
            <a:endParaRPr kumimoji="1" lang="en-US" altLang="ja-JP" sz="8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8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8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8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対</a:t>
            </a:r>
            <a:r>
              <a:rPr lang="en-US" altLang="ja-JP" sz="8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50</a:t>
            </a:r>
            <a:r>
              <a:rPr lang="ja-JP" altLang="en-US" sz="8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まで頑張る</a:t>
            </a:r>
            <a:endParaRPr lang="en-US" altLang="ja-JP" sz="8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sz="8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kumimoji="1" lang="en-US" altLang="ja-JP" sz="8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 </a:t>
            </a:r>
            <a:r>
              <a:rPr kumimoji="1" lang="ja-JP" altLang="en-US" sz="8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自分ではできない経験（質・量）をさせること</a:t>
            </a:r>
            <a:endParaRPr kumimoji="1" lang="en-US" altLang="ja-JP" sz="8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sz="8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スタッフをリスペクトし、大事にしているというメッセージを投げ続ける</a:t>
            </a:r>
            <a:endParaRPr kumimoji="1" lang="en-US" altLang="ja-JP" sz="8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kumimoji="1" lang="en-US" altLang="ja-JP" sz="8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sz="8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創業以来採用費用ゼロ、定着率</a:t>
            </a:r>
            <a:r>
              <a:rPr kumimoji="1" lang="en-US" altLang="ja-JP" sz="8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90</a:t>
            </a:r>
            <a:r>
              <a:rPr kumimoji="1" lang="ja-JP" altLang="en-US" sz="8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％以上、</a:t>
            </a:r>
            <a:endParaRPr kumimoji="1" lang="en-US" altLang="ja-JP" sz="8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sz="8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リファラル採用、毎月</a:t>
            </a:r>
            <a:r>
              <a:rPr kumimoji="1" lang="en-US" altLang="ja-JP" sz="8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10</a:t>
            </a:r>
            <a:r>
              <a:rPr kumimoji="1" lang="ja-JP" altLang="en-US" sz="8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名程度の求人応募、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2118FEC1-299E-33C6-488F-6500FBC485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75" y="1400175"/>
            <a:ext cx="17145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869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4F88617-693C-99D0-418E-56A04A407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rPr>
              <a:t>＜施術師から＞選ばれるようになる為に　　　</a:t>
            </a:r>
            <a:endParaRPr kumimoji="1" lang="ja-JP" altLang="en-US" sz="2800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3F54FE4-24B2-C255-281E-4FFAE7D482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r>
              <a:rPr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完成された優秀な人のみ採用、教育はしない</a:t>
            </a:r>
            <a:endParaRPr lang="en-US" altLang="ja-JP" sz="3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kumimoji="1" lang="en-US" altLang="ja-JP" sz="3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・採用に全力集中！</a:t>
            </a:r>
            <a:endParaRPr lang="en-US" altLang="ja-JP" sz="3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sz="3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・研修はするが、教育はしない</a:t>
            </a:r>
            <a:endParaRPr kumimoji="1" lang="en-US" altLang="ja-JP" sz="3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kumimoji="1"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68669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179F877-2C6B-BC81-E7D3-7D3E5BF10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rPr>
              <a:t>＜施術師から＞選ばれるようになる為に　　　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D802B34-4AB4-4FA0-71F5-42F115FEA9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CF3A">
                  <a:lumMod val="50000"/>
                </a:srgbClr>
              </a:buClr>
              <a:buSzPct val="95000"/>
              <a:buFont typeface="Wingdings 2"/>
              <a:buNone/>
              <a:tabLst/>
              <a:defRPr/>
            </a:pPr>
            <a:r>
              <a:rPr kumimoji="1" lang="ja-JP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・時給</a:t>
            </a:r>
            <a:r>
              <a:rPr kumimoji="1" lang="en-US" altLang="ja-JP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4,000</a:t>
            </a:r>
            <a:r>
              <a:rPr kumimoji="1" lang="ja-JP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円（創業時は</a:t>
            </a:r>
            <a:r>
              <a:rPr kumimoji="1" lang="en-US" altLang="ja-JP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4,750</a:t>
            </a:r>
            <a:r>
              <a:rPr kumimoji="1" lang="ja-JP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円）</a:t>
            </a:r>
            <a:endParaRPr kumimoji="1" lang="en-US" altLang="ja-JP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CF3A">
                  <a:lumMod val="50000"/>
                </a:srgbClr>
              </a:buClr>
              <a:buSzPct val="95000"/>
              <a:buFont typeface="Wingdings 2"/>
              <a:buNone/>
              <a:tabLst/>
              <a:defRPr/>
            </a:pPr>
            <a:endParaRPr kumimoji="1" lang="en-US" altLang="ja-JP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CF3A">
                  <a:lumMod val="50000"/>
                </a:srgbClr>
              </a:buClr>
              <a:buSzPct val="95000"/>
              <a:buFont typeface="Wingdings 2"/>
              <a:buNone/>
              <a:tabLst/>
              <a:defRPr/>
            </a:pPr>
            <a:r>
              <a:rPr kumimoji="1" lang="ja-JP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・週</a:t>
            </a:r>
            <a:r>
              <a:rPr kumimoji="1" lang="en-US" altLang="ja-JP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1</a:t>
            </a:r>
            <a:r>
              <a:rPr kumimoji="1" lang="ja-JP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日、</a:t>
            </a:r>
            <a:r>
              <a:rPr kumimoji="1" lang="en-US" altLang="ja-JP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3</a:t>
            </a:r>
            <a:r>
              <a:rPr kumimoji="1" lang="ja-JP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時間からでも勤務</a:t>
            </a:r>
            <a:r>
              <a:rPr kumimoji="1" lang="en-US" altLang="ja-JP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OK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CF3A">
                  <a:lumMod val="50000"/>
                </a:srgbClr>
              </a:buClr>
              <a:buSzPct val="95000"/>
              <a:buFont typeface="Wingdings 2"/>
              <a:buNone/>
              <a:tabLst/>
              <a:defRPr/>
            </a:pPr>
            <a:endParaRPr kumimoji="1" lang="en-US" altLang="ja-JP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CF3A">
                  <a:lumMod val="50000"/>
                </a:srgbClr>
              </a:buClr>
              <a:buSzPct val="95000"/>
              <a:buFont typeface="Wingdings 2"/>
              <a:buNone/>
              <a:tabLst/>
              <a:defRPr/>
            </a:pPr>
            <a:r>
              <a:rPr kumimoji="1" lang="ja-JP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・社員はとらない、副業できてもらう</a:t>
            </a:r>
            <a:endParaRPr kumimoji="1" lang="en-US" altLang="ja-JP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CF3A">
                  <a:lumMod val="50000"/>
                </a:srgbClr>
              </a:buClr>
              <a:buSzPct val="95000"/>
              <a:buFont typeface="Wingdings 2"/>
              <a:buNone/>
              <a:tabLst/>
              <a:defRPr/>
            </a:pPr>
            <a:endParaRPr kumimoji="1" lang="en-US" altLang="ja-JP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CF3A">
                  <a:lumMod val="50000"/>
                </a:srgbClr>
              </a:buClr>
              <a:buSzPct val="95000"/>
              <a:buFont typeface="Wingdings 2"/>
              <a:buNone/>
              <a:tabLst/>
              <a:defRPr/>
            </a:pPr>
            <a:endParaRPr kumimoji="1" lang="en-US" altLang="ja-JP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DED1456D-5A3E-1BCA-BDF9-E4D2CC26F2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45" y="3235286"/>
            <a:ext cx="4083260" cy="1511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468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EFE1C02-4F9A-6E39-7977-C56E1A1C0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rPr>
              <a:t>＜施術師から＞選ばれるようになる為に　　　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FDF50C3-07C4-51C1-87F1-7EC8ACA6DC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CF3A">
                  <a:lumMod val="50000"/>
                </a:srgbClr>
              </a:buClr>
              <a:buSzPct val="95000"/>
              <a:buFont typeface="Wingdings 2"/>
              <a:buNone/>
              <a:tabLst/>
              <a:defRPr/>
            </a:pPr>
            <a:r>
              <a:rPr lang="ja-JP" altLang="en-US" sz="32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一</a:t>
            </a: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施術者ではできない経験（質・量）をさせること</a:t>
            </a:r>
            <a:endParaRPr kumimoji="1" lang="en-US" altLang="ja-JP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CF3A">
                  <a:lumMod val="50000"/>
                </a:srgbClr>
              </a:buClr>
              <a:buSzPct val="95000"/>
              <a:buFont typeface="Wingdings 2"/>
              <a:buNone/>
              <a:tabLst/>
              <a:defRPr/>
            </a:pPr>
            <a:endParaRPr lang="en-US" altLang="ja-JP" sz="320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CF3A">
                  <a:lumMod val="50000"/>
                </a:srgbClr>
              </a:buClr>
              <a:buSzPct val="95000"/>
              <a:buFont typeface="Wingdings 2"/>
              <a:buNone/>
              <a:tabLst/>
              <a:defRPr/>
            </a:pPr>
            <a:r>
              <a:rPr lang="ja-JP" altLang="en-US" sz="32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・多くの施術ができる　</a:t>
            </a:r>
            <a:r>
              <a:rPr lang="ja-JP" altLang="en-US" sz="2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☞施術力の向上、たくさん褒められる</a:t>
            </a:r>
            <a:endParaRPr lang="en-US" altLang="ja-JP" sz="28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CF3A">
                  <a:lumMod val="50000"/>
                </a:srgbClr>
              </a:buClr>
              <a:buSzPct val="95000"/>
              <a:buFont typeface="Wingdings 2"/>
              <a:buNone/>
              <a:tabLst/>
              <a:defRPr/>
            </a:pP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・素敵なオフィスで仕事ができる　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☞新鮮さやテンション</a:t>
            </a: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CF3A">
                  <a:lumMod val="50000"/>
                </a:srgbClr>
              </a:buClr>
              <a:buSzPct val="95000"/>
              <a:buFont typeface="Wingdings 2"/>
              <a:buNone/>
              <a:tabLst/>
              <a:defRPr/>
            </a:pPr>
            <a:r>
              <a:rPr lang="ja-JP" altLang="en-US" sz="32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・社会貢献意識　</a:t>
            </a:r>
            <a:r>
              <a:rPr lang="ja-JP" altLang="en-US" sz="2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☞大きなものの役に立てている</a:t>
            </a:r>
            <a:endParaRPr lang="en-US" altLang="ja-JP" sz="28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CF3A">
                  <a:lumMod val="50000"/>
                </a:srgbClr>
              </a:buClr>
              <a:buSzPct val="95000"/>
              <a:buFont typeface="Wingdings 2"/>
              <a:buNone/>
              <a:tabLst/>
              <a:defRPr/>
            </a:pPr>
            <a:endParaRPr lang="en-US" altLang="ja-JP" sz="320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CF3A">
                  <a:lumMod val="50000"/>
                </a:srgbClr>
              </a:buClr>
              <a:buSzPct val="95000"/>
              <a:buFont typeface="Wingdings 2"/>
              <a:buNone/>
              <a:tabLst/>
              <a:defRPr/>
            </a:pPr>
            <a:endParaRPr kumimoji="1" lang="en-US" altLang="ja-JP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75929889-6B3B-5F4B-41D7-C9CDEE3A3E0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4" t="17051" r="4336" b="10871"/>
          <a:stretch/>
        </p:blipFill>
        <p:spPr>
          <a:xfrm>
            <a:off x="9303754" y="5010913"/>
            <a:ext cx="2598165" cy="165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082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E98889F-7326-E241-55C9-D36A6AAFC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rPr>
              <a:t>＜施術師から＞選ばれるようになる為に　　　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AA666DC-B82C-8EF6-65C3-8CF418AAF7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CF3A">
                  <a:lumMod val="50000"/>
                </a:srgbClr>
              </a:buClr>
              <a:buSzPct val="95000"/>
              <a:buFont typeface="Wingdings 2"/>
              <a:buNone/>
              <a:tabLst/>
              <a:defRPr/>
            </a:pPr>
            <a:endParaRPr kumimoji="1" lang="en-US" altLang="ja-JP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CF3A">
                  <a:lumMod val="50000"/>
                </a:srgbClr>
              </a:buClr>
              <a:buSzPct val="95000"/>
              <a:buFont typeface="Wingdings 2"/>
              <a:buNone/>
              <a:tabLst/>
              <a:defRPr/>
            </a:pP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担当企業の社員さんを自分のお客様にしても</a:t>
            </a:r>
            <a:r>
              <a:rPr kumimoji="1" lang="en-US" altLang="ja-JP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OK</a:t>
            </a: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（推奨）</a:t>
            </a:r>
            <a:endParaRPr kumimoji="1" lang="en-US" altLang="ja-JP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072F0900-430E-0FB8-0B0D-0DE8816B24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3472" y="4243959"/>
            <a:ext cx="2095617" cy="229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65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16EA299-298B-8AB4-CA30-9AD83CF6E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rPr>
              <a:t>＜施術師から＞選ばれるようになる為に　　　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BA09CA5-9E35-9691-9536-8EE85270AC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771650"/>
            <a:ext cx="10972800" cy="43434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CF3A">
                  <a:lumMod val="50000"/>
                </a:srgbClr>
              </a:buClr>
              <a:buSzPct val="95000"/>
              <a:buFont typeface="Wingdings 2"/>
              <a:buNone/>
              <a:tabLst/>
              <a:defRPr/>
            </a:pPr>
            <a:endParaRPr kumimoji="1" lang="en-US" altLang="ja-JP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CF3A">
                  <a:lumMod val="50000"/>
                </a:srgbClr>
              </a:buClr>
              <a:buSzPct val="95000"/>
              <a:buFont typeface="Wingdings 2"/>
              <a:buNone/>
              <a:tabLst/>
              <a:defRPr/>
            </a:pPr>
            <a:r>
              <a:rPr lang="ja-JP" altLang="en-US" sz="32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</a:t>
            </a:r>
            <a:endParaRPr lang="en-US" altLang="ja-JP" sz="320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CF3A">
                  <a:lumMod val="50000"/>
                </a:srgbClr>
              </a:buClr>
              <a:buSzPct val="95000"/>
              <a:buFont typeface="Wingdings 2"/>
              <a:buNone/>
              <a:tabLst/>
              <a:defRPr/>
            </a:pPr>
            <a:r>
              <a:rPr lang="ja-JP" altLang="en-US" sz="32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</a:t>
            </a: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スタッフをリスペクトし、</a:t>
            </a:r>
            <a:endParaRPr kumimoji="1" lang="en-US" altLang="ja-JP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CF3A">
                  <a:lumMod val="50000"/>
                </a:srgbClr>
              </a:buClr>
              <a:buSzPct val="95000"/>
              <a:buFont typeface="Wingdings 2"/>
              <a:buNone/>
              <a:tabLst/>
              <a:defRPr/>
            </a:pP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　　大事にしているというメッセージを投げ続ける</a:t>
            </a:r>
            <a:endParaRPr kumimoji="1" lang="en-US" altLang="ja-JP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72B9765B-372D-6A87-FF54-75000C09EA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4305" y="4354449"/>
            <a:ext cx="3901440" cy="2206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218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250452D-1290-8A38-CEB6-04D5BE131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4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同友会と私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06D8498-FB69-B4C4-F85F-CD1F03FEC1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173605"/>
            <a:ext cx="10972800" cy="43434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◆例会やチーム会での生の声を聴いていると、</a:t>
            </a:r>
            <a:endParaRPr kumimoji="1" lang="en-US" altLang="ja-JP" sz="3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自分</a:t>
            </a:r>
            <a:r>
              <a:rPr kumimoji="1"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への叱咤激励になっていることに気がついた。</a:t>
            </a:r>
            <a:endParaRPr kumimoji="1" lang="en-US" altLang="ja-JP" sz="3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sz="3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◆不離一体シートを作成し、自社を改めて俯瞰でみて、</a:t>
            </a:r>
            <a:endParaRPr kumimoji="1" lang="en-US" altLang="ja-JP" sz="3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kumimoji="1"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スピード感の無さや無駄な動きも確認できた。</a:t>
            </a:r>
            <a:endParaRPr kumimoji="1" lang="en-US" altLang="ja-JP" sz="3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sz="3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◆皆、むっちゃいい人ばかりで、仲間想いが多いので、</a:t>
            </a:r>
            <a:endParaRPr lang="en-US" altLang="ja-JP" sz="3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これまでの自分の食わず嫌いを反省している。</a:t>
            </a:r>
            <a:endParaRPr lang="en-US" altLang="ja-JP" sz="3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sz="3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kumimoji="1" lang="ja-JP" altLang="en-US" sz="3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20531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C94CF7-2DAF-41E1-89A9-2CFC253CB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rPr>
              <a:t>＜施術師から＞選ばれるようになる為に　　　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3185D2E-999B-0CC8-0E68-65C4AAA387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「ありがとう」と「リスペクト」の形</a:t>
            </a:r>
            <a:endParaRPr kumimoji="1"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kumimoji="1"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0C8C3C78-AFD4-9D22-6126-B3CC8B93A6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1222" y="3205754"/>
            <a:ext cx="4215003" cy="3309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991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C8D9C85-857C-2D2E-A58F-03B511C0B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rPr>
              <a:t>＜施術師から＞選ばれるようになる為に　　　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4922B31-43D7-0834-05E2-352AB41A38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CF3A">
                  <a:lumMod val="50000"/>
                </a:srgbClr>
              </a:buClr>
              <a:buSzPct val="95000"/>
              <a:buFont typeface="Wingdings 2"/>
              <a:buNone/>
              <a:tabLst/>
              <a:defRPr/>
            </a:pPr>
            <a:r>
              <a:rPr kumimoji="1" lang="ja-JP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・創業以来採用費用ゼロ</a:t>
            </a:r>
            <a:endParaRPr kumimoji="1" lang="en-US" altLang="ja-JP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CF3A">
                  <a:lumMod val="50000"/>
                </a:srgbClr>
              </a:buClr>
              <a:buSzPct val="95000"/>
              <a:buFont typeface="Wingdings 2"/>
              <a:buNone/>
              <a:tabLst/>
              <a:defRPr/>
            </a:pPr>
            <a:r>
              <a:rPr kumimoji="1" lang="ja-JP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・定着率</a:t>
            </a:r>
            <a:r>
              <a:rPr kumimoji="1" lang="en-US" altLang="ja-JP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90</a:t>
            </a:r>
            <a:r>
              <a:rPr kumimoji="1" lang="ja-JP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％以上</a:t>
            </a:r>
            <a:endParaRPr kumimoji="1" lang="en-US" altLang="ja-JP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CF3A">
                  <a:lumMod val="50000"/>
                </a:srgbClr>
              </a:buClr>
              <a:buSzPct val="95000"/>
              <a:buFont typeface="Wingdings 2"/>
              <a:buNone/>
              <a:tabLst/>
              <a:defRPr/>
            </a:pPr>
            <a:r>
              <a:rPr kumimoji="1" lang="ja-JP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・リファラル採用</a:t>
            </a:r>
            <a:r>
              <a:rPr kumimoji="1" lang="en-US" altLang="ja-JP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60</a:t>
            </a:r>
            <a:r>
              <a:rPr kumimoji="1" lang="ja-JP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％</a:t>
            </a:r>
            <a:endParaRPr kumimoji="1" lang="en-US" altLang="ja-JP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CF3A">
                  <a:lumMod val="50000"/>
                </a:srgbClr>
              </a:buClr>
              <a:buSzPct val="95000"/>
              <a:buFont typeface="Wingdings 2"/>
              <a:buNone/>
              <a:tabLst/>
              <a:defRPr/>
            </a:pPr>
            <a:r>
              <a:rPr kumimoji="1" lang="ja-JP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・毎月</a:t>
            </a:r>
            <a:r>
              <a:rPr kumimoji="1" lang="en-US" altLang="ja-JP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10</a:t>
            </a:r>
            <a:r>
              <a:rPr kumimoji="1" lang="ja-JP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名程度の求人応募（年間</a:t>
            </a:r>
            <a:r>
              <a:rPr kumimoji="1" lang="en-US" altLang="ja-JP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120</a:t>
            </a:r>
            <a:r>
              <a:rPr kumimoji="1" lang="ja-JP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～</a:t>
            </a:r>
            <a:r>
              <a:rPr kumimoji="1" lang="en-US" altLang="ja-JP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150</a:t>
            </a:r>
            <a:r>
              <a:rPr kumimoji="1" lang="ja-JP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名）</a:t>
            </a:r>
            <a:endParaRPr kumimoji="1" lang="en-US" altLang="ja-JP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CF3A">
                  <a:lumMod val="50000"/>
                </a:srgbClr>
              </a:buClr>
              <a:buSzPct val="95000"/>
              <a:buFont typeface="Wingdings 2"/>
              <a:buNone/>
              <a:tabLst/>
              <a:defRPr/>
            </a:pPr>
            <a:endParaRPr lang="en-US" altLang="ja-JP" sz="360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CF3A">
                  <a:lumMod val="50000"/>
                </a:srgbClr>
              </a:buClr>
              <a:buSzPct val="95000"/>
              <a:buFont typeface="Wingdings 2"/>
              <a:buNone/>
              <a:tabLst/>
              <a:defRPr/>
            </a:pPr>
            <a:r>
              <a:rPr kumimoji="1" lang="ja-JP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「全ては優秀な人達を採用し、ずっと一緒に働く為」</a:t>
            </a:r>
          </a:p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73659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E90C5E4-596C-3771-772E-1E2005AF2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13858"/>
            <a:ext cx="10972800" cy="1143000"/>
          </a:xfrm>
        </p:spPr>
        <p:txBody>
          <a:bodyPr>
            <a:normAutofit/>
          </a:bodyPr>
          <a:lstStyle/>
          <a:p>
            <a:r>
              <a:rPr kumimoji="1" lang="ja-JP" altLang="en-US" sz="4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業界からも選ばれたい？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2D0F36F-C1D1-0FAF-476F-90E5D3BB94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35480"/>
            <a:ext cx="10972800" cy="492252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kumimoji="1" lang="ja-JP" altLang="en-US" dirty="0"/>
              <a:t>　</a:t>
            </a:r>
            <a:endParaRPr kumimoji="1" lang="en-US" altLang="ja-JP" dirty="0"/>
          </a:p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sz="2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こんな素敵な仕事、みんなやればいいのに！やってほしい！</a:t>
            </a:r>
            <a:endParaRPr kumimoji="1" lang="en-US" altLang="ja-JP" sz="28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3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競争ではなく</a:t>
            </a:r>
            <a:r>
              <a:rPr lang="en-US" altLang="ja-JP" sz="43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sz="43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共創</a:t>
            </a:r>
            <a:r>
              <a:rPr lang="en-US" altLang="ja-JP" sz="43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  <a:endParaRPr kumimoji="1" lang="en-US" altLang="ja-JP" sz="43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endParaRPr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創業当初は、無料でノウハウ全公開して同業者の立ち上げ支援を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するも、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無料でやると「覚悟」をもってくる人の少なさを痛感。</a:t>
            </a:r>
            <a:endParaRPr kumimoji="1"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現在は、コンサルフィーをもらい、３～６か月間、仕事がとれるまでサポートする。　</a:t>
            </a:r>
            <a:endParaRPr kumimoji="1"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kumimoji="1"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kumimoji="1" lang="ja-JP" altLang="en-US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369D7AA5-2F8D-ECFB-3388-EBADC2D22D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7967" y="2092725"/>
            <a:ext cx="4816833" cy="1113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040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4E327B-CE05-F0E4-26D7-2BF5C7878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625" y="3713988"/>
            <a:ext cx="11074400" cy="1143000"/>
          </a:xfrm>
        </p:spPr>
        <p:txBody>
          <a:bodyPr>
            <a:normAutofit fontScale="90000"/>
          </a:bodyPr>
          <a:lstStyle/>
          <a:p>
            <a:r>
              <a:rPr lang="ja-JP" altLang="en-US" sz="6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6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創業以来の大ピンチ</a:t>
            </a:r>
            <a:br>
              <a:rPr kumimoji="1" lang="en-US" altLang="ja-JP" sz="6600" dirty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kumimoji="1" lang="en-US" altLang="ja-JP" sz="6600" dirty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kumimoji="1" lang="ja-JP" altLang="en-US" sz="6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新型コロナ禍での覚悟</a:t>
            </a:r>
          </a:p>
        </p:txBody>
      </p:sp>
    </p:spTree>
    <p:extLst>
      <p:ext uri="{BB962C8B-B14F-4D97-AF65-F5344CB8AC3E}">
        <p14:creationId xmlns:p14="http://schemas.microsoft.com/office/powerpoint/2010/main" val="3005575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6799BAD-E608-C106-888F-45F1D73B3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コロナ禍での教訓　</a:t>
            </a:r>
            <a:r>
              <a:rPr kumimoji="1" lang="ja-JP" altLang="en-US" sz="28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～挫折と転換～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138FF18-67BD-1536-A489-CB647536FE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対面・接触型の弊社サービスは、全否定</a:t>
            </a:r>
            <a:endParaRPr kumimoji="1"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リモートワークの推進などで、弊社の</a:t>
            </a:r>
            <a:r>
              <a:rPr kumimoji="1" lang="ja-JP" altLang="en-US" sz="2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強みが仇</a:t>
            </a:r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となる</a:t>
            </a:r>
            <a:endParaRPr kumimoji="1"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</a:t>
            </a:r>
            <a:r>
              <a:rPr kumimoji="1"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２か月間は、仕事ゼロ・売上ゼロ</a:t>
            </a:r>
            <a:endParaRPr lang="en-US" altLang="ja-JP" sz="3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kumimoji="1"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「法人専門出張施術サービス」という１本足打法の</a:t>
            </a:r>
            <a:r>
              <a:rPr kumimoji="1" lang="ja-JP" altLang="en-US" sz="2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挫折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5DE2056B-F89E-F5C2-02BE-1616478AAA9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64" t="10931" r="31991" b="11331"/>
          <a:stretch/>
        </p:blipFill>
        <p:spPr>
          <a:xfrm>
            <a:off x="9662960" y="3021912"/>
            <a:ext cx="1543520" cy="3357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257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F84604D-2A84-F2E3-B3C6-AC8065657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85038"/>
            <a:ext cx="10972800" cy="1143000"/>
          </a:xfrm>
        </p:spPr>
        <p:txBody>
          <a:bodyPr/>
          <a:lstStyle/>
          <a:p>
            <a:r>
              <a:rPr kumimoji="1" lang="ja-JP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rPr>
              <a:t>コロナ禍での教訓　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rPr>
              <a:t> ～挫折と転換～ </a:t>
            </a:r>
            <a:r>
              <a:rPr kumimoji="1" lang="ja-JP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rPr>
              <a:t>　</a:t>
            </a:r>
            <a:r>
              <a:rPr kumimoji="1" lang="ja-JP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rPr>
              <a:t>　　　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3563B8F-F3C4-EE5B-29DA-326483E105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2950" y="2430780"/>
            <a:ext cx="10972800" cy="4343400"/>
          </a:xfrm>
        </p:spPr>
        <p:txBody>
          <a:bodyPr/>
          <a:lstStyle/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kumimoji="1"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仕事が元に戻るのか不安な中、</a:t>
            </a:r>
            <a:endParaRPr kumimoji="1" lang="en-US" altLang="ja-JP" sz="3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大事なスタッフとまた一緒に仕事をする為に、</a:t>
            </a:r>
            <a:endParaRPr lang="en-US" altLang="ja-JP" sz="3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kumimoji="1" lang="en-US" altLang="ja-JP" sz="3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給与の半額補償（</a:t>
            </a:r>
            <a:r>
              <a:rPr lang="en-US" altLang="ja-JP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16</a:t>
            </a:r>
            <a:r>
              <a:rPr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か月間）を続ける。</a:t>
            </a:r>
            <a:endParaRPr lang="en-US" altLang="ja-JP" sz="3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⇒コロナ禍が長引き、資金繰りの困窮を招く一因に</a:t>
            </a:r>
            <a:endParaRPr kumimoji="1"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624EFF3A-F2B4-16DD-C350-8669455941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2417" y="4371701"/>
            <a:ext cx="1829533" cy="2038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633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15E82F9-DC4C-93DB-A972-AF04590D8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rPr>
              <a:t>コロナ禍での教訓　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rPr>
              <a:t> ～挫折と転換～ </a:t>
            </a:r>
            <a:r>
              <a:rPr kumimoji="1" lang="ja-JP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rPr>
              <a:t>　</a:t>
            </a:r>
            <a:r>
              <a:rPr kumimoji="1" lang="ja-JP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rPr>
              <a:t>　　　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3866EB7-A7F7-CE6E-DC2D-B8E1EC4190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r>
              <a:rPr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コロナ禍からの回復に大変長い時間がかかったが、</a:t>
            </a:r>
            <a:endParaRPr lang="en-US" altLang="ja-JP" sz="3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約</a:t>
            </a:r>
            <a:r>
              <a:rPr kumimoji="1" lang="en-US" altLang="ja-JP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7</a:t>
            </a:r>
            <a:r>
              <a:rPr kumimoji="1"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割の顧客企業様が契約を再開してくれ、</a:t>
            </a:r>
            <a:endParaRPr kumimoji="1" lang="en-US" altLang="ja-JP" sz="3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昨年からの新規契約増で、</a:t>
            </a:r>
            <a:endParaRPr lang="en-US" altLang="ja-JP" sz="3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過去最高売上・最高営業利益を達成。</a:t>
            </a:r>
            <a:endParaRPr lang="en-US" altLang="ja-JP" sz="3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kumimoji="1" lang="en-US" altLang="ja-JP" sz="3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スタッフは一人も離脱せず。</a:t>
            </a:r>
            <a:endParaRPr lang="en-US" altLang="ja-JP" sz="3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kumimoji="1" lang="ja-JP" altLang="en-US" sz="3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6ED71A5C-52FF-2BFF-747C-E0F84DEE9D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0113" y="4028308"/>
            <a:ext cx="2957512" cy="1957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289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6ABE5FE-F748-E19E-8085-374AF71C5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 コロナ禍での教訓      </a:t>
            </a:r>
            <a:r>
              <a:rPr kumimoji="1" lang="ja-JP" altLang="en-US" sz="28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～ブレない理念の中での別事業～</a:t>
            </a:r>
            <a:endParaRPr kumimoji="1" lang="ja-JP" altLang="en-US" sz="3600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F3B8B98-DBC2-48A4-61E7-2F4A45F380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430" y="2725312"/>
            <a:ext cx="10972800" cy="3790550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ja-JP" altLang="en-US" sz="4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r>
              <a:rPr lang="ja-JP" altLang="en-US" sz="6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新サービスの創造が急務となり、</a:t>
            </a:r>
            <a:endParaRPr lang="en-US" altLang="ja-JP" sz="6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6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  御多分に漏れず、</a:t>
            </a:r>
            <a:endParaRPr lang="en-US" altLang="ja-JP" sz="6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6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 　競合多いオンラインサービスを模索</a:t>
            </a:r>
            <a:endParaRPr lang="en-US" altLang="ja-JP" sz="6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</a:t>
            </a: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sz="45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5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r>
              <a:rPr lang="ja-JP" altLang="en-US" sz="6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顧客企業の声から、</a:t>
            </a:r>
            <a:endParaRPr lang="en-US" altLang="ja-JP" sz="6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6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  弊社の強みを生かし、</a:t>
            </a:r>
            <a:endParaRPr lang="en-US" altLang="ja-JP" sz="6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6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  競合の少ない新サービスの創造</a:t>
            </a:r>
            <a:endParaRPr lang="en-US" altLang="ja-JP" sz="6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kumimoji="1" lang="en-US" altLang="ja-JP" sz="7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　　　　　　　　　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028802BF-53BD-D663-5D28-3A21B047B7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2939" y="4248365"/>
            <a:ext cx="3054985" cy="2190367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ADD6449F-9C60-A4BD-85F7-B197D378B4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9863" y="2352675"/>
            <a:ext cx="5922984" cy="152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445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3D7D136-6878-37E3-A5BB-4E7C0A0C2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sz="4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ずっと試行錯誤（苦しかった）</a:t>
            </a:r>
            <a:endParaRPr kumimoji="1" lang="ja-JP" altLang="en-US" sz="4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" name="コンテンツ プレースホルダー 3">
            <a:extLst>
              <a:ext uri="{FF2B5EF4-FFF2-40B4-BE49-F238E27FC236}">
                <a16:creationId xmlns:a16="http://schemas.microsoft.com/office/drawing/2014/main" id="{C7195255-C839-578E-7BA2-5B0E22C572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5497" y="2172462"/>
            <a:ext cx="8370506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719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0C99310-B1FD-8292-E688-B4855DBDC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苦しい時期支えとなった本</a:t>
            </a:r>
          </a:p>
        </p:txBody>
      </p:sp>
      <p:sp>
        <p:nvSpPr>
          <p:cNvPr id="7" name="コンテンツ プレースホルダー 6">
            <a:extLst>
              <a:ext uri="{FF2B5EF4-FFF2-40B4-BE49-F238E27FC236}">
                <a16:creationId xmlns:a16="http://schemas.microsoft.com/office/drawing/2014/main" id="{0F9CE0FC-89F2-3249-80EF-75DDA5DEE6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6868" y="3429000"/>
            <a:ext cx="10972800" cy="4343400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金鉱まで残り</a:t>
            </a:r>
            <a:r>
              <a:rPr lang="en-US" altLang="ja-JP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3</a:t>
            </a:r>
            <a:r>
              <a:rPr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フィート</a:t>
            </a:r>
            <a:endParaRPr lang="en-US" altLang="ja-JP" sz="3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3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渡邉美樹　</a:t>
            </a: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監修</a:t>
            </a:r>
            <a:endParaRPr lang="en-US" altLang="ja-JP" sz="2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ja-JP" altLang="en-US" dirty="0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8305AE57-EF54-268B-E4A8-08082E79D7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508" y="2265254"/>
            <a:ext cx="2869963" cy="4204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664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ja-JP" altLang="en-US" sz="3600" dirty="0"/>
              <a:t>　</a:t>
            </a:r>
            <a:r>
              <a:rPr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会社紹介</a:t>
            </a:r>
            <a:endParaRPr lang="ja" sz="3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コンテンツ プレースホルダー 1"/>
          <p:cNvSpPr>
            <a:spLocks noGrp="1"/>
          </p:cNvSpPr>
          <p:nvPr>
            <p:ph idx="1"/>
          </p:nvPr>
        </p:nvSpPr>
        <p:spPr>
          <a:xfrm>
            <a:off x="381000" y="2209800"/>
            <a:ext cx="11430000" cy="4343400"/>
          </a:xfrm>
        </p:spPr>
        <p:txBody>
          <a:bodyPr rtlCol="0">
            <a:normAutofit lnSpcReduction="10000"/>
          </a:bodyPr>
          <a:lstStyle/>
          <a:p>
            <a:pPr marL="393192" lvl="1" indent="0" rtl="0">
              <a:buNone/>
            </a:pPr>
            <a:r>
              <a:rPr lang="ja-JP" altLang="en-US" sz="3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lang="en-US" altLang="ja-JP" sz="3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393192" lvl="1" indent="0" rtl="0">
              <a:buNone/>
            </a:pPr>
            <a:endParaRPr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393192" lvl="1" indent="0" rtl="0">
              <a:buNone/>
            </a:pP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◆株式会社イーヤス</a:t>
            </a:r>
            <a:endParaRPr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393192" lvl="1" indent="0" rtl="0">
              <a:buNone/>
            </a:pPr>
            <a:endParaRPr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393192" lvl="1" indent="0" rtl="0">
              <a:buNone/>
            </a:pP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本社：名古屋市昭和区</a:t>
            </a:r>
            <a:endParaRPr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393192" lvl="1" indent="0" rtl="0">
              <a:buNone/>
            </a:pP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支店：東京、大阪　</a:t>
            </a:r>
            <a:endParaRPr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393192" lvl="1" indent="0" rtl="0">
              <a:buNone/>
            </a:pP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拠点：福岡、札幌</a:t>
            </a:r>
            <a:endParaRPr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393192" lvl="1" indent="0" rtl="0">
              <a:buNone/>
            </a:pPr>
            <a:r>
              <a:rPr 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  </a:t>
            </a: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スタッフ：</a:t>
            </a:r>
            <a:r>
              <a:rPr lang="en-US" altLang="ja-JP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46</a:t>
            </a: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名（社員</a:t>
            </a:r>
            <a:r>
              <a:rPr lang="en-US" altLang="ja-JP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名、パート・アルバイト、パートナー）</a:t>
            </a:r>
            <a:endParaRPr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393192" lvl="1" indent="0" rtl="0">
              <a:buNone/>
            </a:pP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事業内容：法人向け出張リラクゼーションサービス</a:t>
            </a:r>
            <a:endParaRPr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393192" lvl="1" indent="0" rtl="0">
              <a:buNone/>
            </a:pPr>
            <a:endParaRPr lang="en-US" altLang="ja-JP" sz="2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8009BEA-4267-2FE8-5600-0FEE3F52E7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942" y="2085418"/>
            <a:ext cx="2200933" cy="858363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441F0C0F-80A4-1359-EEBB-21B3DA9CFF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9474" y="1956662"/>
            <a:ext cx="2563676" cy="128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83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65FA4FE-3C14-2231-BD48-2F72EF431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sz="3200" dirty="0">
                <a:solidFill>
                  <a:srgbClr val="455F5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まとめ：「覚悟」と「強い想い」を持って挑戦しよう</a:t>
            </a:r>
            <a:endParaRPr kumimoji="1" lang="ja-JP" altLang="en-US" sz="3200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F7D173C-234A-E7F3-4704-5CDD369D0B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kumimoji="1" lang="en-US" altLang="ja-JP" sz="33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sz="33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キャリアの棚卸しから「</a:t>
            </a:r>
            <a:r>
              <a:rPr kumimoji="1" lang="ja-JP" altLang="en-US" sz="33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差別化できる武器</a:t>
            </a:r>
            <a:r>
              <a:rPr kumimoji="1" lang="ja-JP" altLang="en-US" sz="33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」「</a:t>
            </a:r>
            <a:r>
              <a:rPr kumimoji="1" lang="ja-JP" altLang="en-US" sz="33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強み</a:t>
            </a:r>
            <a:r>
              <a:rPr kumimoji="1" lang="ja-JP" altLang="en-US" sz="33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」を創り出す</a:t>
            </a:r>
            <a:endParaRPr kumimoji="1" lang="en-US" altLang="ja-JP" sz="33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kumimoji="1" lang="en-US" altLang="ja-JP" sz="33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33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まずは単価の安い仕事でも、御用聞き的な仕事でもいい。</a:t>
            </a:r>
            <a:endParaRPr lang="en-US" altLang="ja-JP" sz="33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33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とにかく目の前の仕事を「</a:t>
            </a:r>
            <a:r>
              <a:rPr lang="ja-JP" altLang="en-US" sz="33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一生懸命</a:t>
            </a:r>
            <a:r>
              <a:rPr lang="ja-JP" altLang="en-US" sz="33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」「</a:t>
            </a:r>
            <a:r>
              <a:rPr lang="ja-JP" altLang="en-US" sz="33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丁寧に</a:t>
            </a:r>
            <a:r>
              <a:rPr lang="ja-JP" altLang="en-US" sz="33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」「</a:t>
            </a:r>
            <a:r>
              <a:rPr lang="ja-JP" altLang="en-US" sz="33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スピーディー</a:t>
            </a:r>
            <a:r>
              <a:rPr lang="ja-JP" altLang="en-US" sz="33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」に「</a:t>
            </a:r>
            <a:r>
              <a:rPr lang="ja-JP" altLang="en-US" sz="33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たくさん</a:t>
            </a:r>
            <a:r>
              <a:rPr lang="ja-JP" altLang="en-US" sz="33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」やる。</a:t>
            </a:r>
            <a:endParaRPr lang="en-US" altLang="ja-JP" sz="33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sz="33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33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その実績と評価が、少しずつチャレンジングで高単価な仕事を呼び込む。</a:t>
            </a:r>
            <a:endParaRPr lang="en-US" altLang="ja-JP" sz="33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kumimoji="1" lang="ja-JP" altLang="en-US" sz="3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66517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2D30BB8-E53A-8EFD-43C7-212C47947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rPr>
              <a:t>まとめ：「覚悟」と「強い想い」を持って挑戦しよう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65F94C7-C986-D890-6AED-B0310EE35E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それをやり続けることで、誰がみても納得の「</a:t>
            </a:r>
            <a:r>
              <a:rPr kumimoji="1" lang="ja-JP" altLang="en-US" sz="2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磨かれた強み</a:t>
            </a:r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」や、</a:t>
            </a:r>
            <a:endParaRPr kumimoji="1"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「</a:t>
            </a:r>
            <a:r>
              <a:rPr kumimoji="1" lang="ja-JP" altLang="en-US" sz="2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自分が何者か</a:t>
            </a:r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」「</a:t>
            </a:r>
            <a:r>
              <a:rPr kumimoji="1" lang="ja-JP" altLang="en-US" sz="2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専門家</a:t>
            </a:r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」というポジションや自信が持て、</a:t>
            </a:r>
            <a:endParaRPr kumimoji="1"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2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選ばれる存在</a:t>
            </a: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になれ、</a:t>
            </a:r>
            <a:r>
              <a:rPr lang="ja-JP" altLang="en-US" sz="2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高収益な仕事</a:t>
            </a: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もできてくるはず。</a:t>
            </a:r>
            <a:endParaRPr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kumimoji="1"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でも、簡単ではなく、長く事業を続けていくと、</a:t>
            </a:r>
            <a:endParaRPr kumimoji="1"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必ず</a:t>
            </a: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ピンチや環境変化が訪れるので「</a:t>
            </a:r>
            <a:r>
              <a:rPr lang="ja-JP" altLang="en-US" sz="2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覚悟</a:t>
            </a: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」「</a:t>
            </a:r>
            <a:r>
              <a:rPr lang="ja-JP" altLang="en-US" sz="2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情熱</a:t>
            </a: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」が大事。</a:t>
            </a:r>
            <a:endParaRPr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そしてその時の支えにもなるのが「</a:t>
            </a:r>
            <a:r>
              <a:rPr lang="ja-JP" altLang="en-US" sz="2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経営指針</a:t>
            </a: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」や「</a:t>
            </a:r>
            <a:r>
              <a:rPr lang="ja-JP" altLang="en-US" sz="2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経営哲学</a:t>
            </a: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」。</a:t>
            </a:r>
            <a:endParaRPr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72103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D6A6FF4-5514-3DFC-8D5D-251FBAB97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3075" y="5000625"/>
            <a:ext cx="11074400" cy="1143000"/>
          </a:xfrm>
        </p:spPr>
        <p:txBody>
          <a:bodyPr>
            <a:normAutofit fontScale="90000"/>
          </a:bodyPr>
          <a:lstStyle/>
          <a:p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これから更に選ばれていくように、</a:t>
            </a:r>
            <a:br>
              <a:rPr kumimoji="1"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kumimoji="1"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中見も外見も磨いていきましょう！</a:t>
            </a:r>
            <a:br>
              <a:rPr kumimoji="1" lang="en-US" altLang="ja-JP" dirty="0"/>
            </a:br>
            <a:br>
              <a:rPr kumimoji="1" lang="en-US" altLang="ja-JP" dirty="0"/>
            </a:br>
            <a:br>
              <a:rPr lang="en-US" altLang="ja-JP" dirty="0"/>
            </a:br>
            <a:endParaRPr kumimoji="1" lang="ja-JP" altLang="en-US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8CE782C3-C65E-50B8-CEB4-74F8F8C639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5504" y="4628731"/>
            <a:ext cx="1914740" cy="1981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95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4469281-9C72-8D19-5F8D-988E47EE15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4577" y="2249275"/>
            <a:ext cx="6242845" cy="342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996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ja-JP" altLang="en-US" sz="3600" dirty="0"/>
              <a:t>　</a:t>
            </a:r>
            <a:r>
              <a:rPr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会社紹介</a:t>
            </a:r>
            <a:endParaRPr lang="ja" sz="3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コンテンツ プレースホルダー 1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marL="393192" lvl="1" indent="0" rtl="0">
              <a:buNone/>
            </a:pPr>
            <a:endParaRPr lang="en-US" altLang="ja-JP" sz="2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393192" lvl="1" indent="0" rtl="0">
              <a:buNone/>
            </a:pPr>
            <a:endParaRPr lang="en-US" altLang="ja-JP" sz="2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393192" lvl="1" indent="0" rtl="0">
              <a:buNone/>
            </a:pPr>
            <a:endParaRPr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393192" lvl="1" indent="0" rtl="0">
              <a:buNone/>
            </a:pPr>
            <a:endParaRPr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393192" lvl="1" indent="0" rtl="0">
              <a:buNone/>
            </a:pPr>
            <a:r>
              <a:rPr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◆一般社団法人日本オフィスセラピスト協会</a:t>
            </a:r>
            <a:endParaRPr lang="en-US" altLang="ja-JP" sz="3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393192" lvl="1" indent="0" rtl="0">
              <a:buNone/>
            </a:pPr>
            <a:endParaRPr lang="en-US" altLang="ja-JP" sz="3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393192" lvl="1" indent="0" rtl="0">
              <a:buNone/>
            </a:pPr>
            <a:r>
              <a:rPr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本社：東京都新宿区</a:t>
            </a:r>
            <a:endParaRPr lang="en-US" altLang="ja-JP" sz="3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393192" lvl="1" indent="0" rtl="0">
              <a:buNone/>
            </a:pPr>
            <a:r>
              <a:rPr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事業内容：同業者の事業立ち上げサポート </a:t>
            </a:r>
            <a:endParaRPr lang="en-US" altLang="ja-JP" sz="3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393192" lvl="1" indent="0" rtl="0">
              <a:buNone/>
            </a:pPr>
            <a:r>
              <a:rPr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オフィスセラピストの育成 </a:t>
            </a:r>
            <a:endParaRPr lang="en-US" sz="3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D7414798-3AF7-74BA-6253-5F259E05A98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4" t="38773" r="9460" b="42726"/>
          <a:stretch/>
        </p:blipFill>
        <p:spPr>
          <a:xfrm>
            <a:off x="865228" y="2290082"/>
            <a:ext cx="4342623" cy="1005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06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/>
          <p:cNvSpPr>
            <a:spLocks noGrp="1"/>
          </p:cNvSpPr>
          <p:nvPr>
            <p:ph type="title"/>
          </p:nvPr>
        </p:nvSpPr>
        <p:spPr>
          <a:xfrm>
            <a:off x="609600" y="843915"/>
            <a:ext cx="10972800" cy="1143000"/>
          </a:xfrm>
        </p:spPr>
        <p:txBody>
          <a:bodyPr rtlCol="0">
            <a:normAutofit/>
          </a:bodyPr>
          <a:lstStyle/>
          <a:p>
            <a:pPr rtl="0"/>
            <a:r>
              <a:rPr lang="ja-JP" altLang="en-US" sz="3600" dirty="0"/>
              <a:t>　</a:t>
            </a:r>
            <a:r>
              <a:rPr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事業紹介</a:t>
            </a:r>
          </a:p>
        </p:txBody>
      </p:sp>
      <p:sp>
        <p:nvSpPr>
          <p:cNvPr id="2" name="コンテンツ プレースホルダー 1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marL="0" indent="0" rtl="0">
              <a:buNone/>
            </a:pPr>
            <a:endParaRPr lang="en-US" altLang="ja-JP" sz="3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 rtl="0">
              <a:buNone/>
            </a:pP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法人向け出張リラクゼーション（マッサージ・整体）サービス</a:t>
            </a:r>
            <a:endParaRPr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 rtl="0">
              <a:buNone/>
            </a:pP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 rtl="0">
              <a:buNone/>
            </a:pP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①定期訪問プラン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契約企業の職場に定期的に訪問</a:t>
            </a: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 rtl="0">
              <a:buNone/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　　　会社の会議室をマッサージルームに変身！</a:t>
            </a: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 rtl="0">
              <a:buNone/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　　　</a:t>
            </a: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 rtl="0">
              <a:buNone/>
            </a:pPr>
            <a:endParaRPr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 rtl="0">
              <a:buNone/>
            </a:pPr>
            <a:endParaRPr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 rtl="0">
              <a:buNone/>
            </a:pP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1A59645C-B7EE-4887-AAEB-A80666C614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4514" y="922972"/>
            <a:ext cx="2127886" cy="1063943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439CAF5F-FBFF-B57E-28D3-F44DFB4CFC5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88"/>
          <a:stretch/>
        </p:blipFill>
        <p:spPr>
          <a:xfrm>
            <a:off x="938229" y="4685172"/>
            <a:ext cx="2928921" cy="1850883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A022830E-ADC9-9E8A-E08E-7604A98A483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079" y="4685172"/>
            <a:ext cx="2807914" cy="1850883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5CE8827C-E21B-22D6-7CA2-E8B0210638B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54"/>
          <a:stretch/>
        </p:blipFill>
        <p:spPr>
          <a:xfrm>
            <a:off x="8100422" y="4695205"/>
            <a:ext cx="2719978" cy="1840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85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ja-JP" altLang="en-US" dirty="0"/>
              <a:t>　</a:t>
            </a:r>
            <a:r>
              <a:rPr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事業紹介</a:t>
            </a:r>
          </a:p>
        </p:txBody>
      </p:sp>
      <p:sp>
        <p:nvSpPr>
          <p:cNvPr id="2" name="コンテンツ プレースホルダー 1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marL="0" indent="0" rtl="0">
              <a:buNone/>
            </a:pPr>
            <a:endParaRPr lang="en-US" altLang="ja-JP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marL="0" indent="0" rtl="0">
              <a:buNone/>
            </a:pPr>
            <a:r>
              <a:rPr lang="ja-JP" altLang="en-US" dirty="0"/>
              <a:t>　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②イベント訪問プラン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会社の健康イベントとして単発で訪問</a:t>
            </a: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 rtl="0">
              <a:buNone/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　　　　　社員参加率の高さで、会社側も大満足！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AD4C529A-614B-599A-45E8-DDFF2E3AE7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788" y="3933825"/>
            <a:ext cx="3017202" cy="2262902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6F3464B0-42D8-EBFA-0B00-E52E0785F8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900" y="3933826"/>
            <a:ext cx="3017202" cy="2262901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056B3779-9C71-2735-EBF7-6D19B10364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9638" y="3933825"/>
            <a:ext cx="3017202" cy="2262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453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ブレーンストーミングのプレゼンテーション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none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5870482_TF03460637.potx" id="{8F3B156D-932A-4C4F-B19B-13DA9C7AB513}" vid="{CAF0C7A8-6467-402F-B5CC-E460ADA54AEF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ビジネス ブレーンストーミングのプレゼンテーション</Template>
  <TotalTime>1478</TotalTime>
  <Words>2956</Words>
  <Application>Microsoft Office PowerPoint</Application>
  <PresentationFormat>ワイド画面</PresentationFormat>
  <Paragraphs>459</Paragraphs>
  <Slides>63</Slides>
  <Notes>7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63</vt:i4>
      </vt:variant>
    </vt:vector>
  </HeadingPairs>
  <TitlesOfParts>
    <vt:vector size="69" baseType="lpstr">
      <vt:lpstr>Meiryo UI</vt:lpstr>
      <vt:lpstr>ＭＳ 明朝</vt:lpstr>
      <vt:lpstr>メイリオ</vt:lpstr>
      <vt:lpstr>Palatino Linotype</vt:lpstr>
      <vt:lpstr>Wingdings 2</vt:lpstr>
      <vt:lpstr>ブレーンストーミングのプレゼンテーション</vt:lpstr>
      <vt:lpstr>  中区北地区9月例会  ～志と高収益の両立を目指せ～  『経営者の覚悟』×『強み』で選ばれる企業づくり </vt:lpstr>
      <vt:lpstr>本日の内容</vt:lpstr>
      <vt:lpstr>自己紹介</vt:lpstr>
      <vt:lpstr>　同友会と私　　※初めて所属した経営者団体です！</vt:lpstr>
      <vt:lpstr>同友会と私</vt:lpstr>
      <vt:lpstr>　会社紹介</vt:lpstr>
      <vt:lpstr>　会社紹介</vt:lpstr>
      <vt:lpstr>　事業紹介</vt:lpstr>
      <vt:lpstr>　事業紹介</vt:lpstr>
      <vt:lpstr>事業紹介</vt:lpstr>
      <vt:lpstr>事業紹介</vt:lpstr>
      <vt:lpstr>顧客企業・訪問実績　291社（2024年8月現在）</vt:lpstr>
      <vt:lpstr>なぜ、  名だたる企業から仕事をいただけるのか？</vt:lpstr>
      <vt:lpstr>PowerPoint プレゼンテーション</vt:lpstr>
      <vt:lpstr>弊社の３つの経営指針</vt:lpstr>
      <vt:lpstr>　　①社是</vt:lpstr>
      <vt:lpstr>　②行動指針</vt:lpstr>
      <vt:lpstr>　③経営理念</vt:lpstr>
      <vt:lpstr>創業時の覚悟と想い</vt:lpstr>
      <vt:lpstr>　施術師への転身に影響を与えた出来事</vt:lpstr>
      <vt:lpstr>整体の専門学校へ</vt:lpstr>
      <vt:lpstr>「あなた達は、どうがんばっても、  　私みたいにはなれません。だって…」</vt:lpstr>
      <vt:lpstr>一般的な業界のビジネスモデル</vt:lpstr>
      <vt:lpstr>ちなみに…</vt:lpstr>
      <vt:lpstr>　差別化と強みを創る</vt:lpstr>
      <vt:lpstr>　差別化と強みを創る</vt:lpstr>
      <vt:lpstr>　差別化と強みを創る</vt:lpstr>
      <vt:lpstr>　差別化・強みを創る　　～個人領域～</vt:lpstr>
      <vt:lpstr>差別化・強みを創る　～個人領域～</vt:lpstr>
      <vt:lpstr>　差別化・強みを創る　～商品・サービス領域～　</vt:lpstr>
      <vt:lpstr>　差別化と強みを創る　～商品・サービス領域～　</vt:lpstr>
      <vt:lpstr>どうしても差別化や強みが見つけられなかったら…</vt:lpstr>
      <vt:lpstr>＜お客様から＞選ばれるようになる為に　</vt:lpstr>
      <vt:lpstr>＜お客様から＞選ばれるようになる為に</vt:lpstr>
      <vt:lpstr>＜お客様から＞選ばれるようになる為に</vt:lpstr>
      <vt:lpstr>＜お客様から＞選ばれるようになる為に</vt:lpstr>
      <vt:lpstr>＜お客様から＞選ばれるようになる為に</vt:lpstr>
      <vt:lpstr>＜お客様から＞選ばれるようになる為に</vt:lpstr>
      <vt:lpstr>＜お客様から＞選ばれるようになる為に</vt:lpstr>
      <vt:lpstr>＜お客様から＞選ばれるようになる為に</vt:lpstr>
      <vt:lpstr>＜お客様から＞選ばれるようになる為に</vt:lpstr>
      <vt:lpstr>＜お客様から＞選ばれるようになる為に</vt:lpstr>
      <vt:lpstr>＜お客様から＞選ばれるようになる為に</vt:lpstr>
      <vt:lpstr>＜施術師から＞選ばれるようになる為に　　　</vt:lpstr>
      <vt:lpstr>＜施術師から＞選ばれるようになる為に　　　</vt:lpstr>
      <vt:lpstr>＜施術師から＞選ばれるようになる為に　　　</vt:lpstr>
      <vt:lpstr>＜施術師から＞選ばれるようになる為に　　　</vt:lpstr>
      <vt:lpstr>＜施術師から＞選ばれるようになる為に　　　</vt:lpstr>
      <vt:lpstr>＜施術師から＞選ばれるようになる為に　　　</vt:lpstr>
      <vt:lpstr>＜施術師から＞選ばれるようになる為に　　　</vt:lpstr>
      <vt:lpstr>＜施術師から＞選ばれるようになる為に　　　</vt:lpstr>
      <vt:lpstr>業界からも選ばれたい？</vt:lpstr>
      <vt:lpstr> 創業以来の大ピンチ  新型コロナ禍での覚悟</vt:lpstr>
      <vt:lpstr>コロナ禍での教訓　～挫折と転換～</vt:lpstr>
      <vt:lpstr>コロナ禍での教訓　 ～挫折と転換～ 　　　　</vt:lpstr>
      <vt:lpstr>コロナ禍での教訓　 ～挫折と転換～ 　　　　</vt:lpstr>
      <vt:lpstr>  コロナ禍での教訓      ～ブレない理念の中での別事業～</vt:lpstr>
      <vt:lpstr>ずっと試行錯誤（苦しかった）</vt:lpstr>
      <vt:lpstr>　苦しい時期支えとなった本</vt:lpstr>
      <vt:lpstr>まとめ：「覚悟」と「強い想い」を持って挑戦しよう</vt:lpstr>
      <vt:lpstr>まとめ：「覚悟」と「強い想い」を持って挑戦しよう</vt:lpstr>
      <vt:lpstr>これから更に選ばれていくように、  中見も外見も磨いていきましょう！   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基平 遠藤</dc:creator>
  <cp:lastModifiedBy>基平 遠藤</cp:lastModifiedBy>
  <cp:revision>141</cp:revision>
  <cp:lastPrinted>2024-08-19T07:15:07Z</cp:lastPrinted>
  <dcterms:created xsi:type="dcterms:W3CDTF">2024-07-01T03:33:45Z</dcterms:created>
  <dcterms:modified xsi:type="dcterms:W3CDTF">2024-08-22T03:41:59Z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74069100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