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7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3" d="100"/>
          <a:sy n="63" d="100"/>
        </p:scale>
        <p:origin x="266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D02E1-574F-48A7-AA96-8612C990AF84}" type="datetimeFigureOut">
              <a:rPr kumimoji="1" lang="ja-JP" altLang="en-US" smtClean="0"/>
              <a:t>2022/9/22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9F7F5-FD93-414F-9200-DC339C4895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4901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D02E1-574F-48A7-AA96-8612C990AF84}" type="datetimeFigureOut">
              <a:rPr kumimoji="1" lang="ja-JP" altLang="en-US" smtClean="0"/>
              <a:t>2022/9/22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9F7F5-FD93-414F-9200-DC339C4895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5204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D02E1-574F-48A7-AA96-8612C990AF84}" type="datetimeFigureOut">
              <a:rPr kumimoji="1" lang="ja-JP" altLang="en-US" smtClean="0"/>
              <a:t>2022/9/22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9F7F5-FD93-414F-9200-DC339C4895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349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D02E1-574F-48A7-AA96-8612C990AF84}" type="datetimeFigureOut">
              <a:rPr kumimoji="1" lang="ja-JP" altLang="en-US" smtClean="0"/>
              <a:t>2022/9/22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9F7F5-FD93-414F-9200-DC339C4895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3847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D02E1-574F-48A7-AA96-8612C990AF84}" type="datetimeFigureOut">
              <a:rPr kumimoji="1" lang="ja-JP" altLang="en-US" smtClean="0"/>
              <a:t>2022/9/22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9F7F5-FD93-414F-9200-DC339C4895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7870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D02E1-574F-48A7-AA96-8612C990AF84}" type="datetimeFigureOut">
              <a:rPr kumimoji="1" lang="ja-JP" altLang="en-US" smtClean="0"/>
              <a:t>2022/9/22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9F7F5-FD93-414F-9200-DC339C4895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6036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D02E1-574F-48A7-AA96-8612C990AF84}" type="datetimeFigureOut">
              <a:rPr kumimoji="1" lang="ja-JP" altLang="en-US" smtClean="0"/>
              <a:t>2022/9/22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9F7F5-FD93-414F-9200-DC339C4895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1392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D02E1-574F-48A7-AA96-8612C990AF84}" type="datetimeFigureOut">
              <a:rPr kumimoji="1" lang="ja-JP" altLang="en-US" smtClean="0"/>
              <a:t>2022/9/22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9F7F5-FD93-414F-9200-DC339C4895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7405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D02E1-574F-48A7-AA96-8612C990AF84}" type="datetimeFigureOut">
              <a:rPr kumimoji="1" lang="ja-JP" altLang="en-US" smtClean="0"/>
              <a:t>2022/9/22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9F7F5-FD93-414F-9200-DC339C4895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9928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D02E1-574F-48A7-AA96-8612C990AF84}" type="datetimeFigureOut">
              <a:rPr kumimoji="1" lang="ja-JP" altLang="en-US" smtClean="0"/>
              <a:t>2022/9/22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9F7F5-FD93-414F-9200-DC339C4895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6317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D02E1-574F-48A7-AA96-8612C990AF84}" type="datetimeFigureOut">
              <a:rPr kumimoji="1" lang="ja-JP" altLang="en-US" smtClean="0"/>
              <a:t>2022/9/22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9F7F5-FD93-414F-9200-DC339C4895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4902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D02E1-574F-48A7-AA96-8612C990AF84}" type="datetimeFigureOut">
              <a:rPr kumimoji="1" lang="ja-JP" altLang="en-US" smtClean="0"/>
              <a:t>2022/9/22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99F7F5-FD93-414F-9200-DC339C4895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0816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図 71">
            <a:extLst>
              <a:ext uri="{FF2B5EF4-FFF2-40B4-BE49-F238E27FC236}">
                <a16:creationId xmlns:a16="http://schemas.microsoft.com/office/drawing/2014/main" id="{34FC511B-AB4F-4795-AD6B-129C5108CE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5054" y="6639888"/>
            <a:ext cx="1613557" cy="11654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1CD63A7-7326-48C6-8C30-8EFE7DD8F7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108" y="-113404"/>
            <a:ext cx="4091292" cy="30684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波線 5">
            <a:extLst>
              <a:ext uri="{FF2B5EF4-FFF2-40B4-BE49-F238E27FC236}">
                <a16:creationId xmlns:a16="http://schemas.microsoft.com/office/drawing/2014/main" id="{49E49679-1262-4FA5-9559-8179A44606C8}"/>
              </a:ext>
            </a:extLst>
          </p:cNvPr>
          <p:cNvSpPr/>
          <p:nvPr/>
        </p:nvSpPr>
        <p:spPr>
          <a:xfrm>
            <a:off x="93207" y="19605"/>
            <a:ext cx="1537855" cy="836251"/>
          </a:xfrm>
          <a:prstGeom prst="wav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bg1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人気</a:t>
            </a:r>
            <a:r>
              <a:rPr lang="en-US" altLang="ja-JP" dirty="0">
                <a:solidFill>
                  <a:schemeClr val="bg1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No.1</a:t>
            </a:r>
            <a:r>
              <a:rPr lang="ja-JP" altLang="en-US" dirty="0">
                <a:solidFill>
                  <a:schemeClr val="bg1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 </a:t>
            </a:r>
          </a:p>
        </p:txBody>
      </p:sp>
      <p:sp>
        <p:nvSpPr>
          <p:cNvPr id="8" name="テキスト ボックス 2">
            <a:extLst>
              <a:ext uri="{FF2B5EF4-FFF2-40B4-BE49-F238E27FC236}">
                <a16:creationId xmlns:a16="http://schemas.microsoft.com/office/drawing/2014/main" id="{C2473EE2-36B4-4DBB-9C36-FC83C4145B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84" y="3051252"/>
            <a:ext cx="3741776" cy="747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1" tIns="45720" rIns="91441" bIns="45720" anchor="t" anchorCtr="0">
            <a:noAutofit/>
          </a:bodyPr>
          <a:lstStyle/>
          <a:p>
            <a:pPr algn="ctr"/>
            <a:r>
              <a:rPr lang="ja-JP" altLang="en-US" sz="20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①</a:t>
            </a:r>
            <a:r>
              <a:rPr lang="ja-JP" altLang="en-US" sz="2401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極</a:t>
            </a:r>
            <a:r>
              <a:rPr lang="ja-JP" altLang="en-US" sz="2401" kern="100" dirty="0">
                <a:solidFill>
                  <a:srgbClr val="FF0000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上</a:t>
            </a:r>
            <a:r>
              <a:rPr lang="ja-JP" altLang="en-US" sz="2401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の肉うどん</a:t>
            </a:r>
            <a:r>
              <a:rPr lang="ja-JP" altLang="en-US" sz="12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（ぶっかけ風）</a:t>
            </a:r>
            <a:endParaRPr lang="ja-JP" altLang="en-US" sz="105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ctr"/>
            <a:r>
              <a:rPr lang="ja-JP" altLang="en-US" sz="105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最上級ランク</a:t>
            </a:r>
            <a:r>
              <a:rPr lang="en-US" altLang="ja-JP" sz="105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A5</a:t>
            </a:r>
            <a:r>
              <a:rPr lang="ja-JP" altLang="en-US" sz="105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黒毛和牛をふんだんに使用！</a:t>
            </a:r>
            <a:endParaRPr lang="en-US" altLang="ja-JP" sz="1050" kern="100" dirty="0"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algn="ctr"/>
            <a:r>
              <a:rPr lang="ja-JP" altLang="en-US" sz="105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すき焼き風に味付けした黒毛和牛のぶっかけ</a:t>
            </a:r>
            <a:endParaRPr lang="ja-JP" altLang="en-US" sz="105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ctr"/>
            <a:r>
              <a:rPr lang="ja-JP" altLang="en-US" sz="105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お好みで出汁をかけてお召し上がりください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Segoe UI Symbol" panose="020B0502040204020203" pitchFamily="34" charset="0"/>
              </a:rPr>
              <a:t>￥２０３０</a:t>
            </a:r>
            <a:endParaRPr lang="en-US" altLang="ja-JP" sz="10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ctr"/>
            <a:r>
              <a:rPr lang="ja-JP" altLang="en-US" sz="12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Segoe UI Symbol" panose="020B0502040204020203" pitchFamily="34" charset="0"/>
              </a:rPr>
              <a:t>極上の肉増量（１．５倍増）</a:t>
            </a:r>
            <a:r>
              <a:rPr lang="en-US" altLang="ja-JP" sz="12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Segoe UI Symbol" panose="020B0502040204020203" pitchFamily="34" charset="0"/>
              </a:rPr>
              <a:t>	</a:t>
            </a:r>
            <a:r>
              <a:rPr lang="ja-JP" altLang="en-US" sz="12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Segoe UI Symbol" panose="020B0502040204020203" pitchFamily="34" charset="0"/>
              </a:rPr>
              <a:t>　　　　　　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Segoe UI Symbol" panose="020B0502040204020203" pitchFamily="34" charset="0"/>
              </a:rPr>
              <a:t>￥３０３０</a:t>
            </a:r>
            <a:r>
              <a:rPr lang="ja-JP" altLang="en-US" sz="10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Segoe UI Symbol" panose="020B0502040204020203" pitchFamily="34" charset="0"/>
              </a:rPr>
              <a:t>　　</a:t>
            </a:r>
            <a:endParaRPr lang="ja-JP" altLang="en-US" sz="10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4" name="テキスト ボックス 12">
            <a:extLst>
              <a:ext uri="{FF2B5EF4-FFF2-40B4-BE49-F238E27FC236}">
                <a16:creationId xmlns:a16="http://schemas.microsoft.com/office/drawing/2014/main" id="{A58527E1-3EAF-4E3D-AC34-22B4ECBF46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17" y="4344843"/>
            <a:ext cx="3741776" cy="1207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1" tIns="45720" rIns="91441" bIns="45720" anchor="t" anchorCtr="0">
            <a:noAutofit/>
          </a:bodyPr>
          <a:lstStyle/>
          <a:p>
            <a:pPr lvl="0"/>
            <a:r>
              <a:rPr lang="ja-JP" altLang="en-US" sz="3199" dirty="0">
                <a:solidFill>
                  <a:prstClr val="black"/>
                </a:solidFill>
                <a:latin typeface="HGS行書体" panose="03000600000000000000" pitchFamily="66" charset="-128"/>
                <a:ea typeface="HGS行書体" panose="03000600000000000000" pitchFamily="66" charset="-128"/>
              </a:rPr>
              <a:t>ぶっかけうどん</a:t>
            </a:r>
            <a:endParaRPr lang="ja-JP" altLang="en-US" sz="3199" dirty="0">
              <a:solidFill>
                <a:prstClr val="black"/>
              </a:solidFill>
              <a:latin typeface="あんずもじ" panose="02000600000000000000" pitchFamily="2" charset="-128"/>
              <a:ea typeface="あんずもじ" panose="02000600000000000000" pitchFamily="2" charset="-128"/>
            </a:endParaRPr>
          </a:p>
          <a:p>
            <a:pPr algn="ctr" defTabSz="457181">
              <a:defRPr/>
            </a:pP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④ぶっかけ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	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　　　￥６５０</a:t>
            </a:r>
            <a:endParaRPr lang="ja-JP" altLang="en-US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ctr" defTabSz="457181">
              <a:defRPr/>
            </a:pPr>
            <a:r>
              <a:rPr lang="ja-JP" altLang="en-US" sz="1400" kern="100" dirty="0">
                <a:solidFill>
                  <a:prstClr val="black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⑤ちくわ天ぶっかけ</a:t>
            </a:r>
            <a:r>
              <a:rPr lang="en-US" altLang="ja-JP" sz="1400" kern="100" dirty="0">
                <a:solidFill>
                  <a:prstClr val="black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</a:t>
            </a:r>
            <a:r>
              <a:rPr lang="ja-JP" altLang="en-US" sz="1400" kern="100" dirty="0">
                <a:solidFill>
                  <a:prstClr val="black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　　　￥８３０</a:t>
            </a:r>
            <a:endParaRPr lang="ja-JP" altLang="en-US" sz="1400" kern="100" dirty="0">
              <a:solidFill>
                <a:prstClr val="black"/>
              </a:solidFill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ctr" defTabSz="457181">
              <a:defRPr/>
            </a:pP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⑥彩り</a:t>
            </a:r>
            <a:r>
              <a:rPr 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4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種野菜のかき揚げ</a:t>
            </a:r>
            <a:r>
              <a:rPr lang="ja-JP" altLang="en-US" sz="12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ぶっかけ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￥１０４０</a:t>
            </a:r>
            <a:endParaRPr lang="ja-JP" altLang="en-US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ctr"/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⑦かしわ天ぶっかけ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　　￥１１３０</a:t>
            </a:r>
            <a:endParaRPr lang="en-US" altLang="ja-JP" sz="1000" kern="100" dirty="0">
              <a:latin typeface="游明朝" panose="02020400000000000000" pitchFamily="18" charset="-128"/>
              <a:ea typeface="HGPｺﾞｼｯｸE" panose="020B0900000000000000" pitchFamily="50" charset="-128"/>
              <a:cs typeface="Segoe UI Symbol" panose="020B0502040204020203" pitchFamily="34" charset="0"/>
            </a:endParaRPr>
          </a:p>
          <a:p>
            <a:pPr algn="ctr"/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⑧穴子天ぶっかけ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　　￥１２４０</a:t>
            </a:r>
            <a:endParaRPr lang="en-US" altLang="ja-JP" sz="1000" kern="100" dirty="0">
              <a:solidFill>
                <a:prstClr val="black"/>
              </a:solidFill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lvl="0" algn="ctr"/>
            <a:endParaRPr lang="ja-JP" altLang="en-US" sz="1400" kern="100" dirty="0">
              <a:solidFill>
                <a:prstClr val="black"/>
              </a:solidFill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endParaRPr lang="ja-JP" altLang="en-US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sz="1050" kern="100" dirty="0">
                <a:latin typeface="HGPｺﾞｼｯｸE" panose="020B0900000000000000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 </a:t>
            </a:r>
            <a:endParaRPr lang="ja-JP" altLang="en-US" sz="105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22" name="テキスト ボックス 204">
            <a:extLst>
              <a:ext uri="{FF2B5EF4-FFF2-40B4-BE49-F238E27FC236}">
                <a16:creationId xmlns:a16="http://schemas.microsoft.com/office/drawing/2014/main" id="{D88F23A6-5309-4EE8-9E1F-B52213FA02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0213" y="4587560"/>
            <a:ext cx="3624937" cy="898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1" tIns="45720" rIns="91441" bIns="45720" anchor="t" anchorCtr="0">
            <a:noAutofit/>
          </a:bodyPr>
          <a:lstStyle/>
          <a:p>
            <a:pPr lvl="0"/>
            <a:r>
              <a:rPr lang="ja-JP" altLang="en-US" sz="3100" dirty="0">
                <a:solidFill>
                  <a:prstClr val="black"/>
                </a:solidFill>
                <a:latin typeface="HGS行書体" panose="03000600000000000000" pitchFamily="66" charset="-128"/>
                <a:ea typeface="HGS行書体" panose="03000600000000000000" pitchFamily="66" charset="-128"/>
              </a:rPr>
              <a:t>　かけうどん</a:t>
            </a:r>
            <a:endParaRPr lang="en-US" altLang="ja-JP" sz="3100" dirty="0">
              <a:solidFill>
                <a:prstClr val="black"/>
              </a:solidFill>
              <a:latin typeface="HGS行書体" panose="03000600000000000000" pitchFamily="66" charset="-128"/>
              <a:ea typeface="HGS行書体" panose="03000600000000000000" pitchFamily="66" charset="-128"/>
            </a:endParaRPr>
          </a:p>
          <a:p>
            <a:pPr algn="just"/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　　　⑨かけうどん</a:t>
            </a:r>
            <a:r>
              <a:rPr 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￥６５０</a:t>
            </a:r>
            <a:endParaRPr lang="ja-JP" altLang="en-US" sz="10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　　　⑩きつねうどん</a:t>
            </a:r>
            <a:r>
              <a:rPr 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￥８３０</a:t>
            </a:r>
            <a:endParaRPr kumimoji="0" lang="en-US" altLang="ja-JP" sz="1000" kern="100" dirty="0">
              <a:solidFill>
                <a:prstClr val="black"/>
              </a:solidFill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ja-JP" altLang="en-US" sz="1400" kern="100" dirty="0">
                <a:solidFill>
                  <a:prstClr val="black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　　⑪海老と野菜の天ぷら</a:t>
            </a:r>
            <a:r>
              <a:rPr lang="ja-JP" altLang="en-US" sz="1200" kern="100" dirty="0">
                <a:solidFill>
                  <a:prstClr val="black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うどん</a:t>
            </a:r>
            <a:r>
              <a:rPr lang="ja-JP" altLang="en-US" sz="1400" kern="100" dirty="0">
                <a:solidFill>
                  <a:prstClr val="black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￥１６３０</a:t>
            </a:r>
            <a:endParaRPr lang="en-US" altLang="ja-JP" sz="1000" kern="100" dirty="0">
              <a:solidFill>
                <a:prstClr val="black"/>
              </a:solidFill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lvl="0" algn="just"/>
            <a:endParaRPr lang="en-US" altLang="ja-JP" sz="1000" kern="100" dirty="0">
              <a:solidFill>
                <a:prstClr val="black"/>
              </a:solidFill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lvl="0" algn="just"/>
            <a:endParaRPr lang="en-US" altLang="ja-JP" sz="1000" kern="100" dirty="0">
              <a:solidFill>
                <a:prstClr val="black"/>
              </a:solidFill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algn="just"/>
            <a:endParaRPr lang="ja-JP" altLang="en-US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endParaRPr lang="ja-JP" altLang="en-US" sz="105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26" name="テキスト ボックス 204">
            <a:extLst>
              <a:ext uri="{FF2B5EF4-FFF2-40B4-BE49-F238E27FC236}">
                <a16:creationId xmlns:a16="http://schemas.microsoft.com/office/drawing/2014/main" id="{65B74A56-2799-4760-9B0E-E2BA0088B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17" y="6295550"/>
            <a:ext cx="3113798" cy="722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1" tIns="45720" rIns="91441" bIns="45720" anchor="t" anchorCtr="0">
            <a:noAutofit/>
          </a:bodyPr>
          <a:lstStyle/>
          <a:p>
            <a:pPr lvl="0" algn="ctr"/>
            <a:r>
              <a:rPr lang="ja-JP" altLang="en-US" sz="3100" dirty="0">
                <a:solidFill>
                  <a:prstClr val="black"/>
                </a:solidFill>
                <a:latin typeface="HGS行書体" panose="03000600000000000000" pitchFamily="66" charset="-128"/>
                <a:ea typeface="HGS行書体" panose="03000600000000000000" pitchFamily="66" charset="-128"/>
              </a:rPr>
              <a:t>ざるうどん</a:t>
            </a:r>
            <a:endParaRPr lang="en-US" altLang="ja-JP" sz="3100" dirty="0">
              <a:solidFill>
                <a:prstClr val="black"/>
              </a:solidFill>
              <a:latin typeface="HGS行書体" panose="03000600000000000000" pitchFamily="66" charset="-128"/>
              <a:ea typeface="HGS行書体" panose="03000600000000000000" pitchFamily="66" charset="-128"/>
            </a:endParaRPr>
          </a:p>
          <a:p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⑫ざるうどん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￥７３０</a:t>
            </a:r>
            <a:endParaRPr lang="ja-JP" altLang="en-US" sz="10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⑬かしわ天ざる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￥１１３０</a:t>
            </a:r>
            <a:endParaRPr lang="ja-JP" altLang="en-US" sz="10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endParaRPr lang="ja-JP" altLang="en-US" sz="105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31" name="テキスト ボックス 253">
            <a:extLst>
              <a:ext uri="{FF2B5EF4-FFF2-40B4-BE49-F238E27FC236}">
                <a16:creationId xmlns:a16="http://schemas.microsoft.com/office/drawing/2014/main" id="{03EAE82A-A828-4F0D-AA02-EEBD1CF72F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44161" y="9547531"/>
            <a:ext cx="7853749" cy="488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1" tIns="45720" rIns="91441" bIns="45720" anchor="t" anchorCtr="0">
            <a:noAutofit/>
          </a:bodyPr>
          <a:lstStyle/>
          <a:p>
            <a:pPr algn="ctr"/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＊メニューは税込み価格です。</a:t>
            </a:r>
            <a:r>
              <a:rPr lang="ja-JP" altLang="en-US" sz="14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　</a:t>
            </a:r>
            <a:endParaRPr lang="ja-JP" altLang="en-US" sz="105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sz="1200" kern="100" dirty="0">
                <a:latin typeface="HGPｺﾞｼｯｸE" panose="020B0900000000000000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 </a:t>
            </a:r>
            <a:endParaRPr lang="ja-JP" altLang="en-US" sz="105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AA5ED496-67CE-4B2F-88FE-2D99059D3C49}"/>
              </a:ext>
            </a:extLst>
          </p:cNvPr>
          <p:cNvSpPr txBox="1"/>
          <p:nvPr/>
        </p:nvSpPr>
        <p:spPr>
          <a:xfrm>
            <a:off x="-444161" y="8889527"/>
            <a:ext cx="52577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茹でたてにこだわっております。</a:t>
            </a:r>
            <a:endParaRPr lang="en-US" altLang="ja-JP" dirty="0"/>
          </a:p>
          <a:p>
            <a:pPr algn="ctr"/>
            <a:r>
              <a:rPr lang="en-US" altLang="ja-JP" dirty="0"/>
              <a:t>15</a:t>
            </a:r>
            <a:r>
              <a:rPr lang="ja-JP" altLang="en-US" dirty="0"/>
              <a:t>分ほどお時間がかかる事があります。</a:t>
            </a:r>
          </a:p>
        </p:txBody>
      </p:sp>
      <p:sp>
        <p:nvSpPr>
          <p:cNvPr id="33" name="楕円 32">
            <a:extLst>
              <a:ext uri="{FF2B5EF4-FFF2-40B4-BE49-F238E27FC236}">
                <a16:creationId xmlns:a16="http://schemas.microsoft.com/office/drawing/2014/main" id="{00A317A2-AC2F-4E14-AA22-498B9535304F}"/>
              </a:ext>
            </a:extLst>
          </p:cNvPr>
          <p:cNvSpPr/>
          <p:nvPr/>
        </p:nvSpPr>
        <p:spPr>
          <a:xfrm>
            <a:off x="3299464" y="4325081"/>
            <a:ext cx="457200" cy="448945"/>
          </a:xfrm>
          <a:prstGeom prst="ellipse">
            <a:avLst/>
          </a:prstGeom>
          <a:solidFill>
            <a:srgbClr val="FF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1" tIns="45720" rIns="91441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200" kern="100" dirty="0">
                <a:solidFill>
                  <a:srgbClr val="FFFFFF"/>
                </a:solidFill>
                <a:latin typeface="游明朝" panose="02020400000000000000" pitchFamily="18" charset="-128"/>
                <a:ea typeface="HGS創英ﾌﾟﾚｾﾞﾝｽEB" panose="02020800000000000000" pitchFamily="18" charset="-128"/>
                <a:cs typeface="Times New Roman" panose="02020603050405020304" pitchFamily="18" charset="0"/>
              </a:rPr>
              <a:t>温</a:t>
            </a:r>
            <a:endParaRPr lang="ja-JP" altLang="en-US" sz="105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34" name="楕円 33">
            <a:extLst>
              <a:ext uri="{FF2B5EF4-FFF2-40B4-BE49-F238E27FC236}">
                <a16:creationId xmlns:a16="http://schemas.microsoft.com/office/drawing/2014/main" id="{129571F8-E2EE-45F8-9A70-5ECFB6934CEB}"/>
              </a:ext>
            </a:extLst>
          </p:cNvPr>
          <p:cNvSpPr/>
          <p:nvPr/>
        </p:nvSpPr>
        <p:spPr>
          <a:xfrm>
            <a:off x="5763711" y="4653721"/>
            <a:ext cx="457200" cy="448945"/>
          </a:xfrm>
          <a:prstGeom prst="ellipse">
            <a:avLst/>
          </a:prstGeom>
          <a:solidFill>
            <a:srgbClr val="FF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1" tIns="45720" rIns="91441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200" kern="100" dirty="0">
                <a:solidFill>
                  <a:srgbClr val="FFFFFF"/>
                </a:solidFill>
                <a:latin typeface="游明朝" panose="02020400000000000000" pitchFamily="18" charset="-128"/>
                <a:ea typeface="HGS創英ﾌﾟﾚｾﾞﾝｽEB" panose="02020800000000000000" pitchFamily="18" charset="-128"/>
                <a:cs typeface="Times New Roman" panose="02020603050405020304" pitchFamily="18" charset="0"/>
              </a:rPr>
              <a:t>温</a:t>
            </a:r>
            <a:endParaRPr lang="ja-JP" altLang="en-US" sz="105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35" name="楕円 34">
            <a:extLst>
              <a:ext uri="{FF2B5EF4-FFF2-40B4-BE49-F238E27FC236}">
                <a16:creationId xmlns:a16="http://schemas.microsoft.com/office/drawing/2014/main" id="{147CAC2D-83F0-4BEB-A610-B584E66ADC73}"/>
              </a:ext>
            </a:extLst>
          </p:cNvPr>
          <p:cNvSpPr/>
          <p:nvPr/>
        </p:nvSpPr>
        <p:spPr>
          <a:xfrm>
            <a:off x="3161666" y="2668276"/>
            <a:ext cx="457200" cy="448945"/>
          </a:xfrm>
          <a:prstGeom prst="ellipse">
            <a:avLst/>
          </a:prstGeom>
          <a:solidFill>
            <a:srgbClr val="FF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1" tIns="45720" rIns="91441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200" kern="100" dirty="0">
                <a:solidFill>
                  <a:srgbClr val="FFFFFF"/>
                </a:solidFill>
                <a:latin typeface="游明朝" panose="02020400000000000000" pitchFamily="18" charset="-128"/>
                <a:ea typeface="HGS創英ﾌﾟﾚｾﾞﾝｽEB" panose="02020800000000000000" pitchFamily="18" charset="-128"/>
                <a:cs typeface="Times New Roman" panose="02020603050405020304" pitchFamily="18" charset="0"/>
              </a:rPr>
              <a:t>温</a:t>
            </a:r>
            <a:endParaRPr lang="ja-JP" altLang="en-US" sz="105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36" name="楕円 35">
            <a:extLst>
              <a:ext uri="{FF2B5EF4-FFF2-40B4-BE49-F238E27FC236}">
                <a16:creationId xmlns:a16="http://schemas.microsoft.com/office/drawing/2014/main" id="{FE64684A-38A2-4642-A16E-005C20EA442D}"/>
              </a:ext>
            </a:extLst>
          </p:cNvPr>
          <p:cNvSpPr/>
          <p:nvPr/>
        </p:nvSpPr>
        <p:spPr>
          <a:xfrm>
            <a:off x="6135804" y="3551876"/>
            <a:ext cx="457200" cy="448945"/>
          </a:xfrm>
          <a:prstGeom prst="ellipse">
            <a:avLst/>
          </a:prstGeom>
          <a:solidFill>
            <a:srgbClr val="FF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1" tIns="45720" rIns="91441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200" kern="100" dirty="0">
                <a:solidFill>
                  <a:srgbClr val="FFFFFF"/>
                </a:solidFill>
                <a:latin typeface="游明朝" panose="02020400000000000000" pitchFamily="18" charset="-128"/>
                <a:ea typeface="HGS創英ﾌﾟﾚｾﾞﾝｽEB" panose="02020800000000000000" pitchFamily="18" charset="-128"/>
                <a:cs typeface="Times New Roman" panose="02020603050405020304" pitchFamily="18" charset="0"/>
              </a:rPr>
              <a:t>温</a:t>
            </a:r>
            <a:endParaRPr lang="ja-JP" altLang="en-US" sz="105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37" name="楕円 36">
            <a:extLst>
              <a:ext uri="{FF2B5EF4-FFF2-40B4-BE49-F238E27FC236}">
                <a16:creationId xmlns:a16="http://schemas.microsoft.com/office/drawing/2014/main" id="{2CB72EFC-97A3-4694-8D12-1C6E24F75E36}"/>
              </a:ext>
            </a:extLst>
          </p:cNvPr>
          <p:cNvSpPr/>
          <p:nvPr/>
        </p:nvSpPr>
        <p:spPr>
          <a:xfrm>
            <a:off x="6246868" y="1320058"/>
            <a:ext cx="457200" cy="448945"/>
          </a:xfrm>
          <a:prstGeom prst="ellipse">
            <a:avLst/>
          </a:prstGeom>
          <a:solidFill>
            <a:srgbClr val="FF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1" tIns="45720" rIns="91441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200" kern="100" dirty="0">
                <a:solidFill>
                  <a:srgbClr val="FFFFFF"/>
                </a:solidFill>
                <a:latin typeface="游明朝" panose="02020400000000000000" pitchFamily="18" charset="-128"/>
                <a:ea typeface="HGS創英ﾌﾟﾚｾﾞﾝｽEB" panose="02020800000000000000" pitchFamily="18" charset="-128"/>
                <a:cs typeface="Times New Roman" panose="02020603050405020304" pitchFamily="18" charset="0"/>
              </a:rPr>
              <a:t>温</a:t>
            </a:r>
            <a:endParaRPr lang="ja-JP" altLang="en-US" sz="105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38" name="楕円 37">
            <a:extLst>
              <a:ext uri="{FF2B5EF4-FFF2-40B4-BE49-F238E27FC236}">
                <a16:creationId xmlns:a16="http://schemas.microsoft.com/office/drawing/2014/main" id="{F19949F5-FBF6-492D-AC46-8474C102C6DF}"/>
              </a:ext>
            </a:extLst>
          </p:cNvPr>
          <p:cNvSpPr/>
          <p:nvPr/>
        </p:nvSpPr>
        <p:spPr>
          <a:xfrm>
            <a:off x="6220982" y="4641527"/>
            <a:ext cx="457200" cy="439420"/>
          </a:xfrm>
          <a:prstGeom prst="ellipse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1" tIns="45720" rIns="91441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200" kern="100" dirty="0">
                <a:latin typeface="游明朝" panose="02020400000000000000" pitchFamily="18" charset="-128"/>
                <a:ea typeface="HGS創英ﾌﾟﾚｾﾞﾝｽEB" panose="02020800000000000000" pitchFamily="18" charset="-128"/>
                <a:cs typeface="Times New Roman" panose="02020603050405020304" pitchFamily="18" charset="0"/>
              </a:rPr>
              <a:t>冷</a:t>
            </a:r>
            <a:endParaRPr lang="ja-JP" altLang="en-US" sz="105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39" name="楕円 38">
            <a:extLst>
              <a:ext uri="{FF2B5EF4-FFF2-40B4-BE49-F238E27FC236}">
                <a16:creationId xmlns:a16="http://schemas.microsoft.com/office/drawing/2014/main" id="{FA4AC699-FB4A-44AF-A7EB-C4918C22B0CE}"/>
              </a:ext>
            </a:extLst>
          </p:cNvPr>
          <p:cNvSpPr/>
          <p:nvPr/>
        </p:nvSpPr>
        <p:spPr>
          <a:xfrm>
            <a:off x="2883685" y="4349718"/>
            <a:ext cx="457200" cy="439420"/>
          </a:xfrm>
          <a:prstGeom prst="ellipse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1" tIns="45720" rIns="91441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200" kern="100" dirty="0">
                <a:latin typeface="游明朝" panose="02020400000000000000" pitchFamily="18" charset="-128"/>
                <a:ea typeface="HGS創英ﾌﾟﾚｾﾞﾝｽEB" panose="02020800000000000000" pitchFamily="18" charset="-128"/>
                <a:cs typeface="Times New Roman" panose="02020603050405020304" pitchFamily="18" charset="0"/>
              </a:rPr>
              <a:t>冷</a:t>
            </a:r>
            <a:endParaRPr lang="ja-JP" altLang="en-US" sz="105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0" name="楕円 39">
            <a:extLst>
              <a:ext uri="{FF2B5EF4-FFF2-40B4-BE49-F238E27FC236}">
                <a16:creationId xmlns:a16="http://schemas.microsoft.com/office/drawing/2014/main" id="{599379AB-9DD2-4473-8E0C-81190ED7BFD1}"/>
              </a:ext>
            </a:extLst>
          </p:cNvPr>
          <p:cNvSpPr/>
          <p:nvPr/>
        </p:nvSpPr>
        <p:spPr>
          <a:xfrm>
            <a:off x="2427602" y="6332161"/>
            <a:ext cx="457200" cy="439420"/>
          </a:xfrm>
          <a:prstGeom prst="ellipse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1" tIns="45720" rIns="91441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200" kern="100" dirty="0">
                <a:latin typeface="游明朝" panose="02020400000000000000" pitchFamily="18" charset="-128"/>
                <a:ea typeface="HGS創英ﾌﾟﾚｾﾞﾝｽEB" panose="02020800000000000000" pitchFamily="18" charset="-128"/>
                <a:cs typeface="Times New Roman" panose="02020603050405020304" pitchFamily="18" charset="0"/>
              </a:rPr>
              <a:t>冷</a:t>
            </a:r>
            <a:endParaRPr lang="ja-JP" altLang="en-US" sz="105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1" name="楕円 40">
            <a:extLst>
              <a:ext uri="{FF2B5EF4-FFF2-40B4-BE49-F238E27FC236}">
                <a16:creationId xmlns:a16="http://schemas.microsoft.com/office/drawing/2014/main" id="{48C45A5C-FCA1-4290-A8F3-06F94E245540}"/>
              </a:ext>
            </a:extLst>
          </p:cNvPr>
          <p:cNvSpPr/>
          <p:nvPr/>
        </p:nvSpPr>
        <p:spPr>
          <a:xfrm>
            <a:off x="2695494" y="2700301"/>
            <a:ext cx="457200" cy="439420"/>
          </a:xfrm>
          <a:prstGeom prst="ellipse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1" tIns="45720" rIns="91441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200" kern="100" dirty="0">
                <a:latin typeface="游明朝" panose="02020400000000000000" pitchFamily="18" charset="-128"/>
                <a:ea typeface="HGS創英ﾌﾟﾚｾﾞﾝｽEB" panose="02020800000000000000" pitchFamily="18" charset="-128"/>
                <a:cs typeface="Times New Roman" panose="02020603050405020304" pitchFamily="18" charset="0"/>
              </a:rPr>
              <a:t>冷</a:t>
            </a:r>
            <a:endParaRPr lang="ja-JP" altLang="en-US" sz="105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3" name="テキスト ボックス 205">
            <a:extLst>
              <a:ext uri="{FF2B5EF4-FFF2-40B4-BE49-F238E27FC236}">
                <a16:creationId xmlns:a16="http://schemas.microsoft.com/office/drawing/2014/main" id="{4EADBEB9-1FC2-425F-9897-AEF7B6C122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52" y="7359882"/>
            <a:ext cx="3248010" cy="1139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1" tIns="45720" rIns="91441" bIns="45720" anchor="t" anchorCtr="0">
            <a:noAutofit/>
          </a:bodyPr>
          <a:lstStyle/>
          <a:p>
            <a:pPr lvl="0"/>
            <a:r>
              <a:rPr lang="ja-JP" altLang="en-US" sz="3100" dirty="0">
                <a:solidFill>
                  <a:prstClr val="black"/>
                </a:solidFill>
                <a:latin typeface="HGS行書体" panose="03000600000000000000" pitchFamily="66" charset="-128"/>
                <a:ea typeface="HGS行書体" panose="03000600000000000000" pitchFamily="66" charset="-128"/>
              </a:rPr>
              <a:t>釜揚げうどん</a:t>
            </a:r>
            <a:endParaRPr lang="en-US" altLang="ja-JP" sz="3100" dirty="0">
              <a:solidFill>
                <a:prstClr val="black"/>
              </a:solidFill>
              <a:latin typeface="HGS行書体" panose="03000600000000000000" pitchFamily="66" charset="-128"/>
              <a:ea typeface="HGS行書体" panose="03000600000000000000" pitchFamily="66" charset="-128"/>
            </a:endParaRPr>
          </a:p>
          <a:p>
            <a:pPr algn="just"/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⑭釜玉</a:t>
            </a:r>
            <a:r>
              <a:rPr 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　￥７３０</a:t>
            </a:r>
            <a:endParaRPr lang="ja-JP" altLang="en-US" sz="10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⑮釜揚げうどん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　￥７３０</a:t>
            </a:r>
            <a:endParaRPr lang="en-US" altLang="ja-JP" sz="1000" kern="100" dirty="0"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algn="just"/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⑯</a:t>
            </a:r>
            <a:r>
              <a:rPr lang="en-US" altLang="ja-JP" sz="1400" kern="100" dirty="0">
                <a:latin typeface="HGPｺﾞｼｯｸE" panose="020B0900000000000000" pitchFamily="50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 KTMB</a:t>
            </a:r>
            <a:r>
              <a:rPr lang="ja-JP" altLang="en-US" sz="1400" kern="100" dirty="0">
                <a:latin typeface="HGPｺﾞｼｯｸE" panose="020B0900000000000000" pitchFamily="50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釜玉明太バター￥１２４０</a:t>
            </a:r>
            <a:endParaRPr lang="ja-JP" altLang="en-US" sz="10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7" name="楕円 46">
            <a:extLst>
              <a:ext uri="{FF2B5EF4-FFF2-40B4-BE49-F238E27FC236}">
                <a16:creationId xmlns:a16="http://schemas.microsoft.com/office/drawing/2014/main" id="{257CDF57-8730-4239-865B-6554B4C32638}"/>
              </a:ext>
            </a:extLst>
          </p:cNvPr>
          <p:cNvSpPr/>
          <p:nvPr/>
        </p:nvSpPr>
        <p:spPr>
          <a:xfrm>
            <a:off x="2671416" y="7391202"/>
            <a:ext cx="457200" cy="448945"/>
          </a:xfrm>
          <a:prstGeom prst="ellipse">
            <a:avLst/>
          </a:prstGeom>
          <a:solidFill>
            <a:srgbClr val="FF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1" tIns="45720" rIns="91441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200" kern="100" dirty="0">
                <a:solidFill>
                  <a:srgbClr val="FFFFFF"/>
                </a:solidFill>
                <a:latin typeface="游明朝" panose="02020400000000000000" pitchFamily="18" charset="-128"/>
                <a:ea typeface="HGS創英ﾌﾟﾚｾﾞﾝｽEB" panose="02020800000000000000" pitchFamily="18" charset="-128"/>
                <a:cs typeface="Times New Roman" panose="02020603050405020304" pitchFamily="18" charset="0"/>
              </a:rPr>
              <a:t>温</a:t>
            </a:r>
            <a:endParaRPr lang="ja-JP" altLang="en-US" sz="105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9" name="テキスト ボックス 204">
            <a:extLst>
              <a:ext uri="{FF2B5EF4-FFF2-40B4-BE49-F238E27FC236}">
                <a16:creationId xmlns:a16="http://schemas.microsoft.com/office/drawing/2014/main" id="{54DE0FB3-3086-4BEC-8954-2DEAC85FC4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3021" y="5796319"/>
            <a:ext cx="3135516" cy="1335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1" tIns="45720" rIns="91441" bIns="45720" anchor="t" anchorCtr="0">
            <a:noAutofit/>
          </a:bodyPr>
          <a:lstStyle/>
          <a:p>
            <a:pPr lvl="0" algn="ctr"/>
            <a:r>
              <a:rPr lang="ja-JP" altLang="en-US" sz="3100" dirty="0">
                <a:solidFill>
                  <a:prstClr val="black"/>
                </a:solidFill>
                <a:latin typeface="HGS行書体" panose="03000600000000000000" pitchFamily="66" charset="-128"/>
                <a:ea typeface="HGS行書体" panose="03000600000000000000" pitchFamily="66" charset="-128"/>
              </a:rPr>
              <a:t>カレーうどん</a:t>
            </a:r>
            <a:endParaRPr lang="en-US" altLang="ja-JP" sz="3100" dirty="0">
              <a:solidFill>
                <a:prstClr val="black"/>
              </a:solidFill>
              <a:latin typeface="HGS行書体" panose="03000600000000000000" pitchFamily="66" charset="-128"/>
              <a:ea typeface="HGS行書体" panose="03000600000000000000" pitchFamily="66" charset="-128"/>
            </a:endParaRPr>
          </a:p>
          <a:p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⑰カレーうどん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￥９３０</a:t>
            </a:r>
            <a:endParaRPr lang="ja-JP" altLang="en-US" sz="10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r>
              <a:rPr lang="ja-JP" altLang="en-US" sz="1400" kern="100" dirty="0">
                <a:solidFill>
                  <a:prstClr val="black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⑱中野カレーうどん</a:t>
            </a:r>
            <a:r>
              <a:rPr lang="en-US" altLang="ja-JP" sz="1400" kern="100" dirty="0">
                <a:solidFill>
                  <a:prstClr val="black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</a:t>
            </a:r>
            <a:r>
              <a:rPr lang="ja-JP" altLang="en-US" sz="1400" kern="100" dirty="0">
                <a:solidFill>
                  <a:prstClr val="black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￥１１３０</a:t>
            </a:r>
            <a:endParaRPr lang="en-US" altLang="ja-JP" sz="1000" kern="100" dirty="0">
              <a:solidFill>
                <a:prstClr val="black"/>
              </a:solidFill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55" name="楕円 54">
            <a:extLst>
              <a:ext uri="{FF2B5EF4-FFF2-40B4-BE49-F238E27FC236}">
                <a16:creationId xmlns:a16="http://schemas.microsoft.com/office/drawing/2014/main" id="{DEEF296F-0AA6-46FB-BDCB-4E82FA4EF229}"/>
              </a:ext>
            </a:extLst>
          </p:cNvPr>
          <p:cNvSpPr/>
          <p:nvPr/>
        </p:nvSpPr>
        <p:spPr>
          <a:xfrm>
            <a:off x="6246868" y="5790372"/>
            <a:ext cx="457200" cy="448945"/>
          </a:xfrm>
          <a:prstGeom prst="ellipse">
            <a:avLst/>
          </a:prstGeom>
          <a:solidFill>
            <a:srgbClr val="FF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1" tIns="45720" rIns="91441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200" kern="100" dirty="0">
                <a:solidFill>
                  <a:srgbClr val="FFFFFF"/>
                </a:solidFill>
                <a:latin typeface="游明朝" panose="02020400000000000000" pitchFamily="18" charset="-128"/>
                <a:ea typeface="HGS創英ﾌﾟﾚｾﾞﾝｽEB" panose="02020800000000000000" pitchFamily="18" charset="-128"/>
                <a:cs typeface="Times New Roman" panose="02020603050405020304" pitchFamily="18" charset="0"/>
              </a:rPr>
              <a:t>温</a:t>
            </a:r>
            <a:endParaRPr lang="ja-JP" altLang="en-US" sz="105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58" name="テキスト ボックス 12">
            <a:extLst>
              <a:ext uri="{FF2B5EF4-FFF2-40B4-BE49-F238E27FC236}">
                <a16:creationId xmlns:a16="http://schemas.microsoft.com/office/drawing/2014/main" id="{074D7B12-795C-48EB-96E3-E82BCD80B0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101" y="7336373"/>
            <a:ext cx="2774162" cy="1653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1" tIns="45720" rIns="91441" bIns="45720" anchor="t" anchorCtr="0">
            <a:noAutofit/>
          </a:bodyPr>
          <a:lstStyle/>
          <a:p>
            <a:pPr lvl="0" algn="ctr"/>
            <a:r>
              <a:rPr lang="ja-JP" altLang="en-US" sz="3100" dirty="0">
                <a:solidFill>
                  <a:prstClr val="black"/>
                </a:solidFill>
                <a:latin typeface="HGS行書体" panose="03000600000000000000" pitchFamily="66" charset="-128"/>
                <a:ea typeface="HGS行書体" panose="03000600000000000000" pitchFamily="66" charset="-128"/>
              </a:rPr>
              <a:t>トッピング</a:t>
            </a:r>
            <a:endParaRPr lang="en-US" altLang="ja-JP" sz="3100" dirty="0">
              <a:solidFill>
                <a:prstClr val="black"/>
              </a:solidFill>
              <a:latin typeface="HGS行書体" panose="03000600000000000000" pitchFamily="66" charset="-128"/>
              <a:ea typeface="HGS行書体" panose="03000600000000000000" pitchFamily="66" charset="-128"/>
            </a:endParaRPr>
          </a:p>
          <a:p>
            <a:pPr algn="just" defTabSz="457181">
              <a:defRPr/>
            </a:pP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温泉玉子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　￥１３０</a:t>
            </a:r>
            <a:endParaRPr lang="ja-JP" altLang="en-US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lvl="0" algn="just"/>
            <a:r>
              <a:rPr lang="ja-JP" altLang="en-US" sz="1400" kern="100" dirty="0">
                <a:solidFill>
                  <a:prstClr val="black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こだわり生卵「蘭王」￥１３０</a:t>
            </a:r>
            <a:endParaRPr lang="ja-JP" altLang="en-US" sz="1000" kern="100" dirty="0">
              <a:solidFill>
                <a:prstClr val="black"/>
              </a:solidFill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 defTabSz="457181">
              <a:defRPr/>
            </a:pP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山芋</a:t>
            </a:r>
            <a:r>
              <a:rPr lang="en-US" altLang="ja-JP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　￥１３０</a:t>
            </a:r>
            <a:endParaRPr lang="ja-JP" altLang="en-US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 defTabSz="457181">
              <a:defRPr/>
            </a:pP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梅干し</a:t>
            </a:r>
            <a:r>
              <a:rPr 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</a:t>
            </a:r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　￥１３０</a:t>
            </a:r>
            <a:endParaRPr lang="en-US" altLang="ja-JP" sz="1400" kern="100" dirty="0"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algn="just" defTabSz="457181">
              <a:defRPr/>
            </a:pPr>
            <a:r>
              <a:rPr lang="ja-JP" altLang="en-US" sz="1400" kern="100" dirty="0">
                <a:solidFill>
                  <a:prstClr val="black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和牛トッピング</a:t>
            </a:r>
            <a:r>
              <a:rPr lang="en-US" altLang="ja-JP" sz="1400" kern="100" dirty="0">
                <a:solidFill>
                  <a:prstClr val="black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</a:t>
            </a:r>
            <a:r>
              <a:rPr lang="ja-JP" altLang="en-US" sz="1400" kern="100" dirty="0">
                <a:solidFill>
                  <a:prstClr val="black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　￥８３０</a:t>
            </a:r>
            <a:endParaRPr kumimoji="0" lang="ja-JP" altLang="en-US" sz="1000" kern="100" dirty="0">
              <a:solidFill>
                <a:prstClr val="black"/>
              </a:solidFill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lvl="0" algn="just"/>
            <a:endParaRPr lang="ja-JP" altLang="en-US" sz="1400" kern="100" dirty="0">
              <a:solidFill>
                <a:prstClr val="black"/>
              </a:solidFill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endParaRPr lang="ja-JP" altLang="en-US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sz="1050" kern="100" dirty="0">
                <a:latin typeface="HGPｺﾞｼｯｸE" panose="020B0900000000000000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 </a:t>
            </a:r>
            <a:endParaRPr lang="ja-JP" altLang="en-US" sz="105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pic>
        <p:nvPicPr>
          <p:cNvPr id="56" name="図 55">
            <a:extLst>
              <a:ext uri="{FF2B5EF4-FFF2-40B4-BE49-F238E27FC236}">
                <a16:creationId xmlns:a16="http://schemas.microsoft.com/office/drawing/2014/main" id="{4B4B9C1C-5B7C-4ACD-8478-5278F22D2C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89"/>
          <a:stretch/>
        </p:blipFill>
        <p:spPr>
          <a:xfrm>
            <a:off x="4302078" y="253701"/>
            <a:ext cx="1969123" cy="13922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6" name="図 65">
            <a:extLst>
              <a:ext uri="{FF2B5EF4-FFF2-40B4-BE49-F238E27FC236}">
                <a16:creationId xmlns:a16="http://schemas.microsoft.com/office/drawing/2014/main" id="{A02D5D14-E30E-46BA-8553-F1CD76D430C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18"/>
          <a:stretch/>
        </p:blipFill>
        <p:spPr>
          <a:xfrm>
            <a:off x="4352348" y="2328566"/>
            <a:ext cx="1527717" cy="14562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8" name="タイトル 1">
            <a:extLst>
              <a:ext uri="{FF2B5EF4-FFF2-40B4-BE49-F238E27FC236}">
                <a16:creationId xmlns:a16="http://schemas.microsoft.com/office/drawing/2014/main" id="{39C29A78-7BD6-43D1-9ECE-71420C2FC0A4}"/>
              </a:ext>
            </a:extLst>
          </p:cNvPr>
          <p:cNvSpPr txBox="1">
            <a:spLocks/>
          </p:cNvSpPr>
          <p:nvPr/>
        </p:nvSpPr>
        <p:spPr>
          <a:xfrm>
            <a:off x="3832661" y="-1146694"/>
            <a:ext cx="3521036" cy="777485"/>
          </a:xfrm>
          <a:prstGeom prst="rect">
            <a:avLst/>
          </a:prstGeom>
        </p:spPr>
        <p:txBody>
          <a:bodyPr vert="horz" lIns="91441" tIns="45720" rIns="91441" bIns="45720" rtlCol="0" anchor="ctr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ja-JP" altLang="en-US" sz="3199" dirty="0">
                <a:latin typeface="HGS行書体" panose="03000600000000000000" pitchFamily="66" charset="-128"/>
                <a:ea typeface="HGS行書体" panose="03000600000000000000" pitchFamily="66" charset="-128"/>
              </a:rPr>
              <a:t>一品料理</a:t>
            </a:r>
            <a:endParaRPr lang="en-US" altLang="ja-JP" sz="3199" dirty="0">
              <a:latin typeface="HGS行書体" panose="03000600000000000000" pitchFamily="66" charset="-128"/>
              <a:ea typeface="HGS行書体" panose="03000600000000000000" pitchFamily="66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BF26C3BE-B259-4091-9222-5FB9D2447D3F}"/>
              </a:ext>
            </a:extLst>
          </p:cNvPr>
          <p:cNvSpPr txBox="1"/>
          <p:nvPr/>
        </p:nvSpPr>
        <p:spPr>
          <a:xfrm>
            <a:off x="4110204" y="8881670"/>
            <a:ext cx="2774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57181">
              <a:defRPr/>
            </a:pPr>
            <a:r>
              <a:rPr lang="ja-JP" altLang="en-US" sz="2000" dirty="0">
                <a:latin typeface="あんずもじ" panose="02000600000000000000" pitchFamily="2" charset="-128"/>
                <a:ea typeface="あんずもじ" panose="02000600000000000000" pitchFamily="2" charset="-128"/>
              </a:rPr>
              <a:t>＊うどん大盛り￥１８０</a:t>
            </a:r>
            <a:endParaRPr lang="en-US" altLang="ja-JP" sz="2000" kern="100" dirty="0">
              <a:solidFill>
                <a:prstClr val="black"/>
              </a:solidFill>
              <a:latin typeface="あんずもじ" panose="02000600000000000000" pitchFamily="2" charset="-128"/>
              <a:ea typeface="あんずもじ" panose="02000600000000000000" pitchFamily="2" charset="-128"/>
              <a:cs typeface="Times New Roman" panose="02020603050405020304" pitchFamily="18" charset="0"/>
            </a:endParaRPr>
          </a:p>
          <a:p>
            <a:pPr algn="just" defTabSz="457181">
              <a:defRPr/>
            </a:pPr>
            <a:r>
              <a:rPr lang="ja-JP" altLang="en-US" sz="2000" dirty="0">
                <a:latin typeface="あんずもじ" panose="02000600000000000000" pitchFamily="2" charset="-128"/>
                <a:ea typeface="あんずもじ" panose="02000600000000000000" pitchFamily="2" charset="-128"/>
              </a:rPr>
              <a:t>うどん少なめ￥５０引き</a:t>
            </a:r>
            <a:endParaRPr lang="en-US" altLang="ja-JP" sz="2000" dirty="0">
              <a:latin typeface="あんずもじ" panose="02000600000000000000" pitchFamily="2" charset="-128"/>
              <a:ea typeface="あんずもじ" panose="02000600000000000000" pitchFamily="2" charset="-128"/>
            </a:endParaRPr>
          </a:p>
        </p:txBody>
      </p:sp>
      <p:sp>
        <p:nvSpPr>
          <p:cNvPr id="62" name="テキスト ボックス 230">
            <a:extLst>
              <a:ext uri="{FF2B5EF4-FFF2-40B4-BE49-F238E27FC236}">
                <a16:creationId xmlns:a16="http://schemas.microsoft.com/office/drawing/2014/main" id="{8B9953CB-1E48-4F5E-BF52-C75E8E1127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3947" y="3550308"/>
            <a:ext cx="3510810" cy="1397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132080" tIns="66040" rIns="132080" bIns="66040" anchor="t" anchorCtr="0">
            <a:noAutofit/>
          </a:bodyPr>
          <a:lstStyle/>
          <a:p>
            <a:pPr algn="ctr"/>
            <a:r>
              <a:rPr lang="ja-JP" altLang="en-US" sz="1600" kern="100" dirty="0">
                <a:latin typeface="HGPｺﾞｼｯｸE" panose="020B0900000000000000" pitchFamily="50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③</a:t>
            </a:r>
            <a:r>
              <a:rPr lang="ja-JP" altLang="en-US" sz="2000" kern="100" dirty="0">
                <a:latin typeface="HGPｺﾞｼｯｸE" panose="020B0900000000000000" pitchFamily="50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豚みぞれうどん</a:t>
            </a:r>
          </a:p>
          <a:p>
            <a:pPr algn="ctr"/>
            <a:r>
              <a:rPr lang="ja-JP" altLang="en-US" sz="1517" kern="100" dirty="0">
                <a:latin typeface="HGPｺﾞｼｯｸE" panose="020B0900000000000000" pitchFamily="50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　　</a:t>
            </a:r>
            <a:r>
              <a:rPr lang="en-US" sz="1517" kern="100" dirty="0">
                <a:latin typeface="HGPｺﾞｼｯｸE" panose="020B0900000000000000" pitchFamily="50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</a:t>
            </a:r>
            <a:r>
              <a:rPr lang="ja-JP" altLang="en-US" sz="1200" kern="100" dirty="0">
                <a:latin typeface="HGPｺﾞｼｯｸE" panose="020B0900000000000000" pitchFamily="50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銘柄豚　岩中豚使用！</a:t>
            </a:r>
            <a:endParaRPr lang="en-US" altLang="ja-JP" sz="1200" kern="100" dirty="0">
              <a:latin typeface="HGPｺﾞｼｯｸE" panose="020B0900000000000000" pitchFamily="50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algn="ctr"/>
            <a:r>
              <a:rPr lang="ja-JP" altLang="en-US" sz="1200" kern="100" dirty="0">
                <a:latin typeface="HGPｺﾞｼｯｸE" panose="020B0900000000000000" pitchFamily="50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たっぷり大根おろしで温まります　</a:t>
            </a:r>
            <a:r>
              <a:rPr lang="ja-JP" altLang="en-US" sz="1400" kern="100" dirty="0">
                <a:latin typeface="HGPｺﾞｼｯｸE" panose="020B0900000000000000" pitchFamily="50" charset="-128"/>
                <a:ea typeface="HGPｺﾞｼｯｸE" panose="020B0900000000000000" pitchFamily="50" charset="-128"/>
                <a:cs typeface="Segoe UI Symbol" panose="020B0502040204020203" pitchFamily="34" charset="0"/>
              </a:rPr>
              <a:t>￥１４３０</a:t>
            </a:r>
            <a:endParaRPr lang="ja-JP" altLang="en-US" sz="1000" kern="100" dirty="0">
              <a:latin typeface="HGPｺﾞｼｯｸE" panose="020B0900000000000000" pitchFamily="50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algn="just"/>
            <a:r>
              <a:rPr lang="en-US" sz="1517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 </a:t>
            </a:r>
            <a:endParaRPr lang="ja-JP" altLang="en-US" sz="1517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9" name="テキスト ボックス 2">
            <a:extLst>
              <a:ext uri="{FF2B5EF4-FFF2-40B4-BE49-F238E27FC236}">
                <a16:creationId xmlns:a16="http://schemas.microsoft.com/office/drawing/2014/main" id="{F73B7D4A-F04E-42D4-B060-F758B3B9E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087" y="1645913"/>
            <a:ext cx="3601274" cy="1207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1" tIns="45720" rIns="91441" bIns="45720" anchor="t" anchorCtr="0">
            <a:noAutofit/>
          </a:bodyPr>
          <a:lstStyle/>
          <a:p>
            <a:pPr algn="ctr"/>
            <a:r>
              <a:rPr lang="ja-JP" altLang="en-US" sz="16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②</a:t>
            </a:r>
            <a:r>
              <a:rPr lang="ja-JP" altLang="en-US" sz="20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大人の肉ネギうどん</a:t>
            </a:r>
            <a:r>
              <a:rPr lang="ja-JP" altLang="en-US" sz="12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（かけ風）</a:t>
            </a:r>
            <a:endParaRPr lang="ja-JP" altLang="en-US" sz="105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ctr"/>
            <a:r>
              <a:rPr lang="ja-JP" altLang="en-US" sz="105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すき焼き風に味付けした黒毛和牛と長葱を</a:t>
            </a:r>
            <a:endParaRPr lang="ja-JP" altLang="en-US" sz="105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ctr"/>
            <a:r>
              <a:rPr lang="ja-JP" altLang="en-US" sz="105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たっぷりのお出汁でかけうどん風に仕立てました　</a:t>
            </a:r>
            <a:endParaRPr lang="en-US" altLang="ja-JP" sz="1050" kern="100" dirty="0"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algn="ctr"/>
            <a:r>
              <a:rPr lang="ja-JP" altLang="en-US" sz="1400" kern="100" dirty="0">
                <a:latin typeface="游明朝" panose="02020400000000000000" pitchFamily="18" charset="-128"/>
                <a:ea typeface="HGPｺﾞｼｯｸE" panose="020B0900000000000000" pitchFamily="50" charset="-128"/>
                <a:cs typeface="Segoe UI Symbol" panose="020B0502040204020203" pitchFamily="34" charset="0"/>
              </a:rPr>
              <a:t>　　　　　　　　　　　￥２０３０</a:t>
            </a:r>
            <a:endParaRPr lang="ja-JP" altLang="en-US" sz="10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sz="105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 </a:t>
            </a:r>
            <a:endParaRPr lang="ja-JP" altLang="en-US" sz="105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1287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953514BE-8DE3-4140-BB71-86684ECDB864}"/>
              </a:ext>
            </a:extLst>
          </p:cNvPr>
          <p:cNvSpPr/>
          <p:nvPr/>
        </p:nvSpPr>
        <p:spPr>
          <a:xfrm>
            <a:off x="25502" y="61996"/>
            <a:ext cx="6614336" cy="3756640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8" name="テキスト ボックス 12">
            <a:extLst>
              <a:ext uri="{FF2B5EF4-FFF2-40B4-BE49-F238E27FC236}">
                <a16:creationId xmlns:a16="http://schemas.microsoft.com/office/drawing/2014/main" id="{28DEEB0F-668C-48F4-8133-1E9698455C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68" y="2306441"/>
            <a:ext cx="3764743" cy="1691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3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　</a:t>
            </a:r>
            <a:r>
              <a:rPr kumimoji="0" lang="ja-JP" alt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とくとくセット</a:t>
            </a:r>
            <a:r>
              <a:rPr kumimoji="0" lang="en-US" sz="105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</a:t>
            </a: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￥１５４０</a:t>
            </a:r>
            <a:endParaRPr kumimoji="0" lang="en-US" altLang="ja-JP" sz="1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あんずもじ" panose="02000600000000000000" pitchFamily="2" charset="-128"/>
              <a:ea typeface="あんずもじ" panose="02000600000000000000" pitchFamily="2" charset="-128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あんずもじ" panose="02000600000000000000" pitchFamily="2" charset="-128"/>
                <a:ea typeface="あんずもじ" panose="02000600000000000000" pitchFamily="2" charset="-128"/>
                <a:cs typeface="Times New Roman" panose="02020603050405020304" pitchFamily="18" charset="0"/>
              </a:rPr>
              <a:t>かけうどん</a:t>
            </a: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あんずもじ" panose="02000600000000000000" pitchFamily="2" charset="-128"/>
                <a:ea typeface="あんずもじ" panose="02000600000000000000" pitchFamily="2" charset="-128"/>
                <a:cs typeface="Times New Roman" panose="02020603050405020304" pitchFamily="18" charset="0"/>
              </a:rPr>
              <a:t>（たっぷりお出汁）または</a:t>
            </a:r>
            <a:endParaRPr kumimoji="0" lang="en-US" altLang="ja-JP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あんずもじ" panose="02000600000000000000" pitchFamily="2" charset="-128"/>
              <a:ea typeface="あんずもじ" panose="02000600000000000000" pitchFamily="2" charset="-128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あんずもじ" panose="02000600000000000000" pitchFamily="2" charset="-128"/>
                <a:ea typeface="あんずもじ" panose="02000600000000000000" pitchFamily="2" charset="-128"/>
                <a:cs typeface="Times New Roman" panose="02020603050405020304" pitchFamily="18" charset="0"/>
              </a:rPr>
              <a:t>ぶっかけうどん</a:t>
            </a: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あんずもじ" panose="02000600000000000000" pitchFamily="2" charset="-128"/>
                <a:ea typeface="あんずもじ" panose="02000600000000000000" pitchFamily="2" charset="-128"/>
                <a:cs typeface="Times New Roman" panose="02020603050405020304" pitchFamily="18" charset="0"/>
              </a:rPr>
              <a:t>（濃い目のおつゆ）と</a:t>
            </a:r>
            <a:endParaRPr kumimoji="0" lang="en-US" altLang="ja-JP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あんずもじ" panose="02000600000000000000" pitchFamily="2" charset="-128"/>
              <a:ea typeface="あんずもじ" panose="02000600000000000000" pitchFamily="2" charset="-128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あんずもじ" panose="02000600000000000000" pitchFamily="2" charset="-128"/>
                <a:ea typeface="あんずもじ" panose="02000600000000000000" pitchFamily="2" charset="-128"/>
                <a:cs typeface="Times New Roman" panose="02020603050405020304" pitchFamily="18" charset="0"/>
              </a:rPr>
              <a:t>黒毛和牛の</a:t>
            </a:r>
            <a:r>
              <a:rPr kumimoji="0" lang="ja-JP" alt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あんずもじ" panose="02000600000000000000" pitchFamily="2" charset="-128"/>
                <a:ea typeface="あんずもじ" panose="02000600000000000000" pitchFamily="2" charset="-128"/>
                <a:cs typeface="Times New Roman" panose="02020603050405020304" pitchFamily="18" charset="0"/>
              </a:rPr>
              <a:t>ミニすき焼き丼</a:t>
            </a: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あんずもじ" panose="02000600000000000000" pitchFamily="2" charset="-128"/>
                <a:ea typeface="あんずもじ" panose="02000600000000000000" pitchFamily="2" charset="-128"/>
                <a:cs typeface="Times New Roman" panose="02020603050405020304" pitchFamily="18" charset="0"/>
              </a:rPr>
              <a:t>のセット。</a:t>
            </a:r>
            <a:endParaRPr kumimoji="0" lang="en-US" altLang="ja-JP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あんずもじ" panose="02000600000000000000" pitchFamily="2" charset="-128"/>
              <a:ea typeface="あんずもじ" panose="02000600000000000000" pitchFamily="2" charset="-128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PｺﾞｼｯｸE" panose="020B0900000000000000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 </a:t>
            </a:r>
            <a:endParaRPr kumimoji="0" lang="ja-JP" altLang="en-US" sz="105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5BF0F7A-1BAC-41F1-8D66-19F819103C80}"/>
              </a:ext>
            </a:extLst>
          </p:cNvPr>
          <p:cNvSpPr txBox="1"/>
          <p:nvPr/>
        </p:nvSpPr>
        <p:spPr>
          <a:xfrm>
            <a:off x="125106" y="2361070"/>
            <a:ext cx="15216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02うつくし明朝体" panose="02000600000000000000" pitchFamily="50" charset="-128"/>
                <a:ea typeface="02うつくし明朝体" panose="02000600000000000000" pitchFamily="50" charset="-128"/>
                <a:cs typeface="+mn-cs"/>
              </a:rPr>
              <a:t>うどんが選べます</a:t>
            </a:r>
          </a:p>
        </p:txBody>
      </p:sp>
      <p:sp>
        <p:nvSpPr>
          <p:cNvPr id="10" name="テキスト ボックス 207">
            <a:extLst>
              <a:ext uri="{FF2B5EF4-FFF2-40B4-BE49-F238E27FC236}">
                <a16:creationId xmlns:a16="http://schemas.microsoft.com/office/drawing/2014/main" id="{8F8DAE7B-1F0E-4D5E-90BE-2E3D807B58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456" y="3741039"/>
            <a:ext cx="3704721" cy="1175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S行書体" panose="03000600000000000000" pitchFamily="66" charset="-128"/>
                <a:ea typeface="HGS行書体" panose="03000600000000000000" pitchFamily="66" charset="-128"/>
                <a:cs typeface="+mn-cs"/>
              </a:rPr>
              <a:t>揚げたて天ぷら</a:t>
            </a:r>
            <a:endParaRPr kumimoji="0" lang="en-US" altLang="ja-JP" sz="3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S行書体" panose="03000600000000000000" pitchFamily="66" charset="-128"/>
              <a:ea typeface="HGS行書体" panose="03000600000000000000" pitchFamily="66" charset="-128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ちくわ天</a:t>
            </a:r>
            <a:r>
              <a:rPr kumimoji="0" 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	</a:t>
            </a: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￥２３０</a:t>
            </a:r>
            <a:endParaRPr kumimoji="0" lang="ja-JP" altLang="en-US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かしわ天</a:t>
            </a:r>
            <a:r>
              <a:rPr kumimoji="0" lang="en-US" altLang="ja-JP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2</a:t>
            </a: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個　</a:t>
            </a:r>
            <a:r>
              <a:rPr kumimoji="0" 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</a:t>
            </a: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￥４７０</a:t>
            </a:r>
            <a:endParaRPr kumimoji="0" lang="en-US" altLang="ja-JP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かしわ天</a:t>
            </a:r>
            <a:r>
              <a:rPr kumimoji="0" lang="en-US" altLang="ja-JP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1</a:t>
            </a: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個</a:t>
            </a:r>
            <a:r>
              <a:rPr kumimoji="0" lang="en-US" altLang="ja-JP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</a:t>
            </a: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￥２８０</a:t>
            </a:r>
            <a:endParaRPr kumimoji="0" lang="ja-JP" altLang="en-US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野菜のかき揚げ　</a:t>
            </a:r>
            <a:r>
              <a:rPr kumimoji="0" 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</a:t>
            </a: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￥４７０</a:t>
            </a:r>
            <a:endParaRPr kumimoji="0" lang="ja-JP" altLang="en-US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げそ</a:t>
            </a:r>
            <a:r>
              <a:rPr kumimoji="0" lang="ja-JP" altLang="ja-JP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天</a:t>
            </a:r>
            <a:r>
              <a:rPr kumimoji="0" lang="en-US" altLang="ja-JP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	</a:t>
            </a:r>
            <a:r>
              <a:rPr kumimoji="0" lang="ja-JP" altLang="ja-JP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</a:t>
            </a: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４７０</a:t>
            </a:r>
            <a:endParaRPr kumimoji="0" lang="ja-JP" altLang="ja-JP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なす天</a:t>
            </a:r>
            <a:r>
              <a:rPr kumimoji="0" lang="en-US" altLang="ja-JP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</a:t>
            </a:r>
            <a:r>
              <a:rPr kumimoji="0" lang="ja-JP" altLang="ja-JP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　</a:t>
            </a:r>
            <a:r>
              <a:rPr kumimoji="0" lang="en-US" altLang="ja-JP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</a:t>
            </a:r>
            <a:r>
              <a:rPr kumimoji="0" lang="ja-JP" altLang="ja-JP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</a:t>
            </a: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１５０</a:t>
            </a:r>
            <a:endParaRPr kumimoji="0" lang="en-US" altLang="ja-JP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ごぼう天</a:t>
            </a:r>
            <a:r>
              <a:rPr kumimoji="0" lang="en-US" altLang="ja-JP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	</a:t>
            </a:r>
            <a:r>
              <a:rPr kumimoji="0" lang="ja-JP" altLang="en-US" sz="1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￥２５０</a:t>
            </a:r>
            <a:endParaRPr kumimoji="0" lang="en-US" altLang="ja-JP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玉ねぎ</a:t>
            </a:r>
            <a:r>
              <a:rPr kumimoji="0" lang="ja-JP" altLang="ja-JP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天</a:t>
            </a:r>
            <a:r>
              <a:rPr kumimoji="0" lang="en-US" altLang="ja-JP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	</a:t>
            </a:r>
            <a:r>
              <a:rPr kumimoji="0" lang="ja-JP" altLang="ja-JP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</a:t>
            </a: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３６０</a:t>
            </a:r>
            <a:endParaRPr kumimoji="0" lang="ja-JP" altLang="ja-JP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ねぎのかき揚げ</a:t>
            </a:r>
            <a:r>
              <a:rPr kumimoji="0" lang="ja-JP" altLang="ja-JP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　</a:t>
            </a:r>
            <a:r>
              <a:rPr kumimoji="0" lang="en-US" altLang="ja-JP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</a:t>
            </a:r>
            <a:r>
              <a:rPr kumimoji="0" lang="ja-JP" altLang="ja-JP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￥３</a:t>
            </a:r>
            <a:r>
              <a:rPr lang="ja-JP" altLang="en-US" sz="1400" kern="100" dirty="0">
                <a:solidFill>
                  <a:prstClr val="black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６</a:t>
            </a: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０</a:t>
            </a:r>
            <a:endParaRPr kumimoji="0" lang="en-US" altLang="ja-JP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大海老天</a:t>
            </a:r>
            <a:r>
              <a:rPr kumimoji="0" lang="en-US" altLang="ja-JP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	</a:t>
            </a: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￥４７０</a:t>
            </a:r>
            <a:endParaRPr kumimoji="0" lang="ja-JP" altLang="ja-JP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穴子天</a:t>
            </a:r>
            <a:r>
              <a:rPr kumimoji="0" lang="en-US" altLang="ja-JP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	</a:t>
            </a:r>
            <a:r>
              <a:rPr kumimoji="0" lang="ja-JP" altLang="ja-JP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</a:t>
            </a: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６５０</a:t>
            </a:r>
            <a:endParaRPr kumimoji="0" lang="ja-JP" altLang="ja-JP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海老と野菜の天ぷら盛り合わせ</a:t>
            </a:r>
            <a:r>
              <a:rPr kumimoji="0" lang="ja-JP" altLang="ja-JP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￥１</a:t>
            </a: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１５０</a:t>
            </a:r>
            <a:endParaRPr kumimoji="0" lang="en-US" altLang="ja-JP" sz="1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11" name="テキスト ボックス 209">
            <a:extLst>
              <a:ext uri="{FF2B5EF4-FFF2-40B4-BE49-F238E27FC236}">
                <a16:creationId xmlns:a16="http://schemas.microsoft.com/office/drawing/2014/main" id="{F91EB77B-01C1-4987-AC77-72A2573B9A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780" y="6917613"/>
            <a:ext cx="3195219" cy="2873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S行書体" panose="03000600000000000000" pitchFamily="66" charset="-128"/>
                <a:ea typeface="HGS行書体" panose="03000600000000000000" pitchFamily="66" charset="-128"/>
                <a:cs typeface="+mn-cs"/>
              </a:rPr>
              <a:t>ごはん</a:t>
            </a:r>
            <a:endParaRPr kumimoji="0" lang="en-US" altLang="ja-JP" sz="3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S行書体" panose="03000600000000000000" pitchFamily="66" charset="-128"/>
              <a:ea typeface="HGS行書体" panose="03000600000000000000" pitchFamily="66" charset="-128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めんたいご飯</a:t>
            </a:r>
            <a:r>
              <a:rPr kumimoji="0" lang="en-US" altLang="ja-JP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</a:t>
            </a: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￥３４０</a:t>
            </a:r>
            <a:endParaRPr kumimoji="0" lang="ja-JP" altLang="en-US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こだわり玉子かけご飯</a:t>
            </a:r>
            <a:r>
              <a:rPr kumimoji="0" lang="en-US" altLang="ja-JP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</a:t>
            </a: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￥３４０</a:t>
            </a:r>
            <a:endParaRPr kumimoji="0" lang="ja-JP" altLang="en-US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ja-JP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かしわ天丼</a:t>
            </a:r>
            <a:r>
              <a:rPr kumimoji="0" lang="en-US" altLang="ja-JP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	</a:t>
            </a:r>
            <a:r>
              <a:rPr kumimoji="0" lang="ja-JP" altLang="ja-JP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</a:t>
            </a: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７７０</a:t>
            </a:r>
            <a:endParaRPr kumimoji="0" lang="en-US" altLang="ja-JP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ミニかしわ天丼</a:t>
            </a:r>
            <a:r>
              <a:rPr kumimoji="0" 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</a:t>
            </a: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</a:t>
            </a:r>
            <a:r>
              <a:rPr lang="ja-JP" altLang="en-US" sz="1400" kern="100" dirty="0">
                <a:solidFill>
                  <a:prstClr val="black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４２</a:t>
            </a: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０</a:t>
            </a:r>
            <a:endParaRPr kumimoji="0" lang="ja-JP" altLang="en-US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ja-JP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カレーライス</a:t>
            </a:r>
            <a:r>
              <a:rPr kumimoji="0" lang="en-US" altLang="ja-JP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</a:t>
            </a:r>
            <a:r>
              <a:rPr kumimoji="0" lang="ja-JP" altLang="ja-JP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</a:t>
            </a: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７７０</a:t>
            </a:r>
            <a:endParaRPr kumimoji="0" lang="ja-JP" altLang="ja-JP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ミニカレーライス</a:t>
            </a:r>
            <a:r>
              <a:rPr kumimoji="0" 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</a:t>
            </a: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</a:t>
            </a:r>
            <a:r>
              <a:rPr lang="ja-JP" altLang="en-US" sz="1400" kern="100" dirty="0">
                <a:solidFill>
                  <a:prstClr val="black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４２</a:t>
            </a: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０</a:t>
            </a:r>
            <a:endParaRPr kumimoji="0" lang="ja-JP" altLang="en-US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和牛</a:t>
            </a:r>
            <a:r>
              <a:rPr kumimoji="0" lang="ja-JP" altLang="ja-JP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すき焼き丼</a:t>
            </a:r>
            <a:r>
              <a:rPr kumimoji="0" lang="en-US" altLang="ja-JP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</a:t>
            </a:r>
            <a:r>
              <a:rPr kumimoji="0" lang="ja-JP" altLang="ja-JP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</a:t>
            </a: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２１４</a:t>
            </a:r>
            <a:r>
              <a:rPr kumimoji="0" lang="ja-JP" altLang="ja-JP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０</a:t>
            </a:r>
            <a:endParaRPr kumimoji="0" lang="en-US" altLang="ja-JP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ja-JP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ミニすき焼き丼</a:t>
            </a:r>
            <a:r>
              <a:rPr kumimoji="0" lang="en-US" altLang="ja-JP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</a:t>
            </a:r>
            <a:r>
              <a:rPr kumimoji="0" lang="ja-JP" altLang="ja-JP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</a:t>
            </a:r>
            <a:r>
              <a:rPr lang="ja-JP" altLang="en-US" sz="1400" kern="100" dirty="0">
                <a:solidFill>
                  <a:prstClr val="black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１０４</a:t>
            </a:r>
            <a:r>
              <a:rPr kumimoji="0" lang="ja-JP" altLang="ja-JP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０</a:t>
            </a:r>
            <a:endParaRPr kumimoji="0" lang="en-US" altLang="ja-JP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ライス</a:t>
            </a:r>
            <a:r>
              <a:rPr kumimoji="0" lang="en-US" altLang="ja-JP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	</a:t>
            </a: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</a:t>
            </a:r>
            <a:r>
              <a:rPr lang="ja-JP" altLang="en-US" sz="1400" kern="100" dirty="0">
                <a:solidFill>
                  <a:prstClr val="black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２１</a:t>
            </a: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０</a:t>
            </a:r>
            <a:endParaRPr kumimoji="0" lang="ja-JP" altLang="ja-JP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小ライス</a:t>
            </a:r>
            <a:r>
              <a:rPr kumimoji="0" lang="en-US" altLang="ja-JP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	</a:t>
            </a:r>
            <a:r>
              <a:rPr kumimoji="0" lang="ja-JP" altLang="en-US" sz="1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￥１５０</a:t>
            </a:r>
            <a:endParaRPr kumimoji="0" lang="ja-JP" altLang="en-US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ja-JP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2" name="テキスト ボックス 12">
            <a:extLst>
              <a:ext uri="{FF2B5EF4-FFF2-40B4-BE49-F238E27FC236}">
                <a16:creationId xmlns:a16="http://schemas.microsoft.com/office/drawing/2014/main" id="{4377BAB2-D3A9-44F4-A300-99201F2904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6184" y="2284923"/>
            <a:ext cx="3379338" cy="1349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肉肉</a:t>
            </a:r>
            <a:r>
              <a:rPr kumimoji="0" lang="ja-JP" alt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セット</a:t>
            </a: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</a:t>
            </a: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</a:t>
            </a:r>
            <a:r>
              <a:rPr lang="ja-JP" altLang="en-US" sz="1400" kern="100" dirty="0">
                <a:solidFill>
                  <a:prstClr val="black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３０３</a:t>
            </a: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０</a:t>
            </a:r>
            <a:endParaRPr kumimoji="0" lang="en-US" altLang="ja-JP" sz="1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あんずもじ" panose="02000600000000000000" pitchFamily="2" charset="-128"/>
              <a:ea typeface="あんずもじ" panose="02000600000000000000" pitchFamily="2" charset="-128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あんずもじ" panose="02000600000000000000" pitchFamily="2" charset="-128"/>
                <a:ea typeface="あんずもじ" panose="02000600000000000000" pitchFamily="2" charset="-128"/>
                <a:cs typeface="Times New Roman" panose="02020603050405020304" pitchFamily="18" charset="0"/>
              </a:rPr>
              <a:t>　極</a:t>
            </a:r>
            <a:r>
              <a:rPr kumimoji="0" lang="ja-JP" altLang="en-US" sz="20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あんずもじ" panose="02000600000000000000" pitchFamily="2" charset="-128"/>
                <a:ea typeface="あんずもじ" panose="02000600000000000000" pitchFamily="2" charset="-128"/>
                <a:cs typeface="Times New Roman" panose="02020603050405020304" pitchFamily="18" charset="0"/>
              </a:rPr>
              <a:t>上</a:t>
            </a:r>
            <a:r>
              <a:rPr kumimoji="0" lang="ja-JP" alt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あんずもじ" panose="02000600000000000000" pitchFamily="2" charset="-128"/>
                <a:ea typeface="あんずもじ" panose="02000600000000000000" pitchFamily="2" charset="-128"/>
                <a:cs typeface="Times New Roman" panose="02020603050405020304" pitchFamily="18" charset="0"/>
              </a:rPr>
              <a:t>の肉うどん</a:t>
            </a: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あんずもじ" panose="02000600000000000000" pitchFamily="2" charset="-128"/>
                <a:ea typeface="あんずもじ" panose="02000600000000000000" pitchFamily="2" charset="-128"/>
                <a:cs typeface="Times New Roman" panose="02020603050405020304" pitchFamily="18" charset="0"/>
              </a:rPr>
              <a:t>とミニすき焼き丼の</a:t>
            </a:r>
            <a:endParaRPr kumimoji="0" lang="en-US" altLang="ja-JP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あんずもじ" panose="02000600000000000000" pitchFamily="2" charset="-128"/>
              <a:ea typeface="あんずもじ" panose="02000600000000000000" pitchFamily="2" charset="-128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あんずもじ" panose="02000600000000000000" pitchFamily="2" charset="-128"/>
                <a:ea typeface="あんずもじ" panose="02000600000000000000" pitchFamily="2" charset="-128"/>
                <a:cs typeface="Times New Roman" panose="02020603050405020304" pitchFamily="18" charset="0"/>
              </a:rPr>
              <a:t>極上の牛肉盛りだくさんの満腹セット。</a:t>
            </a:r>
            <a:endParaRPr kumimoji="0" lang="en-US" altLang="ja-JP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あんずもじ" panose="02000600000000000000" pitchFamily="2" charset="-128"/>
              <a:ea typeface="あんずもじ" panose="02000600000000000000" pitchFamily="2" charset="-128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PｺﾞｼｯｸE" panose="020B0900000000000000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 </a:t>
            </a:r>
            <a:endParaRPr kumimoji="0" lang="ja-JP" altLang="en-US" sz="105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3" name="テキスト ボックス 207">
            <a:extLst>
              <a:ext uri="{FF2B5EF4-FFF2-40B4-BE49-F238E27FC236}">
                <a16:creationId xmlns:a16="http://schemas.microsoft.com/office/drawing/2014/main" id="{627C224D-227E-42D1-AAED-1BA70C76D0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6184" y="3685618"/>
            <a:ext cx="3190691" cy="818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S行書体" panose="03000600000000000000" pitchFamily="66" charset="-128"/>
                <a:ea typeface="HGS行書体" panose="03000600000000000000" pitchFamily="66" charset="-128"/>
                <a:cs typeface="+mn-cs"/>
              </a:rPr>
              <a:t>一品料理</a:t>
            </a:r>
            <a:endParaRPr kumimoji="0" lang="en-US" altLang="ja-JP" sz="3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S行書体" panose="03000600000000000000" pitchFamily="66" charset="-128"/>
              <a:ea typeface="HGS行書体" panose="03000600000000000000" pitchFamily="66" charset="-128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花は咲くサラダ</a:t>
            </a:r>
            <a:r>
              <a:rPr kumimoji="0" 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</a:t>
            </a: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</a:t>
            </a:r>
            <a:r>
              <a:rPr lang="ja-JP" altLang="en-US" sz="1400" kern="100" dirty="0">
                <a:solidFill>
                  <a:prstClr val="black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９３</a:t>
            </a: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０</a:t>
            </a:r>
            <a:endParaRPr kumimoji="0" lang="ja-JP" altLang="en-US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花は咲くサラダ　ハーフ</a:t>
            </a:r>
            <a:r>
              <a:rPr kumimoji="0" lang="en-US" altLang="ja-JP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</a:t>
            </a: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</a:t>
            </a:r>
            <a:r>
              <a:rPr lang="ja-JP" altLang="en-US" sz="1400" kern="100" dirty="0">
                <a:solidFill>
                  <a:prstClr val="black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６０</a:t>
            </a: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０</a:t>
            </a:r>
            <a:endParaRPr kumimoji="0" lang="en-US" altLang="ja-JP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月見和牛</a:t>
            </a:r>
            <a:r>
              <a:rPr kumimoji="0" lang="en-US" altLang="ja-JP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	</a:t>
            </a: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￥１１３０</a:t>
            </a:r>
            <a:endParaRPr kumimoji="0" lang="en-US" altLang="ja-JP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わらびもち</a:t>
            </a:r>
            <a:r>
              <a:rPr kumimoji="0" lang="en-US" altLang="ja-JP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	</a:t>
            </a:r>
            <a:r>
              <a:rPr kumimoji="0" lang="ja-JP" altLang="ja-JP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</a:t>
            </a: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１６０</a:t>
            </a:r>
            <a:endParaRPr kumimoji="0" lang="en-US" altLang="ja-JP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アイスクリーム</a:t>
            </a:r>
            <a:r>
              <a:rPr kumimoji="0" lang="en-US" altLang="ja-JP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</a:t>
            </a: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￥１３０</a:t>
            </a:r>
            <a:endParaRPr kumimoji="0" lang="en-US" altLang="ja-JP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14" name="テキスト ボックス 204">
            <a:extLst>
              <a:ext uri="{FF2B5EF4-FFF2-40B4-BE49-F238E27FC236}">
                <a16:creationId xmlns:a16="http://schemas.microsoft.com/office/drawing/2014/main" id="{1F3FDD0B-DD8F-482F-AFC1-6724640D40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0100" y="5294548"/>
            <a:ext cx="3119738" cy="149521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おこさまうどん</a:t>
            </a:r>
            <a:endParaRPr kumimoji="0" lang="en-US" altLang="ja-JP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5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小学生以下限定メニュー　</a:t>
            </a:r>
            <a:endParaRPr kumimoji="0" lang="en-US" altLang="ja-JP" sz="105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5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オレンジジュースとミニデザート付き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おこさま　かけうどん</a:t>
            </a:r>
            <a:r>
              <a:rPr kumimoji="0" 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</a:t>
            </a: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￥４９０</a:t>
            </a:r>
            <a:endParaRPr kumimoji="0" lang="ja-JP" altLang="en-US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おこさま　ざるうどん</a:t>
            </a:r>
            <a:r>
              <a:rPr kumimoji="0" 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</a:t>
            </a: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￥４９０</a:t>
            </a:r>
            <a:endParaRPr kumimoji="0" lang="en-US" altLang="ja-JP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105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5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おこさまうどん　きつねのせ</a:t>
            </a:r>
            <a:r>
              <a:rPr kumimoji="0" lang="en-US" altLang="ja-JP" sz="105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</a:t>
            </a:r>
            <a:r>
              <a:rPr kumimoji="0" lang="ja-JP" altLang="en-US" sz="105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　　＋￥１２０</a:t>
            </a:r>
            <a:endParaRPr kumimoji="0" lang="ja-JP" altLang="en-US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5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　</a:t>
            </a:r>
            <a:endParaRPr kumimoji="0" lang="en-US" altLang="ja-JP" sz="105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05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	</a:t>
            </a:r>
            <a:endParaRPr kumimoji="0" lang="en-US" altLang="ja-JP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050" b="0" i="0" u="none" strike="noStrike" kern="1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5" name="テキスト ボックス 209">
            <a:extLst>
              <a:ext uri="{FF2B5EF4-FFF2-40B4-BE49-F238E27FC236}">
                <a16:creationId xmlns:a16="http://schemas.microsoft.com/office/drawing/2014/main" id="{C9C5412A-6A5F-4AEB-BD2B-C465461067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5890" y="6878589"/>
            <a:ext cx="2724693" cy="253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S行書体" panose="03000600000000000000" pitchFamily="66" charset="-128"/>
                <a:ea typeface="HGS行書体" panose="03000600000000000000" pitchFamily="66" charset="-128"/>
                <a:cs typeface="+mn-cs"/>
              </a:rPr>
              <a:t>お土産に</a:t>
            </a:r>
            <a:endParaRPr kumimoji="0" lang="en-US" altLang="ja-JP" sz="3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S行書体" panose="03000600000000000000" pitchFamily="66" charset="-128"/>
              <a:ea typeface="HGS行書体" panose="03000600000000000000" pitchFamily="66" charset="-128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生うどん麺</a:t>
            </a:r>
            <a:r>
              <a:rPr kumimoji="0" 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</a:t>
            </a: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￥２５０</a:t>
            </a:r>
            <a:endParaRPr kumimoji="0" lang="ja-JP" altLang="en-US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ぶっかけ出汁</a:t>
            </a:r>
            <a:r>
              <a:rPr kumimoji="0" 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</a:t>
            </a: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￥１９０</a:t>
            </a:r>
            <a:endParaRPr kumimoji="0" lang="ja-JP" altLang="en-US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かけ出汁</a:t>
            </a:r>
            <a:r>
              <a:rPr kumimoji="0" 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		</a:t>
            </a: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￥２７０</a:t>
            </a:r>
            <a:endParaRPr kumimoji="0" lang="en-US" altLang="ja-JP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生うどん麺と</a:t>
            </a:r>
            <a:endParaRPr kumimoji="0" lang="en-US" altLang="ja-JP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　　ぶっかけ出汁</a:t>
            </a:r>
            <a:endParaRPr kumimoji="0" lang="en-US" altLang="ja-JP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HGPｺﾞｼｯｸE" panose="020B0900000000000000" pitchFamily="50" charset="-128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　　</a:t>
            </a:r>
            <a:r>
              <a:rPr kumimoji="0" lang="en-US" altLang="ja-JP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2</a:t>
            </a:r>
            <a:r>
              <a:rPr kumimoji="0" lang="ja-JP" alt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人前セット￥</a:t>
            </a:r>
            <a:r>
              <a:rPr lang="ja-JP" altLang="en-US" kern="100" dirty="0">
                <a:solidFill>
                  <a:prstClr val="black"/>
                </a:solidFill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８８</a:t>
            </a:r>
            <a:r>
              <a:rPr kumimoji="0" lang="ja-JP" alt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０</a:t>
            </a:r>
            <a:endParaRPr kumimoji="0" lang="ja-JP" altLang="en-US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4C08FA5E-49D9-420F-9FEB-B4AC7E8EE84B}"/>
              </a:ext>
            </a:extLst>
          </p:cNvPr>
          <p:cNvSpPr/>
          <p:nvPr/>
        </p:nvSpPr>
        <p:spPr>
          <a:xfrm>
            <a:off x="-337088" y="114501"/>
            <a:ext cx="7559675" cy="82150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HGS行書体" panose="03000600000000000000" pitchFamily="66" charset="-128"/>
                <a:ea typeface="HGS行書体" panose="03000600000000000000" pitchFamily="66" charset="-128"/>
                <a:cs typeface="+mn-cs"/>
              </a:rPr>
              <a:t>ミニすき焼き丼とおうどんのお得なセット</a:t>
            </a:r>
            <a:br>
              <a:rPr kumimoji="1" lang="en-US" altLang="ja-JP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藍原筆文字楷書" panose="02000600000000000000" pitchFamily="2" charset="-128"/>
                <a:ea typeface="藍原筆文字楷書" panose="02000600000000000000" pitchFamily="2" charset="-128"/>
                <a:cs typeface="+mn-cs"/>
              </a:rPr>
            </a:b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あんずもじ" panose="02000600000000000000" pitchFamily="2" charset="-128"/>
                <a:ea typeface="あんずもじ" panose="02000600000000000000" pitchFamily="2" charset="-128"/>
                <a:cs typeface="+mn-cs"/>
              </a:rPr>
              <a:t>極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あんずもじ" panose="02000600000000000000" pitchFamily="2" charset="-128"/>
                <a:ea typeface="あんずもじ" panose="02000600000000000000" pitchFamily="2" charset="-128"/>
                <a:cs typeface="+mn-cs"/>
              </a:rPr>
              <a:t>上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あんずもじ" panose="02000600000000000000" pitchFamily="2" charset="-128"/>
                <a:ea typeface="あんずもじ" panose="02000600000000000000" pitchFamily="2" charset="-128"/>
                <a:cs typeface="+mn-cs"/>
              </a:rPr>
              <a:t>の肉うどんと同じ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あんずもじ" panose="02000600000000000000" pitchFamily="2" charset="-128"/>
                <a:ea typeface="あんずもじ" panose="02000600000000000000" pitchFamily="2" charset="-128"/>
                <a:cs typeface="+mn-cs"/>
              </a:rPr>
              <a:t>A5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あんずもじ" panose="02000600000000000000" pitchFamily="2" charset="-128"/>
                <a:ea typeface="あんずもじ" panose="02000600000000000000" pitchFamily="2" charset="-128"/>
                <a:cs typeface="+mn-cs"/>
              </a:rPr>
              <a:t>ランクの黒毛和牛とこだわり卵を使用！</a:t>
            </a:r>
            <a:b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あんずもじ" panose="02000600000000000000" pitchFamily="2" charset="-128"/>
                <a:ea typeface="あんずもじ" panose="02000600000000000000" pitchFamily="2" charset="-128"/>
                <a:cs typeface="+mn-cs"/>
              </a:rPr>
            </a:b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あんずもじ" panose="02000600000000000000" pitchFamily="2" charset="-128"/>
                <a:ea typeface="あんずもじ" panose="02000600000000000000" pitchFamily="2" charset="-128"/>
                <a:cs typeface="+mn-cs"/>
              </a:rPr>
              <a:t>最上級ランクの贅沢をご堪能下さい！</a:t>
            </a:r>
            <a:endParaRPr kumimoji="0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8" name="テキスト ボックス 253">
            <a:extLst>
              <a:ext uri="{FF2B5EF4-FFF2-40B4-BE49-F238E27FC236}">
                <a16:creationId xmlns:a16="http://schemas.microsoft.com/office/drawing/2014/main" id="{25961CE3-772B-4EC0-8C0B-CEEF8B9AFC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1259" y="8988025"/>
            <a:ext cx="4163567" cy="488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明朝" panose="02020400000000000000" pitchFamily="18" charset="-128"/>
                <a:ea typeface="HGPｺﾞｼｯｸE" panose="020B0900000000000000" pitchFamily="50" charset="-128"/>
                <a:cs typeface="Times New Roman" panose="02020603050405020304" pitchFamily="18" charset="0"/>
              </a:rPr>
              <a:t>＊</a:t>
            </a:r>
            <a:r>
              <a:rPr kumimoji="0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消費税の計算上、レジでの精算の際に</a:t>
            </a:r>
            <a:endParaRPr kumimoji="0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合計額が異なる場合がございます。</a:t>
            </a:r>
            <a:endParaRPr kumimoji="0" lang="ja-JP" altLang="en-US" sz="105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9209CC2-F6E0-5C94-6619-695F0D102D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150" y="1033627"/>
            <a:ext cx="2300377" cy="1533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F704AFFF-AA69-0AF3-B1F9-004F05462B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1359" y="958233"/>
            <a:ext cx="2473754" cy="16490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153300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</TotalTime>
  <Words>705</Words>
  <Application>Microsoft Office PowerPoint</Application>
  <PresentationFormat>A4 210 x 297 mm</PresentationFormat>
  <Paragraphs>129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4" baseType="lpstr">
      <vt:lpstr>02うつくし明朝体</vt:lpstr>
      <vt:lpstr>HGPｺﾞｼｯｸE</vt:lpstr>
      <vt:lpstr>HGS行書体</vt:lpstr>
      <vt:lpstr>HG創英角ﾎﾟｯﾌﾟ体</vt:lpstr>
      <vt:lpstr>ＭＳ Ｐゴシック</vt:lpstr>
      <vt:lpstr>あんずもじ</vt:lpstr>
      <vt:lpstr>藍原筆文字楷書</vt:lpstr>
      <vt:lpstr>游明朝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北田 清</dc:creator>
  <cp:lastModifiedBy>北田 清</cp:lastModifiedBy>
  <cp:revision>2</cp:revision>
  <dcterms:created xsi:type="dcterms:W3CDTF">2021-12-29T04:27:55Z</dcterms:created>
  <dcterms:modified xsi:type="dcterms:W3CDTF">2022-09-22T13:20:54Z</dcterms:modified>
</cp:coreProperties>
</file>