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4"/>
  </p:sldMasterIdLst>
  <p:notesMasterIdLst>
    <p:notesMasterId r:id="rId15"/>
  </p:notesMasterIdLst>
  <p:handoutMasterIdLst>
    <p:handoutMasterId r:id="rId16"/>
  </p:handoutMasterIdLst>
  <p:sldIdLst>
    <p:sldId id="1542" r:id="rId5"/>
    <p:sldId id="1546" r:id="rId6"/>
    <p:sldId id="1547" r:id="rId7"/>
    <p:sldId id="1549" r:id="rId8"/>
    <p:sldId id="1550" r:id="rId9"/>
    <p:sldId id="1548" r:id="rId10"/>
    <p:sldId id="1543" r:id="rId11"/>
    <p:sldId id="1551" r:id="rId12"/>
    <p:sldId id="1552" r:id="rId13"/>
    <p:sldId id="1556" r:id="rId1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2" userDrawn="1">
          <p15:clr>
            <a:srgbClr val="A4A3A4"/>
          </p15:clr>
        </p15:guide>
        <p15:guide id="2" pos="211" userDrawn="1">
          <p15:clr>
            <a:srgbClr val="A4A3A4"/>
          </p15:clr>
        </p15:guide>
        <p15:guide id="3" pos="7469"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2290DA-ADC8-904B-71C3-1AC037DBE5DC}" name="Kodama, Takeshi" initials="KT" userId="S::takeshi_kodama@amcon.co.jp::9061d975-3d24-46e4-a225-5242373fd1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ECE"/>
    <a:srgbClr val="595959"/>
    <a:srgbClr val="7F7F7F"/>
    <a:srgbClr val="A6A6A6"/>
    <a:srgbClr val="E5FFE5"/>
    <a:srgbClr val="CCFFCC"/>
    <a:srgbClr val="FF0000"/>
    <a:srgbClr val="FFE1FF"/>
    <a:srgbClr val="FFCCFF"/>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スタイル (中間)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テーマ スタイル 2 - アクセント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96"/>
      </p:cViewPr>
      <p:guideLst>
        <p:guide orient="horz" pos="232"/>
        <p:guide pos="211"/>
        <p:guide pos="7469"/>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_sasaki\Desktop\50&#26399;&#35336;&#30011;\&#20304;&#12293;&#26408;50&#26399;&#20874;&#23376;&#36039;&#26009;\35&#26399;&#12424;&#12426;&#12398;&#26989;&#32318;&#12464;&#12521;&#125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_sasaki\Desktop\50&#26399;&#35336;&#30011;\&#20304;&#12293;&#26408;50&#26399;&#20874;&#23376;&#36039;&#26009;\35&#26399;&#12424;&#12426;&#12398;&#26989;&#32318;&#12464;&#12521;&#125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_sasaki\Desktop\50&#26399;&#35336;&#30011;\&#20304;&#12293;&#26408;50&#26399;&#20874;&#23376;&#36039;&#26009;\35&#26399;&#12424;&#12426;&#12398;&#26989;&#32318;&#12464;&#12521;&#125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_sasaki\Desktop\50&#26399;&#35336;&#30011;\&#20304;&#12293;&#26408;50&#26399;&#20874;&#23376;&#36039;&#26009;\35&#26399;&#12424;&#12426;&#12398;&#26989;&#32318;&#12464;&#12521;&#1250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_sasaki\Desktop\50&#26399;&#35336;&#30011;\&#20304;&#12293;&#26408;50&#26399;&#20874;&#23376;&#36039;&#26009;\35&#26399;&#12424;&#12426;&#12398;&#26989;&#32318;&#12464;&#12521;&#125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_sasaki\Desktop\50&#26399;&#35336;&#30011;\&#20304;&#12293;&#26408;50&#26399;&#20874;&#23376;&#36039;&#26009;\35&#26399;&#12424;&#12426;&#12398;&#26989;&#32318;&#12464;&#12521;&#125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mn-lt"/>
              </a:defRPr>
            </a:pPr>
            <a:r>
              <a:rPr lang="ja-JP" altLang="en-US">
                <a:latin typeface="+mn-lt"/>
                <a:ea typeface="HG丸ｺﾞｼｯｸM-PRO" panose="020F0600000000000000" pitchFamily="50" charset="-128"/>
              </a:rPr>
              <a:t>売上高の推移</a:t>
            </a:r>
            <a:r>
              <a:rPr lang="ja-JP" altLang="en-US" sz="1400">
                <a:latin typeface="+mn-lt"/>
                <a:ea typeface="HG丸ｺﾞｼｯｸM-PRO" panose="020F0600000000000000" pitchFamily="50" charset="-128"/>
              </a:rPr>
              <a:t>（本社単体）</a:t>
            </a:r>
          </a:p>
        </c:rich>
      </c:tx>
      <c:overlay val="0"/>
    </c:title>
    <c:autoTitleDeleted val="0"/>
    <c:plotArea>
      <c:layout/>
      <c:barChart>
        <c:barDir val="col"/>
        <c:grouping val="clustered"/>
        <c:varyColors val="0"/>
        <c:ser>
          <c:idx val="4"/>
          <c:order val="0"/>
          <c:tx>
            <c:v>売上高</c:v>
          </c:tx>
          <c:spPr>
            <a:solidFill>
              <a:schemeClr val="accent2"/>
            </a:solidFill>
          </c:spPr>
          <c:invertIfNegative val="0"/>
          <c:dLbls>
            <c:dLbl>
              <c:idx val="0"/>
              <c:layout>
                <c:manualLayout>
                  <c:x val="1.1059907834101382E-2"/>
                  <c:y val="-1.0050253907398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0AF-4222-B328-5231E3D59D8D}"/>
                </c:ext>
              </c:extLst>
            </c:dLbl>
            <c:dLbl>
              <c:idx val="1"/>
              <c:layout>
                <c:manualLayout>
                  <c:x val="1.4746543778801843E-2"/>
                  <c:y val="-1.0050253907398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0AF-4222-B328-5231E3D59D8D}"/>
                </c:ext>
              </c:extLst>
            </c:dLbl>
            <c:dLbl>
              <c:idx val="2"/>
              <c:layout>
                <c:manualLayout>
                  <c:x val="1.1059907834101382E-2"/>
                  <c:y val="-2.01005078147978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0AF-4222-B328-5231E3D59D8D}"/>
                </c:ext>
              </c:extLst>
            </c:dLbl>
            <c:dLbl>
              <c:idx val="3"/>
              <c:layout>
                <c:manualLayout>
                  <c:x val="8.6021505376343184E-3"/>
                  <c:y val="-1.67504231789981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0AF-4222-B328-5231E3D59D8D}"/>
                </c:ext>
              </c:extLst>
            </c:dLbl>
            <c:dLbl>
              <c:idx val="4"/>
              <c:layout>
                <c:manualLayout>
                  <c:x val="8.6021505376342282E-3"/>
                  <c:y val="-2.34505924505975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0AF-4222-B328-5231E3D59D8D}"/>
                </c:ext>
              </c:extLst>
            </c:dLbl>
            <c:spPr>
              <a:noFill/>
              <a:ln>
                <a:noFill/>
              </a:ln>
              <a:effectLst/>
            </c:spPr>
            <c:txPr>
              <a:bodyPr/>
              <a:lstStyle/>
              <a:p>
                <a:pPr>
                  <a:defRPr sz="1400" baseline="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過去5年業績グラフ!$Q$3:$U$3</c:f>
              <c:strCache>
                <c:ptCount val="5"/>
                <c:pt idx="0">
                  <c:v>45期</c:v>
                </c:pt>
                <c:pt idx="1">
                  <c:v>46期</c:v>
                </c:pt>
                <c:pt idx="2">
                  <c:v>47期</c:v>
                </c:pt>
                <c:pt idx="3">
                  <c:v>48期</c:v>
                </c:pt>
                <c:pt idx="4">
                  <c:v>49期(速報)</c:v>
                </c:pt>
              </c:strCache>
            </c:strRef>
          </c:cat>
          <c:val>
            <c:numRef>
              <c:f>過去5年業績グラフ!$Q$4:$U$4</c:f>
              <c:numCache>
                <c:formatCode>#,##0_ </c:formatCode>
                <c:ptCount val="5"/>
                <c:pt idx="0">
                  <c:v>1890474</c:v>
                </c:pt>
                <c:pt idx="1">
                  <c:v>1652630</c:v>
                </c:pt>
                <c:pt idx="2">
                  <c:v>1371090</c:v>
                </c:pt>
                <c:pt idx="3">
                  <c:v>1957560</c:v>
                </c:pt>
                <c:pt idx="4">
                  <c:v>2091923</c:v>
                </c:pt>
              </c:numCache>
            </c:numRef>
          </c:val>
          <c:extLst>
            <c:ext xmlns:c16="http://schemas.microsoft.com/office/drawing/2014/chart" uri="{C3380CC4-5D6E-409C-BE32-E72D297353CC}">
              <c16:uniqueId val="{00000005-00AF-4222-B328-5231E3D59D8D}"/>
            </c:ext>
          </c:extLst>
        </c:ser>
        <c:dLbls>
          <c:showLegendKey val="0"/>
          <c:showVal val="0"/>
          <c:showCatName val="0"/>
          <c:showSerName val="0"/>
          <c:showPercent val="0"/>
          <c:showBubbleSize val="0"/>
        </c:dLbls>
        <c:gapWidth val="150"/>
        <c:axId val="199910144"/>
        <c:axId val="199911680"/>
      </c:barChart>
      <c:catAx>
        <c:axId val="199910144"/>
        <c:scaling>
          <c:orientation val="minMax"/>
        </c:scaling>
        <c:delete val="0"/>
        <c:axPos val="b"/>
        <c:numFmt formatCode="General" sourceLinked="0"/>
        <c:majorTickMark val="out"/>
        <c:minorTickMark val="none"/>
        <c:tickLblPos val="nextTo"/>
        <c:txPr>
          <a:bodyPr/>
          <a:lstStyle/>
          <a:p>
            <a:pPr>
              <a:defRPr sz="1400" baseline="0"/>
            </a:pPr>
            <a:endParaRPr lang="ja-JP"/>
          </a:p>
        </c:txPr>
        <c:crossAx val="199911680"/>
        <c:crosses val="autoZero"/>
        <c:auto val="1"/>
        <c:lblAlgn val="ctr"/>
        <c:lblOffset val="100"/>
        <c:noMultiLvlLbl val="0"/>
      </c:catAx>
      <c:valAx>
        <c:axId val="199911680"/>
        <c:scaling>
          <c:orientation val="minMax"/>
        </c:scaling>
        <c:delete val="0"/>
        <c:axPos val="l"/>
        <c:majorGridlines/>
        <c:numFmt formatCode="#,##0_ " sourceLinked="1"/>
        <c:majorTickMark val="out"/>
        <c:minorTickMark val="none"/>
        <c:tickLblPos val="nextTo"/>
        <c:crossAx val="199910144"/>
        <c:crosses val="autoZero"/>
        <c:crossBetween val="between"/>
      </c:valAx>
    </c:plotArea>
    <c:plotVisOnly val="1"/>
    <c:dispBlanksAs val="gap"/>
    <c:showDLblsOverMax val="0"/>
  </c:chart>
  <c:spPr>
    <a:solidFill>
      <a:schemeClr val="accent5">
        <a:lumMod val="40000"/>
        <a:lumOff val="60000"/>
      </a:schemeClr>
    </a:solidFill>
    <a:ln>
      <a:solidFill>
        <a:schemeClr val="tx1"/>
      </a:solid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ea"/>
                <a:ea typeface="+mn-ea"/>
                <a:cs typeface="+mn-cs"/>
              </a:defRPr>
            </a:pPr>
            <a:r>
              <a:rPr lang="ja-JP" altLang="en-US">
                <a:latin typeface="+mn-ea"/>
                <a:ea typeface="+mn-ea"/>
              </a:rPr>
              <a:t>営業利益の推移</a:t>
            </a:r>
            <a:r>
              <a:rPr lang="ja-JP" altLang="ja-JP" sz="1400" b="1" i="0" baseline="0">
                <a:effectLst/>
                <a:latin typeface="+mn-ea"/>
                <a:ea typeface="+mn-ea"/>
              </a:rPr>
              <a:t>（本社単体</a:t>
            </a:r>
            <a:r>
              <a:rPr lang="ja-JP" altLang="en-US" sz="1400" b="1" i="0" baseline="0">
                <a:effectLst/>
                <a:latin typeface="+mn-ea"/>
                <a:ea typeface="+mn-ea"/>
              </a:rPr>
              <a:t>・賞与支給前</a:t>
            </a:r>
            <a:r>
              <a:rPr lang="ja-JP" altLang="ja-JP" sz="1400" b="1" i="0" baseline="0">
                <a:effectLst/>
                <a:latin typeface="+mn-ea"/>
                <a:ea typeface="+mn-ea"/>
              </a:rPr>
              <a:t>）</a:t>
            </a:r>
            <a:endParaRPr lang="ja-JP" altLang="ja-JP" sz="1400">
              <a:effectLst/>
              <a:latin typeface="+mn-ea"/>
              <a:ea typeface="+mn-ea"/>
            </a:endParaRPr>
          </a:p>
        </c:rich>
      </c:tx>
      <c:overlay val="0"/>
    </c:title>
    <c:autoTitleDeleted val="0"/>
    <c:plotArea>
      <c:layout/>
      <c:barChart>
        <c:barDir val="col"/>
        <c:grouping val="clustered"/>
        <c:varyColors val="0"/>
        <c:ser>
          <c:idx val="4"/>
          <c:order val="0"/>
          <c:tx>
            <c:v>営業利益</c:v>
          </c:tx>
          <c:spPr>
            <a:solidFill>
              <a:srgbClr val="00CC66"/>
            </a:solidFill>
            <a:ln>
              <a:solidFill>
                <a:schemeClr val="tx1"/>
              </a:solidFill>
            </a:ln>
          </c:spPr>
          <c:invertIfNegative val="0"/>
          <c:dLbls>
            <c:dLbl>
              <c:idx val="0"/>
              <c:layout>
                <c:manualLayout>
                  <c:x val="1.3994910941475827E-2"/>
                  <c:y val="-1.00502539073989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FDE-4CF5-9CF8-D05EE4045C4E}"/>
                </c:ext>
              </c:extLst>
            </c:dLbl>
            <c:dLbl>
              <c:idx val="1"/>
              <c:layout>
                <c:manualLayout>
                  <c:x val="1.3994910941475827E-2"/>
                  <c:y val="-6.70016927159927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DE-4CF5-9CF8-D05EE4045C4E}"/>
                </c:ext>
              </c:extLst>
            </c:dLbl>
            <c:dLbl>
              <c:idx val="2"/>
              <c:layout>
                <c:manualLayout>
                  <c:x val="1.0178117048346057E-2"/>
                  <c:y val="-1.67504231789981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FDE-4CF5-9CF8-D05EE4045C4E}"/>
                </c:ext>
              </c:extLst>
            </c:dLbl>
            <c:dLbl>
              <c:idx val="3"/>
              <c:layout>
                <c:manualLayout>
                  <c:x val="1.3994910941475827E-2"/>
                  <c:y val="-1.00502539073989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FDE-4CF5-9CF8-D05EE4045C4E}"/>
                </c:ext>
              </c:extLst>
            </c:dLbl>
            <c:dLbl>
              <c:idx val="4"/>
              <c:layout>
                <c:manualLayout>
                  <c:x val="7.6335877862594489E-3"/>
                  <c:y val="-3.0150761722196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FDE-4CF5-9CF8-D05EE4045C4E}"/>
                </c:ext>
              </c:extLst>
            </c:dLbl>
            <c:spPr>
              <a:noFill/>
              <a:ln>
                <a:noFill/>
              </a:ln>
              <a:effectLst/>
            </c:spPr>
            <c:txPr>
              <a:bodyPr/>
              <a:lstStyle/>
              <a:p>
                <a:pPr>
                  <a:defRPr sz="14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過去5年業績グラフ!$Q$3:$U$3</c:f>
              <c:strCache>
                <c:ptCount val="5"/>
                <c:pt idx="0">
                  <c:v>45期</c:v>
                </c:pt>
                <c:pt idx="1">
                  <c:v>46期</c:v>
                </c:pt>
                <c:pt idx="2">
                  <c:v>47期</c:v>
                </c:pt>
                <c:pt idx="3">
                  <c:v>48期</c:v>
                </c:pt>
                <c:pt idx="4">
                  <c:v>49期(速報)</c:v>
                </c:pt>
              </c:strCache>
            </c:strRef>
          </c:cat>
          <c:val>
            <c:numRef>
              <c:f>過去5年業績グラフ!$Q$9:$U$9</c:f>
              <c:numCache>
                <c:formatCode>#,##0_ </c:formatCode>
                <c:ptCount val="5"/>
                <c:pt idx="0">
                  <c:v>250816</c:v>
                </c:pt>
                <c:pt idx="1">
                  <c:v>205217</c:v>
                </c:pt>
                <c:pt idx="2">
                  <c:v>55963</c:v>
                </c:pt>
                <c:pt idx="3">
                  <c:v>277424</c:v>
                </c:pt>
                <c:pt idx="4">
                  <c:v>342524</c:v>
                </c:pt>
              </c:numCache>
            </c:numRef>
          </c:val>
          <c:extLst>
            <c:ext xmlns:c16="http://schemas.microsoft.com/office/drawing/2014/chart" uri="{C3380CC4-5D6E-409C-BE32-E72D297353CC}">
              <c16:uniqueId val="{00000005-9FDE-4CF5-9CF8-D05EE4045C4E}"/>
            </c:ext>
          </c:extLst>
        </c:ser>
        <c:dLbls>
          <c:showLegendKey val="0"/>
          <c:showVal val="0"/>
          <c:showCatName val="0"/>
          <c:showSerName val="0"/>
          <c:showPercent val="0"/>
          <c:showBubbleSize val="0"/>
        </c:dLbls>
        <c:gapWidth val="150"/>
        <c:axId val="199948544"/>
        <c:axId val="207622144"/>
      </c:barChart>
      <c:catAx>
        <c:axId val="199948544"/>
        <c:scaling>
          <c:orientation val="minMax"/>
        </c:scaling>
        <c:delete val="0"/>
        <c:axPos val="b"/>
        <c:numFmt formatCode="General" sourceLinked="0"/>
        <c:majorTickMark val="out"/>
        <c:minorTickMark val="none"/>
        <c:tickLblPos val="nextTo"/>
        <c:txPr>
          <a:bodyPr/>
          <a:lstStyle/>
          <a:p>
            <a:pPr>
              <a:defRPr sz="1400" baseline="0"/>
            </a:pPr>
            <a:endParaRPr lang="ja-JP"/>
          </a:p>
        </c:txPr>
        <c:crossAx val="207622144"/>
        <c:crosses val="autoZero"/>
        <c:auto val="1"/>
        <c:lblAlgn val="ctr"/>
        <c:lblOffset val="100"/>
        <c:noMultiLvlLbl val="0"/>
      </c:catAx>
      <c:valAx>
        <c:axId val="207622144"/>
        <c:scaling>
          <c:orientation val="minMax"/>
        </c:scaling>
        <c:delete val="0"/>
        <c:axPos val="l"/>
        <c:majorGridlines/>
        <c:numFmt formatCode="#,##0_ " sourceLinked="1"/>
        <c:majorTickMark val="out"/>
        <c:minorTickMark val="none"/>
        <c:tickLblPos val="nextTo"/>
        <c:crossAx val="199948544"/>
        <c:crosses val="autoZero"/>
        <c:crossBetween val="between"/>
      </c:valAx>
    </c:plotArea>
    <c:plotVisOnly val="1"/>
    <c:dispBlanksAs val="gap"/>
    <c:showDLblsOverMax val="0"/>
  </c:chart>
  <c:spPr>
    <a:solidFill>
      <a:schemeClr val="accent4">
        <a:lumMod val="40000"/>
        <a:lumOff val="60000"/>
      </a:schemeClr>
    </a:solidFill>
    <a:ln>
      <a:solidFill>
        <a:schemeClr val="tx1"/>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mn-ea"/>
                <a:ea typeface="+mn-ea"/>
              </a:defRPr>
            </a:pPr>
            <a:r>
              <a:rPr lang="ja-JP" altLang="en-US">
                <a:latin typeface="+mn-ea"/>
                <a:ea typeface="+mn-ea"/>
              </a:rPr>
              <a:t>営業利益予算達成率の推移</a:t>
            </a:r>
            <a:r>
              <a:rPr lang="ja-JP" altLang="en-US" sz="1400">
                <a:latin typeface="+mn-ea"/>
                <a:ea typeface="+mn-ea"/>
              </a:rPr>
              <a:t>（賞与支給前）</a:t>
            </a:r>
          </a:p>
        </c:rich>
      </c:tx>
      <c:overlay val="0"/>
    </c:title>
    <c:autoTitleDeleted val="0"/>
    <c:plotArea>
      <c:layout/>
      <c:barChart>
        <c:barDir val="col"/>
        <c:grouping val="clustered"/>
        <c:varyColors val="0"/>
        <c:ser>
          <c:idx val="4"/>
          <c:order val="0"/>
          <c:tx>
            <c:v>営業利益予算達成率</c:v>
          </c:tx>
          <c:spPr>
            <a:solidFill>
              <a:schemeClr val="accent6">
                <a:lumMod val="75000"/>
              </a:schemeClr>
            </a:solidFill>
          </c:spPr>
          <c:invertIfNegative val="0"/>
          <c:dLbls>
            <c:dLbl>
              <c:idx val="0"/>
              <c:layout>
                <c:manualLayout>
                  <c:x val="1.2734790968765963E-2"/>
                  <c:y val="-1.19835681313783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A7-4CB5-ADF6-8C90B7F51DC8}"/>
                </c:ext>
              </c:extLst>
            </c:dLbl>
            <c:dLbl>
              <c:idx val="1"/>
              <c:layout>
                <c:manualLayout>
                  <c:x val="1.4008277618592805E-2"/>
                  <c:y val="-1.67504231789982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A7-4CB5-ADF6-8C90B7F51DC8}"/>
                </c:ext>
              </c:extLst>
            </c:dLbl>
            <c:dLbl>
              <c:idx val="2"/>
              <c:layout>
                <c:manualLayout>
                  <c:x val="-2.1281216505155791E-3"/>
                  <c:y val="-7.21698407144131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7A7-4CB5-ADF6-8C90B7F51DC8}"/>
                </c:ext>
              </c:extLst>
            </c:dLbl>
            <c:dLbl>
              <c:idx val="3"/>
              <c:layout>
                <c:manualLayout>
                  <c:x val="1.1037677065522708E-2"/>
                  <c:y val="2.316823172066462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7A7-4CB5-ADF6-8C90B7F51DC8}"/>
                </c:ext>
              </c:extLst>
            </c:dLbl>
            <c:dLbl>
              <c:idx val="4"/>
              <c:layout>
                <c:manualLayout>
                  <c:x val="3.8203871345692123E-3"/>
                  <c:y val="-3.67496089362266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A7-4CB5-ADF6-8C90B7F51DC8}"/>
                </c:ext>
              </c:extLst>
            </c:dLbl>
            <c:spPr>
              <a:noFill/>
              <a:ln>
                <a:noFill/>
              </a:ln>
              <a:effectLst/>
            </c:spPr>
            <c:txPr>
              <a:bodyPr/>
              <a:lstStyle/>
              <a:p>
                <a:pPr>
                  <a:defRPr sz="1400" baseline="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過去5年業績グラフ!$Q$3:$U$3</c:f>
              <c:strCache>
                <c:ptCount val="5"/>
                <c:pt idx="0">
                  <c:v>45期</c:v>
                </c:pt>
                <c:pt idx="1">
                  <c:v>46期</c:v>
                </c:pt>
                <c:pt idx="2">
                  <c:v>47期</c:v>
                </c:pt>
                <c:pt idx="3">
                  <c:v>48期</c:v>
                </c:pt>
                <c:pt idx="4">
                  <c:v>49期(速報)</c:v>
                </c:pt>
              </c:strCache>
            </c:strRef>
          </c:cat>
          <c:val>
            <c:numRef>
              <c:f>過去5年業績グラフ!$Q$10:$U$10</c:f>
              <c:numCache>
                <c:formatCode>0.0%</c:formatCode>
                <c:ptCount val="5"/>
                <c:pt idx="0">
                  <c:v>0.76200000000000001</c:v>
                </c:pt>
                <c:pt idx="1">
                  <c:v>0.68400000000000005</c:v>
                </c:pt>
                <c:pt idx="2">
                  <c:v>0.20899999999999999</c:v>
                </c:pt>
                <c:pt idx="3">
                  <c:v>1.468</c:v>
                </c:pt>
                <c:pt idx="4">
                  <c:v>1.516</c:v>
                </c:pt>
              </c:numCache>
            </c:numRef>
          </c:val>
          <c:extLst>
            <c:ext xmlns:c16="http://schemas.microsoft.com/office/drawing/2014/chart" uri="{C3380CC4-5D6E-409C-BE32-E72D297353CC}">
              <c16:uniqueId val="{00000005-C7A7-4CB5-ADF6-8C90B7F51DC8}"/>
            </c:ext>
          </c:extLst>
        </c:ser>
        <c:dLbls>
          <c:showLegendKey val="0"/>
          <c:showVal val="0"/>
          <c:showCatName val="0"/>
          <c:showSerName val="0"/>
          <c:showPercent val="0"/>
          <c:showBubbleSize val="0"/>
        </c:dLbls>
        <c:gapWidth val="150"/>
        <c:axId val="207901824"/>
        <c:axId val="207903360"/>
      </c:barChart>
      <c:catAx>
        <c:axId val="207901824"/>
        <c:scaling>
          <c:orientation val="minMax"/>
        </c:scaling>
        <c:delete val="0"/>
        <c:axPos val="b"/>
        <c:numFmt formatCode="General" sourceLinked="0"/>
        <c:majorTickMark val="out"/>
        <c:minorTickMark val="none"/>
        <c:tickLblPos val="nextTo"/>
        <c:txPr>
          <a:bodyPr/>
          <a:lstStyle/>
          <a:p>
            <a:pPr>
              <a:defRPr sz="1400" baseline="0"/>
            </a:pPr>
            <a:endParaRPr lang="ja-JP"/>
          </a:p>
        </c:txPr>
        <c:crossAx val="207903360"/>
        <c:crosses val="autoZero"/>
        <c:auto val="1"/>
        <c:lblAlgn val="ctr"/>
        <c:lblOffset val="100"/>
        <c:noMultiLvlLbl val="0"/>
      </c:catAx>
      <c:valAx>
        <c:axId val="207903360"/>
        <c:scaling>
          <c:orientation val="minMax"/>
        </c:scaling>
        <c:delete val="0"/>
        <c:axPos val="l"/>
        <c:majorGridlines/>
        <c:numFmt formatCode="0.0%" sourceLinked="1"/>
        <c:majorTickMark val="out"/>
        <c:minorTickMark val="none"/>
        <c:tickLblPos val="nextTo"/>
        <c:crossAx val="207901824"/>
        <c:crosses val="autoZero"/>
        <c:crossBetween val="between"/>
      </c:valAx>
    </c:plotArea>
    <c:plotVisOnly val="1"/>
    <c:dispBlanksAs val="gap"/>
    <c:showDLblsOverMax val="0"/>
  </c:chart>
  <c:spPr>
    <a:solidFill>
      <a:schemeClr val="accent2">
        <a:lumMod val="40000"/>
        <a:lumOff val="60000"/>
      </a:schemeClr>
    </a:solidFill>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mn-ea"/>
                <a:ea typeface="+mn-ea"/>
              </a:defRPr>
            </a:pPr>
            <a:r>
              <a:rPr lang="ja-JP" altLang="en-US" dirty="0">
                <a:latin typeface="+mn-ea"/>
                <a:ea typeface="+mn-ea"/>
              </a:rPr>
              <a:t>有利子負債の推移</a:t>
            </a:r>
          </a:p>
        </c:rich>
      </c:tx>
      <c:overlay val="0"/>
    </c:title>
    <c:autoTitleDeleted val="0"/>
    <c:plotArea>
      <c:layout/>
      <c:barChart>
        <c:barDir val="col"/>
        <c:grouping val="clustered"/>
        <c:varyColors val="0"/>
        <c:ser>
          <c:idx val="4"/>
          <c:order val="0"/>
          <c:tx>
            <c:v>有利子負債</c:v>
          </c:tx>
          <c:spPr>
            <a:solidFill>
              <a:schemeClr val="accent4">
                <a:lumMod val="60000"/>
                <a:lumOff val="40000"/>
              </a:schemeClr>
            </a:solidFill>
            <a:ln>
              <a:solidFill>
                <a:schemeClr val="tx1"/>
              </a:solidFill>
            </a:ln>
          </c:spPr>
          <c:invertIfNegative val="0"/>
          <c:dLbls>
            <c:dLbl>
              <c:idx val="0"/>
              <c:layout>
                <c:manualLayout>
                  <c:x val="1.3214403700033012E-2"/>
                  <c:y val="-1.0050253907398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2EB-4C62-AC03-3FB9CA87520A}"/>
                </c:ext>
              </c:extLst>
            </c:dLbl>
            <c:dLbl>
              <c:idx val="1"/>
              <c:layout>
                <c:manualLayout>
                  <c:x val="1.3214403700033036E-2"/>
                  <c:y val="-1.00502539073989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2EB-4C62-AC03-3FB9CA87520A}"/>
                </c:ext>
              </c:extLst>
            </c:dLbl>
            <c:dLbl>
              <c:idx val="2"/>
              <c:layout>
                <c:manualLayout>
                  <c:x val="1.1892963330029732E-2"/>
                  <c:y val="-2.01005078147978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2EB-4C62-AC03-3FB9CA87520A}"/>
                </c:ext>
              </c:extLst>
            </c:dLbl>
            <c:dLbl>
              <c:idx val="3"/>
              <c:layout>
                <c:manualLayout>
                  <c:x val="9.2500825900231256E-3"/>
                  <c:y val="-1.675042317899825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EB-4C62-AC03-3FB9CA87520A}"/>
                </c:ext>
              </c:extLst>
            </c:dLbl>
            <c:dLbl>
              <c:idx val="4"/>
              <c:layout>
                <c:manualLayout>
                  <c:x val="7.9286422200197243E-3"/>
                  <c:y val="-3.0150761722196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2EB-4C62-AC03-3FB9CA87520A}"/>
                </c:ext>
              </c:extLst>
            </c:dLbl>
            <c:spPr>
              <a:noFill/>
              <a:ln>
                <a:noFill/>
              </a:ln>
              <a:effectLst/>
            </c:spPr>
            <c:txPr>
              <a:bodyPr/>
              <a:lstStyle/>
              <a:p>
                <a:pPr>
                  <a:defRPr sz="14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過去5年業績グラフ!$Q$3:$U$3</c:f>
              <c:strCache>
                <c:ptCount val="5"/>
                <c:pt idx="0">
                  <c:v>45期</c:v>
                </c:pt>
                <c:pt idx="1">
                  <c:v>46期</c:v>
                </c:pt>
                <c:pt idx="2">
                  <c:v>47期</c:v>
                </c:pt>
                <c:pt idx="3">
                  <c:v>48期</c:v>
                </c:pt>
                <c:pt idx="4">
                  <c:v>49期(速報)</c:v>
                </c:pt>
              </c:strCache>
            </c:strRef>
          </c:cat>
          <c:val>
            <c:numRef>
              <c:f>過去5年業績グラフ!$Q$19:$U$19</c:f>
              <c:numCache>
                <c:formatCode>#,##0</c:formatCode>
                <c:ptCount val="5"/>
                <c:pt idx="0" formatCode="#,##0_ ">
                  <c:v>310515</c:v>
                </c:pt>
                <c:pt idx="1">
                  <c:v>509999</c:v>
                </c:pt>
                <c:pt idx="2">
                  <c:v>520226</c:v>
                </c:pt>
                <c:pt idx="3" formatCode="#,##0_ ">
                  <c:v>419574</c:v>
                </c:pt>
                <c:pt idx="4" formatCode="#,##0_ ">
                  <c:v>420346</c:v>
                </c:pt>
              </c:numCache>
            </c:numRef>
          </c:val>
          <c:extLst>
            <c:ext xmlns:c16="http://schemas.microsoft.com/office/drawing/2014/chart" uri="{C3380CC4-5D6E-409C-BE32-E72D297353CC}">
              <c16:uniqueId val="{00000005-22EB-4C62-AC03-3FB9CA87520A}"/>
            </c:ext>
          </c:extLst>
        </c:ser>
        <c:dLbls>
          <c:showLegendKey val="0"/>
          <c:showVal val="0"/>
          <c:showCatName val="0"/>
          <c:showSerName val="0"/>
          <c:showPercent val="0"/>
          <c:showBubbleSize val="0"/>
        </c:dLbls>
        <c:gapWidth val="150"/>
        <c:axId val="199012736"/>
        <c:axId val="199014272"/>
      </c:barChart>
      <c:catAx>
        <c:axId val="199012736"/>
        <c:scaling>
          <c:orientation val="minMax"/>
        </c:scaling>
        <c:delete val="0"/>
        <c:axPos val="b"/>
        <c:numFmt formatCode="General" sourceLinked="0"/>
        <c:majorTickMark val="out"/>
        <c:minorTickMark val="none"/>
        <c:tickLblPos val="nextTo"/>
        <c:txPr>
          <a:bodyPr/>
          <a:lstStyle/>
          <a:p>
            <a:pPr>
              <a:defRPr sz="1400" baseline="0"/>
            </a:pPr>
            <a:endParaRPr lang="ja-JP"/>
          </a:p>
        </c:txPr>
        <c:crossAx val="199014272"/>
        <c:crosses val="autoZero"/>
        <c:auto val="1"/>
        <c:lblAlgn val="ctr"/>
        <c:lblOffset val="100"/>
        <c:noMultiLvlLbl val="0"/>
      </c:catAx>
      <c:valAx>
        <c:axId val="199014272"/>
        <c:scaling>
          <c:orientation val="minMax"/>
        </c:scaling>
        <c:delete val="0"/>
        <c:axPos val="l"/>
        <c:majorGridlines/>
        <c:numFmt formatCode="#,##0_ " sourceLinked="1"/>
        <c:majorTickMark val="out"/>
        <c:minorTickMark val="none"/>
        <c:tickLblPos val="nextTo"/>
        <c:crossAx val="199012736"/>
        <c:crosses val="autoZero"/>
        <c:crossBetween val="between"/>
      </c:valAx>
    </c:plotArea>
    <c:plotVisOnly val="1"/>
    <c:dispBlanksAs val="gap"/>
    <c:showDLblsOverMax val="0"/>
  </c:chart>
  <c:spPr>
    <a:solidFill>
      <a:schemeClr val="accent6">
        <a:lumMod val="40000"/>
        <a:lumOff val="60000"/>
      </a:schemeClr>
    </a:solidFill>
    <a:ln>
      <a:solidFill>
        <a:schemeClr val="tx1"/>
      </a:soli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メイリオ" panose="020B0604030504040204" pitchFamily="50" charset="-128"/>
                <a:ea typeface="メイリオ" panose="020B0604030504040204" pitchFamily="50" charset="-128"/>
                <a:cs typeface="+mn-cs"/>
              </a:defRPr>
            </a:pPr>
            <a:r>
              <a:rPr lang="en-US" altLang="ja-JP" sz="1800" b="1" i="0" baseline="0">
                <a:effectLst/>
                <a:latin typeface="メイリオ" panose="020B0604030504040204" pitchFamily="50" charset="-128"/>
                <a:ea typeface="メイリオ" panose="020B0604030504040204" pitchFamily="50" charset="-128"/>
              </a:rPr>
              <a:t>52</a:t>
            </a:r>
            <a:r>
              <a:rPr lang="ja-JP" altLang="en-US" sz="1800" b="1" i="0" baseline="0">
                <a:effectLst/>
                <a:latin typeface="メイリオ" panose="020B0604030504040204" pitchFamily="50" charset="-128"/>
                <a:ea typeface="メイリオ" panose="020B0604030504040204" pitchFamily="50" charset="-128"/>
              </a:rPr>
              <a:t>期 営業利益</a:t>
            </a:r>
            <a:r>
              <a:rPr lang="en-US" altLang="ja-JP" sz="1800" b="1" i="0" baseline="0">
                <a:effectLst/>
                <a:latin typeface="メイリオ" panose="020B0604030504040204" pitchFamily="50" charset="-128"/>
                <a:ea typeface="メイリオ" panose="020B0604030504040204" pitchFamily="50" charset="-128"/>
              </a:rPr>
              <a:t>5</a:t>
            </a:r>
            <a:r>
              <a:rPr lang="ja-JP" altLang="en-US" sz="1800" b="1" i="0" baseline="0">
                <a:effectLst/>
                <a:latin typeface="メイリオ" panose="020B0604030504040204" pitchFamily="50" charset="-128"/>
                <a:ea typeface="メイリオ" panose="020B0604030504040204" pitchFamily="50" charset="-128"/>
              </a:rPr>
              <a:t>億円への道のり</a:t>
            </a:r>
            <a:r>
              <a:rPr lang="ja-JP" altLang="ja-JP" sz="1400" b="1" i="0" baseline="0">
                <a:effectLst/>
                <a:latin typeface="メイリオ" panose="020B0604030504040204" pitchFamily="50" charset="-128"/>
                <a:ea typeface="メイリオ" panose="020B0604030504040204" pitchFamily="50" charset="-128"/>
              </a:rPr>
              <a:t>（本社単体</a:t>
            </a:r>
            <a:r>
              <a:rPr lang="ja-JP" altLang="en-US" sz="1400" b="1" i="0" baseline="0">
                <a:effectLst/>
                <a:latin typeface="メイリオ" panose="020B0604030504040204" pitchFamily="50" charset="-128"/>
                <a:ea typeface="メイリオ" panose="020B0604030504040204" pitchFamily="50" charset="-128"/>
              </a:rPr>
              <a:t>・賞与支給前</a:t>
            </a:r>
            <a:r>
              <a:rPr lang="ja-JP" altLang="ja-JP" sz="1400" b="1" i="0" baseline="0">
                <a:effectLst/>
                <a:latin typeface="メイリオ" panose="020B0604030504040204" pitchFamily="50" charset="-128"/>
                <a:ea typeface="メイリオ" panose="020B0604030504040204" pitchFamily="50" charset="-128"/>
              </a:rPr>
              <a:t>）</a:t>
            </a:r>
            <a:endParaRPr lang="ja-JP" altLang="ja-JP" sz="1400">
              <a:effectLst/>
              <a:latin typeface="メイリオ" panose="020B0604030504040204" pitchFamily="50" charset="-128"/>
              <a:ea typeface="メイリオ" panose="020B0604030504040204" pitchFamily="50" charset="-128"/>
            </a:endParaRPr>
          </a:p>
        </c:rich>
      </c:tx>
      <c:overlay val="0"/>
    </c:title>
    <c:autoTitleDeleted val="0"/>
    <c:plotArea>
      <c:layout/>
      <c:barChart>
        <c:barDir val="col"/>
        <c:grouping val="clustered"/>
        <c:varyColors val="0"/>
        <c:ser>
          <c:idx val="0"/>
          <c:order val="0"/>
          <c:tx>
            <c:strRef>
              <c:f>'2020-6年利益計画'!$B$8</c:f>
              <c:strCache>
                <c:ptCount val="1"/>
                <c:pt idx="0">
                  <c:v>営業利益（計画）</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1400">
                    <a:latin typeface="メイリオ" panose="020B0604030504040204" pitchFamily="50" charset="-128"/>
                    <a:ea typeface="メイリオ" panose="020B0604030504040204"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'2020-6年利益計画'!$K$3:$P$3</c:f>
              <c:strCache>
                <c:ptCount val="6"/>
                <c:pt idx="0">
                  <c:v>47期</c:v>
                </c:pt>
                <c:pt idx="1">
                  <c:v>48期</c:v>
                </c:pt>
                <c:pt idx="2">
                  <c:v>49期</c:v>
                </c:pt>
                <c:pt idx="3">
                  <c:v>50期</c:v>
                </c:pt>
                <c:pt idx="4">
                  <c:v>51期</c:v>
                </c:pt>
                <c:pt idx="5">
                  <c:v>52期</c:v>
                </c:pt>
              </c:strCache>
            </c:strRef>
          </c:cat>
          <c:val>
            <c:numRef>
              <c:f>'2020-6年利益計画'!$K$8:$P$8</c:f>
              <c:numCache>
                <c:formatCode>#,##0_ </c:formatCode>
                <c:ptCount val="6"/>
                <c:pt idx="0">
                  <c:v>267773</c:v>
                </c:pt>
                <c:pt idx="1">
                  <c:v>317000</c:v>
                </c:pt>
                <c:pt idx="2">
                  <c:v>367000</c:v>
                </c:pt>
                <c:pt idx="3">
                  <c:v>417000</c:v>
                </c:pt>
                <c:pt idx="4">
                  <c:v>467000</c:v>
                </c:pt>
                <c:pt idx="5">
                  <c:v>517000</c:v>
                </c:pt>
              </c:numCache>
            </c:numRef>
          </c:val>
          <c:extLst>
            <c:ext xmlns:c16="http://schemas.microsoft.com/office/drawing/2014/chart" uri="{C3380CC4-5D6E-409C-BE32-E72D297353CC}">
              <c16:uniqueId val="{00000000-DD99-41AB-B792-E5569652D6C2}"/>
            </c:ext>
          </c:extLst>
        </c:ser>
        <c:ser>
          <c:idx val="4"/>
          <c:order val="1"/>
          <c:tx>
            <c:strRef>
              <c:f>'2020-6年利益計画'!$B$4</c:f>
              <c:strCache>
                <c:ptCount val="1"/>
                <c:pt idx="0">
                  <c:v>売上高（計画）</c:v>
                </c:pt>
              </c:strCache>
            </c:strRef>
          </c:tx>
          <c:spPr>
            <a:solidFill>
              <a:schemeClr val="accent4">
                <a:lumMod val="60000"/>
                <a:lumOff val="40000"/>
              </a:schemeClr>
            </a:solidFill>
          </c:spPr>
          <c:invertIfNegative val="0"/>
          <c:dLbls>
            <c:dLbl>
              <c:idx val="0"/>
              <c:layout>
                <c:manualLayout>
                  <c:x val="1.3994910941475827E-2"/>
                  <c:y val="-1.00502539073989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99-41AB-B792-E5569652D6C2}"/>
                </c:ext>
              </c:extLst>
            </c:dLbl>
            <c:dLbl>
              <c:idx val="1"/>
              <c:layout>
                <c:manualLayout>
                  <c:x val="1.3994910941475827E-2"/>
                  <c:y val="-6.700169271599274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99-41AB-B792-E5569652D6C2}"/>
                </c:ext>
              </c:extLst>
            </c:dLbl>
            <c:dLbl>
              <c:idx val="2"/>
              <c:layout>
                <c:manualLayout>
                  <c:x val="1.0178117048346057E-2"/>
                  <c:y val="-1.67504231789981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D99-41AB-B792-E5569652D6C2}"/>
                </c:ext>
              </c:extLst>
            </c:dLbl>
            <c:dLbl>
              <c:idx val="3"/>
              <c:layout>
                <c:manualLayout>
                  <c:x val="1.3994910941475827E-2"/>
                  <c:y val="-1.00502539073989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D99-41AB-B792-E5569652D6C2}"/>
                </c:ext>
              </c:extLst>
            </c:dLbl>
            <c:dLbl>
              <c:idx val="4"/>
              <c:layout>
                <c:manualLayout>
                  <c:x val="7.6335877862594489E-3"/>
                  <c:y val="-3.0150761722196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D99-41AB-B792-E5569652D6C2}"/>
                </c:ext>
              </c:extLst>
            </c:dLbl>
            <c:spPr>
              <a:noFill/>
              <a:ln>
                <a:noFill/>
              </a:ln>
              <a:effectLst/>
            </c:spPr>
            <c:txPr>
              <a:bodyPr/>
              <a:lstStyle/>
              <a:p>
                <a:pPr>
                  <a:defRPr sz="1400">
                    <a:latin typeface="メイリオ" panose="020B0604030504040204" pitchFamily="50" charset="-128"/>
                    <a:ea typeface="メイリオ" panose="020B0604030504040204"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'2020-6年利益計画'!$K$3:$P$3</c:f>
              <c:strCache>
                <c:ptCount val="6"/>
                <c:pt idx="0">
                  <c:v>47期</c:v>
                </c:pt>
                <c:pt idx="1">
                  <c:v>48期</c:v>
                </c:pt>
                <c:pt idx="2">
                  <c:v>49期</c:v>
                </c:pt>
                <c:pt idx="3">
                  <c:v>50期</c:v>
                </c:pt>
                <c:pt idx="4">
                  <c:v>51期</c:v>
                </c:pt>
                <c:pt idx="5">
                  <c:v>52期</c:v>
                </c:pt>
              </c:strCache>
            </c:strRef>
          </c:cat>
          <c:val>
            <c:numRef>
              <c:f>'2020-6年利益計画'!$K$4:$P$4</c:f>
              <c:numCache>
                <c:formatCode>#,##0_ </c:formatCode>
                <c:ptCount val="6"/>
                <c:pt idx="0">
                  <c:v>1867000</c:v>
                </c:pt>
                <c:pt idx="1">
                  <c:v>2017000</c:v>
                </c:pt>
                <c:pt idx="2">
                  <c:v>2167000</c:v>
                </c:pt>
                <c:pt idx="3">
                  <c:v>2317000</c:v>
                </c:pt>
                <c:pt idx="4">
                  <c:v>2467000</c:v>
                </c:pt>
                <c:pt idx="5">
                  <c:v>2617000</c:v>
                </c:pt>
              </c:numCache>
            </c:numRef>
          </c:val>
          <c:extLst>
            <c:ext xmlns:c16="http://schemas.microsoft.com/office/drawing/2014/chart" uri="{C3380CC4-5D6E-409C-BE32-E72D297353CC}">
              <c16:uniqueId val="{00000006-DD99-41AB-B792-E5569652D6C2}"/>
            </c:ext>
          </c:extLst>
        </c:ser>
        <c:dLbls>
          <c:showLegendKey val="0"/>
          <c:showVal val="0"/>
          <c:showCatName val="0"/>
          <c:showSerName val="0"/>
          <c:showPercent val="0"/>
          <c:showBubbleSize val="0"/>
        </c:dLbls>
        <c:gapWidth val="150"/>
        <c:axId val="199948544"/>
        <c:axId val="207622144"/>
      </c:barChart>
      <c:lineChart>
        <c:grouping val="standard"/>
        <c:varyColors val="0"/>
        <c:ser>
          <c:idx val="1"/>
          <c:order val="2"/>
          <c:tx>
            <c:strRef>
              <c:f>'2020-6年利益計画'!$B$10</c:f>
              <c:strCache>
                <c:ptCount val="1"/>
                <c:pt idx="0">
                  <c:v>売上高（実績・速報）</c:v>
                </c:pt>
              </c:strCache>
            </c:strRef>
          </c:tx>
          <c:spPr>
            <a:ln>
              <a:solidFill>
                <a:schemeClr val="accent1">
                  <a:lumMod val="75000"/>
                </a:schemeClr>
              </a:solidFill>
            </a:ln>
          </c:spPr>
          <c:marker>
            <c:spPr>
              <a:solidFill>
                <a:schemeClr val="accent1">
                  <a:lumMod val="75000"/>
                </a:schemeClr>
              </a:solidFill>
              <a:ln>
                <a:solidFill>
                  <a:schemeClr val="accent1">
                    <a:lumMod val="75000"/>
                  </a:schemeClr>
                </a:solidFill>
              </a:ln>
            </c:spPr>
          </c:marker>
          <c:dLbls>
            <c:spPr>
              <a:noFill/>
              <a:ln>
                <a:noFill/>
              </a:ln>
              <a:effectLst/>
            </c:spPr>
            <c:txPr>
              <a:bodyPr wrap="square" lIns="38100" tIns="19050" rIns="38100" bIns="19050" anchor="ctr">
                <a:spAutoFit/>
              </a:bodyPr>
              <a:lstStyle/>
              <a:p>
                <a:pPr>
                  <a:defRPr sz="1600">
                    <a:latin typeface="メイリオ" panose="020B0604030504040204" pitchFamily="50" charset="-128"/>
                    <a:ea typeface="メイリオ" panose="020B0604030504040204"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'2020-6年利益計画'!$K$10:$P$10</c:f>
              <c:numCache>
                <c:formatCode>#,##0_ </c:formatCode>
                <c:ptCount val="6"/>
                <c:pt idx="0">
                  <c:v>1371090</c:v>
                </c:pt>
                <c:pt idx="1">
                  <c:v>1957560</c:v>
                </c:pt>
                <c:pt idx="2">
                  <c:v>2091923</c:v>
                </c:pt>
              </c:numCache>
            </c:numRef>
          </c:val>
          <c:smooth val="0"/>
          <c:extLst>
            <c:ext xmlns:c16="http://schemas.microsoft.com/office/drawing/2014/chart" uri="{C3380CC4-5D6E-409C-BE32-E72D297353CC}">
              <c16:uniqueId val="{00000007-DD99-41AB-B792-E5569652D6C2}"/>
            </c:ext>
          </c:extLst>
        </c:ser>
        <c:ser>
          <c:idx val="2"/>
          <c:order val="3"/>
          <c:tx>
            <c:strRef>
              <c:f>'2020-6年利益計画'!$B$11</c:f>
              <c:strCache>
                <c:ptCount val="1"/>
                <c:pt idx="0">
                  <c:v>営業利益（実績・速報）</c:v>
                </c:pt>
              </c:strCache>
            </c:strRef>
          </c:tx>
          <c:spPr>
            <a:ln>
              <a:solidFill>
                <a:schemeClr val="accent6">
                  <a:lumMod val="50000"/>
                </a:schemeClr>
              </a:solidFill>
            </a:ln>
          </c:spPr>
          <c:marker>
            <c:spPr>
              <a:solidFill>
                <a:schemeClr val="accent6">
                  <a:lumMod val="75000"/>
                </a:schemeClr>
              </a:solidFill>
              <a:ln>
                <a:solidFill>
                  <a:schemeClr val="accent6">
                    <a:lumMod val="75000"/>
                  </a:schemeClr>
                </a:solidFill>
              </a:ln>
            </c:spPr>
          </c:marker>
          <c:dLbls>
            <c:spPr>
              <a:noFill/>
              <a:ln>
                <a:noFill/>
              </a:ln>
              <a:effectLst/>
            </c:spPr>
            <c:txPr>
              <a:bodyPr wrap="square" lIns="38100" tIns="19050" rIns="38100" bIns="19050" anchor="ctr">
                <a:spAutoFit/>
              </a:bodyPr>
              <a:lstStyle/>
              <a:p>
                <a:pPr>
                  <a:defRPr sz="1600">
                    <a:solidFill>
                      <a:srgbClr val="FF0000"/>
                    </a:solidFill>
                    <a:latin typeface="メイリオ" panose="020B0604030504040204" pitchFamily="50" charset="-128"/>
                    <a:ea typeface="メイリオ" panose="020B0604030504040204" pitchFamily="50" charset="-128"/>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val>
            <c:numRef>
              <c:f>'2020-6年利益計画'!$K$11:$P$11</c:f>
              <c:numCache>
                <c:formatCode>#,##0_ </c:formatCode>
                <c:ptCount val="6"/>
                <c:pt idx="0">
                  <c:v>55963</c:v>
                </c:pt>
                <c:pt idx="1">
                  <c:v>277424</c:v>
                </c:pt>
                <c:pt idx="2">
                  <c:v>342524</c:v>
                </c:pt>
              </c:numCache>
            </c:numRef>
          </c:val>
          <c:smooth val="0"/>
          <c:extLst>
            <c:ext xmlns:c16="http://schemas.microsoft.com/office/drawing/2014/chart" uri="{C3380CC4-5D6E-409C-BE32-E72D297353CC}">
              <c16:uniqueId val="{00000008-DD99-41AB-B792-E5569652D6C2}"/>
            </c:ext>
          </c:extLst>
        </c:ser>
        <c:dLbls>
          <c:showLegendKey val="0"/>
          <c:showVal val="0"/>
          <c:showCatName val="0"/>
          <c:showSerName val="0"/>
          <c:showPercent val="0"/>
          <c:showBubbleSize val="0"/>
        </c:dLbls>
        <c:marker val="1"/>
        <c:smooth val="0"/>
        <c:axId val="199948544"/>
        <c:axId val="207622144"/>
      </c:lineChart>
      <c:catAx>
        <c:axId val="199948544"/>
        <c:scaling>
          <c:orientation val="minMax"/>
        </c:scaling>
        <c:delete val="0"/>
        <c:axPos val="b"/>
        <c:numFmt formatCode="General" sourceLinked="0"/>
        <c:majorTickMark val="out"/>
        <c:minorTickMark val="none"/>
        <c:tickLblPos val="nextTo"/>
        <c:txPr>
          <a:bodyPr/>
          <a:lstStyle/>
          <a:p>
            <a:pPr>
              <a:defRPr sz="1400" baseline="0">
                <a:latin typeface="メイリオ" panose="020B0604030504040204" pitchFamily="50" charset="-128"/>
                <a:ea typeface="メイリオ" panose="020B0604030504040204" pitchFamily="50" charset="-128"/>
              </a:defRPr>
            </a:pPr>
            <a:endParaRPr lang="ja-JP"/>
          </a:p>
        </c:txPr>
        <c:crossAx val="207622144"/>
        <c:crosses val="autoZero"/>
        <c:auto val="1"/>
        <c:lblAlgn val="ctr"/>
        <c:lblOffset val="100"/>
        <c:noMultiLvlLbl val="0"/>
      </c:catAx>
      <c:valAx>
        <c:axId val="207622144"/>
        <c:scaling>
          <c:orientation val="minMax"/>
        </c:scaling>
        <c:delete val="0"/>
        <c:axPos val="l"/>
        <c:majorGridlines/>
        <c:numFmt formatCode="#,##0_ " sourceLinked="1"/>
        <c:majorTickMark val="out"/>
        <c:minorTickMark val="none"/>
        <c:tickLblPos val="nextTo"/>
        <c:crossAx val="199948544"/>
        <c:crosses val="autoZero"/>
        <c:crossBetween val="between"/>
      </c:valAx>
    </c:plotArea>
    <c:legend>
      <c:legendPos val="t"/>
      <c:overlay val="0"/>
      <c:txPr>
        <a:bodyPr/>
        <a:lstStyle/>
        <a:p>
          <a:pPr>
            <a:defRPr>
              <a:latin typeface="メイリオ" panose="020B0604030504040204" pitchFamily="50" charset="-128"/>
              <a:ea typeface="メイリオ" panose="020B0604030504040204" pitchFamily="50" charset="-128"/>
            </a:defRPr>
          </a:pPr>
          <a:endParaRPr lang="ja-JP"/>
        </a:p>
      </c:txPr>
    </c:legend>
    <c:plotVisOnly val="1"/>
    <c:dispBlanksAs val="gap"/>
    <c:showDLblsOverMax val="0"/>
  </c:chart>
  <c:spPr>
    <a:solidFill>
      <a:srgbClr val="E5FFE5"/>
    </a:solidFill>
    <a:ln>
      <a:solidFill>
        <a:schemeClr val="tx1"/>
      </a:solid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latin typeface="+mn-ea"/>
                <a:ea typeface="+mn-ea"/>
              </a:defRPr>
            </a:pPr>
            <a:r>
              <a:rPr lang="en-US" altLang="ja-JP" sz="1800" b="1" i="0" u="none" strike="noStrike" baseline="0" dirty="0">
                <a:effectLst/>
                <a:latin typeface="+mn-ea"/>
                <a:ea typeface="+mn-ea"/>
              </a:rPr>
              <a:t>XXXX</a:t>
            </a:r>
            <a:r>
              <a:rPr lang="ja-JP" altLang="ja-JP" sz="1800" b="1" i="0" u="none" strike="noStrike" baseline="0" dirty="0">
                <a:effectLst/>
                <a:latin typeface="+mn-ea"/>
                <a:ea typeface="+mn-ea"/>
              </a:rPr>
              <a:t>グループ</a:t>
            </a:r>
            <a:r>
              <a:rPr lang="en-US" altLang="ja-JP" sz="1800" b="1" i="0" u="none" strike="noStrike" baseline="0" dirty="0">
                <a:effectLst/>
                <a:latin typeface="+mn-ea"/>
                <a:ea typeface="+mn-ea"/>
              </a:rPr>
              <a:t> </a:t>
            </a:r>
            <a:r>
              <a:rPr lang="ja-JP" altLang="en-US" sz="1800" b="1" i="0" u="none" strike="noStrike" baseline="0" dirty="0">
                <a:effectLst/>
                <a:latin typeface="+mn-ea"/>
                <a:ea typeface="+mn-ea"/>
              </a:rPr>
              <a:t>の業績</a:t>
            </a:r>
            <a:r>
              <a:rPr lang="ja-JP" altLang="en-US" dirty="0">
                <a:latin typeface="+mn-ea"/>
                <a:ea typeface="+mn-ea"/>
              </a:rPr>
              <a:t>推移</a:t>
            </a:r>
            <a:r>
              <a:rPr lang="ja-JP" altLang="en-US" sz="1400" dirty="0">
                <a:latin typeface="+mn-ea"/>
                <a:ea typeface="+mn-ea"/>
              </a:rPr>
              <a:t>（連結もどき）</a:t>
            </a:r>
          </a:p>
        </c:rich>
      </c:tx>
      <c:overlay val="0"/>
    </c:title>
    <c:autoTitleDeleted val="0"/>
    <c:plotArea>
      <c:layout/>
      <c:barChart>
        <c:barDir val="col"/>
        <c:grouping val="clustered"/>
        <c:varyColors val="0"/>
        <c:ser>
          <c:idx val="0"/>
          <c:order val="1"/>
          <c:tx>
            <c:v>営業利益</c:v>
          </c:tx>
          <c:spPr>
            <a:solidFill>
              <a:srgbClr val="3F3FFF"/>
            </a:solidFill>
          </c:spPr>
          <c:invertIfNegative val="0"/>
          <c:dLbls>
            <c:spPr>
              <a:noFill/>
              <a:ln>
                <a:noFill/>
              </a:ln>
              <a:effectLst/>
            </c:spPr>
            <c:txPr>
              <a:bodyPr wrap="square" lIns="38100" tIns="19050" rIns="38100" bIns="19050" anchor="ctr">
                <a:spAutoFit/>
              </a:bodyPr>
              <a:lstStyle/>
              <a:p>
                <a:pPr>
                  <a:defRPr sz="180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過去5年業績グラフ!$Q$37:$U$37</c:f>
              <c:strCache>
                <c:ptCount val="5"/>
                <c:pt idx="0">
                  <c:v>45期</c:v>
                </c:pt>
                <c:pt idx="1">
                  <c:v>46期</c:v>
                </c:pt>
                <c:pt idx="2">
                  <c:v>47期</c:v>
                </c:pt>
                <c:pt idx="3">
                  <c:v>48期</c:v>
                </c:pt>
                <c:pt idx="4">
                  <c:v>49期(速報)</c:v>
                </c:pt>
              </c:strCache>
            </c:strRef>
          </c:cat>
          <c:val>
            <c:numRef>
              <c:f>過去5年業績グラフ!$Q$39:$U$39</c:f>
              <c:numCache>
                <c:formatCode>#,##0</c:formatCode>
                <c:ptCount val="5"/>
                <c:pt idx="0">
                  <c:v>741852</c:v>
                </c:pt>
                <c:pt idx="1">
                  <c:v>406584</c:v>
                </c:pt>
                <c:pt idx="2">
                  <c:v>395890</c:v>
                </c:pt>
                <c:pt idx="3">
                  <c:v>409870</c:v>
                </c:pt>
                <c:pt idx="4">
                  <c:v>685184</c:v>
                </c:pt>
              </c:numCache>
            </c:numRef>
          </c:val>
          <c:extLst>
            <c:ext xmlns:c16="http://schemas.microsoft.com/office/drawing/2014/chart" uri="{C3380CC4-5D6E-409C-BE32-E72D297353CC}">
              <c16:uniqueId val="{00000000-6C01-4185-B938-2A422CED4939}"/>
            </c:ext>
          </c:extLst>
        </c:ser>
        <c:ser>
          <c:idx val="4"/>
          <c:order val="0"/>
          <c:tx>
            <c:v>売上高</c:v>
          </c:tx>
          <c:spPr>
            <a:solidFill>
              <a:srgbClr val="E5D509"/>
            </a:solidFill>
          </c:spPr>
          <c:invertIfNegative val="0"/>
          <c:dLbls>
            <c:spPr>
              <a:noFill/>
              <a:ln>
                <a:noFill/>
              </a:ln>
              <a:effectLst/>
            </c:spPr>
            <c:txPr>
              <a:bodyPr/>
              <a:lstStyle/>
              <a:p>
                <a:pPr>
                  <a:defRPr sz="1800" baseline="0"/>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過去5年業績グラフ!$Q$37:$U$37</c:f>
              <c:strCache>
                <c:ptCount val="5"/>
                <c:pt idx="0">
                  <c:v>45期</c:v>
                </c:pt>
                <c:pt idx="1">
                  <c:v>46期</c:v>
                </c:pt>
                <c:pt idx="2">
                  <c:v>47期</c:v>
                </c:pt>
                <c:pt idx="3">
                  <c:v>48期</c:v>
                </c:pt>
                <c:pt idx="4">
                  <c:v>49期(速報)</c:v>
                </c:pt>
              </c:strCache>
            </c:strRef>
          </c:cat>
          <c:val>
            <c:numRef>
              <c:f>過去5年業績グラフ!$Q$38:$U$38</c:f>
              <c:numCache>
                <c:formatCode>#,##0</c:formatCode>
                <c:ptCount val="5"/>
                <c:pt idx="0">
                  <c:v>3562426</c:v>
                </c:pt>
                <c:pt idx="1">
                  <c:v>3077660</c:v>
                </c:pt>
                <c:pt idx="2">
                  <c:v>2868177</c:v>
                </c:pt>
                <c:pt idx="3">
                  <c:v>3680245</c:v>
                </c:pt>
                <c:pt idx="4">
                  <c:v>4277716</c:v>
                </c:pt>
              </c:numCache>
            </c:numRef>
          </c:val>
          <c:extLst>
            <c:ext xmlns:c16="http://schemas.microsoft.com/office/drawing/2014/chart" uri="{C3380CC4-5D6E-409C-BE32-E72D297353CC}">
              <c16:uniqueId val="{00000001-6C01-4185-B938-2A422CED4939}"/>
            </c:ext>
          </c:extLst>
        </c:ser>
        <c:dLbls>
          <c:showLegendKey val="0"/>
          <c:showVal val="0"/>
          <c:showCatName val="0"/>
          <c:showSerName val="0"/>
          <c:showPercent val="0"/>
          <c:showBubbleSize val="0"/>
        </c:dLbls>
        <c:gapWidth val="150"/>
        <c:axId val="207968128"/>
        <c:axId val="207969664"/>
      </c:barChart>
      <c:catAx>
        <c:axId val="207968128"/>
        <c:scaling>
          <c:orientation val="minMax"/>
        </c:scaling>
        <c:delete val="0"/>
        <c:axPos val="b"/>
        <c:numFmt formatCode="General" sourceLinked="0"/>
        <c:majorTickMark val="out"/>
        <c:minorTickMark val="none"/>
        <c:tickLblPos val="nextTo"/>
        <c:txPr>
          <a:bodyPr/>
          <a:lstStyle/>
          <a:p>
            <a:pPr>
              <a:defRPr sz="1400" baseline="0"/>
            </a:pPr>
            <a:endParaRPr lang="ja-JP"/>
          </a:p>
        </c:txPr>
        <c:crossAx val="207969664"/>
        <c:crosses val="autoZero"/>
        <c:auto val="1"/>
        <c:lblAlgn val="ctr"/>
        <c:lblOffset val="100"/>
        <c:noMultiLvlLbl val="0"/>
      </c:catAx>
      <c:valAx>
        <c:axId val="207969664"/>
        <c:scaling>
          <c:orientation val="minMax"/>
        </c:scaling>
        <c:delete val="0"/>
        <c:axPos val="l"/>
        <c:majorGridlines/>
        <c:numFmt formatCode="#,##0" sourceLinked="1"/>
        <c:majorTickMark val="out"/>
        <c:minorTickMark val="none"/>
        <c:tickLblPos val="nextTo"/>
        <c:crossAx val="207968128"/>
        <c:crosses val="autoZero"/>
        <c:crossBetween val="between"/>
      </c:valAx>
    </c:plotArea>
    <c:legend>
      <c:legendPos val="b"/>
      <c:layout>
        <c:manualLayout>
          <c:xMode val="edge"/>
          <c:yMode val="edge"/>
          <c:x val="9.7657128533120113E-2"/>
          <c:y val="5.1364489016624534E-2"/>
          <c:w val="0.12417750312856463"/>
          <c:h val="6.0579290304353869E-2"/>
        </c:manualLayout>
      </c:layout>
      <c:overlay val="0"/>
    </c:legend>
    <c:plotVisOnly val="1"/>
    <c:dispBlanksAs val="gap"/>
    <c:showDLblsOverMax val="0"/>
  </c:chart>
  <c:spPr>
    <a:solidFill>
      <a:srgbClr val="E5FFE5"/>
    </a:solidFill>
    <a:ln>
      <a:solidFill>
        <a:schemeClr val="accent6">
          <a:lumMod val="75000"/>
        </a:schemeClr>
      </a:solidFill>
    </a:ln>
  </c:sp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4E7E2A3-3EEB-4CB0-966E-7BB36C344C83}"/>
              </a:ext>
            </a:extLst>
          </p:cNvPr>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F074052F-94DF-4D73-9174-29EE574B14ED}"/>
              </a:ext>
            </a:extLst>
          </p:cNvPr>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6B532EBF-7A89-4405-8841-ADFB65894751}" type="datetimeFigureOut">
              <a:rPr kumimoji="1" lang="ja-JP" altLang="en-US" smtClean="0">
                <a:latin typeface="Meiryo UI" panose="020B0604030504040204" pitchFamily="50" charset="-128"/>
                <a:ea typeface="Meiryo UI" panose="020B0604030504040204" pitchFamily="50" charset="-128"/>
              </a:rPr>
              <a:t>2023/9/25</a:t>
            </a:fld>
            <a:endParaRPr kumimoji="1" lang="ja-JP" altLang="en-US">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4CCA0D02-63EE-459B-BBBC-4FD951F81A9A}"/>
              </a:ext>
            </a:extLst>
          </p:cNvPr>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42A2A0FD-2063-4B53-9539-D4B9B27606F6}"/>
              </a:ext>
            </a:extLst>
          </p:cNvPr>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0BDEAAAB-26EA-4B04-96A9-3BEEC2CB4459}" type="slidenum">
              <a:rPr kumimoji="1" lang="ja-JP" altLang="en-US" smtClean="0">
                <a:latin typeface="Meiryo UI" panose="020B0604030504040204" pitchFamily="50" charset="-128"/>
                <a:ea typeface="Meiryo UI" panose="020B0604030504040204" pitchFamily="50" charset="-128"/>
              </a:rPr>
              <a:t>‹#›</a:t>
            </a:fld>
            <a:endParaRPr kumimoji="1"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27589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E8C84338-6794-4B5F-8C82-B2A5CEF74941}" type="datetimeFigureOut">
              <a:rPr lang="ja-JP" altLang="en-US" smtClean="0"/>
              <a:pPr/>
              <a:t>2023/9/25</a:t>
            </a:fld>
            <a:endParaRPr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242D88D1-8C50-4CA7-B3E4-8F6EEEB95822}" type="slidenum">
              <a:rPr lang="ja-JP" altLang="en-US" smtClean="0"/>
              <a:pPr/>
              <a:t>‹#›</a:t>
            </a:fld>
            <a:endParaRPr lang="ja-JP" altLang="en-US"/>
          </a:p>
        </p:txBody>
      </p:sp>
    </p:spTree>
    <p:extLst>
      <p:ext uri="{BB962C8B-B14F-4D97-AF65-F5344CB8AC3E}">
        <p14:creationId xmlns:p14="http://schemas.microsoft.com/office/powerpoint/2010/main" val="11069907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kumimoji="1" sz="1200" kern="120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kumimoji="1" sz="1200" kern="120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kumimoji="1" sz="1200" kern="120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kumimoji="1" sz="1200" kern="120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3_白紙">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370A5B98-397C-E701-4F1F-24FAC21FD7E1}"/>
              </a:ext>
            </a:extLst>
          </p:cNvPr>
          <p:cNvSpPr>
            <a:spLocks noGrp="1"/>
          </p:cNvSpPr>
          <p:nvPr>
            <p:ph type="sldNum" sz="quarter" idx="4294967295"/>
          </p:nvPr>
        </p:nvSpPr>
        <p:spPr>
          <a:xfrm>
            <a:off x="9448800" y="6492875"/>
            <a:ext cx="2743200" cy="365125"/>
          </a:xfrm>
          <a:prstGeom prst="rect">
            <a:avLst/>
          </a:prstGeom>
        </p:spPr>
        <p:txBody>
          <a:bodyPr vert="horz" lIns="91440" tIns="45720" rIns="91440" bIns="45720" rtlCol="0" anchor="b"/>
          <a:lstStyle>
            <a:lvl1pPr algn="r">
              <a:defRPr sz="1200">
                <a:solidFill>
                  <a:schemeClr val="tx1">
                    <a:lumMod val="75000"/>
                    <a:lumOff val="25000"/>
                  </a:schemeClr>
                </a:solidFill>
                <a:latin typeface="Meiryo UI" panose="020B0604030504040204" pitchFamily="50" charset="-128"/>
                <a:ea typeface="Meiryo UI" panose="020B0604030504040204" pitchFamily="50" charset="-128"/>
              </a:defRPr>
            </a:lvl1pPr>
          </a:lstStyle>
          <a:p>
            <a:fld id="{D9BF2781-B682-4DDA-B789-6FC1916D2BB0}" type="slidenum">
              <a:rPr lang="ja-JP" altLang="en-US" sz="1000" smtClean="0"/>
              <a:pPr/>
              <a:t>‹#›</a:t>
            </a:fld>
            <a:endParaRPr lang="ja-JP" altLang="en-US" sz="1000" dirty="0"/>
          </a:p>
        </p:txBody>
      </p:sp>
    </p:spTree>
    <p:extLst>
      <p:ext uri="{BB962C8B-B14F-4D97-AF65-F5344CB8AC3E}">
        <p14:creationId xmlns:p14="http://schemas.microsoft.com/office/powerpoint/2010/main" val="2317769158"/>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E5B80CB-52A5-5F2E-482D-FF66C9FEC6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dirty="0"/>
              <a:t>マスター タイトルの書式設定</a:t>
            </a:r>
          </a:p>
        </p:txBody>
      </p:sp>
      <p:sp>
        <p:nvSpPr>
          <p:cNvPr id="3" name="テキスト プレースホルダー 2">
            <a:extLst>
              <a:ext uri="{FF2B5EF4-FFF2-40B4-BE49-F238E27FC236}">
                <a16:creationId xmlns:a16="http://schemas.microsoft.com/office/drawing/2014/main" id="{71D51476-330E-3268-DA66-30F8012E67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フッター プレースホルダー 4">
            <a:extLst>
              <a:ext uri="{FF2B5EF4-FFF2-40B4-BE49-F238E27FC236}">
                <a16:creationId xmlns:a16="http://schemas.microsoft.com/office/drawing/2014/main" id="{94E089F5-D4D4-383B-ACA1-5EEBBCC64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603FF157-3CF2-1EF1-9850-FC0112EFE1C8}"/>
              </a:ext>
            </a:extLst>
          </p:cNvPr>
          <p:cNvSpPr>
            <a:spLocks noGrp="1"/>
          </p:cNvSpPr>
          <p:nvPr>
            <p:ph type="sldNum" sz="quarter" idx="4"/>
          </p:nvPr>
        </p:nvSpPr>
        <p:spPr>
          <a:xfrm>
            <a:off x="9448800" y="6492875"/>
            <a:ext cx="2743200" cy="365125"/>
          </a:xfrm>
          <a:prstGeom prst="rect">
            <a:avLst/>
          </a:prstGeom>
        </p:spPr>
        <p:txBody>
          <a:bodyPr vert="horz" lIns="91440" tIns="45720" rIns="91440" bIns="45720" rtlCol="0" anchor="b"/>
          <a:lstStyle>
            <a:lvl1pPr algn="r">
              <a:defRPr sz="1200">
                <a:solidFill>
                  <a:schemeClr val="tx1">
                    <a:lumMod val="75000"/>
                    <a:lumOff val="25000"/>
                  </a:schemeClr>
                </a:solidFill>
              </a:defRPr>
            </a:lvl1pPr>
          </a:lstStyle>
          <a:p>
            <a:fld id="{3D4688E0-81C0-42E1-A80F-77EF965B32B6}" type="slidenum">
              <a:rPr lang="ja-JP" altLang="en-US" smtClean="0"/>
              <a:pPr/>
              <a:t>‹#›</a:t>
            </a:fld>
            <a:endParaRPr lang="ja-JP" altLang="en-US" dirty="0"/>
          </a:p>
        </p:txBody>
      </p:sp>
      <p:sp>
        <p:nvSpPr>
          <p:cNvPr id="8" name="タイトル 1">
            <a:extLst>
              <a:ext uri="{FF2B5EF4-FFF2-40B4-BE49-F238E27FC236}">
                <a16:creationId xmlns:a16="http://schemas.microsoft.com/office/drawing/2014/main" id="{F6CD902C-D131-DD71-549B-5A765623F579}"/>
              </a:ext>
            </a:extLst>
          </p:cNvPr>
          <p:cNvSpPr txBox="1">
            <a:spLocks/>
          </p:cNvSpPr>
          <p:nvPr userDrawn="1"/>
        </p:nvSpPr>
        <p:spPr>
          <a:xfrm>
            <a:off x="0" y="0"/>
            <a:ext cx="12204000" cy="486000"/>
          </a:xfrm>
          <a:prstGeom prst="rect">
            <a:avLst/>
          </a:prstGeom>
          <a:solidFill>
            <a:schemeClr val="tx1"/>
          </a:solid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lang="ja-JP" altLang="en-US" sz="1800" b="1" dirty="0"/>
          </a:p>
        </p:txBody>
      </p:sp>
      <p:sp>
        <p:nvSpPr>
          <p:cNvPr id="11" name="正方形/長方形 10">
            <a:extLst>
              <a:ext uri="{FF2B5EF4-FFF2-40B4-BE49-F238E27FC236}">
                <a16:creationId xmlns:a16="http://schemas.microsoft.com/office/drawing/2014/main" id="{9A037A75-10B6-009C-364D-8AB8312F2862}"/>
              </a:ext>
            </a:extLst>
          </p:cNvPr>
          <p:cNvSpPr/>
          <p:nvPr userDrawn="1"/>
        </p:nvSpPr>
        <p:spPr>
          <a:xfrm>
            <a:off x="0" y="6606000"/>
            <a:ext cx="720000" cy="252000"/>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dirty="0">
                <a:solidFill>
                  <a:srgbClr val="FF0000"/>
                </a:solidFill>
              </a:rPr>
              <a:t>社外秘</a:t>
            </a:r>
          </a:p>
        </p:txBody>
      </p:sp>
    </p:spTree>
    <p:extLst>
      <p:ext uri="{BB962C8B-B14F-4D97-AF65-F5344CB8AC3E}">
        <p14:creationId xmlns:p14="http://schemas.microsoft.com/office/powerpoint/2010/main" val="110717304"/>
      </p:ext>
    </p:extLst>
  </p:cSld>
  <p:clrMap bg1="lt1" tx1="dk1" bg2="lt2" tx2="dk2" accent1="accent1" accent2="accent2" accent3="accent3" accent4="accent4" accent5="accent5" accent6="accent6" hlink="hlink" folHlink="folHlink"/>
  <p:sldLayoutIdLst>
    <p:sldLayoutId id="2147483673" r:id="rId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1</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latin typeface="+mj-lt"/>
              </a:rPr>
              <a:t>1. 49</a:t>
            </a:r>
            <a:r>
              <a:rPr lang="ja-JP" altLang="en-US" sz="1800" b="1" dirty="0">
                <a:latin typeface="+mj-lt"/>
              </a:rPr>
              <a:t>期の業況業績について   </a:t>
            </a:r>
            <a:r>
              <a:rPr lang="en-US" altLang="ja-JP" sz="1800" b="1" dirty="0">
                <a:latin typeface="+mj-lt"/>
              </a:rPr>
              <a:t>1.1. 49</a:t>
            </a:r>
            <a:r>
              <a:rPr lang="ja-JP" altLang="en-US" sz="1800" b="1" dirty="0">
                <a:latin typeface="+mj-lt"/>
              </a:rPr>
              <a:t>期 予算と上期報告会のおさらい</a:t>
            </a:r>
            <a:endParaRPr lang="ja-JP" altLang="en-US" sz="1800" b="1" dirty="0"/>
          </a:p>
        </p:txBody>
      </p:sp>
      <p:grpSp>
        <p:nvGrpSpPr>
          <p:cNvPr id="3" name="グループ化 2">
            <a:extLst>
              <a:ext uri="{FF2B5EF4-FFF2-40B4-BE49-F238E27FC236}">
                <a16:creationId xmlns:a16="http://schemas.microsoft.com/office/drawing/2014/main" id="{E2E30331-02D1-6B93-943D-07565BEECB62}"/>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93337173-716B-7CDE-4E03-B5430A9FFE90}"/>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547C94AE-D0D2-466A-AA21-8D40838345D0}"/>
                </a:ext>
              </a:extLst>
            </p:cNvPr>
            <p:cNvSpPr txBox="1"/>
            <p:nvPr/>
          </p:nvSpPr>
          <p:spPr>
            <a:xfrm>
              <a:off x="8236563" y="1321605"/>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振り返り</a:t>
              </a:r>
              <a:endParaRPr lang="en-US" altLang="ja-JP" sz="600" dirty="0">
                <a:solidFill>
                  <a:schemeClr val="bg1"/>
                </a:solidFill>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9BEFC1B1-7E50-4EEF-2928-A1CC3DFE954A}"/>
                </a:ext>
              </a:extLst>
            </p:cNvPr>
            <p:cNvSpPr txBox="1"/>
            <p:nvPr/>
          </p:nvSpPr>
          <p:spPr>
            <a:xfrm>
              <a:off x="8236563" y="1440199"/>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課題一覧・現状分析</a:t>
              </a:r>
              <a:endParaRPr lang="en-US" altLang="ja-JP" sz="600" dirty="0">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4741EFF2-794D-AF75-A40B-9881005D64C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17" name="タイトル 1">
            <a:extLst>
              <a:ext uri="{FF2B5EF4-FFF2-40B4-BE49-F238E27FC236}">
                <a16:creationId xmlns:a16="http://schemas.microsoft.com/office/drawing/2014/main" id="{15EE5B44-4C27-EFE4-1D99-7CF7D567BDF8}"/>
              </a:ext>
            </a:extLst>
          </p:cNvPr>
          <p:cNvSpPr txBox="1">
            <a:spLocks/>
          </p:cNvSpPr>
          <p:nvPr/>
        </p:nvSpPr>
        <p:spPr>
          <a:xfrm>
            <a:off x="2980495" y="796960"/>
            <a:ext cx="3263845" cy="647544"/>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dirty="0"/>
              <a:t>売上利益予算</a:t>
            </a:r>
          </a:p>
        </p:txBody>
      </p:sp>
      <p:sp>
        <p:nvSpPr>
          <p:cNvPr id="18" name="タイトル 1">
            <a:extLst>
              <a:ext uri="{FF2B5EF4-FFF2-40B4-BE49-F238E27FC236}">
                <a16:creationId xmlns:a16="http://schemas.microsoft.com/office/drawing/2014/main" id="{4C04F287-270E-15D6-8938-FC8E44F6D61D}"/>
              </a:ext>
            </a:extLst>
          </p:cNvPr>
          <p:cNvSpPr txBox="1">
            <a:spLocks/>
          </p:cNvSpPr>
          <p:nvPr/>
        </p:nvSpPr>
        <p:spPr>
          <a:xfrm>
            <a:off x="3102278" y="1819615"/>
            <a:ext cx="3190155" cy="10795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en-US" altLang="ja-JP" sz="3200" dirty="0"/>
              <a:t>2</a:t>
            </a:r>
            <a:r>
              <a:rPr lang="ja-JP" altLang="en-US" sz="3200" dirty="0"/>
              <a:t>億</a:t>
            </a:r>
            <a:r>
              <a:rPr lang="en-US" altLang="ja-JP" sz="3200" dirty="0"/>
              <a:t>2,589</a:t>
            </a:r>
            <a:r>
              <a:rPr lang="ja-JP" altLang="en-US" sz="3200" dirty="0"/>
              <a:t>万円</a:t>
            </a:r>
          </a:p>
        </p:txBody>
      </p:sp>
      <p:grpSp>
        <p:nvGrpSpPr>
          <p:cNvPr id="19" name="グループ化 18">
            <a:extLst>
              <a:ext uri="{FF2B5EF4-FFF2-40B4-BE49-F238E27FC236}">
                <a16:creationId xmlns:a16="http://schemas.microsoft.com/office/drawing/2014/main" id="{983FB907-95C6-9F9E-DA85-FD710B4CFAC9}"/>
              </a:ext>
            </a:extLst>
          </p:cNvPr>
          <p:cNvGrpSpPr/>
          <p:nvPr/>
        </p:nvGrpSpPr>
        <p:grpSpPr>
          <a:xfrm>
            <a:off x="387441" y="1610361"/>
            <a:ext cx="1777450" cy="1628503"/>
            <a:chOff x="2085252" y="2534194"/>
            <a:chExt cx="1777450" cy="1628503"/>
          </a:xfrm>
        </p:grpSpPr>
        <p:sp>
          <p:nvSpPr>
            <p:cNvPr id="20" name="涙形 19">
              <a:extLst>
                <a:ext uri="{FF2B5EF4-FFF2-40B4-BE49-F238E27FC236}">
                  <a16:creationId xmlns:a16="http://schemas.microsoft.com/office/drawing/2014/main" id="{8A1EF66F-483F-C70A-BF74-ED9BAA23E2FB}"/>
                </a:ext>
              </a:extLst>
            </p:cNvPr>
            <p:cNvSpPr/>
            <p:nvPr/>
          </p:nvSpPr>
          <p:spPr>
            <a:xfrm rot="8204183">
              <a:off x="2142309" y="2534194"/>
              <a:ext cx="1663337" cy="1628503"/>
            </a:xfrm>
            <a:prstGeom prst="teardrop">
              <a:avLst/>
            </a:prstGeom>
            <a:solidFill>
              <a:srgbClr val="009999"/>
            </a:solidFill>
            <a:ln>
              <a:solidFill>
                <a:schemeClr val="accent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21" name="タイトル 1">
              <a:extLst>
                <a:ext uri="{FF2B5EF4-FFF2-40B4-BE49-F238E27FC236}">
                  <a16:creationId xmlns:a16="http://schemas.microsoft.com/office/drawing/2014/main" id="{2117EF18-7189-3B4C-041C-3FE5F13A76FC}"/>
                </a:ext>
              </a:extLst>
            </p:cNvPr>
            <p:cNvSpPr txBox="1">
              <a:spLocks/>
            </p:cNvSpPr>
            <p:nvPr/>
          </p:nvSpPr>
          <p:spPr>
            <a:xfrm>
              <a:off x="2085252" y="2944294"/>
              <a:ext cx="1777450" cy="969412"/>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pPr algn="ctr"/>
              <a:r>
                <a:rPr lang="ja-JP" altLang="en-US" dirty="0">
                  <a:solidFill>
                    <a:srgbClr val="FCF7F1"/>
                  </a:solidFill>
                </a:rPr>
                <a:t>営業</a:t>
              </a:r>
              <a:endParaRPr lang="en-US" altLang="ja-JP" dirty="0">
                <a:solidFill>
                  <a:srgbClr val="FCF7F1"/>
                </a:solidFill>
              </a:endParaRPr>
            </a:p>
            <a:p>
              <a:pPr algn="ctr"/>
              <a:r>
                <a:rPr lang="ja-JP" altLang="en-US" dirty="0">
                  <a:solidFill>
                    <a:srgbClr val="FCF7F1"/>
                  </a:solidFill>
                </a:rPr>
                <a:t>利益</a:t>
              </a:r>
              <a:endParaRPr lang="en-US" altLang="ja-JP" dirty="0">
                <a:solidFill>
                  <a:srgbClr val="FCF7F1"/>
                </a:solidFill>
              </a:endParaRPr>
            </a:p>
          </p:txBody>
        </p:sp>
      </p:grpSp>
      <p:sp>
        <p:nvSpPr>
          <p:cNvPr id="22" name="タイトル 1">
            <a:extLst>
              <a:ext uri="{FF2B5EF4-FFF2-40B4-BE49-F238E27FC236}">
                <a16:creationId xmlns:a16="http://schemas.microsoft.com/office/drawing/2014/main" id="{C7CEC88B-9249-6DF0-A83A-6D825C96CC5B}"/>
              </a:ext>
            </a:extLst>
          </p:cNvPr>
          <p:cNvSpPr txBox="1">
            <a:spLocks/>
          </p:cNvSpPr>
          <p:nvPr/>
        </p:nvSpPr>
        <p:spPr>
          <a:xfrm>
            <a:off x="2984693" y="4402782"/>
            <a:ext cx="3190155" cy="7506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en-US" altLang="ja-JP" sz="3200" dirty="0"/>
              <a:t>20</a:t>
            </a:r>
            <a:r>
              <a:rPr lang="ja-JP" altLang="en-US" sz="3200" dirty="0"/>
              <a:t>億</a:t>
            </a:r>
            <a:r>
              <a:rPr lang="en-US" altLang="ja-JP" sz="3200" dirty="0"/>
              <a:t>8,820</a:t>
            </a:r>
            <a:r>
              <a:rPr lang="ja-JP" altLang="en-US" sz="3200" dirty="0"/>
              <a:t>万円</a:t>
            </a:r>
          </a:p>
        </p:txBody>
      </p:sp>
      <p:grpSp>
        <p:nvGrpSpPr>
          <p:cNvPr id="23" name="グループ化 22">
            <a:extLst>
              <a:ext uri="{FF2B5EF4-FFF2-40B4-BE49-F238E27FC236}">
                <a16:creationId xmlns:a16="http://schemas.microsoft.com/office/drawing/2014/main" id="{E3D1690F-521C-2827-A6D1-6CEF8288DE09}"/>
              </a:ext>
            </a:extLst>
          </p:cNvPr>
          <p:cNvGrpSpPr/>
          <p:nvPr/>
        </p:nvGrpSpPr>
        <p:grpSpPr>
          <a:xfrm>
            <a:off x="356249" y="4070676"/>
            <a:ext cx="1777450" cy="1628503"/>
            <a:chOff x="2085252" y="2534194"/>
            <a:chExt cx="1777450" cy="1628503"/>
          </a:xfrm>
        </p:grpSpPr>
        <p:sp>
          <p:nvSpPr>
            <p:cNvPr id="24" name="涙形 23">
              <a:extLst>
                <a:ext uri="{FF2B5EF4-FFF2-40B4-BE49-F238E27FC236}">
                  <a16:creationId xmlns:a16="http://schemas.microsoft.com/office/drawing/2014/main" id="{5024F997-0C15-85EA-FFA3-8691C96F304C}"/>
                </a:ext>
              </a:extLst>
            </p:cNvPr>
            <p:cNvSpPr/>
            <p:nvPr/>
          </p:nvSpPr>
          <p:spPr>
            <a:xfrm rot="8204183">
              <a:off x="2142309" y="2534194"/>
              <a:ext cx="1663337" cy="1628503"/>
            </a:xfrm>
            <a:prstGeom prst="teardrop">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25" name="タイトル 1">
              <a:extLst>
                <a:ext uri="{FF2B5EF4-FFF2-40B4-BE49-F238E27FC236}">
                  <a16:creationId xmlns:a16="http://schemas.microsoft.com/office/drawing/2014/main" id="{83E4122E-578D-BCF4-2E78-DEA4536FAC24}"/>
                </a:ext>
              </a:extLst>
            </p:cNvPr>
            <p:cNvSpPr txBox="1">
              <a:spLocks/>
            </p:cNvSpPr>
            <p:nvPr/>
          </p:nvSpPr>
          <p:spPr>
            <a:xfrm>
              <a:off x="2085252" y="2944294"/>
              <a:ext cx="1777450" cy="9694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pPr algn="ctr"/>
              <a:r>
                <a:rPr lang="ja-JP" altLang="en-US" dirty="0">
                  <a:solidFill>
                    <a:srgbClr val="FCF7F1"/>
                  </a:solidFill>
                </a:rPr>
                <a:t>売上</a:t>
              </a:r>
            </a:p>
          </p:txBody>
        </p:sp>
      </p:grpSp>
      <p:sp>
        <p:nvSpPr>
          <p:cNvPr id="26" name="タイトル 1">
            <a:extLst>
              <a:ext uri="{FF2B5EF4-FFF2-40B4-BE49-F238E27FC236}">
                <a16:creationId xmlns:a16="http://schemas.microsoft.com/office/drawing/2014/main" id="{6CD7346D-5D38-F195-93AA-27AD637C4355}"/>
              </a:ext>
            </a:extLst>
          </p:cNvPr>
          <p:cNvSpPr txBox="1">
            <a:spLocks/>
          </p:cNvSpPr>
          <p:nvPr/>
        </p:nvSpPr>
        <p:spPr>
          <a:xfrm>
            <a:off x="3517754" y="2704545"/>
            <a:ext cx="2073750" cy="4305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ja-JP" altLang="en-US" sz="2000" dirty="0"/>
              <a:t>前期比 </a:t>
            </a:r>
            <a:r>
              <a:rPr lang="en-US" altLang="ja-JP" sz="2000" dirty="0"/>
              <a:t>80.2%</a:t>
            </a:r>
            <a:endParaRPr lang="ja-JP" altLang="en-US" sz="2000" dirty="0"/>
          </a:p>
        </p:txBody>
      </p:sp>
      <p:sp>
        <p:nvSpPr>
          <p:cNvPr id="27" name="タイトル 1">
            <a:extLst>
              <a:ext uri="{FF2B5EF4-FFF2-40B4-BE49-F238E27FC236}">
                <a16:creationId xmlns:a16="http://schemas.microsoft.com/office/drawing/2014/main" id="{6F6D2FDA-7063-8288-3642-51B2BA993374}"/>
              </a:ext>
            </a:extLst>
          </p:cNvPr>
          <p:cNvSpPr txBox="1">
            <a:spLocks/>
          </p:cNvSpPr>
          <p:nvPr/>
        </p:nvSpPr>
        <p:spPr>
          <a:xfrm>
            <a:off x="3436368" y="5169214"/>
            <a:ext cx="2155136" cy="4305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ja-JP" altLang="en-US" sz="2000" dirty="0"/>
              <a:t>前期比 </a:t>
            </a:r>
            <a:r>
              <a:rPr lang="en-US" altLang="ja-JP" sz="2000" dirty="0"/>
              <a:t>106.6%</a:t>
            </a:r>
            <a:endParaRPr lang="ja-JP" altLang="en-US" sz="2000" dirty="0"/>
          </a:p>
        </p:txBody>
      </p:sp>
      <p:sp>
        <p:nvSpPr>
          <p:cNvPr id="28" name="タイトル 1">
            <a:extLst>
              <a:ext uri="{FF2B5EF4-FFF2-40B4-BE49-F238E27FC236}">
                <a16:creationId xmlns:a16="http://schemas.microsoft.com/office/drawing/2014/main" id="{E9737592-C03B-53E0-38F5-2818C5BC3124}"/>
              </a:ext>
            </a:extLst>
          </p:cNvPr>
          <p:cNvSpPr txBox="1">
            <a:spLocks/>
          </p:cNvSpPr>
          <p:nvPr/>
        </p:nvSpPr>
        <p:spPr>
          <a:xfrm>
            <a:off x="6935619" y="759823"/>
            <a:ext cx="2205789" cy="558666"/>
          </a:xfrm>
          <a:prstGeom prst="rect">
            <a:avLst/>
          </a:prstGeom>
        </p:spPr>
        <p:txBody>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600" dirty="0"/>
              <a:t>上期業績</a:t>
            </a:r>
          </a:p>
        </p:txBody>
      </p:sp>
      <p:sp>
        <p:nvSpPr>
          <p:cNvPr id="29" name="タイトル 1">
            <a:extLst>
              <a:ext uri="{FF2B5EF4-FFF2-40B4-BE49-F238E27FC236}">
                <a16:creationId xmlns:a16="http://schemas.microsoft.com/office/drawing/2014/main" id="{11EA65B2-1A43-5A94-8346-A3FA21BF5036}"/>
              </a:ext>
            </a:extLst>
          </p:cNvPr>
          <p:cNvSpPr txBox="1">
            <a:spLocks/>
          </p:cNvSpPr>
          <p:nvPr/>
        </p:nvSpPr>
        <p:spPr>
          <a:xfrm>
            <a:off x="6635373" y="1992901"/>
            <a:ext cx="3190155" cy="6692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en-US" altLang="ja-JP" sz="3200" dirty="0"/>
              <a:t>2</a:t>
            </a:r>
            <a:r>
              <a:rPr lang="ja-JP" altLang="en-US" sz="3200" dirty="0"/>
              <a:t>億</a:t>
            </a:r>
            <a:r>
              <a:rPr lang="en-US" altLang="ja-JP" sz="3200" dirty="0"/>
              <a:t>2,023</a:t>
            </a:r>
            <a:r>
              <a:rPr lang="ja-JP" altLang="en-US" sz="3200" dirty="0"/>
              <a:t>万円</a:t>
            </a:r>
          </a:p>
        </p:txBody>
      </p:sp>
      <p:sp>
        <p:nvSpPr>
          <p:cNvPr id="30" name="タイトル 1">
            <a:extLst>
              <a:ext uri="{FF2B5EF4-FFF2-40B4-BE49-F238E27FC236}">
                <a16:creationId xmlns:a16="http://schemas.microsoft.com/office/drawing/2014/main" id="{CEB582B1-4EB1-AF5F-F60E-579F97BDF9E1}"/>
              </a:ext>
            </a:extLst>
          </p:cNvPr>
          <p:cNvSpPr txBox="1">
            <a:spLocks/>
          </p:cNvSpPr>
          <p:nvPr/>
        </p:nvSpPr>
        <p:spPr>
          <a:xfrm>
            <a:off x="6540780" y="4424644"/>
            <a:ext cx="3190155" cy="6649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en-US" altLang="ja-JP" sz="3200" dirty="0"/>
              <a:t>11</a:t>
            </a:r>
            <a:r>
              <a:rPr lang="ja-JP" altLang="en-US" sz="3200" dirty="0"/>
              <a:t>億</a:t>
            </a:r>
            <a:r>
              <a:rPr lang="en-US" altLang="ja-JP" sz="3200" dirty="0"/>
              <a:t>3,673</a:t>
            </a:r>
            <a:r>
              <a:rPr lang="ja-JP" altLang="en-US" sz="3200" dirty="0"/>
              <a:t>万円</a:t>
            </a:r>
          </a:p>
        </p:txBody>
      </p:sp>
      <p:sp>
        <p:nvSpPr>
          <p:cNvPr id="39" name="タイトル 1">
            <a:extLst>
              <a:ext uri="{FF2B5EF4-FFF2-40B4-BE49-F238E27FC236}">
                <a16:creationId xmlns:a16="http://schemas.microsoft.com/office/drawing/2014/main" id="{D73C5EB2-1CC8-D9AE-B456-575C70D83144}"/>
              </a:ext>
            </a:extLst>
          </p:cNvPr>
          <p:cNvSpPr txBox="1">
            <a:spLocks/>
          </p:cNvSpPr>
          <p:nvPr/>
        </p:nvSpPr>
        <p:spPr>
          <a:xfrm>
            <a:off x="7126557" y="2683150"/>
            <a:ext cx="2014851" cy="4305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ja-JP" altLang="en-US" sz="1800" dirty="0"/>
              <a:t>予算進捗率 </a:t>
            </a:r>
            <a:r>
              <a:rPr lang="en-US" altLang="ja-JP" sz="1800" dirty="0"/>
              <a:t>97%</a:t>
            </a:r>
            <a:endParaRPr lang="ja-JP" altLang="en-US" sz="1800" dirty="0"/>
          </a:p>
        </p:txBody>
      </p:sp>
      <p:sp>
        <p:nvSpPr>
          <p:cNvPr id="40" name="タイトル 1">
            <a:extLst>
              <a:ext uri="{FF2B5EF4-FFF2-40B4-BE49-F238E27FC236}">
                <a16:creationId xmlns:a16="http://schemas.microsoft.com/office/drawing/2014/main" id="{18322769-641B-A4DD-A013-EE500D0AF094}"/>
              </a:ext>
            </a:extLst>
          </p:cNvPr>
          <p:cNvSpPr txBox="1">
            <a:spLocks/>
          </p:cNvSpPr>
          <p:nvPr/>
        </p:nvSpPr>
        <p:spPr>
          <a:xfrm>
            <a:off x="7126556" y="5116947"/>
            <a:ext cx="2014851" cy="43052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ja-JP" altLang="en-US" sz="1800" dirty="0"/>
              <a:t>予算進捗率 </a:t>
            </a:r>
            <a:r>
              <a:rPr lang="en-US" altLang="ja-JP" sz="1800" dirty="0"/>
              <a:t>54%</a:t>
            </a:r>
            <a:endParaRPr lang="ja-JP" altLang="en-US" sz="1800" dirty="0"/>
          </a:p>
        </p:txBody>
      </p:sp>
      <p:cxnSp>
        <p:nvCxnSpPr>
          <p:cNvPr id="42" name="直線コネクタ 41">
            <a:extLst>
              <a:ext uri="{FF2B5EF4-FFF2-40B4-BE49-F238E27FC236}">
                <a16:creationId xmlns:a16="http://schemas.microsoft.com/office/drawing/2014/main" id="{4F1C2031-2936-B930-785C-33D79DA34D9A}"/>
              </a:ext>
            </a:extLst>
          </p:cNvPr>
          <p:cNvCxnSpPr>
            <a:cxnSpLocks/>
          </p:cNvCxnSpPr>
          <p:nvPr/>
        </p:nvCxnSpPr>
        <p:spPr>
          <a:xfrm>
            <a:off x="439992" y="3846786"/>
            <a:ext cx="1139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B6D9F767-6571-1821-5FA4-F84EED1C797C}"/>
              </a:ext>
            </a:extLst>
          </p:cNvPr>
          <p:cNvCxnSpPr>
            <a:cxnSpLocks/>
          </p:cNvCxnSpPr>
          <p:nvPr/>
        </p:nvCxnSpPr>
        <p:spPr>
          <a:xfrm>
            <a:off x="461012" y="1382116"/>
            <a:ext cx="1139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CE5A72C7-0EA3-2F11-EB17-778EE2DE5947}"/>
              </a:ext>
            </a:extLst>
          </p:cNvPr>
          <p:cNvCxnSpPr>
            <a:cxnSpLocks/>
          </p:cNvCxnSpPr>
          <p:nvPr/>
        </p:nvCxnSpPr>
        <p:spPr>
          <a:xfrm>
            <a:off x="445249" y="6311456"/>
            <a:ext cx="11393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CAAF137D-6041-4BFE-22D0-30FB7A29AD91}"/>
              </a:ext>
            </a:extLst>
          </p:cNvPr>
          <p:cNvCxnSpPr>
            <a:cxnSpLocks/>
          </p:cNvCxnSpPr>
          <p:nvPr/>
        </p:nvCxnSpPr>
        <p:spPr>
          <a:xfrm flipV="1">
            <a:off x="6285191" y="780846"/>
            <a:ext cx="0" cy="55516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51EEA36F-4936-D49F-94BF-EBCF0B3ECD25}"/>
              </a:ext>
            </a:extLst>
          </p:cNvPr>
          <p:cNvCxnSpPr>
            <a:cxnSpLocks/>
          </p:cNvCxnSpPr>
          <p:nvPr/>
        </p:nvCxnSpPr>
        <p:spPr>
          <a:xfrm flipV="1">
            <a:off x="2459179" y="738811"/>
            <a:ext cx="0" cy="55516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564D4097-F377-A737-3DDB-1326FBAFFE9D}"/>
              </a:ext>
            </a:extLst>
          </p:cNvPr>
          <p:cNvCxnSpPr>
            <a:cxnSpLocks/>
          </p:cNvCxnSpPr>
          <p:nvPr/>
        </p:nvCxnSpPr>
        <p:spPr>
          <a:xfrm flipV="1">
            <a:off x="11839881" y="780846"/>
            <a:ext cx="0" cy="55516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タイトル 1">
            <a:extLst>
              <a:ext uri="{FF2B5EF4-FFF2-40B4-BE49-F238E27FC236}">
                <a16:creationId xmlns:a16="http://schemas.microsoft.com/office/drawing/2014/main" id="{87FE1248-4A71-1EEF-414D-BAF5A279D1B8}"/>
              </a:ext>
            </a:extLst>
          </p:cNvPr>
          <p:cNvSpPr txBox="1">
            <a:spLocks/>
          </p:cNvSpPr>
          <p:nvPr/>
        </p:nvSpPr>
        <p:spPr>
          <a:xfrm>
            <a:off x="6396024" y="3281424"/>
            <a:ext cx="3479118" cy="430521"/>
          </a:xfrm>
          <a:prstGeom prst="rect">
            <a:avLst/>
          </a:prstGeom>
          <a:solidFill>
            <a:srgbClr val="009999"/>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ja-JP" altLang="en-US" sz="1800" dirty="0">
                <a:solidFill>
                  <a:schemeClr val="bg1"/>
                </a:solidFill>
              </a:rPr>
              <a:t>佐：通期 </a:t>
            </a:r>
            <a:r>
              <a:rPr lang="en-US" altLang="ja-JP" sz="1800" dirty="0">
                <a:solidFill>
                  <a:schemeClr val="bg1"/>
                </a:solidFill>
              </a:rPr>
              <a:t>4</a:t>
            </a:r>
            <a:r>
              <a:rPr lang="ja-JP" altLang="en-US" sz="1800" dirty="0">
                <a:solidFill>
                  <a:schemeClr val="bg1"/>
                </a:solidFill>
              </a:rPr>
              <a:t>億</a:t>
            </a:r>
            <a:r>
              <a:rPr lang="en-US" altLang="ja-JP" sz="1800" dirty="0">
                <a:solidFill>
                  <a:schemeClr val="bg1"/>
                </a:solidFill>
              </a:rPr>
              <a:t>4000</a:t>
            </a:r>
            <a:r>
              <a:rPr lang="ja-JP" altLang="en-US" sz="1800" dirty="0">
                <a:solidFill>
                  <a:schemeClr val="bg1"/>
                </a:solidFill>
              </a:rPr>
              <a:t>万円 行けるのでは？</a:t>
            </a:r>
          </a:p>
        </p:txBody>
      </p:sp>
      <p:sp>
        <p:nvSpPr>
          <p:cNvPr id="56" name="タイトル 1">
            <a:extLst>
              <a:ext uri="{FF2B5EF4-FFF2-40B4-BE49-F238E27FC236}">
                <a16:creationId xmlns:a16="http://schemas.microsoft.com/office/drawing/2014/main" id="{E2679296-A29D-9B06-8A29-C0E255C0B6E3}"/>
              </a:ext>
            </a:extLst>
          </p:cNvPr>
          <p:cNvSpPr txBox="1">
            <a:spLocks/>
          </p:cNvSpPr>
          <p:nvPr/>
        </p:nvSpPr>
        <p:spPr>
          <a:xfrm>
            <a:off x="6419120" y="5602895"/>
            <a:ext cx="3590014" cy="430521"/>
          </a:xfrm>
          <a:prstGeom prst="rect">
            <a:avLst/>
          </a:prstGeom>
          <a:solidFill>
            <a:schemeClr val="accent2"/>
          </a:solid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r>
              <a:rPr lang="ja-JP" altLang="en-US" sz="1800" dirty="0">
                <a:solidFill>
                  <a:schemeClr val="bg1"/>
                </a:solidFill>
              </a:rPr>
              <a:t>佐：通期 </a:t>
            </a:r>
            <a:r>
              <a:rPr lang="en-US" altLang="ja-JP" sz="1800" dirty="0">
                <a:solidFill>
                  <a:schemeClr val="bg1"/>
                </a:solidFill>
              </a:rPr>
              <a:t>22</a:t>
            </a:r>
            <a:r>
              <a:rPr lang="ja-JP" altLang="en-US" sz="1800" dirty="0">
                <a:solidFill>
                  <a:schemeClr val="bg1"/>
                </a:solidFill>
              </a:rPr>
              <a:t>億</a:t>
            </a:r>
            <a:r>
              <a:rPr lang="en-US" altLang="ja-JP" sz="1800" dirty="0">
                <a:solidFill>
                  <a:schemeClr val="bg1"/>
                </a:solidFill>
              </a:rPr>
              <a:t>7000</a:t>
            </a:r>
            <a:r>
              <a:rPr lang="ja-JP" altLang="en-US" sz="1800" dirty="0">
                <a:solidFill>
                  <a:schemeClr val="bg1"/>
                </a:solidFill>
              </a:rPr>
              <a:t>万円 行けるのでは？</a:t>
            </a:r>
          </a:p>
        </p:txBody>
      </p:sp>
      <p:pic>
        <p:nvPicPr>
          <p:cNvPr id="52" name="Picture 2" descr="ドラえもん】出木杉英才（できすぎくん）はどんな人物？性格や ...">
            <a:extLst>
              <a:ext uri="{FF2B5EF4-FFF2-40B4-BE49-F238E27FC236}">
                <a16:creationId xmlns:a16="http://schemas.microsoft.com/office/drawing/2014/main" id="{6B3611F1-8A77-0E57-CE26-C4AF6F9294A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9864498" y="2268972"/>
            <a:ext cx="1950372" cy="2662624"/>
          </a:xfrm>
          <a:prstGeom prst="rect">
            <a:avLst/>
          </a:prstGeom>
          <a:noFill/>
          <a:extLst>
            <a:ext uri="{909E8E84-426E-40DD-AFC4-6F175D3DCCD1}">
              <a14:hiddenFill xmlns:a14="http://schemas.microsoft.com/office/drawing/2010/main">
                <a:solidFill>
                  <a:srgbClr val="FFFFFF"/>
                </a:solidFill>
              </a14:hiddenFill>
            </a:ext>
          </a:extLst>
        </p:spPr>
      </p:pic>
      <p:sp>
        <p:nvSpPr>
          <p:cNvPr id="53" name="涙形 52">
            <a:extLst>
              <a:ext uri="{FF2B5EF4-FFF2-40B4-BE49-F238E27FC236}">
                <a16:creationId xmlns:a16="http://schemas.microsoft.com/office/drawing/2014/main" id="{638B8CFE-962F-5B5D-7A72-6B40C6424BDD}"/>
              </a:ext>
            </a:extLst>
          </p:cNvPr>
          <p:cNvSpPr/>
          <p:nvPr/>
        </p:nvSpPr>
        <p:spPr>
          <a:xfrm rot="12094191" flipH="1">
            <a:off x="9287060" y="1117688"/>
            <a:ext cx="1220776" cy="866515"/>
          </a:xfrm>
          <a:prstGeom prst="teardrop">
            <a:avLst>
              <a:gd name="adj" fmla="val 159960"/>
            </a:avLst>
          </a:prstGeom>
          <a:solidFill>
            <a:schemeClr val="accent6">
              <a:lumMod val="60000"/>
              <a:lumOff val="40000"/>
            </a:schemeClr>
          </a:solidFill>
          <a:ln>
            <a:solidFill>
              <a:schemeClr val="accent3"/>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dirty="0"/>
          </a:p>
        </p:txBody>
      </p:sp>
      <p:sp>
        <p:nvSpPr>
          <p:cNvPr id="54" name="タイトル 1">
            <a:extLst>
              <a:ext uri="{FF2B5EF4-FFF2-40B4-BE49-F238E27FC236}">
                <a16:creationId xmlns:a16="http://schemas.microsoft.com/office/drawing/2014/main" id="{5EEFB0A8-C524-B833-1732-D518C6C5F494}"/>
              </a:ext>
            </a:extLst>
          </p:cNvPr>
          <p:cNvSpPr txBox="1">
            <a:spLocks/>
          </p:cNvSpPr>
          <p:nvPr/>
        </p:nvSpPr>
        <p:spPr>
          <a:xfrm>
            <a:off x="9301085" y="1332382"/>
            <a:ext cx="1189559" cy="4387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lang="en-US" sz="4000" i="0" kern="1200" cap="none" spc="0" baseline="0" dirty="0">
                <a:solidFill>
                  <a:schemeClr val="tx1">
                    <a:lumMod val="85000"/>
                    <a:lumOff val="15000"/>
                  </a:schemeClr>
                </a:solidFill>
                <a:effectLst/>
                <a:latin typeface="Meiryo UI" panose="020B0604030504040204" pitchFamily="50" charset="-128"/>
                <a:ea typeface="Meiryo UI" panose="020B0604030504040204" pitchFamily="50" charset="-128"/>
                <a:cs typeface="+mn-cs"/>
              </a:defRPr>
            </a:lvl1pPr>
          </a:lstStyle>
          <a:p>
            <a:pPr algn="ctr"/>
            <a:r>
              <a:rPr lang="ja-JP" altLang="en-US" sz="1400" dirty="0">
                <a:solidFill>
                  <a:schemeClr val="tx1"/>
                </a:solidFill>
              </a:rPr>
              <a:t>出木杉です！</a:t>
            </a:r>
            <a:endParaRPr lang="en-US" altLang="ja-JP" sz="1400" dirty="0">
              <a:solidFill>
                <a:schemeClr val="tx1"/>
              </a:solidFill>
            </a:endParaRPr>
          </a:p>
        </p:txBody>
      </p:sp>
    </p:spTree>
    <p:extLst>
      <p:ext uri="{BB962C8B-B14F-4D97-AF65-F5344CB8AC3E}">
        <p14:creationId xmlns:p14="http://schemas.microsoft.com/office/powerpoint/2010/main" val="4078053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10</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t>2. </a:t>
            </a:r>
            <a:r>
              <a:rPr lang="ja-JP" altLang="en-US" sz="1800" b="1" dirty="0">
                <a:latin typeface="+mj-lt"/>
              </a:rPr>
              <a:t>中長期計画 プラン</a:t>
            </a:r>
            <a:r>
              <a:rPr lang="en-US" altLang="ja-JP" sz="1800" b="1" dirty="0">
                <a:latin typeface="+mj-lt"/>
              </a:rPr>
              <a:t>52th    2.3. </a:t>
            </a:r>
            <a:r>
              <a:rPr lang="en-US" altLang="ja-JP" sz="1800" b="1" dirty="0">
                <a:latin typeface="+mj-lt"/>
                <a:ea typeface="Meiryo UI"/>
              </a:rPr>
              <a:t>XXXX</a:t>
            </a:r>
            <a:r>
              <a:rPr lang="ja-JP" altLang="en-US" sz="1800" b="1" dirty="0">
                <a:latin typeface="+mj-lt"/>
                <a:ea typeface="Meiryo UI"/>
              </a:rPr>
              <a:t>グループの合計業績</a:t>
            </a:r>
            <a:r>
              <a:rPr lang="en-US" altLang="ja-JP" sz="1800" dirty="0">
                <a:latin typeface="+mj-lt"/>
                <a:ea typeface="Meiryo UI"/>
              </a:rPr>
              <a:t> </a:t>
            </a:r>
            <a:endParaRPr lang="ja-JP" altLang="en-US" sz="1800" b="1" dirty="0"/>
          </a:p>
        </p:txBody>
      </p:sp>
      <p:grpSp>
        <p:nvGrpSpPr>
          <p:cNvPr id="3" name="グループ化 2">
            <a:extLst>
              <a:ext uri="{FF2B5EF4-FFF2-40B4-BE49-F238E27FC236}">
                <a16:creationId xmlns:a16="http://schemas.microsoft.com/office/drawing/2014/main" id="{63B377E1-1C86-DC1E-8B39-74513A95045D}"/>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21A487DD-0748-E321-6D87-8133FBC6F515}"/>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C5ECBF3F-EF3C-7506-EC14-AC68775ABA7E}"/>
                </a:ext>
              </a:extLst>
            </p:cNvPr>
            <p:cNvSpPr txBox="1"/>
            <p:nvPr/>
          </p:nvSpPr>
          <p:spPr>
            <a:xfrm>
              <a:off x="8236563" y="1321605"/>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振り返り</a:t>
              </a:r>
              <a:endParaRPr lang="en-US" altLang="ja-JP" sz="600" dirty="0">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66777F83-B650-3317-F4FD-91DEA1276928}"/>
                </a:ext>
              </a:extLst>
            </p:cNvPr>
            <p:cNvSpPr txBox="1"/>
            <p:nvPr/>
          </p:nvSpPr>
          <p:spPr>
            <a:xfrm>
              <a:off x="8236563" y="1440199"/>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課題一覧・現状分析</a:t>
              </a:r>
              <a:endParaRPr lang="en-US" altLang="ja-JP" sz="600" dirty="0">
                <a:solidFill>
                  <a:schemeClr val="bg1"/>
                </a:solidFill>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58341D41-37A1-FD34-77D1-A911C4B28C4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9" name="テキスト ボックス 8">
            <a:extLst>
              <a:ext uri="{FF2B5EF4-FFF2-40B4-BE49-F238E27FC236}">
                <a16:creationId xmlns:a16="http://schemas.microsoft.com/office/drawing/2014/main" id="{870355AC-A363-EDC1-2E52-68AB3036B1D7}"/>
              </a:ext>
            </a:extLst>
          </p:cNvPr>
          <p:cNvSpPr txBox="1"/>
          <p:nvPr/>
        </p:nvSpPr>
        <p:spPr>
          <a:xfrm>
            <a:off x="199176" y="836702"/>
            <a:ext cx="3653633" cy="1015663"/>
          </a:xfrm>
          <a:prstGeom prst="rect">
            <a:avLst/>
          </a:prstGeom>
          <a:noFill/>
          <a:ln>
            <a:solidFill>
              <a:schemeClr val="tx1"/>
            </a:solidFill>
          </a:ln>
        </p:spPr>
        <p:txBody>
          <a:bodyPr wrap="square" rtlCol="0">
            <a:spAutoFit/>
          </a:bodyPr>
          <a:lstStyle/>
          <a:p>
            <a:r>
              <a:rPr lang="ja-JP" altLang="en-US" sz="2000" b="1" dirty="0">
                <a:solidFill>
                  <a:srgbClr val="002060"/>
                </a:solidFill>
                <a:latin typeface="+mn-ea"/>
              </a:rPr>
              <a:t>グループ中計：</a:t>
            </a:r>
            <a:r>
              <a:rPr lang="en-US" altLang="ja-JP" sz="2000" b="1" dirty="0">
                <a:solidFill>
                  <a:srgbClr val="002060"/>
                </a:solidFill>
                <a:latin typeface="+mn-ea"/>
              </a:rPr>
              <a:t>52</a:t>
            </a:r>
            <a:r>
              <a:rPr lang="ja-JP" altLang="en-US" sz="2000" b="1" dirty="0">
                <a:solidFill>
                  <a:srgbClr val="002060"/>
                </a:solidFill>
                <a:latin typeface="+mn-ea"/>
              </a:rPr>
              <a:t>期 業績目標</a:t>
            </a:r>
            <a:endParaRPr lang="en-US" altLang="ja-JP" sz="2000" b="1" dirty="0">
              <a:solidFill>
                <a:srgbClr val="002060"/>
              </a:solidFill>
              <a:latin typeface="+mn-ea"/>
            </a:endParaRPr>
          </a:p>
          <a:p>
            <a:r>
              <a:rPr lang="ja-JP" altLang="en-US" sz="2000" dirty="0">
                <a:solidFill>
                  <a:srgbClr val="002060"/>
                </a:solidFill>
                <a:latin typeface="+mn-ea"/>
              </a:rPr>
              <a:t>　■総営業利益 </a:t>
            </a:r>
            <a:r>
              <a:rPr lang="en-US" altLang="ja-JP" sz="2000" dirty="0">
                <a:solidFill>
                  <a:srgbClr val="002060"/>
                </a:solidFill>
                <a:latin typeface="+mn-ea"/>
              </a:rPr>
              <a:t>10</a:t>
            </a:r>
            <a:r>
              <a:rPr lang="ja-JP" altLang="en-US" sz="2000" dirty="0">
                <a:solidFill>
                  <a:srgbClr val="002060"/>
                </a:solidFill>
                <a:latin typeface="+mn-ea"/>
              </a:rPr>
              <a:t>億円以上</a:t>
            </a:r>
            <a:endParaRPr lang="en-US" altLang="ja-JP" sz="2000" dirty="0">
              <a:solidFill>
                <a:srgbClr val="002060"/>
              </a:solidFill>
              <a:latin typeface="+mn-ea"/>
            </a:endParaRPr>
          </a:p>
          <a:p>
            <a:r>
              <a:rPr lang="ja-JP" altLang="en-US" sz="2000" dirty="0">
                <a:solidFill>
                  <a:srgbClr val="002060"/>
                </a:solidFill>
                <a:latin typeface="+mn-ea"/>
              </a:rPr>
              <a:t>　■総売上高    </a:t>
            </a:r>
            <a:r>
              <a:rPr lang="en-US" altLang="ja-JP" sz="2000" dirty="0">
                <a:solidFill>
                  <a:srgbClr val="002060"/>
                </a:solidFill>
                <a:latin typeface="+mn-ea"/>
              </a:rPr>
              <a:t>50</a:t>
            </a:r>
            <a:r>
              <a:rPr lang="ja-JP" altLang="en-US" sz="2000" dirty="0">
                <a:solidFill>
                  <a:srgbClr val="002060"/>
                </a:solidFill>
                <a:latin typeface="+mn-ea"/>
              </a:rPr>
              <a:t>億円以上</a:t>
            </a:r>
            <a:endParaRPr lang="en-US" altLang="ja-JP" sz="2000" dirty="0">
              <a:solidFill>
                <a:srgbClr val="002060"/>
              </a:solidFill>
              <a:latin typeface="+mn-ea"/>
            </a:endParaRPr>
          </a:p>
        </p:txBody>
      </p:sp>
      <p:sp>
        <p:nvSpPr>
          <p:cNvPr id="10" name="タイトル 4">
            <a:extLst>
              <a:ext uri="{FF2B5EF4-FFF2-40B4-BE49-F238E27FC236}">
                <a16:creationId xmlns:a16="http://schemas.microsoft.com/office/drawing/2014/main" id="{CBA4E5B3-4074-98C6-7035-4C171F65495C}"/>
              </a:ext>
            </a:extLst>
          </p:cNvPr>
          <p:cNvSpPr txBox="1">
            <a:spLocks/>
          </p:cNvSpPr>
          <p:nvPr/>
        </p:nvSpPr>
        <p:spPr>
          <a:xfrm>
            <a:off x="199176" y="438590"/>
            <a:ext cx="11520000" cy="540000"/>
          </a:xfrm>
          <a:prstGeom prst="rect">
            <a:avLst/>
          </a:prstGeom>
        </p:spPr>
        <p:txBody>
          <a:bodyPr vert="horz" wrap="square" lIns="91440" tIns="45720" rIns="91440" bIns="45720" rtlCol="0" anchor="ctr" anchorCtr="0">
            <a:normAutofit/>
          </a:bodyPr>
          <a:lstStyle>
            <a:lvl1pPr algn="l" defTabSz="914400" rtl="0" eaLnBrk="1" latinLnBrk="0" hangingPunct="1">
              <a:lnSpc>
                <a:spcPct val="90000"/>
              </a:lnSpc>
              <a:spcBef>
                <a:spcPct val="0"/>
              </a:spcBef>
              <a:buNone/>
              <a:defRPr kumimoji="1" sz="2800" b="1" kern="1200">
                <a:solidFill>
                  <a:schemeClr val="tx1"/>
                </a:solidFill>
                <a:latin typeface="+mj-lt"/>
                <a:ea typeface="+mj-ea"/>
                <a:cs typeface="+mj-cs"/>
              </a:defRPr>
            </a:lvl1pPr>
          </a:lstStyle>
          <a:p>
            <a:r>
              <a:rPr lang="ja-JP" altLang="en-US" dirty="0">
                <a:latin typeface="メイリオ" panose="020B0604030504040204" pitchFamily="50" charset="-128"/>
                <a:ea typeface="メイリオ" panose="020B0604030504040204" pitchFamily="50" charset="-128"/>
              </a:rPr>
              <a:t>プラン</a:t>
            </a:r>
            <a:r>
              <a:rPr lang="en-US" altLang="ja-JP" dirty="0">
                <a:latin typeface="メイリオ" panose="020B0604030504040204" pitchFamily="50" charset="-128"/>
                <a:ea typeface="メイリオ" panose="020B0604030504040204" pitchFamily="50" charset="-128"/>
              </a:rPr>
              <a:t>52th </a:t>
            </a:r>
            <a:r>
              <a:rPr lang="ja-JP" altLang="en-US" dirty="0">
                <a:latin typeface="メイリオ" panose="020B0604030504040204" pitchFamily="50" charset="-128"/>
                <a:ea typeface="メイリオ" panose="020B0604030504040204" pitchFamily="50" charset="-128"/>
              </a:rPr>
              <a:t>グループ業績目標</a:t>
            </a:r>
            <a:r>
              <a:rPr lang="en-US" altLang="ja-JP" dirty="0">
                <a:latin typeface="メイリオ" panose="020B0604030504040204" pitchFamily="50" charset="-128"/>
                <a:ea typeface="メイリオ" panose="020B0604030504040204" pitchFamily="50" charset="-128"/>
              </a:rPr>
              <a:t> XXXX</a:t>
            </a:r>
            <a:r>
              <a:rPr lang="ja-JP" altLang="en-US" dirty="0">
                <a:latin typeface="メイリオ" panose="020B0604030504040204" pitchFamily="50" charset="-128"/>
                <a:ea typeface="メイリオ" panose="020B0604030504040204" pitchFamily="50" charset="-128"/>
              </a:rPr>
              <a:t>グループの業績</a:t>
            </a:r>
            <a:r>
              <a:rPr lang="ja-JP" altLang="en-US" sz="2400" dirty="0">
                <a:latin typeface="メイリオ" panose="020B0604030504040204" pitchFamily="50" charset="-128"/>
                <a:ea typeface="メイリオ" panose="020B0604030504040204" pitchFamily="50" charset="-128"/>
              </a:rPr>
              <a:t>（連結もどき）</a:t>
            </a:r>
            <a:endParaRPr lang="en-US" altLang="ja-JP" sz="24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4860E4DF-ADDC-D3F5-83DF-B37674958FC2}"/>
              </a:ext>
            </a:extLst>
          </p:cNvPr>
          <p:cNvSpPr txBox="1"/>
          <p:nvPr/>
        </p:nvSpPr>
        <p:spPr>
          <a:xfrm>
            <a:off x="3893906" y="959989"/>
            <a:ext cx="8107364" cy="707886"/>
          </a:xfrm>
          <a:prstGeom prst="rect">
            <a:avLst/>
          </a:prstGeom>
          <a:noFill/>
        </p:spPr>
        <p:txBody>
          <a:bodyPr wrap="square" rtlCol="0">
            <a:spAutoFit/>
          </a:bodyPr>
          <a:lstStyle/>
          <a:p>
            <a:r>
              <a:rPr lang="ja-JP" altLang="en-US" sz="2000" b="1" dirty="0">
                <a:solidFill>
                  <a:srgbClr val="002060"/>
                </a:solidFill>
                <a:latin typeface="+mn-ea"/>
              </a:rPr>
              <a:t>　・グループ売上高は</a:t>
            </a:r>
            <a:r>
              <a:rPr lang="en-US" altLang="ja-JP" sz="2000" b="1" dirty="0">
                <a:solidFill>
                  <a:srgbClr val="002060"/>
                </a:solidFill>
                <a:latin typeface="+mn-ea"/>
              </a:rPr>
              <a:t>42</a:t>
            </a:r>
            <a:r>
              <a:rPr lang="ja-JP" altLang="en-US" sz="2000" b="1" dirty="0">
                <a:solidFill>
                  <a:srgbClr val="002060"/>
                </a:solidFill>
                <a:latin typeface="+mn-ea"/>
              </a:rPr>
              <a:t>億</a:t>
            </a:r>
            <a:r>
              <a:rPr lang="en-US" altLang="ja-JP" sz="2000" b="1" dirty="0">
                <a:solidFill>
                  <a:srgbClr val="002060"/>
                </a:solidFill>
                <a:latin typeface="+mn-ea"/>
              </a:rPr>
              <a:t>7771</a:t>
            </a:r>
            <a:r>
              <a:rPr lang="ja-JP" altLang="en-US" sz="2000" b="1" dirty="0">
                <a:solidFill>
                  <a:srgbClr val="002060"/>
                </a:solidFill>
                <a:latin typeface="+mn-ea"/>
              </a:rPr>
              <a:t>万円。あと</a:t>
            </a:r>
            <a:r>
              <a:rPr lang="en-US" altLang="ja-JP" sz="2000" b="1" dirty="0">
                <a:solidFill>
                  <a:srgbClr val="002060"/>
                </a:solidFill>
                <a:latin typeface="+mn-ea"/>
              </a:rPr>
              <a:t>7</a:t>
            </a:r>
            <a:r>
              <a:rPr lang="ja-JP" altLang="en-US" sz="2000" b="1" dirty="0">
                <a:solidFill>
                  <a:srgbClr val="002060"/>
                </a:solidFill>
                <a:latin typeface="+mn-ea"/>
              </a:rPr>
              <a:t>億</a:t>
            </a:r>
            <a:r>
              <a:rPr lang="en-US" altLang="ja-JP" sz="2000" b="1" dirty="0">
                <a:solidFill>
                  <a:srgbClr val="002060"/>
                </a:solidFill>
                <a:latin typeface="+mn-ea"/>
              </a:rPr>
              <a:t>3</a:t>
            </a:r>
            <a:r>
              <a:rPr lang="ja-JP" altLang="en-US" sz="2000" b="1" dirty="0">
                <a:solidFill>
                  <a:srgbClr val="002060"/>
                </a:solidFill>
                <a:latin typeface="+mn-ea"/>
              </a:rPr>
              <a:t>千万円の上積みで到達。</a:t>
            </a:r>
            <a:endParaRPr lang="en-US" altLang="ja-JP" sz="2000" b="1" dirty="0">
              <a:solidFill>
                <a:srgbClr val="002060"/>
              </a:solidFill>
              <a:latin typeface="+mn-ea"/>
            </a:endParaRPr>
          </a:p>
          <a:p>
            <a:r>
              <a:rPr lang="ja-JP" altLang="en-US" sz="2000" b="1" dirty="0">
                <a:solidFill>
                  <a:srgbClr val="002060"/>
                </a:solidFill>
                <a:latin typeface="+mn-ea"/>
              </a:rPr>
              <a:t>　・営業利益も急回復し</a:t>
            </a:r>
            <a:r>
              <a:rPr lang="en-US" altLang="ja-JP" sz="2000" b="1" dirty="0">
                <a:solidFill>
                  <a:srgbClr val="002060"/>
                </a:solidFill>
                <a:latin typeface="+mn-ea"/>
              </a:rPr>
              <a:t>6</a:t>
            </a:r>
            <a:r>
              <a:rPr lang="ja-JP" altLang="en-US" sz="2000" b="1" dirty="0">
                <a:solidFill>
                  <a:srgbClr val="002060"/>
                </a:solidFill>
                <a:latin typeface="+mn-ea"/>
              </a:rPr>
              <a:t>億</a:t>
            </a:r>
            <a:r>
              <a:rPr lang="en-US" altLang="ja-JP" sz="2000" b="1" dirty="0">
                <a:solidFill>
                  <a:srgbClr val="002060"/>
                </a:solidFill>
                <a:latin typeface="+mn-ea"/>
              </a:rPr>
              <a:t>8518</a:t>
            </a:r>
            <a:r>
              <a:rPr lang="ja-JP" altLang="en-US" sz="2000" b="1" dirty="0">
                <a:solidFill>
                  <a:srgbClr val="002060"/>
                </a:solidFill>
                <a:latin typeface="+mn-ea"/>
              </a:rPr>
              <a:t>万円、</a:t>
            </a:r>
            <a:r>
              <a:rPr lang="en-US" altLang="ja-JP" sz="2000" b="1" dirty="0">
                <a:solidFill>
                  <a:srgbClr val="002060"/>
                </a:solidFill>
                <a:latin typeface="+mn-ea"/>
              </a:rPr>
              <a:t>45</a:t>
            </a:r>
            <a:r>
              <a:rPr lang="ja-JP" altLang="en-US" sz="2000" b="1" dirty="0">
                <a:solidFill>
                  <a:srgbClr val="002060"/>
                </a:solidFill>
                <a:latin typeface="+mn-ea"/>
              </a:rPr>
              <a:t>期並みへの回復を第一目標に。</a:t>
            </a:r>
            <a:endParaRPr lang="en-US" altLang="ja-JP" sz="2000" b="1" dirty="0">
              <a:solidFill>
                <a:srgbClr val="002060"/>
              </a:solidFill>
              <a:latin typeface="+mn-ea"/>
            </a:endParaRPr>
          </a:p>
        </p:txBody>
      </p:sp>
      <p:sp>
        <p:nvSpPr>
          <p:cNvPr id="12" name="テキスト ボックス 11">
            <a:extLst>
              <a:ext uri="{FF2B5EF4-FFF2-40B4-BE49-F238E27FC236}">
                <a16:creationId xmlns:a16="http://schemas.microsoft.com/office/drawing/2014/main" id="{8DF1852B-9881-EC0B-2185-2372292DF1F9}"/>
              </a:ext>
            </a:extLst>
          </p:cNvPr>
          <p:cNvSpPr txBox="1"/>
          <p:nvPr/>
        </p:nvSpPr>
        <p:spPr>
          <a:xfrm>
            <a:off x="937437" y="6110258"/>
            <a:ext cx="10722253" cy="646331"/>
          </a:xfrm>
          <a:prstGeom prst="rect">
            <a:avLst/>
          </a:prstGeom>
          <a:noFill/>
        </p:spPr>
        <p:txBody>
          <a:bodyPr wrap="square" rtlCol="0">
            <a:spAutoFit/>
          </a:bodyPr>
          <a:lstStyle/>
          <a:p>
            <a:r>
              <a:rPr lang="ja-JP" altLang="en-US" sz="1200" dirty="0">
                <a:latin typeface="+mn-ea"/>
              </a:rPr>
              <a:t>「連結もどき」は、本来の連結決算で行われる関連者内部取引の相殺処理を実施していない単純な足し算です。例えば、安尼康が本社に機械</a:t>
            </a:r>
            <a:r>
              <a:rPr lang="en-US" altLang="ja-JP" sz="1200" dirty="0">
                <a:latin typeface="+mn-ea"/>
              </a:rPr>
              <a:t>A</a:t>
            </a:r>
            <a:r>
              <a:rPr lang="ja-JP" altLang="en-US" sz="1200" dirty="0">
                <a:latin typeface="+mn-ea"/>
              </a:rPr>
              <a:t>を</a:t>
            </a:r>
            <a:r>
              <a:rPr lang="en-US" altLang="ja-JP" sz="1200" dirty="0">
                <a:latin typeface="+mn-ea"/>
              </a:rPr>
              <a:t>100</a:t>
            </a:r>
            <a:r>
              <a:rPr lang="ja-JP" altLang="en-US" sz="1200" dirty="0">
                <a:latin typeface="+mn-ea"/>
              </a:rPr>
              <a:t>で販売して、その機械</a:t>
            </a:r>
            <a:endParaRPr lang="en-US" altLang="ja-JP" sz="1200" dirty="0">
              <a:latin typeface="+mn-ea"/>
            </a:endParaRPr>
          </a:p>
          <a:p>
            <a:r>
              <a:rPr lang="en-US" altLang="ja-JP" sz="1200" dirty="0">
                <a:latin typeface="+mn-ea"/>
              </a:rPr>
              <a:t>A</a:t>
            </a:r>
            <a:r>
              <a:rPr lang="ja-JP" altLang="en-US" sz="1200" dirty="0">
                <a:latin typeface="+mn-ea"/>
              </a:rPr>
              <a:t>を本社はお客様に</a:t>
            </a:r>
            <a:r>
              <a:rPr lang="en-US" altLang="ja-JP" sz="1200" dirty="0">
                <a:latin typeface="+mn-ea"/>
              </a:rPr>
              <a:t>130</a:t>
            </a:r>
            <a:r>
              <a:rPr lang="ja-JP" altLang="en-US" sz="1200" dirty="0">
                <a:latin typeface="+mn-ea"/>
              </a:rPr>
              <a:t>で販売する。「連結もどき」ではこの様な同一機械の売上高を安尼康売上高</a:t>
            </a:r>
            <a:r>
              <a:rPr lang="en-US" altLang="ja-JP" sz="1200" dirty="0">
                <a:latin typeface="+mn-ea"/>
              </a:rPr>
              <a:t>100</a:t>
            </a:r>
            <a:r>
              <a:rPr lang="ja-JP" altLang="en-US" sz="1200" dirty="0">
                <a:latin typeface="+mn-ea"/>
              </a:rPr>
              <a:t>＋本社売上高</a:t>
            </a:r>
            <a:r>
              <a:rPr lang="en-US" altLang="ja-JP" sz="1200" dirty="0">
                <a:latin typeface="+mn-ea"/>
              </a:rPr>
              <a:t>130=</a:t>
            </a:r>
            <a:r>
              <a:rPr lang="ja-JP" altLang="en-US" sz="1200" dirty="0">
                <a:latin typeface="+mn-ea"/>
              </a:rPr>
              <a:t>合計売上高</a:t>
            </a:r>
            <a:r>
              <a:rPr lang="en-US" altLang="ja-JP" sz="1200" dirty="0">
                <a:latin typeface="+mn-ea"/>
              </a:rPr>
              <a:t>230</a:t>
            </a:r>
            <a:r>
              <a:rPr lang="ja-JP" altLang="en-US" sz="1200" dirty="0">
                <a:latin typeface="+mn-ea"/>
              </a:rPr>
              <a:t>としている点がもどきです。</a:t>
            </a:r>
            <a:endParaRPr lang="en-US" altLang="ja-JP" sz="1200" dirty="0">
              <a:latin typeface="+mn-ea"/>
            </a:endParaRPr>
          </a:p>
          <a:p>
            <a:r>
              <a:rPr lang="ja-JP" altLang="en-US" sz="1200" dirty="0">
                <a:latin typeface="+mn-ea"/>
              </a:rPr>
              <a:t>（本来、内部取引分</a:t>
            </a:r>
            <a:r>
              <a:rPr lang="en-US" altLang="ja-JP" sz="1200" dirty="0">
                <a:latin typeface="+mn-ea"/>
              </a:rPr>
              <a:t>100</a:t>
            </a:r>
            <a:r>
              <a:rPr lang="ja-JP" altLang="en-US" sz="1200" dirty="0">
                <a:latin typeface="+mn-ea"/>
              </a:rPr>
              <a:t>を相殺し売上高</a:t>
            </a:r>
            <a:r>
              <a:rPr lang="en-US" altLang="ja-JP" sz="1200" dirty="0">
                <a:latin typeface="+mn-ea"/>
              </a:rPr>
              <a:t>130</a:t>
            </a:r>
            <a:r>
              <a:rPr lang="ja-JP" altLang="en-US" sz="1200" dirty="0">
                <a:latin typeface="+mn-ea"/>
              </a:rPr>
              <a:t>となる。）なお、本表の本社営業利益は賞与支給前のものを加算しています。</a:t>
            </a:r>
          </a:p>
        </p:txBody>
      </p:sp>
      <p:graphicFrame>
        <p:nvGraphicFramePr>
          <p:cNvPr id="15" name="グラフ 14">
            <a:extLst>
              <a:ext uri="{FF2B5EF4-FFF2-40B4-BE49-F238E27FC236}">
                <a16:creationId xmlns:a16="http://schemas.microsoft.com/office/drawing/2014/main" id="{6AA94A1E-26A7-4B0D-BD42-FCF9A90018A8}"/>
              </a:ext>
            </a:extLst>
          </p:cNvPr>
          <p:cNvGraphicFramePr>
            <a:graphicFrameLocks/>
          </p:cNvGraphicFramePr>
          <p:nvPr>
            <p:extLst>
              <p:ext uri="{D42A27DB-BD31-4B8C-83A1-F6EECF244321}">
                <p14:modId xmlns:p14="http://schemas.microsoft.com/office/powerpoint/2010/main" val="4173888789"/>
              </p:ext>
            </p:extLst>
          </p:nvPr>
        </p:nvGraphicFramePr>
        <p:xfrm>
          <a:off x="199176" y="1900070"/>
          <a:ext cx="11876153" cy="4187465"/>
        </p:xfrm>
        <a:graphic>
          <a:graphicData uri="http://schemas.openxmlformats.org/drawingml/2006/chart">
            <c:chart xmlns:c="http://schemas.openxmlformats.org/drawingml/2006/chart" xmlns:r="http://schemas.openxmlformats.org/officeDocument/2006/relationships" r:id="rId2"/>
          </a:graphicData>
        </a:graphic>
      </p:graphicFrame>
      <p:sp>
        <p:nvSpPr>
          <p:cNvPr id="16" name="テキスト ボックス 15">
            <a:extLst>
              <a:ext uri="{FF2B5EF4-FFF2-40B4-BE49-F238E27FC236}">
                <a16:creationId xmlns:a16="http://schemas.microsoft.com/office/drawing/2014/main" id="{D1E051A8-DD00-21AD-EC3F-832A2971F88E}"/>
              </a:ext>
            </a:extLst>
          </p:cNvPr>
          <p:cNvSpPr txBox="1"/>
          <p:nvPr/>
        </p:nvSpPr>
        <p:spPr>
          <a:xfrm>
            <a:off x="10761784" y="1592292"/>
            <a:ext cx="1430216" cy="307777"/>
          </a:xfrm>
          <a:prstGeom prst="rect">
            <a:avLst/>
          </a:prstGeom>
          <a:noFill/>
        </p:spPr>
        <p:txBody>
          <a:bodyPr wrap="square" rtlCol="0">
            <a:spAutoFit/>
          </a:bodyPr>
          <a:lstStyle/>
          <a:p>
            <a:r>
              <a:rPr kumimoji="1" lang="ja-JP" altLang="en-US" sz="1400" dirty="0"/>
              <a:t>（単位：千円）</a:t>
            </a:r>
          </a:p>
        </p:txBody>
      </p:sp>
    </p:spTree>
    <p:extLst>
      <p:ext uri="{BB962C8B-B14F-4D97-AF65-F5344CB8AC3E}">
        <p14:creationId xmlns:p14="http://schemas.microsoft.com/office/powerpoint/2010/main" val="2574897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2</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latin typeface="+mj-lt"/>
              </a:rPr>
              <a:t>1. 49</a:t>
            </a:r>
            <a:r>
              <a:rPr lang="ja-JP" altLang="en-US" sz="1800" b="1" dirty="0">
                <a:latin typeface="+mj-lt"/>
              </a:rPr>
              <a:t>期の業況業績について   </a:t>
            </a:r>
            <a:r>
              <a:rPr lang="en-US" altLang="ja-JP" sz="1800" b="1" dirty="0">
                <a:latin typeface="+mj-lt"/>
              </a:rPr>
              <a:t>1.2. 49</a:t>
            </a:r>
            <a:r>
              <a:rPr lang="ja-JP" altLang="en-US" sz="1800" b="1" dirty="0">
                <a:latin typeface="+mj-lt"/>
              </a:rPr>
              <a:t>期 業績・財務ハイライト（速報）</a:t>
            </a:r>
            <a:endParaRPr lang="ja-JP" altLang="en-US" sz="1800" b="1" dirty="0"/>
          </a:p>
        </p:txBody>
      </p:sp>
      <p:grpSp>
        <p:nvGrpSpPr>
          <p:cNvPr id="3" name="グループ化 2">
            <a:extLst>
              <a:ext uri="{FF2B5EF4-FFF2-40B4-BE49-F238E27FC236}">
                <a16:creationId xmlns:a16="http://schemas.microsoft.com/office/drawing/2014/main" id="{E2E30331-02D1-6B93-943D-07565BEECB62}"/>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93337173-716B-7CDE-4E03-B5430A9FFE90}"/>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547C94AE-D0D2-466A-AA21-8D40838345D0}"/>
                </a:ext>
              </a:extLst>
            </p:cNvPr>
            <p:cNvSpPr txBox="1"/>
            <p:nvPr/>
          </p:nvSpPr>
          <p:spPr>
            <a:xfrm>
              <a:off x="8236563" y="1321605"/>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振り返り</a:t>
              </a:r>
              <a:endParaRPr lang="en-US" altLang="ja-JP" sz="600" dirty="0">
                <a:solidFill>
                  <a:schemeClr val="bg1"/>
                </a:solidFill>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9BEFC1B1-7E50-4EEF-2928-A1CC3DFE954A}"/>
                </a:ext>
              </a:extLst>
            </p:cNvPr>
            <p:cNvSpPr txBox="1"/>
            <p:nvPr/>
          </p:nvSpPr>
          <p:spPr>
            <a:xfrm>
              <a:off x="8236563" y="1440199"/>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課題一覧・現状分析</a:t>
              </a:r>
              <a:endParaRPr lang="en-US" altLang="ja-JP" sz="600" dirty="0">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4741EFF2-794D-AF75-A40B-9881005D64C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graphicFrame>
        <p:nvGraphicFramePr>
          <p:cNvPr id="14" name="コンテンツ プレースホルダー 1">
            <a:extLst>
              <a:ext uri="{FF2B5EF4-FFF2-40B4-BE49-F238E27FC236}">
                <a16:creationId xmlns:a16="http://schemas.microsoft.com/office/drawing/2014/main" id="{99D6EBEF-F00F-5796-51B2-D6AC1C92DBB7}"/>
              </a:ext>
            </a:extLst>
          </p:cNvPr>
          <p:cNvGraphicFramePr>
            <a:graphicFrameLocks/>
          </p:cNvGraphicFramePr>
          <p:nvPr>
            <p:extLst>
              <p:ext uri="{D42A27DB-BD31-4B8C-83A1-F6EECF244321}">
                <p14:modId xmlns:p14="http://schemas.microsoft.com/office/powerpoint/2010/main" val="3958088046"/>
              </p:ext>
            </p:extLst>
          </p:nvPr>
        </p:nvGraphicFramePr>
        <p:xfrm>
          <a:off x="352055" y="2060497"/>
          <a:ext cx="11479945" cy="3779520"/>
        </p:xfrm>
        <a:graphic>
          <a:graphicData uri="http://schemas.openxmlformats.org/drawingml/2006/table">
            <a:tbl>
              <a:tblPr firstRow="1" bandRow="1">
                <a:tableStyleId>{5C22544A-7EE6-4342-B048-85BDC9FD1C3A}</a:tableStyleId>
              </a:tblPr>
              <a:tblGrid>
                <a:gridCol w="2640745">
                  <a:extLst>
                    <a:ext uri="{9D8B030D-6E8A-4147-A177-3AD203B41FA5}">
                      <a16:colId xmlns:a16="http://schemas.microsoft.com/office/drawing/2014/main" val="20000"/>
                    </a:ext>
                  </a:extLst>
                </a:gridCol>
                <a:gridCol w="2426677">
                  <a:extLst>
                    <a:ext uri="{9D8B030D-6E8A-4147-A177-3AD203B41FA5}">
                      <a16:colId xmlns:a16="http://schemas.microsoft.com/office/drawing/2014/main" val="20001"/>
                    </a:ext>
                  </a:extLst>
                </a:gridCol>
                <a:gridCol w="2672861">
                  <a:extLst>
                    <a:ext uri="{9D8B030D-6E8A-4147-A177-3AD203B41FA5}">
                      <a16:colId xmlns:a16="http://schemas.microsoft.com/office/drawing/2014/main" val="20002"/>
                    </a:ext>
                  </a:extLst>
                </a:gridCol>
                <a:gridCol w="3739662">
                  <a:extLst>
                    <a:ext uri="{9D8B030D-6E8A-4147-A177-3AD203B41FA5}">
                      <a16:colId xmlns:a16="http://schemas.microsoft.com/office/drawing/2014/main" val="20003"/>
                    </a:ext>
                  </a:extLst>
                </a:gridCol>
              </a:tblGrid>
              <a:tr h="370840">
                <a:tc>
                  <a:txBody>
                    <a:bodyPr/>
                    <a:lstStyle/>
                    <a:p>
                      <a:endParaRPr kumimoji="1" lang="ja-JP" altLang="en-US" dirty="0"/>
                    </a:p>
                  </a:txBody>
                  <a:tcPr>
                    <a:solidFill>
                      <a:schemeClr val="accent1">
                        <a:lumMod val="75000"/>
                      </a:schemeClr>
                    </a:solidFill>
                  </a:tcPr>
                </a:tc>
                <a:tc>
                  <a:txBody>
                    <a:bodyPr/>
                    <a:lstStyle/>
                    <a:p>
                      <a:pPr algn="ctr"/>
                      <a:r>
                        <a:rPr kumimoji="1" lang="ja-JP" altLang="en-US" sz="1800" dirty="0">
                          <a:latin typeface="+mn-ea"/>
                          <a:ea typeface="+mn-ea"/>
                        </a:rPr>
                        <a:t>予算</a:t>
                      </a:r>
                    </a:p>
                  </a:txBody>
                  <a:tcPr anchor="ctr">
                    <a:solidFill>
                      <a:schemeClr val="accent1">
                        <a:lumMod val="75000"/>
                      </a:schemeClr>
                    </a:solidFill>
                  </a:tcPr>
                </a:tc>
                <a:tc>
                  <a:txBody>
                    <a:bodyPr/>
                    <a:lstStyle/>
                    <a:p>
                      <a:pPr algn="ctr"/>
                      <a:r>
                        <a:rPr kumimoji="1" lang="ja-JP" altLang="en-US" sz="1800" baseline="0" dirty="0">
                          <a:latin typeface="+mn-ea"/>
                          <a:ea typeface="+mn-ea"/>
                        </a:rPr>
                        <a:t>第</a:t>
                      </a:r>
                      <a:r>
                        <a:rPr kumimoji="1" lang="en-US" altLang="ja-JP" sz="1800" baseline="0" dirty="0">
                          <a:latin typeface="+mn-ea"/>
                          <a:ea typeface="+mn-ea"/>
                        </a:rPr>
                        <a:t>49</a:t>
                      </a:r>
                      <a:r>
                        <a:rPr kumimoji="1" lang="ja-JP" altLang="en-US" sz="1800" baseline="0" dirty="0">
                          <a:latin typeface="+mn-ea"/>
                          <a:ea typeface="+mn-ea"/>
                        </a:rPr>
                        <a:t>期</a:t>
                      </a:r>
                      <a:r>
                        <a:rPr kumimoji="1" lang="ja-JP" altLang="en-US" sz="1400" baseline="0" dirty="0">
                          <a:latin typeface="+mn-ea"/>
                          <a:ea typeface="+mn-ea"/>
                        </a:rPr>
                        <a:t> </a:t>
                      </a:r>
                      <a:r>
                        <a:rPr kumimoji="1" lang="ja-JP" altLang="en-US" sz="1800" baseline="0" dirty="0">
                          <a:latin typeface="+mn-ea"/>
                          <a:ea typeface="+mn-ea"/>
                        </a:rPr>
                        <a:t>業績速報</a:t>
                      </a:r>
                      <a:r>
                        <a:rPr kumimoji="1" lang="ja-JP" altLang="en-US" sz="1400" dirty="0">
                          <a:latin typeface="+mn-ea"/>
                          <a:ea typeface="+mn-ea"/>
                        </a:rPr>
                        <a:t> </a:t>
                      </a:r>
                      <a:endParaRPr kumimoji="1" lang="en-US" altLang="ja-JP" sz="1400" dirty="0">
                        <a:latin typeface="+mn-ea"/>
                        <a:ea typeface="+mn-ea"/>
                      </a:endParaRPr>
                    </a:p>
                    <a:p>
                      <a:pPr algn="ctr"/>
                      <a:r>
                        <a:rPr kumimoji="1" lang="en-US" altLang="ja-JP" sz="1400" dirty="0">
                          <a:latin typeface="+mn-ea"/>
                          <a:ea typeface="+mn-ea"/>
                        </a:rPr>
                        <a:t>(</a:t>
                      </a:r>
                      <a:r>
                        <a:rPr kumimoji="1" lang="ja-JP" altLang="en-US" sz="1400" dirty="0">
                          <a:latin typeface="+mn-ea"/>
                          <a:ea typeface="+mn-ea"/>
                        </a:rPr>
                        <a:t>予算進捗率 </a:t>
                      </a:r>
                      <a:r>
                        <a:rPr kumimoji="1" lang="en-US" altLang="ja-JP" sz="1400" dirty="0">
                          <a:latin typeface="+mn-ea"/>
                          <a:ea typeface="+mn-ea"/>
                        </a:rPr>
                        <a:t>: </a:t>
                      </a:r>
                      <a:r>
                        <a:rPr kumimoji="1" lang="ja-JP" altLang="en-US" sz="1400" dirty="0">
                          <a:latin typeface="+mn-ea"/>
                          <a:ea typeface="+mn-ea"/>
                        </a:rPr>
                        <a:t>前年比率</a:t>
                      </a:r>
                      <a:r>
                        <a:rPr kumimoji="1" lang="en-US" altLang="ja-JP" sz="1400" dirty="0">
                          <a:latin typeface="+mn-ea"/>
                          <a:ea typeface="+mn-ea"/>
                        </a:rPr>
                        <a:t>)</a:t>
                      </a:r>
                      <a:endParaRPr kumimoji="1" lang="ja-JP" altLang="en-US" sz="1400" dirty="0">
                        <a:latin typeface="+mn-ea"/>
                        <a:ea typeface="+mn-ea"/>
                      </a:endParaRPr>
                    </a:p>
                  </a:txBody>
                  <a:tcPr anchor="ctr">
                    <a:solidFill>
                      <a:schemeClr val="accent4">
                        <a:lumMod val="75000"/>
                      </a:schemeClr>
                    </a:solidFill>
                  </a:tcPr>
                </a:tc>
                <a:tc>
                  <a:txBody>
                    <a:bodyPr/>
                    <a:lstStyle/>
                    <a:p>
                      <a:pPr algn="ctr"/>
                      <a:r>
                        <a:rPr kumimoji="1" lang="ja-JP" altLang="en-US" dirty="0">
                          <a:latin typeface="+mn-ea"/>
                          <a:ea typeface="+mn-ea"/>
                        </a:rPr>
                        <a:t>第</a:t>
                      </a:r>
                      <a:r>
                        <a:rPr kumimoji="1" lang="en-US" altLang="ja-JP" dirty="0">
                          <a:latin typeface="+mn-ea"/>
                          <a:ea typeface="+mn-ea"/>
                        </a:rPr>
                        <a:t>48</a:t>
                      </a:r>
                      <a:r>
                        <a:rPr kumimoji="1" lang="ja-JP" altLang="en-US" dirty="0">
                          <a:latin typeface="+mn-ea"/>
                          <a:ea typeface="+mn-ea"/>
                        </a:rPr>
                        <a:t>期</a:t>
                      </a:r>
                    </a:p>
                  </a:txBody>
                  <a:tcPr anchor="ctr">
                    <a:solidFill>
                      <a:schemeClr val="accent1">
                        <a:lumMod val="75000"/>
                      </a:schemeClr>
                    </a:solidFill>
                  </a:tcPr>
                </a:tc>
                <a:extLst>
                  <a:ext uri="{0D108BD9-81ED-4DB2-BD59-A6C34878D82A}">
                    <a16:rowId xmlns:a16="http://schemas.microsoft.com/office/drawing/2014/main" val="10000"/>
                  </a:ext>
                </a:extLst>
              </a:tr>
              <a:tr h="370840">
                <a:tc>
                  <a:txBody>
                    <a:bodyPr/>
                    <a:lstStyle/>
                    <a:p>
                      <a:endParaRPr kumimoji="1" lang="ja-JP" altLang="en-US" dirty="0"/>
                    </a:p>
                  </a:txBody>
                  <a:tcPr>
                    <a:solidFill>
                      <a:schemeClr val="accent1">
                        <a:lumMod val="75000"/>
                      </a:schemeClr>
                    </a:solidFill>
                  </a:tcPr>
                </a:tc>
                <a:tc gridSpan="2">
                  <a:txBody>
                    <a:bodyPr/>
                    <a:lstStyle/>
                    <a:p>
                      <a:pPr algn="ctr"/>
                      <a:r>
                        <a:rPr kumimoji="1" lang="en-US" altLang="ja-JP" dirty="0">
                          <a:solidFill>
                            <a:schemeClr val="bg1"/>
                          </a:solidFill>
                          <a:latin typeface="+mn-ea"/>
                          <a:ea typeface="+mn-ea"/>
                        </a:rPr>
                        <a:t>2022</a:t>
                      </a:r>
                      <a:r>
                        <a:rPr kumimoji="1" lang="ja-JP" altLang="en-US" dirty="0">
                          <a:solidFill>
                            <a:schemeClr val="bg1"/>
                          </a:solidFill>
                          <a:latin typeface="+mn-ea"/>
                          <a:ea typeface="+mn-ea"/>
                        </a:rPr>
                        <a:t>年</a:t>
                      </a:r>
                      <a:r>
                        <a:rPr kumimoji="1" lang="en-US" altLang="ja-JP" dirty="0">
                          <a:solidFill>
                            <a:schemeClr val="bg1"/>
                          </a:solidFill>
                          <a:latin typeface="+mn-ea"/>
                          <a:ea typeface="+mn-ea"/>
                        </a:rPr>
                        <a:t>10</a:t>
                      </a:r>
                      <a:r>
                        <a:rPr kumimoji="1" lang="ja-JP" altLang="en-US" dirty="0">
                          <a:solidFill>
                            <a:schemeClr val="bg1"/>
                          </a:solidFill>
                          <a:latin typeface="+mn-ea"/>
                          <a:ea typeface="+mn-ea"/>
                        </a:rPr>
                        <a:t>月</a:t>
                      </a:r>
                      <a:r>
                        <a:rPr kumimoji="1" lang="en-US" altLang="ja-JP" dirty="0">
                          <a:solidFill>
                            <a:schemeClr val="bg1"/>
                          </a:solidFill>
                          <a:latin typeface="+mn-ea"/>
                          <a:ea typeface="+mn-ea"/>
                        </a:rPr>
                        <a:t>1</a:t>
                      </a:r>
                      <a:r>
                        <a:rPr kumimoji="1" lang="ja-JP" altLang="en-US" dirty="0">
                          <a:solidFill>
                            <a:schemeClr val="bg1"/>
                          </a:solidFill>
                          <a:latin typeface="+mn-ea"/>
                          <a:ea typeface="+mn-ea"/>
                        </a:rPr>
                        <a:t>日より</a:t>
                      </a:r>
                      <a:endParaRPr kumimoji="1" lang="en-US" altLang="ja-JP" dirty="0">
                        <a:solidFill>
                          <a:schemeClr val="bg1"/>
                        </a:solidFill>
                        <a:latin typeface="+mn-ea"/>
                        <a:ea typeface="+mn-ea"/>
                      </a:endParaRPr>
                    </a:p>
                    <a:p>
                      <a:pPr algn="ctr"/>
                      <a:r>
                        <a:rPr kumimoji="1" lang="en-US" altLang="ja-JP" dirty="0">
                          <a:solidFill>
                            <a:schemeClr val="bg1"/>
                          </a:solidFill>
                          <a:latin typeface="+mn-ea"/>
                          <a:ea typeface="+mn-ea"/>
                        </a:rPr>
                        <a:t>2023</a:t>
                      </a:r>
                      <a:r>
                        <a:rPr kumimoji="1" lang="ja-JP" altLang="en-US" dirty="0">
                          <a:solidFill>
                            <a:schemeClr val="bg1"/>
                          </a:solidFill>
                          <a:latin typeface="+mn-ea"/>
                          <a:ea typeface="+mn-ea"/>
                        </a:rPr>
                        <a:t>年</a:t>
                      </a:r>
                      <a:r>
                        <a:rPr kumimoji="1" lang="en-US" altLang="ja-JP" dirty="0">
                          <a:solidFill>
                            <a:schemeClr val="bg1"/>
                          </a:solidFill>
                          <a:latin typeface="+mn-ea"/>
                          <a:ea typeface="+mn-ea"/>
                        </a:rPr>
                        <a:t>9</a:t>
                      </a:r>
                      <a:r>
                        <a:rPr kumimoji="1" lang="ja-JP" altLang="en-US" dirty="0">
                          <a:solidFill>
                            <a:schemeClr val="bg1"/>
                          </a:solidFill>
                          <a:latin typeface="+mn-ea"/>
                          <a:ea typeface="+mn-ea"/>
                        </a:rPr>
                        <a:t>月</a:t>
                      </a:r>
                      <a:r>
                        <a:rPr kumimoji="1" lang="en-US" altLang="ja-JP" dirty="0">
                          <a:solidFill>
                            <a:schemeClr val="bg1"/>
                          </a:solidFill>
                          <a:latin typeface="+mn-ea"/>
                          <a:ea typeface="+mn-ea"/>
                        </a:rPr>
                        <a:t>30</a:t>
                      </a:r>
                      <a:r>
                        <a:rPr kumimoji="1" lang="ja-JP" altLang="en-US" dirty="0">
                          <a:solidFill>
                            <a:schemeClr val="bg1"/>
                          </a:solidFill>
                          <a:latin typeface="+mn-ea"/>
                          <a:ea typeface="+mn-ea"/>
                        </a:rPr>
                        <a:t>日まで</a:t>
                      </a:r>
                    </a:p>
                  </a:txBody>
                  <a:tcPr>
                    <a:solidFill>
                      <a:schemeClr val="accent1">
                        <a:lumMod val="75000"/>
                      </a:schemeClr>
                    </a:solidFill>
                  </a:tcPr>
                </a:tc>
                <a:tc hMerge="1">
                  <a:txBody>
                    <a:bodyPr/>
                    <a:lstStyle/>
                    <a:p>
                      <a:endParaRPr kumimoji="1" lang="ja-JP" altLang="en-US"/>
                    </a:p>
                  </a:txBody>
                  <a:tcPr/>
                </a:tc>
                <a:tc>
                  <a:txBody>
                    <a:bodyPr/>
                    <a:lstStyle/>
                    <a:p>
                      <a:pPr algn="ctr"/>
                      <a:r>
                        <a:rPr kumimoji="1" lang="en-US" altLang="ja-JP" dirty="0">
                          <a:solidFill>
                            <a:schemeClr val="bg1"/>
                          </a:solidFill>
                          <a:latin typeface="+mn-ea"/>
                          <a:ea typeface="+mn-ea"/>
                        </a:rPr>
                        <a:t>2021</a:t>
                      </a:r>
                      <a:r>
                        <a:rPr kumimoji="1" lang="ja-JP" altLang="en-US" dirty="0">
                          <a:solidFill>
                            <a:schemeClr val="bg1"/>
                          </a:solidFill>
                          <a:latin typeface="+mn-ea"/>
                          <a:ea typeface="+mn-ea"/>
                        </a:rPr>
                        <a:t>年</a:t>
                      </a:r>
                      <a:r>
                        <a:rPr kumimoji="1" lang="en-US" altLang="ja-JP" dirty="0">
                          <a:solidFill>
                            <a:schemeClr val="bg1"/>
                          </a:solidFill>
                          <a:latin typeface="+mn-ea"/>
                          <a:ea typeface="+mn-ea"/>
                        </a:rPr>
                        <a:t>10</a:t>
                      </a:r>
                      <a:r>
                        <a:rPr kumimoji="1" lang="ja-JP" altLang="en-US" dirty="0">
                          <a:solidFill>
                            <a:schemeClr val="bg1"/>
                          </a:solidFill>
                          <a:latin typeface="+mn-ea"/>
                          <a:ea typeface="+mn-ea"/>
                        </a:rPr>
                        <a:t>月</a:t>
                      </a:r>
                      <a:r>
                        <a:rPr kumimoji="1" lang="en-US" altLang="ja-JP" dirty="0">
                          <a:solidFill>
                            <a:schemeClr val="bg1"/>
                          </a:solidFill>
                          <a:latin typeface="+mn-ea"/>
                          <a:ea typeface="+mn-ea"/>
                        </a:rPr>
                        <a:t>1</a:t>
                      </a:r>
                      <a:r>
                        <a:rPr kumimoji="1" lang="ja-JP" altLang="en-US" dirty="0">
                          <a:solidFill>
                            <a:schemeClr val="bg1"/>
                          </a:solidFill>
                          <a:latin typeface="+mn-ea"/>
                          <a:ea typeface="+mn-ea"/>
                        </a:rPr>
                        <a:t>日より</a:t>
                      </a:r>
                      <a:endParaRPr kumimoji="1" lang="en-US" altLang="ja-JP" dirty="0">
                        <a:solidFill>
                          <a:schemeClr val="bg1"/>
                        </a:solidFill>
                        <a:latin typeface="+mn-ea"/>
                        <a:ea typeface="+mn-ea"/>
                      </a:endParaRPr>
                    </a:p>
                    <a:p>
                      <a:pPr algn="ctr"/>
                      <a:r>
                        <a:rPr kumimoji="1" lang="en-US" altLang="ja-JP" dirty="0">
                          <a:solidFill>
                            <a:schemeClr val="bg1"/>
                          </a:solidFill>
                          <a:latin typeface="+mn-ea"/>
                          <a:ea typeface="+mn-ea"/>
                        </a:rPr>
                        <a:t>2022</a:t>
                      </a:r>
                      <a:r>
                        <a:rPr kumimoji="1" lang="ja-JP" altLang="en-US" dirty="0">
                          <a:solidFill>
                            <a:schemeClr val="bg1"/>
                          </a:solidFill>
                          <a:latin typeface="+mn-ea"/>
                          <a:ea typeface="+mn-ea"/>
                        </a:rPr>
                        <a:t>年</a:t>
                      </a:r>
                      <a:r>
                        <a:rPr kumimoji="1" lang="en-US" altLang="ja-JP" dirty="0">
                          <a:solidFill>
                            <a:schemeClr val="bg1"/>
                          </a:solidFill>
                          <a:latin typeface="+mn-ea"/>
                          <a:ea typeface="+mn-ea"/>
                        </a:rPr>
                        <a:t>9</a:t>
                      </a:r>
                      <a:r>
                        <a:rPr kumimoji="1" lang="ja-JP" altLang="en-US" dirty="0">
                          <a:solidFill>
                            <a:schemeClr val="bg1"/>
                          </a:solidFill>
                          <a:latin typeface="+mn-ea"/>
                          <a:ea typeface="+mn-ea"/>
                        </a:rPr>
                        <a:t>月</a:t>
                      </a:r>
                      <a:r>
                        <a:rPr kumimoji="1" lang="en-US" altLang="ja-JP" dirty="0">
                          <a:solidFill>
                            <a:schemeClr val="bg1"/>
                          </a:solidFill>
                          <a:latin typeface="+mn-ea"/>
                          <a:ea typeface="+mn-ea"/>
                        </a:rPr>
                        <a:t>30</a:t>
                      </a:r>
                      <a:r>
                        <a:rPr kumimoji="1" lang="ja-JP" altLang="en-US" dirty="0">
                          <a:solidFill>
                            <a:schemeClr val="bg1"/>
                          </a:solidFill>
                          <a:latin typeface="+mn-ea"/>
                          <a:ea typeface="+mn-ea"/>
                        </a:rPr>
                        <a:t>日まで</a:t>
                      </a:r>
                    </a:p>
                  </a:txBody>
                  <a:tcPr>
                    <a:solidFill>
                      <a:schemeClr val="accent1">
                        <a:lumMod val="75000"/>
                      </a:schemeClr>
                    </a:solidFill>
                  </a:tcPr>
                </a:tc>
                <a:extLst>
                  <a:ext uri="{0D108BD9-81ED-4DB2-BD59-A6C34878D82A}">
                    <a16:rowId xmlns:a16="http://schemas.microsoft.com/office/drawing/2014/main" val="10001"/>
                  </a:ext>
                </a:extLst>
              </a:tr>
              <a:tr h="370840">
                <a:tc>
                  <a:txBody>
                    <a:bodyPr/>
                    <a:lstStyle/>
                    <a:p>
                      <a:pPr algn="ctr"/>
                      <a:r>
                        <a:rPr kumimoji="1" lang="ja-JP" altLang="en-US" sz="2000" b="1" dirty="0">
                          <a:solidFill>
                            <a:schemeClr val="bg1"/>
                          </a:solidFill>
                          <a:latin typeface="+mn-ea"/>
                          <a:ea typeface="+mn-ea"/>
                        </a:rPr>
                        <a:t>営業利益</a:t>
                      </a:r>
                    </a:p>
                  </a:txBody>
                  <a:tcPr anchor="ctr">
                    <a:solidFill>
                      <a:schemeClr val="accent1">
                        <a:lumMod val="75000"/>
                      </a:schemeClr>
                    </a:solidFill>
                  </a:tcPr>
                </a:tc>
                <a:tc>
                  <a:txBody>
                    <a:bodyPr/>
                    <a:lstStyle/>
                    <a:p>
                      <a:pPr algn="ctr"/>
                      <a:r>
                        <a:rPr kumimoji="1" lang="en-US" altLang="ja-JP" dirty="0">
                          <a:latin typeface="+mn-ea"/>
                          <a:ea typeface="+mn-ea"/>
                        </a:rPr>
                        <a:t>225,894</a:t>
                      </a:r>
                      <a:endParaRPr kumimoji="1" lang="ja-JP" altLang="en-US" dirty="0">
                        <a:latin typeface="+mn-ea"/>
                        <a:ea typeface="+mn-ea"/>
                      </a:endParaRPr>
                    </a:p>
                  </a:txBody>
                  <a:tcPr anchor="ctr">
                    <a:solidFill>
                      <a:schemeClr val="accent5">
                        <a:lumMod val="20000"/>
                        <a:lumOff val="80000"/>
                      </a:schemeClr>
                    </a:solidFill>
                  </a:tcPr>
                </a:tc>
                <a:tc>
                  <a:txBody>
                    <a:bodyPr/>
                    <a:lstStyle/>
                    <a:p>
                      <a:pPr algn="ctr"/>
                      <a:r>
                        <a:rPr kumimoji="1" lang="en-US" altLang="ja-JP" sz="2400" dirty="0">
                          <a:latin typeface="+mn-ea"/>
                          <a:ea typeface="+mn-ea"/>
                        </a:rPr>
                        <a:t>342,524</a:t>
                      </a: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n-ea"/>
                          <a:ea typeface="+mn-ea"/>
                        </a:rPr>
                        <a:t>(151.6% : 123.5%)</a:t>
                      </a:r>
                      <a:endParaRPr kumimoji="1" lang="ja-JP" altLang="en-US" sz="1600" dirty="0">
                        <a:latin typeface="+mn-ea"/>
                        <a:ea typeface="+mn-ea"/>
                      </a:endParaRPr>
                    </a:p>
                  </a:txBody>
                  <a:tcPr anchor="ctr">
                    <a:solidFill>
                      <a:schemeClr val="accent4">
                        <a:lumMod val="75000"/>
                      </a:schemeClr>
                    </a:solidFill>
                  </a:tcPr>
                </a:tc>
                <a:tc>
                  <a:txBody>
                    <a:bodyPr/>
                    <a:lstStyle/>
                    <a:p>
                      <a:pPr algn="ctr"/>
                      <a:r>
                        <a:rPr kumimoji="1" lang="en-US" altLang="ja-JP" dirty="0">
                          <a:latin typeface="+mn-ea"/>
                          <a:ea typeface="+mn-ea"/>
                        </a:rPr>
                        <a:t>277,424</a:t>
                      </a:r>
                      <a:endParaRPr kumimoji="1" lang="ja-JP" altLang="en-US" dirty="0">
                        <a:latin typeface="+mn-ea"/>
                        <a:ea typeface="+mn-ea"/>
                      </a:endParaRPr>
                    </a:p>
                  </a:txBody>
                  <a:tcPr anchor="ctr">
                    <a:solidFill>
                      <a:schemeClr val="accent1">
                        <a:lumMod val="20000"/>
                        <a:lumOff val="80000"/>
                      </a:schemeClr>
                    </a:solidFill>
                  </a:tcPr>
                </a:tc>
                <a:extLst>
                  <a:ext uri="{0D108BD9-81ED-4DB2-BD59-A6C34878D82A}">
                    <a16:rowId xmlns:a16="http://schemas.microsoft.com/office/drawing/2014/main" val="10002"/>
                  </a:ext>
                </a:extLst>
              </a:tr>
              <a:tr h="370840">
                <a:tc>
                  <a:txBody>
                    <a:bodyPr/>
                    <a:lstStyle/>
                    <a:p>
                      <a:pPr algn="ctr"/>
                      <a:r>
                        <a:rPr kumimoji="1" lang="ja-JP" altLang="en-US" sz="2000" b="1" dirty="0">
                          <a:solidFill>
                            <a:schemeClr val="bg1"/>
                          </a:solidFill>
                          <a:latin typeface="+mn-ea"/>
                          <a:ea typeface="+mn-ea"/>
                        </a:rPr>
                        <a:t>営業利益率</a:t>
                      </a:r>
                      <a:endParaRPr kumimoji="1" lang="en-US" altLang="ja-JP" sz="2000" b="1" dirty="0">
                        <a:solidFill>
                          <a:schemeClr val="bg1"/>
                        </a:solidFill>
                        <a:latin typeface="+mn-ea"/>
                        <a:ea typeface="+mn-ea"/>
                      </a:endParaRPr>
                    </a:p>
                  </a:txBody>
                  <a:tcPr anchor="ctr">
                    <a:solidFill>
                      <a:schemeClr val="accent1">
                        <a:lumMod val="75000"/>
                      </a:schemeClr>
                    </a:solidFill>
                  </a:tcPr>
                </a:tc>
                <a:tc>
                  <a:txBody>
                    <a:bodyPr/>
                    <a:lstStyle/>
                    <a:p>
                      <a:pPr algn="ctr"/>
                      <a:r>
                        <a:rPr kumimoji="1" lang="en-US" altLang="ja-JP" dirty="0">
                          <a:latin typeface="+mn-ea"/>
                          <a:ea typeface="+mn-ea"/>
                        </a:rPr>
                        <a:t>10.8%</a:t>
                      </a:r>
                      <a:endParaRPr kumimoji="1" lang="ja-JP" altLang="en-US" dirty="0">
                        <a:latin typeface="+mn-ea"/>
                        <a:ea typeface="+mn-ea"/>
                      </a:endParaRPr>
                    </a:p>
                  </a:txBody>
                  <a:tcPr anchor="ctr">
                    <a:solidFill>
                      <a:schemeClr val="accent5">
                        <a:lumMod val="60000"/>
                        <a:lumOff val="40000"/>
                      </a:schemeClr>
                    </a:solidFill>
                  </a:tcPr>
                </a:tc>
                <a:tc>
                  <a:txBody>
                    <a:bodyPr/>
                    <a:lstStyle/>
                    <a:p>
                      <a:pPr algn="ctr"/>
                      <a:r>
                        <a:rPr kumimoji="1" lang="en-US" altLang="ja-JP" sz="2400" dirty="0">
                          <a:latin typeface="+mn-ea"/>
                          <a:ea typeface="+mn-ea"/>
                        </a:rPr>
                        <a:t>16.4%</a:t>
                      </a:r>
                      <a:endParaRPr kumimoji="1" lang="ja-JP" altLang="en-US" sz="2400" dirty="0">
                        <a:latin typeface="+mn-ea"/>
                        <a:ea typeface="+mn-ea"/>
                      </a:endParaRPr>
                    </a:p>
                  </a:txBody>
                  <a:tcPr anchor="ctr">
                    <a:solidFill>
                      <a:schemeClr val="accent4">
                        <a:lumMod val="60000"/>
                        <a:lumOff val="40000"/>
                      </a:schemeClr>
                    </a:solidFill>
                  </a:tcPr>
                </a:tc>
                <a:tc>
                  <a:txBody>
                    <a:bodyPr/>
                    <a:lstStyle/>
                    <a:p>
                      <a:pPr algn="ctr"/>
                      <a:r>
                        <a:rPr kumimoji="1" lang="en-US" altLang="ja-JP" dirty="0">
                          <a:latin typeface="+mn-ea"/>
                          <a:ea typeface="+mn-ea"/>
                        </a:rPr>
                        <a:t>14.2%</a:t>
                      </a:r>
                      <a:endParaRPr kumimoji="1" lang="ja-JP" altLang="en-US" dirty="0">
                        <a:latin typeface="+mn-ea"/>
                        <a:ea typeface="+mn-ea"/>
                      </a:endParaRPr>
                    </a:p>
                  </a:txBody>
                  <a:tcPr anchor="ctr">
                    <a:solidFill>
                      <a:schemeClr val="accent5">
                        <a:lumMod val="60000"/>
                        <a:lumOff val="40000"/>
                      </a:schemeClr>
                    </a:solidFill>
                  </a:tcPr>
                </a:tc>
                <a:extLst>
                  <a:ext uri="{0D108BD9-81ED-4DB2-BD59-A6C34878D82A}">
                    <a16:rowId xmlns:a16="http://schemas.microsoft.com/office/drawing/2014/main" val="10003"/>
                  </a:ext>
                </a:extLst>
              </a:tr>
              <a:tr h="370840">
                <a:tc>
                  <a:txBody>
                    <a:bodyPr/>
                    <a:lstStyle/>
                    <a:p>
                      <a:pPr algn="ctr"/>
                      <a:r>
                        <a:rPr kumimoji="1" lang="ja-JP" altLang="en-US" sz="2000" b="1" dirty="0">
                          <a:solidFill>
                            <a:schemeClr val="bg1"/>
                          </a:solidFill>
                          <a:latin typeface="+mn-ea"/>
                          <a:ea typeface="+mn-ea"/>
                        </a:rPr>
                        <a:t>販売費及び</a:t>
                      </a:r>
                      <a:endParaRPr kumimoji="1" lang="en-US" altLang="ja-JP" sz="2000" b="1" dirty="0">
                        <a:solidFill>
                          <a:schemeClr val="bg1"/>
                        </a:solidFill>
                        <a:latin typeface="+mn-ea"/>
                        <a:ea typeface="+mn-ea"/>
                      </a:endParaRPr>
                    </a:p>
                    <a:p>
                      <a:pPr algn="ctr"/>
                      <a:r>
                        <a:rPr kumimoji="1" lang="ja-JP" altLang="en-US" sz="2000" b="1" dirty="0">
                          <a:solidFill>
                            <a:schemeClr val="bg1"/>
                          </a:solidFill>
                          <a:latin typeface="+mn-ea"/>
                          <a:ea typeface="+mn-ea"/>
                        </a:rPr>
                        <a:t>一般管理費</a:t>
                      </a:r>
                    </a:p>
                  </a:txBody>
                  <a:tcPr anchor="ctr">
                    <a:solidFill>
                      <a:schemeClr val="accent1">
                        <a:lumMod val="75000"/>
                      </a:schemeClr>
                    </a:solidFill>
                  </a:tcPr>
                </a:tc>
                <a:tc>
                  <a:txBody>
                    <a:bodyPr/>
                    <a:lstStyle/>
                    <a:p>
                      <a:pPr algn="ctr"/>
                      <a:r>
                        <a:rPr kumimoji="1" lang="en-US" altLang="ja-JP" dirty="0">
                          <a:latin typeface="+mn-ea"/>
                          <a:ea typeface="+mn-ea"/>
                        </a:rPr>
                        <a:t>729,349</a:t>
                      </a:r>
                      <a:endParaRPr kumimoji="1" lang="ja-JP" altLang="en-US" dirty="0">
                        <a:latin typeface="+mn-ea"/>
                        <a:ea typeface="+mn-ea"/>
                      </a:endParaRPr>
                    </a:p>
                  </a:txBody>
                  <a:tcPr anchor="ctr">
                    <a:solidFill>
                      <a:schemeClr val="accent5">
                        <a:lumMod val="20000"/>
                        <a:lumOff val="80000"/>
                      </a:schemeClr>
                    </a:solidFill>
                  </a:tcPr>
                </a:tc>
                <a:tc>
                  <a:txBody>
                    <a:bodyPr/>
                    <a:lstStyle/>
                    <a:p>
                      <a:pPr algn="ctr"/>
                      <a:r>
                        <a:rPr kumimoji="1" lang="en-US" altLang="ja-JP" sz="2400" dirty="0">
                          <a:latin typeface="+mn-ea"/>
                          <a:ea typeface="+mn-ea"/>
                        </a:rPr>
                        <a:t>704,913</a:t>
                      </a: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600" dirty="0">
                          <a:latin typeface="+mn-ea"/>
                          <a:ea typeface="+mn-ea"/>
                        </a:rPr>
                        <a:t>(96.6% : 111.1%)</a:t>
                      </a:r>
                      <a:endParaRPr kumimoji="1" lang="ja-JP" altLang="en-US" sz="1600" dirty="0">
                        <a:latin typeface="+mn-ea"/>
                        <a:ea typeface="+mn-ea"/>
                      </a:endParaRPr>
                    </a:p>
                  </a:txBody>
                  <a:tcPr anchor="ctr">
                    <a:solidFill>
                      <a:schemeClr val="accent4">
                        <a:lumMod val="75000"/>
                      </a:schemeClr>
                    </a:solidFill>
                  </a:tcPr>
                </a:tc>
                <a:tc>
                  <a:txBody>
                    <a:bodyPr/>
                    <a:lstStyle/>
                    <a:p>
                      <a:pPr algn="ctr"/>
                      <a:r>
                        <a:rPr kumimoji="1" lang="en-US" altLang="ja-JP" dirty="0">
                          <a:latin typeface="+mn-ea"/>
                          <a:ea typeface="+mn-ea"/>
                        </a:rPr>
                        <a:t>634,222</a:t>
                      </a:r>
                      <a:endParaRPr kumimoji="1" lang="ja-JP" altLang="en-US" dirty="0">
                        <a:latin typeface="+mn-ea"/>
                        <a:ea typeface="+mn-ea"/>
                      </a:endParaRPr>
                    </a:p>
                  </a:txBody>
                  <a:tcPr anchor="ctr">
                    <a:solidFill>
                      <a:schemeClr val="accent1">
                        <a:lumMod val="20000"/>
                        <a:lumOff val="80000"/>
                      </a:schemeClr>
                    </a:solidFill>
                  </a:tcPr>
                </a:tc>
                <a:extLst>
                  <a:ext uri="{0D108BD9-81ED-4DB2-BD59-A6C34878D82A}">
                    <a16:rowId xmlns:a16="http://schemas.microsoft.com/office/drawing/2014/main" val="10004"/>
                  </a:ext>
                </a:extLst>
              </a:tr>
              <a:tr h="370840">
                <a:tc>
                  <a:txBody>
                    <a:bodyPr/>
                    <a:lstStyle/>
                    <a:p>
                      <a:pPr algn="ctr"/>
                      <a:r>
                        <a:rPr kumimoji="1" lang="ja-JP" altLang="en-US" sz="2000" b="1" dirty="0">
                          <a:solidFill>
                            <a:schemeClr val="bg1"/>
                          </a:solidFill>
                          <a:latin typeface="+mn-ea"/>
                          <a:ea typeface="+mn-ea"/>
                        </a:rPr>
                        <a:t>売上高</a:t>
                      </a:r>
                    </a:p>
                  </a:txBody>
                  <a:tcPr anchor="ctr">
                    <a:solidFill>
                      <a:schemeClr val="accent1">
                        <a:lumMod val="75000"/>
                      </a:schemeClr>
                    </a:solidFill>
                  </a:tcPr>
                </a:tc>
                <a:tc>
                  <a:txBody>
                    <a:bodyPr/>
                    <a:lstStyle/>
                    <a:p>
                      <a:pPr algn="ctr"/>
                      <a:r>
                        <a:rPr kumimoji="1" lang="en-US" altLang="ja-JP" dirty="0">
                          <a:latin typeface="+mn-ea"/>
                          <a:ea typeface="+mn-ea"/>
                        </a:rPr>
                        <a:t>2,088,200</a:t>
                      </a:r>
                      <a:endParaRPr kumimoji="1" lang="ja-JP" altLang="en-US" dirty="0">
                        <a:latin typeface="+mn-ea"/>
                        <a:ea typeface="+mn-ea"/>
                      </a:endParaRPr>
                    </a:p>
                  </a:txBody>
                  <a:tcPr anchor="ctr">
                    <a:solidFill>
                      <a:schemeClr val="accent5">
                        <a:lumMod val="60000"/>
                        <a:lumOff val="40000"/>
                      </a:schemeClr>
                    </a:solidFill>
                  </a:tcPr>
                </a:tc>
                <a:tc>
                  <a:txBody>
                    <a:bodyPr/>
                    <a:lstStyle/>
                    <a:p>
                      <a:pPr algn="ctr"/>
                      <a:r>
                        <a:rPr kumimoji="1" lang="en-US" altLang="ja-JP" sz="2400" dirty="0">
                          <a:latin typeface="+mn-ea"/>
                          <a:ea typeface="+mn-ea"/>
                        </a:rPr>
                        <a:t>2,091,923</a:t>
                      </a:r>
                      <a:r>
                        <a:rPr kumimoji="1" lang="en-US" altLang="ja-JP" dirty="0">
                          <a:latin typeface="+mn-ea"/>
                          <a:ea typeface="+mn-ea"/>
                        </a:rPr>
                        <a:t> </a:t>
                      </a:r>
                    </a:p>
                    <a:p>
                      <a:pPr algn="ctr"/>
                      <a:r>
                        <a:rPr kumimoji="1" lang="en-US" altLang="ja-JP" sz="1600" dirty="0">
                          <a:latin typeface="+mn-ea"/>
                          <a:ea typeface="+mn-ea"/>
                        </a:rPr>
                        <a:t>(100.2% : 106.9%)</a:t>
                      </a:r>
                      <a:endParaRPr kumimoji="1" lang="ja-JP" altLang="en-US" sz="1600" dirty="0">
                        <a:latin typeface="+mn-ea"/>
                        <a:ea typeface="+mn-ea"/>
                      </a:endParaRPr>
                    </a:p>
                  </a:txBody>
                  <a:tcPr anchor="ctr">
                    <a:solidFill>
                      <a:schemeClr val="accent4">
                        <a:lumMod val="60000"/>
                        <a:lumOff val="40000"/>
                      </a:schemeClr>
                    </a:solidFill>
                  </a:tcPr>
                </a:tc>
                <a:tc>
                  <a:txBody>
                    <a:bodyPr/>
                    <a:lstStyle/>
                    <a:p>
                      <a:pPr algn="ctr"/>
                      <a:r>
                        <a:rPr kumimoji="1" lang="en-US" altLang="ja-JP" dirty="0">
                          <a:latin typeface="+mn-ea"/>
                          <a:ea typeface="+mn-ea"/>
                        </a:rPr>
                        <a:t>1,957,560</a:t>
                      </a:r>
                      <a:endParaRPr kumimoji="1" lang="ja-JP" altLang="en-US" dirty="0">
                        <a:latin typeface="+mn-ea"/>
                        <a:ea typeface="+mn-ea"/>
                      </a:endParaRPr>
                    </a:p>
                  </a:txBody>
                  <a:tcPr anchor="ctr">
                    <a:solidFill>
                      <a:schemeClr val="accent5">
                        <a:lumMod val="60000"/>
                        <a:lumOff val="40000"/>
                      </a:schemeClr>
                    </a:solidFill>
                  </a:tcPr>
                </a:tc>
                <a:extLst>
                  <a:ext uri="{0D108BD9-81ED-4DB2-BD59-A6C34878D82A}">
                    <a16:rowId xmlns:a16="http://schemas.microsoft.com/office/drawing/2014/main" val="10005"/>
                  </a:ext>
                </a:extLst>
              </a:tr>
            </a:tbl>
          </a:graphicData>
        </a:graphic>
      </p:graphicFrame>
      <p:sp>
        <p:nvSpPr>
          <p:cNvPr id="15" name="テキスト ボックス 14">
            <a:extLst>
              <a:ext uri="{FF2B5EF4-FFF2-40B4-BE49-F238E27FC236}">
                <a16:creationId xmlns:a16="http://schemas.microsoft.com/office/drawing/2014/main" id="{A3052A9F-CC33-40A0-6290-DBF7FEAFDA8B}"/>
              </a:ext>
            </a:extLst>
          </p:cNvPr>
          <p:cNvSpPr txBox="1"/>
          <p:nvPr/>
        </p:nvSpPr>
        <p:spPr>
          <a:xfrm>
            <a:off x="10449784" y="1752720"/>
            <a:ext cx="1430216" cy="307777"/>
          </a:xfrm>
          <a:prstGeom prst="rect">
            <a:avLst/>
          </a:prstGeom>
          <a:noFill/>
        </p:spPr>
        <p:txBody>
          <a:bodyPr wrap="square" rtlCol="0">
            <a:spAutoFit/>
          </a:bodyPr>
          <a:lstStyle/>
          <a:p>
            <a:r>
              <a:rPr kumimoji="1" lang="ja-JP" altLang="en-US" sz="1400" dirty="0"/>
              <a:t>（単位：千円）</a:t>
            </a:r>
          </a:p>
        </p:txBody>
      </p:sp>
      <p:sp>
        <p:nvSpPr>
          <p:cNvPr id="16" name="テキスト ボックス 15">
            <a:extLst>
              <a:ext uri="{FF2B5EF4-FFF2-40B4-BE49-F238E27FC236}">
                <a16:creationId xmlns:a16="http://schemas.microsoft.com/office/drawing/2014/main" id="{8DE8D5DF-6425-A431-5846-8F916C699BDC}"/>
              </a:ext>
            </a:extLst>
          </p:cNvPr>
          <p:cNvSpPr txBox="1"/>
          <p:nvPr/>
        </p:nvSpPr>
        <p:spPr>
          <a:xfrm>
            <a:off x="988425" y="5990211"/>
            <a:ext cx="10436437" cy="307777"/>
          </a:xfrm>
          <a:prstGeom prst="rect">
            <a:avLst/>
          </a:prstGeom>
          <a:noFill/>
        </p:spPr>
        <p:txBody>
          <a:bodyPr wrap="square" rtlCol="0">
            <a:spAutoFit/>
          </a:bodyPr>
          <a:lstStyle/>
          <a:p>
            <a:r>
              <a:rPr kumimoji="1" lang="en-US" altLang="ja-JP" sz="1400" dirty="0">
                <a:latin typeface="+mn-ea"/>
              </a:rPr>
              <a:t>※</a:t>
            </a:r>
            <a:r>
              <a:rPr lang="ja-JP" altLang="en-US" sz="1400" dirty="0">
                <a:latin typeface="+mn-ea"/>
              </a:rPr>
              <a:t>本表は社内業績管理に用いている期末</a:t>
            </a:r>
            <a:r>
              <a:rPr kumimoji="1" lang="ja-JP" altLang="en-US" sz="1400" dirty="0">
                <a:latin typeface="+mn-ea"/>
              </a:rPr>
              <a:t>業績賞与支給前の数字を表示しておりますので対外提出用の決算書と一致しない部分があります。</a:t>
            </a:r>
          </a:p>
        </p:txBody>
      </p:sp>
      <p:sp>
        <p:nvSpPr>
          <p:cNvPr id="17" name="テキスト ボックス 16">
            <a:extLst>
              <a:ext uri="{FF2B5EF4-FFF2-40B4-BE49-F238E27FC236}">
                <a16:creationId xmlns:a16="http://schemas.microsoft.com/office/drawing/2014/main" id="{69EC19BD-B334-1511-7A87-2B299016D1BE}"/>
              </a:ext>
            </a:extLst>
          </p:cNvPr>
          <p:cNvSpPr txBox="1"/>
          <p:nvPr/>
        </p:nvSpPr>
        <p:spPr>
          <a:xfrm>
            <a:off x="235384" y="610900"/>
            <a:ext cx="10755889" cy="1200329"/>
          </a:xfrm>
          <a:prstGeom prst="rect">
            <a:avLst/>
          </a:prstGeom>
          <a:noFill/>
        </p:spPr>
        <p:txBody>
          <a:bodyPr wrap="square" rtlCol="0">
            <a:spAutoFit/>
          </a:bodyPr>
          <a:lstStyle/>
          <a:p>
            <a:r>
              <a:rPr lang="ja-JP" altLang="en-US" dirty="0">
                <a:latin typeface="+mn-ea"/>
              </a:rPr>
              <a:t>■第</a:t>
            </a:r>
            <a:r>
              <a:rPr lang="en-US" altLang="ja-JP" dirty="0">
                <a:latin typeface="+mn-ea"/>
              </a:rPr>
              <a:t>48</a:t>
            </a:r>
            <a:r>
              <a:rPr lang="ja-JP" altLang="en-US" dirty="0">
                <a:latin typeface="+mn-ea"/>
              </a:rPr>
              <a:t>期の出木杉くん営業利益を</a:t>
            </a:r>
            <a:r>
              <a:rPr lang="en-US" altLang="ja-JP" dirty="0">
                <a:latin typeface="+mn-ea"/>
              </a:rPr>
              <a:t>49</a:t>
            </a:r>
            <a:r>
              <a:rPr lang="ja-JP" altLang="en-US" dirty="0">
                <a:latin typeface="+mn-ea"/>
              </a:rPr>
              <a:t>期は更に更新し、営業利益</a:t>
            </a:r>
            <a:r>
              <a:rPr lang="en-US" altLang="ja-JP" dirty="0">
                <a:latin typeface="+mn-ea"/>
              </a:rPr>
              <a:t>3</a:t>
            </a:r>
            <a:r>
              <a:rPr lang="ja-JP" altLang="en-US" dirty="0">
                <a:latin typeface="+mn-ea"/>
              </a:rPr>
              <a:t>億</a:t>
            </a:r>
            <a:r>
              <a:rPr lang="en-US" altLang="ja-JP" dirty="0">
                <a:latin typeface="+mn-ea"/>
              </a:rPr>
              <a:t>4353</a:t>
            </a:r>
            <a:r>
              <a:rPr lang="ja-JP" altLang="en-US" dirty="0">
                <a:latin typeface="+mn-ea"/>
              </a:rPr>
              <a:t>万円を達成！</a:t>
            </a:r>
            <a:endParaRPr lang="en-US" altLang="ja-JP" dirty="0">
              <a:latin typeface="+mn-ea"/>
            </a:endParaRPr>
          </a:p>
          <a:p>
            <a:r>
              <a:rPr lang="ja-JP" altLang="en-US" dirty="0">
                <a:latin typeface="+mn-ea"/>
              </a:rPr>
              <a:t>　 </a:t>
            </a:r>
            <a:r>
              <a:rPr lang="en-US" altLang="ja-JP" dirty="0">
                <a:latin typeface="+mn-ea"/>
              </a:rPr>
              <a:t>48</a:t>
            </a:r>
            <a:r>
              <a:rPr lang="ja-JP" altLang="en-US" dirty="0">
                <a:latin typeface="+mn-ea"/>
              </a:rPr>
              <a:t>期の再現は無理ゲーと弱気に設定した予算を余裕でクリア。営業利益率も</a:t>
            </a:r>
            <a:r>
              <a:rPr lang="en-US" altLang="ja-JP" dirty="0">
                <a:latin typeface="+mn-ea"/>
              </a:rPr>
              <a:t>48</a:t>
            </a:r>
            <a:r>
              <a:rPr lang="ja-JP" altLang="en-US" dirty="0">
                <a:latin typeface="+mn-ea"/>
              </a:rPr>
              <a:t>期を上回り</a:t>
            </a:r>
            <a:r>
              <a:rPr lang="en-US" altLang="ja-JP" dirty="0">
                <a:latin typeface="+mn-ea"/>
              </a:rPr>
              <a:t>16.4%</a:t>
            </a:r>
            <a:r>
              <a:rPr lang="ja-JP" altLang="en-US" dirty="0">
                <a:latin typeface="+mn-ea"/>
              </a:rPr>
              <a:t>を達成。</a:t>
            </a:r>
            <a:endParaRPr lang="en-US" altLang="ja-JP" dirty="0">
              <a:latin typeface="+mn-ea"/>
            </a:endParaRPr>
          </a:p>
          <a:p>
            <a:r>
              <a:rPr lang="ja-JP" altLang="en-US" dirty="0">
                <a:latin typeface="+mn-ea"/>
              </a:rPr>
              <a:t>　 コロナショック後の落ち込みを乗り越え２期連続で素晴らしい業績をあげ、当社のポテンシャルを証明出来た。</a:t>
            </a:r>
            <a:endParaRPr lang="en-US" altLang="ja-JP" dirty="0">
              <a:latin typeface="+mn-ea"/>
            </a:endParaRPr>
          </a:p>
          <a:p>
            <a:r>
              <a:rPr lang="ja-JP" altLang="en-US" dirty="0">
                <a:latin typeface="+mn-ea"/>
              </a:rPr>
              <a:t>■売上高は当社史上初の</a:t>
            </a:r>
            <a:r>
              <a:rPr lang="en-US" altLang="ja-JP" dirty="0">
                <a:latin typeface="+mn-ea"/>
              </a:rPr>
              <a:t>20</a:t>
            </a:r>
            <a:r>
              <a:rPr lang="ja-JP" altLang="en-US" dirty="0">
                <a:latin typeface="+mn-ea"/>
              </a:rPr>
              <a:t>億円を突破！！　</a:t>
            </a:r>
            <a:r>
              <a:rPr lang="en-US" altLang="ja-JP" dirty="0">
                <a:latin typeface="+mn-ea"/>
              </a:rPr>
              <a:t>48</a:t>
            </a:r>
            <a:r>
              <a:rPr lang="ja-JP" altLang="en-US" dirty="0">
                <a:latin typeface="+mn-ea"/>
              </a:rPr>
              <a:t>期比 </a:t>
            </a:r>
            <a:r>
              <a:rPr lang="en-US" altLang="ja-JP" dirty="0">
                <a:latin typeface="+mn-ea"/>
              </a:rPr>
              <a:t>1</a:t>
            </a:r>
            <a:r>
              <a:rPr lang="ja-JP" altLang="en-US" dirty="0">
                <a:latin typeface="+mn-ea"/>
              </a:rPr>
              <a:t>億</a:t>
            </a:r>
            <a:r>
              <a:rPr lang="en-US" altLang="ja-JP" dirty="0">
                <a:latin typeface="+mn-ea"/>
              </a:rPr>
              <a:t>2180</a:t>
            </a:r>
            <a:r>
              <a:rPr lang="ja-JP" altLang="en-US" dirty="0">
                <a:latin typeface="+mn-ea"/>
              </a:rPr>
              <a:t>万円増加した！！</a:t>
            </a:r>
            <a:endParaRPr lang="en-US" altLang="ja-JP" dirty="0">
              <a:latin typeface="+mn-ea"/>
            </a:endParaRPr>
          </a:p>
        </p:txBody>
      </p:sp>
    </p:spTree>
    <p:extLst>
      <p:ext uri="{BB962C8B-B14F-4D97-AF65-F5344CB8AC3E}">
        <p14:creationId xmlns:p14="http://schemas.microsoft.com/office/powerpoint/2010/main" val="407689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グラフ 20">
            <a:extLst>
              <a:ext uri="{FF2B5EF4-FFF2-40B4-BE49-F238E27FC236}">
                <a16:creationId xmlns:a16="http://schemas.microsoft.com/office/drawing/2014/main" id="{F8B750FA-227D-4DFB-B888-70B30F19917E}"/>
              </a:ext>
            </a:extLst>
          </p:cNvPr>
          <p:cNvGraphicFramePr>
            <a:graphicFrameLocks/>
          </p:cNvGraphicFramePr>
          <p:nvPr>
            <p:extLst>
              <p:ext uri="{D42A27DB-BD31-4B8C-83A1-F6EECF244321}">
                <p14:modId xmlns:p14="http://schemas.microsoft.com/office/powerpoint/2010/main" val="882115473"/>
              </p:ext>
            </p:extLst>
          </p:nvPr>
        </p:nvGraphicFramePr>
        <p:xfrm>
          <a:off x="16463" y="3502480"/>
          <a:ext cx="6004064" cy="3062707"/>
        </p:xfrm>
        <a:graphic>
          <a:graphicData uri="http://schemas.openxmlformats.org/drawingml/2006/chart">
            <c:chart xmlns:c="http://schemas.openxmlformats.org/drawingml/2006/chart" xmlns:r="http://schemas.openxmlformats.org/officeDocument/2006/relationships" r:id="rId2"/>
          </a:graphicData>
        </a:graphic>
      </p:graphicFrame>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3</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latin typeface="+mj-lt"/>
              </a:rPr>
              <a:t>1. 49</a:t>
            </a:r>
            <a:r>
              <a:rPr lang="ja-JP" altLang="en-US" sz="1800" b="1" dirty="0">
                <a:latin typeface="+mj-lt"/>
              </a:rPr>
              <a:t>期の業況業績について    </a:t>
            </a:r>
            <a:r>
              <a:rPr lang="en-US" altLang="ja-JP" sz="1800" b="1" dirty="0">
                <a:latin typeface="+mj-lt"/>
              </a:rPr>
              <a:t>1.2. 49</a:t>
            </a:r>
            <a:r>
              <a:rPr lang="ja-JP" altLang="en-US" sz="1800" b="1" dirty="0">
                <a:latin typeface="+mj-lt"/>
              </a:rPr>
              <a:t>期 業績・財務ハイライト（速報）</a:t>
            </a:r>
            <a:endParaRPr lang="ja-JP" altLang="en-US" sz="1800" b="1" dirty="0"/>
          </a:p>
        </p:txBody>
      </p:sp>
      <p:grpSp>
        <p:nvGrpSpPr>
          <p:cNvPr id="3" name="グループ化 2">
            <a:extLst>
              <a:ext uri="{FF2B5EF4-FFF2-40B4-BE49-F238E27FC236}">
                <a16:creationId xmlns:a16="http://schemas.microsoft.com/office/drawing/2014/main" id="{E2E30331-02D1-6B93-943D-07565BEECB62}"/>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93337173-716B-7CDE-4E03-B5430A9FFE90}"/>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547C94AE-D0D2-466A-AA21-8D40838345D0}"/>
                </a:ext>
              </a:extLst>
            </p:cNvPr>
            <p:cNvSpPr txBox="1"/>
            <p:nvPr/>
          </p:nvSpPr>
          <p:spPr>
            <a:xfrm>
              <a:off x="8236563" y="1321605"/>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振り返り</a:t>
              </a:r>
              <a:endParaRPr lang="en-US" altLang="ja-JP" sz="600" dirty="0">
                <a:solidFill>
                  <a:schemeClr val="bg1"/>
                </a:solidFill>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9BEFC1B1-7E50-4EEF-2928-A1CC3DFE954A}"/>
                </a:ext>
              </a:extLst>
            </p:cNvPr>
            <p:cNvSpPr txBox="1"/>
            <p:nvPr/>
          </p:nvSpPr>
          <p:spPr>
            <a:xfrm>
              <a:off x="8236563" y="1440199"/>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課題一覧・現状分析</a:t>
              </a:r>
              <a:endParaRPr lang="en-US" altLang="ja-JP" sz="600" dirty="0">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4741EFF2-794D-AF75-A40B-9881005D64C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graphicFrame>
        <p:nvGraphicFramePr>
          <p:cNvPr id="19" name="グラフ 18">
            <a:extLst>
              <a:ext uri="{FF2B5EF4-FFF2-40B4-BE49-F238E27FC236}">
                <a16:creationId xmlns:a16="http://schemas.microsoft.com/office/drawing/2014/main" id="{B611B7B0-7348-4D9D-B8E8-DB66AED5EAB8}"/>
              </a:ext>
            </a:extLst>
          </p:cNvPr>
          <p:cNvGraphicFramePr>
            <a:graphicFrameLocks/>
          </p:cNvGraphicFramePr>
          <p:nvPr>
            <p:extLst>
              <p:ext uri="{D42A27DB-BD31-4B8C-83A1-F6EECF244321}">
                <p14:modId xmlns:p14="http://schemas.microsoft.com/office/powerpoint/2010/main" val="3110200484"/>
              </p:ext>
            </p:extLst>
          </p:nvPr>
        </p:nvGraphicFramePr>
        <p:xfrm>
          <a:off x="16463" y="510539"/>
          <a:ext cx="6004064" cy="29551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グラフ 19">
            <a:extLst>
              <a:ext uri="{FF2B5EF4-FFF2-40B4-BE49-F238E27FC236}">
                <a16:creationId xmlns:a16="http://schemas.microsoft.com/office/drawing/2014/main" id="{C8A4AEA0-E040-425C-8DD9-12C0FF7B51E5}"/>
              </a:ext>
            </a:extLst>
          </p:cNvPr>
          <p:cNvGraphicFramePr>
            <a:graphicFrameLocks/>
          </p:cNvGraphicFramePr>
          <p:nvPr>
            <p:extLst>
              <p:ext uri="{D42A27DB-BD31-4B8C-83A1-F6EECF244321}">
                <p14:modId xmlns:p14="http://schemas.microsoft.com/office/powerpoint/2010/main" val="2203349415"/>
              </p:ext>
            </p:extLst>
          </p:nvPr>
        </p:nvGraphicFramePr>
        <p:xfrm>
          <a:off x="6066116" y="515880"/>
          <a:ext cx="5981331" cy="29498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4" name="グラフ 23">
            <a:extLst>
              <a:ext uri="{FF2B5EF4-FFF2-40B4-BE49-F238E27FC236}">
                <a16:creationId xmlns:a16="http://schemas.microsoft.com/office/drawing/2014/main" id="{28CA2695-38EE-43C7-9A50-9315492D08F0}"/>
              </a:ext>
            </a:extLst>
          </p:cNvPr>
          <p:cNvGraphicFramePr>
            <a:graphicFrameLocks/>
          </p:cNvGraphicFramePr>
          <p:nvPr>
            <p:extLst>
              <p:ext uri="{D42A27DB-BD31-4B8C-83A1-F6EECF244321}">
                <p14:modId xmlns:p14="http://schemas.microsoft.com/office/powerpoint/2010/main" val="749781854"/>
              </p:ext>
            </p:extLst>
          </p:nvPr>
        </p:nvGraphicFramePr>
        <p:xfrm>
          <a:off x="6066116" y="3502480"/>
          <a:ext cx="6004065" cy="3062707"/>
        </p:xfrm>
        <a:graphic>
          <a:graphicData uri="http://schemas.openxmlformats.org/drawingml/2006/chart">
            <c:chart xmlns:c="http://schemas.openxmlformats.org/drawingml/2006/chart" xmlns:r="http://schemas.openxmlformats.org/officeDocument/2006/relationships" r:id="rId5"/>
          </a:graphicData>
        </a:graphic>
      </p:graphicFrame>
      <p:sp>
        <p:nvSpPr>
          <p:cNvPr id="25" name="テキスト ボックス 24">
            <a:extLst>
              <a:ext uri="{FF2B5EF4-FFF2-40B4-BE49-F238E27FC236}">
                <a16:creationId xmlns:a16="http://schemas.microsoft.com/office/drawing/2014/main" id="{A3FE13FB-162C-77EB-1FD7-1BBFDE2392D9}"/>
              </a:ext>
            </a:extLst>
          </p:cNvPr>
          <p:cNvSpPr txBox="1"/>
          <p:nvPr/>
        </p:nvSpPr>
        <p:spPr>
          <a:xfrm>
            <a:off x="10745321" y="3581439"/>
            <a:ext cx="1430216" cy="307777"/>
          </a:xfrm>
          <a:prstGeom prst="rect">
            <a:avLst/>
          </a:prstGeom>
          <a:noFill/>
        </p:spPr>
        <p:txBody>
          <a:bodyPr wrap="square" rtlCol="0">
            <a:spAutoFit/>
          </a:bodyPr>
          <a:lstStyle/>
          <a:p>
            <a:r>
              <a:rPr kumimoji="1" lang="ja-JP" altLang="en-US" sz="1400" dirty="0"/>
              <a:t>（単位：千円）</a:t>
            </a:r>
          </a:p>
        </p:txBody>
      </p:sp>
      <p:sp>
        <p:nvSpPr>
          <p:cNvPr id="26" name="テキスト ボックス 25">
            <a:extLst>
              <a:ext uri="{FF2B5EF4-FFF2-40B4-BE49-F238E27FC236}">
                <a16:creationId xmlns:a16="http://schemas.microsoft.com/office/drawing/2014/main" id="{E102C450-5FC5-8798-1164-E4C860B2CF7C}"/>
              </a:ext>
            </a:extLst>
          </p:cNvPr>
          <p:cNvSpPr txBox="1"/>
          <p:nvPr/>
        </p:nvSpPr>
        <p:spPr>
          <a:xfrm>
            <a:off x="4741259" y="522765"/>
            <a:ext cx="1430216" cy="307777"/>
          </a:xfrm>
          <a:prstGeom prst="rect">
            <a:avLst/>
          </a:prstGeom>
          <a:noFill/>
        </p:spPr>
        <p:txBody>
          <a:bodyPr wrap="square" rtlCol="0">
            <a:spAutoFit/>
          </a:bodyPr>
          <a:lstStyle/>
          <a:p>
            <a:r>
              <a:rPr kumimoji="1" lang="ja-JP" altLang="en-US" sz="1400" dirty="0"/>
              <a:t>（単位：千円）</a:t>
            </a:r>
          </a:p>
        </p:txBody>
      </p:sp>
      <p:sp>
        <p:nvSpPr>
          <p:cNvPr id="27" name="テキスト ボックス 26">
            <a:extLst>
              <a:ext uri="{FF2B5EF4-FFF2-40B4-BE49-F238E27FC236}">
                <a16:creationId xmlns:a16="http://schemas.microsoft.com/office/drawing/2014/main" id="{76E4C400-DDCB-0323-02C6-9EC9F0339CA9}"/>
              </a:ext>
            </a:extLst>
          </p:cNvPr>
          <p:cNvSpPr txBox="1"/>
          <p:nvPr/>
        </p:nvSpPr>
        <p:spPr>
          <a:xfrm>
            <a:off x="4741259" y="3522306"/>
            <a:ext cx="1430216" cy="307777"/>
          </a:xfrm>
          <a:prstGeom prst="rect">
            <a:avLst/>
          </a:prstGeom>
          <a:noFill/>
        </p:spPr>
        <p:txBody>
          <a:bodyPr wrap="square" rtlCol="0">
            <a:spAutoFit/>
          </a:bodyPr>
          <a:lstStyle/>
          <a:p>
            <a:r>
              <a:rPr kumimoji="1" lang="ja-JP" altLang="en-US" sz="1400" dirty="0"/>
              <a:t>（単位：千円）</a:t>
            </a:r>
          </a:p>
        </p:txBody>
      </p:sp>
    </p:spTree>
    <p:extLst>
      <p:ext uri="{BB962C8B-B14F-4D97-AF65-F5344CB8AC3E}">
        <p14:creationId xmlns:p14="http://schemas.microsoft.com/office/powerpoint/2010/main" val="4157548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4</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latin typeface="+mj-lt"/>
              </a:rPr>
              <a:t>1. 49</a:t>
            </a:r>
            <a:r>
              <a:rPr lang="ja-JP" altLang="en-US" sz="1800" b="1" dirty="0">
                <a:latin typeface="+mj-lt"/>
              </a:rPr>
              <a:t>期の業況業績について    </a:t>
            </a:r>
            <a:r>
              <a:rPr lang="en-US" altLang="ja-JP" sz="1800" b="1" dirty="0">
                <a:latin typeface="+mj-lt"/>
              </a:rPr>
              <a:t>1.2. 49</a:t>
            </a:r>
            <a:r>
              <a:rPr lang="ja-JP" altLang="en-US" sz="1800" b="1" dirty="0">
                <a:latin typeface="+mj-lt"/>
              </a:rPr>
              <a:t>期 業績・財務ハイライト（速報）</a:t>
            </a:r>
            <a:endParaRPr lang="ja-JP" altLang="en-US" sz="1800" b="1" dirty="0"/>
          </a:p>
        </p:txBody>
      </p:sp>
      <p:grpSp>
        <p:nvGrpSpPr>
          <p:cNvPr id="3" name="グループ化 2">
            <a:extLst>
              <a:ext uri="{FF2B5EF4-FFF2-40B4-BE49-F238E27FC236}">
                <a16:creationId xmlns:a16="http://schemas.microsoft.com/office/drawing/2014/main" id="{E2E30331-02D1-6B93-943D-07565BEECB62}"/>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93337173-716B-7CDE-4E03-B5430A9FFE90}"/>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547C94AE-D0D2-466A-AA21-8D40838345D0}"/>
                </a:ext>
              </a:extLst>
            </p:cNvPr>
            <p:cNvSpPr txBox="1"/>
            <p:nvPr/>
          </p:nvSpPr>
          <p:spPr>
            <a:xfrm>
              <a:off x="8236563" y="1321605"/>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振り返り</a:t>
              </a:r>
              <a:endParaRPr lang="en-US" altLang="ja-JP" sz="600" dirty="0">
                <a:solidFill>
                  <a:schemeClr val="bg1"/>
                </a:solidFill>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9BEFC1B1-7E50-4EEF-2928-A1CC3DFE954A}"/>
                </a:ext>
              </a:extLst>
            </p:cNvPr>
            <p:cNvSpPr txBox="1"/>
            <p:nvPr/>
          </p:nvSpPr>
          <p:spPr>
            <a:xfrm>
              <a:off x="8236563" y="1440199"/>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課題一覧・現状分析</a:t>
              </a:r>
              <a:endParaRPr lang="en-US" altLang="ja-JP" sz="600" dirty="0">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4741EFF2-794D-AF75-A40B-9881005D64C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10" name="テキスト ボックス 9">
            <a:extLst>
              <a:ext uri="{FF2B5EF4-FFF2-40B4-BE49-F238E27FC236}">
                <a16:creationId xmlns:a16="http://schemas.microsoft.com/office/drawing/2014/main" id="{B0F3B2E5-099A-168E-2829-A3BB0EA28B89}"/>
              </a:ext>
            </a:extLst>
          </p:cNvPr>
          <p:cNvSpPr txBox="1"/>
          <p:nvPr/>
        </p:nvSpPr>
        <p:spPr>
          <a:xfrm>
            <a:off x="1005341" y="6426641"/>
            <a:ext cx="10053515" cy="307777"/>
          </a:xfrm>
          <a:prstGeom prst="rect">
            <a:avLst/>
          </a:prstGeom>
          <a:noFill/>
        </p:spPr>
        <p:txBody>
          <a:bodyPr wrap="square" rtlCol="0">
            <a:spAutoFit/>
          </a:bodyPr>
          <a:lstStyle/>
          <a:p>
            <a:r>
              <a:rPr kumimoji="1" lang="en-US" altLang="ja-JP" sz="1400" dirty="0">
                <a:latin typeface="+mn-ea"/>
              </a:rPr>
              <a:t>※</a:t>
            </a:r>
            <a:r>
              <a:rPr lang="ja-JP" altLang="en-US" sz="1400" dirty="0">
                <a:latin typeface="+mn-ea"/>
              </a:rPr>
              <a:t>本表は当社管理会計便宜上、期末</a:t>
            </a:r>
            <a:r>
              <a:rPr kumimoji="1" lang="ja-JP" altLang="en-US" sz="1400" dirty="0">
                <a:latin typeface="+mn-ea"/>
              </a:rPr>
              <a:t>業績賞与支給前の業績を表示しておりますので対外提出用の決算書と一致しない部分があります。</a:t>
            </a:r>
          </a:p>
        </p:txBody>
      </p:sp>
      <p:sp>
        <p:nvSpPr>
          <p:cNvPr id="11" name="テキスト ボックス 10">
            <a:extLst>
              <a:ext uri="{FF2B5EF4-FFF2-40B4-BE49-F238E27FC236}">
                <a16:creationId xmlns:a16="http://schemas.microsoft.com/office/drawing/2014/main" id="{4FF6B1D1-77D3-24B0-D316-FFE58510FE6B}"/>
              </a:ext>
            </a:extLst>
          </p:cNvPr>
          <p:cNvSpPr txBox="1"/>
          <p:nvPr/>
        </p:nvSpPr>
        <p:spPr>
          <a:xfrm>
            <a:off x="10569330" y="499191"/>
            <a:ext cx="1430216" cy="307777"/>
          </a:xfrm>
          <a:prstGeom prst="rect">
            <a:avLst/>
          </a:prstGeom>
          <a:noFill/>
        </p:spPr>
        <p:txBody>
          <a:bodyPr wrap="square" rtlCol="0">
            <a:spAutoFit/>
          </a:bodyPr>
          <a:lstStyle/>
          <a:p>
            <a:r>
              <a:rPr kumimoji="1" lang="ja-JP" altLang="en-US" sz="1400" dirty="0"/>
              <a:t>（単位：千円）</a:t>
            </a:r>
          </a:p>
        </p:txBody>
      </p:sp>
      <p:graphicFrame>
        <p:nvGraphicFramePr>
          <p:cNvPr id="14" name="コンテンツ プレースホルダー 1">
            <a:extLst>
              <a:ext uri="{FF2B5EF4-FFF2-40B4-BE49-F238E27FC236}">
                <a16:creationId xmlns:a16="http://schemas.microsoft.com/office/drawing/2014/main" id="{9E85F28D-F711-CFCE-1B2B-1C433794CAC7}"/>
              </a:ext>
            </a:extLst>
          </p:cNvPr>
          <p:cNvGraphicFramePr>
            <a:graphicFrameLocks/>
          </p:cNvGraphicFramePr>
          <p:nvPr>
            <p:extLst>
              <p:ext uri="{D42A27DB-BD31-4B8C-83A1-F6EECF244321}">
                <p14:modId xmlns:p14="http://schemas.microsoft.com/office/powerpoint/2010/main" val="2818695853"/>
              </p:ext>
            </p:extLst>
          </p:nvPr>
        </p:nvGraphicFramePr>
        <p:xfrm>
          <a:off x="192454" y="862390"/>
          <a:ext cx="11890198" cy="5459456"/>
        </p:xfrm>
        <a:graphic>
          <a:graphicData uri="http://schemas.openxmlformats.org/drawingml/2006/table">
            <a:tbl>
              <a:tblPr>
                <a:tableStyleId>{5C22544A-7EE6-4342-B048-85BDC9FD1C3A}</a:tableStyleId>
              </a:tblPr>
              <a:tblGrid>
                <a:gridCol w="1777974">
                  <a:extLst>
                    <a:ext uri="{9D8B030D-6E8A-4147-A177-3AD203B41FA5}">
                      <a16:colId xmlns:a16="http://schemas.microsoft.com/office/drawing/2014/main" val="20000"/>
                    </a:ext>
                  </a:extLst>
                </a:gridCol>
                <a:gridCol w="1315700">
                  <a:extLst>
                    <a:ext uri="{9D8B030D-6E8A-4147-A177-3AD203B41FA5}">
                      <a16:colId xmlns:a16="http://schemas.microsoft.com/office/drawing/2014/main" val="20001"/>
                    </a:ext>
                  </a:extLst>
                </a:gridCol>
                <a:gridCol w="1000111">
                  <a:extLst>
                    <a:ext uri="{9D8B030D-6E8A-4147-A177-3AD203B41FA5}">
                      <a16:colId xmlns:a16="http://schemas.microsoft.com/office/drawing/2014/main" val="20002"/>
                    </a:ext>
                  </a:extLst>
                </a:gridCol>
                <a:gridCol w="1102343">
                  <a:extLst>
                    <a:ext uri="{9D8B030D-6E8A-4147-A177-3AD203B41FA5}">
                      <a16:colId xmlns:a16="http://schemas.microsoft.com/office/drawing/2014/main" val="20003"/>
                    </a:ext>
                  </a:extLst>
                </a:gridCol>
                <a:gridCol w="1093454">
                  <a:extLst>
                    <a:ext uri="{9D8B030D-6E8A-4147-A177-3AD203B41FA5}">
                      <a16:colId xmlns:a16="http://schemas.microsoft.com/office/drawing/2014/main" val="20004"/>
                    </a:ext>
                  </a:extLst>
                </a:gridCol>
                <a:gridCol w="1084564">
                  <a:extLst>
                    <a:ext uri="{9D8B030D-6E8A-4147-A177-3AD203B41FA5}">
                      <a16:colId xmlns:a16="http://schemas.microsoft.com/office/drawing/2014/main" val="20005"/>
                    </a:ext>
                  </a:extLst>
                </a:gridCol>
                <a:gridCol w="1080119">
                  <a:extLst>
                    <a:ext uri="{9D8B030D-6E8A-4147-A177-3AD203B41FA5}">
                      <a16:colId xmlns:a16="http://schemas.microsoft.com/office/drawing/2014/main" val="20006"/>
                    </a:ext>
                  </a:extLst>
                </a:gridCol>
                <a:gridCol w="1315700">
                  <a:extLst>
                    <a:ext uri="{9D8B030D-6E8A-4147-A177-3AD203B41FA5}">
                      <a16:colId xmlns:a16="http://schemas.microsoft.com/office/drawing/2014/main" val="20007"/>
                    </a:ext>
                  </a:extLst>
                </a:gridCol>
                <a:gridCol w="1306810">
                  <a:extLst>
                    <a:ext uri="{9D8B030D-6E8A-4147-A177-3AD203B41FA5}">
                      <a16:colId xmlns:a16="http://schemas.microsoft.com/office/drawing/2014/main" val="20008"/>
                    </a:ext>
                  </a:extLst>
                </a:gridCol>
                <a:gridCol w="813423">
                  <a:extLst>
                    <a:ext uri="{9D8B030D-6E8A-4147-A177-3AD203B41FA5}">
                      <a16:colId xmlns:a16="http://schemas.microsoft.com/office/drawing/2014/main" val="20009"/>
                    </a:ext>
                  </a:extLst>
                </a:gridCol>
              </a:tblGrid>
              <a:tr h="900600">
                <a:tc gridSpan="2">
                  <a:txBody>
                    <a:bodyPr/>
                    <a:lstStyle/>
                    <a:p>
                      <a:pPr algn="ctr" fontAlgn="ctr"/>
                      <a:r>
                        <a:rPr lang="en-US" altLang="ja-JP" sz="2400" b="0" i="0" u="none" strike="noStrike" dirty="0">
                          <a:solidFill>
                            <a:srgbClr val="000000"/>
                          </a:solidFill>
                          <a:effectLst/>
                          <a:latin typeface="+mn-ea"/>
                          <a:ea typeface="+mn-ea"/>
                        </a:rPr>
                        <a:t>49</a:t>
                      </a:r>
                      <a:r>
                        <a:rPr lang="ja-JP" altLang="en-US" sz="2400" b="0" i="0" u="none" strike="noStrike" dirty="0">
                          <a:solidFill>
                            <a:srgbClr val="000000"/>
                          </a:solidFill>
                          <a:effectLst/>
                          <a:latin typeface="+mn-ea"/>
                          <a:ea typeface="+mn-ea"/>
                        </a:rPr>
                        <a:t>期業績（速報）</a:t>
                      </a:r>
                      <a:endParaRPr lang="en-US" altLang="ja-JP" sz="2400" b="0" i="0" u="none" strike="noStrike" dirty="0">
                        <a:solidFill>
                          <a:srgbClr val="000000"/>
                        </a:solidFill>
                        <a:effectLst/>
                        <a:latin typeface="+mn-ea"/>
                        <a:ea typeface="+mn-ea"/>
                      </a:endParaRPr>
                    </a:p>
                  </a:txBody>
                  <a:tcPr marL="14524" marR="14524" marT="14524" marB="0" anchor="ctr">
                    <a:solidFill>
                      <a:schemeClr val="accent1"/>
                    </a:solidFill>
                  </a:tcPr>
                </a:tc>
                <a:tc hMerge="1">
                  <a:txBody>
                    <a:bodyPr/>
                    <a:lstStyle/>
                    <a:p>
                      <a:endParaRPr kumimoji="1" lang="ja-JP" altLang="en-US"/>
                    </a:p>
                  </a:txBody>
                  <a:tcPr/>
                </a:tc>
                <a:tc gridSpan="2">
                  <a:txBody>
                    <a:bodyPr/>
                    <a:lstStyle/>
                    <a:p>
                      <a:pPr algn="ctr" fontAlgn="ctr"/>
                      <a:r>
                        <a:rPr lang="ja-JP" altLang="en-US" sz="1700" u="none" strike="noStrike" dirty="0">
                          <a:effectLst/>
                          <a:latin typeface="+mn-ea"/>
                          <a:ea typeface="+mn-ea"/>
                        </a:rPr>
                        <a:t>全社（</a:t>
                      </a:r>
                      <a:r>
                        <a:rPr lang="en-US" altLang="ja-JP" sz="1700" u="none" strike="noStrike" dirty="0">
                          <a:effectLst/>
                          <a:latin typeface="+mn-ea"/>
                          <a:ea typeface="+mn-ea"/>
                        </a:rPr>
                        <a:t>72</a:t>
                      </a:r>
                      <a:r>
                        <a:rPr lang="ja-JP" altLang="en-US" sz="1700" u="none" strike="noStrike" dirty="0">
                          <a:effectLst/>
                          <a:latin typeface="+mn-ea"/>
                          <a:ea typeface="+mn-ea"/>
                        </a:rPr>
                        <a:t>名）</a:t>
                      </a:r>
                      <a:endParaRPr lang="ja-JP" altLang="en-US" sz="1700" b="0" i="0" u="none" strike="noStrike" dirty="0">
                        <a:solidFill>
                          <a:srgbClr val="000000"/>
                        </a:solidFill>
                        <a:effectLst/>
                        <a:latin typeface="+mn-ea"/>
                        <a:ea typeface="+mn-ea"/>
                      </a:endParaRPr>
                    </a:p>
                  </a:txBody>
                  <a:tcPr marL="14524" marR="14524" marT="14524" marB="0" anchor="ctr">
                    <a:solidFill>
                      <a:schemeClr val="accent4">
                        <a:lumMod val="75000"/>
                      </a:schemeClr>
                    </a:solidFill>
                  </a:tcPr>
                </a:tc>
                <a:tc hMerge="1">
                  <a:txBody>
                    <a:bodyPr/>
                    <a:lstStyle/>
                    <a:p>
                      <a:endParaRPr kumimoji="1" lang="ja-JP" altLang="en-US"/>
                    </a:p>
                  </a:txBody>
                  <a:tcPr/>
                </a:tc>
                <a:tc gridSpan="2">
                  <a:txBody>
                    <a:bodyPr/>
                    <a:lstStyle/>
                    <a:p>
                      <a:pPr algn="ctr" fontAlgn="ctr"/>
                      <a:r>
                        <a:rPr lang="en-US" altLang="ja-JP" sz="1700" u="none" strike="noStrike" dirty="0">
                          <a:effectLst/>
                          <a:latin typeface="+mn-ea"/>
                          <a:ea typeface="+mn-ea"/>
                        </a:rPr>
                        <a:t>ZZZZ</a:t>
                      </a:r>
                      <a:endParaRPr lang="ja-JP" altLang="en-US" sz="1700" b="0" i="0" u="none" strike="noStrike" dirty="0">
                        <a:solidFill>
                          <a:srgbClr val="000000"/>
                        </a:solidFill>
                        <a:effectLst/>
                        <a:latin typeface="+mn-ea"/>
                        <a:ea typeface="+mn-ea"/>
                      </a:endParaRPr>
                    </a:p>
                  </a:txBody>
                  <a:tcPr marL="14524" marR="14524" marT="14524" marB="0" anchor="ctr">
                    <a:solidFill>
                      <a:schemeClr val="accent1"/>
                    </a:solidFill>
                  </a:tcPr>
                </a:tc>
                <a:tc hMerge="1">
                  <a:txBody>
                    <a:bodyPr/>
                    <a:lstStyle/>
                    <a:p>
                      <a:endParaRPr kumimoji="1" lang="ja-JP" altLang="en-US"/>
                    </a:p>
                  </a:txBody>
                  <a:tcPr/>
                </a:tc>
                <a:tc gridSpan="2">
                  <a:txBody>
                    <a:bodyPr/>
                    <a:lstStyle/>
                    <a:p>
                      <a:pPr algn="ctr" fontAlgn="ctr"/>
                      <a:r>
                        <a:rPr lang="en-US" altLang="ja-JP" sz="1700" u="none" strike="noStrike" dirty="0">
                          <a:effectLst/>
                          <a:latin typeface="+mn-ea"/>
                          <a:ea typeface="+mn-ea"/>
                        </a:rPr>
                        <a:t>XXXX24</a:t>
                      </a:r>
                      <a:endParaRPr lang="en-US" altLang="ja-JP" sz="1700" b="0" i="0" u="none" strike="noStrike" dirty="0">
                        <a:solidFill>
                          <a:srgbClr val="000000"/>
                        </a:solidFill>
                        <a:effectLst/>
                        <a:latin typeface="+mn-ea"/>
                        <a:ea typeface="+mn-ea"/>
                      </a:endParaRPr>
                    </a:p>
                  </a:txBody>
                  <a:tcPr marL="14524" marR="14524" marT="14524" marB="0" anchor="ctr">
                    <a:solidFill>
                      <a:schemeClr val="accent1"/>
                    </a:solidFill>
                  </a:tcPr>
                </a:tc>
                <a:tc hMerge="1">
                  <a:txBody>
                    <a:bodyPr/>
                    <a:lstStyle/>
                    <a:p>
                      <a:endParaRPr kumimoji="1" lang="ja-JP" altLang="en-US"/>
                    </a:p>
                  </a:txBody>
                  <a:tcPr/>
                </a:tc>
                <a:tc gridSpan="2">
                  <a:txBody>
                    <a:bodyPr/>
                    <a:lstStyle/>
                    <a:p>
                      <a:pPr algn="ctr" fontAlgn="ctr"/>
                      <a:r>
                        <a:rPr lang="ja-JP" altLang="en-US" sz="1700" u="none" strike="noStrike" dirty="0">
                          <a:effectLst/>
                          <a:latin typeface="+mn-ea"/>
                          <a:ea typeface="+mn-ea"/>
                        </a:rPr>
                        <a:t>分析</a:t>
                      </a:r>
                      <a:endParaRPr lang="ja-JP" altLang="en-US" sz="1700" b="0" i="0" u="none" strike="noStrike" dirty="0">
                        <a:solidFill>
                          <a:srgbClr val="000000"/>
                        </a:solidFill>
                        <a:effectLst/>
                        <a:latin typeface="+mn-ea"/>
                        <a:ea typeface="+mn-ea"/>
                      </a:endParaRPr>
                    </a:p>
                  </a:txBody>
                  <a:tcPr marL="14524" marR="14524" marT="14524" marB="0" anchor="ctr">
                    <a:solidFill>
                      <a:schemeClr val="accent1"/>
                    </a:solidFill>
                  </a:tcPr>
                </a:tc>
                <a:tc hMerge="1">
                  <a:txBody>
                    <a:bodyPr/>
                    <a:lstStyle/>
                    <a:p>
                      <a:endParaRPr kumimoji="1" lang="ja-JP" altLang="en-US"/>
                    </a:p>
                  </a:txBody>
                  <a:tcPr/>
                </a:tc>
                <a:extLst>
                  <a:ext uri="{0D108BD9-81ED-4DB2-BD59-A6C34878D82A}">
                    <a16:rowId xmlns:a16="http://schemas.microsoft.com/office/drawing/2014/main" val="10000"/>
                  </a:ext>
                </a:extLst>
              </a:tr>
              <a:tr h="293382">
                <a:tc rowSpan="3">
                  <a:txBody>
                    <a:bodyPr/>
                    <a:lstStyle/>
                    <a:p>
                      <a:pPr algn="ctr" fontAlgn="ctr"/>
                      <a:r>
                        <a:rPr lang="ja-JP" altLang="en-US" sz="1800" u="none" strike="noStrike" dirty="0">
                          <a:effectLst/>
                          <a:latin typeface="+mn-ea"/>
                          <a:ea typeface="+mn-ea"/>
                        </a:rPr>
                        <a:t>売上高</a:t>
                      </a:r>
                      <a:endParaRPr lang="ja-JP" altLang="en-US" sz="1800" b="1" i="0" u="none" strike="noStrike" dirty="0">
                        <a:solidFill>
                          <a:srgbClr val="000000"/>
                        </a:solidFill>
                        <a:effectLst/>
                        <a:latin typeface="+mn-ea"/>
                        <a:ea typeface="+mn-ea"/>
                      </a:endParaRPr>
                    </a:p>
                  </a:txBody>
                  <a:tcPr marL="14524" marR="14524" marT="14524" marB="0" anchor="ctr">
                    <a:solidFill>
                      <a:schemeClr val="accent1"/>
                    </a:solidFill>
                  </a:tcPr>
                </a:tc>
                <a:tc>
                  <a:txBody>
                    <a:bodyPr/>
                    <a:lstStyle/>
                    <a:p>
                      <a:pPr algn="ctr" fontAlgn="ctr"/>
                      <a:r>
                        <a:rPr lang="ja-JP" altLang="en-US" sz="1500" u="none" strike="noStrike" dirty="0">
                          <a:effectLst/>
                          <a:latin typeface="+mn-ea"/>
                          <a:ea typeface="+mn-ea"/>
                        </a:rPr>
                        <a:t>速報値</a:t>
                      </a:r>
                      <a:endParaRPr lang="ja-JP" altLang="en-US" sz="1500" b="1"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gridSpan="2">
                  <a:txBody>
                    <a:bodyPr/>
                    <a:lstStyle/>
                    <a:p>
                      <a:pPr algn="ctr" fontAlgn="ctr"/>
                      <a:r>
                        <a:rPr lang="en-US" altLang="ja-JP" sz="1800" b="0" i="0" u="none" strike="noStrike" dirty="0">
                          <a:solidFill>
                            <a:srgbClr val="000000"/>
                          </a:solidFill>
                          <a:effectLst/>
                          <a:latin typeface="+mn-ea"/>
                          <a:ea typeface="+mn-ea"/>
                        </a:rPr>
                        <a:t>2,091,923</a:t>
                      </a:r>
                    </a:p>
                  </a:txBody>
                  <a:tcPr marL="14524" marR="14524" marT="14524" marB="0" anchor="ctr">
                    <a:solidFill>
                      <a:schemeClr val="accent4">
                        <a:lumMod val="60000"/>
                        <a:lumOff val="4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1,865,525</a:t>
                      </a:r>
                    </a:p>
                  </a:txBody>
                  <a:tcPr marL="14524" marR="14524" marT="14524" marB="0" anchor="ctr">
                    <a:solidFill>
                      <a:schemeClr val="accent5">
                        <a:lumMod val="20000"/>
                        <a:lumOff val="8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118,573</a:t>
                      </a:r>
                    </a:p>
                  </a:txBody>
                  <a:tcPr marL="14524" marR="14524" marT="14524" marB="0" anchor="ctr">
                    <a:solidFill>
                      <a:schemeClr val="accent5">
                        <a:lumMod val="20000"/>
                        <a:lumOff val="8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107,825</a:t>
                      </a:r>
                    </a:p>
                  </a:txBody>
                  <a:tcPr marL="14524" marR="14524" marT="14524" marB="0" anchor="ctr">
                    <a:solidFill>
                      <a:schemeClr val="accent5">
                        <a:lumMod val="20000"/>
                        <a:lumOff val="80000"/>
                      </a:schemeClr>
                    </a:solidFill>
                  </a:tcPr>
                </a:tc>
                <a:tc hMerge="1">
                  <a:txBody>
                    <a:bodyPr/>
                    <a:lstStyle/>
                    <a:p>
                      <a:endParaRPr kumimoji="1" lang="ja-JP" altLang="en-US"/>
                    </a:p>
                  </a:txBody>
                  <a:tcPr/>
                </a:tc>
                <a:extLst>
                  <a:ext uri="{0D108BD9-81ED-4DB2-BD59-A6C34878D82A}">
                    <a16:rowId xmlns:a16="http://schemas.microsoft.com/office/drawing/2014/main" val="10001"/>
                  </a:ext>
                </a:extLst>
              </a:tr>
              <a:tr h="275953">
                <a:tc vMerge="1">
                  <a:txBody>
                    <a:bodyPr/>
                    <a:lstStyle/>
                    <a:p>
                      <a:endParaRPr kumimoji="1" lang="ja-JP" altLang="en-US"/>
                    </a:p>
                  </a:txBody>
                  <a:tcPr/>
                </a:tc>
                <a:tc>
                  <a:txBody>
                    <a:bodyPr/>
                    <a:lstStyle/>
                    <a:p>
                      <a:pPr algn="ctr" fontAlgn="ctr"/>
                      <a:r>
                        <a:rPr lang="ja-JP" altLang="en-US" sz="1200" u="none" strike="noStrike" dirty="0">
                          <a:effectLst/>
                          <a:latin typeface="+mn-ea"/>
                          <a:ea typeface="+mn-ea"/>
                        </a:rPr>
                        <a:t>予算</a:t>
                      </a:r>
                      <a:r>
                        <a:rPr lang="en-US" altLang="ja-JP" sz="1200" u="none" strike="noStrike" dirty="0">
                          <a:effectLst/>
                          <a:latin typeface="+mn-ea"/>
                          <a:ea typeface="+mn-ea"/>
                        </a:rPr>
                        <a:t>/</a:t>
                      </a:r>
                      <a:r>
                        <a:rPr lang="ja-JP" altLang="en-US" sz="1200" u="none" strike="noStrike" dirty="0">
                          <a:effectLst/>
                          <a:latin typeface="+mn-ea"/>
                          <a:ea typeface="+mn-ea"/>
                        </a:rPr>
                        <a:t>予算比</a:t>
                      </a:r>
                      <a:endParaRPr lang="ja-JP" altLang="en-US"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2,088,200</a:t>
                      </a:r>
                    </a:p>
                  </a:txBody>
                  <a:tcPr marL="14524" marR="14524" marT="14524" marB="0" anchor="ctr">
                    <a:solidFill>
                      <a:schemeClr val="accent4">
                        <a:lumMod val="60000"/>
                        <a:lumOff val="40000"/>
                      </a:schemeClr>
                    </a:solidFill>
                  </a:tcPr>
                </a:tc>
                <a:tc>
                  <a:txBody>
                    <a:bodyPr/>
                    <a:lstStyle/>
                    <a:p>
                      <a:pPr algn="ctr" fontAlgn="ctr"/>
                      <a:r>
                        <a:rPr lang="en-US" altLang="ja-JP" sz="1200" u="none" strike="noStrike" dirty="0">
                          <a:effectLst/>
                          <a:latin typeface="+mn-ea"/>
                          <a:ea typeface="+mn-ea"/>
                        </a:rPr>
                        <a:t>100.2%</a:t>
                      </a:r>
                    </a:p>
                  </a:txBody>
                  <a:tcPr marL="14524" marR="14524" marT="14524" marB="0" anchor="ctr">
                    <a:solidFill>
                      <a:schemeClr val="accent4">
                        <a:lumMod val="60000"/>
                        <a:lumOff val="40000"/>
                      </a:schemeClr>
                    </a:solidFill>
                  </a:tcPr>
                </a:tc>
                <a:tc>
                  <a:txBody>
                    <a:bodyPr/>
                    <a:lstStyle/>
                    <a:p>
                      <a:pPr algn="ctr" fontAlgn="ctr"/>
                      <a:r>
                        <a:rPr lang="en-US" altLang="ja-JP" sz="1500" b="0" i="0" u="none" strike="noStrike" dirty="0">
                          <a:solidFill>
                            <a:srgbClr val="000000"/>
                          </a:solidFill>
                          <a:effectLst/>
                          <a:latin typeface="+mn-ea"/>
                          <a:ea typeface="+mn-ea"/>
                        </a:rPr>
                        <a:t>1,841,200</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101.3%</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125,000</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94.9%</a:t>
                      </a: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122,000</a:t>
                      </a:r>
                    </a:p>
                  </a:txBody>
                  <a:tcPr marL="14524" marR="14524" marT="14524" marB="0" anchor="c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88.4%</a:t>
                      </a:r>
                    </a:p>
                  </a:txBody>
                  <a:tcPr marL="14524" marR="14524" marT="14524" marB="0" anchor="ctr">
                    <a:solidFill>
                      <a:schemeClr val="accent5">
                        <a:lumMod val="20000"/>
                        <a:lumOff val="80000"/>
                      </a:schemeClr>
                    </a:solidFill>
                  </a:tcPr>
                </a:tc>
                <a:extLst>
                  <a:ext uri="{0D108BD9-81ED-4DB2-BD59-A6C34878D82A}">
                    <a16:rowId xmlns:a16="http://schemas.microsoft.com/office/drawing/2014/main" val="10002"/>
                  </a:ext>
                </a:extLst>
              </a:tr>
              <a:tr h="275953">
                <a:tc vMerge="1">
                  <a:txBody>
                    <a:bodyPr/>
                    <a:lstStyle/>
                    <a:p>
                      <a:endParaRPr kumimoji="1" lang="ja-JP" altLang="en-US"/>
                    </a:p>
                  </a:txBody>
                  <a:tcPr/>
                </a:tc>
                <a:tc>
                  <a:txBody>
                    <a:bodyPr/>
                    <a:lstStyle/>
                    <a:p>
                      <a:pPr algn="ctr" fontAlgn="ctr"/>
                      <a:r>
                        <a:rPr lang="ja-JP" altLang="en-US" sz="1200" u="none" strike="noStrike" dirty="0">
                          <a:effectLst/>
                          <a:latin typeface="+mn-ea"/>
                          <a:ea typeface="+mn-ea"/>
                        </a:rPr>
                        <a:t>前期</a:t>
                      </a:r>
                      <a:r>
                        <a:rPr lang="en-US" altLang="ja-JP" sz="1200" u="none" strike="noStrike" dirty="0">
                          <a:effectLst/>
                          <a:latin typeface="+mn-ea"/>
                          <a:ea typeface="+mn-ea"/>
                        </a:rPr>
                        <a:t>/</a:t>
                      </a:r>
                      <a:r>
                        <a:rPr lang="ja-JP" altLang="en-US" sz="1200" u="none" strike="noStrike" dirty="0">
                          <a:effectLst/>
                          <a:latin typeface="+mn-ea"/>
                          <a:ea typeface="+mn-ea"/>
                        </a:rPr>
                        <a:t>前期比</a:t>
                      </a:r>
                      <a:endParaRPr lang="ja-JP" altLang="en-US"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1,957,559</a:t>
                      </a:r>
                    </a:p>
                  </a:txBody>
                  <a:tcPr marL="14524" marR="14524" marT="14524" marB="0" anchor="ctr">
                    <a:solidFill>
                      <a:schemeClr val="accent4">
                        <a:lumMod val="60000"/>
                        <a:lumOff val="40000"/>
                      </a:schemeClr>
                    </a:solidFill>
                  </a:tcPr>
                </a:tc>
                <a:tc>
                  <a:txBody>
                    <a:bodyPr/>
                    <a:lstStyle/>
                    <a:p>
                      <a:pPr algn="ctr" fontAlgn="ctr"/>
                      <a:r>
                        <a:rPr lang="en-US" altLang="ja-JP" sz="1200" u="none" strike="noStrike" dirty="0">
                          <a:effectLst/>
                          <a:latin typeface="+mn-ea"/>
                          <a:ea typeface="+mn-ea"/>
                        </a:rPr>
                        <a:t>106.9%</a:t>
                      </a:r>
                    </a:p>
                  </a:txBody>
                  <a:tcPr marL="14524" marR="14524" marT="14524" marB="0" anchor="ctr">
                    <a:solidFill>
                      <a:schemeClr val="accent4">
                        <a:lumMod val="60000"/>
                        <a:lumOff val="40000"/>
                      </a:schemeClr>
                    </a:solidFill>
                  </a:tcPr>
                </a:tc>
                <a:tc>
                  <a:txBody>
                    <a:bodyPr/>
                    <a:lstStyle/>
                    <a:p>
                      <a:pPr algn="ctr" fontAlgn="ctr"/>
                      <a:r>
                        <a:rPr lang="en-US" altLang="ja-JP" sz="1500" b="0" i="0" u="none" strike="noStrike" dirty="0">
                          <a:solidFill>
                            <a:srgbClr val="000000"/>
                          </a:solidFill>
                          <a:effectLst/>
                          <a:latin typeface="+mn-ea"/>
                          <a:ea typeface="+mn-ea"/>
                        </a:rPr>
                        <a:t>1,746,128</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106.8%</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106,396</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111.4%</a:t>
                      </a: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105,035</a:t>
                      </a:r>
                    </a:p>
                  </a:txBody>
                  <a:tcPr marL="14524" marR="14524" marT="14524" marB="0" anchor="c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102.7%</a:t>
                      </a:r>
                    </a:p>
                  </a:txBody>
                  <a:tcPr marL="14524" marR="14524" marT="14524" marB="0" anchor="ctr">
                    <a:solidFill>
                      <a:schemeClr val="accent5">
                        <a:lumMod val="20000"/>
                        <a:lumOff val="80000"/>
                      </a:schemeClr>
                    </a:solidFill>
                  </a:tcPr>
                </a:tc>
                <a:extLst>
                  <a:ext uri="{0D108BD9-81ED-4DB2-BD59-A6C34878D82A}">
                    <a16:rowId xmlns:a16="http://schemas.microsoft.com/office/drawing/2014/main" val="10003"/>
                  </a:ext>
                </a:extLst>
              </a:tr>
              <a:tr h="293382">
                <a:tc rowSpan="3">
                  <a:txBody>
                    <a:bodyPr/>
                    <a:lstStyle/>
                    <a:p>
                      <a:pPr algn="ctr" fontAlgn="ctr"/>
                      <a:r>
                        <a:rPr lang="ja-JP" altLang="en-US" sz="1800" u="none" strike="noStrike" dirty="0">
                          <a:effectLst/>
                          <a:latin typeface="+mn-ea"/>
                          <a:ea typeface="+mn-ea"/>
                        </a:rPr>
                        <a:t>売上原価</a:t>
                      </a:r>
                      <a:endParaRPr lang="ja-JP" altLang="en-US" sz="1800" b="1" i="0" u="none" strike="noStrike" dirty="0">
                        <a:solidFill>
                          <a:srgbClr val="000000"/>
                        </a:solidFill>
                        <a:effectLst/>
                        <a:latin typeface="+mn-ea"/>
                        <a:ea typeface="+mn-ea"/>
                      </a:endParaRPr>
                    </a:p>
                  </a:txBody>
                  <a:tcPr marL="14524" marR="14524" marT="14524" marB="0" anchor="ctr">
                    <a:solidFill>
                      <a:schemeClr val="accent1"/>
                    </a:solidFill>
                  </a:tcPr>
                </a:tc>
                <a:tc>
                  <a:txBody>
                    <a:bodyPr/>
                    <a:lstStyle/>
                    <a:p>
                      <a:pPr algn="ctr" fontAlgn="ctr"/>
                      <a:r>
                        <a:rPr lang="ja-JP" altLang="en-US" sz="1500" u="none" strike="noStrike" dirty="0">
                          <a:effectLst/>
                          <a:latin typeface="+mn-ea"/>
                          <a:ea typeface="+mn-ea"/>
                        </a:rPr>
                        <a:t>速報値</a:t>
                      </a:r>
                      <a:endParaRPr lang="ja-JP" altLang="en-US" sz="1500" b="1"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gridSpan="2">
                  <a:txBody>
                    <a:bodyPr/>
                    <a:lstStyle/>
                    <a:p>
                      <a:pPr algn="ctr" fontAlgn="ctr"/>
                      <a:r>
                        <a:rPr lang="en-US" altLang="ja-JP" sz="1800" u="none" strike="noStrike" dirty="0">
                          <a:effectLst/>
                          <a:latin typeface="+mn-ea"/>
                          <a:ea typeface="+mn-ea"/>
                        </a:rPr>
                        <a:t>1,044,486</a:t>
                      </a:r>
                    </a:p>
                  </a:txBody>
                  <a:tcPr marL="14524" marR="14524" marT="14524" marB="0" anchor="ctr">
                    <a:solidFill>
                      <a:schemeClr val="accent4">
                        <a:lumMod val="75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977,737</a:t>
                      </a:r>
                    </a:p>
                  </a:txBody>
                  <a:tcPr marL="14524" marR="14524" marT="14524" marB="0" anchor="ctr">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46,329</a:t>
                      </a:r>
                    </a:p>
                  </a:txBody>
                  <a:tcPr marL="14524" marR="14524" marT="14524" marB="0" anchor="ctr">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20,420</a:t>
                      </a:r>
                    </a:p>
                  </a:txBody>
                  <a:tcPr marL="14524" marR="14524" marT="14524" marB="0" anchor="ctr">
                    <a:solidFill>
                      <a:schemeClr val="accent5">
                        <a:lumMod val="40000"/>
                        <a:lumOff val="60000"/>
                      </a:schemeClr>
                    </a:solidFill>
                  </a:tcPr>
                </a:tc>
                <a:tc hMerge="1">
                  <a:txBody>
                    <a:bodyPr/>
                    <a:lstStyle/>
                    <a:p>
                      <a:endParaRPr kumimoji="1" lang="ja-JP" altLang="en-US"/>
                    </a:p>
                  </a:txBody>
                  <a:tcPr/>
                </a:tc>
                <a:extLst>
                  <a:ext uri="{0D108BD9-81ED-4DB2-BD59-A6C34878D82A}">
                    <a16:rowId xmlns:a16="http://schemas.microsoft.com/office/drawing/2014/main" val="10004"/>
                  </a:ext>
                </a:extLst>
              </a:tr>
              <a:tr h="261429">
                <a:tc vMerge="1">
                  <a:txBody>
                    <a:bodyPr/>
                    <a:lstStyle/>
                    <a:p>
                      <a:endParaRPr kumimoji="1" lang="ja-JP" altLang="en-US"/>
                    </a:p>
                  </a:txBody>
                  <a:tcPr/>
                </a:tc>
                <a:tc>
                  <a:txBody>
                    <a:bodyPr/>
                    <a:lstStyle/>
                    <a:p>
                      <a:pPr algn="ctr" fontAlgn="ctr"/>
                      <a:r>
                        <a:rPr lang="ja-JP" altLang="en-US" sz="1200" u="none" strike="noStrike">
                          <a:effectLst/>
                          <a:latin typeface="+mn-ea"/>
                          <a:ea typeface="+mn-ea"/>
                        </a:rPr>
                        <a:t>予算</a:t>
                      </a:r>
                      <a:r>
                        <a:rPr lang="en-US" altLang="ja-JP" sz="1200" u="none" strike="noStrike">
                          <a:effectLst/>
                          <a:latin typeface="+mn-ea"/>
                          <a:ea typeface="+mn-ea"/>
                        </a:rPr>
                        <a:t>/</a:t>
                      </a:r>
                      <a:r>
                        <a:rPr lang="ja-JP" altLang="en-US" sz="1200" u="none" strike="noStrike">
                          <a:effectLst/>
                          <a:latin typeface="+mn-ea"/>
                          <a:ea typeface="+mn-ea"/>
                        </a:rPr>
                        <a:t>予算比</a:t>
                      </a:r>
                      <a:endParaRPr lang="ja-JP" altLang="en-US" sz="1200" b="0" i="0" u="none" strike="noStrike">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1,132,956</a:t>
                      </a:r>
                    </a:p>
                  </a:txBody>
                  <a:tcPr marL="14524" marR="14524" marT="14524" marB="0" anchor="ctr">
                    <a:solidFill>
                      <a:schemeClr val="accent4">
                        <a:lumMod val="7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u="none" strike="noStrike" dirty="0">
                          <a:effectLst/>
                          <a:latin typeface="+mn-ea"/>
                          <a:ea typeface="+mn-ea"/>
                        </a:rPr>
                        <a:t>92.2%</a:t>
                      </a:r>
                    </a:p>
                  </a:txBody>
                  <a:tcPr marL="14524" marR="14524" marT="14524" marB="0" anchor="ctr">
                    <a:solidFill>
                      <a:schemeClr val="accent4">
                        <a:lumMod val="75000"/>
                      </a:schemeClr>
                    </a:solidFill>
                  </a:tcPr>
                </a:tc>
                <a:tc>
                  <a:txBody>
                    <a:bodyPr/>
                    <a:lstStyle/>
                    <a:p>
                      <a:pPr algn="ctr" fontAlgn="ctr"/>
                      <a:r>
                        <a:rPr lang="en-US" altLang="ja-JP" sz="1500" b="0" i="0" u="none" strike="noStrike" dirty="0">
                          <a:solidFill>
                            <a:srgbClr val="000000"/>
                          </a:solidFill>
                          <a:effectLst/>
                          <a:latin typeface="+mn-ea"/>
                          <a:ea typeface="+mn-ea"/>
                        </a:rPr>
                        <a:t>1,058,506</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92.4%</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49,000</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94.5%</a:t>
                      </a: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25,450</a:t>
                      </a:r>
                    </a:p>
                  </a:txBody>
                  <a:tcPr marL="14524" marR="14524" marT="14524" marB="0" anchor="ctr">
                    <a:solidFill>
                      <a:schemeClr val="accent5">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80.2%</a:t>
                      </a:r>
                    </a:p>
                  </a:txBody>
                  <a:tcPr marL="14524" marR="14524" marT="14524" marB="0" anchor="ctr">
                    <a:solidFill>
                      <a:schemeClr val="accent5">
                        <a:lumMod val="40000"/>
                        <a:lumOff val="60000"/>
                      </a:schemeClr>
                    </a:solidFill>
                  </a:tcPr>
                </a:tc>
                <a:extLst>
                  <a:ext uri="{0D108BD9-81ED-4DB2-BD59-A6C34878D82A}">
                    <a16:rowId xmlns:a16="http://schemas.microsoft.com/office/drawing/2014/main" val="10005"/>
                  </a:ext>
                </a:extLst>
              </a:tr>
              <a:tr h="275953">
                <a:tc vMerge="1">
                  <a:txBody>
                    <a:bodyPr/>
                    <a:lstStyle/>
                    <a:p>
                      <a:endParaRPr kumimoji="1" lang="ja-JP" altLang="en-US"/>
                    </a:p>
                  </a:txBody>
                  <a:tcPr/>
                </a:tc>
                <a:tc>
                  <a:txBody>
                    <a:bodyPr/>
                    <a:lstStyle/>
                    <a:p>
                      <a:pPr algn="ctr" fontAlgn="ctr"/>
                      <a:r>
                        <a:rPr lang="ja-JP" altLang="en-US" sz="1200" u="none" strike="noStrike">
                          <a:effectLst/>
                          <a:latin typeface="+mn-ea"/>
                          <a:ea typeface="+mn-ea"/>
                        </a:rPr>
                        <a:t>前期</a:t>
                      </a:r>
                      <a:r>
                        <a:rPr lang="en-US" altLang="ja-JP" sz="1200" u="none" strike="noStrike">
                          <a:effectLst/>
                          <a:latin typeface="+mn-ea"/>
                          <a:ea typeface="+mn-ea"/>
                        </a:rPr>
                        <a:t>/</a:t>
                      </a:r>
                      <a:r>
                        <a:rPr lang="ja-JP" altLang="en-US" sz="1200" u="none" strike="noStrike">
                          <a:effectLst/>
                          <a:latin typeface="+mn-ea"/>
                          <a:ea typeface="+mn-ea"/>
                        </a:rPr>
                        <a:t>前期比</a:t>
                      </a:r>
                      <a:endParaRPr lang="ja-JP" altLang="en-US" sz="1200" b="0" i="0" u="none" strike="noStrike">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1,045,912</a:t>
                      </a:r>
                    </a:p>
                  </a:txBody>
                  <a:tcPr marL="14524" marR="14524" marT="14524" marB="0" anchor="ctr">
                    <a:solidFill>
                      <a:schemeClr val="accent4">
                        <a:lumMod val="75000"/>
                      </a:schemeClr>
                    </a:solidFill>
                  </a:tcPr>
                </a:tc>
                <a:tc>
                  <a:txBody>
                    <a:bodyPr/>
                    <a:lstStyle/>
                    <a:p>
                      <a:pPr algn="ctr" fontAlgn="ctr"/>
                      <a:r>
                        <a:rPr lang="en-US" altLang="ja-JP" sz="1200" u="none" strike="noStrike" dirty="0">
                          <a:effectLst/>
                          <a:latin typeface="+mn-ea"/>
                          <a:ea typeface="+mn-ea"/>
                        </a:rPr>
                        <a:t>99.9%</a:t>
                      </a:r>
                    </a:p>
                  </a:txBody>
                  <a:tcPr marL="14524" marR="14524" marT="14524" marB="0" anchor="ctr">
                    <a:solidFill>
                      <a:schemeClr val="accent4">
                        <a:lumMod val="75000"/>
                      </a:schemeClr>
                    </a:solidFill>
                  </a:tcPr>
                </a:tc>
                <a:tc>
                  <a:txBody>
                    <a:bodyPr/>
                    <a:lstStyle/>
                    <a:p>
                      <a:pPr algn="ctr" fontAlgn="ctr"/>
                      <a:r>
                        <a:rPr lang="en-US" altLang="ja-JP" sz="1500" b="0" i="0" u="none" strike="noStrike" dirty="0">
                          <a:solidFill>
                            <a:srgbClr val="000000"/>
                          </a:solidFill>
                          <a:effectLst/>
                          <a:latin typeface="+mn-ea"/>
                          <a:ea typeface="+mn-ea"/>
                        </a:rPr>
                        <a:t>984,796</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99.3%</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42,027</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110.2%</a:t>
                      </a: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19,089</a:t>
                      </a:r>
                    </a:p>
                  </a:txBody>
                  <a:tcPr marL="14524" marR="14524" marT="14524" marB="0" anchor="ctr">
                    <a:solidFill>
                      <a:schemeClr val="accent5">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107.7%</a:t>
                      </a:r>
                    </a:p>
                  </a:txBody>
                  <a:tcPr marL="14524" marR="14524" marT="14524" marB="0" anchor="ctr">
                    <a:solidFill>
                      <a:schemeClr val="accent5">
                        <a:lumMod val="40000"/>
                        <a:lumOff val="60000"/>
                      </a:schemeClr>
                    </a:solidFill>
                  </a:tcPr>
                </a:tc>
                <a:extLst>
                  <a:ext uri="{0D108BD9-81ED-4DB2-BD59-A6C34878D82A}">
                    <a16:rowId xmlns:a16="http://schemas.microsoft.com/office/drawing/2014/main" val="10006"/>
                  </a:ext>
                </a:extLst>
              </a:tr>
              <a:tr h="293382">
                <a:tc rowSpan="3">
                  <a:txBody>
                    <a:bodyPr/>
                    <a:lstStyle/>
                    <a:p>
                      <a:pPr algn="ctr" fontAlgn="ctr"/>
                      <a:r>
                        <a:rPr lang="ja-JP" altLang="en-US" sz="1800" u="none" strike="noStrike" dirty="0">
                          <a:effectLst/>
                          <a:latin typeface="+mn-ea"/>
                          <a:ea typeface="+mn-ea"/>
                        </a:rPr>
                        <a:t>売上総利益</a:t>
                      </a:r>
                      <a:endParaRPr lang="ja-JP" altLang="en-US" sz="1800" b="1" i="0" u="none" strike="noStrike" dirty="0">
                        <a:solidFill>
                          <a:srgbClr val="000000"/>
                        </a:solidFill>
                        <a:effectLst/>
                        <a:latin typeface="+mn-ea"/>
                        <a:ea typeface="+mn-ea"/>
                      </a:endParaRPr>
                    </a:p>
                  </a:txBody>
                  <a:tcPr marL="14524" marR="14524" marT="14524" marB="0" anchor="ctr">
                    <a:solidFill>
                      <a:schemeClr val="accent1"/>
                    </a:solidFill>
                  </a:tcPr>
                </a:tc>
                <a:tc>
                  <a:txBody>
                    <a:bodyPr/>
                    <a:lstStyle/>
                    <a:p>
                      <a:pPr algn="ctr" fontAlgn="ctr"/>
                      <a:r>
                        <a:rPr lang="ja-JP" altLang="en-US" sz="1500" u="none" strike="noStrike">
                          <a:effectLst/>
                          <a:latin typeface="+mn-ea"/>
                          <a:ea typeface="+mn-ea"/>
                        </a:rPr>
                        <a:t>速報値</a:t>
                      </a:r>
                      <a:endParaRPr lang="ja-JP" altLang="en-US" sz="1500" b="1" i="0" u="none" strike="noStrike">
                        <a:solidFill>
                          <a:srgbClr val="000000"/>
                        </a:solidFill>
                        <a:effectLst/>
                        <a:latin typeface="+mn-ea"/>
                        <a:ea typeface="+mn-ea"/>
                      </a:endParaRPr>
                    </a:p>
                  </a:txBody>
                  <a:tcPr marL="14524" marR="14524" marT="14524" marB="0" anchor="ctr">
                    <a:solidFill>
                      <a:schemeClr val="accent5">
                        <a:lumMod val="20000"/>
                        <a:lumOff val="80000"/>
                      </a:schemeClr>
                    </a:solidFill>
                  </a:tcPr>
                </a:tc>
                <a:tc gridSpan="2">
                  <a:txBody>
                    <a:bodyPr/>
                    <a:lstStyle/>
                    <a:p>
                      <a:pPr algn="ctr" fontAlgn="ctr"/>
                      <a:r>
                        <a:rPr lang="en-US" altLang="ja-JP" sz="1800" b="0" i="0" u="none" strike="noStrike" dirty="0">
                          <a:solidFill>
                            <a:srgbClr val="000000"/>
                          </a:solidFill>
                          <a:effectLst/>
                          <a:latin typeface="+mn-ea"/>
                          <a:ea typeface="+mn-ea"/>
                        </a:rPr>
                        <a:t>1,047,437</a:t>
                      </a:r>
                    </a:p>
                  </a:txBody>
                  <a:tcPr marL="14524" marR="14524" marT="14524" marB="0" anchor="ctr">
                    <a:solidFill>
                      <a:schemeClr val="accent4">
                        <a:lumMod val="60000"/>
                        <a:lumOff val="4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887,788</a:t>
                      </a:r>
                    </a:p>
                  </a:txBody>
                  <a:tcPr marL="14524" marR="14524" marT="14524" marB="0" anchor="ctr">
                    <a:solidFill>
                      <a:schemeClr val="accent5">
                        <a:lumMod val="20000"/>
                        <a:lumOff val="8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72,244</a:t>
                      </a:r>
                    </a:p>
                  </a:txBody>
                  <a:tcPr marL="14524" marR="14524" marT="14524" marB="0" anchor="ctr">
                    <a:solidFill>
                      <a:schemeClr val="accent5">
                        <a:lumMod val="20000"/>
                        <a:lumOff val="8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87,405</a:t>
                      </a:r>
                    </a:p>
                  </a:txBody>
                  <a:tcPr marL="14524" marR="14524" marT="14524" marB="0" anchor="ctr">
                    <a:solidFill>
                      <a:schemeClr val="accent5">
                        <a:lumMod val="20000"/>
                        <a:lumOff val="80000"/>
                      </a:schemeClr>
                    </a:solidFill>
                  </a:tcPr>
                </a:tc>
                <a:tc hMerge="1">
                  <a:txBody>
                    <a:bodyPr/>
                    <a:lstStyle/>
                    <a:p>
                      <a:endParaRPr kumimoji="1" lang="ja-JP" altLang="en-US"/>
                    </a:p>
                  </a:txBody>
                  <a:tcPr/>
                </a:tc>
                <a:extLst>
                  <a:ext uri="{0D108BD9-81ED-4DB2-BD59-A6C34878D82A}">
                    <a16:rowId xmlns:a16="http://schemas.microsoft.com/office/drawing/2014/main" val="10007"/>
                  </a:ext>
                </a:extLst>
              </a:tr>
              <a:tr h="319525">
                <a:tc vMerge="1">
                  <a:txBody>
                    <a:bodyPr/>
                    <a:lstStyle/>
                    <a:p>
                      <a:endParaRPr kumimoji="1" lang="ja-JP" altLang="en-US"/>
                    </a:p>
                  </a:txBody>
                  <a:tcPr/>
                </a:tc>
                <a:tc>
                  <a:txBody>
                    <a:bodyPr/>
                    <a:lstStyle/>
                    <a:p>
                      <a:pPr algn="ctr" fontAlgn="ctr"/>
                      <a:r>
                        <a:rPr lang="ja-JP" altLang="en-US" sz="1200" u="none" strike="noStrike" dirty="0">
                          <a:effectLst/>
                          <a:latin typeface="+mn-ea"/>
                          <a:ea typeface="+mn-ea"/>
                        </a:rPr>
                        <a:t>予算</a:t>
                      </a:r>
                      <a:r>
                        <a:rPr lang="en-US" altLang="ja-JP" sz="1200" u="none" strike="noStrike" dirty="0">
                          <a:effectLst/>
                          <a:latin typeface="+mn-ea"/>
                          <a:ea typeface="+mn-ea"/>
                        </a:rPr>
                        <a:t>/</a:t>
                      </a:r>
                      <a:r>
                        <a:rPr lang="ja-JP" altLang="en-US" sz="1200" u="none" strike="noStrike" dirty="0">
                          <a:effectLst/>
                          <a:latin typeface="+mn-ea"/>
                          <a:ea typeface="+mn-ea"/>
                        </a:rPr>
                        <a:t>予算比</a:t>
                      </a:r>
                      <a:endParaRPr lang="ja-JP" altLang="en-US"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955,244</a:t>
                      </a:r>
                    </a:p>
                  </a:txBody>
                  <a:tcPr marL="14524" marR="14524" marT="14524" marB="0" anchor="ctr">
                    <a:solidFill>
                      <a:schemeClr val="accent4">
                        <a:lumMod val="60000"/>
                        <a:lumOff val="40000"/>
                      </a:schemeClr>
                    </a:solidFill>
                  </a:tcPr>
                </a:tc>
                <a:tc>
                  <a:txBody>
                    <a:bodyPr/>
                    <a:lstStyle/>
                    <a:p>
                      <a:pPr algn="ctr" fontAlgn="ctr"/>
                      <a:r>
                        <a:rPr lang="en-US" altLang="ja-JP" sz="1200" b="0" u="none" strike="noStrike" dirty="0">
                          <a:effectLst/>
                          <a:latin typeface="+mn-ea"/>
                          <a:ea typeface="+mn-ea"/>
                        </a:rPr>
                        <a:t>109.7%</a:t>
                      </a:r>
                      <a:endParaRPr lang="en-US" altLang="ja-JP" sz="1200" b="0" i="0" u="none" strike="noStrike" dirty="0">
                        <a:solidFill>
                          <a:srgbClr val="000000"/>
                        </a:solidFill>
                        <a:effectLst/>
                        <a:latin typeface="+mn-ea"/>
                        <a:ea typeface="+mn-ea"/>
                      </a:endParaRPr>
                    </a:p>
                  </a:txBody>
                  <a:tcPr marL="14524" marR="14524" marT="14524" marB="0" anchor="ctr">
                    <a:solidFill>
                      <a:schemeClr val="accent4">
                        <a:lumMod val="60000"/>
                        <a:lumOff val="40000"/>
                      </a:schemeClr>
                    </a:solidFill>
                  </a:tcPr>
                </a:tc>
                <a:tc>
                  <a:txBody>
                    <a:bodyPr/>
                    <a:lstStyle/>
                    <a:p>
                      <a:pPr algn="ctr" fontAlgn="ctr"/>
                      <a:r>
                        <a:rPr lang="en-US" altLang="ja-JP" sz="1500" b="0" i="0" u="none" strike="noStrike" dirty="0">
                          <a:solidFill>
                            <a:srgbClr val="000000"/>
                          </a:solidFill>
                          <a:effectLst/>
                          <a:latin typeface="+mn-ea"/>
                          <a:ea typeface="+mn-ea"/>
                        </a:rPr>
                        <a:t>782,694</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113.4%</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76,000</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95.1%</a:t>
                      </a: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96,550</a:t>
                      </a:r>
                    </a:p>
                  </a:txBody>
                  <a:tcPr marL="14524" marR="14524" marT="14524" marB="0" anchor="c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90.5%</a:t>
                      </a:r>
                    </a:p>
                  </a:txBody>
                  <a:tcPr marL="14524" marR="14524" marT="14524" marB="0" anchor="ctr">
                    <a:solidFill>
                      <a:schemeClr val="accent5">
                        <a:lumMod val="20000"/>
                        <a:lumOff val="80000"/>
                      </a:schemeClr>
                    </a:solidFill>
                  </a:tcPr>
                </a:tc>
                <a:extLst>
                  <a:ext uri="{0D108BD9-81ED-4DB2-BD59-A6C34878D82A}">
                    <a16:rowId xmlns:a16="http://schemas.microsoft.com/office/drawing/2014/main" val="10008"/>
                  </a:ext>
                </a:extLst>
              </a:tr>
              <a:tr h="319525">
                <a:tc vMerge="1">
                  <a:txBody>
                    <a:bodyPr/>
                    <a:lstStyle/>
                    <a:p>
                      <a:endParaRPr kumimoji="1" lang="ja-JP" altLang="en-US"/>
                    </a:p>
                  </a:txBody>
                  <a:tcPr/>
                </a:tc>
                <a:tc>
                  <a:txBody>
                    <a:bodyPr/>
                    <a:lstStyle/>
                    <a:p>
                      <a:pPr algn="ctr" fontAlgn="ctr"/>
                      <a:r>
                        <a:rPr lang="ja-JP" altLang="en-US" sz="1200" u="none" strike="noStrike" dirty="0">
                          <a:effectLst/>
                          <a:latin typeface="+mn-ea"/>
                          <a:ea typeface="+mn-ea"/>
                        </a:rPr>
                        <a:t>前期</a:t>
                      </a:r>
                      <a:r>
                        <a:rPr lang="en-US" altLang="ja-JP" sz="1200" u="none" strike="noStrike" dirty="0">
                          <a:effectLst/>
                          <a:latin typeface="+mn-ea"/>
                          <a:ea typeface="+mn-ea"/>
                        </a:rPr>
                        <a:t>/</a:t>
                      </a:r>
                      <a:r>
                        <a:rPr lang="ja-JP" altLang="en-US" sz="1200" u="none" strike="noStrike" dirty="0">
                          <a:effectLst/>
                          <a:latin typeface="+mn-ea"/>
                          <a:ea typeface="+mn-ea"/>
                        </a:rPr>
                        <a:t>前期比</a:t>
                      </a:r>
                      <a:endParaRPr lang="ja-JP" altLang="en-US"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911,646</a:t>
                      </a:r>
                    </a:p>
                  </a:txBody>
                  <a:tcPr marL="14524" marR="14524" marT="14524" marB="0" anchor="ctr">
                    <a:solidFill>
                      <a:schemeClr val="accent4">
                        <a:lumMod val="60000"/>
                        <a:lumOff val="40000"/>
                      </a:schemeClr>
                    </a:solidFill>
                  </a:tcPr>
                </a:tc>
                <a:tc>
                  <a:txBody>
                    <a:bodyPr/>
                    <a:lstStyle/>
                    <a:p>
                      <a:pPr algn="ctr" fontAlgn="ctr"/>
                      <a:r>
                        <a:rPr lang="en-US" altLang="ja-JP" sz="1200" b="0" u="none" strike="noStrike" dirty="0">
                          <a:effectLst/>
                          <a:latin typeface="+mn-ea"/>
                          <a:ea typeface="+mn-ea"/>
                        </a:rPr>
                        <a:t>114.9%</a:t>
                      </a:r>
                      <a:endParaRPr lang="en-US" altLang="ja-JP" sz="1200" b="0" i="0" u="none" strike="noStrike" dirty="0">
                        <a:solidFill>
                          <a:srgbClr val="000000"/>
                        </a:solidFill>
                        <a:effectLst/>
                        <a:latin typeface="+mn-ea"/>
                        <a:ea typeface="+mn-ea"/>
                      </a:endParaRPr>
                    </a:p>
                  </a:txBody>
                  <a:tcPr marL="14524" marR="14524" marT="14524" marB="0" anchor="ctr">
                    <a:solidFill>
                      <a:schemeClr val="accent4">
                        <a:lumMod val="60000"/>
                        <a:lumOff val="40000"/>
                      </a:schemeClr>
                    </a:solidFill>
                  </a:tcPr>
                </a:tc>
                <a:tc>
                  <a:txBody>
                    <a:bodyPr/>
                    <a:lstStyle/>
                    <a:p>
                      <a:pPr algn="ctr" fontAlgn="ctr"/>
                      <a:r>
                        <a:rPr lang="en-US" altLang="ja-JP" sz="1500" b="0" i="0" u="none" strike="noStrike" dirty="0">
                          <a:solidFill>
                            <a:srgbClr val="000000"/>
                          </a:solidFill>
                          <a:effectLst/>
                          <a:latin typeface="+mn-ea"/>
                          <a:ea typeface="+mn-ea"/>
                        </a:rPr>
                        <a:t>761,331</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116.6%</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64,369</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112.2%</a:t>
                      </a: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85,946</a:t>
                      </a:r>
                    </a:p>
                  </a:txBody>
                  <a:tcPr marL="14524" marR="14524" marT="14524" marB="0" anchor="c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101.7%</a:t>
                      </a:r>
                    </a:p>
                  </a:txBody>
                  <a:tcPr marL="14524" marR="14524" marT="14524" marB="0" anchor="ctr">
                    <a:solidFill>
                      <a:schemeClr val="accent5">
                        <a:lumMod val="20000"/>
                        <a:lumOff val="80000"/>
                      </a:schemeClr>
                    </a:solidFill>
                  </a:tcPr>
                </a:tc>
                <a:extLst>
                  <a:ext uri="{0D108BD9-81ED-4DB2-BD59-A6C34878D82A}">
                    <a16:rowId xmlns:a16="http://schemas.microsoft.com/office/drawing/2014/main" val="10009"/>
                  </a:ext>
                </a:extLst>
              </a:tr>
              <a:tr h="293382">
                <a:tc rowSpan="3">
                  <a:txBody>
                    <a:bodyPr/>
                    <a:lstStyle/>
                    <a:p>
                      <a:pPr algn="ctr" fontAlgn="ctr"/>
                      <a:r>
                        <a:rPr lang="ja-JP" altLang="en-US" sz="1800" u="none" strike="noStrike" dirty="0">
                          <a:effectLst/>
                          <a:latin typeface="+mn-ea"/>
                          <a:ea typeface="+mn-ea"/>
                        </a:rPr>
                        <a:t>販管費</a:t>
                      </a:r>
                      <a:endParaRPr lang="ja-JP" altLang="en-US" sz="1800" b="1" i="0" u="none" strike="noStrike" dirty="0">
                        <a:solidFill>
                          <a:srgbClr val="000000"/>
                        </a:solidFill>
                        <a:effectLst/>
                        <a:latin typeface="+mn-ea"/>
                        <a:ea typeface="+mn-ea"/>
                      </a:endParaRPr>
                    </a:p>
                  </a:txBody>
                  <a:tcPr marL="14524" marR="14524" marT="14524" marB="0" anchor="ctr">
                    <a:solidFill>
                      <a:schemeClr val="accent1"/>
                    </a:solidFill>
                  </a:tcPr>
                </a:tc>
                <a:tc>
                  <a:txBody>
                    <a:bodyPr/>
                    <a:lstStyle/>
                    <a:p>
                      <a:pPr algn="ctr" fontAlgn="ctr"/>
                      <a:r>
                        <a:rPr lang="ja-JP" altLang="en-US" sz="1500" u="none" strike="noStrike">
                          <a:effectLst/>
                          <a:latin typeface="+mn-ea"/>
                          <a:ea typeface="+mn-ea"/>
                        </a:rPr>
                        <a:t>速報値</a:t>
                      </a:r>
                      <a:endParaRPr lang="ja-JP" altLang="en-US" sz="1500" b="1" i="0" u="none" strike="noStrike">
                        <a:solidFill>
                          <a:srgbClr val="000000"/>
                        </a:solidFill>
                        <a:effectLst/>
                        <a:latin typeface="+mn-ea"/>
                        <a:ea typeface="+mn-ea"/>
                      </a:endParaRPr>
                    </a:p>
                  </a:txBody>
                  <a:tcPr marL="14524" marR="14524" marT="14524" marB="0" anchor="ctr">
                    <a:solidFill>
                      <a:schemeClr val="accent5">
                        <a:lumMod val="40000"/>
                        <a:lumOff val="60000"/>
                      </a:schemeClr>
                    </a:solidFill>
                  </a:tcPr>
                </a:tc>
                <a:tc gridSpan="2">
                  <a:txBody>
                    <a:bodyPr/>
                    <a:lstStyle/>
                    <a:p>
                      <a:pPr algn="ctr" fontAlgn="ctr"/>
                      <a:r>
                        <a:rPr lang="en-US" altLang="ja-JP" sz="1800" b="0" i="0" u="none" strike="noStrike" dirty="0">
                          <a:solidFill>
                            <a:srgbClr val="000000"/>
                          </a:solidFill>
                          <a:effectLst/>
                          <a:latin typeface="+mn-ea"/>
                          <a:ea typeface="+mn-ea"/>
                        </a:rPr>
                        <a:t>704,913</a:t>
                      </a:r>
                    </a:p>
                  </a:txBody>
                  <a:tcPr marL="14524" marR="14524" marT="14524" marB="0" anchor="ctr">
                    <a:solidFill>
                      <a:schemeClr val="accent4">
                        <a:lumMod val="75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567,533</a:t>
                      </a:r>
                    </a:p>
                  </a:txBody>
                  <a:tcPr marL="14524" marR="14524" marT="14524" marB="0" anchor="ctr">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67,046</a:t>
                      </a:r>
                    </a:p>
                  </a:txBody>
                  <a:tcPr marL="14524" marR="14524" marT="14524" marB="0" anchor="ctr">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70,334</a:t>
                      </a:r>
                    </a:p>
                  </a:txBody>
                  <a:tcPr marL="14524" marR="14524" marT="14524" marB="0" anchor="ctr">
                    <a:solidFill>
                      <a:schemeClr val="accent5">
                        <a:lumMod val="40000"/>
                        <a:lumOff val="60000"/>
                      </a:schemeClr>
                    </a:solidFill>
                  </a:tcPr>
                </a:tc>
                <a:tc hMerge="1">
                  <a:txBody>
                    <a:bodyPr/>
                    <a:lstStyle/>
                    <a:p>
                      <a:endParaRPr kumimoji="1" lang="ja-JP" altLang="en-US"/>
                    </a:p>
                  </a:txBody>
                  <a:tcPr/>
                </a:tc>
                <a:extLst>
                  <a:ext uri="{0D108BD9-81ED-4DB2-BD59-A6C34878D82A}">
                    <a16:rowId xmlns:a16="http://schemas.microsoft.com/office/drawing/2014/main" val="10010"/>
                  </a:ext>
                </a:extLst>
              </a:tr>
              <a:tr h="261429">
                <a:tc vMerge="1">
                  <a:txBody>
                    <a:bodyPr/>
                    <a:lstStyle/>
                    <a:p>
                      <a:endParaRPr kumimoji="1" lang="ja-JP" altLang="en-US"/>
                    </a:p>
                  </a:txBody>
                  <a:tcPr/>
                </a:tc>
                <a:tc>
                  <a:txBody>
                    <a:bodyPr/>
                    <a:lstStyle/>
                    <a:p>
                      <a:pPr algn="ctr" fontAlgn="ctr"/>
                      <a:r>
                        <a:rPr lang="ja-JP" altLang="en-US" sz="1200" u="none" strike="noStrike">
                          <a:effectLst/>
                          <a:latin typeface="+mn-ea"/>
                          <a:ea typeface="+mn-ea"/>
                        </a:rPr>
                        <a:t>予算</a:t>
                      </a:r>
                      <a:r>
                        <a:rPr lang="en-US" altLang="ja-JP" sz="1200" u="none" strike="noStrike">
                          <a:effectLst/>
                          <a:latin typeface="+mn-ea"/>
                          <a:ea typeface="+mn-ea"/>
                        </a:rPr>
                        <a:t>/</a:t>
                      </a:r>
                      <a:r>
                        <a:rPr lang="ja-JP" altLang="en-US" sz="1200" u="none" strike="noStrike">
                          <a:effectLst/>
                          <a:latin typeface="+mn-ea"/>
                          <a:ea typeface="+mn-ea"/>
                        </a:rPr>
                        <a:t>予算比</a:t>
                      </a:r>
                      <a:endParaRPr lang="ja-JP" altLang="en-US" sz="1200" b="0" i="0" u="none" strike="noStrike">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729,349</a:t>
                      </a:r>
                    </a:p>
                  </a:txBody>
                  <a:tcPr marL="14524" marR="14524" marT="14524" marB="0" anchor="ctr">
                    <a:solidFill>
                      <a:schemeClr val="accent4">
                        <a:lumMod val="75000"/>
                      </a:schemeClr>
                    </a:solidFill>
                  </a:tcPr>
                </a:tc>
                <a:tc>
                  <a:txBody>
                    <a:bodyPr/>
                    <a:lstStyle/>
                    <a:p>
                      <a:pPr algn="ctr" fontAlgn="ctr"/>
                      <a:r>
                        <a:rPr lang="en-US" altLang="ja-JP" sz="1200" b="0" u="none" strike="noStrike" dirty="0">
                          <a:effectLst/>
                          <a:latin typeface="+mn-ea"/>
                          <a:ea typeface="+mn-ea"/>
                        </a:rPr>
                        <a:t>96.6%</a:t>
                      </a:r>
                      <a:endParaRPr lang="en-US" altLang="ja-JP" sz="1200" b="0" i="0" u="none" strike="noStrike" dirty="0">
                        <a:solidFill>
                          <a:srgbClr val="000000"/>
                        </a:solidFill>
                        <a:effectLst/>
                        <a:latin typeface="+mn-ea"/>
                        <a:ea typeface="+mn-ea"/>
                      </a:endParaRPr>
                    </a:p>
                  </a:txBody>
                  <a:tcPr marL="14524" marR="14524" marT="14524" marB="0" anchor="ctr">
                    <a:solidFill>
                      <a:schemeClr val="accent4">
                        <a:lumMod val="75000"/>
                      </a:schemeClr>
                    </a:solidFill>
                  </a:tcPr>
                </a:tc>
                <a:tc>
                  <a:txBody>
                    <a:bodyPr/>
                    <a:lstStyle/>
                    <a:p>
                      <a:pPr algn="ctr" fontAlgn="ctr"/>
                      <a:r>
                        <a:rPr lang="en-US" altLang="ja-JP" sz="1500" b="0" i="0" u="none" strike="noStrike" dirty="0">
                          <a:solidFill>
                            <a:srgbClr val="000000"/>
                          </a:solidFill>
                          <a:effectLst/>
                          <a:latin typeface="+mn-ea"/>
                          <a:ea typeface="+mn-ea"/>
                        </a:rPr>
                        <a:t>581,300</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97.6%</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65,799</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101.9%</a:t>
                      </a: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82,250</a:t>
                      </a:r>
                    </a:p>
                  </a:txBody>
                  <a:tcPr marL="14524" marR="14524" marT="14524" marB="0" anchor="ctr">
                    <a:solidFill>
                      <a:schemeClr val="accent5">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85.5%</a:t>
                      </a:r>
                    </a:p>
                  </a:txBody>
                  <a:tcPr marL="14524" marR="14524" marT="14524" marB="0" anchor="ctr">
                    <a:solidFill>
                      <a:schemeClr val="accent5">
                        <a:lumMod val="40000"/>
                        <a:lumOff val="60000"/>
                      </a:schemeClr>
                    </a:solidFill>
                  </a:tcPr>
                </a:tc>
                <a:extLst>
                  <a:ext uri="{0D108BD9-81ED-4DB2-BD59-A6C34878D82A}">
                    <a16:rowId xmlns:a16="http://schemas.microsoft.com/office/drawing/2014/main" val="10011"/>
                  </a:ext>
                </a:extLst>
              </a:tr>
              <a:tr h="275953">
                <a:tc vMerge="1">
                  <a:txBody>
                    <a:bodyPr/>
                    <a:lstStyle/>
                    <a:p>
                      <a:endParaRPr kumimoji="1" lang="ja-JP" altLang="en-US"/>
                    </a:p>
                  </a:txBody>
                  <a:tcPr/>
                </a:tc>
                <a:tc>
                  <a:txBody>
                    <a:bodyPr/>
                    <a:lstStyle/>
                    <a:p>
                      <a:pPr algn="ctr" fontAlgn="ctr"/>
                      <a:r>
                        <a:rPr lang="ja-JP" altLang="en-US" sz="1200" u="none" strike="noStrike">
                          <a:effectLst/>
                          <a:latin typeface="+mn-ea"/>
                          <a:ea typeface="+mn-ea"/>
                        </a:rPr>
                        <a:t>前期</a:t>
                      </a:r>
                      <a:r>
                        <a:rPr lang="en-US" altLang="ja-JP" sz="1200" u="none" strike="noStrike">
                          <a:effectLst/>
                          <a:latin typeface="+mn-ea"/>
                          <a:ea typeface="+mn-ea"/>
                        </a:rPr>
                        <a:t>/</a:t>
                      </a:r>
                      <a:r>
                        <a:rPr lang="ja-JP" altLang="en-US" sz="1200" u="none" strike="noStrike">
                          <a:effectLst/>
                          <a:latin typeface="+mn-ea"/>
                          <a:ea typeface="+mn-ea"/>
                        </a:rPr>
                        <a:t>前期比</a:t>
                      </a:r>
                      <a:endParaRPr lang="ja-JP" altLang="en-US" sz="1200" b="0" i="0" u="none" strike="noStrike">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634,221</a:t>
                      </a:r>
                    </a:p>
                  </a:txBody>
                  <a:tcPr marL="14524" marR="14524" marT="14524" marB="0" anchor="ctr">
                    <a:solidFill>
                      <a:schemeClr val="accent4">
                        <a:lumMod val="75000"/>
                      </a:schemeClr>
                    </a:solidFill>
                  </a:tcPr>
                </a:tc>
                <a:tc>
                  <a:txBody>
                    <a:bodyPr/>
                    <a:lstStyle/>
                    <a:p>
                      <a:pPr algn="ctr" fontAlgn="ctr"/>
                      <a:r>
                        <a:rPr lang="en-US" altLang="ja-JP" sz="1200" b="0" u="none" strike="noStrike" dirty="0">
                          <a:effectLst/>
                          <a:latin typeface="+mn-ea"/>
                          <a:ea typeface="+mn-ea"/>
                        </a:rPr>
                        <a:t>111.1%</a:t>
                      </a:r>
                      <a:endParaRPr lang="en-US" altLang="ja-JP" sz="1200" b="0" i="0" u="none" strike="noStrike" dirty="0">
                        <a:solidFill>
                          <a:srgbClr val="000000"/>
                        </a:solidFill>
                        <a:effectLst/>
                        <a:latin typeface="+mn-ea"/>
                        <a:ea typeface="+mn-ea"/>
                      </a:endParaRPr>
                    </a:p>
                  </a:txBody>
                  <a:tcPr marL="14524" marR="14524" marT="14524" marB="0" anchor="ctr">
                    <a:solidFill>
                      <a:schemeClr val="accent4">
                        <a:lumMod val="75000"/>
                      </a:schemeClr>
                    </a:solidFill>
                  </a:tcPr>
                </a:tc>
                <a:tc>
                  <a:txBody>
                    <a:bodyPr/>
                    <a:lstStyle/>
                    <a:p>
                      <a:pPr algn="ctr" fontAlgn="ctr"/>
                      <a:r>
                        <a:rPr lang="en-US" altLang="ja-JP" sz="1500" b="0" i="0" u="none" strike="noStrike" dirty="0">
                          <a:solidFill>
                            <a:srgbClr val="000000"/>
                          </a:solidFill>
                          <a:effectLst/>
                          <a:latin typeface="+mn-ea"/>
                          <a:ea typeface="+mn-ea"/>
                        </a:rPr>
                        <a:t>499,827</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113.5%</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65,783</a:t>
                      </a:r>
                    </a:p>
                  </a:txBody>
                  <a:tcPr marL="14524" marR="14524" marT="14524" marB="0" anchor="ctr">
                    <a:solidFill>
                      <a:schemeClr val="accent5">
                        <a:lumMod val="40000"/>
                        <a:lumOff val="60000"/>
                      </a:schemeClr>
                    </a:solidFill>
                  </a:tcPr>
                </a:tc>
                <a:tc>
                  <a:txBody>
                    <a:bodyPr/>
                    <a:lstStyle/>
                    <a:p>
                      <a:pPr algn="ctr" fontAlgn="ctr"/>
                      <a:r>
                        <a:rPr lang="en-US" altLang="ja-JP" sz="1200" u="none" strike="noStrike" dirty="0">
                          <a:effectLst/>
                          <a:latin typeface="+mn-ea"/>
                          <a:ea typeface="+mn-ea"/>
                        </a:rPr>
                        <a:t>101.9%</a:t>
                      </a:r>
                    </a:p>
                  </a:txBody>
                  <a:tcPr marL="14524" marR="14524" marT="14524" marB="0" anchor="ctr">
                    <a:solidFill>
                      <a:schemeClr val="accent5">
                        <a:lumMod val="40000"/>
                        <a:lumOff val="60000"/>
                      </a:schemeClr>
                    </a:solidFill>
                  </a:tcPr>
                </a:tc>
                <a:tc>
                  <a:txBody>
                    <a:bodyPr/>
                    <a:lstStyle/>
                    <a:p>
                      <a:pPr algn="ctr" fontAlgn="ctr"/>
                      <a:r>
                        <a:rPr lang="en-US" altLang="ja-JP" sz="1500" b="0" i="0" u="none" strike="noStrike" dirty="0">
                          <a:solidFill>
                            <a:srgbClr val="000000"/>
                          </a:solidFill>
                          <a:effectLst/>
                          <a:latin typeface="+mn-ea"/>
                          <a:ea typeface="+mn-ea"/>
                        </a:rPr>
                        <a:t>68,611</a:t>
                      </a:r>
                    </a:p>
                  </a:txBody>
                  <a:tcPr marL="14524" marR="14524" marT="14524" marB="0" anchor="ctr">
                    <a:solidFill>
                      <a:schemeClr val="accent5">
                        <a:lumMod val="40000"/>
                        <a:lumOff val="6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102.5%</a:t>
                      </a:r>
                    </a:p>
                  </a:txBody>
                  <a:tcPr marL="14524" marR="14524" marT="14524" marB="0" anchor="ctr">
                    <a:solidFill>
                      <a:schemeClr val="accent5">
                        <a:lumMod val="40000"/>
                        <a:lumOff val="60000"/>
                      </a:schemeClr>
                    </a:solidFill>
                  </a:tcPr>
                </a:tc>
                <a:extLst>
                  <a:ext uri="{0D108BD9-81ED-4DB2-BD59-A6C34878D82A}">
                    <a16:rowId xmlns:a16="http://schemas.microsoft.com/office/drawing/2014/main" val="10012"/>
                  </a:ext>
                </a:extLst>
              </a:tr>
              <a:tr h="293382">
                <a:tc rowSpan="3">
                  <a:txBody>
                    <a:bodyPr/>
                    <a:lstStyle/>
                    <a:p>
                      <a:pPr algn="ctr" fontAlgn="ctr"/>
                      <a:r>
                        <a:rPr lang="ja-JP" altLang="en-US" sz="1800" u="none" strike="noStrike" dirty="0">
                          <a:effectLst/>
                          <a:latin typeface="+mn-ea"/>
                          <a:ea typeface="+mn-ea"/>
                        </a:rPr>
                        <a:t>営業利益</a:t>
                      </a:r>
                      <a:endParaRPr lang="ja-JP" altLang="en-US" sz="1800" b="1" i="0" u="none" strike="noStrike" dirty="0">
                        <a:solidFill>
                          <a:srgbClr val="000000"/>
                        </a:solidFill>
                        <a:effectLst/>
                        <a:latin typeface="+mn-ea"/>
                        <a:ea typeface="+mn-ea"/>
                      </a:endParaRPr>
                    </a:p>
                  </a:txBody>
                  <a:tcPr marL="14524" marR="14524" marT="14524" marB="0" anchor="ctr">
                    <a:solidFill>
                      <a:schemeClr val="accent1"/>
                    </a:solidFill>
                  </a:tcPr>
                </a:tc>
                <a:tc>
                  <a:txBody>
                    <a:bodyPr/>
                    <a:lstStyle/>
                    <a:p>
                      <a:pPr algn="ctr" fontAlgn="ctr"/>
                      <a:r>
                        <a:rPr lang="ja-JP" altLang="en-US" sz="1500" u="none" strike="noStrike">
                          <a:effectLst/>
                          <a:latin typeface="+mn-ea"/>
                          <a:ea typeface="+mn-ea"/>
                        </a:rPr>
                        <a:t>速報値</a:t>
                      </a:r>
                      <a:endParaRPr lang="ja-JP" altLang="en-US" sz="1500" b="1" i="0" u="none" strike="noStrike">
                        <a:solidFill>
                          <a:srgbClr val="000000"/>
                        </a:solidFill>
                        <a:effectLst/>
                        <a:latin typeface="+mn-ea"/>
                        <a:ea typeface="+mn-ea"/>
                      </a:endParaRPr>
                    </a:p>
                  </a:txBody>
                  <a:tcPr marL="14524" marR="14524" marT="14524" marB="0" anchor="ctr">
                    <a:solidFill>
                      <a:schemeClr val="accent5">
                        <a:lumMod val="20000"/>
                        <a:lumOff val="80000"/>
                      </a:schemeClr>
                    </a:solidFill>
                  </a:tcPr>
                </a:tc>
                <a:tc gridSpan="2">
                  <a:txBody>
                    <a:bodyPr/>
                    <a:lstStyle/>
                    <a:p>
                      <a:pPr algn="ctr" fontAlgn="ctr"/>
                      <a:r>
                        <a:rPr lang="en-US" altLang="ja-JP" sz="1800" b="0" i="0" u="none" strike="noStrike" dirty="0">
                          <a:solidFill>
                            <a:srgbClr val="000000"/>
                          </a:solidFill>
                          <a:effectLst/>
                          <a:latin typeface="+mn-ea"/>
                          <a:ea typeface="+mn-ea"/>
                        </a:rPr>
                        <a:t>342,524</a:t>
                      </a:r>
                    </a:p>
                  </a:txBody>
                  <a:tcPr marL="14524" marR="14524" marT="14524" marB="0" anchor="ctr">
                    <a:solidFill>
                      <a:schemeClr val="accent4">
                        <a:lumMod val="60000"/>
                        <a:lumOff val="4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320,255</a:t>
                      </a:r>
                    </a:p>
                  </a:txBody>
                  <a:tcPr marL="14524" marR="14524" marT="14524" marB="0" anchor="ctr">
                    <a:solidFill>
                      <a:schemeClr val="accent5">
                        <a:lumMod val="20000"/>
                        <a:lumOff val="8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5,198</a:t>
                      </a:r>
                    </a:p>
                  </a:txBody>
                  <a:tcPr marL="14524" marR="14524" marT="14524" marB="0" anchor="ctr">
                    <a:solidFill>
                      <a:schemeClr val="accent5">
                        <a:lumMod val="20000"/>
                        <a:lumOff val="80000"/>
                      </a:schemeClr>
                    </a:solidFill>
                  </a:tcPr>
                </a:tc>
                <a:tc hMerge="1">
                  <a:txBody>
                    <a:bodyPr/>
                    <a:lstStyle/>
                    <a:p>
                      <a:endParaRPr kumimoji="1" lang="ja-JP" altLang="en-US"/>
                    </a:p>
                  </a:txBody>
                  <a:tcPr/>
                </a:tc>
                <a:tc gridSpan="2">
                  <a:txBody>
                    <a:bodyPr/>
                    <a:lstStyle/>
                    <a:p>
                      <a:pPr algn="ctr" fontAlgn="ctr"/>
                      <a:r>
                        <a:rPr lang="en-US" altLang="ja-JP" sz="1500" b="0" i="0" u="none" strike="noStrike" dirty="0">
                          <a:solidFill>
                            <a:srgbClr val="000000"/>
                          </a:solidFill>
                          <a:effectLst/>
                          <a:latin typeface="+mn-ea"/>
                          <a:ea typeface="+mn-ea"/>
                        </a:rPr>
                        <a:t>17,071</a:t>
                      </a:r>
                    </a:p>
                  </a:txBody>
                  <a:tcPr marL="14524" marR="14524" marT="14524" marB="0" anchor="ctr">
                    <a:solidFill>
                      <a:schemeClr val="accent5">
                        <a:lumMod val="20000"/>
                        <a:lumOff val="80000"/>
                      </a:schemeClr>
                    </a:solidFill>
                  </a:tcPr>
                </a:tc>
                <a:tc hMerge="1">
                  <a:txBody>
                    <a:bodyPr/>
                    <a:lstStyle/>
                    <a:p>
                      <a:endParaRPr kumimoji="1" lang="ja-JP" altLang="en-US"/>
                    </a:p>
                  </a:txBody>
                  <a:tcPr/>
                </a:tc>
                <a:extLst>
                  <a:ext uri="{0D108BD9-81ED-4DB2-BD59-A6C34878D82A}">
                    <a16:rowId xmlns:a16="http://schemas.microsoft.com/office/drawing/2014/main" val="10013"/>
                  </a:ext>
                </a:extLst>
              </a:tr>
              <a:tr h="261429">
                <a:tc vMerge="1">
                  <a:txBody>
                    <a:bodyPr/>
                    <a:lstStyle/>
                    <a:p>
                      <a:endParaRPr kumimoji="1" lang="ja-JP" altLang="en-US"/>
                    </a:p>
                  </a:txBody>
                  <a:tcPr/>
                </a:tc>
                <a:tc>
                  <a:txBody>
                    <a:bodyPr/>
                    <a:lstStyle/>
                    <a:p>
                      <a:pPr algn="ctr" fontAlgn="ctr"/>
                      <a:r>
                        <a:rPr lang="ja-JP" altLang="en-US" sz="1200" u="none" strike="noStrike" dirty="0">
                          <a:effectLst/>
                          <a:latin typeface="+mn-ea"/>
                          <a:ea typeface="+mn-ea"/>
                        </a:rPr>
                        <a:t>予算</a:t>
                      </a:r>
                      <a:r>
                        <a:rPr lang="en-US" altLang="ja-JP" sz="1200" u="none" strike="noStrike" dirty="0">
                          <a:effectLst/>
                          <a:latin typeface="+mn-ea"/>
                          <a:ea typeface="+mn-ea"/>
                        </a:rPr>
                        <a:t>/</a:t>
                      </a:r>
                      <a:r>
                        <a:rPr lang="ja-JP" altLang="en-US" sz="1200" u="none" strike="noStrike" dirty="0">
                          <a:effectLst/>
                          <a:latin typeface="+mn-ea"/>
                          <a:ea typeface="+mn-ea"/>
                        </a:rPr>
                        <a:t>予算比</a:t>
                      </a:r>
                      <a:endParaRPr lang="ja-JP" altLang="en-US"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225,894</a:t>
                      </a:r>
                    </a:p>
                  </a:txBody>
                  <a:tcPr marL="14524" marR="14524" marT="14524" marB="0" anchor="ctr">
                    <a:solidFill>
                      <a:schemeClr val="accent4">
                        <a:lumMod val="60000"/>
                        <a:lumOff val="40000"/>
                      </a:schemeClr>
                    </a:solidFill>
                  </a:tcPr>
                </a:tc>
                <a:tc>
                  <a:txBody>
                    <a:bodyPr/>
                    <a:lstStyle/>
                    <a:p>
                      <a:pPr algn="ctr" fontAlgn="ctr"/>
                      <a:r>
                        <a:rPr lang="en-US" altLang="ja-JP" sz="1200" b="0" u="none" strike="noStrike" dirty="0">
                          <a:effectLst/>
                          <a:latin typeface="+mn-ea"/>
                          <a:ea typeface="+mn-ea"/>
                        </a:rPr>
                        <a:t>151.6%</a:t>
                      </a:r>
                      <a:endParaRPr lang="en-US" altLang="ja-JP" sz="1200" b="0" i="0" u="none" strike="noStrike" dirty="0">
                        <a:solidFill>
                          <a:srgbClr val="000000"/>
                        </a:solidFill>
                        <a:effectLst/>
                        <a:latin typeface="+mn-ea"/>
                        <a:ea typeface="+mn-ea"/>
                      </a:endParaRPr>
                    </a:p>
                  </a:txBody>
                  <a:tcPr marL="14524" marR="14524" marT="14524" marB="0" anchor="ctr">
                    <a:solidFill>
                      <a:schemeClr val="accent4">
                        <a:lumMod val="60000"/>
                        <a:lumOff val="40000"/>
                      </a:schemeClr>
                    </a:solidFill>
                  </a:tcPr>
                </a:tc>
                <a:tc>
                  <a:txBody>
                    <a:bodyPr/>
                    <a:lstStyle/>
                    <a:p>
                      <a:pPr algn="ctr" fontAlgn="ctr"/>
                      <a:r>
                        <a:rPr lang="en-US" altLang="ja-JP" sz="1500" b="0" i="0" u="none" strike="noStrike" dirty="0">
                          <a:solidFill>
                            <a:srgbClr val="000000"/>
                          </a:solidFill>
                          <a:effectLst/>
                          <a:latin typeface="+mn-ea"/>
                          <a:ea typeface="+mn-ea"/>
                        </a:rPr>
                        <a:t>201,393</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159.0%</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10,201</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51.0%</a:t>
                      </a: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14,300</a:t>
                      </a:r>
                    </a:p>
                  </a:txBody>
                  <a:tcPr marL="14524" marR="14524" marT="14524" marB="0" anchor="c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119.4%</a:t>
                      </a:r>
                    </a:p>
                  </a:txBody>
                  <a:tcPr marL="14524" marR="14524" marT="14524" marB="0" anchor="ctr">
                    <a:solidFill>
                      <a:schemeClr val="accent5">
                        <a:lumMod val="20000"/>
                        <a:lumOff val="80000"/>
                      </a:schemeClr>
                    </a:solidFill>
                  </a:tcPr>
                </a:tc>
                <a:extLst>
                  <a:ext uri="{0D108BD9-81ED-4DB2-BD59-A6C34878D82A}">
                    <a16:rowId xmlns:a16="http://schemas.microsoft.com/office/drawing/2014/main" val="10014"/>
                  </a:ext>
                </a:extLst>
              </a:tr>
              <a:tr h="275953">
                <a:tc vMerge="1">
                  <a:txBody>
                    <a:bodyPr/>
                    <a:lstStyle/>
                    <a:p>
                      <a:endParaRPr kumimoji="1" lang="ja-JP" altLang="en-US"/>
                    </a:p>
                  </a:txBody>
                  <a:tcPr/>
                </a:tc>
                <a:tc>
                  <a:txBody>
                    <a:bodyPr/>
                    <a:lstStyle/>
                    <a:p>
                      <a:pPr algn="ctr" fontAlgn="ctr"/>
                      <a:r>
                        <a:rPr lang="ja-JP" altLang="en-US" sz="1200" u="none" strike="noStrike" dirty="0">
                          <a:effectLst/>
                          <a:latin typeface="+mn-ea"/>
                          <a:ea typeface="+mn-ea"/>
                        </a:rPr>
                        <a:t>前期</a:t>
                      </a:r>
                      <a:r>
                        <a:rPr lang="en-US" altLang="ja-JP" sz="1200" u="none" strike="noStrike" dirty="0">
                          <a:effectLst/>
                          <a:latin typeface="+mn-ea"/>
                          <a:ea typeface="+mn-ea"/>
                        </a:rPr>
                        <a:t>/</a:t>
                      </a:r>
                      <a:r>
                        <a:rPr lang="ja-JP" altLang="en-US" sz="1200" u="none" strike="noStrike" dirty="0">
                          <a:effectLst/>
                          <a:latin typeface="+mn-ea"/>
                          <a:ea typeface="+mn-ea"/>
                        </a:rPr>
                        <a:t>前期比</a:t>
                      </a:r>
                      <a:endParaRPr lang="ja-JP" altLang="en-US"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277,424</a:t>
                      </a:r>
                    </a:p>
                  </a:txBody>
                  <a:tcPr marL="14524" marR="14524" marT="14524" marB="0" anchor="ctr">
                    <a:solidFill>
                      <a:schemeClr val="accent4">
                        <a:lumMod val="60000"/>
                        <a:lumOff val="40000"/>
                      </a:schemeClr>
                    </a:solidFill>
                  </a:tcPr>
                </a:tc>
                <a:tc>
                  <a:txBody>
                    <a:bodyPr/>
                    <a:lstStyle/>
                    <a:p>
                      <a:pPr algn="ctr" fontAlgn="ctr"/>
                      <a:r>
                        <a:rPr lang="en-US" altLang="ja-JP" sz="1200" u="none" strike="noStrike" dirty="0">
                          <a:effectLst/>
                          <a:latin typeface="+mn-ea"/>
                          <a:ea typeface="+mn-ea"/>
                        </a:rPr>
                        <a:t>123.5%</a:t>
                      </a:r>
                      <a:endParaRPr lang="en-US" altLang="ja-JP" sz="1200" b="0" i="0" u="none" strike="noStrike" dirty="0">
                        <a:solidFill>
                          <a:srgbClr val="000000"/>
                        </a:solidFill>
                        <a:effectLst/>
                        <a:latin typeface="+mn-ea"/>
                        <a:ea typeface="+mn-ea"/>
                      </a:endParaRPr>
                    </a:p>
                  </a:txBody>
                  <a:tcPr marL="14524" marR="14524" marT="14524" marB="0" anchor="ctr">
                    <a:solidFill>
                      <a:schemeClr val="accent4">
                        <a:lumMod val="60000"/>
                        <a:lumOff val="40000"/>
                      </a:schemeClr>
                    </a:solidFill>
                  </a:tcPr>
                </a:tc>
                <a:tc>
                  <a:txBody>
                    <a:bodyPr/>
                    <a:lstStyle/>
                    <a:p>
                      <a:pPr algn="ctr" fontAlgn="ctr"/>
                      <a:r>
                        <a:rPr lang="en-US" altLang="ja-JP" sz="1500" b="0" i="0" u="none" strike="noStrike" dirty="0">
                          <a:solidFill>
                            <a:srgbClr val="000000"/>
                          </a:solidFill>
                          <a:effectLst/>
                          <a:latin typeface="+mn-ea"/>
                          <a:ea typeface="+mn-ea"/>
                        </a:rPr>
                        <a:t>261,504</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122.5%</a:t>
                      </a:r>
                      <a:endParaRPr lang="en-US" altLang="ja-JP" sz="1200" b="0" i="0" u="none" strike="noStrike" dirty="0">
                        <a:solidFill>
                          <a:srgbClr val="000000"/>
                        </a:solidFill>
                        <a:effectLst/>
                        <a:latin typeface="+mn-ea"/>
                        <a:ea typeface="+mn-ea"/>
                      </a:endParaRP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‐1,413</a:t>
                      </a:r>
                    </a:p>
                  </a:txBody>
                  <a:tcPr marL="14524" marR="14524" marT="14524" marB="0" anchor="ctr">
                    <a:solidFill>
                      <a:schemeClr val="accent5">
                        <a:lumMod val="20000"/>
                        <a:lumOff val="80000"/>
                      </a:schemeClr>
                    </a:solidFill>
                  </a:tcPr>
                </a:tc>
                <a:tc>
                  <a:txBody>
                    <a:bodyPr/>
                    <a:lstStyle/>
                    <a:p>
                      <a:pPr algn="ctr" fontAlgn="ctr"/>
                      <a:r>
                        <a:rPr lang="en-US" altLang="ja-JP" sz="1200" u="none" strike="noStrike" dirty="0">
                          <a:effectLst/>
                          <a:latin typeface="+mn-ea"/>
                          <a:ea typeface="+mn-ea"/>
                        </a:rPr>
                        <a:t>467.3%</a:t>
                      </a:r>
                    </a:p>
                  </a:txBody>
                  <a:tcPr marL="14524" marR="14524" marT="14524" marB="0" anchor="ctr">
                    <a:solidFill>
                      <a:schemeClr val="accent5">
                        <a:lumMod val="20000"/>
                        <a:lumOff val="80000"/>
                      </a:schemeClr>
                    </a:solidFill>
                  </a:tcPr>
                </a:tc>
                <a:tc>
                  <a:txBody>
                    <a:bodyPr/>
                    <a:lstStyle/>
                    <a:p>
                      <a:pPr algn="ctr" fontAlgn="ctr"/>
                      <a:r>
                        <a:rPr lang="en-US" altLang="ja-JP" sz="1500" b="0" i="0" u="none" strike="noStrike" dirty="0">
                          <a:solidFill>
                            <a:srgbClr val="000000"/>
                          </a:solidFill>
                          <a:effectLst/>
                          <a:latin typeface="+mn-ea"/>
                          <a:ea typeface="+mn-ea"/>
                        </a:rPr>
                        <a:t>17,333</a:t>
                      </a:r>
                    </a:p>
                  </a:txBody>
                  <a:tcPr marL="14524" marR="14524" marT="14524" marB="0" anchor="c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98.5%</a:t>
                      </a:r>
                    </a:p>
                  </a:txBody>
                  <a:tcPr marL="14524" marR="14524" marT="14524" marB="0" anchor="ctr">
                    <a:solidFill>
                      <a:schemeClr val="accent5">
                        <a:lumMod val="20000"/>
                        <a:lumOff val="80000"/>
                      </a:schemeClr>
                    </a:solidFill>
                  </a:tcPr>
                </a:tc>
                <a:extLst>
                  <a:ext uri="{0D108BD9-81ED-4DB2-BD59-A6C34878D82A}">
                    <a16:rowId xmlns:a16="http://schemas.microsoft.com/office/drawing/2014/main" val="10015"/>
                  </a:ext>
                </a:extLst>
              </a:tr>
              <a:tr h="225788">
                <a:tc>
                  <a:txBody>
                    <a:bodyPr/>
                    <a:lstStyle/>
                    <a:p>
                      <a:pPr algn="ctr" fontAlgn="ctr"/>
                      <a:r>
                        <a:rPr lang="ja-JP" altLang="en-US" sz="1800" u="none" strike="noStrike" dirty="0">
                          <a:effectLst/>
                          <a:latin typeface="+mn-ea"/>
                          <a:ea typeface="+mn-ea"/>
                        </a:rPr>
                        <a:t>営業利益率</a:t>
                      </a:r>
                      <a:endParaRPr lang="ja-JP" altLang="en-US" sz="1800" b="1" i="0" u="none" strike="noStrike" dirty="0">
                        <a:solidFill>
                          <a:srgbClr val="000000"/>
                        </a:solidFill>
                        <a:effectLst/>
                        <a:latin typeface="+mn-ea"/>
                        <a:ea typeface="+mn-ea"/>
                      </a:endParaRPr>
                    </a:p>
                  </a:txBody>
                  <a:tcPr marL="14524" marR="14524" marT="14524" marB="0" anchor="ctr">
                    <a:solidFill>
                      <a:schemeClr val="accent1"/>
                    </a:solidFill>
                  </a:tcPr>
                </a:tc>
                <a:tc>
                  <a:txBody>
                    <a:bodyPr/>
                    <a:lstStyle/>
                    <a:p>
                      <a:pPr algn="ctr" fontAlgn="ctr"/>
                      <a:r>
                        <a:rPr lang="ja-JP" altLang="en-US" sz="1500" u="none" strike="noStrike" dirty="0">
                          <a:effectLst/>
                          <a:latin typeface="+mn-ea"/>
                          <a:ea typeface="+mn-ea"/>
                        </a:rPr>
                        <a:t>速報値</a:t>
                      </a:r>
                      <a:endParaRPr lang="ja-JP" altLang="en-US" sz="1500" b="1"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gridSpan="2">
                  <a:txBody>
                    <a:bodyPr/>
                    <a:lstStyle/>
                    <a:p>
                      <a:pPr algn="ctr" fontAlgn="ctr"/>
                      <a:r>
                        <a:rPr lang="en-US" altLang="ja-JP" sz="1800" u="none" strike="noStrike" dirty="0">
                          <a:effectLst/>
                          <a:latin typeface="+mn-ea"/>
                          <a:ea typeface="+mn-ea"/>
                        </a:rPr>
                        <a:t>16.4%</a:t>
                      </a:r>
                    </a:p>
                  </a:txBody>
                  <a:tcPr marL="14524" marR="14524" marT="14524" marB="0" anchor="ctr">
                    <a:solidFill>
                      <a:schemeClr val="accent4">
                        <a:lumMod val="75000"/>
                      </a:schemeClr>
                    </a:solidFill>
                  </a:tcPr>
                </a:tc>
                <a:tc hMerge="1">
                  <a:txBody>
                    <a:bodyPr/>
                    <a:lstStyle/>
                    <a:p>
                      <a:endParaRPr kumimoji="1" lang="ja-JP" altLang="en-US"/>
                    </a:p>
                  </a:txBody>
                  <a:tcPr/>
                </a:tc>
                <a:tc gridSpan="2">
                  <a:txBody>
                    <a:bodyPr/>
                    <a:lstStyle/>
                    <a:p>
                      <a:pPr algn="ctr" fontAlgn="ctr"/>
                      <a:r>
                        <a:rPr lang="en-US" altLang="ja-JP" sz="1800" u="none" strike="noStrike" dirty="0">
                          <a:effectLst/>
                          <a:latin typeface="+mn-ea"/>
                          <a:ea typeface="+mn-ea"/>
                        </a:rPr>
                        <a:t>17.2%</a:t>
                      </a:r>
                      <a:endParaRPr lang="en-US" altLang="ja-JP" sz="1800" b="1"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en-US" altLang="ja-JP" sz="1800" u="none" strike="noStrike" dirty="0">
                          <a:effectLst/>
                          <a:latin typeface="+mn-ea"/>
                          <a:ea typeface="+mn-ea"/>
                        </a:rPr>
                        <a:t>4.4%</a:t>
                      </a:r>
                      <a:endParaRPr lang="en-US" altLang="ja-JP" sz="1800" b="1"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hMerge="1">
                  <a:txBody>
                    <a:bodyPr/>
                    <a:lstStyle/>
                    <a:p>
                      <a:endParaRPr kumimoji="1" lang="ja-JP" altLang="en-US"/>
                    </a:p>
                  </a:txBody>
                  <a:tcPr/>
                </a:tc>
                <a:tc gridSpan="2">
                  <a:txBody>
                    <a:bodyPr/>
                    <a:lstStyle/>
                    <a:p>
                      <a:pPr algn="ctr" fontAlgn="ctr"/>
                      <a:r>
                        <a:rPr lang="en-US" altLang="ja-JP" sz="1800" u="none" strike="noStrike" dirty="0">
                          <a:effectLst/>
                          <a:latin typeface="+mn-ea"/>
                          <a:ea typeface="+mn-ea"/>
                        </a:rPr>
                        <a:t>15.8%</a:t>
                      </a:r>
                      <a:endParaRPr lang="en-US" altLang="ja-JP" sz="1800" b="1" i="0" u="none" strike="noStrike" dirty="0">
                        <a:solidFill>
                          <a:srgbClr val="000000"/>
                        </a:solidFill>
                        <a:effectLst/>
                        <a:latin typeface="+mn-ea"/>
                        <a:ea typeface="+mn-ea"/>
                      </a:endParaRPr>
                    </a:p>
                  </a:txBody>
                  <a:tcPr marL="14524" marR="14524" marT="14524" marB="0" anchor="ctr">
                    <a:solidFill>
                      <a:schemeClr val="accent5">
                        <a:lumMod val="40000"/>
                        <a:lumOff val="60000"/>
                      </a:schemeClr>
                    </a:solidFill>
                  </a:tcPr>
                </a:tc>
                <a:tc hMerge="1">
                  <a:txBody>
                    <a:bodyPr/>
                    <a:lstStyle/>
                    <a:p>
                      <a:endParaRPr kumimoji="1" lang="ja-JP" altLang="en-US"/>
                    </a:p>
                  </a:txBody>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4061090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5</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latin typeface="+mj-lt"/>
              </a:rPr>
              <a:t>1. 49</a:t>
            </a:r>
            <a:r>
              <a:rPr lang="ja-JP" altLang="en-US" sz="1800" b="1" dirty="0">
                <a:latin typeface="+mj-lt"/>
              </a:rPr>
              <a:t>期の業況業績について    </a:t>
            </a:r>
            <a:r>
              <a:rPr lang="en-US" altLang="ja-JP" sz="1800" b="1" dirty="0">
                <a:latin typeface="+mj-lt"/>
              </a:rPr>
              <a:t>1.2. 49</a:t>
            </a:r>
            <a:r>
              <a:rPr lang="ja-JP" altLang="en-US" sz="1800" b="1" dirty="0">
                <a:latin typeface="+mj-lt"/>
              </a:rPr>
              <a:t>期 業績・財務ハイライト（速報）</a:t>
            </a:r>
            <a:endParaRPr lang="ja-JP" altLang="en-US" sz="1800" b="1" dirty="0"/>
          </a:p>
        </p:txBody>
      </p:sp>
      <p:grpSp>
        <p:nvGrpSpPr>
          <p:cNvPr id="3" name="グループ化 2">
            <a:extLst>
              <a:ext uri="{FF2B5EF4-FFF2-40B4-BE49-F238E27FC236}">
                <a16:creationId xmlns:a16="http://schemas.microsoft.com/office/drawing/2014/main" id="{E2E30331-02D1-6B93-943D-07565BEECB62}"/>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93337173-716B-7CDE-4E03-B5430A9FFE90}"/>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547C94AE-D0D2-466A-AA21-8D40838345D0}"/>
                </a:ext>
              </a:extLst>
            </p:cNvPr>
            <p:cNvSpPr txBox="1"/>
            <p:nvPr/>
          </p:nvSpPr>
          <p:spPr>
            <a:xfrm>
              <a:off x="8236563" y="1321605"/>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振り返り</a:t>
              </a:r>
              <a:endParaRPr lang="en-US" altLang="ja-JP" sz="600" dirty="0">
                <a:solidFill>
                  <a:schemeClr val="bg1"/>
                </a:solidFill>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9BEFC1B1-7E50-4EEF-2928-A1CC3DFE954A}"/>
                </a:ext>
              </a:extLst>
            </p:cNvPr>
            <p:cNvSpPr txBox="1"/>
            <p:nvPr/>
          </p:nvSpPr>
          <p:spPr>
            <a:xfrm>
              <a:off x="8236563" y="1440199"/>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課題一覧・現状分析</a:t>
              </a:r>
              <a:endParaRPr lang="en-US" altLang="ja-JP" sz="600" dirty="0">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4741EFF2-794D-AF75-A40B-9881005D64C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9" name="タイトル 4">
            <a:extLst>
              <a:ext uri="{FF2B5EF4-FFF2-40B4-BE49-F238E27FC236}">
                <a16:creationId xmlns:a16="http://schemas.microsoft.com/office/drawing/2014/main" id="{7A2256E1-CF2C-3EA3-EC73-04938A13117A}"/>
              </a:ext>
            </a:extLst>
          </p:cNvPr>
          <p:cNvSpPr txBox="1">
            <a:spLocks/>
          </p:cNvSpPr>
          <p:nvPr/>
        </p:nvSpPr>
        <p:spPr>
          <a:xfrm>
            <a:off x="-167819" y="602317"/>
            <a:ext cx="4807901" cy="540000"/>
          </a:xfrm>
          <a:prstGeom prst="rect">
            <a:avLst/>
          </a:prstGeom>
        </p:spPr>
        <p:txBody>
          <a:bodyPr vert="horz" wrap="square" lIns="91440" tIns="45720" rIns="91440" bIns="45720" rtlCol="0" anchor="ctr" anchorCtr="0">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800" dirty="0">
                <a:latin typeface="メイリオ" panose="020B0604030504040204" pitchFamily="50" charset="-128"/>
                <a:ea typeface="メイリオ" panose="020B0604030504040204" pitchFamily="50" charset="-128"/>
              </a:rPr>
              <a:t>【49</a:t>
            </a:r>
            <a:r>
              <a:rPr lang="ja-JP" altLang="en-US" sz="2800" dirty="0">
                <a:latin typeface="メイリオ" panose="020B0604030504040204" pitchFamily="50" charset="-128"/>
                <a:ea typeface="メイリオ" panose="020B0604030504040204" pitchFamily="50" charset="-128"/>
              </a:rPr>
              <a:t>期</a:t>
            </a:r>
            <a:r>
              <a:rPr lang="en-US" altLang="ja-JP" sz="2800" dirty="0">
                <a:latin typeface="メイリオ" panose="020B0604030504040204" pitchFamily="50" charset="-128"/>
                <a:ea typeface="メイリオ" panose="020B0604030504040204" pitchFamily="50" charset="-128"/>
              </a:rPr>
              <a:t>】</a:t>
            </a:r>
            <a:r>
              <a:rPr lang="ja-JP" altLang="en-US" sz="2800" dirty="0">
                <a:latin typeface="メイリオ" panose="020B0604030504040204" pitchFamily="50" charset="-128"/>
                <a:ea typeface="メイリオ" panose="020B0604030504040204" pitchFamily="50" charset="-128"/>
              </a:rPr>
              <a:t>事業部業績</a:t>
            </a:r>
            <a:r>
              <a:rPr lang="ja-JP" altLang="en-US" sz="2000" dirty="0">
                <a:latin typeface="メイリオ" panose="020B0604030504040204" pitchFamily="50" charset="-128"/>
                <a:ea typeface="メイリオ" panose="020B0604030504040204" pitchFamily="50" charset="-128"/>
              </a:rPr>
              <a:t>（速報）</a:t>
            </a:r>
            <a:endParaRPr lang="en-US" altLang="ja-JP" sz="2000" dirty="0">
              <a:solidFill>
                <a:srgbClr val="FF0066"/>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C9B80DE6-B396-542F-8A44-E861EDCDA0DE}"/>
              </a:ext>
            </a:extLst>
          </p:cNvPr>
          <p:cNvSpPr txBox="1"/>
          <p:nvPr/>
        </p:nvSpPr>
        <p:spPr>
          <a:xfrm>
            <a:off x="16082" y="1157593"/>
            <a:ext cx="3022395" cy="400110"/>
          </a:xfrm>
          <a:prstGeom prst="rect">
            <a:avLst/>
          </a:prstGeom>
          <a:noFill/>
        </p:spPr>
        <p:txBody>
          <a:bodyPr wrap="square" rtlCol="0">
            <a:spAutoFit/>
          </a:bodyPr>
          <a:lstStyle/>
          <a:p>
            <a:r>
              <a:rPr lang="en-US" altLang="ja-JP" sz="2000" b="1" dirty="0">
                <a:solidFill>
                  <a:srgbClr val="002060"/>
                </a:solidFill>
                <a:latin typeface="+mn-ea"/>
              </a:rPr>
              <a:t>【ZZZZ</a:t>
            </a:r>
            <a:r>
              <a:rPr lang="ja-JP" altLang="en-US" sz="2000" b="1" dirty="0">
                <a:solidFill>
                  <a:srgbClr val="002060"/>
                </a:solidFill>
                <a:latin typeface="+mn-ea"/>
              </a:rPr>
              <a:t>事業部</a:t>
            </a:r>
            <a:r>
              <a:rPr lang="en-US" altLang="ja-JP" sz="2000" b="1" dirty="0">
                <a:solidFill>
                  <a:srgbClr val="002060"/>
                </a:solidFill>
                <a:latin typeface="+mn-ea"/>
              </a:rPr>
              <a:t>】</a:t>
            </a:r>
          </a:p>
        </p:txBody>
      </p:sp>
      <p:sp>
        <p:nvSpPr>
          <p:cNvPr id="11" name="テキスト ボックス 10">
            <a:extLst>
              <a:ext uri="{FF2B5EF4-FFF2-40B4-BE49-F238E27FC236}">
                <a16:creationId xmlns:a16="http://schemas.microsoft.com/office/drawing/2014/main" id="{3F7A2D10-3F1E-7C1C-97BE-BE9A9478C19C}"/>
              </a:ext>
            </a:extLst>
          </p:cNvPr>
          <p:cNvSpPr txBox="1"/>
          <p:nvPr/>
        </p:nvSpPr>
        <p:spPr>
          <a:xfrm>
            <a:off x="3995010" y="1175492"/>
            <a:ext cx="3022395" cy="400110"/>
          </a:xfrm>
          <a:prstGeom prst="rect">
            <a:avLst/>
          </a:prstGeom>
          <a:noFill/>
        </p:spPr>
        <p:txBody>
          <a:bodyPr wrap="square" rtlCol="0">
            <a:spAutoFit/>
          </a:bodyPr>
          <a:lstStyle/>
          <a:p>
            <a:r>
              <a:rPr lang="en-US" altLang="ja-JP" sz="2000" b="1" dirty="0">
                <a:solidFill>
                  <a:srgbClr val="002060"/>
                </a:solidFill>
                <a:latin typeface="+mn-ea"/>
              </a:rPr>
              <a:t>【XXXX24</a:t>
            </a:r>
            <a:r>
              <a:rPr lang="ja-JP" altLang="en-US" sz="2000" b="1" dirty="0">
                <a:solidFill>
                  <a:srgbClr val="002060"/>
                </a:solidFill>
                <a:latin typeface="+mn-ea"/>
              </a:rPr>
              <a:t>事業部</a:t>
            </a:r>
            <a:r>
              <a:rPr lang="en-US" altLang="ja-JP" sz="2000" b="1" dirty="0">
                <a:solidFill>
                  <a:srgbClr val="002060"/>
                </a:solidFill>
                <a:latin typeface="+mn-ea"/>
              </a:rPr>
              <a:t>】</a:t>
            </a:r>
          </a:p>
        </p:txBody>
      </p:sp>
      <p:sp>
        <p:nvSpPr>
          <p:cNvPr id="12" name="テキスト ボックス 11">
            <a:extLst>
              <a:ext uri="{FF2B5EF4-FFF2-40B4-BE49-F238E27FC236}">
                <a16:creationId xmlns:a16="http://schemas.microsoft.com/office/drawing/2014/main" id="{69FBC102-7853-7B19-A7B8-F0E683E595D1}"/>
              </a:ext>
            </a:extLst>
          </p:cNvPr>
          <p:cNvSpPr txBox="1"/>
          <p:nvPr/>
        </p:nvSpPr>
        <p:spPr>
          <a:xfrm>
            <a:off x="8105285" y="1157593"/>
            <a:ext cx="1997845" cy="400110"/>
          </a:xfrm>
          <a:prstGeom prst="rect">
            <a:avLst/>
          </a:prstGeom>
          <a:noFill/>
        </p:spPr>
        <p:txBody>
          <a:bodyPr wrap="square" rtlCol="0">
            <a:spAutoFit/>
          </a:bodyPr>
          <a:lstStyle/>
          <a:p>
            <a:r>
              <a:rPr lang="en-US" altLang="ja-JP" sz="2000" b="1" dirty="0">
                <a:solidFill>
                  <a:srgbClr val="002060"/>
                </a:solidFill>
                <a:latin typeface="+mn-ea"/>
              </a:rPr>
              <a:t>【XXXX</a:t>
            </a:r>
            <a:r>
              <a:rPr lang="ja-JP" altLang="en-US" sz="2000" b="1" dirty="0">
                <a:solidFill>
                  <a:srgbClr val="002060"/>
                </a:solidFill>
                <a:latin typeface="+mn-ea"/>
              </a:rPr>
              <a:t>事業部</a:t>
            </a:r>
            <a:r>
              <a:rPr lang="en-US" altLang="ja-JP" sz="2000" b="1" dirty="0">
                <a:solidFill>
                  <a:srgbClr val="002060"/>
                </a:solidFill>
                <a:latin typeface="+mn-ea"/>
              </a:rPr>
              <a:t>】</a:t>
            </a:r>
          </a:p>
        </p:txBody>
      </p:sp>
      <p:sp>
        <p:nvSpPr>
          <p:cNvPr id="14" name="テキスト ボックス 13">
            <a:extLst>
              <a:ext uri="{FF2B5EF4-FFF2-40B4-BE49-F238E27FC236}">
                <a16:creationId xmlns:a16="http://schemas.microsoft.com/office/drawing/2014/main" id="{D58FE41D-CF03-C8AF-F92D-90668DEAFA6A}"/>
              </a:ext>
            </a:extLst>
          </p:cNvPr>
          <p:cNvSpPr txBox="1"/>
          <p:nvPr/>
        </p:nvSpPr>
        <p:spPr>
          <a:xfrm>
            <a:off x="226739" y="4397943"/>
            <a:ext cx="3010087" cy="707886"/>
          </a:xfrm>
          <a:prstGeom prst="rect">
            <a:avLst/>
          </a:prstGeom>
          <a:noFill/>
        </p:spPr>
        <p:txBody>
          <a:bodyPr wrap="square" rtlCol="0">
            <a:spAutoFit/>
          </a:bodyPr>
          <a:lstStyle/>
          <a:p>
            <a:r>
              <a:rPr lang="ja-JP" altLang="en-US" sz="2000" b="1" dirty="0">
                <a:solidFill>
                  <a:srgbClr val="002060"/>
                </a:solidFill>
                <a:latin typeface="+mn-ea"/>
              </a:rPr>
              <a:t>営業利益予算：</a:t>
            </a:r>
            <a:endParaRPr lang="en-US" altLang="ja-JP" sz="2000" b="1" dirty="0">
              <a:solidFill>
                <a:srgbClr val="002060"/>
              </a:solidFill>
              <a:latin typeface="+mn-ea"/>
            </a:endParaRPr>
          </a:p>
          <a:p>
            <a:r>
              <a:rPr lang="ja-JP" altLang="en-US" sz="2000" dirty="0">
                <a:solidFill>
                  <a:srgbClr val="002060"/>
                </a:solidFill>
                <a:latin typeface="+mn-ea"/>
              </a:rPr>
              <a:t>　達成！</a:t>
            </a:r>
            <a:r>
              <a:rPr lang="ja-JP" altLang="en-US" sz="1600" dirty="0">
                <a:solidFill>
                  <a:srgbClr val="002060"/>
                </a:solidFill>
                <a:latin typeface="+mn-ea"/>
              </a:rPr>
              <a:t>（対予算</a:t>
            </a:r>
            <a:r>
              <a:rPr lang="en-US" altLang="ja-JP" sz="1600" dirty="0">
                <a:solidFill>
                  <a:srgbClr val="002060"/>
                </a:solidFill>
                <a:latin typeface="+mn-ea"/>
              </a:rPr>
              <a:t>159.0%</a:t>
            </a:r>
            <a:r>
              <a:rPr lang="ja-JP" altLang="en-US" sz="1600" dirty="0">
                <a:solidFill>
                  <a:srgbClr val="002060"/>
                </a:solidFill>
                <a:latin typeface="+mn-ea"/>
              </a:rPr>
              <a:t>）</a:t>
            </a:r>
            <a:endParaRPr lang="en-US" altLang="ja-JP" sz="1600" dirty="0">
              <a:solidFill>
                <a:srgbClr val="002060"/>
              </a:solidFill>
              <a:latin typeface="+mn-ea"/>
            </a:endParaRPr>
          </a:p>
        </p:txBody>
      </p:sp>
      <p:cxnSp>
        <p:nvCxnSpPr>
          <p:cNvPr id="15" name="直線コネクタ 14">
            <a:extLst>
              <a:ext uri="{FF2B5EF4-FFF2-40B4-BE49-F238E27FC236}">
                <a16:creationId xmlns:a16="http://schemas.microsoft.com/office/drawing/2014/main" id="{922E2814-D54E-2DF8-9A31-6EA26D4C1927}"/>
              </a:ext>
            </a:extLst>
          </p:cNvPr>
          <p:cNvCxnSpPr/>
          <p:nvPr/>
        </p:nvCxnSpPr>
        <p:spPr>
          <a:xfrm>
            <a:off x="4010685" y="1429405"/>
            <a:ext cx="0" cy="5477347"/>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6A5235E6-1FDA-2E30-63D6-A5D097935AC5}"/>
              </a:ext>
            </a:extLst>
          </p:cNvPr>
          <p:cNvCxnSpPr/>
          <p:nvPr/>
        </p:nvCxnSpPr>
        <p:spPr>
          <a:xfrm>
            <a:off x="8173326" y="1432514"/>
            <a:ext cx="0" cy="5477347"/>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99778DBD-203C-382D-6E21-56935EA28F2D}"/>
              </a:ext>
            </a:extLst>
          </p:cNvPr>
          <p:cNvSpPr txBox="1"/>
          <p:nvPr/>
        </p:nvSpPr>
        <p:spPr>
          <a:xfrm>
            <a:off x="226739" y="5198821"/>
            <a:ext cx="2927006" cy="707886"/>
          </a:xfrm>
          <a:prstGeom prst="rect">
            <a:avLst/>
          </a:prstGeom>
          <a:noFill/>
        </p:spPr>
        <p:txBody>
          <a:bodyPr wrap="square" rtlCol="0">
            <a:spAutoFit/>
          </a:bodyPr>
          <a:lstStyle/>
          <a:p>
            <a:r>
              <a:rPr lang="ja-JP" altLang="en-US" sz="2000" b="1" dirty="0">
                <a:solidFill>
                  <a:srgbClr val="002060"/>
                </a:solidFill>
                <a:latin typeface="+mn-ea"/>
              </a:rPr>
              <a:t>売上高予算：</a:t>
            </a:r>
            <a:endParaRPr lang="en-US" altLang="ja-JP" sz="2000" b="1" dirty="0">
              <a:solidFill>
                <a:srgbClr val="002060"/>
              </a:solidFill>
              <a:latin typeface="+mn-ea"/>
            </a:endParaRPr>
          </a:p>
          <a:p>
            <a:r>
              <a:rPr lang="ja-JP" altLang="en-US" sz="2000" dirty="0">
                <a:solidFill>
                  <a:srgbClr val="002060"/>
                </a:solidFill>
                <a:latin typeface="+mn-ea"/>
              </a:rPr>
              <a:t>　達成！</a:t>
            </a:r>
            <a:r>
              <a:rPr lang="ja-JP" altLang="en-US" sz="1600" dirty="0">
                <a:solidFill>
                  <a:srgbClr val="002060"/>
                </a:solidFill>
                <a:latin typeface="+mn-ea"/>
              </a:rPr>
              <a:t>（対予算</a:t>
            </a:r>
            <a:r>
              <a:rPr lang="en-US" altLang="ja-JP" sz="1600" dirty="0">
                <a:solidFill>
                  <a:srgbClr val="002060"/>
                </a:solidFill>
                <a:latin typeface="+mn-ea"/>
              </a:rPr>
              <a:t>101.3%</a:t>
            </a:r>
            <a:r>
              <a:rPr lang="ja-JP" altLang="en-US" sz="1600" dirty="0">
                <a:solidFill>
                  <a:srgbClr val="002060"/>
                </a:solidFill>
                <a:latin typeface="+mn-ea"/>
              </a:rPr>
              <a:t>）</a:t>
            </a:r>
            <a:endParaRPr lang="en-US" altLang="ja-JP" sz="1600" dirty="0">
              <a:solidFill>
                <a:srgbClr val="002060"/>
              </a:solidFill>
              <a:latin typeface="+mn-ea"/>
            </a:endParaRPr>
          </a:p>
        </p:txBody>
      </p:sp>
      <p:sp>
        <p:nvSpPr>
          <p:cNvPr id="18" name="テキスト ボックス 17">
            <a:extLst>
              <a:ext uri="{FF2B5EF4-FFF2-40B4-BE49-F238E27FC236}">
                <a16:creationId xmlns:a16="http://schemas.microsoft.com/office/drawing/2014/main" id="{65ACABF4-7129-2522-BE9E-A1F780ECC2AD}"/>
              </a:ext>
            </a:extLst>
          </p:cNvPr>
          <p:cNvSpPr txBox="1"/>
          <p:nvPr/>
        </p:nvSpPr>
        <p:spPr>
          <a:xfrm>
            <a:off x="226739" y="3572427"/>
            <a:ext cx="3755380" cy="646331"/>
          </a:xfrm>
          <a:prstGeom prst="rect">
            <a:avLst/>
          </a:prstGeom>
          <a:noFill/>
        </p:spPr>
        <p:txBody>
          <a:bodyPr wrap="square" rtlCol="0">
            <a:spAutoFit/>
          </a:bodyPr>
          <a:lstStyle/>
          <a:p>
            <a:r>
              <a:rPr lang="ja-JP" altLang="en-US" sz="2000" b="1" dirty="0">
                <a:solidFill>
                  <a:srgbClr val="002060"/>
                </a:solidFill>
                <a:latin typeface="+mn-ea"/>
              </a:rPr>
              <a:t>前期比：増収大増益</a:t>
            </a:r>
            <a:endParaRPr lang="en-US" altLang="ja-JP" sz="2000" b="1" dirty="0">
              <a:solidFill>
                <a:srgbClr val="002060"/>
              </a:solidFill>
              <a:latin typeface="+mn-ea"/>
            </a:endParaRPr>
          </a:p>
          <a:p>
            <a:r>
              <a:rPr lang="ja-JP" altLang="en-US" sz="1600" dirty="0">
                <a:solidFill>
                  <a:srgbClr val="002060"/>
                </a:solidFill>
                <a:latin typeface="+mn-ea"/>
              </a:rPr>
              <a:t>（売上高</a:t>
            </a:r>
            <a:r>
              <a:rPr lang="en-US" altLang="ja-JP" sz="1600" dirty="0">
                <a:solidFill>
                  <a:srgbClr val="002060"/>
                </a:solidFill>
                <a:latin typeface="+mn-ea"/>
              </a:rPr>
              <a:t>106.8%, </a:t>
            </a:r>
            <a:r>
              <a:rPr lang="ja-JP" altLang="en-US" sz="1600" dirty="0">
                <a:solidFill>
                  <a:srgbClr val="002060"/>
                </a:solidFill>
                <a:latin typeface="+mn-ea"/>
              </a:rPr>
              <a:t>営業利益</a:t>
            </a:r>
            <a:r>
              <a:rPr lang="en-US" altLang="ja-JP" sz="1600" dirty="0">
                <a:solidFill>
                  <a:srgbClr val="002060"/>
                </a:solidFill>
                <a:latin typeface="+mn-ea"/>
              </a:rPr>
              <a:t>122.5%</a:t>
            </a:r>
            <a:r>
              <a:rPr lang="ja-JP" altLang="en-US" sz="1600" dirty="0">
                <a:solidFill>
                  <a:srgbClr val="002060"/>
                </a:solidFill>
                <a:latin typeface="+mn-ea"/>
              </a:rPr>
              <a:t>）</a:t>
            </a:r>
            <a:endParaRPr lang="en-US" altLang="ja-JP" sz="1600" dirty="0">
              <a:solidFill>
                <a:srgbClr val="002060"/>
              </a:solidFill>
              <a:latin typeface="+mn-ea"/>
            </a:endParaRPr>
          </a:p>
        </p:txBody>
      </p:sp>
      <p:sp>
        <p:nvSpPr>
          <p:cNvPr id="19" name="テキスト ボックス 18">
            <a:extLst>
              <a:ext uri="{FF2B5EF4-FFF2-40B4-BE49-F238E27FC236}">
                <a16:creationId xmlns:a16="http://schemas.microsoft.com/office/drawing/2014/main" id="{0FCB4863-7E79-9D24-75C7-CA36ED812DD6}"/>
              </a:ext>
            </a:extLst>
          </p:cNvPr>
          <p:cNvSpPr txBox="1"/>
          <p:nvPr/>
        </p:nvSpPr>
        <p:spPr>
          <a:xfrm>
            <a:off x="226740" y="6023024"/>
            <a:ext cx="2927006" cy="400110"/>
          </a:xfrm>
          <a:prstGeom prst="rect">
            <a:avLst/>
          </a:prstGeom>
          <a:noFill/>
        </p:spPr>
        <p:txBody>
          <a:bodyPr wrap="square" rtlCol="0">
            <a:spAutoFit/>
          </a:bodyPr>
          <a:lstStyle/>
          <a:p>
            <a:r>
              <a:rPr lang="ja-JP" altLang="en-US" sz="2000" b="1" dirty="0">
                <a:solidFill>
                  <a:srgbClr val="002060"/>
                </a:solidFill>
                <a:latin typeface="+mn-ea"/>
              </a:rPr>
              <a:t>営業利益率：</a:t>
            </a:r>
            <a:r>
              <a:rPr lang="en-US" altLang="ja-JP" sz="1600" dirty="0">
                <a:solidFill>
                  <a:srgbClr val="002060"/>
                </a:solidFill>
                <a:latin typeface="+mn-ea"/>
              </a:rPr>
              <a:t>17.2%</a:t>
            </a:r>
          </a:p>
        </p:txBody>
      </p:sp>
      <p:sp>
        <p:nvSpPr>
          <p:cNvPr id="23" name="テキスト ボックス 22">
            <a:extLst>
              <a:ext uri="{FF2B5EF4-FFF2-40B4-BE49-F238E27FC236}">
                <a16:creationId xmlns:a16="http://schemas.microsoft.com/office/drawing/2014/main" id="{01419C17-8C32-C258-BE63-79CA4D23F548}"/>
              </a:ext>
            </a:extLst>
          </p:cNvPr>
          <p:cNvSpPr txBox="1"/>
          <p:nvPr/>
        </p:nvSpPr>
        <p:spPr>
          <a:xfrm>
            <a:off x="4404329" y="4415873"/>
            <a:ext cx="2844205" cy="707886"/>
          </a:xfrm>
          <a:prstGeom prst="rect">
            <a:avLst/>
          </a:prstGeom>
          <a:noFill/>
        </p:spPr>
        <p:txBody>
          <a:bodyPr wrap="square" rtlCol="0">
            <a:spAutoFit/>
          </a:bodyPr>
          <a:lstStyle/>
          <a:p>
            <a:r>
              <a:rPr lang="ja-JP" altLang="en-US" sz="2000" b="1" dirty="0">
                <a:solidFill>
                  <a:srgbClr val="002060"/>
                </a:solidFill>
                <a:latin typeface="+mn-ea"/>
              </a:rPr>
              <a:t>営業利益予算：</a:t>
            </a:r>
            <a:endParaRPr lang="en-US" altLang="ja-JP" sz="2000" b="1" dirty="0">
              <a:solidFill>
                <a:srgbClr val="002060"/>
              </a:solidFill>
              <a:latin typeface="+mn-ea"/>
            </a:endParaRPr>
          </a:p>
          <a:p>
            <a:r>
              <a:rPr lang="ja-JP" altLang="en-US" sz="2000" dirty="0">
                <a:solidFill>
                  <a:srgbClr val="002060"/>
                </a:solidFill>
                <a:latin typeface="+mn-ea"/>
              </a:rPr>
              <a:t>　未達！</a:t>
            </a:r>
            <a:r>
              <a:rPr lang="ja-JP" altLang="en-US" sz="1600" dirty="0">
                <a:solidFill>
                  <a:srgbClr val="002060"/>
                </a:solidFill>
                <a:latin typeface="+mn-ea"/>
              </a:rPr>
              <a:t>（対予算</a:t>
            </a:r>
            <a:r>
              <a:rPr lang="en-US" altLang="ja-JP" sz="1600" dirty="0">
                <a:solidFill>
                  <a:srgbClr val="002060"/>
                </a:solidFill>
                <a:latin typeface="+mn-ea"/>
              </a:rPr>
              <a:t>51%</a:t>
            </a:r>
            <a:r>
              <a:rPr lang="ja-JP" altLang="en-US" sz="1600" dirty="0">
                <a:solidFill>
                  <a:srgbClr val="002060"/>
                </a:solidFill>
                <a:latin typeface="+mn-ea"/>
              </a:rPr>
              <a:t>）</a:t>
            </a:r>
            <a:endParaRPr lang="en-US" altLang="ja-JP" sz="1600" dirty="0">
              <a:solidFill>
                <a:srgbClr val="002060"/>
              </a:solidFill>
              <a:latin typeface="+mn-ea"/>
            </a:endParaRPr>
          </a:p>
        </p:txBody>
      </p:sp>
      <p:sp>
        <p:nvSpPr>
          <p:cNvPr id="24" name="テキスト ボックス 23">
            <a:extLst>
              <a:ext uri="{FF2B5EF4-FFF2-40B4-BE49-F238E27FC236}">
                <a16:creationId xmlns:a16="http://schemas.microsoft.com/office/drawing/2014/main" id="{540C8891-F2F5-0597-F4D6-FA026160EF76}"/>
              </a:ext>
            </a:extLst>
          </p:cNvPr>
          <p:cNvSpPr txBox="1"/>
          <p:nvPr/>
        </p:nvSpPr>
        <p:spPr>
          <a:xfrm>
            <a:off x="4404328" y="5216751"/>
            <a:ext cx="3321475" cy="707886"/>
          </a:xfrm>
          <a:prstGeom prst="rect">
            <a:avLst/>
          </a:prstGeom>
          <a:noFill/>
        </p:spPr>
        <p:txBody>
          <a:bodyPr wrap="square" rtlCol="0">
            <a:spAutoFit/>
          </a:bodyPr>
          <a:lstStyle/>
          <a:p>
            <a:r>
              <a:rPr lang="ja-JP" altLang="en-US" sz="2000" b="1" dirty="0">
                <a:solidFill>
                  <a:srgbClr val="002060"/>
                </a:solidFill>
                <a:latin typeface="+mn-ea"/>
              </a:rPr>
              <a:t>売上高予算：</a:t>
            </a:r>
            <a:endParaRPr lang="en-US" altLang="ja-JP" sz="2000" b="1" dirty="0">
              <a:solidFill>
                <a:srgbClr val="002060"/>
              </a:solidFill>
              <a:latin typeface="+mn-ea"/>
            </a:endParaRPr>
          </a:p>
          <a:p>
            <a:r>
              <a:rPr lang="ja-JP" altLang="en-US" sz="2000" dirty="0">
                <a:solidFill>
                  <a:srgbClr val="002060"/>
                </a:solidFill>
                <a:latin typeface="+mn-ea"/>
              </a:rPr>
              <a:t>　惜しい！</a:t>
            </a:r>
            <a:r>
              <a:rPr lang="ja-JP" altLang="en-US" sz="1600" dirty="0">
                <a:solidFill>
                  <a:srgbClr val="002060"/>
                </a:solidFill>
                <a:latin typeface="+mn-ea"/>
              </a:rPr>
              <a:t>（対予算</a:t>
            </a:r>
            <a:r>
              <a:rPr lang="en-US" altLang="ja-JP" sz="1600" dirty="0">
                <a:solidFill>
                  <a:srgbClr val="002060"/>
                </a:solidFill>
                <a:latin typeface="+mn-ea"/>
              </a:rPr>
              <a:t>94.9%</a:t>
            </a:r>
            <a:r>
              <a:rPr lang="ja-JP" altLang="en-US" sz="1600" dirty="0">
                <a:solidFill>
                  <a:srgbClr val="002060"/>
                </a:solidFill>
                <a:latin typeface="+mn-ea"/>
              </a:rPr>
              <a:t>）</a:t>
            </a:r>
            <a:endParaRPr lang="en-US" altLang="ja-JP" sz="1600" dirty="0">
              <a:solidFill>
                <a:srgbClr val="002060"/>
              </a:solidFill>
              <a:latin typeface="+mn-ea"/>
            </a:endParaRPr>
          </a:p>
        </p:txBody>
      </p:sp>
      <p:sp>
        <p:nvSpPr>
          <p:cNvPr id="25" name="テキスト ボックス 24">
            <a:extLst>
              <a:ext uri="{FF2B5EF4-FFF2-40B4-BE49-F238E27FC236}">
                <a16:creationId xmlns:a16="http://schemas.microsoft.com/office/drawing/2014/main" id="{6B126196-3C86-4CE5-300C-E8BB5576EB1D}"/>
              </a:ext>
            </a:extLst>
          </p:cNvPr>
          <p:cNvSpPr txBox="1"/>
          <p:nvPr/>
        </p:nvSpPr>
        <p:spPr>
          <a:xfrm>
            <a:off x="4403595" y="3590357"/>
            <a:ext cx="3615797" cy="646331"/>
          </a:xfrm>
          <a:prstGeom prst="rect">
            <a:avLst/>
          </a:prstGeom>
          <a:noFill/>
        </p:spPr>
        <p:txBody>
          <a:bodyPr wrap="square" rtlCol="0">
            <a:spAutoFit/>
          </a:bodyPr>
          <a:lstStyle/>
          <a:p>
            <a:r>
              <a:rPr lang="ja-JP" altLang="en-US" sz="2000" b="1" dirty="0">
                <a:solidFill>
                  <a:srgbClr val="002060"/>
                </a:solidFill>
                <a:latin typeface="+mn-ea"/>
              </a:rPr>
              <a:t>前期比：増収増益 赤字脱却</a:t>
            </a:r>
            <a:endParaRPr lang="en-US" altLang="ja-JP" sz="2000" b="1" dirty="0">
              <a:solidFill>
                <a:srgbClr val="002060"/>
              </a:solidFill>
              <a:latin typeface="+mn-ea"/>
            </a:endParaRPr>
          </a:p>
          <a:p>
            <a:r>
              <a:rPr lang="ja-JP" altLang="en-US" sz="1600" dirty="0">
                <a:solidFill>
                  <a:srgbClr val="002060"/>
                </a:solidFill>
                <a:latin typeface="+mn-ea"/>
              </a:rPr>
              <a:t>（売上高</a:t>
            </a:r>
            <a:r>
              <a:rPr lang="en-US" altLang="ja-JP" sz="1600" dirty="0">
                <a:solidFill>
                  <a:srgbClr val="002060"/>
                </a:solidFill>
                <a:latin typeface="+mn-ea"/>
              </a:rPr>
              <a:t>111.4%, </a:t>
            </a:r>
            <a:r>
              <a:rPr lang="ja-JP" altLang="en-US" sz="1600" dirty="0">
                <a:solidFill>
                  <a:srgbClr val="002060"/>
                </a:solidFill>
                <a:latin typeface="+mn-ea"/>
              </a:rPr>
              <a:t>営業利益∞％）</a:t>
            </a:r>
            <a:endParaRPr lang="en-US" altLang="ja-JP" sz="1600" dirty="0">
              <a:solidFill>
                <a:srgbClr val="002060"/>
              </a:solidFill>
              <a:latin typeface="+mn-ea"/>
            </a:endParaRPr>
          </a:p>
        </p:txBody>
      </p:sp>
      <p:sp>
        <p:nvSpPr>
          <p:cNvPr id="26" name="テキスト ボックス 25">
            <a:extLst>
              <a:ext uri="{FF2B5EF4-FFF2-40B4-BE49-F238E27FC236}">
                <a16:creationId xmlns:a16="http://schemas.microsoft.com/office/drawing/2014/main" id="{446B77B1-C8ED-5C9E-B7C6-19D75D961CBE}"/>
              </a:ext>
            </a:extLst>
          </p:cNvPr>
          <p:cNvSpPr txBox="1"/>
          <p:nvPr/>
        </p:nvSpPr>
        <p:spPr>
          <a:xfrm>
            <a:off x="4407436" y="6040954"/>
            <a:ext cx="2758017" cy="400110"/>
          </a:xfrm>
          <a:prstGeom prst="rect">
            <a:avLst/>
          </a:prstGeom>
          <a:noFill/>
        </p:spPr>
        <p:txBody>
          <a:bodyPr wrap="square" rtlCol="0">
            <a:spAutoFit/>
          </a:bodyPr>
          <a:lstStyle/>
          <a:p>
            <a:r>
              <a:rPr lang="ja-JP" altLang="en-US" sz="2000" b="1" dirty="0">
                <a:solidFill>
                  <a:srgbClr val="002060"/>
                </a:solidFill>
                <a:latin typeface="+mn-ea"/>
              </a:rPr>
              <a:t>営業利益率：</a:t>
            </a:r>
            <a:r>
              <a:rPr lang="en-US" altLang="ja-JP" sz="1600" dirty="0">
                <a:solidFill>
                  <a:srgbClr val="002060"/>
                </a:solidFill>
                <a:latin typeface="+mn-ea"/>
              </a:rPr>
              <a:t>4.4%</a:t>
            </a:r>
          </a:p>
        </p:txBody>
      </p:sp>
      <p:sp>
        <p:nvSpPr>
          <p:cNvPr id="28" name="テキスト ボックス 27">
            <a:extLst>
              <a:ext uri="{FF2B5EF4-FFF2-40B4-BE49-F238E27FC236}">
                <a16:creationId xmlns:a16="http://schemas.microsoft.com/office/drawing/2014/main" id="{530001DE-78FC-45FA-15AF-94E7D74DACD6}"/>
              </a:ext>
            </a:extLst>
          </p:cNvPr>
          <p:cNvSpPr txBox="1"/>
          <p:nvPr/>
        </p:nvSpPr>
        <p:spPr>
          <a:xfrm>
            <a:off x="8617740" y="4420356"/>
            <a:ext cx="3132826" cy="707886"/>
          </a:xfrm>
          <a:prstGeom prst="rect">
            <a:avLst/>
          </a:prstGeom>
          <a:noFill/>
        </p:spPr>
        <p:txBody>
          <a:bodyPr wrap="square" rtlCol="0">
            <a:spAutoFit/>
          </a:bodyPr>
          <a:lstStyle/>
          <a:p>
            <a:r>
              <a:rPr lang="ja-JP" altLang="en-US" sz="2000" b="1" dirty="0">
                <a:solidFill>
                  <a:srgbClr val="002060"/>
                </a:solidFill>
                <a:latin typeface="+mn-ea"/>
              </a:rPr>
              <a:t>営業利益予算：</a:t>
            </a:r>
            <a:endParaRPr lang="en-US" altLang="ja-JP" sz="2000" b="1" dirty="0">
              <a:solidFill>
                <a:srgbClr val="002060"/>
              </a:solidFill>
              <a:latin typeface="+mn-ea"/>
            </a:endParaRPr>
          </a:p>
          <a:p>
            <a:r>
              <a:rPr lang="ja-JP" altLang="en-US" sz="2000" dirty="0">
                <a:solidFill>
                  <a:srgbClr val="002060"/>
                </a:solidFill>
                <a:latin typeface="+mn-ea"/>
              </a:rPr>
              <a:t>　達成！</a:t>
            </a:r>
            <a:r>
              <a:rPr lang="ja-JP" altLang="en-US" sz="1600" dirty="0">
                <a:solidFill>
                  <a:srgbClr val="002060"/>
                </a:solidFill>
                <a:latin typeface="+mn-ea"/>
              </a:rPr>
              <a:t>（対予算</a:t>
            </a:r>
            <a:r>
              <a:rPr lang="en-US" altLang="ja-JP" sz="1600" dirty="0">
                <a:solidFill>
                  <a:srgbClr val="002060"/>
                </a:solidFill>
                <a:latin typeface="+mn-ea"/>
              </a:rPr>
              <a:t>119.4%</a:t>
            </a:r>
            <a:r>
              <a:rPr lang="ja-JP" altLang="en-US" sz="1600" dirty="0">
                <a:solidFill>
                  <a:srgbClr val="002060"/>
                </a:solidFill>
                <a:latin typeface="+mn-ea"/>
              </a:rPr>
              <a:t>）</a:t>
            </a:r>
            <a:endParaRPr lang="en-US" altLang="ja-JP" sz="1600" dirty="0">
              <a:solidFill>
                <a:srgbClr val="002060"/>
              </a:solidFill>
              <a:latin typeface="+mn-ea"/>
            </a:endParaRPr>
          </a:p>
        </p:txBody>
      </p:sp>
      <p:sp>
        <p:nvSpPr>
          <p:cNvPr id="29" name="テキスト ボックス 28">
            <a:extLst>
              <a:ext uri="{FF2B5EF4-FFF2-40B4-BE49-F238E27FC236}">
                <a16:creationId xmlns:a16="http://schemas.microsoft.com/office/drawing/2014/main" id="{2E0079F2-D6ED-D713-8D7E-36019CEB0382}"/>
              </a:ext>
            </a:extLst>
          </p:cNvPr>
          <p:cNvSpPr txBox="1"/>
          <p:nvPr/>
        </p:nvSpPr>
        <p:spPr>
          <a:xfrm>
            <a:off x="8617739" y="5221234"/>
            <a:ext cx="3132821" cy="707886"/>
          </a:xfrm>
          <a:prstGeom prst="rect">
            <a:avLst/>
          </a:prstGeom>
          <a:noFill/>
        </p:spPr>
        <p:txBody>
          <a:bodyPr wrap="square" rtlCol="0">
            <a:spAutoFit/>
          </a:bodyPr>
          <a:lstStyle/>
          <a:p>
            <a:r>
              <a:rPr lang="ja-JP" altLang="en-US" sz="2000" b="1" dirty="0">
                <a:solidFill>
                  <a:srgbClr val="002060"/>
                </a:solidFill>
                <a:latin typeface="+mn-ea"/>
              </a:rPr>
              <a:t>売上高予算：</a:t>
            </a:r>
            <a:endParaRPr lang="en-US" altLang="ja-JP" sz="2000" b="1" dirty="0">
              <a:solidFill>
                <a:srgbClr val="002060"/>
              </a:solidFill>
              <a:latin typeface="+mn-ea"/>
            </a:endParaRPr>
          </a:p>
          <a:p>
            <a:r>
              <a:rPr lang="ja-JP" altLang="en-US" sz="2000" dirty="0">
                <a:solidFill>
                  <a:srgbClr val="002060"/>
                </a:solidFill>
                <a:latin typeface="+mn-ea"/>
              </a:rPr>
              <a:t>　未達！</a:t>
            </a:r>
            <a:r>
              <a:rPr lang="ja-JP" altLang="en-US" sz="1600" dirty="0">
                <a:solidFill>
                  <a:srgbClr val="002060"/>
                </a:solidFill>
                <a:latin typeface="+mn-ea"/>
              </a:rPr>
              <a:t>（対予算</a:t>
            </a:r>
            <a:r>
              <a:rPr lang="en-US" altLang="ja-JP" sz="1600" dirty="0">
                <a:solidFill>
                  <a:srgbClr val="002060"/>
                </a:solidFill>
                <a:latin typeface="+mn-ea"/>
              </a:rPr>
              <a:t>88.4%</a:t>
            </a:r>
            <a:r>
              <a:rPr lang="ja-JP" altLang="en-US" sz="1600" dirty="0">
                <a:solidFill>
                  <a:srgbClr val="002060"/>
                </a:solidFill>
                <a:latin typeface="+mn-ea"/>
              </a:rPr>
              <a:t>）</a:t>
            </a:r>
            <a:endParaRPr lang="en-US" altLang="ja-JP" sz="1600" dirty="0">
              <a:solidFill>
                <a:srgbClr val="002060"/>
              </a:solidFill>
              <a:latin typeface="+mn-ea"/>
            </a:endParaRPr>
          </a:p>
        </p:txBody>
      </p:sp>
      <p:sp>
        <p:nvSpPr>
          <p:cNvPr id="30" name="テキスト ボックス 29">
            <a:extLst>
              <a:ext uri="{FF2B5EF4-FFF2-40B4-BE49-F238E27FC236}">
                <a16:creationId xmlns:a16="http://schemas.microsoft.com/office/drawing/2014/main" id="{C972944B-2EA3-0A25-9174-C0E7E6141E78}"/>
              </a:ext>
            </a:extLst>
          </p:cNvPr>
          <p:cNvSpPr txBox="1"/>
          <p:nvPr/>
        </p:nvSpPr>
        <p:spPr>
          <a:xfrm>
            <a:off x="8413096" y="3594840"/>
            <a:ext cx="3696592" cy="646331"/>
          </a:xfrm>
          <a:prstGeom prst="rect">
            <a:avLst/>
          </a:prstGeom>
          <a:noFill/>
        </p:spPr>
        <p:txBody>
          <a:bodyPr wrap="square" rtlCol="0">
            <a:spAutoFit/>
          </a:bodyPr>
          <a:lstStyle/>
          <a:p>
            <a:r>
              <a:rPr lang="ja-JP" altLang="en-US" sz="2000" b="1" dirty="0">
                <a:solidFill>
                  <a:srgbClr val="002060"/>
                </a:solidFill>
                <a:latin typeface="+mn-ea"/>
              </a:rPr>
              <a:t>前期比：微増収横這い益</a:t>
            </a:r>
            <a:endParaRPr lang="en-US" altLang="ja-JP" sz="2000" b="1" dirty="0">
              <a:solidFill>
                <a:srgbClr val="002060"/>
              </a:solidFill>
              <a:latin typeface="+mn-ea"/>
            </a:endParaRPr>
          </a:p>
          <a:p>
            <a:r>
              <a:rPr lang="ja-JP" altLang="en-US" sz="1600" dirty="0">
                <a:solidFill>
                  <a:srgbClr val="002060"/>
                </a:solidFill>
                <a:latin typeface="+mn-ea"/>
              </a:rPr>
              <a:t>（売上高</a:t>
            </a:r>
            <a:r>
              <a:rPr lang="en-US" altLang="ja-JP" sz="1600" dirty="0">
                <a:solidFill>
                  <a:srgbClr val="002060"/>
                </a:solidFill>
                <a:latin typeface="+mn-ea"/>
              </a:rPr>
              <a:t>102.7%, </a:t>
            </a:r>
            <a:r>
              <a:rPr lang="ja-JP" altLang="en-US" sz="1600" dirty="0">
                <a:solidFill>
                  <a:srgbClr val="002060"/>
                </a:solidFill>
                <a:latin typeface="+mn-ea"/>
              </a:rPr>
              <a:t>営業利益</a:t>
            </a:r>
            <a:r>
              <a:rPr lang="en-US" altLang="ja-JP" sz="1600" dirty="0">
                <a:solidFill>
                  <a:srgbClr val="002060"/>
                </a:solidFill>
                <a:latin typeface="+mn-ea"/>
              </a:rPr>
              <a:t>98.5%</a:t>
            </a:r>
            <a:r>
              <a:rPr lang="ja-JP" altLang="en-US" sz="1600" dirty="0">
                <a:solidFill>
                  <a:srgbClr val="002060"/>
                </a:solidFill>
                <a:latin typeface="+mn-ea"/>
              </a:rPr>
              <a:t>）</a:t>
            </a:r>
            <a:endParaRPr lang="en-US" altLang="ja-JP" sz="1600" dirty="0">
              <a:solidFill>
                <a:srgbClr val="002060"/>
              </a:solidFill>
              <a:latin typeface="+mn-ea"/>
            </a:endParaRPr>
          </a:p>
        </p:txBody>
      </p:sp>
      <p:sp>
        <p:nvSpPr>
          <p:cNvPr id="31" name="テキスト ボックス 30">
            <a:extLst>
              <a:ext uri="{FF2B5EF4-FFF2-40B4-BE49-F238E27FC236}">
                <a16:creationId xmlns:a16="http://schemas.microsoft.com/office/drawing/2014/main" id="{36C45F61-AA48-0BD3-7E06-F749808609A5}"/>
              </a:ext>
            </a:extLst>
          </p:cNvPr>
          <p:cNvSpPr txBox="1"/>
          <p:nvPr/>
        </p:nvSpPr>
        <p:spPr>
          <a:xfrm>
            <a:off x="8620847" y="6045437"/>
            <a:ext cx="2758017" cy="400110"/>
          </a:xfrm>
          <a:prstGeom prst="rect">
            <a:avLst/>
          </a:prstGeom>
          <a:noFill/>
        </p:spPr>
        <p:txBody>
          <a:bodyPr wrap="square" rtlCol="0">
            <a:spAutoFit/>
          </a:bodyPr>
          <a:lstStyle/>
          <a:p>
            <a:r>
              <a:rPr lang="ja-JP" altLang="en-US" sz="2000" b="1" dirty="0">
                <a:solidFill>
                  <a:srgbClr val="002060"/>
                </a:solidFill>
                <a:latin typeface="+mn-ea"/>
              </a:rPr>
              <a:t>営業利益率：</a:t>
            </a:r>
            <a:r>
              <a:rPr lang="en-US" altLang="ja-JP" sz="1600" dirty="0">
                <a:solidFill>
                  <a:srgbClr val="002060"/>
                </a:solidFill>
                <a:latin typeface="+mn-ea"/>
              </a:rPr>
              <a:t>15.8%</a:t>
            </a:r>
          </a:p>
        </p:txBody>
      </p:sp>
      <p:pic>
        <p:nvPicPr>
          <p:cNvPr id="35" name="図 34">
            <a:extLst>
              <a:ext uri="{FF2B5EF4-FFF2-40B4-BE49-F238E27FC236}">
                <a16:creationId xmlns:a16="http://schemas.microsoft.com/office/drawing/2014/main" id="{76E50896-DCAA-97E5-409B-5D9F0979B4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42275" y="1601022"/>
            <a:ext cx="2627703" cy="1624039"/>
          </a:xfrm>
          <a:prstGeom prst="rect">
            <a:avLst/>
          </a:prstGeom>
        </p:spPr>
      </p:pic>
      <p:pic>
        <p:nvPicPr>
          <p:cNvPr id="37" name="図 36">
            <a:extLst>
              <a:ext uri="{FF2B5EF4-FFF2-40B4-BE49-F238E27FC236}">
                <a16:creationId xmlns:a16="http://schemas.microsoft.com/office/drawing/2014/main" id="{EC147EF1-3F00-3844-15CF-BE0C49E1FD0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430932" y="1568497"/>
            <a:ext cx="2691097" cy="1682114"/>
          </a:xfrm>
          <a:prstGeom prst="rect">
            <a:avLst/>
          </a:prstGeom>
        </p:spPr>
      </p:pic>
      <p:pic>
        <p:nvPicPr>
          <p:cNvPr id="39" name="図 38">
            <a:extLst>
              <a:ext uri="{FF2B5EF4-FFF2-40B4-BE49-F238E27FC236}">
                <a16:creationId xmlns:a16="http://schemas.microsoft.com/office/drawing/2014/main" id="{DE34F021-858B-43BA-1B17-3150B00B823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53447" y="1634866"/>
            <a:ext cx="2731590" cy="1615745"/>
          </a:xfrm>
          <a:prstGeom prst="rect">
            <a:avLst/>
          </a:prstGeom>
        </p:spPr>
      </p:pic>
      <p:pic>
        <p:nvPicPr>
          <p:cNvPr id="20" name="Picture 2">
            <a:extLst>
              <a:ext uri="{FF2B5EF4-FFF2-40B4-BE49-F238E27FC236}">
                <a16:creationId xmlns:a16="http://schemas.microsoft.com/office/drawing/2014/main" id="{70321DE0-6705-8687-503F-CDA8902E41E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357252">
            <a:off x="24526" y="1625358"/>
            <a:ext cx="1501308" cy="150130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
            <a:extLst>
              <a:ext uri="{FF2B5EF4-FFF2-40B4-BE49-F238E27FC236}">
                <a16:creationId xmlns:a16="http://schemas.microsoft.com/office/drawing/2014/main" id="{E3313B18-444C-EB8A-90FE-31CA86B97F7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20709292">
            <a:off x="4091672" y="1514519"/>
            <a:ext cx="1535291" cy="1535291"/>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2">
            <a:extLst>
              <a:ext uri="{FF2B5EF4-FFF2-40B4-BE49-F238E27FC236}">
                <a16:creationId xmlns:a16="http://schemas.microsoft.com/office/drawing/2014/main" id="{C7CCB5B8-F97B-7C3A-3BFB-BC31E52D43F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20357252">
            <a:off x="8228263" y="1574445"/>
            <a:ext cx="1501308" cy="1501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2317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6</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latin typeface="+mj-lt"/>
              </a:rPr>
              <a:t>1. 49</a:t>
            </a:r>
            <a:r>
              <a:rPr lang="ja-JP" altLang="en-US" sz="1800" b="1" dirty="0">
                <a:latin typeface="+mj-lt"/>
              </a:rPr>
              <a:t>期の業況業績について    </a:t>
            </a:r>
            <a:r>
              <a:rPr lang="en-US" altLang="ja-JP" sz="1800" b="1" dirty="0">
                <a:latin typeface="+mj-lt"/>
                <a:ea typeface="Meiryo UI"/>
              </a:rPr>
              <a:t>1.3. </a:t>
            </a:r>
            <a:r>
              <a:rPr lang="ja-JP" altLang="en-US" sz="1800" b="1" dirty="0">
                <a:latin typeface="+mj-lt"/>
                <a:ea typeface="Meiryo UI"/>
              </a:rPr>
              <a:t>期末業績賞与について</a:t>
            </a:r>
            <a:endParaRPr lang="ja-JP" altLang="en-US" sz="1800" b="1" dirty="0"/>
          </a:p>
        </p:txBody>
      </p:sp>
      <p:grpSp>
        <p:nvGrpSpPr>
          <p:cNvPr id="3" name="グループ化 2">
            <a:extLst>
              <a:ext uri="{FF2B5EF4-FFF2-40B4-BE49-F238E27FC236}">
                <a16:creationId xmlns:a16="http://schemas.microsoft.com/office/drawing/2014/main" id="{E2E30331-02D1-6B93-943D-07565BEECB62}"/>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93337173-716B-7CDE-4E03-B5430A9FFE90}"/>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547C94AE-D0D2-466A-AA21-8D40838345D0}"/>
                </a:ext>
              </a:extLst>
            </p:cNvPr>
            <p:cNvSpPr txBox="1"/>
            <p:nvPr/>
          </p:nvSpPr>
          <p:spPr>
            <a:xfrm>
              <a:off x="8236563" y="1321605"/>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振り返り</a:t>
              </a:r>
              <a:endParaRPr lang="en-US" altLang="ja-JP" sz="600" dirty="0">
                <a:solidFill>
                  <a:schemeClr val="bg1"/>
                </a:solidFill>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9BEFC1B1-7E50-4EEF-2928-A1CC3DFE954A}"/>
                </a:ext>
              </a:extLst>
            </p:cNvPr>
            <p:cNvSpPr txBox="1"/>
            <p:nvPr/>
          </p:nvSpPr>
          <p:spPr>
            <a:xfrm>
              <a:off x="8236563" y="1440199"/>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課題一覧・現状分析</a:t>
              </a:r>
              <a:endParaRPr lang="en-US" altLang="ja-JP" sz="600" dirty="0">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4741EFF2-794D-AF75-A40B-9881005D64C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10" name="コンテンツ プレースホルダー 5">
            <a:extLst>
              <a:ext uri="{FF2B5EF4-FFF2-40B4-BE49-F238E27FC236}">
                <a16:creationId xmlns:a16="http://schemas.microsoft.com/office/drawing/2014/main" id="{FFF99F59-12A0-E969-2D25-029B6F7FDB89}"/>
              </a:ext>
            </a:extLst>
          </p:cNvPr>
          <p:cNvSpPr txBox="1">
            <a:spLocks/>
          </p:cNvSpPr>
          <p:nvPr/>
        </p:nvSpPr>
        <p:spPr>
          <a:xfrm>
            <a:off x="691116" y="571608"/>
            <a:ext cx="11017408" cy="93267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4000" b="1" dirty="0"/>
              <a:t>49</a:t>
            </a:r>
            <a:r>
              <a:rPr lang="ja-JP" altLang="en-US" sz="3200" b="1" dirty="0"/>
              <a:t>期営業利益予算達成率 </a:t>
            </a:r>
            <a:r>
              <a:rPr lang="en-US" altLang="ja-JP" sz="6000" b="1" dirty="0"/>
              <a:t>151.6%</a:t>
            </a:r>
            <a:r>
              <a:rPr lang="en-US" altLang="ja-JP" sz="3200" b="1" dirty="0"/>
              <a:t> </a:t>
            </a:r>
            <a:r>
              <a:rPr lang="ja-JP" altLang="en-US" sz="3200" b="1" dirty="0"/>
              <a:t>（速報）</a:t>
            </a:r>
          </a:p>
        </p:txBody>
      </p:sp>
      <p:sp>
        <p:nvSpPr>
          <p:cNvPr id="11" name="コンテンツ プレースホルダー 5">
            <a:extLst>
              <a:ext uri="{FF2B5EF4-FFF2-40B4-BE49-F238E27FC236}">
                <a16:creationId xmlns:a16="http://schemas.microsoft.com/office/drawing/2014/main" id="{73161F6D-4BB4-AD8C-32D6-AC55A5DD8D21}"/>
              </a:ext>
            </a:extLst>
          </p:cNvPr>
          <p:cNvSpPr txBox="1">
            <a:spLocks/>
          </p:cNvSpPr>
          <p:nvPr/>
        </p:nvSpPr>
        <p:spPr>
          <a:xfrm>
            <a:off x="2681170" y="1939196"/>
            <a:ext cx="6556615" cy="62815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3200"/>
              <a:t>支給日：</a:t>
            </a:r>
            <a:r>
              <a:rPr lang="en-US" altLang="ja-JP" sz="4000"/>
              <a:t>2020</a:t>
            </a:r>
            <a:r>
              <a:rPr lang="ja-JP" altLang="en-US" sz="3200"/>
              <a:t>年</a:t>
            </a:r>
            <a:r>
              <a:rPr lang="en-US" altLang="ja-JP" sz="4000"/>
              <a:t>10</a:t>
            </a:r>
            <a:r>
              <a:rPr lang="ja-JP" altLang="en-US" sz="3200"/>
              <a:t>月</a:t>
            </a:r>
            <a:r>
              <a:rPr lang="en-US" altLang="ja-JP" sz="4000"/>
              <a:t>29</a:t>
            </a:r>
            <a:r>
              <a:rPr lang="ja-JP" altLang="en-US" sz="3200"/>
              <a:t>日（木）</a:t>
            </a:r>
            <a:endParaRPr lang="ja-JP" altLang="en-US" sz="3200" dirty="0"/>
          </a:p>
        </p:txBody>
      </p:sp>
      <p:sp>
        <p:nvSpPr>
          <p:cNvPr id="12" name="コンテンツ プレースホルダ 2">
            <a:extLst>
              <a:ext uri="{FF2B5EF4-FFF2-40B4-BE49-F238E27FC236}">
                <a16:creationId xmlns:a16="http://schemas.microsoft.com/office/drawing/2014/main" id="{C7909E16-69D8-4904-1E4E-A89EE37C108B}"/>
              </a:ext>
            </a:extLst>
          </p:cNvPr>
          <p:cNvSpPr txBox="1">
            <a:spLocks/>
          </p:cNvSpPr>
          <p:nvPr/>
        </p:nvSpPr>
        <p:spPr>
          <a:xfrm>
            <a:off x="1252839" y="4103077"/>
            <a:ext cx="9895801" cy="2556265"/>
          </a:xfrm>
          <a:prstGeom prst="rect">
            <a:avLst/>
          </a:prstGeom>
        </p:spPr>
        <p:txBody>
          <a:bodyPr vert="horz" rtlCol="0">
            <a:noAutofit/>
          </a:bodyPr>
          <a:lstStyle/>
          <a:p>
            <a:pPr latinLnBrk="1"/>
            <a:r>
              <a:rPr lang="en-US" altLang="ja-JP" sz="2000" b="1" dirty="0">
                <a:latin typeface="+mn-ea"/>
              </a:rPr>
              <a:t>【</a:t>
            </a:r>
            <a:r>
              <a:rPr lang="ja-JP" altLang="en-US" sz="2000" b="1" dirty="0">
                <a:latin typeface="+mn-ea"/>
              </a:rPr>
              <a:t>給与と期末業績賞与の当社の考え方</a:t>
            </a:r>
            <a:r>
              <a:rPr lang="en-US" altLang="ja-JP" sz="2000" b="1" dirty="0">
                <a:latin typeface="+mn-ea"/>
              </a:rPr>
              <a:t>】</a:t>
            </a:r>
          </a:p>
          <a:p>
            <a:pPr latinLnBrk="1"/>
            <a:r>
              <a:rPr lang="ja-JP" altLang="en-US" sz="2000" dirty="0">
                <a:latin typeface="+mn-ea"/>
              </a:rPr>
              <a:t>　・</a:t>
            </a:r>
            <a:r>
              <a:rPr lang="ja-JP" altLang="en-US" sz="2000" b="1" dirty="0">
                <a:latin typeface="+mn-ea"/>
              </a:rPr>
              <a:t>給与：生活の安定基盤となるもの</a:t>
            </a:r>
            <a:endParaRPr lang="en-US" altLang="ja-JP" sz="2000" b="1" dirty="0">
              <a:latin typeface="+mn-ea"/>
            </a:endParaRPr>
          </a:p>
          <a:p>
            <a:pPr latinLnBrk="1"/>
            <a:r>
              <a:rPr lang="ja-JP" altLang="en-US" sz="2000" dirty="0">
                <a:latin typeface="+mn-ea"/>
              </a:rPr>
              <a:t>　　たとえ業績が悪くとも安定したお支払いを第一に考え、極端な乱高下を行いません。</a:t>
            </a:r>
            <a:endParaRPr lang="en-US" altLang="ja-JP" sz="2000" dirty="0">
              <a:latin typeface="+mn-ea"/>
            </a:endParaRPr>
          </a:p>
          <a:p>
            <a:pPr latinLnBrk="1"/>
            <a:endParaRPr lang="en-US" altLang="ja-JP" sz="2000" dirty="0">
              <a:latin typeface="+mn-ea"/>
            </a:endParaRPr>
          </a:p>
          <a:p>
            <a:pPr latinLnBrk="1"/>
            <a:r>
              <a:rPr lang="ja-JP" altLang="en-US" sz="2000" dirty="0">
                <a:latin typeface="+mn-ea"/>
              </a:rPr>
              <a:t>　・</a:t>
            </a:r>
            <a:r>
              <a:rPr lang="ja-JP" altLang="en-US" sz="2000" b="1" dirty="0">
                <a:latin typeface="+mn-ea"/>
              </a:rPr>
              <a:t>賞与：業績の成果を配分するもの</a:t>
            </a:r>
            <a:endParaRPr lang="en-US" altLang="ja-JP" sz="2000" b="1" dirty="0">
              <a:latin typeface="+mn-ea"/>
            </a:endParaRPr>
          </a:p>
          <a:p>
            <a:pPr latinLnBrk="1"/>
            <a:r>
              <a:rPr lang="ja-JP" altLang="en-US" sz="2000" dirty="0">
                <a:latin typeface="+mn-ea"/>
              </a:rPr>
              <a:t>　　生活の安定を目指すものではなく、成果の配分という視点に重きをおくものです。</a:t>
            </a:r>
            <a:endParaRPr lang="en-US" altLang="ja-JP" sz="2000" dirty="0">
              <a:latin typeface="+mn-ea"/>
            </a:endParaRPr>
          </a:p>
          <a:p>
            <a:pPr latinLnBrk="1"/>
            <a:r>
              <a:rPr lang="ja-JP" altLang="en-US" sz="2000" dirty="0">
                <a:latin typeface="+mn-ea"/>
              </a:rPr>
              <a:t>　　成果に応じて支給額に大きく差が付くことがあります。　</a:t>
            </a:r>
            <a:endParaRPr lang="en-US" altLang="ja-JP" sz="2000" dirty="0">
              <a:latin typeface="+mn-ea"/>
            </a:endParaRPr>
          </a:p>
        </p:txBody>
      </p:sp>
      <p:sp>
        <p:nvSpPr>
          <p:cNvPr id="13" name="コンテンツ プレースホルダ 2">
            <a:extLst>
              <a:ext uri="{FF2B5EF4-FFF2-40B4-BE49-F238E27FC236}">
                <a16:creationId xmlns:a16="http://schemas.microsoft.com/office/drawing/2014/main" id="{B077C292-0690-0BAE-C355-C84C13F6DB4D}"/>
              </a:ext>
            </a:extLst>
          </p:cNvPr>
          <p:cNvSpPr txBox="1">
            <a:spLocks/>
          </p:cNvSpPr>
          <p:nvPr/>
        </p:nvSpPr>
        <p:spPr>
          <a:xfrm>
            <a:off x="1397006" y="2971449"/>
            <a:ext cx="9317885" cy="990951"/>
          </a:xfrm>
          <a:prstGeom prst="rect">
            <a:avLst/>
          </a:prstGeom>
        </p:spPr>
        <p:txBody>
          <a:bodyPr vert="horz" rtlCol="0">
            <a:noAutofit/>
          </a:bodyPr>
          <a:lstStyle/>
          <a:p>
            <a:pPr marL="342900" marR="0" lvl="0" indent="-342900" algn="ctr" defTabSz="914400" rtl="0" eaLnBrk="1" fontAlgn="auto" latinLnBrk="0" hangingPunct="1">
              <a:lnSpc>
                <a:spcPct val="100000"/>
              </a:lnSpc>
              <a:spcBef>
                <a:spcPct val="20000"/>
              </a:spcBef>
              <a:spcAft>
                <a:spcPts val="0"/>
              </a:spcAft>
              <a:buClr>
                <a:srgbClr val="C00000"/>
              </a:buClr>
              <a:buSzPct val="80000"/>
              <a:buFont typeface="Wingdings"/>
              <a:buNone/>
              <a:tabLst/>
              <a:defRPr/>
            </a:pPr>
            <a:r>
              <a:rPr lang="en-US" altLang="ja-JP" sz="2400" kern="0" noProof="0" dirty="0">
                <a:latin typeface="+mn-ea"/>
              </a:rPr>
              <a:t>※2019</a:t>
            </a:r>
            <a:r>
              <a:rPr lang="ja-JP" altLang="en-US" sz="2400" kern="0" noProof="0" dirty="0">
                <a:latin typeface="+mn-ea"/>
              </a:rPr>
              <a:t>年</a:t>
            </a:r>
            <a:r>
              <a:rPr lang="en-US" altLang="ja-JP" sz="2400" kern="0" noProof="0" dirty="0">
                <a:latin typeface="+mn-ea"/>
              </a:rPr>
              <a:t>10</a:t>
            </a:r>
            <a:r>
              <a:rPr lang="ja-JP" altLang="en-US" sz="2400" kern="0" noProof="0" dirty="0">
                <a:latin typeface="+mn-ea"/>
              </a:rPr>
              <a:t>月</a:t>
            </a:r>
            <a:r>
              <a:rPr lang="en-US" altLang="ja-JP" sz="2400" kern="0" noProof="0" dirty="0">
                <a:latin typeface="+mn-ea"/>
              </a:rPr>
              <a:t>1</a:t>
            </a:r>
            <a:r>
              <a:rPr lang="ja-JP" altLang="en-US" sz="2400" kern="0" noProof="0" dirty="0">
                <a:latin typeface="+mn-ea"/>
              </a:rPr>
              <a:t>日～</a:t>
            </a:r>
            <a:r>
              <a:rPr lang="en-US" altLang="ja-JP" sz="2400" kern="0" noProof="0" dirty="0">
                <a:latin typeface="+mn-ea"/>
              </a:rPr>
              <a:t>2020</a:t>
            </a:r>
            <a:r>
              <a:rPr lang="ja-JP" altLang="en-US" sz="2400" kern="0" noProof="0" dirty="0">
                <a:latin typeface="+mn-ea"/>
              </a:rPr>
              <a:t>年</a:t>
            </a:r>
            <a:r>
              <a:rPr lang="en-US" altLang="ja-JP" sz="2400" kern="0" noProof="0" dirty="0">
                <a:latin typeface="+mn-ea"/>
              </a:rPr>
              <a:t>9</a:t>
            </a:r>
            <a:r>
              <a:rPr lang="ja-JP" altLang="en-US" sz="2400" kern="0" noProof="0" dirty="0">
                <a:latin typeface="+mn-ea"/>
              </a:rPr>
              <a:t>月</a:t>
            </a:r>
            <a:r>
              <a:rPr lang="en-US" altLang="ja-JP" sz="2400" kern="0" noProof="0" dirty="0">
                <a:latin typeface="+mn-ea"/>
              </a:rPr>
              <a:t>30</a:t>
            </a:r>
            <a:r>
              <a:rPr lang="ja-JP" altLang="en-US" sz="2400" kern="0" noProof="0" dirty="0">
                <a:latin typeface="+mn-ea"/>
              </a:rPr>
              <a:t>日の期間中に当社に在籍し、</a:t>
            </a:r>
            <a:endParaRPr lang="en-US" altLang="ja-JP" sz="2400" kern="0" noProof="0" dirty="0">
              <a:latin typeface="+mn-ea"/>
            </a:endParaRPr>
          </a:p>
          <a:p>
            <a:pPr marL="342900" marR="0" lvl="0" indent="-342900" algn="ctr" defTabSz="914400" rtl="0" eaLnBrk="1" fontAlgn="auto" latinLnBrk="0" hangingPunct="1">
              <a:lnSpc>
                <a:spcPct val="100000"/>
              </a:lnSpc>
              <a:spcBef>
                <a:spcPct val="20000"/>
              </a:spcBef>
              <a:spcAft>
                <a:spcPts val="0"/>
              </a:spcAft>
              <a:buClr>
                <a:srgbClr val="C00000"/>
              </a:buClr>
              <a:buSzPct val="80000"/>
              <a:buFont typeface="Wingdings"/>
              <a:buNone/>
              <a:tabLst/>
              <a:defRPr/>
            </a:pPr>
            <a:r>
              <a:rPr lang="ja-JP" altLang="en-US" sz="2400" kern="0" dirty="0">
                <a:latin typeface="+mn-ea"/>
              </a:rPr>
              <a:t>且つ期末時点</a:t>
            </a:r>
            <a:r>
              <a:rPr lang="ja-JP" altLang="en-US" sz="2400" kern="0" noProof="0" dirty="0">
                <a:latin typeface="+mn-ea"/>
              </a:rPr>
              <a:t>で当社に在籍されている方に支給します。</a:t>
            </a:r>
            <a:endParaRPr lang="en-US" altLang="ja-JP" sz="2400" kern="0" noProof="0" dirty="0">
              <a:latin typeface="+mn-ea"/>
            </a:endParaRPr>
          </a:p>
        </p:txBody>
      </p:sp>
      <p:sp>
        <p:nvSpPr>
          <p:cNvPr id="14" name="コンテンツ プレースホルダー 5">
            <a:extLst>
              <a:ext uri="{FF2B5EF4-FFF2-40B4-BE49-F238E27FC236}">
                <a16:creationId xmlns:a16="http://schemas.microsoft.com/office/drawing/2014/main" id="{2476FC66-CC0E-A5E3-68EA-8AC7136DA3EB}"/>
              </a:ext>
            </a:extLst>
          </p:cNvPr>
          <p:cNvSpPr txBox="1">
            <a:spLocks/>
          </p:cNvSpPr>
          <p:nvPr/>
        </p:nvSpPr>
        <p:spPr>
          <a:xfrm>
            <a:off x="667519" y="1473977"/>
            <a:ext cx="10776857" cy="2499089"/>
          </a:xfrm>
          <a:prstGeom prst="rect">
            <a:avLst/>
          </a:prstGeom>
          <a:solidFill>
            <a:schemeClr val="accent6">
              <a:lumMod val="40000"/>
              <a:lumOff val="6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gn="ctr">
              <a:buFont typeface="Arial" panose="020B0604020202020204" pitchFamily="34" charset="0"/>
              <a:buNone/>
            </a:pPr>
            <a:r>
              <a:rPr lang="ja-JP" altLang="en-US" sz="3200" dirty="0"/>
              <a:t>期末業績賞与支給基準を達成</a:t>
            </a:r>
            <a:endParaRPr lang="en-US" altLang="ja-JP" sz="3200" dirty="0"/>
          </a:p>
          <a:p>
            <a:pPr marL="0" indent="0" algn="ctr">
              <a:buFont typeface="Arial" panose="020B0604020202020204" pitchFamily="34" charset="0"/>
              <a:buNone/>
            </a:pPr>
            <a:endParaRPr lang="en-US" altLang="ja-JP" sz="800" dirty="0"/>
          </a:p>
          <a:p>
            <a:pPr marL="0" indent="0" algn="ctr">
              <a:buFont typeface="Arial" panose="020B0604020202020204" pitchFamily="34" charset="0"/>
              <a:buNone/>
            </a:pPr>
            <a:r>
              <a:rPr lang="ja-JP" altLang="en-US" sz="3200" dirty="0"/>
              <a:t>支給日：</a:t>
            </a:r>
            <a:r>
              <a:rPr lang="en-US" altLang="ja-JP" sz="3200" dirty="0"/>
              <a:t>2023</a:t>
            </a:r>
            <a:r>
              <a:rPr lang="ja-JP" altLang="en-US" sz="3200" dirty="0"/>
              <a:t>年</a:t>
            </a:r>
            <a:r>
              <a:rPr lang="en-US" altLang="ja-JP" sz="3200" dirty="0"/>
              <a:t>10</a:t>
            </a:r>
            <a:r>
              <a:rPr lang="ja-JP" altLang="en-US" sz="3200" dirty="0"/>
              <a:t>月</a:t>
            </a:r>
            <a:r>
              <a:rPr lang="en-US" altLang="ja-JP" sz="3200" dirty="0"/>
              <a:t>27</a:t>
            </a:r>
            <a:r>
              <a:rPr lang="ja-JP" altLang="en-US" sz="3200" dirty="0"/>
              <a:t>日（金）</a:t>
            </a:r>
            <a:endParaRPr lang="en-US" altLang="ja-JP" sz="3200" dirty="0"/>
          </a:p>
        </p:txBody>
      </p:sp>
      <p:pic>
        <p:nvPicPr>
          <p:cNvPr id="15" name="Picture 2" descr="嬉しい表情の女性のイラスト（6段階） | かわいいフリー素材集 ...">
            <a:extLst>
              <a:ext uri="{FF2B5EF4-FFF2-40B4-BE49-F238E27FC236}">
                <a16:creationId xmlns:a16="http://schemas.microsoft.com/office/drawing/2014/main" id="{064851F7-5F86-5346-F849-BEA8E7A4A51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336" y="1680007"/>
            <a:ext cx="19621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嬉しい表情の男性のイラスト（6段階） | かわいいフリー素材集 ...">
            <a:extLst>
              <a:ext uri="{FF2B5EF4-FFF2-40B4-BE49-F238E27FC236}">
                <a16:creationId xmlns:a16="http://schemas.microsoft.com/office/drawing/2014/main" id="{ADBBD080-8BF8-8CC8-E314-5D761C657E7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169616" y="1473977"/>
            <a:ext cx="1958048" cy="2561891"/>
          </a:xfrm>
          <a:prstGeom prst="rect">
            <a:avLst/>
          </a:prstGeom>
          <a:noFill/>
          <a:extLst>
            <a:ext uri="{909E8E84-426E-40DD-AFC4-6F175D3DCCD1}">
              <a14:hiddenFill xmlns:a14="http://schemas.microsoft.com/office/drawing/2010/main">
                <a:solidFill>
                  <a:srgbClr val="FFFFFF"/>
                </a:solidFill>
              </a14:hiddenFill>
            </a:ext>
          </a:extLst>
        </p:spPr>
      </p:pic>
      <p:sp>
        <p:nvSpPr>
          <p:cNvPr id="17" name="コンテンツ プレースホルダ 2">
            <a:extLst>
              <a:ext uri="{FF2B5EF4-FFF2-40B4-BE49-F238E27FC236}">
                <a16:creationId xmlns:a16="http://schemas.microsoft.com/office/drawing/2014/main" id="{0BDCF7C1-0342-4763-9DCD-993206A28F47}"/>
              </a:ext>
            </a:extLst>
          </p:cNvPr>
          <p:cNvSpPr txBox="1">
            <a:spLocks/>
          </p:cNvSpPr>
          <p:nvPr/>
        </p:nvSpPr>
        <p:spPr>
          <a:xfrm>
            <a:off x="1477109" y="3234844"/>
            <a:ext cx="9317885" cy="594031"/>
          </a:xfrm>
          <a:prstGeom prst="rect">
            <a:avLst/>
          </a:prstGeom>
        </p:spPr>
        <p:txBody>
          <a:bodyPr vert="horz" rtlCol="0">
            <a:noAutofit/>
          </a:bodyPr>
          <a:lstStyle/>
          <a:p>
            <a:pPr marL="342900" marR="0" lvl="0" indent="-342900" algn="ctr" defTabSz="914400" rtl="0" eaLnBrk="1" fontAlgn="auto" latinLnBrk="0" hangingPunct="1">
              <a:lnSpc>
                <a:spcPct val="100000"/>
              </a:lnSpc>
              <a:spcBef>
                <a:spcPct val="20000"/>
              </a:spcBef>
              <a:spcAft>
                <a:spcPts val="0"/>
              </a:spcAft>
              <a:buClr>
                <a:srgbClr val="C00000"/>
              </a:buClr>
              <a:buSzPct val="80000"/>
              <a:buFont typeface="Wingdings"/>
              <a:buNone/>
              <a:tabLst/>
              <a:defRPr/>
            </a:pPr>
            <a:r>
              <a:rPr lang="en-US" altLang="ja-JP" kern="0" noProof="0" dirty="0">
                <a:latin typeface="+mn-ea"/>
              </a:rPr>
              <a:t>※2022</a:t>
            </a:r>
            <a:r>
              <a:rPr lang="ja-JP" altLang="en-US" kern="0" noProof="0" dirty="0">
                <a:latin typeface="+mn-ea"/>
              </a:rPr>
              <a:t>年</a:t>
            </a:r>
            <a:r>
              <a:rPr lang="en-US" altLang="ja-JP" kern="0" noProof="0" dirty="0">
                <a:latin typeface="+mn-ea"/>
              </a:rPr>
              <a:t>10</a:t>
            </a:r>
            <a:r>
              <a:rPr lang="ja-JP" altLang="en-US" kern="0" noProof="0" dirty="0">
                <a:latin typeface="+mn-ea"/>
              </a:rPr>
              <a:t>月</a:t>
            </a:r>
            <a:r>
              <a:rPr lang="en-US" altLang="ja-JP" kern="0" noProof="0" dirty="0">
                <a:latin typeface="+mn-ea"/>
              </a:rPr>
              <a:t>1</a:t>
            </a:r>
            <a:r>
              <a:rPr lang="ja-JP" altLang="en-US" kern="0" noProof="0" dirty="0">
                <a:latin typeface="+mn-ea"/>
              </a:rPr>
              <a:t>日～</a:t>
            </a:r>
            <a:r>
              <a:rPr lang="en-US" altLang="ja-JP" kern="0" noProof="0" dirty="0">
                <a:latin typeface="+mn-ea"/>
              </a:rPr>
              <a:t>2023</a:t>
            </a:r>
            <a:r>
              <a:rPr lang="ja-JP" altLang="en-US" kern="0" noProof="0" dirty="0">
                <a:latin typeface="+mn-ea"/>
              </a:rPr>
              <a:t>年</a:t>
            </a:r>
            <a:r>
              <a:rPr lang="en-US" altLang="ja-JP" kern="0" noProof="0" dirty="0">
                <a:latin typeface="+mn-ea"/>
              </a:rPr>
              <a:t>9</a:t>
            </a:r>
            <a:r>
              <a:rPr lang="ja-JP" altLang="en-US" kern="0" noProof="0" dirty="0">
                <a:latin typeface="+mn-ea"/>
              </a:rPr>
              <a:t>月</a:t>
            </a:r>
            <a:r>
              <a:rPr lang="en-US" altLang="ja-JP" kern="0" noProof="0" dirty="0">
                <a:latin typeface="+mn-ea"/>
              </a:rPr>
              <a:t>30</a:t>
            </a:r>
            <a:r>
              <a:rPr lang="ja-JP" altLang="en-US" kern="0" noProof="0" dirty="0">
                <a:latin typeface="+mn-ea"/>
              </a:rPr>
              <a:t>日の期間中に当社に在籍し、</a:t>
            </a:r>
            <a:endParaRPr lang="en-US" altLang="ja-JP" kern="0" noProof="0" dirty="0">
              <a:latin typeface="+mn-ea"/>
            </a:endParaRPr>
          </a:p>
          <a:p>
            <a:pPr marL="342900" marR="0" lvl="0" indent="-342900" algn="ctr" defTabSz="914400" rtl="0" eaLnBrk="1" fontAlgn="auto" latinLnBrk="0" hangingPunct="1">
              <a:lnSpc>
                <a:spcPct val="100000"/>
              </a:lnSpc>
              <a:spcBef>
                <a:spcPct val="20000"/>
              </a:spcBef>
              <a:spcAft>
                <a:spcPts val="0"/>
              </a:spcAft>
              <a:buClr>
                <a:srgbClr val="C00000"/>
              </a:buClr>
              <a:buSzPct val="80000"/>
              <a:buFont typeface="Wingdings"/>
              <a:buNone/>
              <a:tabLst/>
              <a:defRPr/>
            </a:pPr>
            <a:r>
              <a:rPr lang="ja-JP" altLang="en-US" kern="0" dirty="0">
                <a:latin typeface="+mn-ea"/>
              </a:rPr>
              <a:t>且つ期末時点</a:t>
            </a:r>
            <a:r>
              <a:rPr lang="ja-JP" altLang="en-US" kern="0" noProof="0" dirty="0">
                <a:latin typeface="+mn-ea"/>
              </a:rPr>
              <a:t>で当社に在籍されている方に支給します。</a:t>
            </a:r>
            <a:endParaRPr lang="en-US" altLang="ja-JP" kern="0" noProof="0" dirty="0">
              <a:latin typeface="+mn-ea"/>
            </a:endParaRPr>
          </a:p>
        </p:txBody>
      </p:sp>
    </p:spTree>
    <p:extLst>
      <p:ext uri="{BB962C8B-B14F-4D97-AF65-F5344CB8AC3E}">
        <p14:creationId xmlns:p14="http://schemas.microsoft.com/office/powerpoint/2010/main" val="3773749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7</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t>2. </a:t>
            </a:r>
            <a:r>
              <a:rPr lang="ja-JP" altLang="en-US" sz="1800" b="1" dirty="0">
                <a:latin typeface="+mj-lt"/>
              </a:rPr>
              <a:t>中長期計画 プラン</a:t>
            </a:r>
            <a:r>
              <a:rPr lang="en-US" altLang="ja-JP" sz="1800" b="1" dirty="0">
                <a:latin typeface="+mj-lt"/>
              </a:rPr>
              <a:t>52th  2.1. </a:t>
            </a:r>
            <a:r>
              <a:rPr lang="ja-JP" altLang="en-US" sz="1800" b="1" dirty="0">
                <a:latin typeface="+mj-lt"/>
              </a:rPr>
              <a:t>計画のおさらい</a:t>
            </a:r>
            <a:r>
              <a:rPr lang="en-US" altLang="ja-JP" sz="1800" b="1" dirty="0">
                <a:latin typeface="+mj-lt"/>
              </a:rPr>
              <a:t> </a:t>
            </a:r>
            <a:endParaRPr lang="ja-JP" altLang="en-US" sz="1800" b="1" dirty="0"/>
          </a:p>
        </p:txBody>
      </p:sp>
      <p:grpSp>
        <p:nvGrpSpPr>
          <p:cNvPr id="3" name="グループ化 2">
            <a:extLst>
              <a:ext uri="{FF2B5EF4-FFF2-40B4-BE49-F238E27FC236}">
                <a16:creationId xmlns:a16="http://schemas.microsoft.com/office/drawing/2014/main" id="{63B377E1-1C86-DC1E-8B39-74513A95045D}"/>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21A487DD-0748-E321-6D87-8133FBC6F515}"/>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C5ECBF3F-EF3C-7506-EC14-AC68775ABA7E}"/>
                </a:ext>
              </a:extLst>
            </p:cNvPr>
            <p:cNvSpPr txBox="1"/>
            <p:nvPr/>
          </p:nvSpPr>
          <p:spPr>
            <a:xfrm>
              <a:off x="8236563" y="1321605"/>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振り返り</a:t>
              </a:r>
              <a:endParaRPr lang="en-US" altLang="ja-JP" sz="600" dirty="0">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66777F83-B650-3317-F4FD-91DEA1276928}"/>
                </a:ext>
              </a:extLst>
            </p:cNvPr>
            <p:cNvSpPr txBox="1"/>
            <p:nvPr/>
          </p:nvSpPr>
          <p:spPr>
            <a:xfrm>
              <a:off x="8236563" y="1440199"/>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課題一覧・現状分析</a:t>
              </a:r>
              <a:endParaRPr lang="en-US" altLang="ja-JP" sz="600" dirty="0">
                <a:solidFill>
                  <a:schemeClr val="bg1"/>
                </a:solidFill>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58341D41-37A1-FD34-77D1-A911C4B28C4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9" name="タイトル 4">
            <a:extLst>
              <a:ext uri="{FF2B5EF4-FFF2-40B4-BE49-F238E27FC236}">
                <a16:creationId xmlns:a16="http://schemas.microsoft.com/office/drawing/2014/main" id="{8AFFF9F5-3207-15DF-DAE9-84A723781304}"/>
              </a:ext>
            </a:extLst>
          </p:cNvPr>
          <p:cNvSpPr txBox="1">
            <a:spLocks/>
          </p:cNvSpPr>
          <p:nvPr/>
        </p:nvSpPr>
        <p:spPr>
          <a:xfrm>
            <a:off x="113372" y="586808"/>
            <a:ext cx="4972336" cy="596219"/>
          </a:xfrm>
          <a:prstGeom prst="rect">
            <a:avLst/>
          </a:prstGeom>
        </p:spPr>
        <p:txBody>
          <a:bodyPr vert="horz" wrap="square" lIns="91440" tIns="45720" rIns="91440" bIns="45720" rtlCol="0" anchor="ctr" anchorCtr="0">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200" dirty="0">
                <a:latin typeface="メイリオ" panose="020B0604030504040204" pitchFamily="50" charset="-128"/>
                <a:ea typeface="メイリオ" panose="020B0604030504040204" pitchFamily="50" charset="-128"/>
              </a:rPr>
              <a:t>中長期計画 プラン</a:t>
            </a:r>
            <a:r>
              <a:rPr lang="en-US" altLang="ja-JP" sz="3200" dirty="0">
                <a:latin typeface="メイリオ" panose="020B0604030504040204" pitchFamily="50" charset="-128"/>
                <a:ea typeface="メイリオ" panose="020B0604030504040204" pitchFamily="50" charset="-128"/>
              </a:rPr>
              <a:t>52th</a:t>
            </a:r>
          </a:p>
        </p:txBody>
      </p:sp>
      <p:sp>
        <p:nvSpPr>
          <p:cNvPr id="11" name="テキスト ボックス 10">
            <a:extLst>
              <a:ext uri="{FF2B5EF4-FFF2-40B4-BE49-F238E27FC236}">
                <a16:creationId xmlns:a16="http://schemas.microsoft.com/office/drawing/2014/main" id="{22517D08-00F3-AF32-6CCB-6A63AD3ECEA5}"/>
              </a:ext>
            </a:extLst>
          </p:cNvPr>
          <p:cNvSpPr txBox="1"/>
          <p:nvPr/>
        </p:nvSpPr>
        <p:spPr>
          <a:xfrm>
            <a:off x="287676" y="1083069"/>
            <a:ext cx="5861783" cy="2554545"/>
          </a:xfrm>
          <a:prstGeom prst="rect">
            <a:avLst/>
          </a:prstGeom>
          <a:solidFill>
            <a:schemeClr val="accent5">
              <a:lumMod val="20000"/>
              <a:lumOff val="80000"/>
            </a:schemeClr>
          </a:solidFill>
          <a:ln>
            <a:solidFill>
              <a:schemeClr val="tx1"/>
            </a:solidFill>
          </a:ln>
        </p:spPr>
        <p:txBody>
          <a:bodyPr wrap="square" rtlCol="0">
            <a:spAutoFit/>
          </a:bodyPr>
          <a:lstStyle/>
          <a:p>
            <a:r>
              <a:rPr lang="en-US" altLang="ja-JP" sz="2000" b="1" dirty="0">
                <a:solidFill>
                  <a:srgbClr val="002060"/>
                </a:solidFill>
                <a:latin typeface="+mn-ea"/>
              </a:rPr>
              <a:t>【</a:t>
            </a:r>
            <a:r>
              <a:rPr lang="ja-JP" altLang="en-US" sz="2000" b="1" dirty="0">
                <a:solidFill>
                  <a:srgbClr val="002060"/>
                </a:solidFill>
                <a:latin typeface="+mn-ea"/>
              </a:rPr>
              <a:t>本社業績目標</a:t>
            </a:r>
            <a:r>
              <a:rPr lang="en-US" altLang="ja-JP" sz="2000" b="1" dirty="0">
                <a:solidFill>
                  <a:srgbClr val="002060"/>
                </a:solidFill>
                <a:latin typeface="+mn-ea"/>
              </a:rPr>
              <a:t>】</a:t>
            </a:r>
          </a:p>
          <a:p>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52</a:t>
            </a:r>
            <a:r>
              <a:rPr lang="ja-JP" altLang="en-US" sz="2000" dirty="0">
                <a:solidFill>
                  <a:srgbClr val="002060"/>
                </a:solidFill>
                <a:latin typeface="+mn-ea"/>
              </a:rPr>
              <a:t>期（</a:t>
            </a:r>
            <a:r>
              <a:rPr lang="en-US" altLang="ja-JP" sz="2000" dirty="0">
                <a:solidFill>
                  <a:srgbClr val="002060"/>
                </a:solidFill>
                <a:latin typeface="+mn-ea"/>
              </a:rPr>
              <a:t>2026.9</a:t>
            </a:r>
            <a:r>
              <a:rPr lang="ja-JP" altLang="en-US" sz="2000" dirty="0">
                <a:solidFill>
                  <a:srgbClr val="002060"/>
                </a:solidFill>
                <a:latin typeface="+mn-ea"/>
              </a:rPr>
              <a:t>）までに</a:t>
            </a:r>
            <a:endParaRPr lang="en-US" altLang="ja-JP" sz="2000" dirty="0">
              <a:solidFill>
                <a:srgbClr val="002060"/>
              </a:solidFill>
              <a:latin typeface="+mn-ea"/>
            </a:endParaRPr>
          </a:p>
          <a:p>
            <a:r>
              <a:rPr lang="ja-JP" altLang="en-US" sz="2000" dirty="0">
                <a:solidFill>
                  <a:srgbClr val="002060"/>
                </a:solidFill>
                <a:latin typeface="+mn-ea"/>
              </a:rPr>
              <a:t>　　営業利益：</a:t>
            </a:r>
            <a:r>
              <a:rPr lang="en-US" altLang="ja-JP" sz="2000" dirty="0">
                <a:solidFill>
                  <a:srgbClr val="002060"/>
                </a:solidFill>
                <a:latin typeface="+mn-ea"/>
              </a:rPr>
              <a:t>5</a:t>
            </a:r>
            <a:r>
              <a:rPr lang="ja-JP" altLang="en-US" sz="2000" dirty="0">
                <a:solidFill>
                  <a:srgbClr val="002060"/>
                </a:solidFill>
                <a:latin typeface="+mn-ea"/>
              </a:rPr>
              <a:t>億円以上</a:t>
            </a:r>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a:t>
            </a:r>
            <a:r>
              <a:rPr lang="ja-JP" altLang="en-US" sz="2000" dirty="0">
                <a:solidFill>
                  <a:srgbClr val="002060"/>
                </a:solidFill>
                <a:latin typeface="+mn-ea"/>
              </a:rPr>
              <a:t>参考売上高：</a:t>
            </a:r>
            <a:r>
              <a:rPr lang="en-US" altLang="ja-JP" sz="2000" dirty="0">
                <a:solidFill>
                  <a:srgbClr val="002060"/>
                </a:solidFill>
                <a:latin typeface="+mn-ea"/>
              </a:rPr>
              <a:t>25</a:t>
            </a:r>
            <a:r>
              <a:rPr lang="ja-JP" altLang="en-US" sz="2000" dirty="0">
                <a:solidFill>
                  <a:srgbClr val="002060"/>
                </a:solidFill>
                <a:latin typeface="+mn-ea"/>
              </a:rPr>
              <a:t>億円以上</a:t>
            </a:r>
            <a:r>
              <a:rPr lang="en-US" altLang="ja-JP" sz="2000" dirty="0">
                <a:solidFill>
                  <a:srgbClr val="002060"/>
                </a:solidFill>
                <a:latin typeface="+mn-ea"/>
              </a:rPr>
              <a:t>)</a:t>
            </a:r>
          </a:p>
          <a:p>
            <a:endParaRPr lang="en-US" altLang="ja-JP" sz="2000" dirty="0">
              <a:solidFill>
                <a:srgbClr val="002060"/>
              </a:solidFill>
              <a:latin typeface="+mn-ea"/>
            </a:endParaRPr>
          </a:p>
          <a:p>
            <a:endParaRPr lang="en-US" altLang="ja-JP" sz="2000" dirty="0">
              <a:solidFill>
                <a:srgbClr val="002060"/>
              </a:solidFill>
              <a:latin typeface="+mn-ea"/>
            </a:endParaRPr>
          </a:p>
          <a:p>
            <a:endParaRPr lang="en-US" altLang="ja-JP" sz="2000" dirty="0">
              <a:solidFill>
                <a:srgbClr val="002060"/>
              </a:solidFill>
              <a:latin typeface="+mn-ea"/>
            </a:endParaRPr>
          </a:p>
        </p:txBody>
      </p:sp>
      <p:sp>
        <p:nvSpPr>
          <p:cNvPr id="12" name="テキスト ボックス 11">
            <a:extLst>
              <a:ext uri="{FF2B5EF4-FFF2-40B4-BE49-F238E27FC236}">
                <a16:creationId xmlns:a16="http://schemas.microsoft.com/office/drawing/2014/main" id="{2C8264AC-58D4-6DF2-755F-1A4BFEADC2EF}"/>
              </a:ext>
            </a:extLst>
          </p:cNvPr>
          <p:cNvSpPr txBox="1"/>
          <p:nvPr/>
        </p:nvSpPr>
        <p:spPr>
          <a:xfrm>
            <a:off x="287676" y="3704820"/>
            <a:ext cx="11616648" cy="2862322"/>
          </a:xfrm>
          <a:prstGeom prst="rect">
            <a:avLst/>
          </a:prstGeom>
          <a:solidFill>
            <a:schemeClr val="accent6">
              <a:lumMod val="20000"/>
              <a:lumOff val="80000"/>
            </a:schemeClr>
          </a:solidFill>
          <a:ln>
            <a:solidFill>
              <a:schemeClr val="tx1"/>
            </a:solidFill>
          </a:ln>
        </p:spPr>
        <p:txBody>
          <a:bodyPr wrap="square" rtlCol="0">
            <a:spAutoFit/>
          </a:bodyPr>
          <a:lstStyle/>
          <a:p>
            <a:r>
              <a:rPr lang="en-US" altLang="ja-JP" sz="2000" b="1" dirty="0">
                <a:solidFill>
                  <a:srgbClr val="002060"/>
                </a:solidFill>
                <a:latin typeface="+mn-ea"/>
              </a:rPr>
              <a:t>【</a:t>
            </a:r>
            <a:r>
              <a:rPr lang="ja-JP" altLang="en-US" sz="2000" b="1" dirty="0">
                <a:solidFill>
                  <a:srgbClr val="002060"/>
                </a:solidFill>
                <a:latin typeface="+mn-ea"/>
              </a:rPr>
              <a:t>解決すべき課題と目標</a:t>
            </a:r>
            <a:r>
              <a:rPr lang="ja-JP" altLang="en-US" sz="1400" dirty="0">
                <a:solidFill>
                  <a:srgbClr val="002060"/>
                </a:solidFill>
                <a:latin typeface="+mn-ea"/>
              </a:rPr>
              <a:t>（佐々木の思い）</a:t>
            </a:r>
            <a:r>
              <a:rPr lang="en-US" altLang="ja-JP" sz="2000" b="1" dirty="0">
                <a:solidFill>
                  <a:srgbClr val="002060"/>
                </a:solidFill>
                <a:latin typeface="+mn-ea"/>
              </a:rPr>
              <a:t>】</a:t>
            </a:r>
          </a:p>
          <a:p>
            <a:r>
              <a:rPr lang="ja-JP" altLang="en-US" sz="2000" dirty="0">
                <a:solidFill>
                  <a:srgbClr val="002060"/>
                </a:solidFill>
                <a:latin typeface="+mn-ea"/>
              </a:rPr>
              <a:t>　■当社が永続していくための仕組み作り</a:t>
            </a:r>
            <a:endParaRPr lang="en-US" altLang="ja-JP" sz="2000" dirty="0">
              <a:solidFill>
                <a:srgbClr val="002060"/>
              </a:solidFill>
              <a:latin typeface="+mn-ea"/>
            </a:endParaRPr>
          </a:p>
          <a:p>
            <a:r>
              <a:rPr lang="ja-JP" altLang="en-US" sz="2000" dirty="0">
                <a:solidFill>
                  <a:srgbClr val="002060"/>
                </a:solidFill>
                <a:latin typeface="+mn-ea"/>
              </a:rPr>
              <a:t>　■仕事は時間内、全員定時退社</a:t>
            </a:r>
            <a:endParaRPr lang="en-US" altLang="ja-JP" sz="2000" dirty="0">
              <a:solidFill>
                <a:srgbClr val="002060"/>
              </a:solidFill>
              <a:latin typeface="+mn-ea"/>
            </a:endParaRPr>
          </a:p>
          <a:p>
            <a:r>
              <a:rPr lang="ja-JP" altLang="en-US" sz="2000" dirty="0">
                <a:solidFill>
                  <a:srgbClr val="002060"/>
                </a:solidFill>
                <a:latin typeface="+mn-ea"/>
              </a:rPr>
              <a:t>　■予算必達：プロの成果を出し続けられる組織</a:t>
            </a:r>
            <a:endParaRPr lang="en-US" altLang="ja-JP" sz="2000" dirty="0">
              <a:solidFill>
                <a:srgbClr val="002060"/>
              </a:solidFill>
              <a:latin typeface="+mn-ea"/>
            </a:endParaRPr>
          </a:p>
          <a:p>
            <a:r>
              <a:rPr lang="ja-JP" altLang="en-US" sz="2000" dirty="0">
                <a:solidFill>
                  <a:srgbClr val="002060"/>
                </a:solidFill>
                <a:latin typeface="+mn-ea"/>
              </a:rPr>
              <a:t>　■挑戦と創造：各人の成長が会社の成長</a:t>
            </a:r>
            <a:endParaRPr lang="en-US" altLang="ja-JP" sz="2000" dirty="0">
              <a:solidFill>
                <a:srgbClr val="002060"/>
              </a:solidFill>
              <a:latin typeface="+mn-ea"/>
            </a:endParaRPr>
          </a:p>
          <a:p>
            <a:r>
              <a:rPr lang="ja-JP" altLang="en-US" sz="2000" dirty="0">
                <a:solidFill>
                  <a:srgbClr val="002060"/>
                </a:solidFill>
                <a:latin typeface="+mn-ea"/>
              </a:rPr>
              <a:t>　■もっとお客様と繋がろう、気にかけよう。</a:t>
            </a:r>
            <a:endParaRPr lang="en-US" altLang="ja-JP" sz="2000" dirty="0">
              <a:solidFill>
                <a:srgbClr val="002060"/>
              </a:solidFill>
              <a:latin typeface="+mn-ea"/>
            </a:endParaRPr>
          </a:p>
          <a:p>
            <a:r>
              <a:rPr lang="ja-JP" altLang="en-US" sz="2000" dirty="0">
                <a:solidFill>
                  <a:srgbClr val="002060"/>
                </a:solidFill>
                <a:latin typeface="+mn-ea"/>
              </a:rPr>
              <a:t>　■ひとり抱え、属人的な仕事、極力排除するための工夫をしよう。 </a:t>
            </a:r>
            <a:endParaRPr lang="en-US" altLang="ja-JP" sz="2000" dirty="0">
              <a:solidFill>
                <a:srgbClr val="002060"/>
              </a:solidFill>
              <a:latin typeface="+mn-ea"/>
            </a:endParaRPr>
          </a:p>
          <a:p>
            <a:r>
              <a:rPr lang="ja-JP" altLang="en-US" sz="2000" dirty="0">
                <a:solidFill>
                  <a:srgbClr val="002060"/>
                </a:solidFill>
                <a:latin typeface="+mn-ea"/>
              </a:rPr>
              <a:t>　■自分用、個人持ち、全体を利活用して組織仕事を。</a:t>
            </a:r>
            <a:endParaRPr lang="en-US" altLang="ja-JP" sz="2000" dirty="0">
              <a:solidFill>
                <a:srgbClr val="002060"/>
              </a:solidFill>
              <a:latin typeface="+mn-ea"/>
            </a:endParaRPr>
          </a:p>
          <a:p>
            <a:r>
              <a:rPr lang="ja-JP" altLang="en-US" sz="2000" dirty="0">
                <a:solidFill>
                  <a:srgbClr val="002060"/>
                </a:solidFill>
                <a:latin typeface="+mn-ea"/>
              </a:rPr>
              <a:t>　■仕事のやり方を常にアップデート！</a:t>
            </a:r>
            <a:endParaRPr lang="en-US" altLang="ja-JP" sz="2000" dirty="0">
              <a:solidFill>
                <a:srgbClr val="002060"/>
              </a:solidFill>
              <a:latin typeface="+mn-ea"/>
            </a:endParaRPr>
          </a:p>
        </p:txBody>
      </p:sp>
      <p:sp>
        <p:nvSpPr>
          <p:cNvPr id="13" name="テキスト ボックス 12">
            <a:extLst>
              <a:ext uri="{FF2B5EF4-FFF2-40B4-BE49-F238E27FC236}">
                <a16:creationId xmlns:a16="http://schemas.microsoft.com/office/drawing/2014/main" id="{9A690B46-DE4A-BC98-1105-A2ABC70304B1}"/>
              </a:ext>
            </a:extLst>
          </p:cNvPr>
          <p:cNvSpPr txBox="1"/>
          <p:nvPr/>
        </p:nvSpPr>
        <p:spPr>
          <a:xfrm>
            <a:off x="6210491" y="1083068"/>
            <a:ext cx="5693833" cy="2554545"/>
          </a:xfrm>
          <a:prstGeom prst="rect">
            <a:avLst/>
          </a:prstGeom>
          <a:solidFill>
            <a:schemeClr val="accent4">
              <a:lumMod val="20000"/>
              <a:lumOff val="80000"/>
            </a:schemeClr>
          </a:solidFill>
          <a:ln>
            <a:solidFill>
              <a:schemeClr val="tx1"/>
            </a:solidFill>
          </a:ln>
        </p:spPr>
        <p:txBody>
          <a:bodyPr wrap="square" rtlCol="0">
            <a:spAutoFit/>
          </a:bodyPr>
          <a:lstStyle/>
          <a:p>
            <a:r>
              <a:rPr lang="en-US" altLang="ja-JP" sz="2000" b="1" dirty="0">
                <a:solidFill>
                  <a:srgbClr val="002060"/>
                </a:solidFill>
                <a:latin typeface="+mn-ea"/>
              </a:rPr>
              <a:t>【XXXX</a:t>
            </a:r>
            <a:r>
              <a:rPr lang="ja-JP" altLang="en-US" sz="2000" b="1" dirty="0">
                <a:solidFill>
                  <a:srgbClr val="002060"/>
                </a:solidFill>
                <a:latin typeface="+mn-ea"/>
              </a:rPr>
              <a:t>グループ業績目標</a:t>
            </a:r>
            <a:r>
              <a:rPr lang="en-US" altLang="ja-JP" sz="2000" b="1" dirty="0">
                <a:solidFill>
                  <a:srgbClr val="002060"/>
                </a:solidFill>
                <a:latin typeface="+mn-ea"/>
              </a:rPr>
              <a:t>】</a:t>
            </a:r>
          </a:p>
          <a:p>
            <a:r>
              <a:rPr lang="ja-JP" altLang="en-US" sz="2000" dirty="0">
                <a:solidFill>
                  <a:srgbClr val="002060"/>
                </a:solidFill>
                <a:latin typeface="+mn-ea"/>
              </a:rPr>
              <a:t>　■</a:t>
            </a:r>
            <a:r>
              <a:rPr lang="en-US" altLang="ja-JP" sz="2000" dirty="0">
                <a:solidFill>
                  <a:srgbClr val="002060"/>
                </a:solidFill>
                <a:latin typeface="+mn-ea"/>
              </a:rPr>
              <a:t>2026</a:t>
            </a:r>
            <a:r>
              <a:rPr lang="ja-JP" altLang="en-US" sz="2000" dirty="0">
                <a:solidFill>
                  <a:srgbClr val="002060"/>
                </a:solidFill>
                <a:latin typeface="+mn-ea"/>
              </a:rPr>
              <a:t>年</a:t>
            </a:r>
            <a:r>
              <a:rPr lang="en-US" altLang="ja-JP" sz="2000" dirty="0">
                <a:solidFill>
                  <a:srgbClr val="002060"/>
                </a:solidFill>
                <a:latin typeface="+mn-ea"/>
              </a:rPr>
              <a:t>12</a:t>
            </a:r>
            <a:r>
              <a:rPr lang="ja-JP" altLang="en-US" sz="2000" dirty="0">
                <a:solidFill>
                  <a:srgbClr val="002060"/>
                </a:solidFill>
                <a:latin typeface="+mn-ea"/>
              </a:rPr>
              <a:t>月期までに</a:t>
            </a:r>
            <a:r>
              <a:rPr lang="ja-JP" altLang="en-US" sz="1400" dirty="0">
                <a:solidFill>
                  <a:srgbClr val="002060"/>
                </a:solidFill>
                <a:latin typeface="+mn-ea"/>
              </a:rPr>
              <a:t>（本社</a:t>
            </a:r>
            <a:r>
              <a:rPr lang="en-US" altLang="ja-JP" sz="1400" dirty="0">
                <a:solidFill>
                  <a:srgbClr val="002060"/>
                </a:solidFill>
                <a:latin typeface="+mn-ea"/>
              </a:rPr>
              <a:t>52</a:t>
            </a:r>
            <a:r>
              <a:rPr lang="ja-JP" altLang="en-US" sz="1400" dirty="0">
                <a:solidFill>
                  <a:srgbClr val="002060"/>
                </a:solidFill>
                <a:latin typeface="+mn-ea"/>
              </a:rPr>
              <a:t>期）</a:t>
            </a:r>
            <a:endParaRPr lang="en-US" altLang="ja-JP" sz="1400" dirty="0">
              <a:solidFill>
                <a:srgbClr val="002060"/>
              </a:solidFill>
              <a:latin typeface="+mn-ea"/>
            </a:endParaRPr>
          </a:p>
          <a:p>
            <a:r>
              <a:rPr lang="ja-JP" altLang="en-US" sz="2000" dirty="0">
                <a:solidFill>
                  <a:srgbClr val="002060"/>
                </a:solidFill>
                <a:latin typeface="+mn-ea"/>
              </a:rPr>
              <a:t>　　営業利益：</a:t>
            </a:r>
            <a:r>
              <a:rPr lang="en-US" altLang="ja-JP" sz="2000" dirty="0">
                <a:solidFill>
                  <a:srgbClr val="002060"/>
                </a:solidFill>
                <a:latin typeface="+mn-ea"/>
              </a:rPr>
              <a:t>10</a:t>
            </a:r>
            <a:r>
              <a:rPr lang="ja-JP" altLang="en-US" sz="2000" dirty="0">
                <a:solidFill>
                  <a:srgbClr val="002060"/>
                </a:solidFill>
                <a:latin typeface="+mn-ea"/>
              </a:rPr>
              <a:t>億円以上</a:t>
            </a:r>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a:t>
            </a:r>
            <a:r>
              <a:rPr lang="ja-JP" altLang="en-US" sz="2000" dirty="0">
                <a:solidFill>
                  <a:srgbClr val="002060"/>
                </a:solidFill>
                <a:latin typeface="+mn-ea"/>
              </a:rPr>
              <a:t>参考売上高：</a:t>
            </a:r>
            <a:r>
              <a:rPr lang="en-US" altLang="ja-JP" sz="2000" dirty="0">
                <a:solidFill>
                  <a:srgbClr val="002060"/>
                </a:solidFill>
                <a:latin typeface="+mn-ea"/>
              </a:rPr>
              <a:t>50</a:t>
            </a:r>
            <a:r>
              <a:rPr lang="ja-JP" altLang="en-US" sz="2000" dirty="0">
                <a:solidFill>
                  <a:srgbClr val="002060"/>
                </a:solidFill>
                <a:latin typeface="+mn-ea"/>
              </a:rPr>
              <a:t>億円以上</a:t>
            </a:r>
            <a:r>
              <a:rPr lang="en-US" altLang="ja-JP" sz="2000" dirty="0">
                <a:solidFill>
                  <a:srgbClr val="002060"/>
                </a:solidFill>
                <a:latin typeface="+mn-ea"/>
              </a:rPr>
              <a:t>)</a:t>
            </a:r>
          </a:p>
          <a:p>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2034</a:t>
            </a:r>
            <a:r>
              <a:rPr lang="ja-JP" altLang="en-US" sz="2000" dirty="0">
                <a:solidFill>
                  <a:srgbClr val="002060"/>
                </a:solidFill>
                <a:latin typeface="+mn-ea"/>
              </a:rPr>
              <a:t>年</a:t>
            </a:r>
            <a:r>
              <a:rPr lang="en-US" altLang="ja-JP" sz="2000" dirty="0">
                <a:solidFill>
                  <a:srgbClr val="002060"/>
                </a:solidFill>
                <a:latin typeface="+mn-ea"/>
              </a:rPr>
              <a:t>12</a:t>
            </a:r>
            <a:r>
              <a:rPr lang="ja-JP" altLang="en-US" sz="2000" dirty="0">
                <a:solidFill>
                  <a:srgbClr val="002060"/>
                </a:solidFill>
                <a:latin typeface="+mn-ea"/>
              </a:rPr>
              <a:t>月期までに</a:t>
            </a:r>
            <a:r>
              <a:rPr lang="ja-JP" altLang="en-US" sz="1400" dirty="0">
                <a:solidFill>
                  <a:srgbClr val="002060"/>
                </a:solidFill>
                <a:latin typeface="+mn-ea"/>
              </a:rPr>
              <a:t>（本社</a:t>
            </a:r>
            <a:r>
              <a:rPr lang="en-US" altLang="ja-JP" sz="1400" dirty="0">
                <a:solidFill>
                  <a:srgbClr val="002060"/>
                </a:solidFill>
                <a:latin typeface="+mn-ea"/>
              </a:rPr>
              <a:t>60</a:t>
            </a:r>
            <a:r>
              <a:rPr lang="ja-JP" altLang="en-US" sz="1400" dirty="0">
                <a:solidFill>
                  <a:srgbClr val="002060"/>
                </a:solidFill>
                <a:latin typeface="+mn-ea"/>
              </a:rPr>
              <a:t>期）</a:t>
            </a:r>
            <a:endParaRPr lang="en-US" altLang="ja-JP" sz="1400" dirty="0">
              <a:solidFill>
                <a:srgbClr val="002060"/>
              </a:solidFill>
              <a:latin typeface="+mn-ea"/>
            </a:endParaRPr>
          </a:p>
          <a:p>
            <a:r>
              <a:rPr lang="ja-JP" altLang="en-US" sz="2000" dirty="0">
                <a:solidFill>
                  <a:srgbClr val="002060"/>
                </a:solidFill>
                <a:latin typeface="+mn-ea"/>
              </a:rPr>
              <a:t>　　営業利益：</a:t>
            </a:r>
            <a:r>
              <a:rPr lang="en-US" altLang="ja-JP" sz="2000" dirty="0">
                <a:solidFill>
                  <a:srgbClr val="002060"/>
                </a:solidFill>
                <a:latin typeface="+mn-ea"/>
              </a:rPr>
              <a:t>20</a:t>
            </a:r>
            <a:r>
              <a:rPr lang="ja-JP" altLang="en-US" sz="2000" dirty="0">
                <a:solidFill>
                  <a:srgbClr val="002060"/>
                </a:solidFill>
                <a:latin typeface="+mn-ea"/>
              </a:rPr>
              <a:t>億円以上</a:t>
            </a:r>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a:t>
            </a:r>
            <a:r>
              <a:rPr lang="ja-JP" altLang="en-US" sz="2000" dirty="0">
                <a:solidFill>
                  <a:srgbClr val="002060"/>
                </a:solidFill>
                <a:latin typeface="+mn-ea"/>
              </a:rPr>
              <a:t>参考売上高：</a:t>
            </a:r>
            <a:r>
              <a:rPr lang="en-US" altLang="ja-JP" sz="2000" dirty="0">
                <a:solidFill>
                  <a:srgbClr val="002060"/>
                </a:solidFill>
                <a:latin typeface="+mn-ea"/>
              </a:rPr>
              <a:t>100</a:t>
            </a:r>
            <a:r>
              <a:rPr lang="ja-JP" altLang="en-US" sz="2000" dirty="0">
                <a:solidFill>
                  <a:srgbClr val="002060"/>
                </a:solidFill>
                <a:latin typeface="+mn-ea"/>
              </a:rPr>
              <a:t>億円以上</a:t>
            </a:r>
            <a:r>
              <a:rPr lang="en-US" altLang="ja-JP" sz="2000" dirty="0">
                <a:solidFill>
                  <a:srgbClr val="002060"/>
                </a:solidFill>
                <a:latin typeface="+mn-ea"/>
              </a:rPr>
              <a:t>)</a:t>
            </a:r>
          </a:p>
        </p:txBody>
      </p:sp>
    </p:spTree>
    <p:extLst>
      <p:ext uri="{BB962C8B-B14F-4D97-AF65-F5344CB8AC3E}">
        <p14:creationId xmlns:p14="http://schemas.microsoft.com/office/powerpoint/2010/main" val="3909431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8</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t>2. </a:t>
            </a:r>
            <a:r>
              <a:rPr lang="ja-JP" altLang="en-US" sz="1800" b="1" dirty="0">
                <a:latin typeface="+mj-lt"/>
              </a:rPr>
              <a:t>中長期計画 プラン</a:t>
            </a:r>
            <a:r>
              <a:rPr lang="en-US" altLang="ja-JP" sz="1800" b="1" dirty="0">
                <a:latin typeface="+mj-lt"/>
              </a:rPr>
              <a:t>52th  2.1. </a:t>
            </a:r>
            <a:r>
              <a:rPr lang="ja-JP" altLang="en-US" sz="1800" b="1" dirty="0">
                <a:latin typeface="+mj-lt"/>
              </a:rPr>
              <a:t>計画のおさらい</a:t>
            </a:r>
            <a:r>
              <a:rPr lang="en-US" altLang="ja-JP" sz="1800" b="1" dirty="0">
                <a:latin typeface="+mj-lt"/>
              </a:rPr>
              <a:t> </a:t>
            </a:r>
            <a:endParaRPr lang="ja-JP" altLang="en-US" sz="1800" b="1" dirty="0"/>
          </a:p>
        </p:txBody>
      </p:sp>
      <p:grpSp>
        <p:nvGrpSpPr>
          <p:cNvPr id="3" name="グループ化 2">
            <a:extLst>
              <a:ext uri="{FF2B5EF4-FFF2-40B4-BE49-F238E27FC236}">
                <a16:creationId xmlns:a16="http://schemas.microsoft.com/office/drawing/2014/main" id="{63B377E1-1C86-DC1E-8B39-74513A95045D}"/>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21A487DD-0748-E321-6D87-8133FBC6F515}"/>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C5ECBF3F-EF3C-7506-EC14-AC68775ABA7E}"/>
                </a:ext>
              </a:extLst>
            </p:cNvPr>
            <p:cNvSpPr txBox="1"/>
            <p:nvPr/>
          </p:nvSpPr>
          <p:spPr>
            <a:xfrm>
              <a:off x="8236563" y="1321605"/>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振り返り</a:t>
              </a:r>
              <a:endParaRPr lang="en-US" altLang="ja-JP" sz="600" dirty="0">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66777F83-B650-3317-F4FD-91DEA1276928}"/>
                </a:ext>
              </a:extLst>
            </p:cNvPr>
            <p:cNvSpPr txBox="1"/>
            <p:nvPr/>
          </p:nvSpPr>
          <p:spPr>
            <a:xfrm>
              <a:off x="8236563" y="1440199"/>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課題一覧・現状分析</a:t>
              </a:r>
              <a:endParaRPr lang="en-US" altLang="ja-JP" sz="600" dirty="0">
                <a:solidFill>
                  <a:schemeClr val="bg1"/>
                </a:solidFill>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58341D41-37A1-FD34-77D1-A911C4B28C4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10" name="テキスト ボックス 9">
            <a:extLst>
              <a:ext uri="{FF2B5EF4-FFF2-40B4-BE49-F238E27FC236}">
                <a16:creationId xmlns:a16="http://schemas.microsoft.com/office/drawing/2014/main" id="{6B8058F8-D967-2BED-AE7E-6D0612265730}"/>
              </a:ext>
            </a:extLst>
          </p:cNvPr>
          <p:cNvSpPr txBox="1"/>
          <p:nvPr/>
        </p:nvSpPr>
        <p:spPr>
          <a:xfrm>
            <a:off x="432419" y="576000"/>
            <a:ext cx="11607541" cy="3385542"/>
          </a:xfrm>
          <a:prstGeom prst="rect">
            <a:avLst/>
          </a:prstGeom>
          <a:solidFill>
            <a:schemeClr val="accent5">
              <a:lumMod val="20000"/>
              <a:lumOff val="80000"/>
            </a:schemeClr>
          </a:solidFill>
          <a:ln>
            <a:solidFill>
              <a:schemeClr val="tx1"/>
            </a:solidFill>
          </a:ln>
        </p:spPr>
        <p:txBody>
          <a:bodyPr wrap="square" rtlCol="0">
            <a:spAutoFit/>
          </a:bodyPr>
          <a:lstStyle/>
          <a:p>
            <a:r>
              <a:rPr lang="ja-JP" altLang="en-US" sz="2400" b="1" dirty="0">
                <a:solidFill>
                  <a:srgbClr val="002060"/>
                </a:solidFill>
                <a:latin typeface="+mn-ea"/>
              </a:rPr>
              <a:t>本社業績目標：営業利益</a:t>
            </a:r>
            <a:r>
              <a:rPr lang="en-US" altLang="ja-JP" sz="2400" b="1" dirty="0">
                <a:solidFill>
                  <a:srgbClr val="002060"/>
                </a:solidFill>
                <a:latin typeface="+mn-ea"/>
              </a:rPr>
              <a:t>5</a:t>
            </a:r>
            <a:r>
              <a:rPr lang="ja-JP" altLang="en-US" sz="2400" b="1" dirty="0">
                <a:solidFill>
                  <a:srgbClr val="002060"/>
                </a:solidFill>
                <a:latin typeface="+mn-ea"/>
              </a:rPr>
              <a:t>億円目標の意図</a:t>
            </a:r>
            <a:endParaRPr lang="en-US" altLang="ja-JP" sz="2400" b="1" dirty="0">
              <a:solidFill>
                <a:srgbClr val="002060"/>
              </a:solidFill>
              <a:latin typeface="+mn-ea"/>
            </a:endParaRPr>
          </a:p>
          <a:p>
            <a:endParaRPr lang="en-US" altLang="ja-JP" sz="1000" dirty="0">
              <a:solidFill>
                <a:srgbClr val="002060"/>
              </a:solidFill>
              <a:latin typeface="+mn-ea"/>
            </a:endParaRPr>
          </a:p>
          <a:p>
            <a:r>
              <a:rPr lang="ja-JP" altLang="en-US" sz="2000" dirty="0">
                <a:solidFill>
                  <a:srgbClr val="002060"/>
                </a:solidFill>
                <a:latin typeface="+mn-ea"/>
              </a:rPr>
              <a:t>　■その心は、</a:t>
            </a:r>
            <a:r>
              <a:rPr lang="en-US" altLang="ja-JP" sz="2000" dirty="0">
                <a:solidFill>
                  <a:srgbClr val="002060"/>
                </a:solidFill>
                <a:latin typeface="+mn-ea"/>
              </a:rPr>
              <a:t>20</a:t>
            </a:r>
            <a:r>
              <a:rPr lang="ja-JP" altLang="en-US" sz="2000" dirty="0">
                <a:solidFill>
                  <a:srgbClr val="002060"/>
                </a:solidFill>
                <a:latin typeface="+mn-ea"/>
              </a:rPr>
              <a:t>年以上前の第</a:t>
            </a:r>
            <a:r>
              <a:rPr lang="en-US" altLang="ja-JP" sz="2000" dirty="0">
                <a:solidFill>
                  <a:srgbClr val="002060"/>
                </a:solidFill>
                <a:latin typeface="+mn-ea"/>
              </a:rPr>
              <a:t>27</a:t>
            </a:r>
            <a:r>
              <a:rPr lang="ja-JP" altLang="en-US" sz="2000" dirty="0">
                <a:solidFill>
                  <a:srgbClr val="002060"/>
                </a:solidFill>
                <a:latin typeface="+mn-ea"/>
              </a:rPr>
              <a:t>期（</a:t>
            </a:r>
            <a:r>
              <a:rPr lang="en-US" altLang="ja-JP" sz="2000" dirty="0">
                <a:solidFill>
                  <a:srgbClr val="002060"/>
                </a:solidFill>
                <a:latin typeface="+mn-ea"/>
              </a:rPr>
              <a:t>2001</a:t>
            </a:r>
            <a:r>
              <a:rPr lang="ja-JP" altLang="en-US" sz="2000" dirty="0">
                <a:solidFill>
                  <a:srgbClr val="002060"/>
                </a:solidFill>
                <a:latin typeface="+mn-ea"/>
              </a:rPr>
              <a:t>年</a:t>
            </a:r>
            <a:r>
              <a:rPr lang="en-US" altLang="ja-JP" sz="2000" dirty="0">
                <a:solidFill>
                  <a:srgbClr val="002060"/>
                </a:solidFill>
                <a:latin typeface="+mn-ea"/>
              </a:rPr>
              <a:t>9</a:t>
            </a:r>
            <a:r>
              <a:rPr lang="ja-JP" altLang="en-US" sz="2000" dirty="0">
                <a:solidFill>
                  <a:srgbClr val="002060"/>
                </a:solidFill>
                <a:latin typeface="+mn-ea"/>
              </a:rPr>
              <a:t>月期）に記録した、当社過去最高の営業利益</a:t>
            </a:r>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4</a:t>
            </a:r>
            <a:r>
              <a:rPr lang="ja-JP" altLang="en-US" sz="2000" dirty="0">
                <a:solidFill>
                  <a:srgbClr val="002060"/>
                </a:solidFill>
                <a:latin typeface="+mn-ea"/>
              </a:rPr>
              <a:t>億</a:t>
            </a:r>
            <a:r>
              <a:rPr lang="en-US" altLang="ja-JP" sz="2000" dirty="0">
                <a:solidFill>
                  <a:srgbClr val="002060"/>
                </a:solidFill>
                <a:latin typeface="+mn-ea"/>
              </a:rPr>
              <a:t>1936</a:t>
            </a:r>
            <a:r>
              <a:rPr lang="ja-JP" altLang="en-US" sz="2000" dirty="0">
                <a:solidFill>
                  <a:srgbClr val="002060"/>
                </a:solidFill>
                <a:latin typeface="+mn-ea"/>
              </a:rPr>
              <a:t>万円を乗り越え、</a:t>
            </a:r>
            <a:r>
              <a:rPr lang="en-US" altLang="ja-JP" sz="2000" dirty="0">
                <a:solidFill>
                  <a:srgbClr val="002060"/>
                </a:solidFill>
                <a:latin typeface="+mn-ea"/>
              </a:rPr>
              <a:t>XXXX</a:t>
            </a:r>
            <a:r>
              <a:rPr lang="ja-JP" altLang="en-US" sz="2000" dirty="0">
                <a:solidFill>
                  <a:srgbClr val="002060"/>
                </a:solidFill>
                <a:latin typeface="+mn-ea"/>
              </a:rPr>
              <a:t>宇宙新記録を樹立したいという思い。</a:t>
            </a:r>
            <a:endParaRPr lang="en-US" altLang="ja-JP" sz="2000" dirty="0">
              <a:solidFill>
                <a:srgbClr val="002060"/>
              </a:solidFill>
              <a:latin typeface="+mn-ea"/>
            </a:endParaRPr>
          </a:p>
          <a:p>
            <a:r>
              <a:rPr lang="ja-JP" altLang="en-US" sz="2000" dirty="0">
                <a:solidFill>
                  <a:srgbClr val="002060"/>
                </a:solidFill>
                <a:latin typeface="+mn-ea"/>
              </a:rPr>
              <a:t>　　 これが達成できて初めて「過去の当社を越えて成長できた」と実感できると佐々木談。</a:t>
            </a:r>
            <a:endParaRPr lang="en-US" altLang="ja-JP" sz="2000" dirty="0">
              <a:solidFill>
                <a:srgbClr val="002060"/>
              </a:solidFill>
              <a:latin typeface="+mn-ea"/>
            </a:endParaRPr>
          </a:p>
          <a:p>
            <a:endParaRPr lang="en-US" altLang="ja-JP" sz="1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27</a:t>
            </a:r>
            <a:r>
              <a:rPr lang="ja-JP" altLang="en-US" sz="2000" dirty="0">
                <a:solidFill>
                  <a:srgbClr val="002060"/>
                </a:solidFill>
                <a:latin typeface="+mn-ea"/>
              </a:rPr>
              <a:t>期の時代と異なり、現在の業績管理は期末業績賞与支給前の営業利益を管理指標と</a:t>
            </a:r>
            <a:endParaRPr lang="en-US" altLang="ja-JP" sz="2000" dirty="0">
              <a:solidFill>
                <a:srgbClr val="002060"/>
              </a:solidFill>
              <a:latin typeface="+mn-ea"/>
            </a:endParaRPr>
          </a:p>
          <a:p>
            <a:r>
              <a:rPr lang="ja-JP" altLang="en-US" sz="2000" dirty="0">
                <a:solidFill>
                  <a:srgbClr val="002060"/>
                </a:solidFill>
                <a:latin typeface="+mn-ea"/>
              </a:rPr>
              <a:t>　　 しているため、過去最高の最終営業利益を達成するためには、賞与支給前営業利益が</a:t>
            </a:r>
            <a:r>
              <a:rPr lang="en-US" altLang="ja-JP" sz="2000" dirty="0">
                <a:solidFill>
                  <a:srgbClr val="002060"/>
                </a:solidFill>
                <a:latin typeface="+mn-ea"/>
              </a:rPr>
              <a:t>5</a:t>
            </a:r>
            <a:r>
              <a:rPr lang="ja-JP" altLang="en-US" sz="2000" dirty="0">
                <a:solidFill>
                  <a:srgbClr val="002060"/>
                </a:solidFill>
                <a:latin typeface="+mn-ea"/>
              </a:rPr>
              <a:t>億円を超える</a:t>
            </a:r>
            <a:endParaRPr lang="en-US" altLang="ja-JP" sz="2000" dirty="0">
              <a:solidFill>
                <a:srgbClr val="002060"/>
              </a:solidFill>
              <a:latin typeface="+mn-ea"/>
            </a:endParaRPr>
          </a:p>
          <a:p>
            <a:r>
              <a:rPr lang="en-US" altLang="ja-JP" sz="2000" dirty="0">
                <a:solidFill>
                  <a:srgbClr val="002060"/>
                </a:solidFill>
                <a:latin typeface="+mn-ea"/>
              </a:rPr>
              <a:t>     </a:t>
            </a:r>
            <a:r>
              <a:rPr lang="ja-JP" altLang="en-US" sz="2000" dirty="0">
                <a:solidFill>
                  <a:srgbClr val="002060"/>
                </a:solidFill>
                <a:latin typeface="+mn-ea"/>
              </a:rPr>
              <a:t>必要があると考えています。</a:t>
            </a:r>
            <a:endParaRPr lang="en-US" altLang="ja-JP" sz="2000" dirty="0">
              <a:solidFill>
                <a:srgbClr val="002060"/>
              </a:solidFill>
              <a:latin typeface="+mn-ea"/>
            </a:endParaRPr>
          </a:p>
          <a:p>
            <a:endParaRPr lang="en-US" altLang="ja-JP" sz="1000" dirty="0">
              <a:solidFill>
                <a:srgbClr val="002060"/>
              </a:solidFill>
              <a:latin typeface="+mn-ea"/>
            </a:endParaRPr>
          </a:p>
          <a:p>
            <a:r>
              <a:rPr lang="ja-JP" altLang="en-US" sz="2000" dirty="0">
                <a:solidFill>
                  <a:srgbClr val="002060"/>
                </a:solidFill>
                <a:latin typeface="+mn-ea"/>
              </a:rPr>
              <a:t>　■この業績目標は</a:t>
            </a:r>
            <a:r>
              <a:rPr lang="en-US" altLang="ja-JP" sz="2000" dirty="0">
                <a:solidFill>
                  <a:srgbClr val="002060"/>
                </a:solidFill>
                <a:latin typeface="+mn-ea"/>
              </a:rPr>
              <a:t>42</a:t>
            </a:r>
            <a:r>
              <a:rPr lang="ja-JP" altLang="en-US" sz="2000" dirty="0">
                <a:solidFill>
                  <a:srgbClr val="002060"/>
                </a:solidFill>
                <a:latin typeface="+mn-ea"/>
              </a:rPr>
              <a:t>～</a:t>
            </a:r>
            <a:r>
              <a:rPr lang="en-US" altLang="ja-JP" sz="2000" dirty="0">
                <a:solidFill>
                  <a:srgbClr val="002060"/>
                </a:solidFill>
                <a:latin typeface="+mn-ea"/>
              </a:rPr>
              <a:t>46</a:t>
            </a:r>
            <a:r>
              <a:rPr lang="ja-JP" altLang="en-US" sz="2000" dirty="0">
                <a:solidFill>
                  <a:srgbClr val="002060"/>
                </a:solidFill>
                <a:latin typeface="+mn-ea"/>
              </a:rPr>
              <a:t>期の中期経営計画で策定されましたが未達に終わり、引き続き掲げている</a:t>
            </a:r>
            <a:endParaRPr lang="en-US" altLang="ja-JP" sz="2000" dirty="0">
              <a:solidFill>
                <a:srgbClr val="002060"/>
              </a:solidFill>
              <a:latin typeface="+mn-ea"/>
            </a:endParaRPr>
          </a:p>
          <a:p>
            <a:r>
              <a:rPr lang="ja-JP" altLang="en-US" sz="2000" dirty="0">
                <a:solidFill>
                  <a:srgbClr val="002060"/>
                </a:solidFill>
                <a:latin typeface="+mn-ea"/>
              </a:rPr>
              <a:t>　　 目標です。「最新の</a:t>
            </a:r>
            <a:r>
              <a:rPr lang="en-US" altLang="ja-JP" sz="2000" dirty="0">
                <a:solidFill>
                  <a:srgbClr val="002060"/>
                </a:solidFill>
                <a:latin typeface="+mn-ea"/>
              </a:rPr>
              <a:t>XXXX</a:t>
            </a:r>
            <a:r>
              <a:rPr lang="ja-JP" altLang="en-US" sz="2000" dirty="0">
                <a:solidFill>
                  <a:srgbClr val="002060"/>
                </a:solidFill>
                <a:latin typeface="+mn-ea"/>
              </a:rPr>
              <a:t>が最良の</a:t>
            </a:r>
            <a:r>
              <a:rPr lang="en-US" altLang="ja-JP" sz="2000" dirty="0">
                <a:solidFill>
                  <a:srgbClr val="002060"/>
                </a:solidFill>
                <a:latin typeface="+mn-ea"/>
              </a:rPr>
              <a:t>XXXX</a:t>
            </a:r>
            <a:r>
              <a:rPr lang="ja-JP" altLang="en-US" sz="2000" dirty="0">
                <a:solidFill>
                  <a:srgbClr val="002060"/>
                </a:solidFill>
                <a:latin typeface="+mn-ea"/>
              </a:rPr>
              <a:t>！」と言える様に、日々一歩でも前進して参りましょう。</a:t>
            </a:r>
          </a:p>
        </p:txBody>
      </p:sp>
      <p:sp>
        <p:nvSpPr>
          <p:cNvPr id="11" name="テキスト ボックス 10">
            <a:extLst>
              <a:ext uri="{FF2B5EF4-FFF2-40B4-BE49-F238E27FC236}">
                <a16:creationId xmlns:a16="http://schemas.microsoft.com/office/drawing/2014/main" id="{C67E24DC-1F6F-411E-2EB8-0A504F775A36}"/>
              </a:ext>
            </a:extLst>
          </p:cNvPr>
          <p:cNvSpPr txBox="1"/>
          <p:nvPr/>
        </p:nvSpPr>
        <p:spPr>
          <a:xfrm>
            <a:off x="432418" y="4182563"/>
            <a:ext cx="11607541" cy="2462213"/>
          </a:xfrm>
          <a:prstGeom prst="rect">
            <a:avLst/>
          </a:prstGeom>
          <a:solidFill>
            <a:schemeClr val="accent4">
              <a:lumMod val="20000"/>
              <a:lumOff val="80000"/>
            </a:schemeClr>
          </a:solidFill>
          <a:ln>
            <a:solidFill>
              <a:schemeClr val="tx1"/>
            </a:solidFill>
          </a:ln>
        </p:spPr>
        <p:txBody>
          <a:bodyPr wrap="square" rtlCol="0">
            <a:spAutoFit/>
          </a:bodyPr>
          <a:lstStyle/>
          <a:p>
            <a:r>
              <a:rPr lang="ja-JP" altLang="en-US" sz="2400" b="1" dirty="0">
                <a:solidFill>
                  <a:srgbClr val="002060"/>
                </a:solidFill>
                <a:latin typeface="+mn-ea"/>
              </a:rPr>
              <a:t>グループ業績目標：「</a:t>
            </a:r>
            <a:r>
              <a:rPr lang="en-US" altLang="ja-JP" sz="2400" b="1" dirty="0">
                <a:solidFill>
                  <a:srgbClr val="002060"/>
                </a:solidFill>
                <a:latin typeface="+mn-ea"/>
              </a:rPr>
              <a:t>52</a:t>
            </a:r>
            <a:r>
              <a:rPr lang="ja-JP" altLang="en-US" sz="2400" b="1" dirty="0">
                <a:solidFill>
                  <a:srgbClr val="002060"/>
                </a:solidFill>
                <a:latin typeface="+mn-ea"/>
              </a:rPr>
              <a:t>期目標</a:t>
            </a:r>
            <a:r>
              <a:rPr lang="ja-JP" altLang="en-US" sz="2000" b="1" dirty="0">
                <a:solidFill>
                  <a:srgbClr val="002060"/>
                </a:solidFill>
                <a:latin typeface="+mn-ea"/>
              </a:rPr>
              <a:t>（</a:t>
            </a:r>
            <a:r>
              <a:rPr lang="en-US" altLang="ja-JP" sz="2000" b="1" dirty="0">
                <a:solidFill>
                  <a:srgbClr val="002060"/>
                </a:solidFill>
                <a:latin typeface="+mn-ea"/>
              </a:rPr>
              <a:t>2026</a:t>
            </a:r>
            <a:r>
              <a:rPr lang="ja-JP" altLang="en-US" sz="2000" b="1" dirty="0">
                <a:solidFill>
                  <a:srgbClr val="002060"/>
                </a:solidFill>
                <a:latin typeface="+mn-ea"/>
              </a:rPr>
              <a:t>年</a:t>
            </a:r>
            <a:r>
              <a:rPr lang="en-US" altLang="ja-JP" sz="2000" b="1" dirty="0">
                <a:solidFill>
                  <a:srgbClr val="002060"/>
                </a:solidFill>
                <a:latin typeface="+mn-ea"/>
              </a:rPr>
              <a:t>12</a:t>
            </a:r>
            <a:r>
              <a:rPr lang="ja-JP" altLang="en-US" sz="2000" b="1" dirty="0">
                <a:solidFill>
                  <a:srgbClr val="002060"/>
                </a:solidFill>
                <a:latin typeface="+mn-ea"/>
              </a:rPr>
              <a:t>月）</a:t>
            </a:r>
            <a:r>
              <a:rPr lang="ja-JP" altLang="en-US" sz="2400" b="1" dirty="0">
                <a:solidFill>
                  <a:srgbClr val="002060"/>
                </a:solidFill>
                <a:latin typeface="+mn-ea"/>
              </a:rPr>
              <a:t> 」と「 </a:t>
            </a:r>
            <a:r>
              <a:rPr lang="en-US" altLang="ja-JP" sz="2400" b="1" dirty="0">
                <a:solidFill>
                  <a:srgbClr val="002060"/>
                </a:solidFill>
                <a:latin typeface="+mn-ea"/>
              </a:rPr>
              <a:t>60</a:t>
            </a:r>
            <a:r>
              <a:rPr lang="ja-JP" altLang="en-US" sz="2400" b="1" dirty="0">
                <a:solidFill>
                  <a:srgbClr val="002060"/>
                </a:solidFill>
                <a:latin typeface="+mn-ea"/>
              </a:rPr>
              <a:t>期目標</a:t>
            </a:r>
            <a:r>
              <a:rPr lang="ja-JP" altLang="en-US" sz="2000" b="1" dirty="0">
                <a:solidFill>
                  <a:srgbClr val="002060"/>
                </a:solidFill>
                <a:latin typeface="+mn-ea"/>
              </a:rPr>
              <a:t>（</a:t>
            </a:r>
            <a:r>
              <a:rPr lang="en-US" altLang="ja-JP" sz="2000" b="1" dirty="0">
                <a:solidFill>
                  <a:srgbClr val="002060"/>
                </a:solidFill>
                <a:latin typeface="+mn-ea"/>
              </a:rPr>
              <a:t>2034</a:t>
            </a:r>
            <a:r>
              <a:rPr lang="ja-JP" altLang="en-US" sz="2000" b="1" dirty="0">
                <a:solidFill>
                  <a:srgbClr val="002060"/>
                </a:solidFill>
                <a:latin typeface="+mn-ea"/>
              </a:rPr>
              <a:t>年</a:t>
            </a:r>
            <a:r>
              <a:rPr lang="en-US" altLang="ja-JP" sz="2000" b="1" dirty="0">
                <a:solidFill>
                  <a:srgbClr val="002060"/>
                </a:solidFill>
                <a:latin typeface="+mn-ea"/>
              </a:rPr>
              <a:t>12</a:t>
            </a:r>
            <a:r>
              <a:rPr lang="ja-JP" altLang="en-US" sz="2000" b="1" dirty="0">
                <a:solidFill>
                  <a:srgbClr val="002060"/>
                </a:solidFill>
                <a:latin typeface="+mn-ea"/>
              </a:rPr>
              <a:t>月） </a:t>
            </a:r>
            <a:r>
              <a:rPr lang="ja-JP" altLang="en-US" sz="2400" b="1" dirty="0">
                <a:solidFill>
                  <a:srgbClr val="002060"/>
                </a:solidFill>
                <a:latin typeface="+mn-ea"/>
              </a:rPr>
              <a:t>」</a:t>
            </a:r>
            <a:endParaRPr lang="en-US" altLang="ja-JP" sz="2400" b="1" dirty="0">
              <a:solidFill>
                <a:srgbClr val="002060"/>
              </a:solidFill>
              <a:latin typeface="+mn-ea"/>
            </a:endParaRPr>
          </a:p>
          <a:p>
            <a:endParaRPr lang="en-US" altLang="ja-JP" sz="1000" dirty="0">
              <a:solidFill>
                <a:srgbClr val="002060"/>
              </a:solidFill>
              <a:latin typeface="+mn-ea"/>
            </a:endParaRPr>
          </a:p>
          <a:p>
            <a:r>
              <a:rPr lang="ja-JP" altLang="en-US" sz="2000" dirty="0">
                <a:solidFill>
                  <a:srgbClr val="002060"/>
                </a:solidFill>
                <a:latin typeface="+mn-ea"/>
              </a:rPr>
              <a:t>　■日本本社、中国安尼康、チェコ</a:t>
            </a:r>
            <a:r>
              <a:rPr lang="en-US" altLang="ja-JP" sz="2000" dirty="0">
                <a:solidFill>
                  <a:srgbClr val="002060"/>
                </a:solidFill>
                <a:latin typeface="+mn-ea"/>
              </a:rPr>
              <a:t>AE</a:t>
            </a:r>
            <a:r>
              <a:rPr lang="ja-JP" altLang="en-US" sz="2000" dirty="0">
                <a:solidFill>
                  <a:srgbClr val="002060"/>
                </a:solidFill>
                <a:latin typeface="+mn-ea"/>
              </a:rPr>
              <a:t>、フィリピンブランチ、計画中のインド、他、</a:t>
            </a:r>
            <a:endParaRPr lang="en-US" altLang="ja-JP" sz="2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XXXX</a:t>
            </a:r>
            <a:r>
              <a:rPr lang="ja-JP" altLang="en-US" sz="2000" dirty="0">
                <a:solidFill>
                  <a:srgbClr val="002060"/>
                </a:solidFill>
                <a:latin typeface="+mn-ea"/>
              </a:rPr>
              <a:t>グループ全体の中長期業績目標を示します。</a:t>
            </a:r>
            <a:endParaRPr lang="en-US" altLang="ja-JP" sz="2000" dirty="0">
              <a:solidFill>
                <a:srgbClr val="002060"/>
              </a:solidFill>
              <a:latin typeface="+mn-ea"/>
            </a:endParaRPr>
          </a:p>
          <a:p>
            <a:r>
              <a:rPr lang="ja-JP" altLang="en-US" sz="2000" dirty="0">
                <a:solidFill>
                  <a:srgbClr val="002060"/>
                </a:solidFill>
                <a:latin typeface="+mn-ea"/>
              </a:rPr>
              <a:t>　　 各目標に裏付けや緻密な根拠はなく、立案時は夢物語。これを実現することを考えるための指標です。</a:t>
            </a:r>
            <a:endParaRPr lang="en-US" altLang="ja-JP" sz="2000" dirty="0">
              <a:solidFill>
                <a:srgbClr val="002060"/>
              </a:solidFill>
              <a:latin typeface="+mn-ea"/>
            </a:endParaRPr>
          </a:p>
          <a:p>
            <a:endParaRPr lang="en-US" altLang="ja-JP" sz="1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52</a:t>
            </a:r>
            <a:r>
              <a:rPr lang="ja-JP" altLang="en-US" sz="2000" dirty="0">
                <a:solidFill>
                  <a:srgbClr val="002060"/>
                </a:solidFill>
                <a:latin typeface="+mn-ea"/>
              </a:rPr>
              <a:t>期 グループ計 営業利益目標 </a:t>
            </a:r>
            <a:r>
              <a:rPr lang="en-US" altLang="ja-JP" sz="2000" dirty="0">
                <a:solidFill>
                  <a:srgbClr val="002060"/>
                </a:solidFill>
                <a:latin typeface="+mn-ea"/>
              </a:rPr>
              <a:t>10</a:t>
            </a:r>
            <a:r>
              <a:rPr lang="ja-JP" altLang="en-US" sz="2000" dirty="0">
                <a:solidFill>
                  <a:srgbClr val="002060"/>
                </a:solidFill>
                <a:latin typeface="+mn-ea"/>
              </a:rPr>
              <a:t>億円以上（参考予測売上高 </a:t>
            </a:r>
            <a:r>
              <a:rPr lang="en-US" altLang="ja-JP" sz="2000" dirty="0">
                <a:solidFill>
                  <a:srgbClr val="002060"/>
                </a:solidFill>
                <a:latin typeface="+mn-ea"/>
              </a:rPr>
              <a:t>50</a:t>
            </a:r>
            <a:r>
              <a:rPr lang="ja-JP" altLang="en-US" sz="2000" dirty="0">
                <a:solidFill>
                  <a:srgbClr val="002060"/>
                </a:solidFill>
                <a:latin typeface="+mn-ea"/>
              </a:rPr>
              <a:t>億円以上）</a:t>
            </a:r>
            <a:endParaRPr lang="en-US" altLang="ja-JP" sz="2000" dirty="0">
              <a:solidFill>
                <a:srgbClr val="002060"/>
              </a:solidFill>
              <a:latin typeface="+mn-ea"/>
            </a:endParaRPr>
          </a:p>
          <a:p>
            <a:endParaRPr lang="en-US" altLang="ja-JP" sz="1000" dirty="0">
              <a:solidFill>
                <a:srgbClr val="002060"/>
              </a:solidFill>
              <a:latin typeface="+mn-ea"/>
            </a:endParaRPr>
          </a:p>
          <a:p>
            <a:r>
              <a:rPr lang="ja-JP" altLang="en-US" sz="2000" dirty="0">
                <a:solidFill>
                  <a:srgbClr val="002060"/>
                </a:solidFill>
                <a:latin typeface="+mn-ea"/>
              </a:rPr>
              <a:t>　■</a:t>
            </a:r>
            <a:r>
              <a:rPr lang="en-US" altLang="ja-JP" sz="2000" dirty="0">
                <a:solidFill>
                  <a:srgbClr val="002060"/>
                </a:solidFill>
                <a:latin typeface="+mn-ea"/>
              </a:rPr>
              <a:t>60</a:t>
            </a:r>
            <a:r>
              <a:rPr lang="ja-JP" altLang="en-US" sz="2000" dirty="0">
                <a:solidFill>
                  <a:srgbClr val="002060"/>
                </a:solidFill>
                <a:latin typeface="+mn-ea"/>
              </a:rPr>
              <a:t>期 グループ計 営業利益目標 </a:t>
            </a:r>
            <a:r>
              <a:rPr lang="en-US" altLang="ja-JP" sz="2000" dirty="0">
                <a:solidFill>
                  <a:srgbClr val="002060"/>
                </a:solidFill>
                <a:latin typeface="+mn-ea"/>
              </a:rPr>
              <a:t>20</a:t>
            </a:r>
            <a:r>
              <a:rPr lang="ja-JP" altLang="en-US" sz="2000" dirty="0">
                <a:solidFill>
                  <a:srgbClr val="002060"/>
                </a:solidFill>
                <a:latin typeface="+mn-ea"/>
              </a:rPr>
              <a:t>億円以上（参考予測売上高 </a:t>
            </a:r>
            <a:r>
              <a:rPr lang="en-US" altLang="ja-JP" sz="2000" dirty="0">
                <a:solidFill>
                  <a:srgbClr val="002060"/>
                </a:solidFill>
                <a:latin typeface="+mn-ea"/>
              </a:rPr>
              <a:t>100</a:t>
            </a:r>
            <a:r>
              <a:rPr lang="ja-JP" altLang="en-US" sz="2000" dirty="0">
                <a:solidFill>
                  <a:srgbClr val="002060"/>
                </a:solidFill>
                <a:latin typeface="+mn-ea"/>
              </a:rPr>
              <a:t>億円以上）</a:t>
            </a:r>
            <a:endParaRPr lang="en-US" altLang="ja-JP" sz="2000" dirty="0">
              <a:solidFill>
                <a:srgbClr val="002060"/>
              </a:solidFill>
              <a:latin typeface="+mn-ea"/>
            </a:endParaRPr>
          </a:p>
        </p:txBody>
      </p:sp>
    </p:spTree>
    <p:extLst>
      <p:ext uri="{BB962C8B-B14F-4D97-AF65-F5344CB8AC3E}">
        <p14:creationId xmlns:p14="http://schemas.microsoft.com/office/powerpoint/2010/main" val="3889664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6D4050A0-B08E-323E-D298-DE7B49720AA5}"/>
              </a:ext>
            </a:extLst>
          </p:cNvPr>
          <p:cNvSpPr>
            <a:spLocks noGrp="1"/>
          </p:cNvSpPr>
          <p:nvPr>
            <p:ph type="sldNum" sz="quarter" idx="4294967295"/>
          </p:nvPr>
        </p:nvSpPr>
        <p:spPr/>
        <p:txBody>
          <a:bodyPr/>
          <a:lstStyle/>
          <a:p>
            <a:fld id="{D9BF2781-B682-4DDA-B789-6FC1916D2BB0}" type="slidenum">
              <a:rPr lang="ja-JP" altLang="en-US" sz="1000" smtClean="0"/>
              <a:pPr/>
              <a:t>9</a:t>
            </a:fld>
            <a:endParaRPr lang="ja-JP" altLang="en-US" sz="1000" dirty="0"/>
          </a:p>
        </p:txBody>
      </p:sp>
      <p:sp>
        <p:nvSpPr>
          <p:cNvPr id="5" name="タイトル 1">
            <a:extLst>
              <a:ext uri="{FF2B5EF4-FFF2-40B4-BE49-F238E27FC236}">
                <a16:creationId xmlns:a16="http://schemas.microsoft.com/office/drawing/2014/main" id="{9FD0CF9D-8E85-792A-2429-2E499A043BCE}"/>
              </a:ext>
            </a:extLst>
          </p:cNvPr>
          <p:cNvSpPr txBox="1">
            <a:spLocks/>
          </p:cNvSpPr>
          <p:nvPr/>
        </p:nvSpPr>
        <p:spPr>
          <a:xfrm>
            <a:off x="0" y="0"/>
            <a:ext cx="12204000" cy="486000"/>
          </a:xfrm>
          <a:prstGeom prst="rect">
            <a:avLst/>
          </a:prstGeom>
          <a:noFill/>
        </p:spPr>
        <p:txBody>
          <a:bodyPr>
            <a:noAutofit/>
          </a:bodyPr>
          <a:lstStyle>
            <a:lvl1pPr algn="l" defTabSz="914400" rtl="0" eaLnBrk="1" latinLnBrk="0" hangingPunct="1">
              <a:lnSpc>
                <a:spcPct val="90000"/>
              </a:lnSpc>
              <a:spcBef>
                <a:spcPct val="0"/>
              </a:spcBef>
              <a:buNone/>
              <a:defRPr kumimoji="1" sz="2400"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altLang="ja-JP" sz="1400" b="1" dirty="0"/>
              <a:t>XXXX</a:t>
            </a:r>
            <a:r>
              <a:rPr lang="ja-JP" altLang="en-US" sz="1400" b="1" dirty="0"/>
              <a:t>株式会社</a:t>
            </a:r>
          </a:p>
          <a:p>
            <a:pPr algn="l"/>
            <a:r>
              <a:rPr lang="en-US" altLang="ja-JP" sz="1800" b="1" dirty="0"/>
              <a:t>2. </a:t>
            </a:r>
            <a:r>
              <a:rPr lang="ja-JP" altLang="en-US" sz="1800" b="1" dirty="0">
                <a:latin typeface="+mj-lt"/>
              </a:rPr>
              <a:t>中長期計画 プラン</a:t>
            </a:r>
            <a:r>
              <a:rPr lang="en-US" altLang="ja-JP" sz="1800" b="1" dirty="0">
                <a:latin typeface="+mj-lt"/>
              </a:rPr>
              <a:t>52th    2.2. </a:t>
            </a:r>
            <a:r>
              <a:rPr lang="en-US" altLang="ja-JP" sz="1800" b="1" dirty="0">
                <a:latin typeface="+mj-lt"/>
                <a:ea typeface="Meiryo UI"/>
              </a:rPr>
              <a:t>49</a:t>
            </a:r>
            <a:r>
              <a:rPr lang="ja-JP" altLang="en-US" sz="1800" b="1" dirty="0">
                <a:latin typeface="+mj-lt"/>
                <a:ea typeface="Meiryo UI"/>
              </a:rPr>
              <a:t>期末の現在位置</a:t>
            </a:r>
            <a:endParaRPr lang="ja-JP" altLang="en-US" sz="1800" b="1" dirty="0"/>
          </a:p>
        </p:txBody>
      </p:sp>
      <p:grpSp>
        <p:nvGrpSpPr>
          <p:cNvPr id="3" name="グループ化 2">
            <a:extLst>
              <a:ext uri="{FF2B5EF4-FFF2-40B4-BE49-F238E27FC236}">
                <a16:creationId xmlns:a16="http://schemas.microsoft.com/office/drawing/2014/main" id="{63B377E1-1C86-DC1E-8B39-74513A95045D}"/>
              </a:ext>
            </a:extLst>
          </p:cNvPr>
          <p:cNvGrpSpPr/>
          <p:nvPr/>
        </p:nvGrpSpPr>
        <p:grpSpPr>
          <a:xfrm>
            <a:off x="11209690" y="45000"/>
            <a:ext cx="900000" cy="396000"/>
            <a:chOff x="8198924" y="1291725"/>
            <a:chExt cx="900000" cy="396000"/>
          </a:xfrm>
        </p:grpSpPr>
        <p:sp>
          <p:nvSpPr>
            <p:cNvPr id="4" name="テキスト ボックス 3">
              <a:extLst>
                <a:ext uri="{FF2B5EF4-FFF2-40B4-BE49-F238E27FC236}">
                  <a16:creationId xmlns:a16="http://schemas.microsoft.com/office/drawing/2014/main" id="{21A487DD-0748-E321-6D87-8133FBC6F515}"/>
                </a:ext>
              </a:extLst>
            </p:cNvPr>
            <p:cNvSpPr txBox="1"/>
            <p:nvPr/>
          </p:nvSpPr>
          <p:spPr>
            <a:xfrm>
              <a:off x="8198924" y="1291725"/>
              <a:ext cx="900000" cy="396000"/>
            </a:xfrm>
            <a:prstGeom prst="rect">
              <a:avLst/>
            </a:prstGeom>
            <a:noFill/>
            <a:ln w="19050">
              <a:solidFill>
                <a:schemeClr val="bg1"/>
              </a:solidFill>
            </a:ln>
          </p:spPr>
          <p:txBody>
            <a:bodyPr wrap="none" lIns="0" tIns="25200" rIns="0" bIns="0" rtlCol="0" anchor="t">
              <a:noAutofit/>
            </a:bodyPr>
            <a:lstStyle/>
            <a:p>
              <a:pPr algn="ctr"/>
              <a:endParaRPr lang="en-US" altLang="ja-JP" sz="700" b="1" dirty="0">
                <a:latin typeface="+mj-lt"/>
                <a:ea typeface="Meiryo UI" panose="020B0604030504040204" pitchFamily="50" charset="-128"/>
              </a:endParaRPr>
            </a:p>
          </p:txBody>
        </p:sp>
        <p:sp>
          <p:nvSpPr>
            <p:cNvPr id="6" name="テキスト ボックス 5">
              <a:extLst>
                <a:ext uri="{FF2B5EF4-FFF2-40B4-BE49-F238E27FC236}">
                  <a16:creationId xmlns:a16="http://schemas.microsoft.com/office/drawing/2014/main" id="{C5ECBF3F-EF3C-7506-EC14-AC68775ABA7E}"/>
                </a:ext>
              </a:extLst>
            </p:cNvPr>
            <p:cNvSpPr txBox="1"/>
            <p:nvPr/>
          </p:nvSpPr>
          <p:spPr>
            <a:xfrm>
              <a:off x="8236563" y="1321605"/>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振り返り</a:t>
              </a:r>
              <a:endParaRPr lang="en-US" altLang="ja-JP" sz="600" dirty="0">
                <a:latin typeface="+mj-lt"/>
                <a:ea typeface="Meiryo UI" panose="020B0604030504040204" pitchFamily="50" charset="-128"/>
              </a:endParaRPr>
            </a:p>
          </p:txBody>
        </p:sp>
        <p:sp>
          <p:nvSpPr>
            <p:cNvPr id="7" name="テキスト ボックス 6">
              <a:extLst>
                <a:ext uri="{FF2B5EF4-FFF2-40B4-BE49-F238E27FC236}">
                  <a16:creationId xmlns:a16="http://schemas.microsoft.com/office/drawing/2014/main" id="{66777F83-B650-3317-F4FD-91DEA1276928}"/>
                </a:ext>
              </a:extLst>
            </p:cNvPr>
            <p:cNvSpPr txBox="1"/>
            <p:nvPr/>
          </p:nvSpPr>
          <p:spPr>
            <a:xfrm>
              <a:off x="8236563" y="1440199"/>
              <a:ext cx="828000" cy="97200"/>
            </a:xfrm>
            <a:prstGeom prst="rect">
              <a:avLst/>
            </a:prstGeom>
            <a:solidFill>
              <a:schemeClr val="tx1"/>
            </a:solidFill>
            <a:ln w="3175">
              <a:noFill/>
            </a:ln>
          </p:spPr>
          <p:txBody>
            <a:bodyPr wrap="none" lIns="0" tIns="0" rIns="0" bIns="0" rtlCol="0" anchor="ctr">
              <a:noAutofit/>
            </a:bodyPr>
            <a:lstStyle/>
            <a:p>
              <a:pPr algn="ctr"/>
              <a:r>
                <a:rPr lang="ja-JP" altLang="en-US" sz="600" dirty="0">
                  <a:solidFill>
                    <a:schemeClr val="bg1"/>
                  </a:solidFill>
                  <a:latin typeface="+mj-lt"/>
                  <a:ea typeface="Meiryo UI" panose="020B0604030504040204" pitchFamily="50" charset="-128"/>
                </a:rPr>
                <a:t>課題一覧・現状分析</a:t>
              </a:r>
              <a:endParaRPr lang="en-US" altLang="ja-JP" sz="600" dirty="0">
                <a:solidFill>
                  <a:schemeClr val="bg1"/>
                </a:solidFill>
                <a:latin typeface="+mj-lt"/>
                <a:ea typeface="Meiryo UI" panose="020B0604030504040204" pitchFamily="50" charset="-128"/>
              </a:endParaRPr>
            </a:p>
          </p:txBody>
        </p:sp>
        <p:sp>
          <p:nvSpPr>
            <p:cNvPr id="8" name="テキスト ボックス 7">
              <a:extLst>
                <a:ext uri="{FF2B5EF4-FFF2-40B4-BE49-F238E27FC236}">
                  <a16:creationId xmlns:a16="http://schemas.microsoft.com/office/drawing/2014/main" id="{58341D41-37A1-FD34-77D1-A911C4B28C42}"/>
                </a:ext>
              </a:extLst>
            </p:cNvPr>
            <p:cNvSpPr txBox="1"/>
            <p:nvPr/>
          </p:nvSpPr>
          <p:spPr>
            <a:xfrm>
              <a:off x="8236563" y="1558793"/>
              <a:ext cx="828000" cy="97200"/>
            </a:xfrm>
            <a:prstGeom prst="rect">
              <a:avLst/>
            </a:prstGeom>
            <a:solidFill>
              <a:schemeClr val="bg1"/>
            </a:solidFill>
            <a:ln w="3175">
              <a:noFill/>
            </a:ln>
          </p:spPr>
          <p:txBody>
            <a:bodyPr wrap="none" lIns="0" tIns="0" rIns="0" bIns="0" rtlCol="0" anchor="ctr">
              <a:noAutofit/>
            </a:bodyPr>
            <a:lstStyle/>
            <a:p>
              <a:pPr algn="ctr"/>
              <a:r>
                <a:rPr lang="ja-JP" altLang="en-US" sz="600" dirty="0">
                  <a:latin typeface="+mj-lt"/>
                  <a:ea typeface="Meiryo UI" panose="020B0604030504040204" pitchFamily="50" charset="-128"/>
                </a:rPr>
                <a:t>来期基本方針・重点施策</a:t>
              </a:r>
              <a:endParaRPr lang="en-US" altLang="ja-JP" sz="600" dirty="0">
                <a:latin typeface="+mj-lt"/>
                <a:ea typeface="Meiryo UI" panose="020B0604030504040204" pitchFamily="50" charset="-128"/>
              </a:endParaRPr>
            </a:p>
          </p:txBody>
        </p:sp>
      </p:grpSp>
      <p:sp>
        <p:nvSpPr>
          <p:cNvPr id="9" name="テキスト ボックス 8">
            <a:extLst>
              <a:ext uri="{FF2B5EF4-FFF2-40B4-BE49-F238E27FC236}">
                <a16:creationId xmlns:a16="http://schemas.microsoft.com/office/drawing/2014/main" id="{A53F98CD-1B79-C809-7D36-7DB1744D7236}"/>
              </a:ext>
            </a:extLst>
          </p:cNvPr>
          <p:cNvSpPr txBox="1"/>
          <p:nvPr/>
        </p:nvSpPr>
        <p:spPr>
          <a:xfrm>
            <a:off x="33412" y="886173"/>
            <a:ext cx="9820535" cy="400110"/>
          </a:xfrm>
          <a:prstGeom prst="rect">
            <a:avLst/>
          </a:prstGeom>
          <a:noFill/>
        </p:spPr>
        <p:txBody>
          <a:bodyPr wrap="square" rtlCol="0">
            <a:spAutoFit/>
          </a:bodyPr>
          <a:lstStyle/>
          <a:p>
            <a:r>
              <a:rPr lang="en-US" altLang="ja-JP" sz="2000" b="1" dirty="0">
                <a:solidFill>
                  <a:srgbClr val="002060"/>
                </a:solidFill>
                <a:latin typeface="+mn-ea"/>
              </a:rPr>
              <a:t>49</a:t>
            </a:r>
            <a:r>
              <a:rPr lang="ja-JP" altLang="en-US" sz="2000" b="1" dirty="0">
                <a:solidFill>
                  <a:srgbClr val="002060"/>
                </a:solidFill>
                <a:latin typeface="+mn-ea"/>
              </a:rPr>
              <a:t>期の業績速報をグラフに反映しました。プラン</a:t>
            </a:r>
            <a:r>
              <a:rPr lang="en-US" altLang="ja-JP" sz="2000" b="1" dirty="0">
                <a:solidFill>
                  <a:srgbClr val="002060"/>
                </a:solidFill>
                <a:latin typeface="+mn-ea"/>
              </a:rPr>
              <a:t>52th</a:t>
            </a:r>
            <a:r>
              <a:rPr lang="ja-JP" altLang="en-US" sz="2000" b="1" dirty="0">
                <a:solidFill>
                  <a:srgbClr val="002060"/>
                </a:solidFill>
                <a:latin typeface="+mn-ea"/>
              </a:rPr>
              <a:t>目標に着実に近づく事が出来ました。</a:t>
            </a:r>
            <a:endParaRPr lang="en-US" altLang="ja-JP" sz="2000" b="1" dirty="0">
              <a:solidFill>
                <a:srgbClr val="002060"/>
              </a:solidFill>
              <a:latin typeface="+mn-ea"/>
            </a:endParaRPr>
          </a:p>
        </p:txBody>
      </p:sp>
      <p:sp>
        <p:nvSpPr>
          <p:cNvPr id="12" name="タイトル 4">
            <a:extLst>
              <a:ext uri="{FF2B5EF4-FFF2-40B4-BE49-F238E27FC236}">
                <a16:creationId xmlns:a16="http://schemas.microsoft.com/office/drawing/2014/main" id="{68EB4212-FA1E-0EDA-5306-6B74EBA9CEDA}"/>
              </a:ext>
            </a:extLst>
          </p:cNvPr>
          <p:cNvSpPr txBox="1">
            <a:spLocks/>
          </p:cNvSpPr>
          <p:nvPr/>
        </p:nvSpPr>
        <p:spPr>
          <a:xfrm>
            <a:off x="33412" y="499957"/>
            <a:ext cx="10984709" cy="540000"/>
          </a:xfrm>
          <a:prstGeom prst="rect">
            <a:avLst/>
          </a:prstGeom>
        </p:spPr>
        <p:txBody>
          <a:bodyPr vert="horz" wrap="square" lIns="91440" tIns="45720" rIns="91440" bIns="45720" rtlCol="0" anchor="ctr" anchorCtr="0">
            <a:normAutofit/>
          </a:bodyPr>
          <a:lstStyle>
            <a:lvl1pPr algn="l" defTabSz="914400" rtl="0" eaLnBrk="1" latinLnBrk="0" hangingPunct="1">
              <a:lnSpc>
                <a:spcPct val="90000"/>
              </a:lnSpc>
              <a:spcBef>
                <a:spcPct val="0"/>
              </a:spcBef>
              <a:buNone/>
              <a:defRPr kumimoji="1" sz="2800" b="1" kern="1200">
                <a:solidFill>
                  <a:schemeClr val="tx1"/>
                </a:solidFill>
                <a:latin typeface="+mj-lt"/>
                <a:ea typeface="+mj-ea"/>
                <a:cs typeface="+mj-cs"/>
              </a:defRPr>
            </a:lvl1pPr>
          </a:lstStyle>
          <a:p>
            <a:r>
              <a:rPr lang="ja-JP" altLang="en-US" dirty="0">
                <a:latin typeface="メイリオ" panose="020B0604030504040204" pitchFamily="50" charset="-128"/>
                <a:ea typeface="メイリオ" panose="020B0604030504040204" pitchFamily="50" charset="-128"/>
              </a:rPr>
              <a:t>プラン</a:t>
            </a:r>
            <a:r>
              <a:rPr lang="en-US" altLang="ja-JP" dirty="0">
                <a:latin typeface="メイリオ" panose="020B0604030504040204" pitchFamily="50" charset="-128"/>
                <a:ea typeface="メイリオ" panose="020B0604030504040204" pitchFamily="50" charset="-128"/>
              </a:rPr>
              <a:t>52th </a:t>
            </a:r>
            <a:r>
              <a:rPr lang="ja-JP" altLang="en-US" dirty="0">
                <a:latin typeface="メイリオ" panose="020B0604030504040204" pitchFamily="50" charset="-128"/>
                <a:ea typeface="メイリオ" panose="020B0604030504040204" pitchFamily="50" charset="-128"/>
              </a:rPr>
              <a:t>本社業績目標の現在地</a:t>
            </a:r>
            <a:endParaRPr lang="en-US" altLang="ja-JP" dirty="0">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1E0046DC-13AB-2BEC-5F8E-E234D61E63FF}"/>
              </a:ext>
            </a:extLst>
          </p:cNvPr>
          <p:cNvSpPr txBox="1"/>
          <p:nvPr/>
        </p:nvSpPr>
        <p:spPr>
          <a:xfrm>
            <a:off x="742872" y="5990425"/>
            <a:ext cx="10984709" cy="830997"/>
          </a:xfrm>
          <a:prstGeom prst="rect">
            <a:avLst/>
          </a:prstGeom>
          <a:noFill/>
          <a:ln>
            <a:noFill/>
          </a:ln>
        </p:spPr>
        <p:txBody>
          <a:bodyPr wrap="square" rtlCol="0">
            <a:spAutoFit/>
          </a:bodyPr>
          <a:lstStyle/>
          <a:p>
            <a:r>
              <a:rPr lang="en-US" altLang="ja-JP" sz="1600" dirty="0">
                <a:solidFill>
                  <a:srgbClr val="002060"/>
                </a:solidFill>
                <a:latin typeface="+mn-ea"/>
              </a:rPr>
              <a:t>※</a:t>
            </a:r>
            <a:r>
              <a:rPr lang="ja-JP" altLang="en-US" sz="1600" dirty="0">
                <a:solidFill>
                  <a:srgbClr val="002060"/>
                </a:solidFill>
                <a:latin typeface="+mn-ea"/>
              </a:rPr>
              <a:t>上記グラフは</a:t>
            </a:r>
            <a:r>
              <a:rPr lang="en-US" altLang="ja-JP" sz="1600" dirty="0">
                <a:solidFill>
                  <a:srgbClr val="002060"/>
                </a:solidFill>
                <a:latin typeface="+mn-ea"/>
              </a:rPr>
              <a:t>52</a:t>
            </a:r>
            <a:r>
              <a:rPr lang="ja-JP" altLang="en-US" sz="1600" dirty="0">
                <a:solidFill>
                  <a:srgbClr val="002060"/>
                </a:solidFill>
                <a:latin typeface="+mn-ea"/>
              </a:rPr>
              <a:t>期までの業績目標達成イメージです。目標は「</a:t>
            </a:r>
            <a:r>
              <a:rPr lang="en-US" altLang="ja-JP" sz="1600" dirty="0">
                <a:solidFill>
                  <a:srgbClr val="002060"/>
                </a:solidFill>
                <a:latin typeface="+mn-ea"/>
              </a:rPr>
              <a:t>52</a:t>
            </a:r>
            <a:r>
              <a:rPr lang="ja-JP" altLang="en-US" sz="1600" dirty="0">
                <a:solidFill>
                  <a:srgbClr val="002060"/>
                </a:solidFill>
                <a:latin typeface="+mn-ea"/>
              </a:rPr>
              <a:t>期までに当社過去最高の営業利益を達成する事」　</a:t>
            </a:r>
            <a:endParaRPr lang="en-US" altLang="ja-JP" sz="1600" dirty="0">
              <a:solidFill>
                <a:srgbClr val="002060"/>
              </a:solidFill>
              <a:latin typeface="+mn-ea"/>
            </a:endParaRPr>
          </a:p>
          <a:p>
            <a:r>
              <a:rPr lang="ja-JP" altLang="en-US" sz="1600" dirty="0">
                <a:solidFill>
                  <a:srgbClr val="002060"/>
                </a:solidFill>
                <a:latin typeface="+mn-ea"/>
              </a:rPr>
              <a:t>　　であり、各期このグラフのイメージ通りに業績が推移する事を意図しておりません。目標到達への道は多数あり、　　</a:t>
            </a:r>
            <a:endParaRPr lang="en-US" altLang="ja-JP" sz="1600" dirty="0">
              <a:solidFill>
                <a:srgbClr val="002060"/>
              </a:solidFill>
              <a:latin typeface="+mn-ea"/>
            </a:endParaRPr>
          </a:p>
          <a:p>
            <a:r>
              <a:rPr lang="ja-JP" altLang="en-US" sz="1600" dirty="0">
                <a:solidFill>
                  <a:srgbClr val="002060"/>
                </a:solidFill>
                <a:latin typeface="+mn-ea"/>
              </a:rPr>
              <a:t>　　極論</a:t>
            </a:r>
            <a:r>
              <a:rPr lang="en-US" altLang="ja-JP" sz="1600" dirty="0">
                <a:solidFill>
                  <a:srgbClr val="002060"/>
                </a:solidFill>
                <a:latin typeface="+mn-ea"/>
              </a:rPr>
              <a:t>52</a:t>
            </a:r>
            <a:r>
              <a:rPr lang="ja-JP" altLang="en-US" sz="1600" dirty="0">
                <a:solidFill>
                  <a:srgbClr val="002060"/>
                </a:solidFill>
                <a:latin typeface="+mn-ea"/>
              </a:rPr>
              <a:t>期に急に業績伸長して営業利益</a:t>
            </a:r>
            <a:r>
              <a:rPr lang="en-US" altLang="ja-JP" sz="1600" dirty="0">
                <a:solidFill>
                  <a:srgbClr val="002060"/>
                </a:solidFill>
                <a:latin typeface="+mn-ea"/>
              </a:rPr>
              <a:t>5</a:t>
            </a:r>
            <a:r>
              <a:rPr lang="ja-JP" altLang="en-US" sz="1600" dirty="0">
                <a:solidFill>
                  <a:srgbClr val="002060"/>
                </a:solidFill>
                <a:latin typeface="+mn-ea"/>
              </a:rPr>
              <a:t>億円を超えれば目標達成です。</a:t>
            </a:r>
            <a:endParaRPr lang="en-US" altLang="ja-JP" sz="1600" dirty="0">
              <a:solidFill>
                <a:srgbClr val="002060"/>
              </a:solidFill>
              <a:latin typeface="+mn-ea"/>
            </a:endParaRPr>
          </a:p>
        </p:txBody>
      </p:sp>
      <p:graphicFrame>
        <p:nvGraphicFramePr>
          <p:cNvPr id="11" name="グラフ 10">
            <a:extLst>
              <a:ext uri="{FF2B5EF4-FFF2-40B4-BE49-F238E27FC236}">
                <a16:creationId xmlns:a16="http://schemas.microsoft.com/office/drawing/2014/main" id="{327E2A71-CD1B-4EDF-8957-629A0F929665}"/>
              </a:ext>
            </a:extLst>
          </p:cNvPr>
          <p:cNvGraphicFramePr>
            <a:graphicFrameLocks/>
          </p:cNvGraphicFramePr>
          <p:nvPr>
            <p:extLst>
              <p:ext uri="{D42A27DB-BD31-4B8C-83A1-F6EECF244321}">
                <p14:modId xmlns:p14="http://schemas.microsoft.com/office/powerpoint/2010/main" val="955375515"/>
              </p:ext>
            </p:extLst>
          </p:nvPr>
        </p:nvGraphicFramePr>
        <p:xfrm>
          <a:off x="113069" y="1304572"/>
          <a:ext cx="11962260" cy="4649275"/>
        </p:xfrm>
        <a:graphic>
          <a:graphicData uri="http://schemas.openxmlformats.org/drawingml/2006/chart">
            <c:chart xmlns:c="http://schemas.openxmlformats.org/drawingml/2006/chart" xmlns:r="http://schemas.openxmlformats.org/officeDocument/2006/relationships" r:id="rId2"/>
          </a:graphicData>
        </a:graphic>
      </p:graphicFrame>
      <p:sp>
        <p:nvSpPr>
          <p:cNvPr id="15" name="テキスト ボックス 14">
            <a:extLst>
              <a:ext uri="{FF2B5EF4-FFF2-40B4-BE49-F238E27FC236}">
                <a16:creationId xmlns:a16="http://schemas.microsoft.com/office/drawing/2014/main" id="{EB1E24D2-BA1C-48D2-C2B1-EA1ACABC348C}"/>
              </a:ext>
            </a:extLst>
          </p:cNvPr>
          <p:cNvSpPr txBox="1"/>
          <p:nvPr/>
        </p:nvSpPr>
        <p:spPr>
          <a:xfrm>
            <a:off x="10757460" y="1001693"/>
            <a:ext cx="1430216" cy="307777"/>
          </a:xfrm>
          <a:prstGeom prst="rect">
            <a:avLst/>
          </a:prstGeom>
          <a:noFill/>
        </p:spPr>
        <p:txBody>
          <a:bodyPr wrap="square" rtlCol="0">
            <a:spAutoFit/>
          </a:bodyPr>
          <a:lstStyle/>
          <a:p>
            <a:r>
              <a:rPr kumimoji="1" lang="ja-JP" altLang="en-US" sz="1400" dirty="0"/>
              <a:t>（単位：千円）</a:t>
            </a:r>
          </a:p>
        </p:txBody>
      </p:sp>
    </p:spTree>
    <p:extLst>
      <p:ext uri="{BB962C8B-B14F-4D97-AF65-F5344CB8AC3E}">
        <p14:creationId xmlns:p14="http://schemas.microsoft.com/office/powerpoint/2010/main" val="1129863207"/>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3">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A35EE499D572E145AB7EB8BCCCCA2F2E" ma:contentTypeVersion="13" ma:contentTypeDescription="新しいドキュメントを作成します。" ma:contentTypeScope="" ma:versionID="f750a94684b42ca5760fa8c1bf7df927">
  <xsd:schema xmlns:xsd="http://www.w3.org/2001/XMLSchema" xmlns:xs="http://www.w3.org/2001/XMLSchema" xmlns:p="http://schemas.microsoft.com/office/2006/metadata/properties" xmlns:ns2="184fa587-61bb-4003-bd1b-80a3dfd1dd5a" xmlns:ns3="89646cda-f405-4b92-ba81-56cb5f564826" targetNamespace="http://schemas.microsoft.com/office/2006/metadata/properties" ma:root="true" ma:fieldsID="6b3cd301893077e7d6f134effa35e033" ns2:_="" ns3:_="">
    <xsd:import namespace="184fa587-61bb-4003-bd1b-80a3dfd1dd5a"/>
    <xsd:import namespace="89646cda-f405-4b92-ba81-56cb5f56482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4fa587-61bb-4003-bd1b-80a3dfd1dd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画像タグ" ma:readOnly="false" ma:fieldId="{5cf76f15-5ced-4ddc-b409-7134ff3c332f}" ma:taxonomyMulti="true" ma:sspId="85ffe5bc-e29d-44ea-8632-83f9a98a3a56"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646cda-f405-4b92-ba81-56cb5f564826" elementFormDefault="qualified">
    <xsd:import namespace="http://schemas.microsoft.com/office/2006/documentManagement/types"/>
    <xsd:import namespace="http://schemas.microsoft.com/office/infopath/2007/PartnerControls"/>
    <xsd:element name="SharedWithUsers" ma:index="12"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共有相手の詳細情報" ma:internalName="SharedWithDetails" ma:readOnly="true">
      <xsd:simpleType>
        <xsd:restriction base="dms:Note">
          <xsd:maxLength value="255"/>
        </xsd:restriction>
      </xsd:simpleType>
    </xsd:element>
    <xsd:element name="TaxCatchAll" ma:index="16" nillable="true" ma:displayName="Taxonomy Catch All Column" ma:hidden="true" ma:list="{90797ffd-b8ce-4e80-921e-1c6a9400c3f8}" ma:internalName="TaxCatchAll" ma:showField="CatchAllData" ma:web="89646cda-f405-4b92-ba81-56cb5f56482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84fa587-61bb-4003-bd1b-80a3dfd1dd5a">
      <Terms xmlns="http://schemas.microsoft.com/office/infopath/2007/PartnerControls"/>
    </lcf76f155ced4ddcb4097134ff3c332f>
    <TaxCatchAll xmlns="89646cda-f405-4b92-ba81-56cb5f564826" xsi:nil="true"/>
  </documentManagement>
</p:properties>
</file>

<file path=customXml/itemProps1.xml><?xml version="1.0" encoding="utf-8"?>
<ds:datastoreItem xmlns:ds="http://schemas.openxmlformats.org/officeDocument/2006/customXml" ds:itemID="{CE4B8AB9-89D1-4819-B1C8-BE1805B6699C}">
  <ds:schemaRefs>
    <ds:schemaRef ds:uri="184fa587-61bb-4003-bd1b-80a3dfd1dd5a"/>
    <ds:schemaRef ds:uri="89646cda-f405-4b92-ba81-56cb5f5648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0F3F266-629B-4FBB-B84C-A08B6CA877C2}">
  <ds:schemaRefs>
    <ds:schemaRef ds:uri="http://schemas.microsoft.com/sharepoint/v3/contenttype/forms"/>
  </ds:schemaRefs>
</ds:datastoreItem>
</file>

<file path=customXml/itemProps3.xml><?xml version="1.0" encoding="utf-8"?>
<ds:datastoreItem xmlns:ds="http://schemas.openxmlformats.org/officeDocument/2006/customXml" ds:itemID="{14216AE7-4D75-4A90-88D3-FA9BC713C296}">
  <ds:schemaRefs>
    <ds:schemaRef ds:uri="http://schemas.microsoft.com/office/2006/metadata/properties"/>
    <ds:schemaRef ds:uri="http://schemas.microsoft.com/office/2006/documentManagement/types"/>
    <ds:schemaRef ds:uri="http://schemas.openxmlformats.org/package/2006/metadata/core-properties"/>
    <ds:schemaRef ds:uri="184fa587-61bb-4003-bd1b-80a3dfd1dd5a"/>
    <ds:schemaRef ds:uri="89646cda-f405-4b92-ba81-56cb5f564826"/>
    <ds:schemaRef ds:uri="http://www.w3.org/XML/1998/namespace"/>
    <ds:schemaRef ds:uri="http://purl.org/dc/elements/1.1/"/>
    <ds:schemaRef ds:uri="http://purl.org/dc/dcmitype/"/>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2190</TotalTime>
  <Words>2172</Words>
  <Application>Microsoft Office PowerPoint</Application>
  <PresentationFormat>ワイド画面</PresentationFormat>
  <Paragraphs>379</Paragraphs>
  <Slides>10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10</vt:i4>
      </vt:variant>
    </vt:vector>
  </HeadingPairs>
  <TitlesOfParts>
    <vt:vector size="15" baseType="lpstr">
      <vt:lpstr>Meiryo UI</vt:lpstr>
      <vt:lpstr>メイリオ</vt:lpstr>
      <vt:lpstr>Arial</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Aizawa, Manabu</dc:creator>
  <cp:lastModifiedBy>Aizawa, Manabu</cp:lastModifiedBy>
  <cp:revision>89</cp:revision>
  <cp:lastPrinted>2023-04-13T01:06:48Z</cp:lastPrinted>
  <dcterms:created xsi:type="dcterms:W3CDTF">2021-08-25T09:38:59Z</dcterms:created>
  <dcterms:modified xsi:type="dcterms:W3CDTF">2023-09-25T04:38:33Z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0x010100A35EE499D572E145AB7EB8BCCCCA2F2E</vt:lpwstr>
  </property>
  <property fmtid="{D5CDD505-2E9C-101B-9397-08002B2CF9AE}" pid="3" name="MediaServiceImageTags">
    <vt:lpwstr/>
  </property>
</Properties>
</file>