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8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97" r:id="rId32"/>
    <p:sldId id="292" r:id="rId33"/>
    <p:sldId id="293" r:id="rId34"/>
    <p:sldId id="294" r:id="rId35"/>
    <p:sldId id="295" r:id="rId36"/>
    <p:sldId id="266" r:id="rId37"/>
    <p:sldId id="296" r:id="rId38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290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2" roundtripDataSignature="AMtx7mgS/RABMvV730lWoSNCYJ8wNTGFN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駒井 昭吾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F6F335-56E7-4F2B-8DA7-655C15F2C958}">
  <a:tblStyle styleId="{59F6F335-56E7-4F2B-8DA7-655C15F2C958}" styleName="Table_0">
    <a:wholeTbl>
      <a:tcTxStyle b="off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2"/>
          </a:solidFill>
        </a:fill>
      </a:tcStyle>
    </a:wholeTbl>
    <a:band1H>
      <a:tcTxStyle/>
      <a:tcStyle>
        <a:tcBdr/>
        <a:fill>
          <a:solidFill>
            <a:srgbClr val="A7935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A79352"/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  <a:fill>
          <a:solidFill>
            <a:srgbClr val="A79352"/>
          </a:solidFill>
        </a:fill>
      </a:tcStyle>
    </a:lastCol>
    <a:firstCol>
      <a:tcTxStyle b="on" i="off"/>
      <a:tcStyle>
        <a:tcBdr>
          <a:righ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  <a:fill>
          <a:solidFill>
            <a:srgbClr val="A79352"/>
          </a:solidFill>
        </a:fill>
      </a:tcStyle>
    </a:firstCol>
    <a:lastRow>
      <a:tcTxStyle b="on" i="off"/>
      <a:tcStyle>
        <a:tcBdr>
          <a:top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8B7A44"/>
          </a:solidFill>
        </a:fill>
      </a:tcStyle>
    </a:lastRow>
    <a:seCell>
      <a:tcTxStyle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seCell>
    <a:swCell>
      <a:tcTxStyle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swCell>
    <a:firstRow>
      <a:tcTxStyle b="on" i="off"/>
      <a:tcStyle>
        <a:tcBdr>
          <a:bottom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neCell>
    <a:nwCell>
      <a:tcTxStyle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366" y="78"/>
      </p:cViewPr>
      <p:guideLst>
        <p:guide orient="horz" pos="2137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6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3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5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9164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7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8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9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0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87530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1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049867"/>
          </a:xfrm>
        </p:spPr>
        <p:txBody>
          <a:bodyPr anchor="b">
            <a:normAutofit/>
          </a:bodyPr>
          <a:lstStyle>
            <a:lvl1pPr algn="ctr">
              <a:defRPr sz="4000">
                <a:latin typeface="+mj-ea"/>
                <a:ea typeface="+mj-ea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1987" y="4214356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646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2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87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322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875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88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19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01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83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112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1989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614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128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366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292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75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195445"/>
            <a:ext cx="7765322" cy="8055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632" y="1280160"/>
            <a:ext cx="8643486" cy="512064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8841" y="6545179"/>
            <a:ext cx="565159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4335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0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ea"/>
          <a:ea typeface="+mj-ea"/>
          <a:cs typeface="いろはマル Medium" panose="020B0402020203020207" pitchFamily="50" charset="-128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8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ea"/>
          <a:ea typeface="+mn-ea"/>
          <a:cs typeface="いろはマル Medium" panose="020B0402020203020207" pitchFamily="50" charset="-128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24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ea"/>
          <a:ea typeface="+mn-ea"/>
          <a:cs typeface="いろはマル Medium" panose="020B0402020203020207" pitchFamily="50" charset="-128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0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ea"/>
          <a:ea typeface="+mn-ea"/>
          <a:cs typeface="いろはマル Medium" panose="020B0402020203020207" pitchFamily="50" charset="-128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18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ea"/>
          <a:ea typeface="+mn-ea"/>
          <a:cs typeface="いろはマル Medium" panose="020B0402020203020207" pitchFamily="50" charset="-128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8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ea"/>
          <a:ea typeface="+mn-ea"/>
          <a:cs typeface="いろはマル Medium" panose="020B0402020203020207" pitchFamily="50" charset="-128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12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g"/><Relationship Id="rId4" Type="http://schemas.openxmlformats.org/officeDocument/2006/relationships/image" Target="../media/image67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>
            <a:spLocks noGrp="1"/>
          </p:cNvSpPr>
          <p:nvPr>
            <p:ph type="title"/>
          </p:nvPr>
        </p:nvSpPr>
        <p:spPr>
          <a:xfrm>
            <a:off x="1083077" y="2743201"/>
            <a:ext cx="3038449" cy="288244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29032"/>
              <a:buFont typeface="Calibri"/>
              <a:buNone/>
            </a:pPr>
            <a: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象形薬理論</a:t>
            </a:r>
            <a:b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</a:br>
            <a:b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</a:br>
            <a: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＆</a:t>
            </a:r>
            <a:b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</a:br>
            <a:b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</a:br>
            <a:r>
              <a:rPr lang="ja-JP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標本同治法</a:t>
            </a:r>
            <a:endParaRPr sz="3100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138" name="Google Shape;138;p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</a:t>
            </a:fld>
            <a:endParaRPr/>
          </a:p>
        </p:txBody>
      </p:sp>
      <p:sp>
        <p:nvSpPr>
          <p:cNvPr id="139" name="Google Shape;139;p1"/>
          <p:cNvSpPr txBox="1"/>
          <p:nvPr/>
        </p:nvSpPr>
        <p:spPr>
          <a:xfrm>
            <a:off x="802351" y="600830"/>
            <a:ext cx="777648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u="none" strike="noStrike" cap="none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今日は、</a:t>
            </a:r>
            <a:endParaRPr sz="2800" b="1" i="0" u="none" strike="noStrike" cap="none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i="0" u="none" strike="noStrike" cap="none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東洋医学</a:t>
            </a:r>
            <a:r>
              <a:rPr lang="ja-JP" sz="2800" b="1" i="0" u="none" strike="noStrike" cap="none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の【基本理論】を勉強しましょう！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140" name="Google Shape;140;p1" descr="Yin yang.sv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8904" y="4528252"/>
            <a:ext cx="1827215" cy="182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 descr="中医学（中国伝統医学）とは、“個”を大切にする医学です。 | 一般社団法人CJMA中医未病協会®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2315" y="2376504"/>
            <a:ext cx="3195961" cy="1642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"/>
          <p:cNvSpPr txBox="1">
            <a:spLocks noGrp="1"/>
          </p:cNvSpPr>
          <p:nvPr>
            <p:ph type="title"/>
          </p:nvPr>
        </p:nvSpPr>
        <p:spPr>
          <a:xfrm>
            <a:off x="221381" y="195445"/>
            <a:ext cx="8787865" cy="117134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br>
              <a:rPr lang="en-US" altLang="ja-JP" sz="2700" dirty="0">
                <a:latin typeface="Noto Sans" panose="020B0502040504090204" pitchFamily="34" charset="0"/>
                <a:ea typeface="Noto Sans" panose="020B0502040504090204" pitchFamily="34" charset="0"/>
              </a:rPr>
            </a:br>
            <a:r>
              <a:rPr lang="ja-JP" sz="2700" dirty="0"/>
              <a:t>突然ですが…</a:t>
            </a:r>
            <a:r>
              <a:rPr lang="ja-JP" dirty="0"/>
              <a:t>「</a:t>
            </a:r>
            <a:r>
              <a:rPr lang="ja-JP" dirty="0">
                <a:solidFill>
                  <a:srgbClr val="FFFF00"/>
                </a:solidFill>
              </a:rPr>
              <a:t>脳の疲れにはくるみが良い</a:t>
            </a:r>
            <a:r>
              <a:rPr lang="ja-JP" dirty="0"/>
              <a:t>」</a:t>
            </a:r>
            <a:br>
              <a:rPr lang="ja-JP" dirty="0"/>
            </a:br>
            <a:r>
              <a:rPr lang="ja-JP" dirty="0"/>
              <a:t>と聞いたことはありませんか？</a:t>
            </a:r>
            <a:endParaRPr dirty="0"/>
          </a:p>
        </p:txBody>
      </p:sp>
      <p:sp>
        <p:nvSpPr>
          <p:cNvPr id="148" name="Google Shape;148;p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</a:t>
            </a:fld>
            <a:endParaRPr/>
          </a:p>
        </p:txBody>
      </p:sp>
      <p:pic>
        <p:nvPicPr>
          <p:cNvPr id="149" name="Google Shape;149;p2" descr="クルミ"/>
          <p:cNvPicPr preferRelativeResize="0"/>
          <p:nvPr/>
        </p:nvPicPr>
        <p:blipFill rotWithShape="1">
          <a:blip r:embed="rId3">
            <a:alphaModFix/>
          </a:blip>
          <a:srcRect l="14974" t="12472" r="19499" b="11559"/>
          <a:stretch/>
        </p:blipFill>
        <p:spPr>
          <a:xfrm>
            <a:off x="5937047" y="1674796"/>
            <a:ext cx="2812317" cy="217531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"/>
          <p:cNvSpPr/>
          <p:nvPr/>
        </p:nvSpPr>
        <p:spPr>
          <a:xfrm>
            <a:off x="221381" y="2026598"/>
            <a:ext cx="5621154" cy="954107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0" i="0" u="none" strike="noStrike" cap="none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くるみの</a:t>
            </a:r>
            <a:r>
              <a:rPr lang="ja-JP" sz="2800" b="1" i="0" u="none" strike="noStrike" cap="none" dirty="0">
                <a:solidFill>
                  <a:schemeClr val="accent5"/>
                </a:solidFill>
                <a:latin typeface="+mn-ea"/>
                <a:ea typeface="+mn-ea"/>
                <a:cs typeface="Calibri"/>
                <a:sym typeface="Calibri"/>
              </a:rPr>
              <a:t>殻が頭蓋骨</a:t>
            </a:r>
            <a:r>
              <a:rPr lang="ja-JP" sz="2800" b="0" i="0" u="none" strike="noStrike" cap="none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、</a:t>
            </a:r>
            <a:endParaRPr sz="2800" dirty="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accent5"/>
                </a:solidFill>
                <a:latin typeface="+mn-ea"/>
                <a:ea typeface="+mn-ea"/>
                <a:cs typeface="Calibri"/>
                <a:sym typeface="Calibri"/>
              </a:rPr>
              <a:t>中身が脳</a:t>
            </a:r>
            <a:r>
              <a:rPr lang="ja-JP" sz="2800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の形にとても似ています。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1" name="Google Shape;151;p2"/>
          <p:cNvSpPr/>
          <p:nvPr/>
        </p:nvSpPr>
        <p:spPr>
          <a:xfrm>
            <a:off x="206315" y="3614047"/>
            <a:ext cx="23391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科学的にも、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152" name="Google Shape;152;p2"/>
          <p:cNvSpPr/>
          <p:nvPr/>
        </p:nvSpPr>
        <p:spPr>
          <a:xfrm>
            <a:off x="112734" y="4388180"/>
            <a:ext cx="9031265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Calibri"/>
              <a:buNone/>
            </a:pPr>
            <a:r>
              <a:rPr lang="ja-JP" sz="2800" b="1" dirty="0">
                <a:solidFill>
                  <a:srgbClr val="00B0F0"/>
                </a:solidFill>
                <a:latin typeface="+mn-ea"/>
                <a:ea typeface="+mn-ea"/>
                <a:cs typeface="Calibri"/>
                <a:sym typeface="Calibri"/>
              </a:rPr>
              <a:t>オメガ３脂肪酸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（α-リノレン酸）や</a:t>
            </a:r>
            <a:r>
              <a:rPr lang="ja-JP" sz="2800" b="1" dirty="0">
                <a:solidFill>
                  <a:srgbClr val="00B0F0"/>
                </a:solidFill>
                <a:latin typeface="+mn-ea"/>
                <a:ea typeface="+mn-ea"/>
                <a:cs typeface="Calibri"/>
                <a:sym typeface="Calibri"/>
              </a:rPr>
              <a:t>抗酸化物質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が多く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学習や記憶、思考や認知能力を保持するので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Calibri"/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認知症予防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に高い効果があることがわかりました。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</a:t>
            </a:fld>
            <a:endParaRPr/>
          </a:p>
        </p:txBody>
      </p:sp>
      <p:sp>
        <p:nvSpPr>
          <p:cNvPr id="158" name="Google Shape;158;p3"/>
          <p:cNvSpPr/>
          <p:nvPr/>
        </p:nvSpPr>
        <p:spPr>
          <a:xfrm>
            <a:off x="180473" y="384309"/>
            <a:ext cx="8783053" cy="523220"/>
          </a:xfrm>
          <a:prstGeom prst="rect">
            <a:avLst/>
          </a:prstGeom>
          <a:gradFill>
            <a:gsLst>
              <a:gs pos="0">
                <a:srgbClr val="DDC9C5"/>
              </a:gs>
              <a:gs pos="100000">
                <a:srgbClr val="B37D71"/>
              </a:gs>
            </a:gsLst>
            <a:lin ang="5400000" scaled="0"/>
          </a:gradFill>
          <a:ln w="9525" cap="rnd" cmpd="sng">
            <a:solidFill>
              <a:srgbClr val="9D55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rPr>
              <a:t>同じ色や形をしているものは、それを補う効果がある</a:t>
            </a:r>
            <a:endParaRPr>
              <a:latin typeface="+mn-ea"/>
              <a:ea typeface="+mn-ea"/>
            </a:endParaRPr>
          </a:p>
        </p:txBody>
      </p:sp>
      <p:grpSp>
        <p:nvGrpSpPr>
          <p:cNvPr id="159" name="Google Shape;159;p3"/>
          <p:cNvGrpSpPr/>
          <p:nvPr/>
        </p:nvGrpSpPr>
        <p:grpSpPr>
          <a:xfrm>
            <a:off x="4775195" y="3889693"/>
            <a:ext cx="4179771" cy="2769416"/>
            <a:chOff x="4775195" y="3889693"/>
            <a:chExt cx="4179771" cy="2769416"/>
          </a:xfrm>
        </p:grpSpPr>
        <p:grpSp>
          <p:nvGrpSpPr>
            <p:cNvPr id="160" name="Google Shape;160;p3"/>
            <p:cNvGrpSpPr/>
            <p:nvPr/>
          </p:nvGrpSpPr>
          <p:grpSpPr>
            <a:xfrm>
              <a:off x="4775195" y="3889693"/>
              <a:ext cx="4179771" cy="2769416"/>
              <a:chOff x="180473" y="3889694"/>
              <a:chExt cx="4179771" cy="2769416"/>
            </a:xfrm>
          </p:grpSpPr>
          <p:sp>
            <p:nvSpPr>
              <p:cNvPr id="161" name="Google Shape;161;p3"/>
              <p:cNvSpPr/>
              <p:nvPr/>
            </p:nvSpPr>
            <p:spPr>
              <a:xfrm>
                <a:off x="180473" y="3889694"/>
                <a:ext cx="4179771" cy="2762451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5875" cap="rnd" cmpd="sng">
                <a:solidFill>
                  <a:srgbClr val="92D05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3"/>
              <p:cNvSpPr/>
              <p:nvPr/>
            </p:nvSpPr>
            <p:spPr>
              <a:xfrm>
                <a:off x="1979411" y="3985544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92D05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豆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63" name="Google Shape;163;p3"/>
              <p:cNvSpPr/>
              <p:nvPr/>
            </p:nvSpPr>
            <p:spPr>
              <a:xfrm>
                <a:off x="229968" y="4412341"/>
                <a:ext cx="4031873" cy="22467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</a:t>
                </a:r>
                <a:r>
                  <a:rPr lang="ja-JP" sz="20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腎臓</a:t>
                </a: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の形は豆の形に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似ている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❖余計な塩分や水分・老廃物の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排出を促進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chemeClr val="lt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を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❖むくみ取り、腎臓の機能を補助</a:t>
                </a:r>
                <a:endParaRPr>
                  <a:latin typeface="+mn-ea"/>
                  <a:ea typeface="+mn-ea"/>
                </a:endParaRPr>
              </a:p>
            </p:txBody>
          </p:sp>
        </p:grpSp>
        <p:pic>
          <p:nvPicPr>
            <p:cNvPr id="164" name="Google Shape;164;p3" descr="そら豆の翡翠煮 レシピ・作り方 by ぼのつま 【クックパッド】 簡単おいしいみんなのレシピが360万品"/>
            <p:cNvPicPr preferRelativeResize="0"/>
            <p:nvPr/>
          </p:nvPicPr>
          <p:blipFill rotWithShape="1">
            <a:blip r:embed="rId3">
              <a:alphaModFix/>
            </a:blip>
            <a:srcRect r="15003"/>
            <a:stretch/>
          </p:blipFill>
          <p:spPr>
            <a:xfrm>
              <a:off x="7671303" y="4412340"/>
              <a:ext cx="1185260" cy="9296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3"/>
          <p:cNvSpPr/>
          <p:nvPr/>
        </p:nvSpPr>
        <p:spPr>
          <a:xfrm>
            <a:off x="635424" y="1089936"/>
            <a:ext cx="7873152" cy="954107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食べ物がもたらす作用と</a:t>
            </a:r>
            <a:endParaRPr sz="2800" b="1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人の臓器の機能や形が似ているという考え方</a:t>
            </a:r>
            <a:endParaRPr>
              <a:latin typeface="+mn-ea"/>
              <a:ea typeface="+mn-ea"/>
            </a:endParaRPr>
          </a:p>
        </p:txBody>
      </p:sp>
      <p:grpSp>
        <p:nvGrpSpPr>
          <p:cNvPr id="166" name="Google Shape;166;p3"/>
          <p:cNvGrpSpPr/>
          <p:nvPr/>
        </p:nvGrpSpPr>
        <p:grpSpPr>
          <a:xfrm>
            <a:off x="875898" y="2207106"/>
            <a:ext cx="7134628" cy="1540447"/>
            <a:chOff x="875898" y="2207106"/>
            <a:chExt cx="7134628" cy="1540447"/>
          </a:xfrm>
        </p:grpSpPr>
        <p:grpSp>
          <p:nvGrpSpPr>
            <p:cNvPr id="167" name="Google Shape;167;p3"/>
            <p:cNvGrpSpPr/>
            <p:nvPr/>
          </p:nvGrpSpPr>
          <p:grpSpPr>
            <a:xfrm>
              <a:off x="875898" y="2247161"/>
              <a:ext cx="7134628" cy="1500392"/>
              <a:chOff x="875898" y="2064280"/>
              <a:chExt cx="7134628" cy="1500392"/>
            </a:xfrm>
          </p:grpSpPr>
          <p:sp>
            <p:nvSpPr>
              <p:cNvPr id="168" name="Google Shape;168;p3"/>
              <p:cNvSpPr txBox="1"/>
              <p:nvPr/>
            </p:nvSpPr>
            <p:spPr>
              <a:xfrm>
                <a:off x="875898" y="2175309"/>
                <a:ext cx="341632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800" dirty="0">
                    <a:solidFill>
                      <a:schemeClr val="lt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これを東洋医学では</a:t>
                </a:r>
                <a:endParaRPr dirty="0">
                  <a:latin typeface="+mn-ea"/>
                  <a:ea typeface="+mn-ea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4480014" y="2064280"/>
                <a:ext cx="1826141" cy="769441"/>
              </a:xfrm>
              <a:prstGeom prst="rect">
                <a:avLst/>
              </a:prstGeom>
              <a:gradFill>
                <a:gsLst>
                  <a:gs pos="0">
                    <a:srgbClr val="E5D6C8"/>
                  </a:gs>
                  <a:gs pos="100000">
                    <a:srgbClr val="C59B70"/>
                  </a:gs>
                </a:gsLst>
                <a:lin ang="5400000" scaled="0"/>
              </a:gradFill>
              <a:ln w="9525" cap="rnd" cmpd="sng">
                <a:solidFill>
                  <a:srgbClr val="B27F3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 b="1">
                  <a:solidFill>
                    <a:srgbClr val="FF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FF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同類相補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0" name="Google Shape;170;p3"/>
              <p:cNvSpPr txBox="1"/>
              <p:nvPr/>
            </p:nvSpPr>
            <p:spPr>
              <a:xfrm>
                <a:off x="6389569" y="2162432"/>
                <a:ext cx="16209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800">
                    <a:solidFill>
                      <a:schemeClr val="lt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と言い、</a:t>
                </a:r>
                <a:endParaRPr sz="2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3"/>
              <p:cNvSpPr txBox="1"/>
              <p:nvPr/>
            </p:nvSpPr>
            <p:spPr>
              <a:xfrm>
                <a:off x="875898" y="3041452"/>
                <a:ext cx="700704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800">
                    <a:solidFill>
                      <a:schemeClr val="lt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他にもいろいろな野菜や植物があります。</a:t>
                </a:r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172" name="Google Shape;172;p3"/>
            <p:cNvSpPr txBox="1"/>
            <p:nvPr/>
          </p:nvSpPr>
          <p:spPr>
            <a:xfrm>
              <a:off x="4480014" y="2207106"/>
              <a:ext cx="180049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 b="1">
                  <a:solidFill>
                    <a:srgbClr val="FF0000"/>
                  </a:solidFill>
                  <a:latin typeface="+mn-ea"/>
                  <a:ea typeface="+mn-ea"/>
                  <a:cs typeface="Calibri"/>
                  <a:sym typeface="Calibri"/>
                </a:rPr>
                <a:t>どうるいそうほ</a:t>
              </a: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73" name="Google Shape;173;p3"/>
          <p:cNvGrpSpPr/>
          <p:nvPr/>
        </p:nvGrpSpPr>
        <p:grpSpPr>
          <a:xfrm>
            <a:off x="151598" y="3889694"/>
            <a:ext cx="4179771" cy="2762451"/>
            <a:chOff x="180473" y="3889694"/>
            <a:chExt cx="4179771" cy="2762451"/>
          </a:xfrm>
        </p:grpSpPr>
        <p:sp>
          <p:nvSpPr>
            <p:cNvPr id="174" name="Google Shape;174;p3"/>
            <p:cNvSpPr/>
            <p:nvPr/>
          </p:nvSpPr>
          <p:spPr>
            <a:xfrm>
              <a:off x="180473" y="3889694"/>
              <a:ext cx="4179771" cy="2762451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15875" cap="rnd" cmpd="sng">
              <a:solidFill>
                <a:srgbClr val="8932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1767656" y="3985544"/>
              <a:ext cx="1005403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 b="1">
                  <a:solidFill>
                    <a:schemeClr val="accent5"/>
                  </a:solidFill>
                  <a:latin typeface="+mn-ea"/>
                  <a:ea typeface="+mn-ea"/>
                  <a:cs typeface="Calibri"/>
                  <a:sym typeface="Calibri"/>
                </a:rPr>
                <a:t>蓮根</a:t>
              </a:r>
              <a:endParaRPr>
                <a:latin typeface="+mn-ea"/>
                <a:ea typeface="+mn-ea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29968" y="4566347"/>
              <a:ext cx="4031873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000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❖</a:t>
              </a:r>
              <a:r>
                <a:rPr lang="ja-JP"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蓮根をカットした形は</a:t>
              </a:r>
              <a:endParaRPr sz="2000" b="1">
                <a:solidFill>
                  <a:srgbClr val="333333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　</a:t>
              </a:r>
              <a:r>
                <a:rPr lang="ja-JP" sz="2000" b="1">
                  <a:solidFill>
                    <a:srgbClr val="0000CC"/>
                  </a:solidFill>
                  <a:latin typeface="+mn-ea"/>
                  <a:ea typeface="+mn-ea"/>
                  <a:cs typeface="Calibri"/>
                  <a:sym typeface="Calibri"/>
                </a:rPr>
                <a:t>肺胞</a:t>
              </a:r>
              <a:r>
                <a:rPr lang="ja-JP"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の断面に似ている</a:t>
              </a:r>
              <a:endParaRPr>
                <a:latin typeface="+mn-ea"/>
                <a:ea typeface="+mn-ea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333333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❖喉や肺などの気管支に良い</a:t>
              </a:r>
              <a:endParaRPr sz="2000" b="1">
                <a:solidFill>
                  <a:srgbClr val="333333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333333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rPr>
                <a:t>❖肺に潤いを与え、炎症を抑える</a:t>
              </a:r>
              <a:endParaRPr>
                <a:latin typeface="+mn-ea"/>
                <a:ea typeface="+mn-ea"/>
              </a:endParaRPr>
            </a:p>
          </p:txBody>
        </p:sp>
        <p:pic>
          <p:nvPicPr>
            <p:cNvPr id="177" name="Google Shape;177;p3" descr="レンコン／蓮根／れんこん：旬の野菜百科"/>
            <p:cNvPicPr preferRelativeResize="0"/>
            <p:nvPr/>
          </p:nvPicPr>
          <p:blipFill rotWithShape="1">
            <a:blip r:embed="rId4">
              <a:alphaModFix/>
            </a:blip>
            <a:srcRect l="5592" r="5885"/>
            <a:stretch/>
          </p:blipFill>
          <p:spPr>
            <a:xfrm>
              <a:off x="3101380" y="4449887"/>
              <a:ext cx="1190838" cy="9954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4</a:t>
            </a:fld>
            <a:endParaRPr/>
          </a:p>
        </p:txBody>
      </p:sp>
      <p:grpSp>
        <p:nvGrpSpPr>
          <p:cNvPr id="183" name="Google Shape;183;p4"/>
          <p:cNvGrpSpPr/>
          <p:nvPr/>
        </p:nvGrpSpPr>
        <p:grpSpPr>
          <a:xfrm>
            <a:off x="150947" y="257470"/>
            <a:ext cx="4179771" cy="2119972"/>
            <a:chOff x="150947" y="257470"/>
            <a:chExt cx="4179771" cy="2119972"/>
          </a:xfrm>
        </p:grpSpPr>
        <p:grpSp>
          <p:nvGrpSpPr>
            <p:cNvPr id="184" name="Google Shape;184;p4"/>
            <p:cNvGrpSpPr/>
            <p:nvPr/>
          </p:nvGrpSpPr>
          <p:grpSpPr>
            <a:xfrm>
              <a:off x="150947" y="257470"/>
              <a:ext cx="4179771" cy="2119972"/>
              <a:chOff x="180473" y="3889695"/>
              <a:chExt cx="4179771" cy="2119972"/>
            </a:xfrm>
          </p:grpSpPr>
          <p:sp>
            <p:nvSpPr>
              <p:cNvPr id="185" name="Google Shape;185;p4"/>
              <p:cNvSpPr/>
              <p:nvPr/>
            </p:nvSpPr>
            <p:spPr>
              <a:xfrm>
                <a:off x="180473" y="3889695"/>
                <a:ext cx="4179771" cy="2119972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5875" cap="rnd" cmpd="sng">
                <a:solidFill>
                  <a:srgbClr val="00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1767656" y="3985544"/>
                <a:ext cx="100540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0033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海藻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229968" y="4566347"/>
                <a:ext cx="4031873" cy="13234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</a:t>
                </a:r>
                <a:r>
                  <a:rPr lang="ja-JP" sz="20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髪の毛</a:t>
                </a: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の形に似ている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❖海藻に含まれるヨウ素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が髪につやを与え、豊かにする</a:t>
                </a:r>
                <a:endParaRPr>
                  <a:latin typeface="+mn-ea"/>
                  <a:ea typeface="+mn-ea"/>
                </a:endParaRPr>
              </a:p>
            </p:txBody>
          </p:sp>
        </p:grpSp>
        <p:pic>
          <p:nvPicPr>
            <p:cNvPr id="188" name="Google Shape;188;p4" descr="東北の太平洋沿岸で新種海藻「サンリクモズク」を発見 | Research at Kobe"/>
            <p:cNvPicPr preferRelativeResize="0"/>
            <p:nvPr/>
          </p:nvPicPr>
          <p:blipFill rotWithShape="1">
            <a:blip r:embed="rId3">
              <a:alphaModFix/>
            </a:blip>
            <a:srcRect l="7481"/>
            <a:stretch/>
          </p:blipFill>
          <p:spPr>
            <a:xfrm>
              <a:off x="3080084" y="860283"/>
              <a:ext cx="1201432" cy="9739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9" name="Google Shape;189;p4"/>
          <p:cNvGrpSpPr/>
          <p:nvPr/>
        </p:nvGrpSpPr>
        <p:grpSpPr>
          <a:xfrm>
            <a:off x="150947" y="3291841"/>
            <a:ext cx="4179771" cy="2762451"/>
            <a:chOff x="150947" y="3291841"/>
            <a:chExt cx="4179771" cy="2762451"/>
          </a:xfrm>
        </p:grpSpPr>
        <p:grpSp>
          <p:nvGrpSpPr>
            <p:cNvPr id="190" name="Google Shape;190;p4"/>
            <p:cNvGrpSpPr/>
            <p:nvPr/>
          </p:nvGrpSpPr>
          <p:grpSpPr>
            <a:xfrm>
              <a:off x="150947" y="3291841"/>
              <a:ext cx="4179771" cy="2762451"/>
              <a:chOff x="180473" y="3889694"/>
              <a:chExt cx="4179771" cy="2762451"/>
            </a:xfrm>
          </p:grpSpPr>
          <p:sp>
            <p:nvSpPr>
              <p:cNvPr id="191" name="Google Shape;191;p4"/>
              <p:cNvSpPr/>
              <p:nvPr/>
            </p:nvSpPr>
            <p:spPr>
              <a:xfrm>
                <a:off x="180473" y="3889694"/>
                <a:ext cx="4179771" cy="2762451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5875" cap="rnd" cmpd="sng">
                <a:solidFill>
                  <a:srgbClr val="7B43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4"/>
              <p:cNvSpPr/>
              <p:nvPr/>
            </p:nvSpPr>
            <p:spPr>
              <a:xfrm>
                <a:off x="1565526" y="3985544"/>
                <a:ext cx="1415772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7B4332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レバー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>
                <a:off x="229968" y="4566347"/>
                <a:ext cx="3005951" cy="16312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</a:t>
                </a:r>
                <a:r>
                  <a:rPr lang="ja-JP" sz="20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肝臓</a:t>
                </a: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は形が似ている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というよりそのまま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❖肝臓が悪い時は、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レバーを食べるとよい</a:t>
                </a:r>
                <a:endParaRPr>
                  <a:latin typeface="+mn-ea"/>
                  <a:ea typeface="+mn-ea"/>
                </a:endParaRPr>
              </a:p>
            </p:txBody>
          </p:sp>
        </p:grpSp>
        <p:pic>
          <p:nvPicPr>
            <p:cNvPr id="194" name="Google Shape;194;p4" descr="Amazon | 北海道産 牛生レバー お一人様用 (85g-115g) ×5袋 (真空パック冷凍 加熱用) | 肉製品（牛肉・豚肉・ホルモン） |  牛肉 通販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914076" y="3896554"/>
              <a:ext cx="1318239" cy="9886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4"/>
          <p:cNvGrpSpPr/>
          <p:nvPr/>
        </p:nvGrpSpPr>
        <p:grpSpPr>
          <a:xfrm>
            <a:off x="4775195" y="3291840"/>
            <a:ext cx="4243272" cy="3847839"/>
            <a:chOff x="4775195" y="3291840"/>
            <a:chExt cx="4243272" cy="3847839"/>
          </a:xfrm>
        </p:grpSpPr>
        <p:grpSp>
          <p:nvGrpSpPr>
            <p:cNvPr id="196" name="Google Shape;196;p4"/>
            <p:cNvGrpSpPr/>
            <p:nvPr/>
          </p:nvGrpSpPr>
          <p:grpSpPr>
            <a:xfrm>
              <a:off x="4775195" y="3291840"/>
              <a:ext cx="4243272" cy="3847839"/>
              <a:chOff x="180473" y="3291841"/>
              <a:chExt cx="4243272" cy="3847839"/>
            </a:xfrm>
          </p:grpSpPr>
          <p:sp>
            <p:nvSpPr>
              <p:cNvPr id="197" name="Google Shape;197;p4"/>
              <p:cNvSpPr/>
              <p:nvPr/>
            </p:nvSpPr>
            <p:spPr>
              <a:xfrm>
                <a:off x="180473" y="3291841"/>
                <a:ext cx="4179771" cy="3474719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5875" cap="rnd" cmpd="sng">
                <a:solidFill>
                  <a:srgbClr val="FF66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1767654" y="3417655"/>
                <a:ext cx="1005403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FF66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人参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229968" y="3969581"/>
                <a:ext cx="4193777" cy="317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❖人参をカットすると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</a:t>
                </a:r>
                <a:r>
                  <a:rPr lang="ja-JP" sz="20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瞳</a:t>
                </a: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のような形に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似ている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❖体内でビタミンAに変化する色素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βカロテンが豊富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❖目の疲れ、かすみ目、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目の老化予防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</p:grpSp>
        <p:pic>
          <p:nvPicPr>
            <p:cNvPr id="200" name="Google Shape;200;p4" descr="人参"/>
            <p:cNvPicPr preferRelativeResize="0"/>
            <p:nvPr/>
          </p:nvPicPr>
          <p:blipFill rotWithShape="1">
            <a:blip r:embed="rId5">
              <a:alphaModFix/>
            </a:blip>
            <a:srcRect l="9921"/>
            <a:stretch/>
          </p:blipFill>
          <p:spPr>
            <a:xfrm>
              <a:off x="7449753" y="4016498"/>
              <a:ext cx="1411667" cy="10578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1" name="Google Shape;201;p4"/>
          <p:cNvGrpSpPr/>
          <p:nvPr/>
        </p:nvGrpSpPr>
        <p:grpSpPr>
          <a:xfrm>
            <a:off x="4774544" y="257469"/>
            <a:ext cx="4179771" cy="2119972"/>
            <a:chOff x="4774544" y="257469"/>
            <a:chExt cx="4179771" cy="2119972"/>
          </a:xfrm>
        </p:grpSpPr>
        <p:grpSp>
          <p:nvGrpSpPr>
            <p:cNvPr id="202" name="Google Shape;202;p4"/>
            <p:cNvGrpSpPr/>
            <p:nvPr/>
          </p:nvGrpSpPr>
          <p:grpSpPr>
            <a:xfrm>
              <a:off x="4774544" y="257469"/>
              <a:ext cx="4179771" cy="2119972"/>
              <a:chOff x="180473" y="3889695"/>
              <a:chExt cx="4179771" cy="2119972"/>
            </a:xfrm>
          </p:grpSpPr>
          <p:sp>
            <p:nvSpPr>
              <p:cNvPr id="203" name="Google Shape;203;p4"/>
              <p:cNvSpPr/>
              <p:nvPr/>
            </p:nvSpPr>
            <p:spPr>
              <a:xfrm>
                <a:off x="180473" y="3889695"/>
                <a:ext cx="4179771" cy="2119972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5875" cap="rnd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575152" y="3985544"/>
                <a:ext cx="1415772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rgbClr val="FF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トマト</a:t>
                </a: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229968" y="4556720"/>
                <a:ext cx="3262432" cy="13234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❖形が</a:t>
                </a:r>
                <a:r>
                  <a:rPr lang="ja-JP" sz="20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心臓</a:t>
                </a: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に似ている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❖リコピンの抗酸化作用が</a:t>
                </a:r>
                <a:endParaRPr sz="2000" b="1">
                  <a:solidFill>
                    <a:srgbClr val="333333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000" b="1">
                    <a:solidFill>
                      <a:srgbClr val="333333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心臓の老化を防ぐ</a:t>
                </a:r>
                <a:endParaRPr>
                  <a:latin typeface="+mn-ea"/>
                  <a:ea typeface="+mn-ea"/>
                </a:endParaRPr>
              </a:p>
            </p:txBody>
          </p:sp>
        </p:grpSp>
        <p:pic>
          <p:nvPicPr>
            <p:cNvPr id="206" name="Google Shape;206;p4" descr="トマト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584995" y="645230"/>
              <a:ext cx="1264786" cy="90313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 txBox="1">
            <a:spLocks noGrp="1"/>
          </p:cNvSpPr>
          <p:nvPr>
            <p:ph type="title"/>
          </p:nvPr>
        </p:nvSpPr>
        <p:spPr>
          <a:xfrm>
            <a:off x="694972" y="3044528"/>
            <a:ext cx="2760499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Calibri"/>
              <a:buNone/>
            </a:pPr>
            <a:r>
              <a:rPr lang="ja-JP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象形薬能論</a:t>
            </a:r>
            <a:endParaRPr sz="310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12" name="Google Shape;212;p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5</a:t>
            </a:fld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731648" y="2850080"/>
            <a:ext cx="27238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しょうけいやくのうろん</a:t>
            </a:r>
            <a:endParaRPr sz="1800" b="1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760390" y="603311"/>
            <a:ext cx="7623209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この東洋医学の「</a:t>
            </a: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同類相補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」は…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16世紀にスイスの医師パラケルスが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植物の姿かたちの特徴と効能を結びつけた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15" name="Google Shape;215;p5"/>
          <p:cNvSpPr txBox="1"/>
          <p:nvPr/>
        </p:nvSpPr>
        <p:spPr>
          <a:xfrm>
            <a:off x="3851220" y="3185709"/>
            <a:ext cx="37753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として確立しました。</a:t>
            </a:r>
            <a:endParaRPr>
              <a:latin typeface="+mn-ea"/>
              <a:ea typeface="+mn-ea"/>
            </a:endParaRPr>
          </a:p>
        </p:txBody>
      </p:sp>
      <p:pic>
        <p:nvPicPr>
          <p:cNvPr id="216" name="Google Shape;216;p5" descr="https://upload.wikimedia.org/wikipedia/commons/thumb/f/fc/Paracelsus_1.jpg/220px-Paracelsus_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8916" y="4030579"/>
            <a:ext cx="2095500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6</a:t>
            </a:fld>
            <a:endParaRPr/>
          </a:p>
        </p:txBody>
      </p:sp>
      <p:grpSp>
        <p:nvGrpSpPr>
          <p:cNvPr id="222" name="Google Shape;222;p6"/>
          <p:cNvGrpSpPr/>
          <p:nvPr/>
        </p:nvGrpSpPr>
        <p:grpSpPr>
          <a:xfrm>
            <a:off x="2759732" y="1151529"/>
            <a:ext cx="3724152" cy="1306314"/>
            <a:chOff x="2671424" y="1036309"/>
            <a:chExt cx="3724152" cy="1306314"/>
          </a:xfrm>
        </p:grpSpPr>
        <p:sp>
          <p:nvSpPr>
            <p:cNvPr id="223" name="Google Shape;223;p6"/>
            <p:cNvSpPr/>
            <p:nvPr/>
          </p:nvSpPr>
          <p:spPr>
            <a:xfrm>
              <a:off x="2748424" y="1056559"/>
              <a:ext cx="3647152" cy="1198439"/>
            </a:xfrm>
            <a:prstGeom prst="rect">
              <a:avLst/>
            </a:prstGeom>
            <a:solidFill>
              <a:srgbClr val="E4D5A3"/>
            </a:solidFill>
            <a:ln w="1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2748424" y="1419293"/>
              <a:ext cx="3647152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5400" b="1">
                  <a:solidFill>
                    <a:srgbClr val="FF0066"/>
                  </a:solidFill>
                  <a:latin typeface="+mn-ea"/>
                  <a:ea typeface="+mn-ea"/>
                  <a:cs typeface="Calibri"/>
                  <a:sym typeface="Calibri"/>
                </a:rPr>
                <a:t>標本同治法</a:t>
              </a:r>
              <a:endParaRPr>
                <a:latin typeface="+mn-ea"/>
                <a:ea typeface="+mn-ea"/>
              </a:endParaRPr>
            </a:p>
          </p:txBody>
        </p:sp>
        <p:sp>
          <p:nvSpPr>
            <p:cNvPr id="225" name="Google Shape;225;p6"/>
            <p:cNvSpPr txBox="1"/>
            <p:nvPr/>
          </p:nvSpPr>
          <p:spPr>
            <a:xfrm>
              <a:off x="2671424" y="1036309"/>
              <a:ext cx="295465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400" b="1" dirty="0">
                  <a:solidFill>
                    <a:srgbClr val="FF0066"/>
                  </a:solidFill>
                  <a:latin typeface="+mn-ea"/>
                  <a:ea typeface="+mn-ea"/>
                  <a:cs typeface="Calibri"/>
                  <a:sym typeface="Calibri"/>
                </a:rPr>
                <a:t>ひょうほん どうち</a:t>
              </a:r>
              <a:endParaRPr dirty="0">
                <a:latin typeface="+mn-ea"/>
                <a:ea typeface="+mn-ea"/>
              </a:endParaRPr>
            </a:p>
          </p:txBody>
        </p:sp>
      </p:grpSp>
      <p:pic>
        <p:nvPicPr>
          <p:cNvPr id="226" name="Google Shape;226;p6" descr="陰陽太極図・五行相関図"/>
          <p:cNvPicPr preferRelativeResize="0"/>
          <p:nvPr/>
        </p:nvPicPr>
        <p:blipFill rotWithShape="1">
          <a:blip r:embed="rId3">
            <a:alphaModFix/>
          </a:blip>
          <a:srcRect l="4683" t="20682" r="66782" b="8809"/>
          <a:stretch/>
        </p:blipFill>
        <p:spPr>
          <a:xfrm>
            <a:off x="3539581" y="3005177"/>
            <a:ext cx="2064838" cy="1990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"/>
          <p:cNvSpPr txBox="1">
            <a:spLocks noGrp="1"/>
          </p:cNvSpPr>
          <p:nvPr>
            <p:ph type="title"/>
          </p:nvPr>
        </p:nvSpPr>
        <p:spPr>
          <a:xfrm>
            <a:off x="569844" y="89569"/>
            <a:ext cx="8035142" cy="67082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lang="ja-JP"/>
              <a:t>東洋医学には２つの治療法があります</a:t>
            </a:r>
            <a:endParaRPr/>
          </a:p>
        </p:txBody>
      </p:sp>
      <p:sp>
        <p:nvSpPr>
          <p:cNvPr id="232" name="Google Shape;232;p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7</a:t>
            </a:fld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328040" y="6126481"/>
            <a:ext cx="84825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この</a:t>
            </a:r>
            <a:r>
              <a:rPr lang="ja-JP" sz="18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２つを同時に行う</a:t>
            </a:r>
            <a:r>
              <a:rPr lang="ja-JP" sz="18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こと（</a:t>
            </a:r>
            <a:r>
              <a:rPr lang="ja-JP" sz="2800" b="1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標本同治法</a:t>
            </a:r>
            <a:r>
              <a:rPr lang="ja-JP" sz="18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）で、</a:t>
            </a: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100％</a:t>
            </a:r>
            <a:r>
              <a:rPr lang="ja-JP" sz="18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 の治療効果！</a:t>
            </a:r>
            <a:endParaRPr sz="1800" b="1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grpSp>
        <p:nvGrpSpPr>
          <p:cNvPr id="234" name="Google Shape;234;p7"/>
          <p:cNvGrpSpPr/>
          <p:nvPr/>
        </p:nvGrpSpPr>
        <p:grpSpPr>
          <a:xfrm>
            <a:off x="155107" y="740039"/>
            <a:ext cx="4185888" cy="5163612"/>
            <a:chOff x="221381" y="740038"/>
            <a:chExt cx="4119613" cy="5535635"/>
          </a:xfrm>
        </p:grpSpPr>
        <p:grpSp>
          <p:nvGrpSpPr>
            <p:cNvPr id="235" name="Google Shape;235;p7"/>
            <p:cNvGrpSpPr/>
            <p:nvPr/>
          </p:nvGrpSpPr>
          <p:grpSpPr>
            <a:xfrm>
              <a:off x="231006" y="3388957"/>
              <a:ext cx="4109988" cy="2886716"/>
              <a:chOff x="231006" y="3388957"/>
              <a:chExt cx="4109988" cy="2886716"/>
            </a:xfrm>
          </p:grpSpPr>
          <p:sp>
            <p:nvSpPr>
              <p:cNvPr id="236" name="Google Shape;236;p7"/>
              <p:cNvSpPr/>
              <p:nvPr/>
            </p:nvSpPr>
            <p:spPr>
              <a:xfrm>
                <a:off x="231006" y="3539297"/>
                <a:ext cx="4109988" cy="273637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F0E9D5"/>
                  </a:gs>
                  <a:gs pos="100000">
                    <a:srgbClr val="D9C486"/>
                  </a:gs>
                </a:gsLst>
                <a:lin ang="5400000" scaled="0"/>
              </a:gradFill>
              <a:ln w="9525" cap="rnd" cmpd="sng">
                <a:solidFill>
                  <a:srgbClr val="C9B16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7"/>
              <p:cNvSpPr/>
              <p:nvPr/>
            </p:nvSpPr>
            <p:spPr>
              <a:xfrm>
                <a:off x="339291" y="3388957"/>
                <a:ext cx="3874168" cy="2738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・治療法：</a:t>
                </a:r>
                <a:r>
                  <a:rPr lang="ja-JP" sz="16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鍼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、</a:t>
                </a:r>
                <a:r>
                  <a:rPr lang="ja-JP" sz="16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灸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、</a:t>
                </a:r>
                <a:r>
                  <a:rPr lang="ja-JP" sz="16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整体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</a:t>
                </a:r>
                <a:r>
                  <a:rPr lang="ja-JP" sz="12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など</a:t>
                </a:r>
                <a:endParaRPr sz="1200" b="1">
                  <a:solidFill>
                    <a:srgbClr val="C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600"/>
                  <a:buFont typeface="Noto Sans Symbols"/>
                  <a:buNone/>
                </a:pP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Noto Sans Symbols"/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・製剤：</a:t>
                </a:r>
                <a:r>
                  <a:rPr lang="ja-JP" sz="16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ファイブリフレ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、</a:t>
                </a:r>
                <a:r>
                  <a:rPr lang="ja-JP" sz="16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Gセラム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、</a:t>
                </a: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　　　</a:t>
                </a:r>
                <a:r>
                  <a:rPr lang="ja-JP" sz="16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Ｃコールド</a:t>
                </a:r>
                <a:endParaRPr sz="1600" b="1">
                  <a:solidFill>
                    <a:srgbClr val="0000CC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　　　を使い</a:t>
                </a:r>
                <a:r>
                  <a:rPr lang="ja-JP" sz="1600" b="1">
                    <a:solidFill>
                      <a:srgbClr val="0000CC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外側から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働きかける</a:t>
                </a: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・市販品では…</a:t>
                </a:r>
                <a:endParaRPr>
                  <a:latin typeface="+mn-ea"/>
                  <a:ea typeface="+mn-ea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　アンメルツ、バンテリン、シップ</a:t>
                </a: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   サロンパス 　</a:t>
                </a:r>
                <a:r>
                  <a:rPr lang="ja-JP" sz="12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など</a:t>
                </a:r>
                <a:endParaRPr sz="12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</p:grpSp>
        <p:grpSp>
          <p:nvGrpSpPr>
            <p:cNvPr id="238" name="Google Shape;238;p7"/>
            <p:cNvGrpSpPr/>
            <p:nvPr/>
          </p:nvGrpSpPr>
          <p:grpSpPr>
            <a:xfrm>
              <a:off x="221381" y="740038"/>
              <a:ext cx="4109988" cy="2585209"/>
              <a:chOff x="231006" y="721895"/>
              <a:chExt cx="4109988" cy="2585209"/>
            </a:xfrm>
          </p:grpSpPr>
          <p:sp>
            <p:nvSpPr>
              <p:cNvPr id="239" name="Google Shape;239;p7"/>
              <p:cNvSpPr/>
              <p:nvPr/>
            </p:nvSpPr>
            <p:spPr>
              <a:xfrm>
                <a:off x="231006" y="760399"/>
                <a:ext cx="4109988" cy="2546705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F0E9D5"/>
                  </a:gs>
                  <a:gs pos="100000">
                    <a:srgbClr val="D9C486"/>
                  </a:gs>
                </a:gsLst>
                <a:lin ang="5400000" scaled="0"/>
              </a:gradFill>
              <a:ln w="9525" cap="rnd" cmpd="sng">
                <a:solidFill>
                  <a:srgbClr val="C9B16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7"/>
              <p:cNvSpPr/>
              <p:nvPr/>
            </p:nvSpPr>
            <p:spPr>
              <a:xfrm>
                <a:off x="1383780" y="721895"/>
                <a:ext cx="2082621" cy="6928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40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「</a:t>
                </a:r>
                <a:r>
                  <a:rPr lang="ja-JP" sz="3600" b="1">
                    <a:solidFill>
                      <a:srgbClr val="FF0066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標治</a:t>
                </a:r>
                <a:r>
                  <a:rPr lang="ja-JP" sz="280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法</a:t>
                </a:r>
                <a:r>
                  <a:rPr lang="ja-JP" sz="240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」</a:t>
                </a:r>
                <a:endParaRPr sz="320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348916" y="1299352"/>
                <a:ext cx="3874168" cy="19466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ja-JP" sz="1600" b="1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・今、困っている</a:t>
                </a:r>
                <a:r>
                  <a:rPr lang="ja-JP" sz="20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症状</a:t>
                </a:r>
                <a:r>
                  <a:rPr lang="ja-JP" sz="1600" b="1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を治す治療</a:t>
                </a:r>
                <a:endParaRPr sz="16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・体</a:t>
                </a:r>
                <a:r>
                  <a:rPr lang="ja-JP" sz="14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の</a:t>
                </a:r>
                <a:r>
                  <a:rPr lang="ja-JP" sz="2000" b="1">
                    <a:solidFill>
                      <a:srgbClr val="00206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外側</a:t>
                </a:r>
                <a:r>
                  <a:rPr lang="ja-JP" sz="14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から</a:t>
                </a: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働きかける治療法</a:t>
                </a: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600"/>
                  <a:buFont typeface="Calibri"/>
                  <a:buNone/>
                </a:pPr>
                <a:endParaRPr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</a:t>
                </a:r>
                <a:r>
                  <a:rPr lang="ja-JP" sz="20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治療の効果は </a:t>
                </a:r>
                <a:r>
                  <a:rPr lang="ja-JP" sz="28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40％</a:t>
                </a:r>
                <a:endParaRPr sz="2000" b="1">
                  <a:solidFill>
                    <a:srgbClr val="C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・今の</a:t>
                </a:r>
                <a:r>
                  <a:rPr lang="ja-JP" sz="2800" b="1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体調</a:t>
                </a:r>
                <a:r>
                  <a:rPr lang="ja-JP" sz="2000" b="1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を治す</a:t>
                </a:r>
                <a:endParaRPr sz="20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2" name="Google Shape;242;p7"/>
          <p:cNvGrpSpPr/>
          <p:nvPr/>
        </p:nvGrpSpPr>
        <p:grpSpPr>
          <a:xfrm>
            <a:off x="4679832" y="731519"/>
            <a:ext cx="4189254" cy="5030089"/>
            <a:chOff x="4679832" y="731519"/>
            <a:chExt cx="4289576" cy="5256562"/>
          </a:xfrm>
        </p:grpSpPr>
        <p:grpSp>
          <p:nvGrpSpPr>
            <p:cNvPr id="243" name="Google Shape;243;p7"/>
            <p:cNvGrpSpPr/>
            <p:nvPr/>
          </p:nvGrpSpPr>
          <p:grpSpPr>
            <a:xfrm>
              <a:off x="4679832" y="731519"/>
              <a:ext cx="4229714" cy="2593728"/>
              <a:chOff x="111280" y="731519"/>
              <a:chExt cx="4229714" cy="5544154"/>
            </a:xfrm>
          </p:grpSpPr>
          <p:sp>
            <p:nvSpPr>
              <p:cNvPr id="244" name="Google Shape;244;p7"/>
              <p:cNvSpPr/>
              <p:nvPr/>
            </p:nvSpPr>
            <p:spPr>
              <a:xfrm>
                <a:off x="111280" y="760399"/>
                <a:ext cx="4229714" cy="551527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E5D6C8"/>
                  </a:gs>
                  <a:gs pos="100000">
                    <a:srgbClr val="C59B70"/>
                  </a:gs>
                </a:gsLst>
                <a:lin ang="5400000" scaled="0"/>
              </a:gradFill>
              <a:ln w="9525" cap="rnd" cmpd="sng">
                <a:solidFill>
                  <a:srgbClr val="B27F3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1163523" y="731519"/>
                <a:ext cx="2163787" cy="14436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2400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「</a:t>
                </a:r>
                <a:r>
                  <a:rPr lang="ja-JP" sz="3600" b="1" dirty="0">
                    <a:solidFill>
                      <a:srgbClr val="FF0066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本治</a:t>
                </a:r>
                <a:r>
                  <a:rPr lang="ja-JP" sz="2800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法</a:t>
                </a:r>
                <a:r>
                  <a:rPr lang="ja-JP" sz="2400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」</a:t>
                </a:r>
                <a:endParaRPr sz="3200" dirty="0">
                  <a:solidFill>
                    <a:schemeClr val="lt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7"/>
              <p:cNvSpPr/>
              <p:nvPr/>
            </p:nvSpPr>
            <p:spPr>
              <a:xfrm>
                <a:off x="240630" y="1984059"/>
                <a:ext cx="4090737" cy="4056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Noto Sans Symbols"/>
                  <a:buNone/>
                </a:pPr>
                <a:r>
                  <a:rPr lang="ja-JP" sz="1600" b="1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・病気の根本的な</a:t>
                </a:r>
                <a:r>
                  <a:rPr lang="ja-JP" sz="2000" b="1" dirty="0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原因</a:t>
                </a:r>
                <a:r>
                  <a:rPr lang="ja-JP" sz="1600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に</a:t>
                </a:r>
                <a:r>
                  <a:rPr lang="ja-JP" sz="1600" b="1" dirty="0">
                    <a:solidFill>
                      <a:schemeClr val="dk1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対する治療</a:t>
                </a:r>
                <a:endParaRPr sz="16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・体</a:t>
                </a:r>
                <a:r>
                  <a:rPr lang="ja-JP" sz="14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の</a:t>
                </a:r>
                <a:r>
                  <a:rPr lang="ja-JP" sz="2000" b="1" dirty="0">
                    <a:solidFill>
                      <a:srgbClr val="00206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内側</a:t>
                </a:r>
                <a:r>
                  <a:rPr lang="ja-JP" sz="14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から</a:t>
                </a:r>
                <a:r>
                  <a:rPr lang="ja-JP" sz="16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働きかける治療法</a:t>
                </a:r>
                <a:endParaRPr sz="1600" b="1" dirty="0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600"/>
                  <a:buFont typeface="Calibri"/>
                  <a:buNone/>
                </a:pPr>
                <a:endParaRPr sz="1600" b="1" dirty="0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</a:t>
                </a:r>
                <a:r>
                  <a:rPr lang="ja-JP" sz="20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治療の効果は </a:t>
                </a:r>
                <a:r>
                  <a:rPr lang="ja-JP" sz="2800" b="1" dirty="0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60％</a:t>
                </a:r>
                <a:endParaRPr sz="2800" b="1" dirty="0">
                  <a:solidFill>
                    <a:srgbClr val="C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  <a:p>
                <a:pPr marL="3690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Calibri"/>
                  <a:buNone/>
                </a:pPr>
                <a:r>
                  <a:rPr lang="ja-JP" sz="1600" b="1" dirty="0">
                    <a:solidFill>
                      <a:srgbClr val="0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・元々の</a:t>
                </a:r>
                <a:r>
                  <a:rPr lang="ja-JP" sz="2800" b="1" dirty="0">
                    <a:solidFill>
                      <a:srgbClr val="C00000"/>
                    </a:solidFill>
                    <a:latin typeface="+mn-ea"/>
                    <a:ea typeface="+mn-ea"/>
                    <a:cs typeface="Calibri"/>
                    <a:sym typeface="Calibri"/>
                  </a:rPr>
                  <a:t>体質改善</a:t>
                </a:r>
                <a:endParaRPr sz="2800" b="1" dirty="0">
                  <a:solidFill>
                    <a:srgbClr val="C00000"/>
                  </a:solidFill>
                  <a:latin typeface="+mn-ea"/>
                  <a:ea typeface="+mn-ea"/>
                  <a:cs typeface="Calibri"/>
                  <a:sym typeface="Calibri"/>
                </a:endParaRPr>
              </a:p>
            </p:txBody>
          </p:sp>
        </p:grpSp>
        <p:sp>
          <p:nvSpPr>
            <p:cNvPr id="247" name="Google Shape;247;p7"/>
            <p:cNvSpPr/>
            <p:nvPr/>
          </p:nvSpPr>
          <p:spPr>
            <a:xfrm>
              <a:off x="4739694" y="3520921"/>
              <a:ext cx="4229714" cy="246716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5D6C8"/>
                </a:gs>
                <a:gs pos="100000">
                  <a:srgbClr val="C59B70"/>
                </a:gs>
              </a:gsLst>
              <a:lin ang="5400000" scaled="0"/>
            </a:gradFill>
            <a:ln w="9525" cap="rnd" cmpd="sng">
              <a:solidFill>
                <a:srgbClr val="B27F3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4770683" y="3679756"/>
              <a:ext cx="4090737" cy="21549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・治療法：</a:t>
              </a:r>
              <a:r>
                <a:rPr lang="ja-JP" sz="1600" b="1">
                  <a:solidFill>
                    <a:srgbClr val="C00000"/>
                  </a:solidFill>
                  <a:latin typeface="+mn-ea"/>
                  <a:ea typeface="+mn-ea"/>
                  <a:cs typeface="Calibri"/>
                  <a:sym typeface="Calibri"/>
                </a:rPr>
                <a:t>漢方薬</a:t>
              </a: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　</a:t>
              </a:r>
              <a:r>
                <a:rPr lang="ja-JP" sz="12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など</a:t>
              </a:r>
              <a:endParaRPr sz="1200" b="1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・製剤：</a:t>
              </a:r>
              <a:r>
                <a:rPr lang="ja-JP" sz="1600" b="1">
                  <a:solidFill>
                    <a:srgbClr val="0000CC"/>
                  </a:solidFill>
                  <a:latin typeface="+mn-ea"/>
                  <a:ea typeface="+mn-ea"/>
                  <a:cs typeface="Calibri"/>
                  <a:sym typeface="Calibri"/>
                </a:rPr>
                <a:t>ラボエナ</a:t>
              </a: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、</a:t>
              </a:r>
              <a:r>
                <a:rPr lang="ja-JP" sz="1600" b="1">
                  <a:solidFill>
                    <a:srgbClr val="0000CC"/>
                  </a:solidFill>
                  <a:latin typeface="+mn-ea"/>
                  <a:ea typeface="+mn-ea"/>
                  <a:cs typeface="Calibri"/>
                  <a:sym typeface="Calibri"/>
                </a:rPr>
                <a:t>プラチナ水</a:t>
              </a:r>
              <a:endParaRPr sz="1600" b="1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　　　　を飲んで</a:t>
              </a:r>
              <a:r>
                <a:rPr lang="ja-JP" sz="1600" b="1">
                  <a:solidFill>
                    <a:srgbClr val="0000CC"/>
                  </a:solidFill>
                  <a:latin typeface="+mn-ea"/>
                  <a:ea typeface="+mn-ea"/>
                  <a:cs typeface="Calibri"/>
                  <a:sym typeface="Calibri"/>
                </a:rPr>
                <a:t>内側から</a:t>
              </a: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働きかける</a:t>
              </a:r>
              <a:endParaRPr sz="16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・市販品では…</a:t>
              </a:r>
              <a:endParaRPr>
                <a:latin typeface="+mn-ea"/>
                <a:ea typeface="+mn-ea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　健康食品、漢方生薬、サプリ　</a:t>
              </a:r>
              <a:r>
                <a:rPr lang="ja-JP" sz="1200" b="1">
                  <a:solidFill>
                    <a:srgbClr val="000000"/>
                  </a:solidFill>
                  <a:latin typeface="+mn-ea"/>
                  <a:ea typeface="+mn-ea"/>
                  <a:cs typeface="Calibri"/>
                  <a:sym typeface="Calibri"/>
                </a:rPr>
                <a:t>など</a:t>
              </a:r>
              <a:endParaRPr sz="12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cxnSp>
        <p:nvCxnSpPr>
          <p:cNvPr id="249" name="Google Shape;249;p7"/>
          <p:cNvCxnSpPr/>
          <p:nvPr/>
        </p:nvCxnSpPr>
        <p:spPr>
          <a:xfrm>
            <a:off x="4492101" y="731519"/>
            <a:ext cx="0" cy="5172132"/>
          </a:xfrm>
          <a:prstGeom prst="straightConnector1">
            <a:avLst/>
          </a:prstGeom>
          <a:noFill/>
          <a:ln w="57150" cap="flat" cmpd="sng">
            <a:solidFill>
              <a:srgbClr val="B34119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8</a:t>
            </a:fld>
            <a:endParaRPr/>
          </a:p>
        </p:txBody>
      </p:sp>
      <p:sp>
        <p:nvSpPr>
          <p:cNvPr id="255" name="Google Shape;255;p8"/>
          <p:cNvSpPr txBox="1"/>
          <p:nvPr/>
        </p:nvSpPr>
        <p:spPr>
          <a:xfrm>
            <a:off x="1977023" y="2690336"/>
            <a:ext cx="526297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6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そこで</a:t>
            </a:r>
            <a:r>
              <a:rPr lang="ja-JP" sz="36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、次は</a:t>
            </a:r>
            <a:endParaRPr sz="36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「</a:t>
            </a:r>
            <a:r>
              <a:rPr lang="ja-JP" sz="54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免疫</a:t>
            </a:r>
            <a:r>
              <a:rPr lang="ja-JP" sz="36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」についてです</a:t>
            </a:r>
            <a:endParaRPr sz="36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5FF21E-D084-5AB5-7C6D-8361C52E4738}"/>
              </a:ext>
            </a:extLst>
          </p:cNvPr>
          <p:cNvSpPr txBox="1"/>
          <p:nvPr/>
        </p:nvSpPr>
        <p:spPr>
          <a:xfrm>
            <a:off x="412492" y="772141"/>
            <a:ext cx="8392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tx1"/>
                </a:solidFill>
                <a:latin typeface="+mn-ea"/>
                <a:ea typeface="+mn-ea"/>
              </a:rPr>
              <a:t>知ってました？　</a:t>
            </a:r>
            <a:r>
              <a:rPr kumimoji="1" lang="ja-JP" altLang="en-US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コロナ９波</a:t>
            </a:r>
            <a:r>
              <a:rPr kumimoji="1" lang="ja-JP" altLang="en-US" sz="3200" dirty="0">
                <a:solidFill>
                  <a:schemeClr val="tx1"/>
                </a:solidFill>
                <a:latin typeface="+mn-ea"/>
                <a:ea typeface="+mn-ea"/>
              </a:rPr>
              <a:t>が止まらない！</a:t>
            </a:r>
          </a:p>
        </p:txBody>
      </p:sp>
    </p:spTree>
  </p:cSld>
  <p:clrMapOvr>
    <a:masterClrMapping/>
  </p:clrMapOvr>
  <p:transition spd="slow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lang="ja-JP" dirty="0">
                <a:solidFill>
                  <a:srgbClr val="FFFF00"/>
                </a:solidFill>
              </a:rPr>
              <a:t>免疫</a:t>
            </a:r>
            <a:r>
              <a:rPr lang="ja-JP" dirty="0"/>
              <a:t>とは？</a:t>
            </a:r>
            <a:endParaRPr dirty="0"/>
          </a:p>
        </p:txBody>
      </p:sp>
      <p:sp>
        <p:nvSpPr>
          <p:cNvPr id="261" name="Google Shape;261;p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9</a:t>
            </a:fld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215580" y="1139249"/>
            <a:ext cx="881568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・</a:t>
            </a:r>
            <a:r>
              <a:rPr lang="ja-JP" sz="32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免疫システムは15歳までに完成します。</a:t>
            </a:r>
            <a:endParaRPr sz="32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・</a:t>
            </a:r>
            <a:r>
              <a:rPr lang="ja-JP" sz="3200" b="1" dirty="0">
                <a:solidFill>
                  <a:srgbClr val="92D050"/>
                </a:solidFill>
                <a:latin typeface="+mn-ea"/>
                <a:ea typeface="+mn-ea"/>
                <a:cs typeface="Calibri"/>
                <a:sym typeface="Calibri"/>
              </a:rPr>
              <a:t>２０歳がピーク</a:t>
            </a:r>
            <a:r>
              <a:rPr lang="ja-JP" sz="32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で、</a:t>
            </a:r>
            <a:r>
              <a:rPr lang="ja-JP" sz="3200" b="1" dirty="0">
                <a:solidFill>
                  <a:srgbClr val="FFC000"/>
                </a:solidFill>
                <a:latin typeface="+mn-ea"/>
                <a:ea typeface="+mn-ea"/>
                <a:cs typeface="Calibri"/>
                <a:sym typeface="Calibri"/>
              </a:rPr>
              <a:t>免疫力は落ちて</a:t>
            </a:r>
            <a:r>
              <a:rPr lang="ja-JP" sz="32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いきます。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263" name="Google Shape;263;p9"/>
          <p:cNvPicPr preferRelativeResize="0"/>
          <p:nvPr/>
        </p:nvPicPr>
        <p:blipFill rotWithShape="1">
          <a:blip r:embed="rId3">
            <a:alphaModFix/>
          </a:blip>
          <a:srcRect l="20640" t="8992" r="20903" b="9140"/>
          <a:stretch/>
        </p:blipFill>
        <p:spPr>
          <a:xfrm>
            <a:off x="5619872" y="2714324"/>
            <a:ext cx="3183695" cy="396560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9"/>
          <p:cNvSpPr/>
          <p:nvPr/>
        </p:nvSpPr>
        <p:spPr>
          <a:xfrm>
            <a:off x="237046" y="3360616"/>
            <a:ext cx="295465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rPr>
              <a:t>免疫力が下がると…</a:t>
            </a:r>
            <a:endParaRPr sz="2400" b="1">
              <a:solidFill>
                <a:srgbClr val="C000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65" name="Google Shape;265;p9"/>
          <p:cNvSpPr/>
          <p:nvPr/>
        </p:nvSpPr>
        <p:spPr>
          <a:xfrm>
            <a:off x="173006" y="4179757"/>
            <a:ext cx="543865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■ウィルス・感染症などにかかりやすくなる</a:t>
            </a:r>
            <a:endParaRPr>
              <a:latin typeface="+mn-ea"/>
              <a:ea typeface="+mn-ea"/>
            </a:endParaRPr>
          </a:p>
        </p:txBody>
      </p:sp>
      <p:sp>
        <p:nvSpPr>
          <p:cNvPr id="266" name="Google Shape;266;p9"/>
          <p:cNvSpPr/>
          <p:nvPr/>
        </p:nvSpPr>
        <p:spPr>
          <a:xfrm>
            <a:off x="173006" y="4634715"/>
            <a:ext cx="17235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■肌が荒れる</a:t>
            </a:r>
            <a:endParaRPr>
              <a:latin typeface="+mn-ea"/>
              <a:ea typeface="+mn-ea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173006" y="5089673"/>
            <a:ext cx="543865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■アレルギー症状（花粉症・アトピーなど）</a:t>
            </a:r>
            <a:endParaRPr>
              <a:latin typeface="+mn-ea"/>
              <a:ea typeface="+mn-ea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173006" y="5544631"/>
            <a:ext cx="274947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■下痢をしやすくなる</a:t>
            </a:r>
            <a:endParaRPr>
              <a:latin typeface="+mn-ea"/>
              <a:ea typeface="+mn-ea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173006" y="5999587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■疲れやすくなる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 dirty="0"/>
              <a:t>免疫力を高めるには・・</a:t>
            </a:r>
            <a:endParaRPr dirty="0"/>
          </a:p>
        </p:txBody>
      </p:sp>
      <p:sp>
        <p:nvSpPr>
          <p:cNvPr id="275" name="Google Shape;275;p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10</a:t>
            </a:fld>
            <a:endParaRPr/>
          </a:p>
        </p:txBody>
      </p:sp>
      <p:sp>
        <p:nvSpPr>
          <p:cNvPr id="276" name="Google Shape;276;p10"/>
          <p:cNvSpPr/>
          <p:nvPr/>
        </p:nvSpPr>
        <p:spPr>
          <a:xfrm>
            <a:off x="267203" y="999370"/>
            <a:ext cx="3577432" cy="646290"/>
          </a:xfrm>
          <a:prstGeom prst="rect">
            <a:avLst/>
          </a:prstGeom>
          <a:gradFill>
            <a:gsLst>
              <a:gs pos="0">
                <a:srgbClr val="DDC9C5"/>
              </a:gs>
              <a:gs pos="100000">
                <a:srgbClr val="B37D71"/>
              </a:gs>
            </a:gsLst>
            <a:lin ang="5400000" scaled="0"/>
          </a:gradFill>
          <a:ln w="9525" cap="rnd" cmpd="sng">
            <a:solidFill>
              <a:srgbClr val="9D55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ja-JP" altLang="ja-JP" sz="3600" dirty="0"/>
              <a:t>①</a:t>
            </a:r>
            <a:r>
              <a:rPr lang="ja-JP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体温を上げる</a:t>
            </a:r>
            <a:endParaRPr sz="3600" b="1" dirty="0">
              <a:solidFill>
                <a:srgbClr val="FF0066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277" name="Google Shape;27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9367" y="1370331"/>
            <a:ext cx="3360254" cy="474388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0"/>
          <p:cNvSpPr/>
          <p:nvPr/>
        </p:nvSpPr>
        <p:spPr>
          <a:xfrm>
            <a:off x="267203" y="1791335"/>
            <a:ext cx="5062011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免疫細胞は血液の中で活躍します。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もし血流が下がると、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異物の発見が遅れてしまうのです。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体温が１℃上がる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と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dirty="0">
                <a:solidFill>
                  <a:srgbClr val="FF0000"/>
                </a:solidFill>
                <a:latin typeface="+mn-ea"/>
                <a:ea typeface="+mn-ea"/>
                <a:cs typeface="Calibri"/>
                <a:sym typeface="Calibri"/>
              </a:rPr>
              <a:t>５倍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活躍するのが免疫細胞の特徴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" name="Google Shape;285;p11">
            <a:extLst>
              <a:ext uri="{FF2B5EF4-FFF2-40B4-BE49-F238E27FC236}">
                <a16:creationId xmlns:a16="http://schemas.microsoft.com/office/drawing/2014/main" id="{8C97E83F-EDEF-1DA2-4FD2-0D5B3A47DCD8}"/>
              </a:ext>
            </a:extLst>
          </p:cNvPr>
          <p:cNvSpPr/>
          <p:nvPr/>
        </p:nvSpPr>
        <p:spPr>
          <a:xfrm>
            <a:off x="267203" y="4799332"/>
            <a:ext cx="3466903" cy="646290"/>
          </a:xfrm>
          <a:prstGeom prst="rect">
            <a:avLst/>
          </a:prstGeom>
          <a:gradFill>
            <a:gsLst>
              <a:gs pos="0">
                <a:srgbClr val="E1DAD3"/>
              </a:gs>
              <a:gs pos="100000">
                <a:srgbClr val="B9A490"/>
              </a:gs>
            </a:gsLst>
            <a:lin ang="5400000" scaled="0"/>
          </a:gradFill>
          <a:ln w="9525" cap="rnd" cmpd="sng">
            <a:solidFill>
              <a:srgbClr val="A48B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ja-JP" altLang="ja-JP" sz="3600" dirty="0"/>
              <a:t>②</a:t>
            </a:r>
            <a:r>
              <a:rPr lang="ja-JP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筋肉をつける</a:t>
            </a:r>
            <a:endParaRPr sz="3600" b="1" dirty="0">
              <a:solidFill>
                <a:srgbClr val="FF0066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54B85B-FAA3-3E48-BAF5-372343D54EF6}"/>
              </a:ext>
            </a:extLst>
          </p:cNvPr>
          <p:cNvSpPr txBox="1"/>
          <p:nvPr/>
        </p:nvSpPr>
        <p:spPr>
          <a:xfrm>
            <a:off x="267203" y="5585337"/>
            <a:ext cx="45770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D デジタル 教科書体 N-R"/>
                <a:ea typeface="UD デジタル 教科書体 N-R"/>
                <a:cs typeface="Calibri"/>
                <a:sym typeface="Calibri"/>
              </a:rPr>
              <a:t>体温維持</a:t>
            </a: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DADADA"/>
                </a:solidFill>
                <a:effectLst/>
                <a:uLnTx/>
                <a:uFillTx/>
                <a:latin typeface="UD デジタル 教科書体 N-R"/>
                <a:ea typeface="UD デジタル 教科書体 N-R"/>
                <a:cs typeface="Calibri"/>
                <a:sym typeface="Calibri"/>
              </a:rPr>
              <a:t>・</a:t>
            </a: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D デジタル 教科書体 N-R"/>
                <a:ea typeface="UD デジタル 教科書体 N-R"/>
                <a:cs typeface="Calibri"/>
                <a:sym typeface="Calibri"/>
              </a:rPr>
              <a:t>血流維持</a:t>
            </a: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DADADA"/>
                </a:solidFill>
                <a:effectLst/>
                <a:uLnTx/>
                <a:uFillTx/>
                <a:latin typeface="UD デジタル 教科書体 N-R"/>
                <a:ea typeface="UD デジタル 教科書体 N-R"/>
                <a:cs typeface="Calibri"/>
                <a:sym typeface="Calibri"/>
              </a:rPr>
              <a:t>には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DADADA"/>
                </a:solidFill>
                <a:effectLst/>
                <a:uLnTx/>
                <a:uFillTx/>
                <a:latin typeface="UD デジタル 教科書体 N-R"/>
                <a:ea typeface="UD デジタル 教科書体 N-R"/>
                <a:cs typeface="Calibri"/>
                <a:sym typeface="Calibri"/>
              </a:rPr>
              <a:t>筋肉が一番！</a:t>
            </a:r>
            <a:endParaRPr kumimoji="0" lang="ja-JP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D デジタル 教科書体 N-R"/>
              <a:ea typeface="UD デジタル 教科書体 N-R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2"/>
          <p:cNvSpPr txBox="1">
            <a:spLocks noGrp="1"/>
          </p:cNvSpPr>
          <p:nvPr>
            <p:ph type="title"/>
          </p:nvPr>
        </p:nvSpPr>
        <p:spPr>
          <a:xfrm>
            <a:off x="308758" y="195445"/>
            <a:ext cx="8536351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ja-JP" altLang="en-US" dirty="0">
                <a:solidFill>
                  <a:schemeClr val="lt1"/>
                </a:solidFill>
              </a:rPr>
              <a:t>そこで</a:t>
            </a:r>
            <a:r>
              <a:rPr lang="ja-JP" dirty="0">
                <a:solidFill>
                  <a:schemeClr val="lt1"/>
                </a:solidFill>
              </a:rPr>
              <a:t>、</a:t>
            </a:r>
            <a:r>
              <a:rPr lang="ja-JP" altLang="en-US" dirty="0">
                <a:solidFill>
                  <a:srgbClr val="FFFF00"/>
                </a:solidFill>
              </a:rPr>
              <a:t>体幹ＵＰ</a:t>
            </a:r>
            <a:r>
              <a:rPr lang="ja-JP" altLang="en-US" dirty="0">
                <a:solidFill>
                  <a:schemeClr val="lt1"/>
                </a:solidFill>
              </a:rPr>
              <a:t>と</a:t>
            </a:r>
            <a:r>
              <a:rPr lang="ja-JP" altLang="en-US" dirty="0">
                <a:solidFill>
                  <a:srgbClr val="FFFF00"/>
                </a:solidFill>
              </a:rPr>
              <a:t>筋肉増強</a:t>
            </a:r>
            <a:r>
              <a:rPr lang="ja-JP" altLang="en-US" dirty="0">
                <a:solidFill>
                  <a:schemeClr val="lt1"/>
                </a:solidFill>
              </a:rPr>
              <a:t>を目指し</a:t>
            </a:r>
            <a:r>
              <a:rPr lang="en-US" altLang="ja-JP" dirty="0">
                <a:solidFill>
                  <a:schemeClr val="lt1"/>
                </a:solidFill>
              </a:rPr>
              <a:t>…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93" name="Google Shape;293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11</a:t>
            </a:fld>
            <a:endParaRPr/>
          </a:p>
        </p:txBody>
      </p:sp>
      <p:sp>
        <p:nvSpPr>
          <p:cNvPr id="294" name="Google Shape;294;p12"/>
          <p:cNvSpPr/>
          <p:nvPr/>
        </p:nvSpPr>
        <p:spPr>
          <a:xfrm>
            <a:off x="442759" y="3476096"/>
            <a:ext cx="5081081" cy="232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①</a:t>
            </a:r>
            <a:r>
              <a:rPr lang="ja-JP" sz="28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温感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、</a:t>
            </a:r>
            <a:r>
              <a:rPr lang="ja-JP" altLang="en-US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即効</a:t>
            </a:r>
            <a:r>
              <a:rPr lang="ja-JP" altLang="en-US" sz="28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体感</a:t>
            </a:r>
            <a:r>
              <a:rPr lang="ja-JP" sz="28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 </a:t>
            </a:r>
            <a:r>
              <a:rPr lang="ja-JP" sz="2800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ＵＰ↑</a:t>
            </a:r>
            <a:endParaRPr sz="2800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②</a:t>
            </a:r>
            <a:r>
              <a:rPr lang="ja-JP" sz="2800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新成分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配合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・プロポリス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・ブラックカラントエキス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・発酵黒じゃばら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300" name="Google Shape;300;p12"/>
          <p:cNvPicPr preferRelativeResize="0"/>
          <p:nvPr/>
        </p:nvPicPr>
        <p:blipFill rotWithShape="1">
          <a:blip r:embed="rId3">
            <a:alphaModFix/>
          </a:blip>
          <a:srcRect l="18326" r="13362" b="5940"/>
          <a:stretch/>
        </p:blipFill>
        <p:spPr>
          <a:xfrm>
            <a:off x="6901314" y="3476096"/>
            <a:ext cx="885524" cy="182887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2"/>
          <p:cNvSpPr txBox="1"/>
          <p:nvPr/>
        </p:nvSpPr>
        <p:spPr>
          <a:xfrm>
            <a:off x="3030799" y="1229339"/>
            <a:ext cx="305724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リニューアル</a:t>
            </a:r>
            <a:r>
              <a:rPr lang="en-US" alt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!</a:t>
            </a:r>
            <a:endParaRPr dirty="0">
              <a:latin typeface="+mn-ea"/>
              <a:ea typeface="+mn-ea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840C429-8E84-D360-0502-A684EF47C0BB}"/>
              </a:ext>
            </a:extLst>
          </p:cNvPr>
          <p:cNvGrpSpPr/>
          <p:nvPr/>
        </p:nvGrpSpPr>
        <p:grpSpPr>
          <a:xfrm>
            <a:off x="5883234" y="5386545"/>
            <a:ext cx="2961875" cy="1335639"/>
            <a:chOff x="5523840" y="5563483"/>
            <a:chExt cx="2961875" cy="1335639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66A8B0A4-9DF7-68ED-453D-BAB3B1B2EDBE}"/>
                </a:ext>
              </a:extLst>
            </p:cNvPr>
            <p:cNvSpPr txBox="1"/>
            <p:nvPr/>
          </p:nvSpPr>
          <p:spPr>
            <a:xfrm>
              <a:off x="5523840" y="6191236"/>
              <a:ext cx="296187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000" spc="600" dirty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 </a:t>
              </a:r>
              <a:r>
                <a:rPr kumimoji="1" lang="en-US" altLang="ja-JP" sz="3200" b="1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lgerian" panose="04020705040A02060702" pitchFamily="82" charset="0"/>
                  <a:ea typeface="UD デジタル 教科書体 N-R"/>
                  <a:cs typeface="Arial" panose="020B0604020202020204" pitchFamily="34" charset="0"/>
                </a:rPr>
                <a:t>Neo</a:t>
              </a:r>
              <a:endParaRPr lang="ja-JP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8515DD83-E13C-C891-B47E-3119619033D9}"/>
                </a:ext>
              </a:extLst>
            </p:cNvPr>
            <p:cNvSpPr txBox="1"/>
            <p:nvPr/>
          </p:nvSpPr>
          <p:spPr>
            <a:xfrm>
              <a:off x="6215126" y="5563483"/>
              <a:ext cx="13933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Supri Meister</a:t>
              </a:r>
              <a:endParaRPr kumimoji="1" lang="ja-JP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E79D53F-B957-57FA-A7AB-8A113219E20A}"/>
                </a:ext>
              </a:extLst>
            </p:cNvPr>
            <p:cNvSpPr txBox="1"/>
            <p:nvPr/>
          </p:nvSpPr>
          <p:spPr>
            <a:xfrm>
              <a:off x="5972270" y="5765266"/>
              <a:ext cx="18790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8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E126B32-7BA8-40BC-0F40-540615210546}"/>
              </a:ext>
            </a:extLst>
          </p:cNvPr>
          <p:cNvGrpSpPr/>
          <p:nvPr/>
        </p:nvGrpSpPr>
        <p:grpSpPr>
          <a:xfrm>
            <a:off x="2717635" y="1864260"/>
            <a:ext cx="3776493" cy="1658967"/>
            <a:chOff x="5460792" y="5639632"/>
            <a:chExt cx="2961875" cy="1658967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DBD6078-396D-AD8D-78FE-D7876C325D93}"/>
                </a:ext>
              </a:extLst>
            </p:cNvPr>
            <p:cNvSpPr txBox="1"/>
            <p:nvPr/>
          </p:nvSpPr>
          <p:spPr>
            <a:xfrm>
              <a:off x="5460792" y="5852049"/>
              <a:ext cx="2961875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800" spc="600" dirty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 </a:t>
              </a:r>
              <a:r>
                <a:rPr kumimoji="1" lang="en-US" altLang="ja-JP" sz="4000" b="1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lgerian" panose="04020705040A02060702" pitchFamily="82" charset="0"/>
                  <a:ea typeface="UD デジタル 教科書体 N-R"/>
                  <a:cs typeface="Arial" panose="020B0604020202020204" pitchFamily="34" charset="0"/>
                </a:rPr>
                <a:t>Neo</a:t>
              </a:r>
              <a:endParaRPr lang="ja-JP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0BE7A38-E981-717C-349A-7B95045496B1}"/>
                </a:ext>
              </a:extLst>
            </p:cNvPr>
            <p:cNvSpPr txBox="1"/>
            <p:nvPr/>
          </p:nvSpPr>
          <p:spPr>
            <a:xfrm>
              <a:off x="5729416" y="5639632"/>
              <a:ext cx="23647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36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36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check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4" name="Google Shape;324;p13"/>
          <p:cNvCxnSpPr>
            <a:cxnSpLocks/>
            <a:endCxn id="318" idx="3"/>
          </p:cNvCxnSpPr>
          <p:nvPr/>
        </p:nvCxnSpPr>
        <p:spPr>
          <a:xfrm flipH="1">
            <a:off x="7743217" y="5344699"/>
            <a:ext cx="536117" cy="1078949"/>
          </a:xfrm>
          <a:prstGeom prst="straightConnector1">
            <a:avLst/>
          </a:prstGeom>
          <a:noFill/>
          <a:ln w="28575" cap="flat" cmpd="sng">
            <a:solidFill>
              <a:srgbClr val="B6983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8" name="Google Shape;308;p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12</a:t>
            </a:fld>
            <a:endParaRPr/>
          </a:p>
        </p:txBody>
      </p:sp>
      <p:sp>
        <p:nvSpPr>
          <p:cNvPr id="309" name="Google Shape;309;p13"/>
          <p:cNvSpPr/>
          <p:nvPr/>
        </p:nvSpPr>
        <p:spPr>
          <a:xfrm>
            <a:off x="1276167" y="146328"/>
            <a:ext cx="6751302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擬黒多刺蟻（蟻酸、エクジソン）</a:t>
            </a:r>
            <a:endParaRPr sz="1600" b="1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・筋肉増強　・滋養強壮　・リュウマチ　・関節炎　・抗炎症　・肩こり、腰痛</a:t>
            </a:r>
            <a:endParaRPr>
              <a:latin typeface="+mn-ea"/>
              <a:ea typeface="+mn-ea"/>
            </a:endParaRPr>
          </a:p>
        </p:txBody>
      </p:sp>
      <p:pic>
        <p:nvPicPr>
          <p:cNvPr id="310" name="Google Shape;31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289" y="105441"/>
            <a:ext cx="827877" cy="64004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11" name="Google Shape;311;p13" descr="ヒハツエキス ｜ スクラブレス（いいの製薬）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9604" y="1437513"/>
            <a:ext cx="827878" cy="5510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2" name="Google Shape;312;p13"/>
          <p:cNvSpPr/>
          <p:nvPr/>
        </p:nvSpPr>
        <p:spPr>
          <a:xfrm>
            <a:off x="1287481" y="1440247"/>
            <a:ext cx="7534972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ヒハツエキス（ピペリン）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・ゴースト血管改善　・高血圧予防　・血行促進</a:t>
            </a:r>
            <a:r>
              <a:rPr lang="ja-JP" altLang="en-US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　</a:t>
            </a: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・冷え改善　・美肌効果　・ダイエット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313" name="Google Shape;313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288" y="784652"/>
            <a:ext cx="851625" cy="5439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4" name="Google Shape;314;p13"/>
          <p:cNvSpPr/>
          <p:nvPr/>
        </p:nvSpPr>
        <p:spPr>
          <a:xfrm>
            <a:off x="1287481" y="789613"/>
            <a:ext cx="7076874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黒ショウガ/ブラックジンジャー（アルギニン）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・筋肉増強　・脂肪燃焼　・精力増進　・抗炎症　・サルコペニア対策　・抗メタボ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1287481" y="2751762"/>
            <a:ext cx="6085471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発酵黒ニンニク（アリシン、ポリフェノール）</a:t>
            </a:r>
            <a:endParaRPr sz="1600" b="1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・活性酸素除去　・うつ病　・生活習慣病　・気力アップ　・動脈硬化</a:t>
            </a:r>
            <a:endParaRPr>
              <a:latin typeface="+mn-ea"/>
              <a:ea typeface="+mn-ea"/>
            </a:endParaRPr>
          </a:p>
        </p:txBody>
      </p:sp>
      <p:sp>
        <p:nvSpPr>
          <p:cNvPr id="316" name="Google Shape;316;p13"/>
          <p:cNvSpPr/>
          <p:nvPr/>
        </p:nvSpPr>
        <p:spPr>
          <a:xfrm>
            <a:off x="1299909" y="5487978"/>
            <a:ext cx="7522544" cy="558266"/>
          </a:xfrm>
          <a:prstGeom prst="flowChartAlternateProcess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38100" cap="flat" cmpd="sng">
            <a:solidFill>
              <a:srgbClr val="B698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黒すぐり</a:t>
            </a:r>
            <a:r>
              <a:rPr lang="en-US" alt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/</a:t>
            </a:r>
            <a:r>
              <a:rPr lang="ja-JP" altLang="en-US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ブラックカラントエキス</a:t>
            </a: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（アントシアニン、ビタミンC、ミネラル）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・動脈硬化　・脳梗塞　・抗酸化　</a:t>
            </a:r>
            <a:r>
              <a:rPr lang="ja-JP" sz="14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 [フランス名:カシス]</a:t>
            </a:r>
            <a:endParaRPr sz="1400" b="1" dirty="0">
              <a:solidFill>
                <a:srgbClr val="0000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317" name="Google Shape;317;p13" descr="やっさんの熟成発酵黒にんにく【H-34】"/>
          <p:cNvPicPr preferRelativeResize="0"/>
          <p:nvPr/>
        </p:nvPicPr>
        <p:blipFill rotWithShape="1">
          <a:blip r:embed="rId6">
            <a:alphaModFix/>
          </a:blip>
          <a:srcRect l="427"/>
          <a:stretch/>
        </p:blipFill>
        <p:spPr>
          <a:xfrm>
            <a:off x="448287" y="2733851"/>
            <a:ext cx="827879" cy="55428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18" name="Google Shape;318;p13"/>
          <p:cNvSpPr/>
          <p:nvPr/>
        </p:nvSpPr>
        <p:spPr>
          <a:xfrm>
            <a:off x="1306803" y="6144515"/>
            <a:ext cx="6436414" cy="558266"/>
          </a:xfrm>
          <a:prstGeom prst="flowChartAlternateProcess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38100" cap="flat" cmpd="sng">
            <a:solidFill>
              <a:srgbClr val="B698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発酵黒じゃばら（ナリルチン、ビタミンA、ビタミンC、カロチン）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・抗アレルギー　・抗菌　・くしゃみ　・鼻水　・目のかゆみ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1299910" y="3389959"/>
            <a:ext cx="5149015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発酵黒タマネギ（シクロアリイン）</a:t>
            </a:r>
            <a:endParaRPr sz="1600" b="1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・新陳代謝向上　・疲労回復　・血液サラサラ　・貧血改善</a:t>
            </a:r>
            <a:endParaRPr>
              <a:latin typeface="+mn-ea"/>
              <a:ea typeface="+mn-ea"/>
            </a:endParaRPr>
          </a:p>
        </p:txBody>
      </p:sp>
      <p:pic>
        <p:nvPicPr>
          <p:cNvPr id="320" name="Google Shape;320;p13" descr="公式】はつらつ堂/玉ねぎ梅ウコン発酵の力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8662" y="3390112"/>
            <a:ext cx="854098" cy="57944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1" name="Google Shape;321;p13"/>
          <p:cNvSpPr/>
          <p:nvPr/>
        </p:nvSpPr>
        <p:spPr>
          <a:xfrm>
            <a:off x="1299910" y="4831703"/>
            <a:ext cx="4013235" cy="558266"/>
          </a:xfrm>
          <a:prstGeom prst="flowChartAlternateProcess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黒ゴマ（セサミン）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・抗酸化作用　・便秘　・老化防止　・認知症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322" name="Google Shape;322;p13" descr="黒ゴマは滋養強壮・アンチエイジングにぴったり】 黒ゴマは毎日食べたい優秀食材です 血を補い美容と健康に優れた働きがあります。  「どれくらい...（2020.01.25） | 北区の薬局・ドラッグストア - 福神トシモリ薬局 | 地元おかやま密着型ポータルサイト｜ぐるっと岡山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6972" y="4816879"/>
            <a:ext cx="862938" cy="5759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323" name="Google Shape;323;p13"/>
          <p:cNvCxnSpPr>
            <a:cxnSpLocks/>
          </p:cNvCxnSpPr>
          <p:nvPr/>
        </p:nvCxnSpPr>
        <p:spPr>
          <a:xfrm flipH="1">
            <a:off x="7743217" y="5210690"/>
            <a:ext cx="284251" cy="277288"/>
          </a:xfrm>
          <a:prstGeom prst="straightConnector1">
            <a:avLst/>
          </a:prstGeom>
          <a:noFill/>
          <a:ln w="28575" cap="flat" cmpd="sng">
            <a:solidFill>
              <a:srgbClr val="B6983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25" name="Google Shape;325;p13"/>
          <p:cNvSpPr txBox="1"/>
          <p:nvPr/>
        </p:nvSpPr>
        <p:spPr>
          <a:xfrm>
            <a:off x="7956147" y="4851461"/>
            <a:ext cx="11878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B69835"/>
                </a:solidFill>
                <a:latin typeface="+mn-ea"/>
                <a:ea typeface="+mn-ea"/>
                <a:cs typeface="Calibri"/>
                <a:sym typeface="Calibri"/>
              </a:rPr>
              <a:t>新成分</a:t>
            </a:r>
            <a:endParaRPr sz="2400" b="1" dirty="0">
              <a:solidFill>
                <a:srgbClr val="B69835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grpSp>
        <p:nvGrpSpPr>
          <p:cNvPr id="326" name="Google Shape;326;p13"/>
          <p:cNvGrpSpPr/>
          <p:nvPr/>
        </p:nvGrpSpPr>
        <p:grpSpPr>
          <a:xfrm>
            <a:off x="424544" y="4056454"/>
            <a:ext cx="862938" cy="646371"/>
            <a:chOff x="436973" y="6076560"/>
            <a:chExt cx="862938" cy="646371"/>
          </a:xfrm>
        </p:grpSpPr>
        <p:pic>
          <p:nvPicPr>
            <p:cNvPr id="327" name="Google Shape;327;p13" descr="株式会社インターオン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36973" y="6076560"/>
              <a:ext cx="862938" cy="646371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0"/>
              </a:schemeClr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28" name="Google Shape;328;p13"/>
            <p:cNvSpPr/>
            <p:nvPr/>
          </p:nvSpPr>
          <p:spPr>
            <a:xfrm>
              <a:off x="548640" y="6094446"/>
              <a:ext cx="635267" cy="610406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pic>
          <p:nvPicPr>
            <p:cNvPr id="329" name="Google Shape;329;p1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48286" y="6127450"/>
              <a:ext cx="816836" cy="5289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0" name="Google Shape;330;p13"/>
          <p:cNvSpPr/>
          <p:nvPr/>
        </p:nvSpPr>
        <p:spPr>
          <a:xfrm>
            <a:off x="1292759" y="2084456"/>
            <a:ext cx="7071596" cy="558266"/>
          </a:xfrm>
          <a:prstGeom prst="flowChartAlternateProcess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38100" cap="flat" cmpd="sng">
            <a:solidFill>
              <a:srgbClr val="B698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プロポリス（アルテペリンC、フラボノイド）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・抗菌、抗ウイルス　・アトピー　・気管支炎　・歯周病　・鼻炎　・花粉症　・風邪、インフル</a:t>
            </a:r>
            <a:endParaRPr dirty="0">
              <a:latin typeface="+mn-ea"/>
              <a:ea typeface="+mn-ea"/>
            </a:endParaRPr>
          </a:p>
        </p:txBody>
      </p:sp>
      <p:cxnSp>
        <p:nvCxnSpPr>
          <p:cNvPr id="331" name="Google Shape;331;p13"/>
          <p:cNvCxnSpPr>
            <a:cxnSpLocks/>
          </p:cNvCxnSpPr>
          <p:nvPr/>
        </p:nvCxnSpPr>
        <p:spPr>
          <a:xfrm flipH="1" flipV="1">
            <a:off x="8203285" y="2305456"/>
            <a:ext cx="32605" cy="2683587"/>
          </a:xfrm>
          <a:prstGeom prst="straightConnector1">
            <a:avLst/>
          </a:prstGeom>
          <a:noFill/>
          <a:ln w="28575" cap="flat" cmpd="sng">
            <a:solidFill>
              <a:srgbClr val="B69835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32" name="Google Shape;332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426" y="2097512"/>
            <a:ext cx="830333" cy="51695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3" name="Google Shape;333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59604" y="5462381"/>
            <a:ext cx="822692" cy="5978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34" name="Google Shape;334;p13" descr="素材『醗酵黒じゃばら』 製品画像"/>
          <p:cNvPicPr preferRelativeResize="0"/>
          <p:nvPr/>
        </p:nvPicPr>
        <p:blipFill rotWithShape="1">
          <a:blip r:embed="rId13">
            <a:alphaModFix/>
          </a:blip>
          <a:srcRect l="2643" t="19481" b="13158"/>
          <a:stretch/>
        </p:blipFill>
        <p:spPr>
          <a:xfrm>
            <a:off x="451723" y="6136512"/>
            <a:ext cx="842747" cy="5831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35" name="Google Shape;335;p13"/>
          <p:cNvSpPr/>
          <p:nvPr/>
        </p:nvSpPr>
        <p:spPr>
          <a:xfrm>
            <a:off x="1287481" y="4043871"/>
            <a:ext cx="7613084" cy="673581"/>
          </a:xfrm>
          <a:prstGeom prst="flowChartAlternateProcess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rgbClr val="632423"/>
                </a:solidFill>
                <a:latin typeface="+mn-ea"/>
                <a:ea typeface="+mn-ea"/>
                <a:cs typeface="Calibri"/>
                <a:sym typeface="Calibri"/>
              </a:rPr>
              <a:t>黒高麗人参エキス（ジンセノサイド）</a:t>
            </a:r>
            <a:endParaRPr sz="1600" b="1" dirty="0">
              <a:solidFill>
                <a:srgbClr val="632423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・抗酸化　・疲労回復　・血行促進　・記憶、学習機能向上　・血圧降下　・アトピー改善　</a:t>
            </a:r>
            <a:endParaRPr sz="1400" b="1" dirty="0">
              <a:solidFill>
                <a:srgbClr val="0000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・運動機能、筋力向上　・抗ガン　・肥満予防　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/>
              <a:t>3つの新成分</a:t>
            </a:r>
            <a:endParaRPr/>
          </a:p>
        </p:txBody>
      </p:sp>
      <p:sp>
        <p:nvSpPr>
          <p:cNvPr id="341" name="Google Shape;341;p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13</a:t>
            </a:fld>
            <a:endParaRPr/>
          </a:p>
        </p:txBody>
      </p:sp>
      <p:grpSp>
        <p:nvGrpSpPr>
          <p:cNvPr id="342" name="Google Shape;342;p14"/>
          <p:cNvGrpSpPr/>
          <p:nvPr/>
        </p:nvGrpSpPr>
        <p:grpSpPr>
          <a:xfrm>
            <a:off x="1242795" y="1386038"/>
            <a:ext cx="2953821" cy="750771"/>
            <a:chOff x="1116531" y="1260909"/>
            <a:chExt cx="2953821" cy="750771"/>
          </a:xfrm>
        </p:grpSpPr>
        <p:sp>
          <p:nvSpPr>
            <p:cNvPr id="343" name="Google Shape;343;p14"/>
            <p:cNvSpPr/>
            <p:nvPr/>
          </p:nvSpPr>
          <p:spPr>
            <a:xfrm>
              <a:off x="1116532" y="1260909"/>
              <a:ext cx="2953820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1116531" y="1343906"/>
              <a:ext cx="2693686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①</a:t>
              </a:r>
              <a:r>
                <a:rPr lang="ja-JP" sz="32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プロポリス</a:t>
              </a:r>
              <a:endParaRPr sz="3200" b="1" dirty="0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grpSp>
        <p:nvGrpSpPr>
          <p:cNvPr id="345" name="Google Shape;345;p14"/>
          <p:cNvGrpSpPr/>
          <p:nvPr/>
        </p:nvGrpSpPr>
        <p:grpSpPr>
          <a:xfrm>
            <a:off x="1242795" y="2604817"/>
            <a:ext cx="5146281" cy="750771"/>
            <a:chOff x="1116531" y="1260909"/>
            <a:chExt cx="5146281" cy="750771"/>
          </a:xfrm>
        </p:grpSpPr>
        <p:sp>
          <p:nvSpPr>
            <p:cNvPr id="346" name="Google Shape;346;p14"/>
            <p:cNvSpPr/>
            <p:nvPr/>
          </p:nvSpPr>
          <p:spPr>
            <a:xfrm>
              <a:off x="1116531" y="1260909"/>
              <a:ext cx="5101389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1116531" y="1343906"/>
              <a:ext cx="514628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②</a:t>
              </a:r>
              <a:r>
                <a:rPr lang="ja-JP" sz="3200" b="1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ブラックカラントエキス</a:t>
              </a:r>
              <a:endParaRPr sz="3200" b="1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14"/>
          <p:cNvGrpSpPr/>
          <p:nvPr/>
        </p:nvGrpSpPr>
        <p:grpSpPr>
          <a:xfrm>
            <a:off x="1242795" y="3817599"/>
            <a:ext cx="3630781" cy="750771"/>
            <a:chOff x="1116531" y="1260909"/>
            <a:chExt cx="3630781" cy="750771"/>
          </a:xfrm>
        </p:grpSpPr>
        <p:sp>
          <p:nvSpPr>
            <p:cNvPr id="349" name="Google Shape;349;p14"/>
            <p:cNvSpPr/>
            <p:nvPr/>
          </p:nvSpPr>
          <p:spPr>
            <a:xfrm>
              <a:off x="1116532" y="1260909"/>
              <a:ext cx="3630780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1116531" y="1343906"/>
              <a:ext cx="350640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③</a:t>
              </a:r>
              <a:r>
                <a:rPr lang="ja-JP" sz="32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発酵黒じゃばら</a:t>
              </a:r>
              <a:endParaRPr sz="3200" b="1" dirty="0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351" name="Google Shape;351;p14"/>
          <p:cNvSpPr txBox="1"/>
          <p:nvPr/>
        </p:nvSpPr>
        <p:spPr>
          <a:xfrm>
            <a:off x="3259288" y="5621153"/>
            <a:ext cx="557075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について詳しく見てみましょう！</a:t>
            </a:r>
            <a:endParaRPr>
              <a:latin typeface="+mn-ea"/>
              <a:ea typeface="+mn-ea"/>
            </a:endParaRPr>
          </a:p>
        </p:txBody>
      </p:sp>
      <p:pic>
        <p:nvPicPr>
          <p:cNvPr id="352" name="Google Shape;35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8409" y="1386038"/>
            <a:ext cx="1205884" cy="7507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3" name="Google Shape;35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5305" y="2604817"/>
            <a:ext cx="1033071" cy="75077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54" name="Google Shape;354;p14" descr="素材『醗酵黒じゃばら』 製品画像"/>
          <p:cNvPicPr preferRelativeResize="0"/>
          <p:nvPr/>
        </p:nvPicPr>
        <p:blipFill rotWithShape="1">
          <a:blip r:embed="rId5">
            <a:alphaModFix/>
          </a:blip>
          <a:srcRect l="2643" t="19481" b="13158"/>
          <a:stretch/>
        </p:blipFill>
        <p:spPr>
          <a:xfrm>
            <a:off x="5201919" y="3819262"/>
            <a:ext cx="1082654" cy="74910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Picture 4" descr="プロポリス粒・アルテピリンC(1ヶ月分)｜オススメのプロポリス ...">
            <a:extLst>
              <a:ext uri="{FF2B5EF4-FFF2-40B4-BE49-F238E27FC236}">
                <a16:creationId xmlns:a16="http://schemas.microsoft.com/office/drawing/2014/main" id="{A66C5831-41C0-CC94-5E18-B167CEEE2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608" y="1410651"/>
            <a:ext cx="1217396" cy="7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14</a:t>
            </a:fld>
            <a:endParaRPr/>
          </a:p>
        </p:txBody>
      </p:sp>
      <p:grpSp>
        <p:nvGrpSpPr>
          <p:cNvPr id="360" name="Google Shape;360;p15"/>
          <p:cNvGrpSpPr/>
          <p:nvPr/>
        </p:nvGrpSpPr>
        <p:grpSpPr>
          <a:xfrm>
            <a:off x="1034247" y="192515"/>
            <a:ext cx="2953821" cy="750771"/>
            <a:chOff x="1116531" y="1260909"/>
            <a:chExt cx="2953821" cy="750771"/>
          </a:xfrm>
        </p:grpSpPr>
        <p:sp>
          <p:nvSpPr>
            <p:cNvPr id="361" name="Google Shape;361;p15"/>
            <p:cNvSpPr/>
            <p:nvPr/>
          </p:nvSpPr>
          <p:spPr>
            <a:xfrm>
              <a:off x="1116532" y="1260909"/>
              <a:ext cx="2953820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1116531" y="1343906"/>
              <a:ext cx="2693686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①</a:t>
              </a:r>
              <a:r>
                <a:rPr lang="ja-JP" sz="3200" b="1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プロポリス</a:t>
              </a:r>
              <a:endParaRPr sz="3200" b="1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364" name="Google Shape;364;p15"/>
          <p:cNvSpPr txBox="1"/>
          <p:nvPr/>
        </p:nvSpPr>
        <p:spPr>
          <a:xfrm>
            <a:off x="500512" y="1881995"/>
            <a:ext cx="8162223" cy="954107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i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ミツバチが、自らの巣を守るために利用している</a:t>
            </a:r>
            <a:br>
              <a:rPr lang="ja-JP" sz="28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</a:br>
            <a:r>
              <a:rPr lang="ja-JP" sz="2800" i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防御壁“</a:t>
            </a:r>
            <a:r>
              <a:rPr lang="ja-JP" sz="2800" b="1" i="0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rPr>
              <a:t>プロポリス</a:t>
            </a:r>
            <a:r>
              <a:rPr lang="ja-JP" sz="2800" i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”</a:t>
            </a:r>
            <a:endParaRPr sz="280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365" name="Google Shape;365;p15"/>
          <p:cNvSpPr txBox="1"/>
          <p:nvPr/>
        </p:nvSpPr>
        <p:spPr>
          <a:xfrm>
            <a:off x="611201" y="2956650"/>
            <a:ext cx="794084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＊ミツバチが木の芽や樹皮から樹液を集めて作ります。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＊樹液とミツバチの分泌液に含まれる酵素やミツロウを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混ぜて作られます。</a:t>
            </a:r>
            <a:endParaRPr>
              <a:latin typeface="+mn-ea"/>
              <a:ea typeface="+mn-ea"/>
            </a:endParaRPr>
          </a:p>
        </p:txBody>
      </p:sp>
      <p:sp>
        <p:nvSpPr>
          <p:cNvPr id="367" name="Google Shape;367;p15"/>
          <p:cNvSpPr txBox="1"/>
          <p:nvPr/>
        </p:nvSpPr>
        <p:spPr>
          <a:xfrm>
            <a:off x="1941112" y="1275776"/>
            <a:ext cx="533480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プロポリスは天然の抗生物質!?</a:t>
            </a:r>
            <a:endParaRPr sz="280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369" name="Google Shape;369;p15"/>
          <p:cNvSpPr txBox="1"/>
          <p:nvPr/>
        </p:nvSpPr>
        <p:spPr>
          <a:xfrm>
            <a:off x="580941" y="6413211"/>
            <a:ext cx="8055143" cy="338554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0" i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＊そもそも「プロポリス」という名も、ギリシャ語の「</a:t>
            </a:r>
            <a:r>
              <a:rPr lang="ja-JP" sz="1600" b="1" i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巣を守る</a:t>
            </a:r>
            <a:r>
              <a:rPr lang="ja-JP" sz="1600" b="0" i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」という言葉に由来</a:t>
            </a:r>
            <a:endParaRPr sz="160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1028" name="Picture 4" descr="プロポリス粒・アルテピリンC(1ヶ月分)｜オススメのプロポリス ...">
            <a:extLst>
              <a:ext uri="{FF2B5EF4-FFF2-40B4-BE49-F238E27FC236}">
                <a16:creationId xmlns:a16="http://schemas.microsoft.com/office/drawing/2014/main" id="{63561D33-BF99-E011-7153-24EA04762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75" y="4520395"/>
            <a:ext cx="2695175" cy="16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1">
            <a:extLst>
              <a:ext uri="{FF2B5EF4-FFF2-40B4-BE49-F238E27FC236}">
                <a16:creationId xmlns:a16="http://schemas.microsoft.com/office/drawing/2014/main" id="{00862FAE-CCD2-C127-1E68-A626EE199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214" y="4325421"/>
            <a:ext cx="4641734" cy="1920718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3E5985D-7621-9F5A-92CB-79B34F3583F6}"/>
              </a:ext>
            </a:extLst>
          </p:cNvPr>
          <p:cNvSpPr txBox="1"/>
          <p:nvPr/>
        </p:nvSpPr>
        <p:spPr>
          <a:xfrm>
            <a:off x="4367882" y="318421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FF00"/>
                </a:solidFill>
                <a:latin typeface="+mn-ea"/>
                <a:ea typeface="+mn-ea"/>
              </a:rPr>
              <a:t>ドイツ・ルーマニアでは医薬品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/>
              <a:t>プロポリスの</a:t>
            </a:r>
            <a:r>
              <a:rPr lang="ja-JP">
                <a:solidFill>
                  <a:srgbClr val="FFC000"/>
                </a:solidFill>
              </a:rPr>
              <a:t>成分</a:t>
            </a:r>
            <a:endParaRPr/>
          </a:p>
        </p:txBody>
      </p:sp>
      <p:sp>
        <p:nvSpPr>
          <p:cNvPr id="375" name="Google Shape;375;p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15</a:t>
            </a:fld>
            <a:endParaRPr/>
          </a:p>
        </p:txBody>
      </p:sp>
      <p:pic>
        <p:nvPicPr>
          <p:cNvPr id="2050" name="Picture 2" descr="商品紹介 | 株式会社日本健康科学">
            <a:extLst>
              <a:ext uri="{FF2B5EF4-FFF2-40B4-BE49-F238E27FC236}">
                <a16:creationId xmlns:a16="http://schemas.microsoft.com/office/drawing/2014/main" id="{E7812F0D-848C-7C3A-E9B8-232E334CE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32" y="3154279"/>
            <a:ext cx="714375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NAP-JP CO.,LTD.">
            <a:extLst>
              <a:ext uri="{FF2B5EF4-FFF2-40B4-BE49-F238E27FC236}">
                <a16:creationId xmlns:a16="http://schemas.microsoft.com/office/drawing/2014/main" id="{05845774-DEFC-EE5B-95E0-EB259059B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78" y="1001027"/>
            <a:ext cx="571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16</a:t>
            </a:fld>
            <a:endParaRPr/>
          </a:p>
        </p:txBody>
      </p:sp>
      <p:pic>
        <p:nvPicPr>
          <p:cNvPr id="390" name="Google Shape;39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343" y="152519"/>
            <a:ext cx="7365313" cy="6552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17</a:t>
            </a:fld>
            <a:endParaRPr/>
          </a:p>
        </p:txBody>
      </p:sp>
      <p:pic>
        <p:nvPicPr>
          <p:cNvPr id="396" name="Google Shape;39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688" y="145799"/>
            <a:ext cx="5353050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8"/>
          <p:cNvSpPr txBox="1"/>
          <p:nvPr/>
        </p:nvSpPr>
        <p:spPr>
          <a:xfrm>
            <a:off x="492369" y="1233140"/>
            <a:ext cx="8210822" cy="830956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プロポリスは</a:t>
            </a:r>
            <a:endParaRPr sz="2400" b="1" i="0" u="none" strike="noStrike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細菌、 真菌、ウイルス、 寄生虫にも感染抑制効果を発揮</a:t>
            </a:r>
            <a:endParaRPr sz="240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398" name="Google Shape;39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1888" y="2561583"/>
            <a:ext cx="6953250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8"/>
          <p:cNvSpPr txBox="1"/>
          <p:nvPr/>
        </p:nvSpPr>
        <p:spPr>
          <a:xfrm>
            <a:off x="2423830" y="2440773"/>
            <a:ext cx="4288353" cy="40011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インフルエンザ感染マウスの生存率</a:t>
            </a:r>
            <a:endParaRPr>
              <a:latin typeface="+mn-ea"/>
              <a:ea typeface="+mn-ea"/>
            </a:endParaRPr>
          </a:p>
        </p:txBody>
      </p:sp>
      <p:sp>
        <p:nvSpPr>
          <p:cNvPr id="400" name="Google Shape;400;p18"/>
          <p:cNvSpPr txBox="1"/>
          <p:nvPr/>
        </p:nvSpPr>
        <p:spPr>
          <a:xfrm>
            <a:off x="1131888" y="6235914"/>
            <a:ext cx="75713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＊プロポリスを与えたマウスは生存率が大幅に高まる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18</a:t>
            </a:fld>
            <a:endParaRPr/>
          </a:p>
        </p:txBody>
      </p:sp>
      <p:pic>
        <p:nvPicPr>
          <p:cNvPr id="406" name="Google Shape;40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449" y="204386"/>
            <a:ext cx="538162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9"/>
          <p:cNvSpPr txBox="1"/>
          <p:nvPr/>
        </p:nvSpPr>
        <p:spPr>
          <a:xfrm>
            <a:off x="575107" y="1233140"/>
            <a:ext cx="8003734" cy="830997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プロポリス中のフェノール化合物は、</a:t>
            </a:r>
            <a:endParaRPr sz="2400" b="1" i="0" u="none" strike="noStrike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免疫細胞が連携して働くように調節する</a:t>
            </a:r>
            <a:endParaRPr sz="240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408" name="Google Shape;40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313" y="2473993"/>
            <a:ext cx="7916400" cy="422358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19"/>
          <p:cNvSpPr txBox="1"/>
          <p:nvPr/>
        </p:nvSpPr>
        <p:spPr>
          <a:xfrm>
            <a:off x="1910873" y="2440773"/>
            <a:ext cx="5314275" cy="40011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プロポリスが免疫細胞に及ぼす免疫調節効果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19</a:t>
            </a:fld>
            <a:endParaRPr/>
          </a:p>
        </p:txBody>
      </p:sp>
      <p:pic>
        <p:nvPicPr>
          <p:cNvPr id="415" name="Google Shape;41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786" y="186336"/>
            <a:ext cx="536257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0"/>
          <p:cNvPicPr preferRelativeResize="0"/>
          <p:nvPr/>
        </p:nvPicPr>
        <p:blipFill rotWithShape="1">
          <a:blip r:embed="rId4">
            <a:alphaModFix/>
          </a:blip>
          <a:srcRect b="9730"/>
          <a:stretch/>
        </p:blipFill>
        <p:spPr>
          <a:xfrm>
            <a:off x="902468" y="2497508"/>
            <a:ext cx="7339063" cy="363583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0"/>
          <p:cNvSpPr txBox="1"/>
          <p:nvPr/>
        </p:nvSpPr>
        <p:spPr>
          <a:xfrm>
            <a:off x="575107" y="1145588"/>
            <a:ext cx="8003734" cy="830997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プロポリスは、アルツハイマー型や脳血管性の認知症</a:t>
            </a:r>
            <a:endParaRPr sz="2400" b="1" i="0" u="none" strike="noStrike">
              <a:solidFill>
                <a:schemeClr val="dk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u="none" strike="noStrike">
                <a:solidFill>
                  <a:schemeClr val="dk1"/>
                </a:solidFill>
                <a:latin typeface="+mn-ea"/>
                <a:ea typeface="+mn-ea"/>
                <a:cs typeface="Arial"/>
                <a:sym typeface="Arial"/>
              </a:rPr>
              <a:t>による記憶障害を予防・改善する</a:t>
            </a:r>
            <a:endParaRPr sz="2400">
              <a:solidFill>
                <a:schemeClr val="dk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418" name="Google Shape;418;p20"/>
          <p:cNvSpPr txBox="1"/>
          <p:nvPr/>
        </p:nvSpPr>
        <p:spPr>
          <a:xfrm>
            <a:off x="1782636" y="2150476"/>
            <a:ext cx="5570756" cy="40011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プロポリス摂取による認知機能の低下抑制効果</a:t>
            </a:r>
            <a:endParaRPr>
              <a:latin typeface="+mn-ea"/>
              <a:ea typeface="+mn-ea"/>
            </a:endParaRPr>
          </a:p>
        </p:txBody>
      </p:sp>
      <p:sp>
        <p:nvSpPr>
          <p:cNvPr id="419" name="Google Shape;419;p20"/>
          <p:cNvSpPr/>
          <p:nvPr/>
        </p:nvSpPr>
        <p:spPr>
          <a:xfrm>
            <a:off x="6314173" y="724657"/>
            <a:ext cx="2689487" cy="304801"/>
          </a:xfrm>
          <a:prstGeom prst="wedgeRoundRectCallout">
            <a:avLst>
              <a:gd name="adj1" fmla="val -52154"/>
              <a:gd name="adj2" fmla="val 103552"/>
              <a:gd name="adj3" fmla="val 16667"/>
            </a:avLst>
          </a:prstGeom>
          <a:solidFill>
            <a:schemeClr val="lt1"/>
          </a:solidFill>
          <a:ln w="15875" cap="rnd" cmpd="sng">
            <a:solidFill>
              <a:srgbClr val="4F1D0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脳卒中をきっかけに発症する認知症</a:t>
            </a:r>
            <a:endParaRPr/>
          </a:p>
        </p:txBody>
      </p:sp>
      <p:grpSp>
        <p:nvGrpSpPr>
          <p:cNvPr id="420" name="Google Shape;420;p20"/>
          <p:cNvGrpSpPr/>
          <p:nvPr/>
        </p:nvGrpSpPr>
        <p:grpSpPr>
          <a:xfrm>
            <a:off x="426658" y="3998602"/>
            <a:ext cx="369332" cy="1640399"/>
            <a:chOff x="426658" y="4144522"/>
            <a:chExt cx="369332" cy="1640399"/>
          </a:xfrm>
        </p:grpSpPr>
        <p:sp>
          <p:nvSpPr>
            <p:cNvPr id="421" name="Google Shape;421;p20"/>
            <p:cNvSpPr/>
            <p:nvPr/>
          </p:nvSpPr>
          <p:spPr>
            <a:xfrm rot="-5400000">
              <a:off x="-186875" y="4816913"/>
              <a:ext cx="1631215" cy="304801"/>
            </a:xfrm>
            <a:prstGeom prst="wedgeRoundRectCallout">
              <a:avLst>
                <a:gd name="adj1" fmla="val 28353"/>
                <a:gd name="adj2" fmla="val 122701"/>
                <a:gd name="adj3" fmla="val 16667"/>
              </a:avLst>
            </a:prstGeom>
            <a:solidFill>
              <a:schemeClr val="lt1"/>
            </a:solidFill>
            <a:ln w="15875" cap="rnd" cmpd="sng">
              <a:solidFill>
                <a:srgbClr val="4F1D0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0"/>
            <p:cNvSpPr txBox="1"/>
            <p:nvPr/>
          </p:nvSpPr>
          <p:spPr>
            <a:xfrm rot="5400000">
              <a:off x="-204284" y="4775464"/>
              <a:ext cx="1631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認知量ふるい分け検査</a:t>
              </a:r>
              <a:endParaRPr/>
            </a:p>
          </p:txBody>
        </p:sp>
      </p:grpSp>
      <p:sp>
        <p:nvSpPr>
          <p:cNvPr id="423" name="Google Shape;423;p20"/>
          <p:cNvSpPr/>
          <p:nvPr/>
        </p:nvSpPr>
        <p:spPr>
          <a:xfrm>
            <a:off x="2500009" y="5768502"/>
            <a:ext cx="1303506" cy="223736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プラセボ群</a:t>
            </a:r>
            <a:endParaRPr/>
          </a:p>
        </p:txBody>
      </p:sp>
      <p:sp>
        <p:nvSpPr>
          <p:cNvPr id="424" name="Google Shape;424;p20"/>
          <p:cNvSpPr/>
          <p:nvPr/>
        </p:nvSpPr>
        <p:spPr>
          <a:xfrm>
            <a:off x="5340487" y="5768502"/>
            <a:ext cx="1449419" cy="223736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プロポリス群</a:t>
            </a:r>
            <a:endParaRPr/>
          </a:p>
        </p:txBody>
      </p:sp>
      <p:sp>
        <p:nvSpPr>
          <p:cNvPr id="425" name="Google Shape;425;p20"/>
          <p:cNvSpPr txBox="1"/>
          <p:nvPr/>
        </p:nvSpPr>
        <p:spPr>
          <a:xfrm>
            <a:off x="1238820" y="6254157"/>
            <a:ext cx="7622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＊プロポリスは脳神経の炎症を軽減し、低下した認知機能を改善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E3254A-E1F8-4B39-0F81-C3E52C86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39" y="82322"/>
            <a:ext cx="7765322" cy="3669545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脂肪細胞をチェンジ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dirty="0"/>
              <a:t>プロポリスの主成分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lang="ja-JP" altLang="en-US" dirty="0"/>
              <a:t>アル</a:t>
            </a:r>
            <a:r>
              <a:rPr kumimoji="1" lang="ja-JP" altLang="en-US" dirty="0"/>
              <a:t>テピリン</a:t>
            </a:r>
            <a:r>
              <a:rPr kumimoji="1" lang="en-US" altLang="ja-JP" dirty="0">
                <a:latin typeface="AGENDA人名P正楷書体L1" panose="03000600000000000000" pitchFamily="66" charset="-128"/>
                <a:ea typeface="AGENDA人名P正楷書体L1" panose="03000600000000000000" pitchFamily="66" charset="-128"/>
              </a:rPr>
              <a:t>C</a:t>
            </a:r>
            <a:endParaRPr kumimoji="1" lang="ja-JP" altLang="en-US" dirty="0">
              <a:latin typeface="AGENDA人名P正楷書体L1" panose="03000600000000000000" pitchFamily="66" charset="-128"/>
              <a:ea typeface="AGENDA人名P正楷書体L1" panose="03000600000000000000" pitchFamily="66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01085F-4A86-36B8-5B56-834FC01B1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57" y="3683995"/>
            <a:ext cx="8643486" cy="1642149"/>
          </a:xfrm>
        </p:spPr>
        <p:txBody>
          <a:bodyPr/>
          <a:lstStyle/>
          <a:p>
            <a:r>
              <a:rPr kumimoji="1" lang="ja-JP" altLang="en-US" sz="3600" dirty="0">
                <a:solidFill>
                  <a:srgbClr val="FFC000"/>
                </a:solidFill>
              </a:rPr>
              <a:t>白色脂肪細胞を褐色脂肪細胞</a:t>
            </a:r>
            <a:r>
              <a:rPr kumimoji="1" lang="ja-JP" altLang="en-US" dirty="0"/>
              <a:t>に誘導する</a:t>
            </a:r>
            <a:endParaRPr kumimoji="1" lang="en-US" altLang="ja-JP" dirty="0"/>
          </a:p>
          <a:p>
            <a:pPr marL="36900" indent="0">
              <a:buNone/>
            </a:pPr>
            <a:r>
              <a:rPr lang="ja-JP" altLang="en-US" dirty="0"/>
              <a:t>　　　　中部大学　応用生物学にて発表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33F324-AD70-B448-D916-C6398A8C3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64F2C-29D2-48DF-B68E-4A5F8D2EF02B}" type="slidenum">
              <a:rPr kumimoji="1" lang="ja-JP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  <a:uLnTx/>
                <a:uFillTx/>
                <a:latin typeface="Calibri"/>
                <a:ea typeface="HG丸ｺﾞｼｯｸM-PRO" panose="020F06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  <a:uLnTx/>
              <a:uFillTx/>
              <a:latin typeface="Calibri"/>
              <a:ea typeface="HG丸ｺﾞｼｯｸM-PRO" panose="020F0600000000000000" pitchFamily="50" charset="-128"/>
              <a:cs typeface="+mn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29FAEA1-56EA-B451-37EC-A4F0D6EB7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54" y="5042831"/>
            <a:ext cx="2914650" cy="16192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04F771C-09E7-BCAD-7BE4-4F8EA4C9B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013" y="5071406"/>
            <a:ext cx="2581275" cy="1590675"/>
          </a:xfrm>
          <a:prstGeom prst="rect">
            <a:avLst/>
          </a:prstGeom>
        </p:spPr>
      </p:pic>
      <p:sp>
        <p:nvSpPr>
          <p:cNvPr id="7" name="矢印: 右 6">
            <a:extLst>
              <a:ext uri="{FF2B5EF4-FFF2-40B4-BE49-F238E27FC236}">
                <a16:creationId xmlns:a16="http://schemas.microsoft.com/office/drawing/2014/main" id="{2A9CD891-F548-18F9-42B7-4E733E47C566}"/>
              </a:ext>
            </a:extLst>
          </p:cNvPr>
          <p:cNvSpPr/>
          <p:nvPr/>
        </p:nvSpPr>
        <p:spPr>
          <a:xfrm>
            <a:off x="3959258" y="5194169"/>
            <a:ext cx="1505340" cy="13510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チェンジ</a:t>
            </a:r>
          </a:p>
        </p:txBody>
      </p:sp>
    </p:spTree>
    <p:extLst>
      <p:ext uri="{BB962C8B-B14F-4D97-AF65-F5344CB8AC3E}">
        <p14:creationId xmlns:p14="http://schemas.microsoft.com/office/powerpoint/2010/main" val="132526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21</a:t>
            </a:fld>
            <a:endParaRPr/>
          </a:p>
        </p:txBody>
      </p:sp>
      <p:grpSp>
        <p:nvGrpSpPr>
          <p:cNvPr id="431" name="Google Shape;431;p21"/>
          <p:cNvGrpSpPr/>
          <p:nvPr/>
        </p:nvGrpSpPr>
        <p:grpSpPr>
          <a:xfrm>
            <a:off x="884255" y="227373"/>
            <a:ext cx="5635083" cy="975509"/>
            <a:chOff x="918765" y="1260909"/>
            <a:chExt cx="5474309" cy="975509"/>
          </a:xfrm>
        </p:grpSpPr>
        <p:sp>
          <p:nvSpPr>
            <p:cNvPr id="432" name="Google Shape;432;p21"/>
            <p:cNvSpPr/>
            <p:nvPr/>
          </p:nvSpPr>
          <p:spPr>
            <a:xfrm>
              <a:off x="918765" y="1260909"/>
              <a:ext cx="5299155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963657" y="1343906"/>
              <a:ext cx="5429417" cy="892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②</a:t>
              </a:r>
              <a:r>
                <a:rPr lang="ja-JP" altLang="ja-JP" sz="32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ourier New"/>
                </a:rPr>
                <a:t>黒すぐり</a:t>
              </a:r>
              <a:r>
                <a:rPr lang="ja-JP" altLang="en-US" sz="20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ourier New"/>
                </a:rPr>
                <a:t>（</a:t>
              </a:r>
              <a:r>
                <a:rPr lang="ja-JP" altLang="en-US" sz="20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ブラックカラントエキス）</a:t>
              </a:r>
              <a:endParaRPr sz="2000" b="1" dirty="0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pic>
        <p:nvPicPr>
          <p:cNvPr id="434" name="Google Shape;43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5305" y="227373"/>
            <a:ext cx="1033071" cy="75077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35" name="Google Shape;435;p21"/>
          <p:cNvSpPr txBox="1"/>
          <p:nvPr/>
        </p:nvSpPr>
        <p:spPr>
          <a:xfrm>
            <a:off x="34047" y="1238613"/>
            <a:ext cx="9075906" cy="424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・フランス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名『</a:t>
            </a:r>
            <a:r>
              <a:rPr lang="ja-JP" sz="2400" b="1" i="0" u="none" strike="noStrike" dirty="0">
                <a:solidFill>
                  <a:srgbClr val="CC0066"/>
                </a:solidFill>
                <a:latin typeface="+mn-ea"/>
                <a:ea typeface="+mn-ea"/>
                <a:cs typeface="Courier New"/>
                <a:sym typeface="Courier New"/>
              </a:rPr>
              <a:t>カシス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』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日本名『</a:t>
            </a:r>
            <a:r>
              <a:rPr lang="ja-JP" sz="24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黒すぐり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（</a:t>
            </a:r>
            <a:r>
              <a:rPr lang="ja-JP" sz="24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黒酸塊）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』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1800" b="1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（ちなみに、カシスは雪ノ下科、</a:t>
            </a:r>
            <a:endParaRPr sz="1800" b="1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　　　　　</a:t>
            </a:r>
            <a:r>
              <a:rPr lang="ja-JP" sz="1800" b="1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ブルーベリーはツツジ科、</a:t>
            </a:r>
            <a:endParaRPr sz="1800" b="1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1800" b="1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　　　　　ラズベリーやストロベリーはバラ科）</a:t>
            </a:r>
            <a:endParaRPr sz="1800" b="1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18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・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現代人にとって必要な栄養素をバランスよく含む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</a:t>
            </a:r>
            <a:r>
              <a:rPr lang="ja-JP" sz="24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理想的なスーパーフルーツ</a:t>
            </a:r>
            <a:endParaRPr sz="2400" b="1" i="0" u="none" strike="noStrike" dirty="0">
              <a:solidFill>
                <a:srgbClr val="FFFF00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18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・</a:t>
            </a:r>
            <a:r>
              <a:rPr lang="ja-JP" sz="2400" b="1" i="0" u="none" strike="noStrike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ポリフェノール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、</a:t>
            </a:r>
            <a:r>
              <a:rPr lang="ja-JP" sz="2400" b="1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アントシアニン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、</a:t>
            </a:r>
            <a:r>
              <a:rPr lang="ja-JP" sz="2400" b="1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ビタミン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、</a:t>
            </a:r>
            <a:r>
              <a:rPr lang="ja-JP" sz="2400" b="1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ミネラル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が豊富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</p:txBody>
      </p:sp>
      <p:pic>
        <p:nvPicPr>
          <p:cNvPr id="436" name="Google Shape;436;p21"/>
          <p:cNvPicPr preferRelativeResize="0"/>
          <p:nvPr/>
        </p:nvPicPr>
        <p:blipFill rotWithShape="1">
          <a:blip r:embed="rId4">
            <a:alphaModFix/>
          </a:blip>
          <a:srcRect l="66738"/>
          <a:stretch/>
        </p:blipFill>
        <p:spPr>
          <a:xfrm>
            <a:off x="7529209" y="2647520"/>
            <a:ext cx="1478016" cy="117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21"/>
          <p:cNvPicPr preferRelativeResize="0"/>
          <p:nvPr/>
        </p:nvPicPr>
        <p:blipFill rotWithShape="1">
          <a:blip r:embed="rId4">
            <a:alphaModFix/>
          </a:blip>
          <a:srcRect l="33475" r="33262"/>
          <a:stretch/>
        </p:blipFill>
        <p:spPr>
          <a:xfrm>
            <a:off x="7529209" y="1238613"/>
            <a:ext cx="1478015" cy="117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1"/>
          <p:cNvPicPr preferRelativeResize="0"/>
          <p:nvPr/>
        </p:nvPicPr>
        <p:blipFill rotWithShape="1">
          <a:blip r:embed="rId4">
            <a:alphaModFix/>
          </a:blip>
          <a:srcRect r="66738"/>
          <a:stretch/>
        </p:blipFill>
        <p:spPr>
          <a:xfrm>
            <a:off x="4920791" y="1321611"/>
            <a:ext cx="1598547" cy="1178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C4E"/>
              </a:buClr>
              <a:buSzPts val="4000"/>
              <a:buFont typeface="Calibri"/>
              <a:buNone/>
            </a:pPr>
            <a:r>
              <a:rPr lang="ja-JP" dirty="0">
                <a:solidFill>
                  <a:srgbClr val="FFCC4E"/>
                </a:solidFill>
                <a:latin typeface="+mn-ea"/>
                <a:ea typeface="+mn-ea"/>
              </a:rPr>
              <a:t>15分で効果発揮</a:t>
            </a:r>
            <a:r>
              <a:rPr lang="ja-JP" dirty="0">
                <a:latin typeface="+mn-ea"/>
                <a:ea typeface="+mn-ea"/>
              </a:rPr>
              <a:t>！！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444" name="Google Shape;444;p2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22</a:t>
            </a:fld>
            <a:endParaRPr/>
          </a:p>
        </p:txBody>
      </p:sp>
      <p:sp>
        <p:nvSpPr>
          <p:cNvPr id="445" name="Google Shape;445;p22"/>
          <p:cNvSpPr txBox="1"/>
          <p:nvPr/>
        </p:nvSpPr>
        <p:spPr>
          <a:xfrm>
            <a:off x="291830" y="1023213"/>
            <a:ext cx="8579796" cy="139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urier New"/>
              <a:buNone/>
            </a:pPr>
            <a:r>
              <a:rPr lang="ja-JP" sz="2400" b="0" i="0" u="none" strike="noStrike" cap="none">
                <a:solidFill>
                  <a:srgbClr val="FFFFFF"/>
                </a:solidFill>
                <a:latin typeface="+mn-ea"/>
                <a:ea typeface="+mn-ea"/>
                <a:cs typeface="Courier New"/>
                <a:sym typeface="Courier New"/>
              </a:rPr>
              <a:t>・</a:t>
            </a:r>
            <a:r>
              <a:rPr lang="ja-JP" sz="2400" b="1" i="0" u="none" strike="noStrike" cap="none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カシスアントシアニン</a:t>
            </a:r>
            <a:r>
              <a:rPr lang="ja-JP" sz="2400" b="0" i="0" u="none" strike="noStrike" cap="none">
                <a:solidFill>
                  <a:srgbClr val="FFFFFF"/>
                </a:solidFill>
                <a:latin typeface="+mn-ea"/>
                <a:ea typeface="+mn-ea"/>
                <a:cs typeface="Arial"/>
                <a:sym typeface="Arial"/>
              </a:rPr>
              <a:t>（ポリフェノールの一種）は、</a:t>
            </a:r>
            <a:endParaRPr sz="2400" b="0" i="0" u="none" strike="noStrike" cap="none">
              <a:solidFill>
                <a:srgbClr val="FFFFFF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ja-JP" sz="2400" b="0" i="0" u="none" strike="noStrike" cap="none">
                <a:solidFill>
                  <a:srgbClr val="FFFFFF"/>
                </a:solidFill>
                <a:latin typeface="+mn-ea"/>
                <a:ea typeface="+mn-ea"/>
                <a:cs typeface="Arial"/>
                <a:sym typeface="Arial"/>
              </a:rPr>
              <a:t>　</a:t>
            </a:r>
            <a:r>
              <a:rPr lang="ja-JP" sz="2400" b="1" i="0" u="none" strike="noStrike" cap="none">
                <a:solidFill>
                  <a:srgbClr val="00B050"/>
                </a:solidFill>
                <a:latin typeface="+mn-ea"/>
                <a:ea typeface="+mn-ea"/>
                <a:cs typeface="Arial"/>
                <a:sym typeface="Arial"/>
              </a:rPr>
              <a:t>素早く働きかけて持続しやすい</a:t>
            </a:r>
            <a:r>
              <a:rPr lang="ja-JP" sz="2400" b="0" i="0" u="none" strike="noStrike" cap="none">
                <a:solidFill>
                  <a:srgbClr val="FFFFFF"/>
                </a:solidFill>
                <a:latin typeface="+mn-ea"/>
                <a:ea typeface="+mn-ea"/>
                <a:cs typeface="Arial"/>
                <a:sym typeface="Arial"/>
              </a:rPr>
              <a:t>（</a:t>
            </a:r>
            <a:r>
              <a:rPr lang="ja-JP" sz="2800" b="1" i="0" u="none" strike="noStrike" cap="none">
                <a:solidFill>
                  <a:srgbClr val="FF99FF"/>
                </a:solidFill>
                <a:latin typeface="+mn-ea"/>
                <a:ea typeface="+mn-ea"/>
                <a:cs typeface="Arial"/>
                <a:sym typeface="Arial"/>
              </a:rPr>
              <a:t>即効性と持続性</a:t>
            </a:r>
            <a:r>
              <a:rPr lang="ja-JP" sz="2400" b="0" i="0" u="none" strike="noStrike" cap="none">
                <a:solidFill>
                  <a:srgbClr val="FFFFFF"/>
                </a:solidFill>
                <a:latin typeface="+mn-ea"/>
                <a:ea typeface="+mn-ea"/>
                <a:cs typeface="Arial"/>
                <a:sym typeface="Arial"/>
              </a:rPr>
              <a:t>）</a:t>
            </a:r>
            <a:endParaRPr sz="2400" b="0" i="0" u="none" strike="noStrike" cap="none">
              <a:solidFill>
                <a:srgbClr val="FFFFFF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lang="ja-JP" sz="2400" b="1" i="0" u="none" strike="noStrike" cap="none">
                <a:solidFill>
                  <a:srgbClr val="00B050"/>
                </a:solidFill>
                <a:latin typeface="+mn-ea"/>
                <a:ea typeface="+mn-ea"/>
                <a:cs typeface="Arial"/>
                <a:sym typeface="Arial"/>
              </a:rPr>
              <a:t>　　　　　　　　　　　　　　　　</a:t>
            </a:r>
            <a:r>
              <a:rPr lang="ja-JP" sz="1800" b="0" i="0" u="none" strike="noStrike" cap="none">
                <a:solidFill>
                  <a:srgbClr val="FFFFFF"/>
                </a:solidFill>
                <a:latin typeface="+mn-ea"/>
                <a:ea typeface="+mn-ea"/>
                <a:cs typeface="Arial"/>
                <a:sym typeface="Arial"/>
              </a:rPr>
              <a:t>・・・ブルーベリーにはない特徴</a:t>
            </a:r>
            <a:endParaRPr sz="2400" b="0" i="0" u="none" strike="noStrike" cap="none">
              <a:solidFill>
                <a:srgbClr val="FFFFFF"/>
              </a:solidFill>
              <a:latin typeface="+mn-ea"/>
              <a:ea typeface="+mn-ea"/>
              <a:cs typeface="Courier New"/>
              <a:sym typeface="Courier New"/>
            </a:endParaRPr>
          </a:p>
        </p:txBody>
      </p:sp>
      <p:pic>
        <p:nvPicPr>
          <p:cNvPr id="446" name="Google Shape;446;p22"/>
          <p:cNvPicPr preferRelativeResize="0"/>
          <p:nvPr/>
        </p:nvPicPr>
        <p:blipFill rotWithShape="1">
          <a:blip r:embed="rId3">
            <a:alphaModFix/>
          </a:blip>
          <a:srcRect b="23256"/>
          <a:stretch/>
        </p:blipFill>
        <p:spPr>
          <a:xfrm>
            <a:off x="1791333" y="2435523"/>
            <a:ext cx="5561334" cy="2996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7" name="Google Shape;447;p22"/>
          <p:cNvGrpSpPr/>
          <p:nvPr/>
        </p:nvGrpSpPr>
        <p:grpSpPr>
          <a:xfrm>
            <a:off x="291830" y="272374"/>
            <a:ext cx="1654540" cy="622571"/>
            <a:chOff x="291830" y="272374"/>
            <a:chExt cx="1654540" cy="622571"/>
          </a:xfrm>
        </p:grpSpPr>
        <p:sp>
          <p:nvSpPr>
            <p:cNvPr id="448" name="Google Shape;448;p22"/>
            <p:cNvSpPr/>
            <p:nvPr/>
          </p:nvSpPr>
          <p:spPr>
            <a:xfrm flipH="1">
              <a:off x="291830" y="272374"/>
              <a:ext cx="1654540" cy="622571"/>
            </a:xfrm>
            <a:prstGeom prst="flowChartDisplay">
              <a:avLst/>
            </a:prstGeom>
            <a:solidFill>
              <a:schemeClr val="lt1"/>
            </a:solidFill>
            <a:ln w="1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49" name="Google Shape;449;p22"/>
            <p:cNvSpPr txBox="1"/>
            <p:nvPr/>
          </p:nvSpPr>
          <p:spPr>
            <a:xfrm>
              <a:off x="400985" y="336626"/>
              <a:ext cx="13784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8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特徴Ⅰ</a:t>
              </a:r>
              <a:endParaRPr sz="28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450" name="Google Shape;450;p22"/>
          <p:cNvSpPr txBox="1"/>
          <p:nvPr/>
        </p:nvSpPr>
        <p:spPr>
          <a:xfrm>
            <a:off x="529158" y="5453819"/>
            <a:ext cx="804968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i="0">
                <a:solidFill>
                  <a:schemeClr val="lt1"/>
                </a:solidFill>
                <a:latin typeface="+mn-ea"/>
                <a:ea typeface="+mn-ea"/>
                <a:cs typeface="Roboto"/>
                <a:sym typeface="Roboto"/>
              </a:rPr>
              <a:t>・摂取後15分後には血液中にあらわれ、血流が改善されはじめる</a:t>
            </a:r>
            <a:endParaRPr sz="2000" b="1" i="0">
              <a:solidFill>
                <a:schemeClr val="lt1"/>
              </a:solidFill>
              <a:latin typeface="+mn-ea"/>
              <a:ea typeface="+mn-ea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Roboto"/>
                <a:sym typeface="Roboto"/>
              </a:rPr>
              <a:t>・それにともない肌の色みが改善</a:t>
            </a:r>
            <a:endParaRPr sz="2000" b="1">
              <a:solidFill>
                <a:schemeClr val="lt1"/>
              </a:solidFill>
              <a:latin typeface="+mn-ea"/>
              <a:ea typeface="+mn-ea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Roboto"/>
                <a:sym typeface="Roboto"/>
              </a:rPr>
              <a:t>・1～2時間後には血中濃度が最大に！</a:t>
            </a:r>
            <a:endParaRPr sz="2000" b="1">
              <a:solidFill>
                <a:schemeClr val="lt1"/>
              </a:solidFill>
              <a:latin typeface="+mn-ea"/>
              <a:ea typeface="+mn-ea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>
                <a:solidFill>
                  <a:schemeClr val="lt1"/>
                </a:solidFill>
                <a:latin typeface="+mn-ea"/>
                <a:ea typeface="+mn-ea"/>
                <a:cs typeface="Roboto"/>
                <a:sym typeface="Roboto"/>
              </a:rPr>
              <a:t>・</a:t>
            </a:r>
            <a:r>
              <a:rPr lang="ja-JP" sz="2000" b="1" i="0">
                <a:solidFill>
                  <a:schemeClr val="lt1"/>
                </a:solidFill>
                <a:latin typeface="+mn-ea"/>
                <a:ea typeface="+mn-ea"/>
                <a:cs typeface="Roboto"/>
                <a:sym typeface="Roboto"/>
              </a:rPr>
              <a:t>8時間たっても血液中に残っている</a:t>
            </a:r>
            <a:endParaRPr sz="2000" b="1">
              <a:solidFill>
                <a:schemeClr val="lt1"/>
              </a:solidFill>
              <a:latin typeface="+mn-ea"/>
              <a:ea typeface="+mn-ea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3"/>
          <p:cNvSpPr txBox="1">
            <a:spLocks noGrp="1"/>
          </p:cNvSpPr>
          <p:nvPr>
            <p:ph type="title"/>
          </p:nvPr>
        </p:nvSpPr>
        <p:spPr>
          <a:xfrm>
            <a:off x="1888620" y="195444"/>
            <a:ext cx="6973278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2800"/>
              <a:buFont typeface="Calibri"/>
              <a:buNone/>
            </a:pPr>
            <a:r>
              <a:rPr lang="ja-JP" sz="2800">
                <a:solidFill>
                  <a:srgbClr val="FF99FF"/>
                </a:solidFill>
                <a:latin typeface="+mn-ea"/>
                <a:ea typeface="+mn-ea"/>
              </a:rPr>
              <a:t>ポリフェノール</a:t>
            </a:r>
            <a:r>
              <a:rPr lang="ja-JP" sz="2800">
                <a:latin typeface="+mn-ea"/>
                <a:ea typeface="+mn-ea"/>
              </a:rPr>
              <a:t>、</a:t>
            </a:r>
            <a:r>
              <a:rPr lang="ja-JP" sz="2800">
                <a:solidFill>
                  <a:srgbClr val="FF99FF"/>
                </a:solidFill>
                <a:latin typeface="+mn-ea"/>
                <a:ea typeface="+mn-ea"/>
              </a:rPr>
              <a:t>アントシアニン</a:t>
            </a:r>
            <a:r>
              <a:rPr lang="ja-JP" sz="2800">
                <a:latin typeface="+mn-ea"/>
                <a:ea typeface="+mn-ea"/>
              </a:rPr>
              <a:t>　高配合</a:t>
            </a:r>
            <a:endParaRPr>
              <a:latin typeface="+mn-ea"/>
              <a:ea typeface="+mn-ea"/>
            </a:endParaRPr>
          </a:p>
        </p:txBody>
      </p:sp>
      <p:sp>
        <p:nvSpPr>
          <p:cNvPr id="456" name="Google Shape;456;p2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23</a:t>
            </a:fld>
            <a:endParaRPr/>
          </a:p>
        </p:txBody>
      </p:sp>
      <p:pic>
        <p:nvPicPr>
          <p:cNvPr id="457" name="Google Shape;457;p23" descr="ポリフェノールとアントシアニンの比較表"/>
          <p:cNvPicPr preferRelativeResize="0"/>
          <p:nvPr/>
        </p:nvPicPr>
        <p:blipFill rotWithShape="1">
          <a:blip r:embed="rId3">
            <a:alphaModFix/>
          </a:blip>
          <a:srcRect l="13824" r="15438"/>
          <a:stretch/>
        </p:blipFill>
        <p:spPr>
          <a:xfrm>
            <a:off x="509933" y="1001026"/>
            <a:ext cx="5354923" cy="3244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3"/>
          <p:cNvPicPr preferRelativeResize="0"/>
          <p:nvPr/>
        </p:nvPicPr>
        <p:blipFill rotWithShape="1">
          <a:blip r:embed="rId4">
            <a:alphaModFix/>
          </a:blip>
          <a:srcRect r="50403"/>
          <a:stretch/>
        </p:blipFill>
        <p:spPr>
          <a:xfrm>
            <a:off x="5987396" y="1588440"/>
            <a:ext cx="2874024" cy="2069543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3"/>
          <p:cNvSpPr txBox="1"/>
          <p:nvPr/>
        </p:nvSpPr>
        <p:spPr>
          <a:xfrm>
            <a:off x="233271" y="4491276"/>
            <a:ext cx="875048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ブルーベリーは「アントシアニンの種類は多いが量は少ない」</a:t>
            </a:r>
            <a:endParaRPr sz="2400" b="0" i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のに対して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460" name="Google Shape;460;p23"/>
          <p:cNvSpPr txBox="1"/>
          <p:nvPr/>
        </p:nvSpPr>
        <p:spPr>
          <a:xfrm>
            <a:off x="411542" y="5577121"/>
            <a:ext cx="832091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カシスは…</a:t>
            </a:r>
            <a:endParaRPr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「</a:t>
            </a: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種類は少ないがそれぞれのアントシアニンの量は多い</a:t>
            </a: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」</a:t>
            </a:r>
            <a:endParaRPr>
              <a:latin typeface="+mn-ea"/>
              <a:ea typeface="+mn-ea"/>
            </a:endParaRPr>
          </a:p>
        </p:txBody>
      </p:sp>
      <p:grpSp>
        <p:nvGrpSpPr>
          <p:cNvPr id="461" name="Google Shape;461;p23"/>
          <p:cNvGrpSpPr/>
          <p:nvPr/>
        </p:nvGrpSpPr>
        <p:grpSpPr>
          <a:xfrm>
            <a:off x="291830" y="272374"/>
            <a:ext cx="1654540" cy="622571"/>
            <a:chOff x="291830" y="272374"/>
            <a:chExt cx="1654540" cy="622571"/>
          </a:xfrm>
        </p:grpSpPr>
        <p:sp>
          <p:nvSpPr>
            <p:cNvPr id="462" name="Google Shape;462;p23"/>
            <p:cNvSpPr/>
            <p:nvPr/>
          </p:nvSpPr>
          <p:spPr>
            <a:xfrm flipH="1">
              <a:off x="291830" y="272374"/>
              <a:ext cx="1654540" cy="622571"/>
            </a:xfrm>
            <a:prstGeom prst="flowChartDisplay">
              <a:avLst/>
            </a:prstGeom>
            <a:solidFill>
              <a:schemeClr val="lt1"/>
            </a:solidFill>
            <a:ln w="1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63" name="Google Shape;463;p23"/>
            <p:cNvSpPr txBox="1"/>
            <p:nvPr/>
          </p:nvSpPr>
          <p:spPr>
            <a:xfrm>
              <a:off x="400985" y="336626"/>
              <a:ext cx="13784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8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特徴Ⅱ</a:t>
              </a:r>
              <a:endParaRPr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Calibri"/>
              <a:buNone/>
            </a:pPr>
            <a:r>
              <a:rPr lang="ja-JP">
                <a:solidFill>
                  <a:srgbClr val="FFFF00"/>
                </a:solidFill>
                <a:latin typeface="+mn-ea"/>
                <a:ea typeface="+mn-ea"/>
              </a:rPr>
              <a:t>ビタミン</a:t>
            </a:r>
            <a:r>
              <a:rPr lang="ja-JP">
                <a:latin typeface="+mn-ea"/>
                <a:ea typeface="+mn-ea"/>
              </a:rPr>
              <a:t>も豊富！</a:t>
            </a:r>
            <a:endParaRPr>
              <a:latin typeface="+mn-ea"/>
              <a:ea typeface="+mn-ea"/>
            </a:endParaRPr>
          </a:p>
        </p:txBody>
      </p:sp>
      <p:sp>
        <p:nvSpPr>
          <p:cNvPr id="469" name="Google Shape;469;p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24</a:t>
            </a:fld>
            <a:endParaRPr/>
          </a:p>
        </p:txBody>
      </p:sp>
      <p:pic>
        <p:nvPicPr>
          <p:cNvPr id="470" name="Google Shape;470;p24" descr="ビタミンの比較表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076" y="1282655"/>
            <a:ext cx="7270874" cy="3116089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4"/>
          <p:cNvSpPr txBox="1"/>
          <p:nvPr/>
        </p:nvSpPr>
        <p:spPr>
          <a:xfrm>
            <a:off x="1112359" y="4576095"/>
            <a:ext cx="691928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特に、ビタミン</a:t>
            </a:r>
            <a:r>
              <a:rPr lang="ja-JP" sz="32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Ａ</a:t>
            </a:r>
            <a:r>
              <a:rPr lang="ja-JP" sz="24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32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Ｃ</a:t>
            </a:r>
            <a:r>
              <a:rPr lang="ja-JP" sz="24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32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Ｅ</a:t>
            </a:r>
            <a:r>
              <a:rPr lang="ja-JP" sz="24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が多く含まれている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grpSp>
        <p:nvGrpSpPr>
          <p:cNvPr id="472" name="Google Shape;472;p24"/>
          <p:cNvGrpSpPr/>
          <p:nvPr/>
        </p:nvGrpSpPr>
        <p:grpSpPr>
          <a:xfrm>
            <a:off x="291830" y="272374"/>
            <a:ext cx="1654540" cy="622571"/>
            <a:chOff x="291830" y="272374"/>
            <a:chExt cx="1654540" cy="622571"/>
          </a:xfrm>
        </p:grpSpPr>
        <p:sp>
          <p:nvSpPr>
            <p:cNvPr id="473" name="Google Shape;473;p24"/>
            <p:cNvSpPr/>
            <p:nvPr/>
          </p:nvSpPr>
          <p:spPr>
            <a:xfrm flipH="1">
              <a:off x="291830" y="272374"/>
              <a:ext cx="1654540" cy="622571"/>
            </a:xfrm>
            <a:prstGeom prst="flowChartDisplay">
              <a:avLst/>
            </a:prstGeom>
            <a:solidFill>
              <a:schemeClr val="lt1"/>
            </a:solidFill>
            <a:ln w="1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74" name="Google Shape;474;p24"/>
            <p:cNvSpPr txBox="1"/>
            <p:nvPr/>
          </p:nvSpPr>
          <p:spPr>
            <a:xfrm>
              <a:off x="400985" y="336626"/>
              <a:ext cx="13784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8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特徴Ⅲ</a:t>
              </a:r>
              <a:endParaRPr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5"/>
          <p:cNvSpPr txBox="1">
            <a:spLocks noGrp="1"/>
          </p:cNvSpPr>
          <p:nvPr>
            <p:ph type="title"/>
          </p:nvPr>
        </p:nvSpPr>
        <p:spPr>
          <a:xfrm>
            <a:off x="1684420" y="195445"/>
            <a:ext cx="6766247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>
                <a:latin typeface="+mn-ea"/>
                <a:ea typeface="+mn-ea"/>
              </a:rPr>
              <a:t>そして、</a:t>
            </a:r>
            <a:r>
              <a:rPr lang="ja-JP">
                <a:solidFill>
                  <a:srgbClr val="FFFF00"/>
                </a:solidFill>
                <a:latin typeface="+mn-ea"/>
                <a:ea typeface="+mn-ea"/>
              </a:rPr>
              <a:t>ミネラル</a:t>
            </a:r>
            <a:r>
              <a:rPr lang="ja-JP">
                <a:latin typeface="+mn-ea"/>
                <a:ea typeface="+mn-ea"/>
              </a:rPr>
              <a:t>も豊富</a:t>
            </a:r>
            <a:endParaRPr>
              <a:latin typeface="+mn-ea"/>
              <a:ea typeface="+mn-ea"/>
            </a:endParaRPr>
          </a:p>
        </p:txBody>
      </p:sp>
      <p:sp>
        <p:nvSpPr>
          <p:cNvPr id="480" name="Google Shape;480;p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25</a:t>
            </a:fld>
            <a:endParaRPr/>
          </a:p>
        </p:txBody>
      </p:sp>
      <p:sp>
        <p:nvSpPr>
          <p:cNvPr id="481" name="Google Shape;481;p25"/>
          <p:cNvSpPr txBox="1"/>
          <p:nvPr/>
        </p:nvSpPr>
        <p:spPr>
          <a:xfrm>
            <a:off x="238643" y="5669941"/>
            <a:ext cx="873973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カリウム</a:t>
            </a: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 i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カルシウム</a:t>
            </a: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マグネシウム</a:t>
            </a: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鉄</a:t>
            </a:r>
            <a:r>
              <a:rPr lang="ja-JP" sz="2400" i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分</a:t>
            </a: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亜鉛</a:t>
            </a: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銅</a:t>
            </a: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など</a:t>
            </a:r>
            <a:endParaRPr sz="240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0" i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ほとんどの成分が多く含まれている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482" name="Google Shape;482;p25" descr="ミネラルの比較表"/>
          <p:cNvPicPr preferRelativeResize="0"/>
          <p:nvPr/>
        </p:nvPicPr>
        <p:blipFill rotWithShape="1">
          <a:blip r:embed="rId3">
            <a:alphaModFix/>
          </a:blip>
          <a:srcRect l="8859" r="9480"/>
          <a:stretch/>
        </p:blipFill>
        <p:spPr>
          <a:xfrm>
            <a:off x="508151" y="1001027"/>
            <a:ext cx="8200724" cy="4303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3" name="Google Shape;483;p25"/>
          <p:cNvGrpSpPr/>
          <p:nvPr/>
        </p:nvGrpSpPr>
        <p:grpSpPr>
          <a:xfrm>
            <a:off x="291830" y="272374"/>
            <a:ext cx="1654540" cy="622571"/>
            <a:chOff x="291830" y="272374"/>
            <a:chExt cx="1654540" cy="622571"/>
          </a:xfrm>
        </p:grpSpPr>
        <p:sp>
          <p:nvSpPr>
            <p:cNvPr id="484" name="Google Shape;484;p25"/>
            <p:cNvSpPr/>
            <p:nvPr/>
          </p:nvSpPr>
          <p:spPr>
            <a:xfrm flipH="1">
              <a:off x="291830" y="272374"/>
              <a:ext cx="1654540" cy="622571"/>
            </a:xfrm>
            <a:prstGeom prst="flowChartDisplay">
              <a:avLst/>
            </a:prstGeom>
            <a:solidFill>
              <a:schemeClr val="lt1"/>
            </a:solidFill>
            <a:ln w="158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85" name="Google Shape;485;p25"/>
            <p:cNvSpPr txBox="1"/>
            <p:nvPr/>
          </p:nvSpPr>
          <p:spPr>
            <a:xfrm>
              <a:off x="400985" y="336626"/>
              <a:ext cx="13784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8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特徴Ⅳ</a:t>
              </a:r>
              <a:endParaRPr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26</a:t>
            </a:fld>
            <a:endParaRPr/>
          </a:p>
        </p:txBody>
      </p:sp>
      <p:sp>
        <p:nvSpPr>
          <p:cNvPr id="491" name="Google Shape;491;p26"/>
          <p:cNvSpPr/>
          <p:nvPr/>
        </p:nvSpPr>
        <p:spPr>
          <a:xfrm>
            <a:off x="2723954" y="310370"/>
            <a:ext cx="3763478" cy="65451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58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期待できる効果</a:t>
            </a:r>
            <a:endParaRPr>
              <a:latin typeface="+mn-ea"/>
              <a:ea typeface="+mn-ea"/>
            </a:endParaRPr>
          </a:p>
        </p:txBody>
      </p:sp>
      <p:sp>
        <p:nvSpPr>
          <p:cNvPr id="492" name="Google Shape;492;p26"/>
          <p:cNvSpPr txBox="1"/>
          <p:nvPr/>
        </p:nvSpPr>
        <p:spPr>
          <a:xfrm>
            <a:off x="288757" y="1113999"/>
            <a:ext cx="8566485" cy="5583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＊</a:t>
            </a: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末梢の血流を改善</a:t>
            </a:r>
            <a:endParaRPr sz="28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＊</a:t>
            </a:r>
            <a:r>
              <a:rPr lang="ja-JP" sz="28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動脈硬化</a:t>
            </a:r>
            <a:r>
              <a:rPr lang="ja-JP" sz="28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や</a:t>
            </a:r>
            <a:r>
              <a:rPr lang="ja-JP" sz="28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脳梗塞</a:t>
            </a:r>
            <a:r>
              <a:rPr lang="ja-JP" sz="28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予防</a:t>
            </a:r>
            <a:endParaRPr sz="28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dirty="0">
              <a:solidFill>
                <a:srgbClr val="FFFF00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＊</a:t>
            </a:r>
            <a:r>
              <a:rPr lang="ja-JP" sz="28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抗酸化力も高い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b="1" i="0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＊</a:t>
            </a:r>
            <a:r>
              <a:rPr lang="ja-JP" sz="2800" b="1" i="0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肩こり</a:t>
            </a:r>
            <a:endParaRPr sz="2800" b="1" i="0" dirty="0">
              <a:solidFill>
                <a:srgbClr val="FFFF00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＊</a:t>
            </a: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冷え性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</a:t>
            </a:r>
            <a:r>
              <a:rPr lang="ja-JP" sz="2400" b="0" i="0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顔面の血流も向上させ、女性の悩みのひとつである</a:t>
            </a:r>
            <a:endParaRPr sz="28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＊目の下の「</a:t>
            </a: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クマ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」の解消</a:t>
            </a:r>
            <a:endParaRPr dirty="0">
              <a:latin typeface="+mn-ea"/>
              <a:ea typeface="+mn-ea"/>
            </a:endParaRPr>
          </a:p>
        </p:txBody>
      </p:sp>
      <p:pic>
        <p:nvPicPr>
          <p:cNvPr id="1026" name="Picture 2" descr="ポイント１　血流（末梢血流）改善">
            <a:extLst>
              <a:ext uri="{FF2B5EF4-FFF2-40B4-BE49-F238E27FC236}">
                <a16:creationId xmlns:a16="http://schemas.microsoft.com/office/drawing/2014/main" id="{C45B6342-ED25-9A07-B152-F4650B3F9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25" y="1113999"/>
            <a:ext cx="2008204" cy="150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脳梗塞の主な原因 動脈硬化と心房細動の症状・予防・治療法について | NHK健康チャンネル">
            <a:extLst>
              <a:ext uri="{FF2B5EF4-FFF2-40B4-BE49-F238E27FC236}">
                <a16:creationId xmlns:a16="http://schemas.microsoft.com/office/drawing/2014/main" id="{F7A76597-B1D5-8EDB-3F6A-D7348612A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883" y="1943766"/>
            <a:ext cx="2391738" cy="134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36CF085-57AC-12D3-44DF-0BA7B009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818" y="2823686"/>
            <a:ext cx="2036983" cy="118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肩こりの原因・症状・治療法を医師が解説│東京駅の整形外科 竹谷内医院 日本橋駅2分">
            <a:extLst>
              <a:ext uri="{FF2B5EF4-FFF2-40B4-BE49-F238E27FC236}">
                <a16:creationId xmlns:a16="http://schemas.microsoft.com/office/drawing/2014/main" id="{86F3DB0A-D4EA-AE40-ED8D-5A0529F0F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53"/>
          <a:stretch/>
        </p:blipFill>
        <p:spPr bwMode="auto">
          <a:xfrm>
            <a:off x="3806269" y="4326354"/>
            <a:ext cx="1483911" cy="117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冷え（冷え性）の原因とは？おもな症状や改善する方法について解説 - 健康情報コラム">
            <a:extLst>
              <a:ext uri="{FF2B5EF4-FFF2-40B4-BE49-F238E27FC236}">
                <a16:creationId xmlns:a16="http://schemas.microsoft.com/office/drawing/2014/main" id="{E1E3E7E7-0F70-E147-EF52-BB7A65954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733" y="4326353"/>
            <a:ext cx="2088985" cy="117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C8DEBC1-BD55-CE17-8F72-12EA074572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8143" y="5744001"/>
            <a:ext cx="1201478" cy="942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27</a:t>
            </a:fld>
            <a:endParaRPr/>
          </a:p>
        </p:txBody>
      </p:sp>
      <p:grpSp>
        <p:nvGrpSpPr>
          <p:cNvPr id="498" name="Google Shape;498;p27"/>
          <p:cNvGrpSpPr/>
          <p:nvPr/>
        </p:nvGrpSpPr>
        <p:grpSpPr>
          <a:xfrm>
            <a:off x="1242795" y="217746"/>
            <a:ext cx="3630781" cy="750771"/>
            <a:chOff x="1116531" y="1260909"/>
            <a:chExt cx="3630781" cy="750771"/>
          </a:xfrm>
        </p:grpSpPr>
        <p:sp>
          <p:nvSpPr>
            <p:cNvPr id="499" name="Google Shape;499;p27"/>
            <p:cNvSpPr/>
            <p:nvPr/>
          </p:nvSpPr>
          <p:spPr>
            <a:xfrm>
              <a:off x="1116532" y="1260909"/>
              <a:ext cx="3630780" cy="750771"/>
            </a:xfrm>
            <a:prstGeom prst="foldedCorner">
              <a:avLst>
                <a:gd name="adj" fmla="val 16667"/>
              </a:avLst>
            </a:prstGeom>
            <a:gradFill>
              <a:gsLst>
                <a:gs pos="0">
                  <a:srgbClr val="F0E9D5"/>
                </a:gs>
                <a:gs pos="100000">
                  <a:srgbClr val="D9C486"/>
                </a:gs>
              </a:gsLst>
              <a:lin ang="5400000" scaled="0"/>
            </a:gradFill>
            <a:ln w="9525" cap="rnd" cmpd="sng">
              <a:solidFill>
                <a:srgbClr val="C9B1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endParaRPr sz="32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1116531" y="1343906"/>
              <a:ext cx="350640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690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ja-JP" sz="3200" b="1" dirty="0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③</a:t>
              </a:r>
              <a:r>
                <a:rPr lang="ja-JP" sz="3200" b="1" dirty="0">
                  <a:solidFill>
                    <a:srgbClr val="8D3314"/>
                  </a:solidFill>
                  <a:latin typeface="+mn-ea"/>
                  <a:ea typeface="+mn-ea"/>
                  <a:cs typeface="Calibri"/>
                  <a:sym typeface="Calibri"/>
                </a:rPr>
                <a:t>発酵黒じゃばら</a:t>
              </a:r>
              <a:endParaRPr sz="3200" b="1" dirty="0">
                <a:solidFill>
                  <a:srgbClr val="8D3314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</p:grpSp>
      <p:pic>
        <p:nvPicPr>
          <p:cNvPr id="501" name="Google Shape;501;p27" descr="素材『醗酵黒じゃばら』 製品画像"/>
          <p:cNvPicPr preferRelativeResize="0"/>
          <p:nvPr/>
        </p:nvPicPr>
        <p:blipFill rotWithShape="1">
          <a:blip r:embed="rId3">
            <a:alphaModFix/>
          </a:blip>
          <a:srcRect l="2643" t="19481" b="13158"/>
          <a:stretch/>
        </p:blipFill>
        <p:spPr>
          <a:xfrm>
            <a:off x="5201918" y="90414"/>
            <a:ext cx="1527355" cy="105680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02" name="Google Shape;502;p27"/>
          <p:cNvSpPr txBox="1"/>
          <p:nvPr/>
        </p:nvSpPr>
        <p:spPr>
          <a:xfrm>
            <a:off x="267868" y="1303690"/>
            <a:ext cx="8782991" cy="495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・「</a:t>
            </a:r>
            <a:r>
              <a:rPr lang="ja-JP" sz="2800" b="1" i="0" u="none" strike="noStrike" dirty="0">
                <a:solidFill>
                  <a:srgbClr val="FF6600"/>
                </a:solidFill>
                <a:latin typeface="+mn-ea"/>
                <a:ea typeface="+mn-ea"/>
                <a:cs typeface="Courier New"/>
                <a:sym typeface="Courier New"/>
              </a:rPr>
              <a:t>じゃばら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」とは…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  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和歌山県北山村に自生する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「</a:t>
            </a:r>
            <a:r>
              <a:rPr lang="ja-JP" sz="2400" b="1" i="0" u="none" strike="noStrike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幻の果実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」「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Courier New"/>
                <a:sym typeface="Courier New"/>
              </a:rPr>
              <a:t>奇跡の柑橘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」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　　　　　　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と言われる柑橘類 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・「</a:t>
            </a:r>
            <a:r>
              <a:rPr lang="ja-JP" sz="2400" b="1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邪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気を</a:t>
            </a:r>
            <a:r>
              <a:rPr lang="ja-JP" sz="2400" b="1" i="0" u="none" strike="noStrike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払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う」という意味から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「</a:t>
            </a:r>
            <a:r>
              <a:rPr lang="ja-JP" sz="2400" b="1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邪</a:t>
            </a:r>
            <a:r>
              <a:rPr lang="ja-JP" sz="2400" b="1" i="0" u="none" strike="noStrike" dirty="0">
                <a:solidFill>
                  <a:srgbClr val="00B0F0"/>
                </a:solidFill>
                <a:latin typeface="+mn-ea"/>
                <a:ea typeface="+mn-ea"/>
                <a:cs typeface="Courier New"/>
                <a:sym typeface="Courier New"/>
              </a:rPr>
              <a:t>払</a:t>
            </a:r>
            <a:r>
              <a:rPr lang="ja-JP" sz="18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（</a:t>
            </a:r>
            <a:r>
              <a:rPr lang="ja-JP" sz="18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じゃばら）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」と呼ばれ、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　</a:t>
            </a:r>
            <a:r>
              <a:rPr lang="ja-JP" sz="2400" b="0" i="0" u="none" strike="noStrike" dirty="0">
                <a:solidFill>
                  <a:schemeClr val="lt1"/>
                </a:solidFill>
                <a:latin typeface="+mn-ea"/>
                <a:ea typeface="+mn-ea"/>
                <a:cs typeface="Courier New"/>
                <a:sym typeface="Courier New"/>
              </a:rPr>
              <a:t>正月料理に欠かせない縁起物食材 </a:t>
            </a:r>
            <a:endParaRPr sz="2400" b="0" i="0" u="none" strike="noStrike" dirty="0">
              <a:solidFill>
                <a:schemeClr val="lt1"/>
              </a:solidFill>
              <a:latin typeface="+mn-ea"/>
              <a:ea typeface="+mn-ea"/>
              <a:cs typeface="Courier New"/>
              <a:sym typeface="Courier New"/>
            </a:endParaRPr>
          </a:p>
        </p:txBody>
      </p:sp>
      <p:pic>
        <p:nvPicPr>
          <p:cNvPr id="503" name="Google Shape;50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8851" y="4365662"/>
            <a:ext cx="3652008" cy="211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19884" y="2921470"/>
            <a:ext cx="2352229" cy="1868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27" descr="観音山じゃばら(送料無料) 4-9月はｸｰﾙ便｜観音山フルーツガーデン公式通販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25732" y="1303690"/>
            <a:ext cx="3825127" cy="2552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28</a:t>
            </a:fld>
            <a:endParaRPr/>
          </a:p>
        </p:txBody>
      </p:sp>
      <p:sp>
        <p:nvSpPr>
          <p:cNvPr id="521" name="Google Shape;521;p29"/>
          <p:cNvSpPr txBox="1"/>
          <p:nvPr/>
        </p:nvSpPr>
        <p:spPr>
          <a:xfrm rot="-206672">
            <a:off x="267868" y="368379"/>
            <a:ext cx="5929828" cy="523180"/>
          </a:xfrm>
          <a:prstGeom prst="rect">
            <a:avLst/>
          </a:prstGeom>
          <a:gradFill>
            <a:gsLst>
              <a:gs pos="0">
                <a:srgbClr val="D8C17D"/>
              </a:gs>
              <a:gs pos="100000">
                <a:srgbClr val="C1A54C"/>
              </a:gs>
            </a:gsLst>
            <a:lin ang="5400000" scaled="0"/>
          </a:gradFill>
          <a:ln>
            <a:noFill/>
          </a:ln>
          <a:effectLst>
            <a:outerShdw blurRad="76200" dist="38100" dir="5400000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普通の</a:t>
            </a:r>
            <a:r>
              <a:rPr lang="ja-JP" sz="2800" b="1" dirty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「じゃばら」</a:t>
            </a:r>
            <a:r>
              <a:rPr lang="ja-JP" altLang="en-US" sz="2800" b="1" dirty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じゃな</a:t>
            </a:r>
            <a:r>
              <a:rPr lang="ja-JP" sz="2800" b="1" dirty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い！　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22" name="Google Shape;522;p29"/>
          <p:cNvSpPr txBox="1"/>
          <p:nvPr/>
        </p:nvSpPr>
        <p:spPr>
          <a:xfrm>
            <a:off x="3875551" y="990953"/>
            <a:ext cx="4134465" cy="52322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「</a:t>
            </a:r>
            <a:r>
              <a:rPr lang="ja-JP" sz="2800" b="1">
                <a:solidFill>
                  <a:srgbClr val="CC0066"/>
                </a:solidFill>
                <a:latin typeface="+mn-ea"/>
                <a:ea typeface="+mn-ea"/>
                <a:cs typeface="Calibri"/>
                <a:sym typeface="Calibri"/>
              </a:rPr>
              <a:t>６週間発酵</a:t>
            </a:r>
            <a:r>
              <a:rPr lang="ja-JP"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」が凄い！</a:t>
            </a:r>
            <a:endParaRPr>
              <a:latin typeface="+mn-ea"/>
              <a:ea typeface="+mn-ea"/>
            </a:endParaRPr>
          </a:p>
        </p:txBody>
      </p:sp>
      <p:pic>
        <p:nvPicPr>
          <p:cNvPr id="523" name="Google Shape;52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0045" y="1860496"/>
            <a:ext cx="6624536" cy="23720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4" name="Google Shape;524;p29"/>
          <p:cNvGrpSpPr/>
          <p:nvPr/>
        </p:nvGrpSpPr>
        <p:grpSpPr>
          <a:xfrm>
            <a:off x="60275" y="4754880"/>
            <a:ext cx="5079616" cy="1232034"/>
            <a:chOff x="60275" y="4754880"/>
            <a:chExt cx="5079616" cy="1232034"/>
          </a:xfrm>
        </p:grpSpPr>
        <p:sp>
          <p:nvSpPr>
            <p:cNvPr id="525" name="Google Shape;525;p29"/>
            <p:cNvSpPr/>
            <p:nvPr/>
          </p:nvSpPr>
          <p:spPr>
            <a:xfrm>
              <a:off x="105879" y="4754880"/>
              <a:ext cx="5034012" cy="1232034"/>
            </a:xfrm>
            <a:prstGeom prst="rightArrowCallout">
              <a:avLst>
                <a:gd name="adj1" fmla="val 57813"/>
                <a:gd name="adj2" fmla="val 50000"/>
                <a:gd name="adj3" fmla="val 37500"/>
                <a:gd name="adj4" fmla="val 86437"/>
              </a:avLst>
            </a:prstGeom>
            <a:solidFill>
              <a:schemeClr val="lt1"/>
            </a:solidFill>
            <a:ln w="15875" cap="rnd" cmpd="sng">
              <a:solidFill>
                <a:srgbClr val="4F1D0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26" name="Google Shape;526;p29"/>
            <p:cNvSpPr txBox="1"/>
            <p:nvPr/>
          </p:nvSpPr>
          <p:spPr>
            <a:xfrm>
              <a:off x="60275" y="4761766"/>
              <a:ext cx="449353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4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無塩・無水で</a:t>
              </a:r>
              <a:endParaRPr sz="24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4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じゃばらの持っている力のみで</a:t>
              </a:r>
              <a:endParaRPr sz="24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400" b="1">
                  <a:solidFill>
                    <a:schemeClr val="dk1"/>
                  </a:solidFill>
                  <a:latin typeface="+mn-ea"/>
                  <a:ea typeface="+mn-ea"/>
                  <a:cs typeface="Calibri"/>
                  <a:sym typeface="Calibri"/>
                </a:rPr>
                <a:t>外皮まで全て黒化・軟化で発酵</a:t>
              </a:r>
              <a:endParaRPr>
                <a:latin typeface="+mn-ea"/>
                <a:ea typeface="+mn-ea"/>
              </a:endParaRPr>
            </a:p>
          </p:txBody>
        </p:sp>
      </p:grpSp>
      <p:sp>
        <p:nvSpPr>
          <p:cNvPr id="527" name="Google Shape;527;p29"/>
          <p:cNvSpPr txBox="1"/>
          <p:nvPr/>
        </p:nvSpPr>
        <p:spPr>
          <a:xfrm>
            <a:off x="5139891" y="4955398"/>
            <a:ext cx="387798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味が苦く、食べづらかった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難点を</a:t>
            </a:r>
            <a:r>
              <a:rPr lang="ja-JP" sz="36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緩和</a:t>
            </a:r>
            <a:endParaRPr sz="2400" b="1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29</a:t>
            </a:fld>
            <a:endParaRPr/>
          </a:p>
        </p:txBody>
      </p:sp>
      <p:sp>
        <p:nvSpPr>
          <p:cNvPr id="511" name="Google Shape;511;p28"/>
          <p:cNvSpPr txBox="1"/>
          <p:nvPr/>
        </p:nvSpPr>
        <p:spPr>
          <a:xfrm rot="-206672">
            <a:off x="447404" y="368359"/>
            <a:ext cx="5570756" cy="523220"/>
          </a:xfrm>
          <a:prstGeom prst="rect">
            <a:avLst/>
          </a:prstGeom>
          <a:gradFill>
            <a:gsLst>
              <a:gs pos="0">
                <a:srgbClr val="D8C17D"/>
              </a:gs>
              <a:gs pos="100000">
                <a:srgbClr val="C1A54C"/>
              </a:gs>
            </a:gsLst>
            <a:lin ang="5400000" scaled="0"/>
          </a:gradFill>
          <a:ln>
            <a:noFill/>
          </a:ln>
          <a:effectLst>
            <a:outerShdw blurRad="76200" dist="38100" dir="5400000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「じゃばら」のココが凄い！　①</a:t>
            </a:r>
            <a:endParaRPr>
              <a:latin typeface="+mn-ea"/>
              <a:ea typeface="+mn-ea"/>
            </a:endParaRPr>
          </a:p>
        </p:txBody>
      </p:sp>
      <p:sp>
        <p:nvSpPr>
          <p:cNvPr id="512" name="Google Shape;512;p28"/>
          <p:cNvSpPr txBox="1"/>
          <p:nvPr/>
        </p:nvSpPr>
        <p:spPr>
          <a:xfrm>
            <a:off x="1357071" y="1089769"/>
            <a:ext cx="7725192" cy="52322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CC0066"/>
                </a:solidFill>
                <a:latin typeface="+mn-ea"/>
                <a:ea typeface="+mn-ea"/>
                <a:cs typeface="Calibri"/>
                <a:sym typeface="Calibri"/>
              </a:rPr>
              <a:t>「春先のスッキリ対策成分」の含有量</a:t>
            </a:r>
            <a:r>
              <a:rPr lang="ja-JP" sz="2800" b="1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が凄い！</a:t>
            </a:r>
            <a:endParaRPr>
              <a:latin typeface="+mn-ea"/>
              <a:ea typeface="+mn-ea"/>
            </a:endParaRPr>
          </a:p>
        </p:txBody>
      </p:sp>
      <p:pic>
        <p:nvPicPr>
          <p:cNvPr id="513" name="Google Shape;51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5735" y="1828774"/>
            <a:ext cx="6052530" cy="865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28"/>
          <p:cNvPicPr preferRelativeResize="0"/>
          <p:nvPr/>
        </p:nvPicPr>
        <p:blipFill rotWithShape="1">
          <a:blip r:embed="rId4">
            <a:alphaModFix/>
          </a:blip>
          <a:srcRect t="45517"/>
          <a:stretch/>
        </p:blipFill>
        <p:spPr>
          <a:xfrm>
            <a:off x="257506" y="2930814"/>
            <a:ext cx="5151892" cy="333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73301" y="4852042"/>
            <a:ext cx="3608962" cy="1411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30</a:t>
            </a:fld>
            <a:endParaRPr/>
          </a:p>
        </p:txBody>
      </p:sp>
      <p:sp>
        <p:nvSpPr>
          <p:cNvPr id="533" name="Google Shape;533;p30"/>
          <p:cNvSpPr txBox="1"/>
          <p:nvPr/>
        </p:nvSpPr>
        <p:spPr>
          <a:xfrm rot="-206672">
            <a:off x="267868" y="368379"/>
            <a:ext cx="5929828" cy="523180"/>
          </a:xfrm>
          <a:prstGeom prst="rect">
            <a:avLst/>
          </a:prstGeom>
          <a:gradFill>
            <a:gsLst>
              <a:gs pos="0">
                <a:srgbClr val="D8C17D"/>
              </a:gs>
              <a:gs pos="100000">
                <a:srgbClr val="C1A54C"/>
              </a:gs>
            </a:gsLst>
            <a:lin ang="5400000" scaled="0"/>
          </a:gradFill>
          <a:ln>
            <a:noFill/>
          </a:ln>
          <a:effectLst>
            <a:outerShdw blurRad="76200" dist="38100" dir="5400000" rotWithShape="0">
              <a:srgbClr val="000000">
                <a:alpha val="7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「じゃばら」のココがすごい</a:t>
            </a:r>
            <a:r>
              <a:rPr lang="ja-JP" sz="2800" b="1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！　</a:t>
            </a:r>
            <a:r>
              <a:rPr lang="ja-JP" altLang="en-US" sz="2800" b="1">
                <a:solidFill>
                  <a:srgbClr val="0000CC"/>
                </a:solidFill>
                <a:latin typeface="+mn-ea"/>
                <a:ea typeface="+mn-ea"/>
                <a:cs typeface="Calibri"/>
                <a:sym typeface="Calibri"/>
              </a:rPr>
              <a:t>②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34" name="Google Shape;534;p30"/>
          <p:cNvSpPr txBox="1"/>
          <p:nvPr/>
        </p:nvSpPr>
        <p:spPr>
          <a:xfrm>
            <a:off x="3014505" y="990953"/>
            <a:ext cx="6053529" cy="646290"/>
          </a:xfrm>
          <a:prstGeom prst="rect">
            <a:avLst/>
          </a:prstGeom>
          <a:solidFill>
            <a:schemeClr val="lt1"/>
          </a:solidFill>
          <a:ln w="158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「</a:t>
            </a:r>
            <a:r>
              <a:rPr lang="ja-JP" sz="2800" b="1" dirty="0">
                <a:solidFill>
                  <a:srgbClr val="CC0066"/>
                </a:solidFill>
                <a:latin typeface="+mn-ea"/>
                <a:ea typeface="+mn-ea"/>
                <a:cs typeface="Calibri"/>
                <a:sym typeface="Calibri"/>
              </a:rPr>
              <a:t>５-ＨＭＦ</a:t>
            </a:r>
            <a:r>
              <a:rPr lang="ja-JP" sz="28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」が</a:t>
            </a:r>
            <a:r>
              <a:rPr lang="ja-JP" sz="3600" b="1" dirty="0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rPr>
              <a:t>２０倍</a:t>
            </a:r>
            <a:r>
              <a:rPr lang="ja-JP" sz="28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に</a:t>
            </a:r>
            <a:r>
              <a:rPr lang="ja-JP" sz="3600" b="1" dirty="0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rPr>
              <a:t>増加</a:t>
            </a:r>
            <a:r>
              <a:rPr lang="ja-JP" sz="2800" b="1" dirty="0">
                <a:solidFill>
                  <a:schemeClr val="dk1"/>
                </a:solidFill>
                <a:latin typeface="+mn-ea"/>
                <a:ea typeface="+mn-ea"/>
                <a:cs typeface="Calibri"/>
                <a:sym typeface="Calibri"/>
              </a:rPr>
              <a:t>！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535" name="Google Shape;535;p30"/>
          <p:cNvSpPr txBox="1"/>
          <p:nvPr/>
        </p:nvSpPr>
        <p:spPr>
          <a:xfrm>
            <a:off x="450198" y="1932977"/>
            <a:ext cx="849167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「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５-ＨＭＦ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」（５-ヒドロキシ・メチル・フルフラール）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…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有</a:t>
            </a: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機酸存在下で糖やアミノ酸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が</a:t>
            </a: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加熱されること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に</a:t>
            </a: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より</a:t>
            </a:r>
            <a:endParaRPr sz="24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　生成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す</a:t>
            </a: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るメイラード反応中間物質</a:t>
            </a:r>
            <a:r>
              <a:rPr lang="ja-JP" altLang="en-US" sz="2400" b="1">
                <a:solidFill>
                  <a:srgbClr val="92D050"/>
                </a:solidFill>
                <a:latin typeface="+mn-ea"/>
                <a:ea typeface="+mn-ea"/>
                <a:cs typeface="Calibri"/>
                <a:sym typeface="Calibri"/>
              </a:rPr>
              <a:t>（発酵食品熟成成分）</a:t>
            </a:r>
            <a:endParaRPr sz="2400" dirty="0">
              <a:solidFill>
                <a:srgbClr val="92D050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536" name="Google Shape;53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983" y="3510447"/>
            <a:ext cx="5013313" cy="3187132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0"/>
          <p:cNvSpPr txBox="1"/>
          <p:nvPr/>
        </p:nvSpPr>
        <p:spPr>
          <a:xfrm>
            <a:off x="5589676" y="3429000"/>
            <a:ext cx="3398442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抗炎症作用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抗酸化作用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抗微生物作用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抗ガン作用</a:t>
            </a:r>
            <a:endParaRPr sz="2800" b="1" dirty="0">
              <a:solidFill>
                <a:srgbClr val="FFFF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特に</a:t>
            </a:r>
            <a:endParaRPr sz="1800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花粉症やアレルギー対策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には</a:t>
            </a: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じゃばらが一番！！</a:t>
            </a:r>
            <a:endParaRPr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31</a:t>
            </a:fld>
            <a:endParaRPr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8CC2D28-3A3A-0215-B787-3FD8290D5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4" y="910694"/>
            <a:ext cx="9102117" cy="173751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38B721-BC4A-24F9-EC87-67A97AD4D2F2}"/>
              </a:ext>
            </a:extLst>
          </p:cNvPr>
          <p:cNvSpPr txBox="1"/>
          <p:nvPr/>
        </p:nvSpPr>
        <p:spPr>
          <a:xfrm>
            <a:off x="325431" y="34290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ea"/>
                <a:ea typeface="+mj-ea"/>
                <a:cs typeface="いろはマル Medium" panose="020B0402020203020207" pitchFamily="50" charset="-128"/>
              </a:rPr>
              <a:t>ここで、</a:t>
            </a:r>
            <a:endParaRPr kumimoji="1" lang="en-US" altLang="ja-JP" sz="3600" b="1" kern="12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ea"/>
              <a:ea typeface="+mj-ea"/>
              <a:cs typeface="いろはマル Medium" panose="020B0402020203020207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D7DA5E2-0223-CFAE-F8FB-2AD75AA401EF}"/>
              </a:ext>
            </a:extLst>
          </p:cNvPr>
          <p:cNvGrpSpPr/>
          <p:nvPr/>
        </p:nvGrpSpPr>
        <p:grpSpPr>
          <a:xfrm>
            <a:off x="1723708" y="3028890"/>
            <a:ext cx="6222084" cy="1446550"/>
            <a:chOff x="3995630" y="5900583"/>
            <a:chExt cx="4879934" cy="144655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28B13EF-D4BE-1B26-BF7C-3168908B98E1}"/>
                </a:ext>
              </a:extLst>
            </p:cNvPr>
            <p:cNvSpPr txBox="1"/>
            <p:nvPr/>
          </p:nvSpPr>
          <p:spPr>
            <a:xfrm>
              <a:off x="5913689" y="5900583"/>
              <a:ext cx="2961875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800" spc="600" dirty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 </a:t>
              </a:r>
              <a:r>
                <a:rPr kumimoji="1" lang="en-US" altLang="ja-JP" sz="4000" b="1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lgerian" panose="04020705040A02060702" pitchFamily="82" charset="0"/>
                  <a:ea typeface="UD デジタル 教科書体 N-R"/>
                  <a:cs typeface="Arial" panose="020B0604020202020204" pitchFamily="34" charset="0"/>
                </a:rPr>
                <a:t>Neo</a:t>
              </a:r>
              <a:endParaRPr lang="ja-JP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CB591ED-C705-E4FF-984C-EB8DE882ED09}"/>
                </a:ext>
              </a:extLst>
            </p:cNvPr>
            <p:cNvSpPr txBox="1"/>
            <p:nvPr/>
          </p:nvSpPr>
          <p:spPr>
            <a:xfrm>
              <a:off x="3995630" y="6252158"/>
              <a:ext cx="23647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36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36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F649166-EFAC-49D6-A215-C0C3140DDAC0}"/>
              </a:ext>
            </a:extLst>
          </p:cNvPr>
          <p:cNvSpPr txBox="1"/>
          <p:nvPr/>
        </p:nvSpPr>
        <p:spPr>
          <a:xfrm>
            <a:off x="7784236" y="342900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ea"/>
                <a:ea typeface="+mj-ea"/>
                <a:cs typeface="いろはマル Medium" panose="020B0402020203020207" pitchFamily="50" charset="-128"/>
              </a:rPr>
              <a:t>の、</a:t>
            </a:r>
            <a:endParaRPr kumimoji="1" lang="en-US" altLang="ja-JP" sz="3600" b="1" kern="12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ea"/>
              <a:ea typeface="+mj-ea"/>
              <a:cs typeface="いろはマル Medium" panose="020B0402020203020207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176CAA-0A92-8B16-D881-113FDA6457C1}"/>
              </a:ext>
            </a:extLst>
          </p:cNvPr>
          <p:cNvSpPr txBox="1"/>
          <p:nvPr/>
        </p:nvSpPr>
        <p:spPr>
          <a:xfrm>
            <a:off x="860862" y="456136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ea"/>
                <a:ea typeface="+mj-ea"/>
                <a:cs typeface="いろはマル Medium" panose="020B0402020203020207" pitchFamily="50" charset="-128"/>
              </a:rPr>
              <a:t>最大の特徴である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86684DE-D5B4-7255-9832-0012F69A45DF}"/>
              </a:ext>
            </a:extLst>
          </p:cNvPr>
          <p:cNvSpPr txBox="1"/>
          <p:nvPr/>
        </p:nvSpPr>
        <p:spPr>
          <a:xfrm>
            <a:off x="1256042" y="5293629"/>
            <a:ext cx="763618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000" b="1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UD デジタル 教科書体 N-R"/>
                <a:ea typeface="UD デジタル 教科書体 N-R"/>
                <a:cs typeface="いろはマル Medium" panose="020B0402020203020207" pitchFamily="50" charset="-128"/>
              </a:rPr>
              <a:t>擬黒多刺蟻　</a:t>
            </a:r>
            <a:r>
              <a:rPr kumimoji="1" lang="ja-JP" altLang="en-US" sz="3600" b="1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ea"/>
                <a:ea typeface="+mj-ea"/>
                <a:cs typeface="いろはマル Medium" panose="020B0402020203020207" pitchFamily="50" charset="-128"/>
              </a:rPr>
              <a:t>について</a:t>
            </a:r>
            <a:endParaRPr kumimoji="1" lang="en-US" altLang="ja-JP" sz="3600" b="1" kern="12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+mj-ea"/>
              <a:ea typeface="+mj-ea"/>
              <a:cs typeface="いろはマル Medium" panose="020B0402020203020207" pitchFamily="50" charset="-128"/>
            </a:endParaRPr>
          </a:p>
          <a:p>
            <a:pPr algn="r"/>
            <a:r>
              <a:rPr kumimoji="1" lang="ja-JP" altLang="en-US" sz="3600" b="1" kern="12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ea"/>
                <a:ea typeface="+mj-ea"/>
                <a:cs typeface="いろはマル Medium" panose="020B0402020203020207" pitchFamily="50" charset="-128"/>
              </a:rPr>
              <a:t>おさらいしておきましょう！</a:t>
            </a:r>
          </a:p>
        </p:txBody>
      </p:sp>
      <p:pic>
        <p:nvPicPr>
          <p:cNvPr id="15" name="Google Shape;611;p37" descr="黒蟻粉末 通販">
            <a:extLst>
              <a:ext uri="{FF2B5EF4-FFF2-40B4-BE49-F238E27FC236}">
                <a16:creationId xmlns:a16="http://schemas.microsoft.com/office/drawing/2014/main" id="{450F91AC-6B34-0657-DFAF-7AEED89C2B5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8348" y="4390471"/>
            <a:ext cx="2203072" cy="13882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7443524"/>
      </p:ext>
    </p:extLst>
  </p:cSld>
  <p:clrMapOvr>
    <a:masterClrMapping/>
  </p:clrMapOvr>
  <p:transition spd="slow">
    <p:check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7"/>
          <p:cNvSpPr txBox="1">
            <a:spLocks noGrp="1"/>
          </p:cNvSpPr>
          <p:nvPr>
            <p:ph type="title"/>
          </p:nvPr>
        </p:nvSpPr>
        <p:spPr>
          <a:xfrm>
            <a:off x="231006" y="195445"/>
            <a:ext cx="6602931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Calibri"/>
              <a:buNone/>
            </a:pPr>
            <a:r>
              <a:rPr lang="ja-JP" dirty="0">
                <a:solidFill>
                  <a:srgbClr val="FFFF00"/>
                </a:solidFill>
              </a:rPr>
              <a:t>擬黒多刺蟻</a:t>
            </a:r>
            <a:r>
              <a:rPr lang="ja-JP" dirty="0"/>
              <a:t>は</a:t>
            </a:r>
            <a:r>
              <a:rPr lang="ja-JP" dirty="0">
                <a:solidFill>
                  <a:srgbClr val="FF0066"/>
                </a:solidFill>
              </a:rPr>
              <a:t>栄養の宝庫</a:t>
            </a:r>
            <a:r>
              <a:rPr lang="ja-JP" dirty="0"/>
              <a:t>！</a:t>
            </a:r>
            <a:endParaRPr dirty="0"/>
          </a:p>
        </p:txBody>
      </p:sp>
      <p:sp>
        <p:nvSpPr>
          <p:cNvPr id="606" name="Google Shape;606;p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32</a:t>
            </a:fld>
            <a:endParaRPr/>
          </a:p>
        </p:txBody>
      </p:sp>
      <p:graphicFrame>
        <p:nvGraphicFramePr>
          <p:cNvPr id="607" name="Google Shape;607;p37"/>
          <p:cNvGraphicFramePr/>
          <p:nvPr/>
        </p:nvGraphicFramePr>
        <p:xfrm>
          <a:off x="154675" y="1279525"/>
          <a:ext cx="3538500" cy="5278700"/>
        </p:xfrm>
        <a:graphic>
          <a:graphicData uri="http://schemas.openxmlformats.org/drawingml/2006/table">
            <a:tbl>
              <a:tblPr>
                <a:noFill/>
                <a:tableStyleId>{59F6F335-56E7-4F2B-8DA7-655C15F2C958}</a:tableStyleId>
              </a:tblPr>
              <a:tblGrid>
                <a:gridCol w="173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775">
                <a:tc gridSpan="2"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アリの栄養成分（</a:t>
                      </a:r>
                      <a:r>
                        <a:rPr lang="ja-JP" sz="2000" b="1" u="none" strike="noStrike" cap="none" dirty="0">
                          <a:solidFill>
                            <a:schemeClr val="dk1"/>
                          </a:solidFill>
                        </a:rPr>
                        <a:t>100</a:t>
                      </a:r>
                      <a:r>
                        <a:rPr lang="ja-JP" sz="20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ｇ中）</a:t>
                      </a:r>
                      <a:endParaRPr sz="20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エネルギー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 dirty="0">
                          <a:solidFill>
                            <a:schemeClr val="dk1"/>
                          </a:solidFill>
                        </a:rPr>
                        <a:t>406kcal</a:t>
                      </a:r>
                      <a:endParaRPr sz="20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7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たんぱく質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37.7g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脂肪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12.3</a:t>
                      </a: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ｇ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7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炭水化物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36.1g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650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ナトリウム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98.9㎎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鉄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257㎎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77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カルシウム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311㎎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カリウム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455㎎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7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マグネシウム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126㎎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7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銅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2.33㎎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亜鉛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12.5㎎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650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マンガン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</a:rPr>
                        <a:t>23.8㎎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125">
                <a:tc>
                  <a:txBody>
                    <a:bodyPr/>
                    <a:lstStyle/>
                    <a:p>
                      <a:pPr marL="373063" marR="0" lvl="0" indent="-373063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セレン</a:t>
                      </a:r>
                      <a:endParaRPr sz="20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ja-JP" sz="2000" b="1" u="none" strike="noStrike" cap="none" dirty="0">
                          <a:solidFill>
                            <a:schemeClr val="dk1"/>
                          </a:solidFill>
                        </a:rPr>
                        <a:t>53.8μg</a:t>
                      </a:r>
                      <a:endParaRPr sz="2000" b="1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800" marR="73800" marT="36125" marB="361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08" name="Google Shape;608;p37"/>
          <p:cNvSpPr/>
          <p:nvPr/>
        </p:nvSpPr>
        <p:spPr>
          <a:xfrm>
            <a:off x="3676850" y="1196022"/>
            <a:ext cx="5467149" cy="5552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擬黒多刺蟻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の体の</a:t>
            </a:r>
            <a:endParaRPr sz="20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　　　　　　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67%はタンパク質</a:t>
            </a:r>
            <a:endParaRPr sz="2000" b="1" dirty="0">
              <a:solidFill>
                <a:srgbClr val="FFFF00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・含有率は</a:t>
            </a:r>
            <a:r>
              <a:rPr lang="ja-JP" sz="2000" b="1" dirty="0">
                <a:solidFill>
                  <a:srgbClr val="00B050"/>
                </a:solidFill>
                <a:latin typeface="+mn-ea"/>
                <a:ea typeface="+mn-ea"/>
                <a:cs typeface="Arial"/>
                <a:sym typeface="Arial"/>
              </a:rPr>
              <a:t>大豆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の</a:t>
            </a:r>
            <a:r>
              <a:rPr lang="ja-JP" sz="2000" b="1" dirty="0">
                <a:solidFill>
                  <a:srgbClr val="FF0066"/>
                </a:solidFill>
                <a:latin typeface="+mn-ea"/>
                <a:ea typeface="+mn-ea"/>
                <a:cs typeface="Arial"/>
                <a:sym typeface="Arial"/>
              </a:rPr>
              <a:t>12倍</a:t>
            </a:r>
            <a:endParaRPr dirty="0">
              <a:solidFill>
                <a:srgbClr val="FF0066"/>
              </a:solidFill>
              <a:latin typeface="+mn-ea"/>
              <a:ea typeface="+mn-e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lang="ja-JP" sz="2000" b="1" dirty="0">
                <a:solidFill>
                  <a:srgbClr val="0000FF"/>
                </a:solidFill>
                <a:latin typeface="+mn-ea"/>
                <a:ea typeface="+mn-ea"/>
                <a:cs typeface="Arial"/>
                <a:sym typeface="Arial"/>
              </a:rPr>
              <a:t>　　　　　</a:t>
            </a:r>
            <a:r>
              <a:rPr lang="ja-JP" sz="2000" b="1" dirty="0">
                <a:solidFill>
                  <a:srgbClr val="00B050"/>
                </a:solidFill>
                <a:latin typeface="+mn-ea"/>
                <a:ea typeface="+mn-ea"/>
                <a:cs typeface="Arial"/>
                <a:sym typeface="Arial"/>
              </a:rPr>
              <a:t>牛肉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の</a:t>
            </a:r>
            <a:r>
              <a:rPr lang="ja-JP" sz="2000" b="1" dirty="0">
                <a:solidFill>
                  <a:srgbClr val="FF0066"/>
                </a:solidFill>
                <a:latin typeface="+mn-ea"/>
                <a:ea typeface="+mn-ea"/>
                <a:cs typeface="Arial"/>
                <a:sym typeface="Arial"/>
              </a:rPr>
              <a:t>2.4倍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も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・この他に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28種類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の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アミノ酸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・人体に必要不可欠な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ビタミン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ja-JP" sz="18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 （B1、B2、B12、ビタミンＥ等８種類）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・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カルシウム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鉄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マグネシウム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</a:pP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　亜鉛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、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マンガン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等、</a:t>
            </a:r>
            <a:r>
              <a:rPr lang="ja-JP" sz="24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20種類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もの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lang="ja-JP" sz="2000" b="1" dirty="0">
                <a:solidFill>
                  <a:srgbClr val="0000FF"/>
                </a:solidFill>
                <a:latin typeface="+mn-ea"/>
                <a:ea typeface="+mn-ea"/>
                <a:cs typeface="Arial"/>
                <a:sym typeface="Arial"/>
              </a:rPr>
              <a:t>　</a:t>
            </a:r>
            <a:r>
              <a:rPr lang="ja-JP" sz="24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ミネラル</a:t>
            </a:r>
            <a:r>
              <a:rPr lang="ja-JP" sz="2000" b="1" dirty="0">
                <a:solidFill>
                  <a:schemeClr val="lt1"/>
                </a:solidFill>
                <a:latin typeface="+mn-ea"/>
                <a:ea typeface="+mn-ea"/>
                <a:cs typeface="Arial"/>
                <a:sym typeface="Arial"/>
              </a:rPr>
              <a:t>を豊富に含んでいる </a:t>
            </a:r>
            <a:endParaRPr sz="2000" dirty="0">
              <a:solidFill>
                <a:schemeClr val="lt1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pic>
        <p:nvPicPr>
          <p:cNvPr id="609" name="Google Shape;609;p37" descr="大豆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710" y="2127739"/>
            <a:ext cx="1227002" cy="694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7" descr="image[3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0007" y="2899538"/>
            <a:ext cx="955995" cy="71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7" descr="黒蟻粉末 通販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8348" y="151805"/>
            <a:ext cx="2203072" cy="1388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 dirty="0"/>
              <a:t>アリの最大の</a:t>
            </a:r>
            <a:r>
              <a:rPr lang="ja-JP" dirty="0">
                <a:solidFill>
                  <a:srgbClr val="FFFF00"/>
                </a:solidFill>
              </a:rPr>
              <a:t>特徴</a:t>
            </a:r>
            <a:endParaRPr dirty="0"/>
          </a:p>
        </p:txBody>
      </p:sp>
      <p:sp>
        <p:nvSpPr>
          <p:cNvPr id="617" name="Google Shape;617;p3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33</a:t>
            </a:fld>
            <a:endParaRPr/>
          </a:p>
        </p:txBody>
      </p:sp>
      <p:sp>
        <p:nvSpPr>
          <p:cNvPr id="618" name="Google Shape;618;p38"/>
          <p:cNvSpPr/>
          <p:nvPr/>
        </p:nvSpPr>
        <p:spPr>
          <a:xfrm>
            <a:off x="1987129" y="1305675"/>
            <a:ext cx="5211683" cy="523220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rPr>
              <a:t>今までのサプリに入っていない</a:t>
            </a:r>
            <a:r>
              <a:rPr lang="ja-JP" sz="2800">
                <a:solidFill>
                  <a:srgbClr val="C00000"/>
                </a:solidFill>
                <a:latin typeface="+mn-ea"/>
                <a:ea typeface="+mn-ea"/>
                <a:cs typeface="Arial"/>
                <a:sym typeface="Arial"/>
              </a:rPr>
              <a:t>３大成分</a:t>
            </a:r>
            <a:endParaRPr sz="2000">
              <a:solidFill>
                <a:srgbClr val="C00000"/>
              </a:solidFill>
              <a:latin typeface="+mn-ea"/>
              <a:ea typeface="+mn-ea"/>
              <a:cs typeface="Arial"/>
              <a:sym typeface="Arial"/>
            </a:endParaRPr>
          </a:p>
        </p:txBody>
      </p:sp>
      <p:sp>
        <p:nvSpPr>
          <p:cNvPr id="619" name="Google Shape;619;p38"/>
          <p:cNvSpPr/>
          <p:nvPr/>
        </p:nvSpPr>
        <p:spPr>
          <a:xfrm>
            <a:off x="2695354" y="2178867"/>
            <a:ext cx="3745305" cy="1266375"/>
          </a:xfrm>
          <a:prstGeom prst="ellipse">
            <a:avLst/>
          </a:prstGeom>
          <a:gradFill>
            <a:gsLst>
              <a:gs pos="0">
                <a:srgbClr val="DDC9C5"/>
              </a:gs>
              <a:gs pos="100000">
                <a:srgbClr val="B37D71"/>
              </a:gs>
            </a:gsLst>
            <a:lin ang="5400000" scaled="0"/>
          </a:gradFill>
          <a:ln w="9525" cap="rnd" cmpd="sng">
            <a:solidFill>
              <a:srgbClr val="9D55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…</a:t>
            </a:r>
            <a:r>
              <a:rPr lang="ja-JP" sz="2560" b="1" dirty="0">
                <a:solidFill>
                  <a:srgbClr val="C00000"/>
                </a:solidFill>
                <a:latin typeface="+mn-ea"/>
                <a:ea typeface="+mn-ea"/>
                <a:sym typeface="Arial"/>
              </a:rPr>
              <a:t>蟻酸</a:t>
            </a:r>
            <a:r>
              <a:rPr 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 …</a:t>
            </a:r>
            <a:endParaRPr sz="2560" dirty="0">
              <a:solidFill>
                <a:srgbClr val="000000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240" dirty="0">
                <a:solidFill>
                  <a:srgbClr val="0000FF"/>
                </a:solidFill>
                <a:latin typeface="+mn-ea"/>
                <a:ea typeface="+mn-ea"/>
                <a:sym typeface="Arial"/>
              </a:rPr>
              <a:t>　</a:t>
            </a:r>
            <a:r>
              <a:rPr lang="ja-JP" sz="2240" dirty="0">
                <a:solidFill>
                  <a:srgbClr val="855309"/>
                </a:solidFill>
                <a:latin typeface="+mn-ea"/>
                <a:ea typeface="+mn-ea"/>
                <a:sym typeface="Arial"/>
              </a:rPr>
              <a:t>痛み</a:t>
            </a:r>
            <a:r>
              <a:rPr lang="ja-JP" sz="224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、</a:t>
            </a:r>
            <a:endParaRPr lang="en-US" altLang="ja-JP" sz="2240" dirty="0">
              <a:solidFill>
                <a:srgbClr val="000000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240" dirty="0">
                <a:solidFill>
                  <a:srgbClr val="855309"/>
                </a:solidFill>
                <a:latin typeface="+mn-ea"/>
                <a:ea typeface="+mn-ea"/>
                <a:sym typeface="Arial"/>
              </a:rPr>
              <a:t>ストレス解消</a:t>
            </a:r>
            <a:r>
              <a:rPr lang="ja-JP" sz="224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作用　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20" name="Google Shape;620;p38"/>
          <p:cNvSpPr/>
          <p:nvPr/>
        </p:nvSpPr>
        <p:spPr>
          <a:xfrm>
            <a:off x="739849" y="3429000"/>
            <a:ext cx="3727997" cy="1266377"/>
          </a:xfrm>
          <a:prstGeom prst="ellipse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…</a:t>
            </a:r>
            <a:r>
              <a:rPr lang="ja-JP" sz="2560" b="1" dirty="0">
                <a:solidFill>
                  <a:srgbClr val="C00000"/>
                </a:solidFill>
                <a:latin typeface="+mn-ea"/>
                <a:ea typeface="+mn-ea"/>
                <a:sym typeface="Arial"/>
              </a:rPr>
              <a:t>エクジソン</a:t>
            </a:r>
            <a:r>
              <a:rPr 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…</a:t>
            </a:r>
            <a:endParaRPr sz="2560" dirty="0">
              <a:solidFill>
                <a:srgbClr val="000000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240" dirty="0">
                <a:solidFill>
                  <a:srgbClr val="0000FF"/>
                </a:solidFill>
                <a:latin typeface="+mn-ea"/>
                <a:ea typeface="+mn-ea"/>
                <a:sym typeface="Arial"/>
              </a:rPr>
              <a:t>　</a:t>
            </a:r>
            <a:r>
              <a:rPr lang="ja-JP" sz="2240" dirty="0">
                <a:solidFill>
                  <a:srgbClr val="855309"/>
                </a:solidFill>
                <a:latin typeface="+mn-ea"/>
                <a:ea typeface="+mn-ea"/>
                <a:sym typeface="Arial"/>
              </a:rPr>
              <a:t>筋肉増強</a:t>
            </a:r>
            <a:r>
              <a:rPr lang="ja-JP" sz="224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、</a:t>
            </a:r>
            <a:endParaRPr lang="en-US" altLang="ja-JP" sz="2240" dirty="0">
              <a:solidFill>
                <a:srgbClr val="000000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240" dirty="0">
                <a:solidFill>
                  <a:srgbClr val="855309"/>
                </a:solidFill>
                <a:latin typeface="+mn-ea"/>
                <a:ea typeface="+mn-ea"/>
                <a:sym typeface="Arial"/>
              </a:rPr>
              <a:t>骨の形成</a:t>
            </a:r>
            <a:r>
              <a:rPr lang="ja-JP" sz="2240" dirty="0">
                <a:solidFill>
                  <a:srgbClr val="0000FF"/>
                </a:solidFill>
                <a:latin typeface="+mn-ea"/>
                <a:ea typeface="+mn-ea"/>
                <a:sym typeface="Arial"/>
              </a:rPr>
              <a:t>　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21" name="Google Shape;621;p38"/>
          <p:cNvSpPr/>
          <p:nvPr/>
        </p:nvSpPr>
        <p:spPr>
          <a:xfrm>
            <a:off x="4702831" y="3429000"/>
            <a:ext cx="3745305" cy="1266377"/>
          </a:xfrm>
          <a:prstGeom prst="ellipse">
            <a:avLst/>
          </a:prstGeom>
          <a:gradFill>
            <a:gsLst>
              <a:gs pos="0">
                <a:srgbClr val="E2DDD5"/>
              </a:gs>
              <a:gs pos="100000">
                <a:srgbClr val="B9AC93"/>
              </a:gs>
            </a:gsLst>
            <a:lin ang="5400000" scaled="0"/>
          </a:gradFill>
          <a:ln w="9525" cap="rnd" cmpd="sng">
            <a:solidFill>
              <a:srgbClr val="A49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　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22" name="Google Shape;622;p38"/>
          <p:cNvSpPr/>
          <p:nvPr/>
        </p:nvSpPr>
        <p:spPr>
          <a:xfrm>
            <a:off x="853605" y="5257662"/>
            <a:ext cx="7597063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entury Gothic"/>
              <a:buNone/>
            </a:pPr>
            <a:r>
              <a:rPr lang="ja-JP" sz="1800">
                <a:solidFill>
                  <a:schemeClr val="lt1"/>
                </a:solidFill>
                <a:latin typeface="+mn-ea"/>
                <a:ea typeface="+mn-ea"/>
                <a:cs typeface="Century Gothic"/>
                <a:sym typeface="Century Gothic"/>
              </a:rPr>
              <a:t>この他にも</a:t>
            </a:r>
            <a:endParaRPr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None/>
            </a:pPr>
            <a:r>
              <a:rPr lang="ja-JP" sz="2800">
                <a:solidFill>
                  <a:srgbClr val="00B050"/>
                </a:solidFill>
                <a:latin typeface="+mn-ea"/>
                <a:ea typeface="+mn-ea"/>
                <a:cs typeface="Century Gothic"/>
                <a:sym typeface="Century Gothic"/>
              </a:rPr>
              <a:t>　冷え性・膝痛・腰痛・不眠症・</a:t>
            </a:r>
            <a:endParaRPr sz="2800">
              <a:solidFill>
                <a:srgbClr val="00B050"/>
              </a:solidFill>
              <a:latin typeface="+mn-ea"/>
              <a:ea typeface="+mn-ea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Noto Sans Symbols"/>
              <a:buNone/>
            </a:pPr>
            <a:r>
              <a:rPr lang="ja-JP" sz="2800">
                <a:solidFill>
                  <a:srgbClr val="00B050"/>
                </a:solidFill>
                <a:latin typeface="+mn-ea"/>
                <a:ea typeface="+mn-ea"/>
                <a:cs typeface="Century Gothic"/>
                <a:sym typeface="Century Gothic"/>
              </a:rPr>
              <a:t>　老化防止・慢性肝炎・リウマチ</a:t>
            </a:r>
            <a:r>
              <a:rPr lang="ja-JP" sz="1800">
                <a:solidFill>
                  <a:srgbClr val="0000FF"/>
                </a:solidFill>
                <a:latin typeface="+mn-ea"/>
                <a:ea typeface="+mn-ea"/>
                <a:cs typeface="Century Gothic"/>
                <a:sym typeface="Century Gothic"/>
              </a:rPr>
              <a:t>　　</a:t>
            </a:r>
            <a:r>
              <a:rPr lang="ja-JP" sz="1800">
                <a:solidFill>
                  <a:schemeClr val="lt1"/>
                </a:solidFill>
                <a:latin typeface="+mn-ea"/>
                <a:ea typeface="+mn-ea"/>
                <a:cs typeface="Century Gothic"/>
                <a:sym typeface="Century Gothic"/>
              </a:rPr>
              <a:t>等に・・・</a:t>
            </a:r>
            <a:endParaRPr sz="18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AF3A4F-B54F-3359-7B49-4DDA8E76F1CC}"/>
              </a:ext>
            </a:extLst>
          </p:cNvPr>
          <p:cNvSpPr txBox="1"/>
          <p:nvPr/>
        </p:nvSpPr>
        <p:spPr>
          <a:xfrm>
            <a:off x="4284396" y="3463276"/>
            <a:ext cx="4577024" cy="1163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…</a:t>
            </a:r>
            <a:r>
              <a:rPr lang="ja-JP" altLang="en-US" sz="2560" b="1" dirty="0">
                <a:solidFill>
                  <a:srgbClr val="C00000"/>
                </a:solidFill>
                <a:latin typeface="+mn-ea"/>
                <a:ea typeface="+mn-ea"/>
                <a:sym typeface="Arial"/>
              </a:rPr>
              <a:t>シトロメラール</a:t>
            </a:r>
            <a:r>
              <a:rPr lang="en-US" altLang="ja-JP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…</a:t>
            </a:r>
            <a:r>
              <a:rPr lang="ja-JP" altLang="en-US" sz="256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　</a:t>
            </a:r>
            <a:endParaRPr lang="ja-JP" altLang="en-US" sz="2560" dirty="0">
              <a:latin typeface="+mn-ea"/>
              <a:ea typeface="+mn-e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（蟻の血液成分）</a:t>
            </a:r>
            <a:endParaRPr lang="ja-JP" altLang="en-US" sz="2400" dirty="0">
              <a:solidFill>
                <a:srgbClr val="000000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dirty="0">
                <a:solidFill>
                  <a:srgbClr val="855309"/>
                </a:solidFill>
                <a:latin typeface="+mn-ea"/>
                <a:ea typeface="+mn-ea"/>
                <a:sym typeface="Arial"/>
              </a:rPr>
              <a:t>抗疲労・抗酸化</a:t>
            </a:r>
            <a:r>
              <a:rPr lang="ja-JP" altLang="en-US" sz="2400" dirty="0">
                <a:solidFill>
                  <a:srgbClr val="000000"/>
                </a:solidFill>
                <a:latin typeface="+mn-ea"/>
                <a:ea typeface="+mn-ea"/>
                <a:sym typeface="Arial"/>
              </a:rPr>
              <a:t>作用</a:t>
            </a:r>
            <a:endParaRPr lang="ja-JP" altLang="en-US" sz="240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Calibri"/>
              <a:buNone/>
            </a:pPr>
            <a:r>
              <a:rPr lang="ja-JP">
                <a:solidFill>
                  <a:srgbClr val="FFFF00"/>
                </a:solidFill>
              </a:rPr>
              <a:t>エクジソン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628" name="Google Shape;628;p3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34</a:t>
            </a:fld>
            <a:endParaRPr/>
          </a:p>
        </p:txBody>
      </p:sp>
      <p:grpSp>
        <p:nvGrpSpPr>
          <p:cNvPr id="629" name="Google Shape;629;p39"/>
          <p:cNvGrpSpPr/>
          <p:nvPr/>
        </p:nvGrpSpPr>
        <p:grpSpPr>
          <a:xfrm>
            <a:off x="1152395" y="195445"/>
            <a:ext cx="1478071" cy="881793"/>
            <a:chOff x="1152395" y="195445"/>
            <a:chExt cx="1478071" cy="881793"/>
          </a:xfrm>
        </p:grpSpPr>
        <p:sp>
          <p:nvSpPr>
            <p:cNvPr id="630" name="Google Shape;630;p39"/>
            <p:cNvSpPr/>
            <p:nvPr/>
          </p:nvSpPr>
          <p:spPr>
            <a:xfrm>
              <a:off x="1152395" y="195445"/>
              <a:ext cx="1478071" cy="856741"/>
            </a:xfrm>
            <a:prstGeom prst="rect">
              <a:avLst/>
            </a:prstGeom>
            <a:solidFill>
              <a:schemeClr val="lt1"/>
            </a:solidFill>
            <a:ln w="15875" cap="rnd" cmpd="sng">
              <a:solidFill>
                <a:srgbClr val="8932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1" name="Google Shape;631;p39" descr="MCj04380310000[1]"/>
            <p:cNvPicPr preferRelativeResize="0"/>
            <p:nvPr/>
          </p:nvPicPr>
          <p:blipFill rotWithShape="1">
            <a:blip r:embed="rId3">
              <a:alphaModFix/>
            </a:blip>
            <a:srcRect t="24934" b="15970"/>
            <a:stretch/>
          </p:blipFill>
          <p:spPr>
            <a:xfrm>
              <a:off x="1287953" y="253116"/>
              <a:ext cx="1325143" cy="8241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2" name="Google Shape;632;p39"/>
          <p:cNvGrpSpPr/>
          <p:nvPr/>
        </p:nvGrpSpPr>
        <p:grpSpPr>
          <a:xfrm>
            <a:off x="6617806" y="215538"/>
            <a:ext cx="1478071" cy="856741"/>
            <a:chOff x="6617806" y="253116"/>
            <a:chExt cx="1478071" cy="856741"/>
          </a:xfrm>
        </p:grpSpPr>
        <p:sp>
          <p:nvSpPr>
            <p:cNvPr id="633" name="Google Shape;633;p39"/>
            <p:cNvSpPr/>
            <p:nvPr/>
          </p:nvSpPr>
          <p:spPr>
            <a:xfrm>
              <a:off x="6617806" y="253116"/>
              <a:ext cx="1478071" cy="856741"/>
            </a:xfrm>
            <a:prstGeom prst="rect">
              <a:avLst/>
            </a:prstGeom>
            <a:solidFill>
              <a:schemeClr val="lt1"/>
            </a:solidFill>
            <a:ln w="15875" cap="rnd" cmpd="sng">
              <a:solidFill>
                <a:srgbClr val="8932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4" name="Google Shape;634;p39"/>
            <p:cNvPicPr preferRelativeResize="0"/>
            <p:nvPr/>
          </p:nvPicPr>
          <p:blipFill rotWithShape="1">
            <a:blip r:embed="rId4">
              <a:alphaModFix/>
            </a:blip>
            <a:srcRect b="24854"/>
            <a:stretch/>
          </p:blipFill>
          <p:spPr>
            <a:xfrm>
              <a:off x="6659615" y="333231"/>
              <a:ext cx="1381839" cy="6437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5" name="Google Shape;635;p39"/>
          <p:cNvGrpSpPr/>
          <p:nvPr/>
        </p:nvGrpSpPr>
        <p:grpSpPr>
          <a:xfrm>
            <a:off x="6488482" y="1841326"/>
            <a:ext cx="1127343" cy="1102290"/>
            <a:chOff x="6488482" y="1841326"/>
            <a:chExt cx="1127343" cy="1102290"/>
          </a:xfrm>
        </p:grpSpPr>
        <p:sp>
          <p:nvSpPr>
            <p:cNvPr id="636" name="Google Shape;636;p39"/>
            <p:cNvSpPr/>
            <p:nvPr/>
          </p:nvSpPr>
          <p:spPr>
            <a:xfrm>
              <a:off x="6488482" y="1841326"/>
              <a:ext cx="1127343" cy="1102290"/>
            </a:xfrm>
            <a:prstGeom prst="rect">
              <a:avLst/>
            </a:prstGeom>
            <a:solidFill>
              <a:schemeClr val="lt1"/>
            </a:solidFill>
            <a:ln w="15875" cap="rnd" cmpd="sng">
              <a:solidFill>
                <a:srgbClr val="8932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7" name="Google Shape;637;p39" descr="MCj04380430000[1]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508397" y="1845826"/>
              <a:ext cx="1097443" cy="10974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8" name="Google Shape;638;p39" descr="MPj04101400000[1]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50534" y="4481105"/>
            <a:ext cx="1215015" cy="178606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9"/>
          <p:cNvSpPr/>
          <p:nvPr/>
        </p:nvSpPr>
        <p:spPr>
          <a:xfrm>
            <a:off x="206679" y="1357268"/>
            <a:ext cx="7889198" cy="371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sym typeface="Arial"/>
              </a:rPr>
              <a:t>＊</a:t>
            </a:r>
            <a:r>
              <a:rPr lang="ja-JP" sz="2800" dirty="0">
                <a:solidFill>
                  <a:srgbClr val="FFFF00"/>
                </a:solidFill>
                <a:latin typeface="+mn-ea"/>
                <a:ea typeface="+mn-ea"/>
                <a:sym typeface="Arial"/>
              </a:rPr>
              <a:t>昆虫変態ホルモン</a:t>
            </a: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sym typeface="Arial"/>
              </a:rPr>
              <a:t>と呼ばれる、</a:t>
            </a:r>
            <a:endParaRPr sz="2800" dirty="0">
              <a:solidFill>
                <a:schemeClr val="lt1"/>
              </a:solidFill>
              <a:latin typeface="+mn-ea"/>
              <a:ea typeface="+mn-ea"/>
              <a:sym typeface="Arial"/>
            </a:endParaRPr>
          </a:p>
          <a:p>
            <a:pPr marL="369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sym typeface="Arial"/>
              </a:rPr>
              <a:t>　成長（脱皮や羽化）に大切な</a:t>
            </a:r>
            <a:endParaRPr sz="2800" dirty="0">
              <a:solidFill>
                <a:schemeClr val="lt1"/>
              </a:solidFill>
              <a:latin typeface="+mn-ea"/>
              <a:ea typeface="+mn-ea"/>
              <a:sym typeface="Arial"/>
            </a:endParaRPr>
          </a:p>
          <a:p>
            <a:pPr marL="3690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r>
              <a:rPr lang="ja-JP" sz="2800" dirty="0">
                <a:solidFill>
                  <a:srgbClr val="C00000"/>
                </a:solidFill>
                <a:latin typeface="+mn-ea"/>
                <a:ea typeface="+mn-ea"/>
                <a:sym typeface="Arial"/>
              </a:rPr>
              <a:t>　</a:t>
            </a:r>
            <a:r>
              <a:rPr lang="ja-JP" sz="2800" dirty="0">
                <a:solidFill>
                  <a:srgbClr val="FF0066"/>
                </a:solidFill>
                <a:latin typeface="+mn-ea"/>
                <a:ea typeface="+mn-ea"/>
                <a:sym typeface="Arial"/>
              </a:rPr>
              <a:t>タンパク質同化ホルモン</a:t>
            </a:r>
            <a:endParaRPr sz="2800" dirty="0">
              <a:solidFill>
                <a:srgbClr val="FF0066"/>
              </a:solidFill>
              <a:latin typeface="+mn-ea"/>
              <a:ea typeface="+mn-ea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lt1"/>
              </a:solidFill>
              <a:latin typeface="+mn-ea"/>
              <a:ea typeface="+mn-ea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sym typeface="Arial"/>
              </a:rPr>
              <a:t>＊生まれながらにして大人と同質の筋肉を持つ</a:t>
            </a:r>
            <a:endParaRPr sz="2800" dirty="0">
              <a:solidFill>
                <a:schemeClr val="lt1"/>
              </a:solidFill>
              <a:latin typeface="+mn-ea"/>
              <a:ea typeface="+mn-ea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ja-JP" sz="2800" dirty="0">
                <a:solidFill>
                  <a:schemeClr val="lt1"/>
                </a:solidFill>
                <a:latin typeface="+mn-ea"/>
                <a:ea typeface="+mn-ea"/>
                <a:sym typeface="Arial"/>
              </a:rPr>
              <a:t>　素晴らしい能力の源</a:t>
            </a:r>
            <a:endParaRPr dirty="0">
              <a:latin typeface="+mn-ea"/>
              <a:ea typeface="+mn-ea"/>
            </a:endParaRPr>
          </a:p>
        </p:txBody>
      </p:sp>
      <p:sp>
        <p:nvSpPr>
          <p:cNvPr id="640" name="Google Shape;640;p39"/>
          <p:cNvSpPr/>
          <p:nvPr/>
        </p:nvSpPr>
        <p:spPr>
          <a:xfrm>
            <a:off x="1621910" y="5536893"/>
            <a:ext cx="4698723" cy="584775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>
                <a:solidFill>
                  <a:srgbClr val="0000CC"/>
                </a:solidFill>
                <a:latin typeface="+mn-ea"/>
                <a:ea typeface="+mn-ea"/>
                <a:sym typeface="Arial"/>
              </a:rPr>
              <a:t>筋繊維生成（筋肉増強）</a:t>
            </a:r>
            <a:endParaRPr>
              <a:latin typeface="+mn-ea"/>
              <a:ea typeface="+mn-ea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35</a:t>
            </a:fld>
            <a:endParaRPr/>
          </a:p>
        </p:txBody>
      </p:sp>
      <p:pic>
        <p:nvPicPr>
          <p:cNvPr id="646" name="Google Shape;646;p40" descr="heart-CT-V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6776" y="4519461"/>
            <a:ext cx="813407" cy="813407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0"/>
          <p:cNvSpPr/>
          <p:nvPr/>
        </p:nvSpPr>
        <p:spPr>
          <a:xfrm>
            <a:off x="313151" y="456664"/>
            <a:ext cx="8505172" cy="960212"/>
          </a:xfrm>
          <a:prstGeom prst="rect">
            <a:avLst/>
          </a:prstGeom>
          <a:gradFill>
            <a:gsLst>
              <a:gs pos="0">
                <a:srgbClr val="F0E9D5"/>
              </a:gs>
              <a:gs pos="100000">
                <a:srgbClr val="D9C486"/>
              </a:gs>
            </a:gsLst>
            <a:lin ang="5400000" scaled="0"/>
          </a:gradFill>
          <a:ln w="9525" cap="rnd" cmpd="sng">
            <a:solidFill>
              <a:srgbClr val="C9B1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075" tIns="36550" rIns="73075" bIns="3655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000000"/>
                </a:solidFill>
                <a:latin typeface="+mn-ea"/>
                <a:ea typeface="+mn-ea"/>
                <a:sym typeface="Arial"/>
              </a:rPr>
              <a:t>心臓・消化器系（胃・小腸・大腸）・膀胱・子宮・血管など</a:t>
            </a:r>
            <a:endParaRPr>
              <a:latin typeface="+mn-ea"/>
              <a:ea typeface="+mn-ea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>
                <a:solidFill>
                  <a:srgbClr val="0000CC"/>
                </a:solidFill>
                <a:latin typeface="+mn-ea"/>
                <a:ea typeface="+mn-ea"/>
                <a:sym typeface="Arial"/>
              </a:rPr>
              <a:t>すべて筋肉</a:t>
            </a:r>
            <a:r>
              <a:rPr lang="ja-JP" sz="2400" b="1">
                <a:solidFill>
                  <a:srgbClr val="000000"/>
                </a:solidFill>
                <a:latin typeface="+mn-ea"/>
                <a:ea typeface="+mn-ea"/>
                <a:sym typeface="Arial"/>
              </a:rPr>
              <a:t>（筋運動）なのです。</a:t>
            </a:r>
            <a:endParaRPr>
              <a:latin typeface="+mn-ea"/>
              <a:ea typeface="+mn-ea"/>
            </a:endParaRPr>
          </a:p>
        </p:txBody>
      </p:sp>
      <p:pic>
        <p:nvPicPr>
          <p:cNvPr id="648" name="Google Shape;648;p40" descr="heart_disea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0634" y="2618547"/>
            <a:ext cx="1970776" cy="1872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0" descr="jin0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4193" y="2604523"/>
            <a:ext cx="3190885" cy="272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0" descr="jin0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68117" y="2618490"/>
            <a:ext cx="2621724" cy="269343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0"/>
          <p:cNvSpPr/>
          <p:nvPr/>
        </p:nvSpPr>
        <p:spPr>
          <a:xfrm>
            <a:off x="1490559" y="1720647"/>
            <a:ext cx="6186309" cy="584775"/>
          </a:xfrm>
          <a:prstGeom prst="rect">
            <a:avLst/>
          </a:prstGeom>
          <a:gradFill>
            <a:gsLst>
              <a:gs pos="0">
                <a:srgbClr val="E5C7C4"/>
              </a:gs>
              <a:gs pos="100000">
                <a:srgbClr val="C67264"/>
              </a:gs>
            </a:gsLst>
            <a:lin ang="5400000" scaled="0"/>
          </a:gradFill>
          <a:ln w="9525" cap="rnd" cmpd="sng">
            <a:solidFill>
              <a:srgbClr val="B341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骨格筋よりも大切な</a:t>
            </a:r>
            <a:r>
              <a:rPr lang="ja-JP" sz="3200" b="1">
                <a:solidFill>
                  <a:srgbClr val="C00000"/>
                </a:solidFill>
                <a:latin typeface="+mn-ea"/>
                <a:ea typeface="+mn-ea"/>
                <a:cs typeface="Calibri"/>
                <a:sym typeface="Calibri"/>
              </a:rPr>
              <a:t>内臓の筋肉</a:t>
            </a:r>
            <a:r>
              <a:rPr lang="ja-JP" sz="2800">
                <a:solidFill>
                  <a:srgbClr val="000000"/>
                </a:solidFill>
                <a:latin typeface="+mn-ea"/>
                <a:ea typeface="+mn-ea"/>
                <a:cs typeface="Calibri"/>
                <a:sym typeface="Calibri"/>
              </a:rPr>
              <a:t>に！</a:t>
            </a:r>
            <a:endParaRPr>
              <a:latin typeface="+mn-ea"/>
              <a:ea typeface="+mn-ea"/>
            </a:endParaRPr>
          </a:p>
        </p:txBody>
      </p:sp>
      <p:sp>
        <p:nvSpPr>
          <p:cNvPr id="652" name="Google Shape;652;p40"/>
          <p:cNvSpPr/>
          <p:nvPr/>
        </p:nvSpPr>
        <p:spPr>
          <a:xfrm>
            <a:off x="375781" y="5652627"/>
            <a:ext cx="8489841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9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だからこそ…</a:t>
            </a:r>
            <a:endParaRPr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これらの筋肉を増強させる</a:t>
            </a:r>
            <a:r>
              <a:rPr lang="ja-JP" sz="2800" b="1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エクジソンが重要</a:t>
            </a:r>
            <a:r>
              <a:rPr lang="ja-JP" sz="2400" b="1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なのです！</a:t>
            </a:r>
            <a:endParaRPr sz="240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"/>
          <p:cNvSpPr txBox="1">
            <a:spLocks noGrp="1"/>
          </p:cNvSpPr>
          <p:nvPr>
            <p:ph type="title"/>
          </p:nvPr>
        </p:nvSpPr>
        <p:spPr>
          <a:xfrm>
            <a:off x="725852" y="405932"/>
            <a:ext cx="7765322" cy="8055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alibri"/>
              <a:buNone/>
            </a:pPr>
            <a:r>
              <a:rPr lang="ja-JP" dirty="0"/>
              <a:t>免疫力を高めるには・・</a:t>
            </a:r>
            <a:endParaRPr dirty="0"/>
          </a:p>
        </p:txBody>
      </p:sp>
      <p:sp>
        <p:nvSpPr>
          <p:cNvPr id="284" name="Google Shape;284;p1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36</a:t>
            </a:fld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444653" y="1422200"/>
            <a:ext cx="3466903" cy="646290"/>
          </a:xfrm>
          <a:prstGeom prst="rect">
            <a:avLst/>
          </a:prstGeom>
          <a:gradFill>
            <a:gsLst>
              <a:gs pos="0">
                <a:srgbClr val="E1DAD3"/>
              </a:gs>
              <a:gs pos="100000">
                <a:srgbClr val="B9A490"/>
              </a:gs>
            </a:gsLst>
            <a:lin ang="5400000" scaled="0"/>
          </a:gradFill>
          <a:ln w="9525" cap="rnd" cmpd="sng">
            <a:solidFill>
              <a:srgbClr val="A48B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ja-JP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筋肉をつける</a:t>
            </a:r>
            <a:endParaRPr sz="3600" b="1" dirty="0">
              <a:solidFill>
                <a:srgbClr val="FF0066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299492" y="2530236"/>
            <a:ext cx="4605689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筋肉は</a:t>
            </a:r>
            <a:r>
              <a:rPr lang="ja-JP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３０歳</a:t>
            </a:r>
            <a:r>
              <a:rPr lang="ja-JP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から</a:t>
            </a:r>
            <a:endParaRPr sz="2800" b="1" dirty="0">
              <a:solidFill>
                <a:schemeClr val="lt2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毎年１％ずつ減少</a:t>
            </a:r>
            <a:r>
              <a:rPr lang="ja-JP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します。</a:t>
            </a:r>
            <a:r>
              <a:rPr lang="ja-JP" sz="2000" b="1" dirty="0">
                <a:solidFill>
                  <a:srgbClr val="FF0000"/>
                </a:solidFill>
                <a:latin typeface="+mn-ea"/>
                <a:ea typeface="+mn-ea"/>
                <a:cs typeface="Calibri"/>
                <a:sym typeface="Calibri"/>
              </a:rPr>
              <a:t>（サルコペニア）</a:t>
            </a:r>
            <a:endParaRPr sz="2000" b="1" dirty="0">
              <a:solidFill>
                <a:srgbClr val="FF00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2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だから</a:t>
            </a:r>
            <a:r>
              <a:rPr lang="ja-JP" sz="3600" b="1" dirty="0">
                <a:solidFill>
                  <a:srgbClr val="00B0F0"/>
                </a:solidFill>
                <a:latin typeface="+mn-ea"/>
                <a:ea typeface="+mn-ea"/>
                <a:cs typeface="Calibri"/>
                <a:sym typeface="Calibri"/>
              </a:rPr>
              <a:t>低体温</a:t>
            </a:r>
            <a:r>
              <a:rPr lang="ja-JP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に！</a:t>
            </a:r>
            <a:endParaRPr sz="2800" b="1" dirty="0">
              <a:solidFill>
                <a:schemeClr val="lt2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 sz="2800" b="1" dirty="0">
              <a:solidFill>
                <a:schemeClr val="lt2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体温維持</a:t>
            </a:r>
            <a:r>
              <a:rPr lang="ja-JP" altLang="en-US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・</a:t>
            </a:r>
            <a:r>
              <a:rPr lang="ja-JP" altLang="en-US" sz="28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血流維持</a:t>
            </a:r>
            <a:r>
              <a:rPr lang="ja-JP" altLang="en-US" sz="28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には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600" b="1" dirty="0">
                <a:solidFill>
                  <a:schemeClr val="lt2"/>
                </a:solidFill>
                <a:latin typeface="+mn-ea"/>
                <a:ea typeface="+mn-ea"/>
                <a:cs typeface="Calibri"/>
                <a:sym typeface="Calibri"/>
              </a:rPr>
              <a:t>筋肉が一番！</a:t>
            </a:r>
            <a:endParaRPr lang="ja-JP" altLang="en-US" dirty="0">
              <a:latin typeface="+mn-ea"/>
              <a:ea typeface="+mn-ea"/>
            </a:endParaRPr>
          </a:p>
        </p:txBody>
      </p:sp>
      <p:pic>
        <p:nvPicPr>
          <p:cNvPr id="287" name="Google Shape;287;p11"/>
          <p:cNvPicPr preferRelativeResize="0"/>
          <p:nvPr/>
        </p:nvPicPr>
        <p:blipFill rotWithShape="1">
          <a:blip r:embed="rId3">
            <a:alphaModFix/>
          </a:blip>
          <a:srcRect r="50000"/>
          <a:stretch/>
        </p:blipFill>
        <p:spPr>
          <a:xfrm>
            <a:off x="5352951" y="1745345"/>
            <a:ext cx="3346396" cy="4610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13050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37</a:t>
            </a:fld>
            <a:endParaRPr/>
          </a:p>
        </p:txBody>
      </p:sp>
      <p:sp>
        <p:nvSpPr>
          <p:cNvPr id="658" name="Google Shape;658;p41"/>
          <p:cNvSpPr txBox="1"/>
          <p:nvPr/>
        </p:nvSpPr>
        <p:spPr>
          <a:xfrm>
            <a:off x="529389" y="635268"/>
            <a:ext cx="8437057" cy="58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highlight>
                  <a:srgbClr val="000080"/>
                </a:highlight>
                <a:latin typeface="+mn-ea"/>
                <a:ea typeface="+mn-ea"/>
                <a:cs typeface="Calibri"/>
                <a:sym typeface="Calibri"/>
              </a:rPr>
              <a:t>カプセルも２号サイズに飲みやすく！</a:t>
            </a:r>
            <a:endParaRPr sz="2800" b="1" dirty="0">
              <a:solidFill>
                <a:schemeClr val="lt1"/>
              </a:solidFill>
              <a:highlight>
                <a:srgbClr val="000080"/>
              </a:highlight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様々な</a:t>
            </a:r>
            <a:r>
              <a:rPr lang="ja-JP" altLang="en-US" sz="3200" b="1" dirty="0">
                <a:solidFill>
                  <a:srgbClr val="FFFF00"/>
                </a:solidFill>
                <a:latin typeface="+mn-ea"/>
                <a:ea typeface="+mn-ea"/>
                <a:cs typeface="Calibri"/>
                <a:sym typeface="Calibri"/>
              </a:rPr>
              <a:t>生薬</a:t>
            </a:r>
            <a:r>
              <a:rPr lang="ja-JP" altLang="en-US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と</a:t>
            </a:r>
            <a:r>
              <a:rPr lang="ja-JP" sz="3200" b="1" dirty="0">
                <a:solidFill>
                  <a:srgbClr val="FFFF00"/>
                </a:solidFill>
                <a:latin typeface="+mn-ea"/>
                <a:ea typeface="+mn-ea"/>
                <a:cs typeface="Arial"/>
                <a:sym typeface="Arial"/>
              </a:rPr>
              <a:t>黒蟻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に</a:t>
            </a:r>
            <a:endParaRPr dirty="0">
              <a:latin typeface="+mn-ea"/>
              <a:ea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新成分</a:t>
            </a: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①</a:t>
            </a:r>
            <a:r>
              <a:rPr lang="ja-JP" sz="2800" b="1" dirty="0">
                <a:solidFill>
                  <a:srgbClr val="FFC000"/>
                </a:solidFill>
                <a:latin typeface="+mn-ea"/>
                <a:ea typeface="+mn-ea"/>
                <a:cs typeface="Calibri"/>
                <a:sym typeface="Calibri"/>
              </a:rPr>
              <a:t>プロポリス</a:t>
            </a:r>
            <a:endParaRPr sz="2800" b="1" dirty="0">
              <a:solidFill>
                <a:srgbClr val="FFC0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②</a:t>
            </a:r>
            <a:r>
              <a:rPr lang="ja-JP" sz="2800" b="1" dirty="0">
                <a:solidFill>
                  <a:srgbClr val="FFC000"/>
                </a:solidFill>
                <a:latin typeface="+mn-ea"/>
                <a:ea typeface="+mn-ea"/>
                <a:cs typeface="Calibri"/>
                <a:sym typeface="Calibri"/>
              </a:rPr>
              <a:t>ブラックカラントエキス</a:t>
            </a:r>
            <a:endParaRPr sz="2800" b="1" dirty="0">
              <a:solidFill>
                <a:srgbClr val="FFC000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369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③</a:t>
            </a:r>
            <a:r>
              <a:rPr lang="ja-JP" sz="2800" b="1" dirty="0">
                <a:solidFill>
                  <a:srgbClr val="FFC000"/>
                </a:solidFill>
                <a:latin typeface="+mn-ea"/>
                <a:ea typeface="+mn-ea"/>
                <a:cs typeface="Calibri"/>
                <a:sym typeface="Calibri"/>
              </a:rPr>
              <a:t>発酵黒じゃばら　　　　　　　　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を</a:t>
            </a:r>
            <a:r>
              <a:rPr lang="ja-JP" altLang="en-US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新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配合した</a:t>
            </a: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　　　　　　　　　　　　　   </a:t>
            </a:r>
            <a:r>
              <a:rPr lang="ja-JP" altLang="en-US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は</a:t>
            </a:r>
            <a:endParaRPr lang="en-US" altLang="ja-JP"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温感</a:t>
            </a:r>
            <a:r>
              <a:rPr lang="ja-JP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＆</a:t>
            </a:r>
            <a:r>
              <a:rPr lang="ja-JP" altLang="en-US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美容</a:t>
            </a:r>
            <a:r>
              <a:rPr lang="ja-JP" altLang="en-US" sz="28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＋</a:t>
            </a:r>
            <a:r>
              <a:rPr lang="ja-JP" sz="3600" b="1" dirty="0">
                <a:solidFill>
                  <a:srgbClr val="FF0066"/>
                </a:solidFill>
                <a:latin typeface="+mn-ea"/>
                <a:ea typeface="+mn-ea"/>
                <a:cs typeface="Calibri"/>
                <a:sym typeface="Calibri"/>
              </a:rPr>
              <a:t>免疫力</a:t>
            </a:r>
            <a:r>
              <a:rPr lang="ja-JP" altLang="en-US" sz="3200" b="1" dirty="0">
                <a:solidFill>
                  <a:schemeClr val="lt1"/>
                </a:solidFill>
                <a:latin typeface="+mn-ea"/>
                <a:ea typeface="+mn-ea"/>
                <a:cs typeface="Calibri"/>
                <a:sym typeface="Calibri"/>
              </a:rPr>
              <a:t>成分を追加した新商品</a:t>
            </a:r>
            <a:endParaRPr sz="3200" b="1" dirty="0">
              <a:solidFill>
                <a:schemeClr val="lt1"/>
              </a:solidFill>
              <a:latin typeface="+mn-ea"/>
              <a:ea typeface="+mn-ea"/>
              <a:cs typeface="Calibri"/>
              <a:sym typeface="Calibri"/>
            </a:endParaRPr>
          </a:p>
        </p:txBody>
      </p:sp>
      <p:pic>
        <p:nvPicPr>
          <p:cNvPr id="662" name="Google Shape;662;p41"/>
          <p:cNvPicPr preferRelativeResize="0"/>
          <p:nvPr/>
        </p:nvPicPr>
        <p:blipFill rotWithShape="1">
          <a:blip r:embed="rId3">
            <a:alphaModFix/>
          </a:blip>
          <a:srcRect l="16837" r="12622" b="5686"/>
          <a:stretch/>
        </p:blipFill>
        <p:spPr>
          <a:xfrm>
            <a:off x="7555269" y="635268"/>
            <a:ext cx="1411177" cy="2291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5838" y="2297611"/>
            <a:ext cx="1205884" cy="7507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64" name="Google Shape;664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2244" y="3132252"/>
            <a:ext cx="1033071" cy="75077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65" name="Google Shape;665;p41" descr="素材『醗酵黒じゃばら』 製品画像"/>
          <p:cNvPicPr preferRelativeResize="0"/>
          <p:nvPr/>
        </p:nvPicPr>
        <p:blipFill rotWithShape="1">
          <a:blip r:embed="rId6">
            <a:alphaModFix/>
          </a:blip>
          <a:srcRect l="2643" t="19481" b="13158"/>
          <a:stretch/>
        </p:blipFill>
        <p:spPr>
          <a:xfrm>
            <a:off x="5162994" y="3946669"/>
            <a:ext cx="1082654" cy="74910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E61A0CA-5FE5-CFE2-0485-DD36B632D240}"/>
              </a:ext>
            </a:extLst>
          </p:cNvPr>
          <p:cNvGrpSpPr/>
          <p:nvPr/>
        </p:nvGrpSpPr>
        <p:grpSpPr>
          <a:xfrm>
            <a:off x="868348" y="4856710"/>
            <a:ext cx="4736034" cy="707886"/>
            <a:chOff x="637235" y="1268168"/>
            <a:chExt cx="4736034" cy="707886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D7445F5C-FDD2-644B-7D67-2E903360B18D}"/>
                </a:ext>
              </a:extLst>
            </p:cNvPr>
            <p:cNvSpPr txBox="1"/>
            <p:nvPr/>
          </p:nvSpPr>
          <p:spPr>
            <a:xfrm>
              <a:off x="2411394" y="1268168"/>
              <a:ext cx="296187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000" spc="600" dirty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 </a:t>
              </a:r>
              <a:r>
                <a:rPr kumimoji="1" lang="en-US" altLang="ja-JP" sz="3200" b="1" i="0" u="none" strike="noStrike" kern="1200" cap="none" spc="0" normalizeH="0" baseline="0" noProof="0" dirty="0">
                  <a:ln>
                    <a:solidFill>
                      <a:prstClr val="black">
                        <a:lumMod val="75000"/>
                        <a:lumOff val="25000"/>
                        <a:alpha val="1000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9525" dist="25400" dir="14640000" algn="tl" rotWithShape="0">
                      <a:prstClr val="black">
                        <a:alpha val="30000"/>
                      </a:prstClr>
                    </a:outerShdw>
                  </a:effectLst>
                  <a:uLnTx/>
                  <a:uFillTx/>
                  <a:latin typeface="Algerian" panose="04020705040A02060702" pitchFamily="82" charset="0"/>
                  <a:ea typeface="UD デジタル 教科書体 N-R"/>
                  <a:cs typeface="Arial" panose="020B0604020202020204" pitchFamily="34" charset="0"/>
                </a:rPr>
                <a:t>Neo</a:t>
              </a:r>
              <a:endParaRPr lang="ja-JP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BD86199-DE21-814F-18CF-B1B2B9BFAF49}"/>
                </a:ext>
              </a:extLst>
            </p:cNvPr>
            <p:cNvSpPr txBox="1"/>
            <p:nvPr/>
          </p:nvSpPr>
          <p:spPr>
            <a:xfrm>
              <a:off x="637235" y="1326694"/>
              <a:ext cx="18790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8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check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石版">
  <a:themeElements>
    <a:clrScheme name="石版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ユーザー定義 11">
      <a:majorFont>
        <a:latin typeface="Calibri Light"/>
        <a:ea typeface="UD デジタル 教科書体 N-R"/>
        <a:cs typeface=""/>
      </a:majorFont>
      <a:minorFont>
        <a:latin typeface="Calibri"/>
        <a:ea typeface="UD デジタル 教科書体 N-R"/>
        <a:cs typeface=""/>
      </a:minorFont>
    </a:fontScheme>
    <a:fmtScheme name="石版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</TotalTime>
  <Words>2176</Words>
  <Application>Microsoft Office PowerPoint</Application>
  <PresentationFormat>画面に合わせる (4:3)</PresentationFormat>
  <Paragraphs>416</Paragraphs>
  <Slides>37</Slides>
  <Notes>36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9" baseType="lpstr">
      <vt:lpstr>AGENDA人名P正楷書体L1</vt:lpstr>
      <vt:lpstr>Noto Sans Symbols</vt:lpstr>
      <vt:lpstr>UD デジタル 教科書体 N-R</vt:lpstr>
      <vt:lpstr>Algerian</vt:lpstr>
      <vt:lpstr>Arial</vt:lpstr>
      <vt:lpstr>Calibri</vt:lpstr>
      <vt:lpstr>Century Gothic</vt:lpstr>
      <vt:lpstr>Courier New</vt:lpstr>
      <vt:lpstr>Luminari</vt:lpstr>
      <vt:lpstr>Noto Sans</vt:lpstr>
      <vt:lpstr>Wingdings 2</vt:lpstr>
      <vt:lpstr>1_石版</vt:lpstr>
      <vt:lpstr>象形薬理論  ＆  標本同治法</vt:lpstr>
      <vt:lpstr> 突然ですが…「脳の疲れにはくるみが良い」 と聞いたことはありませんか？</vt:lpstr>
      <vt:lpstr>PowerPoint プレゼンテーション</vt:lpstr>
      <vt:lpstr>PowerPoint プレゼンテーション</vt:lpstr>
      <vt:lpstr>象形薬能論</vt:lpstr>
      <vt:lpstr>PowerPoint プレゼンテーション</vt:lpstr>
      <vt:lpstr>東洋医学には２つの治療法があります</vt:lpstr>
      <vt:lpstr>PowerPoint プレゼンテーション</vt:lpstr>
      <vt:lpstr>免疫とは？</vt:lpstr>
      <vt:lpstr>免疫力を高めるには・・</vt:lpstr>
      <vt:lpstr>そこで、体幹ＵＰと筋肉増強を目指し…</vt:lpstr>
      <vt:lpstr>PowerPoint プレゼンテーション</vt:lpstr>
      <vt:lpstr>3つの新成分</vt:lpstr>
      <vt:lpstr>PowerPoint プレゼンテーション</vt:lpstr>
      <vt:lpstr>プロポリスの成分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脂肪細胞をチェンジ  プロポリスの主成分  アルテピリンC</vt:lpstr>
      <vt:lpstr>PowerPoint プレゼンテーション</vt:lpstr>
      <vt:lpstr>15分で効果発揮！！</vt:lpstr>
      <vt:lpstr>ポリフェノール、アントシアニン　高配合</vt:lpstr>
      <vt:lpstr>ビタミンも豊富！</vt:lpstr>
      <vt:lpstr>そして、ミネラルも豊富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擬黒多刺蟻は栄養の宝庫！</vt:lpstr>
      <vt:lpstr>アリの最大の特徴</vt:lpstr>
      <vt:lpstr>エクジソン</vt:lpstr>
      <vt:lpstr>PowerPoint プレゼンテーション</vt:lpstr>
      <vt:lpstr>免疫力を高めるには・・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象形薬理論  ＆  標本同治法</dc:title>
  <dc:creator>Microsoft アカウント</dc:creator>
  <cp:lastModifiedBy>アンド アンド</cp:lastModifiedBy>
  <cp:revision>9</cp:revision>
  <dcterms:created xsi:type="dcterms:W3CDTF">2021-10-29T05:16:52Z</dcterms:created>
  <dcterms:modified xsi:type="dcterms:W3CDTF">2023-08-26T09:06:41Z</dcterms:modified>
</cp:coreProperties>
</file>