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59" r:id="rId3"/>
    <p:sldId id="256" r:id="rId4"/>
    <p:sldId id="257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3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37"/>
    <p:restoredTop sz="95755"/>
  </p:normalViewPr>
  <p:slideViewPr>
    <p:cSldViewPr snapToGrid="0" snapToObjects="1">
      <p:cViewPr>
        <p:scale>
          <a:sx n="70" d="100"/>
          <a:sy n="70" d="100"/>
        </p:scale>
        <p:origin x="512" y="10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F722A-B793-C047-9C24-6B52A25EF6D5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BE910A-49F7-FA40-9455-40D787810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735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BE910A-49F7-FA40-9455-40D78781086F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882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188181-5B37-8349-96B7-CC7EE43BE1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5855E87-AC75-614B-A3A6-EB48E17DE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F68724-B042-414D-8FFE-00498FC6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4DC3D3-F38A-684F-9B42-859BD425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3BB23E-E6AE-2444-83E2-F96B24146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5384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0C319E6-1703-8944-8BFE-B5024DF3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CA4BD3-2DDC-EA45-B040-7ADA5A274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9FE286-7DD9-0540-9959-8702F8D2E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D07ABBE-DE5E-5A4B-B35D-02241B0FE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8A74E0-180A-5C41-B2CC-E5431E746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781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EBCFB4-22F9-7544-90A8-7961B488B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B86E290-3256-B040-ADEC-003ADDB10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C03D29-209F-764D-99A1-A81EB18BC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E3FF7F-BC91-B940-B924-3F1EE208B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81653A-6F13-A74C-8769-7180274C8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652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C52D8A-5695-8E44-A598-14A15043A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94665A-78C5-6D49-A800-31BCEEEF1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E2DD08F-0A84-DE4E-9F1E-8F70EA140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D03D58-BD04-4342-A52C-659E2491B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395FBAA-0046-CC40-B885-178D6589E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41D73B2-2914-0C42-9EBD-F155AE2DC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450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1B8828-6A5F-6D4D-863E-2370B4150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6044F9-0F0C-C04F-A79A-CFBBCC7ADF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4F2542-9BE7-5B4E-AD4D-6215514FF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02A0E03-FD91-E441-ABCE-E8658E1A31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34C4CBA-6CBC-234A-A0FA-932AF182AD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54B7D22-4C17-F14A-B0CF-AF551ED1D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7DA844B-4991-C640-B33B-863C3F3B6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9AAD872-CAF9-1946-9B39-C04A22B23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9102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1AD62C-04DA-C24F-93E3-C2C9A702F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EC8E360-9CE8-DF40-8A74-6F1ECC3F4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EF6DA3E-72B3-924D-84E6-02C11DF8A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E5AC675-6919-F04C-BFE1-4EBD6A2A3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8344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4856348-DC95-2A4E-894E-CC40853B3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A25C242-EC16-3245-98DA-E553A4EAA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1819A01-2E35-2646-AD84-05A23ABDD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9938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1E9CC3-9C85-C74F-B3FF-C609DC603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27E1262-D759-144D-AF89-EB17068A2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0D8120C-FF76-454F-81CF-ADE88FBDE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A7EB25B-9FCA-974E-929A-0122846DE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7521A54-F28E-CB42-A8FC-036F42AF4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42F126F-8962-A442-8EEF-4583F18EE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519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A6E091-AB13-5B4D-A544-E0A9F68FB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E42338F-0B82-4945-BA31-70D492BF7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9D662FA-70D0-9A46-9B0E-E803AB64DC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77111A2-7128-AA4B-A86D-A6ACDCC55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06D78BF-6840-924B-A459-0177D5A19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871344B-AF71-3D48-BE90-6CEA96844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889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D236BB-F4B0-B54D-AD75-49024AFCB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702309A-2CFC-BC41-8973-EDD5AF744A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78A966-7DDC-EA41-B437-42FA66F7F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6F39B98-9566-9747-8A57-1B920C6E8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B4AC701-9ACF-0F42-B5A1-891971586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3427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2881AE7-B5E4-0A47-9C53-3E5E46BED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22CDCB3-752D-9148-82D3-688DF6F63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2F6348-7D24-344B-A486-A30E2A40F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4B959E0-3248-954E-8AA2-E5EBB3D33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6255C6E-C2CE-E24A-8525-D777903F4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4566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F625873-18A8-F84A-A0A2-7011BF1A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2C3B33-2A8D-9642-9EFE-A18DB136B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76A549-64BD-C24C-A00E-2626560E2E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071E5-F534-3746-9E5C-019EC3232FE2}" type="datetimeFigureOut">
              <a:rPr kumimoji="1" lang="ja-JP" altLang="en-US" smtClean="0"/>
              <a:t>2022/3/19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2423FC5-138F-0941-85F6-C39E004434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9E8093-73AE-5D45-9B80-DC9FE3969E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9EAA2-906A-264C-AF68-615424D275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80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1.jpe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image" Target="../media/image7.jpg"/><Relationship Id="rId5" Type="http://schemas.openxmlformats.org/officeDocument/2006/relationships/image" Target="../media/image13.jpg"/><Relationship Id="rId10" Type="http://schemas.openxmlformats.org/officeDocument/2006/relationships/image" Target="../media/image6.jpg"/><Relationship Id="rId4" Type="http://schemas.openxmlformats.org/officeDocument/2006/relationships/image" Target="../media/image12.jpg"/><Relationship Id="rId9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23.png"/><Relationship Id="rId18" Type="http://schemas.microsoft.com/office/2007/relationships/hdphoto" Target="../media/hdphoto5.wdp"/><Relationship Id="rId3" Type="http://schemas.openxmlformats.org/officeDocument/2006/relationships/image" Target="../media/image18.png"/><Relationship Id="rId7" Type="http://schemas.openxmlformats.org/officeDocument/2006/relationships/image" Target="../media/image8.jpg"/><Relationship Id="rId12" Type="http://schemas.microsoft.com/office/2007/relationships/hdphoto" Target="../media/hdphoto2.wdp"/><Relationship Id="rId17" Type="http://schemas.openxmlformats.org/officeDocument/2006/relationships/image" Target="../media/image25.png"/><Relationship Id="rId2" Type="http://schemas.openxmlformats.org/officeDocument/2006/relationships/image" Target="../media/image17.png"/><Relationship Id="rId16" Type="http://schemas.microsoft.com/office/2007/relationships/hdphoto" Target="../media/hdphoto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11" Type="http://schemas.openxmlformats.org/officeDocument/2006/relationships/image" Target="../media/image22.png"/><Relationship Id="rId5" Type="http://schemas.openxmlformats.org/officeDocument/2006/relationships/image" Target="../media/image19.jpg"/><Relationship Id="rId15" Type="http://schemas.openxmlformats.org/officeDocument/2006/relationships/image" Target="../media/image24.png"/><Relationship Id="rId10" Type="http://schemas.openxmlformats.org/officeDocument/2006/relationships/image" Target="../media/image21.jpg"/><Relationship Id="rId19" Type="http://schemas.openxmlformats.org/officeDocument/2006/relationships/image" Target="../media/image4.jpg"/><Relationship Id="rId4" Type="http://schemas.microsoft.com/office/2007/relationships/hdphoto" Target="../media/hdphoto1.wdp"/><Relationship Id="rId9" Type="http://schemas.openxmlformats.org/officeDocument/2006/relationships/image" Target="../media/image2.jpg"/><Relationship Id="rId1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>
            <a:extLst>
              <a:ext uri="{FF2B5EF4-FFF2-40B4-BE49-F238E27FC236}">
                <a16:creationId xmlns:a16="http://schemas.microsoft.com/office/drawing/2014/main" id="{5D341882-07C1-1248-AC94-2B0526FAE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92" y="368710"/>
            <a:ext cx="4825954" cy="6459794"/>
          </a:xfrm>
          <a:prstGeom prst="rect">
            <a:avLst/>
          </a:prstGeom>
        </p:spPr>
      </p:pic>
      <p:pic>
        <p:nvPicPr>
          <p:cNvPr id="32" name="図 31" descr="テーブルの上にあるいろんな食べ物&#10;&#10;自動的に生成された説明">
            <a:extLst>
              <a:ext uri="{FF2B5EF4-FFF2-40B4-BE49-F238E27FC236}">
                <a16:creationId xmlns:a16="http://schemas.microsoft.com/office/drawing/2014/main" id="{0EEA5355-F027-F94F-BEA7-7453FA67A8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59" t="25618" r="9918" b="13412"/>
          <a:stretch/>
        </p:blipFill>
        <p:spPr>
          <a:xfrm>
            <a:off x="250636" y="949907"/>
            <a:ext cx="1844999" cy="108536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FF775E25-2E2E-A44F-B890-EA2928613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3767" y="5897932"/>
            <a:ext cx="687050" cy="843469"/>
          </a:xfrm>
          <a:prstGeom prst="rect">
            <a:avLst/>
          </a:prstGeom>
        </p:spPr>
      </p:pic>
      <p:pic>
        <p:nvPicPr>
          <p:cNvPr id="24" name="図 23" descr="線画 が含まれている画像&#10;&#10;自動的に生成された説明">
            <a:extLst>
              <a:ext uri="{FF2B5EF4-FFF2-40B4-BE49-F238E27FC236}">
                <a16:creationId xmlns:a16="http://schemas.microsoft.com/office/drawing/2014/main" id="{ACFD952C-4453-1C4E-90F9-2BC1E89D6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1083" y="5897931"/>
            <a:ext cx="687050" cy="843469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B6217AA-D8A6-FE43-AF4F-A3D01DF2E867}"/>
              </a:ext>
            </a:extLst>
          </p:cNvPr>
          <p:cNvSpPr txBox="1"/>
          <p:nvPr/>
        </p:nvSpPr>
        <p:spPr>
          <a:xfrm>
            <a:off x="2275716" y="1732889"/>
            <a:ext cx="492443" cy="33922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kumimoji="1" lang="ja-JP" altLang="en-US" sz="2000" b="1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おもてなし　ご予約弁当</a:t>
            </a: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DC994E54-B3CB-E941-AEE0-CBCAB001CE76}"/>
              </a:ext>
            </a:extLst>
          </p:cNvPr>
          <p:cNvCxnSpPr>
            <a:cxnSpLocks/>
          </p:cNvCxnSpPr>
          <p:nvPr/>
        </p:nvCxnSpPr>
        <p:spPr>
          <a:xfrm>
            <a:off x="2837786" y="1707243"/>
            <a:ext cx="0" cy="2735029"/>
          </a:xfrm>
          <a:prstGeom prst="line">
            <a:avLst/>
          </a:prstGeom>
          <a:ln w="82550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E140D179-8762-934C-97F3-6493478019E1}"/>
              </a:ext>
            </a:extLst>
          </p:cNvPr>
          <p:cNvCxnSpPr>
            <a:cxnSpLocks/>
          </p:cNvCxnSpPr>
          <p:nvPr/>
        </p:nvCxnSpPr>
        <p:spPr>
          <a:xfrm>
            <a:off x="2222704" y="2390080"/>
            <a:ext cx="0" cy="2735029"/>
          </a:xfrm>
          <a:prstGeom prst="line">
            <a:avLst/>
          </a:prstGeom>
          <a:ln w="82550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図 35" descr="テーブルの上にあるいろんな食べ物&#10;&#10;自動的に生成された説明">
            <a:extLst>
              <a:ext uri="{FF2B5EF4-FFF2-40B4-BE49-F238E27FC236}">
                <a16:creationId xmlns:a16="http://schemas.microsoft.com/office/drawing/2014/main" id="{EA5CDF2F-F30B-E145-8674-2736827D223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319" t="27324" r="19972" b="14721"/>
          <a:stretch/>
        </p:blipFill>
        <p:spPr>
          <a:xfrm>
            <a:off x="2938363" y="952101"/>
            <a:ext cx="1797632" cy="1083174"/>
          </a:xfrm>
          <a:prstGeom prst="rect">
            <a:avLst/>
          </a:prstGeom>
        </p:spPr>
      </p:pic>
      <p:pic>
        <p:nvPicPr>
          <p:cNvPr id="37" name="図 36" descr="テレビゲームの画面のスクリーンショット&#10;&#10;低い精度で自動的に生成された説明">
            <a:extLst>
              <a:ext uri="{FF2B5EF4-FFF2-40B4-BE49-F238E27FC236}">
                <a16:creationId xmlns:a16="http://schemas.microsoft.com/office/drawing/2014/main" id="{C0D1FFCB-7327-C947-805D-17A6482BF2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678" t="36670" r="10179" b="37056"/>
          <a:stretch/>
        </p:blipFill>
        <p:spPr>
          <a:xfrm>
            <a:off x="3076673" y="2711151"/>
            <a:ext cx="1659322" cy="1137730"/>
          </a:xfrm>
          <a:prstGeom prst="rect">
            <a:avLst/>
          </a:prstGeom>
        </p:spPr>
      </p:pic>
      <p:pic>
        <p:nvPicPr>
          <p:cNvPr id="38" name="図 37" descr="テーブルの上の食べ物&#10;&#10;自動的に生成された説明">
            <a:extLst>
              <a:ext uri="{FF2B5EF4-FFF2-40B4-BE49-F238E27FC236}">
                <a16:creationId xmlns:a16="http://schemas.microsoft.com/office/drawing/2014/main" id="{B34D9942-82F8-0347-A378-B7D7A9CDEED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072" t="36954" r="15898" b="38102"/>
          <a:stretch/>
        </p:blipFill>
        <p:spPr>
          <a:xfrm>
            <a:off x="3108666" y="4442272"/>
            <a:ext cx="1596753" cy="1085368"/>
          </a:xfrm>
          <a:prstGeom prst="rect">
            <a:avLst/>
          </a:prstGeom>
        </p:spPr>
      </p:pic>
      <p:pic>
        <p:nvPicPr>
          <p:cNvPr id="39" name="図 38" descr="容器に入ったお菓子&#10;&#10;中程度の精度で自動的に生成された説明">
            <a:extLst>
              <a:ext uri="{FF2B5EF4-FFF2-40B4-BE49-F238E27FC236}">
                <a16:creationId xmlns:a16="http://schemas.microsoft.com/office/drawing/2014/main" id="{D03B7D6A-78FE-A24A-B28B-77705D96A8F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910" t="16364" r="8868" b="18855"/>
          <a:stretch/>
        </p:blipFill>
        <p:spPr>
          <a:xfrm>
            <a:off x="256864" y="4468149"/>
            <a:ext cx="1659322" cy="1000688"/>
          </a:xfrm>
          <a:prstGeom prst="rect">
            <a:avLst/>
          </a:prstGeom>
        </p:spPr>
      </p:pic>
      <p:pic>
        <p:nvPicPr>
          <p:cNvPr id="40" name="図 39" descr="テーブルの上に置いている様々な種類のお菓子&#10;&#10;低い精度で自動的に生成された説明">
            <a:extLst>
              <a:ext uri="{FF2B5EF4-FFF2-40B4-BE49-F238E27FC236}">
                <a16:creationId xmlns:a16="http://schemas.microsoft.com/office/drawing/2014/main" id="{BDDFC819-2FD8-154C-B0CE-31819FB16DC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4792" t="14174" r="8440" b="15078"/>
          <a:stretch/>
        </p:blipFill>
        <p:spPr>
          <a:xfrm>
            <a:off x="319974" y="2737332"/>
            <a:ext cx="1768835" cy="1085368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AF3E464D-C9BD-1A4F-BAB9-A16C67D20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2354" y="389344"/>
            <a:ext cx="4825954" cy="6459794"/>
          </a:xfrm>
          <a:prstGeom prst="rect">
            <a:avLst/>
          </a:prstGeom>
        </p:spPr>
      </p:pic>
      <p:pic>
        <p:nvPicPr>
          <p:cNvPr id="55" name="図 54">
            <a:extLst>
              <a:ext uri="{FF2B5EF4-FFF2-40B4-BE49-F238E27FC236}">
                <a16:creationId xmlns:a16="http://schemas.microsoft.com/office/drawing/2014/main" id="{65D90B7E-3862-3D4D-B62B-7C86AD2A569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1174" t="53107"/>
          <a:stretch/>
        </p:blipFill>
        <p:spPr>
          <a:xfrm rot="16200000">
            <a:off x="8255898" y="-213423"/>
            <a:ext cx="2838858" cy="4226400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5B3D577-9AC0-7440-9FCB-1062FB92124C}"/>
              </a:ext>
            </a:extLst>
          </p:cNvPr>
          <p:cNvSpPr txBox="1"/>
          <p:nvPr/>
        </p:nvSpPr>
        <p:spPr>
          <a:xfrm>
            <a:off x="7562127" y="647918"/>
            <a:ext cx="252470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700">
                <a:latin typeface="HGSMinchoE" panose="02020900000000000000" pitchFamily="18" charset="-128"/>
                <a:ea typeface="HGSMinchoE" panose="02020900000000000000" pitchFamily="18" charset="-128"/>
              </a:rPr>
              <a:t>慶事・法事・歓送迎会・周年記念・</a:t>
            </a:r>
            <a:r>
              <a:rPr lang="ja-JP" altLang="en-US" sz="700">
                <a:latin typeface="HGSMinchoE" panose="02020900000000000000" pitchFamily="18" charset="-128"/>
                <a:ea typeface="HGSMinchoE" panose="02020900000000000000" pitchFamily="18" charset="-128"/>
              </a:rPr>
              <a:t>忘新年会・</a:t>
            </a:r>
          </a:p>
          <a:p>
            <a:r>
              <a:rPr kumimoji="1" lang="ja-JP" altLang="en-US" sz="700">
                <a:latin typeface="HGSMinchoE" panose="02020900000000000000" pitchFamily="18" charset="-128"/>
                <a:ea typeface="HGSMinchoE" panose="02020900000000000000" pitchFamily="18" charset="-128"/>
              </a:rPr>
              <a:t>打ち上げ・会議・セミナー・プレゼン等、</a:t>
            </a:r>
            <a:endParaRPr kumimoji="1" lang="en-US" altLang="ja-JP" sz="700" dirty="0">
              <a:latin typeface="HGSMinchoE" panose="02020900000000000000" pitchFamily="18" charset="-128"/>
              <a:ea typeface="HGSMinchoE" panose="02020900000000000000" pitchFamily="18" charset="-128"/>
            </a:endParaRPr>
          </a:p>
          <a:p>
            <a:r>
              <a:rPr lang="ja-JP" altLang="en-US" sz="700">
                <a:latin typeface="HGSMinchoE" panose="02020900000000000000" pitchFamily="18" charset="-128"/>
                <a:ea typeface="HGSMinchoE" panose="02020900000000000000" pitchFamily="18" charset="-128"/>
              </a:rPr>
              <a:t>全ての集まり事に最適なお弁当です。</a:t>
            </a:r>
            <a:endParaRPr lang="en-US" altLang="ja-JP" sz="700" dirty="0">
              <a:latin typeface="HGSMinchoE" panose="02020900000000000000" pitchFamily="18" charset="-128"/>
              <a:ea typeface="HGSMinchoE" panose="02020900000000000000" pitchFamily="18" charset="-128"/>
            </a:endParaRPr>
          </a:p>
          <a:p>
            <a:r>
              <a:rPr kumimoji="1" lang="ja-JP" altLang="en-US" sz="700">
                <a:latin typeface="HGSMinchoE" panose="02020900000000000000" pitchFamily="18" charset="-128"/>
                <a:ea typeface="HGSMinchoE" panose="02020900000000000000" pitchFamily="18" charset="-128"/>
              </a:rPr>
              <a:t>贈る喜び、食べる幸せを、是非味わって下さいませ。</a:t>
            </a:r>
            <a:endParaRPr kumimoji="1" lang="en-US" altLang="ja-JP" sz="700" dirty="0"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0900B035-D097-FC43-9AA6-39361A0A0630}"/>
              </a:ext>
            </a:extLst>
          </p:cNvPr>
          <p:cNvSpPr txBox="1"/>
          <p:nvPr/>
        </p:nvSpPr>
        <p:spPr>
          <a:xfrm flipV="1">
            <a:off x="7902627" y="1142705"/>
            <a:ext cx="1465110" cy="3833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en-US" altLang="ja-JP" sz="700" dirty="0"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B80007E-837C-5541-97D6-1BC6B5386605}"/>
              </a:ext>
            </a:extLst>
          </p:cNvPr>
          <p:cNvSpPr txBox="1"/>
          <p:nvPr/>
        </p:nvSpPr>
        <p:spPr>
          <a:xfrm>
            <a:off x="7562127" y="1499724"/>
            <a:ext cx="2186557" cy="615553"/>
          </a:xfrm>
          <a:prstGeom prst="rect">
            <a:avLst/>
          </a:prstGeom>
          <a:solidFill>
            <a:schemeClr val="bg1"/>
          </a:solidFill>
          <a:ln w="4762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/>
            <a:endParaRPr kumimoji="1" lang="en-US" altLang="ja-JP" sz="800" b="1" dirty="0"/>
          </a:p>
          <a:p>
            <a:pPr algn="r"/>
            <a:r>
              <a:rPr kumimoji="1" lang="ja-JP" altLang="en-US" b="1"/>
              <a:t>☎︎</a:t>
            </a:r>
            <a:r>
              <a:rPr kumimoji="1" lang="en-US" altLang="ja-JP" b="1" dirty="0"/>
              <a:t> 073-473-2222</a:t>
            </a:r>
          </a:p>
          <a:p>
            <a:pPr algn="r"/>
            <a:endParaRPr kumimoji="1" lang="ja-JP" altLang="en-US" sz="800" b="1"/>
          </a:p>
        </p:txBody>
      </p:sp>
      <p:sp>
        <p:nvSpPr>
          <p:cNvPr id="60" name="三角形 59">
            <a:extLst>
              <a:ext uri="{FF2B5EF4-FFF2-40B4-BE49-F238E27FC236}">
                <a16:creationId xmlns:a16="http://schemas.microsoft.com/office/drawing/2014/main" id="{9D097DFA-D36D-C94B-8ACD-D6C2B61DDA1B}"/>
              </a:ext>
            </a:extLst>
          </p:cNvPr>
          <p:cNvSpPr/>
          <p:nvPr/>
        </p:nvSpPr>
        <p:spPr>
          <a:xfrm rot="5400000">
            <a:off x="7372079" y="1696846"/>
            <a:ext cx="615553" cy="22131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C00000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B20AAD4-73AB-9249-9FCE-660C9D74FC57}"/>
              </a:ext>
            </a:extLst>
          </p:cNvPr>
          <p:cNvSpPr txBox="1"/>
          <p:nvPr/>
        </p:nvSpPr>
        <p:spPr>
          <a:xfrm flipV="1">
            <a:off x="7594599" y="3043940"/>
            <a:ext cx="2517631" cy="1986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kumimoji="1" lang="en-US" altLang="ja-JP" sz="700" dirty="0"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78C3059-54D6-6443-9C26-51216ACEA90D}"/>
              </a:ext>
            </a:extLst>
          </p:cNvPr>
          <p:cNvSpPr txBox="1"/>
          <p:nvPr/>
        </p:nvSpPr>
        <p:spPr>
          <a:xfrm>
            <a:off x="1409320" y="5527640"/>
            <a:ext cx="22546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>
                <a:solidFill>
                  <a:srgbClr val="FF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和食店と焼肉店の饗宴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57053617-942E-1446-980D-6384CB13EB4D}"/>
              </a:ext>
            </a:extLst>
          </p:cNvPr>
          <p:cNvSpPr txBox="1"/>
          <p:nvPr/>
        </p:nvSpPr>
        <p:spPr>
          <a:xfrm>
            <a:off x="7562126" y="3390900"/>
            <a:ext cx="4226400" cy="6924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rgbClr val="C00000"/>
                </a:solidFill>
                <a:latin typeface="HGPGothicE" panose="020B0900000000000000" pitchFamily="34" charset="-128"/>
                <a:ea typeface="HGPGothicE" panose="020B0900000000000000" pitchFamily="34" charset="-128"/>
              </a:rPr>
              <a:t>ご注文用</a:t>
            </a:r>
            <a:endParaRPr kumimoji="1" lang="en-US" altLang="ja-JP" sz="1600" dirty="0">
              <a:solidFill>
                <a:srgbClr val="C00000"/>
              </a:solidFill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endParaRPr kumimoji="1" lang="en-US" altLang="ja-JP" sz="700" dirty="0">
              <a:solidFill>
                <a:srgbClr val="C00000"/>
              </a:solidFill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r>
              <a:rPr lang="en-US" altLang="ja-JP" sz="1600" dirty="0">
                <a:solidFill>
                  <a:srgbClr val="C00000"/>
                </a:solidFill>
                <a:latin typeface="HGPGothicE" panose="020B0900000000000000" pitchFamily="34" charset="-128"/>
                <a:ea typeface="HGPGothicE" panose="020B0900000000000000" pitchFamily="34" charset="-128"/>
              </a:rPr>
              <a:t>   </a:t>
            </a:r>
            <a:endParaRPr kumimoji="1" lang="ja-JP" altLang="en-US" sz="1600">
              <a:solidFill>
                <a:srgbClr val="C00000"/>
              </a:solidFill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FD3F048F-F04B-B744-B7B6-B8FF214DE5B0}"/>
              </a:ext>
            </a:extLst>
          </p:cNvPr>
          <p:cNvSpPr/>
          <p:nvPr/>
        </p:nvSpPr>
        <p:spPr>
          <a:xfrm>
            <a:off x="7674465" y="3690488"/>
            <a:ext cx="732935" cy="35686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>
                <a:latin typeface="HGPGothicE" panose="020B0900000000000000" pitchFamily="34" charset="-128"/>
                <a:ea typeface="HGPGothicE" panose="020B0900000000000000" pitchFamily="34" charset="-128"/>
              </a:rPr>
              <a:t>FAX</a:t>
            </a:r>
            <a:endParaRPr kumimoji="1" lang="ja-JP" altLang="en-US" sz="20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14D54511-7745-E249-8BB1-A0C6A7AF9F38}"/>
              </a:ext>
            </a:extLst>
          </p:cNvPr>
          <p:cNvSpPr txBox="1"/>
          <p:nvPr/>
        </p:nvSpPr>
        <p:spPr>
          <a:xfrm>
            <a:off x="8459568" y="3457025"/>
            <a:ext cx="2589431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3000" b="1" dirty="0">
                <a:solidFill>
                  <a:srgbClr val="C00000"/>
                </a:solidFill>
                <a:latin typeface="HGPGothicE" panose="020B0900000000000000" pitchFamily="34" charset="-128"/>
                <a:ea typeface="HGPGothicE" panose="020B0900000000000000" pitchFamily="34" charset="-128"/>
              </a:rPr>
              <a:t>073-473-2221 </a:t>
            </a:r>
            <a:endParaRPr kumimoji="1" lang="ja-JP" altLang="en-US" sz="3000" b="1">
              <a:solidFill>
                <a:srgbClr val="C00000"/>
              </a:solidFill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sp>
        <p:nvSpPr>
          <p:cNvPr id="78" name="円/楕円 77">
            <a:extLst>
              <a:ext uri="{FF2B5EF4-FFF2-40B4-BE49-F238E27FC236}">
                <a16:creationId xmlns:a16="http://schemas.microsoft.com/office/drawing/2014/main" id="{11A64DA4-5DD6-B945-9F97-BF5407DB801D}"/>
              </a:ext>
            </a:extLst>
          </p:cNvPr>
          <p:cNvSpPr/>
          <p:nvPr/>
        </p:nvSpPr>
        <p:spPr>
          <a:xfrm>
            <a:off x="10907823" y="3484655"/>
            <a:ext cx="815680" cy="52182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900">
                <a:latin typeface="HGPGothicE" panose="020B0900000000000000" pitchFamily="34" charset="-128"/>
                <a:ea typeface="HGPGothicE" panose="020B0900000000000000" pitchFamily="34" charset="-128"/>
              </a:rPr>
              <a:t>２４時間</a:t>
            </a:r>
            <a:endParaRPr lang="en-US" altLang="ja-JP" sz="900" dirty="0">
              <a:latin typeface="HGPGothicE" panose="020B0900000000000000" pitchFamily="34" charset="-128"/>
              <a:ea typeface="HGPGothicE" panose="020B0900000000000000" pitchFamily="34" charset="-128"/>
            </a:endParaRPr>
          </a:p>
          <a:p>
            <a:pPr algn="ctr"/>
            <a:r>
              <a:rPr lang="ja-JP" altLang="en-US" sz="900">
                <a:latin typeface="HGPGothicE" panose="020B0900000000000000" pitchFamily="34" charset="-128"/>
                <a:ea typeface="HGPGothicE" panose="020B0900000000000000" pitchFamily="34" charset="-128"/>
              </a:rPr>
              <a:t>受付中</a:t>
            </a: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ADAB0725-3B60-5F46-BC5B-A50155455E91}"/>
              </a:ext>
            </a:extLst>
          </p:cNvPr>
          <p:cNvSpPr/>
          <p:nvPr/>
        </p:nvSpPr>
        <p:spPr>
          <a:xfrm>
            <a:off x="7709858" y="1208615"/>
            <a:ext cx="1945472" cy="2456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>
                <a:latin typeface="HGPGothicE" panose="020B0900000000000000" pitchFamily="34" charset="-128"/>
                <a:ea typeface="HGPGothicE" panose="020B0900000000000000" pitchFamily="34" charset="-128"/>
              </a:rPr>
              <a:t>お電話でのご注文はこちら</a:t>
            </a:r>
            <a:endParaRPr kumimoji="1" lang="ja-JP" altLang="en-US" sz="1200">
              <a:latin typeface="HGPGothicE" panose="020B0900000000000000" pitchFamily="34" charset="-128"/>
              <a:ea typeface="HGPGothicE" panose="020B0900000000000000" pitchFamily="34" charset="-128"/>
            </a:endParaRPr>
          </a:p>
        </p:txBody>
      </p:sp>
      <p:graphicFrame>
        <p:nvGraphicFramePr>
          <p:cNvPr id="80" name="表 80">
            <a:extLst>
              <a:ext uri="{FF2B5EF4-FFF2-40B4-BE49-F238E27FC236}">
                <a16:creationId xmlns:a16="http://schemas.microsoft.com/office/drawing/2014/main" id="{D38E57F7-FA53-8C43-BF1E-FAE8718EB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291660"/>
              </p:ext>
            </p:extLst>
          </p:nvPr>
        </p:nvGraphicFramePr>
        <p:xfrm>
          <a:off x="7729102" y="4171295"/>
          <a:ext cx="3852455" cy="22063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52455">
                  <a:extLst>
                    <a:ext uri="{9D8B030D-6E8A-4147-A177-3AD203B41FA5}">
                      <a16:colId xmlns:a16="http://schemas.microsoft.com/office/drawing/2014/main" val="2216081731"/>
                    </a:ext>
                  </a:extLst>
                </a:gridCol>
              </a:tblGrid>
              <a:tr h="2206358">
                <a:tc>
                  <a:txBody>
                    <a:bodyPr/>
                    <a:lstStyle/>
                    <a:p>
                      <a:endParaRPr kumimoji="1" lang="en-US" altLang="ja-JP" dirty="0"/>
                    </a:p>
                    <a:p>
                      <a:endParaRPr kumimoji="1" lang="en-US" altLang="ja-JP" dirty="0"/>
                    </a:p>
                    <a:p>
                      <a:r>
                        <a:rPr kumimoji="1" lang="ja-JP" altLang="en-US"/>
                        <a:t>　</a:t>
                      </a:r>
                      <a:endParaRPr kumimoji="1" lang="en-US" altLang="ja-JP" dirty="0"/>
                    </a:p>
                    <a:p>
                      <a:r>
                        <a:rPr kumimoji="1" lang="ja-JP" altLang="en-US"/>
                        <a:t>　　　</a:t>
                      </a:r>
                      <a:r>
                        <a:rPr kumimoji="1" lang="en-US" altLang="ja-JP" dirty="0"/>
                        <a:t>2</a:t>
                      </a:r>
                      <a:r>
                        <a:rPr kumimoji="1" lang="ja-JP" altLang="en-US"/>
                        <a:t>ページ部分を入れる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302807"/>
                  </a:ext>
                </a:extLst>
              </a:tr>
            </a:tbl>
          </a:graphicData>
        </a:graphic>
      </p:graphicFrame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96DD1FC5-6C04-944C-B245-9F995D52F907}"/>
              </a:ext>
            </a:extLst>
          </p:cNvPr>
          <p:cNvSpPr txBox="1"/>
          <p:nvPr/>
        </p:nvSpPr>
        <p:spPr>
          <a:xfrm>
            <a:off x="2215917" y="-779598"/>
            <a:ext cx="93268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1P</a:t>
            </a:r>
            <a:endParaRPr kumimoji="1" lang="ja-JP" altLang="en-US" sz="3600">
              <a:solidFill>
                <a:schemeClr val="bg1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F9FFAC0-B709-364C-8657-FC098C898E31}"/>
              </a:ext>
            </a:extLst>
          </p:cNvPr>
          <p:cNvSpPr txBox="1"/>
          <p:nvPr/>
        </p:nvSpPr>
        <p:spPr>
          <a:xfrm>
            <a:off x="8801479" y="-753023"/>
            <a:ext cx="93268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dirty="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6</a:t>
            </a:r>
            <a:r>
              <a:rPr kumimoji="1" lang="en-US" altLang="ja-JP" sz="3600" dirty="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P</a:t>
            </a:r>
            <a:endParaRPr kumimoji="1" lang="ja-JP" altLang="en-US" sz="3600">
              <a:solidFill>
                <a:schemeClr val="bg1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0735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表 21">
            <a:extLst>
              <a:ext uri="{FF2B5EF4-FFF2-40B4-BE49-F238E27FC236}">
                <a16:creationId xmlns:a16="http://schemas.microsoft.com/office/drawing/2014/main" id="{DB2DF100-920E-E848-A115-7D881174D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801583"/>
              </p:ext>
            </p:extLst>
          </p:nvPr>
        </p:nvGraphicFramePr>
        <p:xfrm>
          <a:off x="1976438" y="704850"/>
          <a:ext cx="8238672" cy="447536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7942">
                  <a:extLst>
                    <a:ext uri="{9D8B030D-6E8A-4147-A177-3AD203B41FA5}">
                      <a16:colId xmlns:a16="http://schemas.microsoft.com/office/drawing/2014/main" val="1786029177"/>
                    </a:ext>
                  </a:extLst>
                </a:gridCol>
                <a:gridCol w="598425">
                  <a:extLst>
                    <a:ext uri="{9D8B030D-6E8A-4147-A177-3AD203B41FA5}">
                      <a16:colId xmlns:a16="http://schemas.microsoft.com/office/drawing/2014/main" val="1107891316"/>
                    </a:ext>
                  </a:extLst>
                </a:gridCol>
                <a:gridCol w="1857183">
                  <a:extLst>
                    <a:ext uri="{9D8B030D-6E8A-4147-A177-3AD203B41FA5}">
                      <a16:colId xmlns:a16="http://schemas.microsoft.com/office/drawing/2014/main" val="205030516"/>
                    </a:ext>
                  </a:extLst>
                </a:gridCol>
                <a:gridCol w="619061">
                  <a:extLst>
                    <a:ext uri="{9D8B030D-6E8A-4147-A177-3AD203B41FA5}">
                      <a16:colId xmlns:a16="http://schemas.microsoft.com/office/drawing/2014/main" val="2103604634"/>
                    </a:ext>
                  </a:extLst>
                </a:gridCol>
                <a:gridCol w="619061">
                  <a:extLst>
                    <a:ext uri="{9D8B030D-6E8A-4147-A177-3AD203B41FA5}">
                      <a16:colId xmlns:a16="http://schemas.microsoft.com/office/drawing/2014/main" val="445827715"/>
                    </a:ext>
                  </a:extLst>
                </a:gridCol>
                <a:gridCol w="804780">
                  <a:extLst>
                    <a:ext uri="{9D8B030D-6E8A-4147-A177-3AD203B41FA5}">
                      <a16:colId xmlns:a16="http://schemas.microsoft.com/office/drawing/2014/main" val="4223540730"/>
                    </a:ext>
                  </a:extLst>
                </a:gridCol>
                <a:gridCol w="742874">
                  <a:extLst>
                    <a:ext uri="{9D8B030D-6E8A-4147-A177-3AD203B41FA5}">
                      <a16:colId xmlns:a16="http://schemas.microsoft.com/office/drawing/2014/main" val="579960217"/>
                    </a:ext>
                  </a:extLst>
                </a:gridCol>
                <a:gridCol w="742874">
                  <a:extLst>
                    <a:ext uri="{9D8B030D-6E8A-4147-A177-3AD203B41FA5}">
                      <a16:colId xmlns:a16="http://schemas.microsoft.com/office/drawing/2014/main" val="2553053845"/>
                    </a:ext>
                  </a:extLst>
                </a:gridCol>
                <a:gridCol w="742874">
                  <a:extLst>
                    <a:ext uri="{9D8B030D-6E8A-4147-A177-3AD203B41FA5}">
                      <a16:colId xmlns:a16="http://schemas.microsoft.com/office/drawing/2014/main" val="1633770802"/>
                    </a:ext>
                  </a:extLst>
                </a:gridCol>
                <a:gridCol w="626799">
                  <a:extLst>
                    <a:ext uri="{9D8B030D-6E8A-4147-A177-3AD203B41FA5}">
                      <a16:colId xmlns:a16="http://schemas.microsoft.com/office/drawing/2014/main" val="353925298"/>
                    </a:ext>
                  </a:extLst>
                </a:gridCol>
                <a:gridCol w="626799">
                  <a:extLst>
                    <a:ext uri="{9D8B030D-6E8A-4147-A177-3AD203B41FA5}">
                      <a16:colId xmlns:a16="http://schemas.microsoft.com/office/drawing/2014/main" val="3408378360"/>
                    </a:ext>
                  </a:extLst>
                </a:gridCol>
              </a:tblGrid>
              <a:tr h="185602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ご依頼主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vert="eaVert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ご住所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l" fontAlgn="t"/>
                      <a:r>
                        <a:rPr lang="ja-JP" altLang="en-US" sz="900" u="none" strike="noStrike">
                          <a:effectLst/>
                        </a:rPr>
                        <a:t>〒        　ー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お名前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フリガナ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782237"/>
                  </a:ext>
                </a:extLst>
              </a:tr>
              <a:tr h="35058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96265"/>
                  </a:ext>
                </a:extLst>
              </a:tr>
              <a:tr h="12373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お電話番号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951262"/>
                  </a:ext>
                </a:extLst>
              </a:tr>
              <a:tr h="272216">
                <a:tc>
                  <a:txBody>
                    <a:bodyPr/>
                    <a:lstStyle/>
                    <a:p>
                      <a:pPr algn="l" fontAlgn="ctr"/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0" marR="0" marT="0" marB="0"/>
                </a:tc>
                <a:tc gridSpan="10">
                  <a:txBody>
                    <a:bodyPr/>
                    <a:lstStyle/>
                    <a:p>
                      <a:pPr algn="l" fontAlgn="ctr"/>
                      <a:endParaRPr lang="en-US" altLang="ja-JP" sz="900" u="none" strike="noStrike" dirty="0">
                        <a:effectLst/>
                      </a:endParaRPr>
                    </a:p>
                    <a:p>
                      <a:pPr algn="l" fontAlgn="ctr"/>
                      <a:r>
                        <a:rPr lang="ja-JP" altLang="en-US" sz="900" u="none" strike="noStrike">
                          <a:effectLst/>
                        </a:rPr>
                        <a:t>お届け先が依頼主と同じ場合、ご住所・お名前・お電話番号は記入不要です。</a:t>
                      </a:r>
                    </a:p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</a:p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</a:p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</a:p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</a:p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8674311"/>
                  </a:ext>
                </a:extLst>
              </a:tr>
              <a:tr h="17529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700" u="none" strike="noStrike">
                          <a:effectLst/>
                        </a:rPr>
                        <a:t>ご依頼主</a:t>
                      </a:r>
                      <a:endParaRPr lang="ja-JP" altLang="en-US" sz="7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vert="eaVert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ご住所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rowSpan="2" gridSpan="2">
                  <a:txBody>
                    <a:bodyPr/>
                    <a:lstStyle/>
                    <a:p>
                      <a:pPr algn="l" fontAlgn="t"/>
                      <a:r>
                        <a:rPr lang="ja-JP" altLang="en-US" sz="900" u="none" strike="noStrike">
                          <a:effectLst/>
                        </a:rPr>
                        <a:t>〒        　ー</a:t>
                      </a:r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お名前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フリガナ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067976"/>
                  </a:ext>
                </a:extLst>
              </a:tr>
              <a:tr h="175291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001730"/>
                  </a:ext>
                </a:extLst>
              </a:tr>
              <a:tr h="123735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お電話番号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146828"/>
                  </a:ext>
                </a:extLst>
              </a:tr>
              <a:tr h="19591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ご注文番号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品名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価格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個数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ご注文番号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品名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価格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個数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59310938"/>
                  </a:ext>
                </a:extLst>
              </a:tr>
              <a:tr h="3464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特選牛めし弁当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 dirty="0">
                          <a:effectLst/>
                        </a:rPr>
                        <a:t>1,620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 dirty="0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 dirty="0">
                          <a:effectLst/>
                        </a:rPr>
                        <a:t>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 海の幸御膳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>
                          <a:effectLst/>
                        </a:rPr>
                        <a:t>2,700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>
                          <a:effectLst/>
                        </a:rPr>
                        <a:t>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51270909"/>
                  </a:ext>
                </a:extLst>
              </a:tr>
              <a:tr h="34645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牛カルビとエビフライ弁当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 dirty="0">
                          <a:effectLst/>
                        </a:rPr>
                        <a:t>2,160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 dirty="0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 dirty="0">
                          <a:effectLst/>
                        </a:rPr>
                        <a:t>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 山の幸御膳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>
                          <a:effectLst/>
                        </a:rPr>
                        <a:t>2,700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>
                          <a:effectLst/>
                        </a:rPr>
                        <a:t>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31648221"/>
                  </a:ext>
                </a:extLst>
              </a:tr>
              <a:tr h="34645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特選焼肉とエビフライ弁当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 dirty="0">
                          <a:effectLst/>
                        </a:rPr>
                        <a:t>2,160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 dirty="0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 dirty="0">
                          <a:effectLst/>
                        </a:rPr>
                        <a:t>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ステーキ二段重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>
                          <a:effectLst/>
                        </a:rPr>
                        <a:t>2,160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>
                          <a:effectLst/>
                        </a:rPr>
                        <a:t>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9188746"/>
                  </a:ext>
                </a:extLst>
              </a:tr>
              <a:tr h="34645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特選焼肉御膳（金）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 dirty="0">
                          <a:effectLst/>
                        </a:rPr>
                        <a:t>3,000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 dirty="0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 dirty="0">
                          <a:effectLst/>
                        </a:rPr>
                        <a:t>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うなぎ二段重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>
                          <a:effectLst/>
                        </a:rPr>
                        <a:t>2,160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>
                          <a:effectLst/>
                        </a:rPr>
                        <a:t>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45673494"/>
                  </a:ext>
                </a:extLst>
              </a:tr>
              <a:tr h="34645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特選焼肉御膳（銀）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 dirty="0">
                          <a:effectLst/>
                        </a:rPr>
                        <a:t>2,700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 dirty="0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 dirty="0">
                          <a:effectLst/>
                        </a:rPr>
                        <a:t>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幕ノ内二段重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>
                          <a:effectLst/>
                        </a:rPr>
                        <a:t>1,620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>
                          <a:effectLst/>
                        </a:rPr>
                        <a:t>)</a:t>
                      </a:r>
                      <a:endParaRPr lang="en-US" altLang="ja-JP" sz="7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19781645"/>
                  </a:ext>
                </a:extLst>
              </a:tr>
              <a:tr h="34645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8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特選焼肉御膳（銅）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 dirty="0">
                          <a:effectLst/>
                        </a:rPr>
                        <a:t>2,500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 dirty="0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 dirty="0">
                          <a:effectLst/>
                        </a:rPr>
                        <a:t>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1100" u="none" strike="noStrike">
                          <a:effectLst/>
                        </a:rPr>
                        <a:t>バラちらし二段重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Meiryo" panose="020B0604030504040204" pitchFamily="34" charset="-128"/>
                        <a:ea typeface="Meiryo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ja-JP" sz="700" u="none" strike="noStrike" dirty="0">
                          <a:effectLst/>
                        </a:rPr>
                        <a:t>2,160</a:t>
                      </a:r>
                      <a:r>
                        <a:rPr lang="ja-JP" altLang="en-US" sz="700" u="none" strike="noStrike">
                          <a:effectLst/>
                        </a:rPr>
                        <a:t>円</a:t>
                      </a:r>
                      <a:r>
                        <a:rPr lang="en-US" altLang="ja-JP" sz="700" u="none" strike="noStrike" dirty="0">
                          <a:effectLst/>
                        </a:rPr>
                        <a:t>(</a:t>
                      </a:r>
                      <a:r>
                        <a:rPr lang="ja-JP" altLang="en-US" sz="700" u="none" strike="noStrike">
                          <a:effectLst/>
                        </a:rPr>
                        <a:t>税込</a:t>
                      </a:r>
                      <a:r>
                        <a:rPr lang="en-US" altLang="ja-JP" sz="700" u="none" strike="noStrike" dirty="0">
                          <a:effectLst/>
                        </a:rPr>
                        <a:t>)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個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4952945"/>
                  </a:ext>
                </a:extLst>
              </a:tr>
              <a:tr h="402138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</a:rPr>
                        <a:t>お届け日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r" fontAlgn="ctr"/>
                      <a:r>
                        <a:rPr lang="ja-JP" altLang="en-US" sz="1100" u="none" strike="noStrike">
                          <a:effectLst/>
                        </a:rPr>
                        <a:t>年　　　　月　　　　日       　曜日　　　　時　　　分着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</a:rPr>
                        <a:t>お支払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ja-JP" altLang="en-US" sz="800" u="none" strike="noStrike">
                          <a:effectLst/>
                        </a:rPr>
                        <a:t>　</a:t>
                      </a:r>
                      <a:endParaRPr lang="ja-JP" altLang="en-US" sz="11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</a:rPr>
                        <a:t>領収書宛名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様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859637"/>
                  </a:ext>
                </a:extLst>
              </a:tr>
              <a:tr h="268092">
                <a:tc gridSpan="2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ja-JP" altLang="en-US" sz="1000" u="none" strike="noStrike">
                          <a:effectLst/>
                        </a:rPr>
                        <a:t>お支払合計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ja-JP" altLang="en-US" sz="1000" u="none" strike="noStrike">
                          <a:effectLst/>
                        </a:rPr>
                        <a:t>円</a:t>
                      </a:r>
                      <a:endParaRPr lang="ja-JP" altLang="en-US" sz="1000" b="0" i="0" u="none" strike="noStrike">
                        <a:solidFill>
                          <a:srgbClr val="000000"/>
                        </a:solidFill>
                        <a:effectLst/>
                        <a:latin typeface="メイリオ" panose="020B0604030504040204" pitchFamily="34" charset="-128"/>
                        <a:ea typeface="メイリオ" panose="020B0604030504040204" pitchFamily="34" charset="-128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393584"/>
                  </a:ext>
                </a:extLst>
              </a:tr>
            </a:tbl>
          </a:graphicData>
        </a:graphic>
      </p:graphicFrame>
      <p:sp>
        <p:nvSpPr>
          <p:cNvPr id="23" name="下矢印 22">
            <a:extLst>
              <a:ext uri="{FF2B5EF4-FFF2-40B4-BE49-F238E27FC236}">
                <a16:creationId xmlns:a16="http://schemas.microsoft.com/office/drawing/2014/main" id="{427D25BE-ED2A-3B43-8FBE-C90DB94C6064}"/>
              </a:ext>
            </a:extLst>
          </p:cNvPr>
          <p:cNvSpPr/>
          <p:nvPr/>
        </p:nvSpPr>
        <p:spPr>
          <a:xfrm>
            <a:off x="1973263" y="1501239"/>
            <a:ext cx="304800" cy="1905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100"/>
          </a:p>
        </p:txBody>
      </p:sp>
      <p:sp>
        <p:nvSpPr>
          <p:cNvPr id="24" name="円/楕円 23">
            <a:extLst>
              <a:ext uri="{FF2B5EF4-FFF2-40B4-BE49-F238E27FC236}">
                <a16:creationId xmlns:a16="http://schemas.microsoft.com/office/drawing/2014/main" id="{12F1D7BD-E8D6-F648-9B13-BC33BACFEEA9}"/>
              </a:ext>
            </a:extLst>
          </p:cNvPr>
          <p:cNvSpPr/>
          <p:nvPr/>
        </p:nvSpPr>
        <p:spPr>
          <a:xfrm>
            <a:off x="2143125" y="2393414"/>
            <a:ext cx="327025" cy="163512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1</a:t>
            </a:r>
            <a:endParaRPr kumimoji="1" lang="ja-JP" altLang="en-US" sz="14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25" name="円/楕円 24">
            <a:extLst>
              <a:ext uri="{FF2B5EF4-FFF2-40B4-BE49-F238E27FC236}">
                <a16:creationId xmlns:a16="http://schemas.microsoft.com/office/drawing/2014/main" id="{4EE17D91-59D8-C249-98A2-2B664143ACAE}"/>
              </a:ext>
            </a:extLst>
          </p:cNvPr>
          <p:cNvSpPr/>
          <p:nvPr/>
        </p:nvSpPr>
        <p:spPr>
          <a:xfrm>
            <a:off x="2151062" y="2799814"/>
            <a:ext cx="325438" cy="163512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40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2</a:t>
            </a:r>
            <a:endParaRPr kumimoji="1" lang="ja-JP" altLang="en-US" sz="14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26" name="円/楕円 25">
            <a:extLst>
              <a:ext uri="{FF2B5EF4-FFF2-40B4-BE49-F238E27FC236}">
                <a16:creationId xmlns:a16="http://schemas.microsoft.com/office/drawing/2014/main" id="{6EC212BA-AC8E-1545-8EC1-3A334A979C3B}"/>
              </a:ext>
            </a:extLst>
          </p:cNvPr>
          <p:cNvSpPr/>
          <p:nvPr/>
        </p:nvSpPr>
        <p:spPr>
          <a:xfrm>
            <a:off x="2147887" y="3125251"/>
            <a:ext cx="325438" cy="150813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40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3</a:t>
            </a:r>
            <a:endParaRPr kumimoji="1" lang="ja-JP" altLang="en-US" sz="14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F92FC3A9-B047-7F4E-9A64-CE73FF2DF341}"/>
              </a:ext>
            </a:extLst>
          </p:cNvPr>
          <p:cNvSpPr/>
          <p:nvPr/>
        </p:nvSpPr>
        <p:spPr>
          <a:xfrm>
            <a:off x="2151062" y="3441164"/>
            <a:ext cx="325438" cy="163512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4</a:t>
            </a:r>
            <a:endParaRPr kumimoji="1" lang="ja-JP" altLang="en-US" sz="14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28" name="円/楕円 27">
            <a:extLst>
              <a:ext uri="{FF2B5EF4-FFF2-40B4-BE49-F238E27FC236}">
                <a16:creationId xmlns:a16="http://schemas.microsoft.com/office/drawing/2014/main" id="{967CA073-AD6A-8B41-9F4B-8A68A7DBBC43}"/>
              </a:ext>
            </a:extLst>
          </p:cNvPr>
          <p:cNvSpPr/>
          <p:nvPr/>
        </p:nvSpPr>
        <p:spPr>
          <a:xfrm>
            <a:off x="2155825" y="3769776"/>
            <a:ext cx="327025" cy="163513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5</a:t>
            </a:r>
            <a:endParaRPr kumimoji="1" lang="ja-JP" altLang="en-US" sz="14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29" name="円/楕円 28">
            <a:extLst>
              <a:ext uri="{FF2B5EF4-FFF2-40B4-BE49-F238E27FC236}">
                <a16:creationId xmlns:a16="http://schemas.microsoft.com/office/drawing/2014/main" id="{0AAAF1D2-27E7-D346-8F14-BFD777AB50EB}"/>
              </a:ext>
            </a:extLst>
          </p:cNvPr>
          <p:cNvSpPr/>
          <p:nvPr/>
        </p:nvSpPr>
        <p:spPr>
          <a:xfrm>
            <a:off x="2146300" y="4149189"/>
            <a:ext cx="327025" cy="149225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40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6</a:t>
            </a:r>
            <a:endParaRPr kumimoji="1" lang="ja-JP" altLang="en-US" sz="14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30" name="円/楕円 29">
            <a:extLst>
              <a:ext uri="{FF2B5EF4-FFF2-40B4-BE49-F238E27FC236}">
                <a16:creationId xmlns:a16="http://schemas.microsoft.com/office/drawing/2014/main" id="{B2AC024F-E12E-BF4F-9DD8-67FAA83CD485}"/>
              </a:ext>
            </a:extLst>
          </p:cNvPr>
          <p:cNvSpPr/>
          <p:nvPr/>
        </p:nvSpPr>
        <p:spPr>
          <a:xfrm>
            <a:off x="6175942" y="2413793"/>
            <a:ext cx="327025" cy="150813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140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7</a:t>
            </a:r>
            <a:endParaRPr kumimoji="1" lang="ja-JP" altLang="en-US" sz="14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31" name="円/楕円 30">
            <a:extLst>
              <a:ext uri="{FF2B5EF4-FFF2-40B4-BE49-F238E27FC236}">
                <a16:creationId xmlns:a16="http://schemas.microsoft.com/office/drawing/2014/main" id="{EEEB503F-401B-0E42-A2E0-A788FD6501A1}"/>
              </a:ext>
            </a:extLst>
          </p:cNvPr>
          <p:cNvSpPr/>
          <p:nvPr/>
        </p:nvSpPr>
        <p:spPr>
          <a:xfrm>
            <a:off x="6172767" y="2732881"/>
            <a:ext cx="327025" cy="150812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8</a:t>
            </a:r>
            <a:endParaRPr kumimoji="1" lang="ja-JP" altLang="en-US" sz="14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32" name="円/楕円 31">
            <a:extLst>
              <a:ext uri="{FF2B5EF4-FFF2-40B4-BE49-F238E27FC236}">
                <a16:creationId xmlns:a16="http://schemas.microsoft.com/office/drawing/2014/main" id="{5592815A-00E2-9341-834C-899B7C0B008C}"/>
              </a:ext>
            </a:extLst>
          </p:cNvPr>
          <p:cNvSpPr/>
          <p:nvPr/>
        </p:nvSpPr>
        <p:spPr>
          <a:xfrm>
            <a:off x="6175942" y="3064668"/>
            <a:ext cx="327025" cy="188913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-US" altLang="ja-JP" sz="140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9</a:t>
            </a:r>
            <a:endParaRPr kumimoji="1" lang="ja-JP" altLang="en-US" sz="14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33" name="円/楕円 32">
            <a:extLst>
              <a:ext uri="{FF2B5EF4-FFF2-40B4-BE49-F238E27FC236}">
                <a16:creationId xmlns:a16="http://schemas.microsoft.com/office/drawing/2014/main" id="{A1C5476C-821D-514E-ABA1-B88D7D85BD4C}"/>
              </a:ext>
            </a:extLst>
          </p:cNvPr>
          <p:cNvSpPr/>
          <p:nvPr/>
        </p:nvSpPr>
        <p:spPr>
          <a:xfrm>
            <a:off x="6109267" y="3383755"/>
            <a:ext cx="442912" cy="246063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90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10</a:t>
            </a:r>
            <a:endParaRPr kumimoji="1" lang="ja-JP" altLang="en-US" sz="9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34" name="円/楕円 33">
            <a:extLst>
              <a:ext uri="{FF2B5EF4-FFF2-40B4-BE49-F238E27FC236}">
                <a16:creationId xmlns:a16="http://schemas.microsoft.com/office/drawing/2014/main" id="{4BCA0335-1C1F-924E-BDE5-481534092D01}"/>
              </a:ext>
            </a:extLst>
          </p:cNvPr>
          <p:cNvSpPr/>
          <p:nvPr/>
        </p:nvSpPr>
        <p:spPr>
          <a:xfrm>
            <a:off x="6109267" y="3753643"/>
            <a:ext cx="441325" cy="246063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90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11</a:t>
            </a:r>
            <a:endParaRPr kumimoji="1" lang="ja-JP" altLang="en-US" sz="9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35" name="円/楕円 34">
            <a:extLst>
              <a:ext uri="{FF2B5EF4-FFF2-40B4-BE49-F238E27FC236}">
                <a16:creationId xmlns:a16="http://schemas.microsoft.com/office/drawing/2014/main" id="{79FC3390-467A-C145-B6A9-6F93D3E021FA}"/>
              </a:ext>
            </a:extLst>
          </p:cNvPr>
          <p:cNvSpPr/>
          <p:nvPr/>
        </p:nvSpPr>
        <p:spPr>
          <a:xfrm>
            <a:off x="6133647" y="4045743"/>
            <a:ext cx="441325" cy="317242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9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12</a:t>
            </a:r>
          </a:p>
        </p:txBody>
      </p:sp>
      <p:sp>
        <p:nvSpPr>
          <p:cNvPr id="36" name="円/楕円 35">
            <a:extLst>
              <a:ext uri="{FF2B5EF4-FFF2-40B4-BE49-F238E27FC236}">
                <a16:creationId xmlns:a16="http://schemas.microsoft.com/office/drawing/2014/main" id="{E3E51865-7428-B540-8183-D5AA0543DF8A}"/>
              </a:ext>
            </a:extLst>
          </p:cNvPr>
          <p:cNvSpPr/>
          <p:nvPr/>
        </p:nvSpPr>
        <p:spPr>
          <a:xfrm>
            <a:off x="6697211" y="4489985"/>
            <a:ext cx="508642" cy="292100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1000">
              <a:solidFill>
                <a:schemeClr val="tx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7" name="円/楕円 36">
            <a:extLst>
              <a:ext uri="{FF2B5EF4-FFF2-40B4-BE49-F238E27FC236}">
                <a16:creationId xmlns:a16="http://schemas.microsoft.com/office/drawing/2014/main" id="{996C8C76-B752-9F4F-AB55-80A57118D7B9}"/>
              </a:ext>
            </a:extLst>
          </p:cNvPr>
          <p:cNvSpPr/>
          <p:nvPr/>
        </p:nvSpPr>
        <p:spPr>
          <a:xfrm>
            <a:off x="7210163" y="4442876"/>
            <a:ext cx="432442" cy="304800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600">
              <a:solidFill>
                <a:schemeClr val="tx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8" name="円/楕円 37">
            <a:extLst>
              <a:ext uri="{FF2B5EF4-FFF2-40B4-BE49-F238E27FC236}">
                <a16:creationId xmlns:a16="http://schemas.microsoft.com/office/drawing/2014/main" id="{C4A3D4B2-16CA-4541-9EB1-003C6ACA0F2B}"/>
              </a:ext>
            </a:extLst>
          </p:cNvPr>
          <p:cNvSpPr/>
          <p:nvPr/>
        </p:nvSpPr>
        <p:spPr>
          <a:xfrm>
            <a:off x="7700521" y="4386261"/>
            <a:ext cx="516821" cy="419100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ja-JP" altLang="en-US" sz="600">
              <a:solidFill>
                <a:schemeClr val="tx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9" name="テキスト ボックス 20">
            <a:extLst>
              <a:ext uri="{FF2B5EF4-FFF2-40B4-BE49-F238E27FC236}">
                <a16:creationId xmlns:a16="http://schemas.microsoft.com/office/drawing/2014/main" id="{E42DD450-D07C-B340-BD8B-98277DF08D28}"/>
              </a:ext>
            </a:extLst>
          </p:cNvPr>
          <p:cNvSpPr txBox="1"/>
          <p:nvPr/>
        </p:nvSpPr>
        <p:spPr>
          <a:xfrm>
            <a:off x="6786111" y="4502685"/>
            <a:ext cx="432442" cy="2921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現金</a:t>
            </a:r>
          </a:p>
        </p:txBody>
      </p:sp>
      <p:sp>
        <p:nvSpPr>
          <p:cNvPr id="40" name="テキスト ボックス 21">
            <a:extLst>
              <a:ext uri="{FF2B5EF4-FFF2-40B4-BE49-F238E27FC236}">
                <a16:creationId xmlns:a16="http://schemas.microsoft.com/office/drawing/2014/main" id="{3921175B-01ED-9C43-BE92-9C5C7EE009F6}"/>
              </a:ext>
            </a:extLst>
          </p:cNvPr>
          <p:cNvSpPr txBox="1"/>
          <p:nvPr/>
        </p:nvSpPr>
        <p:spPr>
          <a:xfrm>
            <a:off x="7203499" y="4506376"/>
            <a:ext cx="516821" cy="3048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700">
                <a:latin typeface="Meiryo" panose="020B0604030504040204" pitchFamily="34" charset="-128"/>
                <a:ea typeface="Meiryo" panose="020B0604030504040204" pitchFamily="34" charset="-128"/>
              </a:rPr>
              <a:t>請求書</a:t>
            </a:r>
          </a:p>
        </p:txBody>
      </p:sp>
      <p:sp>
        <p:nvSpPr>
          <p:cNvPr id="41" name="テキスト ボックス 22">
            <a:extLst>
              <a:ext uri="{FF2B5EF4-FFF2-40B4-BE49-F238E27FC236}">
                <a16:creationId xmlns:a16="http://schemas.microsoft.com/office/drawing/2014/main" id="{E5EF48DB-0C11-8A4A-A866-AAAB94ADF272}"/>
              </a:ext>
            </a:extLst>
          </p:cNvPr>
          <p:cNvSpPr txBox="1"/>
          <p:nvPr/>
        </p:nvSpPr>
        <p:spPr>
          <a:xfrm>
            <a:off x="7709557" y="4502685"/>
            <a:ext cx="643390" cy="355600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クレジット</a:t>
            </a:r>
          </a:p>
        </p:txBody>
      </p:sp>
    </p:spTree>
    <p:extLst>
      <p:ext uri="{BB962C8B-B14F-4D97-AF65-F5344CB8AC3E}">
        <p14:creationId xmlns:p14="http://schemas.microsoft.com/office/powerpoint/2010/main" val="2256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1F72AF37-3BD7-A14E-BFE1-A46BC6AFE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06627"/>
            <a:ext cx="5950622" cy="2791748"/>
          </a:xfrm>
          <a:prstGeom prst="rect">
            <a:avLst/>
          </a:prstGeom>
        </p:spPr>
      </p:pic>
      <p:pic>
        <p:nvPicPr>
          <p:cNvPr id="5" name="図 4" descr="屋内, 人, テーブル, フロント が含まれている画像&#10;&#10;自動的に生成された説明">
            <a:extLst>
              <a:ext uri="{FF2B5EF4-FFF2-40B4-BE49-F238E27FC236}">
                <a16:creationId xmlns:a16="http://schemas.microsoft.com/office/drawing/2014/main" id="{D9B241DA-D58E-3140-B484-F540B6A4A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610" y="4281328"/>
            <a:ext cx="3595645" cy="239709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5B02385-2562-8442-A913-C8CF383ABF8D}"/>
              </a:ext>
            </a:extLst>
          </p:cNvPr>
          <p:cNvSpPr txBox="1"/>
          <p:nvPr/>
        </p:nvSpPr>
        <p:spPr>
          <a:xfrm>
            <a:off x="4909725" y="4281328"/>
            <a:ext cx="923330" cy="2397097"/>
          </a:xfrm>
          <a:prstGeom prst="rect">
            <a:avLst/>
          </a:prstGeom>
          <a:solidFill>
            <a:srgbClr val="C00000">
              <a:alpha val="46000"/>
            </a:srgbClr>
          </a:solidFill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600" dirty="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『</a:t>
            </a:r>
            <a:r>
              <a:rPr lang="ja-JP" altLang="en-US" sz="160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焼肉には人を笑顔</a:t>
            </a:r>
            <a:endParaRPr lang="en-US" altLang="ja-JP" sz="1600" dirty="0">
              <a:solidFill>
                <a:schemeClr val="bg1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　　にする魔法がある</a:t>
            </a:r>
            <a:r>
              <a:rPr lang="en-US" altLang="ja-JP" sz="1600" dirty="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』</a:t>
            </a:r>
            <a:endParaRPr kumimoji="1" lang="ja-JP" altLang="en-US" sz="1600">
              <a:solidFill>
                <a:schemeClr val="bg1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108C200-C975-C842-8005-9960AF34B98A}"/>
              </a:ext>
            </a:extLst>
          </p:cNvPr>
          <p:cNvSpPr txBox="1"/>
          <p:nvPr/>
        </p:nvSpPr>
        <p:spPr>
          <a:xfrm>
            <a:off x="120143" y="4663670"/>
            <a:ext cx="830997" cy="1933313"/>
          </a:xfrm>
          <a:prstGeom prst="rect">
            <a:avLst/>
          </a:prstGeom>
          <a:solidFill>
            <a:srgbClr val="C00000">
              <a:alpha val="46928"/>
            </a:srgbClr>
          </a:solidFill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40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焼肉家 㐂ねん　</a:t>
            </a:r>
            <a:endParaRPr lang="en-US" altLang="ja-JP" sz="1400" dirty="0">
              <a:solidFill>
                <a:schemeClr val="bg1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40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　　店主　　田村辰彦</a:t>
            </a:r>
            <a:endParaRPr lang="en-US" altLang="ja-JP" sz="1400" dirty="0">
              <a:solidFill>
                <a:schemeClr val="bg1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pic>
        <p:nvPicPr>
          <p:cNvPr id="12" name="図 11" descr="部屋に備え付けている看板&#10;&#10;低い精度で自動的に生成された説明">
            <a:extLst>
              <a:ext uri="{FF2B5EF4-FFF2-40B4-BE49-F238E27FC236}">
                <a16:creationId xmlns:a16="http://schemas.microsoft.com/office/drawing/2014/main" id="{3A32EC5F-313D-3846-A228-F27CA72530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465" b="16170"/>
          <a:stretch/>
        </p:blipFill>
        <p:spPr>
          <a:xfrm>
            <a:off x="-1" y="0"/>
            <a:ext cx="5950623" cy="4166889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E3D0CBA-8FA7-3E4B-9307-7849FD99D9CD}"/>
              </a:ext>
            </a:extLst>
          </p:cNvPr>
          <p:cNvSpPr txBox="1"/>
          <p:nvPr/>
        </p:nvSpPr>
        <p:spPr>
          <a:xfrm>
            <a:off x="615513" y="3673571"/>
            <a:ext cx="4755877" cy="369332"/>
          </a:xfrm>
          <a:prstGeom prst="rect">
            <a:avLst/>
          </a:prstGeom>
          <a:solidFill>
            <a:srgbClr val="C00000">
              <a:alpha val="5323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肉に情熱を注ぎ、肉に絶対の自信あり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8BC691D-E9E9-8E42-8371-1ECCD4DC0271}"/>
              </a:ext>
            </a:extLst>
          </p:cNvPr>
          <p:cNvSpPr txBox="1"/>
          <p:nvPr/>
        </p:nvSpPr>
        <p:spPr>
          <a:xfrm>
            <a:off x="6181516" y="1372874"/>
            <a:ext cx="2640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① 特選牛めし</a:t>
            </a:r>
            <a:r>
              <a:rPr kumimoji="1"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弁当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　</a:t>
            </a:r>
            <a:endParaRPr lang="en-US" altLang="ja-JP" sz="1200" u="sng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1,620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</a:p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オリジナル特製タレで、柔らかジューシーに仕上げた自慢の牛めしです。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084B519-195E-4749-B828-E3E4A62431C3}"/>
              </a:ext>
            </a:extLst>
          </p:cNvPr>
          <p:cNvSpPr txBox="1"/>
          <p:nvPr/>
        </p:nvSpPr>
        <p:spPr>
          <a:xfrm>
            <a:off x="6241380" y="3696788"/>
            <a:ext cx="26325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③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特選</a:t>
            </a:r>
            <a:r>
              <a:rPr kumimoji="1"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焼肉とエビフライ弁当</a:t>
            </a:r>
            <a:endParaRPr kumimoji="1" lang="en-US" altLang="ja-JP" sz="1200" u="sng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2,160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kumimoji="1"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和牛ブリスケスライスを特製タレでからめて、柔らかさの中に旨みが味わえます。</a:t>
            </a:r>
            <a:endParaRPr kumimoji="1" lang="ja-JP" altLang="en-US" sz="100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pic>
        <p:nvPicPr>
          <p:cNvPr id="34" name="図 33" descr="テーブルの上にあるいろんな食べ物&#10;&#10;自動的に生成された説明">
            <a:extLst>
              <a:ext uri="{FF2B5EF4-FFF2-40B4-BE49-F238E27FC236}">
                <a16:creationId xmlns:a16="http://schemas.microsoft.com/office/drawing/2014/main" id="{DB6751C5-CD42-8347-A8B5-D55D913145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319" t="27324" r="19972" b="14721"/>
          <a:stretch/>
        </p:blipFill>
        <p:spPr>
          <a:xfrm>
            <a:off x="6516492" y="45394"/>
            <a:ext cx="2129798" cy="1283323"/>
          </a:xfrm>
          <a:prstGeom prst="rect">
            <a:avLst/>
          </a:prstGeom>
        </p:spPr>
      </p:pic>
      <p:pic>
        <p:nvPicPr>
          <p:cNvPr id="36" name="図 35" descr="テレビゲームの画面のスクリーンショット&#10;&#10;低い精度で自動的に生成された説明">
            <a:extLst>
              <a:ext uri="{FF2B5EF4-FFF2-40B4-BE49-F238E27FC236}">
                <a16:creationId xmlns:a16="http://schemas.microsoft.com/office/drawing/2014/main" id="{1D1FD782-F88D-9549-B78E-6B85DB3C8A7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701" t="39481" r="13125" b="38079"/>
          <a:stretch/>
        </p:blipFill>
        <p:spPr>
          <a:xfrm>
            <a:off x="9650437" y="9474"/>
            <a:ext cx="1911179" cy="1234105"/>
          </a:xfrm>
          <a:prstGeom prst="rect">
            <a:avLst/>
          </a:prstGeom>
        </p:spPr>
      </p:pic>
      <p:pic>
        <p:nvPicPr>
          <p:cNvPr id="38" name="図 37" descr="テーブルの上の食べ物&#10;&#10;自動的に生成された説明">
            <a:extLst>
              <a:ext uri="{FF2B5EF4-FFF2-40B4-BE49-F238E27FC236}">
                <a16:creationId xmlns:a16="http://schemas.microsoft.com/office/drawing/2014/main" id="{8D6684A5-B1FF-A24D-BADF-6D282219657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255" t="40453" r="14435" b="38248"/>
          <a:stretch/>
        </p:blipFill>
        <p:spPr>
          <a:xfrm>
            <a:off x="6516492" y="2294790"/>
            <a:ext cx="2129798" cy="1302912"/>
          </a:xfrm>
          <a:prstGeom prst="rect">
            <a:avLst/>
          </a:prstGeom>
        </p:spPr>
      </p:pic>
      <p:pic>
        <p:nvPicPr>
          <p:cNvPr id="42" name="図 41" descr="テレビゲームの一画面&#10;&#10;中程度の精度で自動的に生成された説明">
            <a:extLst>
              <a:ext uri="{FF2B5EF4-FFF2-40B4-BE49-F238E27FC236}">
                <a16:creationId xmlns:a16="http://schemas.microsoft.com/office/drawing/2014/main" id="{96FF8A7D-220E-A540-9F15-2BB2574130A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393" t="38975" r="15194" b="36969"/>
          <a:stretch/>
        </p:blipFill>
        <p:spPr>
          <a:xfrm>
            <a:off x="9650437" y="4690543"/>
            <a:ext cx="1911179" cy="1318786"/>
          </a:xfrm>
          <a:prstGeom prst="rect">
            <a:avLst/>
          </a:prstGeom>
        </p:spPr>
      </p:pic>
      <p:pic>
        <p:nvPicPr>
          <p:cNvPr id="44" name="図 43" descr="テレビゲームの画面のスクリーンショット&#10;&#10;低い精度で自動的に生成された説明">
            <a:extLst>
              <a:ext uri="{FF2B5EF4-FFF2-40B4-BE49-F238E27FC236}">
                <a16:creationId xmlns:a16="http://schemas.microsoft.com/office/drawing/2014/main" id="{7AE54A99-594D-B84F-8ECC-E4320762B19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678" t="36670" r="10179" b="37056"/>
          <a:stretch/>
        </p:blipFill>
        <p:spPr>
          <a:xfrm>
            <a:off x="6516492" y="4619778"/>
            <a:ext cx="2129798" cy="1389551"/>
          </a:xfrm>
          <a:prstGeom prst="rect">
            <a:avLst/>
          </a:prstGeom>
        </p:spPr>
      </p:pic>
      <p:pic>
        <p:nvPicPr>
          <p:cNvPr id="46" name="図 45" descr="テーブルの上の食べ物&#10;&#10;自動的に生成された説明">
            <a:extLst>
              <a:ext uri="{FF2B5EF4-FFF2-40B4-BE49-F238E27FC236}">
                <a16:creationId xmlns:a16="http://schemas.microsoft.com/office/drawing/2014/main" id="{52A9A2D5-A3F4-BC45-BF1B-E76C26EED965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3072" t="36954" r="15898" b="38102"/>
          <a:stretch/>
        </p:blipFill>
        <p:spPr>
          <a:xfrm>
            <a:off x="9650437" y="2296699"/>
            <a:ext cx="1911179" cy="1299094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33A2E2B-10B4-D147-A93C-4FE65C09A792}"/>
              </a:ext>
            </a:extLst>
          </p:cNvPr>
          <p:cNvSpPr txBox="1"/>
          <p:nvPr/>
        </p:nvSpPr>
        <p:spPr>
          <a:xfrm>
            <a:off x="9298182" y="1319588"/>
            <a:ext cx="2640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②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 牛カルビとエビフライ</a:t>
            </a:r>
            <a:r>
              <a:rPr kumimoji="1"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弁当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　</a:t>
            </a:r>
            <a:endParaRPr lang="en-US" altLang="ja-JP" sz="1200" u="sng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2,160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lang="en-US" altLang="ja-JP" sz="900" u="sng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新鮮な牛カルビをロースターで焼き上げ口に広がる香ばしさが特徴です。</a:t>
            </a:r>
            <a:endParaRPr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69FF787-CD0E-0C4A-B1BB-4273ADBA5D59}"/>
              </a:ext>
            </a:extLst>
          </p:cNvPr>
          <p:cNvSpPr txBox="1"/>
          <p:nvPr/>
        </p:nvSpPr>
        <p:spPr>
          <a:xfrm>
            <a:off x="9490251" y="6008608"/>
            <a:ext cx="225595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u="sng" dirty="0">
                <a:latin typeface="Meiryo" panose="020B0604030504040204" pitchFamily="34" charset="-128"/>
                <a:ea typeface="Meiryo" panose="020B0604030504040204" pitchFamily="34" charset="-128"/>
              </a:rPr>
              <a:t>⑥</a:t>
            </a:r>
            <a:r>
              <a:rPr lang="ja-JP" altLang="en-US" sz="1100" u="sng">
                <a:latin typeface="Meiryo" panose="020B0604030504040204" pitchFamily="34" charset="-128"/>
                <a:ea typeface="Meiryo" panose="020B0604030504040204" pitchFamily="34" charset="-128"/>
              </a:rPr>
              <a:t> 特選焼肉御膳（銅）　</a:t>
            </a:r>
            <a:endParaRPr lang="en-US" altLang="ja-JP" sz="1100" u="sng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/>
            <a:r>
              <a:rPr lang="en-US" altLang="ja-JP" sz="1100" u="sng" dirty="0">
                <a:latin typeface="Meiryo" panose="020B0604030504040204" pitchFamily="34" charset="-128"/>
                <a:ea typeface="Meiryo" panose="020B0604030504040204" pitchFamily="34" charset="-128"/>
              </a:rPr>
              <a:t>2,500</a:t>
            </a:r>
            <a:r>
              <a:rPr lang="ja-JP" altLang="en-US" sz="11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1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1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1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kumimoji="1" lang="en-US" altLang="ja-JP" sz="8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和牛ブリスケと牛ハラミをメインに、エビフライと自家製出し巻き玉子をあしらった贅沢な御膳です。</a:t>
            </a:r>
            <a:endParaRPr kumimoji="1" lang="ja-JP" altLang="en-US" sz="100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2A7C24D-A713-114A-9DA1-933CF237FD42}"/>
              </a:ext>
            </a:extLst>
          </p:cNvPr>
          <p:cNvSpPr txBox="1"/>
          <p:nvPr/>
        </p:nvSpPr>
        <p:spPr>
          <a:xfrm>
            <a:off x="9150983" y="3689471"/>
            <a:ext cx="28857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④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 特選焼肉御膳（金）　</a:t>
            </a:r>
            <a:endParaRPr lang="en-US" altLang="ja-JP" sz="1200" u="sng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3,000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kumimoji="1" lang="en-US" altLang="ja-JP" sz="8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rPr>
              <a:t>A5</a:t>
            </a:r>
            <a:r>
              <a:rPr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ランクのロース・バラ・ブリスケの全て和牛を使用した最高傑作。ロースターで部位ごとの一番美味しい焼き加減で仕上げています。</a:t>
            </a:r>
            <a:endParaRPr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8A7F0B5-960E-3543-8455-02725C2CC65F}"/>
              </a:ext>
            </a:extLst>
          </p:cNvPr>
          <p:cNvSpPr txBox="1"/>
          <p:nvPr/>
        </p:nvSpPr>
        <p:spPr>
          <a:xfrm>
            <a:off x="6261343" y="6009329"/>
            <a:ext cx="264009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00" u="sng" dirty="0">
                <a:latin typeface="Meiryo" panose="020B0604030504040204" pitchFamily="34" charset="-128"/>
                <a:ea typeface="Meiryo" panose="020B0604030504040204" pitchFamily="34" charset="-128"/>
              </a:rPr>
              <a:t>⑤</a:t>
            </a:r>
            <a:r>
              <a:rPr lang="ja-JP" altLang="en-US" sz="1100" u="sng">
                <a:latin typeface="Meiryo" panose="020B0604030504040204" pitchFamily="34" charset="-128"/>
                <a:ea typeface="Meiryo" panose="020B0604030504040204" pitchFamily="34" charset="-128"/>
              </a:rPr>
              <a:t> 特選焼肉御膳（銀）　</a:t>
            </a:r>
            <a:endParaRPr lang="en-US" altLang="ja-JP" sz="1100" u="sng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 algn="ctr"/>
            <a:r>
              <a:rPr lang="en-US" altLang="ja-JP" sz="1100" u="sng" dirty="0">
                <a:latin typeface="Meiryo" panose="020B0604030504040204" pitchFamily="34" charset="-128"/>
                <a:ea typeface="Meiryo" panose="020B0604030504040204" pitchFamily="34" charset="-128"/>
              </a:rPr>
              <a:t>2,700</a:t>
            </a:r>
            <a:r>
              <a:rPr lang="ja-JP" altLang="en-US" sz="11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1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1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1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lang="en-US" altLang="ja-JP" sz="800" u="sng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rPr>
              <a:t>A5</a:t>
            </a:r>
            <a:r>
              <a:rPr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ランクのバラとブリスケを使用した㐂ねん一番人気商品。ロースターで部位の一番美味しい焼き加減で仕上げています。</a:t>
            </a:r>
            <a:endParaRPr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" name="円/楕円 1">
            <a:extLst>
              <a:ext uri="{FF2B5EF4-FFF2-40B4-BE49-F238E27FC236}">
                <a16:creationId xmlns:a16="http://schemas.microsoft.com/office/drawing/2014/main" id="{12F1D7BD-E8D6-F648-9B13-BC33BACFEEA9}"/>
              </a:ext>
            </a:extLst>
          </p:cNvPr>
          <p:cNvSpPr/>
          <p:nvPr/>
        </p:nvSpPr>
        <p:spPr>
          <a:xfrm>
            <a:off x="6035185" y="491232"/>
            <a:ext cx="396743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1</a:t>
            </a:r>
            <a:endParaRPr kumimoji="1" lang="ja-JP" altLang="en-US" sz="28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24" name="円/楕円 23">
            <a:extLst>
              <a:ext uri="{FF2B5EF4-FFF2-40B4-BE49-F238E27FC236}">
                <a16:creationId xmlns:a16="http://schemas.microsoft.com/office/drawing/2014/main" id="{4EE17D91-59D8-C249-98A2-2B664143ACAE}"/>
              </a:ext>
            </a:extLst>
          </p:cNvPr>
          <p:cNvSpPr/>
          <p:nvPr/>
        </p:nvSpPr>
        <p:spPr>
          <a:xfrm>
            <a:off x="9213551" y="438306"/>
            <a:ext cx="396743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2</a:t>
            </a:r>
            <a:endParaRPr kumimoji="1" lang="ja-JP" altLang="en-US" sz="28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25" name="円/楕円 24">
            <a:extLst>
              <a:ext uri="{FF2B5EF4-FFF2-40B4-BE49-F238E27FC236}">
                <a16:creationId xmlns:a16="http://schemas.microsoft.com/office/drawing/2014/main" id="{6EC212BA-AC8E-1545-8EC1-3A334A979C3B}"/>
              </a:ext>
            </a:extLst>
          </p:cNvPr>
          <p:cNvSpPr/>
          <p:nvPr/>
        </p:nvSpPr>
        <p:spPr>
          <a:xfrm>
            <a:off x="6035185" y="2795781"/>
            <a:ext cx="396743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3</a:t>
            </a:r>
            <a:endParaRPr kumimoji="1" lang="ja-JP" altLang="en-US" sz="28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26" name="円/楕円 25">
            <a:extLst>
              <a:ext uri="{FF2B5EF4-FFF2-40B4-BE49-F238E27FC236}">
                <a16:creationId xmlns:a16="http://schemas.microsoft.com/office/drawing/2014/main" id="{F92FC3A9-B047-7F4E-9A64-CE73FF2DF341}"/>
              </a:ext>
            </a:extLst>
          </p:cNvPr>
          <p:cNvSpPr/>
          <p:nvPr/>
        </p:nvSpPr>
        <p:spPr>
          <a:xfrm>
            <a:off x="9213551" y="2742855"/>
            <a:ext cx="396743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4</a:t>
            </a:r>
            <a:endParaRPr kumimoji="1" lang="ja-JP" altLang="en-US" sz="28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27" name="円/楕円 26">
            <a:extLst>
              <a:ext uri="{FF2B5EF4-FFF2-40B4-BE49-F238E27FC236}">
                <a16:creationId xmlns:a16="http://schemas.microsoft.com/office/drawing/2014/main" id="{967CA073-AD6A-8B41-9F4B-8A68A7DBBC43}"/>
              </a:ext>
            </a:extLst>
          </p:cNvPr>
          <p:cNvSpPr/>
          <p:nvPr/>
        </p:nvSpPr>
        <p:spPr>
          <a:xfrm>
            <a:off x="6031102" y="5205101"/>
            <a:ext cx="396743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5</a:t>
            </a:r>
            <a:endParaRPr kumimoji="1" lang="ja-JP" altLang="en-US" sz="28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31" name="円/楕円 30">
            <a:extLst>
              <a:ext uri="{FF2B5EF4-FFF2-40B4-BE49-F238E27FC236}">
                <a16:creationId xmlns:a16="http://schemas.microsoft.com/office/drawing/2014/main" id="{0AAAF1D2-27E7-D346-8F14-BFD777AB50EB}"/>
              </a:ext>
            </a:extLst>
          </p:cNvPr>
          <p:cNvSpPr/>
          <p:nvPr/>
        </p:nvSpPr>
        <p:spPr>
          <a:xfrm>
            <a:off x="9209468" y="5152175"/>
            <a:ext cx="396743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6</a:t>
            </a:r>
            <a:endParaRPr kumimoji="1" lang="ja-JP" altLang="en-US" sz="28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7FCF68E-410B-7F48-83FC-C5BF0344C67F}"/>
              </a:ext>
            </a:extLst>
          </p:cNvPr>
          <p:cNvSpPr txBox="1"/>
          <p:nvPr/>
        </p:nvSpPr>
        <p:spPr>
          <a:xfrm>
            <a:off x="2527107" y="-760770"/>
            <a:ext cx="93268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2P</a:t>
            </a:r>
            <a:endParaRPr kumimoji="1" lang="ja-JP" altLang="en-US" sz="3600">
              <a:solidFill>
                <a:schemeClr val="bg1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73767A-9C99-6A45-BB78-CFC1EB633ACA}"/>
              </a:ext>
            </a:extLst>
          </p:cNvPr>
          <p:cNvSpPr txBox="1"/>
          <p:nvPr/>
        </p:nvSpPr>
        <p:spPr>
          <a:xfrm>
            <a:off x="8901439" y="-755128"/>
            <a:ext cx="93268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dirty="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3</a:t>
            </a:r>
            <a:r>
              <a:rPr kumimoji="1" lang="en-US" altLang="ja-JP" sz="3600" dirty="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P</a:t>
            </a:r>
            <a:endParaRPr kumimoji="1" lang="ja-JP" altLang="en-US" sz="3600">
              <a:solidFill>
                <a:schemeClr val="bg1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6000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C8483A8-F681-9A41-83E4-160F017FB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722103"/>
            <a:ext cx="5941252" cy="4135897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F7EB524-86B2-8744-AC14-862A4D8E7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85" y="-1"/>
            <a:ext cx="5941252" cy="4135897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4327195-D647-0341-9439-33A48AA50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9819" y="4363332"/>
            <a:ext cx="3319975" cy="2213317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FDF8011-3A1C-AA44-8241-8F8AB76CFD82}"/>
              </a:ext>
            </a:extLst>
          </p:cNvPr>
          <p:cNvSpPr txBox="1"/>
          <p:nvPr/>
        </p:nvSpPr>
        <p:spPr>
          <a:xfrm>
            <a:off x="4811012" y="3995217"/>
            <a:ext cx="923330" cy="28100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600" b="1">
                <a:latin typeface="YUKYOKASHO YOKO MEDIUM" panose="02000500000000000000" pitchFamily="2" charset="-128"/>
                <a:ea typeface="YUKYOKASHO YOKO MEDIUM" panose="02000500000000000000" pitchFamily="2" charset="-128"/>
              </a:rPr>
              <a:t>和食一筋三十四年</a:t>
            </a:r>
            <a:endParaRPr kumimoji="1" lang="en-US" altLang="ja-JP" sz="1600" b="1" dirty="0">
              <a:latin typeface="YUKYOKASHO YOKO MEDIUM" panose="02000500000000000000" pitchFamily="2" charset="-128"/>
              <a:ea typeface="YUKYOKASHO YOKO MEDIUM" panose="02000500000000000000" pitchFamily="2" charset="-128"/>
            </a:endParaRPr>
          </a:p>
          <a:p>
            <a:r>
              <a:rPr lang="ja-JP" altLang="en-US" sz="1600" b="1">
                <a:latin typeface="YuKyokasho Yoko Medium" panose="02000500000000000000" pitchFamily="2" charset="-128"/>
                <a:ea typeface="YuKyokasho Yoko Medium" panose="02000500000000000000" pitchFamily="2" charset="-128"/>
              </a:rPr>
              <a:t>お弁当箱に技術と真心を詰め、</a:t>
            </a:r>
            <a:endParaRPr lang="en-US" altLang="ja-JP" sz="1600" b="1" dirty="0">
              <a:latin typeface="YuKyokasho Yoko Medium" panose="02000500000000000000" pitchFamily="2" charset="-128"/>
              <a:ea typeface="YuKyokasho Yoko Medium" panose="02000500000000000000" pitchFamily="2" charset="-128"/>
            </a:endParaRPr>
          </a:p>
          <a:p>
            <a:r>
              <a:rPr lang="ja-JP" altLang="en-US" sz="1600" b="1">
                <a:latin typeface="YuKyokasho Yoko Medium" panose="02000500000000000000" pitchFamily="2" charset="-128"/>
                <a:ea typeface="YuKyokasho Yoko Medium" panose="02000500000000000000" pitchFamily="2" charset="-128"/>
              </a:rPr>
              <a:t>割烹の世界を表現しました。</a:t>
            </a:r>
            <a:endParaRPr kumimoji="1" lang="ja-JP" altLang="en-US" sz="1600" b="1">
              <a:latin typeface="YUKYOKASHO YOKO MEDIUM" panose="02000500000000000000" pitchFamily="2" charset="-128"/>
              <a:ea typeface="YUKYOKASHO YOKO MEDIUM" panose="02000500000000000000" pitchFamily="2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B5C454-CBD7-6B46-B858-C2B2C929645C}"/>
              </a:ext>
            </a:extLst>
          </p:cNvPr>
          <p:cNvSpPr txBox="1"/>
          <p:nvPr/>
        </p:nvSpPr>
        <p:spPr>
          <a:xfrm>
            <a:off x="193374" y="4083147"/>
            <a:ext cx="738664" cy="272210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ja-JP" altLang="en-US" b="1">
                <a:latin typeface="YUKYOKASHO YOKO MEDIUM" panose="02000500000000000000" pitchFamily="2" charset="-128"/>
                <a:ea typeface="YUKYOKASHO YOKO MEDIUM" panose="02000500000000000000" pitchFamily="2" charset="-128"/>
              </a:rPr>
              <a:t>中心屋あしゃぎ</a:t>
            </a:r>
            <a:endParaRPr kumimoji="1" lang="en-US" altLang="ja-JP" b="1" dirty="0">
              <a:latin typeface="YuKyokasho Yoko Medium" panose="02000500000000000000" pitchFamily="2" charset="-128"/>
              <a:ea typeface="YuKyokasho Yoko Medium" panose="02000500000000000000" pitchFamily="2" charset="-128"/>
            </a:endParaRPr>
          </a:p>
          <a:p>
            <a:r>
              <a:rPr lang="ja-JP" altLang="en-US" b="1">
                <a:latin typeface="YuKyokasho Yoko Medium" panose="02000500000000000000" pitchFamily="2" charset="-128"/>
                <a:ea typeface="YuKyokasho Yoko Medium" panose="02000500000000000000" pitchFamily="2" charset="-128"/>
              </a:rPr>
              <a:t>　　料理長　田村　孝一</a:t>
            </a:r>
            <a:endParaRPr lang="en-US" altLang="ja-JP" b="1" dirty="0">
              <a:latin typeface="YuKyokasho Yoko Medium" panose="02000500000000000000" pitchFamily="2" charset="-128"/>
              <a:ea typeface="YuKyokasho Yoko Medium" panose="02000500000000000000" pitchFamily="2" charset="-128"/>
            </a:endParaRPr>
          </a:p>
        </p:txBody>
      </p:sp>
      <p:pic>
        <p:nvPicPr>
          <p:cNvPr id="12" name="図 11" descr="テーブルの上にあるいろんな食べ物&#10;&#10;自動的に生成された説明">
            <a:extLst>
              <a:ext uri="{FF2B5EF4-FFF2-40B4-BE49-F238E27FC236}">
                <a16:creationId xmlns:a16="http://schemas.microsoft.com/office/drawing/2014/main" id="{8C6632CE-40B8-214A-9210-51B98922DA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593" t="11484" r="8406" b="17866"/>
          <a:stretch/>
        </p:blipFill>
        <p:spPr>
          <a:xfrm>
            <a:off x="6532616" y="4848763"/>
            <a:ext cx="2298315" cy="1386047"/>
          </a:xfrm>
          <a:prstGeom prst="rect">
            <a:avLst/>
          </a:prstGeom>
        </p:spPr>
      </p:pic>
      <p:pic>
        <p:nvPicPr>
          <p:cNvPr id="14" name="図 13" descr="テーブルの上にあるいろんな食べ物&#10;&#10;自動的に生成された説明">
            <a:extLst>
              <a:ext uri="{FF2B5EF4-FFF2-40B4-BE49-F238E27FC236}">
                <a16:creationId xmlns:a16="http://schemas.microsoft.com/office/drawing/2014/main" id="{71F08E0A-5B99-E74C-BE1B-D45A7BEC262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737" t="14195" r="9690" b="13016"/>
          <a:stretch/>
        </p:blipFill>
        <p:spPr>
          <a:xfrm>
            <a:off x="6532616" y="2392737"/>
            <a:ext cx="2268863" cy="1384741"/>
          </a:xfrm>
          <a:prstGeom prst="rect">
            <a:avLst/>
          </a:prstGeom>
        </p:spPr>
      </p:pic>
      <p:pic>
        <p:nvPicPr>
          <p:cNvPr id="16" name="図 15" descr="容器に入ったお菓子&#10;&#10;中程度の精度で自動的に生成された説明">
            <a:extLst>
              <a:ext uri="{FF2B5EF4-FFF2-40B4-BE49-F238E27FC236}">
                <a16:creationId xmlns:a16="http://schemas.microsoft.com/office/drawing/2014/main" id="{48CB1A42-E9A3-1F40-B937-CA5A029B9E5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910" t="16364" r="8868" b="18855"/>
          <a:stretch/>
        </p:blipFill>
        <p:spPr>
          <a:xfrm>
            <a:off x="9626351" y="4847474"/>
            <a:ext cx="2298316" cy="1386047"/>
          </a:xfrm>
          <a:prstGeom prst="rect">
            <a:avLst/>
          </a:prstGeom>
        </p:spPr>
      </p:pic>
      <p:pic>
        <p:nvPicPr>
          <p:cNvPr id="18" name="図 17" descr="テーブルの上に置いている様々な種類のお菓子&#10;&#10;低い精度で自動的に生成された説明">
            <a:extLst>
              <a:ext uri="{FF2B5EF4-FFF2-40B4-BE49-F238E27FC236}">
                <a16:creationId xmlns:a16="http://schemas.microsoft.com/office/drawing/2014/main" id="{746F79C2-D1CD-D747-A9EB-AEE7595A79C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792" t="14174" r="8440" b="15078"/>
          <a:stretch/>
        </p:blipFill>
        <p:spPr>
          <a:xfrm>
            <a:off x="9672793" y="2392737"/>
            <a:ext cx="2268863" cy="1392189"/>
          </a:xfrm>
          <a:prstGeom prst="rect">
            <a:avLst/>
          </a:prstGeom>
        </p:spPr>
      </p:pic>
      <p:pic>
        <p:nvPicPr>
          <p:cNvPr id="20" name="図 19" descr="テーブルの上にあるいろんな食べ物&#10;&#10;自動的に生成された説明">
            <a:extLst>
              <a:ext uri="{FF2B5EF4-FFF2-40B4-BE49-F238E27FC236}">
                <a16:creationId xmlns:a16="http://schemas.microsoft.com/office/drawing/2014/main" id="{B5D08AD6-CCDF-5E48-9609-64BAF085B75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859" t="25618" r="9918" b="13412"/>
          <a:stretch/>
        </p:blipFill>
        <p:spPr>
          <a:xfrm>
            <a:off x="6484035" y="68537"/>
            <a:ext cx="2431955" cy="1430660"/>
          </a:xfrm>
          <a:prstGeom prst="rect">
            <a:avLst/>
          </a:prstGeom>
        </p:spPr>
      </p:pic>
      <p:pic>
        <p:nvPicPr>
          <p:cNvPr id="22" name="図 21" descr="テーブルの上にあるいろんな食べ物&#10;&#10;自動的に生成された説明">
            <a:extLst>
              <a:ext uri="{FF2B5EF4-FFF2-40B4-BE49-F238E27FC236}">
                <a16:creationId xmlns:a16="http://schemas.microsoft.com/office/drawing/2014/main" id="{74CABFE2-CBBF-0842-9BF6-8B9D3CCEDD64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9768" t="18483" r="5442" b="20991"/>
          <a:stretch/>
        </p:blipFill>
        <p:spPr>
          <a:xfrm>
            <a:off x="9502279" y="68537"/>
            <a:ext cx="2621957" cy="143066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90636235-5321-FD4D-87F6-2B9CB16D8E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6865" y="2293429"/>
            <a:ext cx="1634363" cy="1224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52DBDD53-2358-9D4D-9D02-6E016F3858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54286" y="565140"/>
            <a:ext cx="1639523" cy="1196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E3644CB7-DB3D-2347-83D1-1BC882F06C9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397" y="422670"/>
            <a:ext cx="1481793" cy="1481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0531EB3-9957-0D4A-B662-E9CDEF77D2E8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9169" r="7539"/>
          <a:stretch/>
        </p:blipFill>
        <p:spPr>
          <a:xfrm>
            <a:off x="128396" y="2238838"/>
            <a:ext cx="1481793" cy="1334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A9DB46C-211D-E94C-B948-45990B487B5B}"/>
              </a:ext>
            </a:extLst>
          </p:cNvPr>
          <p:cNvSpPr txBox="1"/>
          <p:nvPr/>
        </p:nvSpPr>
        <p:spPr>
          <a:xfrm>
            <a:off x="6434082" y="6305443"/>
            <a:ext cx="24319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③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幕ノ内二段重　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1,620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lang="ja-JP" altLang="en-US" sz="110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100">
                <a:latin typeface="Meiryo" panose="020B0604030504040204" pitchFamily="34" charset="-128"/>
                <a:ea typeface="Meiryo" panose="020B0604030504040204" pitchFamily="34" charset="-128"/>
              </a:rPr>
              <a:t>季節の食材をバランスよく盛り込んだ大満足のお弁当。</a:t>
            </a:r>
            <a:endParaRPr kumimoji="1" lang="ja-JP" altLang="en-US" sz="110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8FFDE72-FC13-AA45-8D78-F1594D741F75}"/>
              </a:ext>
            </a:extLst>
          </p:cNvPr>
          <p:cNvSpPr txBox="1"/>
          <p:nvPr/>
        </p:nvSpPr>
        <p:spPr>
          <a:xfrm>
            <a:off x="9322476" y="6305443"/>
            <a:ext cx="282383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④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バラちらし二段重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 2,160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lang="en-US" altLang="ja-JP" sz="1100" u="sng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100">
                <a:latin typeface="Meiryo" panose="020B0604030504040204" pitchFamily="34" charset="-128"/>
                <a:ea typeface="Meiryo" panose="020B0604030504040204" pitchFamily="34" charset="-128"/>
              </a:rPr>
              <a:t>地元の新鮮な魚を色鮮やかなちらしに仕上げました。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7EB593B-DB45-DB43-BFD5-BA3AE1DF7303}"/>
              </a:ext>
            </a:extLst>
          </p:cNvPr>
          <p:cNvSpPr txBox="1"/>
          <p:nvPr/>
        </p:nvSpPr>
        <p:spPr>
          <a:xfrm>
            <a:off x="6480522" y="1559380"/>
            <a:ext cx="24319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①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海の幸御膳　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2700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lang="ja-JP" altLang="en-US" sz="1200" u="sng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100">
                <a:latin typeface="Meiryo" panose="020B0604030504040204" pitchFamily="34" charset="-128"/>
                <a:ea typeface="Meiryo" panose="020B0604030504040204" pitchFamily="34" charset="-128"/>
              </a:rPr>
              <a:t>ちらし、鰻、足赤海老を使った天ぷらなど、海の恵みを盛込んだ二段重。</a:t>
            </a:r>
            <a:endParaRPr lang="ja-JP" altLang="en-US" sz="80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F603EE2-22CB-C442-B0F3-11340AC557F6}"/>
              </a:ext>
            </a:extLst>
          </p:cNvPr>
          <p:cNvSpPr txBox="1"/>
          <p:nvPr/>
        </p:nvSpPr>
        <p:spPr>
          <a:xfrm>
            <a:off x="9597279" y="1550989"/>
            <a:ext cx="243195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②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山の幸御膳　　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2700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</a:p>
          <a:p>
            <a:r>
              <a:rPr lang="ja-JP" altLang="en-US" sz="1100">
                <a:latin typeface="Meiryo" panose="020B0604030504040204" pitchFamily="34" charset="-128"/>
                <a:ea typeface="Meiryo" panose="020B0604030504040204" pitchFamily="34" charset="-128"/>
              </a:rPr>
              <a:t>旬の山菜など山の恵みを釜飯や天ぷらに表現した二段重。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7759B2C-0111-BA4A-8617-F3377147E345}"/>
              </a:ext>
            </a:extLst>
          </p:cNvPr>
          <p:cNvSpPr txBox="1"/>
          <p:nvPr/>
        </p:nvSpPr>
        <p:spPr>
          <a:xfrm>
            <a:off x="6363293" y="3905728"/>
            <a:ext cx="26664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⑤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ステーキ二段重　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2,160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lang="en-US" altLang="ja-JP" sz="1100" u="sng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100">
                <a:latin typeface="Meiryo" panose="020B0604030504040204" pitchFamily="34" charset="-128"/>
                <a:ea typeface="Meiryo" panose="020B0604030504040204" pitchFamily="34" charset="-128"/>
              </a:rPr>
              <a:t>焼肉店のプロが厳選した赤身部位を自家製ダレで仕上げました。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FFEF0A6-EAB1-F842-B190-F8867426F934}"/>
              </a:ext>
            </a:extLst>
          </p:cNvPr>
          <p:cNvSpPr txBox="1"/>
          <p:nvPr/>
        </p:nvSpPr>
        <p:spPr>
          <a:xfrm>
            <a:off x="9440559" y="3905728"/>
            <a:ext cx="262164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⑥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うなぎ二段重　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2,160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円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(</a:t>
            </a:r>
            <a:r>
              <a:rPr lang="ja-JP" altLang="en-US" sz="1200" u="sng">
                <a:latin typeface="Meiryo" panose="020B0604030504040204" pitchFamily="34" charset="-128"/>
                <a:ea typeface="Meiryo" panose="020B0604030504040204" pitchFamily="34" charset="-128"/>
              </a:rPr>
              <a:t>税込</a:t>
            </a:r>
            <a:r>
              <a:rPr lang="en-US" altLang="ja-JP" sz="1200" u="sng" dirty="0">
                <a:latin typeface="Meiryo" panose="020B0604030504040204" pitchFamily="34" charset="-128"/>
                <a:ea typeface="Meiryo" panose="020B0604030504040204" pitchFamily="34" charset="-128"/>
              </a:rPr>
              <a:t>)</a:t>
            </a:r>
            <a:endParaRPr lang="ja-JP" altLang="en-US" sz="110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r>
              <a:rPr lang="ja-JP" altLang="en-US" sz="1100">
                <a:latin typeface="Meiryo" panose="020B0604030504040204" pitchFamily="34" charset="-128"/>
                <a:ea typeface="Meiryo" panose="020B0604030504040204" pitchFamily="34" charset="-128"/>
              </a:rPr>
              <a:t>秘伝のタレに潜らせ、炭火で焼き上げた鰻を贅沢に使用しました。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5B70F39-FDA2-E842-AECF-C40ED9DB3C99}"/>
              </a:ext>
            </a:extLst>
          </p:cNvPr>
          <p:cNvSpPr txBox="1"/>
          <p:nvPr/>
        </p:nvSpPr>
        <p:spPr>
          <a:xfrm>
            <a:off x="1064985" y="3712415"/>
            <a:ext cx="3741342" cy="461665"/>
          </a:xfrm>
          <a:prstGeom prst="rect">
            <a:avLst/>
          </a:prstGeom>
          <a:solidFill>
            <a:srgbClr val="FFFF00">
              <a:alpha val="32268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HGSMinchoE" panose="02020900000000000000" pitchFamily="18" charset="-128"/>
                <a:ea typeface="HGSMinchoE" panose="02020900000000000000" pitchFamily="18" charset="-128"/>
              </a:rPr>
              <a:t>『</a:t>
            </a:r>
            <a:r>
              <a:rPr lang="ja-JP" altLang="en-US" sz="1200">
                <a:latin typeface="HGSMinchoE" panose="02020900000000000000" pitchFamily="18" charset="-128"/>
                <a:ea typeface="HGSMinchoE" panose="02020900000000000000" pitchFamily="18" charset="-128"/>
              </a:rPr>
              <a:t>食</a:t>
            </a:r>
            <a:r>
              <a:rPr lang="en-US" altLang="ja-JP" sz="1200" dirty="0">
                <a:latin typeface="HGSMinchoE" panose="02020900000000000000" pitchFamily="18" charset="-128"/>
                <a:ea typeface="HGSMinchoE" panose="02020900000000000000" pitchFamily="18" charset="-128"/>
              </a:rPr>
              <a:t>』</a:t>
            </a:r>
            <a:r>
              <a:rPr lang="ja-JP" altLang="en-US" sz="1200">
                <a:latin typeface="HGSMinchoE" panose="02020900000000000000" pitchFamily="18" charset="-128"/>
                <a:ea typeface="HGSMinchoE" panose="02020900000000000000" pitchFamily="18" charset="-128"/>
              </a:rPr>
              <a:t>は人を良くすると書きます。</a:t>
            </a:r>
            <a:endParaRPr lang="en-US" altLang="ja-JP" sz="1200" dirty="0">
              <a:latin typeface="HGSMinchoE" panose="02020900000000000000" pitchFamily="18" charset="-128"/>
              <a:ea typeface="HGSMinchoE" panose="02020900000000000000" pitchFamily="18" charset="-128"/>
            </a:endParaRPr>
          </a:p>
          <a:p>
            <a:pPr algn="ctr"/>
            <a:r>
              <a:rPr kumimoji="1" lang="ja-JP" altLang="en-US" sz="1200">
                <a:latin typeface="HGSMinchoE" panose="02020900000000000000" pitchFamily="18" charset="-128"/>
                <a:ea typeface="HGSMinchoE" panose="02020900000000000000" pitchFamily="18" charset="-128"/>
              </a:rPr>
              <a:t>小さなお弁当にこの一文字を込めました。</a:t>
            </a:r>
          </a:p>
        </p:txBody>
      </p:sp>
      <p:pic>
        <p:nvPicPr>
          <p:cNvPr id="11" name="図 10" descr="線画 が含まれている画像&#10;&#10;自動的に生成された説明">
            <a:extLst>
              <a:ext uri="{FF2B5EF4-FFF2-40B4-BE49-F238E27FC236}">
                <a16:creationId xmlns:a16="http://schemas.microsoft.com/office/drawing/2014/main" id="{D6E13005-273F-B74B-8433-0A14B2F9B0A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69749" y="766756"/>
            <a:ext cx="1937684" cy="2378829"/>
          </a:xfrm>
          <a:prstGeom prst="rect">
            <a:avLst/>
          </a:prstGeom>
        </p:spPr>
      </p:pic>
      <p:sp>
        <p:nvSpPr>
          <p:cNvPr id="37" name="円/楕円 36">
            <a:extLst>
              <a:ext uri="{FF2B5EF4-FFF2-40B4-BE49-F238E27FC236}">
                <a16:creationId xmlns:a16="http://schemas.microsoft.com/office/drawing/2014/main" id="{B2AC024F-E12E-BF4F-9DD8-67FAA83CD485}"/>
              </a:ext>
            </a:extLst>
          </p:cNvPr>
          <p:cNvSpPr/>
          <p:nvPr/>
        </p:nvSpPr>
        <p:spPr>
          <a:xfrm>
            <a:off x="6048273" y="544506"/>
            <a:ext cx="396743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7</a:t>
            </a:r>
            <a:endParaRPr kumimoji="1" lang="ja-JP" altLang="en-US" sz="28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38" name="円/楕円 37">
            <a:extLst>
              <a:ext uri="{FF2B5EF4-FFF2-40B4-BE49-F238E27FC236}">
                <a16:creationId xmlns:a16="http://schemas.microsoft.com/office/drawing/2014/main" id="{EEEB503F-401B-0E42-A2E0-A788FD6501A1}"/>
              </a:ext>
            </a:extLst>
          </p:cNvPr>
          <p:cNvSpPr/>
          <p:nvPr/>
        </p:nvSpPr>
        <p:spPr>
          <a:xfrm>
            <a:off x="9105536" y="508749"/>
            <a:ext cx="396743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8</a:t>
            </a:r>
            <a:endParaRPr kumimoji="1" lang="ja-JP" altLang="en-US" sz="28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39" name="円/楕円 38">
            <a:extLst>
              <a:ext uri="{FF2B5EF4-FFF2-40B4-BE49-F238E27FC236}">
                <a16:creationId xmlns:a16="http://schemas.microsoft.com/office/drawing/2014/main" id="{5592815A-00E2-9341-834C-899B7C0B008C}"/>
              </a:ext>
            </a:extLst>
          </p:cNvPr>
          <p:cNvSpPr/>
          <p:nvPr/>
        </p:nvSpPr>
        <p:spPr>
          <a:xfrm>
            <a:off x="6111385" y="2795781"/>
            <a:ext cx="396743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9</a:t>
            </a:r>
            <a:endParaRPr kumimoji="1" lang="ja-JP" altLang="en-US" sz="28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40" name="円/楕円 39">
            <a:extLst>
              <a:ext uri="{FF2B5EF4-FFF2-40B4-BE49-F238E27FC236}">
                <a16:creationId xmlns:a16="http://schemas.microsoft.com/office/drawing/2014/main" id="{A1C5476C-821D-514E-ABA1-B88D7D85BD4C}"/>
              </a:ext>
            </a:extLst>
          </p:cNvPr>
          <p:cNvSpPr/>
          <p:nvPr/>
        </p:nvSpPr>
        <p:spPr>
          <a:xfrm>
            <a:off x="9131301" y="2830462"/>
            <a:ext cx="536806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10</a:t>
            </a:r>
            <a:endParaRPr kumimoji="1" lang="ja-JP" altLang="en-US" sz="14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43" name="円/楕円 42">
            <a:extLst>
              <a:ext uri="{FF2B5EF4-FFF2-40B4-BE49-F238E27FC236}">
                <a16:creationId xmlns:a16="http://schemas.microsoft.com/office/drawing/2014/main" id="{4BCA0335-1C1F-924E-BDE5-481534092D01}"/>
              </a:ext>
            </a:extLst>
          </p:cNvPr>
          <p:cNvSpPr/>
          <p:nvPr/>
        </p:nvSpPr>
        <p:spPr>
          <a:xfrm>
            <a:off x="6006632" y="5338921"/>
            <a:ext cx="536806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11</a:t>
            </a:r>
            <a:endParaRPr kumimoji="1" lang="ja-JP" altLang="en-US" sz="1400">
              <a:solidFill>
                <a:srgbClr val="C00000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44" name="円/楕円 43">
            <a:extLst>
              <a:ext uri="{FF2B5EF4-FFF2-40B4-BE49-F238E27FC236}">
                <a16:creationId xmlns:a16="http://schemas.microsoft.com/office/drawing/2014/main" id="{79FC3390-467A-C145-B6A9-6F93D3E021FA}"/>
              </a:ext>
            </a:extLst>
          </p:cNvPr>
          <p:cNvSpPr/>
          <p:nvPr/>
        </p:nvSpPr>
        <p:spPr>
          <a:xfrm>
            <a:off x="9060473" y="5338921"/>
            <a:ext cx="536806" cy="444500"/>
          </a:xfrm>
          <a:prstGeom prst="ellipse">
            <a:avLst/>
          </a:prstGeom>
          <a:solidFill>
            <a:srgbClr val="FBE3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400" dirty="0">
                <a:solidFill>
                  <a:srgbClr val="C00000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12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93F3C65-7C8B-9541-BD25-FD17206B7E51}"/>
              </a:ext>
            </a:extLst>
          </p:cNvPr>
          <p:cNvSpPr txBox="1"/>
          <p:nvPr/>
        </p:nvSpPr>
        <p:spPr>
          <a:xfrm>
            <a:off x="2527107" y="-760770"/>
            <a:ext cx="93268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dirty="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4</a:t>
            </a:r>
            <a:r>
              <a:rPr kumimoji="1" lang="en-US" altLang="ja-JP" sz="3600" dirty="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P</a:t>
            </a:r>
            <a:endParaRPr kumimoji="1" lang="ja-JP" altLang="en-US" sz="3600">
              <a:solidFill>
                <a:schemeClr val="bg1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3E61DAF-AC8C-494E-9720-C70A4B30B789}"/>
              </a:ext>
            </a:extLst>
          </p:cNvPr>
          <p:cNvSpPr txBox="1"/>
          <p:nvPr/>
        </p:nvSpPr>
        <p:spPr>
          <a:xfrm>
            <a:off x="8801479" y="-753023"/>
            <a:ext cx="93268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>
                <a:solidFill>
                  <a:schemeClr val="bg1"/>
                </a:solidFill>
                <a:latin typeface="HGSMinchoE" panose="02020900000000000000" pitchFamily="18" charset="-128"/>
                <a:ea typeface="HGSMinchoE" panose="02020900000000000000" pitchFamily="18" charset="-128"/>
              </a:rPr>
              <a:t>5P</a:t>
            </a:r>
            <a:endParaRPr kumimoji="1" lang="ja-JP" altLang="en-US" sz="3600">
              <a:solidFill>
                <a:schemeClr val="bg1"/>
              </a:solidFill>
              <a:latin typeface="HGSMinchoE" panose="02020900000000000000" pitchFamily="18" charset="-128"/>
              <a:ea typeface="HGSMinchoE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2526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3017</TotalTime>
  <Words>725</Words>
  <Application>Microsoft Macintosh PowerPoint</Application>
  <PresentationFormat>ワイド画面</PresentationFormat>
  <Paragraphs>181</Paragraphs>
  <Slides>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4" baseType="lpstr">
      <vt:lpstr>HGPGothicE</vt:lpstr>
      <vt:lpstr>HGSMinchoE</vt:lpstr>
      <vt:lpstr>YuKyokasho Yoko Medium</vt:lpstr>
      <vt:lpstr>YuKyokasho Yoko Medium</vt:lpstr>
      <vt:lpstr>メイリオ</vt:lpstr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斎藤忠孝</dc:creator>
  <cp:lastModifiedBy>斎藤忠孝</cp:lastModifiedBy>
  <cp:revision>11</cp:revision>
  <cp:lastPrinted>2022-03-18T06:19:22Z</cp:lastPrinted>
  <dcterms:created xsi:type="dcterms:W3CDTF">2022-03-12T02:34:22Z</dcterms:created>
  <dcterms:modified xsi:type="dcterms:W3CDTF">2022-03-19T08:27:44Z</dcterms:modified>
</cp:coreProperties>
</file>