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5" autoAdjust="0"/>
    <p:restoredTop sz="94660"/>
  </p:normalViewPr>
  <p:slideViewPr>
    <p:cSldViewPr snapToGrid="0">
      <p:cViewPr>
        <p:scale>
          <a:sx n="131" d="100"/>
          <a:sy n="131" d="100"/>
        </p:scale>
        <p:origin x="42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B9A1B4C-FB7E-4472-9593-EF6297B81C7F}" type="datetimeFigureOut">
              <a:rPr kumimoji="1" lang="ja-JP" altLang="en-US" smtClean="0"/>
              <a:t>2020/4/14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AA4D5C-B3CA-4AEF-A5C5-8A1B05E772C4}" type="slidenum">
              <a:rPr kumimoji="1" lang="ja-JP" altLang="en-US" smtClean="0"/>
              <a:t>‹#›</a:t>
            </a:fld>
            <a:endParaRPr kumimoji="1" lang="ja-JP" altLang="en-US"/>
          </a:p>
        </p:txBody>
      </p:sp>
    </p:spTree>
    <p:extLst>
      <p:ext uri="{BB962C8B-B14F-4D97-AF65-F5344CB8AC3E}">
        <p14:creationId xmlns:p14="http://schemas.microsoft.com/office/powerpoint/2010/main" val="1447325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B9A1B4C-FB7E-4472-9593-EF6297B81C7F}" type="datetimeFigureOut">
              <a:rPr kumimoji="1" lang="ja-JP" altLang="en-US" smtClean="0"/>
              <a:t>2020/4/14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AA4D5C-B3CA-4AEF-A5C5-8A1B05E772C4}" type="slidenum">
              <a:rPr kumimoji="1" lang="ja-JP" altLang="en-US" smtClean="0"/>
              <a:t>‹#›</a:t>
            </a:fld>
            <a:endParaRPr kumimoji="1" lang="ja-JP" altLang="en-US"/>
          </a:p>
        </p:txBody>
      </p:sp>
    </p:spTree>
    <p:extLst>
      <p:ext uri="{BB962C8B-B14F-4D97-AF65-F5344CB8AC3E}">
        <p14:creationId xmlns:p14="http://schemas.microsoft.com/office/powerpoint/2010/main" val="1352368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B9A1B4C-FB7E-4472-9593-EF6297B81C7F}" type="datetimeFigureOut">
              <a:rPr kumimoji="1" lang="ja-JP" altLang="en-US" smtClean="0"/>
              <a:t>2020/4/14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AA4D5C-B3CA-4AEF-A5C5-8A1B05E772C4}" type="slidenum">
              <a:rPr kumimoji="1" lang="ja-JP" altLang="en-US" smtClean="0"/>
              <a:t>‹#›</a:t>
            </a:fld>
            <a:endParaRPr kumimoji="1" lang="ja-JP" altLang="en-US"/>
          </a:p>
        </p:txBody>
      </p:sp>
    </p:spTree>
    <p:extLst>
      <p:ext uri="{BB962C8B-B14F-4D97-AF65-F5344CB8AC3E}">
        <p14:creationId xmlns:p14="http://schemas.microsoft.com/office/powerpoint/2010/main" val="327725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B9A1B4C-FB7E-4472-9593-EF6297B81C7F}" type="datetimeFigureOut">
              <a:rPr kumimoji="1" lang="ja-JP" altLang="en-US" smtClean="0"/>
              <a:t>2020/4/14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1AA4D5C-B3CA-4AEF-A5C5-8A1B05E772C4}" type="slidenum">
              <a:rPr kumimoji="1" lang="ja-JP" altLang="en-US" smtClean="0"/>
              <a:t>‹#›</a:t>
            </a:fld>
            <a:endParaRPr kumimoji="1" lang="ja-JP" altLang="en-US"/>
          </a:p>
        </p:txBody>
      </p:sp>
    </p:spTree>
    <p:extLst>
      <p:ext uri="{BB962C8B-B14F-4D97-AF65-F5344CB8AC3E}">
        <p14:creationId xmlns:p14="http://schemas.microsoft.com/office/powerpoint/2010/main" val="2833108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4453467"/>
            <a:ext cx="2901255" cy="655037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4453467"/>
            <a:ext cx="2915543" cy="655037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B9A1B4C-FB7E-4472-9593-EF6297B81C7F}" type="datetimeFigureOut">
              <a:rPr kumimoji="1" lang="ja-JP" altLang="en-US" smtClean="0"/>
              <a:t>2020/4/14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1AA4D5C-B3CA-4AEF-A5C5-8A1B05E772C4}" type="slidenum">
              <a:rPr kumimoji="1" lang="ja-JP" altLang="en-US" smtClean="0"/>
              <a:t>‹#›</a:t>
            </a:fld>
            <a:endParaRPr kumimoji="1" lang="ja-JP" altLang="en-US"/>
          </a:p>
        </p:txBody>
      </p:sp>
    </p:spTree>
    <p:extLst>
      <p:ext uri="{BB962C8B-B14F-4D97-AF65-F5344CB8AC3E}">
        <p14:creationId xmlns:p14="http://schemas.microsoft.com/office/powerpoint/2010/main" val="1785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B9A1B4C-FB7E-4472-9593-EF6297B81C7F}" type="datetimeFigureOut">
              <a:rPr kumimoji="1" lang="ja-JP" altLang="en-US" smtClean="0"/>
              <a:t>2020/4/14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1AA4D5C-B3CA-4AEF-A5C5-8A1B05E772C4}" type="slidenum">
              <a:rPr kumimoji="1" lang="ja-JP" altLang="en-US" smtClean="0"/>
              <a:t>‹#›</a:t>
            </a:fld>
            <a:endParaRPr kumimoji="1" lang="ja-JP" altLang="en-US"/>
          </a:p>
        </p:txBody>
      </p:sp>
    </p:spTree>
    <p:extLst>
      <p:ext uri="{BB962C8B-B14F-4D97-AF65-F5344CB8AC3E}">
        <p14:creationId xmlns:p14="http://schemas.microsoft.com/office/powerpoint/2010/main" val="3805980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A1B4C-FB7E-4472-9593-EF6297B81C7F}" type="datetimeFigureOut">
              <a:rPr kumimoji="1" lang="ja-JP" altLang="en-US" smtClean="0"/>
              <a:t>2020/4/14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1AA4D5C-B3CA-4AEF-A5C5-8A1B05E772C4}" type="slidenum">
              <a:rPr kumimoji="1" lang="ja-JP" altLang="en-US" smtClean="0"/>
              <a:t>‹#›</a:t>
            </a:fld>
            <a:endParaRPr kumimoji="1" lang="ja-JP" altLang="en-US"/>
          </a:p>
        </p:txBody>
      </p:sp>
    </p:spTree>
    <p:extLst>
      <p:ext uri="{BB962C8B-B14F-4D97-AF65-F5344CB8AC3E}">
        <p14:creationId xmlns:p14="http://schemas.microsoft.com/office/powerpoint/2010/main" val="1354263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B9A1B4C-FB7E-4472-9593-EF6297B81C7F}" type="datetimeFigureOut">
              <a:rPr kumimoji="1" lang="ja-JP" altLang="en-US" smtClean="0"/>
              <a:t>2020/4/14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1AA4D5C-B3CA-4AEF-A5C5-8A1B05E772C4}" type="slidenum">
              <a:rPr kumimoji="1" lang="ja-JP" altLang="en-US" smtClean="0"/>
              <a:t>‹#›</a:t>
            </a:fld>
            <a:endParaRPr kumimoji="1" lang="ja-JP" altLang="en-US"/>
          </a:p>
        </p:txBody>
      </p:sp>
    </p:spTree>
    <p:extLst>
      <p:ext uri="{BB962C8B-B14F-4D97-AF65-F5344CB8AC3E}">
        <p14:creationId xmlns:p14="http://schemas.microsoft.com/office/powerpoint/2010/main" val="538024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B9A1B4C-FB7E-4472-9593-EF6297B81C7F}" type="datetimeFigureOut">
              <a:rPr kumimoji="1" lang="ja-JP" altLang="en-US" smtClean="0"/>
              <a:t>2020/4/14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1AA4D5C-B3CA-4AEF-A5C5-8A1B05E772C4}" type="slidenum">
              <a:rPr kumimoji="1" lang="ja-JP" altLang="en-US" smtClean="0"/>
              <a:t>‹#›</a:t>
            </a:fld>
            <a:endParaRPr kumimoji="1" lang="ja-JP" altLang="en-US"/>
          </a:p>
        </p:txBody>
      </p:sp>
    </p:spTree>
    <p:extLst>
      <p:ext uri="{BB962C8B-B14F-4D97-AF65-F5344CB8AC3E}">
        <p14:creationId xmlns:p14="http://schemas.microsoft.com/office/powerpoint/2010/main" val="2076406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B9A1B4C-FB7E-4472-9593-EF6297B81C7F}" type="datetimeFigureOut">
              <a:rPr kumimoji="1" lang="ja-JP" altLang="en-US" smtClean="0"/>
              <a:t>2020/4/14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AA4D5C-B3CA-4AEF-A5C5-8A1B05E772C4}" type="slidenum">
              <a:rPr kumimoji="1" lang="ja-JP" altLang="en-US" smtClean="0"/>
              <a:t>‹#›</a:t>
            </a:fld>
            <a:endParaRPr kumimoji="1" lang="ja-JP" altLang="en-US"/>
          </a:p>
        </p:txBody>
      </p:sp>
    </p:spTree>
    <p:extLst>
      <p:ext uri="{BB962C8B-B14F-4D97-AF65-F5344CB8AC3E}">
        <p14:creationId xmlns:p14="http://schemas.microsoft.com/office/powerpoint/2010/main" val="2532063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B9A1B4C-FB7E-4472-9593-EF6297B81C7F}" type="datetimeFigureOut">
              <a:rPr kumimoji="1" lang="ja-JP" altLang="en-US" smtClean="0"/>
              <a:t>2020/4/14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AA4D5C-B3CA-4AEF-A5C5-8A1B05E772C4}" type="slidenum">
              <a:rPr kumimoji="1" lang="ja-JP" altLang="en-US" smtClean="0"/>
              <a:t>‹#›</a:t>
            </a:fld>
            <a:endParaRPr kumimoji="1" lang="ja-JP" altLang="en-US"/>
          </a:p>
        </p:txBody>
      </p:sp>
    </p:spTree>
    <p:extLst>
      <p:ext uri="{BB962C8B-B14F-4D97-AF65-F5344CB8AC3E}">
        <p14:creationId xmlns:p14="http://schemas.microsoft.com/office/powerpoint/2010/main" val="80109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3B9A1B4C-FB7E-4472-9593-EF6297B81C7F}" type="datetimeFigureOut">
              <a:rPr kumimoji="1" lang="ja-JP" altLang="en-US" smtClean="0"/>
              <a:t>2020/4/14</a:t>
            </a:fld>
            <a:endParaRPr kumimoji="1" lang="ja-JP" alt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51AA4D5C-B3CA-4AEF-A5C5-8A1B05E772C4}" type="slidenum">
              <a:rPr kumimoji="1" lang="ja-JP" altLang="en-US" smtClean="0"/>
              <a:t>‹#›</a:t>
            </a:fld>
            <a:endParaRPr kumimoji="1" lang="ja-JP" altLang="en-US"/>
          </a:p>
        </p:txBody>
      </p:sp>
    </p:spTree>
    <p:extLst>
      <p:ext uri="{BB962C8B-B14F-4D97-AF65-F5344CB8AC3E}">
        <p14:creationId xmlns:p14="http://schemas.microsoft.com/office/powerpoint/2010/main" val="4040196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2BC944B-5526-41EC-8203-30E40159C4FC}"/>
              </a:ext>
            </a:extLst>
          </p:cNvPr>
          <p:cNvSpPr txBox="1"/>
          <p:nvPr/>
        </p:nvSpPr>
        <p:spPr>
          <a:xfrm>
            <a:off x="1131216" y="480767"/>
            <a:ext cx="4845378" cy="369332"/>
          </a:xfrm>
          <a:prstGeom prst="rect">
            <a:avLst/>
          </a:prstGeom>
          <a:noFill/>
        </p:spPr>
        <p:txBody>
          <a:bodyPr wrap="square" rtlCol="0">
            <a:spAutoFit/>
          </a:bodyPr>
          <a:lstStyle/>
          <a:p>
            <a:r>
              <a:rPr kumimoji="1" lang="ja-JP" altLang="en-US" dirty="0"/>
              <a:t>コロナの影響で資金繰りが厳しい事業者様へ</a:t>
            </a:r>
          </a:p>
        </p:txBody>
      </p:sp>
      <p:sp>
        <p:nvSpPr>
          <p:cNvPr id="5" name="テキスト ボックス 4">
            <a:extLst>
              <a:ext uri="{FF2B5EF4-FFF2-40B4-BE49-F238E27FC236}">
                <a16:creationId xmlns:a16="http://schemas.microsoft.com/office/drawing/2014/main" id="{3F36BB78-EFE4-4BB6-A015-04F11D4A9178}"/>
              </a:ext>
            </a:extLst>
          </p:cNvPr>
          <p:cNvSpPr txBox="1"/>
          <p:nvPr/>
        </p:nvSpPr>
        <p:spPr>
          <a:xfrm>
            <a:off x="405351" y="1531013"/>
            <a:ext cx="2234153" cy="369332"/>
          </a:xfrm>
          <a:prstGeom prst="rect">
            <a:avLst/>
          </a:prstGeom>
          <a:noFill/>
        </p:spPr>
        <p:txBody>
          <a:bodyPr wrap="square" rtlCol="0">
            <a:spAutoFit/>
          </a:bodyPr>
          <a:lstStyle/>
          <a:p>
            <a:r>
              <a:rPr kumimoji="1" lang="ja-JP" altLang="en-US" dirty="0"/>
              <a:t>コロナの影響で</a:t>
            </a:r>
            <a:r>
              <a:rPr kumimoji="1" lang="en-US" altLang="ja-JP" dirty="0"/>
              <a:t>…</a:t>
            </a:r>
            <a:endParaRPr kumimoji="1" lang="ja-JP" altLang="en-US" dirty="0"/>
          </a:p>
        </p:txBody>
      </p:sp>
      <p:sp>
        <p:nvSpPr>
          <p:cNvPr id="6" name="テキスト ボックス 5">
            <a:extLst>
              <a:ext uri="{FF2B5EF4-FFF2-40B4-BE49-F238E27FC236}">
                <a16:creationId xmlns:a16="http://schemas.microsoft.com/office/drawing/2014/main" id="{56D12796-0B88-4644-B97B-FD602024711A}"/>
              </a:ext>
            </a:extLst>
          </p:cNvPr>
          <p:cNvSpPr txBox="1"/>
          <p:nvPr/>
        </p:nvSpPr>
        <p:spPr>
          <a:xfrm>
            <a:off x="1329179" y="2403835"/>
            <a:ext cx="184731" cy="369332"/>
          </a:xfrm>
          <a:prstGeom prst="rect">
            <a:avLst/>
          </a:prstGeom>
          <a:noFill/>
        </p:spPr>
        <p:txBody>
          <a:bodyPr wrap="none" rtlCol="0">
            <a:spAutoFit/>
          </a:bodyPr>
          <a:lstStyle/>
          <a:p>
            <a:endParaRPr kumimoji="1" lang="ja-JP" altLang="en-US" dirty="0"/>
          </a:p>
        </p:txBody>
      </p:sp>
      <p:sp>
        <p:nvSpPr>
          <p:cNvPr id="7" name="テキスト ボックス 6">
            <a:extLst>
              <a:ext uri="{FF2B5EF4-FFF2-40B4-BE49-F238E27FC236}">
                <a16:creationId xmlns:a16="http://schemas.microsoft.com/office/drawing/2014/main" id="{16BB19FB-AC55-4ED6-8063-45305E594D32}"/>
              </a:ext>
            </a:extLst>
          </p:cNvPr>
          <p:cNvSpPr txBox="1"/>
          <p:nvPr/>
        </p:nvSpPr>
        <p:spPr>
          <a:xfrm>
            <a:off x="1655228" y="1044232"/>
            <a:ext cx="4526428" cy="369332"/>
          </a:xfrm>
          <a:prstGeom prst="rect">
            <a:avLst/>
          </a:prstGeom>
          <a:noFill/>
        </p:spPr>
        <p:txBody>
          <a:bodyPr wrap="square" rtlCol="0">
            <a:spAutoFit/>
          </a:bodyPr>
          <a:lstStyle/>
          <a:p>
            <a:r>
              <a:rPr kumimoji="1" lang="ja-JP" altLang="en-US" dirty="0"/>
              <a:t>コロナ対策融資・給付金支援</a:t>
            </a:r>
          </a:p>
        </p:txBody>
      </p:sp>
      <p:sp>
        <p:nvSpPr>
          <p:cNvPr id="8" name="テキスト ボックス 7">
            <a:extLst>
              <a:ext uri="{FF2B5EF4-FFF2-40B4-BE49-F238E27FC236}">
                <a16:creationId xmlns:a16="http://schemas.microsoft.com/office/drawing/2014/main" id="{1FFE531F-0114-4F46-8C08-F1E4937361F2}"/>
              </a:ext>
            </a:extLst>
          </p:cNvPr>
          <p:cNvSpPr txBox="1"/>
          <p:nvPr/>
        </p:nvSpPr>
        <p:spPr>
          <a:xfrm>
            <a:off x="609959" y="1926781"/>
            <a:ext cx="5732660" cy="954107"/>
          </a:xfrm>
          <a:prstGeom prst="rect">
            <a:avLst/>
          </a:prstGeom>
          <a:noFill/>
        </p:spPr>
        <p:txBody>
          <a:bodyPr wrap="none" rtlCol="0">
            <a:spAutoFit/>
          </a:bodyPr>
          <a:lstStyle/>
          <a:p>
            <a:r>
              <a:rPr kumimoji="1" lang="ja-JP" altLang="en-US" sz="1400" dirty="0"/>
              <a:t>☑</a:t>
            </a:r>
            <a:r>
              <a:rPr kumimoji="1" lang="ja-JP" altLang="en-US" sz="1400" u="sng" dirty="0"/>
              <a:t>最近一か月の売上</a:t>
            </a:r>
            <a:r>
              <a:rPr kumimoji="1" lang="ja-JP" altLang="en-US" sz="1400" dirty="0"/>
              <a:t>が</a:t>
            </a:r>
            <a:r>
              <a:rPr kumimoji="1" lang="ja-JP" altLang="en-US" sz="1400" u="sng" dirty="0"/>
              <a:t>前年同月</a:t>
            </a:r>
            <a:r>
              <a:rPr kumimoji="1" lang="ja-JP" altLang="en-US" sz="1400" dirty="0"/>
              <a:t>と比べて</a:t>
            </a:r>
            <a:r>
              <a:rPr kumimoji="1" lang="en-US" altLang="ja-JP" sz="1400" u="sng" dirty="0"/>
              <a:t>5</a:t>
            </a:r>
            <a:r>
              <a:rPr kumimoji="1" lang="ja-JP" altLang="en-US" sz="1400" u="sng" dirty="0"/>
              <a:t>％～</a:t>
            </a:r>
            <a:r>
              <a:rPr kumimoji="1" lang="en-US" altLang="ja-JP" sz="1400" u="sng" dirty="0"/>
              <a:t>50</a:t>
            </a:r>
            <a:r>
              <a:rPr kumimoji="1" lang="ja-JP" altLang="en-US" sz="1400" u="sng" dirty="0"/>
              <a:t>％以上下がっている</a:t>
            </a:r>
            <a:endParaRPr kumimoji="1" lang="en-US" altLang="ja-JP" sz="1400" u="sng" dirty="0"/>
          </a:p>
          <a:p>
            <a:r>
              <a:rPr kumimoji="1" lang="ja-JP" altLang="en-US" sz="1400" dirty="0"/>
              <a:t>☑とにかく</a:t>
            </a:r>
            <a:r>
              <a:rPr kumimoji="1" lang="ja-JP" altLang="en-US" sz="1400" u="sng" dirty="0"/>
              <a:t>資金繰りが厳しい</a:t>
            </a:r>
            <a:endParaRPr kumimoji="1" lang="en-US" altLang="ja-JP" sz="1400" u="sng" dirty="0"/>
          </a:p>
          <a:p>
            <a:r>
              <a:rPr kumimoji="1" lang="ja-JP" altLang="en-US" sz="1400" dirty="0"/>
              <a:t>☑</a:t>
            </a:r>
            <a:r>
              <a:rPr kumimoji="1" lang="ja-JP" altLang="en-US" sz="1400" u="sng" dirty="0"/>
              <a:t>融資を受けたい</a:t>
            </a:r>
            <a:r>
              <a:rPr kumimoji="1" lang="ja-JP" altLang="en-US" sz="1400" dirty="0"/>
              <a:t>が制度が複雑で</a:t>
            </a:r>
            <a:r>
              <a:rPr kumimoji="1" lang="ja-JP" altLang="en-US" sz="1400" u="sng" dirty="0"/>
              <a:t>どれが受けられるのかわからない</a:t>
            </a:r>
            <a:endParaRPr kumimoji="1" lang="en-US" altLang="ja-JP" sz="1400" u="sng" dirty="0"/>
          </a:p>
          <a:p>
            <a:r>
              <a:rPr kumimoji="1" lang="ja-JP" altLang="en-US" sz="1400" dirty="0"/>
              <a:t>☑</a:t>
            </a:r>
            <a:r>
              <a:rPr kumimoji="1" lang="ja-JP" altLang="en-US" sz="1400" u="sng" dirty="0"/>
              <a:t>給付金を受けたい</a:t>
            </a:r>
            <a:r>
              <a:rPr kumimoji="1" lang="ja-JP" altLang="en-US" sz="1400" dirty="0"/>
              <a:t>が手続きがわからない</a:t>
            </a:r>
            <a:endParaRPr kumimoji="1" lang="en-US" altLang="ja-JP" sz="1400" dirty="0"/>
          </a:p>
        </p:txBody>
      </p:sp>
      <p:sp>
        <p:nvSpPr>
          <p:cNvPr id="9" name="テキスト ボックス 8">
            <a:extLst>
              <a:ext uri="{FF2B5EF4-FFF2-40B4-BE49-F238E27FC236}">
                <a16:creationId xmlns:a16="http://schemas.microsoft.com/office/drawing/2014/main" id="{77B0EEBD-D27D-491C-B86C-1E8AF33DB857}"/>
              </a:ext>
            </a:extLst>
          </p:cNvPr>
          <p:cNvSpPr txBox="1"/>
          <p:nvPr/>
        </p:nvSpPr>
        <p:spPr>
          <a:xfrm>
            <a:off x="358140" y="3312940"/>
            <a:ext cx="6057900" cy="400110"/>
          </a:xfrm>
          <a:prstGeom prst="rect">
            <a:avLst/>
          </a:prstGeom>
          <a:noFill/>
        </p:spPr>
        <p:txBody>
          <a:bodyPr wrap="square" rtlCol="0">
            <a:spAutoFit/>
          </a:bodyPr>
          <a:lstStyle/>
          <a:p>
            <a:r>
              <a:rPr kumimoji="1" lang="ja-JP" altLang="en-US" sz="2000" dirty="0"/>
              <a:t>税理士が融資・給付金手続きをサポートします！！</a:t>
            </a:r>
          </a:p>
        </p:txBody>
      </p:sp>
      <p:sp>
        <p:nvSpPr>
          <p:cNvPr id="11" name="テキスト ボックス 10">
            <a:extLst>
              <a:ext uri="{FF2B5EF4-FFF2-40B4-BE49-F238E27FC236}">
                <a16:creationId xmlns:a16="http://schemas.microsoft.com/office/drawing/2014/main" id="{40A62A68-3DEA-490C-AFAF-DFCB038C399A}"/>
              </a:ext>
            </a:extLst>
          </p:cNvPr>
          <p:cNvSpPr txBox="1"/>
          <p:nvPr/>
        </p:nvSpPr>
        <p:spPr>
          <a:xfrm>
            <a:off x="405351" y="801200"/>
            <a:ext cx="1915909" cy="230832"/>
          </a:xfrm>
          <a:prstGeom prst="rect">
            <a:avLst/>
          </a:prstGeom>
          <a:noFill/>
        </p:spPr>
        <p:txBody>
          <a:bodyPr wrap="none" rtlCol="0">
            <a:spAutoFit/>
          </a:bodyPr>
          <a:lstStyle/>
          <a:p>
            <a:r>
              <a:rPr kumimoji="1" lang="ja-JP" altLang="en-US" sz="900" dirty="0"/>
              <a:t>手元資金がなくなる前に対策を！</a:t>
            </a:r>
          </a:p>
        </p:txBody>
      </p:sp>
      <p:sp>
        <p:nvSpPr>
          <p:cNvPr id="12" name="テキスト ボックス 11">
            <a:extLst>
              <a:ext uri="{FF2B5EF4-FFF2-40B4-BE49-F238E27FC236}">
                <a16:creationId xmlns:a16="http://schemas.microsoft.com/office/drawing/2014/main" id="{3A2D4354-9CE1-414D-8CAB-44E79A6A0736}"/>
              </a:ext>
            </a:extLst>
          </p:cNvPr>
          <p:cNvSpPr txBox="1"/>
          <p:nvPr/>
        </p:nvSpPr>
        <p:spPr>
          <a:xfrm>
            <a:off x="853440" y="4232910"/>
            <a:ext cx="5493812" cy="3447098"/>
          </a:xfrm>
          <a:prstGeom prst="rect">
            <a:avLst/>
          </a:prstGeom>
          <a:noFill/>
        </p:spPr>
        <p:txBody>
          <a:bodyPr wrap="none" rtlCol="0">
            <a:spAutoFit/>
          </a:bodyPr>
          <a:lstStyle/>
          <a:p>
            <a:r>
              <a:rPr kumimoji="1" lang="ja-JP" altLang="en-US" dirty="0"/>
              <a:t>お問い合わせの流れ</a:t>
            </a:r>
            <a:endParaRPr kumimoji="1" lang="en-US" altLang="ja-JP" dirty="0"/>
          </a:p>
          <a:p>
            <a:r>
              <a:rPr kumimoji="1" lang="ja-JP" altLang="en-US" dirty="0"/>
              <a:t>①まずはメールまたはお電話でご連絡ください。</a:t>
            </a:r>
            <a:endParaRPr kumimoji="1" lang="en-US" altLang="ja-JP" dirty="0"/>
          </a:p>
          <a:p>
            <a:r>
              <a:rPr kumimoji="1" lang="ja-JP" altLang="en-US" sz="1000" dirty="0"/>
              <a:t>　　</a:t>
            </a:r>
            <a:r>
              <a:rPr kumimoji="1" lang="en-US" altLang="ja-JP" sz="1000" dirty="0"/>
              <a:t>※</a:t>
            </a:r>
            <a:r>
              <a:rPr kumimoji="1" lang="ja-JP" altLang="en-US" sz="1000" dirty="0"/>
              <a:t>対面でのご相談も可能ですが、</a:t>
            </a:r>
            <a:endParaRPr kumimoji="1" lang="en-US" altLang="ja-JP" sz="1000" dirty="0"/>
          </a:p>
          <a:p>
            <a:r>
              <a:rPr kumimoji="1" lang="ja-JP" altLang="en-US" sz="1000" dirty="0"/>
              <a:t>　　　コロナ感染が気になる方はそのままメール等でお打合せ可能です。</a:t>
            </a:r>
            <a:endParaRPr kumimoji="1" lang="en-US" altLang="ja-JP" sz="1000" dirty="0"/>
          </a:p>
          <a:p>
            <a:r>
              <a:rPr kumimoji="1" lang="ja-JP" altLang="en-US" dirty="0"/>
              <a:t>②</a:t>
            </a:r>
            <a:r>
              <a:rPr kumimoji="1" lang="ja-JP" altLang="en-US" dirty="0">
                <a:solidFill>
                  <a:srgbClr val="FF0000"/>
                </a:solidFill>
              </a:rPr>
              <a:t>御社の状況をヒアリングの上、</a:t>
            </a:r>
            <a:endParaRPr kumimoji="1" lang="en-US" altLang="ja-JP" dirty="0">
              <a:solidFill>
                <a:srgbClr val="FF0000"/>
              </a:solidFill>
            </a:endParaRPr>
          </a:p>
          <a:p>
            <a:r>
              <a:rPr kumimoji="1" lang="ja-JP" altLang="en-US" dirty="0">
                <a:solidFill>
                  <a:srgbClr val="FF0000"/>
                </a:solidFill>
              </a:rPr>
              <a:t>　適用可能な制度をご連絡します。</a:t>
            </a:r>
            <a:endParaRPr kumimoji="1" lang="en-US" altLang="ja-JP" dirty="0">
              <a:solidFill>
                <a:srgbClr val="FF0000"/>
              </a:solidFill>
            </a:endParaRPr>
          </a:p>
          <a:p>
            <a:r>
              <a:rPr kumimoji="1" lang="ja-JP" altLang="en-US" dirty="0"/>
              <a:t>③</a:t>
            </a:r>
            <a:r>
              <a:rPr kumimoji="1" lang="ja-JP" altLang="en-US" dirty="0">
                <a:solidFill>
                  <a:srgbClr val="FF0000"/>
                </a:solidFill>
              </a:rPr>
              <a:t>必要な書類を弊社で作成、</a:t>
            </a:r>
            <a:endParaRPr kumimoji="1" lang="en-US" altLang="ja-JP" dirty="0">
              <a:solidFill>
                <a:srgbClr val="FF0000"/>
              </a:solidFill>
            </a:endParaRPr>
          </a:p>
          <a:p>
            <a:r>
              <a:rPr kumimoji="1" lang="ja-JP" altLang="en-US" dirty="0">
                <a:solidFill>
                  <a:srgbClr val="FF0000"/>
                </a:solidFill>
              </a:rPr>
              <a:t>　御社に一部の書類作成にご協力お願いします。</a:t>
            </a:r>
            <a:endParaRPr kumimoji="1" lang="en-US" altLang="ja-JP" dirty="0">
              <a:solidFill>
                <a:srgbClr val="FF0000"/>
              </a:solidFill>
            </a:endParaRPr>
          </a:p>
          <a:p>
            <a:r>
              <a:rPr kumimoji="1" lang="ja-JP" altLang="en-US" dirty="0"/>
              <a:t>④書類の提出していただき、日本政策金融公庫等の</a:t>
            </a:r>
            <a:endParaRPr kumimoji="1" lang="en-US" altLang="ja-JP" dirty="0"/>
          </a:p>
          <a:p>
            <a:r>
              <a:rPr kumimoji="1" lang="ja-JP" altLang="en-US" dirty="0"/>
              <a:t>　金融機関からの連絡をお待ちください。</a:t>
            </a:r>
            <a:endParaRPr kumimoji="1" lang="en-US" altLang="ja-JP" dirty="0"/>
          </a:p>
          <a:p>
            <a:r>
              <a:rPr kumimoji="1" lang="ja-JP" altLang="en-US" dirty="0"/>
              <a:t>　</a:t>
            </a:r>
            <a:r>
              <a:rPr kumimoji="1" lang="en-US" altLang="ja-JP" sz="1000" dirty="0"/>
              <a:t>※</a:t>
            </a:r>
            <a:r>
              <a:rPr kumimoji="1" lang="ja-JP" altLang="en-US" sz="1000" dirty="0"/>
              <a:t>金融機関も融資等の対応に追われ連絡にかなり時間がかかる可能性があります。</a:t>
            </a:r>
            <a:endParaRPr kumimoji="1" lang="en-US" altLang="ja-JP" sz="1000" dirty="0"/>
          </a:p>
          <a:p>
            <a:r>
              <a:rPr kumimoji="1" lang="ja-JP" altLang="en-US" dirty="0"/>
              <a:t>⑤連絡がありましたら弊社までご一報ください。</a:t>
            </a:r>
            <a:endParaRPr kumimoji="1" lang="en-US" altLang="ja-JP" dirty="0"/>
          </a:p>
          <a:p>
            <a:endParaRPr kumimoji="1" lang="ja-JP" altLang="en-US" dirty="0"/>
          </a:p>
        </p:txBody>
      </p:sp>
      <p:sp>
        <p:nvSpPr>
          <p:cNvPr id="13" name="吹き出し: 円形 12">
            <a:extLst>
              <a:ext uri="{FF2B5EF4-FFF2-40B4-BE49-F238E27FC236}">
                <a16:creationId xmlns:a16="http://schemas.microsoft.com/office/drawing/2014/main" id="{193E025E-3059-4B51-B82F-01607B39AAB0}"/>
              </a:ext>
            </a:extLst>
          </p:cNvPr>
          <p:cNvSpPr/>
          <p:nvPr/>
        </p:nvSpPr>
        <p:spPr>
          <a:xfrm>
            <a:off x="45495" y="4829374"/>
            <a:ext cx="930505" cy="296271"/>
          </a:xfrm>
          <a:prstGeom prst="wedgeEllipseCallout">
            <a:avLst>
              <a:gd name="adj1" fmla="val 46793"/>
              <a:gd name="adj2" fmla="val 6635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rPr>
              <a:t>ポイント①</a:t>
            </a:r>
          </a:p>
        </p:txBody>
      </p:sp>
      <p:sp>
        <p:nvSpPr>
          <p:cNvPr id="14" name="吹き出し: 円形 13">
            <a:extLst>
              <a:ext uri="{FF2B5EF4-FFF2-40B4-BE49-F238E27FC236}">
                <a16:creationId xmlns:a16="http://schemas.microsoft.com/office/drawing/2014/main" id="{E9D8A506-D5F2-4403-8C94-096707C45449}"/>
              </a:ext>
            </a:extLst>
          </p:cNvPr>
          <p:cNvSpPr/>
          <p:nvPr/>
        </p:nvSpPr>
        <p:spPr>
          <a:xfrm>
            <a:off x="45494" y="5469454"/>
            <a:ext cx="930505" cy="296271"/>
          </a:xfrm>
          <a:prstGeom prst="wedgeEllipseCallout">
            <a:avLst>
              <a:gd name="adj1" fmla="val 46793"/>
              <a:gd name="adj2" fmla="val 6635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rPr>
              <a:t>ポイント②</a:t>
            </a:r>
          </a:p>
        </p:txBody>
      </p:sp>
      <p:sp>
        <p:nvSpPr>
          <p:cNvPr id="15" name="テキスト ボックス 14">
            <a:extLst>
              <a:ext uri="{FF2B5EF4-FFF2-40B4-BE49-F238E27FC236}">
                <a16:creationId xmlns:a16="http://schemas.microsoft.com/office/drawing/2014/main" id="{CCEBECA0-21B7-4E92-8BEA-397BC015DA17}"/>
              </a:ext>
            </a:extLst>
          </p:cNvPr>
          <p:cNvSpPr txBox="1"/>
          <p:nvPr/>
        </p:nvSpPr>
        <p:spPr>
          <a:xfrm>
            <a:off x="773430" y="9990815"/>
            <a:ext cx="2954655" cy="1477328"/>
          </a:xfrm>
          <a:prstGeom prst="rect">
            <a:avLst/>
          </a:prstGeom>
          <a:noFill/>
        </p:spPr>
        <p:txBody>
          <a:bodyPr wrap="none" rtlCol="0">
            <a:spAutoFit/>
          </a:bodyPr>
          <a:lstStyle/>
          <a:p>
            <a:r>
              <a:rPr kumimoji="1" lang="ja-JP" altLang="en-US" dirty="0"/>
              <a:t>問い合わせ先　担当：片岡</a:t>
            </a:r>
            <a:endParaRPr kumimoji="1" lang="en-US" altLang="ja-JP" dirty="0"/>
          </a:p>
          <a:p>
            <a:r>
              <a:rPr kumimoji="1" lang="ja-JP" altLang="en-US" dirty="0"/>
              <a:t>　ロゴ</a:t>
            </a:r>
            <a:endParaRPr kumimoji="1" lang="en-US" altLang="ja-JP" dirty="0"/>
          </a:p>
          <a:p>
            <a:r>
              <a:rPr kumimoji="1" lang="ja-JP" altLang="en-US" dirty="0"/>
              <a:t>　住所</a:t>
            </a:r>
            <a:endParaRPr kumimoji="1" lang="en-US" altLang="ja-JP" dirty="0"/>
          </a:p>
          <a:p>
            <a:r>
              <a:rPr kumimoji="1" lang="ja-JP" altLang="en-US" dirty="0"/>
              <a:t>　電話</a:t>
            </a:r>
            <a:endParaRPr kumimoji="1" lang="en-US" altLang="ja-JP" dirty="0"/>
          </a:p>
          <a:p>
            <a:r>
              <a:rPr kumimoji="1" lang="ja-JP" altLang="en-US" dirty="0"/>
              <a:t>　メール</a:t>
            </a:r>
          </a:p>
        </p:txBody>
      </p:sp>
      <p:sp>
        <p:nvSpPr>
          <p:cNvPr id="16" name="テキスト ボックス 15">
            <a:extLst>
              <a:ext uri="{FF2B5EF4-FFF2-40B4-BE49-F238E27FC236}">
                <a16:creationId xmlns:a16="http://schemas.microsoft.com/office/drawing/2014/main" id="{1F20634E-FB59-48D2-9F1C-6ED6B2AA2A89}"/>
              </a:ext>
            </a:extLst>
          </p:cNvPr>
          <p:cNvSpPr txBox="1"/>
          <p:nvPr/>
        </p:nvSpPr>
        <p:spPr>
          <a:xfrm>
            <a:off x="4324350" y="10501355"/>
            <a:ext cx="1338828" cy="369332"/>
          </a:xfrm>
          <a:prstGeom prst="rect">
            <a:avLst/>
          </a:prstGeom>
          <a:noFill/>
        </p:spPr>
        <p:txBody>
          <a:bodyPr wrap="none" rtlCol="0">
            <a:spAutoFit/>
          </a:bodyPr>
          <a:lstStyle/>
          <a:p>
            <a:r>
              <a:rPr kumimoji="1" lang="ja-JP" altLang="en-US" dirty="0"/>
              <a:t>代表者写真</a:t>
            </a:r>
          </a:p>
        </p:txBody>
      </p:sp>
      <p:sp>
        <p:nvSpPr>
          <p:cNvPr id="17" name="テキスト ボックス 16">
            <a:extLst>
              <a:ext uri="{FF2B5EF4-FFF2-40B4-BE49-F238E27FC236}">
                <a16:creationId xmlns:a16="http://schemas.microsoft.com/office/drawing/2014/main" id="{1628CF6F-8B96-4C42-B72F-4FB6ECF47DB4}"/>
              </a:ext>
            </a:extLst>
          </p:cNvPr>
          <p:cNvSpPr txBox="1"/>
          <p:nvPr/>
        </p:nvSpPr>
        <p:spPr>
          <a:xfrm>
            <a:off x="975999" y="11385550"/>
            <a:ext cx="4358886" cy="253916"/>
          </a:xfrm>
          <a:prstGeom prst="rect">
            <a:avLst/>
          </a:prstGeom>
          <a:noFill/>
        </p:spPr>
        <p:txBody>
          <a:bodyPr wrap="none" rtlCol="0">
            <a:spAutoFit/>
          </a:bodyPr>
          <a:lstStyle/>
          <a:p>
            <a:r>
              <a:rPr kumimoji="1" lang="ja-JP" altLang="en-US" sz="1050" dirty="0"/>
              <a:t>お電話・メールの際にチラシを見たとお伝えいただくとスムーズです</a:t>
            </a:r>
          </a:p>
        </p:txBody>
      </p:sp>
      <p:sp>
        <p:nvSpPr>
          <p:cNvPr id="19" name="テキスト ボックス 18">
            <a:extLst>
              <a:ext uri="{FF2B5EF4-FFF2-40B4-BE49-F238E27FC236}">
                <a16:creationId xmlns:a16="http://schemas.microsoft.com/office/drawing/2014/main" id="{17642FBE-4BE2-4C6D-989A-29CC99FF2C82}"/>
              </a:ext>
            </a:extLst>
          </p:cNvPr>
          <p:cNvSpPr txBox="1"/>
          <p:nvPr/>
        </p:nvSpPr>
        <p:spPr>
          <a:xfrm>
            <a:off x="773430" y="7675931"/>
            <a:ext cx="5032147" cy="1754326"/>
          </a:xfrm>
          <a:prstGeom prst="rect">
            <a:avLst/>
          </a:prstGeom>
          <a:noFill/>
        </p:spPr>
        <p:txBody>
          <a:bodyPr wrap="none" rtlCol="0">
            <a:spAutoFit/>
          </a:bodyPr>
          <a:lstStyle/>
          <a:p>
            <a:r>
              <a:rPr kumimoji="1" lang="ja-JP" altLang="en-US" dirty="0"/>
              <a:t>特に融資はスピードが命です。</a:t>
            </a:r>
            <a:endParaRPr kumimoji="1" lang="en-US" altLang="ja-JP" dirty="0"/>
          </a:p>
          <a:p>
            <a:r>
              <a:rPr kumimoji="1" lang="ja-JP" altLang="en-US" dirty="0"/>
              <a:t>とにかく今は手元資金を厚くすることが</a:t>
            </a:r>
            <a:endParaRPr kumimoji="1" lang="en-US" altLang="ja-JP" dirty="0"/>
          </a:p>
          <a:p>
            <a:r>
              <a:rPr kumimoji="1" lang="ja-JP" altLang="en-US" dirty="0"/>
              <a:t>この時期を乗り越えるための努力の一つです。</a:t>
            </a:r>
            <a:endParaRPr kumimoji="1" lang="en-US" altLang="ja-JP" dirty="0"/>
          </a:p>
          <a:p>
            <a:r>
              <a:rPr kumimoji="1" lang="ja-JP" altLang="en-US" dirty="0"/>
              <a:t>コロナに負けてたまるか！そんな強い気持ちの</a:t>
            </a:r>
            <a:endParaRPr kumimoji="1" lang="en-US" altLang="ja-JP" dirty="0"/>
          </a:p>
          <a:p>
            <a:r>
              <a:rPr kumimoji="1" lang="ja-JP" altLang="en-US" dirty="0"/>
              <a:t>経営者様のご連絡をお待ちしています。</a:t>
            </a:r>
            <a:endParaRPr kumimoji="1" lang="en-US" altLang="ja-JP" dirty="0"/>
          </a:p>
          <a:p>
            <a:r>
              <a:rPr kumimoji="1" lang="ja-JP" altLang="en-US" dirty="0"/>
              <a:t>是非、税理士事務所湊におまかせください！</a:t>
            </a:r>
          </a:p>
        </p:txBody>
      </p:sp>
      <p:sp>
        <p:nvSpPr>
          <p:cNvPr id="20" name="テキスト ボックス 19">
            <a:extLst>
              <a:ext uri="{FF2B5EF4-FFF2-40B4-BE49-F238E27FC236}">
                <a16:creationId xmlns:a16="http://schemas.microsoft.com/office/drawing/2014/main" id="{FEF73C94-7EFF-47AF-87A7-AEACB6CDDB53}"/>
              </a:ext>
            </a:extLst>
          </p:cNvPr>
          <p:cNvSpPr txBox="1"/>
          <p:nvPr/>
        </p:nvSpPr>
        <p:spPr>
          <a:xfrm>
            <a:off x="5016303" y="90136"/>
            <a:ext cx="1481496" cy="307777"/>
          </a:xfrm>
          <a:prstGeom prst="rect">
            <a:avLst/>
          </a:prstGeom>
          <a:noFill/>
        </p:spPr>
        <p:txBody>
          <a:bodyPr wrap="none" rtlCol="0">
            <a:spAutoFit/>
          </a:bodyPr>
          <a:lstStyle/>
          <a:p>
            <a:r>
              <a:rPr kumimoji="1" lang="ja-JP" altLang="en-US" sz="1400" dirty="0"/>
              <a:t>税理士事務所 湊</a:t>
            </a:r>
          </a:p>
        </p:txBody>
      </p:sp>
      <p:sp>
        <p:nvSpPr>
          <p:cNvPr id="21" name="テキスト ボックス 20">
            <a:extLst>
              <a:ext uri="{FF2B5EF4-FFF2-40B4-BE49-F238E27FC236}">
                <a16:creationId xmlns:a16="http://schemas.microsoft.com/office/drawing/2014/main" id="{2CCB7CD7-5CE3-4FF5-87BB-BCD13EB54AB3}"/>
              </a:ext>
            </a:extLst>
          </p:cNvPr>
          <p:cNvSpPr txBox="1"/>
          <p:nvPr/>
        </p:nvSpPr>
        <p:spPr>
          <a:xfrm>
            <a:off x="4987083" y="283079"/>
            <a:ext cx="1636987" cy="261610"/>
          </a:xfrm>
          <a:prstGeom prst="rect">
            <a:avLst/>
          </a:prstGeom>
          <a:noFill/>
        </p:spPr>
        <p:txBody>
          <a:bodyPr wrap="none" rtlCol="0">
            <a:spAutoFit/>
          </a:bodyPr>
          <a:lstStyle/>
          <a:p>
            <a:r>
              <a:rPr kumimoji="1" lang="en-US" altLang="ja-JP" sz="1100" dirty="0"/>
              <a:t>Minato Consulting Office </a:t>
            </a:r>
            <a:endParaRPr kumimoji="1" lang="ja-JP" altLang="en-US" sz="1100" dirty="0"/>
          </a:p>
        </p:txBody>
      </p:sp>
      <p:sp>
        <p:nvSpPr>
          <p:cNvPr id="22" name="テキスト ボックス 21">
            <a:extLst>
              <a:ext uri="{FF2B5EF4-FFF2-40B4-BE49-F238E27FC236}">
                <a16:creationId xmlns:a16="http://schemas.microsoft.com/office/drawing/2014/main" id="{947BAF41-3CBE-40A6-B9E0-5C74C456D309}"/>
              </a:ext>
            </a:extLst>
          </p:cNvPr>
          <p:cNvSpPr txBox="1"/>
          <p:nvPr/>
        </p:nvSpPr>
        <p:spPr>
          <a:xfrm>
            <a:off x="481602" y="7454196"/>
            <a:ext cx="1441420" cy="307777"/>
          </a:xfrm>
          <a:prstGeom prst="rect">
            <a:avLst/>
          </a:prstGeom>
          <a:noFill/>
        </p:spPr>
        <p:txBody>
          <a:bodyPr wrap="none" rtlCol="0">
            <a:spAutoFit/>
          </a:bodyPr>
          <a:lstStyle/>
          <a:p>
            <a:r>
              <a:rPr kumimoji="1" lang="ja-JP" altLang="en-US" sz="1400" u="sng" dirty="0"/>
              <a:t>事業者の皆様へ</a:t>
            </a:r>
          </a:p>
        </p:txBody>
      </p:sp>
    </p:spTree>
    <p:extLst>
      <p:ext uri="{BB962C8B-B14F-4D97-AF65-F5344CB8AC3E}">
        <p14:creationId xmlns:p14="http://schemas.microsoft.com/office/powerpoint/2010/main" val="382645260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710</TotalTime>
  <Words>333</Words>
  <Application>Microsoft Office PowerPoint</Application>
  <PresentationFormat>ワイド画面</PresentationFormat>
  <Paragraphs>39</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kataoka tsutomu</dc:creator>
  <cp:lastModifiedBy>kataoka tsutomu</cp:lastModifiedBy>
  <cp:revision>10</cp:revision>
  <dcterms:created xsi:type="dcterms:W3CDTF">2020-04-14T02:17:51Z</dcterms:created>
  <dcterms:modified xsi:type="dcterms:W3CDTF">2020-04-14T14:07:54Z</dcterms:modified>
</cp:coreProperties>
</file>