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4" r:id="rId5"/>
    <p:sldId id="265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8F9847-1D49-ED95-DBED-5A86E60CC0E9}" name="阿部 捷也" initials="阿部" userId="8e6f164f8d33d21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E8469-7FFA-416E-A788-E7D00AF0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6FFF36-806C-4210-81AC-478F95BB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5B5DA9-18F5-4281-9D03-B862544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0F839D-7A65-4130-AC00-7583BBAC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EA493B-C390-4689-B78D-65458DE9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7CAF7-5AD3-44BA-8D55-B109A8B1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DFE6E5-3ECF-4E9E-974D-16D023FA9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2A1039-0291-41FC-80A2-E5683EC4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73FF1F-2C96-4087-B90D-9F113D53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E3D250-7054-4C25-B74E-23EF6E4B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2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6F4167D-CB51-40B9-9916-4BBFF29B9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D6A100-FB65-4EA2-B0D1-A906981EB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E6FCCD-49B7-4BB4-A846-4EC94EC2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DD5E9-F595-4C78-A593-43CCED4B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141656-6782-446B-A2D2-31DB94C3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D3569-1EB3-4D4B-B744-5E41D080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A7CEBB-A810-41F1-B4C4-701CF911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C4B48-235B-4DAC-9241-14F92BB8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DF4676-FA11-4963-8D35-E1F22EA5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722BD-866E-4997-BE07-DF47B70D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CA835-DD08-4C20-B115-63C0CF79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F59C83-DCEB-493C-80A4-F923740A3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1212B5-CF14-4A91-9754-FA3D2BFE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FB8F18-361F-4563-BE94-1EBC3BDD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94DABD-2543-40E0-B3E3-0A5A0083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8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94BA-418E-48BE-9134-302C957C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5B6757-870C-49C3-BA55-FDC8EC6BC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9DAF97-863C-4C82-90A4-F0BBD0B56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984A67-26B2-4071-9366-F557C630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D74FB4-70BE-43C9-8857-936772B7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944943-BBC2-460C-881F-9F946BF4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3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A8C6-8273-4A36-A545-CB13D5C7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B97333-4A6A-427C-9066-9DDEE3C9B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A64D23-73D6-4A1F-BEBC-0004FA7B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85B3FA-72F2-4ED9-8DBE-07069953C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E368D3-58B6-45BE-B815-2260E8342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E1ACF17-1DC2-40F8-A975-BE6E0CE0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A70D6F-1BD0-4715-BDB5-235AD8A2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D70A9B-42F8-4EDD-B1B2-C190D72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A675D-5B04-420D-80C6-DCBE8A71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0F2E36-06C5-494D-BE93-AD3B1A35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7FEB9F-CCAB-4F5F-94EE-CA5047AB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CBA41-7FBA-4D11-982C-F31D183B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1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D82A965-B545-45FD-9CD5-30199A99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45B79D-EF97-4F2D-9565-0610D3C1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FD878D-DEF8-49DE-9EBA-CC86316E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1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18434-B679-475C-9DFE-7C22C9CC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3E3B5B-1BCF-4EE0-A357-008EEB24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DC4B80-0D94-46B6-BE48-5183720CF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26CE5E-0EA8-4FD6-970F-62ED471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3C08E1-0B47-43F5-8B53-1BACDAD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93846F-A3CC-4A2F-93C5-70EC7EC9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9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3C7EF-191B-4571-B17A-605EBB73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D64373-FFDA-41D5-9443-F1061F866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961CD7-264F-4948-A491-71951D86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CA7506-D6B6-4C38-A4B3-39DCF8B9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A9F39C-BCB4-4CCA-92E8-2635EEBE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1BD7A9-CCC9-415A-9326-02CE1620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6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F71E66-C520-4FD5-A424-87B56A04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AE6CC-B4A3-48F2-BB3F-8668E74F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DB1A17-76C7-40CF-B7AE-3F20DAE2F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3890-CC82-44CA-B7CF-1E48D171921A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B04A59-7B94-4396-9791-ADE1B666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5EF1F1-C9F5-4519-AF5B-A041A323A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DFA3-AFDA-4042-B44D-AD79F8F0F2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28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C7CC2A9F-E1D4-482C-A575-112333C20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7905838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FBCFBE-2E7E-426F-AD11-6600298FB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3800" dirty="0"/>
              <a:t>さいたま市にまつわる</a:t>
            </a:r>
            <a:br>
              <a:rPr kumimoji="1" lang="en-US" altLang="ja-JP" sz="3800" dirty="0"/>
            </a:br>
            <a:r>
              <a:rPr kumimoji="1" lang="ja-JP" altLang="en-US" sz="3800" dirty="0"/>
              <a:t>ニュース</a:t>
            </a:r>
            <a:r>
              <a:rPr kumimoji="1" lang="en-US" altLang="ja-JP" sz="3800" dirty="0"/>
              <a:t>/</a:t>
            </a:r>
            <a:r>
              <a:rPr lang="ja-JP" altLang="en-US" sz="3800" dirty="0"/>
              <a:t>イベント集約アプリ</a:t>
            </a:r>
            <a:br>
              <a:rPr kumimoji="1" lang="en-US" altLang="ja-JP" sz="3800" dirty="0"/>
            </a:br>
            <a:r>
              <a:rPr kumimoji="1" lang="ja-JP" altLang="en-US" sz="3800" dirty="0"/>
              <a:t>「さいたす</a:t>
            </a:r>
            <a:r>
              <a:rPr kumimoji="1" lang="en-US" altLang="ja-JP" sz="3800" dirty="0"/>
              <a:t>(</a:t>
            </a:r>
            <a:r>
              <a:rPr kumimoji="1" lang="ja-JP" altLang="en-US" sz="3800" dirty="0"/>
              <a:t>仮</a:t>
            </a:r>
            <a:r>
              <a:rPr kumimoji="1" lang="en-US" altLang="ja-JP" sz="3800" dirty="0"/>
              <a:t>)</a:t>
            </a:r>
            <a:r>
              <a:rPr kumimoji="1" lang="ja-JP" altLang="en-US" sz="3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26653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79A40-EE31-44B9-99CA-D0DF0D10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996B8C-156B-4D56-A6A5-763C0518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①コンセプト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②機能概要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③取り扱いデータ</a:t>
            </a:r>
            <a:r>
              <a:rPr lang="en-US" altLang="ja-JP" dirty="0"/>
              <a:t>(</a:t>
            </a:r>
            <a:r>
              <a:rPr lang="ja-JP" altLang="en-US" dirty="0"/>
              <a:t>想定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④仕様（想定）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</a:t>
            </a:r>
            <a:r>
              <a:rPr kumimoji="1" lang="ja-JP" altLang="en-US" dirty="0"/>
              <a:t>マネタイズ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⑥理想仕様（想定）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083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5D7EA5E-8EFF-4957-AB6D-4C9032ED86EB}"/>
              </a:ext>
            </a:extLst>
          </p:cNvPr>
          <p:cNvSpPr txBox="1">
            <a:spLocks/>
          </p:cNvSpPr>
          <p:nvPr/>
        </p:nvSpPr>
        <p:spPr>
          <a:xfrm>
            <a:off x="517322" y="335560"/>
            <a:ext cx="3576505" cy="70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①コンセプト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1EDC48-BF46-443E-B81D-57A6CC0B99E6}"/>
              </a:ext>
            </a:extLst>
          </p:cNvPr>
          <p:cNvCxnSpPr/>
          <p:nvPr/>
        </p:nvCxnSpPr>
        <p:spPr>
          <a:xfrm>
            <a:off x="804915" y="835273"/>
            <a:ext cx="9339943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字幕 2">
            <a:extLst>
              <a:ext uri="{FF2B5EF4-FFF2-40B4-BE49-F238E27FC236}">
                <a16:creationId xmlns:a16="http://schemas.microsoft.com/office/drawing/2014/main" id="{67CBAFFF-4E6B-4BBE-AB76-155832070179}"/>
              </a:ext>
            </a:extLst>
          </p:cNvPr>
          <p:cNvSpPr txBox="1">
            <a:spLocks/>
          </p:cNvSpPr>
          <p:nvPr/>
        </p:nvSpPr>
        <p:spPr>
          <a:xfrm>
            <a:off x="2220288" y="1870046"/>
            <a:ext cx="7415868" cy="1105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さいたま市の人にわくわくを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C9D6203-8ABE-4655-972C-117E5D301C68}"/>
              </a:ext>
            </a:extLst>
          </p:cNvPr>
          <p:cNvCxnSpPr>
            <a:cxnSpLocks/>
          </p:cNvCxnSpPr>
          <p:nvPr/>
        </p:nvCxnSpPr>
        <p:spPr>
          <a:xfrm>
            <a:off x="1736521" y="2539636"/>
            <a:ext cx="81737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字幕 2">
            <a:extLst>
              <a:ext uri="{FF2B5EF4-FFF2-40B4-BE49-F238E27FC236}">
                <a16:creationId xmlns:a16="http://schemas.microsoft.com/office/drawing/2014/main" id="{C8CD2812-11BF-42B8-A431-DC14C6398DA6}"/>
              </a:ext>
            </a:extLst>
          </p:cNvPr>
          <p:cNvSpPr txBox="1">
            <a:spLocks/>
          </p:cNvSpPr>
          <p:nvPr/>
        </p:nvSpPr>
        <p:spPr>
          <a:xfrm>
            <a:off x="1736521" y="2677235"/>
            <a:ext cx="8626677" cy="735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余暇時間を最大化し、質を向上させるお手伝いをすることで、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人々の心の充実を実現し、笑顔を増やし、幸せな社会を実現する。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FA5F3C3-3B98-48EE-964A-2BB356F4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57" y="3818927"/>
            <a:ext cx="2305574" cy="15360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3BFB6C7-E6E5-4383-A0FB-37521768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87" y="3818927"/>
            <a:ext cx="2544809" cy="169547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B5CBDF9-A77C-47A1-9DCA-67DEABE97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07" y="3841281"/>
            <a:ext cx="2448187" cy="16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0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858EA-0A63-4157-B259-7E999BD5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9"/>
            <a:ext cx="10515600" cy="62521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②機能概要</a:t>
            </a:r>
            <a:r>
              <a:rPr lang="en-US" altLang="ja-JP" sz="2400" dirty="0"/>
              <a:t>	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31B57-69D0-4C83-8651-D8914FE31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54" y="677733"/>
            <a:ext cx="10939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600" dirty="0"/>
              <a:t>※</a:t>
            </a:r>
            <a:r>
              <a:rPr kumimoji="1" lang="ja-JP" altLang="en-US" sz="1600" dirty="0"/>
              <a:t>イメージとしては、ニュース</a:t>
            </a:r>
            <a:r>
              <a:rPr lang="ja-JP" altLang="en-US" sz="1600" dirty="0"/>
              <a:t>アプリ「</a:t>
            </a:r>
            <a:r>
              <a:rPr kumimoji="1" lang="en-US" altLang="ja-JP" sz="1600" dirty="0" err="1"/>
              <a:t>Smartnews</a:t>
            </a:r>
            <a:r>
              <a:rPr kumimoji="1" lang="ja-JP" altLang="en-US" sz="1600" dirty="0"/>
              <a:t>」</a:t>
            </a:r>
            <a:r>
              <a:rPr kumimoji="1" lang="en-US" altLang="ja-JP" sz="1600" dirty="0"/>
              <a:t>+</a:t>
            </a:r>
            <a:r>
              <a:rPr kumimoji="1" lang="ja-JP" altLang="en-US" sz="1600" dirty="0"/>
              <a:t>イベントアプリ「</a:t>
            </a:r>
            <a:r>
              <a:rPr kumimoji="1" lang="en-US" altLang="ja-JP" sz="1600" dirty="0"/>
              <a:t>aini</a:t>
            </a:r>
            <a:r>
              <a:rPr kumimoji="1" lang="ja-JP" altLang="en-US" sz="1600" dirty="0"/>
              <a:t>」を想定頂ければイメージが近しいかと思います。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■ブログ記事をニュースとしてアプリ上で表示する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■イベント情報アプリ上で表示し、予約画面</a:t>
            </a:r>
            <a:r>
              <a:rPr lang="en-US" altLang="ja-JP" sz="1600" dirty="0"/>
              <a:t>(</a:t>
            </a:r>
            <a:r>
              <a:rPr lang="ja-JP" altLang="en-US" sz="1600" dirty="0"/>
              <a:t>アプリ外</a:t>
            </a:r>
            <a:r>
              <a:rPr lang="en-US" altLang="ja-JP" sz="1600" dirty="0"/>
              <a:t>)</a:t>
            </a:r>
            <a:r>
              <a:rPr lang="ja-JP" altLang="en-US" sz="1600" dirty="0"/>
              <a:t>に飛ばす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b="1" dirty="0"/>
              <a:t>■本ページ以降の記載内容は素人の考えでしかありません。</a:t>
            </a:r>
            <a:br>
              <a:rPr lang="en-US" altLang="ja-JP" sz="1600" b="1" dirty="0"/>
            </a:br>
            <a:r>
              <a:rPr lang="ja-JP" altLang="en-US" sz="1600" b="1" dirty="0"/>
              <a:t>　</a:t>
            </a:r>
            <a:r>
              <a:rPr lang="en-US" altLang="ja-JP" sz="1600" b="1" dirty="0"/>
              <a:t>How/What</a:t>
            </a:r>
            <a:r>
              <a:rPr lang="ja-JP" altLang="en-US" sz="1600" b="1" dirty="0"/>
              <a:t>についてはプロの知見にてご提案を頂ければと存じます。</a:t>
            </a:r>
            <a:endParaRPr lang="en-US" altLang="ja-JP" sz="16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060E50-7C19-4C7D-8999-9CF264F1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5" y="2484154"/>
            <a:ext cx="2030804" cy="42174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3DC3BC0-D191-47E8-84BC-E805C1AC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157" y="2484154"/>
            <a:ext cx="2074776" cy="43513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3055A00-C067-4CE7-BDCA-7671ED877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158" y="2484154"/>
            <a:ext cx="6461474" cy="41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1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858EA-0A63-4157-B259-7E999BD5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3" y="0"/>
            <a:ext cx="10515600" cy="62521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機能全体像</a:t>
            </a:r>
            <a:r>
              <a:rPr lang="en-US" altLang="ja-JP" sz="2400" dirty="0"/>
              <a:t>(</a:t>
            </a:r>
            <a:r>
              <a:rPr lang="ja-JP" altLang="en-US" sz="2400" dirty="0"/>
              <a:t>イメージ</a:t>
            </a:r>
            <a:r>
              <a:rPr lang="en-US" altLang="ja-JP" sz="2400" dirty="0"/>
              <a:t>)	</a:t>
            </a:r>
            <a:endParaRPr kumimoji="1" lang="ja-JP" altLang="en-US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EFDA0E-21C4-4654-941E-D1EFBB2F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82" y="966736"/>
            <a:ext cx="766796" cy="954736"/>
          </a:xfrm>
          <a:prstGeom prst="rect">
            <a:avLst/>
          </a:prstGeom>
        </p:spPr>
      </p:pic>
      <p:pic>
        <p:nvPicPr>
          <p:cNvPr id="1026" name="Picture 2" descr="VS CodeとXcodeでFlutterの開発環境を構築してみた | DevelopersIO">
            <a:extLst>
              <a:ext uri="{FF2B5EF4-FFF2-40B4-BE49-F238E27FC236}">
                <a16:creationId xmlns:a16="http://schemas.microsoft.com/office/drawing/2014/main" id="{A9546ED5-8B21-4751-9611-342E3EE3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55" y="2294788"/>
            <a:ext cx="1940566" cy="10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スマホのフレーム飾り枠イラスト | 無料イラスト かわいいフリー素材集 フレームぽけっと">
            <a:extLst>
              <a:ext uri="{FF2B5EF4-FFF2-40B4-BE49-F238E27FC236}">
                <a16:creationId xmlns:a16="http://schemas.microsoft.com/office/drawing/2014/main" id="{6B61D533-9903-4764-8394-ECD8175F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43" y="3023307"/>
            <a:ext cx="1763485" cy="13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Developers Japan: Firebase を拡張、統合アプリ プラットフォームとして登場">
            <a:extLst>
              <a:ext uri="{FF2B5EF4-FFF2-40B4-BE49-F238E27FC236}">
                <a16:creationId xmlns:a16="http://schemas.microsoft.com/office/drawing/2014/main" id="{78FE1D77-CAF9-479D-AD92-93B58F00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26" y="2234789"/>
            <a:ext cx="2144070" cy="10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データベースのアイコン素材 | 無料のアイコンイラスト集 icon-pit">
            <a:extLst>
              <a:ext uri="{FF2B5EF4-FFF2-40B4-BE49-F238E27FC236}">
                <a16:creationId xmlns:a16="http://schemas.microsoft.com/office/drawing/2014/main" id="{835C3E05-9E41-40EF-AB62-30EC028B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56" y="3007746"/>
            <a:ext cx="1280090" cy="12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C52DCB1-15AB-42EB-B73E-3FDC300412A7}"/>
              </a:ext>
            </a:extLst>
          </p:cNvPr>
          <p:cNvCxnSpPr/>
          <p:nvPr/>
        </p:nvCxnSpPr>
        <p:spPr>
          <a:xfrm>
            <a:off x="1972905" y="1453129"/>
            <a:ext cx="689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02482CEB-4EA6-4AC6-A0AE-A87779399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17" y="883571"/>
            <a:ext cx="805356" cy="9547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A38B63-214B-4734-9CA6-4C6EC8425FAC}"/>
              </a:ext>
            </a:extLst>
          </p:cNvPr>
          <p:cNvSpPr txBox="1"/>
          <p:nvPr/>
        </p:nvSpPr>
        <p:spPr>
          <a:xfrm>
            <a:off x="1836068" y="871146"/>
            <a:ext cx="165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ブログ記事</a:t>
            </a:r>
            <a:br>
              <a:rPr kumimoji="1" lang="en-US" altLang="ja-JP" sz="1400" dirty="0"/>
            </a:br>
            <a:r>
              <a:rPr kumimoji="1" lang="ja-JP" altLang="en-US" sz="1400" dirty="0"/>
              <a:t>掲載依頼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1257EC-2012-4148-867E-8BAD5F36F06E}"/>
              </a:ext>
            </a:extLst>
          </p:cNvPr>
          <p:cNvSpPr txBox="1"/>
          <p:nvPr/>
        </p:nvSpPr>
        <p:spPr>
          <a:xfrm>
            <a:off x="24971" y="1892325"/>
            <a:ext cx="16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媒体運営者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0B073FF-1B09-40DF-BDEE-125F6558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43" y="3261595"/>
            <a:ext cx="766796" cy="954736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0081378-4E2B-49F0-A143-4569CE973A7D}"/>
              </a:ext>
            </a:extLst>
          </p:cNvPr>
          <p:cNvCxnSpPr/>
          <p:nvPr/>
        </p:nvCxnSpPr>
        <p:spPr>
          <a:xfrm>
            <a:off x="1376573" y="4195319"/>
            <a:ext cx="689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6903DEC4-91FD-4BDB-BDDB-841F5F2B4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17" y="3385706"/>
            <a:ext cx="805356" cy="9547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099028-0EDC-474D-8604-3FD16B03FB47}"/>
              </a:ext>
            </a:extLst>
          </p:cNvPr>
          <p:cNvSpPr txBox="1"/>
          <p:nvPr/>
        </p:nvSpPr>
        <p:spPr>
          <a:xfrm>
            <a:off x="1066135" y="3545157"/>
            <a:ext cx="165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</a:t>
            </a:r>
            <a:r>
              <a:rPr lang="ja-JP" altLang="en-US" sz="1400" dirty="0"/>
              <a:t>・イベント</a:t>
            </a:r>
            <a:br>
              <a:rPr lang="en-US" altLang="ja-JP" sz="1400" dirty="0"/>
            </a:br>
            <a:r>
              <a:rPr kumimoji="1" lang="ja-JP" altLang="en-US" sz="1400" dirty="0"/>
              <a:t>掲載依頼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1B7917-3E61-41C7-B8F5-071DF46F9E9E}"/>
              </a:ext>
            </a:extLst>
          </p:cNvPr>
          <p:cNvSpPr txBox="1"/>
          <p:nvPr/>
        </p:nvSpPr>
        <p:spPr>
          <a:xfrm>
            <a:off x="0" y="4332322"/>
            <a:ext cx="254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施設・イベント</a:t>
            </a:r>
            <a:r>
              <a:rPr kumimoji="1" lang="ja-JP" altLang="en-US" sz="1600" dirty="0"/>
              <a:t>運営者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779594-8694-4E4B-9E46-5CDF8ED24EE0}"/>
              </a:ext>
            </a:extLst>
          </p:cNvPr>
          <p:cNvSpPr txBox="1"/>
          <p:nvPr/>
        </p:nvSpPr>
        <p:spPr>
          <a:xfrm>
            <a:off x="3295605" y="1208203"/>
            <a:ext cx="91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Google</a:t>
            </a:r>
            <a:br>
              <a:rPr kumimoji="1" lang="en-US" altLang="ja-JP" sz="1600" dirty="0"/>
            </a:br>
            <a:r>
              <a:rPr kumimoji="1" lang="en-US" altLang="ja-JP" sz="1600" dirty="0"/>
              <a:t>Forms</a:t>
            </a:r>
            <a:endParaRPr kumimoji="1" lang="ja-JP" altLang="en-US" sz="1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F81D06-6343-4DB5-9604-C3C5E0E47261}"/>
              </a:ext>
            </a:extLst>
          </p:cNvPr>
          <p:cNvSpPr txBox="1"/>
          <p:nvPr/>
        </p:nvSpPr>
        <p:spPr>
          <a:xfrm>
            <a:off x="2936266" y="3446575"/>
            <a:ext cx="91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Google</a:t>
            </a:r>
            <a:br>
              <a:rPr kumimoji="1" lang="en-US" altLang="ja-JP" sz="1600" dirty="0"/>
            </a:br>
            <a:r>
              <a:rPr kumimoji="1" lang="en-US" altLang="ja-JP" sz="1600" dirty="0"/>
              <a:t>Forms</a:t>
            </a:r>
            <a:endParaRPr kumimoji="1" lang="ja-JP" altLang="en-US" sz="1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601B812-9C86-468D-BBAB-92704E2EC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2870" y="1380005"/>
            <a:ext cx="1438275" cy="781050"/>
          </a:xfrm>
          <a:prstGeom prst="rect">
            <a:avLst/>
          </a:prstGeom>
        </p:spPr>
      </p:pic>
      <p:pic>
        <p:nvPicPr>
          <p:cNvPr id="1034" name="Picture 10" descr="A8.net】サイト・SNSを収益化するならアフィリエイトのA8.net">
            <a:extLst>
              <a:ext uri="{FF2B5EF4-FFF2-40B4-BE49-F238E27FC236}">
                <a16:creationId xmlns:a16="http://schemas.microsoft.com/office/drawing/2014/main" id="{088EE383-28B6-483D-92DE-F8DCACA1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382" y="2196605"/>
            <a:ext cx="1109249" cy="5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お金の袋のシルエット | 無料のAi・PNG白黒シルエットイラスト">
            <a:extLst>
              <a:ext uri="{FF2B5EF4-FFF2-40B4-BE49-F238E27FC236}">
                <a16:creationId xmlns:a16="http://schemas.microsoft.com/office/drawing/2014/main" id="{4A116521-F531-4A7C-ACD0-4A40C9BE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20" y="2988967"/>
            <a:ext cx="1669170" cy="16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ogle スプレッドシートとは | Google Workspace">
            <a:extLst>
              <a:ext uri="{FF2B5EF4-FFF2-40B4-BE49-F238E27FC236}">
                <a16:creationId xmlns:a16="http://schemas.microsoft.com/office/drawing/2014/main" id="{4F4018EF-E2BF-4CA0-A4D8-11E432D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14" y="91734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074C39-29F4-4D4C-AF7E-D5A12621F46F}"/>
              </a:ext>
            </a:extLst>
          </p:cNvPr>
          <p:cNvSpPr txBox="1"/>
          <p:nvPr/>
        </p:nvSpPr>
        <p:spPr>
          <a:xfrm>
            <a:off x="5246005" y="1208203"/>
            <a:ext cx="91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Google</a:t>
            </a:r>
            <a:br>
              <a:rPr kumimoji="1" lang="en-US" altLang="ja-JP" sz="1600" dirty="0"/>
            </a:br>
            <a:r>
              <a:rPr kumimoji="1" lang="en-US" altLang="ja-JP" sz="1600" dirty="0"/>
              <a:t>Spread</a:t>
            </a:r>
            <a:br>
              <a:rPr kumimoji="1" lang="en-US" altLang="ja-JP" sz="1600" dirty="0"/>
            </a:br>
            <a:r>
              <a:rPr kumimoji="1" lang="en-US" altLang="ja-JP" sz="1600" dirty="0"/>
              <a:t>Sheet</a:t>
            </a:r>
            <a:endParaRPr kumimoji="1" lang="ja-JP" altLang="en-US" sz="1600" dirty="0"/>
          </a:p>
        </p:txBody>
      </p:sp>
      <p:pic>
        <p:nvPicPr>
          <p:cNvPr id="31" name="Picture 14" descr="Google スプレッドシートとは | Google Workspace">
            <a:extLst>
              <a:ext uri="{FF2B5EF4-FFF2-40B4-BE49-F238E27FC236}">
                <a16:creationId xmlns:a16="http://schemas.microsoft.com/office/drawing/2014/main" id="{E877D6E6-BD1D-48A2-ABA6-88BEBBDE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82" y="315571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71E5EB5-C354-40D5-8695-4E4EA4CA3B6B}"/>
              </a:ext>
            </a:extLst>
          </p:cNvPr>
          <p:cNvSpPr txBox="1"/>
          <p:nvPr/>
        </p:nvSpPr>
        <p:spPr>
          <a:xfrm>
            <a:off x="4649673" y="3446575"/>
            <a:ext cx="91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Google</a:t>
            </a:r>
            <a:br>
              <a:rPr kumimoji="1" lang="en-US" altLang="ja-JP" sz="1600" dirty="0"/>
            </a:br>
            <a:r>
              <a:rPr kumimoji="1" lang="en-US" altLang="ja-JP" sz="1600" dirty="0"/>
              <a:t>Spread</a:t>
            </a:r>
            <a:br>
              <a:rPr kumimoji="1" lang="en-US" altLang="ja-JP" sz="1600" dirty="0"/>
            </a:br>
            <a:r>
              <a:rPr kumimoji="1" lang="en-US" altLang="ja-JP" sz="1600" dirty="0"/>
              <a:t>Sheet</a:t>
            </a:r>
            <a:endParaRPr kumimoji="1" lang="ja-JP" altLang="en-US" sz="16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04903D-B175-4421-8E6C-8C82D1C3D6EF}"/>
              </a:ext>
            </a:extLst>
          </p:cNvPr>
          <p:cNvSpPr txBox="1"/>
          <p:nvPr/>
        </p:nvSpPr>
        <p:spPr>
          <a:xfrm>
            <a:off x="8462369" y="3446865"/>
            <a:ext cx="782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err="1"/>
              <a:t>Firestore</a:t>
            </a:r>
            <a:br>
              <a:rPr kumimoji="1" lang="en-US" altLang="ja-JP" sz="1100" dirty="0"/>
            </a:br>
            <a:r>
              <a:rPr kumimoji="1" lang="en-US" altLang="ja-JP" sz="1100" dirty="0"/>
              <a:t>database</a:t>
            </a:r>
            <a:endParaRPr kumimoji="1" lang="ja-JP" altLang="en-US" sz="11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92970E-1FA7-4EC2-8596-E048C779E361}"/>
              </a:ext>
            </a:extLst>
          </p:cNvPr>
          <p:cNvSpPr txBox="1"/>
          <p:nvPr/>
        </p:nvSpPr>
        <p:spPr>
          <a:xfrm>
            <a:off x="10232037" y="3354532"/>
            <a:ext cx="94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iOS</a:t>
            </a:r>
          </a:p>
          <a:p>
            <a:r>
              <a:rPr lang="en-US" altLang="ja-JP" sz="1400" dirty="0"/>
              <a:t>Android</a:t>
            </a:r>
            <a:endParaRPr kumimoji="1" lang="ja-JP" altLang="en-US" sz="1400" dirty="0"/>
          </a:p>
        </p:txBody>
      </p:sp>
      <p:pic>
        <p:nvPicPr>
          <p:cNvPr id="1040" name="Picture 16" descr="HTMLとは【ひとことで言うと？教育ICT用語】 | リセマム">
            <a:extLst>
              <a:ext uri="{FF2B5EF4-FFF2-40B4-BE49-F238E27FC236}">
                <a16:creationId xmlns:a16="http://schemas.microsoft.com/office/drawing/2014/main" id="{0681FFC4-D9C7-4854-B872-4102C853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0" y="991009"/>
            <a:ext cx="918991" cy="8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11273DA-F74E-40C8-98EE-07FC7371938C}"/>
              </a:ext>
            </a:extLst>
          </p:cNvPr>
          <p:cNvCxnSpPr>
            <a:cxnSpLocks/>
          </p:cNvCxnSpPr>
          <p:nvPr/>
        </p:nvCxnSpPr>
        <p:spPr>
          <a:xfrm>
            <a:off x="4044964" y="1498867"/>
            <a:ext cx="409590" cy="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C0ED2E07-0124-463C-ADDE-302EEE430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139" y="931457"/>
            <a:ext cx="805356" cy="95473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D85BDF-A706-4DDB-B537-8B873BD890F2}"/>
              </a:ext>
            </a:extLst>
          </p:cNvPr>
          <p:cNvSpPr txBox="1"/>
          <p:nvPr/>
        </p:nvSpPr>
        <p:spPr>
          <a:xfrm>
            <a:off x="6157093" y="1940211"/>
            <a:ext cx="16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アプリ管理者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4937163-B788-4A04-BE2C-E5A49A7FB2C2}"/>
              </a:ext>
            </a:extLst>
          </p:cNvPr>
          <p:cNvSpPr txBox="1"/>
          <p:nvPr/>
        </p:nvSpPr>
        <p:spPr>
          <a:xfrm>
            <a:off x="6206150" y="454919"/>
            <a:ext cx="165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手動転記</a:t>
            </a:r>
            <a:r>
              <a:rPr kumimoji="1" lang="en-US" altLang="ja-JP" sz="1400" dirty="0"/>
              <a:t>/</a:t>
            </a:r>
            <a:br>
              <a:rPr kumimoji="1" lang="en-US" altLang="ja-JP" sz="1400" dirty="0"/>
            </a:br>
            <a:r>
              <a:rPr lang="ja-JP" altLang="en-US" sz="1400" dirty="0"/>
              <a:t>掲載範囲設定</a:t>
            </a:r>
            <a:endParaRPr kumimoji="1" lang="ja-JP" altLang="en-US" sz="1400" dirty="0"/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2EC9E225-BBF8-42FB-BE83-C9B15EB9AB81}"/>
              </a:ext>
            </a:extLst>
          </p:cNvPr>
          <p:cNvCxnSpPr>
            <a:cxnSpLocks/>
            <a:stCxn id="1032" idx="0"/>
            <a:endCxn id="1040" idx="2"/>
          </p:cNvCxnSpPr>
          <p:nvPr/>
        </p:nvCxnSpPr>
        <p:spPr>
          <a:xfrm rot="16200000" flipV="1">
            <a:off x="4188783" y="-895173"/>
            <a:ext cx="1157163" cy="6648675"/>
          </a:xfrm>
          <a:prstGeom prst="bentConnector3">
            <a:avLst>
              <a:gd name="adj1" fmla="val 36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828090A-27DA-4BBB-BF06-90C910F2BD7A}"/>
              </a:ext>
            </a:extLst>
          </p:cNvPr>
          <p:cNvSpPr txBox="1"/>
          <p:nvPr/>
        </p:nvSpPr>
        <p:spPr>
          <a:xfrm>
            <a:off x="4363513" y="2651081"/>
            <a:ext cx="165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情報取得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B2312CB-CD04-4B09-9B82-740832448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289" y="3498339"/>
            <a:ext cx="805356" cy="95473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4B34E23-4F68-4B47-A706-C2B06571E7F8}"/>
              </a:ext>
            </a:extLst>
          </p:cNvPr>
          <p:cNvSpPr txBox="1"/>
          <p:nvPr/>
        </p:nvSpPr>
        <p:spPr>
          <a:xfrm>
            <a:off x="5826243" y="4507093"/>
            <a:ext cx="16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アプリ管理者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60AB6B5-FBEF-4D81-A304-1225BBED36F8}"/>
              </a:ext>
            </a:extLst>
          </p:cNvPr>
          <p:cNvCxnSpPr>
            <a:cxnSpLocks/>
          </p:cNvCxnSpPr>
          <p:nvPr/>
        </p:nvCxnSpPr>
        <p:spPr>
          <a:xfrm flipV="1">
            <a:off x="5595627" y="3791355"/>
            <a:ext cx="1797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D76A2E1-B6F8-422A-9AAB-A8874B24F901}"/>
              </a:ext>
            </a:extLst>
          </p:cNvPr>
          <p:cNvSpPr txBox="1"/>
          <p:nvPr/>
        </p:nvSpPr>
        <p:spPr>
          <a:xfrm>
            <a:off x="5848540" y="3085283"/>
            <a:ext cx="165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手動転記</a:t>
            </a:r>
            <a:r>
              <a:rPr kumimoji="1" lang="en-US" altLang="ja-JP" sz="1400" dirty="0"/>
              <a:t>/</a:t>
            </a:r>
            <a:br>
              <a:rPr kumimoji="1" lang="en-US" altLang="ja-JP" sz="1400" dirty="0"/>
            </a:br>
            <a:r>
              <a:rPr lang="ja-JP" altLang="en-US" sz="1400" dirty="0"/>
              <a:t>掲載可否判断</a:t>
            </a:r>
            <a:endParaRPr kumimoji="1" lang="ja-JP" altLang="en-US" sz="1400" dirty="0"/>
          </a:p>
        </p:txBody>
      </p:sp>
      <p:cxnSp>
        <p:nvCxnSpPr>
          <p:cNvPr id="58" name="コネクタ: カギ線 57">
            <a:extLst>
              <a:ext uri="{FF2B5EF4-FFF2-40B4-BE49-F238E27FC236}">
                <a16:creationId xmlns:a16="http://schemas.microsoft.com/office/drawing/2014/main" id="{F23F7EDD-C5F8-4CE8-BC26-6A96B711C4AD}"/>
              </a:ext>
            </a:extLst>
          </p:cNvPr>
          <p:cNvCxnSpPr>
            <a:cxnSpLocks/>
            <a:stCxn id="1028" idx="0"/>
            <a:endCxn id="1040" idx="2"/>
          </p:cNvCxnSpPr>
          <p:nvPr/>
        </p:nvCxnSpPr>
        <p:spPr>
          <a:xfrm rot="16200000" flipV="1">
            <a:off x="5057594" y="-1763985"/>
            <a:ext cx="1172724" cy="84018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239CB1A-97A6-41CA-A105-C9074383C1B5}"/>
              </a:ext>
            </a:extLst>
          </p:cNvPr>
          <p:cNvSpPr txBox="1"/>
          <p:nvPr/>
        </p:nvSpPr>
        <p:spPr>
          <a:xfrm>
            <a:off x="3922041" y="2158324"/>
            <a:ext cx="1781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(</a:t>
            </a:r>
            <a:r>
              <a:rPr lang="ja-JP" altLang="en-US" sz="1400" dirty="0"/>
              <a:t>掲載元サイト遷移</a:t>
            </a:r>
            <a:r>
              <a:rPr lang="en-US" altLang="ja-JP" sz="1400" dirty="0"/>
              <a:t>)</a:t>
            </a:r>
            <a:endParaRPr kumimoji="1" lang="ja-JP" altLang="en-US" sz="1400" dirty="0"/>
          </a:p>
        </p:txBody>
      </p: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AAE59DAD-B6A3-40D0-BD12-0BAC71F8C77B}"/>
              </a:ext>
            </a:extLst>
          </p:cNvPr>
          <p:cNvCxnSpPr>
            <a:cxnSpLocks/>
            <a:stCxn id="21" idx="2"/>
            <a:endCxn id="1042" idx="2"/>
          </p:cNvCxnSpPr>
          <p:nvPr/>
        </p:nvCxnSpPr>
        <p:spPr>
          <a:xfrm rot="16200000" flipH="1">
            <a:off x="5807224" y="135475"/>
            <a:ext cx="935697" cy="10006497"/>
          </a:xfrm>
          <a:prstGeom prst="bentConnector3">
            <a:avLst>
              <a:gd name="adj1" fmla="val 124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CAD53A1-D768-4BF4-A790-1614CBD00DA7}"/>
              </a:ext>
            </a:extLst>
          </p:cNvPr>
          <p:cNvSpPr txBox="1"/>
          <p:nvPr/>
        </p:nvSpPr>
        <p:spPr>
          <a:xfrm>
            <a:off x="5231398" y="5967227"/>
            <a:ext cx="165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掲載料</a:t>
            </a:r>
            <a:endParaRPr kumimoji="1" lang="ja-JP" altLang="en-US" sz="1400" dirty="0"/>
          </a:p>
        </p:txBody>
      </p:sp>
      <p:pic>
        <p:nvPicPr>
          <p:cNvPr id="1042" name="Picture 18" descr="WordPress ワードプレス Stripeでクレジットカード課金をサイトに追加 | ワードプレスドクター">
            <a:extLst>
              <a:ext uri="{FF2B5EF4-FFF2-40B4-BE49-F238E27FC236}">
                <a16:creationId xmlns:a16="http://schemas.microsoft.com/office/drawing/2014/main" id="{67A1CC30-C52A-4148-B93B-B546F074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98" y="4857350"/>
            <a:ext cx="1498446" cy="7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コネクタ: カギ線 72">
            <a:extLst>
              <a:ext uri="{FF2B5EF4-FFF2-40B4-BE49-F238E27FC236}">
                <a16:creationId xmlns:a16="http://schemas.microsoft.com/office/drawing/2014/main" id="{0FC12AF6-2510-4851-8DA4-794ED62398CB}"/>
              </a:ext>
            </a:extLst>
          </p:cNvPr>
          <p:cNvCxnSpPr>
            <a:cxnSpLocks/>
            <a:stCxn id="1028" idx="2"/>
          </p:cNvCxnSpPr>
          <p:nvPr/>
        </p:nvCxnSpPr>
        <p:spPr>
          <a:xfrm rot="5400000">
            <a:off x="5412748" y="1150223"/>
            <a:ext cx="1236440" cy="76278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16" descr="HTMLとは【ひとことで言うと？教育ICT用語】 | リセマム">
            <a:extLst>
              <a:ext uri="{FF2B5EF4-FFF2-40B4-BE49-F238E27FC236}">
                <a16:creationId xmlns:a16="http://schemas.microsoft.com/office/drawing/2014/main" id="{B8D0AF22-C730-488B-9922-A1AD0793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5" y="5382655"/>
            <a:ext cx="62519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E7EEEE8-67CF-4528-ACF6-8C92A407B63D}"/>
              </a:ext>
            </a:extLst>
          </p:cNvPr>
          <p:cNvSpPr txBox="1"/>
          <p:nvPr/>
        </p:nvSpPr>
        <p:spPr>
          <a:xfrm>
            <a:off x="1503491" y="5441067"/>
            <a:ext cx="314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施設・イベント運営者</a:t>
            </a:r>
            <a:r>
              <a:rPr kumimoji="1" lang="ja-JP" altLang="en-US" sz="1600" dirty="0"/>
              <a:t>サイト</a:t>
            </a:r>
            <a:endParaRPr kumimoji="1" lang="en-US" altLang="ja-JP" sz="1600" dirty="0"/>
          </a:p>
          <a:p>
            <a:r>
              <a:rPr lang="ja-JP" altLang="en-US" sz="1600" dirty="0"/>
              <a:t>その他予約サイト</a:t>
            </a:r>
            <a:endParaRPr kumimoji="1" lang="ja-JP" altLang="en-US" sz="16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9FDAF52-1F26-4796-B19E-550306B30134}"/>
              </a:ext>
            </a:extLst>
          </p:cNvPr>
          <p:cNvSpPr txBox="1"/>
          <p:nvPr/>
        </p:nvSpPr>
        <p:spPr>
          <a:xfrm>
            <a:off x="5703445" y="5006819"/>
            <a:ext cx="180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イベント</a:t>
            </a:r>
            <a:r>
              <a:rPr lang="en-US" altLang="ja-JP" sz="1400" dirty="0"/>
              <a:t>/</a:t>
            </a:r>
            <a:r>
              <a:rPr lang="ja-JP" altLang="en-US" sz="1400" dirty="0"/>
              <a:t>施設予約</a:t>
            </a:r>
            <a:endParaRPr kumimoji="1" lang="ja-JP" altLang="en-US" sz="1400" dirty="0"/>
          </a:p>
        </p:txBody>
      </p:sp>
      <p:cxnSp>
        <p:nvCxnSpPr>
          <p:cNvPr id="81" name="コネクタ: カギ線 80">
            <a:extLst>
              <a:ext uri="{FF2B5EF4-FFF2-40B4-BE49-F238E27FC236}">
                <a16:creationId xmlns:a16="http://schemas.microsoft.com/office/drawing/2014/main" id="{8702137E-07AD-4A14-B230-D2DE8ED71E8F}"/>
              </a:ext>
            </a:extLst>
          </p:cNvPr>
          <p:cNvCxnSpPr>
            <a:cxnSpLocks/>
            <a:stCxn id="30" idx="3"/>
            <a:endCxn id="1032" idx="0"/>
          </p:cNvCxnSpPr>
          <p:nvPr/>
        </p:nvCxnSpPr>
        <p:spPr>
          <a:xfrm>
            <a:off x="6164664" y="1623702"/>
            <a:ext cx="1927037" cy="13840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図 82" descr="ロゴ&#10;&#10;自動的に生成された説明">
            <a:extLst>
              <a:ext uri="{FF2B5EF4-FFF2-40B4-BE49-F238E27FC236}">
                <a16:creationId xmlns:a16="http://schemas.microsoft.com/office/drawing/2014/main" id="{F72BEA6F-8DB1-4A2A-A946-26EFBEA0FC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57" y="3234730"/>
            <a:ext cx="586067" cy="815870"/>
          </a:xfrm>
          <a:prstGeom prst="rect">
            <a:avLst/>
          </a:prstGeom>
        </p:spPr>
      </p:pic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1E263CC9-ED51-434C-8403-B72DA01D008F}"/>
              </a:ext>
            </a:extLst>
          </p:cNvPr>
          <p:cNvSpPr/>
          <p:nvPr/>
        </p:nvSpPr>
        <p:spPr>
          <a:xfrm>
            <a:off x="7337759" y="3041191"/>
            <a:ext cx="3546427" cy="1390147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54706B0-803F-4DEA-8B42-D02F7827F533}"/>
              </a:ext>
            </a:extLst>
          </p:cNvPr>
          <p:cNvSpPr txBox="1"/>
          <p:nvPr/>
        </p:nvSpPr>
        <p:spPr>
          <a:xfrm>
            <a:off x="7392795" y="4032589"/>
            <a:ext cx="23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依頼範囲</a:t>
            </a:r>
            <a:endParaRPr kumimoji="1" lang="ja-JP" altLang="en-US" dirty="0"/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CDC720D9-2BF7-4079-9FBB-CC3A7A0D2569}"/>
              </a:ext>
            </a:extLst>
          </p:cNvPr>
          <p:cNvCxnSpPr>
            <a:cxnSpLocks/>
          </p:cNvCxnSpPr>
          <p:nvPr/>
        </p:nvCxnSpPr>
        <p:spPr>
          <a:xfrm>
            <a:off x="8517380" y="3406720"/>
            <a:ext cx="991982" cy="1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DD36550-3AFF-481E-A96A-E5410227637B}"/>
              </a:ext>
            </a:extLst>
          </p:cNvPr>
          <p:cNvSpPr txBox="1"/>
          <p:nvPr/>
        </p:nvSpPr>
        <p:spPr>
          <a:xfrm>
            <a:off x="1601487" y="4743262"/>
            <a:ext cx="91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Google</a:t>
            </a:r>
            <a:br>
              <a:rPr kumimoji="1" lang="en-US" altLang="ja-JP" sz="1600" dirty="0"/>
            </a:br>
            <a:r>
              <a:rPr kumimoji="1" lang="en-US" altLang="ja-JP" sz="1600" dirty="0"/>
              <a:t>Forms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5792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262</Words>
  <Application>Microsoft Office PowerPoint</Application>
  <PresentationFormat>ワイド画面</PresentationFormat>
  <Paragraphs>41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ゴシック</vt:lpstr>
      <vt:lpstr>游ゴシック</vt:lpstr>
      <vt:lpstr>游ゴシック Light</vt:lpstr>
      <vt:lpstr>Arial</vt:lpstr>
      <vt:lpstr>Office テーマ</vt:lpstr>
      <vt:lpstr>さいたま市にまつわる ニュース/イベント集約アプリ 「さいたす(仮)」</vt:lpstr>
      <vt:lpstr>目次</vt:lpstr>
      <vt:lpstr>PowerPoint プレゼンテーション</vt:lpstr>
      <vt:lpstr>②機能概要 </vt:lpstr>
      <vt:lpstr>機能全体像(イメージ)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阿部 捷也</dc:creator>
  <cp:lastModifiedBy>阿部 捷也</cp:lastModifiedBy>
  <cp:revision>88</cp:revision>
  <dcterms:created xsi:type="dcterms:W3CDTF">2022-03-17T12:30:07Z</dcterms:created>
  <dcterms:modified xsi:type="dcterms:W3CDTF">2022-04-24T03:08:24Z</dcterms:modified>
</cp:coreProperties>
</file>