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109728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5" d="100"/>
          <a:sy n="25" d="100"/>
        </p:scale>
        <p:origin x="1372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109728"/>
            <a:ext cx="115671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43168"/>
                </a:solidFill>
                <a:latin typeface="Arial"/>
              </a:rPr>
              <a:t>Figure 1. Spectrum, biology and therapeutic positioning of gastrointestinal follicular lymphoma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57200"/>
            <a:ext cx="11201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143168"/>
                </a:solidFill>
                <a:latin typeface="Arial"/>
              </a:rPr>
              <a:t>Distinct clinical presentations with partially overlapping biology; no direct biological transition is implied.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" y="1115568"/>
            <a:ext cx="1051560" cy="1234440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" y="1143000"/>
            <a:ext cx="960120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Anatomical
presentation
(typical)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" y="2944368"/>
            <a:ext cx="1051560" cy="713232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8872" y="2971800"/>
            <a:ext cx="9601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Histology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" y="3675887"/>
            <a:ext cx="1051560" cy="960120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72" y="3703320"/>
            <a:ext cx="960120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Key features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" y="5010912"/>
            <a:ext cx="1051560" cy="749808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" y="5038344"/>
            <a:ext cx="96012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Key signalling
pathways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" y="5788152"/>
            <a:ext cx="1051560" cy="749808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8872" y="5815584"/>
            <a:ext cx="96012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Genetic / epigenetic
landscape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" y="6565392"/>
            <a:ext cx="1051560" cy="749808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8872" y="6592824"/>
            <a:ext cx="96012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Tumour
microenvironment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" y="7342631"/>
            <a:ext cx="1051560" cy="914400"/>
          </a:xfrm>
          <a:prstGeom prst="rect">
            <a:avLst/>
          </a:prstGeom>
          <a:solidFill>
            <a:srgbClr val="EEF3F9"/>
          </a:solidFill>
          <a:ln w="7620">
            <a:solidFill>
              <a:srgbClr val="D2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8872" y="7370063"/>
            <a:ext cx="960120" cy="8595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143168"/>
                </a:solidFill>
                <a:latin typeface="Arial"/>
              </a:rPr>
              <a:t>Typical therapeutic
approach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841248"/>
            <a:ext cx="3246120" cy="566928"/>
          </a:xfrm>
          <a:prstGeom prst="roundRect">
            <a:avLst/>
          </a:prstGeom>
          <a:solidFill>
            <a:srgbClr val="E8F6EA"/>
          </a:solidFill>
          <a:ln w="12700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07592" y="896112"/>
            <a:ext cx="3099815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" b="1">
                <a:solidFill>
                  <a:srgbClr val="191919"/>
                </a:solidFill>
                <a:latin typeface="Arial"/>
              </a:rPr>
              <a:t>Localized duodenal-type FL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7592" y="1143000"/>
            <a:ext cx="3099815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5F6978"/>
                </a:solidFill>
                <a:latin typeface="Arial"/>
              </a:rPr>
              <a:t>(WHO/ICC-defined entity)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4440" y="1417320"/>
            <a:ext cx="3246120" cy="1755648"/>
          </a:xfrm>
          <a:prstGeom prst="roundRect">
            <a:avLst/>
          </a:prstGeom>
          <a:solidFill>
            <a:srgbClr val="E8F6EA"/>
          </a:solidFill>
          <a:ln w="10160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663440" y="841248"/>
            <a:ext cx="3246120" cy="566928"/>
          </a:xfrm>
          <a:prstGeom prst="roundRect">
            <a:avLst/>
          </a:prstGeom>
          <a:solidFill>
            <a:srgbClr val="E6F2FC"/>
          </a:solidFill>
          <a:ln w="12700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36592" y="896112"/>
            <a:ext cx="3099815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" b="1">
                <a:solidFill>
                  <a:srgbClr val="191919"/>
                </a:solidFill>
                <a:latin typeface="Arial"/>
              </a:rPr>
              <a:t>Multifocal / intestinal GI-FL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36592" y="1143000"/>
            <a:ext cx="3099815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5F6978"/>
                </a:solidFill>
                <a:latin typeface="Arial"/>
              </a:rPr>
              <a:t>(broader clinical entity)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63440" y="1417320"/>
            <a:ext cx="3246120" cy="1755648"/>
          </a:xfrm>
          <a:prstGeom prst="roundRect">
            <a:avLst/>
          </a:prstGeom>
          <a:solidFill>
            <a:srgbClr val="E6F2FC"/>
          </a:solidFill>
          <a:ln w="10160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092440" y="841248"/>
            <a:ext cx="3246120" cy="566928"/>
          </a:xfrm>
          <a:prstGeom prst="roundRect">
            <a:avLst/>
          </a:prstGeom>
          <a:solidFill>
            <a:srgbClr val="FDEBED"/>
          </a:solidFill>
          <a:ln w="12700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65592" y="896112"/>
            <a:ext cx="3099815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20" b="1">
                <a:solidFill>
                  <a:srgbClr val="191919"/>
                </a:solidFill>
                <a:latin typeface="Arial"/>
              </a:rPr>
              <a:t>Advanced / systemically involved GI-FL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65592" y="1143000"/>
            <a:ext cx="3099815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80" b="0">
                <a:solidFill>
                  <a:srgbClr val="5F6978"/>
                </a:solidFill>
                <a:latin typeface="Arial"/>
              </a:rPr>
              <a:t>(including nodal, bone marrow, or disseminated disease)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92440" y="1417320"/>
            <a:ext cx="3246120" cy="1755648"/>
          </a:xfrm>
          <a:prstGeom prst="roundRect">
            <a:avLst/>
          </a:prstGeom>
          <a:solidFill>
            <a:srgbClr val="FDEBED"/>
          </a:solidFill>
          <a:ln w="10160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1234440" y="3182112"/>
            <a:ext cx="3246120" cy="640080"/>
          </a:xfrm>
          <a:prstGeom prst="roundRect">
            <a:avLst/>
          </a:prstGeom>
          <a:solidFill>
            <a:srgbClr val="E8F6EA"/>
          </a:solidFill>
          <a:ln w="10160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3163824" y="3337560"/>
            <a:ext cx="1188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800"/>
              <a:t>H&amp;E / IHC</a:t>
            </a:r>
          </a:p>
          <a:p>
            <a:r>
              <a:rPr sz="800"/>
              <a:t>(Iwamuro 2013)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663440" y="3182112"/>
            <a:ext cx="3246120" cy="640080"/>
          </a:xfrm>
          <a:prstGeom prst="roundRect">
            <a:avLst/>
          </a:prstGeom>
          <a:solidFill>
            <a:srgbClr val="E6F2FC"/>
          </a:solidFill>
          <a:ln w="10160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8092440" y="3182112"/>
            <a:ext cx="3246120" cy="640080"/>
          </a:xfrm>
          <a:prstGeom prst="roundRect">
            <a:avLst/>
          </a:prstGeom>
          <a:solidFill>
            <a:srgbClr val="FDEBED"/>
          </a:solidFill>
          <a:ln w="10160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1234440" y="3840480"/>
            <a:ext cx="3246120" cy="1051560"/>
          </a:xfrm>
          <a:prstGeom prst="roundRect">
            <a:avLst/>
          </a:prstGeom>
          <a:solidFill>
            <a:srgbClr val="E8F6EA"/>
          </a:solidFill>
          <a:ln w="10160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1344168" y="3913632"/>
            <a:ext cx="3044951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Predominantly localised (stage I–II)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Excellent long-term prognosis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Distinctive phenotype (IgA+ / CD27+)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Low tumour burden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663440" y="3840480"/>
            <a:ext cx="3246120" cy="1051560"/>
          </a:xfrm>
          <a:prstGeom prst="roundRect">
            <a:avLst/>
          </a:prstGeom>
          <a:solidFill>
            <a:srgbClr val="E6F2FC"/>
          </a:solidFill>
          <a:ln w="10160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4773168" y="3913632"/>
            <a:ext cx="3044951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Multiple gastrointestinal sites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May be localised or regionally advanced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FL-typical genetic alterations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Heterogeneous molecular landscape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092440" y="3840480"/>
            <a:ext cx="3246120" cy="1051560"/>
          </a:xfrm>
          <a:prstGeom prst="roundRect">
            <a:avLst/>
          </a:prstGeom>
          <a:solidFill>
            <a:srgbClr val="FDEBED"/>
          </a:solidFill>
          <a:ln w="10160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8202167" y="3913632"/>
            <a:ext cx="3044951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Extensive GI ± nodal / marrow disease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Advanced stage, relapse or transformation may occur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FL-typical molecular alterations</a:t>
            </a:r>
          </a:p>
          <a:p>
            <a:pPr>
              <a:spcAft>
                <a:spcPts val="100"/>
              </a:spcAft>
              <a:defRPr sz="800">
                <a:solidFill>
                  <a:srgbClr val="191919"/>
                </a:solidFill>
                <a:latin typeface="Arial"/>
              </a:defRPr>
            </a:pPr>
            <a:r>
              <a:t>• Greater clinical and molecular heterogeneity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1417320" y="4965192"/>
            <a:ext cx="9601200" cy="0"/>
          </a:xfrm>
          <a:prstGeom prst="line">
            <a:avLst/>
          </a:prstGeom>
          <a:ln w="50800">
            <a:solidFill>
              <a:srgbClr val="50A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160520" y="4828032"/>
            <a:ext cx="4023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30" b="1">
                <a:solidFill>
                  <a:srgbClr val="143168"/>
                </a:solidFill>
                <a:latin typeface="Arial"/>
              </a:rPr>
              <a:t>Partially overlapping biological features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234440" y="5138928"/>
            <a:ext cx="3246120" cy="713232"/>
          </a:xfrm>
          <a:prstGeom prst="roundRect">
            <a:avLst/>
          </a:prstGeom>
          <a:solidFill>
            <a:srgbClr val="E8F6EA"/>
          </a:solidFill>
          <a:ln w="8255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1371600" y="5193792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191919"/>
                </a:solidFill>
                <a:latin typeface="Arial"/>
              </a:rPr>
              <a:t>BCR signalling (relatively low activity)
BTK   PI3K   NF-κB   MAPK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234440" y="5916168"/>
            <a:ext cx="3246120" cy="713232"/>
          </a:xfrm>
          <a:prstGeom prst="roundRect">
            <a:avLst/>
          </a:prstGeom>
          <a:solidFill>
            <a:srgbClr val="E8F6EA"/>
          </a:solidFill>
          <a:ln w="8255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1371600" y="5971031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0">
                <a:solidFill>
                  <a:srgbClr val="191919"/>
                </a:solidFill>
                <a:latin typeface="Arial"/>
              </a:rPr>
              <a:t>BCL2 rearrangement (t(14;18))
EZH2 / CREBBP / EP300 alterations may occur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1234440" y="6693408"/>
            <a:ext cx="3246120" cy="713232"/>
          </a:xfrm>
          <a:prstGeom prst="roundRect">
            <a:avLst/>
          </a:prstGeom>
          <a:solidFill>
            <a:srgbClr val="E8F6EA"/>
          </a:solidFill>
          <a:ln w="8255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1371600" y="6748272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0">
                <a:solidFill>
                  <a:srgbClr val="191919"/>
                </a:solidFill>
                <a:latin typeface="Arial"/>
              </a:rPr>
              <a:t>Relatively preserved immune architecture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663440" y="5138928"/>
            <a:ext cx="3246120" cy="713232"/>
          </a:xfrm>
          <a:prstGeom prst="roundRect">
            <a:avLst/>
          </a:prstGeom>
          <a:solidFill>
            <a:srgbClr val="E6F2FC"/>
          </a:solidFill>
          <a:ln w="8255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4800600" y="5193792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191919"/>
                </a:solidFill>
                <a:latin typeface="Arial"/>
              </a:rPr>
              <a:t>BCR signalling (variable activation)
BTK   PI3K   NF-κB   MAPK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663440" y="5916168"/>
            <a:ext cx="3246120" cy="713232"/>
          </a:xfrm>
          <a:prstGeom prst="roundRect">
            <a:avLst/>
          </a:prstGeom>
          <a:solidFill>
            <a:srgbClr val="E6F2FC"/>
          </a:solidFill>
          <a:ln w="8255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4800600" y="5971031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0">
                <a:solidFill>
                  <a:srgbClr val="191919"/>
                </a:solidFill>
                <a:latin typeface="Arial"/>
              </a:rPr>
              <a:t>BCL2 rearrangement (t(14;18))
EZH2   CREBBP   KMT2D   EP300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663440" y="6693408"/>
            <a:ext cx="3246120" cy="713232"/>
          </a:xfrm>
          <a:prstGeom prst="roundRect">
            <a:avLst/>
          </a:prstGeom>
          <a:solidFill>
            <a:srgbClr val="E6F2FC"/>
          </a:solidFill>
          <a:ln w="8255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4800600" y="6748272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0">
                <a:solidFill>
                  <a:srgbClr val="191919"/>
                </a:solidFill>
                <a:latin typeface="Arial"/>
              </a:rPr>
              <a:t>Heterogeneous immune composition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8092440" y="5138928"/>
            <a:ext cx="3246120" cy="713232"/>
          </a:xfrm>
          <a:prstGeom prst="roundRect">
            <a:avLst/>
          </a:prstGeom>
          <a:solidFill>
            <a:srgbClr val="FDEBED"/>
          </a:solidFill>
          <a:ln w="8255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8229600" y="5193792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191919"/>
                </a:solidFill>
                <a:latin typeface="Arial"/>
              </a:rPr>
              <a:t>BCR-related signalling pathways
BTK   PI3K   NF-κB   MAPK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8092440" y="5916168"/>
            <a:ext cx="3246120" cy="713232"/>
          </a:xfrm>
          <a:prstGeom prst="roundRect">
            <a:avLst/>
          </a:prstGeom>
          <a:solidFill>
            <a:srgbClr val="FDEBED"/>
          </a:solidFill>
          <a:ln w="8255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8229600" y="5971031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0">
                <a:solidFill>
                  <a:srgbClr val="191919"/>
                </a:solidFill>
                <a:latin typeface="Arial"/>
              </a:rPr>
              <a:t>BCL2 rearrangement and recurrent epigenetic alterations
No stepwise molecular progression is assumed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8092440" y="6693408"/>
            <a:ext cx="3246120" cy="713232"/>
          </a:xfrm>
          <a:prstGeom prst="roundRect">
            <a:avLst/>
          </a:prstGeom>
          <a:solidFill>
            <a:srgbClr val="FDEBED"/>
          </a:solidFill>
          <a:ln w="8255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8229600" y="6748272"/>
            <a:ext cx="29718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0">
                <a:solidFill>
                  <a:srgbClr val="191919"/>
                </a:solidFill>
                <a:latin typeface="Arial"/>
              </a:rPr>
              <a:t>Immune-modulated / dysfunctional TME may occur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1234440" y="7470648"/>
            <a:ext cx="3246120" cy="822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50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1325880" y="7562088"/>
            <a:ext cx="30632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19" b="1">
                <a:solidFill>
                  <a:srgbClr val="50A569"/>
                </a:solidFill>
                <a:latin typeface="Arial"/>
              </a:rPr>
              <a:t>Observation or local therapy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344168" y="7836408"/>
            <a:ext cx="3026663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191919"/>
                </a:solidFill>
                <a:latin typeface="Arial"/>
              </a:rPr>
              <a:t>selected localised disease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4663440" y="7470648"/>
            <a:ext cx="3246120" cy="822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458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4754879" y="7562088"/>
            <a:ext cx="30632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19" b="1">
                <a:solidFill>
                  <a:srgbClr val="458BD7"/>
                </a:solidFill>
                <a:latin typeface="Arial"/>
              </a:rPr>
              <a:t>Individualised approach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773168" y="7836408"/>
            <a:ext cx="3026663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191919"/>
                </a:solidFill>
                <a:latin typeface="Arial"/>
              </a:rPr>
              <a:t>stage, symptoms, burden and validated biology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8092440" y="7470648"/>
            <a:ext cx="3246120" cy="822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25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8183879" y="7562088"/>
            <a:ext cx="30632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19" b="1">
                <a:solidFill>
                  <a:srgbClr val="E2585E"/>
                </a:solidFill>
                <a:latin typeface="Arial"/>
              </a:rPr>
              <a:t>Systemic FL-directed therapy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202167" y="7836408"/>
            <a:ext cx="3026663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191919"/>
                </a:solidFill>
                <a:latin typeface="Arial"/>
              </a:rPr>
              <a:t>according to established systemic FL indications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73152" y="8503920"/>
            <a:ext cx="11740896" cy="2084831"/>
          </a:xfrm>
          <a:prstGeom prst="roundRect">
            <a:avLst/>
          </a:prstGeom>
          <a:solidFill>
            <a:srgbClr val="F2EEFC"/>
          </a:solidFill>
          <a:ln w="12700">
            <a:solidFill>
              <a:srgbClr val="735A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320040" y="8613648"/>
            <a:ext cx="78181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30" b="1">
                <a:solidFill>
                  <a:srgbClr val="143168"/>
                </a:solidFill>
                <a:latin typeface="Arial"/>
              </a:rPr>
              <a:t>Clinical and biological heterogeneity — not a linear progression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38912" y="8997696"/>
            <a:ext cx="790956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840">
                <a:solidFill>
                  <a:srgbClr val="143168"/>
                </a:solidFill>
                <a:latin typeface="Arial"/>
              </a:defRPr>
            </a:pPr>
            <a:r>
              <a:t>• Localized DTFL, multifocal intestinal GI-FL and advanced/systemically involved GI-FL are distinct clinical presentations with shared but non-identical biological features.</a:t>
            </a:r>
          </a:p>
          <a:p>
            <a:pPr>
              <a:spcAft>
                <a:spcPts val="100"/>
              </a:spcAft>
              <a:defRPr sz="840">
                <a:solidFill>
                  <a:srgbClr val="143168"/>
                </a:solidFill>
                <a:latin typeface="Arial"/>
              </a:defRPr>
            </a:pPr>
            <a:r>
              <a:t>• The apparent rarity of advanced GI-FL may partly reflect ascertainment, referral and classification biases.</a:t>
            </a:r>
          </a:p>
          <a:p>
            <a:pPr>
              <a:spcAft>
                <a:spcPts val="100"/>
              </a:spcAft>
              <a:defRPr sz="840">
                <a:solidFill>
                  <a:srgbClr val="143168"/>
                </a:solidFill>
                <a:latin typeface="Arial"/>
              </a:defRPr>
            </a:pPr>
            <a:r>
              <a:t>• Therapeutic convergence occurs at the level of treatment requirement, not because of proven biological transition.</a:t>
            </a:r>
          </a:p>
        </p:txBody>
      </p:sp>
      <p:sp>
        <p:nvSpPr>
          <p:cNvPr id="102" name="Oval 101"/>
          <p:cNvSpPr/>
          <p:nvPr/>
        </p:nvSpPr>
        <p:spPr>
          <a:xfrm>
            <a:off x="8732520" y="8851392"/>
            <a:ext cx="1078992" cy="1078992"/>
          </a:xfrm>
          <a:prstGeom prst="ellipse">
            <a:avLst/>
          </a:prstGeom>
          <a:solidFill>
            <a:srgbClr val="B1E2BA"/>
          </a:solidFill>
          <a:ln w="10160">
            <a:solidFill>
              <a:srgbClr val="1431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TextBox 102"/>
          <p:cNvSpPr txBox="1"/>
          <p:nvPr/>
        </p:nvSpPr>
        <p:spPr>
          <a:xfrm>
            <a:off x="8805672" y="9107424"/>
            <a:ext cx="9326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30" b="1">
                <a:solidFill>
                  <a:srgbClr val="143168"/>
                </a:solidFill>
                <a:latin typeface="Arial"/>
              </a:rPr>
              <a:t>Localized
DTFL</a:t>
            </a:r>
          </a:p>
        </p:txBody>
      </p:sp>
      <p:sp>
        <p:nvSpPr>
          <p:cNvPr id="104" name="Oval 103"/>
          <p:cNvSpPr/>
          <p:nvPr/>
        </p:nvSpPr>
        <p:spPr>
          <a:xfrm>
            <a:off x="9555480" y="8851392"/>
            <a:ext cx="1078992" cy="1078992"/>
          </a:xfrm>
          <a:prstGeom prst="ellipse">
            <a:avLst/>
          </a:prstGeom>
          <a:solidFill>
            <a:srgbClr val="AFD7F7"/>
          </a:solidFill>
          <a:ln w="10160">
            <a:solidFill>
              <a:srgbClr val="1431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9628632" y="9107424"/>
            <a:ext cx="9326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30" b="1">
                <a:solidFill>
                  <a:srgbClr val="143168"/>
                </a:solidFill>
                <a:latin typeface="Arial"/>
              </a:rPr>
              <a:t>Multifocal
GI-FL</a:t>
            </a:r>
          </a:p>
        </p:txBody>
      </p:sp>
      <p:sp>
        <p:nvSpPr>
          <p:cNvPr id="106" name="Oval 105"/>
          <p:cNvSpPr/>
          <p:nvPr/>
        </p:nvSpPr>
        <p:spPr>
          <a:xfrm>
            <a:off x="10378440" y="8851392"/>
            <a:ext cx="1078992" cy="1078992"/>
          </a:xfrm>
          <a:prstGeom prst="ellipse">
            <a:avLst/>
          </a:prstGeom>
          <a:solidFill>
            <a:srgbClr val="F7B9BC"/>
          </a:solidFill>
          <a:ln w="10160">
            <a:solidFill>
              <a:srgbClr val="1431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TextBox 106"/>
          <p:cNvSpPr txBox="1"/>
          <p:nvPr/>
        </p:nvSpPr>
        <p:spPr>
          <a:xfrm>
            <a:off x="10451592" y="9107424"/>
            <a:ext cx="9326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30" b="1">
                <a:solidFill>
                  <a:srgbClr val="143168"/>
                </a:solidFill>
                <a:latin typeface="Arial"/>
              </a:rPr>
              <a:t>Advanced
GI-FL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942832" y="9948672"/>
            <a:ext cx="24688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143168"/>
                </a:solidFill>
                <a:latin typeface="Arial"/>
              </a:rPr>
              <a:t>Overlapping biology ≠ direct transition</a:t>
            </a:r>
          </a:p>
        </p:txBody>
      </p:sp>
      <p:pic>
        <p:nvPicPr>
          <p:cNvPr id="110" name="Picture 109" descr="f1_local_end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89888" y="3236976"/>
            <a:ext cx="777240" cy="566928"/>
          </a:xfrm>
          <a:prstGeom prst="rect">
            <a:avLst/>
          </a:prstGeom>
        </p:spPr>
      </p:pic>
      <p:pic>
        <p:nvPicPr>
          <p:cNvPr id="116" name="Picture 115" descr="f1_local_anatomy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78608" y="1636776"/>
            <a:ext cx="1463040" cy="1005840"/>
          </a:xfrm>
          <a:prstGeom prst="rect">
            <a:avLst/>
          </a:prstGeom>
        </p:spPr>
      </p:pic>
      <p:pic>
        <p:nvPicPr>
          <p:cNvPr id="119" name="Picture 118" descr="Iwamuro_2013_Fig2B_IHC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4288" y="3236976"/>
            <a:ext cx="777240" cy="566928"/>
          </a:xfrm>
          <a:prstGeom prst="rect">
            <a:avLst/>
          </a:prstGeom>
        </p:spPr>
      </p:pic>
      <p:pic>
        <p:nvPicPr>
          <p:cNvPr id="121" name="Picture 120" descr="Garcia 2023 duodenal F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5464" y="1618488"/>
            <a:ext cx="987552" cy="822960"/>
          </a:xfrm>
          <a:prstGeom prst="rect">
            <a:avLst/>
          </a:prstGeom>
        </p:spPr>
      </p:pic>
      <p:pic>
        <p:nvPicPr>
          <p:cNvPr id="122" name="Picture 121" descr="Garcia 2023 jejunum F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9592" y="1618488"/>
            <a:ext cx="987552" cy="822960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4882896" y="2468880"/>
            <a:ext cx="95097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263947"/>
                </a:solidFill>
              </a:rPr>
              <a:t>Duodenum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916168" y="2468880"/>
            <a:ext cx="95097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263947"/>
                </a:solidFill>
              </a:rPr>
              <a:t>Jejunum</a:t>
            </a:r>
          </a:p>
        </p:txBody>
      </p:sp>
      <p:pic>
        <p:nvPicPr>
          <p:cNvPr id="125" name="Picture 124" descr="Garcia_2023_HE_panel_C_colo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12" y="3246120"/>
            <a:ext cx="731520" cy="530352"/>
          </a:xfrm>
          <a:prstGeom prst="rect">
            <a:avLst/>
          </a:prstGeom>
        </p:spPr>
      </p:pic>
      <p:pic>
        <p:nvPicPr>
          <p:cNvPr id="126" name="Picture 125" descr="Garcia_2023_IHC_panel_C_colo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7840" y="3246120"/>
            <a:ext cx="731520" cy="530352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4800600" y="3191256"/>
            <a:ext cx="603504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/>
              <a:t>H&amp;E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596128" y="3191256"/>
            <a:ext cx="603504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/>
              <a:t>IHC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400800" y="3264408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263947"/>
                </a:solidFill>
              </a:rPr>
              <a:t>Colonic FL biopsy
(Garcia 2023)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8211312" y="1481328"/>
            <a:ext cx="2990088" cy="1591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1" name="Picture 130" descr="Saito2022_Case3_Fig1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4464" y="1636776"/>
            <a:ext cx="1335024" cy="1042415"/>
          </a:xfrm>
          <a:prstGeom prst="rect">
            <a:avLst/>
          </a:prstGeom>
        </p:spPr>
      </p:pic>
      <p:pic>
        <p:nvPicPr>
          <p:cNvPr id="132" name="Picture 131" descr="Saito2022_Case3_Fig1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8360" y="1636776"/>
            <a:ext cx="1335024" cy="1042415"/>
          </a:xfrm>
          <a:prstGeom prst="rect">
            <a:avLst/>
          </a:prstGeom>
        </p:spPr>
      </p:pic>
      <p:sp>
        <p:nvSpPr>
          <p:cNvPr id="133" name="TextBox 132"/>
          <p:cNvSpPr txBox="1"/>
          <p:nvPr/>
        </p:nvSpPr>
        <p:spPr>
          <a:xfrm>
            <a:off x="8284464" y="2715768"/>
            <a:ext cx="1335024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00" b="0">
                <a:solidFill>
                  <a:srgbClr val="263142"/>
                </a:solidFill>
              </a:rPr>
              <a:t>Duodenum (F)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9738360" y="2715768"/>
            <a:ext cx="1335024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00" b="0">
                <a:solidFill>
                  <a:srgbClr val="263142"/>
                </a:solidFill>
              </a:rPr>
              <a:t>Mesenteric LN CT (G)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8202168" y="3236976"/>
            <a:ext cx="3017520" cy="530352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8257031" y="3264408"/>
            <a:ext cx="2907792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>
                <a:solidFill>
                  <a:srgbClr val="263142"/>
                </a:solidFill>
              </a:rPr>
              <a:t>Stage IV • Grade 1 • Bone marrow involvement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8257031" y="3511296"/>
            <a:ext cx="2907792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00" b="0">
                <a:solidFill>
                  <a:srgbClr val="263142"/>
                </a:solidFill>
              </a:rPr>
              <a:t>Mesenteric LN biopsy positive; marrow FISH positive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8247888" y="2926080"/>
            <a:ext cx="2898648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00" b="0">
                <a:solidFill>
                  <a:srgbClr val="263142"/>
                </a:solidFill>
              </a:rPr>
              <a:t>Case 3: Saito et al., WJGO 2022, Fig. 1F–G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422</Words>
  <Application>Microsoft Office PowerPoint</Application>
  <PresentationFormat>ユーザー設定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渡辺卓也</dc:creator>
  <cp:keywords/>
  <dc:description>generated using python-pptx</dc:description>
  <cp:lastModifiedBy>卓也 渡辺</cp:lastModifiedBy>
  <cp:revision>2</cp:revision>
  <cp:lastPrinted>2026-09-27T01:44:37Z</cp:lastPrinted>
  <dcterms:created xsi:type="dcterms:W3CDTF">2013-01-27T09:14:16Z</dcterms:created>
  <dcterms:modified xsi:type="dcterms:W3CDTF">2026-10-11T01:41:26Z</dcterms:modified>
  <cp:category/>
</cp:coreProperties>
</file>