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0" r:id="rId4"/>
    <p:sldId id="266" r:id="rId5"/>
    <p:sldId id="267" r:id="rId6"/>
    <p:sldId id="268" r:id="rId7"/>
    <p:sldId id="269" r:id="rId8"/>
    <p:sldId id="271" r:id="rId9"/>
  </p:sldIdLst>
  <p:sldSz cx="12192000" cy="6858000"/>
  <p:notesSz cx="6858000" cy="9144000"/>
  <p:embeddedFontLst>
    <p:embeddedFont>
      <p:font typeface="メイリオ" panose="020B0604030504040204" pitchFamily="50" charset="-128"/>
      <p:regular r:id="rId11"/>
      <p:bold r:id="rId12"/>
      <p:italic r:id="rId13"/>
      <p:boldItalic r:id="rId14"/>
    </p:embeddedFont>
    <p:embeddedFont>
      <p:font typeface="Gill Sans" panose="020B0600070205080204" charset="0"/>
      <p:regular r:id="rId15"/>
      <p:bold r:id="rId16"/>
    </p:embeddedFont>
    <p:embeddedFont>
      <p:font typeface="Impact" panose="020B0806030902050204" pitchFamily="3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概要" id="{140AD32C-D702-4F25-A571-BEF96D84404D}">
          <p14:sldIdLst>
            <p14:sldId id="256"/>
            <p14:sldId id="257"/>
            <p14:sldId id="270"/>
            <p14:sldId id="266"/>
          </p14:sldIdLst>
        </p14:section>
        <p14:section name="画面イメージ" id="{C3BBCCB0-FB2B-4FE3-8142-6B872DD9FDEE}">
          <p14:sldIdLst>
            <p14:sldId id="267"/>
            <p14:sldId id="268"/>
            <p14:sldId id="269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weIL2lc17sXPqhHgCGPTaTdY8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26760F-9373-424F-BAD4-283557296D29}">
  <a:tblStyle styleId="{3526760F-9373-424F-BAD4-283557296D29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2F5"/>
          </a:solidFill>
        </a:fill>
      </a:tcStyle>
    </a:wholeTbl>
    <a:band1H>
      <a:tcTxStyle/>
      <a:tcStyle>
        <a:tcBdr/>
        <a:fill>
          <a:solidFill>
            <a:srgbClr val="D1E5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E5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8261EF-E83B-4B82-BF70-E42A5DF21886}" styleName="Table_1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509EAD2-4AFF-47DB-B6EF-14A9CDB8A550}" styleName="Table_2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DE100A-2EDE-4120-958D-B048C9EFFEB7}" styleName="Table_3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AF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AF2F5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34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99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9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付きの図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8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1" name="Google Shape;81;p18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1230412" y="133859"/>
            <a:ext cx="10178322" cy="86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10"/>
          <p:cNvCxnSpPr/>
          <p:nvPr/>
        </p:nvCxnSpPr>
        <p:spPr>
          <a:xfrm>
            <a:off x="1095153" y="1002542"/>
            <a:ext cx="10441173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セクション見出し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6" name="Google Shape;46;p13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47" name="Google Shape;47;p13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8" name="Google Shape;48;p13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付きのコンテンツ" userDrawn="1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749806" y="133859"/>
            <a:ext cx="3092115" cy="60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765051" y="784190"/>
            <a:ext cx="6158418" cy="512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AA42EDD-C3DA-45F8-925C-F9E8A789FC18}"/>
              </a:ext>
            </a:extLst>
          </p:cNvPr>
          <p:cNvSpPr/>
          <p:nvPr userDrawn="1"/>
        </p:nvSpPr>
        <p:spPr>
          <a:xfrm>
            <a:off x="7976681" y="133859"/>
            <a:ext cx="3920247" cy="6587615"/>
          </a:xfrm>
          <a:prstGeom prst="roundRect">
            <a:avLst>
              <a:gd name="adj" fmla="val 38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付きのコンテンツ" type="objTx" preserve="1">
  <p:cSld name="1_タイトル付きのコンテンツ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76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dirty="0"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8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8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1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ja-JP" altLang="en-US" dirty="0"/>
              <a:t>ミニテスト</a:t>
            </a:r>
            <a:br>
              <a:rPr lang="en-US" altLang="ja-JP" dirty="0"/>
            </a:br>
            <a:r>
              <a:rPr lang="ja-JP" altLang="en-US" dirty="0"/>
              <a:t>共有アプリ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230412" y="133859"/>
            <a:ext cx="10178322" cy="86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ja-JP" altLang="en-US" dirty="0"/>
              <a:t>基本</a:t>
            </a:r>
            <a:r>
              <a:rPr lang="en-US" dirty="0"/>
              <a:t>概要</a:t>
            </a:r>
            <a:endParaRPr dirty="0"/>
          </a:p>
        </p:txBody>
      </p:sp>
      <p:sp>
        <p:nvSpPr>
          <p:cNvPr id="109" name="Google Shape;109;p2"/>
          <p:cNvSpPr/>
          <p:nvPr/>
        </p:nvSpPr>
        <p:spPr>
          <a:xfrm>
            <a:off x="1105786" y="1117600"/>
            <a:ext cx="10402475" cy="560654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【</a:t>
            </a: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目的</a:t>
            </a: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】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</a:t>
            </a:r>
            <a:r>
              <a:rPr lang="ja-JP" altLang="en-US" sz="24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電車の中で自作の単語帳で勉強している中高生たちの姿を</a:t>
            </a:r>
            <a:br>
              <a:rPr lang="en-US" altLang="ja-JP" sz="24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4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</a:t>
            </a: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度々見かけるが、そういった「自作の問題」をオンライン共有したい</a:t>
            </a:r>
            <a:b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・自分が作った問題が、みんなの勉強に役に立つ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・みんなが作ってくれた問題が、自分の勉強の役に立つ</a:t>
            </a:r>
            <a:endParaRPr lang="en-US" altLang="ja-JP" sz="2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sz="2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【</a:t>
            </a: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仕様</a:t>
            </a: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】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基本は４択問題などのクイズアプリがベース</a:t>
            </a:r>
            <a:endParaRPr lang="en-US" altLang="ja-JP" sz="2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自分で問題を作れる⇒サーバー共有できる点が特徴</a:t>
            </a:r>
            <a:endParaRPr lang="en-US" altLang="ja-JP" sz="2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「通学電車内での利用」を想定しているため、</a:t>
            </a:r>
            <a:endParaRPr lang="en-US" altLang="ja-JP" sz="2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基本操作はオフラインでも動く必要がある</a:t>
            </a:r>
            <a:endParaRPr lang="en-US" altLang="ja-JP" sz="2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オンライン時に、問題を更新する</a:t>
            </a:r>
            <a:b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</a:t>
            </a: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※</a:t>
            </a: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ひとまず問題マスタが共有できれば</a:t>
            </a: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OK</a:t>
            </a:r>
            <a:b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　学習歴をクラウド保存する想定もあるが、今後の拡張で可</a:t>
            </a:r>
            <a:endParaRPr lang="en-US" altLang="ja-JP" sz="2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230412" y="133859"/>
            <a:ext cx="10178322" cy="86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ja-JP" altLang="en-US" dirty="0"/>
              <a:t>基本</a:t>
            </a:r>
            <a:r>
              <a:rPr lang="en-US" dirty="0"/>
              <a:t>概要</a:t>
            </a:r>
            <a:endParaRPr dirty="0"/>
          </a:p>
        </p:txBody>
      </p:sp>
      <p:sp>
        <p:nvSpPr>
          <p:cNvPr id="109" name="Google Shape;109;p2"/>
          <p:cNvSpPr/>
          <p:nvPr/>
        </p:nvSpPr>
        <p:spPr>
          <a:xfrm>
            <a:off x="1105786" y="1117600"/>
            <a:ext cx="10402475" cy="560654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【</a:t>
            </a: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仕様</a:t>
            </a: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】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・スマホアプリ</a:t>
            </a:r>
            <a:b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クロスプラットフォームが理想だが、</a:t>
            </a:r>
            <a:b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ひとまず</a:t>
            </a: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android</a:t>
            </a: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に対応していれば</a:t>
            </a: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OK</a:t>
            </a:r>
            <a:b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</a:t>
            </a:r>
            <a:endParaRPr lang="en-US" altLang="ja-JP" sz="2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【</a:t>
            </a: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備考</a:t>
            </a: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】</a:t>
            </a:r>
            <a:b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・今回は「サンプルアプリ」の位置づけ</a:t>
            </a:r>
            <a:endParaRPr lang="en-US" altLang="ja-JP" sz="2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本格的に企画を練っていきたいのだが、</a:t>
            </a:r>
            <a:b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机上で案を練るのも難しいので、</a:t>
            </a:r>
            <a:b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基本動作だけでも実際に操作してみて、</a:t>
            </a:r>
            <a:endParaRPr lang="en-US" altLang="ja-JP" sz="2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「こんな機能が必要そうだ」という点を洗い出したい</a:t>
            </a:r>
            <a:endParaRPr lang="en-US" altLang="ja-JP" sz="24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・問題の登録状態を確認する「管理画面」が必要になるが、</a:t>
            </a:r>
            <a:b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今回は本格的に作る必要はないので、</a:t>
            </a:r>
            <a:b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</a:t>
            </a: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Google</a:t>
            </a: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スプレッドシートや</a:t>
            </a:r>
            <a:r>
              <a:rPr lang="en-US" altLang="ja-JP" sz="2400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PHPmyadmin</a:t>
            </a:r>
            <a:r>
              <a:rPr lang="ja-JP" altLang="en-US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などで見れれば</a:t>
            </a:r>
            <a:r>
              <a:rPr lang="en-US" altLang="ja-JP" sz="24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15244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1230412" y="133859"/>
            <a:ext cx="10178322" cy="86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ja-JP" altLang="en-US" dirty="0"/>
              <a:t>画面概要</a:t>
            </a:r>
            <a:endParaRPr dirty="0"/>
          </a:p>
        </p:txBody>
      </p:sp>
      <p:sp>
        <p:nvSpPr>
          <p:cNvPr id="109" name="Google Shape;109;p2"/>
          <p:cNvSpPr/>
          <p:nvPr/>
        </p:nvSpPr>
        <p:spPr>
          <a:xfrm>
            <a:off x="1105786" y="1117600"/>
            <a:ext cx="10402475" cy="560654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【</a:t>
            </a: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トップ</a:t>
            </a:r>
            <a:r>
              <a:rPr lang="en-US" altLang="ja-JP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】</a:t>
            </a: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問題選択</a:t>
            </a:r>
            <a:endParaRPr lang="en-US" altLang="ja-JP" sz="2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問題一覧画面</a:t>
            </a:r>
            <a:br>
              <a:rPr lang="en-US" altLang="ja-JP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カテゴリーのタブ切り替えや検索機能が必要</a:t>
            </a:r>
            <a:endParaRPr lang="en-US" altLang="ja-JP" sz="2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【</a:t>
            </a: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学習</a:t>
            </a:r>
            <a:r>
              <a:rPr lang="en-US" altLang="ja-JP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】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選択式のクイズアプリのイメージ</a:t>
            </a:r>
            <a:br>
              <a:rPr lang="en-US" altLang="ja-JP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登録問題を連続出題する</a:t>
            </a:r>
            <a:endParaRPr lang="en-US" altLang="ja-JP" sz="2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【</a:t>
            </a: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問題作成</a:t>
            </a:r>
            <a:r>
              <a:rPr lang="en-US" altLang="ja-JP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】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選択式の問題を作る画面</a:t>
            </a:r>
            <a:endParaRPr lang="en-US" altLang="ja-JP" sz="2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数式の「ルート３」や「</a:t>
            </a:r>
            <a:r>
              <a:rPr lang="en-US" altLang="ja-JP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の</a:t>
            </a:r>
            <a:r>
              <a:rPr lang="en-US" altLang="ja-JP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乗」などが登録できないため、</a:t>
            </a:r>
            <a:endParaRPr lang="en-US" altLang="ja-JP" sz="2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画像の添付ができる必要がある</a:t>
            </a:r>
            <a:endParaRPr lang="en-US" altLang="ja-JP" sz="2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【</a:t>
            </a: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設定</a:t>
            </a:r>
            <a:r>
              <a:rPr lang="en-US" altLang="ja-JP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】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　　問題共有用の「問題作成者名」の設定</a:t>
            </a:r>
            <a:endParaRPr lang="en-US" altLang="ja-JP" sz="2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9382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A3DB42A-FAFD-4B93-985B-FF854E60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6" y="133859"/>
            <a:ext cx="4372800" cy="609092"/>
          </a:xfrm>
        </p:spPr>
        <p:txBody>
          <a:bodyPr/>
          <a:lstStyle/>
          <a:p>
            <a:r>
              <a:rPr lang="ja-JP" altLang="en-US" dirty="0"/>
              <a:t>トップ画面：問題選択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056586-EB32-4131-907B-9F81E19E4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6" y="1365695"/>
            <a:ext cx="6158418" cy="531455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5400" indent="0">
              <a:buNone/>
            </a:pPr>
            <a:r>
              <a:rPr lang="ja-JP" altLang="en-US" dirty="0"/>
              <a:t>トップは問題を選択する画面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イメージはスマートニュース</a:t>
            </a:r>
            <a:br>
              <a:rPr lang="en-US" altLang="ja-JP" dirty="0"/>
            </a:br>
            <a:r>
              <a:rPr lang="ja-JP" altLang="en-US" dirty="0"/>
              <a:t>　　一覧⇒詳細</a:t>
            </a:r>
            <a:endParaRPr lang="en-US" altLang="ja-JP" dirty="0"/>
          </a:p>
          <a:p>
            <a:pPr marL="25400" indent="0">
              <a:buNone/>
            </a:pPr>
            <a:endParaRPr lang="en-US" altLang="ja-JP" dirty="0"/>
          </a:p>
          <a:p>
            <a:r>
              <a:rPr lang="ja-JP" altLang="en-US" dirty="0"/>
              <a:t>タブ切り替え</a:t>
            </a:r>
            <a:br>
              <a:rPr lang="en-US" altLang="ja-JP" dirty="0"/>
            </a:br>
            <a:r>
              <a:rPr lang="ja-JP" altLang="en-US" dirty="0"/>
              <a:t>　カテゴリーをタブで切り替える</a:t>
            </a:r>
            <a:endParaRPr lang="en-US" altLang="ja-JP" dirty="0"/>
          </a:p>
          <a:p>
            <a:r>
              <a:rPr lang="ja-JP" altLang="en-US" dirty="0"/>
              <a:t>検索</a:t>
            </a:r>
            <a:br>
              <a:rPr lang="en-US" altLang="ja-JP" dirty="0"/>
            </a:br>
            <a:r>
              <a:rPr lang="ja-JP" altLang="en-US" dirty="0"/>
              <a:t>　キーワード入力で検索する</a:t>
            </a:r>
            <a:endParaRPr lang="en-US" altLang="ja-JP" dirty="0"/>
          </a:p>
          <a:p>
            <a:r>
              <a:rPr lang="ja-JP" altLang="en-US" dirty="0"/>
              <a:t>問題一覧</a:t>
            </a:r>
            <a:br>
              <a:rPr lang="en-US" altLang="ja-JP" dirty="0"/>
            </a:br>
            <a:r>
              <a:rPr lang="ja-JP" altLang="en-US" dirty="0"/>
              <a:t>　問題を一覧表示　⇒選択すると学習開始</a:t>
            </a:r>
            <a:br>
              <a:rPr lang="en-US" altLang="ja-JP" dirty="0"/>
            </a:br>
            <a:r>
              <a:rPr lang="ja-JP" altLang="en-US" dirty="0"/>
              <a:t>　・行タイトルで並び替え可能</a:t>
            </a:r>
            <a:br>
              <a:rPr lang="en-US" altLang="ja-JP" dirty="0"/>
            </a:br>
            <a:r>
              <a:rPr lang="ja-JP" altLang="en-US" dirty="0"/>
              <a:t>　・学習済みかどうか、履歴を表示</a:t>
            </a:r>
            <a:endParaRPr lang="en-US" altLang="ja-JP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DDFAA32-9349-4E42-98ED-78FD7EF8F98F}"/>
              </a:ext>
            </a:extLst>
          </p:cNvPr>
          <p:cNvSpPr/>
          <p:nvPr/>
        </p:nvSpPr>
        <p:spPr>
          <a:xfrm>
            <a:off x="8091947" y="899534"/>
            <a:ext cx="953730" cy="466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5D1AC94-EA47-446A-A325-F58DB9659E8B}"/>
              </a:ext>
            </a:extLst>
          </p:cNvPr>
          <p:cNvSpPr/>
          <p:nvPr/>
        </p:nvSpPr>
        <p:spPr>
          <a:xfrm>
            <a:off x="9139082" y="899533"/>
            <a:ext cx="953730" cy="466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数学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6F50F65-E754-4DC7-B0EB-F85357AF9768}"/>
              </a:ext>
            </a:extLst>
          </p:cNvPr>
          <p:cNvSpPr/>
          <p:nvPr/>
        </p:nvSpPr>
        <p:spPr>
          <a:xfrm>
            <a:off x="10186217" y="899533"/>
            <a:ext cx="953730" cy="466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国語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316F0D2-1E29-465E-BF9A-FF5DA35D1E9D}"/>
              </a:ext>
            </a:extLst>
          </p:cNvPr>
          <p:cNvSpPr/>
          <p:nvPr/>
        </p:nvSpPr>
        <p:spPr>
          <a:xfrm>
            <a:off x="11214467" y="899532"/>
            <a:ext cx="953730" cy="466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理科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8FDBF22A-1BFC-47C2-ADF1-67C681A31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22745"/>
              </p:ext>
            </p:extLst>
          </p:nvPr>
        </p:nvGraphicFramePr>
        <p:xfrm>
          <a:off x="8091947" y="1984564"/>
          <a:ext cx="3755924" cy="3779707"/>
        </p:xfrm>
        <a:graphic>
          <a:graphicData uri="http://schemas.openxmlformats.org/drawingml/2006/table">
            <a:tbl>
              <a:tblPr>
                <a:tableStyleId>{98DE100A-2EDE-4120-958D-B048C9EFFEB7}</a:tableStyleId>
              </a:tblPr>
              <a:tblGrid>
                <a:gridCol w="589917">
                  <a:extLst>
                    <a:ext uri="{9D8B030D-6E8A-4147-A177-3AD203B41FA5}">
                      <a16:colId xmlns:a16="http://schemas.microsoft.com/office/drawing/2014/main" val="975721478"/>
                    </a:ext>
                  </a:extLst>
                </a:gridCol>
                <a:gridCol w="1443466">
                  <a:extLst>
                    <a:ext uri="{9D8B030D-6E8A-4147-A177-3AD203B41FA5}">
                      <a16:colId xmlns:a16="http://schemas.microsoft.com/office/drawing/2014/main" val="4157171509"/>
                    </a:ext>
                  </a:extLst>
                </a:gridCol>
                <a:gridCol w="888093">
                  <a:extLst>
                    <a:ext uri="{9D8B030D-6E8A-4147-A177-3AD203B41FA5}">
                      <a16:colId xmlns:a16="http://schemas.microsoft.com/office/drawing/2014/main" val="2360219462"/>
                    </a:ext>
                  </a:extLst>
                </a:gridCol>
                <a:gridCol w="834448">
                  <a:extLst>
                    <a:ext uri="{9D8B030D-6E8A-4147-A177-3AD203B41FA5}">
                      <a16:colId xmlns:a16="http://schemas.microsoft.com/office/drawing/2014/main" val="3733108192"/>
                    </a:ext>
                  </a:extLst>
                </a:gridCol>
              </a:tblGrid>
              <a:tr h="242050"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▼タイトル▼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難易度▼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作成者▼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96572"/>
                  </a:ext>
                </a:extLst>
              </a:tr>
              <a:tr h="3930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01:30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足し算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b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974540"/>
                  </a:ext>
                </a:extLst>
              </a:tr>
              <a:tr h="3930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03:41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引き算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b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5304677"/>
                  </a:ext>
                </a:extLst>
              </a:tr>
              <a:tr h="3930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05:20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かけ算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b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0771067"/>
                  </a:ext>
                </a:extLst>
              </a:tr>
              <a:tr h="39307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07:12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わり算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b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5748439"/>
                  </a:ext>
                </a:extLst>
              </a:tr>
              <a:tr h="393073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面積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b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7465544"/>
                  </a:ext>
                </a:extLst>
              </a:tr>
              <a:tr h="393073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体積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b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3078032"/>
                  </a:ext>
                </a:extLst>
              </a:tr>
              <a:tr h="393073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速さ・時間・距離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★★★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b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645909"/>
                  </a:ext>
                </a:extLst>
              </a:tr>
              <a:tr h="393073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確率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★★★★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b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4120049"/>
                  </a:ext>
                </a:extLst>
              </a:tr>
              <a:tr h="393073"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方程式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★★★★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b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4217706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B2A1C88-4F4E-46A7-A7A4-66DF422F5CBD}"/>
              </a:ext>
            </a:extLst>
          </p:cNvPr>
          <p:cNvSpPr/>
          <p:nvPr/>
        </p:nvSpPr>
        <p:spPr>
          <a:xfrm>
            <a:off x="10019071" y="1558939"/>
            <a:ext cx="1828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dirty="0"/>
              <a:t>🔍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60A7DD0-DC28-455C-9A5A-75AAC29A46C1}"/>
              </a:ext>
            </a:extLst>
          </p:cNvPr>
          <p:cNvGrpSpPr/>
          <p:nvPr/>
        </p:nvGrpSpPr>
        <p:grpSpPr>
          <a:xfrm>
            <a:off x="8045124" y="168174"/>
            <a:ext cx="3755924" cy="677123"/>
            <a:chOff x="8052618" y="5979316"/>
            <a:chExt cx="3755924" cy="677123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22A6523-AD4C-48EC-A879-BCF4837D272E}"/>
                </a:ext>
              </a:extLst>
            </p:cNvPr>
            <p:cNvSpPr/>
            <p:nvPr/>
          </p:nvSpPr>
          <p:spPr>
            <a:xfrm>
              <a:off x="8052618" y="5979316"/>
              <a:ext cx="3755924" cy="6771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7B90C1D5-39A0-4FE7-B1D7-1B3E042A3261}"/>
                </a:ext>
              </a:extLst>
            </p:cNvPr>
            <p:cNvSpPr/>
            <p:nvPr/>
          </p:nvSpPr>
          <p:spPr>
            <a:xfrm>
              <a:off x="8234514" y="6084795"/>
              <a:ext cx="953730" cy="46616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トップ</a:t>
              </a:r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7514C32E-FF3A-4C2F-833A-643250665ECD}"/>
                </a:ext>
              </a:extLst>
            </p:cNvPr>
            <p:cNvSpPr/>
            <p:nvPr/>
          </p:nvSpPr>
          <p:spPr>
            <a:xfrm>
              <a:off x="9370140" y="6084795"/>
              <a:ext cx="953730" cy="46616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問題作成</a:t>
              </a:r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24799CAA-23FC-46DD-8EB0-603DA6CB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111" y="1435441"/>
            <a:ext cx="1390650" cy="2309813"/>
          </a:xfrm>
          <a:prstGeom prst="rect">
            <a:avLst/>
          </a:prstGeom>
        </p:spPr>
      </p:pic>
      <p:sp>
        <p:nvSpPr>
          <p:cNvPr id="21" name="テキスト プレースホルダー 3">
            <a:extLst>
              <a:ext uri="{FF2B5EF4-FFF2-40B4-BE49-F238E27FC236}">
                <a16:creationId xmlns:a16="http://schemas.microsoft.com/office/drawing/2014/main" id="{B1493451-8AF3-484C-A64D-A8CAF9228FC4}"/>
              </a:ext>
            </a:extLst>
          </p:cNvPr>
          <p:cNvSpPr txBox="1">
            <a:spLocks/>
          </p:cNvSpPr>
          <p:nvPr/>
        </p:nvSpPr>
        <p:spPr>
          <a:xfrm>
            <a:off x="744184" y="639624"/>
            <a:ext cx="6158418" cy="609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Char char="–"/>
              <a:defRPr sz="2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5400" indent="0">
              <a:buFont typeface="Arial"/>
              <a:buNone/>
            </a:pPr>
            <a:r>
              <a:rPr lang="ja-JP" altLang="en-US" dirty="0"/>
              <a:t>ヘッダー部は共通ナビゲーションメニュー</a:t>
            </a:r>
            <a:endParaRPr lang="en-US" altLang="ja-JP" dirty="0"/>
          </a:p>
        </p:txBody>
      </p:sp>
      <p:graphicFrame>
        <p:nvGraphicFramePr>
          <p:cNvPr id="23" name="表 22">
            <a:extLst>
              <a:ext uri="{FF2B5EF4-FFF2-40B4-BE49-F238E27FC236}">
                <a16:creationId xmlns:a16="http://schemas.microsoft.com/office/drawing/2014/main" id="{40BE13D7-3D85-439D-BFAE-4C489C6F2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811782"/>
              </p:ext>
            </p:extLst>
          </p:nvPr>
        </p:nvGraphicFramePr>
        <p:xfrm>
          <a:off x="8045124" y="1984564"/>
          <a:ext cx="3824601" cy="3904958"/>
        </p:xfrm>
        <a:graphic>
          <a:graphicData uri="http://schemas.openxmlformats.org/drawingml/2006/table">
            <a:tbl>
              <a:tblPr firstRow="1">
                <a:tableStyleId>{98DE100A-2EDE-4120-958D-B048C9EFFEB7}</a:tableStyleId>
              </a:tblPr>
              <a:tblGrid>
                <a:gridCol w="1097422">
                  <a:extLst>
                    <a:ext uri="{9D8B030D-6E8A-4147-A177-3AD203B41FA5}">
                      <a16:colId xmlns:a16="http://schemas.microsoft.com/office/drawing/2014/main" val="3005496711"/>
                    </a:ext>
                  </a:extLst>
                </a:gridCol>
                <a:gridCol w="701874">
                  <a:extLst>
                    <a:ext uri="{9D8B030D-6E8A-4147-A177-3AD203B41FA5}">
                      <a16:colId xmlns:a16="http://schemas.microsoft.com/office/drawing/2014/main" val="1016935687"/>
                    </a:ext>
                  </a:extLst>
                </a:gridCol>
                <a:gridCol w="681038">
                  <a:extLst>
                    <a:ext uri="{9D8B030D-6E8A-4147-A177-3AD203B41FA5}">
                      <a16:colId xmlns:a16="http://schemas.microsoft.com/office/drawing/2014/main" val="4244328709"/>
                    </a:ext>
                  </a:extLst>
                </a:gridCol>
                <a:gridCol w="785147">
                  <a:extLst>
                    <a:ext uri="{9D8B030D-6E8A-4147-A177-3AD203B41FA5}">
                      <a16:colId xmlns:a16="http://schemas.microsoft.com/office/drawing/2014/main" val="1429204968"/>
                    </a:ext>
                  </a:extLst>
                </a:gridCol>
                <a:gridCol w="559120">
                  <a:extLst>
                    <a:ext uri="{9D8B030D-6E8A-4147-A177-3AD203B41FA5}">
                      <a16:colId xmlns:a16="http://schemas.microsoft.com/office/drawing/2014/main" val="2614241749"/>
                    </a:ext>
                  </a:extLst>
                </a:gridCol>
              </a:tblGrid>
              <a:tr h="37727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タイトル▽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難易度▽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作成者▽</a:t>
                      </a:r>
                      <a:endParaRPr lang="ja-JP" altLang="en-US" sz="1200" b="0" i="0" u="none" strike="noStrike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b="0" u="none" strike="noStrike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作成日▼</a:t>
                      </a:r>
                      <a:endParaRPr lang="ja-JP" altLang="en-US" sz="1200" b="0" i="0" u="none" strike="noStrike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成績▽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4595574"/>
                  </a:ext>
                </a:extLst>
              </a:tr>
              <a:tr h="3944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足し算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8/10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7746979"/>
                  </a:ext>
                </a:extLst>
              </a:tr>
              <a:tr h="3944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引き算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7/10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1379631"/>
                  </a:ext>
                </a:extLst>
              </a:tr>
              <a:tr h="3944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かけ算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5/5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0781513"/>
                  </a:ext>
                </a:extLst>
              </a:tr>
              <a:tr h="39442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わり算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3/5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5085949"/>
                  </a:ext>
                </a:extLst>
              </a:tr>
              <a:tr h="37727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面積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★★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923046"/>
                  </a:ext>
                </a:extLst>
              </a:tr>
              <a:tr h="37727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体積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4113889"/>
                  </a:ext>
                </a:extLst>
              </a:tr>
              <a:tr h="44091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速さ・時間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★★★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704937"/>
                  </a:ext>
                </a:extLst>
              </a:tr>
              <a:tr h="37727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確率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★★★★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9015267"/>
                  </a:ext>
                </a:extLst>
              </a:tr>
              <a:tr h="37727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方程式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★★★★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ななし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2021/10/24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25765"/>
                  </a:ext>
                </a:extLst>
              </a:tr>
            </a:tbl>
          </a:graphicData>
        </a:graphic>
      </p:graphicFrame>
      <p:pic>
        <p:nvPicPr>
          <p:cNvPr id="24" name="図 23" descr="アイコン&#10;&#10;自動的に生成された説明">
            <a:extLst>
              <a:ext uri="{FF2B5EF4-FFF2-40B4-BE49-F238E27FC236}">
                <a16:creationId xmlns:a16="http://schemas.microsoft.com/office/drawing/2014/main" id="{A8596CA7-D28B-4E3A-B45F-F2DC302F4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82217">
            <a:off x="10371123" y="4035122"/>
            <a:ext cx="777510" cy="777510"/>
          </a:xfrm>
          <a:prstGeom prst="rect">
            <a:avLst/>
          </a:prstGeom>
        </p:spPr>
      </p:pic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101E3ACB-E7CA-4973-9D7B-5E27848EC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3890" y="209607"/>
            <a:ext cx="593303" cy="5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8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EE67B06-67A1-4250-B837-7DBCF5BF8B99}"/>
              </a:ext>
            </a:extLst>
          </p:cNvPr>
          <p:cNvSpPr/>
          <p:nvPr/>
        </p:nvSpPr>
        <p:spPr>
          <a:xfrm>
            <a:off x="8111613" y="1356852"/>
            <a:ext cx="3549445" cy="44343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B7F4638-D5E5-449F-ABA1-1C8B81B2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学習画面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AFCA53-DC8E-4C04-993C-EACB76504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51" y="784190"/>
            <a:ext cx="6158418" cy="593995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kumimoji="1" lang="ja-JP" altLang="en-US" dirty="0"/>
              <a:t>問題の進捗表示（現在、何問目かの表示）</a:t>
            </a:r>
            <a:endParaRPr kumimoji="1" lang="en-US" altLang="ja-JP" dirty="0"/>
          </a:p>
          <a:p>
            <a:r>
              <a:rPr kumimoji="1" lang="ja-JP" altLang="en-US" dirty="0"/>
              <a:t>問題を解く</a:t>
            </a:r>
            <a:br>
              <a:rPr kumimoji="1" lang="en-US" altLang="ja-JP" dirty="0"/>
            </a:br>
            <a:r>
              <a:rPr kumimoji="1" lang="ja-JP" altLang="en-US" dirty="0"/>
              <a:t>・問題形式は選択式のみを想定</a:t>
            </a:r>
            <a:br>
              <a:rPr kumimoji="1" lang="en-US" altLang="ja-JP" dirty="0"/>
            </a:br>
            <a:r>
              <a:rPr kumimoji="1" lang="ja-JP" altLang="en-US" dirty="0"/>
              <a:t>　（算数などで入力式も想定しているが、</a:t>
            </a:r>
            <a:br>
              <a:rPr kumimoji="1" lang="en-US" altLang="ja-JP" dirty="0"/>
            </a:br>
            <a:r>
              <a:rPr kumimoji="1" lang="ja-JP" altLang="en-US" dirty="0"/>
              <a:t>　　ひとまず後回しでも良い）　</a:t>
            </a:r>
            <a:br>
              <a:rPr kumimoji="1" lang="en-US" altLang="ja-JP" dirty="0"/>
            </a:br>
            <a:r>
              <a:rPr kumimoji="1" lang="ja-JP" altLang="en-US" dirty="0"/>
              <a:t>・選択肢から回答すると</a:t>
            </a:r>
            <a:br>
              <a:rPr kumimoji="1" lang="en-US" altLang="ja-JP" dirty="0"/>
            </a:br>
            <a:r>
              <a:rPr kumimoji="1" lang="ja-JP" altLang="en-US" dirty="0"/>
              <a:t>　正誤判定と解説が表示される</a:t>
            </a:r>
            <a:endParaRPr kumimoji="1" lang="en-US" altLang="ja-JP" dirty="0"/>
          </a:p>
          <a:p>
            <a:r>
              <a:rPr kumimoji="1" lang="ja-JP" altLang="en-US" dirty="0"/>
              <a:t>全問説き終わるとクリア</a:t>
            </a:r>
            <a:br>
              <a:rPr kumimoji="1" lang="en-US" altLang="ja-JP" dirty="0"/>
            </a:br>
            <a:r>
              <a:rPr kumimoji="1" lang="ja-JP" altLang="en-US" dirty="0"/>
              <a:t>ダイアログで結果表示して、</a:t>
            </a:r>
            <a:br>
              <a:rPr kumimoji="1" lang="en-US" altLang="ja-JP" dirty="0"/>
            </a:br>
            <a:r>
              <a:rPr kumimoji="1" lang="ja-JP" altLang="en-US" dirty="0"/>
              <a:t>閉じるとトップに戻る</a:t>
            </a:r>
            <a:endParaRPr kumimoji="1" lang="en-US" altLang="ja-JP" dirty="0"/>
          </a:p>
        </p:txBody>
      </p:sp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731F1082-F073-4DCE-9E6A-9824813AB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19896"/>
              </p:ext>
            </p:extLst>
          </p:nvPr>
        </p:nvGraphicFramePr>
        <p:xfrm>
          <a:off x="8148363" y="942594"/>
          <a:ext cx="3549445" cy="370840"/>
        </p:xfrm>
        <a:graphic>
          <a:graphicData uri="http://schemas.openxmlformats.org/drawingml/2006/table">
            <a:tbl>
              <a:tblPr firstRow="1" bandRow="1">
                <a:tableStyleId>{3526760F-9373-424F-BAD4-283557296D29}</a:tableStyleId>
              </a:tblPr>
              <a:tblGrid>
                <a:gridCol w="709889">
                  <a:extLst>
                    <a:ext uri="{9D8B030D-6E8A-4147-A177-3AD203B41FA5}">
                      <a16:colId xmlns:a16="http://schemas.microsoft.com/office/drawing/2014/main" val="1498731521"/>
                    </a:ext>
                  </a:extLst>
                </a:gridCol>
                <a:gridCol w="709889">
                  <a:extLst>
                    <a:ext uri="{9D8B030D-6E8A-4147-A177-3AD203B41FA5}">
                      <a16:colId xmlns:a16="http://schemas.microsoft.com/office/drawing/2014/main" val="4100324936"/>
                    </a:ext>
                  </a:extLst>
                </a:gridCol>
                <a:gridCol w="709889">
                  <a:extLst>
                    <a:ext uri="{9D8B030D-6E8A-4147-A177-3AD203B41FA5}">
                      <a16:colId xmlns:a16="http://schemas.microsoft.com/office/drawing/2014/main" val="212757714"/>
                    </a:ext>
                  </a:extLst>
                </a:gridCol>
                <a:gridCol w="709889">
                  <a:extLst>
                    <a:ext uri="{9D8B030D-6E8A-4147-A177-3AD203B41FA5}">
                      <a16:colId xmlns:a16="http://schemas.microsoft.com/office/drawing/2014/main" val="2810283901"/>
                    </a:ext>
                  </a:extLst>
                </a:gridCol>
                <a:gridCol w="709889">
                  <a:extLst>
                    <a:ext uri="{9D8B030D-6E8A-4147-A177-3AD203B41FA5}">
                      <a16:colId xmlns:a16="http://schemas.microsoft.com/office/drawing/2014/main" val="2912096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66034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BEB199E-2076-4902-B8CE-CB506EB30779}"/>
              </a:ext>
            </a:extLst>
          </p:cNvPr>
          <p:cNvSpPr txBox="1"/>
          <p:nvPr/>
        </p:nvSpPr>
        <p:spPr>
          <a:xfrm>
            <a:off x="8249298" y="1468015"/>
            <a:ext cx="31561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21252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b="0" i="0" dirty="0">
                <a:solidFill>
                  <a:srgbClr val="21252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問題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lang="ja-JP" altLang="en-US" b="0" i="0" dirty="0">
                <a:solidFill>
                  <a:srgbClr val="21252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人工衛星は、どんな仕組みで地球の周りをまわっているでしょうか？</a:t>
            </a:r>
            <a:br>
              <a:rPr lang="en-US" altLang="ja-JP" b="0" i="0" dirty="0">
                <a:solidFill>
                  <a:srgbClr val="21252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b="0" i="0" dirty="0">
                <a:solidFill>
                  <a:srgbClr val="21252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正しい説明を選んでください。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4" name="表 14">
            <a:extLst>
              <a:ext uri="{FF2B5EF4-FFF2-40B4-BE49-F238E27FC236}">
                <a16:creationId xmlns:a16="http://schemas.microsoft.com/office/drawing/2014/main" id="{A7F340BE-1F83-499E-8C64-A33157F79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62561"/>
              </p:ext>
            </p:extLst>
          </p:nvPr>
        </p:nvGraphicFramePr>
        <p:xfrm>
          <a:off x="8227327" y="2494528"/>
          <a:ext cx="3335769" cy="1554480"/>
        </p:xfrm>
        <a:graphic>
          <a:graphicData uri="http://schemas.openxmlformats.org/drawingml/2006/table">
            <a:tbl>
              <a:tblPr bandRow="1">
                <a:tableStyleId>{98DE100A-2EDE-4120-958D-B048C9EFFEB7}</a:tableStyleId>
              </a:tblPr>
              <a:tblGrid>
                <a:gridCol w="305619">
                  <a:extLst>
                    <a:ext uri="{9D8B030D-6E8A-4147-A177-3AD203B41FA5}">
                      <a16:colId xmlns:a16="http://schemas.microsoft.com/office/drawing/2014/main" val="631790198"/>
                    </a:ext>
                  </a:extLst>
                </a:gridCol>
                <a:gridCol w="3030150">
                  <a:extLst>
                    <a:ext uri="{9D8B030D-6E8A-4147-A177-3AD203B41FA5}">
                      <a16:colId xmlns:a16="http://schemas.microsoft.com/office/drawing/2014/main" val="2909614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太陽光をエネルギーに変換して推進力を得ている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7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大きな電池を搭載し、エンジンを回している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97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動力は無く、遠心力で回り続けている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70418"/>
                  </a:ext>
                </a:extLst>
              </a:tr>
            </a:tbl>
          </a:graphicData>
        </a:graphic>
      </p:graphicFrame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DE7C7695-1E6A-4A8D-ADF7-7A416429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82217">
            <a:off x="10624880" y="3660252"/>
            <a:ext cx="777510" cy="777510"/>
          </a:xfrm>
          <a:prstGeom prst="rect">
            <a:avLst/>
          </a:prstGeom>
        </p:spPr>
      </p:pic>
      <p:sp>
        <p:nvSpPr>
          <p:cNvPr id="17" name="円: 塗りつぶしなし 16">
            <a:extLst>
              <a:ext uri="{FF2B5EF4-FFF2-40B4-BE49-F238E27FC236}">
                <a16:creationId xmlns:a16="http://schemas.microsoft.com/office/drawing/2014/main" id="{D6EF028B-2FB8-43D1-833E-39826E0DD93D}"/>
              </a:ext>
            </a:extLst>
          </p:cNvPr>
          <p:cNvSpPr/>
          <p:nvPr/>
        </p:nvSpPr>
        <p:spPr>
          <a:xfrm>
            <a:off x="8313191" y="4255097"/>
            <a:ext cx="383098" cy="38309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6A53A94-A480-4E93-AD4D-80FF1584CACF}"/>
              </a:ext>
            </a:extLst>
          </p:cNvPr>
          <p:cNvSpPr txBox="1"/>
          <p:nvPr/>
        </p:nvSpPr>
        <p:spPr>
          <a:xfrm>
            <a:off x="8770375" y="4240726"/>
            <a:ext cx="27730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dirty="0">
                <a:solidFill>
                  <a:srgbClr val="21252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b="0" i="0" dirty="0">
                <a:solidFill>
                  <a:srgbClr val="21252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正解</a:t>
            </a:r>
            <a:r>
              <a:rPr lang="en-US" altLang="ja-JP" b="0" i="0" dirty="0">
                <a:solidFill>
                  <a:srgbClr val="21252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b="0" i="0" dirty="0">
                <a:solidFill>
                  <a:srgbClr val="212529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endParaRPr lang="en-US" altLang="ja-JP" b="0" i="0" dirty="0">
              <a:solidFill>
                <a:srgbClr val="212529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人工衛星は、遠心力と地球への落下でバランスを取っています。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22A85348-071A-4FBE-9A8F-86F184B07D0B}"/>
              </a:ext>
            </a:extLst>
          </p:cNvPr>
          <p:cNvSpPr/>
          <p:nvPr/>
        </p:nvSpPr>
        <p:spPr>
          <a:xfrm>
            <a:off x="10609365" y="5230102"/>
            <a:ext cx="953730" cy="466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次へ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691185C-72E1-4042-9AD2-2C3185AF5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458" y="3832221"/>
            <a:ext cx="1719517" cy="2795761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CA86F9C-AED5-4D21-9B5B-C2DB7FF56D21}"/>
              </a:ext>
            </a:extLst>
          </p:cNvPr>
          <p:cNvSpPr/>
          <p:nvPr/>
        </p:nvSpPr>
        <p:spPr>
          <a:xfrm>
            <a:off x="5024284" y="3932904"/>
            <a:ext cx="1573161" cy="2585883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4EB2DFD-B3D7-4036-9921-EF7E4D3A69EC}"/>
              </a:ext>
            </a:extLst>
          </p:cNvPr>
          <p:cNvSpPr/>
          <p:nvPr/>
        </p:nvSpPr>
        <p:spPr>
          <a:xfrm>
            <a:off x="5152104" y="4259109"/>
            <a:ext cx="1297858" cy="1964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クリア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３点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５問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5" name="表 25">
            <a:extLst>
              <a:ext uri="{FF2B5EF4-FFF2-40B4-BE49-F238E27FC236}">
                <a16:creationId xmlns:a16="http://schemas.microsoft.com/office/drawing/2014/main" id="{C0D38713-C92E-4D47-8D42-5FEE194DB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69557"/>
              </p:ext>
            </p:extLst>
          </p:nvPr>
        </p:nvGraphicFramePr>
        <p:xfrm>
          <a:off x="5292689" y="4744584"/>
          <a:ext cx="1036350" cy="1219200"/>
        </p:xfrm>
        <a:graphic>
          <a:graphicData uri="http://schemas.openxmlformats.org/drawingml/2006/table">
            <a:tbl>
              <a:tblPr bandRow="1">
                <a:tableStyleId>{98DE100A-2EDE-4120-958D-B048C9EFFEB7}</a:tableStyleId>
              </a:tblPr>
              <a:tblGrid>
                <a:gridCol w="479743">
                  <a:extLst>
                    <a:ext uri="{9D8B030D-6E8A-4147-A177-3AD203B41FA5}">
                      <a16:colId xmlns:a16="http://schemas.microsoft.com/office/drawing/2014/main" val="356374088"/>
                    </a:ext>
                  </a:extLst>
                </a:gridCol>
                <a:gridCol w="348327">
                  <a:extLst>
                    <a:ext uri="{9D8B030D-6E8A-4147-A177-3AD203B41FA5}">
                      <a16:colId xmlns:a16="http://schemas.microsoft.com/office/drawing/2014/main" val="125911229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15226438"/>
                    </a:ext>
                  </a:extLst>
                </a:gridCol>
              </a:tblGrid>
              <a:tr h="196879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149193"/>
                  </a:ext>
                </a:extLst>
              </a:tr>
              <a:tr h="196879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728205"/>
                  </a:ext>
                </a:extLst>
              </a:tr>
              <a:tr h="196879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792281"/>
                  </a:ext>
                </a:extLst>
              </a:tr>
              <a:tr h="196879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４問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×</a:t>
                      </a:r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349818"/>
                  </a:ext>
                </a:extLst>
              </a:tr>
              <a:tr h="196879"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５問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48834"/>
                  </a:ext>
                </a:extLst>
              </a:tr>
            </a:tbl>
          </a:graphicData>
        </a:graphic>
      </p:graphicFrame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5A22A7B-E512-41F2-AD3C-AAF3F46CFAF8}"/>
              </a:ext>
            </a:extLst>
          </p:cNvPr>
          <p:cNvSpPr/>
          <p:nvPr/>
        </p:nvSpPr>
        <p:spPr>
          <a:xfrm>
            <a:off x="5445785" y="5984135"/>
            <a:ext cx="752283" cy="1918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終了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BF7BFDC-D124-4122-8D6D-7E85BEA5BDC0}"/>
              </a:ext>
            </a:extLst>
          </p:cNvPr>
          <p:cNvGrpSpPr/>
          <p:nvPr/>
        </p:nvGrpSpPr>
        <p:grpSpPr>
          <a:xfrm>
            <a:off x="8045124" y="168174"/>
            <a:ext cx="3755924" cy="677123"/>
            <a:chOff x="8052618" y="5979316"/>
            <a:chExt cx="3755924" cy="677123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46DFFEEF-13EA-46FD-B3AD-3046C72468AF}"/>
                </a:ext>
              </a:extLst>
            </p:cNvPr>
            <p:cNvSpPr/>
            <p:nvPr/>
          </p:nvSpPr>
          <p:spPr>
            <a:xfrm>
              <a:off x="8052618" y="5979316"/>
              <a:ext cx="3755924" cy="6771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9ECF886F-AB6C-4561-BA22-944C82978502}"/>
                </a:ext>
              </a:extLst>
            </p:cNvPr>
            <p:cNvSpPr/>
            <p:nvPr/>
          </p:nvSpPr>
          <p:spPr>
            <a:xfrm>
              <a:off x="8234514" y="6084795"/>
              <a:ext cx="953730" cy="46616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トップ</a:t>
              </a:r>
            </a:p>
          </p:txBody>
        </p:sp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18DB4A12-2ED9-4542-BA67-65E0E9F23CA3}"/>
                </a:ext>
              </a:extLst>
            </p:cNvPr>
            <p:cNvSpPr/>
            <p:nvPr/>
          </p:nvSpPr>
          <p:spPr>
            <a:xfrm>
              <a:off x="9370140" y="6084795"/>
              <a:ext cx="953730" cy="46616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問題作成</a:t>
              </a:r>
            </a:p>
          </p:txBody>
        </p:sp>
      </p:grpSp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7370FC78-92DE-4761-8638-329092566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3890" y="209607"/>
            <a:ext cx="593303" cy="5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7F4638-D5E5-449F-ABA1-1C8B81B2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6" y="133859"/>
            <a:ext cx="6158418" cy="60909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問題作成画面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AFCA53-DC8E-4C04-993C-EACB76504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750" y="704295"/>
            <a:ext cx="6331370" cy="200940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2540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問題の基本情報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カテゴリー：セレクト</a:t>
            </a:r>
            <a:b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（マスタ化したいが、ひとます英語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数学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国語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理科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社会があれば</a:t>
            </a:r>
            <a: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難易度：レート（★１つ～５つ）</a:t>
            </a: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タイトル：テキスト</a:t>
            </a: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22A85348-071A-4FBE-9A8F-86F184B07D0B}"/>
              </a:ext>
            </a:extLst>
          </p:cNvPr>
          <p:cNvSpPr/>
          <p:nvPr/>
        </p:nvSpPr>
        <p:spPr>
          <a:xfrm>
            <a:off x="10691095" y="6166476"/>
            <a:ext cx="953730" cy="466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完成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BF7BFDC-D124-4122-8D6D-7E85BEA5BDC0}"/>
              </a:ext>
            </a:extLst>
          </p:cNvPr>
          <p:cNvGrpSpPr/>
          <p:nvPr/>
        </p:nvGrpSpPr>
        <p:grpSpPr>
          <a:xfrm>
            <a:off x="8045124" y="168174"/>
            <a:ext cx="3755924" cy="677123"/>
            <a:chOff x="8052618" y="5979316"/>
            <a:chExt cx="3755924" cy="677123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46DFFEEF-13EA-46FD-B3AD-3046C72468AF}"/>
                </a:ext>
              </a:extLst>
            </p:cNvPr>
            <p:cNvSpPr/>
            <p:nvPr/>
          </p:nvSpPr>
          <p:spPr>
            <a:xfrm>
              <a:off x="8052618" y="5979316"/>
              <a:ext cx="3755924" cy="6771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9ECF886F-AB6C-4561-BA22-944C82978502}"/>
                </a:ext>
              </a:extLst>
            </p:cNvPr>
            <p:cNvSpPr/>
            <p:nvPr/>
          </p:nvSpPr>
          <p:spPr>
            <a:xfrm>
              <a:off x="8234514" y="6084795"/>
              <a:ext cx="953730" cy="46616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トップ</a:t>
              </a:r>
            </a:p>
          </p:txBody>
        </p:sp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18DB4A12-2ED9-4542-BA67-65E0E9F23CA3}"/>
                </a:ext>
              </a:extLst>
            </p:cNvPr>
            <p:cNvSpPr/>
            <p:nvPr/>
          </p:nvSpPr>
          <p:spPr>
            <a:xfrm>
              <a:off x="9370140" y="6084795"/>
              <a:ext cx="953730" cy="46616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問題作成</a:t>
              </a:r>
            </a:p>
          </p:txBody>
        </p:sp>
      </p:grpSp>
      <p:graphicFrame>
        <p:nvGraphicFramePr>
          <p:cNvPr id="21" name="表 14">
            <a:extLst>
              <a:ext uri="{FF2B5EF4-FFF2-40B4-BE49-F238E27FC236}">
                <a16:creationId xmlns:a16="http://schemas.microsoft.com/office/drawing/2014/main" id="{C16F9ABE-BDF2-41F7-B767-379CBA791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449956"/>
              </p:ext>
            </p:extLst>
          </p:nvPr>
        </p:nvGraphicFramePr>
        <p:xfrm>
          <a:off x="8104646" y="937495"/>
          <a:ext cx="3615405" cy="1112520"/>
        </p:xfrm>
        <a:graphic>
          <a:graphicData uri="http://schemas.openxmlformats.org/drawingml/2006/table">
            <a:tbl>
              <a:tblPr bandRow="1">
                <a:tableStyleId>{98DE100A-2EDE-4120-958D-B048C9EFFEB7}</a:tableStyleId>
              </a:tblPr>
              <a:tblGrid>
                <a:gridCol w="1336406">
                  <a:extLst>
                    <a:ext uri="{9D8B030D-6E8A-4147-A177-3AD203B41FA5}">
                      <a16:colId xmlns:a16="http://schemas.microsoft.com/office/drawing/2014/main" val="631790198"/>
                    </a:ext>
                  </a:extLst>
                </a:gridCol>
                <a:gridCol w="2278999">
                  <a:extLst>
                    <a:ext uri="{9D8B030D-6E8A-4147-A177-3AD203B41FA5}">
                      <a16:colId xmlns:a16="http://schemas.microsoft.com/office/drawing/2014/main" val="2909614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カテゴリー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理科　　　　　　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7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難易度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★★★★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97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タイトル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人工衛星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670418"/>
                  </a:ext>
                </a:extLst>
              </a:tr>
            </a:tbl>
          </a:graphicData>
        </a:graphic>
      </p:graphicFrame>
      <p:graphicFrame>
        <p:nvGraphicFramePr>
          <p:cNvPr id="31" name="表 10">
            <a:extLst>
              <a:ext uri="{FF2B5EF4-FFF2-40B4-BE49-F238E27FC236}">
                <a16:creationId xmlns:a16="http://schemas.microsoft.com/office/drawing/2014/main" id="{0B9F0B5D-3DA6-432D-A996-F94D3D6E3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34921"/>
              </p:ext>
            </p:extLst>
          </p:nvPr>
        </p:nvGraphicFramePr>
        <p:xfrm>
          <a:off x="8104646" y="2235435"/>
          <a:ext cx="1419778" cy="370840"/>
        </p:xfrm>
        <a:graphic>
          <a:graphicData uri="http://schemas.openxmlformats.org/drawingml/2006/table">
            <a:tbl>
              <a:tblPr firstRow="1" bandRow="1">
                <a:tableStyleId>{3526760F-9373-424F-BAD4-283557296D29}</a:tableStyleId>
              </a:tblPr>
              <a:tblGrid>
                <a:gridCol w="709889">
                  <a:extLst>
                    <a:ext uri="{9D8B030D-6E8A-4147-A177-3AD203B41FA5}">
                      <a16:colId xmlns:a16="http://schemas.microsoft.com/office/drawing/2014/main" val="1498731521"/>
                    </a:ext>
                  </a:extLst>
                </a:gridCol>
                <a:gridCol w="709889">
                  <a:extLst>
                    <a:ext uri="{9D8B030D-6E8A-4147-A177-3AD203B41FA5}">
                      <a16:colId xmlns:a16="http://schemas.microsoft.com/office/drawing/2014/main" val="4100324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+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66034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1E668BB-5099-414B-AA81-17C8110C4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279935"/>
              </p:ext>
            </p:extLst>
          </p:nvPr>
        </p:nvGraphicFramePr>
        <p:xfrm>
          <a:off x="8113590" y="2606275"/>
          <a:ext cx="3606462" cy="3460229"/>
        </p:xfrm>
        <a:graphic>
          <a:graphicData uri="http://schemas.openxmlformats.org/drawingml/2006/table">
            <a:tbl>
              <a:tblPr>
                <a:tableStyleId>{98DE100A-2EDE-4120-958D-B048C9EFFEB7}</a:tableStyleId>
              </a:tblPr>
              <a:tblGrid>
                <a:gridCol w="1117495">
                  <a:extLst>
                    <a:ext uri="{9D8B030D-6E8A-4147-A177-3AD203B41FA5}">
                      <a16:colId xmlns:a16="http://schemas.microsoft.com/office/drawing/2014/main" val="3484697760"/>
                    </a:ext>
                  </a:extLst>
                </a:gridCol>
                <a:gridCol w="2488967">
                  <a:extLst>
                    <a:ext uri="{9D8B030D-6E8A-4147-A177-3AD203B41FA5}">
                      <a16:colId xmlns:a16="http://schemas.microsoft.com/office/drawing/2014/main" val="3461152160"/>
                    </a:ext>
                  </a:extLst>
                </a:gridCol>
              </a:tblGrid>
              <a:tr h="632653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問題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人工衛星は、どんな仕組みで地球の周りをまわっているでしょうか？</a:t>
                      </a:r>
                      <a:b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正しい説明を選んでください。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97275"/>
                  </a:ext>
                </a:extLst>
              </a:tr>
              <a:tr h="284049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添付画像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***.</a:t>
                      </a:r>
                      <a:r>
                        <a:rPr lang="en-US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502650"/>
                  </a:ext>
                </a:extLst>
              </a:tr>
              <a:tr h="426073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選択肢１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太陽光をエネルギーに変換して推進力を得ている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990556"/>
                  </a:ext>
                </a:extLst>
              </a:tr>
              <a:tr h="426073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選択肢２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大きな電池を搭載し、エンジンを回している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1481861"/>
                  </a:ext>
                </a:extLst>
              </a:tr>
              <a:tr h="413161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選択肢３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動力は無く、遠心力で回り続けている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440797"/>
                  </a:ext>
                </a:extLst>
              </a:tr>
              <a:tr h="284049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選択肢４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687844"/>
                  </a:ext>
                </a:extLst>
              </a:tr>
              <a:tr h="284049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正解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選択肢１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7749736"/>
                  </a:ext>
                </a:extLst>
              </a:tr>
              <a:tr h="426073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解説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人工衛星は、遠心力と地球への落下でバランスを取っています。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5746282"/>
                  </a:ext>
                </a:extLst>
              </a:tr>
              <a:tr h="284049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添付画像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***.</a:t>
                      </a:r>
                      <a:r>
                        <a:rPr lang="en-US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4985729"/>
                  </a:ext>
                </a:extLst>
              </a:tr>
            </a:tbl>
          </a:graphicData>
        </a:graphic>
      </p:graphicFrame>
      <p:sp>
        <p:nvSpPr>
          <p:cNvPr id="33" name="テキスト プレースホルダー 2">
            <a:extLst>
              <a:ext uri="{FF2B5EF4-FFF2-40B4-BE49-F238E27FC236}">
                <a16:creationId xmlns:a16="http://schemas.microsoft.com/office/drawing/2014/main" id="{7C5D2D83-1C13-432A-BD40-C2E9F3F4E34A}"/>
              </a:ext>
            </a:extLst>
          </p:cNvPr>
          <p:cNvSpPr txBox="1">
            <a:spLocks/>
          </p:cNvSpPr>
          <p:nvPr/>
        </p:nvSpPr>
        <p:spPr>
          <a:xfrm>
            <a:off x="749806" y="2816941"/>
            <a:ext cx="6317119" cy="3907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Char char="–"/>
              <a:defRPr sz="2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2540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問題作成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問題番号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ボタンで問題を追加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・問題番号をドラッグ＆ドロップで入れ替え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・問題文や選択肢などを登録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・選択肢は最大４つあれば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・問題文、解説文に画像添付も可能にしたい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また、添付の際に容量圧縮したい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A0F38CAB-3581-4C6B-872D-96D9DC53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890" y="209607"/>
            <a:ext cx="593303" cy="5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7F4638-D5E5-449F-ABA1-1C8B81B2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6" y="133859"/>
            <a:ext cx="6158418" cy="60909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設定ダイアログ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AFCA53-DC8E-4C04-993C-EACB76504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750" y="704295"/>
            <a:ext cx="6331370" cy="169477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5400" indent="0">
              <a:buNone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設定</a:t>
            </a: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問題を共有する際のため、</a:t>
            </a:r>
            <a:br>
              <a:rPr kumimoji="1"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「問題作成者名」を登録する</a:t>
            </a:r>
            <a:endPara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22A85348-071A-4FBE-9A8F-86F184B07D0B}"/>
              </a:ext>
            </a:extLst>
          </p:cNvPr>
          <p:cNvSpPr/>
          <p:nvPr/>
        </p:nvSpPr>
        <p:spPr>
          <a:xfrm>
            <a:off x="10691095" y="6166476"/>
            <a:ext cx="953730" cy="4661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完成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BF7BFDC-D124-4122-8D6D-7E85BEA5BDC0}"/>
              </a:ext>
            </a:extLst>
          </p:cNvPr>
          <p:cNvGrpSpPr/>
          <p:nvPr/>
        </p:nvGrpSpPr>
        <p:grpSpPr>
          <a:xfrm>
            <a:off x="8045124" y="168174"/>
            <a:ext cx="3755924" cy="677123"/>
            <a:chOff x="8052618" y="5979316"/>
            <a:chExt cx="3755924" cy="677123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46DFFEEF-13EA-46FD-B3AD-3046C72468AF}"/>
                </a:ext>
              </a:extLst>
            </p:cNvPr>
            <p:cNvSpPr/>
            <p:nvPr/>
          </p:nvSpPr>
          <p:spPr>
            <a:xfrm>
              <a:off x="8052618" y="5979316"/>
              <a:ext cx="3755924" cy="6771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9ECF886F-AB6C-4561-BA22-944C82978502}"/>
                </a:ext>
              </a:extLst>
            </p:cNvPr>
            <p:cNvSpPr/>
            <p:nvPr/>
          </p:nvSpPr>
          <p:spPr>
            <a:xfrm>
              <a:off x="8234514" y="6084795"/>
              <a:ext cx="953730" cy="46616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トップ</a:t>
              </a:r>
            </a:p>
          </p:txBody>
        </p:sp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18DB4A12-2ED9-4542-BA67-65E0E9F23CA3}"/>
                </a:ext>
              </a:extLst>
            </p:cNvPr>
            <p:cNvSpPr/>
            <p:nvPr/>
          </p:nvSpPr>
          <p:spPr>
            <a:xfrm>
              <a:off x="9370140" y="6084795"/>
              <a:ext cx="953730" cy="46616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問題作成</a:t>
              </a:r>
            </a:p>
          </p:txBody>
        </p:sp>
      </p:grpSp>
      <p:graphicFrame>
        <p:nvGraphicFramePr>
          <p:cNvPr id="21" name="表 14">
            <a:extLst>
              <a:ext uri="{FF2B5EF4-FFF2-40B4-BE49-F238E27FC236}">
                <a16:creationId xmlns:a16="http://schemas.microsoft.com/office/drawing/2014/main" id="{C16F9ABE-BDF2-41F7-B767-379CBA79127E}"/>
              </a:ext>
            </a:extLst>
          </p:cNvPr>
          <p:cNvGraphicFramePr>
            <a:graphicFrameLocks noGrp="1"/>
          </p:cNvGraphicFramePr>
          <p:nvPr/>
        </p:nvGraphicFramePr>
        <p:xfrm>
          <a:off x="8104646" y="937495"/>
          <a:ext cx="3615405" cy="1112520"/>
        </p:xfrm>
        <a:graphic>
          <a:graphicData uri="http://schemas.openxmlformats.org/drawingml/2006/table">
            <a:tbl>
              <a:tblPr bandRow="1">
                <a:tableStyleId>{98DE100A-2EDE-4120-958D-B048C9EFFEB7}</a:tableStyleId>
              </a:tblPr>
              <a:tblGrid>
                <a:gridCol w="1336406">
                  <a:extLst>
                    <a:ext uri="{9D8B030D-6E8A-4147-A177-3AD203B41FA5}">
                      <a16:colId xmlns:a16="http://schemas.microsoft.com/office/drawing/2014/main" val="631790198"/>
                    </a:ext>
                  </a:extLst>
                </a:gridCol>
                <a:gridCol w="2278999">
                  <a:extLst>
                    <a:ext uri="{9D8B030D-6E8A-4147-A177-3AD203B41FA5}">
                      <a16:colId xmlns:a16="http://schemas.microsoft.com/office/drawing/2014/main" val="2909614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カテゴリー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理科　　　　　　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7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難易度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★★★★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97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タイトル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人工衛星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670418"/>
                  </a:ext>
                </a:extLst>
              </a:tr>
            </a:tbl>
          </a:graphicData>
        </a:graphic>
      </p:graphicFrame>
      <p:graphicFrame>
        <p:nvGraphicFramePr>
          <p:cNvPr id="31" name="表 10">
            <a:extLst>
              <a:ext uri="{FF2B5EF4-FFF2-40B4-BE49-F238E27FC236}">
                <a16:creationId xmlns:a16="http://schemas.microsoft.com/office/drawing/2014/main" id="{0B9F0B5D-3DA6-432D-A996-F94D3D6E343A}"/>
              </a:ext>
            </a:extLst>
          </p:cNvPr>
          <p:cNvGraphicFramePr>
            <a:graphicFrameLocks noGrp="1"/>
          </p:cNvGraphicFramePr>
          <p:nvPr/>
        </p:nvGraphicFramePr>
        <p:xfrm>
          <a:off x="8104646" y="2235435"/>
          <a:ext cx="1419778" cy="370840"/>
        </p:xfrm>
        <a:graphic>
          <a:graphicData uri="http://schemas.openxmlformats.org/drawingml/2006/table">
            <a:tbl>
              <a:tblPr firstRow="1" bandRow="1">
                <a:tableStyleId>{3526760F-9373-424F-BAD4-283557296D29}</a:tableStyleId>
              </a:tblPr>
              <a:tblGrid>
                <a:gridCol w="709889">
                  <a:extLst>
                    <a:ext uri="{9D8B030D-6E8A-4147-A177-3AD203B41FA5}">
                      <a16:colId xmlns:a16="http://schemas.microsoft.com/office/drawing/2014/main" val="1498731521"/>
                    </a:ext>
                  </a:extLst>
                </a:gridCol>
                <a:gridCol w="709889">
                  <a:extLst>
                    <a:ext uri="{9D8B030D-6E8A-4147-A177-3AD203B41FA5}">
                      <a16:colId xmlns:a16="http://schemas.microsoft.com/office/drawing/2014/main" val="4100324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+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66034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1E668BB-5099-414B-AA81-17C8110C4F26}"/>
              </a:ext>
            </a:extLst>
          </p:cNvPr>
          <p:cNvGraphicFramePr>
            <a:graphicFrameLocks noGrp="1"/>
          </p:cNvGraphicFramePr>
          <p:nvPr/>
        </p:nvGraphicFramePr>
        <p:xfrm>
          <a:off x="8113590" y="2606275"/>
          <a:ext cx="3606462" cy="3460229"/>
        </p:xfrm>
        <a:graphic>
          <a:graphicData uri="http://schemas.openxmlformats.org/drawingml/2006/table">
            <a:tbl>
              <a:tblPr>
                <a:tableStyleId>{98DE100A-2EDE-4120-958D-B048C9EFFEB7}</a:tableStyleId>
              </a:tblPr>
              <a:tblGrid>
                <a:gridCol w="1117495">
                  <a:extLst>
                    <a:ext uri="{9D8B030D-6E8A-4147-A177-3AD203B41FA5}">
                      <a16:colId xmlns:a16="http://schemas.microsoft.com/office/drawing/2014/main" val="3484697760"/>
                    </a:ext>
                  </a:extLst>
                </a:gridCol>
                <a:gridCol w="2488967">
                  <a:extLst>
                    <a:ext uri="{9D8B030D-6E8A-4147-A177-3AD203B41FA5}">
                      <a16:colId xmlns:a16="http://schemas.microsoft.com/office/drawing/2014/main" val="3461152160"/>
                    </a:ext>
                  </a:extLst>
                </a:gridCol>
              </a:tblGrid>
              <a:tr h="632653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問題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人工衛星は、どんな仕組みで地球の周りをまわっているでしょうか？</a:t>
                      </a:r>
                      <a:b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正しい説明を選んでください。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97275"/>
                  </a:ext>
                </a:extLst>
              </a:tr>
              <a:tr h="284049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添付画像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***.</a:t>
                      </a:r>
                      <a:r>
                        <a:rPr lang="en-US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502650"/>
                  </a:ext>
                </a:extLst>
              </a:tr>
              <a:tr h="426073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選択肢１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太陽光をエネルギーに変換して推進力を得ている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990556"/>
                  </a:ext>
                </a:extLst>
              </a:tr>
              <a:tr h="426073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選択肢２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大きな電池を搭載し、エンジンを回している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1481861"/>
                  </a:ext>
                </a:extLst>
              </a:tr>
              <a:tr h="413161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選択肢３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動力は無く、遠心力で回り続けている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440797"/>
                  </a:ext>
                </a:extLst>
              </a:tr>
              <a:tr h="284049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選択肢４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lang="ja-JP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687844"/>
                  </a:ext>
                </a:extLst>
              </a:tr>
              <a:tr h="284049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正解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選択肢１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7749736"/>
                  </a:ext>
                </a:extLst>
              </a:tr>
              <a:tr h="426073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解説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050" b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人工衛星は、遠心力と地球への落下でバランスを取っています。</a:t>
                      </a:r>
                      <a:endParaRPr lang="ja-JP" altLang="en-US" sz="105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5746282"/>
                  </a:ext>
                </a:extLst>
              </a:tr>
              <a:tr h="284049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050" b="1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添付画像</a:t>
                      </a:r>
                      <a:endParaRPr lang="ja-JP" alt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***.</a:t>
                      </a:r>
                      <a:r>
                        <a:rPr lang="en-US" sz="1050" b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4985729"/>
                  </a:ext>
                </a:extLst>
              </a:tr>
            </a:tbl>
          </a:graphicData>
        </a:graphic>
      </p:graphicFrame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A0F38CAB-3581-4C6B-872D-96D9DC536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890" y="209607"/>
            <a:ext cx="593303" cy="59330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5C9F772-E100-428C-A317-BC6B2844C6A9}"/>
              </a:ext>
            </a:extLst>
          </p:cNvPr>
          <p:cNvSpPr/>
          <p:nvPr/>
        </p:nvSpPr>
        <p:spPr>
          <a:xfrm>
            <a:off x="8104646" y="902882"/>
            <a:ext cx="3624349" cy="5606073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8CC2F77C-E51B-4B7C-8A3C-9728240CA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54065">
            <a:off x="11191306" y="622864"/>
            <a:ext cx="777510" cy="777510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5019A61-C53F-4B28-A6F7-A7C2FE00C70C}"/>
              </a:ext>
            </a:extLst>
          </p:cNvPr>
          <p:cNvSpPr/>
          <p:nvPr/>
        </p:nvSpPr>
        <p:spPr>
          <a:xfrm>
            <a:off x="8685638" y="2050015"/>
            <a:ext cx="2757799" cy="1378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7" name="表 25">
            <a:extLst>
              <a:ext uri="{FF2B5EF4-FFF2-40B4-BE49-F238E27FC236}">
                <a16:creationId xmlns:a16="http://schemas.microsoft.com/office/drawing/2014/main" id="{C3B3D9EC-16EE-4521-BE36-93B2C7DB3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96475"/>
              </p:ext>
            </p:extLst>
          </p:nvPr>
        </p:nvGraphicFramePr>
        <p:xfrm>
          <a:off x="8855168" y="2315068"/>
          <a:ext cx="2412599" cy="326427"/>
        </p:xfrm>
        <a:graphic>
          <a:graphicData uri="http://schemas.openxmlformats.org/drawingml/2006/table">
            <a:tbl>
              <a:tblPr bandRow="1">
                <a:tableStyleId>{98DE100A-2EDE-4120-958D-B048C9EFFEB7}</a:tableStyleId>
              </a:tblPr>
              <a:tblGrid>
                <a:gridCol w="696210">
                  <a:extLst>
                    <a:ext uri="{9D8B030D-6E8A-4147-A177-3AD203B41FA5}">
                      <a16:colId xmlns:a16="http://schemas.microsoft.com/office/drawing/2014/main" val="356374088"/>
                    </a:ext>
                  </a:extLst>
                </a:gridCol>
                <a:gridCol w="1074123">
                  <a:extLst>
                    <a:ext uri="{9D8B030D-6E8A-4147-A177-3AD203B41FA5}">
                      <a16:colId xmlns:a16="http://schemas.microsoft.com/office/drawing/2014/main" val="1259112298"/>
                    </a:ext>
                  </a:extLst>
                </a:gridCol>
                <a:gridCol w="642266">
                  <a:extLst>
                    <a:ext uri="{9D8B030D-6E8A-4147-A177-3AD203B41FA5}">
                      <a16:colId xmlns:a16="http://schemas.microsoft.com/office/drawing/2014/main" val="1415226438"/>
                    </a:ext>
                  </a:extLst>
                </a:gridCol>
              </a:tblGrid>
              <a:tr h="326427"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名無し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49193"/>
                  </a:ext>
                </a:extLst>
              </a:tr>
            </a:tbl>
          </a:graphicData>
        </a:graphic>
      </p:graphicFrame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7DE327C-059C-4D29-AC47-81EF8122FE0E}"/>
              </a:ext>
            </a:extLst>
          </p:cNvPr>
          <p:cNvSpPr/>
          <p:nvPr/>
        </p:nvSpPr>
        <p:spPr>
          <a:xfrm>
            <a:off x="9275216" y="2883926"/>
            <a:ext cx="1598515" cy="2568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</a:t>
            </a:r>
          </a:p>
        </p:txBody>
      </p:sp>
    </p:spTree>
    <p:extLst>
      <p:ext uri="{BB962C8B-B14F-4D97-AF65-F5344CB8AC3E}">
        <p14:creationId xmlns:p14="http://schemas.microsoft.com/office/powerpoint/2010/main" val="3102653936"/>
      </p:ext>
    </p:extLst>
  </p:cSld>
  <p:clrMapOvr>
    <a:masterClrMapping/>
  </p:clrMapOvr>
</p:sld>
</file>

<file path=ppt/theme/theme1.xml><?xml version="1.0" encoding="utf-8"?>
<a:theme xmlns:a="http://schemas.openxmlformats.org/drawingml/2006/main" name="バッジ">
  <a:themeElements>
    <a:clrScheme name="バッジ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1157</Words>
  <Application>Microsoft Office PowerPoint</Application>
  <PresentationFormat>ワイド画面</PresentationFormat>
  <Paragraphs>230</Paragraphs>
  <Slides>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Impact</vt:lpstr>
      <vt:lpstr>Gill Sans</vt:lpstr>
      <vt:lpstr>メイリオ</vt:lpstr>
      <vt:lpstr>Arial</vt:lpstr>
      <vt:lpstr>バッジ</vt:lpstr>
      <vt:lpstr>ミニテスト 共有アプリ</vt:lpstr>
      <vt:lpstr>基本概要</vt:lpstr>
      <vt:lpstr>基本概要</vt:lpstr>
      <vt:lpstr>画面概要</vt:lpstr>
      <vt:lpstr>トップ画面：問題選択</vt:lpstr>
      <vt:lpstr>学習画面</vt:lpstr>
      <vt:lpstr>問題作成画面</vt:lpstr>
      <vt:lpstr>設定ダイアログ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オンライン対戦 九九神経衰弱</dc:title>
  <dc:creator>すらら システム03</dc:creator>
  <cp:lastModifiedBy>1</cp:lastModifiedBy>
  <cp:revision>23</cp:revision>
  <dcterms:created xsi:type="dcterms:W3CDTF">2021-10-14T06:31:16Z</dcterms:created>
  <dcterms:modified xsi:type="dcterms:W3CDTF">2021-10-24T03:26:15Z</dcterms:modified>
</cp:coreProperties>
</file>