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38" userDrawn="1">
          <p15:clr>
            <a:srgbClr val="A4A3A4"/>
          </p15:clr>
        </p15:guide>
        <p15:guide id="3" pos="3795" userDrawn="1">
          <p15:clr>
            <a:srgbClr val="A4A3A4"/>
          </p15:clr>
        </p15:guide>
        <p15:guide id="4" pos="297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howGuides="1">
      <p:cViewPr>
        <p:scale>
          <a:sx n="118" d="100"/>
          <a:sy n="118" d="100"/>
        </p:scale>
        <p:origin x="84" y="-552"/>
      </p:cViewPr>
      <p:guideLst>
        <p:guide orient="horz" pos="2160"/>
        <p:guide pos="4838"/>
        <p:guide pos="3795"/>
        <p:guide pos="297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386845-FC6F-4732-9B77-437F7D0E3CF5}"/>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CE77F736-D4AA-46D2-86FE-A74F1198E2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FE1D963-7A7D-431D-97DC-FCC594D0A742}"/>
              </a:ext>
            </a:extLst>
          </p:cNvPr>
          <p:cNvSpPr>
            <a:spLocks noGrp="1"/>
          </p:cNvSpPr>
          <p:nvPr>
            <p:ph type="dt" sz="half" idx="10"/>
          </p:nvPr>
        </p:nvSpPr>
        <p:spPr/>
        <p:txBody>
          <a:bodyPr/>
          <a:lstStyle/>
          <a:p>
            <a:fld id="{F467887C-B6E4-402E-8E30-6A3EBC47CF66}" type="datetimeFigureOut">
              <a:rPr kumimoji="1" lang="ja-JP" altLang="en-US" smtClean="0"/>
              <a:t>2021/8/15</a:t>
            </a:fld>
            <a:endParaRPr kumimoji="1" lang="ja-JP" altLang="en-US"/>
          </a:p>
        </p:txBody>
      </p:sp>
      <p:sp>
        <p:nvSpPr>
          <p:cNvPr id="5" name="フッター プレースホルダー 4">
            <a:extLst>
              <a:ext uri="{FF2B5EF4-FFF2-40B4-BE49-F238E27FC236}">
                <a16:creationId xmlns:a16="http://schemas.microsoft.com/office/drawing/2014/main" id="{A5A23924-F2F7-4F1A-9FFF-633C51431A2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A35D07D-0C90-400D-8122-147FAC1019B9}"/>
              </a:ext>
            </a:extLst>
          </p:cNvPr>
          <p:cNvSpPr>
            <a:spLocks noGrp="1"/>
          </p:cNvSpPr>
          <p:nvPr>
            <p:ph type="sldNum" sz="quarter" idx="12"/>
          </p:nvPr>
        </p:nvSpPr>
        <p:spPr/>
        <p:txBody>
          <a:bodyPr/>
          <a:lstStyle/>
          <a:p>
            <a:fld id="{25B38AEC-F414-4A30-8FEA-AFAF304040A6}" type="slidenum">
              <a:rPr kumimoji="1" lang="ja-JP" altLang="en-US" smtClean="0"/>
              <a:t>‹#›</a:t>
            </a:fld>
            <a:endParaRPr kumimoji="1" lang="ja-JP" altLang="en-US"/>
          </a:p>
        </p:txBody>
      </p:sp>
    </p:spTree>
    <p:extLst>
      <p:ext uri="{BB962C8B-B14F-4D97-AF65-F5344CB8AC3E}">
        <p14:creationId xmlns:p14="http://schemas.microsoft.com/office/powerpoint/2010/main" val="1039849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D4E341-9F81-4881-B123-2DC203FC07D7}"/>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A5FB98B-77CF-4393-8B97-8A02DA1A383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A474254-73A8-42C6-8E57-BD992391CD31}"/>
              </a:ext>
            </a:extLst>
          </p:cNvPr>
          <p:cNvSpPr>
            <a:spLocks noGrp="1"/>
          </p:cNvSpPr>
          <p:nvPr>
            <p:ph type="dt" sz="half" idx="10"/>
          </p:nvPr>
        </p:nvSpPr>
        <p:spPr/>
        <p:txBody>
          <a:bodyPr/>
          <a:lstStyle/>
          <a:p>
            <a:fld id="{F467887C-B6E4-402E-8E30-6A3EBC47CF66}" type="datetimeFigureOut">
              <a:rPr kumimoji="1" lang="ja-JP" altLang="en-US" smtClean="0"/>
              <a:t>2021/8/15</a:t>
            </a:fld>
            <a:endParaRPr kumimoji="1" lang="ja-JP" altLang="en-US"/>
          </a:p>
        </p:txBody>
      </p:sp>
      <p:sp>
        <p:nvSpPr>
          <p:cNvPr id="5" name="フッター プレースホルダー 4">
            <a:extLst>
              <a:ext uri="{FF2B5EF4-FFF2-40B4-BE49-F238E27FC236}">
                <a16:creationId xmlns:a16="http://schemas.microsoft.com/office/drawing/2014/main" id="{F03E77D5-9E5A-418F-9756-23E31DAF8C2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11974F8-3625-4260-ACD6-4A66E1C37D63}"/>
              </a:ext>
            </a:extLst>
          </p:cNvPr>
          <p:cNvSpPr>
            <a:spLocks noGrp="1"/>
          </p:cNvSpPr>
          <p:nvPr>
            <p:ph type="sldNum" sz="quarter" idx="12"/>
          </p:nvPr>
        </p:nvSpPr>
        <p:spPr/>
        <p:txBody>
          <a:bodyPr/>
          <a:lstStyle/>
          <a:p>
            <a:fld id="{25B38AEC-F414-4A30-8FEA-AFAF304040A6}" type="slidenum">
              <a:rPr kumimoji="1" lang="ja-JP" altLang="en-US" smtClean="0"/>
              <a:t>‹#›</a:t>
            </a:fld>
            <a:endParaRPr kumimoji="1" lang="ja-JP" altLang="en-US"/>
          </a:p>
        </p:txBody>
      </p:sp>
    </p:spTree>
    <p:extLst>
      <p:ext uri="{BB962C8B-B14F-4D97-AF65-F5344CB8AC3E}">
        <p14:creationId xmlns:p14="http://schemas.microsoft.com/office/powerpoint/2010/main" val="3009519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9E727FC-169D-4A1C-9905-C45A8708EC6B}"/>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EAB7392-FA41-44E2-9964-E4C72A98BBA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BBE36AF-12D1-44A0-B072-4EBBA89C9C8C}"/>
              </a:ext>
            </a:extLst>
          </p:cNvPr>
          <p:cNvSpPr>
            <a:spLocks noGrp="1"/>
          </p:cNvSpPr>
          <p:nvPr>
            <p:ph type="dt" sz="half" idx="10"/>
          </p:nvPr>
        </p:nvSpPr>
        <p:spPr/>
        <p:txBody>
          <a:bodyPr/>
          <a:lstStyle/>
          <a:p>
            <a:fld id="{F467887C-B6E4-402E-8E30-6A3EBC47CF66}" type="datetimeFigureOut">
              <a:rPr kumimoji="1" lang="ja-JP" altLang="en-US" smtClean="0"/>
              <a:t>2021/8/15</a:t>
            </a:fld>
            <a:endParaRPr kumimoji="1" lang="ja-JP" altLang="en-US"/>
          </a:p>
        </p:txBody>
      </p:sp>
      <p:sp>
        <p:nvSpPr>
          <p:cNvPr id="5" name="フッター プレースホルダー 4">
            <a:extLst>
              <a:ext uri="{FF2B5EF4-FFF2-40B4-BE49-F238E27FC236}">
                <a16:creationId xmlns:a16="http://schemas.microsoft.com/office/drawing/2014/main" id="{C1CB3091-0655-45F4-90F9-1F9EFAFBA00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500201E-CC8D-4A23-B326-E3665B057227}"/>
              </a:ext>
            </a:extLst>
          </p:cNvPr>
          <p:cNvSpPr>
            <a:spLocks noGrp="1"/>
          </p:cNvSpPr>
          <p:nvPr>
            <p:ph type="sldNum" sz="quarter" idx="12"/>
          </p:nvPr>
        </p:nvSpPr>
        <p:spPr/>
        <p:txBody>
          <a:bodyPr/>
          <a:lstStyle/>
          <a:p>
            <a:fld id="{25B38AEC-F414-4A30-8FEA-AFAF304040A6}" type="slidenum">
              <a:rPr kumimoji="1" lang="ja-JP" altLang="en-US" smtClean="0"/>
              <a:t>‹#›</a:t>
            </a:fld>
            <a:endParaRPr kumimoji="1" lang="ja-JP" altLang="en-US"/>
          </a:p>
        </p:txBody>
      </p:sp>
    </p:spTree>
    <p:extLst>
      <p:ext uri="{BB962C8B-B14F-4D97-AF65-F5344CB8AC3E}">
        <p14:creationId xmlns:p14="http://schemas.microsoft.com/office/powerpoint/2010/main" val="3154898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CA4436-A661-4D1A-869B-A0169FB3852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5DD699C-FDA4-40FA-B7B3-0B93CAA0D9E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A31EAF7-8BB3-4D0E-852D-24D0C238C248}"/>
              </a:ext>
            </a:extLst>
          </p:cNvPr>
          <p:cNvSpPr>
            <a:spLocks noGrp="1"/>
          </p:cNvSpPr>
          <p:nvPr>
            <p:ph type="dt" sz="half" idx="10"/>
          </p:nvPr>
        </p:nvSpPr>
        <p:spPr/>
        <p:txBody>
          <a:bodyPr/>
          <a:lstStyle/>
          <a:p>
            <a:fld id="{F467887C-B6E4-402E-8E30-6A3EBC47CF66}" type="datetimeFigureOut">
              <a:rPr kumimoji="1" lang="ja-JP" altLang="en-US" smtClean="0"/>
              <a:t>2021/8/15</a:t>
            </a:fld>
            <a:endParaRPr kumimoji="1" lang="ja-JP" altLang="en-US"/>
          </a:p>
        </p:txBody>
      </p:sp>
      <p:sp>
        <p:nvSpPr>
          <p:cNvPr id="5" name="フッター プレースホルダー 4">
            <a:extLst>
              <a:ext uri="{FF2B5EF4-FFF2-40B4-BE49-F238E27FC236}">
                <a16:creationId xmlns:a16="http://schemas.microsoft.com/office/drawing/2014/main" id="{E19101C0-42E9-412D-A52C-F63FBF47D9F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BFF9AA4-11C7-48C7-AD5E-71394037582F}"/>
              </a:ext>
            </a:extLst>
          </p:cNvPr>
          <p:cNvSpPr>
            <a:spLocks noGrp="1"/>
          </p:cNvSpPr>
          <p:nvPr>
            <p:ph type="sldNum" sz="quarter" idx="12"/>
          </p:nvPr>
        </p:nvSpPr>
        <p:spPr/>
        <p:txBody>
          <a:bodyPr/>
          <a:lstStyle/>
          <a:p>
            <a:fld id="{25B38AEC-F414-4A30-8FEA-AFAF304040A6}" type="slidenum">
              <a:rPr kumimoji="1" lang="ja-JP" altLang="en-US" smtClean="0"/>
              <a:t>‹#›</a:t>
            </a:fld>
            <a:endParaRPr kumimoji="1" lang="ja-JP" altLang="en-US"/>
          </a:p>
        </p:txBody>
      </p:sp>
    </p:spTree>
    <p:extLst>
      <p:ext uri="{BB962C8B-B14F-4D97-AF65-F5344CB8AC3E}">
        <p14:creationId xmlns:p14="http://schemas.microsoft.com/office/powerpoint/2010/main" val="3870877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7F663E-675D-4B8B-B0CF-DF94049E793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4C83ECB-732B-49B5-9750-463FA4AD75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8C0E3C9-5C1F-42CA-8D9E-778E003FCB84}"/>
              </a:ext>
            </a:extLst>
          </p:cNvPr>
          <p:cNvSpPr>
            <a:spLocks noGrp="1"/>
          </p:cNvSpPr>
          <p:nvPr>
            <p:ph type="dt" sz="half" idx="10"/>
          </p:nvPr>
        </p:nvSpPr>
        <p:spPr/>
        <p:txBody>
          <a:bodyPr/>
          <a:lstStyle/>
          <a:p>
            <a:fld id="{F467887C-B6E4-402E-8E30-6A3EBC47CF66}" type="datetimeFigureOut">
              <a:rPr kumimoji="1" lang="ja-JP" altLang="en-US" smtClean="0"/>
              <a:t>2021/8/15</a:t>
            </a:fld>
            <a:endParaRPr kumimoji="1" lang="ja-JP" altLang="en-US"/>
          </a:p>
        </p:txBody>
      </p:sp>
      <p:sp>
        <p:nvSpPr>
          <p:cNvPr id="5" name="フッター プレースホルダー 4">
            <a:extLst>
              <a:ext uri="{FF2B5EF4-FFF2-40B4-BE49-F238E27FC236}">
                <a16:creationId xmlns:a16="http://schemas.microsoft.com/office/drawing/2014/main" id="{4E03BBD0-0D7C-486C-A263-97EBCEF77C6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CFA0EB1-67F7-40C7-8D44-863D2BDFECD4}"/>
              </a:ext>
            </a:extLst>
          </p:cNvPr>
          <p:cNvSpPr>
            <a:spLocks noGrp="1"/>
          </p:cNvSpPr>
          <p:nvPr>
            <p:ph type="sldNum" sz="quarter" idx="12"/>
          </p:nvPr>
        </p:nvSpPr>
        <p:spPr/>
        <p:txBody>
          <a:bodyPr/>
          <a:lstStyle/>
          <a:p>
            <a:fld id="{25B38AEC-F414-4A30-8FEA-AFAF304040A6}" type="slidenum">
              <a:rPr kumimoji="1" lang="ja-JP" altLang="en-US" smtClean="0"/>
              <a:t>‹#›</a:t>
            </a:fld>
            <a:endParaRPr kumimoji="1" lang="ja-JP" altLang="en-US"/>
          </a:p>
        </p:txBody>
      </p:sp>
    </p:spTree>
    <p:extLst>
      <p:ext uri="{BB962C8B-B14F-4D97-AF65-F5344CB8AC3E}">
        <p14:creationId xmlns:p14="http://schemas.microsoft.com/office/powerpoint/2010/main" val="2330635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560569-D4C8-4EEE-B2A1-0387DDBF67B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2E26AFA-910F-4F85-A8A3-4686D72B7FA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AEFA0BC-65EB-4EE3-B38C-676DA3195A87}"/>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B0AC0E9-2BBE-464D-A892-AC31B18CBCDD}"/>
              </a:ext>
            </a:extLst>
          </p:cNvPr>
          <p:cNvSpPr>
            <a:spLocks noGrp="1"/>
          </p:cNvSpPr>
          <p:nvPr>
            <p:ph type="dt" sz="half" idx="10"/>
          </p:nvPr>
        </p:nvSpPr>
        <p:spPr/>
        <p:txBody>
          <a:bodyPr/>
          <a:lstStyle/>
          <a:p>
            <a:fld id="{F467887C-B6E4-402E-8E30-6A3EBC47CF66}" type="datetimeFigureOut">
              <a:rPr kumimoji="1" lang="ja-JP" altLang="en-US" smtClean="0"/>
              <a:t>2021/8/15</a:t>
            </a:fld>
            <a:endParaRPr kumimoji="1" lang="ja-JP" altLang="en-US"/>
          </a:p>
        </p:txBody>
      </p:sp>
      <p:sp>
        <p:nvSpPr>
          <p:cNvPr id="6" name="フッター プレースホルダー 5">
            <a:extLst>
              <a:ext uri="{FF2B5EF4-FFF2-40B4-BE49-F238E27FC236}">
                <a16:creationId xmlns:a16="http://schemas.microsoft.com/office/drawing/2014/main" id="{5ED8FE46-F24B-41E0-8706-564D118DFF2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155738A-C8D8-445E-9BEC-AEB0C61BC542}"/>
              </a:ext>
            </a:extLst>
          </p:cNvPr>
          <p:cNvSpPr>
            <a:spLocks noGrp="1"/>
          </p:cNvSpPr>
          <p:nvPr>
            <p:ph type="sldNum" sz="quarter" idx="12"/>
          </p:nvPr>
        </p:nvSpPr>
        <p:spPr/>
        <p:txBody>
          <a:bodyPr/>
          <a:lstStyle/>
          <a:p>
            <a:fld id="{25B38AEC-F414-4A30-8FEA-AFAF304040A6}" type="slidenum">
              <a:rPr kumimoji="1" lang="ja-JP" altLang="en-US" smtClean="0"/>
              <a:t>‹#›</a:t>
            </a:fld>
            <a:endParaRPr kumimoji="1" lang="ja-JP" altLang="en-US"/>
          </a:p>
        </p:txBody>
      </p:sp>
    </p:spTree>
    <p:extLst>
      <p:ext uri="{BB962C8B-B14F-4D97-AF65-F5344CB8AC3E}">
        <p14:creationId xmlns:p14="http://schemas.microsoft.com/office/powerpoint/2010/main" val="4481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478FFC-00C4-4C3C-9C0B-0BD216ADB379}"/>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2E15788-F674-4CBD-9750-5D65E54850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64D2146-479E-4895-870E-E218E151BBAF}"/>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8F096F6-8102-4AB1-BA05-89DE541C27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6AFD3C0-CA82-4222-BAA4-0F1E62442CDD}"/>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D95FC8EB-2DCB-48A1-8FFD-E6480B6A252B}"/>
              </a:ext>
            </a:extLst>
          </p:cNvPr>
          <p:cNvSpPr>
            <a:spLocks noGrp="1"/>
          </p:cNvSpPr>
          <p:nvPr>
            <p:ph type="dt" sz="half" idx="10"/>
          </p:nvPr>
        </p:nvSpPr>
        <p:spPr/>
        <p:txBody>
          <a:bodyPr/>
          <a:lstStyle/>
          <a:p>
            <a:fld id="{F467887C-B6E4-402E-8E30-6A3EBC47CF66}" type="datetimeFigureOut">
              <a:rPr kumimoji="1" lang="ja-JP" altLang="en-US" smtClean="0"/>
              <a:t>2021/8/15</a:t>
            </a:fld>
            <a:endParaRPr kumimoji="1" lang="ja-JP" altLang="en-US"/>
          </a:p>
        </p:txBody>
      </p:sp>
      <p:sp>
        <p:nvSpPr>
          <p:cNvPr id="8" name="フッター プレースホルダー 7">
            <a:extLst>
              <a:ext uri="{FF2B5EF4-FFF2-40B4-BE49-F238E27FC236}">
                <a16:creationId xmlns:a16="http://schemas.microsoft.com/office/drawing/2014/main" id="{C504B86A-7D65-4351-918D-7C40FE568A15}"/>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191AFB6A-0B79-4EFC-9B7A-E2A01E20253A}"/>
              </a:ext>
            </a:extLst>
          </p:cNvPr>
          <p:cNvSpPr>
            <a:spLocks noGrp="1"/>
          </p:cNvSpPr>
          <p:nvPr>
            <p:ph type="sldNum" sz="quarter" idx="12"/>
          </p:nvPr>
        </p:nvSpPr>
        <p:spPr/>
        <p:txBody>
          <a:bodyPr/>
          <a:lstStyle/>
          <a:p>
            <a:fld id="{25B38AEC-F414-4A30-8FEA-AFAF304040A6}" type="slidenum">
              <a:rPr kumimoji="1" lang="ja-JP" altLang="en-US" smtClean="0"/>
              <a:t>‹#›</a:t>
            </a:fld>
            <a:endParaRPr kumimoji="1" lang="ja-JP" altLang="en-US"/>
          </a:p>
        </p:txBody>
      </p:sp>
    </p:spTree>
    <p:extLst>
      <p:ext uri="{BB962C8B-B14F-4D97-AF65-F5344CB8AC3E}">
        <p14:creationId xmlns:p14="http://schemas.microsoft.com/office/powerpoint/2010/main" val="1443158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1A5426-442D-40AA-BC3B-40AEC3E699B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636A833-87E8-47C1-ACCE-DB6F710471E9}"/>
              </a:ext>
            </a:extLst>
          </p:cNvPr>
          <p:cNvSpPr>
            <a:spLocks noGrp="1"/>
          </p:cNvSpPr>
          <p:nvPr>
            <p:ph type="dt" sz="half" idx="10"/>
          </p:nvPr>
        </p:nvSpPr>
        <p:spPr/>
        <p:txBody>
          <a:bodyPr/>
          <a:lstStyle/>
          <a:p>
            <a:fld id="{F467887C-B6E4-402E-8E30-6A3EBC47CF66}" type="datetimeFigureOut">
              <a:rPr kumimoji="1" lang="ja-JP" altLang="en-US" smtClean="0"/>
              <a:t>2021/8/15</a:t>
            </a:fld>
            <a:endParaRPr kumimoji="1" lang="ja-JP" altLang="en-US"/>
          </a:p>
        </p:txBody>
      </p:sp>
      <p:sp>
        <p:nvSpPr>
          <p:cNvPr id="4" name="フッター プレースホルダー 3">
            <a:extLst>
              <a:ext uri="{FF2B5EF4-FFF2-40B4-BE49-F238E27FC236}">
                <a16:creationId xmlns:a16="http://schemas.microsoft.com/office/drawing/2014/main" id="{22A19FB0-8977-4D1D-A549-82BF39A90C66}"/>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5608C88-4A8F-42D3-B6CF-A3E674DD201E}"/>
              </a:ext>
            </a:extLst>
          </p:cNvPr>
          <p:cNvSpPr>
            <a:spLocks noGrp="1"/>
          </p:cNvSpPr>
          <p:nvPr>
            <p:ph type="sldNum" sz="quarter" idx="12"/>
          </p:nvPr>
        </p:nvSpPr>
        <p:spPr/>
        <p:txBody>
          <a:bodyPr/>
          <a:lstStyle/>
          <a:p>
            <a:fld id="{25B38AEC-F414-4A30-8FEA-AFAF304040A6}" type="slidenum">
              <a:rPr kumimoji="1" lang="ja-JP" altLang="en-US" smtClean="0"/>
              <a:t>‹#›</a:t>
            </a:fld>
            <a:endParaRPr kumimoji="1" lang="ja-JP" altLang="en-US"/>
          </a:p>
        </p:txBody>
      </p:sp>
    </p:spTree>
    <p:extLst>
      <p:ext uri="{BB962C8B-B14F-4D97-AF65-F5344CB8AC3E}">
        <p14:creationId xmlns:p14="http://schemas.microsoft.com/office/powerpoint/2010/main" val="3211154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A9FA05E-5182-427B-BBE4-7FFF72E32F2D}"/>
              </a:ext>
            </a:extLst>
          </p:cNvPr>
          <p:cNvSpPr>
            <a:spLocks noGrp="1"/>
          </p:cNvSpPr>
          <p:nvPr>
            <p:ph type="dt" sz="half" idx="10"/>
          </p:nvPr>
        </p:nvSpPr>
        <p:spPr/>
        <p:txBody>
          <a:bodyPr/>
          <a:lstStyle/>
          <a:p>
            <a:fld id="{F467887C-B6E4-402E-8E30-6A3EBC47CF66}" type="datetimeFigureOut">
              <a:rPr kumimoji="1" lang="ja-JP" altLang="en-US" smtClean="0"/>
              <a:t>2021/8/15</a:t>
            </a:fld>
            <a:endParaRPr kumimoji="1" lang="ja-JP" altLang="en-US"/>
          </a:p>
        </p:txBody>
      </p:sp>
      <p:sp>
        <p:nvSpPr>
          <p:cNvPr id="3" name="フッター プレースホルダー 2">
            <a:extLst>
              <a:ext uri="{FF2B5EF4-FFF2-40B4-BE49-F238E27FC236}">
                <a16:creationId xmlns:a16="http://schemas.microsoft.com/office/drawing/2014/main" id="{2D4D279A-BE6D-4881-8AB0-6E1A8CD5B43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B09E972-ACF4-44C8-8EF2-0E865EEB2C1D}"/>
              </a:ext>
            </a:extLst>
          </p:cNvPr>
          <p:cNvSpPr>
            <a:spLocks noGrp="1"/>
          </p:cNvSpPr>
          <p:nvPr>
            <p:ph type="sldNum" sz="quarter" idx="12"/>
          </p:nvPr>
        </p:nvSpPr>
        <p:spPr/>
        <p:txBody>
          <a:bodyPr/>
          <a:lstStyle/>
          <a:p>
            <a:fld id="{25B38AEC-F414-4A30-8FEA-AFAF304040A6}" type="slidenum">
              <a:rPr kumimoji="1" lang="ja-JP" altLang="en-US" smtClean="0"/>
              <a:t>‹#›</a:t>
            </a:fld>
            <a:endParaRPr kumimoji="1" lang="ja-JP" altLang="en-US"/>
          </a:p>
        </p:txBody>
      </p:sp>
    </p:spTree>
    <p:extLst>
      <p:ext uri="{BB962C8B-B14F-4D97-AF65-F5344CB8AC3E}">
        <p14:creationId xmlns:p14="http://schemas.microsoft.com/office/powerpoint/2010/main" val="1259107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D2A7AA-311E-4571-AFE6-E7EE15BCE87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55C896A-A298-43CF-B05B-CD8B7B6DBD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205A8E3-AEE5-4181-BBF4-ADD42D3694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B370D41-5B5C-48CD-835E-6530A9DEA470}"/>
              </a:ext>
            </a:extLst>
          </p:cNvPr>
          <p:cNvSpPr>
            <a:spLocks noGrp="1"/>
          </p:cNvSpPr>
          <p:nvPr>
            <p:ph type="dt" sz="half" idx="10"/>
          </p:nvPr>
        </p:nvSpPr>
        <p:spPr/>
        <p:txBody>
          <a:bodyPr/>
          <a:lstStyle/>
          <a:p>
            <a:fld id="{F467887C-B6E4-402E-8E30-6A3EBC47CF66}" type="datetimeFigureOut">
              <a:rPr kumimoji="1" lang="ja-JP" altLang="en-US" smtClean="0"/>
              <a:t>2021/8/15</a:t>
            </a:fld>
            <a:endParaRPr kumimoji="1" lang="ja-JP" altLang="en-US"/>
          </a:p>
        </p:txBody>
      </p:sp>
      <p:sp>
        <p:nvSpPr>
          <p:cNvPr id="6" name="フッター プレースホルダー 5">
            <a:extLst>
              <a:ext uri="{FF2B5EF4-FFF2-40B4-BE49-F238E27FC236}">
                <a16:creationId xmlns:a16="http://schemas.microsoft.com/office/drawing/2014/main" id="{DA83ABC5-C285-4E3F-9EE4-1FDA51BDA4A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C5D3140-8880-4955-AD81-BD5CCE1BF7E4}"/>
              </a:ext>
            </a:extLst>
          </p:cNvPr>
          <p:cNvSpPr>
            <a:spLocks noGrp="1"/>
          </p:cNvSpPr>
          <p:nvPr>
            <p:ph type="sldNum" sz="quarter" idx="12"/>
          </p:nvPr>
        </p:nvSpPr>
        <p:spPr/>
        <p:txBody>
          <a:bodyPr/>
          <a:lstStyle/>
          <a:p>
            <a:fld id="{25B38AEC-F414-4A30-8FEA-AFAF304040A6}" type="slidenum">
              <a:rPr kumimoji="1" lang="ja-JP" altLang="en-US" smtClean="0"/>
              <a:t>‹#›</a:t>
            </a:fld>
            <a:endParaRPr kumimoji="1" lang="ja-JP" altLang="en-US"/>
          </a:p>
        </p:txBody>
      </p:sp>
    </p:spTree>
    <p:extLst>
      <p:ext uri="{BB962C8B-B14F-4D97-AF65-F5344CB8AC3E}">
        <p14:creationId xmlns:p14="http://schemas.microsoft.com/office/powerpoint/2010/main" val="1423186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273158-E657-44D2-A798-58630D311F9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C643D56-21B7-4B92-8565-00D8C6B8F7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B32374D7-49C6-4CC6-9B62-2E6F7DA409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7FC31C1-736C-47C8-B1FB-BF999EEB64B5}"/>
              </a:ext>
            </a:extLst>
          </p:cNvPr>
          <p:cNvSpPr>
            <a:spLocks noGrp="1"/>
          </p:cNvSpPr>
          <p:nvPr>
            <p:ph type="dt" sz="half" idx="10"/>
          </p:nvPr>
        </p:nvSpPr>
        <p:spPr/>
        <p:txBody>
          <a:bodyPr/>
          <a:lstStyle/>
          <a:p>
            <a:fld id="{F467887C-B6E4-402E-8E30-6A3EBC47CF66}" type="datetimeFigureOut">
              <a:rPr kumimoji="1" lang="ja-JP" altLang="en-US" smtClean="0"/>
              <a:t>2021/8/15</a:t>
            </a:fld>
            <a:endParaRPr kumimoji="1" lang="ja-JP" altLang="en-US"/>
          </a:p>
        </p:txBody>
      </p:sp>
      <p:sp>
        <p:nvSpPr>
          <p:cNvPr id="6" name="フッター プレースホルダー 5">
            <a:extLst>
              <a:ext uri="{FF2B5EF4-FFF2-40B4-BE49-F238E27FC236}">
                <a16:creationId xmlns:a16="http://schemas.microsoft.com/office/drawing/2014/main" id="{E61B32E0-A1CF-4859-AA4A-9EA0AD68CDE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147E8FA-36B7-42C3-BD51-C696C2AB08AE}"/>
              </a:ext>
            </a:extLst>
          </p:cNvPr>
          <p:cNvSpPr>
            <a:spLocks noGrp="1"/>
          </p:cNvSpPr>
          <p:nvPr>
            <p:ph type="sldNum" sz="quarter" idx="12"/>
          </p:nvPr>
        </p:nvSpPr>
        <p:spPr/>
        <p:txBody>
          <a:bodyPr/>
          <a:lstStyle/>
          <a:p>
            <a:fld id="{25B38AEC-F414-4A30-8FEA-AFAF304040A6}" type="slidenum">
              <a:rPr kumimoji="1" lang="ja-JP" altLang="en-US" smtClean="0"/>
              <a:t>‹#›</a:t>
            </a:fld>
            <a:endParaRPr kumimoji="1" lang="ja-JP" altLang="en-US"/>
          </a:p>
        </p:txBody>
      </p:sp>
    </p:spTree>
    <p:extLst>
      <p:ext uri="{BB962C8B-B14F-4D97-AF65-F5344CB8AC3E}">
        <p14:creationId xmlns:p14="http://schemas.microsoft.com/office/powerpoint/2010/main" val="2751442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514DD31-D39B-42AD-8712-924B027B05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5C6FB45-270D-4C96-9156-FED9655DAA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CDF4AD9-2B69-40B9-95B3-5882D6F6F7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67887C-B6E4-402E-8E30-6A3EBC47CF66}" type="datetimeFigureOut">
              <a:rPr kumimoji="1" lang="ja-JP" altLang="en-US" smtClean="0"/>
              <a:t>2021/8/15</a:t>
            </a:fld>
            <a:endParaRPr kumimoji="1" lang="ja-JP" altLang="en-US"/>
          </a:p>
        </p:txBody>
      </p:sp>
      <p:sp>
        <p:nvSpPr>
          <p:cNvPr id="5" name="フッター プレースホルダー 4">
            <a:extLst>
              <a:ext uri="{FF2B5EF4-FFF2-40B4-BE49-F238E27FC236}">
                <a16:creationId xmlns:a16="http://schemas.microsoft.com/office/drawing/2014/main" id="{CA5A121B-7384-460A-9A9F-682BCFC654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B1CCC9A5-50D7-4D13-B503-E15C373388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B38AEC-F414-4A30-8FEA-AFAF304040A6}" type="slidenum">
              <a:rPr kumimoji="1" lang="ja-JP" altLang="en-US" smtClean="0"/>
              <a:t>‹#›</a:t>
            </a:fld>
            <a:endParaRPr kumimoji="1" lang="ja-JP" altLang="en-US"/>
          </a:p>
        </p:txBody>
      </p:sp>
    </p:spTree>
    <p:extLst>
      <p:ext uri="{BB962C8B-B14F-4D97-AF65-F5344CB8AC3E}">
        <p14:creationId xmlns:p14="http://schemas.microsoft.com/office/powerpoint/2010/main" val="4276645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6" name="表 146">
            <a:extLst>
              <a:ext uri="{FF2B5EF4-FFF2-40B4-BE49-F238E27FC236}">
                <a16:creationId xmlns:a16="http://schemas.microsoft.com/office/drawing/2014/main" id="{8BD67757-3F5C-4AB6-AF9C-B84CC891B54B}"/>
              </a:ext>
            </a:extLst>
          </p:cNvPr>
          <p:cNvGraphicFramePr>
            <a:graphicFrameLocks noGrp="1"/>
          </p:cNvGraphicFramePr>
          <p:nvPr>
            <p:extLst>
              <p:ext uri="{D42A27DB-BD31-4B8C-83A1-F6EECF244321}">
                <p14:modId xmlns:p14="http://schemas.microsoft.com/office/powerpoint/2010/main" val="1220996167"/>
              </p:ext>
            </p:extLst>
          </p:nvPr>
        </p:nvGraphicFramePr>
        <p:xfrm>
          <a:off x="293075" y="4783722"/>
          <a:ext cx="3455996" cy="1540369"/>
        </p:xfrm>
        <a:graphic>
          <a:graphicData uri="http://schemas.openxmlformats.org/drawingml/2006/table">
            <a:tbl>
              <a:tblPr firstRow="1" bandRow="1">
                <a:tableStyleId>{2D5ABB26-0587-4C30-8999-92F81FD0307C}</a:tableStyleId>
              </a:tblPr>
              <a:tblGrid>
                <a:gridCol w="1727998">
                  <a:extLst>
                    <a:ext uri="{9D8B030D-6E8A-4147-A177-3AD203B41FA5}">
                      <a16:colId xmlns:a16="http://schemas.microsoft.com/office/drawing/2014/main" val="1704861189"/>
                    </a:ext>
                  </a:extLst>
                </a:gridCol>
                <a:gridCol w="1727998">
                  <a:extLst>
                    <a:ext uri="{9D8B030D-6E8A-4147-A177-3AD203B41FA5}">
                      <a16:colId xmlns:a16="http://schemas.microsoft.com/office/drawing/2014/main" val="4164107124"/>
                    </a:ext>
                  </a:extLst>
                </a:gridCol>
              </a:tblGrid>
              <a:tr h="272394">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50" dirty="0">
                          <a:solidFill>
                            <a:schemeClr val="bg2">
                              <a:lumMod val="25000"/>
                            </a:schemeClr>
                          </a:solidFill>
                        </a:rPr>
                        <a:t>下</a:t>
                      </a:r>
                      <a:r>
                        <a:rPr kumimoji="1" lang="ja-JP" altLang="en-US" sz="1050" u="none" strike="noStrike" kern="1200" cap="none" spc="0" normalizeH="0" baseline="0" noProof="0" dirty="0">
                          <a:ln>
                            <a:noFill/>
                          </a:ln>
                          <a:solidFill>
                            <a:schemeClr val="bg2">
                              <a:lumMod val="25000"/>
                            </a:schemeClr>
                          </a:solidFill>
                          <a:effectLst/>
                          <a:uLnTx/>
                          <a:uFillTx/>
                        </a:rPr>
                        <a:t>記の</a:t>
                      </a:r>
                      <a:r>
                        <a:rPr kumimoji="1" lang="en-US" altLang="ja-JP" sz="1050" u="none" strike="noStrike" kern="1200" cap="none" spc="0" normalizeH="0" baseline="0" noProof="0" dirty="0">
                          <a:ln>
                            <a:noFill/>
                          </a:ln>
                          <a:solidFill>
                            <a:schemeClr val="bg2">
                              <a:lumMod val="25000"/>
                            </a:schemeClr>
                          </a:solidFill>
                          <a:effectLst/>
                          <a:uLnTx/>
                          <a:uFillTx/>
                        </a:rPr>
                        <a:t>QR</a:t>
                      </a:r>
                      <a:r>
                        <a:rPr kumimoji="1" lang="ja-JP" altLang="en-US" sz="1050" u="none" strike="noStrike" kern="1200" cap="none" spc="0" normalizeH="0" baseline="0" noProof="0" dirty="0">
                          <a:ln>
                            <a:noFill/>
                          </a:ln>
                          <a:solidFill>
                            <a:schemeClr val="bg2">
                              <a:lumMod val="25000"/>
                            </a:schemeClr>
                          </a:solidFill>
                          <a:effectLst/>
                          <a:uLnTx/>
                          <a:uFillTx/>
                        </a:rPr>
                        <a:t>コードを読み込んで下さい</a:t>
                      </a:r>
                      <a:endParaRPr kumimoji="1" lang="ja-JP" altLang="en-US" sz="1050" dirty="0">
                        <a:latin typeface="メイリオ" panose="020B0604030504040204" pitchFamily="50" charset="-128"/>
                        <a:ea typeface="メイリオ" panose="020B0604030504040204" pitchFamily="50" charset="-128"/>
                      </a:endParaRPr>
                    </a:p>
                  </a:txBody>
                  <a:tcPr anchor="ctr"/>
                </a:tc>
                <a:tc hMerge="1">
                  <a:txBody>
                    <a:bodyPr/>
                    <a:lstStyle/>
                    <a:p>
                      <a:pPr algn="ctr"/>
                      <a:endParaRPr kumimoji="1" lang="ja-JP" altLang="en-US" sz="900" dirty="0"/>
                    </a:p>
                  </a:txBody>
                  <a:tcPr/>
                </a:tc>
                <a:extLst>
                  <a:ext uri="{0D108BD9-81ED-4DB2-BD59-A6C34878D82A}">
                    <a16:rowId xmlns:a16="http://schemas.microsoft.com/office/drawing/2014/main" val="1121239466"/>
                  </a:ext>
                </a:extLst>
              </a:tr>
              <a:tr h="1267975">
                <a:tc>
                  <a:txBody>
                    <a:bodyPr/>
                    <a:lstStyle/>
                    <a:p>
                      <a:pPr algn="ctr"/>
                      <a:r>
                        <a:rPr kumimoji="1" lang="ja-JP" altLang="en-US" sz="900" dirty="0"/>
                        <a:t>個人様用</a:t>
                      </a:r>
                    </a:p>
                  </a:txBody>
                  <a:tcPr/>
                </a:tc>
                <a:tc>
                  <a:txBody>
                    <a:bodyPr/>
                    <a:lstStyle/>
                    <a:p>
                      <a:pPr algn="ctr"/>
                      <a:r>
                        <a:rPr kumimoji="1" lang="ja-JP" altLang="en-US" sz="900" dirty="0"/>
                        <a:t>法人様用</a:t>
                      </a:r>
                    </a:p>
                  </a:txBody>
                  <a:tcPr/>
                </a:tc>
                <a:extLst>
                  <a:ext uri="{0D108BD9-81ED-4DB2-BD59-A6C34878D82A}">
                    <a16:rowId xmlns:a16="http://schemas.microsoft.com/office/drawing/2014/main" val="3603908979"/>
                  </a:ext>
                </a:extLst>
              </a:tr>
            </a:tbl>
          </a:graphicData>
        </a:graphic>
      </p:graphicFrame>
      <p:cxnSp>
        <p:nvCxnSpPr>
          <p:cNvPr id="10" name="直線コネクタ 9">
            <a:extLst>
              <a:ext uri="{FF2B5EF4-FFF2-40B4-BE49-F238E27FC236}">
                <a16:creationId xmlns:a16="http://schemas.microsoft.com/office/drawing/2014/main" id="{9FDEBE24-A901-4112-8EA1-309CB32DD00A}"/>
              </a:ext>
            </a:extLst>
          </p:cNvPr>
          <p:cNvCxnSpPr/>
          <p:nvPr/>
        </p:nvCxnSpPr>
        <p:spPr>
          <a:xfrm>
            <a:off x="4057128" y="265072"/>
            <a:ext cx="0" cy="71734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C8FD5E75-8D2C-4860-8963-D0E5450A27B3}"/>
              </a:ext>
            </a:extLst>
          </p:cNvPr>
          <p:cNvCxnSpPr/>
          <p:nvPr/>
        </p:nvCxnSpPr>
        <p:spPr>
          <a:xfrm>
            <a:off x="8090104" y="141680"/>
            <a:ext cx="0" cy="7173416"/>
          </a:xfrm>
          <a:prstGeom prst="line">
            <a:avLst/>
          </a:prstGeom>
        </p:spPr>
        <p:style>
          <a:lnRef idx="1">
            <a:schemeClr val="accent1"/>
          </a:lnRef>
          <a:fillRef idx="0">
            <a:schemeClr val="accent1"/>
          </a:fillRef>
          <a:effectRef idx="0">
            <a:schemeClr val="accent1"/>
          </a:effectRef>
          <a:fontRef idx="minor">
            <a:schemeClr val="tx1"/>
          </a:fontRef>
        </p:style>
      </p:cxnSp>
      <p:grpSp>
        <p:nvGrpSpPr>
          <p:cNvPr id="45" name="グループ化 44">
            <a:extLst>
              <a:ext uri="{FF2B5EF4-FFF2-40B4-BE49-F238E27FC236}">
                <a16:creationId xmlns:a16="http://schemas.microsoft.com/office/drawing/2014/main" id="{355847B2-1C9E-42D1-B190-BB27EFDE3123}"/>
              </a:ext>
            </a:extLst>
          </p:cNvPr>
          <p:cNvGrpSpPr/>
          <p:nvPr/>
        </p:nvGrpSpPr>
        <p:grpSpPr>
          <a:xfrm>
            <a:off x="4543329" y="4248810"/>
            <a:ext cx="407551" cy="627029"/>
            <a:chOff x="3763002" y="3119055"/>
            <a:chExt cx="1977792" cy="3401698"/>
          </a:xfrm>
        </p:grpSpPr>
        <p:sp>
          <p:nvSpPr>
            <p:cNvPr id="59" name="正方形/長方形 58">
              <a:extLst>
                <a:ext uri="{FF2B5EF4-FFF2-40B4-BE49-F238E27FC236}">
                  <a16:creationId xmlns:a16="http://schemas.microsoft.com/office/drawing/2014/main" id="{66014D78-02C3-4CD9-92AB-31C988AC9668}"/>
                </a:ext>
              </a:extLst>
            </p:cNvPr>
            <p:cNvSpPr/>
            <p:nvPr/>
          </p:nvSpPr>
          <p:spPr>
            <a:xfrm>
              <a:off x="4264426" y="6027964"/>
              <a:ext cx="83762" cy="4571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a:latin typeface="メイリオ" panose="020B0604030504040204" pitchFamily="50" charset="-128"/>
                <a:ea typeface="メイリオ" panose="020B0604030504040204" pitchFamily="50" charset="-128"/>
              </a:endParaRPr>
            </a:p>
          </p:txBody>
        </p:sp>
        <p:sp>
          <p:nvSpPr>
            <p:cNvPr id="60" name="正方形/長方形 59">
              <a:extLst>
                <a:ext uri="{FF2B5EF4-FFF2-40B4-BE49-F238E27FC236}">
                  <a16:creationId xmlns:a16="http://schemas.microsoft.com/office/drawing/2014/main" id="{0E852E08-A363-44C7-B1E2-0ECF7331927F}"/>
                </a:ext>
              </a:extLst>
            </p:cNvPr>
            <p:cNvSpPr/>
            <p:nvPr/>
          </p:nvSpPr>
          <p:spPr>
            <a:xfrm>
              <a:off x="4422605" y="6026377"/>
              <a:ext cx="83762" cy="4571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400">
                <a:latin typeface="メイリオ" panose="020B0604030504040204" pitchFamily="50" charset="-128"/>
                <a:ea typeface="メイリオ" panose="020B0604030504040204" pitchFamily="50" charset="-128"/>
              </a:endParaRPr>
            </a:p>
          </p:txBody>
        </p:sp>
        <p:pic>
          <p:nvPicPr>
            <p:cNvPr id="61" name="図 60">
              <a:extLst>
                <a:ext uri="{FF2B5EF4-FFF2-40B4-BE49-F238E27FC236}">
                  <a16:creationId xmlns:a16="http://schemas.microsoft.com/office/drawing/2014/main" id="{742AF52A-AB28-4FDC-91D3-3969F24B57C0}"/>
                </a:ext>
              </a:extLst>
            </p:cNvPr>
            <p:cNvPicPr>
              <a:picLocks noChangeAspect="1"/>
            </p:cNvPicPr>
            <p:nvPr/>
          </p:nvPicPr>
          <p:blipFill>
            <a:blip r:embed="rId2"/>
            <a:stretch>
              <a:fillRect/>
            </a:stretch>
          </p:blipFill>
          <p:spPr>
            <a:xfrm>
              <a:off x="4083507" y="4264077"/>
              <a:ext cx="1254959" cy="1091571"/>
            </a:xfrm>
            <a:prstGeom prst="rect">
              <a:avLst/>
            </a:prstGeom>
          </p:spPr>
        </p:pic>
        <p:pic>
          <p:nvPicPr>
            <p:cNvPr id="62" name="図 61">
              <a:extLst>
                <a:ext uri="{FF2B5EF4-FFF2-40B4-BE49-F238E27FC236}">
                  <a16:creationId xmlns:a16="http://schemas.microsoft.com/office/drawing/2014/main" id="{9238CFCD-3AA3-4F90-A1DD-43B989160A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3002" y="3119055"/>
              <a:ext cx="1977792" cy="3401698"/>
            </a:xfrm>
            <a:prstGeom prst="rect">
              <a:avLst/>
            </a:prstGeom>
          </p:spPr>
        </p:pic>
      </p:grpSp>
      <p:pic>
        <p:nvPicPr>
          <p:cNvPr id="80" name="図 79" descr="パソコンの画面&#10;&#10;中程度の精度で自動的に生成された説明">
            <a:extLst>
              <a:ext uri="{FF2B5EF4-FFF2-40B4-BE49-F238E27FC236}">
                <a16:creationId xmlns:a16="http://schemas.microsoft.com/office/drawing/2014/main" id="{D058BCCB-DB1C-4643-8EF7-105E50D671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294669" y="2808583"/>
            <a:ext cx="830549" cy="774292"/>
          </a:xfrm>
          <a:prstGeom prst="rect">
            <a:avLst/>
          </a:prstGeom>
        </p:spPr>
      </p:pic>
      <p:pic>
        <p:nvPicPr>
          <p:cNvPr id="81" name="図 80" descr="部屋, らくがき が含まれている画像&#10;&#10;自動的に生成された説明">
            <a:extLst>
              <a:ext uri="{FF2B5EF4-FFF2-40B4-BE49-F238E27FC236}">
                <a16:creationId xmlns:a16="http://schemas.microsoft.com/office/drawing/2014/main" id="{7109B225-67F3-4316-85D1-4401838BE31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151" t="53572" r="32630" b="1"/>
          <a:stretch/>
        </p:blipFill>
        <p:spPr>
          <a:xfrm flipH="1">
            <a:off x="4363419" y="1434994"/>
            <a:ext cx="767369" cy="812943"/>
          </a:xfrm>
          <a:prstGeom prst="rect">
            <a:avLst/>
          </a:prstGeom>
        </p:spPr>
      </p:pic>
      <p:sp>
        <p:nvSpPr>
          <p:cNvPr id="98" name="矢印: 右 97">
            <a:extLst>
              <a:ext uri="{FF2B5EF4-FFF2-40B4-BE49-F238E27FC236}">
                <a16:creationId xmlns:a16="http://schemas.microsoft.com/office/drawing/2014/main" id="{8FBA0125-4289-4747-8296-08A787F18F79}"/>
              </a:ext>
            </a:extLst>
          </p:cNvPr>
          <p:cNvSpPr/>
          <p:nvPr/>
        </p:nvSpPr>
        <p:spPr>
          <a:xfrm rot="5400000">
            <a:off x="4546014" y="2380172"/>
            <a:ext cx="385317" cy="3687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メイリオ" panose="020B0604030504040204" pitchFamily="50" charset="-128"/>
              <a:ea typeface="メイリオ" panose="020B0604030504040204" pitchFamily="50" charset="-128"/>
            </a:endParaRPr>
          </a:p>
        </p:txBody>
      </p:sp>
      <p:graphicFrame>
        <p:nvGraphicFramePr>
          <p:cNvPr id="99" name="表 99">
            <a:extLst>
              <a:ext uri="{FF2B5EF4-FFF2-40B4-BE49-F238E27FC236}">
                <a16:creationId xmlns:a16="http://schemas.microsoft.com/office/drawing/2014/main" id="{07B5D244-D820-4518-8BCC-74C0F78A6A3A}"/>
              </a:ext>
            </a:extLst>
          </p:cNvPr>
          <p:cNvGraphicFramePr>
            <a:graphicFrameLocks noGrp="1"/>
          </p:cNvGraphicFramePr>
          <p:nvPr>
            <p:extLst>
              <p:ext uri="{D42A27DB-BD31-4B8C-83A1-F6EECF244321}">
                <p14:modId xmlns:p14="http://schemas.microsoft.com/office/powerpoint/2010/main" val="2426891676"/>
              </p:ext>
            </p:extLst>
          </p:nvPr>
        </p:nvGraphicFramePr>
        <p:xfrm>
          <a:off x="5338910" y="1325168"/>
          <a:ext cx="2328060" cy="1010882"/>
        </p:xfrm>
        <a:graphic>
          <a:graphicData uri="http://schemas.openxmlformats.org/drawingml/2006/table">
            <a:tbl>
              <a:tblPr firstRow="1" bandRow="1">
                <a:tableStyleId>{69012ECD-51FC-41F1-AA8D-1B2483CD663E}</a:tableStyleId>
              </a:tblPr>
              <a:tblGrid>
                <a:gridCol w="2328060">
                  <a:extLst>
                    <a:ext uri="{9D8B030D-6E8A-4147-A177-3AD203B41FA5}">
                      <a16:colId xmlns:a16="http://schemas.microsoft.com/office/drawing/2014/main" val="3746511425"/>
                    </a:ext>
                  </a:extLst>
                </a:gridCol>
              </a:tblGrid>
              <a:tr h="3398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1" dirty="0"/>
                        <a:t>1.</a:t>
                      </a:r>
                      <a:r>
                        <a:rPr kumimoji="1" lang="ja-JP" altLang="en-US" sz="1600" b="1" dirty="0"/>
                        <a:t>お申込み</a:t>
                      </a:r>
                      <a:endParaRPr kumimoji="1" lang="en-US" altLang="ja-JP" sz="1600" b="1" dirty="0"/>
                    </a:p>
                  </a:txBody>
                  <a:tcPr anchor="ctr"/>
                </a:tc>
                <a:extLst>
                  <a:ext uri="{0D108BD9-81ED-4DB2-BD59-A6C34878D82A}">
                    <a16:rowId xmlns:a16="http://schemas.microsoft.com/office/drawing/2014/main" val="4280892208"/>
                  </a:ext>
                </a:extLst>
              </a:tr>
              <a:tr h="671030">
                <a:tc>
                  <a:txBody>
                    <a:bodyPr/>
                    <a:lstStyle/>
                    <a:p>
                      <a:r>
                        <a:rPr kumimoji="1" lang="ja-JP" altLang="en-US" sz="900" dirty="0"/>
                        <a:t>お申込みフォームに必要情報をご記入の上、身分証明書をアップロードしてください</a:t>
                      </a:r>
                    </a:p>
                  </a:txBody>
                  <a:tcPr/>
                </a:tc>
                <a:extLst>
                  <a:ext uri="{0D108BD9-81ED-4DB2-BD59-A6C34878D82A}">
                    <a16:rowId xmlns:a16="http://schemas.microsoft.com/office/drawing/2014/main" val="1992815557"/>
                  </a:ext>
                </a:extLst>
              </a:tr>
            </a:tbl>
          </a:graphicData>
        </a:graphic>
      </p:graphicFrame>
      <p:graphicFrame>
        <p:nvGraphicFramePr>
          <p:cNvPr id="100" name="表 99">
            <a:extLst>
              <a:ext uri="{FF2B5EF4-FFF2-40B4-BE49-F238E27FC236}">
                <a16:creationId xmlns:a16="http://schemas.microsoft.com/office/drawing/2014/main" id="{E6DD4294-732A-463E-9087-BA37CDC892F1}"/>
              </a:ext>
            </a:extLst>
          </p:cNvPr>
          <p:cNvGraphicFramePr>
            <a:graphicFrameLocks noGrp="1"/>
          </p:cNvGraphicFramePr>
          <p:nvPr>
            <p:extLst>
              <p:ext uri="{D42A27DB-BD31-4B8C-83A1-F6EECF244321}">
                <p14:modId xmlns:p14="http://schemas.microsoft.com/office/powerpoint/2010/main" val="3084376600"/>
              </p:ext>
            </p:extLst>
          </p:nvPr>
        </p:nvGraphicFramePr>
        <p:xfrm>
          <a:off x="5338138" y="2691795"/>
          <a:ext cx="2328060" cy="1010882"/>
        </p:xfrm>
        <a:graphic>
          <a:graphicData uri="http://schemas.openxmlformats.org/drawingml/2006/table">
            <a:tbl>
              <a:tblPr firstRow="1" bandRow="1">
                <a:tableStyleId>{69012ECD-51FC-41F1-AA8D-1B2483CD663E}</a:tableStyleId>
              </a:tblPr>
              <a:tblGrid>
                <a:gridCol w="2328060">
                  <a:extLst>
                    <a:ext uri="{9D8B030D-6E8A-4147-A177-3AD203B41FA5}">
                      <a16:colId xmlns:a16="http://schemas.microsoft.com/office/drawing/2014/main" val="3746511425"/>
                    </a:ext>
                  </a:extLst>
                </a:gridCol>
              </a:tblGrid>
              <a:tr h="3637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a:t>２審査受付</a:t>
                      </a:r>
                      <a:endParaRPr kumimoji="1" lang="en-US" altLang="ja-JP" sz="1600" b="1" dirty="0"/>
                    </a:p>
                  </a:txBody>
                  <a:tcPr anchor="ctr"/>
                </a:tc>
                <a:extLst>
                  <a:ext uri="{0D108BD9-81ED-4DB2-BD59-A6C34878D82A}">
                    <a16:rowId xmlns:a16="http://schemas.microsoft.com/office/drawing/2014/main" val="4280892208"/>
                  </a:ext>
                </a:extLst>
              </a:tr>
              <a:tr h="647110">
                <a:tc>
                  <a:txBody>
                    <a:bodyPr/>
                    <a:lstStyle/>
                    <a:p>
                      <a:r>
                        <a:rPr kumimoji="1" lang="ja-JP" altLang="en-US" sz="900" dirty="0"/>
                        <a:t>審査が下りましたら、弊社が契約書を発行準備をします。</a:t>
                      </a:r>
                    </a:p>
                  </a:txBody>
                  <a:tcPr/>
                </a:tc>
                <a:extLst>
                  <a:ext uri="{0D108BD9-81ED-4DB2-BD59-A6C34878D82A}">
                    <a16:rowId xmlns:a16="http://schemas.microsoft.com/office/drawing/2014/main" val="1992815557"/>
                  </a:ext>
                </a:extLst>
              </a:tr>
            </a:tbl>
          </a:graphicData>
        </a:graphic>
      </p:graphicFrame>
      <p:graphicFrame>
        <p:nvGraphicFramePr>
          <p:cNvPr id="101" name="表 100">
            <a:extLst>
              <a:ext uri="{FF2B5EF4-FFF2-40B4-BE49-F238E27FC236}">
                <a16:creationId xmlns:a16="http://schemas.microsoft.com/office/drawing/2014/main" id="{869E2C23-AC11-4073-B92F-D2A55F183776}"/>
              </a:ext>
            </a:extLst>
          </p:cNvPr>
          <p:cNvGraphicFramePr>
            <a:graphicFrameLocks noGrp="1"/>
          </p:cNvGraphicFramePr>
          <p:nvPr>
            <p:extLst>
              <p:ext uri="{D42A27DB-BD31-4B8C-83A1-F6EECF244321}">
                <p14:modId xmlns:p14="http://schemas.microsoft.com/office/powerpoint/2010/main" val="2085833655"/>
              </p:ext>
            </p:extLst>
          </p:nvPr>
        </p:nvGraphicFramePr>
        <p:xfrm>
          <a:off x="5339682" y="4058421"/>
          <a:ext cx="2328060" cy="1023437"/>
        </p:xfrm>
        <a:graphic>
          <a:graphicData uri="http://schemas.openxmlformats.org/drawingml/2006/table">
            <a:tbl>
              <a:tblPr firstRow="1" bandRow="1">
                <a:tableStyleId>{69012ECD-51FC-41F1-AA8D-1B2483CD663E}</a:tableStyleId>
              </a:tblPr>
              <a:tblGrid>
                <a:gridCol w="2328060">
                  <a:extLst>
                    <a:ext uri="{9D8B030D-6E8A-4147-A177-3AD203B41FA5}">
                      <a16:colId xmlns:a16="http://schemas.microsoft.com/office/drawing/2014/main" val="3746511425"/>
                    </a:ext>
                  </a:extLst>
                </a:gridCol>
              </a:tblGrid>
              <a:tr h="3227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1" dirty="0"/>
                        <a:t>3.</a:t>
                      </a:r>
                      <a:r>
                        <a:rPr kumimoji="1" lang="ja-JP" altLang="en-US" sz="1600" b="1" dirty="0"/>
                        <a:t>ご契約</a:t>
                      </a:r>
                      <a:endParaRPr kumimoji="1" lang="en-US" altLang="ja-JP" sz="1600" b="1" dirty="0"/>
                    </a:p>
                  </a:txBody>
                  <a:tcPr anchor="ctr"/>
                </a:tc>
                <a:extLst>
                  <a:ext uri="{0D108BD9-81ED-4DB2-BD59-A6C34878D82A}">
                    <a16:rowId xmlns:a16="http://schemas.microsoft.com/office/drawing/2014/main" val="4280892208"/>
                  </a:ext>
                </a:extLst>
              </a:tr>
              <a:tr h="6881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i="0" u="none" strike="noStrike" kern="1200" cap="none" spc="0" normalizeH="0" baseline="0" noProof="0" dirty="0">
                          <a:ln>
                            <a:noFill/>
                          </a:ln>
                          <a:solidFill>
                            <a:schemeClr val="bg2">
                              <a:lumMod val="25000"/>
                            </a:schemeClr>
                          </a:solidFill>
                          <a:effectLst/>
                          <a:uLnTx/>
                          <a:uFillTx/>
                          <a:latin typeface="Noto Sans JP Regular" panose="020B0500000000000000" pitchFamily="34" charset="-128"/>
                          <a:ea typeface="Noto Sans JP Regular" panose="020B0500000000000000" pitchFamily="34" charset="-128"/>
                          <a:cs typeface="+mn-cs"/>
                        </a:rPr>
                        <a:t>保証料をお支払いいただきましたら契約書をショートメールで送ります。内容をご確認いただき同意されましたら、電子署名のボタンを押してください。</a:t>
                      </a:r>
                    </a:p>
                  </a:txBody>
                  <a:tcPr/>
                </a:tc>
                <a:extLst>
                  <a:ext uri="{0D108BD9-81ED-4DB2-BD59-A6C34878D82A}">
                    <a16:rowId xmlns:a16="http://schemas.microsoft.com/office/drawing/2014/main" val="1992815557"/>
                  </a:ext>
                </a:extLst>
              </a:tr>
            </a:tbl>
          </a:graphicData>
        </a:graphic>
      </p:graphicFrame>
      <p:sp>
        <p:nvSpPr>
          <p:cNvPr id="107" name="矢印: 右 106">
            <a:extLst>
              <a:ext uri="{FF2B5EF4-FFF2-40B4-BE49-F238E27FC236}">
                <a16:creationId xmlns:a16="http://schemas.microsoft.com/office/drawing/2014/main" id="{9601D6B1-FC92-42AB-9F1D-B5A8D72F691E}"/>
              </a:ext>
            </a:extLst>
          </p:cNvPr>
          <p:cNvSpPr/>
          <p:nvPr/>
        </p:nvSpPr>
        <p:spPr>
          <a:xfrm rot="5400000">
            <a:off x="4535295" y="3658230"/>
            <a:ext cx="385317" cy="3687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メイリオ" panose="020B0604030504040204" pitchFamily="50" charset="-128"/>
              <a:ea typeface="メイリオ" panose="020B0604030504040204" pitchFamily="50" charset="-128"/>
            </a:endParaRPr>
          </a:p>
        </p:txBody>
      </p:sp>
      <p:graphicFrame>
        <p:nvGraphicFramePr>
          <p:cNvPr id="108" name="表 107">
            <a:extLst>
              <a:ext uri="{FF2B5EF4-FFF2-40B4-BE49-F238E27FC236}">
                <a16:creationId xmlns:a16="http://schemas.microsoft.com/office/drawing/2014/main" id="{07CDF238-43A8-4505-892A-F2423E0D07AD}"/>
              </a:ext>
            </a:extLst>
          </p:cNvPr>
          <p:cNvGraphicFramePr>
            <a:graphicFrameLocks noGrp="1"/>
          </p:cNvGraphicFramePr>
          <p:nvPr>
            <p:extLst>
              <p:ext uri="{D42A27DB-BD31-4B8C-83A1-F6EECF244321}">
                <p14:modId xmlns:p14="http://schemas.microsoft.com/office/powerpoint/2010/main" val="2890620308"/>
              </p:ext>
            </p:extLst>
          </p:nvPr>
        </p:nvGraphicFramePr>
        <p:xfrm>
          <a:off x="5352265" y="5437602"/>
          <a:ext cx="2328060" cy="1023437"/>
        </p:xfrm>
        <a:graphic>
          <a:graphicData uri="http://schemas.openxmlformats.org/drawingml/2006/table">
            <a:tbl>
              <a:tblPr firstRow="1" bandRow="1">
                <a:tableStyleId>{69012ECD-51FC-41F1-AA8D-1B2483CD663E}</a:tableStyleId>
              </a:tblPr>
              <a:tblGrid>
                <a:gridCol w="2328060">
                  <a:extLst>
                    <a:ext uri="{9D8B030D-6E8A-4147-A177-3AD203B41FA5}">
                      <a16:colId xmlns:a16="http://schemas.microsoft.com/office/drawing/2014/main" val="3746511425"/>
                    </a:ext>
                  </a:extLst>
                </a:gridCol>
              </a:tblGrid>
              <a:tr h="3227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a:t>賃貸保証スタート</a:t>
                      </a:r>
                      <a:endParaRPr kumimoji="1" lang="en-US" altLang="ja-JP" sz="1600" b="1" dirty="0"/>
                    </a:p>
                  </a:txBody>
                  <a:tcPr anchor="ctr"/>
                </a:tc>
                <a:extLst>
                  <a:ext uri="{0D108BD9-81ED-4DB2-BD59-A6C34878D82A}">
                    <a16:rowId xmlns:a16="http://schemas.microsoft.com/office/drawing/2014/main" val="4280892208"/>
                  </a:ext>
                </a:extLst>
              </a:tr>
              <a:tr h="688157">
                <a:tc>
                  <a: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900" i="0" u="none" strike="noStrike" kern="1200" cap="none" spc="0" normalizeH="0" baseline="0" noProof="0" dirty="0">
                          <a:ln>
                            <a:noFill/>
                          </a:ln>
                          <a:solidFill>
                            <a:schemeClr val="bg2">
                              <a:lumMod val="25000"/>
                            </a:schemeClr>
                          </a:solidFill>
                          <a:effectLst/>
                          <a:uLnTx/>
                          <a:uFillTx/>
                          <a:latin typeface="Noto Sans JP Regular" panose="020B0500000000000000" pitchFamily="34" charset="-128"/>
                          <a:ea typeface="Noto Sans JP Regular" panose="020B0500000000000000" pitchFamily="34" charset="-128"/>
                          <a:cs typeface="+mn-cs"/>
                        </a:rPr>
                        <a:t>賃貸人様不動産会社様にも電子署名いただきましたら契約が完了し、賃貸保証がスタートします。</a:t>
                      </a:r>
                    </a:p>
                  </a:txBody>
                  <a:tcPr/>
                </a:tc>
                <a:extLst>
                  <a:ext uri="{0D108BD9-81ED-4DB2-BD59-A6C34878D82A}">
                    <a16:rowId xmlns:a16="http://schemas.microsoft.com/office/drawing/2014/main" val="1992815557"/>
                  </a:ext>
                </a:extLst>
              </a:tr>
            </a:tbl>
          </a:graphicData>
        </a:graphic>
      </p:graphicFrame>
      <p:pic>
        <p:nvPicPr>
          <p:cNvPr id="110" name="図 109" descr="アイコン&#10;&#10;中程度の精度で自動的に生成された説明">
            <a:extLst>
              <a:ext uri="{FF2B5EF4-FFF2-40B4-BE49-F238E27FC236}">
                <a16:creationId xmlns:a16="http://schemas.microsoft.com/office/drawing/2014/main" id="{3A1CBBD5-80F3-49BC-B359-A5B775F96E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94670" y="5541774"/>
            <a:ext cx="973468" cy="973468"/>
          </a:xfrm>
          <a:prstGeom prst="rect">
            <a:avLst/>
          </a:prstGeom>
        </p:spPr>
      </p:pic>
      <p:sp>
        <p:nvSpPr>
          <p:cNvPr id="111" name="矢印: 右 110">
            <a:extLst>
              <a:ext uri="{FF2B5EF4-FFF2-40B4-BE49-F238E27FC236}">
                <a16:creationId xmlns:a16="http://schemas.microsoft.com/office/drawing/2014/main" id="{B98E6F7C-33F0-47B2-861F-ADBB2D9FF433}"/>
              </a:ext>
            </a:extLst>
          </p:cNvPr>
          <p:cNvSpPr/>
          <p:nvPr/>
        </p:nvSpPr>
        <p:spPr>
          <a:xfrm rot="5400000">
            <a:off x="4540846" y="5045997"/>
            <a:ext cx="385317" cy="3687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a:latin typeface="メイリオ" panose="020B0604030504040204" pitchFamily="50" charset="-128"/>
              <a:ea typeface="メイリオ" panose="020B0604030504040204" pitchFamily="50" charset="-128"/>
            </a:endParaRPr>
          </a:p>
        </p:txBody>
      </p:sp>
      <p:graphicFrame>
        <p:nvGraphicFramePr>
          <p:cNvPr id="118" name="表 118">
            <a:extLst>
              <a:ext uri="{FF2B5EF4-FFF2-40B4-BE49-F238E27FC236}">
                <a16:creationId xmlns:a16="http://schemas.microsoft.com/office/drawing/2014/main" id="{B25D53B8-44C3-4C11-9174-6D52507597CF}"/>
              </a:ext>
            </a:extLst>
          </p:cNvPr>
          <p:cNvGraphicFramePr>
            <a:graphicFrameLocks noGrp="1"/>
          </p:cNvGraphicFramePr>
          <p:nvPr>
            <p:extLst>
              <p:ext uri="{D42A27DB-BD31-4B8C-83A1-F6EECF244321}">
                <p14:modId xmlns:p14="http://schemas.microsoft.com/office/powerpoint/2010/main" val="3568857489"/>
              </p:ext>
            </p:extLst>
          </p:nvPr>
        </p:nvGraphicFramePr>
        <p:xfrm>
          <a:off x="8305205" y="6461039"/>
          <a:ext cx="3365779" cy="354738"/>
        </p:xfrm>
        <a:graphic>
          <a:graphicData uri="http://schemas.openxmlformats.org/drawingml/2006/table">
            <a:tbl>
              <a:tblPr firstRow="1" bandRow="1">
                <a:tableStyleId>{2D5ABB26-0587-4C30-8999-92F81FD0307C}</a:tableStyleId>
              </a:tblPr>
              <a:tblGrid>
                <a:gridCol w="3365779">
                  <a:extLst>
                    <a:ext uri="{9D8B030D-6E8A-4147-A177-3AD203B41FA5}">
                      <a16:colId xmlns:a16="http://schemas.microsoft.com/office/drawing/2014/main" val="1652531230"/>
                    </a:ext>
                  </a:extLst>
                </a:gridCol>
              </a:tblGrid>
              <a:tr h="3547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u="none" strike="noStrike" kern="1200" cap="none" spc="0" normalizeH="0" baseline="0" noProof="0" dirty="0">
                          <a:ln>
                            <a:noFill/>
                          </a:ln>
                          <a:solidFill>
                            <a:schemeClr val="bg2">
                              <a:lumMod val="25000"/>
                            </a:schemeClr>
                          </a:solidFill>
                          <a:effectLst/>
                          <a:uLnTx/>
                          <a:uFillTx/>
                        </a:rPr>
                        <a:t>※</a:t>
                      </a:r>
                      <a:r>
                        <a:rPr kumimoji="1" lang="ja-JP" altLang="en-US" sz="800" u="none" strike="noStrike" kern="1200" cap="none" spc="0" normalizeH="0" baseline="0" noProof="0" dirty="0">
                          <a:ln>
                            <a:noFill/>
                          </a:ln>
                          <a:solidFill>
                            <a:schemeClr val="bg2">
                              <a:lumMod val="25000"/>
                            </a:schemeClr>
                          </a:solidFill>
                          <a:effectLst/>
                          <a:uLnTx/>
                          <a:uFillTx/>
                        </a:rPr>
                        <a:t>審査状況により追加書類、保証料率変更、連帯保証人の追加等をお願いする場合がございます。</a:t>
                      </a:r>
                      <a:endParaRPr kumimoji="1" lang="ja-JP" altLang="en-US" sz="800" i="0" u="none" strike="noStrike" kern="1200" cap="none" spc="0" normalizeH="0" baseline="0" noProof="0" dirty="0">
                        <a:ln>
                          <a:noFill/>
                        </a:ln>
                        <a:solidFill>
                          <a:schemeClr val="bg2">
                            <a:lumMod val="25000"/>
                          </a:schemeClr>
                        </a:solidFill>
                        <a:effectLst/>
                        <a:uLnTx/>
                        <a:uFillTx/>
                        <a:latin typeface="Noto Sans JP Regular" panose="020B0500000000000000" pitchFamily="34" charset="-128"/>
                        <a:ea typeface="Noto Sans JP Regular" panose="020B0500000000000000" pitchFamily="34" charset="-128"/>
                        <a:cs typeface="+mn-cs"/>
                      </a:endParaRPr>
                    </a:p>
                  </a:txBody>
                  <a:tcPr/>
                </a:tc>
                <a:extLst>
                  <a:ext uri="{0D108BD9-81ED-4DB2-BD59-A6C34878D82A}">
                    <a16:rowId xmlns:a16="http://schemas.microsoft.com/office/drawing/2014/main" val="1669771784"/>
                  </a:ext>
                </a:extLst>
              </a:tr>
            </a:tbl>
          </a:graphicData>
        </a:graphic>
      </p:graphicFrame>
      <p:graphicFrame>
        <p:nvGraphicFramePr>
          <p:cNvPr id="119" name="表 119">
            <a:extLst>
              <a:ext uri="{FF2B5EF4-FFF2-40B4-BE49-F238E27FC236}">
                <a16:creationId xmlns:a16="http://schemas.microsoft.com/office/drawing/2014/main" id="{8CDBADD4-A1DB-4001-A55E-68D94A2699A8}"/>
              </a:ext>
            </a:extLst>
          </p:cNvPr>
          <p:cNvGraphicFramePr>
            <a:graphicFrameLocks noGrp="1"/>
          </p:cNvGraphicFramePr>
          <p:nvPr>
            <p:extLst>
              <p:ext uri="{D42A27DB-BD31-4B8C-83A1-F6EECF244321}">
                <p14:modId xmlns:p14="http://schemas.microsoft.com/office/powerpoint/2010/main" val="2621432919"/>
              </p:ext>
            </p:extLst>
          </p:nvPr>
        </p:nvGraphicFramePr>
        <p:xfrm>
          <a:off x="8351281" y="863334"/>
          <a:ext cx="3395268" cy="1219200"/>
        </p:xfrm>
        <a:graphic>
          <a:graphicData uri="http://schemas.openxmlformats.org/drawingml/2006/table">
            <a:tbl>
              <a:tblPr firstRow="1" bandRow="1">
                <a:tableStyleId>{5C22544A-7EE6-4342-B048-85BDC9FD1C3A}</a:tableStyleId>
              </a:tblPr>
              <a:tblGrid>
                <a:gridCol w="1131756">
                  <a:extLst>
                    <a:ext uri="{9D8B030D-6E8A-4147-A177-3AD203B41FA5}">
                      <a16:colId xmlns:a16="http://schemas.microsoft.com/office/drawing/2014/main" val="3633906349"/>
                    </a:ext>
                  </a:extLst>
                </a:gridCol>
                <a:gridCol w="1131756">
                  <a:extLst>
                    <a:ext uri="{9D8B030D-6E8A-4147-A177-3AD203B41FA5}">
                      <a16:colId xmlns:a16="http://schemas.microsoft.com/office/drawing/2014/main" val="2865633067"/>
                    </a:ext>
                  </a:extLst>
                </a:gridCol>
                <a:gridCol w="1131756">
                  <a:extLst>
                    <a:ext uri="{9D8B030D-6E8A-4147-A177-3AD203B41FA5}">
                      <a16:colId xmlns:a16="http://schemas.microsoft.com/office/drawing/2014/main" val="1582764970"/>
                    </a:ext>
                  </a:extLst>
                </a:gridCol>
              </a:tblGrid>
              <a:tr h="304800">
                <a:tc gridSpan="3">
                  <a:txBody>
                    <a:bodyPr/>
                    <a:lstStyle/>
                    <a:p>
                      <a:pPr algn="ctr"/>
                      <a:r>
                        <a:rPr kumimoji="1" lang="ja-JP" altLang="en-US" sz="1050" dirty="0"/>
                        <a:t>個人</a:t>
                      </a:r>
                    </a:p>
                  </a:txBody>
                  <a:tcPr anchor="ct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val="1565090868"/>
                  </a:ext>
                </a:extLst>
              </a:tr>
              <a:tr h="304800">
                <a:tc rowSpan="3">
                  <a:txBody>
                    <a:bodyPr/>
                    <a:lstStyle/>
                    <a:p>
                      <a:pPr algn="ctr"/>
                      <a:r>
                        <a:rPr kumimoji="1" lang="ja-JP" altLang="en-US" sz="1050" dirty="0"/>
                        <a:t>身分証明書</a:t>
                      </a:r>
                    </a:p>
                  </a:txBody>
                  <a:tcPr anchor="ctr"/>
                </a:tc>
                <a:tc>
                  <a:txBody>
                    <a:bodyPr/>
                    <a:lstStyle/>
                    <a:p>
                      <a:r>
                        <a:rPr kumimoji="1" lang="ja-JP" altLang="en-US" sz="1050" dirty="0"/>
                        <a:t>●運転免許証</a:t>
                      </a:r>
                    </a:p>
                  </a:txBody>
                  <a:tcPr anchor="ctr"/>
                </a:tc>
                <a:tc>
                  <a:txBody>
                    <a:bodyPr/>
                    <a:lstStyle/>
                    <a:p>
                      <a:r>
                        <a:rPr kumimoji="1" lang="ja-JP" altLang="en-US" sz="1050" dirty="0"/>
                        <a:t>●健康保険証</a:t>
                      </a:r>
                    </a:p>
                  </a:txBody>
                  <a:tcPr anchor="ctr"/>
                </a:tc>
                <a:extLst>
                  <a:ext uri="{0D108BD9-81ED-4DB2-BD59-A6C34878D82A}">
                    <a16:rowId xmlns:a16="http://schemas.microsoft.com/office/drawing/2014/main" val="2317354061"/>
                  </a:ext>
                </a:extLst>
              </a:tr>
              <a:tr h="304800">
                <a:tc vMerge="1">
                  <a:txBody>
                    <a:bodyPr/>
                    <a:lstStyle/>
                    <a:p>
                      <a:endParaRPr kumimoji="1" lang="ja-JP" altLang="en-US" sz="1050" dirty="0"/>
                    </a:p>
                  </a:txBody>
                  <a:tcPr/>
                </a:tc>
                <a:tc>
                  <a:txBody>
                    <a:bodyPr/>
                    <a:lstStyle/>
                    <a:p>
                      <a:r>
                        <a:rPr kumimoji="1" lang="ja-JP" altLang="en-US" sz="1050" dirty="0"/>
                        <a:t>●住基カード</a:t>
                      </a:r>
                    </a:p>
                  </a:txBody>
                  <a:tcPr anchor="ctr"/>
                </a:tc>
                <a:tc>
                  <a:txBody>
                    <a:bodyPr/>
                    <a:lstStyle/>
                    <a:p>
                      <a:r>
                        <a:rPr kumimoji="1" lang="ja-JP" altLang="en-US" sz="1050" dirty="0"/>
                        <a:t>●印鑑証明</a:t>
                      </a:r>
                    </a:p>
                  </a:txBody>
                  <a:tcPr anchor="ctr"/>
                </a:tc>
                <a:extLst>
                  <a:ext uri="{0D108BD9-81ED-4DB2-BD59-A6C34878D82A}">
                    <a16:rowId xmlns:a16="http://schemas.microsoft.com/office/drawing/2014/main" val="1021179285"/>
                  </a:ext>
                </a:extLst>
              </a:tr>
              <a:tr h="304800">
                <a:tc vMerge="1">
                  <a:txBody>
                    <a:bodyPr/>
                    <a:lstStyle/>
                    <a:p>
                      <a:endParaRPr kumimoji="1" lang="ja-JP" altLang="en-US" sz="1050" dirty="0"/>
                    </a:p>
                  </a:txBody>
                  <a:tcPr/>
                </a:tc>
                <a:tc gridSpan="2">
                  <a:txBody>
                    <a:bodyPr/>
                    <a:lstStyle/>
                    <a:p>
                      <a:r>
                        <a:rPr kumimoji="1" lang="ja-JP" altLang="en-US" sz="1050" dirty="0"/>
                        <a:t>●パスポート</a:t>
                      </a:r>
                      <a:r>
                        <a:rPr kumimoji="1" lang="en-US" altLang="ja-JP" sz="1050" dirty="0"/>
                        <a:t>+</a:t>
                      </a:r>
                      <a:r>
                        <a:rPr kumimoji="1" lang="ja-JP" altLang="en-US" sz="1050" dirty="0"/>
                        <a:t>住民票</a:t>
                      </a:r>
                    </a:p>
                  </a:txBody>
                  <a:tcPr anchor="ctr"/>
                </a:tc>
                <a:tc hMerge="1">
                  <a:txBody>
                    <a:bodyPr/>
                    <a:lstStyle/>
                    <a:p>
                      <a:endParaRPr kumimoji="1" lang="ja-JP" altLang="en-US" sz="1050" dirty="0"/>
                    </a:p>
                  </a:txBody>
                  <a:tcPr/>
                </a:tc>
                <a:extLst>
                  <a:ext uri="{0D108BD9-81ED-4DB2-BD59-A6C34878D82A}">
                    <a16:rowId xmlns:a16="http://schemas.microsoft.com/office/drawing/2014/main" val="1589116890"/>
                  </a:ext>
                </a:extLst>
              </a:tr>
            </a:tbl>
          </a:graphicData>
        </a:graphic>
      </p:graphicFrame>
      <p:sp>
        <p:nvSpPr>
          <p:cNvPr id="120" name="テキスト ボックス 119">
            <a:extLst>
              <a:ext uri="{FF2B5EF4-FFF2-40B4-BE49-F238E27FC236}">
                <a16:creationId xmlns:a16="http://schemas.microsoft.com/office/drawing/2014/main" id="{D2AE668E-8C25-4847-8110-AECC6B5F9F92}"/>
              </a:ext>
            </a:extLst>
          </p:cNvPr>
          <p:cNvSpPr txBox="1"/>
          <p:nvPr/>
        </p:nvSpPr>
        <p:spPr>
          <a:xfrm>
            <a:off x="8308588" y="2120381"/>
            <a:ext cx="2916241" cy="230832"/>
          </a:xfrm>
          <a:prstGeom prst="rect">
            <a:avLst/>
          </a:prstGeom>
          <a:noFill/>
        </p:spPr>
        <p:txBody>
          <a:bodyPr wrap="square">
            <a:spAutoFit/>
          </a:bodyPr>
          <a:lstStyle/>
          <a:p>
            <a:r>
              <a:rPr kumimoji="1" lang="en-US" altLang="ja-JP" sz="90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a:t>
            </a:r>
            <a:r>
              <a:rPr kumimoji="1" lang="ja-JP" altLang="en-US" sz="90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印鑑証明・住民票は過去</a:t>
            </a:r>
            <a:r>
              <a:rPr kumimoji="1" lang="en-US" altLang="ja-JP" sz="90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3</a:t>
            </a:r>
            <a:r>
              <a:rPr kumimoji="1" lang="ja-JP" altLang="en-US" sz="900" u="none" strike="noStrike" kern="120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ケ月以内でお願いします。</a:t>
            </a:r>
            <a:endParaRPr kumimoji="1" lang="ja-JP" altLang="en-US" sz="900" dirty="0">
              <a:latin typeface="メイリオ" panose="020B0604030504040204" pitchFamily="50" charset="-128"/>
              <a:ea typeface="メイリオ" panose="020B0604030504040204" pitchFamily="50" charset="-128"/>
            </a:endParaRPr>
          </a:p>
        </p:txBody>
      </p:sp>
      <p:sp>
        <p:nvSpPr>
          <p:cNvPr id="121" name="正方形/長方形 120">
            <a:extLst>
              <a:ext uri="{FF2B5EF4-FFF2-40B4-BE49-F238E27FC236}">
                <a16:creationId xmlns:a16="http://schemas.microsoft.com/office/drawing/2014/main" id="{3B91F1A0-EFAF-4410-B0F7-33E4D013CE69}"/>
              </a:ext>
            </a:extLst>
          </p:cNvPr>
          <p:cNvSpPr/>
          <p:nvPr/>
        </p:nvSpPr>
        <p:spPr>
          <a:xfrm>
            <a:off x="8090104" y="0"/>
            <a:ext cx="4101896" cy="69269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お申込みにご用意いただく書類</a:t>
            </a:r>
          </a:p>
        </p:txBody>
      </p:sp>
      <p:graphicFrame>
        <p:nvGraphicFramePr>
          <p:cNvPr id="122" name="表 119">
            <a:extLst>
              <a:ext uri="{FF2B5EF4-FFF2-40B4-BE49-F238E27FC236}">
                <a16:creationId xmlns:a16="http://schemas.microsoft.com/office/drawing/2014/main" id="{51DC62E4-C996-4E33-86F4-568ED88904FF}"/>
              </a:ext>
            </a:extLst>
          </p:cNvPr>
          <p:cNvGraphicFramePr>
            <a:graphicFrameLocks noGrp="1"/>
          </p:cNvGraphicFramePr>
          <p:nvPr>
            <p:extLst>
              <p:ext uri="{D42A27DB-BD31-4B8C-83A1-F6EECF244321}">
                <p14:modId xmlns:p14="http://schemas.microsoft.com/office/powerpoint/2010/main" val="3305923897"/>
              </p:ext>
            </p:extLst>
          </p:nvPr>
        </p:nvGraphicFramePr>
        <p:xfrm>
          <a:off x="8351281" y="2371864"/>
          <a:ext cx="3395268" cy="2341614"/>
        </p:xfrm>
        <a:graphic>
          <a:graphicData uri="http://schemas.openxmlformats.org/drawingml/2006/table">
            <a:tbl>
              <a:tblPr firstRow="1" bandRow="1">
                <a:tableStyleId>{5C22544A-7EE6-4342-B048-85BDC9FD1C3A}</a:tableStyleId>
              </a:tblPr>
              <a:tblGrid>
                <a:gridCol w="1131756">
                  <a:extLst>
                    <a:ext uri="{9D8B030D-6E8A-4147-A177-3AD203B41FA5}">
                      <a16:colId xmlns:a16="http://schemas.microsoft.com/office/drawing/2014/main" val="3633906349"/>
                    </a:ext>
                  </a:extLst>
                </a:gridCol>
                <a:gridCol w="2263512">
                  <a:extLst>
                    <a:ext uri="{9D8B030D-6E8A-4147-A177-3AD203B41FA5}">
                      <a16:colId xmlns:a16="http://schemas.microsoft.com/office/drawing/2014/main" val="2865633067"/>
                    </a:ext>
                  </a:extLst>
                </a:gridCol>
              </a:tblGrid>
              <a:tr h="298829">
                <a:tc gridSpan="2">
                  <a:txBody>
                    <a:bodyPr/>
                    <a:lstStyle/>
                    <a:p>
                      <a:pPr algn="ctr"/>
                      <a:r>
                        <a:rPr kumimoji="1" lang="ja-JP" altLang="en-US" sz="1050" dirty="0"/>
                        <a:t>下記に該当される方は追加で必要となります。</a:t>
                      </a:r>
                    </a:p>
                  </a:txBody>
                  <a:tcPr anchor="ctr"/>
                </a:tc>
                <a:tc hMerge="1">
                  <a:txBody>
                    <a:bodyPr/>
                    <a:lstStyle/>
                    <a:p>
                      <a:endParaRPr kumimoji="1" lang="ja-JP" altLang="en-US" dirty="0"/>
                    </a:p>
                  </a:txBody>
                  <a:tcPr/>
                </a:tc>
                <a:extLst>
                  <a:ext uri="{0D108BD9-81ED-4DB2-BD59-A6C34878D82A}">
                    <a16:rowId xmlns:a16="http://schemas.microsoft.com/office/drawing/2014/main" val="1565090868"/>
                  </a:ext>
                </a:extLst>
              </a:tr>
              <a:tr h="298829">
                <a:tc>
                  <a:txBody>
                    <a:bodyPr/>
                    <a:lstStyle/>
                    <a:p>
                      <a:pPr algn="l"/>
                      <a:r>
                        <a:rPr kumimoji="1" lang="ja-JP" altLang="en-US" sz="1000" dirty="0"/>
                        <a:t>定収入のある方</a:t>
                      </a:r>
                    </a:p>
                  </a:txBody>
                  <a:tcPr anchor="ctr"/>
                </a:tc>
                <a:tc>
                  <a:txBody>
                    <a:bodyPr/>
                    <a:lstStyle/>
                    <a:p>
                      <a:pPr algn="l"/>
                      <a:r>
                        <a:rPr kumimoji="1" lang="ja-JP" altLang="en-US" sz="1000" dirty="0"/>
                        <a:t>収入を証明できる書類</a:t>
                      </a:r>
                    </a:p>
                  </a:txBody>
                  <a:tcPr anchor="ctr"/>
                </a:tc>
                <a:extLst>
                  <a:ext uri="{0D108BD9-81ED-4DB2-BD59-A6C34878D82A}">
                    <a16:rowId xmlns:a16="http://schemas.microsoft.com/office/drawing/2014/main" val="2317354061"/>
                  </a:ext>
                </a:extLst>
              </a:tr>
              <a:tr h="298829">
                <a:tc>
                  <a:txBody>
                    <a:bodyPr/>
                    <a:lstStyle/>
                    <a:p>
                      <a:pPr algn="l"/>
                      <a:r>
                        <a:rPr kumimoji="1" lang="ja-JP" altLang="en-US" sz="1000" dirty="0"/>
                        <a:t>無　職</a:t>
                      </a:r>
                    </a:p>
                  </a:txBody>
                  <a:tcPr anchor="ctr"/>
                </a:tc>
                <a:tc>
                  <a:txBody>
                    <a:bodyPr/>
                    <a:lstStyle/>
                    <a:p>
                      <a:pPr algn="l"/>
                      <a:r>
                        <a:rPr kumimoji="1" lang="ja-JP" altLang="en-US" sz="1000" dirty="0"/>
                        <a:t>失業保険受給資格証</a:t>
                      </a:r>
                    </a:p>
                  </a:txBody>
                  <a:tcPr anchor="ctr"/>
                </a:tc>
                <a:extLst>
                  <a:ext uri="{0D108BD9-81ED-4DB2-BD59-A6C34878D82A}">
                    <a16:rowId xmlns:a16="http://schemas.microsoft.com/office/drawing/2014/main" val="1021179285"/>
                  </a:ext>
                </a:extLst>
              </a:tr>
              <a:tr h="298829">
                <a:tc>
                  <a:txBody>
                    <a:bodyPr/>
                    <a:lstStyle/>
                    <a:p>
                      <a:pPr algn="l"/>
                      <a:r>
                        <a:rPr kumimoji="1" lang="ja-JP" altLang="en-US" sz="1000" dirty="0"/>
                        <a:t>年金受給</a:t>
                      </a:r>
                    </a:p>
                  </a:txBody>
                  <a:tcPr anchor="ctr"/>
                </a:tc>
                <a:tc>
                  <a:txBody>
                    <a:bodyPr/>
                    <a:lstStyle/>
                    <a:p>
                      <a:pPr algn="l"/>
                      <a:r>
                        <a:rPr kumimoji="1" lang="ja-JP" altLang="en-US" sz="1000" dirty="0"/>
                        <a:t>年金受給額が確認できる書類</a:t>
                      </a:r>
                    </a:p>
                  </a:txBody>
                  <a:tcPr anchor="ctr"/>
                </a:tc>
                <a:extLst>
                  <a:ext uri="{0D108BD9-81ED-4DB2-BD59-A6C34878D82A}">
                    <a16:rowId xmlns:a16="http://schemas.microsoft.com/office/drawing/2014/main" val="1589116890"/>
                  </a:ext>
                </a:extLst>
              </a:tr>
              <a:tr h="545229">
                <a:tc>
                  <a:txBody>
                    <a:bodyPr/>
                    <a:lstStyle/>
                    <a:p>
                      <a:pPr algn="l"/>
                      <a:r>
                        <a:rPr kumimoji="1" lang="ja-JP" altLang="en-US" sz="1000" dirty="0"/>
                        <a:t>生活保護</a:t>
                      </a:r>
                    </a:p>
                  </a:txBody>
                  <a:tcPr anchor="ctr"/>
                </a:tc>
                <a:tc>
                  <a:txBody>
                    <a:bodyPr/>
                    <a:lstStyle/>
                    <a:p>
                      <a:pPr algn="l"/>
                      <a:r>
                        <a:rPr kumimoji="1" lang="ja-JP" altLang="en-US" sz="1000" dirty="0"/>
                        <a:t>受給額が確認できる書類</a:t>
                      </a:r>
                      <a:endParaRPr kumimoji="1" lang="en-US" altLang="ja-JP" sz="1000" dirty="0"/>
                    </a:p>
                    <a:p>
                      <a:pPr algn="l"/>
                      <a:r>
                        <a:rPr kumimoji="1" lang="ja-JP" altLang="en-US" sz="1000" dirty="0"/>
                        <a:t>福祉担当者さんの連絡先が分かる書類</a:t>
                      </a:r>
                    </a:p>
                  </a:txBody>
                  <a:tcPr anchor="ctr"/>
                </a:tc>
                <a:extLst>
                  <a:ext uri="{0D108BD9-81ED-4DB2-BD59-A6C34878D82A}">
                    <a16:rowId xmlns:a16="http://schemas.microsoft.com/office/drawing/2014/main" val="3564187907"/>
                  </a:ext>
                </a:extLst>
              </a:tr>
              <a:tr h="298829">
                <a:tc>
                  <a:txBody>
                    <a:bodyPr/>
                    <a:lstStyle/>
                    <a:p>
                      <a:pPr algn="l"/>
                      <a:r>
                        <a:rPr kumimoji="1" lang="ja-JP" altLang="en-US" sz="1000" dirty="0"/>
                        <a:t>外国籍</a:t>
                      </a:r>
                    </a:p>
                  </a:txBody>
                  <a:tcPr anchor="ctr"/>
                </a:tc>
                <a:tc>
                  <a:txBody>
                    <a:bodyPr/>
                    <a:lstStyle/>
                    <a:p>
                      <a:pPr algn="l"/>
                      <a:r>
                        <a:rPr kumimoji="1" lang="ja-JP" altLang="en-US" sz="1000" dirty="0"/>
                        <a:t>パスポート又は在留カード（表裏）</a:t>
                      </a:r>
                    </a:p>
                  </a:txBody>
                  <a:tcPr anchor="ctr"/>
                </a:tc>
                <a:extLst>
                  <a:ext uri="{0D108BD9-81ED-4DB2-BD59-A6C34878D82A}">
                    <a16:rowId xmlns:a16="http://schemas.microsoft.com/office/drawing/2014/main" val="1622762956"/>
                  </a:ext>
                </a:extLst>
              </a:tr>
              <a:tr h="298829">
                <a:tc>
                  <a:txBody>
                    <a:bodyPr/>
                    <a:lstStyle/>
                    <a:p>
                      <a:pPr algn="l"/>
                      <a:r>
                        <a:rPr kumimoji="1" lang="ja-JP" altLang="en-US" sz="1000" dirty="0"/>
                        <a:t>未成年者</a:t>
                      </a:r>
                    </a:p>
                  </a:txBody>
                  <a:tcPr anchor="ctr"/>
                </a:tc>
                <a:tc>
                  <a:txBody>
                    <a:bodyPr/>
                    <a:lstStyle/>
                    <a:p>
                      <a:pPr algn="l"/>
                      <a:r>
                        <a:rPr kumimoji="1" lang="ja-JP" altLang="en-US" sz="1000" dirty="0"/>
                        <a:t>親権者（法定代理人）同意書</a:t>
                      </a:r>
                    </a:p>
                  </a:txBody>
                  <a:tcPr anchor="ctr"/>
                </a:tc>
                <a:extLst>
                  <a:ext uri="{0D108BD9-81ED-4DB2-BD59-A6C34878D82A}">
                    <a16:rowId xmlns:a16="http://schemas.microsoft.com/office/drawing/2014/main" val="1446489462"/>
                  </a:ext>
                </a:extLst>
              </a:tr>
            </a:tbl>
          </a:graphicData>
        </a:graphic>
      </p:graphicFrame>
      <p:graphicFrame>
        <p:nvGraphicFramePr>
          <p:cNvPr id="123" name="表 119">
            <a:extLst>
              <a:ext uri="{FF2B5EF4-FFF2-40B4-BE49-F238E27FC236}">
                <a16:creationId xmlns:a16="http://schemas.microsoft.com/office/drawing/2014/main" id="{C57A787B-E69D-444E-B9A0-F9584CDEEE4A}"/>
              </a:ext>
            </a:extLst>
          </p:cNvPr>
          <p:cNvGraphicFramePr>
            <a:graphicFrameLocks noGrp="1"/>
          </p:cNvGraphicFramePr>
          <p:nvPr>
            <p:extLst>
              <p:ext uri="{D42A27DB-BD31-4B8C-83A1-F6EECF244321}">
                <p14:modId xmlns:p14="http://schemas.microsoft.com/office/powerpoint/2010/main" val="3271563049"/>
              </p:ext>
            </p:extLst>
          </p:nvPr>
        </p:nvGraphicFramePr>
        <p:xfrm>
          <a:off x="8351281" y="4892809"/>
          <a:ext cx="3372470" cy="914400"/>
        </p:xfrm>
        <a:graphic>
          <a:graphicData uri="http://schemas.openxmlformats.org/drawingml/2006/table">
            <a:tbl>
              <a:tblPr firstRow="1" bandRow="1">
                <a:tableStyleId>{00A15C55-8517-42AA-B614-E9B94910E393}</a:tableStyleId>
              </a:tblPr>
              <a:tblGrid>
                <a:gridCol w="1224136">
                  <a:extLst>
                    <a:ext uri="{9D8B030D-6E8A-4147-A177-3AD203B41FA5}">
                      <a16:colId xmlns:a16="http://schemas.microsoft.com/office/drawing/2014/main" val="3633906349"/>
                    </a:ext>
                  </a:extLst>
                </a:gridCol>
                <a:gridCol w="2148334">
                  <a:extLst>
                    <a:ext uri="{9D8B030D-6E8A-4147-A177-3AD203B41FA5}">
                      <a16:colId xmlns:a16="http://schemas.microsoft.com/office/drawing/2014/main" val="1752337284"/>
                    </a:ext>
                  </a:extLst>
                </a:gridCol>
              </a:tblGrid>
              <a:tr h="304800">
                <a:tc gridSpan="2">
                  <a:txBody>
                    <a:bodyPr/>
                    <a:lstStyle/>
                    <a:p>
                      <a:pPr algn="ctr"/>
                      <a:r>
                        <a:rPr kumimoji="1" lang="ja-JP" altLang="en-US" sz="1050" dirty="0"/>
                        <a:t>法人</a:t>
                      </a:r>
                    </a:p>
                  </a:txBody>
                  <a:tcPr anchor="ctr"/>
                </a:tc>
                <a:tc hMerge="1">
                  <a:txBody>
                    <a:bodyPr/>
                    <a:lstStyle/>
                    <a:p>
                      <a:endParaRPr kumimoji="1" lang="ja-JP" altLang="en-US"/>
                    </a:p>
                  </a:txBody>
                  <a:tcPr/>
                </a:tc>
                <a:extLst>
                  <a:ext uri="{0D108BD9-81ED-4DB2-BD59-A6C34878D82A}">
                    <a16:rowId xmlns:a16="http://schemas.microsoft.com/office/drawing/2014/main" val="1565090868"/>
                  </a:ext>
                </a:extLst>
              </a:tr>
              <a:tr h="304800">
                <a:tc>
                  <a:txBody>
                    <a:bodyPr/>
                    <a:lstStyle/>
                    <a:p>
                      <a:r>
                        <a:rPr kumimoji="1" lang="ja-JP" altLang="en-US" sz="1050" dirty="0"/>
                        <a:t>必要書類</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t>商業登記簿謄本（３ケ月以内）</a:t>
                      </a:r>
                    </a:p>
                  </a:txBody>
                  <a:tcPr anchor="ctr"/>
                </a:tc>
                <a:extLst>
                  <a:ext uri="{0D108BD9-81ED-4DB2-BD59-A6C34878D82A}">
                    <a16:rowId xmlns:a16="http://schemas.microsoft.com/office/drawing/2014/main" val="1021179285"/>
                  </a:ext>
                </a:extLst>
              </a:tr>
              <a:tr h="304800">
                <a:tc>
                  <a:txBody>
                    <a:bodyPr/>
                    <a:lstStyle/>
                    <a:p>
                      <a:r>
                        <a:rPr kumimoji="1" lang="ja-JP" altLang="en-US" sz="1050" dirty="0"/>
                        <a:t>必要に応じて</a:t>
                      </a:r>
                    </a:p>
                  </a:txBody>
                  <a:tcPr anchor="ctr"/>
                </a:tc>
                <a:tc>
                  <a:txBody>
                    <a:bodyPr/>
                    <a:lstStyle/>
                    <a:p>
                      <a:r>
                        <a:rPr kumimoji="1" lang="ja-JP" altLang="en-US" sz="1050" dirty="0"/>
                        <a:t>決算書等、代表者の身分証明書</a:t>
                      </a:r>
                    </a:p>
                  </a:txBody>
                  <a:tcPr anchor="ctr"/>
                </a:tc>
                <a:extLst>
                  <a:ext uri="{0D108BD9-81ED-4DB2-BD59-A6C34878D82A}">
                    <a16:rowId xmlns:a16="http://schemas.microsoft.com/office/drawing/2014/main" val="1589116890"/>
                  </a:ext>
                </a:extLst>
              </a:tr>
            </a:tbl>
          </a:graphicData>
        </a:graphic>
      </p:graphicFrame>
      <p:sp>
        <p:nvSpPr>
          <p:cNvPr id="124" name="正方形/長方形 123">
            <a:extLst>
              <a:ext uri="{FF2B5EF4-FFF2-40B4-BE49-F238E27FC236}">
                <a16:creationId xmlns:a16="http://schemas.microsoft.com/office/drawing/2014/main" id="{5CB0E89B-3A0A-453E-BD49-2B0E77AE2FF6}"/>
              </a:ext>
            </a:extLst>
          </p:cNvPr>
          <p:cNvSpPr/>
          <p:nvPr/>
        </p:nvSpPr>
        <p:spPr>
          <a:xfrm>
            <a:off x="0" y="0"/>
            <a:ext cx="8090105" cy="692696"/>
          </a:xfrm>
          <a:prstGeom prst="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お申込み～ご契約までの流れ</a:t>
            </a:r>
          </a:p>
        </p:txBody>
      </p:sp>
      <p:sp>
        <p:nvSpPr>
          <p:cNvPr id="130" name="テキスト ボックス 129">
            <a:extLst>
              <a:ext uri="{FF2B5EF4-FFF2-40B4-BE49-F238E27FC236}">
                <a16:creationId xmlns:a16="http://schemas.microsoft.com/office/drawing/2014/main" id="{169FAAEB-55BE-4680-883F-271DE7826B16}"/>
              </a:ext>
            </a:extLst>
          </p:cNvPr>
          <p:cNvSpPr txBox="1"/>
          <p:nvPr/>
        </p:nvSpPr>
        <p:spPr>
          <a:xfrm>
            <a:off x="230648" y="1391421"/>
            <a:ext cx="2854644" cy="307777"/>
          </a:xfrm>
          <a:prstGeom prst="rect">
            <a:avLst/>
          </a:prstGeom>
          <a:noFill/>
        </p:spPr>
        <p:txBody>
          <a:bodyPr wrap="square">
            <a:spAutoFit/>
          </a:bodyPr>
          <a:lstStyle/>
          <a:p>
            <a:r>
              <a:rPr kumimoji="1" lang="ja-JP" altLang="en-US" sz="1400" b="1" dirty="0">
                <a:latin typeface="メイリオ" panose="020B0604030504040204" pitchFamily="50" charset="-128"/>
                <a:ea typeface="メイリオ" panose="020B0604030504040204" pitchFamily="50" charset="-128"/>
              </a:rPr>
              <a:t>自宅や職場でも</a:t>
            </a:r>
            <a:r>
              <a:rPr lang="ja-JP" altLang="en-US" sz="1400" b="1" dirty="0">
                <a:latin typeface="メイリオ" panose="020B0604030504040204" pitchFamily="50" charset="-128"/>
                <a:ea typeface="メイリオ" panose="020B0604030504040204" pitchFamily="50" charset="-128"/>
              </a:rPr>
              <a:t>お申込みが可能！</a:t>
            </a:r>
            <a:endParaRPr kumimoji="1" lang="en-US" altLang="ja-JP" sz="1400" b="1" dirty="0">
              <a:latin typeface="メイリオ" panose="020B0604030504040204" pitchFamily="50" charset="-128"/>
              <a:ea typeface="メイリオ" panose="020B0604030504040204" pitchFamily="50" charset="-128"/>
            </a:endParaRPr>
          </a:p>
        </p:txBody>
      </p:sp>
      <p:sp>
        <p:nvSpPr>
          <p:cNvPr id="131" name="テキスト ボックス 130">
            <a:extLst>
              <a:ext uri="{FF2B5EF4-FFF2-40B4-BE49-F238E27FC236}">
                <a16:creationId xmlns:a16="http://schemas.microsoft.com/office/drawing/2014/main" id="{6D96EE01-70DB-484B-A29D-4F7791E73E78}"/>
              </a:ext>
            </a:extLst>
          </p:cNvPr>
          <p:cNvSpPr txBox="1"/>
          <p:nvPr/>
        </p:nvSpPr>
        <p:spPr>
          <a:xfrm>
            <a:off x="183309" y="2304010"/>
            <a:ext cx="4109837" cy="307777"/>
          </a:xfrm>
          <a:prstGeom prst="rect">
            <a:avLst/>
          </a:prstGeom>
          <a:noFill/>
        </p:spPr>
        <p:txBody>
          <a:bodyPr wrap="square">
            <a:spAutoFit/>
          </a:bodyPr>
          <a:lstStyle/>
          <a:p>
            <a:r>
              <a:rPr lang="ja-JP" altLang="en-US" sz="1400" b="1" dirty="0">
                <a:latin typeface="メイリオ" panose="020B0604030504040204" pitchFamily="50" charset="-128"/>
                <a:ea typeface="メイリオ" panose="020B0604030504040204" pitchFamily="50" charset="-128"/>
              </a:rPr>
              <a:t>契約書は自動発行　署名はボタンを押すだけ！</a:t>
            </a:r>
            <a:endParaRPr kumimoji="1" lang="ja-JP" altLang="en-US" sz="1400" b="1" dirty="0">
              <a:latin typeface="メイリオ" panose="020B0604030504040204" pitchFamily="50" charset="-128"/>
              <a:ea typeface="メイリオ" panose="020B0604030504040204" pitchFamily="50" charset="-128"/>
            </a:endParaRPr>
          </a:p>
        </p:txBody>
      </p:sp>
      <p:sp>
        <p:nvSpPr>
          <p:cNvPr id="132" name="テキスト ボックス 131">
            <a:extLst>
              <a:ext uri="{FF2B5EF4-FFF2-40B4-BE49-F238E27FC236}">
                <a16:creationId xmlns:a16="http://schemas.microsoft.com/office/drawing/2014/main" id="{BC349F11-764C-4063-9B8F-3CDE7D79C345}"/>
              </a:ext>
            </a:extLst>
          </p:cNvPr>
          <p:cNvSpPr txBox="1"/>
          <p:nvPr/>
        </p:nvSpPr>
        <p:spPr>
          <a:xfrm>
            <a:off x="230648" y="1901117"/>
            <a:ext cx="3519362" cy="307777"/>
          </a:xfrm>
          <a:prstGeom prst="rect">
            <a:avLst/>
          </a:prstGeom>
          <a:noFill/>
        </p:spPr>
        <p:txBody>
          <a:bodyPr wrap="square">
            <a:spAutoFit/>
          </a:bodyPr>
          <a:lstStyle/>
          <a:p>
            <a:r>
              <a:rPr lang="ja-JP" altLang="en-US" sz="1400" b="1" dirty="0">
                <a:latin typeface="メイリオ" panose="020B0604030504040204" pitchFamily="50" charset="-128"/>
                <a:ea typeface="メイリオ" panose="020B0604030504040204" pitchFamily="50" charset="-128"/>
              </a:rPr>
              <a:t>お申込みからご契約まで最短</a:t>
            </a:r>
            <a:r>
              <a:rPr lang="en-US" altLang="ja-JP" sz="1400" b="1" dirty="0">
                <a:latin typeface="メイリオ" panose="020B0604030504040204" pitchFamily="50" charset="-128"/>
                <a:ea typeface="メイリオ" panose="020B0604030504040204" pitchFamily="50" charset="-128"/>
              </a:rPr>
              <a:t>30</a:t>
            </a:r>
            <a:r>
              <a:rPr lang="ja-JP" altLang="en-US" sz="1400" b="1" dirty="0">
                <a:latin typeface="メイリオ" panose="020B0604030504040204" pitchFamily="50" charset="-128"/>
                <a:ea typeface="メイリオ" panose="020B0604030504040204" pitchFamily="50" charset="-128"/>
              </a:rPr>
              <a:t>分！</a:t>
            </a:r>
            <a:endParaRPr kumimoji="1" lang="ja-JP" altLang="en-US" sz="1400" b="1" dirty="0">
              <a:latin typeface="メイリオ" panose="020B0604030504040204" pitchFamily="50" charset="-128"/>
              <a:ea typeface="メイリオ" panose="020B0604030504040204" pitchFamily="50" charset="-128"/>
            </a:endParaRPr>
          </a:p>
        </p:txBody>
      </p:sp>
      <p:sp>
        <p:nvSpPr>
          <p:cNvPr id="136" name="テキスト ボックス 135">
            <a:extLst>
              <a:ext uri="{FF2B5EF4-FFF2-40B4-BE49-F238E27FC236}">
                <a16:creationId xmlns:a16="http://schemas.microsoft.com/office/drawing/2014/main" id="{40B6C227-2381-47FE-9E2E-A54FF790F14C}"/>
              </a:ext>
            </a:extLst>
          </p:cNvPr>
          <p:cNvSpPr txBox="1"/>
          <p:nvPr/>
        </p:nvSpPr>
        <p:spPr>
          <a:xfrm>
            <a:off x="8305205" y="5848165"/>
            <a:ext cx="3441344" cy="338554"/>
          </a:xfrm>
          <a:prstGeom prst="rect">
            <a:avLst/>
          </a:prstGeom>
          <a:noFill/>
        </p:spPr>
        <p:txBody>
          <a:bodyPr wrap="square" rtlCol="0">
            <a:spAutoFit/>
          </a:bodyPr>
          <a:lstStyle/>
          <a:p>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弊社より申込人様・連帯保証人様・緊急連絡先にご連絡させていただく場合がございます</a:t>
            </a:r>
            <a:endParaRPr kumimoji="1" lang="ja-JP" altLang="en-US" sz="800" dirty="0">
              <a:latin typeface="メイリオ" panose="020B0604030504040204" pitchFamily="50" charset="-128"/>
              <a:ea typeface="メイリオ" panose="020B0604030504040204" pitchFamily="50" charset="-128"/>
            </a:endParaRPr>
          </a:p>
        </p:txBody>
      </p:sp>
      <p:sp>
        <p:nvSpPr>
          <p:cNvPr id="137" name="テキスト ボックス 136">
            <a:extLst>
              <a:ext uri="{FF2B5EF4-FFF2-40B4-BE49-F238E27FC236}">
                <a16:creationId xmlns:a16="http://schemas.microsoft.com/office/drawing/2014/main" id="{7CA0C974-5360-432C-A602-04260F0C6875}"/>
              </a:ext>
            </a:extLst>
          </p:cNvPr>
          <p:cNvSpPr txBox="1"/>
          <p:nvPr/>
        </p:nvSpPr>
        <p:spPr>
          <a:xfrm>
            <a:off x="8305205" y="6153501"/>
            <a:ext cx="344134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800" dirty="0">
                <a:latin typeface="メイリオ" panose="020B0604030504040204" pitchFamily="50" charset="-128"/>
                <a:ea typeface="メイリオ" panose="020B0604030504040204" pitchFamily="50" charset="-128"/>
              </a:rPr>
              <a:t>※</a:t>
            </a:r>
            <a:r>
              <a:rPr lang="ja-JP" altLang="en-US" sz="800" dirty="0">
                <a:latin typeface="メイリオ" panose="020B0604030504040204" pitchFamily="50" charset="-128"/>
                <a:ea typeface="メイリオ" panose="020B0604030504040204" pitchFamily="50" charset="-128"/>
              </a:rPr>
              <a:t>申込みにあたり、与信判断のため、申込フォームに入力された個人情報を利用いたします。</a:t>
            </a:r>
          </a:p>
        </p:txBody>
      </p:sp>
      <p:sp>
        <p:nvSpPr>
          <p:cNvPr id="138" name="テキスト ボックス 137">
            <a:extLst>
              <a:ext uri="{FF2B5EF4-FFF2-40B4-BE49-F238E27FC236}">
                <a16:creationId xmlns:a16="http://schemas.microsoft.com/office/drawing/2014/main" id="{F8FF84A3-DEE2-47F5-8871-5949472C2DAF}"/>
              </a:ext>
            </a:extLst>
          </p:cNvPr>
          <p:cNvSpPr txBox="1"/>
          <p:nvPr/>
        </p:nvSpPr>
        <p:spPr>
          <a:xfrm>
            <a:off x="2662183" y="825690"/>
            <a:ext cx="3284874" cy="369332"/>
          </a:xfrm>
          <a:prstGeom prst="rect">
            <a:avLst/>
          </a:prstGeom>
          <a:noFill/>
        </p:spPr>
        <p:txBody>
          <a:bodyPr wrap="none" rtlCol="0">
            <a:spAutoFit/>
          </a:bodyPr>
          <a:lstStyle/>
          <a:p>
            <a:r>
              <a:rPr kumimoji="1" lang="ja-JP" altLang="en-US" b="1" dirty="0">
                <a:solidFill>
                  <a:schemeClr val="accent1">
                    <a:lumMod val="75000"/>
                  </a:schemeClr>
                </a:solidFill>
                <a:latin typeface="メイリオ" panose="020B0604030504040204" pitchFamily="50" charset="-128"/>
                <a:ea typeface="メイリオ" panose="020B0604030504040204" pitchFamily="50" charset="-128"/>
              </a:rPr>
              <a:t>               なら</a:t>
            </a:r>
            <a:r>
              <a:rPr kumimoji="1" lang="en-US" altLang="ja-JP" b="1" dirty="0">
                <a:solidFill>
                  <a:schemeClr val="accent1">
                    <a:lumMod val="75000"/>
                  </a:schemeClr>
                </a:solidFill>
                <a:latin typeface="メイリオ" panose="020B0604030504040204" pitchFamily="50" charset="-128"/>
                <a:ea typeface="メイリオ" panose="020B0604030504040204" pitchFamily="50" charset="-128"/>
              </a:rPr>
              <a:t>WEB</a:t>
            </a:r>
            <a:r>
              <a:rPr kumimoji="1" lang="ja-JP" altLang="en-US" b="1" dirty="0">
                <a:solidFill>
                  <a:schemeClr val="accent1">
                    <a:lumMod val="75000"/>
                  </a:schemeClr>
                </a:solidFill>
                <a:latin typeface="メイリオ" panose="020B0604030504040204" pitchFamily="50" charset="-128"/>
                <a:ea typeface="メイリオ" panose="020B0604030504040204" pitchFamily="50" charset="-128"/>
              </a:rPr>
              <a:t>で完結！</a:t>
            </a:r>
          </a:p>
        </p:txBody>
      </p:sp>
      <p:cxnSp>
        <p:nvCxnSpPr>
          <p:cNvPr id="141" name="直線コネクタ 140">
            <a:extLst>
              <a:ext uri="{FF2B5EF4-FFF2-40B4-BE49-F238E27FC236}">
                <a16:creationId xmlns:a16="http://schemas.microsoft.com/office/drawing/2014/main" id="{6F583933-DF77-4BB5-9AE5-0CB21BE460EB}"/>
              </a:ext>
            </a:extLst>
          </p:cNvPr>
          <p:cNvCxnSpPr/>
          <p:nvPr/>
        </p:nvCxnSpPr>
        <p:spPr>
          <a:xfrm flipV="1">
            <a:off x="302700" y="4049994"/>
            <a:ext cx="3600400" cy="8427"/>
          </a:xfrm>
          <a:prstGeom prst="line">
            <a:avLst/>
          </a:prstGeom>
        </p:spPr>
        <p:style>
          <a:lnRef idx="1">
            <a:schemeClr val="accent1"/>
          </a:lnRef>
          <a:fillRef idx="0">
            <a:schemeClr val="accent1"/>
          </a:fillRef>
          <a:effectRef idx="0">
            <a:schemeClr val="accent1"/>
          </a:effectRef>
          <a:fontRef idx="minor">
            <a:schemeClr val="tx1"/>
          </a:fontRef>
        </p:style>
      </p:cxnSp>
      <p:sp>
        <p:nvSpPr>
          <p:cNvPr id="148" name="四角形: 角を丸くする 147">
            <a:extLst>
              <a:ext uri="{FF2B5EF4-FFF2-40B4-BE49-F238E27FC236}">
                <a16:creationId xmlns:a16="http://schemas.microsoft.com/office/drawing/2014/main" id="{8CB2E569-2696-4A1A-A9EF-57FE34D34C0D}"/>
              </a:ext>
            </a:extLst>
          </p:cNvPr>
          <p:cNvSpPr/>
          <p:nvPr/>
        </p:nvSpPr>
        <p:spPr>
          <a:xfrm>
            <a:off x="720082" y="4385390"/>
            <a:ext cx="2766573" cy="29939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t>お申込みフォームはこちらから</a:t>
            </a:r>
          </a:p>
        </p:txBody>
      </p:sp>
      <p:sp>
        <p:nvSpPr>
          <p:cNvPr id="149" name="正方形/長方形 148">
            <a:extLst>
              <a:ext uri="{FF2B5EF4-FFF2-40B4-BE49-F238E27FC236}">
                <a16:creationId xmlns:a16="http://schemas.microsoft.com/office/drawing/2014/main" id="{7615EBF6-0B40-4E81-9DF9-F2AEECB3E987}"/>
              </a:ext>
            </a:extLst>
          </p:cNvPr>
          <p:cNvSpPr/>
          <p:nvPr/>
        </p:nvSpPr>
        <p:spPr>
          <a:xfrm>
            <a:off x="744023" y="5350009"/>
            <a:ext cx="936104" cy="8100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QR</a:t>
            </a:r>
            <a:endParaRPr kumimoji="1" lang="ja-JP" altLang="en-US" dirty="0"/>
          </a:p>
        </p:txBody>
      </p:sp>
      <p:sp>
        <p:nvSpPr>
          <p:cNvPr id="150" name="正方形/長方形 149">
            <a:extLst>
              <a:ext uri="{FF2B5EF4-FFF2-40B4-BE49-F238E27FC236}">
                <a16:creationId xmlns:a16="http://schemas.microsoft.com/office/drawing/2014/main" id="{C47CA5BC-CC49-4488-83CF-A9E32DA9E1AF}"/>
              </a:ext>
            </a:extLst>
          </p:cNvPr>
          <p:cNvSpPr/>
          <p:nvPr/>
        </p:nvSpPr>
        <p:spPr>
          <a:xfrm>
            <a:off x="2367736" y="5350009"/>
            <a:ext cx="936104" cy="8100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QR</a:t>
            </a:r>
            <a:endParaRPr kumimoji="1" lang="ja-JP" altLang="en-US" dirty="0"/>
          </a:p>
        </p:txBody>
      </p:sp>
    </p:spTree>
    <p:extLst>
      <p:ext uri="{BB962C8B-B14F-4D97-AF65-F5344CB8AC3E}">
        <p14:creationId xmlns:p14="http://schemas.microsoft.com/office/powerpoint/2010/main" val="2704609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17C2D6F-76DA-4D87-B530-687A29F4B85B}"/>
              </a:ext>
            </a:extLst>
          </p:cNvPr>
          <p:cNvSpPr/>
          <p:nvPr/>
        </p:nvSpPr>
        <p:spPr>
          <a:xfrm>
            <a:off x="4075242" y="0"/>
            <a:ext cx="4032976"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メイリオ" panose="020B0604030504040204" pitchFamily="50" charset="-128"/>
              <a:ea typeface="メイリオ" panose="020B0604030504040204" pitchFamily="50" charset="-128"/>
            </a:endParaRPr>
          </a:p>
        </p:txBody>
      </p:sp>
      <p:sp>
        <p:nvSpPr>
          <p:cNvPr id="137" name="四角形: 角を丸くする 136">
            <a:extLst>
              <a:ext uri="{FF2B5EF4-FFF2-40B4-BE49-F238E27FC236}">
                <a16:creationId xmlns:a16="http://schemas.microsoft.com/office/drawing/2014/main" id="{76B5115E-B7AB-4B1D-8E24-733A67EAD8B0}"/>
              </a:ext>
            </a:extLst>
          </p:cNvPr>
          <p:cNvSpPr/>
          <p:nvPr/>
        </p:nvSpPr>
        <p:spPr>
          <a:xfrm>
            <a:off x="4198172" y="3158495"/>
            <a:ext cx="3596335" cy="1790719"/>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35" name="四角形: 角を丸くする 134">
            <a:extLst>
              <a:ext uri="{FF2B5EF4-FFF2-40B4-BE49-F238E27FC236}">
                <a16:creationId xmlns:a16="http://schemas.microsoft.com/office/drawing/2014/main" id="{44D71D1F-4CB4-4476-B514-AD2C596B020E}"/>
              </a:ext>
            </a:extLst>
          </p:cNvPr>
          <p:cNvSpPr/>
          <p:nvPr/>
        </p:nvSpPr>
        <p:spPr>
          <a:xfrm>
            <a:off x="4334473" y="796753"/>
            <a:ext cx="3596334" cy="1790719"/>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29" name="正方形/長方形 28">
            <a:extLst>
              <a:ext uri="{FF2B5EF4-FFF2-40B4-BE49-F238E27FC236}">
                <a16:creationId xmlns:a16="http://schemas.microsoft.com/office/drawing/2014/main" id="{1BC84CC6-CFDB-4E77-B639-BEFACD89AFEA}"/>
              </a:ext>
            </a:extLst>
          </p:cNvPr>
          <p:cNvSpPr/>
          <p:nvPr/>
        </p:nvSpPr>
        <p:spPr>
          <a:xfrm>
            <a:off x="616219" y="303515"/>
            <a:ext cx="2933078" cy="369332"/>
          </a:xfrm>
          <a:prstGeom prst="rect">
            <a:avLst/>
          </a:prstGeom>
        </p:spPr>
        <p:txBody>
          <a:bodyPr wrap="square">
            <a:spAutoFit/>
          </a:bodyPr>
          <a:lstStyle/>
          <a:p>
            <a:pPr algn="ctr"/>
            <a:r>
              <a:rPr kumimoji="1" lang="ja-JP" altLang="en-US" sz="1800" dirty="0">
                <a:latin typeface="メイリオ" panose="020B0604030504040204" pitchFamily="50" charset="-128"/>
                <a:ea typeface="メイリオ" panose="020B0604030504040204" pitchFamily="50" charset="-128"/>
              </a:rPr>
              <a:t>充実の保証内容</a:t>
            </a:r>
          </a:p>
        </p:txBody>
      </p:sp>
      <p:graphicFrame>
        <p:nvGraphicFramePr>
          <p:cNvPr id="41" name="表 41">
            <a:extLst>
              <a:ext uri="{FF2B5EF4-FFF2-40B4-BE49-F238E27FC236}">
                <a16:creationId xmlns:a16="http://schemas.microsoft.com/office/drawing/2014/main" id="{8187EE55-72A0-4289-9799-E3CDE6861889}"/>
              </a:ext>
            </a:extLst>
          </p:cNvPr>
          <p:cNvGraphicFramePr>
            <a:graphicFrameLocks noGrp="1"/>
          </p:cNvGraphicFramePr>
          <p:nvPr>
            <p:extLst>
              <p:ext uri="{D42A27DB-BD31-4B8C-83A1-F6EECF244321}">
                <p14:modId xmlns:p14="http://schemas.microsoft.com/office/powerpoint/2010/main" val="600750149"/>
              </p:ext>
            </p:extLst>
          </p:nvPr>
        </p:nvGraphicFramePr>
        <p:xfrm>
          <a:off x="117994" y="860390"/>
          <a:ext cx="3865435" cy="4260802"/>
        </p:xfrm>
        <a:graphic>
          <a:graphicData uri="http://schemas.openxmlformats.org/drawingml/2006/table">
            <a:tbl>
              <a:tblPr firstRow="1" bandRow="1">
                <a:tableStyleId>{5940675A-B579-460E-94D1-54222C63F5DA}</a:tableStyleId>
              </a:tblPr>
              <a:tblGrid>
                <a:gridCol w="783371">
                  <a:extLst>
                    <a:ext uri="{9D8B030D-6E8A-4147-A177-3AD203B41FA5}">
                      <a16:colId xmlns:a16="http://schemas.microsoft.com/office/drawing/2014/main" val="2957346216"/>
                    </a:ext>
                  </a:extLst>
                </a:gridCol>
                <a:gridCol w="582111">
                  <a:extLst>
                    <a:ext uri="{9D8B030D-6E8A-4147-A177-3AD203B41FA5}">
                      <a16:colId xmlns:a16="http://schemas.microsoft.com/office/drawing/2014/main" val="1590582978"/>
                    </a:ext>
                  </a:extLst>
                </a:gridCol>
                <a:gridCol w="603301">
                  <a:extLst>
                    <a:ext uri="{9D8B030D-6E8A-4147-A177-3AD203B41FA5}">
                      <a16:colId xmlns:a16="http://schemas.microsoft.com/office/drawing/2014/main" val="2719649153"/>
                    </a:ext>
                  </a:extLst>
                </a:gridCol>
                <a:gridCol w="578515">
                  <a:extLst>
                    <a:ext uri="{9D8B030D-6E8A-4147-A177-3AD203B41FA5}">
                      <a16:colId xmlns:a16="http://schemas.microsoft.com/office/drawing/2014/main" val="2964485093"/>
                    </a:ext>
                  </a:extLst>
                </a:gridCol>
                <a:gridCol w="609593">
                  <a:extLst>
                    <a:ext uri="{9D8B030D-6E8A-4147-A177-3AD203B41FA5}">
                      <a16:colId xmlns:a16="http://schemas.microsoft.com/office/drawing/2014/main" val="2579302453"/>
                    </a:ext>
                  </a:extLst>
                </a:gridCol>
                <a:gridCol w="708544">
                  <a:extLst>
                    <a:ext uri="{9D8B030D-6E8A-4147-A177-3AD203B41FA5}">
                      <a16:colId xmlns:a16="http://schemas.microsoft.com/office/drawing/2014/main" val="1471577648"/>
                    </a:ext>
                  </a:extLst>
                </a:gridCol>
              </a:tblGrid>
              <a:tr h="260396">
                <a:tc>
                  <a:txBody>
                    <a:bodyPr/>
                    <a:lstStyle/>
                    <a:p>
                      <a:pPr algn="ctr"/>
                      <a:endParaRPr kumimoji="1" lang="ja-JP" altLang="en-US" sz="700" dirty="0"/>
                    </a:p>
                  </a:txBody>
                  <a:tcPr anchor="ctr"/>
                </a:tc>
                <a:tc gridSpan="3">
                  <a:txBody>
                    <a:bodyPr/>
                    <a:lstStyle/>
                    <a:p>
                      <a:pPr algn="ctr"/>
                      <a:r>
                        <a:rPr kumimoji="1" lang="ja-JP" altLang="en-US" sz="1000" dirty="0">
                          <a:solidFill>
                            <a:schemeClr val="bg2">
                              <a:lumMod val="25000"/>
                            </a:schemeClr>
                          </a:solidFill>
                        </a:rPr>
                        <a:t>個人</a:t>
                      </a:r>
                    </a:p>
                  </a:txBody>
                  <a:tcPr anchor="ctr">
                    <a:solidFill>
                      <a:srgbClr val="00B0F0"/>
                    </a:solidFill>
                  </a:tcPr>
                </a:tc>
                <a:tc hMerge="1">
                  <a:txBody>
                    <a:bodyPr/>
                    <a:lstStyle/>
                    <a:p>
                      <a:endParaRPr kumimoji="1" lang="ja-JP" altLang="en-US" dirty="0"/>
                    </a:p>
                  </a:txBody>
                  <a:tcPr anchor="ctr"/>
                </a:tc>
                <a:tc hMerge="1">
                  <a:txBody>
                    <a:bodyPr/>
                    <a:lstStyle/>
                    <a:p>
                      <a:endParaRPr kumimoji="1" lang="ja-JP" altLang="en-US" dirty="0"/>
                    </a:p>
                  </a:txBody>
                  <a:tcPr anchor="ctr"/>
                </a:tc>
                <a:tc gridSpan="2">
                  <a:txBody>
                    <a:bodyPr/>
                    <a:lstStyle/>
                    <a:p>
                      <a:pPr algn="ctr"/>
                      <a:r>
                        <a:rPr kumimoji="1" lang="ja-JP" altLang="en-US" sz="1000" dirty="0">
                          <a:solidFill>
                            <a:schemeClr val="bg2">
                              <a:lumMod val="25000"/>
                            </a:schemeClr>
                          </a:solidFill>
                        </a:rPr>
                        <a:t>法人</a:t>
                      </a:r>
                    </a:p>
                  </a:txBody>
                  <a:tcPr anchor="ctr">
                    <a:solidFill>
                      <a:schemeClr val="accent4">
                        <a:lumMod val="40000"/>
                        <a:lumOff val="60000"/>
                      </a:schemeClr>
                    </a:solidFill>
                  </a:tcPr>
                </a:tc>
                <a:tc hMerge="1">
                  <a:txBody>
                    <a:bodyPr/>
                    <a:lstStyle/>
                    <a:p>
                      <a:pPr algn="ctr"/>
                      <a:endParaRPr kumimoji="1" lang="ja-JP" altLang="en-US" sz="700" dirty="0"/>
                    </a:p>
                  </a:txBody>
                  <a:tcPr anchor="ctr"/>
                </a:tc>
                <a:extLst>
                  <a:ext uri="{0D108BD9-81ED-4DB2-BD59-A6C34878D82A}">
                    <a16:rowId xmlns:a16="http://schemas.microsoft.com/office/drawing/2014/main" val="3631895469"/>
                  </a:ext>
                </a:extLst>
              </a:tr>
              <a:tr h="354220">
                <a:tc>
                  <a:txBody>
                    <a:bodyPr/>
                    <a:lstStyle/>
                    <a:p>
                      <a:pPr algn="ctr"/>
                      <a:r>
                        <a:rPr kumimoji="1" lang="ja-JP" altLang="en-US" sz="700" dirty="0"/>
                        <a:t>商品名</a:t>
                      </a:r>
                    </a:p>
                  </a:txBody>
                  <a:tcPr anchor="ctr"/>
                </a:tc>
                <a:tc>
                  <a:txBody>
                    <a:bodyPr/>
                    <a:lstStyle/>
                    <a:p>
                      <a:pPr algn="ctr"/>
                      <a:r>
                        <a:rPr kumimoji="1" lang="ja-JP" altLang="en-US" sz="700" dirty="0">
                          <a:solidFill>
                            <a:schemeClr val="bg2">
                              <a:lumMod val="25000"/>
                            </a:schemeClr>
                          </a:solidFill>
                        </a:rPr>
                        <a:t>アシスト</a:t>
                      </a:r>
                      <a:r>
                        <a:rPr kumimoji="1" lang="en-US" altLang="ja-JP" sz="700" dirty="0">
                          <a:solidFill>
                            <a:schemeClr val="bg2">
                              <a:lumMod val="25000"/>
                            </a:schemeClr>
                          </a:solidFill>
                        </a:rPr>
                        <a:t>Ⅰ</a:t>
                      </a:r>
                    </a:p>
                  </a:txBody>
                  <a:tcPr anchor="ctr">
                    <a:solidFill>
                      <a:srgbClr val="00B0F0"/>
                    </a:solidFill>
                  </a:tcPr>
                </a:tc>
                <a:tc>
                  <a:txBody>
                    <a:bodyPr/>
                    <a:lstStyle/>
                    <a:p>
                      <a:pPr algn="ctr"/>
                      <a:r>
                        <a:rPr kumimoji="1" lang="ja-JP" altLang="en-US" sz="700" dirty="0">
                          <a:solidFill>
                            <a:schemeClr val="bg2">
                              <a:lumMod val="25000"/>
                            </a:schemeClr>
                          </a:solidFill>
                        </a:rPr>
                        <a:t>アシスト</a:t>
                      </a:r>
                      <a:r>
                        <a:rPr kumimoji="1" lang="en-US" altLang="ja-JP" sz="700" dirty="0">
                          <a:solidFill>
                            <a:schemeClr val="bg2">
                              <a:lumMod val="25000"/>
                            </a:schemeClr>
                          </a:solidFill>
                        </a:rPr>
                        <a:t>Ⅱ</a:t>
                      </a:r>
                      <a:endParaRPr kumimoji="1" lang="ja-JP" altLang="en-US" sz="1800" dirty="0">
                        <a:solidFill>
                          <a:schemeClr val="bg2">
                            <a:lumMod val="25000"/>
                          </a:schemeClr>
                        </a:solidFill>
                      </a:endParaRPr>
                    </a:p>
                  </a:txBody>
                  <a:tcPr anchor="ctr">
                    <a:solidFill>
                      <a:srgbClr val="00B0F0"/>
                    </a:solidFill>
                  </a:tcPr>
                </a:tc>
                <a:tc>
                  <a:txBody>
                    <a:bodyPr/>
                    <a:lstStyle/>
                    <a:p>
                      <a:pPr algn="ctr"/>
                      <a:r>
                        <a:rPr kumimoji="1" lang="ja-JP" altLang="en-US" sz="700" dirty="0">
                          <a:solidFill>
                            <a:schemeClr val="bg2">
                              <a:lumMod val="25000"/>
                            </a:schemeClr>
                          </a:solidFill>
                        </a:rPr>
                        <a:t>学生応援プラン</a:t>
                      </a:r>
                      <a:endParaRPr kumimoji="1" lang="ja-JP" altLang="en-US" sz="1800" dirty="0">
                        <a:solidFill>
                          <a:schemeClr val="bg2">
                            <a:lumMod val="25000"/>
                          </a:schemeClr>
                        </a:solidFill>
                      </a:endParaRPr>
                    </a:p>
                  </a:txBody>
                  <a:tcPr anchor="ctr">
                    <a:solidFill>
                      <a:srgbClr val="00B0F0"/>
                    </a:solidFill>
                  </a:tcPr>
                </a:tc>
                <a:tc>
                  <a:txBody>
                    <a:bodyPr/>
                    <a:lstStyle/>
                    <a:p>
                      <a:pPr algn="ctr"/>
                      <a:r>
                        <a:rPr kumimoji="1" lang="ja-JP" altLang="en-US" sz="700" dirty="0">
                          <a:solidFill>
                            <a:schemeClr val="bg2">
                              <a:lumMod val="25000"/>
                            </a:schemeClr>
                          </a:solidFill>
                        </a:rPr>
                        <a:t>事務所</a:t>
                      </a:r>
                      <a:endParaRPr kumimoji="1" lang="en-US" altLang="ja-JP" sz="700" dirty="0">
                        <a:solidFill>
                          <a:schemeClr val="bg2">
                            <a:lumMod val="25000"/>
                          </a:schemeClr>
                        </a:solidFill>
                      </a:endParaRPr>
                    </a:p>
                    <a:p>
                      <a:pPr algn="ctr"/>
                      <a:r>
                        <a:rPr kumimoji="1" lang="ja-JP" altLang="en-US" sz="700" dirty="0">
                          <a:solidFill>
                            <a:schemeClr val="bg2">
                              <a:lumMod val="25000"/>
                            </a:schemeClr>
                          </a:solidFill>
                        </a:rPr>
                        <a:t>倉庫</a:t>
                      </a:r>
                      <a:endParaRPr kumimoji="1" lang="en-US" altLang="ja-JP" sz="700" dirty="0">
                        <a:solidFill>
                          <a:schemeClr val="bg2">
                            <a:lumMod val="25000"/>
                          </a:schemeClr>
                        </a:solidFill>
                      </a:endParaRPr>
                    </a:p>
                  </a:txBody>
                  <a:tcPr anchor="ctr">
                    <a:solidFill>
                      <a:schemeClr val="accent4">
                        <a:lumMod val="40000"/>
                        <a:lumOff val="60000"/>
                      </a:schemeClr>
                    </a:solidFill>
                  </a:tcPr>
                </a:tc>
                <a:tc>
                  <a:txBody>
                    <a:bodyPr/>
                    <a:lstStyle/>
                    <a:p>
                      <a:pPr algn="ctr"/>
                      <a:r>
                        <a:rPr kumimoji="1" lang="ja-JP" altLang="en-US" sz="700" dirty="0">
                          <a:solidFill>
                            <a:schemeClr val="bg2">
                              <a:lumMod val="25000"/>
                            </a:schemeClr>
                          </a:solidFill>
                        </a:rPr>
                        <a:t>店舗</a:t>
                      </a:r>
                    </a:p>
                  </a:txBody>
                  <a:tcPr anchor="ctr">
                    <a:solidFill>
                      <a:schemeClr val="accent4">
                        <a:lumMod val="40000"/>
                        <a:lumOff val="60000"/>
                      </a:schemeClr>
                    </a:solidFill>
                  </a:tcPr>
                </a:tc>
                <a:extLst>
                  <a:ext uri="{0D108BD9-81ED-4DB2-BD59-A6C34878D82A}">
                    <a16:rowId xmlns:a16="http://schemas.microsoft.com/office/drawing/2014/main" val="2113204446"/>
                  </a:ext>
                </a:extLst>
              </a:tr>
              <a:tr h="329760">
                <a:tc>
                  <a:txBody>
                    <a:bodyPr/>
                    <a:lstStyle/>
                    <a:p>
                      <a:pPr algn="ctr"/>
                      <a:r>
                        <a:rPr kumimoji="1" lang="ja-JP" altLang="en-US" sz="700" dirty="0"/>
                        <a:t>初回保証料</a:t>
                      </a:r>
                    </a:p>
                  </a:txBody>
                  <a:tcPr anchor="ctr"/>
                </a:tc>
                <a:tc>
                  <a:txBody>
                    <a:bodyPr/>
                    <a:lstStyle/>
                    <a:p>
                      <a:pPr algn="ctr"/>
                      <a:r>
                        <a:rPr kumimoji="1" lang="en-US" altLang="ja-JP" sz="700" dirty="0"/>
                        <a:t>50</a:t>
                      </a:r>
                      <a:r>
                        <a:rPr kumimoji="1" lang="ja-JP" altLang="en-US" sz="700" dirty="0"/>
                        <a:t>％</a:t>
                      </a:r>
                    </a:p>
                  </a:txBody>
                  <a:tcPr anchor="ctr">
                    <a:solidFill>
                      <a:schemeClr val="bg1"/>
                    </a:solidFill>
                  </a:tcPr>
                </a:tc>
                <a:tc>
                  <a:txBody>
                    <a:bodyPr/>
                    <a:lstStyle/>
                    <a:p>
                      <a:pPr algn="ctr"/>
                      <a:r>
                        <a:rPr kumimoji="1" lang="en-US" altLang="ja-JP" sz="700" dirty="0"/>
                        <a:t>80</a:t>
                      </a:r>
                      <a:r>
                        <a:rPr kumimoji="1" lang="ja-JP" altLang="en-US" sz="700" dirty="0"/>
                        <a:t>％</a:t>
                      </a:r>
                      <a:endParaRPr kumimoji="1" lang="ja-JP" altLang="en-US" sz="1800" dirty="0"/>
                    </a:p>
                  </a:txBody>
                  <a:tcPr anchor="ctr">
                    <a:solidFill>
                      <a:schemeClr val="bg1"/>
                    </a:solidFill>
                  </a:tcPr>
                </a:tc>
                <a:tc>
                  <a:txBody>
                    <a:bodyPr/>
                    <a:lstStyle/>
                    <a:p>
                      <a:pPr algn="ctr"/>
                      <a:r>
                        <a:rPr kumimoji="1" lang="en-US" altLang="ja-JP" sz="700"/>
                        <a:t>40</a:t>
                      </a:r>
                      <a:r>
                        <a:rPr kumimoji="1" lang="ja-JP" altLang="en-US" sz="700"/>
                        <a:t>％</a:t>
                      </a:r>
                      <a:endParaRPr kumimoji="1" lang="ja-JP" altLang="en-US" sz="1800"/>
                    </a:p>
                  </a:txBody>
                  <a:tcPr anchor="ctr">
                    <a:solidFill>
                      <a:schemeClr val="bg1"/>
                    </a:solidFill>
                  </a:tcPr>
                </a:tc>
                <a:tc>
                  <a:txBody>
                    <a:bodyPr/>
                    <a:lstStyle/>
                    <a:p>
                      <a:pPr algn="ctr"/>
                      <a:r>
                        <a:rPr kumimoji="1" lang="en-US" altLang="ja-JP" sz="700"/>
                        <a:t>100</a:t>
                      </a:r>
                      <a:r>
                        <a:rPr kumimoji="1" lang="ja-JP" altLang="en-US" sz="700"/>
                        <a:t>％</a:t>
                      </a:r>
                      <a:endParaRPr kumimoji="1" lang="ja-JP" altLang="en-US" sz="1800"/>
                    </a:p>
                  </a:txBody>
                  <a:tcPr anchor="ctr"/>
                </a:tc>
                <a:tc>
                  <a:txBody>
                    <a:bodyPr/>
                    <a:lstStyle/>
                    <a:p>
                      <a:pPr algn="ctr"/>
                      <a:r>
                        <a:rPr kumimoji="1" lang="en-US" altLang="ja-JP" sz="700"/>
                        <a:t>100</a:t>
                      </a:r>
                      <a:r>
                        <a:rPr kumimoji="1" lang="ja-JP" altLang="en-US" sz="700"/>
                        <a:t>％</a:t>
                      </a:r>
                      <a:endParaRPr kumimoji="1" lang="ja-JP" altLang="en-US" sz="700" dirty="0"/>
                    </a:p>
                  </a:txBody>
                  <a:tcPr anchor="ctr"/>
                </a:tc>
                <a:extLst>
                  <a:ext uri="{0D108BD9-81ED-4DB2-BD59-A6C34878D82A}">
                    <a16:rowId xmlns:a16="http://schemas.microsoft.com/office/drawing/2014/main" val="1320847517"/>
                  </a:ext>
                </a:extLst>
              </a:tr>
              <a:tr h="329760">
                <a:tc>
                  <a:txBody>
                    <a:bodyPr/>
                    <a:lstStyle/>
                    <a:p>
                      <a:pPr algn="ctr"/>
                      <a:r>
                        <a:rPr kumimoji="1" lang="ja-JP" altLang="en-US" sz="700" dirty="0"/>
                        <a:t>年間保証料</a:t>
                      </a:r>
                    </a:p>
                  </a:txBody>
                  <a:tcPr anchor="ctr"/>
                </a:tc>
                <a:tc>
                  <a:txBody>
                    <a:bodyPr/>
                    <a:lstStyle/>
                    <a:p>
                      <a:pPr algn="ctr"/>
                      <a:r>
                        <a:rPr kumimoji="1" lang="en-US" altLang="ja-JP" sz="700" dirty="0"/>
                        <a:t>10,000</a:t>
                      </a:r>
                      <a:r>
                        <a:rPr kumimoji="1" lang="ja-JP" altLang="en-US" sz="700" dirty="0"/>
                        <a:t>円</a:t>
                      </a:r>
                    </a:p>
                  </a:txBody>
                  <a:tcPr anchor="ctr">
                    <a:solidFill>
                      <a:schemeClr val="bg1"/>
                    </a:solidFill>
                  </a:tcPr>
                </a:tc>
                <a:tc>
                  <a:txBody>
                    <a:bodyPr/>
                    <a:lstStyle/>
                    <a:p>
                      <a:pPr algn="ctr"/>
                      <a:r>
                        <a:rPr kumimoji="1" lang="ja-JP" altLang="en-US" sz="700" dirty="0"/>
                        <a:t>なし</a:t>
                      </a:r>
                      <a:endParaRPr kumimoji="1" lang="ja-JP" altLang="en-US" sz="1800" dirty="0"/>
                    </a:p>
                  </a:txBody>
                  <a:tcPr anchor="ctr">
                    <a:solidFill>
                      <a:schemeClr val="bg1"/>
                    </a:solidFill>
                  </a:tcPr>
                </a:tc>
                <a:tc>
                  <a:txBody>
                    <a:bodyPr/>
                    <a:lstStyle/>
                    <a:p>
                      <a:pPr algn="ctr"/>
                      <a:r>
                        <a:rPr kumimoji="1" lang="en-US" altLang="ja-JP" sz="700" dirty="0"/>
                        <a:t>10,000</a:t>
                      </a:r>
                      <a:r>
                        <a:rPr kumimoji="1" lang="ja-JP" altLang="en-US" sz="700" dirty="0"/>
                        <a:t>円</a:t>
                      </a:r>
                      <a:endParaRPr kumimoji="1" lang="ja-JP" altLang="en-US" sz="1800" dirty="0"/>
                    </a:p>
                  </a:txBody>
                  <a:tcPr anchor="ctr">
                    <a:solidFill>
                      <a:schemeClr val="bg1"/>
                    </a:solidFill>
                  </a:tcPr>
                </a:tc>
                <a:tc>
                  <a:txBody>
                    <a:bodyPr/>
                    <a:lstStyle/>
                    <a:p>
                      <a:pPr algn="ctr"/>
                      <a:r>
                        <a:rPr kumimoji="1" lang="ja-JP" altLang="en-US" sz="700" dirty="0"/>
                        <a:t>賃料</a:t>
                      </a:r>
                      <a:r>
                        <a:rPr kumimoji="1" lang="en-US" altLang="ja-JP" sz="700" dirty="0"/>
                        <a:t>10</a:t>
                      </a:r>
                      <a:r>
                        <a:rPr kumimoji="1" lang="ja-JP" altLang="en-US" sz="700" dirty="0"/>
                        <a:t>％</a:t>
                      </a:r>
                      <a:endParaRPr kumimoji="1" lang="ja-JP" altLang="en-US" sz="1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cap="none" spc="0" normalizeH="0" baseline="0" noProof="0" dirty="0">
                          <a:ln>
                            <a:noFill/>
                          </a:ln>
                          <a:solidFill>
                            <a:prstClr val="black"/>
                          </a:solidFill>
                          <a:effectLst/>
                          <a:uLnTx/>
                          <a:uFillTx/>
                        </a:rPr>
                        <a:t>賃料の</a:t>
                      </a:r>
                      <a:r>
                        <a:rPr kumimoji="1" lang="en-US" altLang="ja-JP" sz="700" b="0" u="none" strike="noStrike" kern="1200" cap="none" spc="0" normalizeH="0" baseline="0" noProof="0" dirty="0">
                          <a:ln>
                            <a:noFill/>
                          </a:ln>
                          <a:solidFill>
                            <a:prstClr val="black"/>
                          </a:solidFill>
                          <a:effectLst/>
                          <a:uLnTx/>
                          <a:uFillTx/>
                        </a:rPr>
                        <a:t>10</a:t>
                      </a:r>
                      <a:r>
                        <a:rPr kumimoji="1" lang="ja-JP" altLang="en-US" sz="700" b="0" u="none" strike="noStrike" kern="1200" cap="none" spc="0" normalizeH="0" baseline="0" noProof="0" dirty="0">
                          <a:ln>
                            <a:noFill/>
                          </a:ln>
                          <a:solidFill>
                            <a:prstClr val="black"/>
                          </a:solidFill>
                          <a:effectLst/>
                          <a:uLnTx/>
                          <a:uFillTx/>
                        </a:rPr>
                        <a:t>％</a:t>
                      </a:r>
                      <a:endParaRPr kumimoji="1" lang="ja-JP" altLang="en-US" sz="7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a:txBody>
                  <a:tcPr anchor="ctr"/>
                </a:tc>
                <a:extLst>
                  <a:ext uri="{0D108BD9-81ED-4DB2-BD59-A6C34878D82A}">
                    <a16:rowId xmlns:a16="http://schemas.microsoft.com/office/drawing/2014/main" val="335303762"/>
                  </a:ext>
                </a:extLst>
              </a:tr>
              <a:tr h="329760">
                <a:tc>
                  <a:txBody>
                    <a:bodyPr/>
                    <a:lstStyle/>
                    <a:p>
                      <a:pPr algn="ctr"/>
                      <a:r>
                        <a:rPr kumimoji="1" lang="ja-JP" altLang="en-US" sz="700" dirty="0"/>
                        <a:t>家賃・共益費　管理費</a:t>
                      </a:r>
                      <a:endParaRPr kumimoji="1" lang="en-US" altLang="ja-JP" sz="700" dirty="0"/>
                    </a:p>
                  </a:txBody>
                  <a:tcPr anchor="ctr"/>
                </a:tc>
                <a:tc gridSpan="3">
                  <a:txBody>
                    <a:bodyPr/>
                    <a:lstStyle/>
                    <a:p>
                      <a:pPr algn="ctr"/>
                      <a:r>
                        <a:rPr kumimoji="1" lang="en-US" altLang="ja-JP" sz="700" dirty="0"/>
                        <a:t>24</a:t>
                      </a:r>
                      <a:r>
                        <a:rPr kumimoji="1" lang="ja-JP" altLang="en-US" sz="700" dirty="0"/>
                        <a:t>ケ月</a:t>
                      </a:r>
                    </a:p>
                  </a:txBody>
                  <a:tcPr anchor="ctr">
                    <a:solidFill>
                      <a:schemeClr val="bg1"/>
                    </a:solidFill>
                  </a:tcPr>
                </a:tc>
                <a:tc hMerge="1">
                  <a:txBody>
                    <a:bodyPr/>
                    <a:lstStyle/>
                    <a:p>
                      <a:pPr algn="ctr"/>
                      <a:endParaRPr kumimoji="1" lang="ja-JP" altLang="en-US" sz="1800" dirty="0"/>
                    </a:p>
                  </a:txBody>
                  <a:tcPr anchor="ctr">
                    <a:solidFill>
                      <a:schemeClr val="bg1"/>
                    </a:solidFill>
                  </a:tcPr>
                </a:tc>
                <a:tc hMerge="1">
                  <a:txBody>
                    <a:bodyPr/>
                    <a:lstStyle/>
                    <a:p>
                      <a:pPr algn="ctr"/>
                      <a:endParaRPr kumimoji="1" lang="ja-JP" altLang="en-US" sz="1800" dirty="0"/>
                    </a:p>
                  </a:txBody>
                  <a:tcPr anchor="ctr">
                    <a:solidFill>
                      <a:schemeClr val="bg1"/>
                    </a:solidFill>
                  </a:tcPr>
                </a:tc>
                <a:tc>
                  <a:txBody>
                    <a:bodyPr/>
                    <a:lstStyle/>
                    <a:p>
                      <a:pPr algn="ctr"/>
                      <a:r>
                        <a:rPr kumimoji="1" lang="en-US" altLang="ja-JP" sz="700" dirty="0"/>
                        <a:t>6</a:t>
                      </a:r>
                      <a:r>
                        <a:rPr kumimoji="1" lang="ja-JP" altLang="en-US" sz="700" dirty="0"/>
                        <a:t>ケ月</a:t>
                      </a:r>
                      <a:endParaRPr kumimoji="1" lang="ja-JP" altLang="en-US" sz="1800" dirty="0"/>
                    </a:p>
                  </a:txBody>
                  <a:tcPr anchor="ctr"/>
                </a:tc>
                <a:tc>
                  <a:txBody>
                    <a:bodyPr/>
                    <a:lstStyle/>
                    <a:p>
                      <a:pPr algn="ctr"/>
                      <a:r>
                        <a:rPr kumimoji="1" lang="en-US" altLang="ja-JP" sz="700" dirty="0"/>
                        <a:t>4</a:t>
                      </a:r>
                      <a:r>
                        <a:rPr kumimoji="1" lang="ja-JP" altLang="en-US" sz="700" dirty="0"/>
                        <a:t>ケ月</a:t>
                      </a:r>
                    </a:p>
                  </a:txBody>
                  <a:tcPr anchor="ctr"/>
                </a:tc>
                <a:extLst>
                  <a:ext uri="{0D108BD9-81ED-4DB2-BD59-A6C34878D82A}">
                    <a16:rowId xmlns:a16="http://schemas.microsoft.com/office/drawing/2014/main" val="4273071696"/>
                  </a:ext>
                </a:extLst>
              </a:tr>
              <a:tr h="329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dirty="0"/>
                        <a:t>残置物撤去</a:t>
                      </a:r>
                      <a:endParaRPr kumimoji="1" lang="en-US" altLang="ja-JP" sz="7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dirty="0"/>
                        <a:t>修繕費</a:t>
                      </a:r>
                    </a:p>
                  </a:txBody>
                  <a:tcPr anchor="ctr"/>
                </a:tc>
                <a:tc gridSpan="3">
                  <a:txBody>
                    <a:bodyPr/>
                    <a:lstStyle/>
                    <a:p>
                      <a:pPr algn="ctr"/>
                      <a:r>
                        <a:rPr kumimoji="1" lang="en-US" altLang="ja-JP" sz="700" dirty="0"/>
                        <a:t>2</a:t>
                      </a:r>
                      <a:r>
                        <a:rPr kumimoji="1" lang="ja-JP" altLang="en-US" sz="700" dirty="0"/>
                        <a:t>ケ月</a:t>
                      </a:r>
                    </a:p>
                  </a:txBody>
                  <a:tcPr anchor="ctr">
                    <a:solidFill>
                      <a:schemeClr val="bg1"/>
                    </a:solidFill>
                  </a:tcPr>
                </a:tc>
                <a:tc hMerge="1">
                  <a:txBody>
                    <a:bodyPr/>
                    <a:lstStyle/>
                    <a:p>
                      <a:pPr algn="ctr"/>
                      <a:r>
                        <a:rPr kumimoji="1" lang="en-US" altLang="ja-JP" sz="700" dirty="0"/>
                        <a:t>2</a:t>
                      </a:r>
                      <a:r>
                        <a:rPr kumimoji="1" lang="ja-JP" altLang="en-US" sz="700" dirty="0"/>
                        <a:t>ケ月</a:t>
                      </a:r>
                      <a:endParaRPr kumimoji="1" lang="ja-JP" altLang="en-US" sz="1800" dirty="0"/>
                    </a:p>
                  </a:txBody>
                  <a:tcPr anchor="ctr">
                    <a:solidFill>
                      <a:schemeClr val="bg1"/>
                    </a:solidFill>
                  </a:tcPr>
                </a:tc>
                <a:tc hMerge="1">
                  <a:txBody>
                    <a:bodyPr/>
                    <a:lstStyle/>
                    <a:p>
                      <a:pPr algn="ctr"/>
                      <a:r>
                        <a:rPr kumimoji="1" lang="en-US" altLang="ja-JP" sz="700" dirty="0"/>
                        <a:t>2</a:t>
                      </a:r>
                      <a:r>
                        <a:rPr kumimoji="1" lang="ja-JP" altLang="en-US" sz="700" dirty="0"/>
                        <a:t>ケ月</a:t>
                      </a:r>
                      <a:endParaRPr kumimoji="1" lang="ja-JP" altLang="en-US" sz="1800" dirty="0"/>
                    </a:p>
                  </a:txBody>
                  <a:tcPr anchor="ctr">
                    <a:solidFill>
                      <a:schemeClr val="bg1"/>
                    </a:solidFill>
                  </a:tcPr>
                </a:tc>
                <a:tc gridSpan="2">
                  <a:txBody>
                    <a:bodyPr/>
                    <a:lstStyle/>
                    <a:p>
                      <a:pPr algn="ctr"/>
                      <a:r>
                        <a:rPr kumimoji="1" lang="en-US" altLang="ja-JP" sz="700" dirty="0"/>
                        <a:t>1</a:t>
                      </a:r>
                      <a:r>
                        <a:rPr kumimoji="1" lang="ja-JP" altLang="en-US" sz="700" dirty="0"/>
                        <a:t>ケ月</a:t>
                      </a:r>
                      <a:endParaRPr kumimoji="1" lang="ja-JP" altLang="en-US" sz="1800" dirty="0"/>
                    </a:p>
                  </a:txBody>
                  <a:tcPr anchor="ctr"/>
                </a:tc>
                <a:tc hMerge="1">
                  <a:txBody>
                    <a:bodyPr/>
                    <a:lstStyle/>
                    <a:p>
                      <a:pPr algn="ctr"/>
                      <a:endParaRPr kumimoji="1" lang="ja-JP" altLang="en-US" sz="700" dirty="0"/>
                    </a:p>
                  </a:txBody>
                  <a:tcPr anchor="ctr"/>
                </a:tc>
                <a:extLst>
                  <a:ext uri="{0D108BD9-81ED-4DB2-BD59-A6C34878D82A}">
                    <a16:rowId xmlns:a16="http://schemas.microsoft.com/office/drawing/2014/main" val="2900757840"/>
                  </a:ext>
                </a:extLst>
              </a:tr>
              <a:tr h="329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dirty="0"/>
                        <a:t>クリーニング</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dirty="0"/>
                        <a:t>1</a:t>
                      </a:r>
                      <a:r>
                        <a:rPr kumimoji="1" lang="ja-JP" altLang="en-US" sz="700" dirty="0"/>
                        <a:t>ケ月</a:t>
                      </a:r>
                    </a:p>
                  </a:txBody>
                  <a:tcPr anchor="ctr">
                    <a:solidFill>
                      <a:schemeClr val="bg1"/>
                    </a:solidFill>
                  </a:tcPr>
                </a:tc>
                <a:tc>
                  <a:txBody>
                    <a:bodyPr/>
                    <a:lstStyle/>
                    <a:p>
                      <a:pPr algn="ctr"/>
                      <a:r>
                        <a:rPr kumimoji="1" lang="en-US" altLang="ja-JP" sz="700" dirty="0"/>
                        <a:t>1</a:t>
                      </a:r>
                      <a:r>
                        <a:rPr kumimoji="1" lang="ja-JP" altLang="en-US" sz="700" dirty="0"/>
                        <a:t>ケ月</a:t>
                      </a:r>
                      <a:endParaRPr kumimoji="1" lang="ja-JP" altLang="en-US" sz="1800" dirty="0"/>
                    </a:p>
                  </a:txBody>
                  <a:tcPr anchor="ctr"/>
                </a:tc>
                <a:tc>
                  <a:txBody>
                    <a:bodyPr/>
                    <a:lstStyle/>
                    <a:p>
                      <a:pPr algn="ctr"/>
                      <a:r>
                        <a:rPr kumimoji="1" lang="en-US" altLang="ja-JP" sz="700" dirty="0"/>
                        <a:t>1</a:t>
                      </a:r>
                      <a:r>
                        <a:rPr kumimoji="1" lang="ja-JP" altLang="en-US" sz="700" dirty="0"/>
                        <a:t>ケ月</a:t>
                      </a:r>
                      <a:endParaRPr kumimoji="1" lang="ja-JP" altLang="en-US" sz="1800" dirty="0"/>
                    </a:p>
                  </a:txBody>
                  <a:tcPr anchor="ctr"/>
                </a:tc>
                <a:tc>
                  <a:txBody>
                    <a:bodyPr/>
                    <a:lstStyle/>
                    <a:p>
                      <a:pPr algn="ctr"/>
                      <a:r>
                        <a:rPr kumimoji="1" lang="en-US" altLang="ja-JP" sz="700" dirty="0"/>
                        <a:t>-</a:t>
                      </a:r>
                      <a:endParaRPr kumimoji="1" lang="ja-JP" altLang="en-US" sz="1800" dirty="0"/>
                    </a:p>
                  </a:txBody>
                  <a:tcPr anchor="ctr"/>
                </a:tc>
                <a:tc>
                  <a:txBody>
                    <a:bodyPr/>
                    <a:lstStyle/>
                    <a:p>
                      <a:pPr algn="ctr"/>
                      <a:r>
                        <a:rPr kumimoji="1" lang="en-US" altLang="ja-JP" sz="700" dirty="0"/>
                        <a:t>-</a:t>
                      </a:r>
                      <a:endParaRPr kumimoji="1" lang="ja-JP" altLang="en-US" sz="700" dirty="0"/>
                    </a:p>
                  </a:txBody>
                  <a:tcPr anchor="ctr"/>
                </a:tc>
                <a:extLst>
                  <a:ext uri="{0D108BD9-81ED-4DB2-BD59-A6C34878D82A}">
                    <a16:rowId xmlns:a16="http://schemas.microsoft.com/office/drawing/2014/main" val="555904460"/>
                  </a:ext>
                </a:extLst>
              </a:tr>
              <a:tr h="329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dirty="0"/>
                        <a:t>駐車場</a:t>
                      </a:r>
                    </a:p>
                  </a:txBody>
                  <a:tcPr anchor="ctr"/>
                </a:tc>
                <a:tc gridSpan="5">
                  <a:txBody>
                    <a:bodyPr/>
                    <a:lstStyle/>
                    <a:p>
                      <a:pPr algn="ctr"/>
                      <a:r>
                        <a:rPr kumimoji="1" lang="en-US" altLang="ja-JP" sz="700" dirty="0"/>
                        <a:t>3</a:t>
                      </a:r>
                      <a:r>
                        <a:rPr kumimoji="1" lang="ja-JP" altLang="en-US" sz="700" dirty="0"/>
                        <a:t>ケ月</a:t>
                      </a:r>
                    </a:p>
                  </a:txBody>
                  <a:tcPr anchor="ctr">
                    <a:solidFill>
                      <a:schemeClr val="bg1"/>
                    </a:solidFill>
                  </a:tcPr>
                </a:tc>
                <a:tc hMerge="1">
                  <a:txBody>
                    <a:bodyPr/>
                    <a:lstStyle/>
                    <a:p>
                      <a:pPr algn="ctr"/>
                      <a:endParaRPr kumimoji="1" lang="ja-JP" altLang="en-US" sz="1800" dirty="0"/>
                    </a:p>
                  </a:txBody>
                  <a:tcPr anchor="ctr">
                    <a:solidFill>
                      <a:schemeClr val="bg1"/>
                    </a:solidFill>
                  </a:tcPr>
                </a:tc>
                <a:tc hMerge="1">
                  <a:txBody>
                    <a:bodyPr/>
                    <a:lstStyle/>
                    <a:p>
                      <a:pPr algn="ctr"/>
                      <a:endParaRPr kumimoji="1" lang="ja-JP" altLang="en-US" sz="1800" dirty="0"/>
                    </a:p>
                  </a:txBody>
                  <a:tcPr anchor="ctr">
                    <a:solidFill>
                      <a:schemeClr val="bg1"/>
                    </a:solidFill>
                  </a:tcPr>
                </a:tc>
                <a:tc hMerge="1">
                  <a:txBody>
                    <a:bodyPr/>
                    <a:lstStyle/>
                    <a:p>
                      <a:pPr algn="ctr"/>
                      <a:endParaRPr kumimoji="1" lang="ja-JP" altLang="en-US" sz="1800"/>
                    </a:p>
                  </a:txBody>
                  <a:tcPr anchor="ctr"/>
                </a:tc>
                <a:tc hMerge="1">
                  <a:txBody>
                    <a:bodyPr/>
                    <a:lstStyle/>
                    <a:p>
                      <a:pPr algn="ctr"/>
                      <a:endParaRPr kumimoji="1" lang="ja-JP" altLang="en-US" sz="700" dirty="0"/>
                    </a:p>
                  </a:txBody>
                  <a:tcPr anchor="ctr"/>
                </a:tc>
                <a:extLst>
                  <a:ext uri="{0D108BD9-81ED-4DB2-BD59-A6C34878D82A}">
                    <a16:rowId xmlns:a16="http://schemas.microsoft.com/office/drawing/2014/main" val="2760424955"/>
                  </a:ext>
                </a:extLst>
              </a:tr>
              <a:tr h="329760">
                <a:tc>
                  <a:txBody>
                    <a:bodyPr/>
                    <a:lstStyle/>
                    <a:p>
                      <a:pPr algn="ctr"/>
                      <a:r>
                        <a:rPr kumimoji="1" lang="ja-JP" altLang="en-US" sz="700" dirty="0"/>
                        <a:t>法廷費用</a:t>
                      </a:r>
                    </a:p>
                  </a:txBody>
                  <a:tcPr anchor="ctr"/>
                </a:tc>
                <a:tc gridSpan="5">
                  <a:txBody>
                    <a:bodyPr/>
                    <a:lstStyle/>
                    <a:p>
                      <a:pPr algn="ctr"/>
                      <a:r>
                        <a:rPr kumimoji="1" lang="en-US" altLang="ja-JP" sz="700" dirty="0"/>
                        <a:t>100</a:t>
                      </a:r>
                      <a:r>
                        <a:rPr kumimoji="1" lang="ja-JP" altLang="en-US" sz="700" dirty="0"/>
                        <a:t>万円</a:t>
                      </a:r>
                    </a:p>
                  </a:txBody>
                  <a:tcPr anchor="ctr">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700" dirty="0"/>
                    </a:p>
                  </a:txBody>
                  <a:tcPr anchor="ctr">
                    <a:solidFill>
                      <a:schemeClr val="bg1"/>
                    </a:solidFill>
                  </a:tcPr>
                </a:tc>
                <a:tc hMerge="1">
                  <a:txBody>
                    <a:bodyPr/>
                    <a:lstStyle/>
                    <a:p>
                      <a:pPr algn="ctr"/>
                      <a:endParaRPr kumimoji="1" lang="ja-JP" altLang="en-US" sz="700" dirty="0"/>
                    </a:p>
                  </a:txBody>
                  <a:tcPr anchor="ctr">
                    <a:solidFill>
                      <a:schemeClr val="bg1"/>
                    </a:solidFill>
                  </a:tcPr>
                </a:tc>
                <a:tc hMerge="1">
                  <a:txBody>
                    <a:bodyPr/>
                    <a:lstStyle/>
                    <a:p>
                      <a:pPr algn="ctr"/>
                      <a:endParaRPr kumimoji="1" lang="ja-JP" altLang="en-US" sz="700" dirty="0"/>
                    </a:p>
                  </a:txBody>
                  <a:tcPr anchor="ctr"/>
                </a:tc>
                <a:tc hMerge="1">
                  <a:txBody>
                    <a:bodyPr/>
                    <a:lstStyle/>
                    <a:p>
                      <a:pPr algn="ctr"/>
                      <a:endParaRPr kumimoji="1" lang="ja-JP" altLang="en-US" sz="700" dirty="0"/>
                    </a:p>
                  </a:txBody>
                  <a:tcPr anchor="ctr"/>
                </a:tc>
                <a:extLst>
                  <a:ext uri="{0D108BD9-81ED-4DB2-BD59-A6C34878D82A}">
                    <a16:rowId xmlns:a16="http://schemas.microsoft.com/office/drawing/2014/main" val="3838012234"/>
                  </a:ext>
                </a:extLst>
              </a:tr>
              <a:tr h="329760">
                <a:tc>
                  <a:txBody>
                    <a:bodyPr/>
                    <a:lstStyle/>
                    <a:p>
                      <a:pPr algn="ctr"/>
                      <a:r>
                        <a:rPr kumimoji="1" lang="ja-JP" altLang="en-US" sz="700" dirty="0"/>
                        <a:t>月額の水道費</a:t>
                      </a:r>
                    </a:p>
                  </a:txBody>
                  <a:tcPr anchor="ctr"/>
                </a:tc>
                <a:tc>
                  <a:txBody>
                    <a:bodyPr/>
                    <a:lstStyle/>
                    <a:p>
                      <a:pPr algn="ctr"/>
                      <a:r>
                        <a:rPr kumimoji="1" lang="ja-JP" altLang="en-US" sz="700" dirty="0"/>
                        <a:t>○</a:t>
                      </a: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dirty="0"/>
                        <a:t>○</a:t>
                      </a:r>
                    </a:p>
                  </a:txBody>
                  <a:tcPr anchor="ctr">
                    <a:solidFill>
                      <a:schemeClr val="bg1"/>
                    </a:solidFill>
                  </a:tcPr>
                </a:tc>
                <a:tc>
                  <a:txBody>
                    <a:bodyPr/>
                    <a:lstStyle/>
                    <a:p>
                      <a:pPr algn="ctr"/>
                      <a:r>
                        <a:rPr kumimoji="1" lang="ja-JP" altLang="en-US" sz="700" dirty="0"/>
                        <a:t>○</a:t>
                      </a:r>
                    </a:p>
                  </a:txBody>
                  <a:tcPr anchor="ctr">
                    <a:solidFill>
                      <a:schemeClr val="bg1"/>
                    </a:solidFill>
                  </a:tcPr>
                </a:tc>
                <a:tc>
                  <a:txBody>
                    <a:bodyPr/>
                    <a:lstStyle/>
                    <a:p>
                      <a:pPr algn="ctr"/>
                      <a:r>
                        <a:rPr kumimoji="1" lang="en-US" altLang="ja-JP" sz="700"/>
                        <a:t>-</a:t>
                      </a:r>
                      <a:endParaRPr kumimoji="1" lang="ja-JP" altLang="en-US" sz="700" dirty="0"/>
                    </a:p>
                  </a:txBody>
                  <a:tcPr anchor="ctr"/>
                </a:tc>
                <a:tc>
                  <a:txBody>
                    <a:bodyPr/>
                    <a:lstStyle/>
                    <a:p>
                      <a:pPr algn="ctr"/>
                      <a:r>
                        <a:rPr kumimoji="1" lang="en-US" altLang="ja-JP" sz="700" dirty="0"/>
                        <a:t>-</a:t>
                      </a:r>
                      <a:endParaRPr kumimoji="1" lang="ja-JP" altLang="en-US" sz="700" dirty="0"/>
                    </a:p>
                  </a:txBody>
                  <a:tcPr anchor="ctr"/>
                </a:tc>
                <a:extLst>
                  <a:ext uri="{0D108BD9-81ED-4DB2-BD59-A6C34878D82A}">
                    <a16:rowId xmlns:a16="http://schemas.microsoft.com/office/drawing/2014/main" val="1184381210"/>
                  </a:ext>
                </a:extLst>
              </a:tr>
              <a:tr h="329760">
                <a:tc>
                  <a:txBody>
                    <a:bodyPr/>
                    <a:lstStyle/>
                    <a:p>
                      <a:pPr algn="ctr"/>
                      <a:r>
                        <a:rPr kumimoji="1" lang="ja-JP" altLang="en-US" sz="700" dirty="0"/>
                        <a:t>ゴミ処分費</a:t>
                      </a:r>
                    </a:p>
                  </a:txBody>
                  <a:tcPr anchor="ctr"/>
                </a:tc>
                <a:tc>
                  <a:txBody>
                    <a:bodyPr/>
                    <a:lstStyle/>
                    <a:p>
                      <a:pPr algn="ctr"/>
                      <a:r>
                        <a:rPr kumimoji="1" lang="ja-JP" altLang="en-US" sz="700" dirty="0"/>
                        <a:t>○</a:t>
                      </a:r>
                    </a:p>
                  </a:txBody>
                  <a:tcPr anchor="ctr">
                    <a:solidFill>
                      <a:schemeClr val="bg1"/>
                    </a:solidFill>
                  </a:tcPr>
                </a:tc>
                <a:tc>
                  <a:txBody>
                    <a:bodyPr/>
                    <a:lstStyle/>
                    <a:p>
                      <a:pPr algn="ctr"/>
                      <a:r>
                        <a:rPr kumimoji="1" lang="ja-JP" altLang="en-US" sz="700" dirty="0"/>
                        <a:t>○</a:t>
                      </a:r>
                    </a:p>
                  </a:txBody>
                  <a:tcPr anchor="ctr">
                    <a:solidFill>
                      <a:schemeClr val="bg1"/>
                    </a:solidFill>
                  </a:tcPr>
                </a:tc>
                <a:tc>
                  <a:txBody>
                    <a:bodyPr/>
                    <a:lstStyle/>
                    <a:p>
                      <a:pPr algn="ctr"/>
                      <a:r>
                        <a:rPr kumimoji="1" lang="ja-JP" altLang="en-US" sz="700" dirty="0"/>
                        <a:t>○</a:t>
                      </a:r>
                    </a:p>
                  </a:txBody>
                  <a:tcPr anchor="ctr">
                    <a:solidFill>
                      <a:schemeClr val="bg1"/>
                    </a:solidFill>
                  </a:tcPr>
                </a:tc>
                <a:tc>
                  <a:txBody>
                    <a:bodyPr/>
                    <a:lstStyle/>
                    <a:p>
                      <a:pPr algn="ctr"/>
                      <a:r>
                        <a:rPr kumimoji="1" lang="en-US" altLang="ja-JP" sz="700" dirty="0"/>
                        <a:t>-</a:t>
                      </a:r>
                      <a:endParaRPr kumimoji="1" lang="ja-JP" altLang="en-US" sz="700" dirty="0"/>
                    </a:p>
                  </a:txBody>
                  <a:tcPr anchor="ctr"/>
                </a:tc>
                <a:tc>
                  <a:txBody>
                    <a:bodyPr/>
                    <a:lstStyle/>
                    <a:p>
                      <a:pPr algn="ctr"/>
                      <a:r>
                        <a:rPr kumimoji="1" lang="en-US" altLang="ja-JP" sz="700" dirty="0"/>
                        <a:t>-</a:t>
                      </a:r>
                      <a:endParaRPr kumimoji="1" lang="ja-JP" altLang="en-US" sz="700" dirty="0"/>
                    </a:p>
                  </a:txBody>
                  <a:tcPr anchor="ctr"/>
                </a:tc>
                <a:extLst>
                  <a:ext uri="{0D108BD9-81ED-4DB2-BD59-A6C34878D82A}">
                    <a16:rowId xmlns:a16="http://schemas.microsoft.com/office/drawing/2014/main" val="1049073733"/>
                  </a:ext>
                </a:extLst>
              </a:tr>
              <a:tr h="329760">
                <a:tc>
                  <a:txBody>
                    <a:bodyPr/>
                    <a:lstStyle/>
                    <a:p>
                      <a:pPr algn="ctr"/>
                      <a:r>
                        <a:rPr kumimoji="1" lang="ja-JP" altLang="en-US" sz="700" dirty="0"/>
                        <a:t>鍵交換費用</a:t>
                      </a:r>
                    </a:p>
                  </a:txBody>
                  <a:tcPr anchor="ctr"/>
                </a:tc>
                <a:tc>
                  <a:txBody>
                    <a:bodyPr/>
                    <a:lstStyle/>
                    <a:p>
                      <a:pPr algn="ctr"/>
                      <a:r>
                        <a:rPr kumimoji="1" lang="ja-JP" altLang="en-US" sz="700" dirty="0"/>
                        <a:t>○</a:t>
                      </a:r>
                    </a:p>
                  </a:txBody>
                  <a:tcPr anchor="ctr">
                    <a:solidFill>
                      <a:schemeClr val="bg1"/>
                    </a:solidFill>
                  </a:tcPr>
                </a:tc>
                <a:tc>
                  <a:txBody>
                    <a:bodyPr/>
                    <a:lstStyle/>
                    <a:p>
                      <a:pPr algn="ctr"/>
                      <a:r>
                        <a:rPr kumimoji="1" lang="ja-JP" altLang="en-US" sz="700" dirty="0"/>
                        <a:t>○</a:t>
                      </a:r>
                    </a:p>
                  </a:txBody>
                  <a:tcPr anchor="ctr">
                    <a:solidFill>
                      <a:schemeClr val="bg1"/>
                    </a:solidFill>
                  </a:tcPr>
                </a:tc>
                <a:tc>
                  <a:txBody>
                    <a:bodyPr/>
                    <a:lstStyle/>
                    <a:p>
                      <a:pPr algn="ctr"/>
                      <a:r>
                        <a:rPr kumimoji="1" lang="ja-JP" altLang="en-US" sz="700" dirty="0"/>
                        <a:t>○</a:t>
                      </a:r>
                    </a:p>
                  </a:txBody>
                  <a:tcPr anchor="ctr">
                    <a:solidFill>
                      <a:schemeClr val="bg1"/>
                    </a:solidFill>
                  </a:tcPr>
                </a:tc>
                <a:tc>
                  <a:txBody>
                    <a:bodyPr/>
                    <a:lstStyle/>
                    <a:p>
                      <a:pPr algn="ctr"/>
                      <a:r>
                        <a:rPr kumimoji="1" lang="en-US" altLang="ja-JP" sz="700" dirty="0"/>
                        <a:t>-</a:t>
                      </a:r>
                      <a:endParaRPr kumimoji="1" lang="ja-JP" altLang="en-US" sz="700" dirty="0"/>
                    </a:p>
                  </a:txBody>
                  <a:tcPr anchor="ctr"/>
                </a:tc>
                <a:tc>
                  <a:txBody>
                    <a:bodyPr/>
                    <a:lstStyle/>
                    <a:p>
                      <a:pPr algn="ctr"/>
                      <a:r>
                        <a:rPr kumimoji="1" lang="en-US" altLang="ja-JP" sz="700" dirty="0"/>
                        <a:t>-</a:t>
                      </a:r>
                      <a:endParaRPr kumimoji="1" lang="ja-JP" altLang="en-US" sz="700" dirty="0"/>
                    </a:p>
                  </a:txBody>
                  <a:tcPr anchor="ctr"/>
                </a:tc>
                <a:extLst>
                  <a:ext uri="{0D108BD9-81ED-4DB2-BD59-A6C34878D82A}">
                    <a16:rowId xmlns:a16="http://schemas.microsoft.com/office/drawing/2014/main" val="2022775204"/>
                  </a:ext>
                </a:extLst>
              </a:tr>
              <a:tr h="348586">
                <a:tc>
                  <a:txBody>
                    <a:bodyPr/>
                    <a:lstStyle/>
                    <a:p>
                      <a:pPr algn="ctr"/>
                      <a:r>
                        <a:rPr kumimoji="1" lang="ja-JP" altLang="en-US" sz="700" dirty="0"/>
                        <a:t>賃料損害金</a:t>
                      </a:r>
                    </a:p>
                  </a:txBody>
                  <a:tcPr anchor="ctr"/>
                </a:tc>
                <a:tc>
                  <a:txBody>
                    <a:bodyPr/>
                    <a:lstStyle/>
                    <a:p>
                      <a:pPr algn="ctr"/>
                      <a:r>
                        <a:rPr kumimoji="1" lang="ja-JP" altLang="en-US" sz="700" dirty="0"/>
                        <a:t>○</a:t>
                      </a:r>
                    </a:p>
                  </a:txBody>
                  <a:tcPr anchor="ctr">
                    <a:solidFill>
                      <a:schemeClr val="bg1"/>
                    </a:solidFill>
                  </a:tcPr>
                </a:tc>
                <a:tc>
                  <a:txBody>
                    <a:bodyPr/>
                    <a:lstStyle/>
                    <a:p>
                      <a:pPr algn="ctr"/>
                      <a:r>
                        <a:rPr kumimoji="1" lang="ja-JP" altLang="en-US" sz="700" dirty="0"/>
                        <a:t>○</a:t>
                      </a:r>
                    </a:p>
                  </a:txBody>
                  <a:tcPr anchor="ctr">
                    <a:solidFill>
                      <a:schemeClr val="bg1"/>
                    </a:solidFill>
                  </a:tcPr>
                </a:tc>
                <a:tc>
                  <a:txBody>
                    <a:bodyPr/>
                    <a:lstStyle/>
                    <a:p>
                      <a:pPr algn="ctr"/>
                      <a:r>
                        <a:rPr kumimoji="1" lang="ja-JP" altLang="en-US" sz="700" dirty="0"/>
                        <a:t>○</a:t>
                      </a:r>
                    </a:p>
                  </a:txBody>
                  <a:tcPr anchor="ctr">
                    <a:solidFill>
                      <a:schemeClr val="bg1"/>
                    </a:solidFill>
                  </a:tcPr>
                </a:tc>
                <a:tc>
                  <a:txBody>
                    <a:bodyPr/>
                    <a:lstStyle/>
                    <a:p>
                      <a:pPr algn="ctr"/>
                      <a:r>
                        <a:rPr kumimoji="1" lang="en-US" altLang="ja-JP" sz="700" dirty="0"/>
                        <a:t>-</a:t>
                      </a:r>
                      <a:endParaRPr kumimoji="1" lang="ja-JP" altLang="en-US" sz="700" dirty="0"/>
                    </a:p>
                  </a:txBody>
                  <a:tcPr anchor="ctr"/>
                </a:tc>
                <a:tc>
                  <a:txBody>
                    <a:bodyPr/>
                    <a:lstStyle/>
                    <a:p>
                      <a:pPr algn="ctr"/>
                      <a:r>
                        <a:rPr kumimoji="1" lang="en-US" altLang="ja-JP" sz="700" dirty="0"/>
                        <a:t>-</a:t>
                      </a:r>
                      <a:endParaRPr kumimoji="1" lang="ja-JP" altLang="en-US" sz="700" dirty="0"/>
                    </a:p>
                  </a:txBody>
                  <a:tcPr anchor="ctr"/>
                </a:tc>
                <a:extLst>
                  <a:ext uri="{0D108BD9-81ED-4DB2-BD59-A6C34878D82A}">
                    <a16:rowId xmlns:a16="http://schemas.microsoft.com/office/drawing/2014/main" val="1225648203"/>
                  </a:ext>
                </a:extLst>
              </a:tr>
            </a:tbl>
          </a:graphicData>
        </a:graphic>
      </p:graphicFrame>
      <p:sp>
        <p:nvSpPr>
          <p:cNvPr id="42" name="正方形/長方形 41">
            <a:extLst>
              <a:ext uri="{FF2B5EF4-FFF2-40B4-BE49-F238E27FC236}">
                <a16:creationId xmlns:a16="http://schemas.microsoft.com/office/drawing/2014/main" id="{00F4F522-2E59-403F-92B1-2693ED96DA74}"/>
              </a:ext>
            </a:extLst>
          </p:cNvPr>
          <p:cNvSpPr/>
          <p:nvPr/>
        </p:nvSpPr>
        <p:spPr>
          <a:xfrm>
            <a:off x="71317" y="5261421"/>
            <a:ext cx="6435476" cy="461665"/>
          </a:xfrm>
          <a:prstGeom prst="rect">
            <a:avLst/>
          </a:prstGeom>
        </p:spPr>
        <p:txBody>
          <a:bodyPr wrap="square">
            <a:spAutoFit/>
          </a:bodyPr>
          <a:lstStyle/>
          <a:p>
            <a:r>
              <a:rPr lang="ja-JP" altLang="en-US" sz="800" dirty="0">
                <a:solidFill>
                  <a:srgbClr val="222222"/>
                </a:solidFill>
                <a:latin typeface="メイリオ" panose="020B0604030504040204" pitchFamily="50" charset="-128"/>
                <a:ea typeface="メイリオ" panose="020B0604030504040204" pitchFamily="50" charset="-128"/>
              </a:rPr>
              <a:t>・最低保証料は個人</a:t>
            </a:r>
            <a:r>
              <a:rPr lang="en-US" altLang="ja-JP" sz="800" dirty="0">
                <a:solidFill>
                  <a:srgbClr val="222222"/>
                </a:solidFill>
                <a:latin typeface="メイリオ" panose="020B0604030504040204" pitchFamily="50" charset="-128"/>
                <a:ea typeface="メイリオ" panose="020B0604030504040204" pitchFamily="50" charset="-128"/>
              </a:rPr>
              <a:t>20,000</a:t>
            </a:r>
            <a:r>
              <a:rPr lang="ja-JP" altLang="en-US" sz="800" dirty="0">
                <a:solidFill>
                  <a:srgbClr val="222222"/>
                </a:solidFill>
                <a:latin typeface="メイリオ" panose="020B0604030504040204" pitchFamily="50" charset="-128"/>
                <a:ea typeface="メイリオ" panose="020B0604030504040204" pitchFamily="50" charset="-128"/>
              </a:rPr>
              <a:t>円、法人</a:t>
            </a:r>
            <a:r>
              <a:rPr lang="en-US" altLang="ja-JP" sz="800" dirty="0">
                <a:solidFill>
                  <a:srgbClr val="222222"/>
                </a:solidFill>
                <a:latin typeface="メイリオ" panose="020B0604030504040204" pitchFamily="50" charset="-128"/>
                <a:ea typeface="メイリオ" panose="020B0604030504040204" pitchFamily="50" charset="-128"/>
              </a:rPr>
              <a:t>30,000</a:t>
            </a:r>
            <a:r>
              <a:rPr lang="ja-JP" altLang="en-US" sz="800" dirty="0">
                <a:solidFill>
                  <a:srgbClr val="222222"/>
                </a:solidFill>
                <a:latin typeface="メイリオ" panose="020B0604030504040204" pitchFamily="50" charset="-128"/>
                <a:ea typeface="メイリオ" panose="020B0604030504040204" pitchFamily="50" charset="-128"/>
              </a:rPr>
              <a:t>円です。</a:t>
            </a:r>
            <a:br>
              <a:rPr lang="ja-JP" altLang="en-US" sz="800" dirty="0">
                <a:latin typeface="メイリオ" panose="020B0604030504040204" pitchFamily="50" charset="-128"/>
                <a:ea typeface="メイリオ" panose="020B0604030504040204" pitchFamily="50" charset="-128"/>
              </a:rPr>
            </a:br>
            <a:r>
              <a:rPr lang="ja-JP" altLang="en-US" sz="800" dirty="0">
                <a:solidFill>
                  <a:srgbClr val="222222"/>
                </a:solidFill>
                <a:latin typeface="メイリオ" panose="020B0604030504040204" pitchFamily="50" charset="-128"/>
                <a:ea typeface="メイリオ" panose="020B0604030504040204" pitchFamily="50" charset="-128"/>
              </a:rPr>
              <a:t>・保証限度の月数は</a:t>
            </a:r>
            <a:r>
              <a:rPr lang="en-US" altLang="ja-JP" sz="800" dirty="0">
                <a:solidFill>
                  <a:srgbClr val="222222"/>
                </a:solidFill>
                <a:latin typeface="メイリオ" panose="020B0604030504040204" pitchFamily="50" charset="-128"/>
                <a:ea typeface="メイリオ" panose="020B0604030504040204" pitchFamily="50" charset="-128"/>
              </a:rPr>
              <a:t>『</a:t>
            </a:r>
            <a:r>
              <a:rPr lang="ja-JP" altLang="en-US" sz="800" dirty="0">
                <a:solidFill>
                  <a:srgbClr val="222222"/>
                </a:solidFill>
                <a:latin typeface="メイリオ" panose="020B0604030504040204" pitchFamily="50" charset="-128"/>
                <a:ea typeface="メイリオ" panose="020B0604030504040204" pitchFamily="50" charset="-128"/>
              </a:rPr>
              <a:t>月額賃料等</a:t>
            </a:r>
            <a:r>
              <a:rPr lang="en-US" altLang="ja-JP" sz="800" dirty="0">
                <a:solidFill>
                  <a:srgbClr val="222222"/>
                </a:solidFill>
                <a:latin typeface="メイリオ" panose="020B0604030504040204" pitchFamily="50" charset="-128"/>
                <a:ea typeface="メイリオ" panose="020B0604030504040204" pitchFamily="50" charset="-128"/>
              </a:rPr>
              <a:t>』</a:t>
            </a:r>
            <a:r>
              <a:rPr lang="ja-JP" altLang="en-US" sz="800" dirty="0">
                <a:solidFill>
                  <a:srgbClr val="222222"/>
                </a:solidFill>
                <a:latin typeface="メイリオ" panose="020B0604030504040204" pitchFamily="50" charset="-128"/>
                <a:ea typeface="メイリオ" panose="020B0604030504040204" pitchFamily="50" charset="-128"/>
              </a:rPr>
              <a:t>の月数です。</a:t>
            </a:r>
            <a:br>
              <a:rPr lang="ja-JP" altLang="en-US" sz="800" dirty="0">
                <a:latin typeface="メイリオ" panose="020B0604030504040204" pitchFamily="50" charset="-128"/>
                <a:ea typeface="メイリオ" panose="020B0604030504040204" pitchFamily="50" charset="-128"/>
              </a:rPr>
            </a:br>
            <a:r>
              <a:rPr lang="ja-JP" altLang="en-US" sz="800" dirty="0">
                <a:solidFill>
                  <a:srgbClr val="222222"/>
                </a:solidFill>
                <a:latin typeface="メイリオ" panose="020B0604030504040204" pitchFamily="50" charset="-128"/>
                <a:ea typeface="メイリオ" panose="020B0604030504040204" pitchFamily="50" charset="-128"/>
              </a:rPr>
              <a:t>・契約者が未成年者の場合は親が連帯保証人となります。</a:t>
            </a:r>
            <a:endParaRPr lang="ja-JP" altLang="en-US" sz="800" dirty="0">
              <a:latin typeface="メイリオ" panose="020B0604030504040204" pitchFamily="50" charset="-128"/>
              <a:ea typeface="メイリオ" panose="020B0604030504040204" pitchFamily="50" charset="-128"/>
            </a:endParaRPr>
          </a:p>
        </p:txBody>
      </p:sp>
      <p:cxnSp>
        <p:nvCxnSpPr>
          <p:cNvPr id="51" name="直線コネクタ 50">
            <a:extLst>
              <a:ext uri="{FF2B5EF4-FFF2-40B4-BE49-F238E27FC236}">
                <a16:creationId xmlns:a16="http://schemas.microsoft.com/office/drawing/2014/main" id="{FCD3B4D8-309A-4BFB-A971-4278D1EEB3BD}"/>
              </a:ext>
            </a:extLst>
          </p:cNvPr>
          <p:cNvCxnSpPr>
            <a:cxnSpLocks/>
          </p:cNvCxnSpPr>
          <p:nvPr/>
        </p:nvCxnSpPr>
        <p:spPr>
          <a:xfrm>
            <a:off x="4054946" y="5396726"/>
            <a:ext cx="4035158" cy="0"/>
          </a:xfrm>
          <a:prstGeom prst="line">
            <a:avLst/>
          </a:prstGeom>
        </p:spPr>
        <p:style>
          <a:lnRef idx="1">
            <a:schemeClr val="accent1"/>
          </a:lnRef>
          <a:fillRef idx="0">
            <a:schemeClr val="accent1"/>
          </a:fillRef>
          <a:effectRef idx="0">
            <a:schemeClr val="accent1"/>
          </a:effectRef>
          <a:fontRef idx="minor">
            <a:schemeClr val="tx1"/>
          </a:fontRef>
        </p:style>
      </p:cxnSp>
      <p:sp>
        <p:nvSpPr>
          <p:cNvPr id="53" name="テキスト ボックス 52">
            <a:extLst>
              <a:ext uri="{FF2B5EF4-FFF2-40B4-BE49-F238E27FC236}">
                <a16:creationId xmlns:a16="http://schemas.microsoft.com/office/drawing/2014/main" id="{3B296730-005C-40B6-9943-870A2EEDD862}"/>
              </a:ext>
            </a:extLst>
          </p:cNvPr>
          <p:cNvSpPr txBox="1"/>
          <p:nvPr/>
        </p:nvSpPr>
        <p:spPr>
          <a:xfrm>
            <a:off x="5446328" y="5460377"/>
            <a:ext cx="1800199" cy="369332"/>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お問い合せ</a:t>
            </a:r>
            <a:endParaRPr kumimoji="1" lang="ja-JP" altLang="en-US" dirty="0">
              <a:latin typeface="メイリオ" panose="020B0604030504040204" pitchFamily="50" charset="-128"/>
              <a:ea typeface="メイリオ" panose="020B0604030504040204" pitchFamily="50" charset="-128"/>
            </a:endParaRPr>
          </a:p>
        </p:txBody>
      </p:sp>
      <p:pic>
        <p:nvPicPr>
          <p:cNvPr id="55" name="図 54" descr="人, 屋外, 草, 女性 が含まれている画像&#10;&#10;自動的に生成された説明">
            <a:extLst>
              <a:ext uri="{FF2B5EF4-FFF2-40B4-BE49-F238E27FC236}">
                <a16:creationId xmlns:a16="http://schemas.microsoft.com/office/drawing/2014/main" id="{7D16EBB2-EB5A-4CDD-8293-74B2E2C880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0140" y="362698"/>
            <a:ext cx="4032976" cy="5914359"/>
          </a:xfrm>
          <a:prstGeom prst="rect">
            <a:avLst/>
          </a:prstGeom>
        </p:spPr>
      </p:pic>
      <p:sp>
        <p:nvSpPr>
          <p:cNvPr id="8" name="テキスト ボックス 7">
            <a:extLst>
              <a:ext uri="{FF2B5EF4-FFF2-40B4-BE49-F238E27FC236}">
                <a16:creationId xmlns:a16="http://schemas.microsoft.com/office/drawing/2014/main" id="{7967203B-2FB4-4790-8CCE-3EBF3B699D44}"/>
              </a:ext>
            </a:extLst>
          </p:cNvPr>
          <p:cNvSpPr txBox="1"/>
          <p:nvPr/>
        </p:nvSpPr>
        <p:spPr>
          <a:xfrm>
            <a:off x="8461402" y="1123066"/>
            <a:ext cx="3826094" cy="646331"/>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こんな時代だからこそ</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あなたに届けたい安心があります</a:t>
            </a:r>
          </a:p>
        </p:txBody>
      </p:sp>
      <p:sp>
        <p:nvSpPr>
          <p:cNvPr id="56" name="正方形/長方形 55">
            <a:extLst>
              <a:ext uri="{FF2B5EF4-FFF2-40B4-BE49-F238E27FC236}">
                <a16:creationId xmlns:a16="http://schemas.microsoft.com/office/drawing/2014/main" id="{D75B8217-A10E-4502-B1A8-9DAC65148079}"/>
              </a:ext>
            </a:extLst>
          </p:cNvPr>
          <p:cNvSpPr/>
          <p:nvPr/>
        </p:nvSpPr>
        <p:spPr>
          <a:xfrm>
            <a:off x="8116105" y="0"/>
            <a:ext cx="4075895" cy="43238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メイリオ" panose="020B0604030504040204" pitchFamily="50" charset="-128"/>
                <a:ea typeface="メイリオ" panose="020B0604030504040204" pitchFamily="50" charset="-128"/>
              </a:rPr>
              <a:t>入居者様用</a:t>
            </a:r>
          </a:p>
        </p:txBody>
      </p:sp>
      <p:grpSp>
        <p:nvGrpSpPr>
          <p:cNvPr id="122" name="グループ化 121">
            <a:extLst>
              <a:ext uri="{FF2B5EF4-FFF2-40B4-BE49-F238E27FC236}">
                <a16:creationId xmlns:a16="http://schemas.microsoft.com/office/drawing/2014/main" id="{C8DE96BA-2CBE-4C0D-8766-6B8D41F96818}"/>
              </a:ext>
            </a:extLst>
          </p:cNvPr>
          <p:cNvGrpSpPr/>
          <p:nvPr/>
        </p:nvGrpSpPr>
        <p:grpSpPr>
          <a:xfrm>
            <a:off x="4304691" y="1412980"/>
            <a:ext cx="1049518" cy="1007306"/>
            <a:chOff x="4336902" y="1427479"/>
            <a:chExt cx="1049518" cy="1007306"/>
          </a:xfrm>
        </p:grpSpPr>
        <p:sp>
          <p:nvSpPr>
            <p:cNvPr id="58" name="Rectangle: Rounded Corners 105">
              <a:extLst>
                <a:ext uri="{FF2B5EF4-FFF2-40B4-BE49-F238E27FC236}">
                  <a16:creationId xmlns:a16="http://schemas.microsoft.com/office/drawing/2014/main" id="{CE54E1E2-EA79-4237-B8FD-1D4404F841A8}"/>
                </a:ext>
              </a:extLst>
            </p:cNvPr>
            <p:cNvSpPr/>
            <p:nvPr/>
          </p:nvSpPr>
          <p:spPr>
            <a:xfrm>
              <a:off x="4395600" y="1427479"/>
              <a:ext cx="914624" cy="1007306"/>
            </a:xfrm>
            <a:prstGeom prst="roundRect">
              <a:avLst>
                <a:gd name="adj" fmla="val 8238"/>
              </a:avLst>
            </a:prstGeom>
            <a:solidFill>
              <a:srgbClr val="FDED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800">
                <a:latin typeface="メイリオ" panose="020B0604030504040204" pitchFamily="50" charset="-128"/>
                <a:ea typeface="メイリオ" panose="020B0604030504040204" pitchFamily="50" charset="-128"/>
              </a:endParaRPr>
            </a:p>
          </p:txBody>
        </p:sp>
        <p:grpSp>
          <p:nvGrpSpPr>
            <p:cNvPr id="59" name="Group 141">
              <a:extLst>
                <a:ext uri="{FF2B5EF4-FFF2-40B4-BE49-F238E27FC236}">
                  <a16:creationId xmlns:a16="http://schemas.microsoft.com/office/drawing/2014/main" id="{3375868C-7F43-45BB-856A-C7046992CF41}"/>
                </a:ext>
              </a:extLst>
            </p:cNvPr>
            <p:cNvGrpSpPr/>
            <p:nvPr/>
          </p:nvGrpSpPr>
          <p:grpSpPr>
            <a:xfrm>
              <a:off x="4519926" y="1519117"/>
              <a:ext cx="665972" cy="642439"/>
              <a:chOff x="4049425" y="2612416"/>
              <a:chExt cx="1701670" cy="1431987"/>
            </a:xfrm>
          </p:grpSpPr>
          <p:sp>
            <p:nvSpPr>
              <p:cNvPr id="78" name="Freeform: Shape 145">
                <a:extLst>
                  <a:ext uri="{FF2B5EF4-FFF2-40B4-BE49-F238E27FC236}">
                    <a16:creationId xmlns:a16="http://schemas.microsoft.com/office/drawing/2014/main" id="{FF113C11-B42A-48C4-B58E-E8DA1580B79A}"/>
                  </a:ext>
                </a:extLst>
              </p:cNvPr>
              <p:cNvSpPr/>
              <p:nvPr/>
            </p:nvSpPr>
            <p:spPr>
              <a:xfrm>
                <a:off x="4049425" y="3013912"/>
                <a:ext cx="1701670" cy="1027204"/>
              </a:xfrm>
              <a:custGeom>
                <a:avLst/>
                <a:gdLst>
                  <a:gd name="connsiteX0" fmla="*/ 1327477 w 2654954"/>
                  <a:gd name="connsiteY0" fmla="*/ 0 h 1431534"/>
                  <a:gd name="connsiteX1" fmla="*/ 2654954 w 2654954"/>
                  <a:gd name="connsiteY1" fmla="*/ 1171518 h 1431534"/>
                  <a:gd name="connsiteX2" fmla="*/ 2627985 w 2654954"/>
                  <a:gd name="connsiteY2" fmla="*/ 1407620 h 1431534"/>
                  <a:gd name="connsiteX3" fmla="*/ 2621017 w 2654954"/>
                  <a:gd name="connsiteY3" fmla="*/ 1431534 h 1431534"/>
                  <a:gd name="connsiteX4" fmla="*/ 33937 w 2654954"/>
                  <a:gd name="connsiteY4" fmla="*/ 1431534 h 1431534"/>
                  <a:gd name="connsiteX5" fmla="*/ 26970 w 2654954"/>
                  <a:gd name="connsiteY5" fmla="*/ 1407620 h 1431534"/>
                  <a:gd name="connsiteX6" fmla="*/ 0 w 2654954"/>
                  <a:gd name="connsiteY6" fmla="*/ 1171518 h 1431534"/>
                  <a:gd name="connsiteX7" fmla="*/ 1327477 w 2654954"/>
                  <a:gd name="connsiteY7" fmla="*/ 0 h 143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954" h="1431534">
                    <a:moveTo>
                      <a:pt x="1327477" y="0"/>
                    </a:moveTo>
                    <a:cubicBezTo>
                      <a:pt x="2060622" y="0"/>
                      <a:pt x="2654954" y="524506"/>
                      <a:pt x="2654954" y="1171518"/>
                    </a:cubicBezTo>
                    <a:cubicBezTo>
                      <a:pt x="2654954" y="1252395"/>
                      <a:pt x="2645668" y="1331357"/>
                      <a:pt x="2627985" y="1407620"/>
                    </a:cubicBezTo>
                    <a:lnTo>
                      <a:pt x="2621017" y="1431534"/>
                    </a:lnTo>
                    <a:lnTo>
                      <a:pt x="33937" y="1431534"/>
                    </a:lnTo>
                    <a:lnTo>
                      <a:pt x="26970" y="1407620"/>
                    </a:lnTo>
                    <a:cubicBezTo>
                      <a:pt x="9287" y="1331357"/>
                      <a:pt x="0" y="1252395"/>
                      <a:pt x="0" y="1171518"/>
                    </a:cubicBezTo>
                    <a:cubicBezTo>
                      <a:pt x="0" y="524506"/>
                      <a:pt x="594332" y="0"/>
                      <a:pt x="132747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Z" sz="800">
                  <a:latin typeface="メイリオ" panose="020B0604030504040204" pitchFamily="50" charset="-128"/>
                  <a:ea typeface="メイリオ" panose="020B0604030504040204" pitchFamily="50" charset="-128"/>
                </a:endParaRPr>
              </a:p>
            </p:txBody>
          </p:sp>
          <p:pic>
            <p:nvPicPr>
              <p:cNvPr id="79" name="Graphic 146">
                <a:extLst>
                  <a:ext uri="{FF2B5EF4-FFF2-40B4-BE49-F238E27FC236}">
                    <a16:creationId xmlns:a16="http://schemas.microsoft.com/office/drawing/2014/main" id="{5E815B16-A0B8-415B-8D43-F4F052FAA19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80415" y="2612416"/>
                <a:ext cx="1039689" cy="1431987"/>
              </a:xfrm>
              <a:prstGeom prst="rect">
                <a:avLst/>
              </a:prstGeom>
            </p:spPr>
          </p:pic>
        </p:grpSp>
        <p:grpSp>
          <p:nvGrpSpPr>
            <p:cNvPr id="60" name="Group 142">
              <a:extLst>
                <a:ext uri="{FF2B5EF4-FFF2-40B4-BE49-F238E27FC236}">
                  <a16:creationId xmlns:a16="http://schemas.microsoft.com/office/drawing/2014/main" id="{C6C97755-B48B-4120-A25E-8620344482CC}"/>
                </a:ext>
              </a:extLst>
            </p:cNvPr>
            <p:cNvGrpSpPr/>
            <p:nvPr/>
          </p:nvGrpSpPr>
          <p:grpSpPr>
            <a:xfrm>
              <a:off x="4336902" y="2175756"/>
              <a:ext cx="1049518" cy="200944"/>
              <a:chOff x="4544871" y="4379417"/>
              <a:chExt cx="2681695" cy="447902"/>
            </a:xfrm>
          </p:grpSpPr>
          <p:sp>
            <p:nvSpPr>
              <p:cNvPr id="76" name="Rectangle: Rounded Corners 143">
                <a:extLst>
                  <a:ext uri="{FF2B5EF4-FFF2-40B4-BE49-F238E27FC236}">
                    <a16:creationId xmlns:a16="http://schemas.microsoft.com/office/drawing/2014/main" id="{EA524FD2-CA17-4424-A667-241772457491}"/>
                  </a:ext>
                </a:extLst>
              </p:cNvPr>
              <p:cNvSpPr/>
              <p:nvPr/>
            </p:nvSpPr>
            <p:spPr>
              <a:xfrm>
                <a:off x="4786048" y="4379417"/>
                <a:ext cx="2051595" cy="381000"/>
              </a:xfrm>
              <a:prstGeom prst="roundRect">
                <a:avLst>
                  <a:gd name="adj" fmla="val 19167"/>
                </a:avLst>
              </a:prstGeom>
              <a:solidFill>
                <a:schemeClr val="bg1"/>
              </a:solidFill>
              <a:ln w="5715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800">
                  <a:latin typeface="メイリオ" panose="020B0604030504040204" pitchFamily="50" charset="-128"/>
                  <a:ea typeface="メイリオ" panose="020B0604030504040204" pitchFamily="50" charset="-128"/>
                </a:endParaRPr>
              </a:p>
            </p:txBody>
          </p:sp>
          <p:sp>
            <p:nvSpPr>
              <p:cNvPr id="77" name="TextBox 144">
                <a:extLst>
                  <a:ext uri="{FF2B5EF4-FFF2-40B4-BE49-F238E27FC236}">
                    <a16:creationId xmlns:a16="http://schemas.microsoft.com/office/drawing/2014/main" id="{AD17652D-9FAB-4258-8C8B-BA6B82C17BFD}"/>
                  </a:ext>
                </a:extLst>
              </p:cNvPr>
              <p:cNvSpPr txBox="1"/>
              <p:nvPr/>
            </p:nvSpPr>
            <p:spPr>
              <a:xfrm>
                <a:off x="4544871" y="4381399"/>
                <a:ext cx="2681695" cy="445920"/>
              </a:xfrm>
              <a:prstGeom prst="rect">
                <a:avLst/>
              </a:prstGeom>
              <a:noFill/>
            </p:spPr>
            <p:txBody>
              <a:bodyPr wrap="square">
                <a:spAutoFit/>
              </a:bodyPr>
              <a:lstStyle/>
              <a:p>
                <a:pPr algn="ctr"/>
                <a:r>
                  <a:rPr kumimoji="1" lang="ja-JP" altLang="en-US" sz="700" dirty="0">
                    <a:solidFill>
                      <a:schemeClr val="tx1">
                        <a:lumMod val="85000"/>
                        <a:lumOff val="15000"/>
                      </a:schemeClr>
                    </a:solidFill>
                    <a:latin typeface="メイリオ" panose="020B0604030504040204" pitchFamily="50" charset="-128"/>
                    <a:ea typeface="メイリオ" panose="020B0604030504040204" pitchFamily="50" charset="-128"/>
                    <a:cs typeface="Rounded M+ 1c medium" panose="020B0602020203020207" pitchFamily="34" charset="-128"/>
                  </a:rPr>
                  <a:t>不動産管理会社様</a:t>
                </a:r>
              </a:p>
            </p:txBody>
          </p:sp>
        </p:grpSp>
      </p:grpSp>
      <p:sp>
        <p:nvSpPr>
          <p:cNvPr id="62" name="TextBox 121">
            <a:extLst>
              <a:ext uri="{FF2B5EF4-FFF2-40B4-BE49-F238E27FC236}">
                <a16:creationId xmlns:a16="http://schemas.microsoft.com/office/drawing/2014/main" id="{15FE2604-D248-49D2-A14E-06DD5BB1BF77}"/>
              </a:ext>
            </a:extLst>
          </p:cNvPr>
          <p:cNvSpPr txBox="1"/>
          <p:nvPr/>
        </p:nvSpPr>
        <p:spPr>
          <a:xfrm>
            <a:off x="5559839" y="934774"/>
            <a:ext cx="1025884" cy="215444"/>
          </a:xfrm>
          <a:prstGeom prst="rect">
            <a:avLst/>
          </a:prstGeom>
          <a:noFill/>
        </p:spPr>
        <p:txBody>
          <a:bodyPr wrap="square">
            <a:spAutoFit/>
          </a:bodyPr>
          <a:lstStyle/>
          <a:p>
            <a:pPr algn="ctr"/>
            <a:r>
              <a:rPr kumimoji="1" lang="ja-JP" altLang="en-US" sz="800" dirty="0">
                <a:latin typeface="メイリオ" panose="020B0604030504040204" pitchFamily="50" charset="-128"/>
                <a:ea typeface="メイリオ" panose="020B0604030504040204" pitchFamily="50" charset="-128"/>
                <a:cs typeface="Rounded M+ 1c medium" panose="020B0602020203020207" pitchFamily="34" charset="-128"/>
              </a:rPr>
              <a:t>家賃滞納時に立替</a:t>
            </a:r>
          </a:p>
        </p:txBody>
      </p:sp>
      <p:sp>
        <p:nvSpPr>
          <p:cNvPr id="65" name="Arrow: Bent-Up 162">
            <a:extLst>
              <a:ext uri="{FF2B5EF4-FFF2-40B4-BE49-F238E27FC236}">
                <a16:creationId xmlns:a16="http://schemas.microsoft.com/office/drawing/2014/main" id="{26459AB7-9B9A-4660-B0F2-F0CAEA81062F}"/>
              </a:ext>
            </a:extLst>
          </p:cNvPr>
          <p:cNvSpPr/>
          <p:nvPr/>
        </p:nvSpPr>
        <p:spPr>
          <a:xfrm rot="10800000">
            <a:off x="4753437" y="1154150"/>
            <a:ext cx="2614234" cy="221395"/>
          </a:xfrm>
          <a:prstGeom prst="bentUpArrow">
            <a:avLst>
              <a:gd name="adj1" fmla="val 25000"/>
              <a:gd name="adj2" fmla="val 34972"/>
              <a:gd name="adj3" fmla="val 4288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800">
              <a:latin typeface="メイリオ" panose="020B0604030504040204" pitchFamily="50" charset="-128"/>
              <a:ea typeface="メイリオ" panose="020B0604030504040204" pitchFamily="50" charset="-128"/>
            </a:endParaRPr>
          </a:p>
        </p:txBody>
      </p:sp>
      <p:sp>
        <p:nvSpPr>
          <p:cNvPr id="66" name="Rectangle 4">
            <a:extLst>
              <a:ext uri="{FF2B5EF4-FFF2-40B4-BE49-F238E27FC236}">
                <a16:creationId xmlns:a16="http://schemas.microsoft.com/office/drawing/2014/main" id="{4634BF2B-67A3-457F-8859-313CC4F760A5}"/>
              </a:ext>
            </a:extLst>
          </p:cNvPr>
          <p:cNvSpPr/>
          <p:nvPr/>
        </p:nvSpPr>
        <p:spPr>
          <a:xfrm>
            <a:off x="7318229" y="1154071"/>
            <a:ext cx="49442" cy="276734"/>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800">
              <a:latin typeface="メイリオ" panose="020B0604030504040204" pitchFamily="50" charset="-128"/>
              <a:ea typeface="メイリオ" panose="020B0604030504040204" pitchFamily="50" charset="-128"/>
            </a:endParaRPr>
          </a:p>
        </p:txBody>
      </p:sp>
      <p:sp>
        <p:nvSpPr>
          <p:cNvPr id="67" name="TextBox 158">
            <a:extLst>
              <a:ext uri="{FF2B5EF4-FFF2-40B4-BE49-F238E27FC236}">
                <a16:creationId xmlns:a16="http://schemas.microsoft.com/office/drawing/2014/main" id="{C621E61A-1B87-40DC-858F-C7F6F06B6C00}"/>
              </a:ext>
            </a:extLst>
          </p:cNvPr>
          <p:cNvSpPr txBox="1"/>
          <p:nvPr/>
        </p:nvSpPr>
        <p:spPr>
          <a:xfrm>
            <a:off x="5659427" y="1277772"/>
            <a:ext cx="886602" cy="215444"/>
          </a:xfrm>
          <a:prstGeom prst="rect">
            <a:avLst/>
          </a:prstGeom>
          <a:noFill/>
        </p:spPr>
        <p:txBody>
          <a:bodyPr wrap="square">
            <a:spAutoFit/>
          </a:bodyPr>
          <a:lstStyle/>
          <a:p>
            <a:pPr algn="ctr"/>
            <a:r>
              <a:rPr kumimoji="1" lang="zh-TW" altLang="en-US" sz="800" dirty="0">
                <a:solidFill>
                  <a:schemeClr val="tx1">
                    <a:lumMod val="85000"/>
                    <a:lumOff val="15000"/>
                  </a:schemeClr>
                </a:solidFill>
                <a:latin typeface="メイリオ" panose="020B0604030504040204" pitchFamily="50" charset="-128"/>
                <a:ea typeface="メイリオ" panose="020B0604030504040204" pitchFamily="50" charset="-128"/>
                <a:cs typeface="Rounded M+ 1c medium" panose="020B0602020203020207" pitchFamily="34" charset="-128"/>
              </a:rPr>
              <a:t>賃貸保証契約</a:t>
            </a:r>
          </a:p>
        </p:txBody>
      </p:sp>
      <p:sp>
        <p:nvSpPr>
          <p:cNvPr id="68" name="上下矢印 36">
            <a:extLst>
              <a:ext uri="{FF2B5EF4-FFF2-40B4-BE49-F238E27FC236}">
                <a16:creationId xmlns:a16="http://schemas.microsoft.com/office/drawing/2014/main" id="{8717A6F4-A29E-44CD-A435-1F954603AF5B}"/>
              </a:ext>
            </a:extLst>
          </p:cNvPr>
          <p:cNvSpPr/>
          <p:nvPr/>
        </p:nvSpPr>
        <p:spPr>
          <a:xfrm rot="5400000">
            <a:off x="6033105" y="754342"/>
            <a:ext cx="179503" cy="1550954"/>
          </a:xfrm>
          <a:prstGeom prst="upDownArrow">
            <a:avLst>
              <a:gd name="adj1" fmla="val 40978"/>
              <a:gd name="adj2" fmla="val 8157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メイリオ" panose="020B0604030504040204" pitchFamily="50" charset="-128"/>
              <a:ea typeface="メイリオ" panose="020B0604030504040204" pitchFamily="50" charset="-128"/>
            </a:endParaRPr>
          </a:p>
        </p:txBody>
      </p:sp>
      <p:sp>
        <p:nvSpPr>
          <p:cNvPr id="69" name="TextBox 161">
            <a:extLst>
              <a:ext uri="{FF2B5EF4-FFF2-40B4-BE49-F238E27FC236}">
                <a16:creationId xmlns:a16="http://schemas.microsoft.com/office/drawing/2014/main" id="{AE7BC319-8C63-4222-9E9F-D84A7E4E3A70}"/>
              </a:ext>
            </a:extLst>
          </p:cNvPr>
          <p:cNvSpPr txBox="1"/>
          <p:nvPr/>
        </p:nvSpPr>
        <p:spPr>
          <a:xfrm>
            <a:off x="6267619" y="2107934"/>
            <a:ext cx="853695" cy="215444"/>
          </a:xfrm>
          <a:prstGeom prst="rect">
            <a:avLst/>
          </a:prstGeom>
          <a:noFill/>
        </p:spPr>
        <p:txBody>
          <a:bodyPr wrap="square">
            <a:spAutoFit/>
          </a:bodyPr>
          <a:lstStyle/>
          <a:p>
            <a:pPr algn="ctr"/>
            <a:r>
              <a:rPr kumimoji="1" lang="ja-JP" altLang="en-US" sz="800" dirty="0">
                <a:solidFill>
                  <a:schemeClr val="tx1">
                    <a:lumMod val="85000"/>
                    <a:lumOff val="15000"/>
                  </a:schemeClr>
                </a:solidFill>
                <a:latin typeface="メイリオ" panose="020B0604030504040204" pitchFamily="50" charset="-128"/>
                <a:ea typeface="メイリオ" panose="020B0604030504040204" pitchFamily="50" charset="-128"/>
                <a:cs typeface="Rounded M+ 1c medium" panose="020B0602020203020207" pitchFamily="34" charset="-128"/>
              </a:rPr>
              <a:t>弁済金の請求</a:t>
            </a:r>
          </a:p>
        </p:txBody>
      </p:sp>
      <p:sp>
        <p:nvSpPr>
          <p:cNvPr id="70" name="Arrow: Right 172">
            <a:extLst>
              <a:ext uri="{FF2B5EF4-FFF2-40B4-BE49-F238E27FC236}">
                <a16:creationId xmlns:a16="http://schemas.microsoft.com/office/drawing/2014/main" id="{65D29911-A41C-4309-BA6C-A196229FF49E}"/>
              </a:ext>
            </a:extLst>
          </p:cNvPr>
          <p:cNvSpPr/>
          <p:nvPr/>
        </p:nvSpPr>
        <p:spPr>
          <a:xfrm flipH="1">
            <a:off x="6361566" y="2252590"/>
            <a:ext cx="527560" cy="198342"/>
          </a:xfrm>
          <a:prstGeom prst="rightArrow">
            <a:avLst>
              <a:gd name="adj1" fmla="val 37709"/>
              <a:gd name="adj2" fmla="val 72790"/>
            </a:avLst>
          </a:prstGeom>
          <a:solidFill>
            <a:srgbClr val="45A9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800">
              <a:latin typeface="メイリオ" panose="020B0604030504040204" pitchFamily="50" charset="-128"/>
              <a:ea typeface="メイリオ" panose="020B0604030504040204" pitchFamily="50" charset="-128"/>
            </a:endParaRPr>
          </a:p>
        </p:txBody>
      </p:sp>
      <p:sp>
        <p:nvSpPr>
          <p:cNvPr id="71" name="TextBox 159">
            <a:extLst>
              <a:ext uri="{FF2B5EF4-FFF2-40B4-BE49-F238E27FC236}">
                <a16:creationId xmlns:a16="http://schemas.microsoft.com/office/drawing/2014/main" id="{08FF315B-9CCB-4E0F-A155-300E8E447E72}"/>
              </a:ext>
            </a:extLst>
          </p:cNvPr>
          <p:cNvSpPr txBox="1"/>
          <p:nvPr/>
        </p:nvSpPr>
        <p:spPr>
          <a:xfrm>
            <a:off x="5194084" y="2060353"/>
            <a:ext cx="853695" cy="215444"/>
          </a:xfrm>
          <a:prstGeom prst="rect">
            <a:avLst/>
          </a:prstGeom>
          <a:noFill/>
        </p:spPr>
        <p:txBody>
          <a:bodyPr wrap="square">
            <a:spAutoFit/>
          </a:bodyPr>
          <a:lstStyle/>
          <a:p>
            <a:pPr algn="ctr"/>
            <a:r>
              <a:rPr kumimoji="1" lang="zh-TW" altLang="en-US" sz="800" dirty="0">
                <a:solidFill>
                  <a:schemeClr val="tx1">
                    <a:lumMod val="85000"/>
                    <a:lumOff val="15000"/>
                  </a:schemeClr>
                </a:solidFill>
                <a:latin typeface="メイリオ" panose="020B0604030504040204" pitchFamily="50" charset="-128"/>
                <a:ea typeface="メイリオ" panose="020B0604030504040204" pitchFamily="50" charset="-128"/>
                <a:cs typeface="Rounded M+ 1c medium" panose="020B0602020203020207" pitchFamily="34" charset="-128"/>
              </a:rPr>
              <a:t>賃貸借契約</a:t>
            </a:r>
          </a:p>
        </p:txBody>
      </p:sp>
      <p:sp>
        <p:nvSpPr>
          <p:cNvPr id="72" name="上下矢印 36">
            <a:extLst>
              <a:ext uri="{FF2B5EF4-FFF2-40B4-BE49-F238E27FC236}">
                <a16:creationId xmlns:a16="http://schemas.microsoft.com/office/drawing/2014/main" id="{C4675941-F7E5-4EF8-98BF-5654DCB0E692}"/>
              </a:ext>
            </a:extLst>
          </p:cNvPr>
          <p:cNvSpPr/>
          <p:nvPr/>
        </p:nvSpPr>
        <p:spPr>
          <a:xfrm rot="5400000">
            <a:off x="5520779" y="2042712"/>
            <a:ext cx="179503" cy="527560"/>
          </a:xfrm>
          <a:prstGeom prst="upDownArrow">
            <a:avLst>
              <a:gd name="adj1" fmla="val 40978"/>
              <a:gd name="adj2" fmla="val 8157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メイリオ" panose="020B0604030504040204" pitchFamily="50" charset="-128"/>
              <a:ea typeface="メイリオ" panose="020B0604030504040204" pitchFamily="50" charset="-128"/>
            </a:endParaRPr>
          </a:p>
        </p:txBody>
      </p:sp>
      <p:sp>
        <p:nvSpPr>
          <p:cNvPr id="73" name="TextBox 170">
            <a:extLst>
              <a:ext uri="{FF2B5EF4-FFF2-40B4-BE49-F238E27FC236}">
                <a16:creationId xmlns:a16="http://schemas.microsoft.com/office/drawing/2014/main" id="{BF702F05-18BE-4614-A1D2-2FD14D65144A}"/>
              </a:ext>
            </a:extLst>
          </p:cNvPr>
          <p:cNvSpPr txBox="1"/>
          <p:nvPr/>
        </p:nvSpPr>
        <p:spPr>
          <a:xfrm>
            <a:off x="6313087" y="1665345"/>
            <a:ext cx="808228" cy="215444"/>
          </a:xfrm>
          <a:prstGeom prst="rect">
            <a:avLst/>
          </a:prstGeom>
          <a:noFill/>
        </p:spPr>
        <p:txBody>
          <a:bodyPr wrap="square">
            <a:spAutoFit/>
          </a:bodyPr>
          <a:lstStyle/>
          <a:p>
            <a:pPr algn="ctr"/>
            <a:r>
              <a:rPr kumimoji="1" lang="zh-TW" altLang="en-US" sz="800" dirty="0">
                <a:solidFill>
                  <a:schemeClr val="tx1">
                    <a:lumMod val="85000"/>
                    <a:lumOff val="15000"/>
                  </a:schemeClr>
                </a:solidFill>
                <a:latin typeface="メイリオ" panose="020B0604030504040204" pitchFamily="50" charset="-128"/>
                <a:ea typeface="メイリオ" panose="020B0604030504040204" pitchFamily="50" charset="-128"/>
                <a:cs typeface="Rounded M+ 1c medium" panose="020B0602020203020207" pitchFamily="34" charset="-128"/>
              </a:rPr>
              <a:t>保証委託契約</a:t>
            </a:r>
          </a:p>
        </p:txBody>
      </p:sp>
      <p:sp>
        <p:nvSpPr>
          <p:cNvPr id="74" name="上下矢印 36">
            <a:extLst>
              <a:ext uri="{FF2B5EF4-FFF2-40B4-BE49-F238E27FC236}">
                <a16:creationId xmlns:a16="http://schemas.microsoft.com/office/drawing/2014/main" id="{6BC409E2-B838-4BB5-92D6-B8A3E8DBAFFF}"/>
              </a:ext>
            </a:extLst>
          </p:cNvPr>
          <p:cNvSpPr/>
          <p:nvPr/>
        </p:nvSpPr>
        <p:spPr>
          <a:xfrm rot="5400000">
            <a:off x="6550642" y="1640068"/>
            <a:ext cx="179503" cy="527560"/>
          </a:xfrm>
          <a:prstGeom prst="upDownArrow">
            <a:avLst>
              <a:gd name="adj1" fmla="val 40978"/>
              <a:gd name="adj2" fmla="val 81574"/>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a:latin typeface="メイリオ" panose="020B0604030504040204" pitchFamily="50" charset="-128"/>
              <a:ea typeface="メイリオ" panose="020B0604030504040204" pitchFamily="50" charset="-128"/>
            </a:endParaRPr>
          </a:p>
        </p:txBody>
      </p:sp>
      <p:pic>
        <p:nvPicPr>
          <p:cNvPr id="75" name="Graphic 19">
            <a:extLst>
              <a:ext uri="{FF2B5EF4-FFF2-40B4-BE49-F238E27FC236}">
                <a16:creationId xmlns:a16="http://schemas.microsoft.com/office/drawing/2014/main" id="{8B002E61-6BE9-445C-9DE0-27EA5094D6D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14046" y="1662928"/>
            <a:ext cx="377364" cy="751384"/>
          </a:xfrm>
          <a:prstGeom prst="rect">
            <a:avLst/>
          </a:prstGeom>
        </p:spPr>
      </p:pic>
      <p:sp>
        <p:nvSpPr>
          <p:cNvPr id="80" name="テキスト ボックス 79">
            <a:extLst>
              <a:ext uri="{FF2B5EF4-FFF2-40B4-BE49-F238E27FC236}">
                <a16:creationId xmlns:a16="http://schemas.microsoft.com/office/drawing/2014/main" id="{5CC604B9-EE99-4143-B620-E925327A9F41}"/>
              </a:ext>
            </a:extLst>
          </p:cNvPr>
          <p:cNvSpPr txBox="1"/>
          <p:nvPr/>
        </p:nvSpPr>
        <p:spPr>
          <a:xfrm>
            <a:off x="4913162" y="135666"/>
            <a:ext cx="2530789" cy="369332"/>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保証サービスの種類</a:t>
            </a:r>
            <a:endParaRPr kumimoji="1" lang="ja-JP" altLang="en-US" dirty="0">
              <a:latin typeface="メイリオ" panose="020B0604030504040204" pitchFamily="50" charset="-128"/>
              <a:ea typeface="メイリオ" panose="020B0604030504040204" pitchFamily="50" charset="-128"/>
            </a:endParaRPr>
          </a:p>
        </p:txBody>
      </p:sp>
      <p:pic>
        <p:nvPicPr>
          <p:cNvPr id="82" name="図 81" descr="花の模様の絵&#10;&#10;中程度の精度で自動的に生成された説明">
            <a:extLst>
              <a:ext uri="{FF2B5EF4-FFF2-40B4-BE49-F238E27FC236}">
                <a16:creationId xmlns:a16="http://schemas.microsoft.com/office/drawing/2014/main" id="{280EAC30-5F28-474C-9377-E7CBED89B2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82506" y="5485824"/>
            <a:ext cx="565821" cy="565821"/>
          </a:xfrm>
          <a:prstGeom prst="rect">
            <a:avLst/>
          </a:prstGeom>
        </p:spPr>
      </p:pic>
      <p:sp>
        <p:nvSpPr>
          <p:cNvPr id="84" name="TextBox 121">
            <a:extLst>
              <a:ext uri="{FF2B5EF4-FFF2-40B4-BE49-F238E27FC236}">
                <a16:creationId xmlns:a16="http://schemas.microsoft.com/office/drawing/2014/main" id="{11ADCF2A-2C3E-4184-B603-6A012FE4EB6D}"/>
              </a:ext>
            </a:extLst>
          </p:cNvPr>
          <p:cNvSpPr txBox="1"/>
          <p:nvPr/>
        </p:nvSpPr>
        <p:spPr>
          <a:xfrm>
            <a:off x="4731390" y="3464739"/>
            <a:ext cx="1305245" cy="2308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Rounded M+ 1c medium" panose="020B0602020203020207" pitchFamily="34" charset="-128"/>
              </a:rPr>
              <a:t>家賃滞納時に請求</a:t>
            </a:r>
          </a:p>
        </p:txBody>
      </p:sp>
      <p:sp>
        <p:nvSpPr>
          <p:cNvPr id="85" name="Rectangle 156">
            <a:extLst>
              <a:ext uri="{FF2B5EF4-FFF2-40B4-BE49-F238E27FC236}">
                <a16:creationId xmlns:a16="http://schemas.microsoft.com/office/drawing/2014/main" id="{E94FE13F-CA29-48EA-9ABE-4A497A6C8C2E}"/>
              </a:ext>
            </a:extLst>
          </p:cNvPr>
          <p:cNvSpPr/>
          <p:nvPr/>
        </p:nvSpPr>
        <p:spPr>
          <a:xfrm>
            <a:off x="5737056" y="3048047"/>
            <a:ext cx="676134" cy="45719"/>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NZ" sz="9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87" name="Arrow: Bent-Up 162">
            <a:extLst>
              <a:ext uri="{FF2B5EF4-FFF2-40B4-BE49-F238E27FC236}">
                <a16:creationId xmlns:a16="http://schemas.microsoft.com/office/drawing/2014/main" id="{EE468BEC-A586-4491-8EB4-D55F0642A1EE}"/>
              </a:ext>
            </a:extLst>
          </p:cNvPr>
          <p:cNvSpPr/>
          <p:nvPr/>
        </p:nvSpPr>
        <p:spPr>
          <a:xfrm rot="10800000">
            <a:off x="4660307" y="3661577"/>
            <a:ext cx="1336322" cy="193268"/>
          </a:xfrm>
          <a:prstGeom prst="bentUpArrow">
            <a:avLst>
              <a:gd name="adj1" fmla="val 25000"/>
              <a:gd name="adj2" fmla="val 34972"/>
              <a:gd name="adj3" fmla="val 4288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NZ" sz="9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88" name="Rectangle 4">
            <a:extLst>
              <a:ext uri="{FF2B5EF4-FFF2-40B4-BE49-F238E27FC236}">
                <a16:creationId xmlns:a16="http://schemas.microsoft.com/office/drawing/2014/main" id="{80A62D7C-338C-4F29-A79B-F7F4FBCC334B}"/>
              </a:ext>
            </a:extLst>
          </p:cNvPr>
          <p:cNvSpPr/>
          <p:nvPr/>
        </p:nvSpPr>
        <p:spPr>
          <a:xfrm>
            <a:off x="5973775" y="3661508"/>
            <a:ext cx="50218" cy="241575"/>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NZ" sz="9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89" name="Arrow: Right 66">
            <a:extLst>
              <a:ext uri="{FF2B5EF4-FFF2-40B4-BE49-F238E27FC236}">
                <a16:creationId xmlns:a16="http://schemas.microsoft.com/office/drawing/2014/main" id="{B16A6528-A4E5-4032-B7EA-4C19B6354B2D}"/>
              </a:ext>
            </a:extLst>
          </p:cNvPr>
          <p:cNvSpPr/>
          <p:nvPr/>
        </p:nvSpPr>
        <p:spPr>
          <a:xfrm>
            <a:off x="5261676" y="4303083"/>
            <a:ext cx="377272" cy="147363"/>
          </a:xfrm>
          <a:prstGeom prst="rightArrow">
            <a:avLst>
              <a:gd name="adj1" fmla="val 37709"/>
              <a:gd name="adj2" fmla="val 6848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900">
              <a:latin typeface="メイリオ" panose="020B0604030504040204" pitchFamily="50" charset="-128"/>
              <a:ea typeface="メイリオ" panose="020B0604030504040204" pitchFamily="50" charset="-128"/>
            </a:endParaRPr>
          </a:p>
        </p:txBody>
      </p:sp>
      <p:sp>
        <p:nvSpPr>
          <p:cNvPr id="90" name="Arrow: Right 70">
            <a:extLst>
              <a:ext uri="{FF2B5EF4-FFF2-40B4-BE49-F238E27FC236}">
                <a16:creationId xmlns:a16="http://schemas.microsoft.com/office/drawing/2014/main" id="{94352D6F-2C60-463F-BEE0-F80BBF497FB9}"/>
              </a:ext>
            </a:extLst>
          </p:cNvPr>
          <p:cNvSpPr/>
          <p:nvPr/>
        </p:nvSpPr>
        <p:spPr>
          <a:xfrm>
            <a:off x="6393240" y="4303083"/>
            <a:ext cx="377272" cy="147363"/>
          </a:xfrm>
          <a:prstGeom prst="rightArrow">
            <a:avLst>
              <a:gd name="adj1" fmla="val 37709"/>
              <a:gd name="adj2" fmla="val 68481"/>
            </a:avLst>
          </a:prstGeom>
          <a:solidFill>
            <a:srgbClr val="45A9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900">
              <a:latin typeface="メイリオ" panose="020B0604030504040204" pitchFamily="50" charset="-128"/>
              <a:ea typeface="メイリオ" panose="020B0604030504040204" pitchFamily="50" charset="-128"/>
            </a:endParaRPr>
          </a:p>
        </p:txBody>
      </p:sp>
      <p:grpSp>
        <p:nvGrpSpPr>
          <p:cNvPr id="106" name="Group 72">
            <a:extLst>
              <a:ext uri="{FF2B5EF4-FFF2-40B4-BE49-F238E27FC236}">
                <a16:creationId xmlns:a16="http://schemas.microsoft.com/office/drawing/2014/main" id="{E95E2B6A-9A4F-419E-81F6-26928CF72C85}"/>
              </a:ext>
            </a:extLst>
          </p:cNvPr>
          <p:cNvGrpSpPr/>
          <p:nvPr/>
        </p:nvGrpSpPr>
        <p:grpSpPr>
          <a:xfrm>
            <a:off x="4264137" y="3887524"/>
            <a:ext cx="928979" cy="879330"/>
            <a:chOff x="1903051" y="2691131"/>
            <a:chExt cx="2337016" cy="2245270"/>
          </a:xfrm>
        </p:grpSpPr>
        <p:sp>
          <p:nvSpPr>
            <p:cNvPr id="110" name="Rectangle: Rounded Corners 76">
              <a:extLst>
                <a:ext uri="{FF2B5EF4-FFF2-40B4-BE49-F238E27FC236}">
                  <a16:creationId xmlns:a16="http://schemas.microsoft.com/office/drawing/2014/main" id="{F835DEC0-B96C-4F05-95BD-663CE9C495B1}"/>
                </a:ext>
              </a:extLst>
            </p:cNvPr>
            <p:cNvSpPr/>
            <p:nvPr/>
          </p:nvSpPr>
          <p:spPr>
            <a:xfrm>
              <a:off x="1903051" y="2691131"/>
              <a:ext cx="2337016" cy="2245270"/>
            </a:xfrm>
            <a:prstGeom prst="roundRect">
              <a:avLst>
                <a:gd name="adj" fmla="val 8238"/>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NZ" sz="9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111" name="Freeform: Shape 77">
              <a:extLst>
                <a:ext uri="{FF2B5EF4-FFF2-40B4-BE49-F238E27FC236}">
                  <a16:creationId xmlns:a16="http://schemas.microsoft.com/office/drawing/2014/main" id="{16728BEA-3C13-43E7-AB26-9A881C7DBC48}"/>
                </a:ext>
              </a:extLst>
            </p:cNvPr>
            <p:cNvSpPr/>
            <p:nvPr/>
          </p:nvSpPr>
          <p:spPr>
            <a:xfrm>
              <a:off x="2220724" y="3296886"/>
              <a:ext cx="1701670" cy="1027204"/>
            </a:xfrm>
            <a:custGeom>
              <a:avLst/>
              <a:gdLst>
                <a:gd name="connsiteX0" fmla="*/ 1327477 w 2654954"/>
                <a:gd name="connsiteY0" fmla="*/ 0 h 1431534"/>
                <a:gd name="connsiteX1" fmla="*/ 2654954 w 2654954"/>
                <a:gd name="connsiteY1" fmla="*/ 1171518 h 1431534"/>
                <a:gd name="connsiteX2" fmla="*/ 2627985 w 2654954"/>
                <a:gd name="connsiteY2" fmla="*/ 1407620 h 1431534"/>
                <a:gd name="connsiteX3" fmla="*/ 2621017 w 2654954"/>
                <a:gd name="connsiteY3" fmla="*/ 1431534 h 1431534"/>
                <a:gd name="connsiteX4" fmla="*/ 33937 w 2654954"/>
                <a:gd name="connsiteY4" fmla="*/ 1431534 h 1431534"/>
                <a:gd name="connsiteX5" fmla="*/ 26970 w 2654954"/>
                <a:gd name="connsiteY5" fmla="*/ 1407620 h 1431534"/>
                <a:gd name="connsiteX6" fmla="*/ 0 w 2654954"/>
                <a:gd name="connsiteY6" fmla="*/ 1171518 h 1431534"/>
                <a:gd name="connsiteX7" fmla="*/ 1327477 w 2654954"/>
                <a:gd name="connsiteY7" fmla="*/ 0 h 143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954" h="1431534">
                  <a:moveTo>
                    <a:pt x="1327477" y="0"/>
                  </a:moveTo>
                  <a:cubicBezTo>
                    <a:pt x="2060622" y="0"/>
                    <a:pt x="2654954" y="524506"/>
                    <a:pt x="2654954" y="1171518"/>
                  </a:cubicBezTo>
                  <a:cubicBezTo>
                    <a:pt x="2654954" y="1252395"/>
                    <a:pt x="2645668" y="1331357"/>
                    <a:pt x="2627985" y="1407620"/>
                  </a:cubicBezTo>
                  <a:lnTo>
                    <a:pt x="2621017" y="1431534"/>
                  </a:lnTo>
                  <a:lnTo>
                    <a:pt x="33937" y="1431534"/>
                  </a:lnTo>
                  <a:lnTo>
                    <a:pt x="26970" y="1407620"/>
                  </a:lnTo>
                  <a:cubicBezTo>
                    <a:pt x="9287" y="1331357"/>
                    <a:pt x="0" y="1252395"/>
                    <a:pt x="0" y="1171518"/>
                  </a:cubicBezTo>
                  <a:cubicBezTo>
                    <a:pt x="0" y="524506"/>
                    <a:pt x="594332" y="0"/>
                    <a:pt x="132747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NZ" sz="9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endParaRPr>
            </a:p>
          </p:txBody>
        </p:sp>
      </p:grpSp>
      <p:pic>
        <p:nvPicPr>
          <p:cNvPr id="107" name="Graphic 73">
            <a:extLst>
              <a:ext uri="{FF2B5EF4-FFF2-40B4-BE49-F238E27FC236}">
                <a16:creationId xmlns:a16="http://schemas.microsoft.com/office/drawing/2014/main" id="{8965D5B6-5295-4D83-8854-8C43CD3945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69628" y="4003056"/>
            <a:ext cx="315776" cy="540389"/>
          </a:xfrm>
          <a:prstGeom prst="rect">
            <a:avLst/>
          </a:prstGeom>
        </p:spPr>
      </p:pic>
      <p:sp>
        <p:nvSpPr>
          <p:cNvPr id="108" name="Rectangle: Rounded Corners 74">
            <a:extLst>
              <a:ext uri="{FF2B5EF4-FFF2-40B4-BE49-F238E27FC236}">
                <a16:creationId xmlns:a16="http://schemas.microsoft.com/office/drawing/2014/main" id="{37EF1BBF-418B-437C-AC84-70B30C87B341}"/>
              </a:ext>
            </a:extLst>
          </p:cNvPr>
          <p:cNvSpPr/>
          <p:nvPr/>
        </p:nvSpPr>
        <p:spPr>
          <a:xfrm>
            <a:off x="4322473" y="4537644"/>
            <a:ext cx="815522" cy="149213"/>
          </a:xfrm>
          <a:prstGeom prst="roundRect">
            <a:avLst>
              <a:gd name="adj" fmla="val 19167"/>
            </a:avLst>
          </a:prstGeom>
          <a:solidFill>
            <a:schemeClr val="bg1"/>
          </a:solidFill>
          <a:ln w="5715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NZ" sz="9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endParaRPr>
          </a:p>
        </p:txBody>
      </p:sp>
      <p:sp>
        <p:nvSpPr>
          <p:cNvPr id="109" name="TextBox 75">
            <a:extLst>
              <a:ext uri="{FF2B5EF4-FFF2-40B4-BE49-F238E27FC236}">
                <a16:creationId xmlns:a16="http://schemas.microsoft.com/office/drawing/2014/main" id="{CB91721E-477D-4F89-974E-47276D7FE196}"/>
              </a:ext>
            </a:extLst>
          </p:cNvPr>
          <p:cNvSpPr txBox="1"/>
          <p:nvPr/>
        </p:nvSpPr>
        <p:spPr>
          <a:xfrm>
            <a:off x="4399079" y="4550407"/>
            <a:ext cx="693259" cy="230832"/>
          </a:xfrm>
          <a:prstGeom prst="rect">
            <a:avLst/>
          </a:prstGeom>
          <a:noFill/>
        </p:spPr>
        <p:txBody>
          <a:bodyPr wrap="square">
            <a:spAutoFit/>
          </a:bodyPr>
          <a:lstStyle/>
          <a:p>
            <a:pPr algn="ctr"/>
            <a:r>
              <a:rPr kumimoji="1" lang="ja-JP" altLang="en-US" sz="900" dirty="0">
                <a:solidFill>
                  <a:schemeClr val="tx1">
                    <a:lumMod val="85000"/>
                    <a:lumOff val="15000"/>
                  </a:schemeClr>
                </a:solidFill>
                <a:latin typeface="メイリオ" panose="020B0604030504040204" pitchFamily="50" charset="-128"/>
                <a:ea typeface="メイリオ" panose="020B0604030504040204" pitchFamily="50" charset="-128"/>
                <a:cs typeface="Rounded M+ 1c medium" panose="020B0602020203020207" pitchFamily="34" charset="-128"/>
              </a:rPr>
              <a:t>入居人様</a:t>
            </a:r>
          </a:p>
        </p:txBody>
      </p:sp>
      <p:sp>
        <p:nvSpPr>
          <p:cNvPr id="131" name="TextBox 75">
            <a:extLst>
              <a:ext uri="{FF2B5EF4-FFF2-40B4-BE49-F238E27FC236}">
                <a16:creationId xmlns:a16="http://schemas.microsoft.com/office/drawing/2014/main" id="{5E102EC4-5843-4041-BC30-2919D569378C}"/>
              </a:ext>
            </a:extLst>
          </p:cNvPr>
          <p:cNvSpPr txBox="1"/>
          <p:nvPr/>
        </p:nvSpPr>
        <p:spPr>
          <a:xfrm>
            <a:off x="5755790" y="2385107"/>
            <a:ext cx="676803" cy="230832"/>
          </a:xfrm>
          <a:prstGeom prst="rect">
            <a:avLst/>
          </a:prstGeom>
          <a:noFill/>
        </p:spPr>
        <p:txBody>
          <a:bodyPr wrap="square">
            <a:spAutoFit/>
          </a:bodyPr>
          <a:lstStyle/>
          <a:p>
            <a:pPr algn="ctr"/>
            <a:r>
              <a:rPr kumimoji="1" lang="ja-JP" altLang="en-US" sz="900" dirty="0">
                <a:solidFill>
                  <a:schemeClr val="tx1">
                    <a:lumMod val="85000"/>
                    <a:lumOff val="15000"/>
                  </a:schemeClr>
                </a:solidFill>
                <a:latin typeface="メイリオ" panose="020B0604030504040204" pitchFamily="50" charset="-128"/>
                <a:ea typeface="メイリオ" panose="020B0604030504040204" pitchFamily="50" charset="-128"/>
                <a:cs typeface="Rounded M+ 1c medium" panose="020B0602020203020207" pitchFamily="34" charset="-128"/>
              </a:rPr>
              <a:t>入居人様</a:t>
            </a:r>
          </a:p>
        </p:txBody>
      </p:sp>
      <p:sp>
        <p:nvSpPr>
          <p:cNvPr id="95" name="TextBox 36">
            <a:extLst>
              <a:ext uri="{FF2B5EF4-FFF2-40B4-BE49-F238E27FC236}">
                <a16:creationId xmlns:a16="http://schemas.microsoft.com/office/drawing/2014/main" id="{A92CDB9C-D7F9-42A7-BE0D-C4E4DC05AC19}"/>
              </a:ext>
            </a:extLst>
          </p:cNvPr>
          <p:cNvSpPr txBox="1"/>
          <p:nvPr/>
        </p:nvSpPr>
        <p:spPr>
          <a:xfrm>
            <a:off x="5119972" y="3998286"/>
            <a:ext cx="1172786" cy="307777"/>
          </a:xfrm>
          <a:prstGeom prst="rect">
            <a:avLst/>
          </a:prstGeom>
          <a:noFill/>
        </p:spPr>
        <p:txBody>
          <a:bodyPr wrap="square">
            <a:spAutoFit/>
          </a:bodyPr>
          <a:lstStyle/>
          <a:p>
            <a:r>
              <a:rPr kumimoji="1" lang="ja-JP" altLang="en-US" sz="700" dirty="0">
                <a:solidFill>
                  <a:srgbClr val="C00000"/>
                </a:solidFill>
                <a:latin typeface="メイリオ" panose="020B0604030504040204" pitchFamily="50" charset="-128"/>
                <a:ea typeface="メイリオ" panose="020B0604030504040204" pitchFamily="50" charset="-128"/>
                <a:cs typeface="Rounded M+ 1c bold" panose="020B0702020203020207" pitchFamily="34" charset="-128"/>
              </a:rPr>
              <a:t>毎月</a:t>
            </a:r>
            <a:r>
              <a:rPr kumimoji="1" lang="en-US" altLang="ja-JP" sz="700" dirty="0">
                <a:solidFill>
                  <a:srgbClr val="C00000"/>
                </a:solidFill>
                <a:latin typeface="メイリオ" panose="020B0604030504040204" pitchFamily="50" charset="-128"/>
                <a:ea typeface="メイリオ" panose="020B0604030504040204" pitchFamily="50" charset="-128"/>
                <a:cs typeface="Rounded M+ 1c bold" panose="020B0702020203020207" pitchFamily="34" charset="-128"/>
              </a:rPr>
              <a:t>27</a:t>
            </a:r>
            <a:r>
              <a:rPr kumimoji="1" lang="ja-JP" altLang="en-US" sz="700" dirty="0">
                <a:solidFill>
                  <a:srgbClr val="C00000"/>
                </a:solidFill>
                <a:latin typeface="メイリオ" panose="020B0604030504040204" pitchFamily="50" charset="-128"/>
                <a:ea typeface="メイリオ" panose="020B0604030504040204" pitchFamily="50" charset="-128"/>
                <a:cs typeface="Rounded M+ 1c bold" panose="020B0702020203020207" pitchFamily="34" charset="-128"/>
              </a:rPr>
              <a:t>日</a:t>
            </a:r>
            <a:r>
              <a:rPr kumimoji="1" lang="ja-JP" altLang="en-US" sz="700" dirty="0">
                <a:solidFill>
                  <a:schemeClr val="tx1">
                    <a:lumMod val="85000"/>
                    <a:lumOff val="15000"/>
                  </a:schemeClr>
                </a:solidFill>
                <a:latin typeface="メイリオ" panose="020B0604030504040204" pitchFamily="50" charset="-128"/>
                <a:ea typeface="メイリオ" panose="020B0604030504040204" pitchFamily="50" charset="-128"/>
                <a:cs typeface="Rounded M+ 1c bold" panose="020B0702020203020207" pitchFamily="34" charset="-128"/>
              </a:rPr>
              <a:t>に</a:t>
            </a:r>
            <a:endParaRPr kumimoji="1" lang="en-NZ" altLang="ja-JP" sz="700" dirty="0">
              <a:solidFill>
                <a:schemeClr val="tx1">
                  <a:lumMod val="85000"/>
                  <a:lumOff val="15000"/>
                </a:schemeClr>
              </a:solidFill>
              <a:latin typeface="メイリオ" panose="020B0604030504040204" pitchFamily="50" charset="-128"/>
              <a:ea typeface="メイリオ" panose="020B0604030504040204" pitchFamily="50" charset="-128"/>
              <a:cs typeface="Rounded M+ 1c bold" panose="020B0702020203020207" pitchFamily="34" charset="-128"/>
            </a:endParaRPr>
          </a:p>
          <a:p>
            <a:r>
              <a:rPr kumimoji="1" lang="ja-JP" altLang="en-US" sz="700" dirty="0">
                <a:solidFill>
                  <a:schemeClr val="tx1">
                    <a:lumMod val="85000"/>
                    <a:lumOff val="15000"/>
                  </a:schemeClr>
                </a:solidFill>
                <a:latin typeface="メイリオ" panose="020B0604030504040204" pitchFamily="50" charset="-128"/>
                <a:ea typeface="メイリオ" panose="020B0604030504040204" pitchFamily="50" charset="-128"/>
                <a:cs typeface="Rounded M+ 1c bold" panose="020B0702020203020207" pitchFamily="34" charset="-128"/>
              </a:rPr>
              <a:t>自動引き落とし</a:t>
            </a:r>
          </a:p>
        </p:txBody>
      </p:sp>
      <p:sp>
        <p:nvSpPr>
          <p:cNvPr id="96" name="TextBox 37">
            <a:extLst>
              <a:ext uri="{FF2B5EF4-FFF2-40B4-BE49-F238E27FC236}">
                <a16:creationId xmlns:a16="http://schemas.microsoft.com/office/drawing/2014/main" id="{BFBE7CB1-6BFA-44DD-9A23-F4DE7B9BFD4D}"/>
              </a:ext>
            </a:extLst>
          </p:cNvPr>
          <p:cNvSpPr txBox="1"/>
          <p:nvPr/>
        </p:nvSpPr>
        <p:spPr>
          <a:xfrm>
            <a:off x="6188959" y="4015078"/>
            <a:ext cx="1245759" cy="307777"/>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Rounded M+ 1c bold" panose="020B0702020203020207" pitchFamily="34" charset="-128"/>
              </a:rPr>
              <a:t>ご指定口座に</a:t>
            </a:r>
            <a:endParaRPr kumimoji="1" lang="en-NZ" altLang="ja-JP" sz="7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Rounded M+ 1c bold" panose="020B0702020203020207" pitchFamily="34" charset="-128"/>
            </a:endParaRP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Rounded M+ 1c bold" panose="020B0702020203020207" pitchFamily="34" charset="-128"/>
              </a:rPr>
              <a:t>お支払い</a:t>
            </a:r>
          </a:p>
        </p:txBody>
      </p:sp>
      <p:grpSp>
        <p:nvGrpSpPr>
          <p:cNvPr id="123" name="グループ化 122">
            <a:extLst>
              <a:ext uri="{FF2B5EF4-FFF2-40B4-BE49-F238E27FC236}">
                <a16:creationId xmlns:a16="http://schemas.microsoft.com/office/drawing/2014/main" id="{05FCC830-0DD6-46DC-95F2-2671A07C6E2A}"/>
              </a:ext>
            </a:extLst>
          </p:cNvPr>
          <p:cNvGrpSpPr/>
          <p:nvPr/>
        </p:nvGrpSpPr>
        <p:grpSpPr>
          <a:xfrm>
            <a:off x="6770512" y="3762096"/>
            <a:ext cx="1049518" cy="1007306"/>
            <a:chOff x="4336902" y="1427479"/>
            <a:chExt cx="1049518" cy="1007306"/>
          </a:xfrm>
        </p:grpSpPr>
        <p:sp>
          <p:nvSpPr>
            <p:cNvPr id="124" name="Rectangle: Rounded Corners 105">
              <a:extLst>
                <a:ext uri="{FF2B5EF4-FFF2-40B4-BE49-F238E27FC236}">
                  <a16:creationId xmlns:a16="http://schemas.microsoft.com/office/drawing/2014/main" id="{0FC4F67E-D4A9-44BF-890E-5DB83A0F61F9}"/>
                </a:ext>
              </a:extLst>
            </p:cNvPr>
            <p:cNvSpPr/>
            <p:nvPr/>
          </p:nvSpPr>
          <p:spPr>
            <a:xfrm>
              <a:off x="4395600" y="1427479"/>
              <a:ext cx="914624" cy="1007306"/>
            </a:xfrm>
            <a:prstGeom prst="roundRect">
              <a:avLst>
                <a:gd name="adj" fmla="val 8238"/>
              </a:avLst>
            </a:prstGeom>
            <a:solidFill>
              <a:srgbClr val="FDED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800">
                <a:latin typeface="メイリオ" panose="020B0604030504040204" pitchFamily="50" charset="-128"/>
                <a:ea typeface="メイリオ" panose="020B0604030504040204" pitchFamily="50" charset="-128"/>
              </a:endParaRPr>
            </a:p>
          </p:txBody>
        </p:sp>
        <p:grpSp>
          <p:nvGrpSpPr>
            <p:cNvPr id="125" name="Group 141">
              <a:extLst>
                <a:ext uri="{FF2B5EF4-FFF2-40B4-BE49-F238E27FC236}">
                  <a16:creationId xmlns:a16="http://schemas.microsoft.com/office/drawing/2014/main" id="{F78A67D1-6EF6-4C10-A874-2D0E31BAD654}"/>
                </a:ext>
              </a:extLst>
            </p:cNvPr>
            <p:cNvGrpSpPr/>
            <p:nvPr/>
          </p:nvGrpSpPr>
          <p:grpSpPr>
            <a:xfrm>
              <a:off x="4519926" y="1519117"/>
              <a:ext cx="665972" cy="642439"/>
              <a:chOff x="4049425" y="2612416"/>
              <a:chExt cx="1701670" cy="1431987"/>
            </a:xfrm>
          </p:grpSpPr>
          <p:sp>
            <p:nvSpPr>
              <p:cNvPr id="129" name="Freeform: Shape 145">
                <a:extLst>
                  <a:ext uri="{FF2B5EF4-FFF2-40B4-BE49-F238E27FC236}">
                    <a16:creationId xmlns:a16="http://schemas.microsoft.com/office/drawing/2014/main" id="{83B903F6-2B3B-4200-8174-8095E11F74A9}"/>
                  </a:ext>
                </a:extLst>
              </p:cNvPr>
              <p:cNvSpPr/>
              <p:nvPr/>
            </p:nvSpPr>
            <p:spPr>
              <a:xfrm>
                <a:off x="4049425" y="3013912"/>
                <a:ext cx="1701670" cy="1027204"/>
              </a:xfrm>
              <a:custGeom>
                <a:avLst/>
                <a:gdLst>
                  <a:gd name="connsiteX0" fmla="*/ 1327477 w 2654954"/>
                  <a:gd name="connsiteY0" fmla="*/ 0 h 1431534"/>
                  <a:gd name="connsiteX1" fmla="*/ 2654954 w 2654954"/>
                  <a:gd name="connsiteY1" fmla="*/ 1171518 h 1431534"/>
                  <a:gd name="connsiteX2" fmla="*/ 2627985 w 2654954"/>
                  <a:gd name="connsiteY2" fmla="*/ 1407620 h 1431534"/>
                  <a:gd name="connsiteX3" fmla="*/ 2621017 w 2654954"/>
                  <a:gd name="connsiteY3" fmla="*/ 1431534 h 1431534"/>
                  <a:gd name="connsiteX4" fmla="*/ 33937 w 2654954"/>
                  <a:gd name="connsiteY4" fmla="*/ 1431534 h 1431534"/>
                  <a:gd name="connsiteX5" fmla="*/ 26970 w 2654954"/>
                  <a:gd name="connsiteY5" fmla="*/ 1407620 h 1431534"/>
                  <a:gd name="connsiteX6" fmla="*/ 0 w 2654954"/>
                  <a:gd name="connsiteY6" fmla="*/ 1171518 h 1431534"/>
                  <a:gd name="connsiteX7" fmla="*/ 1327477 w 2654954"/>
                  <a:gd name="connsiteY7" fmla="*/ 0 h 143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954" h="1431534">
                    <a:moveTo>
                      <a:pt x="1327477" y="0"/>
                    </a:moveTo>
                    <a:cubicBezTo>
                      <a:pt x="2060622" y="0"/>
                      <a:pt x="2654954" y="524506"/>
                      <a:pt x="2654954" y="1171518"/>
                    </a:cubicBezTo>
                    <a:cubicBezTo>
                      <a:pt x="2654954" y="1252395"/>
                      <a:pt x="2645668" y="1331357"/>
                      <a:pt x="2627985" y="1407620"/>
                    </a:cubicBezTo>
                    <a:lnTo>
                      <a:pt x="2621017" y="1431534"/>
                    </a:lnTo>
                    <a:lnTo>
                      <a:pt x="33937" y="1431534"/>
                    </a:lnTo>
                    <a:lnTo>
                      <a:pt x="26970" y="1407620"/>
                    </a:lnTo>
                    <a:cubicBezTo>
                      <a:pt x="9287" y="1331357"/>
                      <a:pt x="0" y="1252395"/>
                      <a:pt x="0" y="1171518"/>
                    </a:cubicBezTo>
                    <a:cubicBezTo>
                      <a:pt x="0" y="524506"/>
                      <a:pt x="594332" y="0"/>
                      <a:pt x="132747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NZ" sz="800">
                  <a:latin typeface="メイリオ" panose="020B0604030504040204" pitchFamily="50" charset="-128"/>
                  <a:ea typeface="メイリオ" panose="020B0604030504040204" pitchFamily="50" charset="-128"/>
                </a:endParaRPr>
              </a:p>
            </p:txBody>
          </p:sp>
          <p:pic>
            <p:nvPicPr>
              <p:cNvPr id="130" name="Graphic 146">
                <a:extLst>
                  <a:ext uri="{FF2B5EF4-FFF2-40B4-BE49-F238E27FC236}">
                    <a16:creationId xmlns:a16="http://schemas.microsoft.com/office/drawing/2014/main" id="{3DA4C68C-5AF2-4120-AC50-E242E1AEE0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80415" y="2612416"/>
                <a:ext cx="1039689" cy="1431987"/>
              </a:xfrm>
              <a:prstGeom prst="rect">
                <a:avLst/>
              </a:prstGeom>
            </p:spPr>
          </p:pic>
        </p:grpSp>
        <p:grpSp>
          <p:nvGrpSpPr>
            <p:cNvPr id="126" name="Group 142">
              <a:extLst>
                <a:ext uri="{FF2B5EF4-FFF2-40B4-BE49-F238E27FC236}">
                  <a16:creationId xmlns:a16="http://schemas.microsoft.com/office/drawing/2014/main" id="{50A37E82-423E-4A02-B58A-5F30D10C56EB}"/>
                </a:ext>
              </a:extLst>
            </p:cNvPr>
            <p:cNvGrpSpPr/>
            <p:nvPr/>
          </p:nvGrpSpPr>
          <p:grpSpPr>
            <a:xfrm>
              <a:off x="4336902" y="2175756"/>
              <a:ext cx="1049518" cy="200944"/>
              <a:chOff x="4544871" y="4379417"/>
              <a:chExt cx="2681695" cy="447902"/>
            </a:xfrm>
          </p:grpSpPr>
          <p:sp>
            <p:nvSpPr>
              <p:cNvPr id="127" name="Rectangle: Rounded Corners 143">
                <a:extLst>
                  <a:ext uri="{FF2B5EF4-FFF2-40B4-BE49-F238E27FC236}">
                    <a16:creationId xmlns:a16="http://schemas.microsoft.com/office/drawing/2014/main" id="{4E9C6D41-D318-48E0-8571-C6B83D366C05}"/>
                  </a:ext>
                </a:extLst>
              </p:cNvPr>
              <p:cNvSpPr/>
              <p:nvPr/>
            </p:nvSpPr>
            <p:spPr>
              <a:xfrm>
                <a:off x="4786048" y="4379417"/>
                <a:ext cx="2051595" cy="381000"/>
              </a:xfrm>
              <a:prstGeom prst="roundRect">
                <a:avLst>
                  <a:gd name="adj" fmla="val 19167"/>
                </a:avLst>
              </a:prstGeom>
              <a:solidFill>
                <a:schemeClr val="bg1"/>
              </a:solidFill>
              <a:ln w="57150">
                <a:solidFill>
                  <a:schemeClr val="bg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800">
                  <a:latin typeface="メイリオ" panose="020B0604030504040204" pitchFamily="50" charset="-128"/>
                  <a:ea typeface="メイリオ" panose="020B0604030504040204" pitchFamily="50" charset="-128"/>
                </a:endParaRPr>
              </a:p>
            </p:txBody>
          </p:sp>
          <p:sp>
            <p:nvSpPr>
              <p:cNvPr id="128" name="TextBox 144">
                <a:extLst>
                  <a:ext uri="{FF2B5EF4-FFF2-40B4-BE49-F238E27FC236}">
                    <a16:creationId xmlns:a16="http://schemas.microsoft.com/office/drawing/2014/main" id="{42BBAB22-13C6-4A8D-A99C-CB737F592049}"/>
                  </a:ext>
                </a:extLst>
              </p:cNvPr>
              <p:cNvSpPr txBox="1"/>
              <p:nvPr/>
            </p:nvSpPr>
            <p:spPr>
              <a:xfrm>
                <a:off x="4544871" y="4381399"/>
                <a:ext cx="2681695" cy="445920"/>
              </a:xfrm>
              <a:prstGeom prst="rect">
                <a:avLst/>
              </a:prstGeom>
              <a:noFill/>
            </p:spPr>
            <p:txBody>
              <a:bodyPr wrap="square">
                <a:spAutoFit/>
              </a:bodyPr>
              <a:lstStyle/>
              <a:p>
                <a:pPr algn="ctr"/>
                <a:r>
                  <a:rPr kumimoji="1" lang="ja-JP" altLang="en-US" sz="700" dirty="0">
                    <a:solidFill>
                      <a:schemeClr val="tx1">
                        <a:lumMod val="85000"/>
                        <a:lumOff val="15000"/>
                      </a:schemeClr>
                    </a:solidFill>
                    <a:latin typeface="メイリオ" panose="020B0604030504040204" pitchFamily="50" charset="-128"/>
                    <a:ea typeface="メイリオ" panose="020B0604030504040204" pitchFamily="50" charset="-128"/>
                    <a:cs typeface="Rounded M+ 1c medium" panose="020B0602020203020207" pitchFamily="34" charset="-128"/>
                  </a:rPr>
                  <a:t>不動産管理会社様</a:t>
                </a:r>
              </a:p>
            </p:txBody>
          </p:sp>
        </p:grpSp>
      </p:grpSp>
      <p:sp>
        <p:nvSpPr>
          <p:cNvPr id="132" name="TextBox 121">
            <a:extLst>
              <a:ext uri="{FF2B5EF4-FFF2-40B4-BE49-F238E27FC236}">
                <a16:creationId xmlns:a16="http://schemas.microsoft.com/office/drawing/2014/main" id="{8A1F74BB-2A6C-4562-BE1E-DC3DD7D8EFB6}"/>
              </a:ext>
            </a:extLst>
          </p:cNvPr>
          <p:cNvSpPr txBox="1"/>
          <p:nvPr/>
        </p:nvSpPr>
        <p:spPr>
          <a:xfrm>
            <a:off x="5420994" y="2855094"/>
            <a:ext cx="1305245" cy="2308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Rounded M+ 1c medium" panose="020B0602020203020207" pitchFamily="34" charset="-128"/>
              </a:rPr>
              <a:t>集金代行型</a:t>
            </a:r>
          </a:p>
        </p:txBody>
      </p:sp>
      <p:sp>
        <p:nvSpPr>
          <p:cNvPr id="138" name="TextBox 121">
            <a:extLst>
              <a:ext uri="{FF2B5EF4-FFF2-40B4-BE49-F238E27FC236}">
                <a16:creationId xmlns:a16="http://schemas.microsoft.com/office/drawing/2014/main" id="{3894DCAD-8626-42AF-8400-A5B2A7FF8E8B}"/>
              </a:ext>
            </a:extLst>
          </p:cNvPr>
          <p:cNvSpPr txBox="1"/>
          <p:nvPr/>
        </p:nvSpPr>
        <p:spPr>
          <a:xfrm>
            <a:off x="5395156" y="523390"/>
            <a:ext cx="1305245" cy="2308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Rounded M+ 1c medium" panose="020B0602020203020207" pitchFamily="34" charset="-128"/>
              </a:rPr>
              <a:t>一般保証型</a:t>
            </a:r>
          </a:p>
        </p:txBody>
      </p:sp>
      <p:sp>
        <p:nvSpPr>
          <p:cNvPr id="139" name="Rectangle 156">
            <a:extLst>
              <a:ext uri="{FF2B5EF4-FFF2-40B4-BE49-F238E27FC236}">
                <a16:creationId xmlns:a16="http://schemas.microsoft.com/office/drawing/2014/main" id="{2F4EDCED-83E2-4497-82E9-DC0F53F8A39B}"/>
              </a:ext>
            </a:extLst>
          </p:cNvPr>
          <p:cNvSpPr/>
          <p:nvPr/>
        </p:nvSpPr>
        <p:spPr>
          <a:xfrm>
            <a:off x="5700479" y="710526"/>
            <a:ext cx="676134" cy="45719"/>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NZ" sz="9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62601438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1195</TotalTime>
  <Words>565</Words>
  <Application>Microsoft Office PowerPoint</Application>
  <PresentationFormat>ワイド画面</PresentationFormat>
  <Paragraphs>136</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Noto Sans JP Regular</vt:lpstr>
      <vt:lpstr>メイリオ</vt:lpstr>
      <vt:lpstr>游ゴシック</vt:lpstr>
      <vt:lpstr>游ゴシック Light</vt:lpstr>
      <vt:lpstr>Arial</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貴志 柏井</dc:creator>
  <cp:lastModifiedBy>貴志 柏井</cp:lastModifiedBy>
  <cp:revision>4</cp:revision>
  <dcterms:created xsi:type="dcterms:W3CDTF">2021-08-15T06:31:57Z</dcterms:created>
  <dcterms:modified xsi:type="dcterms:W3CDTF">2021-08-16T02:27:56Z</dcterms:modified>
</cp:coreProperties>
</file>