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72" r:id="rId2"/>
    <p:sldId id="256" r:id="rId3"/>
    <p:sldId id="257" r:id="rId4"/>
    <p:sldId id="265" r:id="rId5"/>
    <p:sldId id="258" r:id="rId6"/>
    <p:sldId id="259" r:id="rId7"/>
    <p:sldId id="260" r:id="rId8"/>
    <p:sldId id="261" r:id="rId9"/>
    <p:sldId id="262" r:id="rId10"/>
    <p:sldId id="263" r:id="rId11"/>
    <p:sldId id="264" r:id="rId12"/>
    <p:sldId id="273" r:id="rId13"/>
    <p:sldId id="266" r:id="rId14"/>
    <p:sldId id="267" r:id="rId15"/>
    <p:sldId id="271" r:id="rId16"/>
    <p:sldId id="268" r:id="rId17"/>
    <p:sldId id="269" r:id="rId18"/>
    <p:sldId id="270" r:id="rId19"/>
    <p:sldId id="274" r:id="rId20"/>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3" autoAdjust="0"/>
    <p:restoredTop sz="63687" autoAdjust="0"/>
  </p:normalViewPr>
  <p:slideViewPr>
    <p:cSldViewPr snapToGrid="0">
      <p:cViewPr varScale="1">
        <p:scale>
          <a:sx n="61" d="100"/>
          <a:sy n="61" d="100"/>
        </p:scale>
        <p:origin x="1160"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CA4F16-64B6-4E05-97AB-C7A96E210504}" type="datetimeFigureOut">
              <a:rPr kumimoji="1" lang="ja-JP" altLang="en-US" smtClean="0"/>
              <a:t>2023/12/12</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003121-65B8-42C0-B5F4-25FA5BAEEDEC}" type="slidenum">
              <a:rPr kumimoji="1" lang="ja-JP" altLang="en-US" smtClean="0"/>
              <a:t>‹#›</a:t>
            </a:fld>
            <a:endParaRPr kumimoji="1" lang="ja-JP" altLang="en-US"/>
          </a:p>
        </p:txBody>
      </p:sp>
    </p:spTree>
    <p:extLst>
      <p:ext uri="{BB962C8B-B14F-4D97-AF65-F5344CB8AC3E}">
        <p14:creationId xmlns:p14="http://schemas.microsoft.com/office/powerpoint/2010/main" val="241113179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7003121-65B8-42C0-B5F4-25FA5BAEEDEC}" type="slidenum">
              <a:rPr kumimoji="1" lang="ja-JP" altLang="en-US" smtClean="0"/>
              <a:t>1</a:t>
            </a:fld>
            <a:endParaRPr kumimoji="1" lang="ja-JP" altLang="en-US"/>
          </a:p>
        </p:txBody>
      </p:sp>
    </p:spTree>
    <p:extLst>
      <p:ext uri="{BB962C8B-B14F-4D97-AF65-F5344CB8AC3E}">
        <p14:creationId xmlns:p14="http://schemas.microsoft.com/office/powerpoint/2010/main" val="2063646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任意の</a:t>
            </a:r>
            <a:r>
              <a:rPr lang="en-US" altLang="ja-JP" dirty="0"/>
              <a:t>URL</a:t>
            </a:r>
            <a:r>
              <a:rPr lang="ja-JP" altLang="en-US" dirty="0"/>
              <a:t>にアクセスすると、</a:t>
            </a:r>
            <a:r>
              <a:rPr lang="en-US" altLang="ja-JP" dirty="0"/>
              <a:t>WEB</a:t>
            </a:r>
            <a:r>
              <a:rPr lang="ja-JP" altLang="en-US" dirty="0"/>
              <a:t>サイトが表示される。</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ドメイン</a:t>
            </a:r>
            <a:r>
              <a:rPr lang="en-US" altLang="ja-JP" dirty="0"/>
              <a:t>/delivery-slip </a:t>
            </a:r>
            <a:r>
              <a:rPr lang="ja-JP" altLang="en-US" dirty="0"/>
              <a:t>ディレクトリにアクセスするとこのログイン画面が表示されるように。</a:t>
            </a:r>
            <a:endParaRPr lang="en-US" altLang="ja-JP" dirty="0"/>
          </a:p>
          <a:p>
            <a:endParaRPr lang="en-US" altLang="ja-JP" dirty="0"/>
          </a:p>
          <a:p>
            <a:r>
              <a:rPr lang="en-US" altLang="ja-JP" dirty="0"/>
              <a:t>ID</a:t>
            </a:r>
            <a:r>
              <a:rPr lang="ja-JP" altLang="en-US" dirty="0"/>
              <a:t>・</a:t>
            </a:r>
            <a:r>
              <a:rPr lang="en-US" altLang="ja-JP" dirty="0"/>
              <a:t>PW</a:t>
            </a:r>
            <a:r>
              <a:rPr lang="ja-JP" altLang="en-US" dirty="0"/>
              <a:t>を入力して、ログインボタンを押すと</a:t>
            </a:r>
            <a:r>
              <a:rPr lang="en-US" altLang="ja-JP" dirty="0"/>
              <a:t>HOME</a:t>
            </a:r>
            <a:r>
              <a:rPr lang="ja-JP" altLang="en-US" dirty="0"/>
              <a:t>ページに遷移する。</a:t>
            </a:r>
            <a:endParaRPr lang="en-US" altLang="ja-JP" dirty="0"/>
          </a:p>
          <a:p>
            <a:endParaRPr lang="en-US" altLang="ja-JP" dirty="0"/>
          </a:p>
          <a:p>
            <a:r>
              <a:rPr lang="en-US" altLang="ja-JP" dirty="0"/>
              <a:t>ID/PW</a:t>
            </a:r>
            <a:r>
              <a:rPr lang="ja-JP" altLang="en-US" dirty="0"/>
              <a:t>の問い合わせは、担当者に直接連絡を取ってもらう。</a:t>
            </a:r>
            <a:endParaRPr lang="en-US" altLang="ja-JP" dirty="0"/>
          </a:p>
          <a:p>
            <a:endParaRPr lang="en-US" altLang="ja-JP" dirty="0"/>
          </a:p>
          <a:p>
            <a:r>
              <a:rPr lang="ja-JP" altLang="en-US" dirty="0"/>
              <a:t>管理者もユーザーも同じログインページ。</a:t>
            </a:r>
            <a:endParaRPr lang="en-US" altLang="ja-JP" dirty="0"/>
          </a:p>
          <a:p>
            <a:endParaRPr lang="en-US" altLang="ja-JP" dirty="0"/>
          </a:p>
          <a:p>
            <a:r>
              <a:rPr lang="ja-JP" altLang="en-US" dirty="0"/>
              <a:t>あとから出てくる画面で、「ログアウト」を押したら、ログアウトしてこのページが表示される。</a:t>
            </a:r>
            <a:endParaRPr lang="en-US" altLang="ja-JP" dirty="0"/>
          </a:p>
          <a:p>
            <a:endParaRPr lang="en-US" altLang="ja-JP" dirty="0"/>
          </a:p>
          <a:p>
            <a:endParaRPr lang="en-US" altLang="ja-JP" dirty="0"/>
          </a:p>
        </p:txBody>
      </p:sp>
      <p:sp>
        <p:nvSpPr>
          <p:cNvPr id="4" name="スライド番号プレースホルダー 3"/>
          <p:cNvSpPr>
            <a:spLocks noGrp="1"/>
          </p:cNvSpPr>
          <p:nvPr>
            <p:ph type="sldNum" sz="quarter" idx="5"/>
          </p:nvPr>
        </p:nvSpPr>
        <p:spPr/>
        <p:txBody>
          <a:bodyPr/>
          <a:lstStyle/>
          <a:p>
            <a:fld id="{47003121-65B8-42C0-B5F4-25FA5BAEEDEC}" type="slidenum">
              <a:rPr kumimoji="1" lang="ja-JP" altLang="en-US" smtClean="0"/>
              <a:t>2</a:t>
            </a:fld>
            <a:endParaRPr kumimoji="1" lang="ja-JP" altLang="en-US"/>
          </a:p>
        </p:txBody>
      </p:sp>
    </p:spTree>
    <p:extLst>
      <p:ext uri="{BB962C8B-B14F-4D97-AF65-F5344CB8AC3E}">
        <p14:creationId xmlns:p14="http://schemas.microsoft.com/office/powerpoint/2010/main" val="1634201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ログイン後の画面。</a:t>
            </a:r>
            <a:r>
              <a:rPr kumimoji="1" lang="en-US" altLang="ja-JP" dirty="0"/>
              <a:t>HOME</a:t>
            </a:r>
            <a:r>
              <a:rPr kumimoji="1" lang="ja-JP" altLang="en-US" dirty="0"/>
              <a:t>画面。</a:t>
            </a:r>
            <a:endParaRPr kumimoji="1" lang="en-US" altLang="ja-JP" dirty="0"/>
          </a:p>
          <a:p>
            <a:r>
              <a:rPr kumimoji="1" lang="ja-JP" altLang="en-US" dirty="0"/>
              <a:t>ここでは、新規出荷明細の作成、マスタ情報・設定の確認、出荷明細履歴の確認ができる。</a:t>
            </a:r>
            <a:endParaRPr kumimoji="1" lang="en-US" altLang="ja-JP" dirty="0"/>
          </a:p>
          <a:p>
            <a:r>
              <a:rPr kumimoji="1" lang="ja-JP" altLang="en-US" dirty="0"/>
              <a:t>新規出荷明細作成は、ボタン。</a:t>
            </a:r>
            <a:endParaRPr kumimoji="1" lang="en-US" altLang="ja-JP" dirty="0"/>
          </a:p>
          <a:p>
            <a:r>
              <a:rPr kumimoji="1" lang="ja-JP" altLang="en-US" dirty="0"/>
              <a:t>マスタ情報・設定は、ボタン。</a:t>
            </a:r>
            <a:endParaRPr kumimoji="1" lang="en-US" altLang="ja-JP" dirty="0"/>
          </a:p>
          <a:p>
            <a:r>
              <a:rPr kumimoji="1" lang="ja-JP" altLang="en-US" dirty="0"/>
              <a:t>出荷明細履歴は、表。データ量は多くないが、ある程度保存する期間を設ける。</a:t>
            </a:r>
            <a:endParaRPr kumimoji="1" lang="en-US" altLang="ja-JP" dirty="0"/>
          </a:p>
          <a:p>
            <a:r>
              <a:rPr kumimoji="1" lang="ja-JP" altLang="en-US" dirty="0"/>
              <a:t>状態は、下書きと送信済みの</a:t>
            </a:r>
            <a:r>
              <a:rPr kumimoji="1" lang="en-US" altLang="ja-JP" dirty="0"/>
              <a:t>2</a:t>
            </a:r>
            <a:r>
              <a:rPr kumimoji="1" lang="ja-JP" altLang="en-US" dirty="0"/>
              <a:t>種類を想定。</a:t>
            </a:r>
            <a:endParaRPr kumimoji="1" lang="en-US" altLang="ja-JP" dirty="0"/>
          </a:p>
          <a:p>
            <a:r>
              <a:rPr kumimoji="1" lang="ja-JP" altLang="en-US" dirty="0"/>
              <a:t>単一行で、いつの、誰に対する、物流はどうで、いくつの商品か、理解できるように。</a:t>
            </a:r>
            <a:endParaRPr kumimoji="1" lang="en-US" altLang="ja-JP" dirty="0"/>
          </a:p>
          <a:p>
            <a:endParaRPr kumimoji="1" lang="en-US" altLang="ja-JP" dirty="0"/>
          </a:p>
          <a:p>
            <a:r>
              <a:rPr kumimoji="1" lang="ja-JP" altLang="en-US" dirty="0"/>
              <a:t>ダウンロード機能は、</a:t>
            </a:r>
            <a:r>
              <a:rPr kumimoji="1" lang="en-US" altLang="ja-JP" dirty="0"/>
              <a:t>Nice to</a:t>
            </a:r>
            <a:r>
              <a:rPr kumimoji="1" lang="ja-JP" altLang="en-US" dirty="0"/>
              <a:t> </a:t>
            </a:r>
            <a:r>
              <a:rPr kumimoji="1" lang="en-US" altLang="ja-JP" dirty="0"/>
              <a:t>have.</a:t>
            </a:r>
            <a:r>
              <a:rPr kumimoji="1" lang="ja-JP" altLang="en-US" dirty="0"/>
              <a:t>であり必須ではない。比較的容易に実装できれば希望したいが。</a:t>
            </a:r>
            <a:endParaRPr kumimoji="1" lang="en-US" altLang="ja-JP" dirty="0"/>
          </a:p>
          <a:p>
            <a:r>
              <a:rPr kumimoji="1" lang="ja-JP" altLang="en-US" dirty="0"/>
              <a:t>ユーザーは、該当のファイルをダウンロードすることができるようにするために、データの保存とファイルのダウンロード機能を付け加えたい、が、これは重要ではない。</a:t>
            </a:r>
            <a:endParaRPr kumimoji="1" lang="en-US" altLang="ja-JP" dirty="0"/>
          </a:p>
          <a:p>
            <a:r>
              <a:rPr kumimoji="1" lang="ja-JP" altLang="en-US" dirty="0"/>
              <a:t>ファイルを送信するときに、データを登録メールアドレス宛に</a:t>
            </a:r>
            <a:r>
              <a:rPr kumimoji="1" lang="en-US" altLang="ja-JP" dirty="0"/>
              <a:t>CC</a:t>
            </a:r>
            <a:r>
              <a:rPr kumimoji="1" lang="ja-JP" altLang="en-US" dirty="0"/>
              <a:t>で送信すれば良いから。</a:t>
            </a:r>
            <a:endParaRPr kumimoji="1" lang="en-US" altLang="ja-JP" dirty="0"/>
          </a:p>
          <a:p>
            <a:endParaRPr kumimoji="1" lang="en-US" altLang="ja-JP" dirty="0"/>
          </a:p>
          <a:p>
            <a:r>
              <a:rPr kumimoji="1" lang="ja-JP" altLang="en-US" dirty="0"/>
              <a:t>デザインは、ミニマルなデザインで、マージンやパディングなど、キツめで良い。画面サイズに合わせて、全体はフィットするように。テーブルの幅は</a:t>
            </a:r>
            <a:r>
              <a:rPr kumimoji="1" lang="en-US" altLang="ja-JP" dirty="0"/>
              <a:t>%</a:t>
            </a:r>
            <a:r>
              <a:rPr kumimoji="1" lang="ja-JP" altLang="en-US" dirty="0"/>
              <a:t>で</a:t>
            </a:r>
            <a:r>
              <a:rPr kumimoji="1" lang="en-US" altLang="ja-JP" dirty="0"/>
              <a:t>Fix</a:t>
            </a:r>
            <a:r>
              <a:rPr kumimoji="1" lang="ja-JP" altLang="en-US" dirty="0"/>
              <a:t>。文字数が多いときは、文字を小さくする。</a:t>
            </a:r>
            <a:endParaRPr kumimoji="1" lang="en-US" altLang="ja-JP" dirty="0"/>
          </a:p>
        </p:txBody>
      </p:sp>
      <p:sp>
        <p:nvSpPr>
          <p:cNvPr id="4" name="スライド番号プレースホルダー 3"/>
          <p:cNvSpPr>
            <a:spLocks noGrp="1"/>
          </p:cNvSpPr>
          <p:nvPr>
            <p:ph type="sldNum" sz="quarter" idx="5"/>
          </p:nvPr>
        </p:nvSpPr>
        <p:spPr/>
        <p:txBody>
          <a:bodyPr/>
          <a:lstStyle/>
          <a:p>
            <a:fld id="{47003121-65B8-42C0-B5F4-25FA5BAEEDEC}" type="slidenum">
              <a:rPr kumimoji="1" lang="ja-JP" altLang="en-US" smtClean="0"/>
              <a:t>3</a:t>
            </a:fld>
            <a:endParaRPr kumimoji="1" lang="ja-JP" altLang="en-US"/>
          </a:p>
        </p:txBody>
      </p:sp>
    </p:spTree>
    <p:extLst>
      <p:ext uri="{BB962C8B-B14F-4D97-AF65-F5344CB8AC3E}">
        <p14:creationId xmlns:p14="http://schemas.microsoft.com/office/powerpoint/2010/main" val="1959201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zh-TW" altLang="en-US" dirty="0"/>
              <a:t>新規出荷明細作成</a:t>
            </a:r>
            <a:r>
              <a:rPr kumimoji="1" lang="ja-JP" altLang="en-US" dirty="0"/>
              <a:t>ボタンを押すと、評される画面。</a:t>
            </a:r>
            <a:endParaRPr kumimoji="1" lang="en-US" altLang="ja-JP" dirty="0"/>
          </a:p>
          <a:p>
            <a:r>
              <a:rPr kumimoji="1" lang="ja-JP" altLang="en-US" dirty="0"/>
              <a:t>まずは、農園が出荷梱包が終わり、合計のバンドル数と箱数がわかっている状態で入力に取り組んでもらう。</a:t>
            </a:r>
            <a:endParaRPr kumimoji="1" lang="en-US" altLang="ja-JP" dirty="0"/>
          </a:p>
          <a:p>
            <a:endParaRPr kumimoji="1" lang="en-US" altLang="ja-JP" dirty="0"/>
          </a:p>
          <a:p>
            <a:r>
              <a:rPr kumimoji="1" lang="ja-JP" altLang="en-US" dirty="0"/>
              <a:t>出荷日：デフォルトで、今日の日付が入力されているのが望ましい。カレンダー</a:t>
            </a:r>
            <a:r>
              <a:rPr kumimoji="1" lang="en-US" altLang="ja-JP" dirty="0"/>
              <a:t>UI</a:t>
            </a:r>
            <a:r>
              <a:rPr kumimoji="1" lang="ja-JP" altLang="en-US" dirty="0"/>
              <a:t>でタップして選択できるように。直接入力可能に。</a:t>
            </a:r>
            <a:r>
              <a:rPr kumimoji="1" lang="en-US" altLang="ja-JP" dirty="0"/>
              <a:t>YYYY/MM/YY</a:t>
            </a:r>
            <a:r>
              <a:rPr kumimoji="1" lang="ja-JP" altLang="en-US" dirty="0"/>
              <a:t>形式</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販売日：デフォルトで、今日の日付の次の「月」「水」「金」のいずれかの次のもの。入力されているのが望ましい。カレンダー</a:t>
            </a:r>
            <a:r>
              <a:rPr kumimoji="1" lang="en-US" altLang="ja-JP" dirty="0"/>
              <a:t>UI</a:t>
            </a:r>
            <a:r>
              <a:rPr kumimoji="1" lang="ja-JP" altLang="en-US" dirty="0"/>
              <a:t>でタップして選択できるように。直接入力可能に。</a:t>
            </a:r>
            <a:r>
              <a:rPr kumimoji="1" lang="en-US" altLang="ja-JP" dirty="0"/>
              <a:t>YYYY/MM/YY</a:t>
            </a:r>
            <a:r>
              <a:rPr kumimoji="1" lang="ja-JP" altLang="en-US" dirty="0"/>
              <a:t>形式</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輸入者：プルダウンで選択。デフォルトは、「 一覧から選択</a:t>
            </a:r>
            <a:r>
              <a:rPr kumimoji="1" lang="en-US" altLang="ja-JP" dirty="0"/>
              <a:t> </a:t>
            </a:r>
            <a:r>
              <a:rPr kumimoji="1" lang="ja-JP" altLang="en-US" dirty="0"/>
              <a:t>」。管理者用マスタでリストは作成。</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国内配送先：プルダウンで選択。デフォルトは、「 一覧から選択</a:t>
            </a:r>
            <a:r>
              <a:rPr kumimoji="1" lang="en-US" altLang="ja-JP" dirty="0"/>
              <a:t> </a:t>
            </a:r>
            <a:r>
              <a:rPr kumimoji="1" lang="ja-JP" altLang="en-US" dirty="0"/>
              <a:t>」。管理者用マスタでリストは作成。</a:t>
            </a:r>
            <a:endParaRPr kumimoji="1" lang="en-US" altLang="ja-JP" dirty="0"/>
          </a:p>
          <a:p>
            <a:r>
              <a:rPr kumimoji="1" lang="ja-JP" altLang="en-US" dirty="0"/>
              <a:t>合計バンドル数：数値を半角英数字で入力。入力</a:t>
            </a:r>
            <a:r>
              <a:rPr kumimoji="1" lang="en-US" altLang="ja-JP" dirty="0"/>
              <a:t>UI</a:t>
            </a:r>
            <a:r>
              <a:rPr kumimoji="1" lang="ja-JP" altLang="en-US" dirty="0"/>
              <a:t>は、テンキータイプ</a:t>
            </a:r>
            <a:endParaRPr kumimoji="1" lang="en-US" altLang="ja-JP" dirty="0"/>
          </a:p>
          <a:p>
            <a:r>
              <a:rPr kumimoji="1" lang="ja-JP" altLang="en-US" dirty="0"/>
              <a:t>合計箱数：数値を半角英数字で入力。入力</a:t>
            </a:r>
            <a:r>
              <a:rPr kumimoji="1" lang="en-US" altLang="ja-JP" dirty="0"/>
              <a:t>UI</a:t>
            </a:r>
            <a:r>
              <a:rPr kumimoji="1" lang="ja-JP" altLang="en-US" dirty="0"/>
              <a:t>は、テンキータイプ</a:t>
            </a:r>
            <a:endParaRPr kumimoji="1" lang="en-US" altLang="ja-JP" dirty="0"/>
          </a:p>
          <a:p>
            <a:endParaRPr kumimoji="1" lang="en-US" altLang="ja-JP" dirty="0"/>
          </a:p>
          <a:p>
            <a:r>
              <a:rPr kumimoji="1" lang="ja-JP" altLang="en-US" dirty="0"/>
              <a:t>「詳細入力に進む」ボタンを押すと、下書きレコードを作成して保存する。</a:t>
            </a:r>
            <a:endParaRPr kumimoji="1" lang="en-US" altLang="ja-JP" dirty="0"/>
          </a:p>
          <a:p>
            <a:r>
              <a:rPr kumimoji="1" lang="ja-JP" altLang="en-US" dirty="0"/>
              <a:t>上記のデータで、〇〇農園のいつの、どこへの出荷なのか、ユニークなデータが決まる。</a:t>
            </a:r>
            <a:endParaRPr kumimoji="1" lang="en-US" altLang="ja-JP" dirty="0"/>
          </a:p>
          <a:p>
            <a:r>
              <a:rPr kumimoji="1" lang="ja-JP" altLang="en-US" dirty="0"/>
              <a:t>レコード名は、ファイル名としてもよく、「出荷日</a:t>
            </a:r>
            <a:r>
              <a:rPr kumimoji="1" lang="en-US" altLang="ja-JP" dirty="0"/>
              <a:t>_</a:t>
            </a:r>
            <a:r>
              <a:rPr kumimoji="1" lang="ja-JP" altLang="en-US" dirty="0"/>
              <a:t>ログイン農園名</a:t>
            </a:r>
            <a:r>
              <a:rPr kumimoji="1" lang="en-US" altLang="ja-JP" dirty="0"/>
              <a:t>_</a:t>
            </a:r>
            <a:r>
              <a:rPr kumimoji="1" lang="ja-JP" altLang="en-US" dirty="0"/>
              <a:t>輸入者名」</a:t>
            </a:r>
            <a:endParaRPr kumimoji="1" lang="en-US" altLang="ja-JP" dirty="0"/>
          </a:p>
        </p:txBody>
      </p:sp>
      <p:sp>
        <p:nvSpPr>
          <p:cNvPr id="4" name="スライド番号プレースホルダー 3"/>
          <p:cNvSpPr>
            <a:spLocks noGrp="1"/>
          </p:cNvSpPr>
          <p:nvPr>
            <p:ph type="sldNum" sz="quarter" idx="5"/>
          </p:nvPr>
        </p:nvSpPr>
        <p:spPr/>
        <p:txBody>
          <a:bodyPr/>
          <a:lstStyle/>
          <a:p>
            <a:fld id="{47003121-65B8-42C0-B5F4-25FA5BAEEDEC}" type="slidenum">
              <a:rPr kumimoji="1" lang="ja-JP" altLang="en-US" smtClean="0"/>
              <a:t>4</a:t>
            </a:fld>
            <a:endParaRPr kumimoji="1" lang="ja-JP" altLang="en-US"/>
          </a:p>
        </p:txBody>
      </p:sp>
    </p:spTree>
    <p:extLst>
      <p:ext uri="{BB962C8B-B14F-4D97-AF65-F5344CB8AC3E}">
        <p14:creationId xmlns:p14="http://schemas.microsoft.com/office/powerpoint/2010/main" val="203789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この画面に遷移すると、上部では、一つ前の画面で入力した情報が表示されている。</a:t>
            </a:r>
            <a:endParaRPr kumimoji="1" lang="en-US" altLang="ja-JP" dirty="0"/>
          </a:p>
          <a:p>
            <a:r>
              <a:rPr kumimoji="1" lang="ja-JP" altLang="en-US" dirty="0"/>
              <a:t>右上には、「下書き保存」ボタン、「保存して内容確認」ボタンを用意する。</a:t>
            </a:r>
            <a:endParaRPr kumimoji="1" lang="en-US" altLang="ja-JP" dirty="0"/>
          </a:p>
          <a:p>
            <a:r>
              <a:rPr kumimoji="1" lang="ja-JP" altLang="en-US" dirty="0"/>
              <a:t>メインエリアは、出荷明細の入力エリアである。</a:t>
            </a:r>
            <a:endParaRPr kumimoji="1" lang="en-US" altLang="ja-JP" dirty="0"/>
          </a:p>
          <a:p>
            <a:r>
              <a:rPr kumimoji="1" lang="ja-JP" altLang="en-US" dirty="0"/>
              <a:t>ここでは、どの箱に、何が、どこ行きで、どの等級が、どの長さで、どの入り数で入っているかを入力する。</a:t>
            </a:r>
            <a:endParaRPr kumimoji="1" lang="en-US" altLang="ja-JP" dirty="0"/>
          </a:p>
          <a:p>
            <a:r>
              <a:rPr kumimoji="1" lang="ja-JP" altLang="en-US" dirty="0"/>
              <a:t>一つ前の画面で、合計箱数を入力したので、合計の箱数だけ、行を生成する。</a:t>
            </a:r>
            <a:endParaRPr kumimoji="1" lang="en-US" altLang="ja-JP" dirty="0"/>
          </a:p>
          <a:p>
            <a:r>
              <a:rPr kumimoji="1" lang="ja-JP" altLang="en-US" dirty="0"/>
              <a:t>箱番号は、農園記号</a:t>
            </a:r>
            <a:r>
              <a:rPr kumimoji="1" lang="en-US" altLang="ja-JP" dirty="0"/>
              <a:t>-</a:t>
            </a:r>
            <a:r>
              <a:rPr kumimoji="1" lang="ja-JP" altLang="en-US" dirty="0"/>
              <a:t>連番で生成する。入力する下準備。</a:t>
            </a:r>
            <a:endParaRPr kumimoji="1" lang="en-US" altLang="ja-JP" dirty="0"/>
          </a:p>
          <a:p>
            <a:r>
              <a:rPr kumimoji="1" lang="ja-JP" altLang="en-US" dirty="0"/>
              <a:t>農園は、梱包するとき、この箱番号を各箱につけているので、箱を見ながら、ここに入力することができる。</a:t>
            </a:r>
            <a:endParaRPr kumimoji="1" lang="en-US" altLang="ja-JP" dirty="0"/>
          </a:p>
          <a:p>
            <a:r>
              <a:rPr kumimoji="1" lang="ja-JP" altLang="en-US" dirty="0"/>
              <a:t>例えば、</a:t>
            </a:r>
            <a:r>
              <a:rPr kumimoji="1" lang="en-US" altLang="ja-JP" dirty="0"/>
              <a:t>X-1</a:t>
            </a:r>
            <a:r>
              <a:rPr kumimoji="1" lang="ja-JP" altLang="en-US" dirty="0"/>
              <a:t>番の箱を入力する時、品種をプルダウンから選択する。ここに表示される品種は、農園のマスタで設定しているものがプルダウンでリスト表示される。</a:t>
            </a:r>
            <a:endParaRPr kumimoji="1" lang="en-US" altLang="ja-JP" dirty="0"/>
          </a:p>
          <a:p>
            <a:r>
              <a:rPr kumimoji="1" lang="ja-JP" altLang="en-US" dirty="0"/>
              <a:t>リストは、カタカナの</a:t>
            </a:r>
            <a:r>
              <a:rPr kumimoji="1" lang="en-US" altLang="ja-JP" dirty="0"/>
              <a:t>50</a:t>
            </a:r>
            <a:r>
              <a:rPr kumimoji="1" lang="ja-JP" altLang="en-US" dirty="0"/>
              <a:t>音順で、表示され、常に同じ順番で表示されて選択しやすくする。</a:t>
            </a:r>
            <a:endParaRPr kumimoji="1" lang="en-US" altLang="ja-JP" dirty="0"/>
          </a:p>
          <a:p>
            <a:r>
              <a:rPr kumimoji="1" lang="ja-JP" altLang="en-US" dirty="0"/>
              <a:t>選択したら、カタカナの品種が表示される。</a:t>
            </a:r>
            <a:endParaRPr kumimoji="1" lang="en-US" altLang="ja-JP" dirty="0"/>
          </a:p>
          <a:p>
            <a:r>
              <a:rPr kumimoji="1" lang="ja-JP" altLang="en-US" dirty="0"/>
              <a:t>枝番は、すでに前の画面で選択した輸入者に紐づく枝番がプルダウンで表示されるようにする。デフォルトは、各枝番の</a:t>
            </a:r>
            <a:r>
              <a:rPr kumimoji="1" lang="en-US" altLang="ja-JP" dirty="0"/>
              <a:t>1</a:t>
            </a:r>
            <a:r>
              <a:rPr kumimoji="1" lang="ja-JP" altLang="en-US" dirty="0"/>
              <a:t>番目のデータが表示されるように。可能であれば、枝番の文字列が、昇順などで並び替えられている状態が望ましい</a:t>
            </a:r>
            <a:endParaRPr kumimoji="1" lang="en-US" altLang="ja-JP" dirty="0"/>
          </a:p>
          <a:p>
            <a:r>
              <a:rPr kumimoji="1" lang="ja-JP" altLang="en-US" dirty="0"/>
              <a:t>等級は、農園マスタで登録されている等級が、表示されるが、マスタで設定されているよく使うものとして順番</a:t>
            </a:r>
            <a:r>
              <a:rPr kumimoji="1" lang="en-US" altLang="ja-JP" dirty="0"/>
              <a:t>1</a:t>
            </a:r>
            <a:r>
              <a:rPr kumimoji="1" lang="ja-JP" altLang="en-US" dirty="0"/>
              <a:t>と順番</a:t>
            </a:r>
            <a:r>
              <a:rPr kumimoji="1" lang="en-US" altLang="ja-JP" dirty="0"/>
              <a:t>2</a:t>
            </a:r>
            <a:r>
              <a:rPr kumimoji="1" lang="ja-JP" altLang="en-US" dirty="0"/>
              <a:t>がすぐに選択できるように表示されており、それ以外の場合は、その他にしてプルダウンで選択させたい。クリックして選択する手軽さを実現したい。どうしても難しければ、プルダウン？</a:t>
            </a:r>
            <a:endParaRPr kumimoji="1" lang="en-US" altLang="ja-JP" dirty="0"/>
          </a:p>
          <a:p>
            <a:r>
              <a:rPr kumimoji="1" lang="ja-JP" altLang="en-US" dirty="0"/>
              <a:t>長さも等級と同じ考え方。</a:t>
            </a:r>
            <a:endParaRPr kumimoji="1" lang="en-US" altLang="ja-JP" dirty="0"/>
          </a:p>
          <a:p>
            <a:r>
              <a:rPr kumimoji="1" lang="ja-JP" altLang="en-US" dirty="0"/>
              <a:t>入り数も等級と同考え方。</a:t>
            </a:r>
            <a:endParaRPr kumimoji="1" lang="en-US" altLang="ja-JP" dirty="0"/>
          </a:p>
          <a:p>
            <a:r>
              <a:rPr kumimoji="1" lang="ja-JP" altLang="en-US" dirty="0"/>
              <a:t>プルダウンリストは、押しやすさやレスポンス気にします。</a:t>
            </a:r>
            <a:endParaRPr kumimoji="1" lang="en-US" altLang="ja-JP" dirty="0"/>
          </a:p>
          <a:p>
            <a:r>
              <a:rPr kumimoji="1" lang="ja-JP" altLang="en-US" dirty="0"/>
              <a:t>チェックボックスの場合は、□だけでなく、項目名もクリックしたときの範囲に含める。（テキストの部分もクリッカブルにする。ラベルタグで囲む）</a:t>
            </a:r>
            <a:endParaRPr kumimoji="1" lang="en-US" altLang="ja-JP" dirty="0"/>
          </a:p>
          <a:p>
            <a:r>
              <a:rPr kumimoji="1" lang="en-US" altLang="ja-JP" dirty="0"/>
              <a:t>MIX</a:t>
            </a:r>
            <a:r>
              <a:rPr kumimoji="1" lang="ja-JP" altLang="en-US" dirty="0"/>
              <a:t>の項目のチェックボックスは、デフォルトでは</a:t>
            </a:r>
            <a:r>
              <a:rPr kumimoji="1" lang="en-US" altLang="ja-JP" dirty="0"/>
              <a:t>false</a:t>
            </a:r>
            <a:r>
              <a:rPr kumimoji="1" lang="ja-JP" altLang="en-US" dirty="0"/>
              <a:t>。この</a:t>
            </a:r>
            <a:r>
              <a:rPr kumimoji="1" lang="en-US" altLang="ja-JP" dirty="0"/>
              <a:t>MIX</a:t>
            </a:r>
            <a:r>
              <a:rPr kumimoji="1" lang="ja-JP" altLang="en-US" dirty="0"/>
              <a:t>というのは、その箱番号の箱の中に、他の品種が含まれているということ。次のページで説明。</a:t>
            </a:r>
            <a:endParaRPr kumimoji="1" lang="en-US" altLang="ja-JP" dirty="0"/>
          </a:p>
          <a:p>
            <a:r>
              <a:rPr kumimoji="1" lang="ja-JP" altLang="en-US" dirty="0"/>
              <a:t>備考欄は、自由記入欄。農園から</a:t>
            </a:r>
            <a:r>
              <a:rPr kumimoji="1" lang="en-US" altLang="ja-JP" dirty="0"/>
              <a:t>UFS</a:t>
            </a:r>
            <a:r>
              <a:rPr kumimoji="1" lang="ja-JP" altLang="en-US" dirty="0"/>
              <a:t>のへ個別に連絡する事項を農園がかけるように。</a:t>
            </a:r>
            <a:endParaRPr kumimoji="1" lang="en-US" altLang="ja-JP" dirty="0"/>
          </a:p>
        </p:txBody>
      </p:sp>
      <p:sp>
        <p:nvSpPr>
          <p:cNvPr id="4" name="スライド番号プレースホルダー 3"/>
          <p:cNvSpPr>
            <a:spLocks noGrp="1"/>
          </p:cNvSpPr>
          <p:nvPr>
            <p:ph type="sldNum" sz="quarter" idx="5"/>
          </p:nvPr>
        </p:nvSpPr>
        <p:spPr/>
        <p:txBody>
          <a:bodyPr/>
          <a:lstStyle/>
          <a:p>
            <a:fld id="{47003121-65B8-42C0-B5F4-25FA5BAEEDEC}" type="slidenum">
              <a:rPr kumimoji="1" lang="ja-JP" altLang="en-US" smtClean="0"/>
              <a:t>5</a:t>
            </a:fld>
            <a:endParaRPr kumimoji="1" lang="ja-JP" altLang="en-US"/>
          </a:p>
        </p:txBody>
      </p:sp>
    </p:spTree>
    <p:extLst>
      <p:ext uri="{BB962C8B-B14F-4D97-AF65-F5344CB8AC3E}">
        <p14:creationId xmlns:p14="http://schemas.microsoft.com/office/powerpoint/2010/main" val="3956936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MIX</a:t>
            </a:r>
            <a:r>
              <a:rPr kumimoji="1" lang="ja-JP" altLang="en-US" dirty="0"/>
              <a:t>のチェックボックスにチェックを入れると、その行と次の箱の行の間に一行追加する。ミックス箱という。</a:t>
            </a:r>
            <a:endParaRPr kumimoji="1" lang="en-US" altLang="ja-JP" dirty="0"/>
          </a:p>
          <a:p>
            <a:r>
              <a:rPr kumimoji="1" lang="ja-JP" altLang="en-US" dirty="0"/>
              <a:t>その時の箱番号は、チェックを入れた箱番号と同じ。その他はデフォルト値。</a:t>
            </a:r>
            <a:endParaRPr kumimoji="1" lang="en-US" altLang="ja-JP" dirty="0"/>
          </a:p>
          <a:p>
            <a:r>
              <a:rPr kumimoji="1" lang="ja-JP" altLang="en-US" dirty="0"/>
              <a:t>例えば、</a:t>
            </a:r>
            <a:r>
              <a:rPr kumimoji="1" lang="en-US" altLang="ja-JP" dirty="0"/>
              <a:t>1</a:t>
            </a:r>
            <a:r>
              <a:rPr kumimoji="1" lang="ja-JP" altLang="en-US" dirty="0"/>
              <a:t>箱の中に品種</a:t>
            </a:r>
            <a:r>
              <a:rPr kumimoji="1" lang="en-US" altLang="ja-JP" dirty="0"/>
              <a:t>A</a:t>
            </a:r>
            <a:r>
              <a:rPr kumimoji="1" lang="ja-JP" altLang="en-US" dirty="0"/>
              <a:t>と</a:t>
            </a:r>
            <a:r>
              <a:rPr kumimoji="1" lang="en-US" altLang="ja-JP" dirty="0"/>
              <a:t>B</a:t>
            </a:r>
            <a:r>
              <a:rPr kumimoji="1" lang="ja-JP" altLang="en-US" dirty="0"/>
              <a:t>の２品種含まれるときや</a:t>
            </a:r>
            <a:r>
              <a:rPr kumimoji="1" lang="en-US" altLang="ja-JP" dirty="0"/>
              <a:t>A</a:t>
            </a:r>
            <a:r>
              <a:rPr kumimoji="1" lang="ja-JP" altLang="en-US" dirty="0"/>
              <a:t>、</a:t>
            </a:r>
            <a:r>
              <a:rPr kumimoji="1" lang="en-US" altLang="ja-JP" dirty="0"/>
              <a:t>B</a:t>
            </a:r>
            <a:r>
              <a:rPr kumimoji="1" lang="ja-JP" altLang="en-US" dirty="0"/>
              <a:t>、</a:t>
            </a:r>
            <a:r>
              <a:rPr kumimoji="1" lang="en-US" altLang="ja-JP" dirty="0"/>
              <a:t>C</a:t>
            </a:r>
            <a:r>
              <a:rPr kumimoji="1" lang="ja-JP" altLang="en-US" dirty="0"/>
              <a:t>といった３品種含まれるときなど、人はこの中に複数の品種が含まれる時、このチェックをして、すぐ下に一行追加するイメージ。</a:t>
            </a:r>
            <a:endParaRPr kumimoji="1" lang="en-US" altLang="ja-JP" dirty="0"/>
          </a:p>
          <a:p>
            <a:endParaRPr kumimoji="1" lang="en-US" altLang="ja-JP" dirty="0"/>
          </a:p>
          <a:p>
            <a:r>
              <a:rPr kumimoji="1" lang="ja-JP" altLang="en-US" dirty="0"/>
              <a:t>連続して、同じ品種を入力したい時、「上の情報をコピー」のようなものがあると入力の手間が省けるが、「</a:t>
            </a:r>
            <a:r>
              <a:rPr kumimoji="1" lang="en-US" altLang="ja-JP" dirty="0"/>
              <a:t>MIX</a:t>
            </a:r>
            <a:r>
              <a:rPr kumimoji="1" lang="ja-JP" altLang="en-US" dirty="0"/>
              <a:t>」の横に、「下にコピー」（箱番号は変わる）のようなボタンがあると良いと思います。</a:t>
            </a:r>
            <a:endParaRPr kumimoji="1" lang="en-US" altLang="ja-JP" dirty="0"/>
          </a:p>
          <a:p>
            <a:r>
              <a:rPr kumimoji="1" lang="ja-JP" altLang="en-US" dirty="0"/>
              <a:t>１つの品種でも、複数の箱に同じ内容で梱包することがある。例えば、品種：スカーレット 枝番：△△△　等級：</a:t>
            </a:r>
            <a:r>
              <a:rPr kumimoji="1" lang="en-US" altLang="ja-JP" dirty="0"/>
              <a:t>4P</a:t>
            </a:r>
            <a:r>
              <a:rPr kumimoji="1" lang="ja-JP" altLang="en-US" dirty="0"/>
              <a:t>　長さ：</a:t>
            </a:r>
            <a:r>
              <a:rPr kumimoji="1" lang="en-US" altLang="ja-JP" dirty="0"/>
              <a:t>2L</a:t>
            </a:r>
            <a:r>
              <a:rPr kumimoji="1" lang="ja-JP" altLang="en-US" dirty="0"/>
              <a:t>　入り数：</a:t>
            </a:r>
            <a:r>
              <a:rPr kumimoji="1" lang="en-US" altLang="ja-JP" dirty="0"/>
              <a:t>100</a:t>
            </a:r>
            <a:r>
              <a:rPr kumimoji="1" lang="ja-JP" altLang="en-US" dirty="0"/>
              <a:t> という商品が、</a:t>
            </a:r>
            <a:r>
              <a:rPr kumimoji="1" lang="en-US" altLang="ja-JP" dirty="0"/>
              <a:t>X-</a:t>
            </a:r>
            <a:r>
              <a:rPr kumimoji="1" lang="ja-JP" altLang="en-US" dirty="0"/>
              <a:t>６番から</a:t>
            </a:r>
            <a:r>
              <a:rPr kumimoji="1" lang="en-US" altLang="ja-JP" dirty="0"/>
              <a:t>X-10</a:t>
            </a:r>
            <a:r>
              <a:rPr kumimoji="1" lang="ja-JP" altLang="en-US" dirty="0"/>
              <a:t>番まで、５箱あることがしばしばある。</a:t>
            </a:r>
            <a:endParaRPr kumimoji="1" lang="en-US" altLang="ja-JP" dirty="0"/>
          </a:p>
        </p:txBody>
      </p:sp>
      <p:sp>
        <p:nvSpPr>
          <p:cNvPr id="4" name="スライド番号プレースホルダー 3"/>
          <p:cNvSpPr>
            <a:spLocks noGrp="1"/>
          </p:cNvSpPr>
          <p:nvPr>
            <p:ph type="sldNum" sz="quarter" idx="5"/>
          </p:nvPr>
        </p:nvSpPr>
        <p:spPr/>
        <p:txBody>
          <a:bodyPr/>
          <a:lstStyle/>
          <a:p>
            <a:fld id="{47003121-65B8-42C0-B5F4-25FA5BAEEDEC}" type="slidenum">
              <a:rPr kumimoji="1" lang="ja-JP" altLang="en-US" smtClean="0"/>
              <a:t>6</a:t>
            </a:fld>
            <a:endParaRPr kumimoji="1" lang="ja-JP" altLang="en-US"/>
          </a:p>
        </p:txBody>
      </p:sp>
    </p:spTree>
    <p:extLst>
      <p:ext uri="{BB962C8B-B14F-4D97-AF65-F5344CB8AC3E}">
        <p14:creationId xmlns:p14="http://schemas.microsoft.com/office/powerpoint/2010/main" val="1781089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ユーザーが途中で、下書き保存したら、入力中のデータを保存する。</a:t>
            </a:r>
            <a:endParaRPr kumimoji="1" lang="en-US" altLang="ja-JP" dirty="0"/>
          </a:p>
          <a:p>
            <a:r>
              <a:rPr kumimoji="1" lang="en-US" altLang="ja-JP" dirty="0"/>
              <a:t>HOME</a:t>
            </a:r>
            <a:r>
              <a:rPr kumimoji="1" lang="ja-JP" altLang="en-US" dirty="0"/>
              <a:t>画面から、下書き状態で、登録される。</a:t>
            </a:r>
            <a:endParaRPr kumimoji="1" lang="en-US" altLang="ja-JP" dirty="0"/>
          </a:p>
          <a:p>
            <a:r>
              <a:rPr kumimoji="1" lang="en-US" altLang="ja-JP" dirty="0"/>
              <a:t>HOME</a:t>
            </a:r>
            <a:r>
              <a:rPr kumimoji="1" lang="ja-JP" altLang="en-US" dirty="0"/>
              <a:t>画面で、下書きをクリックすると、再開する。</a:t>
            </a:r>
            <a:endParaRPr kumimoji="1" lang="en-US" altLang="ja-JP" dirty="0"/>
          </a:p>
          <a:p>
            <a:r>
              <a:rPr kumimoji="1" lang="ja-JP" altLang="en-US" dirty="0"/>
              <a:t>再開したときに、入力が崩れないように、情報を保持しておかなければならない。</a:t>
            </a:r>
            <a:endParaRPr kumimoji="1" lang="en-US" altLang="ja-JP" dirty="0"/>
          </a:p>
          <a:p>
            <a:r>
              <a:rPr kumimoji="1" lang="ja-JP" altLang="en-US" dirty="0"/>
              <a:t>保存するときのファイルは、一つ前の画面の情報入力画面ですでに作成済みなので、そのデータを</a:t>
            </a:r>
            <a:endParaRPr kumimoji="1" lang="en-US" altLang="ja-JP" dirty="0"/>
          </a:p>
          <a:p>
            <a:r>
              <a:rPr kumimoji="1" lang="ja-JP" altLang="en-US" dirty="0"/>
              <a:t>データが保存できたら、ポップアップ？か何かで、下書き保存したことがわかる表示を行う。</a:t>
            </a:r>
            <a:endParaRPr kumimoji="1" lang="en-US" altLang="ja-JP" dirty="0"/>
          </a:p>
          <a:p>
            <a:r>
              <a:rPr kumimoji="1" lang="ja-JP" altLang="en-US" dirty="0"/>
              <a:t>表示が消えても、そのままの画面にとどまって、入力を継続できる状態を維持する。（バックグラウンドで上書き保存するイメージ）</a:t>
            </a:r>
            <a:endParaRPr kumimoji="1" lang="en-US" altLang="ja-JP" dirty="0"/>
          </a:p>
        </p:txBody>
      </p:sp>
      <p:sp>
        <p:nvSpPr>
          <p:cNvPr id="4" name="スライド番号プレースホルダー 3"/>
          <p:cNvSpPr>
            <a:spLocks noGrp="1"/>
          </p:cNvSpPr>
          <p:nvPr>
            <p:ph type="sldNum" sz="quarter" idx="5"/>
          </p:nvPr>
        </p:nvSpPr>
        <p:spPr/>
        <p:txBody>
          <a:bodyPr/>
          <a:lstStyle/>
          <a:p>
            <a:fld id="{47003121-65B8-42C0-B5F4-25FA5BAEEDEC}" type="slidenum">
              <a:rPr kumimoji="1" lang="ja-JP" altLang="en-US" smtClean="0"/>
              <a:t>7</a:t>
            </a:fld>
            <a:endParaRPr kumimoji="1" lang="ja-JP" altLang="en-US"/>
          </a:p>
        </p:txBody>
      </p:sp>
    </p:spTree>
    <p:extLst>
      <p:ext uri="{BB962C8B-B14F-4D97-AF65-F5344CB8AC3E}">
        <p14:creationId xmlns:p14="http://schemas.microsoft.com/office/powerpoint/2010/main" val="42520243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「保存して内容確認」するを押すと、上書き保存する。</a:t>
            </a:r>
            <a:endParaRPr kumimoji="1" lang="en-US" altLang="ja-JP" dirty="0"/>
          </a:p>
          <a:p>
            <a:r>
              <a:rPr kumimoji="1" lang="ja-JP" altLang="en-US" dirty="0"/>
              <a:t>そして、選択可能な入力状態から、入力されているデータのみを表示するようにする。</a:t>
            </a:r>
            <a:endParaRPr kumimoji="1" lang="en-US" altLang="ja-JP" dirty="0"/>
          </a:p>
          <a:p>
            <a:r>
              <a:rPr kumimoji="1" lang="ja-JP" altLang="en-US" dirty="0"/>
              <a:t>保持されたデータをビュー状態にする。</a:t>
            </a:r>
            <a:endParaRPr kumimoji="1" lang="en-US" altLang="ja-JP" dirty="0"/>
          </a:p>
          <a:p>
            <a:r>
              <a:rPr kumimoji="1" lang="ja-JP" altLang="en-US" dirty="0"/>
              <a:t>次の画面に進む。（ページ遷移または、ビュー切り替え）</a:t>
            </a:r>
            <a:endParaRPr kumimoji="1" lang="en-US" altLang="ja-JP" dirty="0"/>
          </a:p>
        </p:txBody>
      </p:sp>
      <p:sp>
        <p:nvSpPr>
          <p:cNvPr id="4" name="スライド番号プレースホルダー 3"/>
          <p:cNvSpPr>
            <a:spLocks noGrp="1"/>
          </p:cNvSpPr>
          <p:nvPr>
            <p:ph type="sldNum" sz="quarter" idx="5"/>
          </p:nvPr>
        </p:nvSpPr>
        <p:spPr/>
        <p:txBody>
          <a:bodyPr/>
          <a:lstStyle/>
          <a:p>
            <a:fld id="{47003121-65B8-42C0-B5F4-25FA5BAEEDEC}" type="slidenum">
              <a:rPr kumimoji="1" lang="ja-JP" altLang="en-US" smtClean="0"/>
              <a:t>8</a:t>
            </a:fld>
            <a:endParaRPr kumimoji="1" lang="ja-JP" altLang="en-US"/>
          </a:p>
        </p:txBody>
      </p:sp>
    </p:spTree>
    <p:extLst>
      <p:ext uri="{BB962C8B-B14F-4D97-AF65-F5344CB8AC3E}">
        <p14:creationId xmlns:p14="http://schemas.microsoft.com/office/powerpoint/2010/main" val="1728979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入力されて保持されているデータのみ表示され、編集できない状態の画面になる。</a:t>
            </a:r>
            <a:endParaRPr kumimoji="1" lang="en-US" altLang="ja-JP" dirty="0"/>
          </a:p>
          <a:p>
            <a:r>
              <a:rPr kumimoji="1" lang="ja-JP" altLang="en-US" dirty="0"/>
              <a:t>「戻って修正する」ボタンをクリックすると、前の画面に戻る。（画面遷移、演習できる状態へ。）</a:t>
            </a:r>
            <a:endParaRPr kumimoji="1" lang="en-US" altLang="ja-JP" dirty="0"/>
          </a:p>
          <a:p>
            <a:endParaRPr kumimoji="1" lang="en-US" altLang="ja-JP" dirty="0"/>
          </a:p>
          <a:p>
            <a:r>
              <a:rPr kumimoji="1" lang="ja-JP" altLang="en-US" dirty="0"/>
              <a:t>「確定しデータを送信する」をクリックすると、バックグラウンドで、メール送信が実行される。「戻って修正する」ボタンは非表示にする。</a:t>
            </a:r>
            <a:endParaRPr kumimoji="1" lang="en-US" altLang="ja-JP" dirty="0"/>
          </a:p>
          <a:p>
            <a:r>
              <a:rPr kumimoji="1" lang="ja-JP" altLang="en-US" dirty="0"/>
              <a:t>送られるデータは、保持されて表示されるデータ。</a:t>
            </a:r>
            <a:endParaRPr kumimoji="1" lang="en-US" altLang="ja-JP" dirty="0"/>
          </a:p>
          <a:p>
            <a:endParaRPr kumimoji="1" lang="en-US" altLang="ja-JP" dirty="0"/>
          </a:p>
          <a:p>
            <a:r>
              <a:rPr kumimoji="1" lang="ja-JP" altLang="en-US" dirty="0"/>
              <a:t>送信されるデータは、</a:t>
            </a:r>
            <a:endParaRPr kumimoji="1" lang="en-US" altLang="ja-JP" dirty="0"/>
          </a:p>
          <a:p>
            <a:r>
              <a:rPr kumimoji="1" lang="ja-JP" altLang="en-US" dirty="0"/>
              <a:t>箱番号、品種、品種（英語）、色（英語）、枝番、等級、長さ、入り数、ミックス</a:t>
            </a:r>
            <a:r>
              <a:rPr kumimoji="1" lang="en-US" altLang="ja-JP" dirty="0"/>
              <a:t>true/false</a:t>
            </a:r>
            <a:r>
              <a:rPr kumimoji="1" lang="ja-JP" altLang="en-US" dirty="0"/>
              <a:t>の情報、備考欄の情報。</a:t>
            </a:r>
            <a:endParaRPr kumimoji="1" lang="en-US" altLang="ja-JP" dirty="0"/>
          </a:p>
          <a:p>
            <a:r>
              <a:rPr kumimoji="1" lang="ja-JP" altLang="en-US" dirty="0"/>
              <a:t>画面に表示されているのは、品種の日本語だけだが、その裏では、品種の英語と色が決まるので、その情報も</a:t>
            </a:r>
            <a:r>
              <a:rPr kumimoji="1" lang="en-US" altLang="ja-JP" dirty="0"/>
              <a:t>CSV</a:t>
            </a:r>
            <a:r>
              <a:rPr kumimoji="1" lang="ja-JP" altLang="en-US" dirty="0"/>
              <a:t>データに加えてデータを作成する。</a:t>
            </a:r>
            <a:endParaRPr kumimoji="1" lang="en-US" altLang="ja-JP" dirty="0"/>
          </a:p>
          <a:p>
            <a:r>
              <a:rPr kumimoji="1" lang="ja-JP" altLang="en-US" dirty="0"/>
              <a:t>裏でもその情報を持ち続けていても良いのかも。</a:t>
            </a:r>
            <a:endParaRPr kumimoji="1" lang="en-US" altLang="ja-JP" dirty="0"/>
          </a:p>
          <a:p>
            <a:endParaRPr kumimoji="1" lang="en-US" altLang="ja-JP" dirty="0"/>
          </a:p>
          <a:p>
            <a:r>
              <a:rPr kumimoji="1" lang="ja-JP" altLang="en-US" dirty="0"/>
              <a:t>メールのページを参考。</a:t>
            </a:r>
            <a:endParaRPr kumimoji="1" lang="en-US" altLang="ja-JP" dirty="0"/>
          </a:p>
        </p:txBody>
      </p:sp>
      <p:sp>
        <p:nvSpPr>
          <p:cNvPr id="4" name="スライド番号プレースホルダー 3"/>
          <p:cNvSpPr>
            <a:spLocks noGrp="1"/>
          </p:cNvSpPr>
          <p:nvPr>
            <p:ph type="sldNum" sz="quarter" idx="5"/>
          </p:nvPr>
        </p:nvSpPr>
        <p:spPr/>
        <p:txBody>
          <a:bodyPr/>
          <a:lstStyle/>
          <a:p>
            <a:fld id="{47003121-65B8-42C0-B5F4-25FA5BAEEDEC}" type="slidenum">
              <a:rPr kumimoji="1" lang="ja-JP" altLang="en-US" smtClean="0"/>
              <a:t>9</a:t>
            </a:fld>
            <a:endParaRPr kumimoji="1" lang="ja-JP" altLang="en-US"/>
          </a:p>
        </p:txBody>
      </p:sp>
    </p:spTree>
    <p:extLst>
      <p:ext uri="{BB962C8B-B14F-4D97-AF65-F5344CB8AC3E}">
        <p14:creationId xmlns:p14="http://schemas.microsoft.com/office/powerpoint/2010/main" val="1015395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データを送信しているときは、送信中であることがわかる表現をする。</a:t>
            </a:r>
            <a:r>
              <a:rPr kumimoji="1" lang="en-US" altLang="ja-JP" dirty="0"/>
              <a:t>%</a:t>
            </a:r>
            <a:r>
              <a:rPr kumimoji="1" lang="ja-JP" altLang="en-US" dirty="0"/>
              <a:t>数値やゲージでも良い。他の操作をできないようにするのが望ましい。</a:t>
            </a:r>
            <a:endParaRPr kumimoji="1" lang="en-US" altLang="ja-JP" dirty="0"/>
          </a:p>
          <a:p>
            <a:r>
              <a:rPr kumimoji="1" lang="ja-JP" altLang="en-US" dirty="0"/>
              <a:t>サーバーからのレスポンス次第で、表示画面が変わる。（次ページ）</a:t>
            </a:r>
          </a:p>
        </p:txBody>
      </p:sp>
      <p:sp>
        <p:nvSpPr>
          <p:cNvPr id="4" name="スライド番号プレースホルダー 3"/>
          <p:cNvSpPr>
            <a:spLocks noGrp="1"/>
          </p:cNvSpPr>
          <p:nvPr>
            <p:ph type="sldNum" sz="quarter" idx="5"/>
          </p:nvPr>
        </p:nvSpPr>
        <p:spPr/>
        <p:txBody>
          <a:bodyPr/>
          <a:lstStyle/>
          <a:p>
            <a:fld id="{47003121-65B8-42C0-B5F4-25FA5BAEEDEC}" type="slidenum">
              <a:rPr kumimoji="1" lang="ja-JP" altLang="en-US" smtClean="0"/>
              <a:t>10</a:t>
            </a:fld>
            <a:endParaRPr kumimoji="1" lang="ja-JP" altLang="en-US"/>
          </a:p>
        </p:txBody>
      </p:sp>
    </p:spTree>
    <p:extLst>
      <p:ext uri="{BB962C8B-B14F-4D97-AF65-F5344CB8AC3E}">
        <p14:creationId xmlns:p14="http://schemas.microsoft.com/office/powerpoint/2010/main" val="1665222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送信完了できた場合は、ボタンがグレーアウトして、送信完了しましたというメッセージを表示する。</a:t>
            </a:r>
            <a:endParaRPr kumimoji="1" lang="en-US" altLang="ja-JP" dirty="0"/>
          </a:p>
          <a:p>
            <a:endParaRPr kumimoji="1" lang="en-US" altLang="ja-JP" dirty="0"/>
          </a:p>
          <a:p>
            <a:r>
              <a:rPr kumimoji="1" lang="ja-JP" altLang="en-US" dirty="0"/>
              <a:t>送信できなかったときは、エラーになっている旨をメッセージで表示する。また、再び送信したり、編集したりできるように、戻って修正するボタンと確定してデータを送信するボタンを再度表示する。</a:t>
            </a:r>
            <a:endParaRPr kumimoji="1" lang="en-US" altLang="ja-JP" dirty="0"/>
          </a:p>
        </p:txBody>
      </p:sp>
      <p:sp>
        <p:nvSpPr>
          <p:cNvPr id="4" name="スライド番号プレースホルダー 3"/>
          <p:cNvSpPr>
            <a:spLocks noGrp="1"/>
          </p:cNvSpPr>
          <p:nvPr>
            <p:ph type="sldNum" sz="quarter" idx="5"/>
          </p:nvPr>
        </p:nvSpPr>
        <p:spPr/>
        <p:txBody>
          <a:bodyPr/>
          <a:lstStyle/>
          <a:p>
            <a:fld id="{47003121-65B8-42C0-B5F4-25FA5BAEEDEC}" type="slidenum">
              <a:rPr kumimoji="1" lang="ja-JP" altLang="en-US" smtClean="0"/>
              <a:t>11</a:t>
            </a:fld>
            <a:endParaRPr kumimoji="1" lang="ja-JP" altLang="en-US"/>
          </a:p>
        </p:txBody>
      </p:sp>
    </p:spTree>
    <p:extLst>
      <p:ext uri="{BB962C8B-B14F-4D97-AF65-F5344CB8AC3E}">
        <p14:creationId xmlns:p14="http://schemas.microsoft.com/office/powerpoint/2010/main" val="4236022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メール送信の挙動</a:t>
            </a:r>
            <a:endParaRPr kumimoji="1" lang="en-US" altLang="ja-JP" dirty="0"/>
          </a:p>
          <a:p>
            <a:endParaRPr kumimoji="1" lang="en-US" altLang="ja-JP" dirty="0"/>
          </a:p>
          <a:p>
            <a:r>
              <a:rPr kumimoji="1" lang="ja-JP" altLang="en-US" dirty="0"/>
              <a:t>添付する</a:t>
            </a:r>
            <a:r>
              <a:rPr kumimoji="1" lang="en-US" altLang="ja-JP" dirty="0"/>
              <a:t>CSV</a:t>
            </a:r>
            <a:r>
              <a:rPr kumimoji="1" lang="ja-JP" altLang="en-US" dirty="0"/>
              <a:t>データは、前述の通り。バックグラウンド処理あり。</a:t>
            </a:r>
            <a:endParaRPr kumimoji="1" lang="en-US" altLang="ja-JP" dirty="0"/>
          </a:p>
          <a:p>
            <a:r>
              <a:rPr kumimoji="1" lang="ja-JP" altLang="en-US" dirty="0"/>
              <a:t>基本、保持している情報を送る感じ。</a:t>
            </a:r>
            <a:endParaRPr kumimoji="1" lang="en-US" altLang="ja-JP" dirty="0"/>
          </a:p>
        </p:txBody>
      </p:sp>
      <p:sp>
        <p:nvSpPr>
          <p:cNvPr id="4" name="スライド番号プレースホルダー 3"/>
          <p:cNvSpPr>
            <a:spLocks noGrp="1"/>
          </p:cNvSpPr>
          <p:nvPr>
            <p:ph type="sldNum" sz="quarter" idx="5"/>
          </p:nvPr>
        </p:nvSpPr>
        <p:spPr/>
        <p:txBody>
          <a:bodyPr/>
          <a:lstStyle/>
          <a:p>
            <a:fld id="{47003121-65B8-42C0-B5F4-25FA5BAEEDEC}" type="slidenum">
              <a:rPr kumimoji="1" lang="ja-JP" altLang="en-US" smtClean="0"/>
              <a:t>12</a:t>
            </a:fld>
            <a:endParaRPr kumimoji="1" lang="ja-JP" altLang="en-US"/>
          </a:p>
        </p:txBody>
      </p:sp>
    </p:spTree>
    <p:extLst>
      <p:ext uri="{BB962C8B-B14F-4D97-AF65-F5344CB8AC3E}">
        <p14:creationId xmlns:p14="http://schemas.microsoft.com/office/powerpoint/2010/main" val="1751835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ログインしている農園の人が、自分の登録情報を見ることができる。</a:t>
            </a:r>
            <a:endParaRPr kumimoji="1" lang="en-US" altLang="ja-JP" dirty="0"/>
          </a:p>
          <a:p>
            <a:r>
              <a:rPr kumimoji="1" lang="ja-JP" altLang="en-US" dirty="0"/>
              <a:t>各項目を変更するには、管理者に連絡する必要がある。元をたどれば、管理者がこの農園情報を登録する。</a:t>
            </a:r>
          </a:p>
        </p:txBody>
      </p:sp>
      <p:sp>
        <p:nvSpPr>
          <p:cNvPr id="4" name="スライド番号プレースホルダー 3"/>
          <p:cNvSpPr>
            <a:spLocks noGrp="1"/>
          </p:cNvSpPr>
          <p:nvPr>
            <p:ph type="sldNum" sz="quarter" idx="5"/>
          </p:nvPr>
        </p:nvSpPr>
        <p:spPr/>
        <p:txBody>
          <a:bodyPr/>
          <a:lstStyle/>
          <a:p>
            <a:fld id="{47003121-65B8-42C0-B5F4-25FA5BAEEDEC}" type="slidenum">
              <a:rPr kumimoji="1" lang="ja-JP" altLang="en-US" smtClean="0"/>
              <a:t>13</a:t>
            </a:fld>
            <a:endParaRPr kumimoji="1" lang="ja-JP" altLang="en-US"/>
          </a:p>
        </p:txBody>
      </p:sp>
    </p:spTree>
    <p:extLst>
      <p:ext uri="{BB962C8B-B14F-4D97-AF65-F5344CB8AC3E}">
        <p14:creationId xmlns:p14="http://schemas.microsoft.com/office/powerpoint/2010/main" val="40013766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ここので登録する情報は、ログインしている農園個別のマスタとしたい。</a:t>
            </a:r>
            <a:endParaRPr kumimoji="1" lang="en-US" altLang="ja-JP" dirty="0"/>
          </a:p>
          <a:p>
            <a:endParaRPr kumimoji="1" lang="en-US" altLang="ja-JP" dirty="0"/>
          </a:p>
          <a:p>
            <a:r>
              <a:rPr kumimoji="1" lang="ja-JP" altLang="en-US" dirty="0"/>
              <a:t>システム全体ではなく、農園に紐づくマスタとして、個別に設定するもの。農園によって、作っているものが異なる。</a:t>
            </a:r>
            <a:endParaRPr kumimoji="1" lang="en-US" altLang="ja-JP" dirty="0"/>
          </a:p>
          <a:p>
            <a:endParaRPr kumimoji="1" lang="en-US" altLang="ja-JP" dirty="0"/>
          </a:p>
          <a:p>
            <a:r>
              <a:rPr kumimoji="1" lang="ja-JP" altLang="en-US" dirty="0"/>
              <a:t>順番のところは、</a:t>
            </a:r>
            <a:r>
              <a:rPr kumimoji="1" lang="en-US" altLang="ja-JP" dirty="0"/>
              <a:t>1</a:t>
            </a:r>
            <a:r>
              <a:rPr kumimoji="1" lang="ja-JP" altLang="en-US" dirty="0"/>
              <a:t>番目と</a:t>
            </a:r>
            <a:r>
              <a:rPr kumimoji="1" lang="en-US" altLang="ja-JP" dirty="0"/>
              <a:t>2</a:t>
            </a:r>
            <a:r>
              <a:rPr kumimoji="1" lang="ja-JP" altLang="en-US" dirty="0"/>
              <a:t>番目を、出荷明細作成の時にデフォルト表示することができるようにするなら、ここの機能が必要で、ここで</a:t>
            </a:r>
            <a:r>
              <a:rPr kumimoji="1" lang="en-US" altLang="ja-JP" dirty="0"/>
              <a:t>1</a:t>
            </a:r>
            <a:r>
              <a:rPr kumimoji="1" lang="ja-JP" altLang="en-US" dirty="0"/>
              <a:t>番、</a:t>
            </a:r>
            <a:r>
              <a:rPr kumimoji="1" lang="en-US" altLang="ja-JP" dirty="0"/>
              <a:t>2</a:t>
            </a:r>
            <a:r>
              <a:rPr kumimoji="1" lang="ja-JP" altLang="en-US" dirty="0"/>
              <a:t>番を設定したものが、表示されるようにしたい。</a:t>
            </a:r>
            <a:endParaRPr kumimoji="1" lang="en-US" altLang="ja-JP" dirty="0"/>
          </a:p>
          <a:p>
            <a:r>
              <a:rPr kumimoji="1" lang="ja-JP" altLang="en-US" dirty="0"/>
              <a:t>よく利用する物があるということ。そして、それをできるだけ農園の人に選ばせる手間を少なくさせたい。難しければプルダウンで実現するのでこの機能は不要になるかも。手間と難易度によりけり。</a:t>
            </a:r>
            <a:endParaRPr kumimoji="1" lang="en-US" altLang="ja-JP" dirty="0"/>
          </a:p>
          <a:p>
            <a:endParaRPr kumimoji="1" lang="en-US" altLang="ja-JP" dirty="0"/>
          </a:p>
          <a:p>
            <a:r>
              <a:rPr kumimoji="1" lang="ja-JP" altLang="en-US" dirty="0"/>
              <a:t>サイズも同じ考え方。</a:t>
            </a:r>
            <a:endParaRPr kumimoji="1" lang="en-US" altLang="ja-JP" dirty="0"/>
          </a:p>
          <a:p>
            <a:endParaRPr kumimoji="1" lang="en-US" altLang="ja-JP" dirty="0"/>
          </a:p>
          <a:p>
            <a:r>
              <a:rPr kumimoji="1" lang="ja-JP" altLang="en-US" dirty="0"/>
              <a:t>不使用は、もう生産しなくなったものや、使わなくなったものがあれば、チェックを入れる。</a:t>
            </a:r>
            <a:endParaRPr kumimoji="1" lang="en-US" altLang="ja-JP" dirty="0"/>
          </a:p>
          <a:p>
            <a:r>
              <a:rPr kumimoji="1" lang="ja-JP" altLang="en-US" dirty="0"/>
              <a:t>チェックが入っているものは、プルダウンなどで表示されない。</a:t>
            </a:r>
            <a:endParaRPr kumimoji="1" lang="en-US" altLang="ja-JP" dirty="0"/>
          </a:p>
          <a:p>
            <a:endParaRPr kumimoji="1" lang="en-US" altLang="ja-JP" dirty="0"/>
          </a:p>
          <a:p>
            <a:r>
              <a:rPr kumimoji="1" lang="ja-JP" altLang="en-US" dirty="0"/>
              <a:t>追加ボタンを押せば、一番最後に一行追加される。</a:t>
            </a:r>
            <a:endParaRPr kumimoji="1" lang="en-US" altLang="ja-JP" dirty="0"/>
          </a:p>
          <a:p>
            <a:endParaRPr kumimoji="1" lang="en-US" altLang="ja-JP" dirty="0"/>
          </a:p>
          <a:p>
            <a:r>
              <a:rPr kumimoji="1" lang="ja-JP" altLang="en-US" dirty="0"/>
              <a:t>マスタなので、消さない。不要になったものは、プルダウンのリストから非表示で対応。</a:t>
            </a:r>
            <a:endParaRPr kumimoji="1" lang="en-US" altLang="ja-JP" dirty="0"/>
          </a:p>
        </p:txBody>
      </p:sp>
      <p:sp>
        <p:nvSpPr>
          <p:cNvPr id="4" name="スライド番号プレースホルダー 3"/>
          <p:cNvSpPr>
            <a:spLocks noGrp="1"/>
          </p:cNvSpPr>
          <p:nvPr>
            <p:ph type="sldNum" sz="quarter" idx="5"/>
          </p:nvPr>
        </p:nvSpPr>
        <p:spPr/>
        <p:txBody>
          <a:bodyPr/>
          <a:lstStyle/>
          <a:p>
            <a:fld id="{47003121-65B8-42C0-B5F4-25FA5BAEEDEC}" type="slidenum">
              <a:rPr kumimoji="1" lang="ja-JP" altLang="en-US" smtClean="0"/>
              <a:t>14</a:t>
            </a:fld>
            <a:endParaRPr kumimoji="1" lang="ja-JP" altLang="en-US"/>
          </a:p>
        </p:txBody>
      </p:sp>
    </p:spTree>
    <p:extLst>
      <p:ext uri="{BB962C8B-B14F-4D97-AF65-F5344CB8AC3E}">
        <p14:creationId xmlns:p14="http://schemas.microsoft.com/office/powerpoint/2010/main" val="8069082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7003121-65B8-42C0-B5F4-25FA5BAEEDEC}" type="slidenum">
              <a:rPr kumimoji="1" lang="ja-JP" altLang="en-US" smtClean="0"/>
              <a:t>15</a:t>
            </a:fld>
            <a:endParaRPr kumimoji="1" lang="ja-JP" altLang="en-US"/>
          </a:p>
        </p:txBody>
      </p:sp>
    </p:spTree>
    <p:extLst>
      <p:ext uri="{BB962C8B-B14F-4D97-AF65-F5344CB8AC3E}">
        <p14:creationId xmlns:p14="http://schemas.microsoft.com/office/powerpoint/2010/main" val="23235926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a:p>
            <a:r>
              <a:rPr kumimoji="1" lang="ja-JP" altLang="en-US" dirty="0"/>
              <a:t>保存ボタンを押すと「保存しました。」というメッセージが表示されるようにする。</a:t>
            </a:r>
            <a:endParaRPr kumimoji="1" lang="en-US" altLang="ja-JP" dirty="0"/>
          </a:p>
          <a:p>
            <a:r>
              <a:rPr kumimoji="1" lang="ja-JP" altLang="en-US" dirty="0"/>
              <a:t>画面はとどまる。</a:t>
            </a:r>
          </a:p>
        </p:txBody>
      </p:sp>
      <p:sp>
        <p:nvSpPr>
          <p:cNvPr id="4" name="スライド番号プレースホルダー 3"/>
          <p:cNvSpPr>
            <a:spLocks noGrp="1"/>
          </p:cNvSpPr>
          <p:nvPr>
            <p:ph type="sldNum" sz="quarter" idx="5"/>
          </p:nvPr>
        </p:nvSpPr>
        <p:spPr/>
        <p:txBody>
          <a:bodyPr/>
          <a:lstStyle/>
          <a:p>
            <a:fld id="{47003121-65B8-42C0-B5F4-25FA5BAEEDEC}" type="slidenum">
              <a:rPr kumimoji="1" lang="ja-JP" altLang="en-US" smtClean="0"/>
              <a:t>16</a:t>
            </a:fld>
            <a:endParaRPr kumimoji="1" lang="ja-JP" altLang="en-US"/>
          </a:p>
        </p:txBody>
      </p:sp>
    </p:spTree>
    <p:extLst>
      <p:ext uri="{BB962C8B-B14F-4D97-AF65-F5344CB8AC3E}">
        <p14:creationId xmlns:p14="http://schemas.microsoft.com/office/powerpoint/2010/main" val="42103952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輸入者名は枝番と紐づく。１つの輸入者名に対して、複数の枝番が考えられる。</a:t>
            </a:r>
            <a:endParaRPr kumimoji="1" lang="en-US" altLang="ja-JP" dirty="0"/>
          </a:p>
          <a:p>
            <a:r>
              <a:rPr kumimoji="1" lang="ja-JP" altLang="en-US" dirty="0"/>
              <a:t>実際は、枝番がない場合も、輸入者名を再び入れる。</a:t>
            </a:r>
            <a:endParaRPr kumimoji="1" lang="en-US" altLang="ja-JP" dirty="0"/>
          </a:p>
          <a:p>
            <a:r>
              <a:rPr kumimoji="1" lang="ja-JP" altLang="en-US" dirty="0"/>
              <a:t>この枝番の１番目を、出荷明細のデフォルトにしたい。</a:t>
            </a:r>
            <a:endParaRPr kumimoji="1" lang="en-US" altLang="ja-JP" dirty="0"/>
          </a:p>
          <a:p>
            <a:endParaRPr kumimoji="1" lang="en-US" altLang="ja-JP" dirty="0"/>
          </a:p>
          <a:p>
            <a:r>
              <a:rPr kumimoji="1" lang="ja-JP" altLang="en-US" dirty="0"/>
              <a:t>配送先マスタ、文字数が多くなるので、枠の中に、文字のサイズを小さくしてすべて表示したい。（全てに対して）</a:t>
            </a:r>
            <a:endParaRPr kumimoji="1" lang="en-US" altLang="ja-JP" dirty="0"/>
          </a:p>
        </p:txBody>
      </p:sp>
      <p:sp>
        <p:nvSpPr>
          <p:cNvPr id="4" name="スライド番号プレースホルダー 3"/>
          <p:cNvSpPr>
            <a:spLocks noGrp="1"/>
          </p:cNvSpPr>
          <p:nvPr>
            <p:ph type="sldNum" sz="quarter" idx="5"/>
          </p:nvPr>
        </p:nvSpPr>
        <p:spPr/>
        <p:txBody>
          <a:bodyPr/>
          <a:lstStyle/>
          <a:p>
            <a:fld id="{47003121-65B8-42C0-B5F4-25FA5BAEEDEC}" type="slidenum">
              <a:rPr kumimoji="1" lang="ja-JP" altLang="en-US" smtClean="0"/>
              <a:t>17</a:t>
            </a:fld>
            <a:endParaRPr kumimoji="1" lang="ja-JP" altLang="en-US"/>
          </a:p>
        </p:txBody>
      </p:sp>
    </p:spTree>
    <p:extLst>
      <p:ext uri="{BB962C8B-B14F-4D97-AF65-F5344CB8AC3E}">
        <p14:creationId xmlns:p14="http://schemas.microsoft.com/office/powerpoint/2010/main" val="2924793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農園マスタは、管理者でログインしているときのみに表示され、管理者は、ここで農園を登録することができる。</a:t>
            </a:r>
            <a:endParaRPr kumimoji="1" lang="en-US" altLang="ja-JP" dirty="0"/>
          </a:p>
          <a:p>
            <a:r>
              <a:rPr kumimoji="1" lang="ja-JP" altLang="en-US" dirty="0"/>
              <a:t>各項目を入力して、保存ボタンを押す。</a:t>
            </a:r>
            <a:endParaRPr kumimoji="1" lang="en-US" altLang="ja-JP" dirty="0"/>
          </a:p>
          <a:p>
            <a:endParaRPr kumimoji="1" lang="en-US" altLang="ja-JP" dirty="0"/>
          </a:p>
          <a:p>
            <a:endParaRPr kumimoji="1" lang="en-US" altLang="ja-JP" dirty="0"/>
          </a:p>
          <a:p>
            <a:endParaRPr kumimoji="1" lang="en-US" altLang="ja-JP" dirty="0"/>
          </a:p>
          <a:p>
            <a:r>
              <a:rPr kumimoji="1" lang="ja-JP" altLang="en-US" dirty="0"/>
              <a:t>保存ボタンは、どこでも押せる。</a:t>
            </a:r>
          </a:p>
        </p:txBody>
      </p:sp>
      <p:sp>
        <p:nvSpPr>
          <p:cNvPr id="4" name="スライド番号プレースホルダー 3"/>
          <p:cNvSpPr>
            <a:spLocks noGrp="1"/>
          </p:cNvSpPr>
          <p:nvPr>
            <p:ph type="sldNum" sz="quarter" idx="5"/>
          </p:nvPr>
        </p:nvSpPr>
        <p:spPr/>
        <p:txBody>
          <a:bodyPr/>
          <a:lstStyle/>
          <a:p>
            <a:fld id="{47003121-65B8-42C0-B5F4-25FA5BAEEDEC}" type="slidenum">
              <a:rPr kumimoji="1" lang="ja-JP" altLang="en-US" smtClean="0"/>
              <a:t>18</a:t>
            </a:fld>
            <a:endParaRPr kumimoji="1" lang="ja-JP" altLang="en-US"/>
          </a:p>
        </p:txBody>
      </p:sp>
    </p:spTree>
    <p:extLst>
      <p:ext uri="{BB962C8B-B14F-4D97-AF65-F5344CB8AC3E}">
        <p14:creationId xmlns:p14="http://schemas.microsoft.com/office/powerpoint/2010/main" val="4059193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7C7DF9-83A0-91F8-DDDC-570E563972A7}"/>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D0FB915C-1243-1D76-AA4A-B4376033C0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DAB4D1BD-13C9-3B1C-2E51-9A5C4CB2DADC}"/>
              </a:ext>
            </a:extLst>
          </p:cNvPr>
          <p:cNvSpPr>
            <a:spLocks noGrp="1"/>
          </p:cNvSpPr>
          <p:nvPr>
            <p:ph type="dt" sz="half" idx="10"/>
          </p:nvPr>
        </p:nvSpPr>
        <p:spPr/>
        <p:txBody>
          <a:bodyPr/>
          <a:lstStyle/>
          <a:p>
            <a:fld id="{645BA02B-E1CA-471B-9ABB-2ED0E57A5583}" type="datetimeFigureOut">
              <a:rPr kumimoji="1" lang="ja-JP" altLang="en-US" smtClean="0"/>
              <a:t>2023/12/12</a:t>
            </a:fld>
            <a:endParaRPr kumimoji="1" lang="ja-JP" altLang="en-US"/>
          </a:p>
        </p:txBody>
      </p:sp>
      <p:sp>
        <p:nvSpPr>
          <p:cNvPr id="5" name="フッター プレースホルダー 4">
            <a:extLst>
              <a:ext uri="{FF2B5EF4-FFF2-40B4-BE49-F238E27FC236}">
                <a16:creationId xmlns:a16="http://schemas.microsoft.com/office/drawing/2014/main" id="{D35E58ED-628F-6ACB-E439-62DF69E843B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562D737-D6B0-059F-4A2D-F053D8491E57}"/>
              </a:ext>
            </a:extLst>
          </p:cNvPr>
          <p:cNvSpPr>
            <a:spLocks noGrp="1"/>
          </p:cNvSpPr>
          <p:nvPr>
            <p:ph type="sldNum" sz="quarter" idx="12"/>
          </p:nvPr>
        </p:nvSpPr>
        <p:spPr/>
        <p:txBody>
          <a:bodyPr/>
          <a:lstStyle/>
          <a:p>
            <a:fld id="{C3B70BE3-6708-4DE3-9CE7-41B9172B619C}" type="slidenum">
              <a:rPr kumimoji="1" lang="ja-JP" altLang="en-US" smtClean="0"/>
              <a:t>‹#›</a:t>
            </a:fld>
            <a:endParaRPr kumimoji="1" lang="ja-JP" altLang="en-US"/>
          </a:p>
        </p:txBody>
      </p:sp>
    </p:spTree>
    <p:extLst>
      <p:ext uri="{BB962C8B-B14F-4D97-AF65-F5344CB8AC3E}">
        <p14:creationId xmlns:p14="http://schemas.microsoft.com/office/powerpoint/2010/main" val="1149450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586C34E-D35C-0054-C852-319081B5E8D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C8D31DD-B507-D1E4-C848-16007572B3B2}"/>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D11A6FC-B9F6-25B3-2FAD-613ED7DA8E64}"/>
              </a:ext>
            </a:extLst>
          </p:cNvPr>
          <p:cNvSpPr>
            <a:spLocks noGrp="1"/>
          </p:cNvSpPr>
          <p:nvPr>
            <p:ph type="dt" sz="half" idx="10"/>
          </p:nvPr>
        </p:nvSpPr>
        <p:spPr/>
        <p:txBody>
          <a:bodyPr/>
          <a:lstStyle/>
          <a:p>
            <a:fld id="{645BA02B-E1CA-471B-9ABB-2ED0E57A5583}" type="datetimeFigureOut">
              <a:rPr kumimoji="1" lang="ja-JP" altLang="en-US" smtClean="0"/>
              <a:t>2023/12/12</a:t>
            </a:fld>
            <a:endParaRPr kumimoji="1" lang="ja-JP" altLang="en-US"/>
          </a:p>
        </p:txBody>
      </p:sp>
      <p:sp>
        <p:nvSpPr>
          <p:cNvPr id="5" name="フッター プレースホルダー 4">
            <a:extLst>
              <a:ext uri="{FF2B5EF4-FFF2-40B4-BE49-F238E27FC236}">
                <a16:creationId xmlns:a16="http://schemas.microsoft.com/office/drawing/2014/main" id="{38D1AFD6-8BEB-8EFF-B966-D370B93C15E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09A5F7E-4ADD-A39A-7E04-B8D86E68D44E}"/>
              </a:ext>
            </a:extLst>
          </p:cNvPr>
          <p:cNvSpPr>
            <a:spLocks noGrp="1"/>
          </p:cNvSpPr>
          <p:nvPr>
            <p:ph type="sldNum" sz="quarter" idx="12"/>
          </p:nvPr>
        </p:nvSpPr>
        <p:spPr/>
        <p:txBody>
          <a:bodyPr/>
          <a:lstStyle/>
          <a:p>
            <a:fld id="{C3B70BE3-6708-4DE3-9CE7-41B9172B619C}" type="slidenum">
              <a:rPr kumimoji="1" lang="ja-JP" altLang="en-US" smtClean="0"/>
              <a:t>‹#›</a:t>
            </a:fld>
            <a:endParaRPr kumimoji="1" lang="ja-JP" altLang="en-US"/>
          </a:p>
        </p:txBody>
      </p:sp>
    </p:spTree>
    <p:extLst>
      <p:ext uri="{BB962C8B-B14F-4D97-AF65-F5344CB8AC3E}">
        <p14:creationId xmlns:p14="http://schemas.microsoft.com/office/powerpoint/2010/main" val="104411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5C3138A-F8E6-D73C-8DAA-507EB3332A45}"/>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7221123-86EE-5447-6963-C215C4A2BF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01045E3-EC60-3FBF-A323-6939F80D1E94}"/>
              </a:ext>
            </a:extLst>
          </p:cNvPr>
          <p:cNvSpPr>
            <a:spLocks noGrp="1"/>
          </p:cNvSpPr>
          <p:nvPr>
            <p:ph type="dt" sz="half" idx="10"/>
          </p:nvPr>
        </p:nvSpPr>
        <p:spPr/>
        <p:txBody>
          <a:bodyPr/>
          <a:lstStyle/>
          <a:p>
            <a:fld id="{645BA02B-E1CA-471B-9ABB-2ED0E57A5583}" type="datetimeFigureOut">
              <a:rPr kumimoji="1" lang="ja-JP" altLang="en-US" smtClean="0"/>
              <a:t>2023/12/12</a:t>
            </a:fld>
            <a:endParaRPr kumimoji="1" lang="ja-JP" altLang="en-US"/>
          </a:p>
        </p:txBody>
      </p:sp>
      <p:sp>
        <p:nvSpPr>
          <p:cNvPr id="5" name="フッター プレースホルダー 4">
            <a:extLst>
              <a:ext uri="{FF2B5EF4-FFF2-40B4-BE49-F238E27FC236}">
                <a16:creationId xmlns:a16="http://schemas.microsoft.com/office/drawing/2014/main" id="{4DDEC9AF-9E4C-28BB-FC24-BD84B0E9EA2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5840096-376D-4718-8C47-4B62CC0DAEEF}"/>
              </a:ext>
            </a:extLst>
          </p:cNvPr>
          <p:cNvSpPr>
            <a:spLocks noGrp="1"/>
          </p:cNvSpPr>
          <p:nvPr>
            <p:ph type="sldNum" sz="quarter" idx="12"/>
          </p:nvPr>
        </p:nvSpPr>
        <p:spPr/>
        <p:txBody>
          <a:bodyPr/>
          <a:lstStyle/>
          <a:p>
            <a:fld id="{C3B70BE3-6708-4DE3-9CE7-41B9172B619C}" type="slidenum">
              <a:rPr kumimoji="1" lang="ja-JP" altLang="en-US" smtClean="0"/>
              <a:t>‹#›</a:t>
            </a:fld>
            <a:endParaRPr kumimoji="1" lang="ja-JP" altLang="en-US"/>
          </a:p>
        </p:txBody>
      </p:sp>
    </p:spTree>
    <p:extLst>
      <p:ext uri="{BB962C8B-B14F-4D97-AF65-F5344CB8AC3E}">
        <p14:creationId xmlns:p14="http://schemas.microsoft.com/office/powerpoint/2010/main" val="2913389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2C0B80-2A90-D44D-93E2-5CBE2D9E411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074B1D3-D9EF-6156-BF40-A3B1091B4396}"/>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284F8452-A568-DDB4-7000-BF4447A1B2E9}"/>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08B05CBB-6FD5-4EF3-AC43-208443D20CAC}"/>
              </a:ext>
            </a:extLst>
          </p:cNvPr>
          <p:cNvSpPr>
            <a:spLocks noGrp="1"/>
          </p:cNvSpPr>
          <p:nvPr>
            <p:ph type="dt" sz="half" idx="10"/>
          </p:nvPr>
        </p:nvSpPr>
        <p:spPr/>
        <p:txBody>
          <a:bodyPr/>
          <a:lstStyle/>
          <a:p>
            <a:fld id="{645BA02B-E1CA-471B-9ABB-2ED0E57A5583}" type="datetimeFigureOut">
              <a:rPr kumimoji="1" lang="ja-JP" altLang="en-US" smtClean="0"/>
              <a:t>2023/12/12</a:t>
            </a:fld>
            <a:endParaRPr kumimoji="1" lang="ja-JP" altLang="en-US"/>
          </a:p>
        </p:txBody>
      </p:sp>
      <p:sp>
        <p:nvSpPr>
          <p:cNvPr id="6" name="フッター プレースホルダー 5">
            <a:extLst>
              <a:ext uri="{FF2B5EF4-FFF2-40B4-BE49-F238E27FC236}">
                <a16:creationId xmlns:a16="http://schemas.microsoft.com/office/drawing/2014/main" id="{805DE450-2DBB-1ECC-7CDF-76E0839BD78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4113E09-6513-FF5B-72AF-E9C6E7D35E11}"/>
              </a:ext>
            </a:extLst>
          </p:cNvPr>
          <p:cNvSpPr>
            <a:spLocks noGrp="1"/>
          </p:cNvSpPr>
          <p:nvPr>
            <p:ph type="sldNum" sz="quarter" idx="12"/>
          </p:nvPr>
        </p:nvSpPr>
        <p:spPr/>
        <p:txBody>
          <a:bodyPr/>
          <a:lstStyle/>
          <a:p>
            <a:fld id="{C3B70BE3-6708-4DE3-9CE7-41B9172B619C}" type="slidenum">
              <a:rPr kumimoji="1" lang="ja-JP" altLang="en-US" smtClean="0"/>
              <a:t>‹#›</a:t>
            </a:fld>
            <a:endParaRPr kumimoji="1" lang="ja-JP" altLang="en-US"/>
          </a:p>
        </p:txBody>
      </p:sp>
    </p:spTree>
    <p:extLst>
      <p:ext uri="{BB962C8B-B14F-4D97-AF65-F5344CB8AC3E}">
        <p14:creationId xmlns:p14="http://schemas.microsoft.com/office/powerpoint/2010/main" val="1640497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D961D6-17DB-73E4-88F5-AF0CCEE01FE2}"/>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6FBB871-83F8-9984-6495-9FF9D53E3E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5A4A8EDD-9442-F0E8-DE5C-2B6F4E7DF7D4}"/>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B0BA94AC-F336-6C2B-8C56-FDC7F7ED1C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CF7D742-B2D7-F9D4-ECA5-E866B69852EC}"/>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1E5A1C69-4827-DFE2-D01F-0C5C85C6EDC6}"/>
              </a:ext>
            </a:extLst>
          </p:cNvPr>
          <p:cNvSpPr>
            <a:spLocks noGrp="1"/>
          </p:cNvSpPr>
          <p:nvPr>
            <p:ph type="dt" sz="half" idx="10"/>
          </p:nvPr>
        </p:nvSpPr>
        <p:spPr/>
        <p:txBody>
          <a:bodyPr/>
          <a:lstStyle/>
          <a:p>
            <a:fld id="{645BA02B-E1CA-471B-9ABB-2ED0E57A5583}" type="datetimeFigureOut">
              <a:rPr kumimoji="1" lang="ja-JP" altLang="en-US" smtClean="0"/>
              <a:t>2023/12/12</a:t>
            </a:fld>
            <a:endParaRPr kumimoji="1" lang="ja-JP" altLang="en-US"/>
          </a:p>
        </p:txBody>
      </p:sp>
      <p:sp>
        <p:nvSpPr>
          <p:cNvPr id="8" name="フッター プレースホルダー 7">
            <a:extLst>
              <a:ext uri="{FF2B5EF4-FFF2-40B4-BE49-F238E27FC236}">
                <a16:creationId xmlns:a16="http://schemas.microsoft.com/office/drawing/2014/main" id="{14275D50-50F7-C79C-DB1D-4E8B4B76F426}"/>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93485BD6-FAC6-1C93-7D9B-5927B5C84A4E}"/>
              </a:ext>
            </a:extLst>
          </p:cNvPr>
          <p:cNvSpPr>
            <a:spLocks noGrp="1"/>
          </p:cNvSpPr>
          <p:nvPr>
            <p:ph type="sldNum" sz="quarter" idx="12"/>
          </p:nvPr>
        </p:nvSpPr>
        <p:spPr/>
        <p:txBody>
          <a:bodyPr/>
          <a:lstStyle/>
          <a:p>
            <a:fld id="{C3B70BE3-6708-4DE3-9CE7-41B9172B619C}" type="slidenum">
              <a:rPr kumimoji="1" lang="ja-JP" altLang="en-US" smtClean="0"/>
              <a:t>‹#›</a:t>
            </a:fld>
            <a:endParaRPr kumimoji="1" lang="ja-JP" altLang="en-US"/>
          </a:p>
        </p:txBody>
      </p:sp>
    </p:spTree>
    <p:extLst>
      <p:ext uri="{BB962C8B-B14F-4D97-AF65-F5344CB8AC3E}">
        <p14:creationId xmlns:p14="http://schemas.microsoft.com/office/powerpoint/2010/main" val="2871978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D9005F-FF41-65D4-416F-777A89EF2EED}"/>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4BFE4825-BFC2-EAFC-9365-63B0DEA406CA}"/>
              </a:ext>
            </a:extLst>
          </p:cNvPr>
          <p:cNvSpPr>
            <a:spLocks noGrp="1"/>
          </p:cNvSpPr>
          <p:nvPr>
            <p:ph type="dt" sz="half" idx="10"/>
          </p:nvPr>
        </p:nvSpPr>
        <p:spPr/>
        <p:txBody>
          <a:bodyPr/>
          <a:lstStyle/>
          <a:p>
            <a:fld id="{645BA02B-E1CA-471B-9ABB-2ED0E57A5583}" type="datetimeFigureOut">
              <a:rPr kumimoji="1" lang="ja-JP" altLang="en-US" smtClean="0"/>
              <a:t>2023/12/12</a:t>
            </a:fld>
            <a:endParaRPr kumimoji="1" lang="ja-JP" altLang="en-US"/>
          </a:p>
        </p:txBody>
      </p:sp>
      <p:sp>
        <p:nvSpPr>
          <p:cNvPr id="4" name="フッター プレースホルダー 3">
            <a:extLst>
              <a:ext uri="{FF2B5EF4-FFF2-40B4-BE49-F238E27FC236}">
                <a16:creationId xmlns:a16="http://schemas.microsoft.com/office/drawing/2014/main" id="{2CCB5FFE-3BE7-D1B0-52A3-27F6DA6BBB9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AF8744DD-A448-AA1E-6CCC-AEC268C9F4B2}"/>
              </a:ext>
            </a:extLst>
          </p:cNvPr>
          <p:cNvSpPr>
            <a:spLocks noGrp="1"/>
          </p:cNvSpPr>
          <p:nvPr>
            <p:ph type="sldNum" sz="quarter" idx="12"/>
          </p:nvPr>
        </p:nvSpPr>
        <p:spPr/>
        <p:txBody>
          <a:bodyPr/>
          <a:lstStyle/>
          <a:p>
            <a:fld id="{C3B70BE3-6708-4DE3-9CE7-41B9172B619C}" type="slidenum">
              <a:rPr kumimoji="1" lang="ja-JP" altLang="en-US" smtClean="0"/>
              <a:t>‹#›</a:t>
            </a:fld>
            <a:endParaRPr kumimoji="1" lang="ja-JP" altLang="en-US"/>
          </a:p>
        </p:txBody>
      </p:sp>
    </p:spTree>
    <p:extLst>
      <p:ext uri="{BB962C8B-B14F-4D97-AF65-F5344CB8AC3E}">
        <p14:creationId xmlns:p14="http://schemas.microsoft.com/office/powerpoint/2010/main" val="4056123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F9CAD279-01F1-665C-C976-D3743433AD7C}"/>
              </a:ext>
            </a:extLst>
          </p:cNvPr>
          <p:cNvSpPr>
            <a:spLocks noGrp="1"/>
          </p:cNvSpPr>
          <p:nvPr>
            <p:ph type="dt" sz="half" idx="10"/>
          </p:nvPr>
        </p:nvSpPr>
        <p:spPr/>
        <p:txBody>
          <a:bodyPr/>
          <a:lstStyle/>
          <a:p>
            <a:fld id="{645BA02B-E1CA-471B-9ABB-2ED0E57A5583}" type="datetimeFigureOut">
              <a:rPr kumimoji="1" lang="ja-JP" altLang="en-US" smtClean="0"/>
              <a:t>2023/12/12</a:t>
            </a:fld>
            <a:endParaRPr kumimoji="1" lang="ja-JP" altLang="en-US"/>
          </a:p>
        </p:txBody>
      </p:sp>
      <p:sp>
        <p:nvSpPr>
          <p:cNvPr id="3" name="フッター プレースホルダー 2">
            <a:extLst>
              <a:ext uri="{FF2B5EF4-FFF2-40B4-BE49-F238E27FC236}">
                <a16:creationId xmlns:a16="http://schemas.microsoft.com/office/drawing/2014/main" id="{0B084D5B-3101-4EA7-1000-6D01395C354E}"/>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732B163-FB6E-6135-7DF8-064DBA5A0AC6}"/>
              </a:ext>
            </a:extLst>
          </p:cNvPr>
          <p:cNvSpPr>
            <a:spLocks noGrp="1"/>
          </p:cNvSpPr>
          <p:nvPr>
            <p:ph type="sldNum" sz="quarter" idx="12"/>
          </p:nvPr>
        </p:nvSpPr>
        <p:spPr/>
        <p:txBody>
          <a:bodyPr/>
          <a:lstStyle/>
          <a:p>
            <a:fld id="{C3B70BE3-6708-4DE3-9CE7-41B9172B619C}" type="slidenum">
              <a:rPr kumimoji="1" lang="ja-JP" altLang="en-US" smtClean="0"/>
              <a:t>‹#›</a:t>
            </a:fld>
            <a:endParaRPr kumimoji="1" lang="ja-JP" altLang="en-US"/>
          </a:p>
        </p:txBody>
      </p:sp>
    </p:spTree>
    <p:extLst>
      <p:ext uri="{BB962C8B-B14F-4D97-AF65-F5344CB8AC3E}">
        <p14:creationId xmlns:p14="http://schemas.microsoft.com/office/powerpoint/2010/main" val="4042712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1432F3D-E29C-ADDD-66AA-73FF1FA2DB6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AD64C49-5C34-58DA-2B95-BCAA1BE012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4F37D4F8-E9A9-7BA9-1454-2E531BA941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C605539-D6AD-C240-D8A2-E989135E5C99}"/>
              </a:ext>
            </a:extLst>
          </p:cNvPr>
          <p:cNvSpPr>
            <a:spLocks noGrp="1"/>
          </p:cNvSpPr>
          <p:nvPr>
            <p:ph type="dt" sz="half" idx="10"/>
          </p:nvPr>
        </p:nvSpPr>
        <p:spPr/>
        <p:txBody>
          <a:bodyPr/>
          <a:lstStyle/>
          <a:p>
            <a:fld id="{645BA02B-E1CA-471B-9ABB-2ED0E57A5583}" type="datetimeFigureOut">
              <a:rPr kumimoji="1" lang="ja-JP" altLang="en-US" smtClean="0"/>
              <a:t>2023/12/12</a:t>
            </a:fld>
            <a:endParaRPr kumimoji="1" lang="ja-JP" altLang="en-US"/>
          </a:p>
        </p:txBody>
      </p:sp>
      <p:sp>
        <p:nvSpPr>
          <p:cNvPr id="6" name="フッター プレースホルダー 5">
            <a:extLst>
              <a:ext uri="{FF2B5EF4-FFF2-40B4-BE49-F238E27FC236}">
                <a16:creationId xmlns:a16="http://schemas.microsoft.com/office/drawing/2014/main" id="{91EE7F0E-A39A-DF18-12FD-317044816F7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FDE56A9-D05B-B71E-075B-3B1EDCE6EB1E}"/>
              </a:ext>
            </a:extLst>
          </p:cNvPr>
          <p:cNvSpPr>
            <a:spLocks noGrp="1"/>
          </p:cNvSpPr>
          <p:nvPr>
            <p:ph type="sldNum" sz="quarter" idx="12"/>
          </p:nvPr>
        </p:nvSpPr>
        <p:spPr/>
        <p:txBody>
          <a:bodyPr/>
          <a:lstStyle/>
          <a:p>
            <a:fld id="{C3B70BE3-6708-4DE3-9CE7-41B9172B619C}" type="slidenum">
              <a:rPr kumimoji="1" lang="ja-JP" altLang="en-US" smtClean="0"/>
              <a:t>‹#›</a:t>
            </a:fld>
            <a:endParaRPr kumimoji="1" lang="ja-JP" altLang="en-US"/>
          </a:p>
        </p:txBody>
      </p:sp>
    </p:spTree>
    <p:extLst>
      <p:ext uri="{BB962C8B-B14F-4D97-AF65-F5344CB8AC3E}">
        <p14:creationId xmlns:p14="http://schemas.microsoft.com/office/powerpoint/2010/main" val="467368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EC9634-B65B-E5AC-079F-0F5FAB147C24}"/>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B165B910-3D09-3494-2E1F-A60A869AF1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95095431-56DA-4CC2-3077-AA268244FD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5BC96B7-90AF-A63D-6D2A-07BBDCB86AF7}"/>
              </a:ext>
            </a:extLst>
          </p:cNvPr>
          <p:cNvSpPr>
            <a:spLocks noGrp="1"/>
          </p:cNvSpPr>
          <p:nvPr>
            <p:ph type="dt" sz="half" idx="10"/>
          </p:nvPr>
        </p:nvSpPr>
        <p:spPr/>
        <p:txBody>
          <a:bodyPr/>
          <a:lstStyle/>
          <a:p>
            <a:fld id="{645BA02B-E1CA-471B-9ABB-2ED0E57A5583}" type="datetimeFigureOut">
              <a:rPr kumimoji="1" lang="ja-JP" altLang="en-US" smtClean="0"/>
              <a:t>2023/12/12</a:t>
            </a:fld>
            <a:endParaRPr kumimoji="1" lang="ja-JP" altLang="en-US"/>
          </a:p>
        </p:txBody>
      </p:sp>
      <p:sp>
        <p:nvSpPr>
          <p:cNvPr id="6" name="フッター プレースホルダー 5">
            <a:extLst>
              <a:ext uri="{FF2B5EF4-FFF2-40B4-BE49-F238E27FC236}">
                <a16:creationId xmlns:a16="http://schemas.microsoft.com/office/drawing/2014/main" id="{36038D51-EB67-4C98-3671-3CB94BDF746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9E3DF88-27EB-2664-4093-AFA819562562}"/>
              </a:ext>
            </a:extLst>
          </p:cNvPr>
          <p:cNvSpPr>
            <a:spLocks noGrp="1"/>
          </p:cNvSpPr>
          <p:nvPr>
            <p:ph type="sldNum" sz="quarter" idx="12"/>
          </p:nvPr>
        </p:nvSpPr>
        <p:spPr/>
        <p:txBody>
          <a:bodyPr/>
          <a:lstStyle/>
          <a:p>
            <a:fld id="{C3B70BE3-6708-4DE3-9CE7-41B9172B619C}" type="slidenum">
              <a:rPr kumimoji="1" lang="ja-JP" altLang="en-US" smtClean="0"/>
              <a:t>‹#›</a:t>
            </a:fld>
            <a:endParaRPr kumimoji="1" lang="ja-JP" altLang="en-US"/>
          </a:p>
        </p:txBody>
      </p:sp>
    </p:spTree>
    <p:extLst>
      <p:ext uri="{BB962C8B-B14F-4D97-AF65-F5344CB8AC3E}">
        <p14:creationId xmlns:p14="http://schemas.microsoft.com/office/powerpoint/2010/main" val="2704079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2A1749-1FC7-27CC-37EE-E12CA1D45837}"/>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713F8E5-4FC2-EBBE-7C8F-84B272831356}"/>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59C9778-C4AE-8C4D-4A07-DDA52FFAC5BA}"/>
              </a:ext>
            </a:extLst>
          </p:cNvPr>
          <p:cNvSpPr>
            <a:spLocks noGrp="1"/>
          </p:cNvSpPr>
          <p:nvPr>
            <p:ph type="dt" sz="half" idx="10"/>
          </p:nvPr>
        </p:nvSpPr>
        <p:spPr/>
        <p:txBody>
          <a:bodyPr/>
          <a:lstStyle/>
          <a:p>
            <a:fld id="{645BA02B-E1CA-471B-9ABB-2ED0E57A5583}" type="datetimeFigureOut">
              <a:rPr kumimoji="1" lang="ja-JP" altLang="en-US" smtClean="0"/>
              <a:t>2023/12/12</a:t>
            </a:fld>
            <a:endParaRPr kumimoji="1" lang="ja-JP" altLang="en-US"/>
          </a:p>
        </p:txBody>
      </p:sp>
      <p:sp>
        <p:nvSpPr>
          <p:cNvPr id="5" name="フッター プレースホルダー 4">
            <a:extLst>
              <a:ext uri="{FF2B5EF4-FFF2-40B4-BE49-F238E27FC236}">
                <a16:creationId xmlns:a16="http://schemas.microsoft.com/office/drawing/2014/main" id="{AB4503A6-D7D9-53F3-D792-66D814281FB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E3EC1BF-2B15-2AA5-9BBB-B3B5186A35C8}"/>
              </a:ext>
            </a:extLst>
          </p:cNvPr>
          <p:cNvSpPr>
            <a:spLocks noGrp="1"/>
          </p:cNvSpPr>
          <p:nvPr>
            <p:ph type="sldNum" sz="quarter" idx="12"/>
          </p:nvPr>
        </p:nvSpPr>
        <p:spPr/>
        <p:txBody>
          <a:bodyPr/>
          <a:lstStyle/>
          <a:p>
            <a:fld id="{C3B70BE3-6708-4DE3-9CE7-41B9172B619C}" type="slidenum">
              <a:rPr kumimoji="1" lang="ja-JP" altLang="en-US" smtClean="0"/>
              <a:t>‹#›</a:t>
            </a:fld>
            <a:endParaRPr kumimoji="1" lang="ja-JP" altLang="en-US"/>
          </a:p>
        </p:txBody>
      </p:sp>
    </p:spTree>
    <p:extLst>
      <p:ext uri="{BB962C8B-B14F-4D97-AF65-F5344CB8AC3E}">
        <p14:creationId xmlns:p14="http://schemas.microsoft.com/office/powerpoint/2010/main" val="4109727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A5C53532-ECC3-381D-1D9D-DFC0BA2AB342}"/>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04764AA-6BAF-D845-B21D-8CFB1BCFF2D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7FACFB1-9431-8BAE-536E-D506C769021D}"/>
              </a:ext>
            </a:extLst>
          </p:cNvPr>
          <p:cNvSpPr>
            <a:spLocks noGrp="1"/>
          </p:cNvSpPr>
          <p:nvPr>
            <p:ph type="dt" sz="half" idx="10"/>
          </p:nvPr>
        </p:nvSpPr>
        <p:spPr/>
        <p:txBody>
          <a:bodyPr/>
          <a:lstStyle/>
          <a:p>
            <a:fld id="{645BA02B-E1CA-471B-9ABB-2ED0E57A5583}" type="datetimeFigureOut">
              <a:rPr kumimoji="1" lang="ja-JP" altLang="en-US" smtClean="0"/>
              <a:t>2023/12/12</a:t>
            </a:fld>
            <a:endParaRPr kumimoji="1" lang="ja-JP" altLang="en-US"/>
          </a:p>
        </p:txBody>
      </p:sp>
      <p:sp>
        <p:nvSpPr>
          <p:cNvPr id="5" name="フッター プレースホルダー 4">
            <a:extLst>
              <a:ext uri="{FF2B5EF4-FFF2-40B4-BE49-F238E27FC236}">
                <a16:creationId xmlns:a16="http://schemas.microsoft.com/office/drawing/2014/main" id="{8161A88D-AC44-071E-541B-9EFA6905F35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BE33976-C8D5-B7C6-37A6-0DD61969CAC1}"/>
              </a:ext>
            </a:extLst>
          </p:cNvPr>
          <p:cNvSpPr>
            <a:spLocks noGrp="1"/>
          </p:cNvSpPr>
          <p:nvPr>
            <p:ph type="sldNum" sz="quarter" idx="12"/>
          </p:nvPr>
        </p:nvSpPr>
        <p:spPr/>
        <p:txBody>
          <a:bodyPr/>
          <a:lstStyle/>
          <a:p>
            <a:fld id="{C3B70BE3-6708-4DE3-9CE7-41B9172B619C}" type="slidenum">
              <a:rPr kumimoji="1" lang="ja-JP" altLang="en-US" smtClean="0"/>
              <a:t>‹#›</a:t>
            </a:fld>
            <a:endParaRPr kumimoji="1" lang="ja-JP" altLang="en-US"/>
          </a:p>
        </p:txBody>
      </p:sp>
    </p:spTree>
    <p:extLst>
      <p:ext uri="{BB962C8B-B14F-4D97-AF65-F5344CB8AC3E}">
        <p14:creationId xmlns:p14="http://schemas.microsoft.com/office/powerpoint/2010/main" val="2405610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E0866F6-F578-514B-DDBC-166CD24E8A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4F5E171-6846-FE83-76AB-5698A7028A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DC26C03-1449-2EE9-7C41-2C724D244A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5BA02B-E1CA-471B-9ABB-2ED0E57A5583}" type="datetimeFigureOut">
              <a:rPr kumimoji="1" lang="ja-JP" altLang="en-US" smtClean="0"/>
              <a:t>2023/12/12</a:t>
            </a:fld>
            <a:endParaRPr kumimoji="1" lang="ja-JP" altLang="en-US"/>
          </a:p>
        </p:txBody>
      </p:sp>
      <p:sp>
        <p:nvSpPr>
          <p:cNvPr id="5" name="フッター プレースホルダー 4">
            <a:extLst>
              <a:ext uri="{FF2B5EF4-FFF2-40B4-BE49-F238E27FC236}">
                <a16:creationId xmlns:a16="http://schemas.microsoft.com/office/drawing/2014/main" id="{58433E7A-85FE-CDDF-57B8-32F3F69DB1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7C1E3CED-DC52-D6B3-1292-6E4FF049BD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B70BE3-6708-4DE3-9CE7-41B9172B619C}" type="slidenum">
              <a:rPr kumimoji="1" lang="ja-JP" altLang="en-US" smtClean="0"/>
              <a:t>‹#›</a:t>
            </a:fld>
            <a:endParaRPr kumimoji="1" lang="ja-JP" altLang="en-US"/>
          </a:p>
        </p:txBody>
      </p:sp>
    </p:spTree>
    <p:extLst>
      <p:ext uri="{BB962C8B-B14F-4D97-AF65-F5344CB8AC3E}">
        <p14:creationId xmlns:p14="http://schemas.microsoft.com/office/powerpoint/2010/main" val="19686928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fr.logodownload.org/microsoft-excel-logo/" TargetMode="External"/><Relationship Id="rId5" Type="http://schemas.openxmlformats.org/officeDocument/2006/relationships/image" Target="../media/image2.png"/><Relationship Id="rId4" Type="http://schemas.openxmlformats.org/officeDocument/2006/relationships/hyperlink" Target="https://testingftp.square7.ch/WikiCONTRATACION/index.php?title=Archivo:Icono_pdf.pn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freepngimg.com/png/54493-calendar-png-image-high-quality"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6ADAC89C-8C69-6DDF-2A28-F18D990DDF86}"/>
              </a:ext>
            </a:extLst>
          </p:cNvPr>
          <p:cNvSpPr txBox="1"/>
          <p:nvPr/>
        </p:nvSpPr>
        <p:spPr>
          <a:xfrm>
            <a:off x="157163" y="150019"/>
            <a:ext cx="11937206" cy="6001643"/>
          </a:xfrm>
          <a:prstGeom prst="rect">
            <a:avLst/>
          </a:prstGeom>
          <a:noFill/>
        </p:spPr>
        <p:txBody>
          <a:bodyPr wrap="square" rtlCol="0">
            <a:spAutoFit/>
          </a:bodyPr>
          <a:lstStyle/>
          <a:p>
            <a:r>
              <a:rPr kumimoji="1" lang="ja-JP" altLang="en-US" sz="1600" dirty="0"/>
              <a:t>システ</a:t>
            </a:r>
            <a:r>
              <a:rPr lang="ja-JP" altLang="en-US" sz="1600" dirty="0"/>
              <a:t>ムの概要：出荷明細作成・送信システム</a:t>
            </a:r>
            <a:endParaRPr lang="en-US" altLang="ja-JP" sz="1600" dirty="0"/>
          </a:p>
          <a:p>
            <a:r>
              <a:rPr lang="ja-JP" altLang="en-US" sz="1600" dirty="0"/>
              <a:t>（現状）：手書きの納品書を</a:t>
            </a:r>
            <a:r>
              <a:rPr lang="en-US" altLang="ja-JP" sz="1600" dirty="0"/>
              <a:t>FAX</a:t>
            </a:r>
            <a:r>
              <a:rPr lang="ja-JP" altLang="en-US" sz="1600" dirty="0"/>
              <a:t>で受け取っている。</a:t>
            </a:r>
            <a:endParaRPr lang="en-US" altLang="ja-JP" sz="1600" dirty="0"/>
          </a:p>
          <a:p>
            <a:r>
              <a:rPr kumimoji="1" lang="ja-JP" altLang="en-US" sz="1600" dirty="0"/>
              <a:t>（課題）</a:t>
            </a:r>
            <a:r>
              <a:rPr lang="ja-JP" altLang="en-US" sz="1600" dirty="0"/>
              <a:t>：農園が納品書作成にかかる時間がかかる。また、</a:t>
            </a:r>
            <a:r>
              <a:rPr lang="en-US" altLang="ja-JP" sz="1600" dirty="0"/>
              <a:t>FAX</a:t>
            </a:r>
            <a:r>
              <a:rPr lang="ja-JP" altLang="en-US" sz="1600" dirty="0"/>
              <a:t>を受け取ってから手入力でデータ入力を行っており、こちらも時間がかかる。</a:t>
            </a:r>
            <a:endParaRPr lang="en-US" altLang="ja-JP" sz="1600" dirty="0"/>
          </a:p>
          <a:p>
            <a:r>
              <a:rPr kumimoji="1" lang="ja-JP" altLang="en-US" sz="1600" dirty="0"/>
              <a:t>（解決策）：農園でデータを登録してもらい送信することで、コピペできる状態でデータを受け取りたい</a:t>
            </a:r>
            <a:r>
              <a:rPr lang="ja-JP" altLang="en-US" sz="1600" dirty="0"/>
              <a:t>。</a:t>
            </a:r>
            <a:endParaRPr lang="en-US" altLang="ja-JP" sz="1600" dirty="0"/>
          </a:p>
          <a:p>
            <a:endParaRPr lang="en-US" altLang="ja-JP" sz="1600" dirty="0"/>
          </a:p>
          <a:p>
            <a:r>
              <a:rPr lang="ja-JP" altLang="en-US" sz="1600" dirty="0"/>
              <a:t>提供できるもの：</a:t>
            </a:r>
            <a:endParaRPr lang="en-US" altLang="ja-JP" sz="1600" dirty="0"/>
          </a:p>
          <a:p>
            <a:r>
              <a:rPr lang="ja-JP" altLang="en-US" sz="1600" dirty="0"/>
              <a:t>レンタルサーバー（お名前</a:t>
            </a:r>
            <a:r>
              <a:rPr lang="en-US" altLang="ja-JP" sz="1600" dirty="0"/>
              <a:t>.com</a:t>
            </a:r>
            <a:r>
              <a:rPr lang="ja-JP" altLang="en-US" sz="1600" dirty="0"/>
              <a:t>  </a:t>
            </a:r>
            <a:r>
              <a:rPr lang="en-US" altLang="ja-JP" sz="1600" dirty="0"/>
              <a:t>SD-11</a:t>
            </a:r>
            <a:r>
              <a:rPr lang="ja-JP" altLang="en-US" sz="1600" dirty="0"/>
              <a:t>プラン（共有</a:t>
            </a:r>
            <a:r>
              <a:rPr lang="en-US" altLang="ja-JP" sz="1600" dirty="0"/>
              <a:t>SV</a:t>
            </a:r>
            <a:r>
              <a:rPr lang="ja-JP" altLang="en-US" sz="1600" dirty="0"/>
              <a:t>） 残ストレージ</a:t>
            </a:r>
            <a:r>
              <a:rPr lang="en-US" altLang="ja-JP" sz="1600" dirty="0"/>
              <a:t>180GB</a:t>
            </a:r>
            <a:r>
              <a:rPr lang="ja-JP" altLang="en-US" sz="1600" dirty="0"/>
              <a:t>、</a:t>
            </a:r>
            <a:r>
              <a:rPr lang="en-US" altLang="ja-JP" sz="1600" dirty="0"/>
              <a:t>FTP</a:t>
            </a:r>
            <a:r>
              <a:rPr lang="ja-JP" altLang="en-US" sz="1600" dirty="0"/>
              <a:t>情報提供可）</a:t>
            </a:r>
            <a:endParaRPr lang="en-US" altLang="ja-JP" sz="1600" dirty="0"/>
          </a:p>
          <a:p>
            <a:r>
              <a:rPr lang="ja-JP" altLang="en-US" sz="1600" dirty="0"/>
              <a:t>任意のディレクトリで自由に作業可能。</a:t>
            </a:r>
            <a:endParaRPr lang="en-US" altLang="ja-JP" sz="1600" dirty="0"/>
          </a:p>
          <a:p>
            <a:endParaRPr lang="en-US" altLang="ja-JP" sz="1600" dirty="0"/>
          </a:p>
          <a:p>
            <a:r>
              <a:rPr lang="ja-JP" altLang="en-US" sz="1600" dirty="0"/>
              <a:t>ドメイン：新たに</a:t>
            </a:r>
            <a:r>
              <a:rPr lang="en-US" altLang="ja-JP" sz="1600" dirty="0"/>
              <a:t>WEB</a:t>
            </a:r>
            <a:r>
              <a:rPr lang="ja-JP" altLang="en-US" sz="1600" dirty="0"/>
              <a:t>システム用のドメイン取得予定。</a:t>
            </a:r>
            <a:endParaRPr lang="en-US" altLang="ja-JP" sz="1600" dirty="0"/>
          </a:p>
          <a:p>
            <a:endParaRPr lang="en-US" altLang="ja-JP" sz="1600" dirty="0"/>
          </a:p>
          <a:p>
            <a:r>
              <a:rPr lang="ja-JP" altLang="en-US" sz="1600" dirty="0"/>
              <a:t>フレームワーク、プログラミング言語、ライブラリ、 </a:t>
            </a:r>
            <a:r>
              <a:rPr lang="en-US" altLang="ja-JP" sz="1600" dirty="0"/>
              <a:t>CMS</a:t>
            </a:r>
            <a:r>
              <a:rPr lang="ja-JP" altLang="en-US" sz="1600" dirty="0"/>
              <a:t>など、メジャーなものであればなんでも可能。</a:t>
            </a:r>
            <a:endParaRPr lang="en-US" altLang="ja-JP" sz="1600" dirty="0"/>
          </a:p>
          <a:p>
            <a:endParaRPr lang="en-US" altLang="ja-JP" sz="1600" dirty="0"/>
          </a:p>
          <a:p>
            <a:r>
              <a:rPr lang="ja-JP" altLang="en-US" sz="1600" dirty="0"/>
              <a:t>その他、こちらで準備可能なものや必要なものがあれば基本的には準備可能。</a:t>
            </a:r>
            <a:endParaRPr lang="en-US" altLang="ja-JP" sz="1600" dirty="0"/>
          </a:p>
          <a:p>
            <a:endParaRPr lang="en-US" altLang="ja-JP" sz="1600" dirty="0"/>
          </a:p>
          <a:p>
            <a:endParaRPr lang="en-US" altLang="ja-JP" sz="1600" dirty="0"/>
          </a:p>
          <a:p>
            <a:r>
              <a:rPr lang="ja-JP" altLang="en-US" sz="1600" dirty="0"/>
              <a:t>ユーザーの端末</a:t>
            </a:r>
            <a:endParaRPr lang="en-US" altLang="ja-JP" sz="1600" dirty="0"/>
          </a:p>
          <a:p>
            <a:r>
              <a:rPr lang="ja-JP" altLang="en-US" sz="1600" dirty="0"/>
              <a:t>農家の人が利用する。</a:t>
            </a:r>
            <a:r>
              <a:rPr lang="en-US" altLang="ja-JP" sz="1600" dirty="0"/>
              <a:t>IT</a:t>
            </a:r>
            <a:r>
              <a:rPr lang="ja-JP" altLang="en-US" sz="1600" dirty="0"/>
              <a:t>スキル低いので操作に迷ってほしくない。シンプルなツールにしたい。</a:t>
            </a:r>
            <a:endParaRPr lang="en-US" altLang="ja-JP" sz="1600" dirty="0"/>
          </a:p>
          <a:p>
            <a:r>
              <a:rPr lang="ja-JP" altLang="en-US" sz="1600" dirty="0"/>
              <a:t>タブレット想定。横にしたスマホも想定。</a:t>
            </a:r>
            <a:endParaRPr lang="en-US" altLang="ja-JP" sz="1600" dirty="0"/>
          </a:p>
          <a:p>
            <a:r>
              <a:rPr lang="ja-JP" altLang="en-US" sz="1600" dirty="0"/>
              <a:t>常に画面サイズと方向に合わせて横幅は</a:t>
            </a:r>
            <a:r>
              <a:rPr lang="en-US" altLang="ja-JP" sz="1600" dirty="0"/>
              <a:t>100%</a:t>
            </a:r>
            <a:r>
              <a:rPr lang="ja-JP" altLang="en-US" sz="1600" dirty="0"/>
              <a:t>で表示。文字サイズを小さくなれば</a:t>
            </a:r>
            <a:r>
              <a:rPr lang="en-US" altLang="ja-JP" sz="1600" dirty="0"/>
              <a:t>OK</a:t>
            </a:r>
            <a:r>
              <a:rPr lang="ja-JP" altLang="en-US" sz="1600" dirty="0"/>
              <a:t>。</a:t>
            </a:r>
            <a:endParaRPr lang="en-US" altLang="ja-JP" sz="1600" dirty="0"/>
          </a:p>
          <a:p>
            <a:r>
              <a:rPr lang="ja-JP" altLang="en-US" sz="1600" dirty="0"/>
              <a:t>文字サイズは小さくなるが、タッチペンでポチポチしてもらう。</a:t>
            </a:r>
            <a:endParaRPr lang="en-US" altLang="ja-JP" sz="1600" dirty="0"/>
          </a:p>
          <a:p>
            <a:r>
              <a:rPr lang="ja-JP" altLang="en-US" sz="1600" dirty="0"/>
              <a:t>表の枠サイズ、レイアウトは固定。実際画面見て相談。</a:t>
            </a:r>
            <a:endParaRPr lang="en-US" altLang="ja-JP" sz="1600" dirty="0"/>
          </a:p>
          <a:p>
            <a:endParaRPr lang="en-US" altLang="ja-JP" sz="1600" dirty="0"/>
          </a:p>
        </p:txBody>
      </p:sp>
    </p:spTree>
    <p:extLst>
      <p:ext uri="{BB962C8B-B14F-4D97-AF65-F5344CB8AC3E}">
        <p14:creationId xmlns:p14="http://schemas.microsoft.com/office/powerpoint/2010/main" val="1257752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グループ化 8">
            <a:extLst>
              <a:ext uri="{FF2B5EF4-FFF2-40B4-BE49-F238E27FC236}">
                <a16:creationId xmlns:a16="http://schemas.microsoft.com/office/drawing/2014/main" id="{C9EDD460-4173-6EDD-897E-891D6E45612B}"/>
              </a:ext>
            </a:extLst>
          </p:cNvPr>
          <p:cNvGrpSpPr/>
          <p:nvPr/>
        </p:nvGrpSpPr>
        <p:grpSpPr>
          <a:xfrm>
            <a:off x="3910011" y="1909484"/>
            <a:ext cx="4371976" cy="880320"/>
            <a:chOff x="5140277" y="4186519"/>
            <a:chExt cx="4371976" cy="880320"/>
          </a:xfrm>
        </p:grpSpPr>
        <p:sp>
          <p:nvSpPr>
            <p:cNvPr id="4" name="四角形: 角を丸くする 3">
              <a:extLst>
                <a:ext uri="{FF2B5EF4-FFF2-40B4-BE49-F238E27FC236}">
                  <a16:creationId xmlns:a16="http://schemas.microsoft.com/office/drawing/2014/main" id="{D2543721-87B8-4838-2AA0-86E40D85D084}"/>
                </a:ext>
              </a:extLst>
            </p:cNvPr>
            <p:cNvSpPr/>
            <p:nvPr/>
          </p:nvSpPr>
          <p:spPr>
            <a:xfrm>
              <a:off x="7326265" y="4186519"/>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5" name="テキスト ボックス 4">
              <a:extLst>
                <a:ext uri="{FF2B5EF4-FFF2-40B4-BE49-F238E27FC236}">
                  <a16:creationId xmlns:a16="http://schemas.microsoft.com/office/drawing/2014/main" id="{F074E353-5570-E64A-5A2B-320C1F5DC3B9}"/>
                </a:ext>
              </a:extLst>
            </p:cNvPr>
            <p:cNvSpPr txBox="1"/>
            <p:nvPr/>
          </p:nvSpPr>
          <p:spPr>
            <a:xfrm>
              <a:off x="5140277" y="4186519"/>
              <a:ext cx="2024623" cy="369332"/>
            </a:xfrm>
            <a:prstGeom prst="rect">
              <a:avLst/>
            </a:prstGeom>
            <a:noFill/>
          </p:spPr>
          <p:txBody>
            <a:bodyPr wrap="square" rtlCol="0">
              <a:spAutoFit/>
            </a:bodyPr>
            <a:lstStyle/>
            <a:p>
              <a:pPr algn="ctr"/>
              <a:r>
                <a:rPr kumimoji="1" lang="en-US" altLang="ja-JP" dirty="0"/>
                <a:t>ID</a:t>
              </a:r>
              <a:endParaRPr kumimoji="1" lang="ja-JP" altLang="en-US" dirty="0"/>
            </a:p>
          </p:txBody>
        </p:sp>
        <p:sp>
          <p:nvSpPr>
            <p:cNvPr id="6" name="四角形: 角を丸くする 5">
              <a:extLst>
                <a:ext uri="{FF2B5EF4-FFF2-40B4-BE49-F238E27FC236}">
                  <a16:creationId xmlns:a16="http://schemas.microsoft.com/office/drawing/2014/main" id="{CEBE7A0A-AD34-8FF7-E884-F1B7D37E9A99}"/>
                </a:ext>
              </a:extLst>
            </p:cNvPr>
            <p:cNvSpPr/>
            <p:nvPr/>
          </p:nvSpPr>
          <p:spPr>
            <a:xfrm>
              <a:off x="7326265" y="4697507"/>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 name="テキスト ボックス 6">
              <a:extLst>
                <a:ext uri="{FF2B5EF4-FFF2-40B4-BE49-F238E27FC236}">
                  <a16:creationId xmlns:a16="http://schemas.microsoft.com/office/drawing/2014/main" id="{D02BDBF2-DE2A-D8D7-A253-0BF127FF2488}"/>
                </a:ext>
              </a:extLst>
            </p:cNvPr>
            <p:cNvSpPr txBox="1"/>
            <p:nvPr/>
          </p:nvSpPr>
          <p:spPr>
            <a:xfrm>
              <a:off x="5140277" y="4697507"/>
              <a:ext cx="2024623" cy="369332"/>
            </a:xfrm>
            <a:prstGeom prst="rect">
              <a:avLst/>
            </a:prstGeom>
            <a:noFill/>
          </p:spPr>
          <p:txBody>
            <a:bodyPr wrap="square" rtlCol="0">
              <a:spAutoFit/>
            </a:bodyPr>
            <a:lstStyle/>
            <a:p>
              <a:pPr algn="ctr"/>
              <a:r>
                <a:rPr kumimoji="1" lang="en-US" altLang="ja-JP" dirty="0"/>
                <a:t>PW</a:t>
              </a:r>
              <a:endParaRPr kumimoji="1" lang="ja-JP" altLang="en-US" dirty="0"/>
            </a:p>
          </p:txBody>
        </p:sp>
      </p:grpSp>
      <p:sp>
        <p:nvSpPr>
          <p:cNvPr id="8" name="テキスト ボックス 7">
            <a:extLst>
              <a:ext uri="{FF2B5EF4-FFF2-40B4-BE49-F238E27FC236}">
                <a16:creationId xmlns:a16="http://schemas.microsoft.com/office/drawing/2014/main" id="{0BBDA163-C25E-21F8-4AEF-F5BDCD8B79D0}"/>
              </a:ext>
            </a:extLst>
          </p:cNvPr>
          <p:cNvSpPr txBox="1"/>
          <p:nvPr/>
        </p:nvSpPr>
        <p:spPr>
          <a:xfrm>
            <a:off x="3397623" y="858832"/>
            <a:ext cx="5396753" cy="369332"/>
          </a:xfrm>
          <a:prstGeom prst="rect">
            <a:avLst/>
          </a:prstGeom>
          <a:noFill/>
        </p:spPr>
        <p:txBody>
          <a:bodyPr wrap="square" rtlCol="0">
            <a:spAutoFit/>
          </a:bodyPr>
          <a:lstStyle/>
          <a:p>
            <a:pPr algn="ctr"/>
            <a:r>
              <a:rPr kumimoji="1" lang="en-US" altLang="ja-JP" dirty="0"/>
              <a:t>UFS</a:t>
            </a:r>
            <a:r>
              <a:rPr kumimoji="1" lang="ja-JP" altLang="en-US" dirty="0"/>
              <a:t> 納品書作成・送信システム</a:t>
            </a:r>
          </a:p>
        </p:txBody>
      </p:sp>
      <p:sp>
        <p:nvSpPr>
          <p:cNvPr id="10" name="四角形: 角を丸くする 9">
            <a:extLst>
              <a:ext uri="{FF2B5EF4-FFF2-40B4-BE49-F238E27FC236}">
                <a16:creationId xmlns:a16="http://schemas.microsoft.com/office/drawing/2014/main" id="{556C900A-7F3E-1A1C-FAF4-785BAAA341A3}"/>
              </a:ext>
            </a:extLst>
          </p:cNvPr>
          <p:cNvSpPr/>
          <p:nvPr/>
        </p:nvSpPr>
        <p:spPr>
          <a:xfrm>
            <a:off x="5003005" y="3244334"/>
            <a:ext cx="2185988" cy="369332"/>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ログイン</a:t>
            </a:r>
          </a:p>
        </p:txBody>
      </p:sp>
      <p:sp>
        <p:nvSpPr>
          <p:cNvPr id="12" name="テキスト ボックス 11">
            <a:extLst>
              <a:ext uri="{FF2B5EF4-FFF2-40B4-BE49-F238E27FC236}">
                <a16:creationId xmlns:a16="http://schemas.microsoft.com/office/drawing/2014/main" id="{F4B1228F-2C0F-B4C5-D7C1-9BB51744B23C}"/>
              </a:ext>
            </a:extLst>
          </p:cNvPr>
          <p:cNvSpPr txBox="1"/>
          <p:nvPr/>
        </p:nvSpPr>
        <p:spPr>
          <a:xfrm>
            <a:off x="2145306" y="3928687"/>
            <a:ext cx="7901386" cy="646331"/>
          </a:xfrm>
          <a:prstGeom prst="rect">
            <a:avLst/>
          </a:prstGeom>
          <a:noFill/>
        </p:spPr>
        <p:txBody>
          <a:bodyPr wrap="square" rtlCol="0">
            <a:spAutoFit/>
          </a:bodyPr>
          <a:lstStyle/>
          <a:p>
            <a:pPr algn="ctr"/>
            <a:r>
              <a:rPr lang="en-US" altLang="ja-JP" dirty="0"/>
              <a:t>ID/PW</a:t>
            </a:r>
            <a:r>
              <a:rPr lang="ja-JP" altLang="en-US" dirty="0"/>
              <a:t>が不明な方は、管理者に問い合わせてください。</a:t>
            </a:r>
            <a:endParaRPr kumimoji="1" lang="ja-JP" altLang="en-US" dirty="0"/>
          </a:p>
        </p:txBody>
      </p:sp>
      <p:sp>
        <p:nvSpPr>
          <p:cNvPr id="2" name="正方形/長方形 1">
            <a:extLst>
              <a:ext uri="{FF2B5EF4-FFF2-40B4-BE49-F238E27FC236}">
                <a16:creationId xmlns:a16="http://schemas.microsoft.com/office/drawing/2014/main" id="{9F1CD11F-C849-81C8-DFF6-3428823CDFB9}"/>
              </a:ext>
            </a:extLst>
          </p:cNvPr>
          <p:cNvSpPr/>
          <p:nvPr/>
        </p:nvSpPr>
        <p:spPr>
          <a:xfrm>
            <a:off x="-2890345" y="0"/>
            <a:ext cx="2890345" cy="5885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ログイン画面</a:t>
            </a:r>
          </a:p>
        </p:txBody>
      </p:sp>
    </p:spTree>
    <p:extLst>
      <p:ext uri="{BB962C8B-B14F-4D97-AF65-F5344CB8AC3E}">
        <p14:creationId xmlns:p14="http://schemas.microsoft.com/office/powerpoint/2010/main" val="371614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四角形: 角を丸くする 4">
            <a:extLst>
              <a:ext uri="{FF2B5EF4-FFF2-40B4-BE49-F238E27FC236}">
                <a16:creationId xmlns:a16="http://schemas.microsoft.com/office/drawing/2014/main" id="{BEBBA039-4918-6214-7354-96DE61917938}"/>
              </a:ext>
            </a:extLst>
          </p:cNvPr>
          <p:cNvSpPr/>
          <p:nvPr/>
        </p:nvSpPr>
        <p:spPr>
          <a:xfrm>
            <a:off x="0" y="0"/>
            <a:ext cx="12192000" cy="369332"/>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en-US" altLang="ja-JP" b="1" dirty="0">
                <a:solidFill>
                  <a:schemeClr val="tx1"/>
                </a:solidFill>
              </a:rPr>
              <a:t>HOME</a:t>
            </a:r>
            <a:r>
              <a:rPr kumimoji="1" lang="ja-JP" altLang="en-US" dirty="0">
                <a:solidFill>
                  <a:schemeClr val="tx1"/>
                </a:solidFill>
              </a:rPr>
              <a:t>　｜　出荷明細作成　｜　マスタ情報・設定</a:t>
            </a:r>
          </a:p>
        </p:txBody>
      </p:sp>
      <p:sp>
        <p:nvSpPr>
          <p:cNvPr id="18" name="テキスト ボックス 17">
            <a:extLst>
              <a:ext uri="{FF2B5EF4-FFF2-40B4-BE49-F238E27FC236}">
                <a16:creationId xmlns:a16="http://schemas.microsoft.com/office/drawing/2014/main" id="{0297B28C-47F7-5327-5033-D8043F505FF0}"/>
              </a:ext>
            </a:extLst>
          </p:cNvPr>
          <p:cNvSpPr txBox="1"/>
          <p:nvPr/>
        </p:nvSpPr>
        <p:spPr>
          <a:xfrm>
            <a:off x="9317368" y="42958"/>
            <a:ext cx="3203916" cy="369332"/>
          </a:xfrm>
          <a:prstGeom prst="rect">
            <a:avLst/>
          </a:prstGeom>
          <a:noFill/>
        </p:spPr>
        <p:txBody>
          <a:bodyPr wrap="square" rtlCol="0">
            <a:spAutoFit/>
          </a:bodyPr>
          <a:lstStyle/>
          <a:p>
            <a:pPr algn="ctr"/>
            <a:r>
              <a:rPr kumimoji="1" lang="ja-JP" altLang="en-US" dirty="0"/>
              <a:t>〇〇農園　</a:t>
            </a:r>
            <a:r>
              <a:rPr kumimoji="1" lang="ja-JP" altLang="en-US" dirty="0">
                <a:solidFill>
                  <a:schemeClr val="tx1"/>
                </a:solidFill>
              </a:rPr>
              <a:t>ログアウト</a:t>
            </a:r>
          </a:p>
        </p:txBody>
      </p:sp>
      <p:sp>
        <p:nvSpPr>
          <p:cNvPr id="32" name="四角形: 角を丸くする 31">
            <a:extLst>
              <a:ext uri="{FF2B5EF4-FFF2-40B4-BE49-F238E27FC236}">
                <a16:creationId xmlns:a16="http://schemas.microsoft.com/office/drawing/2014/main" id="{DB804A8A-AB39-5F78-39EC-43F345711F77}"/>
              </a:ext>
            </a:extLst>
          </p:cNvPr>
          <p:cNvSpPr/>
          <p:nvPr/>
        </p:nvSpPr>
        <p:spPr>
          <a:xfrm>
            <a:off x="269723" y="916179"/>
            <a:ext cx="2185988" cy="1039017"/>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新規出荷明細作成</a:t>
            </a:r>
          </a:p>
        </p:txBody>
      </p:sp>
      <p:sp>
        <p:nvSpPr>
          <p:cNvPr id="33" name="四角形: 角を丸くする 32">
            <a:extLst>
              <a:ext uri="{FF2B5EF4-FFF2-40B4-BE49-F238E27FC236}">
                <a16:creationId xmlns:a16="http://schemas.microsoft.com/office/drawing/2014/main" id="{366795E6-2D71-7ED5-050A-4D3B61D0438B}"/>
              </a:ext>
            </a:extLst>
          </p:cNvPr>
          <p:cNvSpPr/>
          <p:nvPr/>
        </p:nvSpPr>
        <p:spPr>
          <a:xfrm>
            <a:off x="253353" y="3337658"/>
            <a:ext cx="14465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状態</a:t>
            </a:r>
          </a:p>
        </p:txBody>
      </p:sp>
      <p:sp>
        <p:nvSpPr>
          <p:cNvPr id="34" name="四角形: 角を丸くする 33">
            <a:extLst>
              <a:ext uri="{FF2B5EF4-FFF2-40B4-BE49-F238E27FC236}">
                <a16:creationId xmlns:a16="http://schemas.microsoft.com/office/drawing/2014/main" id="{28F32176-04D2-DEAC-6808-3E82B69ECFA9}"/>
              </a:ext>
            </a:extLst>
          </p:cNvPr>
          <p:cNvSpPr/>
          <p:nvPr/>
        </p:nvSpPr>
        <p:spPr>
          <a:xfrm>
            <a:off x="1705744" y="3337658"/>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出荷日</a:t>
            </a:r>
          </a:p>
        </p:txBody>
      </p:sp>
      <p:sp>
        <p:nvSpPr>
          <p:cNvPr id="38" name="テキスト ボックス 37">
            <a:extLst>
              <a:ext uri="{FF2B5EF4-FFF2-40B4-BE49-F238E27FC236}">
                <a16:creationId xmlns:a16="http://schemas.microsoft.com/office/drawing/2014/main" id="{A8090E64-52C8-5E82-FD4E-65FA7D21511B}"/>
              </a:ext>
            </a:extLst>
          </p:cNvPr>
          <p:cNvSpPr txBox="1"/>
          <p:nvPr/>
        </p:nvSpPr>
        <p:spPr>
          <a:xfrm>
            <a:off x="0" y="2730944"/>
            <a:ext cx="6208295" cy="369332"/>
          </a:xfrm>
          <a:prstGeom prst="rect">
            <a:avLst/>
          </a:prstGeom>
          <a:noFill/>
        </p:spPr>
        <p:txBody>
          <a:bodyPr wrap="square" rtlCol="0">
            <a:spAutoFit/>
          </a:bodyPr>
          <a:lstStyle/>
          <a:p>
            <a:r>
              <a:rPr lang="ja-JP" altLang="en-US" dirty="0"/>
              <a:t>　出荷明細履歴（過去</a:t>
            </a:r>
            <a:r>
              <a:rPr lang="en-US" altLang="ja-JP" dirty="0"/>
              <a:t>X</a:t>
            </a:r>
            <a:r>
              <a:rPr lang="ja-JP" altLang="en-US" dirty="0"/>
              <a:t>ヶ月間データは保存されます）</a:t>
            </a:r>
            <a:endParaRPr kumimoji="1" lang="ja-JP" altLang="en-US" dirty="0"/>
          </a:p>
        </p:txBody>
      </p:sp>
      <p:sp>
        <p:nvSpPr>
          <p:cNvPr id="39" name="四角形: 角を丸くする 38">
            <a:extLst>
              <a:ext uri="{FF2B5EF4-FFF2-40B4-BE49-F238E27FC236}">
                <a16:creationId xmlns:a16="http://schemas.microsoft.com/office/drawing/2014/main" id="{A0F7BBD1-C1ED-26A8-1A5C-D1C0FA58476B}"/>
              </a:ext>
            </a:extLst>
          </p:cNvPr>
          <p:cNvSpPr/>
          <p:nvPr/>
        </p:nvSpPr>
        <p:spPr>
          <a:xfrm>
            <a:off x="3157084" y="3337657"/>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販売日</a:t>
            </a:r>
          </a:p>
        </p:txBody>
      </p:sp>
      <p:sp>
        <p:nvSpPr>
          <p:cNvPr id="40" name="四角形: 角を丸くする 39">
            <a:extLst>
              <a:ext uri="{FF2B5EF4-FFF2-40B4-BE49-F238E27FC236}">
                <a16:creationId xmlns:a16="http://schemas.microsoft.com/office/drawing/2014/main" id="{77A6A9F7-DA1C-32FA-EB1E-5F70E9DF4FDA}"/>
              </a:ext>
            </a:extLst>
          </p:cNvPr>
          <p:cNvSpPr/>
          <p:nvPr/>
        </p:nvSpPr>
        <p:spPr>
          <a:xfrm>
            <a:off x="4607693" y="3337656"/>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輸入者</a:t>
            </a:r>
          </a:p>
        </p:txBody>
      </p:sp>
      <p:sp>
        <p:nvSpPr>
          <p:cNvPr id="41" name="四角形: 角を丸くする 40">
            <a:extLst>
              <a:ext uri="{FF2B5EF4-FFF2-40B4-BE49-F238E27FC236}">
                <a16:creationId xmlns:a16="http://schemas.microsoft.com/office/drawing/2014/main" id="{BDEF5C86-279D-B276-8D44-C190DE5BD5F3}"/>
              </a:ext>
            </a:extLst>
          </p:cNvPr>
          <p:cNvSpPr/>
          <p:nvPr/>
        </p:nvSpPr>
        <p:spPr>
          <a:xfrm>
            <a:off x="6058302" y="3337655"/>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国内配送先</a:t>
            </a:r>
          </a:p>
        </p:txBody>
      </p:sp>
      <p:sp>
        <p:nvSpPr>
          <p:cNvPr id="42" name="四角形: 角を丸くする 41">
            <a:extLst>
              <a:ext uri="{FF2B5EF4-FFF2-40B4-BE49-F238E27FC236}">
                <a16:creationId xmlns:a16="http://schemas.microsoft.com/office/drawing/2014/main" id="{0E48C3D2-C440-2962-91C7-E07CF2FB3673}"/>
              </a:ext>
            </a:extLst>
          </p:cNvPr>
          <p:cNvSpPr/>
          <p:nvPr/>
        </p:nvSpPr>
        <p:spPr>
          <a:xfrm>
            <a:off x="253355" y="3776926"/>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u="sng" dirty="0">
                <a:solidFill>
                  <a:schemeClr val="tx1"/>
                </a:solidFill>
              </a:rPr>
              <a:t>下書き</a:t>
            </a:r>
          </a:p>
        </p:txBody>
      </p:sp>
      <p:sp>
        <p:nvSpPr>
          <p:cNvPr id="43" name="四角形: 角を丸くする 42">
            <a:extLst>
              <a:ext uri="{FF2B5EF4-FFF2-40B4-BE49-F238E27FC236}">
                <a16:creationId xmlns:a16="http://schemas.microsoft.com/office/drawing/2014/main" id="{6657D8CB-7484-5069-BC3D-CC11D681EA76}"/>
              </a:ext>
            </a:extLst>
          </p:cNvPr>
          <p:cNvSpPr/>
          <p:nvPr/>
        </p:nvSpPr>
        <p:spPr>
          <a:xfrm>
            <a:off x="253355" y="4216194"/>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送信済</a:t>
            </a:r>
          </a:p>
        </p:txBody>
      </p:sp>
      <p:sp>
        <p:nvSpPr>
          <p:cNvPr id="44" name="四角形: 角を丸くする 43">
            <a:extLst>
              <a:ext uri="{FF2B5EF4-FFF2-40B4-BE49-F238E27FC236}">
                <a16:creationId xmlns:a16="http://schemas.microsoft.com/office/drawing/2014/main" id="{B8818171-0F33-D882-CB09-D5086655DC06}"/>
              </a:ext>
            </a:extLst>
          </p:cNvPr>
          <p:cNvSpPr/>
          <p:nvPr/>
        </p:nvSpPr>
        <p:spPr>
          <a:xfrm>
            <a:off x="253354" y="4655462"/>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送信済</a:t>
            </a:r>
          </a:p>
        </p:txBody>
      </p:sp>
      <p:sp>
        <p:nvSpPr>
          <p:cNvPr id="45" name="四角形: 角を丸くする 44">
            <a:extLst>
              <a:ext uri="{FF2B5EF4-FFF2-40B4-BE49-F238E27FC236}">
                <a16:creationId xmlns:a16="http://schemas.microsoft.com/office/drawing/2014/main" id="{2F83DA93-E153-A3DE-3E78-9A72ECC17D1A}"/>
              </a:ext>
            </a:extLst>
          </p:cNvPr>
          <p:cNvSpPr/>
          <p:nvPr/>
        </p:nvSpPr>
        <p:spPr>
          <a:xfrm>
            <a:off x="7508180" y="3337655"/>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バンドル数</a:t>
            </a:r>
          </a:p>
        </p:txBody>
      </p:sp>
      <p:sp>
        <p:nvSpPr>
          <p:cNvPr id="46" name="四角形: 角を丸くする 45">
            <a:extLst>
              <a:ext uri="{FF2B5EF4-FFF2-40B4-BE49-F238E27FC236}">
                <a16:creationId xmlns:a16="http://schemas.microsoft.com/office/drawing/2014/main" id="{C5DEE62A-A31C-1DB6-8FCE-2DC3C971FCB1}"/>
              </a:ext>
            </a:extLst>
          </p:cNvPr>
          <p:cNvSpPr/>
          <p:nvPr/>
        </p:nvSpPr>
        <p:spPr>
          <a:xfrm>
            <a:off x="8957327" y="3337654"/>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箱数</a:t>
            </a:r>
          </a:p>
        </p:txBody>
      </p:sp>
      <p:sp>
        <p:nvSpPr>
          <p:cNvPr id="48" name="四角形: 角を丸くする 47">
            <a:extLst>
              <a:ext uri="{FF2B5EF4-FFF2-40B4-BE49-F238E27FC236}">
                <a16:creationId xmlns:a16="http://schemas.microsoft.com/office/drawing/2014/main" id="{0569C79E-C866-9D96-D3A6-19C56F6FFE18}"/>
              </a:ext>
            </a:extLst>
          </p:cNvPr>
          <p:cNvSpPr/>
          <p:nvPr/>
        </p:nvSpPr>
        <p:spPr>
          <a:xfrm>
            <a:off x="1700596" y="3776919"/>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solidFill>
                  <a:schemeClr val="tx1"/>
                </a:solidFill>
              </a:rPr>
              <a:t>2023</a:t>
            </a:r>
            <a:r>
              <a:rPr kumimoji="1" lang="ja-JP" altLang="en-US" sz="800" dirty="0">
                <a:solidFill>
                  <a:schemeClr val="tx1"/>
                </a:solidFill>
              </a:rPr>
              <a:t>年</a:t>
            </a:r>
            <a:r>
              <a:rPr kumimoji="1" lang="en-US" altLang="ja-JP" sz="800" dirty="0">
                <a:solidFill>
                  <a:schemeClr val="tx1"/>
                </a:solidFill>
              </a:rPr>
              <a:t>12</a:t>
            </a:r>
            <a:r>
              <a:rPr kumimoji="1" lang="ja-JP" altLang="en-US" sz="800" dirty="0">
                <a:solidFill>
                  <a:schemeClr val="tx1"/>
                </a:solidFill>
              </a:rPr>
              <a:t>月</a:t>
            </a:r>
            <a:r>
              <a:rPr kumimoji="1" lang="en-US" altLang="ja-JP" sz="800" dirty="0">
                <a:solidFill>
                  <a:schemeClr val="tx1"/>
                </a:solidFill>
              </a:rPr>
              <a:t>18</a:t>
            </a:r>
            <a:r>
              <a:rPr kumimoji="1" lang="ja-JP" altLang="en-US" sz="800" dirty="0">
                <a:solidFill>
                  <a:schemeClr val="tx1"/>
                </a:solidFill>
              </a:rPr>
              <a:t>日（月）</a:t>
            </a:r>
          </a:p>
        </p:txBody>
      </p:sp>
      <p:sp>
        <p:nvSpPr>
          <p:cNvPr id="49" name="四角形: 角を丸くする 48">
            <a:extLst>
              <a:ext uri="{FF2B5EF4-FFF2-40B4-BE49-F238E27FC236}">
                <a16:creationId xmlns:a16="http://schemas.microsoft.com/office/drawing/2014/main" id="{7B58B62C-216F-25B1-7BA0-DD67BB3F5E47}"/>
              </a:ext>
            </a:extLst>
          </p:cNvPr>
          <p:cNvSpPr/>
          <p:nvPr/>
        </p:nvSpPr>
        <p:spPr>
          <a:xfrm>
            <a:off x="3151936" y="3776918"/>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solidFill>
                  <a:schemeClr val="tx1"/>
                </a:solidFill>
              </a:rPr>
              <a:t>2023</a:t>
            </a:r>
            <a:r>
              <a:rPr kumimoji="1" lang="ja-JP" altLang="en-US" sz="800" dirty="0">
                <a:solidFill>
                  <a:schemeClr val="tx1"/>
                </a:solidFill>
              </a:rPr>
              <a:t>年</a:t>
            </a:r>
            <a:r>
              <a:rPr kumimoji="1" lang="en-US" altLang="ja-JP" sz="800" dirty="0">
                <a:solidFill>
                  <a:schemeClr val="tx1"/>
                </a:solidFill>
              </a:rPr>
              <a:t>12</a:t>
            </a:r>
            <a:r>
              <a:rPr kumimoji="1" lang="ja-JP" altLang="en-US" sz="800" dirty="0">
                <a:solidFill>
                  <a:schemeClr val="tx1"/>
                </a:solidFill>
              </a:rPr>
              <a:t>月</a:t>
            </a:r>
            <a:r>
              <a:rPr kumimoji="1" lang="en-US" altLang="ja-JP" sz="800" dirty="0">
                <a:solidFill>
                  <a:schemeClr val="tx1"/>
                </a:solidFill>
              </a:rPr>
              <a:t>20</a:t>
            </a:r>
            <a:r>
              <a:rPr kumimoji="1" lang="ja-JP" altLang="en-US" sz="800" dirty="0">
                <a:solidFill>
                  <a:schemeClr val="tx1"/>
                </a:solidFill>
              </a:rPr>
              <a:t>日（水）</a:t>
            </a:r>
          </a:p>
        </p:txBody>
      </p:sp>
      <p:sp>
        <p:nvSpPr>
          <p:cNvPr id="50" name="四角形: 角を丸くする 49">
            <a:extLst>
              <a:ext uri="{FF2B5EF4-FFF2-40B4-BE49-F238E27FC236}">
                <a16:creationId xmlns:a16="http://schemas.microsoft.com/office/drawing/2014/main" id="{ADDD88E9-A724-F619-79F6-51B2651132D5}"/>
              </a:ext>
            </a:extLst>
          </p:cNvPr>
          <p:cNvSpPr/>
          <p:nvPr/>
        </p:nvSpPr>
        <p:spPr>
          <a:xfrm>
            <a:off x="4602545" y="3776917"/>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XXXXX</a:t>
            </a:r>
            <a:endParaRPr kumimoji="1" lang="ja-JP" altLang="en-US" dirty="0">
              <a:solidFill>
                <a:schemeClr val="tx1"/>
              </a:solidFill>
            </a:endParaRPr>
          </a:p>
        </p:txBody>
      </p:sp>
      <p:sp>
        <p:nvSpPr>
          <p:cNvPr id="51" name="四角形: 角を丸くする 50">
            <a:extLst>
              <a:ext uri="{FF2B5EF4-FFF2-40B4-BE49-F238E27FC236}">
                <a16:creationId xmlns:a16="http://schemas.microsoft.com/office/drawing/2014/main" id="{9BE2AB52-159E-0901-0A11-3076632F8991}"/>
              </a:ext>
            </a:extLst>
          </p:cNvPr>
          <p:cNvSpPr/>
          <p:nvPr/>
        </p:nvSpPr>
        <p:spPr>
          <a:xfrm>
            <a:off x="6053154" y="3776916"/>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倉庫</a:t>
            </a:r>
            <a:r>
              <a:rPr kumimoji="1" lang="en-US" altLang="ja-JP" dirty="0">
                <a:solidFill>
                  <a:schemeClr val="tx1"/>
                </a:solidFill>
              </a:rPr>
              <a:t>A</a:t>
            </a:r>
            <a:endParaRPr kumimoji="1" lang="ja-JP" altLang="en-US" dirty="0">
              <a:solidFill>
                <a:schemeClr val="tx1"/>
              </a:solidFill>
            </a:endParaRPr>
          </a:p>
        </p:txBody>
      </p:sp>
      <p:sp>
        <p:nvSpPr>
          <p:cNvPr id="52" name="四角形: 角を丸くする 51">
            <a:extLst>
              <a:ext uri="{FF2B5EF4-FFF2-40B4-BE49-F238E27FC236}">
                <a16:creationId xmlns:a16="http://schemas.microsoft.com/office/drawing/2014/main" id="{0430C091-59FA-187F-D74E-C1ADCD734CD8}"/>
              </a:ext>
            </a:extLst>
          </p:cNvPr>
          <p:cNvSpPr/>
          <p:nvPr/>
        </p:nvSpPr>
        <p:spPr>
          <a:xfrm>
            <a:off x="7503032" y="3776916"/>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53" name="四角形: 角を丸くする 52">
            <a:extLst>
              <a:ext uri="{FF2B5EF4-FFF2-40B4-BE49-F238E27FC236}">
                <a16:creationId xmlns:a16="http://schemas.microsoft.com/office/drawing/2014/main" id="{0FFA8261-90B9-0722-7F0B-C9ECED87605D}"/>
              </a:ext>
            </a:extLst>
          </p:cNvPr>
          <p:cNvSpPr/>
          <p:nvPr/>
        </p:nvSpPr>
        <p:spPr>
          <a:xfrm>
            <a:off x="8952179" y="3776915"/>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66" name="四角形: 角を丸くする 65">
            <a:extLst>
              <a:ext uri="{FF2B5EF4-FFF2-40B4-BE49-F238E27FC236}">
                <a16:creationId xmlns:a16="http://schemas.microsoft.com/office/drawing/2014/main" id="{418461E6-1035-A804-0091-3C163044D1EA}"/>
              </a:ext>
            </a:extLst>
          </p:cNvPr>
          <p:cNvSpPr/>
          <p:nvPr/>
        </p:nvSpPr>
        <p:spPr>
          <a:xfrm>
            <a:off x="1707205" y="4216175"/>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900" dirty="0">
                <a:solidFill>
                  <a:schemeClr val="tx1"/>
                </a:solidFill>
              </a:rPr>
              <a:t>2023</a:t>
            </a:r>
            <a:r>
              <a:rPr kumimoji="1" lang="ja-JP" altLang="en-US" sz="900" dirty="0">
                <a:solidFill>
                  <a:schemeClr val="tx1"/>
                </a:solidFill>
              </a:rPr>
              <a:t>年</a:t>
            </a:r>
            <a:r>
              <a:rPr kumimoji="1" lang="en-US" altLang="ja-JP" sz="900" dirty="0">
                <a:solidFill>
                  <a:schemeClr val="tx1"/>
                </a:solidFill>
              </a:rPr>
              <a:t>12</a:t>
            </a:r>
            <a:r>
              <a:rPr kumimoji="1" lang="ja-JP" altLang="en-US" sz="900" dirty="0">
                <a:solidFill>
                  <a:schemeClr val="tx1"/>
                </a:solidFill>
              </a:rPr>
              <a:t>月</a:t>
            </a:r>
            <a:r>
              <a:rPr kumimoji="1" lang="en-US" altLang="ja-JP" sz="900" dirty="0">
                <a:solidFill>
                  <a:schemeClr val="tx1"/>
                </a:solidFill>
              </a:rPr>
              <a:t>11</a:t>
            </a:r>
            <a:r>
              <a:rPr kumimoji="1" lang="ja-JP" altLang="en-US" sz="900" dirty="0">
                <a:solidFill>
                  <a:schemeClr val="tx1"/>
                </a:solidFill>
              </a:rPr>
              <a:t>日（月）</a:t>
            </a:r>
          </a:p>
        </p:txBody>
      </p:sp>
      <p:sp>
        <p:nvSpPr>
          <p:cNvPr id="67" name="四角形: 角を丸くする 66">
            <a:extLst>
              <a:ext uri="{FF2B5EF4-FFF2-40B4-BE49-F238E27FC236}">
                <a16:creationId xmlns:a16="http://schemas.microsoft.com/office/drawing/2014/main" id="{59A71A92-F23D-5B63-CF9A-1F5502F43C27}"/>
              </a:ext>
            </a:extLst>
          </p:cNvPr>
          <p:cNvSpPr/>
          <p:nvPr/>
        </p:nvSpPr>
        <p:spPr>
          <a:xfrm>
            <a:off x="3158545" y="4216174"/>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900" dirty="0">
                <a:solidFill>
                  <a:schemeClr val="tx1"/>
                </a:solidFill>
              </a:rPr>
              <a:t>2023</a:t>
            </a:r>
            <a:r>
              <a:rPr kumimoji="1" lang="ja-JP" altLang="en-US" sz="900" dirty="0">
                <a:solidFill>
                  <a:schemeClr val="tx1"/>
                </a:solidFill>
              </a:rPr>
              <a:t>年</a:t>
            </a:r>
            <a:r>
              <a:rPr kumimoji="1" lang="en-US" altLang="ja-JP" sz="900" dirty="0">
                <a:solidFill>
                  <a:schemeClr val="tx1"/>
                </a:solidFill>
              </a:rPr>
              <a:t>12</a:t>
            </a:r>
            <a:r>
              <a:rPr kumimoji="1" lang="ja-JP" altLang="en-US" sz="900" dirty="0">
                <a:solidFill>
                  <a:schemeClr val="tx1"/>
                </a:solidFill>
              </a:rPr>
              <a:t>月</a:t>
            </a:r>
            <a:r>
              <a:rPr kumimoji="1" lang="en-US" altLang="ja-JP" sz="900" dirty="0">
                <a:solidFill>
                  <a:schemeClr val="tx1"/>
                </a:solidFill>
              </a:rPr>
              <a:t>13</a:t>
            </a:r>
            <a:r>
              <a:rPr kumimoji="1" lang="ja-JP" altLang="en-US" sz="900" dirty="0">
                <a:solidFill>
                  <a:schemeClr val="tx1"/>
                </a:solidFill>
              </a:rPr>
              <a:t>日（水）</a:t>
            </a:r>
          </a:p>
        </p:txBody>
      </p:sp>
      <p:sp>
        <p:nvSpPr>
          <p:cNvPr id="68" name="四角形: 角を丸くする 67">
            <a:extLst>
              <a:ext uri="{FF2B5EF4-FFF2-40B4-BE49-F238E27FC236}">
                <a16:creationId xmlns:a16="http://schemas.microsoft.com/office/drawing/2014/main" id="{391A99F7-4689-5F93-D16C-328DFBBCAFCB}"/>
              </a:ext>
            </a:extLst>
          </p:cNvPr>
          <p:cNvSpPr/>
          <p:nvPr/>
        </p:nvSpPr>
        <p:spPr>
          <a:xfrm>
            <a:off x="4599529" y="4216173"/>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a:t>
            </a:r>
            <a:endParaRPr kumimoji="1" lang="ja-JP" altLang="en-US" dirty="0">
              <a:solidFill>
                <a:schemeClr val="tx1"/>
              </a:solidFill>
            </a:endParaRPr>
          </a:p>
        </p:txBody>
      </p:sp>
      <p:sp>
        <p:nvSpPr>
          <p:cNvPr id="69" name="四角形: 角を丸くする 68">
            <a:extLst>
              <a:ext uri="{FF2B5EF4-FFF2-40B4-BE49-F238E27FC236}">
                <a16:creationId xmlns:a16="http://schemas.microsoft.com/office/drawing/2014/main" id="{7CD4FF1A-27AB-DDF1-38E7-48FBADE0B644}"/>
              </a:ext>
            </a:extLst>
          </p:cNvPr>
          <p:cNvSpPr/>
          <p:nvPr/>
        </p:nvSpPr>
        <p:spPr>
          <a:xfrm>
            <a:off x="6050138" y="4216172"/>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福岡空港</a:t>
            </a:r>
          </a:p>
        </p:txBody>
      </p:sp>
      <p:sp>
        <p:nvSpPr>
          <p:cNvPr id="70" name="四角形: 角を丸くする 69">
            <a:extLst>
              <a:ext uri="{FF2B5EF4-FFF2-40B4-BE49-F238E27FC236}">
                <a16:creationId xmlns:a16="http://schemas.microsoft.com/office/drawing/2014/main" id="{20CCDB1F-E0D1-5610-DD83-C264272EE2E4}"/>
              </a:ext>
            </a:extLst>
          </p:cNvPr>
          <p:cNvSpPr/>
          <p:nvPr/>
        </p:nvSpPr>
        <p:spPr>
          <a:xfrm>
            <a:off x="7500016" y="4216172"/>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tx1"/>
                </a:solidFill>
              </a:rPr>
              <a:t>22</a:t>
            </a:r>
            <a:endParaRPr kumimoji="1" lang="ja-JP" altLang="en-US" dirty="0">
              <a:solidFill>
                <a:schemeClr val="tx1"/>
              </a:solidFill>
            </a:endParaRPr>
          </a:p>
        </p:txBody>
      </p:sp>
      <p:sp>
        <p:nvSpPr>
          <p:cNvPr id="71" name="四角形: 角を丸くする 70">
            <a:extLst>
              <a:ext uri="{FF2B5EF4-FFF2-40B4-BE49-F238E27FC236}">
                <a16:creationId xmlns:a16="http://schemas.microsoft.com/office/drawing/2014/main" id="{36A0F191-363A-4E6E-1318-18D9ECD33693}"/>
              </a:ext>
            </a:extLst>
          </p:cNvPr>
          <p:cNvSpPr/>
          <p:nvPr/>
        </p:nvSpPr>
        <p:spPr>
          <a:xfrm>
            <a:off x="8949163" y="4216171"/>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192</a:t>
            </a:r>
            <a:endParaRPr kumimoji="1" lang="ja-JP" altLang="en-US" dirty="0">
              <a:solidFill>
                <a:schemeClr val="tx1"/>
              </a:solidFill>
            </a:endParaRPr>
          </a:p>
        </p:txBody>
      </p:sp>
      <p:sp>
        <p:nvSpPr>
          <p:cNvPr id="72" name="四角形: 角を丸くする 71">
            <a:extLst>
              <a:ext uri="{FF2B5EF4-FFF2-40B4-BE49-F238E27FC236}">
                <a16:creationId xmlns:a16="http://schemas.microsoft.com/office/drawing/2014/main" id="{5FA15BE9-F4D0-CB4B-DBD9-FCFD9740246A}"/>
              </a:ext>
            </a:extLst>
          </p:cNvPr>
          <p:cNvSpPr/>
          <p:nvPr/>
        </p:nvSpPr>
        <p:spPr>
          <a:xfrm>
            <a:off x="1719023" y="4655416"/>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900" dirty="0">
                <a:solidFill>
                  <a:schemeClr val="tx1"/>
                </a:solidFill>
              </a:rPr>
              <a:t>2023</a:t>
            </a:r>
            <a:r>
              <a:rPr kumimoji="1" lang="ja-JP" altLang="en-US" sz="900" dirty="0">
                <a:solidFill>
                  <a:schemeClr val="tx1"/>
                </a:solidFill>
              </a:rPr>
              <a:t>年</a:t>
            </a:r>
            <a:r>
              <a:rPr kumimoji="1" lang="en-US" altLang="ja-JP" sz="900" dirty="0">
                <a:solidFill>
                  <a:schemeClr val="tx1"/>
                </a:solidFill>
              </a:rPr>
              <a:t>12</a:t>
            </a:r>
            <a:r>
              <a:rPr kumimoji="1" lang="ja-JP" altLang="en-US" sz="900" dirty="0">
                <a:solidFill>
                  <a:schemeClr val="tx1"/>
                </a:solidFill>
              </a:rPr>
              <a:t>月</a:t>
            </a:r>
            <a:r>
              <a:rPr kumimoji="1" lang="en-US" altLang="ja-JP" sz="900" dirty="0">
                <a:solidFill>
                  <a:schemeClr val="tx1"/>
                </a:solidFill>
              </a:rPr>
              <a:t>2</a:t>
            </a:r>
            <a:r>
              <a:rPr kumimoji="1" lang="ja-JP" altLang="en-US" sz="900" dirty="0">
                <a:solidFill>
                  <a:schemeClr val="tx1"/>
                </a:solidFill>
              </a:rPr>
              <a:t>日（土）</a:t>
            </a:r>
          </a:p>
        </p:txBody>
      </p:sp>
      <p:sp>
        <p:nvSpPr>
          <p:cNvPr id="73" name="四角形: 角を丸くする 72">
            <a:extLst>
              <a:ext uri="{FF2B5EF4-FFF2-40B4-BE49-F238E27FC236}">
                <a16:creationId xmlns:a16="http://schemas.microsoft.com/office/drawing/2014/main" id="{F2F503E4-3668-E43B-AA69-3DEB97E70B62}"/>
              </a:ext>
            </a:extLst>
          </p:cNvPr>
          <p:cNvSpPr/>
          <p:nvPr/>
        </p:nvSpPr>
        <p:spPr>
          <a:xfrm>
            <a:off x="3160738" y="4655415"/>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900" dirty="0">
                <a:solidFill>
                  <a:schemeClr val="tx1"/>
                </a:solidFill>
              </a:rPr>
              <a:t>2023</a:t>
            </a:r>
            <a:r>
              <a:rPr kumimoji="1" lang="ja-JP" altLang="en-US" sz="900" dirty="0">
                <a:solidFill>
                  <a:schemeClr val="tx1"/>
                </a:solidFill>
              </a:rPr>
              <a:t>年</a:t>
            </a:r>
            <a:r>
              <a:rPr kumimoji="1" lang="en-US" altLang="ja-JP" sz="900" dirty="0">
                <a:solidFill>
                  <a:schemeClr val="tx1"/>
                </a:solidFill>
              </a:rPr>
              <a:t>12</a:t>
            </a:r>
            <a:r>
              <a:rPr kumimoji="1" lang="ja-JP" altLang="en-US" sz="900" dirty="0">
                <a:solidFill>
                  <a:schemeClr val="tx1"/>
                </a:solidFill>
              </a:rPr>
              <a:t>月</a:t>
            </a:r>
            <a:r>
              <a:rPr kumimoji="1" lang="en-US" altLang="ja-JP" sz="900" dirty="0">
                <a:solidFill>
                  <a:schemeClr val="tx1"/>
                </a:solidFill>
              </a:rPr>
              <a:t>4</a:t>
            </a:r>
            <a:r>
              <a:rPr kumimoji="1" lang="ja-JP" altLang="en-US" sz="900" dirty="0">
                <a:solidFill>
                  <a:schemeClr val="tx1"/>
                </a:solidFill>
              </a:rPr>
              <a:t>日（月）</a:t>
            </a:r>
          </a:p>
        </p:txBody>
      </p:sp>
      <p:sp>
        <p:nvSpPr>
          <p:cNvPr id="74" name="四角形: 角を丸くする 73">
            <a:extLst>
              <a:ext uri="{FF2B5EF4-FFF2-40B4-BE49-F238E27FC236}">
                <a16:creationId xmlns:a16="http://schemas.microsoft.com/office/drawing/2014/main" id="{592C1428-34C9-AF09-204C-F8F39EFE1B34}"/>
              </a:ext>
            </a:extLst>
          </p:cNvPr>
          <p:cNvSpPr/>
          <p:nvPr/>
        </p:nvSpPr>
        <p:spPr>
          <a:xfrm>
            <a:off x="4611347" y="4655414"/>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a:t>
            </a:r>
            <a:endParaRPr kumimoji="1" lang="ja-JP" altLang="en-US" dirty="0">
              <a:solidFill>
                <a:schemeClr val="tx1"/>
              </a:solidFill>
            </a:endParaRPr>
          </a:p>
        </p:txBody>
      </p:sp>
      <p:sp>
        <p:nvSpPr>
          <p:cNvPr id="75" name="四角形: 角を丸くする 74">
            <a:extLst>
              <a:ext uri="{FF2B5EF4-FFF2-40B4-BE49-F238E27FC236}">
                <a16:creationId xmlns:a16="http://schemas.microsoft.com/office/drawing/2014/main" id="{E87C522C-B68A-E76A-12F9-6BEE510DB3B1}"/>
              </a:ext>
            </a:extLst>
          </p:cNvPr>
          <p:cNvSpPr/>
          <p:nvPr/>
        </p:nvSpPr>
        <p:spPr>
          <a:xfrm>
            <a:off x="6061956" y="4655413"/>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国内花市場集荷場</a:t>
            </a:r>
          </a:p>
        </p:txBody>
      </p:sp>
      <p:sp>
        <p:nvSpPr>
          <p:cNvPr id="76" name="四角形: 角を丸くする 75">
            <a:extLst>
              <a:ext uri="{FF2B5EF4-FFF2-40B4-BE49-F238E27FC236}">
                <a16:creationId xmlns:a16="http://schemas.microsoft.com/office/drawing/2014/main" id="{D3A16378-5CFD-39FE-321E-450E7611CD18}"/>
              </a:ext>
            </a:extLst>
          </p:cNvPr>
          <p:cNvSpPr/>
          <p:nvPr/>
        </p:nvSpPr>
        <p:spPr>
          <a:xfrm>
            <a:off x="7511834" y="4655413"/>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33</a:t>
            </a:r>
            <a:endParaRPr kumimoji="1" lang="ja-JP" altLang="en-US" dirty="0">
              <a:solidFill>
                <a:schemeClr val="tx1"/>
              </a:solidFill>
            </a:endParaRPr>
          </a:p>
        </p:txBody>
      </p:sp>
      <p:sp>
        <p:nvSpPr>
          <p:cNvPr id="77" name="四角形: 角を丸くする 76">
            <a:extLst>
              <a:ext uri="{FF2B5EF4-FFF2-40B4-BE49-F238E27FC236}">
                <a16:creationId xmlns:a16="http://schemas.microsoft.com/office/drawing/2014/main" id="{B9BA3E1A-038F-44D2-8188-8EA82E7D85CF}"/>
              </a:ext>
            </a:extLst>
          </p:cNvPr>
          <p:cNvSpPr/>
          <p:nvPr/>
        </p:nvSpPr>
        <p:spPr>
          <a:xfrm>
            <a:off x="8960981" y="4655412"/>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215</a:t>
            </a:r>
            <a:endParaRPr kumimoji="1" lang="ja-JP" altLang="en-US" dirty="0">
              <a:solidFill>
                <a:schemeClr val="tx1"/>
              </a:solidFill>
            </a:endParaRPr>
          </a:p>
        </p:txBody>
      </p:sp>
      <p:sp>
        <p:nvSpPr>
          <p:cNvPr id="78" name="四角形: 角を丸くする 77">
            <a:extLst>
              <a:ext uri="{FF2B5EF4-FFF2-40B4-BE49-F238E27FC236}">
                <a16:creationId xmlns:a16="http://schemas.microsoft.com/office/drawing/2014/main" id="{9FA734B7-633F-0114-B17F-7B7440D7120F}"/>
              </a:ext>
            </a:extLst>
          </p:cNvPr>
          <p:cNvSpPr/>
          <p:nvPr/>
        </p:nvSpPr>
        <p:spPr>
          <a:xfrm>
            <a:off x="9826332" y="862949"/>
            <a:ext cx="2185988" cy="1039017"/>
          </a:xfrm>
          <a:prstGeom prst="round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マスタ情報・設定</a:t>
            </a:r>
          </a:p>
        </p:txBody>
      </p:sp>
      <p:sp>
        <p:nvSpPr>
          <p:cNvPr id="79" name="四角形: 角を丸くする 78">
            <a:extLst>
              <a:ext uri="{FF2B5EF4-FFF2-40B4-BE49-F238E27FC236}">
                <a16:creationId xmlns:a16="http://schemas.microsoft.com/office/drawing/2014/main" id="{32F2630E-2C76-90D2-FC06-4DF09E199937}"/>
              </a:ext>
            </a:extLst>
          </p:cNvPr>
          <p:cNvSpPr/>
          <p:nvPr/>
        </p:nvSpPr>
        <p:spPr>
          <a:xfrm>
            <a:off x="10408667" y="3337654"/>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ダウンロード</a:t>
            </a:r>
          </a:p>
        </p:txBody>
      </p:sp>
      <p:sp>
        <p:nvSpPr>
          <p:cNvPr id="80" name="四角形: 角を丸くする 79">
            <a:extLst>
              <a:ext uri="{FF2B5EF4-FFF2-40B4-BE49-F238E27FC236}">
                <a16:creationId xmlns:a16="http://schemas.microsoft.com/office/drawing/2014/main" id="{61D329DD-513B-2594-B1C8-BB61109BC8C7}"/>
              </a:ext>
            </a:extLst>
          </p:cNvPr>
          <p:cNvSpPr/>
          <p:nvPr/>
        </p:nvSpPr>
        <p:spPr>
          <a:xfrm>
            <a:off x="10403519" y="3776915"/>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81" name="四角形: 角を丸くする 80">
            <a:extLst>
              <a:ext uri="{FF2B5EF4-FFF2-40B4-BE49-F238E27FC236}">
                <a16:creationId xmlns:a16="http://schemas.microsoft.com/office/drawing/2014/main" id="{379DE0B6-4B02-BE78-2F2E-E6A0A416FD2C}"/>
              </a:ext>
            </a:extLst>
          </p:cNvPr>
          <p:cNvSpPr/>
          <p:nvPr/>
        </p:nvSpPr>
        <p:spPr>
          <a:xfrm>
            <a:off x="10400503" y="4216171"/>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82" name="四角形: 角を丸くする 81">
            <a:extLst>
              <a:ext uri="{FF2B5EF4-FFF2-40B4-BE49-F238E27FC236}">
                <a16:creationId xmlns:a16="http://schemas.microsoft.com/office/drawing/2014/main" id="{88230397-4ADC-4B7F-CD18-32135E6E469F}"/>
              </a:ext>
            </a:extLst>
          </p:cNvPr>
          <p:cNvSpPr/>
          <p:nvPr/>
        </p:nvSpPr>
        <p:spPr>
          <a:xfrm>
            <a:off x="10412321" y="4655412"/>
            <a:ext cx="1451340"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84" name="図 83" descr="アイコン が含まれている画像&#10;&#10;自動的に生成された説明">
            <a:extLst>
              <a:ext uri="{FF2B5EF4-FFF2-40B4-BE49-F238E27FC236}">
                <a16:creationId xmlns:a16="http://schemas.microsoft.com/office/drawing/2014/main" id="{F7112AE3-78C9-60A8-7E3F-B0672359EAEE}"/>
              </a:ext>
            </a:extLst>
          </p:cNvPr>
          <p:cNvPicPr>
            <a:picLocks noChangeAspect="1"/>
          </p:cNvPicPr>
          <p:nvPr/>
        </p:nvPicPr>
        <p:blipFill>
          <a:blip r:embed="rId3">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10613476" y="4286454"/>
            <a:ext cx="305850" cy="325951"/>
          </a:xfrm>
          <a:prstGeom prst="rect">
            <a:avLst/>
          </a:prstGeom>
        </p:spPr>
      </p:pic>
      <p:pic>
        <p:nvPicPr>
          <p:cNvPr id="89" name="図 88" descr="グラフィカル ユーザー インターフェイス, アプリケーション, アイコン&#10;&#10;自動的に生成された説明">
            <a:extLst>
              <a:ext uri="{FF2B5EF4-FFF2-40B4-BE49-F238E27FC236}">
                <a16:creationId xmlns:a16="http://schemas.microsoft.com/office/drawing/2014/main" id="{2C7F5FB9-13BA-DFE6-E2E6-8C7C2D56CC65}"/>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14150" t="14150" r="14968" b="14968"/>
          <a:stretch/>
        </p:blipFill>
        <p:spPr>
          <a:xfrm>
            <a:off x="11285638" y="4259174"/>
            <a:ext cx="353231" cy="353231"/>
          </a:xfrm>
          <a:prstGeom prst="rect">
            <a:avLst/>
          </a:prstGeom>
        </p:spPr>
      </p:pic>
      <p:pic>
        <p:nvPicPr>
          <p:cNvPr id="90" name="図 89" descr="アイコン が含まれている画像&#10;&#10;自動的に生成された説明">
            <a:extLst>
              <a:ext uri="{FF2B5EF4-FFF2-40B4-BE49-F238E27FC236}">
                <a16:creationId xmlns:a16="http://schemas.microsoft.com/office/drawing/2014/main" id="{CB6F7506-191A-2B9F-E6E0-23CF43866E79}"/>
              </a:ext>
            </a:extLst>
          </p:cNvPr>
          <p:cNvPicPr>
            <a:picLocks noChangeAspect="1"/>
          </p:cNvPicPr>
          <p:nvPr/>
        </p:nvPicPr>
        <p:blipFill>
          <a:blip r:embed="rId3">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10613476" y="4725680"/>
            <a:ext cx="305850" cy="325951"/>
          </a:xfrm>
          <a:prstGeom prst="rect">
            <a:avLst/>
          </a:prstGeom>
        </p:spPr>
      </p:pic>
      <p:pic>
        <p:nvPicPr>
          <p:cNvPr id="91" name="図 90" descr="グラフィカル ユーザー インターフェイス, アプリケーション, アイコン&#10;&#10;自動的に生成された説明">
            <a:extLst>
              <a:ext uri="{FF2B5EF4-FFF2-40B4-BE49-F238E27FC236}">
                <a16:creationId xmlns:a16="http://schemas.microsoft.com/office/drawing/2014/main" id="{4522C7E3-2CB0-01F5-62F4-E6DCA3966884}"/>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14150" t="14150" r="14968" b="14968"/>
          <a:stretch/>
        </p:blipFill>
        <p:spPr>
          <a:xfrm>
            <a:off x="11285638" y="4698400"/>
            <a:ext cx="353231" cy="353231"/>
          </a:xfrm>
          <a:prstGeom prst="rect">
            <a:avLst/>
          </a:prstGeom>
        </p:spPr>
      </p:pic>
      <p:sp>
        <p:nvSpPr>
          <p:cNvPr id="2" name="正方形/長方形 1">
            <a:extLst>
              <a:ext uri="{FF2B5EF4-FFF2-40B4-BE49-F238E27FC236}">
                <a16:creationId xmlns:a16="http://schemas.microsoft.com/office/drawing/2014/main" id="{81AF3027-1BBC-C572-0FF3-31A71F2BAC45}"/>
              </a:ext>
            </a:extLst>
          </p:cNvPr>
          <p:cNvSpPr/>
          <p:nvPr/>
        </p:nvSpPr>
        <p:spPr>
          <a:xfrm>
            <a:off x="-2890345" y="0"/>
            <a:ext cx="2890345" cy="5885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t>HOME</a:t>
            </a:r>
            <a:r>
              <a:rPr kumimoji="1" lang="ja-JP" altLang="en-US" dirty="0"/>
              <a:t>画面</a:t>
            </a:r>
          </a:p>
        </p:txBody>
      </p:sp>
    </p:spTree>
    <p:extLst>
      <p:ext uri="{BB962C8B-B14F-4D97-AF65-F5344CB8AC3E}">
        <p14:creationId xmlns:p14="http://schemas.microsoft.com/office/powerpoint/2010/main" val="3986048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四角形: 角を丸くする 7">
            <a:extLst>
              <a:ext uri="{FF2B5EF4-FFF2-40B4-BE49-F238E27FC236}">
                <a16:creationId xmlns:a16="http://schemas.microsoft.com/office/drawing/2014/main" id="{3B4D1245-739D-0DD1-ADD6-BEAE64E97C79}"/>
              </a:ext>
            </a:extLst>
          </p:cNvPr>
          <p:cNvSpPr/>
          <p:nvPr/>
        </p:nvSpPr>
        <p:spPr>
          <a:xfrm>
            <a:off x="6347199" y="1384624"/>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9" name="テキスト ボックス 8">
            <a:extLst>
              <a:ext uri="{FF2B5EF4-FFF2-40B4-BE49-F238E27FC236}">
                <a16:creationId xmlns:a16="http://schemas.microsoft.com/office/drawing/2014/main" id="{800019E5-A912-FA7C-7BCA-26BB59899A83}"/>
              </a:ext>
            </a:extLst>
          </p:cNvPr>
          <p:cNvSpPr txBox="1"/>
          <p:nvPr/>
        </p:nvSpPr>
        <p:spPr>
          <a:xfrm>
            <a:off x="4161211" y="1384624"/>
            <a:ext cx="2024623" cy="369332"/>
          </a:xfrm>
          <a:prstGeom prst="rect">
            <a:avLst/>
          </a:prstGeom>
          <a:noFill/>
        </p:spPr>
        <p:txBody>
          <a:bodyPr wrap="square" rtlCol="0">
            <a:spAutoFit/>
          </a:bodyPr>
          <a:lstStyle/>
          <a:p>
            <a:pPr algn="ctr"/>
            <a:r>
              <a:rPr kumimoji="1" lang="ja-JP" altLang="en-US" dirty="0"/>
              <a:t>出荷日</a:t>
            </a:r>
          </a:p>
        </p:txBody>
      </p:sp>
      <p:sp>
        <p:nvSpPr>
          <p:cNvPr id="10" name="四角形: 角を丸くする 9">
            <a:extLst>
              <a:ext uri="{FF2B5EF4-FFF2-40B4-BE49-F238E27FC236}">
                <a16:creationId xmlns:a16="http://schemas.microsoft.com/office/drawing/2014/main" id="{5772B6E1-7196-A141-6A37-32045CA9D5F2}"/>
              </a:ext>
            </a:extLst>
          </p:cNvPr>
          <p:cNvSpPr/>
          <p:nvPr/>
        </p:nvSpPr>
        <p:spPr>
          <a:xfrm>
            <a:off x="6347199" y="1895612"/>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D984D74F-7D07-F25B-F6CE-392001B74309}"/>
              </a:ext>
            </a:extLst>
          </p:cNvPr>
          <p:cNvSpPr txBox="1"/>
          <p:nvPr/>
        </p:nvSpPr>
        <p:spPr>
          <a:xfrm>
            <a:off x="4161211" y="1895612"/>
            <a:ext cx="2024623" cy="369332"/>
          </a:xfrm>
          <a:prstGeom prst="rect">
            <a:avLst/>
          </a:prstGeom>
          <a:noFill/>
        </p:spPr>
        <p:txBody>
          <a:bodyPr wrap="square" rtlCol="0">
            <a:spAutoFit/>
          </a:bodyPr>
          <a:lstStyle/>
          <a:p>
            <a:pPr algn="ctr"/>
            <a:r>
              <a:rPr kumimoji="1" lang="ja-JP" altLang="en-US" dirty="0"/>
              <a:t>販売日</a:t>
            </a:r>
          </a:p>
        </p:txBody>
      </p:sp>
      <p:sp>
        <p:nvSpPr>
          <p:cNvPr id="12" name="四角形: 角を丸くする 11">
            <a:extLst>
              <a:ext uri="{FF2B5EF4-FFF2-40B4-BE49-F238E27FC236}">
                <a16:creationId xmlns:a16="http://schemas.microsoft.com/office/drawing/2014/main" id="{B64ADB14-C57E-613B-C4C2-FCA886EEC252}"/>
              </a:ext>
            </a:extLst>
          </p:cNvPr>
          <p:cNvSpPr/>
          <p:nvPr/>
        </p:nvSpPr>
        <p:spPr>
          <a:xfrm>
            <a:off x="6347199" y="2406600"/>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ja-JP" altLang="en-US" sz="1800">
                <a:solidFill>
                  <a:schemeClr val="tx1"/>
                </a:solidFill>
              </a:rPr>
              <a:t>▽</a:t>
            </a:r>
            <a:endParaRPr lang="en-US" altLang="ja-JP" sz="1800" dirty="0">
              <a:solidFill>
                <a:schemeClr val="tx1"/>
              </a:solidFill>
            </a:endParaRPr>
          </a:p>
        </p:txBody>
      </p:sp>
      <p:sp>
        <p:nvSpPr>
          <p:cNvPr id="13" name="テキスト ボックス 12">
            <a:extLst>
              <a:ext uri="{FF2B5EF4-FFF2-40B4-BE49-F238E27FC236}">
                <a16:creationId xmlns:a16="http://schemas.microsoft.com/office/drawing/2014/main" id="{3E840719-CA40-BE91-1D6A-CE8DD4F58B19}"/>
              </a:ext>
            </a:extLst>
          </p:cNvPr>
          <p:cNvSpPr txBox="1"/>
          <p:nvPr/>
        </p:nvSpPr>
        <p:spPr>
          <a:xfrm>
            <a:off x="4161211" y="2406600"/>
            <a:ext cx="2024623" cy="369332"/>
          </a:xfrm>
          <a:prstGeom prst="rect">
            <a:avLst/>
          </a:prstGeom>
          <a:noFill/>
        </p:spPr>
        <p:txBody>
          <a:bodyPr wrap="square" rtlCol="0">
            <a:spAutoFit/>
          </a:bodyPr>
          <a:lstStyle/>
          <a:p>
            <a:pPr algn="ctr"/>
            <a:r>
              <a:rPr kumimoji="1" lang="ja-JP" altLang="en-US" dirty="0"/>
              <a:t>輸入者</a:t>
            </a:r>
          </a:p>
        </p:txBody>
      </p:sp>
      <p:sp>
        <p:nvSpPr>
          <p:cNvPr id="14" name="四角形: 角を丸くする 13">
            <a:extLst>
              <a:ext uri="{FF2B5EF4-FFF2-40B4-BE49-F238E27FC236}">
                <a16:creationId xmlns:a16="http://schemas.microsoft.com/office/drawing/2014/main" id="{46DA2FE6-2677-8D55-6B26-758B0832B049}"/>
              </a:ext>
            </a:extLst>
          </p:cNvPr>
          <p:cNvSpPr/>
          <p:nvPr/>
        </p:nvSpPr>
        <p:spPr>
          <a:xfrm>
            <a:off x="6347199" y="2917588"/>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ja-JP" altLang="en-US" sz="1800">
                <a:solidFill>
                  <a:schemeClr val="tx1"/>
                </a:solidFill>
              </a:rPr>
              <a:t>▽</a:t>
            </a:r>
            <a:endParaRPr lang="en-US" altLang="ja-JP" sz="1800" dirty="0">
              <a:solidFill>
                <a:schemeClr val="tx1"/>
              </a:solidFill>
            </a:endParaRPr>
          </a:p>
        </p:txBody>
      </p:sp>
      <p:sp>
        <p:nvSpPr>
          <p:cNvPr id="15" name="テキスト ボックス 14">
            <a:extLst>
              <a:ext uri="{FF2B5EF4-FFF2-40B4-BE49-F238E27FC236}">
                <a16:creationId xmlns:a16="http://schemas.microsoft.com/office/drawing/2014/main" id="{6D8F4410-6D75-88FF-3B61-7EF7DF9EB2CB}"/>
              </a:ext>
            </a:extLst>
          </p:cNvPr>
          <p:cNvSpPr txBox="1"/>
          <p:nvPr/>
        </p:nvSpPr>
        <p:spPr>
          <a:xfrm>
            <a:off x="4161211" y="2917588"/>
            <a:ext cx="2024623" cy="369332"/>
          </a:xfrm>
          <a:prstGeom prst="rect">
            <a:avLst/>
          </a:prstGeom>
          <a:noFill/>
        </p:spPr>
        <p:txBody>
          <a:bodyPr wrap="square" rtlCol="0">
            <a:spAutoFit/>
          </a:bodyPr>
          <a:lstStyle/>
          <a:p>
            <a:pPr algn="ctr"/>
            <a:r>
              <a:rPr kumimoji="1" lang="ja-JP" altLang="en-US" dirty="0"/>
              <a:t>国内配送先</a:t>
            </a:r>
          </a:p>
        </p:txBody>
      </p:sp>
      <p:sp>
        <p:nvSpPr>
          <p:cNvPr id="26" name="四角形: 角を丸くする 25">
            <a:extLst>
              <a:ext uri="{FF2B5EF4-FFF2-40B4-BE49-F238E27FC236}">
                <a16:creationId xmlns:a16="http://schemas.microsoft.com/office/drawing/2014/main" id="{E7015394-7B13-8803-74CA-F2AA2D6E05EB}"/>
              </a:ext>
            </a:extLst>
          </p:cNvPr>
          <p:cNvSpPr/>
          <p:nvPr/>
        </p:nvSpPr>
        <p:spPr>
          <a:xfrm>
            <a:off x="6347199" y="3428576"/>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7" name="テキスト ボックス 26">
            <a:extLst>
              <a:ext uri="{FF2B5EF4-FFF2-40B4-BE49-F238E27FC236}">
                <a16:creationId xmlns:a16="http://schemas.microsoft.com/office/drawing/2014/main" id="{1F4E14CC-FFEA-9189-0DF0-12676D5CA64A}"/>
              </a:ext>
            </a:extLst>
          </p:cNvPr>
          <p:cNvSpPr txBox="1"/>
          <p:nvPr/>
        </p:nvSpPr>
        <p:spPr>
          <a:xfrm>
            <a:off x="4161211" y="3428576"/>
            <a:ext cx="2024623" cy="369332"/>
          </a:xfrm>
          <a:prstGeom prst="rect">
            <a:avLst/>
          </a:prstGeom>
          <a:noFill/>
        </p:spPr>
        <p:txBody>
          <a:bodyPr wrap="square" rtlCol="0">
            <a:spAutoFit/>
          </a:bodyPr>
          <a:lstStyle/>
          <a:p>
            <a:pPr algn="ctr"/>
            <a:r>
              <a:rPr kumimoji="1" lang="ja-JP" altLang="en-US" dirty="0"/>
              <a:t>合計バンドル数</a:t>
            </a:r>
          </a:p>
        </p:txBody>
      </p:sp>
      <p:sp>
        <p:nvSpPr>
          <p:cNvPr id="28" name="四角形: 角を丸くする 27">
            <a:extLst>
              <a:ext uri="{FF2B5EF4-FFF2-40B4-BE49-F238E27FC236}">
                <a16:creationId xmlns:a16="http://schemas.microsoft.com/office/drawing/2014/main" id="{3B3F65C8-7210-ADD2-EA5F-6C091C998F9A}"/>
              </a:ext>
            </a:extLst>
          </p:cNvPr>
          <p:cNvSpPr/>
          <p:nvPr/>
        </p:nvSpPr>
        <p:spPr>
          <a:xfrm>
            <a:off x="6347199" y="3939564"/>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9" name="テキスト ボックス 28">
            <a:extLst>
              <a:ext uri="{FF2B5EF4-FFF2-40B4-BE49-F238E27FC236}">
                <a16:creationId xmlns:a16="http://schemas.microsoft.com/office/drawing/2014/main" id="{C070CEC6-8BB0-F04D-B7B1-B564D6E1A951}"/>
              </a:ext>
            </a:extLst>
          </p:cNvPr>
          <p:cNvSpPr txBox="1"/>
          <p:nvPr/>
        </p:nvSpPr>
        <p:spPr>
          <a:xfrm>
            <a:off x="4161211" y="3939564"/>
            <a:ext cx="2024623" cy="369332"/>
          </a:xfrm>
          <a:prstGeom prst="rect">
            <a:avLst/>
          </a:prstGeom>
          <a:noFill/>
        </p:spPr>
        <p:txBody>
          <a:bodyPr wrap="square" rtlCol="0">
            <a:spAutoFit/>
          </a:bodyPr>
          <a:lstStyle/>
          <a:p>
            <a:pPr algn="ctr"/>
            <a:r>
              <a:rPr kumimoji="1" lang="ja-JP" altLang="en-US" dirty="0"/>
              <a:t>合計箱数</a:t>
            </a:r>
          </a:p>
        </p:txBody>
      </p:sp>
      <p:sp>
        <p:nvSpPr>
          <p:cNvPr id="30" name="四角形: 角を丸くする 29">
            <a:extLst>
              <a:ext uri="{FF2B5EF4-FFF2-40B4-BE49-F238E27FC236}">
                <a16:creationId xmlns:a16="http://schemas.microsoft.com/office/drawing/2014/main" id="{90A555E2-323B-E739-75D9-E3124FEEFE8C}"/>
              </a:ext>
            </a:extLst>
          </p:cNvPr>
          <p:cNvSpPr/>
          <p:nvPr/>
        </p:nvSpPr>
        <p:spPr>
          <a:xfrm>
            <a:off x="5092840" y="4810955"/>
            <a:ext cx="2185988" cy="369332"/>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詳細入力に進む</a:t>
            </a:r>
          </a:p>
        </p:txBody>
      </p:sp>
      <p:sp>
        <p:nvSpPr>
          <p:cNvPr id="2" name="テキスト ボックス 1">
            <a:extLst>
              <a:ext uri="{FF2B5EF4-FFF2-40B4-BE49-F238E27FC236}">
                <a16:creationId xmlns:a16="http://schemas.microsoft.com/office/drawing/2014/main" id="{4F4BE218-91DE-1D1D-7776-2B41E7ECBB81}"/>
              </a:ext>
            </a:extLst>
          </p:cNvPr>
          <p:cNvSpPr txBox="1"/>
          <p:nvPr/>
        </p:nvSpPr>
        <p:spPr>
          <a:xfrm>
            <a:off x="3859731" y="798190"/>
            <a:ext cx="5396753" cy="369332"/>
          </a:xfrm>
          <a:prstGeom prst="rect">
            <a:avLst/>
          </a:prstGeom>
          <a:noFill/>
        </p:spPr>
        <p:txBody>
          <a:bodyPr wrap="square" rtlCol="0">
            <a:spAutoFit/>
          </a:bodyPr>
          <a:lstStyle/>
          <a:p>
            <a:pPr algn="ctr"/>
            <a:r>
              <a:rPr kumimoji="1" lang="ja-JP" altLang="en-US" dirty="0"/>
              <a:t>出荷梱包が終わってから入力を行ってください。</a:t>
            </a:r>
          </a:p>
        </p:txBody>
      </p:sp>
      <p:sp>
        <p:nvSpPr>
          <p:cNvPr id="3" name="四角形: 角を丸くする 2">
            <a:extLst>
              <a:ext uri="{FF2B5EF4-FFF2-40B4-BE49-F238E27FC236}">
                <a16:creationId xmlns:a16="http://schemas.microsoft.com/office/drawing/2014/main" id="{EA774954-6A96-AEDE-D3BC-FE46C292BD42}"/>
              </a:ext>
            </a:extLst>
          </p:cNvPr>
          <p:cNvSpPr/>
          <p:nvPr/>
        </p:nvSpPr>
        <p:spPr>
          <a:xfrm>
            <a:off x="0" y="0"/>
            <a:ext cx="12192000" cy="369332"/>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en-US" altLang="ja-JP" dirty="0">
                <a:solidFill>
                  <a:schemeClr val="tx1"/>
                </a:solidFill>
              </a:rPr>
              <a:t>HOME</a:t>
            </a:r>
            <a:r>
              <a:rPr kumimoji="1" lang="ja-JP" altLang="en-US" dirty="0">
                <a:solidFill>
                  <a:schemeClr val="tx1"/>
                </a:solidFill>
              </a:rPr>
              <a:t>　｜　</a:t>
            </a:r>
            <a:r>
              <a:rPr kumimoji="1" lang="ja-JP" altLang="en-US" b="1" dirty="0">
                <a:solidFill>
                  <a:schemeClr val="tx1"/>
                </a:solidFill>
              </a:rPr>
              <a:t>出荷明細作成</a:t>
            </a:r>
            <a:r>
              <a:rPr kumimoji="1" lang="ja-JP" altLang="en-US" dirty="0">
                <a:solidFill>
                  <a:schemeClr val="tx1"/>
                </a:solidFill>
              </a:rPr>
              <a:t>　｜　マスタ情報・設定</a:t>
            </a:r>
          </a:p>
        </p:txBody>
      </p:sp>
      <p:sp>
        <p:nvSpPr>
          <p:cNvPr id="4" name="テキスト ボックス 3">
            <a:extLst>
              <a:ext uri="{FF2B5EF4-FFF2-40B4-BE49-F238E27FC236}">
                <a16:creationId xmlns:a16="http://schemas.microsoft.com/office/drawing/2014/main" id="{DC83F8FE-555F-1040-C42F-C74C393DD77C}"/>
              </a:ext>
            </a:extLst>
          </p:cNvPr>
          <p:cNvSpPr txBox="1"/>
          <p:nvPr/>
        </p:nvSpPr>
        <p:spPr>
          <a:xfrm>
            <a:off x="9317368" y="42958"/>
            <a:ext cx="3203916" cy="369332"/>
          </a:xfrm>
          <a:prstGeom prst="rect">
            <a:avLst/>
          </a:prstGeom>
          <a:noFill/>
        </p:spPr>
        <p:txBody>
          <a:bodyPr wrap="square" rtlCol="0">
            <a:spAutoFit/>
          </a:bodyPr>
          <a:lstStyle/>
          <a:p>
            <a:pPr algn="ctr"/>
            <a:r>
              <a:rPr kumimoji="1" lang="ja-JP" altLang="en-US" dirty="0"/>
              <a:t>〇〇農園　</a:t>
            </a:r>
            <a:r>
              <a:rPr kumimoji="1" lang="ja-JP" altLang="en-US" dirty="0">
                <a:solidFill>
                  <a:schemeClr val="tx1"/>
                </a:solidFill>
              </a:rPr>
              <a:t>ログアウト</a:t>
            </a:r>
          </a:p>
        </p:txBody>
      </p:sp>
      <p:pic>
        <p:nvPicPr>
          <p:cNvPr id="7" name="図 6" descr="図形&#10;&#10;低い精度で自動的に生成された説明">
            <a:extLst>
              <a:ext uri="{FF2B5EF4-FFF2-40B4-BE49-F238E27FC236}">
                <a16:creationId xmlns:a16="http://schemas.microsoft.com/office/drawing/2014/main" id="{9BE6452F-4F9C-F17D-11CD-EBB1FDC6DF8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176872" y="1947129"/>
            <a:ext cx="317815" cy="317815"/>
          </a:xfrm>
          <a:prstGeom prst="rect">
            <a:avLst/>
          </a:prstGeom>
        </p:spPr>
      </p:pic>
      <p:pic>
        <p:nvPicPr>
          <p:cNvPr id="17" name="図 16" descr="図形&#10;&#10;低い精度で自動的に生成された説明">
            <a:extLst>
              <a:ext uri="{FF2B5EF4-FFF2-40B4-BE49-F238E27FC236}">
                <a16:creationId xmlns:a16="http://schemas.microsoft.com/office/drawing/2014/main" id="{0471F575-14E9-AEE0-6D7C-FF78FB3E97B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176871" y="1411495"/>
            <a:ext cx="317815" cy="317815"/>
          </a:xfrm>
          <a:prstGeom prst="rect">
            <a:avLst/>
          </a:prstGeom>
        </p:spPr>
      </p:pic>
      <p:sp>
        <p:nvSpPr>
          <p:cNvPr id="5" name="正方形/長方形 4">
            <a:extLst>
              <a:ext uri="{FF2B5EF4-FFF2-40B4-BE49-F238E27FC236}">
                <a16:creationId xmlns:a16="http://schemas.microsoft.com/office/drawing/2014/main" id="{E1A3044D-10A4-13FB-A85D-36B2F56189C7}"/>
              </a:ext>
            </a:extLst>
          </p:cNvPr>
          <p:cNvSpPr/>
          <p:nvPr/>
        </p:nvSpPr>
        <p:spPr>
          <a:xfrm>
            <a:off x="-2890345" y="0"/>
            <a:ext cx="2890345" cy="5885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出荷明細作成画面</a:t>
            </a:r>
          </a:p>
        </p:txBody>
      </p:sp>
    </p:spTree>
    <p:extLst>
      <p:ext uri="{BB962C8B-B14F-4D97-AF65-F5344CB8AC3E}">
        <p14:creationId xmlns:p14="http://schemas.microsoft.com/office/powerpoint/2010/main" val="1332301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四角形: 角を丸くする 16">
            <a:extLst>
              <a:ext uri="{FF2B5EF4-FFF2-40B4-BE49-F238E27FC236}">
                <a16:creationId xmlns:a16="http://schemas.microsoft.com/office/drawing/2014/main" id="{377F04FD-5FC4-7A11-DAFB-1B586C7DB8FF}"/>
              </a:ext>
            </a:extLst>
          </p:cNvPr>
          <p:cNvSpPr/>
          <p:nvPr/>
        </p:nvSpPr>
        <p:spPr>
          <a:xfrm>
            <a:off x="0" y="1694331"/>
            <a:ext cx="12192000" cy="5091952"/>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dirty="0">
              <a:solidFill>
                <a:schemeClr val="tx1"/>
              </a:solidFill>
            </a:endParaRPr>
          </a:p>
        </p:txBody>
      </p:sp>
      <p:sp>
        <p:nvSpPr>
          <p:cNvPr id="19" name="四角形: 角を丸くする 18">
            <a:extLst>
              <a:ext uri="{FF2B5EF4-FFF2-40B4-BE49-F238E27FC236}">
                <a16:creationId xmlns:a16="http://schemas.microsoft.com/office/drawing/2014/main" id="{9450CB73-AE4A-D956-8C99-90BBCAA568D7}"/>
              </a:ext>
            </a:extLst>
          </p:cNvPr>
          <p:cNvSpPr/>
          <p:nvPr/>
        </p:nvSpPr>
        <p:spPr>
          <a:xfrm>
            <a:off x="108975" y="1800976"/>
            <a:ext cx="103850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箱番号</a:t>
            </a:r>
          </a:p>
        </p:txBody>
      </p:sp>
      <p:sp>
        <p:nvSpPr>
          <p:cNvPr id="20" name="四角形: 角を丸くする 19">
            <a:extLst>
              <a:ext uri="{FF2B5EF4-FFF2-40B4-BE49-F238E27FC236}">
                <a16:creationId xmlns:a16="http://schemas.microsoft.com/office/drawing/2014/main" id="{052FD7E6-D850-AE01-C135-BDC60989DED4}"/>
              </a:ext>
            </a:extLst>
          </p:cNvPr>
          <p:cNvSpPr/>
          <p:nvPr/>
        </p:nvSpPr>
        <p:spPr>
          <a:xfrm>
            <a:off x="1147482" y="1800976"/>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品種</a:t>
            </a:r>
          </a:p>
        </p:txBody>
      </p:sp>
      <p:sp>
        <p:nvSpPr>
          <p:cNvPr id="21" name="四角形: 角を丸くする 20">
            <a:extLst>
              <a:ext uri="{FF2B5EF4-FFF2-40B4-BE49-F238E27FC236}">
                <a16:creationId xmlns:a16="http://schemas.microsoft.com/office/drawing/2014/main" id="{61C7F159-B92A-359A-9037-9B9777EBD707}"/>
              </a:ext>
            </a:extLst>
          </p:cNvPr>
          <p:cNvSpPr/>
          <p:nvPr/>
        </p:nvSpPr>
        <p:spPr>
          <a:xfrm>
            <a:off x="5432613" y="1800977"/>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等級</a:t>
            </a:r>
          </a:p>
        </p:txBody>
      </p:sp>
      <p:sp>
        <p:nvSpPr>
          <p:cNvPr id="22" name="四角形: 角を丸くする 21">
            <a:extLst>
              <a:ext uri="{FF2B5EF4-FFF2-40B4-BE49-F238E27FC236}">
                <a16:creationId xmlns:a16="http://schemas.microsoft.com/office/drawing/2014/main" id="{5696A78B-3547-6A4D-3500-9498D0C27FCA}"/>
              </a:ext>
            </a:extLst>
          </p:cNvPr>
          <p:cNvSpPr/>
          <p:nvPr/>
        </p:nvSpPr>
        <p:spPr>
          <a:xfrm>
            <a:off x="7599267" y="1800977"/>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長さ</a:t>
            </a:r>
          </a:p>
        </p:txBody>
      </p:sp>
      <p:sp>
        <p:nvSpPr>
          <p:cNvPr id="23" name="四角形: 角を丸くする 22">
            <a:extLst>
              <a:ext uri="{FF2B5EF4-FFF2-40B4-BE49-F238E27FC236}">
                <a16:creationId xmlns:a16="http://schemas.microsoft.com/office/drawing/2014/main" id="{FB51AA66-4C00-624E-170C-8F436C42EA00}"/>
              </a:ext>
            </a:extLst>
          </p:cNvPr>
          <p:cNvSpPr/>
          <p:nvPr/>
        </p:nvSpPr>
        <p:spPr>
          <a:xfrm>
            <a:off x="9323294" y="1800976"/>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入数</a:t>
            </a:r>
          </a:p>
        </p:txBody>
      </p:sp>
      <p:sp>
        <p:nvSpPr>
          <p:cNvPr id="24" name="四角形: 角を丸くする 23">
            <a:extLst>
              <a:ext uri="{FF2B5EF4-FFF2-40B4-BE49-F238E27FC236}">
                <a16:creationId xmlns:a16="http://schemas.microsoft.com/office/drawing/2014/main" id="{68766539-F9F9-9199-9E97-F22384D29E38}"/>
              </a:ext>
            </a:extLst>
          </p:cNvPr>
          <p:cNvSpPr/>
          <p:nvPr/>
        </p:nvSpPr>
        <p:spPr>
          <a:xfrm>
            <a:off x="3397624" y="1800976"/>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枝番</a:t>
            </a:r>
          </a:p>
        </p:txBody>
      </p:sp>
      <p:sp>
        <p:nvSpPr>
          <p:cNvPr id="39" name="テキスト ボックス 38">
            <a:extLst>
              <a:ext uri="{FF2B5EF4-FFF2-40B4-BE49-F238E27FC236}">
                <a16:creationId xmlns:a16="http://schemas.microsoft.com/office/drawing/2014/main" id="{4FA20EF4-F37E-D78C-4672-3B020F5A41B2}"/>
              </a:ext>
            </a:extLst>
          </p:cNvPr>
          <p:cNvSpPr txBox="1"/>
          <p:nvPr/>
        </p:nvSpPr>
        <p:spPr>
          <a:xfrm>
            <a:off x="119744" y="456308"/>
            <a:ext cx="7479523" cy="738664"/>
          </a:xfrm>
          <a:prstGeom prst="rect">
            <a:avLst/>
          </a:prstGeom>
          <a:noFill/>
        </p:spPr>
        <p:txBody>
          <a:bodyPr wrap="square" rtlCol="0">
            <a:spAutoFit/>
          </a:bodyPr>
          <a:lstStyle/>
          <a:p>
            <a:r>
              <a:rPr kumimoji="1" lang="ja-JP" altLang="en-US" dirty="0"/>
              <a:t>以下の出荷情報の明細を入力してください。</a:t>
            </a:r>
            <a:endParaRPr kumimoji="1" lang="en-US" altLang="ja-JP" dirty="0"/>
          </a:p>
          <a:p>
            <a:r>
              <a:rPr lang="ja-JP" altLang="en-US" sz="1200" dirty="0"/>
              <a:t>出荷日：</a:t>
            </a:r>
            <a:r>
              <a:rPr lang="en-US" altLang="ja-JP" sz="1200" dirty="0"/>
              <a:t>2023</a:t>
            </a:r>
            <a:r>
              <a:rPr lang="ja-JP" altLang="en-US" sz="1200" dirty="0"/>
              <a:t>年</a:t>
            </a:r>
            <a:r>
              <a:rPr lang="en-US" altLang="ja-JP" sz="1200" dirty="0"/>
              <a:t>12</a:t>
            </a:r>
            <a:r>
              <a:rPr lang="ja-JP" altLang="en-US" sz="1200" dirty="0"/>
              <a:t>月</a:t>
            </a:r>
            <a:r>
              <a:rPr lang="en-US" altLang="ja-JP" sz="1200" dirty="0"/>
              <a:t>11</a:t>
            </a:r>
            <a:r>
              <a:rPr lang="ja-JP" altLang="en-US" sz="1200" dirty="0"/>
              <a:t>日（月）　販売日：</a:t>
            </a:r>
            <a:r>
              <a:rPr lang="en-US" altLang="ja-JP" sz="1200" dirty="0"/>
              <a:t>2024</a:t>
            </a:r>
            <a:r>
              <a:rPr lang="ja-JP" altLang="en-US" sz="1200" dirty="0"/>
              <a:t>年</a:t>
            </a:r>
            <a:r>
              <a:rPr lang="en-US" altLang="ja-JP" sz="1200" dirty="0"/>
              <a:t>12</a:t>
            </a:r>
            <a:r>
              <a:rPr lang="ja-JP" altLang="en-US" sz="1200" dirty="0"/>
              <a:t>月</a:t>
            </a:r>
            <a:r>
              <a:rPr lang="en-US" altLang="ja-JP" sz="1200" dirty="0"/>
              <a:t>13</a:t>
            </a:r>
            <a:r>
              <a:rPr lang="ja-JP" altLang="en-US" sz="1200" dirty="0"/>
              <a:t>日（水） 輸入者：香港／</a:t>
            </a:r>
            <a:r>
              <a:rPr lang="en-US" altLang="ja-JP" sz="1200" dirty="0"/>
              <a:t>□□□□□□□</a:t>
            </a:r>
          </a:p>
          <a:p>
            <a:r>
              <a:rPr lang="ja-JP" altLang="en-US" sz="1200" dirty="0"/>
              <a:t>国内配送先：国内花市場集荷場気付け花菊行き　合計バンドル数：３３バンドル　合計箱数：</a:t>
            </a:r>
            <a:r>
              <a:rPr lang="en-US" altLang="ja-JP" sz="1200" dirty="0"/>
              <a:t>199</a:t>
            </a:r>
            <a:r>
              <a:rPr lang="ja-JP" altLang="en-US" sz="1200" dirty="0"/>
              <a:t>箱</a:t>
            </a:r>
            <a:endParaRPr kumimoji="1" lang="ja-JP" altLang="en-US" sz="1200" dirty="0"/>
          </a:p>
        </p:txBody>
      </p:sp>
      <p:sp>
        <p:nvSpPr>
          <p:cNvPr id="40" name="四角形: 角を丸くする 39">
            <a:extLst>
              <a:ext uri="{FF2B5EF4-FFF2-40B4-BE49-F238E27FC236}">
                <a16:creationId xmlns:a16="http://schemas.microsoft.com/office/drawing/2014/main" id="{FE741E79-E5D6-A904-14F9-21673B37D26E}"/>
              </a:ext>
            </a:extLst>
          </p:cNvPr>
          <p:cNvSpPr/>
          <p:nvPr/>
        </p:nvSpPr>
        <p:spPr>
          <a:xfrm>
            <a:off x="8453716" y="847165"/>
            <a:ext cx="1460548" cy="369332"/>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下書き保存</a:t>
            </a:r>
          </a:p>
        </p:txBody>
      </p:sp>
      <p:sp>
        <p:nvSpPr>
          <p:cNvPr id="41" name="四角形: 角を丸くする 40">
            <a:extLst>
              <a:ext uri="{FF2B5EF4-FFF2-40B4-BE49-F238E27FC236}">
                <a16:creationId xmlns:a16="http://schemas.microsoft.com/office/drawing/2014/main" id="{3F85FA0B-C99F-680C-2A6E-AFD32BF037C9}"/>
              </a:ext>
            </a:extLst>
          </p:cNvPr>
          <p:cNvSpPr/>
          <p:nvPr/>
        </p:nvSpPr>
        <p:spPr>
          <a:xfrm>
            <a:off x="10184604" y="847165"/>
            <a:ext cx="1887651" cy="369332"/>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rPr>
              <a:t>保存して内容確認</a:t>
            </a:r>
            <a:endParaRPr kumimoji="1" lang="ja-JP" altLang="en-US" sz="1400" dirty="0">
              <a:solidFill>
                <a:schemeClr val="tx1"/>
              </a:solidFill>
            </a:endParaRPr>
          </a:p>
        </p:txBody>
      </p:sp>
      <p:sp>
        <p:nvSpPr>
          <p:cNvPr id="44" name="四角形: 角を丸くする 43">
            <a:extLst>
              <a:ext uri="{FF2B5EF4-FFF2-40B4-BE49-F238E27FC236}">
                <a16:creationId xmlns:a16="http://schemas.microsoft.com/office/drawing/2014/main" id="{9C7F41E9-455E-9310-46BB-13E549B36053}"/>
              </a:ext>
            </a:extLst>
          </p:cNvPr>
          <p:cNvSpPr/>
          <p:nvPr/>
        </p:nvSpPr>
        <p:spPr>
          <a:xfrm>
            <a:off x="5432613" y="227881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a:t>
            </a:r>
            <a:r>
              <a:rPr kumimoji="1" lang="en-US" altLang="ja-JP" sz="1100" dirty="0">
                <a:solidFill>
                  <a:schemeClr val="tx1"/>
                </a:solidFill>
              </a:rPr>
              <a:t>4P </a:t>
            </a:r>
            <a:r>
              <a:rPr kumimoji="1" lang="ja-JP" altLang="en-US" sz="1100" dirty="0">
                <a:solidFill>
                  <a:schemeClr val="tx1"/>
                </a:solidFill>
              </a:rPr>
              <a:t>□</a:t>
            </a:r>
            <a:r>
              <a:rPr kumimoji="1" lang="en-US" altLang="ja-JP" sz="1100" dirty="0">
                <a:solidFill>
                  <a:schemeClr val="tx1"/>
                </a:solidFill>
              </a:rPr>
              <a:t>3P </a:t>
            </a:r>
            <a:r>
              <a:rPr kumimoji="1" lang="ja-JP" altLang="en-US" sz="1100" dirty="0">
                <a:solidFill>
                  <a:schemeClr val="tx1"/>
                </a:solidFill>
              </a:rPr>
              <a:t> □その他</a:t>
            </a:r>
            <a:r>
              <a:rPr kumimoji="1" lang="en-US" altLang="ja-JP" sz="1100" dirty="0">
                <a:solidFill>
                  <a:schemeClr val="tx1"/>
                </a:solidFill>
              </a:rPr>
              <a:t>(</a:t>
            </a:r>
            <a:r>
              <a:rPr kumimoji="1" lang="ja-JP" altLang="en-US" sz="1100" dirty="0">
                <a:solidFill>
                  <a:schemeClr val="tx1"/>
                </a:solidFill>
              </a:rPr>
              <a:t>　　　　</a:t>
            </a:r>
            <a:r>
              <a:rPr lang="en-US" altLang="ja-JP" sz="1100" dirty="0">
                <a:solidFill>
                  <a:schemeClr val="tx1"/>
                </a:solidFill>
              </a:rPr>
              <a:t>)</a:t>
            </a:r>
            <a:endParaRPr kumimoji="1" lang="en-US" altLang="ja-JP" sz="1100" dirty="0">
              <a:solidFill>
                <a:schemeClr val="tx1"/>
              </a:solidFill>
            </a:endParaRPr>
          </a:p>
        </p:txBody>
      </p:sp>
      <p:sp>
        <p:nvSpPr>
          <p:cNvPr id="45" name="四角形: 角を丸くする 44">
            <a:extLst>
              <a:ext uri="{FF2B5EF4-FFF2-40B4-BE49-F238E27FC236}">
                <a16:creationId xmlns:a16="http://schemas.microsoft.com/office/drawing/2014/main" id="{A2F7DB45-43AF-0012-CFC6-8827144EA2E5}"/>
              </a:ext>
            </a:extLst>
          </p:cNvPr>
          <p:cNvSpPr/>
          <p:nvPr/>
        </p:nvSpPr>
        <p:spPr>
          <a:xfrm>
            <a:off x="7599267" y="2278810"/>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rPr>
              <a:t>□</a:t>
            </a:r>
            <a:r>
              <a:rPr kumimoji="1" lang="en-US" altLang="ja-JP" sz="900" dirty="0">
                <a:solidFill>
                  <a:schemeClr val="tx1"/>
                </a:solidFill>
              </a:rPr>
              <a:t>2L</a:t>
            </a:r>
            <a:r>
              <a:rPr kumimoji="1" lang="ja-JP" altLang="en-US" sz="900" dirty="0">
                <a:solidFill>
                  <a:schemeClr val="tx1"/>
                </a:solidFill>
              </a:rPr>
              <a:t> □</a:t>
            </a:r>
            <a:r>
              <a:rPr kumimoji="1" lang="en-US" altLang="ja-JP" sz="900" dirty="0">
                <a:solidFill>
                  <a:schemeClr val="tx1"/>
                </a:solidFill>
              </a:rPr>
              <a:t>L</a:t>
            </a:r>
            <a:r>
              <a:rPr kumimoji="1" lang="ja-JP" altLang="en-US" sz="900" dirty="0">
                <a:solidFill>
                  <a:schemeClr val="tx1"/>
                </a:solidFill>
              </a:rPr>
              <a:t> □その他</a:t>
            </a:r>
            <a:r>
              <a:rPr kumimoji="1" lang="en-US" altLang="ja-JP" sz="900" dirty="0">
                <a:solidFill>
                  <a:schemeClr val="tx1"/>
                </a:solidFill>
              </a:rPr>
              <a:t>(</a:t>
            </a:r>
            <a:r>
              <a:rPr kumimoji="1" lang="ja-JP" altLang="en-US" sz="900" dirty="0">
                <a:solidFill>
                  <a:schemeClr val="tx1"/>
                </a:solidFill>
              </a:rPr>
              <a:t>　　　　</a:t>
            </a:r>
            <a:r>
              <a:rPr lang="en-US" altLang="ja-JP" sz="900" dirty="0">
                <a:solidFill>
                  <a:schemeClr val="tx1"/>
                </a:solidFill>
              </a:rPr>
              <a:t>)</a:t>
            </a:r>
            <a:endParaRPr kumimoji="1" lang="en-US" altLang="ja-JP" sz="900" dirty="0">
              <a:solidFill>
                <a:schemeClr val="tx1"/>
              </a:solidFill>
            </a:endParaRPr>
          </a:p>
        </p:txBody>
      </p:sp>
      <p:sp>
        <p:nvSpPr>
          <p:cNvPr id="46" name="四角形: 角を丸くする 45">
            <a:extLst>
              <a:ext uri="{FF2B5EF4-FFF2-40B4-BE49-F238E27FC236}">
                <a16:creationId xmlns:a16="http://schemas.microsoft.com/office/drawing/2014/main" id="{A6D4F4F1-38C3-C151-BCAE-2E33A5B8FB85}"/>
              </a:ext>
            </a:extLst>
          </p:cNvPr>
          <p:cNvSpPr/>
          <p:nvPr/>
        </p:nvSpPr>
        <p:spPr>
          <a:xfrm>
            <a:off x="9323294" y="227881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rPr>
              <a:t>□</a:t>
            </a:r>
            <a:r>
              <a:rPr kumimoji="1" lang="en-US" altLang="ja-JP" sz="1050" dirty="0">
                <a:solidFill>
                  <a:schemeClr val="tx1"/>
                </a:solidFill>
              </a:rPr>
              <a:t>100 </a:t>
            </a:r>
            <a:r>
              <a:rPr kumimoji="1" lang="ja-JP" altLang="en-US" sz="1050" dirty="0">
                <a:solidFill>
                  <a:schemeClr val="tx1"/>
                </a:solidFill>
              </a:rPr>
              <a:t>□</a:t>
            </a:r>
            <a:r>
              <a:rPr kumimoji="1" lang="en-US" altLang="ja-JP" sz="1050" dirty="0">
                <a:solidFill>
                  <a:schemeClr val="tx1"/>
                </a:solidFill>
              </a:rPr>
              <a:t>50 </a:t>
            </a:r>
            <a:r>
              <a:rPr kumimoji="1" lang="ja-JP" altLang="en-US" sz="1050" dirty="0">
                <a:solidFill>
                  <a:schemeClr val="tx1"/>
                </a:solidFill>
              </a:rPr>
              <a:t> □その他</a:t>
            </a:r>
            <a:r>
              <a:rPr kumimoji="1" lang="en-US" altLang="ja-JP" sz="1050" dirty="0">
                <a:solidFill>
                  <a:schemeClr val="tx1"/>
                </a:solidFill>
              </a:rPr>
              <a:t>(</a:t>
            </a:r>
            <a:r>
              <a:rPr kumimoji="1" lang="ja-JP" altLang="en-US" sz="1050" dirty="0">
                <a:solidFill>
                  <a:schemeClr val="tx1"/>
                </a:solidFill>
              </a:rPr>
              <a:t>　　　　</a:t>
            </a:r>
            <a:r>
              <a:rPr lang="en-US" altLang="ja-JP" sz="1050" dirty="0">
                <a:solidFill>
                  <a:schemeClr val="tx1"/>
                </a:solidFill>
              </a:rPr>
              <a:t>)</a:t>
            </a:r>
            <a:endParaRPr kumimoji="1" lang="en-US" altLang="ja-JP" sz="1050" dirty="0">
              <a:solidFill>
                <a:schemeClr val="tx1"/>
              </a:solidFill>
            </a:endParaRPr>
          </a:p>
        </p:txBody>
      </p:sp>
      <p:sp>
        <p:nvSpPr>
          <p:cNvPr id="47" name="四角形: 角を丸くする 46">
            <a:extLst>
              <a:ext uri="{FF2B5EF4-FFF2-40B4-BE49-F238E27FC236}">
                <a16:creationId xmlns:a16="http://schemas.microsoft.com/office/drawing/2014/main" id="{658B2A79-4EA2-70D4-EAAB-B9263451D569}"/>
              </a:ext>
            </a:extLst>
          </p:cNvPr>
          <p:cNvSpPr/>
          <p:nvPr/>
        </p:nvSpPr>
        <p:spPr>
          <a:xfrm>
            <a:off x="3397623" y="2278810"/>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1100" dirty="0">
                <a:solidFill>
                  <a:schemeClr val="tx1"/>
                </a:solidFill>
              </a:rPr>
              <a:t>▽</a:t>
            </a:r>
            <a:endParaRPr kumimoji="1" lang="en-US" altLang="ja-JP" sz="1100" dirty="0">
              <a:solidFill>
                <a:schemeClr val="tx1"/>
              </a:solidFill>
            </a:endParaRPr>
          </a:p>
        </p:txBody>
      </p:sp>
      <p:sp>
        <p:nvSpPr>
          <p:cNvPr id="48" name="四角形: 角を丸くする 47">
            <a:extLst>
              <a:ext uri="{FF2B5EF4-FFF2-40B4-BE49-F238E27FC236}">
                <a16:creationId xmlns:a16="http://schemas.microsoft.com/office/drawing/2014/main" id="{4C957CC1-099A-1F14-AC26-CF42849F9107}"/>
              </a:ext>
            </a:extLst>
          </p:cNvPr>
          <p:cNvSpPr/>
          <p:nvPr/>
        </p:nvSpPr>
        <p:spPr>
          <a:xfrm>
            <a:off x="1147481" y="2278810"/>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ja-JP" altLang="en-US" sz="1100" dirty="0">
                <a:solidFill>
                  <a:schemeClr val="tx1"/>
                </a:solidFill>
              </a:rPr>
              <a:t>▽</a:t>
            </a:r>
            <a:endParaRPr lang="en-US" altLang="ja-JP" sz="1100" dirty="0">
              <a:solidFill>
                <a:schemeClr val="tx1"/>
              </a:solidFill>
            </a:endParaRPr>
          </a:p>
        </p:txBody>
      </p:sp>
      <p:sp>
        <p:nvSpPr>
          <p:cNvPr id="49" name="四角形: 角を丸くする 48">
            <a:extLst>
              <a:ext uri="{FF2B5EF4-FFF2-40B4-BE49-F238E27FC236}">
                <a16:creationId xmlns:a16="http://schemas.microsoft.com/office/drawing/2014/main" id="{63BD14E1-3E70-DFB3-7622-1AE05A91AF95}"/>
              </a:ext>
            </a:extLst>
          </p:cNvPr>
          <p:cNvSpPr/>
          <p:nvPr/>
        </p:nvSpPr>
        <p:spPr>
          <a:xfrm>
            <a:off x="119744" y="2278810"/>
            <a:ext cx="102773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X-1</a:t>
            </a:r>
          </a:p>
        </p:txBody>
      </p:sp>
      <p:sp>
        <p:nvSpPr>
          <p:cNvPr id="50" name="四角形: 角を丸くする 49">
            <a:extLst>
              <a:ext uri="{FF2B5EF4-FFF2-40B4-BE49-F238E27FC236}">
                <a16:creationId xmlns:a16="http://schemas.microsoft.com/office/drawing/2014/main" id="{A4C94648-645C-CF9A-8A5D-A05CF23CB2D3}"/>
              </a:ext>
            </a:extLst>
          </p:cNvPr>
          <p:cNvSpPr/>
          <p:nvPr/>
        </p:nvSpPr>
        <p:spPr>
          <a:xfrm>
            <a:off x="11489947" y="1800530"/>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rPr>
              <a:t>MIX</a:t>
            </a:r>
            <a:endParaRPr kumimoji="1" lang="ja-JP" altLang="en-US" sz="1200" dirty="0">
              <a:solidFill>
                <a:schemeClr val="tx1"/>
              </a:solidFill>
            </a:endParaRPr>
          </a:p>
        </p:txBody>
      </p:sp>
      <p:sp>
        <p:nvSpPr>
          <p:cNvPr id="51" name="四角形: 角を丸くする 50">
            <a:extLst>
              <a:ext uri="{FF2B5EF4-FFF2-40B4-BE49-F238E27FC236}">
                <a16:creationId xmlns:a16="http://schemas.microsoft.com/office/drawing/2014/main" id="{A40395CF-56F1-C72A-5C80-4A912285EFAE}"/>
              </a:ext>
            </a:extLst>
          </p:cNvPr>
          <p:cNvSpPr/>
          <p:nvPr/>
        </p:nvSpPr>
        <p:spPr>
          <a:xfrm>
            <a:off x="11489797" y="2278809"/>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a:t>
            </a:r>
          </a:p>
        </p:txBody>
      </p:sp>
      <p:cxnSp>
        <p:nvCxnSpPr>
          <p:cNvPr id="53" name="直線コネクタ 52">
            <a:extLst>
              <a:ext uri="{FF2B5EF4-FFF2-40B4-BE49-F238E27FC236}">
                <a16:creationId xmlns:a16="http://schemas.microsoft.com/office/drawing/2014/main" id="{2CF030ED-4837-A80D-34F7-7049040CDD77}"/>
              </a:ext>
            </a:extLst>
          </p:cNvPr>
          <p:cNvCxnSpPr/>
          <p:nvPr/>
        </p:nvCxnSpPr>
        <p:spPr>
          <a:xfrm>
            <a:off x="6000314" y="3114433"/>
            <a:ext cx="0" cy="1255059"/>
          </a:xfrm>
          <a:prstGeom prst="line">
            <a:avLst/>
          </a:prstGeom>
        </p:spPr>
        <p:style>
          <a:lnRef idx="1">
            <a:schemeClr val="accent1"/>
          </a:lnRef>
          <a:fillRef idx="0">
            <a:schemeClr val="accent1"/>
          </a:fillRef>
          <a:effectRef idx="0">
            <a:schemeClr val="accent1"/>
          </a:effectRef>
          <a:fontRef idx="minor">
            <a:schemeClr val="tx1"/>
          </a:fontRef>
        </p:style>
      </p:cxnSp>
      <p:sp>
        <p:nvSpPr>
          <p:cNvPr id="54" name="四角形: 角を丸くする 53">
            <a:extLst>
              <a:ext uri="{FF2B5EF4-FFF2-40B4-BE49-F238E27FC236}">
                <a16:creationId xmlns:a16="http://schemas.microsoft.com/office/drawing/2014/main" id="{8CD53A79-D4AC-AB30-5CF1-2B96D1E8DA29}"/>
              </a:ext>
            </a:extLst>
          </p:cNvPr>
          <p:cNvSpPr/>
          <p:nvPr/>
        </p:nvSpPr>
        <p:spPr>
          <a:xfrm>
            <a:off x="5432613" y="4726217"/>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a:t>
            </a:r>
            <a:r>
              <a:rPr kumimoji="1" lang="en-US" altLang="ja-JP" sz="1100" dirty="0">
                <a:solidFill>
                  <a:schemeClr val="tx1"/>
                </a:solidFill>
              </a:rPr>
              <a:t>4P </a:t>
            </a:r>
            <a:r>
              <a:rPr kumimoji="1" lang="ja-JP" altLang="en-US" sz="1100" dirty="0">
                <a:solidFill>
                  <a:schemeClr val="tx1"/>
                </a:solidFill>
              </a:rPr>
              <a:t>□</a:t>
            </a:r>
            <a:r>
              <a:rPr kumimoji="1" lang="en-US" altLang="ja-JP" sz="1100" dirty="0">
                <a:solidFill>
                  <a:schemeClr val="tx1"/>
                </a:solidFill>
              </a:rPr>
              <a:t>3P </a:t>
            </a:r>
            <a:r>
              <a:rPr kumimoji="1" lang="ja-JP" altLang="en-US" sz="1100" dirty="0">
                <a:solidFill>
                  <a:schemeClr val="tx1"/>
                </a:solidFill>
              </a:rPr>
              <a:t> □その他</a:t>
            </a:r>
            <a:r>
              <a:rPr kumimoji="1" lang="en-US" altLang="ja-JP" sz="1100" dirty="0">
                <a:solidFill>
                  <a:schemeClr val="tx1"/>
                </a:solidFill>
              </a:rPr>
              <a:t>(</a:t>
            </a:r>
            <a:r>
              <a:rPr kumimoji="1" lang="ja-JP" altLang="en-US" sz="1100" dirty="0">
                <a:solidFill>
                  <a:schemeClr val="tx1"/>
                </a:solidFill>
              </a:rPr>
              <a:t>　　　　</a:t>
            </a:r>
            <a:r>
              <a:rPr lang="en-US" altLang="ja-JP" sz="1100" dirty="0">
                <a:solidFill>
                  <a:schemeClr val="tx1"/>
                </a:solidFill>
              </a:rPr>
              <a:t>)</a:t>
            </a:r>
            <a:endParaRPr kumimoji="1" lang="en-US" altLang="ja-JP" sz="1100" dirty="0">
              <a:solidFill>
                <a:schemeClr val="tx1"/>
              </a:solidFill>
            </a:endParaRPr>
          </a:p>
        </p:txBody>
      </p:sp>
      <p:sp>
        <p:nvSpPr>
          <p:cNvPr id="55" name="四角形: 角を丸くする 54">
            <a:extLst>
              <a:ext uri="{FF2B5EF4-FFF2-40B4-BE49-F238E27FC236}">
                <a16:creationId xmlns:a16="http://schemas.microsoft.com/office/drawing/2014/main" id="{65D178D4-1244-6786-EED8-4360CD0003D7}"/>
              </a:ext>
            </a:extLst>
          </p:cNvPr>
          <p:cNvSpPr/>
          <p:nvPr/>
        </p:nvSpPr>
        <p:spPr>
          <a:xfrm>
            <a:off x="7599267" y="4726217"/>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rPr>
              <a:t>□</a:t>
            </a:r>
            <a:r>
              <a:rPr kumimoji="1" lang="en-US" altLang="ja-JP" sz="900" dirty="0">
                <a:solidFill>
                  <a:schemeClr val="tx1"/>
                </a:solidFill>
              </a:rPr>
              <a:t>2L</a:t>
            </a:r>
            <a:r>
              <a:rPr kumimoji="1" lang="ja-JP" altLang="en-US" sz="900" dirty="0">
                <a:solidFill>
                  <a:schemeClr val="tx1"/>
                </a:solidFill>
              </a:rPr>
              <a:t> □</a:t>
            </a:r>
            <a:r>
              <a:rPr kumimoji="1" lang="en-US" altLang="ja-JP" sz="900" dirty="0">
                <a:solidFill>
                  <a:schemeClr val="tx1"/>
                </a:solidFill>
              </a:rPr>
              <a:t>L</a:t>
            </a:r>
            <a:r>
              <a:rPr kumimoji="1" lang="ja-JP" altLang="en-US" sz="900" dirty="0">
                <a:solidFill>
                  <a:schemeClr val="tx1"/>
                </a:solidFill>
              </a:rPr>
              <a:t> □その他</a:t>
            </a:r>
            <a:r>
              <a:rPr kumimoji="1" lang="en-US" altLang="ja-JP" sz="900" dirty="0">
                <a:solidFill>
                  <a:schemeClr val="tx1"/>
                </a:solidFill>
              </a:rPr>
              <a:t>(</a:t>
            </a:r>
            <a:r>
              <a:rPr kumimoji="1" lang="ja-JP" altLang="en-US" sz="900" dirty="0">
                <a:solidFill>
                  <a:schemeClr val="tx1"/>
                </a:solidFill>
              </a:rPr>
              <a:t>　　　　</a:t>
            </a:r>
            <a:r>
              <a:rPr lang="en-US" altLang="ja-JP" sz="900" dirty="0">
                <a:solidFill>
                  <a:schemeClr val="tx1"/>
                </a:solidFill>
              </a:rPr>
              <a:t>)</a:t>
            </a:r>
            <a:endParaRPr kumimoji="1" lang="en-US" altLang="ja-JP" sz="900" dirty="0">
              <a:solidFill>
                <a:schemeClr val="tx1"/>
              </a:solidFill>
            </a:endParaRPr>
          </a:p>
        </p:txBody>
      </p:sp>
      <p:sp>
        <p:nvSpPr>
          <p:cNvPr id="56" name="四角形: 角を丸くする 55">
            <a:extLst>
              <a:ext uri="{FF2B5EF4-FFF2-40B4-BE49-F238E27FC236}">
                <a16:creationId xmlns:a16="http://schemas.microsoft.com/office/drawing/2014/main" id="{33B127BB-11C4-A931-84E7-9165678B38AB}"/>
              </a:ext>
            </a:extLst>
          </p:cNvPr>
          <p:cNvSpPr/>
          <p:nvPr/>
        </p:nvSpPr>
        <p:spPr>
          <a:xfrm>
            <a:off x="9323294" y="4726217"/>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rPr>
              <a:t>□</a:t>
            </a:r>
            <a:r>
              <a:rPr kumimoji="1" lang="en-US" altLang="ja-JP" sz="1050" dirty="0">
                <a:solidFill>
                  <a:schemeClr val="tx1"/>
                </a:solidFill>
              </a:rPr>
              <a:t>100 </a:t>
            </a:r>
            <a:r>
              <a:rPr kumimoji="1" lang="ja-JP" altLang="en-US" sz="1050" dirty="0">
                <a:solidFill>
                  <a:schemeClr val="tx1"/>
                </a:solidFill>
              </a:rPr>
              <a:t>□</a:t>
            </a:r>
            <a:r>
              <a:rPr kumimoji="1" lang="en-US" altLang="ja-JP" sz="1050" dirty="0">
                <a:solidFill>
                  <a:schemeClr val="tx1"/>
                </a:solidFill>
              </a:rPr>
              <a:t>50 </a:t>
            </a:r>
            <a:r>
              <a:rPr kumimoji="1" lang="ja-JP" altLang="en-US" sz="1050" dirty="0">
                <a:solidFill>
                  <a:schemeClr val="tx1"/>
                </a:solidFill>
              </a:rPr>
              <a:t> □その他</a:t>
            </a:r>
            <a:r>
              <a:rPr kumimoji="1" lang="en-US" altLang="ja-JP" sz="1050" dirty="0">
                <a:solidFill>
                  <a:schemeClr val="tx1"/>
                </a:solidFill>
              </a:rPr>
              <a:t>(</a:t>
            </a:r>
            <a:r>
              <a:rPr kumimoji="1" lang="ja-JP" altLang="en-US" sz="1050" dirty="0">
                <a:solidFill>
                  <a:schemeClr val="tx1"/>
                </a:solidFill>
              </a:rPr>
              <a:t>　　　　</a:t>
            </a:r>
            <a:r>
              <a:rPr lang="en-US" altLang="ja-JP" sz="1050" dirty="0">
                <a:solidFill>
                  <a:schemeClr val="tx1"/>
                </a:solidFill>
              </a:rPr>
              <a:t>)</a:t>
            </a:r>
            <a:endParaRPr kumimoji="1" lang="en-US" altLang="ja-JP" sz="1050" dirty="0">
              <a:solidFill>
                <a:schemeClr val="tx1"/>
              </a:solidFill>
            </a:endParaRPr>
          </a:p>
        </p:txBody>
      </p:sp>
      <p:sp>
        <p:nvSpPr>
          <p:cNvPr id="57" name="四角形: 角を丸くする 56">
            <a:extLst>
              <a:ext uri="{FF2B5EF4-FFF2-40B4-BE49-F238E27FC236}">
                <a16:creationId xmlns:a16="http://schemas.microsoft.com/office/drawing/2014/main" id="{5A8FAF4A-1147-123F-5B8C-5A7F6D750271}"/>
              </a:ext>
            </a:extLst>
          </p:cNvPr>
          <p:cNvSpPr/>
          <p:nvPr/>
        </p:nvSpPr>
        <p:spPr>
          <a:xfrm>
            <a:off x="3397623" y="4726217"/>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1100" dirty="0">
                <a:solidFill>
                  <a:schemeClr val="tx1"/>
                </a:solidFill>
              </a:rPr>
              <a:t>▽</a:t>
            </a:r>
            <a:endParaRPr kumimoji="1" lang="en-US" altLang="ja-JP" sz="1100" dirty="0">
              <a:solidFill>
                <a:schemeClr val="tx1"/>
              </a:solidFill>
            </a:endParaRPr>
          </a:p>
        </p:txBody>
      </p:sp>
      <p:sp>
        <p:nvSpPr>
          <p:cNvPr id="58" name="四角形: 角を丸くする 57">
            <a:extLst>
              <a:ext uri="{FF2B5EF4-FFF2-40B4-BE49-F238E27FC236}">
                <a16:creationId xmlns:a16="http://schemas.microsoft.com/office/drawing/2014/main" id="{045FF1D8-E087-42FD-522E-61295D637096}"/>
              </a:ext>
            </a:extLst>
          </p:cNvPr>
          <p:cNvSpPr/>
          <p:nvPr/>
        </p:nvSpPr>
        <p:spPr>
          <a:xfrm>
            <a:off x="1147481" y="4726217"/>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ja-JP" altLang="en-US" sz="1100" dirty="0">
                <a:solidFill>
                  <a:schemeClr val="tx1"/>
                </a:solidFill>
              </a:rPr>
              <a:t>▽</a:t>
            </a:r>
            <a:endParaRPr lang="en-US" altLang="ja-JP" sz="1100" dirty="0">
              <a:solidFill>
                <a:schemeClr val="tx1"/>
              </a:solidFill>
            </a:endParaRPr>
          </a:p>
        </p:txBody>
      </p:sp>
      <p:sp>
        <p:nvSpPr>
          <p:cNvPr id="59" name="四角形: 角を丸くする 58">
            <a:extLst>
              <a:ext uri="{FF2B5EF4-FFF2-40B4-BE49-F238E27FC236}">
                <a16:creationId xmlns:a16="http://schemas.microsoft.com/office/drawing/2014/main" id="{88D53032-B1CE-B4E6-33C4-6FB153EE5457}"/>
              </a:ext>
            </a:extLst>
          </p:cNvPr>
          <p:cNvSpPr/>
          <p:nvPr/>
        </p:nvSpPr>
        <p:spPr>
          <a:xfrm>
            <a:off x="119744" y="4726217"/>
            <a:ext cx="102773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X-199</a:t>
            </a:r>
          </a:p>
        </p:txBody>
      </p:sp>
      <p:sp>
        <p:nvSpPr>
          <p:cNvPr id="60" name="四角形: 角を丸くする 59">
            <a:extLst>
              <a:ext uri="{FF2B5EF4-FFF2-40B4-BE49-F238E27FC236}">
                <a16:creationId xmlns:a16="http://schemas.microsoft.com/office/drawing/2014/main" id="{73F49EDC-D1C3-DCF8-F0FD-1523E8DF4F7B}"/>
              </a:ext>
            </a:extLst>
          </p:cNvPr>
          <p:cNvSpPr/>
          <p:nvPr/>
        </p:nvSpPr>
        <p:spPr>
          <a:xfrm>
            <a:off x="11489797" y="4726216"/>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a:t>
            </a:r>
          </a:p>
        </p:txBody>
      </p:sp>
      <p:sp>
        <p:nvSpPr>
          <p:cNvPr id="62" name="四角形: 角を丸くする 61">
            <a:extLst>
              <a:ext uri="{FF2B5EF4-FFF2-40B4-BE49-F238E27FC236}">
                <a16:creationId xmlns:a16="http://schemas.microsoft.com/office/drawing/2014/main" id="{14DBDFB9-6420-6AA2-8383-EB0AC1DC36FF}"/>
              </a:ext>
            </a:extLst>
          </p:cNvPr>
          <p:cNvSpPr/>
          <p:nvPr/>
        </p:nvSpPr>
        <p:spPr>
          <a:xfrm>
            <a:off x="119744" y="5632570"/>
            <a:ext cx="11946450" cy="979986"/>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en-US" altLang="ja-JP" sz="1100" dirty="0">
              <a:solidFill>
                <a:schemeClr val="tx1"/>
              </a:solidFill>
            </a:endParaRPr>
          </a:p>
        </p:txBody>
      </p:sp>
      <p:sp>
        <p:nvSpPr>
          <p:cNvPr id="64" name="テキスト ボックス 63">
            <a:extLst>
              <a:ext uri="{FF2B5EF4-FFF2-40B4-BE49-F238E27FC236}">
                <a16:creationId xmlns:a16="http://schemas.microsoft.com/office/drawing/2014/main" id="{EC002F4E-6DFA-B247-3B4C-7AF07226EFFF}"/>
              </a:ext>
            </a:extLst>
          </p:cNvPr>
          <p:cNvSpPr txBox="1"/>
          <p:nvPr/>
        </p:nvSpPr>
        <p:spPr>
          <a:xfrm>
            <a:off x="108975" y="5328038"/>
            <a:ext cx="6102416" cy="261610"/>
          </a:xfrm>
          <a:prstGeom prst="rect">
            <a:avLst/>
          </a:prstGeom>
          <a:noFill/>
        </p:spPr>
        <p:txBody>
          <a:bodyPr wrap="square">
            <a:spAutoFit/>
          </a:bodyPr>
          <a:lstStyle/>
          <a:p>
            <a:r>
              <a:rPr kumimoji="1" lang="ja-JP" altLang="en-US" sz="1100" dirty="0">
                <a:solidFill>
                  <a:schemeClr val="tx1"/>
                </a:solidFill>
              </a:rPr>
              <a:t>備考欄：出荷情報に関する補足事項があれば、記入してください。</a:t>
            </a:r>
            <a:endParaRPr kumimoji="1" lang="en-US" altLang="ja-JP" sz="1100" dirty="0">
              <a:solidFill>
                <a:schemeClr val="tx1"/>
              </a:solidFill>
            </a:endParaRPr>
          </a:p>
        </p:txBody>
      </p:sp>
      <p:sp>
        <p:nvSpPr>
          <p:cNvPr id="65" name="四角形: 角を丸くする 64">
            <a:extLst>
              <a:ext uri="{FF2B5EF4-FFF2-40B4-BE49-F238E27FC236}">
                <a16:creationId xmlns:a16="http://schemas.microsoft.com/office/drawing/2014/main" id="{FFE7F9E6-83CA-36B7-37F0-A8AD7310C8A9}"/>
              </a:ext>
            </a:extLst>
          </p:cNvPr>
          <p:cNvSpPr/>
          <p:nvPr/>
        </p:nvSpPr>
        <p:spPr>
          <a:xfrm>
            <a:off x="0" y="0"/>
            <a:ext cx="12192000" cy="369332"/>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en-US" altLang="ja-JP" dirty="0">
                <a:solidFill>
                  <a:schemeClr val="tx1"/>
                </a:solidFill>
              </a:rPr>
              <a:t>HOME</a:t>
            </a:r>
            <a:r>
              <a:rPr kumimoji="1" lang="ja-JP" altLang="en-US" dirty="0">
                <a:solidFill>
                  <a:schemeClr val="tx1"/>
                </a:solidFill>
              </a:rPr>
              <a:t>　｜　</a:t>
            </a:r>
            <a:r>
              <a:rPr kumimoji="1" lang="ja-JP" altLang="en-US" b="1" dirty="0">
                <a:solidFill>
                  <a:schemeClr val="tx1"/>
                </a:solidFill>
              </a:rPr>
              <a:t>出荷明細作成</a:t>
            </a:r>
            <a:r>
              <a:rPr kumimoji="1" lang="ja-JP" altLang="en-US" dirty="0">
                <a:solidFill>
                  <a:schemeClr val="tx1"/>
                </a:solidFill>
              </a:rPr>
              <a:t>　｜　マスタ情報・設定</a:t>
            </a:r>
          </a:p>
        </p:txBody>
      </p:sp>
      <p:sp>
        <p:nvSpPr>
          <p:cNvPr id="66" name="テキスト ボックス 65">
            <a:extLst>
              <a:ext uri="{FF2B5EF4-FFF2-40B4-BE49-F238E27FC236}">
                <a16:creationId xmlns:a16="http://schemas.microsoft.com/office/drawing/2014/main" id="{DEEE8063-1824-6972-4435-3E57D0620C19}"/>
              </a:ext>
            </a:extLst>
          </p:cNvPr>
          <p:cNvSpPr txBox="1"/>
          <p:nvPr/>
        </p:nvSpPr>
        <p:spPr>
          <a:xfrm>
            <a:off x="9317368" y="42958"/>
            <a:ext cx="3203916" cy="369332"/>
          </a:xfrm>
          <a:prstGeom prst="rect">
            <a:avLst/>
          </a:prstGeom>
          <a:noFill/>
        </p:spPr>
        <p:txBody>
          <a:bodyPr wrap="square" rtlCol="0">
            <a:spAutoFit/>
          </a:bodyPr>
          <a:lstStyle/>
          <a:p>
            <a:pPr algn="ctr"/>
            <a:r>
              <a:rPr kumimoji="1" lang="ja-JP" altLang="en-US" dirty="0"/>
              <a:t>〇〇農園　</a:t>
            </a:r>
            <a:r>
              <a:rPr kumimoji="1" lang="ja-JP" altLang="en-US" dirty="0">
                <a:solidFill>
                  <a:schemeClr val="tx1"/>
                </a:solidFill>
              </a:rPr>
              <a:t>ログアウト</a:t>
            </a:r>
          </a:p>
        </p:txBody>
      </p:sp>
      <p:sp>
        <p:nvSpPr>
          <p:cNvPr id="2" name="正方形/長方形 1">
            <a:extLst>
              <a:ext uri="{FF2B5EF4-FFF2-40B4-BE49-F238E27FC236}">
                <a16:creationId xmlns:a16="http://schemas.microsoft.com/office/drawing/2014/main" id="{1579D54D-C9FB-0EC2-07A9-A8829F22F5BD}"/>
              </a:ext>
            </a:extLst>
          </p:cNvPr>
          <p:cNvSpPr/>
          <p:nvPr/>
        </p:nvSpPr>
        <p:spPr>
          <a:xfrm>
            <a:off x="-2890345" y="0"/>
            <a:ext cx="2890345" cy="5885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出荷明細作成画面</a:t>
            </a:r>
          </a:p>
        </p:txBody>
      </p:sp>
    </p:spTree>
    <p:extLst>
      <p:ext uri="{BB962C8B-B14F-4D97-AF65-F5344CB8AC3E}">
        <p14:creationId xmlns:p14="http://schemas.microsoft.com/office/powerpoint/2010/main" val="3995787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四角形: 角を丸くする 16">
            <a:extLst>
              <a:ext uri="{FF2B5EF4-FFF2-40B4-BE49-F238E27FC236}">
                <a16:creationId xmlns:a16="http://schemas.microsoft.com/office/drawing/2014/main" id="{377F04FD-5FC4-7A11-DAFB-1B586C7DB8FF}"/>
              </a:ext>
            </a:extLst>
          </p:cNvPr>
          <p:cNvSpPr/>
          <p:nvPr/>
        </p:nvSpPr>
        <p:spPr>
          <a:xfrm>
            <a:off x="0" y="1694331"/>
            <a:ext cx="12192000" cy="5091952"/>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dirty="0">
              <a:solidFill>
                <a:schemeClr val="tx1"/>
              </a:solidFill>
            </a:endParaRPr>
          </a:p>
        </p:txBody>
      </p:sp>
      <p:sp>
        <p:nvSpPr>
          <p:cNvPr id="19" name="四角形: 角を丸くする 18">
            <a:extLst>
              <a:ext uri="{FF2B5EF4-FFF2-40B4-BE49-F238E27FC236}">
                <a16:creationId xmlns:a16="http://schemas.microsoft.com/office/drawing/2014/main" id="{9450CB73-AE4A-D956-8C99-90BBCAA568D7}"/>
              </a:ext>
            </a:extLst>
          </p:cNvPr>
          <p:cNvSpPr/>
          <p:nvPr/>
        </p:nvSpPr>
        <p:spPr>
          <a:xfrm>
            <a:off x="108975" y="1800976"/>
            <a:ext cx="103850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箱番号</a:t>
            </a:r>
          </a:p>
        </p:txBody>
      </p:sp>
      <p:sp>
        <p:nvSpPr>
          <p:cNvPr id="20" name="四角形: 角を丸くする 19">
            <a:extLst>
              <a:ext uri="{FF2B5EF4-FFF2-40B4-BE49-F238E27FC236}">
                <a16:creationId xmlns:a16="http://schemas.microsoft.com/office/drawing/2014/main" id="{052FD7E6-D850-AE01-C135-BDC60989DED4}"/>
              </a:ext>
            </a:extLst>
          </p:cNvPr>
          <p:cNvSpPr/>
          <p:nvPr/>
        </p:nvSpPr>
        <p:spPr>
          <a:xfrm>
            <a:off x="1147482" y="1800976"/>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品種</a:t>
            </a:r>
          </a:p>
        </p:txBody>
      </p:sp>
      <p:sp>
        <p:nvSpPr>
          <p:cNvPr id="21" name="四角形: 角を丸くする 20">
            <a:extLst>
              <a:ext uri="{FF2B5EF4-FFF2-40B4-BE49-F238E27FC236}">
                <a16:creationId xmlns:a16="http://schemas.microsoft.com/office/drawing/2014/main" id="{61C7F159-B92A-359A-9037-9B9777EBD707}"/>
              </a:ext>
            </a:extLst>
          </p:cNvPr>
          <p:cNvSpPr/>
          <p:nvPr/>
        </p:nvSpPr>
        <p:spPr>
          <a:xfrm>
            <a:off x="5432613" y="1800977"/>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等級</a:t>
            </a:r>
          </a:p>
        </p:txBody>
      </p:sp>
      <p:sp>
        <p:nvSpPr>
          <p:cNvPr id="22" name="四角形: 角を丸くする 21">
            <a:extLst>
              <a:ext uri="{FF2B5EF4-FFF2-40B4-BE49-F238E27FC236}">
                <a16:creationId xmlns:a16="http://schemas.microsoft.com/office/drawing/2014/main" id="{5696A78B-3547-6A4D-3500-9498D0C27FCA}"/>
              </a:ext>
            </a:extLst>
          </p:cNvPr>
          <p:cNvSpPr/>
          <p:nvPr/>
        </p:nvSpPr>
        <p:spPr>
          <a:xfrm>
            <a:off x="7599267" y="1800977"/>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長さ</a:t>
            </a:r>
          </a:p>
        </p:txBody>
      </p:sp>
      <p:sp>
        <p:nvSpPr>
          <p:cNvPr id="23" name="四角形: 角を丸くする 22">
            <a:extLst>
              <a:ext uri="{FF2B5EF4-FFF2-40B4-BE49-F238E27FC236}">
                <a16:creationId xmlns:a16="http://schemas.microsoft.com/office/drawing/2014/main" id="{FB51AA66-4C00-624E-170C-8F436C42EA00}"/>
              </a:ext>
            </a:extLst>
          </p:cNvPr>
          <p:cNvSpPr/>
          <p:nvPr/>
        </p:nvSpPr>
        <p:spPr>
          <a:xfrm>
            <a:off x="9323294" y="1800976"/>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入数</a:t>
            </a:r>
          </a:p>
        </p:txBody>
      </p:sp>
      <p:sp>
        <p:nvSpPr>
          <p:cNvPr id="24" name="四角形: 角を丸くする 23">
            <a:extLst>
              <a:ext uri="{FF2B5EF4-FFF2-40B4-BE49-F238E27FC236}">
                <a16:creationId xmlns:a16="http://schemas.microsoft.com/office/drawing/2014/main" id="{68766539-F9F9-9199-9E97-F22384D29E38}"/>
              </a:ext>
            </a:extLst>
          </p:cNvPr>
          <p:cNvSpPr/>
          <p:nvPr/>
        </p:nvSpPr>
        <p:spPr>
          <a:xfrm>
            <a:off x="3397624" y="1800976"/>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枝番</a:t>
            </a:r>
          </a:p>
        </p:txBody>
      </p:sp>
      <p:sp>
        <p:nvSpPr>
          <p:cNvPr id="39" name="テキスト ボックス 38">
            <a:extLst>
              <a:ext uri="{FF2B5EF4-FFF2-40B4-BE49-F238E27FC236}">
                <a16:creationId xmlns:a16="http://schemas.microsoft.com/office/drawing/2014/main" id="{4FA20EF4-F37E-D78C-4672-3B020F5A41B2}"/>
              </a:ext>
            </a:extLst>
          </p:cNvPr>
          <p:cNvSpPr txBox="1"/>
          <p:nvPr/>
        </p:nvSpPr>
        <p:spPr>
          <a:xfrm>
            <a:off x="119744" y="456308"/>
            <a:ext cx="7479523" cy="738664"/>
          </a:xfrm>
          <a:prstGeom prst="rect">
            <a:avLst/>
          </a:prstGeom>
          <a:noFill/>
        </p:spPr>
        <p:txBody>
          <a:bodyPr wrap="square" rtlCol="0">
            <a:spAutoFit/>
          </a:bodyPr>
          <a:lstStyle/>
          <a:p>
            <a:r>
              <a:rPr kumimoji="1" lang="ja-JP" altLang="en-US" dirty="0"/>
              <a:t>以下の出荷情報の明細を入力してください。</a:t>
            </a:r>
            <a:endParaRPr kumimoji="1" lang="en-US" altLang="ja-JP" dirty="0"/>
          </a:p>
          <a:p>
            <a:r>
              <a:rPr lang="ja-JP" altLang="en-US" sz="1200" dirty="0"/>
              <a:t>出荷日：</a:t>
            </a:r>
            <a:r>
              <a:rPr lang="en-US" altLang="ja-JP" sz="1200" dirty="0"/>
              <a:t>2023</a:t>
            </a:r>
            <a:r>
              <a:rPr lang="ja-JP" altLang="en-US" sz="1200" dirty="0"/>
              <a:t>年</a:t>
            </a:r>
            <a:r>
              <a:rPr lang="en-US" altLang="ja-JP" sz="1200" dirty="0"/>
              <a:t>12</a:t>
            </a:r>
            <a:r>
              <a:rPr lang="ja-JP" altLang="en-US" sz="1200" dirty="0"/>
              <a:t>月</a:t>
            </a:r>
            <a:r>
              <a:rPr lang="en-US" altLang="ja-JP" sz="1200" dirty="0"/>
              <a:t>11</a:t>
            </a:r>
            <a:r>
              <a:rPr lang="ja-JP" altLang="en-US" sz="1200" dirty="0"/>
              <a:t>日（月）　販売日：</a:t>
            </a:r>
            <a:r>
              <a:rPr lang="en-US" altLang="ja-JP" sz="1200" dirty="0"/>
              <a:t>2024</a:t>
            </a:r>
            <a:r>
              <a:rPr lang="ja-JP" altLang="en-US" sz="1200" dirty="0"/>
              <a:t>年</a:t>
            </a:r>
            <a:r>
              <a:rPr lang="en-US" altLang="ja-JP" sz="1200" dirty="0"/>
              <a:t>12</a:t>
            </a:r>
            <a:r>
              <a:rPr lang="ja-JP" altLang="en-US" sz="1200" dirty="0"/>
              <a:t>月</a:t>
            </a:r>
            <a:r>
              <a:rPr lang="en-US" altLang="ja-JP" sz="1200" dirty="0"/>
              <a:t>13</a:t>
            </a:r>
            <a:r>
              <a:rPr lang="ja-JP" altLang="en-US" sz="1200" dirty="0"/>
              <a:t>日（水） 輸入者：香港／</a:t>
            </a:r>
            <a:r>
              <a:rPr lang="en-US" altLang="ja-JP" sz="1200" dirty="0"/>
              <a:t>□□□□□□□</a:t>
            </a:r>
          </a:p>
          <a:p>
            <a:r>
              <a:rPr lang="ja-JP" altLang="en-US" sz="1200" dirty="0"/>
              <a:t>国内配送先：国内花市場集荷場気付け花菊行き　合計バンドル数：３３バンドル　合計箱数：</a:t>
            </a:r>
            <a:r>
              <a:rPr lang="en-US" altLang="ja-JP" sz="1200" dirty="0"/>
              <a:t>199</a:t>
            </a:r>
            <a:r>
              <a:rPr lang="ja-JP" altLang="en-US" sz="1200" dirty="0"/>
              <a:t>箱</a:t>
            </a:r>
            <a:endParaRPr kumimoji="1" lang="ja-JP" altLang="en-US" sz="1200" dirty="0"/>
          </a:p>
        </p:txBody>
      </p:sp>
      <p:sp>
        <p:nvSpPr>
          <p:cNvPr id="40" name="四角形: 角を丸くする 39">
            <a:extLst>
              <a:ext uri="{FF2B5EF4-FFF2-40B4-BE49-F238E27FC236}">
                <a16:creationId xmlns:a16="http://schemas.microsoft.com/office/drawing/2014/main" id="{FE741E79-E5D6-A904-14F9-21673B37D26E}"/>
              </a:ext>
            </a:extLst>
          </p:cNvPr>
          <p:cNvSpPr/>
          <p:nvPr/>
        </p:nvSpPr>
        <p:spPr>
          <a:xfrm>
            <a:off x="8453716" y="847165"/>
            <a:ext cx="1460548" cy="369332"/>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下書き保存</a:t>
            </a:r>
          </a:p>
        </p:txBody>
      </p:sp>
      <p:sp>
        <p:nvSpPr>
          <p:cNvPr id="41" name="四角形: 角を丸くする 40">
            <a:extLst>
              <a:ext uri="{FF2B5EF4-FFF2-40B4-BE49-F238E27FC236}">
                <a16:creationId xmlns:a16="http://schemas.microsoft.com/office/drawing/2014/main" id="{3F85FA0B-C99F-680C-2A6E-AFD32BF037C9}"/>
              </a:ext>
            </a:extLst>
          </p:cNvPr>
          <p:cNvSpPr/>
          <p:nvPr/>
        </p:nvSpPr>
        <p:spPr>
          <a:xfrm>
            <a:off x="10184604" y="847165"/>
            <a:ext cx="1887651" cy="369332"/>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rPr>
              <a:t>保存して内容確認</a:t>
            </a:r>
            <a:endParaRPr kumimoji="1" lang="ja-JP" altLang="en-US" sz="1400" dirty="0">
              <a:solidFill>
                <a:schemeClr val="tx1"/>
              </a:solidFill>
            </a:endParaRPr>
          </a:p>
        </p:txBody>
      </p:sp>
      <p:sp>
        <p:nvSpPr>
          <p:cNvPr id="44" name="四角形: 角を丸くする 43">
            <a:extLst>
              <a:ext uri="{FF2B5EF4-FFF2-40B4-BE49-F238E27FC236}">
                <a16:creationId xmlns:a16="http://schemas.microsoft.com/office/drawing/2014/main" id="{9C7F41E9-455E-9310-46BB-13E549B36053}"/>
              </a:ext>
            </a:extLst>
          </p:cNvPr>
          <p:cNvSpPr/>
          <p:nvPr/>
        </p:nvSpPr>
        <p:spPr>
          <a:xfrm>
            <a:off x="5432613" y="227881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a:t>
            </a:r>
            <a:r>
              <a:rPr kumimoji="1" lang="en-US" altLang="ja-JP" sz="1100" dirty="0">
                <a:solidFill>
                  <a:schemeClr val="tx1"/>
                </a:solidFill>
              </a:rPr>
              <a:t>4P </a:t>
            </a:r>
            <a:r>
              <a:rPr kumimoji="1" lang="ja-JP" altLang="en-US" sz="1100" dirty="0">
                <a:solidFill>
                  <a:schemeClr val="tx1"/>
                </a:solidFill>
              </a:rPr>
              <a:t>□</a:t>
            </a:r>
            <a:r>
              <a:rPr kumimoji="1" lang="en-US" altLang="ja-JP" sz="1100" dirty="0">
                <a:solidFill>
                  <a:schemeClr val="tx1"/>
                </a:solidFill>
              </a:rPr>
              <a:t>3P </a:t>
            </a:r>
            <a:r>
              <a:rPr kumimoji="1" lang="ja-JP" altLang="en-US" sz="1100" dirty="0">
                <a:solidFill>
                  <a:schemeClr val="tx1"/>
                </a:solidFill>
              </a:rPr>
              <a:t> □その他</a:t>
            </a:r>
            <a:r>
              <a:rPr kumimoji="1" lang="en-US" altLang="ja-JP" sz="1100" dirty="0">
                <a:solidFill>
                  <a:schemeClr val="tx1"/>
                </a:solidFill>
              </a:rPr>
              <a:t>(</a:t>
            </a:r>
            <a:r>
              <a:rPr kumimoji="1" lang="ja-JP" altLang="en-US" sz="1100" dirty="0">
                <a:solidFill>
                  <a:schemeClr val="tx1"/>
                </a:solidFill>
              </a:rPr>
              <a:t>　　　　</a:t>
            </a:r>
            <a:r>
              <a:rPr lang="en-US" altLang="ja-JP" sz="1100" dirty="0">
                <a:solidFill>
                  <a:schemeClr val="tx1"/>
                </a:solidFill>
              </a:rPr>
              <a:t>)</a:t>
            </a:r>
            <a:endParaRPr kumimoji="1" lang="en-US" altLang="ja-JP" sz="1100" dirty="0">
              <a:solidFill>
                <a:schemeClr val="tx1"/>
              </a:solidFill>
            </a:endParaRPr>
          </a:p>
        </p:txBody>
      </p:sp>
      <p:sp>
        <p:nvSpPr>
          <p:cNvPr id="45" name="四角形: 角を丸くする 44">
            <a:extLst>
              <a:ext uri="{FF2B5EF4-FFF2-40B4-BE49-F238E27FC236}">
                <a16:creationId xmlns:a16="http://schemas.microsoft.com/office/drawing/2014/main" id="{A2F7DB45-43AF-0012-CFC6-8827144EA2E5}"/>
              </a:ext>
            </a:extLst>
          </p:cNvPr>
          <p:cNvSpPr/>
          <p:nvPr/>
        </p:nvSpPr>
        <p:spPr>
          <a:xfrm>
            <a:off x="7599267" y="2278810"/>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rPr>
              <a:t>□</a:t>
            </a:r>
            <a:r>
              <a:rPr kumimoji="1" lang="en-US" altLang="ja-JP" sz="900" dirty="0">
                <a:solidFill>
                  <a:schemeClr val="tx1"/>
                </a:solidFill>
              </a:rPr>
              <a:t>2L</a:t>
            </a:r>
            <a:r>
              <a:rPr kumimoji="1" lang="ja-JP" altLang="en-US" sz="900" dirty="0">
                <a:solidFill>
                  <a:schemeClr val="tx1"/>
                </a:solidFill>
              </a:rPr>
              <a:t> □</a:t>
            </a:r>
            <a:r>
              <a:rPr kumimoji="1" lang="en-US" altLang="ja-JP" sz="900" dirty="0">
                <a:solidFill>
                  <a:schemeClr val="tx1"/>
                </a:solidFill>
              </a:rPr>
              <a:t>L</a:t>
            </a:r>
            <a:r>
              <a:rPr kumimoji="1" lang="ja-JP" altLang="en-US" sz="900" dirty="0">
                <a:solidFill>
                  <a:schemeClr val="tx1"/>
                </a:solidFill>
              </a:rPr>
              <a:t> □その他</a:t>
            </a:r>
            <a:r>
              <a:rPr kumimoji="1" lang="en-US" altLang="ja-JP" sz="900" dirty="0">
                <a:solidFill>
                  <a:schemeClr val="tx1"/>
                </a:solidFill>
              </a:rPr>
              <a:t>(</a:t>
            </a:r>
            <a:r>
              <a:rPr kumimoji="1" lang="ja-JP" altLang="en-US" sz="900" dirty="0">
                <a:solidFill>
                  <a:schemeClr val="tx1"/>
                </a:solidFill>
              </a:rPr>
              <a:t>　　　　</a:t>
            </a:r>
            <a:r>
              <a:rPr lang="en-US" altLang="ja-JP" sz="900" dirty="0">
                <a:solidFill>
                  <a:schemeClr val="tx1"/>
                </a:solidFill>
              </a:rPr>
              <a:t>)</a:t>
            </a:r>
            <a:endParaRPr kumimoji="1" lang="en-US" altLang="ja-JP" sz="900" dirty="0">
              <a:solidFill>
                <a:schemeClr val="tx1"/>
              </a:solidFill>
            </a:endParaRPr>
          </a:p>
        </p:txBody>
      </p:sp>
      <p:sp>
        <p:nvSpPr>
          <p:cNvPr id="46" name="四角形: 角を丸くする 45">
            <a:extLst>
              <a:ext uri="{FF2B5EF4-FFF2-40B4-BE49-F238E27FC236}">
                <a16:creationId xmlns:a16="http://schemas.microsoft.com/office/drawing/2014/main" id="{A6D4F4F1-38C3-C151-BCAE-2E33A5B8FB85}"/>
              </a:ext>
            </a:extLst>
          </p:cNvPr>
          <p:cNvSpPr/>
          <p:nvPr/>
        </p:nvSpPr>
        <p:spPr>
          <a:xfrm>
            <a:off x="9323294" y="227881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rPr>
              <a:t>□</a:t>
            </a:r>
            <a:r>
              <a:rPr kumimoji="1" lang="en-US" altLang="ja-JP" sz="1050" dirty="0">
                <a:solidFill>
                  <a:schemeClr val="tx1"/>
                </a:solidFill>
              </a:rPr>
              <a:t>100 </a:t>
            </a:r>
            <a:r>
              <a:rPr kumimoji="1" lang="ja-JP" altLang="en-US" sz="1050" dirty="0">
                <a:solidFill>
                  <a:schemeClr val="tx1"/>
                </a:solidFill>
              </a:rPr>
              <a:t>□</a:t>
            </a:r>
            <a:r>
              <a:rPr kumimoji="1" lang="en-US" altLang="ja-JP" sz="1050" dirty="0">
                <a:solidFill>
                  <a:schemeClr val="tx1"/>
                </a:solidFill>
              </a:rPr>
              <a:t>50 </a:t>
            </a:r>
            <a:r>
              <a:rPr kumimoji="1" lang="ja-JP" altLang="en-US" sz="1050" dirty="0">
                <a:solidFill>
                  <a:schemeClr val="tx1"/>
                </a:solidFill>
              </a:rPr>
              <a:t> □その他</a:t>
            </a:r>
            <a:r>
              <a:rPr kumimoji="1" lang="en-US" altLang="ja-JP" sz="1050" dirty="0">
                <a:solidFill>
                  <a:schemeClr val="tx1"/>
                </a:solidFill>
              </a:rPr>
              <a:t>(</a:t>
            </a:r>
            <a:r>
              <a:rPr kumimoji="1" lang="ja-JP" altLang="en-US" sz="1050" dirty="0">
                <a:solidFill>
                  <a:schemeClr val="tx1"/>
                </a:solidFill>
              </a:rPr>
              <a:t>　　　　</a:t>
            </a:r>
            <a:r>
              <a:rPr lang="en-US" altLang="ja-JP" sz="1050" dirty="0">
                <a:solidFill>
                  <a:schemeClr val="tx1"/>
                </a:solidFill>
              </a:rPr>
              <a:t>)</a:t>
            </a:r>
            <a:endParaRPr kumimoji="1" lang="en-US" altLang="ja-JP" sz="1050" dirty="0">
              <a:solidFill>
                <a:schemeClr val="tx1"/>
              </a:solidFill>
            </a:endParaRPr>
          </a:p>
        </p:txBody>
      </p:sp>
      <p:sp>
        <p:nvSpPr>
          <p:cNvPr id="47" name="四角形: 角を丸くする 46">
            <a:extLst>
              <a:ext uri="{FF2B5EF4-FFF2-40B4-BE49-F238E27FC236}">
                <a16:creationId xmlns:a16="http://schemas.microsoft.com/office/drawing/2014/main" id="{658B2A79-4EA2-70D4-EAAB-B9263451D569}"/>
              </a:ext>
            </a:extLst>
          </p:cNvPr>
          <p:cNvSpPr/>
          <p:nvPr/>
        </p:nvSpPr>
        <p:spPr>
          <a:xfrm>
            <a:off x="3397623" y="2278810"/>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1100" dirty="0">
                <a:solidFill>
                  <a:schemeClr val="tx1"/>
                </a:solidFill>
              </a:rPr>
              <a:t>▽</a:t>
            </a:r>
            <a:endParaRPr kumimoji="1" lang="en-US" altLang="ja-JP" sz="1100" dirty="0">
              <a:solidFill>
                <a:schemeClr val="tx1"/>
              </a:solidFill>
            </a:endParaRPr>
          </a:p>
        </p:txBody>
      </p:sp>
      <p:sp>
        <p:nvSpPr>
          <p:cNvPr id="48" name="四角形: 角を丸くする 47">
            <a:extLst>
              <a:ext uri="{FF2B5EF4-FFF2-40B4-BE49-F238E27FC236}">
                <a16:creationId xmlns:a16="http://schemas.microsoft.com/office/drawing/2014/main" id="{4C957CC1-099A-1F14-AC26-CF42849F9107}"/>
              </a:ext>
            </a:extLst>
          </p:cNvPr>
          <p:cNvSpPr/>
          <p:nvPr/>
        </p:nvSpPr>
        <p:spPr>
          <a:xfrm>
            <a:off x="1147481" y="2278810"/>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ja-JP" altLang="en-US" sz="1100" dirty="0">
                <a:solidFill>
                  <a:schemeClr val="tx1"/>
                </a:solidFill>
              </a:rPr>
              <a:t>▽</a:t>
            </a:r>
            <a:endParaRPr lang="en-US" altLang="ja-JP" sz="1100" dirty="0">
              <a:solidFill>
                <a:schemeClr val="tx1"/>
              </a:solidFill>
            </a:endParaRPr>
          </a:p>
        </p:txBody>
      </p:sp>
      <p:sp>
        <p:nvSpPr>
          <p:cNvPr id="49" name="四角形: 角を丸くする 48">
            <a:extLst>
              <a:ext uri="{FF2B5EF4-FFF2-40B4-BE49-F238E27FC236}">
                <a16:creationId xmlns:a16="http://schemas.microsoft.com/office/drawing/2014/main" id="{63BD14E1-3E70-DFB3-7622-1AE05A91AF95}"/>
              </a:ext>
            </a:extLst>
          </p:cNvPr>
          <p:cNvSpPr/>
          <p:nvPr/>
        </p:nvSpPr>
        <p:spPr>
          <a:xfrm>
            <a:off x="119744" y="2278810"/>
            <a:ext cx="102773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X-1</a:t>
            </a:r>
          </a:p>
        </p:txBody>
      </p:sp>
      <p:sp>
        <p:nvSpPr>
          <p:cNvPr id="50" name="四角形: 角を丸くする 49">
            <a:extLst>
              <a:ext uri="{FF2B5EF4-FFF2-40B4-BE49-F238E27FC236}">
                <a16:creationId xmlns:a16="http://schemas.microsoft.com/office/drawing/2014/main" id="{A4C94648-645C-CF9A-8A5D-A05CF23CB2D3}"/>
              </a:ext>
            </a:extLst>
          </p:cNvPr>
          <p:cNvSpPr/>
          <p:nvPr/>
        </p:nvSpPr>
        <p:spPr>
          <a:xfrm>
            <a:off x="11489947" y="1800530"/>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rPr>
              <a:t>MIX</a:t>
            </a:r>
            <a:endParaRPr kumimoji="1" lang="ja-JP" altLang="en-US" sz="1200" dirty="0">
              <a:solidFill>
                <a:schemeClr val="tx1"/>
              </a:solidFill>
            </a:endParaRPr>
          </a:p>
        </p:txBody>
      </p:sp>
      <p:sp>
        <p:nvSpPr>
          <p:cNvPr id="51" name="四角形: 角を丸くする 50">
            <a:extLst>
              <a:ext uri="{FF2B5EF4-FFF2-40B4-BE49-F238E27FC236}">
                <a16:creationId xmlns:a16="http://schemas.microsoft.com/office/drawing/2014/main" id="{A40395CF-56F1-C72A-5C80-4A912285EFAE}"/>
              </a:ext>
            </a:extLst>
          </p:cNvPr>
          <p:cNvSpPr/>
          <p:nvPr/>
        </p:nvSpPr>
        <p:spPr>
          <a:xfrm>
            <a:off x="11489797" y="2278809"/>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a:t>
            </a:r>
          </a:p>
        </p:txBody>
      </p:sp>
      <p:cxnSp>
        <p:nvCxnSpPr>
          <p:cNvPr id="53" name="直線コネクタ 52">
            <a:extLst>
              <a:ext uri="{FF2B5EF4-FFF2-40B4-BE49-F238E27FC236}">
                <a16:creationId xmlns:a16="http://schemas.microsoft.com/office/drawing/2014/main" id="{2CF030ED-4837-A80D-34F7-7049040CDD77}"/>
              </a:ext>
            </a:extLst>
          </p:cNvPr>
          <p:cNvCxnSpPr>
            <a:cxnSpLocks/>
          </p:cNvCxnSpPr>
          <p:nvPr/>
        </p:nvCxnSpPr>
        <p:spPr>
          <a:xfrm>
            <a:off x="6000314" y="3792354"/>
            <a:ext cx="0" cy="577138"/>
          </a:xfrm>
          <a:prstGeom prst="line">
            <a:avLst/>
          </a:prstGeom>
        </p:spPr>
        <p:style>
          <a:lnRef idx="1">
            <a:schemeClr val="accent1"/>
          </a:lnRef>
          <a:fillRef idx="0">
            <a:schemeClr val="accent1"/>
          </a:fillRef>
          <a:effectRef idx="0">
            <a:schemeClr val="accent1"/>
          </a:effectRef>
          <a:fontRef idx="minor">
            <a:schemeClr val="tx1"/>
          </a:fontRef>
        </p:style>
      </p:cxnSp>
      <p:sp>
        <p:nvSpPr>
          <p:cNvPr id="54" name="四角形: 角を丸くする 53">
            <a:extLst>
              <a:ext uri="{FF2B5EF4-FFF2-40B4-BE49-F238E27FC236}">
                <a16:creationId xmlns:a16="http://schemas.microsoft.com/office/drawing/2014/main" id="{8CD53A79-D4AC-AB30-5CF1-2B96D1E8DA29}"/>
              </a:ext>
            </a:extLst>
          </p:cNvPr>
          <p:cNvSpPr/>
          <p:nvPr/>
        </p:nvSpPr>
        <p:spPr>
          <a:xfrm>
            <a:off x="5432613" y="4726217"/>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a:t>
            </a:r>
            <a:r>
              <a:rPr kumimoji="1" lang="en-US" altLang="ja-JP" sz="1100" dirty="0">
                <a:solidFill>
                  <a:schemeClr val="tx1"/>
                </a:solidFill>
              </a:rPr>
              <a:t>4P </a:t>
            </a:r>
            <a:r>
              <a:rPr kumimoji="1" lang="ja-JP" altLang="en-US" sz="1100" dirty="0">
                <a:solidFill>
                  <a:schemeClr val="tx1"/>
                </a:solidFill>
              </a:rPr>
              <a:t>□</a:t>
            </a:r>
            <a:r>
              <a:rPr kumimoji="1" lang="en-US" altLang="ja-JP" sz="1100" dirty="0">
                <a:solidFill>
                  <a:schemeClr val="tx1"/>
                </a:solidFill>
              </a:rPr>
              <a:t>3P </a:t>
            </a:r>
            <a:r>
              <a:rPr kumimoji="1" lang="ja-JP" altLang="en-US" sz="1100" dirty="0">
                <a:solidFill>
                  <a:schemeClr val="tx1"/>
                </a:solidFill>
              </a:rPr>
              <a:t> □その他</a:t>
            </a:r>
            <a:r>
              <a:rPr kumimoji="1" lang="en-US" altLang="ja-JP" sz="1100" dirty="0">
                <a:solidFill>
                  <a:schemeClr val="tx1"/>
                </a:solidFill>
              </a:rPr>
              <a:t>(</a:t>
            </a:r>
            <a:r>
              <a:rPr kumimoji="1" lang="ja-JP" altLang="en-US" sz="1100" dirty="0">
                <a:solidFill>
                  <a:schemeClr val="tx1"/>
                </a:solidFill>
              </a:rPr>
              <a:t>　　　　</a:t>
            </a:r>
            <a:r>
              <a:rPr lang="en-US" altLang="ja-JP" sz="1100" dirty="0">
                <a:solidFill>
                  <a:schemeClr val="tx1"/>
                </a:solidFill>
              </a:rPr>
              <a:t>)</a:t>
            </a:r>
            <a:endParaRPr kumimoji="1" lang="en-US" altLang="ja-JP" sz="1100" dirty="0">
              <a:solidFill>
                <a:schemeClr val="tx1"/>
              </a:solidFill>
            </a:endParaRPr>
          </a:p>
        </p:txBody>
      </p:sp>
      <p:sp>
        <p:nvSpPr>
          <p:cNvPr id="55" name="四角形: 角を丸くする 54">
            <a:extLst>
              <a:ext uri="{FF2B5EF4-FFF2-40B4-BE49-F238E27FC236}">
                <a16:creationId xmlns:a16="http://schemas.microsoft.com/office/drawing/2014/main" id="{65D178D4-1244-6786-EED8-4360CD0003D7}"/>
              </a:ext>
            </a:extLst>
          </p:cNvPr>
          <p:cNvSpPr/>
          <p:nvPr/>
        </p:nvSpPr>
        <p:spPr>
          <a:xfrm>
            <a:off x="7599267" y="4726217"/>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rPr>
              <a:t>□</a:t>
            </a:r>
            <a:r>
              <a:rPr kumimoji="1" lang="en-US" altLang="ja-JP" sz="900" dirty="0">
                <a:solidFill>
                  <a:schemeClr val="tx1"/>
                </a:solidFill>
              </a:rPr>
              <a:t>2L</a:t>
            </a:r>
            <a:r>
              <a:rPr kumimoji="1" lang="ja-JP" altLang="en-US" sz="900" dirty="0">
                <a:solidFill>
                  <a:schemeClr val="tx1"/>
                </a:solidFill>
              </a:rPr>
              <a:t> □</a:t>
            </a:r>
            <a:r>
              <a:rPr kumimoji="1" lang="en-US" altLang="ja-JP" sz="900" dirty="0">
                <a:solidFill>
                  <a:schemeClr val="tx1"/>
                </a:solidFill>
              </a:rPr>
              <a:t>L</a:t>
            </a:r>
            <a:r>
              <a:rPr kumimoji="1" lang="ja-JP" altLang="en-US" sz="900" dirty="0">
                <a:solidFill>
                  <a:schemeClr val="tx1"/>
                </a:solidFill>
              </a:rPr>
              <a:t> □その他</a:t>
            </a:r>
            <a:r>
              <a:rPr kumimoji="1" lang="en-US" altLang="ja-JP" sz="900" dirty="0">
                <a:solidFill>
                  <a:schemeClr val="tx1"/>
                </a:solidFill>
              </a:rPr>
              <a:t>(</a:t>
            </a:r>
            <a:r>
              <a:rPr kumimoji="1" lang="ja-JP" altLang="en-US" sz="900" dirty="0">
                <a:solidFill>
                  <a:schemeClr val="tx1"/>
                </a:solidFill>
              </a:rPr>
              <a:t>　　　　</a:t>
            </a:r>
            <a:r>
              <a:rPr lang="en-US" altLang="ja-JP" sz="900" dirty="0">
                <a:solidFill>
                  <a:schemeClr val="tx1"/>
                </a:solidFill>
              </a:rPr>
              <a:t>)</a:t>
            </a:r>
            <a:endParaRPr kumimoji="1" lang="en-US" altLang="ja-JP" sz="900" dirty="0">
              <a:solidFill>
                <a:schemeClr val="tx1"/>
              </a:solidFill>
            </a:endParaRPr>
          </a:p>
        </p:txBody>
      </p:sp>
      <p:sp>
        <p:nvSpPr>
          <p:cNvPr id="56" name="四角形: 角を丸くする 55">
            <a:extLst>
              <a:ext uri="{FF2B5EF4-FFF2-40B4-BE49-F238E27FC236}">
                <a16:creationId xmlns:a16="http://schemas.microsoft.com/office/drawing/2014/main" id="{33B127BB-11C4-A931-84E7-9165678B38AB}"/>
              </a:ext>
            </a:extLst>
          </p:cNvPr>
          <p:cNvSpPr/>
          <p:nvPr/>
        </p:nvSpPr>
        <p:spPr>
          <a:xfrm>
            <a:off x="9323294" y="4726217"/>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rPr>
              <a:t>□</a:t>
            </a:r>
            <a:r>
              <a:rPr kumimoji="1" lang="en-US" altLang="ja-JP" sz="1050" dirty="0">
                <a:solidFill>
                  <a:schemeClr val="tx1"/>
                </a:solidFill>
              </a:rPr>
              <a:t>100 </a:t>
            </a:r>
            <a:r>
              <a:rPr kumimoji="1" lang="ja-JP" altLang="en-US" sz="1050" dirty="0">
                <a:solidFill>
                  <a:schemeClr val="tx1"/>
                </a:solidFill>
              </a:rPr>
              <a:t>□</a:t>
            </a:r>
            <a:r>
              <a:rPr kumimoji="1" lang="en-US" altLang="ja-JP" sz="1050" dirty="0">
                <a:solidFill>
                  <a:schemeClr val="tx1"/>
                </a:solidFill>
              </a:rPr>
              <a:t>50 </a:t>
            </a:r>
            <a:r>
              <a:rPr kumimoji="1" lang="ja-JP" altLang="en-US" sz="1050" dirty="0">
                <a:solidFill>
                  <a:schemeClr val="tx1"/>
                </a:solidFill>
              </a:rPr>
              <a:t> □その他</a:t>
            </a:r>
            <a:r>
              <a:rPr kumimoji="1" lang="en-US" altLang="ja-JP" sz="1050" dirty="0">
                <a:solidFill>
                  <a:schemeClr val="tx1"/>
                </a:solidFill>
              </a:rPr>
              <a:t>(</a:t>
            </a:r>
            <a:r>
              <a:rPr kumimoji="1" lang="ja-JP" altLang="en-US" sz="1050" dirty="0">
                <a:solidFill>
                  <a:schemeClr val="tx1"/>
                </a:solidFill>
              </a:rPr>
              <a:t>　　　　</a:t>
            </a:r>
            <a:r>
              <a:rPr lang="en-US" altLang="ja-JP" sz="1050" dirty="0">
                <a:solidFill>
                  <a:schemeClr val="tx1"/>
                </a:solidFill>
              </a:rPr>
              <a:t>)</a:t>
            </a:r>
            <a:endParaRPr kumimoji="1" lang="en-US" altLang="ja-JP" sz="1050" dirty="0">
              <a:solidFill>
                <a:schemeClr val="tx1"/>
              </a:solidFill>
            </a:endParaRPr>
          </a:p>
        </p:txBody>
      </p:sp>
      <p:sp>
        <p:nvSpPr>
          <p:cNvPr id="57" name="四角形: 角を丸くする 56">
            <a:extLst>
              <a:ext uri="{FF2B5EF4-FFF2-40B4-BE49-F238E27FC236}">
                <a16:creationId xmlns:a16="http://schemas.microsoft.com/office/drawing/2014/main" id="{5A8FAF4A-1147-123F-5B8C-5A7F6D750271}"/>
              </a:ext>
            </a:extLst>
          </p:cNvPr>
          <p:cNvSpPr/>
          <p:nvPr/>
        </p:nvSpPr>
        <p:spPr>
          <a:xfrm>
            <a:off x="3397623" y="4726217"/>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1100" dirty="0">
                <a:solidFill>
                  <a:schemeClr val="tx1"/>
                </a:solidFill>
              </a:rPr>
              <a:t>▽</a:t>
            </a:r>
            <a:endParaRPr kumimoji="1" lang="en-US" altLang="ja-JP" sz="1100" dirty="0">
              <a:solidFill>
                <a:schemeClr val="tx1"/>
              </a:solidFill>
            </a:endParaRPr>
          </a:p>
        </p:txBody>
      </p:sp>
      <p:sp>
        <p:nvSpPr>
          <p:cNvPr id="58" name="四角形: 角を丸くする 57">
            <a:extLst>
              <a:ext uri="{FF2B5EF4-FFF2-40B4-BE49-F238E27FC236}">
                <a16:creationId xmlns:a16="http://schemas.microsoft.com/office/drawing/2014/main" id="{045FF1D8-E087-42FD-522E-61295D637096}"/>
              </a:ext>
            </a:extLst>
          </p:cNvPr>
          <p:cNvSpPr/>
          <p:nvPr/>
        </p:nvSpPr>
        <p:spPr>
          <a:xfrm>
            <a:off x="1147481" y="4726217"/>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ja-JP" altLang="en-US" sz="1100" dirty="0">
                <a:solidFill>
                  <a:schemeClr val="tx1"/>
                </a:solidFill>
              </a:rPr>
              <a:t>▽</a:t>
            </a:r>
            <a:endParaRPr lang="en-US" altLang="ja-JP" sz="1100" dirty="0">
              <a:solidFill>
                <a:schemeClr val="tx1"/>
              </a:solidFill>
            </a:endParaRPr>
          </a:p>
        </p:txBody>
      </p:sp>
      <p:sp>
        <p:nvSpPr>
          <p:cNvPr id="59" name="四角形: 角を丸くする 58">
            <a:extLst>
              <a:ext uri="{FF2B5EF4-FFF2-40B4-BE49-F238E27FC236}">
                <a16:creationId xmlns:a16="http://schemas.microsoft.com/office/drawing/2014/main" id="{88D53032-B1CE-B4E6-33C4-6FB153EE5457}"/>
              </a:ext>
            </a:extLst>
          </p:cNvPr>
          <p:cNvSpPr/>
          <p:nvPr/>
        </p:nvSpPr>
        <p:spPr>
          <a:xfrm>
            <a:off x="119744" y="4726217"/>
            <a:ext cx="102773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X-199</a:t>
            </a:r>
          </a:p>
        </p:txBody>
      </p:sp>
      <p:sp>
        <p:nvSpPr>
          <p:cNvPr id="60" name="四角形: 角を丸くする 59">
            <a:extLst>
              <a:ext uri="{FF2B5EF4-FFF2-40B4-BE49-F238E27FC236}">
                <a16:creationId xmlns:a16="http://schemas.microsoft.com/office/drawing/2014/main" id="{73F49EDC-D1C3-DCF8-F0FD-1523E8DF4F7B}"/>
              </a:ext>
            </a:extLst>
          </p:cNvPr>
          <p:cNvSpPr/>
          <p:nvPr/>
        </p:nvSpPr>
        <p:spPr>
          <a:xfrm>
            <a:off x="11489797" y="4726216"/>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a:t>
            </a:r>
          </a:p>
        </p:txBody>
      </p:sp>
      <p:sp>
        <p:nvSpPr>
          <p:cNvPr id="62" name="四角形: 角を丸くする 61">
            <a:extLst>
              <a:ext uri="{FF2B5EF4-FFF2-40B4-BE49-F238E27FC236}">
                <a16:creationId xmlns:a16="http://schemas.microsoft.com/office/drawing/2014/main" id="{14DBDFB9-6420-6AA2-8383-EB0AC1DC36FF}"/>
              </a:ext>
            </a:extLst>
          </p:cNvPr>
          <p:cNvSpPr/>
          <p:nvPr/>
        </p:nvSpPr>
        <p:spPr>
          <a:xfrm>
            <a:off x="119744" y="5632570"/>
            <a:ext cx="11946450" cy="979986"/>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en-US" altLang="ja-JP" sz="1100" dirty="0">
              <a:solidFill>
                <a:schemeClr val="tx1"/>
              </a:solidFill>
            </a:endParaRPr>
          </a:p>
        </p:txBody>
      </p:sp>
      <p:sp>
        <p:nvSpPr>
          <p:cNvPr id="64" name="テキスト ボックス 63">
            <a:extLst>
              <a:ext uri="{FF2B5EF4-FFF2-40B4-BE49-F238E27FC236}">
                <a16:creationId xmlns:a16="http://schemas.microsoft.com/office/drawing/2014/main" id="{EC002F4E-6DFA-B247-3B4C-7AF07226EFFF}"/>
              </a:ext>
            </a:extLst>
          </p:cNvPr>
          <p:cNvSpPr txBox="1"/>
          <p:nvPr/>
        </p:nvSpPr>
        <p:spPr>
          <a:xfrm>
            <a:off x="108975" y="5328038"/>
            <a:ext cx="6102416" cy="261610"/>
          </a:xfrm>
          <a:prstGeom prst="rect">
            <a:avLst/>
          </a:prstGeom>
          <a:noFill/>
        </p:spPr>
        <p:txBody>
          <a:bodyPr wrap="square">
            <a:spAutoFit/>
          </a:bodyPr>
          <a:lstStyle/>
          <a:p>
            <a:r>
              <a:rPr kumimoji="1" lang="ja-JP" altLang="en-US" sz="1100" dirty="0">
                <a:solidFill>
                  <a:schemeClr val="tx1"/>
                </a:solidFill>
              </a:rPr>
              <a:t>備考欄：出荷情報に関する補足事項があれば、記入してください。</a:t>
            </a:r>
            <a:endParaRPr kumimoji="1" lang="en-US" altLang="ja-JP" sz="1100" dirty="0">
              <a:solidFill>
                <a:schemeClr val="tx1"/>
              </a:solidFill>
            </a:endParaRPr>
          </a:p>
        </p:txBody>
      </p:sp>
      <p:sp>
        <p:nvSpPr>
          <p:cNvPr id="3" name="四角形: 角を丸くする 2">
            <a:extLst>
              <a:ext uri="{FF2B5EF4-FFF2-40B4-BE49-F238E27FC236}">
                <a16:creationId xmlns:a16="http://schemas.microsoft.com/office/drawing/2014/main" id="{022A3107-3673-DDF9-3185-BB4E78A117FB}"/>
              </a:ext>
            </a:extLst>
          </p:cNvPr>
          <p:cNvSpPr/>
          <p:nvPr/>
        </p:nvSpPr>
        <p:spPr>
          <a:xfrm>
            <a:off x="5432462" y="273916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a:t>
            </a:r>
            <a:r>
              <a:rPr kumimoji="1" lang="en-US" altLang="ja-JP" sz="1100" dirty="0">
                <a:solidFill>
                  <a:schemeClr val="tx1"/>
                </a:solidFill>
              </a:rPr>
              <a:t>4P </a:t>
            </a:r>
            <a:r>
              <a:rPr kumimoji="1" lang="ja-JP" altLang="en-US" sz="1100" dirty="0">
                <a:solidFill>
                  <a:schemeClr val="tx1"/>
                </a:solidFill>
              </a:rPr>
              <a:t>□</a:t>
            </a:r>
            <a:r>
              <a:rPr kumimoji="1" lang="en-US" altLang="ja-JP" sz="1100" dirty="0">
                <a:solidFill>
                  <a:schemeClr val="tx1"/>
                </a:solidFill>
              </a:rPr>
              <a:t>3P </a:t>
            </a:r>
            <a:r>
              <a:rPr kumimoji="1" lang="ja-JP" altLang="en-US" sz="1100" dirty="0">
                <a:solidFill>
                  <a:schemeClr val="tx1"/>
                </a:solidFill>
              </a:rPr>
              <a:t> □その他</a:t>
            </a:r>
            <a:r>
              <a:rPr kumimoji="1" lang="en-US" altLang="ja-JP" sz="1100" dirty="0">
                <a:solidFill>
                  <a:schemeClr val="tx1"/>
                </a:solidFill>
              </a:rPr>
              <a:t>(</a:t>
            </a:r>
            <a:r>
              <a:rPr kumimoji="1" lang="ja-JP" altLang="en-US" sz="1100" dirty="0">
                <a:solidFill>
                  <a:schemeClr val="tx1"/>
                </a:solidFill>
              </a:rPr>
              <a:t>　　　　</a:t>
            </a:r>
            <a:r>
              <a:rPr lang="en-US" altLang="ja-JP" sz="1100" dirty="0">
                <a:solidFill>
                  <a:schemeClr val="tx1"/>
                </a:solidFill>
              </a:rPr>
              <a:t>)</a:t>
            </a:r>
            <a:endParaRPr kumimoji="1" lang="en-US" altLang="ja-JP" sz="1100" dirty="0">
              <a:solidFill>
                <a:schemeClr val="tx1"/>
              </a:solidFill>
            </a:endParaRPr>
          </a:p>
        </p:txBody>
      </p:sp>
      <p:sp>
        <p:nvSpPr>
          <p:cNvPr id="4" name="四角形: 角を丸くする 3">
            <a:extLst>
              <a:ext uri="{FF2B5EF4-FFF2-40B4-BE49-F238E27FC236}">
                <a16:creationId xmlns:a16="http://schemas.microsoft.com/office/drawing/2014/main" id="{FE574C38-C7C7-E8A6-64F8-1CE6859F111C}"/>
              </a:ext>
            </a:extLst>
          </p:cNvPr>
          <p:cNvSpPr/>
          <p:nvPr/>
        </p:nvSpPr>
        <p:spPr>
          <a:xfrm>
            <a:off x="7599116" y="2739160"/>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rPr>
              <a:t>□</a:t>
            </a:r>
            <a:r>
              <a:rPr kumimoji="1" lang="en-US" altLang="ja-JP" sz="900" dirty="0">
                <a:solidFill>
                  <a:schemeClr val="tx1"/>
                </a:solidFill>
              </a:rPr>
              <a:t>2L</a:t>
            </a:r>
            <a:r>
              <a:rPr kumimoji="1" lang="ja-JP" altLang="en-US" sz="900" dirty="0">
                <a:solidFill>
                  <a:schemeClr val="tx1"/>
                </a:solidFill>
              </a:rPr>
              <a:t> □</a:t>
            </a:r>
            <a:r>
              <a:rPr kumimoji="1" lang="en-US" altLang="ja-JP" sz="900" dirty="0">
                <a:solidFill>
                  <a:schemeClr val="tx1"/>
                </a:solidFill>
              </a:rPr>
              <a:t>L</a:t>
            </a:r>
            <a:r>
              <a:rPr kumimoji="1" lang="ja-JP" altLang="en-US" sz="900" dirty="0">
                <a:solidFill>
                  <a:schemeClr val="tx1"/>
                </a:solidFill>
              </a:rPr>
              <a:t> □その他</a:t>
            </a:r>
            <a:r>
              <a:rPr kumimoji="1" lang="en-US" altLang="ja-JP" sz="900" dirty="0">
                <a:solidFill>
                  <a:schemeClr val="tx1"/>
                </a:solidFill>
              </a:rPr>
              <a:t>(</a:t>
            </a:r>
            <a:r>
              <a:rPr kumimoji="1" lang="ja-JP" altLang="en-US" sz="900" dirty="0">
                <a:solidFill>
                  <a:schemeClr val="tx1"/>
                </a:solidFill>
              </a:rPr>
              <a:t>　　　　</a:t>
            </a:r>
            <a:r>
              <a:rPr lang="en-US" altLang="ja-JP" sz="900" dirty="0">
                <a:solidFill>
                  <a:schemeClr val="tx1"/>
                </a:solidFill>
              </a:rPr>
              <a:t>)</a:t>
            </a:r>
            <a:endParaRPr kumimoji="1" lang="en-US" altLang="ja-JP" sz="900" dirty="0">
              <a:solidFill>
                <a:schemeClr val="tx1"/>
              </a:solidFill>
            </a:endParaRPr>
          </a:p>
        </p:txBody>
      </p:sp>
      <p:sp>
        <p:nvSpPr>
          <p:cNvPr id="6" name="四角形: 角を丸くする 5">
            <a:extLst>
              <a:ext uri="{FF2B5EF4-FFF2-40B4-BE49-F238E27FC236}">
                <a16:creationId xmlns:a16="http://schemas.microsoft.com/office/drawing/2014/main" id="{2B2F9C64-5A2A-F9DB-6DCB-92EE38885A13}"/>
              </a:ext>
            </a:extLst>
          </p:cNvPr>
          <p:cNvSpPr/>
          <p:nvPr/>
        </p:nvSpPr>
        <p:spPr>
          <a:xfrm>
            <a:off x="9323143" y="273916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rPr>
              <a:t>□</a:t>
            </a:r>
            <a:r>
              <a:rPr kumimoji="1" lang="en-US" altLang="ja-JP" sz="1050" dirty="0">
                <a:solidFill>
                  <a:schemeClr val="tx1"/>
                </a:solidFill>
              </a:rPr>
              <a:t>100 </a:t>
            </a:r>
            <a:r>
              <a:rPr kumimoji="1" lang="ja-JP" altLang="en-US" sz="1050" dirty="0">
                <a:solidFill>
                  <a:schemeClr val="tx1"/>
                </a:solidFill>
              </a:rPr>
              <a:t>□</a:t>
            </a:r>
            <a:r>
              <a:rPr kumimoji="1" lang="en-US" altLang="ja-JP" sz="1050" dirty="0">
                <a:solidFill>
                  <a:schemeClr val="tx1"/>
                </a:solidFill>
              </a:rPr>
              <a:t>50 </a:t>
            </a:r>
            <a:r>
              <a:rPr kumimoji="1" lang="ja-JP" altLang="en-US" sz="1050" dirty="0">
                <a:solidFill>
                  <a:schemeClr val="tx1"/>
                </a:solidFill>
              </a:rPr>
              <a:t> □その他</a:t>
            </a:r>
            <a:r>
              <a:rPr kumimoji="1" lang="en-US" altLang="ja-JP" sz="1050" dirty="0">
                <a:solidFill>
                  <a:schemeClr val="tx1"/>
                </a:solidFill>
              </a:rPr>
              <a:t>(</a:t>
            </a:r>
            <a:r>
              <a:rPr kumimoji="1" lang="ja-JP" altLang="en-US" sz="1050" dirty="0">
                <a:solidFill>
                  <a:schemeClr val="tx1"/>
                </a:solidFill>
              </a:rPr>
              <a:t>　　　　</a:t>
            </a:r>
            <a:r>
              <a:rPr lang="en-US" altLang="ja-JP" sz="1050" dirty="0">
                <a:solidFill>
                  <a:schemeClr val="tx1"/>
                </a:solidFill>
              </a:rPr>
              <a:t>)</a:t>
            </a:r>
            <a:endParaRPr kumimoji="1" lang="en-US" altLang="ja-JP" sz="1050" dirty="0">
              <a:solidFill>
                <a:schemeClr val="tx1"/>
              </a:solidFill>
            </a:endParaRPr>
          </a:p>
        </p:txBody>
      </p:sp>
      <p:sp>
        <p:nvSpPr>
          <p:cNvPr id="7" name="四角形: 角を丸くする 6">
            <a:extLst>
              <a:ext uri="{FF2B5EF4-FFF2-40B4-BE49-F238E27FC236}">
                <a16:creationId xmlns:a16="http://schemas.microsoft.com/office/drawing/2014/main" id="{0F9C2BAE-3BA4-D936-4CD3-38F484AF6B7D}"/>
              </a:ext>
            </a:extLst>
          </p:cNvPr>
          <p:cNvSpPr/>
          <p:nvPr/>
        </p:nvSpPr>
        <p:spPr>
          <a:xfrm>
            <a:off x="3397472" y="2739160"/>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1100" dirty="0">
                <a:solidFill>
                  <a:schemeClr val="tx1"/>
                </a:solidFill>
              </a:rPr>
              <a:t>▽</a:t>
            </a:r>
            <a:endParaRPr kumimoji="1" lang="en-US" altLang="ja-JP" sz="1100" dirty="0">
              <a:solidFill>
                <a:schemeClr val="tx1"/>
              </a:solidFill>
            </a:endParaRPr>
          </a:p>
        </p:txBody>
      </p:sp>
      <p:sp>
        <p:nvSpPr>
          <p:cNvPr id="8" name="四角形: 角を丸くする 7">
            <a:extLst>
              <a:ext uri="{FF2B5EF4-FFF2-40B4-BE49-F238E27FC236}">
                <a16:creationId xmlns:a16="http://schemas.microsoft.com/office/drawing/2014/main" id="{11B00405-6055-4A92-637C-C799B7B06437}"/>
              </a:ext>
            </a:extLst>
          </p:cNvPr>
          <p:cNvSpPr/>
          <p:nvPr/>
        </p:nvSpPr>
        <p:spPr>
          <a:xfrm>
            <a:off x="1147330" y="2739160"/>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ja-JP" altLang="en-US" sz="1100" dirty="0">
                <a:solidFill>
                  <a:schemeClr val="tx1"/>
                </a:solidFill>
              </a:rPr>
              <a:t>▽</a:t>
            </a:r>
            <a:endParaRPr lang="en-US" altLang="ja-JP" sz="1100" dirty="0">
              <a:solidFill>
                <a:schemeClr val="tx1"/>
              </a:solidFill>
            </a:endParaRPr>
          </a:p>
        </p:txBody>
      </p:sp>
      <p:sp>
        <p:nvSpPr>
          <p:cNvPr id="9" name="四角形: 角を丸くする 8">
            <a:extLst>
              <a:ext uri="{FF2B5EF4-FFF2-40B4-BE49-F238E27FC236}">
                <a16:creationId xmlns:a16="http://schemas.microsoft.com/office/drawing/2014/main" id="{DD4B48F2-7D09-EF4A-DF65-930200E5F688}"/>
              </a:ext>
            </a:extLst>
          </p:cNvPr>
          <p:cNvSpPr/>
          <p:nvPr/>
        </p:nvSpPr>
        <p:spPr>
          <a:xfrm>
            <a:off x="119593" y="2739160"/>
            <a:ext cx="102773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X-1</a:t>
            </a:r>
          </a:p>
        </p:txBody>
      </p:sp>
      <p:sp>
        <p:nvSpPr>
          <p:cNvPr id="10" name="四角形: 角を丸くする 9">
            <a:extLst>
              <a:ext uri="{FF2B5EF4-FFF2-40B4-BE49-F238E27FC236}">
                <a16:creationId xmlns:a16="http://schemas.microsoft.com/office/drawing/2014/main" id="{9FB51267-5A10-E804-8F8F-2637DC4CB519}"/>
              </a:ext>
            </a:extLst>
          </p:cNvPr>
          <p:cNvSpPr/>
          <p:nvPr/>
        </p:nvSpPr>
        <p:spPr>
          <a:xfrm>
            <a:off x="11489646" y="2739159"/>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a:t>
            </a:r>
          </a:p>
        </p:txBody>
      </p:sp>
      <p:sp>
        <p:nvSpPr>
          <p:cNvPr id="12" name="四角形: 角を丸くする 11">
            <a:extLst>
              <a:ext uri="{FF2B5EF4-FFF2-40B4-BE49-F238E27FC236}">
                <a16:creationId xmlns:a16="http://schemas.microsoft.com/office/drawing/2014/main" id="{3B219A01-10A2-9AB3-CCB1-CAF0B106DBCF}"/>
              </a:ext>
            </a:extLst>
          </p:cNvPr>
          <p:cNvSpPr/>
          <p:nvPr/>
        </p:nvSpPr>
        <p:spPr>
          <a:xfrm>
            <a:off x="0" y="0"/>
            <a:ext cx="12192000" cy="369332"/>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en-US" altLang="ja-JP" dirty="0">
                <a:solidFill>
                  <a:schemeClr val="tx1"/>
                </a:solidFill>
              </a:rPr>
              <a:t>HOME</a:t>
            </a:r>
            <a:r>
              <a:rPr kumimoji="1" lang="ja-JP" altLang="en-US" dirty="0">
                <a:solidFill>
                  <a:schemeClr val="tx1"/>
                </a:solidFill>
              </a:rPr>
              <a:t>　｜　</a:t>
            </a:r>
            <a:r>
              <a:rPr kumimoji="1" lang="ja-JP" altLang="en-US" b="1" dirty="0">
                <a:solidFill>
                  <a:schemeClr val="tx1"/>
                </a:solidFill>
              </a:rPr>
              <a:t>出荷明細作成</a:t>
            </a:r>
            <a:r>
              <a:rPr kumimoji="1" lang="ja-JP" altLang="en-US" dirty="0">
                <a:solidFill>
                  <a:schemeClr val="tx1"/>
                </a:solidFill>
              </a:rPr>
              <a:t>　｜　マスタ情報・設定</a:t>
            </a:r>
          </a:p>
        </p:txBody>
      </p:sp>
      <p:sp>
        <p:nvSpPr>
          <p:cNvPr id="13" name="テキスト ボックス 12">
            <a:extLst>
              <a:ext uri="{FF2B5EF4-FFF2-40B4-BE49-F238E27FC236}">
                <a16:creationId xmlns:a16="http://schemas.microsoft.com/office/drawing/2014/main" id="{5AB68CFB-0FFD-48B2-EBBC-8C7A4687A30A}"/>
              </a:ext>
            </a:extLst>
          </p:cNvPr>
          <p:cNvSpPr txBox="1"/>
          <p:nvPr/>
        </p:nvSpPr>
        <p:spPr>
          <a:xfrm>
            <a:off x="9317368" y="42958"/>
            <a:ext cx="3203916" cy="369332"/>
          </a:xfrm>
          <a:prstGeom prst="rect">
            <a:avLst/>
          </a:prstGeom>
          <a:noFill/>
        </p:spPr>
        <p:txBody>
          <a:bodyPr wrap="square" rtlCol="0">
            <a:spAutoFit/>
          </a:bodyPr>
          <a:lstStyle/>
          <a:p>
            <a:pPr algn="ctr"/>
            <a:r>
              <a:rPr kumimoji="1" lang="ja-JP" altLang="en-US" dirty="0"/>
              <a:t>〇〇農園　</a:t>
            </a:r>
            <a:r>
              <a:rPr kumimoji="1" lang="ja-JP" altLang="en-US" dirty="0">
                <a:solidFill>
                  <a:schemeClr val="tx1"/>
                </a:solidFill>
              </a:rPr>
              <a:t>ログアウト</a:t>
            </a:r>
          </a:p>
        </p:txBody>
      </p:sp>
      <p:sp>
        <p:nvSpPr>
          <p:cNvPr id="2" name="正方形/長方形 1">
            <a:extLst>
              <a:ext uri="{FF2B5EF4-FFF2-40B4-BE49-F238E27FC236}">
                <a16:creationId xmlns:a16="http://schemas.microsoft.com/office/drawing/2014/main" id="{CF0842F0-3146-3995-A035-7D03ABAE686A}"/>
              </a:ext>
            </a:extLst>
          </p:cNvPr>
          <p:cNvSpPr/>
          <p:nvPr/>
        </p:nvSpPr>
        <p:spPr>
          <a:xfrm>
            <a:off x="-2890345" y="0"/>
            <a:ext cx="2890345" cy="5885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出荷明細作成画面</a:t>
            </a:r>
          </a:p>
        </p:txBody>
      </p:sp>
    </p:spTree>
    <p:extLst>
      <p:ext uri="{BB962C8B-B14F-4D97-AF65-F5344CB8AC3E}">
        <p14:creationId xmlns:p14="http://schemas.microsoft.com/office/powerpoint/2010/main" val="2474931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四角形: 角を丸くする 16">
            <a:extLst>
              <a:ext uri="{FF2B5EF4-FFF2-40B4-BE49-F238E27FC236}">
                <a16:creationId xmlns:a16="http://schemas.microsoft.com/office/drawing/2014/main" id="{377F04FD-5FC4-7A11-DAFB-1B586C7DB8FF}"/>
              </a:ext>
            </a:extLst>
          </p:cNvPr>
          <p:cNvSpPr/>
          <p:nvPr/>
        </p:nvSpPr>
        <p:spPr>
          <a:xfrm>
            <a:off x="0" y="1694331"/>
            <a:ext cx="12192000" cy="5091952"/>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dirty="0">
              <a:solidFill>
                <a:schemeClr val="tx1"/>
              </a:solidFill>
            </a:endParaRPr>
          </a:p>
        </p:txBody>
      </p:sp>
      <p:sp>
        <p:nvSpPr>
          <p:cNvPr id="19" name="四角形: 角を丸くする 18">
            <a:extLst>
              <a:ext uri="{FF2B5EF4-FFF2-40B4-BE49-F238E27FC236}">
                <a16:creationId xmlns:a16="http://schemas.microsoft.com/office/drawing/2014/main" id="{9450CB73-AE4A-D956-8C99-90BBCAA568D7}"/>
              </a:ext>
            </a:extLst>
          </p:cNvPr>
          <p:cNvSpPr/>
          <p:nvPr/>
        </p:nvSpPr>
        <p:spPr>
          <a:xfrm>
            <a:off x="108975" y="1800976"/>
            <a:ext cx="103850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箱番号</a:t>
            </a:r>
          </a:p>
        </p:txBody>
      </p:sp>
      <p:sp>
        <p:nvSpPr>
          <p:cNvPr id="20" name="四角形: 角を丸くする 19">
            <a:extLst>
              <a:ext uri="{FF2B5EF4-FFF2-40B4-BE49-F238E27FC236}">
                <a16:creationId xmlns:a16="http://schemas.microsoft.com/office/drawing/2014/main" id="{052FD7E6-D850-AE01-C135-BDC60989DED4}"/>
              </a:ext>
            </a:extLst>
          </p:cNvPr>
          <p:cNvSpPr/>
          <p:nvPr/>
        </p:nvSpPr>
        <p:spPr>
          <a:xfrm>
            <a:off x="1147482" y="1800976"/>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品種</a:t>
            </a:r>
          </a:p>
        </p:txBody>
      </p:sp>
      <p:sp>
        <p:nvSpPr>
          <p:cNvPr id="21" name="四角形: 角を丸くする 20">
            <a:extLst>
              <a:ext uri="{FF2B5EF4-FFF2-40B4-BE49-F238E27FC236}">
                <a16:creationId xmlns:a16="http://schemas.microsoft.com/office/drawing/2014/main" id="{61C7F159-B92A-359A-9037-9B9777EBD707}"/>
              </a:ext>
            </a:extLst>
          </p:cNvPr>
          <p:cNvSpPr/>
          <p:nvPr/>
        </p:nvSpPr>
        <p:spPr>
          <a:xfrm>
            <a:off x="5432613" y="1800977"/>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等級</a:t>
            </a:r>
          </a:p>
        </p:txBody>
      </p:sp>
      <p:sp>
        <p:nvSpPr>
          <p:cNvPr id="22" name="四角形: 角を丸くする 21">
            <a:extLst>
              <a:ext uri="{FF2B5EF4-FFF2-40B4-BE49-F238E27FC236}">
                <a16:creationId xmlns:a16="http://schemas.microsoft.com/office/drawing/2014/main" id="{5696A78B-3547-6A4D-3500-9498D0C27FCA}"/>
              </a:ext>
            </a:extLst>
          </p:cNvPr>
          <p:cNvSpPr/>
          <p:nvPr/>
        </p:nvSpPr>
        <p:spPr>
          <a:xfrm>
            <a:off x="7599267" y="1800977"/>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長さ</a:t>
            </a:r>
          </a:p>
        </p:txBody>
      </p:sp>
      <p:sp>
        <p:nvSpPr>
          <p:cNvPr id="23" name="四角形: 角を丸くする 22">
            <a:extLst>
              <a:ext uri="{FF2B5EF4-FFF2-40B4-BE49-F238E27FC236}">
                <a16:creationId xmlns:a16="http://schemas.microsoft.com/office/drawing/2014/main" id="{FB51AA66-4C00-624E-170C-8F436C42EA00}"/>
              </a:ext>
            </a:extLst>
          </p:cNvPr>
          <p:cNvSpPr/>
          <p:nvPr/>
        </p:nvSpPr>
        <p:spPr>
          <a:xfrm>
            <a:off x="9323294" y="1800976"/>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入数</a:t>
            </a:r>
          </a:p>
        </p:txBody>
      </p:sp>
      <p:sp>
        <p:nvSpPr>
          <p:cNvPr id="24" name="四角形: 角を丸くする 23">
            <a:extLst>
              <a:ext uri="{FF2B5EF4-FFF2-40B4-BE49-F238E27FC236}">
                <a16:creationId xmlns:a16="http://schemas.microsoft.com/office/drawing/2014/main" id="{68766539-F9F9-9199-9E97-F22384D29E38}"/>
              </a:ext>
            </a:extLst>
          </p:cNvPr>
          <p:cNvSpPr/>
          <p:nvPr/>
        </p:nvSpPr>
        <p:spPr>
          <a:xfrm>
            <a:off x="3397624" y="1800976"/>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枝番</a:t>
            </a:r>
          </a:p>
        </p:txBody>
      </p:sp>
      <p:sp>
        <p:nvSpPr>
          <p:cNvPr id="39" name="テキスト ボックス 38">
            <a:extLst>
              <a:ext uri="{FF2B5EF4-FFF2-40B4-BE49-F238E27FC236}">
                <a16:creationId xmlns:a16="http://schemas.microsoft.com/office/drawing/2014/main" id="{4FA20EF4-F37E-D78C-4672-3B020F5A41B2}"/>
              </a:ext>
            </a:extLst>
          </p:cNvPr>
          <p:cNvSpPr txBox="1"/>
          <p:nvPr/>
        </p:nvSpPr>
        <p:spPr>
          <a:xfrm>
            <a:off x="119744" y="456308"/>
            <a:ext cx="7479523" cy="738664"/>
          </a:xfrm>
          <a:prstGeom prst="rect">
            <a:avLst/>
          </a:prstGeom>
          <a:noFill/>
        </p:spPr>
        <p:txBody>
          <a:bodyPr wrap="square" rtlCol="0">
            <a:spAutoFit/>
          </a:bodyPr>
          <a:lstStyle/>
          <a:p>
            <a:r>
              <a:rPr kumimoji="1" lang="ja-JP" altLang="en-US" dirty="0"/>
              <a:t>以下の出荷情報の明細を入力してください。</a:t>
            </a:r>
            <a:endParaRPr kumimoji="1" lang="en-US" altLang="ja-JP" dirty="0"/>
          </a:p>
          <a:p>
            <a:r>
              <a:rPr lang="ja-JP" altLang="en-US" sz="1200" dirty="0"/>
              <a:t>出荷日：</a:t>
            </a:r>
            <a:r>
              <a:rPr lang="en-US" altLang="ja-JP" sz="1200" dirty="0"/>
              <a:t>2023</a:t>
            </a:r>
            <a:r>
              <a:rPr lang="ja-JP" altLang="en-US" sz="1200" dirty="0"/>
              <a:t>年</a:t>
            </a:r>
            <a:r>
              <a:rPr lang="en-US" altLang="ja-JP" sz="1200" dirty="0"/>
              <a:t>12</a:t>
            </a:r>
            <a:r>
              <a:rPr lang="ja-JP" altLang="en-US" sz="1200" dirty="0"/>
              <a:t>月</a:t>
            </a:r>
            <a:r>
              <a:rPr lang="en-US" altLang="ja-JP" sz="1200" dirty="0"/>
              <a:t>11</a:t>
            </a:r>
            <a:r>
              <a:rPr lang="ja-JP" altLang="en-US" sz="1200" dirty="0"/>
              <a:t>日（月）　販売日：</a:t>
            </a:r>
            <a:r>
              <a:rPr lang="en-US" altLang="ja-JP" sz="1200" dirty="0"/>
              <a:t>2024</a:t>
            </a:r>
            <a:r>
              <a:rPr lang="ja-JP" altLang="en-US" sz="1200" dirty="0"/>
              <a:t>年</a:t>
            </a:r>
            <a:r>
              <a:rPr lang="en-US" altLang="ja-JP" sz="1200" dirty="0"/>
              <a:t>12</a:t>
            </a:r>
            <a:r>
              <a:rPr lang="ja-JP" altLang="en-US" sz="1200" dirty="0"/>
              <a:t>月</a:t>
            </a:r>
            <a:r>
              <a:rPr lang="en-US" altLang="ja-JP" sz="1200" dirty="0"/>
              <a:t>13</a:t>
            </a:r>
            <a:r>
              <a:rPr lang="ja-JP" altLang="en-US" sz="1200" dirty="0"/>
              <a:t>日（水） 輸入者：香港／</a:t>
            </a:r>
            <a:r>
              <a:rPr lang="en-US" altLang="ja-JP" sz="1200" dirty="0"/>
              <a:t>□□□□□□□</a:t>
            </a:r>
          </a:p>
          <a:p>
            <a:r>
              <a:rPr lang="ja-JP" altLang="en-US" sz="1200" dirty="0"/>
              <a:t>国内配送先：国内花市場集荷場気付け花菊行き　合計バンドル数：３３バンドル　合計箱数：</a:t>
            </a:r>
            <a:r>
              <a:rPr lang="en-US" altLang="ja-JP" sz="1200" dirty="0"/>
              <a:t>199</a:t>
            </a:r>
            <a:r>
              <a:rPr lang="ja-JP" altLang="en-US" sz="1200" dirty="0"/>
              <a:t>箱</a:t>
            </a:r>
            <a:endParaRPr kumimoji="1" lang="ja-JP" altLang="en-US" sz="1200" dirty="0"/>
          </a:p>
        </p:txBody>
      </p:sp>
      <p:sp>
        <p:nvSpPr>
          <p:cNvPr id="40" name="四角形: 角を丸くする 39">
            <a:extLst>
              <a:ext uri="{FF2B5EF4-FFF2-40B4-BE49-F238E27FC236}">
                <a16:creationId xmlns:a16="http://schemas.microsoft.com/office/drawing/2014/main" id="{FE741E79-E5D6-A904-14F9-21673B37D26E}"/>
              </a:ext>
            </a:extLst>
          </p:cNvPr>
          <p:cNvSpPr/>
          <p:nvPr/>
        </p:nvSpPr>
        <p:spPr>
          <a:xfrm>
            <a:off x="8453716" y="847165"/>
            <a:ext cx="1460548" cy="369332"/>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下書き保存</a:t>
            </a:r>
          </a:p>
        </p:txBody>
      </p:sp>
      <p:sp>
        <p:nvSpPr>
          <p:cNvPr id="41" name="四角形: 角を丸くする 40">
            <a:extLst>
              <a:ext uri="{FF2B5EF4-FFF2-40B4-BE49-F238E27FC236}">
                <a16:creationId xmlns:a16="http://schemas.microsoft.com/office/drawing/2014/main" id="{3F85FA0B-C99F-680C-2A6E-AFD32BF037C9}"/>
              </a:ext>
            </a:extLst>
          </p:cNvPr>
          <p:cNvSpPr/>
          <p:nvPr/>
        </p:nvSpPr>
        <p:spPr>
          <a:xfrm>
            <a:off x="10184604" y="847165"/>
            <a:ext cx="1887651" cy="369332"/>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rPr>
              <a:t>保存して内容確認</a:t>
            </a:r>
            <a:endParaRPr kumimoji="1" lang="ja-JP" altLang="en-US" sz="1400" dirty="0">
              <a:solidFill>
                <a:schemeClr val="tx1"/>
              </a:solidFill>
            </a:endParaRPr>
          </a:p>
        </p:txBody>
      </p:sp>
      <p:sp>
        <p:nvSpPr>
          <p:cNvPr id="44" name="四角形: 角を丸くする 43">
            <a:extLst>
              <a:ext uri="{FF2B5EF4-FFF2-40B4-BE49-F238E27FC236}">
                <a16:creationId xmlns:a16="http://schemas.microsoft.com/office/drawing/2014/main" id="{9C7F41E9-455E-9310-46BB-13E549B36053}"/>
              </a:ext>
            </a:extLst>
          </p:cNvPr>
          <p:cNvSpPr/>
          <p:nvPr/>
        </p:nvSpPr>
        <p:spPr>
          <a:xfrm>
            <a:off x="5432613" y="227881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a:t>
            </a:r>
            <a:r>
              <a:rPr kumimoji="1" lang="en-US" altLang="ja-JP" sz="1100" dirty="0">
                <a:solidFill>
                  <a:schemeClr val="tx1"/>
                </a:solidFill>
              </a:rPr>
              <a:t>4P </a:t>
            </a:r>
            <a:r>
              <a:rPr kumimoji="1" lang="ja-JP" altLang="en-US" sz="1100" dirty="0">
                <a:solidFill>
                  <a:schemeClr val="tx1"/>
                </a:solidFill>
              </a:rPr>
              <a:t>□</a:t>
            </a:r>
            <a:r>
              <a:rPr kumimoji="1" lang="en-US" altLang="ja-JP" sz="1100" dirty="0">
                <a:solidFill>
                  <a:schemeClr val="tx1"/>
                </a:solidFill>
              </a:rPr>
              <a:t>3P </a:t>
            </a:r>
            <a:r>
              <a:rPr kumimoji="1" lang="ja-JP" altLang="en-US" sz="1100" dirty="0">
                <a:solidFill>
                  <a:schemeClr val="tx1"/>
                </a:solidFill>
              </a:rPr>
              <a:t> □その他</a:t>
            </a:r>
            <a:r>
              <a:rPr kumimoji="1" lang="en-US" altLang="ja-JP" sz="1100" dirty="0">
                <a:solidFill>
                  <a:schemeClr val="tx1"/>
                </a:solidFill>
              </a:rPr>
              <a:t>(</a:t>
            </a:r>
            <a:r>
              <a:rPr kumimoji="1" lang="ja-JP" altLang="en-US" sz="1100" dirty="0">
                <a:solidFill>
                  <a:schemeClr val="tx1"/>
                </a:solidFill>
              </a:rPr>
              <a:t>　　　　</a:t>
            </a:r>
            <a:r>
              <a:rPr lang="en-US" altLang="ja-JP" sz="1100" dirty="0">
                <a:solidFill>
                  <a:schemeClr val="tx1"/>
                </a:solidFill>
              </a:rPr>
              <a:t>)</a:t>
            </a:r>
            <a:endParaRPr kumimoji="1" lang="en-US" altLang="ja-JP" sz="1100" dirty="0">
              <a:solidFill>
                <a:schemeClr val="tx1"/>
              </a:solidFill>
            </a:endParaRPr>
          </a:p>
        </p:txBody>
      </p:sp>
      <p:sp>
        <p:nvSpPr>
          <p:cNvPr id="45" name="四角形: 角を丸くする 44">
            <a:extLst>
              <a:ext uri="{FF2B5EF4-FFF2-40B4-BE49-F238E27FC236}">
                <a16:creationId xmlns:a16="http://schemas.microsoft.com/office/drawing/2014/main" id="{A2F7DB45-43AF-0012-CFC6-8827144EA2E5}"/>
              </a:ext>
            </a:extLst>
          </p:cNvPr>
          <p:cNvSpPr/>
          <p:nvPr/>
        </p:nvSpPr>
        <p:spPr>
          <a:xfrm>
            <a:off x="7599267" y="2278810"/>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rPr>
              <a:t>□</a:t>
            </a:r>
            <a:r>
              <a:rPr kumimoji="1" lang="en-US" altLang="ja-JP" sz="900" dirty="0">
                <a:solidFill>
                  <a:schemeClr val="tx1"/>
                </a:solidFill>
              </a:rPr>
              <a:t>2L</a:t>
            </a:r>
            <a:r>
              <a:rPr kumimoji="1" lang="ja-JP" altLang="en-US" sz="900" dirty="0">
                <a:solidFill>
                  <a:schemeClr val="tx1"/>
                </a:solidFill>
              </a:rPr>
              <a:t> □</a:t>
            </a:r>
            <a:r>
              <a:rPr kumimoji="1" lang="en-US" altLang="ja-JP" sz="900" dirty="0">
                <a:solidFill>
                  <a:schemeClr val="tx1"/>
                </a:solidFill>
              </a:rPr>
              <a:t>L</a:t>
            </a:r>
            <a:r>
              <a:rPr kumimoji="1" lang="ja-JP" altLang="en-US" sz="900" dirty="0">
                <a:solidFill>
                  <a:schemeClr val="tx1"/>
                </a:solidFill>
              </a:rPr>
              <a:t> □その他</a:t>
            </a:r>
            <a:r>
              <a:rPr kumimoji="1" lang="en-US" altLang="ja-JP" sz="900" dirty="0">
                <a:solidFill>
                  <a:schemeClr val="tx1"/>
                </a:solidFill>
              </a:rPr>
              <a:t>(</a:t>
            </a:r>
            <a:r>
              <a:rPr kumimoji="1" lang="ja-JP" altLang="en-US" sz="900" dirty="0">
                <a:solidFill>
                  <a:schemeClr val="tx1"/>
                </a:solidFill>
              </a:rPr>
              <a:t>　　　　</a:t>
            </a:r>
            <a:r>
              <a:rPr lang="en-US" altLang="ja-JP" sz="900" dirty="0">
                <a:solidFill>
                  <a:schemeClr val="tx1"/>
                </a:solidFill>
              </a:rPr>
              <a:t>)</a:t>
            </a:r>
            <a:endParaRPr kumimoji="1" lang="en-US" altLang="ja-JP" sz="900" dirty="0">
              <a:solidFill>
                <a:schemeClr val="tx1"/>
              </a:solidFill>
            </a:endParaRPr>
          </a:p>
        </p:txBody>
      </p:sp>
      <p:sp>
        <p:nvSpPr>
          <p:cNvPr id="46" name="四角形: 角を丸くする 45">
            <a:extLst>
              <a:ext uri="{FF2B5EF4-FFF2-40B4-BE49-F238E27FC236}">
                <a16:creationId xmlns:a16="http://schemas.microsoft.com/office/drawing/2014/main" id="{A6D4F4F1-38C3-C151-BCAE-2E33A5B8FB85}"/>
              </a:ext>
            </a:extLst>
          </p:cNvPr>
          <p:cNvSpPr/>
          <p:nvPr/>
        </p:nvSpPr>
        <p:spPr>
          <a:xfrm>
            <a:off x="9323294" y="227881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rPr>
              <a:t>□</a:t>
            </a:r>
            <a:r>
              <a:rPr kumimoji="1" lang="en-US" altLang="ja-JP" sz="1050" dirty="0">
                <a:solidFill>
                  <a:schemeClr val="tx1"/>
                </a:solidFill>
              </a:rPr>
              <a:t>100 </a:t>
            </a:r>
            <a:r>
              <a:rPr kumimoji="1" lang="ja-JP" altLang="en-US" sz="1050" dirty="0">
                <a:solidFill>
                  <a:schemeClr val="tx1"/>
                </a:solidFill>
              </a:rPr>
              <a:t>□</a:t>
            </a:r>
            <a:r>
              <a:rPr kumimoji="1" lang="en-US" altLang="ja-JP" sz="1050" dirty="0">
                <a:solidFill>
                  <a:schemeClr val="tx1"/>
                </a:solidFill>
              </a:rPr>
              <a:t>50 </a:t>
            </a:r>
            <a:r>
              <a:rPr kumimoji="1" lang="ja-JP" altLang="en-US" sz="1050" dirty="0">
                <a:solidFill>
                  <a:schemeClr val="tx1"/>
                </a:solidFill>
              </a:rPr>
              <a:t> □その他</a:t>
            </a:r>
            <a:r>
              <a:rPr kumimoji="1" lang="en-US" altLang="ja-JP" sz="1050" dirty="0">
                <a:solidFill>
                  <a:schemeClr val="tx1"/>
                </a:solidFill>
              </a:rPr>
              <a:t>(</a:t>
            </a:r>
            <a:r>
              <a:rPr kumimoji="1" lang="ja-JP" altLang="en-US" sz="1050" dirty="0">
                <a:solidFill>
                  <a:schemeClr val="tx1"/>
                </a:solidFill>
              </a:rPr>
              <a:t>　　　　</a:t>
            </a:r>
            <a:r>
              <a:rPr lang="en-US" altLang="ja-JP" sz="1050" dirty="0">
                <a:solidFill>
                  <a:schemeClr val="tx1"/>
                </a:solidFill>
              </a:rPr>
              <a:t>)</a:t>
            </a:r>
            <a:endParaRPr kumimoji="1" lang="en-US" altLang="ja-JP" sz="1050" dirty="0">
              <a:solidFill>
                <a:schemeClr val="tx1"/>
              </a:solidFill>
            </a:endParaRPr>
          </a:p>
        </p:txBody>
      </p:sp>
      <p:sp>
        <p:nvSpPr>
          <p:cNvPr id="47" name="四角形: 角を丸くする 46">
            <a:extLst>
              <a:ext uri="{FF2B5EF4-FFF2-40B4-BE49-F238E27FC236}">
                <a16:creationId xmlns:a16="http://schemas.microsoft.com/office/drawing/2014/main" id="{658B2A79-4EA2-70D4-EAAB-B9263451D569}"/>
              </a:ext>
            </a:extLst>
          </p:cNvPr>
          <p:cNvSpPr/>
          <p:nvPr/>
        </p:nvSpPr>
        <p:spPr>
          <a:xfrm>
            <a:off x="3397623" y="2278810"/>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1100" dirty="0">
                <a:solidFill>
                  <a:schemeClr val="tx1"/>
                </a:solidFill>
              </a:rPr>
              <a:t>▽</a:t>
            </a:r>
            <a:endParaRPr kumimoji="1" lang="en-US" altLang="ja-JP" sz="1100" dirty="0">
              <a:solidFill>
                <a:schemeClr val="tx1"/>
              </a:solidFill>
            </a:endParaRPr>
          </a:p>
        </p:txBody>
      </p:sp>
      <p:sp>
        <p:nvSpPr>
          <p:cNvPr id="48" name="四角形: 角を丸くする 47">
            <a:extLst>
              <a:ext uri="{FF2B5EF4-FFF2-40B4-BE49-F238E27FC236}">
                <a16:creationId xmlns:a16="http://schemas.microsoft.com/office/drawing/2014/main" id="{4C957CC1-099A-1F14-AC26-CF42849F9107}"/>
              </a:ext>
            </a:extLst>
          </p:cNvPr>
          <p:cNvSpPr/>
          <p:nvPr/>
        </p:nvSpPr>
        <p:spPr>
          <a:xfrm>
            <a:off x="1147481" y="2278810"/>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ja-JP" altLang="en-US" sz="1100" dirty="0">
                <a:solidFill>
                  <a:schemeClr val="tx1"/>
                </a:solidFill>
              </a:rPr>
              <a:t>▽</a:t>
            </a:r>
            <a:endParaRPr lang="en-US" altLang="ja-JP" sz="1100" dirty="0">
              <a:solidFill>
                <a:schemeClr val="tx1"/>
              </a:solidFill>
            </a:endParaRPr>
          </a:p>
        </p:txBody>
      </p:sp>
      <p:sp>
        <p:nvSpPr>
          <p:cNvPr id="49" name="四角形: 角を丸くする 48">
            <a:extLst>
              <a:ext uri="{FF2B5EF4-FFF2-40B4-BE49-F238E27FC236}">
                <a16:creationId xmlns:a16="http://schemas.microsoft.com/office/drawing/2014/main" id="{63BD14E1-3E70-DFB3-7622-1AE05A91AF95}"/>
              </a:ext>
            </a:extLst>
          </p:cNvPr>
          <p:cNvSpPr/>
          <p:nvPr/>
        </p:nvSpPr>
        <p:spPr>
          <a:xfrm>
            <a:off x="119744" y="2278810"/>
            <a:ext cx="102773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X-1</a:t>
            </a:r>
          </a:p>
        </p:txBody>
      </p:sp>
      <p:sp>
        <p:nvSpPr>
          <p:cNvPr id="50" name="四角形: 角を丸くする 49">
            <a:extLst>
              <a:ext uri="{FF2B5EF4-FFF2-40B4-BE49-F238E27FC236}">
                <a16:creationId xmlns:a16="http://schemas.microsoft.com/office/drawing/2014/main" id="{A4C94648-645C-CF9A-8A5D-A05CF23CB2D3}"/>
              </a:ext>
            </a:extLst>
          </p:cNvPr>
          <p:cNvSpPr/>
          <p:nvPr/>
        </p:nvSpPr>
        <p:spPr>
          <a:xfrm>
            <a:off x="11489947" y="1800530"/>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rPr>
              <a:t>MIX</a:t>
            </a:r>
            <a:endParaRPr kumimoji="1" lang="ja-JP" altLang="en-US" sz="1200" dirty="0">
              <a:solidFill>
                <a:schemeClr val="tx1"/>
              </a:solidFill>
            </a:endParaRPr>
          </a:p>
        </p:txBody>
      </p:sp>
      <p:sp>
        <p:nvSpPr>
          <p:cNvPr id="51" name="四角形: 角を丸くする 50">
            <a:extLst>
              <a:ext uri="{FF2B5EF4-FFF2-40B4-BE49-F238E27FC236}">
                <a16:creationId xmlns:a16="http://schemas.microsoft.com/office/drawing/2014/main" id="{A40395CF-56F1-C72A-5C80-4A912285EFAE}"/>
              </a:ext>
            </a:extLst>
          </p:cNvPr>
          <p:cNvSpPr/>
          <p:nvPr/>
        </p:nvSpPr>
        <p:spPr>
          <a:xfrm>
            <a:off x="11489797" y="2278809"/>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a:t>
            </a:r>
          </a:p>
        </p:txBody>
      </p:sp>
      <p:cxnSp>
        <p:nvCxnSpPr>
          <p:cNvPr id="53" name="直線コネクタ 52">
            <a:extLst>
              <a:ext uri="{FF2B5EF4-FFF2-40B4-BE49-F238E27FC236}">
                <a16:creationId xmlns:a16="http://schemas.microsoft.com/office/drawing/2014/main" id="{2CF030ED-4837-A80D-34F7-7049040CDD77}"/>
              </a:ext>
            </a:extLst>
          </p:cNvPr>
          <p:cNvCxnSpPr>
            <a:cxnSpLocks/>
          </p:cNvCxnSpPr>
          <p:nvPr/>
        </p:nvCxnSpPr>
        <p:spPr>
          <a:xfrm>
            <a:off x="6000314" y="3792354"/>
            <a:ext cx="0" cy="577138"/>
          </a:xfrm>
          <a:prstGeom prst="line">
            <a:avLst/>
          </a:prstGeom>
        </p:spPr>
        <p:style>
          <a:lnRef idx="1">
            <a:schemeClr val="accent1"/>
          </a:lnRef>
          <a:fillRef idx="0">
            <a:schemeClr val="accent1"/>
          </a:fillRef>
          <a:effectRef idx="0">
            <a:schemeClr val="accent1"/>
          </a:effectRef>
          <a:fontRef idx="minor">
            <a:schemeClr val="tx1"/>
          </a:fontRef>
        </p:style>
      </p:cxnSp>
      <p:sp>
        <p:nvSpPr>
          <p:cNvPr id="54" name="四角形: 角を丸くする 53">
            <a:extLst>
              <a:ext uri="{FF2B5EF4-FFF2-40B4-BE49-F238E27FC236}">
                <a16:creationId xmlns:a16="http://schemas.microsoft.com/office/drawing/2014/main" id="{8CD53A79-D4AC-AB30-5CF1-2B96D1E8DA29}"/>
              </a:ext>
            </a:extLst>
          </p:cNvPr>
          <p:cNvSpPr/>
          <p:nvPr/>
        </p:nvSpPr>
        <p:spPr>
          <a:xfrm>
            <a:off x="5432613" y="4726217"/>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a:t>
            </a:r>
            <a:r>
              <a:rPr kumimoji="1" lang="en-US" altLang="ja-JP" sz="1100" dirty="0">
                <a:solidFill>
                  <a:schemeClr val="tx1"/>
                </a:solidFill>
              </a:rPr>
              <a:t>4P </a:t>
            </a:r>
            <a:r>
              <a:rPr kumimoji="1" lang="ja-JP" altLang="en-US" sz="1100" dirty="0">
                <a:solidFill>
                  <a:schemeClr val="tx1"/>
                </a:solidFill>
              </a:rPr>
              <a:t>□</a:t>
            </a:r>
            <a:r>
              <a:rPr kumimoji="1" lang="en-US" altLang="ja-JP" sz="1100" dirty="0">
                <a:solidFill>
                  <a:schemeClr val="tx1"/>
                </a:solidFill>
              </a:rPr>
              <a:t>3P </a:t>
            </a:r>
            <a:r>
              <a:rPr kumimoji="1" lang="ja-JP" altLang="en-US" sz="1100" dirty="0">
                <a:solidFill>
                  <a:schemeClr val="tx1"/>
                </a:solidFill>
              </a:rPr>
              <a:t> □その他</a:t>
            </a:r>
            <a:r>
              <a:rPr kumimoji="1" lang="en-US" altLang="ja-JP" sz="1100" dirty="0">
                <a:solidFill>
                  <a:schemeClr val="tx1"/>
                </a:solidFill>
              </a:rPr>
              <a:t>(</a:t>
            </a:r>
            <a:r>
              <a:rPr kumimoji="1" lang="ja-JP" altLang="en-US" sz="1100" dirty="0">
                <a:solidFill>
                  <a:schemeClr val="tx1"/>
                </a:solidFill>
              </a:rPr>
              <a:t>　　　　</a:t>
            </a:r>
            <a:r>
              <a:rPr lang="en-US" altLang="ja-JP" sz="1100" dirty="0">
                <a:solidFill>
                  <a:schemeClr val="tx1"/>
                </a:solidFill>
              </a:rPr>
              <a:t>)</a:t>
            </a:r>
            <a:endParaRPr kumimoji="1" lang="en-US" altLang="ja-JP" sz="1100" dirty="0">
              <a:solidFill>
                <a:schemeClr val="tx1"/>
              </a:solidFill>
            </a:endParaRPr>
          </a:p>
        </p:txBody>
      </p:sp>
      <p:sp>
        <p:nvSpPr>
          <p:cNvPr id="55" name="四角形: 角を丸くする 54">
            <a:extLst>
              <a:ext uri="{FF2B5EF4-FFF2-40B4-BE49-F238E27FC236}">
                <a16:creationId xmlns:a16="http://schemas.microsoft.com/office/drawing/2014/main" id="{65D178D4-1244-6786-EED8-4360CD0003D7}"/>
              </a:ext>
            </a:extLst>
          </p:cNvPr>
          <p:cNvSpPr/>
          <p:nvPr/>
        </p:nvSpPr>
        <p:spPr>
          <a:xfrm>
            <a:off x="7599267" y="4726217"/>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rPr>
              <a:t>□</a:t>
            </a:r>
            <a:r>
              <a:rPr kumimoji="1" lang="en-US" altLang="ja-JP" sz="900" dirty="0">
                <a:solidFill>
                  <a:schemeClr val="tx1"/>
                </a:solidFill>
              </a:rPr>
              <a:t>2L</a:t>
            </a:r>
            <a:r>
              <a:rPr kumimoji="1" lang="ja-JP" altLang="en-US" sz="900" dirty="0">
                <a:solidFill>
                  <a:schemeClr val="tx1"/>
                </a:solidFill>
              </a:rPr>
              <a:t> □</a:t>
            </a:r>
            <a:r>
              <a:rPr kumimoji="1" lang="en-US" altLang="ja-JP" sz="900" dirty="0">
                <a:solidFill>
                  <a:schemeClr val="tx1"/>
                </a:solidFill>
              </a:rPr>
              <a:t>L</a:t>
            </a:r>
            <a:r>
              <a:rPr kumimoji="1" lang="ja-JP" altLang="en-US" sz="900" dirty="0">
                <a:solidFill>
                  <a:schemeClr val="tx1"/>
                </a:solidFill>
              </a:rPr>
              <a:t> □その他</a:t>
            </a:r>
            <a:r>
              <a:rPr kumimoji="1" lang="en-US" altLang="ja-JP" sz="900" dirty="0">
                <a:solidFill>
                  <a:schemeClr val="tx1"/>
                </a:solidFill>
              </a:rPr>
              <a:t>(</a:t>
            </a:r>
            <a:r>
              <a:rPr kumimoji="1" lang="ja-JP" altLang="en-US" sz="900" dirty="0">
                <a:solidFill>
                  <a:schemeClr val="tx1"/>
                </a:solidFill>
              </a:rPr>
              <a:t>　　　　</a:t>
            </a:r>
            <a:r>
              <a:rPr lang="en-US" altLang="ja-JP" sz="900" dirty="0">
                <a:solidFill>
                  <a:schemeClr val="tx1"/>
                </a:solidFill>
              </a:rPr>
              <a:t>)</a:t>
            </a:r>
            <a:endParaRPr kumimoji="1" lang="en-US" altLang="ja-JP" sz="900" dirty="0">
              <a:solidFill>
                <a:schemeClr val="tx1"/>
              </a:solidFill>
            </a:endParaRPr>
          </a:p>
        </p:txBody>
      </p:sp>
      <p:sp>
        <p:nvSpPr>
          <p:cNvPr id="56" name="四角形: 角を丸くする 55">
            <a:extLst>
              <a:ext uri="{FF2B5EF4-FFF2-40B4-BE49-F238E27FC236}">
                <a16:creationId xmlns:a16="http://schemas.microsoft.com/office/drawing/2014/main" id="{33B127BB-11C4-A931-84E7-9165678B38AB}"/>
              </a:ext>
            </a:extLst>
          </p:cNvPr>
          <p:cNvSpPr/>
          <p:nvPr/>
        </p:nvSpPr>
        <p:spPr>
          <a:xfrm>
            <a:off x="9323294" y="4726217"/>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rPr>
              <a:t>□</a:t>
            </a:r>
            <a:r>
              <a:rPr kumimoji="1" lang="en-US" altLang="ja-JP" sz="1050" dirty="0">
                <a:solidFill>
                  <a:schemeClr val="tx1"/>
                </a:solidFill>
              </a:rPr>
              <a:t>100 </a:t>
            </a:r>
            <a:r>
              <a:rPr kumimoji="1" lang="ja-JP" altLang="en-US" sz="1050" dirty="0">
                <a:solidFill>
                  <a:schemeClr val="tx1"/>
                </a:solidFill>
              </a:rPr>
              <a:t>□</a:t>
            </a:r>
            <a:r>
              <a:rPr kumimoji="1" lang="en-US" altLang="ja-JP" sz="1050" dirty="0">
                <a:solidFill>
                  <a:schemeClr val="tx1"/>
                </a:solidFill>
              </a:rPr>
              <a:t>50 </a:t>
            </a:r>
            <a:r>
              <a:rPr kumimoji="1" lang="ja-JP" altLang="en-US" sz="1050" dirty="0">
                <a:solidFill>
                  <a:schemeClr val="tx1"/>
                </a:solidFill>
              </a:rPr>
              <a:t> □その他</a:t>
            </a:r>
            <a:r>
              <a:rPr kumimoji="1" lang="en-US" altLang="ja-JP" sz="1050" dirty="0">
                <a:solidFill>
                  <a:schemeClr val="tx1"/>
                </a:solidFill>
              </a:rPr>
              <a:t>(</a:t>
            </a:r>
            <a:r>
              <a:rPr kumimoji="1" lang="ja-JP" altLang="en-US" sz="1050" dirty="0">
                <a:solidFill>
                  <a:schemeClr val="tx1"/>
                </a:solidFill>
              </a:rPr>
              <a:t>　　　　</a:t>
            </a:r>
            <a:r>
              <a:rPr lang="en-US" altLang="ja-JP" sz="1050" dirty="0">
                <a:solidFill>
                  <a:schemeClr val="tx1"/>
                </a:solidFill>
              </a:rPr>
              <a:t>)</a:t>
            </a:r>
            <a:endParaRPr kumimoji="1" lang="en-US" altLang="ja-JP" sz="1050" dirty="0">
              <a:solidFill>
                <a:schemeClr val="tx1"/>
              </a:solidFill>
            </a:endParaRPr>
          </a:p>
        </p:txBody>
      </p:sp>
      <p:sp>
        <p:nvSpPr>
          <p:cNvPr id="57" name="四角形: 角を丸くする 56">
            <a:extLst>
              <a:ext uri="{FF2B5EF4-FFF2-40B4-BE49-F238E27FC236}">
                <a16:creationId xmlns:a16="http://schemas.microsoft.com/office/drawing/2014/main" id="{5A8FAF4A-1147-123F-5B8C-5A7F6D750271}"/>
              </a:ext>
            </a:extLst>
          </p:cNvPr>
          <p:cNvSpPr/>
          <p:nvPr/>
        </p:nvSpPr>
        <p:spPr>
          <a:xfrm>
            <a:off x="3397623" y="4726217"/>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1100" dirty="0">
                <a:solidFill>
                  <a:schemeClr val="tx1"/>
                </a:solidFill>
              </a:rPr>
              <a:t>▽</a:t>
            </a:r>
            <a:endParaRPr kumimoji="1" lang="en-US" altLang="ja-JP" sz="1100" dirty="0">
              <a:solidFill>
                <a:schemeClr val="tx1"/>
              </a:solidFill>
            </a:endParaRPr>
          </a:p>
        </p:txBody>
      </p:sp>
      <p:sp>
        <p:nvSpPr>
          <p:cNvPr id="58" name="四角形: 角を丸くする 57">
            <a:extLst>
              <a:ext uri="{FF2B5EF4-FFF2-40B4-BE49-F238E27FC236}">
                <a16:creationId xmlns:a16="http://schemas.microsoft.com/office/drawing/2014/main" id="{045FF1D8-E087-42FD-522E-61295D637096}"/>
              </a:ext>
            </a:extLst>
          </p:cNvPr>
          <p:cNvSpPr/>
          <p:nvPr/>
        </p:nvSpPr>
        <p:spPr>
          <a:xfrm>
            <a:off x="1147481" y="4726217"/>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ja-JP" altLang="en-US" sz="1100" dirty="0">
                <a:solidFill>
                  <a:schemeClr val="tx1"/>
                </a:solidFill>
              </a:rPr>
              <a:t>▽</a:t>
            </a:r>
            <a:endParaRPr lang="en-US" altLang="ja-JP" sz="1100" dirty="0">
              <a:solidFill>
                <a:schemeClr val="tx1"/>
              </a:solidFill>
            </a:endParaRPr>
          </a:p>
        </p:txBody>
      </p:sp>
      <p:sp>
        <p:nvSpPr>
          <p:cNvPr id="59" name="四角形: 角を丸くする 58">
            <a:extLst>
              <a:ext uri="{FF2B5EF4-FFF2-40B4-BE49-F238E27FC236}">
                <a16:creationId xmlns:a16="http://schemas.microsoft.com/office/drawing/2014/main" id="{88D53032-B1CE-B4E6-33C4-6FB153EE5457}"/>
              </a:ext>
            </a:extLst>
          </p:cNvPr>
          <p:cNvSpPr/>
          <p:nvPr/>
        </p:nvSpPr>
        <p:spPr>
          <a:xfrm>
            <a:off x="119744" y="4726217"/>
            <a:ext cx="102773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X-199</a:t>
            </a:r>
          </a:p>
        </p:txBody>
      </p:sp>
      <p:sp>
        <p:nvSpPr>
          <p:cNvPr id="60" name="四角形: 角を丸くする 59">
            <a:extLst>
              <a:ext uri="{FF2B5EF4-FFF2-40B4-BE49-F238E27FC236}">
                <a16:creationId xmlns:a16="http://schemas.microsoft.com/office/drawing/2014/main" id="{73F49EDC-D1C3-DCF8-F0FD-1523E8DF4F7B}"/>
              </a:ext>
            </a:extLst>
          </p:cNvPr>
          <p:cNvSpPr/>
          <p:nvPr/>
        </p:nvSpPr>
        <p:spPr>
          <a:xfrm>
            <a:off x="11489797" y="4726216"/>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a:t>
            </a:r>
          </a:p>
        </p:txBody>
      </p:sp>
      <p:sp>
        <p:nvSpPr>
          <p:cNvPr id="62" name="四角形: 角を丸くする 61">
            <a:extLst>
              <a:ext uri="{FF2B5EF4-FFF2-40B4-BE49-F238E27FC236}">
                <a16:creationId xmlns:a16="http://schemas.microsoft.com/office/drawing/2014/main" id="{14DBDFB9-6420-6AA2-8383-EB0AC1DC36FF}"/>
              </a:ext>
            </a:extLst>
          </p:cNvPr>
          <p:cNvSpPr/>
          <p:nvPr/>
        </p:nvSpPr>
        <p:spPr>
          <a:xfrm>
            <a:off x="119744" y="5632570"/>
            <a:ext cx="11946450" cy="979986"/>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en-US" altLang="ja-JP" sz="1100" dirty="0">
              <a:solidFill>
                <a:schemeClr val="tx1"/>
              </a:solidFill>
            </a:endParaRPr>
          </a:p>
        </p:txBody>
      </p:sp>
      <p:sp>
        <p:nvSpPr>
          <p:cNvPr id="64" name="テキスト ボックス 63">
            <a:extLst>
              <a:ext uri="{FF2B5EF4-FFF2-40B4-BE49-F238E27FC236}">
                <a16:creationId xmlns:a16="http://schemas.microsoft.com/office/drawing/2014/main" id="{EC002F4E-6DFA-B247-3B4C-7AF07226EFFF}"/>
              </a:ext>
            </a:extLst>
          </p:cNvPr>
          <p:cNvSpPr txBox="1"/>
          <p:nvPr/>
        </p:nvSpPr>
        <p:spPr>
          <a:xfrm>
            <a:off x="108975" y="5328038"/>
            <a:ext cx="6102416" cy="261610"/>
          </a:xfrm>
          <a:prstGeom prst="rect">
            <a:avLst/>
          </a:prstGeom>
          <a:noFill/>
        </p:spPr>
        <p:txBody>
          <a:bodyPr wrap="square">
            <a:spAutoFit/>
          </a:bodyPr>
          <a:lstStyle/>
          <a:p>
            <a:r>
              <a:rPr kumimoji="1" lang="ja-JP" altLang="en-US" sz="1100" dirty="0">
                <a:solidFill>
                  <a:schemeClr val="tx1"/>
                </a:solidFill>
              </a:rPr>
              <a:t>備考欄：出荷情報に関する補足事項があれば、記入してください。</a:t>
            </a:r>
            <a:endParaRPr kumimoji="1" lang="en-US" altLang="ja-JP" sz="1100" dirty="0">
              <a:solidFill>
                <a:schemeClr val="tx1"/>
              </a:solidFill>
            </a:endParaRPr>
          </a:p>
        </p:txBody>
      </p:sp>
      <p:sp>
        <p:nvSpPr>
          <p:cNvPr id="3" name="四角形: 角を丸くする 2">
            <a:extLst>
              <a:ext uri="{FF2B5EF4-FFF2-40B4-BE49-F238E27FC236}">
                <a16:creationId xmlns:a16="http://schemas.microsoft.com/office/drawing/2014/main" id="{022A3107-3673-DDF9-3185-BB4E78A117FB}"/>
              </a:ext>
            </a:extLst>
          </p:cNvPr>
          <p:cNvSpPr/>
          <p:nvPr/>
        </p:nvSpPr>
        <p:spPr>
          <a:xfrm>
            <a:off x="5432462" y="273916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a:t>
            </a:r>
            <a:r>
              <a:rPr kumimoji="1" lang="en-US" altLang="ja-JP" sz="1100" dirty="0">
                <a:solidFill>
                  <a:schemeClr val="tx1"/>
                </a:solidFill>
              </a:rPr>
              <a:t>4P </a:t>
            </a:r>
            <a:r>
              <a:rPr kumimoji="1" lang="ja-JP" altLang="en-US" sz="1100" dirty="0">
                <a:solidFill>
                  <a:schemeClr val="tx1"/>
                </a:solidFill>
              </a:rPr>
              <a:t>□</a:t>
            </a:r>
            <a:r>
              <a:rPr kumimoji="1" lang="en-US" altLang="ja-JP" sz="1100" dirty="0">
                <a:solidFill>
                  <a:schemeClr val="tx1"/>
                </a:solidFill>
              </a:rPr>
              <a:t>3P </a:t>
            </a:r>
            <a:r>
              <a:rPr kumimoji="1" lang="ja-JP" altLang="en-US" sz="1100" dirty="0">
                <a:solidFill>
                  <a:schemeClr val="tx1"/>
                </a:solidFill>
              </a:rPr>
              <a:t> □その他</a:t>
            </a:r>
            <a:r>
              <a:rPr kumimoji="1" lang="en-US" altLang="ja-JP" sz="1100" dirty="0">
                <a:solidFill>
                  <a:schemeClr val="tx1"/>
                </a:solidFill>
              </a:rPr>
              <a:t>(</a:t>
            </a:r>
            <a:r>
              <a:rPr kumimoji="1" lang="ja-JP" altLang="en-US" sz="1100" dirty="0">
                <a:solidFill>
                  <a:schemeClr val="tx1"/>
                </a:solidFill>
              </a:rPr>
              <a:t>　　　　</a:t>
            </a:r>
            <a:r>
              <a:rPr lang="en-US" altLang="ja-JP" sz="1100" dirty="0">
                <a:solidFill>
                  <a:schemeClr val="tx1"/>
                </a:solidFill>
              </a:rPr>
              <a:t>)</a:t>
            </a:r>
            <a:endParaRPr kumimoji="1" lang="en-US" altLang="ja-JP" sz="1100" dirty="0">
              <a:solidFill>
                <a:schemeClr val="tx1"/>
              </a:solidFill>
            </a:endParaRPr>
          </a:p>
        </p:txBody>
      </p:sp>
      <p:sp>
        <p:nvSpPr>
          <p:cNvPr id="4" name="四角形: 角を丸くする 3">
            <a:extLst>
              <a:ext uri="{FF2B5EF4-FFF2-40B4-BE49-F238E27FC236}">
                <a16:creationId xmlns:a16="http://schemas.microsoft.com/office/drawing/2014/main" id="{FE574C38-C7C7-E8A6-64F8-1CE6859F111C}"/>
              </a:ext>
            </a:extLst>
          </p:cNvPr>
          <p:cNvSpPr/>
          <p:nvPr/>
        </p:nvSpPr>
        <p:spPr>
          <a:xfrm>
            <a:off x="7599116" y="2739160"/>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rPr>
              <a:t>□</a:t>
            </a:r>
            <a:r>
              <a:rPr kumimoji="1" lang="en-US" altLang="ja-JP" sz="900" dirty="0">
                <a:solidFill>
                  <a:schemeClr val="tx1"/>
                </a:solidFill>
              </a:rPr>
              <a:t>2L</a:t>
            </a:r>
            <a:r>
              <a:rPr kumimoji="1" lang="ja-JP" altLang="en-US" sz="900" dirty="0">
                <a:solidFill>
                  <a:schemeClr val="tx1"/>
                </a:solidFill>
              </a:rPr>
              <a:t> □</a:t>
            </a:r>
            <a:r>
              <a:rPr kumimoji="1" lang="en-US" altLang="ja-JP" sz="900" dirty="0">
                <a:solidFill>
                  <a:schemeClr val="tx1"/>
                </a:solidFill>
              </a:rPr>
              <a:t>L</a:t>
            </a:r>
            <a:r>
              <a:rPr kumimoji="1" lang="ja-JP" altLang="en-US" sz="900" dirty="0">
                <a:solidFill>
                  <a:schemeClr val="tx1"/>
                </a:solidFill>
              </a:rPr>
              <a:t> □その他</a:t>
            </a:r>
            <a:r>
              <a:rPr kumimoji="1" lang="en-US" altLang="ja-JP" sz="900" dirty="0">
                <a:solidFill>
                  <a:schemeClr val="tx1"/>
                </a:solidFill>
              </a:rPr>
              <a:t>(</a:t>
            </a:r>
            <a:r>
              <a:rPr kumimoji="1" lang="ja-JP" altLang="en-US" sz="900" dirty="0">
                <a:solidFill>
                  <a:schemeClr val="tx1"/>
                </a:solidFill>
              </a:rPr>
              <a:t>　　　　</a:t>
            </a:r>
            <a:r>
              <a:rPr lang="en-US" altLang="ja-JP" sz="900" dirty="0">
                <a:solidFill>
                  <a:schemeClr val="tx1"/>
                </a:solidFill>
              </a:rPr>
              <a:t>)</a:t>
            </a:r>
            <a:endParaRPr kumimoji="1" lang="en-US" altLang="ja-JP" sz="900" dirty="0">
              <a:solidFill>
                <a:schemeClr val="tx1"/>
              </a:solidFill>
            </a:endParaRPr>
          </a:p>
        </p:txBody>
      </p:sp>
      <p:sp>
        <p:nvSpPr>
          <p:cNvPr id="6" name="四角形: 角を丸くする 5">
            <a:extLst>
              <a:ext uri="{FF2B5EF4-FFF2-40B4-BE49-F238E27FC236}">
                <a16:creationId xmlns:a16="http://schemas.microsoft.com/office/drawing/2014/main" id="{2B2F9C64-5A2A-F9DB-6DCB-92EE38885A13}"/>
              </a:ext>
            </a:extLst>
          </p:cNvPr>
          <p:cNvSpPr/>
          <p:nvPr/>
        </p:nvSpPr>
        <p:spPr>
          <a:xfrm>
            <a:off x="9323143" y="273916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rPr>
              <a:t>□</a:t>
            </a:r>
            <a:r>
              <a:rPr kumimoji="1" lang="en-US" altLang="ja-JP" sz="1050" dirty="0">
                <a:solidFill>
                  <a:schemeClr val="tx1"/>
                </a:solidFill>
              </a:rPr>
              <a:t>100 </a:t>
            </a:r>
            <a:r>
              <a:rPr kumimoji="1" lang="ja-JP" altLang="en-US" sz="1050" dirty="0">
                <a:solidFill>
                  <a:schemeClr val="tx1"/>
                </a:solidFill>
              </a:rPr>
              <a:t>□</a:t>
            </a:r>
            <a:r>
              <a:rPr kumimoji="1" lang="en-US" altLang="ja-JP" sz="1050" dirty="0">
                <a:solidFill>
                  <a:schemeClr val="tx1"/>
                </a:solidFill>
              </a:rPr>
              <a:t>50 </a:t>
            </a:r>
            <a:r>
              <a:rPr kumimoji="1" lang="ja-JP" altLang="en-US" sz="1050" dirty="0">
                <a:solidFill>
                  <a:schemeClr val="tx1"/>
                </a:solidFill>
              </a:rPr>
              <a:t> □その他</a:t>
            </a:r>
            <a:r>
              <a:rPr kumimoji="1" lang="en-US" altLang="ja-JP" sz="1050" dirty="0">
                <a:solidFill>
                  <a:schemeClr val="tx1"/>
                </a:solidFill>
              </a:rPr>
              <a:t>(</a:t>
            </a:r>
            <a:r>
              <a:rPr kumimoji="1" lang="ja-JP" altLang="en-US" sz="1050" dirty="0">
                <a:solidFill>
                  <a:schemeClr val="tx1"/>
                </a:solidFill>
              </a:rPr>
              <a:t>　　　　</a:t>
            </a:r>
            <a:r>
              <a:rPr lang="en-US" altLang="ja-JP" sz="1050" dirty="0">
                <a:solidFill>
                  <a:schemeClr val="tx1"/>
                </a:solidFill>
              </a:rPr>
              <a:t>)</a:t>
            </a:r>
            <a:endParaRPr kumimoji="1" lang="en-US" altLang="ja-JP" sz="1050" dirty="0">
              <a:solidFill>
                <a:schemeClr val="tx1"/>
              </a:solidFill>
            </a:endParaRPr>
          </a:p>
        </p:txBody>
      </p:sp>
      <p:sp>
        <p:nvSpPr>
          <p:cNvPr id="7" name="四角形: 角を丸くする 6">
            <a:extLst>
              <a:ext uri="{FF2B5EF4-FFF2-40B4-BE49-F238E27FC236}">
                <a16:creationId xmlns:a16="http://schemas.microsoft.com/office/drawing/2014/main" id="{0F9C2BAE-3BA4-D936-4CD3-38F484AF6B7D}"/>
              </a:ext>
            </a:extLst>
          </p:cNvPr>
          <p:cNvSpPr/>
          <p:nvPr/>
        </p:nvSpPr>
        <p:spPr>
          <a:xfrm>
            <a:off x="3397472" y="2739160"/>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1100" dirty="0">
                <a:solidFill>
                  <a:schemeClr val="tx1"/>
                </a:solidFill>
              </a:rPr>
              <a:t>▽</a:t>
            </a:r>
            <a:endParaRPr kumimoji="1" lang="en-US" altLang="ja-JP" sz="1100" dirty="0">
              <a:solidFill>
                <a:schemeClr val="tx1"/>
              </a:solidFill>
            </a:endParaRPr>
          </a:p>
        </p:txBody>
      </p:sp>
      <p:sp>
        <p:nvSpPr>
          <p:cNvPr id="8" name="四角形: 角を丸くする 7">
            <a:extLst>
              <a:ext uri="{FF2B5EF4-FFF2-40B4-BE49-F238E27FC236}">
                <a16:creationId xmlns:a16="http://schemas.microsoft.com/office/drawing/2014/main" id="{11B00405-6055-4A92-637C-C799B7B06437}"/>
              </a:ext>
            </a:extLst>
          </p:cNvPr>
          <p:cNvSpPr/>
          <p:nvPr/>
        </p:nvSpPr>
        <p:spPr>
          <a:xfrm>
            <a:off x="1147330" y="2739160"/>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ja-JP" altLang="en-US" sz="1100" dirty="0">
                <a:solidFill>
                  <a:schemeClr val="tx1"/>
                </a:solidFill>
              </a:rPr>
              <a:t>▽</a:t>
            </a:r>
            <a:endParaRPr lang="en-US" altLang="ja-JP" sz="1100" dirty="0">
              <a:solidFill>
                <a:schemeClr val="tx1"/>
              </a:solidFill>
            </a:endParaRPr>
          </a:p>
        </p:txBody>
      </p:sp>
      <p:sp>
        <p:nvSpPr>
          <p:cNvPr id="9" name="四角形: 角を丸くする 8">
            <a:extLst>
              <a:ext uri="{FF2B5EF4-FFF2-40B4-BE49-F238E27FC236}">
                <a16:creationId xmlns:a16="http://schemas.microsoft.com/office/drawing/2014/main" id="{DD4B48F2-7D09-EF4A-DF65-930200E5F688}"/>
              </a:ext>
            </a:extLst>
          </p:cNvPr>
          <p:cNvSpPr/>
          <p:nvPr/>
        </p:nvSpPr>
        <p:spPr>
          <a:xfrm>
            <a:off x="119593" y="2739160"/>
            <a:ext cx="102773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X-1</a:t>
            </a:r>
          </a:p>
        </p:txBody>
      </p:sp>
      <p:sp>
        <p:nvSpPr>
          <p:cNvPr id="10" name="四角形: 角を丸くする 9">
            <a:extLst>
              <a:ext uri="{FF2B5EF4-FFF2-40B4-BE49-F238E27FC236}">
                <a16:creationId xmlns:a16="http://schemas.microsoft.com/office/drawing/2014/main" id="{9FB51267-5A10-E804-8F8F-2637DC4CB519}"/>
              </a:ext>
            </a:extLst>
          </p:cNvPr>
          <p:cNvSpPr/>
          <p:nvPr/>
        </p:nvSpPr>
        <p:spPr>
          <a:xfrm>
            <a:off x="11489646" y="2739159"/>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a:t>
            </a:r>
          </a:p>
        </p:txBody>
      </p:sp>
      <p:sp>
        <p:nvSpPr>
          <p:cNvPr id="2" name="楕円 1">
            <a:extLst>
              <a:ext uri="{FF2B5EF4-FFF2-40B4-BE49-F238E27FC236}">
                <a16:creationId xmlns:a16="http://schemas.microsoft.com/office/drawing/2014/main" id="{F08CA034-EA9A-C283-0A2E-2576417C34F1}"/>
              </a:ext>
            </a:extLst>
          </p:cNvPr>
          <p:cNvSpPr/>
          <p:nvPr/>
        </p:nvSpPr>
        <p:spPr>
          <a:xfrm>
            <a:off x="8171848" y="577516"/>
            <a:ext cx="2012756" cy="856648"/>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949A560F-5790-2F9A-C953-F5B49F7FA8EB}"/>
              </a:ext>
            </a:extLst>
          </p:cNvPr>
          <p:cNvSpPr/>
          <p:nvPr/>
        </p:nvSpPr>
        <p:spPr>
          <a:xfrm>
            <a:off x="3916444" y="659321"/>
            <a:ext cx="4167739" cy="85664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t>20231211_</a:t>
            </a:r>
            <a:r>
              <a:rPr kumimoji="1" lang="ja-JP" altLang="en-US" dirty="0"/>
              <a:t>〇〇農園</a:t>
            </a:r>
            <a:r>
              <a:rPr kumimoji="1" lang="en-US" altLang="ja-JP" dirty="0"/>
              <a:t>_□□□□□□□</a:t>
            </a:r>
          </a:p>
          <a:p>
            <a:pPr algn="ctr"/>
            <a:r>
              <a:rPr kumimoji="1" lang="ja-JP" altLang="en-US" dirty="0"/>
              <a:t>という名前で、下書き保存しました。</a:t>
            </a:r>
          </a:p>
        </p:txBody>
      </p:sp>
      <p:sp>
        <p:nvSpPr>
          <p:cNvPr id="12" name="四角形: 角を丸くする 11">
            <a:extLst>
              <a:ext uri="{FF2B5EF4-FFF2-40B4-BE49-F238E27FC236}">
                <a16:creationId xmlns:a16="http://schemas.microsoft.com/office/drawing/2014/main" id="{DE784011-1083-7AE7-647F-B4D6ED597698}"/>
              </a:ext>
            </a:extLst>
          </p:cNvPr>
          <p:cNvSpPr/>
          <p:nvPr/>
        </p:nvSpPr>
        <p:spPr>
          <a:xfrm>
            <a:off x="0" y="0"/>
            <a:ext cx="12192000" cy="369332"/>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en-US" altLang="ja-JP" dirty="0">
                <a:solidFill>
                  <a:schemeClr val="tx1"/>
                </a:solidFill>
              </a:rPr>
              <a:t>HOME</a:t>
            </a:r>
            <a:r>
              <a:rPr kumimoji="1" lang="ja-JP" altLang="en-US" dirty="0">
                <a:solidFill>
                  <a:schemeClr val="tx1"/>
                </a:solidFill>
              </a:rPr>
              <a:t>　｜　</a:t>
            </a:r>
            <a:r>
              <a:rPr kumimoji="1" lang="ja-JP" altLang="en-US" b="1" dirty="0">
                <a:solidFill>
                  <a:schemeClr val="tx1"/>
                </a:solidFill>
              </a:rPr>
              <a:t>出荷明細作成</a:t>
            </a:r>
            <a:r>
              <a:rPr kumimoji="1" lang="ja-JP" altLang="en-US" dirty="0">
                <a:solidFill>
                  <a:schemeClr val="tx1"/>
                </a:solidFill>
              </a:rPr>
              <a:t>　｜　マスタ情報・設定</a:t>
            </a:r>
          </a:p>
        </p:txBody>
      </p:sp>
      <p:sp>
        <p:nvSpPr>
          <p:cNvPr id="13" name="テキスト ボックス 12">
            <a:extLst>
              <a:ext uri="{FF2B5EF4-FFF2-40B4-BE49-F238E27FC236}">
                <a16:creationId xmlns:a16="http://schemas.microsoft.com/office/drawing/2014/main" id="{AB74EEB3-BE49-0FA1-F116-CDEF9E6C789C}"/>
              </a:ext>
            </a:extLst>
          </p:cNvPr>
          <p:cNvSpPr txBox="1"/>
          <p:nvPr/>
        </p:nvSpPr>
        <p:spPr>
          <a:xfrm>
            <a:off x="9317368" y="42958"/>
            <a:ext cx="3203916" cy="369332"/>
          </a:xfrm>
          <a:prstGeom prst="rect">
            <a:avLst/>
          </a:prstGeom>
          <a:noFill/>
        </p:spPr>
        <p:txBody>
          <a:bodyPr wrap="square" rtlCol="0">
            <a:spAutoFit/>
          </a:bodyPr>
          <a:lstStyle/>
          <a:p>
            <a:pPr algn="ctr"/>
            <a:r>
              <a:rPr kumimoji="1" lang="ja-JP" altLang="en-US" dirty="0"/>
              <a:t>〇〇農園　</a:t>
            </a:r>
            <a:r>
              <a:rPr kumimoji="1" lang="ja-JP" altLang="en-US" dirty="0">
                <a:solidFill>
                  <a:schemeClr val="tx1"/>
                </a:solidFill>
              </a:rPr>
              <a:t>ログアウト</a:t>
            </a:r>
          </a:p>
        </p:txBody>
      </p:sp>
    </p:spTree>
    <p:extLst>
      <p:ext uri="{BB962C8B-B14F-4D97-AF65-F5344CB8AC3E}">
        <p14:creationId xmlns:p14="http://schemas.microsoft.com/office/powerpoint/2010/main" val="1363323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四角形: 角を丸くする 16">
            <a:extLst>
              <a:ext uri="{FF2B5EF4-FFF2-40B4-BE49-F238E27FC236}">
                <a16:creationId xmlns:a16="http://schemas.microsoft.com/office/drawing/2014/main" id="{377F04FD-5FC4-7A11-DAFB-1B586C7DB8FF}"/>
              </a:ext>
            </a:extLst>
          </p:cNvPr>
          <p:cNvSpPr/>
          <p:nvPr/>
        </p:nvSpPr>
        <p:spPr>
          <a:xfrm>
            <a:off x="0" y="1694331"/>
            <a:ext cx="12192000" cy="5091952"/>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dirty="0">
              <a:solidFill>
                <a:schemeClr val="tx1"/>
              </a:solidFill>
            </a:endParaRPr>
          </a:p>
        </p:txBody>
      </p:sp>
      <p:sp>
        <p:nvSpPr>
          <p:cNvPr id="19" name="四角形: 角を丸くする 18">
            <a:extLst>
              <a:ext uri="{FF2B5EF4-FFF2-40B4-BE49-F238E27FC236}">
                <a16:creationId xmlns:a16="http://schemas.microsoft.com/office/drawing/2014/main" id="{9450CB73-AE4A-D956-8C99-90BBCAA568D7}"/>
              </a:ext>
            </a:extLst>
          </p:cNvPr>
          <p:cNvSpPr/>
          <p:nvPr/>
        </p:nvSpPr>
        <p:spPr>
          <a:xfrm>
            <a:off x="108975" y="1800976"/>
            <a:ext cx="103850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箱番号</a:t>
            </a:r>
          </a:p>
        </p:txBody>
      </p:sp>
      <p:sp>
        <p:nvSpPr>
          <p:cNvPr id="20" name="四角形: 角を丸くする 19">
            <a:extLst>
              <a:ext uri="{FF2B5EF4-FFF2-40B4-BE49-F238E27FC236}">
                <a16:creationId xmlns:a16="http://schemas.microsoft.com/office/drawing/2014/main" id="{052FD7E6-D850-AE01-C135-BDC60989DED4}"/>
              </a:ext>
            </a:extLst>
          </p:cNvPr>
          <p:cNvSpPr/>
          <p:nvPr/>
        </p:nvSpPr>
        <p:spPr>
          <a:xfrm>
            <a:off x="1147482" y="1800976"/>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品種</a:t>
            </a:r>
          </a:p>
        </p:txBody>
      </p:sp>
      <p:sp>
        <p:nvSpPr>
          <p:cNvPr id="21" name="四角形: 角を丸くする 20">
            <a:extLst>
              <a:ext uri="{FF2B5EF4-FFF2-40B4-BE49-F238E27FC236}">
                <a16:creationId xmlns:a16="http://schemas.microsoft.com/office/drawing/2014/main" id="{61C7F159-B92A-359A-9037-9B9777EBD707}"/>
              </a:ext>
            </a:extLst>
          </p:cNvPr>
          <p:cNvSpPr/>
          <p:nvPr/>
        </p:nvSpPr>
        <p:spPr>
          <a:xfrm>
            <a:off x="5432613" y="1800977"/>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等級</a:t>
            </a:r>
          </a:p>
        </p:txBody>
      </p:sp>
      <p:sp>
        <p:nvSpPr>
          <p:cNvPr id="22" name="四角形: 角を丸くする 21">
            <a:extLst>
              <a:ext uri="{FF2B5EF4-FFF2-40B4-BE49-F238E27FC236}">
                <a16:creationId xmlns:a16="http://schemas.microsoft.com/office/drawing/2014/main" id="{5696A78B-3547-6A4D-3500-9498D0C27FCA}"/>
              </a:ext>
            </a:extLst>
          </p:cNvPr>
          <p:cNvSpPr/>
          <p:nvPr/>
        </p:nvSpPr>
        <p:spPr>
          <a:xfrm>
            <a:off x="7599267" y="1800977"/>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長さ</a:t>
            </a:r>
          </a:p>
        </p:txBody>
      </p:sp>
      <p:sp>
        <p:nvSpPr>
          <p:cNvPr id="23" name="四角形: 角を丸くする 22">
            <a:extLst>
              <a:ext uri="{FF2B5EF4-FFF2-40B4-BE49-F238E27FC236}">
                <a16:creationId xmlns:a16="http://schemas.microsoft.com/office/drawing/2014/main" id="{FB51AA66-4C00-624E-170C-8F436C42EA00}"/>
              </a:ext>
            </a:extLst>
          </p:cNvPr>
          <p:cNvSpPr/>
          <p:nvPr/>
        </p:nvSpPr>
        <p:spPr>
          <a:xfrm>
            <a:off x="9323294" y="1800976"/>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入数</a:t>
            </a:r>
          </a:p>
        </p:txBody>
      </p:sp>
      <p:sp>
        <p:nvSpPr>
          <p:cNvPr id="24" name="四角形: 角を丸くする 23">
            <a:extLst>
              <a:ext uri="{FF2B5EF4-FFF2-40B4-BE49-F238E27FC236}">
                <a16:creationId xmlns:a16="http://schemas.microsoft.com/office/drawing/2014/main" id="{68766539-F9F9-9199-9E97-F22384D29E38}"/>
              </a:ext>
            </a:extLst>
          </p:cNvPr>
          <p:cNvSpPr/>
          <p:nvPr/>
        </p:nvSpPr>
        <p:spPr>
          <a:xfrm>
            <a:off x="3397624" y="1800976"/>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枝番</a:t>
            </a:r>
          </a:p>
        </p:txBody>
      </p:sp>
      <p:sp>
        <p:nvSpPr>
          <p:cNvPr id="39" name="テキスト ボックス 38">
            <a:extLst>
              <a:ext uri="{FF2B5EF4-FFF2-40B4-BE49-F238E27FC236}">
                <a16:creationId xmlns:a16="http://schemas.microsoft.com/office/drawing/2014/main" id="{4FA20EF4-F37E-D78C-4672-3B020F5A41B2}"/>
              </a:ext>
            </a:extLst>
          </p:cNvPr>
          <p:cNvSpPr txBox="1"/>
          <p:nvPr/>
        </p:nvSpPr>
        <p:spPr>
          <a:xfrm>
            <a:off x="119744" y="456308"/>
            <a:ext cx="7479523" cy="738664"/>
          </a:xfrm>
          <a:prstGeom prst="rect">
            <a:avLst/>
          </a:prstGeom>
          <a:noFill/>
        </p:spPr>
        <p:txBody>
          <a:bodyPr wrap="square" rtlCol="0">
            <a:spAutoFit/>
          </a:bodyPr>
          <a:lstStyle/>
          <a:p>
            <a:r>
              <a:rPr kumimoji="1" lang="ja-JP" altLang="en-US" dirty="0"/>
              <a:t>以下の出荷情報の明細を入力してください。</a:t>
            </a:r>
            <a:endParaRPr kumimoji="1" lang="en-US" altLang="ja-JP" dirty="0"/>
          </a:p>
          <a:p>
            <a:r>
              <a:rPr lang="ja-JP" altLang="en-US" sz="1200" dirty="0"/>
              <a:t>出荷日：</a:t>
            </a:r>
            <a:r>
              <a:rPr lang="en-US" altLang="ja-JP" sz="1200" dirty="0"/>
              <a:t>2023</a:t>
            </a:r>
            <a:r>
              <a:rPr lang="ja-JP" altLang="en-US" sz="1200" dirty="0"/>
              <a:t>年</a:t>
            </a:r>
            <a:r>
              <a:rPr lang="en-US" altLang="ja-JP" sz="1200" dirty="0"/>
              <a:t>12</a:t>
            </a:r>
            <a:r>
              <a:rPr lang="ja-JP" altLang="en-US" sz="1200" dirty="0"/>
              <a:t>月</a:t>
            </a:r>
            <a:r>
              <a:rPr lang="en-US" altLang="ja-JP" sz="1200" dirty="0"/>
              <a:t>11</a:t>
            </a:r>
            <a:r>
              <a:rPr lang="ja-JP" altLang="en-US" sz="1200" dirty="0"/>
              <a:t>日（月）　販売日：</a:t>
            </a:r>
            <a:r>
              <a:rPr lang="en-US" altLang="ja-JP" sz="1200" dirty="0"/>
              <a:t>2024</a:t>
            </a:r>
            <a:r>
              <a:rPr lang="ja-JP" altLang="en-US" sz="1200" dirty="0"/>
              <a:t>年</a:t>
            </a:r>
            <a:r>
              <a:rPr lang="en-US" altLang="ja-JP" sz="1200" dirty="0"/>
              <a:t>12</a:t>
            </a:r>
            <a:r>
              <a:rPr lang="ja-JP" altLang="en-US" sz="1200" dirty="0"/>
              <a:t>月</a:t>
            </a:r>
            <a:r>
              <a:rPr lang="en-US" altLang="ja-JP" sz="1200" dirty="0"/>
              <a:t>13</a:t>
            </a:r>
            <a:r>
              <a:rPr lang="ja-JP" altLang="en-US" sz="1200" dirty="0"/>
              <a:t>日（水） 輸入者：香港／</a:t>
            </a:r>
            <a:r>
              <a:rPr lang="en-US" altLang="ja-JP" sz="1200" dirty="0"/>
              <a:t>□□□□□□□</a:t>
            </a:r>
          </a:p>
          <a:p>
            <a:r>
              <a:rPr lang="ja-JP" altLang="en-US" sz="1200" dirty="0"/>
              <a:t>国内配送先：国内花市場集荷場気付け花菊行き　合計バンドル数：３３バンドル　合計箱数：</a:t>
            </a:r>
            <a:r>
              <a:rPr lang="en-US" altLang="ja-JP" sz="1200" dirty="0"/>
              <a:t>199</a:t>
            </a:r>
            <a:r>
              <a:rPr lang="ja-JP" altLang="en-US" sz="1200" dirty="0"/>
              <a:t>箱</a:t>
            </a:r>
            <a:endParaRPr kumimoji="1" lang="ja-JP" altLang="en-US" sz="1200" dirty="0"/>
          </a:p>
        </p:txBody>
      </p:sp>
      <p:sp>
        <p:nvSpPr>
          <p:cNvPr id="40" name="四角形: 角を丸くする 39">
            <a:extLst>
              <a:ext uri="{FF2B5EF4-FFF2-40B4-BE49-F238E27FC236}">
                <a16:creationId xmlns:a16="http://schemas.microsoft.com/office/drawing/2014/main" id="{FE741E79-E5D6-A904-14F9-21673B37D26E}"/>
              </a:ext>
            </a:extLst>
          </p:cNvPr>
          <p:cNvSpPr/>
          <p:nvPr/>
        </p:nvSpPr>
        <p:spPr>
          <a:xfrm>
            <a:off x="8453716" y="847165"/>
            <a:ext cx="1460548" cy="369332"/>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下書き保存</a:t>
            </a:r>
          </a:p>
        </p:txBody>
      </p:sp>
      <p:sp>
        <p:nvSpPr>
          <p:cNvPr id="41" name="四角形: 角を丸くする 40">
            <a:extLst>
              <a:ext uri="{FF2B5EF4-FFF2-40B4-BE49-F238E27FC236}">
                <a16:creationId xmlns:a16="http://schemas.microsoft.com/office/drawing/2014/main" id="{3F85FA0B-C99F-680C-2A6E-AFD32BF037C9}"/>
              </a:ext>
            </a:extLst>
          </p:cNvPr>
          <p:cNvSpPr/>
          <p:nvPr/>
        </p:nvSpPr>
        <p:spPr>
          <a:xfrm>
            <a:off x="10184604" y="847165"/>
            <a:ext cx="1887651" cy="369332"/>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rPr>
              <a:t>保存して内容確認</a:t>
            </a:r>
            <a:endParaRPr kumimoji="1" lang="ja-JP" altLang="en-US" sz="1400" dirty="0">
              <a:solidFill>
                <a:schemeClr val="tx1"/>
              </a:solidFill>
            </a:endParaRPr>
          </a:p>
        </p:txBody>
      </p:sp>
      <p:sp>
        <p:nvSpPr>
          <p:cNvPr id="44" name="四角形: 角を丸くする 43">
            <a:extLst>
              <a:ext uri="{FF2B5EF4-FFF2-40B4-BE49-F238E27FC236}">
                <a16:creationId xmlns:a16="http://schemas.microsoft.com/office/drawing/2014/main" id="{9C7F41E9-455E-9310-46BB-13E549B36053}"/>
              </a:ext>
            </a:extLst>
          </p:cNvPr>
          <p:cNvSpPr/>
          <p:nvPr/>
        </p:nvSpPr>
        <p:spPr>
          <a:xfrm>
            <a:off x="5432613" y="227881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a:t>
            </a:r>
            <a:r>
              <a:rPr kumimoji="1" lang="en-US" altLang="ja-JP" sz="1100" dirty="0">
                <a:solidFill>
                  <a:schemeClr val="tx1"/>
                </a:solidFill>
              </a:rPr>
              <a:t>4P </a:t>
            </a:r>
            <a:r>
              <a:rPr kumimoji="1" lang="ja-JP" altLang="en-US" sz="1100" dirty="0">
                <a:solidFill>
                  <a:schemeClr val="tx1"/>
                </a:solidFill>
              </a:rPr>
              <a:t>□</a:t>
            </a:r>
            <a:r>
              <a:rPr kumimoji="1" lang="en-US" altLang="ja-JP" sz="1100" dirty="0">
                <a:solidFill>
                  <a:schemeClr val="tx1"/>
                </a:solidFill>
              </a:rPr>
              <a:t>3P </a:t>
            </a:r>
            <a:r>
              <a:rPr kumimoji="1" lang="ja-JP" altLang="en-US" sz="1100" dirty="0">
                <a:solidFill>
                  <a:schemeClr val="tx1"/>
                </a:solidFill>
              </a:rPr>
              <a:t> □その他</a:t>
            </a:r>
            <a:r>
              <a:rPr kumimoji="1" lang="en-US" altLang="ja-JP" sz="1100" dirty="0">
                <a:solidFill>
                  <a:schemeClr val="tx1"/>
                </a:solidFill>
              </a:rPr>
              <a:t>(</a:t>
            </a:r>
            <a:r>
              <a:rPr kumimoji="1" lang="ja-JP" altLang="en-US" sz="1100" dirty="0">
                <a:solidFill>
                  <a:schemeClr val="tx1"/>
                </a:solidFill>
              </a:rPr>
              <a:t>　　　　</a:t>
            </a:r>
            <a:r>
              <a:rPr lang="en-US" altLang="ja-JP" sz="1100" dirty="0">
                <a:solidFill>
                  <a:schemeClr val="tx1"/>
                </a:solidFill>
              </a:rPr>
              <a:t>)</a:t>
            </a:r>
            <a:endParaRPr kumimoji="1" lang="en-US" altLang="ja-JP" sz="1100" dirty="0">
              <a:solidFill>
                <a:schemeClr val="tx1"/>
              </a:solidFill>
            </a:endParaRPr>
          </a:p>
        </p:txBody>
      </p:sp>
      <p:sp>
        <p:nvSpPr>
          <p:cNvPr id="45" name="四角形: 角を丸くする 44">
            <a:extLst>
              <a:ext uri="{FF2B5EF4-FFF2-40B4-BE49-F238E27FC236}">
                <a16:creationId xmlns:a16="http://schemas.microsoft.com/office/drawing/2014/main" id="{A2F7DB45-43AF-0012-CFC6-8827144EA2E5}"/>
              </a:ext>
            </a:extLst>
          </p:cNvPr>
          <p:cNvSpPr/>
          <p:nvPr/>
        </p:nvSpPr>
        <p:spPr>
          <a:xfrm>
            <a:off x="7599267" y="2278810"/>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rPr>
              <a:t>□</a:t>
            </a:r>
            <a:r>
              <a:rPr kumimoji="1" lang="en-US" altLang="ja-JP" sz="900" dirty="0">
                <a:solidFill>
                  <a:schemeClr val="tx1"/>
                </a:solidFill>
              </a:rPr>
              <a:t>2L</a:t>
            </a:r>
            <a:r>
              <a:rPr kumimoji="1" lang="ja-JP" altLang="en-US" sz="900" dirty="0">
                <a:solidFill>
                  <a:schemeClr val="tx1"/>
                </a:solidFill>
              </a:rPr>
              <a:t> □</a:t>
            </a:r>
            <a:r>
              <a:rPr kumimoji="1" lang="en-US" altLang="ja-JP" sz="900" dirty="0">
                <a:solidFill>
                  <a:schemeClr val="tx1"/>
                </a:solidFill>
              </a:rPr>
              <a:t>L</a:t>
            </a:r>
            <a:r>
              <a:rPr kumimoji="1" lang="ja-JP" altLang="en-US" sz="900" dirty="0">
                <a:solidFill>
                  <a:schemeClr val="tx1"/>
                </a:solidFill>
              </a:rPr>
              <a:t> □その他</a:t>
            </a:r>
            <a:r>
              <a:rPr kumimoji="1" lang="en-US" altLang="ja-JP" sz="900" dirty="0">
                <a:solidFill>
                  <a:schemeClr val="tx1"/>
                </a:solidFill>
              </a:rPr>
              <a:t>(</a:t>
            </a:r>
            <a:r>
              <a:rPr kumimoji="1" lang="ja-JP" altLang="en-US" sz="900" dirty="0">
                <a:solidFill>
                  <a:schemeClr val="tx1"/>
                </a:solidFill>
              </a:rPr>
              <a:t>　　　　</a:t>
            </a:r>
            <a:r>
              <a:rPr lang="en-US" altLang="ja-JP" sz="900" dirty="0">
                <a:solidFill>
                  <a:schemeClr val="tx1"/>
                </a:solidFill>
              </a:rPr>
              <a:t>)</a:t>
            </a:r>
            <a:endParaRPr kumimoji="1" lang="en-US" altLang="ja-JP" sz="900" dirty="0">
              <a:solidFill>
                <a:schemeClr val="tx1"/>
              </a:solidFill>
            </a:endParaRPr>
          </a:p>
        </p:txBody>
      </p:sp>
      <p:sp>
        <p:nvSpPr>
          <p:cNvPr id="46" name="四角形: 角を丸くする 45">
            <a:extLst>
              <a:ext uri="{FF2B5EF4-FFF2-40B4-BE49-F238E27FC236}">
                <a16:creationId xmlns:a16="http://schemas.microsoft.com/office/drawing/2014/main" id="{A6D4F4F1-38C3-C151-BCAE-2E33A5B8FB85}"/>
              </a:ext>
            </a:extLst>
          </p:cNvPr>
          <p:cNvSpPr/>
          <p:nvPr/>
        </p:nvSpPr>
        <p:spPr>
          <a:xfrm>
            <a:off x="9323294" y="227881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rPr>
              <a:t>□</a:t>
            </a:r>
            <a:r>
              <a:rPr kumimoji="1" lang="en-US" altLang="ja-JP" sz="1050" dirty="0">
                <a:solidFill>
                  <a:schemeClr val="tx1"/>
                </a:solidFill>
              </a:rPr>
              <a:t>100 </a:t>
            </a:r>
            <a:r>
              <a:rPr kumimoji="1" lang="ja-JP" altLang="en-US" sz="1050" dirty="0">
                <a:solidFill>
                  <a:schemeClr val="tx1"/>
                </a:solidFill>
              </a:rPr>
              <a:t>□</a:t>
            </a:r>
            <a:r>
              <a:rPr kumimoji="1" lang="en-US" altLang="ja-JP" sz="1050" dirty="0">
                <a:solidFill>
                  <a:schemeClr val="tx1"/>
                </a:solidFill>
              </a:rPr>
              <a:t>50 </a:t>
            </a:r>
            <a:r>
              <a:rPr kumimoji="1" lang="ja-JP" altLang="en-US" sz="1050" dirty="0">
                <a:solidFill>
                  <a:schemeClr val="tx1"/>
                </a:solidFill>
              </a:rPr>
              <a:t> □その他</a:t>
            </a:r>
            <a:r>
              <a:rPr kumimoji="1" lang="en-US" altLang="ja-JP" sz="1050" dirty="0">
                <a:solidFill>
                  <a:schemeClr val="tx1"/>
                </a:solidFill>
              </a:rPr>
              <a:t>(</a:t>
            </a:r>
            <a:r>
              <a:rPr kumimoji="1" lang="ja-JP" altLang="en-US" sz="1050" dirty="0">
                <a:solidFill>
                  <a:schemeClr val="tx1"/>
                </a:solidFill>
              </a:rPr>
              <a:t>　　　　</a:t>
            </a:r>
            <a:r>
              <a:rPr lang="en-US" altLang="ja-JP" sz="1050" dirty="0">
                <a:solidFill>
                  <a:schemeClr val="tx1"/>
                </a:solidFill>
              </a:rPr>
              <a:t>)</a:t>
            </a:r>
            <a:endParaRPr kumimoji="1" lang="en-US" altLang="ja-JP" sz="1050" dirty="0">
              <a:solidFill>
                <a:schemeClr val="tx1"/>
              </a:solidFill>
            </a:endParaRPr>
          </a:p>
        </p:txBody>
      </p:sp>
      <p:sp>
        <p:nvSpPr>
          <p:cNvPr id="47" name="四角形: 角を丸くする 46">
            <a:extLst>
              <a:ext uri="{FF2B5EF4-FFF2-40B4-BE49-F238E27FC236}">
                <a16:creationId xmlns:a16="http://schemas.microsoft.com/office/drawing/2014/main" id="{658B2A79-4EA2-70D4-EAAB-B9263451D569}"/>
              </a:ext>
            </a:extLst>
          </p:cNvPr>
          <p:cNvSpPr/>
          <p:nvPr/>
        </p:nvSpPr>
        <p:spPr>
          <a:xfrm>
            <a:off x="3397623" y="2278810"/>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1100" dirty="0">
                <a:solidFill>
                  <a:schemeClr val="tx1"/>
                </a:solidFill>
              </a:rPr>
              <a:t>▽</a:t>
            </a:r>
            <a:endParaRPr kumimoji="1" lang="en-US" altLang="ja-JP" sz="1100" dirty="0">
              <a:solidFill>
                <a:schemeClr val="tx1"/>
              </a:solidFill>
            </a:endParaRPr>
          </a:p>
        </p:txBody>
      </p:sp>
      <p:sp>
        <p:nvSpPr>
          <p:cNvPr id="48" name="四角形: 角を丸くする 47">
            <a:extLst>
              <a:ext uri="{FF2B5EF4-FFF2-40B4-BE49-F238E27FC236}">
                <a16:creationId xmlns:a16="http://schemas.microsoft.com/office/drawing/2014/main" id="{4C957CC1-099A-1F14-AC26-CF42849F9107}"/>
              </a:ext>
            </a:extLst>
          </p:cNvPr>
          <p:cNvSpPr/>
          <p:nvPr/>
        </p:nvSpPr>
        <p:spPr>
          <a:xfrm>
            <a:off x="1147481" y="2278810"/>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ja-JP" altLang="en-US" sz="1100" dirty="0">
                <a:solidFill>
                  <a:schemeClr val="tx1"/>
                </a:solidFill>
              </a:rPr>
              <a:t>▽</a:t>
            </a:r>
            <a:endParaRPr lang="en-US" altLang="ja-JP" sz="1100" dirty="0">
              <a:solidFill>
                <a:schemeClr val="tx1"/>
              </a:solidFill>
            </a:endParaRPr>
          </a:p>
        </p:txBody>
      </p:sp>
      <p:sp>
        <p:nvSpPr>
          <p:cNvPr id="49" name="四角形: 角を丸くする 48">
            <a:extLst>
              <a:ext uri="{FF2B5EF4-FFF2-40B4-BE49-F238E27FC236}">
                <a16:creationId xmlns:a16="http://schemas.microsoft.com/office/drawing/2014/main" id="{63BD14E1-3E70-DFB3-7622-1AE05A91AF95}"/>
              </a:ext>
            </a:extLst>
          </p:cNvPr>
          <p:cNvSpPr/>
          <p:nvPr/>
        </p:nvSpPr>
        <p:spPr>
          <a:xfrm>
            <a:off x="119744" y="2278810"/>
            <a:ext cx="102773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X-1</a:t>
            </a:r>
          </a:p>
        </p:txBody>
      </p:sp>
      <p:sp>
        <p:nvSpPr>
          <p:cNvPr id="50" name="四角形: 角を丸くする 49">
            <a:extLst>
              <a:ext uri="{FF2B5EF4-FFF2-40B4-BE49-F238E27FC236}">
                <a16:creationId xmlns:a16="http://schemas.microsoft.com/office/drawing/2014/main" id="{A4C94648-645C-CF9A-8A5D-A05CF23CB2D3}"/>
              </a:ext>
            </a:extLst>
          </p:cNvPr>
          <p:cNvSpPr/>
          <p:nvPr/>
        </p:nvSpPr>
        <p:spPr>
          <a:xfrm>
            <a:off x="11489947" y="1800530"/>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rPr>
              <a:t>MIX</a:t>
            </a:r>
            <a:endParaRPr kumimoji="1" lang="ja-JP" altLang="en-US" sz="1200" dirty="0">
              <a:solidFill>
                <a:schemeClr val="tx1"/>
              </a:solidFill>
            </a:endParaRPr>
          </a:p>
        </p:txBody>
      </p:sp>
      <p:sp>
        <p:nvSpPr>
          <p:cNvPr id="51" name="四角形: 角を丸くする 50">
            <a:extLst>
              <a:ext uri="{FF2B5EF4-FFF2-40B4-BE49-F238E27FC236}">
                <a16:creationId xmlns:a16="http://schemas.microsoft.com/office/drawing/2014/main" id="{A40395CF-56F1-C72A-5C80-4A912285EFAE}"/>
              </a:ext>
            </a:extLst>
          </p:cNvPr>
          <p:cNvSpPr/>
          <p:nvPr/>
        </p:nvSpPr>
        <p:spPr>
          <a:xfrm>
            <a:off x="11489797" y="2278809"/>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a:t>
            </a:r>
          </a:p>
        </p:txBody>
      </p:sp>
      <p:cxnSp>
        <p:nvCxnSpPr>
          <p:cNvPr id="53" name="直線コネクタ 52">
            <a:extLst>
              <a:ext uri="{FF2B5EF4-FFF2-40B4-BE49-F238E27FC236}">
                <a16:creationId xmlns:a16="http://schemas.microsoft.com/office/drawing/2014/main" id="{2CF030ED-4837-A80D-34F7-7049040CDD77}"/>
              </a:ext>
            </a:extLst>
          </p:cNvPr>
          <p:cNvCxnSpPr>
            <a:cxnSpLocks/>
          </p:cNvCxnSpPr>
          <p:nvPr/>
        </p:nvCxnSpPr>
        <p:spPr>
          <a:xfrm>
            <a:off x="6000314" y="3792354"/>
            <a:ext cx="0" cy="577138"/>
          </a:xfrm>
          <a:prstGeom prst="line">
            <a:avLst/>
          </a:prstGeom>
        </p:spPr>
        <p:style>
          <a:lnRef idx="1">
            <a:schemeClr val="accent1"/>
          </a:lnRef>
          <a:fillRef idx="0">
            <a:schemeClr val="accent1"/>
          </a:fillRef>
          <a:effectRef idx="0">
            <a:schemeClr val="accent1"/>
          </a:effectRef>
          <a:fontRef idx="minor">
            <a:schemeClr val="tx1"/>
          </a:fontRef>
        </p:style>
      </p:cxnSp>
      <p:sp>
        <p:nvSpPr>
          <p:cNvPr id="54" name="四角形: 角を丸くする 53">
            <a:extLst>
              <a:ext uri="{FF2B5EF4-FFF2-40B4-BE49-F238E27FC236}">
                <a16:creationId xmlns:a16="http://schemas.microsoft.com/office/drawing/2014/main" id="{8CD53A79-D4AC-AB30-5CF1-2B96D1E8DA29}"/>
              </a:ext>
            </a:extLst>
          </p:cNvPr>
          <p:cNvSpPr/>
          <p:nvPr/>
        </p:nvSpPr>
        <p:spPr>
          <a:xfrm>
            <a:off x="5432613" y="4726217"/>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a:t>
            </a:r>
            <a:r>
              <a:rPr kumimoji="1" lang="en-US" altLang="ja-JP" sz="1100" dirty="0">
                <a:solidFill>
                  <a:schemeClr val="tx1"/>
                </a:solidFill>
              </a:rPr>
              <a:t>4P </a:t>
            </a:r>
            <a:r>
              <a:rPr kumimoji="1" lang="ja-JP" altLang="en-US" sz="1100" dirty="0">
                <a:solidFill>
                  <a:schemeClr val="tx1"/>
                </a:solidFill>
              </a:rPr>
              <a:t>□</a:t>
            </a:r>
            <a:r>
              <a:rPr kumimoji="1" lang="en-US" altLang="ja-JP" sz="1100" dirty="0">
                <a:solidFill>
                  <a:schemeClr val="tx1"/>
                </a:solidFill>
              </a:rPr>
              <a:t>3P </a:t>
            </a:r>
            <a:r>
              <a:rPr kumimoji="1" lang="ja-JP" altLang="en-US" sz="1100" dirty="0">
                <a:solidFill>
                  <a:schemeClr val="tx1"/>
                </a:solidFill>
              </a:rPr>
              <a:t> □その他</a:t>
            </a:r>
            <a:r>
              <a:rPr kumimoji="1" lang="en-US" altLang="ja-JP" sz="1100" dirty="0">
                <a:solidFill>
                  <a:schemeClr val="tx1"/>
                </a:solidFill>
              </a:rPr>
              <a:t>(</a:t>
            </a:r>
            <a:r>
              <a:rPr kumimoji="1" lang="ja-JP" altLang="en-US" sz="1100" dirty="0">
                <a:solidFill>
                  <a:schemeClr val="tx1"/>
                </a:solidFill>
              </a:rPr>
              <a:t>　　　　</a:t>
            </a:r>
            <a:r>
              <a:rPr lang="en-US" altLang="ja-JP" sz="1100" dirty="0">
                <a:solidFill>
                  <a:schemeClr val="tx1"/>
                </a:solidFill>
              </a:rPr>
              <a:t>)</a:t>
            </a:r>
            <a:endParaRPr kumimoji="1" lang="en-US" altLang="ja-JP" sz="1100" dirty="0">
              <a:solidFill>
                <a:schemeClr val="tx1"/>
              </a:solidFill>
            </a:endParaRPr>
          </a:p>
        </p:txBody>
      </p:sp>
      <p:sp>
        <p:nvSpPr>
          <p:cNvPr id="55" name="四角形: 角を丸くする 54">
            <a:extLst>
              <a:ext uri="{FF2B5EF4-FFF2-40B4-BE49-F238E27FC236}">
                <a16:creationId xmlns:a16="http://schemas.microsoft.com/office/drawing/2014/main" id="{65D178D4-1244-6786-EED8-4360CD0003D7}"/>
              </a:ext>
            </a:extLst>
          </p:cNvPr>
          <p:cNvSpPr/>
          <p:nvPr/>
        </p:nvSpPr>
        <p:spPr>
          <a:xfrm>
            <a:off x="7599267" y="4726217"/>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rPr>
              <a:t>□</a:t>
            </a:r>
            <a:r>
              <a:rPr kumimoji="1" lang="en-US" altLang="ja-JP" sz="900" dirty="0">
                <a:solidFill>
                  <a:schemeClr val="tx1"/>
                </a:solidFill>
              </a:rPr>
              <a:t>2L</a:t>
            </a:r>
            <a:r>
              <a:rPr kumimoji="1" lang="ja-JP" altLang="en-US" sz="900" dirty="0">
                <a:solidFill>
                  <a:schemeClr val="tx1"/>
                </a:solidFill>
              </a:rPr>
              <a:t> □</a:t>
            </a:r>
            <a:r>
              <a:rPr kumimoji="1" lang="en-US" altLang="ja-JP" sz="900" dirty="0">
                <a:solidFill>
                  <a:schemeClr val="tx1"/>
                </a:solidFill>
              </a:rPr>
              <a:t>L</a:t>
            </a:r>
            <a:r>
              <a:rPr kumimoji="1" lang="ja-JP" altLang="en-US" sz="900" dirty="0">
                <a:solidFill>
                  <a:schemeClr val="tx1"/>
                </a:solidFill>
              </a:rPr>
              <a:t> □その他</a:t>
            </a:r>
            <a:r>
              <a:rPr kumimoji="1" lang="en-US" altLang="ja-JP" sz="900" dirty="0">
                <a:solidFill>
                  <a:schemeClr val="tx1"/>
                </a:solidFill>
              </a:rPr>
              <a:t>(</a:t>
            </a:r>
            <a:r>
              <a:rPr kumimoji="1" lang="ja-JP" altLang="en-US" sz="900" dirty="0">
                <a:solidFill>
                  <a:schemeClr val="tx1"/>
                </a:solidFill>
              </a:rPr>
              <a:t>　　　　</a:t>
            </a:r>
            <a:r>
              <a:rPr lang="en-US" altLang="ja-JP" sz="900" dirty="0">
                <a:solidFill>
                  <a:schemeClr val="tx1"/>
                </a:solidFill>
              </a:rPr>
              <a:t>)</a:t>
            </a:r>
            <a:endParaRPr kumimoji="1" lang="en-US" altLang="ja-JP" sz="900" dirty="0">
              <a:solidFill>
                <a:schemeClr val="tx1"/>
              </a:solidFill>
            </a:endParaRPr>
          </a:p>
        </p:txBody>
      </p:sp>
      <p:sp>
        <p:nvSpPr>
          <p:cNvPr id="56" name="四角形: 角を丸くする 55">
            <a:extLst>
              <a:ext uri="{FF2B5EF4-FFF2-40B4-BE49-F238E27FC236}">
                <a16:creationId xmlns:a16="http://schemas.microsoft.com/office/drawing/2014/main" id="{33B127BB-11C4-A931-84E7-9165678B38AB}"/>
              </a:ext>
            </a:extLst>
          </p:cNvPr>
          <p:cNvSpPr/>
          <p:nvPr/>
        </p:nvSpPr>
        <p:spPr>
          <a:xfrm>
            <a:off x="9323294" y="4726217"/>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rPr>
              <a:t>□</a:t>
            </a:r>
            <a:r>
              <a:rPr kumimoji="1" lang="en-US" altLang="ja-JP" sz="1050" dirty="0">
                <a:solidFill>
                  <a:schemeClr val="tx1"/>
                </a:solidFill>
              </a:rPr>
              <a:t>100 </a:t>
            </a:r>
            <a:r>
              <a:rPr kumimoji="1" lang="ja-JP" altLang="en-US" sz="1050" dirty="0">
                <a:solidFill>
                  <a:schemeClr val="tx1"/>
                </a:solidFill>
              </a:rPr>
              <a:t>□</a:t>
            </a:r>
            <a:r>
              <a:rPr kumimoji="1" lang="en-US" altLang="ja-JP" sz="1050" dirty="0">
                <a:solidFill>
                  <a:schemeClr val="tx1"/>
                </a:solidFill>
              </a:rPr>
              <a:t>50 </a:t>
            </a:r>
            <a:r>
              <a:rPr kumimoji="1" lang="ja-JP" altLang="en-US" sz="1050" dirty="0">
                <a:solidFill>
                  <a:schemeClr val="tx1"/>
                </a:solidFill>
              </a:rPr>
              <a:t> □その他</a:t>
            </a:r>
            <a:r>
              <a:rPr kumimoji="1" lang="en-US" altLang="ja-JP" sz="1050" dirty="0">
                <a:solidFill>
                  <a:schemeClr val="tx1"/>
                </a:solidFill>
              </a:rPr>
              <a:t>(</a:t>
            </a:r>
            <a:r>
              <a:rPr kumimoji="1" lang="ja-JP" altLang="en-US" sz="1050" dirty="0">
                <a:solidFill>
                  <a:schemeClr val="tx1"/>
                </a:solidFill>
              </a:rPr>
              <a:t>　　　　</a:t>
            </a:r>
            <a:r>
              <a:rPr lang="en-US" altLang="ja-JP" sz="1050" dirty="0">
                <a:solidFill>
                  <a:schemeClr val="tx1"/>
                </a:solidFill>
              </a:rPr>
              <a:t>)</a:t>
            </a:r>
            <a:endParaRPr kumimoji="1" lang="en-US" altLang="ja-JP" sz="1050" dirty="0">
              <a:solidFill>
                <a:schemeClr val="tx1"/>
              </a:solidFill>
            </a:endParaRPr>
          </a:p>
        </p:txBody>
      </p:sp>
      <p:sp>
        <p:nvSpPr>
          <p:cNvPr id="57" name="四角形: 角を丸くする 56">
            <a:extLst>
              <a:ext uri="{FF2B5EF4-FFF2-40B4-BE49-F238E27FC236}">
                <a16:creationId xmlns:a16="http://schemas.microsoft.com/office/drawing/2014/main" id="{5A8FAF4A-1147-123F-5B8C-5A7F6D750271}"/>
              </a:ext>
            </a:extLst>
          </p:cNvPr>
          <p:cNvSpPr/>
          <p:nvPr/>
        </p:nvSpPr>
        <p:spPr>
          <a:xfrm>
            <a:off x="3397623" y="4726217"/>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1100" dirty="0">
                <a:solidFill>
                  <a:schemeClr val="tx1"/>
                </a:solidFill>
              </a:rPr>
              <a:t>▽</a:t>
            </a:r>
            <a:endParaRPr kumimoji="1" lang="en-US" altLang="ja-JP" sz="1100" dirty="0">
              <a:solidFill>
                <a:schemeClr val="tx1"/>
              </a:solidFill>
            </a:endParaRPr>
          </a:p>
        </p:txBody>
      </p:sp>
      <p:sp>
        <p:nvSpPr>
          <p:cNvPr id="58" name="四角形: 角を丸くする 57">
            <a:extLst>
              <a:ext uri="{FF2B5EF4-FFF2-40B4-BE49-F238E27FC236}">
                <a16:creationId xmlns:a16="http://schemas.microsoft.com/office/drawing/2014/main" id="{045FF1D8-E087-42FD-522E-61295D637096}"/>
              </a:ext>
            </a:extLst>
          </p:cNvPr>
          <p:cNvSpPr/>
          <p:nvPr/>
        </p:nvSpPr>
        <p:spPr>
          <a:xfrm>
            <a:off x="1147481" y="4726217"/>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ja-JP" altLang="en-US" sz="1100" dirty="0">
                <a:solidFill>
                  <a:schemeClr val="tx1"/>
                </a:solidFill>
              </a:rPr>
              <a:t>▽</a:t>
            </a:r>
            <a:endParaRPr lang="en-US" altLang="ja-JP" sz="1100" dirty="0">
              <a:solidFill>
                <a:schemeClr val="tx1"/>
              </a:solidFill>
            </a:endParaRPr>
          </a:p>
        </p:txBody>
      </p:sp>
      <p:sp>
        <p:nvSpPr>
          <p:cNvPr id="59" name="四角形: 角を丸くする 58">
            <a:extLst>
              <a:ext uri="{FF2B5EF4-FFF2-40B4-BE49-F238E27FC236}">
                <a16:creationId xmlns:a16="http://schemas.microsoft.com/office/drawing/2014/main" id="{88D53032-B1CE-B4E6-33C4-6FB153EE5457}"/>
              </a:ext>
            </a:extLst>
          </p:cNvPr>
          <p:cNvSpPr/>
          <p:nvPr/>
        </p:nvSpPr>
        <p:spPr>
          <a:xfrm>
            <a:off x="119744" y="4726217"/>
            <a:ext cx="102773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X-199</a:t>
            </a:r>
          </a:p>
        </p:txBody>
      </p:sp>
      <p:sp>
        <p:nvSpPr>
          <p:cNvPr id="60" name="四角形: 角を丸くする 59">
            <a:extLst>
              <a:ext uri="{FF2B5EF4-FFF2-40B4-BE49-F238E27FC236}">
                <a16:creationId xmlns:a16="http://schemas.microsoft.com/office/drawing/2014/main" id="{73F49EDC-D1C3-DCF8-F0FD-1523E8DF4F7B}"/>
              </a:ext>
            </a:extLst>
          </p:cNvPr>
          <p:cNvSpPr/>
          <p:nvPr/>
        </p:nvSpPr>
        <p:spPr>
          <a:xfrm>
            <a:off x="11489797" y="4726216"/>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a:t>
            </a:r>
          </a:p>
        </p:txBody>
      </p:sp>
      <p:sp>
        <p:nvSpPr>
          <p:cNvPr id="62" name="四角形: 角を丸くする 61">
            <a:extLst>
              <a:ext uri="{FF2B5EF4-FFF2-40B4-BE49-F238E27FC236}">
                <a16:creationId xmlns:a16="http://schemas.microsoft.com/office/drawing/2014/main" id="{14DBDFB9-6420-6AA2-8383-EB0AC1DC36FF}"/>
              </a:ext>
            </a:extLst>
          </p:cNvPr>
          <p:cNvSpPr/>
          <p:nvPr/>
        </p:nvSpPr>
        <p:spPr>
          <a:xfrm>
            <a:off x="119744" y="5632570"/>
            <a:ext cx="11946450" cy="979986"/>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en-US" altLang="ja-JP" sz="1100" dirty="0">
              <a:solidFill>
                <a:schemeClr val="tx1"/>
              </a:solidFill>
            </a:endParaRPr>
          </a:p>
        </p:txBody>
      </p:sp>
      <p:sp>
        <p:nvSpPr>
          <p:cNvPr id="64" name="テキスト ボックス 63">
            <a:extLst>
              <a:ext uri="{FF2B5EF4-FFF2-40B4-BE49-F238E27FC236}">
                <a16:creationId xmlns:a16="http://schemas.microsoft.com/office/drawing/2014/main" id="{EC002F4E-6DFA-B247-3B4C-7AF07226EFFF}"/>
              </a:ext>
            </a:extLst>
          </p:cNvPr>
          <p:cNvSpPr txBox="1"/>
          <p:nvPr/>
        </p:nvSpPr>
        <p:spPr>
          <a:xfrm>
            <a:off x="108975" y="5328038"/>
            <a:ext cx="6102416" cy="261610"/>
          </a:xfrm>
          <a:prstGeom prst="rect">
            <a:avLst/>
          </a:prstGeom>
          <a:noFill/>
        </p:spPr>
        <p:txBody>
          <a:bodyPr wrap="square">
            <a:spAutoFit/>
          </a:bodyPr>
          <a:lstStyle/>
          <a:p>
            <a:r>
              <a:rPr kumimoji="1" lang="ja-JP" altLang="en-US" sz="1100" dirty="0">
                <a:solidFill>
                  <a:schemeClr val="tx1"/>
                </a:solidFill>
              </a:rPr>
              <a:t>備考欄：出荷情報に関する補足事項があれば、記入してください。</a:t>
            </a:r>
            <a:endParaRPr kumimoji="1" lang="en-US" altLang="ja-JP" sz="1100" dirty="0">
              <a:solidFill>
                <a:schemeClr val="tx1"/>
              </a:solidFill>
            </a:endParaRPr>
          </a:p>
        </p:txBody>
      </p:sp>
      <p:sp>
        <p:nvSpPr>
          <p:cNvPr id="3" name="四角形: 角を丸くする 2">
            <a:extLst>
              <a:ext uri="{FF2B5EF4-FFF2-40B4-BE49-F238E27FC236}">
                <a16:creationId xmlns:a16="http://schemas.microsoft.com/office/drawing/2014/main" id="{022A3107-3673-DDF9-3185-BB4E78A117FB}"/>
              </a:ext>
            </a:extLst>
          </p:cNvPr>
          <p:cNvSpPr/>
          <p:nvPr/>
        </p:nvSpPr>
        <p:spPr>
          <a:xfrm>
            <a:off x="5432462" y="273916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a:t>
            </a:r>
            <a:r>
              <a:rPr kumimoji="1" lang="en-US" altLang="ja-JP" sz="1100" dirty="0">
                <a:solidFill>
                  <a:schemeClr val="tx1"/>
                </a:solidFill>
              </a:rPr>
              <a:t>4P </a:t>
            </a:r>
            <a:r>
              <a:rPr kumimoji="1" lang="ja-JP" altLang="en-US" sz="1100" dirty="0">
                <a:solidFill>
                  <a:schemeClr val="tx1"/>
                </a:solidFill>
              </a:rPr>
              <a:t>□</a:t>
            </a:r>
            <a:r>
              <a:rPr kumimoji="1" lang="en-US" altLang="ja-JP" sz="1100" dirty="0">
                <a:solidFill>
                  <a:schemeClr val="tx1"/>
                </a:solidFill>
              </a:rPr>
              <a:t>3P </a:t>
            </a:r>
            <a:r>
              <a:rPr kumimoji="1" lang="ja-JP" altLang="en-US" sz="1100" dirty="0">
                <a:solidFill>
                  <a:schemeClr val="tx1"/>
                </a:solidFill>
              </a:rPr>
              <a:t> □その他</a:t>
            </a:r>
            <a:r>
              <a:rPr kumimoji="1" lang="en-US" altLang="ja-JP" sz="1100" dirty="0">
                <a:solidFill>
                  <a:schemeClr val="tx1"/>
                </a:solidFill>
              </a:rPr>
              <a:t>(</a:t>
            </a:r>
            <a:r>
              <a:rPr kumimoji="1" lang="ja-JP" altLang="en-US" sz="1100" dirty="0">
                <a:solidFill>
                  <a:schemeClr val="tx1"/>
                </a:solidFill>
              </a:rPr>
              <a:t>　　　　</a:t>
            </a:r>
            <a:r>
              <a:rPr lang="en-US" altLang="ja-JP" sz="1100" dirty="0">
                <a:solidFill>
                  <a:schemeClr val="tx1"/>
                </a:solidFill>
              </a:rPr>
              <a:t>)</a:t>
            </a:r>
            <a:endParaRPr kumimoji="1" lang="en-US" altLang="ja-JP" sz="1100" dirty="0">
              <a:solidFill>
                <a:schemeClr val="tx1"/>
              </a:solidFill>
            </a:endParaRPr>
          </a:p>
        </p:txBody>
      </p:sp>
      <p:sp>
        <p:nvSpPr>
          <p:cNvPr id="4" name="四角形: 角を丸くする 3">
            <a:extLst>
              <a:ext uri="{FF2B5EF4-FFF2-40B4-BE49-F238E27FC236}">
                <a16:creationId xmlns:a16="http://schemas.microsoft.com/office/drawing/2014/main" id="{FE574C38-C7C7-E8A6-64F8-1CE6859F111C}"/>
              </a:ext>
            </a:extLst>
          </p:cNvPr>
          <p:cNvSpPr/>
          <p:nvPr/>
        </p:nvSpPr>
        <p:spPr>
          <a:xfrm>
            <a:off x="7599116" y="2739160"/>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rPr>
              <a:t>□</a:t>
            </a:r>
            <a:r>
              <a:rPr kumimoji="1" lang="en-US" altLang="ja-JP" sz="900" dirty="0">
                <a:solidFill>
                  <a:schemeClr val="tx1"/>
                </a:solidFill>
              </a:rPr>
              <a:t>2L</a:t>
            </a:r>
            <a:r>
              <a:rPr kumimoji="1" lang="ja-JP" altLang="en-US" sz="900" dirty="0">
                <a:solidFill>
                  <a:schemeClr val="tx1"/>
                </a:solidFill>
              </a:rPr>
              <a:t> □</a:t>
            </a:r>
            <a:r>
              <a:rPr kumimoji="1" lang="en-US" altLang="ja-JP" sz="900" dirty="0">
                <a:solidFill>
                  <a:schemeClr val="tx1"/>
                </a:solidFill>
              </a:rPr>
              <a:t>L</a:t>
            </a:r>
            <a:r>
              <a:rPr kumimoji="1" lang="ja-JP" altLang="en-US" sz="900" dirty="0">
                <a:solidFill>
                  <a:schemeClr val="tx1"/>
                </a:solidFill>
              </a:rPr>
              <a:t> □その他</a:t>
            </a:r>
            <a:r>
              <a:rPr kumimoji="1" lang="en-US" altLang="ja-JP" sz="900" dirty="0">
                <a:solidFill>
                  <a:schemeClr val="tx1"/>
                </a:solidFill>
              </a:rPr>
              <a:t>(</a:t>
            </a:r>
            <a:r>
              <a:rPr kumimoji="1" lang="ja-JP" altLang="en-US" sz="900" dirty="0">
                <a:solidFill>
                  <a:schemeClr val="tx1"/>
                </a:solidFill>
              </a:rPr>
              <a:t>　　　　</a:t>
            </a:r>
            <a:r>
              <a:rPr lang="en-US" altLang="ja-JP" sz="900" dirty="0">
                <a:solidFill>
                  <a:schemeClr val="tx1"/>
                </a:solidFill>
              </a:rPr>
              <a:t>)</a:t>
            </a:r>
            <a:endParaRPr kumimoji="1" lang="en-US" altLang="ja-JP" sz="900" dirty="0">
              <a:solidFill>
                <a:schemeClr val="tx1"/>
              </a:solidFill>
            </a:endParaRPr>
          </a:p>
        </p:txBody>
      </p:sp>
      <p:sp>
        <p:nvSpPr>
          <p:cNvPr id="6" name="四角形: 角を丸くする 5">
            <a:extLst>
              <a:ext uri="{FF2B5EF4-FFF2-40B4-BE49-F238E27FC236}">
                <a16:creationId xmlns:a16="http://schemas.microsoft.com/office/drawing/2014/main" id="{2B2F9C64-5A2A-F9DB-6DCB-92EE38885A13}"/>
              </a:ext>
            </a:extLst>
          </p:cNvPr>
          <p:cNvSpPr/>
          <p:nvPr/>
        </p:nvSpPr>
        <p:spPr>
          <a:xfrm>
            <a:off x="9323143" y="273916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rPr>
              <a:t>□</a:t>
            </a:r>
            <a:r>
              <a:rPr kumimoji="1" lang="en-US" altLang="ja-JP" sz="1050" dirty="0">
                <a:solidFill>
                  <a:schemeClr val="tx1"/>
                </a:solidFill>
              </a:rPr>
              <a:t>100 </a:t>
            </a:r>
            <a:r>
              <a:rPr kumimoji="1" lang="ja-JP" altLang="en-US" sz="1050" dirty="0">
                <a:solidFill>
                  <a:schemeClr val="tx1"/>
                </a:solidFill>
              </a:rPr>
              <a:t>□</a:t>
            </a:r>
            <a:r>
              <a:rPr kumimoji="1" lang="en-US" altLang="ja-JP" sz="1050" dirty="0">
                <a:solidFill>
                  <a:schemeClr val="tx1"/>
                </a:solidFill>
              </a:rPr>
              <a:t>50 </a:t>
            </a:r>
            <a:r>
              <a:rPr kumimoji="1" lang="ja-JP" altLang="en-US" sz="1050" dirty="0">
                <a:solidFill>
                  <a:schemeClr val="tx1"/>
                </a:solidFill>
              </a:rPr>
              <a:t> □その他</a:t>
            </a:r>
            <a:r>
              <a:rPr kumimoji="1" lang="en-US" altLang="ja-JP" sz="1050" dirty="0">
                <a:solidFill>
                  <a:schemeClr val="tx1"/>
                </a:solidFill>
              </a:rPr>
              <a:t>(</a:t>
            </a:r>
            <a:r>
              <a:rPr kumimoji="1" lang="ja-JP" altLang="en-US" sz="1050" dirty="0">
                <a:solidFill>
                  <a:schemeClr val="tx1"/>
                </a:solidFill>
              </a:rPr>
              <a:t>　　　　</a:t>
            </a:r>
            <a:r>
              <a:rPr lang="en-US" altLang="ja-JP" sz="1050" dirty="0">
                <a:solidFill>
                  <a:schemeClr val="tx1"/>
                </a:solidFill>
              </a:rPr>
              <a:t>)</a:t>
            </a:r>
            <a:endParaRPr kumimoji="1" lang="en-US" altLang="ja-JP" sz="1050" dirty="0">
              <a:solidFill>
                <a:schemeClr val="tx1"/>
              </a:solidFill>
            </a:endParaRPr>
          </a:p>
        </p:txBody>
      </p:sp>
      <p:sp>
        <p:nvSpPr>
          <p:cNvPr id="7" name="四角形: 角を丸くする 6">
            <a:extLst>
              <a:ext uri="{FF2B5EF4-FFF2-40B4-BE49-F238E27FC236}">
                <a16:creationId xmlns:a16="http://schemas.microsoft.com/office/drawing/2014/main" id="{0F9C2BAE-3BA4-D936-4CD3-38F484AF6B7D}"/>
              </a:ext>
            </a:extLst>
          </p:cNvPr>
          <p:cNvSpPr/>
          <p:nvPr/>
        </p:nvSpPr>
        <p:spPr>
          <a:xfrm>
            <a:off x="3397472" y="2739160"/>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1100" dirty="0">
                <a:solidFill>
                  <a:schemeClr val="tx1"/>
                </a:solidFill>
              </a:rPr>
              <a:t>▽</a:t>
            </a:r>
            <a:endParaRPr kumimoji="1" lang="en-US" altLang="ja-JP" sz="1100" dirty="0">
              <a:solidFill>
                <a:schemeClr val="tx1"/>
              </a:solidFill>
            </a:endParaRPr>
          </a:p>
        </p:txBody>
      </p:sp>
      <p:sp>
        <p:nvSpPr>
          <p:cNvPr id="8" name="四角形: 角を丸くする 7">
            <a:extLst>
              <a:ext uri="{FF2B5EF4-FFF2-40B4-BE49-F238E27FC236}">
                <a16:creationId xmlns:a16="http://schemas.microsoft.com/office/drawing/2014/main" id="{11B00405-6055-4A92-637C-C799B7B06437}"/>
              </a:ext>
            </a:extLst>
          </p:cNvPr>
          <p:cNvSpPr/>
          <p:nvPr/>
        </p:nvSpPr>
        <p:spPr>
          <a:xfrm>
            <a:off x="1147330" y="2739160"/>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ja-JP" altLang="en-US" sz="1100" dirty="0">
                <a:solidFill>
                  <a:schemeClr val="tx1"/>
                </a:solidFill>
              </a:rPr>
              <a:t>▽</a:t>
            </a:r>
            <a:endParaRPr lang="en-US" altLang="ja-JP" sz="1100" dirty="0">
              <a:solidFill>
                <a:schemeClr val="tx1"/>
              </a:solidFill>
            </a:endParaRPr>
          </a:p>
        </p:txBody>
      </p:sp>
      <p:sp>
        <p:nvSpPr>
          <p:cNvPr id="9" name="四角形: 角を丸くする 8">
            <a:extLst>
              <a:ext uri="{FF2B5EF4-FFF2-40B4-BE49-F238E27FC236}">
                <a16:creationId xmlns:a16="http://schemas.microsoft.com/office/drawing/2014/main" id="{DD4B48F2-7D09-EF4A-DF65-930200E5F688}"/>
              </a:ext>
            </a:extLst>
          </p:cNvPr>
          <p:cNvSpPr/>
          <p:nvPr/>
        </p:nvSpPr>
        <p:spPr>
          <a:xfrm>
            <a:off x="119593" y="2739160"/>
            <a:ext cx="102773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X-1</a:t>
            </a:r>
          </a:p>
        </p:txBody>
      </p:sp>
      <p:sp>
        <p:nvSpPr>
          <p:cNvPr id="10" name="四角形: 角を丸くする 9">
            <a:extLst>
              <a:ext uri="{FF2B5EF4-FFF2-40B4-BE49-F238E27FC236}">
                <a16:creationId xmlns:a16="http://schemas.microsoft.com/office/drawing/2014/main" id="{9FB51267-5A10-E804-8F8F-2637DC4CB519}"/>
              </a:ext>
            </a:extLst>
          </p:cNvPr>
          <p:cNvSpPr/>
          <p:nvPr/>
        </p:nvSpPr>
        <p:spPr>
          <a:xfrm>
            <a:off x="11489646" y="2739159"/>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a:t>
            </a:r>
          </a:p>
        </p:txBody>
      </p:sp>
      <p:sp>
        <p:nvSpPr>
          <p:cNvPr id="2" name="楕円 1">
            <a:extLst>
              <a:ext uri="{FF2B5EF4-FFF2-40B4-BE49-F238E27FC236}">
                <a16:creationId xmlns:a16="http://schemas.microsoft.com/office/drawing/2014/main" id="{F08CA034-EA9A-C283-0A2E-2576417C34F1}"/>
              </a:ext>
            </a:extLst>
          </p:cNvPr>
          <p:cNvSpPr/>
          <p:nvPr/>
        </p:nvSpPr>
        <p:spPr>
          <a:xfrm>
            <a:off x="10122051" y="588004"/>
            <a:ext cx="2012756" cy="856648"/>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角を丸くする 11">
            <a:extLst>
              <a:ext uri="{FF2B5EF4-FFF2-40B4-BE49-F238E27FC236}">
                <a16:creationId xmlns:a16="http://schemas.microsoft.com/office/drawing/2014/main" id="{1EE0AB33-8852-C7BA-0AAA-064FF17363F8}"/>
              </a:ext>
            </a:extLst>
          </p:cNvPr>
          <p:cNvSpPr/>
          <p:nvPr/>
        </p:nvSpPr>
        <p:spPr>
          <a:xfrm>
            <a:off x="0" y="0"/>
            <a:ext cx="12192000" cy="369332"/>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en-US" altLang="ja-JP" dirty="0">
                <a:solidFill>
                  <a:schemeClr val="tx1"/>
                </a:solidFill>
              </a:rPr>
              <a:t>HOME</a:t>
            </a:r>
            <a:r>
              <a:rPr kumimoji="1" lang="ja-JP" altLang="en-US" dirty="0">
                <a:solidFill>
                  <a:schemeClr val="tx1"/>
                </a:solidFill>
              </a:rPr>
              <a:t>　｜　</a:t>
            </a:r>
            <a:r>
              <a:rPr kumimoji="1" lang="ja-JP" altLang="en-US" b="1" dirty="0">
                <a:solidFill>
                  <a:schemeClr val="tx1"/>
                </a:solidFill>
              </a:rPr>
              <a:t>出荷明細作成</a:t>
            </a:r>
            <a:r>
              <a:rPr kumimoji="1" lang="ja-JP" altLang="en-US" dirty="0">
                <a:solidFill>
                  <a:schemeClr val="tx1"/>
                </a:solidFill>
              </a:rPr>
              <a:t>　｜　マスタ情報・設定</a:t>
            </a:r>
          </a:p>
        </p:txBody>
      </p:sp>
      <p:sp>
        <p:nvSpPr>
          <p:cNvPr id="13" name="テキスト ボックス 12">
            <a:extLst>
              <a:ext uri="{FF2B5EF4-FFF2-40B4-BE49-F238E27FC236}">
                <a16:creationId xmlns:a16="http://schemas.microsoft.com/office/drawing/2014/main" id="{9019565D-CD13-E850-9049-700EFFDE9471}"/>
              </a:ext>
            </a:extLst>
          </p:cNvPr>
          <p:cNvSpPr txBox="1"/>
          <p:nvPr/>
        </p:nvSpPr>
        <p:spPr>
          <a:xfrm>
            <a:off x="9317368" y="42958"/>
            <a:ext cx="3203916" cy="369332"/>
          </a:xfrm>
          <a:prstGeom prst="rect">
            <a:avLst/>
          </a:prstGeom>
          <a:noFill/>
        </p:spPr>
        <p:txBody>
          <a:bodyPr wrap="square" rtlCol="0">
            <a:spAutoFit/>
          </a:bodyPr>
          <a:lstStyle/>
          <a:p>
            <a:pPr algn="ctr"/>
            <a:r>
              <a:rPr kumimoji="1" lang="ja-JP" altLang="en-US" dirty="0"/>
              <a:t>〇〇農園　</a:t>
            </a:r>
            <a:r>
              <a:rPr kumimoji="1" lang="ja-JP" altLang="en-US" dirty="0">
                <a:solidFill>
                  <a:schemeClr val="tx1"/>
                </a:solidFill>
              </a:rPr>
              <a:t>ログアウト</a:t>
            </a:r>
          </a:p>
        </p:txBody>
      </p:sp>
      <p:sp>
        <p:nvSpPr>
          <p:cNvPr id="5" name="正方形/長方形 4">
            <a:extLst>
              <a:ext uri="{FF2B5EF4-FFF2-40B4-BE49-F238E27FC236}">
                <a16:creationId xmlns:a16="http://schemas.microsoft.com/office/drawing/2014/main" id="{532556AE-8CE8-8744-2454-6455A62512BB}"/>
              </a:ext>
            </a:extLst>
          </p:cNvPr>
          <p:cNvSpPr/>
          <p:nvPr/>
        </p:nvSpPr>
        <p:spPr>
          <a:xfrm>
            <a:off x="-2890345" y="0"/>
            <a:ext cx="2890345" cy="5885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出荷明細作成画面</a:t>
            </a:r>
          </a:p>
        </p:txBody>
      </p:sp>
    </p:spTree>
    <p:extLst>
      <p:ext uri="{BB962C8B-B14F-4D97-AF65-F5344CB8AC3E}">
        <p14:creationId xmlns:p14="http://schemas.microsoft.com/office/powerpoint/2010/main" val="3314060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四角形: 角を丸くする 16">
            <a:extLst>
              <a:ext uri="{FF2B5EF4-FFF2-40B4-BE49-F238E27FC236}">
                <a16:creationId xmlns:a16="http://schemas.microsoft.com/office/drawing/2014/main" id="{377F04FD-5FC4-7A11-DAFB-1B586C7DB8FF}"/>
              </a:ext>
            </a:extLst>
          </p:cNvPr>
          <p:cNvSpPr/>
          <p:nvPr/>
        </p:nvSpPr>
        <p:spPr>
          <a:xfrm>
            <a:off x="0" y="1694331"/>
            <a:ext cx="12192000" cy="5091952"/>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dirty="0">
              <a:solidFill>
                <a:schemeClr val="tx1"/>
              </a:solidFill>
            </a:endParaRPr>
          </a:p>
        </p:txBody>
      </p:sp>
      <p:sp>
        <p:nvSpPr>
          <p:cNvPr id="19" name="四角形: 角を丸くする 18">
            <a:extLst>
              <a:ext uri="{FF2B5EF4-FFF2-40B4-BE49-F238E27FC236}">
                <a16:creationId xmlns:a16="http://schemas.microsoft.com/office/drawing/2014/main" id="{9450CB73-AE4A-D956-8C99-90BBCAA568D7}"/>
              </a:ext>
            </a:extLst>
          </p:cNvPr>
          <p:cNvSpPr/>
          <p:nvPr/>
        </p:nvSpPr>
        <p:spPr>
          <a:xfrm>
            <a:off x="108975" y="1800976"/>
            <a:ext cx="103850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箱番号</a:t>
            </a:r>
          </a:p>
        </p:txBody>
      </p:sp>
      <p:sp>
        <p:nvSpPr>
          <p:cNvPr id="20" name="四角形: 角を丸くする 19">
            <a:extLst>
              <a:ext uri="{FF2B5EF4-FFF2-40B4-BE49-F238E27FC236}">
                <a16:creationId xmlns:a16="http://schemas.microsoft.com/office/drawing/2014/main" id="{052FD7E6-D850-AE01-C135-BDC60989DED4}"/>
              </a:ext>
            </a:extLst>
          </p:cNvPr>
          <p:cNvSpPr/>
          <p:nvPr/>
        </p:nvSpPr>
        <p:spPr>
          <a:xfrm>
            <a:off x="1147482" y="1800976"/>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品種</a:t>
            </a:r>
          </a:p>
        </p:txBody>
      </p:sp>
      <p:sp>
        <p:nvSpPr>
          <p:cNvPr id="21" name="四角形: 角を丸くする 20">
            <a:extLst>
              <a:ext uri="{FF2B5EF4-FFF2-40B4-BE49-F238E27FC236}">
                <a16:creationId xmlns:a16="http://schemas.microsoft.com/office/drawing/2014/main" id="{61C7F159-B92A-359A-9037-9B9777EBD707}"/>
              </a:ext>
            </a:extLst>
          </p:cNvPr>
          <p:cNvSpPr/>
          <p:nvPr/>
        </p:nvSpPr>
        <p:spPr>
          <a:xfrm>
            <a:off x="5432613" y="1800977"/>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等級</a:t>
            </a:r>
          </a:p>
        </p:txBody>
      </p:sp>
      <p:sp>
        <p:nvSpPr>
          <p:cNvPr id="22" name="四角形: 角を丸くする 21">
            <a:extLst>
              <a:ext uri="{FF2B5EF4-FFF2-40B4-BE49-F238E27FC236}">
                <a16:creationId xmlns:a16="http://schemas.microsoft.com/office/drawing/2014/main" id="{5696A78B-3547-6A4D-3500-9498D0C27FCA}"/>
              </a:ext>
            </a:extLst>
          </p:cNvPr>
          <p:cNvSpPr/>
          <p:nvPr/>
        </p:nvSpPr>
        <p:spPr>
          <a:xfrm>
            <a:off x="7599267" y="1800977"/>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長さ</a:t>
            </a:r>
          </a:p>
        </p:txBody>
      </p:sp>
      <p:sp>
        <p:nvSpPr>
          <p:cNvPr id="23" name="四角形: 角を丸くする 22">
            <a:extLst>
              <a:ext uri="{FF2B5EF4-FFF2-40B4-BE49-F238E27FC236}">
                <a16:creationId xmlns:a16="http://schemas.microsoft.com/office/drawing/2014/main" id="{FB51AA66-4C00-624E-170C-8F436C42EA00}"/>
              </a:ext>
            </a:extLst>
          </p:cNvPr>
          <p:cNvSpPr/>
          <p:nvPr/>
        </p:nvSpPr>
        <p:spPr>
          <a:xfrm>
            <a:off x="9323294" y="1800976"/>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入数</a:t>
            </a:r>
          </a:p>
        </p:txBody>
      </p:sp>
      <p:sp>
        <p:nvSpPr>
          <p:cNvPr id="24" name="四角形: 角を丸くする 23">
            <a:extLst>
              <a:ext uri="{FF2B5EF4-FFF2-40B4-BE49-F238E27FC236}">
                <a16:creationId xmlns:a16="http://schemas.microsoft.com/office/drawing/2014/main" id="{68766539-F9F9-9199-9E97-F22384D29E38}"/>
              </a:ext>
            </a:extLst>
          </p:cNvPr>
          <p:cNvSpPr/>
          <p:nvPr/>
        </p:nvSpPr>
        <p:spPr>
          <a:xfrm>
            <a:off x="3397624" y="1800976"/>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枝番</a:t>
            </a:r>
          </a:p>
        </p:txBody>
      </p:sp>
      <p:sp>
        <p:nvSpPr>
          <p:cNvPr id="39" name="テキスト ボックス 38">
            <a:extLst>
              <a:ext uri="{FF2B5EF4-FFF2-40B4-BE49-F238E27FC236}">
                <a16:creationId xmlns:a16="http://schemas.microsoft.com/office/drawing/2014/main" id="{4FA20EF4-F37E-D78C-4672-3B020F5A41B2}"/>
              </a:ext>
            </a:extLst>
          </p:cNvPr>
          <p:cNvSpPr txBox="1"/>
          <p:nvPr/>
        </p:nvSpPr>
        <p:spPr>
          <a:xfrm>
            <a:off x="119744" y="456308"/>
            <a:ext cx="7479523" cy="738664"/>
          </a:xfrm>
          <a:prstGeom prst="rect">
            <a:avLst/>
          </a:prstGeom>
          <a:noFill/>
        </p:spPr>
        <p:txBody>
          <a:bodyPr wrap="square" rtlCol="0">
            <a:spAutoFit/>
          </a:bodyPr>
          <a:lstStyle/>
          <a:p>
            <a:r>
              <a:rPr kumimoji="1" lang="ja-JP" altLang="en-US" dirty="0"/>
              <a:t>以下の内容でデータを送信しますがよろしいですか？</a:t>
            </a:r>
            <a:endParaRPr kumimoji="1" lang="en-US" altLang="ja-JP" dirty="0"/>
          </a:p>
          <a:p>
            <a:r>
              <a:rPr lang="ja-JP" altLang="en-US" sz="1200" dirty="0"/>
              <a:t>出荷日：</a:t>
            </a:r>
            <a:r>
              <a:rPr lang="en-US" altLang="ja-JP" sz="1200" dirty="0"/>
              <a:t>2023</a:t>
            </a:r>
            <a:r>
              <a:rPr lang="ja-JP" altLang="en-US" sz="1200" dirty="0"/>
              <a:t>年</a:t>
            </a:r>
            <a:r>
              <a:rPr lang="en-US" altLang="ja-JP" sz="1200" dirty="0"/>
              <a:t>12</a:t>
            </a:r>
            <a:r>
              <a:rPr lang="ja-JP" altLang="en-US" sz="1200" dirty="0"/>
              <a:t>月</a:t>
            </a:r>
            <a:r>
              <a:rPr lang="en-US" altLang="ja-JP" sz="1200" dirty="0"/>
              <a:t>11</a:t>
            </a:r>
            <a:r>
              <a:rPr lang="ja-JP" altLang="en-US" sz="1200" dirty="0"/>
              <a:t>日（月）　販売日：</a:t>
            </a:r>
            <a:r>
              <a:rPr lang="en-US" altLang="ja-JP" sz="1200" dirty="0"/>
              <a:t>2024</a:t>
            </a:r>
            <a:r>
              <a:rPr lang="ja-JP" altLang="en-US" sz="1200" dirty="0"/>
              <a:t>年</a:t>
            </a:r>
            <a:r>
              <a:rPr lang="en-US" altLang="ja-JP" sz="1200" dirty="0"/>
              <a:t>12</a:t>
            </a:r>
            <a:r>
              <a:rPr lang="ja-JP" altLang="en-US" sz="1200" dirty="0"/>
              <a:t>月</a:t>
            </a:r>
            <a:r>
              <a:rPr lang="en-US" altLang="ja-JP" sz="1200" dirty="0"/>
              <a:t>13</a:t>
            </a:r>
            <a:r>
              <a:rPr lang="ja-JP" altLang="en-US" sz="1200" dirty="0"/>
              <a:t>日（水） 輸入者：香港／</a:t>
            </a:r>
            <a:r>
              <a:rPr lang="en-US" altLang="ja-JP" sz="1200" dirty="0"/>
              <a:t>□□□□□□□</a:t>
            </a:r>
          </a:p>
          <a:p>
            <a:r>
              <a:rPr lang="ja-JP" altLang="en-US" sz="1200" dirty="0"/>
              <a:t>国内配送先：国内花市場集荷場気付け花菊行き　合計バンドル数：３３バンドル　合計箱数：</a:t>
            </a:r>
            <a:r>
              <a:rPr lang="en-US" altLang="ja-JP" sz="1200" dirty="0"/>
              <a:t>199</a:t>
            </a:r>
            <a:r>
              <a:rPr lang="ja-JP" altLang="en-US" sz="1200" dirty="0"/>
              <a:t>箱</a:t>
            </a:r>
            <a:endParaRPr kumimoji="1" lang="ja-JP" altLang="en-US" sz="1200" dirty="0"/>
          </a:p>
        </p:txBody>
      </p:sp>
      <p:sp>
        <p:nvSpPr>
          <p:cNvPr id="41" name="四角形: 角を丸くする 40">
            <a:extLst>
              <a:ext uri="{FF2B5EF4-FFF2-40B4-BE49-F238E27FC236}">
                <a16:creationId xmlns:a16="http://schemas.microsoft.com/office/drawing/2014/main" id="{3F85FA0B-C99F-680C-2A6E-AFD32BF037C9}"/>
              </a:ext>
            </a:extLst>
          </p:cNvPr>
          <p:cNvSpPr/>
          <p:nvPr/>
        </p:nvSpPr>
        <p:spPr>
          <a:xfrm>
            <a:off x="10184604" y="847165"/>
            <a:ext cx="1887651" cy="369332"/>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確定してデータ送信する</a:t>
            </a:r>
          </a:p>
        </p:txBody>
      </p:sp>
      <p:sp>
        <p:nvSpPr>
          <p:cNvPr id="44" name="四角形: 角を丸くする 43">
            <a:extLst>
              <a:ext uri="{FF2B5EF4-FFF2-40B4-BE49-F238E27FC236}">
                <a16:creationId xmlns:a16="http://schemas.microsoft.com/office/drawing/2014/main" id="{9C7F41E9-455E-9310-46BB-13E549B36053}"/>
              </a:ext>
            </a:extLst>
          </p:cNvPr>
          <p:cNvSpPr/>
          <p:nvPr/>
        </p:nvSpPr>
        <p:spPr>
          <a:xfrm>
            <a:off x="5432613" y="227881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100" dirty="0">
                <a:solidFill>
                  <a:schemeClr val="tx1"/>
                </a:solidFill>
              </a:rPr>
              <a:t>4P</a:t>
            </a:r>
            <a:endParaRPr kumimoji="1" lang="en-US" altLang="ja-JP" sz="1100" dirty="0">
              <a:solidFill>
                <a:schemeClr val="tx1"/>
              </a:solidFill>
            </a:endParaRPr>
          </a:p>
        </p:txBody>
      </p:sp>
      <p:sp>
        <p:nvSpPr>
          <p:cNvPr id="45" name="四角形: 角を丸くする 44">
            <a:extLst>
              <a:ext uri="{FF2B5EF4-FFF2-40B4-BE49-F238E27FC236}">
                <a16:creationId xmlns:a16="http://schemas.microsoft.com/office/drawing/2014/main" id="{A2F7DB45-43AF-0012-CFC6-8827144EA2E5}"/>
              </a:ext>
            </a:extLst>
          </p:cNvPr>
          <p:cNvSpPr/>
          <p:nvPr/>
        </p:nvSpPr>
        <p:spPr>
          <a:xfrm>
            <a:off x="7599267" y="2278810"/>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2L</a:t>
            </a:r>
          </a:p>
        </p:txBody>
      </p:sp>
      <p:sp>
        <p:nvSpPr>
          <p:cNvPr id="46" name="四角形: 角を丸くする 45">
            <a:extLst>
              <a:ext uri="{FF2B5EF4-FFF2-40B4-BE49-F238E27FC236}">
                <a16:creationId xmlns:a16="http://schemas.microsoft.com/office/drawing/2014/main" id="{A6D4F4F1-38C3-C151-BCAE-2E33A5B8FB85}"/>
              </a:ext>
            </a:extLst>
          </p:cNvPr>
          <p:cNvSpPr/>
          <p:nvPr/>
        </p:nvSpPr>
        <p:spPr>
          <a:xfrm>
            <a:off x="9323294" y="227881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50" dirty="0">
                <a:solidFill>
                  <a:schemeClr val="tx1"/>
                </a:solidFill>
              </a:rPr>
              <a:t>50</a:t>
            </a:r>
          </a:p>
        </p:txBody>
      </p:sp>
      <p:sp>
        <p:nvSpPr>
          <p:cNvPr id="47" name="四角形: 角を丸くする 46">
            <a:extLst>
              <a:ext uri="{FF2B5EF4-FFF2-40B4-BE49-F238E27FC236}">
                <a16:creationId xmlns:a16="http://schemas.microsoft.com/office/drawing/2014/main" id="{658B2A79-4EA2-70D4-EAAB-B9263451D569}"/>
              </a:ext>
            </a:extLst>
          </p:cNvPr>
          <p:cNvSpPr/>
          <p:nvPr/>
        </p:nvSpPr>
        <p:spPr>
          <a:xfrm>
            <a:off x="3397623" y="2278810"/>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a:t>
            </a:r>
          </a:p>
        </p:txBody>
      </p:sp>
      <p:sp>
        <p:nvSpPr>
          <p:cNvPr id="48" name="四角形: 角を丸くする 47">
            <a:extLst>
              <a:ext uri="{FF2B5EF4-FFF2-40B4-BE49-F238E27FC236}">
                <a16:creationId xmlns:a16="http://schemas.microsoft.com/office/drawing/2014/main" id="{4C957CC1-099A-1F14-AC26-CF42849F9107}"/>
              </a:ext>
            </a:extLst>
          </p:cNvPr>
          <p:cNvSpPr/>
          <p:nvPr/>
        </p:nvSpPr>
        <p:spPr>
          <a:xfrm>
            <a:off x="1147481" y="2278810"/>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100" dirty="0">
                <a:solidFill>
                  <a:schemeClr val="tx1"/>
                </a:solidFill>
              </a:rPr>
              <a:t>スカーレット</a:t>
            </a:r>
            <a:endParaRPr lang="en-US" altLang="ja-JP" sz="1100" dirty="0">
              <a:solidFill>
                <a:schemeClr val="tx1"/>
              </a:solidFill>
            </a:endParaRPr>
          </a:p>
        </p:txBody>
      </p:sp>
      <p:sp>
        <p:nvSpPr>
          <p:cNvPr id="49" name="四角形: 角を丸くする 48">
            <a:extLst>
              <a:ext uri="{FF2B5EF4-FFF2-40B4-BE49-F238E27FC236}">
                <a16:creationId xmlns:a16="http://schemas.microsoft.com/office/drawing/2014/main" id="{63BD14E1-3E70-DFB3-7622-1AE05A91AF95}"/>
              </a:ext>
            </a:extLst>
          </p:cNvPr>
          <p:cNvSpPr/>
          <p:nvPr/>
        </p:nvSpPr>
        <p:spPr>
          <a:xfrm>
            <a:off x="119744" y="2278810"/>
            <a:ext cx="102773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X-1</a:t>
            </a:r>
          </a:p>
        </p:txBody>
      </p:sp>
      <p:sp>
        <p:nvSpPr>
          <p:cNvPr id="50" name="四角形: 角を丸くする 49">
            <a:extLst>
              <a:ext uri="{FF2B5EF4-FFF2-40B4-BE49-F238E27FC236}">
                <a16:creationId xmlns:a16="http://schemas.microsoft.com/office/drawing/2014/main" id="{A4C94648-645C-CF9A-8A5D-A05CF23CB2D3}"/>
              </a:ext>
            </a:extLst>
          </p:cNvPr>
          <p:cNvSpPr/>
          <p:nvPr/>
        </p:nvSpPr>
        <p:spPr>
          <a:xfrm>
            <a:off x="11489947" y="1800530"/>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rPr>
              <a:t>MIX</a:t>
            </a:r>
            <a:endParaRPr kumimoji="1" lang="ja-JP" altLang="en-US" sz="1200" dirty="0">
              <a:solidFill>
                <a:schemeClr val="tx1"/>
              </a:solidFill>
            </a:endParaRPr>
          </a:p>
        </p:txBody>
      </p:sp>
      <p:sp>
        <p:nvSpPr>
          <p:cNvPr id="51" name="四角形: 角を丸くする 50">
            <a:extLst>
              <a:ext uri="{FF2B5EF4-FFF2-40B4-BE49-F238E27FC236}">
                <a16:creationId xmlns:a16="http://schemas.microsoft.com/office/drawing/2014/main" id="{A40395CF-56F1-C72A-5C80-4A912285EFAE}"/>
              </a:ext>
            </a:extLst>
          </p:cNvPr>
          <p:cNvSpPr/>
          <p:nvPr/>
        </p:nvSpPr>
        <p:spPr>
          <a:xfrm>
            <a:off x="11489797" y="2278809"/>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a:t>
            </a:r>
          </a:p>
        </p:txBody>
      </p:sp>
      <p:cxnSp>
        <p:nvCxnSpPr>
          <p:cNvPr id="53" name="直線コネクタ 52">
            <a:extLst>
              <a:ext uri="{FF2B5EF4-FFF2-40B4-BE49-F238E27FC236}">
                <a16:creationId xmlns:a16="http://schemas.microsoft.com/office/drawing/2014/main" id="{2CF030ED-4837-A80D-34F7-7049040CDD77}"/>
              </a:ext>
            </a:extLst>
          </p:cNvPr>
          <p:cNvCxnSpPr>
            <a:cxnSpLocks/>
          </p:cNvCxnSpPr>
          <p:nvPr/>
        </p:nvCxnSpPr>
        <p:spPr>
          <a:xfrm>
            <a:off x="6000314" y="3792354"/>
            <a:ext cx="0" cy="577138"/>
          </a:xfrm>
          <a:prstGeom prst="line">
            <a:avLst/>
          </a:prstGeom>
        </p:spPr>
        <p:style>
          <a:lnRef idx="1">
            <a:schemeClr val="accent1"/>
          </a:lnRef>
          <a:fillRef idx="0">
            <a:schemeClr val="accent1"/>
          </a:fillRef>
          <a:effectRef idx="0">
            <a:schemeClr val="accent1"/>
          </a:effectRef>
          <a:fontRef idx="minor">
            <a:schemeClr val="tx1"/>
          </a:fontRef>
        </p:style>
      </p:cxnSp>
      <p:sp>
        <p:nvSpPr>
          <p:cNvPr id="54" name="四角形: 角を丸くする 53">
            <a:extLst>
              <a:ext uri="{FF2B5EF4-FFF2-40B4-BE49-F238E27FC236}">
                <a16:creationId xmlns:a16="http://schemas.microsoft.com/office/drawing/2014/main" id="{8CD53A79-D4AC-AB30-5CF1-2B96D1E8DA29}"/>
              </a:ext>
            </a:extLst>
          </p:cNvPr>
          <p:cNvSpPr/>
          <p:nvPr/>
        </p:nvSpPr>
        <p:spPr>
          <a:xfrm>
            <a:off x="5432613" y="4726217"/>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4P</a:t>
            </a:r>
          </a:p>
        </p:txBody>
      </p:sp>
      <p:sp>
        <p:nvSpPr>
          <p:cNvPr id="55" name="四角形: 角を丸くする 54">
            <a:extLst>
              <a:ext uri="{FF2B5EF4-FFF2-40B4-BE49-F238E27FC236}">
                <a16:creationId xmlns:a16="http://schemas.microsoft.com/office/drawing/2014/main" id="{65D178D4-1244-6786-EED8-4360CD0003D7}"/>
              </a:ext>
            </a:extLst>
          </p:cNvPr>
          <p:cNvSpPr/>
          <p:nvPr/>
        </p:nvSpPr>
        <p:spPr>
          <a:xfrm>
            <a:off x="7599267" y="4726217"/>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2L</a:t>
            </a:r>
            <a:endParaRPr kumimoji="1" lang="en-US" altLang="ja-JP" sz="1400" dirty="0">
              <a:solidFill>
                <a:schemeClr val="tx1"/>
              </a:solidFill>
            </a:endParaRPr>
          </a:p>
        </p:txBody>
      </p:sp>
      <p:sp>
        <p:nvSpPr>
          <p:cNvPr id="56" name="四角形: 角を丸くする 55">
            <a:extLst>
              <a:ext uri="{FF2B5EF4-FFF2-40B4-BE49-F238E27FC236}">
                <a16:creationId xmlns:a16="http://schemas.microsoft.com/office/drawing/2014/main" id="{33B127BB-11C4-A931-84E7-9165678B38AB}"/>
              </a:ext>
            </a:extLst>
          </p:cNvPr>
          <p:cNvSpPr/>
          <p:nvPr/>
        </p:nvSpPr>
        <p:spPr>
          <a:xfrm>
            <a:off x="9323294" y="4726217"/>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50" dirty="0">
                <a:solidFill>
                  <a:schemeClr val="tx1"/>
                </a:solidFill>
              </a:rPr>
              <a:t>100</a:t>
            </a:r>
          </a:p>
        </p:txBody>
      </p:sp>
      <p:sp>
        <p:nvSpPr>
          <p:cNvPr id="57" name="四角形: 角を丸くする 56">
            <a:extLst>
              <a:ext uri="{FF2B5EF4-FFF2-40B4-BE49-F238E27FC236}">
                <a16:creationId xmlns:a16="http://schemas.microsoft.com/office/drawing/2014/main" id="{5A8FAF4A-1147-123F-5B8C-5A7F6D750271}"/>
              </a:ext>
            </a:extLst>
          </p:cNvPr>
          <p:cNvSpPr/>
          <p:nvPr/>
        </p:nvSpPr>
        <p:spPr>
          <a:xfrm>
            <a:off x="3397623" y="4726217"/>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a:t>
            </a:r>
          </a:p>
        </p:txBody>
      </p:sp>
      <p:sp>
        <p:nvSpPr>
          <p:cNvPr id="58" name="四角形: 角を丸くする 57">
            <a:extLst>
              <a:ext uri="{FF2B5EF4-FFF2-40B4-BE49-F238E27FC236}">
                <a16:creationId xmlns:a16="http://schemas.microsoft.com/office/drawing/2014/main" id="{045FF1D8-E087-42FD-522E-61295D637096}"/>
              </a:ext>
            </a:extLst>
          </p:cNvPr>
          <p:cNvSpPr/>
          <p:nvPr/>
        </p:nvSpPr>
        <p:spPr>
          <a:xfrm>
            <a:off x="1147481" y="4726217"/>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100" dirty="0">
                <a:solidFill>
                  <a:schemeClr val="tx1"/>
                </a:solidFill>
              </a:rPr>
              <a:t>チェリー</a:t>
            </a:r>
            <a:endParaRPr kumimoji="1" lang="en-US" altLang="ja-JP" sz="1100" dirty="0">
              <a:solidFill>
                <a:schemeClr val="tx1"/>
              </a:solidFill>
            </a:endParaRPr>
          </a:p>
        </p:txBody>
      </p:sp>
      <p:sp>
        <p:nvSpPr>
          <p:cNvPr id="59" name="四角形: 角を丸くする 58">
            <a:extLst>
              <a:ext uri="{FF2B5EF4-FFF2-40B4-BE49-F238E27FC236}">
                <a16:creationId xmlns:a16="http://schemas.microsoft.com/office/drawing/2014/main" id="{88D53032-B1CE-B4E6-33C4-6FB153EE5457}"/>
              </a:ext>
            </a:extLst>
          </p:cNvPr>
          <p:cNvSpPr/>
          <p:nvPr/>
        </p:nvSpPr>
        <p:spPr>
          <a:xfrm>
            <a:off x="119744" y="4726217"/>
            <a:ext cx="102773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X-199</a:t>
            </a:r>
          </a:p>
        </p:txBody>
      </p:sp>
      <p:sp>
        <p:nvSpPr>
          <p:cNvPr id="60" name="四角形: 角を丸くする 59">
            <a:extLst>
              <a:ext uri="{FF2B5EF4-FFF2-40B4-BE49-F238E27FC236}">
                <a16:creationId xmlns:a16="http://schemas.microsoft.com/office/drawing/2014/main" id="{73F49EDC-D1C3-DCF8-F0FD-1523E8DF4F7B}"/>
              </a:ext>
            </a:extLst>
          </p:cNvPr>
          <p:cNvSpPr/>
          <p:nvPr/>
        </p:nvSpPr>
        <p:spPr>
          <a:xfrm>
            <a:off x="11489797" y="4726216"/>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a:t>
            </a:r>
          </a:p>
        </p:txBody>
      </p:sp>
      <p:sp>
        <p:nvSpPr>
          <p:cNvPr id="62" name="四角形: 角を丸くする 61">
            <a:extLst>
              <a:ext uri="{FF2B5EF4-FFF2-40B4-BE49-F238E27FC236}">
                <a16:creationId xmlns:a16="http://schemas.microsoft.com/office/drawing/2014/main" id="{14DBDFB9-6420-6AA2-8383-EB0AC1DC36FF}"/>
              </a:ext>
            </a:extLst>
          </p:cNvPr>
          <p:cNvSpPr/>
          <p:nvPr/>
        </p:nvSpPr>
        <p:spPr>
          <a:xfrm>
            <a:off x="119744" y="5632570"/>
            <a:ext cx="11946450" cy="979986"/>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en-US" altLang="ja-JP" sz="1100" dirty="0">
              <a:solidFill>
                <a:schemeClr val="tx1"/>
              </a:solidFill>
            </a:endParaRPr>
          </a:p>
        </p:txBody>
      </p:sp>
      <p:sp>
        <p:nvSpPr>
          <p:cNvPr id="64" name="テキスト ボックス 63">
            <a:extLst>
              <a:ext uri="{FF2B5EF4-FFF2-40B4-BE49-F238E27FC236}">
                <a16:creationId xmlns:a16="http://schemas.microsoft.com/office/drawing/2014/main" id="{EC002F4E-6DFA-B247-3B4C-7AF07226EFFF}"/>
              </a:ext>
            </a:extLst>
          </p:cNvPr>
          <p:cNvSpPr txBox="1"/>
          <p:nvPr/>
        </p:nvSpPr>
        <p:spPr>
          <a:xfrm>
            <a:off x="108975" y="5328038"/>
            <a:ext cx="6102416" cy="261610"/>
          </a:xfrm>
          <a:prstGeom prst="rect">
            <a:avLst/>
          </a:prstGeom>
          <a:noFill/>
        </p:spPr>
        <p:txBody>
          <a:bodyPr wrap="square">
            <a:spAutoFit/>
          </a:bodyPr>
          <a:lstStyle/>
          <a:p>
            <a:r>
              <a:rPr kumimoji="1" lang="ja-JP" altLang="en-US" sz="1100" dirty="0">
                <a:solidFill>
                  <a:schemeClr val="tx1"/>
                </a:solidFill>
              </a:rPr>
              <a:t>備考欄：</a:t>
            </a:r>
            <a:endParaRPr kumimoji="1" lang="en-US" altLang="ja-JP" sz="1100" dirty="0">
              <a:solidFill>
                <a:schemeClr val="tx1"/>
              </a:solidFill>
            </a:endParaRPr>
          </a:p>
        </p:txBody>
      </p:sp>
      <p:sp>
        <p:nvSpPr>
          <p:cNvPr id="3" name="四角形: 角を丸くする 2">
            <a:extLst>
              <a:ext uri="{FF2B5EF4-FFF2-40B4-BE49-F238E27FC236}">
                <a16:creationId xmlns:a16="http://schemas.microsoft.com/office/drawing/2014/main" id="{022A3107-3673-DDF9-3185-BB4E78A117FB}"/>
              </a:ext>
            </a:extLst>
          </p:cNvPr>
          <p:cNvSpPr/>
          <p:nvPr/>
        </p:nvSpPr>
        <p:spPr>
          <a:xfrm>
            <a:off x="5432462" y="273916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100" dirty="0">
                <a:solidFill>
                  <a:schemeClr val="tx1"/>
                </a:solidFill>
              </a:rPr>
              <a:t>3P</a:t>
            </a:r>
            <a:endParaRPr kumimoji="1" lang="en-US" altLang="ja-JP" sz="1100" dirty="0">
              <a:solidFill>
                <a:schemeClr val="tx1"/>
              </a:solidFill>
            </a:endParaRPr>
          </a:p>
        </p:txBody>
      </p:sp>
      <p:sp>
        <p:nvSpPr>
          <p:cNvPr id="4" name="四角形: 角を丸くする 3">
            <a:extLst>
              <a:ext uri="{FF2B5EF4-FFF2-40B4-BE49-F238E27FC236}">
                <a16:creationId xmlns:a16="http://schemas.microsoft.com/office/drawing/2014/main" id="{FE574C38-C7C7-E8A6-64F8-1CE6859F111C}"/>
              </a:ext>
            </a:extLst>
          </p:cNvPr>
          <p:cNvSpPr/>
          <p:nvPr/>
        </p:nvSpPr>
        <p:spPr>
          <a:xfrm>
            <a:off x="7599116" y="2739160"/>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L</a:t>
            </a:r>
          </a:p>
        </p:txBody>
      </p:sp>
      <p:sp>
        <p:nvSpPr>
          <p:cNvPr id="6" name="四角形: 角を丸くする 5">
            <a:extLst>
              <a:ext uri="{FF2B5EF4-FFF2-40B4-BE49-F238E27FC236}">
                <a16:creationId xmlns:a16="http://schemas.microsoft.com/office/drawing/2014/main" id="{2B2F9C64-5A2A-F9DB-6DCB-92EE38885A13}"/>
              </a:ext>
            </a:extLst>
          </p:cNvPr>
          <p:cNvSpPr/>
          <p:nvPr/>
        </p:nvSpPr>
        <p:spPr>
          <a:xfrm>
            <a:off x="9323143" y="273916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50" dirty="0">
                <a:solidFill>
                  <a:schemeClr val="tx1"/>
                </a:solidFill>
              </a:rPr>
              <a:t>50</a:t>
            </a:r>
          </a:p>
        </p:txBody>
      </p:sp>
      <p:sp>
        <p:nvSpPr>
          <p:cNvPr id="7" name="四角形: 角を丸くする 6">
            <a:extLst>
              <a:ext uri="{FF2B5EF4-FFF2-40B4-BE49-F238E27FC236}">
                <a16:creationId xmlns:a16="http://schemas.microsoft.com/office/drawing/2014/main" id="{0F9C2BAE-3BA4-D936-4CD3-38F484AF6B7D}"/>
              </a:ext>
            </a:extLst>
          </p:cNvPr>
          <p:cNvSpPr/>
          <p:nvPr/>
        </p:nvSpPr>
        <p:spPr>
          <a:xfrm>
            <a:off x="3397472" y="2739160"/>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a:t>
            </a:r>
          </a:p>
        </p:txBody>
      </p:sp>
      <p:sp>
        <p:nvSpPr>
          <p:cNvPr id="8" name="四角形: 角を丸くする 7">
            <a:extLst>
              <a:ext uri="{FF2B5EF4-FFF2-40B4-BE49-F238E27FC236}">
                <a16:creationId xmlns:a16="http://schemas.microsoft.com/office/drawing/2014/main" id="{11B00405-6055-4A92-637C-C799B7B06437}"/>
              </a:ext>
            </a:extLst>
          </p:cNvPr>
          <p:cNvSpPr/>
          <p:nvPr/>
        </p:nvSpPr>
        <p:spPr>
          <a:xfrm>
            <a:off x="1147330" y="2739160"/>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100" dirty="0">
                <a:solidFill>
                  <a:schemeClr val="tx1"/>
                </a:solidFill>
              </a:rPr>
              <a:t>ももいろ</a:t>
            </a:r>
            <a:endParaRPr lang="en-US" altLang="ja-JP" sz="1100" dirty="0">
              <a:solidFill>
                <a:schemeClr val="tx1"/>
              </a:solidFill>
            </a:endParaRPr>
          </a:p>
        </p:txBody>
      </p:sp>
      <p:sp>
        <p:nvSpPr>
          <p:cNvPr id="9" name="四角形: 角を丸くする 8">
            <a:extLst>
              <a:ext uri="{FF2B5EF4-FFF2-40B4-BE49-F238E27FC236}">
                <a16:creationId xmlns:a16="http://schemas.microsoft.com/office/drawing/2014/main" id="{DD4B48F2-7D09-EF4A-DF65-930200E5F688}"/>
              </a:ext>
            </a:extLst>
          </p:cNvPr>
          <p:cNvSpPr/>
          <p:nvPr/>
        </p:nvSpPr>
        <p:spPr>
          <a:xfrm>
            <a:off x="119593" y="2739160"/>
            <a:ext cx="102773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X-1</a:t>
            </a:r>
          </a:p>
        </p:txBody>
      </p:sp>
      <p:sp>
        <p:nvSpPr>
          <p:cNvPr id="10" name="四角形: 角を丸くする 9">
            <a:extLst>
              <a:ext uri="{FF2B5EF4-FFF2-40B4-BE49-F238E27FC236}">
                <a16:creationId xmlns:a16="http://schemas.microsoft.com/office/drawing/2014/main" id="{9FB51267-5A10-E804-8F8F-2637DC4CB519}"/>
              </a:ext>
            </a:extLst>
          </p:cNvPr>
          <p:cNvSpPr/>
          <p:nvPr/>
        </p:nvSpPr>
        <p:spPr>
          <a:xfrm>
            <a:off x="11489646" y="2739159"/>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a:t>
            </a:r>
          </a:p>
        </p:txBody>
      </p:sp>
      <p:sp>
        <p:nvSpPr>
          <p:cNvPr id="2" name="楕円 1">
            <a:extLst>
              <a:ext uri="{FF2B5EF4-FFF2-40B4-BE49-F238E27FC236}">
                <a16:creationId xmlns:a16="http://schemas.microsoft.com/office/drawing/2014/main" id="{F08CA034-EA9A-C283-0A2E-2576417C34F1}"/>
              </a:ext>
            </a:extLst>
          </p:cNvPr>
          <p:cNvSpPr/>
          <p:nvPr/>
        </p:nvSpPr>
        <p:spPr>
          <a:xfrm>
            <a:off x="10122051" y="588004"/>
            <a:ext cx="2012756" cy="856648"/>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A3E117CA-F90A-072A-F108-28E370BF334A}"/>
              </a:ext>
            </a:extLst>
          </p:cNvPr>
          <p:cNvSpPr/>
          <p:nvPr/>
        </p:nvSpPr>
        <p:spPr>
          <a:xfrm>
            <a:off x="0" y="0"/>
            <a:ext cx="12192000" cy="369332"/>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en-US" altLang="ja-JP" dirty="0">
                <a:solidFill>
                  <a:schemeClr val="tx1"/>
                </a:solidFill>
              </a:rPr>
              <a:t>HOME</a:t>
            </a:r>
            <a:r>
              <a:rPr kumimoji="1" lang="ja-JP" altLang="en-US" dirty="0">
                <a:solidFill>
                  <a:schemeClr val="tx1"/>
                </a:solidFill>
              </a:rPr>
              <a:t>　｜　</a:t>
            </a:r>
            <a:r>
              <a:rPr kumimoji="1" lang="ja-JP" altLang="en-US" b="1" dirty="0">
                <a:solidFill>
                  <a:schemeClr val="tx1"/>
                </a:solidFill>
              </a:rPr>
              <a:t>出荷明細作成</a:t>
            </a:r>
            <a:r>
              <a:rPr kumimoji="1" lang="ja-JP" altLang="en-US" dirty="0">
                <a:solidFill>
                  <a:schemeClr val="tx1"/>
                </a:solidFill>
              </a:rPr>
              <a:t>　｜　マスタ情報・設定</a:t>
            </a:r>
          </a:p>
        </p:txBody>
      </p:sp>
      <p:sp>
        <p:nvSpPr>
          <p:cNvPr id="12" name="テキスト ボックス 11">
            <a:extLst>
              <a:ext uri="{FF2B5EF4-FFF2-40B4-BE49-F238E27FC236}">
                <a16:creationId xmlns:a16="http://schemas.microsoft.com/office/drawing/2014/main" id="{614BEECC-03D3-AE94-6C05-27C0367AB290}"/>
              </a:ext>
            </a:extLst>
          </p:cNvPr>
          <p:cNvSpPr txBox="1"/>
          <p:nvPr/>
        </p:nvSpPr>
        <p:spPr>
          <a:xfrm>
            <a:off x="9317368" y="42958"/>
            <a:ext cx="3203916" cy="369332"/>
          </a:xfrm>
          <a:prstGeom prst="rect">
            <a:avLst/>
          </a:prstGeom>
          <a:noFill/>
        </p:spPr>
        <p:txBody>
          <a:bodyPr wrap="square" rtlCol="0">
            <a:spAutoFit/>
          </a:bodyPr>
          <a:lstStyle/>
          <a:p>
            <a:pPr algn="ctr"/>
            <a:r>
              <a:rPr kumimoji="1" lang="ja-JP" altLang="en-US" dirty="0"/>
              <a:t>〇〇農園　</a:t>
            </a:r>
            <a:r>
              <a:rPr kumimoji="1" lang="ja-JP" altLang="en-US" dirty="0">
                <a:solidFill>
                  <a:schemeClr val="tx1"/>
                </a:solidFill>
              </a:rPr>
              <a:t>ログアウト</a:t>
            </a:r>
          </a:p>
        </p:txBody>
      </p:sp>
      <p:sp>
        <p:nvSpPr>
          <p:cNvPr id="5" name="四角形: 角を丸くする 4">
            <a:extLst>
              <a:ext uri="{FF2B5EF4-FFF2-40B4-BE49-F238E27FC236}">
                <a16:creationId xmlns:a16="http://schemas.microsoft.com/office/drawing/2014/main" id="{C67D15CF-447F-FF38-BBF7-75BCE3C155D0}"/>
              </a:ext>
            </a:extLst>
          </p:cNvPr>
          <p:cNvSpPr/>
          <p:nvPr/>
        </p:nvSpPr>
        <p:spPr>
          <a:xfrm>
            <a:off x="7930292" y="847165"/>
            <a:ext cx="1887651" cy="369332"/>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戻って修正する</a:t>
            </a:r>
          </a:p>
        </p:txBody>
      </p:sp>
    </p:spTree>
    <p:extLst>
      <p:ext uri="{BB962C8B-B14F-4D97-AF65-F5344CB8AC3E}">
        <p14:creationId xmlns:p14="http://schemas.microsoft.com/office/powerpoint/2010/main" val="95391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四角形: 角を丸くする 16">
            <a:extLst>
              <a:ext uri="{FF2B5EF4-FFF2-40B4-BE49-F238E27FC236}">
                <a16:creationId xmlns:a16="http://schemas.microsoft.com/office/drawing/2014/main" id="{377F04FD-5FC4-7A11-DAFB-1B586C7DB8FF}"/>
              </a:ext>
            </a:extLst>
          </p:cNvPr>
          <p:cNvSpPr/>
          <p:nvPr/>
        </p:nvSpPr>
        <p:spPr>
          <a:xfrm>
            <a:off x="0" y="1694331"/>
            <a:ext cx="12192000" cy="5091952"/>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dirty="0">
              <a:solidFill>
                <a:schemeClr val="tx1"/>
              </a:solidFill>
            </a:endParaRPr>
          </a:p>
        </p:txBody>
      </p:sp>
      <p:sp>
        <p:nvSpPr>
          <p:cNvPr id="19" name="四角形: 角を丸くする 18">
            <a:extLst>
              <a:ext uri="{FF2B5EF4-FFF2-40B4-BE49-F238E27FC236}">
                <a16:creationId xmlns:a16="http://schemas.microsoft.com/office/drawing/2014/main" id="{9450CB73-AE4A-D956-8C99-90BBCAA568D7}"/>
              </a:ext>
            </a:extLst>
          </p:cNvPr>
          <p:cNvSpPr/>
          <p:nvPr/>
        </p:nvSpPr>
        <p:spPr>
          <a:xfrm>
            <a:off x="108975" y="1800976"/>
            <a:ext cx="103850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箱番号</a:t>
            </a:r>
          </a:p>
        </p:txBody>
      </p:sp>
      <p:sp>
        <p:nvSpPr>
          <p:cNvPr id="20" name="四角形: 角を丸くする 19">
            <a:extLst>
              <a:ext uri="{FF2B5EF4-FFF2-40B4-BE49-F238E27FC236}">
                <a16:creationId xmlns:a16="http://schemas.microsoft.com/office/drawing/2014/main" id="{052FD7E6-D850-AE01-C135-BDC60989DED4}"/>
              </a:ext>
            </a:extLst>
          </p:cNvPr>
          <p:cNvSpPr/>
          <p:nvPr/>
        </p:nvSpPr>
        <p:spPr>
          <a:xfrm>
            <a:off x="1147482" y="1800976"/>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品種</a:t>
            </a:r>
          </a:p>
        </p:txBody>
      </p:sp>
      <p:sp>
        <p:nvSpPr>
          <p:cNvPr id="21" name="四角形: 角を丸くする 20">
            <a:extLst>
              <a:ext uri="{FF2B5EF4-FFF2-40B4-BE49-F238E27FC236}">
                <a16:creationId xmlns:a16="http://schemas.microsoft.com/office/drawing/2014/main" id="{61C7F159-B92A-359A-9037-9B9777EBD707}"/>
              </a:ext>
            </a:extLst>
          </p:cNvPr>
          <p:cNvSpPr/>
          <p:nvPr/>
        </p:nvSpPr>
        <p:spPr>
          <a:xfrm>
            <a:off x="5432613" y="1800977"/>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等級</a:t>
            </a:r>
          </a:p>
        </p:txBody>
      </p:sp>
      <p:sp>
        <p:nvSpPr>
          <p:cNvPr id="22" name="四角形: 角を丸くする 21">
            <a:extLst>
              <a:ext uri="{FF2B5EF4-FFF2-40B4-BE49-F238E27FC236}">
                <a16:creationId xmlns:a16="http://schemas.microsoft.com/office/drawing/2014/main" id="{5696A78B-3547-6A4D-3500-9498D0C27FCA}"/>
              </a:ext>
            </a:extLst>
          </p:cNvPr>
          <p:cNvSpPr/>
          <p:nvPr/>
        </p:nvSpPr>
        <p:spPr>
          <a:xfrm>
            <a:off x="7599267" y="1800977"/>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長さ</a:t>
            </a:r>
          </a:p>
        </p:txBody>
      </p:sp>
      <p:sp>
        <p:nvSpPr>
          <p:cNvPr id="23" name="四角形: 角を丸くする 22">
            <a:extLst>
              <a:ext uri="{FF2B5EF4-FFF2-40B4-BE49-F238E27FC236}">
                <a16:creationId xmlns:a16="http://schemas.microsoft.com/office/drawing/2014/main" id="{FB51AA66-4C00-624E-170C-8F436C42EA00}"/>
              </a:ext>
            </a:extLst>
          </p:cNvPr>
          <p:cNvSpPr/>
          <p:nvPr/>
        </p:nvSpPr>
        <p:spPr>
          <a:xfrm>
            <a:off x="9323294" y="1800976"/>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入数</a:t>
            </a:r>
          </a:p>
        </p:txBody>
      </p:sp>
      <p:sp>
        <p:nvSpPr>
          <p:cNvPr id="24" name="四角形: 角を丸くする 23">
            <a:extLst>
              <a:ext uri="{FF2B5EF4-FFF2-40B4-BE49-F238E27FC236}">
                <a16:creationId xmlns:a16="http://schemas.microsoft.com/office/drawing/2014/main" id="{68766539-F9F9-9199-9E97-F22384D29E38}"/>
              </a:ext>
            </a:extLst>
          </p:cNvPr>
          <p:cNvSpPr/>
          <p:nvPr/>
        </p:nvSpPr>
        <p:spPr>
          <a:xfrm>
            <a:off x="3397624" y="1800976"/>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枝番</a:t>
            </a:r>
          </a:p>
        </p:txBody>
      </p:sp>
      <p:sp>
        <p:nvSpPr>
          <p:cNvPr id="39" name="テキスト ボックス 38">
            <a:extLst>
              <a:ext uri="{FF2B5EF4-FFF2-40B4-BE49-F238E27FC236}">
                <a16:creationId xmlns:a16="http://schemas.microsoft.com/office/drawing/2014/main" id="{4FA20EF4-F37E-D78C-4672-3B020F5A41B2}"/>
              </a:ext>
            </a:extLst>
          </p:cNvPr>
          <p:cNvSpPr txBox="1"/>
          <p:nvPr/>
        </p:nvSpPr>
        <p:spPr>
          <a:xfrm>
            <a:off x="119744" y="456308"/>
            <a:ext cx="7479523" cy="738664"/>
          </a:xfrm>
          <a:prstGeom prst="rect">
            <a:avLst/>
          </a:prstGeom>
          <a:noFill/>
        </p:spPr>
        <p:txBody>
          <a:bodyPr wrap="square" rtlCol="0">
            <a:spAutoFit/>
          </a:bodyPr>
          <a:lstStyle/>
          <a:p>
            <a:r>
              <a:rPr kumimoji="1" lang="ja-JP" altLang="en-US" dirty="0"/>
              <a:t>以下の内容でデータを送信しますがよろしいですか？</a:t>
            </a:r>
            <a:endParaRPr kumimoji="1" lang="en-US" altLang="ja-JP" dirty="0"/>
          </a:p>
          <a:p>
            <a:r>
              <a:rPr lang="ja-JP" altLang="en-US" sz="1200" dirty="0"/>
              <a:t>出荷日：</a:t>
            </a:r>
            <a:r>
              <a:rPr lang="en-US" altLang="ja-JP" sz="1200" dirty="0"/>
              <a:t>2023</a:t>
            </a:r>
            <a:r>
              <a:rPr lang="ja-JP" altLang="en-US" sz="1200" dirty="0"/>
              <a:t>年</a:t>
            </a:r>
            <a:r>
              <a:rPr lang="en-US" altLang="ja-JP" sz="1200" dirty="0"/>
              <a:t>12</a:t>
            </a:r>
            <a:r>
              <a:rPr lang="ja-JP" altLang="en-US" sz="1200" dirty="0"/>
              <a:t>月</a:t>
            </a:r>
            <a:r>
              <a:rPr lang="en-US" altLang="ja-JP" sz="1200" dirty="0"/>
              <a:t>11</a:t>
            </a:r>
            <a:r>
              <a:rPr lang="ja-JP" altLang="en-US" sz="1200" dirty="0"/>
              <a:t>日（月）　販売日：</a:t>
            </a:r>
            <a:r>
              <a:rPr lang="en-US" altLang="ja-JP" sz="1200" dirty="0"/>
              <a:t>2024</a:t>
            </a:r>
            <a:r>
              <a:rPr lang="ja-JP" altLang="en-US" sz="1200" dirty="0"/>
              <a:t>年</a:t>
            </a:r>
            <a:r>
              <a:rPr lang="en-US" altLang="ja-JP" sz="1200" dirty="0"/>
              <a:t>12</a:t>
            </a:r>
            <a:r>
              <a:rPr lang="ja-JP" altLang="en-US" sz="1200" dirty="0"/>
              <a:t>月</a:t>
            </a:r>
            <a:r>
              <a:rPr lang="en-US" altLang="ja-JP" sz="1200" dirty="0"/>
              <a:t>13</a:t>
            </a:r>
            <a:r>
              <a:rPr lang="ja-JP" altLang="en-US" sz="1200" dirty="0"/>
              <a:t>日（水） 輸入者：香港／</a:t>
            </a:r>
            <a:r>
              <a:rPr lang="en-US" altLang="ja-JP" sz="1200" dirty="0"/>
              <a:t>□□□□□□□</a:t>
            </a:r>
          </a:p>
          <a:p>
            <a:r>
              <a:rPr lang="ja-JP" altLang="en-US" sz="1200" dirty="0"/>
              <a:t>国内配送先：国内花市場集荷場気付け花菊行き　合計バンドル数：３３バンドル　合計箱数：</a:t>
            </a:r>
            <a:r>
              <a:rPr lang="en-US" altLang="ja-JP" sz="1200" dirty="0"/>
              <a:t>199</a:t>
            </a:r>
            <a:r>
              <a:rPr lang="ja-JP" altLang="en-US" sz="1200" dirty="0"/>
              <a:t>箱</a:t>
            </a:r>
            <a:endParaRPr kumimoji="1" lang="ja-JP" altLang="en-US" sz="1200" dirty="0"/>
          </a:p>
        </p:txBody>
      </p:sp>
      <p:sp>
        <p:nvSpPr>
          <p:cNvPr id="41" name="四角形: 角を丸くする 40">
            <a:extLst>
              <a:ext uri="{FF2B5EF4-FFF2-40B4-BE49-F238E27FC236}">
                <a16:creationId xmlns:a16="http://schemas.microsoft.com/office/drawing/2014/main" id="{3F85FA0B-C99F-680C-2A6E-AFD32BF037C9}"/>
              </a:ext>
            </a:extLst>
          </p:cNvPr>
          <p:cNvSpPr/>
          <p:nvPr/>
        </p:nvSpPr>
        <p:spPr>
          <a:xfrm>
            <a:off x="10184604" y="847165"/>
            <a:ext cx="1887651" cy="369332"/>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データ送信中・・・</a:t>
            </a:r>
          </a:p>
        </p:txBody>
      </p:sp>
      <p:sp>
        <p:nvSpPr>
          <p:cNvPr id="44" name="四角形: 角を丸くする 43">
            <a:extLst>
              <a:ext uri="{FF2B5EF4-FFF2-40B4-BE49-F238E27FC236}">
                <a16:creationId xmlns:a16="http://schemas.microsoft.com/office/drawing/2014/main" id="{9C7F41E9-455E-9310-46BB-13E549B36053}"/>
              </a:ext>
            </a:extLst>
          </p:cNvPr>
          <p:cNvSpPr/>
          <p:nvPr/>
        </p:nvSpPr>
        <p:spPr>
          <a:xfrm>
            <a:off x="5432613" y="227881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100" dirty="0">
                <a:solidFill>
                  <a:schemeClr val="tx1"/>
                </a:solidFill>
              </a:rPr>
              <a:t>4P</a:t>
            </a:r>
            <a:endParaRPr kumimoji="1" lang="en-US" altLang="ja-JP" sz="1100" dirty="0">
              <a:solidFill>
                <a:schemeClr val="tx1"/>
              </a:solidFill>
            </a:endParaRPr>
          </a:p>
        </p:txBody>
      </p:sp>
      <p:sp>
        <p:nvSpPr>
          <p:cNvPr id="45" name="四角形: 角を丸くする 44">
            <a:extLst>
              <a:ext uri="{FF2B5EF4-FFF2-40B4-BE49-F238E27FC236}">
                <a16:creationId xmlns:a16="http://schemas.microsoft.com/office/drawing/2014/main" id="{A2F7DB45-43AF-0012-CFC6-8827144EA2E5}"/>
              </a:ext>
            </a:extLst>
          </p:cNvPr>
          <p:cNvSpPr/>
          <p:nvPr/>
        </p:nvSpPr>
        <p:spPr>
          <a:xfrm>
            <a:off x="7599267" y="2278810"/>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2L</a:t>
            </a:r>
          </a:p>
        </p:txBody>
      </p:sp>
      <p:sp>
        <p:nvSpPr>
          <p:cNvPr id="46" name="四角形: 角を丸くする 45">
            <a:extLst>
              <a:ext uri="{FF2B5EF4-FFF2-40B4-BE49-F238E27FC236}">
                <a16:creationId xmlns:a16="http://schemas.microsoft.com/office/drawing/2014/main" id="{A6D4F4F1-38C3-C151-BCAE-2E33A5B8FB85}"/>
              </a:ext>
            </a:extLst>
          </p:cNvPr>
          <p:cNvSpPr/>
          <p:nvPr/>
        </p:nvSpPr>
        <p:spPr>
          <a:xfrm>
            <a:off x="9323294" y="227881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50" dirty="0">
                <a:solidFill>
                  <a:schemeClr val="tx1"/>
                </a:solidFill>
              </a:rPr>
              <a:t>50</a:t>
            </a:r>
          </a:p>
        </p:txBody>
      </p:sp>
      <p:sp>
        <p:nvSpPr>
          <p:cNvPr id="47" name="四角形: 角を丸くする 46">
            <a:extLst>
              <a:ext uri="{FF2B5EF4-FFF2-40B4-BE49-F238E27FC236}">
                <a16:creationId xmlns:a16="http://schemas.microsoft.com/office/drawing/2014/main" id="{658B2A79-4EA2-70D4-EAAB-B9263451D569}"/>
              </a:ext>
            </a:extLst>
          </p:cNvPr>
          <p:cNvSpPr/>
          <p:nvPr/>
        </p:nvSpPr>
        <p:spPr>
          <a:xfrm>
            <a:off x="3397623" y="2278810"/>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a:t>
            </a:r>
          </a:p>
        </p:txBody>
      </p:sp>
      <p:sp>
        <p:nvSpPr>
          <p:cNvPr id="48" name="四角形: 角を丸くする 47">
            <a:extLst>
              <a:ext uri="{FF2B5EF4-FFF2-40B4-BE49-F238E27FC236}">
                <a16:creationId xmlns:a16="http://schemas.microsoft.com/office/drawing/2014/main" id="{4C957CC1-099A-1F14-AC26-CF42849F9107}"/>
              </a:ext>
            </a:extLst>
          </p:cNvPr>
          <p:cNvSpPr/>
          <p:nvPr/>
        </p:nvSpPr>
        <p:spPr>
          <a:xfrm>
            <a:off x="1147481" y="2278810"/>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100" dirty="0">
                <a:solidFill>
                  <a:schemeClr val="tx1"/>
                </a:solidFill>
              </a:rPr>
              <a:t>スカーレット</a:t>
            </a:r>
            <a:endParaRPr lang="en-US" altLang="ja-JP" sz="1100" dirty="0">
              <a:solidFill>
                <a:schemeClr val="tx1"/>
              </a:solidFill>
            </a:endParaRPr>
          </a:p>
        </p:txBody>
      </p:sp>
      <p:sp>
        <p:nvSpPr>
          <p:cNvPr id="49" name="四角形: 角を丸くする 48">
            <a:extLst>
              <a:ext uri="{FF2B5EF4-FFF2-40B4-BE49-F238E27FC236}">
                <a16:creationId xmlns:a16="http://schemas.microsoft.com/office/drawing/2014/main" id="{63BD14E1-3E70-DFB3-7622-1AE05A91AF95}"/>
              </a:ext>
            </a:extLst>
          </p:cNvPr>
          <p:cNvSpPr/>
          <p:nvPr/>
        </p:nvSpPr>
        <p:spPr>
          <a:xfrm>
            <a:off x="119744" y="2278810"/>
            <a:ext cx="102773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X-1</a:t>
            </a:r>
          </a:p>
        </p:txBody>
      </p:sp>
      <p:sp>
        <p:nvSpPr>
          <p:cNvPr id="50" name="四角形: 角を丸くする 49">
            <a:extLst>
              <a:ext uri="{FF2B5EF4-FFF2-40B4-BE49-F238E27FC236}">
                <a16:creationId xmlns:a16="http://schemas.microsoft.com/office/drawing/2014/main" id="{A4C94648-645C-CF9A-8A5D-A05CF23CB2D3}"/>
              </a:ext>
            </a:extLst>
          </p:cNvPr>
          <p:cNvSpPr/>
          <p:nvPr/>
        </p:nvSpPr>
        <p:spPr>
          <a:xfrm>
            <a:off x="11489947" y="1800530"/>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rPr>
              <a:t>MIX</a:t>
            </a:r>
            <a:endParaRPr kumimoji="1" lang="ja-JP" altLang="en-US" sz="1200" dirty="0">
              <a:solidFill>
                <a:schemeClr val="tx1"/>
              </a:solidFill>
            </a:endParaRPr>
          </a:p>
        </p:txBody>
      </p:sp>
      <p:sp>
        <p:nvSpPr>
          <p:cNvPr id="51" name="四角形: 角を丸くする 50">
            <a:extLst>
              <a:ext uri="{FF2B5EF4-FFF2-40B4-BE49-F238E27FC236}">
                <a16:creationId xmlns:a16="http://schemas.microsoft.com/office/drawing/2014/main" id="{A40395CF-56F1-C72A-5C80-4A912285EFAE}"/>
              </a:ext>
            </a:extLst>
          </p:cNvPr>
          <p:cNvSpPr/>
          <p:nvPr/>
        </p:nvSpPr>
        <p:spPr>
          <a:xfrm>
            <a:off x="11489797" y="2278809"/>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a:t>
            </a:r>
          </a:p>
        </p:txBody>
      </p:sp>
      <p:cxnSp>
        <p:nvCxnSpPr>
          <p:cNvPr id="53" name="直線コネクタ 52">
            <a:extLst>
              <a:ext uri="{FF2B5EF4-FFF2-40B4-BE49-F238E27FC236}">
                <a16:creationId xmlns:a16="http://schemas.microsoft.com/office/drawing/2014/main" id="{2CF030ED-4837-A80D-34F7-7049040CDD77}"/>
              </a:ext>
            </a:extLst>
          </p:cNvPr>
          <p:cNvCxnSpPr>
            <a:cxnSpLocks/>
          </p:cNvCxnSpPr>
          <p:nvPr/>
        </p:nvCxnSpPr>
        <p:spPr>
          <a:xfrm>
            <a:off x="6000314" y="3792354"/>
            <a:ext cx="0" cy="577138"/>
          </a:xfrm>
          <a:prstGeom prst="line">
            <a:avLst/>
          </a:prstGeom>
        </p:spPr>
        <p:style>
          <a:lnRef idx="1">
            <a:schemeClr val="accent1"/>
          </a:lnRef>
          <a:fillRef idx="0">
            <a:schemeClr val="accent1"/>
          </a:fillRef>
          <a:effectRef idx="0">
            <a:schemeClr val="accent1"/>
          </a:effectRef>
          <a:fontRef idx="minor">
            <a:schemeClr val="tx1"/>
          </a:fontRef>
        </p:style>
      </p:cxnSp>
      <p:sp>
        <p:nvSpPr>
          <p:cNvPr id="54" name="四角形: 角を丸くする 53">
            <a:extLst>
              <a:ext uri="{FF2B5EF4-FFF2-40B4-BE49-F238E27FC236}">
                <a16:creationId xmlns:a16="http://schemas.microsoft.com/office/drawing/2014/main" id="{8CD53A79-D4AC-AB30-5CF1-2B96D1E8DA29}"/>
              </a:ext>
            </a:extLst>
          </p:cNvPr>
          <p:cNvSpPr/>
          <p:nvPr/>
        </p:nvSpPr>
        <p:spPr>
          <a:xfrm>
            <a:off x="5432613" y="4726217"/>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4P</a:t>
            </a:r>
          </a:p>
        </p:txBody>
      </p:sp>
      <p:sp>
        <p:nvSpPr>
          <p:cNvPr id="55" name="四角形: 角を丸くする 54">
            <a:extLst>
              <a:ext uri="{FF2B5EF4-FFF2-40B4-BE49-F238E27FC236}">
                <a16:creationId xmlns:a16="http://schemas.microsoft.com/office/drawing/2014/main" id="{65D178D4-1244-6786-EED8-4360CD0003D7}"/>
              </a:ext>
            </a:extLst>
          </p:cNvPr>
          <p:cNvSpPr/>
          <p:nvPr/>
        </p:nvSpPr>
        <p:spPr>
          <a:xfrm>
            <a:off x="7599267" y="4726217"/>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2L</a:t>
            </a:r>
            <a:endParaRPr kumimoji="1" lang="en-US" altLang="ja-JP" sz="1400" dirty="0">
              <a:solidFill>
                <a:schemeClr val="tx1"/>
              </a:solidFill>
            </a:endParaRPr>
          </a:p>
        </p:txBody>
      </p:sp>
      <p:sp>
        <p:nvSpPr>
          <p:cNvPr id="56" name="四角形: 角を丸くする 55">
            <a:extLst>
              <a:ext uri="{FF2B5EF4-FFF2-40B4-BE49-F238E27FC236}">
                <a16:creationId xmlns:a16="http://schemas.microsoft.com/office/drawing/2014/main" id="{33B127BB-11C4-A931-84E7-9165678B38AB}"/>
              </a:ext>
            </a:extLst>
          </p:cNvPr>
          <p:cNvSpPr/>
          <p:nvPr/>
        </p:nvSpPr>
        <p:spPr>
          <a:xfrm>
            <a:off x="9323294" y="4726217"/>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50" dirty="0">
                <a:solidFill>
                  <a:schemeClr val="tx1"/>
                </a:solidFill>
              </a:rPr>
              <a:t>100</a:t>
            </a:r>
          </a:p>
        </p:txBody>
      </p:sp>
      <p:sp>
        <p:nvSpPr>
          <p:cNvPr id="57" name="四角形: 角を丸くする 56">
            <a:extLst>
              <a:ext uri="{FF2B5EF4-FFF2-40B4-BE49-F238E27FC236}">
                <a16:creationId xmlns:a16="http://schemas.microsoft.com/office/drawing/2014/main" id="{5A8FAF4A-1147-123F-5B8C-5A7F6D750271}"/>
              </a:ext>
            </a:extLst>
          </p:cNvPr>
          <p:cNvSpPr/>
          <p:nvPr/>
        </p:nvSpPr>
        <p:spPr>
          <a:xfrm>
            <a:off x="3397623" y="4726217"/>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a:t>
            </a:r>
          </a:p>
        </p:txBody>
      </p:sp>
      <p:sp>
        <p:nvSpPr>
          <p:cNvPr id="58" name="四角形: 角を丸くする 57">
            <a:extLst>
              <a:ext uri="{FF2B5EF4-FFF2-40B4-BE49-F238E27FC236}">
                <a16:creationId xmlns:a16="http://schemas.microsoft.com/office/drawing/2014/main" id="{045FF1D8-E087-42FD-522E-61295D637096}"/>
              </a:ext>
            </a:extLst>
          </p:cNvPr>
          <p:cNvSpPr/>
          <p:nvPr/>
        </p:nvSpPr>
        <p:spPr>
          <a:xfrm>
            <a:off x="1147481" y="4726217"/>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100" dirty="0">
                <a:solidFill>
                  <a:schemeClr val="tx1"/>
                </a:solidFill>
              </a:rPr>
              <a:t>チェリー</a:t>
            </a:r>
            <a:endParaRPr kumimoji="1" lang="en-US" altLang="ja-JP" sz="1100" dirty="0">
              <a:solidFill>
                <a:schemeClr val="tx1"/>
              </a:solidFill>
            </a:endParaRPr>
          </a:p>
        </p:txBody>
      </p:sp>
      <p:sp>
        <p:nvSpPr>
          <p:cNvPr id="59" name="四角形: 角を丸くする 58">
            <a:extLst>
              <a:ext uri="{FF2B5EF4-FFF2-40B4-BE49-F238E27FC236}">
                <a16:creationId xmlns:a16="http://schemas.microsoft.com/office/drawing/2014/main" id="{88D53032-B1CE-B4E6-33C4-6FB153EE5457}"/>
              </a:ext>
            </a:extLst>
          </p:cNvPr>
          <p:cNvSpPr/>
          <p:nvPr/>
        </p:nvSpPr>
        <p:spPr>
          <a:xfrm>
            <a:off x="119744" y="4726217"/>
            <a:ext cx="102773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X-199</a:t>
            </a:r>
          </a:p>
        </p:txBody>
      </p:sp>
      <p:sp>
        <p:nvSpPr>
          <p:cNvPr id="60" name="四角形: 角を丸くする 59">
            <a:extLst>
              <a:ext uri="{FF2B5EF4-FFF2-40B4-BE49-F238E27FC236}">
                <a16:creationId xmlns:a16="http://schemas.microsoft.com/office/drawing/2014/main" id="{73F49EDC-D1C3-DCF8-F0FD-1523E8DF4F7B}"/>
              </a:ext>
            </a:extLst>
          </p:cNvPr>
          <p:cNvSpPr/>
          <p:nvPr/>
        </p:nvSpPr>
        <p:spPr>
          <a:xfrm>
            <a:off x="11489797" y="4726216"/>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a:t>
            </a:r>
          </a:p>
        </p:txBody>
      </p:sp>
      <p:sp>
        <p:nvSpPr>
          <p:cNvPr id="62" name="四角形: 角を丸くする 61">
            <a:extLst>
              <a:ext uri="{FF2B5EF4-FFF2-40B4-BE49-F238E27FC236}">
                <a16:creationId xmlns:a16="http://schemas.microsoft.com/office/drawing/2014/main" id="{14DBDFB9-6420-6AA2-8383-EB0AC1DC36FF}"/>
              </a:ext>
            </a:extLst>
          </p:cNvPr>
          <p:cNvSpPr/>
          <p:nvPr/>
        </p:nvSpPr>
        <p:spPr>
          <a:xfrm>
            <a:off x="119744" y="5632570"/>
            <a:ext cx="11946450" cy="979986"/>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en-US" altLang="ja-JP" sz="1100" dirty="0">
              <a:solidFill>
                <a:schemeClr val="tx1"/>
              </a:solidFill>
            </a:endParaRPr>
          </a:p>
        </p:txBody>
      </p:sp>
      <p:sp>
        <p:nvSpPr>
          <p:cNvPr id="64" name="テキスト ボックス 63">
            <a:extLst>
              <a:ext uri="{FF2B5EF4-FFF2-40B4-BE49-F238E27FC236}">
                <a16:creationId xmlns:a16="http://schemas.microsoft.com/office/drawing/2014/main" id="{EC002F4E-6DFA-B247-3B4C-7AF07226EFFF}"/>
              </a:ext>
            </a:extLst>
          </p:cNvPr>
          <p:cNvSpPr txBox="1"/>
          <p:nvPr/>
        </p:nvSpPr>
        <p:spPr>
          <a:xfrm>
            <a:off x="108975" y="5328038"/>
            <a:ext cx="6102416" cy="261610"/>
          </a:xfrm>
          <a:prstGeom prst="rect">
            <a:avLst/>
          </a:prstGeom>
          <a:noFill/>
        </p:spPr>
        <p:txBody>
          <a:bodyPr wrap="square">
            <a:spAutoFit/>
          </a:bodyPr>
          <a:lstStyle/>
          <a:p>
            <a:r>
              <a:rPr kumimoji="1" lang="ja-JP" altLang="en-US" sz="1100" dirty="0">
                <a:solidFill>
                  <a:schemeClr val="tx1"/>
                </a:solidFill>
              </a:rPr>
              <a:t>備考欄：</a:t>
            </a:r>
            <a:endParaRPr kumimoji="1" lang="en-US" altLang="ja-JP" sz="1100" dirty="0">
              <a:solidFill>
                <a:schemeClr val="tx1"/>
              </a:solidFill>
            </a:endParaRPr>
          </a:p>
        </p:txBody>
      </p:sp>
      <p:sp>
        <p:nvSpPr>
          <p:cNvPr id="3" name="四角形: 角を丸くする 2">
            <a:extLst>
              <a:ext uri="{FF2B5EF4-FFF2-40B4-BE49-F238E27FC236}">
                <a16:creationId xmlns:a16="http://schemas.microsoft.com/office/drawing/2014/main" id="{022A3107-3673-DDF9-3185-BB4E78A117FB}"/>
              </a:ext>
            </a:extLst>
          </p:cNvPr>
          <p:cNvSpPr/>
          <p:nvPr/>
        </p:nvSpPr>
        <p:spPr>
          <a:xfrm>
            <a:off x="5432462" y="273916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100" dirty="0">
                <a:solidFill>
                  <a:schemeClr val="tx1"/>
                </a:solidFill>
              </a:rPr>
              <a:t>3P</a:t>
            </a:r>
            <a:endParaRPr kumimoji="1" lang="en-US" altLang="ja-JP" sz="1100" dirty="0">
              <a:solidFill>
                <a:schemeClr val="tx1"/>
              </a:solidFill>
            </a:endParaRPr>
          </a:p>
        </p:txBody>
      </p:sp>
      <p:sp>
        <p:nvSpPr>
          <p:cNvPr id="4" name="四角形: 角を丸くする 3">
            <a:extLst>
              <a:ext uri="{FF2B5EF4-FFF2-40B4-BE49-F238E27FC236}">
                <a16:creationId xmlns:a16="http://schemas.microsoft.com/office/drawing/2014/main" id="{FE574C38-C7C7-E8A6-64F8-1CE6859F111C}"/>
              </a:ext>
            </a:extLst>
          </p:cNvPr>
          <p:cNvSpPr/>
          <p:nvPr/>
        </p:nvSpPr>
        <p:spPr>
          <a:xfrm>
            <a:off x="7599116" y="2739160"/>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L</a:t>
            </a:r>
          </a:p>
        </p:txBody>
      </p:sp>
      <p:sp>
        <p:nvSpPr>
          <p:cNvPr id="6" name="四角形: 角を丸くする 5">
            <a:extLst>
              <a:ext uri="{FF2B5EF4-FFF2-40B4-BE49-F238E27FC236}">
                <a16:creationId xmlns:a16="http://schemas.microsoft.com/office/drawing/2014/main" id="{2B2F9C64-5A2A-F9DB-6DCB-92EE38885A13}"/>
              </a:ext>
            </a:extLst>
          </p:cNvPr>
          <p:cNvSpPr/>
          <p:nvPr/>
        </p:nvSpPr>
        <p:spPr>
          <a:xfrm>
            <a:off x="9323143" y="273916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50" dirty="0">
                <a:solidFill>
                  <a:schemeClr val="tx1"/>
                </a:solidFill>
              </a:rPr>
              <a:t>50</a:t>
            </a:r>
          </a:p>
        </p:txBody>
      </p:sp>
      <p:sp>
        <p:nvSpPr>
          <p:cNvPr id="7" name="四角形: 角を丸くする 6">
            <a:extLst>
              <a:ext uri="{FF2B5EF4-FFF2-40B4-BE49-F238E27FC236}">
                <a16:creationId xmlns:a16="http://schemas.microsoft.com/office/drawing/2014/main" id="{0F9C2BAE-3BA4-D936-4CD3-38F484AF6B7D}"/>
              </a:ext>
            </a:extLst>
          </p:cNvPr>
          <p:cNvSpPr/>
          <p:nvPr/>
        </p:nvSpPr>
        <p:spPr>
          <a:xfrm>
            <a:off x="3397472" y="2739160"/>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a:t>
            </a:r>
          </a:p>
        </p:txBody>
      </p:sp>
      <p:sp>
        <p:nvSpPr>
          <p:cNvPr id="8" name="四角形: 角を丸くする 7">
            <a:extLst>
              <a:ext uri="{FF2B5EF4-FFF2-40B4-BE49-F238E27FC236}">
                <a16:creationId xmlns:a16="http://schemas.microsoft.com/office/drawing/2014/main" id="{11B00405-6055-4A92-637C-C799B7B06437}"/>
              </a:ext>
            </a:extLst>
          </p:cNvPr>
          <p:cNvSpPr/>
          <p:nvPr/>
        </p:nvSpPr>
        <p:spPr>
          <a:xfrm>
            <a:off x="1147330" y="2739160"/>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100" dirty="0">
                <a:solidFill>
                  <a:schemeClr val="tx1"/>
                </a:solidFill>
              </a:rPr>
              <a:t>ももいろ</a:t>
            </a:r>
            <a:endParaRPr lang="en-US" altLang="ja-JP" sz="1100" dirty="0">
              <a:solidFill>
                <a:schemeClr val="tx1"/>
              </a:solidFill>
            </a:endParaRPr>
          </a:p>
        </p:txBody>
      </p:sp>
      <p:sp>
        <p:nvSpPr>
          <p:cNvPr id="9" name="四角形: 角を丸くする 8">
            <a:extLst>
              <a:ext uri="{FF2B5EF4-FFF2-40B4-BE49-F238E27FC236}">
                <a16:creationId xmlns:a16="http://schemas.microsoft.com/office/drawing/2014/main" id="{DD4B48F2-7D09-EF4A-DF65-930200E5F688}"/>
              </a:ext>
            </a:extLst>
          </p:cNvPr>
          <p:cNvSpPr/>
          <p:nvPr/>
        </p:nvSpPr>
        <p:spPr>
          <a:xfrm>
            <a:off x="119593" y="2739160"/>
            <a:ext cx="102773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X-1</a:t>
            </a:r>
          </a:p>
        </p:txBody>
      </p:sp>
      <p:sp>
        <p:nvSpPr>
          <p:cNvPr id="10" name="四角形: 角を丸くする 9">
            <a:extLst>
              <a:ext uri="{FF2B5EF4-FFF2-40B4-BE49-F238E27FC236}">
                <a16:creationId xmlns:a16="http://schemas.microsoft.com/office/drawing/2014/main" id="{9FB51267-5A10-E804-8F8F-2637DC4CB519}"/>
              </a:ext>
            </a:extLst>
          </p:cNvPr>
          <p:cNvSpPr/>
          <p:nvPr/>
        </p:nvSpPr>
        <p:spPr>
          <a:xfrm>
            <a:off x="11489646" y="2739159"/>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a:t>
            </a:r>
          </a:p>
        </p:txBody>
      </p:sp>
      <p:sp>
        <p:nvSpPr>
          <p:cNvPr id="2" name="楕円 1">
            <a:extLst>
              <a:ext uri="{FF2B5EF4-FFF2-40B4-BE49-F238E27FC236}">
                <a16:creationId xmlns:a16="http://schemas.microsoft.com/office/drawing/2014/main" id="{F08CA034-EA9A-C283-0A2E-2576417C34F1}"/>
              </a:ext>
            </a:extLst>
          </p:cNvPr>
          <p:cNvSpPr/>
          <p:nvPr/>
        </p:nvSpPr>
        <p:spPr>
          <a:xfrm>
            <a:off x="10122051" y="588004"/>
            <a:ext cx="2012756" cy="856648"/>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角を丸くする 11">
            <a:extLst>
              <a:ext uri="{FF2B5EF4-FFF2-40B4-BE49-F238E27FC236}">
                <a16:creationId xmlns:a16="http://schemas.microsoft.com/office/drawing/2014/main" id="{B0FCD7D1-2687-FEA7-A372-28EE1BC8E968}"/>
              </a:ext>
            </a:extLst>
          </p:cNvPr>
          <p:cNvSpPr/>
          <p:nvPr/>
        </p:nvSpPr>
        <p:spPr>
          <a:xfrm>
            <a:off x="0" y="0"/>
            <a:ext cx="12192000" cy="369332"/>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en-US" altLang="ja-JP" dirty="0">
                <a:solidFill>
                  <a:schemeClr val="tx1"/>
                </a:solidFill>
              </a:rPr>
              <a:t>HOME</a:t>
            </a:r>
            <a:r>
              <a:rPr kumimoji="1" lang="ja-JP" altLang="en-US" dirty="0">
                <a:solidFill>
                  <a:schemeClr val="tx1"/>
                </a:solidFill>
              </a:rPr>
              <a:t>　｜　</a:t>
            </a:r>
            <a:r>
              <a:rPr kumimoji="1" lang="ja-JP" altLang="en-US" b="1" dirty="0">
                <a:solidFill>
                  <a:schemeClr val="tx1"/>
                </a:solidFill>
              </a:rPr>
              <a:t>出荷明細作成</a:t>
            </a:r>
            <a:r>
              <a:rPr kumimoji="1" lang="ja-JP" altLang="en-US" dirty="0">
                <a:solidFill>
                  <a:schemeClr val="tx1"/>
                </a:solidFill>
              </a:rPr>
              <a:t>　｜　マスタ情報・設定</a:t>
            </a:r>
          </a:p>
        </p:txBody>
      </p:sp>
      <p:sp>
        <p:nvSpPr>
          <p:cNvPr id="13" name="テキスト ボックス 12">
            <a:extLst>
              <a:ext uri="{FF2B5EF4-FFF2-40B4-BE49-F238E27FC236}">
                <a16:creationId xmlns:a16="http://schemas.microsoft.com/office/drawing/2014/main" id="{B9A26214-923C-0DEF-AFCB-109BF345AC3F}"/>
              </a:ext>
            </a:extLst>
          </p:cNvPr>
          <p:cNvSpPr txBox="1"/>
          <p:nvPr/>
        </p:nvSpPr>
        <p:spPr>
          <a:xfrm>
            <a:off x="9317368" y="42958"/>
            <a:ext cx="3203916" cy="369332"/>
          </a:xfrm>
          <a:prstGeom prst="rect">
            <a:avLst/>
          </a:prstGeom>
          <a:noFill/>
        </p:spPr>
        <p:txBody>
          <a:bodyPr wrap="square" rtlCol="0">
            <a:spAutoFit/>
          </a:bodyPr>
          <a:lstStyle/>
          <a:p>
            <a:pPr algn="ctr"/>
            <a:r>
              <a:rPr kumimoji="1" lang="ja-JP" altLang="en-US" dirty="0"/>
              <a:t>〇〇農園　</a:t>
            </a:r>
            <a:r>
              <a:rPr kumimoji="1" lang="ja-JP" altLang="en-US" dirty="0">
                <a:solidFill>
                  <a:schemeClr val="tx1"/>
                </a:solidFill>
              </a:rPr>
              <a:t>ログアウト</a:t>
            </a:r>
          </a:p>
        </p:txBody>
      </p:sp>
      <p:sp>
        <p:nvSpPr>
          <p:cNvPr id="5" name="正方形/長方形 4">
            <a:extLst>
              <a:ext uri="{FF2B5EF4-FFF2-40B4-BE49-F238E27FC236}">
                <a16:creationId xmlns:a16="http://schemas.microsoft.com/office/drawing/2014/main" id="{F161B4EF-FB33-4F55-433A-6A5AD5791CCB}"/>
              </a:ext>
            </a:extLst>
          </p:cNvPr>
          <p:cNvSpPr/>
          <p:nvPr/>
        </p:nvSpPr>
        <p:spPr>
          <a:xfrm>
            <a:off x="-2890345" y="0"/>
            <a:ext cx="2890345" cy="5885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出荷明細作成画面</a:t>
            </a:r>
          </a:p>
        </p:txBody>
      </p:sp>
    </p:spTree>
    <p:extLst>
      <p:ext uri="{BB962C8B-B14F-4D97-AF65-F5344CB8AC3E}">
        <p14:creationId xmlns:p14="http://schemas.microsoft.com/office/powerpoint/2010/main" val="1818961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四角形: 角を丸くする 16">
            <a:extLst>
              <a:ext uri="{FF2B5EF4-FFF2-40B4-BE49-F238E27FC236}">
                <a16:creationId xmlns:a16="http://schemas.microsoft.com/office/drawing/2014/main" id="{377F04FD-5FC4-7A11-DAFB-1B586C7DB8FF}"/>
              </a:ext>
            </a:extLst>
          </p:cNvPr>
          <p:cNvSpPr/>
          <p:nvPr/>
        </p:nvSpPr>
        <p:spPr>
          <a:xfrm>
            <a:off x="0" y="1694331"/>
            <a:ext cx="12192000" cy="5091952"/>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dirty="0">
              <a:solidFill>
                <a:schemeClr val="tx1"/>
              </a:solidFill>
            </a:endParaRPr>
          </a:p>
        </p:txBody>
      </p:sp>
      <p:sp>
        <p:nvSpPr>
          <p:cNvPr id="19" name="四角形: 角を丸くする 18">
            <a:extLst>
              <a:ext uri="{FF2B5EF4-FFF2-40B4-BE49-F238E27FC236}">
                <a16:creationId xmlns:a16="http://schemas.microsoft.com/office/drawing/2014/main" id="{9450CB73-AE4A-D956-8C99-90BBCAA568D7}"/>
              </a:ext>
            </a:extLst>
          </p:cNvPr>
          <p:cNvSpPr/>
          <p:nvPr/>
        </p:nvSpPr>
        <p:spPr>
          <a:xfrm>
            <a:off x="108975" y="1800976"/>
            <a:ext cx="103850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箱番号</a:t>
            </a:r>
          </a:p>
        </p:txBody>
      </p:sp>
      <p:sp>
        <p:nvSpPr>
          <p:cNvPr id="20" name="四角形: 角を丸くする 19">
            <a:extLst>
              <a:ext uri="{FF2B5EF4-FFF2-40B4-BE49-F238E27FC236}">
                <a16:creationId xmlns:a16="http://schemas.microsoft.com/office/drawing/2014/main" id="{052FD7E6-D850-AE01-C135-BDC60989DED4}"/>
              </a:ext>
            </a:extLst>
          </p:cNvPr>
          <p:cNvSpPr/>
          <p:nvPr/>
        </p:nvSpPr>
        <p:spPr>
          <a:xfrm>
            <a:off x="1147482" y="1800976"/>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品種</a:t>
            </a:r>
          </a:p>
        </p:txBody>
      </p:sp>
      <p:sp>
        <p:nvSpPr>
          <p:cNvPr id="21" name="四角形: 角を丸くする 20">
            <a:extLst>
              <a:ext uri="{FF2B5EF4-FFF2-40B4-BE49-F238E27FC236}">
                <a16:creationId xmlns:a16="http://schemas.microsoft.com/office/drawing/2014/main" id="{61C7F159-B92A-359A-9037-9B9777EBD707}"/>
              </a:ext>
            </a:extLst>
          </p:cNvPr>
          <p:cNvSpPr/>
          <p:nvPr/>
        </p:nvSpPr>
        <p:spPr>
          <a:xfrm>
            <a:off x="5432613" y="1800977"/>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等級</a:t>
            </a:r>
          </a:p>
        </p:txBody>
      </p:sp>
      <p:sp>
        <p:nvSpPr>
          <p:cNvPr id="22" name="四角形: 角を丸くする 21">
            <a:extLst>
              <a:ext uri="{FF2B5EF4-FFF2-40B4-BE49-F238E27FC236}">
                <a16:creationId xmlns:a16="http://schemas.microsoft.com/office/drawing/2014/main" id="{5696A78B-3547-6A4D-3500-9498D0C27FCA}"/>
              </a:ext>
            </a:extLst>
          </p:cNvPr>
          <p:cNvSpPr/>
          <p:nvPr/>
        </p:nvSpPr>
        <p:spPr>
          <a:xfrm>
            <a:off x="7599267" y="1800977"/>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長さ</a:t>
            </a:r>
          </a:p>
        </p:txBody>
      </p:sp>
      <p:sp>
        <p:nvSpPr>
          <p:cNvPr id="23" name="四角形: 角を丸くする 22">
            <a:extLst>
              <a:ext uri="{FF2B5EF4-FFF2-40B4-BE49-F238E27FC236}">
                <a16:creationId xmlns:a16="http://schemas.microsoft.com/office/drawing/2014/main" id="{FB51AA66-4C00-624E-170C-8F436C42EA00}"/>
              </a:ext>
            </a:extLst>
          </p:cNvPr>
          <p:cNvSpPr/>
          <p:nvPr/>
        </p:nvSpPr>
        <p:spPr>
          <a:xfrm>
            <a:off x="9323294" y="1800976"/>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入数</a:t>
            </a:r>
          </a:p>
        </p:txBody>
      </p:sp>
      <p:sp>
        <p:nvSpPr>
          <p:cNvPr id="24" name="四角形: 角を丸くする 23">
            <a:extLst>
              <a:ext uri="{FF2B5EF4-FFF2-40B4-BE49-F238E27FC236}">
                <a16:creationId xmlns:a16="http://schemas.microsoft.com/office/drawing/2014/main" id="{68766539-F9F9-9199-9E97-F22384D29E38}"/>
              </a:ext>
            </a:extLst>
          </p:cNvPr>
          <p:cNvSpPr/>
          <p:nvPr/>
        </p:nvSpPr>
        <p:spPr>
          <a:xfrm>
            <a:off x="3397624" y="1800976"/>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枝番</a:t>
            </a:r>
          </a:p>
        </p:txBody>
      </p:sp>
      <p:sp>
        <p:nvSpPr>
          <p:cNvPr id="39" name="テキスト ボックス 38">
            <a:extLst>
              <a:ext uri="{FF2B5EF4-FFF2-40B4-BE49-F238E27FC236}">
                <a16:creationId xmlns:a16="http://schemas.microsoft.com/office/drawing/2014/main" id="{4FA20EF4-F37E-D78C-4672-3B020F5A41B2}"/>
              </a:ext>
            </a:extLst>
          </p:cNvPr>
          <p:cNvSpPr txBox="1"/>
          <p:nvPr/>
        </p:nvSpPr>
        <p:spPr>
          <a:xfrm>
            <a:off x="119744" y="456308"/>
            <a:ext cx="7479523" cy="738664"/>
          </a:xfrm>
          <a:prstGeom prst="rect">
            <a:avLst/>
          </a:prstGeom>
          <a:noFill/>
        </p:spPr>
        <p:txBody>
          <a:bodyPr wrap="square" rtlCol="0">
            <a:spAutoFit/>
          </a:bodyPr>
          <a:lstStyle/>
          <a:p>
            <a:r>
              <a:rPr kumimoji="1" lang="ja-JP" altLang="en-US" dirty="0"/>
              <a:t>以下の内容でデータを送信しますがよろしいですか？</a:t>
            </a:r>
            <a:endParaRPr kumimoji="1" lang="en-US" altLang="ja-JP" dirty="0"/>
          </a:p>
          <a:p>
            <a:r>
              <a:rPr lang="ja-JP" altLang="en-US" sz="1200" dirty="0"/>
              <a:t>出荷日：</a:t>
            </a:r>
            <a:r>
              <a:rPr lang="en-US" altLang="ja-JP" sz="1200" dirty="0"/>
              <a:t>2023</a:t>
            </a:r>
            <a:r>
              <a:rPr lang="ja-JP" altLang="en-US" sz="1200" dirty="0"/>
              <a:t>年</a:t>
            </a:r>
            <a:r>
              <a:rPr lang="en-US" altLang="ja-JP" sz="1200" dirty="0"/>
              <a:t>12</a:t>
            </a:r>
            <a:r>
              <a:rPr lang="ja-JP" altLang="en-US" sz="1200" dirty="0"/>
              <a:t>月</a:t>
            </a:r>
            <a:r>
              <a:rPr lang="en-US" altLang="ja-JP" sz="1200" dirty="0"/>
              <a:t>11</a:t>
            </a:r>
            <a:r>
              <a:rPr lang="ja-JP" altLang="en-US" sz="1200" dirty="0"/>
              <a:t>日（月）　販売日：</a:t>
            </a:r>
            <a:r>
              <a:rPr lang="en-US" altLang="ja-JP" sz="1200" dirty="0"/>
              <a:t>2024</a:t>
            </a:r>
            <a:r>
              <a:rPr lang="ja-JP" altLang="en-US" sz="1200" dirty="0"/>
              <a:t>年</a:t>
            </a:r>
            <a:r>
              <a:rPr lang="en-US" altLang="ja-JP" sz="1200" dirty="0"/>
              <a:t>12</a:t>
            </a:r>
            <a:r>
              <a:rPr lang="ja-JP" altLang="en-US" sz="1200" dirty="0"/>
              <a:t>月</a:t>
            </a:r>
            <a:r>
              <a:rPr lang="en-US" altLang="ja-JP" sz="1200" dirty="0"/>
              <a:t>13</a:t>
            </a:r>
            <a:r>
              <a:rPr lang="ja-JP" altLang="en-US" sz="1200" dirty="0"/>
              <a:t>日（水） 輸入者：香港／</a:t>
            </a:r>
            <a:r>
              <a:rPr lang="en-US" altLang="ja-JP" sz="1200" dirty="0"/>
              <a:t>□□□□□□□</a:t>
            </a:r>
          </a:p>
          <a:p>
            <a:r>
              <a:rPr lang="ja-JP" altLang="en-US" sz="1200" dirty="0"/>
              <a:t>国内配送先：国内花市場集荷場気付け花菊行き　合計バンドル数：３３バンドル　合計箱数：</a:t>
            </a:r>
            <a:r>
              <a:rPr lang="en-US" altLang="ja-JP" sz="1200" dirty="0"/>
              <a:t>199</a:t>
            </a:r>
            <a:r>
              <a:rPr lang="ja-JP" altLang="en-US" sz="1200" dirty="0"/>
              <a:t>箱</a:t>
            </a:r>
            <a:endParaRPr kumimoji="1" lang="ja-JP" altLang="en-US" sz="1200" dirty="0"/>
          </a:p>
        </p:txBody>
      </p:sp>
      <p:sp>
        <p:nvSpPr>
          <p:cNvPr id="41" name="四角形: 角を丸くする 40">
            <a:extLst>
              <a:ext uri="{FF2B5EF4-FFF2-40B4-BE49-F238E27FC236}">
                <a16:creationId xmlns:a16="http://schemas.microsoft.com/office/drawing/2014/main" id="{3F85FA0B-C99F-680C-2A6E-AFD32BF037C9}"/>
              </a:ext>
            </a:extLst>
          </p:cNvPr>
          <p:cNvSpPr/>
          <p:nvPr/>
        </p:nvSpPr>
        <p:spPr>
          <a:xfrm>
            <a:off x="10184604" y="847165"/>
            <a:ext cx="1887651" cy="369332"/>
          </a:xfrm>
          <a:prstGeom prst="roundRect">
            <a:avLst/>
          </a:prstGeom>
          <a:solidFill>
            <a:schemeClr val="tx1">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データ送信完了</a:t>
            </a:r>
          </a:p>
        </p:txBody>
      </p:sp>
      <p:sp>
        <p:nvSpPr>
          <p:cNvPr id="44" name="四角形: 角を丸くする 43">
            <a:extLst>
              <a:ext uri="{FF2B5EF4-FFF2-40B4-BE49-F238E27FC236}">
                <a16:creationId xmlns:a16="http://schemas.microsoft.com/office/drawing/2014/main" id="{9C7F41E9-455E-9310-46BB-13E549B36053}"/>
              </a:ext>
            </a:extLst>
          </p:cNvPr>
          <p:cNvSpPr/>
          <p:nvPr/>
        </p:nvSpPr>
        <p:spPr>
          <a:xfrm>
            <a:off x="5432613" y="227881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100" dirty="0">
                <a:solidFill>
                  <a:schemeClr val="tx1"/>
                </a:solidFill>
              </a:rPr>
              <a:t>4P</a:t>
            </a:r>
            <a:endParaRPr kumimoji="1" lang="en-US" altLang="ja-JP" sz="1100" dirty="0">
              <a:solidFill>
                <a:schemeClr val="tx1"/>
              </a:solidFill>
            </a:endParaRPr>
          </a:p>
        </p:txBody>
      </p:sp>
      <p:sp>
        <p:nvSpPr>
          <p:cNvPr id="45" name="四角形: 角を丸くする 44">
            <a:extLst>
              <a:ext uri="{FF2B5EF4-FFF2-40B4-BE49-F238E27FC236}">
                <a16:creationId xmlns:a16="http://schemas.microsoft.com/office/drawing/2014/main" id="{A2F7DB45-43AF-0012-CFC6-8827144EA2E5}"/>
              </a:ext>
            </a:extLst>
          </p:cNvPr>
          <p:cNvSpPr/>
          <p:nvPr/>
        </p:nvSpPr>
        <p:spPr>
          <a:xfrm>
            <a:off x="7599267" y="2278810"/>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2L</a:t>
            </a:r>
          </a:p>
        </p:txBody>
      </p:sp>
      <p:sp>
        <p:nvSpPr>
          <p:cNvPr id="46" name="四角形: 角を丸くする 45">
            <a:extLst>
              <a:ext uri="{FF2B5EF4-FFF2-40B4-BE49-F238E27FC236}">
                <a16:creationId xmlns:a16="http://schemas.microsoft.com/office/drawing/2014/main" id="{A6D4F4F1-38C3-C151-BCAE-2E33A5B8FB85}"/>
              </a:ext>
            </a:extLst>
          </p:cNvPr>
          <p:cNvSpPr/>
          <p:nvPr/>
        </p:nvSpPr>
        <p:spPr>
          <a:xfrm>
            <a:off x="9323294" y="227881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50" dirty="0">
                <a:solidFill>
                  <a:schemeClr val="tx1"/>
                </a:solidFill>
              </a:rPr>
              <a:t>50</a:t>
            </a:r>
          </a:p>
        </p:txBody>
      </p:sp>
      <p:sp>
        <p:nvSpPr>
          <p:cNvPr id="47" name="四角形: 角を丸くする 46">
            <a:extLst>
              <a:ext uri="{FF2B5EF4-FFF2-40B4-BE49-F238E27FC236}">
                <a16:creationId xmlns:a16="http://schemas.microsoft.com/office/drawing/2014/main" id="{658B2A79-4EA2-70D4-EAAB-B9263451D569}"/>
              </a:ext>
            </a:extLst>
          </p:cNvPr>
          <p:cNvSpPr/>
          <p:nvPr/>
        </p:nvSpPr>
        <p:spPr>
          <a:xfrm>
            <a:off x="3397623" y="2278810"/>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a:t>
            </a:r>
          </a:p>
        </p:txBody>
      </p:sp>
      <p:sp>
        <p:nvSpPr>
          <p:cNvPr id="48" name="四角形: 角を丸くする 47">
            <a:extLst>
              <a:ext uri="{FF2B5EF4-FFF2-40B4-BE49-F238E27FC236}">
                <a16:creationId xmlns:a16="http://schemas.microsoft.com/office/drawing/2014/main" id="{4C957CC1-099A-1F14-AC26-CF42849F9107}"/>
              </a:ext>
            </a:extLst>
          </p:cNvPr>
          <p:cNvSpPr/>
          <p:nvPr/>
        </p:nvSpPr>
        <p:spPr>
          <a:xfrm>
            <a:off x="1147481" y="2278810"/>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100" dirty="0">
                <a:solidFill>
                  <a:schemeClr val="tx1"/>
                </a:solidFill>
              </a:rPr>
              <a:t>スカーレット</a:t>
            </a:r>
            <a:endParaRPr lang="en-US" altLang="ja-JP" sz="1100" dirty="0">
              <a:solidFill>
                <a:schemeClr val="tx1"/>
              </a:solidFill>
            </a:endParaRPr>
          </a:p>
        </p:txBody>
      </p:sp>
      <p:sp>
        <p:nvSpPr>
          <p:cNvPr id="49" name="四角形: 角を丸くする 48">
            <a:extLst>
              <a:ext uri="{FF2B5EF4-FFF2-40B4-BE49-F238E27FC236}">
                <a16:creationId xmlns:a16="http://schemas.microsoft.com/office/drawing/2014/main" id="{63BD14E1-3E70-DFB3-7622-1AE05A91AF95}"/>
              </a:ext>
            </a:extLst>
          </p:cNvPr>
          <p:cNvSpPr/>
          <p:nvPr/>
        </p:nvSpPr>
        <p:spPr>
          <a:xfrm>
            <a:off x="119744" y="2278810"/>
            <a:ext cx="102773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X-1</a:t>
            </a:r>
          </a:p>
        </p:txBody>
      </p:sp>
      <p:sp>
        <p:nvSpPr>
          <p:cNvPr id="50" name="四角形: 角を丸くする 49">
            <a:extLst>
              <a:ext uri="{FF2B5EF4-FFF2-40B4-BE49-F238E27FC236}">
                <a16:creationId xmlns:a16="http://schemas.microsoft.com/office/drawing/2014/main" id="{A4C94648-645C-CF9A-8A5D-A05CF23CB2D3}"/>
              </a:ext>
            </a:extLst>
          </p:cNvPr>
          <p:cNvSpPr/>
          <p:nvPr/>
        </p:nvSpPr>
        <p:spPr>
          <a:xfrm>
            <a:off x="11489947" y="1800530"/>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rPr>
              <a:t>MIX</a:t>
            </a:r>
            <a:endParaRPr kumimoji="1" lang="ja-JP" altLang="en-US" sz="1200" dirty="0">
              <a:solidFill>
                <a:schemeClr val="tx1"/>
              </a:solidFill>
            </a:endParaRPr>
          </a:p>
        </p:txBody>
      </p:sp>
      <p:sp>
        <p:nvSpPr>
          <p:cNvPr id="51" name="四角形: 角を丸くする 50">
            <a:extLst>
              <a:ext uri="{FF2B5EF4-FFF2-40B4-BE49-F238E27FC236}">
                <a16:creationId xmlns:a16="http://schemas.microsoft.com/office/drawing/2014/main" id="{A40395CF-56F1-C72A-5C80-4A912285EFAE}"/>
              </a:ext>
            </a:extLst>
          </p:cNvPr>
          <p:cNvSpPr/>
          <p:nvPr/>
        </p:nvSpPr>
        <p:spPr>
          <a:xfrm>
            <a:off x="11489797" y="2278809"/>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a:t>
            </a:r>
          </a:p>
        </p:txBody>
      </p:sp>
      <p:cxnSp>
        <p:nvCxnSpPr>
          <p:cNvPr id="53" name="直線コネクタ 52">
            <a:extLst>
              <a:ext uri="{FF2B5EF4-FFF2-40B4-BE49-F238E27FC236}">
                <a16:creationId xmlns:a16="http://schemas.microsoft.com/office/drawing/2014/main" id="{2CF030ED-4837-A80D-34F7-7049040CDD77}"/>
              </a:ext>
            </a:extLst>
          </p:cNvPr>
          <p:cNvCxnSpPr>
            <a:cxnSpLocks/>
          </p:cNvCxnSpPr>
          <p:nvPr/>
        </p:nvCxnSpPr>
        <p:spPr>
          <a:xfrm>
            <a:off x="6000314" y="3792354"/>
            <a:ext cx="0" cy="577138"/>
          </a:xfrm>
          <a:prstGeom prst="line">
            <a:avLst/>
          </a:prstGeom>
        </p:spPr>
        <p:style>
          <a:lnRef idx="1">
            <a:schemeClr val="accent1"/>
          </a:lnRef>
          <a:fillRef idx="0">
            <a:schemeClr val="accent1"/>
          </a:fillRef>
          <a:effectRef idx="0">
            <a:schemeClr val="accent1"/>
          </a:effectRef>
          <a:fontRef idx="minor">
            <a:schemeClr val="tx1"/>
          </a:fontRef>
        </p:style>
      </p:cxnSp>
      <p:sp>
        <p:nvSpPr>
          <p:cNvPr id="54" name="四角形: 角を丸くする 53">
            <a:extLst>
              <a:ext uri="{FF2B5EF4-FFF2-40B4-BE49-F238E27FC236}">
                <a16:creationId xmlns:a16="http://schemas.microsoft.com/office/drawing/2014/main" id="{8CD53A79-D4AC-AB30-5CF1-2B96D1E8DA29}"/>
              </a:ext>
            </a:extLst>
          </p:cNvPr>
          <p:cNvSpPr/>
          <p:nvPr/>
        </p:nvSpPr>
        <p:spPr>
          <a:xfrm>
            <a:off x="5432613" y="4726217"/>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4P</a:t>
            </a:r>
          </a:p>
        </p:txBody>
      </p:sp>
      <p:sp>
        <p:nvSpPr>
          <p:cNvPr id="55" name="四角形: 角を丸くする 54">
            <a:extLst>
              <a:ext uri="{FF2B5EF4-FFF2-40B4-BE49-F238E27FC236}">
                <a16:creationId xmlns:a16="http://schemas.microsoft.com/office/drawing/2014/main" id="{65D178D4-1244-6786-EED8-4360CD0003D7}"/>
              </a:ext>
            </a:extLst>
          </p:cNvPr>
          <p:cNvSpPr/>
          <p:nvPr/>
        </p:nvSpPr>
        <p:spPr>
          <a:xfrm>
            <a:off x="7599267" y="4726217"/>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2L</a:t>
            </a:r>
            <a:endParaRPr kumimoji="1" lang="en-US" altLang="ja-JP" sz="1400" dirty="0">
              <a:solidFill>
                <a:schemeClr val="tx1"/>
              </a:solidFill>
            </a:endParaRPr>
          </a:p>
        </p:txBody>
      </p:sp>
      <p:sp>
        <p:nvSpPr>
          <p:cNvPr id="56" name="四角形: 角を丸くする 55">
            <a:extLst>
              <a:ext uri="{FF2B5EF4-FFF2-40B4-BE49-F238E27FC236}">
                <a16:creationId xmlns:a16="http://schemas.microsoft.com/office/drawing/2014/main" id="{33B127BB-11C4-A931-84E7-9165678B38AB}"/>
              </a:ext>
            </a:extLst>
          </p:cNvPr>
          <p:cNvSpPr/>
          <p:nvPr/>
        </p:nvSpPr>
        <p:spPr>
          <a:xfrm>
            <a:off x="9323294" y="4726217"/>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50" dirty="0">
                <a:solidFill>
                  <a:schemeClr val="tx1"/>
                </a:solidFill>
              </a:rPr>
              <a:t>100</a:t>
            </a:r>
          </a:p>
        </p:txBody>
      </p:sp>
      <p:sp>
        <p:nvSpPr>
          <p:cNvPr id="57" name="四角形: 角を丸くする 56">
            <a:extLst>
              <a:ext uri="{FF2B5EF4-FFF2-40B4-BE49-F238E27FC236}">
                <a16:creationId xmlns:a16="http://schemas.microsoft.com/office/drawing/2014/main" id="{5A8FAF4A-1147-123F-5B8C-5A7F6D750271}"/>
              </a:ext>
            </a:extLst>
          </p:cNvPr>
          <p:cNvSpPr/>
          <p:nvPr/>
        </p:nvSpPr>
        <p:spPr>
          <a:xfrm>
            <a:off x="3397623" y="4726217"/>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a:t>
            </a:r>
          </a:p>
        </p:txBody>
      </p:sp>
      <p:sp>
        <p:nvSpPr>
          <p:cNvPr id="58" name="四角形: 角を丸くする 57">
            <a:extLst>
              <a:ext uri="{FF2B5EF4-FFF2-40B4-BE49-F238E27FC236}">
                <a16:creationId xmlns:a16="http://schemas.microsoft.com/office/drawing/2014/main" id="{045FF1D8-E087-42FD-522E-61295D637096}"/>
              </a:ext>
            </a:extLst>
          </p:cNvPr>
          <p:cNvSpPr/>
          <p:nvPr/>
        </p:nvSpPr>
        <p:spPr>
          <a:xfrm>
            <a:off x="1147481" y="4726217"/>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100" dirty="0">
                <a:solidFill>
                  <a:schemeClr val="tx1"/>
                </a:solidFill>
              </a:rPr>
              <a:t>チェリー</a:t>
            </a:r>
            <a:endParaRPr kumimoji="1" lang="en-US" altLang="ja-JP" sz="1100" dirty="0">
              <a:solidFill>
                <a:schemeClr val="tx1"/>
              </a:solidFill>
            </a:endParaRPr>
          </a:p>
        </p:txBody>
      </p:sp>
      <p:sp>
        <p:nvSpPr>
          <p:cNvPr id="59" name="四角形: 角を丸くする 58">
            <a:extLst>
              <a:ext uri="{FF2B5EF4-FFF2-40B4-BE49-F238E27FC236}">
                <a16:creationId xmlns:a16="http://schemas.microsoft.com/office/drawing/2014/main" id="{88D53032-B1CE-B4E6-33C4-6FB153EE5457}"/>
              </a:ext>
            </a:extLst>
          </p:cNvPr>
          <p:cNvSpPr/>
          <p:nvPr/>
        </p:nvSpPr>
        <p:spPr>
          <a:xfrm>
            <a:off x="119744" y="4726217"/>
            <a:ext cx="102773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X-199</a:t>
            </a:r>
          </a:p>
        </p:txBody>
      </p:sp>
      <p:sp>
        <p:nvSpPr>
          <p:cNvPr id="60" name="四角形: 角を丸くする 59">
            <a:extLst>
              <a:ext uri="{FF2B5EF4-FFF2-40B4-BE49-F238E27FC236}">
                <a16:creationId xmlns:a16="http://schemas.microsoft.com/office/drawing/2014/main" id="{73F49EDC-D1C3-DCF8-F0FD-1523E8DF4F7B}"/>
              </a:ext>
            </a:extLst>
          </p:cNvPr>
          <p:cNvSpPr/>
          <p:nvPr/>
        </p:nvSpPr>
        <p:spPr>
          <a:xfrm>
            <a:off x="11489797" y="4726216"/>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a:t>
            </a:r>
          </a:p>
        </p:txBody>
      </p:sp>
      <p:sp>
        <p:nvSpPr>
          <p:cNvPr id="62" name="四角形: 角を丸くする 61">
            <a:extLst>
              <a:ext uri="{FF2B5EF4-FFF2-40B4-BE49-F238E27FC236}">
                <a16:creationId xmlns:a16="http://schemas.microsoft.com/office/drawing/2014/main" id="{14DBDFB9-6420-6AA2-8383-EB0AC1DC36FF}"/>
              </a:ext>
            </a:extLst>
          </p:cNvPr>
          <p:cNvSpPr/>
          <p:nvPr/>
        </p:nvSpPr>
        <p:spPr>
          <a:xfrm>
            <a:off x="119744" y="5632570"/>
            <a:ext cx="11946450" cy="979986"/>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en-US" altLang="ja-JP" sz="1100" dirty="0">
              <a:solidFill>
                <a:schemeClr val="tx1"/>
              </a:solidFill>
            </a:endParaRPr>
          </a:p>
        </p:txBody>
      </p:sp>
      <p:sp>
        <p:nvSpPr>
          <p:cNvPr id="64" name="テキスト ボックス 63">
            <a:extLst>
              <a:ext uri="{FF2B5EF4-FFF2-40B4-BE49-F238E27FC236}">
                <a16:creationId xmlns:a16="http://schemas.microsoft.com/office/drawing/2014/main" id="{EC002F4E-6DFA-B247-3B4C-7AF07226EFFF}"/>
              </a:ext>
            </a:extLst>
          </p:cNvPr>
          <p:cNvSpPr txBox="1"/>
          <p:nvPr/>
        </p:nvSpPr>
        <p:spPr>
          <a:xfrm>
            <a:off x="108975" y="5328038"/>
            <a:ext cx="6102416" cy="261610"/>
          </a:xfrm>
          <a:prstGeom prst="rect">
            <a:avLst/>
          </a:prstGeom>
          <a:noFill/>
        </p:spPr>
        <p:txBody>
          <a:bodyPr wrap="square">
            <a:spAutoFit/>
          </a:bodyPr>
          <a:lstStyle/>
          <a:p>
            <a:r>
              <a:rPr kumimoji="1" lang="ja-JP" altLang="en-US" sz="1100" dirty="0">
                <a:solidFill>
                  <a:schemeClr val="tx1"/>
                </a:solidFill>
              </a:rPr>
              <a:t>備考欄：</a:t>
            </a:r>
            <a:endParaRPr kumimoji="1" lang="en-US" altLang="ja-JP" sz="1100" dirty="0">
              <a:solidFill>
                <a:schemeClr val="tx1"/>
              </a:solidFill>
            </a:endParaRPr>
          </a:p>
        </p:txBody>
      </p:sp>
      <p:sp>
        <p:nvSpPr>
          <p:cNvPr id="3" name="四角形: 角を丸くする 2">
            <a:extLst>
              <a:ext uri="{FF2B5EF4-FFF2-40B4-BE49-F238E27FC236}">
                <a16:creationId xmlns:a16="http://schemas.microsoft.com/office/drawing/2014/main" id="{022A3107-3673-DDF9-3185-BB4E78A117FB}"/>
              </a:ext>
            </a:extLst>
          </p:cNvPr>
          <p:cNvSpPr/>
          <p:nvPr/>
        </p:nvSpPr>
        <p:spPr>
          <a:xfrm>
            <a:off x="5432462" y="273916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100" dirty="0">
                <a:solidFill>
                  <a:schemeClr val="tx1"/>
                </a:solidFill>
              </a:rPr>
              <a:t>3P</a:t>
            </a:r>
            <a:endParaRPr kumimoji="1" lang="en-US" altLang="ja-JP" sz="1100" dirty="0">
              <a:solidFill>
                <a:schemeClr val="tx1"/>
              </a:solidFill>
            </a:endParaRPr>
          </a:p>
        </p:txBody>
      </p:sp>
      <p:sp>
        <p:nvSpPr>
          <p:cNvPr id="4" name="四角形: 角を丸くする 3">
            <a:extLst>
              <a:ext uri="{FF2B5EF4-FFF2-40B4-BE49-F238E27FC236}">
                <a16:creationId xmlns:a16="http://schemas.microsoft.com/office/drawing/2014/main" id="{FE574C38-C7C7-E8A6-64F8-1CE6859F111C}"/>
              </a:ext>
            </a:extLst>
          </p:cNvPr>
          <p:cNvSpPr/>
          <p:nvPr/>
        </p:nvSpPr>
        <p:spPr>
          <a:xfrm>
            <a:off x="7599116" y="2739160"/>
            <a:ext cx="172402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L</a:t>
            </a:r>
          </a:p>
        </p:txBody>
      </p:sp>
      <p:sp>
        <p:nvSpPr>
          <p:cNvPr id="6" name="四角形: 角を丸くする 5">
            <a:extLst>
              <a:ext uri="{FF2B5EF4-FFF2-40B4-BE49-F238E27FC236}">
                <a16:creationId xmlns:a16="http://schemas.microsoft.com/office/drawing/2014/main" id="{2B2F9C64-5A2A-F9DB-6DCB-92EE38885A13}"/>
              </a:ext>
            </a:extLst>
          </p:cNvPr>
          <p:cNvSpPr/>
          <p:nvPr/>
        </p:nvSpPr>
        <p:spPr>
          <a:xfrm>
            <a:off x="9323143" y="2739160"/>
            <a:ext cx="2166654"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50" dirty="0">
                <a:solidFill>
                  <a:schemeClr val="tx1"/>
                </a:solidFill>
              </a:rPr>
              <a:t>50</a:t>
            </a:r>
          </a:p>
        </p:txBody>
      </p:sp>
      <p:sp>
        <p:nvSpPr>
          <p:cNvPr id="7" name="四角形: 角を丸くする 6">
            <a:extLst>
              <a:ext uri="{FF2B5EF4-FFF2-40B4-BE49-F238E27FC236}">
                <a16:creationId xmlns:a16="http://schemas.microsoft.com/office/drawing/2014/main" id="{0F9C2BAE-3BA4-D936-4CD3-38F484AF6B7D}"/>
              </a:ext>
            </a:extLst>
          </p:cNvPr>
          <p:cNvSpPr/>
          <p:nvPr/>
        </p:nvSpPr>
        <p:spPr>
          <a:xfrm>
            <a:off x="3397472" y="2739160"/>
            <a:ext cx="2034989"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a:t>
            </a:r>
          </a:p>
        </p:txBody>
      </p:sp>
      <p:sp>
        <p:nvSpPr>
          <p:cNvPr id="8" name="四角形: 角を丸くする 7">
            <a:extLst>
              <a:ext uri="{FF2B5EF4-FFF2-40B4-BE49-F238E27FC236}">
                <a16:creationId xmlns:a16="http://schemas.microsoft.com/office/drawing/2014/main" id="{11B00405-6055-4A92-637C-C799B7B06437}"/>
              </a:ext>
            </a:extLst>
          </p:cNvPr>
          <p:cNvSpPr/>
          <p:nvPr/>
        </p:nvSpPr>
        <p:spPr>
          <a:xfrm>
            <a:off x="1147330" y="2739160"/>
            <a:ext cx="2250142"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100" dirty="0">
                <a:solidFill>
                  <a:schemeClr val="tx1"/>
                </a:solidFill>
              </a:rPr>
              <a:t>ももいろ</a:t>
            </a:r>
            <a:endParaRPr lang="en-US" altLang="ja-JP" sz="1100" dirty="0">
              <a:solidFill>
                <a:schemeClr val="tx1"/>
              </a:solidFill>
            </a:endParaRPr>
          </a:p>
        </p:txBody>
      </p:sp>
      <p:sp>
        <p:nvSpPr>
          <p:cNvPr id="9" name="四角形: 角を丸くする 8">
            <a:extLst>
              <a:ext uri="{FF2B5EF4-FFF2-40B4-BE49-F238E27FC236}">
                <a16:creationId xmlns:a16="http://schemas.microsoft.com/office/drawing/2014/main" id="{DD4B48F2-7D09-EF4A-DF65-930200E5F688}"/>
              </a:ext>
            </a:extLst>
          </p:cNvPr>
          <p:cNvSpPr/>
          <p:nvPr/>
        </p:nvSpPr>
        <p:spPr>
          <a:xfrm>
            <a:off x="119593" y="2739160"/>
            <a:ext cx="102773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X-1</a:t>
            </a:r>
          </a:p>
        </p:txBody>
      </p:sp>
      <p:sp>
        <p:nvSpPr>
          <p:cNvPr id="10" name="四角形: 角を丸くする 9">
            <a:extLst>
              <a:ext uri="{FF2B5EF4-FFF2-40B4-BE49-F238E27FC236}">
                <a16:creationId xmlns:a16="http://schemas.microsoft.com/office/drawing/2014/main" id="{9FB51267-5A10-E804-8F8F-2637DC4CB519}"/>
              </a:ext>
            </a:extLst>
          </p:cNvPr>
          <p:cNvSpPr/>
          <p:nvPr/>
        </p:nvSpPr>
        <p:spPr>
          <a:xfrm>
            <a:off x="11489646" y="2739159"/>
            <a:ext cx="576397" cy="439271"/>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a:t>
            </a:r>
          </a:p>
        </p:txBody>
      </p:sp>
      <p:sp>
        <p:nvSpPr>
          <p:cNvPr id="11" name="四角形: 角を丸くする 10">
            <a:extLst>
              <a:ext uri="{FF2B5EF4-FFF2-40B4-BE49-F238E27FC236}">
                <a16:creationId xmlns:a16="http://schemas.microsoft.com/office/drawing/2014/main" id="{3732785D-D5BB-31B9-87AA-4A607550BF61}"/>
              </a:ext>
            </a:extLst>
          </p:cNvPr>
          <p:cNvSpPr/>
          <p:nvPr/>
        </p:nvSpPr>
        <p:spPr>
          <a:xfrm>
            <a:off x="3916444" y="659321"/>
            <a:ext cx="4167739" cy="85664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t>20231211_</a:t>
            </a:r>
            <a:r>
              <a:rPr kumimoji="1" lang="ja-JP" altLang="en-US" dirty="0"/>
              <a:t>〇〇農園</a:t>
            </a:r>
            <a:r>
              <a:rPr kumimoji="1" lang="en-US" altLang="ja-JP" dirty="0"/>
              <a:t>_□□□□□□□</a:t>
            </a:r>
          </a:p>
          <a:p>
            <a:pPr algn="ctr"/>
            <a:r>
              <a:rPr lang="ja-JP" altLang="en-US" dirty="0"/>
              <a:t>が送信完了しました。</a:t>
            </a:r>
            <a:endParaRPr kumimoji="1" lang="en-US" altLang="ja-JP" dirty="0"/>
          </a:p>
        </p:txBody>
      </p:sp>
      <p:sp>
        <p:nvSpPr>
          <p:cNvPr id="12" name="四角形: 角を丸くする 11">
            <a:extLst>
              <a:ext uri="{FF2B5EF4-FFF2-40B4-BE49-F238E27FC236}">
                <a16:creationId xmlns:a16="http://schemas.microsoft.com/office/drawing/2014/main" id="{F2193D6A-3549-B9EC-5A9C-A830D1A965F6}"/>
              </a:ext>
            </a:extLst>
          </p:cNvPr>
          <p:cNvSpPr/>
          <p:nvPr/>
        </p:nvSpPr>
        <p:spPr>
          <a:xfrm>
            <a:off x="3916444" y="1918567"/>
            <a:ext cx="4167739" cy="201816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dirty="0"/>
              <a:t>※</a:t>
            </a:r>
            <a:r>
              <a:rPr lang="ja-JP" altLang="en-US" dirty="0"/>
              <a:t>サーバーエラー</a:t>
            </a:r>
            <a:r>
              <a:rPr lang="en-US" altLang="ja-JP" dirty="0"/>
              <a:t>※</a:t>
            </a:r>
            <a:endParaRPr kumimoji="1" lang="en-US" altLang="ja-JP" dirty="0"/>
          </a:p>
          <a:p>
            <a:pPr algn="ctr"/>
            <a:r>
              <a:rPr kumimoji="1" lang="en-US" altLang="ja-JP" dirty="0"/>
              <a:t>20231211_</a:t>
            </a:r>
            <a:r>
              <a:rPr kumimoji="1" lang="ja-JP" altLang="en-US" dirty="0"/>
              <a:t>〇〇農園</a:t>
            </a:r>
            <a:r>
              <a:rPr kumimoji="1" lang="en-US" altLang="ja-JP" dirty="0"/>
              <a:t>_□□□□□□□</a:t>
            </a:r>
          </a:p>
          <a:p>
            <a:pPr algn="ctr"/>
            <a:r>
              <a:rPr lang="ja-JP" altLang="en-US" dirty="0"/>
              <a:t>が送信できませんでした。</a:t>
            </a:r>
            <a:endParaRPr lang="en-US" altLang="ja-JP" dirty="0"/>
          </a:p>
          <a:p>
            <a:pPr algn="ctr"/>
            <a:r>
              <a:rPr lang="ja-JP" altLang="en-US" dirty="0"/>
              <a:t>データは下書き保存されています。</a:t>
            </a:r>
            <a:endParaRPr lang="en-US" altLang="ja-JP" dirty="0"/>
          </a:p>
          <a:p>
            <a:pPr algn="ctr"/>
            <a:endParaRPr kumimoji="1" lang="en-US" altLang="ja-JP" dirty="0"/>
          </a:p>
          <a:p>
            <a:pPr algn="ctr"/>
            <a:r>
              <a:rPr lang="ja-JP" altLang="en-US" dirty="0"/>
              <a:t>以下に問い合わせお願いします。</a:t>
            </a:r>
            <a:endParaRPr lang="en-US" altLang="ja-JP" dirty="0"/>
          </a:p>
          <a:p>
            <a:pPr algn="ctr"/>
            <a:r>
              <a:rPr kumimoji="1" lang="en-US" altLang="ja-JP" dirty="0"/>
              <a:t>090-7549-4341 </a:t>
            </a:r>
            <a:r>
              <a:rPr kumimoji="1" lang="ja-JP" altLang="en-US" dirty="0"/>
              <a:t>中本達也</a:t>
            </a:r>
            <a:endParaRPr kumimoji="1" lang="en-US" altLang="ja-JP" dirty="0"/>
          </a:p>
        </p:txBody>
      </p:sp>
      <p:sp>
        <p:nvSpPr>
          <p:cNvPr id="14" name="四角形: 角を丸くする 13">
            <a:extLst>
              <a:ext uri="{FF2B5EF4-FFF2-40B4-BE49-F238E27FC236}">
                <a16:creationId xmlns:a16="http://schemas.microsoft.com/office/drawing/2014/main" id="{DE47A80E-3421-8BED-C253-2206F1A229AE}"/>
              </a:ext>
            </a:extLst>
          </p:cNvPr>
          <p:cNvSpPr/>
          <p:nvPr/>
        </p:nvSpPr>
        <p:spPr>
          <a:xfrm>
            <a:off x="0" y="0"/>
            <a:ext cx="12192000" cy="369332"/>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en-US" altLang="ja-JP" dirty="0">
                <a:solidFill>
                  <a:schemeClr val="tx1"/>
                </a:solidFill>
              </a:rPr>
              <a:t>HOME</a:t>
            </a:r>
            <a:r>
              <a:rPr kumimoji="1" lang="ja-JP" altLang="en-US" dirty="0">
                <a:solidFill>
                  <a:schemeClr val="tx1"/>
                </a:solidFill>
              </a:rPr>
              <a:t>　｜　</a:t>
            </a:r>
            <a:r>
              <a:rPr kumimoji="1" lang="ja-JP" altLang="en-US" b="1" dirty="0">
                <a:solidFill>
                  <a:schemeClr val="tx1"/>
                </a:solidFill>
              </a:rPr>
              <a:t>出荷明細作成</a:t>
            </a:r>
            <a:r>
              <a:rPr kumimoji="1" lang="ja-JP" altLang="en-US" dirty="0">
                <a:solidFill>
                  <a:schemeClr val="tx1"/>
                </a:solidFill>
              </a:rPr>
              <a:t>　｜　マスタ情報・設定</a:t>
            </a:r>
          </a:p>
        </p:txBody>
      </p:sp>
      <p:sp>
        <p:nvSpPr>
          <p:cNvPr id="15" name="テキスト ボックス 14">
            <a:extLst>
              <a:ext uri="{FF2B5EF4-FFF2-40B4-BE49-F238E27FC236}">
                <a16:creationId xmlns:a16="http://schemas.microsoft.com/office/drawing/2014/main" id="{59923091-A887-1CE2-AADF-86D01EB891BC}"/>
              </a:ext>
            </a:extLst>
          </p:cNvPr>
          <p:cNvSpPr txBox="1"/>
          <p:nvPr/>
        </p:nvSpPr>
        <p:spPr>
          <a:xfrm>
            <a:off x="9317368" y="42958"/>
            <a:ext cx="3203916" cy="369332"/>
          </a:xfrm>
          <a:prstGeom prst="rect">
            <a:avLst/>
          </a:prstGeom>
          <a:noFill/>
        </p:spPr>
        <p:txBody>
          <a:bodyPr wrap="square" rtlCol="0">
            <a:spAutoFit/>
          </a:bodyPr>
          <a:lstStyle/>
          <a:p>
            <a:pPr algn="ctr"/>
            <a:r>
              <a:rPr kumimoji="1" lang="ja-JP" altLang="en-US" dirty="0"/>
              <a:t>〇〇農園　</a:t>
            </a:r>
            <a:r>
              <a:rPr kumimoji="1" lang="ja-JP" altLang="en-US" dirty="0">
                <a:solidFill>
                  <a:schemeClr val="tx1"/>
                </a:solidFill>
              </a:rPr>
              <a:t>ログアウト</a:t>
            </a:r>
          </a:p>
        </p:txBody>
      </p:sp>
      <p:sp>
        <p:nvSpPr>
          <p:cNvPr id="2" name="四角形: 角を丸くする 1">
            <a:extLst>
              <a:ext uri="{FF2B5EF4-FFF2-40B4-BE49-F238E27FC236}">
                <a16:creationId xmlns:a16="http://schemas.microsoft.com/office/drawing/2014/main" id="{79F2D985-72AC-DB41-8995-45A002A18AEA}"/>
              </a:ext>
            </a:extLst>
          </p:cNvPr>
          <p:cNvSpPr/>
          <p:nvPr/>
        </p:nvSpPr>
        <p:spPr>
          <a:xfrm>
            <a:off x="10184756" y="2599195"/>
            <a:ext cx="1887651" cy="369332"/>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確定してデータ送信する</a:t>
            </a:r>
          </a:p>
        </p:txBody>
      </p:sp>
      <p:sp>
        <p:nvSpPr>
          <p:cNvPr id="5" name="四角形: 角を丸くする 4">
            <a:extLst>
              <a:ext uri="{FF2B5EF4-FFF2-40B4-BE49-F238E27FC236}">
                <a16:creationId xmlns:a16="http://schemas.microsoft.com/office/drawing/2014/main" id="{D9ACDAA2-CB31-F7D4-47B4-151F0E3BE255}"/>
              </a:ext>
            </a:extLst>
          </p:cNvPr>
          <p:cNvSpPr/>
          <p:nvPr/>
        </p:nvSpPr>
        <p:spPr>
          <a:xfrm>
            <a:off x="8157679" y="2593757"/>
            <a:ext cx="1887651" cy="369332"/>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戻って修正する</a:t>
            </a:r>
          </a:p>
        </p:txBody>
      </p:sp>
    </p:spTree>
    <p:extLst>
      <p:ext uri="{BB962C8B-B14F-4D97-AF65-F5344CB8AC3E}">
        <p14:creationId xmlns:p14="http://schemas.microsoft.com/office/powerpoint/2010/main" val="323079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C3561D0A-B00D-1A24-E116-C0C14D1A719B}"/>
              </a:ext>
            </a:extLst>
          </p:cNvPr>
          <p:cNvSpPr txBox="1"/>
          <p:nvPr/>
        </p:nvSpPr>
        <p:spPr>
          <a:xfrm>
            <a:off x="314326" y="364331"/>
            <a:ext cx="11530012" cy="5632311"/>
          </a:xfrm>
          <a:prstGeom prst="rect">
            <a:avLst/>
          </a:prstGeom>
          <a:noFill/>
        </p:spPr>
        <p:txBody>
          <a:bodyPr wrap="square" rtlCol="0">
            <a:spAutoFit/>
          </a:bodyPr>
          <a:lstStyle/>
          <a:p>
            <a:r>
              <a:rPr kumimoji="1" lang="ja-JP" altLang="en-US" dirty="0"/>
              <a:t>データを送信：</a:t>
            </a:r>
            <a:endParaRPr lang="en-US" altLang="ja-JP" dirty="0"/>
          </a:p>
          <a:p>
            <a:r>
              <a:rPr kumimoji="1" lang="ja-JP" altLang="en-US" dirty="0"/>
              <a:t>特定のメールアドレス（ </a:t>
            </a:r>
            <a:r>
              <a:rPr kumimoji="1" lang="en-US" altLang="ja-JP" dirty="0"/>
              <a:t>export@u-flowerservice.com</a:t>
            </a:r>
            <a:r>
              <a:rPr kumimoji="1" lang="ja-JP" altLang="en-US" dirty="0"/>
              <a:t> ）と農園のメールアドレスに、データをエクセルファイル（</a:t>
            </a:r>
            <a:r>
              <a:rPr kumimoji="1" lang="en-US" altLang="ja-JP" dirty="0"/>
              <a:t>CSV</a:t>
            </a:r>
            <a:r>
              <a:rPr kumimoji="1" lang="ja-JP" altLang="en-US" dirty="0"/>
              <a:t>ファイル）と</a:t>
            </a:r>
            <a:r>
              <a:rPr kumimoji="1" lang="en-US" altLang="ja-JP" dirty="0"/>
              <a:t>PDF</a:t>
            </a:r>
            <a:r>
              <a:rPr kumimoji="1" lang="ja-JP" altLang="en-US" dirty="0"/>
              <a:t>で送信する。</a:t>
            </a:r>
            <a:endParaRPr kumimoji="1" lang="en-US" altLang="ja-JP" dirty="0"/>
          </a:p>
          <a:p>
            <a:r>
              <a:rPr lang="ja-JP" altLang="en-US" dirty="0"/>
              <a:t>送信用</a:t>
            </a:r>
            <a:r>
              <a:rPr kumimoji="1" lang="en-US" altLang="ja-JP" dirty="0"/>
              <a:t>SMTP</a:t>
            </a:r>
            <a:r>
              <a:rPr kumimoji="1" lang="ja-JP" altLang="en-US" dirty="0"/>
              <a:t>情報提供。</a:t>
            </a:r>
            <a:endParaRPr kumimoji="1" lang="en-US" altLang="ja-JP" dirty="0"/>
          </a:p>
          <a:p>
            <a:endParaRPr lang="en-US" altLang="ja-JP" dirty="0"/>
          </a:p>
          <a:p>
            <a:r>
              <a:rPr kumimoji="1" lang="ja-JP" altLang="en-US" dirty="0"/>
              <a:t>件名：</a:t>
            </a:r>
            <a:endParaRPr kumimoji="1" lang="en-US" altLang="ja-JP" dirty="0"/>
          </a:p>
          <a:p>
            <a:r>
              <a:rPr kumimoji="1" lang="en-US" altLang="ja-JP" dirty="0"/>
              <a:t>【</a:t>
            </a:r>
            <a:r>
              <a:rPr lang="ja-JP" altLang="en-US" dirty="0"/>
              <a:t>納品書データ</a:t>
            </a:r>
            <a:r>
              <a:rPr kumimoji="1" lang="en-US" altLang="ja-JP" dirty="0"/>
              <a:t>】20231211_</a:t>
            </a:r>
            <a:r>
              <a:rPr kumimoji="1" lang="ja-JP" altLang="en-US" dirty="0"/>
              <a:t>〇〇農園</a:t>
            </a:r>
            <a:r>
              <a:rPr kumimoji="1" lang="en-US" altLang="ja-JP" dirty="0"/>
              <a:t>_□□□□□□□</a:t>
            </a:r>
          </a:p>
          <a:p>
            <a:endParaRPr lang="en-US" altLang="ja-JP" dirty="0"/>
          </a:p>
          <a:p>
            <a:r>
              <a:rPr kumimoji="1" lang="ja-JP" altLang="en-US" dirty="0"/>
              <a:t>本文：</a:t>
            </a:r>
            <a:endParaRPr kumimoji="1" lang="en-US" altLang="ja-JP" dirty="0"/>
          </a:p>
          <a:p>
            <a:r>
              <a:rPr kumimoji="1" lang="ja-JP" altLang="en-US" dirty="0"/>
              <a:t>出荷日：</a:t>
            </a:r>
            <a:r>
              <a:rPr kumimoji="1" lang="en-US" altLang="ja-JP" dirty="0"/>
              <a:t>2023</a:t>
            </a:r>
            <a:r>
              <a:rPr kumimoji="1" lang="ja-JP" altLang="en-US" dirty="0"/>
              <a:t>年</a:t>
            </a:r>
            <a:r>
              <a:rPr kumimoji="1" lang="en-US" altLang="ja-JP" dirty="0"/>
              <a:t>12</a:t>
            </a:r>
            <a:r>
              <a:rPr kumimoji="1" lang="ja-JP" altLang="en-US" dirty="0"/>
              <a:t>月</a:t>
            </a:r>
            <a:r>
              <a:rPr kumimoji="1" lang="en-US" altLang="ja-JP" dirty="0"/>
              <a:t>11</a:t>
            </a:r>
            <a:r>
              <a:rPr kumimoji="1" lang="ja-JP" altLang="en-US" dirty="0"/>
              <a:t>日（月）</a:t>
            </a:r>
            <a:endParaRPr kumimoji="1" lang="en-US" altLang="ja-JP" dirty="0"/>
          </a:p>
          <a:p>
            <a:r>
              <a:rPr kumimoji="1" lang="ja-JP" altLang="en-US" dirty="0"/>
              <a:t>販売日：</a:t>
            </a:r>
            <a:r>
              <a:rPr kumimoji="1" lang="en-US" altLang="ja-JP" dirty="0"/>
              <a:t>2024</a:t>
            </a:r>
            <a:r>
              <a:rPr kumimoji="1" lang="ja-JP" altLang="en-US" dirty="0"/>
              <a:t>年</a:t>
            </a:r>
            <a:r>
              <a:rPr kumimoji="1" lang="en-US" altLang="ja-JP" dirty="0"/>
              <a:t>12</a:t>
            </a:r>
            <a:r>
              <a:rPr kumimoji="1" lang="ja-JP" altLang="en-US" dirty="0"/>
              <a:t>月</a:t>
            </a:r>
            <a:r>
              <a:rPr kumimoji="1" lang="en-US" altLang="ja-JP" dirty="0"/>
              <a:t>13</a:t>
            </a:r>
            <a:r>
              <a:rPr kumimoji="1" lang="ja-JP" altLang="en-US" dirty="0"/>
              <a:t>日（水）</a:t>
            </a:r>
            <a:endParaRPr kumimoji="1" lang="en-US" altLang="ja-JP" dirty="0"/>
          </a:p>
          <a:p>
            <a:r>
              <a:rPr kumimoji="1" lang="ja-JP" altLang="en-US" dirty="0"/>
              <a:t>輸入者：香港／</a:t>
            </a:r>
            <a:r>
              <a:rPr kumimoji="1" lang="en-US" altLang="ja-JP" dirty="0"/>
              <a:t>□□□□□□□</a:t>
            </a:r>
          </a:p>
          <a:p>
            <a:r>
              <a:rPr kumimoji="1" lang="ja-JP" altLang="en-US" dirty="0"/>
              <a:t>国内配送先：国内花市場集荷場気付け花菊行き</a:t>
            </a:r>
            <a:endParaRPr kumimoji="1" lang="en-US" altLang="ja-JP" dirty="0"/>
          </a:p>
          <a:p>
            <a:r>
              <a:rPr kumimoji="1" lang="ja-JP" altLang="en-US" dirty="0"/>
              <a:t>合計バンドル数：３３バンドル</a:t>
            </a:r>
            <a:endParaRPr kumimoji="1" lang="en-US" altLang="ja-JP" dirty="0"/>
          </a:p>
          <a:p>
            <a:r>
              <a:rPr kumimoji="1" lang="ja-JP" altLang="en-US" dirty="0"/>
              <a:t>合計箱数：</a:t>
            </a:r>
            <a:r>
              <a:rPr kumimoji="1" lang="en-US" altLang="ja-JP" dirty="0"/>
              <a:t>199</a:t>
            </a:r>
            <a:r>
              <a:rPr kumimoji="1" lang="ja-JP" altLang="en-US" dirty="0"/>
              <a:t>箱</a:t>
            </a:r>
            <a:endParaRPr kumimoji="1" lang="en-US" altLang="ja-JP" dirty="0"/>
          </a:p>
          <a:p>
            <a:endParaRPr lang="en-US" altLang="ja-JP" dirty="0"/>
          </a:p>
          <a:p>
            <a:r>
              <a:rPr lang="ja-JP" altLang="en-US" dirty="0"/>
              <a:t>備考欄：～～～</a:t>
            </a:r>
            <a:endParaRPr kumimoji="1" lang="en-US" altLang="ja-JP" dirty="0"/>
          </a:p>
          <a:p>
            <a:endParaRPr kumimoji="1" lang="en-US" altLang="ja-JP" dirty="0"/>
          </a:p>
          <a:p>
            <a:r>
              <a:rPr kumimoji="1" lang="ja-JP" altLang="en-US" dirty="0"/>
              <a:t>添付ファイル：</a:t>
            </a:r>
            <a:endParaRPr kumimoji="1" lang="en-US" altLang="ja-JP" dirty="0"/>
          </a:p>
          <a:p>
            <a:r>
              <a:rPr kumimoji="1" lang="en-US" altLang="ja-JP" dirty="0"/>
              <a:t>20231211_</a:t>
            </a:r>
            <a:r>
              <a:rPr kumimoji="1" lang="ja-JP" altLang="en-US" dirty="0"/>
              <a:t>〇〇農園</a:t>
            </a:r>
            <a:r>
              <a:rPr kumimoji="1" lang="en-US" altLang="ja-JP" dirty="0"/>
              <a:t>_□□□□□□□.xlsx (.csv)</a:t>
            </a:r>
          </a:p>
        </p:txBody>
      </p:sp>
    </p:spTree>
    <p:extLst>
      <p:ext uri="{BB962C8B-B14F-4D97-AF65-F5344CB8AC3E}">
        <p14:creationId xmlns:p14="http://schemas.microsoft.com/office/powerpoint/2010/main" val="1755219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四角形: 角を丸くする 3">
            <a:extLst>
              <a:ext uri="{FF2B5EF4-FFF2-40B4-BE49-F238E27FC236}">
                <a16:creationId xmlns:a16="http://schemas.microsoft.com/office/drawing/2014/main" id="{19E76053-C5DC-5A7C-1F5C-D54698BA1796}"/>
              </a:ext>
            </a:extLst>
          </p:cNvPr>
          <p:cNvSpPr/>
          <p:nvPr/>
        </p:nvSpPr>
        <p:spPr>
          <a:xfrm>
            <a:off x="0" y="0"/>
            <a:ext cx="12192000" cy="369332"/>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en-US" altLang="ja-JP" dirty="0">
                <a:solidFill>
                  <a:schemeClr val="tx1"/>
                </a:solidFill>
              </a:rPr>
              <a:t>HOME</a:t>
            </a:r>
            <a:r>
              <a:rPr kumimoji="1" lang="ja-JP" altLang="en-US" dirty="0">
                <a:solidFill>
                  <a:schemeClr val="tx1"/>
                </a:solidFill>
              </a:rPr>
              <a:t>　｜　出荷明細作成　｜　</a:t>
            </a:r>
            <a:r>
              <a:rPr kumimoji="1" lang="ja-JP" altLang="en-US" b="1" dirty="0">
                <a:solidFill>
                  <a:schemeClr val="tx1"/>
                </a:solidFill>
              </a:rPr>
              <a:t>マスタ情報・設定</a:t>
            </a:r>
          </a:p>
        </p:txBody>
      </p:sp>
      <p:sp>
        <p:nvSpPr>
          <p:cNvPr id="5" name="四角形: 角を丸くする 4">
            <a:extLst>
              <a:ext uri="{FF2B5EF4-FFF2-40B4-BE49-F238E27FC236}">
                <a16:creationId xmlns:a16="http://schemas.microsoft.com/office/drawing/2014/main" id="{CDE61FF8-C353-663C-D66D-4E508CCA2219}"/>
              </a:ext>
            </a:extLst>
          </p:cNvPr>
          <p:cNvSpPr/>
          <p:nvPr/>
        </p:nvSpPr>
        <p:spPr>
          <a:xfrm>
            <a:off x="2699225" y="2414529"/>
            <a:ext cx="2185988" cy="369332"/>
          </a:xfrm>
          <a:prstGeom prst="roundRect">
            <a:avLst/>
          </a:prstGeom>
          <a:solidFill>
            <a:schemeClr val="accent3">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6" name="テキスト ボックス 5">
            <a:extLst>
              <a:ext uri="{FF2B5EF4-FFF2-40B4-BE49-F238E27FC236}">
                <a16:creationId xmlns:a16="http://schemas.microsoft.com/office/drawing/2014/main" id="{6654A8B5-0984-F9CE-F0C1-5058798F4987}"/>
              </a:ext>
            </a:extLst>
          </p:cNvPr>
          <p:cNvSpPr txBox="1"/>
          <p:nvPr/>
        </p:nvSpPr>
        <p:spPr>
          <a:xfrm>
            <a:off x="513237" y="2414529"/>
            <a:ext cx="2024623" cy="369332"/>
          </a:xfrm>
          <a:prstGeom prst="rect">
            <a:avLst/>
          </a:prstGeom>
          <a:noFill/>
        </p:spPr>
        <p:txBody>
          <a:bodyPr wrap="square" rtlCol="0">
            <a:spAutoFit/>
          </a:bodyPr>
          <a:lstStyle/>
          <a:p>
            <a:pPr algn="ctr"/>
            <a:r>
              <a:rPr kumimoji="1" lang="ja-JP" altLang="en-US" dirty="0"/>
              <a:t>農園名</a:t>
            </a:r>
          </a:p>
        </p:txBody>
      </p:sp>
      <p:sp>
        <p:nvSpPr>
          <p:cNvPr id="13" name="四角形: 角を丸くする 12">
            <a:extLst>
              <a:ext uri="{FF2B5EF4-FFF2-40B4-BE49-F238E27FC236}">
                <a16:creationId xmlns:a16="http://schemas.microsoft.com/office/drawing/2014/main" id="{ED2E8520-AC59-BB93-BE2C-3E1C11CC16A2}"/>
              </a:ext>
            </a:extLst>
          </p:cNvPr>
          <p:cNvSpPr/>
          <p:nvPr/>
        </p:nvSpPr>
        <p:spPr>
          <a:xfrm>
            <a:off x="2699225" y="2943105"/>
            <a:ext cx="2185988" cy="369332"/>
          </a:xfrm>
          <a:prstGeom prst="roundRect">
            <a:avLst/>
          </a:prstGeom>
          <a:solidFill>
            <a:schemeClr val="accent3">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 name="テキスト ボックス 13">
            <a:extLst>
              <a:ext uri="{FF2B5EF4-FFF2-40B4-BE49-F238E27FC236}">
                <a16:creationId xmlns:a16="http://schemas.microsoft.com/office/drawing/2014/main" id="{C72A17E8-EA6E-7F38-5F68-9979FEA2942D}"/>
              </a:ext>
            </a:extLst>
          </p:cNvPr>
          <p:cNvSpPr txBox="1"/>
          <p:nvPr/>
        </p:nvSpPr>
        <p:spPr>
          <a:xfrm>
            <a:off x="513237" y="2943105"/>
            <a:ext cx="2024623" cy="369332"/>
          </a:xfrm>
          <a:prstGeom prst="rect">
            <a:avLst/>
          </a:prstGeom>
          <a:noFill/>
        </p:spPr>
        <p:txBody>
          <a:bodyPr wrap="square" rtlCol="0">
            <a:spAutoFit/>
          </a:bodyPr>
          <a:lstStyle/>
          <a:p>
            <a:pPr algn="ctr"/>
            <a:r>
              <a:rPr kumimoji="1" lang="ja-JP" altLang="en-US" dirty="0"/>
              <a:t>メールアドレス</a:t>
            </a:r>
          </a:p>
        </p:txBody>
      </p:sp>
      <p:sp>
        <p:nvSpPr>
          <p:cNvPr id="15" name="四角形: 角を丸くする 14">
            <a:extLst>
              <a:ext uri="{FF2B5EF4-FFF2-40B4-BE49-F238E27FC236}">
                <a16:creationId xmlns:a16="http://schemas.microsoft.com/office/drawing/2014/main" id="{660238CE-A8F3-D0C3-B221-A95DC7D0051D}"/>
              </a:ext>
            </a:extLst>
          </p:cNvPr>
          <p:cNvSpPr/>
          <p:nvPr/>
        </p:nvSpPr>
        <p:spPr>
          <a:xfrm>
            <a:off x="2699225" y="3454093"/>
            <a:ext cx="2185988" cy="369332"/>
          </a:xfrm>
          <a:prstGeom prst="roundRect">
            <a:avLst/>
          </a:prstGeom>
          <a:solidFill>
            <a:schemeClr val="accent3">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テキスト ボックス 15">
            <a:extLst>
              <a:ext uri="{FF2B5EF4-FFF2-40B4-BE49-F238E27FC236}">
                <a16:creationId xmlns:a16="http://schemas.microsoft.com/office/drawing/2014/main" id="{B87C17DD-1213-3D8F-2819-E6F510CB1460}"/>
              </a:ext>
            </a:extLst>
          </p:cNvPr>
          <p:cNvSpPr txBox="1"/>
          <p:nvPr/>
        </p:nvSpPr>
        <p:spPr>
          <a:xfrm>
            <a:off x="513237" y="3454093"/>
            <a:ext cx="2024623" cy="369332"/>
          </a:xfrm>
          <a:prstGeom prst="rect">
            <a:avLst/>
          </a:prstGeom>
          <a:noFill/>
        </p:spPr>
        <p:txBody>
          <a:bodyPr wrap="square" rtlCol="0">
            <a:spAutoFit/>
          </a:bodyPr>
          <a:lstStyle/>
          <a:p>
            <a:pPr algn="ctr"/>
            <a:r>
              <a:rPr kumimoji="1" lang="ja-JP" altLang="en-US" dirty="0"/>
              <a:t>農園記号</a:t>
            </a:r>
          </a:p>
        </p:txBody>
      </p:sp>
      <p:sp>
        <p:nvSpPr>
          <p:cNvPr id="41" name="テキスト ボックス 40">
            <a:extLst>
              <a:ext uri="{FF2B5EF4-FFF2-40B4-BE49-F238E27FC236}">
                <a16:creationId xmlns:a16="http://schemas.microsoft.com/office/drawing/2014/main" id="{0F0B195E-E38A-FCB8-6B01-03A4FE6630EF}"/>
              </a:ext>
            </a:extLst>
          </p:cNvPr>
          <p:cNvSpPr txBox="1"/>
          <p:nvPr/>
        </p:nvSpPr>
        <p:spPr>
          <a:xfrm>
            <a:off x="0" y="673170"/>
            <a:ext cx="6208295" cy="369332"/>
          </a:xfrm>
          <a:prstGeom prst="rect">
            <a:avLst/>
          </a:prstGeom>
          <a:noFill/>
        </p:spPr>
        <p:txBody>
          <a:bodyPr wrap="square" rtlCol="0">
            <a:spAutoFit/>
          </a:bodyPr>
          <a:lstStyle/>
          <a:p>
            <a:r>
              <a:rPr kumimoji="1" lang="ja-JP" altLang="en-US" dirty="0"/>
              <a:t>　基本情報</a:t>
            </a:r>
          </a:p>
        </p:txBody>
      </p:sp>
      <p:sp>
        <p:nvSpPr>
          <p:cNvPr id="57" name="四角形: 角を丸くする 56">
            <a:extLst>
              <a:ext uri="{FF2B5EF4-FFF2-40B4-BE49-F238E27FC236}">
                <a16:creationId xmlns:a16="http://schemas.microsoft.com/office/drawing/2014/main" id="{98C0C0D7-C84B-C0A8-960E-E69072F07BA5}"/>
              </a:ext>
            </a:extLst>
          </p:cNvPr>
          <p:cNvSpPr/>
          <p:nvPr/>
        </p:nvSpPr>
        <p:spPr>
          <a:xfrm>
            <a:off x="6660682" y="1226301"/>
            <a:ext cx="4774131" cy="440539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dirty="0"/>
              <a:t>ID</a:t>
            </a:r>
            <a:r>
              <a:rPr lang="ja-JP" altLang="en-US" dirty="0"/>
              <a:t>：</a:t>
            </a:r>
            <a:r>
              <a:rPr lang="en-US" altLang="ja-JP" dirty="0"/>
              <a:t>id</a:t>
            </a:r>
          </a:p>
          <a:p>
            <a:pPr algn="ctr"/>
            <a:r>
              <a:rPr kumimoji="1" lang="en-US" altLang="ja-JP" dirty="0"/>
              <a:t>PW</a:t>
            </a:r>
            <a:r>
              <a:rPr kumimoji="1" lang="ja-JP" altLang="en-US" dirty="0"/>
              <a:t>：</a:t>
            </a:r>
            <a:r>
              <a:rPr kumimoji="1" lang="en-US" altLang="ja-JP" dirty="0"/>
              <a:t>password</a:t>
            </a:r>
          </a:p>
          <a:p>
            <a:pPr algn="ctr"/>
            <a:r>
              <a:rPr kumimoji="1" lang="ja-JP" altLang="en-US" dirty="0"/>
              <a:t>農園名：</a:t>
            </a:r>
            <a:r>
              <a:rPr lang="en-US" altLang="ja-JP" dirty="0" err="1"/>
              <a:t>farmname</a:t>
            </a:r>
            <a:endParaRPr kumimoji="1" lang="en-US" altLang="ja-JP" dirty="0"/>
          </a:p>
          <a:p>
            <a:pPr algn="ctr"/>
            <a:r>
              <a:rPr lang="ja-JP" altLang="en-US" dirty="0"/>
              <a:t>メールアドレス：</a:t>
            </a:r>
            <a:r>
              <a:rPr lang="en-US" altLang="ja-JP" dirty="0" err="1"/>
              <a:t>emailaddress</a:t>
            </a:r>
            <a:endParaRPr lang="en-US" altLang="ja-JP" dirty="0"/>
          </a:p>
          <a:p>
            <a:pPr algn="ctr"/>
            <a:r>
              <a:rPr lang="ja-JP" altLang="en-US" dirty="0"/>
              <a:t>農園記号：</a:t>
            </a:r>
            <a:r>
              <a:rPr lang="en-US" altLang="ja-JP" dirty="0"/>
              <a:t>symbol</a:t>
            </a:r>
          </a:p>
        </p:txBody>
      </p:sp>
      <p:sp>
        <p:nvSpPr>
          <p:cNvPr id="60" name="四角形: 角を丸くする 59">
            <a:extLst>
              <a:ext uri="{FF2B5EF4-FFF2-40B4-BE49-F238E27FC236}">
                <a16:creationId xmlns:a16="http://schemas.microsoft.com/office/drawing/2014/main" id="{87A3C310-DF87-2332-D5B4-5F539639BA9E}"/>
              </a:ext>
            </a:extLst>
          </p:cNvPr>
          <p:cNvSpPr/>
          <p:nvPr/>
        </p:nvSpPr>
        <p:spPr>
          <a:xfrm>
            <a:off x="8767010" y="101231"/>
            <a:ext cx="3349592" cy="9412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登録は、管理者がどこかで。</a:t>
            </a:r>
            <a:endParaRPr lang="en-US" altLang="ja-JP" dirty="0"/>
          </a:p>
        </p:txBody>
      </p:sp>
      <p:sp>
        <p:nvSpPr>
          <p:cNvPr id="61" name="四角形: 角を丸くする 60">
            <a:extLst>
              <a:ext uri="{FF2B5EF4-FFF2-40B4-BE49-F238E27FC236}">
                <a16:creationId xmlns:a16="http://schemas.microsoft.com/office/drawing/2014/main" id="{2965BB37-6AE1-8234-DA26-D11541E37D87}"/>
              </a:ext>
            </a:extLst>
          </p:cNvPr>
          <p:cNvSpPr/>
          <p:nvPr/>
        </p:nvSpPr>
        <p:spPr>
          <a:xfrm>
            <a:off x="2699225" y="1401341"/>
            <a:ext cx="2185988" cy="369332"/>
          </a:xfrm>
          <a:prstGeom prst="roundRect">
            <a:avLst/>
          </a:prstGeom>
          <a:solidFill>
            <a:schemeClr val="accent3">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62" name="テキスト ボックス 61">
            <a:extLst>
              <a:ext uri="{FF2B5EF4-FFF2-40B4-BE49-F238E27FC236}">
                <a16:creationId xmlns:a16="http://schemas.microsoft.com/office/drawing/2014/main" id="{8A82FBF4-F0C6-A0DF-8C5C-3464895D7696}"/>
              </a:ext>
            </a:extLst>
          </p:cNvPr>
          <p:cNvSpPr txBox="1"/>
          <p:nvPr/>
        </p:nvSpPr>
        <p:spPr>
          <a:xfrm>
            <a:off x="513237" y="1401341"/>
            <a:ext cx="2024623" cy="369332"/>
          </a:xfrm>
          <a:prstGeom prst="rect">
            <a:avLst/>
          </a:prstGeom>
          <a:noFill/>
        </p:spPr>
        <p:txBody>
          <a:bodyPr wrap="square" rtlCol="0">
            <a:spAutoFit/>
          </a:bodyPr>
          <a:lstStyle/>
          <a:p>
            <a:pPr algn="ctr"/>
            <a:r>
              <a:rPr kumimoji="1" lang="en-US" altLang="ja-JP" dirty="0"/>
              <a:t>ID</a:t>
            </a:r>
            <a:endParaRPr kumimoji="1" lang="ja-JP" altLang="en-US" dirty="0"/>
          </a:p>
        </p:txBody>
      </p:sp>
      <p:sp>
        <p:nvSpPr>
          <p:cNvPr id="63" name="四角形: 角を丸くする 62">
            <a:extLst>
              <a:ext uri="{FF2B5EF4-FFF2-40B4-BE49-F238E27FC236}">
                <a16:creationId xmlns:a16="http://schemas.microsoft.com/office/drawing/2014/main" id="{F717B0FC-5D78-2441-90E9-55D6BC58E519}"/>
              </a:ext>
            </a:extLst>
          </p:cNvPr>
          <p:cNvSpPr/>
          <p:nvPr/>
        </p:nvSpPr>
        <p:spPr>
          <a:xfrm>
            <a:off x="2699225" y="1885953"/>
            <a:ext cx="2185988" cy="369332"/>
          </a:xfrm>
          <a:prstGeom prst="roundRect">
            <a:avLst/>
          </a:prstGeom>
          <a:solidFill>
            <a:schemeClr val="accent3">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tx1"/>
                </a:solidFill>
              </a:rPr>
              <a:t>***********</a:t>
            </a:r>
            <a:endParaRPr kumimoji="1" lang="ja-JP" altLang="en-US" dirty="0">
              <a:solidFill>
                <a:schemeClr val="tx1"/>
              </a:solidFill>
            </a:endParaRPr>
          </a:p>
        </p:txBody>
      </p:sp>
      <p:sp>
        <p:nvSpPr>
          <p:cNvPr id="64" name="テキスト ボックス 63">
            <a:extLst>
              <a:ext uri="{FF2B5EF4-FFF2-40B4-BE49-F238E27FC236}">
                <a16:creationId xmlns:a16="http://schemas.microsoft.com/office/drawing/2014/main" id="{0DB9EABF-A917-4F1E-1E8A-CF75DB2762CE}"/>
              </a:ext>
            </a:extLst>
          </p:cNvPr>
          <p:cNvSpPr txBox="1"/>
          <p:nvPr/>
        </p:nvSpPr>
        <p:spPr>
          <a:xfrm>
            <a:off x="513237" y="1885953"/>
            <a:ext cx="2024623" cy="369332"/>
          </a:xfrm>
          <a:prstGeom prst="rect">
            <a:avLst/>
          </a:prstGeom>
          <a:noFill/>
        </p:spPr>
        <p:txBody>
          <a:bodyPr wrap="square" rtlCol="0">
            <a:spAutoFit/>
          </a:bodyPr>
          <a:lstStyle/>
          <a:p>
            <a:pPr algn="ctr"/>
            <a:r>
              <a:rPr kumimoji="1" lang="en-US" altLang="ja-JP" dirty="0"/>
              <a:t>PW</a:t>
            </a:r>
            <a:endParaRPr kumimoji="1" lang="ja-JP" altLang="en-US" dirty="0"/>
          </a:p>
        </p:txBody>
      </p:sp>
      <p:sp>
        <p:nvSpPr>
          <p:cNvPr id="65" name="四角形: 角を丸くする 64">
            <a:extLst>
              <a:ext uri="{FF2B5EF4-FFF2-40B4-BE49-F238E27FC236}">
                <a16:creationId xmlns:a16="http://schemas.microsoft.com/office/drawing/2014/main" id="{A8E93E4B-F3BA-93B3-3214-A8AB58C7AE73}"/>
              </a:ext>
            </a:extLst>
          </p:cNvPr>
          <p:cNvSpPr/>
          <p:nvPr/>
        </p:nvSpPr>
        <p:spPr>
          <a:xfrm>
            <a:off x="5046578" y="1884541"/>
            <a:ext cx="574576"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表示</a:t>
            </a:r>
          </a:p>
        </p:txBody>
      </p:sp>
      <p:sp>
        <p:nvSpPr>
          <p:cNvPr id="2" name="正方形/長方形 1">
            <a:extLst>
              <a:ext uri="{FF2B5EF4-FFF2-40B4-BE49-F238E27FC236}">
                <a16:creationId xmlns:a16="http://schemas.microsoft.com/office/drawing/2014/main" id="{44C3EFA3-B523-AF98-90CA-E1C315A8E53F}"/>
              </a:ext>
            </a:extLst>
          </p:cNvPr>
          <p:cNvSpPr/>
          <p:nvPr/>
        </p:nvSpPr>
        <p:spPr>
          <a:xfrm>
            <a:off x="-2890345" y="0"/>
            <a:ext cx="2890345" cy="5885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マスタ画面</a:t>
            </a:r>
          </a:p>
        </p:txBody>
      </p:sp>
    </p:spTree>
    <p:extLst>
      <p:ext uri="{BB962C8B-B14F-4D97-AF65-F5344CB8AC3E}">
        <p14:creationId xmlns:p14="http://schemas.microsoft.com/office/powerpoint/2010/main" val="515795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7C594ED7-62E2-8017-40AA-50025597A45D}"/>
              </a:ext>
            </a:extLst>
          </p:cNvPr>
          <p:cNvSpPr txBox="1"/>
          <p:nvPr/>
        </p:nvSpPr>
        <p:spPr>
          <a:xfrm>
            <a:off x="-168454" y="845596"/>
            <a:ext cx="6208295" cy="369332"/>
          </a:xfrm>
          <a:prstGeom prst="rect">
            <a:avLst/>
          </a:prstGeom>
          <a:noFill/>
        </p:spPr>
        <p:txBody>
          <a:bodyPr wrap="square" rtlCol="0">
            <a:spAutoFit/>
          </a:bodyPr>
          <a:lstStyle/>
          <a:p>
            <a:r>
              <a:rPr kumimoji="1" lang="ja-JP" altLang="en-US" dirty="0"/>
              <a:t>　等級情報</a:t>
            </a:r>
          </a:p>
        </p:txBody>
      </p:sp>
      <p:sp>
        <p:nvSpPr>
          <p:cNvPr id="5" name="四角形: 角を丸くする 4">
            <a:extLst>
              <a:ext uri="{FF2B5EF4-FFF2-40B4-BE49-F238E27FC236}">
                <a16:creationId xmlns:a16="http://schemas.microsoft.com/office/drawing/2014/main" id="{058F72C5-1005-8F8C-95CD-A00700B5A7C7}"/>
              </a:ext>
            </a:extLst>
          </p:cNvPr>
          <p:cNvSpPr/>
          <p:nvPr/>
        </p:nvSpPr>
        <p:spPr>
          <a:xfrm>
            <a:off x="2699225" y="1470422"/>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6" name="テキスト ボックス 5">
            <a:extLst>
              <a:ext uri="{FF2B5EF4-FFF2-40B4-BE49-F238E27FC236}">
                <a16:creationId xmlns:a16="http://schemas.microsoft.com/office/drawing/2014/main" id="{56D06424-4965-65BB-C1F0-4F8A965CDC3F}"/>
              </a:ext>
            </a:extLst>
          </p:cNvPr>
          <p:cNvSpPr txBox="1"/>
          <p:nvPr/>
        </p:nvSpPr>
        <p:spPr>
          <a:xfrm>
            <a:off x="513237" y="1470422"/>
            <a:ext cx="2024623" cy="369332"/>
          </a:xfrm>
          <a:prstGeom prst="rect">
            <a:avLst/>
          </a:prstGeom>
          <a:noFill/>
        </p:spPr>
        <p:txBody>
          <a:bodyPr wrap="square" rtlCol="0">
            <a:spAutoFit/>
          </a:bodyPr>
          <a:lstStyle/>
          <a:p>
            <a:pPr algn="ctr"/>
            <a:r>
              <a:rPr kumimoji="1" lang="ja-JP" altLang="en-US" dirty="0"/>
              <a:t>等級</a:t>
            </a:r>
            <a:r>
              <a:rPr kumimoji="1" lang="en-US" altLang="ja-JP" dirty="0"/>
              <a:t>1</a:t>
            </a:r>
            <a:endParaRPr kumimoji="1" lang="ja-JP" altLang="en-US" dirty="0"/>
          </a:p>
        </p:txBody>
      </p:sp>
      <p:sp>
        <p:nvSpPr>
          <p:cNvPr id="7" name="四角形: 角を丸くする 6">
            <a:extLst>
              <a:ext uri="{FF2B5EF4-FFF2-40B4-BE49-F238E27FC236}">
                <a16:creationId xmlns:a16="http://schemas.microsoft.com/office/drawing/2014/main" id="{62690BB0-E864-09BC-2AAA-759A55F2045D}"/>
              </a:ext>
            </a:extLst>
          </p:cNvPr>
          <p:cNvSpPr/>
          <p:nvPr/>
        </p:nvSpPr>
        <p:spPr>
          <a:xfrm>
            <a:off x="2699225" y="1981410"/>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 name="テキスト ボックス 7">
            <a:extLst>
              <a:ext uri="{FF2B5EF4-FFF2-40B4-BE49-F238E27FC236}">
                <a16:creationId xmlns:a16="http://schemas.microsoft.com/office/drawing/2014/main" id="{3A03D08C-281E-D5AD-9201-DDD529B35563}"/>
              </a:ext>
            </a:extLst>
          </p:cNvPr>
          <p:cNvSpPr txBox="1"/>
          <p:nvPr/>
        </p:nvSpPr>
        <p:spPr>
          <a:xfrm>
            <a:off x="513237" y="1981410"/>
            <a:ext cx="2024623" cy="369332"/>
          </a:xfrm>
          <a:prstGeom prst="rect">
            <a:avLst/>
          </a:prstGeom>
          <a:noFill/>
        </p:spPr>
        <p:txBody>
          <a:bodyPr wrap="square" rtlCol="0">
            <a:spAutoFit/>
          </a:bodyPr>
          <a:lstStyle/>
          <a:p>
            <a:pPr algn="ctr"/>
            <a:r>
              <a:rPr kumimoji="1" lang="ja-JP" altLang="en-US" dirty="0"/>
              <a:t>等級</a:t>
            </a:r>
            <a:r>
              <a:rPr kumimoji="1" lang="en-US" altLang="ja-JP" dirty="0"/>
              <a:t>2</a:t>
            </a:r>
            <a:endParaRPr kumimoji="1" lang="ja-JP" altLang="en-US" dirty="0"/>
          </a:p>
        </p:txBody>
      </p:sp>
      <p:sp>
        <p:nvSpPr>
          <p:cNvPr id="16" name="テキスト ボックス 15">
            <a:extLst>
              <a:ext uri="{FF2B5EF4-FFF2-40B4-BE49-F238E27FC236}">
                <a16:creationId xmlns:a16="http://schemas.microsoft.com/office/drawing/2014/main" id="{B7E6E0FE-E065-6412-5561-7B94209DB93F}"/>
              </a:ext>
            </a:extLst>
          </p:cNvPr>
          <p:cNvSpPr txBox="1"/>
          <p:nvPr/>
        </p:nvSpPr>
        <p:spPr>
          <a:xfrm>
            <a:off x="513237" y="2812579"/>
            <a:ext cx="2024623" cy="369332"/>
          </a:xfrm>
          <a:prstGeom prst="rect">
            <a:avLst/>
          </a:prstGeom>
          <a:noFill/>
          <a:ln>
            <a:solidFill>
              <a:schemeClr val="tx1"/>
            </a:solidFill>
          </a:ln>
        </p:spPr>
        <p:txBody>
          <a:bodyPr wrap="square" rtlCol="0">
            <a:spAutoFit/>
          </a:bodyPr>
          <a:lstStyle/>
          <a:p>
            <a:pPr algn="ctr"/>
            <a:r>
              <a:rPr kumimoji="1" lang="ja-JP" altLang="en-US" dirty="0"/>
              <a:t>＋追加</a:t>
            </a:r>
          </a:p>
        </p:txBody>
      </p:sp>
      <p:sp>
        <p:nvSpPr>
          <p:cNvPr id="17" name="テキスト ボックス 16">
            <a:extLst>
              <a:ext uri="{FF2B5EF4-FFF2-40B4-BE49-F238E27FC236}">
                <a16:creationId xmlns:a16="http://schemas.microsoft.com/office/drawing/2014/main" id="{098B5D87-10D3-1255-F09E-5840C7AF3E62}"/>
              </a:ext>
            </a:extLst>
          </p:cNvPr>
          <p:cNvSpPr txBox="1"/>
          <p:nvPr/>
        </p:nvSpPr>
        <p:spPr>
          <a:xfrm>
            <a:off x="-168454" y="3643748"/>
            <a:ext cx="6208295" cy="369332"/>
          </a:xfrm>
          <a:prstGeom prst="rect">
            <a:avLst/>
          </a:prstGeom>
          <a:noFill/>
        </p:spPr>
        <p:txBody>
          <a:bodyPr wrap="square" rtlCol="0">
            <a:spAutoFit/>
          </a:bodyPr>
          <a:lstStyle/>
          <a:p>
            <a:r>
              <a:rPr kumimoji="1" lang="ja-JP" altLang="en-US" dirty="0"/>
              <a:t>　サイズ情報</a:t>
            </a:r>
          </a:p>
        </p:txBody>
      </p:sp>
      <p:sp>
        <p:nvSpPr>
          <p:cNvPr id="18" name="四角形: 角を丸くする 17">
            <a:extLst>
              <a:ext uri="{FF2B5EF4-FFF2-40B4-BE49-F238E27FC236}">
                <a16:creationId xmlns:a16="http://schemas.microsoft.com/office/drawing/2014/main" id="{20E396B5-7619-324F-67F2-C482B43B0569}"/>
              </a:ext>
            </a:extLst>
          </p:cNvPr>
          <p:cNvSpPr/>
          <p:nvPr/>
        </p:nvSpPr>
        <p:spPr>
          <a:xfrm>
            <a:off x="2699225" y="4268574"/>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9" name="テキスト ボックス 18">
            <a:extLst>
              <a:ext uri="{FF2B5EF4-FFF2-40B4-BE49-F238E27FC236}">
                <a16:creationId xmlns:a16="http://schemas.microsoft.com/office/drawing/2014/main" id="{6262E26C-0A54-21DA-DCCB-AD1E5122F3EE}"/>
              </a:ext>
            </a:extLst>
          </p:cNvPr>
          <p:cNvSpPr txBox="1"/>
          <p:nvPr/>
        </p:nvSpPr>
        <p:spPr>
          <a:xfrm>
            <a:off x="513237" y="4268574"/>
            <a:ext cx="2024623" cy="369332"/>
          </a:xfrm>
          <a:prstGeom prst="rect">
            <a:avLst/>
          </a:prstGeom>
          <a:noFill/>
        </p:spPr>
        <p:txBody>
          <a:bodyPr wrap="square" rtlCol="0">
            <a:spAutoFit/>
          </a:bodyPr>
          <a:lstStyle/>
          <a:p>
            <a:pPr algn="ctr"/>
            <a:r>
              <a:rPr kumimoji="1" lang="ja-JP" altLang="en-US" dirty="0"/>
              <a:t>サイズ</a:t>
            </a:r>
            <a:r>
              <a:rPr kumimoji="1" lang="en-US" altLang="ja-JP" dirty="0"/>
              <a:t>1</a:t>
            </a:r>
            <a:endParaRPr kumimoji="1" lang="ja-JP" altLang="en-US" dirty="0"/>
          </a:p>
        </p:txBody>
      </p:sp>
      <p:sp>
        <p:nvSpPr>
          <p:cNvPr id="20" name="四角形: 角を丸くする 19">
            <a:extLst>
              <a:ext uri="{FF2B5EF4-FFF2-40B4-BE49-F238E27FC236}">
                <a16:creationId xmlns:a16="http://schemas.microsoft.com/office/drawing/2014/main" id="{460B0AF2-BF7E-96B8-8864-AB9F411D4C1F}"/>
              </a:ext>
            </a:extLst>
          </p:cNvPr>
          <p:cNvSpPr/>
          <p:nvPr/>
        </p:nvSpPr>
        <p:spPr>
          <a:xfrm>
            <a:off x="2699225" y="4779562"/>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テキスト ボックス 20">
            <a:extLst>
              <a:ext uri="{FF2B5EF4-FFF2-40B4-BE49-F238E27FC236}">
                <a16:creationId xmlns:a16="http://schemas.microsoft.com/office/drawing/2014/main" id="{3C576228-C497-9B5E-9386-A2B55D8DAEDC}"/>
              </a:ext>
            </a:extLst>
          </p:cNvPr>
          <p:cNvSpPr txBox="1"/>
          <p:nvPr/>
        </p:nvSpPr>
        <p:spPr>
          <a:xfrm>
            <a:off x="513237" y="4779562"/>
            <a:ext cx="2024623" cy="369332"/>
          </a:xfrm>
          <a:prstGeom prst="rect">
            <a:avLst/>
          </a:prstGeom>
          <a:noFill/>
        </p:spPr>
        <p:txBody>
          <a:bodyPr wrap="square" rtlCol="0">
            <a:spAutoFit/>
          </a:bodyPr>
          <a:lstStyle/>
          <a:p>
            <a:pPr algn="ctr"/>
            <a:r>
              <a:rPr kumimoji="1" lang="ja-JP" altLang="en-US" dirty="0"/>
              <a:t>サイズ</a:t>
            </a:r>
            <a:r>
              <a:rPr kumimoji="1" lang="en-US" altLang="ja-JP" dirty="0"/>
              <a:t>2</a:t>
            </a:r>
            <a:endParaRPr kumimoji="1" lang="ja-JP" altLang="en-US" dirty="0"/>
          </a:p>
        </p:txBody>
      </p:sp>
      <p:sp>
        <p:nvSpPr>
          <p:cNvPr id="30" name="テキスト ボックス 29">
            <a:extLst>
              <a:ext uri="{FF2B5EF4-FFF2-40B4-BE49-F238E27FC236}">
                <a16:creationId xmlns:a16="http://schemas.microsoft.com/office/drawing/2014/main" id="{6E02534D-A9F4-25A6-7558-EA616BE0B4B3}"/>
              </a:ext>
            </a:extLst>
          </p:cNvPr>
          <p:cNvSpPr txBox="1"/>
          <p:nvPr/>
        </p:nvSpPr>
        <p:spPr>
          <a:xfrm>
            <a:off x="513236" y="2396994"/>
            <a:ext cx="2024623" cy="369332"/>
          </a:xfrm>
          <a:prstGeom prst="rect">
            <a:avLst/>
          </a:prstGeom>
          <a:noFill/>
        </p:spPr>
        <p:txBody>
          <a:bodyPr wrap="square" rtlCol="0">
            <a:spAutoFit/>
          </a:bodyPr>
          <a:lstStyle/>
          <a:p>
            <a:pPr algn="ctr"/>
            <a:r>
              <a:rPr lang="en-US" altLang="ja-JP" dirty="0"/>
              <a:t>︙</a:t>
            </a:r>
            <a:endParaRPr kumimoji="1" lang="ja-JP" altLang="en-US" dirty="0"/>
          </a:p>
        </p:txBody>
      </p:sp>
      <p:sp>
        <p:nvSpPr>
          <p:cNvPr id="31" name="テキスト ボックス 30">
            <a:extLst>
              <a:ext uri="{FF2B5EF4-FFF2-40B4-BE49-F238E27FC236}">
                <a16:creationId xmlns:a16="http://schemas.microsoft.com/office/drawing/2014/main" id="{9832491A-AAE1-E8F9-3C81-7B97980E5F08}"/>
              </a:ext>
            </a:extLst>
          </p:cNvPr>
          <p:cNvSpPr txBox="1"/>
          <p:nvPr/>
        </p:nvSpPr>
        <p:spPr>
          <a:xfrm>
            <a:off x="513235" y="5290550"/>
            <a:ext cx="2024623" cy="369332"/>
          </a:xfrm>
          <a:prstGeom prst="rect">
            <a:avLst/>
          </a:prstGeom>
          <a:noFill/>
        </p:spPr>
        <p:txBody>
          <a:bodyPr wrap="square" rtlCol="0">
            <a:spAutoFit/>
          </a:bodyPr>
          <a:lstStyle/>
          <a:p>
            <a:pPr algn="ctr"/>
            <a:r>
              <a:rPr lang="en-US" altLang="ja-JP" dirty="0"/>
              <a:t>︙</a:t>
            </a:r>
            <a:endParaRPr kumimoji="1" lang="ja-JP" altLang="en-US" dirty="0"/>
          </a:p>
        </p:txBody>
      </p:sp>
      <p:sp>
        <p:nvSpPr>
          <p:cNvPr id="32" name="四角形: 角を丸くする 31">
            <a:extLst>
              <a:ext uri="{FF2B5EF4-FFF2-40B4-BE49-F238E27FC236}">
                <a16:creationId xmlns:a16="http://schemas.microsoft.com/office/drawing/2014/main" id="{7D091D32-37F7-ACB1-4920-36F1257B1425}"/>
              </a:ext>
            </a:extLst>
          </p:cNvPr>
          <p:cNvSpPr/>
          <p:nvPr/>
        </p:nvSpPr>
        <p:spPr>
          <a:xfrm>
            <a:off x="7036067" y="1870276"/>
            <a:ext cx="4918510" cy="440539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等級：</a:t>
            </a:r>
            <a:r>
              <a:rPr lang="en-US" altLang="ja-JP" dirty="0"/>
              <a:t> symbol_grade1</a:t>
            </a:r>
          </a:p>
          <a:p>
            <a:pPr algn="ctr"/>
            <a:r>
              <a:rPr lang="ja-JP" altLang="en-US" dirty="0"/>
              <a:t>　　　</a:t>
            </a:r>
            <a:r>
              <a:rPr lang="en-US" altLang="ja-JP" dirty="0"/>
              <a:t> symbol_grade2</a:t>
            </a:r>
          </a:p>
          <a:p>
            <a:pPr algn="ctr"/>
            <a:r>
              <a:rPr lang="ja-JP" altLang="en-US" dirty="0"/>
              <a:t>　　　</a:t>
            </a:r>
            <a:r>
              <a:rPr lang="en-US" altLang="ja-JP" dirty="0"/>
              <a:t>︙</a:t>
            </a:r>
          </a:p>
          <a:p>
            <a:pPr algn="ctr"/>
            <a:r>
              <a:rPr lang="ja-JP" altLang="en-US" dirty="0"/>
              <a:t>　　　</a:t>
            </a:r>
            <a:endParaRPr lang="en-US" altLang="ja-JP" dirty="0"/>
          </a:p>
          <a:p>
            <a:pPr algn="ctr"/>
            <a:r>
              <a:rPr lang="ja-JP" altLang="en-US" dirty="0"/>
              <a:t>サイズ：</a:t>
            </a:r>
            <a:r>
              <a:rPr lang="en-US" altLang="ja-JP" dirty="0"/>
              <a:t> symbol_size1</a:t>
            </a:r>
          </a:p>
          <a:p>
            <a:pPr algn="ctr"/>
            <a:r>
              <a:rPr lang="ja-JP" altLang="en-US" dirty="0"/>
              <a:t>　　　　</a:t>
            </a:r>
            <a:r>
              <a:rPr lang="en-US" altLang="ja-JP" dirty="0"/>
              <a:t> symbol_size2</a:t>
            </a:r>
          </a:p>
          <a:p>
            <a:pPr algn="ctr"/>
            <a:r>
              <a:rPr lang="ja-JP" altLang="en-US" dirty="0"/>
              <a:t>　　　</a:t>
            </a:r>
            <a:r>
              <a:rPr lang="en-US" altLang="ja-JP" dirty="0"/>
              <a:t>︙</a:t>
            </a:r>
          </a:p>
          <a:p>
            <a:pPr algn="ctr"/>
            <a:endParaRPr lang="en-US" altLang="ja-JP" dirty="0"/>
          </a:p>
          <a:p>
            <a:pPr algn="ctr"/>
            <a:r>
              <a:rPr lang="ja-JP" altLang="en-US" dirty="0"/>
              <a:t>不使用：</a:t>
            </a:r>
            <a:r>
              <a:rPr lang="en-US" altLang="ja-JP" dirty="0"/>
              <a:t>true/false</a:t>
            </a:r>
          </a:p>
        </p:txBody>
      </p:sp>
      <p:sp>
        <p:nvSpPr>
          <p:cNvPr id="40" name="四角形: 角を丸くする 39">
            <a:extLst>
              <a:ext uri="{FF2B5EF4-FFF2-40B4-BE49-F238E27FC236}">
                <a16:creationId xmlns:a16="http://schemas.microsoft.com/office/drawing/2014/main" id="{9C80B7CE-D4E7-28A2-CC0D-2A3F013EE1CA}"/>
              </a:ext>
            </a:extLst>
          </p:cNvPr>
          <p:cNvSpPr/>
          <p:nvPr/>
        </p:nvSpPr>
        <p:spPr>
          <a:xfrm>
            <a:off x="0" y="0"/>
            <a:ext cx="12192000" cy="369332"/>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en-US" altLang="ja-JP" dirty="0">
                <a:solidFill>
                  <a:schemeClr val="tx1"/>
                </a:solidFill>
              </a:rPr>
              <a:t>HOME</a:t>
            </a:r>
            <a:r>
              <a:rPr kumimoji="1" lang="ja-JP" altLang="en-US" dirty="0">
                <a:solidFill>
                  <a:schemeClr val="tx1"/>
                </a:solidFill>
              </a:rPr>
              <a:t>　｜　出荷明細作成　｜　</a:t>
            </a:r>
            <a:r>
              <a:rPr kumimoji="1" lang="ja-JP" altLang="en-US" b="1" dirty="0">
                <a:solidFill>
                  <a:schemeClr val="tx1"/>
                </a:solidFill>
              </a:rPr>
              <a:t>マスタ情報・設定</a:t>
            </a:r>
          </a:p>
        </p:txBody>
      </p:sp>
      <p:sp>
        <p:nvSpPr>
          <p:cNvPr id="41" name="テキスト ボックス 40">
            <a:extLst>
              <a:ext uri="{FF2B5EF4-FFF2-40B4-BE49-F238E27FC236}">
                <a16:creationId xmlns:a16="http://schemas.microsoft.com/office/drawing/2014/main" id="{6CB4D0BB-7EFE-9641-1BF0-7677CCA23685}"/>
              </a:ext>
            </a:extLst>
          </p:cNvPr>
          <p:cNvSpPr txBox="1"/>
          <p:nvPr/>
        </p:nvSpPr>
        <p:spPr>
          <a:xfrm>
            <a:off x="513235" y="5659882"/>
            <a:ext cx="2024623" cy="369332"/>
          </a:xfrm>
          <a:prstGeom prst="rect">
            <a:avLst/>
          </a:prstGeom>
          <a:noFill/>
          <a:ln>
            <a:solidFill>
              <a:schemeClr val="tx1"/>
            </a:solidFill>
          </a:ln>
        </p:spPr>
        <p:txBody>
          <a:bodyPr wrap="square" rtlCol="0">
            <a:spAutoFit/>
          </a:bodyPr>
          <a:lstStyle/>
          <a:p>
            <a:pPr algn="ctr"/>
            <a:r>
              <a:rPr kumimoji="1" lang="ja-JP" altLang="en-US" dirty="0"/>
              <a:t>＋追加</a:t>
            </a:r>
          </a:p>
        </p:txBody>
      </p:sp>
      <p:sp>
        <p:nvSpPr>
          <p:cNvPr id="42" name="四角形: 角を丸くする 41">
            <a:extLst>
              <a:ext uri="{FF2B5EF4-FFF2-40B4-BE49-F238E27FC236}">
                <a16:creationId xmlns:a16="http://schemas.microsoft.com/office/drawing/2014/main" id="{3B3F0CB6-6647-10A3-6ED3-291D85E1F130}"/>
              </a:ext>
            </a:extLst>
          </p:cNvPr>
          <p:cNvSpPr/>
          <p:nvPr/>
        </p:nvSpPr>
        <p:spPr>
          <a:xfrm>
            <a:off x="5028587" y="1470422"/>
            <a:ext cx="393169" cy="369332"/>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a:t>
            </a:r>
          </a:p>
        </p:txBody>
      </p:sp>
      <p:sp>
        <p:nvSpPr>
          <p:cNvPr id="43" name="四角形: 角を丸くする 42">
            <a:extLst>
              <a:ext uri="{FF2B5EF4-FFF2-40B4-BE49-F238E27FC236}">
                <a16:creationId xmlns:a16="http://schemas.microsoft.com/office/drawing/2014/main" id="{A94C7C3E-0942-D307-6521-BBD45C2D06D1}"/>
              </a:ext>
            </a:extLst>
          </p:cNvPr>
          <p:cNvSpPr/>
          <p:nvPr/>
        </p:nvSpPr>
        <p:spPr>
          <a:xfrm>
            <a:off x="5028587" y="1981410"/>
            <a:ext cx="393169" cy="369332"/>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a:t>
            </a:r>
            <a:endParaRPr kumimoji="1" lang="ja-JP" altLang="en-US" dirty="0">
              <a:solidFill>
                <a:schemeClr val="tx1"/>
              </a:solidFill>
            </a:endParaRPr>
          </a:p>
        </p:txBody>
      </p:sp>
      <p:sp>
        <p:nvSpPr>
          <p:cNvPr id="44" name="テキスト ボックス 43">
            <a:extLst>
              <a:ext uri="{FF2B5EF4-FFF2-40B4-BE49-F238E27FC236}">
                <a16:creationId xmlns:a16="http://schemas.microsoft.com/office/drawing/2014/main" id="{502AA319-0657-F0B7-9D37-2F384E45D27F}"/>
              </a:ext>
            </a:extLst>
          </p:cNvPr>
          <p:cNvSpPr txBox="1"/>
          <p:nvPr/>
        </p:nvSpPr>
        <p:spPr>
          <a:xfrm>
            <a:off x="4212859" y="993333"/>
            <a:ext cx="2024623" cy="369332"/>
          </a:xfrm>
          <a:prstGeom prst="rect">
            <a:avLst/>
          </a:prstGeom>
          <a:noFill/>
        </p:spPr>
        <p:txBody>
          <a:bodyPr wrap="square" rtlCol="0">
            <a:spAutoFit/>
          </a:bodyPr>
          <a:lstStyle/>
          <a:p>
            <a:pPr algn="ctr"/>
            <a:r>
              <a:rPr kumimoji="1" lang="ja-JP" altLang="en-US" dirty="0"/>
              <a:t>順番</a:t>
            </a:r>
          </a:p>
        </p:txBody>
      </p:sp>
      <p:sp>
        <p:nvSpPr>
          <p:cNvPr id="45" name="四角形: 角を丸くする 44">
            <a:extLst>
              <a:ext uri="{FF2B5EF4-FFF2-40B4-BE49-F238E27FC236}">
                <a16:creationId xmlns:a16="http://schemas.microsoft.com/office/drawing/2014/main" id="{0904DD0B-2286-E121-68D1-260E0979B083}"/>
              </a:ext>
            </a:extLst>
          </p:cNvPr>
          <p:cNvSpPr/>
          <p:nvPr/>
        </p:nvSpPr>
        <p:spPr>
          <a:xfrm>
            <a:off x="5028587" y="4262493"/>
            <a:ext cx="393169" cy="369332"/>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a:t>
            </a:r>
          </a:p>
        </p:txBody>
      </p:sp>
      <p:sp>
        <p:nvSpPr>
          <p:cNvPr id="46" name="四角形: 角を丸くする 45">
            <a:extLst>
              <a:ext uri="{FF2B5EF4-FFF2-40B4-BE49-F238E27FC236}">
                <a16:creationId xmlns:a16="http://schemas.microsoft.com/office/drawing/2014/main" id="{1F2C4CB6-4F4D-D8FD-7874-4F6AAA53D7CD}"/>
              </a:ext>
            </a:extLst>
          </p:cNvPr>
          <p:cNvSpPr/>
          <p:nvPr/>
        </p:nvSpPr>
        <p:spPr>
          <a:xfrm>
            <a:off x="5028587" y="4773481"/>
            <a:ext cx="393169" cy="369332"/>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a:t>
            </a:r>
            <a:endParaRPr kumimoji="1" lang="ja-JP" altLang="en-US" dirty="0">
              <a:solidFill>
                <a:schemeClr val="tx1"/>
              </a:solidFill>
            </a:endParaRPr>
          </a:p>
        </p:txBody>
      </p:sp>
      <p:sp>
        <p:nvSpPr>
          <p:cNvPr id="47" name="テキスト ボックス 46">
            <a:extLst>
              <a:ext uri="{FF2B5EF4-FFF2-40B4-BE49-F238E27FC236}">
                <a16:creationId xmlns:a16="http://schemas.microsoft.com/office/drawing/2014/main" id="{EF147970-6BD7-DC49-93B5-6FF2F2D5C386}"/>
              </a:ext>
            </a:extLst>
          </p:cNvPr>
          <p:cNvSpPr txBox="1"/>
          <p:nvPr/>
        </p:nvSpPr>
        <p:spPr>
          <a:xfrm>
            <a:off x="4212859" y="3785404"/>
            <a:ext cx="2024623" cy="369332"/>
          </a:xfrm>
          <a:prstGeom prst="rect">
            <a:avLst/>
          </a:prstGeom>
          <a:noFill/>
        </p:spPr>
        <p:txBody>
          <a:bodyPr wrap="square" rtlCol="0">
            <a:spAutoFit/>
          </a:bodyPr>
          <a:lstStyle/>
          <a:p>
            <a:pPr algn="ctr"/>
            <a:r>
              <a:rPr kumimoji="1" lang="ja-JP" altLang="en-US" dirty="0"/>
              <a:t>順番</a:t>
            </a:r>
          </a:p>
        </p:txBody>
      </p:sp>
      <p:sp>
        <p:nvSpPr>
          <p:cNvPr id="48" name="四角形: 角を丸くする 47">
            <a:extLst>
              <a:ext uri="{FF2B5EF4-FFF2-40B4-BE49-F238E27FC236}">
                <a16:creationId xmlns:a16="http://schemas.microsoft.com/office/drawing/2014/main" id="{4036DCA6-656E-D640-C7C0-E7B31DA92A31}"/>
              </a:ext>
            </a:extLst>
          </p:cNvPr>
          <p:cNvSpPr/>
          <p:nvPr/>
        </p:nvSpPr>
        <p:spPr>
          <a:xfrm>
            <a:off x="8767010" y="101231"/>
            <a:ext cx="3349592" cy="9412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農園ごと、個別マスタ</a:t>
            </a:r>
            <a:endParaRPr lang="en-US" altLang="ja-JP" dirty="0"/>
          </a:p>
        </p:txBody>
      </p:sp>
      <p:sp>
        <p:nvSpPr>
          <p:cNvPr id="2" name="四角形: 角を丸くする 1">
            <a:extLst>
              <a:ext uri="{FF2B5EF4-FFF2-40B4-BE49-F238E27FC236}">
                <a16:creationId xmlns:a16="http://schemas.microsoft.com/office/drawing/2014/main" id="{51F11879-0324-775A-5C73-A0274B69CBC4}"/>
              </a:ext>
            </a:extLst>
          </p:cNvPr>
          <p:cNvSpPr/>
          <p:nvPr/>
        </p:nvSpPr>
        <p:spPr>
          <a:xfrm>
            <a:off x="5986631" y="1464341"/>
            <a:ext cx="393169" cy="369332"/>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a:t>
            </a:r>
          </a:p>
        </p:txBody>
      </p:sp>
      <p:sp>
        <p:nvSpPr>
          <p:cNvPr id="3" name="四角形: 角を丸くする 2">
            <a:extLst>
              <a:ext uri="{FF2B5EF4-FFF2-40B4-BE49-F238E27FC236}">
                <a16:creationId xmlns:a16="http://schemas.microsoft.com/office/drawing/2014/main" id="{971A5C8C-BA1C-890D-CD41-4658E8A46689}"/>
              </a:ext>
            </a:extLst>
          </p:cNvPr>
          <p:cNvSpPr/>
          <p:nvPr/>
        </p:nvSpPr>
        <p:spPr>
          <a:xfrm>
            <a:off x="5986631" y="1975329"/>
            <a:ext cx="393169" cy="369332"/>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a:t>
            </a:r>
            <a:endParaRPr kumimoji="1" lang="ja-JP" altLang="en-US" dirty="0">
              <a:solidFill>
                <a:schemeClr val="tx1"/>
              </a:solidFill>
            </a:endParaRPr>
          </a:p>
        </p:txBody>
      </p:sp>
      <p:sp>
        <p:nvSpPr>
          <p:cNvPr id="9" name="テキスト ボックス 8">
            <a:extLst>
              <a:ext uri="{FF2B5EF4-FFF2-40B4-BE49-F238E27FC236}">
                <a16:creationId xmlns:a16="http://schemas.microsoft.com/office/drawing/2014/main" id="{3D8C393F-A953-EC70-CF55-A9AB50EAB3FB}"/>
              </a:ext>
            </a:extLst>
          </p:cNvPr>
          <p:cNvSpPr txBox="1"/>
          <p:nvPr/>
        </p:nvSpPr>
        <p:spPr>
          <a:xfrm>
            <a:off x="5170903" y="987252"/>
            <a:ext cx="2024623" cy="369332"/>
          </a:xfrm>
          <a:prstGeom prst="rect">
            <a:avLst/>
          </a:prstGeom>
          <a:noFill/>
        </p:spPr>
        <p:txBody>
          <a:bodyPr wrap="square" rtlCol="0">
            <a:spAutoFit/>
          </a:bodyPr>
          <a:lstStyle/>
          <a:p>
            <a:pPr algn="ctr"/>
            <a:r>
              <a:rPr kumimoji="1" lang="ja-JP" altLang="en-US" dirty="0"/>
              <a:t>不使用</a:t>
            </a:r>
          </a:p>
        </p:txBody>
      </p:sp>
      <p:sp>
        <p:nvSpPr>
          <p:cNvPr id="10" name="四角形: 角を丸くする 9">
            <a:extLst>
              <a:ext uri="{FF2B5EF4-FFF2-40B4-BE49-F238E27FC236}">
                <a16:creationId xmlns:a16="http://schemas.microsoft.com/office/drawing/2014/main" id="{1B20EDA8-3883-17BB-8870-77BAEF3A77B9}"/>
              </a:ext>
            </a:extLst>
          </p:cNvPr>
          <p:cNvSpPr/>
          <p:nvPr/>
        </p:nvSpPr>
        <p:spPr>
          <a:xfrm>
            <a:off x="5986631" y="4256412"/>
            <a:ext cx="393169" cy="369332"/>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a:t>
            </a:r>
          </a:p>
        </p:txBody>
      </p:sp>
      <p:sp>
        <p:nvSpPr>
          <p:cNvPr id="11" name="四角形: 角を丸くする 10">
            <a:extLst>
              <a:ext uri="{FF2B5EF4-FFF2-40B4-BE49-F238E27FC236}">
                <a16:creationId xmlns:a16="http://schemas.microsoft.com/office/drawing/2014/main" id="{97DE1B5C-316A-AB71-EB57-F46BB735D0D6}"/>
              </a:ext>
            </a:extLst>
          </p:cNvPr>
          <p:cNvSpPr/>
          <p:nvPr/>
        </p:nvSpPr>
        <p:spPr>
          <a:xfrm>
            <a:off x="5986631" y="4767400"/>
            <a:ext cx="393169" cy="369332"/>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a:t>
            </a:r>
            <a:endParaRPr kumimoji="1" lang="ja-JP" altLang="en-US" dirty="0">
              <a:solidFill>
                <a:schemeClr val="tx1"/>
              </a:solidFill>
            </a:endParaRPr>
          </a:p>
        </p:txBody>
      </p:sp>
      <p:sp>
        <p:nvSpPr>
          <p:cNvPr id="12" name="テキスト ボックス 11">
            <a:extLst>
              <a:ext uri="{FF2B5EF4-FFF2-40B4-BE49-F238E27FC236}">
                <a16:creationId xmlns:a16="http://schemas.microsoft.com/office/drawing/2014/main" id="{0D466613-CD4F-1ECC-1953-82B6C228EB5B}"/>
              </a:ext>
            </a:extLst>
          </p:cNvPr>
          <p:cNvSpPr txBox="1"/>
          <p:nvPr/>
        </p:nvSpPr>
        <p:spPr>
          <a:xfrm>
            <a:off x="5170903" y="3779323"/>
            <a:ext cx="2024623" cy="369332"/>
          </a:xfrm>
          <a:prstGeom prst="rect">
            <a:avLst/>
          </a:prstGeom>
          <a:noFill/>
        </p:spPr>
        <p:txBody>
          <a:bodyPr wrap="square" rtlCol="0">
            <a:spAutoFit/>
          </a:bodyPr>
          <a:lstStyle/>
          <a:p>
            <a:pPr algn="ctr"/>
            <a:r>
              <a:rPr kumimoji="1" lang="ja-JP" altLang="en-US" dirty="0"/>
              <a:t>不使用</a:t>
            </a:r>
          </a:p>
        </p:txBody>
      </p:sp>
      <p:sp>
        <p:nvSpPr>
          <p:cNvPr id="13" name="四角形: 角を丸くする 12">
            <a:extLst>
              <a:ext uri="{FF2B5EF4-FFF2-40B4-BE49-F238E27FC236}">
                <a16:creationId xmlns:a16="http://schemas.microsoft.com/office/drawing/2014/main" id="{2F0627BF-61C7-4C1F-8CE2-9085AACB8E57}"/>
              </a:ext>
            </a:extLst>
          </p:cNvPr>
          <p:cNvSpPr/>
          <p:nvPr/>
        </p:nvSpPr>
        <p:spPr>
          <a:xfrm>
            <a:off x="5421756" y="3214252"/>
            <a:ext cx="1460548" cy="369332"/>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保存</a:t>
            </a:r>
          </a:p>
        </p:txBody>
      </p:sp>
      <p:sp>
        <p:nvSpPr>
          <p:cNvPr id="14" name="四角形: 角を丸くする 13">
            <a:extLst>
              <a:ext uri="{FF2B5EF4-FFF2-40B4-BE49-F238E27FC236}">
                <a16:creationId xmlns:a16="http://schemas.microsoft.com/office/drawing/2014/main" id="{63E8FB85-BD92-5981-C1B8-88AC21BEC615}"/>
              </a:ext>
            </a:extLst>
          </p:cNvPr>
          <p:cNvSpPr/>
          <p:nvPr/>
        </p:nvSpPr>
        <p:spPr>
          <a:xfrm>
            <a:off x="5452940" y="6275673"/>
            <a:ext cx="1460548" cy="369332"/>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保存</a:t>
            </a:r>
          </a:p>
        </p:txBody>
      </p:sp>
      <p:sp>
        <p:nvSpPr>
          <p:cNvPr id="15" name="正方形/長方形 14">
            <a:extLst>
              <a:ext uri="{FF2B5EF4-FFF2-40B4-BE49-F238E27FC236}">
                <a16:creationId xmlns:a16="http://schemas.microsoft.com/office/drawing/2014/main" id="{AC5B68F2-8BF2-DBDE-E664-83CC9BA4B029}"/>
              </a:ext>
            </a:extLst>
          </p:cNvPr>
          <p:cNvSpPr/>
          <p:nvPr/>
        </p:nvSpPr>
        <p:spPr>
          <a:xfrm>
            <a:off x="-2890345" y="0"/>
            <a:ext cx="2890345" cy="5885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マスタ画面</a:t>
            </a:r>
          </a:p>
        </p:txBody>
      </p:sp>
    </p:spTree>
    <p:extLst>
      <p:ext uri="{BB962C8B-B14F-4D97-AF65-F5344CB8AC3E}">
        <p14:creationId xmlns:p14="http://schemas.microsoft.com/office/powerpoint/2010/main" val="720358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7C594ED7-62E2-8017-40AA-50025597A45D}"/>
              </a:ext>
            </a:extLst>
          </p:cNvPr>
          <p:cNvSpPr txBox="1"/>
          <p:nvPr/>
        </p:nvSpPr>
        <p:spPr>
          <a:xfrm>
            <a:off x="-168454" y="845596"/>
            <a:ext cx="6208295" cy="369332"/>
          </a:xfrm>
          <a:prstGeom prst="rect">
            <a:avLst/>
          </a:prstGeom>
          <a:noFill/>
        </p:spPr>
        <p:txBody>
          <a:bodyPr wrap="square" rtlCol="0">
            <a:spAutoFit/>
          </a:bodyPr>
          <a:lstStyle/>
          <a:p>
            <a:r>
              <a:rPr kumimoji="1" lang="ja-JP" altLang="en-US" dirty="0"/>
              <a:t>　入り数情報</a:t>
            </a:r>
          </a:p>
        </p:txBody>
      </p:sp>
      <p:sp>
        <p:nvSpPr>
          <p:cNvPr id="5" name="四角形: 角を丸くする 4">
            <a:extLst>
              <a:ext uri="{FF2B5EF4-FFF2-40B4-BE49-F238E27FC236}">
                <a16:creationId xmlns:a16="http://schemas.microsoft.com/office/drawing/2014/main" id="{058F72C5-1005-8F8C-95CD-A00700B5A7C7}"/>
              </a:ext>
            </a:extLst>
          </p:cNvPr>
          <p:cNvSpPr/>
          <p:nvPr/>
        </p:nvSpPr>
        <p:spPr>
          <a:xfrm>
            <a:off x="2699225" y="1470422"/>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6" name="テキスト ボックス 5">
            <a:extLst>
              <a:ext uri="{FF2B5EF4-FFF2-40B4-BE49-F238E27FC236}">
                <a16:creationId xmlns:a16="http://schemas.microsoft.com/office/drawing/2014/main" id="{56D06424-4965-65BB-C1F0-4F8A965CDC3F}"/>
              </a:ext>
            </a:extLst>
          </p:cNvPr>
          <p:cNvSpPr txBox="1"/>
          <p:nvPr/>
        </p:nvSpPr>
        <p:spPr>
          <a:xfrm>
            <a:off x="513237" y="1470422"/>
            <a:ext cx="2024623" cy="369332"/>
          </a:xfrm>
          <a:prstGeom prst="rect">
            <a:avLst/>
          </a:prstGeom>
          <a:noFill/>
        </p:spPr>
        <p:txBody>
          <a:bodyPr wrap="square" rtlCol="0">
            <a:spAutoFit/>
          </a:bodyPr>
          <a:lstStyle/>
          <a:p>
            <a:pPr algn="ctr"/>
            <a:r>
              <a:rPr kumimoji="1" lang="ja-JP" altLang="en-US" dirty="0"/>
              <a:t>入り数</a:t>
            </a:r>
            <a:r>
              <a:rPr kumimoji="1" lang="en-US" altLang="ja-JP" dirty="0"/>
              <a:t>1</a:t>
            </a:r>
            <a:endParaRPr kumimoji="1" lang="ja-JP" altLang="en-US" dirty="0"/>
          </a:p>
        </p:txBody>
      </p:sp>
      <p:sp>
        <p:nvSpPr>
          <p:cNvPr id="7" name="四角形: 角を丸くする 6">
            <a:extLst>
              <a:ext uri="{FF2B5EF4-FFF2-40B4-BE49-F238E27FC236}">
                <a16:creationId xmlns:a16="http://schemas.microsoft.com/office/drawing/2014/main" id="{62690BB0-E864-09BC-2AAA-759A55F2045D}"/>
              </a:ext>
            </a:extLst>
          </p:cNvPr>
          <p:cNvSpPr/>
          <p:nvPr/>
        </p:nvSpPr>
        <p:spPr>
          <a:xfrm>
            <a:off x="2699225" y="1981410"/>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 name="テキスト ボックス 7">
            <a:extLst>
              <a:ext uri="{FF2B5EF4-FFF2-40B4-BE49-F238E27FC236}">
                <a16:creationId xmlns:a16="http://schemas.microsoft.com/office/drawing/2014/main" id="{3A03D08C-281E-D5AD-9201-DDD529B35563}"/>
              </a:ext>
            </a:extLst>
          </p:cNvPr>
          <p:cNvSpPr txBox="1"/>
          <p:nvPr/>
        </p:nvSpPr>
        <p:spPr>
          <a:xfrm>
            <a:off x="513237" y="1981410"/>
            <a:ext cx="2024623" cy="369332"/>
          </a:xfrm>
          <a:prstGeom prst="rect">
            <a:avLst/>
          </a:prstGeom>
          <a:noFill/>
        </p:spPr>
        <p:txBody>
          <a:bodyPr wrap="square" rtlCol="0">
            <a:spAutoFit/>
          </a:bodyPr>
          <a:lstStyle/>
          <a:p>
            <a:pPr algn="ctr"/>
            <a:r>
              <a:rPr kumimoji="1" lang="ja-JP" altLang="en-US" dirty="0"/>
              <a:t>入り数</a:t>
            </a:r>
            <a:r>
              <a:rPr kumimoji="1" lang="en-US" altLang="ja-JP" dirty="0"/>
              <a:t>2</a:t>
            </a:r>
            <a:endParaRPr kumimoji="1" lang="ja-JP" altLang="en-US" dirty="0"/>
          </a:p>
        </p:txBody>
      </p:sp>
      <p:sp>
        <p:nvSpPr>
          <p:cNvPr id="16" name="テキスト ボックス 15">
            <a:extLst>
              <a:ext uri="{FF2B5EF4-FFF2-40B4-BE49-F238E27FC236}">
                <a16:creationId xmlns:a16="http://schemas.microsoft.com/office/drawing/2014/main" id="{B7E6E0FE-E065-6412-5561-7B94209DB93F}"/>
              </a:ext>
            </a:extLst>
          </p:cNvPr>
          <p:cNvSpPr txBox="1"/>
          <p:nvPr/>
        </p:nvSpPr>
        <p:spPr>
          <a:xfrm>
            <a:off x="513237" y="2812579"/>
            <a:ext cx="2024623" cy="369332"/>
          </a:xfrm>
          <a:prstGeom prst="rect">
            <a:avLst/>
          </a:prstGeom>
          <a:noFill/>
          <a:ln>
            <a:solidFill>
              <a:schemeClr val="tx1"/>
            </a:solidFill>
          </a:ln>
        </p:spPr>
        <p:txBody>
          <a:bodyPr wrap="square" rtlCol="0">
            <a:spAutoFit/>
          </a:bodyPr>
          <a:lstStyle/>
          <a:p>
            <a:pPr algn="ctr"/>
            <a:r>
              <a:rPr kumimoji="1" lang="ja-JP" altLang="en-US" dirty="0"/>
              <a:t>＋追加</a:t>
            </a:r>
          </a:p>
        </p:txBody>
      </p:sp>
      <p:sp>
        <p:nvSpPr>
          <p:cNvPr id="30" name="テキスト ボックス 29">
            <a:extLst>
              <a:ext uri="{FF2B5EF4-FFF2-40B4-BE49-F238E27FC236}">
                <a16:creationId xmlns:a16="http://schemas.microsoft.com/office/drawing/2014/main" id="{6E02534D-A9F4-25A6-7558-EA616BE0B4B3}"/>
              </a:ext>
            </a:extLst>
          </p:cNvPr>
          <p:cNvSpPr txBox="1"/>
          <p:nvPr/>
        </p:nvSpPr>
        <p:spPr>
          <a:xfrm>
            <a:off x="513236" y="2396994"/>
            <a:ext cx="2024623" cy="369332"/>
          </a:xfrm>
          <a:prstGeom prst="rect">
            <a:avLst/>
          </a:prstGeom>
          <a:noFill/>
        </p:spPr>
        <p:txBody>
          <a:bodyPr wrap="square" rtlCol="0">
            <a:spAutoFit/>
          </a:bodyPr>
          <a:lstStyle/>
          <a:p>
            <a:pPr algn="ctr"/>
            <a:r>
              <a:rPr lang="en-US" altLang="ja-JP" dirty="0"/>
              <a:t>︙</a:t>
            </a:r>
            <a:endParaRPr kumimoji="1" lang="ja-JP" altLang="en-US" dirty="0"/>
          </a:p>
        </p:txBody>
      </p:sp>
      <p:sp>
        <p:nvSpPr>
          <p:cNvPr id="32" name="四角形: 角を丸くする 31">
            <a:extLst>
              <a:ext uri="{FF2B5EF4-FFF2-40B4-BE49-F238E27FC236}">
                <a16:creationId xmlns:a16="http://schemas.microsoft.com/office/drawing/2014/main" id="{7D091D32-37F7-ACB1-4920-36F1257B1425}"/>
              </a:ext>
            </a:extLst>
          </p:cNvPr>
          <p:cNvSpPr/>
          <p:nvPr/>
        </p:nvSpPr>
        <p:spPr>
          <a:xfrm>
            <a:off x="7036067" y="1870276"/>
            <a:ext cx="4918510" cy="440539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入り数：</a:t>
            </a:r>
            <a:r>
              <a:rPr lang="en-US" altLang="ja-JP" dirty="0"/>
              <a:t> symbol_packrate1</a:t>
            </a:r>
          </a:p>
          <a:p>
            <a:pPr algn="ctr"/>
            <a:r>
              <a:rPr lang="ja-JP" altLang="en-US" dirty="0"/>
              <a:t>　　　　</a:t>
            </a:r>
            <a:r>
              <a:rPr lang="en-US" altLang="ja-JP" dirty="0"/>
              <a:t> symbol_packrate2</a:t>
            </a:r>
          </a:p>
          <a:p>
            <a:pPr algn="ctr"/>
            <a:r>
              <a:rPr lang="ja-JP" altLang="en-US" dirty="0"/>
              <a:t>　　　</a:t>
            </a:r>
            <a:r>
              <a:rPr lang="en-US" altLang="ja-JP" dirty="0"/>
              <a:t>︙</a:t>
            </a:r>
          </a:p>
          <a:p>
            <a:pPr algn="ctr"/>
            <a:r>
              <a:rPr lang="ja-JP" altLang="en-US" dirty="0"/>
              <a:t>　　　</a:t>
            </a:r>
            <a:endParaRPr lang="en-US" altLang="ja-JP" dirty="0"/>
          </a:p>
          <a:p>
            <a:pPr algn="ctr"/>
            <a:endParaRPr lang="en-US" altLang="ja-JP" dirty="0"/>
          </a:p>
          <a:p>
            <a:pPr algn="ctr"/>
            <a:r>
              <a:rPr lang="ja-JP" altLang="en-US" dirty="0"/>
              <a:t>不使用：</a:t>
            </a:r>
            <a:r>
              <a:rPr lang="en-US" altLang="ja-JP" dirty="0"/>
              <a:t>true/false</a:t>
            </a:r>
          </a:p>
        </p:txBody>
      </p:sp>
      <p:sp>
        <p:nvSpPr>
          <p:cNvPr id="40" name="四角形: 角を丸くする 39">
            <a:extLst>
              <a:ext uri="{FF2B5EF4-FFF2-40B4-BE49-F238E27FC236}">
                <a16:creationId xmlns:a16="http://schemas.microsoft.com/office/drawing/2014/main" id="{9C80B7CE-D4E7-28A2-CC0D-2A3F013EE1CA}"/>
              </a:ext>
            </a:extLst>
          </p:cNvPr>
          <p:cNvSpPr/>
          <p:nvPr/>
        </p:nvSpPr>
        <p:spPr>
          <a:xfrm>
            <a:off x="0" y="0"/>
            <a:ext cx="12192000" cy="369332"/>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en-US" altLang="ja-JP" dirty="0">
                <a:solidFill>
                  <a:schemeClr val="tx1"/>
                </a:solidFill>
              </a:rPr>
              <a:t>HOME</a:t>
            </a:r>
            <a:r>
              <a:rPr kumimoji="1" lang="ja-JP" altLang="en-US" dirty="0">
                <a:solidFill>
                  <a:schemeClr val="tx1"/>
                </a:solidFill>
              </a:rPr>
              <a:t>　｜　出荷明細作成　｜　</a:t>
            </a:r>
            <a:r>
              <a:rPr kumimoji="1" lang="ja-JP" altLang="en-US" b="1" dirty="0">
                <a:solidFill>
                  <a:schemeClr val="tx1"/>
                </a:solidFill>
              </a:rPr>
              <a:t>マスタ情報・設定</a:t>
            </a:r>
          </a:p>
        </p:txBody>
      </p:sp>
      <p:sp>
        <p:nvSpPr>
          <p:cNvPr id="42" name="四角形: 角を丸くする 41">
            <a:extLst>
              <a:ext uri="{FF2B5EF4-FFF2-40B4-BE49-F238E27FC236}">
                <a16:creationId xmlns:a16="http://schemas.microsoft.com/office/drawing/2014/main" id="{3B3F0CB6-6647-10A3-6ED3-291D85E1F130}"/>
              </a:ext>
            </a:extLst>
          </p:cNvPr>
          <p:cNvSpPr/>
          <p:nvPr/>
        </p:nvSpPr>
        <p:spPr>
          <a:xfrm>
            <a:off x="5028587" y="1470422"/>
            <a:ext cx="393169" cy="369332"/>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a:t>
            </a:r>
          </a:p>
        </p:txBody>
      </p:sp>
      <p:sp>
        <p:nvSpPr>
          <p:cNvPr id="43" name="四角形: 角を丸くする 42">
            <a:extLst>
              <a:ext uri="{FF2B5EF4-FFF2-40B4-BE49-F238E27FC236}">
                <a16:creationId xmlns:a16="http://schemas.microsoft.com/office/drawing/2014/main" id="{A94C7C3E-0942-D307-6521-BBD45C2D06D1}"/>
              </a:ext>
            </a:extLst>
          </p:cNvPr>
          <p:cNvSpPr/>
          <p:nvPr/>
        </p:nvSpPr>
        <p:spPr>
          <a:xfrm>
            <a:off x="5028587" y="1981410"/>
            <a:ext cx="393169" cy="369332"/>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a:t>
            </a:r>
            <a:endParaRPr kumimoji="1" lang="ja-JP" altLang="en-US" dirty="0">
              <a:solidFill>
                <a:schemeClr val="tx1"/>
              </a:solidFill>
            </a:endParaRPr>
          </a:p>
        </p:txBody>
      </p:sp>
      <p:sp>
        <p:nvSpPr>
          <p:cNvPr id="44" name="テキスト ボックス 43">
            <a:extLst>
              <a:ext uri="{FF2B5EF4-FFF2-40B4-BE49-F238E27FC236}">
                <a16:creationId xmlns:a16="http://schemas.microsoft.com/office/drawing/2014/main" id="{502AA319-0657-F0B7-9D37-2F384E45D27F}"/>
              </a:ext>
            </a:extLst>
          </p:cNvPr>
          <p:cNvSpPr txBox="1"/>
          <p:nvPr/>
        </p:nvSpPr>
        <p:spPr>
          <a:xfrm>
            <a:off x="4212859" y="993333"/>
            <a:ext cx="2024623" cy="369332"/>
          </a:xfrm>
          <a:prstGeom prst="rect">
            <a:avLst/>
          </a:prstGeom>
          <a:noFill/>
        </p:spPr>
        <p:txBody>
          <a:bodyPr wrap="square" rtlCol="0">
            <a:spAutoFit/>
          </a:bodyPr>
          <a:lstStyle/>
          <a:p>
            <a:pPr algn="ctr"/>
            <a:r>
              <a:rPr kumimoji="1" lang="ja-JP" altLang="en-US" dirty="0"/>
              <a:t>順番</a:t>
            </a:r>
          </a:p>
        </p:txBody>
      </p:sp>
      <p:sp>
        <p:nvSpPr>
          <p:cNvPr id="48" name="四角形: 角を丸くする 47">
            <a:extLst>
              <a:ext uri="{FF2B5EF4-FFF2-40B4-BE49-F238E27FC236}">
                <a16:creationId xmlns:a16="http://schemas.microsoft.com/office/drawing/2014/main" id="{4036DCA6-656E-D640-C7C0-E7B31DA92A31}"/>
              </a:ext>
            </a:extLst>
          </p:cNvPr>
          <p:cNvSpPr/>
          <p:nvPr/>
        </p:nvSpPr>
        <p:spPr>
          <a:xfrm>
            <a:off x="8767010" y="101231"/>
            <a:ext cx="3349592" cy="9412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農園ごと、個別マスタ</a:t>
            </a:r>
            <a:endParaRPr lang="en-US" altLang="ja-JP" dirty="0"/>
          </a:p>
        </p:txBody>
      </p:sp>
      <p:sp>
        <p:nvSpPr>
          <p:cNvPr id="2" name="四角形: 角を丸くする 1">
            <a:extLst>
              <a:ext uri="{FF2B5EF4-FFF2-40B4-BE49-F238E27FC236}">
                <a16:creationId xmlns:a16="http://schemas.microsoft.com/office/drawing/2014/main" id="{00663C43-AA3D-E34E-3AE4-6FB699D9D497}"/>
              </a:ext>
            </a:extLst>
          </p:cNvPr>
          <p:cNvSpPr/>
          <p:nvPr/>
        </p:nvSpPr>
        <p:spPr>
          <a:xfrm>
            <a:off x="6004622" y="1470422"/>
            <a:ext cx="393169" cy="369332"/>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a:t>
            </a:r>
          </a:p>
        </p:txBody>
      </p:sp>
      <p:sp>
        <p:nvSpPr>
          <p:cNvPr id="3" name="四角形: 角を丸くする 2">
            <a:extLst>
              <a:ext uri="{FF2B5EF4-FFF2-40B4-BE49-F238E27FC236}">
                <a16:creationId xmlns:a16="http://schemas.microsoft.com/office/drawing/2014/main" id="{1231D056-E86D-1A57-7EC4-5A49D7AE5884}"/>
              </a:ext>
            </a:extLst>
          </p:cNvPr>
          <p:cNvSpPr/>
          <p:nvPr/>
        </p:nvSpPr>
        <p:spPr>
          <a:xfrm>
            <a:off x="6004622" y="1981410"/>
            <a:ext cx="393169" cy="369332"/>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a:t>
            </a:r>
            <a:endParaRPr kumimoji="1" lang="ja-JP" altLang="en-US" dirty="0">
              <a:solidFill>
                <a:schemeClr val="tx1"/>
              </a:solidFill>
            </a:endParaRPr>
          </a:p>
        </p:txBody>
      </p:sp>
      <p:sp>
        <p:nvSpPr>
          <p:cNvPr id="9" name="テキスト ボックス 8">
            <a:extLst>
              <a:ext uri="{FF2B5EF4-FFF2-40B4-BE49-F238E27FC236}">
                <a16:creationId xmlns:a16="http://schemas.microsoft.com/office/drawing/2014/main" id="{19F03FBD-E45F-B7AA-2B50-C80724C08C1D}"/>
              </a:ext>
            </a:extLst>
          </p:cNvPr>
          <p:cNvSpPr txBox="1"/>
          <p:nvPr/>
        </p:nvSpPr>
        <p:spPr>
          <a:xfrm>
            <a:off x="5188894" y="993333"/>
            <a:ext cx="2024623" cy="369332"/>
          </a:xfrm>
          <a:prstGeom prst="rect">
            <a:avLst/>
          </a:prstGeom>
          <a:noFill/>
        </p:spPr>
        <p:txBody>
          <a:bodyPr wrap="square" rtlCol="0">
            <a:spAutoFit/>
          </a:bodyPr>
          <a:lstStyle/>
          <a:p>
            <a:pPr algn="ctr"/>
            <a:r>
              <a:rPr kumimoji="1" lang="ja-JP" altLang="en-US" dirty="0"/>
              <a:t>不使用</a:t>
            </a:r>
          </a:p>
        </p:txBody>
      </p:sp>
      <p:sp>
        <p:nvSpPr>
          <p:cNvPr id="10" name="四角形: 角を丸くする 9">
            <a:extLst>
              <a:ext uri="{FF2B5EF4-FFF2-40B4-BE49-F238E27FC236}">
                <a16:creationId xmlns:a16="http://schemas.microsoft.com/office/drawing/2014/main" id="{2E06C212-4FC6-9F32-F21D-FEB175145E65}"/>
              </a:ext>
            </a:extLst>
          </p:cNvPr>
          <p:cNvSpPr/>
          <p:nvPr/>
        </p:nvSpPr>
        <p:spPr>
          <a:xfrm>
            <a:off x="5421756" y="3214252"/>
            <a:ext cx="1460548" cy="369332"/>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保存</a:t>
            </a:r>
          </a:p>
        </p:txBody>
      </p:sp>
      <p:sp>
        <p:nvSpPr>
          <p:cNvPr id="11" name="正方形/長方形 10">
            <a:extLst>
              <a:ext uri="{FF2B5EF4-FFF2-40B4-BE49-F238E27FC236}">
                <a16:creationId xmlns:a16="http://schemas.microsoft.com/office/drawing/2014/main" id="{2CDFE87A-FE12-A204-5134-C1466B70EA16}"/>
              </a:ext>
            </a:extLst>
          </p:cNvPr>
          <p:cNvSpPr/>
          <p:nvPr/>
        </p:nvSpPr>
        <p:spPr>
          <a:xfrm>
            <a:off x="-2890345" y="0"/>
            <a:ext cx="2890345" cy="5885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マスタ画面</a:t>
            </a:r>
          </a:p>
        </p:txBody>
      </p:sp>
    </p:spTree>
    <p:extLst>
      <p:ext uri="{BB962C8B-B14F-4D97-AF65-F5344CB8AC3E}">
        <p14:creationId xmlns:p14="http://schemas.microsoft.com/office/powerpoint/2010/main" val="3693926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7C594ED7-62E2-8017-40AA-50025597A45D}"/>
              </a:ext>
            </a:extLst>
          </p:cNvPr>
          <p:cNvSpPr txBox="1"/>
          <p:nvPr/>
        </p:nvSpPr>
        <p:spPr>
          <a:xfrm>
            <a:off x="-168454" y="730093"/>
            <a:ext cx="6208295" cy="369332"/>
          </a:xfrm>
          <a:prstGeom prst="rect">
            <a:avLst/>
          </a:prstGeom>
          <a:noFill/>
        </p:spPr>
        <p:txBody>
          <a:bodyPr wrap="square" rtlCol="0">
            <a:spAutoFit/>
          </a:bodyPr>
          <a:lstStyle/>
          <a:p>
            <a:r>
              <a:rPr kumimoji="1" lang="ja-JP" altLang="en-US" dirty="0"/>
              <a:t>　品種情報</a:t>
            </a:r>
          </a:p>
        </p:txBody>
      </p:sp>
      <p:sp>
        <p:nvSpPr>
          <p:cNvPr id="5" name="四角形: 角を丸くする 4">
            <a:extLst>
              <a:ext uri="{FF2B5EF4-FFF2-40B4-BE49-F238E27FC236}">
                <a16:creationId xmlns:a16="http://schemas.microsoft.com/office/drawing/2014/main" id="{058F72C5-1005-8F8C-95CD-A00700B5A7C7}"/>
              </a:ext>
            </a:extLst>
          </p:cNvPr>
          <p:cNvSpPr/>
          <p:nvPr/>
        </p:nvSpPr>
        <p:spPr>
          <a:xfrm>
            <a:off x="2699225" y="1855433"/>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6" name="テキスト ボックス 5">
            <a:extLst>
              <a:ext uri="{FF2B5EF4-FFF2-40B4-BE49-F238E27FC236}">
                <a16:creationId xmlns:a16="http://schemas.microsoft.com/office/drawing/2014/main" id="{56D06424-4965-65BB-C1F0-4F8A965CDC3F}"/>
              </a:ext>
            </a:extLst>
          </p:cNvPr>
          <p:cNvSpPr txBox="1"/>
          <p:nvPr/>
        </p:nvSpPr>
        <p:spPr>
          <a:xfrm>
            <a:off x="513237" y="1855433"/>
            <a:ext cx="2024623" cy="369332"/>
          </a:xfrm>
          <a:prstGeom prst="rect">
            <a:avLst/>
          </a:prstGeom>
          <a:noFill/>
        </p:spPr>
        <p:txBody>
          <a:bodyPr wrap="square" rtlCol="0">
            <a:spAutoFit/>
          </a:bodyPr>
          <a:lstStyle/>
          <a:p>
            <a:pPr algn="ctr"/>
            <a:r>
              <a:rPr kumimoji="1" lang="ja-JP" altLang="en-US" dirty="0"/>
              <a:t>品種</a:t>
            </a:r>
            <a:r>
              <a:rPr kumimoji="1" lang="en-US" altLang="ja-JP" dirty="0"/>
              <a:t>1</a:t>
            </a:r>
            <a:endParaRPr kumimoji="1" lang="ja-JP" altLang="en-US" dirty="0"/>
          </a:p>
        </p:txBody>
      </p:sp>
      <p:sp>
        <p:nvSpPr>
          <p:cNvPr id="7" name="四角形: 角を丸くする 6">
            <a:extLst>
              <a:ext uri="{FF2B5EF4-FFF2-40B4-BE49-F238E27FC236}">
                <a16:creationId xmlns:a16="http://schemas.microsoft.com/office/drawing/2014/main" id="{62690BB0-E864-09BC-2AAA-759A55F2045D}"/>
              </a:ext>
            </a:extLst>
          </p:cNvPr>
          <p:cNvSpPr/>
          <p:nvPr/>
        </p:nvSpPr>
        <p:spPr>
          <a:xfrm>
            <a:off x="2699225" y="2366421"/>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 name="テキスト ボックス 7">
            <a:extLst>
              <a:ext uri="{FF2B5EF4-FFF2-40B4-BE49-F238E27FC236}">
                <a16:creationId xmlns:a16="http://schemas.microsoft.com/office/drawing/2014/main" id="{3A03D08C-281E-D5AD-9201-DDD529B35563}"/>
              </a:ext>
            </a:extLst>
          </p:cNvPr>
          <p:cNvSpPr txBox="1"/>
          <p:nvPr/>
        </p:nvSpPr>
        <p:spPr>
          <a:xfrm>
            <a:off x="513237" y="2366421"/>
            <a:ext cx="2024623" cy="369332"/>
          </a:xfrm>
          <a:prstGeom prst="rect">
            <a:avLst/>
          </a:prstGeom>
          <a:noFill/>
        </p:spPr>
        <p:txBody>
          <a:bodyPr wrap="square" rtlCol="0">
            <a:spAutoFit/>
          </a:bodyPr>
          <a:lstStyle/>
          <a:p>
            <a:pPr algn="ctr"/>
            <a:r>
              <a:rPr kumimoji="1" lang="ja-JP" altLang="en-US" dirty="0"/>
              <a:t>品種</a:t>
            </a:r>
            <a:r>
              <a:rPr kumimoji="1" lang="en-US" altLang="ja-JP" dirty="0"/>
              <a:t>2</a:t>
            </a:r>
            <a:endParaRPr kumimoji="1" lang="ja-JP" altLang="en-US" dirty="0"/>
          </a:p>
        </p:txBody>
      </p:sp>
      <p:sp>
        <p:nvSpPr>
          <p:cNvPr id="30" name="テキスト ボックス 29">
            <a:extLst>
              <a:ext uri="{FF2B5EF4-FFF2-40B4-BE49-F238E27FC236}">
                <a16:creationId xmlns:a16="http://schemas.microsoft.com/office/drawing/2014/main" id="{6E02534D-A9F4-25A6-7558-EA616BE0B4B3}"/>
              </a:ext>
            </a:extLst>
          </p:cNvPr>
          <p:cNvSpPr txBox="1"/>
          <p:nvPr/>
        </p:nvSpPr>
        <p:spPr>
          <a:xfrm>
            <a:off x="513236" y="2782005"/>
            <a:ext cx="2024623" cy="369332"/>
          </a:xfrm>
          <a:prstGeom prst="rect">
            <a:avLst/>
          </a:prstGeom>
          <a:noFill/>
        </p:spPr>
        <p:txBody>
          <a:bodyPr wrap="square" rtlCol="0">
            <a:spAutoFit/>
          </a:bodyPr>
          <a:lstStyle/>
          <a:p>
            <a:pPr algn="ctr"/>
            <a:r>
              <a:rPr lang="en-US" altLang="ja-JP" dirty="0"/>
              <a:t>︙</a:t>
            </a:r>
            <a:endParaRPr kumimoji="1" lang="ja-JP" altLang="en-US" dirty="0"/>
          </a:p>
        </p:txBody>
      </p:sp>
      <p:sp>
        <p:nvSpPr>
          <p:cNvPr id="2" name="テキスト ボックス 1">
            <a:extLst>
              <a:ext uri="{FF2B5EF4-FFF2-40B4-BE49-F238E27FC236}">
                <a16:creationId xmlns:a16="http://schemas.microsoft.com/office/drawing/2014/main" id="{339F5318-947A-4455-7FD1-5D1BB773C61B}"/>
              </a:ext>
            </a:extLst>
          </p:cNvPr>
          <p:cNvSpPr txBox="1"/>
          <p:nvPr/>
        </p:nvSpPr>
        <p:spPr>
          <a:xfrm>
            <a:off x="2779907" y="1386717"/>
            <a:ext cx="2024623" cy="369332"/>
          </a:xfrm>
          <a:prstGeom prst="rect">
            <a:avLst/>
          </a:prstGeom>
          <a:noFill/>
        </p:spPr>
        <p:txBody>
          <a:bodyPr wrap="square" rtlCol="0">
            <a:spAutoFit/>
          </a:bodyPr>
          <a:lstStyle/>
          <a:p>
            <a:pPr algn="ctr"/>
            <a:r>
              <a:rPr lang="ja-JP" altLang="en-US" dirty="0"/>
              <a:t>品種</a:t>
            </a:r>
            <a:endParaRPr kumimoji="1" lang="ja-JP" altLang="en-US" dirty="0"/>
          </a:p>
        </p:txBody>
      </p:sp>
      <p:sp>
        <p:nvSpPr>
          <p:cNvPr id="3" name="四角形: 角を丸くする 2">
            <a:extLst>
              <a:ext uri="{FF2B5EF4-FFF2-40B4-BE49-F238E27FC236}">
                <a16:creationId xmlns:a16="http://schemas.microsoft.com/office/drawing/2014/main" id="{70DB90B6-D58F-3477-51C1-A9999A10F3BC}"/>
              </a:ext>
            </a:extLst>
          </p:cNvPr>
          <p:cNvSpPr/>
          <p:nvPr/>
        </p:nvSpPr>
        <p:spPr>
          <a:xfrm>
            <a:off x="5003006" y="1855433"/>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9" name="テキスト ボックス 8">
            <a:extLst>
              <a:ext uri="{FF2B5EF4-FFF2-40B4-BE49-F238E27FC236}">
                <a16:creationId xmlns:a16="http://schemas.microsoft.com/office/drawing/2014/main" id="{3EF6A7FA-CE27-3B7C-E416-35BD5124FCEC}"/>
              </a:ext>
            </a:extLst>
          </p:cNvPr>
          <p:cNvSpPr txBox="1"/>
          <p:nvPr/>
        </p:nvSpPr>
        <p:spPr>
          <a:xfrm>
            <a:off x="5083688" y="1386717"/>
            <a:ext cx="2024623" cy="369332"/>
          </a:xfrm>
          <a:prstGeom prst="rect">
            <a:avLst/>
          </a:prstGeom>
          <a:noFill/>
        </p:spPr>
        <p:txBody>
          <a:bodyPr wrap="square" rtlCol="0">
            <a:spAutoFit/>
          </a:bodyPr>
          <a:lstStyle/>
          <a:p>
            <a:pPr algn="ctr"/>
            <a:r>
              <a:rPr kumimoji="1" lang="ja-JP" altLang="en-US" dirty="0"/>
              <a:t>品種（英語）</a:t>
            </a:r>
          </a:p>
        </p:txBody>
      </p:sp>
      <p:sp>
        <p:nvSpPr>
          <p:cNvPr id="10" name="四角形: 角を丸くする 9">
            <a:extLst>
              <a:ext uri="{FF2B5EF4-FFF2-40B4-BE49-F238E27FC236}">
                <a16:creationId xmlns:a16="http://schemas.microsoft.com/office/drawing/2014/main" id="{07CAB998-A1E2-908F-9D58-606433578989}"/>
              </a:ext>
            </a:extLst>
          </p:cNvPr>
          <p:cNvSpPr/>
          <p:nvPr/>
        </p:nvSpPr>
        <p:spPr>
          <a:xfrm>
            <a:off x="7306787" y="1855433"/>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1" name="テキスト ボックス 10">
            <a:extLst>
              <a:ext uri="{FF2B5EF4-FFF2-40B4-BE49-F238E27FC236}">
                <a16:creationId xmlns:a16="http://schemas.microsoft.com/office/drawing/2014/main" id="{FB76362E-7EF7-5DFB-5235-734915B5EBD5}"/>
              </a:ext>
            </a:extLst>
          </p:cNvPr>
          <p:cNvSpPr txBox="1"/>
          <p:nvPr/>
        </p:nvSpPr>
        <p:spPr>
          <a:xfrm>
            <a:off x="7387469" y="1386717"/>
            <a:ext cx="2024623" cy="369332"/>
          </a:xfrm>
          <a:prstGeom prst="rect">
            <a:avLst/>
          </a:prstGeom>
          <a:noFill/>
        </p:spPr>
        <p:txBody>
          <a:bodyPr wrap="square" rtlCol="0">
            <a:spAutoFit/>
          </a:bodyPr>
          <a:lstStyle/>
          <a:p>
            <a:pPr algn="ctr"/>
            <a:r>
              <a:rPr kumimoji="1" lang="ja-JP" altLang="en-US" dirty="0"/>
              <a:t>色（英語）</a:t>
            </a:r>
          </a:p>
        </p:txBody>
      </p:sp>
      <p:sp>
        <p:nvSpPr>
          <p:cNvPr id="12" name="四角形: 角を丸くする 11">
            <a:extLst>
              <a:ext uri="{FF2B5EF4-FFF2-40B4-BE49-F238E27FC236}">
                <a16:creationId xmlns:a16="http://schemas.microsoft.com/office/drawing/2014/main" id="{CB541E6A-CF35-9C0C-8B5D-F3B56607003E}"/>
              </a:ext>
            </a:extLst>
          </p:cNvPr>
          <p:cNvSpPr/>
          <p:nvPr/>
        </p:nvSpPr>
        <p:spPr>
          <a:xfrm>
            <a:off x="5003006" y="2366421"/>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3" name="四角形: 角を丸くする 12">
            <a:extLst>
              <a:ext uri="{FF2B5EF4-FFF2-40B4-BE49-F238E27FC236}">
                <a16:creationId xmlns:a16="http://schemas.microsoft.com/office/drawing/2014/main" id="{538E6AC4-0C76-F0B1-2FED-C73D1AE2C334}"/>
              </a:ext>
            </a:extLst>
          </p:cNvPr>
          <p:cNvSpPr/>
          <p:nvPr/>
        </p:nvSpPr>
        <p:spPr>
          <a:xfrm>
            <a:off x="7306787" y="2366421"/>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3" name="四角形: 角を丸くする 22">
            <a:extLst>
              <a:ext uri="{FF2B5EF4-FFF2-40B4-BE49-F238E27FC236}">
                <a16:creationId xmlns:a16="http://schemas.microsoft.com/office/drawing/2014/main" id="{1D47AE7F-4F29-0ABC-C8AE-8E27D3113499}"/>
              </a:ext>
            </a:extLst>
          </p:cNvPr>
          <p:cNvSpPr/>
          <p:nvPr/>
        </p:nvSpPr>
        <p:spPr>
          <a:xfrm>
            <a:off x="874294" y="3950413"/>
            <a:ext cx="10443411" cy="13819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品種</a:t>
            </a:r>
            <a:r>
              <a:rPr lang="en-US" altLang="ja-JP" dirty="0"/>
              <a:t>1</a:t>
            </a:r>
            <a:r>
              <a:rPr lang="ja-JP" altLang="en-US" dirty="0"/>
              <a:t>：</a:t>
            </a:r>
            <a:r>
              <a:rPr lang="en-US" altLang="ja-JP" dirty="0"/>
              <a:t> symbol_vname1</a:t>
            </a:r>
            <a:r>
              <a:rPr lang="ja-JP" altLang="en-US" dirty="0"/>
              <a:t>　品種：</a:t>
            </a:r>
            <a:r>
              <a:rPr lang="en-US" altLang="ja-JP" dirty="0"/>
              <a:t> symbol_vname1-jp</a:t>
            </a:r>
          </a:p>
          <a:p>
            <a:pPr algn="ctr"/>
            <a:r>
              <a:rPr lang="ja-JP" altLang="en-US" dirty="0"/>
              <a:t>品種（英語）：</a:t>
            </a:r>
            <a:r>
              <a:rPr lang="en-US" altLang="ja-JP" dirty="0"/>
              <a:t> symbol_vname1-en</a:t>
            </a:r>
            <a:r>
              <a:rPr lang="ja-JP" altLang="en-US" dirty="0"/>
              <a:t>　色（英語）：</a:t>
            </a:r>
            <a:r>
              <a:rPr lang="en-US" altLang="ja-JP" dirty="0"/>
              <a:t> symbol_vname1-color</a:t>
            </a:r>
          </a:p>
          <a:p>
            <a:pPr algn="ctr"/>
            <a:r>
              <a:rPr lang="en-US" altLang="ja-JP" dirty="0"/>
              <a:t>︙</a:t>
            </a:r>
          </a:p>
          <a:p>
            <a:pPr algn="ctr"/>
            <a:r>
              <a:rPr lang="ja-JP" altLang="en-US" dirty="0"/>
              <a:t>不使用：</a:t>
            </a:r>
            <a:r>
              <a:rPr lang="en-US" altLang="ja-JP" dirty="0"/>
              <a:t>true/false</a:t>
            </a:r>
          </a:p>
        </p:txBody>
      </p:sp>
      <p:sp>
        <p:nvSpPr>
          <p:cNvPr id="24" name="四角形: 角を丸くする 23">
            <a:extLst>
              <a:ext uri="{FF2B5EF4-FFF2-40B4-BE49-F238E27FC236}">
                <a16:creationId xmlns:a16="http://schemas.microsoft.com/office/drawing/2014/main" id="{30C902BD-481C-8433-AE2C-901DE3F2820F}"/>
              </a:ext>
            </a:extLst>
          </p:cNvPr>
          <p:cNvSpPr/>
          <p:nvPr/>
        </p:nvSpPr>
        <p:spPr>
          <a:xfrm>
            <a:off x="5365725" y="5943241"/>
            <a:ext cx="1460548" cy="369332"/>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保存</a:t>
            </a:r>
          </a:p>
        </p:txBody>
      </p:sp>
      <p:sp>
        <p:nvSpPr>
          <p:cNvPr id="32" name="四角形: 角を丸くする 31">
            <a:extLst>
              <a:ext uri="{FF2B5EF4-FFF2-40B4-BE49-F238E27FC236}">
                <a16:creationId xmlns:a16="http://schemas.microsoft.com/office/drawing/2014/main" id="{50D77EC0-3424-C5F4-9AF6-003EAB466273}"/>
              </a:ext>
            </a:extLst>
          </p:cNvPr>
          <p:cNvSpPr/>
          <p:nvPr/>
        </p:nvSpPr>
        <p:spPr>
          <a:xfrm>
            <a:off x="0" y="0"/>
            <a:ext cx="12192000" cy="369332"/>
          </a:xfrm>
          <a:prstGeom prst="roundRect">
            <a:avLst>
              <a:gd name="adj" fmla="val 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en-US" altLang="ja-JP" dirty="0">
                <a:solidFill>
                  <a:schemeClr val="tx1"/>
                </a:solidFill>
              </a:rPr>
              <a:t>HOME</a:t>
            </a:r>
            <a:r>
              <a:rPr kumimoji="1" lang="ja-JP" altLang="en-US" dirty="0">
                <a:solidFill>
                  <a:schemeClr val="tx1"/>
                </a:solidFill>
              </a:rPr>
              <a:t>　｜　出荷明細作成　｜　</a:t>
            </a:r>
            <a:r>
              <a:rPr kumimoji="1" lang="ja-JP" altLang="en-US" b="1" dirty="0">
                <a:solidFill>
                  <a:schemeClr val="tx1"/>
                </a:solidFill>
              </a:rPr>
              <a:t>マスタ情報・設定</a:t>
            </a:r>
          </a:p>
        </p:txBody>
      </p:sp>
      <p:sp>
        <p:nvSpPr>
          <p:cNvPr id="36" name="四角形: 角を丸くする 35">
            <a:extLst>
              <a:ext uri="{FF2B5EF4-FFF2-40B4-BE49-F238E27FC236}">
                <a16:creationId xmlns:a16="http://schemas.microsoft.com/office/drawing/2014/main" id="{DFDDF5D8-4A59-E023-F45D-26FD9BD99B7C}"/>
              </a:ext>
            </a:extLst>
          </p:cNvPr>
          <p:cNvSpPr/>
          <p:nvPr/>
        </p:nvSpPr>
        <p:spPr>
          <a:xfrm>
            <a:off x="9677589" y="1834582"/>
            <a:ext cx="393169" cy="369332"/>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a:t>
            </a:r>
          </a:p>
        </p:txBody>
      </p:sp>
      <p:sp>
        <p:nvSpPr>
          <p:cNvPr id="37" name="四角形: 角を丸くする 36">
            <a:extLst>
              <a:ext uri="{FF2B5EF4-FFF2-40B4-BE49-F238E27FC236}">
                <a16:creationId xmlns:a16="http://schemas.microsoft.com/office/drawing/2014/main" id="{0898CC0A-83A8-2931-EAAC-022F6A3536C1}"/>
              </a:ext>
            </a:extLst>
          </p:cNvPr>
          <p:cNvSpPr/>
          <p:nvPr/>
        </p:nvSpPr>
        <p:spPr>
          <a:xfrm>
            <a:off x="9677589" y="2345570"/>
            <a:ext cx="393169" cy="369332"/>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a:t>
            </a:r>
            <a:endParaRPr kumimoji="1" lang="ja-JP" altLang="en-US" dirty="0">
              <a:solidFill>
                <a:schemeClr val="tx1"/>
              </a:solidFill>
            </a:endParaRPr>
          </a:p>
        </p:txBody>
      </p:sp>
      <p:sp>
        <p:nvSpPr>
          <p:cNvPr id="38" name="テキスト ボックス 37">
            <a:extLst>
              <a:ext uri="{FF2B5EF4-FFF2-40B4-BE49-F238E27FC236}">
                <a16:creationId xmlns:a16="http://schemas.microsoft.com/office/drawing/2014/main" id="{01778F24-4B6D-0865-71CD-2C6FA976A4E1}"/>
              </a:ext>
            </a:extLst>
          </p:cNvPr>
          <p:cNvSpPr txBox="1"/>
          <p:nvPr/>
        </p:nvSpPr>
        <p:spPr>
          <a:xfrm>
            <a:off x="8861861" y="1357493"/>
            <a:ext cx="2024623" cy="369332"/>
          </a:xfrm>
          <a:prstGeom prst="rect">
            <a:avLst/>
          </a:prstGeom>
          <a:noFill/>
        </p:spPr>
        <p:txBody>
          <a:bodyPr wrap="square" rtlCol="0">
            <a:spAutoFit/>
          </a:bodyPr>
          <a:lstStyle/>
          <a:p>
            <a:pPr algn="ctr"/>
            <a:r>
              <a:rPr kumimoji="1" lang="ja-JP" altLang="en-US" dirty="0"/>
              <a:t>不使用</a:t>
            </a:r>
          </a:p>
        </p:txBody>
      </p:sp>
      <p:sp>
        <p:nvSpPr>
          <p:cNvPr id="39" name="テキスト ボックス 38">
            <a:extLst>
              <a:ext uri="{FF2B5EF4-FFF2-40B4-BE49-F238E27FC236}">
                <a16:creationId xmlns:a16="http://schemas.microsoft.com/office/drawing/2014/main" id="{A80639A1-16D6-A92E-9E91-E904E512A83B}"/>
              </a:ext>
            </a:extLst>
          </p:cNvPr>
          <p:cNvSpPr txBox="1"/>
          <p:nvPr/>
        </p:nvSpPr>
        <p:spPr>
          <a:xfrm>
            <a:off x="513235" y="3197589"/>
            <a:ext cx="2024623" cy="369332"/>
          </a:xfrm>
          <a:prstGeom prst="rect">
            <a:avLst/>
          </a:prstGeom>
          <a:noFill/>
          <a:ln>
            <a:solidFill>
              <a:schemeClr val="tx1"/>
            </a:solidFill>
          </a:ln>
        </p:spPr>
        <p:txBody>
          <a:bodyPr wrap="square" rtlCol="0">
            <a:spAutoFit/>
          </a:bodyPr>
          <a:lstStyle/>
          <a:p>
            <a:pPr algn="ctr"/>
            <a:r>
              <a:rPr kumimoji="1" lang="ja-JP" altLang="en-US" dirty="0"/>
              <a:t>＋追加</a:t>
            </a:r>
          </a:p>
        </p:txBody>
      </p:sp>
      <p:sp>
        <p:nvSpPr>
          <p:cNvPr id="43" name="四角形: 角を丸くする 42">
            <a:extLst>
              <a:ext uri="{FF2B5EF4-FFF2-40B4-BE49-F238E27FC236}">
                <a16:creationId xmlns:a16="http://schemas.microsoft.com/office/drawing/2014/main" id="{B896C516-EA26-8D84-2822-61663AEE12BD}"/>
              </a:ext>
            </a:extLst>
          </p:cNvPr>
          <p:cNvSpPr/>
          <p:nvPr/>
        </p:nvSpPr>
        <p:spPr>
          <a:xfrm>
            <a:off x="8767010" y="101231"/>
            <a:ext cx="3349592" cy="9412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農園ごと、個別マスタ</a:t>
            </a:r>
            <a:endParaRPr lang="en-US" altLang="ja-JP" dirty="0"/>
          </a:p>
        </p:txBody>
      </p:sp>
      <p:sp>
        <p:nvSpPr>
          <p:cNvPr id="14" name="正方形/長方形 13">
            <a:extLst>
              <a:ext uri="{FF2B5EF4-FFF2-40B4-BE49-F238E27FC236}">
                <a16:creationId xmlns:a16="http://schemas.microsoft.com/office/drawing/2014/main" id="{B84476EB-47F2-6042-AB64-8B536F871F13}"/>
              </a:ext>
            </a:extLst>
          </p:cNvPr>
          <p:cNvSpPr/>
          <p:nvPr/>
        </p:nvSpPr>
        <p:spPr>
          <a:xfrm>
            <a:off x="-2890345" y="0"/>
            <a:ext cx="2890345" cy="5885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マスタ画面</a:t>
            </a:r>
          </a:p>
        </p:txBody>
      </p:sp>
    </p:spTree>
    <p:extLst>
      <p:ext uri="{BB962C8B-B14F-4D97-AF65-F5344CB8AC3E}">
        <p14:creationId xmlns:p14="http://schemas.microsoft.com/office/powerpoint/2010/main" val="2472755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四角形: 角を丸くする 3">
            <a:extLst>
              <a:ext uri="{FF2B5EF4-FFF2-40B4-BE49-F238E27FC236}">
                <a16:creationId xmlns:a16="http://schemas.microsoft.com/office/drawing/2014/main" id="{B844EE1D-C361-577F-D5C4-F2483BC8DDA4}"/>
              </a:ext>
            </a:extLst>
          </p:cNvPr>
          <p:cNvSpPr/>
          <p:nvPr/>
        </p:nvSpPr>
        <p:spPr>
          <a:xfrm>
            <a:off x="2699225" y="1644506"/>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上海／</a:t>
            </a:r>
            <a:r>
              <a:rPr kumimoji="1" lang="en-US" altLang="ja-JP" dirty="0">
                <a:solidFill>
                  <a:schemeClr val="tx1"/>
                </a:solidFill>
              </a:rPr>
              <a:t>XXXXX</a:t>
            </a:r>
            <a:endParaRPr kumimoji="1" lang="ja-JP" altLang="en-US" dirty="0">
              <a:solidFill>
                <a:schemeClr val="tx1"/>
              </a:solidFill>
            </a:endParaRPr>
          </a:p>
        </p:txBody>
      </p:sp>
      <p:sp>
        <p:nvSpPr>
          <p:cNvPr id="5" name="テキスト ボックス 4">
            <a:extLst>
              <a:ext uri="{FF2B5EF4-FFF2-40B4-BE49-F238E27FC236}">
                <a16:creationId xmlns:a16="http://schemas.microsoft.com/office/drawing/2014/main" id="{4CEE6058-F1DE-CADA-F975-FBE174C4FC72}"/>
              </a:ext>
            </a:extLst>
          </p:cNvPr>
          <p:cNvSpPr txBox="1"/>
          <p:nvPr/>
        </p:nvSpPr>
        <p:spPr>
          <a:xfrm>
            <a:off x="513237" y="1644506"/>
            <a:ext cx="2024623" cy="369332"/>
          </a:xfrm>
          <a:prstGeom prst="rect">
            <a:avLst/>
          </a:prstGeom>
          <a:noFill/>
        </p:spPr>
        <p:txBody>
          <a:bodyPr wrap="square" rtlCol="0">
            <a:spAutoFit/>
          </a:bodyPr>
          <a:lstStyle/>
          <a:p>
            <a:pPr algn="ctr"/>
            <a:r>
              <a:rPr kumimoji="1" lang="ja-JP" altLang="en-US" dirty="0"/>
              <a:t>輸入者</a:t>
            </a:r>
            <a:r>
              <a:rPr kumimoji="1" lang="en-US" altLang="ja-JP" dirty="0"/>
              <a:t>1</a:t>
            </a:r>
            <a:endParaRPr kumimoji="1" lang="ja-JP" altLang="en-US" dirty="0"/>
          </a:p>
        </p:txBody>
      </p:sp>
      <p:sp>
        <p:nvSpPr>
          <p:cNvPr id="6" name="四角形: 角を丸くする 5">
            <a:extLst>
              <a:ext uri="{FF2B5EF4-FFF2-40B4-BE49-F238E27FC236}">
                <a16:creationId xmlns:a16="http://schemas.microsoft.com/office/drawing/2014/main" id="{BA6625D4-E549-FA9A-3034-C760F1CAE0B5}"/>
              </a:ext>
            </a:extLst>
          </p:cNvPr>
          <p:cNvSpPr/>
          <p:nvPr/>
        </p:nvSpPr>
        <p:spPr>
          <a:xfrm>
            <a:off x="2699225" y="2155494"/>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韓国／</a:t>
            </a:r>
            <a:r>
              <a:rPr kumimoji="1" lang="en-US" altLang="ja-JP" dirty="0">
                <a:solidFill>
                  <a:schemeClr val="tx1"/>
                </a:solidFill>
              </a:rPr>
              <a:t>△△△</a:t>
            </a:r>
            <a:endParaRPr kumimoji="1" lang="ja-JP" altLang="en-US" dirty="0">
              <a:solidFill>
                <a:schemeClr val="tx1"/>
              </a:solidFill>
            </a:endParaRPr>
          </a:p>
        </p:txBody>
      </p:sp>
      <p:sp>
        <p:nvSpPr>
          <p:cNvPr id="7" name="テキスト ボックス 6">
            <a:extLst>
              <a:ext uri="{FF2B5EF4-FFF2-40B4-BE49-F238E27FC236}">
                <a16:creationId xmlns:a16="http://schemas.microsoft.com/office/drawing/2014/main" id="{7618D468-9458-0F62-F5FA-8D0203AB3E82}"/>
              </a:ext>
            </a:extLst>
          </p:cNvPr>
          <p:cNvSpPr txBox="1"/>
          <p:nvPr/>
        </p:nvSpPr>
        <p:spPr>
          <a:xfrm>
            <a:off x="513237" y="2155494"/>
            <a:ext cx="2024623" cy="369332"/>
          </a:xfrm>
          <a:prstGeom prst="rect">
            <a:avLst/>
          </a:prstGeom>
          <a:noFill/>
        </p:spPr>
        <p:txBody>
          <a:bodyPr wrap="square" rtlCol="0">
            <a:spAutoFit/>
          </a:bodyPr>
          <a:lstStyle/>
          <a:p>
            <a:pPr algn="ctr"/>
            <a:r>
              <a:rPr kumimoji="1" lang="ja-JP" altLang="en-US" dirty="0"/>
              <a:t>輸入者</a:t>
            </a:r>
            <a:r>
              <a:rPr kumimoji="1" lang="en-US" altLang="ja-JP" dirty="0"/>
              <a:t>2</a:t>
            </a:r>
            <a:endParaRPr kumimoji="1" lang="ja-JP" altLang="en-US" dirty="0"/>
          </a:p>
        </p:txBody>
      </p:sp>
      <p:sp>
        <p:nvSpPr>
          <p:cNvPr id="12" name="テキスト ボックス 11">
            <a:extLst>
              <a:ext uri="{FF2B5EF4-FFF2-40B4-BE49-F238E27FC236}">
                <a16:creationId xmlns:a16="http://schemas.microsoft.com/office/drawing/2014/main" id="{A49EE2DA-C839-1B7A-E9DC-7293B18FC107}"/>
              </a:ext>
            </a:extLst>
          </p:cNvPr>
          <p:cNvSpPr txBox="1"/>
          <p:nvPr/>
        </p:nvSpPr>
        <p:spPr>
          <a:xfrm>
            <a:off x="0" y="673170"/>
            <a:ext cx="6208295" cy="369332"/>
          </a:xfrm>
          <a:prstGeom prst="rect">
            <a:avLst/>
          </a:prstGeom>
          <a:noFill/>
        </p:spPr>
        <p:txBody>
          <a:bodyPr wrap="square" rtlCol="0">
            <a:spAutoFit/>
          </a:bodyPr>
          <a:lstStyle/>
          <a:p>
            <a:r>
              <a:rPr kumimoji="1" lang="ja-JP" altLang="en-US" dirty="0"/>
              <a:t>　</a:t>
            </a:r>
            <a:r>
              <a:rPr lang="ja-JP" altLang="en-US" dirty="0"/>
              <a:t>輸入者マスタ</a:t>
            </a:r>
            <a:endParaRPr kumimoji="1" lang="ja-JP" altLang="en-US" dirty="0"/>
          </a:p>
        </p:txBody>
      </p:sp>
      <p:sp>
        <p:nvSpPr>
          <p:cNvPr id="13" name="テキスト ボックス 12">
            <a:extLst>
              <a:ext uri="{FF2B5EF4-FFF2-40B4-BE49-F238E27FC236}">
                <a16:creationId xmlns:a16="http://schemas.microsoft.com/office/drawing/2014/main" id="{216AA411-6C90-6387-95F7-08482F5A1CA1}"/>
              </a:ext>
            </a:extLst>
          </p:cNvPr>
          <p:cNvSpPr txBox="1"/>
          <p:nvPr/>
        </p:nvSpPr>
        <p:spPr>
          <a:xfrm>
            <a:off x="2779907" y="1155712"/>
            <a:ext cx="2024623" cy="369332"/>
          </a:xfrm>
          <a:prstGeom prst="rect">
            <a:avLst/>
          </a:prstGeom>
          <a:noFill/>
        </p:spPr>
        <p:txBody>
          <a:bodyPr wrap="square" rtlCol="0">
            <a:spAutoFit/>
          </a:bodyPr>
          <a:lstStyle/>
          <a:p>
            <a:pPr algn="ctr"/>
            <a:r>
              <a:rPr kumimoji="1" lang="ja-JP" altLang="en-US" dirty="0"/>
              <a:t>輸入者名（親）</a:t>
            </a:r>
          </a:p>
        </p:txBody>
      </p:sp>
      <p:sp>
        <p:nvSpPr>
          <p:cNvPr id="26" name="テキスト ボックス 25">
            <a:extLst>
              <a:ext uri="{FF2B5EF4-FFF2-40B4-BE49-F238E27FC236}">
                <a16:creationId xmlns:a16="http://schemas.microsoft.com/office/drawing/2014/main" id="{6DC39603-95FE-6850-C461-2D1C8B25E05F}"/>
              </a:ext>
            </a:extLst>
          </p:cNvPr>
          <p:cNvSpPr txBox="1"/>
          <p:nvPr/>
        </p:nvSpPr>
        <p:spPr>
          <a:xfrm>
            <a:off x="513237" y="2985833"/>
            <a:ext cx="2024623" cy="369332"/>
          </a:xfrm>
          <a:prstGeom prst="rect">
            <a:avLst/>
          </a:prstGeom>
          <a:noFill/>
          <a:ln>
            <a:solidFill>
              <a:schemeClr val="tx1"/>
            </a:solidFill>
          </a:ln>
        </p:spPr>
        <p:txBody>
          <a:bodyPr wrap="square" rtlCol="0">
            <a:spAutoFit/>
          </a:bodyPr>
          <a:lstStyle/>
          <a:p>
            <a:pPr algn="ctr"/>
            <a:r>
              <a:rPr kumimoji="1" lang="ja-JP" altLang="en-US" dirty="0"/>
              <a:t>＋追加</a:t>
            </a:r>
          </a:p>
        </p:txBody>
      </p:sp>
      <p:sp>
        <p:nvSpPr>
          <p:cNvPr id="27" name="テキスト ボックス 26">
            <a:extLst>
              <a:ext uri="{FF2B5EF4-FFF2-40B4-BE49-F238E27FC236}">
                <a16:creationId xmlns:a16="http://schemas.microsoft.com/office/drawing/2014/main" id="{771AD0DC-4CEE-580A-F3C9-1B693683F0DD}"/>
              </a:ext>
            </a:extLst>
          </p:cNvPr>
          <p:cNvSpPr txBox="1"/>
          <p:nvPr/>
        </p:nvSpPr>
        <p:spPr>
          <a:xfrm>
            <a:off x="513236" y="2570248"/>
            <a:ext cx="2024623" cy="369332"/>
          </a:xfrm>
          <a:prstGeom prst="rect">
            <a:avLst/>
          </a:prstGeom>
          <a:noFill/>
        </p:spPr>
        <p:txBody>
          <a:bodyPr wrap="square" rtlCol="0">
            <a:spAutoFit/>
          </a:bodyPr>
          <a:lstStyle/>
          <a:p>
            <a:pPr algn="ctr"/>
            <a:r>
              <a:rPr lang="en-US" altLang="ja-JP" dirty="0"/>
              <a:t>︙</a:t>
            </a:r>
            <a:endParaRPr kumimoji="1" lang="ja-JP" altLang="en-US" dirty="0"/>
          </a:p>
        </p:txBody>
      </p:sp>
      <p:sp>
        <p:nvSpPr>
          <p:cNvPr id="29" name="テキスト ボックス 28">
            <a:extLst>
              <a:ext uri="{FF2B5EF4-FFF2-40B4-BE49-F238E27FC236}">
                <a16:creationId xmlns:a16="http://schemas.microsoft.com/office/drawing/2014/main" id="{E46AFC0D-5FA1-E32B-A3CC-9F607492F49B}"/>
              </a:ext>
            </a:extLst>
          </p:cNvPr>
          <p:cNvSpPr txBox="1"/>
          <p:nvPr/>
        </p:nvSpPr>
        <p:spPr>
          <a:xfrm>
            <a:off x="5442692" y="2155494"/>
            <a:ext cx="6748258" cy="372339"/>
          </a:xfrm>
          <a:prstGeom prst="rect">
            <a:avLst/>
          </a:prstGeom>
          <a:noFill/>
        </p:spPr>
        <p:txBody>
          <a:bodyPr wrap="square" rtlCol="0">
            <a:spAutoFit/>
          </a:bodyPr>
          <a:lstStyle/>
          <a:p>
            <a:r>
              <a:rPr kumimoji="1" lang="en-US" altLang="ja-JP" dirty="0"/>
              <a:t>- , KANG A , KANG B …</a:t>
            </a:r>
            <a:endParaRPr kumimoji="1" lang="ja-JP" altLang="en-US" dirty="0"/>
          </a:p>
        </p:txBody>
      </p:sp>
      <p:sp>
        <p:nvSpPr>
          <p:cNvPr id="33" name="フローチャート: 論理和 32">
            <a:extLst>
              <a:ext uri="{FF2B5EF4-FFF2-40B4-BE49-F238E27FC236}">
                <a16:creationId xmlns:a16="http://schemas.microsoft.com/office/drawing/2014/main" id="{ABCDA1F7-981F-C73F-9832-FA9AD6BC7772}"/>
              </a:ext>
            </a:extLst>
          </p:cNvPr>
          <p:cNvSpPr/>
          <p:nvPr/>
        </p:nvSpPr>
        <p:spPr>
          <a:xfrm>
            <a:off x="5014762" y="1686674"/>
            <a:ext cx="298383" cy="298383"/>
          </a:xfrm>
          <a:prstGeom prst="flowChar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フローチャート: 論理和 33">
            <a:extLst>
              <a:ext uri="{FF2B5EF4-FFF2-40B4-BE49-F238E27FC236}">
                <a16:creationId xmlns:a16="http://schemas.microsoft.com/office/drawing/2014/main" id="{DB106A13-B1E8-FDB2-DA3E-393B8DA01530}"/>
              </a:ext>
            </a:extLst>
          </p:cNvPr>
          <p:cNvSpPr/>
          <p:nvPr/>
        </p:nvSpPr>
        <p:spPr>
          <a:xfrm>
            <a:off x="5014761" y="2184656"/>
            <a:ext cx="298383" cy="298383"/>
          </a:xfrm>
          <a:prstGeom prst="flowChar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5C257FBD-E8CF-511E-5C69-5A43ED84A4AF}"/>
              </a:ext>
            </a:extLst>
          </p:cNvPr>
          <p:cNvSpPr txBox="1"/>
          <p:nvPr/>
        </p:nvSpPr>
        <p:spPr>
          <a:xfrm>
            <a:off x="5442694" y="1635247"/>
            <a:ext cx="6748256" cy="372339"/>
          </a:xfrm>
          <a:prstGeom prst="rect">
            <a:avLst/>
          </a:prstGeom>
          <a:noFill/>
        </p:spPr>
        <p:txBody>
          <a:bodyPr wrap="square" rtlCol="0">
            <a:spAutoFit/>
          </a:bodyPr>
          <a:lstStyle/>
          <a:p>
            <a:r>
              <a:rPr kumimoji="1" lang="en-US" altLang="ja-JP" dirty="0"/>
              <a:t>XXXXX</a:t>
            </a:r>
            <a:endParaRPr kumimoji="1" lang="ja-JP" altLang="en-US" dirty="0"/>
          </a:p>
        </p:txBody>
      </p:sp>
      <p:sp>
        <p:nvSpPr>
          <p:cNvPr id="37" name="テキスト ボックス 36">
            <a:extLst>
              <a:ext uri="{FF2B5EF4-FFF2-40B4-BE49-F238E27FC236}">
                <a16:creationId xmlns:a16="http://schemas.microsoft.com/office/drawing/2014/main" id="{D9AE4809-032B-7884-9E28-4EEA4933B19A}"/>
              </a:ext>
            </a:extLst>
          </p:cNvPr>
          <p:cNvSpPr txBox="1"/>
          <p:nvPr/>
        </p:nvSpPr>
        <p:spPr>
          <a:xfrm>
            <a:off x="5442692" y="1155712"/>
            <a:ext cx="2024623" cy="369332"/>
          </a:xfrm>
          <a:prstGeom prst="rect">
            <a:avLst/>
          </a:prstGeom>
          <a:noFill/>
        </p:spPr>
        <p:txBody>
          <a:bodyPr wrap="square" rtlCol="0">
            <a:spAutoFit/>
          </a:bodyPr>
          <a:lstStyle/>
          <a:p>
            <a:r>
              <a:rPr lang="ja-JP" altLang="en-US" dirty="0"/>
              <a:t>枝番（子）</a:t>
            </a:r>
            <a:endParaRPr kumimoji="1" lang="ja-JP" altLang="en-US" dirty="0"/>
          </a:p>
        </p:txBody>
      </p:sp>
      <p:sp>
        <p:nvSpPr>
          <p:cNvPr id="38" name="四角形: 角を丸くする 37">
            <a:extLst>
              <a:ext uri="{FF2B5EF4-FFF2-40B4-BE49-F238E27FC236}">
                <a16:creationId xmlns:a16="http://schemas.microsoft.com/office/drawing/2014/main" id="{021CFA71-6C2A-BDD5-764E-7909D7A519B2}"/>
              </a:ext>
            </a:extLst>
          </p:cNvPr>
          <p:cNvSpPr/>
          <p:nvPr/>
        </p:nvSpPr>
        <p:spPr>
          <a:xfrm>
            <a:off x="2699225" y="4479499"/>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倉庫</a:t>
            </a:r>
            <a:r>
              <a:rPr lang="en-US" altLang="ja-JP" dirty="0">
                <a:solidFill>
                  <a:schemeClr val="tx1"/>
                </a:solidFill>
              </a:rPr>
              <a:t>A</a:t>
            </a:r>
            <a:endParaRPr kumimoji="1" lang="ja-JP" altLang="en-US" dirty="0">
              <a:solidFill>
                <a:schemeClr val="tx1"/>
              </a:solidFill>
            </a:endParaRPr>
          </a:p>
        </p:txBody>
      </p:sp>
      <p:sp>
        <p:nvSpPr>
          <p:cNvPr id="39" name="テキスト ボックス 38">
            <a:extLst>
              <a:ext uri="{FF2B5EF4-FFF2-40B4-BE49-F238E27FC236}">
                <a16:creationId xmlns:a16="http://schemas.microsoft.com/office/drawing/2014/main" id="{E269E77F-E688-4F9C-AFD6-995A92035668}"/>
              </a:ext>
            </a:extLst>
          </p:cNvPr>
          <p:cNvSpPr txBox="1"/>
          <p:nvPr/>
        </p:nvSpPr>
        <p:spPr>
          <a:xfrm>
            <a:off x="513237" y="4479499"/>
            <a:ext cx="2024623" cy="369332"/>
          </a:xfrm>
          <a:prstGeom prst="rect">
            <a:avLst/>
          </a:prstGeom>
          <a:noFill/>
        </p:spPr>
        <p:txBody>
          <a:bodyPr wrap="square" rtlCol="0">
            <a:spAutoFit/>
          </a:bodyPr>
          <a:lstStyle/>
          <a:p>
            <a:pPr algn="ctr"/>
            <a:r>
              <a:rPr kumimoji="1" lang="ja-JP" altLang="en-US" dirty="0"/>
              <a:t>配送先</a:t>
            </a:r>
            <a:r>
              <a:rPr kumimoji="1" lang="en-US" altLang="ja-JP" dirty="0"/>
              <a:t>1</a:t>
            </a:r>
            <a:endParaRPr kumimoji="1" lang="ja-JP" altLang="en-US" dirty="0"/>
          </a:p>
        </p:txBody>
      </p:sp>
      <p:sp>
        <p:nvSpPr>
          <p:cNvPr id="40" name="四角形: 角を丸くする 39">
            <a:extLst>
              <a:ext uri="{FF2B5EF4-FFF2-40B4-BE49-F238E27FC236}">
                <a16:creationId xmlns:a16="http://schemas.microsoft.com/office/drawing/2014/main" id="{0286E8C1-092C-20B6-03F8-3088015A37FD}"/>
              </a:ext>
            </a:extLst>
          </p:cNvPr>
          <p:cNvSpPr/>
          <p:nvPr/>
        </p:nvSpPr>
        <p:spPr>
          <a:xfrm>
            <a:off x="2699225" y="4990487"/>
            <a:ext cx="2185988"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rPr>
              <a:t>国内花市場集荷場気付け〇〇生花行き</a:t>
            </a:r>
          </a:p>
        </p:txBody>
      </p:sp>
      <p:sp>
        <p:nvSpPr>
          <p:cNvPr id="41" name="テキスト ボックス 40">
            <a:extLst>
              <a:ext uri="{FF2B5EF4-FFF2-40B4-BE49-F238E27FC236}">
                <a16:creationId xmlns:a16="http://schemas.microsoft.com/office/drawing/2014/main" id="{0A2185DB-D395-3A75-ABCB-4F9296768998}"/>
              </a:ext>
            </a:extLst>
          </p:cNvPr>
          <p:cNvSpPr txBox="1"/>
          <p:nvPr/>
        </p:nvSpPr>
        <p:spPr>
          <a:xfrm>
            <a:off x="513237" y="4990487"/>
            <a:ext cx="2024623" cy="369332"/>
          </a:xfrm>
          <a:prstGeom prst="rect">
            <a:avLst/>
          </a:prstGeom>
          <a:noFill/>
        </p:spPr>
        <p:txBody>
          <a:bodyPr wrap="square" rtlCol="0">
            <a:spAutoFit/>
          </a:bodyPr>
          <a:lstStyle/>
          <a:p>
            <a:pPr algn="ctr"/>
            <a:r>
              <a:rPr lang="ja-JP" altLang="en-US" dirty="0"/>
              <a:t>配送先</a:t>
            </a:r>
            <a:r>
              <a:rPr kumimoji="1" lang="en-US" altLang="ja-JP" dirty="0"/>
              <a:t>2</a:t>
            </a:r>
            <a:endParaRPr kumimoji="1" lang="ja-JP" altLang="en-US" dirty="0"/>
          </a:p>
        </p:txBody>
      </p:sp>
      <p:sp>
        <p:nvSpPr>
          <p:cNvPr id="42" name="テキスト ボックス 41">
            <a:extLst>
              <a:ext uri="{FF2B5EF4-FFF2-40B4-BE49-F238E27FC236}">
                <a16:creationId xmlns:a16="http://schemas.microsoft.com/office/drawing/2014/main" id="{B7FC660D-E4CB-95BC-4913-08BF7F6C319B}"/>
              </a:ext>
            </a:extLst>
          </p:cNvPr>
          <p:cNvSpPr txBox="1"/>
          <p:nvPr/>
        </p:nvSpPr>
        <p:spPr>
          <a:xfrm>
            <a:off x="0" y="3904981"/>
            <a:ext cx="6208295" cy="369332"/>
          </a:xfrm>
          <a:prstGeom prst="rect">
            <a:avLst/>
          </a:prstGeom>
          <a:noFill/>
        </p:spPr>
        <p:txBody>
          <a:bodyPr wrap="square" rtlCol="0">
            <a:spAutoFit/>
          </a:bodyPr>
          <a:lstStyle/>
          <a:p>
            <a:r>
              <a:rPr kumimoji="1" lang="ja-JP" altLang="en-US" dirty="0"/>
              <a:t>　国内配送先</a:t>
            </a:r>
            <a:r>
              <a:rPr lang="ja-JP" altLang="en-US" dirty="0"/>
              <a:t>マスタ</a:t>
            </a:r>
            <a:endParaRPr kumimoji="1" lang="ja-JP" altLang="en-US" dirty="0"/>
          </a:p>
        </p:txBody>
      </p:sp>
      <p:sp>
        <p:nvSpPr>
          <p:cNvPr id="44" name="テキスト ボックス 43">
            <a:extLst>
              <a:ext uri="{FF2B5EF4-FFF2-40B4-BE49-F238E27FC236}">
                <a16:creationId xmlns:a16="http://schemas.microsoft.com/office/drawing/2014/main" id="{DD1ADAF5-48DA-34DB-5D79-6D4BDBE49C81}"/>
              </a:ext>
            </a:extLst>
          </p:cNvPr>
          <p:cNvSpPr txBox="1"/>
          <p:nvPr/>
        </p:nvSpPr>
        <p:spPr>
          <a:xfrm>
            <a:off x="513237" y="5820826"/>
            <a:ext cx="2024623" cy="369332"/>
          </a:xfrm>
          <a:prstGeom prst="rect">
            <a:avLst/>
          </a:prstGeom>
          <a:noFill/>
          <a:ln>
            <a:solidFill>
              <a:schemeClr val="tx1"/>
            </a:solidFill>
          </a:ln>
        </p:spPr>
        <p:txBody>
          <a:bodyPr wrap="square" rtlCol="0">
            <a:spAutoFit/>
          </a:bodyPr>
          <a:lstStyle/>
          <a:p>
            <a:pPr algn="ctr"/>
            <a:r>
              <a:rPr kumimoji="1" lang="ja-JP" altLang="en-US" dirty="0"/>
              <a:t>＋追加</a:t>
            </a:r>
          </a:p>
        </p:txBody>
      </p:sp>
      <p:sp>
        <p:nvSpPr>
          <p:cNvPr id="45" name="テキスト ボックス 44">
            <a:extLst>
              <a:ext uri="{FF2B5EF4-FFF2-40B4-BE49-F238E27FC236}">
                <a16:creationId xmlns:a16="http://schemas.microsoft.com/office/drawing/2014/main" id="{D44F2454-EF7F-1B6E-5859-CDA20C77928D}"/>
              </a:ext>
            </a:extLst>
          </p:cNvPr>
          <p:cNvSpPr txBox="1"/>
          <p:nvPr/>
        </p:nvSpPr>
        <p:spPr>
          <a:xfrm>
            <a:off x="513236" y="5405241"/>
            <a:ext cx="2024623" cy="369332"/>
          </a:xfrm>
          <a:prstGeom prst="rect">
            <a:avLst/>
          </a:prstGeom>
          <a:noFill/>
        </p:spPr>
        <p:txBody>
          <a:bodyPr wrap="square" rtlCol="0">
            <a:spAutoFit/>
          </a:bodyPr>
          <a:lstStyle/>
          <a:p>
            <a:pPr algn="ctr"/>
            <a:r>
              <a:rPr lang="en-US" altLang="ja-JP" dirty="0"/>
              <a:t>︙</a:t>
            </a:r>
            <a:endParaRPr kumimoji="1" lang="ja-JP" altLang="en-US" dirty="0"/>
          </a:p>
        </p:txBody>
      </p:sp>
      <p:sp>
        <p:nvSpPr>
          <p:cNvPr id="48" name="四角形: 角を丸くする 47">
            <a:extLst>
              <a:ext uri="{FF2B5EF4-FFF2-40B4-BE49-F238E27FC236}">
                <a16:creationId xmlns:a16="http://schemas.microsoft.com/office/drawing/2014/main" id="{A2157126-8CD6-F3E6-335D-4CF1D2C07AD9}"/>
              </a:ext>
            </a:extLst>
          </p:cNvPr>
          <p:cNvSpPr/>
          <p:nvPr/>
        </p:nvSpPr>
        <p:spPr>
          <a:xfrm>
            <a:off x="8767010" y="101231"/>
            <a:ext cx="3349592" cy="9412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全体管理、管理者マスタ</a:t>
            </a:r>
            <a:endParaRPr lang="en-US" altLang="ja-JP" dirty="0"/>
          </a:p>
          <a:p>
            <a:pPr algn="ctr"/>
            <a:r>
              <a:rPr lang="ja-JP" altLang="en-US" dirty="0"/>
              <a:t>全農園から参照可能</a:t>
            </a:r>
            <a:endParaRPr lang="en-US" altLang="ja-JP" dirty="0"/>
          </a:p>
        </p:txBody>
      </p:sp>
      <p:sp>
        <p:nvSpPr>
          <p:cNvPr id="2" name="四角形: 角を丸くする 1">
            <a:extLst>
              <a:ext uri="{FF2B5EF4-FFF2-40B4-BE49-F238E27FC236}">
                <a16:creationId xmlns:a16="http://schemas.microsoft.com/office/drawing/2014/main" id="{84C0354E-C045-B39A-A7DF-2FC8F6E4892D}"/>
              </a:ext>
            </a:extLst>
          </p:cNvPr>
          <p:cNvSpPr/>
          <p:nvPr/>
        </p:nvSpPr>
        <p:spPr>
          <a:xfrm>
            <a:off x="5421756" y="3214252"/>
            <a:ext cx="1460548" cy="369332"/>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保存</a:t>
            </a:r>
          </a:p>
        </p:txBody>
      </p:sp>
      <p:sp>
        <p:nvSpPr>
          <p:cNvPr id="3" name="四角形: 角を丸くする 2">
            <a:extLst>
              <a:ext uri="{FF2B5EF4-FFF2-40B4-BE49-F238E27FC236}">
                <a16:creationId xmlns:a16="http://schemas.microsoft.com/office/drawing/2014/main" id="{7656C44C-A33B-9433-6101-7C4811792549}"/>
              </a:ext>
            </a:extLst>
          </p:cNvPr>
          <p:cNvSpPr/>
          <p:nvPr/>
        </p:nvSpPr>
        <p:spPr>
          <a:xfrm>
            <a:off x="5442692" y="6261397"/>
            <a:ext cx="1460548" cy="369332"/>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保存</a:t>
            </a:r>
          </a:p>
        </p:txBody>
      </p:sp>
      <p:sp>
        <p:nvSpPr>
          <p:cNvPr id="8" name="四角形: 角を丸くする 7">
            <a:extLst>
              <a:ext uri="{FF2B5EF4-FFF2-40B4-BE49-F238E27FC236}">
                <a16:creationId xmlns:a16="http://schemas.microsoft.com/office/drawing/2014/main" id="{918E419F-EE39-C1FD-D8DD-A50A792304B0}"/>
              </a:ext>
            </a:extLst>
          </p:cNvPr>
          <p:cNvSpPr/>
          <p:nvPr/>
        </p:nvSpPr>
        <p:spPr>
          <a:xfrm>
            <a:off x="8767011" y="1376855"/>
            <a:ext cx="3187566" cy="489881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輸入者：</a:t>
            </a:r>
            <a:r>
              <a:rPr lang="en-US" altLang="ja-JP" dirty="0"/>
              <a:t> cust1</a:t>
            </a:r>
          </a:p>
          <a:p>
            <a:pPr algn="ctr"/>
            <a:r>
              <a:rPr lang="ja-JP" altLang="en-US" dirty="0"/>
              <a:t>　　　</a:t>
            </a:r>
            <a:r>
              <a:rPr lang="en-US" altLang="ja-JP" dirty="0"/>
              <a:t>︙</a:t>
            </a:r>
          </a:p>
          <a:p>
            <a:pPr algn="ctr"/>
            <a:r>
              <a:rPr lang="ja-JP" altLang="en-US" dirty="0"/>
              <a:t>　　　</a:t>
            </a:r>
            <a:endParaRPr lang="en-US" altLang="ja-JP" dirty="0"/>
          </a:p>
          <a:p>
            <a:pPr algn="ctr"/>
            <a:r>
              <a:rPr lang="ja-JP" altLang="en-US" dirty="0"/>
              <a:t>枝番：</a:t>
            </a:r>
            <a:r>
              <a:rPr lang="en-US" altLang="ja-JP" dirty="0"/>
              <a:t> cust1-child</a:t>
            </a:r>
          </a:p>
          <a:p>
            <a:pPr algn="ctr"/>
            <a:r>
              <a:rPr lang="ja-JP" altLang="en-US" dirty="0"/>
              <a:t>　　　</a:t>
            </a:r>
            <a:r>
              <a:rPr lang="en-US" altLang="ja-JP" dirty="0"/>
              <a:t>︙</a:t>
            </a:r>
          </a:p>
          <a:p>
            <a:pPr algn="ctr"/>
            <a:endParaRPr lang="en-US" altLang="ja-JP" dirty="0"/>
          </a:p>
          <a:p>
            <a:pPr algn="ctr"/>
            <a:r>
              <a:rPr lang="ja-JP" altLang="en-US" dirty="0"/>
              <a:t>国内配送先：</a:t>
            </a:r>
            <a:r>
              <a:rPr lang="en-US" altLang="ja-JP" dirty="0"/>
              <a:t>dest1</a:t>
            </a:r>
          </a:p>
          <a:p>
            <a:pPr algn="ctr"/>
            <a:r>
              <a:rPr lang="ja-JP" altLang="en-US" dirty="0"/>
              <a:t>　　　</a:t>
            </a:r>
            <a:r>
              <a:rPr lang="en-US" altLang="ja-JP" dirty="0"/>
              <a:t>︙</a:t>
            </a:r>
          </a:p>
        </p:txBody>
      </p:sp>
      <p:sp>
        <p:nvSpPr>
          <p:cNvPr id="9" name="正方形/長方形 8">
            <a:extLst>
              <a:ext uri="{FF2B5EF4-FFF2-40B4-BE49-F238E27FC236}">
                <a16:creationId xmlns:a16="http://schemas.microsoft.com/office/drawing/2014/main" id="{2C800E6C-A878-CE5F-021E-5278D57B8DBB}"/>
              </a:ext>
            </a:extLst>
          </p:cNvPr>
          <p:cNvSpPr/>
          <p:nvPr/>
        </p:nvSpPr>
        <p:spPr>
          <a:xfrm>
            <a:off x="-2890345" y="0"/>
            <a:ext cx="2890345" cy="5885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マスタ画面</a:t>
            </a:r>
          </a:p>
        </p:txBody>
      </p:sp>
    </p:spTree>
    <p:extLst>
      <p:ext uri="{BB962C8B-B14F-4D97-AF65-F5344CB8AC3E}">
        <p14:creationId xmlns:p14="http://schemas.microsoft.com/office/powerpoint/2010/main" val="37734694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四角形: 角を丸くする 3">
            <a:extLst>
              <a:ext uri="{FF2B5EF4-FFF2-40B4-BE49-F238E27FC236}">
                <a16:creationId xmlns:a16="http://schemas.microsoft.com/office/drawing/2014/main" id="{6B5BEFD8-5BBB-4E99-A5FA-9C98548BDB6C}"/>
              </a:ext>
            </a:extLst>
          </p:cNvPr>
          <p:cNvSpPr/>
          <p:nvPr/>
        </p:nvSpPr>
        <p:spPr>
          <a:xfrm>
            <a:off x="2699225" y="2059880"/>
            <a:ext cx="1225881"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5" name="テキスト ボックス 4">
            <a:extLst>
              <a:ext uri="{FF2B5EF4-FFF2-40B4-BE49-F238E27FC236}">
                <a16:creationId xmlns:a16="http://schemas.microsoft.com/office/drawing/2014/main" id="{E50940BA-65F5-E252-00B3-211D994B52E2}"/>
              </a:ext>
            </a:extLst>
          </p:cNvPr>
          <p:cNvSpPr txBox="1"/>
          <p:nvPr/>
        </p:nvSpPr>
        <p:spPr>
          <a:xfrm>
            <a:off x="513237" y="2059880"/>
            <a:ext cx="2024623" cy="369332"/>
          </a:xfrm>
          <a:prstGeom prst="rect">
            <a:avLst/>
          </a:prstGeom>
          <a:noFill/>
        </p:spPr>
        <p:txBody>
          <a:bodyPr wrap="square" rtlCol="0">
            <a:spAutoFit/>
          </a:bodyPr>
          <a:lstStyle/>
          <a:p>
            <a:pPr algn="ctr"/>
            <a:r>
              <a:rPr kumimoji="1" lang="ja-JP" altLang="en-US" dirty="0"/>
              <a:t>農園</a:t>
            </a:r>
            <a:r>
              <a:rPr kumimoji="1" lang="en-US" altLang="ja-JP" dirty="0"/>
              <a:t>1</a:t>
            </a:r>
            <a:endParaRPr kumimoji="1" lang="ja-JP" altLang="en-US" dirty="0"/>
          </a:p>
        </p:txBody>
      </p:sp>
      <p:sp>
        <p:nvSpPr>
          <p:cNvPr id="7" name="テキスト ボックス 6">
            <a:extLst>
              <a:ext uri="{FF2B5EF4-FFF2-40B4-BE49-F238E27FC236}">
                <a16:creationId xmlns:a16="http://schemas.microsoft.com/office/drawing/2014/main" id="{2EF2197A-555C-AC23-3799-FC39A047C765}"/>
              </a:ext>
            </a:extLst>
          </p:cNvPr>
          <p:cNvSpPr txBox="1"/>
          <p:nvPr/>
        </p:nvSpPr>
        <p:spPr>
          <a:xfrm>
            <a:off x="513237" y="2570868"/>
            <a:ext cx="2024623" cy="369332"/>
          </a:xfrm>
          <a:prstGeom prst="rect">
            <a:avLst/>
          </a:prstGeom>
          <a:noFill/>
        </p:spPr>
        <p:txBody>
          <a:bodyPr wrap="square" rtlCol="0">
            <a:spAutoFit/>
          </a:bodyPr>
          <a:lstStyle/>
          <a:p>
            <a:pPr algn="ctr"/>
            <a:r>
              <a:rPr kumimoji="1" lang="ja-JP" altLang="en-US" dirty="0"/>
              <a:t>農園</a:t>
            </a:r>
            <a:r>
              <a:rPr kumimoji="1" lang="en-US" altLang="ja-JP" dirty="0"/>
              <a:t>2</a:t>
            </a:r>
            <a:endParaRPr kumimoji="1" lang="ja-JP" altLang="en-US" dirty="0"/>
          </a:p>
        </p:txBody>
      </p:sp>
      <p:sp>
        <p:nvSpPr>
          <p:cNvPr id="8" name="テキスト ボックス 7">
            <a:extLst>
              <a:ext uri="{FF2B5EF4-FFF2-40B4-BE49-F238E27FC236}">
                <a16:creationId xmlns:a16="http://schemas.microsoft.com/office/drawing/2014/main" id="{0BDD2391-2BB8-C5A7-0E52-476AA5996C07}"/>
              </a:ext>
            </a:extLst>
          </p:cNvPr>
          <p:cNvSpPr txBox="1"/>
          <p:nvPr/>
        </p:nvSpPr>
        <p:spPr>
          <a:xfrm>
            <a:off x="0" y="1004098"/>
            <a:ext cx="6208295" cy="369332"/>
          </a:xfrm>
          <a:prstGeom prst="rect">
            <a:avLst/>
          </a:prstGeom>
          <a:noFill/>
        </p:spPr>
        <p:txBody>
          <a:bodyPr wrap="square" rtlCol="0">
            <a:spAutoFit/>
          </a:bodyPr>
          <a:lstStyle/>
          <a:p>
            <a:r>
              <a:rPr kumimoji="1" lang="ja-JP" altLang="en-US" dirty="0"/>
              <a:t>　農園</a:t>
            </a:r>
            <a:r>
              <a:rPr lang="ja-JP" altLang="en-US" dirty="0"/>
              <a:t>マスタ</a:t>
            </a:r>
            <a:endParaRPr kumimoji="1" lang="ja-JP" altLang="en-US" dirty="0"/>
          </a:p>
        </p:txBody>
      </p:sp>
      <p:sp>
        <p:nvSpPr>
          <p:cNvPr id="9" name="テキスト ボックス 8">
            <a:extLst>
              <a:ext uri="{FF2B5EF4-FFF2-40B4-BE49-F238E27FC236}">
                <a16:creationId xmlns:a16="http://schemas.microsoft.com/office/drawing/2014/main" id="{3D2EEF9C-1BD0-094C-B64F-CB86AF5E9583}"/>
              </a:ext>
            </a:extLst>
          </p:cNvPr>
          <p:cNvSpPr txBox="1"/>
          <p:nvPr/>
        </p:nvSpPr>
        <p:spPr>
          <a:xfrm>
            <a:off x="513237" y="3401207"/>
            <a:ext cx="2024623" cy="369332"/>
          </a:xfrm>
          <a:prstGeom prst="rect">
            <a:avLst/>
          </a:prstGeom>
          <a:noFill/>
          <a:ln>
            <a:solidFill>
              <a:schemeClr val="tx1"/>
            </a:solidFill>
          </a:ln>
        </p:spPr>
        <p:txBody>
          <a:bodyPr wrap="square" rtlCol="0">
            <a:spAutoFit/>
          </a:bodyPr>
          <a:lstStyle/>
          <a:p>
            <a:pPr algn="ctr"/>
            <a:r>
              <a:rPr kumimoji="1" lang="ja-JP" altLang="en-US" dirty="0"/>
              <a:t>＋追加</a:t>
            </a:r>
          </a:p>
        </p:txBody>
      </p:sp>
      <p:sp>
        <p:nvSpPr>
          <p:cNvPr id="10" name="テキスト ボックス 9">
            <a:extLst>
              <a:ext uri="{FF2B5EF4-FFF2-40B4-BE49-F238E27FC236}">
                <a16:creationId xmlns:a16="http://schemas.microsoft.com/office/drawing/2014/main" id="{120C1026-B010-DB4E-ED66-D1BBC7E4FB14}"/>
              </a:ext>
            </a:extLst>
          </p:cNvPr>
          <p:cNvSpPr txBox="1"/>
          <p:nvPr/>
        </p:nvSpPr>
        <p:spPr>
          <a:xfrm>
            <a:off x="513236" y="2985622"/>
            <a:ext cx="2024623" cy="369332"/>
          </a:xfrm>
          <a:prstGeom prst="rect">
            <a:avLst/>
          </a:prstGeom>
          <a:noFill/>
        </p:spPr>
        <p:txBody>
          <a:bodyPr wrap="square" rtlCol="0">
            <a:spAutoFit/>
          </a:bodyPr>
          <a:lstStyle/>
          <a:p>
            <a:pPr algn="ctr"/>
            <a:r>
              <a:rPr lang="en-US" altLang="ja-JP" dirty="0"/>
              <a:t>︙</a:t>
            </a:r>
            <a:endParaRPr kumimoji="1" lang="ja-JP" altLang="en-US" dirty="0"/>
          </a:p>
        </p:txBody>
      </p:sp>
      <p:sp>
        <p:nvSpPr>
          <p:cNvPr id="11" name="テキスト ボックス 10">
            <a:extLst>
              <a:ext uri="{FF2B5EF4-FFF2-40B4-BE49-F238E27FC236}">
                <a16:creationId xmlns:a16="http://schemas.microsoft.com/office/drawing/2014/main" id="{843D960E-36F6-AAC8-D2A8-B0A57444487D}"/>
              </a:ext>
            </a:extLst>
          </p:cNvPr>
          <p:cNvSpPr txBox="1"/>
          <p:nvPr/>
        </p:nvSpPr>
        <p:spPr>
          <a:xfrm>
            <a:off x="2779907" y="1602817"/>
            <a:ext cx="1135389" cy="369332"/>
          </a:xfrm>
          <a:prstGeom prst="rect">
            <a:avLst/>
          </a:prstGeom>
          <a:noFill/>
        </p:spPr>
        <p:txBody>
          <a:bodyPr wrap="square" rtlCol="0">
            <a:spAutoFit/>
          </a:bodyPr>
          <a:lstStyle/>
          <a:p>
            <a:pPr algn="ctr"/>
            <a:r>
              <a:rPr kumimoji="1" lang="en-US" altLang="ja-JP" dirty="0"/>
              <a:t>ID</a:t>
            </a:r>
            <a:endParaRPr kumimoji="1" lang="ja-JP" altLang="en-US" dirty="0"/>
          </a:p>
        </p:txBody>
      </p:sp>
      <p:sp>
        <p:nvSpPr>
          <p:cNvPr id="12" name="四角形: 角を丸くする 11">
            <a:extLst>
              <a:ext uri="{FF2B5EF4-FFF2-40B4-BE49-F238E27FC236}">
                <a16:creationId xmlns:a16="http://schemas.microsoft.com/office/drawing/2014/main" id="{E00A9612-0345-94FE-5DB2-1FB429ACB052}"/>
              </a:ext>
            </a:extLst>
          </p:cNvPr>
          <p:cNvSpPr/>
          <p:nvPr/>
        </p:nvSpPr>
        <p:spPr>
          <a:xfrm>
            <a:off x="3995978" y="2056681"/>
            <a:ext cx="1225881"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3" name="テキスト ボックス 12">
            <a:extLst>
              <a:ext uri="{FF2B5EF4-FFF2-40B4-BE49-F238E27FC236}">
                <a16:creationId xmlns:a16="http://schemas.microsoft.com/office/drawing/2014/main" id="{8577950A-3AE9-1F4C-4978-DC9CFF7E136C}"/>
              </a:ext>
            </a:extLst>
          </p:cNvPr>
          <p:cNvSpPr txBox="1"/>
          <p:nvPr/>
        </p:nvSpPr>
        <p:spPr>
          <a:xfrm>
            <a:off x="4076660" y="1599618"/>
            <a:ext cx="1135389" cy="369332"/>
          </a:xfrm>
          <a:prstGeom prst="rect">
            <a:avLst/>
          </a:prstGeom>
          <a:noFill/>
        </p:spPr>
        <p:txBody>
          <a:bodyPr wrap="square" rtlCol="0">
            <a:spAutoFit/>
          </a:bodyPr>
          <a:lstStyle/>
          <a:p>
            <a:pPr algn="ctr"/>
            <a:r>
              <a:rPr kumimoji="1" lang="en-US" altLang="ja-JP" dirty="0"/>
              <a:t>PW</a:t>
            </a:r>
            <a:endParaRPr kumimoji="1" lang="ja-JP" altLang="en-US" dirty="0"/>
          </a:p>
        </p:txBody>
      </p:sp>
      <p:sp>
        <p:nvSpPr>
          <p:cNvPr id="14" name="四角形: 角を丸くする 13">
            <a:extLst>
              <a:ext uri="{FF2B5EF4-FFF2-40B4-BE49-F238E27FC236}">
                <a16:creationId xmlns:a16="http://schemas.microsoft.com/office/drawing/2014/main" id="{002B009F-6754-6D31-7D4C-B339E740A51B}"/>
              </a:ext>
            </a:extLst>
          </p:cNvPr>
          <p:cNvSpPr/>
          <p:nvPr/>
        </p:nvSpPr>
        <p:spPr>
          <a:xfrm>
            <a:off x="5292731" y="2059880"/>
            <a:ext cx="1225881"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5" name="テキスト ボックス 14">
            <a:extLst>
              <a:ext uri="{FF2B5EF4-FFF2-40B4-BE49-F238E27FC236}">
                <a16:creationId xmlns:a16="http://schemas.microsoft.com/office/drawing/2014/main" id="{3512EF25-1586-A1CB-6ED3-C7E215FDD33B}"/>
              </a:ext>
            </a:extLst>
          </p:cNvPr>
          <p:cNvSpPr txBox="1"/>
          <p:nvPr/>
        </p:nvSpPr>
        <p:spPr>
          <a:xfrm>
            <a:off x="5373413" y="1602817"/>
            <a:ext cx="1135389" cy="369332"/>
          </a:xfrm>
          <a:prstGeom prst="rect">
            <a:avLst/>
          </a:prstGeom>
          <a:noFill/>
        </p:spPr>
        <p:txBody>
          <a:bodyPr wrap="square" rtlCol="0">
            <a:spAutoFit/>
          </a:bodyPr>
          <a:lstStyle/>
          <a:p>
            <a:pPr algn="ctr"/>
            <a:r>
              <a:rPr kumimoji="1" lang="ja-JP" altLang="en-US" dirty="0"/>
              <a:t>農園名</a:t>
            </a:r>
          </a:p>
        </p:txBody>
      </p:sp>
      <p:sp>
        <p:nvSpPr>
          <p:cNvPr id="40" name="四角形: 角を丸くする 39">
            <a:extLst>
              <a:ext uri="{FF2B5EF4-FFF2-40B4-BE49-F238E27FC236}">
                <a16:creationId xmlns:a16="http://schemas.microsoft.com/office/drawing/2014/main" id="{3B488555-055F-06E0-259C-FD0660EF1057}"/>
              </a:ext>
            </a:extLst>
          </p:cNvPr>
          <p:cNvSpPr/>
          <p:nvPr/>
        </p:nvSpPr>
        <p:spPr>
          <a:xfrm>
            <a:off x="18727286" y="1217565"/>
            <a:ext cx="1225881"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41" name="テキスト ボックス 40">
            <a:extLst>
              <a:ext uri="{FF2B5EF4-FFF2-40B4-BE49-F238E27FC236}">
                <a16:creationId xmlns:a16="http://schemas.microsoft.com/office/drawing/2014/main" id="{63EEFADA-F157-28CF-F515-59DD81520BE1}"/>
              </a:ext>
            </a:extLst>
          </p:cNvPr>
          <p:cNvSpPr txBox="1"/>
          <p:nvPr/>
        </p:nvSpPr>
        <p:spPr>
          <a:xfrm>
            <a:off x="18807968" y="760502"/>
            <a:ext cx="1135389" cy="646331"/>
          </a:xfrm>
          <a:prstGeom prst="rect">
            <a:avLst/>
          </a:prstGeom>
          <a:noFill/>
        </p:spPr>
        <p:txBody>
          <a:bodyPr wrap="square" rtlCol="0">
            <a:spAutoFit/>
          </a:bodyPr>
          <a:lstStyle/>
          <a:p>
            <a:pPr algn="ctr"/>
            <a:r>
              <a:rPr kumimoji="1" lang="ja-JP" altLang="en-US" dirty="0"/>
              <a:t>メールアドレス</a:t>
            </a:r>
          </a:p>
        </p:txBody>
      </p:sp>
      <p:sp>
        <p:nvSpPr>
          <p:cNvPr id="44" name="四角形: 角を丸くする 43">
            <a:extLst>
              <a:ext uri="{FF2B5EF4-FFF2-40B4-BE49-F238E27FC236}">
                <a16:creationId xmlns:a16="http://schemas.microsoft.com/office/drawing/2014/main" id="{D5EE8D57-101B-BE0E-9A53-D1FB62117CB6}"/>
              </a:ext>
            </a:extLst>
          </p:cNvPr>
          <p:cNvSpPr/>
          <p:nvPr/>
        </p:nvSpPr>
        <p:spPr>
          <a:xfrm>
            <a:off x="8767010" y="101231"/>
            <a:ext cx="3349592" cy="9412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全体管理、管理者マスタ</a:t>
            </a:r>
            <a:endParaRPr lang="en-US" altLang="ja-JP" dirty="0"/>
          </a:p>
          <a:p>
            <a:pPr algn="ctr"/>
            <a:r>
              <a:rPr lang="ja-JP" altLang="en-US" dirty="0"/>
              <a:t>全農園から参照可能</a:t>
            </a:r>
            <a:endParaRPr lang="en-US" altLang="ja-JP" dirty="0"/>
          </a:p>
        </p:txBody>
      </p:sp>
      <p:sp>
        <p:nvSpPr>
          <p:cNvPr id="2" name="四角形: 角を丸くする 1">
            <a:extLst>
              <a:ext uri="{FF2B5EF4-FFF2-40B4-BE49-F238E27FC236}">
                <a16:creationId xmlns:a16="http://schemas.microsoft.com/office/drawing/2014/main" id="{47D7E79E-CC74-524E-6569-25D7C32098AE}"/>
              </a:ext>
            </a:extLst>
          </p:cNvPr>
          <p:cNvSpPr/>
          <p:nvPr/>
        </p:nvSpPr>
        <p:spPr>
          <a:xfrm>
            <a:off x="5478021" y="5853902"/>
            <a:ext cx="1460548" cy="369332"/>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保存</a:t>
            </a:r>
          </a:p>
        </p:txBody>
      </p:sp>
      <p:sp>
        <p:nvSpPr>
          <p:cNvPr id="3" name="四角形: 角を丸くする 2">
            <a:extLst>
              <a:ext uri="{FF2B5EF4-FFF2-40B4-BE49-F238E27FC236}">
                <a16:creationId xmlns:a16="http://schemas.microsoft.com/office/drawing/2014/main" id="{06E785CA-7840-A264-DDB2-912F7C202E00}"/>
              </a:ext>
            </a:extLst>
          </p:cNvPr>
          <p:cNvSpPr/>
          <p:nvPr/>
        </p:nvSpPr>
        <p:spPr>
          <a:xfrm>
            <a:off x="7886238" y="2018862"/>
            <a:ext cx="1225881"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6" name="テキスト ボックス 5">
            <a:extLst>
              <a:ext uri="{FF2B5EF4-FFF2-40B4-BE49-F238E27FC236}">
                <a16:creationId xmlns:a16="http://schemas.microsoft.com/office/drawing/2014/main" id="{62EDC2D5-5200-CB76-4281-50E216348113}"/>
              </a:ext>
            </a:extLst>
          </p:cNvPr>
          <p:cNvSpPr txBox="1"/>
          <p:nvPr/>
        </p:nvSpPr>
        <p:spPr>
          <a:xfrm>
            <a:off x="7966920" y="1561799"/>
            <a:ext cx="1135389" cy="369332"/>
          </a:xfrm>
          <a:prstGeom prst="rect">
            <a:avLst/>
          </a:prstGeom>
          <a:noFill/>
        </p:spPr>
        <p:txBody>
          <a:bodyPr wrap="square" rtlCol="0">
            <a:spAutoFit/>
          </a:bodyPr>
          <a:lstStyle/>
          <a:p>
            <a:pPr algn="ctr"/>
            <a:r>
              <a:rPr kumimoji="1" lang="ja-JP" altLang="en-US" dirty="0"/>
              <a:t>農園記号</a:t>
            </a:r>
          </a:p>
        </p:txBody>
      </p:sp>
      <p:sp>
        <p:nvSpPr>
          <p:cNvPr id="16" name="四角形: 角を丸くする 15">
            <a:extLst>
              <a:ext uri="{FF2B5EF4-FFF2-40B4-BE49-F238E27FC236}">
                <a16:creationId xmlns:a16="http://schemas.microsoft.com/office/drawing/2014/main" id="{17D2BDDC-1A0A-C60B-EC09-D2BA33CC87E0}"/>
              </a:ext>
            </a:extLst>
          </p:cNvPr>
          <p:cNvSpPr/>
          <p:nvPr/>
        </p:nvSpPr>
        <p:spPr>
          <a:xfrm>
            <a:off x="6589484" y="2056681"/>
            <a:ext cx="1225881" cy="36933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7" name="テキスト ボックス 16">
            <a:extLst>
              <a:ext uri="{FF2B5EF4-FFF2-40B4-BE49-F238E27FC236}">
                <a16:creationId xmlns:a16="http://schemas.microsoft.com/office/drawing/2014/main" id="{53CC26EB-E863-FE48-3F18-CD8783099762}"/>
              </a:ext>
            </a:extLst>
          </p:cNvPr>
          <p:cNvSpPr txBox="1"/>
          <p:nvPr/>
        </p:nvSpPr>
        <p:spPr>
          <a:xfrm>
            <a:off x="6637512" y="1650877"/>
            <a:ext cx="1135389" cy="253916"/>
          </a:xfrm>
          <a:prstGeom prst="rect">
            <a:avLst/>
          </a:prstGeom>
          <a:noFill/>
        </p:spPr>
        <p:txBody>
          <a:bodyPr wrap="square" rtlCol="0">
            <a:spAutoFit/>
          </a:bodyPr>
          <a:lstStyle/>
          <a:p>
            <a:pPr algn="ctr"/>
            <a:r>
              <a:rPr kumimoji="1" lang="ja-JP" altLang="en-US" sz="1050" dirty="0"/>
              <a:t>メールアドレス</a:t>
            </a:r>
          </a:p>
        </p:txBody>
      </p:sp>
      <p:sp>
        <p:nvSpPr>
          <p:cNvPr id="18" name="四角形: 角を丸くする 17">
            <a:extLst>
              <a:ext uri="{FF2B5EF4-FFF2-40B4-BE49-F238E27FC236}">
                <a16:creationId xmlns:a16="http://schemas.microsoft.com/office/drawing/2014/main" id="{BEB5857B-66E9-F2D0-DEC0-B18416FE7075}"/>
              </a:ext>
            </a:extLst>
          </p:cNvPr>
          <p:cNvSpPr/>
          <p:nvPr/>
        </p:nvSpPr>
        <p:spPr>
          <a:xfrm>
            <a:off x="8767011" y="3091543"/>
            <a:ext cx="3187566" cy="318413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農園</a:t>
            </a:r>
            <a:r>
              <a:rPr lang="en-US" altLang="ja-JP" dirty="0"/>
              <a:t>1</a:t>
            </a:r>
            <a:r>
              <a:rPr lang="ja-JP" altLang="en-US" dirty="0"/>
              <a:t>：</a:t>
            </a:r>
            <a:r>
              <a:rPr lang="en-US" altLang="ja-JP" dirty="0"/>
              <a:t>farm1</a:t>
            </a:r>
          </a:p>
          <a:p>
            <a:pPr algn="ctr"/>
            <a:r>
              <a:rPr lang="en-US" altLang="ja-JP" dirty="0"/>
              <a:t>︙</a:t>
            </a:r>
          </a:p>
        </p:txBody>
      </p:sp>
      <p:sp>
        <p:nvSpPr>
          <p:cNvPr id="19" name="正方形/長方形 18">
            <a:extLst>
              <a:ext uri="{FF2B5EF4-FFF2-40B4-BE49-F238E27FC236}">
                <a16:creationId xmlns:a16="http://schemas.microsoft.com/office/drawing/2014/main" id="{347EA654-8E5A-92D5-B48C-D741F9E0B51D}"/>
              </a:ext>
            </a:extLst>
          </p:cNvPr>
          <p:cNvSpPr/>
          <p:nvPr/>
        </p:nvSpPr>
        <p:spPr>
          <a:xfrm>
            <a:off x="-2890345" y="0"/>
            <a:ext cx="2890345" cy="5885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マスタ画面</a:t>
            </a:r>
          </a:p>
        </p:txBody>
      </p:sp>
    </p:spTree>
    <p:extLst>
      <p:ext uri="{BB962C8B-B14F-4D97-AF65-F5344CB8AC3E}">
        <p14:creationId xmlns:p14="http://schemas.microsoft.com/office/powerpoint/2010/main" val="2180141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8CCAA7C-8FC5-4526-985F-3D24F53F2452}"/>
              </a:ext>
            </a:extLst>
          </p:cNvPr>
          <p:cNvSpPr txBox="1"/>
          <p:nvPr/>
        </p:nvSpPr>
        <p:spPr>
          <a:xfrm>
            <a:off x="987972" y="819807"/>
            <a:ext cx="9921766" cy="2862322"/>
          </a:xfrm>
          <a:prstGeom prst="rect">
            <a:avLst/>
          </a:prstGeom>
          <a:noFill/>
        </p:spPr>
        <p:txBody>
          <a:bodyPr wrap="square" rtlCol="0">
            <a:spAutoFit/>
          </a:bodyPr>
          <a:lstStyle/>
          <a:p>
            <a:r>
              <a:rPr kumimoji="1" lang="ja-JP" altLang="en-US" dirty="0"/>
              <a:t>依頼するにあたり</a:t>
            </a:r>
            <a:endParaRPr kumimoji="1" lang="en-US" altLang="ja-JP" dirty="0"/>
          </a:p>
          <a:p>
            <a:endParaRPr lang="en-US" altLang="ja-JP" dirty="0"/>
          </a:p>
          <a:p>
            <a:r>
              <a:rPr kumimoji="1" lang="ja-JP" altLang="en-US" dirty="0"/>
              <a:t>・簡易なアクセス解析を設置したい。</a:t>
            </a:r>
            <a:endParaRPr kumimoji="1" lang="en-US" altLang="ja-JP" dirty="0"/>
          </a:p>
          <a:p>
            <a:r>
              <a:rPr kumimoji="1" lang="ja-JP" altLang="en-US" dirty="0"/>
              <a:t>　ユーザー情報の取得：</a:t>
            </a:r>
            <a:r>
              <a:rPr lang="en-US" altLang="ja-JP" dirty="0"/>
              <a:t>IP</a:t>
            </a:r>
            <a:r>
              <a:rPr lang="ja-JP" altLang="en-US" dirty="0"/>
              <a:t>アドレス（エリア解析）、</a:t>
            </a:r>
            <a:r>
              <a:rPr kumimoji="1" lang="ja-JP" altLang="en-US" dirty="0"/>
              <a:t>ログイン時刻　他</a:t>
            </a:r>
            <a:endParaRPr kumimoji="1" lang="en-US" altLang="ja-JP" dirty="0"/>
          </a:p>
          <a:p>
            <a:r>
              <a:rPr lang="ja-JP" altLang="en-US" dirty="0"/>
              <a:t>　ログインの施行履歴（異常なアクセス検知→通知）</a:t>
            </a:r>
            <a:endParaRPr kumimoji="1" lang="en-US" altLang="ja-JP" dirty="0"/>
          </a:p>
          <a:p>
            <a:r>
              <a:rPr lang="ja-JP" altLang="en-US" dirty="0"/>
              <a:t>　</a:t>
            </a:r>
            <a:r>
              <a:rPr kumimoji="1" lang="ja-JP" altLang="en-US" dirty="0"/>
              <a:t>海外からのアクセスの有無、遮断の可能</a:t>
            </a:r>
            <a:endParaRPr kumimoji="1" lang="en-US" altLang="ja-JP" dirty="0"/>
          </a:p>
          <a:p>
            <a:r>
              <a:rPr lang="ja-JP" altLang="en-US" dirty="0"/>
              <a:t>その他推奨されるセキュリティ対策（</a:t>
            </a:r>
            <a:r>
              <a:rPr lang="en-US" altLang="ja-JP" dirty="0" err="1"/>
              <a:t>recaptcha</a:t>
            </a:r>
            <a:r>
              <a:rPr lang="ja-JP" altLang="en-US" dirty="0"/>
              <a:t>など？）があれば検討、要費用感。</a:t>
            </a:r>
            <a:endParaRPr lang="en-US" altLang="ja-JP" dirty="0"/>
          </a:p>
          <a:p>
            <a:r>
              <a:rPr lang="ja-JP" altLang="en-US" dirty="0"/>
              <a:t>　</a:t>
            </a:r>
            <a:r>
              <a:rPr lang="en-US" altLang="ja-JP" dirty="0"/>
              <a:t>Google</a:t>
            </a:r>
            <a:r>
              <a:rPr lang="ja-JP" altLang="en-US" dirty="0"/>
              <a:t>アナリティクスも可。</a:t>
            </a:r>
            <a:endParaRPr lang="en-US" altLang="ja-JP" dirty="0"/>
          </a:p>
          <a:p>
            <a:endParaRPr kumimoji="1" lang="en-US" altLang="ja-JP" dirty="0"/>
          </a:p>
          <a:p>
            <a:r>
              <a:rPr kumimoji="1" lang="ja-JP" altLang="en-US" dirty="0"/>
              <a:t>・コードは、私がいじれる部分はいじっていいか？</a:t>
            </a:r>
            <a:endParaRPr kumimoji="1" lang="en-US" altLang="ja-JP" dirty="0"/>
          </a:p>
        </p:txBody>
      </p:sp>
      <p:sp>
        <p:nvSpPr>
          <p:cNvPr id="6" name="テキスト ボックス 5">
            <a:extLst>
              <a:ext uri="{FF2B5EF4-FFF2-40B4-BE49-F238E27FC236}">
                <a16:creationId xmlns:a16="http://schemas.microsoft.com/office/drawing/2014/main" id="{1974F76D-1704-0464-73F0-01D135308900}"/>
              </a:ext>
            </a:extLst>
          </p:cNvPr>
          <p:cNvSpPr txBox="1"/>
          <p:nvPr/>
        </p:nvSpPr>
        <p:spPr>
          <a:xfrm>
            <a:off x="819806" y="4090951"/>
            <a:ext cx="11025352" cy="2585323"/>
          </a:xfrm>
          <a:prstGeom prst="rect">
            <a:avLst/>
          </a:prstGeom>
          <a:noFill/>
        </p:spPr>
        <p:txBody>
          <a:bodyPr wrap="square">
            <a:spAutoFit/>
          </a:bodyPr>
          <a:lstStyle/>
          <a:p>
            <a:r>
              <a:rPr lang="ja-JP" altLang="en-US" sz="1800" dirty="0"/>
              <a:t>希望する方</a:t>
            </a:r>
            <a:endParaRPr lang="en-US" altLang="ja-JP" sz="1800" dirty="0"/>
          </a:p>
          <a:p>
            <a:r>
              <a:rPr lang="ja-JP" altLang="en-US" sz="1800" dirty="0"/>
              <a:t>記載している機能や実現可能性を一緒に検討してくれる方。</a:t>
            </a:r>
            <a:endParaRPr lang="en-US" altLang="ja-JP" sz="1800" dirty="0"/>
          </a:p>
          <a:p>
            <a:r>
              <a:rPr lang="ja-JP" altLang="en-US" sz="1800" dirty="0"/>
              <a:t>できないものはできないと言ってくれる</a:t>
            </a:r>
            <a:r>
              <a:rPr lang="ja-JP" altLang="en-US" dirty="0"/>
              <a:t>。</a:t>
            </a:r>
            <a:endParaRPr lang="en-US" altLang="ja-JP" dirty="0"/>
          </a:p>
          <a:p>
            <a:r>
              <a:rPr lang="ja-JP" altLang="en-US" sz="1800" dirty="0"/>
              <a:t>できない場合に別の実現方法を提案してくれる方。</a:t>
            </a:r>
            <a:endParaRPr lang="en-US" altLang="ja-JP" sz="1800" dirty="0"/>
          </a:p>
          <a:p>
            <a:r>
              <a:rPr lang="ja-JP" altLang="en-US" sz="1800" dirty="0"/>
              <a:t>無償でも有償でも随時改修などに応じてくれる方。（一度要件が決まればそこまでいじらないが。）</a:t>
            </a:r>
            <a:endParaRPr lang="en-US" altLang="ja-JP" sz="1800" dirty="0"/>
          </a:p>
          <a:p>
            <a:r>
              <a:rPr lang="ja-JP" altLang="en-US" sz="1800" dirty="0"/>
              <a:t>将来エラーが出た時、無償または有償にて対応してくれる方。</a:t>
            </a:r>
            <a:endParaRPr lang="en-US" altLang="ja-JP" sz="1800" dirty="0"/>
          </a:p>
          <a:p>
            <a:r>
              <a:rPr lang="ja-JP" altLang="en-US" sz="1800" dirty="0"/>
              <a:t>細部まで気にかけてくれる思いやりがあり、責任感のある方希望。</a:t>
            </a:r>
            <a:endParaRPr lang="en-US" altLang="ja-JP" sz="1800" dirty="0"/>
          </a:p>
          <a:p>
            <a:r>
              <a:rPr lang="ja-JP" altLang="en-US" sz="1800" dirty="0"/>
              <a:t>レスポンスが良い方。メッセージツールは何でも対応可能。電話やビデオ会議、動画説明など可能。</a:t>
            </a:r>
            <a:endParaRPr lang="en-US" altLang="ja-JP" sz="1800" dirty="0"/>
          </a:p>
          <a:p>
            <a:r>
              <a:rPr lang="ja-JP" altLang="en-US" sz="1800" dirty="0"/>
              <a:t>将来、他にもこのようなミニマルなシステムを快く作ってくれる方。</a:t>
            </a:r>
            <a:endParaRPr lang="en-US" altLang="ja-JP" sz="1800" dirty="0"/>
          </a:p>
        </p:txBody>
      </p:sp>
    </p:spTree>
    <p:extLst>
      <p:ext uri="{BB962C8B-B14F-4D97-AF65-F5344CB8AC3E}">
        <p14:creationId xmlns:p14="http://schemas.microsoft.com/office/powerpoint/2010/main" val="133250157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614</TotalTime>
  <Words>4532</Words>
  <Application>Microsoft Office PowerPoint</Application>
  <PresentationFormat>ワイド画面</PresentationFormat>
  <Paragraphs>653</Paragraphs>
  <Slides>19</Slides>
  <Notes>18</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19</vt:i4>
      </vt:variant>
    </vt:vector>
  </HeadingPairs>
  <TitlesOfParts>
    <vt:vector size="23" baseType="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User</dc:creator>
  <cp:lastModifiedBy>User</cp:lastModifiedBy>
  <cp:revision>241</cp:revision>
  <dcterms:created xsi:type="dcterms:W3CDTF">2023-12-11T01:28:00Z</dcterms:created>
  <dcterms:modified xsi:type="dcterms:W3CDTF">2023-12-12T01:42:08Z</dcterms:modified>
</cp:coreProperties>
</file>