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72" r:id="rId3"/>
    <p:sldId id="257" r:id="rId4"/>
    <p:sldId id="273" r:id="rId5"/>
    <p:sldId id="274" r:id="rId6"/>
    <p:sldId id="266" r:id="rId7"/>
    <p:sldId id="268" r:id="rId8"/>
    <p:sldId id="275" r:id="rId9"/>
    <p:sldId id="276"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3931" autoAdjust="0"/>
  </p:normalViewPr>
  <p:slideViewPr>
    <p:cSldViewPr snapToGrid="0" snapToObjects="1">
      <p:cViewPr varScale="1">
        <p:scale>
          <a:sx n="80" d="100"/>
          <a:sy n="80" d="100"/>
        </p:scale>
        <p:origin x="75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ja-JP" altLang="en-US" sz="2400" b="1" dirty="0">
                <a:solidFill>
                  <a:schemeClr val="accent5">
                    <a:lumMod val="75000"/>
                  </a:schemeClr>
                </a:solidFill>
              </a:rPr>
              <a:t>多くの人の認識</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多くの人の認識</c:v>
                </c:pt>
              </c:strCache>
            </c:strRef>
          </c:tx>
          <c:dPt>
            <c:idx val="0"/>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06-EDFC-43FB-AF79-FE38244EC756}"/>
              </c:ext>
            </c:extLst>
          </c:dPt>
          <c:dPt>
            <c:idx val="1"/>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5-EDFC-43FB-AF79-FE38244EC756}"/>
              </c:ext>
            </c:extLst>
          </c:dPt>
          <c:dPt>
            <c:idx val="2"/>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3-EDFC-43FB-AF79-FE38244EC756}"/>
              </c:ext>
            </c:extLst>
          </c:dPt>
          <c:cat>
            <c:strRef>
              <c:f>Sheet1!$A$2:$A$4</c:f>
              <c:strCache>
                <c:ptCount val="3"/>
                <c:pt idx="0">
                  <c:v>契約の見直し</c:v>
                </c:pt>
                <c:pt idx="1">
                  <c:v>使用方法の見直し</c:v>
                </c:pt>
                <c:pt idx="2">
                  <c:v>機器の見直し</c:v>
                </c:pt>
              </c:strCache>
            </c:strRef>
          </c:cat>
          <c:val>
            <c:numRef>
              <c:f>Sheet1!$B$2:$B$4</c:f>
              <c:numCache>
                <c:formatCode>General</c:formatCode>
                <c:ptCount val="3"/>
                <c:pt idx="0">
                  <c:v>66</c:v>
                </c:pt>
                <c:pt idx="1">
                  <c:v>21</c:v>
                </c:pt>
                <c:pt idx="2">
                  <c:v>13</c:v>
                </c:pt>
              </c:numCache>
            </c:numRef>
          </c:val>
          <c:extLst>
            <c:ext xmlns:c16="http://schemas.microsoft.com/office/drawing/2014/chart" uri="{C3380CC4-5D6E-409C-BE32-E72D297353CC}">
              <c16:uniqueId val="{00000000-EDFC-43FB-AF79-FE38244EC756}"/>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ja-JP" altLang="en-US" sz="2400" b="1" dirty="0">
                <a:solidFill>
                  <a:schemeClr val="accent5">
                    <a:lumMod val="75000"/>
                  </a:schemeClr>
                </a:solidFill>
              </a:rPr>
              <a:t>実際の影響値</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ja-JP"/>
        </a:p>
      </c:txPr>
    </c:title>
    <c:autoTitleDeleted val="0"/>
    <c:plotArea>
      <c:layout/>
      <c:pieChart>
        <c:varyColors val="1"/>
        <c:ser>
          <c:idx val="0"/>
          <c:order val="0"/>
          <c:tx>
            <c:strRef>
              <c:f>Sheet1!$B$1</c:f>
              <c:strCache>
                <c:ptCount val="1"/>
                <c:pt idx="0">
                  <c:v>実際には</c:v>
                </c:pt>
              </c:strCache>
            </c:strRef>
          </c:tx>
          <c:dPt>
            <c:idx val="0"/>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02-3E10-4C97-917B-7AD96760417A}"/>
              </c:ext>
            </c:extLst>
          </c:dPt>
          <c:dPt>
            <c:idx val="1"/>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03-3E10-4C97-917B-7AD96760417A}"/>
              </c:ext>
            </c:extLst>
          </c:dPt>
          <c:dPt>
            <c:idx val="2"/>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4-3E10-4C97-917B-7AD96760417A}"/>
              </c:ext>
            </c:extLst>
          </c:dPt>
          <c:cat>
            <c:strRef>
              <c:f>Sheet1!$A$2:$A$4</c:f>
              <c:strCache>
                <c:ptCount val="3"/>
                <c:pt idx="0">
                  <c:v>機器の見直し</c:v>
                </c:pt>
                <c:pt idx="1">
                  <c:v>契約の見直し</c:v>
                </c:pt>
                <c:pt idx="2">
                  <c:v>使用方法の見直し</c:v>
                </c:pt>
              </c:strCache>
            </c:strRef>
          </c:cat>
          <c:val>
            <c:numRef>
              <c:f>Sheet1!$B$2:$B$4</c:f>
              <c:numCache>
                <c:formatCode>General</c:formatCode>
                <c:ptCount val="3"/>
                <c:pt idx="0">
                  <c:v>67</c:v>
                </c:pt>
                <c:pt idx="1">
                  <c:v>25</c:v>
                </c:pt>
                <c:pt idx="2">
                  <c:v>8</c:v>
                </c:pt>
              </c:numCache>
            </c:numRef>
          </c:val>
          <c:extLst>
            <c:ext xmlns:c16="http://schemas.microsoft.com/office/drawing/2014/chart" uri="{C3380CC4-5D6E-409C-BE32-E72D297353CC}">
              <c16:uniqueId val="{00000000-3E10-4C97-917B-7AD96760417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6898D9-09E5-48C6-B44F-B5BABEF9485D}" type="datetimeFigureOut">
              <a:rPr kumimoji="1" lang="ja-JP" altLang="en-US" smtClean="0"/>
              <a:t>2021/11/9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0A5ACB-F198-4B24-BA9C-57276363CD83}" type="slidenum">
              <a:rPr kumimoji="1" lang="ja-JP" altLang="en-US" smtClean="0"/>
              <a:t>‹#›</a:t>
            </a:fld>
            <a:endParaRPr kumimoji="1" lang="ja-JP" altLang="en-US"/>
          </a:p>
        </p:txBody>
      </p:sp>
    </p:spTree>
    <p:extLst>
      <p:ext uri="{BB962C8B-B14F-4D97-AF65-F5344CB8AC3E}">
        <p14:creationId xmlns:p14="http://schemas.microsoft.com/office/powerpoint/2010/main" val="417287690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4E0A5ACB-F198-4B24-BA9C-57276363CD83}" type="slidenum">
              <a:rPr kumimoji="1" lang="ja-JP" altLang="en-US" smtClean="0"/>
              <a:t>6</a:t>
            </a:fld>
            <a:endParaRPr kumimoji="1" lang="ja-JP" altLang="en-US"/>
          </a:p>
        </p:txBody>
      </p:sp>
    </p:spTree>
    <p:extLst>
      <p:ext uri="{BB962C8B-B14F-4D97-AF65-F5344CB8AC3E}">
        <p14:creationId xmlns:p14="http://schemas.microsoft.com/office/powerpoint/2010/main" val="3885695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4DBE89-7882-9D40-8661-AC369832E48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331E6C1D-D3AB-1842-A13D-C0E9B8EAD8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2EA1834-24B0-D44D-BC34-DF1768F3D976}"/>
              </a:ext>
            </a:extLst>
          </p:cNvPr>
          <p:cNvSpPr>
            <a:spLocks noGrp="1"/>
          </p:cNvSpPr>
          <p:nvPr>
            <p:ph type="dt" sz="half" idx="10"/>
          </p:nvPr>
        </p:nvSpPr>
        <p:spPr/>
        <p:txBody>
          <a:bodyPr/>
          <a:lstStyle/>
          <a:p>
            <a:fld id="{9D0231C2-4032-C143-BC52-F35D9EC57096}" type="datetimeFigureOut">
              <a:rPr kumimoji="1" lang="ja-JP" altLang="en-US" smtClean="0"/>
              <a:t>2021/11/9</a:t>
            </a:fld>
            <a:endParaRPr kumimoji="1" lang="ja-JP" altLang="en-US"/>
          </a:p>
        </p:txBody>
      </p:sp>
      <p:sp>
        <p:nvSpPr>
          <p:cNvPr id="5" name="フッター プレースホルダー 4">
            <a:extLst>
              <a:ext uri="{FF2B5EF4-FFF2-40B4-BE49-F238E27FC236}">
                <a16:creationId xmlns:a16="http://schemas.microsoft.com/office/drawing/2014/main" id="{97A51FDC-D8A5-4E47-A4DE-8ADFEDEB340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883DE88-879D-DC42-8CEC-4394498978D8}"/>
              </a:ext>
            </a:extLst>
          </p:cNvPr>
          <p:cNvSpPr>
            <a:spLocks noGrp="1"/>
          </p:cNvSpPr>
          <p:nvPr>
            <p:ph type="sldNum" sz="quarter" idx="12"/>
          </p:nvPr>
        </p:nvSpPr>
        <p:spPr/>
        <p:txBody>
          <a:bodyPr/>
          <a:lstStyle/>
          <a:p>
            <a:fld id="{6F3CE9E6-73D8-3743-9CBE-88C8664DB6B6}" type="slidenum">
              <a:rPr kumimoji="1" lang="ja-JP" altLang="en-US" smtClean="0"/>
              <a:t>‹#›</a:t>
            </a:fld>
            <a:endParaRPr kumimoji="1" lang="ja-JP" altLang="en-US"/>
          </a:p>
        </p:txBody>
      </p:sp>
    </p:spTree>
    <p:extLst>
      <p:ext uri="{BB962C8B-B14F-4D97-AF65-F5344CB8AC3E}">
        <p14:creationId xmlns:p14="http://schemas.microsoft.com/office/powerpoint/2010/main" val="434458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C08C6F-450D-8246-9FB4-86EA674C0C94}"/>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AE1D0E5-22F4-C048-8C39-DE870A27FB7E}"/>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BE8D06F-780B-EF4B-AD37-547862B3FC23}"/>
              </a:ext>
            </a:extLst>
          </p:cNvPr>
          <p:cNvSpPr>
            <a:spLocks noGrp="1"/>
          </p:cNvSpPr>
          <p:nvPr>
            <p:ph type="dt" sz="half" idx="10"/>
          </p:nvPr>
        </p:nvSpPr>
        <p:spPr/>
        <p:txBody>
          <a:bodyPr/>
          <a:lstStyle/>
          <a:p>
            <a:fld id="{9D0231C2-4032-C143-BC52-F35D9EC57096}" type="datetimeFigureOut">
              <a:rPr kumimoji="1" lang="ja-JP" altLang="en-US" smtClean="0"/>
              <a:t>2021/11/9</a:t>
            </a:fld>
            <a:endParaRPr kumimoji="1" lang="ja-JP" altLang="en-US"/>
          </a:p>
        </p:txBody>
      </p:sp>
      <p:sp>
        <p:nvSpPr>
          <p:cNvPr id="5" name="フッター プレースホルダー 4">
            <a:extLst>
              <a:ext uri="{FF2B5EF4-FFF2-40B4-BE49-F238E27FC236}">
                <a16:creationId xmlns:a16="http://schemas.microsoft.com/office/drawing/2014/main" id="{295C62F8-C69C-5840-AA50-998CB773E1A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069B074-DA72-304A-8E1B-965CF3C4034F}"/>
              </a:ext>
            </a:extLst>
          </p:cNvPr>
          <p:cNvSpPr>
            <a:spLocks noGrp="1"/>
          </p:cNvSpPr>
          <p:nvPr>
            <p:ph type="sldNum" sz="quarter" idx="12"/>
          </p:nvPr>
        </p:nvSpPr>
        <p:spPr/>
        <p:txBody>
          <a:bodyPr/>
          <a:lstStyle/>
          <a:p>
            <a:fld id="{6F3CE9E6-73D8-3743-9CBE-88C8664DB6B6}" type="slidenum">
              <a:rPr kumimoji="1" lang="ja-JP" altLang="en-US" smtClean="0"/>
              <a:t>‹#›</a:t>
            </a:fld>
            <a:endParaRPr kumimoji="1" lang="ja-JP" altLang="en-US"/>
          </a:p>
        </p:txBody>
      </p:sp>
    </p:spTree>
    <p:extLst>
      <p:ext uri="{BB962C8B-B14F-4D97-AF65-F5344CB8AC3E}">
        <p14:creationId xmlns:p14="http://schemas.microsoft.com/office/powerpoint/2010/main" val="2046443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3953DD40-F42A-874A-B3DB-0923707DE84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5A28C2F-3763-AA46-94D0-1D42DECC853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C9CF3B8-E647-D444-8A4E-C6E1B8E8571F}"/>
              </a:ext>
            </a:extLst>
          </p:cNvPr>
          <p:cNvSpPr>
            <a:spLocks noGrp="1"/>
          </p:cNvSpPr>
          <p:nvPr>
            <p:ph type="dt" sz="half" idx="10"/>
          </p:nvPr>
        </p:nvSpPr>
        <p:spPr/>
        <p:txBody>
          <a:bodyPr/>
          <a:lstStyle/>
          <a:p>
            <a:fld id="{9D0231C2-4032-C143-BC52-F35D9EC57096}" type="datetimeFigureOut">
              <a:rPr kumimoji="1" lang="ja-JP" altLang="en-US" smtClean="0"/>
              <a:t>2021/11/9</a:t>
            </a:fld>
            <a:endParaRPr kumimoji="1" lang="ja-JP" altLang="en-US"/>
          </a:p>
        </p:txBody>
      </p:sp>
      <p:sp>
        <p:nvSpPr>
          <p:cNvPr id="5" name="フッター プレースホルダー 4">
            <a:extLst>
              <a:ext uri="{FF2B5EF4-FFF2-40B4-BE49-F238E27FC236}">
                <a16:creationId xmlns:a16="http://schemas.microsoft.com/office/drawing/2014/main" id="{2F6E2746-E18E-1E4E-AEB3-19C6B96E8ED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796856-6AE7-8B43-BCA2-54C67C945AD7}"/>
              </a:ext>
            </a:extLst>
          </p:cNvPr>
          <p:cNvSpPr>
            <a:spLocks noGrp="1"/>
          </p:cNvSpPr>
          <p:nvPr>
            <p:ph type="sldNum" sz="quarter" idx="12"/>
          </p:nvPr>
        </p:nvSpPr>
        <p:spPr/>
        <p:txBody>
          <a:bodyPr/>
          <a:lstStyle/>
          <a:p>
            <a:fld id="{6F3CE9E6-73D8-3743-9CBE-88C8664DB6B6}" type="slidenum">
              <a:rPr kumimoji="1" lang="ja-JP" altLang="en-US" smtClean="0"/>
              <a:t>‹#›</a:t>
            </a:fld>
            <a:endParaRPr kumimoji="1" lang="ja-JP" altLang="en-US"/>
          </a:p>
        </p:txBody>
      </p:sp>
    </p:spTree>
    <p:extLst>
      <p:ext uri="{BB962C8B-B14F-4D97-AF65-F5344CB8AC3E}">
        <p14:creationId xmlns:p14="http://schemas.microsoft.com/office/powerpoint/2010/main" val="546110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F42315-4F56-CE48-8EBE-8B6D300A437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787558E-AC67-1E45-92F0-EE8F2FF7129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245BC33-AD0C-9742-8491-E1988B07027E}"/>
              </a:ext>
            </a:extLst>
          </p:cNvPr>
          <p:cNvSpPr>
            <a:spLocks noGrp="1"/>
          </p:cNvSpPr>
          <p:nvPr>
            <p:ph type="dt" sz="half" idx="10"/>
          </p:nvPr>
        </p:nvSpPr>
        <p:spPr/>
        <p:txBody>
          <a:bodyPr/>
          <a:lstStyle/>
          <a:p>
            <a:fld id="{9D0231C2-4032-C143-BC52-F35D9EC57096}" type="datetimeFigureOut">
              <a:rPr kumimoji="1" lang="ja-JP" altLang="en-US" smtClean="0"/>
              <a:t>2021/11/9</a:t>
            </a:fld>
            <a:endParaRPr kumimoji="1" lang="ja-JP" altLang="en-US"/>
          </a:p>
        </p:txBody>
      </p:sp>
      <p:sp>
        <p:nvSpPr>
          <p:cNvPr id="5" name="フッター プレースホルダー 4">
            <a:extLst>
              <a:ext uri="{FF2B5EF4-FFF2-40B4-BE49-F238E27FC236}">
                <a16:creationId xmlns:a16="http://schemas.microsoft.com/office/drawing/2014/main" id="{9EC794C8-974C-6B43-BA12-5A32BDC3A41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2794D58-3AD9-6F4D-9786-583BF46AB2D5}"/>
              </a:ext>
            </a:extLst>
          </p:cNvPr>
          <p:cNvSpPr>
            <a:spLocks noGrp="1"/>
          </p:cNvSpPr>
          <p:nvPr>
            <p:ph type="sldNum" sz="quarter" idx="12"/>
          </p:nvPr>
        </p:nvSpPr>
        <p:spPr/>
        <p:txBody>
          <a:bodyPr/>
          <a:lstStyle/>
          <a:p>
            <a:fld id="{6F3CE9E6-73D8-3743-9CBE-88C8664DB6B6}" type="slidenum">
              <a:rPr kumimoji="1" lang="ja-JP" altLang="en-US" smtClean="0"/>
              <a:t>‹#›</a:t>
            </a:fld>
            <a:endParaRPr kumimoji="1" lang="ja-JP" altLang="en-US"/>
          </a:p>
        </p:txBody>
      </p:sp>
    </p:spTree>
    <p:extLst>
      <p:ext uri="{BB962C8B-B14F-4D97-AF65-F5344CB8AC3E}">
        <p14:creationId xmlns:p14="http://schemas.microsoft.com/office/powerpoint/2010/main" val="2475904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21D58B-8280-5644-B297-71B81B349BC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A039AE1-19A1-E449-BAD2-BA844F2B89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4CB6566-4933-2343-9326-62DE27D8D849}"/>
              </a:ext>
            </a:extLst>
          </p:cNvPr>
          <p:cNvSpPr>
            <a:spLocks noGrp="1"/>
          </p:cNvSpPr>
          <p:nvPr>
            <p:ph type="dt" sz="half" idx="10"/>
          </p:nvPr>
        </p:nvSpPr>
        <p:spPr/>
        <p:txBody>
          <a:bodyPr/>
          <a:lstStyle/>
          <a:p>
            <a:fld id="{9D0231C2-4032-C143-BC52-F35D9EC57096}" type="datetimeFigureOut">
              <a:rPr kumimoji="1" lang="ja-JP" altLang="en-US" smtClean="0"/>
              <a:t>2021/11/9</a:t>
            </a:fld>
            <a:endParaRPr kumimoji="1" lang="ja-JP" altLang="en-US"/>
          </a:p>
        </p:txBody>
      </p:sp>
      <p:sp>
        <p:nvSpPr>
          <p:cNvPr id="5" name="フッター プレースホルダー 4">
            <a:extLst>
              <a:ext uri="{FF2B5EF4-FFF2-40B4-BE49-F238E27FC236}">
                <a16:creationId xmlns:a16="http://schemas.microsoft.com/office/drawing/2014/main" id="{EFCEB1A3-C892-1A46-815B-D018DD4EB89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A2FC6F9-58F5-8D43-B13E-33445E8AEC3F}"/>
              </a:ext>
            </a:extLst>
          </p:cNvPr>
          <p:cNvSpPr>
            <a:spLocks noGrp="1"/>
          </p:cNvSpPr>
          <p:nvPr>
            <p:ph type="sldNum" sz="quarter" idx="12"/>
          </p:nvPr>
        </p:nvSpPr>
        <p:spPr/>
        <p:txBody>
          <a:bodyPr/>
          <a:lstStyle/>
          <a:p>
            <a:fld id="{6F3CE9E6-73D8-3743-9CBE-88C8664DB6B6}" type="slidenum">
              <a:rPr kumimoji="1" lang="ja-JP" altLang="en-US" smtClean="0"/>
              <a:t>‹#›</a:t>
            </a:fld>
            <a:endParaRPr kumimoji="1" lang="ja-JP" altLang="en-US"/>
          </a:p>
        </p:txBody>
      </p:sp>
    </p:spTree>
    <p:extLst>
      <p:ext uri="{BB962C8B-B14F-4D97-AF65-F5344CB8AC3E}">
        <p14:creationId xmlns:p14="http://schemas.microsoft.com/office/powerpoint/2010/main" val="1771349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5E1DA8-B726-5343-BFB3-0F134795B3A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EBD4BDB-0BDB-BF43-B960-5FF6A0C83DC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BEE70AC-1CA3-FC4C-84AD-871C49BC129F}"/>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F402370-3C4D-1747-9D89-FF97FF88FEEB}"/>
              </a:ext>
            </a:extLst>
          </p:cNvPr>
          <p:cNvSpPr>
            <a:spLocks noGrp="1"/>
          </p:cNvSpPr>
          <p:nvPr>
            <p:ph type="dt" sz="half" idx="10"/>
          </p:nvPr>
        </p:nvSpPr>
        <p:spPr/>
        <p:txBody>
          <a:bodyPr/>
          <a:lstStyle/>
          <a:p>
            <a:fld id="{9D0231C2-4032-C143-BC52-F35D9EC57096}" type="datetimeFigureOut">
              <a:rPr kumimoji="1" lang="ja-JP" altLang="en-US" smtClean="0"/>
              <a:t>2021/11/9</a:t>
            </a:fld>
            <a:endParaRPr kumimoji="1" lang="ja-JP" altLang="en-US"/>
          </a:p>
        </p:txBody>
      </p:sp>
      <p:sp>
        <p:nvSpPr>
          <p:cNvPr id="6" name="フッター プレースホルダー 5">
            <a:extLst>
              <a:ext uri="{FF2B5EF4-FFF2-40B4-BE49-F238E27FC236}">
                <a16:creationId xmlns:a16="http://schemas.microsoft.com/office/drawing/2014/main" id="{116321B2-DAA0-AB4C-9678-5850E9A6BD8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829EEE6-2F8A-F64C-9FFC-1EAFA1873EEC}"/>
              </a:ext>
            </a:extLst>
          </p:cNvPr>
          <p:cNvSpPr>
            <a:spLocks noGrp="1"/>
          </p:cNvSpPr>
          <p:nvPr>
            <p:ph type="sldNum" sz="quarter" idx="12"/>
          </p:nvPr>
        </p:nvSpPr>
        <p:spPr/>
        <p:txBody>
          <a:bodyPr/>
          <a:lstStyle/>
          <a:p>
            <a:fld id="{6F3CE9E6-73D8-3743-9CBE-88C8664DB6B6}" type="slidenum">
              <a:rPr kumimoji="1" lang="ja-JP" altLang="en-US" smtClean="0"/>
              <a:t>‹#›</a:t>
            </a:fld>
            <a:endParaRPr kumimoji="1" lang="ja-JP" altLang="en-US"/>
          </a:p>
        </p:txBody>
      </p:sp>
    </p:spTree>
    <p:extLst>
      <p:ext uri="{BB962C8B-B14F-4D97-AF65-F5344CB8AC3E}">
        <p14:creationId xmlns:p14="http://schemas.microsoft.com/office/powerpoint/2010/main" val="322673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F78A2D-7A20-C445-9E6C-C2DF507EBB92}"/>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A3B4C4B6-8DF6-2644-A10B-A0EA206901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193129AA-0DEA-C94F-ADC3-19A4489172A4}"/>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2BC0364-FED8-6749-B6AA-5F750E07512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1C8F8E0D-1DB9-424D-9C55-1A9BD5AFE7F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2F694A7-DD0E-0B45-A5A6-C31C602CC06C}"/>
              </a:ext>
            </a:extLst>
          </p:cNvPr>
          <p:cNvSpPr>
            <a:spLocks noGrp="1"/>
          </p:cNvSpPr>
          <p:nvPr>
            <p:ph type="dt" sz="half" idx="10"/>
          </p:nvPr>
        </p:nvSpPr>
        <p:spPr/>
        <p:txBody>
          <a:bodyPr/>
          <a:lstStyle/>
          <a:p>
            <a:fld id="{9D0231C2-4032-C143-BC52-F35D9EC57096}" type="datetimeFigureOut">
              <a:rPr kumimoji="1" lang="ja-JP" altLang="en-US" smtClean="0"/>
              <a:t>2021/11/9</a:t>
            </a:fld>
            <a:endParaRPr kumimoji="1" lang="ja-JP" altLang="en-US"/>
          </a:p>
        </p:txBody>
      </p:sp>
      <p:sp>
        <p:nvSpPr>
          <p:cNvPr id="8" name="フッター プレースホルダー 7">
            <a:extLst>
              <a:ext uri="{FF2B5EF4-FFF2-40B4-BE49-F238E27FC236}">
                <a16:creationId xmlns:a16="http://schemas.microsoft.com/office/drawing/2014/main" id="{0CA319E6-7EE5-8A43-A306-DE6518716EB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41380140-4213-5248-A53F-029F4E03ADDD}"/>
              </a:ext>
            </a:extLst>
          </p:cNvPr>
          <p:cNvSpPr>
            <a:spLocks noGrp="1"/>
          </p:cNvSpPr>
          <p:nvPr>
            <p:ph type="sldNum" sz="quarter" idx="12"/>
          </p:nvPr>
        </p:nvSpPr>
        <p:spPr/>
        <p:txBody>
          <a:bodyPr/>
          <a:lstStyle/>
          <a:p>
            <a:fld id="{6F3CE9E6-73D8-3743-9CBE-88C8664DB6B6}" type="slidenum">
              <a:rPr kumimoji="1" lang="ja-JP" altLang="en-US" smtClean="0"/>
              <a:t>‹#›</a:t>
            </a:fld>
            <a:endParaRPr kumimoji="1" lang="ja-JP" altLang="en-US"/>
          </a:p>
        </p:txBody>
      </p:sp>
    </p:spTree>
    <p:extLst>
      <p:ext uri="{BB962C8B-B14F-4D97-AF65-F5344CB8AC3E}">
        <p14:creationId xmlns:p14="http://schemas.microsoft.com/office/powerpoint/2010/main" val="3348941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56DE63-2FF7-2944-A0E9-5927184234FB}"/>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B3AD8752-A138-5644-83EC-B87264EB5F9B}"/>
              </a:ext>
            </a:extLst>
          </p:cNvPr>
          <p:cNvSpPr>
            <a:spLocks noGrp="1"/>
          </p:cNvSpPr>
          <p:nvPr>
            <p:ph type="dt" sz="half" idx="10"/>
          </p:nvPr>
        </p:nvSpPr>
        <p:spPr/>
        <p:txBody>
          <a:bodyPr/>
          <a:lstStyle/>
          <a:p>
            <a:fld id="{9D0231C2-4032-C143-BC52-F35D9EC57096}" type="datetimeFigureOut">
              <a:rPr kumimoji="1" lang="ja-JP" altLang="en-US" smtClean="0"/>
              <a:t>2021/11/9</a:t>
            </a:fld>
            <a:endParaRPr kumimoji="1" lang="ja-JP" altLang="en-US"/>
          </a:p>
        </p:txBody>
      </p:sp>
      <p:sp>
        <p:nvSpPr>
          <p:cNvPr id="4" name="フッター プレースホルダー 3">
            <a:extLst>
              <a:ext uri="{FF2B5EF4-FFF2-40B4-BE49-F238E27FC236}">
                <a16:creationId xmlns:a16="http://schemas.microsoft.com/office/drawing/2014/main" id="{5B61DC5B-4B10-7C47-AC71-CB567645E11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94F8572-568A-9F45-AE29-99572A9A70ED}"/>
              </a:ext>
            </a:extLst>
          </p:cNvPr>
          <p:cNvSpPr>
            <a:spLocks noGrp="1"/>
          </p:cNvSpPr>
          <p:nvPr>
            <p:ph type="sldNum" sz="quarter" idx="12"/>
          </p:nvPr>
        </p:nvSpPr>
        <p:spPr/>
        <p:txBody>
          <a:bodyPr/>
          <a:lstStyle/>
          <a:p>
            <a:fld id="{6F3CE9E6-73D8-3743-9CBE-88C8664DB6B6}" type="slidenum">
              <a:rPr kumimoji="1" lang="ja-JP" altLang="en-US" smtClean="0"/>
              <a:t>‹#›</a:t>
            </a:fld>
            <a:endParaRPr kumimoji="1" lang="ja-JP" altLang="en-US"/>
          </a:p>
        </p:txBody>
      </p:sp>
    </p:spTree>
    <p:extLst>
      <p:ext uri="{BB962C8B-B14F-4D97-AF65-F5344CB8AC3E}">
        <p14:creationId xmlns:p14="http://schemas.microsoft.com/office/powerpoint/2010/main" val="3585861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871CBE01-C276-CD45-8BF9-41407EA92674}"/>
              </a:ext>
            </a:extLst>
          </p:cNvPr>
          <p:cNvSpPr>
            <a:spLocks noGrp="1"/>
          </p:cNvSpPr>
          <p:nvPr>
            <p:ph type="dt" sz="half" idx="10"/>
          </p:nvPr>
        </p:nvSpPr>
        <p:spPr/>
        <p:txBody>
          <a:bodyPr/>
          <a:lstStyle/>
          <a:p>
            <a:fld id="{9D0231C2-4032-C143-BC52-F35D9EC57096}" type="datetimeFigureOut">
              <a:rPr kumimoji="1" lang="ja-JP" altLang="en-US" smtClean="0"/>
              <a:t>2021/11/9</a:t>
            </a:fld>
            <a:endParaRPr kumimoji="1" lang="ja-JP" altLang="en-US"/>
          </a:p>
        </p:txBody>
      </p:sp>
      <p:sp>
        <p:nvSpPr>
          <p:cNvPr id="3" name="フッター プレースホルダー 2">
            <a:extLst>
              <a:ext uri="{FF2B5EF4-FFF2-40B4-BE49-F238E27FC236}">
                <a16:creationId xmlns:a16="http://schemas.microsoft.com/office/drawing/2014/main" id="{DE8A9E21-8184-CF46-A758-A0E12233B27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E2D5663-68BD-F04B-8172-BBEC57C0E641}"/>
              </a:ext>
            </a:extLst>
          </p:cNvPr>
          <p:cNvSpPr>
            <a:spLocks noGrp="1"/>
          </p:cNvSpPr>
          <p:nvPr>
            <p:ph type="sldNum" sz="quarter" idx="12"/>
          </p:nvPr>
        </p:nvSpPr>
        <p:spPr/>
        <p:txBody>
          <a:bodyPr/>
          <a:lstStyle/>
          <a:p>
            <a:fld id="{6F3CE9E6-73D8-3743-9CBE-88C8664DB6B6}" type="slidenum">
              <a:rPr kumimoji="1" lang="ja-JP" altLang="en-US" smtClean="0"/>
              <a:t>‹#›</a:t>
            </a:fld>
            <a:endParaRPr kumimoji="1" lang="ja-JP" altLang="en-US"/>
          </a:p>
        </p:txBody>
      </p:sp>
    </p:spTree>
    <p:extLst>
      <p:ext uri="{BB962C8B-B14F-4D97-AF65-F5344CB8AC3E}">
        <p14:creationId xmlns:p14="http://schemas.microsoft.com/office/powerpoint/2010/main" val="976384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2D3B085-3A81-8A48-8624-79FD47D173C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7915FEC-95A1-4C4D-8957-DF28D816A4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F3759C6-D68B-F943-A58A-FBCF6B6C1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25751DA-B4DD-3E4A-AC38-90FB39ECE4E0}"/>
              </a:ext>
            </a:extLst>
          </p:cNvPr>
          <p:cNvSpPr>
            <a:spLocks noGrp="1"/>
          </p:cNvSpPr>
          <p:nvPr>
            <p:ph type="dt" sz="half" idx="10"/>
          </p:nvPr>
        </p:nvSpPr>
        <p:spPr/>
        <p:txBody>
          <a:bodyPr/>
          <a:lstStyle/>
          <a:p>
            <a:fld id="{9D0231C2-4032-C143-BC52-F35D9EC57096}" type="datetimeFigureOut">
              <a:rPr kumimoji="1" lang="ja-JP" altLang="en-US" smtClean="0"/>
              <a:t>2021/11/9</a:t>
            </a:fld>
            <a:endParaRPr kumimoji="1" lang="ja-JP" altLang="en-US"/>
          </a:p>
        </p:txBody>
      </p:sp>
      <p:sp>
        <p:nvSpPr>
          <p:cNvPr id="6" name="フッター プレースホルダー 5">
            <a:extLst>
              <a:ext uri="{FF2B5EF4-FFF2-40B4-BE49-F238E27FC236}">
                <a16:creationId xmlns:a16="http://schemas.microsoft.com/office/drawing/2014/main" id="{A747905C-14D6-D74F-929D-C0EFEE11F5E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120B6DA-C1A1-C746-8D1A-D21ECF0B7341}"/>
              </a:ext>
            </a:extLst>
          </p:cNvPr>
          <p:cNvSpPr>
            <a:spLocks noGrp="1"/>
          </p:cNvSpPr>
          <p:nvPr>
            <p:ph type="sldNum" sz="quarter" idx="12"/>
          </p:nvPr>
        </p:nvSpPr>
        <p:spPr/>
        <p:txBody>
          <a:bodyPr/>
          <a:lstStyle/>
          <a:p>
            <a:fld id="{6F3CE9E6-73D8-3743-9CBE-88C8664DB6B6}" type="slidenum">
              <a:rPr kumimoji="1" lang="ja-JP" altLang="en-US" smtClean="0"/>
              <a:t>‹#›</a:t>
            </a:fld>
            <a:endParaRPr kumimoji="1" lang="ja-JP" altLang="en-US"/>
          </a:p>
        </p:txBody>
      </p:sp>
    </p:spTree>
    <p:extLst>
      <p:ext uri="{BB962C8B-B14F-4D97-AF65-F5344CB8AC3E}">
        <p14:creationId xmlns:p14="http://schemas.microsoft.com/office/powerpoint/2010/main" val="2142994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329EA2E-7532-DA42-9E82-14CEE8E7F4F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65B69B9E-AC9A-3246-855B-4A0A5C3312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9C937396-0742-3449-A167-EF4A8F07AE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23DDDA7-4303-9B47-90BE-43A54D4B41DC}"/>
              </a:ext>
            </a:extLst>
          </p:cNvPr>
          <p:cNvSpPr>
            <a:spLocks noGrp="1"/>
          </p:cNvSpPr>
          <p:nvPr>
            <p:ph type="dt" sz="half" idx="10"/>
          </p:nvPr>
        </p:nvSpPr>
        <p:spPr/>
        <p:txBody>
          <a:bodyPr/>
          <a:lstStyle/>
          <a:p>
            <a:fld id="{9D0231C2-4032-C143-BC52-F35D9EC57096}" type="datetimeFigureOut">
              <a:rPr kumimoji="1" lang="ja-JP" altLang="en-US" smtClean="0"/>
              <a:t>2021/11/9</a:t>
            </a:fld>
            <a:endParaRPr kumimoji="1" lang="ja-JP" altLang="en-US"/>
          </a:p>
        </p:txBody>
      </p:sp>
      <p:sp>
        <p:nvSpPr>
          <p:cNvPr id="6" name="フッター プレースホルダー 5">
            <a:extLst>
              <a:ext uri="{FF2B5EF4-FFF2-40B4-BE49-F238E27FC236}">
                <a16:creationId xmlns:a16="http://schemas.microsoft.com/office/drawing/2014/main" id="{66A3E929-D16F-4F45-B05F-52A75537C34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C292150-86B6-0B43-ABFD-9457ED9DAEC9}"/>
              </a:ext>
            </a:extLst>
          </p:cNvPr>
          <p:cNvSpPr>
            <a:spLocks noGrp="1"/>
          </p:cNvSpPr>
          <p:nvPr>
            <p:ph type="sldNum" sz="quarter" idx="12"/>
          </p:nvPr>
        </p:nvSpPr>
        <p:spPr/>
        <p:txBody>
          <a:bodyPr/>
          <a:lstStyle/>
          <a:p>
            <a:fld id="{6F3CE9E6-73D8-3743-9CBE-88C8664DB6B6}" type="slidenum">
              <a:rPr kumimoji="1" lang="ja-JP" altLang="en-US" smtClean="0"/>
              <a:t>‹#›</a:t>
            </a:fld>
            <a:endParaRPr kumimoji="1" lang="ja-JP" altLang="en-US"/>
          </a:p>
        </p:txBody>
      </p:sp>
    </p:spTree>
    <p:extLst>
      <p:ext uri="{BB962C8B-B14F-4D97-AF65-F5344CB8AC3E}">
        <p14:creationId xmlns:p14="http://schemas.microsoft.com/office/powerpoint/2010/main" val="1578174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E8EA509-3B9C-5D47-9395-E97E2061E6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28076BD-DE0A-E246-BF4D-28CEEFD263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A70F7A9-2431-F14D-AACA-A81B58F5B5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0231C2-4032-C143-BC52-F35D9EC57096}" type="datetimeFigureOut">
              <a:rPr kumimoji="1" lang="ja-JP" altLang="en-US" smtClean="0"/>
              <a:t>2021/11/9</a:t>
            </a:fld>
            <a:endParaRPr kumimoji="1" lang="ja-JP" altLang="en-US"/>
          </a:p>
        </p:txBody>
      </p:sp>
      <p:sp>
        <p:nvSpPr>
          <p:cNvPr id="5" name="フッター プレースホルダー 4">
            <a:extLst>
              <a:ext uri="{FF2B5EF4-FFF2-40B4-BE49-F238E27FC236}">
                <a16:creationId xmlns:a16="http://schemas.microsoft.com/office/drawing/2014/main" id="{11366CF7-F002-8B4E-A943-08AE526CD7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2D6C40DF-975E-0E44-ABD9-3CE5D0196F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3CE9E6-73D8-3743-9CBE-88C8664DB6B6}" type="slidenum">
              <a:rPr kumimoji="1" lang="ja-JP" altLang="en-US" smtClean="0"/>
              <a:t>‹#›</a:t>
            </a:fld>
            <a:endParaRPr kumimoji="1" lang="ja-JP" altLang="en-US"/>
          </a:p>
        </p:txBody>
      </p:sp>
    </p:spTree>
    <p:extLst>
      <p:ext uri="{BB962C8B-B14F-4D97-AF65-F5344CB8AC3E}">
        <p14:creationId xmlns:p14="http://schemas.microsoft.com/office/powerpoint/2010/main" val="784620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グループ化 13">
            <a:extLst>
              <a:ext uri="{FF2B5EF4-FFF2-40B4-BE49-F238E27FC236}">
                <a16:creationId xmlns:a16="http://schemas.microsoft.com/office/drawing/2014/main" id="{2BA98BE9-164A-400C-B8AF-12631F46ECAD}"/>
              </a:ext>
            </a:extLst>
          </p:cNvPr>
          <p:cNvGrpSpPr/>
          <p:nvPr/>
        </p:nvGrpSpPr>
        <p:grpSpPr>
          <a:xfrm>
            <a:off x="3879928" y="1276350"/>
            <a:ext cx="4432143" cy="3924300"/>
            <a:chOff x="2766351" y="138897"/>
            <a:chExt cx="6859935" cy="6858000"/>
          </a:xfrm>
        </p:grpSpPr>
        <p:pic>
          <p:nvPicPr>
            <p:cNvPr id="13" name="図 12" descr="図形&#10;&#10;低い精度で自動的に生成された説明">
              <a:extLst>
                <a:ext uri="{FF2B5EF4-FFF2-40B4-BE49-F238E27FC236}">
                  <a16:creationId xmlns:a16="http://schemas.microsoft.com/office/drawing/2014/main" id="{35634312-DF44-4011-BB30-050B57194AD3}"/>
                </a:ext>
              </a:extLst>
            </p:cNvPr>
            <p:cNvPicPr>
              <a:picLocks noChangeAspect="1"/>
            </p:cNvPicPr>
            <p:nvPr/>
          </p:nvPicPr>
          <p:blipFill>
            <a:blip r:embed="rId2"/>
            <a:stretch>
              <a:fillRect/>
            </a:stretch>
          </p:blipFill>
          <p:spPr>
            <a:xfrm>
              <a:off x="3055717" y="138897"/>
              <a:ext cx="5971571" cy="5971571"/>
            </a:xfrm>
            <a:prstGeom prst="rect">
              <a:avLst/>
            </a:prstGeom>
          </p:spPr>
        </p:pic>
        <p:pic>
          <p:nvPicPr>
            <p:cNvPr id="7" name="図 6" descr="黒い背景に白い文字がある&#10;&#10;低い精度で自動的に生成された説明">
              <a:extLst>
                <a:ext uri="{FF2B5EF4-FFF2-40B4-BE49-F238E27FC236}">
                  <a16:creationId xmlns:a16="http://schemas.microsoft.com/office/drawing/2014/main" id="{F2078B63-0143-452E-A3C9-A7A2D589CC90}"/>
                </a:ext>
              </a:extLst>
            </p:cNvPr>
            <p:cNvPicPr>
              <a:picLocks noChangeAspect="1"/>
            </p:cNvPicPr>
            <p:nvPr/>
          </p:nvPicPr>
          <p:blipFill>
            <a:blip r:embed="rId3"/>
            <a:stretch>
              <a:fillRect/>
            </a:stretch>
          </p:blipFill>
          <p:spPr>
            <a:xfrm>
              <a:off x="2766351" y="138897"/>
              <a:ext cx="6859935" cy="6858000"/>
            </a:xfrm>
            <a:prstGeom prst="rect">
              <a:avLst/>
            </a:prstGeom>
          </p:spPr>
        </p:pic>
      </p:grpSp>
    </p:spTree>
    <p:extLst>
      <p:ext uri="{BB962C8B-B14F-4D97-AF65-F5344CB8AC3E}">
        <p14:creationId xmlns:p14="http://schemas.microsoft.com/office/powerpoint/2010/main" val="3085625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F5087D-FCBE-46A7-B080-9EA270578E40}"/>
              </a:ext>
            </a:extLst>
          </p:cNvPr>
          <p:cNvSpPr>
            <a:spLocks noGrp="1"/>
          </p:cNvSpPr>
          <p:nvPr>
            <p:ph type="title"/>
          </p:nvPr>
        </p:nvSpPr>
        <p:spPr>
          <a:xfrm>
            <a:off x="149087" y="365125"/>
            <a:ext cx="11887200" cy="5886588"/>
          </a:xfrm>
        </p:spPr>
        <p:txBody>
          <a:bodyPr>
            <a:normAutofit/>
          </a:bodyPr>
          <a:lstStyle/>
          <a:p>
            <a:r>
              <a:rPr kumimoji="1" lang="ja-JP" altLang="en-US" sz="4800" dirty="0">
                <a:solidFill>
                  <a:schemeClr val="tx1">
                    <a:lumMod val="85000"/>
                    <a:lumOff val="15000"/>
                  </a:schemeClr>
                </a:solidFill>
                <a:latin typeface="HG明朝B" panose="02020809000000000000" pitchFamily="17" charset="-128"/>
                <a:ea typeface="HG明朝B" panose="02020809000000000000" pitchFamily="17" charset="-128"/>
              </a:rPr>
              <a:t>エアコン</a:t>
            </a:r>
            <a:r>
              <a:rPr kumimoji="1" lang="ja-JP" altLang="en-US" sz="5400" dirty="0">
                <a:solidFill>
                  <a:schemeClr val="tx1">
                    <a:lumMod val="85000"/>
                    <a:lumOff val="15000"/>
                  </a:schemeClr>
                </a:solidFill>
                <a:latin typeface="HG明朝B" panose="02020809000000000000" pitchFamily="17" charset="-128"/>
                <a:ea typeface="HG明朝B" panose="02020809000000000000" pitchFamily="17" charset="-128"/>
              </a:rPr>
              <a:t>のない明日、想像できますか</a:t>
            </a:r>
          </a:p>
        </p:txBody>
      </p:sp>
    </p:spTree>
    <p:extLst>
      <p:ext uri="{BB962C8B-B14F-4D97-AF65-F5344CB8AC3E}">
        <p14:creationId xmlns:p14="http://schemas.microsoft.com/office/powerpoint/2010/main" val="1984852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フローチャート: 結合子 24">
            <a:extLst>
              <a:ext uri="{FF2B5EF4-FFF2-40B4-BE49-F238E27FC236}">
                <a16:creationId xmlns:a16="http://schemas.microsoft.com/office/drawing/2014/main" id="{4523B2D4-100A-4B4B-A544-37FAAAED9E4B}"/>
              </a:ext>
            </a:extLst>
          </p:cNvPr>
          <p:cNvSpPr/>
          <p:nvPr/>
        </p:nvSpPr>
        <p:spPr>
          <a:xfrm>
            <a:off x="6883614" y="2103968"/>
            <a:ext cx="3771147" cy="3904614"/>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0D73822B-938C-FA46-8268-21F439096953}"/>
              </a:ext>
            </a:extLst>
          </p:cNvPr>
          <p:cNvSpPr>
            <a:spLocks noGrp="1"/>
          </p:cNvSpPr>
          <p:nvPr>
            <p:ph type="title"/>
          </p:nvPr>
        </p:nvSpPr>
        <p:spPr>
          <a:xfrm>
            <a:off x="4018669" y="186285"/>
            <a:ext cx="4519487" cy="915298"/>
          </a:xfrm>
        </p:spPr>
        <p:txBody>
          <a:bodyPr>
            <a:normAutofit/>
          </a:bodyPr>
          <a:lstStyle/>
          <a:p>
            <a:pPr algn="ctr"/>
            <a:r>
              <a:rPr lang="en-US" altLang="ja-JP" dirty="0">
                <a:solidFill>
                  <a:schemeClr val="accent5">
                    <a:lumMod val="75000"/>
                  </a:schemeClr>
                </a:solidFill>
                <a:latin typeface="メイリオ" panose="020B0604030504040204" pitchFamily="50" charset="-128"/>
                <a:ea typeface="メイリオ" panose="020B0604030504040204" pitchFamily="50" charset="-128"/>
              </a:rPr>
              <a:t>3</a:t>
            </a:r>
            <a:r>
              <a:rPr lang="ja-JP" altLang="en-US" dirty="0">
                <a:solidFill>
                  <a:schemeClr val="accent5">
                    <a:lumMod val="75000"/>
                  </a:schemeClr>
                </a:solidFill>
                <a:latin typeface="メイリオ" panose="020B0604030504040204" pitchFamily="50" charset="-128"/>
                <a:ea typeface="メイリオ" panose="020B0604030504040204" pitchFamily="50" charset="-128"/>
              </a:rPr>
              <a:t>大リスク</a:t>
            </a:r>
            <a:endParaRPr kumimoji="1" lang="ja-JP" altLang="en-US" dirty="0">
              <a:solidFill>
                <a:schemeClr val="accent5">
                  <a:lumMod val="75000"/>
                </a:schemeClr>
              </a:solidFill>
              <a:latin typeface="メイリオ" panose="020B0604030504040204" pitchFamily="50" charset="-128"/>
              <a:ea typeface="メイリオ" panose="020B0604030504040204" pitchFamily="50" charset="-128"/>
            </a:endParaRPr>
          </a:p>
        </p:txBody>
      </p:sp>
      <p:sp>
        <p:nvSpPr>
          <p:cNvPr id="3" name="コンテンツ プレースホルダー 2">
            <a:extLst>
              <a:ext uri="{FF2B5EF4-FFF2-40B4-BE49-F238E27FC236}">
                <a16:creationId xmlns:a16="http://schemas.microsoft.com/office/drawing/2014/main" id="{416EF41D-B4D9-3D45-9ED1-5F14360BB432}"/>
              </a:ext>
            </a:extLst>
          </p:cNvPr>
          <p:cNvSpPr>
            <a:spLocks noGrp="1"/>
          </p:cNvSpPr>
          <p:nvPr>
            <p:ph idx="1"/>
          </p:nvPr>
        </p:nvSpPr>
        <p:spPr>
          <a:xfrm>
            <a:off x="7502181" y="3718385"/>
            <a:ext cx="2496585" cy="816133"/>
          </a:xfrm>
        </p:spPr>
        <p:txBody>
          <a:bodyPr>
            <a:normAutofit/>
          </a:bodyPr>
          <a:lstStyle/>
          <a:p>
            <a:pPr marL="0" indent="0" algn="ctr">
              <a:buNone/>
            </a:pPr>
            <a:r>
              <a:rPr lang="ja-JP" altLang="en-US" sz="3600" dirty="0">
                <a:solidFill>
                  <a:schemeClr val="accent5">
                    <a:lumMod val="75000"/>
                  </a:schemeClr>
                </a:solidFill>
                <a:latin typeface="メイリオ" panose="020B0604030504040204" pitchFamily="50" charset="-128"/>
                <a:ea typeface="メイリオ" panose="020B0604030504040204" pitchFamily="50" charset="-128"/>
              </a:rPr>
              <a:t>営業リスク</a:t>
            </a:r>
            <a:endParaRPr kumimoji="1" lang="en-US" altLang="ja-JP" sz="3600" dirty="0">
              <a:solidFill>
                <a:schemeClr val="accent5">
                  <a:lumMod val="75000"/>
                </a:schemeClr>
              </a:solidFill>
              <a:latin typeface="メイリオ" panose="020B0604030504040204" pitchFamily="50" charset="-128"/>
              <a:ea typeface="メイリオ" panose="020B0604030504040204" pitchFamily="50" charset="-128"/>
            </a:endParaRPr>
          </a:p>
        </p:txBody>
      </p:sp>
      <p:grpSp>
        <p:nvGrpSpPr>
          <p:cNvPr id="109" name="グループ化 108">
            <a:extLst>
              <a:ext uri="{FF2B5EF4-FFF2-40B4-BE49-F238E27FC236}">
                <a16:creationId xmlns:a16="http://schemas.microsoft.com/office/drawing/2014/main" id="{D3252208-CC81-4420-A905-B09C663D2508}"/>
              </a:ext>
            </a:extLst>
          </p:cNvPr>
          <p:cNvGrpSpPr/>
          <p:nvPr/>
        </p:nvGrpSpPr>
        <p:grpSpPr>
          <a:xfrm>
            <a:off x="6004180" y="4900932"/>
            <a:ext cx="2179602" cy="1389301"/>
            <a:chOff x="7540845" y="1940564"/>
            <a:chExt cx="2269077" cy="1326166"/>
          </a:xfrm>
        </p:grpSpPr>
        <p:sp>
          <p:nvSpPr>
            <p:cNvPr id="110" name="正方形/長方形 109">
              <a:extLst>
                <a:ext uri="{FF2B5EF4-FFF2-40B4-BE49-F238E27FC236}">
                  <a16:creationId xmlns:a16="http://schemas.microsoft.com/office/drawing/2014/main" id="{033AF985-8EC8-4F0C-B95E-E44BCA8C21D6}"/>
                </a:ext>
              </a:extLst>
            </p:cNvPr>
            <p:cNvSpPr/>
            <p:nvPr/>
          </p:nvSpPr>
          <p:spPr>
            <a:xfrm>
              <a:off x="7573645" y="1942360"/>
              <a:ext cx="2236276" cy="450735"/>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11" name="グループ化 110">
              <a:extLst>
                <a:ext uri="{FF2B5EF4-FFF2-40B4-BE49-F238E27FC236}">
                  <a16:creationId xmlns:a16="http://schemas.microsoft.com/office/drawing/2014/main" id="{E7C556CC-10DF-468F-BD62-C4572D199FD1}"/>
                </a:ext>
              </a:extLst>
            </p:cNvPr>
            <p:cNvGrpSpPr/>
            <p:nvPr/>
          </p:nvGrpSpPr>
          <p:grpSpPr>
            <a:xfrm>
              <a:off x="7540845" y="1940564"/>
              <a:ext cx="2269077" cy="1326166"/>
              <a:chOff x="7540845" y="1940564"/>
              <a:chExt cx="2269077" cy="1326166"/>
            </a:xfrm>
          </p:grpSpPr>
          <p:sp>
            <p:nvSpPr>
              <p:cNvPr id="112" name="正方形/長方形 111">
                <a:extLst>
                  <a:ext uri="{FF2B5EF4-FFF2-40B4-BE49-F238E27FC236}">
                    <a16:creationId xmlns:a16="http://schemas.microsoft.com/office/drawing/2014/main" id="{C5C0A1CB-58FE-42DF-8F90-FE30A6AD0159}"/>
                  </a:ext>
                </a:extLst>
              </p:cNvPr>
              <p:cNvSpPr/>
              <p:nvPr/>
            </p:nvSpPr>
            <p:spPr>
              <a:xfrm>
                <a:off x="7573646" y="1944574"/>
                <a:ext cx="2236276" cy="13221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3" name="テキスト ボックス 112">
                <a:extLst>
                  <a:ext uri="{FF2B5EF4-FFF2-40B4-BE49-F238E27FC236}">
                    <a16:creationId xmlns:a16="http://schemas.microsoft.com/office/drawing/2014/main" id="{A2A620CD-B144-40B4-A93D-884E30DB914E}"/>
                  </a:ext>
                </a:extLst>
              </p:cNvPr>
              <p:cNvSpPr txBox="1"/>
              <p:nvPr/>
            </p:nvSpPr>
            <p:spPr>
              <a:xfrm>
                <a:off x="7573644" y="1940564"/>
                <a:ext cx="2236276" cy="369332"/>
              </a:xfrm>
              <a:prstGeom prst="rect">
                <a:avLst/>
              </a:prstGeom>
              <a:solidFill>
                <a:schemeClr val="accent5">
                  <a:lumMod val="75000"/>
                </a:schemeClr>
              </a:solidFill>
            </p:spPr>
            <p:txBody>
              <a:bodyPr wrap="square" rtlCol="0">
                <a:spAutoFit/>
              </a:bodyPr>
              <a:lstStyle/>
              <a:p>
                <a:pPr algn="ctr"/>
                <a:r>
                  <a:rPr lang="ja-JP" altLang="en-US" dirty="0">
                    <a:solidFill>
                      <a:schemeClr val="bg1"/>
                    </a:solidFill>
                    <a:latin typeface="メイリオ" panose="020B0604030504040204" pitchFamily="50" charset="-128"/>
                    <a:ea typeface="メイリオ" panose="020B0604030504040204" pitchFamily="50" charset="-128"/>
                  </a:rPr>
                  <a:t>設備</a:t>
                </a:r>
                <a:r>
                  <a:rPr kumimoji="1" lang="ja-JP" altLang="en-US" dirty="0">
                    <a:solidFill>
                      <a:schemeClr val="bg1"/>
                    </a:solidFill>
                    <a:latin typeface="メイリオ" panose="020B0604030504040204" pitchFamily="50" charset="-128"/>
                    <a:ea typeface="メイリオ" panose="020B0604030504040204" pitchFamily="50" charset="-128"/>
                  </a:rPr>
                  <a:t>リスク</a:t>
                </a:r>
                <a:endParaRPr kumimoji="1" lang="ja-JP" altLang="en-US" sz="2400" dirty="0">
                  <a:solidFill>
                    <a:schemeClr val="bg1"/>
                  </a:solidFill>
                  <a:latin typeface="メイリオ" panose="020B0604030504040204" pitchFamily="50" charset="-128"/>
                  <a:ea typeface="メイリオ" panose="020B0604030504040204" pitchFamily="50" charset="-128"/>
                </a:endParaRPr>
              </a:p>
            </p:txBody>
          </p:sp>
          <p:sp>
            <p:nvSpPr>
              <p:cNvPr id="114" name="テキスト ボックス 113">
                <a:extLst>
                  <a:ext uri="{FF2B5EF4-FFF2-40B4-BE49-F238E27FC236}">
                    <a16:creationId xmlns:a16="http://schemas.microsoft.com/office/drawing/2014/main" id="{66391C2D-B4A2-41C2-8E73-F4124636879F}"/>
                  </a:ext>
                </a:extLst>
              </p:cNvPr>
              <p:cNvSpPr txBox="1"/>
              <p:nvPr/>
            </p:nvSpPr>
            <p:spPr>
              <a:xfrm>
                <a:off x="7540845" y="2393095"/>
                <a:ext cx="2094304" cy="793233"/>
              </a:xfrm>
              <a:prstGeom prst="rect">
                <a:avLst/>
              </a:prstGeom>
              <a:noFill/>
            </p:spPr>
            <p:txBody>
              <a:bodyPr wrap="square" rtlCol="0">
                <a:spAutoFit/>
              </a:bodyPr>
              <a:lstStyle/>
              <a:p>
                <a:r>
                  <a:rPr lang="ja-JP" altLang="en-US" sz="1600" dirty="0">
                    <a:solidFill>
                      <a:schemeClr val="accent5">
                        <a:lumMod val="75000"/>
                      </a:schemeClr>
                    </a:solidFill>
                    <a:latin typeface="メイリオ" panose="020B0604030504040204" pitchFamily="50" charset="-128"/>
                    <a:ea typeface="メイリオ" panose="020B0604030504040204" pitchFamily="50" charset="-128"/>
                  </a:rPr>
                  <a:t>故障リスク増大</a:t>
                </a:r>
              </a:p>
              <a:p>
                <a:r>
                  <a:rPr lang="ja-JP" altLang="en-US" sz="1600" dirty="0">
                    <a:solidFill>
                      <a:schemeClr val="accent5">
                        <a:lumMod val="75000"/>
                      </a:schemeClr>
                    </a:solidFill>
                    <a:latin typeface="メイリオ" panose="020B0604030504040204" pitchFamily="50" charset="-128"/>
                    <a:ea typeface="メイリオ" panose="020B0604030504040204" pitchFamily="50" charset="-128"/>
                  </a:rPr>
                  <a:t>効率ダウン</a:t>
                </a:r>
                <a:endParaRPr lang="en-US" altLang="ja-JP" sz="1600" dirty="0">
                  <a:solidFill>
                    <a:schemeClr val="accent5">
                      <a:lumMod val="75000"/>
                    </a:schemeClr>
                  </a:solidFill>
                  <a:latin typeface="メイリオ" panose="020B0604030504040204" pitchFamily="50" charset="-128"/>
                  <a:ea typeface="メイリオ" panose="020B0604030504040204" pitchFamily="50" charset="-128"/>
                </a:endParaRPr>
              </a:p>
              <a:p>
                <a:r>
                  <a:rPr lang="ja-JP" altLang="en-US" sz="1600" dirty="0">
                    <a:solidFill>
                      <a:schemeClr val="accent5">
                        <a:lumMod val="75000"/>
                      </a:schemeClr>
                    </a:solidFill>
                    <a:latin typeface="メイリオ" panose="020B0604030504040204" pitchFamily="50" charset="-128"/>
                    <a:ea typeface="メイリオ" panose="020B0604030504040204" pitchFamily="50" charset="-128"/>
                  </a:rPr>
                  <a:t>鮮度の劣化</a:t>
                </a:r>
                <a:endParaRPr lang="en-US" altLang="ja-JP" sz="1600" dirty="0">
                  <a:solidFill>
                    <a:schemeClr val="accent5">
                      <a:lumMod val="75000"/>
                    </a:schemeClr>
                  </a:solidFill>
                  <a:latin typeface="メイリオ" panose="020B0604030504040204" pitchFamily="50" charset="-128"/>
                  <a:ea typeface="メイリオ" panose="020B0604030504040204" pitchFamily="50" charset="-128"/>
                </a:endParaRPr>
              </a:p>
            </p:txBody>
          </p:sp>
        </p:grpSp>
      </p:grpSp>
      <p:grpSp>
        <p:nvGrpSpPr>
          <p:cNvPr id="115" name="グループ化 114">
            <a:extLst>
              <a:ext uri="{FF2B5EF4-FFF2-40B4-BE49-F238E27FC236}">
                <a16:creationId xmlns:a16="http://schemas.microsoft.com/office/drawing/2014/main" id="{88EB0DF2-0B7C-463A-A913-50463469DBE0}"/>
              </a:ext>
            </a:extLst>
          </p:cNvPr>
          <p:cNvGrpSpPr/>
          <p:nvPr/>
        </p:nvGrpSpPr>
        <p:grpSpPr>
          <a:xfrm>
            <a:off x="7637184" y="1511847"/>
            <a:ext cx="2180187" cy="1389301"/>
            <a:chOff x="7540236" y="1940564"/>
            <a:chExt cx="2269686" cy="1326166"/>
          </a:xfrm>
        </p:grpSpPr>
        <p:sp>
          <p:nvSpPr>
            <p:cNvPr id="116" name="正方形/長方形 115">
              <a:extLst>
                <a:ext uri="{FF2B5EF4-FFF2-40B4-BE49-F238E27FC236}">
                  <a16:creationId xmlns:a16="http://schemas.microsoft.com/office/drawing/2014/main" id="{572821E2-4FDE-46C0-A875-7E6858811A71}"/>
                </a:ext>
              </a:extLst>
            </p:cNvPr>
            <p:cNvSpPr/>
            <p:nvPr/>
          </p:nvSpPr>
          <p:spPr>
            <a:xfrm>
              <a:off x="7573645" y="1942360"/>
              <a:ext cx="2236276" cy="450735"/>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17" name="グループ化 116">
              <a:extLst>
                <a:ext uri="{FF2B5EF4-FFF2-40B4-BE49-F238E27FC236}">
                  <a16:creationId xmlns:a16="http://schemas.microsoft.com/office/drawing/2014/main" id="{5AD89399-9B9E-41D6-B298-6FB09FF051FD}"/>
                </a:ext>
              </a:extLst>
            </p:cNvPr>
            <p:cNvGrpSpPr/>
            <p:nvPr/>
          </p:nvGrpSpPr>
          <p:grpSpPr>
            <a:xfrm>
              <a:off x="7540236" y="1940564"/>
              <a:ext cx="2269686" cy="1326166"/>
              <a:chOff x="7540236" y="1940564"/>
              <a:chExt cx="2269686" cy="1326166"/>
            </a:xfrm>
          </p:grpSpPr>
          <p:sp>
            <p:nvSpPr>
              <p:cNvPr id="118" name="正方形/長方形 117">
                <a:extLst>
                  <a:ext uri="{FF2B5EF4-FFF2-40B4-BE49-F238E27FC236}">
                    <a16:creationId xmlns:a16="http://schemas.microsoft.com/office/drawing/2014/main" id="{7CF7403A-B84C-4BA9-8723-F06DC1040494}"/>
                  </a:ext>
                </a:extLst>
              </p:cNvPr>
              <p:cNvSpPr/>
              <p:nvPr/>
            </p:nvSpPr>
            <p:spPr>
              <a:xfrm>
                <a:off x="7573646" y="1944574"/>
                <a:ext cx="2236276" cy="13221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9" name="テキスト ボックス 118">
                <a:extLst>
                  <a:ext uri="{FF2B5EF4-FFF2-40B4-BE49-F238E27FC236}">
                    <a16:creationId xmlns:a16="http://schemas.microsoft.com/office/drawing/2014/main" id="{A102F51E-A6E4-4A8D-82AF-98471F028AD7}"/>
                  </a:ext>
                </a:extLst>
              </p:cNvPr>
              <p:cNvSpPr txBox="1"/>
              <p:nvPr/>
            </p:nvSpPr>
            <p:spPr>
              <a:xfrm>
                <a:off x="7573644" y="1940564"/>
                <a:ext cx="2236276" cy="369332"/>
              </a:xfrm>
              <a:prstGeom prst="rect">
                <a:avLst/>
              </a:prstGeom>
              <a:solidFill>
                <a:schemeClr val="accent5">
                  <a:lumMod val="75000"/>
                </a:schemeClr>
              </a:solidFill>
            </p:spPr>
            <p:txBody>
              <a:bodyPr wrap="square" rtlCol="0">
                <a:spAutoFit/>
              </a:bodyPr>
              <a:lstStyle/>
              <a:p>
                <a:pPr algn="ctr"/>
                <a:r>
                  <a:rPr kumimoji="1" lang="ja-JP" altLang="en-US" dirty="0">
                    <a:solidFill>
                      <a:schemeClr val="bg1"/>
                    </a:solidFill>
                    <a:latin typeface="メイリオ" panose="020B0604030504040204" pitchFamily="50" charset="-128"/>
                    <a:ea typeface="メイリオ" panose="020B0604030504040204" pitchFamily="50" charset="-128"/>
                  </a:rPr>
                  <a:t>顧客リスク</a:t>
                </a:r>
                <a:endParaRPr kumimoji="1" lang="ja-JP" altLang="en-US" sz="2400" dirty="0">
                  <a:solidFill>
                    <a:schemeClr val="bg1"/>
                  </a:solidFill>
                  <a:latin typeface="メイリオ" panose="020B0604030504040204" pitchFamily="50" charset="-128"/>
                  <a:ea typeface="メイリオ" panose="020B0604030504040204" pitchFamily="50" charset="-128"/>
                </a:endParaRPr>
              </a:p>
            </p:txBody>
          </p:sp>
          <p:sp>
            <p:nvSpPr>
              <p:cNvPr id="120" name="テキスト ボックス 119">
                <a:extLst>
                  <a:ext uri="{FF2B5EF4-FFF2-40B4-BE49-F238E27FC236}">
                    <a16:creationId xmlns:a16="http://schemas.microsoft.com/office/drawing/2014/main" id="{E0E0D676-9A9D-4B57-9915-97E08BF538F1}"/>
                  </a:ext>
                </a:extLst>
              </p:cNvPr>
              <p:cNvSpPr txBox="1"/>
              <p:nvPr/>
            </p:nvSpPr>
            <p:spPr>
              <a:xfrm>
                <a:off x="7540236" y="2348646"/>
                <a:ext cx="2094304" cy="558201"/>
              </a:xfrm>
              <a:prstGeom prst="rect">
                <a:avLst/>
              </a:prstGeom>
              <a:noFill/>
            </p:spPr>
            <p:txBody>
              <a:bodyPr wrap="square" rtlCol="0">
                <a:spAutoFit/>
              </a:bodyPr>
              <a:lstStyle/>
              <a:p>
                <a:r>
                  <a:rPr lang="ja-JP" altLang="en-US" sz="1600" dirty="0">
                    <a:solidFill>
                      <a:schemeClr val="accent5">
                        <a:lumMod val="75000"/>
                      </a:schemeClr>
                    </a:solidFill>
                    <a:latin typeface="メイリオ" panose="020B0604030504040204" pitchFamily="50" charset="-128"/>
                    <a:ea typeface="メイリオ" panose="020B0604030504040204" pitchFamily="50" charset="-128"/>
                  </a:rPr>
                  <a:t>顧客満足度ダウン</a:t>
                </a:r>
                <a:endParaRPr lang="en-US" altLang="ja-JP" sz="1600" dirty="0">
                  <a:solidFill>
                    <a:schemeClr val="accent5">
                      <a:lumMod val="75000"/>
                    </a:schemeClr>
                  </a:solidFill>
                  <a:latin typeface="メイリオ" panose="020B0604030504040204" pitchFamily="50" charset="-128"/>
                  <a:ea typeface="メイリオ" panose="020B0604030504040204" pitchFamily="50" charset="-128"/>
                </a:endParaRPr>
              </a:p>
              <a:p>
                <a:r>
                  <a:rPr lang="ja-JP" altLang="en-US" sz="1600" dirty="0">
                    <a:solidFill>
                      <a:schemeClr val="accent5">
                        <a:lumMod val="75000"/>
                      </a:schemeClr>
                    </a:solidFill>
                    <a:latin typeface="メイリオ" panose="020B0604030504040204" pitchFamily="50" charset="-128"/>
                    <a:ea typeface="メイリオ" panose="020B0604030504040204" pitchFamily="50" charset="-128"/>
                  </a:rPr>
                  <a:t>顧客離れ</a:t>
                </a:r>
                <a:endParaRPr lang="en-US" altLang="ja-JP" sz="1600" dirty="0">
                  <a:solidFill>
                    <a:schemeClr val="accent5">
                      <a:lumMod val="75000"/>
                    </a:schemeClr>
                  </a:solidFill>
                  <a:latin typeface="メイリオ" panose="020B0604030504040204" pitchFamily="50" charset="-128"/>
                  <a:ea typeface="メイリオ" panose="020B0604030504040204" pitchFamily="50" charset="-128"/>
                </a:endParaRPr>
              </a:p>
            </p:txBody>
          </p:sp>
        </p:grpSp>
      </p:grpSp>
      <p:grpSp>
        <p:nvGrpSpPr>
          <p:cNvPr id="121" name="グループ化 120">
            <a:extLst>
              <a:ext uri="{FF2B5EF4-FFF2-40B4-BE49-F238E27FC236}">
                <a16:creationId xmlns:a16="http://schemas.microsoft.com/office/drawing/2014/main" id="{836E2E19-A516-493A-B244-242E4FFBA7FD}"/>
              </a:ext>
            </a:extLst>
          </p:cNvPr>
          <p:cNvGrpSpPr/>
          <p:nvPr/>
        </p:nvGrpSpPr>
        <p:grpSpPr>
          <a:xfrm>
            <a:off x="9247423" y="4904110"/>
            <a:ext cx="2217434" cy="1389300"/>
            <a:chOff x="7534260" y="1940564"/>
            <a:chExt cx="2308462" cy="1326166"/>
          </a:xfrm>
        </p:grpSpPr>
        <p:sp>
          <p:nvSpPr>
            <p:cNvPr id="122" name="正方形/長方形 121">
              <a:extLst>
                <a:ext uri="{FF2B5EF4-FFF2-40B4-BE49-F238E27FC236}">
                  <a16:creationId xmlns:a16="http://schemas.microsoft.com/office/drawing/2014/main" id="{CF5CD34D-0B09-4D11-A260-8EF6BB8A27FC}"/>
                </a:ext>
              </a:extLst>
            </p:cNvPr>
            <p:cNvSpPr/>
            <p:nvPr/>
          </p:nvSpPr>
          <p:spPr>
            <a:xfrm>
              <a:off x="7573645" y="1942360"/>
              <a:ext cx="2236276" cy="450735"/>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123" name="グループ化 122">
              <a:extLst>
                <a:ext uri="{FF2B5EF4-FFF2-40B4-BE49-F238E27FC236}">
                  <a16:creationId xmlns:a16="http://schemas.microsoft.com/office/drawing/2014/main" id="{6C693AD3-2B9C-4154-883F-47D900625480}"/>
                </a:ext>
              </a:extLst>
            </p:cNvPr>
            <p:cNvGrpSpPr/>
            <p:nvPr/>
          </p:nvGrpSpPr>
          <p:grpSpPr>
            <a:xfrm>
              <a:off x="7534260" y="1940564"/>
              <a:ext cx="2308462" cy="1326166"/>
              <a:chOff x="7534260" y="1940564"/>
              <a:chExt cx="2308462" cy="1326166"/>
            </a:xfrm>
          </p:grpSpPr>
          <p:sp>
            <p:nvSpPr>
              <p:cNvPr id="124" name="正方形/長方形 123">
                <a:extLst>
                  <a:ext uri="{FF2B5EF4-FFF2-40B4-BE49-F238E27FC236}">
                    <a16:creationId xmlns:a16="http://schemas.microsoft.com/office/drawing/2014/main" id="{1DCAC2A6-E61E-44E8-A936-7D80B1F631D5}"/>
                  </a:ext>
                </a:extLst>
              </p:cNvPr>
              <p:cNvSpPr/>
              <p:nvPr/>
            </p:nvSpPr>
            <p:spPr>
              <a:xfrm>
                <a:off x="7573646" y="1944574"/>
                <a:ext cx="2236276" cy="13221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5" name="テキスト ボックス 124">
                <a:extLst>
                  <a:ext uri="{FF2B5EF4-FFF2-40B4-BE49-F238E27FC236}">
                    <a16:creationId xmlns:a16="http://schemas.microsoft.com/office/drawing/2014/main" id="{A054715E-A035-4C24-9A7C-C9807210752C}"/>
                  </a:ext>
                </a:extLst>
              </p:cNvPr>
              <p:cNvSpPr txBox="1"/>
              <p:nvPr/>
            </p:nvSpPr>
            <p:spPr>
              <a:xfrm>
                <a:off x="7573644" y="1940564"/>
                <a:ext cx="2236276" cy="369332"/>
              </a:xfrm>
              <a:prstGeom prst="rect">
                <a:avLst/>
              </a:prstGeom>
              <a:solidFill>
                <a:schemeClr val="accent5">
                  <a:lumMod val="75000"/>
                </a:schemeClr>
              </a:solidFill>
            </p:spPr>
            <p:txBody>
              <a:bodyPr wrap="square" rtlCol="0">
                <a:spAutoFit/>
              </a:bodyPr>
              <a:lstStyle/>
              <a:p>
                <a:pPr algn="ctr"/>
                <a:r>
                  <a:rPr kumimoji="1" lang="ja-JP" altLang="en-US" dirty="0">
                    <a:solidFill>
                      <a:schemeClr val="bg1"/>
                    </a:solidFill>
                    <a:latin typeface="メイリオ" panose="020B0604030504040204" pitchFamily="50" charset="-128"/>
                    <a:ea typeface="メイリオ" panose="020B0604030504040204" pitchFamily="50" charset="-128"/>
                  </a:rPr>
                  <a:t>従業員リスク</a:t>
                </a:r>
                <a:endParaRPr kumimoji="1" lang="ja-JP" altLang="en-US" sz="2400" dirty="0">
                  <a:solidFill>
                    <a:schemeClr val="bg1"/>
                  </a:solidFill>
                  <a:latin typeface="メイリオ" panose="020B0604030504040204" pitchFamily="50" charset="-128"/>
                  <a:ea typeface="メイリオ" panose="020B0604030504040204" pitchFamily="50" charset="-128"/>
                </a:endParaRPr>
              </a:p>
            </p:txBody>
          </p:sp>
          <p:sp>
            <p:nvSpPr>
              <p:cNvPr id="126" name="テキスト ボックス 125">
                <a:extLst>
                  <a:ext uri="{FF2B5EF4-FFF2-40B4-BE49-F238E27FC236}">
                    <a16:creationId xmlns:a16="http://schemas.microsoft.com/office/drawing/2014/main" id="{1BD91064-3062-4CEC-AAFE-A456476AFE39}"/>
                  </a:ext>
                </a:extLst>
              </p:cNvPr>
              <p:cNvSpPr txBox="1"/>
              <p:nvPr/>
            </p:nvSpPr>
            <p:spPr>
              <a:xfrm>
                <a:off x="7534260" y="2386083"/>
                <a:ext cx="2308462" cy="793234"/>
              </a:xfrm>
              <a:prstGeom prst="rect">
                <a:avLst/>
              </a:prstGeom>
              <a:noFill/>
            </p:spPr>
            <p:txBody>
              <a:bodyPr wrap="square" rtlCol="0">
                <a:spAutoFit/>
              </a:bodyPr>
              <a:lstStyle/>
              <a:p>
                <a:r>
                  <a:rPr lang="ja-JP" altLang="en-US" sz="1600" dirty="0">
                    <a:solidFill>
                      <a:schemeClr val="accent5">
                        <a:lumMod val="75000"/>
                      </a:schemeClr>
                    </a:solidFill>
                    <a:latin typeface="メイリオ" panose="020B0604030504040204" pitchFamily="50" charset="-128"/>
                    <a:ea typeface="メイリオ" panose="020B0604030504040204" pitchFamily="50" charset="-128"/>
                  </a:rPr>
                  <a:t>パフォーマンスの低下</a:t>
                </a:r>
                <a:endParaRPr lang="en-US" altLang="ja-JP" sz="1600" dirty="0">
                  <a:solidFill>
                    <a:schemeClr val="accent5">
                      <a:lumMod val="75000"/>
                    </a:schemeClr>
                  </a:solidFill>
                  <a:latin typeface="メイリオ" panose="020B0604030504040204" pitchFamily="50" charset="-128"/>
                  <a:ea typeface="メイリオ" panose="020B0604030504040204" pitchFamily="50" charset="-128"/>
                </a:endParaRPr>
              </a:p>
              <a:p>
                <a:r>
                  <a:rPr lang="ja-JP" altLang="en-US" sz="1600" dirty="0">
                    <a:solidFill>
                      <a:schemeClr val="accent5">
                        <a:lumMod val="75000"/>
                      </a:schemeClr>
                    </a:solidFill>
                    <a:latin typeface="メイリオ" panose="020B0604030504040204" pitchFamily="50" charset="-128"/>
                    <a:ea typeface="メイリオ" panose="020B0604030504040204" pitchFamily="50" charset="-128"/>
                  </a:rPr>
                  <a:t>体調不良</a:t>
                </a:r>
                <a:endParaRPr lang="en-US" altLang="ja-JP" sz="1600" dirty="0">
                  <a:solidFill>
                    <a:schemeClr val="accent5">
                      <a:lumMod val="75000"/>
                    </a:schemeClr>
                  </a:solidFill>
                  <a:latin typeface="メイリオ" panose="020B0604030504040204" pitchFamily="50" charset="-128"/>
                  <a:ea typeface="メイリオ" panose="020B0604030504040204" pitchFamily="50" charset="-128"/>
                </a:endParaRPr>
              </a:p>
              <a:p>
                <a:r>
                  <a:rPr lang="ja-JP" altLang="en-US" sz="1600" dirty="0">
                    <a:solidFill>
                      <a:schemeClr val="accent5">
                        <a:lumMod val="75000"/>
                      </a:schemeClr>
                    </a:solidFill>
                    <a:latin typeface="メイリオ" panose="020B0604030504040204" pitchFamily="50" charset="-128"/>
                    <a:ea typeface="メイリオ" panose="020B0604030504040204" pitchFamily="50" charset="-128"/>
                  </a:rPr>
                  <a:t>離職者増</a:t>
                </a:r>
                <a:endParaRPr lang="en-US" altLang="ja-JP" sz="1600" dirty="0">
                  <a:solidFill>
                    <a:schemeClr val="accent5">
                      <a:lumMod val="75000"/>
                    </a:schemeClr>
                  </a:solidFill>
                  <a:latin typeface="メイリオ" panose="020B0604030504040204" pitchFamily="50" charset="-128"/>
                  <a:ea typeface="メイリオ" panose="020B0604030504040204" pitchFamily="50" charset="-128"/>
                </a:endParaRPr>
              </a:p>
            </p:txBody>
          </p:sp>
        </p:grpSp>
      </p:grpSp>
      <p:sp>
        <p:nvSpPr>
          <p:cNvPr id="127" name="タイトル 1">
            <a:extLst>
              <a:ext uri="{FF2B5EF4-FFF2-40B4-BE49-F238E27FC236}">
                <a16:creationId xmlns:a16="http://schemas.microsoft.com/office/drawing/2014/main" id="{A346C5CD-49B5-4650-A1EB-AFDDCE42F65B}"/>
              </a:ext>
            </a:extLst>
          </p:cNvPr>
          <p:cNvSpPr txBox="1">
            <a:spLocks/>
          </p:cNvSpPr>
          <p:nvPr/>
        </p:nvSpPr>
        <p:spPr>
          <a:xfrm>
            <a:off x="234947" y="2133600"/>
            <a:ext cx="5073440" cy="354584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000" dirty="0">
                <a:solidFill>
                  <a:schemeClr val="tx1">
                    <a:lumMod val="85000"/>
                    <a:lumOff val="15000"/>
                  </a:schemeClr>
                </a:solidFill>
                <a:latin typeface="メイリオ" panose="020B0604030504040204" pitchFamily="50" charset="-128"/>
                <a:ea typeface="メイリオ" panose="020B0604030504040204" pitchFamily="50" charset="-128"/>
              </a:rPr>
              <a:t>エアコンが使えなくなった際に、代表的な３つのリスクがあります。</a:t>
            </a:r>
            <a:endParaRPr lang="en-US" altLang="ja-JP" sz="2000" dirty="0">
              <a:solidFill>
                <a:schemeClr val="tx1">
                  <a:lumMod val="85000"/>
                  <a:lumOff val="15000"/>
                </a:schemeClr>
              </a:solidFill>
              <a:latin typeface="メイリオ" panose="020B0604030504040204" pitchFamily="50" charset="-128"/>
              <a:ea typeface="メイリオ" panose="020B0604030504040204" pitchFamily="50" charset="-128"/>
            </a:endParaRPr>
          </a:p>
          <a:p>
            <a:endParaRPr lang="en-US" altLang="ja-JP" sz="2000" dirty="0">
              <a:solidFill>
                <a:schemeClr val="tx1">
                  <a:lumMod val="85000"/>
                  <a:lumOff val="15000"/>
                </a:schemeClr>
              </a:solidFill>
              <a:latin typeface="メイリオ" panose="020B0604030504040204" pitchFamily="50" charset="-128"/>
              <a:ea typeface="メイリオ" panose="020B0604030504040204" pitchFamily="50" charset="-128"/>
            </a:endParaRPr>
          </a:p>
          <a:p>
            <a:r>
              <a:rPr lang="ja-JP" altLang="en-US" sz="2000" dirty="0">
                <a:solidFill>
                  <a:schemeClr val="tx1">
                    <a:lumMod val="85000"/>
                    <a:lumOff val="15000"/>
                  </a:schemeClr>
                </a:solidFill>
                <a:latin typeface="メイリオ" panose="020B0604030504040204" pitchFamily="50" charset="-128"/>
                <a:ea typeface="メイリオ" panose="020B0604030504040204" pitchFamily="50" charset="-128"/>
              </a:rPr>
              <a:t>普段はあまり意識しませんが、実際に使えなくなると思った以上に営業活動に差し障りが出るという声を多くの方から聞きます。</a:t>
            </a:r>
            <a:endParaRPr lang="en-US" altLang="ja-JP" sz="2000" dirty="0">
              <a:solidFill>
                <a:schemeClr val="tx1">
                  <a:lumMod val="85000"/>
                  <a:lumOff val="15000"/>
                </a:schemeClr>
              </a:solidFill>
              <a:latin typeface="メイリオ" panose="020B0604030504040204" pitchFamily="50" charset="-128"/>
              <a:ea typeface="メイリオ" panose="020B0604030504040204" pitchFamily="50" charset="-128"/>
            </a:endParaRPr>
          </a:p>
          <a:p>
            <a:endParaRPr lang="en-US" altLang="ja-JP" sz="2000" dirty="0">
              <a:solidFill>
                <a:schemeClr val="tx1">
                  <a:lumMod val="85000"/>
                  <a:lumOff val="15000"/>
                </a:schemeClr>
              </a:solidFill>
              <a:latin typeface="メイリオ" panose="020B0604030504040204" pitchFamily="50" charset="-128"/>
              <a:ea typeface="メイリオ" panose="020B0604030504040204" pitchFamily="50" charset="-128"/>
            </a:endParaRPr>
          </a:p>
          <a:p>
            <a:r>
              <a:rPr lang="ja-JP" altLang="en-US" sz="2000" dirty="0">
                <a:solidFill>
                  <a:schemeClr val="tx1">
                    <a:lumMod val="85000"/>
                    <a:lumOff val="15000"/>
                  </a:schemeClr>
                </a:solidFill>
                <a:latin typeface="メイリオ" panose="020B0604030504040204" pitchFamily="50" charset="-128"/>
                <a:ea typeface="メイリオ" panose="020B0604030504040204" pitchFamily="50" charset="-128"/>
              </a:rPr>
              <a:t>改めて、明日エアコンが使えなくなった時、営業にどのような影響があるかを想像してみてください。</a:t>
            </a:r>
            <a:endParaRPr lang="en-US" altLang="ja-JP" sz="20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464573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F5087D-FCBE-46A7-B080-9EA270578E40}"/>
              </a:ext>
            </a:extLst>
          </p:cNvPr>
          <p:cNvSpPr>
            <a:spLocks noGrp="1"/>
          </p:cNvSpPr>
          <p:nvPr>
            <p:ph type="title"/>
          </p:nvPr>
        </p:nvSpPr>
        <p:spPr>
          <a:xfrm>
            <a:off x="149087" y="365125"/>
            <a:ext cx="11887200" cy="5886588"/>
          </a:xfrm>
        </p:spPr>
        <p:txBody>
          <a:bodyPr>
            <a:normAutofit/>
          </a:bodyPr>
          <a:lstStyle/>
          <a:p>
            <a:pPr algn="ctr"/>
            <a:r>
              <a:rPr kumimoji="1" lang="ja-JP" altLang="en-US" sz="4800" dirty="0">
                <a:solidFill>
                  <a:schemeClr val="tx1">
                    <a:lumMod val="85000"/>
                    <a:lumOff val="15000"/>
                  </a:schemeClr>
                </a:solidFill>
                <a:latin typeface="HG明朝B" panose="02020809000000000000" pitchFamily="17" charset="-128"/>
                <a:ea typeface="HG明朝B" panose="02020809000000000000" pitchFamily="17" charset="-128"/>
              </a:rPr>
              <a:t>電気代を下げたい時、何ができますか</a:t>
            </a:r>
            <a:endParaRPr kumimoji="1" lang="ja-JP" altLang="en-US" sz="5400" dirty="0">
              <a:solidFill>
                <a:schemeClr val="tx1">
                  <a:lumMod val="85000"/>
                  <a:lumOff val="15000"/>
                </a:schemeClr>
              </a:solidFill>
              <a:latin typeface="HG明朝B" panose="02020809000000000000" pitchFamily="17" charset="-128"/>
              <a:ea typeface="HG明朝B" panose="02020809000000000000" pitchFamily="17" charset="-128"/>
            </a:endParaRPr>
          </a:p>
        </p:txBody>
      </p:sp>
    </p:spTree>
    <p:extLst>
      <p:ext uri="{BB962C8B-B14F-4D97-AF65-F5344CB8AC3E}">
        <p14:creationId xmlns:p14="http://schemas.microsoft.com/office/powerpoint/2010/main" val="1195162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73822B-938C-FA46-8268-21F439096953}"/>
              </a:ext>
            </a:extLst>
          </p:cNvPr>
          <p:cNvSpPr>
            <a:spLocks noGrp="1"/>
          </p:cNvSpPr>
          <p:nvPr>
            <p:ph type="title"/>
          </p:nvPr>
        </p:nvSpPr>
        <p:spPr>
          <a:xfrm>
            <a:off x="3314195" y="261379"/>
            <a:ext cx="6016591" cy="1325563"/>
          </a:xfrm>
        </p:spPr>
        <p:txBody>
          <a:bodyPr>
            <a:normAutofit/>
          </a:bodyPr>
          <a:lstStyle/>
          <a:p>
            <a:r>
              <a:rPr lang="ja-JP" altLang="en-US" sz="4000" dirty="0">
                <a:solidFill>
                  <a:schemeClr val="accent5">
                    <a:lumMod val="75000"/>
                  </a:schemeClr>
                </a:solidFill>
                <a:latin typeface="メイリオ" panose="020B0604030504040204" pitchFamily="50" charset="-128"/>
                <a:ea typeface="メイリオ" panose="020B0604030504040204" pitchFamily="50" charset="-128"/>
              </a:rPr>
              <a:t>電気使用料金への影響値</a:t>
            </a:r>
            <a:endParaRPr kumimoji="1" lang="ja-JP" altLang="en-US" sz="4000" dirty="0">
              <a:solidFill>
                <a:schemeClr val="accent5">
                  <a:lumMod val="75000"/>
                </a:schemeClr>
              </a:solidFill>
              <a:latin typeface="メイリオ" panose="020B0604030504040204" pitchFamily="50" charset="-128"/>
              <a:ea typeface="メイリオ" panose="020B0604030504040204" pitchFamily="50" charset="-128"/>
            </a:endParaRPr>
          </a:p>
        </p:txBody>
      </p:sp>
      <p:grpSp>
        <p:nvGrpSpPr>
          <p:cNvPr id="21" name="グループ化 20">
            <a:extLst>
              <a:ext uri="{FF2B5EF4-FFF2-40B4-BE49-F238E27FC236}">
                <a16:creationId xmlns:a16="http://schemas.microsoft.com/office/drawing/2014/main" id="{D6D40A10-8967-4BFA-8F16-6F49C684CEDE}"/>
              </a:ext>
            </a:extLst>
          </p:cNvPr>
          <p:cNvGrpSpPr/>
          <p:nvPr/>
        </p:nvGrpSpPr>
        <p:grpSpPr>
          <a:xfrm>
            <a:off x="782194" y="2741803"/>
            <a:ext cx="10627611" cy="4014832"/>
            <a:chOff x="1464522" y="2363352"/>
            <a:chExt cx="10572674" cy="4332395"/>
          </a:xfrm>
        </p:grpSpPr>
        <p:grpSp>
          <p:nvGrpSpPr>
            <p:cNvPr id="12" name="グループ化 11">
              <a:extLst>
                <a:ext uri="{FF2B5EF4-FFF2-40B4-BE49-F238E27FC236}">
                  <a16:creationId xmlns:a16="http://schemas.microsoft.com/office/drawing/2014/main" id="{A65E9CF7-2040-4211-B417-48AF9DCD1959}"/>
                </a:ext>
              </a:extLst>
            </p:cNvPr>
            <p:cNvGrpSpPr/>
            <p:nvPr/>
          </p:nvGrpSpPr>
          <p:grpSpPr>
            <a:xfrm>
              <a:off x="1464522" y="2363353"/>
              <a:ext cx="5373761" cy="4296111"/>
              <a:chOff x="1800990" y="2146853"/>
              <a:chExt cx="5107608" cy="3991481"/>
            </a:xfrm>
          </p:grpSpPr>
          <p:graphicFrame>
            <p:nvGraphicFramePr>
              <p:cNvPr id="9" name="グラフ 8">
                <a:extLst>
                  <a:ext uri="{FF2B5EF4-FFF2-40B4-BE49-F238E27FC236}">
                    <a16:creationId xmlns:a16="http://schemas.microsoft.com/office/drawing/2014/main" id="{D2D4A379-EBCE-4E21-B46D-D4EC29A17E37}"/>
                  </a:ext>
                </a:extLst>
              </p:cNvPr>
              <p:cNvGraphicFramePr/>
              <p:nvPr>
                <p:extLst>
                  <p:ext uri="{D42A27DB-BD31-4B8C-83A1-F6EECF244321}">
                    <p14:modId xmlns:p14="http://schemas.microsoft.com/office/powerpoint/2010/main" val="1666302692"/>
                  </p:ext>
                </p:extLst>
              </p:nvPr>
            </p:nvGraphicFramePr>
            <p:xfrm>
              <a:off x="1800990" y="2146853"/>
              <a:ext cx="5107608" cy="3991481"/>
            </p:xfrm>
            <a:graphic>
              <a:graphicData uri="http://schemas.openxmlformats.org/drawingml/2006/chart">
                <c:chart xmlns:c="http://schemas.openxmlformats.org/drawingml/2006/chart" xmlns:r="http://schemas.openxmlformats.org/officeDocument/2006/relationships" r:id="rId2"/>
              </a:graphicData>
            </a:graphic>
          </p:graphicFrame>
          <p:sp>
            <p:nvSpPr>
              <p:cNvPr id="11" name="テキスト ボックス 10">
                <a:extLst>
                  <a:ext uri="{FF2B5EF4-FFF2-40B4-BE49-F238E27FC236}">
                    <a16:creationId xmlns:a16="http://schemas.microsoft.com/office/drawing/2014/main" id="{19EA2AA8-5CA3-4AFC-84EB-6A0BE12AC651}"/>
                  </a:ext>
                </a:extLst>
              </p:cNvPr>
              <p:cNvSpPr txBox="1"/>
              <p:nvPr/>
            </p:nvSpPr>
            <p:spPr>
              <a:xfrm>
                <a:off x="4291129" y="4721087"/>
                <a:ext cx="1646583" cy="330971"/>
              </a:xfrm>
              <a:prstGeom prst="rect">
                <a:avLst/>
              </a:prstGeom>
              <a:noFill/>
            </p:spPr>
            <p:txBody>
              <a:bodyPr wrap="square" rtlCol="0">
                <a:spAutoFit/>
              </a:bodyPr>
              <a:lstStyle/>
              <a:p>
                <a:r>
                  <a:rPr kumimoji="1" lang="ja-JP" altLang="en-US" sz="1600" b="1" dirty="0">
                    <a:solidFill>
                      <a:schemeClr val="bg1"/>
                    </a:solidFill>
                  </a:rPr>
                  <a:t>契約の見直し</a:t>
                </a:r>
              </a:p>
            </p:txBody>
          </p:sp>
          <p:sp>
            <p:nvSpPr>
              <p:cNvPr id="47" name="テキスト ボックス 46">
                <a:extLst>
                  <a:ext uri="{FF2B5EF4-FFF2-40B4-BE49-F238E27FC236}">
                    <a16:creationId xmlns:a16="http://schemas.microsoft.com/office/drawing/2014/main" id="{DAD99192-9C56-4169-876F-3046DC9E7C84}"/>
                  </a:ext>
                </a:extLst>
              </p:cNvPr>
              <p:cNvSpPr txBox="1"/>
              <p:nvPr/>
            </p:nvSpPr>
            <p:spPr>
              <a:xfrm>
                <a:off x="2821481" y="4269103"/>
                <a:ext cx="1433997" cy="571677"/>
              </a:xfrm>
              <a:prstGeom prst="rect">
                <a:avLst/>
              </a:prstGeom>
              <a:noFill/>
            </p:spPr>
            <p:txBody>
              <a:bodyPr wrap="square" rtlCol="0">
                <a:spAutoFit/>
              </a:bodyPr>
              <a:lstStyle/>
              <a:p>
                <a:r>
                  <a:rPr lang="ja-JP" altLang="en-US" sz="1600" b="1" dirty="0">
                    <a:solidFill>
                      <a:schemeClr val="bg1"/>
                    </a:solidFill>
                  </a:rPr>
                  <a:t>使用方法</a:t>
                </a:r>
                <a:r>
                  <a:rPr kumimoji="1" lang="ja-JP" altLang="en-US" sz="1600" b="1" dirty="0">
                    <a:solidFill>
                      <a:schemeClr val="bg1"/>
                    </a:solidFill>
                  </a:rPr>
                  <a:t>の</a:t>
                </a:r>
                <a:endParaRPr kumimoji="1" lang="en-US" altLang="ja-JP" sz="1600" b="1" dirty="0">
                  <a:solidFill>
                    <a:schemeClr val="bg1"/>
                  </a:solidFill>
                </a:endParaRPr>
              </a:p>
              <a:p>
                <a:r>
                  <a:rPr kumimoji="1" lang="ja-JP" altLang="en-US" sz="1600" b="1" dirty="0">
                    <a:solidFill>
                      <a:schemeClr val="bg1"/>
                    </a:solidFill>
                  </a:rPr>
                  <a:t>見直し</a:t>
                </a:r>
              </a:p>
            </p:txBody>
          </p:sp>
          <p:sp>
            <p:nvSpPr>
              <p:cNvPr id="48" name="テキスト ボックス 47">
                <a:extLst>
                  <a:ext uri="{FF2B5EF4-FFF2-40B4-BE49-F238E27FC236}">
                    <a16:creationId xmlns:a16="http://schemas.microsoft.com/office/drawing/2014/main" id="{7CA406AC-4BC0-4184-8074-91CF3AE9E627}"/>
                  </a:ext>
                </a:extLst>
              </p:cNvPr>
              <p:cNvSpPr txBox="1"/>
              <p:nvPr/>
            </p:nvSpPr>
            <p:spPr>
              <a:xfrm>
                <a:off x="4675442" y="4178877"/>
                <a:ext cx="947530" cy="391148"/>
              </a:xfrm>
              <a:prstGeom prst="rect">
                <a:avLst/>
              </a:prstGeom>
              <a:noFill/>
            </p:spPr>
            <p:txBody>
              <a:bodyPr wrap="square" rtlCol="0">
                <a:spAutoFit/>
              </a:bodyPr>
              <a:lstStyle/>
              <a:p>
                <a:r>
                  <a:rPr lang="en-US" altLang="ja-JP" sz="2000" b="1" dirty="0">
                    <a:solidFill>
                      <a:schemeClr val="bg1"/>
                    </a:solidFill>
                  </a:rPr>
                  <a:t>66</a:t>
                </a:r>
                <a:r>
                  <a:rPr lang="ja-JP" altLang="en-US" sz="2000" b="1" dirty="0">
                    <a:solidFill>
                      <a:schemeClr val="bg1"/>
                    </a:solidFill>
                  </a:rPr>
                  <a:t>％</a:t>
                </a:r>
                <a:endParaRPr kumimoji="1" lang="ja-JP" altLang="en-US" sz="2000" b="1" dirty="0">
                  <a:solidFill>
                    <a:schemeClr val="bg1"/>
                  </a:solidFill>
                </a:endParaRPr>
              </a:p>
            </p:txBody>
          </p:sp>
          <p:sp>
            <p:nvSpPr>
              <p:cNvPr id="49" name="テキスト ボックス 48">
                <a:extLst>
                  <a:ext uri="{FF2B5EF4-FFF2-40B4-BE49-F238E27FC236}">
                    <a16:creationId xmlns:a16="http://schemas.microsoft.com/office/drawing/2014/main" id="{A9FA6438-049E-4B13-8D9E-78F7135CFAC8}"/>
                  </a:ext>
                </a:extLst>
              </p:cNvPr>
              <p:cNvSpPr txBox="1"/>
              <p:nvPr/>
            </p:nvSpPr>
            <p:spPr>
              <a:xfrm>
                <a:off x="2991107" y="3812836"/>
                <a:ext cx="947530" cy="391148"/>
              </a:xfrm>
              <a:prstGeom prst="rect">
                <a:avLst/>
              </a:prstGeom>
              <a:noFill/>
            </p:spPr>
            <p:txBody>
              <a:bodyPr wrap="square" rtlCol="0">
                <a:spAutoFit/>
              </a:bodyPr>
              <a:lstStyle/>
              <a:p>
                <a:r>
                  <a:rPr lang="en-US" altLang="ja-JP" sz="2000" b="1" dirty="0">
                    <a:solidFill>
                      <a:schemeClr val="bg1"/>
                    </a:solidFill>
                  </a:rPr>
                  <a:t>21</a:t>
                </a:r>
                <a:r>
                  <a:rPr lang="ja-JP" altLang="en-US" sz="2000" b="1" dirty="0">
                    <a:solidFill>
                      <a:schemeClr val="bg1"/>
                    </a:solidFill>
                  </a:rPr>
                  <a:t>％</a:t>
                </a:r>
                <a:endParaRPr kumimoji="1" lang="ja-JP" altLang="en-US" sz="2000" b="1" dirty="0">
                  <a:solidFill>
                    <a:schemeClr val="bg1"/>
                  </a:solidFill>
                </a:endParaRPr>
              </a:p>
            </p:txBody>
          </p:sp>
          <p:sp>
            <p:nvSpPr>
              <p:cNvPr id="50" name="テキスト ボックス 49">
                <a:extLst>
                  <a:ext uri="{FF2B5EF4-FFF2-40B4-BE49-F238E27FC236}">
                    <a16:creationId xmlns:a16="http://schemas.microsoft.com/office/drawing/2014/main" id="{FA535EAA-F835-44C1-9FCD-F5B1E00A1CE7}"/>
                  </a:ext>
                </a:extLst>
              </p:cNvPr>
              <p:cNvSpPr txBox="1"/>
              <p:nvPr/>
            </p:nvSpPr>
            <p:spPr>
              <a:xfrm>
                <a:off x="3673156" y="2993458"/>
                <a:ext cx="947530" cy="391148"/>
              </a:xfrm>
              <a:prstGeom prst="rect">
                <a:avLst/>
              </a:prstGeom>
              <a:noFill/>
            </p:spPr>
            <p:txBody>
              <a:bodyPr wrap="square" rtlCol="0">
                <a:spAutoFit/>
              </a:bodyPr>
              <a:lstStyle/>
              <a:p>
                <a:r>
                  <a:rPr lang="en-US" altLang="ja-JP" sz="2000" b="1" dirty="0">
                    <a:solidFill>
                      <a:schemeClr val="bg1"/>
                    </a:solidFill>
                  </a:rPr>
                  <a:t>13</a:t>
                </a:r>
                <a:r>
                  <a:rPr lang="ja-JP" altLang="en-US" sz="2000" b="1" dirty="0">
                    <a:solidFill>
                      <a:schemeClr val="bg1"/>
                    </a:solidFill>
                  </a:rPr>
                  <a:t>％</a:t>
                </a:r>
                <a:endParaRPr kumimoji="1" lang="ja-JP" altLang="en-US" sz="2000" b="1" dirty="0">
                  <a:solidFill>
                    <a:schemeClr val="bg1"/>
                  </a:solidFill>
                </a:endParaRPr>
              </a:p>
            </p:txBody>
          </p:sp>
          <p:sp>
            <p:nvSpPr>
              <p:cNvPr id="51" name="テキスト ボックス 50">
                <a:extLst>
                  <a:ext uri="{FF2B5EF4-FFF2-40B4-BE49-F238E27FC236}">
                    <a16:creationId xmlns:a16="http://schemas.microsoft.com/office/drawing/2014/main" id="{22BC4DD0-3D36-487A-809F-114CB19A79D3}"/>
                  </a:ext>
                </a:extLst>
              </p:cNvPr>
              <p:cNvSpPr txBox="1"/>
              <p:nvPr/>
            </p:nvSpPr>
            <p:spPr>
              <a:xfrm>
                <a:off x="3604254" y="3334092"/>
                <a:ext cx="843398" cy="571677"/>
              </a:xfrm>
              <a:prstGeom prst="rect">
                <a:avLst/>
              </a:prstGeom>
              <a:noFill/>
            </p:spPr>
            <p:txBody>
              <a:bodyPr wrap="square" rtlCol="0">
                <a:spAutoFit/>
              </a:bodyPr>
              <a:lstStyle/>
              <a:p>
                <a:r>
                  <a:rPr kumimoji="1" lang="ja-JP" altLang="en-US" sz="1600" b="1" dirty="0">
                    <a:solidFill>
                      <a:schemeClr val="bg1"/>
                    </a:solidFill>
                  </a:rPr>
                  <a:t>機器の</a:t>
                </a:r>
                <a:endParaRPr kumimoji="1" lang="en-US" altLang="ja-JP" sz="1600" b="1" dirty="0">
                  <a:solidFill>
                    <a:schemeClr val="bg1"/>
                  </a:solidFill>
                </a:endParaRPr>
              </a:p>
              <a:p>
                <a:r>
                  <a:rPr kumimoji="1" lang="ja-JP" altLang="en-US" sz="1600" b="1" dirty="0">
                    <a:solidFill>
                      <a:schemeClr val="bg1"/>
                    </a:solidFill>
                  </a:rPr>
                  <a:t>見直し</a:t>
                </a:r>
              </a:p>
            </p:txBody>
          </p:sp>
        </p:grpSp>
        <p:grpSp>
          <p:nvGrpSpPr>
            <p:cNvPr id="20" name="グループ化 19">
              <a:extLst>
                <a:ext uri="{FF2B5EF4-FFF2-40B4-BE49-F238E27FC236}">
                  <a16:creationId xmlns:a16="http://schemas.microsoft.com/office/drawing/2014/main" id="{614AA259-B337-47C0-8F15-B88189BFADD4}"/>
                </a:ext>
              </a:extLst>
            </p:cNvPr>
            <p:cNvGrpSpPr/>
            <p:nvPr/>
          </p:nvGrpSpPr>
          <p:grpSpPr>
            <a:xfrm>
              <a:off x="6774618" y="2363352"/>
              <a:ext cx="5262578" cy="4332395"/>
              <a:chOff x="6774617" y="2363353"/>
              <a:chExt cx="5262577" cy="4332397"/>
            </a:xfrm>
          </p:grpSpPr>
          <p:graphicFrame>
            <p:nvGraphicFramePr>
              <p:cNvPr id="15" name="グラフ 14">
                <a:extLst>
                  <a:ext uri="{FF2B5EF4-FFF2-40B4-BE49-F238E27FC236}">
                    <a16:creationId xmlns:a16="http://schemas.microsoft.com/office/drawing/2014/main" id="{D7A45AD6-18C1-4776-8ACA-92A53F256393}"/>
                  </a:ext>
                </a:extLst>
              </p:cNvPr>
              <p:cNvGraphicFramePr/>
              <p:nvPr>
                <p:extLst>
                  <p:ext uri="{D42A27DB-BD31-4B8C-83A1-F6EECF244321}">
                    <p14:modId xmlns:p14="http://schemas.microsoft.com/office/powerpoint/2010/main" val="96244985"/>
                  </p:ext>
                </p:extLst>
              </p:nvPr>
            </p:nvGraphicFramePr>
            <p:xfrm>
              <a:off x="6774617" y="2363353"/>
              <a:ext cx="5262577" cy="4332397"/>
            </p:xfrm>
            <a:graphic>
              <a:graphicData uri="http://schemas.openxmlformats.org/drawingml/2006/chart">
                <c:chart xmlns:c="http://schemas.openxmlformats.org/drawingml/2006/chart" xmlns:r="http://schemas.openxmlformats.org/officeDocument/2006/relationships" r:id="rId3"/>
              </a:graphicData>
            </a:graphic>
          </p:graphicFrame>
          <p:sp>
            <p:nvSpPr>
              <p:cNvPr id="54" name="テキスト ボックス 53">
                <a:extLst>
                  <a:ext uri="{FF2B5EF4-FFF2-40B4-BE49-F238E27FC236}">
                    <a16:creationId xmlns:a16="http://schemas.microsoft.com/office/drawing/2014/main" id="{7A80FE1B-8D56-4F71-B53D-29E8BB4F5CA8}"/>
                  </a:ext>
                </a:extLst>
              </p:cNvPr>
              <p:cNvSpPr txBox="1"/>
              <p:nvPr/>
            </p:nvSpPr>
            <p:spPr>
              <a:xfrm>
                <a:off x="7791354" y="4640705"/>
                <a:ext cx="1646583" cy="369332"/>
              </a:xfrm>
              <a:prstGeom prst="rect">
                <a:avLst/>
              </a:prstGeom>
              <a:noFill/>
            </p:spPr>
            <p:txBody>
              <a:bodyPr wrap="square" rtlCol="0">
                <a:spAutoFit/>
              </a:bodyPr>
              <a:lstStyle/>
              <a:p>
                <a:r>
                  <a:rPr kumimoji="1" lang="ja-JP" altLang="en-US" sz="1600" b="1" dirty="0">
                    <a:solidFill>
                      <a:schemeClr val="bg1"/>
                    </a:solidFill>
                  </a:rPr>
                  <a:t>契約の見直し</a:t>
                </a:r>
              </a:p>
            </p:txBody>
          </p:sp>
          <p:sp>
            <p:nvSpPr>
              <p:cNvPr id="55" name="テキスト ボックス 54">
                <a:extLst>
                  <a:ext uri="{FF2B5EF4-FFF2-40B4-BE49-F238E27FC236}">
                    <a16:creationId xmlns:a16="http://schemas.microsoft.com/office/drawing/2014/main" id="{A5BDA234-31B2-4F88-A63E-9E6D554F80BC}"/>
                  </a:ext>
                </a:extLst>
              </p:cNvPr>
              <p:cNvSpPr txBox="1"/>
              <p:nvPr/>
            </p:nvSpPr>
            <p:spPr>
              <a:xfrm>
                <a:off x="9317934" y="5141914"/>
                <a:ext cx="1601306" cy="369332"/>
              </a:xfrm>
              <a:prstGeom prst="rect">
                <a:avLst/>
              </a:prstGeom>
              <a:noFill/>
            </p:spPr>
            <p:txBody>
              <a:bodyPr wrap="square" rtlCol="0">
                <a:spAutoFit/>
              </a:bodyPr>
              <a:lstStyle/>
              <a:p>
                <a:r>
                  <a:rPr kumimoji="1" lang="ja-JP" altLang="en-US" sz="1600" b="1" dirty="0">
                    <a:solidFill>
                      <a:schemeClr val="bg1"/>
                    </a:solidFill>
                  </a:rPr>
                  <a:t>機器の見直し</a:t>
                </a:r>
              </a:p>
            </p:txBody>
          </p:sp>
          <p:sp>
            <p:nvSpPr>
              <p:cNvPr id="57" name="テキスト ボックス 56">
                <a:extLst>
                  <a:ext uri="{FF2B5EF4-FFF2-40B4-BE49-F238E27FC236}">
                    <a16:creationId xmlns:a16="http://schemas.microsoft.com/office/drawing/2014/main" id="{3991031F-CE31-48BF-AF4B-53D800BE52D9}"/>
                  </a:ext>
                </a:extLst>
              </p:cNvPr>
              <p:cNvSpPr txBox="1"/>
              <p:nvPr/>
            </p:nvSpPr>
            <p:spPr>
              <a:xfrm>
                <a:off x="6774617" y="3081959"/>
                <a:ext cx="1818318" cy="369332"/>
              </a:xfrm>
              <a:prstGeom prst="rect">
                <a:avLst/>
              </a:prstGeom>
              <a:noFill/>
            </p:spPr>
            <p:txBody>
              <a:bodyPr wrap="square" rtlCol="0">
                <a:spAutoFit/>
              </a:bodyPr>
              <a:lstStyle/>
              <a:p>
                <a:r>
                  <a:rPr lang="ja-JP" altLang="en-US" sz="1600" b="1" dirty="0">
                    <a:solidFill>
                      <a:schemeClr val="accent5">
                        <a:lumMod val="75000"/>
                      </a:schemeClr>
                    </a:solidFill>
                  </a:rPr>
                  <a:t>使用方法</a:t>
                </a:r>
                <a:r>
                  <a:rPr kumimoji="1" lang="ja-JP" altLang="en-US" sz="1600" b="1" dirty="0">
                    <a:solidFill>
                      <a:schemeClr val="accent5">
                        <a:lumMod val="75000"/>
                      </a:schemeClr>
                    </a:solidFill>
                  </a:rPr>
                  <a:t>の見直し</a:t>
                </a:r>
              </a:p>
            </p:txBody>
          </p:sp>
          <p:cxnSp>
            <p:nvCxnSpPr>
              <p:cNvPr id="17" name="直線コネクタ 16">
                <a:extLst>
                  <a:ext uri="{FF2B5EF4-FFF2-40B4-BE49-F238E27FC236}">
                    <a16:creationId xmlns:a16="http://schemas.microsoft.com/office/drawing/2014/main" id="{39806E5F-884E-461A-A609-764F7B35A8ED}"/>
                  </a:ext>
                </a:extLst>
              </p:cNvPr>
              <p:cNvCxnSpPr>
                <a:cxnSpLocks/>
              </p:cNvCxnSpPr>
              <p:nvPr/>
            </p:nvCxnSpPr>
            <p:spPr>
              <a:xfrm>
                <a:off x="8507790" y="3220201"/>
                <a:ext cx="641932" cy="57658"/>
              </a:xfrm>
              <a:prstGeom prst="line">
                <a:avLst/>
              </a:prstGeom>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DC01DC02-1540-4AE0-997B-5E9FFA67428C}"/>
                  </a:ext>
                </a:extLst>
              </p:cNvPr>
              <p:cNvSpPr txBox="1"/>
              <p:nvPr/>
            </p:nvSpPr>
            <p:spPr>
              <a:xfrm>
                <a:off x="8763063" y="3220202"/>
                <a:ext cx="778585" cy="421001"/>
              </a:xfrm>
              <a:prstGeom prst="rect">
                <a:avLst/>
              </a:prstGeom>
              <a:noFill/>
            </p:spPr>
            <p:txBody>
              <a:bodyPr wrap="square" rtlCol="0">
                <a:spAutoFit/>
              </a:bodyPr>
              <a:lstStyle/>
              <a:p>
                <a:r>
                  <a:rPr lang="en-US" altLang="ja-JP" sz="2000" b="1" dirty="0">
                    <a:solidFill>
                      <a:schemeClr val="bg1"/>
                    </a:solidFill>
                  </a:rPr>
                  <a:t>8</a:t>
                </a:r>
                <a:r>
                  <a:rPr lang="ja-JP" altLang="en-US" sz="2000" b="1" dirty="0">
                    <a:solidFill>
                      <a:schemeClr val="bg1"/>
                    </a:solidFill>
                  </a:rPr>
                  <a:t>％</a:t>
                </a:r>
                <a:endParaRPr kumimoji="1" lang="ja-JP" altLang="en-US" sz="2000" b="1" dirty="0">
                  <a:solidFill>
                    <a:schemeClr val="bg1"/>
                  </a:solidFill>
                </a:endParaRPr>
              </a:p>
            </p:txBody>
          </p:sp>
          <p:sp>
            <p:nvSpPr>
              <p:cNvPr id="59" name="テキスト ボックス 58">
                <a:extLst>
                  <a:ext uri="{FF2B5EF4-FFF2-40B4-BE49-F238E27FC236}">
                    <a16:creationId xmlns:a16="http://schemas.microsoft.com/office/drawing/2014/main" id="{656A6723-5D48-42A0-9494-BFA8C29CD37C}"/>
                  </a:ext>
                </a:extLst>
              </p:cNvPr>
              <p:cNvSpPr txBox="1"/>
              <p:nvPr/>
            </p:nvSpPr>
            <p:spPr>
              <a:xfrm>
                <a:off x="8041809" y="4049744"/>
                <a:ext cx="996905" cy="421001"/>
              </a:xfrm>
              <a:prstGeom prst="rect">
                <a:avLst/>
              </a:prstGeom>
              <a:noFill/>
            </p:spPr>
            <p:txBody>
              <a:bodyPr wrap="square" rtlCol="0">
                <a:spAutoFit/>
              </a:bodyPr>
              <a:lstStyle/>
              <a:p>
                <a:r>
                  <a:rPr lang="en-US" altLang="ja-JP" sz="2000" b="1" dirty="0">
                    <a:solidFill>
                      <a:schemeClr val="bg1"/>
                    </a:solidFill>
                  </a:rPr>
                  <a:t>25</a:t>
                </a:r>
                <a:r>
                  <a:rPr lang="ja-JP" altLang="en-US" sz="2000" b="1" dirty="0">
                    <a:solidFill>
                      <a:schemeClr val="bg1"/>
                    </a:solidFill>
                  </a:rPr>
                  <a:t>％</a:t>
                </a:r>
                <a:endParaRPr kumimoji="1" lang="ja-JP" altLang="en-US" sz="2000" b="1" dirty="0">
                  <a:solidFill>
                    <a:schemeClr val="bg1"/>
                  </a:solidFill>
                </a:endParaRPr>
              </a:p>
            </p:txBody>
          </p:sp>
          <p:sp>
            <p:nvSpPr>
              <p:cNvPr id="60" name="テキスト ボックス 59">
                <a:extLst>
                  <a:ext uri="{FF2B5EF4-FFF2-40B4-BE49-F238E27FC236}">
                    <a16:creationId xmlns:a16="http://schemas.microsoft.com/office/drawing/2014/main" id="{1AA89F83-4C3B-4144-A6CD-1F3903828FB7}"/>
                  </a:ext>
                </a:extLst>
              </p:cNvPr>
              <p:cNvSpPr txBox="1"/>
              <p:nvPr/>
            </p:nvSpPr>
            <p:spPr>
              <a:xfrm>
                <a:off x="9724644" y="4549682"/>
                <a:ext cx="996905" cy="421001"/>
              </a:xfrm>
              <a:prstGeom prst="rect">
                <a:avLst/>
              </a:prstGeom>
              <a:noFill/>
            </p:spPr>
            <p:txBody>
              <a:bodyPr wrap="square" rtlCol="0">
                <a:spAutoFit/>
              </a:bodyPr>
              <a:lstStyle/>
              <a:p>
                <a:r>
                  <a:rPr lang="en-US" altLang="ja-JP" sz="2000" b="1" dirty="0">
                    <a:solidFill>
                      <a:schemeClr val="bg1"/>
                    </a:solidFill>
                  </a:rPr>
                  <a:t>67</a:t>
                </a:r>
                <a:r>
                  <a:rPr lang="ja-JP" altLang="en-US" sz="2000" b="1" dirty="0">
                    <a:solidFill>
                      <a:schemeClr val="bg1"/>
                    </a:solidFill>
                  </a:rPr>
                  <a:t>％</a:t>
                </a:r>
                <a:endParaRPr kumimoji="1" lang="ja-JP" altLang="en-US" sz="2000" b="1" dirty="0">
                  <a:solidFill>
                    <a:schemeClr val="bg1"/>
                  </a:solidFill>
                </a:endParaRPr>
              </a:p>
            </p:txBody>
          </p:sp>
        </p:grpSp>
        <p:sp>
          <p:nvSpPr>
            <p:cNvPr id="19" name="矢印: 下 18">
              <a:extLst>
                <a:ext uri="{FF2B5EF4-FFF2-40B4-BE49-F238E27FC236}">
                  <a16:creationId xmlns:a16="http://schemas.microsoft.com/office/drawing/2014/main" id="{8EC6139A-C33E-4664-975F-563064CD4AAB}"/>
                </a:ext>
              </a:extLst>
            </p:cNvPr>
            <p:cNvSpPr/>
            <p:nvPr/>
          </p:nvSpPr>
          <p:spPr>
            <a:xfrm rot="16200000">
              <a:off x="6177505" y="4147424"/>
              <a:ext cx="1295732" cy="1302980"/>
            </a:xfrm>
            <a:prstGeom prst="downArrow">
              <a:avLst/>
            </a:prstGeom>
            <a:solidFill>
              <a:schemeClr val="accent5">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タイトル 1">
            <a:extLst>
              <a:ext uri="{FF2B5EF4-FFF2-40B4-BE49-F238E27FC236}">
                <a16:creationId xmlns:a16="http://schemas.microsoft.com/office/drawing/2014/main" id="{D5430937-4323-4FAB-8058-27D0B6EEA3FB}"/>
              </a:ext>
            </a:extLst>
          </p:cNvPr>
          <p:cNvSpPr txBox="1">
            <a:spLocks/>
          </p:cNvSpPr>
          <p:nvPr/>
        </p:nvSpPr>
        <p:spPr>
          <a:xfrm>
            <a:off x="1254690" y="1432705"/>
            <a:ext cx="9858375" cy="12754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1800" dirty="0">
                <a:solidFill>
                  <a:schemeClr val="bg2">
                    <a:lumMod val="25000"/>
                  </a:schemeClr>
                </a:solidFill>
                <a:latin typeface="メイリオ" panose="020B0604030504040204" pitchFamily="50" charset="-128"/>
                <a:ea typeface="メイリオ" panose="020B0604030504040204" pitchFamily="50" charset="-128"/>
              </a:rPr>
              <a:t>電気代を下げる事を考えた時、真っ先にイメージするのが電力会社（契約）の見直しをイメージされる方が多いですが、実は古くなったエアコンを変更すると契約変更以上に電気料金が下がる可能性が高いです。</a:t>
            </a:r>
          </a:p>
        </p:txBody>
      </p:sp>
    </p:spTree>
    <p:extLst>
      <p:ext uri="{BB962C8B-B14F-4D97-AF65-F5344CB8AC3E}">
        <p14:creationId xmlns:p14="http://schemas.microsoft.com/office/powerpoint/2010/main" val="17967805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D10777-B57A-CB4A-AE03-DBA79E67BC88}"/>
              </a:ext>
            </a:extLst>
          </p:cNvPr>
          <p:cNvSpPr>
            <a:spLocks noGrp="1"/>
          </p:cNvSpPr>
          <p:nvPr>
            <p:ph type="title"/>
          </p:nvPr>
        </p:nvSpPr>
        <p:spPr/>
        <p:txBody>
          <a:bodyPr/>
          <a:lstStyle/>
          <a:p>
            <a:pPr algn="ctr"/>
            <a:r>
              <a:rPr kumimoji="1" lang="ja-JP" altLang="en-US" dirty="0">
                <a:solidFill>
                  <a:schemeClr val="accent5">
                    <a:lumMod val="75000"/>
                  </a:schemeClr>
                </a:solidFill>
                <a:latin typeface="メイリオ" panose="020B0604030504040204" pitchFamily="50" charset="-128"/>
                <a:ea typeface="メイリオ" panose="020B0604030504040204" pitchFamily="50" charset="-128"/>
              </a:rPr>
              <a:t>エアコン更新のメリット</a:t>
            </a:r>
          </a:p>
        </p:txBody>
      </p:sp>
      <p:sp>
        <p:nvSpPr>
          <p:cNvPr id="3" name="コンテンツ プレースホルダー 2">
            <a:extLst>
              <a:ext uri="{FF2B5EF4-FFF2-40B4-BE49-F238E27FC236}">
                <a16:creationId xmlns:a16="http://schemas.microsoft.com/office/drawing/2014/main" id="{E18CF163-2775-6C43-A4C9-0F19F2D66F38}"/>
              </a:ext>
            </a:extLst>
          </p:cNvPr>
          <p:cNvSpPr>
            <a:spLocks noGrp="1"/>
          </p:cNvSpPr>
          <p:nvPr>
            <p:ph idx="1"/>
          </p:nvPr>
        </p:nvSpPr>
        <p:spPr>
          <a:xfrm>
            <a:off x="671059" y="2257277"/>
            <a:ext cx="6218827" cy="509043"/>
          </a:xfrm>
          <a:solidFill>
            <a:schemeClr val="accent5">
              <a:lumMod val="60000"/>
              <a:lumOff val="40000"/>
            </a:schemeClr>
          </a:solidFill>
        </p:spPr>
        <p:txBody>
          <a:bodyPr>
            <a:normAutofit/>
          </a:bodyPr>
          <a:lstStyle/>
          <a:p>
            <a:pPr marL="0" indent="0">
              <a:buNone/>
            </a:pPr>
            <a:r>
              <a:rPr lang="en-US" altLang="ja-JP" sz="2400" b="1" dirty="0">
                <a:solidFill>
                  <a:schemeClr val="bg1"/>
                </a:solidFill>
                <a:latin typeface="メイリオ" panose="020B0604030504040204" pitchFamily="50" charset="-128"/>
                <a:ea typeface="メイリオ" panose="020B0604030504040204" pitchFamily="50" charset="-128"/>
              </a:rPr>
              <a:t>3</a:t>
            </a:r>
            <a:r>
              <a:rPr lang="ja-JP" altLang="en-US" sz="2400" b="1" dirty="0">
                <a:solidFill>
                  <a:schemeClr val="bg1"/>
                </a:solidFill>
                <a:latin typeface="メイリオ" panose="020B0604030504040204" pitchFamily="50" charset="-128"/>
                <a:ea typeface="メイリオ" panose="020B0604030504040204" pitchFamily="50" charset="-128"/>
              </a:rPr>
              <a:t>大リスクのリスクヘッジ</a:t>
            </a:r>
            <a:endParaRPr lang="en-US" altLang="ja-JP" sz="2000" dirty="0">
              <a:solidFill>
                <a:schemeClr val="bg1"/>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3A472B20-2DA6-4964-9DDF-3BF44923852F}"/>
              </a:ext>
            </a:extLst>
          </p:cNvPr>
          <p:cNvSpPr/>
          <p:nvPr/>
        </p:nvSpPr>
        <p:spPr>
          <a:xfrm>
            <a:off x="8482238" y="3429000"/>
            <a:ext cx="670560" cy="2787251"/>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dirty="0"/>
              <a:t>１００００円</a:t>
            </a:r>
          </a:p>
        </p:txBody>
      </p:sp>
      <p:sp>
        <p:nvSpPr>
          <p:cNvPr id="5" name="正方形/長方形 4">
            <a:extLst>
              <a:ext uri="{FF2B5EF4-FFF2-40B4-BE49-F238E27FC236}">
                <a16:creationId xmlns:a16="http://schemas.microsoft.com/office/drawing/2014/main" id="{23303280-87C1-4478-B094-6C313F1EF127}"/>
              </a:ext>
            </a:extLst>
          </p:cNvPr>
          <p:cNvSpPr/>
          <p:nvPr/>
        </p:nvSpPr>
        <p:spPr>
          <a:xfrm>
            <a:off x="10452597" y="4979672"/>
            <a:ext cx="670560" cy="123658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kumimoji="1" lang="ja-JP" altLang="en-US" sz="1400" dirty="0"/>
              <a:t>４０００円</a:t>
            </a:r>
            <a:endParaRPr kumimoji="1" lang="en-US" altLang="ja-JP" sz="1400" dirty="0"/>
          </a:p>
        </p:txBody>
      </p:sp>
      <p:sp>
        <p:nvSpPr>
          <p:cNvPr id="6" name="テキスト ボックス 5">
            <a:extLst>
              <a:ext uri="{FF2B5EF4-FFF2-40B4-BE49-F238E27FC236}">
                <a16:creationId xmlns:a16="http://schemas.microsoft.com/office/drawing/2014/main" id="{A7BCDFB3-C8E9-4D2E-87F1-59F2F207711A}"/>
              </a:ext>
            </a:extLst>
          </p:cNvPr>
          <p:cNvSpPr txBox="1"/>
          <p:nvPr/>
        </p:nvSpPr>
        <p:spPr>
          <a:xfrm>
            <a:off x="8317138" y="6311500"/>
            <a:ext cx="1000760" cy="338554"/>
          </a:xfrm>
          <a:prstGeom prst="rect">
            <a:avLst/>
          </a:prstGeom>
          <a:noFill/>
        </p:spPr>
        <p:txBody>
          <a:bodyPr wrap="square" rtlCol="0">
            <a:spAutoFit/>
          </a:bodyPr>
          <a:lstStyle/>
          <a:p>
            <a:r>
              <a:rPr kumimoji="1" lang="ja-JP" altLang="en-US" sz="1600" b="1" dirty="0">
                <a:solidFill>
                  <a:schemeClr val="accent5">
                    <a:lumMod val="75000"/>
                  </a:schemeClr>
                </a:solidFill>
              </a:rPr>
              <a:t>既設機器</a:t>
            </a:r>
          </a:p>
        </p:txBody>
      </p:sp>
      <p:sp>
        <p:nvSpPr>
          <p:cNvPr id="7" name="テキスト ボックス 6">
            <a:extLst>
              <a:ext uri="{FF2B5EF4-FFF2-40B4-BE49-F238E27FC236}">
                <a16:creationId xmlns:a16="http://schemas.microsoft.com/office/drawing/2014/main" id="{9318CACD-5F9A-44D4-BE46-E7F982C568E6}"/>
              </a:ext>
            </a:extLst>
          </p:cNvPr>
          <p:cNvSpPr txBox="1"/>
          <p:nvPr/>
        </p:nvSpPr>
        <p:spPr>
          <a:xfrm>
            <a:off x="10287497" y="6311500"/>
            <a:ext cx="1000760" cy="338554"/>
          </a:xfrm>
          <a:prstGeom prst="rect">
            <a:avLst/>
          </a:prstGeom>
          <a:noFill/>
        </p:spPr>
        <p:txBody>
          <a:bodyPr wrap="square" rtlCol="0">
            <a:spAutoFit/>
          </a:bodyPr>
          <a:lstStyle/>
          <a:p>
            <a:r>
              <a:rPr lang="ja-JP" altLang="en-US" sz="1600" b="1" dirty="0">
                <a:solidFill>
                  <a:schemeClr val="accent5">
                    <a:lumMod val="75000"/>
                  </a:schemeClr>
                </a:solidFill>
              </a:rPr>
              <a:t>最新</a:t>
            </a:r>
            <a:r>
              <a:rPr kumimoji="1" lang="ja-JP" altLang="en-US" sz="1600" b="1" dirty="0">
                <a:solidFill>
                  <a:schemeClr val="accent5">
                    <a:lumMod val="75000"/>
                  </a:schemeClr>
                </a:solidFill>
              </a:rPr>
              <a:t>機器</a:t>
            </a:r>
          </a:p>
        </p:txBody>
      </p:sp>
      <p:sp>
        <p:nvSpPr>
          <p:cNvPr id="9" name="正方形/長方形 8">
            <a:extLst>
              <a:ext uri="{FF2B5EF4-FFF2-40B4-BE49-F238E27FC236}">
                <a16:creationId xmlns:a16="http://schemas.microsoft.com/office/drawing/2014/main" id="{B7F6A2AA-EBE9-4481-ABF4-2B01451DC4D0}"/>
              </a:ext>
            </a:extLst>
          </p:cNvPr>
          <p:cNvSpPr/>
          <p:nvPr/>
        </p:nvSpPr>
        <p:spPr>
          <a:xfrm>
            <a:off x="10451916" y="3429000"/>
            <a:ext cx="670560" cy="1550672"/>
          </a:xfrm>
          <a:prstGeom prst="rect">
            <a:avLst/>
          </a:prstGeom>
          <a:solidFill>
            <a:schemeClr val="bg1"/>
          </a:solidFill>
          <a:ln>
            <a:solidFill>
              <a:schemeClr val="accent5">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400" dirty="0">
                <a:solidFill>
                  <a:schemeClr val="accent5">
                    <a:lumMod val="75000"/>
                  </a:schemeClr>
                </a:solidFill>
              </a:rPr>
              <a:t>６０００円</a:t>
            </a:r>
          </a:p>
        </p:txBody>
      </p:sp>
      <p:cxnSp>
        <p:nvCxnSpPr>
          <p:cNvPr id="11" name="直線矢印コネクタ 10">
            <a:extLst>
              <a:ext uri="{FF2B5EF4-FFF2-40B4-BE49-F238E27FC236}">
                <a16:creationId xmlns:a16="http://schemas.microsoft.com/office/drawing/2014/main" id="{C0FA64E1-6E6D-4C2E-91EE-904999016DC6}"/>
              </a:ext>
            </a:extLst>
          </p:cNvPr>
          <p:cNvCxnSpPr>
            <a:cxnSpLocks/>
          </p:cNvCxnSpPr>
          <p:nvPr/>
        </p:nvCxnSpPr>
        <p:spPr>
          <a:xfrm>
            <a:off x="9168038" y="3429000"/>
            <a:ext cx="1283197" cy="1550672"/>
          </a:xfrm>
          <a:prstGeom prst="straightConnector1">
            <a:avLst/>
          </a:prstGeom>
          <a:ln w="19050">
            <a:solidFill>
              <a:srgbClr val="FF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C5D331E4-86E4-40EE-A2BD-E8BA992868EF}"/>
              </a:ext>
            </a:extLst>
          </p:cNvPr>
          <p:cNvSpPr txBox="1"/>
          <p:nvPr/>
        </p:nvSpPr>
        <p:spPr>
          <a:xfrm>
            <a:off x="9663338" y="3650338"/>
            <a:ext cx="990600" cy="369332"/>
          </a:xfrm>
          <a:prstGeom prst="rect">
            <a:avLst/>
          </a:prstGeom>
          <a:noFill/>
        </p:spPr>
        <p:txBody>
          <a:bodyPr wrap="square" rtlCol="0">
            <a:spAutoFit/>
          </a:bodyPr>
          <a:lstStyle/>
          <a:p>
            <a:r>
              <a:rPr kumimoji="1" lang="en-US" altLang="ja-JP" dirty="0">
                <a:solidFill>
                  <a:schemeClr val="accent5">
                    <a:lumMod val="75000"/>
                  </a:schemeClr>
                </a:solidFill>
              </a:rPr>
              <a:t>CUT</a:t>
            </a:r>
            <a:r>
              <a:rPr lang="en-US" altLang="ja-JP" dirty="0">
                <a:solidFill>
                  <a:schemeClr val="accent5">
                    <a:lumMod val="75000"/>
                  </a:schemeClr>
                </a:solidFill>
              </a:rPr>
              <a:t>!</a:t>
            </a:r>
            <a:endParaRPr kumimoji="1" lang="en-US" altLang="ja-JP" dirty="0">
              <a:solidFill>
                <a:schemeClr val="accent5">
                  <a:lumMod val="75000"/>
                </a:schemeClr>
              </a:solidFill>
            </a:endParaRPr>
          </a:p>
        </p:txBody>
      </p:sp>
      <p:sp>
        <p:nvSpPr>
          <p:cNvPr id="15" name="コンテンツ プレースホルダー 2">
            <a:extLst>
              <a:ext uri="{FF2B5EF4-FFF2-40B4-BE49-F238E27FC236}">
                <a16:creationId xmlns:a16="http://schemas.microsoft.com/office/drawing/2014/main" id="{256ADDCA-3949-4198-AF76-1AB53B290B36}"/>
              </a:ext>
            </a:extLst>
          </p:cNvPr>
          <p:cNvSpPr txBox="1">
            <a:spLocks/>
          </p:cNvSpPr>
          <p:nvPr/>
        </p:nvSpPr>
        <p:spPr>
          <a:xfrm>
            <a:off x="671059" y="4289042"/>
            <a:ext cx="6218827" cy="477934"/>
          </a:xfrm>
          <a:prstGeom prst="rect">
            <a:avLst/>
          </a:prstGeom>
          <a:solidFill>
            <a:schemeClr val="accent5">
              <a:lumMod val="60000"/>
              <a:lumOff val="4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400" b="1" dirty="0">
                <a:solidFill>
                  <a:schemeClr val="bg1"/>
                </a:solidFill>
                <a:latin typeface="メイリオ" panose="020B0604030504040204" pitchFamily="50" charset="-128"/>
                <a:ea typeface="メイリオ" panose="020B0604030504040204" pitchFamily="50" charset="-128"/>
              </a:rPr>
              <a:t>電気代の削減</a:t>
            </a:r>
            <a:endParaRPr lang="en-US" altLang="ja-JP" sz="2000" dirty="0">
              <a:solidFill>
                <a:schemeClr val="bg1"/>
              </a:solidFill>
              <a:latin typeface="メイリオ" panose="020B0604030504040204" pitchFamily="50" charset="-128"/>
              <a:ea typeface="メイリオ" panose="020B0604030504040204" pitchFamily="50" charset="-128"/>
            </a:endParaRPr>
          </a:p>
        </p:txBody>
      </p:sp>
      <p:sp>
        <p:nvSpPr>
          <p:cNvPr id="16" name="コンテンツ プレースホルダー 2">
            <a:extLst>
              <a:ext uri="{FF2B5EF4-FFF2-40B4-BE49-F238E27FC236}">
                <a16:creationId xmlns:a16="http://schemas.microsoft.com/office/drawing/2014/main" id="{4BBB8DEE-F1E8-44F0-89AD-DB12917F2DBF}"/>
              </a:ext>
            </a:extLst>
          </p:cNvPr>
          <p:cNvSpPr txBox="1">
            <a:spLocks/>
          </p:cNvSpPr>
          <p:nvPr/>
        </p:nvSpPr>
        <p:spPr>
          <a:xfrm>
            <a:off x="671059" y="2440966"/>
            <a:ext cx="6218827" cy="15506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400" dirty="0">
              <a:solidFill>
                <a:schemeClr val="accent5">
                  <a:lumMod val="75000"/>
                </a:schemeClr>
              </a:solidFill>
              <a:latin typeface="メイリオ" panose="020B0604030504040204" pitchFamily="50" charset="-128"/>
              <a:ea typeface="メイリオ" panose="020B0604030504040204" pitchFamily="50" charset="-128"/>
            </a:endParaRPr>
          </a:p>
          <a:p>
            <a:pPr marL="0" indent="0">
              <a:buFont typeface="Arial" panose="020B0604020202020204" pitchFamily="34" charset="0"/>
              <a:buNone/>
            </a:pPr>
            <a:r>
              <a:rPr lang="ja-JP" altLang="en-US" sz="2000" dirty="0">
                <a:solidFill>
                  <a:schemeClr val="tx1">
                    <a:lumMod val="85000"/>
                    <a:lumOff val="15000"/>
                  </a:schemeClr>
                </a:solidFill>
                <a:latin typeface="メイリオ" panose="020B0604030504040204" pitchFamily="50" charset="-128"/>
                <a:ea typeface="メイリオ" panose="020B0604030504040204" pitchFamily="50" charset="-128"/>
              </a:rPr>
              <a:t>エアコンが使えなくなってしまった時に起こりうる、</a:t>
            </a:r>
            <a:endParaRPr lang="en-US" altLang="ja-JP" sz="2000" dirty="0">
              <a:solidFill>
                <a:schemeClr val="tx1">
                  <a:lumMod val="85000"/>
                  <a:lumOff val="15000"/>
                </a:schemeClr>
              </a:solidFill>
              <a:latin typeface="メイリオ" panose="020B0604030504040204" pitchFamily="50" charset="-128"/>
              <a:ea typeface="メイリオ" panose="020B0604030504040204" pitchFamily="50" charset="-128"/>
            </a:endParaRPr>
          </a:p>
          <a:p>
            <a:pPr marL="0" indent="0">
              <a:buFont typeface="Arial" panose="020B0604020202020204" pitchFamily="34" charset="0"/>
              <a:buNone/>
            </a:pPr>
            <a:r>
              <a:rPr lang="ja-JP" altLang="en-US" sz="2000" dirty="0">
                <a:solidFill>
                  <a:schemeClr val="tx1">
                    <a:lumMod val="85000"/>
                    <a:lumOff val="15000"/>
                  </a:schemeClr>
                </a:solidFill>
                <a:latin typeface="メイリオ" panose="020B0604030504040204" pitchFamily="50" charset="-128"/>
                <a:ea typeface="メイリオ" panose="020B0604030504040204" pitchFamily="50" charset="-128"/>
              </a:rPr>
              <a:t>機会損失、満足度の低下などを防ぐことが出来る。</a:t>
            </a:r>
            <a:endParaRPr lang="en-US" altLang="ja-JP" sz="20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7" name="コンテンツ プレースホルダー 2">
            <a:extLst>
              <a:ext uri="{FF2B5EF4-FFF2-40B4-BE49-F238E27FC236}">
                <a16:creationId xmlns:a16="http://schemas.microsoft.com/office/drawing/2014/main" id="{7CA9B71A-3ED2-48E9-8F73-84035C6D604A}"/>
              </a:ext>
            </a:extLst>
          </p:cNvPr>
          <p:cNvSpPr txBox="1">
            <a:spLocks/>
          </p:cNvSpPr>
          <p:nvPr/>
        </p:nvSpPr>
        <p:spPr>
          <a:xfrm>
            <a:off x="671059" y="4841993"/>
            <a:ext cx="6218827" cy="16508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000" dirty="0">
                <a:solidFill>
                  <a:schemeClr val="tx1">
                    <a:lumMod val="85000"/>
                    <a:lumOff val="15000"/>
                  </a:schemeClr>
                </a:solidFill>
                <a:latin typeface="メイリオ" panose="020B0604030504040204" pitchFamily="50" charset="-128"/>
                <a:ea typeface="メイリオ" panose="020B0604030504040204" pitchFamily="50" charset="-128"/>
              </a:rPr>
              <a:t>動力の機器の場合、電気料金のうち約</a:t>
            </a:r>
            <a:r>
              <a:rPr lang="en-US" altLang="ja-JP" sz="2000" dirty="0">
                <a:solidFill>
                  <a:schemeClr val="tx1">
                    <a:lumMod val="85000"/>
                    <a:lumOff val="15000"/>
                  </a:schemeClr>
                </a:solidFill>
                <a:latin typeface="メイリオ" panose="020B0604030504040204" pitchFamily="50" charset="-128"/>
                <a:ea typeface="メイリオ" panose="020B0604030504040204" pitchFamily="50" charset="-128"/>
              </a:rPr>
              <a:t>7</a:t>
            </a:r>
            <a:r>
              <a:rPr lang="ja-JP" altLang="en-US" sz="2000" dirty="0">
                <a:solidFill>
                  <a:schemeClr val="tx1">
                    <a:lumMod val="85000"/>
                    <a:lumOff val="15000"/>
                  </a:schemeClr>
                </a:solidFill>
                <a:latin typeface="メイリオ" panose="020B0604030504040204" pitchFamily="50" charset="-128"/>
                <a:ea typeface="メイリオ" panose="020B0604030504040204" pitchFamily="50" charset="-128"/>
              </a:rPr>
              <a:t>割がエアコンにかかっていると言われています。</a:t>
            </a:r>
            <a:endParaRPr lang="en-US" altLang="ja-JP" sz="2000" dirty="0">
              <a:solidFill>
                <a:schemeClr val="tx1">
                  <a:lumMod val="85000"/>
                  <a:lumOff val="15000"/>
                </a:schemeClr>
              </a:solidFill>
              <a:latin typeface="メイリオ" panose="020B0604030504040204" pitchFamily="50" charset="-128"/>
              <a:ea typeface="メイリオ" panose="020B0604030504040204" pitchFamily="50" charset="-128"/>
            </a:endParaRPr>
          </a:p>
          <a:p>
            <a:pPr marL="0" indent="0">
              <a:buFont typeface="Arial" panose="020B0604020202020204" pitchFamily="34" charset="0"/>
              <a:buNone/>
            </a:pPr>
            <a:r>
              <a:rPr lang="ja-JP" altLang="en-US" sz="2000" dirty="0">
                <a:solidFill>
                  <a:schemeClr val="tx1">
                    <a:lumMod val="85000"/>
                    <a:lumOff val="15000"/>
                  </a:schemeClr>
                </a:solidFill>
                <a:latin typeface="メイリオ" panose="020B0604030504040204" pitchFamily="50" charset="-128"/>
                <a:ea typeface="メイリオ" panose="020B0604030504040204" pitchFamily="50" charset="-128"/>
              </a:rPr>
              <a:t>古くなったエアコンを更新することによって、</a:t>
            </a:r>
            <a:br>
              <a:rPr lang="en-US" altLang="ja-JP" sz="2000" dirty="0">
                <a:solidFill>
                  <a:schemeClr val="tx1">
                    <a:lumMod val="85000"/>
                    <a:lumOff val="15000"/>
                  </a:schemeClr>
                </a:solidFill>
                <a:latin typeface="メイリオ" panose="020B0604030504040204" pitchFamily="50" charset="-128"/>
                <a:ea typeface="メイリオ" panose="020B0604030504040204" pitchFamily="50" charset="-128"/>
              </a:rPr>
            </a:br>
            <a:r>
              <a:rPr lang="ja-JP" altLang="en-US" sz="2000" dirty="0">
                <a:solidFill>
                  <a:schemeClr val="tx1">
                    <a:lumMod val="85000"/>
                    <a:lumOff val="15000"/>
                  </a:schemeClr>
                </a:solidFill>
                <a:latin typeface="メイリオ" panose="020B0604030504040204" pitchFamily="50" charset="-128"/>
                <a:ea typeface="メイリオ" panose="020B0604030504040204" pitchFamily="50" charset="-128"/>
              </a:rPr>
              <a:t>最大</a:t>
            </a:r>
            <a:r>
              <a:rPr lang="en-US" altLang="ja-JP" sz="2000" dirty="0">
                <a:solidFill>
                  <a:schemeClr val="tx1">
                    <a:lumMod val="85000"/>
                    <a:lumOff val="15000"/>
                  </a:schemeClr>
                </a:solidFill>
                <a:latin typeface="メイリオ" panose="020B0604030504040204" pitchFamily="50" charset="-128"/>
                <a:ea typeface="メイリオ" panose="020B0604030504040204" pitchFamily="50" charset="-128"/>
              </a:rPr>
              <a:t>6</a:t>
            </a:r>
            <a:r>
              <a:rPr lang="ja-JP" altLang="en-US" sz="2000" dirty="0">
                <a:solidFill>
                  <a:schemeClr val="tx1">
                    <a:lumMod val="85000"/>
                    <a:lumOff val="15000"/>
                  </a:schemeClr>
                </a:solidFill>
                <a:latin typeface="メイリオ" panose="020B0604030504040204" pitchFamily="50" charset="-128"/>
                <a:ea typeface="メイリオ" panose="020B0604030504040204" pitchFamily="50" charset="-128"/>
              </a:rPr>
              <a:t>割の電気料金を削減することができます。</a:t>
            </a:r>
            <a:endParaRPr lang="en-US" altLang="ja-JP" sz="2000"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25318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D10777-B57A-CB4A-AE03-DBA79E67BC88}"/>
              </a:ext>
            </a:extLst>
          </p:cNvPr>
          <p:cNvSpPr>
            <a:spLocks noGrp="1"/>
          </p:cNvSpPr>
          <p:nvPr>
            <p:ph type="title"/>
          </p:nvPr>
        </p:nvSpPr>
        <p:spPr/>
        <p:txBody>
          <a:bodyPr/>
          <a:lstStyle/>
          <a:p>
            <a:pPr algn="ctr"/>
            <a:r>
              <a:rPr lang="ja-JP" altLang="en-US" dirty="0">
                <a:solidFill>
                  <a:schemeClr val="accent5">
                    <a:lumMod val="75000"/>
                  </a:schemeClr>
                </a:solidFill>
                <a:latin typeface="メイリオ" panose="020B0604030504040204" pitchFamily="50" charset="-128"/>
                <a:ea typeface="メイリオ" panose="020B0604030504040204" pitchFamily="50" charset="-128"/>
              </a:rPr>
              <a:t>パーストワンの強み</a:t>
            </a:r>
            <a:endParaRPr kumimoji="1" lang="ja-JP" altLang="en-US" dirty="0">
              <a:solidFill>
                <a:schemeClr val="accent5">
                  <a:lumMod val="75000"/>
                </a:schemeClr>
              </a:solidFill>
              <a:latin typeface="メイリオ" panose="020B0604030504040204" pitchFamily="50" charset="-128"/>
              <a:ea typeface="メイリオ" panose="020B0604030504040204" pitchFamily="50" charset="-128"/>
            </a:endParaRPr>
          </a:p>
        </p:txBody>
      </p:sp>
      <p:grpSp>
        <p:nvGrpSpPr>
          <p:cNvPr id="28" name="グループ化 27">
            <a:extLst>
              <a:ext uri="{FF2B5EF4-FFF2-40B4-BE49-F238E27FC236}">
                <a16:creationId xmlns:a16="http://schemas.microsoft.com/office/drawing/2014/main" id="{09951690-AAE4-407A-AF1A-8E8E7CEA8B55}"/>
              </a:ext>
            </a:extLst>
          </p:cNvPr>
          <p:cNvGrpSpPr/>
          <p:nvPr/>
        </p:nvGrpSpPr>
        <p:grpSpPr>
          <a:xfrm>
            <a:off x="7085094" y="2102779"/>
            <a:ext cx="4430787" cy="3772824"/>
            <a:chOff x="1621767" y="2720051"/>
            <a:chExt cx="4430787" cy="3772824"/>
          </a:xfrm>
        </p:grpSpPr>
        <p:grpSp>
          <p:nvGrpSpPr>
            <p:cNvPr id="24" name="グループ化 23">
              <a:extLst>
                <a:ext uri="{FF2B5EF4-FFF2-40B4-BE49-F238E27FC236}">
                  <a16:creationId xmlns:a16="http://schemas.microsoft.com/office/drawing/2014/main" id="{EAF8D731-5671-4092-8313-FFC98ABC7B05}"/>
                </a:ext>
              </a:extLst>
            </p:cNvPr>
            <p:cNvGrpSpPr/>
            <p:nvPr/>
          </p:nvGrpSpPr>
          <p:grpSpPr>
            <a:xfrm>
              <a:off x="1621767" y="2720051"/>
              <a:ext cx="4430787" cy="3772824"/>
              <a:chOff x="1621767" y="2720051"/>
              <a:chExt cx="4430787" cy="3772824"/>
            </a:xfrm>
          </p:grpSpPr>
          <p:sp>
            <p:nvSpPr>
              <p:cNvPr id="4" name="フローチャート: 結合子 3">
                <a:extLst>
                  <a:ext uri="{FF2B5EF4-FFF2-40B4-BE49-F238E27FC236}">
                    <a16:creationId xmlns:a16="http://schemas.microsoft.com/office/drawing/2014/main" id="{90210F8C-62E4-4B6F-AE0F-0699C52655B2}"/>
                  </a:ext>
                </a:extLst>
              </p:cNvPr>
              <p:cNvSpPr/>
              <p:nvPr/>
            </p:nvSpPr>
            <p:spPr>
              <a:xfrm>
                <a:off x="1621767" y="4013965"/>
                <a:ext cx="2567651" cy="247891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結合子 8">
                <a:extLst>
                  <a:ext uri="{FF2B5EF4-FFF2-40B4-BE49-F238E27FC236}">
                    <a16:creationId xmlns:a16="http://schemas.microsoft.com/office/drawing/2014/main" id="{948019E6-3DFA-497C-BA0A-C6C197A2A114}"/>
                  </a:ext>
                </a:extLst>
              </p:cNvPr>
              <p:cNvSpPr/>
              <p:nvPr/>
            </p:nvSpPr>
            <p:spPr>
              <a:xfrm>
                <a:off x="2550287" y="2720051"/>
                <a:ext cx="2567651" cy="247891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結合子 9">
                <a:extLst>
                  <a:ext uri="{FF2B5EF4-FFF2-40B4-BE49-F238E27FC236}">
                    <a16:creationId xmlns:a16="http://schemas.microsoft.com/office/drawing/2014/main" id="{B3F00083-D3DE-4D5F-BFA6-BC631446EC13}"/>
                  </a:ext>
                </a:extLst>
              </p:cNvPr>
              <p:cNvSpPr/>
              <p:nvPr/>
            </p:nvSpPr>
            <p:spPr>
              <a:xfrm>
                <a:off x="3484903" y="4013965"/>
                <a:ext cx="2567651" cy="247891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 name="フリーフォーム: 図形 22">
                <a:extLst>
                  <a:ext uri="{FF2B5EF4-FFF2-40B4-BE49-F238E27FC236}">
                    <a16:creationId xmlns:a16="http://schemas.microsoft.com/office/drawing/2014/main" id="{549EB2A7-9A6B-43AE-A76C-A2285BA3A662}"/>
                  </a:ext>
                </a:extLst>
              </p:cNvPr>
              <p:cNvSpPr/>
              <p:nvPr/>
            </p:nvSpPr>
            <p:spPr>
              <a:xfrm>
                <a:off x="3484903" y="4404986"/>
                <a:ext cx="693931" cy="793975"/>
              </a:xfrm>
              <a:custGeom>
                <a:avLst/>
                <a:gdLst>
                  <a:gd name="connsiteX0" fmla="*/ 344437 w 693931"/>
                  <a:gd name="connsiteY0" fmla="*/ 0 h 793975"/>
                  <a:gd name="connsiteX1" fmla="*/ 434917 w 693931"/>
                  <a:gd name="connsiteY1" fmla="*/ 94974 h 793975"/>
                  <a:gd name="connsiteX2" fmla="*/ 692653 w 693931"/>
                  <a:gd name="connsiteY2" fmla="*/ 721707 h 793975"/>
                  <a:gd name="connsiteX3" fmla="*/ 693931 w 693931"/>
                  <a:gd name="connsiteY3" fmla="*/ 746149 h 793975"/>
                  <a:gd name="connsiteX4" fmla="*/ 602711 w 693931"/>
                  <a:gd name="connsiteY4" fmla="*/ 768794 h 793975"/>
                  <a:gd name="connsiteX5" fmla="*/ 343975 w 693931"/>
                  <a:gd name="connsiteY5" fmla="*/ 793975 h 793975"/>
                  <a:gd name="connsiteX6" fmla="*/ 100944 w 693931"/>
                  <a:gd name="connsiteY6" fmla="*/ 771798 h 793975"/>
                  <a:gd name="connsiteX7" fmla="*/ 0 w 693931"/>
                  <a:gd name="connsiteY7" fmla="*/ 748351 h 793975"/>
                  <a:gd name="connsiteX8" fmla="*/ 1394 w 693931"/>
                  <a:gd name="connsiteY8" fmla="*/ 721707 h 793975"/>
                  <a:gd name="connsiteX9" fmla="*/ 287929 w 693931"/>
                  <a:gd name="connsiteY9" fmla="*/ 60026 h 793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93931" h="793975">
                    <a:moveTo>
                      <a:pt x="344437" y="0"/>
                    </a:moveTo>
                    <a:lnTo>
                      <a:pt x="434917" y="94974"/>
                    </a:lnTo>
                    <a:cubicBezTo>
                      <a:pt x="575706" y="272260"/>
                      <a:pt x="667999" y="487331"/>
                      <a:pt x="692653" y="721707"/>
                    </a:cubicBezTo>
                    <a:lnTo>
                      <a:pt x="693931" y="746149"/>
                    </a:lnTo>
                    <a:lnTo>
                      <a:pt x="602711" y="768794"/>
                    </a:lnTo>
                    <a:cubicBezTo>
                      <a:pt x="519137" y="785305"/>
                      <a:pt x="432605" y="793975"/>
                      <a:pt x="343975" y="793975"/>
                    </a:cubicBezTo>
                    <a:cubicBezTo>
                      <a:pt x="260885" y="793975"/>
                      <a:pt x="179638" y="786355"/>
                      <a:pt x="100944" y="771798"/>
                    </a:cubicBezTo>
                    <a:lnTo>
                      <a:pt x="0" y="748351"/>
                    </a:lnTo>
                    <a:lnTo>
                      <a:pt x="1394" y="721707"/>
                    </a:lnTo>
                    <a:cubicBezTo>
                      <a:pt x="27691" y="471706"/>
                      <a:pt x="130947" y="243669"/>
                      <a:pt x="287929" y="60026"/>
                    </a:cubicBezTo>
                    <a:close/>
                  </a:path>
                </a:pathLst>
              </a:cu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kumimoji="1" lang="en-US" altLang="ja-JP" dirty="0"/>
                  <a:t>P1</a:t>
                </a:r>
                <a:endParaRPr kumimoji="1" lang="ja-JP" altLang="en-US" dirty="0"/>
              </a:p>
            </p:txBody>
          </p:sp>
        </p:grpSp>
        <p:sp>
          <p:nvSpPr>
            <p:cNvPr id="25" name="テキスト ボックス 24">
              <a:extLst>
                <a:ext uri="{FF2B5EF4-FFF2-40B4-BE49-F238E27FC236}">
                  <a16:creationId xmlns:a16="http://schemas.microsoft.com/office/drawing/2014/main" id="{0F792BCE-B06B-43DA-A5EC-C7C41A7B8567}"/>
                </a:ext>
              </a:extLst>
            </p:cNvPr>
            <p:cNvSpPr txBox="1"/>
            <p:nvPr/>
          </p:nvSpPr>
          <p:spPr>
            <a:xfrm>
              <a:off x="3573514" y="3105398"/>
              <a:ext cx="615904" cy="523220"/>
            </a:xfrm>
            <a:prstGeom prst="rect">
              <a:avLst/>
            </a:prstGeom>
            <a:noFill/>
          </p:spPr>
          <p:txBody>
            <a:bodyPr wrap="square" rtlCol="0">
              <a:spAutoFit/>
            </a:bodyPr>
            <a:lstStyle/>
            <a:p>
              <a:r>
                <a:rPr kumimoji="1" lang="en-US" altLang="ja-JP" sz="2800" dirty="0">
                  <a:solidFill>
                    <a:schemeClr val="accent5">
                      <a:lumMod val="75000"/>
                    </a:schemeClr>
                  </a:solidFill>
                  <a:latin typeface="メイリオ" panose="020B0604030504040204" pitchFamily="50" charset="-128"/>
                  <a:ea typeface="メイリオ" panose="020B0604030504040204" pitchFamily="50" charset="-128"/>
                </a:rPr>
                <a:t>IT</a:t>
              </a:r>
              <a:endParaRPr kumimoji="1" lang="ja-JP" altLang="en-US" sz="3600" dirty="0">
                <a:solidFill>
                  <a:schemeClr val="accent5">
                    <a:lumMod val="75000"/>
                  </a:schemeClr>
                </a:solidFill>
                <a:latin typeface="メイリオ" panose="020B0604030504040204" pitchFamily="50" charset="-128"/>
                <a:ea typeface="メイリオ" panose="020B0604030504040204" pitchFamily="50" charset="-128"/>
              </a:endParaRPr>
            </a:p>
          </p:txBody>
        </p:sp>
        <p:sp>
          <p:nvSpPr>
            <p:cNvPr id="26" name="テキスト ボックス 25">
              <a:extLst>
                <a:ext uri="{FF2B5EF4-FFF2-40B4-BE49-F238E27FC236}">
                  <a16:creationId xmlns:a16="http://schemas.microsoft.com/office/drawing/2014/main" id="{8CE4F624-EC33-4ADB-AB8B-26EAB0873CB6}"/>
                </a:ext>
              </a:extLst>
            </p:cNvPr>
            <p:cNvSpPr txBox="1"/>
            <p:nvPr/>
          </p:nvSpPr>
          <p:spPr>
            <a:xfrm>
              <a:off x="1794432" y="5061088"/>
              <a:ext cx="1701055" cy="523220"/>
            </a:xfrm>
            <a:prstGeom prst="rect">
              <a:avLst/>
            </a:prstGeom>
            <a:noFill/>
          </p:spPr>
          <p:txBody>
            <a:bodyPr wrap="square" rtlCol="0">
              <a:spAutoFit/>
            </a:bodyPr>
            <a:lstStyle/>
            <a:p>
              <a:r>
                <a:rPr kumimoji="1" lang="ja-JP" altLang="en-US" sz="2800" dirty="0">
                  <a:solidFill>
                    <a:schemeClr val="accent5">
                      <a:lumMod val="75000"/>
                    </a:schemeClr>
                  </a:solidFill>
                  <a:latin typeface="メイリオ" panose="020B0604030504040204" pitchFamily="50" charset="-128"/>
                  <a:ea typeface="メイリオ" panose="020B0604030504040204" pitchFamily="50" charset="-128"/>
                </a:rPr>
                <a:t>自社施工</a:t>
              </a:r>
            </a:p>
          </p:txBody>
        </p:sp>
        <p:sp>
          <p:nvSpPr>
            <p:cNvPr id="27" name="テキスト ボックス 26">
              <a:extLst>
                <a:ext uri="{FF2B5EF4-FFF2-40B4-BE49-F238E27FC236}">
                  <a16:creationId xmlns:a16="http://schemas.microsoft.com/office/drawing/2014/main" id="{B15FE015-8F71-4BA2-AABE-1F6ABF5F1553}"/>
                </a:ext>
              </a:extLst>
            </p:cNvPr>
            <p:cNvSpPr txBox="1"/>
            <p:nvPr/>
          </p:nvSpPr>
          <p:spPr>
            <a:xfrm>
              <a:off x="4335430" y="5061088"/>
              <a:ext cx="1701055" cy="523220"/>
            </a:xfrm>
            <a:prstGeom prst="rect">
              <a:avLst/>
            </a:prstGeom>
            <a:noFill/>
          </p:spPr>
          <p:txBody>
            <a:bodyPr wrap="square" rtlCol="0">
              <a:spAutoFit/>
            </a:bodyPr>
            <a:lstStyle/>
            <a:p>
              <a:r>
                <a:rPr kumimoji="1" lang="ja-JP" altLang="en-US" sz="2800" dirty="0">
                  <a:solidFill>
                    <a:schemeClr val="accent5">
                      <a:lumMod val="75000"/>
                    </a:schemeClr>
                  </a:solidFill>
                  <a:latin typeface="メイリオ" panose="020B0604030504040204" pitchFamily="50" charset="-128"/>
                  <a:ea typeface="メイリオ" panose="020B0604030504040204" pitchFamily="50" charset="-128"/>
                </a:rPr>
                <a:t>自社保証</a:t>
              </a:r>
            </a:p>
          </p:txBody>
        </p:sp>
      </p:grpSp>
      <p:sp>
        <p:nvSpPr>
          <p:cNvPr id="29" name="テキスト ボックス 28">
            <a:extLst>
              <a:ext uri="{FF2B5EF4-FFF2-40B4-BE49-F238E27FC236}">
                <a16:creationId xmlns:a16="http://schemas.microsoft.com/office/drawing/2014/main" id="{13B1AD46-BD12-4186-953D-05BD50431200}"/>
              </a:ext>
            </a:extLst>
          </p:cNvPr>
          <p:cNvSpPr txBox="1"/>
          <p:nvPr/>
        </p:nvSpPr>
        <p:spPr>
          <a:xfrm>
            <a:off x="7190871" y="6085279"/>
            <a:ext cx="4836160" cy="646331"/>
          </a:xfrm>
          <a:prstGeom prst="rect">
            <a:avLst/>
          </a:prstGeom>
          <a:noFill/>
          <a:ln>
            <a:solidFill>
              <a:schemeClr val="accent5">
                <a:lumMod val="75000"/>
              </a:schemeClr>
            </a:solidFill>
          </a:ln>
        </p:spPr>
        <p:txBody>
          <a:bodyPr wrap="square" rtlCol="0">
            <a:spAutoFit/>
          </a:bodyPr>
          <a:lstStyle/>
          <a:p>
            <a:r>
              <a:rPr kumimoji="1" lang="en-US" altLang="ja-JP" b="1" dirty="0">
                <a:solidFill>
                  <a:schemeClr val="accent5">
                    <a:lumMod val="75000"/>
                  </a:schemeClr>
                </a:solidFill>
                <a:latin typeface="メイリオ" panose="020B0604030504040204" pitchFamily="50" charset="-128"/>
                <a:ea typeface="メイリオ" panose="020B0604030504040204" pitchFamily="50" charset="-128"/>
              </a:rPr>
              <a:t>P1</a:t>
            </a:r>
            <a:r>
              <a:rPr kumimoji="1" lang="ja-JP" altLang="en-US" b="1" dirty="0">
                <a:solidFill>
                  <a:schemeClr val="accent5">
                    <a:lumMod val="75000"/>
                  </a:schemeClr>
                </a:solidFill>
                <a:latin typeface="メイリオ" panose="020B0604030504040204" pitchFamily="50" charset="-128"/>
                <a:ea typeface="メイリオ" panose="020B0604030504040204" pitchFamily="50" charset="-128"/>
              </a:rPr>
              <a:t>マインド</a:t>
            </a:r>
            <a:endParaRPr kumimoji="1" lang="en-US" altLang="ja-JP" b="1" dirty="0">
              <a:solidFill>
                <a:schemeClr val="accent5">
                  <a:lumMod val="75000"/>
                </a:schemeClr>
              </a:solidFill>
              <a:latin typeface="メイリオ" panose="020B0604030504040204" pitchFamily="50" charset="-128"/>
              <a:ea typeface="メイリオ" panose="020B0604030504040204" pitchFamily="50" charset="-128"/>
            </a:endParaRPr>
          </a:p>
          <a:p>
            <a:r>
              <a:rPr kumimoji="1" lang="ja-JP" altLang="en-US" dirty="0">
                <a:solidFill>
                  <a:schemeClr val="accent5">
                    <a:lumMod val="75000"/>
                  </a:schemeClr>
                </a:solidFill>
                <a:latin typeface="メイリオ" panose="020B0604030504040204" pitchFamily="50" charset="-128"/>
                <a:ea typeface="メイリオ" panose="020B0604030504040204" pitchFamily="50" charset="-128"/>
              </a:rPr>
              <a:t>業界を変革し、真の顧客ファーストを目指す</a:t>
            </a:r>
          </a:p>
        </p:txBody>
      </p:sp>
      <p:cxnSp>
        <p:nvCxnSpPr>
          <p:cNvPr id="31" name="直線矢印コネクタ 30">
            <a:extLst>
              <a:ext uri="{FF2B5EF4-FFF2-40B4-BE49-F238E27FC236}">
                <a16:creationId xmlns:a16="http://schemas.microsoft.com/office/drawing/2014/main" id="{31AC541C-4286-490C-9C41-834F7141CE67}"/>
              </a:ext>
            </a:extLst>
          </p:cNvPr>
          <p:cNvCxnSpPr>
            <a:cxnSpLocks/>
          </p:cNvCxnSpPr>
          <p:nvPr/>
        </p:nvCxnSpPr>
        <p:spPr>
          <a:xfrm flipH="1">
            <a:off x="8880211" y="4443816"/>
            <a:ext cx="411994" cy="167561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40" name="グループ化 39">
            <a:extLst>
              <a:ext uri="{FF2B5EF4-FFF2-40B4-BE49-F238E27FC236}">
                <a16:creationId xmlns:a16="http://schemas.microsoft.com/office/drawing/2014/main" id="{4DDEE10E-D17E-4CEF-8EE0-E4C5237C3A2E}"/>
              </a:ext>
            </a:extLst>
          </p:cNvPr>
          <p:cNvGrpSpPr/>
          <p:nvPr/>
        </p:nvGrpSpPr>
        <p:grpSpPr>
          <a:xfrm>
            <a:off x="376474" y="2320598"/>
            <a:ext cx="5946669" cy="4172277"/>
            <a:chOff x="137766" y="2282334"/>
            <a:chExt cx="5779627" cy="4172277"/>
          </a:xfrm>
        </p:grpSpPr>
        <p:sp>
          <p:nvSpPr>
            <p:cNvPr id="37" name="テキスト ボックス 36">
              <a:extLst>
                <a:ext uri="{FF2B5EF4-FFF2-40B4-BE49-F238E27FC236}">
                  <a16:creationId xmlns:a16="http://schemas.microsoft.com/office/drawing/2014/main" id="{9A4FC2B9-526E-471F-9C4D-3DA7B407F388}"/>
                </a:ext>
              </a:extLst>
            </p:cNvPr>
            <p:cNvSpPr txBox="1"/>
            <p:nvPr/>
          </p:nvSpPr>
          <p:spPr>
            <a:xfrm>
              <a:off x="137768" y="2282334"/>
              <a:ext cx="5779625" cy="1231106"/>
            </a:xfrm>
            <a:prstGeom prst="rect">
              <a:avLst/>
            </a:prstGeom>
            <a:solidFill>
              <a:schemeClr val="bg1"/>
            </a:solidFill>
          </p:spPr>
          <p:txBody>
            <a:bodyPr wrap="square" rtlCol="0">
              <a:spAutoFit/>
            </a:bodyPr>
            <a:lstStyle/>
            <a:p>
              <a:r>
                <a:rPr kumimoji="1" lang="en-US" altLang="ja-JP" sz="2000" b="1" dirty="0">
                  <a:solidFill>
                    <a:schemeClr val="accent5">
                      <a:lumMod val="75000"/>
                    </a:schemeClr>
                  </a:solidFill>
                  <a:latin typeface="メイリオ" panose="020B0604030504040204" pitchFamily="50" charset="-128"/>
                  <a:ea typeface="メイリオ" panose="020B0604030504040204" pitchFamily="50" charset="-128"/>
                </a:rPr>
                <a:t>IT</a:t>
              </a:r>
            </a:p>
            <a:p>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業界では珍しい</a:t>
              </a:r>
              <a:r>
                <a:rPr lang="en-US" altLang="ja-JP" dirty="0">
                  <a:solidFill>
                    <a:schemeClr val="tx1">
                      <a:lumMod val="85000"/>
                      <a:lumOff val="15000"/>
                    </a:schemeClr>
                  </a:solidFill>
                  <a:latin typeface="メイリオ" panose="020B0604030504040204" pitchFamily="50" charset="-128"/>
                  <a:ea typeface="メイリオ" panose="020B0604030504040204" pitchFamily="50" charset="-128"/>
                </a:rPr>
                <a:t>CTO</a:t>
              </a:r>
              <a:r>
                <a:rPr lang="ja-JP" altLang="en-US" dirty="0">
                  <a:solidFill>
                    <a:schemeClr val="tx1">
                      <a:lumMod val="85000"/>
                      <a:lumOff val="15000"/>
                    </a:schemeClr>
                  </a:solidFill>
                  <a:latin typeface="メイリオ" panose="020B0604030504040204" pitchFamily="50" charset="-128"/>
                  <a:ea typeface="メイリオ" panose="020B0604030504040204" pitchFamily="50" charset="-128"/>
                </a:rPr>
                <a:t>（技術責任者）を設置</a:t>
              </a:r>
              <a:endParaRPr lang="en-US" altLang="ja-JP"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社内インフラの構築により</a:t>
              </a:r>
              <a:r>
                <a:rPr lang="ja-JP" altLang="en-US"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提案⇒施工⇒サポートの各部署の連携を高いレベルで実現</a:t>
              </a:r>
            </a:p>
          </p:txBody>
        </p:sp>
        <p:sp>
          <p:nvSpPr>
            <p:cNvPr id="38" name="テキスト ボックス 37">
              <a:extLst>
                <a:ext uri="{FF2B5EF4-FFF2-40B4-BE49-F238E27FC236}">
                  <a16:creationId xmlns:a16="http://schemas.microsoft.com/office/drawing/2014/main" id="{13398640-C4FF-4525-AA34-840B2FEFFA93}"/>
                </a:ext>
              </a:extLst>
            </p:cNvPr>
            <p:cNvSpPr txBox="1"/>
            <p:nvPr/>
          </p:nvSpPr>
          <p:spPr>
            <a:xfrm>
              <a:off x="137766" y="3752919"/>
              <a:ext cx="5779625" cy="1231106"/>
            </a:xfrm>
            <a:prstGeom prst="rect">
              <a:avLst/>
            </a:prstGeom>
            <a:solidFill>
              <a:schemeClr val="bg1"/>
            </a:solidFill>
          </p:spPr>
          <p:txBody>
            <a:bodyPr wrap="square" rtlCol="0">
              <a:spAutoFit/>
            </a:bodyPr>
            <a:lstStyle/>
            <a:p>
              <a:r>
                <a:rPr kumimoji="1" lang="ja-JP" altLang="en-US" sz="2000" b="1" dirty="0">
                  <a:solidFill>
                    <a:schemeClr val="accent5">
                      <a:lumMod val="75000"/>
                    </a:schemeClr>
                  </a:solidFill>
                  <a:latin typeface="メイリオ" panose="020B0604030504040204" pitchFamily="50" charset="-128"/>
                  <a:ea typeface="メイリオ" panose="020B0604030504040204" pitchFamily="50" charset="-128"/>
                </a:rPr>
                <a:t>自社施工</a:t>
              </a:r>
            </a:p>
            <a:p>
              <a:r>
                <a:rPr lang="ja-JP" altLang="en-US" dirty="0">
                  <a:solidFill>
                    <a:schemeClr val="tx1">
                      <a:lumMod val="85000"/>
                      <a:lumOff val="15000"/>
                    </a:schemeClr>
                  </a:solidFill>
                  <a:latin typeface="メイリオ" panose="020B0604030504040204" pitchFamily="50" charset="-128"/>
                  <a:ea typeface="メイリオ" panose="020B0604030504040204" pitchFamily="50" charset="-128"/>
                </a:rPr>
                <a:t>社内に施工部署を設けることにより、</a:t>
              </a:r>
              <a:endParaRPr lang="en-US" altLang="ja-JP"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提案</a:t>
              </a:r>
              <a:r>
                <a:rPr lang="ja-JP" altLang="en-US" dirty="0">
                  <a:solidFill>
                    <a:schemeClr val="tx1">
                      <a:lumMod val="85000"/>
                      <a:lumOff val="15000"/>
                    </a:schemeClr>
                  </a:solidFill>
                  <a:latin typeface="メイリオ" panose="020B0604030504040204" pitchFamily="50" charset="-128"/>
                  <a:ea typeface="メイリオ" panose="020B0604030504040204" pitchFamily="50" charset="-128"/>
                </a:rPr>
                <a:t>時の内容が施工担当にしっかりと共有されるため、提案と施工のずれが減少</a:t>
              </a:r>
              <a:endParaRPr lang="en-US" altLang="ja-JP"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F8DF4D5D-7308-4EA1-999C-E16D036AC10D}"/>
                </a:ext>
              </a:extLst>
            </p:cNvPr>
            <p:cNvSpPr txBox="1"/>
            <p:nvPr/>
          </p:nvSpPr>
          <p:spPr>
            <a:xfrm>
              <a:off x="137767" y="5223505"/>
              <a:ext cx="5779625" cy="1231106"/>
            </a:xfrm>
            <a:prstGeom prst="rect">
              <a:avLst/>
            </a:prstGeom>
            <a:solidFill>
              <a:schemeClr val="bg1"/>
            </a:solidFill>
          </p:spPr>
          <p:txBody>
            <a:bodyPr wrap="square" rtlCol="0">
              <a:spAutoFit/>
            </a:bodyPr>
            <a:lstStyle/>
            <a:p>
              <a:r>
                <a:rPr kumimoji="1" lang="ja-JP" altLang="en-US" sz="2000" b="1" dirty="0">
                  <a:solidFill>
                    <a:schemeClr val="accent5">
                      <a:lumMod val="75000"/>
                    </a:schemeClr>
                  </a:solidFill>
                  <a:latin typeface="メイリオ" panose="020B0604030504040204" pitchFamily="50" charset="-128"/>
                  <a:ea typeface="メイリオ" panose="020B0604030504040204" pitchFamily="50" charset="-128"/>
                </a:rPr>
                <a:t>自社保証</a:t>
              </a:r>
            </a:p>
            <a:p>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延長保証が効かないメーカーにも、自社で延長保証制度を設けることにより、長く安心して使える環境を提供</a:t>
              </a:r>
              <a:endParaRPr kumimoji="1" lang="en-US" altLang="ja-JP" dirty="0">
                <a:solidFill>
                  <a:schemeClr val="tx1">
                    <a:lumMod val="85000"/>
                    <a:lumOff val="15000"/>
                  </a:schemeClr>
                </a:solidFill>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4157933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AD10777-B57A-CB4A-AE03-DBA79E67BC88}"/>
              </a:ext>
            </a:extLst>
          </p:cNvPr>
          <p:cNvSpPr>
            <a:spLocks noGrp="1"/>
          </p:cNvSpPr>
          <p:nvPr>
            <p:ph type="title"/>
          </p:nvPr>
        </p:nvSpPr>
        <p:spPr/>
        <p:txBody>
          <a:bodyPr/>
          <a:lstStyle/>
          <a:p>
            <a:pPr algn="ctr"/>
            <a:r>
              <a:rPr kumimoji="1" lang="ja-JP" altLang="en-US" dirty="0">
                <a:solidFill>
                  <a:schemeClr val="accent5">
                    <a:lumMod val="75000"/>
                  </a:schemeClr>
                </a:solidFill>
                <a:latin typeface="メイリオ" panose="020B0604030504040204" pitchFamily="50" charset="-128"/>
                <a:ea typeface="メイリオ" panose="020B0604030504040204" pitchFamily="50" charset="-128"/>
              </a:rPr>
              <a:t>業界の常識</a:t>
            </a:r>
          </a:p>
        </p:txBody>
      </p:sp>
      <p:graphicFrame>
        <p:nvGraphicFramePr>
          <p:cNvPr id="3" name="表 4">
            <a:extLst>
              <a:ext uri="{FF2B5EF4-FFF2-40B4-BE49-F238E27FC236}">
                <a16:creationId xmlns:a16="http://schemas.microsoft.com/office/drawing/2014/main" id="{68422EB8-2198-43BA-B771-D024BB8D95FA}"/>
              </a:ext>
            </a:extLst>
          </p:cNvPr>
          <p:cNvGraphicFramePr>
            <a:graphicFrameLocks noGrp="1"/>
          </p:cNvGraphicFramePr>
          <p:nvPr>
            <p:extLst>
              <p:ext uri="{D42A27DB-BD31-4B8C-83A1-F6EECF244321}">
                <p14:modId xmlns:p14="http://schemas.microsoft.com/office/powerpoint/2010/main" val="933348059"/>
              </p:ext>
            </p:extLst>
          </p:nvPr>
        </p:nvGraphicFramePr>
        <p:xfrm>
          <a:off x="568960" y="2477346"/>
          <a:ext cx="11074400" cy="2565400"/>
        </p:xfrm>
        <a:graphic>
          <a:graphicData uri="http://schemas.openxmlformats.org/drawingml/2006/table">
            <a:tbl>
              <a:tblPr firstRow="1" bandRow="1">
                <a:tableStyleId>{5C22544A-7EE6-4342-B048-85BDC9FD1C3A}</a:tableStyleId>
              </a:tblPr>
              <a:tblGrid>
                <a:gridCol w="2007996">
                  <a:extLst>
                    <a:ext uri="{9D8B030D-6E8A-4147-A177-3AD203B41FA5}">
                      <a16:colId xmlns:a16="http://schemas.microsoft.com/office/drawing/2014/main" val="1628878944"/>
                    </a:ext>
                  </a:extLst>
                </a:gridCol>
                <a:gridCol w="4330374">
                  <a:extLst>
                    <a:ext uri="{9D8B030D-6E8A-4147-A177-3AD203B41FA5}">
                      <a16:colId xmlns:a16="http://schemas.microsoft.com/office/drawing/2014/main" val="2795709318"/>
                    </a:ext>
                  </a:extLst>
                </a:gridCol>
                <a:gridCol w="4736030">
                  <a:extLst>
                    <a:ext uri="{9D8B030D-6E8A-4147-A177-3AD203B41FA5}">
                      <a16:colId xmlns:a16="http://schemas.microsoft.com/office/drawing/2014/main" val="3496632943"/>
                    </a:ext>
                  </a:extLst>
                </a:gridCol>
              </a:tblGrid>
              <a:tr h="370840">
                <a:tc>
                  <a:txBody>
                    <a:bodyPr/>
                    <a:lstStyle/>
                    <a:p>
                      <a:pPr algn="ctr"/>
                      <a:r>
                        <a:rPr kumimoji="1" lang="ja-JP" altLang="en-US" dirty="0">
                          <a:latin typeface="メイリオ" panose="020B0604030504040204" pitchFamily="50" charset="-128"/>
                          <a:ea typeface="メイリオ" panose="020B0604030504040204" pitchFamily="50" charset="-128"/>
                        </a:rPr>
                        <a:t>項目</a:t>
                      </a:r>
                    </a:p>
                  </a:txBody>
                  <a:tcPr/>
                </a:tc>
                <a:tc>
                  <a:txBody>
                    <a:bodyPr/>
                    <a:lstStyle/>
                    <a:p>
                      <a:pPr algn="ctr"/>
                      <a:r>
                        <a:rPr kumimoji="1" lang="ja-JP" altLang="en-US" dirty="0">
                          <a:latin typeface="メイリオ" panose="020B0604030504040204" pitchFamily="50" charset="-128"/>
                          <a:ea typeface="メイリオ" panose="020B0604030504040204" pitchFamily="50" charset="-128"/>
                        </a:rPr>
                        <a:t>一般他社</a:t>
                      </a:r>
                    </a:p>
                  </a:txBody>
                  <a:tcPr/>
                </a:tc>
                <a:tc>
                  <a:txBody>
                    <a:bodyPr/>
                    <a:lstStyle/>
                    <a:p>
                      <a:pPr algn="ctr"/>
                      <a:r>
                        <a:rPr kumimoji="1" lang="ja-JP" altLang="en-US" dirty="0">
                          <a:latin typeface="メイリオ" panose="020B0604030504040204" pitchFamily="50" charset="-128"/>
                          <a:ea typeface="メイリオ" panose="020B0604030504040204" pitchFamily="50" charset="-128"/>
                        </a:rPr>
                        <a:t>パーストワン</a:t>
                      </a:r>
                    </a:p>
                  </a:txBody>
                  <a:tcPr/>
                </a:tc>
                <a:extLst>
                  <a:ext uri="{0D108BD9-81ED-4DB2-BD59-A6C34878D82A}">
                    <a16:rowId xmlns:a16="http://schemas.microsoft.com/office/drawing/2014/main" val="111064668"/>
                  </a:ext>
                </a:extLst>
              </a:tr>
              <a:tr h="370840">
                <a:tc>
                  <a:txBody>
                    <a:bodyPr/>
                    <a:lstStyle/>
                    <a:p>
                      <a:pPr algn="ctr"/>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機器</a:t>
                      </a:r>
                    </a:p>
                  </a:txBody>
                  <a:tcPr/>
                </a:tc>
                <a:tc>
                  <a:txBody>
                    <a:bodyPr/>
                    <a:lstStyle/>
                    <a:p>
                      <a:pPr algn="l"/>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早く壊れてくれた方が再度販売できるから喜ばしい</a:t>
                      </a:r>
                    </a:p>
                  </a:txBody>
                  <a:tcPr/>
                </a:tc>
                <a:tc>
                  <a:txBody>
                    <a:bodyPr/>
                    <a:lstStyle/>
                    <a:p>
                      <a:pPr algn="l"/>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自社保証、自社施工により、</a:t>
                      </a:r>
                      <a:r>
                        <a:rPr kumimoji="1" lang="en-US" altLang="ja-JP" dirty="0">
                          <a:solidFill>
                            <a:schemeClr val="tx1">
                              <a:lumMod val="85000"/>
                              <a:lumOff val="15000"/>
                            </a:schemeClr>
                          </a:solidFill>
                          <a:latin typeface="メイリオ" panose="020B0604030504040204" pitchFamily="50" charset="-128"/>
                          <a:ea typeface="メイリオ" panose="020B0604030504040204" pitchFamily="50" charset="-128"/>
                        </a:rPr>
                        <a:t>1</a:t>
                      </a:r>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日でも長く使える環境を提供したい</a:t>
                      </a:r>
                    </a:p>
                  </a:txBody>
                  <a:tcPr/>
                </a:tc>
                <a:extLst>
                  <a:ext uri="{0D108BD9-81ED-4DB2-BD59-A6C34878D82A}">
                    <a16:rowId xmlns:a16="http://schemas.microsoft.com/office/drawing/2014/main" val="269068058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施工</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販売しか行っていないため、販売後は外注会社に丸投げ</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自社に施工部署を設ける事で、スピード感のある対応を届けたい</a:t>
                      </a:r>
                    </a:p>
                  </a:txBody>
                  <a:tcPr/>
                </a:tc>
                <a:extLst>
                  <a:ext uri="{0D108BD9-81ED-4DB2-BD59-A6C34878D82A}">
                    <a16:rowId xmlns:a16="http://schemas.microsoft.com/office/drawing/2014/main" val="741208584"/>
                  </a:ext>
                </a:extLst>
              </a:tr>
              <a:tr h="370840">
                <a:tc>
                  <a:txBody>
                    <a:bodyPr/>
                    <a:lstStyle/>
                    <a:p>
                      <a:pPr algn="ctr"/>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体制</a:t>
                      </a:r>
                    </a:p>
                  </a:txBody>
                  <a:tcPr/>
                </a:tc>
                <a:tc>
                  <a:txBody>
                    <a:bodyPr/>
                    <a:lstStyle/>
                    <a:p>
                      <a:pPr algn="l"/>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販売のみ、施工のみの会社が社外分業してるため、対応の遅さ、情報の漏れなどが起こりやすい</a:t>
                      </a:r>
                    </a:p>
                  </a:txBody>
                  <a:tcPr/>
                </a:tc>
                <a:tc>
                  <a:txBody>
                    <a:bodyPr/>
                    <a:lstStyle/>
                    <a:p>
                      <a:pPr algn="l"/>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提案⇒施工⇒サポートまでワンストップで行えるよう社内インフラを構築。</a:t>
                      </a:r>
                      <a:endParaRPr kumimoji="1" lang="en-US" altLang="ja-JP" dirty="0">
                        <a:solidFill>
                          <a:schemeClr val="tx1">
                            <a:lumMod val="85000"/>
                            <a:lumOff val="15000"/>
                          </a:schemeClr>
                        </a:solidFill>
                        <a:latin typeface="メイリオ" panose="020B0604030504040204" pitchFamily="50" charset="-128"/>
                        <a:ea typeface="メイリオ" panose="020B0604030504040204" pitchFamily="50" charset="-128"/>
                      </a:endParaRPr>
                    </a:p>
                    <a:p>
                      <a:pPr algn="l"/>
                      <a:r>
                        <a:rPr kumimoji="1" lang="ja-JP" altLang="en-US" dirty="0">
                          <a:solidFill>
                            <a:schemeClr val="tx1">
                              <a:lumMod val="85000"/>
                              <a:lumOff val="15000"/>
                            </a:schemeClr>
                          </a:solidFill>
                          <a:latin typeface="メイリオ" panose="020B0604030504040204" pitchFamily="50" charset="-128"/>
                          <a:ea typeface="メイリオ" panose="020B0604030504040204" pitchFamily="50" charset="-128"/>
                        </a:rPr>
                        <a:t>一元化することで良品質のサービスを提供</a:t>
                      </a:r>
                      <a:endParaRPr kumimoji="1" lang="en-US" altLang="ja-JP" dirty="0">
                        <a:solidFill>
                          <a:schemeClr val="tx1">
                            <a:lumMod val="85000"/>
                            <a:lumOff val="15000"/>
                          </a:schemeClr>
                        </a:solidFill>
                        <a:latin typeface="メイリオ" panose="020B0604030504040204" pitchFamily="50" charset="-128"/>
                        <a:ea typeface="メイリオ" panose="020B0604030504040204" pitchFamily="50" charset="-128"/>
                      </a:endParaRPr>
                    </a:p>
                  </a:txBody>
                  <a:tcPr/>
                </a:tc>
                <a:extLst>
                  <a:ext uri="{0D108BD9-81ED-4DB2-BD59-A6C34878D82A}">
                    <a16:rowId xmlns:a16="http://schemas.microsoft.com/office/drawing/2014/main" val="483197113"/>
                  </a:ext>
                </a:extLst>
              </a:tr>
            </a:tbl>
          </a:graphicData>
        </a:graphic>
      </p:graphicFrame>
      <p:sp>
        <p:nvSpPr>
          <p:cNvPr id="19" name="テキスト ボックス 18">
            <a:extLst>
              <a:ext uri="{FF2B5EF4-FFF2-40B4-BE49-F238E27FC236}">
                <a16:creationId xmlns:a16="http://schemas.microsoft.com/office/drawing/2014/main" id="{1B54957B-A4B1-4364-8948-C4671CA8D578}"/>
              </a:ext>
            </a:extLst>
          </p:cNvPr>
          <p:cNvSpPr txBox="1"/>
          <p:nvPr/>
        </p:nvSpPr>
        <p:spPr>
          <a:xfrm>
            <a:off x="568960" y="1770264"/>
            <a:ext cx="8442960" cy="677108"/>
          </a:xfrm>
          <a:prstGeom prst="rect">
            <a:avLst/>
          </a:prstGeom>
          <a:noFill/>
        </p:spPr>
        <p:txBody>
          <a:bodyPr wrap="square" rtlCol="0">
            <a:spAutoFit/>
          </a:bodyPr>
          <a:lstStyle/>
          <a:p>
            <a:r>
              <a:rPr lang="ja-JP" altLang="en-US" sz="2000" b="1" dirty="0">
                <a:solidFill>
                  <a:schemeClr val="accent5">
                    <a:lumMod val="75000"/>
                  </a:schemeClr>
                </a:solidFill>
              </a:rPr>
              <a:t>業界の一般的な考え方と、パーストワンの考え方の比較</a:t>
            </a:r>
            <a:endParaRPr lang="en-US" altLang="ja-JP" sz="2000" b="1" dirty="0">
              <a:solidFill>
                <a:schemeClr val="accent5">
                  <a:lumMod val="75000"/>
                </a:schemeClr>
              </a:solidFill>
            </a:endParaRPr>
          </a:p>
          <a:p>
            <a:endParaRPr kumimoji="1" lang="ja-JP" altLang="en-US" dirty="0">
              <a:solidFill>
                <a:schemeClr val="accent5">
                  <a:lumMod val="75000"/>
                </a:schemeClr>
              </a:solidFill>
            </a:endParaRPr>
          </a:p>
        </p:txBody>
      </p:sp>
      <p:sp>
        <p:nvSpPr>
          <p:cNvPr id="20" name="テキスト ボックス 19">
            <a:extLst>
              <a:ext uri="{FF2B5EF4-FFF2-40B4-BE49-F238E27FC236}">
                <a16:creationId xmlns:a16="http://schemas.microsoft.com/office/drawing/2014/main" id="{19EFAF83-6DCD-4829-BF71-2306B4A6C940}"/>
              </a:ext>
            </a:extLst>
          </p:cNvPr>
          <p:cNvSpPr txBox="1"/>
          <p:nvPr/>
        </p:nvSpPr>
        <p:spPr>
          <a:xfrm>
            <a:off x="3677920" y="5846544"/>
            <a:ext cx="4836160" cy="646331"/>
          </a:xfrm>
          <a:prstGeom prst="rect">
            <a:avLst/>
          </a:prstGeom>
          <a:noFill/>
          <a:ln>
            <a:solidFill>
              <a:schemeClr val="accent5">
                <a:lumMod val="75000"/>
              </a:schemeClr>
            </a:solidFill>
          </a:ln>
        </p:spPr>
        <p:txBody>
          <a:bodyPr wrap="square" rtlCol="0">
            <a:spAutoFit/>
          </a:bodyPr>
          <a:lstStyle/>
          <a:p>
            <a:r>
              <a:rPr kumimoji="1" lang="en-US" altLang="ja-JP" b="1" dirty="0">
                <a:solidFill>
                  <a:schemeClr val="accent5">
                    <a:lumMod val="75000"/>
                  </a:schemeClr>
                </a:solidFill>
                <a:latin typeface="メイリオ" panose="020B0604030504040204" pitchFamily="50" charset="-128"/>
                <a:ea typeface="メイリオ" panose="020B0604030504040204" pitchFamily="50" charset="-128"/>
              </a:rPr>
              <a:t>P1</a:t>
            </a:r>
            <a:r>
              <a:rPr kumimoji="1" lang="ja-JP" altLang="en-US" b="1" dirty="0">
                <a:solidFill>
                  <a:schemeClr val="accent5">
                    <a:lumMod val="75000"/>
                  </a:schemeClr>
                </a:solidFill>
                <a:latin typeface="メイリオ" panose="020B0604030504040204" pitchFamily="50" charset="-128"/>
                <a:ea typeface="メイリオ" panose="020B0604030504040204" pitchFamily="50" charset="-128"/>
              </a:rPr>
              <a:t>マインド</a:t>
            </a:r>
            <a:endParaRPr kumimoji="1" lang="en-US" altLang="ja-JP" b="1" dirty="0">
              <a:solidFill>
                <a:schemeClr val="accent5">
                  <a:lumMod val="75000"/>
                </a:schemeClr>
              </a:solidFill>
              <a:latin typeface="メイリオ" panose="020B0604030504040204" pitchFamily="50" charset="-128"/>
              <a:ea typeface="メイリオ" panose="020B0604030504040204" pitchFamily="50" charset="-128"/>
            </a:endParaRPr>
          </a:p>
          <a:p>
            <a:r>
              <a:rPr kumimoji="1" lang="ja-JP" altLang="en-US" dirty="0">
                <a:solidFill>
                  <a:schemeClr val="accent5">
                    <a:lumMod val="75000"/>
                  </a:schemeClr>
                </a:solidFill>
                <a:latin typeface="メイリオ" panose="020B0604030504040204" pitchFamily="50" charset="-128"/>
                <a:ea typeface="メイリオ" panose="020B0604030504040204" pitchFamily="50" charset="-128"/>
              </a:rPr>
              <a:t>業界を変革し、真の顧客ファーストを目指す</a:t>
            </a:r>
          </a:p>
        </p:txBody>
      </p:sp>
      <p:sp>
        <p:nvSpPr>
          <p:cNvPr id="5" name="矢印: 下 4">
            <a:extLst>
              <a:ext uri="{FF2B5EF4-FFF2-40B4-BE49-F238E27FC236}">
                <a16:creationId xmlns:a16="http://schemas.microsoft.com/office/drawing/2014/main" id="{8D8BF6E8-AA02-4BC2-87AD-BB699ABE004F}"/>
              </a:ext>
            </a:extLst>
          </p:cNvPr>
          <p:cNvSpPr/>
          <p:nvPr/>
        </p:nvSpPr>
        <p:spPr>
          <a:xfrm>
            <a:off x="5796280" y="5121479"/>
            <a:ext cx="619760" cy="6463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04403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A7EEBEBF-97E8-4618-89DB-D548B1F95C53}"/>
              </a:ext>
            </a:extLst>
          </p:cNvPr>
          <p:cNvPicPr>
            <a:picLocks noChangeAspect="1"/>
          </p:cNvPicPr>
          <p:nvPr/>
        </p:nvPicPr>
        <p:blipFill rotWithShape="1">
          <a:blip r:embed="rId2"/>
          <a:srcRect t="19360" b="2515"/>
          <a:stretch/>
        </p:blipFill>
        <p:spPr>
          <a:xfrm>
            <a:off x="-1" y="10"/>
            <a:ext cx="12192000" cy="6857990"/>
          </a:xfrm>
          <a:prstGeom prst="rect">
            <a:avLst/>
          </a:prstGeom>
        </p:spPr>
      </p:pic>
      <p:sp>
        <p:nvSpPr>
          <p:cNvPr id="24"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タイトル 1">
            <a:extLst>
              <a:ext uri="{FF2B5EF4-FFF2-40B4-BE49-F238E27FC236}">
                <a16:creationId xmlns:a16="http://schemas.microsoft.com/office/drawing/2014/main" id="{3AD10777-B57A-CB4A-AE03-DBA79E67BC88}"/>
              </a:ext>
            </a:extLst>
          </p:cNvPr>
          <p:cNvSpPr>
            <a:spLocks noGrp="1"/>
          </p:cNvSpPr>
          <p:nvPr>
            <p:ph type="title"/>
          </p:nvPr>
        </p:nvSpPr>
        <p:spPr>
          <a:xfrm>
            <a:off x="709448" y="1913950"/>
            <a:ext cx="4204137" cy="1342754"/>
          </a:xfrm>
        </p:spPr>
        <p:txBody>
          <a:bodyPr vert="horz" lIns="91440" tIns="45720" rIns="91440" bIns="45720" rtlCol="0" anchor="ctr">
            <a:normAutofit/>
          </a:bodyPr>
          <a:lstStyle/>
          <a:p>
            <a:pPr algn="ctr"/>
            <a:r>
              <a:rPr kumimoji="1" lang="ja-JP" altLang="en-US" sz="3600" b="1" dirty="0">
                <a:solidFill>
                  <a:schemeClr val="accent5">
                    <a:lumMod val="75000"/>
                  </a:schemeClr>
                </a:solidFill>
                <a:latin typeface="メイリオ" panose="020B0604030504040204" pitchFamily="50" charset="-128"/>
                <a:ea typeface="メイリオ" panose="020B0604030504040204" pitchFamily="50" charset="-128"/>
              </a:rPr>
              <a:t>最後に</a:t>
            </a:r>
          </a:p>
        </p:txBody>
      </p:sp>
      <p:cxnSp>
        <p:nvCxnSpPr>
          <p:cNvPr id="26" name="Straight Connector 25">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1B54957B-A4B1-4364-8948-C4671CA8D578}"/>
              </a:ext>
            </a:extLst>
          </p:cNvPr>
          <p:cNvSpPr txBox="1"/>
          <p:nvPr/>
        </p:nvSpPr>
        <p:spPr>
          <a:xfrm>
            <a:off x="91440" y="3256704"/>
            <a:ext cx="5699760" cy="2993386"/>
          </a:xfrm>
          <a:prstGeom prst="rect">
            <a:avLst/>
          </a:prstGeom>
        </p:spPr>
        <p:txBody>
          <a:bodyPr vert="horz" lIns="91440" tIns="45720" rIns="91440" bIns="45720" rtlCol="0" anchor="ctr">
            <a:normAutofit/>
          </a:bodyPr>
          <a:lstStyle/>
          <a:p>
            <a:pPr>
              <a:lnSpc>
                <a:spcPct val="90000"/>
              </a:lnSpc>
              <a:spcAft>
                <a:spcPts val="600"/>
              </a:spcAft>
            </a:pPr>
            <a:r>
              <a:rPr lang="ja-JP" altLang="en-US" b="1" dirty="0">
                <a:solidFill>
                  <a:schemeClr val="accent5">
                    <a:lumMod val="75000"/>
                  </a:schemeClr>
                </a:solidFill>
                <a:latin typeface="メイリオ" panose="020B0604030504040204" pitchFamily="50" charset="-128"/>
                <a:ea typeface="メイリオ" panose="020B0604030504040204" pitchFamily="50" charset="-128"/>
              </a:rPr>
              <a:t>〇エアコンは更新することで、潜在的な営業リスクを減少させ、電気代を削減できる可能性が高い</a:t>
            </a:r>
            <a:endParaRPr lang="en-US" altLang="ja-JP" b="1" dirty="0">
              <a:solidFill>
                <a:schemeClr val="accent5">
                  <a:lumMod val="75000"/>
                </a:schemeClr>
              </a:solidFill>
              <a:latin typeface="メイリオ" panose="020B0604030504040204" pitchFamily="50" charset="-128"/>
              <a:ea typeface="メイリオ" panose="020B0604030504040204" pitchFamily="50" charset="-128"/>
            </a:endParaRPr>
          </a:p>
          <a:p>
            <a:pPr indent="-228600">
              <a:lnSpc>
                <a:spcPct val="90000"/>
              </a:lnSpc>
              <a:spcAft>
                <a:spcPts val="600"/>
              </a:spcAft>
              <a:buFont typeface="Arial" panose="020B0604020202020204" pitchFamily="34" charset="0"/>
              <a:buChar char="•"/>
            </a:pPr>
            <a:endParaRPr kumimoji="1" lang="en-US" altLang="ja-JP" b="1" dirty="0">
              <a:solidFill>
                <a:schemeClr val="accent5">
                  <a:lumMod val="75000"/>
                </a:schemeClr>
              </a:solidFill>
              <a:latin typeface="メイリオ" panose="020B0604030504040204" pitchFamily="50" charset="-128"/>
              <a:ea typeface="メイリオ" panose="020B0604030504040204" pitchFamily="50" charset="-128"/>
            </a:endParaRPr>
          </a:p>
          <a:p>
            <a:pPr>
              <a:lnSpc>
                <a:spcPct val="90000"/>
              </a:lnSpc>
              <a:spcAft>
                <a:spcPts val="600"/>
              </a:spcAft>
            </a:pPr>
            <a:r>
              <a:rPr lang="ja-JP" altLang="en-US" b="1" dirty="0">
                <a:solidFill>
                  <a:schemeClr val="accent5">
                    <a:lumMod val="75000"/>
                  </a:schemeClr>
                </a:solidFill>
                <a:latin typeface="メイリオ" panose="020B0604030504040204" pitchFamily="50" charset="-128"/>
                <a:ea typeface="メイリオ" panose="020B0604030504040204" pitchFamily="50" charset="-128"/>
              </a:rPr>
              <a:t>〇パーストワンは業界でも珍しい、販売、施工、サポートをワンストップで行っている会社で、長く安心して使える環境の提供を目指している</a:t>
            </a:r>
            <a:endParaRPr lang="en-US" altLang="ja-JP" b="1" dirty="0">
              <a:solidFill>
                <a:schemeClr val="accent5">
                  <a:lumMod val="75000"/>
                </a:schemeClr>
              </a:solidFill>
              <a:latin typeface="メイリオ" panose="020B0604030504040204" pitchFamily="50" charset="-128"/>
              <a:ea typeface="メイリオ" panose="020B0604030504040204" pitchFamily="50" charset="-128"/>
            </a:endParaRPr>
          </a:p>
          <a:p>
            <a:pPr indent="-228600">
              <a:lnSpc>
                <a:spcPct val="90000"/>
              </a:lnSpc>
              <a:spcAft>
                <a:spcPts val="600"/>
              </a:spcAft>
              <a:buFont typeface="Arial" panose="020B0604020202020204" pitchFamily="34" charset="0"/>
              <a:buChar char="•"/>
            </a:pPr>
            <a:endParaRPr lang="en-US" altLang="ja-JP" b="1" dirty="0">
              <a:solidFill>
                <a:schemeClr val="accent5">
                  <a:lumMod val="75000"/>
                </a:schemeClr>
              </a:solidFill>
              <a:latin typeface="メイリオ" panose="020B0604030504040204" pitchFamily="50" charset="-128"/>
              <a:ea typeface="メイリオ" panose="020B0604030504040204" pitchFamily="50" charset="-128"/>
            </a:endParaRPr>
          </a:p>
          <a:p>
            <a:pPr>
              <a:lnSpc>
                <a:spcPct val="90000"/>
              </a:lnSpc>
              <a:spcAft>
                <a:spcPts val="600"/>
              </a:spcAft>
            </a:pPr>
            <a:r>
              <a:rPr lang="ja-JP" altLang="en-US" b="1" dirty="0">
                <a:solidFill>
                  <a:schemeClr val="accent5">
                    <a:lumMod val="75000"/>
                  </a:schemeClr>
                </a:solidFill>
                <a:latin typeface="メイリオ" panose="020B0604030504040204" pitchFamily="50" charset="-128"/>
                <a:ea typeface="メイリオ" panose="020B0604030504040204" pitchFamily="50" charset="-128"/>
              </a:rPr>
              <a:t>是非エアコンの事はパーストワンにお任せください！</a:t>
            </a:r>
            <a:endParaRPr lang="en-US" altLang="ja-JP" b="1" dirty="0">
              <a:solidFill>
                <a:schemeClr val="accent5">
                  <a:lumMod val="7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8168776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18445</TotalTime>
  <Words>620</Words>
  <Application>Microsoft Office PowerPoint</Application>
  <PresentationFormat>ワイド画面</PresentationFormat>
  <Paragraphs>91</Paragraphs>
  <Slides>9</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9</vt:i4>
      </vt:variant>
    </vt:vector>
  </HeadingPairs>
  <TitlesOfParts>
    <vt:vector size="15" baseType="lpstr">
      <vt:lpstr>HG明朝B</vt:lpstr>
      <vt:lpstr>メイリオ</vt:lpstr>
      <vt:lpstr>游ゴシック</vt:lpstr>
      <vt:lpstr>游ゴシック Light</vt:lpstr>
      <vt:lpstr>Arial</vt:lpstr>
      <vt:lpstr>Office テーマ</vt:lpstr>
      <vt:lpstr>PowerPoint プレゼンテーション</vt:lpstr>
      <vt:lpstr>エアコンのない明日、想像できますか</vt:lpstr>
      <vt:lpstr>3大リスク</vt:lpstr>
      <vt:lpstr>電気代を下げたい時、何ができますか</vt:lpstr>
      <vt:lpstr>電気使用料金への影響値</vt:lpstr>
      <vt:lpstr>エアコン更新のメリット</vt:lpstr>
      <vt:lpstr>パーストワンの強み</vt:lpstr>
      <vt:lpstr>業界の常識</vt:lpstr>
      <vt:lpstr>最後に</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ロゴ</dc:title>
  <dc:creator>山本拓海</dc:creator>
  <cp:lastModifiedBy>山本拓海</cp:lastModifiedBy>
  <cp:revision>58</cp:revision>
  <dcterms:created xsi:type="dcterms:W3CDTF">2021-04-06T05:40:12Z</dcterms:created>
  <dcterms:modified xsi:type="dcterms:W3CDTF">2021-11-09T08:07:07Z</dcterms:modified>
</cp:coreProperties>
</file>