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D3F67F-DDC1-4218-9EA3-D45407B208A5}" v="3" dt="2021-12-06T06:04:21.7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8" y="4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ABDC0B-9DB9-42C6-9850-E41696206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D937906-7DE4-45BA-BC3A-E0E66F0D3F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A58A94-9CA3-4F86-BBF6-F70745792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CE74-A20A-41DE-BA6F-58E57AA5F1E5}" type="datetimeFigureOut">
              <a:rPr kumimoji="1" lang="ja-JP" altLang="en-US" smtClean="0"/>
              <a:t>2021/12/6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070D85-2370-4A68-B069-56DE02562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138541-9CA9-47DD-A334-D2BDD61C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A948-4500-4B95-AEAC-3DD398E25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5803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ED54FF-E3A8-41F6-90A0-C7DB860FD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4FBB9BD-DC17-4D7E-80F4-D0E97A04D8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D81D761-BC99-41C1-B882-798632743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CE74-A20A-41DE-BA6F-58E57AA5F1E5}" type="datetimeFigureOut">
              <a:rPr kumimoji="1" lang="ja-JP" altLang="en-US" smtClean="0"/>
              <a:t>2021/12/6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0C435E-96C2-4B10-BD2A-D9F140597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6A4676-DB56-418D-9F5A-6907C5833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A948-4500-4B95-AEAC-3DD398E25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6173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416264E-C567-4C2A-A76A-15F9F42757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C3E876-2514-4F32-A504-155AAD7F52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BCE6B1-8DF9-49EE-A353-76C724A37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CE74-A20A-41DE-BA6F-58E57AA5F1E5}" type="datetimeFigureOut">
              <a:rPr kumimoji="1" lang="ja-JP" altLang="en-US" smtClean="0"/>
              <a:t>2021/12/6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046FEE-29C4-4A40-BAD4-8A9343F92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37E7B0-EFD4-479B-8333-6DA0A7E99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A948-4500-4B95-AEAC-3DD398E25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2854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760EA2-21FB-4FBF-B489-8E5579C92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9F574AF-CD9C-4C18-8D09-E3D9E265A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920EBA-AFCF-4928-B2DA-241396A7E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CE74-A20A-41DE-BA6F-58E57AA5F1E5}" type="datetimeFigureOut">
              <a:rPr kumimoji="1" lang="ja-JP" altLang="en-US" smtClean="0"/>
              <a:t>2021/12/6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0CA76D-9310-4071-ACAC-FFA6326F6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E5FDF02-5908-4970-9302-5F61B899A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A948-4500-4B95-AEAC-3DD398E25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054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FD779E-41A1-4163-A887-625DB6A1F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B8B6260-EC44-4693-90C4-22836426C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9B2DE9-82EF-48FC-B833-070396253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CE74-A20A-41DE-BA6F-58E57AA5F1E5}" type="datetimeFigureOut">
              <a:rPr kumimoji="1" lang="ja-JP" altLang="en-US" smtClean="0"/>
              <a:t>2021/12/6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5D4D048-D491-49A9-A879-4859BD3CC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A86268-5A92-42DD-87F5-85FD2EC41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A948-4500-4B95-AEAC-3DD398E25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7009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A0C0A9-9F5D-40B3-873C-ADC041FB7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4C49221-32FD-4760-B6DF-1023946037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2880C37-7AEE-4CBF-92C6-5A9EE692D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92368E7-9F08-4F15-A014-136F2E3BF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CE74-A20A-41DE-BA6F-58E57AA5F1E5}" type="datetimeFigureOut">
              <a:rPr kumimoji="1" lang="ja-JP" altLang="en-US" smtClean="0"/>
              <a:t>2021/12/6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D643195-27B5-4AA5-B552-B17B1D938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BAC5359-249E-4264-9EEA-4B3A5C8B5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A948-4500-4B95-AEAC-3DD398E25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8838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FE8220-401A-44CC-9B07-B423A002E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C73EF47-298A-498B-BB3A-440292F07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6DFAD61-C03A-4E7D-B0CB-50C83D57DE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763071E-88EE-45C3-A18B-559826E26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B6EF06A-92E7-4A02-8A4C-3C2AAA004C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E87B95A-0E29-4619-BD8B-4A7A854A8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CE74-A20A-41DE-BA6F-58E57AA5F1E5}" type="datetimeFigureOut">
              <a:rPr kumimoji="1" lang="ja-JP" altLang="en-US" smtClean="0"/>
              <a:t>2021/12/6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9297CF6-9075-4843-AE6B-53AEAAF21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9F678CC-8C21-4C3C-8014-B5A6C7294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A948-4500-4B95-AEAC-3DD398E25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4532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B5B2B7-D51C-4157-95AD-227863260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A09D566-2977-46C0-A94E-EAEBD380F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CE74-A20A-41DE-BA6F-58E57AA5F1E5}" type="datetimeFigureOut">
              <a:rPr kumimoji="1" lang="ja-JP" altLang="en-US" smtClean="0"/>
              <a:t>2021/12/6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D680098-BBF7-431E-A1E0-D301DCAB5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53FA6B7-08D7-4F79-991E-5757F7748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A948-4500-4B95-AEAC-3DD398E25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289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2F83643-FFCB-4B24-97F8-A035A814D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CE74-A20A-41DE-BA6F-58E57AA5F1E5}" type="datetimeFigureOut">
              <a:rPr kumimoji="1" lang="ja-JP" altLang="en-US" smtClean="0"/>
              <a:t>2021/12/6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0DF087E-6830-4915-997B-906AE573A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827A97-042E-419D-8C87-A7B230C1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A948-4500-4B95-AEAC-3DD398E25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141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EDB6E0-F51D-4631-B0F7-E017311A8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971048A-28EB-463B-BE28-ABE10F052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82BB29-66A6-4550-BBCD-C2DADD7E5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D870DF1-1BBE-43BF-8FE6-CF69B45C9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CE74-A20A-41DE-BA6F-58E57AA5F1E5}" type="datetimeFigureOut">
              <a:rPr kumimoji="1" lang="ja-JP" altLang="en-US" smtClean="0"/>
              <a:t>2021/12/6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2215C26-A5D6-4004-8160-7F8DF7891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54BD9E9-458F-42A9-B893-CF5B624CA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A948-4500-4B95-AEAC-3DD398E25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978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29FAEA-AF23-427E-8C11-1B7748C29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7A2CD66-8A96-4FC1-ACBD-DAB02B5B03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B5EE891-7FCA-4318-B75F-DD697EE5C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82A7247-B795-4E0C-B476-6665F4A54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CE74-A20A-41DE-BA6F-58E57AA5F1E5}" type="datetimeFigureOut">
              <a:rPr kumimoji="1" lang="ja-JP" altLang="en-US" smtClean="0"/>
              <a:t>2021/12/6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2D7F518-5209-43A6-A5BF-96C186E7C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AEA0424-7CDE-4959-85EF-43B08AD3E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A948-4500-4B95-AEAC-3DD398E25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7508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42EE3D3-27FE-4B0C-8D99-E5B25A2ED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A458299-DFDD-4460-8DB3-DF7933DAF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D62A11-B4D8-4812-879E-6EE0776924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DCE74-A20A-41DE-BA6F-58E57AA5F1E5}" type="datetimeFigureOut">
              <a:rPr kumimoji="1" lang="ja-JP" altLang="en-US" smtClean="0"/>
              <a:t>2021/12/6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B168F5-684E-4F87-959D-2B339AC05F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D0A76D-218B-4E7E-832F-32BFEF1EC4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CA948-4500-4B95-AEAC-3DD398E259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5664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rtner.com/e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ccenture.com/jp-ja/insights/interactive/business-of-experience" TargetMode="External"/><Relationship Id="rId5" Type="http://schemas.openxmlformats.org/officeDocument/2006/relationships/hyperlink" Target="https://www.mckinsey.com/featured-insights/future-of-work" TargetMode="External"/><Relationship Id="rId4" Type="http://schemas.openxmlformats.org/officeDocument/2006/relationships/hyperlink" Target="https://hbr.or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0850478-BBB7-4060-B97D-B404FF257A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110" r="76413" b="46667"/>
          <a:stretch/>
        </p:blipFill>
        <p:spPr>
          <a:xfrm>
            <a:off x="406782" y="1667346"/>
            <a:ext cx="3379793" cy="269599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5F0C178-F9C0-4F7F-9884-A83E50047D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497" t="40566" r="64371" b="46667"/>
          <a:stretch/>
        </p:blipFill>
        <p:spPr>
          <a:xfrm>
            <a:off x="3936888" y="3138263"/>
            <a:ext cx="1738522" cy="1219588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EE0D2C8-2688-4A52-8B35-03904BE4DCF6}"/>
              </a:ext>
            </a:extLst>
          </p:cNvPr>
          <p:cNvSpPr txBox="1"/>
          <p:nvPr/>
        </p:nvSpPr>
        <p:spPr>
          <a:xfrm>
            <a:off x="5761973" y="1573661"/>
            <a:ext cx="58204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ja-JP" altLang="en-US" sz="1200" dirty="0"/>
              <a:t>左のカラーパレットを参考にして頂き、足りない色やそぐわない色があれば、随時デザイナー様ご判断にお任せします。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ja-JP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ja-JP" altLang="en-US" sz="1200" dirty="0"/>
              <a:t>一般社団法人</a:t>
            </a:r>
            <a:r>
              <a:rPr kumimoji="1" lang="en-US" altLang="ja-JP" sz="1200" dirty="0"/>
              <a:t>L&amp;D</a:t>
            </a:r>
            <a:r>
              <a:rPr kumimoji="1" lang="ja-JP" altLang="en-US" sz="1200" dirty="0"/>
              <a:t>協会は、企業の人材開発のあらたなあり方を模索し、高度なデジタル人材ならびにグローバル人材の育成を推進することを目的として活動しています。</a:t>
            </a:r>
            <a:endParaRPr kumimoji="1" lang="en-US" altLang="ja-JP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ja-JP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dirty="0"/>
              <a:t>当協会が発信する各媒体の</a:t>
            </a:r>
            <a:r>
              <a:rPr kumimoji="1" lang="ja-JP" altLang="en-US" sz="1200" dirty="0"/>
              <a:t>ブランディングイメージは下記の団体と近しいものを構築したいと考えています。参考</a:t>
            </a:r>
            <a:r>
              <a:rPr kumimoji="1" lang="en-US" altLang="ja-JP" sz="1200" dirty="0"/>
              <a:t>URL</a:t>
            </a:r>
            <a:r>
              <a:rPr kumimoji="1" lang="ja-JP" altLang="en-US" sz="1200" dirty="0"/>
              <a:t>をご確認いただき、イメージを掴んで頂ければと思います。</a:t>
            </a:r>
            <a:endParaRPr kumimoji="1" lang="en-US" altLang="ja-JP" sz="1200" dirty="0"/>
          </a:p>
          <a:p>
            <a:r>
              <a:rPr lang="en-US" altLang="ja-JP" sz="1200" dirty="0"/>
              <a:t>【</a:t>
            </a:r>
            <a:r>
              <a:rPr lang="ja-JP" altLang="en-US" sz="1200" dirty="0"/>
              <a:t>参考</a:t>
            </a:r>
            <a:r>
              <a:rPr lang="en-US" altLang="ja-JP" sz="1200" dirty="0"/>
              <a:t>URL】</a:t>
            </a:r>
          </a:p>
          <a:p>
            <a:r>
              <a:rPr kumimoji="1" lang="en-US" altLang="ja-JP" sz="1200" dirty="0">
                <a:hlinkClick r:id="rId3"/>
              </a:rPr>
              <a:t>https://www.gartner.com/en</a:t>
            </a:r>
            <a:endParaRPr kumimoji="1" lang="en-US" altLang="ja-JP" sz="1200" dirty="0"/>
          </a:p>
          <a:p>
            <a:r>
              <a:rPr kumimoji="1" lang="en-US" altLang="ja-JP" sz="1200" dirty="0">
                <a:hlinkClick r:id="rId4"/>
              </a:rPr>
              <a:t>https://hbr.org/</a:t>
            </a:r>
            <a:endParaRPr lang="en-US" altLang="ja-JP" sz="1200" dirty="0"/>
          </a:p>
          <a:p>
            <a:r>
              <a:rPr kumimoji="1" lang="en-US" altLang="ja-JP" sz="1200" dirty="0">
                <a:hlinkClick r:id="rId5"/>
              </a:rPr>
              <a:t>https://www.mckinsey.com/featured-insights/future-of-work</a:t>
            </a:r>
            <a:endParaRPr kumimoji="1" lang="en-US" altLang="ja-JP" sz="1200" dirty="0"/>
          </a:p>
          <a:p>
            <a:r>
              <a:rPr kumimoji="1" lang="en-US" altLang="ja-JP" sz="1200" dirty="0">
                <a:hlinkClick r:id="rId6"/>
              </a:rPr>
              <a:t>https://www.accenture.com/jp-ja/insights/interactive/business-of-experience</a:t>
            </a:r>
            <a:endParaRPr lang="en-US" altLang="ja-JP" sz="1200" dirty="0"/>
          </a:p>
          <a:p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475049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85A46BC-AAEC-4291-BBD1-AAFF831AD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18" t="24667" r="25778" b="23667"/>
          <a:stretch/>
        </p:blipFill>
        <p:spPr>
          <a:xfrm>
            <a:off x="746760" y="1710968"/>
            <a:ext cx="4282440" cy="296771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ADACCB0-5E2C-4306-962C-DCDCE0CFB19D}"/>
              </a:ext>
            </a:extLst>
          </p:cNvPr>
          <p:cNvSpPr txBox="1"/>
          <p:nvPr/>
        </p:nvSpPr>
        <p:spPr>
          <a:xfrm>
            <a:off x="5647151" y="2634507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altLang="ja-JP" sz="900" b="1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A</a:t>
            </a:r>
            <a:r>
              <a:rPr lang="en-US" altLang="ja-JP" sz="9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lign with business strategy (</a:t>
            </a:r>
            <a:r>
              <a:rPr lang="ja-JP" altLang="ja-JP" sz="9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ビジネス戦略に合わせる</a:t>
            </a:r>
            <a:r>
              <a:rPr lang="en-US" altLang="ja-JP" sz="9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altLang="ja-JP" sz="900" b="1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C</a:t>
            </a:r>
            <a:r>
              <a:rPr lang="en-US" altLang="ja-JP" sz="9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o-own academy between business units and HR (</a:t>
            </a:r>
            <a:r>
              <a:rPr lang="ja-JP" altLang="ja-JP" sz="9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ビジネスユニットと人事部門が学習機関を共同所有する</a:t>
            </a:r>
            <a:r>
              <a:rPr lang="en-US" altLang="ja-JP" sz="9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altLang="ja-JP" sz="900" b="1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A</a:t>
            </a:r>
            <a:r>
              <a:rPr lang="en-US" altLang="ja-JP" sz="9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ssess capability gaps and estimate value (</a:t>
            </a:r>
            <a:r>
              <a:rPr lang="ja-JP" altLang="ja-JP" sz="9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能力のギャップと価値を評価する</a:t>
            </a:r>
            <a:r>
              <a:rPr lang="en-US" altLang="ja-JP" sz="9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altLang="ja-JP" sz="900" b="1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D</a:t>
            </a:r>
            <a:r>
              <a:rPr lang="en-US" altLang="ja-JP" sz="9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esign learning journeys (</a:t>
            </a:r>
            <a:r>
              <a:rPr lang="ja-JP" altLang="ja-JP" sz="9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継続的な学習環境を設計する</a:t>
            </a:r>
            <a:r>
              <a:rPr lang="en-US" altLang="ja-JP" sz="9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altLang="ja-JP" sz="900" b="1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E</a:t>
            </a:r>
            <a:r>
              <a:rPr lang="en-US" altLang="ja-JP" sz="9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xecute and scale up (</a:t>
            </a:r>
            <a:r>
              <a:rPr lang="ja-JP" altLang="ja-JP" sz="9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実行とスケールアップ</a:t>
            </a:r>
            <a:r>
              <a:rPr lang="en-US" altLang="ja-JP" sz="9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altLang="ja-JP" sz="900" b="1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M</a:t>
            </a:r>
            <a:r>
              <a:rPr lang="en-US" altLang="ja-JP" sz="9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easure impact on business performance (</a:t>
            </a:r>
            <a:r>
              <a:rPr lang="ja-JP" altLang="ja-JP" sz="9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ビジネスパフォーマンスへの影響を測定する</a:t>
            </a:r>
            <a:r>
              <a:rPr lang="en-US" altLang="ja-JP" sz="9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altLang="ja-JP" sz="900" b="1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I</a:t>
            </a:r>
            <a:r>
              <a:rPr lang="en-US" altLang="ja-JP" sz="9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nstitutionalize and integrate L&amp;D interventions into HR processes (L&amp;D</a:t>
            </a:r>
            <a:r>
              <a:rPr lang="ja-JP" altLang="ja-JP" sz="9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の人事プロセスへの介入の制度化と統合</a:t>
            </a:r>
            <a:r>
              <a:rPr lang="en-US" altLang="ja-JP" sz="9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altLang="ja-JP" sz="900" b="1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E</a:t>
            </a:r>
            <a:r>
              <a:rPr lang="en-US" altLang="ja-JP" sz="9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nable the 70:20:10 learning framework (70:20:10</a:t>
            </a:r>
            <a:r>
              <a:rPr lang="ja-JP" altLang="ja-JP" sz="9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学習フレームワークの導入</a:t>
            </a:r>
            <a:r>
              <a:rPr lang="en-US" altLang="ja-JP" sz="9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altLang="ja-JP" sz="900" b="1" dirty="0">
                <a:solidFill>
                  <a:srgbClr val="000000"/>
                </a:solidFill>
                <a:effectLst/>
                <a:latin typeface="Meiryo UI" panose="020B0604030504040204" pitchFamily="50" charset="-128"/>
                <a:cs typeface="Times New Roman" panose="02020603050405020304" pitchFamily="18" charset="0"/>
              </a:rPr>
              <a:t>S</a:t>
            </a:r>
            <a:r>
              <a:rPr lang="en-US" altLang="ja-JP" sz="9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cs typeface="Times New Roman" panose="02020603050405020304" pitchFamily="18" charset="0"/>
              </a:rPr>
              <a:t>ystems and learning technology applications (</a:t>
            </a:r>
            <a:r>
              <a:rPr lang="ja-JP" altLang="ja-JP" sz="900" dirty="0">
                <a:solidFill>
                  <a:srgbClr val="000000"/>
                </a:solidFill>
                <a:effectLst/>
                <a:ea typeface="Meiryo UI" panose="020B0604030504040204" pitchFamily="50" charset="-128"/>
                <a:cs typeface="Times New Roman" panose="02020603050405020304" pitchFamily="18" charset="0"/>
              </a:rPr>
              <a:t>システムと学習テクノロジーアプリケーション</a:t>
            </a:r>
            <a:r>
              <a:rPr lang="en-US" altLang="ja-JP" sz="900" dirty="0">
                <a:solidFill>
                  <a:srgbClr val="000000"/>
                </a:solidFill>
                <a:effectLst/>
                <a:ea typeface="Meiryo UI" panose="020B0604030504040204" pitchFamily="50" charset="-128"/>
                <a:cs typeface="Times New Roman" panose="02020603050405020304" pitchFamily="18" charset="0"/>
              </a:rPr>
              <a:t>)</a:t>
            </a:r>
            <a:endParaRPr lang="ja-JP" altLang="en-US" sz="9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DF3CA9F-BCBC-4989-933D-D217AE43D0FB}"/>
              </a:ext>
            </a:extLst>
          </p:cNvPr>
          <p:cNvSpPr txBox="1"/>
          <p:nvPr/>
        </p:nvSpPr>
        <p:spPr>
          <a:xfrm>
            <a:off x="746760" y="1572468"/>
            <a:ext cx="31330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ACADEMIES© L&amp;D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モデルにおける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つの次元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88EA1E4-A182-45CD-AD4A-EB958E90638C}"/>
              </a:ext>
            </a:extLst>
          </p:cNvPr>
          <p:cNvSpPr txBox="1"/>
          <p:nvPr/>
        </p:nvSpPr>
        <p:spPr>
          <a:xfrm>
            <a:off x="587157" y="5022317"/>
            <a:ext cx="609704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8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McKinsey</a:t>
            </a:r>
            <a:r>
              <a:rPr lang="ja-JP" altLang="ja-JP" sz="8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＆</a:t>
            </a:r>
            <a:r>
              <a:rPr lang="en-US" altLang="ja-JP" sz="8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Company</a:t>
            </a:r>
            <a:r>
              <a:rPr lang="ja-JP" altLang="ja-JP" sz="8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によって開発された</a:t>
            </a:r>
            <a:r>
              <a:rPr lang="en-US" altLang="ja-JP" sz="8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ACADEMIES©</a:t>
            </a:r>
            <a:r>
              <a:rPr lang="ja-JP" altLang="ja-JP" sz="8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モデル</a:t>
            </a:r>
            <a:r>
              <a:rPr lang="ja-JP" altLang="en-US" sz="8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の図を元に</a:t>
            </a:r>
            <a:r>
              <a:rPr lang="en-US" altLang="ja-JP" sz="8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JLDA</a:t>
            </a:r>
            <a:r>
              <a:rPr lang="ja-JP" altLang="en-US" sz="8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が手を加え作成した</a:t>
            </a:r>
            <a:endParaRPr lang="ja-JP" altLang="ja-JP" sz="800" kern="100" dirty="0">
              <a:effectLst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552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309</Words>
  <Application>Microsoft Office PowerPoint</Application>
  <PresentationFormat>ワイド画面</PresentationFormat>
  <Paragraphs>21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游ゴシック</vt:lpstr>
      <vt:lpstr>游ゴシック Light</vt:lpstr>
      <vt:lpstr>游明朝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Hiroyuki Oyama</dc:creator>
  <cp:lastModifiedBy>Hiroyuki Oyama</cp:lastModifiedBy>
  <cp:revision>2</cp:revision>
  <dcterms:created xsi:type="dcterms:W3CDTF">2021-12-05T08:29:14Z</dcterms:created>
  <dcterms:modified xsi:type="dcterms:W3CDTF">2021-12-06T06:14:59Z</dcterms:modified>
</cp:coreProperties>
</file>