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6858000" cy="990346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61A3E-AC6E-4B60-95A4-C1B3371851F9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0A3E0-14E8-4BE6-85AB-5C5385A62A4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34F6E-DEEE-400C-92A1-19923C75B907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476" y="1143000"/>
            <a:ext cx="213704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3A1E1-D89E-4D9F-ACC7-724568FAD569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orient="vert"/>
          </p:nvPr>
        </p:nvSpPr>
        <p:spPr>
          <a:xfrm>
            <a:off x="5526272" y="527275"/>
            <a:ext cx="860240" cy="8392843"/>
          </a:xfrm>
        </p:spPr>
        <p:txBody>
          <a:bodyPr vert="eaVert">
            <a:normAutofit/>
          </a:bodyPr>
          <a:lstStyle>
            <a:lvl1pPr>
              <a:defRPr sz="3300"/>
            </a:lvl1pPr>
          </a:lstStyle>
          <a:p>
            <a:r>
              <a:rPr lang="ja-JP"/>
              <a:t>マスター タイトルの書式設定</a:t>
            </a:r>
            <a:endParaRPr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994976" cy="8392843"/>
          </a:xfrm>
        </p:spPr>
        <p:txBody>
          <a:bodyPr vert="eaVert"/>
          <a:lstStyle>
            <a:lvl1pPr marL="171450" indent="-171450">
              <a:defRPr kumimoji="1" lang="ja-JP" altLang="en-US" sz="2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>
              <a:defRPr kumimoji="1" lang="ja-JP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>
              <a:defRPr kumimoji="1" lang="ja-JP" altLang="en-US" sz="15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>
              <a:defRPr kumimoji="1" lang="ja-JP" altLang="en-US" sz="135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>
              <a:defRPr kumimoji="1" lang="ja-JP" alt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マスター テキストの書式設定</a:t>
            </a:r>
            <a:endParaRPr kumimoji="1" lang="ja-JP" altLang="en-US" dirty="0" smtClean="0"/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2 レベル</a:t>
            </a:r>
            <a:endParaRPr kumimoji="1" lang="ja-JP" altLang="en-US" dirty="0" smtClean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altLang="ja-JP" smtClean="0"/>
            </a:fld>
            <a:endParaRPr 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altLang="ja-JP" smtClean="0"/>
            </a:fld>
            <a:endParaRPr 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フッター</a:t>
            </a:r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3"/>
          </p:nvPr>
        </p:nvSpPr>
        <p:spPr>
          <a:xfrm>
            <a:off x="471488" y="796480"/>
            <a:ext cx="5915025" cy="8027679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四角形 3"/>
          <p:cNvSpPr/>
          <p:nvPr/>
        </p:nvSpPr>
        <p:spPr>
          <a:xfrm>
            <a:off x="-64135" y="-27305"/>
            <a:ext cx="6905625" cy="46259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ja-JP" altLang="en-US"/>
          </a:p>
        </p:txBody>
      </p:sp>
      <p:sp>
        <p:nvSpPr>
          <p:cNvPr id="5" name="四角形 4"/>
          <p:cNvSpPr/>
          <p:nvPr/>
        </p:nvSpPr>
        <p:spPr>
          <a:xfrm>
            <a:off x="-64770" y="7884795"/>
            <a:ext cx="6906260" cy="2047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ja-JP" altLang="en-US"/>
          </a:p>
        </p:txBody>
      </p:sp>
      <p:sp>
        <p:nvSpPr>
          <p:cNvPr id="6" name="テキストボックス 5"/>
          <p:cNvSpPr txBox="1"/>
          <p:nvPr/>
        </p:nvSpPr>
        <p:spPr>
          <a:xfrm>
            <a:off x="386715" y="137795"/>
            <a:ext cx="65341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ja-JP" altLang="en-US" sz="66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君ならできる</a:t>
            </a:r>
            <a:r>
              <a:rPr lang="ja-JP" altLang="en-US" sz="6600" b="1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。</a:t>
            </a:r>
            <a:endParaRPr lang="ja-JP" altLang="en-US" sz="6600" b="1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</p:txBody>
      </p:sp>
      <p:sp>
        <p:nvSpPr>
          <p:cNvPr id="7" name="テキストボックス 6"/>
          <p:cNvSpPr txBox="1"/>
          <p:nvPr/>
        </p:nvSpPr>
        <p:spPr>
          <a:xfrm>
            <a:off x="125730" y="2660650"/>
            <a:ext cx="46920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ja-JP" altLang="en-US" sz="40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勉強が苦手</a:t>
            </a:r>
            <a:endParaRPr lang="ja-JP" altLang="en-US" sz="40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  <a:p>
            <a:pPr algn="l"/>
            <a:r>
              <a:rPr lang="ja-JP" altLang="en-US" sz="40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伸び悩み</a:t>
            </a:r>
            <a:endParaRPr lang="ja-JP" altLang="en-US" sz="40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  <a:p>
            <a:pPr algn="l"/>
            <a:r>
              <a:rPr lang="ja-JP" altLang="en-US" sz="40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生徒募集！</a:t>
            </a:r>
            <a:endParaRPr lang="ja-JP" altLang="en-US" sz="40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</p:txBody>
      </p:sp>
      <p:sp>
        <p:nvSpPr>
          <p:cNvPr id="8" name="テキストボックス 7"/>
          <p:cNvSpPr txBox="1"/>
          <p:nvPr/>
        </p:nvSpPr>
        <p:spPr>
          <a:xfrm>
            <a:off x="4216400" y="2660650"/>
            <a:ext cx="23202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ja-JP" altLang="en-US" sz="4000">
                <a:solidFill>
                  <a:schemeClr val="bg1"/>
                </a:solidFill>
                <a:latin typeface="メイリオ" panose="020B0604030504040204" charset="-128"/>
                <a:ea typeface="メイリオ" panose="020B0604030504040204" charset="-128"/>
              </a:rPr>
              <a:t>絵</a:t>
            </a:r>
            <a:endParaRPr lang="ja-JP" altLang="en-US" sz="4000">
              <a:solidFill>
                <a:schemeClr val="bg1"/>
              </a:solidFill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9" name="テキストボックス 8"/>
          <p:cNvSpPr txBox="1"/>
          <p:nvPr/>
        </p:nvSpPr>
        <p:spPr>
          <a:xfrm>
            <a:off x="83820" y="4755515"/>
            <a:ext cx="3091815" cy="3261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ja-JP" altLang="en-US" sz="1400">
                <a:latin typeface="メイリオ" panose="020B0604030504040204" charset="-128"/>
                <a:ea typeface="メイリオ" panose="020B0604030504040204" charset="-128"/>
              </a:rPr>
              <a:t>　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</a:rPr>
              <a:t>日本は今、経済や教育の格差が広がり続けています。例えば、正規雇用と非正規雇用では世代等によりますが最大</a:t>
            </a:r>
            <a:r>
              <a:rPr lang="en-US" altLang="ja-JP" sz="1200">
                <a:latin typeface="メイリオ" panose="020B0604030504040204" charset="-128"/>
                <a:ea typeface="メイリオ" panose="020B0604030504040204" charset="-128"/>
              </a:rPr>
              <a:t>400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</a:rPr>
              <a:t>万円ほどの年収の差になります。（厚労省のデータ）そして、</a:t>
            </a:r>
            <a:r>
              <a:rPr lang="en-US" altLang="ja-JP" sz="1200">
                <a:latin typeface="メイリオ" panose="020B0604030504040204" charset="-128"/>
                <a:ea typeface="メイリオ" panose="020B0604030504040204" charset="-128"/>
              </a:rPr>
              <a:t>2030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</a:rPr>
              <a:t>年には労働者の半数以上を非正規雇用が占めるようになります。</a:t>
            </a:r>
            <a:endParaRPr lang="ja-JP" altLang="en-US" sz="1200">
              <a:latin typeface="メイリオ" panose="020B0604030504040204" charset="-128"/>
              <a:ea typeface="メイリオ" panose="020B0604030504040204" charset="-128"/>
            </a:endParaRPr>
          </a:p>
          <a:p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</a:rPr>
              <a:t>　また、格差社会の厳しいところは階層間の移動が困難なことです。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（</a:t>
            </a:r>
            <a:r>
              <a:rPr lang="en-US" altLang="ja-JP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OECD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発表によると日本の場合は上の階層に上がるのに</a:t>
            </a:r>
            <a:r>
              <a:rPr lang="en-US" altLang="ja-JP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100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年かかる）つまり格差は次世代・次々世代まで受け継がれてしまいます。</a:t>
            </a:r>
            <a:endParaRPr lang="ja-JP" altLang="en-US" sz="1200">
              <a:latin typeface="メイリオ" panose="020B0604030504040204" charset="-128"/>
              <a:ea typeface="メイリオ" panose="020B0604030504040204" charset="-128"/>
            </a:endParaRPr>
          </a:p>
          <a:p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  <a:sym typeface="+mn-ea"/>
              </a:rPr>
              <a:t>　今、社会はとても速く変化しています。私たちに大切なのは将来起こりうる困難から身を守るために、いまのうちに何か手を打つことです。</a:t>
            </a:r>
            <a:endParaRPr lang="ja-JP" altLang="en-US" sz="1200">
              <a:latin typeface="メイリオ" panose="020B0604030504040204" charset="-128"/>
              <a:ea typeface="メイリオ" panose="020B0604030504040204" charset="-128"/>
            </a:endParaRPr>
          </a:p>
          <a:p>
            <a:endParaRPr lang="ja-JP" altLang="en-US" sz="1200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0" name="テキストボックス 9"/>
          <p:cNvSpPr txBox="1"/>
          <p:nvPr/>
        </p:nvSpPr>
        <p:spPr>
          <a:xfrm>
            <a:off x="3494405" y="5123815"/>
            <a:ext cx="328104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ja-JP" altLang="en-US" sz="1400">
                <a:latin typeface="メイリオ" panose="020B0604030504040204" charset="-128"/>
                <a:ea typeface="メイリオ" panose="020B0604030504040204" charset="-128"/>
              </a:rPr>
              <a:t>　</a:t>
            </a:r>
            <a:r>
              <a:rPr lang="ja-JP" altLang="en-US" sz="1200">
                <a:latin typeface="メイリオ" panose="020B0604030504040204" charset="-128"/>
                <a:ea typeface="メイリオ" panose="020B0604030504040204" charset="-128"/>
              </a:rPr>
              <a:t>そしてそれは、子供たちの為に適切な教育を与えることではないでしょうか？</a:t>
            </a:r>
            <a:endParaRPr lang="ja-JP" altLang="en-US" sz="1200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1" name="テキストボックス 10"/>
          <p:cNvSpPr txBox="1"/>
          <p:nvPr/>
        </p:nvSpPr>
        <p:spPr>
          <a:xfrm>
            <a:off x="3503930" y="5703570"/>
            <a:ext cx="32365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ja-JP" altLang="en-US" sz="1400" b="1">
                <a:latin typeface="メイリオ" panose="020B0604030504040204" charset="-128"/>
                <a:ea typeface="メイリオ" panose="020B0604030504040204" charset="-128"/>
              </a:rPr>
              <a:t>家にいるとついつい遊んでしまう</a:t>
            </a:r>
            <a:endParaRPr lang="ja-JP" altLang="en-US" sz="1400" b="1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2" name="テキストボックス 11"/>
          <p:cNvSpPr txBox="1"/>
          <p:nvPr/>
        </p:nvSpPr>
        <p:spPr>
          <a:xfrm>
            <a:off x="3503930" y="5982970"/>
            <a:ext cx="32365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ja-JP" altLang="en-US" sz="1400" b="1">
                <a:latin typeface="メイリオ" panose="020B0604030504040204" charset="-128"/>
                <a:ea typeface="メイリオ" panose="020B0604030504040204" charset="-128"/>
              </a:rPr>
              <a:t>いろんな塾に行ったけどダメだった</a:t>
            </a:r>
            <a:endParaRPr lang="ja-JP" altLang="en-US" sz="1400" b="1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3" name="テキストボックス 12"/>
          <p:cNvSpPr txBox="1"/>
          <p:nvPr/>
        </p:nvSpPr>
        <p:spPr>
          <a:xfrm>
            <a:off x="3503930" y="6440170"/>
            <a:ext cx="32365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ja-JP" altLang="en-US" sz="1400" b="1">
                <a:latin typeface="メイリオ" panose="020B0604030504040204" charset="-128"/>
                <a:ea typeface="メイリオ" panose="020B0604030504040204" charset="-128"/>
              </a:rPr>
              <a:t>学校の授業におくれたくない</a:t>
            </a:r>
            <a:endParaRPr lang="ja-JP" altLang="en-US" sz="1400" b="1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4" name="テキストボックス 13"/>
          <p:cNvSpPr txBox="1"/>
          <p:nvPr/>
        </p:nvSpPr>
        <p:spPr>
          <a:xfrm>
            <a:off x="3516630" y="7189470"/>
            <a:ext cx="32365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en-US" altLang="ja-JP" sz="1400">
                <a:latin typeface="メイリオ" panose="020B0604030504040204" charset="-128"/>
                <a:ea typeface="メイリオ" panose="020B0604030504040204" charset="-128"/>
              </a:rPr>
              <a:t>※</a:t>
            </a:r>
            <a:r>
              <a:rPr lang="ja-JP" altLang="en-US" sz="1400">
                <a:latin typeface="メイリオ" panose="020B0604030504040204" charset="-128"/>
                <a:ea typeface="メイリオ" panose="020B0604030504040204" charset="-128"/>
              </a:rPr>
              <a:t>日中は、不登校生に学習支援をしています。お気軽にご相談ください</a:t>
            </a:r>
            <a:endParaRPr lang="ja-JP" altLang="en-US" sz="1400">
              <a:latin typeface="メイリオ" panose="020B0604030504040204" charset="-128"/>
              <a:ea typeface="メイリオ" panose="020B0604030504040204" charset="-128"/>
            </a:endParaRPr>
          </a:p>
        </p:txBody>
      </p:sp>
      <p:sp>
        <p:nvSpPr>
          <p:cNvPr id="15" name="テキストボックス 14"/>
          <p:cNvSpPr txBox="1"/>
          <p:nvPr/>
        </p:nvSpPr>
        <p:spPr>
          <a:xfrm>
            <a:off x="125730" y="8027670"/>
            <a:ext cx="2256790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dist">
              <a:buFont typeface="Wingdings" panose="05000000000000000000" charset="0"/>
              <a:buNone/>
            </a:pPr>
            <a:r>
              <a:rPr lang="ja-JP" altLang="en-US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少人数制個別指導</a:t>
            </a:r>
            <a:endParaRPr lang="ja-JP" altLang="en-US" sz="14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  <a:p>
            <a:pPr indent="0" algn="dist">
              <a:buFont typeface="Wingdings" panose="05000000000000000000" charset="0"/>
              <a:buNone/>
            </a:pPr>
            <a:r>
              <a:rPr lang="ja-JP" altLang="en-US" sz="3200" b="1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</a:rPr>
              <a:t>あかり塾</a:t>
            </a:r>
            <a:endParaRPr lang="ja-JP" altLang="en-US" sz="3200" b="1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</a:endParaRPr>
          </a:p>
        </p:txBody>
      </p:sp>
      <p:sp>
        <p:nvSpPr>
          <p:cNvPr id="16" name="テキストボックス 15"/>
          <p:cNvSpPr txBox="1"/>
          <p:nvPr/>
        </p:nvSpPr>
        <p:spPr>
          <a:xfrm>
            <a:off x="100330" y="8773795"/>
            <a:ext cx="46215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Font typeface="Wingdings" panose="05000000000000000000" charset="0"/>
              <a:buNone/>
            </a:pPr>
            <a:r>
              <a:rPr lang="en-US" altLang="ja-JP" sz="16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Tel 076-291-6934</a:t>
            </a:r>
            <a:endParaRPr lang="en-US" altLang="ja-JP" sz="16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  <a:cs typeface="NSimSun" panose="0201060903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ja-JP" sz="16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mail </a:t>
            </a:r>
            <a:r>
              <a:rPr lang="en-US" altLang="ja-JP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09039288912@docomo.ne.jp</a:t>
            </a:r>
            <a:endParaRPr lang="en-US" altLang="ja-JP" sz="14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  <a:cs typeface="NSimSun" panose="0201060903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en-US" altLang="ja-JP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URL  https://akarijuku-kanazawa.com</a:t>
            </a:r>
            <a:endParaRPr lang="en-US" altLang="ja-JP" sz="14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  <a:cs typeface="NSimSun" panose="0201060903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ja-JP" altLang="en-US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営業時間　火～金　</a:t>
            </a:r>
            <a:r>
              <a:rPr lang="en-US" altLang="ja-JP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10:30~20:00(</a:t>
            </a:r>
            <a:r>
              <a:rPr lang="ja-JP" altLang="en-US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連絡は</a:t>
            </a:r>
            <a:r>
              <a:rPr lang="en-US" altLang="ja-JP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19</a:t>
            </a:r>
            <a:r>
              <a:rPr lang="ja-JP" altLang="en-US" sz="1400">
                <a:solidFill>
                  <a:schemeClr val="bg1"/>
                </a:solidFill>
                <a:latin typeface="NSimSun" panose="02010609030101010101" charset="-122"/>
                <a:ea typeface="NSimSun" panose="02010609030101010101" charset="-122"/>
                <a:cs typeface="NSimSun" panose="02010609030101010101" charset="-122"/>
              </a:rPr>
              <a:t>時まで）</a:t>
            </a:r>
            <a:endParaRPr lang="ja-JP" altLang="en-US" sz="1400">
              <a:solidFill>
                <a:schemeClr val="bg1"/>
              </a:solidFill>
              <a:latin typeface="NSimSun" panose="02010609030101010101" charset="-122"/>
              <a:ea typeface="NSimSun" panose="02010609030101010101" charset="-122"/>
              <a:cs typeface="NSimSun" panose="02010609030101010101" charset="-122"/>
            </a:endParaRPr>
          </a:p>
        </p:txBody>
      </p:sp>
      <p:pic>
        <p:nvPicPr>
          <p:cNvPr id="2" name="図形 1" descr="寺田登記測量事務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0890" y="8027670"/>
            <a:ext cx="1955800" cy="1762760"/>
          </a:xfrm>
          <a:prstGeom prst="rect">
            <a:avLst/>
          </a:prstGeom>
        </p:spPr>
      </p:pic>
      <p:sp>
        <p:nvSpPr>
          <p:cNvPr id="3" name="テキストボックス 2"/>
          <p:cNvSpPr txBox="1"/>
          <p:nvPr/>
        </p:nvSpPr>
        <p:spPr>
          <a:xfrm>
            <a:off x="3515995" y="6772275"/>
            <a:ext cx="242443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285750" indent="-285750">
              <a:buFont typeface="Wingdings" panose="05000000000000000000" charset="0"/>
              <a:buChar char="p"/>
            </a:pPr>
            <a:r>
              <a:rPr lang="ja-JP" altLang="en-US" sz="1400" b="1">
                <a:latin typeface="メイリオ" panose="020B0604030504040204" charset="-128"/>
                <a:ea typeface="メイリオ" panose="020B0604030504040204" charset="-128"/>
                <a:sym typeface="+mn-ea"/>
              </a:rPr>
              <a:t>勉強が苦手で将来が不安</a:t>
            </a:r>
            <a:endParaRPr lang="ja-JP" altLang="en-US" sz="1400" b="1">
              <a:latin typeface="メイリオ" panose="020B0604030504040204" charset="-128"/>
              <a:ea typeface="メイリオ" panose="020B0604030504040204" charset="-128"/>
              <a:sym typeface="+mn-ea"/>
            </a:endParaRPr>
          </a:p>
        </p:txBody>
      </p:sp>
      <p:pic>
        <p:nvPicPr>
          <p:cNvPr id="17" name="図形 16" descr="10730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05" y="1244600"/>
            <a:ext cx="3338830" cy="3710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541</Words>
  <Application>WPS Presentation</Application>
  <PresentationFormat>宽屏</PresentationFormat>
  <Paragraphs>33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ＭＳ Ｐゴシック</vt:lpstr>
      <vt:lpstr>Wingdings</vt:lpstr>
      <vt:lpstr>NSimSun</vt:lpstr>
      <vt:lpstr>メイリオ</vt:lpstr>
      <vt:lpstr>Wingdings</vt:lpstr>
      <vt:lpstr>Calibri</vt:lpstr>
      <vt:lpstr>Microsoft YaHei</vt:lpstr>
      <vt:lpstr>ＭＳ Ｐゴシック</vt:lpstr>
      <vt:lpstr>Arial Unicode MS</vt:lpstr>
      <vt:lpstr>Office テーマ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mikko</dc:creator>
  <cp:lastModifiedBy>mikko</cp:lastModifiedBy>
  <cp:revision>7</cp:revision>
  <dcterms:created xsi:type="dcterms:W3CDTF">2021-05-06T08:25:00Z</dcterms:created>
  <dcterms:modified xsi:type="dcterms:W3CDTF">2021-05-10T03:32:13Z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