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4"/>
  </p:sldMasterIdLst>
  <p:notesMasterIdLst>
    <p:notesMasterId r:id="rId9"/>
  </p:notesMasterIdLst>
  <p:handoutMasterIdLst>
    <p:handoutMasterId r:id="rId10"/>
  </p:handoutMasterIdLst>
  <p:sldIdLst>
    <p:sldId id="300" r:id="rId5"/>
    <p:sldId id="275" r:id="rId6"/>
    <p:sldId id="331" r:id="rId7"/>
    <p:sldId id="329" r:id="rId8"/>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本松 美穂" initials="本松" lastIdx="1" clrIdx="0">
    <p:extLst>
      <p:ext uri="{19B8F6BF-5375-455C-9EA6-DF929625EA0E}">
        <p15:presenceInfo xmlns:p15="http://schemas.microsoft.com/office/powerpoint/2012/main" userId="本松 美穂"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FF66"/>
    <a:srgbClr val="99CC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D62245-2F20-4F22-836C-9321EC5F145A}" v="8" dt="2023-10-25T14:28:02.58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4598" autoAdjust="0"/>
    <p:restoredTop sz="95291" autoAdjust="0"/>
  </p:normalViewPr>
  <p:slideViewPr>
    <p:cSldViewPr snapToGrid="0">
      <p:cViewPr varScale="1">
        <p:scale>
          <a:sx n="87" d="100"/>
          <a:sy n="87" d="100"/>
        </p:scale>
        <p:origin x="1838" y="5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73" d="100"/>
          <a:sy n="73" d="100"/>
        </p:scale>
        <p:origin x="-2478"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oleObject" Target="file:///C:\Users\FJT34141\Desktop\2023&#24180;&#24230;&#20581;&#24247;&#24847;&#35672;&#12395;&#38306;&#12377;&#12427;&#12450;&#12531;&#12465;&#12540;&#12488;_20230927_&#12501;&#12472;&#12479;&#26412;&#2649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8604111986001751E-2"/>
          <c:y val="0.11260934729384546"/>
          <c:w val="0.64349037620297467"/>
          <c:h val="0.67718562033251539"/>
        </c:manualLayout>
      </c:layout>
      <c:barChart>
        <c:barDir val="bar"/>
        <c:grouping val="percentStacked"/>
        <c:varyColors val="0"/>
        <c:ser>
          <c:idx val="0"/>
          <c:order val="0"/>
          <c:tx>
            <c:strRef>
              <c:f>'[2023年度健康意識に関するアンケート_20230927_フジタ本松.xlsx]Sheet3'!$A$12</c:f>
              <c:strCache>
                <c:ptCount val="1"/>
                <c:pt idx="0">
                  <c:v>SYDビル</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'[2023年度健康意識に関するアンケート_20230927_フジタ本松.xlsx]Sheet3'!$B$11</c:f>
              <c:strCache>
                <c:ptCount val="1"/>
                <c:pt idx="0">
                  <c:v>個数 / ID</c:v>
                </c:pt>
              </c:strCache>
            </c:strRef>
          </c:cat>
          <c:val>
            <c:numRef>
              <c:f>'[2023年度健康意識に関するアンケート_20230927_フジタ本松.xlsx]Sheet3'!$B$12</c:f>
              <c:numCache>
                <c:formatCode>General</c:formatCode>
                <c:ptCount val="1"/>
                <c:pt idx="0">
                  <c:v>18</c:v>
                </c:pt>
              </c:numCache>
            </c:numRef>
          </c:val>
          <c:extLst>
            <c:ext xmlns:c16="http://schemas.microsoft.com/office/drawing/2014/chart" uri="{C3380CC4-5D6E-409C-BE32-E72D297353CC}">
              <c16:uniqueId val="{00000000-F6E8-47D1-AA6F-853B4A81ED5E}"/>
            </c:ext>
          </c:extLst>
        </c:ser>
        <c:ser>
          <c:idx val="1"/>
          <c:order val="1"/>
          <c:tx>
            <c:strRef>
              <c:f>'[2023年度健康意識に関するアンケート_20230927_フジタ本松.xlsx]Sheet3'!$A$13</c:f>
              <c:strCache>
                <c:ptCount val="1"/>
                <c:pt idx="0">
                  <c:v>営業所・オフィス</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'[2023年度健康意識に関するアンケート_20230927_フジタ本松.xlsx]Sheet3'!$B$11</c:f>
              <c:strCache>
                <c:ptCount val="1"/>
                <c:pt idx="0">
                  <c:v>個数 / ID</c:v>
                </c:pt>
              </c:strCache>
            </c:strRef>
          </c:cat>
          <c:val>
            <c:numRef>
              <c:f>'[2023年度健康意識に関するアンケート_20230927_フジタ本松.xlsx]Sheet3'!$B$13</c:f>
              <c:numCache>
                <c:formatCode>General</c:formatCode>
                <c:ptCount val="1"/>
                <c:pt idx="0">
                  <c:v>7</c:v>
                </c:pt>
              </c:numCache>
            </c:numRef>
          </c:val>
          <c:extLst>
            <c:ext xmlns:c16="http://schemas.microsoft.com/office/drawing/2014/chart" uri="{C3380CC4-5D6E-409C-BE32-E72D297353CC}">
              <c16:uniqueId val="{00000001-F6E8-47D1-AA6F-853B4A81ED5E}"/>
            </c:ext>
          </c:extLst>
        </c:ser>
        <c:ser>
          <c:idx val="2"/>
          <c:order val="2"/>
          <c:tx>
            <c:strRef>
              <c:f>'[2023年度健康意識に関するアンケート_20230927_フジタ本松.xlsx]Sheet3'!$A$14</c:f>
              <c:strCache>
                <c:ptCount val="1"/>
                <c:pt idx="0">
                  <c:v>作業所</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'[2023年度健康意識に関するアンケート_20230927_フジタ本松.xlsx]Sheet3'!$B$11</c:f>
              <c:strCache>
                <c:ptCount val="1"/>
                <c:pt idx="0">
                  <c:v>個数 / ID</c:v>
                </c:pt>
              </c:strCache>
            </c:strRef>
          </c:cat>
          <c:val>
            <c:numRef>
              <c:f>'[2023年度健康意識に関するアンケート_20230927_フジタ本松.xlsx]Sheet3'!$B$14</c:f>
              <c:numCache>
                <c:formatCode>General</c:formatCode>
                <c:ptCount val="1"/>
                <c:pt idx="0">
                  <c:v>30.5</c:v>
                </c:pt>
              </c:numCache>
            </c:numRef>
          </c:val>
          <c:extLst>
            <c:ext xmlns:c16="http://schemas.microsoft.com/office/drawing/2014/chart" uri="{C3380CC4-5D6E-409C-BE32-E72D297353CC}">
              <c16:uniqueId val="{00000002-F6E8-47D1-AA6F-853B4A81ED5E}"/>
            </c:ext>
          </c:extLst>
        </c:ser>
        <c:ser>
          <c:idx val="3"/>
          <c:order val="3"/>
          <c:tx>
            <c:strRef>
              <c:f>'[2023年度健康意識に関するアンケート_20230927_フジタ本松.xlsx]Sheet3'!$A$15</c:f>
              <c:strCache>
                <c:ptCount val="1"/>
                <c:pt idx="0">
                  <c:v>支社・支店（交通事業部・東日本開発・西日本開発・技術センター・設計統括部含む）</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'[2023年度健康意識に関するアンケート_20230927_フジタ本松.xlsx]Sheet3'!$B$11</c:f>
              <c:strCache>
                <c:ptCount val="1"/>
                <c:pt idx="0">
                  <c:v>個数 / ID</c:v>
                </c:pt>
              </c:strCache>
            </c:strRef>
          </c:cat>
          <c:val>
            <c:numRef>
              <c:f>'[2023年度健康意識に関するアンケート_20230927_フジタ本松.xlsx]Sheet3'!$B$15</c:f>
              <c:numCache>
                <c:formatCode>General</c:formatCode>
                <c:ptCount val="1"/>
                <c:pt idx="0">
                  <c:v>44.4</c:v>
                </c:pt>
              </c:numCache>
            </c:numRef>
          </c:val>
          <c:extLst>
            <c:ext xmlns:c16="http://schemas.microsoft.com/office/drawing/2014/chart" uri="{C3380CC4-5D6E-409C-BE32-E72D297353CC}">
              <c16:uniqueId val="{00000003-F6E8-47D1-AA6F-853B4A81ED5E}"/>
            </c:ext>
          </c:extLst>
        </c:ser>
        <c:dLbls>
          <c:showLegendKey val="0"/>
          <c:showVal val="0"/>
          <c:showCatName val="0"/>
          <c:showSerName val="0"/>
          <c:showPercent val="0"/>
          <c:showBubbleSize val="0"/>
        </c:dLbls>
        <c:gapWidth val="150"/>
        <c:overlap val="100"/>
        <c:axId val="942007"/>
        <c:axId val="942335"/>
      </c:barChart>
      <c:catAx>
        <c:axId val="942007"/>
        <c:scaling>
          <c:orientation val="minMax"/>
        </c:scaling>
        <c:delete val="1"/>
        <c:axPos val="l"/>
        <c:numFmt formatCode="General" sourceLinked="1"/>
        <c:majorTickMark val="none"/>
        <c:minorTickMark val="none"/>
        <c:tickLblPos val="nextTo"/>
        <c:crossAx val="942335"/>
        <c:crosses val="autoZero"/>
        <c:auto val="1"/>
        <c:lblAlgn val="ctr"/>
        <c:lblOffset val="100"/>
        <c:noMultiLvlLbl val="0"/>
      </c:catAx>
      <c:valAx>
        <c:axId val="942335"/>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942007"/>
        <c:crosses val="autoZero"/>
        <c:crossBetween val="between"/>
      </c:valAx>
      <c:spPr>
        <a:noFill/>
        <a:ln>
          <a:noFill/>
        </a:ln>
        <a:effectLst/>
      </c:spPr>
    </c:plotArea>
    <c:legend>
      <c:legendPos val="r"/>
      <c:layout>
        <c:manualLayout>
          <c:xMode val="edge"/>
          <c:yMode val="edge"/>
          <c:x val="0.71944444444444444"/>
          <c:y val="3.5876348789734627E-2"/>
          <c:w val="0.2638888888888889"/>
          <c:h val="0.71528433945756775"/>
        </c:manualLayout>
      </c:layout>
      <c:overlay val="0"/>
      <c:spPr>
        <a:noFill/>
        <a:ln>
          <a:noFill/>
        </a:ln>
        <a:effectLst/>
      </c:spPr>
      <c:txPr>
        <a:bodyPr rot="0" spcFirstLastPara="1" vertOverflow="ellipsis" vert="horz" wrap="square" anchor="ctr" anchorCtr="1"/>
        <a:lstStyle/>
        <a:p>
          <a:pPr>
            <a:defRPr sz="8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3639716512046718E-2"/>
          <c:y val="0.16314023745003708"/>
          <c:w val="0.67686653797605567"/>
          <c:h val="0.70980176822033958"/>
        </c:manualLayout>
      </c:layout>
      <c:barChart>
        <c:barDir val="bar"/>
        <c:grouping val="percentStacked"/>
        <c:varyColors val="0"/>
        <c:ser>
          <c:idx val="0"/>
          <c:order val="0"/>
          <c:tx>
            <c:strRef>
              <c:f>'[2023年度健康意識に関するアンケート_20230927_フジタ本松.xlsx]Sheet5'!$A$14</c:f>
              <c:strCache>
                <c:ptCount val="1"/>
                <c:pt idx="0">
                  <c:v>管理職</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'[2023年度健康意識に関するアンケート_20230927_フジタ本松.xlsx]Sheet5'!$B$13</c:f>
              <c:strCache>
                <c:ptCount val="1"/>
                <c:pt idx="0">
                  <c:v>個数 / ID</c:v>
                </c:pt>
              </c:strCache>
            </c:strRef>
          </c:cat>
          <c:val>
            <c:numRef>
              <c:f>'[2023年度健康意識に関するアンケート_20230927_フジタ本松.xlsx]Sheet5'!$B$14</c:f>
              <c:numCache>
                <c:formatCode>General</c:formatCode>
                <c:ptCount val="1"/>
                <c:pt idx="0">
                  <c:v>22.6</c:v>
                </c:pt>
              </c:numCache>
            </c:numRef>
          </c:val>
          <c:extLst>
            <c:ext xmlns:c16="http://schemas.microsoft.com/office/drawing/2014/chart" uri="{C3380CC4-5D6E-409C-BE32-E72D297353CC}">
              <c16:uniqueId val="{00000000-1F33-4953-9E8D-25A42A0DEE1B}"/>
            </c:ext>
          </c:extLst>
        </c:ser>
        <c:ser>
          <c:idx val="1"/>
          <c:order val="1"/>
          <c:tx>
            <c:strRef>
              <c:f>'[2023年度健康意識に関するアンケート_20230927_フジタ本松.xlsx]Sheet5'!$A$15</c:f>
              <c:strCache>
                <c:ptCount val="1"/>
                <c:pt idx="0">
                  <c:v>管理職以外</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'[2023年度健康意識に関するアンケート_20230927_フジタ本松.xlsx]Sheet5'!$B$13</c:f>
              <c:strCache>
                <c:ptCount val="1"/>
                <c:pt idx="0">
                  <c:v>個数 / ID</c:v>
                </c:pt>
              </c:strCache>
            </c:strRef>
          </c:cat>
          <c:val>
            <c:numRef>
              <c:f>'[2023年度健康意識に関するアンケート_20230927_フジタ本松.xlsx]Sheet5'!$B$15</c:f>
              <c:numCache>
                <c:formatCode>General</c:formatCode>
                <c:ptCount val="1"/>
                <c:pt idx="0">
                  <c:v>77.400000000000006</c:v>
                </c:pt>
              </c:numCache>
            </c:numRef>
          </c:val>
          <c:extLst>
            <c:ext xmlns:c16="http://schemas.microsoft.com/office/drawing/2014/chart" uri="{C3380CC4-5D6E-409C-BE32-E72D297353CC}">
              <c16:uniqueId val="{00000001-1F33-4953-9E8D-25A42A0DEE1B}"/>
            </c:ext>
          </c:extLst>
        </c:ser>
        <c:dLbls>
          <c:dLblPos val="ctr"/>
          <c:showLegendKey val="0"/>
          <c:showVal val="1"/>
          <c:showCatName val="0"/>
          <c:showSerName val="0"/>
          <c:showPercent val="0"/>
          <c:showBubbleSize val="0"/>
        </c:dLbls>
        <c:gapWidth val="150"/>
        <c:overlap val="100"/>
        <c:axId val="943319"/>
        <c:axId val="949223"/>
      </c:barChart>
      <c:catAx>
        <c:axId val="943319"/>
        <c:scaling>
          <c:orientation val="minMax"/>
        </c:scaling>
        <c:delete val="1"/>
        <c:axPos val="l"/>
        <c:numFmt formatCode="General" sourceLinked="1"/>
        <c:majorTickMark val="none"/>
        <c:minorTickMark val="none"/>
        <c:tickLblPos val="nextTo"/>
        <c:crossAx val="949223"/>
        <c:crosses val="autoZero"/>
        <c:auto val="1"/>
        <c:lblAlgn val="ctr"/>
        <c:lblOffset val="100"/>
        <c:noMultiLvlLbl val="0"/>
      </c:catAx>
      <c:valAx>
        <c:axId val="94922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943319"/>
        <c:crosses val="autoZero"/>
        <c:crossBetween val="between"/>
      </c:valAx>
      <c:spPr>
        <a:noFill/>
        <a:ln>
          <a:noFill/>
        </a:ln>
        <a:effectLst/>
      </c:spPr>
    </c:plotArea>
    <c:legend>
      <c:legendPos val="r"/>
      <c:layout>
        <c:manualLayout>
          <c:xMode val="edge"/>
          <c:yMode val="edge"/>
          <c:x val="0.74285860412846672"/>
          <c:y val="0.41330801223386399"/>
          <c:w val="0.17814388329102393"/>
          <c:h val="0.16368387628201433"/>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4.7694537156884931E-2"/>
          <c:y val="1.522162141430437E-2"/>
          <c:w val="0.65817587141473743"/>
          <c:h val="0.84627480779706588"/>
        </c:manualLayout>
      </c:layout>
      <c:barChart>
        <c:barDir val="bar"/>
        <c:grouping val="percentStacked"/>
        <c:varyColors val="0"/>
        <c:ser>
          <c:idx val="0"/>
          <c:order val="0"/>
          <c:tx>
            <c:strRef>
              <c:f>'[2023年度健康意識に関するアンケート_20230927_フジタ本松.xlsx]Sheet6'!$A$17</c:f>
              <c:strCache>
                <c:ptCount val="1"/>
                <c:pt idx="0">
                  <c:v>営業（開発含む）</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'[2023年度健康意識に関するアンケート_20230927_フジタ本松.xlsx]Sheet6'!$B$17</c:f>
              <c:numCache>
                <c:formatCode>General</c:formatCode>
                <c:ptCount val="1"/>
                <c:pt idx="0">
                  <c:v>15</c:v>
                </c:pt>
              </c:numCache>
            </c:numRef>
          </c:val>
          <c:extLst>
            <c:ext xmlns:c16="http://schemas.microsoft.com/office/drawing/2014/chart" uri="{C3380CC4-5D6E-409C-BE32-E72D297353CC}">
              <c16:uniqueId val="{00000000-078B-4881-BB30-16512AF217C5}"/>
            </c:ext>
          </c:extLst>
        </c:ser>
        <c:ser>
          <c:idx val="1"/>
          <c:order val="1"/>
          <c:tx>
            <c:strRef>
              <c:f>'[2023年度健康意識に関するアンケート_20230927_フジタ本松.xlsx]Sheet6'!$A$18</c:f>
              <c:strCache>
                <c:ptCount val="1"/>
                <c:pt idx="0">
                  <c:v>建築外勤</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'[2023年度健康意識に関するアンケート_20230927_フジタ本松.xlsx]Sheet6'!$B$18</c:f>
              <c:numCache>
                <c:formatCode>General</c:formatCode>
                <c:ptCount val="1"/>
                <c:pt idx="0">
                  <c:v>18.3</c:v>
                </c:pt>
              </c:numCache>
            </c:numRef>
          </c:val>
          <c:extLst>
            <c:ext xmlns:c16="http://schemas.microsoft.com/office/drawing/2014/chart" uri="{C3380CC4-5D6E-409C-BE32-E72D297353CC}">
              <c16:uniqueId val="{00000001-078B-4881-BB30-16512AF217C5}"/>
            </c:ext>
          </c:extLst>
        </c:ser>
        <c:ser>
          <c:idx val="2"/>
          <c:order val="2"/>
          <c:tx>
            <c:strRef>
              <c:f>'[2023年度健康意識に関するアンケート_20230927_フジタ本松.xlsx]Sheet6'!$A$19</c:f>
              <c:strCache>
                <c:ptCount val="1"/>
                <c:pt idx="0">
                  <c:v>建築内勤</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'[2023年度健康意識に関するアンケート_20230927_フジタ本松.xlsx]Sheet6'!$B$19</c:f>
              <c:numCache>
                <c:formatCode>General</c:formatCode>
                <c:ptCount val="1"/>
                <c:pt idx="0">
                  <c:v>23.7</c:v>
                </c:pt>
              </c:numCache>
            </c:numRef>
          </c:val>
          <c:extLst>
            <c:ext xmlns:c16="http://schemas.microsoft.com/office/drawing/2014/chart" uri="{C3380CC4-5D6E-409C-BE32-E72D297353CC}">
              <c16:uniqueId val="{00000002-078B-4881-BB30-16512AF217C5}"/>
            </c:ext>
          </c:extLst>
        </c:ser>
        <c:ser>
          <c:idx val="3"/>
          <c:order val="3"/>
          <c:tx>
            <c:strRef>
              <c:f>'[2023年度健康意識に関するアンケート_20230927_フジタ本松.xlsx]Sheet6'!$A$20</c:f>
              <c:strCache>
                <c:ptCount val="1"/>
                <c:pt idx="0">
                  <c:v>研究開発</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'[2023年度健康意識に関するアンケート_20230927_フジタ本松.xlsx]Sheet6'!$B$20</c:f>
              <c:numCache>
                <c:formatCode>General</c:formatCode>
                <c:ptCount val="1"/>
                <c:pt idx="0">
                  <c:v>3</c:v>
                </c:pt>
              </c:numCache>
            </c:numRef>
          </c:val>
          <c:extLst>
            <c:ext xmlns:c16="http://schemas.microsoft.com/office/drawing/2014/chart" uri="{C3380CC4-5D6E-409C-BE32-E72D297353CC}">
              <c16:uniqueId val="{00000003-078B-4881-BB30-16512AF217C5}"/>
            </c:ext>
          </c:extLst>
        </c:ser>
        <c:ser>
          <c:idx val="4"/>
          <c:order val="4"/>
          <c:tx>
            <c:strRef>
              <c:f>'[2023年度健康意識に関するアンケート_20230927_フジタ本松.xlsx]Sheet6'!$A$21</c:f>
              <c:strCache>
                <c:ptCount val="1"/>
                <c:pt idx="0">
                  <c:v>支援部門・その他</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'[2023年度健康意識に関するアンケート_20230927_フジタ本松.xlsx]Sheet6'!$B$21</c:f>
              <c:numCache>
                <c:formatCode>General</c:formatCode>
                <c:ptCount val="1"/>
                <c:pt idx="0">
                  <c:v>22.9</c:v>
                </c:pt>
              </c:numCache>
            </c:numRef>
          </c:val>
          <c:extLst>
            <c:ext xmlns:c16="http://schemas.microsoft.com/office/drawing/2014/chart" uri="{C3380CC4-5D6E-409C-BE32-E72D297353CC}">
              <c16:uniqueId val="{00000004-078B-4881-BB30-16512AF217C5}"/>
            </c:ext>
          </c:extLst>
        </c:ser>
        <c:ser>
          <c:idx val="5"/>
          <c:order val="5"/>
          <c:tx>
            <c:strRef>
              <c:f>'[2023年度健康意識に関するアンケート_20230927_フジタ本松.xlsx]Sheet6'!$A$22</c:f>
              <c:strCache>
                <c:ptCount val="1"/>
                <c:pt idx="0">
                  <c:v>土木外勤</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'[2023年度健康意識に関するアンケート_20230927_フジタ本松.xlsx]Sheet6'!$B$22</c:f>
              <c:numCache>
                <c:formatCode>General</c:formatCode>
                <c:ptCount val="1"/>
                <c:pt idx="0">
                  <c:v>11</c:v>
                </c:pt>
              </c:numCache>
            </c:numRef>
          </c:val>
          <c:extLst>
            <c:ext xmlns:c16="http://schemas.microsoft.com/office/drawing/2014/chart" uri="{C3380CC4-5D6E-409C-BE32-E72D297353CC}">
              <c16:uniqueId val="{00000005-078B-4881-BB30-16512AF217C5}"/>
            </c:ext>
          </c:extLst>
        </c:ser>
        <c:ser>
          <c:idx val="6"/>
          <c:order val="6"/>
          <c:tx>
            <c:strRef>
              <c:f>'[2023年度健康意識に関するアンケート_20230927_フジタ本松.xlsx]Sheet6'!$A$23</c:f>
              <c:strCache>
                <c:ptCount val="1"/>
                <c:pt idx="0">
                  <c:v>土木内勤</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'[2023年度健康意識に関するアンケート_20230927_フジタ本松.xlsx]Sheet6'!$B$16</c:f>
              <c:strCache>
                <c:ptCount val="1"/>
                <c:pt idx="0">
                  <c:v>個数 / ID</c:v>
                </c:pt>
              </c:strCache>
            </c:strRef>
          </c:cat>
          <c:val>
            <c:numRef>
              <c:f>'[2023年度健康意識に関するアンケート_20230927_フジタ本松.xlsx]Sheet6'!$B$23</c:f>
              <c:numCache>
                <c:formatCode>General</c:formatCode>
                <c:ptCount val="1"/>
                <c:pt idx="0">
                  <c:v>6.1</c:v>
                </c:pt>
              </c:numCache>
            </c:numRef>
          </c:val>
          <c:extLst>
            <c:ext xmlns:c16="http://schemas.microsoft.com/office/drawing/2014/chart" uri="{C3380CC4-5D6E-409C-BE32-E72D297353CC}">
              <c16:uniqueId val="{00000006-078B-4881-BB30-16512AF217C5}"/>
            </c:ext>
          </c:extLst>
        </c:ser>
        <c:dLbls>
          <c:dLblPos val="ctr"/>
          <c:showLegendKey val="0"/>
          <c:showVal val="1"/>
          <c:showCatName val="0"/>
          <c:showSerName val="0"/>
          <c:showPercent val="0"/>
          <c:showBubbleSize val="0"/>
        </c:dLbls>
        <c:gapWidth val="150"/>
        <c:overlap val="100"/>
        <c:axId val="1522267400"/>
        <c:axId val="1522271992"/>
      </c:barChart>
      <c:catAx>
        <c:axId val="1522267400"/>
        <c:scaling>
          <c:orientation val="minMax"/>
        </c:scaling>
        <c:delete val="1"/>
        <c:axPos val="l"/>
        <c:numFmt formatCode="General" sourceLinked="1"/>
        <c:majorTickMark val="none"/>
        <c:minorTickMark val="none"/>
        <c:tickLblPos val="nextTo"/>
        <c:crossAx val="1522271992"/>
        <c:crosses val="autoZero"/>
        <c:auto val="1"/>
        <c:lblAlgn val="ctr"/>
        <c:lblOffset val="100"/>
        <c:noMultiLvlLbl val="0"/>
      </c:catAx>
      <c:valAx>
        <c:axId val="152227199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52226740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5.313357164884034E-2"/>
          <c:y val="0.11952470108531017"/>
          <c:w val="0.79245273927580206"/>
          <c:h val="0.74452889209660555"/>
        </c:manualLayout>
      </c:layout>
      <c:barChart>
        <c:barDir val="bar"/>
        <c:grouping val="percentStacked"/>
        <c:varyColors val="0"/>
        <c:ser>
          <c:idx val="0"/>
          <c:order val="0"/>
          <c:tx>
            <c:strRef>
              <c:f>'[2023年度健康意識に関するアンケート_20230927_フジタ本松.xlsx]Sheet7'!$A$12</c:f>
              <c:strCache>
                <c:ptCount val="1"/>
                <c:pt idx="0">
                  <c:v>男性</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'[2023年度健康意識に関するアンケート_20230927_フジタ本松.xlsx]Sheet7'!$B$11</c:f>
              <c:strCache>
                <c:ptCount val="1"/>
                <c:pt idx="0">
                  <c:v>個数 / ID</c:v>
                </c:pt>
              </c:strCache>
            </c:strRef>
          </c:cat>
          <c:val>
            <c:numRef>
              <c:f>'[2023年度健康意識に関するアンケート_20230927_フジタ本松.xlsx]Sheet7'!$B$12</c:f>
              <c:numCache>
                <c:formatCode>General</c:formatCode>
                <c:ptCount val="1"/>
                <c:pt idx="0">
                  <c:v>81.3</c:v>
                </c:pt>
              </c:numCache>
            </c:numRef>
          </c:val>
          <c:extLst>
            <c:ext xmlns:c16="http://schemas.microsoft.com/office/drawing/2014/chart" uri="{C3380CC4-5D6E-409C-BE32-E72D297353CC}">
              <c16:uniqueId val="{00000000-52DB-4937-A12F-2E7579B2FB3F}"/>
            </c:ext>
          </c:extLst>
        </c:ser>
        <c:ser>
          <c:idx val="1"/>
          <c:order val="1"/>
          <c:tx>
            <c:strRef>
              <c:f>'[2023年度健康意識に関するアンケート_20230927_フジタ本松.xlsx]Sheet7'!$A$13</c:f>
              <c:strCache>
                <c:ptCount val="1"/>
                <c:pt idx="0">
                  <c:v>女性</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'[2023年度健康意識に関するアンケート_20230927_フジタ本松.xlsx]Sheet7'!$B$11</c:f>
              <c:strCache>
                <c:ptCount val="1"/>
                <c:pt idx="0">
                  <c:v>個数 / ID</c:v>
                </c:pt>
              </c:strCache>
            </c:strRef>
          </c:cat>
          <c:val>
            <c:numRef>
              <c:f>'[2023年度健康意識に関するアンケート_20230927_フジタ本松.xlsx]Sheet7'!$B$13</c:f>
              <c:numCache>
                <c:formatCode>General</c:formatCode>
                <c:ptCount val="1"/>
                <c:pt idx="0">
                  <c:v>18.7</c:v>
                </c:pt>
              </c:numCache>
            </c:numRef>
          </c:val>
          <c:extLst>
            <c:ext xmlns:c16="http://schemas.microsoft.com/office/drawing/2014/chart" uri="{C3380CC4-5D6E-409C-BE32-E72D297353CC}">
              <c16:uniqueId val="{00000001-52DB-4937-A12F-2E7579B2FB3F}"/>
            </c:ext>
          </c:extLst>
        </c:ser>
        <c:dLbls>
          <c:dLblPos val="ctr"/>
          <c:showLegendKey val="0"/>
          <c:showVal val="1"/>
          <c:showCatName val="0"/>
          <c:showSerName val="0"/>
          <c:showPercent val="0"/>
          <c:showBubbleSize val="0"/>
        </c:dLbls>
        <c:gapWidth val="150"/>
        <c:overlap val="100"/>
        <c:axId val="729437112"/>
        <c:axId val="729437440"/>
      </c:barChart>
      <c:catAx>
        <c:axId val="729437112"/>
        <c:scaling>
          <c:orientation val="minMax"/>
        </c:scaling>
        <c:delete val="1"/>
        <c:axPos val="l"/>
        <c:numFmt formatCode="General" sourceLinked="1"/>
        <c:majorTickMark val="none"/>
        <c:minorTickMark val="none"/>
        <c:tickLblPos val="nextTo"/>
        <c:crossAx val="729437440"/>
        <c:crosses val="autoZero"/>
        <c:auto val="1"/>
        <c:lblAlgn val="ctr"/>
        <c:lblOffset val="100"/>
        <c:noMultiLvlLbl val="0"/>
      </c:catAx>
      <c:valAx>
        <c:axId val="7294374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729437112"/>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3.3019856446796246E-2"/>
          <c:y val="2.9587761149999947E-2"/>
          <c:w val="0.92170801762987176"/>
          <c:h val="0.66759729949377555"/>
        </c:manualLayout>
      </c:layout>
      <c:barChart>
        <c:barDir val="bar"/>
        <c:grouping val="percentStacked"/>
        <c:varyColors val="0"/>
        <c:ser>
          <c:idx val="0"/>
          <c:order val="0"/>
          <c:tx>
            <c:strRef>
              <c:f>'[2023年度健康意識に関するアンケート_20230927_フジタ本松.xlsx]Sheet8'!$D$37</c:f>
              <c:strCache>
                <c:ptCount val="1"/>
                <c:pt idx="0">
                  <c:v>本社</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'[2023年度健康意識に関するアンケート_20230927_フジタ本松.xlsx]Sheet8'!$E$37</c:f>
              <c:numCache>
                <c:formatCode>General</c:formatCode>
                <c:ptCount val="1"/>
                <c:pt idx="0">
                  <c:v>29.2</c:v>
                </c:pt>
              </c:numCache>
            </c:numRef>
          </c:val>
          <c:extLst>
            <c:ext xmlns:c16="http://schemas.microsoft.com/office/drawing/2014/chart" uri="{C3380CC4-5D6E-409C-BE32-E72D297353CC}">
              <c16:uniqueId val="{00000000-A37B-43AB-84F7-C041E2189C64}"/>
            </c:ext>
          </c:extLst>
        </c:ser>
        <c:ser>
          <c:idx val="1"/>
          <c:order val="1"/>
          <c:tx>
            <c:strRef>
              <c:f>'[2023年度健康意識に関するアンケート_20230927_フジタ本松.xlsx]Sheet8'!$D$38</c:f>
              <c:strCache>
                <c:ptCount val="1"/>
                <c:pt idx="0">
                  <c:v>技術センター</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'[2023年度健康意識に関するアンケート_20230927_フジタ本松.xlsx]Sheet8'!$E$38</c:f>
              <c:numCache>
                <c:formatCode>General</c:formatCode>
                <c:ptCount val="1"/>
                <c:pt idx="0">
                  <c:v>3.4</c:v>
                </c:pt>
              </c:numCache>
            </c:numRef>
          </c:val>
          <c:extLst>
            <c:ext xmlns:c16="http://schemas.microsoft.com/office/drawing/2014/chart" uri="{C3380CC4-5D6E-409C-BE32-E72D297353CC}">
              <c16:uniqueId val="{00000001-A37B-43AB-84F7-C041E2189C64}"/>
            </c:ext>
          </c:extLst>
        </c:ser>
        <c:ser>
          <c:idx val="2"/>
          <c:order val="2"/>
          <c:tx>
            <c:strRef>
              <c:f>'[2023年度健康意識に関するアンケート_20230927_フジタ本松.xlsx]Sheet8'!$D$39</c:f>
              <c:strCache>
                <c:ptCount val="1"/>
                <c:pt idx="0">
                  <c:v>東京</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'[2023年度健康意識に関するアンケート_20230927_フジタ本松.xlsx]Sheet8'!$E$39</c:f>
              <c:numCache>
                <c:formatCode>General</c:formatCode>
                <c:ptCount val="1"/>
                <c:pt idx="0">
                  <c:v>14.5</c:v>
                </c:pt>
              </c:numCache>
            </c:numRef>
          </c:val>
          <c:extLst>
            <c:ext xmlns:c16="http://schemas.microsoft.com/office/drawing/2014/chart" uri="{C3380CC4-5D6E-409C-BE32-E72D297353CC}">
              <c16:uniqueId val="{00000002-A37B-43AB-84F7-C041E2189C64}"/>
            </c:ext>
          </c:extLst>
        </c:ser>
        <c:ser>
          <c:idx val="3"/>
          <c:order val="3"/>
          <c:tx>
            <c:strRef>
              <c:f>'[2023年度健康意識に関するアンケート_20230927_フジタ本松.xlsx]Sheet8'!$D$40</c:f>
              <c:strCache>
                <c:ptCount val="1"/>
                <c:pt idx="0">
                  <c:v>関東</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'[2023年度健康意識に関するアンケート_20230927_フジタ本松.xlsx]Sheet8'!$E$40</c:f>
              <c:numCache>
                <c:formatCode>General</c:formatCode>
                <c:ptCount val="1"/>
                <c:pt idx="0">
                  <c:v>4</c:v>
                </c:pt>
              </c:numCache>
            </c:numRef>
          </c:val>
          <c:extLst>
            <c:ext xmlns:c16="http://schemas.microsoft.com/office/drawing/2014/chart" uri="{C3380CC4-5D6E-409C-BE32-E72D297353CC}">
              <c16:uniqueId val="{00000003-A37B-43AB-84F7-C041E2189C64}"/>
            </c:ext>
          </c:extLst>
        </c:ser>
        <c:ser>
          <c:idx val="4"/>
          <c:order val="4"/>
          <c:tx>
            <c:strRef>
              <c:f>'[2023年度健康意識に関するアンケート_20230927_フジタ本松.xlsx]Sheet8'!$D$41</c:f>
              <c:strCache>
                <c:ptCount val="1"/>
                <c:pt idx="0">
                  <c:v>横浜</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'[2023年度健康意識に関するアンケート_20230927_フジタ本松.xlsx]Sheet8'!$E$41</c:f>
              <c:numCache>
                <c:formatCode>General</c:formatCode>
                <c:ptCount val="1"/>
                <c:pt idx="0">
                  <c:v>2.7</c:v>
                </c:pt>
              </c:numCache>
            </c:numRef>
          </c:val>
          <c:extLst>
            <c:ext xmlns:c16="http://schemas.microsoft.com/office/drawing/2014/chart" uri="{C3380CC4-5D6E-409C-BE32-E72D297353CC}">
              <c16:uniqueId val="{00000004-A37B-43AB-84F7-C041E2189C64}"/>
            </c:ext>
          </c:extLst>
        </c:ser>
        <c:ser>
          <c:idx val="5"/>
          <c:order val="5"/>
          <c:tx>
            <c:strRef>
              <c:f>'[2023年度健康意識に関するアンケート_20230927_フジタ本松.xlsx]Sheet8'!$D$42</c:f>
              <c:strCache>
                <c:ptCount val="1"/>
                <c:pt idx="0">
                  <c:v>首都圏土木</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'[2023年度健康意識に関するアンケート_20230927_フジタ本松.xlsx]Sheet8'!$E$42</c:f>
              <c:numCache>
                <c:formatCode>General</c:formatCode>
                <c:ptCount val="1"/>
                <c:pt idx="0">
                  <c:v>4.9000000000000004</c:v>
                </c:pt>
              </c:numCache>
            </c:numRef>
          </c:val>
          <c:extLst>
            <c:ext xmlns:c16="http://schemas.microsoft.com/office/drawing/2014/chart" uri="{C3380CC4-5D6E-409C-BE32-E72D297353CC}">
              <c16:uniqueId val="{00000005-A37B-43AB-84F7-C041E2189C64}"/>
            </c:ext>
          </c:extLst>
        </c:ser>
        <c:ser>
          <c:idx val="6"/>
          <c:order val="6"/>
          <c:tx>
            <c:strRef>
              <c:f>'[2023年度健康意識に関するアンケート_20230927_フジタ本松.xlsx]Sheet8'!$D$43</c:f>
              <c:strCache>
                <c:ptCount val="1"/>
                <c:pt idx="0">
                  <c:v>東北</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'[2023年度健康意識に関するアンケート_20230927_フジタ本松.xlsx]Sheet8'!$E$43</c:f>
              <c:numCache>
                <c:formatCode>General</c:formatCode>
                <c:ptCount val="1"/>
                <c:pt idx="0">
                  <c:v>4.5999999999999996</c:v>
                </c:pt>
              </c:numCache>
            </c:numRef>
          </c:val>
          <c:extLst>
            <c:ext xmlns:c16="http://schemas.microsoft.com/office/drawing/2014/chart" uri="{C3380CC4-5D6E-409C-BE32-E72D297353CC}">
              <c16:uniqueId val="{00000006-A37B-43AB-84F7-C041E2189C64}"/>
            </c:ext>
          </c:extLst>
        </c:ser>
        <c:ser>
          <c:idx val="7"/>
          <c:order val="7"/>
          <c:tx>
            <c:strRef>
              <c:f>'[2023年度健康意識に関するアンケート_20230927_フジタ本松.xlsx]Sheet8'!$D$44</c:f>
              <c:strCache>
                <c:ptCount val="1"/>
                <c:pt idx="0">
                  <c:v>東開発</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'[2023年度健康意識に関するアンケート_20230927_フジタ本松.xlsx]Sheet8'!$E$44</c:f>
              <c:numCache>
                <c:formatCode>General</c:formatCode>
                <c:ptCount val="1"/>
                <c:pt idx="0">
                  <c:v>2.9</c:v>
                </c:pt>
              </c:numCache>
            </c:numRef>
          </c:val>
          <c:extLst>
            <c:ext xmlns:c16="http://schemas.microsoft.com/office/drawing/2014/chart" uri="{C3380CC4-5D6E-409C-BE32-E72D297353CC}">
              <c16:uniqueId val="{00000007-A37B-43AB-84F7-C041E2189C64}"/>
            </c:ext>
          </c:extLst>
        </c:ser>
        <c:ser>
          <c:idx val="8"/>
          <c:order val="8"/>
          <c:tx>
            <c:strRef>
              <c:f>'[2023年度健康意識に関するアンケート_20230927_フジタ本松.xlsx]Sheet8'!$D$45</c:f>
              <c:strCache>
                <c:ptCount val="1"/>
                <c:pt idx="0">
                  <c:v>交通</c:v>
                </c:pt>
              </c:strCache>
            </c:strRef>
          </c:tx>
          <c:spPr>
            <a:solidFill>
              <a:schemeClr val="accent3">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'[2023年度健康意識に関するアンケート_20230927_フジタ本松.xlsx]Sheet8'!$E$45</c:f>
              <c:numCache>
                <c:formatCode>General</c:formatCode>
                <c:ptCount val="1"/>
                <c:pt idx="0">
                  <c:v>3.7</c:v>
                </c:pt>
              </c:numCache>
            </c:numRef>
          </c:val>
          <c:extLst>
            <c:ext xmlns:c16="http://schemas.microsoft.com/office/drawing/2014/chart" uri="{C3380CC4-5D6E-409C-BE32-E72D297353CC}">
              <c16:uniqueId val="{00000008-A37B-43AB-84F7-C041E2189C64}"/>
            </c:ext>
          </c:extLst>
        </c:ser>
        <c:ser>
          <c:idx val="9"/>
          <c:order val="9"/>
          <c:tx>
            <c:strRef>
              <c:f>'[2023年度健康意識に関するアンケート_20230927_フジタ本松.xlsx]Sheet8'!$D$46</c:f>
              <c:strCache>
                <c:ptCount val="1"/>
                <c:pt idx="0">
                  <c:v>大阪</c:v>
                </c:pt>
              </c:strCache>
            </c:strRef>
          </c:tx>
          <c:spPr>
            <a:solidFill>
              <a:schemeClr val="accent4">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'[2023年度健康意識に関するアンケート_20230927_フジタ本松.xlsx]Sheet8'!$E$46</c:f>
              <c:numCache>
                <c:formatCode>General</c:formatCode>
                <c:ptCount val="1"/>
                <c:pt idx="0">
                  <c:v>7.2</c:v>
                </c:pt>
              </c:numCache>
            </c:numRef>
          </c:val>
          <c:extLst>
            <c:ext xmlns:c16="http://schemas.microsoft.com/office/drawing/2014/chart" uri="{C3380CC4-5D6E-409C-BE32-E72D297353CC}">
              <c16:uniqueId val="{00000009-A37B-43AB-84F7-C041E2189C64}"/>
            </c:ext>
          </c:extLst>
        </c:ser>
        <c:ser>
          <c:idx val="10"/>
          <c:order val="10"/>
          <c:tx>
            <c:strRef>
              <c:f>'[2023年度健康意識に関するアンケート_20230927_フジタ本松.xlsx]Sheet8'!$D$47</c:f>
              <c:strCache>
                <c:ptCount val="1"/>
                <c:pt idx="0">
                  <c:v>名古屋</c:v>
                </c:pt>
              </c:strCache>
            </c:strRef>
          </c:tx>
          <c:spPr>
            <a:solidFill>
              <a:schemeClr val="accent5">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'[2023年度健康意識に関するアンケート_20230927_フジタ本松.xlsx]Sheet8'!$E$47</c:f>
              <c:numCache>
                <c:formatCode>General</c:formatCode>
                <c:ptCount val="1"/>
                <c:pt idx="0">
                  <c:v>5.4</c:v>
                </c:pt>
              </c:numCache>
            </c:numRef>
          </c:val>
          <c:extLst>
            <c:ext xmlns:c16="http://schemas.microsoft.com/office/drawing/2014/chart" uri="{C3380CC4-5D6E-409C-BE32-E72D297353CC}">
              <c16:uniqueId val="{0000000A-A37B-43AB-84F7-C041E2189C64}"/>
            </c:ext>
          </c:extLst>
        </c:ser>
        <c:ser>
          <c:idx val="11"/>
          <c:order val="11"/>
          <c:tx>
            <c:strRef>
              <c:f>'[2023年度健康意識に関するアンケート_20230927_フジタ本松.xlsx]Sheet8'!$D$48</c:f>
              <c:strCache>
                <c:ptCount val="1"/>
                <c:pt idx="0">
                  <c:v>広島</c:v>
                </c:pt>
              </c:strCache>
            </c:strRef>
          </c:tx>
          <c:spPr>
            <a:solidFill>
              <a:schemeClr val="accent6">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'[2023年度健康意識に関するアンケート_20230927_フジタ本松.xlsx]Sheet8'!$E$48</c:f>
              <c:numCache>
                <c:formatCode>General</c:formatCode>
                <c:ptCount val="1"/>
                <c:pt idx="0">
                  <c:v>6.6</c:v>
                </c:pt>
              </c:numCache>
            </c:numRef>
          </c:val>
          <c:extLst>
            <c:ext xmlns:c16="http://schemas.microsoft.com/office/drawing/2014/chart" uri="{C3380CC4-5D6E-409C-BE32-E72D297353CC}">
              <c16:uniqueId val="{0000000B-A37B-43AB-84F7-C041E2189C64}"/>
            </c:ext>
          </c:extLst>
        </c:ser>
        <c:ser>
          <c:idx val="12"/>
          <c:order val="12"/>
          <c:tx>
            <c:strRef>
              <c:f>'[2023年度健康意識に関するアンケート_20230927_フジタ本松.xlsx]Sheet8'!$D$49</c:f>
              <c:strCache>
                <c:ptCount val="1"/>
                <c:pt idx="0">
                  <c:v>九州</c:v>
                </c:pt>
              </c:strCache>
            </c:strRef>
          </c:tx>
          <c:spPr>
            <a:solidFill>
              <a:schemeClr val="accent1">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'[2023年度健康意識に関するアンケート_20230927_フジタ本松.xlsx]Sheet8'!$E$49</c:f>
              <c:numCache>
                <c:formatCode>General</c:formatCode>
                <c:ptCount val="1"/>
                <c:pt idx="0">
                  <c:v>5.0999999999999996</c:v>
                </c:pt>
              </c:numCache>
            </c:numRef>
          </c:val>
          <c:extLst>
            <c:ext xmlns:c16="http://schemas.microsoft.com/office/drawing/2014/chart" uri="{C3380CC4-5D6E-409C-BE32-E72D297353CC}">
              <c16:uniqueId val="{0000000C-A37B-43AB-84F7-C041E2189C64}"/>
            </c:ext>
          </c:extLst>
        </c:ser>
        <c:ser>
          <c:idx val="13"/>
          <c:order val="13"/>
          <c:tx>
            <c:strRef>
              <c:f>'[2023年度健康意識に関するアンケート_20230927_フジタ本松.xlsx]Sheet8'!$D$50</c:f>
              <c:strCache>
                <c:ptCount val="1"/>
                <c:pt idx="0">
                  <c:v>沖縄</c:v>
                </c:pt>
              </c:strCache>
            </c:strRef>
          </c:tx>
          <c:spPr>
            <a:solidFill>
              <a:schemeClr val="accent2">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'[2023年度健康意識に関するアンケート_20230927_フジタ本松.xlsx]Sheet8'!$E$50</c:f>
              <c:numCache>
                <c:formatCode>General</c:formatCode>
                <c:ptCount val="1"/>
                <c:pt idx="0">
                  <c:v>1.2</c:v>
                </c:pt>
              </c:numCache>
            </c:numRef>
          </c:val>
          <c:extLst>
            <c:ext xmlns:c16="http://schemas.microsoft.com/office/drawing/2014/chart" uri="{C3380CC4-5D6E-409C-BE32-E72D297353CC}">
              <c16:uniqueId val="{0000000D-A37B-43AB-84F7-C041E2189C64}"/>
            </c:ext>
          </c:extLst>
        </c:ser>
        <c:ser>
          <c:idx val="14"/>
          <c:order val="14"/>
          <c:tx>
            <c:strRef>
              <c:f>'[2023年度健康意識に関するアンケート_20230927_フジタ本松.xlsx]Sheet8'!$D$51</c:f>
              <c:strCache>
                <c:ptCount val="1"/>
                <c:pt idx="0">
                  <c:v>西開発</c:v>
                </c:pt>
              </c:strCache>
            </c:strRef>
          </c:tx>
          <c:spPr>
            <a:solidFill>
              <a:schemeClr val="accent3">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'[2023年度健康意識に関するアンケート_20230927_フジタ本松.xlsx]Sheet8'!$E$51</c:f>
              <c:numCache>
                <c:formatCode>General</c:formatCode>
                <c:ptCount val="1"/>
                <c:pt idx="0">
                  <c:v>1.2</c:v>
                </c:pt>
              </c:numCache>
            </c:numRef>
          </c:val>
          <c:extLst>
            <c:ext xmlns:c16="http://schemas.microsoft.com/office/drawing/2014/chart" uri="{C3380CC4-5D6E-409C-BE32-E72D297353CC}">
              <c16:uniqueId val="{0000000E-A37B-43AB-84F7-C041E2189C64}"/>
            </c:ext>
          </c:extLst>
        </c:ser>
        <c:ser>
          <c:idx val="15"/>
          <c:order val="15"/>
          <c:tx>
            <c:strRef>
              <c:f>'[2023年度健康意識に関するアンケート_20230927_フジタ本松.xlsx]Sheet8'!$D$52</c:f>
              <c:strCache>
                <c:ptCount val="1"/>
                <c:pt idx="0">
                  <c:v>海外</c:v>
                </c:pt>
              </c:strCache>
            </c:strRef>
          </c:tx>
          <c:spPr>
            <a:solidFill>
              <a:schemeClr val="accent4">
                <a:lumMod val="80000"/>
                <a:lumOff val="2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'[2023年度健康意識に関するアンケート_20230927_フジタ本松.xlsx]Sheet8'!$E$36</c:f>
              <c:strCache>
                <c:ptCount val="1"/>
                <c:pt idx="0">
                  <c:v>個数 / ID</c:v>
                </c:pt>
              </c:strCache>
            </c:strRef>
          </c:cat>
          <c:val>
            <c:numRef>
              <c:f>'[2023年度健康意識に関するアンケート_20230927_フジタ本松.xlsx]Sheet8'!$E$52</c:f>
              <c:numCache>
                <c:formatCode>General</c:formatCode>
                <c:ptCount val="1"/>
                <c:pt idx="0">
                  <c:v>3.3</c:v>
                </c:pt>
              </c:numCache>
            </c:numRef>
          </c:val>
          <c:extLst>
            <c:ext xmlns:c16="http://schemas.microsoft.com/office/drawing/2014/chart" uri="{C3380CC4-5D6E-409C-BE32-E72D297353CC}">
              <c16:uniqueId val="{0000000F-A37B-43AB-84F7-C041E2189C64}"/>
            </c:ext>
          </c:extLst>
        </c:ser>
        <c:dLbls>
          <c:dLblPos val="ctr"/>
          <c:showLegendKey val="0"/>
          <c:showVal val="1"/>
          <c:showCatName val="0"/>
          <c:showSerName val="0"/>
          <c:showPercent val="0"/>
          <c:showBubbleSize val="0"/>
        </c:dLbls>
        <c:gapWidth val="150"/>
        <c:overlap val="100"/>
        <c:axId val="10088719"/>
        <c:axId val="10091343"/>
      </c:barChart>
      <c:catAx>
        <c:axId val="10088719"/>
        <c:scaling>
          <c:orientation val="minMax"/>
        </c:scaling>
        <c:delete val="1"/>
        <c:axPos val="l"/>
        <c:numFmt formatCode="General" sourceLinked="1"/>
        <c:majorTickMark val="none"/>
        <c:minorTickMark val="none"/>
        <c:tickLblPos val="nextTo"/>
        <c:crossAx val="10091343"/>
        <c:crosses val="autoZero"/>
        <c:auto val="1"/>
        <c:lblAlgn val="ctr"/>
        <c:lblOffset val="100"/>
        <c:noMultiLvlLbl val="0"/>
      </c:catAx>
      <c:valAx>
        <c:axId val="10091343"/>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0088719"/>
        <c:crosses val="autoZero"/>
        <c:crossBetween val="between"/>
      </c:valAx>
      <c:spPr>
        <a:noFill/>
        <a:ln>
          <a:noFill/>
        </a:ln>
        <a:effectLst/>
      </c:spPr>
    </c:plotArea>
    <c:legend>
      <c:legendPos val="b"/>
      <c:layout>
        <c:manualLayout>
          <c:xMode val="edge"/>
          <c:yMode val="edge"/>
          <c:x val="2.3966529708302663E-2"/>
          <c:y val="0.78777779598767428"/>
          <c:w val="0.97603347029169729"/>
          <c:h val="0.1877352491001365"/>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7578363904537946E-2"/>
          <c:y val="6.4448030529082809E-2"/>
          <c:w val="0.72103095542050821"/>
          <c:h val="0.79963536346936159"/>
        </c:manualLayout>
      </c:layout>
      <c:barChart>
        <c:barDir val="bar"/>
        <c:grouping val="percentStacked"/>
        <c:varyColors val="0"/>
        <c:ser>
          <c:idx val="0"/>
          <c:order val="0"/>
          <c:tx>
            <c:strRef>
              <c:f>'[2023年度健康意識に関するアンケート_20230927_フジタ本松.xlsx]Sheet9'!$C$22</c:f>
              <c:strCache>
                <c:ptCount val="1"/>
                <c:pt idx="0">
                  <c:v>10代</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'[2023年度健康意識に関するアンケート_20230927_フジタ本松.xlsx]Sheet9'!$D$21:$E$21</c:f>
              <c:strCache>
                <c:ptCount val="2"/>
                <c:pt idx="1">
                  <c:v>女性</c:v>
                </c:pt>
              </c:strCache>
            </c:strRef>
          </c:cat>
          <c:val>
            <c:numRef>
              <c:f>'[2023年度健康意識に関するアンケート_20230927_フジタ本松.xlsx]Sheet9'!$D$22:$E$22</c:f>
              <c:numCache>
                <c:formatCode>General</c:formatCode>
                <c:ptCount val="2"/>
                <c:pt idx="0">
                  <c:v>0.2</c:v>
                </c:pt>
                <c:pt idx="1">
                  <c:v>0</c:v>
                </c:pt>
              </c:numCache>
            </c:numRef>
          </c:val>
          <c:extLst>
            <c:ext xmlns:c16="http://schemas.microsoft.com/office/drawing/2014/chart" uri="{C3380CC4-5D6E-409C-BE32-E72D297353CC}">
              <c16:uniqueId val="{00000000-D61B-4048-8CFF-34B9D1FA7350}"/>
            </c:ext>
          </c:extLst>
        </c:ser>
        <c:ser>
          <c:idx val="1"/>
          <c:order val="1"/>
          <c:tx>
            <c:strRef>
              <c:f>'[2023年度健康意識に関するアンケート_20230927_フジタ本松.xlsx]Sheet9'!$C$23</c:f>
              <c:strCache>
                <c:ptCount val="1"/>
                <c:pt idx="0">
                  <c:v>20代</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'[2023年度健康意識に関するアンケート_20230927_フジタ本松.xlsx]Sheet9'!$D$21:$E$21</c:f>
              <c:strCache>
                <c:ptCount val="2"/>
                <c:pt idx="1">
                  <c:v>女性</c:v>
                </c:pt>
              </c:strCache>
            </c:strRef>
          </c:cat>
          <c:val>
            <c:numRef>
              <c:f>'[2023年度健康意識に関するアンケート_20230927_フジタ本松.xlsx]Sheet9'!$D$23:$E$23</c:f>
              <c:numCache>
                <c:formatCode>General</c:formatCode>
                <c:ptCount val="2"/>
                <c:pt idx="0">
                  <c:v>12.3</c:v>
                </c:pt>
                <c:pt idx="1">
                  <c:v>5.0999999999999996</c:v>
                </c:pt>
              </c:numCache>
            </c:numRef>
          </c:val>
          <c:extLst>
            <c:ext xmlns:c16="http://schemas.microsoft.com/office/drawing/2014/chart" uri="{C3380CC4-5D6E-409C-BE32-E72D297353CC}">
              <c16:uniqueId val="{00000001-D61B-4048-8CFF-34B9D1FA7350}"/>
            </c:ext>
          </c:extLst>
        </c:ser>
        <c:ser>
          <c:idx val="2"/>
          <c:order val="2"/>
          <c:tx>
            <c:strRef>
              <c:f>'[2023年度健康意識に関するアンケート_20230927_フジタ本松.xlsx]Sheet9'!$C$24</c:f>
              <c:strCache>
                <c:ptCount val="1"/>
                <c:pt idx="0">
                  <c:v>30代</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'[2023年度健康意識に関するアンケート_20230927_フジタ本松.xlsx]Sheet9'!$D$21:$E$21</c:f>
              <c:strCache>
                <c:ptCount val="2"/>
                <c:pt idx="1">
                  <c:v>女性</c:v>
                </c:pt>
              </c:strCache>
            </c:strRef>
          </c:cat>
          <c:val>
            <c:numRef>
              <c:f>'[2023年度健康意識に関するアンケート_20230927_フジタ本松.xlsx]Sheet9'!$D$24:$E$24</c:f>
              <c:numCache>
                <c:formatCode>General</c:formatCode>
                <c:ptCount val="2"/>
                <c:pt idx="0">
                  <c:v>13</c:v>
                </c:pt>
                <c:pt idx="1">
                  <c:v>5.2</c:v>
                </c:pt>
              </c:numCache>
            </c:numRef>
          </c:val>
          <c:extLst>
            <c:ext xmlns:c16="http://schemas.microsoft.com/office/drawing/2014/chart" uri="{C3380CC4-5D6E-409C-BE32-E72D297353CC}">
              <c16:uniqueId val="{00000002-D61B-4048-8CFF-34B9D1FA7350}"/>
            </c:ext>
          </c:extLst>
        </c:ser>
        <c:ser>
          <c:idx val="3"/>
          <c:order val="3"/>
          <c:tx>
            <c:strRef>
              <c:f>'[2023年度健康意識に関するアンケート_20230927_フジタ本松.xlsx]Sheet9'!$C$25</c:f>
              <c:strCache>
                <c:ptCount val="1"/>
                <c:pt idx="0">
                  <c:v>40代</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'[2023年度健康意識に関するアンケート_20230927_フジタ本松.xlsx]Sheet9'!$D$21:$E$21</c:f>
              <c:strCache>
                <c:ptCount val="2"/>
                <c:pt idx="1">
                  <c:v>女性</c:v>
                </c:pt>
              </c:strCache>
            </c:strRef>
          </c:cat>
          <c:val>
            <c:numRef>
              <c:f>'[2023年度健康意識に関するアンケート_20230927_フジタ本松.xlsx]Sheet9'!$D$25:$E$25</c:f>
              <c:numCache>
                <c:formatCode>General</c:formatCode>
                <c:ptCount val="2"/>
                <c:pt idx="0">
                  <c:v>10.199999999999999</c:v>
                </c:pt>
                <c:pt idx="1">
                  <c:v>3.6</c:v>
                </c:pt>
              </c:numCache>
            </c:numRef>
          </c:val>
          <c:extLst>
            <c:ext xmlns:c16="http://schemas.microsoft.com/office/drawing/2014/chart" uri="{C3380CC4-5D6E-409C-BE32-E72D297353CC}">
              <c16:uniqueId val="{00000003-D61B-4048-8CFF-34B9D1FA7350}"/>
            </c:ext>
          </c:extLst>
        </c:ser>
        <c:ser>
          <c:idx val="4"/>
          <c:order val="4"/>
          <c:tx>
            <c:strRef>
              <c:f>'[2023年度健康意識に関するアンケート_20230927_フジタ本松.xlsx]Sheet9'!$C$26</c:f>
              <c:strCache>
                <c:ptCount val="1"/>
                <c:pt idx="0">
                  <c:v>50代</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'[2023年度健康意識に関するアンケート_20230927_フジタ本松.xlsx]Sheet9'!$D$21:$E$21</c:f>
              <c:strCache>
                <c:ptCount val="2"/>
                <c:pt idx="1">
                  <c:v>女性</c:v>
                </c:pt>
              </c:strCache>
            </c:strRef>
          </c:cat>
          <c:val>
            <c:numRef>
              <c:f>'[2023年度健康意識に関するアンケート_20230927_フジタ本松.xlsx]Sheet9'!$D$26:$E$26</c:f>
              <c:numCache>
                <c:formatCode>General</c:formatCode>
                <c:ptCount val="2"/>
                <c:pt idx="0">
                  <c:v>28.5</c:v>
                </c:pt>
                <c:pt idx="1">
                  <c:v>3.9</c:v>
                </c:pt>
              </c:numCache>
            </c:numRef>
          </c:val>
          <c:extLst>
            <c:ext xmlns:c16="http://schemas.microsoft.com/office/drawing/2014/chart" uri="{C3380CC4-5D6E-409C-BE32-E72D297353CC}">
              <c16:uniqueId val="{00000004-D61B-4048-8CFF-34B9D1FA7350}"/>
            </c:ext>
          </c:extLst>
        </c:ser>
        <c:ser>
          <c:idx val="5"/>
          <c:order val="5"/>
          <c:tx>
            <c:strRef>
              <c:f>'[2023年度健康意識に関するアンケート_20230927_フジタ本松.xlsx]Sheet9'!$C$27</c:f>
              <c:strCache>
                <c:ptCount val="1"/>
                <c:pt idx="0">
                  <c:v>60代以上</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'[2023年度健康意識に関するアンケート_20230927_フジタ本松.xlsx]Sheet9'!$D$21:$E$21</c:f>
              <c:strCache>
                <c:ptCount val="2"/>
                <c:pt idx="1">
                  <c:v>女性</c:v>
                </c:pt>
              </c:strCache>
            </c:strRef>
          </c:cat>
          <c:val>
            <c:numRef>
              <c:f>'[2023年度健康意識に関するアンケート_20230927_フジタ本松.xlsx]Sheet9'!$D$27:$E$27</c:f>
              <c:numCache>
                <c:formatCode>General</c:formatCode>
                <c:ptCount val="2"/>
                <c:pt idx="0">
                  <c:v>17.100000000000001</c:v>
                </c:pt>
                <c:pt idx="1">
                  <c:v>1.1000000000000001</c:v>
                </c:pt>
              </c:numCache>
            </c:numRef>
          </c:val>
          <c:extLst>
            <c:ext xmlns:c16="http://schemas.microsoft.com/office/drawing/2014/chart" uri="{C3380CC4-5D6E-409C-BE32-E72D297353CC}">
              <c16:uniqueId val="{00000005-D61B-4048-8CFF-34B9D1FA7350}"/>
            </c:ext>
          </c:extLst>
        </c:ser>
        <c:dLbls>
          <c:dLblPos val="ctr"/>
          <c:showLegendKey val="0"/>
          <c:showVal val="1"/>
          <c:showCatName val="0"/>
          <c:showSerName val="0"/>
          <c:showPercent val="0"/>
          <c:showBubbleSize val="0"/>
        </c:dLbls>
        <c:gapWidth val="150"/>
        <c:overlap val="100"/>
        <c:axId val="1294586576"/>
        <c:axId val="1294587232"/>
      </c:barChart>
      <c:catAx>
        <c:axId val="129458657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94587232"/>
        <c:crosses val="autoZero"/>
        <c:auto val="1"/>
        <c:lblAlgn val="ctr"/>
        <c:lblOffset val="100"/>
        <c:noMultiLvlLbl val="0"/>
      </c:catAx>
      <c:valAx>
        <c:axId val="1294587232"/>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294586576"/>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7.4672549191679941E-2"/>
          <c:y val="0"/>
          <c:w val="0.66774194697976386"/>
          <c:h val="0.85568609330656664"/>
        </c:manualLayout>
      </c:layout>
      <c:barChart>
        <c:barDir val="bar"/>
        <c:grouping val="percentStacked"/>
        <c:varyColors val="0"/>
        <c:ser>
          <c:idx val="0"/>
          <c:order val="0"/>
          <c:tx>
            <c:strRef>
              <c:f>'[2023年度健康意識に関するアンケート_20230927_フジタ本松.xlsx]Sheet1'!$A$14</c:f>
              <c:strCache>
                <c:ptCount val="1"/>
                <c:pt idx="0">
                  <c:v>45時間以下</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'[2023年度健康意識に関するアンケート_20230927_フジタ本松.xlsx]Sheet1'!$B$13</c:f>
              <c:strCache>
                <c:ptCount val="1"/>
                <c:pt idx="0">
                  <c:v>個数 / ID</c:v>
                </c:pt>
              </c:strCache>
            </c:strRef>
          </c:cat>
          <c:val>
            <c:numRef>
              <c:f>'[2023年度健康意識に関するアンケート_20230927_フジタ本松.xlsx]Sheet1'!$B$14</c:f>
              <c:numCache>
                <c:formatCode>General</c:formatCode>
                <c:ptCount val="1"/>
                <c:pt idx="0">
                  <c:v>65.2</c:v>
                </c:pt>
              </c:numCache>
            </c:numRef>
          </c:val>
          <c:extLst>
            <c:ext xmlns:c16="http://schemas.microsoft.com/office/drawing/2014/chart" uri="{C3380CC4-5D6E-409C-BE32-E72D297353CC}">
              <c16:uniqueId val="{00000000-66E4-4579-A561-A89A1DB8DAD0}"/>
            </c:ext>
          </c:extLst>
        </c:ser>
        <c:ser>
          <c:idx val="1"/>
          <c:order val="1"/>
          <c:tx>
            <c:strRef>
              <c:f>'[2023年度健康意識に関するアンケート_20230927_フジタ本松.xlsx]Sheet1'!$A$15</c:f>
              <c:strCache>
                <c:ptCount val="1"/>
                <c:pt idx="0">
                  <c:v>45時間超過</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'[2023年度健康意識に関するアンケート_20230927_フジタ本松.xlsx]Sheet1'!$B$13</c:f>
              <c:strCache>
                <c:ptCount val="1"/>
                <c:pt idx="0">
                  <c:v>個数 / ID</c:v>
                </c:pt>
              </c:strCache>
            </c:strRef>
          </c:cat>
          <c:val>
            <c:numRef>
              <c:f>'[2023年度健康意識に関するアンケート_20230927_フジタ本松.xlsx]Sheet1'!$B$15</c:f>
              <c:numCache>
                <c:formatCode>General</c:formatCode>
                <c:ptCount val="1"/>
                <c:pt idx="0">
                  <c:v>34.799999999999997</c:v>
                </c:pt>
              </c:numCache>
            </c:numRef>
          </c:val>
          <c:extLst>
            <c:ext xmlns:c16="http://schemas.microsoft.com/office/drawing/2014/chart" uri="{C3380CC4-5D6E-409C-BE32-E72D297353CC}">
              <c16:uniqueId val="{00000001-66E4-4579-A561-A89A1DB8DAD0}"/>
            </c:ext>
          </c:extLst>
        </c:ser>
        <c:dLbls>
          <c:showLegendKey val="0"/>
          <c:showVal val="0"/>
          <c:showCatName val="0"/>
          <c:showSerName val="0"/>
          <c:showPercent val="0"/>
          <c:showBubbleSize val="0"/>
        </c:dLbls>
        <c:gapWidth val="150"/>
        <c:overlap val="100"/>
        <c:axId val="662872000"/>
        <c:axId val="662871016"/>
      </c:barChart>
      <c:catAx>
        <c:axId val="662872000"/>
        <c:scaling>
          <c:orientation val="minMax"/>
        </c:scaling>
        <c:delete val="1"/>
        <c:axPos val="l"/>
        <c:numFmt formatCode="General" sourceLinked="1"/>
        <c:majorTickMark val="none"/>
        <c:minorTickMark val="none"/>
        <c:tickLblPos val="nextTo"/>
        <c:crossAx val="662871016"/>
        <c:crosses val="autoZero"/>
        <c:auto val="1"/>
        <c:lblAlgn val="ctr"/>
        <c:lblOffset val="100"/>
        <c:noMultiLvlLbl val="0"/>
      </c:catAx>
      <c:valAx>
        <c:axId val="662871016"/>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662872000"/>
        <c:crosses val="autoZero"/>
        <c:crossBetween val="between"/>
      </c:valAx>
      <c:spPr>
        <a:noFill/>
        <a:ln>
          <a:noFill/>
        </a:ln>
        <a:effectLst/>
      </c:spPr>
    </c:plotArea>
    <c:legend>
      <c:legendPos val="r"/>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858D54C-FCFC-48A5-B17F-64CAF417AAEF}"/>
              </a:ext>
            </a:extLst>
          </p:cNvPr>
          <p:cNvSpPr>
            <a:spLocks noGrp="1" noChangeArrowheads="1"/>
          </p:cNvSpPr>
          <p:nvPr>
            <p:ph type="hdr" sz="quarter"/>
          </p:nvPr>
        </p:nvSpPr>
        <p:spPr bwMode="auto">
          <a:xfrm>
            <a:off x="0" y="0"/>
            <a:ext cx="2918831" cy="493316"/>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pitchFamily="32" charset="-128"/>
              </a:defRPr>
            </a:lvl1pPr>
          </a:lstStyle>
          <a:p>
            <a:pPr>
              <a:defRPr/>
            </a:pPr>
            <a:endParaRPr lang="en-US" altLang="ja-JP"/>
          </a:p>
        </p:txBody>
      </p:sp>
      <p:sp>
        <p:nvSpPr>
          <p:cNvPr id="22531" name="Rectangle 3">
            <a:extLst>
              <a:ext uri="{FF2B5EF4-FFF2-40B4-BE49-F238E27FC236}">
                <a16:creationId xmlns:a16="http://schemas.microsoft.com/office/drawing/2014/main" id="{22B81B53-3473-4A20-9A1C-89D250548508}"/>
              </a:ext>
            </a:extLst>
          </p:cNvPr>
          <p:cNvSpPr>
            <a:spLocks noGrp="1" noChangeArrowheads="1"/>
          </p:cNvSpPr>
          <p:nvPr>
            <p:ph type="dt" sz="quarter" idx="1"/>
          </p:nvPr>
        </p:nvSpPr>
        <p:spPr bwMode="auto">
          <a:xfrm>
            <a:off x="3816932" y="0"/>
            <a:ext cx="2918831" cy="493316"/>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pitchFamily="32" charset="-128"/>
              </a:defRPr>
            </a:lvl1pPr>
          </a:lstStyle>
          <a:p>
            <a:pPr>
              <a:defRPr/>
            </a:pPr>
            <a:endParaRPr lang="en-US" altLang="ja-JP"/>
          </a:p>
        </p:txBody>
      </p:sp>
      <p:sp>
        <p:nvSpPr>
          <p:cNvPr id="22532" name="Rectangle 4">
            <a:extLst>
              <a:ext uri="{FF2B5EF4-FFF2-40B4-BE49-F238E27FC236}">
                <a16:creationId xmlns:a16="http://schemas.microsoft.com/office/drawing/2014/main" id="{21A03A19-E532-4744-8A2E-A6A90E972E0B}"/>
              </a:ext>
            </a:extLst>
          </p:cNvPr>
          <p:cNvSpPr>
            <a:spLocks noGrp="1" noChangeArrowheads="1"/>
          </p:cNvSpPr>
          <p:nvPr>
            <p:ph type="ftr" sz="quarter" idx="2"/>
          </p:nvPr>
        </p:nvSpPr>
        <p:spPr bwMode="auto">
          <a:xfrm>
            <a:off x="0" y="9372997"/>
            <a:ext cx="2918831" cy="493316"/>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pitchFamily="32" charset="-128"/>
              </a:defRPr>
            </a:lvl1pPr>
          </a:lstStyle>
          <a:p>
            <a:pPr>
              <a:defRPr/>
            </a:pPr>
            <a:endParaRPr lang="en-US" altLang="ja-JP"/>
          </a:p>
        </p:txBody>
      </p:sp>
      <p:sp>
        <p:nvSpPr>
          <p:cNvPr id="22533" name="Rectangle 5">
            <a:extLst>
              <a:ext uri="{FF2B5EF4-FFF2-40B4-BE49-F238E27FC236}">
                <a16:creationId xmlns:a16="http://schemas.microsoft.com/office/drawing/2014/main" id="{B2FE8C6A-0A89-4B22-9127-BD7A5106DA96}"/>
              </a:ext>
            </a:extLst>
          </p:cNvPr>
          <p:cNvSpPr>
            <a:spLocks noGrp="1" noChangeArrowheads="1"/>
          </p:cNvSpPr>
          <p:nvPr>
            <p:ph type="sldNum" sz="quarter" idx="3"/>
          </p:nvPr>
        </p:nvSpPr>
        <p:spPr bwMode="auto">
          <a:xfrm>
            <a:off x="3816932" y="9372997"/>
            <a:ext cx="2918831" cy="493316"/>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EA5BA1AB-E371-4B38-BC09-144436F0B8FF}"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614A499-D82C-40DD-9EB9-EED450E09D30}"/>
              </a:ext>
            </a:extLst>
          </p:cNvPr>
          <p:cNvSpPr>
            <a:spLocks noGrp="1" noChangeArrowheads="1"/>
          </p:cNvSpPr>
          <p:nvPr>
            <p:ph type="hdr" sz="quarter"/>
          </p:nvPr>
        </p:nvSpPr>
        <p:spPr bwMode="auto">
          <a:xfrm>
            <a:off x="0" y="0"/>
            <a:ext cx="2918831" cy="493316"/>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pitchFamily="32" charset="-128"/>
              </a:defRPr>
            </a:lvl1pPr>
          </a:lstStyle>
          <a:p>
            <a:pPr>
              <a:defRPr/>
            </a:pPr>
            <a:endParaRPr lang="en-US" altLang="ja-JP"/>
          </a:p>
        </p:txBody>
      </p:sp>
      <p:sp>
        <p:nvSpPr>
          <p:cNvPr id="8195" name="Rectangle 3">
            <a:extLst>
              <a:ext uri="{FF2B5EF4-FFF2-40B4-BE49-F238E27FC236}">
                <a16:creationId xmlns:a16="http://schemas.microsoft.com/office/drawing/2014/main" id="{C563DE8A-B256-4592-AC9B-9203A266460B}"/>
              </a:ext>
            </a:extLst>
          </p:cNvPr>
          <p:cNvSpPr>
            <a:spLocks noGrp="1" noChangeArrowheads="1"/>
          </p:cNvSpPr>
          <p:nvPr>
            <p:ph type="dt" idx="1"/>
          </p:nvPr>
        </p:nvSpPr>
        <p:spPr bwMode="auto">
          <a:xfrm>
            <a:off x="3815373" y="0"/>
            <a:ext cx="2918831" cy="493316"/>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pitchFamily="32" charset="-128"/>
              </a:defRPr>
            </a:lvl1pPr>
          </a:lstStyle>
          <a:p>
            <a:pPr>
              <a:defRPr/>
            </a:pPr>
            <a:endParaRPr lang="en-US" altLang="ja-JP"/>
          </a:p>
        </p:txBody>
      </p:sp>
      <p:sp>
        <p:nvSpPr>
          <p:cNvPr id="3076" name="Rectangle 4">
            <a:extLst>
              <a:ext uri="{FF2B5EF4-FFF2-40B4-BE49-F238E27FC236}">
                <a16:creationId xmlns:a16="http://schemas.microsoft.com/office/drawing/2014/main" id="{AC906314-CF30-455C-B325-EEC6866ADA1E}"/>
              </a:ext>
            </a:extLst>
          </p:cNvPr>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197" name="Rectangle 5">
            <a:extLst>
              <a:ext uri="{FF2B5EF4-FFF2-40B4-BE49-F238E27FC236}">
                <a16:creationId xmlns:a16="http://schemas.microsoft.com/office/drawing/2014/main" id="{B799A034-AE7F-44D9-BF6D-5AB5FA65F884}"/>
              </a:ext>
            </a:extLst>
          </p:cNvPr>
          <p:cNvSpPr>
            <a:spLocks noGrp="1" noChangeArrowheads="1"/>
          </p:cNvSpPr>
          <p:nvPr>
            <p:ph type="body" sz="quarter" idx="3"/>
          </p:nvPr>
        </p:nvSpPr>
        <p:spPr bwMode="auto">
          <a:xfrm>
            <a:off x="673577" y="4686499"/>
            <a:ext cx="5388610" cy="4439841"/>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8198" name="Rectangle 6">
            <a:extLst>
              <a:ext uri="{FF2B5EF4-FFF2-40B4-BE49-F238E27FC236}">
                <a16:creationId xmlns:a16="http://schemas.microsoft.com/office/drawing/2014/main" id="{EA8589E5-7B5B-4AE2-BBF6-03FA9CEC354C}"/>
              </a:ext>
            </a:extLst>
          </p:cNvPr>
          <p:cNvSpPr>
            <a:spLocks noGrp="1" noChangeArrowheads="1"/>
          </p:cNvSpPr>
          <p:nvPr>
            <p:ph type="ftr" sz="quarter" idx="4"/>
          </p:nvPr>
        </p:nvSpPr>
        <p:spPr bwMode="auto">
          <a:xfrm>
            <a:off x="0" y="9371285"/>
            <a:ext cx="2918831" cy="493316"/>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pitchFamily="32" charset="-128"/>
              </a:defRPr>
            </a:lvl1pPr>
          </a:lstStyle>
          <a:p>
            <a:pPr>
              <a:defRPr/>
            </a:pPr>
            <a:endParaRPr lang="en-US" altLang="ja-JP"/>
          </a:p>
        </p:txBody>
      </p:sp>
      <p:sp>
        <p:nvSpPr>
          <p:cNvPr id="8199" name="Rectangle 7">
            <a:extLst>
              <a:ext uri="{FF2B5EF4-FFF2-40B4-BE49-F238E27FC236}">
                <a16:creationId xmlns:a16="http://schemas.microsoft.com/office/drawing/2014/main" id="{01CC7FA8-AE53-40A8-9657-EA8DCEBC2FE6}"/>
              </a:ext>
            </a:extLst>
          </p:cNvPr>
          <p:cNvSpPr>
            <a:spLocks noGrp="1" noChangeArrowheads="1"/>
          </p:cNvSpPr>
          <p:nvPr>
            <p:ph type="sldNum" sz="quarter" idx="5"/>
          </p:nvPr>
        </p:nvSpPr>
        <p:spPr bwMode="auto">
          <a:xfrm>
            <a:off x="3815373" y="9371285"/>
            <a:ext cx="2918831" cy="493316"/>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181FC0B-4B1D-48AE-8E57-E5FAF39558D3}" type="slidenum">
              <a:rPr lang="en-US" altLang="ja-JP"/>
              <a:pPr>
                <a:defRPr/>
              </a:pPr>
              <a:t>‹#›</a:t>
            </a:fld>
            <a:endParaRPr lang="en-US" altLang="ja-JP"/>
          </a:p>
        </p:txBody>
      </p:sp>
    </p:spTree>
    <p:extLst>
      <p:ext uri="{BB962C8B-B14F-4D97-AF65-F5344CB8AC3E}">
        <p14:creationId xmlns:p14="http://schemas.microsoft.com/office/powerpoint/2010/main" val="29504083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32"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32"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32"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32"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32"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F0B6C7CB-905E-4DBD-8C06-7B5DCA4B19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D4364DA-5447-4000-809D-135289FFCC41}" type="slidenum">
              <a:rPr lang="en-US" altLang="ja-JP" smtClean="0">
                <a:ea typeface="ＭＳ Ｐゴシック" panose="020B0600070205080204" pitchFamily="50" charset="-128"/>
              </a:rPr>
              <a:pPr>
                <a:spcBef>
                  <a:spcPct val="0"/>
                </a:spcBef>
              </a:pPr>
              <a:t>0</a:t>
            </a:fld>
            <a:endParaRPr lang="en-US" altLang="ja-JP">
              <a:ea typeface="ＭＳ Ｐゴシック" panose="020B0600070205080204" pitchFamily="50" charset="-128"/>
            </a:endParaRPr>
          </a:p>
        </p:txBody>
      </p:sp>
      <p:sp>
        <p:nvSpPr>
          <p:cNvPr id="7171" name="Rectangle 2">
            <a:extLst>
              <a:ext uri="{FF2B5EF4-FFF2-40B4-BE49-F238E27FC236}">
                <a16:creationId xmlns:a16="http://schemas.microsoft.com/office/drawing/2014/main" id="{CACFA7E4-4906-49E5-A5A6-FE908C5318B7}"/>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0EADAC81-0E0D-4C15-BBDB-19DC61B54F5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ja-JP" dirty="0">
              <a:latin typeface="Arial" panose="020B0604020202020204" pitchFamily="34" charset="0"/>
              <a:ea typeface="ＭＳ Ｐ明朝" panose="02020600040205080304" pitchFamily="18" charset="-128"/>
            </a:endParaRPr>
          </a:p>
        </p:txBody>
      </p:sp>
    </p:spTree>
    <p:extLst>
      <p:ext uri="{BB962C8B-B14F-4D97-AF65-F5344CB8AC3E}">
        <p14:creationId xmlns:p14="http://schemas.microsoft.com/office/powerpoint/2010/main" val="39376702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F0B6C7CB-905E-4DBD-8C06-7B5DCA4B19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D4364DA-5447-4000-809D-135289FFCC41}" type="slidenum">
              <a:rPr lang="en-US" altLang="ja-JP" smtClean="0">
                <a:ea typeface="ＭＳ Ｐゴシック" panose="020B0600070205080204" pitchFamily="50" charset="-128"/>
              </a:rPr>
              <a:pPr>
                <a:spcBef>
                  <a:spcPct val="0"/>
                </a:spcBef>
              </a:pPr>
              <a:t>1</a:t>
            </a:fld>
            <a:endParaRPr lang="en-US" altLang="ja-JP">
              <a:ea typeface="ＭＳ Ｐゴシック" panose="020B0600070205080204" pitchFamily="50" charset="-128"/>
            </a:endParaRPr>
          </a:p>
        </p:txBody>
      </p:sp>
      <p:sp>
        <p:nvSpPr>
          <p:cNvPr id="7171" name="Rectangle 2">
            <a:extLst>
              <a:ext uri="{FF2B5EF4-FFF2-40B4-BE49-F238E27FC236}">
                <a16:creationId xmlns:a16="http://schemas.microsoft.com/office/drawing/2014/main" id="{CACFA7E4-4906-49E5-A5A6-FE908C5318B7}"/>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0EADAC81-0E0D-4C15-BBDB-19DC61B54F5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ja-JP">
              <a:latin typeface="Arial" panose="020B0604020202020204" pitchFamily="34" charset="0"/>
              <a:ea typeface="ＭＳ Ｐ明朝" panose="02020600040205080304" pitchFamily="18" charset="-128"/>
            </a:endParaRPr>
          </a:p>
        </p:txBody>
      </p:sp>
    </p:spTree>
    <p:extLst>
      <p:ext uri="{BB962C8B-B14F-4D97-AF65-F5344CB8AC3E}">
        <p14:creationId xmlns:p14="http://schemas.microsoft.com/office/powerpoint/2010/main" val="2526277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F0B6C7CB-905E-4DBD-8C06-7B5DCA4B19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D4364DA-5447-4000-809D-135289FFCC41}" type="slidenum">
              <a:rPr lang="en-US" altLang="ja-JP" smtClean="0">
                <a:ea typeface="ＭＳ Ｐゴシック" panose="020B0600070205080204" pitchFamily="50" charset="-128"/>
              </a:rPr>
              <a:pPr>
                <a:spcBef>
                  <a:spcPct val="0"/>
                </a:spcBef>
              </a:pPr>
              <a:t>2</a:t>
            </a:fld>
            <a:endParaRPr lang="en-US" altLang="ja-JP">
              <a:ea typeface="ＭＳ Ｐゴシック" panose="020B0600070205080204" pitchFamily="50" charset="-128"/>
            </a:endParaRPr>
          </a:p>
        </p:txBody>
      </p:sp>
      <p:sp>
        <p:nvSpPr>
          <p:cNvPr id="7171" name="Rectangle 2">
            <a:extLst>
              <a:ext uri="{FF2B5EF4-FFF2-40B4-BE49-F238E27FC236}">
                <a16:creationId xmlns:a16="http://schemas.microsoft.com/office/drawing/2014/main" id="{CACFA7E4-4906-49E5-A5A6-FE908C5318B7}"/>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0EADAC81-0E0D-4C15-BBDB-19DC61B54F5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ja-JP" dirty="0">
              <a:latin typeface="Arial" panose="020B0604020202020204" pitchFamily="34" charset="0"/>
              <a:ea typeface="ＭＳ Ｐ明朝" panose="02020600040205080304" pitchFamily="18" charset="-128"/>
            </a:endParaRPr>
          </a:p>
        </p:txBody>
      </p:sp>
    </p:spTree>
    <p:extLst>
      <p:ext uri="{BB962C8B-B14F-4D97-AF65-F5344CB8AC3E}">
        <p14:creationId xmlns:p14="http://schemas.microsoft.com/office/powerpoint/2010/main" val="26965584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a:extLst>
              <a:ext uri="{FF2B5EF4-FFF2-40B4-BE49-F238E27FC236}">
                <a16:creationId xmlns:a16="http://schemas.microsoft.com/office/drawing/2014/main" id="{F0B6C7CB-905E-4DBD-8C06-7B5DCA4B198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1D4364DA-5447-4000-809D-135289FFCC41}" type="slidenum">
              <a:rPr lang="en-US" altLang="ja-JP" smtClean="0">
                <a:ea typeface="ＭＳ Ｐゴシック" panose="020B0600070205080204" pitchFamily="50" charset="-128"/>
              </a:rPr>
              <a:pPr>
                <a:spcBef>
                  <a:spcPct val="0"/>
                </a:spcBef>
              </a:pPr>
              <a:t>3</a:t>
            </a:fld>
            <a:endParaRPr lang="en-US" altLang="ja-JP">
              <a:ea typeface="ＭＳ Ｐゴシック" panose="020B0600070205080204" pitchFamily="50" charset="-128"/>
            </a:endParaRPr>
          </a:p>
        </p:txBody>
      </p:sp>
      <p:sp>
        <p:nvSpPr>
          <p:cNvPr id="7171" name="Rectangle 2">
            <a:extLst>
              <a:ext uri="{FF2B5EF4-FFF2-40B4-BE49-F238E27FC236}">
                <a16:creationId xmlns:a16="http://schemas.microsoft.com/office/drawing/2014/main" id="{CACFA7E4-4906-49E5-A5A6-FE908C5318B7}"/>
              </a:ext>
            </a:extLst>
          </p:cNvPr>
          <p:cNvSpPr>
            <a:spLocks noGrp="1" noRot="1" noChangeAspect="1" noChangeArrowheads="1" noTextEdit="1"/>
          </p:cNvSpPr>
          <p:nvPr>
            <p:ph type="sldImg"/>
          </p:nvPr>
        </p:nvSpPr>
        <p:spPr>
          <a:ln/>
        </p:spPr>
      </p:sp>
      <p:sp>
        <p:nvSpPr>
          <p:cNvPr id="7172" name="Rectangle 3">
            <a:extLst>
              <a:ext uri="{FF2B5EF4-FFF2-40B4-BE49-F238E27FC236}">
                <a16:creationId xmlns:a16="http://schemas.microsoft.com/office/drawing/2014/main" id="{0EADAC81-0E0D-4C15-BBDB-19DC61B54F58}"/>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ja-JP" altLang="ja-JP" dirty="0">
              <a:latin typeface="Arial" panose="020B0604020202020204" pitchFamily="34" charset="0"/>
              <a:ea typeface="ＭＳ Ｐ明朝" panose="02020600040205080304" pitchFamily="18" charset="-128"/>
            </a:endParaRPr>
          </a:p>
        </p:txBody>
      </p:sp>
    </p:spTree>
    <p:extLst>
      <p:ext uri="{BB962C8B-B14F-4D97-AF65-F5344CB8AC3E}">
        <p14:creationId xmlns:p14="http://schemas.microsoft.com/office/powerpoint/2010/main" val="15857561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 name="Picture 24" descr="fujita5">
            <a:extLst>
              <a:ext uri="{FF2B5EF4-FFF2-40B4-BE49-F238E27FC236}">
                <a16:creationId xmlns:a16="http://schemas.microsoft.com/office/drawing/2014/main" id="{40546FF4-2AD8-4FAF-A710-C1A29484D93A}"/>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23263" y="142875"/>
            <a:ext cx="744537"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4">
            <a:extLst>
              <a:ext uri="{FF2B5EF4-FFF2-40B4-BE49-F238E27FC236}">
                <a16:creationId xmlns:a16="http://schemas.microsoft.com/office/drawing/2014/main" id="{BF358107-F60D-48DC-8984-D7FA88A4AEF3}"/>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r="22057"/>
          <a:stretch>
            <a:fillRect/>
          </a:stretch>
        </p:blipFill>
        <p:spPr bwMode="auto">
          <a:xfrm>
            <a:off x="596900" y="0"/>
            <a:ext cx="7137400" cy="687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Line 3">
            <a:extLst>
              <a:ext uri="{FF2B5EF4-FFF2-40B4-BE49-F238E27FC236}">
                <a16:creationId xmlns:a16="http://schemas.microsoft.com/office/drawing/2014/main" id="{98B03432-0BAB-4B9D-80EC-A305F1FBBA92}"/>
              </a:ext>
            </a:extLst>
          </p:cNvPr>
          <p:cNvSpPr>
            <a:spLocks noChangeShapeType="1"/>
          </p:cNvSpPr>
          <p:nvPr/>
        </p:nvSpPr>
        <p:spPr bwMode="auto">
          <a:xfrm>
            <a:off x="2730500" y="3040063"/>
            <a:ext cx="6413500"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a:p>
        </p:txBody>
      </p:sp>
      <p:pic>
        <p:nvPicPr>
          <p:cNvPr id="7" name="Picture 2">
            <a:extLst>
              <a:ext uri="{FF2B5EF4-FFF2-40B4-BE49-F238E27FC236}">
                <a16:creationId xmlns:a16="http://schemas.microsoft.com/office/drawing/2014/main" id="{AFDFD68F-2297-4D65-A949-C03842B53994}"/>
              </a:ext>
            </a:extLst>
          </p:cNvPr>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350" y="63500"/>
            <a:ext cx="2284413" cy="1212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102" name="Rectangle 6"/>
          <p:cNvSpPr>
            <a:spLocks noGrp="1" noChangeArrowheads="1"/>
          </p:cNvSpPr>
          <p:nvPr>
            <p:ph type="ctrTitle" sz="quarter"/>
          </p:nvPr>
        </p:nvSpPr>
        <p:spPr>
          <a:xfrm>
            <a:off x="2779713" y="2565400"/>
            <a:ext cx="6283325" cy="509588"/>
          </a:xfrm>
        </p:spPr>
        <p:txBody>
          <a:bodyPr/>
          <a:lstStyle>
            <a:lvl1pPr>
              <a:defRPr sz="2400"/>
            </a:lvl1pPr>
          </a:lstStyle>
          <a:p>
            <a:pPr lvl="0"/>
            <a:r>
              <a:rPr lang="ja-JP" altLang="en-US" noProof="0"/>
              <a:t>マスタ タイトルの書式設定</a:t>
            </a:r>
          </a:p>
        </p:txBody>
      </p:sp>
      <p:sp>
        <p:nvSpPr>
          <p:cNvPr id="4103" name="Rectangle 7"/>
          <p:cNvSpPr>
            <a:spLocks noGrp="1" noChangeArrowheads="1"/>
          </p:cNvSpPr>
          <p:nvPr>
            <p:ph type="subTitle" sz="quarter" idx="1"/>
          </p:nvPr>
        </p:nvSpPr>
        <p:spPr>
          <a:xfrm>
            <a:off x="2779713" y="3141663"/>
            <a:ext cx="6283325" cy="339725"/>
          </a:xfrm>
        </p:spPr>
        <p:txBody>
          <a:bodyPr/>
          <a:lstStyle>
            <a:lvl1pPr marL="0" indent="0">
              <a:defRPr sz="1500"/>
            </a:lvl1pPr>
          </a:lstStyle>
          <a:p>
            <a:pPr lvl="0"/>
            <a:r>
              <a:rPr lang="ja-JP" altLang="en-US" noProof="0"/>
              <a:t>マスタ サブタイトルの書式設定</a:t>
            </a:r>
          </a:p>
        </p:txBody>
      </p:sp>
    </p:spTree>
    <p:extLst>
      <p:ext uri="{BB962C8B-B14F-4D97-AF65-F5344CB8AC3E}">
        <p14:creationId xmlns:p14="http://schemas.microsoft.com/office/powerpoint/2010/main" val="3867411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7">
            <a:extLst>
              <a:ext uri="{FF2B5EF4-FFF2-40B4-BE49-F238E27FC236}">
                <a16:creationId xmlns:a16="http://schemas.microsoft.com/office/drawing/2014/main" id="{2F192B14-C915-4E6C-ACF2-C49377ABEE0E}"/>
              </a:ext>
            </a:extLst>
          </p:cNvPr>
          <p:cNvSpPr>
            <a:spLocks noGrp="1" noChangeArrowheads="1"/>
          </p:cNvSpPr>
          <p:nvPr>
            <p:ph type="sldNum" sz="quarter" idx="10"/>
          </p:nvPr>
        </p:nvSpPr>
        <p:spPr>
          <a:ln/>
        </p:spPr>
        <p:txBody>
          <a:bodyPr/>
          <a:lstStyle>
            <a:lvl1pPr>
              <a:defRPr/>
            </a:lvl1pPr>
          </a:lstStyle>
          <a:p>
            <a:pPr>
              <a:defRPr/>
            </a:pPr>
            <a:fld id="{8842B850-A8F0-4162-A44B-B10A965D3088}" type="slidenum">
              <a:rPr lang="en-US" altLang="ja-JP"/>
              <a:pPr>
                <a:defRPr/>
              </a:pPr>
              <a:t>‹#›</a:t>
            </a:fld>
            <a:endParaRPr lang="en-US" altLang="ja-JP"/>
          </a:p>
        </p:txBody>
      </p:sp>
      <p:sp>
        <p:nvSpPr>
          <p:cNvPr id="5" name="Rectangle 28">
            <a:extLst>
              <a:ext uri="{FF2B5EF4-FFF2-40B4-BE49-F238E27FC236}">
                <a16:creationId xmlns:a16="http://schemas.microsoft.com/office/drawing/2014/main" id="{2BA4137E-85B3-43D6-88BD-662AC6248067}"/>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950442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81800" y="115888"/>
            <a:ext cx="2111375" cy="6081712"/>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46088" y="115888"/>
            <a:ext cx="6183312" cy="6081712"/>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7">
            <a:extLst>
              <a:ext uri="{FF2B5EF4-FFF2-40B4-BE49-F238E27FC236}">
                <a16:creationId xmlns:a16="http://schemas.microsoft.com/office/drawing/2014/main" id="{386F23D6-B131-4F8B-BCB1-A0A201ED383A}"/>
              </a:ext>
            </a:extLst>
          </p:cNvPr>
          <p:cNvSpPr>
            <a:spLocks noGrp="1" noChangeArrowheads="1"/>
          </p:cNvSpPr>
          <p:nvPr>
            <p:ph type="sldNum" sz="quarter" idx="10"/>
          </p:nvPr>
        </p:nvSpPr>
        <p:spPr>
          <a:ln/>
        </p:spPr>
        <p:txBody>
          <a:bodyPr/>
          <a:lstStyle>
            <a:lvl1pPr>
              <a:defRPr/>
            </a:lvl1pPr>
          </a:lstStyle>
          <a:p>
            <a:pPr>
              <a:defRPr/>
            </a:pPr>
            <a:fld id="{DB607AEB-6729-439E-A9F1-9D1EC33A1F4B}" type="slidenum">
              <a:rPr lang="en-US" altLang="ja-JP"/>
              <a:pPr>
                <a:defRPr/>
              </a:pPr>
              <a:t>‹#›</a:t>
            </a:fld>
            <a:endParaRPr lang="en-US" altLang="ja-JP"/>
          </a:p>
        </p:txBody>
      </p:sp>
      <p:sp>
        <p:nvSpPr>
          <p:cNvPr id="5" name="Rectangle 28">
            <a:extLst>
              <a:ext uri="{FF2B5EF4-FFF2-40B4-BE49-F238E27FC236}">
                <a16:creationId xmlns:a16="http://schemas.microsoft.com/office/drawing/2014/main" id="{20B1B573-CEB0-46AF-940A-DA09AC2CC46D}"/>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4183031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46088" y="115888"/>
            <a:ext cx="6573837" cy="417512"/>
          </a:xfrm>
        </p:spPr>
        <p:txBody>
          <a:bodyPr/>
          <a:lstStyle/>
          <a:p>
            <a:r>
              <a:rPr lang="ja-JP" altLang="en-US"/>
              <a:t>マスター タイトルの書式設定</a:t>
            </a:r>
          </a:p>
        </p:txBody>
      </p:sp>
      <p:sp>
        <p:nvSpPr>
          <p:cNvPr id="3" name="テキスト プレースホルダー 2"/>
          <p:cNvSpPr>
            <a:spLocks noGrp="1"/>
          </p:cNvSpPr>
          <p:nvPr>
            <p:ph type="body" sz="half" idx="1"/>
          </p:nvPr>
        </p:nvSpPr>
        <p:spPr>
          <a:xfrm>
            <a:off x="446088" y="1196975"/>
            <a:ext cx="4146550" cy="50006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745038" y="1196975"/>
            <a:ext cx="4148137" cy="50006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7">
            <a:extLst>
              <a:ext uri="{FF2B5EF4-FFF2-40B4-BE49-F238E27FC236}">
                <a16:creationId xmlns:a16="http://schemas.microsoft.com/office/drawing/2014/main" id="{87ECF6B8-939E-4A6C-BEFF-1C1339969723}"/>
              </a:ext>
            </a:extLst>
          </p:cNvPr>
          <p:cNvSpPr>
            <a:spLocks noGrp="1" noChangeArrowheads="1"/>
          </p:cNvSpPr>
          <p:nvPr>
            <p:ph type="sldNum" sz="quarter" idx="10"/>
          </p:nvPr>
        </p:nvSpPr>
        <p:spPr>
          <a:ln/>
        </p:spPr>
        <p:txBody>
          <a:bodyPr/>
          <a:lstStyle>
            <a:lvl1pPr>
              <a:defRPr/>
            </a:lvl1pPr>
          </a:lstStyle>
          <a:p>
            <a:pPr>
              <a:defRPr/>
            </a:pPr>
            <a:fld id="{98714976-E8C2-4244-B56B-763F2075D75D}" type="slidenum">
              <a:rPr lang="en-US" altLang="ja-JP"/>
              <a:pPr>
                <a:defRPr/>
              </a:pPr>
              <a:t>‹#›</a:t>
            </a:fld>
            <a:endParaRPr lang="en-US" altLang="ja-JP"/>
          </a:p>
        </p:txBody>
      </p:sp>
      <p:sp>
        <p:nvSpPr>
          <p:cNvPr id="6" name="Rectangle 28">
            <a:extLst>
              <a:ext uri="{FF2B5EF4-FFF2-40B4-BE49-F238E27FC236}">
                <a16:creationId xmlns:a16="http://schemas.microsoft.com/office/drawing/2014/main" id="{6B1829B7-DB0A-44C5-A52F-BB6C34299C74}"/>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1129238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27">
            <a:extLst>
              <a:ext uri="{FF2B5EF4-FFF2-40B4-BE49-F238E27FC236}">
                <a16:creationId xmlns:a16="http://schemas.microsoft.com/office/drawing/2014/main" id="{1F155E4E-B52A-4DFD-8961-58ED027EF473}"/>
              </a:ext>
            </a:extLst>
          </p:cNvPr>
          <p:cNvSpPr>
            <a:spLocks noGrp="1" noChangeArrowheads="1"/>
          </p:cNvSpPr>
          <p:nvPr>
            <p:ph type="sldNum" sz="quarter" idx="10"/>
          </p:nvPr>
        </p:nvSpPr>
        <p:spPr>
          <a:ln/>
        </p:spPr>
        <p:txBody>
          <a:bodyPr/>
          <a:lstStyle>
            <a:lvl1pPr>
              <a:defRPr/>
            </a:lvl1pPr>
          </a:lstStyle>
          <a:p>
            <a:pPr>
              <a:defRPr/>
            </a:pPr>
            <a:fld id="{00132610-D43C-4618-B8C6-09F8403DD0E8}" type="slidenum">
              <a:rPr lang="en-US" altLang="ja-JP"/>
              <a:pPr>
                <a:defRPr/>
              </a:pPr>
              <a:t>‹#›</a:t>
            </a:fld>
            <a:endParaRPr lang="en-US" altLang="ja-JP"/>
          </a:p>
        </p:txBody>
      </p:sp>
      <p:sp>
        <p:nvSpPr>
          <p:cNvPr id="5" name="Rectangle 28">
            <a:extLst>
              <a:ext uri="{FF2B5EF4-FFF2-40B4-BE49-F238E27FC236}">
                <a16:creationId xmlns:a16="http://schemas.microsoft.com/office/drawing/2014/main" id="{0B192602-C5CB-4DD8-8169-52D6AA8DD0CA}"/>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2499223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27">
            <a:extLst>
              <a:ext uri="{FF2B5EF4-FFF2-40B4-BE49-F238E27FC236}">
                <a16:creationId xmlns:a16="http://schemas.microsoft.com/office/drawing/2014/main" id="{7841DE54-FF03-4639-A9C6-8D3828DE093D}"/>
              </a:ext>
            </a:extLst>
          </p:cNvPr>
          <p:cNvSpPr>
            <a:spLocks noGrp="1" noChangeArrowheads="1"/>
          </p:cNvSpPr>
          <p:nvPr>
            <p:ph type="sldNum" sz="quarter" idx="10"/>
          </p:nvPr>
        </p:nvSpPr>
        <p:spPr>
          <a:ln/>
        </p:spPr>
        <p:txBody>
          <a:bodyPr/>
          <a:lstStyle>
            <a:lvl1pPr>
              <a:defRPr/>
            </a:lvl1pPr>
          </a:lstStyle>
          <a:p>
            <a:pPr>
              <a:defRPr/>
            </a:pPr>
            <a:fld id="{0A81782E-BF89-4ABD-AF4B-8C89F69A841C}" type="slidenum">
              <a:rPr lang="en-US" altLang="ja-JP"/>
              <a:pPr>
                <a:defRPr/>
              </a:pPr>
              <a:t>‹#›</a:t>
            </a:fld>
            <a:endParaRPr lang="en-US" altLang="ja-JP"/>
          </a:p>
        </p:txBody>
      </p:sp>
      <p:sp>
        <p:nvSpPr>
          <p:cNvPr id="5" name="Rectangle 28">
            <a:extLst>
              <a:ext uri="{FF2B5EF4-FFF2-40B4-BE49-F238E27FC236}">
                <a16:creationId xmlns:a16="http://schemas.microsoft.com/office/drawing/2014/main" id="{BCAD12C0-573C-4A10-8302-E1BD897CA8F4}"/>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2538621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46088" y="1196975"/>
            <a:ext cx="4146550"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745038" y="1196975"/>
            <a:ext cx="4148137" cy="50006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27">
            <a:extLst>
              <a:ext uri="{FF2B5EF4-FFF2-40B4-BE49-F238E27FC236}">
                <a16:creationId xmlns:a16="http://schemas.microsoft.com/office/drawing/2014/main" id="{91F4BFEF-A7D7-40EC-A4FA-90DA06B0AF35}"/>
              </a:ext>
            </a:extLst>
          </p:cNvPr>
          <p:cNvSpPr>
            <a:spLocks noGrp="1" noChangeArrowheads="1"/>
          </p:cNvSpPr>
          <p:nvPr>
            <p:ph type="sldNum" sz="quarter" idx="10"/>
          </p:nvPr>
        </p:nvSpPr>
        <p:spPr>
          <a:ln/>
        </p:spPr>
        <p:txBody>
          <a:bodyPr/>
          <a:lstStyle>
            <a:lvl1pPr>
              <a:defRPr/>
            </a:lvl1pPr>
          </a:lstStyle>
          <a:p>
            <a:pPr>
              <a:defRPr/>
            </a:pPr>
            <a:fld id="{DBF4A084-676B-471E-8A53-8F75A4610FE3}" type="slidenum">
              <a:rPr lang="en-US" altLang="ja-JP"/>
              <a:pPr>
                <a:defRPr/>
              </a:pPr>
              <a:t>‹#›</a:t>
            </a:fld>
            <a:endParaRPr lang="en-US" altLang="ja-JP"/>
          </a:p>
        </p:txBody>
      </p:sp>
      <p:sp>
        <p:nvSpPr>
          <p:cNvPr id="6" name="Rectangle 28">
            <a:extLst>
              <a:ext uri="{FF2B5EF4-FFF2-40B4-BE49-F238E27FC236}">
                <a16:creationId xmlns:a16="http://schemas.microsoft.com/office/drawing/2014/main" id="{D3D3826C-EB91-4DAA-8E8F-3BA6E51DFC66}"/>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232251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27">
            <a:extLst>
              <a:ext uri="{FF2B5EF4-FFF2-40B4-BE49-F238E27FC236}">
                <a16:creationId xmlns:a16="http://schemas.microsoft.com/office/drawing/2014/main" id="{30B87D43-E5CE-4F3D-91B2-D0A66381D54C}"/>
              </a:ext>
            </a:extLst>
          </p:cNvPr>
          <p:cNvSpPr>
            <a:spLocks noGrp="1" noChangeArrowheads="1"/>
          </p:cNvSpPr>
          <p:nvPr>
            <p:ph type="sldNum" sz="quarter" idx="10"/>
          </p:nvPr>
        </p:nvSpPr>
        <p:spPr>
          <a:ln/>
        </p:spPr>
        <p:txBody>
          <a:bodyPr/>
          <a:lstStyle>
            <a:lvl1pPr>
              <a:defRPr/>
            </a:lvl1pPr>
          </a:lstStyle>
          <a:p>
            <a:pPr>
              <a:defRPr/>
            </a:pPr>
            <a:fld id="{3121DD86-47B4-4C47-861F-43F03259BB51}" type="slidenum">
              <a:rPr lang="en-US" altLang="ja-JP"/>
              <a:pPr>
                <a:defRPr/>
              </a:pPr>
              <a:t>‹#›</a:t>
            </a:fld>
            <a:endParaRPr lang="en-US" altLang="ja-JP"/>
          </a:p>
        </p:txBody>
      </p:sp>
      <p:sp>
        <p:nvSpPr>
          <p:cNvPr id="8" name="Rectangle 28">
            <a:extLst>
              <a:ext uri="{FF2B5EF4-FFF2-40B4-BE49-F238E27FC236}">
                <a16:creationId xmlns:a16="http://schemas.microsoft.com/office/drawing/2014/main" id="{67C33CF4-80B8-4628-B81A-A206022E0513}"/>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1762644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27">
            <a:extLst>
              <a:ext uri="{FF2B5EF4-FFF2-40B4-BE49-F238E27FC236}">
                <a16:creationId xmlns:a16="http://schemas.microsoft.com/office/drawing/2014/main" id="{3711EAB5-F030-4542-BCA8-019935DBC118}"/>
              </a:ext>
            </a:extLst>
          </p:cNvPr>
          <p:cNvSpPr>
            <a:spLocks noGrp="1" noChangeArrowheads="1"/>
          </p:cNvSpPr>
          <p:nvPr>
            <p:ph type="sldNum" sz="quarter" idx="10"/>
          </p:nvPr>
        </p:nvSpPr>
        <p:spPr>
          <a:ln/>
        </p:spPr>
        <p:txBody>
          <a:bodyPr/>
          <a:lstStyle>
            <a:lvl1pPr>
              <a:defRPr/>
            </a:lvl1pPr>
          </a:lstStyle>
          <a:p>
            <a:pPr>
              <a:defRPr/>
            </a:pPr>
            <a:fld id="{53274CA9-8B26-4115-87EF-48F420FC1C4B}" type="slidenum">
              <a:rPr lang="en-US" altLang="ja-JP"/>
              <a:pPr>
                <a:defRPr/>
              </a:pPr>
              <a:t>‹#›</a:t>
            </a:fld>
            <a:endParaRPr lang="en-US" altLang="ja-JP"/>
          </a:p>
        </p:txBody>
      </p:sp>
      <p:sp>
        <p:nvSpPr>
          <p:cNvPr id="4" name="Rectangle 28">
            <a:extLst>
              <a:ext uri="{FF2B5EF4-FFF2-40B4-BE49-F238E27FC236}">
                <a16:creationId xmlns:a16="http://schemas.microsoft.com/office/drawing/2014/main" id="{9CD61FE8-3183-4B25-9F86-7BA7B0DC69A2}"/>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13883788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27">
            <a:extLst>
              <a:ext uri="{FF2B5EF4-FFF2-40B4-BE49-F238E27FC236}">
                <a16:creationId xmlns:a16="http://schemas.microsoft.com/office/drawing/2014/main" id="{3724E70B-07EE-410C-9379-A190D4A1E125}"/>
              </a:ext>
            </a:extLst>
          </p:cNvPr>
          <p:cNvSpPr>
            <a:spLocks noGrp="1" noChangeArrowheads="1"/>
          </p:cNvSpPr>
          <p:nvPr>
            <p:ph type="sldNum" sz="quarter" idx="10"/>
          </p:nvPr>
        </p:nvSpPr>
        <p:spPr>
          <a:ln/>
        </p:spPr>
        <p:txBody>
          <a:bodyPr/>
          <a:lstStyle>
            <a:lvl1pPr>
              <a:defRPr/>
            </a:lvl1pPr>
          </a:lstStyle>
          <a:p>
            <a:pPr>
              <a:defRPr/>
            </a:pPr>
            <a:fld id="{D18A3C4C-F1CE-4499-AD76-93669BD21B38}" type="slidenum">
              <a:rPr lang="en-US" altLang="ja-JP"/>
              <a:pPr>
                <a:defRPr/>
              </a:pPr>
              <a:t>‹#›</a:t>
            </a:fld>
            <a:endParaRPr lang="en-US" altLang="ja-JP"/>
          </a:p>
        </p:txBody>
      </p:sp>
      <p:sp>
        <p:nvSpPr>
          <p:cNvPr id="3" name="Rectangle 28">
            <a:extLst>
              <a:ext uri="{FF2B5EF4-FFF2-40B4-BE49-F238E27FC236}">
                <a16:creationId xmlns:a16="http://schemas.microsoft.com/office/drawing/2014/main" id="{503F99B1-EC79-4DCD-8DB9-9FA722ABB160}"/>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248449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27">
            <a:extLst>
              <a:ext uri="{FF2B5EF4-FFF2-40B4-BE49-F238E27FC236}">
                <a16:creationId xmlns:a16="http://schemas.microsoft.com/office/drawing/2014/main" id="{4D4081CD-E71B-491E-959E-F63B62E9074A}"/>
              </a:ext>
            </a:extLst>
          </p:cNvPr>
          <p:cNvSpPr>
            <a:spLocks noGrp="1" noChangeArrowheads="1"/>
          </p:cNvSpPr>
          <p:nvPr>
            <p:ph type="sldNum" sz="quarter" idx="10"/>
          </p:nvPr>
        </p:nvSpPr>
        <p:spPr>
          <a:ln/>
        </p:spPr>
        <p:txBody>
          <a:bodyPr/>
          <a:lstStyle>
            <a:lvl1pPr>
              <a:defRPr/>
            </a:lvl1pPr>
          </a:lstStyle>
          <a:p>
            <a:pPr>
              <a:defRPr/>
            </a:pPr>
            <a:fld id="{580CA3F1-4AA1-4060-BD78-6B9BD3B67322}" type="slidenum">
              <a:rPr lang="en-US" altLang="ja-JP"/>
              <a:pPr>
                <a:defRPr/>
              </a:pPr>
              <a:t>‹#›</a:t>
            </a:fld>
            <a:endParaRPr lang="en-US" altLang="ja-JP"/>
          </a:p>
        </p:txBody>
      </p:sp>
      <p:sp>
        <p:nvSpPr>
          <p:cNvPr id="6" name="Rectangle 28">
            <a:extLst>
              <a:ext uri="{FF2B5EF4-FFF2-40B4-BE49-F238E27FC236}">
                <a16:creationId xmlns:a16="http://schemas.microsoft.com/office/drawing/2014/main" id="{63A493E1-FCB4-4F96-8541-F316F335911D}"/>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1546802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27">
            <a:extLst>
              <a:ext uri="{FF2B5EF4-FFF2-40B4-BE49-F238E27FC236}">
                <a16:creationId xmlns:a16="http://schemas.microsoft.com/office/drawing/2014/main" id="{3707B7E6-40C9-40CA-A750-60EA8BE1D4E9}"/>
              </a:ext>
            </a:extLst>
          </p:cNvPr>
          <p:cNvSpPr>
            <a:spLocks noGrp="1" noChangeArrowheads="1"/>
          </p:cNvSpPr>
          <p:nvPr>
            <p:ph type="sldNum" sz="quarter" idx="10"/>
          </p:nvPr>
        </p:nvSpPr>
        <p:spPr>
          <a:ln/>
        </p:spPr>
        <p:txBody>
          <a:bodyPr/>
          <a:lstStyle>
            <a:lvl1pPr>
              <a:defRPr/>
            </a:lvl1pPr>
          </a:lstStyle>
          <a:p>
            <a:pPr>
              <a:defRPr/>
            </a:pPr>
            <a:fld id="{B8818221-2829-4BF1-83B1-74C82FA6628F}" type="slidenum">
              <a:rPr lang="en-US" altLang="ja-JP"/>
              <a:pPr>
                <a:defRPr/>
              </a:pPr>
              <a:t>‹#›</a:t>
            </a:fld>
            <a:endParaRPr lang="en-US" altLang="ja-JP"/>
          </a:p>
        </p:txBody>
      </p:sp>
      <p:sp>
        <p:nvSpPr>
          <p:cNvPr id="6" name="Rectangle 28">
            <a:extLst>
              <a:ext uri="{FF2B5EF4-FFF2-40B4-BE49-F238E27FC236}">
                <a16:creationId xmlns:a16="http://schemas.microsoft.com/office/drawing/2014/main" id="{26840276-C757-40B6-8A43-3FBB06B54DC9}"/>
              </a:ext>
            </a:extLst>
          </p:cNvPr>
          <p:cNvSpPr>
            <a:spLocks noGrp="1" noChangeArrowheads="1"/>
          </p:cNvSpPr>
          <p:nvPr>
            <p:ph type="ftr" sz="quarter" idx="11"/>
          </p:nvPr>
        </p:nvSpPr>
        <p:spPr>
          <a:ln/>
        </p:spPr>
        <p:txBody>
          <a:bodyPr/>
          <a:lstStyle>
            <a:lvl1pPr>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spTree>
    <p:extLst>
      <p:ext uri="{BB962C8B-B14F-4D97-AF65-F5344CB8AC3E}">
        <p14:creationId xmlns:p14="http://schemas.microsoft.com/office/powerpoint/2010/main" val="33933279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4">
            <a:extLst>
              <a:ext uri="{FF2B5EF4-FFF2-40B4-BE49-F238E27FC236}">
                <a16:creationId xmlns:a16="http://schemas.microsoft.com/office/drawing/2014/main" id="{170554A4-76CC-43ED-8625-2EB21E739312}"/>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350" y="0"/>
            <a:ext cx="9155113"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5">
            <a:extLst>
              <a:ext uri="{FF2B5EF4-FFF2-40B4-BE49-F238E27FC236}">
                <a16:creationId xmlns:a16="http://schemas.microsoft.com/office/drawing/2014/main" id="{1E0E3E36-F0B1-40AA-BB5B-6C6D1B551318}"/>
              </a:ext>
            </a:extLst>
          </p:cNvPr>
          <p:cNvSpPr>
            <a:spLocks noGrp="1" noChangeArrowheads="1"/>
          </p:cNvSpPr>
          <p:nvPr>
            <p:ph type="title"/>
          </p:nvPr>
        </p:nvSpPr>
        <p:spPr bwMode="auto">
          <a:xfrm>
            <a:off x="446088" y="115888"/>
            <a:ext cx="6573837" cy="417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8" name="Rectangle 26">
            <a:extLst>
              <a:ext uri="{FF2B5EF4-FFF2-40B4-BE49-F238E27FC236}">
                <a16:creationId xmlns:a16="http://schemas.microsoft.com/office/drawing/2014/main" id="{365F49AA-9B86-4F5A-9860-BA73E5B68BB6}"/>
              </a:ext>
            </a:extLst>
          </p:cNvPr>
          <p:cNvSpPr>
            <a:spLocks noGrp="1" noChangeArrowheads="1"/>
          </p:cNvSpPr>
          <p:nvPr>
            <p:ph type="body" idx="1"/>
          </p:nvPr>
        </p:nvSpPr>
        <p:spPr bwMode="auto">
          <a:xfrm>
            <a:off x="446088" y="1196975"/>
            <a:ext cx="8447087" cy="500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1" name="Rectangle 27">
            <a:extLst>
              <a:ext uri="{FF2B5EF4-FFF2-40B4-BE49-F238E27FC236}">
                <a16:creationId xmlns:a16="http://schemas.microsoft.com/office/drawing/2014/main" id="{B718EB6E-EDC1-4EE6-A72D-0F4493E2A31F}"/>
              </a:ext>
            </a:extLst>
          </p:cNvPr>
          <p:cNvSpPr>
            <a:spLocks noGrp="1" noChangeArrowheads="1"/>
          </p:cNvSpPr>
          <p:nvPr>
            <p:ph type="sldNum" sz="quarter" idx="4"/>
          </p:nvPr>
        </p:nvSpPr>
        <p:spPr bwMode="auto">
          <a:xfrm>
            <a:off x="5846763" y="6394450"/>
            <a:ext cx="3203575" cy="476250"/>
          </a:xfrm>
          <a:prstGeom prst="rect">
            <a:avLst/>
          </a:prstGeom>
          <a:noFill/>
          <a:ln>
            <a:noFill/>
          </a:ln>
          <a:effectLst/>
        </p:spPr>
        <p:txBody>
          <a:bodyPr vert="horz" wrap="square" lIns="91440" tIns="0" rIns="91440" bIns="72000" numCol="1" anchor="b" anchorCtr="0" compatLnSpc="1">
            <a:prstTxWarp prst="textNoShape">
              <a:avLst/>
            </a:prstTxWarp>
          </a:bodyPr>
          <a:lstStyle>
            <a:lvl1pPr algn="r" eaLnBrk="1" hangingPunct="1">
              <a:defRPr sz="1200"/>
            </a:lvl1pPr>
          </a:lstStyle>
          <a:p>
            <a:pPr>
              <a:defRPr/>
            </a:pPr>
            <a:fld id="{5AF07ADE-D504-4212-963E-1CD1F5EEC125}" type="slidenum">
              <a:rPr lang="en-US" altLang="ja-JP"/>
              <a:pPr>
                <a:defRPr/>
              </a:pPr>
              <a:t>‹#›</a:t>
            </a:fld>
            <a:endParaRPr lang="en-US" altLang="ja-JP"/>
          </a:p>
        </p:txBody>
      </p:sp>
      <p:sp>
        <p:nvSpPr>
          <p:cNvPr id="1052" name="Rectangle 28">
            <a:extLst>
              <a:ext uri="{FF2B5EF4-FFF2-40B4-BE49-F238E27FC236}">
                <a16:creationId xmlns:a16="http://schemas.microsoft.com/office/drawing/2014/main" id="{D9D58B12-A5A4-4408-AAFA-E807D4EA9D9A}"/>
              </a:ext>
            </a:extLst>
          </p:cNvPr>
          <p:cNvSpPr>
            <a:spLocks noGrp="1" noChangeArrowheads="1"/>
          </p:cNvSpPr>
          <p:nvPr>
            <p:ph type="ftr" sz="quarter" idx="3"/>
          </p:nvPr>
        </p:nvSpPr>
        <p:spPr bwMode="auto">
          <a:xfrm>
            <a:off x="2517775" y="6381750"/>
            <a:ext cx="6192838" cy="476250"/>
          </a:xfrm>
          <a:prstGeom prst="rect">
            <a:avLst/>
          </a:prstGeom>
          <a:noFill/>
          <a:ln>
            <a:noFill/>
          </a:ln>
          <a:effectLst/>
        </p:spPr>
        <p:txBody>
          <a:bodyPr vert="horz" wrap="square" lIns="91422" tIns="0" rIns="91422" bIns="72000" numCol="1" anchor="b" anchorCtr="0" compatLnSpc="1">
            <a:prstTxWarp prst="textNoShape">
              <a:avLst/>
            </a:prstTxWarp>
          </a:bodyPr>
          <a:lstStyle>
            <a:lvl1pPr algn="r" eaLnBrk="1" hangingPunct="1">
              <a:defRPr sz="700">
                <a:latin typeface="+mn-lt"/>
                <a:ea typeface="ＭＳ Ｐゴシック" pitchFamily="32" charset="-128"/>
              </a:defRPr>
            </a:lvl1pPr>
          </a:lstStyle>
          <a:p>
            <a:pPr>
              <a:defRPr/>
            </a:pPr>
            <a:r>
              <a:rPr lang="en-US" altLang="ja-JP"/>
              <a:t>© 2013 Daiwa House Group All rights reserved.  ※</a:t>
            </a:r>
            <a:r>
              <a:rPr lang="ja-JP" altLang="en-US"/>
              <a:t>作成日</a:t>
            </a:r>
            <a:r>
              <a:rPr lang="en-US" altLang="ja-JP"/>
              <a:t>※</a:t>
            </a:r>
            <a:r>
              <a:rPr lang="ja-JP" altLang="en-US"/>
              <a:t>挿入タブ＞「ヘッダーとフッター」で編集可能です。</a:t>
            </a:r>
            <a:endParaRPr lang="en-US" altLang="ja-JP"/>
          </a:p>
        </p:txBody>
      </p:sp>
      <p:pic>
        <p:nvPicPr>
          <p:cNvPr id="1031" name="Picture 51" descr="fujita1">
            <a:extLst>
              <a:ext uri="{FF2B5EF4-FFF2-40B4-BE49-F238E27FC236}">
                <a16:creationId xmlns:a16="http://schemas.microsoft.com/office/drawing/2014/main" id="{2EF1D070-F911-4454-9935-291FB0B2A2A6}"/>
              </a:ext>
            </a:extLst>
          </p:cNvPr>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7153275" y="279400"/>
            <a:ext cx="1820863" cy="20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051"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Lst>
  <p:hf hdr="0" dt="0"/>
  <p:txStyles>
    <p:titleStyle>
      <a:lvl1pPr algn="l" rtl="0" eaLnBrk="0" fontAlgn="base" hangingPunct="0">
        <a:spcBef>
          <a:spcPct val="0"/>
        </a:spcBef>
        <a:spcAft>
          <a:spcPct val="0"/>
        </a:spcAft>
        <a:defRPr kumimoji="1" sz="2000" b="1">
          <a:solidFill>
            <a:schemeClr val="tx2"/>
          </a:solidFill>
          <a:latin typeface="+mj-lt"/>
          <a:ea typeface="+mj-ea"/>
          <a:cs typeface="+mj-cs"/>
        </a:defRPr>
      </a:lvl1pPr>
      <a:lvl2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2pPr>
      <a:lvl3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3pPr>
      <a:lvl4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4pPr>
      <a:lvl5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5pPr>
      <a:lvl6pPr marL="4572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6pPr>
      <a:lvl7pPr marL="9144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7pPr>
      <a:lvl8pPr marL="13716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8pPr>
      <a:lvl9pPr marL="18288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9pPr>
    </p:titleStyle>
    <p:bodyStyle>
      <a:lvl1pPr marL="342900" indent="-342900" algn="l" rtl="0" eaLnBrk="0" fontAlgn="base" hangingPunct="0">
        <a:spcBef>
          <a:spcPct val="20000"/>
        </a:spcBef>
        <a:spcAft>
          <a:spcPct val="0"/>
        </a:spcAft>
        <a:defRPr kumimoji="1"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1600">
          <a:solidFill>
            <a:schemeClr val="tx1"/>
          </a:solidFill>
          <a:latin typeface="+mn-lt"/>
          <a:ea typeface="+mn-ea"/>
        </a:defRPr>
      </a:lvl2pPr>
      <a:lvl3pPr marL="1143000" indent="-228600" algn="l" rtl="0" eaLnBrk="0" fontAlgn="base" hangingPunct="0">
        <a:spcBef>
          <a:spcPct val="20000"/>
        </a:spcBef>
        <a:spcAft>
          <a:spcPct val="0"/>
        </a:spcAft>
        <a:buChar char="•"/>
        <a:defRPr kumimoji="1" sz="1600">
          <a:solidFill>
            <a:schemeClr val="tx1"/>
          </a:solidFill>
          <a:latin typeface="+mn-lt"/>
          <a:ea typeface="+mn-ea"/>
        </a:defRPr>
      </a:lvl3pPr>
      <a:lvl4pPr marL="1600200" indent="-228600" algn="l" rtl="0" eaLnBrk="0" fontAlgn="base" hangingPunct="0">
        <a:spcBef>
          <a:spcPct val="20000"/>
        </a:spcBef>
        <a:spcAft>
          <a:spcPct val="0"/>
        </a:spcAft>
        <a:buChar char="–"/>
        <a:defRPr kumimoji="1" sz="1600">
          <a:solidFill>
            <a:schemeClr val="tx1"/>
          </a:solidFill>
          <a:latin typeface="+mn-lt"/>
          <a:ea typeface="+mn-ea"/>
        </a:defRPr>
      </a:lvl4pPr>
      <a:lvl5pPr marL="2057400" indent="-228600" algn="l" rtl="0" eaLnBrk="0" fontAlgn="base" hangingPunct="0">
        <a:spcBef>
          <a:spcPct val="20000"/>
        </a:spcBef>
        <a:spcAft>
          <a:spcPct val="0"/>
        </a:spcAft>
        <a:buChar char="»"/>
        <a:defRPr kumimoji="1" sz="1600">
          <a:solidFill>
            <a:schemeClr val="tx1"/>
          </a:solidFill>
          <a:latin typeface="+mn-lt"/>
          <a:ea typeface="+mn-ea"/>
        </a:defRPr>
      </a:lvl5pPr>
      <a:lvl6pPr marL="2514600" indent="-228600" algn="l" rtl="0" fontAlgn="base">
        <a:spcBef>
          <a:spcPct val="20000"/>
        </a:spcBef>
        <a:spcAft>
          <a:spcPct val="0"/>
        </a:spcAft>
        <a:buChar char="»"/>
        <a:defRPr kumimoji="1" sz="1600">
          <a:solidFill>
            <a:schemeClr val="tx1"/>
          </a:solidFill>
          <a:latin typeface="+mn-lt"/>
          <a:ea typeface="+mn-ea"/>
        </a:defRPr>
      </a:lvl6pPr>
      <a:lvl7pPr marL="2971800" indent="-228600" algn="l" rtl="0" fontAlgn="base">
        <a:spcBef>
          <a:spcPct val="20000"/>
        </a:spcBef>
        <a:spcAft>
          <a:spcPct val="0"/>
        </a:spcAft>
        <a:buChar char="»"/>
        <a:defRPr kumimoji="1" sz="1600">
          <a:solidFill>
            <a:schemeClr val="tx1"/>
          </a:solidFill>
          <a:latin typeface="+mn-lt"/>
          <a:ea typeface="+mn-ea"/>
        </a:defRPr>
      </a:lvl7pPr>
      <a:lvl8pPr marL="3429000" indent="-228600" algn="l" rtl="0" fontAlgn="base">
        <a:spcBef>
          <a:spcPct val="20000"/>
        </a:spcBef>
        <a:spcAft>
          <a:spcPct val="0"/>
        </a:spcAft>
        <a:buChar char="»"/>
        <a:defRPr kumimoji="1" sz="1600">
          <a:solidFill>
            <a:schemeClr val="tx1"/>
          </a:solidFill>
          <a:latin typeface="+mn-lt"/>
          <a:ea typeface="+mn-ea"/>
        </a:defRPr>
      </a:lvl8pPr>
      <a:lvl9pPr marL="3886200" indent="-228600" algn="l" rtl="0" fontAlgn="base">
        <a:spcBef>
          <a:spcPct val="20000"/>
        </a:spcBef>
        <a:spcAft>
          <a:spcPct val="0"/>
        </a:spcAft>
        <a:buChar char="»"/>
        <a:defRPr kumimoji="1" sz="16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hart" Target="../charts/chart6.xml"/><Relationship Id="rId3" Type="http://schemas.openxmlformats.org/officeDocument/2006/relationships/chart" Target="../charts/chart1.xml"/><Relationship Id="rId7" Type="http://schemas.openxmlformats.org/officeDocument/2006/relationships/chart" Target="../charts/chart5.xm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 Id="rId9" Type="http://schemas.openxmlformats.org/officeDocument/2006/relationships/chart" Target="../charts/chart7.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番号プレースホルダー 4">
            <a:extLst>
              <a:ext uri="{FF2B5EF4-FFF2-40B4-BE49-F238E27FC236}">
                <a16:creationId xmlns:a16="http://schemas.microsoft.com/office/drawing/2014/main" id="{85F3A8B2-700E-497C-8DBB-08A75CC37C87}"/>
              </a:ext>
            </a:extLst>
          </p:cNvPr>
          <p:cNvSpPr>
            <a:spLocks noGrp="1"/>
          </p:cNvSpPr>
          <p:nvPr>
            <p:ph type="sldNum" sz="quarter" idx="10"/>
          </p:nvPr>
        </p:nvSpPr>
        <p:spPr>
          <a:noFill/>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defRPr kumimoji="1" sz="16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9pPr>
          </a:lstStyle>
          <a:p>
            <a:pPr>
              <a:spcBef>
                <a:spcPct val="0"/>
              </a:spcBef>
            </a:pPr>
            <a:fld id="{D6E5B1EB-3BBD-43C0-85A1-C3872AE1A929}" type="slidenum">
              <a:rPr lang="en-US" altLang="ja-JP" sz="1200" smtClean="0"/>
              <a:pPr>
                <a:spcBef>
                  <a:spcPct val="0"/>
                </a:spcBef>
              </a:pPr>
              <a:t>0</a:t>
            </a:fld>
            <a:endParaRPr lang="en-US" altLang="ja-JP" sz="1200"/>
          </a:p>
        </p:txBody>
      </p:sp>
      <p:sp>
        <p:nvSpPr>
          <p:cNvPr id="5" name="フッター プレースホルダー 5">
            <a:extLst>
              <a:ext uri="{FF2B5EF4-FFF2-40B4-BE49-F238E27FC236}">
                <a16:creationId xmlns:a16="http://schemas.microsoft.com/office/drawing/2014/main" id="{4F5C0EBF-DBEF-4539-9070-09C24F9FF89F}"/>
              </a:ext>
            </a:extLst>
          </p:cNvPr>
          <p:cNvSpPr>
            <a:spLocks noGrp="1"/>
          </p:cNvSpPr>
          <p:nvPr>
            <p:ph type="ftr" sz="quarter" idx="11"/>
          </p:nvPr>
        </p:nvSpPr>
        <p:spPr/>
        <p:txBody>
          <a:bodyPr/>
          <a:lstStyle/>
          <a:p>
            <a:pPr>
              <a:defRPr/>
            </a:pPr>
            <a:r>
              <a:rPr lang="en-US" altLang="ja-JP" dirty="0"/>
              <a:t>© 2021 Daiwa House Group All rights reserved. </a:t>
            </a:r>
          </a:p>
        </p:txBody>
      </p:sp>
      <p:sp>
        <p:nvSpPr>
          <p:cNvPr id="6148" name="Rectangle 4">
            <a:extLst>
              <a:ext uri="{FF2B5EF4-FFF2-40B4-BE49-F238E27FC236}">
                <a16:creationId xmlns:a16="http://schemas.microsoft.com/office/drawing/2014/main" id="{EA2059BD-527A-4717-B829-B833742F84DA}"/>
              </a:ext>
            </a:extLst>
          </p:cNvPr>
          <p:cNvSpPr>
            <a:spLocks noGrp="1" noChangeArrowheads="1"/>
          </p:cNvSpPr>
          <p:nvPr>
            <p:ph type="title"/>
          </p:nvPr>
        </p:nvSpPr>
        <p:spPr>
          <a:noFill/>
        </p:spPr>
        <p:txBody>
          <a:bodyPr/>
          <a:lstStyle/>
          <a:p>
            <a:pPr eaLnBrk="1" hangingPunct="1"/>
            <a:r>
              <a:rPr lang="ja-JP" altLang="en-US" dirty="0">
                <a:highlight>
                  <a:srgbClr val="FFFF00"/>
                </a:highlight>
              </a:rPr>
              <a:t>❖プロフィール</a:t>
            </a:r>
          </a:p>
        </p:txBody>
      </p:sp>
      <p:sp>
        <p:nvSpPr>
          <p:cNvPr id="30" name="テキスト ボックス 29">
            <a:extLst>
              <a:ext uri="{FF2B5EF4-FFF2-40B4-BE49-F238E27FC236}">
                <a16:creationId xmlns:a16="http://schemas.microsoft.com/office/drawing/2014/main" id="{CDAE23F9-5D6B-42AD-B85E-8A36754E5288}"/>
              </a:ext>
            </a:extLst>
          </p:cNvPr>
          <p:cNvSpPr txBox="1"/>
          <p:nvPr/>
        </p:nvSpPr>
        <p:spPr>
          <a:xfrm>
            <a:off x="4506601" y="3597491"/>
            <a:ext cx="1106600" cy="307777"/>
          </a:xfrm>
          <a:prstGeom prst="rect">
            <a:avLst/>
          </a:prstGeom>
          <a:noFill/>
        </p:spPr>
        <p:txBody>
          <a:bodyPr wrap="square" rtlCol="0">
            <a:spAutoFit/>
          </a:bodyPr>
          <a:lstStyle/>
          <a:p>
            <a:r>
              <a:rPr kumimoji="1" lang="en-US" altLang="ja-JP" sz="1400" b="1" dirty="0"/>
              <a:t>【</a:t>
            </a:r>
            <a:r>
              <a:rPr kumimoji="1" lang="ja-JP" altLang="en-US" sz="1400" b="1" dirty="0"/>
              <a:t>勤務場所</a:t>
            </a:r>
            <a:r>
              <a:rPr kumimoji="1" lang="en-US" altLang="ja-JP" sz="1400" b="1" dirty="0"/>
              <a:t>】</a:t>
            </a:r>
            <a:endParaRPr kumimoji="1" lang="ja-JP" altLang="en-US" sz="1400" b="1" dirty="0"/>
          </a:p>
        </p:txBody>
      </p:sp>
      <p:sp>
        <p:nvSpPr>
          <p:cNvPr id="31" name="テキスト ボックス 30">
            <a:extLst>
              <a:ext uri="{FF2B5EF4-FFF2-40B4-BE49-F238E27FC236}">
                <a16:creationId xmlns:a16="http://schemas.microsoft.com/office/drawing/2014/main" id="{E2222975-9779-4127-B03F-9F62C26D2A58}"/>
              </a:ext>
            </a:extLst>
          </p:cNvPr>
          <p:cNvSpPr txBox="1"/>
          <p:nvPr/>
        </p:nvSpPr>
        <p:spPr>
          <a:xfrm>
            <a:off x="-24719" y="1799780"/>
            <a:ext cx="1140644" cy="307777"/>
          </a:xfrm>
          <a:prstGeom prst="rect">
            <a:avLst/>
          </a:prstGeom>
          <a:noFill/>
        </p:spPr>
        <p:txBody>
          <a:bodyPr wrap="square" rtlCol="0">
            <a:spAutoFit/>
          </a:bodyPr>
          <a:lstStyle/>
          <a:p>
            <a:r>
              <a:rPr kumimoji="1" lang="en-US" altLang="ja-JP" sz="1400" b="1" dirty="0"/>
              <a:t>【</a:t>
            </a:r>
            <a:r>
              <a:rPr kumimoji="1" lang="ja-JP" altLang="en-US" sz="1400" b="1" dirty="0"/>
              <a:t>年代</a:t>
            </a:r>
            <a:r>
              <a:rPr kumimoji="1" lang="en-US" altLang="ja-JP" sz="1400" b="1" dirty="0"/>
              <a:t>】</a:t>
            </a:r>
            <a:endParaRPr kumimoji="1" lang="ja-JP" altLang="en-US" sz="1400" b="1" dirty="0"/>
          </a:p>
        </p:txBody>
      </p:sp>
      <p:sp>
        <p:nvSpPr>
          <p:cNvPr id="24" name="テキスト ボックス 23">
            <a:extLst>
              <a:ext uri="{FF2B5EF4-FFF2-40B4-BE49-F238E27FC236}">
                <a16:creationId xmlns:a16="http://schemas.microsoft.com/office/drawing/2014/main" id="{3678783D-C263-444C-979D-0D6026F5E46C}"/>
              </a:ext>
            </a:extLst>
          </p:cNvPr>
          <p:cNvSpPr txBox="1"/>
          <p:nvPr/>
        </p:nvSpPr>
        <p:spPr>
          <a:xfrm>
            <a:off x="-24719" y="677448"/>
            <a:ext cx="1140644" cy="307777"/>
          </a:xfrm>
          <a:prstGeom prst="rect">
            <a:avLst/>
          </a:prstGeom>
          <a:noFill/>
        </p:spPr>
        <p:txBody>
          <a:bodyPr wrap="square" rtlCol="0">
            <a:spAutoFit/>
          </a:bodyPr>
          <a:lstStyle/>
          <a:p>
            <a:r>
              <a:rPr kumimoji="1" lang="en-US" altLang="ja-JP" sz="1400" b="1" dirty="0"/>
              <a:t>【</a:t>
            </a:r>
            <a:r>
              <a:rPr kumimoji="1" lang="ja-JP" altLang="en-US" sz="1400" b="1" dirty="0"/>
              <a:t>性別</a:t>
            </a:r>
            <a:r>
              <a:rPr kumimoji="1" lang="en-US" altLang="ja-JP" sz="1400" dirty="0"/>
              <a:t>】</a:t>
            </a:r>
            <a:endParaRPr kumimoji="1" lang="ja-JP" altLang="en-US" sz="1400" dirty="0"/>
          </a:p>
        </p:txBody>
      </p:sp>
      <p:sp>
        <p:nvSpPr>
          <p:cNvPr id="32" name="テキスト ボックス 31">
            <a:extLst>
              <a:ext uri="{FF2B5EF4-FFF2-40B4-BE49-F238E27FC236}">
                <a16:creationId xmlns:a16="http://schemas.microsoft.com/office/drawing/2014/main" id="{C53BA272-0FAC-46B2-99F4-6CD13FBD087C}"/>
              </a:ext>
            </a:extLst>
          </p:cNvPr>
          <p:cNvSpPr txBox="1"/>
          <p:nvPr/>
        </p:nvSpPr>
        <p:spPr>
          <a:xfrm>
            <a:off x="4539492" y="2058762"/>
            <a:ext cx="1140644" cy="307777"/>
          </a:xfrm>
          <a:prstGeom prst="rect">
            <a:avLst/>
          </a:prstGeom>
          <a:noFill/>
        </p:spPr>
        <p:txBody>
          <a:bodyPr wrap="square" rtlCol="0">
            <a:spAutoFit/>
          </a:bodyPr>
          <a:lstStyle/>
          <a:p>
            <a:r>
              <a:rPr kumimoji="1" lang="en-US" altLang="ja-JP" sz="1400" b="1" dirty="0"/>
              <a:t>【</a:t>
            </a:r>
            <a:r>
              <a:rPr lang="ja-JP" altLang="en-US" sz="1400" b="1" dirty="0"/>
              <a:t>役職</a:t>
            </a:r>
            <a:r>
              <a:rPr kumimoji="1" lang="en-US" altLang="ja-JP" sz="1400" b="1" dirty="0"/>
              <a:t>】</a:t>
            </a:r>
            <a:endParaRPr kumimoji="1" lang="ja-JP" altLang="en-US" sz="1400" b="1" dirty="0"/>
          </a:p>
        </p:txBody>
      </p:sp>
      <p:sp>
        <p:nvSpPr>
          <p:cNvPr id="15" name="テキスト ボックス 14">
            <a:extLst>
              <a:ext uri="{FF2B5EF4-FFF2-40B4-BE49-F238E27FC236}">
                <a16:creationId xmlns:a16="http://schemas.microsoft.com/office/drawing/2014/main" id="{7B3EDC12-171B-4202-B64E-679D0B0D2708}"/>
              </a:ext>
            </a:extLst>
          </p:cNvPr>
          <p:cNvSpPr txBox="1"/>
          <p:nvPr/>
        </p:nvSpPr>
        <p:spPr>
          <a:xfrm>
            <a:off x="4524650" y="621812"/>
            <a:ext cx="1140644" cy="307777"/>
          </a:xfrm>
          <a:prstGeom prst="rect">
            <a:avLst/>
          </a:prstGeom>
          <a:noFill/>
        </p:spPr>
        <p:txBody>
          <a:bodyPr wrap="square" rtlCol="0">
            <a:spAutoFit/>
          </a:bodyPr>
          <a:lstStyle/>
          <a:p>
            <a:r>
              <a:rPr kumimoji="1" lang="en-US" altLang="ja-JP" sz="1400" b="1" dirty="0"/>
              <a:t>【</a:t>
            </a:r>
            <a:r>
              <a:rPr kumimoji="1" lang="ja-JP" altLang="en-US" sz="1400" b="1" dirty="0"/>
              <a:t>職種</a:t>
            </a:r>
            <a:r>
              <a:rPr kumimoji="1" lang="en-US" altLang="ja-JP" sz="1400" dirty="0"/>
              <a:t>】</a:t>
            </a:r>
            <a:endParaRPr kumimoji="1" lang="ja-JP" altLang="en-US" sz="1400" dirty="0"/>
          </a:p>
        </p:txBody>
      </p:sp>
      <p:sp>
        <p:nvSpPr>
          <p:cNvPr id="16" name="テキスト ボックス 15">
            <a:extLst>
              <a:ext uri="{FF2B5EF4-FFF2-40B4-BE49-F238E27FC236}">
                <a16:creationId xmlns:a16="http://schemas.microsoft.com/office/drawing/2014/main" id="{72422CEF-D288-46E9-B83E-CED2E1DB4274}"/>
              </a:ext>
            </a:extLst>
          </p:cNvPr>
          <p:cNvSpPr txBox="1"/>
          <p:nvPr/>
        </p:nvSpPr>
        <p:spPr>
          <a:xfrm>
            <a:off x="67468" y="4064709"/>
            <a:ext cx="1363744" cy="307777"/>
          </a:xfrm>
          <a:prstGeom prst="rect">
            <a:avLst/>
          </a:prstGeom>
          <a:noFill/>
        </p:spPr>
        <p:txBody>
          <a:bodyPr wrap="square" rtlCol="0">
            <a:spAutoFit/>
          </a:bodyPr>
          <a:lstStyle/>
          <a:p>
            <a:r>
              <a:rPr kumimoji="1" lang="en-US" altLang="ja-JP" sz="1400" b="1" dirty="0"/>
              <a:t>【</a:t>
            </a:r>
            <a:r>
              <a:rPr kumimoji="1" lang="ja-JP" altLang="en-US" sz="1400" b="1" dirty="0"/>
              <a:t>所属</a:t>
            </a:r>
            <a:r>
              <a:rPr kumimoji="1" lang="en-US" altLang="ja-JP" sz="1400" b="1" dirty="0"/>
              <a:t>】</a:t>
            </a:r>
          </a:p>
        </p:txBody>
      </p:sp>
      <p:graphicFrame>
        <p:nvGraphicFramePr>
          <p:cNvPr id="20" name="グラフ 19">
            <a:extLst>
              <a:ext uri="{FF2B5EF4-FFF2-40B4-BE49-F238E27FC236}">
                <a16:creationId xmlns:a16="http://schemas.microsoft.com/office/drawing/2014/main" id="{1F9E7FB5-8253-4A70-B952-8A5AAD76B782}"/>
              </a:ext>
            </a:extLst>
          </p:cNvPr>
          <p:cNvGraphicFramePr>
            <a:graphicFrameLocks/>
          </p:cNvGraphicFramePr>
          <p:nvPr>
            <p:extLst>
              <p:ext uri="{D42A27DB-BD31-4B8C-83A1-F6EECF244321}">
                <p14:modId xmlns:p14="http://schemas.microsoft.com/office/powerpoint/2010/main" val="1014870207"/>
              </p:ext>
            </p:extLst>
          </p:nvPr>
        </p:nvGraphicFramePr>
        <p:xfrm>
          <a:off x="4446649" y="3183437"/>
          <a:ext cx="4572000" cy="228902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グラフ 22">
            <a:extLst>
              <a:ext uri="{FF2B5EF4-FFF2-40B4-BE49-F238E27FC236}">
                <a16:creationId xmlns:a16="http://schemas.microsoft.com/office/drawing/2014/main" id="{A9E2DA17-543F-411A-B622-9D24F38D8DEC}"/>
              </a:ext>
            </a:extLst>
          </p:cNvPr>
          <p:cNvGraphicFramePr>
            <a:graphicFrameLocks/>
          </p:cNvGraphicFramePr>
          <p:nvPr>
            <p:extLst>
              <p:ext uri="{D42A27DB-BD31-4B8C-83A1-F6EECF244321}">
                <p14:modId xmlns:p14="http://schemas.microsoft.com/office/powerpoint/2010/main" val="1557189378"/>
              </p:ext>
            </p:extLst>
          </p:nvPr>
        </p:nvGraphicFramePr>
        <p:xfrm>
          <a:off x="4539492" y="1568650"/>
          <a:ext cx="4340643" cy="2074289"/>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グラフ 25">
            <a:extLst>
              <a:ext uri="{FF2B5EF4-FFF2-40B4-BE49-F238E27FC236}">
                <a16:creationId xmlns:a16="http://schemas.microsoft.com/office/drawing/2014/main" id="{E78FF374-9E6C-4CCA-AFA3-1F31A1C0EF98}"/>
              </a:ext>
            </a:extLst>
          </p:cNvPr>
          <p:cNvGraphicFramePr>
            <a:graphicFrameLocks/>
          </p:cNvGraphicFramePr>
          <p:nvPr>
            <p:extLst>
              <p:ext uri="{D42A27DB-BD31-4B8C-83A1-F6EECF244321}">
                <p14:modId xmlns:p14="http://schemas.microsoft.com/office/powerpoint/2010/main" val="3546510750"/>
              </p:ext>
            </p:extLst>
          </p:nvPr>
        </p:nvGraphicFramePr>
        <p:xfrm>
          <a:off x="4506601" y="434400"/>
          <a:ext cx="4392914" cy="1668679"/>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8" name="グラフ 27">
            <a:extLst>
              <a:ext uri="{FF2B5EF4-FFF2-40B4-BE49-F238E27FC236}">
                <a16:creationId xmlns:a16="http://schemas.microsoft.com/office/drawing/2014/main" id="{40AAB06D-70DF-4AD8-89CE-9FE89C6AFA9E}"/>
              </a:ext>
            </a:extLst>
          </p:cNvPr>
          <p:cNvGraphicFramePr>
            <a:graphicFrameLocks/>
          </p:cNvGraphicFramePr>
          <p:nvPr>
            <p:extLst>
              <p:ext uri="{D42A27DB-BD31-4B8C-83A1-F6EECF244321}">
                <p14:modId xmlns:p14="http://schemas.microsoft.com/office/powerpoint/2010/main" val="3344982647"/>
              </p:ext>
            </p:extLst>
          </p:nvPr>
        </p:nvGraphicFramePr>
        <p:xfrm>
          <a:off x="325572" y="501672"/>
          <a:ext cx="3943232" cy="1700067"/>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9" name="グラフ 28">
            <a:extLst>
              <a:ext uri="{FF2B5EF4-FFF2-40B4-BE49-F238E27FC236}">
                <a16:creationId xmlns:a16="http://schemas.microsoft.com/office/drawing/2014/main" id="{45AF8E0C-341F-45BD-AA37-DE1B8A253090}"/>
              </a:ext>
            </a:extLst>
          </p:cNvPr>
          <p:cNvGraphicFramePr>
            <a:graphicFrameLocks/>
          </p:cNvGraphicFramePr>
          <p:nvPr>
            <p:extLst>
              <p:ext uri="{D42A27DB-BD31-4B8C-83A1-F6EECF244321}">
                <p14:modId xmlns:p14="http://schemas.microsoft.com/office/powerpoint/2010/main" val="4094877791"/>
              </p:ext>
            </p:extLst>
          </p:nvPr>
        </p:nvGraphicFramePr>
        <p:xfrm>
          <a:off x="12891" y="3685380"/>
          <a:ext cx="4504532" cy="3111861"/>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3" name="グラフ 32">
            <a:extLst>
              <a:ext uri="{FF2B5EF4-FFF2-40B4-BE49-F238E27FC236}">
                <a16:creationId xmlns:a16="http://schemas.microsoft.com/office/drawing/2014/main" id="{F4405ED6-3339-40FA-9AB7-8E774E51BD44}"/>
              </a:ext>
            </a:extLst>
          </p:cNvPr>
          <p:cNvGraphicFramePr>
            <a:graphicFrameLocks/>
          </p:cNvGraphicFramePr>
          <p:nvPr>
            <p:extLst>
              <p:ext uri="{D42A27DB-BD31-4B8C-83A1-F6EECF244321}">
                <p14:modId xmlns:p14="http://schemas.microsoft.com/office/powerpoint/2010/main" val="405742225"/>
              </p:ext>
            </p:extLst>
          </p:nvPr>
        </p:nvGraphicFramePr>
        <p:xfrm>
          <a:off x="76953" y="1921820"/>
          <a:ext cx="4440470" cy="2289020"/>
        </p:xfrm>
        <a:graphic>
          <a:graphicData uri="http://schemas.openxmlformats.org/drawingml/2006/chart">
            <c:chart xmlns:c="http://schemas.openxmlformats.org/drawingml/2006/chart" xmlns:r="http://schemas.openxmlformats.org/officeDocument/2006/relationships" r:id="rId8"/>
          </a:graphicData>
        </a:graphic>
      </p:graphicFrame>
      <p:sp>
        <p:nvSpPr>
          <p:cNvPr id="17" name="テキスト ボックス 16">
            <a:extLst>
              <a:ext uri="{FF2B5EF4-FFF2-40B4-BE49-F238E27FC236}">
                <a16:creationId xmlns:a16="http://schemas.microsoft.com/office/drawing/2014/main" id="{DBF65ED2-4117-4C2E-95E3-F18C21A0ECB4}"/>
              </a:ext>
            </a:extLst>
          </p:cNvPr>
          <p:cNvSpPr txBox="1"/>
          <p:nvPr/>
        </p:nvSpPr>
        <p:spPr>
          <a:xfrm>
            <a:off x="4566099" y="5265202"/>
            <a:ext cx="1140644" cy="307777"/>
          </a:xfrm>
          <a:prstGeom prst="rect">
            <a:avLst/>
          </a:prstGeom>
          <a:noFill/>
        </p:spPr>
        <p:txBody>
          <a:bodyPr wrap="square" rtlCol="0">
            <a:spAutoFit/>
          </a:bodyPr>
          <a:lstStyle/>
          <a:p>
            <a:r>
              <a:rPr kumimoji="1" lang="en-US" altLang="ja-JP" sz="1400" b="1" dirty="0"/>
              <a:t>【</a:t>
            </a:r>
            <a:r>
              <a:rPr kumimoji="1" lang="ja-JP" altLang="en-US" sz="1400" b="1" dirty="0"/>
              <a:t>残業時間</a:t>
            </a:r>
            <a:r>
              <a:rPr kumimoji="1" lang="en-US" altLang="ja-JP" sz="1400" dirty="0"/>
              <a:t>】</a:t>
            </a:r>
            <a:endParaRPr kumimoji="1" lang="ja-JP" altLang="en-US" sz="1400" dirty="0"/>
          </a:p>
        </p:txBody>
      </p:sp>
      <p:graphicFrame>
        <p:nvGraphicFramePr>
          <p:cNvPr id="21" name="グラフ 20">
            <a:extLst>
              <a:ext uri="{FF2B5EF4-FFF2-40B4-BE49-F238E27FC236}">
                <a16:creationId xmlns:a16="http://schemas.microsoft.com/office/drawing/2014/main" id="{84CD5480-3044-4272-B375-6B08793F2680}"/>
              </a:ext>
            </a:extLst>
          </p:cNvPr>
          <p:cNvGraphicFramePr>
            <a:graphicFrameLocks/>
          </p:cNvGraphicFramePr>
          <p:nvPr>
            <p:extLst>
              <p:ext uri="{D42A27DB-BD31-4B8C-83A1-F6EECF244321}">
                <p14:modId xmlns:p14="http://schemas.microsoft.com/office/powerpoint/2010/main" val="2413980499"/>
              </p:ext>
            </p:extLst>
          </p:nvPr>
        </p:nvGraphicFramePr>
        <p:xfrm>
          <a:off x="4329586" y="5115669"/>
          <a:ext cx="4489682" cy="1601495"/>
        </p:xfrm>
        <a:graphic>
          <a:graphicData uri="http://schemas.openxmlformats.org/drawingml/2006/chart">
            <c:chart xmlns:c="http://schemas.openxmlformats.org/drawingml/2006/chart" xmlns:r="http://schemas.openxmlformats.org/officeDocument/2006/relationships" r:id="rId9"/>
          </a:graphicData>
        </a:graphic>
      </p:graphicFrame>
    </p:spTree>
    <p:extLst>
      <p:ext uri="{BB962C8B-B14F-4D97-AF65-F5344CB8AC3E}">
        <p14:creationId xmlns:p14="http://schemas.microsoft.com/office/powerpoint/2010/main" val="1421978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番号プレースホルダー 4">
            <a:extLst>
              <a:ext uri="{FF2B5EF4-FFF2-40B4-BE49-F238E27FC236}">
                <a16:creationId xmlns:a16="http://schemas.microsoft.com/office/drawing/2014/main" id="{85F3A8B2-700E-497C-8DBB-08A75CC37C87}"/>
              </a:ext>
            </a:extLst>
          </p:cNvPr>
          <p:cNvSpPr>
            <a:spLocks noGrp="1"/>
          </p:cNvSpPr>
          <p:nvPr>
            <p:ph type="sldNum" sz="quarter" idx="10"/>
          </p:nvPr>
        </p:nvSpPr>
        <p:spPr>
          <a:noFill/>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defRPr kumimoji="1" sz="16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9pPr>
          </a:lstStyle>
          <a:p>
            <a:pPr>
              <a:spcBef>
                <a:spcPct val="0"/>
              </a:spcBef>
            </a:pPr>
            <a:fld id="{D6E5B1EB-3BBD-43C0-85A1-C3872AE1A929}" type="slidenum">
              <a:rPr lang="en-US" altLang="ja-JP" sz="1200" smtClean="0"/>
              <a:pPr>
                <a:spcBef>
                  <a:spcPct val="0"/>
                </a:spcBef>
              </a:pPr>
              <a:t>1</a:t>
            </a:fld>
            <a:endParaRPr lang="en-US" altLang="ja-JP" sz="1200"/>
          </a:p>
        </p:txBody>
      </p:sp>
      <p:sp>
        <p:nvSpPr>
          <p:cNvPr id="5" name="フッター プレースホルダー 5">
            <a:extLst>
              <a:ext uri="{FF2B5EF4-FFF2-40B4-BE49-F238E27FC236}">
                <a16:creationId xmlns:a16="http://schemas.microsoft.com/office/drawing/2014/main" id="{4F5C0EBF-DBEF-4539-9070-09C24F9FF89F}"/>
              </a:ext>
            </a:extLst>
          </p:cNvPr>
          <p:cNvSpPr>
            <a:spLocks noGrp="1"/>
          </p:cNvSpPr>
          <p:nvPr>
            <p:ph type="ftr" sz="quarter" idx="11"/>
          </p:nvPr>
        </p:nvSpPr>
        <p:spPr/>
        <p:txBody>
          <a:bodyPr/>
          <a:lstStyle/>
          <a:p>
            <a:pPr>
              <a:defRPr/>
            </a:pPr>
            <a:r>
              <a:rPr lang="en-US" altLang="ja-JP" dirty="0"/>
              <a:t>© 2021 Daiwa House Group All rights reserved. </a:t>
            </a:r>
          </a:p>
        </p:txBody>
      </p:sp>
      <p:sp>
        <p:nvSpPr>
          <p:cNvPr id="6148" name="Rectangle 4">
            <a:extLst>
              <a:ext uri="{FF2B5EF4-FFF2-40B4-BE49-F238E27FC236}">
                <a16:creationId xmlns:a16="http://schemas.microsoft.com/office/drawing/2014/main" id="{EA2059BD-527A-4717-B829-B833742F84DA}"/>
              </a:ext>
            </a:extLst>
          </p:cNvPr>
          <p:cNvSpPr>
            <a:spLocks noGrp="1" noChangeArrowheads="1"/>
          </p:cNvSpPr>
          <p:nvPr>
            <p:ph type="title"/>
          </p:nvPr>
        </p:nvSpPr>
        <p:spPr>
          <a:xfrm>
            <a:off x="351692" y="115888"/>
            <a:ext cx="6668233" cy="373062"/>
          </a:xfrm>
          <a:noFill/>
        </p:spPr>
        <p:txBody>
          <a:bodyPr/>
          <a:lstStyle/>
          <a:p>
            <a:pPr eaLnBrk="1" hangingPunct="1"/>
            <a:r>
              <a:rPr kumimoji="1" lang="ja-JP" altLang="en-US" sz="2000" dirty="0">
                <a:highlight>
                  <a:srgbClr val="FFFF00"/>
                </a:highlight>
              </a:rPr>
              <a:t>従業員の健康課題の把握と必要な対策</a:t>
            </a:r>
            <a:endParaRPr lang="ja-JP" altLang="en-US" dirty="0">
              <a:highlight>
                <a:srgbClr val="FFFF00"/>
              </a:highlight>
            </a:endParaRPr>
          </a:p>
        </p:txBody>
      </p:sp>
      <p:sp>
        <p:nvSpPr>
          <p:cNvPr id="11" name="テキスト ボックス 10">
            <a:extLst>
              <a:ext uri="{FF2B5EF4-FFF2-40B4-BE49-F238E27FC236}">
                <a16:creationId xmlns:a16="http://schemas.microsoft.com/office/drawing/2014/main" id="{28CC4B0A-875F-4187-BEC4-54F6F4A47C1E}"/>
              </a:ext>
            </a:extLst>
          </p:cNvPr>
          <p:cNvSpPr txBox="1"/>
          <p:nvPr/>
        </p:nvSpPr>
        <p:spPr>
          <a:xfrm>
            <a:off x="4473538" y="527336"/>
            <a:ext cx="2123051" cy="261610"/>
          </a:xfrm>
          <a:prstGeom prst="rect">
            <a:avLst/>
          </a:prstGeom>
          <a:noFill/>
        </p:spPr>
        <p:txBody>
          <a:bodyPr wrap="square" rtlCol="0">
            <a:spAutoFit/>
          </a:bodyPr>
          <a:lstStyle/>
          <a:p>
            <a:r>
              <a:rPr lang="ja-JP" altLang="en-US" sz="1100" b="1" dirty="0"/>
              <a:t>本社・支店・海外のベスト５</a:t>
            </a:r>
            <a:endParaRPr kumimoji="1" lang="ja-JP" altLang="en-US" sz="1100" b="1" dirty="0"/>
          </a:p>
        </p:txBody>
      </p:sp>
      <p:sp>
        <p:nvSpPr>
          <p:cNvPr id="9" name="テキスト ボックス 8">
            <a:extLst>
              <a:ext uri="{FF2B5EF4-FFF2-40B4-BE49-F238E27FC236}">
                <a16:creationId xmlns:a16="http://schemas.microsoft.com/office/drawing/2014/main" id="{9D9B576F-AF75-432D-9666-FC8E33B24482}"/>
              </a:ext>
            </a:extLst>
          </p:cNvPr>
          <p:cNvSpPr txBox="1"/>
          <p:nvPr/>
        </p:nvSpPr>
        <p:spPr>
          <a:xfrm>
            <a:off x="0" y="535031"/>
            <a:ext cx="5298136" cy="246221"/>
          </a:xfrm>
          <a:prstGeom prst="rect">
            <a:avLst/>
          </a:prstGeom>
          <a:noFill/>
        </p:spPr>
        <p:txBody>
          <a:bodyPr wrap="square" rtlCol="0">
            <a:spAutoFit/>
          </a:bodyPr>
          <a:lstStyle/>
          <a:p>
            <a:r>
              <a:rPr kumimoji="1" lang="en-US" altLang="ja-JP" sz="1000" dirty="0"/>
              <a:t>Q</a:t>
            </a:r>
            <a:r>
              <a:rPr kumimoji="1" lang="ja-JP" altLang="en-US" sz="1000" b="1" dirty="0"/>
              <a:t>３　健康経営の施策・導入の実施を希望するものを選択してください（</a:t>
            </a:r>
            <a:r>
              <a:rPr lang="ja-JP" altLang="en-US" sz="1000" b="1" dirty="0"/>
              <a:t>複数回答</a:t>
            </a:r>
            <a:r>
              <a:rPr kumimoji="1" lang="ja-JP" altLang="en-US" sz="1000" b="1" dirty="0"/>
              <a:t>）</a:t>
            </a:r>
          </a:p>
        </p:txBody>
      </p:sp>
      <p:sp>
        <p:nvSpPr>
          <p:cNvPr id="12" name="Rectangle 4">
            <a:extLst>
              <a:ext uri="{FF2B5EF4-FFF2-40B4-BE49-F238E27FC236}">
                <a16:creationId xmlns:a16="http://schemas.microsoft.com/office/drawing/2014/main" id="{AC258027-2470-467D-8FF7-7D0B4308F6C8}"/>
              </a:ext>
            </a:extLst>
          </p:cNvPr>
          <p:cNvSpPr txBox="1">
            <a:spLocks noChangeArrowheads="1"/>
          </p:cNvSpPr>
          <p:nvPr/>
        </p:nvSpPr>
        <p:spPr bwMode="auto">
          <a:xfrm>
            <a:off x="5741378" y="992083"/>
            <a:ext cx="3203575" cy="933432"/>
          </a:xfrm>
          <a:prstGeom prst="rect">
            <a:avLst/>
          </a:prstGeom>
          <a:solidFill>
            <a:srgbClr val="FFFFCC"/>
          </a:solidFill>
          <a:ln w="3175">
            <a:noFill/>
            <a:miter lim="800000"/>
            <a:headEnd/>
            <a:tailEnd/>
          </a:ln>
          <a:effec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kumimoji="1" sz="2000" b="1">
                <a:solidFill>
                  <a:schemeClr val="tx2"/>
                </a:solidFill>
                <a:latin typeface="+mj-lt"/>
                <a:ea typeface="+mj-ea"/>
                <a:cs typeface="+mj-cs"/>
              </a:defRPr>
            </a:lvl1pPr>
            <a:lvl2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2pPr>
            <a:lvl3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3pPr>
            <a:lvl4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4pPr>
            <a:lvl5pPr algn="l" rtl="0" eaLnBrk="0" fontAlgn="base" hangingPunct="0">
              <a:spcBef>
                <a:spcPct val="0"/>
              </a:spcBef>
              <a:spcAft>
                <a:spcPct val="0"/>
              </a:spcAft>
              <a:defRPr kumimoji="1" sz="2000" b="1">
                <a:solidFill>
                  <a:schemeClr val="tx2"/>
                </a:solidFill>
                <a:latin typeface="ＭＳ Ｐゴシック" pitchFamily="32" charset="-128"/>
                <a:ea typeface="ＭＳ Ｐゴシック" pitchFamily="32" charset="-128"/>
              </a:defRPr>
            </a:lvl5pPr>
            <a:lvl6pPr marL="4572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6pPr>
            <a:lvl7pPr marL="9144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7pPr>
            <a:lvl8pPr marL="13716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8pPr>
            <a:lvl9pPr marL="1828800" algn="l" rtl="0" fontAlgn="base">
              <a:spcBef>
                <a:spcPct val="0"/>
              </a:spcBef>
              <a:spcAft>
                <a:spcPct val="0"/>
              </a:spcAft>
              <a:defRPr kumimoji="1" sz="2000" b="1">
                <a:solidFill>
                  <a:schemeClr val="tx2"/>
                </a:solidFill>
                <a:latin typeface="ＭＳ Ｐゴシック" pitchFamily="32" charset="-128"/>
                <a:ea typeface="ＭＳ Ｐゴシック" pitchFamily="32" charset="-128"/>
              </a:defRPr>
            </a:lvl9pPr>
          </a:lstStyle>
          <a:p>
            <a:pPr eaLnBrk="1" hangingPunct="1"/>
            <a:r>
              <a:rPr lang="ja-JP" altLang="en-US" sz="1100" kern="0" dirty="0">
                <a:solidFill>
                  <a:schemeClr val="tx1"/>
                </a:solidFill>
                <a:highlight>
                  <a:srgbClr val="FFFFCC"/>
                </a:highlight>
              </a:rPr>
              <a:t>▶</a:t>
            </a:r>
            <a:r>
              <a:rPr lang="ja-JP" altLang="en-US" sz="1100" b="0" kern="0" dirty="0">
                <a:solidFill>
                  <a:schemeClr val="tx1"/>
                </a:solidFill>
                <a:highlight>
                  <a:srgbClr val="FFFFCC"/>
                </a:highlight>
              </a:rPr>
              <a:t>希望する施策で最も多いのは「リフレッシュルームや仮眠室の設置」昨年は「栄養バランスに配慮した仕出弁当、食事提供、補助」</a:t>
            </a:r>
            <a:endParaRPr lang="en-US" altLang="ja-JP" sz="1100" b="0" kern="0" dirty="0">
              <a:solidFill>
                <a:schemeClr val="tx1"/>
              </a:solidFill>
              <a:highlight>
                <a:srgbClr val="FFFFCC"/>
              </a:highlight>
            </a:endParaRPr>
          </a:p>
        </p:txBody>
      </p:sp>
      <p:sp>
        <p:nvSpPr>
          <p:cNvPr id="3" name="正方形/長方形 2">
            <a:extLst>
              <a:ext uri="{FF2B5EF4-FFF2-40B4-BE49-F238E27FC236}">
                <a16:creationId xmlns:a16="http://schemas.microsoft.com/office/drawing/2014/main" id="{7AB9CF72-8CEC-480B-BBD2-BDC447B442B7}"/>
              </a:ext>
            </a:extLst>
          </p:cNvPr>
          <p:cNvSpPr/>
          <p:nvPr/>
        </p:nvSpPr>
        <p:spPr>
          <a:xfrm>
            <a:off x="6119446" y="5969977"/>
            <a:ext cx="2031023" cy="3990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4C76FE97-F880-4A63-8623-D269EEA2B903}"/>
              </a:ext>
            </a:extLst>
          </p:cNvPr>
          <p:cNvPicPr>
            <a:picLocks noChangeAspect="1"/>
          </p:cNvPicPr>
          <p:nvPr/>
        </p:nvPicPr>
        <p:blipFill>
          <a:blip r:embed="rId3"/>
          <a:stretch>
            <a:fillRect/>
          </a:stretch>
        </p:blipFill>
        <p:spPr>
          <a:xfrm>
            <a:off x="93662" y="781252"/>
            <a:ext cx="5401530" cy="3574748"/>
          </a:xfrm>
          <a:prstGeom prst="rect">
            <a:avLst/>
          </a:prstGeom>
        </p:spPr>
      </p:pic>
      <p:pic>
        <p:nvPicPr>
          <p:cNvPr id="6" name="図 5">
            <a:extLst>
              <a:ext uri="{FF2B5EF4-FFF2-40B4-BE49-F238E27FC236}">
                <a16:creationId xmlns:a16="http://schemas.microsoft.com/office/drawing/2014/main" id="{FC61558E-40D1-4008-B6D0-C2366EBE3FF4}"/>
              </a:ext>
            </a:extLst>
          </p:cNvPr>
          <p:cNvPicPr>
            <a:picLocks noChangeAspect="1"/>
          </p:cNvPicPr>
          <p:nvPr/>
        </p:nvPicPr>
        <p:blipFill>
          <a:blip r:embed="rId4"/>
          <a:stretch>
            <a:fillRect/>
          </a:stretch>
        </p:blipFill>
        <p:spPr>
          <a:xfrm>
            <a:off x="3643034" y="3332285"/>
            <a:ext cx="5500966" cy="3409827"/>
          </a:xfrm>
          <a:prstGeom prst="rect">
            <a:avLst/>
          </a:prstGeom>
        </p:spPr>
      </p:pic>
    </p:spTree>
    <p:extLst>
      <p:ext uri="{BB962C8B-B14F-4D97-AF65-F5344CB8AC3E}">
        <p14:creationId xmlns:p14="http://schemas.microsoft.com/office/powerpoint/2010/main" val="28277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番号プレースホルダー 4">
            <a:extLst>
              <a:ext uri="{FF2B5EF4-FFF2-40B4-BE49-F238E27FC236}">
                <a16:creationId xmlns:a16="http://schemas.microsoft.com/office/drawing/2014/main" id="{85F3A8B2-700E-497C-8DBB-08A75CC37C87}"/>
              </a:ext>
            </a:extLst>
          </p:cNvPr>
          <p:cNvSpPr>
            <a:spLocks noGrp="1"/>
          </p:cNvSpPr>
          <p:nvPr>
            <p:ph type="sldNum" sz="quarter" idx="10"/>
          </p:nvPr>
        </p:nvSpPr>
        <p:spPr>
          <a:noFill/>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defRPr kumimoji="1" sz="16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9pPr>
          </a:lstStyle>
          <a:p>
            <a:pPr>
              <a:spcBef>
                <a:spcPct val="0"/>
              </a:spcBef>
            </a:pPr>
            <a:fld id="{D6E5B1EB-3BBD-43C0-85A1-C3872AE1A929}" type="slidenum">
              <a:rPr lang="en-US" altLang="ja-JP" sz="1200" smtClean="0"/>
              <a:pPr>
                <a:spcBef>
                  <a:spcPct val="0"/>
                </a:spcBef>
              </a:pPr>
              <a:t>2</a:t>
            </a:fld>
            <a:endParaRPr lang="en-US" altLang="ja-JP" sz="1200"/>
          </a:p>
        </p:txBody>
      </p:sp>
      <p:sp>
        <p:nvSpPr>
          <p:cNvPr id="5" name="フッター プレースホルダー 5">
            <a:extLst>
              <a:ext uri="{FF2B5EF4-FFF2-40B4-BE49-F238E27FC236}">
                <a16:creationId xmlns:a16="http://schemas.microsoft.com/office/drawing/2014/main" id="{4F5C0EBF-DBEF-4539-9070-09C24F9FF89F}"/>
              </a:ext>
            </a:extLst>
          </p:cNvPr>
          <p:cNvSpPr>
            <a:spLocks noGrp="1"/>
          </p:cNvSpPr>
          <p:nvPr>
            <p:ph type="ftr" sz="quarter" idx="11"/>
          </p:nvPr>
        </p:nvSpPr>
        <p:spPr/>
        <p:txBody>
          <a:bodyPr/>
          <a:lstStyle/>
          <a:p>
            <a:pPr>
              <a:defRPr/>
            </a:pPr>
            <a:r>
              <a:rPr lang="en-US" altLang="ja-JP" dirty="0"/>
              <a:t>© 2021 Daiwa House Group All rights reserved. </a:t>
            </a:r>
          </a:p>
        </p:txBody>
      </p:sp>
      <p:sp>
        <p:nvSpPr>
          <p:cNvPr id="6148" name="Rectangle 4">
            <a:extLst>
              <a:ext uri="{FF2B5EF4-FFF2-40B4-BE49-F238E27FC236}">
                <a16:creationId xmlns:a16="http://schemas.microsoft.com/office/drawing/2014/main" id="{EA2059BD-527A-4717-B829-B833742F84DA}"/>
              </a:ext>
            </a:extLst>
          </p:cNvPr>
          <p:cNvSpPr>
            <a:spLocks noGrp="1" noChangeArrowheads="1"/>
          </p:cNvSpPr>
          <p:nvPr>
            <p:ph type="title"/>
          </p:nvPr>
        </p:nvSpPr>
        <p:spPr>
          <a:noFill/>
        </p:spPr>
        <p:txBody>
          <a:bodyPr/>
          <a:lstStyle/>
          <a:p>
            <a:pPr eaLnBrk="1" hangingPunct="1"/>
            <a:r>
              <a:rPr kumimoji="1" lang="ja-JP" altLang="en-US" sz="2000" dirty="0"/>
              <a:t>まとめ</a:t>
            </a:r>
            <a:endParaRPr lang="ja-JP" altLang="en-US" dirty="0"/>
          </a:p>
        </p:txBody>
      </p:sp>
      <p:sp>
        <p:nvSpPr>
          <p:cNvPr id="11" name="テキスト ボックス 10">
            <a:extLst>
              <a:ext uri="{FF2B5EF4-FFF2-40B4-BE49-F238E27FC236}">
                <a16:creationId xmlns:a16="http://schemas.microsoft.com/office/drawing/2014/main" id="{28CC4B0A-875F-4187-BEC4-54F6F4A47C1E}"/>
              </a:ext>
            </a:extLst>
          </p:cNvPr>
          <p:cNvSpPr txBox="1"/>
          <p:nvPr/>
        </p:nvSpPr>
        <p:spPr>
          <a:xfrm>
            <a:off x="0" y="526473"/>
            <a:ext cx="9144000" cy="5047536"/>
          </a:xfrm>
          <a:prstGeom prst="rect">
            <a:avLst/>
          </a:prstGeom>
          <a:noFill/>
        </p:spPr>
        <p:txBody>
          <a:bodyPr wrap="square" rtlCol="0">
            <a:spAutoFit/>
          </a:bodyPr>
          <a:lstStyle/>
          <a:p>
            <a:r>
              <a:rPr kumimoji="1" lang="en-US" altLang="ja-JP" sz="1400" b="1" dirty="0">
                <a:solidFill>
                  <a:srgbClr val="0070C0"/>
                </a:solidFill>
                <a:latin typeface="+mn-ea"/>
                <a:ea typeface="+mn-ea"/>
              </a:rPr>
              <a:t>【</a:t>
            </a:r>
            <a:r>
              <a:rPr kumimoji="1" lang="ja-JP" altLang="en-US" sz="1400" b="1" dirty="0">
                <a:solidFill>
                  <a:srgbClr val="0070C0"/>
                </a:solidFill>
                <a:latin typeface="+mn-ea"/>
                <a:ea typeface="+mn-ea"/>
              </a:rPr>
              <a:t>従業員の理解</a:t>
            </a:r>
            <a:r>
              <a:rPr lang="ja-JP" altLang="en-US" sz="1400" b="1" dirty="0">
                <a:solidFill>
                  <a:srgbClr val="0070C0"/>
                </a:solidFill>
                <a:latin typeface="+mn-ea"/>
                <a:ea typeface="+mn-ea"/>
              </a:rPr>
              <a:t>について</a:t>
            </a:r>
            <a:r>
              <a:rPr lang="en-US" altLang="ja-JP" sz="1400" b="1" dirty="0">
                <a:solidFill>
                  <a:srgbClr val="0070C0"/>
                </a:solidFill>
                <a:latin typeface="+mn-ea"/>
                <a:ea typeface="+mn-ea"/>
              </a:rPr>
              <a:t>】</a:t>
            </a:r>
            <a:r>
              <a:rPr kumimoji="1" lang="ja-JP" altLang="en-US" sz="1400" b="1" dirty="0">
                <a:solidFill>
                  <a:srgbClr val="0070C0"/>
                </a:solidFill>
                <a:latin typeface="+mn-ea"/>
                <a:ea typeface="+mn-ea"/>
              </a:rPr>
              <a:t>　</a:t>
            </a:r>
            <a:endParaRPr kumimoji="1" lang="en-US" altLang="ja-JP" sz="1400" b="1" dirty="0">
              <a:solidFill>
                <a:srgbClr val="0070C0"/>
              </a:solidFill>
              <a:latin typeface="+mn-ea"/>
              <a:ea typeface="+mn-ea"/>
            </a:endParaRPr>
          </a:p>
          <a:p>
            <a:r>
              <a:rPr lang="ja-JP" altLang="en-US" sz="1300" dirty="0">
                <a:latin typeface="+mn-ea"/>
                <a:ea typeface="+mn-ea"/>
              </a:rPr>
              <a:t>　</a:t>
            </a:r>
            <a:r>
              <a:rPr lang="ja-JP" altLang="en-US" sz="1400" dirty="0">
                <a:latin typeface="+mn-ea"/>
                <a:ea typeface="+mn-ea"/>
              </a:rPr>
              <a:t>健康経営の一環で実施している施策、健康だよりメルマガ・メンタルヘルスニュースに関しては</a:t>
            </a:r>
            <a:r>
              <a:rPr lang="en-US" altLang="ja-JP" sz="1400" dirty="0">
                <a:latin typeface="+mn-ea"/>
                <a:ea typeface="+mn-ea"/>
              </a:rPr>
              <a:t>90% </a:t>
            </a:r>
            <a:r>
              <a:rPr lang="ja-JP" altLang="en-US" sz="1400" dirty="0">
                <a:latin typeface="+mn-ea"/>
                <a:ea typeface="+mn-ea"/>
              </a:rPr>
              <a:t>以上が知っていると回答であった。なかでも、健康優良法人認定取得を目指しているでは、</a:t>
            </a:r>
            <a:r>
              <a:rPr lang="en-US" altLang="ja-JP" sz="1400" dirty="0">
                <a:latin typeface="+mn-ea"/>
                <a:ea typeface="+mn-ea"/>
              </a:rPr>
              <a:t>64.0% </a:t>
            </a:r>
            <a:r>
              <a:rPr lang="ja-JP" altLang="en-US" sz="1400" dirty="0">
                <a:latin typeface="+mn-ea"/>
                <a:ea typeface="+mn-ea"/>
              </a:rPr>
              <a:t>が知っていると回答。前年度が</a:t>
            </a:r>
            <a:r>
              <a:rPr lang="en-US" altLang="ja-JP" sz="1400" dirty="0">
                <a:latin typeface="+mn-ea"/>
                <a:ea typeface="+mn-ea"/>
              </a:rPr>
              <a:t>46.3% </a:t>
            </a:r>
            <a:r>
              <a:rPr lang="ja-JP" altLang="en-US" sz="1400" dirty="0">
                <a:latin typeface="+mn-ea"/>
                <a:ea typeface="+mn-ea"/>
              </a:rPr>
              <a:t>であったため</a:t>
            </a:r>
            <a:r>
              <a:rPr lang="en-US" altLang="ja-JP" sz="1400" dirty="0">
                <a:latin typeface="+mn-ea"/>
                <a:ea typeface="+mn-ea"/>
              </a:rPr>
              <a:t>18.7% </a:t>
            </a:r>
            <a:r>
              <a:rPr lang="ja-JP" altLang="en-US" sz="1400" dirty="0">
                <a:latin typeface="+mn-ea"/>
                <a:ea typeface="+mn-ea"/>
              </a:rPr>
              <a:t>の増加となった。施策に対して、年々認知度が上がっており、健康に関する情報提供が十分浸透していると考えられる。一方、大和健保無料歯科検診、女性ヘルスケアサポート窓口、ウォーキングイベント、セミナー</a:t>
            </a:r>
            <a:r>
              <a:rPr lang="en-US" altLang="ja-JP" sz="1400" dirty="0">
                <a:latin typeface="+mn-ea"/>
                <a:ea typeface="+mn-ea"/>
              </a:rPr>
              <a:t>4 </a:t>
            </a:r>
            <a:r>
              <a:rPr lang="ja-JP" altLang="en-US" sz="1400" dirty="0">
                <a:latin typeface="+mn-ea"/>
                <a:ea typeface="+mn-ea"/>
              </a:rPr>
              <a:t>項目で</a:t>
            </a:r>
            <a:r>
              <a:rPr lang="en-US" altLang="ja-JP" sz="1400" dirty="0">
                <a:latin typeface="+mn-ea"/>
                <a:ea typeface="+mn-ea"/>
              </a:rPr>
              <a:t>90% </a:t>
            </a:r>
            <a:r>
              <a:rPr lang="ja-JP" altLang="en-US" sz="1400" dirty="0">
                <a:latin typeface="+mn-ea"/>
                <a:ea typeface="+mn-ea"/>
              </a:rPr>
              <a:t>以上が「知っているが利用したことがない」もしくは「知らない」と回答しており、具体的行動に繋がっていないことが分かる。</a:t>
            </a:r>
            <a:r>
              <a:rPr lang="ja-JP" altLang="en-US" sz="1400" b="0" i="0" dirty="0">
                <a:effectLst/>
                <a:latin typeface="+mn-ea"/>
                <a:ea typeface="+mn-ea"/>
              </a:rPr>
              <a:t>施策の認知度を上げ、従業員が行動に移しやすい状況を作っていく必要があると考える。</a:t>
            </a:r>
            <a:endParaRPr lang="en-US" altLang="ja-JP" sz="1400" b="1" dirty="0">
              <a:solidFill>
                <a:srgbClr val="0070C0"/>
              </a:solidFill>
              <a:latin typeface="+mn-ea"/>
              <a:ea typeface="+mn-ea"/>
            </a:endParaRPr>
          </a:p>
          <a:p>
            <a:r>
              <a:rPr lang="en-US" altLang="ja-JP" sz="1400" b="1" dirty="0">
                <a:solidFill>
                  <a:srgbClr val="0070C0"/>
                </a:solidFill>
                <a:latin typeface="+mn-ea"/>
                <a:ea typeface="+mn-ea"/>
              </a:rPr>
              <a:t>【</a:t>
            </a:r>
            <a:r>
              <a:rPr lang="ja-JP" altLang="en-US" sz="1400" b="1" dirty="0">
                <a:solidFill>
                  <a:srgbClr val="0070C0"/>
                </a:solidFill>
                <a:latin typeface="+mn-ea"/>
                <a:ea typeface="+mn-ea"/>
              </a:rPr>
              <a:t>従業員の健康課題の把握と必要な対策</a:t>
            </a:r>
            <a:r>
              <a:rPr lang="en-US" altLang="ja-JP" sz="1400" b="1" dirty="0">
                <a:solidFill>
                  <a:srgbClr val="0070C0"/>
                </a:solidFill>
                <a:latin typeface="+mn-ea"/>
                <a:ea typeface="+mn-ea"/>
              </a:rPr>
              <a:t>】</a:t>
            </a:r>
          </a:p>
          <a:p>
            <a:r>
              <a:rPr lang="ja-JP" altLang="en-US" sz="1300" dirty="0">
                <a:latin typeface="+mn-ea"/>
                <a:ea typeface="+mn-ea"/>
              </a:rPr>
              <a:t>　</a:t>
            </a:r>
            <a:r>
              <a:rPr lang="ja-JP" altLang="en-US" sz="1400" dirty="0">
                <a:latin typeface="+mn-ea"/>
                <a:ea typeface="+mn-ea"/>
              </a:rPr>
              <a:t>施策・導入実施を希望するものは、半数以上の部署で「リフレッシュルームや仮眠室の設置」であり、次いで「健康グッズの配布」が優位になっている。また「パワーナップ等仮眠制度の導入」の回答が優位となっている部署もあることから、睡眠、休息による健康に関心を高めていると考えられる。</a:t>
            </a:r>
            <a:endParaRPr lang="en-US" altLang="ja-JP" sz="1400" dirty="0">
              <a:latin typeface="+mn-ea"/>
              <a:ea typeface="+mn-ea"/>
            </a:endParaRPr>
          </a:p>
          <a:p>
            <a:r>
              <a:rPr lang="en-US" altLang="ja-JP" sz="1400" b="1" dirty="0">
                <a:solidFill>
                  <a:srgbClr val="0070C0"/>
                </a:solidFill>
                <a:latin typeface="+mn-ea"/>
                <a:ea typeface="+mn-ea"/>
              </a:rPr>
              <a:t>【</a:t>
            </a:r>
            <a:r>
              <a:rPr lang="ja-JP" altLang="en-US" sz="1400" b="1" dirty="0">
                <a:solidFill>
                  <a:srgbClr val="0070C0"/>
                </a:solidFill>
                <a:latin typeface="+mn-ea"/>
                <a:ea typeface="+mn-ea"/>
              </a:rPr>
              <a:t>健康増進・生活習慣病対策</a:t>
            </a:r>
            <a:r>
              <a:rPr lang="en-US" altLang="ja-JP" sz="1400" b="1" dirty="0">
                <a:solidFill>
                  <a:srgbClr val="0070C0"/>
                </a:solidFill>
                <a:latin typeface="+mn-ea"/>
                <a:ea typeface="+mn-ea"/>
              </a:rPr>
              <a:t>】</a:t>
            </a:r>
          </a:p>
          <a:p>
            <a:r>
              <a:rPr lang="ja-JP" altLang="en-US" sz="1400" dirty="0">
                <a:latin typeface="+mn-ea"/>
                <a:ea typeface="+mn-ea"/>
              </a:rPr>
              <a:t>　睡眠で十分な休養が取れていますかでは、「いいえ」が</a:t>
            </a:r>
            <a:r>
              <a:rPr lang="en-US" altLang="ja-JP" sz="1400" dirty="0">
                <a:latin typeface="+mn-ea"/>
                <a:ea typeface="+mn-ea"/>
              </a:rPr>
              <a:t>57.5%</a:t>
            </a:r>
            <a:r>
              <a:rPr lang="ja-JP" altLang="en-US" sz="1400" dirty="0">
                <a:latin typeface="+mn-ea"/>
                <a:ea typeface="+mn-ea"/>
              </a:rPr>
              <a:t>、前年度が</a:t>
            </a:r>
            <a:r>
              <a:rPr lang="en-US" altLang="ja-JP" sz="1400" dirty="0">
                <a:latin typeface="+mn-ea"/>
                <a:ea typeface="+mn-ea"/>
              </a:rPr>
              <a:t>40.0%</a:t>
            </a:r>
            <a:r>
              <a:rPr lang="ja-JP" altLang="en-US" sz="1400" dirty="0">
                <a:latin typeface="+mn-ea"/>
                <a:ea typeface="+mn-ea"/>
              </a:rPr>
              <a:t>であった。睡眠にあたり気になることとして「夜中に度々起きてしまう」が</a:t>
            </a:r>
            <a:r>
              <a:rPr lang="en-US" altLang="ja-JP" sz="1400" dirty="0">
                <a:latin typeface="+mn-ea"/>
                <a:ea typeface="+mn-ea"/>
              </a:rPr>
              <a:t>32.0</a:t>
            </a:r>
            <a:r>
              <a:rPr lang="ja-JP" altLang="en-US" sz="1400" dirty="0">
                <a:latin typeface="+mn-ea"/>
                <a:ea typeface="+mn-ea"/>
              </a:rPr>
              <a:t>％で最も多く、「朝起きて疲れがとれていない」が</a:t>
            </a:r>
            <a:r>
              <a:rPr lang="en-US" altLang="ja-JP" sz="1400" dirty="0">
                <a:latin typeface="+mn-ea"/>
                <a:ea typeface="+mn-ea"/>
              </a:rPr>
              <a:t>25.3</a:t>
            </a:r>
            <a:r>
              <a:rPr lang="ja-JP" altLang="en-US" sz="1400" dirty="0">
                <a:latin typeface="+mn-ea"/>
                <a:ea typeface="+mn-ea"/>
              </a:rPr>
              <a:t>％となっていた。その他には「夜間作業が多いため短時間睡眠の癖がついている」「仕事量が多く、睡眠時間が取れない」なども一定数存在。業務による短時間睡眠の習慣化も明らかになった。前項において、施策を希望するものには睡眠、休息によるものが目立ち、イベント・ウェビナーでも上位に「睡眠」がきており、睡眠に対する関心が強いことが伺える。</a:t>
            </a:r>
            <a:endParaRPr lang="en-US" altLang="ja-JP" sz="1400" dirty="0">
              <a:latin typeface="+mn-ea"/>
              <a:ea typeface="+mn-ea"/>
            </a:endParaRPr>
          </a:p>
          <a:p>
            <a:r>
              <a:rPr lang="ja-JP" altLang="en-US" sz="1400" dirty="0">
                <a:latin typeface="+mn-ea"/>
                <a:ea typeface="+mn-ea"/>
              </a:rPr>
              <a:t>喫煙率は</a:t>
            </a:r>
            <a:r>
              <a:rPr lang="en-US" altLang="ja-JP" sz="1400" dirty="0">
                <a:latin typeface="+mn-ea"/>
                <a:ea typeface="+mn-ea"/>
              </a:rPr>
              <a:t>24.7%</a:t>
            </a:r>
            <a:r>
              <a:rPr lang="ja-JP" altLang="en-US" sz="1400" dirty="0">
                <a:latin typeface="+mn-ea"/>
                <a:ea typeface="+mn-ea"/>
              </a:rPr>
              <a:t>と昨年同様の結果であった。その中でも「１ヶ月以内に禁煙しようと考えている」は</a:t>
            </a:r>
            <a:r>
              <a:rPr lang="en-US" altLang="ja-JP" sz="1400" dirty="0">
                <a:latin typeface="+mn-ea"/>
                <a:ea typeface="+mn-ea"/>
              </a:rPr>
              <a:t>3%</a:t>
            </a:r>
            <a:r>
              <a:rPr lang="ja-JP" altLang="en-US" sz="1400" dirty="0">
                <a:latin typeface="+mn-ea"/>
                <a:ea typeface="+mn-ea"/>
              </a:rPr>
              <a:t>「禁煙に関心がある」「</a:t>
            </a:r>
            <a:r>
              <a:rPr lang="en-US" altLang="ja-JP" sz="1400" dirty="0">
                <a:latin typeface="+mn-ea"/>
                <a:ea typeface="+mn-ea"/>
              </a:rPr>
              <a:t>6</a:t>
            </a:r>
            <a:r>
              <a:rPr lang="ja-JP" altLang="en-US" sz="1400" dirty="0">
                <a:latin typeface="+mn-ea"/>
                <a:ea typeface="+mn-ea"/>
              </a:rPr>
              <a:t>ヶ月以内に禁煙を考えている」は</a:t>
            </a:r>
            <a:r>
              <a:rPr lang="en-US" altLang="ja-JP" sz="1400" dirty="0">
                <a:latin typeface="+mn-ea"/>
                <a:ea typeface="+mn-ea"/>
              </a:rPr>
              <a:t>62.0%</a:t>
            </a:r>
            <a:r>
              <a:rPr lang="ja-JP" altLang="en-US" sz="1400" dirty="0">
                <a:latin typeface="+mn-ea"/>
                <a:ea typeface="+mn-ea"/>
              </a:rPr>
              <a:t>だが、早期に禁煙行動を起こす考えはないと回答していた。</a:t>
            </a:r>
          </a:p>
          <a:p>
            <a:r>
              <a:rPr lang="ja-JP" altLang="en-US" sz="1400" dirty="0">
                <a:latin typeface="+mn-ea"/>
                <a:ea typeface="+mn-ea"/>
              </a:rPr>
              <a:t>厚生労働省国民健康・栄養調査における成人喫煙率において、習慣的に喫煙している人の割合は、</a:t>
            </a:r>
            <a:r>
              <a:rPr lang="en-US" altLang="ja-JP" sz="1400" dirty="0">
                <a:latin typeface="+mn-ea"/>
                <a:ea typeface="+mn-ea"/>
              </a:rPr>
              <a:t>16.7%</a:t>
            </a:r>
            <a:r>
              <a:rPr lang="ja-JP" altLang="en-US" sz="1400" dirty="0">
                <a:latin typeface="+mn-ea"/>
                <a:ea typeface="+mn-ea"/>
              </a:rPr>
              <a:t>である。社会的に年々喫煙率が減っている中、昨年同様の結果となり、なかでも禁煙に対し前向きな人は</a:t>
            </a:r>
            <a:r>
              <a:rPr lang="en-US" altLang="ja-JP" sz="1400" dirty="0">
                <a:latin typeface="+mn-ea"/>
                <a:ea typeface="+mn-ea"/>
              </a:rPr>
              <a:t>3%</a:t>
            </a:r>
            <a:r>
              <a:rPr lang="ja-JP" altLang="en-US" sz="1400" dirty="0">
                <a:latin typeface="+mn-ea"/>
                <a:ea typeface="+mn-ea"/>
              </a:rPr>
              <a:t>であった。習慣化している喫煙を変容させることは容易ではないが、喫煙による悪影響だけではなく、禁煙による健康増進の効果についてわかりやすく伝える機会を増やしていくことが必要であると考える。</a:t>
            </a:r>
          </a:p>
        </p:txBody>
      </p:sp>
    </p:spTree>
    <p:extLst>
      <p:ext uri="{BB962C8B-B14F-4D97-AF65-F5344CB8AC3E}">
        <p14:creationId xmlns:p14="http://schemas.microsoft.com/office/powerpoint/2010/main" val="1253133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スライド番号プレースホルダー 4">
            <a:extLst>
              <a:ext uri="{FF2B5EF4-FFF2-40B4-BE49-F238E27FC236}">
                <a16:creationId xmlns:a16="http://schemas.microsoft.com/office/drawing/2014/main" id="{85F3A8B2-700E-497C-8DBB-08A75CC37C87}"/>
              </a:ext>
            </a:extLst>
          </p:cNvPr>
          <p:cNvSpPr>
            <a:spLocks noGrp="1"/>
          </p:cNvSpPr>
          <p:nvPr>
            <p:ph type="sldNum" sz="quarter" idx="10"/>
          </p:nvPr>
        </p:nvSpPr>
        <p:spPr>
          <a:noFill/>
          <a:extLst>
            <a:ext uri="{909E8E84-426E-40DD-AFC4-6F175D3DCCD1}">
              <a14:hiddenFill xmlns:a14="http://schemas.microsoft.com/office/drawing/2010/main">
                <a:solidFill>
                  <a:srgbClr val="00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defRPr kumimoji="1" sz="16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16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1600">
                <a:solidFill>
                  <a:schemeClr val="tx1"/>
                </a:solidFill>
                <a:latin typeface="Arial" panose="020B0604020202020204" pitchFamily="34" charset="0"/>
                <a:ea typeface="ＭＳ Ｐゴシック" panose="020B0600070205080204" pitchFamily="50" charset="-128"/>
              </a:defRPr>
            </a:lvl9pPr>
          </a:lstStyle>
          <a:p>
            <a:pPr>
              <a:spcBef>
                <a:spcPct val="0"/>
              </a:spcBef>
            </a:pPr>
            <a:fld id="{D6E5B1EB-3BBD-43C0-85A1-C3872AE1A929}" type="slidenum">
              <a:rPr lang="en-US" altLang="ja-JP" sz="1200" smtClean="0"/>
              <a:pPr>
                <a:spcBef>
                  <a:spcPct val="0"/>
                </a:spcBef>
              </a:pPr>
              <a:t>3</a:t>
            </a:fld>
            <a:endParaRPr lang="en-US" altLang="ja-JP" sz="1200"/>
          </a:p>
        </p:txBody>
      </p:sp>
      <p:sp>
        <p:nvSpPr>
          <p:cNvPr id="5" name="フッター プレースホルダー 5">
            <a:extLst>
              <a:ext uri="{FF2B5EF4-FFF2-40B4-BE49-F238E27FC236}">
                <a16:creationId xmlns:a16="http://schemas.microsoft.com/office/drawing/2014/main" id="{4F5C0EBF-DBEF-4539-9070-09C24F9FF89F}"/>
              </a:ext>
            </a:extLst>
          </p:cNvPr>
          <p:cNvSpPr>
            <a:spLocks noGrp="1"/>
          </p:cNvSpPr>
          <p:nvPr>
            <p:ph type="ftr" sz="quarter" idx="11"/>
          </p:nvPr>
        </p:nvSpPr>
        <p:spPr/>
        <p:txBody>
          <a:bodyPr/>
          <a:lstStyle/>
          <a:p>
            <a:pPr>
              <a:defRPr/>
            </a:pPr>
            <a:r>
              <a:rPr lang="en-US" altLang="ja-JP" dirty="0"/>
              <a:t>© 2021 Daiwa House Group All rights reserved. </a:t>
            </a:r>
          </a:p>
        </p:txBody>
      </p:sp>
      <p:sp>
        <p:nvSpPr>
          <p:cNvPr id="6148" name="Rectangle 4">
            <a:extLst>
              <a:ext uri="{FF2B5EF4-FFF2-40B4-BE49-F238E27FC236}">
                <a16:creationId xmlns:a16="http://schemas.microsoft.com/office/drawing/2014/main" id="{EA2059BD-527A-4717-B829-B833742F84DA}"/>
              </a:ext>
            </a:extLst>
          </p:cNvPr>
          <p:cNvSpPr>
            <a:spLocks noGrp="1" noChangeArrowheads="1"/>
          </p:cNvSpPr>
          <p:nvPr>
            <p:ph type="title"/>
          </p:nvPr>
        </p:nvSpPr>
        <p:spPr>
          <a:noFill/>
        </p:spPr>
        <p:txBody>
          <a:bodyPr/>
          <a:lstStyle/>
          <a:p>
            <a:pPr eaLnBrk="1" hangingPunct="1"/>
            <a:r>
              <a:rPr kumimoji="1" lang="ja-JP" altLang="en-US" sz="2000" dirty="0"/>
              <a:t>まとめ</a:t>
            </a:r>
            <a:endParaRPr lang="ja-JP" altLang="en-US" dirty="0"/>
          </a:p>
        </p:txBody>
      </p:sp>
      <p:sp>
        <p:nvSpPr>
          <p:cNvPr id="11" name="テキスト ボックス 10">
            <a:extLst>
              <a:ext uri="{FF2B5EF4-FFF2-40B4-BE49-F238E27FC236}">
                <a16:creationId xmlns:a16="http://schemas.microsoft.com/office/drawing/2014/main" id="{28CC4B0A-875F-4187-BEC4-54F6F4A47C1E}"/>
              </a:ext>
            </a:extLst>
          </p:cNvPr>
          <p:cNvSpPr txBox="1"/>
          <p:nvPr/>
        </p:nvSpPr>
        <p:spPr>
          <a:xfrm>
            <a:off x="0" y="670359"/>
            <a:ext cx="9144000" cy="2893100"/>
          </a:xfrm>
          <a:prstGeom prst="rect">
            <a:avLst/>
          </a:prstGeom>
          <a:noFill/>
        </p:spPr>
        <p:txBody>
          <a:bodyPr wrap="square" rtlCol="0">
            <a:spAutoFit/>
          </a:bodyPr>
          <a:lstStyle/>
          <a:p>
            <a:r>
              <a:rPr lang="en-US" altLang="ja-JP" sz="1400" b="1" kern="0" dirty="0">
                <a:solidFill>
                  <a:srgbClr val="0070C0"/>
                </a:solidFill>
                <a:latin typeface="+mn-ea"/>
                <a:ea typeface="+mn-ea"/>
              </a:rPr>
              <a:t>【</a:t>
            </a:r>
            <a:r>
              <a:rPr lang="ja-JP" altLang="en-US" sz="1400" b="1" kern="0" dirty="0">
                <a:solidFill>
                  <a:srgbClr val="0070C0"/>
                </a:solidFill>
                <a:latin typeface="+mn-ea"/>
                <a:ea typeface="+mn-ea"/>
              </a:rPr>
              <a:t>ワークエンゲージメント：</a:t>
            </a:r>
            <a:r>
              <a:rPr kumimoji="1" lang="ja-JP" altLang="en-US" sz="1400" b="1" dirty="0">
                <a:solidFill>
                  <a:srgbClr val="0070C0"/>
                </a:solidFill>
                <a:latin typeface="+mn-ea"/>
                <a:ea typeface="+mn-ea"/>
              </a:rPr>
              <a:t>従業員や組織の活性度について</a:t>
            </a:r>
            <a:r>
              <a:rPr kumimoji="1" lang="en-US" altLang="ja-JP" sz="1400" b="1" dirty="0">
                <a:solidFill>
                  <a:srgbClr val="0070C0"/>
                </a:solidFill>
                <a:latin typeface="+mn-ea"/>
                <a:ea typeface="+mn-ea"/>
              </a:rPr>
              <a:t>】</a:t>
            </a:r>
            <a:r>
              <a:rPr kumimoji="1" lang="ja-JP" altLang="en-US" sz="1400" b="1" dirty="0">
                <a:solidFill>
                  <a:srgbClr val="0070C0"/>
                </a:solidFill>
                <a:latin typeface="+mn-ea"/>
                <a:ea typeface="+mn-ea"/>
              </a:rPr>
              <a:t>　</a:t>
            </a:r>
            <a:endParaRPr kumimoji="1" lang="en-US" altLang="ja-JP" sz="1400" b="1" dirty="0">
              <a:solidFill>
                <a:srgbClr val="0070C0"/>
              </a:solidFill>
              <a:latin typeface="+mn-ea"/>
              <a:ea typeface="+mn-ea"/>
            </a:endParaRPr>
          </a:p>
          <a:p>
            <a:r>
              <a:rPr kumimoji="1" lang="ja-JP" altLang="en-US" sz="1400" dirty="0">
                <a:latin typeface="+mn-ea"/>
                <a:ea typeface="+mn-ea"/>
              </a:rPr>
              <a:t>肯定的回答である「いつも感じる～時々感じる」に関して、活力</a:t>
            </a:r>
            <a:r>
              <a:rPr kumimoji="1" lang="en-US" altLang="ja-JP" sz="1400" dirty="0">
                <a:latin typeface="+mn-ea"/>
                <a:ea typeface="+mn-ea"/>
              </a:rPr>
              <a:t>70.3% </a:t>
            </a:r>
            <a:r>
              <a:rPr kumimoji="1" lang="ja-JP" altLang="en-US" sz="1400" dirty="0">
                <a:latin typeface="+mn-ea"/>
                <a:ea typeface="+mn-ea"/>
              </a:rPr>
              <a:t>、熱意</a:t>
            </a:r>
            <a:r>
              <a:rPr kumimoji="1" lang="en-US" altLang="ja-JP" sz="1400" dirty="0">
                <a:latin typeface="+mn-ea"/>
                <a:ea typeface="+mn-ea"/>
              </a:rPr>
              <a:t>86.9% </a:t>
            </a:r>
            <a:r>
              <a:rPr kumimoji="1" lang="ja-JP" altLang="en-US" sz="1400" dirty="0">
                <a:latin typeface="+mn-ea"/>
                <a:ea typeface="+mn-ea"/>
              </a:rPr>
              <a:t>、没頭</a:t>
            </a:r>
            <a:r>
              <a:rPr kumimoji="1" lang="en-US" altLang="ja-JP" sz="1400" dirty="0">
                <a:latin typeface="+mn-ea"/>
                <a:ea typeface="+mn-ea"/>
              </a:rPr>
              <a:t>74.0 </a:t>
            </a:r>
            <a:r>
              <a:rPr kumimoji="1" lang="ja-JP" altLang="en-US" sz="1400" dirty="0">
                <a:latin typeface="+mn-ea"/>
                <a:ea typeface="+mn-ea"/>
              </a:rPr>
              <a:t>であった。前年度は、活力</a:t>
            </a:r>
            <a:r>
              <a:rPr kumimoji="1" lang="en-US" altLang="ja-JP" sz="1400" dirty="0">
                <a:latin typeface="+mn-ea"/>
                <a:ea typeface="+mn-ea"/>
              </a:rPr>
              <a:t>67.0 </a:t>
            </a:r>
            <a:r>
              <a:rPr kumimoji="1" lang="ja-JP" altLang="en-US" sz="1400" dirty="0">
                <a:latin typeface="+mn-ea"/>
                <a:ea typeface="+mn-ea"/>
              </a:rPr>
              <a:t>、熱意</a:t>
            </a:r>
            <a:r>
              <a:rPr kumimoji="1" lang="en-US" altLang="ja-JP" sz="1400" dirty="0">
                <a:latin typeface="+mn-ea"/>
                <a:ea typeface="+mn-ea"/>
              </a:rPr>
              <a:t>84.0 </a:t>
            </a:r>
            <a:r>
              <a:rPr kumimoji="1" lang="ja-JP" altLang="en-US" sz="1400" dirty="0">
                <a:latin typeface="+mn-ea"/>
                <a:ea typeface="+mn-ea"/>
              </a:rPr>
              <a:t>、没頭</a:t>
            </a:r>
            <a:r>
              <a:rPr kumimoji="1" lang="en-US" altLang="ja-JP" sz="1400" dirty="0">
                <a:latin typeface="+mn-ea"/>
                <a:ea typeface="+mn-ea"/>
              </a:rPr>
              <a:t>71.0 </a:t>
            </a:r>
            <a:r>
              <a:rPr kumimoji="1" lang="ja-JP" altLang="en-US" sz="1400" dirty="0">
                <a:latin typeface="+mn-ea"/>
                <a:ea typeface="+mn-ea"/>
              </a:rPr>
              <a:t>であったため、</a:t>
            </a:r>
            <a:r>
              <a:rPr kumimoji="1" lang="en-US" altLang="ja-JP" sz="1400" dirty="0">
                <a:latin typeface="+mn-ea"/>
                <a:ea typeface="+mn-ea"/>
              </a:rPr>
              <a:t>3 </a:t>
            </a:r>
            <a:r>
              <a:rPr kumimoji="1" lang="ja-JP" altLang="en-US" sz="1400" dirty="0">
                <a:latin typeface="+mn-ea"/>
                <a:ea typeface="+mn-ea"/>
              </a:rPr>
              <a:t>項目とも肯定的回答は前年度を上回る結果となった。年代別に見ると、年代が高くなるにつれ肯定的な回答の割合が高くなっている。日本におけるワークエンゲージメントは、熱意</a:t>
            </a:r>
            <a:r>
              <a:rPr kumimoji="1" lang="en-US" altLang="ja-JP" sz="1400" dirty="0">
                <a:latin typeface="+mn-ea"/>
                <a:ea typeface="+mn-ea"/>
              </a:rPr>
              <a:t>&gt;</a:t>
            </a:r>
            <a:r>
              <a:rPr kumimoji="1" lang="ja-JP" altLang="en-US" sz="1400" dirty="0">
                <a:latin typeface="+mn-ea"/>
                <a:ea typeface="+mn-ea"/>
              </a:rPr>
              <a:t>没頭</a:t>
            </a:r>
            <a:r>
              <a:rPr kumimoji="1" lang="en-US" altLang="ja-JP" sz="1400" dirty="0">
                <a:latin typeface="+mn-ea"/>
                <a:ea typeface="+mn-ea"/>
              </a:rPr>
              <a:t>&gt;</a:t>
            </a:r>
            <a:r>
              <a:rPr kumimoji="1" lang="ja-JP" altLang="en-US" sz="1400" dirty="0">
                <a:latin typeface="+mn-ea"/>
                <a:ea typeface="+mn-ea"/>
              </a:rPr>
              <a:t>活力の順に高い傾向にあり、また、年齢が高くなるにつれてワークエンゲージメントは高くなっていく傾向にあり、当社においても、概ね同様の傾向であることが見てとれる。</a:t>
            </a:r>
            <a:endParaRPr kumimoji="1" lang="en-US" altLang="ja-JP" sz="1400" dirty="0">
              <a:latin typeface="+mn-ea"/>
              <a:ea typeface="+mn-ea"/>
            </a:endParaRPr>
          </a:p>
          <a:p>
            <a:r>
              <a:rPr kumimoji="1" lang="en-US" altLang="ja-JP" sz="1400" b="1" dirty="0">
                <a:solidFill>
                  <a:srgbClr val="0070C0"/>
                </a:solidFill>
                <a:latin typeface="+mn-ea"/>
                <a:ea typeface="+mn-ea"/>
              </a:rPr>
              <a:t>【</a:t>
            </a:r>
            <a:r>
              <a:rPr kumimoji="1" lang="ja-JP" altLang="en-US" sz="1400" b="1" dirty="0">
                <a:solidFill>
                  <a:srgbClr val="0070C0"/>
                </a:solidFill>
                <a:latin typeface="+mn-ea"/>
                <a:ea typeface="+mn-ea"/>
              </a:rPr>
              <a:t>主観的健康感：プレゼンティーズムについて</a:t>
            </a:r>
            <a:r>
              <a:rPr kumimoji="1" lang="en-US" altLang="ja-JP" sz="1400" b="1" dirty="0">
                <a:solidFill>
                  <a:srgbClr val="0070C0"/>
                </a:solidFill>
                <a:latin typeface="+mn-ea"/>
                <a:ea typeface="+mn-ea"/>
              </a:rPr>
              <a:t>】</a:t>
            </a:r>
          </a:p>
          <a:p>
            <a:r>
              <a:rPr kumimoji="1" lang="ja-JP" altLang="en-US" sz="1300" dirty="0">
                <a:latin typeface="+mn-ea"/>
                <a:ea typeface="+mn-ea"/>
              </a:rPr>
              <a:t>　</a:t>
            </a:r>
            <a:r>
              <a:rPr kumimoji="1" lang="ja-JP" altLang="en-US" sz="1400" dirty="0">
                <a:latin typeface="+mn-ea"/>
                <a:ea typeface="+mn-ea"/>
              </a:rPr>
              <a:t>直近１ヵ月の健康状態について、</a:t>
            </a:r>
            <a:r>
              <a:rPr kumimoji="1" lang="en-US" altLang="ja-JP" sz="1400" dirty="0">
                <a:latin typeface="+mn-ea"/>
                <a:ea typeface="+mn-ea"/>
              </a:rPr>
              <a:t>83</a:t>
            </a:r>
            <a:r>
              <a:rPr kumimoji="1" lang="ja-JP" altLang="en-US" sz="1400" dirty="0">
                <a:latin typeface="+mn-ea"/>
                <a:ea typeface="+mn-ea"/>
              </a:rPr>
              <a:t>％は「よい」「まあよい」「ふつう」と回答。健康問題が及ぼす仕事への影響は、</a:t>
            </a:r>
            <a:r>
              <a:rPr kumimoji="1" lang="en-US" altLang="ja-JP" sz="1400" dirty="0">
                <a:latin typeface="+mn-ea"/>
                <a:ea typeface="+mn-ea"/>
              </a:rPr>
              <a:t>41.1</a:t>
            </a:r>
            <a:r>
              <a:rPr kumimoji="1" lang="ja-JP" altLang="en-US" sz="1400" dirty="0">
                <a:latin typeface="+mn-ea"/>
                <a:ea typeface="+mn-ea"/>
              </a:rPr>
              <a:t>％の人が影響を及ぼすほどではないとし、通常時に比べ症状がある時の仕事の量（</a:t>
            </a:r>
            <a:r>
              <a:rPr lang="en-US" altLang="ja-JP" sz="1400" dirty="0">
                <a:latin typeface="+mn-ea"/>
                <a:ea typeface="+mn-ea"/>
              </a:rPr>
              <a:t>8</a:t>
            </a:r>
            <a:r>
              <a:rPr lang="ja-JP" altLang="en-US" sz="1400" dirty="0">
                <a:latin typeface="+mn-ea"/>
                <a:ea typeface="+mn-ea"/>
              </a:rPr>
              <a:t>～</a:t>
            </a:r>
            <a:r>
              <a:rPr lang="en-US" altLang="ja-JP" sz="1400" dirty="0">
                <a:latin typeface="+mn-ea"/>
                <a:ea typeface="+mn-ea"/>
              </a:rPr>
              <a:t>10</a:t>
            </a:r>
            <a:r>
              <a:rPr lang="ja-JP" altLang="en-US" sz="1400" dirty="0">
                <a:latin typeface="+mn-ea"/>
                <a:ea typeface="+mn-ea"/>
              </a:rPr>
              <a:t>）は</a:t>
            </a:r>
            <a:r>
              <a:rPr lang="en-US" altLang="ja-JP" sz="1400" dirty="0">
                <a:latin typeface="+mn-ea"/>
                <a:ea typeface="+mn-ea"/>
              </a:rPr>
              <a:t>48%</a:t>
            </a:r>
            <a:r>
              <a:rPr lang="ja-JP" altLang="en-US" sz="1400" dirty="0">
                <a:latin typeface="+mn-ea"/>
                <a:ea typeface="+mn-ea"/>
              </a:rPr>
              <a:t>が</a:t>
            </a:r>
            <a:r>
              <a:rPr kumimoji="1" lang="ja-JP" altLang="en-US" sz="1400" dirty="0">
                <a:latin typeface="+mn-ea"/>
                <a:ea typeface="+mn-ea"/>
              </a:rPr>
              <a:t>出来ている。通常時に比べ症状がある時の仕事に質（</a:t>
            </a:r>
            <a:r>
              <a:rPr kumimoji="1" lang="en-US" altLang="ja-JP" sz="1400" dirty="0">
                <a:latin typeface="+mn-ea"/>
                <a:ea typeface="+mn-ea"/>
              </a:rPr>
              <a:t>8</a:t>
            </a:r>
            <a:r>
              <a:rPr kumimoji="1" lang="ja-JP" altLang="en-US" sz="1400" dirty="0">
                <a:latin typeface="+mn-ea"/>
                <a:ea typeface="+mn-ea"/>
              </a:rPr>
              <a:t>～</a:t>
            </a:r>
            <a:r>
              <a:rPr kumimoji="1" lang="en-US" altLang="ja-JP" sz="1400" dirty="0">
                <a:latin typeface="+mn-ea"/>
                <a:ea typeface="+mn-ea"/>
              </a:rPr>
              <a:t>10</a:t>
            </a:r>
            <a:r>
              <a:rPr kumimoji="1" lang="ja-JP" altLang="en-US" sz="1400" dirty="0">
                <a:latin typeface="+mn-ea"/>
                <a:ea typeface="+mn-ea"/>
              </a:rPr>
              <a:t>）は</a:t>
            </a:r>
            <a:r>
              <a:rPr kumimoji="1" lang="en-US" altLang="ja-JP" sz="1400" dirty="0">
                <a:latin typeface="+mn-ea"/>
                <a:ea typeface="+mn-ea"/>
              </a:rPr>
              <a:t>48.5%</a:t>
            </a:r>
            <a:r>
              <a:rPr kumimoji="1" lang="ja-JP" altLang="en-US" sz="1400" dirty="0">
                <a:latin typeface="+mn-ea"/>
                <a:ea typeface="+mn-ea"/>
              </a:rPr>
              <a:t>が出来ていると回答。いずれも昨年より低下。プレゼンティーズムの原因は様々ですが、</a:t>
            </a:r>
            <a:r>
              <a:rPr kumimoji="1" lang="ja-JP" altLang="en-US" sz="1400" dirty="0">
                <a:highlight>
                  <a:srgbClr val="FFFF00"/>
                </a:highlight>
                <a:latin typeface="+mn-ea"/>
                <a:ea typeface="+mn-ea"/>
              </a:rPr>
              <a:t>従業員が本来のパフォーマンスを発揮できていない状態であることは共通です。</a:t>
            </a:r>
            <a:r>
              <a:rPr lang="ja-JP" altLang="en-US" sz="1400" dirty="0">
                <a:highlight>
                  <a:srgbClr val="FFFF00"/>
                </a:highlight>
                <a:latin typeface="+mn-ea"/>
                <a:ea typeface="+mn-ea"/>
              </a:rPr>
              <a:t>従業員が十分に本来のパフォーマンスを発揮できるよう環境を目指すことが必要である。</a:t>
            </a:r>
            <a:endParaRPr kumimoji="1" lang="en-US" altLang="ja-JP" sz="1400" dirty="0">
              <a:highlight>
                <a:srgbClr val="FFFF00"/>
              </a:highlight>
              <a:latin typeface="+mn-ea"/>
              <a:ea typeface="+mn-ea"/>
            </a:endParaRPr>
          </a:p>
          <a:p>
            <a:r>
              <a:rPr kumimoji="1" lang="ja-JP" altLang="en-US" sz="1400" dirty="0">
                <a:highlight>
                  <a:srgbClr val="FFFF00"/>
                </a:highlight>
                <a:latin typeface="+mn-ea"/>
                <a:ea typeface="+mn-ea"/>
              </a:rPr>
              <a:t>以上、今後も経年比較し、状況を把握することが肝要である。</a:t>
            </a:r>
            <a:endParaRPr kumimoji="1" lang="en-US" altLang="ja-JP" sz="1400" dirty="0">
              <a:highlight>
                <a:srgbClr val="FFFF00"/>
              </a:highlight>
              <a:latin typeface="+mn-ea"/>
              <a:ea typeface="+mn-ea"/>
            </a:endParaRPr>
          </a:p>
        </p:txBody>
      </p:sp>
    </p:spTree>
    <p:extLst>
      <p:ext uri="{BB962C8B-B14F-4D97-AF65-F5344CB8AC3E}">
        <p14:creationId xmlns:p14="http://schemas.microsoft.com/office/powerpoint/2010/main" val="4195035818"/>
      </p:ext>
    </p:extLst>
  </p:cSld>
  <p:clrMapOvr>
    <a:masterClrMapping/>
  </p:clrMapOvr>
</p:sld>
</file>

<file path=ppt/theme/theme1.xml><?xml version="1.0" encoding="utf-8"?>
<a:theme xmlns:a="http://schemas.openxmlformats.org/drawingml/2006/main" name="新しいプレゼンテーション">
  <a:themeElements>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新しいプレゼンテーション">
      <a:majorFont>
        <a:latin typeface="ＭＳ Ｐゴシック"/>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新しいプレゼンテーショ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新しいプレゼンテーショ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新しいプレゼンテーショ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新しいプレゼンテーショ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新しいプレゼンテーショ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新しいプレゼンテーショ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新しいプレゼンテーショ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新しいプレゼンテーショ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新しいプレゼンテーショ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新しいプレゼンテーショ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新しいプレゼンテーショ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1D4E6FBA7F9C7347A055C1161D9B29E4" ma:contentTypeVersion="5" ma:contentTypeDescription="新しいドキュメントを作成します。" ma:contentTypeScope="" ma:versionID="18f34a6ce8cab9ab0ff5fca42c56b5cf">
  <xsd:schema xmlns:xsd="http://www.w3.org/2001/XMLSchema" xmlns:xs="http://www.w3.org/2001/XMLSchema" xmlns:p="http://schemas.microsoft.com/office/2006/metadata/properties" xmlns:ns1="http://schemas.microsoft.com/sharepoint/v3" targetNamespace="http://schemas.microsoft.com/office/2006/metadata/properties" ma:root="true" ma:fieldsID="d870da235633f40a98351aad6a2538da"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スケジュールの開始日" ma:description="" ma:hidden="true" ma:internalName="PublishingStartDate">
      <xsd:simpleType>
        <xsd:restriction base="dms:Unknown"/>
      </xsd:simpleType>
    </xsd:element>
    <xsd:element name="PublishingExpirationDate" ma:index="9" nillable="true" ma:displayName="スケジュールの終了日"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B3E9BB39-4E8E-4A60-9EB4-40AB48B755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043F95A-18FB-4F1E-AB48-0DC8BDBB1CC6}">
  <ds:schemaRefs>
    <ds:schemaRef ds:uri="http://schemas.microsoft.com/sharepoint/v3/contenttype/forms"/>
  </ds:schemaRefs>
</ds:datastoreItem>
</file>

<file path=customXml/itemProps3.xml><?xml version="1.0" encoding="utf-8"?>
<ds:datastoreItem xmlns:ds="http://schemas.openxmlformats.org/officeDocument/2006/customXml" ds:itemID="{D1C6C667-6C27-472B-A6D0-79DA9CCF694A}">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16076</TotalTime>
  <Words>1039</Words>
  <Application>Microsoft Office PowerPoint</Application>
  <PresentationFormat>画面に合わせる (4:3)</PresentationFormat>
  <Paragraphs>39</Paragraphs>
  <Slides>4</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ＭＳ Ｐゴシック</vt:lpstr>
      <vt:lpstr>Arial</vt:lpstr>
      <vt:lpstr>新しいプレゼンテーション</vt:lpstr>
      <vt:lpstr>❖プロフィール</vt:lpstr>
      <vt:lpstr>従業員の健康課題の把握と必要な対策</vt:lpstr>
      <vt:lpstr>まとめ</vt:lpstr>
      <vt:lpstr>まとめ</vt:lpstr>
    </vt:vector>
  </TitlesOfParts>
  <Company>Interbrand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Interbrand</dc:creator>
  <cp:lastModifiedBy>本松 美穂</cp:lastModifiedBy>
  <cp:revision>3762</cp:revision>
  <cp:lastPrinted>2023-10-25T09:43:57Z</cp:lastPrinted>
  <dcterms:created xsi:type="dcterms:W3CDTF">2006-12-27T06:54:55Z</dcterms:created>
  <dcterms:modified xsi:type="dcterms:W3CDTF">2023-10-26T05:53:44Z</dcterms:modified>
</cp:coreProperties>
</file>