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XSUFY1hpjL2gAFIB2jR4geTg8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	</a:t>
            </a:r>
            <a:endParaRPr dirty="0"/>
          </a:p>
        </p:txBody>
      </p:sp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>
          <p15:clr>
            <a:srgbClr val="F26B43"/>
          </p15:clr>
        </p15:guide>
        <p15:guide id="2" pos="68">
          <p15:clr>
            <a:srgbClr val="F26B43"/>
          </p15:clr>
        </p15:guide>
        <p15:guide id="3" pos="4694">
          <p15:clr>
            <a:srgbClr val="F26B43"/>
          </p15:clr>
        </p15:guide>
        <p15:guide id="4" orient="horz" pos="66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背景パター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7559674" cy="107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ノートパソコンの画面を見ている男性&#10;&#10;低い精度で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255"/>
            <a:ext cx="7559675" cy="40639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37799" y="5972874"/>
            <a:ext cx="6959351" cy="2733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766962" y="7415387"/>
            <a:ext cx="1014116" cy="1014116"/>
          </a:xfrm>
          <a:prstGeom prst="ellipse">
            <a:avLst/>
          </a:prstGeom>
          <a:solidFill>
            <a:srgbClr val="E5F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817430" y="7415387"/>
            <a:ext cx="1014116" cy="1014116"/>
          </a:xfrm>
          <a:prstGeom prst="ellipse">
            <a:avLst/>
          </a:prstGeom>
          <a:solidFill>
            <a:srgbClr val="E5F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55897" y="7415387"/>
            <a:ext cx="1014116" cy="1014116"/>
          </a:xfrm>
          <a:prstGeom prst="ellipse">
            <a:avLst/>
          </a:prstGeom>
          <a:solidFill>
            <a:srgbClr val="E5F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990275" y="1963525"/>
            <a:ext cx="3297600" cy="62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50" rIns="0" bIns="0" anchor="t" anchorCtr="0">
            <a:spAutoFit/>
          </a:bodyPr>
          <a:lstStyle/>
          <a:p>
            <a:pPr marL="1235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alt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１</a:t>
            </a:r>
            <a:r>
              <a:rPr lang="ja-JP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月 </a:t>
            </a:r>
            <a:r>
              <a:rPr lang="ja-JP" alt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１</a:t>
            </a:r>
            <a:r>
              <a:rPr lang="ja-JP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lang="ja-JP" alt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3830936" y="514987"/>
            <a:ext cx="3616278" cy="130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50" rIns="0" bIns="0" anchor="t" anchorCtr="0">
            <a:spAutoFit/>
          </a:bodyPr>
          <a:lstStyle/>
          <a:p>
            <a:pPr marL="1235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Blind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5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同行援護・</a:t>
            </a:r>
            <a:r>
              <a:rPr lang="ja-JP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居宅介護</a:t>
            </a:r>
            <a:endParaRPr lang="en-US" altLang="ja-JP"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5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支援事業所</a:t>
            </a:r>
            <a:r>
              <a:rPr lang="ja-JP" alt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79515" y="3771559"/>
            <a:ext cx="4398600" cy="2090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79515" y="3751773"/>
            <a:ext cx="4398600" cy="352540"/>
          </a:xfrm>
          <a:prstGeom prst="rect">
            <a:avLst/>
          </a:prstGeom>
          <a:solidFill>
            <a:srgbClr val="00A9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1460865" y="3806858"/>
            <a:ext cx="343590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altLang="en-US" sz="1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視覚的な</a:t>
            </a:r>
            <a:r>
              <a:rPr lang="ja-JP" sz="1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お困りごとはありませんか？</a:t>
            </a:r>
            <a:endParaRPr sz="1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1243073" y="4161296"/>
            <a:ext cx="40330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ja-JP" altLang="en-US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外出について</a:t>
            </a:r>
            <a:r>
              <a:rPr lang="ja-JP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誰かに相談したい」</a:t>
            </a:r>
            <a:endParaRPr sz="12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ja-JP" altLang="en-US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自宅での家事援助</a:t>
            </a:r>
            <a:r>
              <a:rPr lang="ja-JP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を利用したい」</a:t>
            </a:r>
            <a:r>
              <a:rPr lang="ja-JP" altLang="en-US" sz="12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12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1269840" y="4846563"/>
            <a:ext cx="3783300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altLang="en-US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一般社団法人</a:t>
            </a:r>
            <a:r>
              <a:rPr lang="en-US" alt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With Blind </a:t>
            </a:r>
            <a:r>
              <a:rPr lang="ja-JP" altLang="en-US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同行援護・</a:t>
            </a:r>
            <a:r>
              <a:rPr 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居宅介護支援事業所にご相談ください！</a:t>
            </a:r>
            <a:r>
              <a:rPr lang="ja-JP" altLang="en-US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視覚障害当事者中心の団体で、実績を重ねてきた当法人が</a:t>
            </a:r>
            <a:r>
              <a:rPr 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利用者様やご家族の希望を伺い、</a:t>
            </a:r>
            <a:r>
              <a:rPr lang="ja-JP" altLang="en-US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利用計画</a:t>
            </a:r>
            <a:r>
              <a:rPr 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を作成いたします。</a:t>
            </a:r>
            <a:r>
              <a:rPr lang="ja-JP" altLang="en-US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endParaRPr sz="14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0" y="8819951"/>
            <a:ext cx="7612800" cy="18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296517" y="9119265"/>
            <a:ext cx="6311003" cy="42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3900" rIns="0" bIns="0" anchor="t" anchorCtr="0">
            <a:spAutoFit/>
          </a:bodyPr>
          <a:lstStyle/>
          <a:p>
            <a:pPr marL="2099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6"/>
              <a:buFont typeface="Arial"/>
              <a:buNone/>
            </a:pPr>
            <a:r>
              <a:rPr lang="ja-JP" altLang="en-US" sz="1800" b="1" dirty="0">
                <a:solidFill>
                  <a:srgbClr val="00A94F"/>
                </a:solidFill>
              </a:rPr>
              <a:t>一般社団法人</a:t>
            </a:r>
            <a:r>
              <a:rPr lang="en-US" altLang="ja-JP" sz="1800" b="1" dirty="0">
                <a:solidFill>
                  <a:srgbClr val="00A94F"/>
                </a:solidFill>
              </a:rPr>
              <a:t>With Blind</a:t>
            </a:r>
            <a:r>
              <a:rPr lang="ja-JP" altLang="en-US" sz="1800" b="1" dirty="0">
                <a:solidFill>
                  <a:srgbClr val="00A94F"/>
                </a:solidFill>
              </a:rPr>
              <a:t>　同行援護・</a:t>
            </a:r>
            <a:r>
              <a:rPr lang="ja-JP" sz="1800" b="1" i="0" u="none" strike="noStrike" cap="none" dirty="0">
                <a:solidFill>
                  <a:srgbClr val="00A94F"/>
                </a:solidFill>
                <a:latin typeface="Arial"/>
                <a:ea typeface="Arial"/>
                <a:cs typeface="Arial"/>
                <a:sym typeface="Arial"/>
              </a:rPr>
              <a:t>居宅介護支援事業所</a:t>
            </a:r>
            <a:r>
              <a:rPr lang="ja-JP" altLang="en-US" sz="1800" b="1" i="0" u="none" strike="noStrike" cap="none" dirty="0">
                <a:solidFill>
                  <a:srgbClr val="00A94F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3" descr="黒い背景に白い文字がある&#10;&#10;低い精度で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206" y="8628085"/>
            <a:ext cx="2654301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 txBox="1"/>
          <p:nvPr/>
        </p:nvSpPr>
        <p:spPr>
          <a:xfrm>
            <a:off x="1163131" y="10036378"/>
            <a:ext cx="4394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ja-JP" sz="1800" b="1" i="0" u="none" strike="noStrike" cap="none" dirty="0">
                <a:solidFill>
                  <a:srgbClr val="00A94F"/>
                </a:solidFill>
                <a:latin typeface="Arial"/>
                <a:ea typeface="Arial"/>
                <a:cs typeface="Arial"/>
                <a:sym typeface="Arial"/>
              </a:rPr>
              <a:t>service@with-blind.com</a:t>
            </a:r>
            <a:r>
              <a:rPr lang="ja-JP" altLang="en-US" sz="1800" b="1" i="0" u="none" strike="noStrike" cap="none" dirty="0">
                <a:solidFill>
                  <a:srgbClr val="00A94F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279206" y="10051767"/>
            <a:ext cx="86981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ja-JP" sz="1600" b="1" i="0" u="none" strike="noStrike" cap="none" dirty="0">
                <a:solidFill>
                  <a:srgbClr val="00A94F"/>
                </a:solidFill>
                <a:latin typeface="Arial"/>
                <a:ea typeface="Arial"/>
                <a:cs typeface="Arial"/>
                <a:sym typeface="Arial"/>
              </a:rPr>
              <a:t>E-mail </a:t>
            </a:r>
            <a:r>
              <a:rPr lang="ja-JP" altLang="en-US" sz="1600" b="1" i="0" u="none" strike="noStrike" cap="none" dirty="0">
                <a:solidFill>
                  <a:srgbClr val="00A94F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1243072" y="9652423"/>
            <a:ext cx="52731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35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千葉市、東京都</a:t>
            </a:r>
            <a:r>
              <a:rPr lang="en-US" altLang="ja-JP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ja-JP" alt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区、神奈川県、大阪市、広島市等で</a:t>
            </a:r>
            <a:endParaRPr lang="en-US" altLang="ja-JP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5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サービスを提供予定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3" descr="アイコン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551" y="4385369"/>
            <a:ext cx="1066800" cy="15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0" y="129087"/>
            <a:ext cx="2330950" cy="3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337797" y="223013"/>
            <a:ext cx="1866316" cy="22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50" rIns="0" bIns="0" anchor="t" anchorCtr="0">
            <a:spAutoFit/>
          </a:bodyPr>
          <a:lstStyle/>
          <a:p>
            <a:pPr marL="1235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0"/>
              <a:buFont typeface="Arial"/>
              <a:buNone/>
            </a:pPr>
            <a:r>
              <a:rPr lang="ja-JP" altLang="en-US" b="1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視覚障害がある</a:t>
            </a:r>
            <a:r>
              <a:rPr lang="ja-JP" b="1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皆様へ</a:t>
            </a:r>
            <a:r>
              <a:rPr lang="en-US" altLang="ja-JP" b="1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495250" y="6540876"/>
            <a:ext cx="1835700" cy="26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①ご相談・問い合わせ</a:t>
            </a:r>
            <a:endParaRPr dirty="0"/>
          </a:p>
        </p:txBody>
      </p:sp>
      <p:sp>
        <p:nvSpPr>
          <p:cNvPr id="47" name="Google Shape;47;p3"/>
          <p:cNvSpPr txBox="1"/>
          <p:nvPr/>
        </p:nvSpPr>
        <p:spPr>
          <a:xfrm>
            <a:off x="1644438" y="6040706"/>
            <a:ext cx="4270800" cy="39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障害福祉</a:t>
            </a:r>
            <a:r>
              <a:rPr lang="ja-JP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サービス利用までの流れ</a:t>
            </a:r>
            <a:r>
              <a:rPr lang="ja-JP" altLang="en-US" sz="2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2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2533482" y="6774295"/>
            <a:ext cx="1835700" cy="64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利用者様・ご家族にサービス内容を説明した上で契約をします。</a:t>
            </a:r>
            <a:endParaRPr sz="11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4480657" y="6774295"/>
            <a:ext cx="1835700" cy="91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利用者様のアセスメントを行った後にケアプランを作成します。</a:t>
            </a:r>
            <a:endParaRPr sz="11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6607521" y="6265149"/>
            <a:ext cx="393600" cy="216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1" i="0" u="none" strike="noStrike" cap="none" dirty="0">
                <a:solidFill>
                  <a:srgbClr val="00A94F"/>
                </a:solidFill>
                <a:latin typeface="Meiryo"/>
                <a:ea typeface="Meiryo"/>
                <a:cs typeface="Meiryo"/>
                <a:sym typeface="Meiryo"/>
              </a:rPr>
              <a:t>サ｜ビス利用開始</a:t>
            </a:r>
            <a:r>
              <a:rPr lang="ja-JP" altLang="en-US" sz="1600" b="1" i="0" u="none" strike="noStrike" cap="none" dirty="0">
                <a:solidFill>
                  <a:srgbClr val="00A94F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 sz="1600" b="1" i="0" u="none" strike="noStrike" cap="none" dirty="0">
              <a:solidFill>
                <a:srgbClr val="00A94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5688028" y="3448542"/>
            <a:ext cx="1747181" cy="222719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67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" descr="アイコン&#10;&#10;自動的に生成された説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0886" y="4226501"/>
            <a:ext cx="9144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挿絵 が含まれている画像&#10;&#10;自動的に生成された説明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8832" y="7447772"/>
            <a:ext cx="612924" cy="101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アイコン&#10;&#10;自動的に生成された説明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43223" y="7412649"/>
            <a:ext cx="1202342" cy="110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カレンダー が含まれている画像&#10;&#10;自動的に生成された説明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41789" y="7513342"/>
            <a:ext cx="766958" cy="8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6178858" y="7217546"/>
            <a:ext cx="337352" cy="3906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6044464" y="3699068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利用料は</a:t>
            </a:r>
            <a:endParaRPr dirty="0"/>
          </a:p>
        </p:txBody>
      </p:sp>
      <p:sp>
        <p:nvSpPr>
          <p:cNvPr id="58" name="Google Shape;58;p3"/>
          <p:cNvSpPr txBox="1"/>
          <p:nvPr/>
        </p:nvSpPr>
        <p:spPr>
          <a:xfrm>
            <a:off x="5915287" y="3949432"/>
            <a:ext cx="11079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i="0" u="none" strike="noStrike" cap="none" dirty="0">
                <a:solidFill>
                  <a:srgbClr val="F67A11"/>
                </a:solidFill>
                <a:latin typeface="Arial"/>
                <a:ea typeface="Arial"/>
                <a:cs typeface="Arial"/>
                <a:sym typeface="Arial"/>
              </a:rPr>
              <a:t>原則１割負担　</a:t>
            </a:r>
            <a:endParaRPr sz="3200" dirty="0"/>
          </a:p>
        </p:txBody>
      </p:sp>
      <p:sp>
        <p:nvSpPr>
          <p:cNvPr id="59" name="Google Shape;59;p3"/>
          <p:cNvSpPr txBox="1"/>
          <p:nvPr/>
        </p:nvSpPr>
        <p:spPr>
          <a:xfrm>
            <a:off x="6825564" y="5111230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です</a:t>
            </a:r>
            <a:endParaRPr dirty="0"/>
          </a:p>
        </p:txBody>
      </p:sp>
      <p:sp>
        <p:nvSpPr>
          <p:cNvPr id="60" name="Google Shape;60;p3"/>
          <p:cNvSpPr/>
          <p:nvPr/>
        </p:nvSpPr>
        <p:spPr>
          <a:xfrm rot="5400000">
            <a:off x="3175359" y="4541467"/>
            <a:ext cx="240773" cy="3906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7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495250" y="6774295"/>
            <a:ext cx="1835700" cy="4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ja-JP" sz="11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まずは事業所までお気軽にお問い合わせください。</a:t>
            </a:r>
            <a:endParaRPr sz="11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2537114" y="6540876"/>
            <a:ext cx="1835700" cy="26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ja-JP" sz="11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②契約</a:t>
            </a:r>
            <a:endParaRPr sz="11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4480657" y="6540876"/>
            <a:ext cx="1698201" cy="26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ja-JP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r>
              <a:rPr lang="ja-JP" altLang="en-US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利用計画</a:t>
            </a:r>
            <a:r>
              <a:rPr lang="ja-JP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の作成</a:t>
            </a:r>
            <a:r>
              <a:rPr lang="ja-JP" altLang="en-US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11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" descr="アイコン&#10;&#10;自動的に生成された説明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80656" y="2599172"/>
            <a:ext cx="2505387" cy="57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22CEFC-42EA-4FA1-ADD5-4CF05DD639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469285" y="9541569"/>
            <a:ext cx="831609" cy="831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194</Words>
  <Application>Microsoft Office PowerPoint</Application>
  <PresentationFormat>ユーザー設定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國宗 陽介</cp:lastModifiedBy>
  <cp:revision>8</cp:revision>
  <dcterms:created xsi:type="dcterms:W3CDTF">2017-07-31T10:46:25Z</dcterms:created>
  <dcterms:modified xsi:type="dcterms:W3CDTF">2025-11-01T07:05:31Z</dcterms:modified>
</cp:coreProperties>
</file>