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435" r:id="rId2"/>
    <p:sldId id="1435" r:id="rId3"/>
    <p:sldId id="347" r:id="rId4"/>
    <p:sldId id="352" r:id="rId5"/>
    <p:sldId id="348" r:id="rId6"/>
    <p:sldId id="351" r:id="rId7"/>
    <p:sldId id="353" r:id="rId8"/>
    <p:sldId id="267" r:id="rId9"/>
    <p:sldId id="1436" r:id="rId10"/>
    <p:sldId id="1429" r:id="rId11"/>
    <p:sldId id="1433" r:id="rId12"/>
    <p:sldId id="1434" r:id="rId13"/>
    <p:sldId id="1437" r:id="rId14"/>
    <p:sldId id="437" r:id="rId15"/>
  </p:sldIdLst>
  <p:sldSz cx="18288000" cy="10287000"/>
  <p:notesSz cx="6858000" cy="9144000"/>
  <p:embeddedFontLst>
    <p:embeddedFont>
      <p:font typeface="Meiryo" panose="020B0604030504040204" pitchFamily="50" charset="-128"/>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Meiryo UI" panose="020B0604030504040204" pitchFamily="50" charset="-128"/>
      <p:regular r:id="rId25"/>
      <p:bold r:id="rId26"/>
      <p:italic r:id="rId27"/>
      <p:boldItalic r:id="rId28"/>
    </p:embeddedFont>
    <p:embeddedFont>
      <p:font typeface="Microsoft YaHei UI" panose="020B0503020204020204" pitchFamily="34" charset="-122"/>
      <p:regular r:id="rId29"/>
      <p:bold r:id="rId30"/>
    </p:embeddedFont>
    <p:embeddedFont>
      <p:font typeface="Segoe UI" panose="020B0502040204020203" pitchFamily="34" charset="0"/>
      <p:regular r:id="rId31"/>
      <p:bold r:id="rId32"/>
      <p:italic r:id="rId33"/>
      <p:boldItalic r:id="rId34"/>
    </p:embeddedFont>
    <p:embeddedFont>
      <p:font typeface="Yu Gothic UI" panose="020B0500000000000000" pitchFamily="50" charset="-128"/>
      <p:regular r:id="rId35"/>
      <p:bold r:id="rId36"/>
    </p:embeddedFont>
    <p:embeddedFont>
      <p:font typeface="游ゴシック" panose="020B0400000000000000" pitchFamily="50" charset="-128"/>
      <p:regular r:id="rId37"/>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78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presProps" Target="presProps.xml"/><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A4C03E-3522-4865-96AE-AD5239752311}" type="datetimeFigureOut">
              <a:rPr kumimoji="1" lang="ja-JP" altLang="en-US" smtClean="0"/>
              <a:t>2023/7/10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E6912E-03D6-4FFF-8BDA-3413E41AA76E}" type="slidenum">
              <a:rPr kumimoji="1" lang="ja-JP" altLang="en-US" smtClean="0"/>
              <a:t>‹#›</a:t>
            </a:fld>
            <a:endParaRPr kumimoji="1" lang="ja-JP" altLang="en-US"/>
          </a:p>
        </p:txBody>
      </p:sp>
    </p:spTree>
    <p:extLst>
      <p:ext uri="{BB962C8B-B14F-4D97-AF65-F5344CB8AC3E}">
        <p14:creationId xmlns:p14="http://schemas.microsoft.com/office/powerpoint/2010/main" val="421991061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E6912E-03D6-4FFF-8BDA-3413E41AA76E}" type="slidenum">
              <a:rPr kumimoji="1" lang="ja-JP" altLang="en-US" smtClean="0"/>
              <a:t>11</a:t>
            </a:fld>
            <a:endParaRPr kumimoji="1" lang="ja-JP" altLang="en-US"/>
          </a:p>
        </p:txBody>
      </p:sp>
    </p:spTree>
    <p:extLst>
      <p:ext uri="{BB962C8B-B14F-4D97-AF65-F5344CB8AC3E}">
        <p14:creationId xmlns:p14="http://schemas.microsoft.com/office/powerpoint/2010/main" val="4107670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E6912E-03D6-4FFF-8BDA-3413E41AA76E}" type="slidenum">
              <a:rPr kumimoji="1" lang="ja-JP" altLang="en-US" smtClean="0"/>
              <a:t>14</a:t>
            </a:fld>
            <a:endParaRPr kumimoji="1" lang="ja-JP" altLang="en-US"/>
          </a:p>
        </p:txBody>
      </p:sp>
    </p:spTree>
    <p:extLst>
      <p:ext uri="{BB962C8B-B14F-4D97-AF65-F5344CB8AC3E}">
        <p14:creationId xmlns:p14="http://schemas.microsoft.com/office/powerpoint/2010/main" val="2985188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裏表紙">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BDDD0CF-597D-0BF2-9429-FDE1DAF024A2}"/>
              </a:ext>
            </a:extLst>
          </p:cNvPr>
          <p:cNvPicPr>
            <a:picLocks noChangeAspect="1"/>
          </p:cNvPicPr>
          <p:nvPr userDrawn="1"/>
        </p:nvPicPr>
        <p:blipFill>
          <a:blip r:embed="rId2"/>
          <a:srcRect t="7786" b="7786"/>
          <a:stretch>
            <a:fillRect/>
          </a:stretch>
        </p:blipFill>
        <p:spPr>
          <a:xfrm>
            <a:off x="0" y="0"/>
            <a:ext cx="18288000" cy="10287000"/>
          </a:xfrm>
          <a:prstGeom prst="rect">
            <a:avLst/>
          </a:prstGeom>
        </p:spPr>
      </p:pic>
      <p:sp>
        <p:nvSpPr>
          <p:cNvPr id="11" name="正方形/長方形 10">
            <a:extLst>
              <a:ext uri="{FF2B5EF4-FFF2-40B4-BE49-F238E27FC236}">
                <a16:creationId xmlns:a16="http://schemas.microsoft.com/office/drawing/2014/main" id="{1343D116-C99C-49BC-B8E0-415571123AE2}"/>
              </a:ext>
            </a:extLst>
          </p:cNvPr>
          <p:cNvSpPr/>
          <p:nvPr userDrawn="1"/>
        </p:nvSpPr>
        <p:spPr>
          <a:xfrm>
            <a:off x="3124200" y="1060892"/>
            <a:ext cx="12039600" cy="4072582"/>
          </a:xfrm>
          <a:prstGeom prst="rect">
            <a:avLst/>
          </a:prstGeom>
          <a:gradFill flip="none" rotWithShape="1">
            <a:gsLst>
              <a:gs pos="0">
                <a:srgbClr val="057DC3"/>
              </a:gs>
              <a:gs pos="97000">
                <a:srgbClr val="000069">
                  <a:alpha val="9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sz="2700">
              <a:solidFill>
                <a:schemeClr val="bg1"/>
              </a:solidFill>
            </a:endParaRPr>
          </a:p>
        </p:txBody>
      </p:sp>
      <p:sp>
        <p:nvSpPr>
          <p:cNvPr id="5" name="正方形/長方形 4">
            <a:extLst>
              <a:ext uri="{FF2B5EF4-FFF2-40B4-BE49-F238E27FC236}">
                <a16:creationId xmlns:a16="http://schemas.microsoft.com/office/drawing/2014/main" id="{C5EC0FB1-87B9-43CD-0AC9-EA97CA8E5BF2}"/>
              </a:ext>
            </a:extLst>
          </p:cNvPr>
          <p:cNvSpPr/>
          <p:nvPr userDrawn="1"/>
        </p:nvSpPr>
        <p:spPr>
          <a:xfrm>
            <a:off x="6629400" y="476513"/>
            <a:ext cx="5029200" cy="1168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kumimoji="1" lang="ja-JP" altLang="en-US" sz="2700">
              <a:solidFill>
                <a:schemeClr val="bg1"/>
              </a:solidFill>
            </a:endParaRPr>
          </a:p>
        </p:txBody>
      </p:sp>
    </p:spTree>
    <p:extLst>
      <p:ext uri="{BB962C8B-B14F-4D97-AF65-F5344CB8AC3E}">
        <p14:creationId xmlns:p14="http://schemas.microsoft.com/office/powerpoint/2010/main" val="17312442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3568">
          <p15:clr>
            <a:srgbClr val="FBAE40"/>
          </p15:clr>
        </p15:guide>
        <p15:guide id="5" pos="4112">
          <p15:clr>
            <a:srgbClr val="FBAE40"/>
          </p15:clr>
        </p15:guide>
        <p15:guide id="6" pos="7469">
          <p15:clr>
            <a:srgbClr val="FBAE40"/>
          </p15:clr>
        </p15:guide>
        <p15:guide id="7" orient="horz" pos="618">
          <p15:clr>
            <a:srgbClr val="FBAE40"/>
          </p15:clr>
        </p15:guide>
        <p15:guide id="8" orient="horz" pos="39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2.pn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6.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5.sv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2.png"/><Relationship Id="rId4" Type="http://schemas.openxmlformats.org/officeDocument/2006/relationships/image" Target="../media/image35.sv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jpeg"/><Relationship Id="rId3" Type="http://schemas.openxmlformats.org/officeDocument/2006/relationships/image" Target="../media/image4.png"/><Relationship Id="rId7" Type="http://schemas.openxmlformats.org/officeDocument/2006/relationships/image" Target="../media/image36.svg"/><Relationship Id="rId12"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5.png"/><Relationship Id="rId9" Type="http://schemas.openxmlformats.org/officeDocument/2006/relationships/image" Target="../media/image39.svg"/><Relationship Id="rId1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5.pn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image" Target="../media/image2.png"/><Relationship Id="rId16"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7.png"/><Relationship Id="rId10" Type="http://schemas.openxmlformats.org/officeDocument/2006/relationships/image" Target="../media/image10.sv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sv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sv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18" Type="http://schemas.openxmlformats.org/officeDocument/2006/relationships/image" Target="../media/image12.svg"/><Relationship Id="rId3" Type="http://schemas.openxmlformats.org/officeDocument/2006/relationships/image" Target="../media/image3.sv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11.png"/><Relationship Id="rId2" Type="http://schemas.openxmlformats.org/officeDocument/2006/relationships/image" Target="../media/image2.png"/><Relationship Id="rId16" Type="http://schemas.openxmlformats.org/officeDocument/2006/relationships/image" Target="../media/image30.svg"/><Relationship Id="rId20" Type="http://schemas.openxmlformats.org/officeDocument/2006/relationships/image" Target="../media/image32.sv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25.png"/><Relationship Id="rId5" Type="http://schemas.openxmlformats.org/officeDocument/2006/relationships/image" Target="../media/image5.png"/><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23.png"/><Relationship Id="rId1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2.png"/><Relationship Id="rId4" Type="http://schemas.openxmlformats.org/officeDocument/2006/relationships/image" Target="../media/image33.sv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AB1EDA63-C9FC-E5D5-27E7-4DFFF2399610}"/>
              </a:ext>
            </a:extLst>
          </p:cNvPr>
          <p:cNvSpPr>
            <a:spLocks noGrp="1"/>
          </p:cNvSpPr>
          <p:nvPr>
            <p:ph type="ctrTitle" idx="4294967295"/>
          </p:nvPr>
        </p:nvSpPr>
        <p:spPr>
          <a:xfrm>
            <a:off x="3124200" y="1866900"/>
            <a:ext cx="12039600" cy="3126792"/>
          </a:xfrm>
        </p:spPr>
        <p:txBody>
          <a:bodyPr>
            <a:normAutofit/>
          </a:bodyPr>
          <a:lstStyle/>
          <a:p>
            <a:pPr algn="ctr"/>
            <a:r>
              <a:rPr lang="ja-JP" altLang="en-US" sz="5400" b="1" dirty="0">
                <a:solidFill>
                  <a:schemeClr val="bg1"/>
                </a:solidFill>
              </a:rPr>
              <a:t>ご提案</a:t>
            </a:r>
          </a:p>
        </p:txBody>
      </p:sp>
      <p:sp>
        <p:nvSpPr>
          <p:cNvPr id="9" name="テキスト プレースホルダー 8">
            <a:extLst>
              <a:ext uri="{FF2B5EF4-FFF2-40B4-BE49-F238E27FC236}">
                <a16:creationId xmlns:a16="http://schemas.microsoft.com/office/drawing/2014/main" id="{991970C0-A35B-D2A8-2306-A0BA549F3C49}"/>
              </a:ext>
            </a:extLst>
          </p:cNvPr>
          <p:cNvSpPr>
            <a:spLocks noGrp="1"/>
          </p:cNvSpPr>
          <p:nvPr>
            <p:ph type="body" sz="quarter" idx="4294967295"/>
          </p:nvPr>
        </p:nvSpPr>
        <p:spPr>
          <a:xfrm>
            <a:off x="6629400" y="684522"/>
            <a:ext cx="5029200" cy="801378"/>
          </a:xfrm>
        </p:spPr>
        <p:txBody>
          <a:bodyPr>
            <a:normAutofit/>
          </a:bodyPr>
          <a:lstStyle/>
          <a:p>
            <a:pPr marL="0" indent="0" algn="ctr">
              <a:buNone/>
            </a:pPr>
            <a:r>
              <a:rPr lang="en-US" altLang="ja-JP" sz="4400" b="1" dirty="0">
                <a:solidFill>
                  <a:srgbClr val="000066"/>
                </a:solidFill>
                <a:latin typeface="+mn-ea"/>
              </a:rPr>
              <a:t>Solution</a:t>
            </a:r>
          </a:p>
        </p:txBody>
      </p:sp>
    </p:spTree>
    <p:extLst>
      <p:ext uri="{BB962C8B-B14F-4D97-AF65-F5344CB8AC3E}">
        <p14:creationId xmlns:p14="http://schemas.microsoft.com/office/powerpoint/2010/main" val="618039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072865" y="128017"/>
            <a:ext cx="1645920" cy="781812"/>
            <a:chOff x="0" y="0"/>
            <a:chExt cx="1463040" cy="694944"/>
          </a:xfrm>
        </p:grpSpPr>
        <p:sp>
          <p:nvSpPr>
            <p:cNvPr id="3" name="Freeform 3"/>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2"/>
              <a:stretch>
                <a:fillRect/>
              </a:stretch>
            </a:blipFill>
          </p:spPr>
        </p:sp>
      </p:gr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1015" y="185547"/>
            <a:ext cx="303276" cy="648462"/>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57784" y="1019175"/>
            <a:ext cx="17170527" cy="19050"/>
          </a:xfrm>
          <a:prstGeom prst="rect">
            <a:avLst/>
          </a:prstGeom>
        </p:spPr>
      </p:pic>
      <p:sp>
        <p:nvSpPr>
          <p:cNvPr id="9" name="TextBox 9"/>
          <p:cNvSpPr txBox="1"/>
          <p:nvPr/>
        </p:nvSpPr>
        <p:spPr>
          <a:xfrm>
            <a:off x="952805" y="141146"/>
            <a:ext cx="11115412" cy="602794"/>
          </a:xfrm>
          <a:prstGeom prst="rect">
            <a:avLst/>
          </a:prstGeom>
        </p:spPr>
        <p:txBody>
          <a:bodyPr lIns="0" tIns="0" rIns="0" bIns="0" rtlCol="0" anchor="t">
            <a:spAutoFit/>
          </a:bodyPr>
          <a:lstStyle/>
          <a:p>
            <a:pPr algn="l">
              <a:lnSpc>
                <a:spcPts val="5040"/>
              </a:lnSpc>
            </a:pPr>
            <a:r>
              <a:rPr lang="ja-JP" altLang="en-US" sz="3600" dirty="0">
                <a:solidFill>
                  <a:srgbClr val="08086C"/>
                </a:solidFill>
                <a:ea typeface="UD角ゴ_ラージ Bold"/>
              </a:rPr>
              <a:t>９月</a:t>
            </a:r>
            <a:r>
              <a:rPr lang="ja-JP" altLang="en-US" sz="3600" dirty="0">
                <a:ea typeface="UD角ゴ_ラージ Bold"/>
              </a:rPr>
              <a:t>以降</a:t>
            </a:r>
            <a:r>
              <a:rPr lang="ja-JP" altLang="en-US" sz="3600" dirty="0">
                <a:solidFill>
                  <a:srgbClr val="08086C"/>
                </a:solidFill>
                <a:ea typeface="UD角ゴ_ラージ Bold"/>
              </a:rPr>
              <a:t>の体制と役割の確認</a:t>
            </a:r>
            <a:endParaRPr lang="en-US" sz="3600" dirty="0">
              <a:solidFill>
                <a:srgbClr val="08086C"/>
              </a:solidFill>
              <a:ea typeface="UD角ゴ_ラージ Bold"/>
            </a:endParaRPr>
          </a:p>
        </p:txBody>
      </p:sp>
      <p:grpSp>
        <p:nvGrpSpPr>
          <p:cNvPr id="21" name="グループ化 20">
            <a:extLst>
              <a:ext uri="{FF2B5EF4-FFF2-40B4-BE49-F238E27FC236}">
                <a16:creationId xmlns:a16="http://schemas.microsoft.com/office/drawing/2014/main" id="{C35EC9CA-281B-B48B-DBFF-876275986A06}"/>
              </a:ext>
            </a:extLst>
          </p:cNvPr>
          <p:cNvGrpSpPr/>
          <p:nvPr/>
        </p:nvGrpSpPr>
        <p:grpSpPr>
          <a:xfrm>
            <a:off x="14325600" y="305264"/>
            <a:ext cx="1571625" cy="606425"/>
            <a:chOff x="7915482" y="3286124"/>
            <a:chExt cx="1571625" cy="606425"/>
          </a:xfrm>
        </p:grpSpPr>
        <p:sp>
          <p:nvSpPr>
            <p:cNvPr id="22" name="フリーフォーム: 図形 21">
              <a:extLst>
                <a:ext uri="{FF2B5EF4-FFF2-40B4-BE49-F238E27FC236}">
                  <a16:creationId xmlns:a16="http://schemas.microsoft.com/office/drawing/2014/main" id="{29BA389A-6EEF-28B7-030F-59462CA3627D}"/>
                </a:ext>
              </a:extLst>
            </p:cNvPr>
            <p:cNvSpPr/>
            <p:nvPr/>
          </p:nvSpPr>
          <p:spPr bwMode="auto">
            <a:xfrm>
              <a:off x="7915482" y="3286124"/>
              <a:ext cx="1571625" cy="606425"/>
            </a:xfrm>
            <a:custGeom>
              <a:avLst/>
              <a:gdLst>
                <a:gd name="connsiteX0" fmla="*/ 71885 w 1571625"/>
                <a:gd name="connsiteY0" fmla="*/ 45244 h 606425"/>
                <a:gd name="connsiteX1" fmla="*/ 42069 w 1571625"/>
                <a:gd name="connsiteY1" fmla="*/ 75060 h 606425"/>
                <a:gd name="connsiteX2" fmla="*/ 42069 w 1571625"/>
                <a:gd name="connsiteY2" fmla="*/ 531364 h 606425"/>
                <a:gd name="connsiteX3" fmla="*/ 71885 w 1571625"/>
                <a:gd name="connsiteY3" fmla="*/ 561180 h 606425"/>
                <a:gd name="connsiteX4" fmla="*/ 1499739 w 1571625"/>
                <a:gd name="connsiteY4" fmla="*/ 561180 h 606425"/>
                <a:gd name="connsiteX5" fmla="*/ 1529555 w 1571625"/>
                <a:gd name="connsiteY5" fmla="*/ 531364 h 606425"/>
                <a:gd name="connsiteX6" fmla="*/ 1529555 w 1571625"/>
                <a:gd name="connsiteY6" fmla="*/ 75060 h 606425"/>
                <a:gd name="connsiteX7" fmla="*/ 1499739 w 1571625"/>
                <a:gd name="connsiteY7" fmla="*/ 45244 h 606425"/>
                <a:gd name="connsiteX8" fmla="*/ 53450 w 1571625"/>
                <a:gd name="connsiteY8" fmla="*/ 0 h 606425"/>
                <a:gd name="connsiteX9" fmla="*/ 1518175 w 1571625"/>
                <a:gd name="connsiteY9" fmla="*/ 0 h 606425"/>
                <a:gd name="connsiteX10" fmla="*/ 1571625 w 1571625"/>
                <a:gd name="connsiteY10" fmla="*/ 53450 h 606425"/>
                <a:gd name="connsiteX11" fmla="*/ 1571625 w 1571625"/>
                <a:gd name="connsiteY11" fmla="*/ 552975 h 606425"/>
                <a:gd name="connsiteX12" fmla="*/ 1518175 w 1571625"/>
                <a:gd name="connsiteY12" fmla="*/ 606425 h 606425"/>
                <a:gd name="connsiteX13" fmla="*/ 53450 w 1571625"/>
                <a:gd name="connsiteY13" fmla="*/ 606425 h 606425"/>
                <a:gd name="connsiteX14" fmla="*/ 0 w 1571625"/>
                <a:gd name="connsiteY14" fmla="*/ 552975 h 606425"/>
                <a:gd name="connsiteX15" fmla="*/ 0 w 1571625"/>
                <a:gd name="connsiteY15" fmla="*/ 53450 h 606425"/>
                <a:gd name="connsiteX16" fmla="*/ 53450 w 1571625"/>
                <a:gd name="connsiteY16" fmla="*/ 0 h 6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1625" h="606425">
                  <a:moveTo>
                    <a:pt x="71885" y="45244"/>
                  </a:moveTo>
                  <a:cubicBezTo>
                    <a:pt x="55418" y="45244"/>
                    <a:pt x="42069" y="58593"/>
                    <a:pt x="42069" y="75060"/>
                  </a:cubicBezTo>
                  <a:lnTo>
                    <a:pt x="42069" y="531364"/>
                  </a:lnTo>
                  <a:cubicBezTo>
                    <a:pt x="42069" y="547831"/>
                    <a:pt x="55418" y="561180"/>
                    <a:pt x="71885" y="561180"/>
                  </a:cubicBezTo>
                  <a:lnTo>
                    <a:pt x="1499739" y="561180"/>
                  </a:lnTo>
                  <a:cubicBezTo>
                    <a:pt x="1516206" y="561180"/>
                    <a:pt x="1529555" y="547831"/>
                    <a:pt x="1529555" y="531364"/>
                  </a:cubicBezTo>
                  <a:lnTo>
                    <a:pt x="1529555" y="75060"/>
                  </a:lnTo>
                  <a:cubicBezTo>
                    <a:pt x="1529555" y="58593"/>
                    <a:pt x="1516206" y="45244"/>
                    <a:pt x="1499739" y="45244"/>
                  </a:cubicBezTo>
                  <a:close/>
                  <a:moveTo>
                    <a:pt x="53450" y="0"/>
                  </a:moveTo>
                  <a:lnTo>
                    <a:pt x="1518175" y="0"/>
                  </a:lnTo>
                  <a:cubicBezTo>
                    <a:pt x="1547695" y="0"/>
                    <a:pt x="1571625" y="23930"/>
                    <a:pt x="1571625" y="53450"/>
                  </a:cubicBezTo>
                  <a:lnTo>
                    <a:pt x="1571625" y="552975"/>
                  </a:lnTo>
                  <a:cubicBezTo>
                    <a:pt x="1571625" y="582495"/>
                    <a:pt x="1547695" y="606425"/>
                    <a:pt x="1518175" y="606425"/>
                  </a:cubicBezTo>
                  <a:lnTo>
                    <a:pt x="53450" y="606425"/>
                  </a:lnTo>
                  <a:cubicBezTo>
                    <a:pt x="23930" y="606425"/>
                    <a:pt x="0" y="582495"/>
                    <a:pt x="0" y="552975"/>
                  </a:cubicBezTo>
                  <a:lnTo>
                    <a:pt x="0" y="53450"/>
                  </a:lnTo>
                  <a:cubicBezTo>
                    <a:pt x="0" y="23930"/>
                    <a:pt x="23930" y="0"/>
                    <a:pt x="53450" y="0"/>
                  </a:cubicBezTo>
                  <a:close/>
                </a:path>
              </a:pathLst>
            </a:cu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3" name="テキスト ボックス 22">
              <a:extLst>
                <a:ext uri="{FF2B5EF4-FFF2-40B4-BE49-F238E27FC236}">
                  <a16:creationId xmlns:a16="http://schemas.microsoft.com/office/drawing/2014/main" id="{B59D80A3-F2FB-714A-FCA7-9EBFF083EF8C}"/>
                </a:ext>
              </a:extLst>
            </p:cNvPr>
            <p:cNvSpPr txBox="1"/>
            <p:nvPr/>
          </p:nvSpPr>
          <p:spPr>
            <a:xfrm>
              <a:off x="8003968" y="3381846"/>
              <a:ext cx="1398208" cy="412909"/>
            </a:xfrm>
            <a:prstGeom prst="rect">
              <a:avLst/>
            </a:prstGeom>
            <a:noFill/>
          </p:spPr>
          <p:txBody>
            <a:bodyPr wrap="none" rtlCol="0">
              <a:prstTxWarp prst="textPlain">
                <a:avLst/>
              </a:prstTxWarp>
              <a:spAutoFit/>
            </a:bodyPr>
            <a:lstStyle/>
            <a:p>
              <a:r>
                <a:rPr lang="en-US" altLang="ja-JP" b="1" dirty="0">
                  <a:solidFill>
                    <a:srgbClr val="FF0000"/>
                  </a:solidFill>
                  <a:latin typeface="+mj-ea"/>
                  <a:ea typeface="+mj-ea"/>
                </a:rPr>
                <a:t>CONFIDENTIAL</a:t>
              </a:r>
              <a:endParaRPr kumimoji="1" lang="ja-JP" altLang="en-US" dirty="0">
                <a:solidFill>
                  <a:srgbClr val="FF0000"/>
                </a:solidFill>
                <a:latin typeface="+mj-ea"/>
                <a:ea typeface="+mj-ea"/>
              </a:endParaRPr>
            </a:p>
          </p:txBody>
        </p:sp>
      </p:grpSp>
      <p:pic>
        <p:nvPicPr>
          <p:cNvPr id="25" name="図 24" descr="タイムライン&#10;&#10;中程度の精度で自動的に生成された説明">
            <a:extLst>
              <a:ext uri="{FF2B5EF4-FFF2-40B4-BE49-F238E27FC236}">
                <a16:creationId xmlns:a16="http://schemas.microsoft.com/office/drawing/2014/main" id="{BE29386C-8A68-7C3D-917D-88C6DB4C5E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2806" y="2138295"/>
            <a:ext cx="16344594" cy="5769365"/>
          </a:xfrm>
          <a:prstGeom prst="rect">
            <a:avLst/>
          </a:prstGeom>
        </p:spPr>
      </p:pic>
      <p:graphicFrame>
        <p:nvGraphicFramePr>
          <p:cNvPr id="27" name="表 27">
            <a:extLst>
              <a:ext uri="{FF2B5EF4-FFF2-40B4-BE49-F238E27FC236}">
                <a16:creationId xmlns:a16="http://schemas.microsoft.com/office/drawing/2014/main" id="{C1B57825-4726-C67E-8B5E-AA71FC8D3BD8}"/>
              </a:ext>
            </a:extLst>
          </p:cNvPr>
          <p:cNvGraphicFramePr>
            <a:graphicFrameLocks noGrp="1"/>
          </p:cNvGraphicFramePr>
          <p:nvPr>
            <p:extLst>
              <p:ext uri="{D42A27DB-BD31-4B8C-83A1-F6EECF244321}">
                <p14:modId xmlns:p14="http://schemas.microsoft.com/office/powerpoint/2010/main" val="1381471520"/>
              </p:ext>
            </p:extLst>
          </p:nvPr>
        </p:nvGraphicFramePr>
        <p:xfrm>
          <a:off x="1219199" y="8234296"/>
          <a:ext cx="15887716" cy="1557404"/>
        </p:xfrm>
        <a:graphic>
          <a:graphicData uri="http://schemas.openxmlformats.org/drawingml/2006/table">
            <a:tbl>
              <a:tblPr firstRow="1" bandRow="1">
                <a:tableStyleId>{5C22544A-7EE6-4342-B048-85BDC9FD1C3A}</a:tableStyleId>
              </a:tblPr>
              <a:tblGrid>
                <a:gridCol w="7943858">
                  <a:extLst>
                    <a:ext uri="{9D8B030D-6E8A-4147-A177-3AD203B41FA5}">
                      <a16:colId xmlns:a16="http://schemas.microsoft.com/office/drawing/2014/main" val="1288513939"/>
                    </a:ext>
                  </a:extLst>
                </a:gridCol>
                <a:gridCol w="7943858">
                  <a:extLst>
                    <a:ext uri="{9D8B030D-6E8A-4147-A177-3AD203B41FA5}">
                      <a16:colId xmlns:a16="http://schemas.microsoft.com/office/drawing/2014/main" val="3559536106"/>
                    </a:ext>
                  </a:extLst>
                </a:gridCol>
              </a:tblGrid>
              <a:tr h="547582">
                <a:tc>
                  <a:txBody>
                    <a:bodyPr/>
                    <a:lstStyle/>
                    <a:p>
                      <a:pPr algn="ctr"/>
                      <a:r>
                        <a:rPr kumimoji="1" lang="ja-JP" altLang="en-US" sz="2800" dirty="0">
                          <a:solidFill>
                            <a:schemeClr val="tx1"/>
                          </a:solidFill>
                          <a:latin typeface="Yu Gothic UI" panose="020B0500000000000000" pitchFamily="50" charset="-128"/>
                          <a:ea typeface="Yu Gothic UI" panose="020B0500000000000000" pitchFamily="50" charset="-128"/>
                        </a:rPr>
                        <a:t>メリット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r>
                        <a:rPr kumimoji="1" lang="ja-JP" altLang="en-US" sz="2800" dirty="0">
                          <a:solidFill>
                            <a:schemeClr val="tx1"/>
                          </a:solidFill>
                          <a:latin typeface="Yu Gothic UI" panose="020B0500000000000000" pitchFamily="50" charset="-128"/>
                          <a:ea typeface="Yu Gothic UI" panose="020B0500000000000000" pitchFamily="50" charset="-128"/>
                        </a:rPr>
                        <a:t>デメリット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4019248358"/>
                  </a:ext>
                </a:extLst>
              </a:tr>
              <a:tr h="1009822">
                <a:tc>
                  <a:txBody>
                    <a:bodyPr/>
                    <a:lstStyle/>
                    <a:p>
                      <a:r>
                        <a:rPr kumimoji="1" lang="ja-JP" altLang="en-US" dirty="0">
                          <a:solidFill>
                            <a:schemeClr val="tx1"/>
                          </a:solidFill>
                          <a:latin typeface="Yu Gothic UI" panose="020B0500000000000000" pitchFamily="50" charset="-128"/>
                          <a:ea typeface="Yu Gothic UI" panose="020B0500000000000000" pitchFamily="50" charset="-128"/>
                        </a:rPr>
                        <a:t>・営業に注力できる為リスト精査、ロープレなどの時間にあてる事が出来る</a:t>
                      </a:r>
                      <a:endParaRPr kumimoji="1" lang="en-US" altLang="ja-JP" dirty="0">
                        <a:solidFill>
                          <a:schemeClr val="tx1"/>
                        </a:solidFill>
                        <a:latin typeface="Yu Gothic UI" panose="020B0500000000000000" pitchFamily="50" charset="-128"/>
                        <a:ea typeface="Yu Gothic UI" panose="020B0500000000000000" pitchFamily="50" charset="-128"/>
                      </a:endParaRPr>
                    </a:p>
                    <a:p>
                      <a:r>
                        <a:rPr kumimoji="1" lang="ja-JP" altLang="en-US" dirty="0">
                          <a:solidFill>
                            <a:schemeClr val="tx1"/>
                          </a:solidFill>
                          <a:latin typeface="Yu Gothic UI" panose="020B0500000000000000" pitchFamily="50" charset="-128"/>
                          <a:ea typeface="Yu Gothic UI" panose="020B0500000000000000" pitchFamily="50" charset="-128"/>
                        </a:rPr>
                        <a:t>・営業と</a:t>
                      </a:r>
                      <a:r>
                        <a:rPr kumimoji="1" lang="en-US" altLang="ja-JP" dirty="0">
                          <a:solidFill>
                            <a:schemeClr val="tx1"/>
                          </a:solidFill>
                          <a:latin typeface="Yu Gothic UI" panose="020B0500000000000000" pitchFamily="50" charset="-128"/>
                          <a:ea typeface="Yu Gothic UI" panose="020B0500000000000000" pitchFamily="50" charset="-128"/>
                        </a:rPr>
                        <a:t>CS</a:t>
                      </a:r>
                      <a:r>
                        <a:rPr kumimoji="1" lang="ja-JP" altLang="en-US" dirty="0">
                          <a:solidFill>
                            <a:schemeClr val="tx1"/>
                          </a:solidFill>
                          <a:latin typeface="Yu Gothic UI" panose="020B0500000000000000" pitchFamily="50" charset="-128"/>
                          <a:ea typeface="Yu Gothic UI" panose="020B0500000000000000" pitchFamily="50" charset="-128"/>
                        </a:rPr>
                        <a:t>は使う筋肉も違う為より営業に振り切る事が出来る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dirty="0">
                          <a:solidFill>
                            <a:schemeClr val="tx1"/>
                          </a:solidFill>
                          <a:latin typeface="Yu Gothic UI" panose="020B0500000000000000" pitchFamily="50" charset="-128"/>
                          <a:ea typeface="Yu Gothic UI" panose="020B0500000000000000" pitchFamily="50" charset="-128"/>
                        </a:rPr>
                        <a:t>・商談「没」店舗に対してクロスセル提案が出来ない</a:t>
                      </a:r>
                      <a:endParaRPr kumimoji="1" lang="en-US" altLang="ja-JP" dirty="0">
                        <a:solidFill>
                          <a:schemeClr val="tx1"/>
                        </a:solidFill>
                        <a:latin typeface="Yu Gothic UI" panose="020B0500000000000000" pitchFamily="50" charset="-128"/>
                        <a:ea typeface="Yu Gothic UI" panose="020B0500000000000000" pitchFamily="50" charset="-128"/>
                      </a:endParaRPr>
                    </a:p>
                    <a:p>
                      <a:r>
                        <a:rPr kumimoji="1" lang="ja-JP" altLang="en-US" dirty="0">
                          <a:solidFill>
                            <a:schemeClr val="tx1"/>
                          </a:solidFill>
                          <a:latin typeface="Yu Gothic UI" panose="020B0500000000000000" pitchFamily="50" charset="-128"/>
                          <a:ea typeface="Yu Gothic UI" panose="020B0500000000000000" pitchFamily="50" charset="-128"/>
                        </a:rPr>
                        <a:t>・新規営業の獲得状況によって</a:t>
                      </a:r>
                      <a:r>
                        <a:rPr kumimoji="1" lang="en-US" altLang="ja-JP" dirty="0">
                          <a:solidFill>
                            <a:schemeClr val="tx1"/>
                          </a:solidFill>
                          <a:latin typeface="Yu Gothic UI" panose="020B0500000000000000" pitchFamily="50" charset="-128"/>
                          <a:ea typeface="Yu Gothic UI" panose="020B0500000000000000" pitchFamily="50" charset="-128"/>
                        </a:rPr>
                        <a:t>CS</a:t>
                      </a:r>
                      <a:r>
                        <a:rPr kumimoji="1" lang="ja-JP" altLang="en-US" dirty="0">
                          <a:solidFill>
                            <a:schemeClr val="tx1"/>
                          </a:solidFill>
                          <a:latin typeface="Yu Gothic UI" panose="020B0500000000000000" pitchFamily="50" charset="-128"/>
                          <a:ea typeface="Yu Gothic UI" panose="020B0500000000000000" pitchFamily="50" charset="-128"/>
                        </a:rPr>
                        <a:t>の手が余る事が想定される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0160383"/>
                  </a:ext>
                </a:extLst>
              </a:tr>
            </a:tbl>
          </a:graphicData>
        </a:graphic>
      </p:graphicFrame>
      <p:sp>
        <p:nvSpPr>
          <p:cNvPr id="28" name="テキスト ボックス 27">
            <a:extLst>
              <a:ext uri="{FF2B5EF4-FFF2-40B4-BE49-F238E27FC236}">
                <a16:creationId xmlns:a16="http://schemas.microsoft.com/office/drawing/2014/main" id="{D7896F2C-30BC-3FB7-452B-6B9ECCAD6DC9}"/>
              </a:ext>
            </a:extLst>
          </p:cNvPr>
          <p:cNvSpPr txBox="1"/>
          <p:nvPr/>
        </p:nvSpPr>
        <p:spPr>
          <a:xfrm>
            <a:off x="5105400" y="1326650"/>
            <a:ext cx="14893686" cy="523220"/>
          </a:xfrm>
          <a:prstGeom prst="rect">
            <a:avLst/>
          </a:prstGeom>
          <a:noFill/>
        </p:spPr>
        <p:txBody>
          <a:bodyPr wrap="square" rtlCol="0">
            <a:spAutoFit/>
          </a:bodyPr>
          <a:lstStyle/>
          <a:p>
            <a:r>
              <a:rPr kumimoji="1" lang="ja-JP" altLang="en-US" sz="2800" b="1" dirty="0">
                <a:latin typeface="Yu Gothic UI" panose="020B0500000000000000" pitchFamily="50" charset="-128"/>
                <a:ea typeface="Yu Gothic UI" panose="020B0500000000000000" pitchFamily="50" charset="-128"/>
              </a:rPr>
              <a:t>下記体制での想定されるメリット・デメリット</a:t>
            </a:r>
          </a:p>
        </p:txBody>
      </p:sp>
    </p:spTree>
    <p:extLst>
      <p:ext uri="{BB962C8B-B14F-4D97-AF65-F5344CB8AC3E}">
        <p14:creationId xmlns:p14="http://schemas.microsoft.com/office/powerpoint/2010/main" val="2453877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072865" y="128017"/>
            <a:ext cx="1645920" cy="781812"/>
            <a:chOff x="0" y="0"/>
            <a:chExt cx="1463040" cy="694944"/>
          </a:xfrm>
        </p:grpSpPr>
        <p:sp>
          <p:nvSpPr>
            <p:cNvPr id="3" name="Freeform 3"/>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3"/>
              <a:stretch>
                <a:fillRect/>
              </a:stretch>
            </a:blip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1015" y="185547"/>
            <a:ext cx="303276" cy="64846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7784" y="1019175"/>
            <a:ext cx="17170527" cy="19050"/>
          </a:xfrm>
          <a:prstGeom prst="rect">
            <a:avLst/>
          </a:prstGeom>
        </p:spPr>
      </p:pic>
      <p:sp>
        <p:nvSpPr>
          <p:cNvPr id="9" name="TextBox 9"/>
          <p:cNvSpPr txBox="1"/>
          <p:nvPr/>
        </p:nvSpPr>
        <p:spPr>
          <a:xfrm>
            <a:off x="952805" y="141146"/>
            <a:ext cx="11115412" cy="591700"/>
          </a:xfrm>
          <a:prstGeom prst="rect">
            <a:avLst/>
          </a:prstGeom>
        </p:spPr>
        <p:txBody>
          <a:bodyPr lIns="0" tIns="0" rIns="0" bIns="0" rtlCol="0" anchor="t">
            <a:spAutoFit/>
          </a:bodyPr>
          <a:lstStyle/>
          <a:p>
            <a:pPr algn="l">
              <a:lnSpc>
                <a:spcPts val="5040"/>
              </a:lnSpc>
            </a:pPr>
            <a:r>
              <a:rPr lang="en-US" sz="3600" dirty="0" err="1">
                <a:ea typeface="UD角ゴ_ラージ Bold"/>
              </a:rPr>
              <a:t>弊社からのご提案</a:t>
            </a:r>
            <a:endParaRPr lang="en-US" sz="3600" dirty="0">
              <a:ea typeface="UD角ゴ_ラージ Bold"/>
            </a:endParaRPr>
          </a:p>
        </p:txBody>
      </p:sp>
      <p:grpSp>
        <p:nvGrpSpPr>
          <p:cNvPr id="21" name="グループ化 20">
            <a:extLst>
              <a:ext uri="{FF2B5EF4-FFF2-40B4-BE49-F238E27FC236}">
                <a16:creationId xmlns:a16="http://schemas.microsoft.com/office/drawing/2014/main" id="{C35EC9CA-281B-B48B-DBFF-876275986A06}"/>
              </a:ext>
            </a:extLst>
          </p:cNvPr>
          <p:cNvGrpSpPr/>
          <p:nvPr/>
        </p:nvGrpSpPr>
        <p:grpSpPr>
          <a:xfrm>
            <a:off x="14325600" y="305264"/>
            <a:ext cx="1571625" cy="606425"/>
            <a:chOff x="7915482" y="3286124"/>
            <a:chExt cx="1571625" cy="606425"/>
          </a:xfrm>
        </p:grpSpPr>
        <p:sp>
          <p:nvSpPr>
            <p:cNvPr id="22" name="フリーフォーム: 図形 21">
              <a:extLst>
                <a:ext uri="{FF2B5EF4-FFF2-40B4-BE49-F238E27FC236}">
                  <a16:creationId xmlns:a16="http://schemas.microsoft.com/office/drawing/2014/main" id="{29BA389A-6EEF-28B7-030F-59462CA3627D}"/>
                </a:ext>
              </a:extLst>
            </p:cNvPr>
            <p:cNvSpPr/>
            <p:nvPr/>
          </p:nvSpPr>
          <p:spPr bwMode="auto">
            <a:xfrm>
              <a:off x="7915482" y="3286124"/>
              <a:ext cx="1571625" cy="606425"/>
            </a:xfrm>
            <a:custGeom>
              <a:avLst/>
              <a:gdLst>
                <a:gd name="connsiteX0" fmla="*/ 71885 w 1571625"/>
                <a:gd name="connsiteY0" fmla="*/ 45244 h 606425"/>
                <a:gd name="connsiteX1" fmla="*/ 42069 w 1571625"/>
                <a:gd name="connsiteY1" fmla="*/ 75060 h 606425"/>
                <a:gd name="connsiteX2" fmla="*/ 42069 w 1571625"/>
                <a:gd name="connsiteY2" fmla="*/ 531364 h 606425"/>
                <a:gd name="connsiteX3" fmla="*/ 71885 w 1571625"/>
                <a:gd name="connsiteY3" fmla="*/ 561180 h 606425"/>
                <a:gd name="connsiteX4" fmla="*/ 1499739 w 1571625"/>
                <a:gd name="connsiteY4" fmla="*/ 561180 h 606425"/>
                <a:gd name="connsiteX5" fmla="*/ 1529555 w 1571625"/>
                <a:gd name="connsiteY5" fmla="*/ 531364 h 606425"/>
                <a:gd name="connsiteX6" fmla="*/ 1529555 w 1571625"/>
                <a:gd name="connsiteY6" fmla="*/ 75060 h 606425"/>
                <a:gd name="connsiteX7" fmla="*/ 1499739 w 1571625"/>
                <a:gd name="connsiteY7" fmla="*/ 45244 h 606425"/>
                <a:gd name="connsiteX8" fmla="*/ 53450 w 1571625"/>
                <a:gd name="connsiteY8" fmla="*/ 0 h 606425"/>
                <a:gd name="connsiteX9" fmla="*/ 1518175 w 1571625"/>
                <a:gd name="connsiteY9" fmla="*/ 0 h 606425"/>
                <a:gd name="connsiteX10" fmla="*/ 1571625 w 1571625"/>
                <a:gd name="connsiteY10" fmla="*/ 53450 h 606425"/>
                <a:gd name="connsiteX11" fmla="*/ 1571625 w 1571625"/>
                <a:gd name="connsiteY11" fmla="*/ 552975 h 606425"/>
                <a:gd name="connsiteX12" fmla="*/ 1518175 w 1571625"/>
                <a:gd name="connsiteY12" fmla="*/ 606425 h 606425"/>
                <a:gd name="connsiteX13" fmla="*/ 53450 w 1571625"/>
                <a:gd name="connsiteY13" fmla="*/ 606425 h 606425"/>
                <a:gd name="connsiteX14" fmla="*/ 0 w 1571625"/>
                <a:gd name="connsiteY14" fmla="*/ 552975 h 606425"/>
                <a:gd name="connsiteX15" fmla="*/ 0 w 1571625"/>
                <a:gd name="connsiteY15" fmla="*/ 53450 h 606425"/>
                <a:gd name="connsiteX16" fmla="*/ 53450 w 1571625"/>
                <a:gd name="connsiteY16" fmla="*/ 0 h 6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1625" h="606425">
                  <a:moveTo>
                    <a:pt x="71885" y="45244"/>
                  </a:moveTo>
                  <a:cubicBezTo>
                    <a:pt x="55418" y="45244"/>
                    <a:pt x="42069" y="58593"/>
                    <a:pt x="42069" y="75060"/>
                  </a:cubicBezTo>
                  <a:lnTo>
                    <a:pt x="42069" y="531364"/>
                  </a:lnTo>
                  <a:cubicBezTo>
                    <a:pt x="42069" y="547831"/>
                    <a:pt x="55418" y="561180"/>
                    <a:pt x="71885" y="561180"/>
                  </a:cubicBezTo>
                  <a:lnTo>
                    <a:pt x="1499739" y="561180"/>
                  </a:lnTo>
                  <a:cubicBezTo>
                    <a:pt x="1516206" y="561180"/>
                    <a:pt x="1529555" y="547831"/>
                    <a:pt x="1529555" y="531364"/>
                  </a:cubicBezTo>
                  <a:lnTo>
                    <a:pt x="1529555" y="75060"/>
                  </a:lnTo>
                  <a:cubicBezTo>
                    <a:pt x="1529555" y="58593"/>
                    <a:pt x="1516206" y="45244"/>
                    <a:pt x="1499739" y="45244"/>
                  </a:cubicBezTo>
                  <a:close/>
                  <a:moveTo>
                    <a:pt x="53450" y="0"/>
                  </a:moveTo>
                  <a:lnTo>
                    <a:pt x="1518175" y="0"/>
                  </a:lnTo>
                  <a:cubicBezTo>
                    <a:pt x="1547695" y="0"/>
                    <a:pt x="1571625" y="23930"/>
                    <a:pt x="1571625" y="53450"/>
                  </a:cubicBezTo>
                  <a:lnTo>
                    <a:pt x="1571625" y="552975"/>
                  </a:lnTo>
                  <a:cubicBezTo>
                    <a:pt x="1571625" y="582495"/>
                    <a:pt x="1547695" y="606425"/>
                    <a:pt x="1518175" y="606425"/>
                  </a:cubicBezTo>
                  <a:lnTo>
                    <a:pt x="53450" y="606425"/>
                  </a:lnTo>
                  <a:cubicBezTo>
                    <a:pt x="23930" y="606425"/>
                    <a:pt x="0" y="582495"/>
                    <a:pt x="0" y="552975"/>
                  </a:cubicBezTo>
                  <a:lnTo>
                    <a:pt x="0" y="53450"/>
                  </a:lnTo>
                  <a:cubicBezTo>
                    <a:pt x="0" y="23930"/>
                    <a:pt x="23930" y="0"/>
                    <a:pt x="53450" y="0"/>
                  </a:cubicBezTo>
                  <a:close/>
                </a:path>
              </a:pathLst>
            </a:cu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3" name="テキスト ボックス 22">
              <a:extLst>
                <a:ext uri="{FF2B5EF4-FFF2-40B4-BE49-F238E27FC236}">
                  <a16:creationId xmlns:a16="http://schemas.microsoft.com/office/drawing/2014/main" id="{B59D80A3-F2FB-714A-FCA7-9EBFF083EF8C}"/>
                </a:ext>
              </a:extLst>
            </p:cNvPr>
            <p:cNvSpPr txBox="1"/>
            <p:nvPr/>
          </p:nvSpPr>
          <p:spPr>
            <a:xfrm>
              <a:off x="8003968" y="3381846"/>
              <a:ext cx="1398208" cy="412909"/>
            </a:xfrm>
            <a:prstGeom prst="rect">
              <a:avLst/>
            </a:prstGeom>
            <a:noFill/>
          </p:spPr>
          <p:txBody>
            <a:bodyPr wrap="none" rtlCol="0">
              <a:prstTxWarp prst="textPlain">
                <a:avLst/>
              </a:prstTxWarp>
              <a:spAutoFit/>
            </a:bodyPr>
            <a:lstStyle/>
            <a:p>
              <a:r>
                <a:rPr lang="en-US" altLang="ja-JP" b="1" dirty="0">
                  <a:solidFill>
                    <a:srgbClr val="FF0000"/>
                  </a:solidFill>
                  <a:latin typeface="+mj-ea"/>
                  <a:ea typeface="+mj-ea"/>
                </a:rPr>
                <a:t>CONFIDENTIAL</a:t>
              </a:r>
              <a:endParaRPr kumimoji="1" lang="ja-JP" altLang="en-US" dirty="0">
                <a:solidFill>
                  <a:srgbClr val="FF0000"/>
                </a:solidFill>
                <a:latin typeface="+mj-ea"/>
                <a:ea typeface="+mj-ea"/>
              </a:endParaRPr>
            </a:p>
          </p:txBody>
        </p:sp>
      </p:grpSp>
      <p:sp>
        <p:nvSpPr>
          <p:cNvPr id="28" name="テキスト ボックス 27">
            <a:extLst>
              <a:ext uri="{FF2B5EF4-FFF2-40B4-BE49-F238E27FC236}">
                <a16:creationId xmlns:a16="http://schemas.microsoft.com/office/drawing/2014/main" id="{D7896F2C-30BC-3FB7-452B-6B9ECCAD6DC9}"/>
              </a:ext>
            </a:extLst>
          </p:cNvPr>
          <p:cNvSpPr txBox="1"/>
          <p:nvPr/>
        </p:nvSpPr>
        <p:spPr>
          <a:xfrm>
            <a:off x="240789" y="1209719"/>
            <a:ext cx="17170527" cy="892552"/>
          </a:xfrm>
          <a:prstGeom prst="rect">
            <a:avLst/>
          </a:prstGeom>
          <a:noFill/>
        </p:spPr>
        <p:txBody>
          <a:bodyPr wrap="square" rtlCol="0">
            <a:spAutoFit/>
          </a:bodyPr>
          <a:lstStyle/>
          <a:p>
            <a:r>
              <a:rPr kumimoji="1" lang="ja-JP" altLang="en-US" sz="2400" b="1" dirty="0">
                <a:latin typeface="Microsoft YaHei UI" panose="020B0503020204020204" pitchFamily="34" charset="-122"/>
                <a:ea typeface="Microsoft YaHei UI" panose="020B0503020204020204" pitchFamily="34" charset="-122"/>
              </a:rPr>
              <a:t>●体制の変更・モバイルトスップ数の増加によりライトプランがコケてもマネタイズ出来る</a:t>
            </a:r>
            <a:r>
              <a:rPr kumimoji="1" lang="en-US" altLang="ja-JP" sz="2400" b="1" dirty="0">
                <a:latin typeface="Microsoft YaHei UI" panose="020B0503020204020204" pitchFamily="34" charset="-122"/>
                <a:ea typeface="Microsoft YaHei UI" panose="020B0503020204020204" pitchFamily="34" charset="-122"/>
              </a:rPr>
              <a:t>KGI</a:t>
            </a:r>
            <a:r>
              <a:rPr kumimoji="1" lang="ja-JP" altLang="en-US" sz="2400" b="1" dirty="0">
                <a:latin typeface="Microsoft YaHei UI" panose="020B0503020204020204" pitchFamily="34" charset="-122"/>
                <a:ea typeface="Microsoft YaHei UI" panose="020B0503020204020204" pitchFamily="34" charset="-122"/>
              </a:rPr>
              <a:t>へのご提案</a:t>
            </a:r>
            <a:endParaRPr kumimoji="1" lang="en-US" altLang="ja-JP" sz="2400" b="1" dirty="0">
              <a:latin typeface="Microsoft YaHei UI" panose="020B0503020204020204" pitchFamily="34" charset="-122"/>
              <a:ea typeface="Microsoft YaHei UI" panose="020B0503020204020204" pitchFamily="34" charset="-122"/>
            </a:endParaRPr>
          </a:p>
          <a:p>
            <a:endParaRPr kumimoji="1" lang="en-US" altLang="ja-JP" sz="2800" dirty="0"/>
          </a:p>
        </p:txBody>
      </p:sp>
      <p:graphicFrame>
        <p:nvGraphicFramePr>
          <p:cNvPr id="6" name="object 4">
            <a:extLst>
              <a:ext uri="{FF2B5EF4-FFF2-40B4-BE49-F238E27FC236}">
                <a16:creationId xmlns:a16="http://schemas.microsoft.com/office/drawing/2014/main" id="{445A2D0D-4C69-80A2-581F-E984B899A9D3}"/>
              </a:ext>
            </a:extLst>
          </p:cNvPr>
          <p:cNvGraphicFramePr>
            <a:graphicFrameLocks noGrp="1"/>
          </p:cNvGraphicFramePr>
          <p:nvPr>
            <p:extLst>
              <p:ext uri="{D42A27DB-BD31-4B8C-83A1-F6EECF244321}">
                <p14:modId xmlns:p14="http://schemas.microsoft.com/office/powerpoint/2010/main" val="2425447625"/>
              </p:ext>
            </p:extLst>
          </p:nvPr>
        </p:nvGraphicFramePr>
        <p:xfrm>
          <a:off x="751331" y="1833762"/>
          <a:ext cx="3331210" cy="2803973"/>
        </p:xfrm>
        <a:graphic>
          <a:graphicData uri="http://schemas.openxmlformats.org/drawingml/2006/table">
            <a:tbl>
              <a:tblPr firstRow="1" bandRow="1">
                <a:tableStyleId>{2D5ABB26-0587-4C30-8999-92F81FD0307C}</a:tableStyleId>
              </a:tblPr>
              <a:tblGrid>
                <a:gridCol w="3331210">
                  <a:extLst>
                    <a:ext uri="{9D8B030D-6E8A-4147-A177-3AD203B41FA5}">
                      <a16:colId xmlns:a16="http://schemas.microsoft.com/office/drawing/2014/main" val="20000"/>
                    </a:ext>
                  </a:extLst>
                </a:gridCol>
              </a:tblGrid>
              <a:tr h="33793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304800">
                <a:tc>
                  <a:txBody>
                    <a:bodyPr/>
                    <a:lstStyle/>
                    <a:p>
                      <a:pPr algn="ctr">
                        <a:lnSpc>
                          <a:spcPct val="100000"/>
                        </a:lnSpc>
                        <a:spcBef>
                          <a:spcPts val="1165"/>
                        </a:spcBef>
                      </a:pPr>
                      <a:r>
                        <a:rPr sz="1200" b="1" dirty="0">
                          <a:solidFill>
                            <a:srgbClr val="484848"/>
                          </a:solidFill>
                          <a:latin typeface="Microsoft YaHei UI"/>
                          <a:cs typeface="Microsoft YaHei UI"/>
                        </a:rPr>
                        <a:t>派遣営業様</a:t>
                      </a:r>
                      <a:r>
                        <a:rPr sz="1200" b="1" spc="-35" dirty="0">
                          <a:solidFill>
                            <a:srgbClr val="484848"/>
                          </a:solidFill>
                          <a:latin typeface="Microsoft YaHei UI"/>
                          <a:cs typeface="Microsoft YaHei UI"/>
                        </a:rPr>
                        <a:t> </a:t>
                      </a:r>
                      <a:r>
                        <a:rPr sz="1200" b="1" spc="110" dirty="0">
                          <a:solidFill>
                            <a:srgbClr val="484848"/>
                          </a:solidFill>
                          <a:latin typeface="Microsoft YaHei UI"/>
                          <a:cs typeface="Microsoft YaHei UI"/>
                        </a:rPr>
                        <a:t>6</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35200">
                <a:tc>
                  <a:txBody>
                    <a:bodyPr/>
                    <a:lstStyle/>
                    <a:p>
                      <a:pPr marL="88900">
                        <a:lnSpc>
                          <a:spcPct val="100000"/>
                        </a:lnSpc>
                        <a:spcBef>
                          <a:spcPts val="1250"/>
                        </a:spcBef>
                      </a:pPr>
                      <a:r>
                        <a:rPr sz="1200" b="1" spc="-5" dirty="0">
                          <a:solidFill>
                            <a:srgbClr val="484848"/>
                          </a:solidFill>
                          <a:latin typeface="Microsoft YaHei UI"/>
                          <a:cs typeface="Microsoft YaHei UI"/>
                        </a:rPr>
                        <a:t>新規開拓営</a:t>
                      </a:r>
                      <a:r>
                        <a:rPr sz="1200" b="1" dirty="0">
                          <a:solidFill>
                            <a:srgbClr val="484848"/>
                          </a:solidFill>
                          <a:latin typeface="Microsoft YaHei UI"/>
                          <a:cs typeface="Microsoft YaHei UI"/>
                        </a:rPr>
                        <a:t>業</a:t>
                      </a:r>
                      <a:r>
                        <a:rPr sz="1200" b="1" spc="-5" dirty="0">
                          <a:solidFill>
                            <a:srgbClr val="484848"/>
                          </a:solidFill>
                          <a:latin typeface="Microsoft YaHei UI"/>
                          <a:cs typeface="Microsoft YaHei UI"/>
                        </a:rPr>
                        <a:t>（派遣営業様）</a:t>
                      </a:r>
                      <a:endParaRPr sz="1200" dirty="0">
                        <a:latin typeface="Microsoft YaHei UI"/>
                        <a:cs typeface="Microsoft YaHei UI"/>
                      </a:endParaRPr>
                    </a:p>
                    <a:p>
                      <a:pPr marL="206375">
                        <a:lnSpc>
                          <a:spcPct val="100000"/>
                        </a:lnSpc>
                        <a:spcBef>
                          <a:spcPts val="225"/>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a:t>
                      </a:r>
                      <a:r>
                        <a:rPr sz="1200" b="1" dirty="0">
                          <a:solidFill>
                            <a:srgbClr val="484848"/>
                          </a:solidFill>
                          <a:latin typeface="Microsoft YaHei UI"/>
                          <a:cs typeface="Microsoft YaHei UI"/>
                        </a:rPr>
                        <a:t>アポ取得</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6375">
                        <a:lnSpc>
                          <a:spcPct val="100000"/>
                        </a:lnSpc>
                        <a:spcBef>
                          <a:spcPts val="170"/>
                        </a:spcBef>
                      </a:pPr>
                      <a:r>
                        <a:rPr sz="1200" b="1" spc="-475" dirty="0">
                          <a:solidFill>
                            <a:srgbClr val="484848"/>
                          </a:solidFill>
                          <a:latin typeface="Microsoft YaHei UI"/>
                          <a:cs typeface="Microsoft YaHei UI"/>
                        </a:rPr>
                        <a:t>・</a:t>
                      </a:r>
                      <a:r>
                        <a:rPr sz="1200" b="1" spc="-484" dirty="0">
                          <a:solidFill>
                            <a:srgbClr val="484848"/>
                          </a:solidFill>
                          <a:latin typeface="Microsoft YaHei UI"/>
                          <a:cs typeface="Microsoft YaHei UI"/>
                        </a:rPr>
                        <a:t>オ</a:t>
                      </a:r>
                      <a:r>
                        <a:rPr sz="1200" b="1" spc="-280" dirty="0">
                          <a:solidFill>
                            <a:srgbClr val="484848"/>
                          </a:solidFill>
                          <a:latin typeface="Microsoft YaHei UI"/>
                          <a:cs typeface="Microsoft YaHei UI"/>
                        </a:rPr>
                        <a:t>ンボーデ</a:t>
                      </a:r>
                      <a:r>
                        <a:rPr sz="1200" b="1" spc="-290" dirty="0">
                          <a:solidFill>
                            <a:srgbClr val="484848"/>
                          </a:solidFill>
                          <a:latin typeface="Microsoft YaHei UI"/>
                          <a:cs typeface="Microsoft YaHei UI"/>
                        </a:rPr>
                        <a:t>ィ</a:t>
                      </a:r>
                      <a:r>
                        <a:rPr sz="1200" b="1" spc="-260" dirty="0">
                          <a:solidFill>
                            <a:srgbClr val="484848"/>
                          </a:solidFill>
                          <a:latin typeface="Microsoft YaHei UI"/>
                          <a:cs typeface="Microsoft YaHei UI"/>
                        </a:rPr>
                        <a:t>ング</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spc="5" dirty="0">
                          <a:solidFill>
                            <a:srgbClr val="484848"/>
                          </a:solidFill>
                          <a:latin typeface="Microsoft YaHei UI"/>
                          <a:cs typeface="Microsoft YaHei UI"/>
                        </a:rPr>
                        <a:t>ス</a:t>
                      </a:r>
                      <a:r>
                        <a:rPr sz="1200" b="1" spc="-10" dirty="0">
                          <a:solidFill>
                            <a:srgbClr val="484848"/>
                          </a:solidFill>
                          <a:latin typeface="Microsoft YaHei UI"/>
                          <a:cs typeface="Microsoft YaHei UI"/>
                        </a:rPr>
                        <a:t>セ</a:t>
                      </a:r>
                      <a:r>
                        <a:rPr sz="1200" b="1" dirty="0">
                          <a:solidFill>
                            <a:srgbClr val="484848"/>
                          </a:solidFill>
                          <a:latin typeface="Microsoft YaHei UI"/>
                          <a:cs typeface="Microsoft YaHei UI"/>
                        </a:rPr>
                        <a:t>ル提案</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・解約対応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7" name="object 7">
            <a:extLst>
              <a:ext uri="{FF2B5EF4-FFF2-40B4-BE49-F238E27FC236}">
                <a16:creationId xmlns:a16="http://schemas.microsoft.com/office/drawing/2014/main" id="{F1A94E0E-0FEF-B007-C89F-E54C537A9FA9}"/>
              </a:ext>
            </a:extLst>
          </p:cNvPr>
          <p:cNvGraphicFramePr>
            <a:graphicFrameLocks noGrp="1"/>
          </p:cNvGraphicFramePr>
          <p:nvPr>
            <p:extLst>
              <p:ext uri="{D42A27DB-BD31-4B8C-83A1-F6EECF244321}">
                <p14:modId xmlns:p14="http://schemas.microsoft.com/office/powerpoint/2010/main" val="3436648115"/>
              </p:ext>
            </p:extLst>
          </p:nvPr>
        </p:nvGraphicFramePr>
        <p:xfrm>
          <a:off x="4904231" y="1833762"/>
          <a:ext cx="3331210" cy="2803973"/>
        </p:xfrm>
        <a:graphic>
          <a:graphicData uri="http://schemas.openxmlformats.org/drawingml/2006/table">
            <a:tbl>
              <a:tblPr firstRow="1" bandRow="1">
                <a:tableStyleId>{2D5ABB26-0587-4C30-8999-92F81FD0307C}</a:tableStyleId>
              </a:tblPr>
              <a:tblGrid>
                <a:gridCol w="3331210">
                  <a:extLst>
                    <a:ext uri="{9D8B030D-6E8A-4147-A177-3AD203B41FA5}">
                      <a16:colId xmlns:a16="http://schemas.microsoft.com/office/drawing/2014/main" val="20000"/>
                    </a:ext>
                  </a:extLst>
                </a:gridCol>
              </a:tblGrid>
              <a:tr h="33793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304800">
                <a:tc>
                  <a:txBody>
                    <a:bodyPr/>
                    <a:lstStyle/>
                    <a:p>
                      <a:pPr algn="ctr">
                        <a:lnSpc>
                          <a:spcPct val="100000"/>
                        </a:lnSpc>
                        <a:spcBef>
                          <a:spcPts val="1165"/>
                        </a:spcBef>
                      </a:pPr>
                      <a:r>
                        <a:rPr sz="1200" b="1" dirty="0" err="1">
                          <a:solidFill>
                            <a:srgbClr val="484848"/>
                          </a:solidFill>
                          <a:latin typeface="Microsoft YaHei UI"/>
                          <a:cs typeface="Microsoft YaHei UI"/>
                        </a:rPr>
                        <a:t>派遣営業様</a:t>
                      </a:r>
                      <a:r>
                        <a:rPr sz="1200" b="1" strike="sngStrike" spc="-40" dirty="0">
                          <a:solidFill>
                            <a:srgbClr val="484848"/>
                          </a:solidFill>
                          <a:latin typeface="Microsoft YaHei UI"/>
                          <a:cs typeface="Microsoft YaHei UI"/>
                        </a:rPr>
                        <a:t> </a:t>
                      </a:r>
                      <a:r>
                        <a:rPr sz="1200" b="1" strike="noStrike" spc="110" dirty="0">
                          <a:solidFill>
                            <a:srgbClr val="484848"/>
                          </a:solidFill>
                          <a:latin typeface="Microsoft YaHei UI"/>
                          <a:cs typeface="Microsoft YaHei UI"/>
                        </a:rPr>
                        <a:t>4</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35200">
                <a:tc>
                  <a:txBody>
                    <a:bodyPr/>
                    <a:lstStyle/>
                    <a:p>
                      <a:pPr marL="89535">
                        <a:lnSpc>
                          <a:spcPct val="100000"/>
                        </a:lnSpc>
                        <a:spcBef>
                          <a:spcPts val="1355"/>
                        </a:spcBef>
                      </a:pPr>
                      <a:r>
                        <a:rPr sz="1200" b="1" dirty="0">
                          <a:solidFill>
                            <a:srgbClr val="484848"/>
                          </a:solidFill>
                          <a:latin typeface="Microsoft YaHei UI"/>
                          <a:cs typeface="Microsoft YaHei UI"/>
                        </a:rPr>
                        <a:t>新規開拓営業（派遣営業様）</a:t>
                      </a:r>
                      <a:endParaRPr sz="1200" dirty="0">
                        <a:latin typeface="Microsoft YaHei UI"/>
                        <a:cs typeface="Microsoft YaHei UI"/>
                      </a:endParaRPr>
                    </a:p>
                    <a:p>
                      <a:pPr marL="207010">
                        <a:lnSpc>
                          <a:spcPct val="100000"/>
                        </a:lnSpc>
                        <a:spcBef>
                          <a:spcPts val="220"/>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レア</a:t>
                      </a:r>
                      <a:r>
                        <a:rPr sz="1200" b="1" dirty="0">
                          <a:solidFill>
                            <a:srgbClr val="484848"/>
                          </a:solidFill>
                          <a:latin typeface="Microsoft YaHei UI"/>
                          <a:cs typeface="Microsoft YaHei UI"/>
                        </a:rPr>
                        <a:t>ポ取得</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7010">
                        <a:lnSpc>
                          <a:spcPct val="100000"/>
                        </a:lnSpc>
                        <a:spcBef>
                          <a:spcPts val="165"/>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・オンボーディング</a:t>
                      </a:r>
                      <a:endParaRPr sz="1200" dirty="0">
                        <a:latin typeface="Microsoft YaHei UI"/>
                        <a:cs typeface="Microsoft YaHei UI"/>
                      </a:endParaRPr>
                    </a:p>
                    <a:p>
                      <a:pPr marL="207010">
                        <a:lnSpc>
                          <a:spcPct val="100000"/>
                        </a:lnSpc>
                        <a:spcBef>
                          <a:spcPts val="165"/>
                        </a:spcBef>
                      </a:pPr>
                      <a:r>
                        <a:rPr sz="1200" b="1" dirty="0">
                          <a:solidFill>
                            <a:schemeClr val="bg1">
                              <a:lumMod val="75000"/>
                            </a:schemeClr>
                          </a:solidFill>
                          <a:latin typeface="Microsoft YaHei UI"/>
                          <a:cs typeface="Microsoft YaHei UI"/>
                        </a:rPr>
                        <a:t>・ク</a:t>
                      </a:r>
                      <a:r>
                        <a:rPr sz="1200" b="1" spc="-5" dirty="0">
                          <a:solidFill>
                            <a:schemeClr val="bg1">
                              <a:lumMod val="75000"/>
                            </a:schemeClr>
                          </a:solidFill>
                          <a:latin typeface="Microsoft YaHei UI"/>
                          <a:cs typeface="Microsoft YaHei UI"/>
                        </a:rPr>
                        <a:t>ロ</a:t>
                      </a:r>
                      <a:r>
                        <a:rPr sz="1200" b="1" dirty="0">
                          <a:solidFill>
                            <a:schemeClr val="bg1">
                              <a:lumMod val="75000"/>
                            </a:schemeClr>
                          </a:solidFill>
                          <a:latin typeface="Microsoft YaHei UI"/>
                          <a:cs typeface="Microsoft YaHei UI"/>
                        </a:rPr>
                        <a:t>ス</a:t>
                      </a:r>
                      <a:r>
                        <a:rPr sz="1200" b="1" spc="-10" dirty="0">
                          <a:solidFill>
                            <a:schemeClr val="bg1">
                              <a:lumMod val="75000"/>
                            </a:schemeClr>
                          </a:solidFill>
                          <a:latin typeface="Microsoft YaHei UI"/>
                          <a:cs typeface="Microsoft YaHei UI"/>
                        </a:rPr>
                        <a:t>セ</a:t>
                      </a:r>
                      <a:r>
                        <a:rPr sz="1200" b="1" dirty="0">
                          <a:solidFill>
                            <a:schemeClr val="bg1">
                              <a:lumMod val="75000"/>
                            </a:schemeClr>
                          </a:solidFill>
                          <a:latin typeface="Microsoft YaHei UI"/>
                          <a:cs typeface="Microsoft YaHei UI"/>
                        </a:rPr>
                        <a:t>ル</a:t>
                      </a:r>
                      <a:r>
                        <a:rPr sz="1200" b="1" spc="-10" dirty="0">
                          <a:solidFill>
                            <a:schemeClr val="bg1">
                              <a:lumMod val="75000"/>
                            </a:schemeClr>
                          </a:solidFill>
                          <a:latin typeface="Microsoft YaHei UI"/>
                          <a:cs typeface="Microsoft YaHei UI"/>
                        </a:rPr>
                        <a:t>提</a:t>
                      </a:r>
                      <a:r>
                        <a:rPr sz="1200" b="1" dirty="0">
                          <a:solidFill>
                            <a:schemeClr val="bg1">
                              <a:lumMod val="75000"/>
                            </a:schemeClr>
                          </a:solidFill>
                          <a:latin typeface="Microsoft YaHei UI"/>
                          <a:cs typeface="Microsoft YaHei UI"/>
                        </a:rPr>
                        <a:t>案</a:t>
                      </a:r>
                      <a:endParaRPr sz="1200" dirty="0">
                        <a:solidFill>
                          <a:schemeClr val="bg1">
                            <a:lumMod val="75000"/>
                          </a:schemeClr>
                        </a:solidFill>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・リテン</a:t>
                      </a:r>
                      <a:r>
                        <a:rPr sz="1200" b="1" spc="-10" dirty="0">
                          <a:solidFill>
                            <a:srgbClr val="BEBEBE"/>
                          </a:solidFill>
                          <a:latin typeface="Microsoft YaHei UI"/>
                          <a:cs typeface="Microsoft YaHei UI"/>
                        </a:rPr>
                        <a:t>シ</a:t>
                      </a:r>
                      <a:r>
                        <a:rPr sz="1200" b="1" dirty="0">
                          <a:solidFill>
                            <a:srgbClr val="BEBEBE"/>
                          </a:solidFill>
                          <a:latin typeface="Microsoft YaHei UI"/>
                          <a:cs typeface="Microsoft YaHei UI"/>
                        </a:rPr>
                        <a:t>ョン対応（問い合わせ</a:t>
                      </a:r>
                      <a:r>
                        <a:rPr sz="1200" b="1" spc="-15" dirty="0">
                          <a:solidFill>
                            <a:srgbClr val="BEBEBE"/>
                          </a:solidFill>
                          <a:latin typeface="Microsoft YaHei UI"/>
                          <a:cs typeface="Microsoft YaHei UI"/>
                        </a:rPr>
                        <a:t>等</a:t>
                      </a:r>
                      <a:r>
                        <a:rPr sz="1200" b="1" dirty="0">
                          <a:solidFill>
                            <a:srgbClr val="BEBEBE"/>
                          </a:solidFill>
                          <a:latin typeface="Microsoft YaHei UI"/>
                          <a:cs typeface="Microsoft YaHei UI"/>
                        </a:rPr>
                        <a:t>）</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・解約対応</a:t>
                      </a:r>
                      <a:endParaRPr sz="1200" dirty="0">
                        <a:latin typeface="Microsoft YaHei UI"/>
                        <a:cs typeface="Microsoft YaHei UI"/>
                      </a:endParaRPr>
                    </a:p>
                  </a:txBody>
                  <a:tcPr marL="0" marR="0" marT="17208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8" name="object 8">
            <a:extLst>
              <a:ext uri="{FF2B5EF4-FFF2-40B4-BE49-F238E27FC236}">
                <a16:creationId xmlns:a16="http://schemas.microsoft.com/office/drawing/2014/main" id="{9CE1DD8A-3BBE-3417-BFBE-B9E63E14042C}"/>
              </a:ext>
            </a:extLst>
          </p:cNvPr>
          <p:cNvGraphicFramePr>
            <a:graphicFrameLocks noGrp="1"/>
          </p:cNvGraphicFramePr>
          <p:nvPr>
            <p:extLst>
              <p:ext uri="{D42A27DB-BD31-4B8C-83A1-F6EECF244321}">
                <p14:modId xmlns:p14="http://schemas.microsoft.com/office/powerpoint/2010/main" val="882926989"/>
              </p:ext>
            </p:extLst>
          </p:nvPr>
        </p:nvGraphicFramePr>
        <p:xfrm>
          <a:off x="8328660" y="1833762"/>
          <a:ext cx="3329940" cy="2803973"/>
        </p:xfrm>
        <a:graphic>
          <a:graphicData uri="http://schemas.openxmlformats.org/drawingml/2006/table">
            <a:tbl>
              <a:tblPr firstRow="1" bandRow="1">
                <a:tableStyleId>{2D5ABB26-0587-4C30-8999-92F81FD0307C}</a:tableStyleId>
              </a:tblPr>
              <a:tblGrid>
                <a:gridCol w="3329940">
                  <a:extLst>
                    <a:ext uri="{9D8B030D-6E8A-4147-A177-3AD203B41FA5}">
                      <a16:colId xmlns:a16="http://schemas.microsoft.com/office/drawing/2014/main" val="20000"/>
                    </a:ext>
                  </a:extLst>
                </a:gridCol>
              </a:tblGrid>
              <a:tr h="337938">
                <a:tc>
                  <a:txBody>
                    <a:bodyPr/>
                    <a:lstStyle/>
                    <a:p>
                      <a:pPr marL="1270" algn="ctr">
                        <a:lnSpc>
                          <a:spcPct val="100000"/>
                        </a:lnSpc>
                        <a:spcBef>
                          <a:spcPts val="1090"/>
                        </a:spcBef>
                      </a:pPr>
                      <a:r>
                        <a:rPr sz="1200" b="1" spc="-5" dirty="0">
                          <a:solidFill>
                            <a:srgbClr val="484848"/>
                          </a:solidFill>
                          <a:latin typeface="Microsoft YaHei UI"/>
                          <a:cs typeface="Microsoft YaHei UI"/>
                        </a:rPr>
                        <a:t>カス</a:t>
                      </a:r>
                      <a:r>
                        <a:rPr sz="1200" b="1" spc="-10" dirty="0">
                          <a:solidFill>
                            <a:srgbClr val="484848"/>
                          </a:solidFill>
                          <a:latin typeface="Microsoft YaHei UI"/>
                          <a:cs typeface="Microsoft YaHei UI"/>
                        </a:rPr>
                        <a:t>タ</a:t>
                      </a:r>
                      <a:r>
                        <a:rPr sz="1200" b="1" dirty="0">
                          <a:solidFill>
                            <a:srgbClr val="484848"/>
                          </a:solidFill>
                          <a:latin typeface="Microsoft YaHei UI"/>
                          <a:cs typeface="Microsoft YaHei UI"/>
                        </a:rPr>
                        <a:t>マーサクセ</a:t>
                      </a:r>
                      <a:r>
                        <a:rPr sz="1200" b="1" spc="-10" dirty="0">
                          <a:solidFill>
                            <a:srgbClr val="484848"/>
                          </a:solidFill>
                          <a:latin typeface="Microsoft YaHei UI"/>
                          <a:cs typeface="Microsoft YaHei UI"/>
                        </a:rPr>
                        <a:t>ス</a:t>
                      </a:r>
                      <a:r>
                        <a:rPr sz="1200" b="1" dirty="0">
                          <a:solidFill>
                            <a:srgbClr val="484848"/>
                          </a:solidFill>
                          <a:latin typeface="Microsoft YaHei UI"/>
                          <a:cs typeface="Microsoft YaHei UI"/>
                        </a:rPr>
                        <a:t>部隊</a:t>
                      </a:r>
                      <a:endParaRPr sz="1200" dirty="0">
                        <a:latin typeface="Microsoft YaHei UI"/>
                        <a:cs typeface="Microsoft YaHei UI"/>
                      </a:endParaRPr>
                    </a:p>
                  </a:txBody>
                  <a:tcPr marL="0" marR="0" marT="138430"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304800">
                <a:tc>
                  <a:txBody>
                    <a:bodyPr/>
                    <a:lstStyle/>
                    <a:p>
                      <a:pPr marL="4445" algn="ctr">
                        <a:lnSpc>
                          <a:spcPct val="100000"/>
                        </a:lnSpc>
                        <a:spcBef>
                          <a:spcPts val="1165"/>
                        </a:spcBef>
                      </a:pPr>
                      <a:r>
                        <a:rPr sz="1200" b="1" dirty="0" err="1">
                          <a:solidFill>
                            <a:srgbClr val="484848"/>
                          </a:solidFill>
                          <a:latin typeface="Microsoft YaHei UI"/>
                          <a:cs typeface="Microsoft YaHei UI"/>
                        </a:rPr>
                        <a:t>派遣営業様</a:t>
                      </a:r>
                      <a:r>
                        <a:rPr sz="1200" b="1" strike="noStrike" spc="-30" dirty="0">
                          <a:solidFill>
                            <a:srgbClr val="484848"/>
                          </a:solidFill>
                          <a:latin typeface="Microsoft YaHei UI"/>
                          <a:cs typeface="Microsoft YaHei UI"/>
                        </a:rPr>
                        <a:t> </a:t>
                      </a:r>
                      <a:r>
                        <a:rPr sz="1200" b="1" strike="noStrike" spc="110" dirty="0">
                          <a:solidFill>
                            <a:srgbClr val="484848"/>
                          </a:solidFill>
                          <a:latin typeface="Microsoft YaHei UI"/>
                          <a:cs typeface="Microsoft YaHei UI"/>
                        </a:rPr>
                        <a:t>2</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35200">
                <a:tc>
                  <a:txBody>
                    <a:bodyPr/>
                    <a:lstStyle/>
                    <a:p>
                      <a:pPr marL="91440">
                        <a:lnSpc>
                          <a:spcPct val="100000"/>
                        </a:lnSpc>
                        <a:spcBef>
                          <a:spcPts val="1250"/>
                        </a:spcBef>
                      </a:pPr>
                      <a:r>
                        <a:rPr sz="1200" b="1" spc="-340" dirty="0">
                          <a:solidFill>
                            <a:srgbClr val="484848"/>
                          </a:solidFill>
                          <a:latin typeface="Microsoft YaHei UI"/>
                          <a:cs typeface="Microsoft YaHei UI"/>
                        </a:rPr>
                        <a:t>カ</a:t>
                      </a:r>
                      <a:r>
                        <a:rPr sz="1200" b="1" spc="-345" dirty="0">
                          <a:solidFill>
                            <a:srgbClr val="484848"/>
                          </a:solidFill>
                          <a:latin typeface="Microsoft YaHei UI"/>
                          <a:cs typeface="Microsoft YaHei UI"/>
                        </a:rPr>
                        <a:t>ス</a:t>
                      </a:r>
                      <a:r>
                        <a:rPr sz="1200" b="1" spc="-315" dirty="0">
                          <a:solidFill>
                            <a:srgbClr val="484848"/>
                          </a:solidFill>
                          <a:latin typeface="Microsoft YaHei UI"/>
                          <a:cs typeface="Microsoft YaHei UI"/>
                        </a:rPr>
                        <a:t>タマ</a:t>
                      </a:r>
                      <a:r>
                        <a:rPr sz="1200" b="1" spc="-320" dirty="0">
                          <a:solidFill>
                            <a:srgbClr val="484848"/>
                          </a:solidFill>
                          <a:latin typeface="Microsoft YaHei UI"/>
                          <a:cs typeface="Microsoft YaHei UI"/>
                        </a:rPr>
                        <a:t>ー</a:t>
                      </a:r>
                      <a:r>
                        <a:rPr sz="1200" b="1" spc="-345" dirty="0">
                          <a:solidFill>
                            <a:srgbClr val="484848"/>
                          </a:solidFill>
                          <a:latin typeface="Microsoft YaHei UI"/>
                          <a:cs typeface="Microsoft YaHei UI"/>
                        </a:rPr>
                        <a:t>サク</a:t>
                      </a:r>
                      <a:r>
                        <a:rPr sz="1200" b="1" spc="-355" dirty="0">
                          <a:solidFill>
                            <a:srgbClr val="484848"/>
                          </a:solidFill>
                          <a:latin typeface="Microsoft YaHei UI"/>
                          <a:cs typeface="Microsoft YaHei UI"/>
                        </a:rPr>
                        <a:t>セ</a:t>
                      </a:r>
                      <a:r>
                        <a:rPr sz="1200" b="1" spc="-335" dirty="0">
                          <a:solidFill>
                            <a:srgbClr val="484848"/>
                          </a:solidFill>
                          <a:latin typeface="Microsoft YaHei UI"/>
                          <a:cs typeface="Microsoft YaHei UI"/>
                        </a:rPr>
                        <a:t>ス</a:t>
                      </a:r>
                      <a:r>
                        <a:rPr sz="1200" b="1" spc="-5" dirty="0">
                          <a:solidFill>
                            <a:srgbClr val="484848"/>
                          </a:solidFill>
                          <a:latin typeface="Microsoft YaHei UI"/>
                          <a:cs typeface="Microsoft YaHei UI"/>
                        </a:rPr>
                        <a:t>営業（派遣営</a:t>
                      </a:r>
                      <a:endParaRPr sz="1200" dirty="0">
                        <a:latin typeface="Microsoft YaHei UI"/>
                        <a:cs typeface="Microsoft YaHei UI"/>
                      </a:endParaRPr>
                    </a:p>
                    <a:p>
                      <a:pPr marL="91440">
                        <a:lnSpc>
                          <a:spcPct val="100000"/>
                        </a:lnSpc>
                        <a:spcBef>
                          <a:spcPts val="219"/>
                        </a:spcBef>
                      </a:pPr>
                      <a:r>
                        <a:rPr sz="1200" b="1" dirty="0">
                          <a:solidFill>
                            <a:srgbClr val="484848"/>
                          </a:solidFill>
                          <a:latin typeface="Microsoft YaHei UI"/>
                          <a:cs typeface="Microsoft YaHei UI"/>
                        </a:rPr>
                        <a:t>業様）</a:t>
                      </a:r>
                      <a:endParaRPr sz="1200" dirty="0">
                        <a:latin typeface="Microsoft YaHei UI"/>
                        <a:cs typeface="Microsoft YaHei UI"/>
                      </a:endParaRPr>
                    </a:p>
                    <a:p>
                      <a:pPr marL="208279">
                        <a:lnSpc>
                          <a:spcPct val="100000"/>
                        </a:lnSpc>
                        <a:spcBef>
                          <a:spcPts val="220"/>
                        </a:spcBef>
                      </a:pPr>
                      <a:r>
                        <a:rPr sz="1200" b="1" dirty="0">
                          <a:solidFill>
                            <a:srgbClr val="484848"/>
                          </a:solidFill>
                          <a:latin typeface="Microsoft YaHei UI"/>
                          <a:cs typeface="Microsoft YaHei UI"/>
                        </a:rPr>
                        <a:t>・オンボーディング</a:t>
                      </a:r>
                      <a:endParaRPr sz="1200" dirty="0">
                        <a:latin typeface="Microsoft YaHei UI"/>
                        <a:cs typeface="Microsoft YaHei UI"/>
                      </a:endParaRPr>
                    </a:p>
                    <a:p>
                      <a:pPr marL="208279">
                        <a:lnSpc>
                          <a:spcPct val="100000"/>
                        </a:lnSpc>
                        <a:spcBef>
                          <a:spcPts val="165"/>
                        </a:spcBef>
                      </a:pPr>
                      <a:r>
                        <a:rPr sz="1200" b="1" strike="noStrike" dirty="0">
                          <a:solidFill>
                            <a:srgbClr val="484848"/>
                          </a:solidFill>
                          <a:latin typeface="Microsoft YaHei UI"/>
                          <a:cs typeface="Microsoft YaHei UI"/>
                        </a:rPr>
                        <a:t>・ク</a:t>
                      </a:r>
                      <a:r>
                        <a:rPr sz="1200" b="1" strike="noStrike" spc="-10" dirty="0">
                          <a:solidFill>
                            <a:srgbClr val="484848"/>
                          </a:solidFill>
                          <a:latin typeface="Microsoft YaHei UI"/>
                          <a:cs typeface="Microsoft YaHei UI"/>
                        </a:rPr>
                        <a:t>ロ</a:t>
                      </a:r>
                      <a:r>
                        <a:rPr sz="1200" b="1" strike="noStrike" spc="5" dirty="0">
                          <a:solidFill>
                            <a:srgbClr val="484848"/>
                          </a:solidFill>
                          <a:latin typeface="Microsoft YaHei UI"/>
                          <a:cs typeface="Microsoft YaHei UI"/>
                        </a:rPr>
                        <a:t>ス</a:t>
                      </a:r>
                      <a:r>
                        <a:rPr sz="1200" b="1" strike="noStrike" spc="-10" dirty="0">
                          <a:solidFill>
                            <a:srgbClr val="484848"/>
                          </a:solidFill>
                          <a:latin typeface="Microsoft YaHei UI"/>
                          <a:cs typeface="Microsoft YaHei UI"/>
                        </a:rPr>
                        <a:t>セ</a:t>
                      </a:r>
                      <a:r>
                        <a:rPr sz="1200" b="1" strike="noStrike" dirty="0">
                          <a:solidFill>
                            <a:srgbClr val="484848"/>
                          </a:solidFill>
                          <a:latin typeface="Microsoft YaHei UI"/>
                          <a:cs typeface="Microsoft YaHei UI"/>
                        </a:rPr>
                        <a:t>ル提案</a:t>
                      </a:r>
                      <a:endParaRPr sz="1200" strike="noStrike" dirty="0">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・解</a:t>
                      </a:r>
                      <a:r>
                        <a:rPr sz="1200" b="1" spc="-5" dirty="0">
                          <a:solidFill>
                            <a:srgbClr val="484848"/>
                          </a:solidFill>
                          <a:latin typeface="Microsoft YaHei UI"/>
                          <a:cs typeface="Microsoft YaHei UI"/>
                        </a:rPr>
                        <a:t>約</a:t>
                      </a:r>
                      <a:r>
                        <a:rPr sz="1200" b="1" dirty="0">
                          <a:solidFill>
                            <a:srgbClr val="484848"/>
                          </a:solidFill>
                          <a:latin typeface="Microsoft YaHei UI"/>
                          <a:cs typeface="Microsoft YaHei UI"/>
                        </a:rPr>
                        <a:t>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sp>
        <p:nvSpPr>
          <p:cNvPr id="10" name="object 9">
            <a:extLst>
              <a:ext uri="{FF2B5EF4-FFF2-40B4-BE49-F238E27FC236}">
                <a16:creationId xmlns:a16="http://schemas.microsoft.com/office/drawing/2014/main" id="{6BD709C5-4360-90F4-12CD-3E28F6717DBB}"/>
              </a:ext>
            </a:extLst>
          </p:cNvPr>
          <p:cNvSpPr/>
          <p:nvPr/>
        </p:nvSpPr>
        <p:spPr>
          <a:xfrm>
            <a:off x="4353687" y="2199142"/>
            <a:ext cx="338455" cy="2010474"/>
          </a:xfrm>
          <a:custGeom>
            <a:avLst/>
            <a:gdLst/>
            <a:ahLst/>
            <a:cxnLst/>
            <a:rect l="l" t="t" r="r" b="b"/>
            <a:pathLst>
              <a:path w="338454" h="2524125">
                <a:moveTo>
                  <a:pt x="0" y="0"/>
                </a:moveTo>
                <a:lnTo>
                  <a:pt x="0" y="2523744"/>
                </a:lnTo>
                <a:lnTo>
                  <a:pt x="338327" y="1261872"/>
                </a:lnTo>
                <a:lnTo>
                  <a:pt x="0" y="0"/>
                </a:lnTo>
                <a:close/>
              </a:path>
            </a:pathLst>
          </a:custGeom>
          <a:solidFill>
            <a:srgbClr val="00AF50"/>
          </a:solidFill>
        </p:spPr>
        <p:txBody>
          <a:bodyPr wrap="square" lIns="0" tIns="0" rIns="0" bIns="0" rtlCol="0"/>
          <a:lstStyle/>
          <a:p>
            <a:endParaRPr sz="1400">
              <a:latin typeface="Yu Gothic UI" panose="020B0500000000000000" pitchFamily="50" charset="-128"/>
              <a:ea typeface="Yu Gothic UI" panose="020B0500000000000000" pitchFamily="50" charset="-128"/>
            </a:endParaRPr>
          </a:p>
        </p:txBody>
      </p:sp>
      <p:graphicFrame>
        <p:nvGraphicFramePr>
          <p:cNvPr id="13" name="object 3">
            <a:extLst>
              <a:ext uri="{FF2B5EF4-FFF2-40B4-BE49-F238E27FC236}">
                <a16:creationId xmlns:a16="http://schemas.microsoft.com/office/drawing/2014/main" id="{1317EE79-7F6E-9767-2BD4-592BEC004CE3}"/>
              </a:ext>
            </a:extLst>
          </p:cNvPr>
          <p:cNvGraphicFramePr>
            <a:graphicFrameLocks noGrp="1"/>
          </p:cNvGraphicFramePr>
          <p:nvPr>
            <p:extLst>
              <p:ext uri="{D42A27DB-BD31-4B8C-83A1-F6EECF244321}">
                <p14:modId xmlns:p14="http://schemas.microsoft.com/office/powerpoint/2010/main" val="3436207989"/>
              </p:ext>
            </p:extLst>
          </p:nvPr>
        </p:nvGraphicFramePr>
        <p:xfrm>
          <a:off x="11969157" y="1827290"/>
          <a:ext cx="5791200" cy="2810445"/>
        </p:xfrm>
        <a:graphic>
          <a:graphicData uri="http://schemas.openxmlformats.org/drawingml/2006/table">
            <a:tbl>
              <a:tblPr firstRow="1" bandRow="1">
                <a:tableStyleId>{2D5ABB26-0587-4C30-8999-92F81FD0307C}</a:tableStyleId>
              </a:tblPr>
              <a:tblGrid>
                <a:gridCol w="134201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1553590">
                  <a:extLst>
                    <a:ext uri="{9D8B030D-6E8A-4147-A177-3AD203B41FA5}">
                      <a16:colId xmlns:a16="http://schemas.microsoft.com/office/drawing/2014/main" val="20002"/>
                    </a:ext>
                  </a:extLst>
                </a:gridCol>
              </a:tblGrid>
              <a:tr h="344954">
                <a:tc>
                  <a:txBody>
                    <a:bodyPr/>
                    <a:lstStyle/>
                    <a:p>
                      <a:pPr>
                        <a:lnSpc>
                          <a:spcPct val="100000"/>
                        </a:lnSpc>
                      </a:pPr>
                      <a:endParaRPr sz="1400" dirty="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nSpc>
                          <a:spcPct val="100000"/>
                        </a:lnSpc>
                      </a:pPr>
                      <a:endParaRPr sz="140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300"/>
                        </a:spcBef>
                      </a:pPr>
                      <a:r>
                        <a:rPr sz="1600" b="1" dirty="0">
                          <a:solidFill>
                            <a:srgbClr val="FFFFFF"/>
                          </a:solidFill>
                          <a:latin typeface="Microsoft YaHei UI"/>
                          <a:cs typeface="Microsoft YaHei UI"/>
                        </a:rPr>
                        <a:t>必達数字</a:t>
                      </a:r>
                      <a:endParaRPr sz="1600" dirty="0">
                        <a:latin typeface="Microsoft YaHei UI"/>
                        <a:cs typeface="Microsoft YaHei UI"/>
                      </a:endParaRPr>
                    </a:p>
                  </a:txBody>
                  <a:tcPr marL="0" marR="0" marT="3810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extLst>
                  <a:ext uri="{0D108BD9-81ED-4DB2-BD59-A6C34878D82A}">
                    <a16:rowId xmlns:a16="http://schemas.microsoft.com/office/drawing/2014/main" val="10000"/>
                  </a:ext>
                </a:extLst>
              </a:tr>
              <a:tr h="385602">
                <a:tc>
                  <a:txBody>
                    <a:bodyPr/>
                    <a:lstStyle/>
                    <a:p>
                      <a:pPr marL="91440">
                        <a:lnSpc>
                          <a:spcPct val="100000"/>
                        </a:lnSpc>
                        <a:spcBef>
                          <a:spcPts val="944"/>
                        </a:spcBef>
                      </a:pPr>
                      <a:r>
                        <a:rPr sz="1400" b="1" dirty="0">
                          <a:solidFill>
                            <a:srgbClr val="FFFFFF"/>
                          </a:solidFill>
                          <a:latin typeface="Microsoft YaHei UI"/>
                          <a:cs typeface="Microsoft YaHei UI"/>
                        </a:rPr>
                        <a:t>行動量</a:t>
                      </a:r>
                      <a:endParaRPr sz="1400" dirty="0">
                        <a:latin typeface="Microsoft YaHei UI"/>
                        <a:cs typeface="Microsoft YaHei UI"/>
                      </a:endParaRPr>
                    </a:p>
                  </a:txBody>
                  <a:tcPr marL="0" marR="0" marT="12001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商談数</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4"/>
                        </a:spcBef>
                      </a:pPr>
                      <a:r>
                        <a:rPr sz="2000" b="1" dirty="0">
                          <a:latin typeface="Segoe UI"/>
                          <a:cs typeface="Segoe UI"/>
                        </a:rPr>
                        <a:t>25</a:t>
                      </a:r>
                      <a:endParaRPr sz="2000" dirty="0">
                        <a:latin typeface="Segoe UI"/>
                        <a:cs typeface="Segoe UI"/>
                      </a:endParaRPr>
                    </a:p>
                  </a:txBody>
                  <a:tcPr marL="0" marR="0" marT="3619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1"/>
                  </a:ext>
                </a:extLst>
              </a:tr>
              <a:tr h="385602">
                <a:tc>
                  <a:txBody>
                    <a:bodyPr/>
                    <a:lstStyle/>
                    <a:p>
                      <a:pPr marL="91440">
                        <a:lnSpc>
                          <a:spcPct val="100000"/>
                        </a:lnSpc>
                        <a:spcBef>
                          <a:spcPts val="935"/>
                        </a:spcBef>
                      </a:pPr>
                      <a:r>
                        <a:rPr sz="1400" b="1" spc="-5" dirty="0">
                          <a:solidFill>
                            <a:srgbClr val="FFFFFF"/>
                          </a:solidFill>
                          <a:latin typeface="Segoe UI"/>
                          <a:cs typeface="Segoe UI"/>
                        </a:rPr>
                        <a:t>LINE</a:t>
                      </a:r>
                      <a:endParaRPr sz="1400" dirty="0">
                        <a:latin typeface="Segoe UI"/>
                        <a:cs typeface="Segoe UI"/>
                      </a:endParaRPr>
                    </a:p>
                  </a:txBody>
                  <a:tcPr marL="0" marR="0" marT="11874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ライト</a:t>
                      </a:r>
                      <a:r>
                        <a:rPr sz="1400" b="1" spc="5" dirty="0">
                          <a:solidFill>
                            <a:srgbClr val="FFFFFF"/>
                          </a:solidFill>
                          <a:latin typeface="Microsoft YaHei UI"/>
                          <a:cs typeface="Microsoft YaHei UI"/>
                        </a:rPr>
                        <a:t>プ</a:t>
                      </a:r>
                      <a:r>
                        <a:rPr sz="1400" b="1" dirty="0">
                          <a:solidFill>
                            <a:srgbClr val="FFFFFF"/>
                          </a:solidFill>
                          <a:latin typeface="Microsoft YaHei UI"/>
                          <a:cs typeface="Microsoft YaHei UI"/>
                        </a:rPr>
                        <a:t>ラン</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dirty="0">
                          <a:latin typeface="Segoe UI"/>
                          <a:cs typeface="Segoe UI"/>
                        </a:rPr>
                        <a:t>6</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2"/>
                  </a:ext>
                </a:extLst>
              </a:tr>
              <a:tr h="385602">
                <a:tc rowSpan="2">
                  <a:txBody>
                    <a:bodyPr/>
                    <a:lstStyle/>
                    <a:p>
                      <a:pPr>
                        <a:lnSpc>
                          <a:spcPct val="100000"/>
                        </a:lnSpc>
                        <a:spcBef>
                          <a:spcPts val="40"/>
                        </a:spcBef>
                      </a:pPr>
                      <a:endParaRPr sz="1400" dirty="0">
                        <a:latin typeface="Times New Roman"/>
                        <a:cs typeface="Times New Roman"/>
                      </a:endParaRPr>
                    </a:p>
                    <a:p>
                      <a:pPr marL="91440">
                        <a:lnSpc>
                          <a:spcPct val="100000"/>
                        </a:lnSpc>
                      </a:pPr>
                      <a:r>
                        <a:rPr sz="1400" b="1" spc="-10" dirty="0">
                          <a:solidFill>
                            <a:srgbClr val="FFFFFF"/>
                          </a:solidFill>
                          <a:latin typeface="Segoe UI"/>
                          <a:cs typeface="Segoe UI"/>
                        </a:rPr>
                        <a:t>LINE</a:t>
                      </a:r>
                      <a:r>
                        <a:rPr sz="1400" b="1" spc="-5" dirty="0">
                          <a:solidFill>
                            <a:srgbClr val="FFFFFF"/>
                          </a:solidFill>
                          <a:latin typeface="Microsoft YaHei UI"/>
                          <a:cs typeface="Microsoft YaHei UI"/>
                        </a:rPr>
                        <a:t>附帯</a:t>
                      </a:r>
                      <a:endParaRPr sz="1400" dirty="0">
                        <a:latin typeface="Microsoft YaHei UI"/>
                        <a:cs typeface="Microsoft YaHei UI"/>
                      </a:endParaRPr>
                    </a:p>
                  </a:txBody>
                  <a:tcPr marL="0" marR="0" marT="5080" marB="0" anchor="ctr">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オンボ</a:t>
                      </a:r>
                      <a:r>
                        <a:rPr sz="1400" b="1" spc="-15" dirty="0">
                          <a:solidFill>
                            <a:srgbClr val="FFFFFF"/>
                          </a:solidFill>
                          <a:latin typeface="Microsoft YaHei UI"/>
                          <a:cs typeface="Microsoft YaHei UI"/>
                        </a:rPr>
                        <a:t>ー</a:t>
                      </a:r>
                      <a:r>
                        <a:rPr sz="1400" b="1" spc="-5" dirty="0">
                          <a:solidFill>
                            <a:srgbClr val="FFFFFF"/>
                          </a:solidFill>
                          <a:latin typeface="Microsoft YaHei UI"/>
                          <a:cs typeface="Microsoft YaHei UI"/>
                        </a:rPr>
                        <a:t>ディング</a:t>
                      </a:r>
                      <a:endParaRPr sz="1400" dirty="0">
                        <a:latin typeface="Microsoft YaHei UI"/>
                        <a:cs typeface="Microsoft YaHei UI"/>
                      </a:endParaRPr>
                    </a:p>
                  </a:txBody>
                  <a:tcPr marL="0" marR="0" marT="120014" marB="0">
                    <a:lnL w="12700" cap="flat" cmpd="sng" algn="ctr">
                      <a:solidFill>
                        <a:srgbClr val="FFFFFF"/>
                      </a:solidFill>
                      <a:prstDash val="solid"/>
                      <a:round/>
                      <a:headEnd type="none" w="med" len="med"/>
                      <a:tailEnd type="none" w="med" len="me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3</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3"/>
                  </a:ext>
                </a:extLst>
              </a:tr>
              <a:tr h="385603">
                <a:tc vMerge="1">
                  <a:txBody>
                    <a:bodyPr/>
                    <a:lstStyle/>
                    <a:p>
                      <a:endParaRPr/>
                    </a:p>
                  </a:txBody>
                  <a:tcPr marL="0" marR="0" marT="5080" marB="0">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代行（</a:t>
                      </a:r>
                      <a:r>
                        <a:rPr sz="1400" b="1" dirty="0">
                          <a:solidFill>
                            <a:srgbClr val="FFFFFF"/>
                          </a:solidFill>
                          <a:latin typeface="Segoe UI"/>
                          <a:cs typeface="Segoe UI"/>
                        </a:rPr>
                        <a:t>G</a:t>
                      </a:r>
                      <a:r>
                        <a:rPr sz="1400" b="1" spc="-15" dirty="0">
                          <a:solidFill>
                            <a:srgbClr val="FFFFFF"/>
                          </a:solidFill>
                          <a:latin typeface="Segoe UI"/>
                          <a:cs typeface="Segoe UI"/>
                        </a:rPr>
                        <a:t>M</a:t>
                      </a:r>
                      <a:r>
                        <a:rPr sz="1400" b="1" dirty="0">
                          <a:solidFill>
                            <a:srgbClr val="FFFFFF"/>
                          </a:solidFill>
                          <a:latin typeface="Segoe UI"/>
                          <a:cs typeface="Segoe UI"/>
                        </a:rPr>
                        <a:t>O</a:t>
                      </a:r>
                      <a:r>
                        <a:rPr sz="1400" b="1" dirty="0">
                          <a:solidFill>
                            <a:srgbClr val="FFFFFF"/>
                          </a:solidFill>
                          <a:latin typeface="Microsoft YaHei UI"/>
                          <a:cs typeface="Microsoft YaHei UI"/>
                        </a:rPr>
                        <a:t>）</a:t>
                      </a:r>
                      <a:endParaRPr sz="1400" dirty="0">
                        <a:latin typeface="Microsoft YaHei UI"/>
                        <a:cs typeface="Microsoft YaHei UI"/>
                      </a:endParaRPr>
                    </a:p>
                  </a:txBody>
                  <a:tcPr marL="0" marR="0" marT="120014" marB="0">
                    <a:lnL w="12700">
                      <a:solidFill>
                        <a:srgbClr val="FFFFFF"/>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spc="-5" dirty="0">
                          <a:latin typeface="Segoe UI"/>
                          <a:cs typeface="Segoe UI"/>
                        </a:rPr>
                        <a:t>1.5</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4"/>
                  </a:ext>
                </a:extLst>
              </a:tr>
              <a:tr h="537495">
                <a:tc rowSpan="2">
                  <a:txBody>
                    <a:bodyPr/>
                    <a:lstStyle/>
                    <a:p>
                      <a:pPr>
                        <a:lnSpc>
                          <a:spcPct val="100000"/>
                        </a:lnSpc>
                        <a:spcBef>
                          <a:spcPts val="20"/>
                        </a:spcBef>
                      </a:pPr>
                      <a:endParaRPr sz="1400" dirty="0">
                        <a:latin typeface="Times New Roman"/>
                        <a:cs typeface="Times New Roman"/>
                      </a:endParaRPr>
                    </a:p>
                    <a:p>
                      <a:pPr marL="91440">
                        <a:lnSpc>
                          <a:spcPct val="100000"/>
                        </a:lnSpc>
                      </a:pPr>
                      <a:r>
                        <a:rPr sz="1400" b="1" spc="-5" dirty="0">
                          <a:solidFill>
                            <a:srgbClr val="FFFFFF"/>
                          </a:solidFill>
                          <a:latin typeface="Microsoft YaHei UI"/>
                          <a:cs typeface="Microsoft YaHei UI"/>
                        </a:rPr>
                        <a:t>クロスセル</a:t>
                      </a:r>
                      <a:endParaRPr sz="1400" dirty="0">
                        <a:latin typeface="Microsoft YaHei UI"/>
                        <a:cs typeface="Microsoft YaHei UI"/>
                      </a:endParaRPr>
                    </a:p>
                  </a:txBody>
                  <a:tcPr marL="0" marR="0" marT="254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1950"/>
                        </a:spcBef>
                      </a:pPr>
                      <a:r>
                        <a:rPr sz="1400" b="1" spc="-5" dirty="0">
                          <a:solidFill>
                            <a:srgbClr val="FFFFFF"/>
                          </a:solidFill>
                          <a:latin typeface="Microsoft YaHei UI"/>
                          <a:cs typeface="Microsoft YaHei UI"/>
                        </a:rPr>
                        <a:t>モバイ</a:t>
                      </a:r>
                      <a:r>
                        <a:rPr sz="1400" b="1" spc="10" dirty="0">
                          <a:solidFill>
                            <a:srgbClr val="FFFFFF"/>
                          </a:solidFill>
                          <a:latin typeface="Microsoft YaHei UI"/>
                          <a:cs typeface="Microsoft YaHei UI"/>
                        </a:rPr>
                        <a:t>ル</a:t>
                      </a:r>
                      <a:r>
                        <a:rPr sz="1400" b="1" dirty="0">
                          <a:solidFill>
                            <a:srgbClr val="FFFFFF"/>
                          </a:solidFill>
                          <a:latin typeface="Microsoft YaHei UI"/>
                          <a:cs typeface="Microsoft YaHei UI"/>
                        </a:rPr>
                        <a:t>（ト</a:t>
                      </a:r>
                      <a:r>
                        <a:rPr sz="1400" b="1" spc="-15" dirty="0">
                          <a:solidFill>
                            <a:srgbClr val="FFFFFF"/>
                          </a:solidFill>
                          <a:latin typeface="Microsoft YaHei UI"/>
                          <a:cs typeface="Microsoft YaHei UI"/>
                        </a:rPr>
                        <a:t>ス</a:t>
                      </a:r>
                      <a:r>
                        <a:rPr sz="1400" b="1" dirty="0">
                          <a:solidFill>
                            <a:srgbClr val="FFFFFF"/>
                          </a:solidFill>
                          <a:latin typeface="Microsoft YaHei UI"/>
                          <a:cs typeface="Microsoft YaHei UI"/>
                        </a:rPr>
                        <a:t>アップ数）</a:t>
                      </a:r>
                      <a:endParaRPr sz="1400" dirty="0">
                        <a:latin typeface="Microsoft YaHei UI"/>
                        <a:cs typeface="Microsoft YaHei UI"/>
                      </a:endParaRPr>
                    </a:p>
                  </a:txBody>
                  <a:tcPr marL="0" marR="0" marT="24765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5</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5"/>
                  </a:ext>
                </a:extLst>
              </a:tr>
              <a:tr h="385587">
                <a:tc vMerge="1">
                  <a:txBody>
                    <a:bodyPr/>
                    <a:lstStyle/>
                    <a:p>
                      <a:endParaRPr/>
                    </a:p>
                  </a:txBody>
                  <a:tcPr marL="0" marR="0" marT="254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35"/>
                        </a:spcBef>
                      </a:pPr>
                      <a:r>
                        <a:rPr sz="1400" b="1" spc="-5" dirty="0">
                          <a:solidFill>
                            <a:srgbClr val="FFFFFF"/>
                          </a:solidFill>
                          <a:latin typeface="Segoe UI"/>
                          <a:cs typeface="Segoe UI"/>
                        </a:rPr>
                        <a:t>MEO</a:t>
                      </a:r>
                      <a:endParaRPr sz="1400" dirty="0">
                        <a:latin typeface="Segoe UI"/>
                        <a:cs typeface="Segoe UI"/>
                      </a:endParaRPr>
                    </a:p>
                  </a:txBody>
                  <a:tcPr marL="0" marR="0" marT="118745"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1</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6"/>
                  </a:ext>
                </a:extLst>
              </a:tr>
            </a:tbl>
          </a:graphicData>
        </a:graphic>
      </p:graphicFrame>
      <p:graphicFrame>
        <p:nvGraphicFramePr>
          <p:cNvPr id="11" name="object 4">
            <a:extLst>
              <a:ext uri="{FF2B5EF4-FFF2-40B4-BE49-F238E27FC236}">
                <a16:creationId xmlns:a16="http://schemas.microsoft.com/office/drawing/2014/main" id="{D4C21C70-4819-7B41-C92A-140D848122D5}"/>
              </a:ext>
            </a:extLst>
          </p:cNvPr>
          <p:cNvGraphicFramePr>
            <a:graphicFrameLocks noGrp="1"/>
          </p:cNvGraphicFramePr>
          <p:nvPr>
            <p:extLst>
              <p:ext uri="{D42A27DB-BD31-4B8C-83A1-F6EECF244321}">
                <p14:modId xmlns:p14="http://schemas.microsoft.com/office/powerpoint/2010/main" val="2101703548"/>
              </p:ext>
            </p:extLst>
          </p:nvPr>
        </p:nvGraphicFramePr>
        <p:xfrm>
          <a:off x="751331" y="5835772"/>
          <a:ext cx="3331210" cy="2766108"/>
        </p:xfrm>
        <a:graphic>
          <a:graphicData uri="http://schemas.openxmlformats.org/drawingml/2006/table">
            <a:tbl>
              <a:tblPr firstRow="1" bandRow="1">
                <a:tableStyleId>{2D5ABB26-0587-4C30-8999-92F81FD0307C}</a:tableStyleId>
              </a:tblPr>
              <a:tblGrid>
                <a:gridCol w="3331210">
                  <a:extLst>
                    <a:ext uri="{9D8B030D-6E8A-4147-A177-3AD203B41FA5}">
                      <a16:colId xmlns:a16="http://schemas.microsoft.com/office/drawing/2014/main" val="20000"/>
                    </a:ext>
                  </a:extLst>
                </a:gridCol>
              </a:tblGrid>
              <a:tr h="29832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algn="ctr">
                        <a:lnSpc>
                          <a:spcPct val="100000"/>
                        </a:lnSpc>
                        <a:spcBef>
                          <a:spcPts val="1165"/>
                        </a:spcBef>
                      </a:pPr>
                      <a:r>
                        <a:rPr sz="1200" b="1" dirty="0">
                          <a:solidFill>
                            <a:srgbClr val="484848"/>
                          </a:solidFill>
                          <a:latin typeface="Microsoft YaHei UI"/>
                          <a:cs typeface="Microsoft YaHei UI"/>
                        </a:rPr>
                        <a:t>派遣営業様</a:t>
                      </a:r>
                      <a:r>
                        <a:rPr sz="1200" b="1" spc="-35" dirty="0">
                          <a:solidFill>
                            <a:srgbClr val="484848"/>
                          </a:solidFill>
                          <a:latin typeface="Microsoft YaHei UI"/>
                          <a:cs typeface="Microsoft YaHei UI"/>
                        </a:rPr>
                        <a:t> </a:t>
                      </a:r>
                      <a:r>
                        <a:rPr sz="1200" b="1" spc="110" dirty="0">
                          <a:solidFill>
                            <a:srgbClr val="484848"/>
                          </a:solidFill>
                          <a:latin typeface="Microsoft YaHei UI"/>
                          <a:cs typeface="Microsoft YaHei UI"/>
                        </a:rPr>
                        <a:t>6</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88900">
                        <a:lnSpc>
                          <a:spcPct val="100000"/>
                        </a:lnSpc>
                        <a:spcBef>
                          <a:spcPts val="1250"/>
                        </a:spcBef>
                      </a:pPr>
                      <a:r>
                        <a:rPr sz="1200" b="1" spc="-5" dirty="0">
                          <a:solidFill>
                            <a:srgbClr val="484848"/>
                          </a:solidFill>
                          <a:latin typeface="Microsoft YaHei UI"/>
                          <a:cs typeface="Microsoft YaHei UI"/>
                        </a:rPr>
                        <a:t>新規開拓営</a:t>
                      </a:r>
                      <a:r>
                        <a:rPr sz="1200" b="1" dirty="0">
                          <a:solidFill>
                            <a:srgbClr val="484848"/>
                          </a:solidFill>
                          <a:latin typeface="Microsoft YaHei UI"/>
                          <a:cs typeface="Microsoft YaHei UI"/>
                        </a:rPr>
                        <a:t>業</a:t>
                      </a:r>
                      <a:r>
                        <a:rPr sz="1200" b="1" spc="-5" dirty="0">
                          <a:solidFill>
                            <a:srgbClr val="484848"/>
                          </a:solidFill>
                          <a:latin typeface="Microsoft YaHei UI"/>
                          <a:cs typeface="Microsoft YaHei UI"/>
                        </a:rPr>
                        <a:t>（派遣営業様）</a:t>
                      </a:r>
                      <a:endParaRPr sz="1200" dirty="0">
                        <a:latin typeface="Microsoft YaHei UI"/>
                        <a:cs typeface="Microsoft YaHei UI"/>
                      </a:endParaRPr>
                    </a:p>
                    <a:p>
                      <a:pPr marL="206375">
                        <a:lnSpc>
                          <a:spcPct val="100000"/>
                        </a:lnSpc>
                        <a:spcBef>
                          <a:spcPts val="225"/>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a:t>
                      </a:r>
                      <a:r>
                        <a:rPr sz="1200" b="1" dirty="0">
                          <a:solidFill>
                            <a:srgbClr val="484848"/>
                          </a:solidFill>
                          <a:latin typeface="Microsoft YaHei UI"/>
                          <a:cs typeface="Microsoft YaHei UI"/>
                        </a:rPr>
                        <a:t>アポ取得</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6375">
                        <a:lnSpc>
                          <a:spcPct val="100000"/>
                        </a:lnSpc>
                        <a:spcBef>
                          <a:spcPts val="170"/>
                        </a:spcBef>
                      </a:pPr>
                      <a:r>
                        <a:rPr sz="1200" b="1" spc="-475" dirty="0">
                          <a:solidFill>
                            <a:srgbClr val="484848"/>
                          </a:solidFill>
                          <a:latin typeface="Microsoft YaHei UI"/>
                          <a:cs typeface="Microsoft YaHei UI"/>
                        </a:rPr>
                        <a:t>・</a:t>
                      </a:r>
                      <a:r>
                        <a:rPr sz="1200" b="1" spc="-484" dirty="0">
                          <a:solidFill>
                            <a:srgbClr val="484848"/>
                          </a:solidFill>
                          <a:latin typeface="Microsoft YaHei UI"/>
                          <a:cs typeface="Microsoft YaHei UI"/>
                        </a:rPr>
                        <a:t>オ</a:t>
                      </a:r>
                      <a:r>
                        <a:rPr sz="1200" b="1" spc="-280" dirty="0">
                          <a:solidFill>
                            <a:srgbClr val="484848"/>
                          </a:solidFill>
                          <a:latin typeface="Microsoft YaHei UI"/>
                          <a:cs typeface="Microsoft YaHei UI"/>
                        </a:rPr>
                        <a:t>ンボーデ</a:t>
                      </a:r>
                      <a:r>
                        <a:rPr sz="1200" b="1" spc="-290" dirty="0">
                          <a:solidFill>
                            <a:srgbClr val="484848"/>
                          </a:solidFill>
                          <a:latin typeface="Microsoft YaHei UI"/>
                          <a:cs typeface="Microsoft YaHei UI"/>
                        </a:rPr>
                        <a:t>ィ</a:t>
                      </a:r>
                      <a:r>
                        <a:rPr sz="1200" b="1" spc="-260" dirty="0">
                          <a:solidFill>
                            <a:srgbClr val="484848"/>
                          </a:solidFill>
                          <a:latin typeface="Microsoft YaHei UI"/>
                          <a:cs typeface="Microsoft YaHei UI"/>
                        </a:rPr>
                        <a:t>ング</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spc="5" dirty="0">
                          <a:solidFill>
                            <a:srgbClr val="484848"/>
                          </a:solidFill>
                          <a:latin typeface="Microsoft YaHei UI"/>
                          <a:cs typeface="Microsoft YaHei UI"/>
                        </a:rPr>
                        <a:t>ス</a:t>
                      </a:r>
                      <a:r>
                        <a:rPr sz="1200" b="1" spc="-10" dirty="0">
                          <a:solidFill>
                            <a:srgbClr val="484848"/>
                          </a:solidFill>
                          <a:latin typeface="Microsoft YaHei UI"/>
                          <a:cs typeface="Microsoft YaHei UI"/>
                        </a:rPr>
                        <a:t>セ</a:t>
                      </a:r>
                      <a:r>
                        <a:rPr sz="1200" b="1" dirty="0">
                          <a:solidFill>
                            <a:srgbClr val="484848"/>
                          </a:solidFill>
                          <a:latin typeface="Microsoft YaHei UI"/>
                          <a:cs typeface="Microsoft YaHei UI"/>
                        </a:rPr>
                        <a:t>ル提案</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・解約対応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16" name="object 7">
            <a:extLst>
              <a:ext uri="{FF2B5EF4-FFF2-40B4-BE49-F238E27FC236}">
                <a16:creationId xmlns:a16="http://schemas.microsoft.com/office/drawing/2014/main" id="{25558525-F85F-F05F-6241-3E8CAC0BD260}"/>
              </a:ext>
            </a:extLst>
          </p:cNvPr>
          <p:cNvGraphicFramePr>
            <a:graphicFrameLocks noGrp="1"/>
          </p:cNvGraphicFramePr>
          <p:nvPr>
            <p:extLst>
              <p:ext uri="{D42A27DB-BD31-4B8C-83A1-F6EECF244321}">
                <p14:modId xmlns:p14="http://schemas.microsoft.com/office/powerpoint/2010/main" val="3213371811"/>
              </p:ext>
            </p:extLst>
          </p:nvPr>
        </p:nvGraphicFramePr>
        <p:xfrm>
          <a:off x="4904231" y="5835772"/>
          <a:ext cx="3331210" cy="2766108"/>
        </p:xfrm>
        <a:graphic>
          <a:graphicData uri="http://schemas.openxmlformats.org/drawingml/2006/table">
            <a:tbl>
              <a:tblPr firstRow="1" bandRow="1">
                <a:tableStyleId>{2D5ABB26-0587-4C30-8999-92F81FD0307C}</a:tableStyleId>
              </a:tblPr>
              <a:tblGrid>
                <a:gridCol w="3331210">
                  <a:extLst>
                    <a:ext uri="{9D8B030D-6E8A-4147-A177-3AD203B41FA5}">
                      <a16:colId xmlns:a16="http://schemas.microsoft.com/office/drawing/2014/main" val="20000"/>
                    </a:ext>
                  </a:extLst>
                </a:gridCol>
              </a:tblGrid>
              <a:tr h="29832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algn="ctr">
                        <a:lnSpc>
                          <a:spcPct val="100000"/>
                        </a:lnSpc>
                        <a:spcBef>
                          <a:spcPts val="1165"/>
                        </a:spcBef>
                      </a:pPr>
                      <a:r>
                        <a:rPr sz="1200" b="1" dirty="0" err="1">
                          <a:solidFill>
                            <a:srgbClr val="484848"/>
                          </a:solidFill>
                          <a:latin typeface="Microsoft YaHei UI"/>
                          <a:cs typeface="Microsoft YaHei UI"/>
                        </a:rPr>
                        <a:t>派遣営業様</a:t>
                      </a:r>
                      <a:r>
                        <a:rPr sz="1200" b="1" strike="sngStrike" spc="-40" dirty="0">
                          <a:solidFill>
                            <a:srgbClr val="484848"/>
                          </a:solidFill>
                          <a:latin typeface="Microsoft YaHei UI"/>
                          <a:cs typeface="Microsoft YaHei UI"/>
                        </a:rPr>
                        <a:t> </a:t>
                      </a:r>
                      <a:r>
                        <a:rPr sz="1200" b="1" strike="sngStrike" spc="110" dirty="0">
                          <a:solidFill>
                            <a:srgbClr val="484848"/>
                          </a:solidFill>
                          <a:latin typeface="Microsoft YaHei UI"/>
                          <a:cs typeface="Microsoft YaHei UI"/>
                        </a:rPr>
                        <a:t>4</a:t>
                      </a:r>
                      <a:r>
                        <a:rPr lang="ja-JP" altLang="en-US" sz="1200" b="1" strike="noStrike" spc="110" dirty="0">
                          <a:solidFill>
                            <a:srgbClr val="484848"/>
                          </a:solidFill>
                          <a:highlight>
                            <a:srgbClr val="FFFF00"/>
                          </a:highlight>
                          <a:latin typeface="Microsoft YaHei UI"/>
                          <a:cs typeface="Microsoft YaHei UI"/>
                        </a:rPr>
                        <a:t>５</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89535">
                        <a:lnSpc>
                          <a:spcPct val="100000"/>
                        </a:lnSpc>
                        <a:spcBef>
                          <a:spcPts val="1355"/>
                        </a:spcBef>
                      </a:pPr>
                      <a:r>
                        <a:rPr sz="1200" b="1" dirty="0">
                          <a:solidFill>
                            <a:srgbClr val="484848"/>
                          </a:solidFill>
                          <a:latin typeface="Microsoft YaHei UI"/>
                          <a:cs typeface="Microsoft YaHei UI"/>
                        </a:rPr>
                        <a:t>新規開拓営業（派遣営業様）</a:t>
                      </a:r>
                      <a:endParaRPr sz="1200" dirty="0">
                        <a:latin typeface="Microsoft YaHei UI"/>
                        <a:cs typeface="Microsoft YaHei UI"/>
                      </a:endParaRPr>
                    </a:p>
                    <a:p>
                      <a:pPr marL="207010">
                        <a:lnSpc>
                          <a:spcPct val="100000"/>
                        </a:lnSpc>
                        <a:spcBef>
                          <a:spcPts val="220"/>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レア</a:t>
                      </a:r>
                      <a:r>
                        <a:rPr sz="1200" b="1" dirty="0">
                          <a:solidFill>
                            <a:srgbClr val="484848"/>
                          </a:solidFill>
                          <a:latin typeface="Microsoft YaHei UI"/>
                          <a:cs typeface="Microsoft YaHei UI"/>
                        </a:rPr>
                        <a:t>ポ取得</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7010">
                        <a:lnSpc>
                          <a:spcPct val="100000"/>
                        </a:lnSpc>
                        <a:spcBef>
                          <a:spcPts val="165"/>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・オンボーディング</a:t>
                      </a:r>
                      <a:endParaRPr sz="1200" dirty="0">
                        <a:latin typeface="Microsoft YaHei UI"/>
                        <a:cs typeface="Microsoft YaHei UI"/>
                      </a:endParaRPr>
                    </a:p>
                    <a:p>
                      <a:pPr marL="207010">
                        <a:lnSpc>
                          <a:spcPct val="100000"/>
                        </a:lnSpc>
                        <a:spcBef>
                          <a:spcPts val="165"/>
                        </a:spcBef>
                      </a:pPr>
                      <a:r>
                        <a:rPr sz="1200" b="1" dirty="0">
                          <a:solidFill>
                            <a:schemeClr val="tx1"/>
                          </a:solidFill>
                          <a:latin typeface="Microsoft YaHei UI"/>
                          <a:cs typeface="Microsoft YaHei UI"/>
                        </a:rPr>
                        <a:t>・</a:t>
                      </a:r>
                      <a:r>
                        <a:rPr sz="1200" b="1" dirty="0">
                          <a:solidFill>
                            <a:schemeClr val="tx1"/>
                          </a:solidFill>
                          <a:highlight>
                            <a:srgbClr val="FFFF00"/>
                          </a:highlight>
                          <a:latin typeface="Microsoft YaHei UI"/>
                          <a:cs typeface="Microsoft YaHei UI"/>
                        </a:rPr>
                        <a:t>ク</a:t>
                      </a:r>
                      <a:r>
                        <a:rPr sz="1200" b="1" spc="-5" dirty="0">
                          <a:solidFill>
                            <a:schemeClr val="tx1"/>
                          </a:solidFill>
                          <a:highlight>
                            <a:srgbClr val="FFFF00"/>
                          </a:highlight>
                          <a:latin typeface="Microsoft YaHei UI"/>
                          <a:cs typeface="Microsoft YaHei UI"/>
                        </a:rPr>
                        <a:t>ロ</a:t>
                      </a:r>
                      <a:r>
                        <a:rPr sz="1200" b="1" dirty="0">
                          <a:solidFill>
                            <a:schemeClr val="tx1"/>
                          </a:solidFill>
                          <a:highlight>
                            <a:srgbClr val="FFFF00"/>
                          </a:highlight>
                          <a:latin typeface="Microsoft YaHei UI"/>
                          <a:cs typeface="Microsoft YaHei UI"/>
                        </a:rPr>
                        <a:t>ス</a:t>
                      </a:r>
                      <a:r>
                        <a:rPr sz="1200" b="1" spc="-10" dirty="0">
                          <a:solidFill>
                            <a:schemeClr val="tx1"/>
                          </a:solidFill>
                          <a:highlight>
                            <a:srgbClr val="FFFF00"/>
                          </a:highlight>
                          <a:latin typeface="Microsoft YaHei UI"/>
                          <a:cs typeface="Microsoft YaHei UI"/>
                        </a:rPr>
                        <a:t>セ</a:t>
                      </a:r>
                      <a:r>
                        <a:rPr sz="1200" b="1" dirty="0">
                          <a:solidFill>
                            <a:schemeClr val="tx1"/>
                          </a:solidFill>
                          <a:highlight>
                            <a:srgbClr val="FFFF00"/>
                          </a:highlight>
                          <a:latin typeface="Microsoft YaHei UI"/>
                          <a:cs typeface="Microsoft YaHei UI"/>
                        </a:rPr>
                        <a:t>ル</a:t>
                      </a:r>
                      <a:r>
                        <a:rPr sz="1200" b="1" spc="-10" dirty="0">
                          <a:solidFill>
                            <a:schemeClr val="tx1"/>
                          </a:solidFill>
                          <a:highlight>
                            <a:srgbClr val="FFFF00"/>
                          </a:highlight>
                          <a:latin typeface="Microsoft YaHei UI"/>
                          <a:cs typeface="Microsoft YaHei UI"/>
                        </a:rPr>
                        <a:t>提</a:t>
                      </a:r>
                      <a:r>
                        <a:rPr sz="1200" b="1" dirty="0">
                          <a:solidFill>
                            <a:schemeClr val="tx1"/>
                          </a:solidFill>
                          <a:highlight>
                            <a:srgbClr val="FFFF00"/>
                          </a:highlight>
                          <a:latin typeface="Microsoft YaHei UI"/>
                          <a:cs typeface="Microsoft YaHei UI"/>
                        </a:rPr>
                        <a:t>案</a:t>
                      </a:r>
                      <a:endParaRPr sz="1200" dirty="0">
                        <a:solidFill>
                          <a:schemeClr val="tx1"/>
                        </a:solidFill>
                        <a:highlight>
                          <a:srgbClr val="FFFF00"/>
                        </a:highlight>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・リテン</a:t>
                      </a:r>
                      <a:r>
                        <a:rPr sz="1200" b="1" spc="-10" dirty="0">
                          <a:solidFill>
                            <a:srgbClr val="BEBEBE"/>
                          </a:solidFill>
                          <a:latin typeface="Microsoft YaHei UI"/>
                          <a:cs typeface="Microsoft YaHei UI"/>
                        </a:rPr>
                        <a:t>シ</a:t>
                      </a:r>
                      <a:r>
                        <a:rPr sz="1200" b="1" dirty="0">
                          <a:solidFill>
                            <a:srgbClr val="BEBEBE"/>
                          </a:solidFill>
                          <a:latin typeface="Microsoft YaHei UI"/>
                          <a:cs typeface="Microsoft YaHei UI"/>
                        </a:rPr>
                        <a:t>ョン対応（問い合わせ</a:t>
                      </a:r>
                      <a:r>
                        <a:rPr sz="1200" b="1" spc="-15" dirty="0">
                          <a:solidFill>
                            <a:srgbClr val="BEBEBE"/>
                          </a:solidFill>
                          <a:latin typeface="Microsoft YaHei UI"/>
                          <a:cs typeface="Microsoft YaHei UI"/>
                        </a:rPr>
                        <a:t>等</a:t>
                      </a:r>
                      <a:r>
                        <a:rPr sz="1200" b="1" dirty="0">
                          <a:solidFill>
                            <a:srgbClr val="BEBEBE"/>
                          </a:solidFill>
                          <a:latin typeface="Microsoft YaHei UI"/>
                          <a:cs typeface="Microsoft YaHei UI"/>
                        </a:rPr>
                        <a:t>）</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・解約対応</a:t>
                      </a:r>
                      <a:endParaRPr sz="1200" dirty="0">
                        <a:latin typeface="Microsoft YaHei UI"/>
                        <a:cs typeface="Microsoft YaHei UI"/>
                      </a:endParaRPr>
                    </a:p>
                  </a:txBody>
                  <a:tcPr marL="0" marR="0" marT="17208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17" name="object 8">
            <a:extLst>
              <a:ext uri="{FF2B5EF4-FFF2-40B4-BE49-F238E27FC236}">
                <a16:creationId xmlns:a16="http://schemas.microsoft.com/office/drawing/2014/main" id="{5E4A02DB-62A7-7836-65ED-806842BB6AA1}"/>
              </a:ext>
            </a:extLst>
          </p:cNvPr>
          <p:cNvGraphicFramePr>
            <a:graphicFrameLocks noGrp="1"/>
          </p:cNvGraphicFramePr>
          <p:nvPr>
            <p:extLst>
              <p:ext uri="{D42A27DB-BD31-4B8C-83A1-F6EECF244321}">
                <p14:modId xmlns:p14="http://schemas.microsoft.com/office/powerpoint/2010/main" val="2948810686"/>
              </p:ext>
            </p:extLst>
          </p:nvPr>
        </p:nvGraphicFramePr>
        <p:xfrm>
          <a:off x="8328660" y="5835772"/>
          <a:ext cx="3329940" cy="2766108"/>
        </p:xfrm>
        <a:graphic>
          <a:graphicData uri="http://schemas.openxmlformats.org/drawingml/2006/table">
            <a:tbl>
              <a:tblPr firstRow="1" bandRow="1">
                <a:tableStyleId>{2D5ABB26-0587-4C30-8999-92F81FD0307C}</a:tableStyleId>
              </a:tblPr>
              <a:tblGrid>
                <a:gridCol w="3329940">
                  <a:extLst>
                    <a:ext uri="{9D8B030D-6E8A-4147-A177-3AD203B41FA5}">
                      <a16:colId xmlns:a16="http://schemas.microsoft.com/office/drawing/2014/main" val="20000"/>
                    </a:ext>
                  </a:extLst>
                </a:gridCol>
              </a:tblGrid>
              <a:tr h="298328">
                <a:tc>
                  <a:txBody>
                    <a:bodyPr/>
                    <a:lstStyle/>
                    <a:p>
                      <a:pPr marL="1270" algn="ctr">
                        <a:lnSpc>
                          <a:spcPct val="100000"/>
                        </a:lnSpc>
                        <a:spcBef>
                          <a:spcPts val="1090"/>
                        </a:spcBef>
                      </a:pPr>
                      <a:r>
                        <a:rPr sz="1200" b="1" spc="-5" dirty="0">
                          <a:solidFill>
                            <a:srgbClr val="484848"/>
                          </a:solidFill>
                          <a:latin typeface="Microsoft YaHei UI"/>
                          <a:cs typeface="Microsoft YaHei UI"/>
                        </a:rPr>
                        <a:t>カス</a:t>
                      </a:r>
                      <a:r>
                        <a:rPr sz="1200" b="1" spc="-10" dirty="0">
                          <a:solidFill>
                            <a:srgbClr val="484848"/>
                          </a:solidFill>
                          <a:latin typeface="Microsoft YaHei UI"/>
                          <a:cs typeface="Microsoft YaHei UI"/>
                        </a:rPr>
                        <a:t>タ</a:t>
                      </a:r>
                      <a:r>
                        <a:rPr sz="1200" b="1" dirty="0">
                          <a:solidFill>
                            <a:srgbClr val="484848"/>
                          </a:solidFill>
                          <a:latin typeface="Microsoft YaHei UI"/>
                          <a:cs typeface="Microsoft YaHei UI"/>
                        </a:rPr>
                        <a:t>マーサクセ</a:t>
                      </a:r>
                      <a:r>
                        <a:rPr sz="1200" b="1" spc="-10" dirty="0">
                          <a:solidFill>
                            <a:srgbClr val="484848"/>
                          </a:solidFill>
                          <a:latin typeface="Microsoft YaHei UI"/>
                          <a:cs typeface="Microsoft YaHei UI"/>
                        </a:rPr>
                        <a:t>ス</a:t>
                      </a:r>
                      <a:r>
                        <a:rPr sz="1200" b="1" dirty="0">
                          <a:solidFill>
                            <a:srgbClr val="484848"/>
                          </a:solidFill>
                          <a:latin typeface="Microsoft YaHei UI"/>
                          <a:cs typeface="Microsoft YaHei UI"/>
                        </a:rPr>
                        <a:t>部隊</a:t>
                      </a:r>
                      <a:endParaRPr sz="1200" dirty="0">
                        <a:latin typeface="Microsoft YaHei UI"/>
                        <a:cs typeface="Microsoft YaHei UI"/>
                      </a:endParaRPr>
                    </a:p>
                  </a:txBody>
                  <a:tcPr marL="0" marR="0" marT="138430"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marL="4445" algn="ctr">
                        <a:lnSpc>
                          <a:spcPct val="100000"/>
                        </a:lnSpc>
                        <a:spcBef>
                          <a:spcPts val="1165"/>
                        </a:spcBef>
                      </a:pPr>
                      <a:r>
                        <a:rPr sz="1200" b="1" dirty="0" err="1">
                          <a:solidFill>
                            <a:srgbClr val="484848"/>
                          </a:solidFill>
                          <a:latin typeface="Microsoft YaHei UI"/>
                          <a:cs typeface="Microsoft YaHei UI"/>
                        </a:rPr>
                        <a:t>派遣営業様</a:t>
                      </a:r>
                      <a:r>
                        <a:rPr sz="1200" b="1" spc="-30" dirty="0">
                          <a:solidFill>
                            <a:srgbClr val="484848"/>
                          </a:solidFill>
                          <a:latin typeface="Microsoft YaHei UI"/>
                          <a:cs typeface="Microsoft YaHei UI"/>
                        </a:rPr>
                        <a:t> </a:t>
                      </a:r>
                      <a:r>
                        <a:rPr sz="1200" b="1" strike="sngStrike" spc="110" dirty="0">
                          <a:solidFill>
                            <a:srgbClr val="484848"/>
                          </a:solidFill>
                          <a:latin typeface="Microsoft YaHei UI"/>
                          <a:cs typeface="Microsoft YaHei UI"/>
                        </a:rPr>
                        <a:t>2</a:t>
                      </a:r>
                      <a:r>
                        <a:rPr lang="ja-JP" altLang="en-US" sz="1200" b="1" strike="noStrike" spc="110" dirty="0">
                          <a:solidFill>
                            <a:srgbClr val="484848"/>
                          </a:solidFill>
                          <a:highlight>
                            <a:srgbClr val="FFFF00"/>
                          </a:highlight>
                          <a:latin typeface="Microsoft YaHei UI"/>
                          <a:cs typeface="Microsoft YaHei UI"/>
                        </a:rPr>
                        <a:t>１</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91440">
                        <a:lnSpc>
                          <a:spcPct val="100000"/>
                        </a:lnSpc>
                        <a:spcBef>
                          <a:spcPts val="1250"/>
                        </a:spcBef>
                      </a:pPr>
                      <a:r>
                        <a:rPr sz="1200" b="1" spc="-340" dirty="0">
                          <a:solidFill>
                            <a:srgbClr val="484848"/>
                          </a:solidFill>
                          <a:latin typeface="Microsoft YaHei UI"/>
                          <a:cs typeface="Microsoft YaHei UI"/>
                        </a:rPr>
                        <a:t>カ</a:t>
                      </a:r>
                      <a:r>
                        <a:rPr sz="1200" b="1" spc="-345" dirty="0">
                          <a:solidFill>
                            <a:srgbClr val="484848"/>
                          </a:solidFill>
                          <a:latin typeface="Microsoft YaHei UI"/>
                          <a:cs typeface="Microsoft YaHei UI"/>
                        </a:rPr>
                        <a:t>ス</a:t>
                      </a:r>
                      <a:r>
                        <a:rPr sz="1200" b="1" spc="-315" dirty="0">
                          <a:solidFill>
                            <a:srgbClr val="484848"/>
                          </a:solidFill>
                          <a:latin typeface="Microsoft YaHei UI"/>
                          <a:cs typeface="Microsoft YaHei UI"/>
                        </a:rPr>
                        <a:t>タマ</a:t>
                      </a:r>
                      <a:r>
                        <a:rPr sz="1200" b="1" spc="-320" dirty="0">
                          <a:solidFill>
                            <a:srgbClr val="484848"/>
                          </a:solidFill>
                          <a:latin typeface="Microsoft YaHei UI"/>
                          <a:cs typeface="Microsoft YaHei UI"/>
                        </a:rPr>
                        <a:t>ー</a:t>
                      </a:r>
                      <a:r>
                        <a:rPr sz="1200" b="1" spc="-345" dirty="0">
                          <a:solidFill>
                            <a:srgbClr val="484848"/>
                          </a:solidFill>
                          <a:latin typeface="Microsoft YaHei UI"/>
                          <a:cs typeface="Microsoft YaHei UI"/>
                        </a:rPr>
                        <a:t>サク</a:t>
                      </a:r>
                      <a:r>
                        <a:rPr sz="1200" b="1" spc="-355" dirty="0">
                          <a:solidFill>
                            <a:srgbClr val="484848"/>
                          </a:solidFill>
                          <a:latin typeface="Microsoft YaHei UI"/>
                          <a:cs typeface="Microsoft YaHei UI"/>
                        </a:rPr>
                        <a:t>セ</a:t>
                      </a:r>
                      <a:r>
                        <a:rPr sz="1200" b="1" spc="-335" dirty="0">
                          <a:solidFill>
                            <a:srgbClr val="484848"/>
                          </a:solidFill>
                          <a:latin typeface="Microsoft YaHei UI"/>
                          <a:cs typeface="Microsoft YaHei UI"/>
                        </a:rPr>
                        <a:t>ス</a:t>
                      </a:r>
                      <a:r>
                        <a:rPr sz="1200" b="1" spc="-5" dirty="0">
                          <a:solidFill>
                            <a:srgbClr val="484848"/>
                          </a:solidFill>
                          <a:latin typeface="Microsoft YaHei UI"/>
                          <a:cs typeface="Microsoft YaHei UI"/>
                        </a:rPr>
                        <a:t>営業（派遣営</a:t>
                      </a:r>
                      <a:endParaRPr sz="1200" dirty="0">
                        <a:latin typeface="Microsoft YaHei UI"/>
                        <a:cs typeface="Microsoft YaHei UI"/>
                      </a:endParaRPr>
                    </a:p>
                    <a:p>
                      <a:pPr marL="91440">
                        <a:lnSpc>
                          <a:spcPct val="100000"/>
                        </a:lnSpc>
                        <a:spcBef>
                          <a:spcPts val="219"/>
                        </a:spcBef>
                      </a:pPr>
                      <a:r>
                        <a:rPr sz="1200" b="1" dirty="0">
                          <a:solidFill>
                            <a:srgbClr val="484848"/>
                          </a:solidFill>
                          <a:latin typeface="Microsoft YaHei UI"/>
                          <a:cs typeface="Microsoft YaHei UI"/>
                        </a:rPr>
                        <a:t>業様）</a:t>
                      </a:r>
                      <a:endParaRPr sz="1200" dirty="0">
                        <a:latin typeface="Microsoft YaHei UI"/>
                        <a:cs typeface="Microsoft YaHei UI"/>
                      </a:endParaRPr>
                    </a:p>
                    <a:p>
                      <a:pPr marL="208279">
                        <a:lnSpc>
                          <a:spcPct val="100000"/>
                        </a:lnSpc>
                        <a:spcBef>
                          <a:spcPts val="220"/>
                        </a:spcBef>
                      </a:pPr>
                      <a:r>
                        <a:rPr sz="1200" b="1" dirty="0">
                          <a:solidFill>
                            <a:srgbClr val="484848"/>
                          </a:solidFill>
                          <a:latin typeface="Microsoft YaHei UI"/>
                          <a:cs typeface="Microsoft YaHei UI"/>
                        </a:rPr>
                        <a:t>・オンボーディング</a:t>
                      </a:r>
                      <a:endParaRPr sz="1200" dirty="0">
                        <a:latin typeface="Microsoft YaHei UI"/>
                        <a:cs typeface="Microsoft YaHei UI"/>
                      </a:endParaRPr>
                    </a:p>
                    <a:p>
                      <a:pPr marL="208279">
                        <a:lnSpc>
                          <a:spcPct val="100000"/>
                        </a:lnSpc>
                        <a:spcBef>
                          <a:spcPts val="165"/>
                        </a:spcBef>
                      </a:pPr>
                      <a:r>
                        <a:rPr sz="1200" b="1" strike="sngStrike" dirty="0">
                          <a:solidFill>
                            <a:srgbClr val="484848"/>
                          </a:solidFill>
                          <a:highlight>
                            <a:srgbClr val="FFFF00"/>
                          </a:highlight>
                          <a:latin typeface="Microsoft YaHei UI"/>
                          <a:cs typeface="Microsoft YaHei UI"/>
                        </a:rPr>
                        <a:t>・ク</a:t>
                      </a:r>
                      <a:r>
                        <a:rPr sz="1200" b="1" strike="sngStrike" spc="-10" dirty="0">
                          <a:solidFill>
                            <a:srgbClr val="484848"/>
                          </a:solidFill>
                          <a:highlight>
                            <a:srgbClr val="FFFF00"/>
                          </a:highlight>
                          <a:latin typeface="Microsoft YaHei UI"/>
                          <a:cs typeface="Microsoft YaHei UI"/>
                        </a:rPr>
                        <a:t>ロ</a:t>
                      </a:r>
                      <a:r>
                        <a:rPr sz="1200" b="1" strike="sngStrike" spc="5" dirty="0">
                          <a:solidFill>
                            <a:srgbClr val="484848"/>
                          </a:solidFill>
                          <a:highlight>
                            <a:srgbClr val="FFFF00"/>
                          </a:highlight>
                          <a:latin typeface="Microsoft YaHei UI"/>
                          <a:cs typeface="Microsoft YaHei UI"/>
                        </a:rPr>
                        <a:t>ス</a:t>
                      </a:r>
                      <a:r>
                        <a:rPr sz="1200" b="1" strike="sngStrike" spc="-10" dirty="0">
                          <a:solidFill>
                            <a:srgbClr val="484848"/>
                          </a:solidFill>
                          <a:highlight>
                            <a:srgbClr val="FFFF00"/>
                          </a:highlight>
                          <a:latin typeface="Microsoft YaHei UI"/>
                          <a:cs typeface="Microsoft YaHei UI"/>
                        </a:rPr>
                        <a:t>セ</a:t>
                      </a:r>
                      <a:r>
                        <a:rPr sz="1200" b="1" strike="sngStrike" dirty="0">
                          <a:solidFill>
                            <a:srgbClr val="484848"/>
                          </a:solidFill>
                          <a:highlight>
                            <a:srgbClr val="FFFF00"/>
                          </a:highlight>
                          <a:latin typeface="Microsoft YaHei UI"/>
                          <a:cs typeface="Microsoft YaHei UI"/>
                        </a:rPr>
                        <a:t>ル提案</a:t>
                      </a:r>
                      <a:endParaRPr sz="1200" strike="sngStrike" dirty="0">
                        <a:highlight>
                          <a:srgbClr val="FFFF00"/>
                        </a:highlight>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・解</a:t>
                      </a:r>
                      <a:r>
                        <a:rPr sz="1200" b="1" spc="-5" dirty="0">
                          <a:solidFill>
                            <a:srgbClr val="484848"/>
                          </a:solidFill>
                          <a:latin typeface="Microsoft YaHei UI"/>
                          <a:cs typeface="Microsoft YaHei UI"/>
                        </a:rPr>
                        <a:t>約</a:t>
                      </a:r>
                      <a:r>
                        <a:rPr sz="1200" b="1" dirty="0">
                          <a:solidFill>
                            <a:srgbClr val="484848"/>
                          </a:solidFill>
                          <a:latin typeface="Microsoft YaHei UI"/>
                          <a:cs typeface="Microsoft YaHei UI"/>
                        </a:rPr>
                        <a:t>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sp>
        <p:nvSpPr>
          <p:cNvPr id="18" name="object 9">
            <a:extLst>
              <a:ext uri="{FF2B5EF4-FFF2-40B4-BE49-F238E27FC236}">
                <a16:creationId xmlns:a16="http://schemas.microsoft.com/office/drawing/2014/main" id="{D5EEB86E-E17A-96FC-7BC1-19C8F8AD397F}"/>
              </a:ext>
            </a:extLst>
          </p:cNvPr>
          <p:cNvSpPr/>
          <p:nvPr/>
        </p:nvSpPr>
        <p:spPr>
          <a:xfrm>
            <a:off x="4353981" y="6201152"/>
            <a:ext cx="338161" cy="1990478"/>
          </a:xfrm>
          <a:custGeom>
            <a:avLst/>
            <a:gdLst/>
            <a:ahLst/>
            <a:cxnLst/>
            <a:rect l="l" t="t" r="r" b="b"/>
            <a:pathLst>
              <a:path w="338454" h="2524125">
                <a:moveTo>
                  <a:pt x="0" y="0"/>
                </a:moveTo>
                <a:lnTo>
                  <a:pt x="0" y="2523744"/>
                </a:lnTo>
                <a:lnTo>
                  <a:pt x="338327" y="1261872"/>
                </a:lnTo>
                <a:lnTo>
                  <a:pt x="0" y="0"/>
                </a:lnTo>
                <a:close/>
              </a:path>
            </a:pathLst>
          </a:custGeom>
          <a:solidFill>
            <a:srgbClr val="00AF50"/>
          </a:solidFill>
        </p:spPr>
        <p:txBody>
          <a:bodyPr wrap="square" lIns="0" tIns="0" rIns="0" bIns="0" rtlCol="0"/>
          <a:lstStyle/>
          <a:p>
            <a:endParaRPr>
              <a:latin typeface="Yu Gothic UI" panose="020B0500000000000000" pitchFamily="50" charset="-128"/>
              <a:ea typeface="Yu Gothic UI" panose="020B0500000000000000" pitchFamily="50" charset="-128"/>
            </a:endParaRPr>
          </a:p>
        </p:txBody>
      </p:sp>
      <p:graphicFrame>
        <p:nvGraphicFramePr>
          <p:cNvPr id="19" name="object 3">
            <a:extLst>
              <a:ext uri="{FF2B5EF4-FFF2-40B4-BE49-F238E27FC236}">
                <a16:creationId xmlns:a16="http://schemas.microsoft.com/office/drawing/2014/main" id="{624166BB-3C27-EF90-317D-BDC8474447EB}"/>
              </a:ext>
            </a:extLst>
          </p:cNvPr>
          <p:cNvGraphicFramePr>
            <a:graphicFrameLocks noGrp="1"/>
          </p:cNvGraphicFramePr>
          <p:nvPr>
            <p:extLst>
              <p:ext uri="{D42A27DB-BD31-4B8C-83A1-F6EECF244321}">
                <p14:modId xmlns:p14="http://schemas.microsoft.com/office/powerpoint/2010/main" val="2500745284"/>
              </p:ext>
            </p:extLst>
          </p:nvPr>
        </p:nvGraphicFramePr>
        <p:xfrm>
          <a:off x="11926485" y="5829301"/>
          <a:ext cx="5801825" cy="2772580"/>
        </p:xfrm>
        <a:graphic>
          <a:graphicData uri="http://schemas.openxmlformats.org/drawingml/2006/table">
            <a:tbl>
              <a:tblPr firstRow="1" bandRow="1">
                <a:tableStyleId>{2D5ABB26-0587-4C30-8999-92F81FD0307C}</a:tableStyleId>
              </a:tblPr>
              <a:tblGrid>
                <a:gridCol w="1344472">
                  <a:extLst>
                    <a:ext uri="{9D8B030D-6E8A-4147-A177-3AD203B41FA5}">
                      <a16:colId xmlns:a16="http://schemas.microsoft.com/office/drawing/2014/main" val="20000"/>
                    </a:ext>
                  </a:extLst>
                </a:gridCol>
                <a:gridCol w="2900913">
                  <a:extLst>
                    <a:ext uri="{9D8B030D-6E8A-4147-A177-3AD203B41FA5}">
                      <a16:colId xmlns:a16="http://schemas.microsoft.com/office/drawing/2014/main" val="20001"/>
                    </a:ext>
                  </a:extLst>
                </a:gridCol>
                <a:gridCol w="1556440">
                  <a:extLst>
                    <a:ext uri="{9D8B030D-6E8A-4147-A177-3AD203B41FA5}">
                      <a16:colId xmlns:a16="http://schemas.microsoft.com/office/drawing/2014/main" val="20002"/>
                    </a:ext>
                  </a:extLst>
                </a:gridCol>
              </a:tblGrid>
              <a:tr h="340307">
                <a:tc>
                  <a:txBody>
                    <a:bodyPr/>
                    <a:lstStyle/>
                    <a:p>
                      <a:pPr>
                        <a:lnSpc>
                          <a:spcPct val="100000"/>
                        </a:lnSpc>
                      </a:pPr>
                      <a:endParaRPr sz="1400" dirty="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nSpc>
                          <a:spcPct val="100000"/>
                        </a:lnSpc>
                      </a:pPr>
                      <a:endParaRPr sz="140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300"/>
                        </a:spcBef>
                      </a:pPr>
                      <a:r>
                        <a:rPr sz="1400" b="1" dirty="0">
                          <a:solidFill>
                            <a:srgbClr val="FFFFFF"/>
                          </a:solidFill>
                          <a:latin typeface="Microsoft YaHei UI"/>
                          <a:cs typeface="Microsoft YaHei UI"/>
                        </a:rPr>
                        <a:t>必達数字</a:t>
                      </a:r>
                      <a:endParaRPr sz="1400" dirty="0">
                        <a:latin typeface="Microsoft YaHei UI"/>
                        <a:cs typeface="Microsoft YaHei UI"/>
                      </a:endParaRPr>
                    </a:p>
                  </a:txBody>
                  <a:tcPr marL="0" marR="0" marT="3810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extLst>
                  <a:ext uri="{0D108BD9-81ED-4DB2-BD59-A6C34878D82A}">
                    <a16:rowId xmlns:a16="http://schemas.microsoft.com/office/drawing/2014/main" val="10000"/>
                  </a:ext>
                </a:extLst>
              </a:tr>
              <a:tr h="380407">
                <a:tc>
                  <a:txBody>
                    <a:bodyPr/>
                    <a:lstStyle/>
                    <a:p>
                      <a:pPr marL="91440">
                        <a:lnSpc>
                          <a:spcPct val="100000"/>
                        </a:lnSpc>
                        <a:spcBef>
                          <a:spcPts val="944"/>
                        </a:spcBef>
                      </a:pPr>
                      <a:r>
                        <a:rPr sz="1400" b="1" dirty="0">
                          <a:solidFill>
                            <a:srgbClr val="FFFFFF"/>
                          </a:solidFill>
                          <a:latin typeface="Microsoft YaHei UI"/>
                          <a:cs typeface="Microsoft YaHei UI"/>
                        </a:rPr>
                        <a:t>行動量</a:t>
                      </a:r>
                      <a:endParaRPr sz="1400" dirty="0">
                        <a:latin typeface="Microsoft YaHei UI"/>
                        <a:cs typeface="Microsoft YaHei UI"/>
                      </a:endParaRPr>
                    </a:p>
                  </a:txBody>
                  <a:tcPr marL="0" marR="0" marT="12001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商談数</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4"/>
                        </a:spcBef>
                      </a:pPr>
                      <a:r>
                        <a:rPr lang="en-US" sz="2000" b="1" strike="noStrike" dirty="0">
                          <a:highlight>
                            <a:srgbClr val="FFFF00"/>
                          </a:highlight>
                          <a:latin typeface="Segoe UI"/>
                          <a:cs typeface="Segoe UI"/>
                        </a:rPr>
                        <a:t>20</a:t>
                      </a:r>
                      <a:endParaRPr sz="2000" strike="noStrike" dirty="0">
                        <a:highlight>
                          <a:srgbClr val="FFFF00"/>
                        </a:highlight>
                        <a:latin typeface="Segoe UI"/>
                        <a:cs typeface="Segoe UI"/>
                      </a:endParaRPr>
                    </a:p>
                  </a:txBody>
                  <a:tcPr marL="0" marR="0" marT="3619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1"/>
                  </a:ext>
                </a:extLst>
              </a:tr>
              <a:tr h="380407">
                <a:tc>
                  <a:txBody>
                    <a:bodyPr/>
                    <a:lstStyle/>
                    <a:p>
                      <a:pPr marL="91440">
                        <a:lnSpc>
                          <a:spcPct val="100000"/>
                        </a:lnSpc>
                        <a:spcBef>
                          <a:spcPts val="935"/>
                        </a:spcBef>
                      </a:pPr>
                      <a:r>
                        <a:rPr sz="1400" b="1" spc="-5" dirty="0">
                          <a:solidFill>
                            <a:srgbClr val="FFFFFF"/>
                          </a:solidFill>
                          <a:latin typeface="Segoe UI"/>
                          <a:cs typeface="Segoe UI"/>
                        </a:rPr>
                        <a:t>LINE</a:t>
                      </a:r>
                      <a:endParaRPr sz="1400" dirty="0">
                        <a:latin typeface="Segoe UI"/>
                        <a:cs typeface="Segoe UI"/>
                      </a:endParaRPr>
                    </a:p>
                  </a:txBody>
                  <a:tcPr marL="0" marR="0" marT="11874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ライト</a:t>
                      </a:r>
                      <a:r>
                        <a:rPr sz="1400" b="1" spc="5" dirty="0">
                          <a:solidFill>
                            <a:srgbClr val="FFFFFF"/>
                          </a:solidFill>
                          <a:latin typeface="Microsoft YaHei UI"/>
                          <a:cs typeface="Microsoft YaHei UI"/>
                        </a:rPr>
                        <a:t>プ</a:t>
                      </a:r>
                      <a:r>
                        <a:rPr sz="1400" b="1" dirty="0">
                          <a:solidFill>
                            <a:srgbClr val="FFFFFF"/>
                          </a:solidFill>
                          <a:latin typeface="Microsoft YaHei UI"/>
                          <a:cs typeface="Microsoft YaHei UI"/>
                        </a:rPr>
                        <a:t>ラン</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dirty="0">
                          <a:latin typeface="Segoe UI"/>
                          <a:cs typeface="Segoe UI"/>
                        </a:rPr>
                        <a:t>6</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2"/>
                  </a:ext>
                </a:extLst>
              </a:tr>
              <a:tr h="380407">
                <a:tc rowSpan="2">
                  <a:txBody>
                    <a:bodyPr/>
                    <a:lstStyle/>
                    <a:p>
                      <a:pPr>
                        <a:lnSpc>
                          <a:spcPct val="100000"/>
                        </a:lnSpc>
                        <a:spcBef>
                          <a:spcPts val="40"/>
                        </a:spcBef>
                      </a:pPr>
                      <a:endParaRPr sz="1400" dirty="0">
                        <a:latin typeface="Times New Roman"/>
                        <a:cs typeface="Times New Roman"/>
                      </a:endParaRPr>
                    </a:p>
                    <a:p>
                      <a:pPr marL="91440">
                        <a:lnSpc>
                          <a:spcPct val="100000"/>
                        </a:lnSpc>
                      </a:pPr>
                      <a:r>
                        <a:rPr sz="1400" b="1" spc="-10" dirty="0">
                          <a:solidFill>
                            <a:srgbClr val="FFFFFF"/>
                          </a:solidFill>
                          <a:latin typeface="Segoe UI"/>
                          <a:cs typeface="Segoe UI"/>
                        </a:rPr>
                        <a:t>LINE</a:t>
                      </a:r>
                      <a:r>
                        <a:rPr sz="1400" b="1" spc="-5" dirty="0">
                          <a:solidFill>
                            <a:srgbClr val="FFFFFF"/>
                          </a:solidFill>
                          <a:latin typeface="Microsoft YaHei UI"/>
                          <a:cs typeface="Microsoft YaHei UI"/>
                        </a:rPr>
                        <a:t>附帯</a:t>
                      </a:r>
                      <a:endParaRPr sz="1400" dirty="0">
                        <a:latin typeface="Microsoft YaHei UI"/>
                        <a:cs typeface="Microsoft YaHei UI"/>
                      </a:endParaRPr>
                    </a:p>
                  </a:txBody>
                  <a:tcPr marL="0" marR="0" marT="5080" marB="0" anchor="ctr">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オンボ</a:t>
                      </a:r>
                      <a:r>
                        <a:rPr sz="1400" b="1" spc="-15" dirty="0">
                          <a:solidFill>
                            <a:srgbClr val="FFFFFF"/>
                          </a:solidFill>
                          <a:latin typeface="Microsoft YaHei UI"/>
                          <a:cs typeface="Microsoft YaHei UI"/>
                        </a:rPr>
                        <a:t>ー</a:t>
                      </a:r>
                      <a:r>
                        <a:rPr sz="1400" b="1" spc="-5" dirty="0">
                          <a:solidFill>
                            <a:srgbClr val="FFFFFF"/>
                          </a:solidFill>
                          <a:latin typeface="Microsoft YaHei UI"/>
                          <a:cs typeface="Microsoft YaHei UI"/>
                        </a:rPr>
                        <a:t>ディング</a:t>
                      </a:r>
                      <a:endParaRPr sz="1400" dirty="0">
                        <a:latin typeface="Microsoft YaHei UI"/>
                        <a:cs typeface="Microsoft YaHei UI"/>
                      </a:endParaRPr>
                    </a:p>
                  </a:txBody>
                  <a:tcPr marL="0" marR="0" marT="120014" marB="0">
                    <a:lnL w="12700" cap="flat" cmpd="sng" algn="ctr">
                      <a:solidFill>
                        <a:srgbClr val="FFFFFF"/>
                      </a:solidFill>
                      <a:prstDash val="solid"/>
                      <a:round/>
                      <a:headEnd type="none" w="med" len="med"/>
                      <a:tailEnd type="none" w="med" len="me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3</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3"/>
                  </a:ext>
                </a:extLst>
              </a:tr>
              <a:tr h="380408">
                <a:tc vMerge="1">
                  <a:txBody>
                    <a:bodyPr/>
                    <a:lstStyle/>
                    <a:p>
                      <a:endParaRPr/>
                    </a:p>
                  </a:txBody>
                  <a:tcPr marL="0" marR="0" marT="5080" marB="0">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代行（</a:t>
                      </a:r>
                      <a:r>
                        <a:rPr sz="1400" b="1" dirty="0">
                          <a:solidFill>
                            <a:srgbClr val="FFFFFF"/>
                          </a:solidFill>
                          <a:latin typeface="Segoe UI"/>
                          <a:cs typeface="Segoe UI"/>
                        </a:rPr>
                        <a:t>G</a:t>
                      </a:r>
                      <a:r>
                        <a:rPr sz="1400" b="1" spc="-15" dirty="0">
                          <a:solidFill>
                            <a:srgbClr val="FFFFFF"/>
                          </a:solidFill>
                          <a:latin typeface="Segoe UI"/>
                          <a:cs typeface="Segoe UI"/>
                        </a:rPr>
                        <a:t>M</a:t>
                      </a:r>
                      <a:r>
                        <a:rPr sz="1400" b="1" dirty="0">
                          <a:solidFill>
                            <a:srgbClr val="FFFFFF"/>
                          </a:solidFill>
                          <a:latin typeface="Segoe UI"/>
                          <a:cs typeface="Segoe UI"/>
                        </a:rPr>
                        <a:t>O</a:t>
                      </a:r>
                      <a:r>
                        <a:rPr sz="1400" b="1" dirty="0">
                          <a:solidFill>
                            <a:srgbClr val="FFFFFF"/>
                          </a:solidFill>
                          <a:latin typeface="Microsoft YaHei UI"/>
                          <a:cs typeface="Microsoft YaHei UI"/>
                        </a:rPr>
                        <a:t>）</a:t>
                      </a:r>
                      <a:endParaRPr sz="1400" dirty="0">
                        <a:latin typeface="Microsoft YaHei UI"/>
                        <a:cs typeface="Microsoft YaHei UI"/>
                      </a:endParaRPr>
                    </a:p>
                  </a:txBody>
                  <a:tcPr marL="0" marR="0" marT="120014" marB="0">
                    <a:lnL w="12700">
                      <a:solidFill>
                        <a:srgbClr val="FFFFFF"/>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spc="-5" dirty="0">
                          <a:latin typeface="Segoe UI"/>
                          <a:cs typeface="Segoe UI"/>
                        </a:rPr>
                        <a:t>1.5</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4"/>
                  </a:ext>
                </a:extLst>
              </a:tr>
              <a:tr h="530253">
                <a:tc rowSpan="2">
                  <a:txBody>
                    <a:bodyPr/>
                    <a:lstStyle/>
                    <a:p>
                      <a:pPr>
                        <a:lnSpc>
                          <a:spcPct val="100000"/>
                        </a:lnSpc>
                        <a:spcBef>
                          <a:spcPts val="20"/>
                        </a:spcBef>
                      </a:pPr>
                      <a:endParaRPr sz="1400" dirty="0">
                        <a:latin typeface="Times New Roman"/>
                        <a:cs typeface="Times New Roman"/>
                      </a:endParaRPr>
                    </a:p>
                    <a:p>
                      <a:pPr marL="91440">
                        <a:lnSpc>
                          <a:spcPct val="100000"/>
                        </a:lnSpc>
                      </a:pPr>
                      <a:r>
                        <a:rPr sz="1400" b="1" spc="-5" dirty="0">
                          <a:solidFill>
                            <a:srgbClr val="FFFFFF"/>
                          </a:solidFill>
                          <a:latin typeface="Microsoft YaHei UI"/>
                          <a:cs typeface="Microsoft YaHei UI"/>
                        </a:rPr>
                        <a:t>クロスセル</a:t>
                      </a:r>
                      <a:endParaRPr sz="1400" dirty="0">
                        <a:latin typeface="Microsoft YaHei UI"/>
                        <a:cs typeface="Microsoft YaHei UI"/>
                      </a:endParaRPr>
                    </a:p>
                  </a:txBody>
                  <a:tcPr marL="0" marR="0" marT="254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1950"/>
                        </a:spcBef>
                      </a:pPr>
                      <a:r>
                        <a:rPr sz="1400" b="1" spc="-5" dirty="0">
                          <a:solidFill>
                            <a:srgbClr val="FFFFFF"/>
                          </a:solidFill>
                          <a:latin typeface="Microsoft YaHei UI"/>
                          <a:cs typeface="Microsoft YaHei UI"/>
                        </a:rPr>
                        <a:t>モバイ</a:t>
                      </a:r>
                      <a:r>
                        <a:rPr sz="1400" b="1" spc="10" dirty="0">
                          <a:solidFill>
                            <a:srgbClr val="FFFFFF"/>
                          </a:solidFill>
                          <a:latin typeface="Microsoft YaHei UI"/>
                          <a:cs typeface="Microsoft YaHei UI"/>
                        </a:rPr>
                        <a:t>ル</a:t>
                      </a:r>
                      <a:r>
                        <a:rPr sz="1400" b="1" dirty="0">
                          <a:solidFill>
                            <a:srgbClr val="FFFFFF"/>
                          </a:solidFill>
                          <a:latin typeface="Microsoft YaHei UI"/>
                          <a:cs typeface="Microsoft YaHei UI"/>
                        </a:rPr>
                        <a:t>（ト</a:t>
                      </a:r>
                      <a:r>
                        <a:rPr sz="1400" b="1" spc="-15" dirty="0">
                          <a:solidFill>
                            <a:srgbClr val="FFFFFF"/>
                          </a:solidFill>
                          <a:latin typeface="Microsoft YaHei UI"/>
                          <a:cs typeface="Microsoft YaHei UI"/>
                        </a:rPr>
                        <a:t>ス</a:t>
                      </a:r>
                      <a:r>
                        <a:rPr sz="1400" b="1" dirty="0">
                          <a:solidFill>
                            <a:srgbClr val="FFFFFF"/>
                          </a:solidFill>
                          <a:latin typeface="Microsoft YaHei UI"/>
                          <a:cs typeface="Microsoft YaHei UI"/>
                        </a:rPr>
                        <a:t>アップ数）</a:t>
                      </a:r>
                      <a:endParaRPr sz="1400" dirty="0">
                        <a:latin typeface="Microsoft YaHei UI"/>
                        <a:cs typeface="Microsoft YaHei UI"/>
                      </a:endParaRPr>
                    </a:p>
                  </a:txBody>
                  <a:tcPr marL="0" marR="0" marT="24765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lang="en-US" sz="2000" b="1" dirty="0">
                          <a:highlight>
                            <a:srgbClr val="FFFF00"/>
                          </a:highlight>
                          <a:latin typeface="Segoe UI"/>
                          <a:cs typeface="Segoe UI"/>
                        </a:rPr>
                        <a:t>10</a:t>
                      </a:r>
                      <a:endParaRPr sz="2000" dirty="0">
                        <a:highlight>
                          <a:srgbClr val="FFFF00"/>
                        </a:highlight>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5"/>
                  </a:ext>
                </a:extLst>
              </a:tr>
              <a:tr h="380391">
                <a:tc vMerge="1">
                  <a:txBody>
                    <a:bodyPr/>
                    <a:lstStyle/>
                    <a:p>
                      <a:endParaRPr/>
                    </a:p>
                  </a:txBody>
                  <a:tcPr marL="0" marR="0" marT="254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35"/>
                        </a:spcBef>
                      </a:pPr>
                      <a:r>
                        <a:rPr sz="1400" b="1" spc="-5" dirty="0">
                          <a:solidFill>
                            <a:srgbClr val="FFFFFF"/>
                          </a:solidFill>
                          <a:latin typeface="Segoe UI"/>
                          <a:cs typeface="Segoe UI"/>
                        </a:rPr>
                        <a:t>MEO</a:t>
                      </a:r>
                      <a:endParaRPr sz="1400" dirty="0">
                        <a:latin typeface="Segoe UI"/>
                        <a:cs typeface="Segoe UI"/>
                      </a:endParaRPr>
                    </a:p>
                  </a:txBody>
                  <a:tcPr marL="0" marR="0" marT="118745"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1</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6"/>
                  </a:ext>
                </a:extLst>
              </a:tr>
            </a:tbl>
          </a:graphicData>
        </a:graphic>
      </p:graphicFrame>
      <p:graphicFrame>
        <p:nvGraphicFramePr>
          <p:cNvPr id="25" name="表 24">
            <a:extLst>
              <a:ext uri="{FF2B5EF4-FFF2-40B4-BE49-F238E27FC236}">
                <a16:creationId xmlns:a16="http://schemas.microsoft.com/office/drawing/2014/main" id="{CA54197E-CFBC-D4E9-9F63-ECAE4C3CD25B}"/>
              </a:ext>
            </a:extLst>
          </p:cNvPr>
          <p:cNvGraphicFramePr>
            <a:graphicFrameLocks noGrp="1"/>
          </p:cNvGraphicFramePr>
          <p:nvPr>
            <p:extLst>
              <p:ext uri="{D42A27DB-BD31-4B8C-83A1-F6EECF244321}">
                <p14:modId xmlns:p14="http://schemas.microsoft.com/office/powerpoint/2010/main" val="2405134369"/>
              </p:ext>
            </p:extLst>
          </p:nvPr>
        </p:nvGraphicFramePr>
        <p:xfrm>
          <a:off x="240789" y="4762500"/>
          <a:ext cx="17519567" cy="982980"/>
        </p:xfrm>
        <a:graphic>
          <a:graphicData uri="http://schemas.openxmlformats.org/drawingml/2006/table">
            <a:tbl>
              <a:tblPr/>
              <a:tblGrid>
                <a:gridCol w="916650">
                  <a:extLst>
                    <a:ext uri="{9D8B030D-6E8A-4147-A177-3AD203B41FA5}">
                      <a16:colId xmlns:a16="http://schemas.microsoft.com/office/drawing/2014/main" val="2272777472"/>
                    </a:ext>
                  </a:extLst>
                </a:gridCol>
                <a:gridCol w="989739">
                  <a:extLst>
                    <a:ext uri="{9D8B030D-6E8A-4147-A177-3AD203B41FA5}">
                      <a16:colId xmlns:a16="http://schemas.microsoft.com/office/drawing/2014/main" val="1111157383"/>
                    </a:ext>
                  </a:extLst>
                </a:gridCol>
                <a:gridCol w="1065873">
                  <a:extLst>
                    <a:ext uri="{9D8B030D-6E8A-4147-A177-3AD203B41FA5}">
                      <a16:colId xmlns:a16="http://schemas.microsoft.com/office/drawing/2014/main" val="3902801567"/>
                    </a:ext>
                  </a:extLst>
                </a:gridCol>
                <a:gridCol w="1286272">
                  <a:extLst>
                    <a:ext uri="{9D8B030D-6E8A-4147-A177-3AD203B41FA5}">
                      <a16:colId xmlns:a16="http://schemas.microsoft.com/office/drawing/2014/main" val="3504852650"/>
                    </a:ext>
                  </a:extLst>
                </a:gridCol>
                <a:gridCol w="1257701">
                  <a:extLst>
                    <a:ext uri="{9D8B030D-6E8A-4147-A177-3AD203B41FA5}">
                      <a16:colId xmlns:a16="http://schemas.microsoft.com/office/drawing/2014/main" val="1635956798"/>
                    </a:ext>
                  </a:extLst>
                </a:gridCol>
                <a:gridCol w="1257701">
                  <a:extLst>
                    <a:ext uri="{9D8B030D-6E8A-4147-A177-3AD203B41FA5}">
                      <a16:colId xmlns:a16="http://schemas.microsoft.com/office/drawing/2014/main" val="2344969274"/>
                    </a:ext>
                  </a:extLst>
                </a:gridCol>
                <a:gridCol w="948793">
                  <a:extLst>
                    <a:ext uri="{9D8B030D-6E8A-4147-A177-3AD203B41FA5}">
                      <a16:colId xmlns:a16="http://schemas.microsoft.com/office/drawing/2014/main" val="3903872040"/>
                    </a:ext>
                  </a:extLst>
                </a:gridCol>
                <a:gridCol w="948793">
                  <a:extLst>
                    <a:ext uri="{9D8B030D-6E8A-4147-A177-3AD203B41FA5}">
                      <a16:colId xmlns:a16="http://schemas.microsoft.com/office/drawing/2014/main" val="1676177231"/>
                    </a:ext>
                  </a:extLst>
                </a:gridCol>
                <a:gridCol w="948793">
                  <a:extLst>
                    <a:ext uri="{9D8B030D-6E8A-4147-A177-3AD203B41FA5}">
                      <a16:colId xmlns:a16="http://schemas.microsoft.com/office/drawing/2014/main" val="1479992263"/>
                    </a:ext>
                  </a:extLst>
                </a:gridCol>
                <a:gridCol w="948793">
                  <a:extLst>
                    <a:ext uri="{9D8B030D-6E8A-4147-A177-3AD203B41FA5}">
                      <a16:colId xmlns:a16="http://schemas.microsoft.com/office/drawing/2014/main" val="1118886717"/>
                    </a:ext>
                  </a:extLst>
                </a:gridCol>
                <a:gridCol w="948793">
                  <a:extLst>
                    <a:ext uri="{9D8B030D-6E8A-4147-A177-3AD203B41FA5}">
                      <a16:colId xmlns:a16="http://schemas.microsoft.com/office/drawing/2014/main" val="2922926816"/>
                    </a:ext>
                  </a:extLst>
                </a:gridCol>
                <a:gridCol w="948793">
                  <a:extLst>
                    <a:ext uri="{9D8B030D-6E8A-4147-A177-3AD203B41FA5}">
                      <a16:colId xmlns:a16="http://schemas.microsoft.com/office/drawing/2014/main" val="1016554523"/>
                    </a:ext>
                  </a:extLst>
                </a:gridCol>
                <a:gridCol w="948793">
                  <a:extLst>
                    <a:ext uri="{9D8B030D-6E8A-4147-A177-3AD203B41FA5}">
                      <a16:colId xmlns:a16="http://schemas.microsoft.com/office/drawing/2014/main" val="409259125"/>
                    </a:ext>
                  </a:extLst>
                </a:gridCol>
                <a:gridCol w="948793">
                  <a:extLst>
                    <a:ext uri="{9D8B030D-6E8A-4147-A177-3AD203B41FA5}">
                      <a16:colId xmlns:a16="http://schemas.microsoft.com/office/drawing/2014/main" val="2663362143"/>
                    </a:ext>
                  </a:extLst>
                </a:gridCol>
                <a:gridCol w="948793">
                  <a:extLst>
                    <a:ext uri="{9D8B030D-6E8A-4147-A177-3AD203B41FA5}">
                      <a16:colId xmlns:a16="http://schemas.microsoft.com/office/drawing/2014/main" val="2973568077"/>
                    </a:ext>
                  </a:extLst>
                </a:gridCol>
                <a:gridCol w="1103247">
                  <a:extLst>
                    <a:ext uri="{9D8B030D-6E8A-4147-A177-3AD203B41FA5}">
                      <a16:colId xmlns:a16="http://schemas.microsoft.com/office/drawing/2014/main" val="807455382"/>
                    </a:ext>
                  </a:extLst>
                </a:gridCol>
                <a:gridCol w="1103247">
                  <a:extLst>
                    <a:ext uri="{9D8B030D-6E8A-4147-A177-3AD203B41FA5}">
                      <a16:colId xmlns:a16="http://schemas.microsoft.com/office/drawing/2014/main" val="1523201357"/>
                    </a:ext>
                  </a:extLst>
                </a:gridCol>
              </a:tblGrid>
              <a:tr h="223878">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営業日数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a:t>
                      </a:r>
                      <a:endParaRPr lang="en-US" altLang="ja-JP" sz="1200" b="0" dirty="0">
                        <a:effectLst/>
                        <a:latin typeface="Yu Gothic UI" panose="020B0500000000000000" pitchFamily="50" charset="-128"/>
                        <a:ea typeface="Yu Gothic UI" panose="020B0500000000000000" pitchFamily="50" charset="-128"/>
                      </a:endParaRPr>
                    </a:p>
                    <a:p>
                      <a:pPr algn="ctr" rtl="0" fontAlgn="ctr"/>
                      <a:r>
                        <a:rPr lang="ja-JP" altLang="en-US" sz="1200" b="0" dirty="0">
                          <a:effectLst/>
                          <a:latin typeface="Yu Gothic UI" panose="020B0500000000000000" pitchFamily="50" charset="-128"/>
                          <a:ea typeface="Yu Gothic UI" panose="020B0500000000000000" pitchFamily="50" charset="-128"/>
                        </a:rPr>
                        <a:t>アポ率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転換率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gridSpan="2">
                  <a:txBody>
                    <a:bodyPr/>
                    <a:lstStyle/>
                    <a:p>
                      <a:pPr algn="ctr" rtl="0" fontAlgn="ctr"/>
                      <a:r>
                        <a:rPr lang="en-US" sz="1200" dirty="0">
                          <a:effectLst/>
                          <a:latin typeface="Yu Gothic UI" panose="020B0500000000000000" pitchFamily="50" charset="-128"/>
                          <a:ea typeface="Yu Gothic UI" panose="020B0500000000000000" pitchFamily="50" charset="-128"/>
                        </a:rPr>
                        <a:t>LINE</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hMerge="1">
                  <a:txBody>
                    <a:bodyPr/>
                    <a:lstStyle/>
                    <a:p>
                      <a:endParaRPr kumimoji="1" lang="ja-JP" altLang="en-US"/>
                    </a:p>
                  </a:txBody>
                  <a:tcPr/>
                </a:tc>
                <a:tc gridSpan="5">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a:t>
                      </a:r>
                      <a:r>
                        <a:rPr lang="ja-JP" altLang="en-US" sz="1200" b="0" dirty="0">
                          <a:effectLst/>
                          <a:latin typeface="Yu Gothic UI" panose="020B0500000000000000" pitchFamily="50" charset="-128"/>
                          <a:ea typeface="Yu Gothic UI" panose="020B0500000000000000" pitchFamily="50" charset="-128"/>
                        </a:rPr>
                        <a:t>日あたり</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42563471"/>
                  </a:ext>
                </a:extLst>
              </a:tr>
              <a:tr h="37810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extLst>
                  <a:ext uri="{0D108BD9-81ED-4DB2-BD59-A6C34878D82A}">
                    <a16:rowId xmlns:a16="http://schemas.microsoft.com/office/drawing/2014/main" val="3394659998"/>
                  </a:ext>
                </a:extLst>
              </a:tr>
              <a:tr h="381000">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19</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731</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20%</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146</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18%</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26</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95%</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25</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24%</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6</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83%</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5</a:t>
                      </a:r>
                    </a:p>
                  </a:txBody>
                  <a:tcPr marL="15547" marR="1554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38</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8</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a:effectLst/>
                          <a:latin typeface="Yu Gothic UI" panose="020B0500000000000000" pitchFamily="50" charset="-128"/>
                          <a:ea typeface="Yu Gothic UI" panose="020B0500000000000000" pitchFamily="50" charset="-128"/>
                        </a:rPr>
                        <a:t>1.4</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1.3</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0.3</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6115170"/>
                  </a:ext>
                </a:extLst>
              </a:tr>
            </a:tbl>
          </a:graphicData>
        </a:graphic>
      </p:graphicFrame>
      <p:graphicFrame>
        <p:nvGraphicFramePr>
          <p:cNvPr id="26" name="表 25">
            <a:extLst>
              <a:ext uri="{FF2B5EF4-FFF2-40B4-BE49-F238E27FC236}">
                <a16:creationId xmlns:a16="http://schemas.microsoft.com/office/drawing/2014/main" id="{3F1682F6-F1D9-67CC-FC88-CCB700AF9F55}"/>
              </a:ext>
            </a:extLst>
          </p:cNvPr>
          <p:cNvGraphicFramePr>
            <a:graphicFrameLocks noGrp="1"/>
          </p:cNvGraphicFramePr>
          <p:nvPr>
            <p:extLst>
              <p:ext uri="{D42A27DB-BD31-4B8C-83A1-F6EECF244321}">
                <p14:modId xmlns:p14="http://schemas.microsoft.com/office/powerpoint/2010/main" val="1800237194"/>
              </p:ext>
            </p:extLst>
          </p:nvPr>
        </p:nvGraphicFramePr>
        <p:xfrm>
          <a:off x="240789" y="8724900"/>
          <a:ext cx="17477992" cy="789489"/>
        </p:xfrm>
        <a:graphic>
          <a:graphicData uri="http://schemas.openxmlformats.org/drawingml/2006/table">
            <a:tbl>
              <a:tblPr/>
              <a:tblGrid>
                <a:gridCol w="1259223">
                  <a:extLst>
                    <a:ext uri="{9D8B030D-6E8A-4147-A177-3AD203B41FA5}">
                      <a16:colId xmlns:a16="http://schemas.microsoft.com/office/drawing/2014/main" val="621304502"/>
                    </a:ext>
                  </a:extLst>
                </a:gridCol>
                <a:gridCol w="1435513">
                  <a:extLst>
                    <a:ext uri="{9D8B030D-6E8A-4147-A177-3AD203B41FA5}">
                      <a16:colId xmlns:a16="http://schemas.microsoft.com/office/drawing/2014/main" val="937277227"/>
                    </a:ext>
                  </a:extLst>
                </a:gridCol>
                <a:gridCol w="1082930">
                  <a:extLst>
                    <a:ext uri="{9D8B030D-6E8A-4147-A177-3AD203B41FA5}">
                      <a16:colId xmlns:a16="http://schemas.microsoft.com/office/drawing/2014/main" val="785151428"/>
                    </a:ext>
                  </a:extLst>
                </a:gridCol>
                <a:gridCol w="1082930">
                  <a:extLst>
                    <a:ext uri="{9D8B030D-6E8A-4147-A177-3AD203B41FA5}">
                      <a16:colId xmlns:a16="http://schemas.microsoft.com/office/drawing/2014/main" val="1354104517"/>
                    </a:ext>
                  </a:extLst>
                </a:gridCol>
                <a:gridCol w="1435513">
                  <a:extLst>
                    <a:ext uri="{9D8B030D-6E8A-4147-A177-3AD203B41FA5}">
                      <a16:colId xmlns:a16="http://schemas.microsoft.com/office/drawing/2014/main" val="1360444960"/>
                    </a:ext>
                  </a:extLst>
                </a:gridCol>
                <a:gridCol w="1435513">
                  <a:extLst>
                    <a:ext uri="{9D8B030D-6E8A-4147-A177-3AD203B41FA5}">
                      <a16:colId xmlns:a16="http://schemas.microsoft.com/office/drawing/2014/main" val="1101393153"/>
                    </a:ext>
                  </a:extLst>
                </a:gridCol>
                <a:gridCol w="1082930">
                  <a:extLst>
                    <a:ext uri="{9D8B030D-6E8A-4147-A177-3AD203B41FA5}">
                      <a16:colId xmlns:a16="http://schemas.microsoft.com/office/drawing/2014/main" val="3989982964"/>
                    </a:ext>
                  </a:extLst>
                </a:gridCol>
                <a:gridCol w="1082930">
                  <a:extLst>
                    <a:ext uri="{9D8B030D-6E8A-4147-A177-3AD203B41FA5}">
                      <a16:colId xmlns:a16="http://schemas.microsoft.com/office/drawing/2014/main" val="1391111744"/>
                    </a:ext>
                  </a:extLst>
                </a:gridCol>
                <a:gridCol w="1082930">
                  <a:extLst>
                    <a:ext uri="{9D8B030D-6E8A-4147-A177-3AD203B41FA5}">
                      <a16:colId xmlns:a16="http://schemas.microsoft.com/office/drawing/2014/main" val="3418979635"/>
                    </a:ext>
                  </a:extLst>
                </a:gridCol>
                <a:gridCol w="1082930">
                  <a:extLst>
                    <a:ext uri="{9D8B030D-6E8A-4147-A177-3AD203B41FA5}">
                      <a16:colId xmlns:a16="http://schemas.microsoft.com/office/drawing/2014/main" val="3699740277"/>
                    </a:ext>
                  </a:extLst>
                </a:gridCol>
                <a:gridCol w="1082930">
                  <a:extLst>
                    <a:ext uri="{9D8B030D-6E8A-4147-A177-3AD203B41FA5}">
                      <a16:colId xmlns:a16="http://schemas.microsoft.com/office/drawing/2014/main" val="2282987806"/>
                    </a:ext>
                  </a:extLst>
                </a:gridCol>
                <a:gridCol w="1082930">
                  <a:extLst>
                    <a:ext uri="{9D8B030D-6E8A-4147-A177-3AD203B41FA5}">
                      <a16:colId xmlns:a16="http://schemas.microsoft.com/office/drawing/2014/main" val="1275692933"/>
                    </a:ext>
                  </a:extLst>
                </a:gridCol>
                <a:gridCol w="1082930">
                  <a:extLst>
                    <a:ext uri="{9D8B030D-6E8A-4147-A177-3AD203B41FA5}">
                      <a16:colId xmlns:a16="http://schemas.microsoft.com/office/drawing/2014/main" val="4254134315"/>
                    </a:ext>
                  </a:extLst>
                </a:gridCol>
                <a:gridCol w="1082930">
                  <a:extLst>
                    <a:ext uri="{9D8B030D-6E8A-4147-A177-3AD203B41FA5}">
                      <a16:colId xmlns:a16="http://schemas.microsoft.com/office/drawing/2014/main" val="1074574608"/>
                    </a:ext>
                  </a:extLst>
                </a:gridCol>
                <a:gridCol w="1082930">
                  <a:extLst>
                    <a:ext uri="{9D8B030D-6E8A-4147-A177-3AD203B41FA5}">
                      <a16:colId xmlns:a16="http://schemas.microsoft.com/office/drawing/2014/main" val="1332682837"/>
                    </a:ext>
                  </a:extLst>
                </a:gridCol>
              </a:tblGrid>
              <a:tr h="263163">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営業日数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コンタクトアポ率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転換率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gridSpan="5">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a:t>
                      </a:r>
                      <a:r>
                        <a:rPr lang="ja-JP" altLang="en-US" sz="1200" b="0" dirty="0">
                          <a:effectLst/>
                          <a:latin typeface="Yu Gothic UI" panose="020B0500000000000000" pitchFamily="50" charset="-128"/>
                          <a:ea typeface="Yu Gothic UI" panose="020B0500000000000000" pitchFamily="50" charset="-128"/>
                        </a:rPr>
                        <a:t>日あたり</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53495626"/>
                  </a:ext>
                </a:extLst>
              </a:tr>
              <a:tr h="26316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extLst>
                  <a:ext uri="{0D108BD9-81ED-4DB2-BD59-A6C34878D82A}">
                    <a16:rowId xmlns:a16="http://schemas.microsoft.com/office/drawing/2014/main" val="4115065651"/>
                  </a:ext>
                </a:extLst>
              </a:tr>
              <a:tr h="263163">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19</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585</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117</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18%</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95%</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30%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6</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31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6</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0.3</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1670942"/>
                  </a:ext>
                </a:extLst>
              </a:tr>
            </a:tbl>
          </a:graphicData>
        </a:graphic>
      </p:graphicFrame>
      <p:graphicFrame>
        <p:nvGraphicFramePr>
          <p:cNvPr id="27" name="表 26">
            <a:extLst>
              <a:ext uri="{FF2B5EF4-FFF2-40B4-BE49-F238E27FC236}">
                <a16:creationId xmlns:a16="http://schemas.microsoft.com/office/drawing/2014/main" id="{9889A801-DE94-29E9-A62D-4B68F650EFB1}"/>
              </a:ext>
            </a:extLst>
          </p:cNvPr>
          <p:cNvGraphicFramePr>
            <a:graphicFrameLocks noGrp="1"/>
          </p:cNvGraphicFramePr>
          <p:nvPr>
            <p:extLst>
              <p:ext uri="{D42A27DB-BD31-4B8C-83A1-F6EECF244321}">
                <p14:modId xmlns:p14="http://schemas.microsoft.com/office/powerpoint/2010/main" val="1366608894"/>
              </p:ext>
            </p:extLst>
          </p:nvPr>
        </p:nvGraphicFramePr>
        <p:xfrm>
          <a:off x="10165756" y="9514388"/>
          <a:ext cx="2178644" cy="709206"/>
        </p:xfrm>
        <a:graphic>
          <a:graphicData uri="http://schemas.openxmlformats.org/drawingml/2006/table">
            <a:tbl>
              <a:tblPr/>
              <a:tblGrid>
                <a:gridCol w="1089322">
                  <a:extLst>
                    <a:ext uri="{9D8B030D-6E8A-4147-A177-3AD203B41FA5}">
                      <a16:colId xmlns:a16="http://schemas.microsoft.com/office/drawing/2014/main" val="3278828106"/>
                    </a:ext>
                  </a:extLst>
                </a:gridCol>
                <a:gridCol w="1089322">
                  <a:extLst>
                    <a:ext uri="{9D8B030D-6E8A-4147-A177-3AD203B41FA5}">
                      <a16:colId xmlns:a16="http://schemas.microsoft.com/office/drawing/2014/main" val="150128622"/>
                    </a:ext>
                  </a:extLst>
                </a:gridCol>
              </a:tblGrid>
              <a:tr h="263163">
                <a:tc gridSpan="2">
                  <a:txBody>
                    <a:bodyPr/>
                    <a:lstStyle/>
                    <a:p>
                      <a:pPr algn="ctr" rtl="0" fontAlgn="ctr"/>
                      <a:r>
                        <a:rPr lang="en-US" sz="1200" dirty="0">
                          <a:effectLst/>
                          <a:latin typeface="Yu Gothic UI" panose="020B0500000000000000" pitchFamily="50" charset="-128"/>
                          <a:ea typeface="Yu Gothic UI" panose="020B0500000000000000" pitchFamily="50" charset="-128"/>
                        </a:rPr>
                        <a:t>LINE</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hMerge="1">
                  <a:txBody>
                    <a:bodyPr/>
                    <a:lstStyle/>
                    <a:p>
                      <a:endParaRPr kumimoji="1" lang="ja-JP" altLang="en-US"/>
                    </a:p>
                  </a:txBody>
                  <a:tcPr/>
                </a:tc>
                <a:extLst>
                  <a:ext uri="{0D108BD9-81ED-4DB2-BD59-A6C34878D82A}">
                    <a16:rowId xmlns:a16="http://schemas.microsoft.com/office/drawing/2014/main" val="2155148196"/>
                  </a:ext>
                </a:extLst>
              </a:tr>
              <a:tr h="0">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受注率</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受注数</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extLst>
                  <a:ext uri="{0D108BD9-81ED-4DB2-BD59-A6C34878D82A}">
                    <a16:rowId xmlns:a16="http://schemas.microsoft.com/office/drawing/2014/main" val="4029259659"/>
                  </a:ext>
                </a:extLst>
              </a:tr>
              <a:tr h="263163">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50%</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10</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632083"/>
                  </a:ext>
                </a:extLst>
              </a:tr>
            </a:tbl>
          </a:graphicData>
        </a:graphic>
      </p:graphicFrame>
      <p:sp>
        <p:nvSpPr>
          <p:cNvPr id="29" name="テキスト ボックス 28">
            <a:extLst>
              <a:ext uri="{FF2B5EF4-FFF2-40B4-BE49-F238E27FC236}">
                <a16:creationId xmlns:a16="http://schemas.microsoft.com/office/drawing/2014/main" id="{5B10C34E-3E0D-3FA5-A962-A2116C1E2391}"/>
              </a:ext>
            </a:extLst>
          </p:cNvPr>
          <p:cNvSpPr txBox="1"/>
          <p:nvPr/>
        </p:nvSpPr>
        <p:spPr>
          <a:xfrm>
            <a:off x="12573794" y="9615917"/>
            <a:ext cx="5409406" cy="646331"/>
          </a:xfrm>
          <a:prstGeom prst="rect">
            <a:avLst/>
          </a:prstGeom>
          <a:noFill/>
        </p:spPr>
        <p:txBody>
          <a:bodyPr wrap="square" rtlCol="0">
            <a:spAutoFit/>
          </a:bodyPr>
          <a:lstStyle/>
          <a:p>
            <a:r>
              <a:rPr kumimoji="1" lang="ja-JP" altLang="en-US" dirty="0">
                <a:latin typeface="Yu Gothic UI" panose="020B0500000000000000" pitchFamily="50" charset="-128"/>
                <a:ea typeface="Yu Gothic UI" panose="020B0500000000000000" pitchFamily="50" charset="-128"/>
              </a:rPr>
              <a:t>・モバイルの定義が曖昧のためトスアップ率を</a:t>
            </a:r>
            <a:r>
              <a:rPr kumimoji="1" lang="en-US" altLang="ja-JP" dirty="0">
                <a:latin typeface="Yu Gothic UI" panose="020B0500000000000000" pitchFamily="50" charset="-128"/>
                <a:ea typeface="Yu Gothic UI" panose="020B0500000000000000" pitchFamily="50" charset="-128"/>
              </a:rPr>
              <a:t>80%</a:t>
            </a:r>
          </a:p>
          <a:p>
            <a:r>
              <a:rPr kumimoji="1" lang="ja-JP" altLang="en-US" dirty="0">
                <a:latin typeface="Yu Gothic UI" panose="020B0500000000000000" pitchFamily="50" charset="-128"/>
                <a:ea typeface="Yu Gothic UI" panose="020B0500000000000000" pitchFamily="50" charset="-128"/>
              </a:rPr>
              <a:t>・他の指標はヒアリング後に再度考察</a:t>
            </a:r>
          </a:p>
        </p:txBody>
      </p:sp>
      <p:sp>
        <p:nvSpPr>
          <p:cNvPr id="12" name="正方形/長方形 11">
            <a:extLst>
              <a:ext uri="{FF2B5EF4-FFF2-40B4-BE49-F238E27FC236}">
                <a16:creationId xmlns:a16="http://schemas.microsoft.com/office/drawing/2014/main" id="{A564B8C3-5372-91C6-817B-F2E1D7D9807C}"/>
              </a:ext>
            </a:extLst>
          </p:cNvPr>
          <p:cNvSpPr/>
          <p:nvPr/>
        </p:nvSpPr>
        <p:spPr>
          <a:xfrm>
            <a:off x="10165756" y="8724900"/>
            <a:ext cx="1012784" cy="7894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a:extLst>
              <a:ext uri="{FF2B5EF4-FFF2-40B4-BE49-F238E27FC236}">
                <a16:creationId xmlns:a16="http://schemas.microsoft.com/office/drawing/2014/main" id="{AF0B559A-155D-A68D-4C13-142F9005DFBB}"/>
              </a:ext>
            </a:extLst>
          </p:cNvPr>
          <p:cNvCxnSpPr>
            <a:cxnSpLocks/>
          </p:cNvCxnSpPr>
          <p:nvPr/>
        </p:nvCxnSpPr>
        <p:spPr>
          <a:xfrm flipH="1">
            <a:off x="5334000" y="9514387"/>
            <a:ext cx="4831756" cy="4297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0847D058-1172-A782-FADF-0C3631DBFD65}"/>
              </a:ext>
            </a:extLst>
          </p:cNvPr>
          <p:cNvSpPr txBox="1"/>
          <p:nvPr/>
        </p:nvSpPr>
        <p:spPr>
          <a:xfrm>
            <a:off x="228600" y="9585994"/>
            <a:ext cx="9707762" cy="646331"/>
          </a:xfrm>
          <a:prstGeom prst="rect">
            <a:avLst/>
          </a:prstGeom>
          <a:noFill/>
        </p:spPr>
        <p:txBody>
          <a:bodyPr wrap="square">
            <a:spAutoFit/>
          </a:bodyPr>
          <a:lstStyle/>
          <a:p>
            <a:r>
              <a:rPr lang="en-US" altLang="ja-JP" dirty="0"/>
              <a:t>【</a:t>
            </a:r>
            <a:r>
              <a:rPr lang="ja-JP" altLang="en-US" dirty="0"/>
              <a:t>4月～6月</a:t>
            </a:r>
            <a:r>
              <a:rPr lang="en-US" altLang="ja-JP" dirty="0"/>
              <a:t>】</a:t>
            </a:r>
            <a:r>
              <a:rPr lang="ja-JP" altLang="en-US" dirty="0"/>
              <a:t>商談実施数114件/受注数15件 受注率13.2%</a:t>
            </a:r>
          </a:p>
          <a:p>
            <a:r>
              <a:rPr lang="ja-JP" altLang="en-US" dirty="0"/>
              <a:t>　　　　　　　  商談実施数114件/受注数32件 受注率</a:t>
            </a:r>
            <a:r>
              <a:rPr lang="en-US" altLang="ja-JP" dirty="0"/>
              <a:t>28</a:t>
            </a:r>
            <a:r>
              <a:rPr lang="ja-JP" altLang="en-US" dirty="0"/>
              <a:t>.</a:t>
            </a:r>
            <a:r>
              <a:rPr lang="en-US" altLang="ja-JP" dirty="0"/>
              <a:t>1</a:t>
            </a:r>
            <a:r>
              <a:rPr lang="ja-JP" altLang="en-US" dirty="0"/>
              <a:t>% </a:t>
            </a:r>
            <a:r>
              <a:rPr lang="en-US" altLang="ja-JP" dirty="0"/>
              <a:t>※</a:t>
            </a:r>
            <a:r>
              <a:rPr lang="ja-JP" altLang="en-US" dirty="0"/>
              <a:t>ライトプランがあった想定値</a:t>
            </a:r>
          </a:p>
        </p:txBody>
      </p:sp>
      <p:sp>
        <p:nvSpPr>
          <p:cNvPr id="33" name="正方形/長方形 32">
            <a:extLst>
              <a:ext uri="{FF2B5EF4-FFF2-40B4-BE49-F238E27FC236}">
                <a16:creationId xmlns:a16="http://schemas.microsoft.com/office/drawing/2014/main" id="{B13F0CA5-1465-B201-8466-AE6B2C0016B9}"/>
              </a:ext>
            </a:extLst>
          </p:cNvPr>
          <p:cNvSpPr/>
          <p:nvPr/>
        </p:nvSpPr>
        <p:spPr>
          <a:xfrm>
            <a:off x="240789" y="1833762"/>
            <a:ext cx="417323" cy="2803973"/>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現状</a:t>
            </a:r>
          </a:p>
        </p:txBody>
      </p:sp>
      <p:sp>
        <p:nvSpPr>
          <p:cNvPr id="34" name="正方形/長方形 33">
            <a:extLst>
              <a:ext uri="{FF2B5EF4-FFF2-40B4-BE49-F238E27FC236}">
                <a16:creationId xmlns:a16="http://schemas.microsoft.com/office/drawing/2014/main" id="{A745CE5D-149E-B60F-70F4-2AEA963D8C24}"/>
              </a:ext>
            </a:extLst>
          </p:cNvPr>
          <p:cNvSpPr/>
          <p:nvPr/>
        </p:nvSpPr>
        <p:spPr>
          <a:xfrm>
            <a:off x="240789" y="5868498"/>
            <a:ext cx="417323" cy="2710341"/>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ご提案①</a:t>
            </a:r>
          </a:p>
        </p:txBody>
      </p:sp>
    </p:spTree>
    <p:extLst>
      <p:ext uri="{BB962C8B-B14F-4D97-AF65-F5344CB8AC3E}">
        <p14:creationId xmlns:p14="http://schemas.microsoft.com/office/powerpoint/2010/main" val="285096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072865" y="128017"/>
            <a:ext cx="1645920" cy="781812"/>
            <a:chOff x="0" y="0"/>
            <a:chExt cx="1463040" cy="694944"/>
          </a:xfrm>
        </p:grpSpPr>
        <p:sp>
          <p:nvSpPr>
            <p:cNvPr id="3" name="Freeform 3"/>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2"/>
              <a:stretch>
                <a:fillRect/>
              </a:stretch>
            </a:blipFill>
          </p:spPr>
        </p:sp>
      </p:gr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1015" y="185547"/>
            <a:ext cx="303276" cy="648462"/>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57784" y="1019175"/>
            <a:ext cx="17170527" cy="19050"/>
          </a:xfrm>
          <a:prstGeom prst="rect">
            <a:avLst/>
          </a:prstGeom>
        </p:spPr>
      </p:pic>
      <p:sp>
        <p:nvSpPr>
          <p:cNvPr id="9" name="TextBox 9"/>
          <p:cNvSpPr txBox="1"/>
          <p:nvPr/>
        </p:nvSpPr>
        <p:spPr>
          <a:xfrm>
            <a:off x="952805" y="141146"/>
            <a:ext cx="11115412" cy="602794"/>
          </a:xfrm>
          <a:prstGeom prst="rect">
            <a:avLst/>
          </a:prstGeom>
        </p:spPr>
        <p:txBody>
          <a:bodyPr lIns="0" tIns="0" rIns="0" bIns="0" rtlCol="0" anchor="t">
            <a:spAutoFit/>
          </a:bodyPr>
          <a:lstStyle/>
          <a:p>
            <a:pPr algn="l">
              <a:lnSpc>
                <a:spcPts val="5040"/>
              </a:lnSpc>
            </a:pPr>
            <a:r>
              <a:rPr lang="ja-JP" altLang="en-US" sz="3600" dirty="0">
                <a:ea typeface="UD角ゴ_ラージ Bold"/>
              </a:rPr>
              <a:t>営業戦略</a:t>
            </a:r>
            <a:endParaRPr lang="en-US" sz="3600" dirty="0">
              <a:ea typeface="UD角ゴ_ラージ Bold"/>
            </a:endParaRPr>
          </a:p>
        </p:txBody>
      </p:sp>
      <p:grpSp>
        <p:nvGrpSpPr>
          <p:cNvPr id="21" name="グループ化 20">
            <a:extLst>
              <a:ext uri="{FF2B5EF4-FFF2-40B4-BE49-F238E27FC236}">
                <a16:creationId xmlns:a16="http://schemas.microsoft.com/office/drawing/2014/main" id="{C35EC9CA-281B-B48B-DBFF-876275986A06}"/>
              </a:ext>
            </a:extLst>
          </p:cNvPr>
          <p:cNvGrpSpPr/>
          <p:nvPr/>
        </p:nvGrpSpPr>
        <p:grpSpPr>
          <a:xfrm>
            <a:off x="14325600" y="305264"/>
            <a:ext cx="1571625" cy="606425"/>
            <a:chOff x="7915482" y="3286124"/>
            <a:chExt cx="1571625" cy="606425"/>
          </a:xfrm>
        </p:grpSpPr>
        <p:sp>
          <p:nvSpPr>
            <p:cNvPr id="22" name="フリーフォーム: 図形 21">
              <a:extLst>
                <a:ext uri="{FF2B5EF4-FFF2-40B4-BE49-F238E27FC236}">
                  <a16:creationId xmlns:a16="http://schemas.microsoft.com/office/drawing/2014/main" id="{29BA389A-6EEF-28B7-030F-59462CA3627D}"/>
                </a:ext>
              </a:extLst>
            </p:cNvPr>
            <p:cNvSpPr/>
            <p:nvPr/>
          </p:nvSpPr>
          <p:spPr bwMode="auto">
            <a:xfrm>
              <a:off x="7915482" y="3286124"/>
              <a:ext cx="1571625" cy="606425"/>
            </a:xfrm>
            <a:custGeom>
              <a:avLst/>
              <a:gdLst>
                <a:gd name="connsiteX0" fmla="*/ 71885 w 1571625"/>
                <a:gd name="connsiteY0" fmla="*/ 45244 h 606425"/>
                <a:gd name="connsiteX1" fmla="*/ 42069 w 1571625"/>
                <a:gd name="connsiteY1" fmla="*/ 75060 h 606425"/>
                <a:gd name="connsiteX2" fmla="*/ 42069 w 1571625"/>
                <a:gd name="connsiteY2" fmla="*/ 531364 h 606425"/>
                <a:gd name="connsiteX3" fmla="*/ 71885 w 1571625"/>
                <a:gd name="connsiteY3" fmla="*/ 561180 h 606425"/>
                <a:gd name="connsiteX4" fmla="*/ 1499739 w 1571625"/>
                <a:gd name="connsiteY4" fmla="*/ 561180 h 606425"/>
                <a:gd name="connsiteX5" fmla="*/ 1529555 w 1571625"/>
                <a:gd name="connsiteY5" fmla="*/ 531364 h 606425"/>
                <a:gd name="connsiteX6" fmla="*/ 1529555 w 1571625"/>
                <a:gd name="connsiteY6" fmla="*/ 75060 h 606425"/>
                <a:gd name="connsiteX7" fmla="*/ 1499739 w 1571625"/>
                <a:gd name="connsiteY7" fmla="*/ 45244 h 606425"/>
                <a:gd name="connsiteX8" fmla="*/ 53450 w 1571625"/>
                <a:gd name="connsiteY8" fmla="*/ 0 h 606425"/>
                <a:gd name="connsiteX9" fmla="*/ 1518175 w 1571625"/>
                <a:gd name="connsiteY9" fmla="*/ 0 h 606425"/>
                <a:gd name="connsiteX10" fmla="*/ 1571625 w 1571625"/>
                <a:gd name="connsiteY10" fmla="*/ 53450 h 606425"/>
                <a:gd name="connsiteX11" fmla="*/ 1571625 w 1571625"/>
                <a:gd name="connsiteY11" fmla="*/ 552975 h 606425"/>
                <a:gd name="connsiteX12" fmla="*/ 1518175 w 1571625"/>
                <a:gd name="connsiteY12" fmla="*/ 606425 h 606425"/>
                <a:gd name="connsiteX13" fmla="*/ 53450 w 1571625"/>
                <a:gd name="connsiteY13" fmla="*/ 606425 h 606425"/>
                <a:gd name="connsiteX14" fmla="*/ 0 w 1571625"/>
                <a:gd name="connsiteY14" fmla="*/ 552975 h 606425"/>
                <a:gd name="connsiteX15" fmla="*/ 0 w 1571625"/>
                <a:gd name="connsiteY15" fmla="*/ 53450 h 606425"/>
                <a:gd name="connsiteX16" fmla="*/ 53450 w 1571625"/>
                <a:gd name="connsiteY16" fmla="*/ 0 h 6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1625" h="606425">
                  <a:moveTo>
                    <a:pt x="71885" y="45244"/>
                  </a:moveTo>
                  <a:cubicBezTo>
                    <a:pt x="55418" y="45244"/>
                    <a:pt x="42069" y="58593"/>
                    <a:pt x="42069" y="75060"/>
                  </a:cubicBezTo>
                  <a:lnTo>
                    <a:pt x="42069" y="531364"/>
                  </a:lnTo>
                  <a:cubicBezTo>
                    <a:pt x="42069" y="547831"/>
                    <a:pt x="55418" y="561180"/>
                    <a:pt x="71885" y="561180"/>
                  </a:cubicBezTo>
                  <a:lnTo>
                    <a:pt x="1499739" y="561180"/>
                  </a:lnTo>
                  <a:cubicBezTo>
                    <a:pt x="1516206" y="561180"/>
                    <a:pt x="1529555" y="547831"/>
                    <a:pt x="1529555" y="531364"/>
                  </a:cubicBezTo>
                  <a:lnTo>
                    <a:pt x="1529555" y="75060"/>
                  </a:lnTo>
                  <a:cubicBezTo>
                    <a:pt x="1529555" y="58593"/>
                    <a:pt x="1516206" y="45244"/>
                    <a:pt x="1499739" y="45244"/>
                  </a:cubicBezTo>
                  <a:close/>
                  <a:moveTo>
                    <a:pt x="53450" y="0"/>
                  </a:moveTo>
                  <a:lnTo>
                    <a:pt x="1518175" y="0"/>
                  </a:lnTo>
                  <a:cubicBezTo>
                    <a:pt x="1547695" y="0"/>
                    <a:pt x="1571625" y="23930"/>
                    <a:pt x="1571625" y="53450"/>
                  </a:cubicBezTo>
                  <a:lnTo>
                    <a:pt x="1571625" y="552975"/>
                  </a:lnTo>
                  <a:cubicBezTo>
                    <a:pt x="1571625" y="582495"/>
                    <a:pt x="1547695" y="606425"/>
                    <a:pt x="1518175" y="606425"/>
                  </a:cubicBezTo>
                  <a:lnTo>
                    <a:pt x="53450" y="606425"/>
                  </a:lnTo>
                  <a:cubicBezTo>
                    <a:pt x="23930" y="606425"/>
                    <a:pt x="0" y="582495"/>
                    <a:pt x="0" y="552975"/>
                  </a:cubicBezTo>
                  <a:lnTo>
                    <a:pt x="0" y="53450"/>
                  </a:lnTo>
                  <a:cubicBezTo>
                    <a:pt x="0" y="23930"/>
                    <a:pt x="23930" y="0"/>
                    <a:pt x="53450" y="0"/>
                  </a:cubicBezTo>
                  <a:close/>
                </a:path>
              </a:pathLst>
            </a:cu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23" name="テキスト ボックス 22">
              <a:extLst>
                <a:ext uri="{FF2B5EF4-FFF2-40B4-BE49-F238E27FC236}">
                  <a16:creationId xmlns:a16="http://schemas.microsoft.com/office/drawing/2014/main" id="{B59D80A3-F2FB-714A-FCA7-9EBFF083EF8C}"/>
                </a:ext>
              </a:extLst>
            </p:cNvPr>
            <p:cNvSpPr txBox="1"/>
            <p:nvPr/>
          </p:nvSpPr>
          <p:spPr>
            <a:xfrm>
              <a:off x="8003968" y="3381846"/>
              <a:ext cx="1398208" cy="412909"/>
            </a:xfrm>
            <a:prstGeom prst="rect">
              <a:avLst/>
            </a:prstGeom>
            <a:noFill/>
          </p:spPr>
          <p:txBody>
            <a:bodyPr wrap="none" rtlCol="0">
              <a:prstTxWarp prst="textPlain">
                <a:avLst/>
              </a:prstTxWarp>
              <a:spAutoFit/>
            </a:bodyPr>
            <a:lstStyle/>
            <a:p>
              <a:r>
                <a:rPr lang="en-US" altLang="ja-JP" b="1" dirty="0">
                  <a:solidFill>
                    <a:srgbClr val="FF0000"/>
                  </a:solidFill>
                  <a:latin typeface="+mj-ea"/>
                  <a:ea typeface="+mj-ea"/>
                </a:rPr>
                <a:t>CONFIDENTIAL</a:t>
              </a:r>
              <a:endParaRPr kumimoji="1" lang="ja-JP" altLang="en-US" dirty="0">
                <a:solidFill>
                  <a:srgbClr val="FF0000"/>
                </a:solidFill>
                <a:latin typeface="+mj-ea"/>
                <a:ea typeface="+mj-ea"/>
              </a:endParaRPr>
            </a:p>
          </p:txBody>
        </p:sp>
      </p:grpSp>
      <p:graphicFrame>
        <p:nvGraphicFramePr>
          <p:cNvPr id="6" name="object 4">
            <a:extLst>
              <a:ext uri="{FF2B5EF4-FFF2-40B4-BE49-F238E27FC236}">
                <a16:creationId xmlns:a16="http://schemas.microsoft.com/office/drawing/2014/main" id="{17A1373A-159B-8C6A-782A-F6DE7CBA1EB1}"/>
              </a:ext>
            </a:extLst>
          </p:cNvPr>
          <p:cNvGraphicFramePr>
            <a:graphicFrameLocks noGrp="1"/>
          </p:cNvGraphicFramePr>
          <p:nvPr>
            <p:extLst>
              <p:ext uri="{D42A27DB-BD31-4B8C-83A1-F6EECF244321}">
                <p14:modId xmlns:p14="http://schemas.microsoft.com/office/powerpoint/2010/main" val="872720415"/>
              </p:ext>
            </p:extLst>
          </p:nvPr>
        </p:nvGraphicFramePr>
        <p:xfrm>
          <a:off x="915546" y="1813741"/>
          <a:ext cx="2894454" cy="2766108"/>
        </p:xfrm>
        <a:graphic>
          <a:graphicData uri="http://schemas.openxmlformats.org/drawingml/2006/table">
            <a:tbl>
              <a:tblPr firstRow="1" bandRow="1">
                <a:tableStyleId>{2D5ABB26-0587-4C30-8999-92F81FD0307C}</a:tableStyleId>
              </a:tblPr>
              <a:tblGrid>
                <a:gridCol w="2894454">
                  <a:extLst>
                    <a:ext uri="{9D8B030D-6E8A-4147-A177-3AD203B41FA5}">
                      <a16:colId xmlns:a16="http://schemas.microsoft.com/office/drawing/2014/main" val="20000"/>
                    </a:ext>
                  </a:extLst>
                </a:gridCol>
              </a:tblGrid>
              <a:tr h="29832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algn="ctr">
                        <a:lnSpc>
                          <a:spcPct val="100000"/>
                        </a:lnSpc>
                        <a:spcBef>
                          <a:spcPts val="1165"/>
                        </a:spcBef>
                      </a:pPr>
                      <a:r>
                        <a:rPr sz="1200" b="1" dirty="0">
                          <a:solidFill>
                            <a:srgbClr val="484848"/>
                          </a:solidFill>
                          <a:latin typeface="Microsoft YaHei UI"/>
                          <a:cs typeface="Microsoft YaHei UI"/>
                        </a:rPr>
                        <a:t>派遣営業様</a:t>
                      </a:r>
                      <a:r>
                        <a:rPr sz="1200" b="1" spc="-35" dirty="0">
                          <a:solidFill>
                            <a:srgbClr val="484848"/>
                          </a:solidFill>
                          <a:latin typeface="Microsoft YaHei UI"/>
                          <a:cs typeface="Microsoft YaHei UI"/>
                        </a:rPr>
                        <a:t> </a:t>
                      </a:r>
                      <a:r>
                        <a:rPr sz="1200" b="1" spc="110" dirty="0">
                          <a:solidFill>
                            <a:srgbClr val="484848"/>
                          </a:solidFill>
                          <a:latin typeface="Microsoft YaHei UI"/>
                          <a:cs typeface="Microsoft YaHei UI"/>
                        </a:rPr>
                        <a:t>6</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88900">
                        <a:lnSpc>
                          <a:spcPct val="100000"/>
                        </a:lnSpc>
                        <a:spcBef>
                          <a:spcPts val="1250"/>
                        </a:spcBef>
                      </a:pPr>
                      <a:r>
                        <a:rPr sz="1200" b="1" spc="-5" dirty="0">
                          <a:solidFill>
                            <a:srgbClr val="484848"/>
                          </a:solidFill>
                          <a:latin typeface="Microsoft YaHei UI"/>
                          <a:cs typeface="Microsoft YaHei UI"/>
                        </a:rPr>
                        <a:t>新規開拓営</a:t>
                      </a:r>
                      <a:r>
                        <a:rPr sz="1200" b="1" dirty="0">
                          <a:solidFill>
                            <a:srgbClr val="484848"/>
                          </a:solidFill>
                          <a:latin typeface="Microsoft YaHei UI"/>
                          <a:cs typeface="Microsoft YaHei UI"/>
                        </a:rPr>
                        <a:t>業</a:t>
                      </a:r>
                      <a:r>
                        <a:rPr sz="1200" b="1" spc="-5" dirty="0">
                          <a:solidFill>
                            <a:srgbClr val="484848"/>
                          </a:solidFill>
                          <a:latin typeface="Microsoft YaHei UI"/>
                          <a:cs typeface="Microsoft YaHei UI"/>
                        </a:rPr>
                        <a:t>（派遣営業様）</a:t>
                      </a:r>
                      <a:endParaRPr sz="1200" dirty="0">
                        <a:latin typeface="Microsoft YaHei UI"/>
                        <a:cs typeface="Microsoft YaHei UI"/>
                      </a:endParaRPr>
                    </a:p>
                    <a:p>
                      <a:pPr marL="206375">
                        <a:lnSpc>
                          <a:spcPct val="100000"/>
                        </a:lnSpc>
                        <a:spcBef>
                          <a:spcPts val="225"/>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a:t>
                      </a:r>
                      <a:r>
                        <a:rPr sz="1200" b="1" dirty="0">
                          <a:solidFill>
                            <a:srgbClr val="484848"/>
                          </a:solidFill>
                          <a:latin typeface="Microsoft YaHei UI"/>
                          <a:cs typeface="Microsoft YaHei UI"/>
                        </a:rPr>
                        <a:t>アポ取得</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6375">
                        <a:lnSpc>
                          <a:spcPct val="100000"/>
                        </a:lnSpc>
                        <a:spcBef>
                          <a:spcPts val="170"/>
                        </a:spcBef>
                      </a:pPr>
                      <a:r>
                        <a:rPr sz="1200" b="1" spc="-475" dirty="0">
                          <a:solidFill>
                            <a:srgbClr val="484848"/>
                          </a:solidFill>
                          <a:latin typeface="Microsoft YaHei UI"/>
                          <a:cs typeface="Microsoft YaHei UI"/>
                        </a:rPr>
                        <a:t>・</a:t>
                      </a:r>
                      <a:r>
                        <a:rPr sz="1200" b="1" spc="-484" dirty="0">
                          <a:solidFill>
                            <a:srgbClr val="484848"/>
                          </a:solidFill>
                          <a:latin typeface="Microsoft YaHei UI"/>
                          <a:cs typeface="Microsoft YaHei UI"/>
                        </a:rPr>
                        <a:t>オ</a:t>
                      </a:r>
                      <a:r>
                        <a:rPr sz="1200" b="1" spc="-280" dirty="0">
                          <a:solidFill>
                            <a:srgbClr val="484848"/>
                          </a:solidFill>
                          <a:latin typeface="Microsoft YaHei UI"/>
                          <a:cs typeface="Microsoft YaHei UI"/>
                        </a:rPr>
                        <a:t>ンボーデ</a:t>
                      </a:r>
                      <a:r>
                        <a:rPr sz="1200" b="1" spc="-290" dirty="0">
                          <a:solidFill>
                            <a:srgbClr val="484848"/>
                          </a:solidFill>
                          <a:latin typeface="Microsoft YaHei UI"/>
                          <a:cs typeface="Microsoft YaHei UI"/>
                        </a:rPr>
                        <a:t>ィ</a:t>
                      </a:r>
                      <a:r>
                        <a:rPr sz="1200" b="1" spc="-260" dirty="0">
                          <a:solidFill>
                            <a:srgbClr val="484848"/>
                          </a:solidFill>
                          <a:latin typeface="Microsoft YaHei UI"/>
                          <a:cs typeface="Microsoft YaHei UI"/>
                        </a:rPr>
                        <a:t>ング</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spc="5" dirty="0">
                          <a:solidFill>
                            <a:srgbClr val="484848"/>
                          </a:solidFill>
                          <a:latin typeface="Microsoft YaHei UI"/>
                          <a:cs typeface="Microsoft YaHei UI"/>
                        </a:rPr>
                        <a:t>ス</a:t>
                      </a:r>
                      <a:r>
                        <a:rPr sz="1200" b="1" spc="-10" dirty="0">
                          <a:solidFill>
                            <a:srgbClr val="484848"/>
                          </a:solidFill>
                          <a:latin typeface="Microsoft YaHei UI"/>
                          <a:cs typeface="Microsoft YaHei UI"/>
                        </a:rPr>
                        <a:t>セ</a:t>
                      </a:r>
                      <a:r>
                        <a:rPr sz="1200" b="1" dirty="0">
                          <a:solidFill>
                            <a:srgbClr val="484848"/>
                          </a:solidFill>
                          <a:latin typeface="Microsoft YaHei UI"/>
                          <a:cs typeface="Microsoft YaHei UI"/>
                        </a:rPr>
                        <a:t>ル提案</a:t>
                      </a:r>
                      <a:endParaRPr sz="1200" dirty="0">
                        <a:latin typeface="Microsoft YaHei UI"/>
                        <a:cs typeface="Microsoft YaHei UI"/>
                      </a:endParaRPr>
                    </a:p>
                    <a:p>
                      <a:pPr marL="206375">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6375">
                        <a:lnSpc>
                          <a:spcPct val="100000"/>
                        </a:lnSpc>
                        <a:spcBef>
                          <a:spcPts val="165"/>
                        </a:spcBef>
                      </a:pPr>
                      <a:r>
                        <a:rPr sz="1200" b="1" dirty="0">
                          <a:solidFill>
                            <a:srgbClr val="484848"/>
                          </a:solidFill>
                          <a:latin typeface="Microsoft YaHei UI"/>
                          <a:cs typeface="Microsoft YaHei UI"/>
                        </a:rPr>
                        <a:t>・解約対応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7" name="object 7">
            <a:extLst>
              <a:ext uri="{FF2B5EF4-FFF2-40B4-BE49-F238E27FC236}">
                <a16:creationId xmlns:a16="http://schemas.microsoft.com/office/drawing/2014/main" id="{70798148-8D56-587F-BA6C-B98CD76A948C}"/>
              </a:ext>
            </a:extLst>
          </p:cNvPr>
          <p:cNvGraphicFramePr>
            <a:graphicFrameLocks noGrp="1"/>
          </p:cNvGraphicFramePr>
          <p:nvPr>
            <p:extLst>
              <p:ext uri="{D42A27DB-BD31-4B8C-83A1-F6EECF244321}">
                <p14:modId xmlns:p14="http://schemas.microsoft.com/office/powerpoint/2010/main" val="1036378192"/>
              </p:ext>
            </p:extLst>
          </p:nvPr>
        </p:nvGraphicFramePr>
        <p:xfrm>
          <a:off x="4419600" y="1813741"/>
          <a:ext cx="2894454" cy="2766108"/>
        </p:xfrm>
        <a:graphic>
          <a:graphicData uri="http://schemas.openxmlformats.org/drawingml/2006/table">
            <a:tbl>
              <a:tblPr firstRow="1" bandRow="1">
                <a:tableStyleId>{2D5ABB26-0587-4C30-8999-92F81FD0307C}</a:tableStyleId>
              </a:tblPr>
              <a:tblGrid>
                <a:gridCol w="2894454">
                  <a:extLst>
                    <a:ext uri="{9D8B030D-6E8A-4147-A177-3AD203B41FA5}">
                      <a16:colId xmlns:a16="http://schemas.microsoft.com/office/drawing/2014/main" val="20000"/>
                    </a:ext>
                  </a:extLst>
                </a:gridCol>
              </a:tblGrid>
              <a:tr h="29832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algn="ctr">
                        <a:lnSpc>
                          <a:spcPct val="100000"/>
                        </a:lnSpc>
                        <a:spcBef>
                          <a:spcPts val="1165"/>
                        </a:spcBef>
                      </a:pPr>
                      <a:r>
                        <a:rPr sz="1200" b="1" dirty="0" err="1">
                          <a:solidFill>
                            <a:srgbClr val="484848"/>
                          </a:solidFill>
                          <a:latin typeface="Microsoft YaHei UI"/>
                          <a:cs typeface="Microsoft YaHei UI"/>
                        </a:rPr>
                        <a:t>派遣営業様</a:t>
                      </a:r>
                      <a:r>
                        <a:rPr sz="1200" b="1" strike="sngStrike" spc="-40" dirty="0">
                          <a:solidFill>
                            <a:srgbClr val="484848"/>
                          </a:solidFill>
                          <a:latin typeface="Microsoft YaHei UI"/>
                          <a:cs typeface="Microsoft YaHei UI"/>
                        </a:rPr>
                        <a:t> </a:t>
                      </a:r>
                      <a:r>
                        <a:rPr sz="1200" b="1" strike="sngStrike" spc="110" dirty="0">
                          <a:solidFill>
                            <a:srgbClr val="484848"/>
                          </a:solidFill>
                          <a:latin typeface="Microsoft YaHei UI"/>
                          <a:cs typeface="Microsoft YaHei UI"/>
                        </a:rPr>
                        <a:t>4</a:t>
                      </a:r>
                      <a:r>
                        <a:rPr lang="ja-JP" altLang="en-US" sz="1200" b="1" strike="noStrike" spc="110" dirty="0">
                          <a:solidFill>
                            <a:srgbClr val="484848"/>
                          </a:solidFill>
                          <a:highlight>
                            <a:srgbClr val="FFFF00"/>
                          </a:highlight>
                          <a:latin typeface="Microsoft YaHei UI"/>
                          <a:cs typeface="Microsoft YaHei UI"/>
                        </a:rPr>
                        <a:t>６</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89535">
                        <a:lnSpc>
                          <a:spcPct val="100000"/>
                        </a:lnSpc>
                        <a:spcBef>
                          <a:spcPts val="1355"/>
                        </a:spcBef>
                      </a:pPr>
                      <a:r>
                        <a:rPr sz="1200" b="1" dirty="0">
                          <a:solidFill>
                            <a:srgbClr val="484848"/>
                          </a:solidFill>
                          <a:latin typeface="Microsoft YaHei UI"/>
                          <a:cs typeface="Microsoft YaHei UI"/>
                        </a:rPr>
                        <a:t>新規開拓営業（派遣営業様）</a:t>
                      </a:r>
                      <a:endParaRPr sz="1200" dirty="0">
                        <a:latin typeface="Microsoft YaHei UI"/>
                        <a:cs typeface="Microsoft YaHei UI"/>
                      </a:endParaRPr>
                    </a:p>
                    <a:p>
                      <a:pPr marL="207010">
                        <a:lnSpc>
                          <a:spcPct val="100000"/>
                        </a:lnSpc>
                        <a:spcBef>
                          <a:spcPts val="220"/>
                        </a:spcBef>
                      </a:pPr>
                      <a:r>
                        <a:rPr sz="1200" b="1" dirty="0">
                          <a:solidFill>
                            <a:srgbClr val="484848"/>
                          </a:solidFill>
                          <a:latin typeface="Microsoft YaHei UI"/>
                          <a:cs typeface="Microsoft YaHei UI"/>
                        </a:rPr>
                        <a:t>・リ</a:t>
                      </a:r>
                      <a:r>
                        <a:rPr sz="1200" b="1" spc="5" dirty="0">
                          <a:solidFill>
                            <a:srgbClr val="484848"/>
                          </a:solidFill>
                          <a:latin typeface="Microsoft YaHei UI"/>
                          <a:cs typeface="Microsoft YaHei UI"/>
                        </a:rPr>
                        <a:t>ス</a:t>
                      </a:r>
                      <a:r>
                        <a:rPr sz="1200" b="1" spc="-5" dirty="0">
                          <a:solidFill>
                            <a:srgbClr val="484848"/>
                          </a:solidFill>
                          <a:latin typeface="Microsoft YaHei UI"/>
                          <a:cs typeface="Microsoft YaHei UI"/>
                        </a:rPr>
                        <a:t>ト作成</a:t>
                      </a:r>
                      <a:r>
                        <a:rPr sz="1200" b="1" dirty="0">
                          <a:solidFill>
                            <a:srgbClr val="484848"/>
                          </a:solidFill>
                          <a:latin typeface="Microsoft YaHei UI"/>
                          <a:cs typeface="Microsoft YaHei UI"/>
                        </a:rPr>
                        <a:t>～テ</a:t>
                      </a:r>
                      <a:r>
                        <a:rPr sz="1200" b="1" spc="-10" dirty="0">
                          <a:solidFill>
                            <a:srgbClr val="484848"/>
                          </a:solidFill>
                          <a:latin typeface="Microsoft YaHei UI"/>
                          <a:cs typeface="Microsoft YaHei UI"/>
                        </a:rPr>
                        <a:t>レア</a:t>
                      </a:r>
                      <a:r>
                        <a:rPr sz="1200" b="1" dirty="0">
                          <a:solidFill>
                            <a:srgbClr val="484848"/>
                          </a:solidFill>
                          <a:latin typeface="Microsoft YaHei UI"/>
                          <a:cs typeface="Microsoft YaHei UI"/>
                        </a:rPr>
                        <a:t>ポ取得</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・訪問、提案</a:t>
                      </a:r>
                      <a:r>
                        <a:rPr sz="1200" b="1" spc="-10" dirty="0">
                          <a:solidFill>
                            <a:srgbClr val="484848"/>
                          </a:solidFill>
                          <a:latin typeface="Microsoft YaHei UI"/>
                          <a:cs typeface="Microsoft YaHei UI"/>
                        </a:rPr>
                        <a:t>、</a:t>
                      </a:r>
                      <a:r>
                        <a:rPr sz="1200" b="1" dirty="0">
                          <a:solidFill>
                            <a:srgbClr val="484848"/>
                          </a:solidFill>
                          <a:latin typeface="Microsoft YaHei UI"/>
                          <a:cs typeface="Microsoft YaHei UI"/>
                        </a:rPr>
                        <a:t>ク</a:t>
                      </a:r>
                      <a:r>
                        <a:rPr sz="1200" b="1" spc="-10" dirty="0">
                          <a:solidFill>
                            <a:srgbClr val="484848"/>
                          </a:solidFill>
                          <a:latin typeface="Microsoft YaHei UI"/>
                          <a:cs typeface="Microsoft YaHei UI"/>
                        </a:rPr>
                        <a:t>ロ</a:t>
                      </a:r>
                      <a:r>
                        <a:rPr sz="1200" b="1" dirty="0">
                          <a:solidFill>
                            <a:srgbClr val="484848"/>
                          </a:solidFill>
                          <a:latin typeface="Microsoft YaHei UI"/>
                          <a:cs typeface="Microsoft YaHei UI"/>
                        </a:rPr>
                        <a:t>ーズ</a:t>
                      </a:r>
                      <a:endParaRPr sz="1200" dirty="0">
                        <a:latin typeface="Microsoft YaHei UI"/>
                        <a:cs typeface="Microsoft YaHei UI"/>
                      </a:endParaRPr>
                    </a:p>
                    <a:p>
                      <a:pPr marL="207010">
                        <a:lnSpc>
                          <a:spcPct val="100000"/>
                        </a:lnSpc>
                        <a:spcBef>
                          <a:spcPts val="165"/>
                        </a:spcBef>
                      </a:pPr>
                      <a:r>
                        <a:rPr sz="1200" b="1" dirty="0">
                          <a:solidFill>
                            <a:srgbClr val="484848"/>
                          </a:solidFill>
                          <a:latin typeface="Microsoft YaHei UI"/>
                          <a:cs typeface="Microsoft YaHei UI"/>
                        </a:rPr>
                        <a:t>・申し込</a:t>
                      </a:r>
                      <a:r>
                        <a:rPr sz="1200" b="1" spc="-5" dirty="0">
                          <a:solidFill>
                            <a:srgbClr val="484848"/>
                          </a:solidFill>
                          <a:latin typeface="Microsoft YaHei UI"/>
                          <a:cs typeface="Microsoft YaHei UI"/>
                        </a:rPr>
                        <a:t>み</a:t>
                      </a:r>
                      <a:r>
                        <a:rPr sz="1200" b="1" dirty="0">
                          <a:solidFill>
                            <a:srgbClr val="484848"/>
                          </a:solidFill>
                          <a:latin typeface="Microsoft YaHei UI"/>
                          <a:cs typeface="Microsoft YaHei UI"/>
                        </a:rPr>
                        <a:t>回収</a:t>
                      </a:r>
                      <a:endParaRPr sz="1200" dirty="0">
                        <a:latin typeface="Microsoft YaHei UI"/>
                        <a:cs typeface="Microsoft YaHei UI"/>
                      </a:endParaRPr>
                    </a:p>
                    <a:p>
                      <a:pPr marL="207010">
                        <a:lnSpc>
                          <a:spcPct val="100000"/>
                        </a:lnSpc>
                        <a:spcBef>
                          <a:spcPts val="170"/>
                        </a:spcBef>
                      </a:pPr>
                      <a:r>
                        <a:rPr sz="1200" b="1" dirty="0">
                          <a:solidFill>
                            <a:srgbClr val="484848"/>
                          </a:solidFill>
                          <a:latin typeface="Microsoft YaHei UI"/>
                          <a:cs typeface="Microsoft YaHei UI"/>
                        </a:rPr>
                        <a:t>・登録実施</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・オンボーディング</a:t>
                      </a:r>
                      <a:endParaRPr sz="1200" dirty="0">
                        <a:latin typeface="Microsoft YaHei UI"/>
                        <a:cs typeface="Microsoft YaHei UI"/>
                      </a:endParaRPr>
                    </a:p>
                    <a:p>
                      <a:pPr marL="207010">
                        <a:lnSpc>
                          <a:spcPct val="100000"/>
                        </a:lnSpc>
                        <a:spcBef>
                          <a:spcPts val="165"/>
                        </a:spcBef>
                      </a:pPr>
                      <a:r>
                        <a:rPr sz="1200" b="1" dirty="0">
                          <a:solidFill>
                            <a:schemeClr val="tx1"/>
                          </a:solidFill>
                          <a:latin typeface="Microsoft YaHei UI"/>
                          <a:cs typeface="Microsoft YaHei UI"/>
                        </a:rPr>
                        <a:t>・</a:t>
                      </a:r>
                      <a:r>
                        <a:rPr sz="1200" b="1" dirty="0">
                          <a:solidFill>
                            <a:schemeClr val="tx1"/>
                          </a:solidFill>
                          <a:highlight>
                            <a:srgbClr val="FFFF00"/>
                          </a:highlight>
                          <a:latin typeface="Microsoft YaHei UI"/>
                          <a:cs typeface="Microsoft YaHei UI"/>
                        </a:rPr>
                        <a:t>ク</a:t>
                      </a:r>
                      <a:r>
                        <a:rPr sz="1200" b="1" spc="-5" dirty="0">
                          <a:solidFill>
                            <a:schemeClr val="tx1"/>
                          </a:solidFill>
                          <a:highlight>
                            <a:srgbClr val="FFFF00"/>
                          </a:highlight>
                          <a:latin typeface="Microsoft YaHei UI"/>
                          <a:cs typeface="Microsoft YaHei UI"/>
                        </a:rPr>
                        <a:t>ロ</a:t>
                      </a:r>
                      <a:r>
                        <a:rPr sz="1200" b="1" dirty="0">
                          <a:solidFill>
                            <a:schemeClr val="tx1"/>
                          </a:solidFill>
                          <a:highlight>
                            <a:srgbClr val="FFFF00"/>
                          </a:highlight>
                          <a:latin typeface="Microsoft YaHei UI"/>
                          <a:cs typeface="Microsoft YaHei UI"/>
                        </a:rPr>
                        <a:t>ス</a:t>
                      </a:r>
                      <a:r>
                        <a:rPr sz="1200" b="1" spc="-10" dirty="0">
                          <a:solidFill>
                            <a:schemeClr val="tx1"/>
                          </a:solidFill>
                          <a:highlight>
                            <a:srgbClr val="FFFF00"/>
                          </a:highlight>
                          <a:latin typeface="Microsoft YaHei UI"/>
                          <a:cs typeface="Microsoft YaHei UI"/>
                        </a:rPr>
                        <a:t>セ</a:t>
                      </a:r>
                      <a:r>
                        <a:rPr sz="1200" b="1" dirty="0">
                          <a:solidFill>
                            <a:schemeClr val="tx1"/>
                          </a:solidFill>
                          <a:highlight>
                            <a:srgbClr val="FFFF00"/>
                          </a:highlight>
                          <a:latin typeface="Microsoft YaHei UI"/>
                          <a:cs typeface="Microsoft YaHei UI"/>
                        </a:rPr>
                        <a:t>ル</a:t>
                      </a:r>
                      <a:r>
                        <a:rPr sz="1200" b="1" spc="-10" dirty="0">
                          <a:solidFill>
                            <a:schemeClr val="tx1"/>
                          </a:solidFill>
                          <a:highlight>
                            <a:srgbClr val="FFFF00"/>
                          </a:highlight>
                          <a:latin typeface="Microsoft YaHei UI"/>
                          <a:cs typeface="Microsoft YaHei UI"/>
                        </a:rPr>
                        <a:t>提</a:t>
                      </a:r>
                      <a:r>
                        <a:rPr sz="1200" b="1" dirty="0">
                          <a:solidFill>
                            <a:schemeClr val="tx1"/>
                          </a:solidFill>
                          <a:highlight>
                            <a:srgbClr val="FFFF00"/>
                          </a:highlight>
                          <a:latin typeface="Microsoft YaHei UI"/>
                          <a:cs typeface="Microsoft YaHei UI"/>
                        </a:rPr>
                        <a:t>案</a:t>
                      </a:r>
                      <a:endParaRPr sz="1200" dirty="0">
                        <a:solidFill>
                          <a:schemeClr val="tx1"/>
                        </a:solidFill>
                        <a:highlight>
                          <a:srgbClr val="FFFF00"/>
                        </a:highlight>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・リテン</a:t>
                      </a:r>
                      <a:r>
                        <a:rPr sz="1200" b="1" spc="-10" dirty="0">
                          <a:solidFill>
                            <a:srgbClr val="BEBEBE"/>
                          </a:solidFill>
                          <a:latin typeface="Microsoft YaHei UI"/>
                          <a:cs typeface="Microsoft YaHei UI"/>
                        </a:rPr>
                        <a:t>シ</a:t>
                      </a:r>
                      <a:r>
                        <a:rPr sz="1200" b="1" dirty="0">
                          <a:solidFill>
                            <a:srgbClr val="BEBEBE"/>
                          </a:solidFill>
                          <a:latin typeface="Microsoft YaHei UI"/>
                          <a:cs typeface="Microsoft YaHei UI"/>
                        </a:rPr>
                        <a:t>ョン対応（問い合わせ</a:t>
                      </a:r>
                      <a:r>
                        <a:rPr sz="1200" b="1" spc="-15" dirty="0">
                          <a:solidFill>
                            <a:srgbClr val="BEBEBE"/>
                          </a:solidFill>
                          <a:latin typeface="Microsoft YaHei UI"/>
                          <a:cs typeface="Microsoft YaHei UI"/>
                        </a:rPr>
                        <a:t>等</a:t>
                      </a:r>
                      <a:r>
                        <a:rPr sz="1200" b="1" dirty="0">
                          <a:solidFill>
                            <a:srgbClr val="BEBEBE"/>
                          </a:solidFill>
                          <a:latin typeface="Microsoft YaHei UI"/>
                          <a:cs typeface="Microsoft YaHei UI"/>
                        </a:rPr>
                        <a:t>）</a:t>
                      </a:r>
                      <a:endParaRPr sz="1200" dirty="0">
                        <a:latin typeface="Microsoft YaHei UI"/>
                        <a:cs typeface="Microsoft YaHei UI"/>
                      </a:endParaRPr>
                    </a:p>
                    <a:p>
                      <a:pPr marL="207010">
                        <a:lnSpc>
                          <a:spcPct val="100000"/>
                        </a:lnSpc>
                        <a:spcBef>
                          <a:spcPts val="170"/>
                        </a:spcBef>
                      </a:pPr>
                      <a:r>
                        <a:rPr sz="1200" b="1" dirty="0">
                          <a:solidFill>
                            <a:srgbClr val="BEBEBE"/>
                          </a:solidFill>
                          <a:latin typeface="Microsoft YaHei UI"/>
                          <a:cs typeface="Microsoft YaHei UI"/>
                        </a:rPr>
                        <a:t>・解約対応</a:t>
                      </a:r>
                      <a:endParaRPr sz="1200" dirty="0">
                        <a:latin typeface="Microsoft YaHei UI"/>
                        <a:cs typeface="Microsoft YaHei UI"/>
                      </a:endParaRPr>
                    </a:p>
                  </a:txBody>
                  <a:tcPr marL="0" marR="0" marT="17208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graphicFrame>
        <p:nvGraphicFramePr>
          <p:cNvPr id="8" name="object 8">
            <a:extLst>
              <a:ext uri="{FF2B5EF4-FFF2-40B4-BE49-F238E27FC236}">
                <a16:creationId xmlns:a16="http://schemas.microsoft.com/office/drawing/2014/main" id="{90B50E76-4274-94D2-DD7C-A408989C23A6}"/>
              </a:ext>
            </a:extLst>
          </p:cNvPr>
          <p:cNvGraphicFramePr>
            <a:graphicFrameLocks noGrp="1"/>
          </p:cNvGraphicFramePr>
          <p:nvPr>
            <p:extLst>
              <p:ext uri="{D42A27DB-BD31-4B8C-83A1-F6EECF244321}">
                <p14:modId xmlns:p14="http://schemas.microsoft.com/office/powerpoint/2010/main" val="3524860362"/>
              </p:ext>
            </p:extLst>
          </p:nvPr>
        </p:nvGraphicFramePr>
        <p:xfrm>
          <a:off x="7433093" y="1813741"/>
          <a:ext cx="2894454" cy="2766108"/>
        </p:xfrm>
        <a:graphic>
          <a:graphicData uri="http://schemas.openxmlformats.org/drawingml/2006/table">
            <a:tbl>
              <a:tblPr firstRow="1" bandRow="1">
                <a:tableStyleId>{2D5ABB26-0587-4C30-8999-92F81FD0307C}</a:tableStyleId>
              </a:tblPr>
              <a:tblGrid>
                <a:gridCol w="2894454">
                  <a:extLst>
                    <a:ext uri="{9D8B030D-6E8A-4147-A177-3AD203B41FA5}">
                      <a16:colId xmlns:a16="http://schemas.microsoft.com/office/drawing/2014/main" val="20000"/>
                    </a:ext>
                  </a:extLst>
                </a:gridCol>
              </a:tblGrid>
              <a:tr h="298328">
                <a:tc>
                  <a:txBody>
                    <a:bodyPr/>
                    <a:lstStyle/>
                    <a:p>
                      <a:pPr marL="1270" algn="ctr">
                        <a:lnSpc>
                          <a:spcPct val="100000"/>
                        </a:lnSpc>
                        <a:spcBef>
                          <a:spcPts val="1090"/>
                        </a:spcBef>
                      </a:pPr>
                      <a:r>
                        <a:rPr sz="1200" b="1" spc="-5" dirty="0">
                          <a:solidFill>
                            <a:srgbClr val="484848"/>
                          </a:solidFill>
                          <a:latin typeface="Microsoft YaHei UI"/>
                          <a:cs typeface="Microsoft YaHei UI"/>
                        </a:rPr>
                        <a:t>カス</a:t>
                      </a:r>
                      <a:r>
                        <a:rPr sz="1200" b="1" spc="-10" dirty="0">
                          <a:solidFill>
                            <a:srgbClr val="484848"/>
                          </a:solidFill>
                          <a:latin typeface="Microsoft YaHei UI"/>
                          <a:cs typeface="Microsoft YaHei UI"/>
                        </a:rPr>
                        <a:t>タ</a:t>
                      </a:r>
                      <a:r>
                        <a:rPr sz="1200" b="1" dirty="0">
                          <a:solidFill>
                            <a:srgbClr val="484848"/>
                          </a:solidFill>
                          <a:latin typeface="Microsoft YaHei UI"/>
                          <a:cs typeface="Microsoft YaHei UI"/>
                        </a:rPr>
                        <a:t>マーサクセ</a:t>
                      </a:r>
                      <a:r>
                        <a:rPr sz="1200" b="1" spc="-10" dirty="0">
                          <a:solidFill>
                            <a:srgbClr val="484848"/>
                          </a:solidFill>
                          <a:latin typeface="Microsoft YaHei UI"/>
                          <a:cs typeface="Microsoft YaHei UI"/>
                        </a:rPr>
                        <a:t>ス</a:t>
                      </a:r>
                      <a:r>
                        <a:rPr sz="1200" b="1" dirty="0">
                          <a:solidFill>
                            <a:srgbClr val="484848"/>
                          </a:solidFill>
                          <a:latin typeface="Microsoft YaHei UI"/>
                          <a:cs typeface="Microsoft YaHei UI"/>
                        </a:rPr>
                        <a:t>部隊</a:t>
                      </a:r>
                      <a:endParaRPr sz="1200" dirty="0">
                        <a:latin typeface="Microsoft YaHei UI"/>
                        <a:cs typeface="Microsoft YaHei UI"/>
                      </a:endParaRPr>
                    </a:p>
                  </a:txBody>
                  <a:tcPr marL="0" marR="0" marT="138430"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marL="4445" algn="ctr">
                        <a:lnSpc>
                          <a:spcPct val="100000"/>
                        </a:lnSpc>
                        <a:spcBef>
                          <a:spcPts val="1165"/>
                        </a:spcBef>
                      </a:pPr>
                      <a:r>
                        <a:rPr sz="1200" b="1" dirty="0" err="1">
                          <a:solidFill>
                            <a:srgbClr val="484848"/>
                          </a:solidFill>
                          <a:latin typeface="Microsoft YaHei UI"/>
                          <a:cs typeface="Microsoft YaHei UI"/>
                        </a:rPr>
                        <a:t>派遣営業様</a:t>
                      </a:r>
                      <a:r>
                        <a:rPr sz="1200" b="1" spc="-30" dirty="0">
                          <a:solidFill>
                            <a:srgbClr val="484848"/>
                          </a:solidFill>
                          <a:latin typeface="Microsoft YaHei UI"/>
                          <a:cs typeface="Microsoft YaHei UI"/>
                        </a:rPr>
                        <a:t> </a:t>
                      </a:r>
                      <a:r>
                        <a:rPr sz="1200" b="1" strike="sngStrike" spc="110" dirty="0">
                          <a:solidFill>
                            <a:srgbClr val="484848"/>
                          </a:solidFill>
                          <a:latin typeface="Microsoft YaHei UI"/>
                          <a:cs typeface="Microsoft YaHei UI"/>
                        </a:rPr>
                        <a:t>2</a:t>
                      </a:r>
                      <a:r>
                        <a:rPr lang="ja-JP" altLang="en-US" sz="1200" b="1" strike="noStrike" spc="110" dirty="0">
                          <a:solidFill>
                            <a:srgbClr val="484848"/>
                          </a:solidFill>
                          <a:highlight>
                            <a:srgbClr val="FFFF00"/>
                          </a:highlight>
                          <a:latin typeface="Microsoft YaHei UI"/>
                          <a:cs typeface="Microsoft YaHei UI"/>
                        </a:rPr>
                        <a:t>２</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nchor="ctr">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91440">
                        <a:lnSpc>
                          <a:spcPct val="100000"/>
                        </a:lnSpc>
                        <a:spcBef>
                          <a:spcPts val="1250"/>
                        </a:spcBef>
                      </a:pPr>
                      <a:r>
                        <a:rPr sz="1200" b="1" spc="-340" dirty="0">
                          <a:solidFill>
                            <a:srgbClr val="484848"/>
                          </a:solidFill>
                          <a:latin typeface="Microsoft YaHei UI"/>
                          <a:cs typeface="Microsoft YaHei UI"/>
                        </a:rPr>
                        <a:t>カ</a:t>
                      </a:r>
                      <a:r>
                        <a:rPr sz="1200" b="1" spc="-345" dirty="0">
                          <a:solidFill>
                            <a:srgbClr val="484848"/>
                          </a:solidFill>
                          <a:latin typeface="Microsoft YaHei UI"/>
                          <a:cs typeface="Microsoft YaHei UI"/>
                        </a:rPr>
                        <a:t>ス</a:t>
                      </a:r>
                      <a:r>
                        <a:rPr sz="1200" b="1" spc="-315" dirty="0">
                          <a:solidFill>
                            <a:srgbClr val="484848"/>
                          </a:solidFill>
                          <a:latin typeface="Microsoft YaHei UI"/>
                          <a:cs typeface="Microsoft YaHei UI"/>
                        </a:rPr>
                        <a:t>タマ</a:t>
                      </a:r>
                      <a:r>
                        <a:rPr sz="1200" b="1" spc="-320" dirty="0">
                          <a:solidFill>
                            <a:srgbClr val="484848"/>
                          </a:solidFill>
                          <a:latin typeface="Microsoft YaHei UI"/>
                          <a:cs typeface="Microsoft YaHei UI"/>
                        </a:rPr>
                        <a:t>ー</a:t>
                      </a:r>
                      <a:r>
                        <a:rPr sz="1200" b="1" spc="-345" dirty="0">
                          <a:solidFill>
                            <a:srgbClr val="484848"/>
                          </a:solidFill>
                          <a:latin typeface="Microsoft YaHei UI"/>
                          <a:cs typeface="Microsoft YaHei UI"/>
                        </a:rPr>
                        <a:t>サク</a:t>
                      </a:r>
                      <a:r>
                        <a:rPr sz="1200" b="1" spc="-355" dirty="0">
                          <a:solidFill>
                            <a:srgbClr val="484848"/>
                          </a:solidFill>
                          <a:latin typeface="Microsoft YaHei UI"/>
                          <a:cs typeface="Microsoft YaHei UI"/>
                        </a:rPr>
                        <a:t>セ</a:t>
                      </a:r>
                      <a:r>
                        <a:rPr sz="1200" b="1" spc="-335" dirty="0">
                          <a:solidFill>
                            <a:srgbClr val="484848"/>
                          </a:solidFill>
                          <a:latin typeface="Microsoft YaHei UI"/>
                          <a:cs typeface="Microsoft YaHei UI"/>
                        </a:rPr>
                        <a:t>ス</a:t>
                      </a:r>
                      <a:r>
                        <a:rPr sz="1200" b="1" spc="-5" dirty="0">
                          <a:solidFill>
                            <a:srgbClr val="484848"/>
                          </a:solidFill>
                          <a:latin typeface="Microsoft YaHei UI"/>
                          <a:cs typeface="Microsoft YaHei UI"/>
                        </a:rPr>
                        <a:t>営業（派遣営</a:t>
                      </a:r>
                      <a:endParaRPr sz="1200" dirty="0">
                        <a:latin typeface="Microsoft YaHei UI"/>
                        <a:cs typeface="Microsoft YaHei UI"/>
                      </a:endParaRPr>
                    </a:p>
                    <a:p>
                      <a:pPr marL="91440">
                        <a:lnSpc>
                          <a:spcPct val="100000"/>
                        </a:lnSpc>
                        <a:spcBef>
                          <a:spcPts val="219"/>
                        </a:spcBef>
                      </a:pPr>
                      <a:r>
                        <a:rPr sz="1200" b="1" dirty="0">
                          <a:solidFill>
                            <a:srgbClr val="484848"/>
                          </a:solidFill>
                          <a:latin typeface="Microsoft YaHei UI"/>
                          <a:cs typeface="Microsoft YaHei UI"/>
                        </a:rPr>
                        <a:t>業様）</a:t>
                      </a:r>
                      <a:endParaRPr sz="1200" dirty="0">
                        <a:latin typeface="Microsoft YaHei UI"/>
                        <a:cs typeface="Microsoft YaHei UI"/>
                      </a:endParaRPr>
                    </a:p>
                    <a:p>
                      <a:pPr marL="208279">
                        <a:lnSpc>
                          <a:spcPct val="100000"/>
                        </a:lnSpc>
                        <a:spcBef>
                          <a:spcPts val="220"/>
                        </a:spcBef>
                      </a:pPr>
                      <a:r>
                        <a:rPr sz="1200" b="1" dirty="0">
                          <a:solidFill>
                            <a:srgbClr val="484848"/>
                          </a:solidFill>
                          <a:latin typeface="Microsoft YaHei UI"/>
                          <a:cs typeface="Microsoft YaHei UI"/>
                        </a:rPr>
                        <a:t>・オンボーディング</a:t>
                      </a:r>
                      <a:endParaRPr sz="1200" dirty="0">
                        <a:latin typeface="Microsoft YaHei UI"/>
                        <a:cs typeface="Microsoft YaHei UI"/>
                      </a:endParaRPr>
                    </a:p>
                    <a:p>
                      <a:pPr marL="208279">
                        <a:lnSpc>
                          <a:spcPct val="100000"/>
                        </a:lnSpc>
                        <a:spcBef>
                          <a:spcPts val="165"/>
                        </a:spcBef>
                      </a:pPr>
                      <a:r>
                        <a:rPr sz="1200" b="1" strike="sngStrike" dirty="0">
                          <a:solidFill>
                            <a:srgbClr val="484848"/>
                          </a:solidFill>
                          <a:highlight>
                            <a:srgbClr val="FFFF00"/>
                          </a:highlight>
                          <a:latin typeface="Microsoft YaHei UI"/>
                          <a:cs typeface="Microsoft YaHei UI"/>
                        </a:rPr>
                        <a:t>・ク</a:t>
                      </a:r>
                      <a:r>
                        <a:rPr sz="1200" b="1" strike="sngStrike" spc="-10" dirty="0">
                          <a:solidFill>
                            <a:srgbClr val="484848"/>
                          </a:solidFill>
                          <a:highlight>
                            <a:srgbClr val="FFFF00"/>
                          </a:highlight>
                          <a:latin typeface="Microsoft YaHei UI"/>
                          <a:cs typeface="Microsoft YaHei UI"/>
                        </a:rPr>
                        <a:t>ロ</a:t>
                      </a:r>
                      <a:r>
                        <a:rPr sz="1200" b="1" strike="sngStrike" spc="5" dirty="0">
                          <a:solidFill>
                            <a:srgbClr val="484848"/>
                          </a:solidFill>
                          <a:highlight>
                            <a:srgbClr val="FFFF00"/>
                          </a:highlight>
                          <a:latin typeface="Microsoft YaHei UI"/>
                          <a:cs typeface="Microsoft YaHei UI"/>
                        </a:rPr>
                        <a:t>ス</a:t>
                      </a:r>
                      <a:r>
                        <a:rPr sz="1200" b="1" strike="sngStrike" spc="-10" dirty="0">
                          <a:solidFill>
                            <a:srgbClr val="484848"/>
                          </a:solidFill>
                          <a:highlight>
                            <a:srgbClr val="FFFF00"/>
                          </a:highlight>
                          <a:latin typeface="Microsoft YaHei UI"/>
                          <a:cs typeface="Microsoft YaHei UI"/>
                        </a:rPr>
                        <a:t>セ</a:t>
                      </a:r>
                      <a:r>
                        <a:rPr sz="1200" b="1" strike="sngStrike" dirty="0">
                          <a:solidFill>
                            <a:srgbClr val="484848"/>
                          </a:solidFill>
                          <a:highlight>
                            <a:srgbClr val="FFFF00"/>
                          </a:highlight>
                          <a:latin typeface="Microsoft YaHei UI"/>
                          <a:cs typeface="Microsoft YaHei UI"/>
                        </a:rPr>
                        <a:t>ル提案</a:t>
                      </a:r>
                      <a:endParaRPr sz="1200" strike="sngStrike" dirty="0">
                        <a:highlight>
                          <a:srgbClr val="FFFF00"/>
                        </a:highlight>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・リテン</a:t>
                      </a:r>
                      <a:r>
                        <a:rPr sz="1200" b="1" spc="-10" dirty="0">
                          <a:solidFill>
                            <a:srgbClr val="484848"/>
                          </a:solidFill>
                          <a:latin typeface="Microsoft YaHei UI"/>
                          <a:cs typeface="Microsoft YaHei UI"/>
                        </a:rPr>
                        <a:t>シ</a:t>
                      </a:r>
                      <a:r>
                        <a:rPr sz="1200" b="1" dirty="0">
                          <a:solidFill>
                            <a:srgbClr val="484848"/>
                          </a:solidFill>
                          <a:latin typeface="Microsoft YaHei UI"/>
                          <a:cs typeface="Microsoft YaHei UI"/>
                        </a:rPr>
                        <a:t>ョン対応（問い合わせ</a:t>
                      </a:r>
                      <a:r>
                        <a:rPr sz="1200" b="1" spc="-15" dirty="0">
                          <a:solidFill>
                            <a:srgbClr val="484848"/>
                          </a:solidFill>
                          <a:latin typeface="Microsoft YaHei UI"/>
                          <a:cs typeface="Microsoft YaHei UI"/>
                        </a:rPr>
                        <a:t>等</a:t>
                      </a:r>
                      <a:r>
                        <a:rPr sz="1200" b="1" dirty="0">
                          <a:solidFill>
                            <a:srgbClr val="484848"/>
                          </a:solidFill>
                          <a:latin typeface="Microsoft YaHei UI"/>
                          <a:cs typeface="Microsoft YaHei UI"/>
                        </a:rPr>
                        <a:t>）</a:t>
                      </a:r>
                      <a:endParaRPr sz="1200" dirty="0">
                        <a:latin typeface="Microsoft YaHei UI"/>
                        <a:cs typeface="Microsoft YaHei UI"/>
                      </a:endParaRPr>
                    </a:p>
                    <a:p>
                      <a:pPr marL="208279">
                        <a:lnSpc>
                          <a:spcPct val="100000"/>
                        </a:lnSpc>
                        <a:spcBef>
                          <a:spcPts val="170"/>
                        </a:spcBef>
                      </a:pPr>
                      <a:r>
                        <a:rPr sz="1200" b="1" dirty="0">
                          <a:solidFill>
                            <a:srgbClr val="484848"/>
                          </a:solidFill>
                          <a:latin typeface="Microsoft YaHei UI"/>
                          <a:cs typeface="Microsoft YaHei UI"/>
                        </a:rPr>
                        <a:t>・解</a:t>
                      </a:r>
                      <a:r>
                        <a:rPr sz="1200" b="1" spc="-5" dirty="0">
                          <a:solidFill>
                            <a:srgbClr val="484848"/>
                          </a:solidFill>
                          <a:latin typeface="Microsoft YaHei UI"/>
                          <a:cs typeface="Microsoft YaHei UI"/>
                        </a:rPr>
                        <a:t>約</a:t>
                      </a:r>
                      <a:r>
                        <a:rPr sz="1200" b="1" dirty="0">
                          <a:solidFill>
                            <a:srgbClr val="484848"/>
                          </a:solidFill>
                          <a:latin typeface="Microsoft YaHei UI"/>
                          <a:cs typeface="Microsoft YaHei UI"/>
                        </a:rPr>
                        <a:t>対応</a:t>
                      </a:r>
                      <a:endParaRPr sz="1200" dirty="0">
                        <a:latin typeface="Microsoft YaHei UI"/>
                        <a:cs typeface="Microsoft YaHei UI"/>
                      </a:endParaRPr>
                    </a:p>
                  </a:txBody>
                  <a:tcPr marL="0" marR="0" marT="15875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sp>
        <p:nvSpPr>
          <p:cNvPr id="10" name="object 9">
            <a:extLst>
              <a:ext uri="{FF2B5EF4-FFF2-40B4-BE49-F238E27FC236}">
                <a16:creationId xmlns:a16="http://schemas.microsoft.com/office/drawing/2014/main" id="{FB6FF98F-1DCC-4607-A88A-0244813D9F5F}"/>
              </a:ext>
            </a:extLst>
          </p:cNvPr>
          <p:cNvSpPr/>
          <p:nvPr/>
        </p:nvSpPr>
        <p:spPr>
          <a:xfrm>
            <a:off x="3962400" y="2179121"/>
            <a:ext cx="338161" cy="1990478"/>
          </a:xfrm>
          <a:custGeom>
            <a:avLst/>
            <a:gdLst/>
            <a:ahLst/>
            <a:cxnLst/>
            <a:rect l="l" t="t" r="r" b="b"/>
            <a:pathLst>
              <a:path w="338454" h="2524125">
                <a:moveTo>
                  <a:pt x="0" y="0"/>
                </a:moveTo>
                <a:lnTo>
                  <a:pt x="0" y="2523744"/>
                </a:lnTo>
                <a:lnTo>
                  <a:pt x="338327" y="1261872"/>
                </a:lnTo>
                <a:lnTo>
                  <a:pt x="0" y="0"/>
                </a:lnTo>
                <a:close/>
              </a:path>
            </a:pathLst>
          </a:custGeom>
          <a:solidFill>
            <a:srgbClr val="00AF50"/>
          </a:solidFill>
        </p:spPr>
        <p:txBody>
          <a:bodyPr wrap="square" lIns="0" tIns="0" rIns="0" bIns="0" rtlCol="0"/>
          <a:lstStyle/>
          <a:p>
            <a:endParaRPr>
              <a:latin typeface="Yu Gothic UI" panose="020B0500000000000000" pitchFamily="50" charset="-128"/>
              <a:ea typeface="Yu Gothic UI" panose="020B0500000000000000" pitchFamily="50" charset="-128"/>
            </a:endParaRPr>
          </a:p>
        </p:txBody>
      </p:sp>
      <p:graphicFrame>
        <p:nvGraphicFramePr>
          <p:cNvPr id="11" name="object 3">
            <a:extLst>
              <a:ext uri="{FF2B5EF4-FFF2-40B4-BE49-F238E27FC236}">
                <a16:creationId xmlns:a16="http://schemas.microsoft.com/office/drawing/2014/main" id="{8E61EA01-C721-8277-A576-FC16E024D58C}"/>
              </a:ext>
            </a:extLst>
          </p:cNvPr>
          <p:cNvGraphicFramePr>
            <a:graphicFrameLocks noGrp="1"/>
          </p:cNvGraphicFramePr>
          <p:nvPr>
            <p:extLst>
              <p:ext uri="{D42A27DB-BD31-4B8C-83A1-F6EECF244321}">
                <p14:modId xmlns:p14="http://schemas.microsoft.com/office/powerpoint/2010/main" val="902672462"/>
              </p:ext>
            </p:extLst>
          </p:nvPr>
        </p:nvGraphicFramePr>
        <p:xfrm>
          <a:off x="13182600" y="1807270"/>
          <a:ext cx="4709925" cy="2772580"/>
        </p:xfrm>
        <a:graphic>
          <a:graphicData uri="http://schemas.openxmlformats.org/drawingml/2006/table">
            <a:tbl>
              <a:tblPr firstRow="1" bandRow="1">
                <a:tableStyleId>{2D5ABB26-0587-4C30-8999-92F81FD0307C}</a:tableStyleId>
              </a:tblPr>
              <a:tblGrid>
                <a:gridCol w="1091443">
                  <a:extLst>
                    <a:ext uri="{9D8B030D-6E8A-4147-A177-3AD203B41FA5}">
                      <a16:colId xmlns:a16="http://schemas.microsoft.com/office/drawing/2014/main" val="20000"/>
                    </a:ext>
                  </a:extLst>
                </a:gridCol>
                <a:gridCol w="2354963">
                  <a:extLst>
                    <a:ext uri="{9D8B030D-6E8A-4147-A177-3AD203B41FA5}">
                      <a16:colId xmlns:a16="http://schemas.microsoft.com/office/drawing/2014/main" val="20001"/>
                    </a:ext>
                  </a:extLst>
                </a:gridCol>
                <a:gridCol w="1263519">
                  <a:extLst>
                    <a:ext uri="{9D8B030D-6E8A-4147-A177-3AD203B41FA5}">
                      <a16:colId xmlns:a16="http://schemas.microsoft.com/office/drawing/2014/main" val="20002"/>
                    </a:ext>
                  </a:extLst>
                </a:gridCol>
              </a:tblGrid>
              <a:tr h="340307">
                <a:tc>
                  <a:txBody>
                    <a:bodyPr/>
                    <a:lstStyle/>
                    <a:p>
                      <a:pPr>
                        <a:lnSpc>
                          <a:spcPct val="100000"/>
                        </a:lnSpc>
                      </a:pPr>
                      <a:endParaRPr sz="1400" dirty="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nSpc>
                          <a:spcPct val="100000"/>
                        </a:lnSpc>
                      </a:pPr>
                      <a:endParaRPr sz="1400">
                        <a:latin typeface="Times New Roman"/>
                        <a:cs typeface="Times New Roman"/>
                      </a:endParaRPr>
                    </a:p>
                  </a:txBody>
                  <a:tcPr marL="0" marR="0" marT="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300"/>
                        </a:spcBef>
                      </a:pPr>
                      <a:r>
                        <a:rPr sz="1400" b="1" dirty="0">
                          <a:solidFill>
                            <a:srgbClr val="FFFFFF"/>
                          </a:solidFill>
                          <a:latin typeface="Microsoft YaHei UI"/>
                          <a:cs typeface="Microsoft YaHei UI"/>
                        </a:rPr>
                        <a:t>必達数字</a:t>
                      </a:r>
                      <a:endParaRPr sz="1400" dirty="0">
                        <a:latin typeface="Microsoft YaHei UI"/>
                        <a:cs typeface="Microsoft YaHei UI"/>
                      </a:endParaRPr>
                    </a:p>
                  </a:txBody>
                  <a:tcPr marL="0" marR="0" marT="3810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extLst>
                  <a:ext uri="{0D108BD9-81ED-4DB2-BD59-A6C34878D82A}">
                    <a16:rowId xmlns:a16="http://schemas.microsoft.com/office/drawing/2014/main" val="10000"/>
                  </a:ext>
                </a:extLst>
              </a:tr>
              <a:tr h="380407">
                <a:tc>
                  <a:txBody>
                    <a:bodyPr/>
                    <a:lstStyle/>
                    <a:p>
                      <a:pPr marL="91440">
                        <a:lnSpc>
                          <a:spcPct val="100000"/>
                        </a:lnSpc>
                        <a:spcBef>
                          <a:spcPts val="944"/>
                        </a:spcBef>
                      </a:pPr>
                      <a:r>
                        <a:rPr sz="1400" b="1" dirty="0">
                          <a:solidFill>
                            <a:srgbClr val="FFFFFF"/>
                          </a:solidFill>
                          <a:latin typeface="Microsoft YaHei UI"/>
                          <a:cs typeface="Microsoft YaHei UI"/>
                        </a:rPr>
                        <a:t>行動量</a:t>
                      </a:r>
                      <a:endParaRPr sz="1400" dirty="0">
                        <a:latin typeface="Microsoft YaHei UI"/>
                        <a:cs typeface="Microsoft YaHei UI"/>
                      </a:endParaRPr>
                    </a:p>
                  </a:txBody>
                  <a:tcPr marL="0" marR="0" marT="12001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商談数</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4"/>
                        </a:spcBef>
                      </a:pPr>
                      <a:r>
                        <a:rPr lang="en-US" sz="2000" b="1" strike="noStrike" dirty="0">
                          <a:highlight>
                            <a:srgbClr val="FFFF00"/>
                          </a:highlight>
                          <a:latin typeface="Segoe UI"/>
                          <a:cs typeface="Segoe UI"/>
                        </a:rPr>
                        <a:t>20</a:t>
                      </a:r>
                      <a:endParaRPr sz="2000" strike="noStrike" dirty="0">
                        <a:highlight>
                          <a:srgbClr val="FFFF00"/>
                        </a:highlight>
                        <a:latin typeface="Segoe UI"/>
                        <a:cs typeface="Segoe UI"/>
                      </a:endParaRPr>
                    </a:p>
                  </a:txBody>
                  <a:tcPr marL="0" marR="0" marT="36194"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1"/>
                  </a:ext>
                </a:extLst>
              </a:tr>
              <a:tr h="380407">
                <a:tc>
                  <a:txBody>
                    <a:bodyPr/>
                    <a:lstStyle/>
                    <a:p>
                      <a:pPr marL="91440">
                        <a:lnSpc>
                          <a:spcPct val="100000"/>
                        </a:lnSpc>
                        <a:spcBef>
                          <a:spcPts val="935"/>
                        </a:spcBef>
                      </a:pPr>
                      <a:r>
                        <a:rPr sz="1400" b="1" spc="-5" dirty="0">
                          <a:solidFill>
                            <a:srgbClr val="FFFFFF"/>
                          </a:solidFill>
                          <a:latin typeface="Segoe UI"/>
                          <a:cs typeface="Segoe UI"/>
                        </a:rPr>
                        <a:t>LINE</a:t>
                      </a:r>
                      <a:endParaRPr sz="1400" dirty="0">
                        <a:latin typeface="Segoe UI"/>
                        <a:cs typeface="Segoe UI"/>
                      </a:endParaRPr>
                    </a:p>
                  </a:txBody>
                  <a:tcPr marL="0" marR="0" marT="11874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dirty="0">
                          <a:solidFill>
                            <a:srgbClr val="FFFFFF"/>
                          </a:solidFill>
                          <a:latin typeface="Microsoft YaHei UI"/>
                          <a:cs typeface="Microsoft YaHei UI"/>
                        </a:rPr>
                        <a:t>ライト</a:t>
                      </a:r>
                      <a:r>
                        <a:rPr sz="1400" b="1" spc="5" dirty="0">
                          <a:solidFill>
                            <a:srgbClr val="FFFFFF"/>
                          </a:solidFill>
                          <a:latin typeface="Microsoft YaHei UI"/>
                          <a:cs typeface="Microsoft YaHei UI"/>
                        </a:rPr>
                        <a:t>プ</a:t>
                      </a:r>
                      <a:r>
                        <a:rPr sz="1400" b="1" dirty="0">
                          <a:solidFill>
                            <a:srgbClr val="FFFFFF"/>
                          </a:solidFill>
                          <a:latin typeface="Microsoft YaHei UI"/>
                          <a:cs typeface="Microsoft YaHei UI"/>
                        </a:rPr>
                        <a:t>ラン</a:t>
                      </a:r>
                      <a:endParaRPr sz="1400" dirty="0">
                        <a:latin typeface="Microsoft YaHei UI"/>
                        <a:cs typeface="Microsoft YaHei UI"/>
                      </a:endParaRPr>
                    </a:p>
                  </a:txBody>
                  <a:tcPr marL="0" marR="0" marT="120014"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dirty="0">
                          <a:latin typeface="Segoe UI"/>
                          <a:cs typeface="Segoe UI"/>
                        </a:rPr>
                        <a:t>6</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2"/>
                  </a:ext>
                </a:extLst>
              </a:tr>
              <a:tr h="380407">
                <a:tc rowSpan="2">
                  <a:txBody>
                    <a:bodyPr/>
                    <a:lstStyle/>
                    <a:p>
                      <a:pPr>
                        <a:lnSpc>
                          <a:spcPct val="100000"/>
                        </a:lnSpc>
                        <a:spcBef>
                          <a:spcPts val="40"/>
                        </a:spcBef>
                      </a:pPr>
                      <a:endParaRPr sz="1400" dirty="0">
                        <a:latin typeface="Times New Roman"/>
                        <a:cs typeface="Times New Roman"/>
                      </a:endParaRPr>
                    </a:p>
                    <a:p>
                      <a:pPr marL="91440">
                        <a:lnSpc>
                          <a:spcPct val="100000"/>
                        </a:lnSpc>
                      </a:pPr>
                      <a:r>
                        <a:rPr sz="1400" b="1" spc="-10" dirty="0">
                          <a:solidFill>
                            <a:srgbClr val="FFFFFF"/>
                          </a:solidFill>
                          <a:latin typeface="Segoe UI"/>
                          <a:cs typeface="Segoe UI"/>
                        </a:rPr>
                        <a:t>LINE</a:t>
                      </a:r>
                      <a:r>
                        <a:rPr sz="1400" b="1" spc="-5" dirty="0">
                          <a:solidFill>
                            <a:srgbClr val="FFFFFF"/>
                          </a:solidFill>
                          <a:latin typeface="Microsoft YaHei UI"/>
                          <a:cs typeface="Microsoft YaHei UI"/>
                        </a:rPr>
                        <a:t>附帯</a:t>
                      </a:r>
                      <a:endParaRPr sz="1400" dirty="0">
                        <a:latin typeface="Microsoft YaHei UI"/>
                        <a:cs typeface="Microsoft YaHei UI"/>
                      </a:endParaRPr>
                    </a:p>
                  </a:txBody>
                  <a:tcPr marL="0" marR="0" marT="5080" marB="0" anchor="ctr">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オンボ</a:t>
                      </a:r>
                      <a:r>
                        <a:rPr sz="1400" b="1" spc="-15" dirty="0">
                          <a:solidFill>
                            <a:srgbClr val="FFFFFF"/>
                          </a:solidFill>
                          <a:latin typeface="Microsoft YaHei UI"/>
                          <a:cs typeface="Microsoft YaHei UI"/>
                        </a:rPr>
                        <a:t>ー</a:t>
                      </a:r>
                      <a:r>
                        <a:rPr sz="1400" b="1" spc="-5" dirty="0">
                          <a:solidFill>
                            <a:srgbClr val="FFFFFF"/>
                          </a:solidFill>
                          <a:latin typeface="Microsoft YaHei UI"/>
                          <a:cs typeface="Microsoft YaHei UI"/>
                        </a:rPr>
                        <a:t>ディング</a:t>
                      </a:r>
                      <a:endParaRPr sz="1400" dirty="0">
                        <a:latin typeface="Microsoft YaHei UI"/>
                        <a:cs typeface="Microsoft YaHei UI"/>
                      </a:endParaRPr>
                    </a:p>
                  </a:txBody>
                  <a:tcPr marL="0" marR="0" marT="120014" marB="0">
                    <a:lnL w="12700" cap="flat" cmpd="sng" algn="ctr">
                      <a:solidFill>
                        <a:srgbClr val="FFFFFF"/>
                      </a:solidFill>
                      <a:prstDash val="solid"/>
                      <a:round/>
                      <a:headEnd type="none" w="med" len="med"/>
                      <a:tailEnd type="none" w="med" len="me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3</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3"/>
                  </a:ext>
                </a:extLst>
              </a:tr>
              <a:tr h="380408">
                <a:tc vMerge="1">
                  <a:txBody>
                    <a:bodyPr/>
                    <a:lstStyle/>
                    <a:p>
                      <a:endParaRPr/>
                    </a:p>
                  </a:txBody>
                  <a:tcPr marL="0" marR="0" marT="5080" marB="0">
                    <a:lnL w="12700">
                      <a:solidFill>
                        <a:srgbClr val="BEBEBE"/>
                      </a:solidFill>
                      <a:prstDash val="solid"/>
                    </a:lnL>
                    <a:lnR w="12700">
                      <a:solidFill>
                        <a:srgbClr val="FFFFFF"/>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44"/>
                        </a:spcBef>
                      </a:pPr>
                      <a:r>
                        <a:rPr sz="1400" b="1" spc="-5" dirty="0">
                          <a:solidFill>
                            <a:srgbClr val="FFFFFF"/>
                          </a:solidFill>
                          <a:latin typeface="Microsoft YaHei UI"/>
                          <a:cs typeface="Microsoft YaHei UI"/>
                        </a:rPr>
                        <a:t>代行（</a:t>
                      </a:r>
                      <a:r>
                        <a:rPr sz="1400" b="1" dirty="0">
                          <a:solidFill>
                            <a:srgbClr val="FFFFFF"/>
                          </a:solidFill>
                          <a:latin typeface="Segoe UI"/>
                          <a:cs typeface="Segoe UI"/>
                        </a:rPr>
                        <a:t>G</a:t>
                      </a:r>
                      <a:r>
                        <a:rPr sz="1400" b="1" spc="-15" dirty="0">
                          <a:solidFill>
                            <a:srgbClr val="FFFFFF"/>
                          </a:solidFill>
                          <a:latin typeface="Segoe UI"/>
                          <a:cs typeface="Segoe UI"/>
                        </a:rPr>
                        <a:t>M</a:t>
                      </a:r>
                      <a:r>
                        <a:rPr sz="1400" b="1" dirty="0">
                          <a:solidFill>
                            <a:srgbClr val="FFFFFF"/>
                          </a:solidFill>
                          <a:latin typeface="Segoe UI"/>
                          <a:cs typeface="Segoe UI"/>
                        </a:rPr>
                        <a:t>O</a:t>
                      </a:r>
                      <a:r>
                        <a:rPr sz="1400" b="1" dirty="0">
                          <a:solidFill>
                            <a:srgbClr val="FFFFFF"/>
                          </a:solidFill>
                          <a:latin typeface="Microsoft YaHei UI"/>
                          <a:cs typeface="Microsoft YaHei UI"/>
                        </a:rPr>
                        <a:t>）</a:t>
                      </a:r>
                      <a:endParaRPr sz="1400" dirty="0">
                        <a:latin typeface="Microsoft YaHei UI"/>
                        <a:cs typeface="Microsoft YaHei UI"/>
                      </a:endParaRPr>
                    </a:p>
                  </a:txBody>
                  <a:tcPr marL="0" marR="0" marT="120014" marB="0">
                    <a:lnL w="12700">
                      <a:solidFill>
                        <a:srgbClr val="FFFFFF"/>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85"/>
                        </a:spcBef>
                      </a:pPr>
                      <a:r>
                        <a:rPr sz="2000" b="1" spc="-5" dirty="0">
                          <a:latin typeface="Segoe UI"/>
                          <a:cs typeface="Segoe UI"/>
                        </a:rPr>
                        <a:t>1.5</a:t>
                      </a:r>
                      <a:endParaRPr sz="2000" dirty="0">
                        <a:latin typeface="Segoe UI"/>
                        <a:cs typeface="Segoe UI"/>
                      </a:endParaRPr>
                    </a:p>
                  </a:txBody>
                  <a:tcPr marL="0" marR="0" marT="36195"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4"/>
                  </a:ext>
                </a:extLst>
              </a:tr>
              <a:tr h="530253">
                <a:tc rowSpan="2">
                  <a:txBody>
                    <a:bodyPr/>
                    <a:lstStyle/>
                    <a:p>
                      <a:pPr>
                        <a:lnSpc>
                          <a:spcPct val="100000"/>
                        </a:lnSpc>
                        <a:spcBef>
                          <a:spcPts val="20"/>
                        </a:spcBef>
                      </a:pPr>
                      <a:endParaRPr sz="1400" dirty="0">
                        <a:latin typeface="Times New Roman"/>
                        <a:cs typeface="Times New Roman"/>
                      </a:endParaRPr>
                    </a:p>
                    <a:p>
                      <a:pPr marL="91440">
                        <a:lnSpc>
                          <a:spcPct val="100000"/>
                        </a:lnSpc>
                      </a:pPr>
                      <a:r>
                        <a:rPr sz="1400" b="1" spc="-5" dirty="0">
                          <a:solidFill>
                            <a:srgbClr val="FFFFFF"/>
                          </a:solidFill>
                          <a:latin typeface="Microsoft YaHei UI"/>
                          <a:cs typeface="Microsoft YaHei UI"/>
                        </a:rPr>
                        <a:t>クロスセル</a:t>
                      </a:r>
                      <a:endParaRPr sz="1400" dirty="0">
                        <a:latin typeface="Microsoft YaHei UI"/>
                        <a:cs typeface="Microsoft YaHei UI"/>
                      </a:endParaRPr>
                    </a:p>
                  </a:txBody>
                  <a:tcPr marL="0" marR="0" marT="254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1950"/>
                        </a:spcBef>
                      </a:pPr>
                      <a:r>
                        <a:rPr sz="1400" b="1" spc="-5" dirty="0">
                          <a:solidFill>
                            <a:srgbClr val="FFFFFF"/>
                          </a:solidFill>
                          <a:latin typeface="Microsoft YaHei UI"/>
                          <a:cs typeface="Microsoft YaHei UI"/>
                        </a:rPr>
                        <a:t>モバイ</a:t>
                      </a:r>
                      <a:r>
                        <a:rPr sz="1400" b="1" spc="10" dirty="0">
                          <a:solidFill>
                            <a:srgbClr val="FFFFFF"/>
                          </a:solidFill>
                          <a:latin typeface="Microsoft YaHei UI"/>
                          <a:cs typeface="Microsoft YaHei UI"/>
                        </a:rPr>
                        <a:t>ル</a:t>
                      </a:r>
                      <a:r>
                        <a:rPr sz="1400" b="1" dirty="0">
                          <a:solidFill>
                            <a:srgbClr val="FFFFFF"/>
                          </a:solidFill>
                          <a:latin typeface="Microsoft YaHei UI"/>
                          <a:cs typeface="Microsoft YaHei UI"/>
                        </a:rPr>
                        <a:t>（ト</a:t>
                      </a:r>
                      <a:r>
                        <a:rPr sz="1400" b="1" spc="-15" dirty="0">
                          <a:solidFill>
                            <a:srgbClr val="FFFFFF"/>
                          </a:solidFill>
                          <a:latin typeface="Microsoft YaHei UI"/>
                          <a:cs typeface="Microsoft YaHei UI"/>
                        </a:rPr>
                        <a:t>ス</a:t>
                      </a:r>
                      <a:r>
                        <a:rPr sz="1400" b="1" dirty="0">
                          <a:solidFill>
                            <a:srgbClr val="FFFFFF"/>
                          </a:solidFill>
                          <a:latin typeface="Microsoft YaHei UI"/>
                          <a:cs typeface="Microsoft YaHei UI"/>
                        </a:rPr>
                        <a:t>アップ数）</a:t>
                      </a:r>
                      <a:endParaRPr sz="1400" dirty="0">
                        <a:latin typeface="Microsoft YaHei UI"/>
                        <a:cs typeface="Microsoft YaHei UI"/>
                      </a:endParaRPr>
                    </a:p>
                  </a:txBody>
                  <a:tcPr marL="0" marR="0" marT="24765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lang="en-US" sz="2000" b="1" dirty="0">
                          <a:highlight>
                            <a:srgbClr val="FFFF00"/>
                          </a:highlight>
                          <a:latin typeface="Segoe UI"/>
                          <a:cs typeface="Segoe UI"/>
                        </a:rPr>
                        <a:t>10</a:t>
                      </a:r>
                      <a:endParaRPr sz="2000" dirty="0">
                        <a:highlight>
                          <a:srgbClr val="FFFF00"/>
                        </a:highlight>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5"/>
                  </a:ext>
                </a:extLst>
              </a:tr>
              <a:tr h="380391">
                <a:tc vMerge="1">
                  <a:txBody>
                    <a:bodyPr/>
                    <a:lstStyle/>
                    <a:p>
                      <a:endParaRPr/>
                    </a:p>
                  </a:txBody>
                  <a:tcPr marL="0" marR="0" marT="2540"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marL="91440">
                        <a:lnSpc>
                          <a:spcPct val="100000"/>
                        </a:lnSpc>
                        <a:spcBef>
                          <a:spcPts val="935"/>
                        </a:spcBef>
                      </a:pPr>
                      <a:r>
                        <a:rPr sz="1400" b="1" spc="-5" dirty="0">
                          <a:solidFill>
                            <a:srgbClr val="FFFFFF"/>
                          </a:solidFill>
                          <a:latin typeface="Segoe UI"/>
                          <a:cs typeface="Segoe UI"/>
                        </a:rPr>
                        <a:t>MEO</a:t>
                      </a:r>
                      <a:endParaRPr sz="1400" dirty="0">
                        <a:latin typeface="Segoe UI"/>
                        <a:cs typeface="Segoe UI"/>
                      </a:endParaRPr>
                    </a:p>
                  </a:txBody>
                  <a:tcPr marL="0" marR="0" marT="118745" marB="0">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solidFill>
                      <a:srgbClr val="00AF50"/>
                    </a:solidFill>
                  </a:tcPr>
                </a:tc>
                <a:tc>
                  <a:txBody>
                    <a:bodyPr/>
                    <a:lstStyle/>
                    <a:p>
                      <a:pPr algn="ctr">
                        <a:lnSpc>
                          <a:spcPct val="100000"/>
                        </a:lnSpc>
                        <a:spcBef>
                          <a:spcPts val="290"/>
                        </a:spcBef>
                      </a:pPr>
                      <a:r>
                        <a:rPr sz="2000" b="1" dirty="0">
                          <a:latin typeface="Segoe UI"/>
                          <a:cs typeface="Segoe UI"/>
                        </a:rPr>
                        <a:t>1</a:t>
                      </a:r>
                      <a:endParaRPr sz="2000" dirty="0">
                        <a:latin typeface="Segoe UI"/>
                        <a:cs typeface="Segoe UI"/>
                      </a:endParaRPr>
                    </a:p>
                  </a:txBody>
                  <a:tcPr marL="0" marR="0" marT="36830" marB="0" anchor="ctr">
                    <a:lnL w="12700">
                      <a:solidFill>
                        <a:srgbClr val="BEBEBE"/>
                      </a:solidFill>
                      <a:prstDash val="solid"/>
                    </a:lnL>
                    <a:lnR w="12700">
                      <a:solidFill>
                        <a:srgbClr val="BEBEBE"/>
                      </a:solidFill>
                      <a:prstDash val="solid"/>
                    </a:lnR>
                    <a:lnT w="12700">
                      <a:solidFill>
                        <a:srgbClr val="BEBEBE"/>
                      </a:solidFill>
                      <a:prstDash val="solid"/>
                    </a:lnT>
                    <a:lnB w="12700">
                      <a:solidFill>
                        <a:srgbClr val="BEBEBE"/>
                      </a:solidFill>
                      <a:prstDash val="solid"/>
                    </a:lnB>
                  </a:tcPr>
                </a:tc>
                <a:extLst>
                  <a:ext uri="{0D108BD9-81ED-4DB2-BD59-A6C34878D82A}">
                    <a16:rowId xmlns:a16="http://schemas.microsoft.com/office/drawing/2014/main" val="10006"/>
                  </a:ext>
                </a:extLst>
              </a:tr>
            </a:tbl>
          </a:graphicData>
        </a:graphic>
      </p:graphicFrame>
      <p:graphicFrame>
        <p:nvGraphicFramePr>
          <p:cNvPr id="13" name="表 12">
            <a:extLst>
              <a:ext uri="{FF2B5EF4-FFF2-40B4-BE49-F238E27FC236}">
                <a16:creationId xmlns:a16="http://schemas.microsoft.com/office/drawing/2014/main" id="{ED8D1A9C-1910-BC8D-39F9-72C248A7B92D}"/>
              </a:ext>
            </a:extLst>
          </p:cNvPr>
          <p:cNvGraphicFramePr>
            <a:graphicFrameLocks noGrp="1"/>
          </p:cNvGraphicFramePr>
          <p:nvPr>
            <p:extLst>
              <p:ext uri="{D42A27DB-BD31-4B8C-83A1-F6EECF244321}">
                <p14:modId xmlns:p14="http://schemas.microsoft.com/office/powerpoint/2010/main" val="3248723511"/>
              </p:ext>
            </p:extLst>
          </p:nvPr>
        </p:nvGraphicFramePr>
        <p:xfrm>
          <a:off x="405004" y="4702869"/>
          <a:ext cx="17477992" cy="789489"/>
        </p:xfrm>
        <a:graphic>
          <a:graphicData uri="http://schemas.openxmlformats.org/drawingml/2006/table">
            <a:tbl>
              <a:tblPr/>
              <a:tblGrid>
                <a:gridCol w="1259223">
                  <a:extLst>
                    <a:ext uri="{9D8B030D-6E8A-4147-A177-3AD203B41FA5}">
                      <a16:colId xmlns:a16="http://schemas.microsoft.com/office/drawing/2014/main" val="621304502"/>
                    </a:ext>
                  </a:extLst>
                </a:gridCol>
                <a:gridCol w="1435513">
                  <a:extLst>
                    <a:ext uri="{9D8B030D-6E8A-4147-A177-3AD203B41FA5}">
                      <a16:colId xmlns:a16="http://schemas.microsoft.com/office/drawing/2014/main" val="937277227"/>
                    </a:ext>
                  </a:extLst>
                </a:gridCol>
                <a:gridCol w="1082930">
                  <a:extLst>
                    <a:ext uri="{9D8B030D-6E8A-4147-A177-3AD203B41FA5}">
                      <a16:colId xmlns:a16="http://schemas.microsoft.com/office/drawing/2014/main" val="785151428"/>
                    </a:ext>
                  </a:extLst>
                </a:gridCol>
                <a:gridCol w="1082930">
                  <a:extLst>
                    <a:ext uri="{9D8B030D-6E8A-4147-A177-3AD203B41FA5}">
                      <a16:colId xmlns:a16="http://schemas.microsoft.com/office/drawing/2014/main" val="1354104517"/>
                    </a:ext>
                  </a:extLst>
                </a:gridCol>
                <a:gridCol w="1435513">
                  <a:extLst>
                    <a:ext uri="{9D8B030D-6E8A-4147-A177-3AD203B41FA5}">
                      <a16:colId xmlns:a16="http://schemas.microsoft.com/office/drawing/2014/main" val="1360444960"/>
                    </a:ext>
                  </a:extLst>
                </a:gridCol>
                <a:gridCol w="1435513">
                  <a:extLst>
                    <a:ext uri="{9D8B030D-6E8A-4147-A177-3AD203B41FA5}">
                      <a16:colId xmlns:a16="http://schemas.microsoft.com/office/drawing/2014/main" val="1101393153"/>
                    </a:ext>
                  </a:extLst>
                </a:gridCol>
                <a:gridCol w="1082930">
                  <a:extLst>
                    <a:ext uri="{9D8B030D-6E8A-4147-A177-3AD203B41FA5}">
                      <a16:colId xmlns:a16="http://schemas.microsoft.com/office/drawing/2014/main" val="3989982964"/>
                    </a:ext>
                  </a:extLst>
                </a:gridCol>
                <a:gridCol w="1082930">
                  <a:extLst>
                    <a:ext uri="{9D8B030D-6E8A-4147-A177-3AD203B41FA5}">
                      <a16:colId xmlns:a16="http://schemas.microsoft.com/office/drawing/2014/main" val="1391111744"/>
                    </a:ext>
                  </a:extLst>
                </a:gridCol>
                <a:gridCol w="1082930">
                  <a:extLst>
                    <a:ext uri="{9D8B030D-6E8A-4147-A177-3AD203B41FA5}">
                      <a16:colId xmlns:a16="http://schemas.microsoft.com/office/drawing/2014/main" val="3418979635"/>
                    </a:ext>
                  </a:extLst>
                </a:gridCol>
                <a:gridCol w="1082930">
                  <a:extLst>
                    <a:ext uri="{9D8B030D-6E8A-4147-A177-3AD203B41FA5}">
                      <a16:colId xmlns:a16="http://schemas.microsoft.com/office/drawing/2014/main" val="3699740277"/>
                    </a:ext>
                  </a:extLst>
                </a:gridCol>
                <a:gridCol w="1082930">
                  <a:extLst>
                    <a:ext uri="{9D8B030D-6E8A-4147-A177-3AD203B41FA5}">
                      <a16:colId xmlns:a16="http://schemas.microsoft.com/office/drawing/2014/main" val="2282987806"/>
                    </a:ext>
                  </a:extLst>
                </a:gridCol>
                <a:gridCol w="1082930">
                  <a:extLst>
                    <a:ext uri="{9D8B030D-6E8A-4147-A177-3AD203B41FA5}">
                      <a16:colId xmlns:a16="http://schemas.microsoft.com/office/drawing/2014/main" val="1275692933"/>
                    </a:ext>
                  </a:extLst>
                </a:gridCol>
                <a:gridCol w="1082930">
                  <a:extLst>
                    <a:ext uri="{9D8B030D-6E8A-4147-A177-3AD203B41FA5}">
                      <a16:colId xmlns:a16="http://schemas.microsoft.com/office/drawing/2014/main" val="4254134315"/>
                    </a:ext>
                  </a:extLst>
                </a:gridCol>
                <a:gridCol w="1082930">
                  <a:extLst>
                    <a:ext uri="{9D8B030D-6E8A-4147-A177-3AD203B41FA5}">
                      <a16:colId xmlns:a16="http://schemas.microsoft.com/office/drawing/2014/main" val="1074574608"/>
                    </a:ext>
                  </a:extLst>
                </a:gridCol>
                <a:gridCol w="1082930">
                  <a:extLst>
                    <a:ext uri="{9D8B030D-6E8A-4147-A177-3AD203B41FA5}">
                      <a16:colId xmlns:a16="http://schemas.microsoft.com/office/drawing/2014/main" val="1332682837"/>
                    </a:ext>
                  </a:extLst>
                </a:gridCol>
              </a:tblGrid>
              <a:tr h="263163">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営業日数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コンタクトアポ率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転換率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EAD3"/>
                    </a:solidFill>
                  </a:tcPr>
                </a:tc>
                <a:tc gridSpan="5">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a:t>
                      </a:r>
                      <a:r>
                        <a:rPr lang="ja-JP" altLang="en-US" sz="1200" b="0" dirty="0">
                          <a:effectLst/>
                          <a:latin typeface="Yu Gothic UI" panose="020B0500000000000000" pitchFamily="50" charset="-128"/>
                          <a:ea typeface="Yu Gothic UI" panose="020B0500000000000000" pitchFamily="50" charset="-128"/>
                        </a:rPr>
                        <a:t>日あたり</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53495626"/>
                  </a:ext>
                </a:extLst>
              </a:tr>
              <a:tr h="26316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行動数</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コンタクト</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アポ</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商談</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tc>
                  <a:txBody>
                    <a:bodyPr/>
                    <a:lstStyle/>
                    <a:p>
                      <a:pPr algn="ctr" rtl="0" fontAlgn="ctr"/>
                      <a:r>
                        <a:rPr lang="ja-JP" altLang="en-US" sz="1200" b="0" dirty="0">
                          <a:effectLst/>
                          <a:latin typeface="Yu Gothic UI" panose="020B0500000000000000" pitchFamily="50" charset="-128"/>
                          <a:ea typeface="Yu Gothic UI" panose="020B0500000000000000" pitchFamily="50" charset="-128"/>
                        </a:rPr>
                        <a:t>受注</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E5CD"/>
                    </a:solidFill>
                  </a:tcPr>
                </a:tc>
                <a:extLst>
                  <a:ext uri="{0D108BD9-81ED-4DB2-BD59-A6C34878D82A}">
                    <a16:rowId xmlns:a16="http://schemas.microsoft.com/office/drawing/2014/main" val="4115065651"/>
                  </a:ext>
                </a:extLst>
              </a:tr>
              <a:tr h="263163">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19</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585</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117</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18%</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95%</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20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30%</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6</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31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6</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1.1</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US" altLang="ja-JP" sz="1200" b="0" dirty="0">
                          <a:effectLst/>
                          <a:latin typeface="Yu Gothic UI" panose="020B0500000000000000" pitchFamily="50" charset="-128"/>
                          <a:ea typeface="Yu Gothic UI" panose="020B0500000000000000" pitchFamily="50" charset="-128"/>
                        </a:rPr>
                        <a:t>0.3</a:t>
                      </a:r>
                    </a:p>
                  </a:txBody>
                  <a:tcPr marL="17787" marR="177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1670942"/>
                  </a:ext>
                </a:extLst>
              </a:tr>
            </a:tbl>
          </a:graphicData>
        </a:graphic>
      </p:graphicFrame>
      <p:sp>
        <p:nvSpPr>
          <p:cNvPr id="14" name="正方形/長方形 13">
            <a:extLst>
              <a:ext uri="{FF2B5EF4-FFF2-40B4-BE49-F238E27FC236}">
                <a16:creationId xmlns:a16="http://schemas.microsoft.com/office/drawing/2014/main" id="{4D6A940D-FDED-D6D5-03DF-0064E2160D3A}"/>
              </a:ext>
            </a:extLst>
          </p:cNvPr>
          <p:cNvSpPr/>
          <p:nvPr/>
        </p:nvSpPr>
        <p:spPr>
          <a:xfrm>
            <a:off x="10329971" y="4702869"/>
            <a:ext cx="1012784" cy="7894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C905ABFB-EF5C-3764-15F3-A2B202C82114}"/>
              </a:ext>
            </a:extLst>
          </p:cNvPr>
          <p:cNvSpPr/>
          <p:nvPr/>
        </p:nvSpPr>
        <p:spPr>
          <a:xfrm>
            <a:off x="405004" y="1790700"/>
            <a:ext cx="417323" cy="2844917"/>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ご提案②</a:t>
            </a:r>
          </a:p>
        </p:txBody>
      </p:sp>
      <p:graphicFrame>
        <p:nvGraphicFramePr>
          <p:cNvPr id="16" name="表 15">
            <a:extLst>
              <a:ext uri="{FF2B5EF4-FFF2-40B4-BE49-F238E27FC236}">
                <a16:creationId xmlns:a16="http://schemas.microsoft.com/office/drawing/2014/main" id="{5D88C0BE-5065-859B-6EC2-2A78B021293B}"/>
              </a:ext>
            </a:extLst>
          </p:cNvPr>
          <p:cNvGraphicFramePr>
            <a:graphicFrameLocks noGrp="1"/>
          </p:cNvGraphicFramePr>
          <p:nvPr>
            <p:extLst>
              <p:ext uri="{D42A27DB-BD31-4B8C-83A1-F6EECF244321}">
                <p14:modId xmlns:p14="http://schemas.microsoft.com/office/powerpoint/2010/main" val="379637822"/>
              </p:ext>
            </p:extLst>
          </p:nvPr>
        </p:nvGraphicFramePr>
        <p:xfrm>
          <a:off x="9207968" y="5492356"/>
          <a:ext cx="2178644" cy="709206"/>
        </p:xfrm>
        <a:graphic>
          <a:graphicData uri="http://schemas.openxmlformats.org/drawingml/2006/table">
            <a:tbl>
              <a:tblPr/>
              <a:tblGrid>
                <a:gridCol w="1089322">
                  <a:extLst>
                    <a:ext uri="{9D8B030D-6E8A-4147-A177-3AD203B41FA5}">
                      <a16:colId xmlns:a16="http://schemas.microsoft.com/office/drawing/2014/main" val="3278828106"/>
                    </a:ext>
                  </a:extLst>
                </a:gridCol>
                <a:gridCol w="1089322">
                  <a:extLst>
                    <a:ext uri="{9D8B030D-6E8A-4147-A177-3AD203B41FA5}">
                      <a16:colId xmlns:a16="http://schemas.microsoft.com/office/drawing/2014/main" val="150128622"/>
                    </a:ext>
                  </a:extLst>
                </a:gridCol>
              </a:tblGrid>
              <a:tr h="263163">
                <a:tc gridSpan="2">
                  <a:txBody>
                    <a:bodyPr/>
                    <a:lstStyle/>
                    <a:p>
                      <a:pPr algn="ctr" rtl="0" fontAlgn="ctr"/>
                      <a:r>
                        <a:rPr lang="en-US" sz="1200" dirty="0">
                          <a:effectLst/>
                          <a:latin typeface="Yu Gothic UI" panose="020B0500000000000000" pitchFamily="50" charset="-128"/>
                          <a:ea typeface="Yu Gothic UI" panose="020B0500000000000000" pitchFamily="50" charset="-128"/>
                        </a:rPr>
                        <a:t>LINE</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hMerge="1">
                  <a:txBody>
                    <a:bodyPr/>
                    <a:lstStyle/>
                    <a:p>
                      <a:endParaRPr kumimoji="1" lang="ja-JP" altLang="en-US"/>
                    </a:p>
                  </a:txBody>
                  <a:tcPr/>
                </a:tc>
                <a:extLst>
                  <a:ext uri="{0D108BD9-81ED-4DB2-BD59-A6C34878D82A}">
                    <a16:rowId xmlns:a16="http://schemas.microsoft.com/office/drawing/2014/main" val="2155148196"/>
                  </a:ext>
                </a:extLst>
              </a:tr>
              <a:tr h="0">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受注率</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tc>
                  <a:txBody>
                    <a:bodyPr/>
                    <a:lstStyle/>
                    <a:p>
                      <a:pPr algn="ctr" rtl="0" fontAlgn="b"/>
                      <a:r>
                        <a:rPr lang="ja-JP" altLang="en-US" sz="1200" dirty="0">
                          <a:effectLst/>
                          <a:latin typeface="Yu Gothic UI" panose="020B0500000000000000" pitchFamily="50" charset="-128"/>
                          <a:ea typeface="Yu Gothic UI" panose="020B0500000000000000" pitchFamily="50" charset="-128"/>
                        </a:rPr>
                        <a:t>受注数</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1DC"/>
                    </a:solidFill>
                  </a:tcPr>
                </a:tc>
                <a:extLst>
                  <a:ext uri="{0D108BD9-81ED-4DB2-BD59-A6C34878D82A}">
                    <a16:rowId xmlns:a16="http://schemas.microsoft.com/office/drawing/2014/main" val="4029259659"/>
                  </a:ext>
                </a:extLst>
              </a:tr>
              <a:tr h="263163">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50%</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US" altLang="ja-JP" sz="1200" dirty="0">
                          <a:effectLst/>
                          <a:latin typeface="Yu Gothic UI" panose="020B0500000000000000" pitchFamily="50" charset="-128"/>
                          <a:ea typeface="Yu Gothic UI" panose="020B0500000000000000" pitchFamily="50" charset="-128"/>
                        </a:rPr>
                        <a:t>10</a:t>
                      </a:r>
                    </a:p>
                  </a:txBody>
                  <a:tcPr marL="19050" marR="190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632083"/>
                  </a:ext>
                </a:extLst>
              </a:tr>
            </a:tbl>
          </a:graphicData>
        </a:graphic>
      </p:graphicFrame>
      <p:graphicFrame>
        <p:nvGraphicFramePr>
          <p:cNvPr id="69" name="object 7">
            <a:extLst>
              <a:ext uri="{FF2B5EF4-FFF2-40B4-BE49-F238E27FC236}">
                <a16:creationId xmlns:a16="http://schemas.microsoft.com/office/drawing/2014/main" id="{3758E180-1481-5029-54FA-E9B6B27F2C2C}"/>
              </a:ext>
            </a:extLst>
          </p:cNvPr>
          <p:cNvGraphicFramePr>
            <a:graphicFrameLocks noGrp="1"/>
          </p:cNvGraphicFramePr>
          <p:nvPr>
            <p:extLst>
              <p:ext uri="{D42A27DB-BD31-4B8C-83A1-F6EECF244321}">
                <p14:modId xmlns:p14="http://schemas.microsoft.com/office/powerpoint/2010/main" val="1185181085"/>
              </p:ext>
            </p:extLst>
          </p:nvPr>
        </p:nvGraphicFramePr>
        <p:xfrm>
          <a:off x="10442559" y="1796924"/>
          <a:ext cx="2587641" cy="2766108"/>
        </p:xfrm>
        <a:graphic>
          <a:graphicData uri="http://schemas.openxmlformats.org/drawingml/2006/table">
            <a:tbl>
              <a:tblPr firstRow="1" bandRow="1">
                <a:tableStyleId>{2D5ABB26-0587-4C30-8999-92F81FD0307C}</a:tableStyleId>
              </a:tblPr>
              <a:tblGrid>
                <a:gridCol w="2587641">
                  <a:extLst>
                    <a:ext uri="{9D8B030D-6E8A-4147-A177-3AD203B41FA5}">
                      <a16:colId xmlns:a16="http://schemas.microsoft.com/office/drawing/2014/main" val="20000"/>
                    </a:ext>
                  </a:extLst>
                </a:gridCol>
              </a:tblGrid>
              <a:tr h="298328">
                <a:tc>
                  <a:txBody>
                    <a:bodyPr/>
                    <a:lstStyle/>
                    <a:p>
                      <a:pPr algn="ctr">
                        <a:lnSpc>
                          <a:spcPct val="100000"/>
                        </a:lnSpc>
                        <a:spcBef>
                          <a:spcPts val="1090"/>
                        </a:spcBef>
                      </a:pPr>
                      <a:r>
                        <a:rPr sz="1200" b="1" dirty="0">
                          <a:solidFill>
                            <a:srgbClr val="484848"/>
                          </a:solidFill>
                          <a:latin typeface="Microsoft YaHei UI"/>
                          <a:cs typeface="Microsoft YaHei UI"/>
                        </a:rPr>
                        <a:t>新規営業部隊</a:t>
                      </a:r>
                      <a:endParaRPr sz="1200" dirty="0">
                        <a:latin typeface="Microsoft YaHei UI"/>
                        <a:cs typeface="Microsoft YaHei UI"/>
                      </a:endParaRPr>
                    </a:p>
                  </a:txBody>
                  <a:tcPr marL="0" marR="0" marT="138430"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0"/>
                  </a:ext>
                </a:extLst>
              </a:tr>
              <a:tr h="281818">
                <a:tc>
                  <a:txBody>
                    <a:bodyPr/>
                    <a:lstStyle/>
                    <a:p>
                      <a:pPr algn="ctr">
                        <a:lnSpc>
                          <a:spcPct val="100000"/>
                        </a:lnSpc>
                        <a:spcBef>
                          <a:spcPts val="1165"/>
                        </a:spcBef>
                      </a:pPr>
                      <a:r>
                        <a:rPr sz="1200" b="1" dirty="0" err="1">
                          <a:solidFill>
                            <a:srgbClr val="484848"/>
                          </a:solidFill>
                          <a:latin typeface="Microsoft YaHei UI"/>
                          <a:cs typeface="Microsoft YaHei UI"/>
                        </a:rPr>
                        <a:t>派遣営業様</a:t>
                      </a:r>
                      <a:r>
                        <a:rPr sz="1200" b="1" strike="sngStrike" spc="-40" dirty="0">
                          <a:solidFill>
                            <a:srgbClr val="484848"/>
                          </a:solidFill>
                          <a:latin typeface="Microsoft YaHei UI"/>
                          <a:cs typeface="Microsoft YaHei UI"/>
                        </a:rPr>
                        <a:t> </a:t>
                      </a:r>
                      <a:r>
                        <a:rPr lang="en-US" sz="1200" b="1" strike="sngStrike" spc="110" dirty="0">
                          <a:solidFill>
                            <a:srgbClr val="484848"/>
                          </a:solidFill>
                          <a:latin typeface="Microsoft YaHei UI"/>
                          <a:cs typeface="Microsoft YaHei UI"/>
                        </a:rPr>
                        <a:t>2</a:t>
                      </a:r>
                      <a:r>
                        <a:rPr lang="ja-JP" altLang="en-US" sz="1200" b="1" strike="noStrike" spc="110" dirty="0">
                          <a:solidFill>
                            <a:srgbClr val="484848"/>
                          </a:solidFill>
                          <a:highlight>
                            <a:srgbClr val="FFFF00"/>
                          </a:highlight>
                          <a:latin typeface="Microsoft YaHei UI"/>
                          <a:cs typeface="Microsoft YaHei UI"/>
                        </a:rPr>
                        <a:t>０</a:t>
                      </a:r>
                      <a:r>
                        <a:rPr sz="1200" b="1" dirty="0">
                          <a:solidFill>
                            <a:srgbClr val="484848"/>
                          </a:solidFill>
                          <a:latin typeface="Microsoft YaHei UI"/>
                          <a:cs typeface="Microsoft YaHei UI"/>
                        </a:rPr>
                        <a:t>名</a:t>
                      </a:r>
                      <a:endParaRPr sz="1200" dirty="0">
                        <a:latin typeface="Microsoft YaHei UI"/>
                        <a:cs typeface="Microsoft YaHei UI"/>
                      </a:endParaRPr>
                    </a:p>
                  </a:txBody>
                  <a:tcPr marL="0" marR="0" marT="14795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1"/>
                  </a:ext>
                </a:extLst>
              </a:tr>
              <a:tr h="2113963">
                <a:tc>
                  <a:txBody>
                    <a:bodyPr/>
                    <a:lstStyle/>
                    <a:p>
                      <a:pPr marL="89535">
                        <a:lnSpc>
                          <a:spcPct val="100000"/>
                        </a:lnSpc>
                        <a:spcBef>
                          <a:spcPts val="1355"/>
                        </a:spcBef>
                      </a:pPr>
                      <a:r>
                        <a:rPr sz="1200" b="1" dirty="0">
                          <a:solidFill>
                            <a:srgbClr val="484848"/>
                          </a:solidFill>
                          <a:latin typeface="Microsoft YaHei UI"/>
                          <a:cs typeface="Microsoft YaHei UI"/>
                        </a:rPr>
                        <a:t>新規開拓営業（派遣営業様）</a:t>
                      </a:r>
                      <a:endParaRPr sz="1200" dirty="0">
                        <a:latin typeface="Microsoft YaHei UI"/>
                        <a:cs typeface="Microsoft YaHei UI"/>
                      </a:endParaRPr>
                    </a:p>
                    <a:p>
                      <a:pPr marL="207010">
                        <a:lnSpc>
                          <a:spcPct val="100000"/>
                        </a:lnSpc>
                        <a:spcBef>
                          <a:spcPts val="220"/>
                        </a:spcBef>
                      </a:pPr>
                      <a:r>
                        <a:rPr sz="1200" b="1" strike="sngStrike" dirty="0">
                          <a:solidFill>
                            <a:srgbClr val="484848"/>
                          </a:solidFill>
                          <a:highlight>
                            <a:srgbClr val="FFFF00"/>
                          </a:highlight>
                          <a:latin typeface="Microsoft YaHei UI"/>
                          <a:cs typeface="Microsoft YaHei UI"/>
                        </a:rPr>
                        <a:t>・</a:t>
                      </a:r>
                      <a:r>
                        <a:rPr lang="ja-JP" altLang="en-US" sz="1200" b="1" strike="sngStrike" dirty="0">
                          <a:solidFill>
                            <a:srgbClr val="484848"/>
                          </a:solidFill>
                          <a:highlight>
                            <a:srgbClr val="FFFF00"/>
                          </a:highlight>
                          <a:latin typeface="Microsoft YaHei UI"/>
                          <a:cs typeface="Microsoft YaHei UI"/>
                        </a:rPr>
                        <a:t>テレアポ代行</a:t>
                      </a:r>
                      <a:endParaRPr sz="1200" strike="sngStrike" dirty="0">
                        <a:highlight>
                          <a:srgbClr val="FFFF00"/>
                        </a:highlight>
                        <a:latin typeface="Microsoft YaHei UI"/>
                        <a:cs typeface="Microsoft YaHei UI"/>
                      </a:endParaRPr>
                    </a:p>
                  </a:txBody>
                  <a:tcPr marL="0" marR="0" marT="172085" marB="0">
                    <a:lnL w="19050">
                      <a:solidFill>
                        <a:srgbClr val="00B800"/>
                      </a:solidFill>
                      <a:prstDash val="solid"/>
                    </a:lnL>
                    <a:lnR w="19050">
                      <a:solidFill>
                        <a:srgbClr val="00B800"/>
                      </a:solidFill>
                      <a:prstDash val="solid"/>
                    </a:lnR>
                    <a:lnT w="19050">
                      <a:solidFill>
                        <a:srgbClr val="00B800"/>
                      </a:solidFill>
                      <a:prstDash val="solid"/>
                    </a:lnT>
                    <a:lnB w="19050">
                      <a:solidFill>
                        <a:srgbClr val="00B800"/>
                      </a:solidFill>
                      <a:prstDash val="solid"/>
                    </a:lnB>
                  </a:tcPr>
                </a:tc>
                <a:extLst>
                  <a:ext uri="{0D108BD9-81ED-4DB2-BD59-A6C34878D82A}">
                    <a16:rowId xmlns:a16="http://schemas.microsoft.com/office/drawing/2014/main" val="10002"/>
                  </a:ext>
                </a:extLst>
              </a:tr>
            </a:tbl>
          </a:graphicData>
        </a:graphic>
      </p:graphicFrame>
      <p:sp>
        <p:nvSpPr>
          <p:cNvPr id="71" name="テキスト ボックス 70">
            <a:extLst>
              <a:ext uri="{FF2B5EF4-FFF2-40B4-BE49-F238E27FC236}">
                <a16:creationId xmlns:a16="http://schemas.microsoft.com/office/drawing/2014/main" id="{B06A01D4-1A39-9F17-C4C6-C9D722454ECB}"/>
              </a:ext>
            </a:extLst>
          </p:cNvPr>
          <p:cNvSpPr txBox="1"/>
          <p:nvPr/>
        </p:nvSpPr>
        <p:spPr>
          <a:xfrm>
            <a:off x="152399" y="6201561"/>
            <a:ext cx="18135601" cy="369332"/>
          </a:xfrm>
          <a:prstGeom prst="rect">
            <a:avLst/>
          </a:prstGeom>
          <a:noFill/>
        </p:spPr>
        <p:txBody>
          <a:bodyPr wrap="square" rtlCol="0">
            <a:spAutoFit/>
          </a:bodyPr>
          <a:lstStyle/>
          <a:p>
            <a:r>
              <a:rPr kumimoji="1" lang="ja-JP" altLang="en-US" dirty="0"/>
              <a:t>ーーーーーーーーーーーーーーーーーーーーーーーーーーーーーーーーーーーーーーーーーーーーーーーーーーーーーーーーーーーーーーーーーーーーーーーーーーーーーーーーー</a:t>
            </a:r>
          </a:p>
        </p:txBody>
      </p:sp>
      <p:graphicFrame>
        <p:nvGraphicFramePr>
          <p:cNvPr id="72" name="表 71">
            <a:extLst>
              <a:ext uri="{FF2B5EF4-FFF2-40B4-BE49-F238E27FC236}">
                <a16:creationId xmlns:a16="http://schemas.microsoft.com/office/drawing/2014/main" id="{C3CBD107-4AD7-46EC-ED36-DD51D0288211}"/>
              </a:ext>
            </a:extLst>
          </p:cNvPr>
          <p:cNvGraphicFramePr>
            <a:graphicFrameLocks noGrp="1"/>
          </p:cNvGraphicFramePr>
          <p:nvPr>
            <p:extLst>
              <p:ext uri="{D42A27DB-BD31-4B8C-83A1-F6EECF244321}">
                <p14:modId xmlns:p14="http://schemas.microsoft.com/office/powerpoint/2010/main" val="3966033618"/>
              </p:ext>
            </p:extLst>
          </p:nvPr>
        </p:nvGraphicFramePr>
        <p:xfrm>
          <a:off x="2057400" y="6488929"/>
          <a:ext cx="15977989" cy="1051334"/>
        </p:xfrm>
        <a:graphic>
          <a:graphicData uri="http://schemas.openxmlformats.org/drawingml/2006/table">
            <a:tbl>
              <a:tblPr/>
              <a:tblGrid>
                <a:gridCol w="1299024">
                  <a:extLst>
                    <a:ext uri="{9D8B030D-6E8A-4147-A177-3AD203B41FA5}">
                      <a16:colId xmlns:a16="http://schemas.microsoft.com/office/drawing/2014/main" val="1982800748"/>
                    </a:ext>
                  </a:extLst>
                </a:gridCol>
                <a:gridCol w="1299024">
                  <a:extLst>
                    <a:ext uri="{9D8B030D-6E8A-4147-A177-3AD203B41FA5}">
                      <a16:colId xmlns:a16="http://schemas.microsoft.com/office/drawing/2014/main" val="1136899058"/>
                    </a:ext>
                  </a:extLst>
                </a:gridCol>
                <a:gridCol w="1480887">
                  <a:extLst>
                    <a:ext uri="{9D8B030D-6E8A-4147-A177-3AD203B41FA5}">
                      <a16:colId xmlns:a16="http://schemas.microsoft.com/office/drawing/2014/main" val="1588875591"/>
                    </a:ext>
                  </a:extLst>
                </a:gridCol>
                <a:gridCol w="1117160">
                  <a:extLst>
                    <a:ext uri="{9D8B030D-6E8A-4147-A177-3AD203B41FA5}">
                      <a16:colId xmlns:a16="http://schemas.microsoft.com/office/drawing/2014/main" val="2391451543"/>
                    </a:ext>
                  </a:extLst>
                </a:gridCol>
                <a:gridCol w="1117160">
                  <a:extLst>
                    <a:ext uri="{9D8B030D-6E8A-4147-A177-3AD203B41FA5}">
                      <a16:colId xmlns:a16="http://schemas.microsoft.com/office/drawing/2014/main" val="2624185429"/>
                    </a:ext>
                  </a:extLst>
                </a:gridCol>
                <a:gridCol w="1480887">
                  <a:extLst>
                    <a:ext uri="{9D8B030D-6E8A-4147-A177-3AD203B41FA5}">
                      <a16:colId xmlns:a16="http://schemas.microsoft.com/office/drawing/2014/main" val="2235956973"/>
                    </a:ext>
                  </a:extLst>
                </a:gridCol>
                <a:gridCol w="1480887">
                  <a:extLst>
                    <a:ext uri="{9D8B030D-6E8A-4147-A177-3AD203B41FA5}">
                      <a16:colId xmlns:a16="http://schemas.microsoft.com/office/drawing/2014/main" val="3396229933"/>
                    </a:ext>
                  </a:extLst>
                </a:gridCol>
                <a:gridCol w="1117160">
                  <a:extLst>
                    <a:ext uri="{9D8B030D-6E8A-4147-A177-3AD203B41FA5}">
                      <a16:colId xmlns:a16="http://schemas.microsoft.com/office/drawing/2014/main" val="1823405250"/>
                    </a:ext>
                  </a:extLst>
                </a:gridCol>
                <a:gridCol w="1117160">
                  <a:extLst>
                    <a:ext uri="{9D8B030D-6E8A-4147-A177-3AD203B41FA5}">
                      <a16:colId xmlns:a16="http://schemas.microsoft.com/office/drawing/2014/main" val="3464345213"/>
                    </a:ext>
                  </a:extLst>
                </a:gridCol>
                <a:gridCol w="1117160">
                  <a:extLst>
                    <a:ext uri="{9D8B030D-6E8A-4147-A177-3AD203B41FA5}">
                      <a16:colId xmlns:a16="http://schemas.microsoft.com/office/drawing/2014/main" val="3391858562"/>
                    </a:ext>
                  </a:extLst>
                </a:gridCol>
                <a:gridCol w="1117160">
                  <a:extLst>
                    <a:ext uri="{9D8B030D-6E8A-4147-A177-3AD203B41FA5}">
                      <a16:colId xmlns:a16="http://schemas.microsoft.com/office/drawing/2014/main" val="2537584764"/>
                    </a:ext>
                  </a:extLst>
                </a:gridCol>
                <a:gridCol w="1117160">
                  <a:extLst>
                    <a:ext uri="{9D8B030D-6E8A-4147-A177-3AD203B41FA5}">
                      <a16:colId xmlns:a16="http://schemas.microsoft.com/office/drawing/2014/main" val="39976356"/>
                    </a:ext>
                  </a:extLst>
                </a:gridCol>
                <a:gridCol w="1117160">
                  <a:extLst>
                    <a:ext uri="{9D8B030D-6E8A-4147-A177-3AD203B41FA5}">
                      <a16:colId xmlns:a16="http://schemas.microsoft.com/office/drawing/2014/main" val="3690413411"/>
                    </a:ext>
                  </a:extLst>
                </a:gridCol>
              </a:tblGrid>
              <a:tr h="286077">
                <a:tc rowSpan="2">
                  <a:txBody>
                    <a:bodyPr/>
                    <a:lstStyle/>
                    <a:p>
                      <a:pPr rtl="0" fontAlgn="b"/>
                      <a:r>
                        <a:rPr lang="ja-JP" altLang="en-US" sz="1200" b="0" dirty="0">
                          <a:effectLst/>
                          <a:latin typeface="Meiryo" panose="020B0604030504040204" pitchFamily="50" charset="-128"/>
                          <a:ea typeface="Meiryo" panose="020B0604030504040204" pitchFamily="50" charset="-128"/>
                        </a:rPr>
                        <a:t>稼働人数</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営業日数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行動数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コンタクトアポ率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アポ数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a:effectLst/>
                          <a:latin typeface="Meiryo" panose="020B0604030504040204" pitchFamily="50" charset="-128"/>
                          <a:ea typeface="Meiryo" panose="020B0604030504040204" pitchFamily="50" charset="-128"/>
                        </a:rPr>
                        <a:t>転換率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商談数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a:effectLst/>
                          <a:latin typeface="Meiryo" panose="020B0604030504040204" pitchFamily="50" charset="-128"/>
                          <a:ea typeface="Meiryo" panose="020B0604030504040204" pitchFamily="50" charset="-128"/>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gridSpan="2">
                  <a:txBody>
                    <a:bodyPr/>
                    <a:lstStyle/>
                    <a:p>
                      <a:pPr algn="ctr" rtl="0" fontAlgn="ctr"/>
                      <a:r>
                        <a:rPr lang="en-US" sz="1200">
                          <a:effectLst/>
                        </a:rPr>
                        <a:t>LINE</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hMerge="1">
                  <a:txBody>
                    <a:bodyPr/>
                    <a:lstStyle/>
                    <a:p>
                      <a:endParaRPr kumimoji="1" lang="ja-JP" altLang="en-US"/>
                    </a:p>
                  </a:txBody>
                  <a:tcPr/>
                </a:tc>
                <a:extLst>
                  <a:ext uri="{0D108BD9-81ED-4DB2-BD59-A6C34878D82A}">
                    <a16:rowId xmlns:a16="http://schemas.microsoft.com/office/drawing/2014/main" val="2659221880"/>
                  </a:ext>
                </a:extLst>
              </a:tr>
              <a:tr h="19310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b"/>
                      <a:r>
                        <a:rPr lang="ja-JP" altLang="en-US" sz="1200">
                          <a:effectLst/>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a:txBody>
                    <a:bodyPr/>
                    <a:lstStyle/>
                    <a:p>
                      <a:pPr algn="ctr" rtl="0" fontAlgn="b"/>
                      <a:r>
                        <a:rPr lang="ja-JP" altLang="en-US" sz="1200">
                          <a:effectLst/>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2155927193"/>
                  </a:ext>
                </a:extLst>
              </a:tr>
              <a:tr h="286077">
                <a:tc>
                  <a:txBody>
                    <a:bodyPr/>
                    <a:lstStyle/>
                    <a:p>
                      <a:pPr rtl="0" fontAlgn="b"/>
                      <a:r>
                        <a:rPr lang="en-US" altLang="ja-JP" sz="1200">
                          <a:effectLst/>
                        </a:rPr>
                        <a:t>1</a:t>
                      </a:r>
                      <a:r>
                        <a:rPr lang="ja-JP" altLang="en-US" sz="120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19</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731</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146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26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dirty="0">
                          <a:effectLst/>
                        </a:rPr>
                        <a:t>83%</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dirty="0">
                          <a:effectLst/>
                        </a:rPr>
                        <a:t>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771659310"/>
                  </a:ext>
                </a:extLst>
              </a:tr>
              <a:tr h="286077">
                <a:tc>
                  <a:txBody>
                    <a:bodyPr/>
                    <a:lstStyle/>
                    <a:p>
                      <a:pPr rtl="0" fontAlgn="b"/>
                      <a:r>
                        <a:rPr lang="en-US" altLang="ja-JP" sz="1200">
                          <a:effectLst/>
                        </a:rPr>
                        <a:t>4</a:t>
                      </a:r>
                      <a:r>
                        <a:rPr lang="ja-JP" altLang="en-US" sz="120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76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2924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585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105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100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24%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24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dirty="0">
                          <a:effectLst/>
                        </a:rPr>
                        <a:t>83%</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004931"/>
                  </a:ext>
                </a:extLst>
              </a:tr>
            </a:tbl>
          </a:graphicData>
        </a:graphic>
      </p:graphicFrame>
      <p:graphicFrame>
        <p:nvGraphicFramePr>
          <p:cNvPr id="73" name="表 72">
            <a:extLst>
              <a:ext uri="{FF2B5EF4-FFF2-40B4-BE49-F238E27FC236}">
                <a16:creationId xmlns:a16="http://schemas.microsoft.com/office/drawing/2014/main" id="{333031E2-19A9-B969-0489-BC4E5711D042}"/>
              </a:ext>
            </a:extLst>
          </p:cNvPr>
          <p:cNvGraphicFramePr>
            <a:graphicFrameLocks noGrp="1"/>
          </p:cNvGraphicFramePr>
          <p:nvPr>
            <p:extLst>
              <p:ext uri="{D42A27DB-BD31-4B8C-83A1-F6EECF244321}">
                <p14:modId xmlns:p14="http://schemas.microsoft.com/office/powerpoint/2010/main" val="1507494655"/>
              </p:ext>
            </p:extLst>
          </p:nvPr>
        </p:nvGraphicFramePr>
        <p:xfrm>
          <a:off x="2057397" y="7778547"/>
          <a:ext cx="15977987" cy="1041111"/>
        </p:xfrm>
        <a:graphic>
          <a:graphicData uri="http://schemas.openxmlformats.org/drawingml/2006/table">
            <a:tbl>
              <a:tblPr/>
              <a:tblGrid>
                <a:gridCol w="1299023">
                  <a:extLst>
                    <a:ext uri="{9D8B030D-6E8A-4147-A177-3AD203B41FA5}">
                      <a16:colId xmlns:a16="http://schemas.microsoft.com/office/drawing/2014/main" val="146302315"/>
                    </a:ext>
                  </a:extLst>
                </a:gridCol>
                <a:gridCol w="1299023">
                  <a:extLst>
                    <a:ext uri="{9D8B030D-6E8A-4147-A177-3AD203B41FA5}">
                      <a16:colId xmlns:a16="http://schemas.microsoft.com/office/drawing/2014/main" val="2526591185"/>
                    </a:ext>
                  </a:extLst>
                </a:gridCol>
                <a:gridCol w="1480887">
                  <a:extLst>
                    <a:ext uri="{9D8B030D-6E8A-4147-A177-3AD203B41FA5}">
                      <a16:colId xmlns:a16="http://schemas.microsoft.com/office/drawing/2014/main" val="2209508100"/>
                    </a:ext>
                  </a:extLst>
                </a:gridCol>
                <a:gridCol w="1117160">
                  <a:extLst>
                    <a:ext uri="{9D8B030D-6E8A-4147-A177-3AD203B41FA5}">
                      <a16:colId xmlns:a16="http://schemas.microsoft.com/office/drawing/2014/main" val="2120134815"/>
                    </a:ext>
                  </a:extLst>
                </a:gridCol>
                <a:gridCol w="1117160">
                  <a:extLst>
                    <a:ext uri="{9D8B030D-6E8A-4147-A177-3AD203B41FA5}">
                      <a16:colId xmlns:a16="http://schemas.microsoft.com/office/drawing/2014/main" val="2207559397"/>
                    </a:ext>
                  </a:extLst>
                </a:gridCol>
                <a:gridCol w="1480887">
                  <a:extLst>
                    <a:ext uri="{9D8B030D-6E8A-4147-A177-3AD203B41FA5}">
                      <a16:colId xmlns:a16="http://schemas.microsoft.com/office/drawing/2014/main" val="189360320"/>
                    </a:ext>
                  </a:extLst>
                </a:gridCol>
                <a:gridCol w="1480887">
                  <a:extLst>
                    <a:ext uri="{9D8B030D-6E8A-4147-A177-3AD203B41FA5}">
                      <a16:colId xmlns:a16="http://schemas.microsoft.com/office/drawing/2014/main" val="3255770689"/>
                    </a:ext>
                  </a:extLst>
                </a:gridCol>
                <a:gridCol w="1117160">
                  <a:extLst>
                    <a:ext uri="{9D8B030D-6E8A-4147-A177-3AD203B41FA5}">
                      <a16:colId xmlns:a16="http://schemas.microsoft.com/office/drawing/2014/main" val="2811376255"/>
                    </a:ext>
                  </a:extLst>
                </a:gridCol>
                <a:gridCol w="1117160">
                  <a:extLst>
                    <a:ext uri="{9D8B030D-6E8A-4147-A177-3AD203B41FA5}">
                      <a16:colId xmlns:a16="http://schemas.microsoft.com/office/drawing/2014/main" val="3545341117"/>
                    </a:ext>
                  </a:extLst>
                </a:gridCol>
                <a:gridCol w="1117160">
                  <a:extLst>
                    <a:ext uri="{9D8B030D-6E8A-4147-A177-3AD203B41FA5}">
                      <a16:colId xmlns:a16="http://schemas.microsoft.com/office/drawing/2014/main" val="3604020297"/>
                    </a:ext>
                  </a:extLst>
                </a:gridCol>
                <a:gridCol w="1117160">
                  <a:extLst>
                    <a:ext uri="{9D8B030D-6E8A-4147-A177-3AD203B41FA5}">
                      <a16:colId xmlns:a16="http://schemas.microsoft.com/office/drawing/2014/main" val="1010782992"/>
                    </a:ext>
                  </a:extLst>
                </a:gridCol>
                <a:gridCol w="1117160">
                  <a:extLst>
                    <a:ext uri="{9D8B030D-6E8A-4147-A177-3AD203B41FA5}">
                      <a16:colId xmlns:a16="http://schemas.microsoft.com/office/drawing/2014/main" val="1945900563"/>
                    </a:ext>
                  </a:extLst>
                </a:gridCol>
                <a:gridCol w="1117160">
                  <a:extLst>
                    <a:ext uri="{9D8B030D-6E8A-4147-A177-3AD203B41FA5}">
                      <a16:colId xmlns:a16="http://schemas.microsoft.com/office/drawing/2014/main" val="4043794261"/>
                    </a:ext>
                  </a:extLst>
                </a:gridCol>
              </a:tblGrid>
              <a:tr h="286077">
                <a:tc rowSpan="2">
                  <a:txBody>
                    <a:bodyPr/>
                    <a:lstStyle/>
                    <a:p>
                      <a:pPr rtl="0" fontAlgn="ctr"/>
                      <a:r>
                        <a:rPr lang="ja-JP" altLang="en-US" sz="1200" b="0" dirty="0">
                          <a:effectLst/>
                          <a:latin typeface="Meiryo" panose="020B0604030504040204" pitchFamily="50" charset="-128"/>
                          <a:ea typeface="Meiryo" panose="020B0604030504040204" pitchFamily="50" charset="-128"/>
                        </a:rPr>
                        <a:t>稼働人数</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営業日数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行動数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コンタクトアポ率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アポ数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a:effectLst/>
                          <a:latin typeface="Meiryo" panose="020B0604030504040204" pitchFamily="50" charset="-128"/>
                          <a:ea typeface="Meiryo" panose="020B0604030504040204" pitchFamily="50" charset="-128"/>
                        </a:rPr>
                        <a:t>転換率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商談数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a:effectLst/>
                          <a:latin typeface="Meiryo" panose="020B0604030504040204" pitchFamily="50" charset="-128"/>
                          <a:ea typeface="Meiryo" panose="020B0604030504040204" pitchFamily="50" charset="-128"/>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a:effectLst/>
                          <a:latin typeface="Meiryo" panose="020B0604030504040204" pitchFamily="50" charset="-128"/>
                          <a:ea typeface="Meiryo" panose="020B0604030504040204" pitchFamily="50" charset="-128"/>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gridSpan="2">
                  <a:txBody>
                    <a:bodyPr/>
                    <a:lstStyle/>
                    <a:p>
                      <a:pPr algn="ctr" rtl="0" fontAlgn="ctr"/>
                      <a:r>
                        <a:rPr lang="en-US" sz="1200">
                          <a:effectLst/>
                        </a:rPr>
                        <a:t>LINE</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hMerge="1">
                  <a:txBody>
                    <a:bodyPr/>
                    <a:lstStyle/>
                    <a:p>
                      <a:endParaRPr kumimoji="1" lang="ja-JP" altLang="en-US"/>
                    </a:p>
                  </a:txBody>
                  <a:tcPr/>
                </a:tc>
                <a:extLst>
                  <a:ext uri="{0D108BD9-81ED-4DB2-BD59-A6C34878D82A}">
                    <a16:rowId xmlns:a16="http://schemas.microsoft.com/office/drawing/2014/main" val="3481251992"/>
                  </a:ext>
                </a:extLst>
              </a:tr>
              <a:tr h="122685">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1200">
                          <a:effectLst/>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a:txBody>
                    <a:bodyPr/>
                    <a:lstStyle/>
                    <a:p>
                      <a:pPr algn="ctr" rtl="0" fontAlgn="ctr"/>
                      <a:r>
                        <a:rPr lang="ja-JP" altLang="en-US" sz="1200">
                          <a:effectLst/>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1369471888"/>
                  </a:ext>
                </a:extLst>
              </a:tr>
              <a:tr h="286077">
                <a:tc>
                  <a:txBody>
                    <a:bodyPr/>
                    <a:lstStyle/>
                    <a:p>
                      <a:pPr rtl="0" fontAlgn="ctr"/>
                      <a:r>
                        <a:rPr lang="en-US" altLang="ja-JP" sz="1200" dirty="0">
                          <a:effectLst/>
                        </a:rPr>
                        <a:t>1</a:t>
                      </a:r>
                      <a:r>
                        <a:rPr lang="ja-JP" altLang="en-US" sz="1200" dirty="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19</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585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117</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21</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30%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a:effectLst/>
                        </a:rPr>
                        <a:t>50%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dirty="0">
                          <a:effectLst/>
                        </a:rPr>
                        <a:t>10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018171924"/>
                  </a:ext>
                </a:extLst>
              </a:tr>
              <a:tr h="286077">
                <a:tc>
                  <a:txBody>
                    <a:bodyPr/>
                    <a:lstStyle/>
                    <a:p>
                      <a:pPr rtl="0" fontAlgn="ctr"/>
                      <a:r>
                        <a:rPr lang="en-US" altLang="ja-JP" sz="1200" dirty="0">
                          <a:effectLst/>
                        </a:rPr>
                        <a:t>5</a:t>
                      </a:r>
                      <a:r>
                        <a:rPr lang="ja-JP" altLang="en-US" sz="1200" dirty="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2924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585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105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100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30%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30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dirty="0">
                          <a:effectLst/>
                        </a:rPr>
                        <a:t>50%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dirty="0">
                          <a:effectLst/>
                        </a:rPr>
                        <a:t>50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8681807"/>
                  </a:ext>
                </a:extLst>
              </a:tr>
            </a:tbl>
          </a:graphicData>
        </a:graphic>
      </p:graphicFrame>
      <p:graphicFrame>
        <p:nvGraphicFramePr>
          <p:cNvPr id="74" name="表 73">
            <a:extLst>
              <a:ext uri="{FF2B5EF4-FFF2-40B4-BE49-F238E27FC236}">
                <a16:creationId xmlns:a16="http://schemas.microsoft.com/office/drawing/2014/main" id="{DD232FFE-6AC9-33E9-51CE-F6D37909775F}"/>
              </a:ext>
            </a:extLst>
          </p:cNvPr>
          <p:cNvGraphicFramePr>
            <a:graphicFrameLocks noGrp="1"/>
          </p:cNvGraphicFramePr>
          <p:nvPr>
            <p:extLst>
              <p:ext uri="{D42A27DB-BD31-4B8C-83A1-F6EECF244321}">
                <p14:modId xmlns:p14="http://schemas.microsoft.com/office/powerpoint/2010/main" val="3889655302"/>
              </p:ext>
            </p:extLst>
          </p:nvPr>
        </p:nvGraphicFramePr>
        <p:xfrm>
          <a:off x="2057400" y="9025509"/>
          <a:ext cx="15977984" cy="1064268"/>
        </p:xfrm>
        <a:graphic>
          <a:graphicData uri="http://schemas.openxmlformats.org/drawingml/2006/table">
            <a:tbl>
              <a:tblPr/>
              <a:tblGrid>
                <a:gridCol w="1299023">
                  <a:extLst>
                    <a:ext uri="{9D8B030D-6E8A-4147-A177-3AD203B41FA5}">
                      <a16:colId xmlns:a16="http://schemas.microsoft.com/office/drawing/2014/main" val="2562529163"/>
                    </a:ext>
                  </a:extLst>
                </a:gridCol>
                <a:gridCol w="1299023">
                  <a:extLst>
                    <a:ext uri="{9D8B030D-6E8A-4147-A177-3AD203B41FA5}">
                      <a16:colId xmlns:a16="http://schemas.microsoft.com/office/drawing/2014/main" val="731182888"/>
                    </a:ext>
                  </a:extLst>
                </a:gridCol>
                <a:gridCol w="1480886">
                  <a:extLst>
                    <a:ext uri="{9D8B030D-6E8A-4147-A177-3AD203B41FA5}">
                      <a16:colId xmlns:a16="http://schemas.microsoft.com/office/drawing/2014/main" val="3938550460"/>
                    </a:ext>
                  </a:extLst>
                </a:gridCol>
                <a:gridCol w="1117160">
                  <a:extLst>
                    <a:ext uri="{9D8B030D-6E8A-4147-A177-3AD203B41FA5}">
                      <a16:colId xmlns:a16="http://schemas.microsoft.com/office/drawing/2014/main" val="2721400037"/>
                    </a:ext>
                  </a:extLst>
                </a:gridCol>
                <a:gridCol w="1117160">
                  <a:extLst>
                    <a:ext uri="{9D8B030D-6E8A-4147-A177-3AD203B41FA5}">
                      <a16:colId xmlns:a16="http://schemas.microsoft.com/office/drawing/2014/main" val="3506444896"/>
                    </a:ext>
                  </a:extLst>
                </a:gridCol>
                <a:gridCol w="1480886">
                  <a:extLst>
                    <a:ext uri="{9D8B030D-6E8A-4147-A177-3AD203B41FA5}">
                      <a16:colId xmlns:a16="http://schemas.microsoft.com/office/drawing/2014/main" val="307557344"/>
                    </a:ext>
                  </a:extLst>
                </a:gridCol>
                <a:gridCol w="1480886">
                  <a:extLst>
                    <a:ext uri="{9D8B030D-6E8A-4147-A177-3AD203B41FA5}">
                      <a16:colId xmlns:a16="http://schemas.microsoft.com/office/drawing/2014/main" val="2254747206"/>
                    </a:ext>
                  </a:extLst>
                </a:gridCol>
                <a:gridCol w="1117160">
                  <a:extLst>
                    <a:ext uri="{9D8B030D-6E8A-4147-A177-3AD203B41FA5}">
                      <a16:colId xmlns:a16="http://schemas.microsoft.com/office/drawing/2014/main" val="690250021"/>
                    </a:ext>
                  </a:extLst>
                </a:gridCol>
                <a:gridCol w="1117160">
                  <a:extLst>
                    <a:ext uri="{9D8B030D-6E8A-4147-A177-3AD203B41FA5}">
                      <a16:colId xmlns:a16="http://schemas.microsoft.com/office/drawing/2014/main" val="742993965"/>
                    </a:ext>
                  </a:extLst>
                </a:gridCol>
                <a:gridCol w="1117160">
                  <a:extLst>
                    <a:ext uri="{9D8B030D-6E8A-4147-A177-3AD203B41FA5}">
                      <a16:colId xmlns:a16="http://schemas.microsoft.com/office/drawing/2014/main" val="1403477915"/>
                    </a:ext>
                  </a:extLst>
                </a:gridCol>
                <a:gridCol w="1117160">
                  <a:extLst>
                    <a:ext uri="{9D8B030D-6E8A-4147-A177-3AD203B41FA5}">
                      <a16:colId xmlns:a16="http://schemas.microsoft.com/office/drawing/2014/main" val="3097469130"/>
                    </a:ext>
                  </a:extLst>
                </a:gridCol>
                <a:gridCol w="1117160">
                  <a:extLst>
                    <a:ext uri="{9D8B030D-6E8A-4147-A177-3AD203B41FA5}">
                      <a16:colId xmlns:a16="http://schemas.microsoft.com/office/drawing/2014/main" val="1293506812"/>
                    </a:ext>
                  </a:extLst>
                </a:gridCol>
                <a:gridCol w="1117160">
                  <a:extLst>
                    <a:ext uri="{9D8B030D-6E8A-4147-A177-3AD203B41FA5}">
                      <a16:colId xmlns:a16="http://schemas.microsoft.com/office/drawing/2014/main" val="2687275666"/>
                    </a:ext>
                  </a:extLst>
                </a:gridCol>
              </a:tblGrid>
              <a:tr h="293796">
                <a:tc rowSpan="2">
                  <a:txBody>
                    <a:bodyPr/>
                    <a:lstStyle/>
                    <a:p>
                      <a:pPr rtl="0" fontAlgn="ctr"/>
                      <a:r>
                        <a:rPr lang="ja-JP" altLang="en-US" sz="1200" b="0" dirty="0">
                          <a:effectLst/>
                          <a:latin typeface="Meiryo" panose="020B0604030504040204" pitchFamily="50" charset="-128"/>
                          <a:ea typeface="Meiryo" panose="020B0604030504040204" pitchFamily="50" charset="-128"/>
                        </a:rPr>
                        <a:t>稼働人数</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営業日数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行動数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コンタクトアポ率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アポ数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転換率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商談数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rowSpan="2">
                  <a:txBody>
                    <a:bodyPr/>
                    <a:lstStyle/>
                    <a:p>
                      <a:pPr algn="ctr" rtl="0" fontAlgn="ctr"/>
                      <a:r>
                        <a:rPr lang="ja-JP" altLang="en-US" sz="1200" b="0" dirty="0">
                          <a:effectLst/>
                          <a:latin typeface="Meiryo" panose="020B0604030504040204" pitchFamily="50" charset="-128"/>
                          <a:ea typeface="Meiryo" panose="020B0604030504040204" pitchFamily="50" charset="-128"/>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9EAD3"/>
                    </a:solidFill>
                  </a:tcPr>
                </a:tc>
                <a:tc gridSpan="2">
                  <a:txBody>
                    <a:bodyPr/>
                    <a:lstStyle/>
                    <a:p>
                      <a:pPr algn="ctr" rtl="0" fontAlgn="ctr"/>
                      <a:r>
                        <a:rPr lang="en-US" sz="1200" dirty="0">
                          <a:effectLst/>
                        </a:rPr>
                        <a:t>LINE</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hMerge="1">
                  <a:txBody>
                    <a:bodyPr/>
                    <a:lstStyle/>
                    <a:p>
                      <a:endParaRPr kumimoji="1" lang="ja-JP" altLang="en-US"/>
                    </a:p>
                  </a:txBody>
                  <a:tcPr/>
                </a:tc>
                <a:extLst>
                  <a:ext uri="{0D108BD9-81ED-4DB2-BD59-A6C34878D82A}">
                    <a16:rowId xmlns:a16="http://schemas.microsoft.com/office/drawing/2014/main" val="474870038"/>
                  </a:ext>
                </a:extLst>
              </a:tr>
              <a:tr h="16340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rtl="0" fontAlgn="ctr"/>
                      <a:r>
                        <a:rPr lang="ja-JP" altLang="en-US" sz="1200" dirty="0">
                          <a:effectLst/>
                        </a:rPr>
                        <a:t>受注率</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tc>
                  <a:txBody>
                    <a:bodyPr/>
                    <a:lstStyle/>
                    <a:p>
                      <a:pPr algn="ctr" rtl="0" fontAlgn="ctr"/>
                      <a:r>
                        <a:rPr lang="ja-JP" altLang="en-US" sz="1200" dirty="0">
                          <a:effectLst/>
                        </a:rPr>
                        <a:t>受注数</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3935260802"/>
                  </a:ext>
                </a:extLst>
              </a:tr>
              <a:tr h="293796">
                <a:tc>
                  <a:txBody>
                    <a:bodyPr/>
                    <a:lstStyle/>
                    <a:p>
                      <a:pPr rtl="0" fontAlgn="ctr"/>
                      <a:r>
                        <a:rPr lang="en-US" altLang="ja-JP" sz="1200">
                          <a:effectLst/>
                        </a:rPr>
                        <a:t>1</a:t>
                      </a:r>
                      <a:r>
                        <a:rPr lang="ja-JP" altLang="en-US" sz="120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19</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585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117</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21</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30%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b="0" dirty="0">
                          <a:effectLst/>
                          <a:latin typeface="Meiryo" panose="020B0604030504040204" pitchFamily="50" charset="-128"/>
                          <a:ea typeface="Meiryo" panose="020B0604030504040204" pitchFamily="50" charset="-128"/>
                        </a:rPr>
                        <a:t>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a:effectLst/>
                        </a:rPr>
                        <a:t>50%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ctr" rtl="0" fontAlgn="ctr"/>
                      <a:r>
                        <a:rPr lang="en-US" altLang="ja-JP" sz="1200" dirty="0">
                          <a:effectLst/>
                        </a:rPr>
                        <a:t>10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563363138"/>
                  </a:ext>
                </a:extLst>
              </a:tr>
              <a:tr h="293796">
                <a:tc>
                  <a:txBody>
                    <a:bodyPr/>
                    <a:lstStyle/>
                    <a:p>
                      <a:pPr rtl="0" fontAlgn="ctr"/>
                      <a:r>
                        <a:rPr lang="en-US" altLang="ja-JP" sz="1200">
                          <a:effectLst/>
                        </a:rPr>
                        <a:t>6</a:t>
                      </a:r>
                      <a:r>
                        <a:rPr lang="ja-JP" altLang="en-US" sz="1200">
                          <a:effectLst/>
                        </a:rPr>
                        <a:t>名稼働</a:t>
                      </a:r>
                    </a:p>
                  </a:txBody>
                  <a:tcPr marL="19050" marR="19050" marT="0" marB="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114</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3509</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702</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18%</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US" altLang="ja-JP" sz="1200" b="0">
                          <a:effectLst/>
                          <a:latin typeface="Meiryo" panose="020B0604030504040204" pitchFamily="50" charset="-128"/>
                          <a:ea typeface="Meiryo" panose="020B0604030504040204" pitchFamily="50" charset="-128"/>
                        </a:rPr>
                        <a:t>126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95%</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120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30%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b="0">
                          <a:effectLst/>
                          <a:latin typeface="Meiryo" panose="020B0604030504040204" pitchFamily="50" charset="-128"/>
                          <a:ea typeface="Meiryo" panose="020B0604030504040204" pitchFamily="50" charset="-128"/>
                        </a:rPr>
                        <a:t>36</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dirty="0">
                          <a:effectLst/>
                        </a:rPr>
                        <a:t>50%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ja-JP" sz="1200" dirty="0">
                          <a:effectLst/>
                        </a:rPr>
                        <a:t>60</a:t>
                      </a:r>
                    </a:p>
                  </a:txBody>
                  <a:tcPr marL="19050" marR="19050" marT="0" marB="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0719684"/>
                  </a:ext>
                </a:extLst>
              </a:tr>
            </a:tbl>
          </a:graphicData>
        </a:graphic>
      </p:graphicFrame>
      <p:sp>
        <p:nvSpPr>
          <p:cNvPr id="75" name="テキスト ボックス 74">
            <a:extLst>
              <a:ext uri="{FF2B5EF4-FFF2-40B4-BE49-F238E27FC236}">
                <a16:creationId xmlns:a16="http://schemas.microsoft.com/office/drawing/2014/main" id="{145C5AFB-F79E-51A2-A599-7D70C7917992}"/>
              </a:ext>
            </a:extLst>
          </p:cNvPr>
          <p:cNvSpPr txBox="1"/>
          <p:nvPr/>
        </p:nvSpPr>
        <p:spPr>
          <a:xfrm>
            <a:off x="613665" y="6901170"/>
            <a:ext cx="1652393" cy="400110"/>
          </a:xfrm>
          <a:prstGeom prst="rect">
            <a:avLst/>
          </a:prstGeom>
          <a:noFill/>
        </p:spPr>
        <p:txBody>
          <a:bodyPr wrap="square" rtlCol="0">
            <a:spAutoFit/>
          </a:bodyPr>
          <a:lstStyle/>
          <a:p>
            <a:r>
              <a:rPr kumimoji="1" lang="en-US" altLang="ja-JP" sz="2000" b="1" dirty="0"/>
              <a:t>《</a:t>
            </a:r>
            <a:r>
              <a:rPr kumimoji="1" lang="ja-JP" altLang="en-US" sz="2000" b="1" dirty="0"/>
              <a:t>現状</a:t>
            </a:r>
            <a:r>
              <a:rPr kumimoji="1" lang="en-US" altLang="ja-JP" sz="2000" b="1" dirty="0"/>
              <a:t>》</a:t>
            </a:r>
            <a:endParaRPr kumimoji="1" lang="ja-JP" altLang="en-US" sz="2000" b="1" dirty="0"/>
          </a:p>
        </p:txBody>
      </p:sp>
      <p:sp>
        <p:nvSpPr>
          <p:cNvPr id="76" name="テキスト ボックス 75">
            <a:extLst>
              <a:ext uri="{FF2B5EF4-FFF2-40B4-BE49-F238E27FC236}">
                <a16:creationId xmlns:a16="http://schemas.microsoft.com/office/drawing/2014/main" id="{7F47BA6C-0260-22A1-9D42-73A2996BFB8C}"/>
              </a:ext>
            </a:extLst>
          </p:cNvPr>
          <p:cNvSpPr txBox="1"/>
          <p:nvPr/>
        </p:nvSpPr>
        <p:spPr>
          <a:xfrm>
            <a:off x="405003" y="8185738"/>
            <a:ext cx="1652393" cy="400110"/>
          </a:xfrm>
          <a:prstGeom prst="rect">
            <a:avLst/>
          </a:prstGeom>
          <a:noFill/>
        </p:spPr>
        <p:txBody>
          <a:bodyPr wrap="square" rtlCol="0">
            <a:spAutoFit/>
          </a:bodyPr>
          <a:lstStyle/>
          <a:p>
            <a:r>
              <a:rPr kumimoji="1" lang="en-US" altLang="ja-JP" sz="2000" b="1" dirty="0"/>
              <a:t>《</a:t>
            </a:r>
            <a:r>
              <a:rPr kumimoji="1" lang="ja-JP" altLang="en-US" sz="2000" b="1" dirty="0"/>
              <a:t>ご提案①</a:t>
            </a:r>
            <a:r>
              <a:rPr kumimoji="1" lang="en-US" altLang="ja-JP" sz="2000" b="1" dirty="0"/>
              <a:t>》</a:t>
            </a:r>
            <a:endParaRPr kumimoji="1" lang="ja-JP" altLang="en-US" sz="2000" b="1" dirty="0"/>
          </a:p>
        </p:txBody>
      </p:sp>
      <p:sp>
        <p:nvSpPr>
          <p:cNvPr id="77" name="テキスト ボックス 76">
            <a:extLst>
              <a:ext uri="{FF2B5EF4-FFF2-40B4-BE49-F238E27FC236}">
                <a16:creationId xmlns:a16="http://schemas.microsoft.com/office/drawing/2014/main" id="{36972A31-3E40-07BB-35D9-8897078189A7}"/>
              </a:ext>
            </a:extLst>
          </p:cNvPr>
          <p:cNvSpPr txBox="1"/>
          <p:nvPr/>
        </p:nvSpPr>
        <p:spPr>
          <a:xfrm>
            <a:off x="405002" y="9427650"/>
            <a:ext cx="1652393" cy="400110"/>
          </a:xfrm>
          <a:prstGeom prst="rect">
            <a:avLst/>
          </a:prstGeom>
          <a:noFill/>
        </p:spPr>
        <p:txBody>
          <a:bodyPr wrap="square" rtlCol="0">
            <a:spAutoFit/>
          </a:bodyPr>
          <a:lstStyle/>
          <a:p>
            <a:r>
              <a:rPr kumimoji="1" lang="en-US" altLang="ja-JP" sz="2000" b="1" dirty="0"/>
              <a:t>《</a:t>
            </a:r>
            <a:r>
              <a:rPr kumimoji="1" lang="ja-JP" altLang="en-US" sz="2000" b="1" dirty="0"/>
              <a:t>ご提案②</a:t>
            </a:r>
            <a:r>
              <a:rPr kumimoji="1" lang="en-US" altLang="ja-JP" sz="2000" b="1" dirty="0"/>
              <a:t>》</a:t>
            </a:r>
            <a:endParaRPr kumimoji="1" lang="ja-JP" altLang="en-US" sz="2000" b="1" dirty="0"/>
          </a:p>
        </p:txBody>
      </p:sp>
      <p:sp>
        <p:nvSpPr>
          <p:cNvPr id="78" name="正方形/長方形 77">
            <a:extLst>
              <a:ext uri="{FF2B5EF4-FFF2-40B4-BE49-F238E27FC236}">
                <a16:creationId xmlns:a16="http://schemas.microsoft.com/office/drawing/2014/main" id="{8487F65A-F059-EB3F-EE68-300752CCC44A}"/>
              </a:ext>
            </a:extLst>
          </p:cNvPr>
          <p:cNvSpPr/>
          <p:nvPr/>
        </p:nvSpPr>
        <p:spPr>
          <a:xfrm>
            <a:off x="14684416" y="6490609"/>
            <a:ext cx="1127878" cy="359916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a:extLst>
              <a:ext uri="{FF2B5EF4-FFF2-40B4-BE49-F238E27FC236}">
                <a16:creationId xmlns:a16="http://schemas.microsoft.com/office/drawing/2014/main" id="{583A945A-5470-68FB-805B-BCE878F63511}"/>
              </a:ext>
            </a:extLst>
          </p:cNvPr>
          <p:cNvSpPr/>
          <p:nvPr/>
        </p:nvSpPr>
        <p:spPr>
          <a:xfrm>
            <a:off x="16895825" y="6490609"/>
            <a:ext cx="1127878" cy="359916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207B7805-427C-CE36-450A-3121AD0F20C6}"/>
              </a:ext>
            </a:extLst>
          </p:cNvPr>
          <p:cNvSpPr txBox="1"/>
          <p:nvPr/>
        </p:nvSpPr>
        <p:spPr>
          <a:xfrm>
            <a:off x="462899" y="1195930"/>
            <a:ext cx="17587725" cy="461665"/>
          </a:xfrm>
          <a:prstGeom prst="rect">
            <a:avLst/>
          </a:prstGeom>
          <a:noFill/>
        </p:spPr>
        <p:txBody>
          <a:bodyPr wrap="square" rtlCol="0">
            <a:spAutoFit/>
          </a:bodyPr>
          <a:lstStyle/>
          <a:p>
            <a:r>
              <a:rPr kumimoji="1" lang="ja-JP" altLang="en-US" sz="2400" dirty="0"/>
              <a:t>●</a:t>
            </a:r>
            <a:r>
              <a:rPr kumimoji="1" lang="en-US" altLang="ja-JP" sz="2400" b="1" dirty="0"/>
              <a:t>4</a:t>
            </a:r>
            <a:r>
              <a:rPr kumimoji="1" lang="ja-JP" altLang="en-US" sz="2400" b="1" dirty="0"/>
              <a:t>月～</a:t>
            </a:r>
            <a:r>
              <a:rPr kumimoji="1" lang="en-US" altLang="ja-JP" sz="2400" b="1" dirty="0"/>
              <a:t>6</a:t>
            </a:r>
            <a:r>
              <a:rPr kumimoji="1" lang="ja-JP" altLang="en-US" sz="2400" b="1" dirty="0"/>
              <a:t>月アポイント代行様からの受注は弊社</a:t>
            </a:r>
            <a:r>
              <a:rPr kumimoji="1" lang="en-US" altLang="ja-JP" sz="2400" b="1" dirty="0"/>
              <a:t>2</a:t>
            </a:r>
            <a:r>
              <a:rPr kumimoji="1" lang="ja-JP" altLang="en-US" sz="2400" b="1" dirty="0"/>
              <a:t>件。現状の規模でアポインターを置くよりフィールドに振り切った方が良いのではないか。</a:t>
            </a:r>
          </a:p>
        </p:txBody>
      </p:sp>
    </p:spTree>
    <p:extLst>
      <p:ext uri="{BB962C8B-B14F-4D97-AF65-F5344CB8AC3E}">
        <p14:creationId xmlns:p14="http://schemas.microsoft.com/office/powerpoint/2010/main" val="1141379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アジェンダ</a:t>
            </a:r>
            <a:endParaRPr lang="en-US" altLang="ja-JP" sz="3300" b="1"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5539947A-C8D2-756C-6D25-7A38820C6276}"/>
              </a:ext>
            </a:extLst>
          </p:cNvPr>
          <p:cNvSpPr txBox="1"/>
          <p:nvPr/>
        </p:nvSpPr>
        <p:spPr>
          <a:xfrm>
            <a:off x="1295400" y="1943100"/>
            <a:ext cx="14020800" cy="1384995"/>
          </a:xfrm>
          <a:prstGeom prst="rect">
            <a:avLst/>
          </a:prstGeom>
          <a:noFill/>
        </p:spPr>
        <p:txBody>
          <a:bodyPr wrap="square" rtlCol="0">
            <a:spAutoFit/>
          </a:bodyPr>
          <a:lstStyle/>
          <a:p>
            <a:r>
              <a:rPr kumimoji="1" lang="en-US" altLang="ja-JP" sz="2800" dirty="0"/>
              <a:t>1.</a:t>
            </a:r>
            <a:r>
              <a:rPr kumimoji="1" lang="ja-JP" altLang="en-US" sz="2800" dirty="0"/>
              <a:t>ロープレ参加させていただき、、、</a:t>
            </a:r>
            <a:endParaRPr kumimoji="1" lang="en-US" altLang="ja-JP" sz="2800" dirty="0"/>
          </a:p>
          <a:p>
            <a:r>
              <a:rPr kumimoji="1" lang="en-US" altLang="ja-JP" sz="2800" dirty="0"/>
              <a:t>2.</a:t>
            </a:r>
            <a:r>
              <a:rPr kumimoji="1" lang="ja-JP" altLang="en-US" sz="2800" dirty="0"/>
              <a:t>９月以降</a:t>
            </a:r>
            <a:r>
              <a:rPr kumimoji="1" lang="en-US" altLang="ja-JP" sz="2800" dirty="0"/>
              <a:t>LINE</a:t>
            </a:r>
            <a:r>
              <a:rPr kumimoji="1" lang="ja-JP" altLang="en-US" sz="2800" dirty="0"/>
              <a:t>公式アカウントの体制・役割ご提案</a:t>
            </a:r>
            <a:endParaRPr kumimoji="1" lang="en-US" altLang="ja-JP" sz="2800" dirty="0"/>
          </a:p>
          <a:p>
            <a:r>
              <a:rPr kumimoji="1" lang="en-US" altLang="ja-JP" sz="2800" dirty="0"/>
              <a:t>3.</a:t>
            </a:r>
            <a:r>
              <a:rPr kumimoji="1" lang="ja-JP" altLang="en-US" sz="2800" dirty="0"/>
              <a:t>弊社体制、時給についてご相談</a:t>
            </a:r>
          </a:p>
        </p:txBody>
      </p:sp>
    </p:spTree>
    <p:extLst>
      <p:ext uri="{BB962C8B-B14F-4D97-AF65-F5344CB8AC3E}">
        <p14:creationId xmlns:p14="http://schemas.microsoft.com/office/powerpoint/2010/main" val="2120555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072865" y="128017"/>
            <a:ext cx="1645920" cy="781812"/>
            <a:chOff x="0" y="0"/>
            <a:chExt cx="1463040" cy="694944"/>
          </a:xfrm>
        </p:grpSpPr>
        <p:sp>
          <p:nvSpPr>
            <p:cNvPr id="3" name="Freeform 3"/>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3"/>
              <a:stretch>
                <a:fillRect/>
              </a:stretch>
            </a:blipFill>
          </p:spPr>
        </p:sp>
      </p:gr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01015" y="185547"/>
            <a:ext cx="303276" cy="64846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557784" y="1019175"/>
            <a:ext cx="17170527" cy="1905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173513" y="2272827"/>
            <a:ext cx="6946011" cy="1084546"/>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03999" y="5601549"/>
            <a:ext cx="5986462" cy="4317180"/>
          </a:xfrm>
          <a:prstGeom prst="rect">
            <a:avLst/>
          </a:prstGeom>
        </p:spPr>
      </p:pic>
      <p:grpSp>
        <p:nvGrpSpPr>
          <p:cNvPr id="9" name="Group 9"/>
          <p:cNvGrpSpPr>
            <a:grpSpLocks noChangeAspect="1"/>
          </p:cNvGrpSpPr>
          <p:nvPr/>
        </p:nvGrpSpPr>
        <p:grpSpPr>
          <a:xfrm>
            <a:off x="6716936" y="2550415"/>
            <a:ext cx="733806" cy="683514"/>
            <a:chOff x="0" y="0"/>
            <a:chExt cx="652272" cy="607568"/>
          </a:xfrm>
        </p:grpSpPr>
        <p:sp>
          <p:nvSpPr>
            <p:cNvPr id="10" name="Freeform 10"/>
            <p:cNvSpPr/>
            <p:nvPr/>
          </p:nvSpPr>
          <p:spPr>
            <a:xfrm>
              <a:off x="0" y="0"/>
              <a:ext cx="652272" cy="607568"/>
            </a:xfrm>
            <a:custGeom>
              <a:avLst/>
              <a:gdLst/>
              <a:ahLst/>
              <a:cxnLst/>
              <a:rect l="l" t="t" r="r" b="b"/>
              <a:pathLst>
                <a:path w="652272" h="607568">
                  <a:moveTo>
                    <a:pt x="0" y="0"/>
                  </a:moveTo>
                  <a:lnTo>
                    <a:pt x="0" y="607568"/>
                  </a:lnTo>
                  <a:lnTo>
                    <a:pt x="652272" y="607568"/>
                  </a:lnTo>
                  <a:lnTo>
                    <a:pt x="652272" y="0"/>
                  </a:lnTo>
                  <a:close/>
                </a:path>
              </a:pathLst>
            </a:custGeom>
            <a:blipFill>
              <a:blip r:embed="rId12"/>
              <a:stretch>
                <a:fillRect/>
              </a:stretch>
            </a:blipFill>
          </p:spPr>
        </p:sp>
      </p:grpSp>
      <p:grpSp>
        <p:nvGrpSpPr>
          <p:cNvPr id="17" name="Group 17"/>
          <p:cNvGrpSpPr>
            <a:grpSpLocks noChangeAspect="1"/>
          </p:cNvGrpSpPr>
          <p:nvPr/>
        </p:nvGrpSpPr>
        <p:grpSpPr>
          <a:xfrm>
            <a:off x="3833517" y="5799500"/>
            <a:ext cx="854556" cy="963029"/>
            <a:chOff x="0" y="0"/>
            <a:chExt cx="656336" cy="739648"/>
          </a:xfrm>
        </p:grpSpPr>
        <p:sp>
          <p:nvSpPr>
            <p:cNvPr id="18" name="Freeform 18"/>
            <p:cNvSpPr/>
            <p:nvPr/>
          </p:nvSpPr>
          <p:spPr>
            <a:xfrm>
              <a:off x="0" y="0"/>
              <a:ext cx="656336" cy="739648"/>
            </a:xfrm>
            <a:custGeom>
              <a:avLst/>
              <a:gdLst/>
              <a:ahLst/>
              <a:cxnLst/>
              <a:rect l="l" t="t" r="r" b="b"/>
              <a:pathLst>
                <a:path w="656336" h="739648">
                  <a:moveTo>
                    <a:pt x="0" y="0"/>
                  </a:moveTo>
                  <a:lnTo>
                    <a:pt x="0" y="739648"/>
                  </a:lnTo>
                  <a:lnTo>
                    <a:pt x="656336" y="739648"/>
                  </a:lnTo>
                  <a:lnTo>
                    <a:pt x="656336" y="0"/>
                  </a:lnTo>
                  <a:close/>
                </a:path>
              </a:pathLst>
            </a:custGeom>
            <a:blipFill>
              <a:blip r:embed="rId13"/>
              <a:stretch>
                <a:fillRect/>
              </a:stretch>
            </a:blipFill>
          </p:spPr>
        </p:sp>
      </p:grpSp>
      <p:grpSp>
        <p:nvGrpSpPr>
          <p:cNvPr id="24" name="Group 24"/>
          <p:cNvGrpSpPr/>
          <p:nvPr/>
        </p:nvGrpSpPr>
        <p:grpSpPr>
          <a:xfrm>
            <a:off x="5471733" y="2205440"/>
            <a:ext cx="3086100" cy="325925"/>
            <a:chOff x="0" y="0"/>
            <a:chExt cx="812800" cy="85840"/>
          </a:xfrm>
        </p:grpSpPr>
        <p:sp>
          <p:nvSpPr>
            <p:cNvPr id="25" name="Freeform 25"/>
            <p:cNvSpPr/>
            <p:nvPr/>
          </p:nvSpPr>
          <p:spPr>
            <a:xfrm>
              <a:off x="0" y="0"/>
              <a:ext cx="812800" cy="85840"/>
            </a:xfrm>
            <a:custGeom>
              <a:avLst/>
              <a:gdLst/>
              <a:ahLst/>
              <a:cxnLst/>
              <a:rect l="l" t="t" r="r" b="b"/>
              <a:pathLst>
                <a:path w="812800" h="85840">
                  <a:moveTo>
                    <a:pt x="0" y="0"/>
                  </a:moveTo>
                  <a:lnTo>
                    <a:pt x="812800" y="0"/>
                  </a:lnTo>
                  <a:lnTo>
                    <a:pt x="812800" y="85840"/>
                  </a:lnTo>
                  <a:lnTo>
                    <a:pt x="0" y="85840"/>
                  </a:lnTo>
                  <a:close/>
                </a:path>
              </a:pathLst>
            </a:custGeom>
            <a:solidFill>
              <a:srgbClr val="006BCB"/>
            </a:solidFill>
          </p:spPr>
        </p:sp>
        <p:sp>
          <p:nvSpPr>
            <p:cNvPr id="26" name="TextBox 26"/>
            <p:cNvSpPr txBox="1"/>
            <p:nvPr/>
          </p:nvSpPr>
          <p:spPr>
            <a:xfrm>
              <a:off x="0" y="-47625"/>
              <a:ext cx="812800" cy="860425"/>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27" name="Group 27"/>
          <p:cNvGrpSpPr/>
          <p:nvPr/>
        </p:nvGrpSpPr>
        <p:grpSpPr>
          <a:xfrm>
            <a:off x="2817798" y="9745622"/>
            <a:ext cx="3086100" cy="325925"/>
            <a:chOff x="0" y="0"/>
            <a:chExt cx="812800" cy="85840"/>
          </a:xfrm>
        </p:grpSpPr>
        <p:sp>
          <p:nvSpPr>
            <p:cNvPr id="28" name="Freeform 28"/>
            <p:cNvSpPr/>
            <p:nvPr/>
          </p:nvSpPr>
          <p:spPr>
            <a:xfrm>
              <a:off x="0" y="0"/>
              <a:ext cx="812800" cy="85840"/>
            </a:xfrm>
            <a:custGeom>
              <a:avLst/>
              <a:gdLst/>
              <a:ahLst/>
              <a:cxnLst/>
              <a:rect l="l" t="t" r="r" b="b"/>
              <a:pathLst>
                <a:path w="812800" h="85840">
                  <a:moveTo>
                    <a:pt x="0" y="0"/>
                  </a:moveTo>
                  <a:lnTo>
                    <a:pt x="812800" y="0"/>
                  </a:lnTo>
                  <a:lnTo>
                    <a:pt x="812800" y="85840"/>
                  </a:lnTo>
                  <a:lnTo>
                    <a:pt x="0" y="85840"/>
                  </a:lnTo>
                  <a:close/>
                </a:path>
              </a:pathLst>
            </a:custGeom>
            <a:solidFill>
              <a:srgbClr val="006BCB"/>
            </a:solidFill>
          </p:spPr>
        </p:sp>
        <p:sp>
          <p:nvSpPr>
            <p:cNvPr id="29" name="TextBox 29"/>
            <p:cNvSpPr txBox="1"/>
            <p:nvPr/>
          </p:nvSpPr>
          <p:spPr>
            <a:xfrm>
              <a:off x="0" y="-47625"/>
              <a:ext cx="812800" cy="860425"/>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30" name="Group 30"/>
          <p:cNvGrpSpPr/>
          <p:nvPr/>
        </p:nvGrpSpPr>
        <p:grpSpPr>
          <a:xfrm>
            <a:off x="3978119" y="4971990"/>
            <a:ext cx="308673" cy="795993"/>
            <a:chOff x="0" y="0"/>
            <a:chExt cx="452958" cy="1217301"/>
          </a:xfrm>
        </p:grpSpPr>
        <p:grpSp>
          <p:nvGrpSpPr>
            <p:cNvPr id="31" name="Group 31"/>
            <p:cNvGrpSpPr/>
            <p:nvPr/>
          </p:nvGrpSpPr>
          <p:grpSpPr>
            <a:xfrm>
              <a:off x="150051" y="0"/>
              <a:ext cx="152857" cy="1093200"/>
              <a:chOff x="0" y="0"/>
              <a:chExt cx="30194" cy="215941"/>
            </a:xfrm>
          </p:grpSpPr>
          <p:sp>
            <p:nvSpPr>
              <p:cNvPr id="32" name="Freeform 32"/>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33" name="TextBox 33"/>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34" name="Group 34"/>
            <p:cNvGrpSpPr/>
            <p:nvPr/>
          </p:nvGrpSpPr>
          <p:grpSpPr>
            <a:xfrm>
              <a:off x="0" y="1006100"/>
              <a:ext cx="452958" cy="211201"/>
              <a:chOff x="0" y="0"/>
              <a:chExt cx="89473" cy="41719"/>
            </a:xfrm>
          </p:grpSpPr>
          <p:sp>
            <p:nvSpPr>
              <p:cNvPr id="35" name="Freeform 35"/>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36" name="TextBox 36"/>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sp>
        <p:nvSpPr>
          <p:cNvPr id="37" name="TextBox 37"/>
          <p:cNvSpPr txBox="1"/>
          <p:nvPr/>
        </p:nvSpPr>
        <p:spPr>
          <a:xfrm>
            <a:off x="938406" y="223073"/>
            <a:ext cx="11115412" cy="591700"/>
          </a:xfrm>
          <a:prstGeom prst="rect">
            <a:avLst/>
          </a:prstGeom>
        </p:spPr>
        <p:txBody>
          <a:bodyPr lIns="0" tIns="0" rIns="0" bIns="0" rtlCol="0" anchor="t">
            <a:spAutoFit/>
          </a:bodyPr>
          <a:lstStyle/>
          <a:p>
            <a:pPr algn="l">
              <a:lnSpc>
                <a:spcPts val="5040"/>
              </a:lnSpc>
            </a:pPr>
            <a:r>
              <a:rPr lang="en-US" sz="3600" dirty="0" err="1">
                <a:solidFill>
                  <a:srgbClr val="08086C"/>
                </a:solidFill>
                <a:latin typeface="Meiryo UI" panose="020B0604030504040204" pitchFamily="50" charset="-128"/>
                <a:ea typeface="Meiryo UI" panose="020B0604030504040204" pitchFamily="50" charset="-128"/>
              </a:rPr>
              <a:t>体制</a:t>
            </a:r>
            <a:endParaRPr lang="en-US" sz="3600" dirty="0">
              <a:solidFill>
                <a:srgbClr val="08086C"/>
              </a:solidFill>
              <a:latin typeface="Meiryo UI" panose="020B0604030504040204" pitchFamily="50" charset="-128"/>
              <a:ea typeface="Meiryo UI" panose="020B0604030504040204" pitchFamily="50" charset="-128"/>
            </a:endParaRPr>
          </a:p>
        </p:txBody>
      </p:sp>
      <p:sp>
        <p:nvSpPr>
          <p:cNvPr id="44" name="TextBox 44"/>
          <p:cNvSpPr txBox="1"/>
          <p:nvPr/>
        </p:nvSpPr>
        <p:spPr>
          <a:xfrm>
            <a:off x="7386734" y="2719087"/>
            <a:ext cx="1202379" cy="217111"/>
          </a:xfrm>
          <a:prstGeom prst="rect">
            <a:avLst/>
          </a:prstGeom>
        </p:spPr>
        <p:txBody>
          <a:bodyPr lIns="0" tIns="0" rIns="0" bIns="0" rtlCol="0" anchor="t">
            <a:spAutoFit/>
          </a:bodyPr>
          <a:lstStyle/>
          <a:p>
            <a:pPr algn="l">
              <a:lnSpc>
                <a:spcPts val="1889"/>
              </a:lnSpc>
            </a:pPr>
            <a:r>
              <a:rPr lang="ja-JP" altLang="en-US" sz="1350" spc="6" dirty="0">
                <a:solidFill>
                  <a:srgbClr val="404040"/>
                </a:solidFill>
                <a:latin typeface="Meiryo UI" panose="020B0604030504040204" pitchFamily="50" charset="-128"/>
                <a:ea typeface="Meiryo UI" panose="020B0604030504040204" pitchFamily="50" charset="-128"/>
              </a:rPr>
              <a:t>新沼</a:t>
            </a:r>
            <a:endParaRPr lang="en-US" sz="1350" spc="6" dirty="0">
              <a:solidFill>
                <a:srgbClr val="404040"/>
              </a:solidFill>
              <a:latin typeface="Meiryo UI" panose="020B0604030504040204" pitchFamily="50" charset="-128"/>
              <a:ea typeface="Meiryo UI" panose="020B0604030504040204" pitchFamily="50" charset="-128"/>
            </a:endParaRPr>
          </a:p>
        </p:txBody>
      </p:sp>
      <p:sp>
        <p:nvSpPr>
          <p:cNvPr id="45" name="TextBox 45"/>
          <p:cNvSpPr txBox="1"/>
          <p:nvPr/>
        </p:nvSpPr>
        <p:spPr>
          <a:xfrm>
            <a:off x="2919182" y="6864068"/>
            <a:ext cx="2685764" cy="230832"/>
          </a:xfrm>
          <a:prstGeom prst="rect">
            <a:avLst/>
          </a:prstGeom>
        </p:spPr>
        <p:txBody>
          <a:bodyPr lIns="0" tIns="0" rIns="0" bIns="0" rtlCol="0" anchor="t">
            <a:spAutoFit/>
          </a:bodyPr>
          <a:lstStyle/>
          <a:p>
            <a:pPr algn="ctr">
              <a:lnSpc>
                <a:spcPts val="1782"/>
              </a:lnSpc>
            </a:pPr>
            <a:r>
              <a:rPr lang="en-US" dirty="0" err="1">
                <a:solidFill>
                  <a:srgbClr val="404040"/>
                </a:solidFill>
                <a:latin typeface="Meiryo UI" panose="020B0604030504040204" pitchFamily="50" charset="-128"/>
                <a:ea typeface="Meiryo UI" panose="020B0604030504040204" pitchFamily="50" charset="-128"/>
              </a:rPr>
              <a:t>プレイングリーダ</a:t>
            </a:r>
            <a:r>
              <a:rPr lang="en-US" dirty="0">
                <a:solidFill>
                  <a:srgbClr val="404040"/>
                </a:solidFill>
                <a:latin typeface="Meiryo UI" panose="020B0604030504040204" pitchFamily="50" charset="-128"/>
                <a:ea typeface="Meiryo UI" panose="020B0604030504040204" pitchFamily="50" charset="-128"/>
              </a:rPr>
              <a:t>ー 1名</a:t>
            </a:r>
          </a:p>
        </p:txBody>
      </p:sp>
      <p:sp>
        <p:nvSpPr>
          <p:cNvPr id="47" name="TextBox 47"/>
          <p:cNvSpPr txBox="1"/>
          <p:nvPr/>
        </p:nvSpPr>
        <p:spPr>
          <a:xfrm>
            <a:off x="3280643" y="1452756"/>
            <a:ext cx="12919635" cy="273216"/>
          </a:xfrm>
          <a:prstGeom prst="rect">
            <a:avLst/>
          </a:prstGeom>
        </p:spPr>
        <p:txBody>
          <a:bodyPr lIns="0" tIns="0" rIns="0" bIns="0" rtlCol="0" anchor="t">
            <a:spAutoFit/>
          </a:bodyPr>
          <a:lstStyle/>
          <a:p>
            <a:pPr algn="l">
              <a:lnSpc>
                <a:spcPts val="2100"/>
              </a:lnSpc>
            </a:pPr>
            <a:r>
              <a:rPr lang="en-US" sz="2800" b="1" dirty="0" err="1">
                <a:latin typeface="Meiryo UI" panose="020B0604030504040204" pitchFamily="50" charset="-128"/>
                <a:ea typeface="Meiryo UI" panose="020B0604030504040204" pitchFamily="50" charset="-128"/>
              </a:rPr>
              <a:t>生産性の高い営業体制（セールスユニット）を編成</a:t>
            </a:r>
            <a:endParaRPr lang="en-US" sz="2800" b="1" dirty="0">
              <a:latin typeface="Meiryo UI" panose="020B0604030504040204" pitchFamily="50" charset="-128"/>
              <a:ea typeface="Meiryo UI" panose="020B0604030504040204" pitchFamily="50" charset="-128"/>
            </a:endParaRPr>
          </a:p>
        </p:txBody>
      </p:sp>
      <p:sp>
        <p:nvSpPr>
          <p:cNvPr id="49" name="TextBox 49"/>
          <p:cNvSpPr txBox="1"/>
          <p:nvPr/>
        </p:nvSpPr>
        <p:spPr>
          <a:xfrm>
            <a:off x="5720114" y="1993118"/>
            <a:ext cx="2589336" cy="478593"/>
          </a:xfrm>
          <a:prstGeom prst="rect">
            <a:avLst/>
          </a:prstGeom>
        </p:spPr>
        <p:txBody>
          <a:bodyPr lIns="0" tIns="0" rIns="0" bIns="0" rtlCol="0" anchor="t">
            <a:spAutoFit/>
          </a:bodyPr>
          <a:lstStyle/>
          <a:p>
            <a:pPr algn="ctr">
              <a:lnSpc>
                <a:spcPts val="4500"/>
              </a:lnSpc>
            </a:pPr>
            <a:r>
              <a:rPr lang="en-US" sz="1800">
                <a:solidFill>
                  <a:srgbClr val="FFFCFC"/>
                </a:solidFill>
                <a:latin typeface="Meiryo UI" panose="020B0604030504040204" pitchFamily="50" charset="-128"/>
                <a:ea typeface="Meiryo UI" panose="020B0604030504040204" pitchFamily="50" charset="-128"/>
              </a:rPr>
              <a:t>ディレクションボード</a:t>
            </a:r>
          </a:p>
        </p:txBody>
      </p:sp>
      <p:sp>
        <p:nvSpPr>
          <p:cNvPr id="50" name="TextBox 50"/>
          <p:cNvSpPr txBox="1"/>
          <p:nvPr/>
        </p:nvSpPr>
        <p:spPr>
          <a:xfrm>
            <a:off x="3066180" y="9533300"/>
            <a:ext cx="2589336" cy="478593"/>
          </a:xfrm>
          <a:prstGeom prst="rect">
            <a:avLst/>
          </a:prstGeom>
        </p:spPr>
        <p:txBody>
          <a:bodyPr lIns="0" tIns="0" rIns="0" bIns="0" rtlCol="0" anchor="t">
            <a:spAutoFit/>
          </a:bodyPr>
          <a:lstStyle/>
          <a:p>
            <a:pPr algn="ctr">
              <a:lnSpc>
                <a:spcPts val="4500"/>
              </a:lnSpc>
            </a:pPr>
            <a:r>
              <a:rPr lang="en-US" sz="1800">
                <a:solidFill>
                  <a:srgbClr val="FFFCFC"/>
                </a:solidFill>
                <a:latin typeface="Meiryo UI" panose="020B0604030504040204" pitchFamily="50" charset="-128"/>
                <a:ea typeface="Meiryo UI" panose="020B0604030504040204" pitchFamily="50" charset="-128"/>
              </a:rPr>
              <a:t>営業ボード</a:t>
            </a:r>
          </a:p>
        </p:txBody>
      </p:sp>
      <p:grpSp>
        <p:nvGrpSpPr>
          <p:cNvPr id="51" name="Group 51"/>
          <p:cNvGrpSpPr/>
          <p:nvPr/>
        </p:nvGrpSpPr>
        <p:grpSpPr>
          <a:xfrm rot="-10800000">
            <a:off x="4244104" y="4956088"/>
            <a:ext cx="308673" cy="795993"/>
            <a:chOff x="0" y="0"/>
            <a:chExt cx="452958" cy="1217301"/>
          </a:xfrm>
        </p:grpSpPr>
        <p:grpSp>
          <p:nvGrpSpPr>
            <p:cNvPr id="52" name="Group 52"/>
            <p:cNvGrpSpPr/>
            <p:nvPr/>
          </p:nvGrpSpPr>
          <p:grpSpPr>
            <a:xfrm>
              <a:off x="150051" y="0"/>
              <a:ext cx="152857" cy="1093200"/>
              <a:chOff x="0" y="0"/>
              <a:chExt cx="30194" cy="215941"/>
            </a:xfrm>
          </p:grpSpPr>
          <p:sp>
            <p:nvSpPr>
              <p:cNvPr id="53" name="Freeform 53"/>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54" name="TextBox 54"/>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55" name="Group 55"/>
            <p:cNvGrpSpPr/>
            <p:nvPr/>
          </p:nvGrpSpPr>
          <p:grpSpPr>
            <a:xfrm>
              <a:off x="0" y="1006100"/>
              <a:ext cx="452958" cy="211201"/>
              <a:chOff x="0" y="0"/>
              <a:chExt cx="89473" cy="41719"/>
            </a:xfrm>
          </p:grpSpPr>
          <p:sp>
            <p:nvSpPr>
              <p:cNvPr id="56" name="Freeform 56"/>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57" name="TextBox 57"/>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59" name="Group 59"/>
          <p:cNvGrpSpPr/>
          <p:nvPr/>
        </p:nvGrpSpPr>
        <p:grpSpPr>
          <a:xfrm>
            <a:off x="4042613" y="7248724"/>
            <a:ext cx="339719" cy="912976"/>
            <a:chOff x="0" y="0"/>
            <a:chExt cx="452958" cy="1217301"/>
          </a:xfrm>
        </p:grpSpPr>
        <p:grpSp>
          <p:nvGrpSpPr>
            <p:cNvPr id="60" name="Group 60"/>
            <p:cNvGrpSpPr/>
            <p:nvPr/>
          </p:nvGrpSpPr>
          <p:grpSpPr>
            <a:xfrm>
              <a:off x="150051" y="0"/>
              <a:ext cx="152857" cy="1093200"/>
              <a:chOff x="0" y="0"/>
              <a:chExt cx="30194" cy="215941"/>
            </a:xfrm>
          </p:grpSpPr>
          <p:sp>
            <p:nvSpPr>
              <p:cNvPr id="61" name="Freeform 61"/>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62" name="TextBox 62"/>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63" name="Group 63"/>
            <p:cNvGrpSpPr/>
            <p:nvPr/>
          </p:nvGrpSpPr>
          <p:grpSpPr>
            <a:xfrm>
              <a:off x="0" y="1006100"/>
              <a:ext cx="452958" cy="211201"/>
              <a:chOff x="0" y="0"/>
              <a:chExt cx="89473" cy="41719"/>
            </a:xfrm>
          </p:grpSpPr>
          <p:sp>
            <p:nvSpPr>
              <p:cNvPr id="64" name="Freeform 64"/>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65" name="TextBox 65"/>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66" name="Group 66"/>
          <p:cNvGrpSpPr/>
          <p:nvPr/>
        </p:nvGrpSpPr>
        <p:grpSpPr>
          <a:xfrm rot="-10800000">
            <a:off x="4308598" y="7232822"/>
            <a:ext cx="339719" cy="912976"/>
            <a:chOff x="0" y="0"/>
            <a:chExt cx="452958" cy="1217301"/>
          </a:xfrm>
        </p:grpSpPr>
        <p:grpSp>
          <p:nvGrpSpPr>
            <p:cNvPr id="67" name="Group 67"/>
            <p:cNvGrpSpPr/>
            <p:nvPr/>
          </p:nvGrpSpPr>
          <p:grpSpPr>
            <a:xfrm>
              <a:off x="150051" y="0"/>
              <a:ext cx="152857" cy="1093200"/>
              <a:chOff x="0" y="0"/>
              <a:chExt cx="30194" cy="215941"/>
            </a:xfrm>
          </p:grpSpPr>
          <p:sp>
            <p:nvSpPr>
              <p:cNvPr id="68" name="Freeform 68"/>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69" name="TextBox 69"/>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70" name="Group 70"/>
            <p:cNvGrpSpPr/>
            <p:nvPr/>
          </p:nvGrpSpPr>
          <p:grpSpPr>
            <a:xfrm>
              <a:off x="0" y="1006100"/>
              <a:ext cx="452958" cy="211201"/>
              <a:chOff x="0" y="0"/>
              <a:chExt cx="89473" cy="41719"/>
            </a:xfrm>
          </p:grpSpPr>
          <p:sp>
            <p:nvSpPr>
              <p:cNvPr id="71" name="Freeform 71"/>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72" name="TextBox 72"/>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sp>
        <p:nvSpPr>
          <p:cNvPr id="73" name="TextBox 73"/>
          <p:cNvSpPr txBox="1"/>
          <p:nvPr/>
        </p:nvSpPr>
        <p:spPr>
          <a:xfrm>
            <a:off x="3135876" y="7541596"/>
            <a:ext cx="2419177" cy="240002"/>
          </a:xfrm>
          <a:prstGeom prst="rect">
            <a:avLst/>
          </a:prstGeom>
        </p:spPr>
        <p:txBody>
          <a:bodyPr lIns="0" tIns="0" rIns="0" bIns="0" rtlCol="0" anchor="t">
            <a:spAutoFit/>
          </a:bodyPr>
          <a:lstStyle/>
          <a:p>
            <a:pPr algn="ctr">
              <a:lnSpc>
                <a:spcPts val="2091"/>
              </a:lnSpc>
            </a:pPr>
            <a:r>
              <a:rPr lang="en-US" sz="1494" dirty="0" err="1">
                <a:solidFill>
                  <a:srgbClr val="000000"/>
                </a:solidFill>
                <a:latin typeface="Meiryo UI" panose="020B0604030504040204" pitchFamily="50" charset="-128"/>
                <a:ea typeface="Meiryo UI" panose="020B0604030504040204" pitchFamily="50" charset="-128"/>
              </a:rPr>
              <a:t>日々のPDCAマネジメント</a:t>
            </a:r>
            <a:endParaRPr lang="en-US" sz="1494" dirty="0">
              <a:solidFill>
                <a:srgbClr val="000000"/>
              </a:solidFill>
              <a:latin typeface="Meiryo UI" panose="020B0604030504040204" pitchFamily="50" charset="-128"/>
              <a:ea typeface="Meiryo UI" panose="020B0604030504040204" pitchFamily="50" charset="-128"/>
            </a:endParaRPr>
          </a:p>
        </p:txBody>
      </p:sp>
      <p:grpSp>
        <p:nvGrpSpPr>
          <p:cNvPr id="82" name="Group 82"/>
          <p:cNvGrpSpPr>
            <a:grpSpLocks noChangeAspect="1"/>
          </p:cNvGrpSpPr>
          <p:nvPr/>
        </p:nvGrpSpPr>
        <p:grpSpPr>
          <a:xfrm>
            <a:off x="3893294" y="8248942"/>
            <a:ext cx="930888" cy="930886"/>
            <a:chOff x="0" y="-228855"/>
            <a:chExt cx="827024" cy="827024"/>
          </a:xfrm>
        </p:grpSpPr>
        <p:sp>
          <p:nvSpPr>
            <p:cNvPr id="83" name="Freeform 83"/>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grpSp>
        <p:nvGrpSpPr>
          <p:cNvPr id="94" name="グループ化 93">
            <a:extLst>
              <a:ext uri="{FF2B5EF4-FFF2-40B4-BE49-F238E27FC236}">
                <a16:creationId xmlns:a16="http://schemas.microsoft.com/office/drawing/2014/main" id="{F6EC6510-1B03-4268-4A5C-644EF5D57A9E}"/>
              </a:ext>
            </a:extLst>
          </p:cNvPr>
          <p:cNvGrpSpPr/>
          <p:nvPr/>
        </p:nvGrpSpPr>
        <p:grpSpPr>
          <a:xfrm>
            <a:off x="14325600" y="305264"/>
            <a:ext cx="1571625" cy="606425"/>
            <a:chOff x="7915482" y="3286124"/>
            <a:chExt cx="1571625" cy="606425"/>
          </a:xfrm>
        </p:grpSpPr>
        <p:sp>
          <p:nvSpPr>
            <p:cNvPr id="95" name="フリーフォーム: 図形 94">
              <a:extLst>
                <a:ext uri="{FF2B5EF4-FFF2-40B4-BE49-F238E27FC236}">
                  <a16:creationId xmlns:a16="http://schemas.microsoft.com/office/drawing/2014/main" id="{4E848409-1B01-1FE0-3775-2C950C3A2F8F}"/>
                </a:ext>
              </a:extLst>
            </p:cNvPr>
            <p:cNvSpPr/>
            <p:nvPr/>
          </p:nvSpPr>
          <p:spPr bwMode="auto">
            <a:xfrm>
              <a:off x="7915482" y="3286124"/>
              <a:ext cx="1571625" cy="606425"/>
            </a:xfrm>
            <a:custGeom>
              <a:avLst/>
              <a:gdLst>
                <a:gd name="connsiteX0" fmla="*/ 71885 w 1571625"/>
                <a:gd name="connsiteY0" fmla="*/ 45244 h 606425"/>
                <a:gd name="connsiteX1" fmla="*/ 42069 w 1571625"/>
                <a:gd name="connsiteY1" fmla="*/ 75060 h 606425"/>
                <a:gd name="connsiteX2" fmla="*/ 42069 w 1571625"/>
                <a:gd name="connsiteY2" fmla="*/ 531364 h 606425"/>
                <a:gd name="connsiteX3" fmla="*/ 71885 w 1571625"/>
                <a:gd name="connsiteY3" fmla="*/ 561180 h 606425"/>
                <a:gd name="connsiteX4" fmla="*/ 1499739 w 1571625"/>
                <a:gd name="connsiteY4" fmla="*/ 561180 h 606425"/>
                <a:gd name="connsiteX5" fmla="*/ 1529555 w 1571625"/>
                <a:gd name="connsiteY5" fmla="*/ 531364 h 606425"/>
                <a:gd name="connsiteX6" fmla="*/ 1529555 w 1571625"/>
                <a:gd name="connsiteY6" fmla="*/ 75060 h 606425"/>
                <a:gd name="connsiteX7" fmla="*/ 1499739 w 1571625"/>
                <a:gd name="connsiteY7" fmla="*/ 45244 h 606425"/>
                <a:gd name="connsiteX8" fmla="*/ 53450 w 1571625"/>
                <a:gd name="connsiteY8" fmla="*/ 0 h 606425"/>
                <a:gd name="connsiteX9" fmla="*/ 1518175 w 1571625"/>
                <a:gd name="connsiteY9" fmla="*/ 0 h 606425"/>
                <a:gd name="connsiteX10" fmla="*/ 1571625 w 1571625"/>
                <a:gd name="connsiteY10" fmla="*/ 53450 h 606425"/>
                <a:gd name="connsiteX11" fmla="*/ 1571625 w 1571625"/>
                <a:gd name="connsiteY11" fmla="*/ 552975 h 606425"/>
                <a:gd name="connsiteX12" fmla="*/ 1518175 w 1571625"/>
                <a:gd name="connsiteY12" fmla="*/ 606425 h 606425"/>
                <a:gd name="connsiteX13" fmla="*/ 53450 w 1571625"/>
                <a:gd name="connsiteY13" fmla="*/ 606425 h 606425"/>
                <a:gd name="connsiteX14" fmla="*/ 0 w 1571625"/>
                <a:gd name="connsiteY14" fmla="*/ 552975 h 606425"/>
                <a:gd name="connsiteX15" fmla="*/ 0 w 1571625"/>
                <a:gd name="connsiteY15" fmla="*/ 53450 h 606425"/>
                <a:gd name="connsiteX16" fmla="*/ 53450 w 1571625"/>
                <a:gd name="connsiteY16" fmla="*/ 0 h 6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1625" h="606425">
                  <a:moveTo>
                    <a:pt x="71885" y="45244"/>
                  </a:moveTo>
                  <a:cubicBezTo>
                    <a:pt x="55418" y="45244"/>
                    <a:pt x="42069" y="58593"/>
                    <a:pt x="42069" y="75060"/>
                  </a:cubicBezTo>
                  <a:lnTo>
                    <a:pt x="42069" y="531364"/>
                  </a:lnTo>
                  <a:cubicBezTo>
                    <a:pt x="42069" y="547831"/>
                    <a:pt x="55418" y="561180"/>
                    <a:pt x="71885" y="561180"/>
                  </a:cubicBezTo>
                  <a:lnTo>
                    <a:pt x="1499739" y="561180"/>
                  </a:lnTo>
                  <a:cubicBezTo>
                    <a:pt x="1516206" y="561180"/>
                    <a:pt x="1529555" y="547831"/>
                    <a:pt x="1529555" y="531364"/>
                  </a:cubicBezTo>
                  <a:lnTo>
                    <a:pt x="1529555" y="75060"/>
                  </a:lnTo>
                  <a:cubicBezTo>
                    <a:pt x="1529555" y="58593"/>
                    <a:pt x="1516206" y="45244"/>
                    <a:pt x="1499739" y="45244"/>
                  </a:cubicBezTo>
                  <a:close/>
                  <a:moveTo>
                    <a:pt x="53450" y="0"/>
                  </a:moveTo>
                  <a:lnTo>
                    <a:pt x="1518175" y="0"/>
                  </a:lnTo>
                  <a:cubicBezTo>
                    <a:pt x="1547695" y="0"/>
                    <a:pt x="1571625" y="23930"/>
                    <a:pt x="1571625" y="53450"/>
                  </a:cubicBezTo>
                  <a:lnTo>
                    <a:pt x="1571625" y="552975"/>
                  </a:lnTo>
                  <a:cubicBezTo>
                    <a:pt x="1571625" y="582495"/>
                    <a:pt x="1547695" y="606425"/>
                    <a:pt x="1518175" y="606425"/>
                  </a:cubicBezTo>
                  <a:lnTo>
                    <a:pt x="53450" y="606425"/>
                  </a:lnTo>
                  <a:cubicBezTo>
                    <a:pt x="23930" y="606425"/>
                    <a:pt x="0" y="582495"/>
                    <a:pt x="0" y="552975"/>
                  </a:cubicBezTo>
                  <a:lnTo>
                    <a:pt x="0" y="53450"/>
                  </a:lnTo>
                  <a:cubicBezTo>
                    <a:pt x="0" y="23930"/>
                    <a:pt x="23930" y="0"/>
                    <a:pt x="53450" y="0"/>
                  </a:cubicBezTo>
                  <a:close/>
                </a:path>
              </a:pathLst>
            </a:cu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latin typeface="Meiryo UI" panose="020B0604030504040204" pitchFamily="50" charset="-128"/>
                <a:ea typeface="Meiryo UI" panose="020B0604030504040204" pitchFamily="50" charset="-128"/>
              </a:endParaRPr>
            </a:p>
          </p:txBody>
        </p:sp>
        <p:sp>
          <p:nvSpPr>
            <p:cNvPr id="96" name="テキスト ボックス 95">
              <a:extLst>
                <a:ext uri="{FF2B5EF4-FFF2-40B4-BE49-F238E27FC236}">
                  <a16:creationId xmlns:a16="http://schemas.microsoft.com/office/drawing/2014/main" id="{06890994-D899-2E12-D5DF-3D368CE7D99B}"/>
                </a:ext>
              </a:extLst>
            </p:cNvPr>
            <p:cNvSpPr txBox="1"/>
            <p:nvPr/>
          </p:nvSpPr>
          <p:spPr>
            <a:xfrm>
              <a:off x="8003968" y="3381846"/>
              <a:ext cx="1398208" cy="412909"/>
            </a:xfrm>
            <a:prstGeom prst="rect">
              <a:avLst/>
            </a:prstGeom>
            <a:noFill/>
          </p:spPr>
          <p:txBody>
            <a:bodyPr wrap="none" rtlCol="0">
              <a:prstTxWarp prst="textPlain">
                <a:avLst/>
              </a:prstTxWarp>
              <a:spAutoFit/>
            </a:bodyPr>
            <a:lstStyle/>
            <a:p>
              <a:r>
                <a:rPr lang="en-US" altLang="ja-JP" b="1" dirty="0">
                  <a:solidFill>
                    <a:srgbClr val="FF0000"/>
                  </a:solidFill>
                  <a:latin typeface="Meiryo UI" panose="020B0604030504040204" pitchFamily="50" charset="-128"/>
                  <a:ea typeface="Meiryo UI" panose="020B0604030504040204" pitchFamily="50" charset="-128"/>
                </a:rPr>
                <a:t>CONFIDENTIAL</a:t>
              </a:r>
              <a:endParaRPr kumimoji="1" lang="ja-JP" altLang="en-US" dirty="0">
                <a:solidFill>
                  <a:srgbClr val="FF0000"/>
                </a:solidFill>
                <a:latin typeface="Meiryo UI" panose="020B0604030504040204" pitchFamily="50" charset="-128"/>
                <a:ea typeface="Meiryo UI" panose="020B0604030504040204" pitchFamily="50" charset="-128"/>
              </a:endParaRPr>
            </a:p>
          </p:txBody>
        </p:sp>
      </p:grpSp>
      <p:sp>
        <p:nvSpPr>
          <p:cNvPr id="79" name="TextBox 43">
            <a:extLst>
              <a:ext uri="{FF2B5EF4-FFF2-40B4-BE49-F238E27FC236}">
                <a16:creationId xmlns:a16="http://schemas.microsoft.com/office/drawing/2014/main" id="{CFB2940D-76B1-FEE6-614F-D41972A08DAC}"/>
              </a:ext>
            </a:extLst>
          </p:cNvPr>
          <p:cNvSpPr txBox="1"/>
          <p:nvPr/>
        </p:nvSpPr>
        <p:spPr>
          <a:xfrm>
            <a:off x="2233382" y="9333630"/>
            <a:ext cx="3810000" cy="199670"/>
          </a:xfrm>
          <a:prstGeom prst="rect">
            <a:avLst/>
          </a:prstGeom>
        </p:spPr>
        <p:txBody>
          <a:bodyPr wrap="square" lIns="0" tIns="0" rIns="0" bIns="0" rtlCol="0" anchor="t">
            <a:spAutoFit/>
          </a:bodyPr>
          <a:lstStyle/>
          <a:p>
            <a:pPr algn="ctr">
              <a:lnSpc>
                <a:spcPts val="1458"/>
              </a:lnSpc>
            </a:pPr>
            <a:r>
              <a:rPr lang="ja-JP" altLang="en-US" dirty="0">
                <a:solidFill>
                  <a:srgbClr val="404040"/>
                </a:solidFill>
                <a:latin typeface="Meiryo UI" panose="020B0604030504040204" pitchFamily="50" charset="-128"/>
                <a:ea typeface="Meiryo UI" panose="020B0604030504040204" pitchFamily="50" charset="-128"/>
              </a:rPr>
              <a:t>フィールド</a:t>
            </a:r>
            <a:r>
              <a:rPr lang="en-US" dirty="0" err="1">
                <a:solidFill>
                  <a:srgbClr val="404040"/>
                </a:solidFill>
                <a:latin typeface="Meiryo UI" panose="020B0604030504040204" pitchFamily="50" charset="-128"/>
                <a:ea typeface="Meiryo UI" panose="020B0604030504040204" pitchFamily="50" charset="-128"/>
              </a:rPr>
              <a:t>プレーヤ</a:t>
            </a:r>
            <a:r>
              <a:rPr lang="en-US" dirty="0">
                <a:solidFill>
                  <a:srgbClr val="404040"/>
                </a:solidFill>
                <a:latin typeface="Meiryo UI" panose="020B0604030504040204" pitchFamily="50" charset="-128"/>
                <a:ea typeface="Meiryo UI" panose="020B0604030504040204" pitchFamily="50" charset="-128"/>
              </a:rPr>
              <a:t>ー </a:t>
            </a:r>
            <a:r>
              <a:rPr lang="ja-JP" altLang="en-US" dirty="0">
                <a:solidFill>
                  <a:srgbClr val="404040"/>
                </a:solidFill>
                <a:latin typeface="Meiryo UI" panose="020B0604030504040204" pitchFamily="50" charset="-128"/>
                <a:ea typeface="Meiryo UI" panose="020B0604030504040204" pitchFamily="50" charset="-128"/>
              </a:rPr>
              <a:t>３</a:t>
            </a:r>
            <a:r>
              <a:rPr lang="en-US" dirty="0">
                <a:solidFill>
                  <a:srgbClr val="404040"/>
                </a:solidFill>
                <a:latin typeface="Meiryo UI" panose="020B0604030504040204" pitchFamily="50" charset="-128"/>
                <a:ea typeface="Meiryo UI" panose="020B0604030504040204" pitchFamily="50" charset="-128"/>
              </a:rPr>
              <a:t>名</a:t>
            </a:r>
          </a:p>
        </p:txBody>
      </p:sp>
      <p:pic>
        <p:nvPicPr>
          <p:cNvPr id="43" name="Picture 8">
            <a:extLst>
              <a:ext uri="{FF2B5EF4-FFF2-40B4-BE49-F238E27FC236}">
                <a16:creationId xmlns:a16="http://schemas.microsoft.com/office/drawing/2014/main" id="{9A3B0A36-F256-6B66-6523-50C99BD45D6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978280" y="5601548"/>
            <a:ext cx="5986462" cy="4256321"/>
          </a:xfrm>
          <a:prstGeom prst="rect">
            <a:avLst/>
          </a:prstGeom>
        </p:spPr>
      </p:pic>
      <p:grpSp>
        <p:nvGrpSpPr>
          <p:cNvPr id="74" name="Group 17">
            <a:extLst>
              <a:ext uri="{FF2B5EF4-FFF2-40B4-BE49-F238E27FC236}">
                <a16:creationId xmlns:a16="http://schemas.microsoft.com/office/drawing/2014/main" id="{1366DBBF-D8FC-32AF-4A97-DA3EA99018B4}"/>
              </a:ext>
            </a:extLst>
          </p:cNvPr>
          <p:cNvGrpSpPr>
            <a:grpSpLocks noChangeAspect="1"/>
          </p:cNvGrpSpPr>
          <p:nvPr/>
        </p:nvGrpSpPr>
        <p:grpSpPr>
          <a:xfrm>
            <a:off x="10507798" y="5738641"/>
            <a:ext cx="854556" cy="963029"/>
            <a:chOff x="0" y="0"/>
            <a:chExt cx="656336" cy="739648"/>
          </a:xfrm>
        </p:grpSpPr>
        <p:sp>
          <p:nvSpPr>
            <p:cNvPr id="75" name="Freeform 18">
              <a:extLst>
                <a:ext uri="{FF2B5EF4-FFF2-40B4-BE49-F238E27FC236}">
                  <a16:creationId xmlns:a16="http://schemas.microsoft.com/office/drawing/2014/main" id="{3CA0FE76-7CB3-8E4D-7377-CC3620549D91}"/>
                </a:ext>
              </a:extLst>
            </p:cNvPr>
            <p:cNvSpPr/>
            <p:nvPr/>
          </p:nvSpPr>
          <p:spPr>
            <a:xfrm>
              <a:off x="0" y="0"/>
              <a:ext cx="656336" cy="739648"/>
            </a:xfrm>
            <a:custGeom>
              <a:avLst/>
              <a:gdLst/>
              <a:ahLst/>
              <a:cxnLst/>
              <a:rect l="l" t="t" r="r" b="b"/>
              <a:pathLst>
                <a:path w="656336" h="739648">
                  <a:moveTo>
                    <a:pt x="0" y="0"/>
                  </a:moveTo>
                  <a:lnTo>
                    <a:pt x="0" y="739648"/>
                  </a:lnTo>
                  <a:lnTo>
                    <a:pt x="656336" y="739648"/>
                  </a:lnTo>
                  <a:lnTo>
                    <a:pt x="656336" y="0"/>
                  </a:lnTo>
                  <a:close/>
                </a:path>
              </a:pathLst>
            </a:custGeom>
            <a:blipFill>
              <a:blip r:embed="rId13"/>
              <a:stretch>
                <a:fillRect/>
              </a:stretch>
            </a:blipFill>
          </p:spPr>
        </p:sp>
      </p:grpSp>
      <p:grpSp>
        <p:nvGrpSpPr>
          <p:cNvPr id="76" name="Group 27">
            <a:extLst>
              <a:ext uri="{FF2B5EF4-FFF2-40B4-BE49-F238E27FC236}">
                <a16:creationId xmlns:a16="http://schemas.microsoft.com/office/drawing/2014/main" id="{A20A4530-190E-A6AC-7070-9E572E55FBF4}"/>
              </a:ext>
            </a:extLst>
          </p:cNvPr>
          <p:cNvGrpSpPr/>
          <p:nvPr/>
        </p:nvGrpSpPr>
        <p:grpSpPr>
          <a:xfrm>
            <a:off x="9492079" y="9684763"/>
            <a:ext cx="3086100" cy="325925"/>
            <a:chOff x="0" y="0"/>
            <a:chExt cx="812800" cy="85840"/>
          </a:xfrm>
        </p:grpSpPr>
        <p:sp>
          <p:nvSpPr>
            <p:cNvPr id="77" name="Freeform 28">
              <a:extLst>
                <a:ext uri="{FF2B5EF4-FFF2-40B4-BE49-F238E27FC236}">
                  <a16:creationId xmlns:a16="http://schemas.microsoft.com/office/drawing/2014/main" id="{6D2D6657-F0F0-6B96-AEC2-300740FFD6D4}"/>
                </a:ext>
              </a:extLst>
            </p:cNvPr>
            <p:cNvSpPr/>
            <p:nvPr/>
          </p:nvSpPr>
          <p:spPr>
            <a:xfrm>
              <a:off x="0" y="0"/>
              <a:ext cx="812800" cy="85840"/>
            </a:xfrm>
            <a:custGeom>
              <a:avLst/>
              <a:gdLst/>
              <a:ahLst/>
              <a:cxnLst/>
              <a:rect l="l" t="t" r="r" b="b"/>
              <a:pathLst>
                <a:path w="812800" h="85840">
                  <a:moveTo>
                    <a:pt x="0" y="0"/>
                  </a:moveTo>
                  <a:lnTo>
                    <a:pt x="812800" y="0"/>
                  </a:lnTo>
                  <a:lnTo>
                    <a:pt x="812800" y="85840"/>
                  </a:lnTo>
                  <a:lnTo>
                    <a:pt x="0" y="85840"/>
                  </a:lnTo>
                  <a:close/>
                </a:path>
              </a:pathLst>
            </a:custGeom>
            <a:solidFill>
              <a:srgbClr val="006BCB"/>
            </a:solidFill>
          </p:spPr>
        </p:sp>
        <p:sp>
          <p:nvSpPr>
            <p:cNvPr id="78" name="TextBox 29">
              <a:extLst>
                <a:ext uri="{FF2B5EF4-FFF2-40B4-BE49-F238E27FC236}">
                  <a16:creationId xmlns:a16="http://schemas.microsoft.com/office/drawing/2014/main" id="{BA85AE44-B679-DCCE-5507-330DB5DBD1B1}"/>
                </a:ext>
              </a:extLst>
            </p:cNvPr>
            <p:cNvSpPr txBox="1"/>
            <p:nvPr/>
          </p:nvSpPr>
          <p:spPr>
            <a:xfrm>
              <a:off x="0" y="-47625"/>
              <a:ext cx="812800" cy="860425"/>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sp>
        <p:nvSpPr>
          <p:cNvPr id="80" name="TextBox 45">
            <a:extLst>
              <a:ext uri="{FF2B5EF4-FFF2-40B4-BE49-F238E27FC236}">
                <a16:creationId xmlns:a16="http://schemas.microsoft.com/office/drawing/2014/main" id="{FE48D1D7-3CFD-B2FB-257C-6F3456177A6D}"/>
              </a:ext>
            </a:extLst>
          </p:cNvPr>
          <p:cNvSpPr txBox="1"/>
          <p:nvPr/>
        </p:nvSpPr>
        <p:spPr>
          <a:xfrm>
            <a:off x="9593463" y="6803209"/>
            <a:ext cx="2685764" cy="230832"/>
          </a:xfrm>
          <a:prstGeom prst="rect">
            <a:avLst/>
          </a:prstGeom>
        </p:spPr>
        <p:txBody>
          <a:bodyPr lIns="0" tIns="0" rIns="0" bIns="0" rtlCol="0" anchor="t">
            <a:spAutoFit/>
          </a:bodyPr>
          <a:lstStyle/>
          <a:p>
            <a:pPr algn="ctr">
              <a:lnSpc>
                <a:spcPts val="1782"/>
              </a:lnSpc>
            </a:pPr>
            <a:r>
              <a:rPr lang="en-US" dirty="0" err="1">
                <a:solidFill>
                  <a:srgbClr val="404040"/>
                </a:solidFill>
                <a:latin typeface="Meiryo UI" panose="020B0604030504040204" pitchFamily="50" charset="-128"/>
                <a:ea typeface="Meiryo UI" panose="020B0604030504040204" pitchFamily="50" charset="-128"/>
              </a:rPr>
              <a:t>プレイングリーダ</a:t>
            </a:r>
            <a:r>
              <a:rPr lang="en-US" dirty="0">
                <a:solidFill>
                  <a:srgbClr val="404040"/>
                </a:solidFill>
                <a:latin typeface="Meiryo UI" panose="020B0604030504040204" pitchFamily="50" charset="-128"/>
                <a:ea typeface="Meiryo UI" panose="020B0604030504040204" pitchFamily="50" charset="-128"/>
              </a:rPr>
              <a:t>ー 1名</a:t>
            </a:r>
          </a:p>
        </p:txBody>
      </p:sp>
      <p:sp>
        <p:nvSpPr>
          <p:cNvPr id="81" name="TextBox 50">
            <a:extLst>
              <a:ext uri="{FF2B5EF4-FFF2-40B4-BE49-F238E27FC236}">
                <a16:creationId xmlns:a16="http://schemas.microsoft.com/office/drawing/2014/main" id="{5A2B3D39-4D5D-61AA-A2BD-46DE442A1CF6}"/>
              </a:ext>
            </a:extLst>
          </p:cNvPr>
          <p:cNvSpPr txBox="1"/>
          <p:nvPr/>
        </p:nvSpPr>
        <p:spPr>
          <a:xfrm>
            <a:off x="9740461" y="9472441"/>
            <a:ext cx="2589336" cy="478593"/>
          </a:xfrm>
          <a:prstGeom prst="rect">
            <a:avLst/>
          </a:prstGeom>
        </p:spPr>
        <p:txBody>
          <a:bodyPr lIns="0" tIns="0" rIns="0" bIns="0" rtlCol="0" anchor="t">
            <a:spAutoFit/>
          </a:bodyPr>
          <a:lstStyle/>
          <a:p>
            <a:pPr algn="ctr">
              <a:lnSpc>
                <a:spcPts val="4500"/>
              </a:lnSpc>
            </a:pPr>
            <a:r>
              <a:rPr lang="en-US" sz="1800">
                <a:solidFill>
                  <a:srgbClr val="FFFCFC"/>
                </a:solidFill>
                <a:latin typeface="Meiryo UI" panose="020B0604030504040204" pitchFamily="50" charset="-128"/>
                <a:ea typeface="Meiryo UI" panose="020B0604030504040204" pitchFamily="50" charset="-128"/>
              </a:rPr>
              <a:t>営業ボード</a:t>
            </a:r>
          </a:p>
        </p:txBody>
      </p:sp>
      <p:grpSp>
        <p:nvGrpSpPr>
          <p:cNvPr id="85" name="Group 59">
            <a:extLst>
              <a:ext uri="{FF2B5EF4-FFF2-40B4-BE49-F238E27FC236}">
                <a16:creationId xmlns:a16="http://schemas.microsoft.com/office/drawing/2014/main" id="{555C062E-279F-ACCC-2916-4914501C8160}"/>
              </a:ext>
            </a:extLst>
          </p:cNvPr>
          <p:cNvGrpSpPr/>
          <p:nvPr/>
        </p:nvGrpSpPr>
        <p:grpSpPr>
          <a:xfrm>
            <a:off x="10716894" y="7187865"/>
            <a:ext cx="339719" cy="912976"/>
            <a:chOff x="0" y="0"/>
            <a:chExt cx="452958" cy="1217301"/>
          </a:xfrm>
        </p:grpSpPr>
        <p:grpSp>
          <p:nvGrpSpPr>
            <p:cNvPr id="86" name="Group 60">
              <a:extLst>
                <a:ext uri="{FF2B5EF4-FFF2-40B4-BE49-F238E27FC236}">
                  <a16:creationId xmlns:a16="http://schemas.microsoft.com/office/drawing/2014/main" id="{A6CBC1C3-AE07-F272-0754-55C0D93705D9}"/>
                </a:ext>
              </a:extLst>
            </p:cNvPr>
            <p:cNvGrpSpPr/>
            <p:nvPr/>
          </p:nvGrpSpPr>
          <p:grpSpPr>
            <a:xfrm>
              <a:off x="150051" y="0"/>
              <a:ext cx="152857" cy="1093200"/>
              <a:chOff x="0" y="0"/>
              <a:chExt cx="30194" cy="215941"/>
            </a:xfrm>
          </p:grpSpPr>
          <p:sp>
            <p:nvSpPr>
              <p:cNvPr id="90" name="Freeform 61">
                <a:extLst>
                  <a:ext uri="{FF2B5EF4-FFF2-40B4-BE49-F238E27FC236}">
                    <a16:creationId xmlns:a16="http://schemas.microsoft.com/office/drawing/2014/main" id="{67AE81BC-ABFA-34D6-0910-3713CCB30371}"/>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91" name="TextBox 62">
                <a:extLst>
                  <a:ext uri="{FF2B5EF4-FFF2-40B4-BE49-F238E27FC236}">
                    <a16:creationId xmlns:a16="http://schemas.microsoft.com/office/drawing/2014/main" id="{83353D45-BE9F-5BAC-1803-75CD8A080A73}"/>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87" name="Group 63">
              <a:extLst>
                <a:ext uri="{FF2B5EF4-FFF2-40B4-BE49-F238E27FC236}">
                  <a16:creationId xmlns:a16="http://schemas.microsoft.com/office/drawing/2014/main" id="{E1E58AE9-8D75-E6B1-EABB-F4EF8CE7EC63}"/>
                </a:ext>
              </a:extLst>
            </p:cNvPr>
            <p:cNvGrpSpPr/>
            <p:nvPr/>
          </p:nvGrpSpPr>
          <p:grpSpPr>
            <a:xfrm>
              <a:off x="0" y="1006100"/>
              <a:ext cx="452958" cy="211201"/>
              <a:chOff x="0" y="0"/>
              <a:chExt cx="89473" cy="41719"/>
            </a:xfrm>
          </p:grpSpPr>
          <p:sp>
            <p:nvSpPr>
              <p:cNvPr id="88" name="Freeform 64">
                <a:extLst>
                  <a:ext uri="{FF2B5EF4-FFF2-40B4-BE49-F238E27FC236}">
                    <a16:creationId xmlns:a16="http://schemas.microsoft.com/office/drawing/2014/main" id="{F1E3BEE9-4515-DE65-572E-CD9673BF7B2D}"/>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89" name="TextBox 65">
                <a:extLst>
                  <a:ext uri="{FF2B5EF4-FFF2-40B4-BE49-F238E27FC236}">
                    <a16:creationId xmlns:a16="http://schemas.microsoft.com/office/drawing/2014/main" id="{635A4D00-801F-DC68-DEBE-2D1C50534182}"/>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92" name="Group 66">
            <a:extLst>
              <a:ext uri="{FF2B5EF4-FFF2-40B4-BE49-F238E27FC236}">
                <a16:creationId xmlns:a16="http://schemas.microsoft.com/office/drawing/2014/main" id="{BCA67BD7-BD8F-4A7B-1ACD-076CF68BB962}"/>
              </a:ext>
            </a:extLst>
          </p:cNvPr>
          <p:cNvGrpSpPr/>
          <p:nvPr/>
        </p:nvGrpSpPr>
        <p:grpSpPr>
          <a:xfrm rot="-10800000">
            <a:off x="10982879" y="7171963"/>
            <a:ext cx="339719" cy="912976"/>
            <a:chOff x="0" y="0"/>
            <a:chExt cx="452958" cy="1217301"/>
          </a:xfrm>
        </p:grpSpPr>
        <p:grpSp>
          <p:nvGrpSpPr>
            <p:cNvPr id="93" name="Group 67">
              <a:extLst>
                <a:ext uri="{FF2B5EF4-FFF2-40B4-BE49-F238E27FC236}">
                  <a16:creationId xmlns:a16="http://schemas.microsoft.com/office/drawing/2014/main" id="{90C23558-0986-1338-B350-A20F79A635A7}"/>
                </a:ext>
              </a:extLst>
            </p:cNvPr>
            <p:cNvGrpSpPr/>
            <p:nvPr/>
          </p:nvGrpSpPr>
          <p:grpSpPr>
            <a:xfrm>
              <a:off x="150051" y="0"/>
              <a:ext cx="152857" cy="1093200"/>
              <a:chOff x="0" y="0"/>
              <a:chExt cx="30194" cy="215941"/>
            </a:xfrm>
          </p:grpSpPr>
          <p:sp>
            <p:nvSpPr>
              <p:cNvPr id="100" name="Freeform 68">
                <a:extLst>
                  <a:ext uri="{FF2B5EF4-FFF2-40B4-BE49-F238E27FC236}">
                    <a16:creationId xmlns:a16="http://schemas.microsoft.com/office/drawing/2014/main" id="{45A5716C-66F9-AAD5-D382-24C104F2BE52}"/>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01" name="TextBox 69">
                <a:extLst>
                  <a:ext uri="{FF2B5EF4-FFF2-40B4-BE49-F238E27FC236}">
                    <a16:creationId xmlns:a16="http://schemas.microsoft.com/office/drawing/2014/main" id="{9FABB57D-FDEF-AE0A-0486-BFCDA045EE9F}"/>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97" name="Group 70">
              <a:extLst>
                <a:ext uri="{FF2B5EF4-FFF2-40B4-BE49-F238E27FC236}">
                  <a16:creationId xmlns:a16="http://schemas.microsoft.com/office/drawing/2014/main" id="{7D7EF3AB-5645-F80F-C2D0-E82FE214F732}"/>
                </a:ext>
              </a:extLst>
            </p:cNvPr>
            <p:cNvGrpSpPr/>
            <p:nvPr/>
          </p:nvGrpSpPr>
          <p:grpSpPr>
            <a:xfrm>
              <a:off x="0" y="1006100"/>
              <a:ext cx="452958" cy="211201"/>
              <a:chOff x="0" y="0"/>
              <a:chExt cx="89473" cy="41719"/>
            </a:xfrm>
          </p:grpSpPr>
          <p:sp>
            <p:nvSpPr>
              <p:cNvPr id="98" name="Freeform 71">
                <a:extLst>
                  <a:ext uri="{FF2B5EF4-FFF2-40B4-BE49-F238E27FC236}">
                    <a16:creationId xmlns:a16="http://schemas.microsoft.com/office/drawing/2014/main" id="{833E6FCC-7209-9935-D91C-B9A2AAEDDB91}"/>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99" name="TextBox 72">
                <a:extLst>
                  <a:ext uri="{FF2B5EF4-FFF2-40B4-BE49-F238E27FC236}">
                    <a16:creationId xmlns:a16="http://schemas.microsoft.com/office/drawing/2014/main" id="{47F40434-B89C-9818-CB55-0BAFDB233255}"/>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sp>
        <p:nvSpPr>
          <p:cNvPr id="102" name="TextBox 73">
            <a:extLst>
              <a:ext uri="{FF2B5EF4-FFF2-40B4-BE49-F238E27FC236}">
                <a16:creationId xmlns:a16="http://schemas.microsoft.com/office/drawing/2014/main" id="{E5EC9006-3CFD-1A80-99D3-2ABEA832B249}"/>
              </a:ext>
            </a:extLst>
          </p:cNvPr>
          <p:cNvSpPr txBox="1"/>
          <p:nvPr/>
        </p:nvSpPr>
        <p:spPr>
          <a:xfrm>
            <a:off x="9810157" y="7480737"/>
            <a:ext cx="2419177" cy="240002"/>
          </a:xfrm>
          <a:prstGeom prst="rect">
            <a:avLst/>
          </a:prstGeom>
        </p:spPr>
        <p:txBody>
          <a:bodyPr lIns="0" tIns="0" rIns="0" bIns="0" rtlCol="0" anchor="t">
            <a:spAutoFit/>
          </a:bodyPr>
          <a:lstStyle/>
          <a:p>
            <a:pPr algn="ctr">
              <a:lnSpc>
                <a:spcPts val="2091"/>
              </a:lnSpc>
            </a:pPr>
            <a:r>
              <a:rPr lang="en-US" sz="1494" dirty="0" err="1">
                <a:solidFill>
                  <a:srgbClr val="000000"/>
                </a:solidFill>
                <a:latin typeface="Meiryo UI" panose="020B0604030504040204" pitchFamily="50" charset="-128"/>
                <a:ea typeface="Meiryo UI" panose="020B0604030504040204" pitchFamily="50" charset="-128"/>
              </a:rPr>
              <a:t>日々のPDCAマネジメント</a:t>
            </a:r>
            <a:endParaRPr lang="en-US" sz="1494" dirty="0">
              <a:solidFill>
                <a:srgbClr val="000000"/>
              </a:solidFill>
              <a:latin typeface="Meiryo UI" panose="020B0604030504040204" pitchFamily="50" charset="-128"/>
              <a:ea typeface="Meiryo UI" panose="020B0604030504040204" pitchFamily="50" charset="-128"/>
            </a:endParaRPr>
          </a:p>
        </p:txBody>
      </p:sp>
      <p:grpSp>
        <p:nvGrpSpPr>
          <p:cNvPr id="103" name="Group 82">
            <a:extLst>
              <a:ext uri="{FF2B5EF4-FFF2-40B4-BE49-F238E27FC236}">
                <a16:creationId xmlns:a16="http://schemas.microsoft.com/office/drawing/2014/main" id="{47155662-D07E-1DE2-1394-A0BC13AED429}"/>
              </a:ext>
            </a:extLst>
          </p:cNvPr>
          <p:cNvGrpSpPr>
            <a:grpSpLocks noChangeAspect="1"/>
          </p:cNvGrpSpPr>
          <p:nvPr/>
        </p:nvGrpSpPr>
        <p:grpSpPr>
          <a:xfrm>
            <a:off x="10608984" y="8248942"/>
            <a:ext cx="930888" cy="930886"/>
            <a:chOff x="0" y="-228855"/>
            <a:chExt cx="827024" cy="827024"/>
          </a:xfrm>
        </p:grpSpPr>
        <p:sp>
          <p:nvSpPr>
            <p:cNvPr id="104" name="Freeform 83">
              <a:extLst>
                <a:ext uri="{FF2B5EF4-FFF2-40B4-BE49-F238E27FC236}">
                  <a16:creationId xmlns:a16="http://schemas.microsoft.com/office/drawing/2014/main" id="{116F9C4B-EC79-749B-CB6C-BE3596965553}"/>
                </a:ext>
              </a:extLst>
            </p:cNvPr>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sp>
        <p:nvSpPr>
          <p:cNvPr id="105" name="TextBox 43">
            <a:extLst>
              <a:ext uri="{FF2B5EF4-FFF2-40B4-BE49-F238E27FC236}">
                <a16:creationId xmlns:a16="http://schemas.microsoft.com/office/drawing/2014/main" id="{49589673-F07A-6B3F-0651-EC2239384798}"/>
              </a:ext>
            </a:extLst>
          </p:cNvPr>
          <p:cNvSpPr txBox="1"/>
          <p:nvPr/>
        </p:nvSpPr>
        <p:spPr>
          <a:xfrm>
            <a:off x="8907663" y="9272770"/>
            <a:ext cx="2850719" cy="199670"/>
          </a:xfrm>
          <a:prstGeom prst="rect">
            <a:avLst/>
          </a:prstGeom>
        </p:spPr>
        <p:txBody>
          <a:bodyPr wrap="square" lIns="0" tIns="0" rIns="0" bIns="0" rtlCol="0" anchor="t">
            <a:spAutoFit/>
          </a:bodyPr>
          <a:lstStyle/>
          <a:p>
            <a:pPr algn="ctr">
              <a:lnSpc>
                <a:spcPts val="1458"/>
              </a:lnSpc>
            </a:pPr>
            <a:r>
              <a:rPr lang="ja-JP" altLang="en-US" dirty="0">
                <a:solidFill>
                  <a:srgbClr val="404040"/>
                </a:solidFill>
                <a:latin typeface="Meiryo UI" panose="020B0604030504040204" pitchFamily="50" charset="-128"/>
                <a:ea typeface="Meiryo UI" panose="020B0604030504040204" pitchFamily="50" charset="-128"/>
              </a:rPr>
              <a:t>フィールド</a:t>
            </a:r>
            <a:r>
              <a:rPr lang="en-US" altLang="ja-JP" dirty="0" err="1">
                <a:solidFill>
                  <a:srgbClr val="404040"/>
                </a:solidFill>
                <a:latin typeface="Meiryo UI" panose="020B0604030504040204" pitchFamily="50" charset="-128"/>
                <a:ea typeface="Meiryo UI" panose="020B0604030504040204" pitchFamily="50" charset="-128"/>
              </a:rPr>
              <a:t>プレーヤ</a:t>
            </a:r>
            <a:r>
              <a:rPr lang="en-US" altLang="ja-JP" dirty="0">
                <a:solidFill>
                  <a:srgbClr val="404040"/>
                </a:solidFill>
                <a:latin typeface="Meiryo UI" panose="020B0604030504040204" pitchFamily="50" charset="-128"/>
                <a:ea typeface="Meiryo UI" panose="020B0604030504040204" pitchFamily="50" charset="-128"/>
              </a:rPr>
              <a:t>ー </a:t>
            </a:r>
            <a:r>
              <a:rPr lang="ja-JP" altLang="en-US" dirty="0">
                <a:solidFill>
                  <a:srgbClr val="404040"/>
                </a:solidFill>
                <a:latin typeface="Meiryo UI" panose="020B0604030504040204" pitchFamily="50" charset="-128"/>
                <a:ea typeface="Meiryo UI" panose="020B0604030504040204" pitchFamily="50" charset="-128"/>
              </a:rPr>
              <a:t>２</a:t>
            </a:r>
            <a:r>
              <a:rPr lang="en-US" altLang="ja-JP" dirty="0">
                <a:solidFill>
                  <a:srgbClr val="404040"/>
                </a:solidFill>
                <a:latin typeface="Meiryo UI" panose="020B0604030504040204" pitchFamily="50" charset="-128"/>
                <a:ea typeface="Meiryo UI" panose="020B0604030504040204" pitchFamily="50" charset="-128"/>
              </a:rPr>
              <a:t>名</a:t>
            </a:r>
          </a:p>
        </p:txBody>
      </p:sp>
      <p:pic>
        <p:nvPicPr>
          <p:cNvPr id="107" name="Picture 7">
            <a:extLst>
              <a:ext uri="{FF2B5EF4-FFF2-40B4-BE49-F238E27FC236}">
                <a16:creationId xmlns:a16="http://schemas.microsoft.com/office/drawing/2014/main" id="{A3C0DA80-06DD-4AD3-C75C-948D752009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39557" y="3876005"/>
            <a:ext cx="6946011" cy="1084546"/>
          </a:xfrm>
          <a:prstGeom prst="rect">
            <a:avLst/>
          </a:prstGeom>
        </p:spPr>
      </p:pic>
      <p:grpSp>
        <p:nvGrpSpPr>
          <p:cNvPr id="108" name="Group 9">
            <a:extLst>
              <a:ext uri="{FF2B5EF4-FFF2-40B4-BE49-F238E27FC236}">
                <a16:creationId xmlns:a16="http://schemas.microsoft.com/office/drawing/2014/main" id="{EEC5303A-1680-F82E-193B-16AE5D65814B}"/>
              </a:ext>
            </a:extLst>
          </p:cNvPr>
          <p:cNvGrpSpPr>
            <a:grpSpLocks noChangeAspect="1"/>
          </p:cNvGrpSpPr>
          <p:nvPr/>
        </p:nvGrpSpPr>
        <p:grpSpPr>
          <a:xfrm>
            <a:off x="3882980" y="4153593"/>
            <a:ext cx="733806" cy="683514"/>
            <a:chOff x="0" y="0"/>
            <a:chExt cx="652272" cy="607568"/>
          </a:xfrm>
        </p:grpSpPr>
        <p:sp>
          <p:nvSpPr>
            <p:cNvPr id="109" name="Freeform 10">
              <a:extLst>
                <a:ext uri="{FF2B5EF4-FFF2-40B4-BE49-F238E27FC236}">
                  <a16:creationId xmlns:a16="http://schemas.microsoft.com/office/drawing/2014/main" id="{6396BF03-D4AB-8C80-262D-64D439AE6ED9}"/>
                </a:ext>
              </a:extLst>
            </p:cNvPr>
            <p:cNvSpPr/>
            <p:nvPr/>
          </p:nvSpPr>
          <p:spPr>
            <a:xfrm>
              <a:off x="0" y="0"/>
              <a:ext cx="652272" cy="607568"/>
            </a:xfrm>
            <a:custGeom>
              <a:avLst/>
              <a:gdLst/>
              <a:ahLst/>
              <a:cxnLst/>
              <a:rect l="l" t="t" r="r" b="b"/>
              <a:pathLst>
                <a:path w="652272" h="607568">
                  <a:moveTo>
                    <a:pt x="0" y="0"/>
                  </a:moveTo>
                  <a:lnTo>
                    <a:pt x="0" y="607568"/>
                  </a:lnTo>
                  <a:lnTo>
                    <a:pt x="652272" y="607568"/>
                  </a:lnTo>
                  <a:lnTo>
                    <a:pt x="652272" y="0"/>
                  </a:lnTo>
                  <a:close/>
                </a:path>
              </a:pathLst>
            </a:custGeom>
            <a:blipFill>
              <a:blip r:embed="rId12"/>
              <a:stretch>
                <a:fillRect/>
              </a:stretch>
            </a:blipFill>
          </p:spPr>
        </p:sp>
      </p:grpSp>
      <p:grpSp>
        <p:nvGrpSpPr>
          <p:cNvPr id="110" name="Group 24">
            <a:extLst>
              <a:ext uri="{FF2B5EF4-FFF2-40B4-BE49-F238E27FC236}">
                <a16:creationId xmlns:a16="http://schemas.microsoft.com/office/drawing/2014/main" id="{56868010-A20A-26C9-217D-BAB8C032F86A}"/>
              </a:ext>
            </a:extLst>
          </p:cNvPr>
          <p:cNvGrpSpPr/>
          <p:nvPr/>
        </p:nvGrpSpPr>
        <p:grpSpPr>
          <a:xfrm>
            <a:off x="2637777" y="3808618"/>
            <a:ext cx="3086100" cy="325925"/>
            <a:chOff x="0" y="0"/>
            <a:chExt cx="812800" cy="85840"/>
          </a:xfrm>
        </p:grpSpPr>
        <p:sp>
          <p:nvSpPr>
            <p:cNvPr id="111" name="Freeform 25">
              <a:extLst>
                <a:ext uri="{FF2B5EF4-FFF2-40B4-BE49-F238E27FC236}">
                  <a16:creationId xmlns:a16="http://schemas.microsoft.com/office/drawing/2014/main" id="{68228B3F-5961-646E-609A-01F9CCFB9CB5}"/>
                </a:ext>
              </a:extLst>
            </p:cNvPr>
            <p:cNvSpPr/>
            <p:nvPr/>
          </p:nvSpPr>
          <p:spPr>
            <a:xfrm>
              <a:off x="0" y="0"/>
              <a:ext cx="812800" cy="85840"/>
            </a:xfrm>
            <a:custGeom>
              <a:avLst/>
              <a:gdLst/>
              <a:ahLst/>
              <a:cxnLst/>
              <a:rect l="l" t="t" r="r" b="b"/>
              <a:pathLst>
                <a:path w="812800" h="85840">
                  <a:moveTo>
                    <a:pt x="0" y="0"/>
                  </a:moveTo>
                  <a:lnTo>
                    <a:pt x="812800" y="0"/>
                  </a:lnTo>
                  <a:lnTo>
                    <a:pt x="812800" y="85840"/>
                  </a:lnTo>
                  <a:lnTo>
                    <a:pt x="0" y="85840"/>
                  </a:lnTo>
                  <a:close/>
                </a:path>
              </a:pathLst>
            </a:custGeom>
            <a:solidFill>
              <a:srgbClr val="006BCB"/>
            </a:solidFill>
          </p:spPr>
        </p:sp>
        <p:sp>
          <p:nvSpPr>
            <p:cNvPr id="112" name="TextBox 26">
              <a:extLst>
                <a:ext uri="{FF2B5EF4-FFF2-40B4-BE49-F238E27FC236}">
                  <a16:creationId xmlns:a16="http://schemas.microsoft.com/office/drawing/2014/main" id="{F3E87A53-2587-4866-07D6-8B521E9AE0F7}"/>
                </a:ext>
              </a:extLst>
            </p:cNvPr>
            <p:cNvSpPr txBox="1"/>
            <p:nvPr/>
          </p:nvSpPr>
          <p:spPr>
            <a:xfrm>
              <a:off x="0" y="-47625"/>
              <a:ext cx="812800" cy="860425"/>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sp>
        <p:nvSpPr>
          <p:cNvPr id="113" name="TextBox 44">
            <a:extLst>
              <a:ext uri="{FF2B5EF4-FFF2-40B4-BE49-F238E27FC236}">
                <a16:creationId xmlns:a16="http://schemas.microsoft.com/office/drawing/2014/main" id="{517BEB10-3210-229C-8621-7CFCEF08C46C}"/>
              </a:ext>
            </a:extLst>
          </p:cNvPr>
          <p:cNvSpPr txBox="1"/>
          <p:nvPr/>
        </p:nvSpPr>
        <p:spPr>
          <a:xfrm>
            <a:off x="4737697" y="4369206"/>
            <a:ext cx="1202379" cy="217111"/>
          </a:xfrm>
          <a:prstGeom prst="rect">
            <a:avLst/>
          </a:prstGeom>
        </p:spPr>
        <p:txBody>
          <a:bodyPr lIns="0" tIns="0" rIns="0" bIns="0" rtlCol="0" anchor="t">
            <a:spAutoFit/>
          </a:bodyPr>
          <a:lstStyle/>
          <a:p>
            <a:pPr algn="l">
              <a:lnSpc>
                <a:spcPts val="1889"/>
              </a:lnSpc>
            </a:pPr>
            <a:r>
              <a:rPr lang="ja-JP" altLang="en-US" sz="1350" spc="6" dirty="0">
                <a:solidFill>
                  <a:srgbClr val="404040"/>
                </a:solidFill>
                <a:latin typeface="Meiryo UI" panose="020B0604030504040204" pitchFamily="50" charset="-128"/>
                <a:ea typeface="Meiryo UI" panose="020B0604030504040204" pitchFamily="50" charset="-128"/>
              </a:rPr>
              <a:t>新沼、坂本</a:t>
            </a:r>
            <a:endParaRPr lang="en-US" sz="1350" spc="6" dirty="0">
              <a:solidFill>
                <a:srgbClr val="404040"/>
              </a:solidFill>
              <a:latin typeface="Meiryo UI" panose="020B0604030504040204" pitchFamily="50" charset="-128"/>
              <a:ea typeface="Meiryo UI" panose="020B0604030504040204" pitchFamily="50" charset="-128"/>
            </a:endParaRPr>
          </a:p>
        </p:txBody>
      </p:sp>
      <p:sp>
        <p:nvSpPr>
          <p:cNvPr id="114" name="TextBox 49">
            <a:extLst>
              <a:ext uri="{FF2B5EF4-FFF2-40B4-BE49-F238E27FC236}">
                <a16:creationId xmlns:a16="http://schemas.microsoft.com/office/drawing/2014/main" id="{C1A05C57-874D-BE52-8217-AD9DDE15162C}"/>
              </a:ext>
            </a:extLst>
          </p:cNvPr>
          <p:cNvSpPr txBox="1"/>
          <p:nvPr/>
        </p:nvSpPr>
        <p:spPr>
          <a:xfrm>
            <a:off x="2886158" y="3596296"/>
            <a:ext cx="2589336" cy="488211"/>
          </a:xfrm>
          <a:prstGeom prst="rect">
            <a:avLst/>
          </a:prstGeom>
        </p:spPr>
        <p:txBody>
          <a:bodyPr lIns="0" tIns="0" rIns="0" bIns="0" rtlCol="0" anchor="t">
            <a:spAutoFit/>
          </a:bodyPr>
          <a:lstStyle/>
          <a:p>
            <a:pPr algn="ctr">
              <a:lnSpc>
                <a:spcPts val="4500"/>
              </a:lnSpc>
            </a:pPr>
            <a:r>
              <a:rPr lang="ja-JP" altLang="en-US" sz="1800" dirty="0">
                <a:solidFill>
                  <a:srgbClr val="FFFCFC"/>
                </a:solidFill>
                <a:latin typeface="Meiryo UI" panose="020B0604030504040204" pitchFamily="50" charset="-128"/>
                <a:ea typeface="Meiryo UI" panose="020B0604030504040204" pitchFamily="50" charset="-128"/>
              </a:rPr>
              <a:t>プロジェクトリーダー</a:t>
            </a:r>
            <a:endParaRPr lang="en-US" sz="1800" dirty="0">
              <a:solidFill>
                <a:srgbClr val="FFFCFC"/>
              </a:solidFill>
              <a:latin typeface="Meiryo UI" panose="020B0604030504040204" pitchFamily="50" charset="-128"/>
              <a:ea typeface="Meiryo UI" panose="020B0604030504040204" pitchFamily="50" charset="-128"/>
            </a:endParaRPr>
          </a:p>
        </p:txBody>
      </p:sp>
      <p:pic>
        <p:nvPicPr>
          <p:cNvPr id="115" name="Picture 7">
            <a:extLst>
              <a:ext uri="{FF2B5EF4-FFF2-40B4-BE49-F238E27FC236}">
                <a16:creationId xmlns:a16="http://schemas.microsoft.com/office/drawing/2014/main" id="{71FBFA42-CD87-C550-285C-31CF412F2F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969525" y="3876754"/>
            <a:ext cx="6946011" cy="1084546"/>
          </a:xfrm>
          <a:prstGeom prst="rect">
            <a:avLst/>
          </a:prstGeom>
        </p:spPr>
      </p:pic>
      <p:grpSp>
        <p:nvGrpSpPr>
          <p:cNvPr id="116" name="Group 9">
            <a:extLst>
              <a:ext uri="{FF2B5EF4-FFF2-40B4-BE49-F238E27FC236}">
                <a16:creationId xmlns:a16="http://schemas.microsoft.com/office/drawing/2014/main" id="{C51115E0-A548-C4EC-4D8A-0F17F7E933C7}"/>
              </a:ext>
            </a:extLst>
          </p:cNvPr>
          <p:cNvGrpSpPr>
            <a:grpSpLocks noChangeAspect="1"/>
          </p:cNvGrpSpPr>
          <p:nvPr/>
        </p:nvGrpSpPr>
        <p:grpSpPr>
          <a:xfrm>
            <a:off x="10512948" y="4154342"/>
            <a:ext cx="733806" cy="683514"/>
            <a:chOff x="0" y="0"/>
            <a:chExt cx="652272" cy="607568"/>
          </a:xfrm>
        </p:grpSpPr>
        <p:sp>
          <p:nvSpPr>
            <p:cNvPr id="117" name="Freeform 10">
              <a:extLst>
                <a:ext uri="{FF2B5EF4-FFF2-40B4-BE49-F238E27FC236}">
                  <a16:creationId xmlns:a16="http://schemas.microsoft.com/office/drawing/2014/main" id="{D3AB40C0-EA00-E956-102A-CB50401BE5E9}"/>
                </a:ext>
              </a:extLst>
            </p:cNvPr>
            <p:cNvSpPr/>
            <p:nvPr/>
          </p:nvSpPr>
          <p:spPr>
            <a:xfrm>
              <a:off x="0" y="0"/>
              <a:ext cx="652272" cy="607568"/>
            </a:xfrm>
            <a:custGeom>
              <a:avLst/>
              <a:gdLst/>
              <a:ahLst/>
              <a:cxnLst/>
              <a:rect l="l" t="t" r="r" b="b"/>
              <a:pathLst>
                <a:path w="652272" h="607568">
                  <a:moveTo>
                    <a:pt x="0" y="0"/>
                  </a:moveTo>
                  <a:lnTo>
                    <a:pt x="0" y="607568"/>
                  </a:lnTo>
                  <a:lnTo>
                    <a:pt x="652272" y="607568"/>
                  </a:lnTo>
                  <a:lnTo>
                    <a:pt x="652272" y="0"/>
                  </a:lnTo>
                  <a:close/>
                </a:path>
              </a:pathLst>
            </a:custGeom>
            <a:blipFill>
              <a:blip r:embed="rId12"/>
              <a:stretch>
                <a:fillRect/>
              </a:stretch>
            </a:blipFill>
          </p:spPr>
        </p:sp>
      </p:grpSp>
      <p:grpSp>
        <p:nvGrpSpPr>
          <p:cNvPr id="118" name="Group 24">
            <a:extLst>
              <a:ext uri="{FF2B5EF4-FFF2-40B4-BE49-F238E27FC236}">
                <a16:creationId xmlns:a16="http://schemas.microsoft.com/office/drawing/2014/main" id="{69E52532-B6D6-CB8D-5844-2E2AF2469A3E}"/>
              </a:ext>
            </a:extLst>
          </p:cNvPr>
          <p:cNvGrpSpPr/>
          <p:nvPr/>
        </p:nvGrpSpPr>
        <p:grpSpPr>
          <a:xfrm>
            <a:off x="9267745" y="3809367"/>
            <a:ext cx="3086100" cy="325925"/>
            <a:chOff x="0" y="0"/>
            <a:chExt cx="812800" cy="85840"/>
          </a:xfrm>
        </p:grpSpPr>
        <p:sp>
          <p:nvSpPr>
            <p:cNvPr id="119" name="Freeform 25">
              <a:extLst>
                <a:ext uri="{FF2B5EF4-FFF2-40B4-BE49-F238E27FC236}">
                  <a16:creationId xmlns:a16="http://schemas.microsoft.com/office/drawing/2014/main" id="{2CCBFBFB-9F61-E695-9D0C-5A61243422B2}"/>
                </a:ext>
              </a:extLst>
            </p:cNvPr>
            <p:cNvSpPr/>
            <p:nvPr/>
          </p:nvSpPr>
          <p:spPr>
            <a:xfrm>
              <a:off x="0" y="0"/>
              <a:ext cx="812800" cy="85840"/>
            </a:xfrm>
            <a:custGeom>
              <a:avLst/>
              <a:gdLst/>
              <a:ahLst/>
              <a:cxnLst/>
              <a:rect l="l" t="t" r="r" b="b"/>
              <a:pathLst>
                <a:path w="812800" h="85840">
                  <a:moveTo>
                    <a:pt x="0" y="0"/>
                  </a:moveTo>
                  <a:lnTo>
                    <a:pt x="812800" y="0"/>
                  </a:lnTo>
                  <a:lnTo>
                    <a:pt x="812800" y="85840"/>
                  </a:lnTo>
                  <a:lnTo>
                    <a:pt x="0" y="85840"/>
                  </a:lnTo>
                  <a:close/>
                </a:path>
              </a:pathLst>
            </a:custGeom>
            <a:solidFill>
              <a:srgbClr val="006BCB"/>
            </a:solidFill>
          </p:spPr>
        </p:sp>
        <p:sp>
          <p:nvSpPr>
            <p:cNvPr id="120" name="TextBox 26">
              <a:extLst>
                <a:ext uri="{FF2B5EF4-FFF2-40B4-BE49-F238E27FC236}">
                  <a16:creationId xmlns:a16="http://schemas.microsoft.com/office/drawing/2014/main" id="{CF66CA0D-2EF9-9E4C-494D-EB5955BCC050}"/>
                </a:ext>
              </a:extLst>
            </p:cNvPr>
            <p:cNvSpPr txBox="1"/>
            <p:nvPr/>
          </p:nvSpPr>
          <p:spPr>
            <a:xfrm>
              <a:off x="0" y="-47625"/>
              <a:ext cx="812800" cy="860425"/>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sp>
        <p:nvSpPr>
          <p:cNvPr id="121" name="TextBox 44">
            <a:extLst>
              <a:ext uri="{FF2B5EF4-FFF2-40B4-BE49-F238E27FC236}">
                <a16:creationId xmlns:a16="http://schemas.microsoft.com/office/drawing/2014/main" id="{717975A1-3186-AFE2-E538-F1A230D60B37}"/>
              </a:ext>
            </a:extLst>
          </p:cNvPr>
          <p:cNvSpPr txBox="1"/>
          <p:nvPr/>
        </p:nvSpPr>
        <p:spPr>
          <a:xfrm>
            <a:off x="11303235" y="4369206"/>
            <a:ext cx="1202379" cy="217111"/>
          </a:xfrm>
          <a:prstGeom prst="rect">
            <a:avLst/>
          </a:prstGeom>
        </p:spPr>
        <p:txBody>
          <a:bodyPr wrap="square" lIns="0" tIns="0" rIns="0" bIns="0" rtlCol="0" anchor="t">
            <a:spAutoFit/>
          </a:bodyPr>
          <a:lstStyle/>
          <a:p>
            <a:pPr algn="l">
              <a:lnSpc>
                <a:spcPts val="1889"/>
              </a:lnSpc>
            </a:pPr>
            <a:r>
              <a:rPr lang="ja-JP" altLang="en-US" sz="1350" spc="6" dirty="0">
                <a:solidFill>
                  <a:srgbClr val="404040"/>
                </a:solidFill>
                <a:latin typeface="Meiryo UI" panose="020B0604030504040204" pitchFamily="50" charset="-128"/>
                <a:ea typeface="Meiryo UI" panose="020B0604030504040204" pitchFamily="50" charset="-128"/>
              </a:rPr>
              <a:t>武田</a:t>
            </a:r>
            <a:endParaRPr lang="en-US" sz="1350" spc="6" dirty="0">
              <a:solidFill>
                <a:srgbClr val="404040"/>
              </a:solidFill>
              <a:latin typeface="Meiryo UI" panose="020B0604030504040204" pitchFamily="50" charset="-128"/>
              <a:ea typeface="Meiryo UI" panose="020B0604030504040204" pitchFamily="50" charset="-128"/>
            </a:endParaRPr>
          </a:p>
        </p:txBody>
      </p:sp>
      <p:sp>
        <p:nvSpPr>
          <p:cNvPr id="122" name="TextBox 49">
            <a:extLst>
              <a:ext uri="{FF2B5EF4-FFF2-40B4-BE49-F238E27FC236}">
                <a16:creationId xmlns:a16="http://schemas.microsoft.com/office/drawing/2014/main" id="{2D7B5D96-A9EB-9D46-C260-572BBE1C6BAC}"/>
              </a:ext>
            </a:extLst>
          </p:cNvPr>
          <p:cNvSpPr txBox="1"/>
          <p:nvPr/>
        </p:nvSpPr>
        <p:spPr>
          <a:xfrm>
            <a:off x="9516126" y="3597045"/>
            <a:ext cx="2589336" cy="488211"/>
          </a:xfrm>
          <a:prstGeom prst="rect">
            <a:avLst/>
          </a:prstGeom>
        </p:spPr>
        <p:txBody>
          <a:bodyPr wrap="square" lIns="0" tIns="0" rIns="0" bIns="0" rtlCol="0" anchor="t">
            <a:spAutoFit/>
          </a:bodyPr>
          <a:lstStyle/>
          <a:p>
            <a:pPr algn="ctr">
              <a:lnSpc>
                <a:spcPts val="4500"/>
              </a:lnSpc>
            </a:pPr>
            <a:r>
              <a:rPr lang="ja-JP" altLang="en-US" sz="1800" dirty="0">
                <a:solidFill>
                  <a:srgbClr val="FFFCFC"/>
                </a:solidFill>
                <a:latin typeface="Meiryo UI" panose="020B0604030504040204" pitchFamily="50" charset="-128"/>
                <a:ea typeface="Meiryo UI" panose="020B0604030504040204" pitchFamily="50" charset="-128"/>
              </a:rPr>
              <a:t>プロジェクトリーダー。</a:t>
            </a:r>
            <a:endParaRPr lang="en-US" sz="1800" dirty="0">
              <a:solidFill>
                <a:srgbClr val="FFFCFC"/>
              </a:solidFill>
              <a:latin typeface="Meiryo UI" panose="020B0604030504040204" pitchFamily="50" charset="-128"/>
              <a:ea typeface="Meiryo UI" panose="020B0604030504040204" pitchFamily="50" charset="-128"/>
            </a:endParaRPr>
          </a:p>
        </p:txBody>
      </p:sp>
      <p:grpSp>
        <p:nvGrpSpPr>
          <p:cNvPr id="123" name="Group 30">
            <a:extLst>
              <a:ext uri="{FF2B5EF4-FFF2-40B4-BE49-F238E27FC236}">
                <a16:creationId xmlns:a16="http://schemas.microsoft.com/office/drawing/2014/main" id="{D1A2186E-7D61-C2E1-FF65-DAE956436BA2}"/>
              </a:ext>
            </a:extLst>
          </p:cNvPr>
          <p:cNvGrpSpPr/>
          <p:nvPr/>
        </p:nvGrpSpPr>
        <p:grpSpPr>
          <a:xfrm>
            <a:off x="10636291" y="4894506"/>
            <a:ext cx="308673" cy="795993"/>
            <a:chOff x="0" y="0"/>
            <a:chExt cx="452958" cy="1217301"/>
          </a:xfrm>
        </p:grpSpPr>
        <p:grpSp>
          <p:nvGrpSpPr>
            <p:cNvPr id="124" name="Group 31">
              <a:extLst>
                <a:ext uri="{FF2B5EF4-FFF2-40B4-BE49-F238E27FC236}">
                  <a16:creationId xmlns:a16="http://schemas.microsoft.com/office/drawing/2014/main" id="{050419C1-B707-76BF-E4B0-55775B1F53E6}"/>
                </a:ext>
              </a:extLst>
            </p:cNvPr>
            <p:cNvGrpSpPr/>
            <p:nvPr/>
          </p:nvGrpSpPr>
          <p:grpSpPr>
            <a:xfrm>
              <a:off x="150051" y="0"/>
              <a:ext cx="152857" cy="1093200"/>
              <a:chOff x="0" y="0"/>
              <a:chExt cx="30194" cy="215941"/>
            </a:xfrm>
          </p:grpSpPr>
          <p:sp>
            <p:nvSpPr>
              <p:cNvPr id="128" name="Freeform 32">
                <a:extLst>
                  <a:ext uri="{FF2B5EF4-FFF2-40B4-BE49-F238E27FC236}">
                    <a16:creationId xmlns:a16="http://schemas.microsoft.com/office/drawing/2014/main" id="{EA636EBD-CA6C-32CC-F037-6DE13BADD1B0}"/>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29" name="TextBox 33">
                <a:extLst>
                  <a:ext uri="{FF2B5EF4-FFF2-40B4-BE49-F238E27FC236}">
                    <a16:creationId xmlns:a16="http://schemas.microsoft.com/office/drawing/2014/main" id="{6C91944D-D3F8-C30F-B739-C1017D267799}"/>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25" name="Group 34">
              <a:extLst>
                <a:ext uri="{FF2B5EF4-FFF2-40B4-BE49-F238E27FC236}">
                  <a16:creationId xmlns:a16="http://schemas.microsoft.com/office/drawing/2014/main" id="{2B270A61-6816-6FE0-1EB1-8CBD251D39A6}"/>
                </a:ext>
              </a:extLst>
            </p:cNvPr>
            <p:cNvGrpSpPr/>
            <p:nvPr/>
          </p:nvGrpSpPr>
          <p:grpSpPr>
            <a:xfrm>
              <a:off x="0" y="1006100"/>
              <a:ext cx="452958" cy="211201"/>
              <a:chOff x="0" y="0"/>
              <a:chExt cx="89473" cy="41719"/>
            </a:xfrm>
          </p:grpSpPr>
          <p:sp>
            <p:nvSpPr>
              <p:cNvPr id="126" name="Freeform 35">
                <a:extLst>
                  <a:ext uri="{FF2B5EF4-FFF2-40B4-BE49-F238E27FC236}">
                    <a16:creationId xmlns:a16="http://schemas.microsoft.com/office/drawing/2014/main" id="{CA0AD4C3-541B-B446-3B86-613DEB9603B2}"/>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27" name="TextBox 36">
                <a:extLst>
                  <a:ext uri="{FF2B5EF4-FFF2-40B4-BE49-F238E27FC236}">
                    <a16:creationId xmlns:a16="http://schemas.microsoft.com/office/drawing/2014/main" id="{68005AA1-DE11-87B7-D82D-624AEF7F540B}"/>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130" name="Group 51">
            <a:extLst>
              <a:ext uri="{FF2B5EF4-FFF2-40B4-BE49-F238E27FC236}">
                <a16:creationId xmlns:a16="http://schemas.microsoft.com/office/drawing/2014/main" id="{FF27A68C-12C3-2E6B-0DA9-CBE3E4751482}"/>
              </a:ext>
            </a:extLst>
          </p:cNvPr>
          <p:cNvGrpSpPr/>
          <p:nvPr/>
        </p:nvGrpSpPr>
        <p:grpSpPr>
          <a:xfrm rot="-10800000">
            <a:off x="10902276" y="4878604"/>
            <a:ext cx="308673" cy="795993"/>
            <a:chOff x="0" y="0"/>
            <a:chExt cx="452958" cy="1217301"/>
          </a:xfrm>
        </p:grpSpPr>
        <p:grpSp>
          <p:nvGrpSpPr>
            <p:cNvPr id="131" name="Group 52">
              <a:extLst>
                <a:ext uri="{FF2B5EF4-FFF2-40B4-BE49-F238E27FC236}">
                  <a16:creationId xmlns:a16="http://schemas.microsoft.com/office/drawing/2014/main" id="{43ED87D1-4DFD-D670-1CD2-EA47653C825B}"/>
                </a:ext>
              </a:extLst>
            </p:cNvPr>
            <p:cNvGrpSpPr/>
            <p:nvPr/>
          </p:nvGrpSpPr>
          <p:grpSpPr>
            <a:xfrm>
              <a:off x="150051" y="0"/>
              <a:ext cx="152857" cy="1093200"/>
              <a:chOff x="0" y="0"/>
              <a:chExt cx="30194" cy="215941"/>
            </a:xfrm>
          </p:grpSpPr>
          <p:sp>
            <p:nvSpPr>
              <p:cNvPr id="135" name="Freeform 53">
                <a:extLst>
                  <a:ext uri="{FF2B5EF4-FFF2-40B4-BE49-F238E27FC236}">
                    <a16:creationId xmlns:a16="http://schemas.microsoft.com/office/drawing/2014/main" id="{32F67252-8239-0EB8-AB96-F58A1D32EF4A}"/>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36" name="TextBox 54">
                <a:extLst>
                  <a:ext uri="{FF2B5EF4-FFF2-40B4-BE49-F238E27FC236}">
                    <a16:creationId xmlns:a16="http://schemas.microsoft.com/office/drawing/2014/main" id="{98EE66B3-2B9A-927B-AEB7-62BA4A8AC1FD}"/>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32" name="Group 55">
              <a:extLst>
                <a:ext uri="{FF2B5EF4-FFF2-40B4-BE49-F238E27FC236}">
                  <a16:creationId xmlns:a16="http://schemas.microsoft.com/office/drawing/2014/main" id="{0FA8B7A3-D288-0CA1-3A1D-D803EBB7F25A}"/>
                </a:ext>
              </a:extLst>
            </p:cNvPr>
            <p:cNvGrpSpPr/>
            <p:nvPr/>
          </p:nvGrpSpPr>
          <p:grpSpPr>
            <a:xfrm>
              <a:off x="0" y="1006100"/>
              <a:ext cx="452958" cy="211201"/>
              <a:chOff x="0" y="0"/>
              <a:chExt cx="89473" cy="41719"/>
            </a:xfrm>
          </p:grpSpPr>
          <p:sp>
            <p:nvSpPr>
              <p:cNvPr id="133" name="Freeform 56">
                <a:extLst>
                  <a:ext uri="{FF2B5EF4-FFF2-40B4-BE49-F238E27FC236}">
                    <a16:creationId xmlns:a16="http://schemas.microsoft.com/office/drawing/2014/main" id="{010FD601-EBA7-D882-2296-1661626A80E9}"/>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34" name="TextBox 57">
                <a:extLst>
                  <a:ext uri="{FF2B5EF4-FFF2-40B4-BE49-F238E27FC236}">
                    <a16:creationId xmlns:a16="http://schemas.microsoft.com/office/drawing/2014/main" id="{906ED1F7-FFB5-8F66-EC55-41295B3CAF8F}"/>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137" name="Group 82">
            <a:extLst>
              <a:ext uri="{FF2B5EF4-FFF2-40B4-BE49-F238E27FC236}">
                <a16:creationId xmlns:a16="http://schemas.microsoft.com/office/drawing/2014/main" id="{9EA86D00-8482-CDD8-9FC7-B769AE3D5333}"/>
              </a:ext>
            </a:extLst>
          </p:cNvPr>
          <p:cNvGrpSpPr>
            <a:grpSpLocks noChangeAspect="1"/>
          </p:cNvGrpSpPr>
          <p:nvPr/>
        </p:nvGrpSpPr>
        <p:grpSpPr>
          <a:xfrm>
            <a:off x="2583043" y="8263940"/>
            <a:ext cx="930888" cy="930886"/>
            <a:chOff x="0" y="-228855"/>
            <a:chExt cx="827024" cy="827024"/>
          </a:xfrm>
        </p:grpSpPr>
        <p:sp>
          <p:nvSpPr>
            <p:cNvPr id="138" name="Freeform 83">
              <a:extLst>
                <a:ext uri="{FF2B5EF4-FFF2-40B4-BE49-F238E27FC236}">
                  <a16:creationId xmlns:a16="http://schemas.microsoft.com/office/drawing/2014/main" id="{F0F89334-CF0F-BF6A-4961-2F0BFD0ABF5F}"/>
                </a:ext>
              </a:extLst>
            </p:cNvPr>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grpSp>
        <p:nvGrpSpPr>
          <p:cNvPr id="139" name="Group 82">
            <a:extLst>
              <a:ext uri="{FF2B5EF4-FFF2-40B4-BE49-F238E27FC236}">
                <a16:creationId xmlns:a16="http://schemas.microsoft.com/office/drawing/2014/main" id="{67A85806-6239-B612-DE45-77498724894C}"/>
              </a:ext>
            </a:extLst>
          </p:cNvPr>
          <p:cNvGrpSpPr>
            <a:grpSpLocks noChangeAspect="1"/>
          </p:cNvGrpSpPr>
          <p:nvPr/>
        </p:nvGrpSpPr>
        <p:grpSpPr>
          <a:xfrm>
            <a:off x="5159228" y="8278502"/>
            <a:ext cx="930888" cy="930886"/>
            <a:chOff x="0" y="-228855"/>
            <a:chExt cx="827024" cy="827024"/>
          </a:xfrm>
        </p:grpSpPr>
        <p:sp>
          <p:nvSpPr>
            <p:cNvPr id="140" name="Freeform 83">
              <a:extLst>
                <a:ext uri="{FF2B5EF4-FFF2-40B4-BE49-F238E27FC236}">
                  <a16:creationId xmlns:a16="http://schemas.microsoft.com/office/drawing/2014/main" id="{EF739CF3-BAD8-B08A-FACE-D67D617A365D}"/>
                </a:ext>
              </a:extLst>
            </p:cNvPr>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sp>
        <p:nvSpPr>
          <p:cNvPr id="141" name="TextBox 44">
            <a:extLst>
              <a:ext uri="{FF2B5EF4-FFF2-40B4-BE49-F238E27FC236}">
                <a16:creationId xmlns:a16="http://schemas.microsoft.com/office/drawing/2014/main" id="{FC3C817E-ED57-5BC1-0ADC-00E683631B99}"/>
              </a:ext>
            </a:extLst>
          </p:cNvPr>
          <p:cNvSpPr txBox="1"/>
          <p:nvPr/>
        </p:nvSpPr>
        <p:spPr>
          <a:xfrm>
            <a:off x="4983587" y="6258903"/>
            <a:ext cx="1202379" cy="217111"/>
          </a:xfrm>
          <a:prstGeom prst="rect">
            <a:avLst/>
          </a:prstGeom>
        </p:spPr>
        <p:txBody>
          <a:bodyPr lIns="0" tIns="0" rIns="0" bIns="0" rtlCol="0" anchor="t">
            <a:spAutoFit/>
          </a:bodyPr>
          <a:lstStyle/>
          <a:p>
            <a:pPr algn="l">
              <a:lnSpc>
                <a:spcPts val="1889"/>
              </a:lnSpc>
            </a:pPr>
            <a:r>
              <a:rPr lang="ja-JP" altLang="en-US" sz="1350" spc="6" dirty="0">
                <a:solidFill>
                  <a:srgbClr val="404040"/>
                </a:solidFill>
                <a:latin typeface="Meiryo UI" panose="020B0604030504040204" pitchFamily="50" charset="-128"/>
                <a:ea typeface="Meiryo UI" panose="020B0604030504040204" pitchFamily="50" charset="-128"/>
              </a:rPr>
              <a:t>野町</a:t>
            </a:r>
            <a:endParaRPr lang="en-US" sz="1350" spc="6" dirty="0">
              <a:solidFill>
                <a:srgbClr val="404040"/>
              </a:solidFill>
              <a:latin typeface="Meiryo UI" panose="020B0604030504040204" pitchFamily="50" charset="-128"/>
              <a:ea typeface="Meiryo UI" panose="020B0604030504040204" pitchFamily="50" charset="-128"/>
            </a:endParaRPr>
          </a:p>
        </p:txBody>
      </p:sp>
      <p:grpSp>
        <p:nvGrpSpPr>
          <p:cNvPr id="143" name="Group 82">
            <a:extLst>
              <a:ext uri="{FF2B5EF4-FFF2-40B4-BE49-F238E27FC236}">
                <a16:creationId xmlns:a16="http://schemas.microsoft.com/office/drawing/2014/main" id="{1BD537CF-BAB6-7F77-C4F2-3A52D73320D2}"/>
              </a:ext>
            </a:extLst>
          </p:cNvPr>
          <p:cNvGrpSpPr>
            <a:grpSpLocks noChangeAspect="1"/>
          </p:cNvGrpSpPr>
          <p:nvPr/>
        </p:nvGrpSpPr>
        <p:grpSpPr>
          <a:xfrm>
            <a:off x="9614002" y="8230939"/>
            <a:ext cx="930888" cy="930886"/>
            <a:chOff x="0" y="-228855"/>
            <a:chExt cx="827024" cy="827024"/>
          </a:xfrm>
        </p:grpSpPr>
        <p:sp>
          <p:nvSpPr>
            <p:cNvPr id="144" name="Freeform 83">
              <a:extLst>
                <a:ext uri="{FF2B5EF4-FFF2-40B4-BE49-F238E27FC236}">
                  <a16:creationId xmlns:a16="http://schemas.microsoft.com/office/drawing/2014/main" id="{D9F4EA35-0689-4DD6-ABFF-57989142FBA2}"/>
                </a:ext>
              </a:extLst>
            </p:cNvPr>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grpSp>
        <p:nvGrpSpPr>
          <p:cNvPr id="145" name="Group 82">
            <a:extLst>
              <a:ext uri="{FF2B5EF4-FFF2-40B4-BE49-F238E27FC236}">
                <a16:creationId xmlns:a16="http://schemas.microsoft.com/office/drawing/2014/main" id="{2BA89514-6951-BAEC-418A-4B719D6E2C78}"/>
              </a:ext>
            </a:extLst>
          </p:cNvPr>
          <p:cNvGrpSpPr>
            <a:grpSpLocks noChangeAspect="1"/>
          </p:cNvGrpSpPr>
          <p:nvPr/>
        </p:nvGrpSpPr>
        <p:grpSpPr>
          <a:xfrm>
            <a:off x="12434797" y="8246255"/>
            <a:ext cx="930888" cy="930886"/>
            <a:chOff x="0" y="-228855"/>
            <a:chExt cx="827024" cy="827024"/>
          </a:xfrm>
        </p:grpSpPr>
        <p:sp>
          <p:nvSpPr>
            <p:cNvPr id="146" name="Freeform 83">
              <a:extLst>
                <a:ext uri="{FF2B5EF4-FFF2-40B4-BE49-F238E27FC236}">
                  <a16:creationId xmlns:a16="http://schemas.microsoft.com/office/drawing/2014/main" id="{CB25CC23-8BAF-308A-1BB8-A0ED848F18A9}"/>
                </a:ext>
              </a:extLst>
            </p:cNvPr>
            <p:cNvSpPr/>
            <p:nvPr/>
          </p:nvSpPr>
          <p:spPr>
            <a:xfrm>
              <a:off x="0" y="-228855"/>
              <a:ext cx="827024" cy="827024"/>
            </a:xfrm>
            <a:custGeom>
              <a:avLst/>
              <a:gdLst/>
              <a:ahLst/>
              <a:cxnLst/>
              <a:rect l="l" t="t" r="r" b="b"/>
              <a:pathLst>
                <a:path w="827024" h="827024">
                  <a:moveTo>
                    <a:pt x="0" y="0"/>
                  </a:moveTo>
                  <a:lnTo>
                    <a:pt x="0" y="827024"/>
                  </a:lnTo>
                  <a:lnTo>
                    <a:pt x="827024" y="827024"/>
                  </a:lnTo>
                  <a:lnTo>
                    <a:pt x="827024" y="0"/>
                  </a:lnTo>
                  <a:close/>
                </a:path>
              </a:pathLst>
            </a:custGeom>
            <a:blipFill>
              <a:blip r:embed="rId14"/>
              <a:stretch>
                <a:fillRect/>
              </a:stretch>
            </a:blipFill>
          </p:spPr>
        </p:sp>
      </p:grpSp>
      <p:sp>
        <p:nvSpPr>
          <p:cNvPr id="147" name="TextBox 43">
            <a:extLst>
              <a:ext uri="{FF2B5EF4-FFF2-40B4-BE49-F238E27FC236}">
                <a16:creationId xmlns:a16="http://schemas.microsoft.com/office/drawing/2014/main" id="{5440F39C-5EA9-FB9B-750A-012A65669068}"/>
              </a:ext>
            </a:extLst>
          </p:cNvPr>
          <p:cNvSpPr txBox="1"/>
          <p:nvPr/>
        </p:nvSpPr>
        <p:spPr>
          <a:xfrm>
            <a:off x="11474881" y="9304265"/>
            <a:ext cx="2850719" cy="199670"/>
          </a:xfrm>
          <a:prstGeom prst="rect">
            <a:avLst/>
          </a:prstGeom>
        </p:spPr>
        <p:txBody>
          <a:bodyPr wrap="square" lIns="0" tIns="0" rIns="0" bIns="0" rtlCol="0" anchor="t">
            <a:spAutoFit/>
          </a:bodyPr>
          <a:lstStyle/>
          <a:p>
            <a:pPr algn="ctr">
              <a:lnSpc>
                <a:spcPts val="1458"/>
              </a:lnSpc>
            </a:pPr>
            <a:r>
              <a:rPr lang="ja-JP" altLang="en-US" dirty="0">
                <a:solidFill>
                  <a:srgbClr val="404040"/>
                </a:solidFill>
                <a:latin typeface="Meiryo UI" panose="020B0604030504040204" pitchFamily="50" charset="-128"/>
                <a:ea typeface="Meiryo UI" panose="020B0604030504040204" pitchFamily="50" charset="-128"/>
              </a:rPr>
              <a:t>アポ代行１</a:t>
            </a:r>
            <a:r>
              <a:rPr lang="en-US" altLang="ja-JP" dirty="0">
                <a:solidFill>
                  <a:srgbClr val="404040"/>
                </a:solidFill>
                <a:latin typeface="Meiryo UI" panose="020B0604030504040204" pitchFamily="50" charset="-128"/>
                <a:ea typeface="Meiryo UI" panose="020B0604030504040204" pitchFamily="50" charset="-128"/>
              </a:rPr>
              <a:t>名</a:t>
            </a:r>
          </a:p>
        </p:txBody>
      </p:sp>
      <p:grpSp>
        <p:nvGrpSpPr>
          <p:cNvPr id="148" name="Group 30">
            <a:extLst>
              <a:ext uri="{FF2B5EF4-FFF2-40B4-BE49-F238E27FC236}">
                <a16:creationId xmlns:a16="http://schemas.microsoft.com/office/drawing/2014/main" id="{83249E86-AF80-DDE9-9305-3F1F0C5BD80E}"/>
              </a:ext>
            </a:extLst>
          </p:cNvPr>
          <p:cNvGrpSpPr/>
          <p:nvPr/>
        </p:nvGrpSpPr>
        <p:grpSpPr>
          <a:xfrm>
            <a:off x="5897385" y="3203686"/>
            <a:ext cx="308673" cy="795993"/>
            <a:chOff x="0" y="0"/>
            <a:chExt cx="452958" cy="1217301"/>
          </a:xfrm>
        </p:grpSpPr>
        <p:grpSp>
          <p:nvGrpSpPr>
            <p:cNvPr id="149" name="Group 31">
              <a:extLst>
                <a:ext uri="{FF2B5EF4-FFF2-40B4-BE49-F238E27FC236}">
                  <a16:creationId xmlns:a16="http://schemas.microsoft.com/office/drawing/2014/main" id="{D1405253-1A5C-1DDA-E6BA-968861D7E4DA}"/>
                </a:ext>
              </a:extLst>
            </p:cNvPr>
            <p:cNvGrpSpPr/>
            <p:nvPr/>
          </p:nvGrpSpPr>
          <p:grpSpPr>
            <a:xfrm>
              <a:off x="150051" y="0"/>
              <a:ext cx="152857" cy="1093200"/>
              <a:chOff x="0" y="0"/>
              <a:chExt cx="30194" cy="215941"/>
            </a:xfrm>
          </p:grpSpPr>
          <p:sp>
            <p:nvSpPr>
              <p:cNvPr id="153" name="Freeform 32">
                <a:extLst>
                  <a:ext uri="{FF2B5EF4-FFF2-40B4-BE49-F238E27FC236}">
                    <a16:creationId xmlns:a16="http://schemas.microsoft.com/office/drawing/2014/main" id="{ADEDC762-C5AA-6536-156D-71B98500156F}"/>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54" name="TextBox 33">
                <a:extLst>
                  <a:ext uri="{FF2B5EF4-FFF2-40B4-BE49-F238E27FC236}">
                    <a16:creationId xmlns:a16="http://schemas.microsoft.com/office/drawing/2014/main" id="{9B39D0FE-4E35-56F9-2A76-2264431F7F43}"/>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50" name="Group 34">
              <a:extLst>
                <a:ext uri="{FF2B5EF4-FFF2-40B4-BE49-F238E27FC236}">
                  <a16:creationId xmlns:a16="http://schemas.microsoft.com/office/drawing/2014/main" id="{44FF83D0-E924-5CD8-A8F0-E3E10126BA07}"/>
                </a:ext>
              </a:extLst>
            </p:cNvPr>
            <p:cNvGrpSpPr/>
            <p:nvPr/>
          </p:nvGrpSpPr>
          <p:grpSpPr>
            <a:xfrm>
              <a:off x="0" y="1006100"/>
              <a:ext cx="452958" cy="211201"/>
              <a:chOff x="0" y="0"/>
              <a:chExt cx="89473" cy="41719"/>
            </a:xfrm>
          </p:grpSpPr>
          <p:sp>
            <p:nvSpPr>
              <p:cNvPr id="151" name="Freeform 35">
                <a:extLst>
                  <a:ext uri="{FF2B5EF4-FFF2-40B4-BE49-F238E27FC236}">
                    <a16:creationId xmlns:a16="http://schemas.microsoft.com/office/drawing/2014/main" id="{1130DD51-83F9-DB4C-3438-49F5DC7AEC26}"/>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52" name="TextBox 36">
                <a:extLst>
                  <a:ext uri="{FF2B5EF4-FFF2-40B4-BE49-F238E27FC236}">
                    <a16:creationId xmlns:a16="http://schemas.microsoft.com/office/drawing/2014/main" id="{02BDF36B-61A1-693D-5E30-E3EC4B0909B2}"/>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155" name="Group 51">
            <a:extLst>
              <a:ext uri="{FF2B5EF4-FFF2-40B4-BE49-F238E27FC236}">
                <a16:creationId xmlns:a16="http://schemas.microsoft.com/office/drawing/2014/main" id="{62C7D2DB-794D-D894-FB75-7B37EC0D8013}"/>
              </a:ext>
            </a:extLst>
          </p:cNvPr>
          <p:cNvGrpSpPr/>
          <p:nvPr/>
        </p:nvGrpSpPr>
        <p:grpSpPr>
          <a:xfrm rot="-10800000">
            <a:off x="6163370" y="3187784"/>
            <a:ext cx="308673" cy="795993"/>
            <a:chOff x="0" y="0"/>
            <a:chExt cx="452958" cy="1217301"/>
          </a:xfrm>
        </p:grpSpPr>
        <p:grpSp>
          <p:nvGrpSpPr>
            <p:cNvPr id="156" name="Group 52">
              <a:extLst>
                <a:ext uri="{FF2B5EF4-FFF2-40B4-BE49-F238E27FC236}">
                  <a16:creationId xmlns:a16="http://schemas.microsoft.com/office/drawing/2014/main" id="{3DB9AE83-745D-1413-D75A-B388C5E0C145}"/>
                </a:ext>
              </a:extLst>
            </p:cNvPr>
            <p:cNvGrpSpPr/>
            <p:nvPr/>
          </p:nvGrpSpPr>
          <p:grpSpPr>
            <a:xfrm>
              <a:off x="150051" y="0"/>
              <a:ext cx="152857" cy="1093200"/>
              <a:chOff x="0" y="0"/>
              <a:chExt cx="30194" cy="215941"/>
            </a:xfrm>
          </p:grpSpPr>
          <p:sp>
            <p:nvSpPr>
              <p:cNvPr id="160" name="Freeform 53">
                <a:extLst>
                  <a:ext uri="{FF2B5EF4-FFF2-40B4-BE49-F238E27FC236}">
                    <a16:creationId xmlns:a16="http://schemas.microsoft.com/office/drawing/2014/main" id="{719179B7-0C1A-D12A-A199-6458C74C5F80}"/>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61" name="TextBox 54">
                <a:extLst>
                  <a:ext uri="{FF2B5EF4-FFF2-40B4-BE49-F238E27FC236}">
                    <a16:creationId xmlns:a16="http://schemas.microsoft.com/office/drawing/2014/main" id="{78410FDA-97A9-814D-ABC3-B8F4439F08EA}"/>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57" name="Group 55">
              <a:extLst>
                <a:ext uri="{FF2B5EF4-FFF2-40B4-BE49-F238E27FC236}">
                  <a16:creationId xmlns:a16="http://schemas.microsoft.com/office/drawing/2014/main" id="{240EFA1C-A40D-930F-D2E0-2C45D4283708}"/>
                </a:ext>
              </a:extLst>
            </p:cNvPr>
            <p:cNvGrpSpPr/>
            <p:nvPr/>
          </p:nvGrpSpPr>
          <p:grpSpPr>
            <a:xfrm>
              <a:off x="0" y="1006100"/>
              <a:ext cx="452958" cy="211201"/>
              <a:chOff x="0" y="0"/>
              <a:chExt cx="89473" cy="41719"/>
            </a:xfrm>
          </p:grpSpPr>
          <p:sp>
            <p:nvSpPr>
              <p:cNvPr id="158" name="Freeform 56">
                <a:extLst>
                  <a:ext uri="{FF2B5EF4-FFF2-40B4-BE49-F238E27FC236}">
                    <a16:creationId xmlns:a16="http://schemas.microsoft.com/office/drawing/2014/main" id="{16166960-DFB5-A12B-6492-3E729314935D}"/>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59" name="TextBox 57">
                <a:extLst>
                  <a:ext uri="{FF2B5EF4-FFF2-40B4-BE49-F238E27FC236}">
                    <a16:creationId xmlns:a16="http://schemas.microsoft.com/office/drawing/2014/main" id="{B7B866C5-4A7D-5545-10F0-68AEF8787E3D}"/>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162" name="Group 30">
            <a:extLst>
              <a:ext uri="{FF2B5EF4-FFF2-40B4-BE49-F238E27FC236}">
                <a16:creationId xmlns:a16="http://schemas.microsoft.com/office/drawing/2014/main" id="{34B2EC65-11B5-93FB-A730-E40CC66123A4}"/>
              </a:ext>
            </a:extLst>
          </p:cNvPr>
          <p:cNvGrpSpPr/>
          <p:nvPr/>
        </p:nvGrpSpPr>
        <p:grpSpPr>
          <a:xfrm>
            <a:off x="8596780" y="3251588"/>
            <a:ext cx="308673" cy="795993"/>
            <a:chOff x="0" y="0"/>
            <a:chExt cx="452958" cy="1217301"/>
          </a:xfrm>
        </p:grpSpPr>
        <p:grpSp>
          <p:nvGrpSpPr>
            <p:cNvPr id="163" name="Group 31">
              <a:extLst>
                <a:ext uri="{FF2B5EF4-FFF2-40B4-BE49-F238E27FC236}">
                  <a16:creationId xmlns:a16="http://schemas.microsoft.com/office/drawing/2014/main" id="{6CEF1C87-6665-F30E-782D-4A3879D09960}"/>
                </a:ext>
              </a:extLst>
            </p:cNvPr>
            <p:cNvGrpSpPr/>
            <p:nvPr/>
          </p:nvGrpSpPr>
          <p:grpSpPr>
            <a:xfrm>
              <a:off x="150051" y="0"/>
              <a:ext cx="152857" cy="1093200"/>
              <a:chOff x="0" y="0"/>
              <a:chExt cx="30194" cy="215941"/>
            </a:xfrm>
          </p:grpSpPr>
          <p:sp>
            <p:nvSpPr>
              <p:cNvPr id="167" name="Freeform 32">
                <a:extLst>
                  <a:ext uri="{FF2B5EF4-FFF2-40B4-BE49-F238E27FC236}">
                    <a16:creationId xmlns:a16="http://schemas.microsoft.com/office/drawing/2014/main" id="{9AA06419-A5C6-404F-9BBB-4AB1C2389CCD}"/>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68" name="TextBox 33">
                <a:extLst>
                  <a:ext uri="{FF2B5EF4-FFF2-40B4-BE49-F238E27FC236}">
                    <a16:creationId xmlns:a16="http://schemas.microsoft.com/office/drawing/2014/main" id="{FAC77829-6FC3-CC4C-5A03-FED63671EBB9}"/>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64" name="Group 34">
              <a:extLst>
                <a:ext uri="{FF2B5EF4-FFF2-40B4-BE49-F238E27FC236}">
                  <a16:creationId xmlns:a16="http://schemas.microsoft.com/office/drawing/2014/main" id="{FDBF9747-4A5E-4B1C-4F49-B669B54DAEA6}"/>
                </a:ext>
              </a:extLst>
            </p:cNvPr>
            <p:cNvGrpSpPr/>
            <p:nvPr/>
          </p:nvGrpSpPr>
          <p:grpSpPr>
            <a:xfrm>
              <a:off x="0" y="1006100"/>
              <a:ext cx="452958" cy="211201"/>
              <a:chOff x="0" y="0"/>
              <a:chExt cx="89473" cy="41719"/>
            </a:xfrm>
          </p:grpSpPr>
          <p:sp>
            <p:nvSpPr>
              <p:cNvPr id="165" name="Freeform 35">
                <a:extLst>
                  <a:ext uri="{FF2B5EF4-FFF2-40B4-BE49-F238E27FC236}">
                    <a16:creationId xmlns:a16="http://schemas.microsoft.com/office/drawing/2014/main" id="{A54A6C35-3343-8E61-57C4-EBD3F468FEC1}"/>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66" name="TextBox 36">
                <a:extLst>
                  <a:ext uri="{FF2B5EF4-FFF2-40B4-BE49-F238E27FC236}">
                    <a16:creationId xmlns:a16="http://schemas.microsoft.com/office/drawing/2014/main" id="{54514C62-2F1D-0D70-FE74-3786A0E910CD}"/>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grpSp>
        <p:nvGrpSpPr>
          <p:cNvPr id="169" name="Group 51">
            <a:extLst>
              <a:ext uri="{FF2B5EF4-FFF2-40B4-BE49-F238E27FC236}">
                <a16:creationId xmlns:a16="http://schemas.microsoft.com/office/drawing/2014/main" id="{6CCBBBBD-C6C8-7F05-5286-6FE694312E68}"/>
              </a:ext>
            </a:extLst>
          </p:cNvPr>
          <p:cNvGrpSpPr/>
          <p:nvPr/>
        </p:nvGrpSpPr>
        <p:grpSpPr>
          <a:xfrm rot="-10800000">
            <a:off x="8862765" y="3235686"/>
            <a:ext cx="308673" cy="795993"/>
            <a:chOff x="0" y="0"/>
            <a:chExt cx="452958" cy="1217301"/>
          </a:xfrm>
        </p:grpSpPr>
        <p:grpSp>
          <p:nvGrpSpPr>
            <p:cNvPr id="170" name="Group 52">
              <a:extLst>
                <a:ext uri="{FF2B5EF4-FFF2-40B4-BE49-F238E27FC236}">
                  <a16:creationId xmlns:a16="http://schemas.microsoft.com/office/drawing/2014/main" id="{D8787129-B6BE-8160-D167-B1E1A45FA3C3}"/>
                </a:ext>
              </a:extLst>
            </p:cNvPr>
            <p:cNvGrpSpPr/>
            <p:nvPr/>
          </p:nvGrpSpPr>
          <p:grpSpPr>
            <a:xfrm>
              <a:off x="150051" y="0"/>
              <a:ext cx="152857" cy="1093200"/>
              <a:chOff x="0" y="0"/>
              <a:chExt cx="30194" cy="215941"/>
            </a:xfrm>
          </p:grpSpPr>
          <p:sp>
            <p:nvSpPr>
              <p:cNvPr id="174" name="Freeform 53">
                <a:extLst>
                  <a:ext uri="{FF2B5EF4-FFF2-40B4-BE49-F238E27FC236}">
                    <a16:creationId xmlns:a16="http://schemas.microsoft.com/office/drawing/2014/main" id="{B242A763-FEFD-7F01-E108-5945C30AD96A}"/>
                  </a:ext>
                </a:extLst>
              </p:cNvPr>
              <p:cNvSpPr/>
              <p:nvPr/>
            </p:nvSpPr>
            <p:spPr>
              <a:xfrm>
                <a:off x="0" y="0"/>
                <a:ext cx="30194" cy="215941"/>
              </a:xfrm>
              <a:custGeom>
                <a:avLst/>
                <a:gdLst/>
                <a:ahLst/>
                <a:cxnLst/>
                <a:rect l="l" t="t" r="r" b="b"/>
                <a:pathLst>
                  <a:path w="30194" h="215941">
                    <a:moveTo>
                      <a:pt x="0" y="0"/>
                    </a:moveTo>
                    <a:lnTo>
                      <a:pt x="30194" y="0"/>
                    </a:lnTo>
                    <a:lnTo>
                      <a:pt x="30194" y="215941"/>
                    </a:lnTo>
                    <a:lnTo>
                      <a:pt x="0" y="215941"/>
                    </a:lnTo>
                    <a:close/>
                  </a:path>
                </a:pathLst>
              </a:custGeom>
              <a:solidFill>
                <a:srgbClr val="BFBFBF"/>
              </a:solidFill>
            </p:spPr>
          </p:sp>
          <p:sp>
            <p:nvSpPr>
              <p:cNvPr id="175" name="TextBox 54">
                <a:extLst>
                  <a:ext uri="{FF2B5EF4-FFF2-40B4-BE49-F238E27FC236}">
                    <a16:creationId xmlns:a16="http://schemas.microsoft.com/office/drawing/2014/main" id="{6343CDB4-3435-69DD-C922-CBC43043EA33}"/>
                  </a:ext>
                </a:extLst>
              </p:cNvPr>
              <p:cNvSpPr txBox="1"/>
              <p:nvPr/>
            </p:nvSpPr>
            <p:spPr>
              <a:xfrm>
                <a:off x="0" y="-209550"/>
                <a:ext cx="812800" cy="10223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nvGrpSpPr>
            <p:cNvPr id="171" name="Group 55">
              <a:extLst>
                <a:ext uri="{FF2B5EF4-FFF2-40B4-BE49-F238E27FC236}">
                  <a16:creationId xmlns:a16="http://schemas.microsoft.com/office/drawing/2014/main" id="{6AA95533-C5EF-CE3E-B4A4-922FA99D639E}"/>
                </a:ext>
              </a:extLst>
            </p:cNvPr>
            <p:cNvGrpSpPr/>
            <p:nvPr/>
          </p:nvGrpSpPr>
          <p:grpSpPr>
            <a:xfrm>
              <a:off x="0" y="1006100"/>
              <a:ext cx="452958" cy="211201"/>
              <a:chOff x="0" y="0"/>
              <a:chExt cx="89473" cy="41719"/>
            </a:xfrm>
          </p:grpSpPr>
          <p:sp>
            <p:nvSpPr>
              <p:cNvPr id="172" name="Freeform 56">
                <a:extLst>
                  <a:ext uri="{FF2B5EF4-FFF2-40B4-BE49-F238E27FC236}">
                    <a16:creationId xmlns:a16="http://schemas.microsoft.com/office/drawing/2014/main" id="{62FEAF24-4D72-BBE0-596E-DE626ADB0B12}"/>
                  </a:ext>
                </a:extLst>
              </p:cNvPr>
              <p:cNvSpPr/>
              <p:nvPr/>
            </p:nvSpPr>
            <p:spPr>
              <a:xfrm>
                <a:off x="0" y="0"/>
                <a:ext cx="89473" cy="41719"/>
              </a:xfrm>
              <a:custGeom>
                <a:avLst/>
                <a:gdLst/>
                <a:ahLst/>
                <a:cxnLst/>
                <a:rect l="l" t="t" r="r" b="b"/>
                <a:pathLst>
                  <a:path w="89473" h="41719">
                    <a:moveTo>
                      <a:pt x="44737" y="41719"/>
                    </a:moveTo>
                    <a:lnTo>
                      <a:pt x="89473" y="0"/>
                    </a:lnTo>
                    <a:lnTo>
                      <a:pt x="0" y="0"/>
                    </a:lnTo>
                    <a:lnTo>
                      <a:pt x="44737" y="41719"/>
                    </a:lnTo>
                    <a:close/>
                  </a:path>
                </a:pathLst>
              </a:custGeom>
              <a:solidFill>
                <a:srgbClr val="BFBFBF"/>
              </a:solidFill>
            </p:spPr>
          </p:sp>
          <p:sp>
            <p:nvSpPr>
              <p:cNvPr id="173" name="TextBox 57">
                <a:extLst>
                  <a:ext uri="{FF2B5EF4-FFF2-40B4-BE49-F238E27FC236}">
                    <a16:creationId xmlns:a16="http://schemas.microsoft.com/office/drawing/2014/main" id="{8FED7316-FCAB-1838-8F3A-30DD94FE8330}"/>
                  </a:ext>
                </a:extLst>
              </p:cNvPr>
              <p:cNvSpPr txBox="1"/>
              <p:nvPr/>
            </p:nvSpPr>
            <p:spPr>
              <a:xfrm>
                <a:off x="127000" y="-158750"/>
                <a:ext cx="558800" cy="539750"/>
              </a:xfrm>
              <a:prstGeom prst="rect">
                <a:avLst/>
              </a:prstGeom>
            </p:spPr>
            <p:txBody>
              <a:bodyPr lIns="50800" tIns="50800" rIns="50800" bIns="50800" rtlCol="0" anchor="ctr"/>
              <a:lstStyle/>
              <a:p>
                <a:pPr algn="ctr">
                  <a:lnSpc>
                    <a:spcPts val="2525"/>
                  </a:lnSpc>
                </a:pPr>
                <a:endParaRPr>
                  <a:latin typeface="Meiryo UI" panose="020B0604030504040204" pitchFamily="50" charset="-128"/>
                  <a:ea typeface="Meiryo UI" panose="020B0604030504040204" pitchFamily="50" charset="-128"/>
                </a:endParaRPr>
              </a:p>
            </p:txBody>
          </p:sp>
        </p:grpSp>
      </p:grpSp>
      <p:sp>
        <p:nvSpPr>
          <p:cNvPr id="176" name="四角形: 角を丸くする 175">
            <a:extLst>
              <a:ext uri="{FF2B5EF4-FFF2-40B4-BE49-F238E27FC236}">
                <a16:creationId xmlns:a16="http://schemas.microsoft.com/office/drawing/2014/main" id="{7EBCC8FD-BBF9-DF05-84C6-6F74DECA97A9}"/>
              </a:ext>
            </a:extLst>
          </p:cNvPr>
          <p:cNvSpPr/>
          <p:nvPr/>
        </p:nvSpPr>
        <p:spPr>
          <a:xfrm>
            <a:off x="924539" y="2024613"/>
            <a:ext cx="13170970" cy="3328191"/>
          </a:xfrm>
          <a:prstGeom prst="round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7" name="テキスト ボックス 176">
            <a:extLst>
              <a:ext uri="{FF2B5EF4-FFF2-40B4-BE49-F238E27FC236}">
                <a16:creationId xmlns:a16="http://schemas.microsoft.com/office/drawing/2014/main" id="{30A94A8F-53EE-3E21-5E98-A368D2085DD0}"/>
              </a:ext>
            </a:extLst>
          </p:cNvPr>
          <p:cNvSpPr txBox="1"/>
          <p:nvPr/>
        </p:nvSpPr>
        <p:spPr>
          <a:xfrm>
            <a:off x="14518247" y="2936198"/>
            <a:ext cx="3241843" cy="923330"/>
          </a:xfrm>
          <a:prstGeom prst="rect">
            <a:avLst/>
          </a:prstGeom>
          <a:noFill/>
        </p:spPr>
        <p:txBody>
          <a:bodyPr wrap="square" rtlCol="0">
            <a:spAutoFit/>
          </a:bodyPr>
          <a:lstStyle/>
          <a:p>
            <a:r>
              <a:rPr kumimoji="1" lang="ja-JP" altLang="en-US" dirty="0"/>
              <a:t>営業のプロがメンバーのフォロー。事業成功を共に考える事が出来る</a:t>
            </a:r>
          </a:p>
        </p:txBody>
      </p:sp>
      <p:sp>
        <p:nvSpPr>
          <p:cNvPr id="178" name="テキスト ボックス 177">
            <a:extLst>
              <a:ext uri="{FF2B5EF4-FFF2-40B4-BE49-F238E27FC236}">
                <a16:creationId xmlns:a16="http://schemas.microsoft.com/office/drawing/2014/main" id="{E873D4F8-04FA-3376-41B5-703459F299AF}"/>
              </a:ext>
            </a:extLst>
          </p:cNvPr>
          <p:cNvSpPr txBox="1"/>
          <p:nvPr/>
        </p:nvSpPr>
        <p:spPr>
          <a:xfrm>
            <a:off x="14552522" y="5738641"/>
            <a:ext cx="3241843" cy="1200329"/>
          </a:xfrm>
          <a:prstGeom prst="rect">
            <a:avLst/>
          </a:prstGeom>
          <a:noFill/>
        </p:spPr>
        <p:txBody>
          <a:bodyPr wrap="square" rtlCol="0">
            <a:spAutoFit/>
          </a:bodyPr>
          <a:lstStyle/>
          <a:p>
            <a:r>
              <a:rPr kumimoji="1" lang="ja-JP" altLang="en-US" dirty="0"/>
              <a:t>営業経験豊富なリーダーを</a:t>
            </a:r>
            <a:endParaRPr kumimoji="1" lang="en-US" altLang="ja-JP" dirty="0"/>
          </a:p>
          <a:p>
            <a:r>
              <a:rPr kumimoji="1" lang="ja-JP" altLang="en-US" dirty="0"/>
              <a:t>立てて貴社マネジメント工数が出来る限りかからないように</a:t>
            </a:r>
            <a:endParaRPr kumimoji="1" lang="en-US" altLang="ja-JP" dirty="0"/>
          </a:p>
          <a:p>
            <a:r>
              <a:rPr kumimoji="1" lang="ja-JP" altLang="en-US" dirty="0"/>
              <a:t>ユニット派遣。</a:t>
            </a:r>
          </a:p>
        </p:txBody>
      </p:sp>
      <p:sp>
        <p:nvSpPr>
          <p:cNvPr id="179" name="四角形: 角を丸くする 178">
            <a:extLst>
              <a:ext uri="{FF2B5EF4-FFF2-40B4-BE49-F238E27FC236}">
                <a16:creationId xmlns:a16="http://schemas.microsoft.com/office/drawing/2014/main" id="{8365535C-B6E2-EFA3-6AE9-FF9193435EFD}"/>
              </a:ext>
            </a:extLst>
          </p:cNvPr>
          <p:cNvSpPr/>
          <p:nvPr/>
        </p:nvSpPr>
        <p:spPr>
          <a:xfrm>
            <a:off x="893346" y="5636538"/>
            <a:ext cx="13170970" cy="1540001"/>
          </a:xfrm>
          <a:prstGeom prst="round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テキスト ボックス 179">
            <a:extLst>
              <a:ext uri="{FF2B5EF4-FFF2-40B4-BE49-F238E27FC236}">
                <a16:creationId xmlns:a16="http://schemas.microsoft.com/office/drawing/2014/main" id="{F656969E-CC0F-E75F-CA1B-5D40D1E88224}"/>
              </a:ext>
            </a:extLst>
          </p:cNvPr>
          <p:cNvSpPr txBox="1"/>
          <p:nvPr/>
        </p:nvSpPr>
        <p:spPr>
          <a:xfrm>
            <a:off x="14487713" y="1562948"/>
            <a:ext cx="3306652" cy="646331"/>
          </a:xfrm>
          <a:prstGeom prst="rect">
            <a:avLst/>
          </a:prstGeom>
          <a:noFill/>
        </p:spPr>
        <p:txBody>
          <a:bodyPr wrap="square" rtlCol="0">
            <a:spAutoFit/>
          </a:bodyPr>
          <a:lstStyle/>
          <a:p>
            <a:r>
              <a:rPr kumimoji="1" lang="ja-JP" altLang="en-US" dirty="0"/>
              <a:t>派遣契約であっても他社との違い</a:t>
            </a:r>
          </a:p>
        </p:txBody>
      </p:sp>
    </p:spTree>
    <p:extLst>
      <p:ext uri="{BB962C8B-B14F-4D97-AF65-F5344CB8AC3E}">
        <p14:creationId xmlns:p14="http://schemas.microsoft.com/office/powerpoint/2010/main" val="1977329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アジェンダ</a:t>
            </a:r>
            <a:endParaRPr lang="en-US" altLang="ja-JP" sz="3300" b="1"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5539947A-C8D2-756C-6D25-7A38820C6276}"/>
              </a:ext>
            </a:extLst>
          </p:cNvPr>
          <p:cNvSpPr txBox="1"/>
          <p:nvPr/>
        </p:nvSpPr>
        <p:spPr>
          <a:xfrm>
            <a:off x="1295400" y="1943100"/>
            <a:ext cx="14020800" cy="1384995"/>
          </a:xfrm>
          <a:prstGeom prst="rect">
            <a:avLst/>
          </a:prstGeom>
          <a:noFill/>
        </p:spPr>
        <p:txBody>
          <a:bodyPr wrap="square" rtlCol="0">
            <a:spAutoFit/>
          </a:bodyPr>
          <a:lstStyle/>
          <a:p>
            <a:r>
              <a:rPr kumimoji="1" lang="en-US" altLang="ja-JP" sz="2800" dirty="0"/>
              <a:t>1.</a:t>
            </a:r>
            <a:r>
              <a:rPr kumimoji="1" lang="ja-JP" altLang="en-US" sz="2800" dirty="0"/>
              <a:t>ロープレ参加させていただき、、、</a:t>
            </a:r>
            <a:endParaRPr kumimoji="1" lang="en-US" altLang="ja-JP" sz="2800" dirty="0"/>
          </a:p>
          <a:p>
            <a:r>
              <a:rPr kumimoji="1" lang="en-US" altLang="ja-JP" sz="2800" dirty="0"/>
              <a:t>2.</a:t>
            </a:r>
            <a:r>
              <a:rPr kumimoji="1" lang="ja-JP" altLang="en-US" sz="2800" dirty="0"/>
              <a:t>９月以降</a:t>
            </a:r>
            <a:r>
              <a:rPr kumimoji="1" lang="en-US" altLang="ja-JP" sz="2800" dirty="0"/>
              <a:t>LINE</a:t>
            </a:r>
            <a:r>
              <a:rPr kumimoji="1" lang="ja-JP" altLang="en-US" sz="2800" dirty="0"/>
              <a:t>公式アカウントの体制・役割ご提案</a:t>
            </a:r>
            <a:endParaRPr kumimoji="1" lang="en-US" altLang="ja-JP" sz="2800" dirty="0"/>
          </a:p>
          <a:p>
            <a:r>
              <a:rPr kumimoji="1" lang="en-US" altLang="ja-JP" sz="2800" dirty="0"/>
              <a:t>3.</a:t>
            </a:r>
            <a:r>
              <a:rPr kumimoji="1" lang="ja-JP" altLang="en-US" sz="2800" dirty="0"/>
              <a:t>弊社体制、時給についてご相談</a:t>
            </a:r>
          </a:p>
        </p:txBody>
      </p:sp>
    </p:spTree>
    <p:extLst>
      <p:ext uri="{BB962C8B-B14F-4D97-AF65-F5344CB8AC3E}">
        <p14:creationId xmlns:p14="http://schemas.microsoft.com/office/powerpoint/2010/main" val="1319480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300" b="1" dirty="0">
                <a:latin typeface="Meiryo UI" panose="020B0604030504040204" pitchFamily="50" charset="-128"/>
                <a:ea typeface="Meiryo UI" panose="020B0604030504040204" pitchFamily="50" charset="-128"/>
              </a:rPr>
              <a:t>【</a:t>
            </a:r>
            <a:r>
              <a:rPr lang="ja-JP" altLang="en-US" sz="3300" b="1" dirty="0">
                <a:latin typeface="Meiryo UI" panose="020B0604030504040204" pitchFamily="50" charset="-128"/>
                <a:ea typeface="Meiryo UI" panose="020B0604030504040204" pitchFamily="50" charset="-128"/>
              </a:rPr>
              <a:t>参考</a:t>
            </a:r>
            <a:r>
              <a:rPr lang="en-US" altLang="ja-JP" sz="3300" b="1" dirty="0">
                <a:latin typeface="Meiryo UI" panose="020B0604030504040204" pitchFamily="50" charset="-128"/>
                <a:ea typeface="Meiryo UI" panose="020B0604030504040204" pitchFamily="50" charset="-128"/>
              </a:rPr>
              <a:t>】</a:t>
            </a:r>
            <a:r>
              <a:rPr lang="ja-JP" altLang="en-US" sz="3300" b="1" dirty="0">
                <a:latin typeface="Meiryo UI" panose="020B0604030504040204" pitchFamily="50" charset="-128"/>
                <a:ea typeface="Meiryo UI" panose="020B0604030504040204" pitchFamily="50" charset="-128"/>
              </a:rPr>
              <a:t>セールスイネーブルメントの全体像</a:t>
            </a:r>
            <a:endParaRPr lang="en-US" altLang="ja-JP" sz="33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B135391-81C6-7348-E91C-5CB34E2006A3}"/>
              </a:ext>
            </a:extLst>
          </p:cNvPr>
          <p:cNvSpPr txBox="1"/>
          <p:nvPr/>
        </p:nvSpPr>
        <p:spPr>
          <a:xfrm>
            <a:off x="491489" y="1160337"/>
            <a:ext cx="17227296" cy="415498"/>
          </a:xfrm>
          <a:prstGeom prst="rect">
            <a:avLst/>
          </a:prstGeom>
          <a:noFill/>
        </p:spPr>
        <p:txBody>
          <a:bodyPr wrap="square" rtlCol="0">
            <a:spAutoFit/>
          </a:bodyPr>
          <a:lstStyle/>
          <a:p>
            <a:pPr marL="257175" indent="-257175">
              <a:buFont typeface="Wingdings" panose="05000000000000000000" pitchFamily="2" charset="2"/>
              <a:buChar char="l"/>
            </a:pPr>
            <a:r>
              <a:rPr lang="ja-JP" altLang="en-US" sz="2100" u="sng" dirty="0">
                <a:latin typeface="Meiryo UI" panose="020B0604030504040204" pitchFamily="50" charset="-128"/>
                <a:ea typeface="Meiryo UI" panose="020B0604030504040204" pitchFamily="50" charset="-128"/>
              </a:rPr>
              <a:t>セールスイネーブルメントで実現する世界観は「営業成果・行動・知識</a:t>
            </a:r>
            <a:r>
              <a:rPr lang="en-US" altLang="ja-JP" sz="2100" u="sng" dirty="0">
                <a:latin typeface="Meiryo UI" panose="020B0604030504040204" pitchFamily="50" charset="-128"/>
                <a:ea typeface="Meiryo UI" panose="020B0604030504040204" pitchFamily="50" charset="-128"/>
              </a:rPr>
              <a:t>/</a:t>
            </a:r>
            <a:r>
              <a:rPr lang="ja-JP" altLang="en-US" sz="2100" u="sng" dirty="0">
                <a:latin typeface="Meiryo UI" panose="020B0604030504040204" pitchFamily="50" charset="-128"/>
                <a:ea typeface="Meiryo UI" panose="020B0604030504040204" pitchFamily="50" charset="-128"/>
              </a:rPr>
              <a:t>スキル」をつないで、成果起点のＰＤＣＡサイクルが回る仕組みを社内に作ること。</a:t>
            </a:r>
            <a:endParaRPr kumimoji="1" lang="en-US" altLang="ja-JP" sz="2100" u="sng" dirty="0">
              <a:latin typeface="Meiryo UI" panose="020B0604030504040204" pitchFamily="50" charset="-128"/>
              <a:ea typeface="Meiryo UI" panose="020B0604030504040204" pitchFamily="50" charset="-128"/>
            </a:endParaRPr>
          </a:p>
        </p:txBody>
      </p:sp>
      <p:sp>
        <p:nvSpPr>
          <p:cNvPr id="3" name="二等辺三角形 2">
            <a:extLst>
              <a:ext uri="{FF2B5EF4-FFF2-40B4-BE49-F238E27FC236}">
                <a16:creationId xmlns:a16="http://schemas.microsoft.com/office/drawing/2014/main" id="{D5104E30-96F3-51B4-0804-76AB1566905D}"/>
              </a:ext>
            </a:extLst>
          </p:cNvPr>
          <p:cNvSpPr/>
          <p:nvPr/>
        </p:nvSpPr>
        <p:spPr>
          <a:xfrm>
            <a:off x="1723646" y="2931586"/>
            <a:ext cx="5386388" cy="6815138"/>
          </a:xfrm>
          <a:prstGeom prst="triangle">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7" name="四角形: 角を丸くする 6">
            <a:extLst>
              <a:ext uri="{FF2B5EF4-FFF2-40B4-BE49-F238E27FC236}">
                <a16:creationId xmlns:a16="http://schemas.microsoft.com/office/drawing/2014/main" id="{C8C568C7-83DC-F594-C4D4-841C46CB1F00}"/>
              </a:ext>
            </a:extLst>
          </p:cNvPr>
          <p:cNvSpPr/>
          <p:nvPr/>
        </p:nvSpPr>
        <p:spPr>
          <a:xfrm>
            <a:off x="1973676" y="2119853"/>
            <a:ext cx="5000625"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セールスイネーブルメントで実現する世界</a:t>
            </a:r>
            <a:endParaRPr kumimoji="1" lang="en-US" altLang="ja-JP" sz="1950" b="1" dirty="0">
              <a:solidFill>
                <a:schemeClr val="bg1"/>
              </a:solidFill>
              <a:latin typeface="Meiryo UI" panose="020B0604030504040204" pitchFamily="50" charset="-128"/>
              <a:ea typeface="Meiryo UI" panose="020B0604030504040204" pitchFamily="50" charset="-128"/>
            </a:endParaRPr>
          </a:p>
          <a:p>
            <a:pPr algn="ctr"/>
            <a:r>
              <a:rPr kumimoji="1" lang="en-US" altLang="ja-JP" sz="1950" b="1" dirty="0">
                <a:solidFill>
                  <a:schemeClr val="bg1"/>
                </a:solidFill>
                <a:latin typeface="Meiryo UI" panose="020B0604030504040204" pitchFamily="50" charset="-128"/>
                <a:ea typeface="Meiryo UI" panose="020B0604030504040204" pitchFamily="50" charset="-128"/>
              </a:rPr>
              <a:t>(</a:t>
            </a:r>
            <a:r>
              <a:rPr kumimoji="1" lang="ja-JP" altLang="en-US" sz="1950" b="1" dirty="0">
                <a:solidFill>
                  <a:schemeClr val="bg1"/>
                </a:solidFill>
                <a:latin typeface="Meiryo UI" panose="020B0604030504040204" pitchFamily="50" charset="-128"/>
                <a:ea typeface="Meiryo UI" panose="020B0604030504040204" pitchFamily="50" charset="-128"/>
              </a:rPr>
              <a:t>目指す姿</a:t>
            </a:r>
            <a:r>
              <a:rPr kumimoji="1" lang="en-US" altLang="ja-JP" sz="1950" b="1" dirty="0">
                <a:solidFill>
                  <a:schemeClr val="bg1"/>
                </a:solidFill>
                <a:latin typeface="Meiryo UI" panose="020B0604030504040204" pitchFamily="50" charset="-128"/>
                <a:ea typeface="Meiryo UI" panose="020B0604030504040204" pitchFamily="50" charset="-128"/>
              </a:rPr>
              <a:t>)</a:t>
            </a:r>
            <a:endParaRPr kumimoji="1" lang="ja-JP" altLang="en-US" sz="1950" b="1" dirty="0">
              <a:solidFill>
                <a:schemeClr val="bg1"/>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394ECB1F-5E65-87BC-A799-B909D67DA73F}"/>
              </a:ext>
            </a:extLst>
          </p:cNvPr>
          <p:cNvCxnSpPr/>
          <p:nvPr/>
        </p:nvCxnSpPr>
        <p:spPr>
          <a:xfrm>
            <a:off x="1973676" y="5131862"/>
            <a:ext cx="5000625"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67067AF-4D28-FB60-201E-EFF52C5E50F2}"/>
              </a:ext>
            </a:extLst>
          </p:cNvPr>
          <p:cNvCxnSpPr/>
          <p:nvPr/>
        </p:nvCxnSpPr>
        <p:spPr>
          <a:xfrm>
            <a:off x="1973676" y="7332137"/>
            <a:ext cx="5000625"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E2767150-D2CD-DC86-940B-B3BCBC06ABA8}"/>
              </a:ext>
            </a:extLst>
          </p:cNvPr>
          <p:cNvSpPr txBox="1"/>
          <p:nvPr/>
        </p:nvSpPr>
        <p:spPr>
          <a:xfrm>
            <a:off x="3509581" y="4142307"/>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成果</a:t>
            </a:r>
          </a:p>
        </p:txBody>
      </p:sp>
      <p:sp>
        <p:nvSpPr>
          <p:cNvPr id="12" name="テキスト ボックス 11">
            <a:extLst>
              <a:ext uri="{FF2B5EF4-FFF2-40B4-BE49-F238E27FC236}">
                <a16:creationId xmlns:a16="http://schemas.microsoft.com/office/drawing/2014/main" id="{C66AD536-BB34-2D8B-8156-FEA81864C651}"/>
              </a:ext>
            </a:extLst>
          </p:cNvPr>
          <p:cNvSpPr txBox="1"/>
          <p:nvPr/>
        </p:nvSpPr>
        <p:spPr>
          <a:xfrm>
            <a:off x="3509581" y="6017106"/>
            <a:ext cx="1814513"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行動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C4932C1F-4F62-5396-DD39-8E67826899D5}"/>
              </a:ext>
            </a:extLst>
          </p:cNvPr>
          <p:cNvSpPr txBox="1"/>
          <p:nvPr/>
        </p:nvSpPr>
        <p:spPr>
          <a:xfrm>
            <a:off x="3509581" y="8317046"/>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知識</a:t>
            </a:r>
            <a:r>
              <a:rPr kumimoji="1" lang="en-US" altLang="ja-JP" dirty="0">
                <a:solidFill>
                  <a:schemeClr val="tx2"/>
                </a:solidFill>
                <a:latin typeface="Meiryo UI" panose="020B0604030504040204" pitchFamily="50" charset="-128"/>
                <a:ea typeface="Meiryo UI" panose="020B0604030504040204" pitchFamily="50" charset="-128"/>
              </a:rPr>
              <a:t>/</a:t>
            </a:r>
            <a:r>
              <a:rPr kumimoji="1" lang="ja-JP" altLang="en-US" dirty="0">
                <a:solidFill>
                  <a:schemeClr val="tx2"/>
                </a:solidFill>
                <a:latin typeface="Meiryo UI" panose="020B0604030504040204" pitchFamily="50" charset="-128"/>
                <a:ea typeface="Meiryo UI" panose="020B0604030504040204" pitchFamily="50" charset="-128"/>
              </a:rPr>
              <a:t>スキル</a:t>
            </a:r>
          </a:p>
        </p:txBody>
      </p:sp>
      <p:sp>
        <p:nvSpPr>
          <p:cNvPr id="14" name="テキスト ボックス 13">
            <a:extLst>
              <a:ext uri="{FF2B5EF4-FFF2-40B4-BE49-F238E27FC236}">
                <a16:creationId xmlns:a16="http://schemas.microsoft.com/office/drawing/2014/main" id="{39D87958-CB44-3B22-F292-D1B6964D2EED}"/>
              </a:ext>
            </a:extLst>
          </p:cNvPr>
          <p:cNvSpPr txBox="1"/>
          <p:nvPr/>
        </p:nvSpPr>
        <p:spPr>
          <a:xfrm>
            <a:off x="10871903" y="3155882"/>
            <a:ext cx="3351339" cy="369332"/>
          </a:xfrm>
          <a:prstGeom prst="rect">
            <a:avLst/>
          </a:prstGeom>
          <a:noFill/>
        </p:spPr>
        <p:txBody>
          <a:bodyPr wrap="square" rtlCol="0">
            <a:spAutoFit/>
          </a:bodyPr>
          <a:lstStyle/>
          <a:p>
            <a:r>
              <a:rPr kumimoji="1" lang="ja-JP" altLang="en-US" dirty="0">
                <a:solidFill>
                  <a:schemeClr val="tx2"/>
                </a:solidFill>
                <a:latin typeface="Meiryo UI" panose="020B0604030504040204" pitchFamily="50" charset="-128"/>
                <a:ea typeface="Meiryo UI" panose="020B0604030504040204" pitchFamily="50" charset="-128"/>
              </a:rPr>
              <a:t>顧客の意思決定プロセス</a:t>
            </a:r>
          </a:p>
        </p:txBody>
      </p:sp>
      <p:sp>
        <p:nvSpPr>
          <p:cNvPr id="15" name="テキスト ボックス 14">
            <a:extLst>
              <a:ext uri="{FF2B5EF4-FFF2-40B4-BE49-F238E27FC236}">
                <a16:creationId xmlns:a16="http://schemas.microsoft.com/office/drawing/2014/main" id="{6C5EC676-DC6C-DA5B-B35F-7ECA63855DCA}"/>
              </a:ext>
            </a:extLst>
          </p:cNvPr>
          <p:cNvSpPr txBox="1"/>
          <p:nvPr/>
        </p:nvSpPr>
        <p:spPr>
          <a:xfrm>
            <a:off x="1409318" y="6017106"/>
            <a:ext cx="1814513" cy="369332"/>
          </a:xfrm>
          <a:prstGeom prst="rect">
            <a:avLst/>
          </a:prstGeom>
          <a:noFill/>
        </p:spPr>
        <p:txBody>
          <a:bodyPr wrap="square" rtlCol="0">
            <a:spAutoFit/>
          </a:bodyPr>
          <a:lstStyle/>
          <a:p>
            <a:pPr algn="ctr"/>
            <a:r>
              <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rPr>
              <a:t>プロセス</a:t>
            </a:r>
          </a:p>
        </p:txBody>
      </p:sp>
      <p:sp>
        <p:nvSpPr>
          <p:cNvPr id="16" name="テキスト ボックス 15">
            <a:extLst>
              <a:ext uri="{FF2B5EF4-FFF2-40B4-BE49-F238E27FC236}">
                <a16:creationId xmlns:a16="http://schemas.microsoft.com/office/drawing/2014/main" id="{3F574EDE-5A97-2C10-0D7D-9A97A8D129F0}"/>
              </a:ext>
            </a:extLst>
          </p:cNvPr>
          <p:cNvSpPr txBox="1"/>
          <p:nvPr/>
        </p:nvSpPr>
        <p:spPr>
          <a:xfrm>
            <a:off x="1409320" y="8317046"/>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インプット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17" name="矢印: 上下 16">
            <a:extLst>
              <a:ext uri="{FF2B5EF4-FFF2-40B4-BE49-F238E27FC236}">
                <a16:creationId xmlns:a16="http://schemas.microsoft.com/office/drawing/2014/main" id="{0122EB65-F1EC-172F-53B0-F5B3A51113FF}"/>
              </a:ext>
            </a:extLst>
          </p:cNvPr>
          <p:cNvSpPr/>
          <p:nvPr/>
        </p:nvSpPr>
        <p:spPr>
          <a:xfrm>
            <a:off x="476250" y="2931584"/>
            <a:ext cx="1196439" cy="6815138"/>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2"/>
                </a:solidFill>
                <a:latin typeface="Meiryo UI" panose="020B0604030504040204" pitchFamily="50" charset="-128"/>
                <a:ea typeface="Meiryo UI" panose="020B0604030504040204" pitchFamily="50" charset="-128"/>
              </a:rPr>
              <a:t>営業成果に向けて一気通貫させる</a:t>
            </a:r>
            <a:endParaRPr kumimoji="1" lang="en-US" altLang="ja-JP" dirty="0">
              <a:solidFill>
                <a:schemeClr val="tx2"/>
              </a:solidFill>
              <a:latin typeface="Meiryo UI" panose="020B0604030504040204" pitchFamily="50" charset="-128"/>
              <a:ea typeface="Meiryo UI" panose="020B0604030504040204" pitchFamily="50" charset="-128"/>
            </a:endParaRPr>
          </a:p>
          <a:p>
            <a:pPr algn="ct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39933CFD-8C41-25E1-B4E7-10307771D7BC}"/>
              </a:ext>
            </a:extLst>
          </p:cNvPr>
          <p:cNvSpPr/>
          <p:nvPr/>
        </p:nvSpPr>
        <p:spPr>
          <a:xfrm>
            <a:off x="9944100" y="2119853"/>
            <a:ext cx="6370224"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950" b="1" dirty="0">
                <a:solidFill>
                  <a:schemeClr val="bg1"/>
                </a:solidFill>
                <a:latin typeface="Meiryo UI" panose="020B0604030504040204" pitchFamily="50" charset="-128"/>
                <a:ea typeface="Meiryo UI" panose="020B0604030504040204" pitchFamily="50" charset="-128"/>
              </a:rPr>
              <a:t>データドリブンの育成施策</a:t>
            </a:r>
            <a:endParaRPr lang="en-US" altLang="ja-JP" sz="1950" b="1" dirty="0">
              <a:solidFill>
                <a:schemeClr val="bg1"/>
              </a:solidFill>
              <a:latin typeface="Meiryo UI" panose="020B0604030504040204" pitchFamily="50" charset="-128"/>
              <a:ea typeface="Meiryo UI" panose="020B0604030504040204" pitchFamily="50" charset="-128"/>
            </a:endParaRPr>
          </a:p>
          <a:p>
            <a:pPr algn="ctr"/>
            <a:r>
              <a:rPr kumimoji="1" lang="en-US" altLang="ja-JP" sz="1950" b="1" dirty="0">
                <a:solidFill>
                  <a:schemeClr val="bg1"/>
                </a:solidFill>
                <a:latin typeface="Meiryo UI" panose="020B0604030504040204" pitchFamily="50" charset="-128"/>
                <a:ea typeface="Meiryo UI" panose="020B0604030504040204" pitchFamily="50" charset="-128"/>
              </a:rPr>
              <a:t>(</a:t>
            </a:r>
            <a:r>
              <a:rPr kumimoji="1" lang="ja-JP" altLang="en-US" sz="1950" b="1" dirty="0">
                <a:solidFill>
                  <a:schemeClr val="bg1"/>
                </a:solidFill>
                <a:latin typeface="Meiryo UI" panose="020B0604030504040204" pitchFamily="50" charset="-128"/>
                <a:ea typeface="Meiryo UI" panose="020B0604030504040204" pitchFamily="50" charset="-128"/>
              </a:rPr>
              <a:t>ゴール達成のための手段</a:t>
            </a:r>
            <a:r>
              <a:rPr kumimoji="1" lang="en-US" altLang="ja-JP" sz="1950" b="1" dirty="0">
                <a:solidFill>
                  <a:schemeClr val="bg1"/>
                </a:solidFill>
                <a:latin typeface="Meiryo UI" panose="020B0604030504040204" pitchFamily="50" charset="-128"/>
                <a:ea typeface="Meiryo UI" panose="020B0604030504040204" pitchFamily="50" charset="-128"/>
              </a:rPr>
              <a:t>)</a:t>
            </a:r>
          </a:p>
        </p:txBody>
      </p:sp>
      <p:sp>
        <p:nvSpPr>
          <p:cNvPr id="19" name="四角形: 角を丸くする 18">
            <a:extLst>
              <a:ext uri="{FF2B5EF4-FFF2-40B4-BE49-F238E27FC236}">
                <a16:creationId xmlns:a16="http://schemas.microsoft.com/office/drawing/2014/main" id="{BBFB906F-0FF2-3996-2711-6545F61815FB}"/>
              </a:ext>
            </a:extLst>
          </p:cNvPr>
          <p:cNvSpPr/>
          <p:nvPr/>
        </p:nvSpPr>
        <p:spPr>
          <a:xfrm>
            <a:off x="9944100" y="2972849"/>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A0A9C99A-130B-6C80-AA13-92DF06DFE2DB}"/>
              </a:ext>
            </a:extLst>
          </p:cNvPr>
          <p:cNvSpPr/>
          <p:nvPr/>
        </p:nvSpPr>
        <p:spPr>
          <a:xfrm>
            <a:off x="9944100" y="5251937"/>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A6C40539-40FD-47FD-35FF-077D43F8C404}"/>
              </a:ext>
            </a:extLst>
          </p:cNvPr>
          <p:cNvSpPr/>
          <p:nvPr/>
        </p:nvSpPr>
        <p:spPr>
          <a:xfrm>
            <a:off x="9944100" y="7496618"/>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2" name="二等辺三角形 21">
            <a:extLst>
              <a:ext uri="{FF2B5EF4-FFF2-40B4-BE49-F238E27FC236}">
                <a16:creationId xmlns:a16="http://schemas.microsoft.com/office/drawing/2014/main" id="{82674DA2-5CEE-03CE-7D02-E9A528879827}"/>
              </a:ext>
            </a:extLst>
          </p:cNvPr>
          <p:cNvSpPr/>
          <p:nvPr/>
        </p:nvSpPr>
        <p:spPr>
          <a:xfrm rot="16200000">
            <a:off x="7490837" y="5643677"/>
            <a:ext cx="3454196" cy="854252"/>
          </a:xfrm>
          <a:prstGeom prst="triangle">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26" name="テキスト ボックス 25">
            <a:extLst>
              <a:ext uri="{FF2B5EF4-FFF2-40B4-BE49-F238E27FC236}">
                <a16:creationId xmlns:a16="http://schemas.microsoft.com/office/drawing/2014/main" id="{4739DA1F-98DB-753E-B275-82746DFBBD6E}"/>
              </a:ext>
            </a:extLst>
          </p:cNvPr>
          <p:cNvSpPr txBox="1"/>
          <p:nvPr/>
        </p:nvSpPr>
        <p:spPr>
          <a:xfrm>
            <a:off x="7831895" y="3705214"/>
            <a:ext cx="657225" cy="3877985"/>
          </a:xfrm>
          <a:prstGeom prst="rect">
            <a:avLst/>
          </a:prstGeom>
          <a:noFill/>
        </p:spPr>
        <p:txBody>
          <a:bodyPr wrap="square" rtlCol="0">
            <a:spAutoFit/>
          </a:bodyPr>
          <a:lstStyle/>
          <a:p>
            <a:r>
              <a:rPr kumimoji="1" lang="ja-JP" altLang="en-US" dirty="0">
                <a:solidFill>
                  <a:schemeClr val="tx2"/>
                </a:solidFill>
                <a:latin typeface="Meiryo UI" panose="020B0604030504040204" pitchFamily="50" charset="-128"/>
                <a:ea typeface="Meiryo UI" panose="020B0604030504040204" pitchFamily="50" charset="-128"/>
              </a:rPr>
              <a:t>成果起点の育成</a:t>
            </a:r>
            <a:r>
              <a:rPr kumimoji="1" lang="en-US" altLang="ja-JP" dirty="0">
                <a:solidFill>
                  <a:schemeClr val="tx2"/>
                </a:solidFill>
                <a:latin typeface="Meiryo UI" panose="020B0604030504040204" pitchFamily="50" charset="-128"/>
                <a:ea typeface="Meiryo UI" panose="020B0604030504040204" pitchFamily="50" charset="-128"/>
              </a:rPr>
              <a:t> </a:t>
            </a:r>
            <a:r>
              <a:rPr kumimoji="1" lang="en-US" altLang="ja-JP" sz="2100" dirty="0">
                <a:solidFill>
                  <a:schemeClr val="tx2"/>
                </a:solidFill>
                <a:latin typeface="Meiryo UI" panose="020B0604030504040204" pitchFamily="50" charset="-128"/>
                <a:ea typeface="Meiryo UI" panose="020B0604030504040204" pitchFamily="50" charset="-128"/>
              </a:rPr>
              <a:t>P</a:t>
            </a:r>
          </a:p>
          <a:p>
            <a:r>
              <a:rPr kumimoji="1" lang="en-US" altLang="ja-JP" sz="2100" dirty="0">
                <a:solidFill>
                  <a:schemeClr val="tx2"/>
                </a:solidFill>
                <a:latin typeface="Meiryo UI" panose="020B0604030504040204" pitchFamily="50" charset="-128"/>
                <a:ea typeface="Meiryo UI" panose="020B0604030504040204" pitchFamily="50" charset="-128"/>
              </a:rPr>
              <a:t>D</a:t>
            </a:r>
          </a:p>
          <a:p>
            <a:r>
              <a:rPr kumimoji="1" lang="en-US" altLang="ja-JP" sz="2100" dirty="0">
                <a:solidFill>
                  <a:schemeClr val="tx2"/>
                </a:solidFill>
                <a:latin typeface="Meiryo UI" panose="020B0604030504040204" pitchFamily="50" charset="-128"/>
                <a:ea typeface="Meiryo UI" panose="020B0604030504040204" pitchFamily="50" charset="-128"/>
              </a:rPr>
              <a:t>C </a:t>
            </a:r>
          </a:p>
          <a:p>
            <a:r>
              <a:rPr kumimoji="1" lang="en-US" altLang="ja-JP" sz="2100" dirty="0">
                <a:solidFill>
                  <a:schemeClr val="tx2"/>
                </a:solidFill>
                <a:latin typeface="Meiryo UI" panose="020B0604030504040204" pitchFamily="50" charset="-128"/>
                <a:ea typeface="Meiryo UI" panose="020B0604030504040204" pitchFamily="50" charset="-128"/>
              </a:rPr>
              <a:t>A</a:t>
            </a:r>
          </a:p>
          <a:p>
            <a:r>
              <a:rPr kumimoji="1" lang="ja-JP" altLang="en-US" dirty="0">
                <a:solidFill>
                  <a:schemeClr val="tx2"/>
                </a:solidFill>
                <a:latin typeface="Meiryo UI" panose="020B0604030504040204" pitchFamily="50" charset="-128"/>
                <a:ea typeface="Meiryo UI" panose="020B0604030504040204" pitchFamily="50" charset="-128"/>
              </a:rPr>
              <a:t>サ</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イ</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ク</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ル</a:t>
            </a:r>
            <a:endParaRPr kumimoji="1" lang="en-US" altLang="ja-JP" dirty="0">
              <a:solidFill>
                <a:schemeClr val="tx2"/>
              </a:solidFill>
              <a:latin typeface="Meiryo UI" panose="020B0604030504040204" pitchFamily="50" charset="-128"/>
              <a:ea typeface="Meiryo UI" panose="020B0604030504040204" pitchFamily="50" charset="-128"/>
            </a:endParaRPr>
          </a:p>
          <a:p>
            <a:r>
              <a:rPr lang="ja-JP" altLang="en-US" dirty="0">
                <a:solidFill>
                  <a:schemeClr val="tx2"/>
                </a:solidFill>
                <a:latin typeface="Meiryo UI" panose="020B0604030504040204" pitchFamily="50" charset="-128"/>
                <a:ea typeface="Meiryo UI" panose="020B0604030504040204" pitchFamily="50" charset="-128"/>
              </a:rPr>
              <a:t>を回す</a:t>
            </a:r>
            <a:endParaRPr kumimoji="1" lang="en-US" altLang="ja-JP" dirty="0">
              <a:solidFill>
                <a:schemeClr val="tx2"/>
              </a:solidFill>
              <a:latin typeface="Meiryo UI" panose="020B0604030504040204" pitchFamily="50" charset="-128"/>
              <a:ea typeface="Meiryo UI" panose="020B0604030504040204" pitchFamily="50" charset="-128"/>
            </a:endParaRPr>
          </a:p>
        </p:txBody>
      </p:sp>
      <p:cxnSp>
        <p:nvCxnSpPr>
          <p:cNvPr id="29" name="コネクタ: カギ線 28">
            <a:extLst>
              <a:ext uri="{FF2B5EF4-FFF2-40B4-BE49-F238E27FC236}">
                <a16:creationId xmlns:a16="http://schemas.microsoft.com/office/drawing/2014/main" id="{23F12534-2FB2-D5C4-37DC-C0912295845C}"/>
              </a:ext>
            </a:extLst>
          </p:cNvPr>
          <p:cNvCxnSpPr/>
          <p:nvPr/>
        </p:nvCxnSpPr>
        <p:spPr>
          <a:xfrm rot="5400000" flipH="1" flipV="1">
            <a:off x="4602490" y="5866629"/>
            <a:ext cx="6773873" cy="931257"/>
          </a:xfrm>
          <a:prstGeom prst="bentConnector3">
            <a:avLst>
              <a:gd name="adj1" fmla="val 99988"/>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コネクタ: カギ線 30">
            <a:extLst>
              <a:ext uri="{FF2B5EF4-FFF2-40B4-BE49-F238E27FC236}">
                <a16:creationId xmlns:a16="http://schemas.microsoft.com/office/drawing/2014/main" id="{62383DC1-FA11-7AD4-A38F-1C71FFCF58B8}"/>
              </a:ext>
            </a:extLst>
          </p:cNvPr>
          <p:cNvCxnSpPr>
            <a:cxnSpLocks/>
          </p:cNvCxnSpPr>
          <p:nvPr/>
        </p:nvCxnSpPr>
        <p:spPr>
          <a:xfrm rot="5400000">
            <a:off x="4757859" y="5863297"/>
            <a:ext cx="6773874" cy="992981"/>
          </a:xfrm>
          <a:prstGeom prst="bentConnector3">
            <a:avLst>
              <a:gd name="adj1" fmla="val 99988"/>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7" name="グラフィックス 36" descr="都市 単色塗りつぶし">
            <a:extLst>
              <a:ext uri="{FF2B5EF4-FFF2-40B4-BE49-F238E27FC236}">
                <a16:creationId xmlns:a16="http://schemas.microsoft.com/office/drawing/2014/main" id="{362D7C40-849E-A354-393B-42546288E7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01263" y="2963582"/>
            <a:ext cx="800102" cy="800102"/>
          </a:xfrm>
          <a:prstGeom prst="rect">
            <a:avLst/>
          </a:prstGeom>
        </p:spPr>
      </p:pic>
      <p:sp>
        <p:nvSpPr>
          <p:cNvPr id="38" name="テキスト ボックス 37">
            <a:extLst>
              <a:ext uri="{FF2B5EF4-FFF2-40B4-BE49-F238E27FC236}">
                <a16:creationId xmlns:a16="http://schemas.microsoft.com/office/drawing/2014/main" id="{AA81AC92-0FC8-39E0-6CF9-9460D1776C09}"/>
              </a:ext>
            </a:extLst>
          </p:cNvPr>
          <p:cNvSpPr txBox="1"/>
          <p:nvPr/>
        </p:nvSpPr>
        <p:spPr>
          <a:xfrm>
            <a:off x="1637918" y="4364558"/>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アウトプット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39" name="矢印: 山形 38">
            <a:extLst>
              <a:ext uri="{FF2B5EF4-FFF2-40B4-BE49-F238E27FC236}">
                <a16:creationId xmlns:a16="http://schemas.microsoft.com/office/drawing/2014/main" id="{314B8D54-9C4A-756C-1E00-5DADDC37C5CF}"/>
              </a:ext>
            </a:extLst>
          </p:cNvPr>
          <p:cNvSpPr/>
          <p:nvPr/>
        </p:nvSpPr>
        <p:spPr>
          <a:xfrm>
            <a:off x="10169075" y="3913508"/>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0" name="矢印: 山形 39">
            <a:extLst>
              <a:ext uri="{FF2B5EF4-FFF2-40B4-BE49-F238E27FC236}">
                <a16:creationId xmlns:a16="http://schemas.microsoft.com/office/drawing/2014/main" id="{A7B3F98E-AB27-DD30-8012-BC4A3497E26E}"/>
              </a:ext>
            </a:extLst>
          </p:cNvPr>
          <p:cNvSpPr/>
          <p:nvPr/>
        </p:nvSpPr>
        <p:spPr>
          <a:xfrm>
            <a:off x="11321411" y="392092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1" name="矢印: 山形 40">
            <a:extLst>
              <a:ext uri="{FF2B5EF4-FFF2-40B4-BE49-F238E27FC236}">
                <a16:creationId xmlns:a16="http://schemas.microsoft.com/office/drawing/2014/main" id="{3AFAE78D-AD46-43EE-4C12-9DA0E3B4C8BB}"/>
              </a:ext>
            </a:extLst>
          </p:cNvPr>
          <p:cNvSpPr/>
          <p:nvPr/>
        </p:nvSpPr>
        <p:spPr>
          <a:xfrm>
            <a:off x="12473747" y="392092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2" name="矢印: 山形 41">
            <a:extLst>
              <a:ext uri="{FF2B5EF4-FFF2-40B4-BE49-F238E27FC236}">
                <a16:creationId xmlns:a16="http://schemas.microsoft.com/office/drawing/2014/main" id="{E894096A-04D9-E3F7-A946-B79B77DFE383}"/>
              </a:ext>
            </a:extLst>
          </p:cNvPr>
          <p:cNvSpPr/>
          <p:nvPr/>
        </p:nvSpPr>
        <p:spPr>
          <a:xfrm>
            <a:off x="13626083" y="392092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3" name="矢印: 山形 42">
            <a:extLst>
              <a:ext uri="{FF2B5EF4-FFF2-40B4-BE49-F238E27FC236}">
                <a16:creationId xmlns:a16="http://schemas.microsoft.com/office/drawing/2014/main" id="{EC771693-ECDE-C527-685F-3A036009C8AC}"/>
              </a:ext>
            </a:extLst>
          </p:cNvPr>
          <p:cNvSpPr/>
          <p:nvPr/>
        </p:nvSpPr>
        <p:spPr>
          <a:xfrm>
            <a:off x="14778420" y="3927546"/>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5" name="矢印: 山形 44">
            <a:extLst>
              <a:ext uri="{FF2B5EF4-FFF2-40B4-BE49-F238E27FC236}">
                <a16:creationId xmlns:a16="http://schemas.microsoft.com/office/drawing/2014/main" id="{F6793298-D944-755F-9308-F07292D382A8}"/>
              </a:ext>
            </a:extLst>
          </p:cNvPr>
          <p:cNvSpPr/>
          <p:nvPr/>
        </p:nvSpPr>
        <p:spPr>
          <a:xfrm>
            <a:off x="10169075" y="5963237"/>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6" name="矢印: 山形 45">
            <a:extLst>
              <a:ext uri="{FF2B5EF4-FFF2-40B4-BE49-F238E27FC236}">
                <a16:creationId xmlns:a16="http://schemas.microsoft.com/office/drawing/2014/main" id="{ED76689E-2F43-DE05-6E88-A8835938EC0C}"/>
              </a:ext>
            </a:extLst>
          </p:cNvPr>
          <p:cNvSpPr/>
          <p:nvPr/>
        </p:nvSpPr>
        <p:spPr>
          <a:xfrm>
            <a:off x="11321411"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7" name="矢印: 山形 46">
            <a:extLst>
              <a:ext uri="{FF2B5EF4-FFF2-40B4-BE49-F238E27FC236}">
                <a16:creationId xmlns:a16="http://schemas.microsoft.com/office/drawing/2014/main" id="{FD402971-5240-D666-9A78-AAF588288622}"/>
              </a:ext>
            </a:extLst>
          </p:cNvPr>
          <p:cNvSpPr/>
          <p:nvPr/>
        </p:nvSpPr>
        <p:spPr>
          <a:xfrm>
            <a:off x="12473747"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8" name="矢印: 山形 47">
            <a:extLst>
              <a:ext uri="{FF2B5EF4-FFF2-40B4-BE49-F238E27FC236}">
                <a16:creationId xmlns:a16="http://schemas.microsoft.com/office/drawing/2014/main" id="{B55086C6-D18C-5051-49C9-989A7ACC7806}"/>
              </a:ext>
            </a:extLst>
          </p:cNvPr>
          <p:cNvSpPr/>
          <p:nvPr/>
        </p:nvSpPr>
        <p:spPr>
          <a:xfrm>
            <a:off x="13626083"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9" name="矢印: 山形 48">
            <a:extLst>
              <a:ext uri="{FF2B5EF4-FFF2-40B4-BE49-F238E27FC236}">
                <a16:creationId xmlns:a16="http://schemas.microsoft.com/office/drawing/2014/main" id="{6F6F1EE5-3EB9-4EAA-453A-AD4F6003D536}"/>
              </a:ext>
            </a:extLst>
          </p:cNvPr>
          <p:cNvSpPr/>
          <p:nvPr/>
        </p:nvSpPr>
        <p:spPr>
          <a:xfrm>
            <a:off x="14778420" y="597727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pic>
        <p:nvPicPr>
          <p:cNvPr id="51" name="グラフィックス 50" descr="データベース 単色塗りつぶし">
            <a:extLst>
              <a:ext uri="{FF2B5EF4-FFF2-40B4-BE49-F238E27FC236}">
                <a16:creationId xmlns:a16="http://schemas.microsoft.com/office/drawing/2014/main" id="{C5A4FD15-4484-ACB0-1F56-3E8462F5E2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72611" y="6523676"/>
            <a:ext cx="7614666" cy="864248"/>
          </a:xfrm>
          <a:prstGeom prst="rect">
            <a:avLst/>
          </a:prstGeom>
        </p:spPr>
      </p:pic>
      <p:sp>
        <p:nvSpPr>
          <p:cNvPr id="52" name="テキスト ボックス 51">
            <a:extLst>
              <a:ext uri="{FF2B5EF4-FFF2-40B4-BE49-F238E27FC236}">
                <a16:creationId xmlns:a16="http://schemas.microsoft.com/office/drawing/2014/main" id="{C0CB3582-2530-7463-75E3-63C5ADC77704}"/>
              </a:ext>
            </a:extLst>
          </p:cNvPr>
          <p:cNvSpPr txBox="1"/>
          <p:nvPr/>
        </p:nvSpPr>
        <p:spPr>
          <a:xfrm>
            <a:off x="12809240" y="6749107"/>
            <a:ext cx="1000220" cy="369332"/>
          </a:xfrm>
          <a:prstGeom prst="rect">
            <a:avLst/>
          </a:prstGeom>
          <a:solidFill>
            <a:schemeClr val="bg1"/>
          </a:solid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データ</a:t>
            </a:r>
          </a:p>
        </p:txBody>
      </p:sp>
      <p:pic>
        <p:nvPicPr>
          <p:cNvPr id="54" name="グラフィックス 53" descr="オフィス ワーカー (男性) 単色塗りつぶし">
            <a:extLst>
              <a:ext uri="{FF2B5EF4-FFF2-40B4-BE49-F238E27FC236}">
                <a16:creationId xmlns:a16="http://schemas.microsoft.com/office/drawing/2014/main" id="{25716E2F-A9E7-027F-D192-26041C379D5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36844" y="5251937"/>
            <a:ext cx="764520" cy="764520"/>
          </a:xfrm>
          <a:prstGeom prst="rect">
            <a:avLst/>
          </a:prstGeom>
        </p:spPr>
      </p:pic>
      <p:sp>
        <p:nvSpPr>
          <p:cNvPr id="55" name="テキスト ボックス 54">
            <a:extLst>
              <a:ext uri="{FF2B5EF4-FFF2-40B4-BE49-F238E27FC236}">
                <a16:creationId xmlns:a16="http://schemas.microsoft.com/office/drawing/2014/main" id="{A7196D66-11E7-6DF0-60AB-76BE76E4FBEE}"/>
              </a:ext>
            </a:extLst>
          </p:cNvPr>
          <p:cNvSpPr txBox="1"/>
          <p:nvPr/>
        </p:nvSpPr>
        <p:spPr>
          <a:xfrm>
            <a:off x="11613245" y="5433987"/>
            <a:ext cx="3351339"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営業活動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E7E1559F-88EE-8713-94C3-920AB8758AFF}"/>
              </a:ext>
            </a:extLst>
          </p:cNvPr>
          <p:cNvSpPr txBox="1"/>
          <p:nvPr/>
        </p:nvSpPr>
        <p:spPr>
          <a:xfrm>
            <a:off x="11579133" y="7607756"/>
            <a:ext cx="3351339"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イネーブルメントの取り組み</a:t>
            </a:r>
          </a:p>
        </p:txBody>
      </p:sp>
      <p:sp>
        <p:nvSpPr>
          <p:cNvPr id="57" name="四角形: 角を丸くする 56">
            <a:extLst>
              <a:ext uri="{FF2B5EF4-FFF2-40B4-BE49-F238E27FC236}">
                <a16:creationId xmlns:a16="http://schemas.microsoft.com/office/drawing/2014/main" id="{96442E7C-A4A5-AB6D-C5D1-35E5710458DC}"/>
              </a:ext>
            </a:extLst>
          </p:cNvPr>
          <p:cNvSpPr/>
          <p:nvPr/>
        </p:nvSpPr>
        <p:spPr>
          <a:xfrm>
            <a:off x="10206623" y="8064810"/>
            <a:ext cx="1850727" cy="655398"/>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chemeClr val="tx2"/>
                </a:solidFill>
                <a:latin typeface="Meiryo UI" panose="020B0604030504040204" pitchFamily="50" charset="-128"/>
                <a:ea typeface="Meiryo UI" panose="020B0604030504040204" pitchFamily="50" charset="-128"/>
              </a:rPr>
              <a:t>トレーニング</a:t>
            </a:r>
            <a:endParaRPr kumimoji="1" lang="en-US" altLang="ja-JP" sz="1500" dirty="0">
              <a:solidFill>
                <a:schemeClr val="tx2"/>
              </a:solidFill>
              <a:latin typeface="Meiryo UI" panose="020B0604030504040204" pitchFamily="50" charset="-128"/>
              <a:ea typeface="Meiryo UI" panose="020B0604030504040204" pitchFamily="50" charset="-128"/>
            </a:endParaRPr>
          </a:p>
        </p:txBody>
      </p:sp>
      <p:sp>
        <p:nvSpPr>
          <p:cNvPr id="58" name="四角形: 角を丸くする 57">
            <a:extLst>
              <a:ext uri="{FF2B5EF4-FFF2-40B4-BE49-F238E27FC236}">
                <a16:creationId xmlns:a16="http://schemas.microsoft.com/office/drawing/2014/main" id="{759BF1C5-3062-3260-F5B5-7E930816BBD2}"/>
              </a:ext>
            </a:extLst>
          </p:cNvPr>
          <p:cNvSpPr/>
          <p:nvPr/>
        </p:nvSpPr>
        <p:spPr>
          <a:xfrm>
            <a:off x="12319871" y="8064810"/>
            <a:ext cx="1850727" cy="655398"/>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00" dirty="0">
                <a:solidFill>
                  <a:schemeClr val="tx2"/>
                </a:solidFill>
                <a:latin typeface="Meiryo UI" panose="020B0604030504040204" pitchFamily="50" charset="-128"/>
                <a:ea typeface="Meiryo UI" panose="020B0604030504040204" pitchFamily="50" charset="-128"/>
              </a:rPr>
              <a:t>コーチング</a:t>
            </a:r>
            <a:endParaRPr kumimoji="1" lang="en-US" altLang="ja-JP" sz="1500" dirty="0">
              <a:solidFill>
                <a:schemeClr val="tx2"/>
              </a:solidFill>
              <a:latin typeface="Meiryo UI" panose="020B0604030504040204" pitchFamily="50" charset="-128"/>
              <a:ea typeface="Meiryo UI" panose="020B0604030504040204" pitchFamily="50" charset="-128"/>
            </a:endParaRPr>
          </a:p>
        </p:txBody>
      </p:sp>
      <p:sp>
        <p:nvSpPr>
          <p:cNvPr id="59" name="四角形: 角を丸くする 58">
            <a:extLst>
              <a:ext uri="{FF2B5EF4-FFF2-40B4-BE49-F238E27FC236}">
                <a16:creationId xmlns:a16="http://schemas.microsoft.com/office/drawing/2014/main" id="{39AE6204-CB85-8EB8-0D64-7857BF34726F}"/>
              </a:ext>
            </a:extLst>
          </p:cNvPr>
          <p:cNvSpPr/>
          <p:nvPr/>
        </p:nvSpPr>
        <p:spPr>
          <a:xfrm>
            <a:off x="14393447" y="8064810"/>
            <a:ext cx="1850727" cy="655398"/>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chemeClr val="tx2"/>
                </a:solidFill>
                <a:latin typeface="Meiryo UI" panose="020B0604030504040204" pitchFamily="50" charset="-128"/>
                <a:ea typeface="Meiryo UI" panose="020B0604030504040204" pitchFamily="50" charset="-128"/>
              </a:rPr>
              <a:t>ツール</a:t>
            </a:r>
            <a:r>
              <a:rPr lang="en-US" altLang="ja-JP" sz="1500" dirty="0">
                <a:solidFill>
                  <a:schemeClr val="tx2"/>
                </a:solidFill>
                <a:latin typeface="Meiryo UI" panose="020B0604030504040204" pitchFamily="50" charset="-128"/>
                <a:ea typeface="Meiryo UI" panose="020B0604030504040204" pitchFamily="50" charset="-128"/>
              </a:rPr>
              <a:t>/</a:t>
            </a:r>
            <a:r>
              <a:rPr lang="ja-JP" altLang="en-US" sz="1500" dirty="0">
                <a:solidFill>
                  <a:schemeClr val="tx2"/>
                </a:solidFill>
                <a:latin typeface="Meiryo UI" panose="020B0604030504040204" pitchFamily="50" charset="-128"/>
                <a:ea typeface="Meiryo UI" panose="020B0604030504040204" pitchFamily="50" charset="-128"/>
              </a:rPr>
              <a:t>ナレッジ</a:t>
            </a:r>
            <a:endParaRPr kumimoji="1" lang="en-US" altLang="ja-JP" sz="1500" dirty="0">
              <a:solidFill>
                <a:schemeClr val="tx2"/>
              </a:solidFill>
              <a:latin typeface="Meiryo UI" panose="020B0604030504040204" pitchFamily="50" charset="-128"/>
              <a:ea typeface="Meiryo UI" panose="020B0604030504040204" pitchFamily="50" charset="-128"/>
            </a:endParaRPr>
          </a:p>
        </p:txBody>
      </p:sp>
      <p:pic>
        <p:nvPicPr>
          <p:cNvPr id="60" name="グラフィックス 59" descr="データベース 単色塗りつぶし">
            <a:extLst>
              <a:ext uri="{FF2B5EF4-FFF2-40B4-BE49-F238E27FC236}">
                <a16:creationId xmlns:a16="http://schemas.microsoft.com/office/drawing/2014/main" id="{9855BD30-6FCD-356F-9880-05623F32FCB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72611" y="8741108"/>
            <a:ext cx="7614666" cy="864248"/>
          </a:xfrm>
          <a:prstGeom prst="rect">
            <a:avLst/>
          </a:prstGeom>
        </p:spPr>
      </p:pic>
      <p:sp>
        <p:nvSpPr>
          <p:cNvPr id="61" name="テキスト ボックス 60">
            <a:extLst>
              <a:ext uri="{FF2B5EF4-FFF2-40B4-BE49-F238E27FC236}">
                <a16:creationId xmlns:a16="http://schemas.microsoft.com/office/drawing/2014/main" id="{96175960-1849-2D0B-6B96-887D9D5F6C1B}"/>
              </a:ext>
            </a:extLst>
          </p:cNvPr>
          <p:cNvSpPr txBox="1"/>
          <p:nvPr/>
        </p:nvSpPr>
        <p:spPr>
          <a:xfrm>
            <a:off x="12809240" y="8966539"/>
            <a:ext cx="1000220" cy="369332"/>
          </a:xfrm>
          <a:prstGeom prst="rect">
            <a:avLst/>
          </a:prstGeom>
          <a:solidFill>
            <a:schemeClr val="bg1"/>
          </a:solid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データ</a:t>
            </a:r>
          </a:p>
        </p:txBody>
      </p:sp>
      <p:pic>
        <p:nvPicPr>
          <p:cNvPr id="67" name="グラフィックス 66" descr="戻る 単色塗りつぶし">
            <a:extLst>
              <a:ext uri="{FF2B5EF4-FFF2-40B4-BE49-F238E27FC236}">
                <a16:creationId xmlns:a16="http://schemas.microsoft.com/office/drawing/2014/main" id="{A24DC602-4360-4EE3-E85F-F6472D427F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7507151">
            <a:off x="10146269" y="6871414"/>
            <a:ext cx="1141718" cy="1141718"/>
          </a:xfrm>
          <a:prstGeom prst="rect">
            <a:avLst/>
          </a:prstGeom>
        </p:spPr>
      </p:pic>
      <p:pic>
        <p:nvPicPr>
          <p:cNvPr id="68" name="グラフィックス 67" descr="戻る 単色塗りつぶし">
            <a:extLst>
              <a:ext uri="{FF2B5EF4-FFF2-40B4-BE49-F238E27FC236}">
                <a16:creationId xmlns:a16="http://schemas.microsoft.com/office/drawing/2014/main" id="{BD890A24-09D7-9C9E-B5F6-5E4CF634BC1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7456347">
            <a:off x="15232144" y="6971455"/>
            <a:ext cx="1141718" cy="1141718"/>
          </a:xfrm>
          <a:prstGeom prst="rect">
            <a:avLst/>
          </a:prstGeom>
        </p:spPr>
      </p:pic>
      <p:sp>
        <p:nvSpPr>
          <p:cNvPr id="69" name="矢印: 上下 68">
            <a:extLst>
              <a:ext uri="{FF2B5EF4-FFF2-40B4-BE49-F238E27FC236}">
                <a16:creationId xmlns:a16="http://schemas.microsoft.com/office/drawing/2014/main" id="{6869F2F2-2471-F96A-7525-08872DB7D8E5}"/>
              </a:ext>
            </a:extLst>
          </p:cNvPr>
          <p:cNvSpPr/>
          <p:nvPr/>
        </p:nvSpPr>
        <p:spPr>
          <a:xfrm>
            <a:off x="12057349" y="4574127"/>
            <a:ext cx="490223" cy="1164504"/>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solidFill>
                <a:schemeClr val="tx2"/>
              </a:solidFill>
              <a:latin typeface="Meiryo UI" panose="020B0604030504040204" pitchFamily="50" charset="-128"/>
              <a:ea typeface="Meiryo UI" panose="020B0604030504040204" pitchFamily="50" charset="-128"/>
            </a:endParaRPr>
          </a:p>
        </p:txBody>
      </p:sp>
      <p:sp>
        <p:nvSpPr>
          <p:cNvPr id="70" name="矢印: 上下 69">
            <a:extLst>
              <a:ext uri="{FF2B5EF4-FFF2-40B4-BE49-F238E27FC236}">
                <a16:creationId xmlns:a16="http://schemas.microsoft.com/office/drawing/2014/main" id="{88E4A026-7C61-45ED-23E3-121FDA8AB3EB}"/>
              </a:ext>
            </a:extLst>
          </p:cNvPr>
          <p:cNvSpPr/>
          <p:nvPr/>
        </p:nvSpPr>
        <p:spPr>
          <a:xfrm>
            <a:off x="13983910" y="4574127"/>
            <a:ext cx="490223" cy="1164504"/>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solidFill>
                <a:schemeClr val="tx2"/>
              </a:solidFill>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A391F001-97C0-586F-2072-FE4C751704E4}"/>
              </a:ext>
            </a:extLst>
          </p:cNvPr>
          <p:cNvSpPr txBox="1"/>
          <p:nvPr/>
        </p:nvSpPr>
        <p:spPr>
          <a:xfrm>
            <a:off x="11906891" y="4937519"/>
            <a:ext cx="764520" cy="369332"/>
          </a:xfrm>
          <a:prstGeom prst="rect">
            <a:avLst/>
          </a:prstGeom>
          <a:noFill/>
        </p:spPr>
        <p:txBody>
          <a:bodyPr wrap="square" rtlCol="0">
            <a:spAutoFit/>
          </a:bodyPr>
          <a:lstStyle/>
          <a:p>
            <a:pPr algn="ctr"/>
            <a:r>
              <a:rPr kumimoji="1" lang="ja-JP" altLang="en-US" b="1" dirty="0">
                <a:solidFill>
                  <a:schemeClr val="accent2">
                    <a:lumMod val="60000"/>
                    <a:lumOff val="40000"/>
                  </a:schemeClr>
                </a:solidFill>
                <a:latin typeface="Meiryo UI" panose="020B0604030504040204" pitchFamily="50" charset="-128"/>
                <a:ea typeface="Meiryo UI" panose="020B0604030504040204" pitchFamily="50" charset="-128"/>
              </a:rPr>
              <a:t>整合</a:t>
            </a:r>
          </a:p>
        </p:txBody>
      </p:sp>
      <p:sp>
        <p:nvSpPr>
          <p:cNvPr id="72" name="テキスト ボックス 71">
            <a:extLst>
              <a:ext uri="{FF2B5EF4-FFF2-40B4-BE49-F238E27FC236}">
                <a16:creationId xmlns:a16="http://schemas.microsoft.com/office/drawing/2014/main" id="{B298A165-96B4-95EE-761C-488F40E45639}"/>
              </a:ext>
            </a:extLst>
          </p:cNvPr>
          <p:cNvSpPr txBox="1"/>
          <p:nvPr/>
        </p:nvSpPr>
        <p:spPr>
          <a:xfrm>
            <a:off x="13869681" y="4937519"/>
            <a:ext cx="764520" cy="369332"/>
          </a:xfrm>
          <a:prstGeom prst="rect">
            <a:avLst/>
          </a:prstGeom>
          <a:noFill/>
        </p:spPr>
        <p:txBody>
          <a:bodyPr wrap="square" rtlCol="0">
            <a:spAutoFit/>
          </a:bodyPr>
          <a:lstStyle/>
          <a:p>
            <a:pPr algn="ctr"/>
            <a:r>
              <a:rPr kumimoji="1" lang="ja-JP" altLang="en-US" b="1" dirty="0">
                <a:solidFill>
                  <a:schemeClr val="accent2">
                    <a:lumMod val="60000"/>
                    <a:lumOff val="40000"/>
                  </a:schemeClr>
                </a:solidFill>
                <a:latin typeface="Meiryo UI" panose="020B0604030504040204" pitchFamily="50" charset="-128"/>
                <a:ea typeface="Meiryo UI" panose="020B0604030504040204" pitchFamily="50" charset="-128"/>
              </a:rPr>
              <a:t>整合</a:t>
            </a:r>
          </a:p>
        </p:txBody>
      </p:sp>
      <p:sp>
        <p:nvSpPr>
          <p:cNvPr id="73" name="テキスト ボックス 72">
            <a:extLst>
              <a:ext uri="{FF2B5EF4-FFF2-40B4-BE49-F238E27FC236}">
                <a16:creationId xmlns:a16="http://schemas.microsoft.com/office/drawing/2014/main" id="{CB9ED5AD-BA0A-47FA-0135-39EB9BF11CCD}"/>
              </a:ext>
            </a:extLst>
          </p:cNvPr>
          <p:cNvSpPr txBox="1"/>
          <p:nvPr/>
        </p:nvSpPr>
        <p:spPr>
          <a:xfrm>
            <a:off x="1256702" y="2617332"/>
            <a:ext cx="561423" cy="553998"/>
          </a:xfrm>
          <a:prstGeom prst="rect">
            <a:avLst/>
          </a:prstGeom>
          <a:noFill/>
        </p:spPr>
        <p:txBody>
          <a:bodyPr wrap="square" rtlCol="0">
            <a:spAutoFit/>
          </a:bodyPr>
          <a:lstStyle/>
          <a:p>
            <a:r>
              <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①</a:t>
            </a:r>
          </a:p>
        </p:txBody>
      </p:sp>
      <p:sp>
        <p:nvSpPr>
          <p:cNvPr id="74" name="テキスト ボックス 73">
            <a:extLst>
              <a:ext uri="{FF2B5EF4-FFF2-40B4-BE49-F238E27FC236}">
                <a16:creationId xmlns:a16="http://schemas.microsoft.com/office/drawing/2014/main" id="{B8E71A44-9D0B-EDFD-F481-19EF3286B206}"/>
              </a:ext>
            </a:extLst>
          </p:cNvPr>
          <p:cNvSpPr txBox="1"/>
          <p:nvPr/>
        </p:nvSpPr>
        <p:spPr>
          <a:xfrm>
            <a:off x="8898848" y="2613797"/>
            <a:ext cx="561423" cy="553998"/>
          </a:xfrm>
          <a:prstGeom prst="rect">
            <a:avLst/>
          </a:prstGeom>
          <a:noFill/>
        </p:spPr>
        <p:txBody>
          <a:bodyPr wrap="square" rtlCol="0">
            <a:spAutoFit/>
          </a:bodyPr>
          <a:lstStyle/>
          <a:p>
            <a:r>
              <a:rPr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②</a:t>
            </a:r>
            <a:endPar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75" name="テキスト ボックス 74">
            <a:extLst>
              <a:ext uri="{FF2B5EF4-FFF2-40B4-BE49-F238E27FC236}">
                <a16:creationId xmlns:a16="http://schemas.microsoft.com/office/drawing/2014/main" id="{DEF03411-9B8B-D552-60D8-5C8E1BA69C53}"/>
              </a:ext>
            </a:extLst>
          </p:cNvPr>
          <p:cNvSpPr txBox="1"/>
          <p:nvPr/>
        </p:nvSpPr>
        <p:spPr>
          <a:xfrm>
            <a:off x="8898848" y="7846428"/>
            <a:ext cx="561423" cy="553998"/>
          </a:xfrm>
          <a:prstGeom prst="rect">
            <a:avLst/>
          </a:prstGeom>
          <a:noFill/>
        </p:spPr>
        <p:txBody>
          <a:bodyPr wrap="square" rtlCol="0">
            <a:spAutoFit/>
          </a:bodyPr>
          <a:lstStyle/>
          <a:p>
            <a:r>
              <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③</a:t>
            </a:r>
          </a:p>
        </p:txBody>
      </p:sp>
      <p:sp>
        <p:nvSpPr>
          <p:cNvPr id="8" name="テキスト ボックス 7">
            <a:extLst>
              <a:ext uri="{FF2B5EF4-FFF2-40B4-BE49-F238E27FC236}">
                <a16:creationId xmlns:a16="http://schemas.microsoft.com/office/drawing/2014/main" id="{8C3EB58A-624B-E9BA-5395-D8D0A2185B70}"/>
              </a:ext>
            </a:extLst>
          </p:cNvPr>
          <p:cNvSpPr txBox="1"/>
          <p:nvPr/>
        </p:nvSpPr>
        <p:spPr>
          <a:xfrm>
            <a:off x="15220155" y="3242449"/>
            <a:ext cx="2591595" cy="334707"/>
          </a:xfrm>
          <a:prstGeom prst="rect">
            <a:avLst/>
          </a:prstGeom>
          <a:noFill/>
        </p:spPr>
        <p:txBody>
          <a:bodyPr wrap="square" rtlCol="0">
            <a:spAutoFit/>
          </a:bodyPr>
          <a:lstStyle/>
          <a:p>
            <a:r>
              <a:rPr lang="ja-JP" altLang="en-US" sz="1575" dirty="0">
                <a:solidFill>
                  <a:srgbClr val="FF0000"/>
                </a:solidFill>
                <a:latin typeface="Meiryo UI" panose="020B0604030504040204" pitchFamily="50" charset="-128"/>
                <a:ea typeface="Meiryo UI" panose="020B0604030504040204" pitchFamily="50" charset="-128"/>
              </a:rPr>
              <a:t>どこに歩留まりがあるのか</a:t>
            </a:r>
            <a:endParaRPr kumimoji="1" lang="ja-JP" altLang="en-US" sz="1575" dirty="0">
              <a:solidFill>
                <a:srgbClr val="FF0000"/>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A39EA86C-4ADC-7771-39B5-CCA119EC4340}"/>
              </a:ext>
            </a:extLst>
          </p:cNvPr>
          <p:cNvSpPr txBox="1"/>
          <p:nvPr/>
        </p:nvSpPr>
        <p:spPr>
          <a:xfrm>
            <a:off x="15244253" y="5371091"/>
            <a:ext cx="2591595" cy="334707"/>
          </a:xfrm>
          <a:prstGeom prst="rect">
            <a:avLst/>
          </a:prstGeom>
          <a:noFill/>
        </p:spPr>
        <p:txBody>
          <a:bodyPr wrap="square" rtlCol="0">
            <a:spAutoFit/>
          </a:bodyPr>
          <a:lstStyle/>
          <a:p>
            <a:r>
              <a:rPr lang="ja-JP" altLang="en-US" sz="1575" dirty="0">
                <a:solidFill>
                  <a:srgbClr val="FF0000"/>
                </a:solidFill>
                <a:latin typeface="Meiryo UI" panose="020B0604030504040204" pitchFamily="50" charset="-128"/>
                <a:ea typeface="Meiryo UI" panose="020B0604030504040204" pitchFamily="50" charset="-128"/>
              </a:rPr>
              <a:t>どこに課題があるのか</a:t>
            </a:r>
            <a:endParaRPr kumimoji="1" lang="ja-JP" altLang="en-US" sz="1575" dirty="0">
              <a:solidFill>
                <a:srgbClr val="FF0000"/>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4EBD194E-6E0C-782E-E85E-092731202822}"/>
              </a:ext>
            </a:extLst>
          </p:cNvPr>
          <p:cNvSpPr txBox="1"/>
          <p:nvPr/>
        </p:nvSpPr>
        <p:spPr>
          <a:xfrm>
            <a:off x="15502356" y="8848307"/>
            <a:ext cx="2056410" cy="334707"/>
          </a:xfrm>
          <a:prstGeom prst="rect">
            <a:avLst/>
          </a:prstGeom>
          <a:noFill/>
        </p:spPr>
        <p:txBody>
          <a:bodyPr wrap="square" rtlCol="0">
            <a:spAutoFit/>
          </a:bodyPr>
          <a:lstStyle/>
          <a:p>
            <a:r>
              <a:rPr lang="ja-JP" altLang="en-US" sz="1575" dirty="0">
                <a:solidFill>
                  <a:srgbClr val="FF0000"/>
                </a:solidFill>
                <a:latin typeface="Meiryo UI" panose="020B0604030504040204" pitchFamily="50" charset="-128"/>
                <a:ea typeface="Meiryo UI" panose="020B0604030504040204" pitchFamily="50" charset="-128"/>
              </a:rPr>
              <a:t>何で解決できるのか</a:t>
            </a:r>
            <a:endParaRPr kumimoji="1" lang="ja-JP" altLang="en-US" sz="1575"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2273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セールスイネーブルメントの全体像「</a:t>
            </a:r>
            <a:r>
              <a:rPr lang="en-US" altLang="ja-JP" sz="3300" b="1" dirty="0">
                <a:latin typeface="Meiryo UI" panose="020B0604030504040204" pitchFamily="50" charset="-128"/>
                <a:ea typeface="Meiryo UI" panose="020B0604030504040204" pitchFamily="50" charset="-128"/>
              </a:rPr>
              <a:t>LINE</a:t>
            </a:r>
            <a:r>
              <a:rPr lang="ja-JP" altLang="en-US" sz="3300" b="1" dirty="0">
                <a:latin typeface="Meiryo UI" panose="020B0604030504040204" pitchFamily="50" charset="-128"/>
                <a:ea typeface="Meiryo UI" panose="020B0604030504040204" pitchFamily="50" charset="-128"/>
              </a:rPr>
              <a:t>公式</a:t>
            </a:r>
            <a:r>
              <a:rPr lang="en-US" altLang="ja-JP" sz="3300" b="1" dirty="0">
                <a:latin typeface="Meiryo UI" panose="020B0604030504040204" pitchFamily="50" charset="-128"/>
                <a:ea typeface="Meiryo UI" panose="020B0604030504040204" pitchFamily="50" charset="-128"/>
              </a:rPr>
              <a:t>PJ</a:t>
            </a:r>
            <a:r>
              <a:rPr lang="ja-JP" altLang="en-US" sz="3300" b="1" dirty="0">
                <a:latin typeface="Meiryo UI" panose="020B0604030504040204" pitchFamily="50" charset="-128"/>
                <a:ea typeface="Meiryo UI" panose="020B0604030504040204" pitchFamily="50" charset="-128"/>
              </a:rPr>
              <a:t>の場合」</a:t>
            </a:r>
            <a:endParaRPr lang="en-US" altLang="ja-JP" sz="33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B135391-81C6-7348-E91C-5CB34E2006A3}"/>
              </a:ext>
            </a:extLst>
          </p:cNvPr>
          <p:cNvSpPr txBox="1"/>
          <p:nvPr/>
        </p:nvSpPr>
        <p:spPr>
          <a:xfrm>
            <a:off x="491489" y="1160338"/>
            <a:ext cx="17227296"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a:t>
            </a:r>
            <a:r>
              <a:rPr kumimoji="1" lang="ja-JP" altLang="en-US" sz="2400" u="sng" dirty="0">
                <a:latin typeface="Meiryo UI" panose="020B0604030504040204" pitchFamily="50" charset="-128"/>
                <a:ea typeface="Meiryo UI" panose="020B0604030504040204" pitchFamily="50" charset="-128"/>
              </a:rPr>
              <a:t>現在、アポイントの了承で歩留まりが発生しています。アポイント獲得のトレーニングが必要だと考えます。</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p:txBody>
      </p:sp>
      <p:sp>
        <p:nvSpPr>
          <p:cNvPr id="3" name="二等辺三角形 2">
            <a:extLst>
              <a:ext uri="{FF2B5EF4-FFF2-40B4-BE49-F238E27FC236}">
                <a16:creationId xmlns:a16="http://schemas.microsoft.com/office/drawing/2014/main" id="{D5104E30-96F3-51B4-0804-76AB1566905D}"/>
              </a:ext>
            </a:extLst>
          </p:cNvPr>
          <p:cNvSpPr/>
          <p:nvPr/>
        </p:nvSpPr>
        <p:spPr>
          <a:xfrm>
            <a:off x="1723646" y="2931586"/>
            <a:ext cx="5386388" cy="6815138"/>
          </a:xfrm>
          <a:prstGeom prst="triangle">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7" name="四角形: 角を丸くする 6">
            <a:extLst>
              <a:ext uri="{FF2B5EF4-FFF2-40B4-BE49-F238E27FC236}">
                <a16:creationId xmlns:a16="http://schemas.microsoft.com/office/drawing/2014/main" id="{C8C568C7-83DC-F594-C4D4-841C46CB1F00}"/>
              </a:ext>
            </a:extLst>
          </p:cNvPr>
          <p:cNvSpPr/>
          <p:nvPr/>
        </p:nvSpPr>
        <p:spPr>
          <a:xfrm>
            <a:off x="1973676" y="2119853"/>
            <a:ext cx="5000625"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セールスイネーブルメントで実現する世界</a:t>
            </a:r>
            <a:endParaRPr kumimoji="1" lang="en-US" altLang="ja-JP" sz="1950" b="1" dirty="0">
              <a:solidFill>
                <a:schemeClr val="bg1"/>
              </a:solidFill>
              <a:latin typeface="Meiryo UI" panose="020B0604030504040204" pitchFamily="50" charset="-128"/>
              <a:ea typeface="Meiryo UI" panose="020B0604030504040204" pitchFamily="50" charset="-128"/>
            </a:endParaRPr>
          </a:p>
          <a:p>
            <a:pPr algn="ctr"/>
            <a:r>
              <a:rPr kumimoji="1" lang="en-US" altLang="ja-JP" sz="1950" b="1" dirty="0">
                <a:solidFill>
                  <a:schemeClr val="bg1"/>
                </a:solidFill>
                <a:latin typeface="Meiryo UI" panose="020B0604030504040204" pitchFamily="50" charset="-128"/>
                <a:ea typeface="Meiryo UI" panose="020B0604030504040204" pitchFamily="50" charset="-128"/>
              </a:rPr>
              <a:t>(</a:t>
            </a:r>
            <a:r>
              <a:rPr kumimoji="1" lang="ja-JP" altLang="en-US" sz="1950" b="1" dirty="0">
                <a:solidFill>
                  <a:schemeClr val="bg1"/>
                </a:solidFill>
                <a:latin typeface="Meiryo UI" panose="020B0604030504040204" pitchFamily="50" charset="-128"/>
                <a:ea typeface="Meiryo UI" panose="020B0604030504040204" pitchFamily="50" charset="-128"/>
              </a:rPr>
              <a:t>目指す姿</a:t>
            </a:r>
            <a:r>
              <a:rPr kumimoji="1" lang="en-US" altLang="ja-JP" sz="1950" b="1" dirty="0">
                <a:solidFill>
                  <a:schemeClr val="bg1"/>
                </a:solidFill>
                <a:latin typeface="Meiryo UI" panose="020B0604030504040204" pitchFamily="50" charset="-128"/>
                <a:ea typeface="Meiryo UI" panose="020B0604030504040204" pitchFamily="50" charset="-128"/>
              </a:rPr>
              <a:t>)</a:t>
            </a:r>
            <a:endParaRPr kumimoji="1" lang="ja-JP" altLang="en-US" sz="1950" b="1" dirty="0">
              <a:solidFill>
                <a:schemeClr val="bg1"/>
              </a:solidFill>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394ECB1F-5E65-87BC-A799-B909D67DA73F}"/>
              </a:ext>
            </a:extLst>
          </p:cNvPr>
          <p:cNvCxnSpPr/>
          <p:nvPr/>
        </p:nvCxnSpPr>
        <p:spPr>
          <a:xfrm>
            <a:off x="1973676" y="5131862"/>
            <a:ext cx="5000625"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67067AF-4D28-FB60-201E-EFF52C5E50F2}"/>
              </a:ext>
            </a:extLst>
          </p:cNvPr>
          <p:cNvCxnSpPr/>
          <p:nvPr/>
        </p:nvCxnSpPr>
        <p:spPr>
          <a:xfrm>
            <a:off x="1973676" y="7332137"/>
            <a:ext cx="5000625"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E2767150-D2CD-DC86-940B-B3BCBC06ABA8}"/>
              </a:ext>
            </a:extLst>
          </p:cNvPr>
          <p:cNvSpPr txBox="1"/>
          <p:nvPr/>
        </p:nvSpPr>
        <p:spPr>
          <a:xfrm>
            <a:off x="3509581" y="4142307"/>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成果</a:t>
            </a:r>
          </a:p>
        </p:txBody>
      </p:sp>
      <p:sp>
        <p:nvSpPr>
          <p:cNvPr id="12" name="テキスト ボックス 11">
            <a:extLst>
              <a:ext uri="{FF2B5EF4-FFF2-40B4-BE49-F238E27FC236}">
                <a16:creationId xmlns:a16="http://schemas.microsoft.com/office/drawing/2014/main" id="{C66AD536-BB34-2D8B-8156-FEA81864C651}"/>
              </a:ext>
            </a:extLst>
          </p:cNvPr>
          <p:cNvSpPr txBox="1"/>
          <p:nvPr/>
        </p:nvSpPr>
        <p:spPr>
          <a:xfrm>
            <a:off x="3509581" y="6017106"/>
            <a:ext cx="1814513"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行動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C4932C1F-4F62-5396-DD39-8E67826899D5}"/>
              </a:ext>
            </a:extLst>
          </p:cNvPr>
          <p:cNvSpPr txBox="1"/>
          <p:nvPr/>
        </p:nvSpPr>
        <p:spPr>
          <a:xfrm>
            <a:off x="3509581" y="8317046"/>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知識</a:t>
            </a:r>
            <a:r>
              <a:rPr kumimoji="1" lang="en-US" altLang="ja-JP" dirty="0">
                <a:solidFill>
                  <a:schemeClr val="tx2"/>
                </a:solidFill>
                <a:latin typeface="Meiryo UI" panose="020B0604030504040204" pitchFamily="50" charset="-128"/>
                <a:ea typeface="Meiryo UI" panose="020B0604030504040204" pitchFamily="50" charset="-128"/>
              </a:rPr>
              <a:t>/</a:t>
            </a:r>
            <a:r>
              <a:rPr kumimoji="1" lang="ja-JP" altLang="en-US" dirty="0">
                <a:solidFill>
                  <a:schemeClr val="tx2"/>
                </a:solidFill>
                <a:latin typeface="Meiryo UI" panose="020B0604030504040204" pitchFamily="50" charset="-128"/>
                <a:ea typeface="Meiryo UI" panose="020B0604030504040204" pitchFamily="50" charset="-128"/>
              </a:rPr>
              <a:t>スキル</a:t>
            </a:r>
          </a:p>
        </p:txBody>
      </p:sp>
      <p:sp>
        <p:nvSpPr>
          <p:cNvPr id="14" name="テキスト ボックス 13">
            <a:extLst>
              <a:ext uri="{FF2B5EF4-FFF2-40B4-BE49-F238E27FC236}">
                <a16:creationId xmlns:a16="http://schemas.microsoft.com/office/drawing/2014/main" id="{39D87958-CB44-3B22-F292-D1B6964D2EED}"/>
              </a:ext>
            </a:extLst>
          </p:cNvPr>
          <p:cNvSpPr txBox="1"/>
          <p:nvPr/>
        </p:nvSpPr>
        <p:spPr>
          <a:xfrm>
            <a:off x="10871903" y="3155882"/>
            <a:ext cx="3351339" cy="369332"/>
          </a:xfrm>
          <a:prstGeom prst="rect">
            <a:avLst/>
          </a:prstGeom>
          <a:noFill/>
        </p:spPr>
        <p:txBody>
          <a:bodyPr wrap="square" rtlCol="0">
            <a:spAutoFit/>
          </a:bodyPr>
          <a:lstStyle/>
          <a:p>
            <a:r>
              <a:rPr kumimoji="1" lang="ja-JP" altLang="en-US" dirty="0">
                <a:solidFill>
                  <a:schemeClr val="tx2"/>
                </a:solidFill>
                <a:latin typeface="Meiryo UI" panose="020B0604030504040204" pitchFamily="50" charset="-128"/>
                <a:ea typeface="Meiryo UI" panose="020B0604030504040204" pitchFamily="50" charset="-128"/>
              </a:rPr>
              <a:t>顧客の意思決定プロセス</a:t>
            </a:r>
          </a:p>
        </p:txBody>
      </p:sp>
      <p:sp>
        <p:nvSpPr>
          <p:cNvPr id="15" name="テキスト ボックス 14">
            <a:extLst>
              <a:ext uri="{FF2B5EF4-FFF2-40B4-BE49-F238E27FC236}">
                <a16:creationId xmlns:a16="http://schemas.microsoft.com/office/drawing/2014/main" id="{6C5EC676-DC6C-DA5B-B35F-7ECA63855DCA}"/>
              </a:ext>
            </a:extLst>
          </p:cNvPr>
          <p:cNvSpPr txBox="1"/>
          <p:nvPr/>
        </p:nvSpPr>
        <p:spPr>
          <a:xfrm>
            <a:off x="1409318" y="6017106"/>
            <a:ext cx="1814513" cy="369332"/>
          </a:xfrm>
          <a:prstGeom prst="rect">
            <a:avLst/>
          </a:prstGeom>
          <a:noFill/>
        </p:spPr>
        <p:txBody>
          <a:bodyPr wrap="square" rtlCol="0">
            <a:spAutoFit/>
          </a:bodyPr>
          <a:lstStyle/>
          <a:p>
            <a:pPr algn="ctr"/>
            <a:r>
              <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rPr>
              <a:t>プロセス</a:t>
            </a:r>
          </a:p>
        </p:txBody>
      </p:sp>
      <p:sp>
        <p:nvSpPr>
          <p:cNvPr id="16" name="テキスト ボックス 15">
            <a:extLst>
              <a:ext uri="{FF2B5EF4-FFF2-40B4-BE49-F238E27FC236}">
                <a16:creationId xmlns:a16="http://schemas.microsoft.com/office/drawing/2014/main" id="{3F574EDE-5A97-2C10-0D7D-9A97A8D129F0}"/>
              </a:ext>
            </a:extLst>
          </p:cNvPr>
          <p:cNvSpPr txBox="1"/>
          <p:nvPr/>
        </p:nvSpPr>
        <p:spPr>
          <a:xfrm>
            <a:off x="1409320" y="8317046"/>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インプット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17" name="矢印: 上下 16">
            <a:extLst>
              <a:ext uri="{FF2B5EF4-FFF2-40B4-BE49-F238E27FC236}">
                <a16:creationId xmlns:a16="http://schemas.microsoft.com/office/drawing/2014/main" id="{0122EB65-F1EC-172F-53B0-F5B3A51113FF}"/>
              </a:ext>
            </a:extLst>
          </p:cNvPr>
          <p:cNvSpPr/>
          <p:nvPr/>
        </p:nvSpPr>
        <p:spPr>
          <a:xfrm>
            <a:off x="476250" y="2931584"/>
            <a:ext cx="1196439" cy="6815138"/>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2"/>
                </a:solidFill>
                <a:latin typeface="Meiryo UI" panose="020B0604030504040204" pitchFamily="50" charset="-128"/>
                <a:ea typeface="Meiryo UI" panose="020B0604030504040204" pitchFamily="50" charset="-128"/>
              </a:rPr>
              <a:t>営業成果に向けて一気通貫させる</a:t>
            </a:r>
            <a:endParaRPr kumimoji="1" lang="en-US" altLang="ja-JP" dirty="0">
              <a:solidFill>
                <a:schemeClr val="tx2"/>
              </a:solidFill>
              <a:latin typeface="Meiryo UI" panose="020B0604030504040204" pitchFamily="50" charset="-128"/>
              <a:ea typeface="Meiryo UI" panose="020B0604030504040204" pitchFamily="50" charset="-128"/>
            </a:endParaRPr>
          </a:p>
          <a:p>
            <a:pPr algn="ct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39933CFD-8C41-25E1-B4E7-10307771D7BC}"/>
              </a:ext>
            </a:extLst>
          </p:cNvPr>
          <p:cNvSpPr/>
          <p:nvPr/>
        </p:nvSpPr>
        <p:spPr>
          <a:xfrm>
            <a:off x="9944100" y="2119853"/>
            <a:ext cx="6370224"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950" b="1" dirty="0">
                <a:solidFill>
                  <a:schemeClr val="bg1"/>
                </a:solidFill>
                <a:latin typeface="Meiryo UI" panose="020B0604030504040204" pitchFamily="50" charset="-128"/>
                <a:ea typeface="Meiryo UI" panose="020B0604030504040204" pitchFamily="50" charset="-128"/>
              </a:rPr>
              <a:t>データドリブンの育成施策</a:t>
            </a:r>
            <a:endParaRPr lang="en-US" altLang="ja-JP" sz="1950" b="1" dirty="0">
              <a:solidFill>
                <a:schemeClr val="bg1"/>
              </a:solidFill>
              <a:latin typeface="Meiryo UI" panose="020B0604030504040204" pitchFamily="50" charset="-128"/>
              <a:ea typeface="Meiryo UI" panose="020B0604030504040204" pitchFamily="50" charset="-128"/>
            </a:endParaRPr>
          </a:p>
          <a:p>
            <a:pPr algn="ctr"/>
            <a:r>
              <a:rPr kumimoji="1" lang="en-US" altLang="ja-JP" sz="1950" b="1" dirty="0">
                <a:solidFill>
                  <a:schemeClr val="bg1"/>
                </a:solidFill>
                <a:latin typeface="Meiryo UI" panose="020B0604030504040204" pitchFamily="50" charset="-128"/>
                <a:ea typeface="Meiryo UI" panose="020B0604030504040204" pitchFamily="50" charset="-128"/>
              </a:rPr>
              <a:t>(</a:t>
            </a:r>
            <a:r>
              <a:rPr kumimoji="1" lang="ja-JP" altLang="en-US" sz="1950" b="1" dirty="0">
                <a:solidFill>
                  <a:schemeClr val="bg1"/>
                </a:solidFill>
                <a:latin typeface="Meiryo UI" panose="020B0604030504040204" pitchFamily="50" charset="-128"/>
                <a:ea typeface="Meiryo UI" panose="020B0604030504040204" pitchFamily="50" charset="-128"/>
              </a:rPr>
              <a:t>ゴール達成のための手段</a:t>
            </a:r>
            <a:r>
              <a:rPr kumimoji="1" lang="en-US" altLang="ja-JP" sz="1950" b="1" dirty="0">
                <a:solidFill>
                  <a:schemeClr val="bg1"/>
                </a:solidFill>
                <a:latin typeface="Meiryo UI" panose="020B0604030504040204" pitchFamily="50" charset="-128"/>
                <a:ea typeface="Meiryo UI" panose="020B0604030504040204" pitchFamily="50" charset="-128"/>
              </a:rPr>
              <a:t>)</a:t>
            </a:r>
          </a:p>
        </p:txBody>
      </p:sp>
      <p:sp>
        <p:nvSpPr>
          <p:cNvPr id="19" name="四角形: 角を丸くする 18">
            <a:extLst>
              <a:ext uri="{FF2B5EF4-FFF2-40B4-BE49-F238E27FC236}">
                <a16:creationId xmlns:a16="http://schemas.microsoft.com/office/drawing/2014/main" id="{BBFB906F-0FF2-3996-2711-6545F61815FB}"/>
              </a:ext>
            </a:extLst>
          </p:cNvPr>
          <p:cNvSpPr/>
          <p:nvPr/>
        </p:nvSpPr>
        <p:spPr>
          <a:xfrm>
            <a:off x="9944100" y="2972849"/>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A0A9C99A-130B-6C80-AA13-92DF06DFE2DB}"/>
              </a:ext>
            </a:extLst>
          </p:cNvPr>
          <p:cNvSpPr/>
          <p:nvPr/>
        </p:nvSpPr>
        <p:spPr>
          <a:xfrm>
            <a:off x="9944100" y="5251937"/>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A6C40539-40FD-47FD-35FF-077D43F8C404}"/>
              </a:ext>
            </a:extLst>
          </p:cNvPr>
          <p:cNvSpPr/>
          <p:nvPr/>
        </p:nvSpPr>
        <p:spPr>
          <a:xfrm>
            <a:off x="9944100" y="7496618"/>
            <a:ext cx="6370224" cy="2056350"/>
          </a:xfrm>
          <a:prstGeom prst="roundRect">
            <a:avLst/>
          </a:prstGeom>
          <a:noFill/>
          <a:ln>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950" dirty="0">
              <a:solidFill>
                <a:schemeClr val="tx2"/>
              </a:solidFill>
              <a:latin typeface="Meiryo UI" panose="020B0604030504040204" pitchFamily="50" charset="-128"/>
              <a:ea typeface="Meiryo UI" panose="020B0604030504040204" pitchFamily="50" charset="-128"/>
            </a:endParaRPr>
          </a:p>
        </p:txBody>
      </p:sp>
      <p:sp>
        <p:nvSpPr>
          <p:cNvPr id="22" name="二等辺三角形 21">
            <a:extLst>
              <a:ext uri="{FF2B5EF4-FFF2-40B4-BE49-F238E27FC236}">
                <a16:creationId xmlns:a16="http://schemas.microsoft.com/office/drawing/2014/main" id="{82674DA2-5CEE-03CE-7D02-E9A528879827}"/>
              </a:ext>
            </a:extLst>
          </p:cNvPr>
          <p:cNvSpPr/>
          <p:nvPr/>
        </p:nvSpPr>
        <p:spPr>
          <a:xfrm rot="16200000">
            <a:off x="7490837" y="5643677"/>
            <a:ext cx="3454196" cy="854252"/>
          </a:xfrm>
          <a:prstGeom prst="triangle">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26" name="テキスト ボックス 25">
            <a:extLst>
              <a:ext uri="{FF2B5EF4-FFF2-40B4-BE49-F238E27FC236}">
                <a16:creationId xmlns:a16="http://schemas.microsoft.com/office/drawing/2014/main" id="{4739DA1F-98DB-753E-B275-82746DFBBD6E}"/>
              </a:ext>
            </a:extLst>
          </p:cNvPr>
          <p:cNvSpPr txBox="1"/>
          <p:nvPr/>
        </p:nvSpPr>
        <p:spPr>
          <a:xfrm>
            <a:off x="7831895" y="3705214"/>
            <a:ext cx="657225" cy="3877985"/>
          </a:xfrm>
          <a:prstGeom prst="rect">
            <a:avLst/>
          </a:prstGeom>
          <a:noFill/>
        </p:spPr>
        <p:txBody>
          <a:bodyPr wrap="square" rtlCol="0">
            <a:spAutoFit/>
          </a:bodyPr>
          <a:lstStyle/>
          <a:p>
            <a:r>
              <a:rPr kumimoji="1" lang="ja-JP" altLang="en-US" dirty="0">
                <a:solidFill>
                  <a:schemeClr val="tx2"/>
                </a:solidFill>
                <a:latin typeface="Meiryo UI" panose="020B0604030504040204" pitchFamily="50" charset="-128"/>
                <a:ea typeface="Meiryo UI" panose="020B0604030504040204" pitchFamily="50" charset="-128"/>
              </a:rPr>
              <a:t>成果起点の育成</a:t>
            </a:r>
            <a:r>
              <a:rPr kumimoji="1" lang="en-US" altLang="ja-JP" dirty="0">
                <a:solidFill>
                  <a:schemeClr val="tx2"/>
                </a:solidFill>
                <a:latin typeface="Meiryo UI" panose="020B0604030504040204" pitchFamily="50" charset="-128"/>
                <a:ea typeface="Meiryo UI" panose="020B0604030504040204" pitchFamily="50" charset="-128"/>
              </a:rPr>
              <a:t> </a:t>
            </a:r>
            <a:r>
              <a:rPr kumimoji="1" lang="en-US" altLang="ja-JP" sz="2100" dirty="0">
                <a:solidFill>
                  <a:schemeClr val="tx2"/>
                </a:solidFill>
                <a:latin typeface="Meiryo UI" panose="020B0604030504040204" pitchFamily="50" charset="-128"/>
                <a:ea typeface="Meiryo UI" panose="020B0604030504040204" pitchFamily="50" charset="-128"/>
              </a:rPr>
              <a:t>P</a:t>
            </a:r>
          </a:p>
          <a:p>
            <a:r>
              <a:rPr kumimoji="1" lang="en-US" altLang="ja-JP" sz="2100" dirty="0">
                <a:solidFill>
                  <a:schemeClr val="tx2"/>
                </a:solidFill>
                <a:latin typeface="Meiryo UI" panose="020B0604030504040204" pitchFamily="50" charset="-128"/>
                <a:ea typeface="Meiryo UI" panose="020B0604030504040204" pitchFamily="50" charset="-128"/>
              </a:rPr>
              <a:t>D</a:t>
            </a:r>
          </a:p>
          <a:p>
            <a:r>
              <a:rPr kumimoji="1" lang="en-US" altLang="ja-JP" sz="2100" dirty="0">
                <a:solidFill>
                  <a:schemeClr val="tx2"/>
                </a:solidFill>
                <a:latin typeface="Meiryo UI" panose="020B0604030504040204" pitchFamily="50" charset="-128"/>
                <a:ea typeface="Meiryo UI" panose="020B0604030504040204" pitchFamily="50" charset="-128"/>
              </a:rPr>
              <a:t>C </a:t>
            </a:r>
          </a:p>
          <a:p>
            <a:r>
              <a:rPr kumimoji="1" lang="en-US" altLang="ja-JP" sz="2100" dirty="0">
                <a:solidFill>
                  <a:schemeClr val="tx2"/>
                </a:solidFill>
                <a:latin typeface="Meiryo UI" panose="020B0604030504040204" pitchFamily="50" charset="-128"/>
                <a:ea typeface="Meiryo UI" panose="020B0604030504040204" pitchFamily="50" charset="-128"/>
              </a:rPr>
              <a:t>A</a:t>
            </a:r>
          </a:p>
          <a:p>
            <a:r>
              <a:rPr kumimoji="1" lang="ja-JP" altLang="en-US" dirty="0">
                <a:solidFill>
                  <a:schemeClr val="tx2"/>
                </a:solidFill>
                <a:latin typeface="Meiryo UI" panose="020B0604030504040204" pitchFamily="50" charset="-128"/>
                <a:ea typeface="Meiryo UI" panose="020B0604030504040204" pitchFamily="50" charset="-128"/>
              </a:rPr>
              <a:t>サ</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イ</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ク</a:t>
            </a:r>
            <a:endParaRPr kumimoji="1" lang="en-US" altLang="ja-JP" dirty="0">
              <a:solidFill>
                <a:schemeClr val="tx2"/>
              </a:solidFill>
              <a:latin typeface="Meiryo UI" panose="020B0604030504040204" pitchFamily="50" charset="-128"/>
              <a:ea typeface="Meiryo UI" panose="020B0604030504040204" pitchFamily="50" charset="-128"/>
            </a:endParaRPr>
          </a:p>
          <a:p>
            <a:r>
              <a:rPr kumimoji="1" lang="ja-JP" altLang="en-US" dirty="0">
                <a:solidFill>
                  <a:schemeClr val="tx2"/>
                </a:solidFill>
                <a:latin typeface="Meiryo UI" panose="020B0604030504040204" pitchFamily="50" charset="-128"/>
                <a:ea typeface="Meiryo UI" panose="020B0604030504040204" pitchFamily="50" charset="-128"/>
              </a:rPr>
              <a:t>ル</a:t>
            </a:r>
            <a:endParaRPr kumimoji="1" lang="en-US" altLang="ja-JP" dirty="0">
              <a:solidFill>
                <a:schemeClr val="tx2"/>
              </a:solidFill>
              <a:latin typeface="Meiryo UI" panose="020B0604030504040204" pitchFamily="50" charset="-128"/>
              <a:ea typeface="Meiryo UI" panose="020B0604030504040204" pitchFamily="50" charset="-128"/>
            </a:endParaRPr>
          </a:p>
          <a:p>
            <a:r>
              <a:rPr lang="ja-JP" altLang="en-US" dirty="0">
                <a:solidFill>
                  <a:schemeClr val="tx2"/>
                </a:solidFill>
                <a:latin typeface="Meiryo UI" panose="020B0604030504040204" pitchFamily="50" charset="-128"/>
                <a:ea typeface="Meiryo UI" panose="020B0604030504040204" pitchFamily="50" charset="-128"/>
              </a:rPr>
              <a:t>を回す</a:t>
            </a:r>
            <a:endParaRPr kumimoji="1" lang="en-US" altLang="ja-JP" dirty="0">
              <a:solidFill>
                <a:schemeClr val="tx2"/>
              </a:solidFill>
              <a:latin typeface="Meiryo UI" panose="020B0604030504040204" pitchFamily="50" charset="-128"/>
              <a:ea typeface="Meiryo UI" panose="020B0604030504040204" pitchFamily="50" charset="-128"/>
            </a:endParaRPr>
          </a:p>
        </p:txBody>
      </p:sp>
      <p:cxnSp>
        <p:nvCxnSpPr>
          <p:cNvPr id="29" name="コネクタ: カギ線 28">
            <a:extLst>
              <a:ext uri="{FF2B5EF4-FFF2-40B4-BE49-F238E27FC236}">
                <a16:creationId xmlns:a16="http://schemas.microsoft.com/office/drawing/2014/main" id="{23F12534-2FB2-D5C4-37DC-C0912295845C}"/>
              </a:ext>
            </a:extLst>
          </p:cNvPr>
          <p:cNvCxnSpPr/>
          <p:nvPr/>
        </p:nvCxnSpPr>
        <p:spPr>
          <a:xfrm rot="5400000" flipH="1" flipV="1">
            <a:off x="4602490" y="5866629"/>
            <a:ext cx="6773873" cy="931257"/>
          </a:xfrm>
          <a:prstGeom prst="bentConnector3">
            <a:avLst>
              <a:gd name="adj1" fmla="val 99988"/>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コネクタ: カギ線 30">
            <a:extLst>
              <a:ext uri="{FF2B5EF4-FFF2-40B4-BE49-F238E27FC236}">
                <a16:creationId xmlns:a16="http://schemas.microsoft.com/office/drawing/2014/main" id="{62383DC1-FA11-7AD4-A38F-1C71FFCF58B8}"/>
              </a:ext>
            </a:extLst>
          </p:cNvPr>
          <p:cNvCxnSpPr>
            <a:cxnSpLocks/>
          </p:cNvCxnSpPr>
          <p:nvPr/>
        </p:nvCxnSpPr>
        <p:spPr>
          <a:xfrm rot="5400000">
            <a:off x="4757859" y="5863297"/>
            <a:ext cx="6773874" cy="992981"/>
          </a:xfrm>
          <a:prstGeom prst="bentConnector3">
            <a:avLst>
              <a:gd name="adj1" fmla="val 99988"/>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7" name="グラフィックス 36" descr="都市 単色塗りつぶし">
            <a:extLst>
              <a:ext uri="{FF2B5EF4-FFF2-40B4-BE49-F238E27FC236}">
                <a16:creationId xmlns:a16="http://schemas.microsoft.com/office/drawing/2014/main" id="{362D7C40-849E-A354-393B-42546288E7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01263" y="2963582"/>
            <a:ext cx="800102" cy="800102"/>
          </a:xfrm>
          <a:prstGeom prst="rect">
            <a:avLst/>
          </a:prstGeom>
        </p:spPr>
      </p:pic>
      <p:sp>
        <p:nvSpPr>
          <p:cNvPr id="38" name="テキスト ボックス 37">
            <a:extLst>
              <a:ext uri="{FF2B5EF4-FFF2-40B4-BE49-F238E27FC236}">
                <a16:creationId xmlns:a16="http://schemas.microsoft.com/office/drawing/2014/main" id="{AA81AC92-0FC8-39E0-6CF9-9460D1776C09}"/>
              </a:ext>
            </a:extLst>
          </p:cNvPr>
          <p:cNvSpPr txBox="1"/>
          <p:nvPr/>
        </p:nvSpPr>
        <p:spPr>
          <a:xfrm>
            <a:off x="1637918" y="4364558"/>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アウトプット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39" name="矢印: 山形 38">
            <a:extLst>
              <a:ext uri="{FF2B5EF4-FFF2-40B4-BE49-F238E27FC236}">
                <a16:creationId xmlns:a16="http://schemas.microsoft.com/office/drawing/2014/main" id="{314B8D54-9C4A-756C-1E00-5DADDC37C5CF}"/>
              </a:ext>
            </a:extLst>
          </p:cNvPr>
          <p:cNvSpPr/>
          <p:nvPr/>
        </p:nvSpPr>
        <p:spPr>
          <a:xfrm>
            <a:off x="10169075" y="3913508"/>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0" name="矢印: 山形 39">
            <a:extLst>
              <a:ext uri="{FF2B5EF4-FFF2-40B4-BE49-F238E27FC236}">
                <a16:creationId xmlns:a16="http://schemas.microsoft.com/office/drawing/2014/main" id="{A7B3F98E-AB27-DD30-8012-BC4A3497E26E}"/>
              </a:ext>
            </a:extLst>
          </p:cNvPr>
          <p:cNvSpPr/>
          <p:nvPr/>
        </p:nvSpPr>
        <p:spPr>
          <a:xfrm>
            <a:off x="11321411" y="3920925"/>
            <a:ext cx="1350000" cy="5940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00" b="1" dirty="0">
                <a:solidFill>
                  <a:schemeClr val="bg1"/>
                </a:solidFill>
                <a:latin typeface="Meiryo UI" panose="020B0604030504040204" pitchFamily="50" charset="-128"/>
                <a:ea typeface="Meiryo UI" panose="020B0604030504040204" pitchFamily="50" charset="-128"/>
              </a:rPr>
              <a:t>アポ了承</a:t>
            </a:r>
          </a:p>
        </p:txBody>
      </p:sp>
      <p:sp>
        <p:nvSpPr>
          <p:cNvPr id="41" name="矢印: 山形 40">
            <a:extLst>
              <a:ext uri="{FF2B5EF4-FFF2-40B4-BE49-F238E27FC236}">
                <a16:creationId xmlns:a16="http://schemas.microsoft.com/office/drawing/2014/main" id="{3AFAE78D-AD46-43EE-4C12-9DA0E3B4C8BB}"/>
              </a:ext>
            </a:extLst>
          </p:cNvPr>
          <p:cNvSpPr/>
          <p:nvPr/>
        </p:nvSpPr>
        <p:spPr>
          <a:xfrm>
            <a:off x="12473747" y="392092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2" name="矢印: 山形 41">
            <a:extLst>
              <a:ext uri="{FF2B5EF4-FFF2-40B4-BE49-F238E27FC236}">
                <a16:creationId xmlns:a16="http://schemas.microsoft.com/office/drawing/2014/main" id="{E894096A-04D9-E3F7-A946-B79B77DFE383}"/>
              </a:ext>
            </a:extLst>
          </p:cNvPr>
          <p:cNvSpPr/>
          <p:nvPr/>
        </p:nvSpPr>
        <p:spPr>
          <a:xfrm>
            <a:off x="13626083" y="392092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3" name="矢印: 山形 42">
            <a:extLst>
              <a:ext uri="{FF2B5EF4-FFF2-40B4-BE49-F238E27FC236}">
                <a16:creationId xmlns:a16="http://schemas.microsoft.com/office/drawing/2014/main" id="{EC771693-ECDE-C527-685F-3A036009C8AC}"/>
              </a:ext>
            </a:extLst>
          </p:cNvPr>
          <p:cNvSpPr/>
          <p:nvPr/>
        </p:nvSpPr>
        <p:spPr>
          <a:xfrm>
            <a:off x="14778420" y="3927546"/>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5" name="矢印: 山形 44">
            <a:extLst>
              <a:ext uri="{FF2B5EF4-FFF2-40B4-BE49-F238E27FC236}">
                <a16:creationId xmlns:a16="http://schemas.microsoft.com/office/drawing/2014/main" id="{F6793298-D944-755F-9308-F07292D382A8}"/>
              </a:ext>
            </a:extLst>
          </p:cNvPr>
          <p:cNvSpPr/>
          <p:nvPr/>
        </p:nvSpPr>
        <p:spPr>
          <a:xfrm>
            <a:off x="10169075" y="5963237"/>
            <a:ext cx="1350000" cy="594000"/>
          </a:xfrm>
          <a:prstGeom prst="chevr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00" b="1" dirty="0">
              <a:solidFill>
                <a:schemeClr val="bg1"/>
              </a:solidFill>
              <a:latin typeface="Meiryo UI" panose="020B0604030504040204" pitchFamily="50" charset="-128"/>
              <a:ea typeface="Meiryo UI" panose="020B0604030504040204" pitchFamily="50" charset="-128"/>
            </a:endParaRPr>
          </a:p>
        </p:txBody>
      </p:sp>
      <p:sp>
        <p:nvSpPr>
          <p:cNvPr id="46" name="矢印: 山形 45">
            <a:extLst>
              <a:ext uri="{FF2B5EF4-FFF2-40B4-BE49-F238E27FC236}">
                <a16:creationId xmlns:a16="http://schemas.microsoft.com/office/drawing/2014/main" id="{ED76689E-2F43-DE05-6E88-A8835938EC0C}"/>
              </a:ext>
            </a:extLst>
          </p:cNvPr>
          <p:cNvSpPr/>
          <p:nvPr/>
        </p:nvSpPr>
        <p:spPr>
          <a:xfrm>
            <a:off x="11321411"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7" name="矢印: 山形 46">
            <a:extLst>
              <a:ext uri="{FF2B5EF4-FFF2-40B4-BE49-F238E27FC236}">
                <a16:creationId xmlns:a16="http://schemas.microsoft.com/office/drawing/2014/main" id="{FD402971-5240-D666-9A78-AAF588288622}"/>
              </a:ext>
            </a:extLst>
          </p:cNvPr>
          <p:cNvSpPr/>
          <p:nvPr/>
        </p:nvSpPr>
        <p:spPr>
          <a:xfrm>
            <a:off x="12473747"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8" name="矢印: 山形 47">
            <a:extLst>
              <a:ext uri="{FF2B5EF4-FFF2-40B4-BE49-F238E27FC236}">
                <a16:creationId xmlns:a16="http://schemas.microsoft.com/office/drawing/2014/main" id="{B55086C6-D18C-5051-49C9-989A7ACC7806}"/>
              </a:ext>
            </a:extLst>
          </p:cNvPr>
          <p:cNvSpPr/>
          <p:nvPr/>
        </p:nvSpPr>
        <p:spPr>
          <a:xfrm>
            <a:off x="13626083" y="5970654"/>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sp>
        <p:nvSpPr>
          <p:cNvPr id="49" name="矢印: 山形 48">
            <a:extLst>
              <a:ext uri="{FF2B5EF4-FFF2-40B4-BE49-F238E27FC236}">
                <a16:creationId xmlns:a16="http://schemas.microsoft.com/office/drawing/2014/main" id="{6F6F1EE5-3EB9-4EAA-453A-AD4F6003D536}"/>
              </a:ext>
            </a:extLst>
          </p:cNvPr>
          <p:cNvSpPr/>
          <p:nvPr/>
        </p:nvSpPr>
        <p:spPr>
          <a:xfrm>
            <a:off x="14778420" y="5977275"/>
            <a:ext cx="1350000" cy="594000"/>
          </a:xfrm>
          <a:prstGeom prst="chevron">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solidFill>
                <a:schemeClr val="tx1"/>
              </a:solidFill>
            </a:endParaRPr>
          </a:p>
        </p:txBody>
      </p:sp>
      <p:pic>
        <p:nvPicPr>
          <p:cNvPr id="51" name="グラフィックス 50" descr="データベース 単色塗りつぶし">
            <a:extLst>
              <a:ext uri="{FF2B5EF4-FFF2-40B4-BE49-F238E27FC236}">
                <a16:creationId xmlns:a16="http://schemas.microsoft.com/office/drawing/2014/main" id="{C5A4FD15-4484-ACB0-1F56-3E8462F5E2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72611" y="6523676"/>
            <a:ext cx="7614666" cy="864248"/>
          </a:xfrm>
          <a:prstGeom prst="rect">
            <a:avLst/>
          </a:prstGeom>
        </p:spPr>
      </p:pic>
      <p:sp>
        <p:nvSpPr>
          <p:cNvPr id="52" name="テキスト ボックス 51">
            <a:extLst>
              <a:ext uri="{FF2B5EF4-FFF2-40B4-BE49-F238E27FC236}">
                <a16:creationId xmlns:a16="http://schemas.microsoft.com/office/drawing/2014/main" id="{C0CB3582-2530-7463-75E3-63C5ADC77704}"/>
              </a:ext>
            </a:extLst>
          </p:cNvPr>
          <p:cNvSpPr txBox="1"/>
          <p:nvPr/>
        </p:nvSpPr>
        <p:spPr>
          <a:xfrm>
            <a:off x="12809240" y="6749107"/>
            <a:ext cx="1000220" cy="369332"/>
          </a:xfrm>
          <a:prstGeom prst="rect">
            <a:avLst/>
          </a:prstGeom>
          <a:solidFill>
            <a:schemeClr val="bg1"/>
          </a:solid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データ</a:t>
            </a:r>
          </a:p>
        </p:txBody>
      </p:sp>
      <p:pic>
        <p:nvPicPr>
          <p:cNvPr id="54" name="グラフィックス 53" descr="オフィス ワーカー (男性) 単色塗りつぶし">
            <a:extLst>
              <a:ext uri="{FF2B5EF4-FFF2-40B4-BE49-F238E27FC236}">
                <a16:creationId xmlns:a16="http://schemas.microsoft.com/office/drawing/2014/main" id="{25716E2F-A9E7-027F-D192-26041C379D5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36844" y="5251937"/>
            <a:ext cx="764520" cy="764520"/>
          </a:xfrm>
          <a:prstGeom prst="rect">
            <a:avLst/>
          </a:prstGeom>
        </p:spPr>
      </p:pic>
      <p:sp>
        <p:nvSpPr>
          <p:cNvPr id="55" name="テキスト ボックス 54">
            <a:extLst>
              <a:ext uri="{FF2B5EF4-FFF2-40B4-BE49-F238E27FC236}">
                <a16:creationId xmlns:a16="http://schemas.microsoft.com/office/drawing/2014/main" id="{A7196D66-11E7-6DF0-60AB-76BE76E4FBEE}"/>
              </a:ext>
            </a:extLst>
          </p:cNvPr>
          <p:cNvSpPr txBox="1"/>
          <p:nvPr/>
        </p:nvSpPr>
        <p:spPr>
          <a:xfrm>
            <a:off x="11613245" y="5433987"/>
            <a:ext cx="3351339"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営業活動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E7E1559F-88EE-8713-94C3-920AB8758AFF}"/>
              </a:ext>
            </a:extLst>
          </p:cNvPr>
          <p:cNvSpPr txBox="1"/>
          <p:nvPr/>
        </p:nvSpPr>
        <p:spPr>
          <a:xfrm>
            <a:off x="11579133" y="7607756"/>
            <a:ext cx="3351339"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イネーブルメントの取り組み</a:t>
            </a:r>
          </a:p>
        </p:txBody>
      </p:sp>
      <p:sp>
        <p:nvSpPr>
          <p:cNvPr id="57" name="四角形: 角を丸くする 56">
            <a:extLst>
              <a:ext uri="{FF2B5EF4-FFF2-40B4-BE49-F238E27FC236}">
                <a16:creationId xmlns:a16="http://schemas.microsoft.com/office/drawing/2014/main" id="{96442E7C-A4A5-AB6D-C5D1-35E5710458DC}"/>
              </a:ext>
            </a:extLst>
          </p:cNvPr>
          <p:cNvSpPr/>
          <p:nvPr/>
        </p:nvSpPr>
        <p:spPr>
          <a:xfrm>
            <a:off x="10206623" y="8064810"/>
            <a:ext cx="1850727" cy="655398"/>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b="1" dirty="0">
                <a:solidFill>
                  <a:schemeClr val="bg1"/>
                </a:solidFill>
                <a:latin typeface="Meiryo UI" panose="020B0604030504040204" pitchFamily="50" charset="-128"/>
                <a:ea typeface="Meiryo UI" panose="020B0604030504040204" pitchFamily="50" charset="-128"/>
              </a:rPr>
              <a:t>トレーニング</a:t>
            </a:r>
            <a:endParaRPr kumimoji="1" lang="en-US" altLang="ja-JP" sz="1500" b="1" dirty="0">
              <a:solidFill>
                <a:schemeClr val="bg1"/>
              </a:solidFill>
              <a:latin typeface="Meiryo UI" panose="020B0604030504040204" pitchFamily="50" charset="-128"/>
              <a:ea typeface="Meiryo UI" panose="020B0604030504040204" pitchFamily="50" charset="-128"/>
            </a:endParaRPr>
          </a:p>
        </p:txBody>
      </p:sp>
      <p:sp>
        <p:nvSpPr>
          <p:cNvPr id="58" name="四角形: 角を丸くする 57">
            <a:extLst>
              <a:ext uri="{FF2B5EF4-FFF2-40B4-BE49-F238E27FC236}">
                <a16:creationId xmlns:a16="http://schemas.microsoft.com/office/drawing/2014/main" id="{759BF1C5-3062-3260-F5B5-7E930816BBD2}"/>
              </a:ext>
            </a:extLst>
          </p:cNvPr>
          <p:cNvSpPr/>
          <p:nvPr/>
        </p:nvSpPr>
        <p:spPr>
          <a:xfrm>
            <a:off x="12319871" y="8064810"/>
            <a:ext cx="1850727" cy="655398"/>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00" dirty="0">
                <a:solidFill>
                  <a:schemeClr val="tx2"/>
                </a:solidFill>
                <a:latin typeface="Meiryo UI" panose="020B0604030504040204" pitchFamily="50" charset="-128"/>
                <a:ea typeface="Meiryo UI" panose="020B0604030504040204" pitchFamily="50" charset="-128"/>
              </a:rPr>
              <a:t>コーチング</a:t>
            </a:r>
            <a:endParaRPr kumimoji="1" lang="en-US" altLang="ja-JP" sz="1500" dirty="0">
              <a:solidFill>
                <a:schemeClr val="tx2"/>
              </a:solidFill>
              <a:latin typeface="Meiryo UI" panose="020B0604030504040204" pitchFamily="50" charset="-128"/>
              <a:ea typeface="Meiryo UI" panose="020B0604030504040204" pitchFamily="50" charset="-128"/>
            </a:endParaRPr>
          </a:p>
        </p:txBody>
      </p:sp>
      <p:sp>
        <p:nvSpPr>
          <p:cNvPr id="59" name="四角形: 角を丸くする 58">
            <a:extLst>
              <a:ext uri="{FF2B5EF4-FFF2-40B4-BE49-F238E27FC236}">
                <a16:creationId xmlns:a16="http://schemas.microsoft.com/office/drawing/2014/main" id="{39AE6204-CB85-8EB8-0D64-7857BF34726F}"/>
              </a:ext>
            </a:extLst>
          </p:cNvPr>
          <p:cNvSpPr/>
          <p:nvPr/>
        </p:nvSpPr>
        <p:spPr>
          <a:xfrm>
            <a:off x="14393447" y="8064810"/>
            <a:ext cx="1850727" cy="655398"/>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500" dirty="0">
                <a:solidFill>
                  <a:schemeClr val="tx2"/>
                </a:solidFill>
                <a:latin typeface="Meiryo UI" panose="020B0604030504040204" pitchFamily="50" charset="-128"/>
                <a:ea typeface="Meiryo UI" panose="020B0604030504040204" pitchFamily="50" charset="-128"/>
              </a:rPr>
              <a:t>ツール</a:t>
            </a:r>
            <a:r>
              <a:rPr lang="en-US" altLang="ja-JP" sz="1500" dirty="0">
                <a:solidFill>
                  <a:schemeClr val="tx2"/>
                </a:solidFill>
                <a:latin typeface="Meiryo UI" panose="020B0604030504040204" pitchFamily="50" charset="-128"/>
                <a:ea typeface="Meiryo UI" panose="020B0604030504040204" pitchFamily="50" charset="-128"/>
              </a:rPr>
              <a:t>/</a:t>
            </a:r>
            <a:r>
              <a:rPr lang="ja-JP" altLang="en-US" sz="1500" dirty="0">
                <a:solidFill>
                  <a:schemeClr val="tx2"/>
                </a:solidFill>
                <a:latin typeface="Meiryo UI" panose="020B0604030504040204" pitchFamily="50" charset="-128"/>
                <a:ea typeface="Meiryo UI" panose="020B0604030504040204" pitchFamily="50" charset="-128"/>
              </a:rPr>
              <a:t>ナレッジ</a:t>
            </a:r>
            <a:endParaRPr kumimoji="1" lang="en-US" altLang="ja-JP" sz="1500" dirty="0">
              <a:solidFill>
                <a:schemeClr val="tx2"/>
              </a:solidFill>
              <a:latin typeface="Meiryo UI" panose="020B0604030504040204" pitchFamily="50" charset="-128"/>
              <a:ea typeface="Meiryo UI" panose="020B0604030504040204" pitchFamily="50" charset="-128"/>
            </a:endParaRPr>
          </a:p>
        </p:txBody>
      </p:sp>
      <p:pic>
        <p:nvPicPr>
          <p:cNvPr id="60" name="グラフィックス 59" descr="データベース 単色塗りつぶし">
            <a:extLst>
              <a:ext uri="{FF2B5EF4-FFF2-40B4-BE49-F238E27FC236}">
                <a16:creationId xmlns:a16="http://schemas.microsoft.com/office/drawing/2014/main" id="{9855BD30-6FCD-356F-9880-05623F32FCB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72611" y="8741108"/>
            <a:ext cx="7614666" cy="864248"/>
          </a:xfrm>
          <a:prstGeom prst="rect">
            <a:avLst/>
          </a:prstGeom>
        </p:spPr>
      </p:pic>
      <p:sp>
        <p:nvSpPr>
          <p:cNvPr id="61" name="テキスト ボックス 60">
            <a:extLst>
              <a:ext uri="{FF2B5EF4-FFF2-40B4-BE49-F238E27FC236}">
                <a16:creationId xmlns:a16="http://schemas.microsoft.com/office/drawing/2014/main" id="{96175960-1849-2D0B-6B96-887D9D5F6C1B}"/>
              </a:ext>
            </a:extLst>
          </p:cNvPr>
          <p:cNvSpPr txBox="1"/>
          <p:nvPr/>
        </p:nvSpPr>
        <p:spPr>
          <a:xfrm>
            <a:off x="12809240" y="8966539"/>
            <a:ext cx="1000220" cy="369332"/>
          </a:xfrm>
          <a:prstGeom prst="rect">
            <a:avLst/>
          </a:prstGeom>
          <a:solidFill>
            <a:schemeClr val="bg1"/>
          </a:solid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データ</a:t>
            </a:r>
          </a:p>
        </p:txBody>
      </p:sp>
      <p:pic>
        <p:nvPicPr>
          <p:cNvPr id="67" name="グラフィックス 66" descr="戻る 単色塗りつぶし">
            <a:extLst>
              <a:ext uri="{FF2B5EF4-FFF2-40B4-BE49-F238E27FC236}">
                <a16:creationId xmlns:a16="http://schemas.microsoft.com/office/drawing/2014/main" id="{A24DC602-4360-4EE3-E85F-F6472D427FA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7507151">
            <a:off x="10146269" y="6871414"/>
            <a:ext cx="1141718" cy="1141718"/>
          </a:xfrm>
          <a:prstGeom prst="rect">
            <a:avLst/>
          </a:prstGeom>
        </p:spPr>
      </p:pic>
      <p:pic>
        <p:nvPicPr>
          <p:cNvPr id="68" name="グラフィックス 67" descr="戻る 単色塗りつぶし">
            <a:extLst>
              <a:ext uri="{FF2B5EF4-FFF2-40B4-BE49-F238E27FC236}">
                <a16:creationId xmlns:a16="http://schemas.microsoft.com/office/drawing/2014/main" id="{BD890A24-09D7-9C9E-B5F6-5E4CF634BC1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rot="7456347">
            <a:off x="15232144" y="6971455"/>
            <a:ext cx="1141718" cy="1141718"/>
          </a:xfrm>
          <a:prstGeom prst="rect">
            <a:avLst/>
          </a:prstGeom>
        </p:spPr>
      </p:pic>
      <p:sp>
        <p:nvSpPr>
          <p:cNvPr id="69" name="矢印: 上下 68">
            <a:extLst>
              <a:ext uri="{FF2B5EF4-FFF2-40B4-BE49-F238E27FC236}">
                <a16:creationId xmlns:a16="http://schemas.microsoft.com/office/drawing/2014/main" id="{6869F2F2-2471-F96A-7525-08872DB7D8E5}"/>
              </a:ext>
            </a:extLst>
          </p:cNvPr>
          <p:cNvSpPr/>
          <p:nvPr/>
        </p:nvSpPr>
        <p:spPr>
          <a:xfrm>
            <a:off x="12057349" y="4574127"/>
            <a:ext cx="490223" cy="1164504"/>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solidFill>
                <a:schemeClr val="tx2"/>
              </a:solidFill>
              <a:latin typeface="Meiryo UI" panose="020B0604030504040204" pitchFamily="50" charset="-128"/>
              <a:ea typeface="Meiryo UI" panose="020B0604030504040204" pitchFamily="50" charset="-128"/>
            </a:endParaRPr>
          </a:p>
        </p:txBody>
      </p:sp>
      <p:sp>
        <p:nvSpPr>
          <p:cNvPr id="70" name="矢印: 上下 69">
            <a:extLst>
              <a:ext uri="{FF2B5EF4-FFF2-40B4-BE49-F238E27FC236}">
                <a16:creationId xmlns:a16="http://schemas.microsoft.com/office/drawing/2014/main" id="{88E4A026-7C61-45ED-23E3-121FDA8AB3EB}"/>
              </a:ext>
            </a:extLst>
          </p:cNvPr>
          <p:cNvSpPr/>
          <p:nvPr/>
        </p:nvSpPr>
        <p:spPr>
          <a:xfrm>
            <a:off x="13983910" y="4574127"/>
            <a:ext cx="490223" cy="1164504"/>
          </a:xfrm>
          <a:prstGeom prst="upDownArrow">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solidFill>
                <a:schemeClr val="tx2"/>
              </a:solidFill>
              <a:latin typeface="Meiryo UI" panose="020B0604030504040204" pitchFamily="50" charset="-128"/>
              <a:ea typeface="Meiryo UI" panose="020B0604030504040204" pitchFamily="50" charset="-128"/>
            </a:endParaRPr>
          </a:p>
        </p:txBody>
      </p:sp>
      <p:sp>
        <p:nvSpPr>
          <p:cNvPr id="71" name="テキスト ボックス 70">
            <a:extLst>
              <a:ext uri="{FF2B5EF4-FFF2-40B4-BE49-F238E27FC236}">
                <a16:creationId xmlns:a16="http://schemas.microsoft.com/office/drawing/2014/main" id="{A391F001-97C0-586F-2072-FE4C751704E4}"/>
              </a:ext>
            </a:extLst>
          </p:cNvPr>
          <p:cNvSpPr txBox="1"/>
          <p:nvPr/>
        </p:nvSpPr>
        <p:spPr>
          <a:xfrm>
            <a:off x="11906891" y="4937519"/>
            <a:ext cx="764520" cy="369332"/>
          </a:xfrm>
          <a:prstGeom prst="rect">
            <a:avLst/>
          </a:prstGeom>
          <a:noFill/>
        </p:spPr>
        <p:txBody>
          <a:bodyPr wrap="square" rtlCol="0">
            <a:spAutoFit/>
          </a:bodyPr>
          <a:lstStyle/>
          <a:p>
            <a:pPr algn="ctr"/>
            <a:r>
              <a:rPr kumimoji="1" lang="ja-JP" altLang="en-US" b="1" dirty="0">
                <a:solidFill>
                  <a:schemeClr val="accent2">
                    <a:lumMod val="60000"/>
                    <a:lumOff val="40000"/>
                  </a:schemeClr>
                </a:solidFill>
                <a:latin typeface="Meiryo UI" panose="020B0604030504040204" pitchFamily="50" charset="-128"/>
                <a:ea typeface="Meiryo UI" panose="020B0604030504040204" pitchFamily="50" charset="-128"/>
              </a:rPr>
              <a:t>整合</a:t>
            </a:r>
          </a:p>
        </p:txBody>
      </p:sp>
      <p:sp>
        <p:nvSpPr>
          <p:cNvPr id="72" name="テキスト ボックス 71">
            <a:extLst>
              <a:ext uri="{FF2B5EF4-FFF2-40B4-BE49-F238E27FC236}">
                <a16:creationId xmlns:a16="http://schemas.microsoft.com/office/drawing/2014/main" id="{B298A165-96B4-95EE-761C-488F40E45639}"/>
              </a:ext>
            </a:extLst>
          </p:cNvPr>
          <p:cNvSpPr txBox="1"/>
          <p:nvPr/>
        </p:nvSpPr>
        <p:spPr>
          <a:xfrm>
            <a:off x="13869681" y="4937519"/>
            <a:ext cx="764520" cy="369332"/>
          </a:xfrm>
          <a:prstGeom prst="rect">
            <a:avLst/>
          </a:prstGeom>
          <a:noFill/>
        </p:spPr>
        <p:txBody>
          <a:bodyPr wrap="square" rtlCol="0">
            <a:spAutoFit/>
          </a:bodyPr>
          <a:lstStyle/>
          <a:p>
            <a:pPr algn="ctr"/>
            <a:r>
              <a:rPr kumimoji="1" lang="ja-JP" altLang="en-US" b="1" dirty="0">
                <a:solidFill>
                  <a:schemeClr val="accent2">
                    <a:lumMod val="60000"/>
                    <a:lumOff val="40000"/>
                  </a:schemeClr>
                </a:solidFill>
                <a:latin typeface="Meiryo UI" panose="020B0604030504040204" pitchFamily="50" charset="-128"/>
                <a:ea typeface="Meiryo UI" panose="020B0604030504040204" pitchFamily="50" charset="-128"/>
              </a:rPr>
              <a:t>整合</a:t>
            </a:r>
          </a:p>
        </p:txBody>
      </p:sp>
      <p:sp>
        <p:nvSpPr>
          <p:cNvPr id="73" name="テキスト ボックス 72">
            <a:extLst>
              <a:ext uri="{FF2B5EF4-FFF2-40B4-BE49-F238E27FC236}">
                <a16:creationId xmlns:a16="http://schemas.microsoft.com/office/drawing/2014/main" id="{CB9ED5AD-BA0A-47FA-0135-39EB9BF11CCD}"/>
              </a:ext>
            </a:extLst>
          </p:cNvPr>
          <p:cNvSpPr txBox="1"/>
          <p:nvPr/>
        </p:nvSpPr>
        <p:spPr>
          <a:xfrm>
            <a:off x="1256702" y="2617332"/>
            <a:ext cx="561423" cy="553998"/>
          </a:xfrm>
          <a:prstGeom prst="rect">
            <a:avLst/>
          </a:prstGeom>
          <a:noFill/>
        </p:spPr>
        <p:txBody>
          <a:bodyPr wrap="square" rtlCol="0">
            <a:spAutoFit/>
          </a:bodyPr>
          <a:lstStyle/>
          <a:p>
            <a:r>
              <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①</a:t>
            </a:r>
          </a:p>
        </p:txBody>
      </p:sp>
      <p:sp>
        <p:nvSpPr>
          <p:cNvPr id="74" name="テキスト ボックス 73">
            <a:extLst>
              <a:ext uri="{FF2B5EF4-FFF2-40B4-BE49-F238E27FC236}">
                <a16:creationId xmlns:a16="http://schemas.microsoft.com/office/drawing/2014/main" id="{B8E71A44-9D0B-EDFD-F481-19EF3286B206}"/>
              </a:ext>
            </a:extLst>
          </p:cNvPr>
          <p:cNvSpPr txBox="1"/>
          <p:nvPr/>
        </p:nvSpPr>
        <p:spPr>
          <a:xfrm>
            <a:off x="8898848" y="2613797"/>
            <a:ext cx="561423" cy="553998"/>
          </a:xfrm>
          <a:prstGeom prst="rect">
            <a:avLst/>
          </a:prstGeom>
          <a:noFill/>
        </p:spPr>
        <p:txBody>
          <a:bodyPr wrap="square" rtlCol="0">
            <a:spAutoFit/>
          </a:bodyPr>
          <a:lstStyle/>
          <a:p>
            <a:r>
              <a:rPr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②</a:t>
            </a:r>
            <a:endPar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75" name="テキスト ボックス 74">
            <a:extLst>
              <a:ext uri="{FF2B5EF4-FFF2-40B4-BE49-F238E27FC236}">
                <a16:creationId xmlns:a16="http://schemas.microsoft.com/office/drawing/2014/main" id="{DEF03411-9B8B-D552-60D8-5C8E1BA69C53}"/>
              </a:ext>
            </a:extLst>
          </p:cNvPr>
          <p:cNvSpPr txBox="1"/>
          <p:nvPr/>
        </p:nvSpPr>
        <p:spPr>
          <a:xfrm>
            <a:off x="8898848" y="7846428"/>
            <a:ext cx="561423" cy="553998"/>
          </a:xfrm>
          <a:prstGeom prst="rect">
            <a:avLst/>
          </a:prstGeom>
          <a:noFill/>
        </p:spPr>
        <p:txBody>
          <a:bodyPr wrap="square" rtlCol="0">
            <a:spAutoFit/>
          </a:bodyPr>
          <a:lstStyle/>
          <a:p>
            <a:r>
              <a:rPr kumimoji="1" lang="ja-JP" altLang="en-US" sz="3000" dirty="0">
                <a:solidFill>
                  <a:schemeClr val="accent2">
                    <a:lumMod val="60000"/>
                    <a:lumOff val="40000"/>
                  </a:schemeClr>
                </a:solidFill>
                <a:latin typeface="Meiryo UI" panose="020B0604030504040204" pitchFamily="50" charset="-128"/>
                <a:ea typeface="Meiryo UI" panose="020B0604030504040204" pitchFamily="50" charset="-128"/>
              </a:rPr>
              <a:t>③</a:t>
            </a:r>
          </a:p>
        </p:txBody>
      </p:sp>
      <p:sp>
        <p:nvSpPr>
          <p:cNvPr id="8" name="テキスト ボックス 7">
            <a:extLst>
              <a:ext uri="{FF2B5EF4-FFF2-40B4-BE49-F238E27FC236}">
                <a16:creationId xmlns:a16="http://schemas.microsoft.com/office/drawing/2014/main" id="{8C3EB58A-624B-E9BA-5395-D8D0A2185B70}"/>
              </a:ext>
            </a:extLst>
          </p:cNvPr>
          <p:cNvSpPr txBox="1"/>
          <p:nvPr/>
        </p:nvSpPr>
        <p:spPr>
          <a:xfrm>
            <a:off x="15220155" y="3242449"/>
            <a:ext cx="2591595" cy="334707"/>
          </a:xfrm>
          <a:prstGeom prst="rect">
            <a:avLst/>
          </a:prstGeom>
          <a:noFill/>
        </p:spPr>
        <p:txBody>
          <a:bodyPr wrap="square" rtlCol="0">
            <a:spAutoFit/>
          </a:bodyPr>
          <a:lstStyle/>
          <a:p>
            <a:r>
              <a:rPr lang="ja-JP" altLang="en-US" sz="1575" dirty="0">
                <a:solidFill>
                  <a:schemeClr val="tx2"/>
                </a:solidFill>
                <a:latin typeface="Meiryo UI" panose="020B0604030504040204" pitchFamily="50" charset="-128"/>
                <a:ea typeface="Meiryo UI" panose="020B0604030504040204" pitchFamily="50" charset="-128"/>
              </a:rPr>
              <a:t>どこに歩留まりがあるのか</a:t>
            </a:r>
            <a:endParaRPr kumimoji="1" lang="ja-JP" altLang="en-US" sz="1575" dirty="0">
              <a:solidFill>
                <a:schemeClr val="tx2"/>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A39EA86C-4ADC-7771-39B5-CCA119EC4340}"/>
              </a:ext>
            </a:extLst>
          </p:cNvPr>
          <p:cNvSpPr txBox="1"/>
          <p:nvPr/>
        </p:nvSpPr>
        <p:spPr>
          <a:xfrm>
            <a:off x="15244253" y="5371091"/>
            <a:ext cx="2591595" cy="334707"/>
          </a:xfrm>
          <a:prstGeom prst="rect">
            <a:avLst/>
          </a:prstGeom>
          <a:noFill/>
        </p:spPr>
        <p:txBody>
          <a:bodyPr wrap="square" rtlCol="0">
            <a:spAutoFit/>
          </a:bodyPr>
          <a:lstStyle/>
          <a:p>
            <a:r>
              <a:rPr lang="ja-JP" altLang="en-US" sz="1575" dirty="0">
                <a:solidFill>
                  <a:schemeClr val="tx2"/>
                </a:solidFill>
                <a:latin typeface="Meiryo UI" panose="020B0604030504040204" pitchFamily="50" charset="-128"/>
                <a:ea typeface="Meiryo UI" panose="020B0604030504040204" pitchFamily="50" charset="-128"/>
              </a:rPr>
              <a:t>どこに課題があるのか</a:t>
            </a:r>
            <a:endParaRPr kumimoji="1" lang="ja-JP" altLang="en-US" sz="1575" dirty="0">
              <a:solidFill>
                <a:schemeClr val="tx2"/>
              </a:solidFill>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4EBD194E-6E0C-782E-E85E-092731202822}"/>
              </a:ext>
            </a:extLst>
          </p:cNvPr>
          <p:cNvSpPr txBox="1"/>
          <p:nvPr/>
        </p:nvSpPr>
        <p:spPr>
          <a:xfrm>
            <a:off x="15502356" y="8848307"/>
            <a:ext cx="2056410" cy="334707"/>
          </a:xfrm>
          <a:prstGeom prst="rect">
            <a:avLst/>
          </a:prstGeom>
          <a:noFill/>
        </p:spPr>
        <p:txBody>
          <a:bodyPr wrap="square" rtlCol="0">
            <a:spAutoFit/>
          </a:bodyPr>
          <a:lstStyle/>
          <a:p>
            <a:r>
              <a:rPr lang="ja-JP" altLang="en-US" sz="1575" dirty="0">
                <a:solidFill>
                  <a:schemeClr val="tx2"/>
                </a:solidFill>
                <a:latin typeface="Meiryo UI" panose="020B0604030504040204" pitchFamily="50" charset="-128"/>
                <a:ea typeface="Meiryo UI" panose="020B0604030504040204" pitchFamily="50" charset="-128"/>
              </a:rPr>
              <a:t>何で解決できるのか</a:t>
            </a:r>
            <a:endParaRPr kumimoji="1" lang="ja-JP" altLang="en-US" sz="1575" dirty="0">
              <a:solidFill>
                <a:schemeClr val="tx2"/>
              </a:solidFill>
              <a:latin typeface="Meiryo UI" panose="020B0604030504040204" pitchFamily="50" charset="-128"/>
              <a:ea typeface="Meiryo UI" panose="020B0604030504040204" pitchFamily="50" charset="-128"/>
            </a:endParaRPr>
          </a:p>
        </p:txBody>
      </p:sp>
      <p:sp>
        <p:nvSpPr>
          <p:cNvPr id="25" name="楕円 24">
            <a:extLst>
              <a:ext uri="{FF2B5EF4-FFF2-40B4-BE49-F238E27FC236}">
                <a16:creationId xmlns:a16="http://schemas.microsoft.com/office/drawing/2014/main" id="{D82647AC-815E-5664-E403-C09EC5813034}"/>
              </a:ext>
            </a:extLst>
          </p:cNvPr>
          <p:cNvSpPr/>
          <p:nvPr/>
        </p:nvSpPr>
        <p:spPr>
          <a:xfrm>
            <a:off x="14778420" y="5839085"/>
            <a:ext cx="1350000" cy="85581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27" name="テキスト ボックス 26">
            <a:extLst>
              <a:ext uri="{FF2B5EF4-FFF2-40B4-BE49-F238E27FC236}">
                <a16:creationId xmlns:a16="http://schemas.microsoft.com/office/drawing/2014/main" id="{997BF67D-F8B1-D1C0-9FCA-CF0665E831CA}"/>
              </a:ext>
            </a:extLst>
          </p:cNvPr>
          <p:cNvSpPr txBox="1"/>
          <p:nvPr/>
        </p:nvSpPr>
        <p:spPr>
          <a:xfrm>
            <a:off x="16072031" y="6041365"/>
            <a:ext cx="2392557" cy="577081"/>
          </a:xfrm>
          <a:prstGeom prst="rect">
            <a:avLst/>
          </a:prstGeom>
          <a:noFill/>
        </p:spPr>
        <p:txBody>
          <a:bodyPr wrap="square" rtlCol="0">
            <a:spAutoFit/>
          </a:bodyPr>
          <a:lstStyle/>
          <a:p>
            <a:r>
              <a:rPr kumimoji="1" lang="ja-JP" altLang="en-US" sz="1575" dirty="0">
                <a:solidFill>
                  <a:srgbClr val="FF0000"/>
                </a:solidFill>
                <a:latin typeface="Meiryo UI" panose="020B0604030504040204" pitchFamily="50" charset="-128"/>
                <a:ea typeface="Meiryo UI" panose="020B0604030504040204" pitchFamily="50" charset="-128"/>
              </a:rPr>
              <a:t>現在は商談のトレーニング</a:t>
            </a:r>
            <a:endParaRPr kumimoji="1" lang="en-US" altLang="ja-JP" sz="1575" dirty="0">
              <a:solidFill>
                <a:srgbClr val="FF0000"/>
              </a:solidFill>
              <a:latin typeface="Meiryo UI" panose="020B0604030504040204" pitchFamily="50" charset="-128"/>
              <a:ea typeface="Meiryo UI" panose="020B0604030504040204" pitchFamily="50" charset="-128"/>
            </a:endParaRPr>
          </a:p>
          <a:p>
            <a:r>
              <a:rPr kumimoji="1" lang="ja-JP" altLang="en-US" sz="1575" dirty="0">
                <a:solidFill>
                  <a:srgbClr val="FF0000"/>
                </a:solidFill>
                <a:latin typeface="Meiryo UI" panose="020B0604030504040204" pitchFamily="50" charset="-128"/>
                <a:ea typeface="Meiryo UI" panose="020B0604030504040204" pitchFamily="50" charset="-128"/>
              </a:rPr>
              <a:t>を実施</a:t>
            </a:r>
          </a:p>
        </p:txBody>
      </p:sp>
      <p:sp>
        <p:nvSpPr>
          <p:cNvPr id="30" name="テキスト ボックス 29">
            <a:extLst>
              <a:ext uri="{FF2B5EF4-FFF2-40B4-BE49-F238E27FC236}">
                <a16:creationId xmlns:a16="http://schemas.microsoft.com/office/drawing/2014/main" id="{726865C3-28AC-6919-5A6C-AFE433D65735}"/>
              </a:ext>
            </a:extLst>
          </p:cNvPr>
          <p:cNvSpPr txBox="1"/>
          <p:nvPr/>
        </p:nvSpPr>
        <p:spPr>
          <a:xfrm>
            <a:off x="10342554" y="3572549"/>
            <a:ext cx="3265473" cy="334707"/>
          </a:xfrm>
          <a:prstGeom prst="rect">
            <a:avLst/>
          </a:prstGeom>
          <a:noFill/>
        </p:spPr>
        <p:txBody>
          <a:bodyPr wrap="square" rtlCol="0">
            <a:spAutoFit/>
          </a:bodyPr>
          <a:lstStyle/>
          <a:p>
            <a:r>
              <a:rPr lang="ja-JP" altLang="en-US" sz="1575" dirty="0">
                <a:solidFill>
                  <a:srgbClr val="FF0000"/>
                </a:solidFill>
                <a:latin typeface="Meiryo UI" panose="020B0604030504040204" pitchFamily="50" charset="-128"/>
                <a:ea typeface="Meiryo UI" panose="020B0604030504040204" pitchFamily="50" charset="-128"/>
              </a:rPr>
              <a:t>アポ獲得数が少なく課題となっている</a:t>
            </a:r>
            <a:endParaRPr kumimoji="1" lang="ja-JP" altLang="en-US" sz="1575" dirty="0">
              <a:solidFill>
                <a:srgbClr val="FF0000"/>
              </a:solidFill>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7954159A-417D-50E9-24A9-197CDE104CB8}"/>
              </a:ext>
            </a:extLst>
          </p:cNvPr>
          <p:cNvSpPr txBox="1"/>
          <p:nvPr/>
        </p:nvSpPr>
        <p:spPr>
          <a:xfrm>
            <a:off x="10342555" y="5944847"/>
            <a:ext cx="1029713" cy="553998"/>
          </a:xfrm>
          <a:prstGeom prst="rect">
            <a:avLst/>
          </a:prstGeom>
          <a:noFill/>
        </p:spPr>
        <p:txBody>
          <a:bodyPr wrap="square">
            <a:spAutoFit/>
          </a:bodyPr>
          <a:lstStyle/>
          <a:p>
            <a:pPr algn="ctr"/>
            <a:r>
              <a:rPr lang="ja-JP" altLang="en-US" sz="1500" b="1" dirty="0">
                <a:solidFill>
                  <a:schemeClr val="bg1"/>
                </a:solidFill>
                <a:latin typeface="Meiryo UI" panose="020B0604030504040204" pitchFamily="50" charset="-128"/>
                <a:ea typeface="Meiryo UI" panose="020B0604030504040204" pitchFamily="50" charset="-128"/>
              </a:rPr>
              <a:t>コール</a:t>
            </a:r>
            <a:endParaRPr lang="en-US" altLang="ja-JP" sz="1500" b="1" dirty="0">
              <a:solidFill>
                <a:schemeClr val="bg1"/>
              </a:solidFill>
              <a:latin typeface="Meiryo UI" panose="020B0604030504040204" pitchFamily="50" charset="-128"/>
              <a:ea typeface="Meiryo UI" panose="020B0604030504040204" pitchFamily="50" charset="-128"/>
            </a:endParaRPr>
          </a:p>
          <a:p>
            <a:pPr algn="ctr"/>
            <a:r>
              <a:rPr kumimoji="1" lang="ja-JP" altLang="en-US" sz="1500" b="1" dirty="0">
                <a:solidFill>
                  <a:schemeClr val="bg1"/>
                </a:solidFill>
                <a:latin typeface="Meiryo UI" panose="020B0604030504040204" pitchFamily="50" charset="-128"/>
                <a:ea typeface="Meiryo UI" panose="020B0604030504040204" pitchFamily="50" charset="-128"/>
              </a:rPr>
              <a:t>飛び込み</a:t>
            </a:r>
          </a:p>
        </p:txBody>
      </p:sp>
      <p:sp>
        <p:nvSpPr>
          <p:cNvPr id="35" name="テキスト ボックス 34">
            <a:extLst>
              <a:ext uri="{FF2B5EF4-FFF2-40B4-BE49-F238E27FC236}">
                <a16:creationId xmlns:a16="http://schemas.microsoft.com/office/drawing/2014/main" id="{4729AF5B-6BFC-70F9-E761-A5354F352876}"/>
              </a:ext>
            </a:extLst>
          </p:cNvPr>
          <p:cNvSpPr txBox="1"/>
          <p:nvPr/>
        </p:nvSpPr>
        <p:spPr>
          <a:xfrm>
            <a:off x="10677542" y="5656483"/>
            <a:ext cx="2980974" cy="334707"/>
          </a:xfrm>
          <a:prstGeom prst="rect">
            <a:avLst/>
          </a:prstGeom>
          <a:noFill/>
        </p:spPr>
        <p:txBody>
          <a:bodyPr wrap="square" rtlCol="0">
            <a:spAutoFit/>
          </a:bodyPr>
          <a:lstStyle/>
          <a:p>
            <a:r>
              <a:rPr kumimoji="1" lang="ja-JP" altLang="en-US" sz="1575" dirty="0">
                <a:solidFill>
                  <a:srgbClr val="FF0000"/>
                </a:solidFill>
                <a:latin typeface="Meiryo UI" panose="020B0604030504040204" pitchFamily="50" charset="-128"/>
                <a:ea typeface="Meiryo UI" panose="020B0604030504040204" pitchFamily="50" charset="-128"/>
              </a:rPr>
              <a:t>改善がされず歩留り続ける</a:t>
            </a:r>
          </a:p>
        </p:txBody>
      </p:sp>
    </p:spTree>
    <p:extLst>
      <p:ext uri="{BB962C8B-B14F-4D97-AF65-F5344CB8AC3E}">
        <p14:creationId xmlns:p14="http://schemas.microsoft.com/office/powerpoint/2010/main" val="182914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300" b="1" dirty="0">
                <a:latin typeface="Meiryo UI" panose="020B0604030504040204" pitchFamily="50" charset="-128"/>
                <a:ea typeface="Meiryo UI" panose="020B0604030504040204" pitchFamily="50" charset="-128"/>
              </a:rPr>
              <a:t>【</a:t>
            </a:r>
            <a:r>
              <a:rPr lang="ja-JP" altLang="en-US" sz="3300" b="1" dirty="0">
                <a:latin typeface="Meiryo UI" panose="020B0604030504040204" pitchFamily="50" charset="-128"/>
                <a:ea typeface="Meiryo UI" panose="020B0604030504040204" pitchFamily="50" charset="-128"/>
              </a:rPr>
              <a:t>参考</a:t>
            </a:r>
            <a:r>
              <a:rPr lang="en-US" altLang="ja-JP" sz="3300" b="1" dirty="0">
                <a:latin typeface="Meiryo UI" panose="020B0604030504040204" pitchFamily="50" charset="-128"/>
                <a:ea typeface="Meiryo UI" panose="020B0604030504040204" pitchFamily="50" charset="-128"/>
              </a:rPr>
              <a:t>】</a:t>
            </a:r>
            <a:r>
              <a:rPr lang="ja-JP" altLang="en-US" sz="3300" b="1" dirty="0">
                <a:latin typeface="Meiryo UI" panose="020B0604030504040204" pitchFamily="50" charset="-128"/>
                <a:ea typeface="Meiryo UI" panose="020B0604030504040204" pitchFamily="50" charset="-128"/>
              </a:rPr>
              <a:t>人材育成と成果との整合</a:t>
            </a:r>
            <a:endParaRPr lang="en-US" altLang="ja-JP" sz="33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B135391-81C6-7348-E91C-5CB34E2006A3}"/>
              </a:ext>
            </a:extLst>
          </p:cNvPr>
          <p:cNvSpPr txBox="1"/>
          <p:nvPr/>
        </p:nvSpPr>
        <p:spPr>
          <a:xfrm>
            <a:off x="491489" y="1207097"/>
            <a:ext cx="17227296" cy="415498"/>
          </a:xfrm>
          <a:prstGeom prst="rect">
            <a:avLst/>
          </a:prstGeom>
          <a:noFill/>
        </p:spPr>
        <p:txBody>
          <a:bodyPr wrap="square" rtlCol="0">
            <a:spAutoFit/>
          </a:bodyPr>
          <a:lstStyle/>
          <a:p>
            <a:pPr marL="257175" indent="-257175">
              <a:buFont typeface="Wingdings" panose="05000000000000000000" pitchFamily="2" charset="2"/>
              <a:buChar char="l"/>
            </a:pPr>
            <a:r>
              <a:rPr kumimoji="1" lang="ja-JP" altLang="en-US" sz="2100" u="sng" dirty="0">
                <a:latin typeface="Meiryo UI" panose="020B0604030504040204" pitchFamily="50" charset="-128"/>
                <a:ea typeface="Meiryo UI" panose="020B0604030504040204" pitchFamily="50" charset="-128"/>
              </a:rPr>
              <a:t>人材育成をするにあたって、どこ</a:t>
            </a:r>
            <a:r>
              <a:rPr kumimoji="1" lang="en-US" altLang="ja-JP" sz="2100" u="sng" dirty="0">
                <a:latin typeface="Meiryo UI" panose="020B0604030504040204" pitchFamily="50" charset="-128"/>
                <a:ea typeface="Meiryo UI" panose="020B0604030504040204" pitchFamily="50" charset="-128"/>
              </a:rPr>
              <a:t>(</a:t>
            </a:r>
            <a:r>
              <a:rPr kumimoji="1" lang="ja-JP" altLang="en-US" sz="2100" u="sng" dirty="0">
                <a:latin typeface="Meiryo UI" panose="020B0604030504040204" pitchFamily="50" charset="-128"/>
                <a:ea typeface="Meiryo UI" panose="020B0604030504040204" pitchFamily="50" charset="-128"/>
              </a:rPr>
              <a:t>成果</a:t>
            </a:r>
            <a:r>
              <a:rPr kumimoji="1" lang="en-US" altLang="ja-JP" sz="2100" u="sng" dirty="0">
                <a:latin typeface="Meiryo UI" panose="020B0604030504040204" pitchFamily="50" charset="-128"/>
                <a:ea typeface="Meiryo UI" panose="020B0604030504040204" pitchFamily="50" charset="-128"/>
              </a:rPr>
              <a:t>)</a:t>
            </a:r>
            <a:r>
              <a:rPr kumimoji="1" lang="ja-JP" altLang="en-US" sz="2100" u="sng" dirty="0">
                <a:latin typeface="Meiryo UI" panose="020B0604030504040204" pitchFamily="50" charset="-128"/>
                <a:ea typeface="Meiryo UI" panose="020B0604030504040204" pitchFamily="50" charset="-128"/>
              </a:rPr>
              <a:t>を目的におくのか・どのような行動をとれる人材を育成するのかを考える必要がある。</a:t>
            </a:r>
            <a:endParaRPr kumimoji="1" lang="en-US" altLang="ja-JP" sz="2100" u="sng" dirty="0">
              <a:latin typeface="Meiryo UI" panose="020B0604030504040204" pitchFamily="50" charset="-128"/>
              <a:ea typeface="Meiryo UI" panose="020B0604030504040204" pitchFamily="50" charset="-128"/>
            </a:endParaRPr>
          </a:p>
        </p:txBody>
      </p:sp>
      <p:sp>
        <p:nvSpPr>
          <p:cNvPr id="8" name="二等辺三角形 7">
            <a:extLst>
              <a:ext uri="{FF2B5EF4-FFF2-40B4-BE49-F238E27FC236}">
                <a16:creationId xmlns:a16="http://schemas.microsoft.com/office/drawing/2014/main" id="{5658D51A-FDD9-D37E-D748-E7DBAC59005B}"/>
              </a:ext>
            </a:extLst>
          </p:cNvPr>
          <p:cNvSpPr/>
          <p:nvPr/>
        </p:nvSpPr>
        <p:spPr>
          <a:xfrm>
            <a:off x="5981321" y="2945873"/>
            <a:ext cx="5386388" cy="6815138"/>
          </a:xfrm>
          <a:prstGeom prst="triangle">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23" name="四角形: 角を丸くする 22">
            <a:extLst>
              <a:ext uri="{FF2B5EF4-FFF2-40B4-BE49-F238E27FC236}">
                <a16:creationId xmlns:a16="http://schemas.microsoft.com/office/drawing/2014/main" id="{27D70BE8-295A-F5EB-9D03-3CB506B6647E}"/>
              </a:ext>
            </a:extLst>
          </p:cNvPr>
          <p:cNvSpPr/>
          <p:nvPr/>
        </p:nvSpPr>
        <p:spPr>
          <a:xfrm>
            <a:off x="3368707" y="2194791"/>
            <a:ext cx="2612615"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育成の起点</a:t>
            </a:r>
          </a:p>
        </p:txBody>
      </p:sp>
      <p:cxnSp>
        <p:nvCxnSpPr>
          <p:cNvPr id="24" name="直線コネクタ 23">
            <a:extLst>
              <a:ext uri="{FF2B5EF4-FFF2-40B4-BE49-F238E27FC236}">
                <a16:creationId xmlns:a16="http://schemas.microsoft.com/office/drawing/2014/main" id="{4FB5F921-ECE5-5ABA-BD00-6262B39E146D}"/>
              </a:ext>
            </a:extLst>
          </p:cNvPr>
          <p:cNvCxnSpPr>
            <a:cxnSpLocks/>
          </p:cNvCxnSpPr>
          <p:nvPr/>
        </p:nvCxnSpPr>
        <p:spPr>
          <a:xfrm>
            <a:off x="3368706" y="5243513"/>
            <a:ext cx="10718769"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38577F2C-EB1D-9C36-5C21-C2372D6A236D}"/>
              </a:ext>
            </a:extLst>
          </p:cNvPr>
          <p:cNvSpPr txBox="1"/>
          <p:nvPr/>
        </p:nvSpPr>
        <p:spPr>
          <a:xfrm>
            <a:off x="7767256" y="4156595"/>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成果</a:t>
            </a:r>
          </a:p>
        </p:txBody>
      </p:sp>
      <p:sp>
        <p:nvSpPr>
          <p:cNvPr id="30" name="テキスト ボックス 29">
            <a:extLst>
              <a:ext uri="{FF2B5EF4-FFF2-40B4-BE49-F238E27FC236}">
                <a16:creationId xmlns:a16="http://schemas.microsoft.com/office/drawing/2014/main" id="{07A3D997-ED8B-B844-759E-882E52B2F9B3}"/>
              </a:ext>
            </a:extLst>
          </p:cNvPr>
          <p:cNvSpPr txBox="1"/>
          <p:nvPr/>
        </p:nvSpPr>
        <p:spPr>
          <a:xfrm>
            <a:off x="7767256" y="6031394"/>
            <a:ext cx="1814513"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行動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AB6F7D74-18EE-CD89-9F9D-EBF2AB544EDB}"/>
              </a:ext>
            </a:extLst>
          </p:cNvPr>
          <p:cNvSpPr txBox="1"/>
          <p:nvPr/>
        </p:nvSpPr>
        <p:spPr>
          <a:xfrm>
            <a:off x="7767256" y="8331334"/>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知識</a:t>
            </a:r>
            <a:r>
              <a:rPr kumimoji="1" lang="en-US" altLang="ja-JP" dirty="0">
                <a:solidFill>
                  <a:schemeClr val="tx2"/>
                </a:solidFill>
                <a:latin typeface="Meiryo UI" panose="020B0604030504040204" pitchFamily="50" charset="-128"/>
                <a:ea typeface="Meiryo UI" panose="020B0604030504040204" pitchFamily="50" charset="-128"/>
              </a:rPr>
              <a:t>/</a:t>
            </a:r>
            <a:r>
              <a:rPr kumimoji="1" lang="ja-JP" altLang="en-US" dirty="0">
                <a:solidFill>
                  <a:schemeClr val="tx2"/>
                </a:solidFill>
                <a:latin typeface="Meiryo UI" panose="020B0604030504040204" pitchFamily="50" charset="-128"/>
                <a:ea typeface="Meiryo UI" panose="020B0604030504040204" pitchFamily="50" charset="-128"/>
              </a:rPr>
              <a:t>スキル</a:t>
            </a:r>
          </a:p>
        </p:txBody>
      </p:sp>
      <p:sp>
        <p:nvSpPr>
          <p:cNvPr id="53" name="四角形: 角を丸くする 52">
            <a:extLst>
              <a:ext uri="{FF2B5EF4-FFF2-40B4-BE49-F238E27FC236}">
                <a16:creationId xmlns:a16="http://schemas.microsoft.com/office/drawing/2014/main" id="{92659556-97A7-9757-5A6F-89A3979BAEAF}"/>
              </a:ext>
            </a:extLst>
          </p:cNvPr>
          <p:cNvSpPr/>
          <p:nvPr/>
        </p:nvSpPr>
        <p:spPr>
          <a:xfrm>
            <a:off x="11367708" y="2194791"/>
            <a:ext cx="2612613"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育成の成果</a:t>
            </a:r>
          </a:p>
        </p:txBody>
      </p:sp>
      <p:cxnSp>
        <p:nvCxnSpPr>
          <p:cNvPr id="62" name="直線コネクタ 61">
            <a:extLst>
              <a:ext uri="{FF2B5EF4-FFF2-40B4-BE49-F238E27FC236}">
                <a16:creationId xmlns:a16="http://schemas.microsoft.com/office/drawing/2014/main" id="{68ABE134-B2C1-92B9-0D2D-BA89386D8167}"/>
              </a:ext>
            </a:extLst>
          </p:cNvPr>
          <p:cNvCxnSpPr>
            <a:cxnSpLocks/>
          </p:cNvCxnSpPr>
          <p:nvPr/>
        </p:nvCxnSpPr>
        <p:spPr>
          <a:xfrm>
            <a:off x="3368706" y="7343775"/>
            <a:ext cx="10718769"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3" name="四角形: 角を丸くする 62">
            <a:extLst>
              <a:ext uri="{FF2B5EF4-FFF2-40B4-BE49-F238E27FC236}">
                <a16:creationId xmlns:a16="http://schemas.microsoft.com/office/drawing/2014/main" id="{1A9203B0-5209-AACF-004E-A7E9A2B7FEED}"/>
              </a:ext>
            </a:extLst>
          </p:cNvPr>
          <p:cNvSpPr/>
          <p:nvPr/>
        </p:nvSpPr>
        <p:spPr>
          <a:xfrm>
            <a:off x="3368707" y="369481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組織として</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kumimoji="1" lang="ja-JP" altLang="en-US" sz="1650" dirty="0">
                <a:solidFill>
                  <a:schemeClr val="tx2"/>
                </a:solidFill>
                <a:latin typeface="Meiryo UI" panose="020B0604030504040204" pitchFamily="50" charset="-128"/>
                <a:ea typeface="Meiryo UI" panose="020B0604030504040204" pitchFamily="50" charset="-128"/>
              </a:rPr>
              <a:t>このような成果を</a:t>
            </a:r>
            <a:endParaRPr kumimoji="1"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達成したい</a:t>
            </a:r>
            <a:endParaRPr kumimoji="1" lang="ja-JP" altLang="en-US" sz="1650" dirty="0">
              <a:solidFill>
                <a:schemeClr val="tx2"/>
              </a:solidFill>
              <a:latin typeface="Meiryo UI" panose="020B0604030504040204" pitchFamily="50" charset="-128"/>
              <a:ea typeface="Meiryo UI" panose="020B0604030504040204" pitchFamily="50" charset="-128"/>
            </a:endParaRPr>
          </a:p>
        </p:txBody>
      </p:sp>
      <p:sp>
        <p:nvSpPr>
          <p:cNvPr id="64" name="四角形: 角を丸くする 63">
            <a:extLst>
              <a:ext uri="{FF2B5EF4-FFF2-40B4-BE49-F238E27FC236}">
                <a16:creationId xmlns:a16="http://schemas.microsoft.com/office/drawing/2014/main" id="{86C0728F-09D0-FBEB-F872-E1203F1674FF}"/>
              </a:ext>
            </a:extLst>
          </p:cNvPr>
          <p:cNvSpPr/>
          <p:nvPr/>
        </p:nvSpPr>
        <p:spPr>
          <a:xfrm>
            <a:off x="3368707" y="578643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そのために</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このような行動を</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とれる人材が必要</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65" name="四角形: 角を丸くする 64">
            <a:extLst>
              <a:ext uri="{FF2B5EF4-FFF2-40B4-BE49-F238E27FC236}">
                <a16:creationId xmlns:a16="http://schemas.microsoft.com/office/drawing/2014/main" id="{C85ECB4E-17BA-773C-ADBC-847220B2218D}"/>
              </a:ext>
            </a:extLst>
          </p:cNvPr>
          <p:cNvSpPr/>
          <p:nvPr/>
        </p:nvSpPr>
        <p:spPr>
          <a:xfrm>
            <a:off x="3368707" y="7903890"/>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そのために</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このような知識</a:t>
            </a:r>
            <a:r>
              <a:rPr lang="en-US" altLang="ja-JP" sz="1650" dirty="0">
                <a:solidFill>
                  <a:schemeClr val="tx2"/>
                </a:solidFill>
                <a:latin typeface="Meiryo UI" panose="020B0604030504040204" pitchFamily="50" charset="-128"/>
                <a:ea typeface="Meiryo UI" panose="020B0604030504040204" pitchFamily="50" charset="-128"/>
              </a:rPr>
              <a:t>/</a:t>
            </a:r>
          </a:p>
          <a:p>
            <a:pPr algn="ctr"/>
            <a:r>
              <a:rPr lang="ja-JP" altLang="en-US" sz="1650" dirty="0">
                <a:solidFill>
                  <a:schemeClr val="tx2"/>
                </a:solidFill>
                <a:latin typeface="Meiryo UI" panose="020B0604030504040204" pitchFamily="50" charset="-128"/>
                <a:ea typeface="Meiryo UI" panose="020B0604030504040204" pitchFamily="50" charset="-128"/>
              </a:rPr>
              <a:t>スキルが必要</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66" name="四角形: 角を丸くする 65">
            <a:extLst>
              <a:ext uri="{FF2B5EF4-FFF2-40B4-BE49-F238E27FC236}">
                <a16:creationId xmlns:a16="http://schemas.microsoft.com/office/drawing/2014/main" id="{406ADDE3-92B4-3417-F7CA-670E36C06DC1}"/>
              </a:ext>
            </a:extLst>
          </p:cNvPr>
          <p:cNvSpPr/>
          <p:nvPr/>
        </p:nvSpPr>
        <p:spPr>
          <a:xfrm>
            <a:off x="11367713" y="7903890"/>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育成施策でその</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知識</a:t>
            </a:r>
            <a:r>
              <a:rPr lang="en-US" altLang="ja-JP" sz="1650" dirty="0">
                <a:solidFill>
                  <a:schemeClr val="tx2"/>
                </a:solidFill>
                <a:latin typeface="Meiryo UI" panose="020B0604030504040204" pitchFamily="50" charset="-128"/>
                <a:ea typeface="Meiryo UI" panose="020B0604030504040204" pitchFamily="50" charset="-128"/>
              </a:rPr>
              <a:t>/</a:t>
            </a:r>
            <a:r>
              <a:rPr lang="ja-JP" altLang="en-US" sz="1650" dirty="0">
                <a:solidFill>
                  <a:schemeClr val="tx2"/>
                </a:solidFill>
                <a:latin typeface="Meiryo UI" panose="020B0604030504040204" pitchFamily="50" charset="-128"/>
                <a:ea typeface="Meiryo UI" panose="020B0604030504040204" pitchFamily="50" charset="-128"/>
              </a:rPr>
              <a:t>スキルを取得</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78" name="四角形: 角を丸くする 77">
            <a:extLst>
              <a:ext uri="{FF2B5EF4-FFF2-40B4-BE49-F238E27FC236}">
                <a16:creationId xmlns:a16="http://schemas.microsoft.com/office/drawing/2014/main" id="{3216307A-083E-36A1-A3E2-2D939F982A11}"/>
              </a:ext>
            </a:extLst>
          </p:cNvPr>
          <p:cNvSpPr/>
          <p:nvPr/>
        </p:nvSpPr>
        <p:spPr>
          <a:xfrm>
            <a:off x="11367713" y="578643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知識</a:t>
            </a:r>
            <a:r>
              <a:rPr lang="en-US" altLang="ja-JP" sz="1650" dirty="0">
                <a:solidFill>
                  <a:schemeClr val="tx2"/>
                </a:solidFill>
                <a:latin typeface="Meiryo UI" panose="020B0604030504040204" pitchFamily="50" charset="-128"/>
                <a:ea typeface="Meiryo UI" panose="020B0604030504040204" pitchFamily="50" charset="-128"/>
              </a:rPr>
              <a:t>/</a:t>
            </a:r>
            <a:r>
              <a:rPr lang="ja-JP" altLang="en-US" sz="1650" dirty="0">
                <a:solidFill>
                  <a:schemeClr val="tx2"/>
                </a:solidFill>
                <a:latin typeface="Meiryo UI" panose="020B0604030504040204" pitchFamily="50" charset="-128"/>
                <a:ea typeface="Meiryo UI" panose="020B0604030504040204" pitchFamily="50" charset="-128"/>
              </a:rPr>
              <a:t>スキルを活用し、</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行動が変わる</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79" name="四角形: 角を丸くする 78">
            <a:extLst>
              <a:ext uri="{FF2B5EF4-FFF2-40B4-BE49-F238E27FC236}">
                <a16:creationId xmlns:a16="http://schemas.microsoft.com/office/drawing/2014/main" id="{4044B8A7-B5FA-4F02-4918-DA827CD36D35}"/>
              </a:ext>
            </a:extLst>
          </p:cNvPr>
          <p:cNvSpPr/>
          <p:nvPr/>
        </p:nvSpPr>
        <p:spPr>
          <a:xfrm>
            <a:off x="11367703" y="3699836"/>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行動が変わり、</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求めていた成果を</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達成</a:t>
            </a:r>
            <a:endParaRPr lang="en-US" altLang="ja-JP" sz="1650" dirty="0">
              <a:solidFill>
                <a:schemeClr val="tx2"/>
              </a:solidFill>
              <a:latin typeface="Meiryo UI" panose="020B0604030504040204" pitchFamily="50" charset="-128"/>
              <a:ea typeface="Meiryo UI" panose="020B0604030504040204" pitchFamily="50" charset="-128"/>
            </a:endParaRPr>
          </a:p>
        </p:txBody>
      </p:sp>
      <p:pic>
        <p:nvPicPr>
          <p:cNvPr id="83" name="グラフィックス 82" descr="矢印: 直線 単色塗りつぶし">
            <a:extLst>
              <a:ext uri="{FF2B5EF4-FFF2-40B4-BE49-F238E27FC236}">
                <a16:creationId xmlns:a16="http://schemas.microsoft.com/office/drawing/2014/main" id="{57A1F674-4EBA-AD3B-57EA-31DF650332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4176403" y="4798352"/>
            <a:ext cx="997226" cy="890319"/>
          </a:xfrm>
          <a:prstGeom prst="rect">
            <a:avLst/>
          </a:prstGeom>
        </p:spPr>
      </p:pic>
      <p:pic>
        <p:nvPicPr>
          <p:cNvPr id="84" name="グラフィックス 83" descr="矢印: 直線 単色塗りつぶし">
            <a:extLst>
              <a:ext uri="{FF2B5EF4-FFF2-40B4-BE49-F238E27FC236}">
                <a16:creationId xmlns:a16="http://schemas.microsoft.com/office/drawing/2014/main" id="{F2192959-7BB5-D62D-99D2-ED6EDB78A6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4176404" y="6898616"/>
            <a:ext cx="997226" cy="890319"/>
          </a:xfrm>
          <a:prstGeom prst="rect">
            <a:avLst/>
          </a:prstGeom>
        </p:spPr>
      </p:pic>
      <p:pic>
        <p:nvPicPr>
          <p:cNvPr id="85" name="グラフィックス 84" descr="矢印: 直線 単色塗りつぶし">
            <a:extLst>
              <a:ext uri="{FF2B5EF4-FFF2-40B4-BE49-F238E27FC236}">
                <a16:creationId xmlns:a16="http://schemas.microsoft.com/office/drawing/2014/main" id="{A63E561F-9D60-BDF5-A743-5ECAC20AC62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12175390" y="6957216"/>
            <a:ext cx="997226" cy="890319"/>
          </a:xfrm>
          <a:prstGeom prst="rect">
            <a:avLst/>
          </a:prstGeom>
        </p:spPr>
      </p:pic>
      <p:pic>
        <p:nvPicPr>
          <p:cNvPr id="86" name="グラフィックス 85" descr="矢印: 直線 単色塗りつぶし">
            <a:extLst>
              <a:ext uri="{FF2B5EF4-FFF2-40B4-BE49-F238E27FC236}">
                <a16:creationId xmlns:a16="http://schemas.microsoft.com/office/drawing/2014/main" id="{B809FB65-9609-F570-9ADF-7D49F59A009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12175391" y="4842669"/>
            <a:ext cx="997226" cy="890319"/>
          </a:xfrm>
          <a:prstGeom prst="rect">
            <a:avLst/>
          </a:prstGeom>
        </p:spPr>
      </p:pic>
      <p:cxnSp>
        <p:nvCxnSpPr>
          <p:cNvPr id="88" name="コネクタ: カギ線 87">
            <a:extLst>
              <a:ext uri="{FF2B5EF4-FFF2-40B4-BE49-F238E27FC236}">
                <a16:creationId xmlns:a16="http://schemas.microsoft.com/office/drawing/2014/main" id="{713EECC1-CB23-3AB1-858B-CDE5B38D62FD}"/>
              </a:ext>
            </a:extLst>
          </p:cNvPr>
          <p:cNvCxnSpPr>
            <a:stCxn id="65" idx="2"/>
            <a:endCxn id="66" idx="2"/>
          </p:cNvCxnSpPr>
          <p:nvPr/>
        </p:nvCxnSpPr>
        <p:spPr>
          <a:xfrm rot="16200000" flipH="1">
            <a:off x="8674514" y="4901611"/>
            <a:ext cx="19050" cy="7999007"/>
          </a:xfrm>
          <a:prstGeom prst="bentConnector3">
            <a:avLst>
              <a:gd name="adj1" fmla="val 6000000"/>
            </a:avLst>
          </a:prstGeom>
          <a:ln>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1" name="テキスト ボックス 90">
            <a:extLst>
              <a:ext uri="{FF2B5EF4-FFF2-40B4-BE49-F238E27FC236}">
                <a16:creationId xmlns:a16="http://schemas.microsoft.com/office/drawing/2014/main" id="{164DE995-974E-AFA6-A78E-4B58C42A1D6D}"/>
              </a:ext>
            </a:extLst>
          </p:cNvPr>
          <p:cNvSpPr txBox="1"/>
          <p:nvPr/>
        </p:nvSpPr>
        <p:spPr>
          <a:xfrm>
            <a:off x="6081325" y="6031394"/>
            <a:ext cx="1814513" cy="369332"/>
          </a:xfrm>
          <a:prstGeom prst="rect">
            <a:avLst/>
          </a:prstGeom>
          <a:noFill/>
        </p:spPr>
        <p:txBody>
          <a:bodyPr wrap="square" rtlCol="0">
            <a:spAutoFit/>
          </a:bodyPr>
          <a:lstStyle/>
          <a:p>
            <a:pPr algn="ctr"/>
            <a:r>
              <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rPr>
              <a:t>プロセス</a:t>
            </a:r>
          </a:p>
        </p:txBody>
      </p:sp>
      <p:sp>
        <p:nvSpPr>
          <p:cNvPr id="92" name="テキスト ボックス 91">
            <a:extLst>
              <a:ext uri="{FF2B5EF4-FFF2-40B4-BE49-F238E27FC236}">
                <a16:creationId xmlns:a16="http://schemas.microsoft.com/office/drawing/2014/main" id="{1AED0A17-1591-8313-E3FB-906935A38200}"/>
              </a:ext>
            </a:extLst>
          </p:cNvPr>
          <p:cNvSpPr txBox="1"/>
          <p:nvPr/>
        </p:nvSpPr>
        <p:spPr>
          <a:xfrm>
            <a:off x="6081325" y="8336723"/>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インプット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93" name="テキスト ボックス 92">
            <a:extLst>
              <a:ext uri="{FF2B5EF4-FFF2-40B4-BE49-F238E27FC236}">
                <a16:creationId xmlns:a16="http://schemas.microsoft.com/office/drawing/2014/main" id="{315E367C-9D63-8ACC-94BD-F4F9CEA78642}"/>
              </a:ext>
            </a:extLst>
          </p:cNvPr>
          <p:cNvSpPr txBox="1"/>
          <p:nvPr/>
        </p:nvSpPr>
        <p:spPr>
          <a:xfrm>
            <a:off x="6081326" y="4190250"/>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アウトプット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6660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線矢印コネクタ 33">
            <a:extLst>
              <a:ext uri="{FF2B5EF4-FFF2-40B4-BE49-F238E27FC236}">
                <a16:creationId xmlns:a16="http://schemas.microsoft.com/office/drawing/2014/main" id="{AA39F135-7E81-2E67-CD70-60552D3C5DB1}"/>
              </a:ext>
            </a:extLst>
          </p:cNvPr>
          <p:cNvCxnSpPr>
            <a:cxnSpLocks/>
            <a:stCxn id="18" idx="0"/>
            <a:endCxn id="20" idx="2"/>
          </p:cNvCxnSpPr>
          <p:nvPr/>
        </p:nvCxnSpPr>
        <p:spPr>
          <a:xfrm flipH="1" flipV="1">
            <a:off x="16072863" y="4333048"/>
            <a:ext cx="2" cy="3896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5FB8DA26-49F0-BDE5-9110-DAEBD41647E1}"/>
              </a:ext>
            </a:extLst>
          </p:cNvPr>
          <p:cNvCxnSpPr>
            <a:cxnSpLocks/>
            <a:stCxn id="14" idx="4"/>
            <a:endCxn id="13" idx="0"/>
          </p:cNvCxnSpPr>
          <p:nvPr/>
        </p:nvCxnSpPr>
        <p:spPr>
          <a:xfrm flipH="1">
            <a:off x="1682775" y="4554600"/>
            <a:ext cx="1" cy="3479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人材育成と成果との整合「</a:t>
            </a:r>
            <a:r>
              <a:rPr lang="en-US" altLang="ja-JP" sz="3300" b="1" dirty="0">
                <a:latin typeface="Meiryo UI" panose="020B0604030504040204" pitchFamily="50" charset="-128"/>
                <a:ea typeface="Meiryo UI" panose="020B0604030504040204" pitchFamily="50" charset="-128"/>
              </a:rPr>
              <a:t>LINE</a:t>
            </a:r>
            <a:r>
              <a:rPr lang="ja-JP" altLang="en-US" sz="3300" b="1" dirty="0">
                <a:latin typeface="Meiryo UI" panose="020B0604030504040204" pitchFamily="50" charset="-128"/>
                <a:ea typeface="Meiryo UI" panose="020B0604030504040204" pitchFamily="50" charset="-128"/>
              </a:rPr>
              <a:t>公式</a:t>
            </a:r>
            <a:r>
              <a:rPr lang="en-US" altLang="ja-JP" sz="3300" b="1" dirty="0">
                <a:latin typeface="Meiryo UI" panose="020B0604030504040204" pitchFamily="50" charset="-128"/>
                <a:ea typeface="Meiryo UI" panose="020B0604030504040204" pitchFamily="50" charset="-128"/>
              </a:rPr>
              <a:t>PJ</a:t>
            </a:r>
            <a:r>
              <a:rPr lang="ja-JP" altLang="en-US" sz="3300" b="1" dirty="0">
                <a:latin typeface="Meiryo UI" panose="020B0604030504040204" pitchFamily="50" charset="-128"/>
                <a:ea typeface="Meiryo UI" panose="020B0604030504040204" pitchFamily="50" charset="-128"/>
              </a:rPr>
              <a:t>の場合」</a:t>
            </a:r>
            <a:endParaRPr lang="en-US" altLang="ja-JP" sz="33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B135391-81C6-7348-E91C-5CB34E2006A3}"/>
              </a:ext>
            </a:extLst>
          </p:cNvPr>
          <p:cNvSpPr txBox="1"/>
          <p:nvPr/>
        </p:nvSpPr>
        <p:spPr>
          <a:xfrm>
            <a:off x="529400" y="1206625"/>
            <a:ext cx="17227296"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a:t>
            </a:r>
            <a:r>
              <a:rPr kumimoji="1" lang="ja-JP" altLang="en-US" sz="2400" u="sng" dirty="0">
                <a:latin typeface="Meiryo UI" panose="020B0604030504040204" pitchFamily="50" charset="-128"/>
                <a:ea typeface="Meiryo UI" panose="020B0604030504040204" pitchFamily="50" charset="-128"/>
              </a:rPr>
              <a:t>トレーニング対象箇所を商談からアポ獲得に変更し、ターゲット別に提供価値を伝えられるようなトレーニングをご提案します。</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p:txBody>
      </p:sp>
      <p:sp>
        <p:nvSpPr>
          <p:cNvPr id="8" name="二等辺三角形 7">
            <a:extLst>
              <a:ext uri="{FF2B5EF4-FFF2-40B4-BE49-F238E27FC236}">
                <a16:creationId xmlns:a16="http://schemas.microsoft.com/office/drawing/2014/main" id="{5658D51A-FDD9-D37E-D748-E7DBAC59005B}"/>
              </a:ext>
            </a:extLst>
          </p:cNvPr>
          <p:cNvSpPr/>
          <p:nvPr/>
        </p:nvSpPr>
        <p:spPr>
          <a:xfrm>
            <a:off x="5981321" y="2945873"/>
            <a:ext cx="5386388" cy="6815138"/>
          </a:xfrm>
          <a:prstGeom prst="triangle">
            <a:avLst/>
          </a:prstGeom>
          <a:solidFill>
            <a:schemeClr val="tx1">
              <a:lumMod val="10000"/>
              <a:lumOff val="90000"/>
            </a:schemeClr>
          </a:solidFill>
          <a:ln>
            <a:solidFill>
              <a:schemeClr val="tx1">
                <a:lumMod val="10000"/>
                <a:lumOff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23" name="四角形: 角を丸くする 22">
            <a:extLst>
              <a:ext uri="{FF2B5EF4-FFF2-40B4-BE49-F238E27FC236}">
                <a16:creationId xmlns:a16="http://schemas.microsoft.com/office/drawing/2014/main" id="{27D70BE8-295A-F5EB-9D03-3CB506B6647E}"/>
              </a:ext>
            </a:extLst>
          </p:cNvPr>
          <p:cNvSpPr/>
          <p:nvPr/>
        </p:nvSpPr>
        <p:spPr>
          <a:xfrm>
            <a:off x="3368707" y="2194791"/>
            <a:ext cx="2612615"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育成の起点</a:t>
            </a:r>
          </a:p>
        </p:txBody>
      </p:sp>
      <p:cxnSp>
        <p:nvCxnSpPr>
          <p:cNvPr id="24" name="直線コネクタ 23">
            <a:extLst>
              <a:ext uri="{FF2B5EF4-FFF2-40B4-BE49-F238E27FC236}">
                <a16:creationId xmlns:a16="http://schemas.microsoft.com/office/drawing/2014/main" id="{4FB5F921-ECE5-5ABA-BD00-6262B39E146D}"/>
              </a:ext>
            </a:extLst>
          </p:cNvPr>
          <p:cNvCxnSpPr>
            <a:cxnSpLocks/>
          </p:cNvCxnSpPr>
          <p:nvPr/>
        </p:nvCxnSpPr>
        <p:spPr>
          <a:xfrm>
            <a:off x="3368706" y="5243513"/>
            <a:ext cx="10718769"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38577F2C-EB1D-9C36-5C21-C2372D6A236D}"/>
              </a:ext>
            </a:extLst>
          </p:cNvPr>
          <p:cNvSpPr txBox="1"/>
          <p:nvPr/>
        </p:nvSpPr>
        <p:spPr>
          <a:xfrm>
            <a:off x="7767256" y="4156595"/>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成果</a:t>
            </a:r>
          </a:p>
        </p:txBody>
      </p:sp>
      <p:sp>
        <p:nvSpPr>
          <p:cNvPr id="30" name="テキスト ボックス 29">
            <a:extLst>
              <a:ext uri="{FF2B5EF4-FFF2-40B4-BE49-F238E27FC236}">
                <a16:creationId xmlns:a16="http://schemas.microsoft.com/office/drawing/2014/main" id="{07A3D997-ED8B-B844-759E-882E52B2F9B3}"/>
              </a:ext>
            </a:extLst>
          </p:cNvPr>
          <p:cNvSpPr txBox="1"/>
          <p:nvPr/>
        </p:nvSpPr>
        <p:spPr>
          <a:xfrm>
            <a:off x="7767256" y="6031394"/>
            <a:ext cx="1814513" cy="369332"/>
          </a:xfrm>
          <a:prstGeom prst="rect">
            <a:avLst/>
          </a:prstGeom>
          <a:noFill/>
        </p:spPr>
        <p:txBody>
          <a:bodyPr wrap="square" rtlCol="0">
            <a:spAutoFit/>
          </a:bodyPr>
          <a:lstStyle/>
          <a:p>
            <a:pPr algn="ctr"/>
            <a:r>
              <a:rPr lang="ja-JP" altLang="en-US" dirty="0">
                <a:solidFill>
                  <a:schemeClr val="tx2"/>
                </a:solidFill>
                <a:latin typeface="Meiryo UI" panose="020B0604030504040204" pitchFamily="50" charset="-128"/>
                <a:ea typeface="Meiryo UI" panose="020B0604030504040204" pitchFamily="50" charset="-128"/>
              </a:rPr>
              <a:t>行動</a:t>
            </a:r>
            <a:endParaRPr kumimoji="1" lang="ja-JP" altLang="en-US" dirty="0">
              <a:solidFill>
                <a:schemeClr val="tx2"/>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AB6F7D74-18EE-CD89-9F9D-EBF2AB544EDB}"/>
              </a:ext>
            </a:extLst>
          </p:cNvPr>
          <p:cNvSpPr txBox="1"/>
          <p:nvPr/>
        </p:nvSpPr>
        <p:spPr>
          <a:xfrm>
            <a:off x="7767256" y="8331334"/>
            <a:ext cx="1814513" cy="369332"/>
          </a:xfrm>
          <a:prstGeom prst="rect">
            <a:avLst/>
          </a:prstGeom>
          <a:noFill/>
        </p:spPr>
        <p:txBody>
          <a:bodyPr wrap="square" rtlCol="0">
            <a:spAutoFit/>
          </a:bodyPr>
          <a:lstStyle/>
          <a:p>
            <a:pPr algn="ctr"/>
            <a:r>
              <a:rPr kumimoji="1" lang="ja-JP" altLang="en-US" dirty="0">
                <a:solidFill>
                  <a:schemeClr val="tx2"/>
                </a:solidFill>
                <a:latin typeface="Meiryo UI" panose="020B0604030504040204" pitchFamily="50" charset="-128"/>
                <a:ea typeface="Meiryo UI" panose="020B0604030504040204" pitchFamily="50" charset="-128"/>
              </a:rPr>
              <a:t>知識</a:t>
            </a:r>
            <a:r>
              <a:rPr kumimoji="1" lang="en-US" altLang="ja-JP" dirty="0">
                <a:solidFill>
                  <a:schemeClr val="tx2"/>
                </a:solidFill>
                <a:latin typeface="Meiryo UI" panose="020B0604030504040204" pitchFamily="50" charset="-128"/>
                <a:ea typeface="Meiryo UI" panose="020B0604030504040204" pitchFamily="50" charset="-128"/>
              </a:rPr>
              <a:t>/</a:t>
            </a:r>
            <a:r>
              <a:rPr kumimoji="1" lang="ja-JP" altLang="en-US" dirty="0">
                <a:solidFill>
                  <a:schemeClr val="tx2"/>
                </a:solidFill>
                <a:latin typeface="Meiryo UI" panose="020B0604030504040204" pitchFamily="50" charset="-128"/>
                <a:ea typeface="Meiryo UI" panose="020B0604030504040204" pitchFamily="50" charset="-128"/>
              </a:rPr>
              <a:t>スキル</a:t>
            </a:r>
          </a:p>
        </p:txBody>
      </p:sp>
      <p:sp>
        <p:nvSpPr>
          <p:cNvPr id="53" name="四角形: 角を丸くする 52">
            <a:extLst>
              <a:ext uri="{FF2B5EF4-FFF2-40B4-BE49-F238E27FC236}">
                <a16:creationId xmlns:a16="http://schemas.microsoft.com/office/drawing/2014/main" id="{92659556-97A7-9757-5A6F-89A3979BAEAF}"/>
              </a:ext>
            </a:extLst>
          </p:cNvPr>
          <p:cNvSpPr/>
          <p:nvPr/>
        </p:nvSpPr>
        <p:spPr>
          <a:xfrm>
            <a:off x="11367708" y="2194791"/>
            <a:ext cx="2612613" cy="655398"/>
          </a:xfrm>
          <a:prstGeom prst="round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chemeClr val="bg1"/>
                </a:solidFill>
                <a:latin typeface="Meiryo UI" panose="020B0604030504040204" pitchFamily="50" charset="-128"/>
                <a:ea typeface="Meiryo UI" panose="020B0604030504040204" pitchFamily="50" charset="-128"/>
              </a:rPr>
              <a:t>育成の成果</a:t>
            </a:r>
          </a:p>
        </p:txBody>
      </p:sp>
      <p:cxnSp>
        <p:nvCxnSpPr>
          <p:cNvPr id="62" name="直線コネクタ 61">
            <a:extLst>
              <a:ext uri="{FF2B5EF4-FFF2-40B4-BE49-F238E27FC236}">
                <a16:creationId xmlns:a16="http://schemas.microsoft.com/office/drawing/2014/main" id="{68ABE134-B2C1-92B9-0D2D-BA89386D8167}"/>
              </a:ext>
            </a:extLst>
          </p:cNvPr>
          <p:cNvCxnSpPr>
            <a:cxnSpLocks/>
          </p:cNvCxnSpPr>
          <p:nvPr/>
        </p:nvCxnSpPr>
        <p:spPr>
          <a:xfrm>
            <a:off x="3368706" y="7343775"/>
            <a:ext cx="10718769" cy="0"/>
          </a:xfrm>
          <a:prstGeom prst="line">
            <a:avLst/>
          </a:prstGeom>
          <a:ln w="12700">
            <a:solidFill>
              <a:schemeClr val="bg2">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3" name="四角形: 角を丸くする 62">
            <a:extLst>
              <a:ext uri="{FF2B5EF4-FFF2-40B4-BE49-F238E27FC236}">
                <a16:creationId xmlns:a16="http://schemas.microsoft.com/office/drawing/2014/main" id="{1A9203B0-5209-AACF-004E-A7E9A2B7FEED}"/>
              </a:ext>
            </a:extLst>
          </p:cNvPr>
          <p:cNvSpPr/>
          <p:nvPr/>
        </p:nvSpPr>
        <p:spPr>
          <a:xfrm>
            <a:off x="3368707" y="369481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組織として</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kumimoji="1" lang="ja-JP" altLang="en-US" sz="1650" dirty="0">
                <a:solidFill>
                  <a:schemeClr val="tx2"/>
                </a:solidFill>
                <a:latin typeface="Meiryo UI" panose="020B0604030504040204" pitchFamily="50" charset="-128"/>
                <a:ea typeface="Meiryo UI" panose="020B0604030504040204" pitchFamily="50" charset="-128"/>
              </a:rPr>
              <a:t>このような成果を</a:t>
            </a:r>
            <a:endParaRPr kumimoji="1"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達成したい</a:t>
            </a:r>
            <a:endParaRPr kumimoji="1" lang="ja-JP" altLang="en-US" sz="1650" dirty="0">
              <a:solidFill>
                <a:schemeClr val="tx2"/>
              </a:solidFill>
              <a:latin typeface="Meiryo UI" panose="020B0604030504040204" pitchFamily="50" charset="-128"/>
              <a:ea typeface="Meiryo UI" panose="020B0604030504040204" pitchFamily="50" charset="-128"/>
            </a:endParaRPr>
          </a:p>
        </p:txBody>
      </p:sp>
      <p:sp>
        <p:nvSpPr>
          <p:cNvPr id="64" name="四角形: 角を丸くする 63">
            <a:extLst>
              <a:ext uri="{FF2B5EF4-FFF2-40B4-BE49-F238E27FC236}">
                <a16:creationId xmlns:a16="http://schemas.microsoft.com/office/drawing/2014/main" id="{86C0728F-09D0-FBEB-F872-E1203F1674FF}"/>
              </a:ext>
            </a:extLst>
          </p:cNvPr>
          <p:cNvSpPr/>
          <p:nvPr/>
        </p:nvSpPr>
        <p:spPr>
          <a:xfrm>
            <a:off x="3368707" y="578643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そのために</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このような行動を</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とれる人材が必要</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65" name="四角形: 角を丸くする 64">
            <a:extLst>
              <a:ext uri="{FF2B5EF4-FFF2-40B4-BE49-F238E27FC236}">
                <a16:creationId xmlns:a16="http://schemas.microsoft.com/office/drawing/2014/main" id="{C85ECB4E-17BA-773C-ADBC-847220B2218D}"/>
              </a:ext>
            </a:extLst>
          </p:cNvPr>
          <p:cNvSpPr/>
          <p:nvPr/>
        </p:nvSpPr>
        <p:spPr>
          <a:xfrm>
            <a:off x="3368707" y="7903890"/>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そのために</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このような知識</a:t>
            </a:r>
            <a:r>
              <a:rPr lang="en-US" altLang="ja-JP" sz="1650" dirty="0">
                <a:solidFill>
                  <a:schemeClr val="tx2"/>
                </a:solidFill>
                <a:latin typeface="Meiryo UI" panose="020B0604030504040204" pitchFamily="50" charset="-128"/>
                <a:ea typeface="Meiryo UI" panose="020B0604030504040204" pitchFamily="50" charset="-128"/>
              </a:rPr>
              <a:t>/</a:t>
            </a:r>
          </a:p>
          <a:p>
            <a:pPr algn="ctr"/>
            <a:r>
              <a:rPr lang="ja-JP" altLang="en-US" sz="1650" dirty="0">
                <a:solidFill>
                  <a:schemeClr val="tx2"/>
                </a:solidFill>
                <a:latin typeface="Meiryo UI" panose="020B0604030504040204" pitchFamily="50" charset="-128"/>
                <a:ea typeface="Meiryo UI" panose="020B0604030504040204" pitchFamily="50" charset="-128"/>
              </a:rPr>
              <a:t>スキルが必要</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66" name="四角形: 角を丸くする 65">
            <a:extLst>
              <a:ext uri="{FF2B5EF4-FFF2-40B4-BE49-F238E27FC236}">
                <a16:creationId xmlns:a16="http://schemas.microsoft.com/office/drawing/2014/main" id="{406ADDE3-92B4-3417-F7CA-670E36C06DC1}"/>
              </a:ext>
            </a:extLst>
          </p:cNvPr>
          <p:cNvSpPr/>
          <p:nvPr/>
        </p:nvSpPr>
        <p:spPr>
          <a:xfrm>
            <a:off x="11367713" y="7903890"/>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育成施策でその</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知識</a:t>
            </a:r>
            <a:r>
              <a:rPr lang="en-US" altLang="ja-JP" sz="1650" dirty="0">
                <a:solidFill>
                  <a:schemeClr val="tx2"/>
                </a:solidFill>
                <a:latin typeface="Meiryo UI" panose="020B0604030504040204" pitchFamily="50" charset="-128"/>
                <a:ea typeface="Meiryo UI" panose="020B0604030504040204" pitchFamily="50" charset="-128"/>
              </a:rPr>
              <a:t>/</a:t>
            </a:r>
            <a:r>
              <a:rPr lang="ja-JP" altLang="en-US" sz="1650" dirty="0">
                <a:solidFill>
                  <a:schemeClr val="tx2"/>
                </a:solidFill>
                <a:latin typeface="Meiryo UI" panose="020B0604030504040204" pitchFamily="50" charset="-128"/>
                <a:ea typeface="Meiryo UI" panose="020B0604030504040204" pitchFamily="50" charset="-128"/>
              </a:rPr>
              <a:t>スキルを取得</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78" name="四角形: 角を丸くする 77">
            <a:extLst>
              <a:ext uri="{FF2B5EF4-FFF2-40B4-BE49-F238E27FC236}">
                <a16:creationId xmlns:a16="http://schemas.microsoft.com/office/drawing/2014/main" id="{3216307A-083E-36A1-A3E2-2D939F982A11}"/>
              </a:ext>
            </a:extLst>
          </p:cNvPr>
          <p:cNvSpPr/>
          <p:nvPr/>
        </p:nvSpPr>
        <p:spPr>
          <a:xfrm>
            <a:off x="11367713" y="5786438"/>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知識</a:t>
            </a:r>
            <a:r>
              <a:rPr lang="en-US" altLang="ja-JP" sz="1650" dirty="0">
                <a:solidFill>
                  <a:schemeClr val="tx2"/>
                </a:solidFill>
                <a:latin typeface="Meiryo UI" panose="020B0604030504040204" pitchFamily="50" charset="-128"/>
                <a:ea typeface="Meiryo UI" panose="020B0604030504040204" pitchFamily="50" charset="-128"/>
              </a:rPr>
              <a:t>/</a:t>
            </a:r>
            <a:r>
              <a:rPr lang="ja-JP" altLang="en-US" sz="1650" dirty="0">
                <a:solidFill>
                  <a:schemeClr val="tx2"/>
                </a:solidFill>
                <a:latin typeface="Meiryo UI" panose="020B0604030504040204" pitchFamily="50" charset="-128"/>
                <a:ea typeface="Meiryo UI" panose="020B0604030504040204" pitchFamily="50" charset="-128"/>
              </a:rPr>
              <a:t>スキルを活用し、</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行動が変わる</a:t>
            </a:r>
            <a:endParaRPr lang="en-US" altLang="ja-JP" sz="1650" dirty="0">
              <a:solidFill>
                <a:schemeClr val="tx2"/>
              </a:solidFill>
              <a:latin typeface="Meiryo UI" panose="020B0604030504040204" pitchFamily="50" charset="-128"/>
              <a:ea typeface="Meiryo UI" panose="020B0604030504040204" pitchFamily="50" charset="-128"/>
            </a:endParaRPr>
          </a:p>
        </p:txBody>
      </p:sp>
      <p:sp>
        <p:nvSpPr>
          <p:cNvPr id="79" name="四角形: 角を丸くする 78">
            <a:extLst>
              <a:ext uri="{FF2B5EF4-FFF2-40B4-BE49-F238E27FC236}">
                <a16:creationId xmlns:a16="http://schemas.microsoft.com/office/drawing/2014/main" id="{4044B8A7-B5FA-4F02-4918-DA827CD36D35}"/>
              </a:ext>
            </a:extLst>
          </p:cNvPr>
          <p:cNvSpPr/>
          <p:nvPr/>
        </p:nvSpPr>
        <p:spPr>
          <a:xfrm>
            <a:off x="11367703" y="3699836"/>
            <a:ext cx="2612609" cy="997224"/>
          </a:xfrm>
          <a:prstGeom prst="roundRect">
            <a:avLst/>
          </a:prstGeom>
          <a:noFill/>
          <a:ln>
            <a:solidFill>
              <a:schemeClr val="tx2">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50" dirty="0">
                <a:solidFill>
                  <a:schemeClr val="tx2"/>
                </a:solidFill>
                <a:latin typeface="Meiryo UI" panose="020B0604030504040204" pitchFamily="50" charset="-128"/>
                <a:ea typeface="Meiryo UI" panose="020B0604030504040204" pitchFamily="50" charset="-128"/>
              </a:rPr>
              <a:t>行動が変わり、</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求めていた成果を</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達成</a:t>
            </a:r>
            <a:endParaRPr lang="en-US" altLang="ja-JP" sz="1650" dirty="0">
              <a:solidFill>
                <a:schemeClr val="tx2"/>
              </a:solidFill>
              <a:latin typeface="Meiryo UI" panose="020B0604030504040204" pitchFamily="50" charset="-128"/>
              <a:ea typeface="Meiryo UI" panose="020B0604030504040204" pitchFamily="50" charset="-128"/>
            </a:endParaRPr>
          </a:p>
        </p:txBody>
      </p:sp>
      <p:pic>
        <p:nvPicPr>
          <p:cNvPr id="83" name="グラフィックス 82" descr="矢印: 直線 単色塗りつぶし">
            <a:extLst>
              <a:ext uri="{FF2B5EF4-FFF2-40B4-BE49-F238E27FC236}">
                <a16:creationId xmlns:a16="http://schemas.microsoft.com/office/drawing/2014/main" id="{57A1F674-4EBA-AD3B-57EA-31DF650332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4176403" y="4798352"/>
            <a:ext cx="997226" cy="890319"/>
          </a:xfrm>
          <a:prstGeom prst="rect">
            <a:avLst/>
          </a:prstGeom>
        </p:spPr>
      </p:pic>
      <p:pic>
        <p:nvPicPr>
          <p:cNvPr id="84" name="グラフィックス 83" descr="矢印: 直線 単色塗りつぶし">
            <a:extLst>
              <a:ext uri="{FF2B5EF4-FFF2-40B4-BE49-F238E27FC236}">
                <a16:creationId xmlns:a16="http://schemas.microsoft.com/office/drawing/2014/main" id="{F2192959-7BB5-D62D-99D2-ED6EDB78A6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a:off x="4176404" y="6898616"/>
            <a:ext cx="997226" cy="890319"/>
          </a:xfrm>
          <a:prstGeom prst="rect">
            <a:avLst/>
          </a:prstGeom>
        </p:spPr>
      </p:pic>
      <p:pic>
        <p:nvPicPr>
          <p:cNvPr id="85" name="グラフィックス 84" descr="矢印: 直線 単色塗りつぶし">
            <a:extLst>
              <a:ext uri="{FF2B5EF4-FFF2-40B4-BE49-F238E27FC236}">
                <a16:creationId xmlns:a16="http://schemas.microsoft.com/office/drawing/2014/main" id="{A63E561F-9D60-BDF5-A743-5ECAC20AC62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12175390" y="6957216"/>
            <a:ext cx="997226" cy="890319"/>
          </a:xfrm>
          <a:prstGeom prst="rect">
            <a:avLst/>
          </a:prstGeom>
        </p:spPr>
      </p:pic>
      <p:pic>
        <p:nvPicPr>
          <p:cNvPr id="86" name="グラフィックス 85" descr="矢印: 直線 単色塗りつぶし">
            <a:extLst>
              <a:ext uri="{FF2B5EF4-FFF2-40B4-BE49-F238E27FC236}">
                <a16:creationId xmlns:a16="http://schemas.microsoft.com/office/drawing/2014/main" id="{B809FB65-9609-F570-9ADF-7D49F59A009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12175391" y="4842669"/>
            <a:ext cx="997226" cy="890319"/>
          </a:xfrm>
          <a:prstGeom prst="rect">
            <a:avLst/>
          </a:prstGeom>
        </p:spPr>
      </p:pic>
      <p:cxnSp>
        <p:nvCxnSpPr>
          <p:cNvPr id="88" name="コネクタ: カギ線 87">
            <a:extLst>
              <a:ext uri="{FF2B5EF4-FFF2-40B4-BE49-F238E27FC236}">
                <a16:creationId xmlns:a16="http://schemas.microsoft.com/office/drawing/2014/main" id="{713EECC1-CB23-3AB1-858B-CDE5B38D62FD}"/>
              </a:ext>
            </a:extLst>
          </p:cNvPr>
          <p:cNvCxnSpPr>
            <a:stCxn id="65" idx="2"/>
            <a:endCxn id="66" idx="2"/>
          </p:cNvCxnSpPr>
          <p:nvPr/>
        </p:nvCxnSpPr>
        <p:spPr>
          <a:xfrm rot="16200000" flipH="1">
            <a:off x="8674514" y="4901611"/>
            <a:ext cx="19050" cy="7999007"/>
          </a:xfrm>
          <a:prstGeom prst="bentConnector3">
            <a:avLst>
              <a:gd name="adj1" fmla="val 6000000"/>
            </a:avLst>
          </a:prstGeom>
          <a:ln>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1" name="テキスト ボックス 90">
            <a:extLst>
              <a:ext uri="{FF2B5EF4-FFF2-40B4-BE49-F238E27FC236}">
                <a16:creationId xmlns:a16="http://schemas.microsoft.com/office/drawing/2014/main" id="{164DE995-974E-AFA6-A78E-4B58C42A1D6D}"/>
              </a:ext>
            </a:extLst>
          </p:cNvPr>
          <p:cNvSpPr txBox="1"/>
          <p:nvPr/>
        </p:nvSpPr>
        <p:spPr>
          <a:xfrm>
            <a:off x="6081325" y="6031394"/>
            <a:ext cx="1814513" cy="369332"/>
          </a:xfrm>
          <a:prstGeom prst="rect">
            <a:avLst/>
          </a:prstGeom>
          <a:noFill/>
        </p:spPr>
        <p:txBody>
          <a:bodyPr wrap="square" rtlCol="0">
            <a:spAutoFit/>
          </a:bodyPr>
          <a:lstStyle/>
          <a:p>
            <a:pPr algn="ctr"/>
            <a:r>
              <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rPr>
              <a:t>プロセス</a:t>
            </a:r>
          </a:p>
        </p:txBody>
      </p:sp>
      <p:sp>
        <p:nvSpPr>
          <p:cNvPr id="92" name="テキスト ボックス 91">
            <a:extLst>
              <a:ext uri="{FF2B5EF4-FFF2-40B4-BE49-F238E27FC236}">
                <a16:creationId xmlns:a16="http://schemas.microsoft.com/office/drawing/2014/main" id="{1AED0A17-1591-8313-E3FB-906935A38200}"/>
              </a:ext>
            </a:extLst>
          </p:cNvPr>
          <p:cNvSpPr txBox="1"/>
          <p:nvPr/>
        </p:nvSpPr>
        <p:spPr>
          <a:xfrm>
            <a:off x="6081325" y="8336723"/>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インプット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93" name="テキスト ボックス 92">
            <a:extLst>
              <a:ext uri="{FF2B5EF4-FFF2-40B4-BE49-F238E27FC236}">
                <a16:creationId xmlns:a16="http://schemas.microsoft.com/office/drawing/2014/main" id="{315E367C-9D63-8ACC-94BD-F4F9CEA78642}"/>
              </a:ext>
            </a:extLst>
          </p:cNvPr>
          <p:cNvSpPr txBox="1"/>
          <p:nvPr/>
        </p:nvSpPr>
        <p:spPr>
          <a:xfrm>
            <a:off x="6081326" y="4190250"/>
            <a:ext cx="1814513" cy="369332"/>
          </a:xfrm>
          <a:prstGeom prst="rect">
            <a:avLst/>
          </a:prstGeom>
          <a:noFill/>
        </p:spPr>
        <p:txBody>
          <a:bodyPr wrap="square" rtlCol="0">
            <a:spAutoFit/>
          </a:bodyPr>
          <a:lstStyle/>
          <a:p>
            <a:pPr algn="ctr"/>
            <a:r>
              <a:rPr lang="ja-JP" altLang="en-US" dirty="0">
                <a:solidFill>
                  <a:schemeClr val="accent2">
                    <a:lumMod val="60000"/>
                    <a:lumOff val="40000"/>
                  </a:schemeClr>
                </a:solidFill>
                <a:latin typeface="Meiryo UI" panose="020B0604030504040204" pitchFamily="50" charset="-128"/>
                <a:ea typeface="Meiryo UI" panose="020B0604030504040204" pitchFamily="50" charset="-128"/>
              </a:rPr>
              <a:t>アウトプット</a:t>
            </a:r>
            <a:endParaRPr kumimoji="1" lang="ja-JP" altLang="en-US" dirty="0">
              <a:solidFill>
                <a:schemeClr val="accent2">
                  <a:lumMod val="60000"/>
                  <a:lumOff val="40000"/>
                </a:schemeClr>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05FFBA40-7473-6F5C-1C25-9E53FFE45CD0}"/>
              </a:ext>
            </a:extLst>
          </p:cNvPr>
          <p:cNvSpPr txBox="1"/>
          <p:nvPr/>
        </p:nvSpPr>
        <p:spPr>
          <a:xfrm>
            <a:off x="320414" y="3986799"/>
            <a:ext cx="2724722" cy="346249"/>
          </a:xfrm>
          <a:prstGeom prst="rect">
            <a:avLst/>
          </a:prstGeom>
          <a:noFill/>
        </p:spPr>
        <p:txBody>
          <a:bodyPr wrap="square" rtlCol="0">
            <a:spAutoFit/>
          </a:bodyPr>
          <a:lstStyle/>
          <a:p>
            <a:pPr algn="ctr"/>
            <a:r>
              <a:rPr lang="en-US" altLang="ja-JP" sz="1650" dirty="0">
                <a:solidFill>
                  <a:schemeClr val="tx2"/>
                </a:solidFill>
                <a:latin typeface="Meiryo UI" panose="020B0604030504040204" pitchFamily="50" charset="-128"/>
                <a:ea typeface="Meiryo UI" panose="020B0604030504040204" pitchFamily="50" charset="-128"/>
              </a:rPr>
              <a:t>LINE</a:t>
            </a:r>
            <a:r>
              <a:rPr lang="ja-JP" altLang="en-US" sz="1650" dirty="0">
                <a:solidFill>
                  <a:schemeClr val="tx2"/>
                </a:solidFill>
                <a:latin typeface="Meiryo UI" panose="020B0604030504040204" pitchFamily="50" charset="-128"/>
                <a:ea typeface="Meiryo UI" panose="020B0604030504040204" pitchFamily="50" charset="-128"/>
              </a:rPr>
              <a:t>公式</a:t>
            </a:r>
            <a:r>
              <a:rPr kumimoji="1" lang="en-US" altLang="ja-JP" sz="1650" dirty="0">
                <a:solidFill>
                  <a:schemeClr val="tx2"/>
                </a:solidFill>
                <a:latin typeface="Meiryo UI" panose="020B0604030504040204" pitchFamily="50" charset="-128"/>
                <a:ea typeface="Meiryo UI" panose="020B0604030504040204" pitchFamily="50" charset="-128"/>
              </a:rPr>
              <a:t>PJ</a:t>
            </a:r>
            <a:r>
              <a:rPr kumimoji="1" lang="ja-JP" altLang="en-US" sz="1650" dirty="0">
                <a:solidFill>
                  <a:schemeClr val="tx2"/>
                </a:solidFill>
                <a:latin typeface="Meiryo UI" panose="020B0604030504040204" pitchFamily="50" charset="-128"/>
                <a:ea typeface="Meiryo UI" panose="020B0604030504040204" pitchFamily="50" charset="-128"/>
              </a:rPr>
              <a:t>の目標</a:t>
            </a:r>
            <a:endParaRPr kumimoji="1" lang="en-US" altLang="ja-JP" sz="1650" dirty="0">
              <a:solidFill>
                <a:schemeClr val="tx2"/>
              </a:solidFill>
              <a:latin typeface="Meiryo UI" panose="020B0604030504040204" pitchFamily="50" charset="-128"/>
              <a:ea typeface="Meiryo UI" panose="020B0604030504040204" pitchFamily="50" charset="-128"/>
            </a:endParaRPr>
          </a:p>
        </p:txBody>
      </p:sp>
      <p:sp>
        <p:nvSpPr>
          <p:cNvPr id="14" name="楕円 13">
            <a:extLst>
              <a:ext uri="{FF2B5EF4-FFF2-40B4-BE49-F238E27FC236}">
                <a16:creationId xmlns:a16="http://schemas.microsoft.com/office/drawing/2014/main" id="{2D92101D-1FA6-98DE-0A72-CA6B6F6A6D1B}"/>
              </a:ext>
            </a:extLst>
          </p:cNvPr>
          <p:cNvSpPr/>
          <p:nvPr/>
        </p:nvSpPr>
        <p:spPr>
          <a:xfrm>
            <a:off x="376468" y="3848373"/>
            <a:ext cx="2612615" cy="7062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11" name="テキスト ボックス 10">
            <a:extLst>
              <a:ext uri="{FF2B5EF4-FFF2-40B4-BE49-F238E27FC236}">
                <a16:creationId xmlns:a16="http://schemas.microsoft.com/office/drawing/2014/main" id="{A82FDAE2-50A1-5141-E726-1241D4F4A80E}"/>
              </a:ext>
            </a:extLst>
          </p:cNvPr>
          <p:cNvSpPr txBox="1"/>
          <p:nvPr/>
        </p:nvSpPr>
        <p:spPr>
          <a:xfrm>
            <a:off x="320414" y="6027467"/>
            <a:ext cx="2724722" cy="600164"/>
          </a:xfrm>
          <a:prstGeom prst="rect">
            <a:avLst/>
          </a:prstGeom>
          <a:solidFill>
            <a:schemeClr val="bg1"/>
          </a:solidFill>
        </p:spPr>
        <p:txBody>
          <a:bodyPr wrap="square" rtlCol="0">
            <a:spAutoFit/>
          </a:bodyPr>
          <a:lstStyle/>
          <a:p>
            <a:pPr algn="ctr"/>
            <a:r>
              <a:rPr lang="ja-JP" altLang="en-US" sz="1650" dirty="0">
                <a:solidFill>
                  <a:schemeClr val="tx2"/>
                </a:solidFill>
                <a:latin typeface="Meiryo UI" panose="020B0604030504040204" pitchFamily="50" charset="-128"/>
                <a:ea typeface="Meiryo UI" panose="020B0604030504040204" pitchFamily="50" charset="-128"/>
              </a:rPr>
              <a:t>目標</a:t>
            </a:r>
            <a:r>
              <a:rPr lang="en-US" altLang="ja-JP" sz="1650" dirty="0">
                <a:solidFill>
                  <a:schemeClr val="tx2"/>
                </a:solidFill>
                <a:latin typeface="Meiryo UI" panose="020B0604030504040204" pitchFamily="50" charset="-128"/>
                <a:ea typeface="Meiryo UI" panose="020B0604030504040204" pitchFamily="50" charset="-128"/>
              </a:rPr>
              <a:t>ID</a:t>
            </a:r>
            <a:r>
              <a:rPr lang="ja-JP" altLang="en-US" sz="1650" dirty="0">
                <a:solidFill>
                  <a:schemeClr val="tx2"/>
                </a:solidFill>
                <a:latin typeface="Meiryo UI" panose="020B0604030504040204" pitchFamily="50" charset="-128"/>
                <a:ea typeface="Meiryo UI" panose="020B0604030504040204" pitchFamily="50" charset="-128"/>
              </a:rPr>
              <a:t>数を獲得</a:t>
            </a:r>
            <a:endParaRPr lang="en-US" altLang="ja-JP" sz="1650" dirty="0">
              <a:solidFill>
                <a:schemeClr val="tx2"/>
              </a:solidFill>
              <a:latin typeface="Meiryo UI" panose="020B0604030504040204" pitchFamily="50" charset="-128"/>
              <a:ea typeface="Meiryo UI" panose="020B0604030504040204" pitchFamily="50" charset="-128"/>
            </a:endParaRPr>
          </a:p>
          <a:p>
            <a:pPr algn="ctr"/>
            <a:r>
              <a:rPr lang="ja-JP" altLang="en-US" sz="1650" dirty="0">
                <a:solidFill>
                  <a:schemeClr val="tx2"/>
                </a:solidFill>
                <a:latin typeface="Meiryo UI" panose="020B0604030504040204" pitchFamily="50" charset="-128"/>
                <a:ea typeface="Meiryo UI" panose="020B0604030504040204" pitchFamily="50" charset="-128"/>
              </a:rPr>
              <a:t>できる</a:t>
            </a:r>
            <a:r>
              <a:rPr kumimoji="1" lang="ja-JP" altLang="en-US" sz="1650" dirty="0">
                <a:solidFill>
                  <a:schemeClr val="tx2"/>
                </a:solidFill>
                <a:latin typeface="Meiryo UI" panose="020B0604030504040204" pitchFamily="50" charset="-128"/>
                <a:ea typeface="Meiryo UI" panose="020B0604030504040204" pitchFamily="50" charset="-128"/>
              </a:rPr>
              <a:t>人材</a:t>
            </a:r>
            <a:endParaRPr kumimoji="1" lang="en-US" altLang="ja-JP" sz="1650" dirty="0">
              <a:solidFill>
                <a:schemeClr val="tx2"/>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3C013D71-6A78-4756-B54E-C0E48D873673}"/>
              </a:ext>
            </a:extLst>
          </p:cNvPr>
          <p:cNvSpPr txBox="1"/>
          <p:nvPr/>
        </p:nvSpPr>
        <p:spPr>
          <a:xfrm>
            <a:off x="320414" y="8033819"/>
            <a:ext cx="2724722" cy="346249"/>
          </a:xfrm>
          <a:prstGeom prst="rect">
            <a:avLst/>
          </a:prstGeom>
          <a:solidFill>
            <a:schemeClr val="bg1"/>
          </a:solidFill>
        </p:spPr>
        <p:txBody>
          <a:bodyPr wrap="square" rtlCol="0">
            <a:spAutoFit/>
          </a:bodyPr>
          <a:lstStyle/>
          <a:p>
            <a:pPr algn="ctr"/>
            <a:r>
              <a:rPr kumimoji="1" lang="ja-JP" altLang="en-US" sz="1650" dirty="0">
                <a:solidFill>
                  <a:schemeClr val="tx2"/>
                </a:solidFill>
                <a:latin typeface="Meiryo UI" panose="020B0604030504040204" pitchFamily="50" charset="-128"/>
                <a:ea typeface="Meiryo UI" panose="020B0604030504040204" pitchFamily="50" charset="-128"/>
              </a:rPr>
              <a:t>アポイントが取れていない</a:t>
            </a:r>
            <a:endParaRPr kumimoji="1" lang="en-US" altLang="ja-JP" sz="1650" dirty="0">
              <a:solidFill>
                <a:schemeClr val="tx2"/>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0826156F-7EEE-DB8A-05B5-E0A2F69C84AD}"/>
              </a:ext>
            </a:extLst>
          </p:cNvPr>
          <p:cNvSpPr txBox="1"/>
          <p:nvPr/>
        </p:nvSpPr>
        <p:spPr>
          <a:xfrm>
            <a:off x="14710504" y="8229078"/>
            <a:ext cx="2724722" cy="600164"/>
          </a:xfrm>
          <a:prstGeom prst="rect">
            <a:avLst/>
          </a:prstGeom>
          <a:solidFill>
            <a:schemeClr val="bg1"/>
          </a:solidFill>
        </p:spPr>
        <p:txBody>
          <a:bodyPr wrap="square" rtlCol="0">
            <a:spAutoFit/>
          </a:bodyPr>
          <a:lstStyle/>
          <a:p>
            <a:pPr algn="ctr"/>
            <a:r>
              <a:rPr lang="ja-JP" altLang="en-US" sz="1650" dirty="0">
                <a:solidFill>
                  <a:srgbClr val="FF0000"/>
                </a:solidFill>
                <a:latin typeface="Meiryo UI" panose="020B0604030504040204" pitchFamily="50" charset="-128"/>
                <a:ea typeface="Meiryo UI" panose="020B0604030504040204" pitchFamily="50" charset="-128"/>
              </a:rPr>
              <a:t>商談ロープレからアポ獲得</a:t>
            </a:r>
            <a:endParaRPr lang="en-US" altLang="ja-JP" sz="1650" dirty="0">
              <a:solidFill>
                <a:srgbClr val="FF0000"/>
              </a:solidFill>
              <a:latin typeface="Meiryo UI" panose="020B0604030504040204" pitchFamily="50" charset="-128"/>
              <a:ea typeface="Meiryo UI" panose="020B0604030504040204" pitchFamily="50" charset="-128"/>
            </a:endParaRPr>
          </a:p>
          <a:p>
            <a:pPr algn="ctr"/>
            <a:r>
              <a:rPr kumimoji="1" lang="ja-JP" altLang="en-US" sz="1650" dirty="0">
                <a:solidFill>
                  <a:srgbClr val="FF0000"/>
                </a:solidFill>
                <a:latin typeface="Meiryo UI" panose="020B0604030504040204" pitchFamily="50" charset="-128"/>
                <a:ea typeface="Meiryo UI" panose="020B0604030504040204" pitchFamily="50" charset="-128"/>
              </a:rPr>
              <a:t>ロープレへの変更</a:t>
            </a:r>
            <a:endParaRPr kumimoji="1" lang="en-US" altLang="ja-JP" sz="1650" dirty="0">
              <a:solidFill>
                <a:srgbClr val="FF0000"/>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93BABD27-13A8-9756-E765-81C6BB0729B3}"/>
              </a:ext>
            </a:extLst>
          </p:cNvPr>
          <p:cNvSpPr txBox="1"/>
          <p:nvPr/>
        </p:nvSpPr>
        <p:spPr>
          <a:xfrm>
            <a:off x="14710504" y="6157234"/>
            <a:ext cx="2724722" cy="346249"/>
          </a:xfrm>
          <a:prstGeom prst="rect">
            <a:avLst/>
          </a:prstGeom>
          <a:solidFill>
            <a:schemeClr val="bg1"/>
          </a:solidFill>
        </p:spPr>
        <p:txBody>
          <a:bodyPr wrap="square" rtlCol="0">
            <a:spAutoFit/>
          </a:bodyPr>
          <a:lstStyle/>
          <a:p>
            <a:pPr algn="ctr"/>
            <a:r>
              <a:rPr lang="ja-JP" altLang="en-US" sz="1650" dirty="0">
                <a:solidFill>
                  <a:schemeClr val="tx2"/>
                </a:solidFill>
                <a:latin typeface="Meiryo UI" panose="020B0604030504040204" pitchFamily="50" charset="-128"/>
                <a:ea typeface="Meiryo UI" panose="020B0604030504040204" pitchFamily="50" charset="-128"/>
              </a:rPr>
              <a:t>行動変容</a:t>
            </a:r>
            <a:endParaRPr kumimoji="1" lang="en-US" altLang="ja-JP" sz="1650" dirty="0">
              <a:solidFill>
                <a:schemeClr val="tx2"/>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493B4C9B-4741-FD88-BE69-E607A41608FC}"/>
              </a:ext>
            </a:extLst>
          </p:cNvPr>
          <p:cNvSpPr txBox="1"/>
          <p:nvPr/>
        </p:nvSpPr>
        <p:spPr>
          <a:xfrm>
            <a:off x="14710502" y="3986799"/>
            <a:ext cx="2724722" cy="346249"/>
          </a:xfrm>
          <a:prstGeom prst="rect">
            <a:avLst/>
          </a:prstGeom>
          <a:solidFill>
            <a:schemeClr val="bg1"/>
          </a:solidFill>
        </p:spPr>
        <p:txBody>
          <a:bodyPr wrap="square" rtlCol="0">
            <a:spAutoFit/>
          </a:bodyPr>
          <a:lstStyle/>
          <a:p>
            <a:pPr algn="ctr"/>
            <a:r>
              <a:rPr kumimoji="1" lang="ja-JP" altLang="en-US" sz="1650" dirty="0">
                <a:solidFill>
                  <a:srgbClr val="FF0000"/>
                </a:solidFill>
                <a:latin typeface="Meiryo UI" panose="020B0604030504040204" pitchFamily="50" charset="-128"/>
                <a:ea typeface="Meiryo UI" panose="020B0604030504040204" pitchFamily="50" charset="-128"/>
              </a:rPr>
              <a:t>成果創出</a:t>
            </a:r>
            <a:r>
              <a:rPr kumimoji="1" lang="en-US" altLang="ja-JP" sz="1650" dirty="0">
                <a:solidFill>
                  <a:srgbClr val="FF0000"/>
                </a:solidFill>
                <a:latin typeface="Meiryo UI" panose="020B0604030504040204" pitchFamily="50" charset="-128"/>
                <a:ea typeface="Meiryo UI" panose="020B0604030504040204" pitchFamily="50" charset="-128"/>
              </a:rPr>
              <a:t>(</a:t>
            </a:r>
            <a:r>
              <a:rPr kumimoji="1" lang="ja-JP" altLang="en-US" sz="1650" dirty="0">
                <a:solidFill>
                  <a:srgbClr val="FF0000"/>
                </a:solidFill>
                <a:latin typeface="Meiryo UI" panose="020B0604030504040204" pitchFamily="50" charset="-128"/>
                <a:ea typeface="Meiryo UI" panose="020B0604030504040204" pitchFamily="50" charset="-128"/>
              </a:rPr>
              <a:t>アポ獲得増加</a:t>
            </a:r>
            <a:r>
              <a:rPr kumimoji="1" lang="en-US" altLang="ja-JP" sz="1650" dirty="0">
                <a:solidFill>
                  <a:srgbClr val="FF0000"/>
                </a:solidFill>
                <a:latin typeface="Meiryo UI" panose="020B0604030504040204" pitchFamily="50" charset="-128"/>
                <a:ea typeface="Meiryo UI" panose="020B0604030504040204" pitchFamily="50" charset="-128"/>
              </a:rPr>
              <a:t>)</a:t>
            </a:r>
          </a:p>
        </p:txBody>
      </p:sp>
      <p:cxnSp>
        <p:nvCxnSpPr>
          <p:cNvPr id="25" name="コネクタ: カギ線 24">
            <a:extLst>
              <a:ext uri="{FF2B5EF4-FFF2-40B4-BE49-F238E27FC236}">
                <a16:creationId xmlns:a16="http://schemas.microsoft.com/office/drawing/2014/main" id="{83573591-9FD1-9985-2D94-A15766CC6E32}"/>
              </a:ext>
            </a:extLst>
          </p:cNvPr>
          <p:cNvCxnSpPr>
            <a:cxnSpLocks/>
            <a:stCxn id="13" idx="2"/>
            <a:endCxn id="18" idx="2"/>
          </p:cNvCxnSpPr>
          <p:nvPr/>
        </p:nvCxnSpPr>
        <p:spPr>
          <a:xfrm rot="16200000" flipH="1">
            <a:off x="8653233" y="1409610"/>
            <a:ext cx="449174" cy="14390090"/>
          </a:xfrm>
          <a:prstGeom prst="bentConnector3">
            <a:avLst>
              <a:gd name="adj1" fmla="val 150893"/>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5D6E930A-75A8-51F2-F2EE-A2BD9639C98C}"/>
              </a:ext>
            </a:extLst>
          </p:cNvPr>
          <p:cNvSpPr txBox="1"/>
          <p:nvPr/>
        </p:nvSpPr>
        <p:spPr>
          <a:xfrm>
            <a:off x="321842" y="8568422"/>
            <a:ext cx="2724722" cy="854080"/>
          </a:xfrm>
          <a:prstGeom prst="rect">
            <a:avLst/>
          </a:prstGeom>
          <a:solidFill>
            <a:schemeClr val="bg1"/>
          </a:solidFill>
        </p:spPr>
        <p:txBody>
          <a:bodyPr wrap="square" rtlCol="0">
            <a:spAutoFit/>
          </a:bodyPr>
          <a:lstStyle/>
          <a:p>
            <a:pPr algn="ctr"/>
            <a:r>
              <a:rPr lang="ja-JP" altLang="en-US" sz="1650" dirty="0">
                <a:solidFill>
                  <a:srgbClr val="FF0000"/>
                </a:solidFill>
                <a:latin typeface="Meiryo UI" panose="020B0604030504040204" pitchFamily="50" charset="-128"/>
                <a:ea typeface="Meiryo UI" panose="020B0604030504040204" pitchFamily="50" charset="-128"/>
              </a:rPr>
              <a:t>ターゲット別の</a:t>
            </a:r>
            <a:r>
              <a:rPr lang="en-US" altLang="ja-JP" sz="1650" dirty="0">
                <a:solidFill>
                  <a:srgbClr val="FF0000"/>
                </a:solidFill>
                <a:latin typeface="Meiryo UI" panose="020B0604030504040204" pitchFamily="50" charset="-128"/>
                <a:ea typeface="Meiryo UI" panose="020B0604030504040204" pitchFamily="50" charset="-128"/>
              </a:rPr>
              <a:t>USP</a:t>
            </a:r>
            <a:r>
              <a:rPr lang="ja-JP" altLang="en-US" sz="1650" dirty="0">
                <a:solidFill>
                  <a:srgbClr val="FF0000"/>
                </a:solidFill>
                <a:latin typeface="Meiryo UI" panose="020B0604030504040204" pitchFamily="50" charset="-128"/>
                <a:ea typeface="Meiryo UI" panose="020B0604030504040204" pitchFamily="50" charset="-128"/>
              </a:rPr>
              <a:t>や提供</a:t>
            </a:r>
            <a:endParaRPr lang="en-US" altLang="ja-JP" sz="1650" dirty="0">
              <a:solidFill>
                <a:srgbClr val="FF0000"/>
              </a:solidFill>
              <a:latin typeface="Meiryo UI" panose="020B0604030504040204" pitchFamily="50" charset="-128"/>
              <a:ea typeface="Meiryo UI" panose="020B0604030504040204" pitchFamily="50" charset="-128"/>
            </a:endParaRPr>
          </a:p>
          <a:p>
            <a:pPr algn="ctr"/>
            <a:r>
              <a:rPr lang="ja-JP" altLang="en-US" sz="1650" dirty="0">
                <a:solidFill>
                  <a:srgbClr val="FF0000"/>
                </a:solidFill>
                <a:latin typeface="Meiryo UI" panose="020B0604030504040204" pitchFamily="50" charset="-128"/>
                <a:ea typeface="Meiryo UI" panose="020B0604030504040204" pitchFamily="50" charset="-128"/>
              </a:rPr>
              <a:t>価値をアポ取りのトークに</a:t>
            </a:r>
            <a:endParaRPr lang="en-US" altLang="ja-JP" sz="1650" dirty="0">
              <a:solidFill>
                <a:srgbClr val="FF0000"/>
              </a:solidFill>
              <a:latin typeface="Meiryo UI" panose="020B0604030504040204" pitchFamily="50" charset="-128"/>
              <a:ea typeface="Meiryo UI" panose="020B0604030504040204" pitchFamily="50" charset="-128"/>
            </a:endParaRPr>
          </a:p>
          <a:p>
            <a:pPr algn="ctr"/>
            <a:r>
              <a:rPr lang="ja-JP" altLang="en-US" sz="1650" dirty="0">
                <a:solidFill>
                  <a:srgbClr val="FF0000"/>
                </a:solidFill>
                <a:latin typeface="Meiryo UI" panose="020B0604030504040204" pitchFamily="50" charset="-128"/>
                <a:ea typeface="Meiryo UI" panose="020B0604030504040204" pitchFamily="50" charset="-128"/>
              </a:rPr>
              <a:t>取り入れられていない</a:t>
            </a:r>
            <a:endParaRPr kumimoji="1" lang="en-US" altLang="ja-JP" sz="165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75630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トレーニング内容案</a:t>
            </a:r>
            <a:endParaRPr lang="en-US" altLang="ja-JP" sz="33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B135391-81C6-7348-E91C-5CB34E2006A3}"/>
              </a:ext>
            </a:extLst>
          </p:cNvPr>
          <p:cNvSpPr txBox="1"/>
          <p:nvPr/>
        </p:nvSpPr>
        <p:spPr>
          <a:xfrm>
            <a:off x="529400" y="1206625"/>
            <a:ext cx="17227296"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a:t>
            </a:r>
            <a:r>
              <a:rPr lang="ja-JP" altLang="en-US" sz="2400" u="sng" dirty="0">
                <a:latin typeface="Meiryo UI" panose="020B0604030504040204" pitchFamily="50" charset="-128"/>
                <a:ea typeface="Meiryo UI" panose="020B0604030504040204" pitchFamily="50" charset="-128"/>
              </a:rPr>
              <a:t>スクリプトを読むだけでなく、コール・飛び込み時のネガティブや質問に対する返答もトレーニング内容に含みます</a:t>
            </a:r>
            <a:r>
              <a:rPr kumimoji="1" lang="ja-JP" altLang="en-US" sz="2400" u="sng" dirty="0">
                <a:latin typeface="Meiryo UI" panose="020B0604030504040204" pitchFamily="50" charset="-128"/>
                <a:ea typeface="Meiryo UI" panose="020B0604030504040204" pitchFamily="50" charset="-128"/>
              </a:rPr>
              <a:t>。</a:t>
            </a:r>
            <a:r>
              <a:rPr kumimoji="1" lang="ja-JP" altLang="en-US" sz="2400" dirty="0">
                <a:latin typeface="Meiryo UI" panose="020B0604030504040204" pitchFamily="50" charset="-128"/>
                <a:ea typeface="Meiryo UI" panose="020B0604030504040204" pitchFamily="50" charset="-128"/>
              </a:rPr>
              <a:t>」</a:t>
            </a:r>
            <a:endParaRPr kumimoji="1" lang="en-US" altLang="ja-JP" sz="2400"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84E4275B-FA74-7002-A588-253504DE9951}"/>
              </a:ext>
            </a:extLst>
          </p:cNvPr>
          <p:cNvSpPr txBox="1"/>
          <p:nvPr/>
        </p:nvSpPr>
        <p:spPr>
          <a:xfrm>
            <a:off x="2245978" y="2286000"/>
            <a:ext cx="1614488" cy="369332"/>
          </a:xfrm>
          <a:prstGeom prst="rect">
            <a:avLst/>
          </a:prstGeom>
          <a:noFill/>
        </p:spPr>
        <p:txBody>
          <a:bodyPr wrap="square" rtlCol="0">
            <a:spAutoFit/>
          </a:bodyPr>
          <a:lstStyle/>
          <a:p>
            <a:pPr algn="ctr"/>
            <a:r>
              <a:rPr kumimoji="1" lang="ja-JP" altLang="en-US" u="sng" dirty="0">
                <a:solidFill>
                  <a:schemeClr val="tx2"/>
                </a:solidFill>
                <a:latin typeface="Meiryo UI" panose="020B0604030504040204" pitchFamily="50" charset="-128"/>
                <a:ea typeface="Meiryo UI" panose="020B0604030504040204" pitchFamily="50" charset="-128"/>
              </a:rPr>
              <a:t>ターゲット</a:t>
            </a:r>
          </a:p>
        </p:txBody>
      </p:sp>
      <p:sp>
        <p:nvSpPr>
          <p:cNvPr id="9" name="テキスト ボックス 8">
            <a:extLst>
              <a:ext uri="{FF2B5EF4-FFF2-40B4-BE49-F238E27FC236}">
                <a16:creationId xmlns:a16="http://schemas.microsoft.com/office/drawing/2014/main" id="{21576B0C-2799-6EE7-991A-DCCA79A0BC3D}"/>
              </a:ext>
            </a:extLst>
          </p:cNvPr>
          <p:cNvSpPr txBox="1"/>
          <p:nvPr/>
        </p:nvSpPr>
        <p:spPr>
          <a:xfrm>
            <a:off x="5500688" y="2786282"/>
            <a:ext cx="1614488" cy="577081"/>
          </a:xfrm>
          <a:prstGeom prst="rect">
            <a:avLst/>
          </a:prstGeom>
          <a:noFill/>
        </p:spPr>
        <p:txBody>
          <a:bodyPr wrap="square" rtlCol="0">
            <a:spAutoFit/>
          </a:bodyPr>
          <a:lstStyle/>
          <a:p>
            <a:pPr algn="ctr"/>
            <a:r>
              <a:rPr kumimoji="1" lang="ja-JP" altLang="en-US" sz="1575" u="sng" dirty="0">
                <a:solidFill>
                  <a:schemeClr val="tx2"/>
                </a:solidFill>
                <a:latin typeface="Meiryo UI" panose="020B0604030504040204" pitchFamily="50" charset="-128"/>
                <a:ea typeface="Meiryo UI" panose="020B0604030504040204" pitchFamily="50" charset="-128"/>
              </a:rPr>
              <a:t>ターゲット</a:t>
            </a:r>
            <a:r>
              <a:rPr lang="ja-JP" altLang="en-US" sz="1575" u="sng" dirty="0">
                <a:solidFill>
                  <a:schemeClr val="tx2"/>
                </a:solidFill>
                <a:latin typeface="Meiryo UI" panose="020B0604030504040204" pitchFamily="50" charset="-128"/>
                <a:ea typeface="Meiryo UI" panose="020B0604030504040204" pitchFamily="50" charset="-128"/>
              </a:rPr>
              <a:t>別の</a:t>
            </a:r>
            <a:endParaRPr lang="en-US" altLang="ja-JP" sz="1575" u="sng" dirty="0">
              <a:solidFill>
                <a:schemeClr val="tx2"/>
              </a:solidFill>
              <a:latin typeface="Meiryo UI" panose="020B0604030504040204" pitchFamily="50" charset="-128"/>
              <a:ea typeface="Meiryo UI" panose="020B0604030504040204" pitchFamily="50" charset="-128"/>
            </a:endParaRPr>
          </a:p>
          <a:p>
            <a:pPr algn="ctr"/>
            <a:r>
              <a:rPr kumimoji="1" lang="ja-JP" altLang="en-US" sz="1575" u="sng" dirty="0">
                <a:solidFill>
                  <a:schemeClr val="tx2"/>
                </a:solidFill>
                <a:latin typeface="Meiryo UI" panose="020B0604030504040204" pitchFamily="50" charset="-128"/>
                <a:ea typeface="Meiryo UI" panose="020B0604030504040204" pitchFamily="50" charset="-128"/>
              </a:rPr>
              <a:t>提供価値</a:t>
            </a:r>
            <a:endParaRPr kumimoji="1" lang="en-US" altLang="ja-JP" sz="1575" u="sng" dirty="0">
              <a:solidFill>
                <a:schemeClr val="tx2"/>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5A795E6-9D11-8279-FE1F-CA8278FD86C3}"/>
              </a:ext>
            </a:extLst>
          </p:cNvPr>
          <p:cNvSpPr txBox="1"/>
          <p:nvPr/>
        </p:nvSpPr>
        <p:spPr>
          <a:xfrm>
            <a:off x="8443913" y="2786282"/>
            <a:ext cx="1614488" cy="577081"/>
          </a:xfrm>
          <a:prstGeom prst="rect">
            <a:avLst/>
          </a:prstGeom>
          <a:noFill/>
        </p:spPr>
        <p:txBody>
          <a:bodyPr wrap="square" rtlCol="0">
            <a:spAutoFit/>
          </a:bodyPr>
          <a:lstStyle/>
          <a:p>
            <a:pPr algn="ctr"/>
            <a:r>
              <a:rPr lang="ja-JP" altLang="en-US" sz="1575" u="sng" dirty="0">
                <a:solidFill>
                  <a:schemeClr val="tx2"/>
                </a:solidFill>
                <a:latin typeface="Meiryo UI" panose="020B0604030504040204" pitchFamily="50" charset="-128"/>
                <a:ea typeface="Meiryo UI" panose="020B0604030504040204" pitchFamily="50" charset="-128"/>
              </a:rPr>
              <a:t>世の中の風潮</a:t>
            </a:r>
            <a:endParaRPr lang="en-US" altLang="ja-JP" sz="1575" u="sng" dirty="0">
              <a:solidFill>
                <a:schemeClr val="tx2"/>
              </a:solidFill>
              <a:latin typeface="Meiryo UI" panose="020B0604030504040204" pitchFamily="50" charset="-128"/>
              <a:ea typeface="Meiryo UI" panose="020B0604030504040204" pitchFamily="50" charset="-128"/>
            </a:endParaRPr>
          </a:p>
          <a:p>
            <a:pPr algn="ctr"/>
            <a:r>
              <a:rPr lang="ja-JP" altLang="en-US" sz="1575" u="sng" dirty="0">
                <a:solidFill>
                  <a:schemeClr val="tx2"/>
                </a:solidFill>
                <a:latin typeface="Meiryo UI" panose="020B0604030504040204" pitchFamily="50" charset="-128"/>
                <a:ea typeface="Meiryo UI" panose="020B0604030504040204" pitchFamily="50" charset="-128"/>
              </a:rPr>
              <a:t>や動き</a:t>
            </a:r>
            <a:endParaRPr kumimoji="1" lang="ja-JP" altLang="en-US" sz="1575" u="sng" dirty="0">
              <a:solidFill>
                <a:schemeClr val="tx2"/>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45EFFFD5-33C1-0490-3989-E0CD6A081874}"/>
              </a:ext>
            </a:extLst>
          </p:cNvPr>
          <p:cNvSpPr txBox="1"/>
          <p:nvPr/>
        </p:nvSpPr>
        <p:spPr>
          <a:xfrm>
            <a:off x="6972299" y="2285999"/>
            <a:ext cx="1614488" cy="369332"/>
          </a:xfrm>
          <a:prstGeom prst="rect">
            <a:avLst/>
          </a:prstGeom>
          <a:noFill/>
        </p:spPr>
        <p:txBody>
          <a:bodyPr wrap="square" rtlCol="0">
            <a:spAutoFit/>
          </a:bodyPr>
          <a:lstStyle/>
          <a:p>
            <a:pPr algn="ctr"/>
            <a:r>
              <a:rPr lang="ja-JP" altLang="en-US" u="sng" dirty="0">
                <a:solidFill>
                  <a:schemeClr val="tx2"/>
                </a:solidFill>
                <a:latin typeface="Meiryo UI" panose="020B0604030504040204" pitchFamily="50" charset="-128"/>
                <a:ea typeface="Meiryo UI" panose="020B0604030504040204" pitchFamily="50" charset="-128"/>
              </a:rPr>
              <a:t>スクリプト</a:t>
            </a:r>
            <a:endParaRPr kumimoji="1" lang="ja-JP" altLang="en-US" u="sng" dirty="0">
              <a:solidFill>
                <a:schemeClr val="tx2"/>
              </a:solidFill>
              <a:latin typeface="Meiryo UI" panose="020B0604030504040204" pitchFamily="50" charset="-128"/>
              <a:ea typeface="Meiryo UI" panose="020B0604030504040204" pitchFamily="50" charset="-128"/>
            </a:endParaRPr>
          </a:p>
        </p:txBody>
      </p:sp>
      <p:pic>
        <p:nvPicPr>
          <p:cNvPr id="16" name="グラフィックス 15" descr="ウェイトレス 単色塗りつぶし">
            <a:extLst>
              <a:ext uri="{FF2B5EF4-FFF2-40B4-BE49-F238E27FC236}">
                <a16:creationId xmlns:a16="http://schemas.microsoft.com/office/drawing/2014/main" id="{02B5BD2C-02AD-163C-16C2-9144B81E90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4209" y="3656658"/>
            <a:ext cx="1026000" cy="1026000"/>
          </a:xfrm>
          <a:prstGeom prst="rect">
            <a:avLst/>
          </a:prstGeom>
        </p:spPr>
      </p:pic>
      <p:pic>
        <p:nvPicPr>
          <p:cNvPr id="26" name="グラフィックス 25" descr="男性のシェフ 単色塗りつぶし">
            <a:extLst>
              <a:ext uri="{FF2B5EF4-FFF2-40B4-BE49-F238E27FC236}">
                <a16:creationId xmlns:a16="http://schemas.microsoft.com/office/drawing/2014/main" id="{0AAB2EC0-B3AF-7D8B-A823-1134A87C60A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4209" y="5186088"/>
            <a:ext cx="1026000" cy="1026000"/>
          </a:xfrm>
          <a:prstGeom prst="rect">
            <a:avLst/>
          </a:prstGeom>
        </p:spPr>
      </p:pic>
      <p:pic>
        <p:nvPicPr>
          <p:cNvPr id="31" name="グラフィックス 30" descr="ウェイター男性 単色塗りつぶし">
            <a:extLst>
              <a:ext uri="{FF2B5EF4-FFF2-40B4-BE49-F238E27FC236}">
                <a16:creationId xmlns:a16="http://schemas.microsoft.com/office/drawing/2014/main" id="{3A4FF005-67C6-C17D-881A-F7E2D3A7A28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4209" y="6715518"/>
            <a:ext cx="1026000" cy="1026000"/>
          </a:xfrm>
          <a:prstGeom prst="rect">
            <a:avLst/>
          </a:prstGeom>
        </p:spPr>
      </p:pic>
      <p:pic>
        <p:nvPicPr>
          <p:cNvPr id="36" name="グラフィックス 35" descr="女性のシェフ 単色塗りつぶし">
            <a:extLst>
              <a:ext uri="{FF2B5EF4-FFF2-40B4-BE49-F238E27FC236}">
                <a16:creationId xmlns:a16="http://schemas.microsoft.com/office/drawing/2014/main" id="{79055057-FDA2-F482-5CE1-DE51607A09A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84209" y="8538801"/>
            <a:ext cx="1026000" cy="1026000"/>
          </a:xfrm>
          <a:prstGeom prst="rect">
            <a:avLst/>
          </a:prstGeom>
        </p:spPr>
      </p:pic>
      <p:sp>
        <p:nvSpPr>
          <p:cNvPr id="37" name="テキスト ボックス 36">
            <a:extLst>
              <a:ext uri="{FF2B5EF4-FFF2-40B4-BE49-F238E27FC236}">
                <a16:creationId xmlns:a16="http://schemas.microsoft.com/office/drawing/2014/main" id="{B4418380-0354-1667-2B16-D533E44769B0}"/>
              </a:ext>
            </a:extLst>
          </p:cNvPr>
          <p:cNvSpPr txBox="1"/>
          <p:nvPr/>
        </p:nvSpPr>
        <p:spPr>
          <a:xfrm>
            <a:off x="1810209" y="3903364"/>
            <a:ext cx="2486025" cy="577081"/>
          </a:xfrm>
          <a:prstGeom prst="rect">
            <a:avLst/>
          </a:prstGeom>
          <a:noFill/>
        </p:spPr>
        <p:txBody>
          <a:bodyPr wrap="square" rtlCol="0">
            <a:spAutoFit/>
          </a:bodyPr>
          <a:lstStyle/>
          <a:p>
            <a:pPr algn="ctr"/>
            <a:r>
              <a:rPr kumimoji="1" lang="ja-JP" altLang="en-US" sz="1575" dirty="0">
                <a:solidFill>
                  <a:schemeClr val="tx2"/>
                </a:solidFill>
                <a:latin typeface="Meiryo UI" panose="020B0604030504040204" pitchFamily="50" charset="-128"/>
                <a:ea typeface="Meiryo UI" panose="020B0604030504040204" pitchFamily="50" charset="-128"/>
              </a:rPr>
              <a:t>創業</a:t>
            </a:r>
            <a:r>
              <a:rPr kumimoji="1" lang="en-US" altLang="ja-JP" sz="1575" dirty="0">
                <a:solidFill>
                  <a:schemeClr val="tx2"/>
                </a:solidFill>
                <a:latin typeface="Meiryo UI" panose="020B0604030504040204" pitchFamily="50" charset="-128"/>
                <a:ea typeface="Meiryo UI" panose="020B0604030504040204" pitchFamily="50" charset="-128"/>
              </a:rPr>
              <a:t>2</a:t>
            </a:r>
            <a:r>
              <a:rPr kumimoji="1" lang="ja-JP" altLang="en-US" sz="1575" dirty="0">
                <a:solidFill>
                  <a:schemeClr val="tx2"/>
                </a:solidFill>
                <a:latin typeface="Meiryo UI" panose="020B0604030504040204" pitchFamily="50" charset="-128"/>
                <a:ea typeface="Meiryo UI" panose="020B0604030504040204" pitchFamily="50" charset="-128"/>
              </a:rPr>
              <a:t>年目・席数</a:t>
            </a:r>
            <a:r>
              <a:rPr kumimoji="1" lang="en-US" altLang="ja-JP" sz="1575" dirty="0">
                <a:solidFill>
                  <a:schemeClr val="tx2"/>
                </a:solidFill>
                <a:latin typeface="Meiryo UI" panose="020B0604030504040204" pitchFamily="50" charset="-128"/>
                <a:ea typeface="Meiryo UI" panose="020B0604030504040204" pitchFamily="50" charset="-128"/>
              </a:rPr>
              <a:t>10</a:t>
            </a:r>
            <a:r>
              <a:rPr kumimoji="1" lang="ja-JP" altLang="en-US" sz="1575" dirty="0">
                <a:solidFill>
                  <a:schemeClr val="tx2"/>
                </a:solidFill>
                <a:latin typeface="Meiryo UI" panose="020B0604030504040204" pitchFamily="50" charset="-128"/>
                <a:ea typeface="Meiryo UI" panose="020B0604030504040204" pitchFamily="50" charset="-128"/>
              </a:rPr>
              <a:t>席の</a:t>
            </a:r>
            <a:endParaRPr kumimoji="1" lang="en-US" altLang="ja-JP" sz="1575" dirty="0">
              <a:solidFill>
                <a:schemeClr val="tx2"/>
              </a:solidFill>
              <a:latin typeface="Meiryo UI" panose="020B0604030504040204" pitchFamily="50" charset="-128"/>
              <a:ea typeface="Meiryo UI" panose="020B0604030504040204" pitchFamily="50" charset="-128"/>
            </a:endParaRPr>
          </a:p>
          <a:p>
            <a:pPr algn="ctr"/>
            <a:r>
              <a:rPr kumimoji="1" lang="ja-JP" altLang="en-US" sz="1575" dirty="0">
                <a:solidFill>
                  <a:schemeClr val="tx2"/>
                </a:solidFill>
                <a:latin typeface="Meiryo UI" panose="020B0604030504040204" pitchFamily="50" charset="-128"/>
                <a:ea typeface="Meiryo UI" panose="020B0604030504040204" pitchFamily="50" charset="-128"/>
              </a:rPr>
              <a:t>飲食店</a:t>
            </a:r>
          </a:p>
        </p:txBody>
      </p:sp>
      <p:sp>
        <p:nvSpPr>
          <p:cNvPr id="38" name="テキスト ボックス 37">
            <a:extLst>
              <a:ext uri="{FF2B5EF4-FFF2-40B4-BE49-F238E27FC236}">
                <a16:creationId xmlns:a16="http://schemas.microsoft.com/office/drawing/2014/main" id="{214996EA-ED51-FE16-47E6-A1326254682A}"/>
              </a:ext>
            </a:extLst>
          </p:cNvPr>
          <p:cNvSpPr txBox="1"/>
          <p:nvPr/>
        </p:nvSpPr>
        <p:spPr>
          <a:xfrm>
            <a:off x="1810209" y="5416852"/>
            <a:ext cx="2486025" cy="577081"/>
          </a:xfrm>
          <a:prstGeom prst="rect">
            <a:avLst/>
          </a:prstGeom>
          <a:noFill/>
        </p:spPr>
        <p:txBody>
          <a:bodyPr wrap="square" rtlCol="0">
            <a:spAutoFit/>
          </a:bodyPr>
          <a:lstStyle/>
          <a:p>
            <a:pPr algn="ctr"/>
            <a:r>
              <a:rPr kumimoji="1" lang="ja-JP" altLang="en-US" sz="1575" dirty="0">
                <a:solidFill>
                  <a:schemeClr val="tx2"/>
                </a:solidFill>
                <a:latin typeface="Meiryo UI" panose="020B0604030504040204" pitchFamily="50" charset="-128"/>
                <a:ea typeface="Meiryo UI" panose="020B0604030504040204" pitchFamily="50" charset="-128"/>
              </a:rPr>
              <a:t>創業</a:t>
            </a:r>
            <a:r>
              <a:rPr kumimoji="1" lang="en-US" altLang="ja-JP" sz="1575" dirty="0">
                <a:solidFill>
                  <a:schemeClr val="tx2"/>
                </a:solidFill>
                <a:latin typeface="Meiryo UI" panose="020B0604030504040204" pitchFamily="50" charset="-128"/>
                <a:ea typeface="Meiryo UI" panose="020B0604030504040204" pitchFamily="50" charset="-128"/>
              </a:rPr>
              <a:t>5</a:t>
            </a:r>
            <a:r>
              <a:rPr kumimoji="1" lang="ja-JP" altLang="en-US" sz="1575" dirty="0">
                <a:solidFill>
                  <a:schemeClr val="tx2"/>
                </a:solidFill>
                <a:latin typeface="Meiryo UI" panose="020B0604030504040204" pitchFamily="50" charset="-128"/>
                <a:ea typeface="Meiryo UI" panose="020B0604030504040204" pitchFamily="50" charset="-128"/>
              </a:rPr>
              <a:t>年目・席数</a:t>
            </a:r>
            <a:r>
              <a:rPr lang="en-US" altLang="ja-JP" sz="1575" dirty="0">
                <a:solidFill>
                  <a:schemeClr val="tx2"/>
                </a:solidFill>
                <a:latin typeface="Meiryo UI" panose="020B0604030504040204" pitchFamily="50" charset="-128"/>
                <a:ea typeface="Meiryo UI" panose="020B0604030504040204" pitchFamily="50" charset="-128"/>
              </a:rPr>
              <a:t>2</a:t>
            </a:r>
            <a:r>
              <a:rPr kumimoji="1" lang="en-US" altLang="ja-JP" sz="1575" dirty="0">
                <a:solidFill>
                  <a:schemeClr val="tx2"/>
                </a:solidFill>
                <a:latin typeface="Meiryo UI" panose="020B0604030504040204" pitchFamily="50" charset="-128"/>
                <a:ea typeface="Meiryo UI" panose="020B0604030504040204" pitchFamily="50" charset="-128"/>
              </a:rPr>
              <a:t>0</a:t>
            </a:r>
            <a:r>
              <a:rPr kumimoji="1" lang="ja-JP" altLang="en-US" sz="1575" dirty="0">
                <a:solidFill>
                  <a:schemeClr val="tx2"/>
                </a:solidFill>
                <a:latin typeface="Meiryo UI" panose="020B0604030504040204" pitchFamily="50" charset="-128"/>
                <a:ea typeface="Meiryo UI" panose="020B0604030504040204" pitchFamily="50" charset="-128"/>
              </a:rPr>
              <a:t>席の</a:t>
            </a:r>
            <a:endParaRPr kumimoji="1" lang="en-US" altLang="ja-JP" sz="1575" dirty="0">
              <a:solidFill>
                <a:schemeClr val="tx2"/>
              </a:solidFill>
              <a:latin typeface="Meiryo UI" panose="020B0604030504040204" pitchFamily="50" charset="-128"/>
              <a:ea typeface="Meiryo UI" panose="020B0604030504040204" pitchFamily="50" charset="-128"/>
            </a:endParaRPr>
          </a:p>
          <a:p>
            <a:pPr algn="ctr"/>
            <a:r>
              <a:rPr kumimoji="1" lang="ja-JP" altLang="en-US" sz="1575" dirty="0">
                <a:solidFill>
                  <a:schemeClr val="tx2"/>
                </a:solidFill>
                <a:latin typeface="Meiryo UI" panose="020B0604030504040204" pitchFamily="50" charset="-128"/>
                <a:ea typeface="Meiryo UI" panose="020B0604030504040204" pitchFamily="50" charset="-128"/>
              </a:rPr>
              <a:t>飲食店</a:t>
            </a:r>
          </a:p>
        </p:txBody>
      </p:sp>
      <p:sp>
        <p:nvSpPr>
          <p:cNvPr id="39" name="テキスト ボックス 38">
            <a:extLst>
              <a:ext uri="{FF2B5EF4-FFF2-40B4-BE49-F238E27FC236}">
                <a16:creationId xmlns:a16="http://schemas.microsoft.com/office/drawing/2014/main" id="{894B9E0C-5376-95AE-854E-A43BC0F8AFFD}"/>
              </a:ext>
            </a:extLst>
          </p:cNvPr>
          <p:cNvSpPr txBox="1"/>
          <p:nvPr/>
        </p:nvSpPr>
        <p:spPr>
          <a:xfrm>
            <a:off x="1810209" y="6916895"/>
            <a:ext cx="2486025" cy="577081"/>
          </a:xfrm>
          <a:prstGeom prst="rect">
            <a:avLst/>
          </a:prstGeom>
          <a:noFill/>
        </p:spPr>
        <p:txBody>
          <a:bodyPr wrap="square" rtlCol="0">
            <a:spAutoFit/>
          </a:bodyPr>
          <a:lstStyle/>
          <a:p>
            <a:pPr algn="ctr"/>
            <a:r>
              <a:rPr kumimoji="1" lang="ja-JP" altLang="en-US" sz="1575" dirty="0">
                <a:solidFill>
                  <a:schemeClr val="tx2"/>
                </a:solidFill>
                <a:latin typeface="Meiryo UI" panose="020B0604030504040204" pitchFamily="50" charset="-128"/>
                <a:ea typeface="Meiryo UI" panose="020B0604030504040204" pitchFamily="50" charset="-128"/>
              </a:rPr>
              <a:t>創業</a:t>
            </a:r>
            <a:r>
              <a:rPr lang="en-US" altLang="ja-JP" sz="1575" dirty="0">
                <a:solidFill>
                  <a:schemeClr val="tx2"/>
                </a:solidFill>
                <a:latin typeface="Meiryo UI" panose="020B0604030504040204" pitchFamily="50" charset="-128"/>
                <a:ea typeface="Meiryo UI" panose="020B0604030504040204" pitchFamily="50" charset="-128"/>
              </a:rPr>
              <a:t>8</a:t>
            </a:r>
            <a:r>
              <a:rPr kumimoji="1" lang="ja-JP" altLang="en-US" sz="1575" dirty="0">
                <a:solidFill>
                  <a:schemeClr val="tx2"/>
                </a:solidFill>
                <a:latin typeface="Meiryo UI" panose="020B0604030504040204" pitchFamily="50" charset="-128"/>
                <a:ea typeface="Meiryo UI" panose="020B0604030504040204" pitchFamily="50" charset="-128"/>
              </a:rPr>
              <a:t>年目・席数</a:t>
            </a:r>
            <a:r>
              <a:rPr kumimoji="1" lang="en-US" altLang="ja-JP" sz="1575" dirty="0">
                <a:solidFill>
                  <a:schemeClr val="tx2"/>
                </a:solidFill>
                <a:latin typeface="Meiryo UI" panose="020B0604030504040204" pitchFamily="50" charset="-128"/>
                <a:ea typeface="Meiryo UI" panose="020B0604030504040204" pitchFamily="50" charset="-128"/>
              </a:rPr>
              <a:t>30</a:t>
            </a:r>
            <a:r>
              <a:rPr kumimoji="1" lang="ja-JP" altLang="en-US" sz="1575" dirty="0">
                <a:solidFill>
                  <a:schemeClr val="tx2"/>
                </a:solidFill>
                <a:latin typeface="Meiryo UI" panose="020B0604030504040204" pitchFamily="50" charset="-128"/>
                <a:ea typeface="Meiryo UI" panose="020B0604030504040204" pitchFamily="50" charset="-128"/>
              </a:rPr>
              <a:t>席の</a:t>
            </a:r>
            <a:endParaRPr kumimoji="1" lang="en-US" altLang="ja-JP" sz="1575" dirty="0">
              <a:solidFill>
                <a:schemeClr val="tx2"/>
              </a:solidFill>
              <a:latin typeface="Meiryo UI" panose="020B0604030504040204" pitchFamily="50" charset="-128"/>
              <a:ea typeface="Meiryo UI" panose="020B0604030504040204" pitchFamily="50" charset="-128"/>
            </a:endParaRPr>
          </a:p>
          <a:p>
            <a:pPr algn="ctr"/>
            <a:r>
              <a:rPr kumimoji="1" lang="ja-JP" altLang="en-US" sz="1575" dirty="0">
                <a:solidFill>
                  <a:schemeClr val="tx2"/>
                </a:solidFill>
                <a:latin typeface="Meiryo UI" panose="020B0604030504040204" pitchFamily="50" charset="-128"/>
                <a:ea typeface="Meiryo UI" panose="020B0604030504040204" pitchFamily="50" charset="-128"/>
              </a:rPr>
              <a:t>飲食店</a:t>
            </a:r>
          </a:p>
        </p:txBody>
      </p:sp>
      <p:sp>
        <p:nvSpPr>
          <p:cNvPr id="40" name="テキスト ボックス 39">
            <a:extLst>
              <a:ext uri="{FF2B5EF4-FFF2-40B4-BE49-F238E27FC236}">
                <a16:creationId xmlns:a16="http://schemas.microsoft.com/office/drawing/2014/main" id="{41528BAF-BDB0-2639-C71F-6CDE313F316B}"/>
              </a:ext>
            </a:extLst>
          </p:cNvPr>
          <p:cNvSpPr txBox="1"/>
          <p:nvPr/>
        </p:nvSpPr>
        <p:spPr>
          <a:xfrm>
            <a:off x="1810209" y="8729347"/>
            <a:ext cx="2486025" cy="577081"/>
          </a:xfrm>
          <a:prstGeom prst="rect">
            <a:avLst/>
          </a:prstGeom>
          <a:noFill/>
        </p:spPr>
        <p:txBody>
          <a:bodyPr wrap="square" rtlCol="0">
            <a:spAutoFit/>
          </a:bodyPr>
          <a:lstStyle/>
          <a:p>
            <a:pPr algn="ctr"/>
            <a:r>
              <a:rPr kumimoji="1" lang="ja-JP" altLang="en-US" sz="1575" dirty="0">
                <a:solidFill>
                  <a:schemeClr val="tx2"/>
                </a:solidFill>
                <a:latin typeface="Meiryo UI" panose="020B0604030504040204" pitchFamily="50" charset="-128"/>
                <a:ea typeface="Meiryo UI" panose="020B0604030504040204" pitchFamily="50" charset="-128"/>
              </a:rPr>
              <a:t>創業</a:t>
            </a:r>
            <a:r>
              <a:rPr kumimoji="1" lang="en-US" altLang="ja-JP" sz="1575" dirty="0">
                <a:solidFill>
                  <a:schemeClr val="tx2"/>
                </a:solidFill>
                <a:latin typeface="Meiryo UI" panose="020B0604030504040204" pitchFamily="50" charset="-128"/>
                <a:ea typeface="Meiryo UI" panose="020B0604030504040204" pitchFamily="50" charset="-128"/>
              </a:rPr>
              <a:t>10</a:t>
            </a:r>
            <a:r>
              <a:rPr kumimoji="1" lang="ja-JP" altLang="en-US" sz="1575" dirty="0">
                <a:solidFill>
                  <a:schemeClr val="tx2"/>
                </a:solidFill>
                <a:latin typeface="Meiryo UI" panose="020B0604030504040204" pitchFamily="50" charset="-128"/>
                <a:ea typeface="Meiryo UI" panose="020B0604030504040204" pitchFamily="50" charset="-128"/>
              </a:rPr>
              <a:t>年目・席数</a:t>
            </a:r>
            <a:r>
              <a:rPr lang="en-US" altLang="ja-JP" sz="1575" dirty="0">
                <a:solidFill>
                  <a:schemeClr val="tx2"/>
                </a:solidFill>
                <a:latin typeface="Meiryo UI" panose="020B0604030504040204" pitchFamily="50" charset="-128"/>
                <a:ea typeface="Meiryo UI" panose="020B0604030504040204" pitchFamily="50" charset="-128"/>
              </a:rPr>
              <a:t>5</a:t>
            </a:r>
            <a:r>
              <a:rPr kumimoji="1" lang="en-US" altLang="ja-JP" sz="1575" dirty="0">
                <a:solidFill>
                  <a:schemeClr val="tx2"/>
                </a:solidFill>
                <a:latin typeface="Meiryo UI" panose="020B0604030504040204" pitchFamily="50" charset="-128"/>
                <a:ea typeface="Meiryo UI" panose="020B0604030504040204" pitchFamily="50" charset="-128"/>
              </a:rPr>
              <a:t>0</a:t>
            </a:r>
            <a:r>
              <a:rPr kumimoji="1" lang="ja-JP" altLang="en-US" sz="1575" dirty="0">
                <a:solidFill>
                  <a:schemeClr val="tx2"/>
                </a:solidFill>
                <a:latin typeface="Meiryo UI" panose="020B0604030504040204" pitchFamily="50" charset="-128"/>
                <a:ea typeface="Meiryo UI" panose="020B0604030504040204" pitchFamily="50" charset="-128"/>
              </a:rPr>
              <a:t>席の</a:t>
            </a:r>
            <a:endParaRPr kumimoji="1" lang="en-US" altLang="ja-JP" sz="1575" dirty="0">
              <a:solidFill>
                <a:schemeClr val="tx2"/>
              </a:solidFill>
              <a:latin typeface="Meiryo UI" panose="020B0604030504040204" pitchFamily="50" charset="-128"/>
              <a:ea typeface="Meiryo UI" panose="020B0604030504040204" pitchFamily="50" charset="-128"/>
            </a:endParaRPr>
          </a:p>
          <a:p>
            <a:pPr algn="ctr"/>
            <a:r>
              <a:rPr kumimoji="1" lang="ja-JP" altLang="en-US" sz="1575" dirty="0">
                <a:solidFill>
                  <a:schemeClr val="tx2"/>
                </a:solidFill>
                <a:latin typeface="Meiryo UI" panose="020B0604030504040204" pitchFamily="50" charset="-128"/>
                <a:ea typeface="Meiryo UI" panose="020B0604030504040204" pitchFamily="50" charset="-128"/>
              </a:rPr>
              <a:t>飲食店</a:t>
            </a:r>
          </a:p>
        </p:txBody>
      </p:sp>
      <p:sp>
        <p:nvSpPr>
          <p:cNvPr id="41" name="正方形/長方形 40">
            <a:extLst>
              <a:ext uri="{FF2B5EF4-FFF2-40B4-BE49-F238E27FC236}">
                <a16:creationId xmlns:a16="http://schemas.microsoft.com/office/drawing/2014/main" id="{2C7489B1-0A58-22B7-944F-7BDC15B69C49}"/>
              </a:ext>
            </a:extLst>
          </p:cNvPr>
          <p:cNvSpPr/>
          <p:nvPr/>
        </p:nvSpPr>
        <p:spPr>
          <a:xfrm>
            <a:off x="5500688" y="3903363"/>
            <a:ext cx="4557713" cy="5661438"/>
          </a:xfrm>
          <a:prstGeom prst="rect">
            <a:avLst/>
          </a:prstGeom>
          <a:solidFill>
            <a:schemeClr val="bg1">
              <a:lumMod val="9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dirty="0">
                <a:solidFill>
                  <a:schemeClr val="tx2"/>
                </a:solidFill>
                <a:latin typeface="Meiryo UI" panose="020B0604030504040204" pitchFamily="50" charset="-128"/>
                <a:ea typeface="Meiryo UI" panose="020B0604030504040204" pitchFamily="50" charset="-128"/>
              </a:rPr>
              <a:t>ターゲット別にどの課題の解決や実現したい</a:t>
            </a:r>
            <a:endParaRPr kumimoji="1" lang="en-US" altLang="ja-JP" dirty="0">
              <a:solidFill>
                <a:schemeClr val="tx2"/>
              </a:solidFill>
              <a:latin typeface="Meiryo UI" panose="020B0604030504040204" pitchFamily="50" charset="-128"/>
              <a:ea typeface="Meiryo UI" panose="020B0604030504040204" pitchFamily="50" charset="-128"/>
            </a:endParaRPr>
          </a:p>
          <a:p>
            <a:pPr algn="ctr">
              <a:lnSpc>
                <a:spcPct val="150000"/>
              </a:lnSpc>
            </a:pPr>
            <a:r>
              <a:rPr kumimoji="1" lang="ja-JP" altLang="en-US" dirty="0">
                <a:solidFill>
                  <a:schemeClr val="tx2"/>
                </a:solidFill>
                <a:latin typeface="Meiryo UI" panose="020B0604030504040204" pitchFamily="50" charset="-128"/>
                <a:ea typeface="Meiryo UI" panose="020B0604030504040204" pitchFamily="50" charset="-128"/>
              </a:rPr>
              <a:t>ことに貢献できるかを定義</a:t>
            </a:r>
            <a:r>
              <a:rPr lang="ja-JP" altLang="en-US" dirty="0">
                <a:solidFill>
                  <a:schemeClr val="tx2"/>
                </a:solidFill>
                <a:latin typeface="Meiryo UI" panose="020B0604030504040204" pitchFamily="50" charset="-128"/>
                <a:ea typeface="Meiryo UI" panose="020B0604030504040204" pitchFamily="50" charset="-128"/>
              </a:rPr>
              <a:t>。定義後に</a:t>
            </a:r>
            <a:endParaRPr lang="en-US" altLang="ja-JP" dirty="0">
              <a:solidFill>
                <a:schemeClr val="tx2"/>
              </a:solidFill>
              <a:latin typeface="Meiryo UI" panose="020B0604030504040204" pitchFamily="50" charset="-128"/>
              <a:ea typeface="Meiryo UI" panose="020B0604030504040204" pitchFamily="50" charset="-128"/>
            </a:endParaRPr>
          </a:p>
          <a:p>
            <a:pPr algn="ctr">
              <a:lnSpc>
                <a:spcPct val="150000"/>
              </a:lnSpc>
            </a:pPr>
            <a:r>
              <a:rPr kumimoji="1" lang="ja-JP" altLang="en-US" dirty="0">
                <a:solidFill>
                  <a:schemeClr val="tx2"/>
                </a:solidFill>
                <a:latin typeface="Meiryo UI" panose="020B0604030504040204" pitchFamily="50" charset="-128"/>
                <a:ea typeface="Meiryo UI" panose="020B0604030504040204" pitchFamily="50" charset="-128"/>
              </a:rPr>
              <a:t>ターゲット別のトークスクリプ</a:t>
            </a:r>
            <a:r>
              <a:rPr lang="ja-JP" altLang="en-US" dirty="0">
                <a:solidFill>
                  <a:schemeClr val="tx2"/>
                </a:solidFill>
                <a:latin typeface="Meiryo UI" panose="020B0604030504040204" pitchFamily="50" charset="-128"/>
                <a:ea typeface="Meiryo UI" panose="020B0604030504040204" pitchFamily="50" charset="-128"/>
              </a:rPr>
              <a:t>トを作成</a:t>
            </a:r>
            <a:endParaRPr kumimoji="1" lang="en-US" altLang="ja-JP" dirty="0">
              <a:solidFill>
                <a:schemeClr val="tx2"/>
              </a:solidFill>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B2FB6132-8CB6-7F82-3747-BF276266FD0D}"/>
              </a:ext>
            </a:extLst>
          </p:cNvPr>
          <p:cNvSpPr txBox="1"/>
          <p:nvPr/>
        </p:nvSpPr>
        <p:spPr>
          <a:xfrm>
            <a:off x="13742524" y="2285998"/>
            <a:ext cx="1614488" cy="369332"/>
          </a:xfrm>
          <a:prstGeom prst="rect">
            <a:avLst/>
          </a:prstGeom>
          <a:noFill/>
        </p:spPr>
        <p:txBody>
          <a:bodyPr wrap="square" rtlCol="0">
            <a:spAutoFit/>
          </a:bodyPr>
          <a:lstStyle/>
          <a:p>
            <a:pPr algn="ctr"/>
            <a:r>
              <a:rPr kumimoji="1" lang="ja-JP" altLang="en-US" u="sng" dirty="0">
                <a:solidFill>
                  <a:schemeClr val="tx2"/>
                </a:solidFill>
                <a:latin typeface="Meiryo UI" panose="020B0604030504040204" pitchFamily="50" charset="-128"/>
                <a:ea typeface="Meiryo UI" panose="020B0604030504040204" pitchFamily="50" charset="-128"/>
              </a:rPr>
              <a:t>トレーニング</a:t>
            </a:r>
          </a:p>
        </p:txBody>
      </p:sp>
      <p:sp>
        <p:nvSpPr>
          <p:cNvPr id="43" name="二等辺三角形 42">
            <a:extLst>
              <a:ext uri="{FF2B5EF4-FFF2-40B4-BE49-F238E27FC236}">
                <a16:creationId xmlns:a16="http://schemas.microsoft.com/office/drawing/2014/main" id="{23AE6501-B4D7-3395-48B0-70DCD4DD825C}"/>
              </a:ext>
            </a:extLst>
          </p:cNvPr>
          <p:cNvSpPr/>
          <p:nvPr/>
        </p:nvSpPr>
        <p:spPr>
          <a:xfrm rot="5400000">
            <a:off x="3912487" y="6351846"/>
            <a:ext cx="2071685" cy="483678"/>
          </a:xfrm>
          <a:prstGeom prst="triangl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44" name="二等辺三角形 43">
            <a:extLst>
              <a:ext uri="{FF2B5EF4-FFF2-40B4-BE49-F238E27FC236}">
                <a16:creationId xmlns:a16="http://schemas.microsoft.com/office/drawing/2014/main" id="{236D424B-9C6F-1392-1D7D-B81CCE236E6C}"/>
              </a:ext>
            </a:extLst>
          </p:cNvPr>
          <p:cNvSpPr/>
          <p:nvPr/>
        </p:nvSpPr>
        <p:spPr>
          <a:xfrm rot="5400000">
            <a:off x="9996257" y="6362936"/>
            <a:ext cx="2071685" cy="461505"/>
          </a:xfrm>
          <a:prstGeom prst="triangl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pic>
        <p:nvPicPr>
          <p:cNvPr id="46" name="グラフィックス 45" descr="オフィス ワーカー (女性) 単色塗りつぶし">
            <a:extLst>
              <a:ext uri="{FF2B5EF4-FFF2-40B4-BE49-F238E27FC236}">
                <a16:creationId xmlns:a16="http://schemas.microsoft.com/office/drawing/2014/main" id="{101210B2-CE8E-B28E-41D6-3BCD3C1D321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095154" y="3656658"/>
            <a:ext cx="1026000" cy="1026000"/>
          </a:xfrm>
          <a:prstGeom prst="rect">
            <a:avLst/>
          </a:prstGeom>
        </p:spPr>
      </p:pic>
      <p:pic>
        <p:nvPicPr>
          <p:cNvPr id="48" name="グラフィックス 47" descr="オフィス ワーカー (男性) 単色塗りつぶし">
            <a:extLst>
              <a:ext uri="{FF2B5EF4-FFF2-40B4-BE49-F238E27FC236}">
                <a16:creationId xmlns:a16="http://schemas.microsoft.com/office/drawing/2014/main" id="{4D25D8E8-DDBA-8305-AAA0-A27987C21A3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6001790" y="3656658"/>
            <a:ext cx="1026000" cy="1026000"/>
          </a:xfrm>
          <a:prstGeom prst="rect">
            <a:avLst/>
          </a:prstGeom>
        </p:spPr>
      </p:pic>
      <p:pic>
        <p:nvPicPr>
          <p:cNvPr id="49" name="グラフィックス 48" descr="オフィス ワーカー (女性) 単色塗りつぶし">
            <a:extLst>
              <a:ext uri="{FF2B5EF4-FFF2-40B4-BE49-F238E27FC236}">
                <a16:creationId xmlns:a16="http://schemas.microsoft.com/office/drawing/2014/main" id="{6935C29C-A97E-0D6F-541F-DAD6C55E2B4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2085235" y="6715518"/>
            <a:ext cx="1026000" cy="1026000"/>
          </a:xfrm>
          <a:prstGeom prst="rect">
            <a:avLst/>
          </a:prstGeom>
        </p:spPr>
      </p:pic>
      <p:pic>
        <p:nvPicPr>
          <p:cNvPr id="50" name="グラフィックス 49" descr="オフィス ワーカー (男性) 単色塗りつぶし">
            <a:extLst>
              <a:ext uri="{FF2B5EF4-FFF2-40B4-BE49-F238E27FC236}">
                <a16:creationId xmlns:a16="http://schemas.microsoft.com/office/drawing/2014/main" id="{F7018572-71E2-A4BB-D5B1-E03E1A53E9C4}"/>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5991871" y="6715518"/>
            <a:ext cx="1026000" cy="1026000"/>
          </a:xfrm>
          <a:prstGeom prst="rect">
            <a:avLst/>
          </a:prstGeom>
        </p:spPr>
      </p:pic>
      <p:pic>
        <p:nvPicPr>
          <p:cNvPr id="51" name="グラフィックス 50" descr="オフィス ワーカー (男性) 単色塗りつぶし">
            <a:extLst>
              <a:ext uri="{FF2B5EF4-FFF2-40B4-BE49-F238E27FC236}">
                <a16:creationId xmlns:a16="http://schemas.microsoft.com/office/drawing/2014/main" id="{F8ABEFDD-2BC0-1DFA-5216-86DB999B722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2095154" y="5186088"/>
            <a:ext cx="1026000" cy="1026000"/>
          </a:xfrm>
          <a:prstGeom prst="rect">
            <a:avLst/>
          </a:prstGeom>
        </p:spPr>
      </p:pic>
      <p:pic>
        <p:nvPicPr>
          <p:cNvPr id="52" name="グラフィックス 51" descr="オフィス ワーカー (女性) 単色塗りつぶし">
            <a:extLst>
              <a:ext uri="{FF2B5EF4-FFF2-40B4-BE49-F238E27FC236}">
                <a16:creationId xmlns:a16="http://schemas.microsoft.com/office/drawing/2014/main" id="{5B928F00-666F-8746-1C3F-FFBDC6013C9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6001790" y="5186088"/>
            <a:ext cx="1026000" cy="1026000"/>
          </a:xfrm>
          <a:prstGeom prst="rect">
            <a:avLst/>
          </a:prstGeom>
        </p:spPr>
      </p:pic>
      <p:pic>
        <p:nvPicPr>
          <p:cNvPr id="54" name="グラフィックス 53" descr="オフィス ワーカー (男性) 単色塗りつぶし">
            <a:extLst>
              <a:ext uri="{FF2B5EF4-FFF2-40B4-BE49-F238E27FC236}">
                <a16:creationId xmlns:a16="http://schemas.microsoft.com/office/drawing/2014/main" id="{4EF8EDF1-4CD6-7839-98DA-F87B7EFBEEE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2095154" y="8538801"/>
            <a:ext cx="1026000" cy="1026000"/>
          </a:xfrm>
          <a:prstGeom prst="rect">
            <a:avLst/>
          </a:prstGeom>
        </p:spPr>
      </p:pic>
      <p:pic>
        <p:nvPicPr>
          <p:cNvPr id="55" name="グラフィックス 54" descr="オフィス ワーカー (女性) 単色塗りつぶし">
            <a:extLst>
              <a:ext uri="{FF2B5EF4-FFF2-40B4-BE49-F238E27FC236}">
                <a16:creationId xmlns:a16="http://schemas.microsoft.com/office/drawing/2014/main" id="{162EAD28-3CD7-EDC3-E527-8612F4ECD35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6001790" y="8538801"/>
            <a:ext cx="1026000" cy="1026000"/>
          </a:xfrm>
          <a:prstGeom prst="rect">
            <a:avLst/>
          </a:prstGeom>
        </p:spPr>
      </p:pic>
      <p:sp>
        <p:nvSpPr>
          <p:cNvPr id="56" name="テキスト ボックス 55">
            <a:extLst>
              <a:ext uri="{FF2B5EF4-FFF2-40B4-BE49-F238E27FC236}">
                <a16:creationId xmlns:a16="http://schemas.microsoft.com/office/drawing/2014/main" id="{F3BF110B-F0FF-487A-CA85-FAEC8B1BFF93}"/>
              </a:ext>
            </a:extLst>
          </p:cNvPr>
          <p:cNvSpPr txBox="1"/>
          <p:nvPr/>
        </p:nvSpPr>
        <p:spPr>
          <a:xfrm>
            <a:off x="11790991" y="2783746"/>
            <a:ext cx="1614488" cy="577081"/>
          </a:xfrm>
          <a:prstGeom prst="rect">
            <a:avLst/>
          </a:prstGeom>
          <a:noFill/>
        </p:spPr>
        <p:txBody>
          <a:bodyPr wrap="square" rtlCol="0">
            <a:spAutoFit/>
          </a:bodyPr>
          <a:lstStyle/>
          <a:p>
            <a:pPr algn="ctr"/>
            <a:r>
              <a:rPr lang="ja-JP" altLang="en-US" sz="1575" u="sng" dirty="0">
                <a:solidFill>
                  <a:schemeClr val="tx2"/>
                </a:solidFill>
                <a:latin typeface="Meiryo UI" panose="020B0604030504040204" pitchFamily="50" charset="-128"/>
                <a:ea typeface="Meiryo UI" panose="020B0604030504040204" pitchFamily="50" charset="-128"/>
              </a:rPr>
              <a:t>トレーニング実施メンバー</a:t>
            </a:r>
            <a:endParaRPr lang="en-US" altLang="ja-JP" sz="1575" u="sng" dirty="0">
              <a:solidFill>
                <a:schemeClr val="tx2"/>
              </a:solidFill>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B4FF8E94-313D-5A58-0033-00E95DD41665}"/>
              </a:ext>
            </a:extLst>
          </p:cNvPr>
          <p:cNvSpPr txBox="1"/>
          <p:nvPr/>
        </p:nvSpPr>
        <p:spPr>
          <a:xfrm>
            <a:off x="15651956" y="2783746"/>
            <a:ext cx="1614488" cy="334707"/>
          </a:xfrm>
          <a:prstGeom prst="rect">
            <a:avLst/>
          </a:prstGeom>
          <a:noFill/>
        </p:spPr>
        <p:txBody>
          <a:bodyPr wrap="square" rtlCol="0">
            <a:spAutoFit/>
          </a:bodyPr>
          <a:lstStyle/>
          <a:p>
            <a:pPr algn="ctr"/>
            <a:r>
              <a:rPr lang="ja-JP" altLang="en-US" sz="1575" u="sng" dirty="0">
                <a:solidFill>
                  <a:schemeClr val="tx2"/>
                </a:solidFill>
                <a:latin typeface="Meiryo UI" panose="020B0604030504040204" pitchFamily="50" charset="-128"/>
                <a:ea typeface="Meiryo UI" panose="020B0604030504040204" pitchFamily="50" charset="-128"/>
              </a:rPr>
              <a:t>相手役</a:t>
            </a:r>
            <a:endParaRPr lang="en-US" altLang="ja-JP" sz="1575" u="sng" dirty="0">
              <a:solidFill>
                <a:schemeClr val="tx2"/>
              </a:solidFill>
              <a:latin typeface="Meiryo UI" panose="020B0604030504040204" pitchFamily="50" charset="-128"/>
              <a:ea typeface="Meiryo UI" panose="020B0604030504040204" pitchFamily="50" charset="-128"/>
            </a:endParaRPr>
          </a:p>
        </p:txBody>
      </p:sp>
      <p:cxnSp>
        <p:nvCxnSpPr>
          <p:cNvPr id="60" name="直線矢印コネクタ 59">
            <a:extLst>
              <a:ext uri="{FF2B5EF4-FFF2-40B4-BE49-F238E27FC236}">
                <a16:creationId xmlns:a16="http://schemas.microsoft.com/office/drawing/2014/main" id="{BF9BBF50-9442-FD47-8C62-B6CBCB862446}"/>
              </a:ext>
            </a:extLst>
          </p:cNvPr>
          <p:cNvCxnSpPr>
            <a:cxnSpLocks/>
          </p:cNvCxnSpPr>
          <p:nvPr/>
        </p:nvCxnSpPr>
        <p:spPr>
          <a:xfrm>
            <a:off x="13175066" y="3929646"/>
            <a:ext cx="2790960" cy="0"/>
          </a:xfrm>
          <a:prstGeom prst="straightConnector1">
            <a:avLst/>
          </a:prstGeom>
          <a:ln w="12700">
            <a:solidFill>
              <a:schemeClr val="tx2">
                <a:lumMod val="75000"/>
                <a:lumOff val="25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92168253-F036-1F52-7F66-04BDC82FEEB5}"/>
              </a:ext>
            </a:extLst>
          </p:cNvPr>
          <p:cNvCxnSpPr>
            <a:cxnSpLocks/>
          </p:cNvCxnSpPr>
          <p:nvPr/>
        </p:nvCxnSpPr>
        <p:spPr>
          <a:xfrm flipH="1">
            <a:off x="13111235" y="4267875"/>
            <a:ext cx="2808218" cy="0"/>
          </a:xfrm>
          <a:prstGeom prst="straightConnector1">
            <a:avLst/>
          </a:prstGeom>
          <a:ln w="1270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9" name="テキスト ボックス 68">
            <a:extLst>
              <a:ext uri="{FF2B5EF4-FFF2-40B4-BE49-F238E27FC236}">
                <a16:creationId xmlns:a16="http://schemas.microsoft.com/office/drawing/2014/main" id="{59120414-803B-7BF5-7496-3F382014F42A}"/>
              </a:ext>
            </a:extLst>
          </p:cNvPr>
          <p:cNvSpPr txBox="1"/>
          <p:nvPr/>
        </p:nvSpPr>
        <p:spPr>
          <a:xfrm>
            <a:off x="13185699" y="3618261"/>
            <a:ext cx="2769693" cy="323165"/>
          </a:xfrm>
          <a:prstGeom prst="rect">
            <a:avLst/>
          </a:prstGeom>
          <a:noFill/>
        </p:spPr>
        <p:txBody>
          <a:bodyPr wrap="square" rtlCol="0">
            <a:spAutoFit/>
          </a:bodyPr>
          <a:lstStyle/>
          <a:p>
            <a:pPr algn="ctr"/>
            <a:r>
              <a:rPr lang="ja-JP" altLang="en-US" sz="1500" dirty="0">
                <a:solidFill>
                  <a:schemeClr val="tx2"/>
                </a:solidFill>
                <a:latin typeface="Meiryo UI" panose="020B0604030504040204" pitchFamily="50" charset="-128"/>
                <a:ea typeface="Meiryo UI" panose="020B0604030504040204" pitchFamily="50" charset="-128"/>
              </a:rPr>
              <a:t>スクリプトを参考にトーク</a:t>
            </a:r>
            <a:endParaRPr kumimoji="1" lang="ja-JP" altLang="en-US" sz="1500" dirty="0">
              <a:solidFill>
                <a:schemeClr val="tx2"/>
              </a:solidFill>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6836A062-9FD7-8AF6-4C2B-B3E762E27E11}"/>
              </a:ext>
            </a:extLst>
          </p:cNvPr>
          <p:cNvSpPr txBox="1"/>
          <p:nvPr/>
        </p:nvSpPr>
        <p:spPr>
          <a:xfrm>
            <a:off x="13196333" y="3929646"/>
            <a:ext cx="2769693" cy="323165"/>
          </a:xfrm>
          <a:prstGeom prst="rect">
            <a:avLst/>
          </a:prstGeom>
          <a:noFill/>
        </p:spPr>
        <p:txBody>
          <a:bodyPr wrap="square" rtlCol="0">
            <a:spAutoFit/>
          </a:bodyPr>
          <a:lstStyle/>
          <a:p>
            <a:pPr algn="ctr"/>
            <a:r>
              <a:rPr kumimoji="1" lang="ja-JP" altLang="en-US" sz="1500" dirty="0">
                <a:solidFill>
                  <a:schemeClr val="tx2"/>
                </a:solidFill>
                <a:latin typeface="Meiryo UI" panose="020B0604030504040204" pitchFamily="50" charset="-128"/>
                <a:ea typeface="Meiryo UI" panose="020B0604030504040204" pitchFamily="50" charset="-128"/>
              </a:rPr>
              <a:t>質問・ネガティブ項目を伝える</a:t>
            </a:r>
          </a:p>
        </p:txBody>
      </p:sp>
      <p:cxnSp>
        <p:nvCxnSpPr>
          <p:cNvPr id="71" name="直線矢印コネクタ 70">
            <a:extLst>
              <a:ext uri="{FF2B5EF4-FFF2-40B4-BE49-F238E27FC236}">
                <a16:creationId xmlns:a16="http://schemas.microsoft.com/office/drawing/2014/main" id="{851036B0-3EC5-40C5-5D6A-966C913C6F3B}"/>
              </a:ext>
            </a:extLst>
          </p:cNvPr>
          <p:cNvCxnSpPr>
            <a:cxnSpLocks/>
          </p:cNvCxnSpPr>
          <p:nvPr/>
        </p:nvCxnSpPr>
        <p:spPr>
          <a:xfrm>
            <a:off x="13175066" y="4626026"/>
            <a:ext cx="2808000" cy="0"/>
          </a:xfrm>
          <a:prstGeom prst="straightConnector1">
            <a:avLst/>
          </a:prstGeom>
          <a:ln w="1270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689EB2D0-A790-485D-1E17-899C83A3FB32}"/>
              </a:ext>
            </a:extLst>
          </p:cNvPr>
          <p:cNvSpPr txBox="1"/>
          <p:nvPr/>
        </p:nvSpPr>
        <p:spPr>
          <a:xfrm>
            <a:off x="13209255" y="4256694"/>
            <a:ext cx="2769693" cy="323165"/>
          </a:xfrm>
          <a:prstGeom prst="rect">
            <a:avLst/>
          </a:prstGeom>
          <a:noFill/>
        </p:spPr>
        <p:txBody>
          <a:bodyPr wrap="square" rtlCol="0">
            <a:spAutoFit/>
          </a:bodyPr>
          <a:lstStyle/>
          <a:p>
            <a:pPr algn="ctr"/>
            <a:r>
              <a:rPr kumimoji="1" lang="ja-JP" altLang="en-US" sz="1500" dirty="0">
                <a:solidFill>
                  <a:schemeClr val="tx2"/>
                </a:solidFill>
                <a:latin typeface="Meiryo UI" panose="020B0604030504040204" pitchFamily="50" charset="-128"/>
                <a:ea typeface="Meiryo UI" panose="020B0604030504040204" pitchFamily="50" charset="-128"/>
              </a:rPr>
              <a:t>質問・ネガティブ項目への返答</a:t>
            </a:r>
          </a:p>
        </p:txBody>
      </p:sp>
      <p:sp>
        <p:nvSpPr>
          <p:cNvPr id="74" name="四角形: 角を丸くする 73">
            <a:extLst>
              <a:ext uri="{FF2B5EF4-FFF2-40B4-BE49-F238E27FC236}">
                <a16:creationId xmlns:a16="http://schemas.microsoft.com/office/drawing/2014/main" id="{51533B23-F421-A0C2-934B-76244629A7BF}"/>
              </a:ext>
            </a:extLst>
          </p:cNvPr>
          <p:cNvSpPr/>
          <p:nvPr/>
        </p:nvSpPr>
        <p:spPr>
          <a:xfrm>
            <a:off x="12987338" y="3542468"/>
            <a:ext cx="3085527" cy="1248521"/>
          </a:xfrm>
          <a:prstGeom prst="roundRect">
            <a:avLst/>
          </a:prstGeom>
          <a:noFill/>
          <a:ln w="1270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700"/>
          </a:p>
        </p:txBody>
      </p:sp>
      <p:sp>
        <p:nvSpPr>
          <p:cNvPr id="75" name="テキスト ボックス 74">
            <a:extLst>
              <a:ext uri="{FF2B5EF4-FFF2-40B4-BE49-F238E27FC236}">
                <a16:creationId xmlns:a16="http://schemas.microsoft.com/office/drawing/2014/main" id="{C21A3E86-A7D1-C4C2-C103-8FEF6129D5CB}"/>
              </a:ext>
            </a:extLst>
          </p:cNvPr>
          <p:cNvSpPr txBox="1"/>
          <p:nvPr/>
        </p:nvSpPr>
        <p:spPr>
          <a:xfrm>
            <a:off x="12830175" y="4761501"/>
            <a:ext cx="3629025" cy="553998"/>
          </a:xfrm>
          <a:prstGeom prst="rect">
            <a:avLst/>
          </a:prstGeom>
          <a:noFill/>
        </p:spPr>
        <p:txBody>
          <a:bodyPr wrap="square" rtlCol="0">
            <a:spAutoFit/>
          </a:bodyPr>
          <a:lstStyle/>
          <a:p>
            <a:pPr algn="ctr"/>
            <a:r>
              <a:rPr kumimoji="1" lang="en-US" altLang="ja-JP" sz="1500" dirty="0">
                <a:solidFill>
                  <a:srgbClr val="FF0000"/>
                </a:solidFill>
                <a:latin typeface="Meiryo UI" panose="020B0604030504040204" pitchFamily="50" charset="-128"/>
                <a:ea typeface="Meiryo UI" panose="020B0604030504040204" pitchFamily="50" charset="-128"/>
              </a:rPr>
              <a:t>※</a:t>
            </a:r>
            <a:r>
              <a:rPr lang="ja-JP" altLang="en-US" sz="1500" dirty="0">
                <a:solidFill>
                  <a:srgbClr val="FF0000"/>
                </a:solidFill>
                <a:latin typeface="Meiryo UI" panose="020B0604030504040204" pitchFamily="50" charset="-128"/>
                <a:ea typeface="Meiryo UI" panose="020B0604030504040204" pitchFamily="50" charset="-128"/>
              </a:rPr>
              <a:t>質問やネガティブ項目にその場で返せ</a:t>
            </a:r>
            <a:endParaRPr lang="en-US" altLang="ja-JP" sz="1500" dirty="0">
              <a:solidFill>
                <a:srgbClr val="FF0000"/>
              </a:solidFill>
              <a:latin typeface="Meiryo UI" panose="020B0604030504040204" pitchFamily="50" charset="-128"/>
              <a:ea typeface="Meiryo UI" panose="020B0604030504040204" pitchFamily="50" charset="-128"/>
            </a:endParaRPr>
          </a:p>
          <a:p>
            <a:pPr algn="ctr"/>
            <a:r>
              <a:rPr lang="ja-JP" altLang="en-US" sz="1500" dirty="0">
                <a:solidFill>
                  <a:srgbClr val="FF0000"/>
                </a:solidFill>
                <a:latin typeface="Meiryo UI" panose="020B0604030504040204" pitchFamily="50" charset="-128"/>
                <a:ea typeface="Meiryo UI" panose="020B0604030504040204" pitchFamily="50" charset="-128"/>
              </a:rPr>
              <a:t>なくても学びになる</a:t>
            </a:r>
            <a:endParaRPr lang="en-US" altLang="ja-JP" sz="1500" dirty="0">
              <a:solidFill>
                <a:srgbClr val="FF0000"/>
              </a:solidFill>
              <a:latin typeface="Meiryo UI" panose="020B0604030504040204" pitchFamily="50" charset="-128"/>
              <a:ea typeface="Meiryo UI" panose="020B0604030504040204" pitchFamily="50" charset="-128"/>
            </a:endParaRPr>
          </a:p>
        </p:txBody>
      </p:sp>
      <p:pic>
        <p:nvPicPr>
          <p:cNvPr id="77" name="グラフィックス 76" descr="繰り返し 単色塗りつぶし">
            <a:extLst>
              <a:ext uri="{FF2B5EF4-FFF2-40B4-BE49-F238E27FC236}">
                <a16:creationId xmlns:a16="http://schemas.microsoft.com/office/drawing/2014/main" id="{35FF6124-6F74-947D-7A83-0CC71954F94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4143489" y="6744473"/>
            <a:ext cx="1026002" cy="1026002"/>
          </a:xfrm>
          <a:prstGeom prst="rect">
            <a:avLst/>
          </a:prstGeom>
        </p:spPr>
      </p:pic>
      <p:sp>
        <p:nvSpPr>
          <p:cNvPr id="80" name="テキスト ボックス 79">
            <a:extLst>
              <a:ext uri="{FF2B5EF4-FFF2-40B4-BE49-F238E27FC236}">
                <a16:creationId xmlns:a16="http://schemas.microsoft.com/office/drawing/2014/main" id="{CEE53E1B-BB4A-8560-65EB-798E28124DC8}"/>
              </a:ext>
            </a:extLst>
          </p:cNvPr>
          <p:cNvSpPr txBox="1"/>
          <p:nvPr/>
        </p:nvSpPr>
        <p:spPr>
          <a:xfrm>
            <a:off x="12875844" y="7799432"/>
            <a:ext cx="3629025" cy="553998"/>
          </a:xfrm>
          <a:prstGeom prst="rect">
            <a:avLst/>
          </a:prstGeom>
          <a:noFill/>
        </p:spPr>
        <p:txBody>
          <a:bodyPr wrap="square" rtlCol="0">
            <a:spAutoFit/>
          </a:bodyPr>
          <a:lstStyle/>
          <a:p>
            <a:pPr algn="ctr"/>
            <a:r>
              <a:rPr lang="ja-JP" altLang="en-US" sz="1500" dirty="0">
                <a:solidFill>
                  <a:srgbClr val="FF0000"/>
                </a:solidFill>
                <a:latin typeface="Meiryo UI" panose="020B0604030504040204" pitchFamily="50" charset="-128"/>
                <a:ea typeface="Meiryo UI" panose="020B0604030504040204" pitchFamily="50" charset="-128"/>
              </a:rPr>
              <a:t>営業役と相手役を交換しながら、相手役と</a:t>
            </a:r>
            <a:endParaRPr lang="en-US" altLang="ja-JP" sz="1500" dirty="0">
              <a:solidFill>
                <a:srgbClr val="FF0000"/>
              </a:solidFill>
              <a:latin typeface="Meiryo UI" panose="020B0604030504040204" pitchFamily="50" charset="-128"/>
              <a:ea typeface="Meiryo UI" panose="020B0604030504040204" pitchFamily="50" charset="-128"/>
            </a:endParaRPr>
          </a:p>
          <a:p>
            <a:pPr algn="ctr"/>
            <a:r>
              <a:rPr lang="ja-JP" altLang="en-US" sz="1500" dirty="0">
                <a:solidFill>
                  <a:srgbClr val="FF0000"/>
                </a:solidFill>
                <a:latin typeface="Meiryo UI" panose="020B0604030504040204" pitchFamily="50" charset="-128"/>
                <a:ea typeface="Meiryo UI" panose="020B0604030504040204" pitchFamily="50" charset="-128"/>
              </a:rPr>
              <a:t>して営業側がどう見えるのかも実感させる</a:t>
            </a:r>
            <a:endParaRPr lang="en-US" altLang="ja-JP" sz="1500" dirty="0">
              <a:solidFill>
                <a:srgbClr val="FF0000"/>
              </a:solidFill>
              <a:latin typeface="Meiryo UI" panose="020B0604030504040204" pitchFamily="50" charset="-128"/>
              <a:ea typeface="Meiryo UI" panose="020B0604030504040204" pitchFamily="50" charset="-128"/>
            </a:endParaRPr>
          </a:p>
        </p:txBody>
      </p:sp>
      <p:sp>
        <p:nvSpPr>
          <p:cNvPr id="81" name="テキスト ボックス 80">
            <a:extLst>
              <a:ext uri="{FF2B5EF4-FFF2-40B4-BE49-F238E27FC236}">
                <a16:creationId xmlns:a16="http://schemas.microsoft.com/office/drawing/2014/main" id="{3508BFAE-1DEA-3CFF-AB50-0DACB7057DDB}"/>
              </a:ext>
            </a:extLst>
          </p:cNvPr>
          <p:cNvSpPr txBox="1"/>
          <p:nvPr/>
        </p:nvSpPr>
        <p:spPr>
          <a:xfrm>
            <a:off x="602048" y="3557316"/>
            <a:ext cx="383438" cy="415498"/>
          </a:xfrm>
          <a:prstGeom prst="rect">
            <a:avLst/>
          </a:prstGeom>
          <a:noFill/>
        </p:spPr>
        <p:txBody>
          <a:bodyPr wrap="none" rtlCol="0">
            <a:spAutoFit/>
          </a:bodyPr>
          <a:lstStyle/>
          <a:p>
            <a:pPr algn="ctr"/>
            <a:r>
              <a:rPr kumimoji="1" lang="en-US" altLang="ja-JP" sz="2100" b="1" dirty="0">
                <a:solidFill>
                  <a:schemeClr val="tx2"/>
                </a:solidFill>
                <a:latin typeface="Meiryo UI" panose="020B0604030504040204" pitchFamily="50" charset="-128"/>
                <a:ea typeface="Meiryo UI" panose="020B0604030504040204" pitchFamily="50" charset="-128"/>
              </a:rPr>
              <a:t>A</a:t>
            </a:r>
            <a:endParaRPr kumimoji="1" lang="ja-JP" altLang="en-US" sz="2100" b="1" dirty="0">
              <a:solidFill>
                <a:schemeClr val="tx2"/>
              </a:solidFill>
              <a:latin typeface="Meiryo UI" panose="020B0604030504040204" pitchFamily="50" charset="-128"/>
              <a:ea typeface="Meiryo UI" panose="020B0604030504040204" pitchFamily="50" charset="-128"/>
            </a:endParaRPr>
          </a:p>
        </p:txBody>
      </p:sp>
      <p:sp>
        <p:nvSpPr>
          <p:cNvPr id="82" name="テキスト ボックス 81">
            <a:extLst>
              <a:ext uri="{FF2B5EF4-FFF2-40B4-BE49-F238E27FC236}">
                <a16:creationId xmlns:a16="http://schemas.microsoft.com/office/drawing/2014/main" id="{9D8F4614-26EF-82C2-FB79-09E5ECE72F2C}"/>
              </a:ext>
            </a:extLst>
          </p:cNvPr>
          <p:cNvSpPr txBox="1"/>
          <p:nvPr/>
        </p:nvSpPr>
        <p:spPr>
          <a:xfrm>
            <a:off x="602849" y="4955186"/>
            <a:ext cx="381835" cy="415498"/>
          </a:xfrm>
          <a:prstGeom prst="rect">
            <a:avLst/>
          </a:prstGeom>
          <a:noFill/>
        </p:spPr>
        <p:txBody>
          <a:bodyPr wrap="none" rtlCol="0">
            <a:spAutoFit/>
          </a:bodyPr>
          <a:lstStyle/>
          <a:p>
            <a:pPr algn="ctr"/>
            <a:r>
              <a:rPr lang="en-US" altLang="ja-JP" sz="2100" b="1" dirty="0">
                <a:solidFill>
                  <a:schemeClr val="tx2"/>
                </a:solidFill>
                <a:latin typeface="Meiryo UI" panose="020B0604030504040204" pitchFamily="50" charset="-128"/>
                <a:ea typeface="Meiryo UI" panose="020B0604030504040204" pitchFamily="50" charset="-128"/>
              </a:rPr>
              <a:t>B</a:t>
            </a:r>
            <a:endParaRPr kumimoji="1" lang="ja-JP" altLang="en-US" sz="2100" b="1" dirty="0">
              <a:solidFill>
                <a:schemeClr val="tx2"/>
              </a:solidFill>
              <a:latin typeface="Meiryo UI" panose="020B0604030504040204" pitchFamily="50" charset="-128"/>
              <a:ea typeface="Meiryo UI" panose="020B0604030504040204" pitchFamily="50" charset="-128"/>
            </a:endParaRPr>
          </a:p>
        </p:txBody>
      </p:sp>
      <p:sp>
        <p:nvSpPr>
          <p:cNvPr id="87" name="テキスト ボックス 86">
            <a:extLst>
              <a:ext uri="{FF2B5EF4-FFF2-40B4-BE49-F238E27FC236}">
                <a16:creationId xmlns:a16="http://schemas.microsoft.com/office/drawing/2014/main" id="{E0420F44-5F81-CF8C-3DB9-C57D990901F3}"/>
              </a:ext>
            </a:extLst>
          </p:cNvPr>
          <p:cNvSpPr txBox="1"/>
          <p:nvPr/>
        </p:nvSpPr>
        <p:spPr>
          <a:xfrm>
            <a:off x="608461" y="6686061"/>
            <a:ext cx="370614" cy="415498"/>
          </a:xfrm>
          <a:prstGeom prst="rect">
            <a:avLst/>
          </a:prstGeom>
          <a:noFill/>
        </p:spPr>
        <p:txBody>
          <a:bodyPr wrap="none" rtlCol="0">
            <a:spAutoFit/>
          </a:bodyPr>
          <a:lstStyle/>
          <a:p>
            <a:pPr algn="ctr"/>
            <a:r>
              <a:rPr kumimoji="1" lang="en-US" altLang="ja-JP" sz="2100" b="1" dirty="0">
                <a:solidFill>
                  <a:schemeClr val="tx2"/>
                </a:solidFill>
                <a:latin typeface="Meiryo UI" panose="020B0604030504040204" pitchFamily="50" charset="-128"/>
                <a:ea typeface="Meiryo UI" panose="020B0604030504040204" pitchFamily="50" charset="-128"/>
              </a:rPr>
              <a:t>C</a:t>
            </a:r>
            <a:endParaRPr kumimoji="1" lang="ja-JP" altLang="en-US" sz="2100" b="1" dirty="0">
              <a:solidFill>
                <a:schemeClr val="tx2"/>
              </a:solidFill>
              <a:latin typeface="Meiryo UI" panose="020B0604030504040204" pitchFamily="50" charset="-128"/>
              <a:ea typeface="Meiryo UI" panose="020B0604030504040204" pitchFamily="50" charset="-128"/>
            </a:endParaRPr>
          </a:p>
        </p:txBody>
      </p:sp>
      <p:sp>
        <p:nvSpPr>
          <p:cNvPr id="89" name="テキスト ボックス 88">
            <a:extLst>
              <a:ext uri="{FF2B5EF4-FFF2-40B4-BE49-F238E27FC236}">
                <a16:creationId xmlns:a16="http://schemas.microsoft.com/office/drawing/2014/main" id="{93A3276E-21F0-F376-8603-E2675D9AA961}"/>
              </a:ext>
            </a:extLst>
          </p:cNvPr>
          <p:cNvSpPr txBox="1"/>
          <p:nvPr/>
        </p:nvSpPr>
        <p:spPr>
          <a:xfrm>
            <a:off x="608426" y="8387052"/>
            <a:ext cx="397865" cy="415498"/>
          </a:xfrm>
          <a:prstGeom prst="rect">
            <a:avLst/>
          </a:prstGeom>
          <a:noFill/>
        </p:spPr>
        <p:txBody>
          <a:bodyPr wrap="none" rtlCol="0">
            <a:spAutoFit/>
          </a:bodyPr>
          <a:lstStyle/>
          <a:p>
            <a:pPr algn="ctr"/>
            <a:r>
              <a:rPr lang="en-US" altLang="ja-JP" sz="2100" b="1" dirty="0">
                <a:solidFill>
                  <a:schemeClr val="tx2"/>
                </a:solidFill>
                <a:latin typeface="Meiryo UI" panose="020B0604030504040204" pitchFamily="50" charset="-128"/>
                <a:ea typeface="Meiryo UI" panose="020B0604030504040204" pitchFamily="50" charset="-128"/>
              </a:rPr>
              <a:t>D</a:t>
            </a:r>
            <a:endParaRPr kumimoji="1" lang="ja-JP" altLang="en-US" sz="2100" b="1" dirty="0">
              <a:solidFill>
                <a:schemeClr val="tx2"/>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9844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6072865" y="128017"/>
            <a:ext cx="1645920" cy="781812"/>
            <a:chOff x="0" y="0"/>
            <a:chExt cx="1463040" cy="694944"/>
          </a:xfrm>
        </p:grpSpPr>
        <p:sp>
          <p:nvSpPr>
            <p:cNvPr id="3" name="Freeform 3"/>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2"/>
              <a:stretch>
                <a:fillRect/>
              </a:stretch>
            </a:blipFill>
          </p:spPr>
        </p:sp>
      </p:grpSp>
      <p:sp>
        <p:nvSpPr>
          <p:cNvPr id="4" name="Freeform 4"/>
          <p:cNvSpPr/>
          <p:nvPr/>
        </p:nvSpPr>
        <p:spPr>
          <a:xfrm>
            <a:off x="501015" y="185547"/>
            <a:ext cx="303276" cy="648462"/>
          </a:xfrm>
          <a:custGeom>
            <a:avLst/>
            <a:gdLst/>
            <a:ahLst/>
            <a:cxnLst/>
            <a:rect l="l" t="t" r="r" b="b"/>
            <a:pathLst>
              <a:path w="303276" h="648462">
                <a:moveTo>
                  <a:pt x="0" y="0"/>
                </a:moveTo>
                <a:lnTo>
                  <a:pt x="303276" y="0"/>
                </a:lnTo>
                <a:lnTo>
                  <a:pt x="303276" y="648462"/>
                </a:lnTo>
                <a:lnTo>
                  <a:pt x="0" y="6484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557784" y="1019175"/>
            <a:ext cx="17170527" cy="19050"/>
          </a:xfrm>
          <a:custGeom>
            <a:avLst/>
            <a:gdLst/>
            <a:ahLst/>
            <a:cxnLst/>
            <a:rect l="l" t="t" r="r" b="b"/>
            <a:pathLst>
              <a:path w="17170527" h="19050">
                <a:moveTo>
                  <a:pt x="0" y="0"/>
                </a:moveTo>
                <a:lnTo>
                  <a:pt x="17170527" y="0"/>
                </a:lnTo>
                <a:lnTo>
                  <a:pt x="17170527" y="19050"/>
                </a:lnTo>
                <a:lnTo>
                  <a:pt x="0" y="190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952805" y="141146"/>
            <a:ext cx="12887160" cy="591700"/>
          </a:xfrm>
          <a:prstGeom prst="rect">
            <a:avLst/>
          </a:prstGeom>
        </p:spPr>
        <p:txBody>
          <a:bodyPr lIns="0" tIns="0" rIns="0" bIns="0" rtlCol="0" anchor="t">
            <a:spAutoFit/>
          </a:bodyPr>
          <a:lstStyle/>
          <a:p>
            <a:pPr algn="l">
              <a:lnSpc>
                <a:spcPts val="5040"/>
              </a:lnSpc>
            </a:pPr>
            <a:r>
              <a:rPr lang="en-US" sz="3600" dirty="0" err="1">
                <a:ea typeface="UD角ゴ_ラージ Bold"/>
              </a:rPr>
              <a:t>営業の原理原則に基づいたセールスプロセスの構築</a:t>
            </a:r>
            <a:endParaRPr lang="en-US" sz="3600" dirty="0">
              <a:ea typeface="UD角ゴ_ラージ Bold"/>
            </a:endParaRPr>
          </a:p>
        </p:txBody>
      </p:sp>
      <p:grpSp>
        <p:nvGrpSpPr>
          <p:cNvPr id="8" name="Group 8"/>
          <p:cNvGrpSpPr/>
          <p:nvPr/>
        </p:nvGrpSpPr>
        <p:grpSpPr>
          <a:xfrm>
            <a:off x="465161" y="6072278"/>
            <a:ext cx="3000195" cy="1198971"/>
            <a:chOff x="0" y="0"/>
            <a:chExt cx="4000260" cy="1598628"/>
          </a:xfrm>
          <a:solidFill>
            <a:schemeClr val="accent3"/>
          </a:solidFill>
        </p:grpSpPr>
        <p:grpSp>
          <p:nvGrpSpPr>
            <p:cNvPr id="9" name="Group 9"/>
            <p:cNvGrpSpPr/>
            <p:nvPr/>
          </p:nvGrpSpPr>
          <p:grpSpPr>
            <a:xfrm>
              <a:off x="0" y="0"/>
              <a:ext cx="4000260" cy="1598628"/>
              <a:chOff x="0" y="0"/>
              <a:chExt cx="12829310" cy="5126990"/>
            </a:xfrm>
            <a:grpFill/>
          </p:grpSpPr>
          <p:sp>
            <p:nvSpPr>
              <p:cNvPr id="10" name="Freeform 10"/>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grpSp>
          <p:nvGrpSpPr>
            <p:cNvPr id="11" name="Group 11"/>
            <p:cNvGrpSpPr/>
            <p:nvPr/>
          </p:nvGrpSpPr>
          <p:grpSpPr>
            <a:xfrm>
              <a:off x="0" y="0"/>
              <a:ext cx="1233634" cy="1598628"/>
              <a:chOff x="0" y="0"/>
              <a:chExt cx="337525" cy="437388"/>
            </a:xfrm>
            <a:grpFill/>
          </p:grpSpPr>
          <p:sp>
            <p:nvSpPr>
              <p:cNvPr id="12" name="Freeform 12"/>
              <p:cNvSpPr/>
              <p:nvPr/>
            </p:nvSpPr>
            <p:spPr>
              <a:xfrm>
                <a:off x="0" y="0"/>
                <a:ext cx="337525" cy="437388"/>
              </a:xfrm>
              <a:custGeom>
                <a:avLst/>
                <a:gdLst/>
                <a:ahLst/>
                <a:cxnLst/>
                <a:rect l="l" t="t" r="r" b="b"/>
                <a:pathLst>
                  <a:path w="337525" h="437388">
                    <a:moveTo>
                      <a:pt x="0" y="0"/>
                    </a:moveTo>
                    <a:lnTo>
                      <a:pt x="337525" y="0"/>
                    </a:lnTo>
                    <a:lnTo>
                      <a:pt x="337525" y="437388"/>
                    </a:lnTo>
                    <a:lnTo>
                      <a:pt x="0" y="437388"/>
                    </a:lnTo>
                    <a:close/>
                  </a:path>
                </a:pathLst>
              </a:custGeom>
              <a:grpFill/>
            </p:spPr>
          </p:sp>
        </p:grpSp>
      </p:grpSp>
      <p:grpSp>
        <p:nvGrpSpPr>
          <p:cNvPr id="13" name="Group 13"/>
          <p:cNvGrpSpPr/>
          <p:nvPr/>
        </p:nvGrpSpPr>
        <p:grpSpPr>
          <a:xfrm>
            <a:off x="3274413" y="6072278"/>
            <a:ext cx="3000195" cy="1198971"/>
            <a:chOff x="0" y="0"/>
            <a:chExt cx="12829310" cy="5126990"/>
          </a:xfrm>
          <a:solidFill>
            <a:schemeClr val="accent3"/>
          </a:solidFill>
        </p:grpSpPr>
        <p:sp>
          <p:nvSpPr>
            <p:cNvPr id="14" name="Freeform 14"/>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grpSp>
        <p:nvGrpSpPr>
          <p:cNvPr id="15" name="Group 15"/>
          <p:cNvGrpSpPr/>
          <p:nvPr/>
        </p:nvGrpSpPr>
        <p:grpSpPr>
          <a:xfrm>
            <a:off x="6147924" y="6072278"/>
            <a:ext cx="3000195" cy="1198971"/>
            <a:chOff x="0" y="0"/>
            <a:chExt cx="12829310" cy="5126990"/>
          </a:xfrm>
          <a:solidFill>
            <a:schemeClr val="accent3"/>
          </a:solidFill>
        </p:grpSpPr>
        <p:sp>
          <p:nvSpPr>
            <p:cNvPr id="16" name="Freeform 16"/>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grpSp>
        <p:nvGrpSpPr>
          <p:cNvPr id="17" name="Group 17"/>
          <p:cNvGrpSpPr/>
          <p:nvPr/>
        </p:nvGrpSpPr>
        <p:grpSpPr>
          <a:xfrm>
            <a:off x="8927998" y="6072278"/>
            <a:ext cx="3000195" cy="1198971"/>
            <a:chOff x="0" y="0"/>
            <a:chExt cx="12829310" cy="5126990"/>
          </a:xfrm>
          <a:solidFill>
            <a:schemeClr val="accent3"/>
          </a:solidFill>
        </p:grpSpPr>
        <p:sp>
          <p:nvSpPr>
            <p:cNvPr id="18" name="Freeform 18"/>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grpSp>
        <p:nvGrpSpPr>
          <p:cNvPr id="19" name="Group 19"/>
          <p:cNvGrpSpPr/>
          <p:nvPr/>
        </p:nvGrpSpPr>
        <p:grpSpPr>
          <a:xfrm>
            <a:off x="11684679" y="6072278"/>
            <a:ext cx="3000195" cy="1198971"/>
            <a:chOff x="0" y="0"/>
            <a:chExt cx="12829310" cy="5126990"/>
          </a:xfrm>
          <a:solidFill>
            <a:schemeClr val="accent3"/>
          </a:solidFill>
        </p:grpSpPr>
        <p:sp>
          <p:nvSpPr>
            <p:cNvPr id="20" name="Freeform 20"/>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grpSp>
        <p:nvGrpSpPr>
          <p:cNvPr id="21" name="Group 21"/>
          <p:cNvGrpSpPr/>
          <p:nvPr/>
        </p:nvGrpSpPr>
        <p:grpSpPr>
          <a:xfrm>
            <a:off x="14492395" y="6072278"/>
            <a:ext cx="3000195" cy="1198971"/>
            <a:chOff x="0" y="0"/>
            <a:chExt cx="12829310" cy="5126990"/>
          </a:xfrm>
          <a:solidFill>
            <a:schemeClr val="accent3"/>
          </a:solidFill>
        </p:grpSpPr>
        <p:sp>
          <p:nvSpPr>
            <p:cNvPr id="22" name="Freeform 22"/>
            <p:cNvSpPr/>
            <p:nvPr/>
          </p:nvSpPr>
          <p:spPr>
            <a:xfrm>
              <a:off x="0" y="0"/>
              <a:ext cx="12829310" cy="5126990"/>
            </a:xfrm>
            <a:custGeom>
              <a:avLst/>
              <a:gdLst/>
              <a:ahLst/>
              <a:cxnLst/>
              <a:rect l="l" t="t" r="r" b="b"/>
              <a:pathLst>
                <a:path w="12829310" h="5126990">
                  <a:moveTo>
                    <a:pt x="10007370" y="0"/>
                  </a:moveTo>
                  <a:lnTo>
                    <a:pt x="9265356" y="0"/>
                  </a:lnTo>
                  <a:lnTo>
                    <a:pt x="2821940" y="0"/>
                  </a:lnTo>
                  <a:lnTo>
                    <a:pt x="0" y="0"/>
                  </a:lnTo>
                  <a:lnTo>
                    <a:pt x="2821940" y="2564130"/>
                  </a:lnTo>
                  <a:lnTo>
                    <a:pt x="0" y="5126990"/>
                  </a:lnTo>
                  <a:lnTo>
                    <a:pt x="2821940" y="5126990"/>
                  </a:lnTo>
                  <a:lnTo>
                    <a:pt x="9265358" y="5126990"/>
                  </a:lnTo>
                  <a:lnTo>
                    <a:pt x="10007370" y="5126990"/>
                  </a:lnTo>
                  <a:lnTo>
                    <a:pt x="12829310" y="2564130"/>
                  </a:lnTo>
                  <a:lnTo>
                    <a:pt x="10007370" y="0"/>
                  </a:lnTo>
                  <a:close/>
                </a:path>
              </a:pathLst>
            </a:custGeom>
            <a:grpFill/>
          </p:spPr>
        </p:sp>
      </p:grpSp>
      <p:sp>
        <p:nvSpPr>
          <p:cNvPr id="23" name="AutoShape 23"/>
          <p:cNvSpPr/>
          <p:nvPr/>
        </p:nvSpPr>
        <p:spPr>
          <a:xfrm rot="5335059">
            <a:off x="3878440" y="5776309"/>
            <a:ext cx="543510" cy="0"/>
          </a:xfrm>
          <a:prstGeom prst="line">
            <a:avLst/>
          </a:prstGeom>
          <a:ln w="47625" cap="flat">
            <a:solidFill>
              <a:srgbClr val="FC0503"/>
            </a:solidFill>
            <a:prstDash val="solid"/>
            <a:headEnd type="none" w="sm" len="sm"/>
            <a:tailEnd type="triangle" w="lg" len="med"/>
          </a:ln>
        </p:spPr>
      </p:sp>
      <p:sp>
        <p:nvSpPr>
          <p:cNvPr id="24" name="AutoShape 24"/>
          <p:cNvSpPr/>
          <p:nvPr/>
        </p:nvSpPr>
        <p:spPr>
          <a:xfrm rot="5404978">
            <a:off x="726031" y="5764403"/>
            <a:ext cx="567157" cy="0"/>
          </a:xfrm>
          <a:prstGeom prst="line">
            <a:avLst/>
          </a:prstGeom>
          <a:ln w="47625" cap="flat">
            <a:solidFill>
              <a:srgbClr val="FC0503"/>
            </a:solidFill>
            <a:prstDash val="solid"/>
            <a:headEnd type="none" w="sm" len="sm"/>
            <a:tailEnd type="none" w="sm" len="sm"/>
          </a:ln>
        </p:spPr>
      </p:sp>
      <p:sp>
        <p:nvSpPr>
          <p:cNvPr id="25" name="AutoShape 25"/>
          <p:cNvSpPr/>
          <p:nvPr/>
        </p:nvSpPr>
        <p:spPr>
          <a:xfrm>
            <a:off x="985386" y="5504603"/>
            <a:ext cx="3183488" cy="0"/>
          </a:xfrm>
          <a:prstGeom prst="line">
            <a:avLst/>
          </a:prstGeom>
          <a:ln w="47625" cap="flat">
            <a:solidFill>
              <a:srgbClr val="FC0503"/>
            </a:solidFill>
            <a:prstDash val="solid"/>
            <a:headEnd type="none" w="sm" len="sm"/>
            <a:tailEnd type="none" w="sm" len="sm"/>
          </a:ln>
        </p:spPr>
      </p:sp>
      <p:sp>
        <p:nvSpPr>
          <p:cNvPr id="26" name="AutoShape 26"/>
          <p:cNvSpPr/>
          <p:nvPr/>
        </p:nvSpPr>
        <p:spPr>
          <a:xfrm rot="5335059">
            <a:off x="6776164" y="5752497"/>
            <a:ext cx="543510" cy="0"/>
          </a:xfrm>
          <a:prstGeom prst="line">
            <a:avLst/>
          </a:prstGeom>
          <a:ln w="47625" cap="flat">
            <a:solidFill>
              <a:srgbClr val="FC0503"/>
            </a:solidFill>
            <a:prstDash val="solid"/>
            <a:headEnd type="none" w="sm" len="sm"/>
            <a:tailEnd type="triangle" w="lg" len="med"/>
          </a:ln>
        </p:spPr>
      </p:sp>
      <p:sp>
        <p:nvSpPr>
          <p:cNvPr id="27" name="AutoShape 27"/>
          <p:cNvSpPr/>
          <p:nvPr/>
        </p:nvSpPr>
        <p:spPr>
          <a:xfrm rot="5404978">
            <a:off x="4130696" y="5764403"/>
            <a:ext cx="567157" cy="0"/>
          </a:xfrm>
          <a:prstGeom prst="line">
            <a:avLst/>
          </a:prstGeom>
          <a:ln w="47625" cap="flat">
            <a:solidFill>
              <a:srgbClr val="FC0503"/>
            </a:solidFill>
            <a:prstDash val="solid"/>
            <a:headEnd type="none" w="sm" len="sm"/>
            <a:tailEnd type="none" w="sm" len="sm"/>
          </a:ln>
        </p:spPr>
      </p:sp>
      <p:sp>
        <p:nvSpPr>
          <p:cNvPr id="28" name="AutoShape 28"/>
          <p:cNvSpPr/>
          <p:nvPr/>
        </p:nvSpPr>
        <p:spPr>
          <a:xfrm>
            <a:off x="4390051" y="5504603"/>
            <a:ext cx="2677284" cy="0"/>
          </a:xfrm>
          <a:prstGeom prst="line">
            <a:avLst/>
          </a:prstGeom>
          <a:ln w="47625" cap="flat">
            <a:solidFill>
              <a:srgbClr val="FC0503"/>
            </a:solidFill>
            <a:prstDash val="solid"/>
            <a:headEnd type="none" w="sm" len="sm"/>
            <a:tailEnd type="none" w="sm" len="sm"/>
          </a:ln>
        </p:spPr>
      </p:sp>
      <p:sp>
        <p:nvSpPr>
          <p:cNvPr id="29" name="AutoShape 29"/>
          <p:cNvSpPr/>
          <p:nvPr/>
        </p:nvSpPr>
        <p:spPr>
          <a:xfrm rot="5335059">
            <a:off x="9649284" y="5752947"/>
            <a:ext cx="543510" cy="0"/>
          </a:xfrm>
          <a:prstGeom prst="line">
            <a:avLst/>
          </a:prstGeom>
          <a:ln w="47625" cap="flat">
            <a:solidFill>
              <a:srgbClr val="FC0503"/>
            </a:solidFill>
            <a:prstDash val="solid"/>
            <a:headEnd type="none" w="sm" len="sm"/>
            <a:tailEnd type="triangle" w="lg" len="med"/>
          </a:ln>
        </p:spPr>
      </p:sp>
      <p:sp>
        <p:nvSpPr>
          <p:cNvPr id="30" name="AutoShape 30"/>
          <p:cNvSpPr/>
          <p:nvPr/>
        </p:nvSpPr>
        <p:spPr>
          <a:xfrm rot="5404978">
            <a:off x="7291888" y="5763953"/>
            <a:ext cx="567157" cy="0"/>
          </a:xfrm>
          <a:prstGeom prst="line">
            <a:avLst/>
          </a:prstGeom>
          <a:ln w="47625" cap="flat">
            <a:solidFill>
              <a:srgbClr val="FC0503"/>
            </a:solidFill>
            <a:prstDash val="solid"/>
            <a:headEnd type="none" w="sm" len="sm"/>
            <a:tailEnd type="none" w="sm" len="sm"/>
          </a:ln>
        </p:spPr>
      </p:sp>
      <p:sp>
        <p:nvSpPr>
          <p:cNvPr id="31" name="AutoShape 31"/>
          <p:cNvSpPr/>
          <p:nvPr/>
        </p:nvSpPr>
        <p:spPr>
          <a:xfrm>
            <a:off x="7551244" y="5504153"/>
            <a:ext cx="2369795" cy="0"/>
          </a:xfrm>
          <a:prstGeom prst="line">
            <a:avLst/>
          </a:prstGeom>
          <a:ln w="47625" cap="flat">
            <a:solidFill>
              <a:srgbClr val="FC0503"/>
            </a:solidFill>
            <a:prstDash val="solid"/>
            <a:headEnd type="none" w="sm" len="sm"/>
            <a:tailEnd type="none" w="sm" len="sm"/>
          </a:ln>
        </p:spPr>
      </p:sp>
      <p:sp>
        <p:nvSpPr>
          <p:cNvPr id="32" name="AutoShape 32"/>
          <p:cNvSpPr/>
          <p:nvPr/>
        </p:nvSpPr>
        <p:spPr>
          <a:xfrm rot="5335059">
            <a:off x="12633517" y="5753846"/>
            <a:ext cx="543510" cy="0"/>
          </a:xfrm>
          <a:prstGeom prst="line">
            <a:avLst/>
          </a:prstGeom>
          <a:ln w="47625" cap="flat">
            <a:solidFill>
              <a:srgbClr val="FC0503"/>
            </a:solidFill>
            <a:prstDash val="solid"/>
            <a:headEnd type="none" w="sm" len="sm"/>
            <a:tailEnd type="triangle" w="lg" len="med"/>
          </a:ln>
        </p:spPr>
      </p:sp>
      <p:sp>
        <p:nvSpPr>
          <p:cNvPr id="33" name="AutoShape 33"/>
          <p:cNvSpPr/>
          <p:nvPr/>
        </p:nvSpPr>
        <p:spPr>
          <a:xfrm rot="5404978">
            <a:off x="10276121" y="5764853"/>
            <a:ext cx="567157" cy="0"/>
          </a:xfrm>
          <a:prstGeom prst="line">
            <a:avLst/>
          </a:prstGeom>
          <a:ln w="47625" cap="flat">
            <a:solidFill>
              <a:srgbClr val="FC0503"/>
            </a:solidFill>
            <a:prstDash val="solid"/>
            <a:headEnd type="none" w="sm" len="sm"/>
            <a:tailEnd type="none" w="sm" len="sm"/>
          </a:ln>
        </p:spPr>
      </p:sp>
      <p:sp>
        <p:nvSpPr>
          <p:cNvPr id="34" name="AutoShape 34"/>
          <p:cNvSpPr/>
          <p:nvPr/>
        </p:nvSpPr>
        <p:spPr>
          <a:xfrm>
            <a:off x="10535477" y="5505053"/>
            <a:ext cx="2369795" cy="0"/>
          </a:xfrm>
          <a:prstGeom prst="line">
            <a:avLst/>
          </a:prstGeom>
          <a:ln w="47625" cap="flat">
            <a:solidFill>
              <a:srgbClr val="FC0503"/>
            </a:solidFill>
            <a:prstDash val="solid"/>
            <a:headEnd type="none" w="sm" len="sm"/>
            <a:tailEnd type="none" w="sm" len="sm"/>
          </a:ln>
        </p:spPr>
      </p:sp>
      <p:sp>
        <p:nvSpPr>
          <p:cNvPr id="35" name="AutoShape 35"/>
          <p:cNvSpPr/>
          <p:nvPr/>
        </p:nvSpPr>
        <p:spPr>
          <a:xfrm rot="5335059">
            <a:off x="15552499" y="5741490"/>
            <a:ext cx="543510" cy="0"/>
          </a:xfrm>
          <a:prstGeom prst="line">
            <a:avLst/>
          </a:prstGeom>
          <a:ln w="47625" cap="flat">
            <a:solidFill>
              <a:srgbClr val="FC0503"/>
            </a:solidFill>
            <a:prstDash val="solid"/>
            <a:headEnd type="none" w="sm" len="sm"/>
            <a:tailEnd type="triangle" w="lg" len="med"/>
          </a:ln>
        </p:spPr>
      </p:sp>
      <p:sp>
        <p:nvSpPr>
          <p:cNvPr id="36" name="AutoShape 36"/>
          <p:cNvSpPr/>
          <p:nvPr/>
        </p:nvSpPr>
        <p:spPr>
          <a:xfrm rot="5404978">
            <a:off x="13195104" y="5752497"/>
            <a:ext cx="567157" cy="0"/>
          </a:xfrm>
          <a:prstGeom prst="line">
            <a:avLst/>
          </a:prstGeom>
          <a:ln w="47625" cap="flat">
            <a:solidFill>
              <a:srgbClr val="FC0503"/>
            </a:solidFill>
            <a:prstDash val="solid"/>
            <a:headEnd type="none" w="sm" len="sm"/>
            <a:tailEnd type="none" w="sm" len="sm"/>
          </a:ln>
        </p:spPr>
      </p:sp>
      <p:sp>
        <p:nvSpPr>
          <p:cNvPr id="37" name="AutoShape 37"/>
          <p:cNvSpPr/>
          <p:nvPr/>
        </p:nvSpPr>
        <p:spPr>
          <a:xfrm>
            <a:off x="13454459" y="5492697"/>
            <a:ext cx="2369795" cy="0"/>
          </a:xfrm>
          <a:prstGeom prst="line">
            <a:avLst/>
          </a:prstGeom>
          <a:ln w="47625" cap="flat">
            <a:solidFill>
              <a:srgbClr val="FC0503"/>
            </a:solidFill>
            <a:prstDash val="solid"/>
            <a:headEnd type="none" w="sm" len="sm"/>
            <a:tailEnd type="none" w="sm" len="sm"/>
          </a:ln>
        </p:spPr>
      </p:sp>
      <p:grpSp>
        <p:nvGrpSpPr>
          <p:cNvPr id="39" name="Group 39"/>
          <p:cNvGrpSpPr/>
          <p:nvPr/>
        </p:nvGrpSpPr>
        <p:grpSpPr>
          <a:xfrm>
            <a:off x="695855" y="1145457"/>
            <a:ext cx="3700365" cy="498929"/>
            <a:chOff x="0" y="0"/>
            <a:chExt cx="4933820" cy="665239"/>
          </a:xfrm>
        </p:grpSpPr>
        <p:grpSp>
          <p:nvGrpSpPr>
            <p:cNvPr id="40" name="Group 40"/>
            <p:cNvGrpSpPr/>
            <p:nvPr/>
          </p:nvGrpSpPr>
          <p:grpSpPr>
            <a:xfrm>
              <a:off x="93524" y="0"/>
              <a:ext cx="4487031" cy="665239"/>
              <a:chOff x="0" y="0"/>
              <a:chExt cx="1027936" cy="152400"/>
            </a:xfrm>
          </p:grpSpPr>
          <p:sp>
            <p:nvSpPr>
              <p:cNvPr id="41" name="Freeform 41"/>
              <p:cNvSpPr/>
              <p:nvPr/>
            </p:nvSpPr>
            <p:spPr>
              <a:xfrm>
                <a:off x="0" y="0"/>
                <a:ext cx="1027936" cy="152400"/>
              </a:xfrm>
              <a:custGeom>
                <a:avLst/>
                <a:gdLst/>
                <a:ahLst/>
                <a:cxnLst/>
                <a:rect l="l" t="t" r="r" b="b"/>
                <a:pathLst>
                  <a:path w="1027936" h="152400">
                    <a:moveTo>
                      <a:pt x="0" y="0"/>
                    </a:moveTo>
                    <a:lnTo>
                      <a:pt x="1027936" y="0"/>
                    </a:lnTo>
                    <a:lnTo>
                      <a:pt x="1027936" y="152400"/>
                    </a:lnTo>
                    <a:lnTo>
                      <a:pt x="0" y="152400"/>
                    </a:lnTo>
                    <a:close/>
                  </a:path>
                </a:pathLst>
              </a:custGeom>
              <a:solidFill>
                <a:schemeClr val="accent3"/>
              </a:solidFill>
            </p:spPr>
          </p:sp>
        </p:grpSp>
        <p:sp>
          <p:nvSpPr>
            <p:cNvPr id="42" name="TextBox 42"/>
            <p:cNvSpPr txBox="1"/>
            <p:nvPr/>
          </p:nvSpPr>
          <p:spPr>
            <a:xfrm>
              <a:off x="0" y="28525"/>
              <a:ext cx="4933820" cy="509819"/>
            </a:xfrm>
            <a:prstGeom prst="rect">
              <a:avLst/>
            </a:prstGeom>
          </p:spPr>
          <p:txBody>
            <a:bodyPr lIns="0" tIns="0" rIns="0" bIns="0" rtlCol="0" anchor="t">
              <a:spAutoFit/>
            </a:bodyPr>
            <a:lstStyle/>
            <a:p>
              <a:pPr algn="ctr">
                <a:lnSpc>
                  <a:spcPts val="3224"/>
                </a:lnSpc>
              </a:pPr>
              <a:r>
                <a:rPr lang="en-US" sz="2149" spc="42">
                  <a:solidFill>
                    <a:srgbClr val="FFFFFF"/>
                  </a:solidFill>
                  <a:ea typeface="UD角ゴ_ラージ Bold"/>
                </a:rPr>
                <a:t>営業の「原理」とは？</a:t>
              </a:r>
            </a:p>
          </p:txBody>
        </p:sp>
      </p:grpSp>
      <p:sp>
        <p:nvSpPr>
          <p:cNvPr id="43" name="TextBox 43"/>
          <p:cNvSpPr txBox="1"/>
          <p:nvPr/>
        </p:nvSpPr>
        <p:spPr>
          <a:xfrm>
            <a:off x="675973" y="1688848"/>
            <a:ext cx="16433388" cy="397801"/>
          </a:xfrm>
          <a:prstGeom prst="rect">
            <a:avLst/>
          </a:prstGeom>
        </p:spPr>
        <p:txBody>
          <a:bodyPr lIns="0" tIns="0" rIns="0" bIns="0" rtlCol="0" anchor="t">
            <a:spAutoFit/>
          </a:bodyPr>
          <a:lstStyle/>
          <a:p>
            <a:pPr>
              <a:lnSpc>
                <a:spcPts val="3449"/>
              </a:lnSpc>
            </a:pPr>
            <a:r>
              <a:rPr lang="en-US" sz="2299" spc="45" dirty="0" err="1">
                <a:ea typeface="UD角ゴ_ラージ Bold"/>
              </a:rPr>
              <a:t>どのような業界にも、営業というアクションはプロセスに分解され、その連続（積み重ね）が営業という行為を成立させる</a:t>
            </a:r>
            <a:endParaRPr lang="en-US" sz="2299" spc="45" dirty="0">
              <a:ea typeface="UD角ゴ_ラージ Bold"/>
            </a:endParaRPr>
          </a:p>
        </p:txBody>
      </p:sp>
      <p:grpSp>
        <p:nvGrpSpPr>
          <p:cNvPr id="44" name="Group 44"/>
          <p:cNvGrpSpPr/>
          <p:nvPr/>
        </p:nvGrpSpPr>
        <p:grpSpPr>
          <a:xfrm>
            <a:off x="703919" y="2677544"/>
            <a:ext cx="3700365" cy="498929"/>
            <a:chOff x="0" y="0"/>
            <a:chExt cx="4933820" cy="665239"/>
          </a:xfrm>
        </p:grpSpPr>
        <p:grpSp>
          <p:nvGrpSpPr>
            <p:cNvPr id="45" name="Group 45"/>
            <p:cNvGrpSpPr/>
            <p:nvPr/>
          </p:nvGrpSpPr>
          <p:grpSpPr>
            <a:xfrm>
              <a:off x="93524" y="0"/>
              <a:ext cx="4487031" cy="665239"/>
              <a:chOff x="0" y="0"/>
              <a:chExt cx="1027936" cy="152400"/>
            </a:xfrm>
          </p:grpSpPr>
          <p:sp>
            <p:nvSpPr>
              <p:cNvPr id="46" name="Freeform 46"/>
              <p:cNvSpPr/>
              <p:nvPr/>
            </p:nvSpPr>
            <p:spPr>
              <a:xfrm>
                <a:off x="0" y="0"/>
                <a:ext cx="1027936" cy="152400"/>
              </a:xfrm>
              <a:custGeom>
                <a:avLst/>
                <a:gdLst/>
                <a:ahLst/>
                <a:cxnLst/>
                <a:rect l="l" t="t" r="r" b="b"/>
                <a:pathLst>
                  <a:path w="1027936" h="152400">
                    <a:moveTo>
                      <a:pt x="0" y="0"/>
                    </a:moveTo>
                    <a:lnTo>
                      <a:pt x="1027936" y="0"/>
                    </a:lnTo>
                    <a:lnTo>
                      <a:pt x="1027936" y="152400"/>
                    </a:lnTo>
                    <a:lnTo>
                      <a:pt x="0" y="152400"/>
                    </a:lnTo>
                    <a:close/>
                  </a:path>
                </a:pathLst>
              </a:custGeom>
              <a:solidFill>
                <a:schemeClr val="accent3"/>
              </a:solidFill>
            </p:spPr>
          </p:sp>
        </p:grpSp>
        <p:sp>
          <p:nvSpPr>
            <p:cNvPr id="47" name="TextBox 47"/>
            <p:cNvSpPr txBox="1"/>
            <p:nvPr/>
          </p:nvSpPr>
          <p:spPr>
            <a:xfrm>
              <a:off x="0" y="28525"/>
              <a:ext cx="4933820" cy="522393"/>
            </a:xfrm>
            <a:prstGeom prst="rect">
              <a:avLst/>
            </a:prstGeom>
          </p:spPr>
          <p:txBody>
            <a:bodyPr lIns="0" tIns="0" rIns="0" bIns="0" rtlCol="0" anchor="t">
              <a:spAutoFit/>
            </a:bodyPr>
            <a:lstStyle/>
            <a:p>
              <a:pPr algn="ctr">
                <a:lnSpc>
                  <a:spcPts val="3224"/>
                </a:lnSpc>
              </a:pPr>
              <a:r>
                <a:rPr lang="en-US" sz="2149" spc="42">
                  <a:solidFill>
                    <a:srgbClr val="FFFFFF"/>
                  </a:solidFill>
                  <a:ea typeface="UD角ゴ_ラージ Bold"/>
                </a:rPr>
                <a:t>営業の「原則」とは？</a:t>
              </a:r>
            </a:p>
          </p:txBody>
        </p:sp>
      </p:grpSp>
      <p:sp>
        <p:nvSpPr>
          <p:cNvPr id="48" name="TextBox 48"/>
          <p:cNvSpPr txBox="1"/>
          <p:nvPr/>
        </p:nvSpPr>
        <p:spPr>
          <a:xfrm>
            <a:off x="695855" y="3312501"/>
            <a:ext cx="15856964" cy="397801"/>
          </a:xfrm>
          <a:prstGeom prst="rect">
            <a:avLst/>
          </a:prstGeom>
        </p:spPr>
        <p:txBody>
          <a:bodyPr lIns="0" tIns="0" rIns="0" bIns="0" rtlCol="0" anchor="t">
            <a:spAutoFit/>
          </a:bodyPr>
          <a:lstStyle/>
          <a:p>
            <a:pPr>
              <a:lnSpc>
                <a:spcPts val="3449"/>
              </a:lnSpc>
            </a:pPr>
            <a:r>
              <a:rPr lang="en-US" sz="2299" spc="45" dirty="0" err="1">
                <a:ea typeface="UD角ゴ_ラージ Bold"/>
              </a:rPr>
              <a:t>各プロセスにはそれぞれゴールがあり、そのゴールに到達</a:t>
            </a:r>
            <a:r>
              <a:rPr lang="en-US" sz="2299" spc="45" dirty="0">
                <a:ea typeface="UD角ゴ_ラージ Bold"/>
              </a:rPr>
              <a:t>（＝</a:t>
            </a:r>
            <a:r>
              <a:rPr lang="en-US" sz="2299" spc="45" dirty="0" err="1">
                <a:ea typeface="UD角ゴ_ラージ Bold"/>
              </a:rPr>
              <a:t>合意）しないと、次のプロセスには移行できない</a:t>
            </a:r>
            <a:endParaRPr lang="en-US" sz="2299" spc="45" dirty="0">
              <a:ea typeface="UD角ゴ_ラージ Bold"/>
            </a:endParaRPr>
          </a:p>
        </p:txBody>
      </p:sp>
      <p:sp>
        <p:nvSpPr>
          <p:cNvPr id="49" name="TextBox 49"/>
          <p:cNvSpPr txBox="1"/>
          <p:nvPr/>
        </p:nvSpPr>
        <p:spPr>
          <a:xfrm>
            <a:off x="3625430" y="4339445"/>
            <a:ext cx="10221422" cy="601955"/>
          </a:xfrm>
          <a:prstGeom prst="rect">
            <a:avLst/>
          </a:prstGeom>
        </p:spPr>
        <p:txBody>
          <a:bodyPr lIns="0" tIns="0" rIns="0" bIns="0" rtlCol="0" anchor="t">
            <a:spAutoFit/>
          </a:bodyPr>
          <a:lstStyle/>
          <a:p>
            <a:pPr algn="ctr">
              <a:lnSpc>
                <a:spcPts val="4800"/>
              </a:lnSpc>
            </a:pPr>
            <a:r>
              <a:rPr lang="en-US" sz="3200" spc="64">
                <a:solidFill>
                  <a:srgbClr val="FC0503"/>
                </a:solidFill>
                <a:ea typeface="UD角ゴ_ラージ Bold"/>
              </a:rPr>
              <a:t>各プロセスにおける「合意」の連続で進行する</a:t>
            </a:r>
          </a:p>
        </p:txBody>
      </p:sp>
      <p:sp>
        <p:nvSpPr>
          <p:cNvPr id="50" name="TextBox 50"/>
          <p:cNvSpPr txBox="1"/>
          <p:nvPr/>
        </p:nvSpPr>
        <p:spPr>
          <a:xfrm>
            <a:off x="717084" y="6367916"/>
            <a:ext cx="2268352"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事前準備</a:t>
            </a:r>
          </a:p>
        </p:txBody>
      </p:sp>
      <p:sp>
        <p:nvSpPr>
          <p:cNvPr id="51" name="TextBox 51"/>
          <p:cNvSpPr txBox="1"/>
          <p:nvPr/>
        </p:nvSpPr>
        <p:spPr>
          <a:xfrm>
            <a:off x="3759015" y="6383674"/>
            <a:ext cx="2268352"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アプローチ</a:t>
            </a:r>
          </a:p>
        </p:txBody>
      </p:sp>
      <p:sp>
        <p:nvSpPr>
          <p:cNvPr id="52" name="TextBox 52"/>
          <p:cNvSpPr txBox="1"/>
          <p:nvPr/>
        </p:nvSpPr>
        <p:spPr>
          <a:xfrm>
            <a:off x="6751300" y="6383674"/>
            <a:ext cx="2268352"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ヒアリング</a:t>
            </a:r>
          </a:p>
        </p:txBody>
      </p:sp>
      <p:sp>
        <p:nvSpPr>
          <p:cNvPr id="53" name="TextBox 53"/>
          <p:cNvSpPr txBox="1"/>
          <p:nvPr/>
        </p:nvSpPr>
        <p:spPr>
          <a:xfrm>
            <a:off x="9362176" y="6383674"/>
            <a:ext cx="2268352"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提案</a:t>
            </a:r>
          </a:p>
        </p:txBody>
      </p:sp>
      <p:sp>
        <p:nvSpPr>
          <p:cNvPr id="54" name="TextBox 54"/>
          <p:cNvSpPr txBox="1"/>
          <p:nvPr/>
        </p:nvSpPr>
        <p:spPr>
          <a:xfrm>
            <a:off x="12188050" y="6383674"/>
            <a:ext cx="2460831"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クロージング</a:t>
            </a:r>
          </a:p>
        </p:txBody>
      </p:sp>
      <p:sp>
        <p:nvSpPr>
          <p:cNvPr id="55" name="TextBox 55"/>
          <p:cNvSpPr txBox="1"/>
          <p:nvPr/>
        </p:nvSpPr>
        <p:spPr>
          <a:xfrm>
            <a:off x="15031759" y="6367916"/>
            <a:ext cx="2460831" cy="512445"/>
          </a:xfrm>
          <a:prstGeom prst="rect">
            <a:avLst/>
          </a:prstGeom>
        </p:spPr>
        <p:txBody>
          <a:bodyPr lIns="0" tIns="0" rIns="0" bIns="0" rtlCol="0" anchor="t">
            <a:spAutoFit/>
          </a:bodyPr>
          <a:lstStyle/>
          <a:p>
            <a:pPr algn="ctr">
              <a:lnSpc>
                <a:spcPts val="4199"/>
              </a:lnSpc>
            </a:pPr>
            <a:r>
              <a:rPr lang="en-US" sz="2799" spc="55">
                <a:solidFill>
                  <a:srgbClr val="FFFFFF"/>
                </a:solidFill>
                <a:ea typeface="UD角ゴ_ラージ Bold"/>
              </a:rPr>
              <a:t>フォロー</a:t>
            </a:r>
          </a:p>
        </p:txBody>
      </p:sp>
      <p:grpSp>
        <p:nvGrpSpPr>
          <p:cNvPr id="56" name="Group 56"/>
          <p:cNvGrpSpPr/>
          <p:nvPr/>
        </p:nvGrpSpPr>
        <p:grpSpPr>
          <a:xfrm>
            <a:off x="2072255" y="5208405"/>
            <a:ext cx="1009750" cy="616266"/>
            <a:chOff x="0" y="0"/>
            <a:chExt cx="1346334" cy="821688"/>
          </a:xfrm>
        </p:grpSpPr>
        <p:grpSp>
          <p:nvGrpSpPr>
            <p:cNvPr id="57" name="Group 57"/>
            <p:cNvGrpSpPr/>
            <p:nvPr/>
          </p:nvGrpSpPr>
          <p:grpSpPr>
            <a:xfrm>
              <a:off x="0" y="0"/>
              <a:ext cx="1346334" cy="821688"/>
              <a:chOff x="0" y="0"/>
              <a:chExt cx="6350000" cy="6350000"/>
            </a:xfrm>
          </p:grpSpPr>
          <p:sp>
            <p:nvSpPr>
              <p:cNvPr id="58" name="Freeform 5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0503"/>
              </a:solidFill>
            </p:spPr>
          </p:sp>
        </p:grpSp>
        <p:sp>
          <p:nvSpPr>
            <p:cNvPr id="59" name="TextBox 59"/>
            <p:cNvSpPr txBox="1"/>
            <p:nvPr/>
          </p:nvSpPr>
          <p:spPr>
            <a:xfrm>
              <a:off x="175996" y="163811"/>
              <a:ext cx="994342" cy="460343"/>
            </a:xfrm>
            <a:prstGeom prst="rect">
              <a:avLst/>
            </a:prstGeom>
          </p:spPr>
          <p:txBody>
            <a:bodyPr lIns="0" tIns="0" rIns="0" bIns="0" rtlCol="0" anchor="t">
              <a:spAutoFit/>
            </a:bodyPr>
            <a:lstStyle/>
            <a:p>
              <a:pPr algn="ctr">
                <a:lnSpc>
                  <a:spcPts val="2999"/>
                </a:lnSpc>
              </a:pPr>
              <a:r>
                <a:rPr lang="en-US" sz="1999" spc="39" dirty="0" err="1">
                  <a:solidFill>
                    <a:srgbClr val="FFFFFF"/>
                  </a:solidFill>
                  <a:ea typeface="UD角ゴ_ラージ Bold"/>
                </a:rPr>
                <a:t>合意</a:t>
              </a:r>
              <a:endParaRPr lang="en-US" sz="1999" spc="39" dirty="0">
                <a:solidFill>
                  <a:srgbClr val="FFFFFF"/>
                </a:solidFill>
                <a:ea typeface="UD角ゴ_ラージ Bold"/>
              </a:endParaRPr>
            </a:p>
          </p:txBody>
        </p:sp>
      </p:grpSp>
      <p:grpSp>
        <p:nvGrpSpPr>
          <p:cNvPr id="60" name="Group 60"/>
          <p:cNvGrpSpPr/>
          <p:nvPr/>
        </p:nvGrpSpPr>
        <p:grpSpPr>
          <a:xfrm>
            <a:off x="5264857" y="5264273"/>
            <a:ext cx="1009750" cy="616266"/>
            <a:chOff x="0" y="0"/>
            <a:chExt cx="1346334" cy="821688"/>
          </a:xfrm>
        </p:grpSpPr>
        <p:grpSp>
          <p:nvGrpSpPr>
            <p:cNvPr id="61" name="Group 61"/>
            <p:cNvGrpSpPr/>
            <p:nvPr/>
          </p:nvGrpSpPr>
          <p:grpSpPr>
            <a:xfrm>
              <a:off x="0" y="0"/>
              <a:ext cx="1346334" cy="821688"/>
              <a:chOff x="0" y="0"/>
              <a:chExt cx="6350000" cy="6350000"/>
            </a:xfrm>
          </p:grpSpPr>
          <p:sp>
            <p:nvSpPr>
              <p:cNvPr id="62" name="Freeform 6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0503"/>
              </a:solidFill>
            </p:spPr>
          </p:sp>
        </p:grpSp>
        <p:sp>
          <p:nvSpPr>
            <p:cNvPr id="63" name="TextBox 63"/>
            <p:cNvSpPr txBox="1"/>
            <p:nvPr/>
          </p:nvSpPr>
          <p:spPr>
            <a:xfrm>
              <a:off x="175996" y="163811"/>
              <a:ext cx="994342" cy="460343"/>
            </a:xfrm>
            <a:prstGeom prst="rect">
              <a:avLst/>
            </a:prstGeom>
          </p:spPr>
          <p:txBody>
            <a:bodyPr lIns="0" tIns="0" rIns="0" bIns="0" rtlCol="0" anchor="t">
              <a:spAutoFit/>
            </a:bodyPr>
            <a:lstStyle/>
            <a:p>
              <a:pPr algn="ctr">
                <a:lnSpc>
                  <a:spcPts val="2999"/>
                </a:lnSpc>
              </a:pPr>
              <a:r>
                <a:rPr lang="en-US" sz="1999" spc="39">
                  <a:solidFill>
                    <a:srgbClr val="FFFFFF"/>
                  </a:solidFill>
                  <a:ea typeface="UD角ゴ_ラージ Bold"/>
                </a:rPr>
                <a:t>合意</a:t>
              </a:r>
            </a:p>
          </p:txBody>
        </p:sp>
      </p:grpSp>
      <p:grpSp>
        <p:nvGrpSpPr>
          <p:cNvPr id="64" name="Group 64"/>
          <p:cNvGrpSpPr/>
          <p:nvPr/>
        </p:nvGrpSpPr>
        <p:grpSpPr>
          <a:xfrm>
            <a:off x="8282555" y="5264273"/>
            <a:ext cx="1009750" cy="616266"/>
            <a:chOff x="0" y="0"/>
            <a:chExt cx="1346334" cy="821688"/>
          </a:xfrm>
        </p:grpSpPr>
        <p:grpSp>
          <p:nvGrpSpPr>
            <p:cNvPr id="65" name="Group 65"/>
            <p:cNvGrpSpPr/>
            <p:nvPr/>
          </p:nvGrpSpPr>
          <p:grpSpPr>
            <a:xfrm>
              <a:off x="0" y="0"/>
              <a:ext cx="1346334" cy="821688"/>
              <a:chOff x="0" y="0"/>
              <a:chExt cx="6350000" cy="6350000"/>
            </a:xfrm>
          </p:grpSpPr>
          <p:sp>
            <p:nvSpPr>
              <p:cNvPr id="66" name="Freeform 6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0503"/>
              </a:solidFill>
            </p:spPr>
          </p:sp>
        </p:grpSp>
        <p:sp>
          <p:nvSpPr>
            <p:cNvPr id="67" name="TextBox 67"/>
            <p:cNvSpPr txBox="1"/>
            <p:nvPr/>
          </p:nvSpPr>
          <p:spPr>
            <a:xfrm>
              <a:off x="175996" y="163811"/>
              <a:ext cx="994342" cy="460343"/>
            </a:xfrm>
            <a:prstGeom prst="rect">
              <a:avLst/>
            </a:prstGeom>
          </p:spPr>
          <p:txBody>
            <a:bodyPr lIns="0" tIns="0" rIns="0" bIns="0" rtlCol="0" anchor="t">
              <a:spAutoFit/>
            </a:bodyPr>
            <a:lstStyle/>
            <a:p>
              <a:pPr algn="ctr">
                <a:lnSpc>
                  <a:spcPts val="2999"/>
                </a:lnSpc>
              </a:pPr>
              <a:r>
                <a:rPr lang="en-US" sz="1999" spc="39">
                  <a:solidFill>
                    <a:srgbClr val="FFFFFF"/>
                  </a:solidFill>
                  <a:ea typeface="UD角ゴ_ラージ Bold"/>
                </a:rPr>
                <a:t>合意</a:t>
              </a:r>
            </a:p>
          </p:txBody>
        </p:sp>
      </p:grpSp>
      <p:grpSp>
        <p:nvGrpSpPr>
          <p:cNvPr id="68" name="Group 68"/>
          <p:cNvGrpSpPr/>
          <p:nvPr/>
        </p:nvGrpSpPr>
        <p:grpSpPr>
          <a:xfrm>
            <a:off x="11116127" y="5208405"/>
            <a:ext cx="1009750" cy="616266"/>
            <a:chOff x="0" y="0"/>
            <a:chExt cx="1346334" cy="821688"/>
          </a:xfrm>
        </p:grpSpPr>
        <p:grpSp>
          <p:nvGrpSpPr>
            <p:cNvPr id="69" name="Group 69"/>
            <p:cNvGrpSpPr/>
            <p:nvPr/>
          </p:nvGrpSpPr>
          <p:grpSpPr>
            <a:xfrm>
              <a:off x="0" y="0"/>
              <a:ext cx="1346334" cy="821688"/>
              <a:chOff x="0" y="0"/>
              <a:chExt cx="6350000" cy="6350000"/>
            </a:xfrm>
          </p:grpSpPr>
          <p:sp>
            <p:nvSpPr>
              <p:cNvPr id="70" name="Freeform 7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0503"/>
              </a:solidFill>
            </p:spPr>
          </p:sp>
        </p:grpSp>
        <p:sp>
          <p:nvSpPr>
            <p:cNvPr id="71" name="TextBox 71"/>
            <p:cNvSpPr txBox="1"/>
            <p:nvPr/>
          </p:nvSpPr>
          <p:spPr>
            <a:xfrm>
              <a:off x="175996" y="163811"/>
              <a:ext cx="994342" cy="460343"/>
            </a:xfrm>
            <a:prstGeom prst="rect">
              <a:avLst/>
            </a:prstGeom>
          </p:spPr>
          <p:txBody>
            <a:bodyPr lIns="0" tIns="0" rIns="0" bIns="0" rtlCol="0" anchor="t">
              <a:spAutoFit/>
            </a:bodyPr>
            <a:lstStyle/>
            <a:p>
              <a:pPr algn="ctr">
                <a:lnSpc>
                  <a:spcPts val="2999"/>
                </a:lnSpc>
              </a:pPr>
              <a:r>
                <a:rPr lang="en-US" sz="1999" spc="39">
                  <a:solidFill>
                    <a:srgbClr val="FFFFFF"/>
                  </a:solidFill>
                  <a:ea typeface="UD角ゴ_ラージ Bold"/>
                </a:rPr>
                <a:t>合意</a:t>
              </a:r>
            </a:p>
          </p:txBody>
        </p:sp>
      </p:grpSp>
      <p:grpSp>
        <p:nvGrpSpPr>
          <p:cNvPr id="72" name="Group 72"/>
          <p:cNvGrpSpPr/>
          <p:nvPr/>
        </p:nvGrpSpPr>
        <p:grpSpPr>
          <a:xfrm>
            <a:off x="14179999" y="5208405"/>
            <a:ext cx="1009750" cy="616266"/>
            <a:chOff x="0" y="0"/>
            <a:chExt cx="1346334" cy="821688"/>
          </a:xfrm>
        </p:grpSpPr>
        <p:grpSp>
          <p:nvGrpSpPr>
            <p:cNvPr id="73" name="Group 73"/>
            <p:cNvGrpSpPr/>
            <p:nvPr/>
          </p:nvGrpSpPr>
          <p:grpSpPr>
            <a:xfrm>
              <a:off x="0" y="0"/>
              <a:ext cx="1346334" cy="821688"/>
              <a:chOff x="0" y="0"/>
              <a:chExt cx="6350000" cy="6350000"/>
            </a:xfrm>
          </p:grpSpPr>
          <p:sp>
            <p:nvSpPr>
              <p:cNvPr id="74" name="Freeform 7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0503"/>
              </a:solidFill>
            </p:spPr>
          </p:sp>
        </p:grpSp>
        <p:sp>
          <p:nvSpPr>
            <p:cNvPr id="75" name="TextBox 75"/>
            <p:cNvSpPr txBox="1"/>
            <p:nvPr/>
          </p:nvSpPr>
          <p:spPr>
            <a:xfrm>
              <a:off x="175996" y="163811"/>
              <a:ext cx="994342" cy="460343"/>
            </a:xfrm>
            <a:prstGeom prst="rect">
              <a:avLst/>
            </a:prstGeom>
          </p:spPr>
          <p:txBody>
            <a:bodyPr lIns="0" tIns="0" rIns="0" bIns="0" rtlCol="0" anchor="t">
              <a:spAutoFit/>
            </a:bodyPr>
            <a:lstStyle/>
            <a:p>
              <a:pPr algn="ctr">
                <a:lnSpc>
                  <a:spcPts val="2999"/>
                </a:lnSpc>
              </a:pPr>
              <a:r>
                <a:rPr lang="en-US" sz="1999" spc="39">
                  <a:solidFill>
                    <a:srgbClr val="FFFFFF"/>
                  </a:solidFill>
                  <a:ea typeface="UD角ゴ_ラージ Bold"/>
                </a:rPr>
                <a:t>合意</a:t>
              </a:r>
            </a:p>
          </p:txBody>
        </p:sp>
      </p:grpSp>
      <p:grpSp>
        <p:nvGrpSpPr>
          <p:cNvPr id="76" name="グループ化 75">
            <a:extLst>
              <a:ext uri="{FF2B5EF4-FFF2-40B4-BE49-F238E27FC236}">
                <a16:creationId xmlns:a16="http://schemas.microsoft.com/office/drawing/2014/main" id="{88F1F2F2-2347-CC55-FBA6-3B0EC7481B22}"/>
              </a:ext>
            </a:extLst>
          </p:cNvPr>
          <p:cNvGrpSpPr/>
          <p:nvPr/>
        </p:nvGrpSpPr>
        <p:grpSpPr>
          <a:xfrm>
            <a:off x="14325600" y="305264"/>
            <a:ext cx="1571625" cy="606425"/>
            <a:chOff x="7915482" y="3286124"/>
            <a:chExt cx="1571625" cy="606425"/>
          </a:xfrm>
        </p:grpSpPr>
        <p:sp>
          <p:nvSpPr>
            <p:cNvPr id="77" name="フリーフォーム: 図形 76">
              <a:extLst>
                <a:ext uri="{FF2B5EF4-FFF2-40B4-BE49-F238E27FC236}">
                  <a16:creationId xmlns:a16="http://schemas.microsoft.com/office/drawing/2014/main" id="{C57D0BB1-3EF6-BB77-2E93-0A9ED9838FD6}"/>
                </a:ext>
              </a:extLst>
            </p:cNvPr>
            <p:cNvSpPr/>
            <p:nvPr/>
          </p:nvSpPr>
          <p:spPr bwMode="auto">
            <a:xfrm>
              <a:off x="7915482" y="3286124"/>
              <a:ext cx="1571625" cy="606425"/>
            </a:xfrm>
            <a:custGeom>
              <a:avLst/>
              <a:gdLst>
                <a:gd name="connsiteX0" fmla="*/ 71885 w 1571625"/>
                <a:gd name="connsiteY0" fmla="*/ 45244 h 606425"/>
                <a:gd name="connsiteX1" fmla="*/ 42069 w 1571625"/>
                <a:gd name="connsiteY1" fmla="*/ 75060 h 606425"/>
                <a:gd name="connsiteX2" fmla="*/ 42069 w 1571625"/>
                <a:gd name="connsiteY2" fmla="*/ 531364 h 606425"/>
                <a:gd name="connsiteX3" fmla="*/ 71885 w 1571625"/>
                <a:gd name="connsiteY3" fmla="*/ 561180 h 606425"/>
                <a:gd name="connsiteX4" fmla="*/ 1499739 w 1571625"/>
                <a:gd name="connsiteY4" fmla="*/ 561180 h 606425"/>
                <a:gd name="connsiteX5" fmla="*/ 1529555 w 1571625"/>
                <a:gd name="connsiteY5" fmla="*/ 531364 h 606425"/>
                <a:gd name="connsiteX6" fmla="*/ 1529555 w 1571625"/>
                <a:gd name="connsiteY6" fmla="*/ 75060 h 606425"/>
                <a:gd name="connsiteX7" fmla="*/ 1499739 w 1571625"/>
                <a:gd name="connsiteY7" fmla="*/ 45244 h 606425"/>
                <a:gd name="connsiteX8" fmla="*/ 53450 w 1571625"/>
                <a:gd name="connsiteY8" fmla="*/ 0 h 606425"/>
                <a:gd name="connsiteX9" fmla="*/ 1518175 w 1571625"/>
                <a:gd name="connsiteY9" fmla="*/ 0 h 606425"/>
                <a:gd name="connsiteX10" fmla="*/ 1571625 w 1571625"/>
                <a:gd name="connsiteY10" fmla="*/ 53450 h 606425"/>
                <a:gd name="connsiteX11" fmla="*/ 1571625 w 1571625"/>
                <a:gd name="connsiteY11" fmla="*/ 552975 h 606425"/>
                <a:gd name="connsiteX12" fmla="*/ 1518175 w 1571625"/>
                <a:gd name="connsiteY12" fmla="*/ 606425 h 606425"/>
                <a:gd name="connsiteX13" fmla="*/ 53450 w 1571625"/>
                <a:gd name="connsiteY13" fmla="*/ 606425 h 606425"/>
                <a:gd name="connsiteX14" fmla="*/ 0 w 1571625"/>
                <a:gd name="connsiteY14" fmla="*/ 552975 h 606425"/>
                <a:gd name="connsiteX15" fmla="*/ 0 w 1571625"/>
                <a:gd name="connsiteY15" fmla="*/ 53450 h 606425"/>
                <a:gd name="connsiteX16" fmla="*/ 53450 w 1571625"/>
                <a:gd name="connsiteY16" fmla="*/ 0 h 60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71625" h="606425">
                  <a:moveTo>
                    <a:pt x="71885" y="45244"/>
                  </a:moveTo>
                  <a:cubicBezTo>
                    <a:pt x="55418" y="45244"/>
                    <a:pt x="42069" y="58593"/>
                    <a:pt x="42069" y="75060"/>
                  </a:cubicBezTo>
                  <a:lnTo>
                    <a:pt x="42069" y="531364"/>
                  </a:lnTo>
                  <a:cubicBezTo>
                    <a:pt x="42069" y="547831"/>
                    <a:pt x="55418" y="561180"/>
                    <a:pt x="71885" y="561180"/>
                  </a:cubicBezTo>
                  <a:lnTo>
                    <a:pt x="1499739" y="561180"/>
                  </a:lnTo>
                  <a:cubicBezTo>
                    <a:pt x="1516206" y="561180"/>
                    <a:pt x="1529555" y="547831"/>
                    <a:pt x="1529555" y="531364"/>
                  </a:cubicBezTo>
                  <a:lnTo>
                    <a:pt x="1529555" y="75060"/>
                  </a:lnTo>
                  <a:cubicBezTo>
                    <a:pt x="1529555" y="58593"/>
                    <a:pt x="1516206" y="45244"/>
                    <a:pt x="1499739" y="45244"/>
                  </a:cubicBezTo>
                  <a:close/>
                  <a:moveTo>
                    <a:pt x="53450" y="0"/>
                  </a:moveTo>
                  <a:lnTo>
                    <a:pt x="1518175" y="0"/>
                  </a:lnTo>
                  <a:cubicBezTo>
                    <a:pt x="1547695" y="0"/>
                    <a:pt x="1571625" y="23930"/>
                    <a:pt x="1571625" y="53450"/>
                  </a:cubicBezTo>
                  <a:lnTo>
                    <a:pt x="1571625" y="552975"/>
                  </a:lnTo>
                  <a:cubicBezTo>
                    <a:pt x="1571625" y="582495"/>
                    <a:pt x="1547695" y="606425"/>
                    <a:pt x="1518175" y="606425"/>
                  </a:cubicBezTo>
                  <a:lnTo>
                    <a:pt x="53450" y="606425"/>
                  </a:lnTo>
                  <a:cubicBezTo>
                    <a:pt x="23930" y="606425"/>
                    <a:pt x="0" y="582495"/>
                    <a:pt x="0" y="552975"/>
                  </a:cubicBezTo>
                  <a:lnTo>
                    <a:pt x="0" y="53450"/>
                  </a:lnTo>
                  <a:cubicBezTo>
                    <a:pt x="0" y="23930"/>
                    <a:pt x="23930" y="0"/>
                    <a:pt x="53450" y="0"/>
                  </a:cubicBezTo>
                  <a:close/>
                </a:path>
              </a:pathLst>
            </a:cu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p>
          </p:txBody>
        </p:sp>
        <p:sp>
          <p:nvSpPr>
            <p:cNvPr id="78" name="テキスト ボックス 77">
              <a:extLst>
                <a:ext uri="{FF2B5EF4-FFF2-40B4-BE49-F238E27FC236}">
                  <a16:creationId xmlns:a16="http://schemas.microsoft.com/office/drawing/2014/main" id="{49C49744-19B1-9707-C5E0-D728999A82BA}"/>
                </a:ext>
              </a:extLst>
            </p:cNvPr>
            <p:cNvSpPr txBox="1"/>
            <p:nvPr/>
          </p:nvSpPr>
          <p:spPr>
            <a:xfrm>
              <a:off x="8003968" y="3381846"/>
              <a:ext cx="1398208" cy="412909"/>
            </a:xfrm>
            <a:prstGeom prst="rect">
              <a:avLst/>
            </a:prstGeom>
            <a:noFill/>
          </p:spPr>
          <p:txBody>
            <a:bodyPr wrap="none" rtlCol="0">
              <a:prstTxWarp prst="textPlain">
                <a:avLst/>
              </a:prstTxWarp>
              <a:spAutoFit/>
            </a:bodyPr>
            <a:lstStyle/>
            <a:p>
              <a:r>
                <a:rPr lang="en-US" altLang="ja-JP" b="1" dirty="0">
                  <a:solidFill>
                    <a:srgbClr val="FF0000"/>
                  </a:solidFill>
                  <a:latin typeface="+mj-ea"/>
                  <a:ea typeface="+mj-ea"/>
                </a:rPr>
                <a:t>CONFIDENTIAL</a:t>
              </a:r>
              <a:endParaRPr kumimoji="1" lang="ja-JP" altLang="en-US" dirty="0">
                <a:solidFill>
                  <a:srgbClr val="FF0000"/>
                </a:solidFill>
                <a:latin typeface="+mj-ea"/>
                <a:ea typeface="+mj-ea"/>
              </a:endParaRPr>
            </a:p>
          </p:txBody>
        </p:sp>
      </p:grpSp>
      <p:sp>
        <p:nvSpPr>
          <p:cNvPr id="79" name="テキスト ボックス 78">
            <a:extLst>
              <a:ext uri="{FF2B5EF4-FFF2-40B4-BE49-F238E27FC236}">
                <a16:creationId xmlns:a16="http://schemas.microsoft.com/office/drawing/2014/main" id="{739595FB-AC51-947C-0F32-54318331572F}"/>
              </a:ext>
            </a:extLst>
          </p:cNvPr>
          <p:cNvSpPr txBox="1"/>
          <p:nvPr/>
        </p:nvSpPr>
        <p:spPr>
          <a:xfrm>
            <a:off x="675973" y="7435920"/>
            <a:ext cx="16661804" cy="2246769"/>
          </a:xfrm>
          <a:prstGeom prst="rect">
            <a:avLst/>
          </a:prstGeom>
          <a:noFill/>
        </p:spPr>
        <p:txBody>
          <a:bodyPr wrap="square" rtlCol="0">
            <a:spAutoFit/>
          </a:bodyPr>
          <a:lstStyle/>
          <a:p>
            <a:r>
              <a:rPr kumimoji="1" lang="en-US" altLang="ja-JP" sz="2800" dirty="0"/>
              <a:t>【</a:t>
            </a:r>
            <a:r>
              <a:rPr kumimoji="1" lang="ja-JP" altLang="en-US" sz="2800" dirty="0"/>
              <a:t>課題</a:t>
            </a:r>
            <a:r>
              <a:rPr kumimoji="1" lang="en-US" altLang="ja-JP" sz="2800" dirty="0"/>
              <a:t>】</a:t>
            </a:r>
          </a:p>
          <a:p>
            <a:r>
              <a:rPr kumimoji="1" lang="en-US" altLang="ja-JP" sz="2800" dirty="0"/>
              <a:t>1.</a:t>
            </a:r>
            <a:r>
              <a:rPr kumimoji="1" lang="ja-JP" altLang="en-US" sz="2800" dirty="0"/>
              <a:t>事前準備：事前準備って何をするべきなのか。事前準備の重要性が浸透しきっていない。</a:t>
            </a:r>
            <a:endParaRPr kumimoji="1" lang="en-US" altLang="ja-JP" sz="2800" dirty="0"/>
          </a:p>
          <a:p>
            <a:r>
              <a:rPr kumimoji="1" lang="en-US" altLang="ja-JP" sz="2800" dirty="0"/>
              <a:t>2.</a:t>
            </a:r>
            <a:r>
              <a:rPr kumimoji="1" lang="ja-JP" altLang="en-US" sz="2800" dirty="0"/>
              <a:t>ヒアリング：ヒアリングが浅い。その為商談に紐付ける事が出来ておらず紙芝居商談になっている。</a:t>
            </a:r>
            <a:endParaRPr kumimoji="1" lang="en-US" altLang="ja-JP" sz="2800" dirty="0"/>
          </a:p>
          <a:p>
            <a:r>
              <a:rPr kumimoji="1" lang="en-US" altLang="ja-JP" sz="2800" dirty="0"/>
              <a:t>3.</a:t>
            </a:r>
            <a:r>
              <a:rPr kumimoji="1" lang="ja-JP" altLang="en-US" sz="2800" dirty="0"/>
              <a:t>提案：商談資料が各自任せとなっており何が正しい構成なのか理解出来ていない。</a:t>
            </a:r>
            <a:endParaRPr kumimoji="1" lang="en-US" altLang="ja-JP" sz="2800" dirty="0"/>
          </a:p>
          <a:p>
            <a:r>
              <a:rPr kumimoji="1" lang="ja-JP" altLang="en-US" sz="2800" dirty="0"/>
              <a:t>　　　　　</a:t>
            </a:r>
            <a:r>
              <a:rPr kumimoji="1" lang="en-US" altLang="ja-JP" sz="2800" dirty="0"/>
              <a:t>※</a:t>
            </a:r>
            <a:r>
              <a:rPr kumimoji="1" lang="ja-JP" altLang="en-US" sz="2800" dirty="0"/>
              <a:t>統一した方がマネジメントする側として確認もしやすく、属人的な組織への脱却への一歩に繋がる。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784" y="1019175"/>
            <a:ext cx="17170527" cy="19050"/>
          </a:xfrm>
          <a:prstGeom prst="rect">
            <a:avLst/>
          </a:prstGeom>
        </p:spPr>
      </p:pic>
      <p:grpSp>
        <p:nvGrpSpPr>
          <p:cNvPr id="4" name="Group 4"/>
          <p:cNvGrpSpPr>
            <a:grpSpLocks noChangeAspect="1"/>
          </p:cNvGrpSpPr>
          <p:nvPr/>
        </p:nvGrpSpPr>
        <p:grpSpPr>
          <a:xfrm>
            <a:off x="16072865" y="128018"/>
            <a:ext cx="1645920" cy="781812"/>
            <a:chOff x="0" y="0"/>
            <a:chExt cx="1463040" cy="694944"/>
          </a:xfrm>
        </p:grpSpPr>
        <p:sp>
          <p:nvSpPr>
            <p:cNvPr id="5" name="Freeform 5"/>
            <p:cNvSpPr/>
            <p:nvPr/>
          </p:nvSpPr>
          <p:spPr>
            <a:xfrm>
              <a:off x="0" y="0"/>
              <a:ext cx="1463040" cy="694944"/>
            </a:xfrm>
            <a:custGeom>
              <a:avLst/>
              <a:gdLst/>
              <a:ahLst/>
              <a:cxnLst/>
              <a:rect l="l" t="t" r="r" b="b"/>
              <a:pathLst>
                <a:path w="1463040" h="694944">
                  <a:moveTo>
                    <a:pt x="0" y="0"/>
                  </a:moveTo>
                  <a:lnTo>
                    <a:pt x="0" y="694944"/>
                  </a:lnTo>
                  <a:lnTo>
                    <a:pt x="1463040" y="694944"/>
                  </a:lnTo>
                  <a:lnTo>
                    <a:pt x="1463040" y="0"/>
                  </a:lnTo>
                  <a:close/>
                </a:path>
              </a:pathLst>
            </a:custGeom>
            <a:blipFill>
              <a:blip r:embed="rId4"/>
              <a:stretch>
                <a:fillRect/>
              </a:stretch>
            </a:blipFill>
          </p:spPr>
        </p:sp>
      </p:grpSp>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01015" y="185547"/>
            <a:ext cx="303276" cy="648462"/>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804291" y="196206"/>
            <a:ext cx="12938232" cy="1005501"/>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b="1" dirty="0">
                <a:latin typeface="Meiryo UI" panose="020B0604030504040204" pitchFamily="50" charset="-128"/>
                <a:ea typeface="Meiryo UI" panose="020B0604030504040204" pitchFamily="50" charset="-128"/>
              </a:rPr>
              <a:t>アジェンダ</a:t>
            </a:r>
            <a:endParaRPr lang="en-US" altLang="ja-JP" sz="3300" b="1"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5539947A-C8D2-756C-6D25-7A38820C6276}"/>
              </a:ext>
            </a:extLst>
          </p:cNvPr>
          <p:cNvSpPr txBox="1"/>
          <p:nvPr/>
        </p:nvSpPr>
        <p:spPr>
          <a:xfrm>
            <a:off x="1295400" y="1943100"/>
            <a:ext cx="14020800" cy="1384995"/>
          </a:xfrm>
          <a:prstGeom prst="rect">
            <a:avLst/>
          </a:prstGeom>
          <a:noFill/>
        </p:spPr>
        <p:txBody>
          <a:bodyPr wrap="square" rtlCol="0">
            <a:spAutoFit/>
          </a:bodyPr>
          <a:lstStyle/>
          <a:p>
            <a:r>
              <a:rPr kumimoji="1" lang="en-US" altLang="ja-JP" sz="2800" dirty="0"/>
              <a:t>1.</a:t>
            </a:r>
            <a:r>
              <a:rPr kumimoji="1" lang="ja-JP" altLang="en-US" sz="2800" dirty="0"/>
              <a:t>ロープレ参加させていただき、、、</a:t>
            </a:r>
            <a:endParaRPr kumimoji="1" lang="en-US" altLang="ja-JP" sz="2800" dirty="0"/>
          </a:p>
          <a:p>
            <a:r>
              <a:rPr kumimoji="1" lang="en-US" altLang="ja-JP" sz="2800" dirty="0"/>
              <a:t>2.</a:t>
            </a:r>
            <a:r>
              <a:rPr kumimoji="1" lang="ja-JP" altLang="en-US" sz="2800" dirty="0"/>
              <a:t>９月以降</a:t>
            </a:r>
            <a:r>
              <a:rPr kumimoji="1" lang="en-US" altLang="ja-JP" sz="2800" dirty="0"/>
              <a:t>LINE</a:t>
            </a:r>
            <a:r>
              <a:rPr kumimoji="1" lang="ja-JP" altLang="en-US" sz="2800" dirty="0"/>
              <a:t>公式アカウントの体制・役割ご提案</a:t>
            </a:r>
            <a:endParaRPr kumimoji="1" lang="en-US" altLang="ja-JP" sz="2800" dirty="0"/>
          </a:p>
          <a:p>
            <a:r>
              <a:rPr kumimoji="1" lang="en-US" altLang="ja-JP" sz="2800" dirty="0"/>
              <a:t>3.</a:t>
            </a:r>
            <a:r>
              <a:rPr kumimoji="1" lang="ja-JP" altLang="en-US" sz="2800" dirty="0"/>
              <a:t>弊社体制、時給についてご相談</a:t>
            </a:r>
          </a:p>
        </p:txBody>
      </p:sp>
    </p:spTree>
    <p:extLst>
      <p:ext uri="{BB962C8B-B14F-4D97-AF65-F5344CB8AC3E}">
        <p14:creationId xmlns:p14="http://schemas.microsoft.com/office/powerpoint/2010/main" val="357840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4676</TotalTime>
  <Words>1992</Words>
  <Application>Microsoft Office PowerPoint</Application>
  <PresentationFormat>ユーザー設定</PresentationFormat>
  <Paragraphs>648</Paragraphs>
  <Slides>14</Slides>
  <Notes>2</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14</vt:i4>
      </vt:variant>
    </vt:vector>
  </HeadingPairs>
  <TitlesOfParts>
    <vt:vector size="26" baseType="lpstr">
      <vt:lpstr>Microsoft YaHei UI</vt:lpstr>
      <vt:lpstr>Segoe UI</vt:lpstr>
      <vt:lpstr>Meiryo</vt:lpstr>
      <vt:lpstr>ＭＳ Ｐゴシック</vt:lpstr>
      <vt:lpstr>Times New Roman</vt:lpstr>
      <vt:lpstr>Yu Gothic UI</vt:lpstr>
      <vt:lpstr>Calibri</vt:lpstr>
      <vt:lpstr>Meiryo UI</vt:lpstr>
      <vt:lpstr>Wingdings</vt:lpstr>
      <vt:lpstr>Arial</vt:lpstr>
      <vt:lpstr>游ゴシック</vt:lpstr>
      <vt:lpstr>Office Theme</vt:lpstr>
      <vt:lpstr>ご提案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niinuma-ryo</cp:lastModifiedBy>
  <cp:revision>34</cp:revision>
  <dcterms:created xsi:type="dcterms:W3CDTF">2006-08-16T00:00:00Z</dcterms:created>
  <dcterms:modified xsi:type="dcterms:W3CDTF">2023-07-10T05:58:06Z</dcterms:modified>
  <dc:identifier>DAFU2fl_pBQ</dc:identifier>
</cp:coreProperties>
</file>