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83" r:id="rId2"/>
    <p:sldId id="305" r:id="rId3"/>
    <p:sldId id="309" r:id="rId4"/>
    <p:sldId id="310" r:id="rId5"/>
    <p:sldId id="312" r:id="rId6"/>
    <p:sldId id="319" r:id="rId7"/>
    <p:sldId id="320" r:id="rId8"/>
    <p:sldId id="321" r:id="rId9"/>
    <p:sldId id="322" r:id="rId10"/>
    <p:sldId id="324" r:id="rId11"/>
    <p:sldId id="325" r:id="rId12"/>
    <p:sldId id="326" r:id="rId13"/>
    <p:sldId id="346" r:id="rId14"/>
    <p:sldId id="347" r:id="rId15"/>
    <p:sldId id="345" r:id="rId16"/>
    <p:sldId id="337" r:id="rId17"/>
    <p:sldId id="339" r:id="rId18"/>
    <p:sldId id="340" r:id="rId19"/>
    <p:sldId id="341" r:id="rId20"/>
    <p:sldId id="342" r:id="rId21"/>
    <p:sldId id="343" r:id="rId22"/>
    <p:sldId id="344" r:id="rId23"/>
    <p:sldId id="329" r:id="rId24"/>
    <p:sldId id="330" r:id="rId25"/>
    <p:sldId id="331" r:id="rId26"/>
    <p:sldId id="333" r:id="rId27"/>
    <p:sldId id="334" r:id="rId28"/>
    <p:sldId id="327" r:id="rId29"/>
    <p:sldId id="303" r:id="rId3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E4E"/>
    <a:srgbClr val="6FC07D"/>
    <a:srgbClr val="B2D76E"/>
    <a:srgbClr val="D2E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9"/>
    <p:restoredTop sz="94507"/>
  </p:normalViewPr>
  <p:slideViewPr>
    <p:cSldViewPr snapToGrid="0" snapToObjects="1">
      <p:cViewPr>
        <p:scale>
          <a:sx n="102" d="100"/>
          <a:sy n="102" d="100"/>
        </p:scale>
        <p:origin x="128" y="117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fld id="{9DF5A720-3E20-7849-A8C3-D53F8B0567B9}" type="datetimeFigureOut">
              <a:rPr lang="ja-JP" altLang="en-US" smtClean="0"/>
              <a:pPr/>
              <a:t>2021/3/5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fld id="{00A583F8-1838-E642-88DF-FDEE7BA3A20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615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b="0" i="0" kern="1200">
        <a:solidFill>
          <a:schemeClr val="tx1"/>
        </a:solidFill>
        <a:latin typeface="uVeiwDB" panose="02000600000000000000" pitchFamily="2" charset="-128"/>
        <a:ea typeface="uVeiwDB" panose="02000600000000000000" pitchFamily="2" charset="-128"/>
        <a:cs typeface="+mn-cs"/>
      </a:defRPr>
    </a:lvl1pPr>
    <a:lvl2pPr marL="457200" algn="l" defTabSz="914400" rtl="0" eaLnBrk="1" latinLnBrk="0" hangingPunct="1">
      <a:defRPr kumimoji="1" sz="1200" b="0" i="0" kern="1200">
        <a:solidFill>
          <a:schemeClr val="tx1"/>
        </a:solidFill>
        <a:latin typeface="uVeiwDB" panose="02000600000000000000" pitchFamily="2" charset="-128"/>
        <a:ea typeface="uVeiwDB" panose="02000600000000000000" pitchFamily="2" charset="-128"/>
        <a:cs typeface="+mn-cs"/>
      </a:defRPr>
    </a:lvl2pPr>
    <a:lvl3pPr marL="914400" algn="l" defTabSz="914400" rtl="0" eaLnBrk="1" latinLnBrk="0" hangingPunct="1">
      <a:defRPr kumimoji="1" sz="1200" b="0" i="0" kern="1200">
        <a:solidFill>
          <a:schemeClr val="tx1"/>
        </a:solidFill>
        <a:latin typeface="uVeiwDB" panose="02000600000000000000" pitchFamily="2" charset="-128"/>
        <a:ea typeface="uVeiwDB" panose="02000600000000000000" pitchFamily="2" charset="-128"/>
        <a:cs typeface="+mn-cs"/>
      </a:defRPr>
    </a:lvl3pPr>
    <a:lvl4pPr marL="1371600" algn="l" defTabSz="914400" rtl="0" eaLnBrk="1" latinLnBrk="0" hangingPunct="1">
      <a:defRPr kumimoji="1" sz="1200" b="0" i="0" kern="1200">
        <a:solidFill>
          <a:schemeClr val="tx1"/>
        </a:solidFill>
        <a:latin typeface="uVeiwDB" panose="02000600000000000000" pitchFamily="2" charset="-128"/>
        <a:ea typeface="uVeiwDB" panose="02000600000000000000" pitchFamily="2" charset="-128"/>
        <a:cs typeface="+mn-cs"/>
      </a:defRPr>
    </a:lvl4pPr>
    <a:lvl5pPr marL="1828800" algn="l" defTabSz="914400" rtl="0" eaLnBrk="1" latinLnBrk="0" hangingPunct="1">
      <a:defRPr kumimoji="1" sz="1200" b="0" i="0" kern="1200">
        <a:solidFill>
          <a:schemeClr val="tx1"/>
        </a:solidFill>
        <a:latin typeface="uVeiwDB" panose="02000600000000000000" pitchFamily="2" charset="-128"/>
        <a:ea typeface="uVeiwDB" panose="02000600000000000000" pitchFamily="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F120A6-6971-C848-B88F-62C82ACE8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D213DD-9C47-9F4C-BC07-5E85BF213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DB922C-091E-F443-9CBE-45BD5C466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15662C-17E4-504B-AE5E-DB6835E5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0A8183-AF7A-944C-94E9-D6405C499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38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FAF2CA-0D97-F44E-81FE-8D8629AB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396CD23-13A1-C04A-9090-956F96A8D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093807-F03E-A644-9049-E8519D0E6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5C9D8B-33B7-B84F-93C7-B29A28C48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B7D58C-132E-DB46-9F49-15FD29EE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13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E7B94E-0066-B449-983D-09060765C0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F512D94-2670-FC45-BF6A-CC6BE9CB9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EBF24D-7553-6D45-8D28-B83CAD1DE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B431CE-60EE-984F-8312-93A200FDA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5ED9C3-2A6A-C044-9C10-5E68A5E42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46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8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191557" y="308867"/>
            <a:ext cx="367199" cy="367151"/>
          </a:xfrm>
          <a:prstGeom prst="rect">
            <a:avLst/>
          </a:prstGeom>
          <a:solidFill>
            <a:srgbClr val="D1E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841155" y="743439"/>
            <a:ext cx="9002172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平行四边形 23"/>
          <p:cNvSpPr/>
          <p:nvPr userDrawn="1"/>
        </p:nvSpPr>
        <p:spPr>
          <a:xfrm>
            <a:off x="10056957" y="548680"/>
            <a:ext cx="1296313" cy="216024"/>
          </a:xfrm>
          <a:prstGeom prst="parallelogram">
            <a:avLst>
              <a:gd name="adj" fmla="val 72620"/>
            </a:avLst>
          </a:prstGeom>
          <a:solidFill>
            <a:srgbClr val="6FC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 sz="1200" dirty="0">
                <a:latin typeface="AvantGarde Md BT" pitchFamily="34" charset="0"/>
              </a:rPr>
              <a:t>Health</a:t>
            </a:r>
            <a:endParaRPr lang="zh-CN" altLang="en-US" sz="1200" dirty="0">
              <a:latin typeface="AvantGarde Md BT" pitchFamily="34" charset="0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24654" y="438896"/>
            <a:ext cx="367199" cy="367151"/>
          </a:xfrm>
          <a:prstGeom prst="rect">
            <a:avLst/>
          </a:prstGeom>
          <a:solidFill>
            <a:srgbClr val="6FC0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66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5BD28D-D988-9D4A-9106-1D2999CF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43CEE0-B2AB-0C48-8176-53F8C5E95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9B19FF-4AF0-154C-8B57-14F1E0F6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072CFA-FC1E-974C-94E9-5ACEC7FAB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5ED3DB-9FAF-0B48-8577-1DDC387D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07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A0D9B3-6DD4-2540-B407-E60366C0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FB265-FD58-FE49-ADBA-DF15AD667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B7196D-D683-DC4F-A30A-059E6303F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A1C539-8128-6440-AC02-228548366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9FC13E-8432-1A40-802A-A64C61E8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20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6904ED-0278-CF4A-AC5B-5983336DC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5EC1CE-D281-F24B-8DCC-5BF19999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57C02D-FD99-554B-A317-F625E647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085BBB-604B-3D46-931D-CDE1197FF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5169FFF-CAA3-7A4C-9006-69C896DC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7FB7B0-242E-5B48-991E-2EC572D7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94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E4EA89-7F7F-A24B-8BC5-695ADF1E0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AB7B3D-C382-514F-ADD5-C642B1E95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4688D45-565C-BD4B-87A1-293846A1A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9B57A23-6C8F-544C-AE0D-E5ACC9C5C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4E55E54-D365-C54E-B7FD-731A46051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AEA609-8F3C-D642-8BC1-34EE46B23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09E8F1C-4E86-8A4B-94FC-4AA6DA8A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469FB4-0967-F046-A697-85E7D29D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29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208D6-88E8-704C-9793-12449FA90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7514E9-6123-FB4D-AACF-233858AF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6337030-2B02-9549-9C6B-B0E7CBCC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8BFFEDD-2F4E-A54F-9EFA-A76EDB3CF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329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338D6D0-1EF3-1449-9287-99453264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EDE40-4FE5-6F40-ACAB-5F64442C0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B6CDB-19D7-EF45-ACAA-E12A778D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82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E25E39-61B1-F34D-86EA-A2026D8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4ED661-85A7-BC43-A6D1-B596D568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B0617B4-E6FF-664C-952A-81158754F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2DDF62-3A22-3A47-8C97-F8A029062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CB439D-D517-F243-9B12-B95AD455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EF93161-E38C-B143-AADE-FA8C2BF0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10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630A36-31C6-0745-9148-BE9F72432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37B44F-DC78-4044-B49A-318BC59F9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7BE544-50F2-BB48-9E7D-A83262EF4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3212E-8C3C-D542-AC9D-AF5BEF21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20B2-3B33-7C4C-B4E5-1BD025A68CD6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A035B1-B22A-7C48-8096-E55F99F5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A30877-1DBE-1C4B-B043-5067F79D2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F781-021E-CC42-B332-2EF2453C36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04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1E18AFE-D1D0-AB47-8AEB-43EEF4B7E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5FD9A5-931C-1D4B-8B3C-1C7A0A2A7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221E0E-24D1-8843-A107-092AC4E711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fld id="{D44620B2-3B33-7C4C-B4E5-1BD025A68CD6}" type="datetimeFigureOut">
              <a:rPr lang="ja-JP" altLang="en-US" smtClean="0"/>
              <a:pPr/>
              <a:t>2021/3/5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E266F3-4287-F844-B848-A5DC6D9FA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B3A3E1-AC1E-214A-962F-F60C4D98A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defRPr>
            </a:lvl1pPr>
          </a:lstStyle>
          <a:p>
            <a:fld id="{2A12F781-021E-CC42-B332-2EF2453C360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538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uVeiwDB" panose="02000600000000000000" pitchFamily="2" charset="-128"/>
          <a:ea typeface="uVeiwDB" panose="02000600000000000000" pitchFamily="2" charset="-128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4549" y="-19767"/>
            <a:ext cx="12192000" cy="688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4"/>
          <p:cNvSpPr txBox="1">
            <a:spLocks noChangeArrowheads="1"/>
          </p:cNvSpPr>
          <p:nvPr/>
        </p:nvSpPr>
        <p:spPr bwMode="auto">
          <a:xfrm>
            <a:off x="0" y="6981395"/>
            <a:ext cx="12192000" cy="482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dist"/>
            <a:endParaRPr lang="zh-CN" altLang="zh-CN" sz="2667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 flipV="1">
            <a:off x="527384" y="-14553"/>
            <a:ext cx="6048780" cy="6515895"/>
          </a:xfrm>
          <a:prstGeom prst="rect">
            <a:avLst/>
          </a:prstGeom>
          <a:gradFill>
            <a:gsLst>
              <a:gs pos="100000">
                <a:srgbClr val="00A89B"/>
              </a:gs>
              <a:gs pos="2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  <p:sp>
        <p:nvSpPr>
          <p:cNvPr id="31" name="标题 4"/>
          <p:cNvSpPr txBox="1">
            <a:spLocks/>
          </p:cNvSpPr>
          <p:nvPr/>
        </p:nvSpPr>
        <p:spPr>
          <a:xfrm>
            <a:off x="662772" y="4490174"/>
            <a:ext cx="5672781" cy="535775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18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ー</a:t>
            </a:r>
            <a:r>
              <a:rPr lang="en-US" altLang="ja-JP" sz="18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 </a:t>
            </a:r>
            <a:r>
              <a:rPr lang="ja-JP" altLang="en-US" sz="18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の解説書</a:t>
            </a:r>
            <a:r>
              <a:rPr lang="en-US" altLang="ja-JP" sz="18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 </a:t>
            </a:r>
            <a:r>
              <a:rPr lang="ja-JP" altLang="en-US" sz="18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ー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4792" y="3323911"/>
            <a:ext cx="5672781" cy="877139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en-US" altLang="ja-JP" sz="2800" b="1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①</a:t>
            </a:r>
            <a:r>
              <a:rPr lang="ja-JP" altLang="en-US" sz="2800" b="1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脳の構造を変えてやせる</a:t>
            </a:r>
            <a:endParaRPr lang="en-US" altLang="ja-JP" sz="2800" b="1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300" b="1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の概要</a:t>
            </a:r>
            <a:endParaRPr lang="zh-CN" altLang="en-US" sz="2300" b="1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78808" y="2276140"/>
            <a:ext cx="6333170" cy="738640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r>
              <a:rPr lang="ja-JP" altLang="en-US" sz="4200" b="1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もうリバウンドしない！</a:t>
            </a:r>
            <a:endParaRPr lang="zh-CN" altLang="en-US" sz="42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27384" y="6501344"/>
            <a:ext cx="6048780" cy="37343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9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95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450"/>
                            </p:stCondLst>
                            <p:childTnLst>
                              <p:par>
                                <p:cTn id="4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0" grpId="0" animBg="1"/>
      <p:bldP spid="31" grpId="0"/>
      <p:bldP spid="32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40">
            <a:extLst>
              <a:ext uri="{FF2B5EF4-FFF2-40B4-BE49-F238E27FC236}">
                <a16:creationId xmlns:a16="http://schemas.microsoft.com/office/drawing/2014/main" id="{4B980F79-740B-414F-ABC2-ED560A36F0AE}"/>
              </a:ext>
            </a:extLst>
          </p:cNvPr>
          <p:cNvSpPr/>
          <p:nvPr/>
        </p:nvSpPr>
        <p:spPr>
          <a:xfrm>
            <a:off x="1038495" y="2011679"/>
            <a:ext cx="8802410" cy="3845587"/>
          </a:xfrm>
          <a:prstGeom prst="rect">
            <a:avLst/>
          </a:prstGeom>
          <a:solidFill>
            <a:srgbClr val="D1E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sp>
        <p:nvSpPr>
          <p:cNvPr id="37" name="TextBox 36"/>
          <p:cNvSpPr txBox="1"/>
          <p:nvPr/>
        </p:nvSpPr>
        <p:spPr>
          <a:xfrm>
            <a:off x="760735" y="148677"/>
            <a:ext cx="921277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はリバウンドしないのか？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1719072" y="0"/>
            <a:ext cx="3785616" cy="795008"/>
            <a:chOff x="1719072" y="0"/>
            <a:chExt cx="3785616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1719072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2532888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EAE58317-ED07-EA43-BF7F-A606C44C066C}"/>
              </a:ext>
            </a:extLst>
          </p:cNvPr>
          <p:cNvSpPr txBox="1">
            <a:spLocks/>
          </p:cNvSpPr>
          <p:nvPr/>
        </p:nvSpPr>
        <p:spPr>
          <a:xfrm>
            <a:off x="1146736" y="1182008"/>
            <a:ext cx="3176190" cy="829671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/>
              <a:t>最初に結論</a:t>
            </a:r>
            <a:endParaRPr lang="en-US" altLang="ja-JP" sz="3600" dirty="0"/>
          </a:p>
        </p:txBody>
      </p:sp>
      <p:pic>
        <p:nvPicPr>
          <p:cNvPr id="7" name="図 6" descr="武器 が含まれている画像&#10;&#10;自動的に生成された説明">
            <a:extLst>
              <a:ext uri="{FF2B5EF4-FFF2-40B4-BE49-F238E27FC236}">
                <a16:creationId xmlns:a16="http://schemas.microsoft.com/office/drawing/2014/main" id="{EFCDEC17-8F6C-764E-AA7D-AE7B3BD4C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591" y="4040907"/>
            <a:ext cx="1723005" cy="1723005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FCC66B4-CC78-2D45-BE3F-8201BEBA9CE3}"/>
              </a:ext>
            </a:extLst>
          </p:cNvPr>
          <p:cNvSpPr/>
          <p:nvPr/>
        </p:nvSpPr>
        <p:spPr>
          <a:xfrm>
            <a:off x="1280342" y="2309667"/>
            <a:ext cx="1064205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300" b="1">
                <a:latin typeface="UVEIWDB" panose="02000600000000000000" pitchFamily="2" charset="-128"/>
                <a:ea typeface="UVEIWDB" panose="02000600000000000000" pitchFamily="2" charset="-128"/>
              </a:rPr>
              <a:t>食欲を受け入れながら</a:t>
            </a:r>
            <a:endParaRPr lang="en-US" altLang="ja-JP" sz="3300" b="1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3300" b="1">
                <a:latin typeface="UVEIWDB" panose="02000600000000000000" pitchFamily="2" charset="-128"/>
                <a:ea typeface="UVEIWDB" panose="02000600000000000000" pitchFamily="2" charset="-128"/>
              </a:rPr>
              <a:t>脳科学的に</a:t>
            </a:r>
            <a:endParaRPr lang="en-US" altLang="ja-JP" sz="3300" b="1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3300" b="1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食欲をコントロールできる</a:t>
            </a:r>
            <a:r>
              <a:rPr lang="ja-JP" altLang="en-US" sz="3300" b="1">
                <a:latin typeface="UVEIWDB" panose="02000600000000000000" pitchFamily="2" charset="-128"/>
                <a:ea typeface="UVEIWDB" panose="02000600000000000000" pitchFamily="2" charset="-128"/>
              </a:rPr>
              <a:t>ようになるから</a:t>
            </a:r>
            <a:endParaRPr lang="en-US" altLang="ja-JP" sz="3300" b="1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A71B9C4-4067-424A-AD8B-F8914420DDF3}"/>
              </a:ext>
            </a:extLst>
          </p:cNvPr>
          <p:cNvSpPr/>
          <p:nvPr/>
        </p:nvSpPr>
        <p:spPr>
          <a:xfrm>
            <a:off x="1146736" y="3988334"/>
            <a:ext cx="788635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b="1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800" b="1">
                <a:latin typeface="UVEIWDB" panose="02000600000000000000" pitchFamily="2" charset="-128"/>
                <a:ea typeface="UVEIWDB" panose="02000600000000000000" pitchFamily="2" charset="-128"/>
              </a:rPr>
              <a:t>「やせられない脳」から</a:t>
            </a:r>
            <a:endParaRPr lang="en-US" altLang="ja-JP" sz="2800" b="1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3200" b="1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「太らない脳」</a:t>
            </a:r>
            <a:r>
              <a:rPr lang="ja-JP" altLang="en-US" sz="2800" b="1">
                <a:latin typeface="UVEIWDB" panose="02000600000000000000" pitchFamily="2" charset="-128"/>
                <a:ea typeface="UVEIWDB" panose="02000600000000000000" pitchFamily="2" charset="-128"/>
              </a:rPr>
              <a:t>へ！</a:t>
            </a:r>
            <a:endParaRPr lang="en-US" altLang="ja-JP" sz="2800" b="1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6850692"/>
      </p:ext>
    </p:extLst>
  </p:cSld>
  <p:clrMapOvr>
    <a:masterClrMapping/>
  </p:clrMapOvr>
  <p:transition spd="slow" advClick="0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921277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はリバウンドしないのか？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1719072" y="0"/>
            <a:ext cx="3785616" cy="795008"/>
            <a:chOff x="1719072" y="0"/>
            <a:chExt cx="3785616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1719072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2532888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DAE8E13B-785B-3B4F-8256-AAF0450B979B}"/>
              </a:ext>
            </a:extLst>
          </p:cNvPr>
          <p:cNvSpPr txBox="1">
            <a:spLocks/>
          </p:cNvSpPr>
          <p:nvPr/>
        </p:nvSpPr>
        <p:spPr>
          <a:xfrm>
            <a:off x="1285240" y="963715"/>
            <a:ext cx="9208589" cy="77568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/>
              <a:t>・脳は継続的な働きかけで構造が変化する！</a:t>
            </a:r>
            <a:endParaRPr lang="en-US" altLang="ja-JP" sz="3200" dirty="0"/>
          </a:p>
        </p:txBody>
      </p:sp>
      <p:pic>
        <p:nvPicPr>
          <p:cNvPr id="14" name="図 13" descr="人, 屋内, 男, 再生 が含まれている画像&#10;&#10;自動的に生成された説明">
            <a:extLst>
              <a:ext uri="{FF2B5EF4-FFF2-40B4-BE49-F238E27FC236}">
                <a16:creationId xmlns:a16="http://schemas.microsoft.com/office/drawing/2014/main" id="{173325AF-7A25-5C45-AC2C-D1C42451B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355" y="1539900"/>
            <a:ext cx="8346215" cy="465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01733"/>
      </p:ext>
    </p:extLst>
  </p:cSld>
  <p:clrMapOvr>
    <a:masterClrMapping/>
  </p:clrMapOvr>
  <p:transition spd="slow" advClick="0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921277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はリバウンドしないのか？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1719072" y="0"/>
            <a:ext cx="3785616" cy="795008"/>
            <a:chOff x="1719072" y="0"/>
            <a:chExt cx="3785616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1719072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2532888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DAE8E13B-785B-3B4F-8256-AAF0450B979B}"/>
              </a:ext>
            </a:extLst>
          </p:cNvPr>
          <p:cNvSpPr txBox="1">
            <a:spLocks/>
          </p:cNvSpPr>
          <p:nvPr/>
        </p:nvSpPr>
        <p:spPr>
          <a:xfrm>
            <a:off x="1312134" y="1546422"/>
            <a:ext cx="10171654" cy="1071273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200"/>
              <a:t>・マインドフルネス検証結果の</a:t>
            </a:r>
            <a:r>
              <a:rPr lang="en-US" altLang="ja-JP" sz="3200" dirty="0"/>
              <a:t>86%</a:t>
            </a:r>
            <a:r>
              <a:rPr lang="ja-JP" altLang="en-US" sz="3200"/>
              <a:t>で</a:t>
            </a:r>
            <a:endParaRPr lang="en-US" altLang="ja-JP" sz="3200" dirty="0"/>
          </a:p>
          <a:p>
            <a:pPr marL="0" indent="0">
              <a:buNone/>
            </a:pPr>
            <a:r>
              <a:rPr lang="en-US" altLang="ja-JP" sz="3200" dirty="0"/>
              <a:t> </a:t>
            </a:r>
            <a:r>
              <a:rPr lang="ja-JP" altLang="en-US" sz="3200"/>
              <a:t>「食行動の改善」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200" dirty="0"/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615276C1-229A-EE4F-AF25-2565EBD7DE10}"/>
              </a:ext>
            </a:extLst>
          </p:cNvPr>
          <p:cNvSpPr txBox="1">
            <a:spLocks/>
          </p:cNvSpPr>
          <p:nvPr/>
        </p:nvSpPr>
        <p:spPr>
          <a:xfrm>
            <a:off x="1312134" y="3073273"/>
            <a:ext cx="10171654" cy="1071273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200"/>
              <a:t>・マインドフルネスを活用した様々な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ダイエット効果が実証済み</a:t>
            </a:r>
            <a:endParaRPr lang="en-US" altLang="ja-JP" sz="3200" dirty="0"/>
          </a:p>
        </p:txBody>
      </p:sp>
      <p:pic>
        <p:nvPicPr>
          <p:cNvPr id="5" name="図 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74B879A7-AAE6-BE4E-B989-5F4869CAE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433496"/>
            <a:ext cx="3424518" cy="175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13695"/>
      </p:ext>
    </p:extLst>
  </p:cSld>
  <p:clrMapOvr>
    <a:masterClrMapping/>
  </p:clrMapOvr>
  <p:transition spd="slow" advClick="0" advTm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921277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はリバウンドしないのか？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1719072" y="0"/>
            <a:ext cx="3785616" cy="795008"/>
            <a:chOff x="1719072" y="0"/>
            <a:chExt cx="3785616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1719072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2532888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pic>
        <p:nvPicPr>
          <p:cNvPr id="10" name="図 9" descr="グラフィカル ユーザー インターフェイス, Web サイト&#10;&#10;自動的に生成された説明">
            <a:extLst>
              <a:ext uri="{FF2B5EF4-FFF2-40B4-BE49-F238E27FC236}">
                <a16:creationId xmlns:a16="http://schemas.microsoft.com/office/drawing/2014/main" id="{FDF7739A-529A-F642-8C9E-E742DEA07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75" y="1161863"/>
            <a:ext cx="9398097" cy="47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79427"/>
      </p:ext>
    </p:extLst>
  </p:cSld>
  <p:clrMapOvr>
    <a:masterClrMapping/>
  </p:clrMapOvr>
  <p:transition spd="slow" advClick="0" advTm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921277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はリバウンドしないのか？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1719072" y="0"/>
            <a:ext cx="3785616" cy="795008"/>
            <a:chOff x="1719072" y="0"/>
            <a:chExt cx="3785616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1719072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2532888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2BADD808-92A0-AD43-8365-BEBAF71BBFDC}"/>
              </a:ext>
            </a:extLst>
          </p:cNvPr>
          <p:cNvSpPr txBox="1">
            <a:spLocks/>
          </p:cNvSpPr>
          <p:nvPr/>
        </p:nvSpPr>
        <p:spPr>
          <a:xfrm>
            <a:off x="1356959" y="1149634"/>
            <a:ext cx="8522148" cy="280039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・「食べ物」ではなく</a:t>
            </a:r>
            <a:r>
              <a:rPr lang="ja-JP" altLang="en-US">
                <a:solidFill>
                  <a:srgbClr val="E34E4E"/>
                </a:solidFill>
              </a:rPr>
              <a:t>「食べる」を変える</a:t>
            </a:r>
            <a:endParaRPr lang="en-US" altLang="ja-JP" dirty="0">
              <a:solidFill>
                <a:srgbClr val="E34E4E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・食欲を「抑えつける」のではなく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　</a:t>
            </a:r>
            <a:r>
              <a:rPr lang="ja-JP" altLang="en-US">
                <a:solidFill>
                  <a:srgbClr val="E34E4E"/>
                </a:solidFill>
              </a:rPr>
              <a:t>「受け入れながら脳科学的にコントロール」</a:t>
            </a:r>
            <a:endParaRPr lang="en-US" altLang="ja-JP" dirty="0">
              <a:solidFill>
                <a:srgbClr val="E34E4E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>
              <a:solidFill>
                <a:srgbClr val="E34E4E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・「お腹」ではなく</a:t>
            </a:r>
            <a:r>
              <a:rPr lang="ja-JP" altLang="en-US">
                <a:solidFill>
                  <a:srgbClr val="E34E4E"/>
                </a:solidFill>
              </a:rPr>
              <a:t>「心と脳」を満たす</a:t>
            </a:r>
            <a:endParaRPr lang="en-US" altLang="ja-JP" dirty="0">
              <a:solidFill>
                <a:srgbClr val="E34E4E"/>
              </a:solidFill>
            </a:endParaRPr>
          </a:p>
        </p:txBody>
      </p:sp>
      <p:sp>
        <p:nvSpPr>
          <p:cNvPr id="11" name="三角形 10">
            <a:extLst>
              <a:ext uri="{FF2B5EF4-FFF2-40B4-BE49-F238E27FC236}">
                <a16:creationId xmlns:a16="http://schemas.microsoft.com/office/drawing/2014/main" id="{82B81FCB-6424-9B4F-B290-6884C1EC0A93}"/>
              </a:ext>
            </a:extLst>
          </p:cNvPr>
          <p:cNvSpPr/>
          <p:nvPr/>
        </p:nvSpPr>
        <p:spPr>
          <a:xfrm rot="10800000">
            <a:off x="5049996" y="4169515"/>
            <a:ext cx="1136073" cy="57268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矩形 40">
            <a:extLst>
              <a:ext uri="{FF2B5EF4-FFF2-40B4-BE49-F238E27FC236}">
                <a16:creationId xmlns:a16="http://schemas.microsoft.com/office/drawing/2014/main" id="{AEBCD804-2A2F-4844-AC23-E4AA7846D128}"/>
              </a:ext>
            </a:extLst>
          </p:cNvPr>
          <p:cNvSpPr/>
          <p:nvPr/>
        </p:nvSpPr>
        <p:spPr>
          <a:xfrm>
            <a:off x="1314972" y="5104428"/>
            <a:ext cx="8564136" cy="980868"/>
          </a:xfrm>
          <a:prstGeom prst="rect">
            <a:avLst/>
          </a:prstGeom>
          <a:solidFill>
            <a:srgbClr val="D1E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97FB43A-B23B-0D4F-A7D1-9F7FB87D0831}"/>
              </a:ext>
            </a:extLst>
          </p:cNvPr>
          <p:cNvSpPr txBox="1"/>
          <p:nvPr/>
        </p:nvSpPr>
        <p:spPr>
          <a:xfrm>
            <a:off x="1124136" y="5240919"/>
            <a:ext cx="8987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>
                <a:latin typeface="uVeiwDB" panose="02000600000000000000" pitchFamily="2" charset="-128"/>
                <a:ea typeface="uVeiwDB" panose="02000600000000000000" pitchFamily="2" charset="-128"/>
              </a:rPr>
              <a:t>だから</a:t>
            </a:r>
            <a:r>
              <a:rPr kumimoji="1" lang="ja-JP" altLang="en-US" sz="4000">
                <a:solidFill>
                  <a:srgbClr val="FF0000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リバウンド</a:t>
            </a:r>
            <a:r>
              <a:rPr kumimoji="1" lang="ja-JP" altLang="en-US" sz="4000">
                <a:latin typeface="uVeiwDB" panose="02000600000000000000" pitchFamily="2" charset="-128"/>
                <a:ea typeface="uVeiwDB" panose="02000600000000000000" pitchFamily="2" charset="-128"/>
              </a:rPr>
              <a:t>しにくい！</a:t>
            </a:r>
          </a:p>
        </p:txBody>
      </p:sp>
      <p:pic>
        <p:nvPicPr>
          <p:cNvPr id="6" name="図 5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E44AF6E4-8AE7-4444-9069-E50D3D42F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671" y="3033415"/>
            <a:ext cx="1667436" cy="196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30590"/>
      </p:ext>
    </p:extLst>
  </p:cSld>
  <p:clrMapOvr>
    <a:masterClrMapping/>
  </p:clrMapOvr>
  <p:transition spd="slow" advClick="0" advTm="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5517857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無料動画講座　今後のご案内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B9C8A5-8AD2-804D-8EDF-53011CC8C605}"/>
              </a:ext>
            </a:extLst>
          </p:cNvPr>
          <p:cNvSpPr/>
          <p:nvPr/>
        </p:nvSpPr>
        <p:spPr>
          <a:xfrm>
            <a:off x="760735" y="1566402"/>
            <a:ext cx="8811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「マインドフルネスファスティングの解説書」</a:t>
            </a: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48FF1C56-E29C-9D41-95D3-EFBC93FE2FE5}"/>
              </a:ext>
            </a:extLst>
          </p:cNvPr>
          <p:cNvSpPr txBox="1">
            <a:spLocks/>
          </p:cNvSpPr>
          <p:nvPr/>
        </p:nvSpPr>
        <p:spPr>
          <a:xfrm>
            <a:off x="1019022" y="2491203"/>
            <a:ext cx="9662160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①</a:t>
            </a:r>
            <a:r>
              <a:rPr lang="ja-JP" altLang="en-US" sz="2600"/>
              <a:t>「脳の構造を変えるからリバウンドしにくい！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   </a:t>
            </a:r>
            <a:r>
              <a:rPr lang="ja-JP" altLang="en-US" sz="2600"/>
              <a:t>マインドフルネスファスティング の概要」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②</a:t>
            </a:r>
            <a:r>
              <a:rPr lang="ja-JP" altLang="en-US" sz="2600"/>
              <a:t>「マインドフルネスライフの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   </a:t>
            </a:r>
            <a:r>
              <a:rPr lang="ja-JP" altLang="en-US" sz="2600"/>
              <a:t>明日から出来る実戦のポイント」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③</a:t>
            </a:r>
            <a:r>
              <a:rPr lang="ja-JP" altLang="en-US" sz="2600"/>
              <a:t>「</a:t>
            </a:r>
            <a:r>
              <a:rPr lang="en-US" altLang="ja-JP" sz="2600" dirty="0"/>
              <a:t>1</a:t>
            </a:r>
            <a:r>
              <a:rPr lang="ja-JP" altLang="en-US" sz="2600"/>
              <a:t>ヶ月で楽に</a:t>
            </a:r>
            <a:r>
              <a:rPr lang="en-US" altLang="ja-JP" sz="2600" dirty="0"/>
              <a:t>3</a:t>
            </a:r>
            <a:r>
              <a:rPr lang="ja-JP" altLang="en-US" sz="2600"/>
              <a:t>キロ落ちる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600" dirty="0"/>
              <a:t>   </a:t>
            </a:r>
            <a:r>
              <a:rPr lang="ja-JP" altLang="en-US" sz="2600"/>
              <a:t>半日ファスティングマニュアル」</a:t>
            </a:r>
            <a:endParaRPr lang="en-US" altLang="ja-JP" sz="2600" dirty="0"/>
          </a:p>
        </p:txBody>
      </p:sp>
    </p:spTree>
    <p:extLst>
      <p:ext uri="{BB962C8B-B14F-4D97-AF65-F5344CB8AC3E}">
        <p14:creationId xmlns:p14="http://schemas.microsoft.com/office/powerpoint/2010/main" val="2952467349"/>
      </p:ext>
    </p:extLst>
  </p:cSld>
  <p:clrMapOvr>
    <a:masterClrMapping/>
  </p:clrMapOvr>
  <p:transition spd="slow" advClick="0" advTm="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4288353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誰でも簡単に出来ます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05DA789-50CF-5945-8B5B-D028C259E3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6" r="1" b="1"/>
          <a:stretch/>
        </p:blipFill>
        <p:spPr>
          <a:xfrm>
            <a:off x="8397233" y="2067786"/>
            <a:ext cx="1789546" cy="2722428"/>
          </a:xfrm>
          <a:prstGeom prst="rect">
            <a:avLst/>
          </a:prstGeom>
        </p:spPr>
      </p:pic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CBE65EF8-0E64-074E-BB6D-00DB64EB2824}"/>
              </a:ext>
            </a:extLst>
          </p:cNvPr>
          <p:cNvSpPr txBox="1">
            <a:spLocks/>
          </p:cNvSpPr>
          <p:nvPr/>
        </p:nvSpPr>
        <p:spPr>
          <a:xfrm>
            <a:off x="659418" y="1476242"/>
            <a:ext cx="9609996" cy="3093436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600"/>
              <a:t>・ストレスまみれで不健康デブだった私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600"/>
              <a:t>・このメソッドでダイエット出来ましたが、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600">
                <a:solidFill>
                  <a:schemeClr val="bg1"/>
                </a:solidFill>
              </a:rPr>
              <a:t>・</a:t>
            </a:r>
            <a:r>
              <a:rPr lang="ja-JP" altLang="en-US" sz="2600"/>
              <a:t>誰よりも色んなダイエットで失敗してきました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600"/>
              <a:t>・だからこそ、誰でも簡単に出来るように</a:t>
            </a:r>
            <a:endParaRPr lang="en-US" altLang="ja-JP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600"/>
              <a:t>　メソッドをまとめました！</a:t>
            </a:r>
            <a:endParaRPr lang="en-US" altLang="ja-JP" sz="2600" dirty="0"/>
          </a:p>
        </p:txBody>
      </p:sp>
    </p:spTree>
    <p:extLst>
      <p:ext uri="{BB962C8B-B14F-4D97-AF65-F5344CB8AC3E}">
        <p14:creationId xmlns:p14="http://schemas.microsoft.com/office/powerpoint/2010/main" val="2847565031"/>
      </p:ext>
    </p:extLst>
  </p:cSld>
  <p:clrMapOvr>
    <a:masterClrMapping/>
  </p:clrMapOvr>
  <p:transition spd="slow" advClick="0" advTm="0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5E26584A-2EFE-0C4A-AAAD-9BA6FB588656}"/>
              </a:ext>
            </a:extLst>
          </p:cNvPr>
          <p:cNvSpPr txBox="1">
            <a:spLocks/>
          </p:cNvSpPr>
          <p:nvPr/>
        </p:nvSpPr>
        <p:spPr>
          <a:xfrm>
            <a:off x="760735" y="1299041"/>
            <a:ext cx="10364567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3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/>
              <a:t>・私自身の過去の様々なダイエットの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/>
              <a:t>　失敗から生まれた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/>
              <a:t>・私は</a:t>
            </a:r>
            <a:r>
              <a:rPr lang="en-US" altLang="ja-JP" sz="3200" dirty="0"/>
              <a:t>30</a:t>
            </a:r>
            <a:r>
              <a:rPr lang="ja-JP" altLang="en-US" sz="3200"/>
              <a:t>歳で脱サラ、食品メーカーの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200"/>
              <a:t>　営業職から整骨院を開業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920987391"/>
      </p:ext>
    </p:extLst>
  </p:cSld>
  <p:clrMapOvr>
    <a:masterClrMapping/>
  </p:clrMapOvr>
  <p:transition spd="slow" advClick="0" advTm="0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5E26584A-2EFE-0C4A-AAAD-9BA6FB588656}"/>
              </a:ext>
            </a:extLst>
          </p:cNvPr>
          <p:cNvSpPr txBox="1">
            <a:spLocks/>
          </p:cNvSpPr>
          <p:nvPr/>
        </p:nvSpPr>
        <p:spPr>
          <a:xfrm>
            <a:off x="760735" y="1299041"/>
            <a:ext cx="10364567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300" dirty="0"/>
          </a:p>
          <a:p>
            <a:pPr marL="0" indent="0">
              <a:buNone/>
            </a:pPr>
            <a:r>
              <a:rPr lang="ja-JP" altLang="en-US" sz="3200"/>
              <a:t>・しかし開業当初は全くうまくいかず、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ストレスにまみれた日々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3200"/>
              <a:t>・結果、そのストレスを私は「食べる事」で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発散するようになり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3200"/>
              <a:t>・早食い、大食い、こってりしたものばかり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　</a:t>
            </a:r>
            <a:r>
              <a:rPr lang="ja-JP" altLang="en-US" sz="3200"/>
              <a:t>食べてデブに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783128399"/>
      </p:ext>
    </p:extLst>
  </p:cSld>
  <p:clrMapOvr>
    <a:masterClrMapping/>
  </p:clrMapOvr>
  <p:transition spd="slow" advClick="0" advTm="0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5E26584A-2EFE-0C4A-AAAD-9BA6FB588656}"/>
              </a:ext>
            </a:extLst>
          </p:cNvPr>
          <p:cNvSpPr txBox="1">
            <a:spLocks/>
          </p:cNvSpPr>
          <p:nvPr/>
        </p:nvSpPr>
        <p:spPr>
          <a:xfrm>
            <a:off x="760735" y="1299041"/>
            <a:ext cx="10364567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300" dirty="0"/>
          </a:p>
          <a:p>
            <a:pPr marL="0" indent="0">
              <a:buNone/>
            </a:pPr>
            <a:r>
              <a:rPr lang="ja-JP" altLang="en-US" sz="3200"/>
              <a:t>・「不健康デブの自分が患者様の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健康ケアなんてできない」と一念発起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・様々なダイエット、ストレスケア、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メンタルの勉強をして、お金と時間をかけて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このメソッドを生み出した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3233748802"/>
      </p:ext>
    </p:extLst>
  </p:cSld>
  <p:clrMapOvr>
    <a:masterClrMapping/>
  </p:clrMapOvr>
  <p:transition spd="slow" advClick="0" advTm="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" y="2204864"/>
            <a:ext cx="12191999" cy="4653136"/>
          </a:xfrm>
          <a:prstGeom prst="rect">
            <a:avLst/>
          </a:prstGeom>
          <a:gradFill>
            <a:gsLst>
              <a:gs pos="100000">
                <a:srgbClr val="00A89B"/>
              </a:gs>
              <a:gs pos="2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等腰三角形 7"/>
          <p:cNvSpPr/>
          <p:nvPr/>
        </p:nvSpPr>
        <p:spPr>
          <a:xfrm flipV="1">
            <a:off x="5775873" y="-27383"/>
            <a:ext cx="828403" cy="406627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636245" y="563233"/>
            <a:ext cx="1107659" cy="1107947"/>
            <a:chOff x="5444050" y="508274"/>
            <a:chExt cx="1303901" cy="1303901"/>
          </a:xfrm>
          <a:solidFill>
            <a:srgbClr val="00B050"/>
          </a:solidFill>
        </p:grpSpPr>
        <p:sp>
          <p:nvSpPr>
            <p:cNvPr id="10" name="椭圆 9"/>
            <p:cNvSpPr/>
            <p:nvPr/>
          </p:nvSpPr>
          <p:spPr>
            <a:xfrm>
              <a:off x="5444050" y="508274"/>
              <a:ext cx="1303901" cy="13039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11" name="文本框 7"/>
            <p:cNvSpPr txBox="1"/>
            <p:nvPr/>
          </p:nvSpPr>
          <p:spPr>
            <a:xfrm>
              <a:off x="5608415" y="683179"/>
              <a:ext cx="975171" cy="954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endParaRPr lang="zh-CN" altLang="en-US" sz="1600" spc="300" dirty="0">
                <a:solidFill>
                  <a:schemeClr val="bg1"/>
                </a:solidFill>
              </a:endParaRPr>
            </a:p>
          </p:txBody>
        </p:sp>
        <p:sp>
          <p:nvSpPr>
            <p:cNvPr id="12" name="文本框 8"/>
            <p:cNvSpPr txBox="1"/>
            <p:nvPr/>
          </p:nvSpPr>
          <p:spPr>
            <a:xfrm>
              <a:off x="5625007" y="715333"/>
              <a:ext cx="941992" cy="54331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目次</a:t>
              </a:r>
              <a:endParaRPr lang="zh-CN" altLang="en-US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5649227" y="1196754"/>
            <a:ext cx="1094677" cy="276975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1" y="2204867"/>
            <a:ext cx="12192001" cy="45719"/>
          </a:xfrm>
          <a:prstGeom prst="rect">
            <a:avLst/>
          </a:prstGeom>
          <a:solidFill>
            <a:srgbClr val="34495E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TextBox 504"/>
          <p:cNvSpPr txBox="1"/>
          <p:nvPr/>
        </p:nvSpPr>
        <p:spPr>
          <a:xfrm>
            <a:off x="1081289" y="2466917"/>
            <a:ext cx="10021824" cy="385763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①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②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の特徴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③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④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なぜマインドフルネスファスティング はリバウンドしないのか？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⑤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誰でも簡単に出来ます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⑥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どのようにしてこのメソッドが生まれたのか？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⑦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とは具体的に何をするのか？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⑧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マインドフルネスを体験！</a:t>
            </a: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-7598" y="7101408"/>
            <a:ext cx="12199599" cy="3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4" tIns="34272" rIns="68544" bIns="34272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2667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073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80"/>
                            </p:stCondLst>
                            <p:childTnLst>
                              <p:par>
                                <p:cTn id="3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/>
      <p:bldP spid="14" grpId="0" animBg="1"/>
      <p:bldP spid="15" grpId="0"/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5E26584A-2EFE-0C4A-AAAD-9BA6FB588656}"/>
              </a:ext>
            </a:extLst>
          </p:cNvPr>
          <p:cNvSpPr txBox="1">
            <a:spLocks/>
          </p:cNvSpPr>
          <p:nvPr/>
        </p:nvSpPr>
        <p:spPr>
          <a:xfrm>
            <a:off x="760735" y="1299041"/>
            <a:ext cx="10364567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300" dirty="0"/>
          </a:p>
          <a:p>
            <a:pPr marL="0" indent="0">
              <a:buNone/>
            </a:pPr>
            <a:r>
              <a:rPr lang="ja-JP" altLang="en-US" sz="3200"/>
              <a:t>・開業当初</a:t>
            </a:r>
            <a:r>
              <a:rPr lang="en-US" altLang="ja-JP" sz="3200" dirty="0"/>
              <a:t>→</a:t>
            </a:r>
            <a:r>
              <a:rPr lang="ja-JP" altLang="en-US" sz="3200"/>
              <a:t>現在は体重８キロマイナス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リバウンドなし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・ストレスへの対応が出来るようになり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メンタルも安定、売上は当時の</a:t>
            </a:r>
            <a:r>
              <a:rPr lang="en-US" altLang="ja-JP" sz="3200" dirty="0"/>
              <a:t>5</a:t>
            </a:r>
            <a:r>
              <a:rPr lang="ja-JP" altLang="en-US" sz="3200"/>
              <a:t>倍に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個人事業主から法人化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4073902954"/>
      </p:ext>
    </p:extLst>
  </p:cSld>
  <p:clrMapOvr>
    <a:masterClrMapping/>
  </p:clrMapOvr>
  <p:transition spd="slow" advClick="0" advTm="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5E26584A-2EFE-0C4A-AAAD-9BA6FB588656}"/>
              </a:ext>
            </a:extLst>
          </p:cNvPr>
          <p:cNvSpPr txBox="1">
            <a:spLocks/>
          </p:cNvSpPr>
          <p:nvPr/>
        </p:nvSpPr>
        <p:spPr>
          <a:xfrm>
            <a:off x="760735" y="1299041"/>
            <a:ext cx="10364567" cy="2800395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300" dirty="0"/>
          </a:p>
          <a:p>
            <a:pPr marL="0" indent="0">
              <a:buNone/>
            </a:pPr>
            <a:r>
              <a:rPr lang="ja-JP" altLang="en-US" sz="3200"/>
              <a:t>・患者様から「教えて欲しい」と言われ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実践方法をお伝えしたら、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・多くの方がダイエットに成功しリバウンドしていない</a:t>
            </a:r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・半年間でー</a:t>
            </a:r>
            <a:r>
              <a:rPr lang="en-US" altLang="ja-JP" sz="3200" dirty="0"/>
              <a:t>14</a:t>
            </a:r>
            <a:r>
              <a:rPr lang="ja-JP" altLang="en-US" sz="3200"/>
              <a:t>キロの主婦、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　３ヶ月でー</a:t>
            </a:r>
            <a:r>
              <a:rPr lang="en-US" altLang="ja-JP" sz="3200" dirty="0"/>
              <a:t>20</a:t>
            </a:r>
            <a:r>
              <a:rPr lang="ja-JP" altLang="en-US" sz="3200"/>
              <a:t>キロの男性経営者など</a:t>
            </a:r>
            <a:endParaRPr lang="en-US" altLang="ja-JP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1015204728"/>
      </p:ext>
    </p:extLst>
  </p:cSld>
  <p:clrMapOvr>
    <a:masterClrMapping/>
  </p:clrMapOvr>
  <p:transition spd="slow" advClick="0" advTm="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39204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どの様にしてこのメソッドが生まれたのか？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pic>
        <p:nvPicPr>
          <p:cNvPr id="3" name="図 2" descr="女性のコラージュ&#10;&#10;中程度の精度で自動的に生成された説明">
            <a:extLst>
              <a:ext uri="{FF2B5EF4-FFF2-40B4-BE49-F238E27FC236}">
                <a16:creationId xmlns:a16="http://schemas.microsoft.com/office/drawing/2014/main" id="{522F8BC3-6C3C-CF40-A645-559300424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033"/>
          <a:stretch/>
        </p:blipFill>
        <p:spPr>
          <a:xfrm>
            <a:off x="925146" y="3539984"/>
            <a:ext cx="5547946" cy="2461352"/>
          </a:xfrm>
          <a:prstGeom prst="rect">
            <a:avLst/>
          </a:prstGeom>
        </p:spPr>
      </p:pic>
      <p:pic>
        <p:nvPicPr>
          <p:cNvPr id="5" name="図 4" descr="グラフィカル ユーザー インターフェイス, グラフ, 折れ線グラフ&#10;&#10;自動的に生成された説明">
            <a:extLst>
              <a:ext uri="{FF2B5EF4-FFF2-40B4-BE49-F238E27FC236}">
                <a16:creationId xmlns:a16="http://schemas.microsoft.com/office/drawing/2014/main" id="{46BFB430-ADFD-2A4C-A763-482990817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269" y="1068969"/>
            <a:ext cx="5473700" cy="2184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472352-6CF1-EA47-BF2D-107CC41A51A5}"/>
              </a:ext>
            </a:extLst>
          </p:cNvPr>
          <p:cNvSpPr txBox="1"/>
          <p:nvPr/>
        </p:nvSpPr>
        <p:spPr>
          <a:xfrm>
            <a:off x="6611816" y="3588886"/>
            <a:ext cx="3005951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3</a:t>
            </a:r>
            <a:r>
              <a:rPr kumimoji="1" lang="ja-JP" altLang="en-US" sz="280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ヶ月で</a:t>
            </a:r>
            <a:endParaRPr kumimoji="1" lang="en-US" altLang="ja-JP" sz="2800" dirty="0">
              <a:solidFill>
                <a:schemeClr val="accent5">
                  <a:lumMod val="75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kumimoji="1" lang="ja-JP" altLang="en-US" sz="280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マイナス</a:t>
            </a:r>
            <a:r>
              <a:rPr kumimoji="1" lang="en-US" altLang="ja-JP" sz="2800" dirty="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20kg</a:t>
            </a:r>
          </a:p>
          <a:p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(89.4kg</a:t>
            </a:r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→</a:t>
            </a:r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69.1kg)</a:t>
            </a:r>
          </a:p>
          <a:p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その後もリバウンドなし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一定の範囲をキープ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30</a:t>
            </a:r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代男性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endParaRPr kumimoji="1" lang="ja-JP" altLang="en-US" sz="280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F6E130-7ACE-D249-AEE2-5A10E60E4DB0}"/>
              </a:ext>
            </a:extLst>
          </p:cNvPr>
          <p:cNvSpPr txBox="1"/>
          <p:nvPr/>
        </p:nvSpPr>
        <p:spPr>
          <a:xfrm>
            <a:off x="6611816" y="1048886"/>
            <a:ext cx="3005951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6</a:t>
            </a:r>
            <a:r>
              <a:rPr kumimoji="1" lang="ja-JP" altLang="en-US" sz="280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ヶ月で</a:t>
            </a:r>
            <a:endParaRPr kumimoji="1" lang="en-US" altLang="ja-JP" sz="2800" dirty="0">
              <a:solidFill>
                <a:schemeClr val="accent5">
                  <a:lumMod val="75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kumimoji="1" lang="ja-JP" altLang="en-US" sz="280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マイナス</a:t>
            </a:r>
            <a:r>
              <a:rPr lang="en-US" altLang="ja-JP" sz="2800" dirty="0">
                <a:solidFill>
                  <a:schemeClr val="accent5">
                    <a:lumMod val="75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14kg</a:t>
            </a:r>
            <a:endParaRPr kumimoji="1" lang="en-US" altLang="ja-JP" sz="2800" dirty="0">
              <a:solidFill>
                <a:schemeClr val="accent5">
                  <a:lumMod val="75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(74.0kg</a:t>
            </a:r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→</a:t>
            </a:r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59.4kg)</a:t>
            </a:r>
          </a:p>
          <a:p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その後もリバウンドなし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一定の範囲をキープ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000" dirty="0">
                <a:latin typeface="uVeiwDB" panose="02000600000000000000" pitchFamily="2" charset="-128"/>
                <a:ea typeface="uVeiwDB" panose="02000600000000000000" pitchFamily="2" charset="-128"/>
              </a:rPr>
              <a:t>30</a:t>
            </a:r>
            <a:r>
              <a:rPr lang="ja-JP" altLang="en-US" sz="2000">
                <a:latin typeface="uVeiwDB" panose="02000600000000000000" pitchFamily="2" charset="-128"/>
                <a:ea typeface="uVeiwDB" panose="02000600000000000000" pitchFamily="2" charset="-128"/>
              </a:rPr>
              <a:t>代女性</a:t>
            </a:r>
            <a:endParaRPr lang="en-US" altLang="ja-JP" sz="20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6276275"/>
      </p:ext>
    </p:extLst>
  </p:cSld>
  <p:clrMapOvr>
    <a:masterClrMapping/>
  </p:clrMapOvr>
  <p:transition spd="slow" advClick="0" advTm="0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594019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　</a:t>
            </a:r>
            <a:r>
              <a:rPr lang="en-US" altLang="ja-JP" sz="32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 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とは具体的に何をするのか？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760735" y="0"/>
            <a:ext cx="3562191" cy="795008"/>
            <a:chOff x="760735" y="0"/>
            <a:chExt cx="3562191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760735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1351126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28BAC4-8D86-5B4E-9D13-E4C82CB0AF75}"/>
              </a:ext>
            </a:extLst>
          </p:cNvPr>
          <p:cNvSpPr txBox="1"/>
          <p:nvPr/>
        </p:nvSpPr>
        <p:spPr>
          <a:xfrm>
            <a:off x="593387" y="1507787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>
                <a:latin typeface="uVeiwDB" panose="02000600000000000000" pitchFamily="2" charset="-128"/>
                <a:ea typeface="uVeiwDB" panose="02000600000000000000" pitchFamily="2" charset="-128"/>
              </a:rPr>
              <a:t>・基本スタイル</a:t>
            </a:r>
            <a:endParaRPr lang="en-US" altLang="ja-JP" sz="32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5F8BF89-9676-E245-B6D6-C6D706F61B45}"/>
              </a:ext>
            </a:extLst>
          </p:cNvPr>
          <p:cNvSpPr txBox="1"/>
          <p:nvPr/>
        </p:nvSpPr>
        <p:spPr>
          <a:xfrm>
            <a:off x="836579" y="2805341"/>
            <a:ext cx="79800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>
                <a:latin typeface="uVeiwDB" panose="02000600000000000000" pitchFamily="2" charset="-128"/>
                <a:ea typeface="uVeiwDB" panose="02000600000000000000" pitchFamily="2" charset="-128"/>
              </a:rPr>
              <a:t>→</a:t>
            </a:r>
            <a:r>
              <a:rPr lang="ja-JP" altLang="en-US" sz="3200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「マインドフルネスライフ」</a:t>
            </a:r>
            <a:r>
              <a:rPr lang="ja-JP" altLang="en-US" sz="3200">
                <a:latin typeface="uVeiwDB" panose="02000600000000000000" pitchFamily="2" charset="-128"/>
                <a:ea typeface="uVeiwDB" panose="02000600000000000000" pitchFamily="2" charset="-128"/>
              </a:rPr>
              <a:t>の構築と</a:t>
            </a:r>
            <a:endParaRPr lang="en-US" altLang="ja-JP" sz="32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endParaRPr lang="en-US" altLang="ja-JP" sz="32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3200"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lang="ja-JP" altLang="en-US" sz="3200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「半日ファステイング」</a:t>
            </a:r>
            <a:r>
              <a:rPr lang="ja-JP" altLang="en-US" sz="3200">
                <a:latin typeface="uVeiwDB" panose="02000600000000000000" pitchFamily="2" charset="-128"/>
                <a:ea typeface="uVeiwDB" panose="02000600000000000000" pitchFamily="2" charset="-128"/>
              </a:rPr>
              <a:t>を毎日行います</a:t>
            </a:r>
            <a:endParaRPr lang="en-US" altLang="ja-JP" sz="32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0667147"/>
      </p:ext>
    </p:extLst>
  </p:cSld>
  <p:clrMapOvr>
    <a:masterClrMapping/>
  </p:clrMapOvr>
  <p:transition spd="slow" advClick="0" advTm="0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594019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　</a:t>
            </a:r>
            <a:r>
              <a:rPr lang="en-US" altLang="ja-JP" sz="32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 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とは具体的に何をするのか？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760735" y="0"/>
            <a:ext cx="3562191" cy="795008"/>
            <a:chOff x="760735" y="0"/>
            <a:chExt cx="3562191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760735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1351126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0D48A8-5B51-F549-88C8-4BC210EE96C1}"/>
              </a:ext>
            </a:extLst>
          </p:cNvPr>
          <p:cNvSpPr txBox="1"/>
          <p:nvPr/>
        </p:nvSpPr>
        <p:spPr>
          <a:xfrm>
            <a:off x="2947083" y="1558017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マインドフルネスライフ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BA36F90-BBD3-0F44-986A-2B6FF0CA05FE}"/>
              </a:ext>
            </a:extLst>
          </p:cNvPr>
          <p:cNvSpPr txBox="1"/>
          <p:nvPr/>
        </p:nvSpPr>
        <p:spPr>
          <a:xfrm>
            <a:off x="2716250" y="2782669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latin typeface="uVeiwDB" panose="02000600000000000000" pitchFamily="2" charset="-128"/>
                <a:ea typeface="uVeiwDB" panose="02000600000000000000" pitchFamily="2" charset="-128"/>
              </a:rPr>
              <a:t>①</a:t>
            </a:r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マインドフルネス</a:t>
            </a:r>
            <a:r>
              <a:rPr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瞑想法</a:t>
            </a:r>
            <a:endParaRPr kumimoji="1" lang="ja-JP" altLang="en-US" sz="360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512C7A-F968-FC42-BF3D-A825D1135948}"/>
              </a:ext>
            </a:extLst>
          </p:cNvPr>
          <p:cNvSpPr txBox="1"/>
          <p:nvPr/>
        </p:nvSpPr>
        <p:spPr>
          <a:xfrm>
            <a:off x="2716250" y="3740462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latin typeface="uVeiwDB" panose="02000600000000000000" pitchFamily="2" charset="-128"/>
                <a:ea typeface="uVeiwDB" panose="02000600000000000000" pitchFamily="2" charset="-128"/>
              </a:rPr>
              <a:t>②</a:t>
            </a:r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マインドフルネス食事法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EE71CC9-5D43-CF47-A7AF-77F3C9CC3309}"/>
              </a:ext>
            </a:extLst>
          </p:cNvPr>
          <p:cNvSpPr txBox="1"/>
          <p:nvPr/>
        </p:nvSpPr>
        <p:spPr>
          <a:xfrm>
            <a:off x="2739628" y="4697348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latin typeface="uVeiwDB" panose="02000600000000000000" pitchFamily="2" charset="-128"/>
                <a:ea typeface="uVeiwDB" panose="02000600000000000000" pitchFamily="2" charset="-128"/>
              </a:rPr>
              <a:t>③</a:t>
            </a:r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マインドフルネス仕事法</a:t>
            </a:r>
          </a:p>
        </p:txBody>
      </p:sp>
      <p:pic>
        <p:nvPicPr>
          <p:cNvPr id="7" name="図 6" descr="抽象 が含まれている画像&#10;&#10;自動的に生成された説明">
            <a:extLst>
              <a:ext uri="{FF2B5EF4-FFF2-40B4-BE49-F238E27FC236}">
                <a16:creationId xmlns:a16="http://schemas.microsoft.com/office/drawing/2014/main" id="{D7E6E081-6D90-DC40-B86C-3B851F8A2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206" y="1449939"/>
            <a:ext cx="1624422" cy="75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99627"/>
      </p:ext>
    </p:extLst>
  </p:cSld>
  <p:clrMapOvr>
    <a:masterClrMapping/>
  </p:clrMapOvr>
  <p:transition spd="slow" advClick="0" advTm="0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594019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　</a:t>
            </a:r>
            <a:r>
              <a:rPr lang="en-US" altLang="ja-JP" sz="32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 </a:t>
            </a:r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とは具体的に何をするのか？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E1E6260-F6C4-5642-AA6F-8D1BC8934C8A}"/>
              </a:ext>
            </a:extLst>
          </p:cNvPr>
          <p:cNvGrpSpPr/>
          <p:nvPr/>
        </p:nvGrpSpPr>
        <p:grpSpPr>
          <a:xfrm>
            <a:off x="760735" y="0"/>
            <a:ext cx="3562191" cy="795008"/>
            <a:chOff x="760735" y="0"/>
            <a:chExt cx="3562191" cy="795008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4FFA332-1CEA-D146-88B3-E062F71A791B}"/>
                </a:ext>
              </a:extLst>
            </p:cNvPr>
            <p:cNvSpPr txBox="1"/>
            <p:nvPr/>
          </p:nvSpPr>
          <p:spPr>
            <a:xfrm>
              <a:off x="760735" y="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endPara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89E965-5BE4-434C-BD89-49EBA836D010}"/>
                </a:ext>
              </a:extLst>
            </p:cNvPr>
            <p:cNvSpPr txBox="1"/>
            <p:nvPr/>
          </p:nvSpPr>
          <p:spPr>
            <a:xfrm>
              <a:off x="1351126" y="333343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>
                  <a:solidFill>
                    <a:schemeClr val="bg1">
                      <a:lumMod val="50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</a:t>
              </a:r>
              <a:endParaRPr kumimoji="1" lang="ja-JP" altLang="en-US" sz="24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0D48A8-5B51-F549-88C8-4BC210EE96C1}"/>
              </a:ext>
            </a:extLst>
          </p:cNvPr>
          <p:cNvSpPr txBox="1"/>
          <p:nvPr/>
        </p:nvSpPr>
        <p:spPr>
          <a:xfrm>
            <a:off x="3484878" y="1558017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半日ファスティング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BA36F90-BBD3-0F44-986A-2B6FF0CA05FE}"/>
              </a:ext>
            </a:extLst>
          </p:cNvPr>
          <p:cNvSpPr txBox="1"/>
          <p:nvPr/>
        </p:nvSpPr>
        <p:spPr>
          <a:xfrm>
            <a:off x="2390828" y="2444534"/>
            <a:ext cx="6527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latin typeface="uVeiwDB" panose="02000600000000000000" pitchFamily="2" charset="-128"/>
                <a:ea typeface="uVeiwDB" panose="02000600000000000000" pitchFamily="2" charset="-128"/>
              </a:rPr>
              <a:t>1</a:t>
            </a:r>
            <a:r>
              <a:rPr kumimoji="1"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日のうち睡眠時間を合わせて</a:t>
            </a:r>
            <a:endParaRPr kumimoji="1" lang="en-US" altLang="ja-JP" sz="36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512C7A-F968-FC42-BF3D-A825D1135948}"/>
              </a:ext>
            </a:extLst>
          </p:cNvPr>
          <p:cNvSpPr txBox="1"/>
          <p:nvPr/>
        </p:nvSpPr>
        <p:spPr>
          <a:xfrm>
            <a:off x="1758443" y="3105834"/>
            <a:ext cx="7792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latin typeface="uVeiwDB" panose="02000600000000000000" pitchFamily="2" charset="-128"/>
                <a:ea typeface="uVeiwDB" panose="02000600000000000000" pitchFamily="2" charset="-128"/>
              </a:rPr>
              <a:t>16</a:t>
            </a:r>
            <a:r>
              <a:rPr lang="ja-JP" altLang="en-US" sz="3600">
                <a:latin typeface="uVeiwDB" panose="02000600000000000000" pitchFamily="2" charset="-128"/>
                <a:ea typeface="uVeiwDB" panose="02000600000000000000" pitchFamily="2" charset="-128"/>
              </a:rPr>
              <a:t>時間、固形物を食べないプチ断食</a:t>
            </a:r>
            <a:endParaRPr lang="en-US" altLang="ja-JP" sz="36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pic>
        <p:nvPicPr>
          <p:cNvPr id="8" name="図 7" descr="ダイアグラム&#10;&#10;中程度の精度で自動的に生成された説明">
            <a:extLst>
              <a:ext uri="{FF2B5EF4-FFF2-40B4-BE49-F238E27FC236}">
                <a16:creationId xmlns:a16="http://schemas.microsoft.com/office/drawing/2014/main" id="{3774339F-BC0C-F449-B39F-046F3ED25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602" y="3767134"/>
            <a:ext cx="2160200" cy="216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14625"/>
      </p:ext>
    </p:extLst>
  </p:cSld>
  <p:clrMapOvr>
    <a:masterClrMapping/>
  </p:clrMapOvr>
  <p:transition spd="slow" advClick="0" advTm="0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510909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マインドフルネスを体験！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C58A526E-F83A-B849-9999-BD9C550421A2}"/>
              </a:ext>
            </a:extLst>
          </p:cNvPr>
          <p:cNvSpPr txBox="1">
            <a:spLocks/>
          </p:cNvSpPr>
          <p:nvPr/>
        </p:nvSpPr>
        <p:spPr>
          <a:xfrm>
            <a:off x="760735" y="2969470"/>
            <a:ext cx="9696352" cy="459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/>
              <a:t>・</a:t>
            </a:r>
            <a:r>
              <a:rPr lang="en-US" altLang="ja-JP" sz="2400" dirty="0"/>
              <a:t>1</a:t>
            </a:r>
            <a:r>
              <a:rPr lang="ja-JP" altLang="en-US" sz="2400"/>
              <a:t>分間、いかがでしたか？色んな考えが浮かんできたのでは？　　　　　　　　　　　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4C0CF9FC-29CA-1E4C-950B-A187EF17BE2A}"/>
              </a:ext>
            </a:extLst>
          </p:cNvPr>
          <p:cNvSpPr txBox="1">
            <a:spLocks/>
          </p:cNvSpPr>
          <p:nvPr/>
        </p:nvSpPr>
        <p:spPr>
          <a:xfrm>
            <a:off x="760735" y="4161534"/>
            <a:ext cx="9995291" cy="459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/>
              <a:t>・「脳の自動操縦モード」が日常の９割、脳がもの凄く疲れる</a:t>
            </a:r>
            <a:endParaRPr lang="en-US" altLang="ja-JP" sz="2400" dirty="0"/>
          </a:p>
        </p:txBody>
      </p:sp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5A23CAEA-53C6-2445-8117-D493B4F480C7}"/>
              </a:ext>
            </a:extLst>
          </p:cNvPr>
          <p:cNvSpPr txBox="1">
            <a:spLocks/>
          </p:cNvSpPr>
          <p:nvPr/>
        </p:nvSpPr>
        <p:spPr>
          <a:xfrm>
            <a:off x="854417" y="1830160"/>
            <a:ext cx="8598989" cy="406776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/>
              <a:t>・基本となる「呼吸瞑想」を１分バージョンで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486079112"/>
      </p:ext>
    </p:extLst>
  </p:cSld>
  <p:clrMapOvr>
    <a:masterClrMapping/>
  </p:clrMapOvr>
  <p:transition spd="slow" advClick="0" advTm="0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5109091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マインドフルネスを体験！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C58A526E-F83A-B849-9999-BD9C550421A2}"/>
              </a:ext>
            </a:extLst>
          </p:cNvPr>
          <p:cNvSpPr txBox="1">
            <a:spLocks/>
          </p:cNvSpPr>
          <p:nvPr/>
        </p:nvSpPr>
        <p:spPr>
          <a:xfrm>
            <a:off x="760735" y="2546967"/>
            <a:ext cx="9696352" cy="459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/>
              <a:t>・つまり、それがマインドフルネスな状態</a:t>
            </a:r>
            <a:endParaRPr lang="en-US" altLang="ja-JP" sz="200" dirty="0"/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4C0CF9FC-29CA-1E4C-950B-A187EF17BE2A}"/>
              </a:ext>
            </a:extLst>
          </p:cNvPr>
          <p:cNvSpPr txBox="1">
            <a:spLocks/>
          </p:cNvSpPr>
          <p:nvPr/>
        </p:nvSpPr>
        <p:spPr>
          <a:xfrm>
            <a:off x="760735" y="3702003"/>
            <a:ext cx="9995291" cy="459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/>
              <a:t>・マインドフルネス瞑想法はやればやる程、効果アップ</a:t>
            </a:r>
            <a:endParaRPr lang="en-US" altLang="ja-JP" sz="2400" dirty="0"/>
          </a:p>
          <a:p>
            <a:pPr marL="0" indent="0">
              <a:buNone/>
            </a:pPr>
            <a:endParaRPr lang="en-US" altLang="ja-JP" sz="300" dirty="0"/>
          </a:p>
        </p:txBody>
      </p:sp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5A23CAEA-53C6-2445-8117-D493B4F480C7}"/>
              </a:ext>
            </a:extLst>
          </p:cNvPr>
          <p:cNvSpPr txBox="1">
            <a:spLocks/>
          </p:cNvSpPr>
          <p:nvPr/>
        </p:nvSpPr>
        <p:spPr>
          <a:xfrm>
            <a:off x="760735" y="1444685"/>
            <a:ext cx="9116060" cy="406776"/>
          </a:xfrm>
          <a:prstGeom prst="rect">
            <a:avLst/>
          </a:prstGeom>
        </p:spPr>
        <p:txBody>
          <a:bodyPr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/>
              <a:t>・脳の自動操縦モードをストップさせる</a:t>
            </a:r>
            <a:r>
              <a:rPr lang="en-US" altLang="ja-JP" sz="2400" dirty="0"/>
              <a:t>→</a:t>
            </a:r>
            <a:r>
              <a:rPr lang="ja-JP" altLang="en-US" sz="2400"/>
              <a:t>呼吸に意識を向ける</a:t>
            </a:r>
            <a:endParaRPr lang="en-US" altLang="ja-JP" sz="2400" dirty="0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2CCC3441-E39C-6E4D-9A23-0650E8A7D294}"/>
              </a:ext>
            </a:extLst>
          </p:cNvPr>
          <p:cNvSpPr txBox="1">
            <a:spLocks/>
          </p:cNvSpPr>
          <p:nvPr/>
        </p:nvSpPr>
        <p:spPr>
          <a:xfrm>
            <a:off x="760735" y="4861227"/>
            <a:ext cx="9995291" cy="459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/>
              <a:t>・今日から呼吸瞑想に毎日１分チャレンジ！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66859817"/>
      </p:ext>
    </p:extLst>
  </p:cSld>
  <p:clrMapOvr>
    <a:masterClrMapping/>
  </p:clrMapOvr>
  <p:transition spd="slow" advClick="0" advTm="0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1368416"/>
            <a:ext cx="12191999" cy="4487256"/>
          </a:xfrm>
          <a:prstGeom prst="rect">
            <a:avLst/>
          </a:prstGeom>
          <a:gradFill>
            <a:gsLst>
              <a:gs pos="100000">
                <a:srgbClr val="00A89B"/>
              </a:gs>
              <a:gs pos="2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5542171" y="119320"/>
            <a:ext cx="1107659" cy="1107947"/>
            <a:chOff x="5444050" y="508274"/>
            <a:chExt cx="1303901" cy="1303901"/>
          </a:xfrm>
          <a:solidFill>
            <a:srgbClr val="00B050"/>
          </a:solidFill>
        </p:grpSpPr>
        <p:sp>
          <p:nvSpPr>
            <p:cNvPr id="10" name="椭圆 9"/>
            <p:cNvSpPr/>
            <p:nvPr/>
          </p:nvSpPr>
          <p:spPr>
            <a:xfrm>
              <a:off x="5444050" y="508274"/>
              <a:ext cx="1303901" cy="13039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11" name="文本框 7"/>
            <p:cNvSpPr txBox="1"/>
            <p:nvPr/>
          </p:nvSpPr>
          <p:spPr>
            <a:xfrm>
              <a:off x="5608415" y="683179"/>
              <a:ext cx="975171" cy="9540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endParaRPr lang="zh-CN" altLang="en-US" sz="1600" spc="300" dirty="0">
                <a:solidFill>
                  <a:schemeClr val="bg1"/>
                </a:solidFill>
              </a:endParaRPr>
            </a:p>
          </p:txBody>
        </p:sp>
        <p:sp>
          <p:nvSpPr>
            <p:cNvPr id="12" name="文本框 8"/>
            <p:cNvSpPr txBox="1"/>
            <p:nvPr/>
          </p:nvSpPr>
          <p:spPr>
            <a:xfrm>
              <a:off x="5489139" y="906676"/>
              <a:ext cx="1213722" cy="50709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まとめ</a:t>
              </a:r>
              <a:endParaRPr lang="zh-CN" altLang="en-US" sz="22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15" name="TextBox 504"/>
          <p:cNvSpPr txBox="1"/>
          <p:nvPr/>
        </p:nvSpPr>
        <p:spPr>
          <a:xfrm>
            <a:off x="1081289" y="1631949"/>
            <a:ext cx="10021824" cy="385763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①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②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の特徴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③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④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なぜマインドフルネスファスティング はリバウンドしないのか？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⑤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誰でも簡単に出来ます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⑥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どのようにしてこのメソッドが生まれたのか？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⑦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とは具体的に何をするのか？</a:t>
            </a:r>
            <a:endParaRPr lang="en-US" altLang="ja-JP" sz="24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4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⑧</a:t>
            </a:r>
            <a:r>
              <a:rPr lang="ja-JP" altLang="en-US" sz="24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マインドフルネスを体験！</a:t>
            </a: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-7598" y="7101408"/>
            <a:ext cx="12199599" cy="3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4" tIns="34272" rIns="68544" bIns="34272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2667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0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480"/>
                            </p:stCondLst>
                            <p:childTnLst>
                              <p:par>
                                <p:cTn id="18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  <p:bldP spid="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4549" y="-19767"/>
            <a:ext cx="12192000" cy="688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 flipV="1">
            <a:off x="815413" y="2948947"/>
            <a:ext cx="10657184" cy="3943721"/>
          </a:xfrm>
          <a:prstGeom prst="rect">
            <a:avLst/>
          </a:prstGeom>
          <a:gradFill>
            <a:gsLst>
              <a:gs pos="100000">
                <a:srgbClr val="00A89B"/>
              </a:gs>
              <a:gs pos="2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0" y="6981395"/>
            <a:ext cx="12192000" cy="482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dist"/>
            <a:endParaRPr lang="zh-CN" altLang="zh-CN" sz="2667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标题 4"/>
          <p:cNvSpPr txBox="1">
            <a:spLocks/>
          </p:cNvSpPr>
          <p:nvPr/>
        </p:nvSpPr>
        <p:spPr>
          <a:xfrm>
            <a:off x="2664594" y="4388560"/>
            <a:ext cx="6853713" cy="106449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vert="horz" lIns="91416" tIns="45708" rIns="91416" bIns="4570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その</a:t>
            </a:r>
            <a:r>
              <a:rPr lang="en-US" altLang="ja-JP" sz="3200" dirty="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②</a:t>
            </a:r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「マインドフルネスライフの</a:t>
            </a:r>
            <a:endParaRPr lang="en-US" altLang="ja-JP" sz="32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明日から出来る実戦のポイント」</a:t>
            </a:r>
            <a:endParaRPr lang="en-US" altLang="ja-JP" sz="32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709267" y="3427181"/>
            <a:ext cx="2764366" cy="523196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ja-JP" altLang="en-US" sz="2800" b="1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次回の動画は</a:t>
            </a:r>
            <a:endParaRPr lang="zh-CN" altLang="en-US" sz="2800" dirty="0">
              <a:solidFill>
                <a:schemeClr val="bg1"/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9403" y="2707383"/>
            <a:ext cx="10657184" cy="24156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283229466"/>
      </p:ext>
    </p:extLst>
  </p:cSld>
  <p:clrMapOvr>
    <a:masterClrMapping/>
  </p:clrMapOvr>
  <p:transition spd="slow" advClick="0" advTm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  <p:bldP spid="2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7366119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74E87B9-DD73-E84D-A378-72D62C2CF502}"/>
              </a:ext>
            </a:extLst>
          </p:cNvPr>
          <p:cNvGrpSpPr/>
          <p:nvPr/>
        </p:nvGrpSpPr>
        <p:grpSpPr>
          <a:xfrm>
            <a:off x="607887" y="825313"/>
            <a:ext cx="9233017" cy="5547778"/>
            <a:chOff x="607887" y="825313"/>
            <a:chExt cx="9233017" cy="5547778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A5E7CA75-590F-1B4F-B4D3-BD58242FF613}"/>
                </a:ext>
              </a:extLst>
            </p:cNvPr>
            <p:cNvGrpSpPr/>
            <p:nvPr/>
          </p:nvGrpSpPr>
          <p:grpSpPr>
            <a:xfrm>
              <a:off x="607887" y="825313"/>
              <a:ext cx="4548165" cy="5547778"/>
              <a:chOff x="607887" y="825313"/>
              <a:chExt cx="4548165" cy="5547778"/>
            </a:xfrm>
          </p:grpSpPr>
          <p:sp>
            <p:nvSpPr>
              <p:cNvPr id="13" name="矩形 40">
                <a:extLst>
                  <a:ext uri="{FF2B5EF4-FFF2-40B4-BE49-F238E27FC236}">
                    <a16:creationId xmlns:a16="http://schemas.microsoft.com/office/drawing/2014/main" id="{81313EB8-B0D3-824A-881A-7A1C7B4125CF}"/>
                  </a:ext>
                </a:extLst>
              </p:cNvPr>
              <p:cNvSpPr/>
              <p:nvPr/>
            </p:nvSpPr>
            <p:spPr>
              <a:xfrm>
                <a:off x="807373" y="1030098"/>
                <a:ext cx="4149195" cy="5342993"/>
              </a:xfrm>
              <a:prstGeom prst="rect">
                <a:avLst/>
              </a:prstGeom>
              <a:solidFill>
                <a:srgbClr val="D1EE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/>
              </a:p>
            </p:txBody>
          </p:sp>
          <p:pic>
            <p:nvPicPr>
              <p:cNvPr id="5" name="図 4" descr="人, 女性, 暗い, 座る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94CF3DA-B29D-AF4D-B616-8071C5F8AB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7887" y="825313"/>
                <a:ext cx="4548165" cy="3032110"/>
              </a:xfrm>
              <a:prstGeom prst="rect">
                <a:avLst/>
              </a:prstGeom>
            </p:spPr>
          </p:pic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3B70C6EF-A8A7-FF48-9CD3-893C8289616F}"/>
                  </a:ext>
                </a:extLst>
              </p:cNvPr>
              <p:cNvSpPr txBox="1"/>
              <p:nvPr/>
            </p:nvSpPr>
            <p:spPr>
              <a:xfrm>
                <a:off x="1068144" y="3646644"/>
                <a:ext cx="362764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3200">
                    <a:solidFill>
                      <a:schemeClr val="accent5">
                        <a:lumMod val="75000"/>
                      </a:schemeClr>
                    </a:solidFill>
                    <a:latin typeface="uVeiwDB" panose="02000600000000000000" pitchFamily="2" charset="-128"/>
                    <a:ea typeface="uVeiwDB" panose="02000600000000000000" pitchFamily="2" charset="-128"/>
                  </a:rPr>
                  <a:t>マインドフルネス</a:t>
                </a:r>
              </a:p>
            </p:txBody>
          </p:sp>
        </p:grp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13B7CABF-0621-674D-BC7F-EE6175193B1A}"/>
                </a:ext>
              </a:extLst>
            </p:cNvPr>
            <p:cNvGrpSpPr/>
            <p:nvPr/>
          </p:nvGrpSpPr>
          <p:grpSpPr>
            <a:xfrm>
              <a:off x="5691709" y="1030099"/>
              <a:ext cx="4149195" cy="5342992"/>
              <a:chOff x="5691709" y="1030099"/>
              <a:chExt cx="4149195" cy="5342992"/>
            </a:xfrm>
          </p:grpSpPr>
          <p:sp>
            <p:nvSpPr>
              <p:cNvPr id="14" name="矩形 40">
                <a:extLst>
                  <a:ext uri="{FF2B5EF4-FFF2-40B4-BE49-F238E27FC236}">
                    <a16:creationId xmlns:a16="http://schemas.microsoft.com/office/drawing/2014/main" id="{5C576CE3-79AA-E648-8293-6166A25ACD52}"/>
                  </a:ext>
                </a:extLst>
              </p:cNvPr>
              <p:cNvSpPr/>
              <p:nvPr/>
            </p:nvSpPr>
            <p:spPr>
              <a:xfrm>
                <a:off x="5691709" y="1030099"/>
                <a:ext cx="4149195" cy="5342992"/>
              </a:xfrm>
              <a:prstGeom prst="rect">
                <a:avLst/>
              </a:prstGeom>
              <a:solidFill>
                <a:srgbClr val="D1EE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/>
              </a:p>
            </p:txBody>
          </p:sp>
          <p:pic>
            <p:nvPicPr>
              <p:cNvPr id="15" name="図 14" descr="テーブル, 皿, 座る, スプ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04FFD8FC-C617-5D4D-939C-70A6072D6A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22583" y="1180633"/>
                <a:ext cx="3087446" cy="2466011"/>
              </a:xfrm>
              <a:prstGeom prst="rect">
                <a:avLst/>
              </a:prstGeom>
            </p:spPr>
          </p:pic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6372658D-E20D-8B47-8171-5D61AE66E5F1}"/>
                  </a:ext>
                </a:extLst>
              </p:cNvPr>
              <p:cNvSpPr txBox="1"/>
              <p:nvPr/>
            </p:nvSpPr>
            <p:spPr>
              <a:xfrm>
                <a:off x="6031690" y="3646644"/>
                <a:ext cx="34692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3200">
                    <a:solidFill>
                      <a:schemeClr val="accent5">
                        <a:lumMod val="75000"/>
                      </a:schemeClr>
                    </a:solidFill>
                    <a:latin typeface="uVeiwDB" panose="02000600000000000000" pitchFamily="2" charset="-128"/>
                    <a:ea typeface="uVeiwDB" panose="02000600000000000000" pitchFamily="2" charset="-128"/>
                  </a:rPr>
                  <a:t>ファスティング </a:t>
                </a:r>
                <a:endParaRPr kumimoji="1" lang="ja-JP" altLang="en-US" sz="3200">
                  <a:solidFill>
                    <a:schemeClr val="accent5">
                      <a:lumMod val="75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endParaRPr>
              </a:p>
            </p:txBody>
          </p:sp>
        </p:grp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EEFDE9D0-2BDF-744C-BE50-E907344FC1FB}"/>
                </a:ext>
              </a:extLst>
            </p:cNvPr>
            <p:cNvSpPr txBox="1"/>
            <p:nvPr/>
          </p:nvSpPr>
          <p:spPr>
            <a:xfrm>
              <a:off x="5043385" y="3752034"/>
              <a:ext cx="5653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❌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256008-D6FF-B843-AE76-CDB55864F0C7}"/>
              </a:ext>
            </a:extLst>
          </p:cNvPr>
          <p:cNvSpPr txBox="1"/>
          <p:nvPr/>
        </p:nvSpPr>
        <p:spPr>
          <a:xfrm>
            <a:off x="1133195" y="4241521"/>
            <a:ext cx="35702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■脳科学的根拠に基づく</a:t>
            </a:r>
            <a:endParaRPr kumimoji="1" lang="en-US" altLang="ja-JP" sz="24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　脳トレーニング法</a:t>
            </a:r>
            <a:endParaRPr kumimoji="1" lang="ja-JP" altLang="en-US" sz="240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5095C7F-F8ED-124B-A62B-909606952936}"/>
              </a:ext>
            </a:extLst>
          </p:cNvPr>
          <p:cNvSpPr txBox="1"/>
          <p:nvPr/>
        </p:nvSpPr>
        <p:spPr>
          <a:xfrm>
            <a:off x="7314900" y="482101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>
                <a:latin typeface="uVeiwDB" panose="02000600000000000000" pitchFamily="2" charset="-128"/>
                <a:ea typeface="uVeiwDB" panose="02000600000000000000" pitchFamily="2" charset="-128"/>
              </a:rPr>
              <a:t>断食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B75ACB-1533-7848-B286-CB76EA431288}"/>
              </a:ext>
            </a:extLst>
          </p:cNvPr>
          <p:cNvSpPr txBox="1"/>
          <p:nvPr/>
        </p:nvSpPr>
        <p:spPr>
          <a:xfrm>
            <a:off x="1134409" y="5082621"/>
            <a:ext cx="29530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■あれこれ考えず</a:t>
            </a:r>
            <a:endParaRPr kumimoji="1" lang="en-US" altLang="ja-JP" sz="24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ただ目の前の事に</a:t>
            </a:r>
            <a:endParaRPr kumimoji="1" lang="en-US" altLang="ja-JP" sz="24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　</a:t>
            </a:r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集中している</a:t>
            </a:r>
            <a:r>
              <a:rPr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状態</a:t>
            </a:r>
            <a:endParaRPr kumimoji="1" lang="ja-JP" altLang="en-US" sz="240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5192788"/>
      </p:ext>
    </p:extLst>
  </p:cSld>
  <p:clrMapOvr>
    <a:masterClrMapping/>
  </p:clrMapOvr>
  <p:transition spd="slow" advClick="0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7366119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とは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F7C7611-A6A7-6F40-A834-F85499EB9264}"/>
              </a:ext>
            </a:extLst>
          </p:cNvPr>
          <p:cNvGrpSpPr/>
          <p:nvPr/>
        </p:nvGrpSpPr>
        <p:grpSpPr>
          <a:xfrm>
            <a:off x="1075754" y="1138981"/>
            <a:ext cx="8414610" cy="1263047"/>
            <a:chOff x="1075754" y="1514509"/>
            <a:chExt cx="8414610" cy="126304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B70C6EF-A8A7-FF48-9CD3-893C8289616F}"/>
                </a:ext>
              </a:extLst>
            </p:cNvPr>
            <p:cNvSpPr txBox="1"/>
            <p:nvPr/>
          </p:nvSpPr>
          <p:spPr>
            <a:xfrm>
              <a:off x="1075754" y="1514509"/>
              <a:ext cx="8414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solidFill>
                    <a:schemeClr val="accent5">
                      <a:lumMod val="75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マインドフルネス</a:t>
              </a:r>
              <a:r>
                <a:rPr kumimoji="1" lang="ja-JP" altLang="en-US" sz="2800">
                  <a:latin typeface="uVeiwDB" panose="02000600000000000000" pitchFamily="2" charset="-128"/>
                  <a:ea typeface="uVeiwDB" panose="02000600000000000000" pitchFamily="2" charset="-128"/>
                </a:rPr>
                <a:t>で</a:t>
              </a:r>
              <a:r>
                <a:rPr kumimoji="1" lang="ja-JP" altLang="en-US" sz="3200">
                  <a:solidFill>
                    <a:srgbClr val="FF0000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「脳」</a:t>
              </a:r>
              <a:r>
                <a:rPr lang="ja-JP" altLang="en-US" sz="2800">
                  <a:latin typeface="uVeiwDB" panose="02000600000000000000" pitchFamily="2" charset="-128"/>
                  <a:ea typeface="uVeiwDB" panose="02000600000000000000" pitchFamily="2" charset="-128"/>
                </a:rPr>
                <a:t>の構造を変え</a:t>
              </a:r>
              <a:r>
                <a:rPr kumimoji="1" lang="ja-JP" altLang="en-US" sz="2800">
                  <a:latin typeface="uVeiwDB" panose="02000600000000000000" pitchFamily="2" charset="-128"/>
                  <a:ea typeface="uVeiwDB" panose="02000600000000000000" pitchFamily="2" charset="-128"/>
                </a:rPr>
                <a:t>、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B1ABBC4-BD70-9B49-B253-80F7B34C161B}"/>
                </a:ext>
              </a:extLst>
            </p:cNvPr>
            <p:cNvSpPr txBox="1"/>
            <p:nvPr/>
          </p:nvSpPr>
          <p:spPr>
            <a:xfrm>
              <a:off x="1075754" y="2192781"/>
              <a:ext cx="8414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solidFill>
                    <a:schemeClr val="accent5">
                      <a:lumMod val="75000"/>
                    </a:schemeClr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ファスティング </a:t>
              </a:r>
              <a:r>
                <a:rPr kumimoji="1" lang="ja-JP" altLang="en-US" sz="2800">
                  <a:latin typeface="uVeiwDB" panose="02000600000000000000" pitchFamily="2" charset="-128"/>
                  <a:ea typeface="uVeiwDB" panose="02000600000000000000" pitchFamily="2" charset="-128"/>
                </a:rPr>
                <a:t>で</a:t>
              </a:r>
              <a:r>
                <a:rPr kumimoji="1" lang="en-US" altLang="ja-JP" sz="2800" dirty="0">
                  <a:latin typeface="uVeiwDB" panose="02000600000000000000" pitchFamily="2" charset="-128"/>
                  <a:ea typeface="uVeiwDB" panose="02000600000000000000" pitchFamily="2" charset="-128"/>
                </a:rPr>
                <a:t> </a:t>
              </a:r>
              <a:r>
                <a:rPr lang="ja-JP" altLang="en-US" sz="3200">
                  <a:solidFill>
                    <a:srgbClr val="FF0000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ダイエット！</a:t>
              </a:r>
              <a:endParaRPr kumimoji="1" lang="ja-JP" altLang="en-US" sz="2800"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sp>
        <p:nvSpPr>
          <p:cNvPr id="7" name="三角形 6">
            <a:extLst>
              <a:ext uri="{FF2B5EF4-FFF2-40B4-BE49-F238E27FC236}">
                <a16:creationId xmlns:a16="http://schemas.microsoft.com/office/drawing/2014/main" id="{C0C5BE50-DB20-A847-BF22-69AD14CDE78C}"/>
              </a:ext>
            </a:extLst>
          </p:cNvPr>
          <p:cNvSpPr/>
          <p:nvPr/>
        </p:nvSpPr>
        <p:spPr>
          <a:xfrm rot="10800000">
            <a:off x="4733231" y="2597357"/>
            <a:ext cx="1136073" cy="57268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B75ACB-1533-7848-B286-CB76EA431288}"/>
              </a:ext>
            </a:extLst>
          </p:cNvPr>
          <p:cNvSpPr txBox="1"/>
          <p:nvPr/>
        </p:nvSpPr>
        <p:spPr>
          <a:xfrm>
            <a:off x="1075754" y="3275000"/>
            <a:ext cx="8414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「痩せられない脳」から</a:t>
            </a:r>
            <a:endParaRPr kumimoji="1" lang="en-US" altLang="ja-JP" sz="24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pPr algn="ctr"/>
            <a:r>
              <a:rPr kumimoji="1" lang="ja-JP" altLang="en-US" sz="3600">
                <a:solidFill>
                  <a:srgbClr val="FF0000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「太らない脳」</a:t>
            </a:r>
            <a:r>
              <a:rPr kumimoji="1" lang="ja-JP" altLang="en-US" sz="2400">
                <a:latin typeface="uVeiwDB" panose="02000600000000000000" pitchFamily="2" charset="-128"/>
                <a:ea typeface="uVeiwDB" panose="02000600000000000000" pitchFamily="2" charset="-128"/>
              </a:rPr>
              <a:t>へ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75100BF-E45A-BE4C-9170-0A638CCA3231}"/>
              </a:ext>
            </a:extLst>
          </p:cNvPr>
          <p:cNvGrpSpPr/>
          <p:nvPr/>
        </p:nvGrpSpPr>
        <p:grpSpPr>
          <a:xfrm>
            <a:off x="807373" y="5333652"/>
            <a:ext cx="8987791" cy="980868"/>
            <a:chOff x="807373" y="5333652"/>
            <a:chExt cx="8987791" cy="980868"/>
          </a:xfrm>
        </p:grpSpPr>
        <p:sp>
          <p:nvSpPr>
            <p:cNvPr id="13" name="矩形 40">
              <a:extLst>
                <a:ext uri="{FF2B5EF4-FFF2-40B4-BE49-F238E27FC236}">
                  <a16:creationId xmlns:a16="http://schemas.microsoft.com/office/drawing/2014/main" id="{81313EB8-B0D3-824A-881A-7A1C7B4125CF}"/>
                </a:ext>
              </a:extLst>
            </p:cNvPr>
            <p:cNvSpPr/>
            <p:nvPr/>
          </p:nvSpPr>
          <p:spPr>
            <a:xfrm>
              <a:off x="807373" y="5333652"/>
              <a:ext cx="8987791" cy="980868"/>
            </a:xfrm>
            <a:prstGeom prst="rect">
              <a:avLst/>
            </a:prstGeom>
            <a:solidFill>
              <a:srgbClr val="D1EE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E094A7-BFBA-314D-B617-05AB309CDD9C}"/>
                </a:ext>
              </a:extLst>
            </p:cNvPr>
            <p:cNvSpPr txBox="1"/>
            <p:nvPr/>
          </p:nvSpPr>
          <p:spPr>
            <a:xfrm>
              <a:off x="807373" y="5474001"/>
              <a:ext cx="89877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>
                  <a:latin typeface="uVeiwDB" panose="02000600000000000000" pitchFamily="2" charset="-128"/>
                  <a:ea typeface="uVeiwDB" panose="02000600000000000000" pitchFamily="2" charset="-128"/>
                </a:rPr>
                <a:t>だから</a:t>
              </a:r>
              <a:r>
                <a:rPr kumimoji="1" lang="ja-JP" altLang="en-US" sz="4000">
                  <a:solidFill>
                    <a:srgbClr val="FF0000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リバウンド</a:t>
              </a:r>
              <a:r>
                <a:rPr kumimoji="1" lang="ja-JP" altLang="en-US" sz="4000">
                  <a:latin typeface="uVeiwDB" panose="02000600000000000000" pitchFamily="2" charset="-128"/>
                  <a:ea typeface="uVeiwDB" panose="02000600000000000000" pitchFamily="2" charset="-128"/>
                </a:rPr>
                <a:t>しにくい！</a:t>
              </a:r>
            </a:p>
          </p:txBody>
        </p:sp>
      </p:grpSp>
      <p:sp>
        <p:nvSpPr>
          <p:cNvPr id="21" name="三角形 20">
            <a:extLst>
              <a:ext uri="{FF2B5EF4-FFF2-40B4-BE49-F238E27FC236}">
                <a16:creationId xmlns:a16="http://schemas.microsoft.com/office/drawing/2014/main" id="{77C84FAC-A1CC-9A4D-9B11-FF2153B5B34D}"/>
              </a:ext>
            </a:extLst>
          </p:cNvPr>
          <p:cNvSpPr/>
          <p:nvPr/>
        </p:nvSpPr>
        <p:spPr>
          <a:xfrm rot="10800000">
            <a:off x="4733231" y="4550848"/>
            <a:ext cx="1136073" cy="57268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565681"/>
      </p:ext>
    </p:extLst>
  </p:cSld>
  <p:clrMapOvr>
    <a:masterClrMapping/>
  </p:clrMapOvr>
  <p:transition spd="slow" advClick="0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7776488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マインドフルネスファスティング の特徴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32238C4F-AC84-9143-8109-E5C04710EE40}"/>
              </a:ext>
            </a:extLst>
          </p:cNvPr>
          <p:cNvGrpSpPr/>
          <p:nvPr/>
        </p:nvGrpSpPr>
        <p:grpSpPr>
          <a:xfrm>
            <a:off x="1464118" y="1255376"/>
            <a:ext cx="7776489" cy="833500"/>
            <a:chOff x="1464118" y="1086560"/>
            <a:chExt cx="7776489" cy="833500"/>
          </a:xfrm>
        </p:grpSpPr>
        <p:sp>
          <p:nvSpPr>
            <p:cNvPr id="14" name="矩形 40">
              <a:extLst>
                <a:ext uri="{FF2B5EF4-FFF2-40B4-BE49-F238E27FC236}">
                  <a16:creationId xmlns:a16="http://schemas.microsoft.com/office/drawing/2014/main" id="{5C576CE3-79AA-E648-8293-6166A25ACD52}"/>
                </a:ext>
              </a:extLst>
            </p:cNvPr>
            <p:cNvSpPr/>
            <p:nvPr/>
          </p:nvSpPr>
          <p:spPr>
            <a:xfrm>
              <a:off x="1464118" y="1086560"/>
              <a:ext cx="7776489" cy="833500"/>
            </a:xfrm>
            <a:prstGeom prst="rect">
              <a:avLst/>
            </a:prstGeom>
            <a:solidFill>
              <a:srgbClr val="6FC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6372658D-E20D-8B47-8171-5D61AE66E5F1}"/>
                </a:ext>
              </a:extLst>
            </p:cNvPr>
            <p:cNvSpPr txBox="1"/>
            <p:nvPr/>
          </p:nvSpPr>
          <p:spPr>
            <a:xfrm>
              <a:off x="2032144" y="1216897"/>
              <a:ext cx="6640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リバウンドせずにダイエット</a:t>
              </a:r>
            </a:p>
          </p:txBody>
        </p: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7008B155-7C59-6F43-A52D-582E5E9AEB6C}"/>
              </a:ext>
            </a:extLst>
          </p:cNvPr>
          <p:cNvGrpSpPr/>
          <p:nvPr/>
        </p:nvGrpSpPr>
        <p:grpSpPr>
          <a:xfrm>
            <a:off x="1464113" y="2282680"/>
            <a:ext cx="7776489" cy="833500"/>
            <a:chOff x="1464116" y="2163873"/>
            <a:chExt cx="7776489" cy="833500"/>
          </a:xfrm>
        </p:grpSpPr>
        <p:sp>
          <p:nvSpPr>
            <p:cNvPr id="57" name="矩形 40">
              <a:extLst>
                <a:ext uri="{FF2B5EF4-FFF2-40B4-BE49-F238E27FC236}">
                  <a16:creationId xmlns:a16="http://schemas.microsoft.com/office/drawing/2014/main" id="{14312B9D-DE69-6440-A14D-68559E2768DE}"/>
                </a:ext>
              </a:extLst>
            </p:cNvPr>
            <p:cNvSpPr/>
            <p:nvPr/>
          </p:nvSpPr>
          <p:spPr>
            <a:xfrm>
              <a:off x="1464116" y="2163873"/>
              <a:ext cx="7776489" cy="833500"/>
            </a:xfrm>
            <a:prstGeom prst="rect">
              <a:avLst/>
            </a:prstGeom>
            <a:solidFill>
              <a:srgbClr val="6FC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78C69D04-AA11-D04C-B56E-6349EC398E39}"/>
                </a:ext>
              </a:extLst>
            </p:cNvPr>
            <p:cNvSpPr txBox="1"/>
            <p:nvPr/>
          </p:nvSpPr>
          <p:spPr>
            <a:xfrm>
              <a:off x="2616113" y="2288235"/>
              <a:ext cx="4996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運動の必要なし</a:t>
              </a:r>
            </a:p>
          </p:txBody>
        </p: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050DE49B-9887-D84A-8514-7E6DA9437DEA}"/>
              </a:ext>
            </a:extLst>
          </p:cNvPr>
          <p:cNvGrpSpPr/>
          <p:nvPr/>
        </p:nvGrpSpPr>
        <p:grpSpPr>
          <a:xfrm>
            <a:off x="1464113" y="3307245"/>
            <a:ext cx="7776489" cy="833500"/>
            <a:chOff x="1464115" y="3345372"/>
            <a:chExt cx="7776489" cy="833500"/>
          </a:xfrm>
        </p:grpSpPr>
        <p:sp>
          <p:nvSpPr>
            <p:cNvPr id="58" name="矩形 40">
              <a:extLst>
                <a:ext uri="{FF2B5EF4-FFF2-40B4-BE49-F238E27FC236}">
                  <a16:creationId xmlns:a16="http://schemas.microsoft.com/office/drawing/2014/main" id="{1278942F-28CF-0142-9FB6-C69BB8A550C9}"/>
                </a:ext>
              </a:extLst>
            </p:cNvPr>
            <p:cNvSpPr/>
            <p:nvPr/>
          </p:nvSpPr>
          <p:spPr>
            <a:xfrm>
              <a:off x="1464115" y="3345372"/>
              <a:ext cx="7776489" cy="833500"/>
            </a:xfrm>
            <a:prstGeom prst="rect">
              <a:avLst/>
            </a:prstGeom>
            <a:solidFill>
              <a:srgbClr val="6FC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2D6585B1-3BEE-784E-B720-9F685C1D8F96}"/>
                </a:ext>
              </a:extLst>
            </p:cNvPr>
            <p:cNvSpPr txBox="1"/>
            <p:nvPr/>
          </p:nvSpPr>
          <p:spPr>
            <a:xfrm>
              <a:off x="2616113" y="3482308"/>
              <a:ext cx="4996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デトックス作用</a:t>
              </a:r>
              <a:endParaRPr kumimoji="1"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996EEFDB-B090-4042-AAFE-3B3BF875F639}"/>
              </a:ext>
            </a:extLst>
          </p:cNvPr>
          <p:cNvGrpSpPr/>
          <p:nvPr/>
        </p:nvGrpSpPr>
        <p:grpSpPr>
          <a:xfrm>
            <a:off x="1464113" y="4331810"/>
            <a:ext cx="7776489" cy="833500"/>
            <a:chOff x="1464114" y="4526871"/>
            <a:chExt cx="7776489" cy="833500"/>
          </a:xfrm>
        </p:grpSpPr>
        <p:sp>
          <p:nvSpPr>
            <p:cNvPr id="59" name="矩形 40">
              <a:extLst>
                <a:ext uri="{FF2B5EF4-FFF2-40B4-BE49-F238E27FC236}">
                  <a16:creationId xmlns:a16="http://schemas.microsoft.com/office/drawing/2014/main" id="{E4E80FB3-8EF1-794B-83AC-B2436B7DF563}"/>
                </a:ext>
              </a:extLst>
            </p:cNvPr>
            <p:cNvSpPr/>
            <p:nvPr/>
          </p:nvSpPr>
          <p:spPr>
            <a:xfrm>
              <a:off x="1464114" y="4526871"/>
              <a:ext cx="7776489" cy="833500"/>
            </a:xfrm>
            <a:prstGeom prst="rect">
              <a:avLst/>
            </a:prstGeom>
            <a:solidFill>
              <a:srgbClr val="6FC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DA185D9-8A3B-144D-B981-DBA01D81A310}"/>
                </a:ext>
              </a:extLst>
            </p:cNvPr>
            <p:cNvSpPr txBox="1"/>
            <p:nvPr/>
          </p:nvSpPr>
          <p:spPr>
            <a:xfrm>
              <a:off x="2616112" y="4651233"/>
              <a:ext cx="4996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ストレスへの対応</a:t>
              </a:r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87A8C69D-1538-3140-AFC4-D06E9D661050}"/>
              </a:ext>
            </a:extLst>
          </p:cNvPr>
          <p:cNvGrpSpPr/>
          <p:nvPr/>
        </p:nvGrpSpPr>
        <p:grpSpPr>
          <a:xfrm>
            <a:off x="1464112" y="5356375"/>
            <a:ext cx="7776489" cy="833500"/>
            <a:chOff x="1464113" y="5636756"/>
            <a:chExt cx="7776489" cy="833500"/>
          </a:xfrm>
        </p:grpSpPr>
        <p:sp>
          <p:nvSpPr>
            <p:cNvPr id="60" name="矩形 40">
              <a:extLst>
                <a:ext uri="{FF2B5EF4-FFF2-40B4-BE49-F238E27FC236}">
                  <a16:creationId xmlns:a16="http://schemas.microsoft.com/office/drawing/2014/main" id="{304E02E8-B6BA-E046-AFF2-063F9C2468F6}"/>
                </a:ext>
              </a:extLst>
            </p:cNvPr>
            <p:cNvSpPr/>
            <p:nvPr/>
          </p:nvSpPr>
          <p:spPr>
            <a:xfrm>
              <a:off x="1464113" y="5636756"/>
              <a:ext cx="7776489" cy="833500"/>
            </a:xfrm>
            <a:prstGeom prst="rect">
              <a:avLst/>
            </a:prstGeom>
            <a:solidFill>
              <a:srgbClr val="6FC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1EB1D26-39E6-DA4C-9A87-15E3BDEF2A82}"/>
                </a:ext>
              </a:extLst>
            </p:cNvPr>
            <p:cNvSpPr txBox="1"/>
            <p:nvPr/>
          </p:nvSpPr>
          <p:spPr>
            <a:xfrm>
              <a:off x="2634869" y="5761118"/>
              <a:ext cx="4996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>
                  <a:solidFill>
                    <a:schemeClr val="bg1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集中力アップ</a:t>
              </a:r>
              <a:endParaRPr kumimoji="1" lang="ja-JP" altLang="en-US" sz="3200">
                <a:solidFill>
                  <a:schemeClr val="bg1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297214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802410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AAD783B-6562-7A43-8850-6E9D8E5C9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37" y="2233246"/>
            <a:ext cx="4167553" cy="4167553"/>
          </a:xfrm>
          <a:prstGeom prst="rect">
            <a:avLst/>
          </a:prstGeom>
        </p:spPr>
      </p:pic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7D5CC700-587E-F94D-AB03-49D449D1CBDC}"/>
              </a:ext>
            </a:extLst>
          </p:cNvPr>
          <p:cNvSpPr txBox="1">
            <a:spLocks/>
          </p:cNvSpPr>
          <p:nvPr/>
        </p:nvSpPr>
        <p:spPr>
          <a:xfrm>
            <a:off x="652194" y="733452"/>
            <a:ext cx="10334674" cy="19823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700"/>
              <a:t>従来のダイエット：糖質制限、などガマンする方法は教えるが、</a:t>
            </a: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700"/>
              <a:t>どうやって食べる事をガマンし続けるかは教えてくれない</a:t>
            </a: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01A114-8A43-1144-8E1B-1ADF62968093}"/>
              </a:ext>
            </a:extLst>
          </p:cNvPr>
          <p:cNvSpPr txBox="1"/>
          <p:nvPr/>
        </p:nvSpPr>
        <p:spPr>
          <a:xfrm>
            <a:off x="5161940" y="2715811"/>
            <a:ext cx="5163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700">
                <a:latin typeface="uVeiwDB" panose="02000600000000000000" pitchFamily="2" charset="-128"/>
                <a:ea typeface="uVeiwDB" panose="02000600000000000000" pitchFamily="2" charset="-128"/>
              </a:rPr>
              <a:t>しかし自制心だけで</a:t>
            </a:r>
            <a:endParaRPr lang="en-US" altLang="ja-JP" sz="27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pPr algn="ctr"/>
            <a:r>
              <a:rPr kumimoji="1" lang="ja-JP" altLang="en-US" sz="2700">
                <a:latin typeface="uVeiwDB" panose="02000600000000000000" pitchFamily="2" charset="-128"/>
                <a:ea typeface="uVeiwDB" panose="02000600000000000000" pitchFamily="2" charset="-128"/>
              </a:rPr>
              <a:t>ガマンし続ける事は、実は</a:t>
            </a:r>
            <a:r>
              <a:rPr kumimoji="1" lang="en-US" altLang="ja-JP" sz="2700" dirty="0">
                <a:latin typeface="uVeiwDB" panose="02000600000000000000" pitchFamily="2" charset="-128"/>
                <a:ea typeface="uVeiwDB" panose="02000600000000000000" pitchFamily="2" charset="-128"/>
              </a:rPr>
              <a:t>…</a:t>
            </a:r>
          </a:p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AFFC24E-AB4F-FA4C-8CC7-FDE57FFAFAF9}"/>
              </a:ext>
            </a:extLst>
          </p:cNvPr>
          <p:cNvSpPr txBox="1"/>
          <p:nvPr/>
        </p:nvSpPr>
        <p:spPr>
          <a:xfrm rot="21051632">
            <a:off x="5094486" y="4040681"/>
            <a:ext cx="5294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>
                <a:solidFill>
                  <a:srgbClr val="E34E4E"/>
                </a:solidFill>
                <a:latin typeface="07LightNovelPOP" panose="02000800000000000000" pitchFamily="2" charset="-128"/>
                <a:ea typeface="07LightNovelPOP" panose="02000800000000000000" pitchFamily="2" charset="-128"/>
              </a:rPr>
              <a:t>不可能！</a:t>
            </a:r>
          </a:p>
        </p:txBody>
      </p:sp>
    </p:spTree>
    <p:extLst>
      <p:ext uri="{BB962C8B-B14F-4D97-AF65-F5344CB8AC3E}">
        <p14:creationId xmlns:p14="http://schemas.microsoft.com/office/powerpoint/2010/main" val="2838111475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802410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7D5CC700-587E-F94D-AB03-49D449D1CBDC}"/>
              </a:ext>
            </a:extLst>
          </p:cNvPr>
          <p:cNvSpPr txBox="1">
            <a:spLocks/>
          </p:cNvSpPr>
          <p:nvPr/>
        </p:nvSpPr>
        <p:spPr>
          <a:xfrm>
            <a:off x="652194" y="944473"/>
            <a:ext cx="1654908" cy="12782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700"/>
              <a:t>なぜなら</a:t>
            </a:r>
            <a:endParaRPr lang="en-US" altLang="ja-JP" sz="200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BC29D0D-982C-914A-82ED-714B322F514B}"/>
              </a:ext>
            </a:extLst>
          </p:cNvPr>
          <p:cNvGrpSpPr/>
          <p:nvPr/>
        </p:nvGrpSpPr>
        <p:grpSpPr>
          <a:xfrm>
            <a:off x="695301" y="850032"/>
            <a:ext cx="9398657" cy="2891300"/>
            <a:chOff x="695301" y="850032"/>
            <a:chExt cx="9398657" cy="2891300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AFFC24E-AB4F-FA4C-8CC7-FDE57FFAFAF9}"/>
                </a:ext>
              </a:extLst>
            </p:cNvPr>
            <p:cNvSpPr txBox="1"/>
            <p:nvPr/>
          </p:nvSpPr>
          <p:spPr>
            <a:xfrm>
              <a:off x="1928447" y="1198866"/>
              <a:ext cx="41675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>
                  <a:solidFill>
                    <a:srgbClr val="E34E4E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食べる</a:t>
              </a:r>
              <a:r>
                <a:rPr kumimoji="1" lang="en-US" altLang="ja-JP" sz="4400" dirty="0">
                  <a:solidFill>
                    <a:srgbClr val="E34E4E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=</a:t>
              </a:r>
              <a:r>
                <a:rPr lang="ja-JP" altLang="en-US" sz="4400">
                  <a:solidFill>
                    <a:srgbClr val="E34E4E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快楽</a:t>
              </a:r>
              <a:endParaRPr kumimoji="1" lang="ja-JP" altLang="en-US" sz="4400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4EED521-A207-244C-B6E7-CB79A826E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02658" y="850032"/>
              <a:ext cx="2891300" cy="2891300"/>
            </a:xfrm>
            <a:prstGeom prst="rect">
              <a:avLst/>
            </a:prstGeom>
          </p:spPr>
        </p:pic>
        <p:sp>
          <p:nvSpPr>
            <p:cNvPr id="9" name="コンテンツ プレースホルダー 2">
              <a:extLst>
                <a:ext uri="{FF2B5EF4-FFF2-40B4-BE49-F238E27FC236}">
                  <a16:creationId xmlns:a16="http://schemas.microsoft.com/office/drawing/2014/main" id="{84465131-3E68-D64B-8BBD-7F07378596EA}"/>
                </a:ext>
              </a:extLst>
            </p:cNvPr>
            <p:cNvSpPr txBox="1">
              <a:spLocks/>
            </p:cNvSpPr>
            <p:nvPr/>
          </p:nvSpPr>
          <p:spPr>
            <a:xfrm>
              <a:off x="5816434" y="944473"/>
              <a:ext cx="1654908" cy="1278228"/>
            </a:xfrm>
            <a:prstGeom prst="rect">
              <a:avLst/>
            </a:prstGeom>
          </p:spPr>
          <p:txBody>
            <a:bodyPr anchor="t">
              <a:norm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ja-JP" altLang="en-US" sz="2700"/>
                <a:t>という</a:t>
              </a:r>
              <a:endParaRPr lang="en-US" altLang="ja-JP" sz="200" dirty="0"/>
            </a:p>
          </p:txBody>
        </p:sp>
        <p:sp>
          <p:nvSpPr>
            <p:cNvPr id="10" name="コンテンツ プレースホルダー 2">
              <a:extLst>
                <a:ext uri="{FF2B5EF4-FFF2-40B4-BE49-F238E27FC236}">
                  <a16:creationId xmlns:a16="http://schemas.microsoft.com/office/drawing/2014/main" id="{DF84741A-AEC6-0D4E-BE5F-E97F182B7850}"/>
                </a:ext>
              </a:extLst>
            </p:cNvPr>
            <p:cNvSpPr txBox="1">
              <a:spLocks/>
            </p:cNvSpPr>
            <p:nvPr/>
          </p:nvSpPr>
          <p:spPr>
            <a:xfrm>
              <a:off x="695301" y="1627055"/>
              <a:ext cx="3807264" cy="1278228"/>
            </a:xfrm>
            <a:prstGeom prst="rect">
              <a:avLst/>
            </a:prstGeom>
          </p:spPr>
          <p:txBody>
            <a:bodyPr anchor="t">
              <a:norm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ja-JP" altLang="en-US" sz="2700"/>
                <a:t>脳の仕組みがあり、</a:t>
              </a:r>
              <a:endParaRPr lang="en-US" altLang="ja-JP" sz="200" dirty="0"/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C6AC087-C3D3-7346-8800-5815DFF4EC20}"/>
              </a:ext>
            </a:extLst>
          </p:cNvPr>
          <p:cNvGrpSpPr/>
          <p:nvPr/>
        </p:nvGrpSpPr>
        <p:grpSpPr>
          <a:xfrm>
            <a:off x="416634" y="2873275"/>
            <a:ext cx="9458914" cy="3623347"/>
            <a:chOff x="416634" y="2873275"/>
            <a:chExt cx="9458914" cy="3623347"/>
          </a:xfrm>
        </p:grpSpPr>
        <p:pic>
          <p:nvPicPr>
            <p:cNvPr id="7" name="図 6" descr="口を開けている手&#10;&#10;低い精度で自動的に生成された説明">
              <a:extLst>
                <a:ext uri="{FF2B5EF4-FFF2-40B4-BE49-F238E27FC236}">
                  <a16:creationId xmlns:a16="http://schemas.microsoft.com/office/drawing/2014/main" id="{54DAA2C7-556F-BD49-B733-73A8855916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1444" b="11635"/>
            <a:stretch/>
          </p:blipFill>
          <p:spPr>
            <a:xfrm>
              <a:off x="5584874" y="4868396"/>
              <a:ext cx="4290674" cy="1628226"/>
            </a:xfrm>
            <a:prstGeom prst="rect">
              <a:avLst/>
            </a:prstGeom>
          </p:spPr>
        </p:pic>
        <p:sp>
          <p:nvSpPr>
            <p:cNvPr id="13" name="コンテンツ プレースホルダー 2">
              <a:extLst>
                <a:ext uri="{FF2B5EF4-FFF2-40B4-BE49-F238E27FC236}">
                  <a16:creationId xmlns:a16="http://schemas.microsoft.com/office/drawing/2014/main" id="{9E559737-1B26-284B-B42F-6D3DDFC81B19}"/>
                </a:ext>
              </a:extLst>
            </p:cNvPr>
            <p:cNvSpPr txBox="1">
              <a:spLocks/>
            </p:cNvSpPr>
            <p:nvPr/>
          </p:nvSpPr>
          <p:spPr>
            <a:xfrm>
              <a:off x="695301" y="2873275"/>
              <a:ext cx="3807263" cy="1278228"/>
            </a:xfrm>
            <a:prstGeom prst="rect">
              <a:avLst/>
            </a:prstGeom>
          </p:spPr>
          <p:txBody>
            <a:bodyPr anchor="t">
              <a:norm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ja-JP" altLang="en-US" sz="2700"/>
                <a:t>食べる快楽は</a:t>
              </a:r>
              <a:endParaRPr lang="en-US" altLang="ja-JP" sz="200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C32BCAA-52A5-E24B-BFBF-3ABC2C73626A}"/>
                </a:ext>
              </a:extLst>
            </p:cNvPr>
            <p:cNvSpPr txBox="1"/>
            <p:nvPr/>
          </p:nvSpPr>
          <p:spPr>
            <a:xfrm>
              <a:off x="416634" y="3845783"/>
              <a:ext cx="678602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400">
                  <a:solidFill>
                    <a:srgbClr val="E34E4E"/>
                  </a:solidFill>
                  <a:latin typeface="uVeiwDB" panose="02000600000000000000" pitchFamily="2" charset="-128"/>
                  <a:ea typeface="uVeiwDB" panose="02000600000000000000" pitchFamily="2" charset="-128"/>
                </a:rPr>
                <a:t>コカインの快楽より強烈</a:t>
              </a:r>
              <a:endParaRPr kumimoji="1" lang="ja-JP" altLang="en-US" sz="4400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111139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760735" y="148677"/>
            <a:ext cx="8802410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81620C2-FF88-6B42-A37A-B1C437335A84}"/>
              </a:ext>
            </a:extLst>
          </p:cNvPr>
          <p:cNvSpPr txBox="1"/>
          <p:nvPr/>
        </p:nvSpPr>
        <p:spPr>
          <a:xfrm>
            <a:off x="3318778" y="4202467"/>
            <a:ext cx="69100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uVeiwDB" panose="02000600000000000000" pitchFamily="2" charset="-128"/>
                <a:ea typeface="uVeiwDB" panose="02000600000000000000" pitchFamily="2" charset="-128"/>
              </a:rPr>
              <a:t>■現代は</a:t>
            </a:r>
            <a:r>
              <a:rPr lang="ja-JP" altLang="en-US" sz="2800">
                <a:solidFill>
                  <a:srgbClr val="E34E4E"/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高糖質、高脂肪、高カロリー</a:t>
            </a:r>
            <a:r>
              <a:rPr lang="ja-JP" altLang="en-US" sz="2800">
                <a:latin typeface="uVeiwDB" panose="02000600000000000000" pitchFamily="2" charset="-128"/>
                <a:ea typeface="uVeiwDB" panose="02000600000000000000" pitchFamily="2" charset="-128"/>
              </a:rPr>
              <a:t>の</a:t>
            </a:r>
            <a:endParaRPr lang="en-US" altLang="ja-JP" sz="2800" dirty="0">
              <a:latin typeface="uVeiwDB" panose="02000600000000000000" pitchFamily="2" charset="-128"/>
              <a:ea typeface="uVeiwDB" panose="02000600000000000000" pitchFamily="2" charset="-128"/>
            </a:endParaRPr>
          </a:p>
          <a:p>
            <a:r>
              <a:rPr lang="en-US" altLang="ja-JP" sz="2800" dirty="0">
                <a:latin typeface="uVeiwDB" panose="02000600000000000000" pitchFamily="2" charset="-128"/>
                <a:ea typeface="uVeiwDB" panose="02000600000000000000" pitchFamily="2" charset="-128"/>
              </a:rPr>
              <a:t>  </a:t>
            </a:r>
            <a:r>
              <a:rPr lang="ja-JP" altLang="en-US" sz="2800">
                <a:latin typeface="uVeiwDB" panose="02000600000000000000" pitchFamily="2" charset="-128"/>
                <a:ea typeface="uVeiwDB" panose="02000600000000000000" pitchFamily="2" charset="-128"/>
              </a:rPr>
              <a:t>食品に溢れ快楽中枢が狂いやすい</a:t>
            </a:r>
            <a:endParaRPr lang="en-US" altLang="ja-JP" sz="2800" dirty="0"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474DB5-50A9-5E46-8F6F-E3F233693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49" y="1502642"/>
            <a:ext cx="1616719" cy="1829701"/>
          </a:xfrm>
          <a:prstGeom prst="rect">
            <a:avLst/>
          </a:prstGeom>
        </p:spPr>
      </p:pic>
      <p:pic>
        <p:nvPicPr>
          <p:cNvPr id="6" name="図 5" descr="テーブル が含まれている画像&#10;&#10;自動的に生成された説明">
            <a:extLst>
              <a:ext uri="{FF2B5EF4-FFF2-40B4-BE49-F238E27FC236}">
                <a16:creationId xmlns:a16="http://schemas.microsoft.com/office/drawing/2014/main" id="{E4B7182D-2873-B14F-8ADB-F17137EDA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07" y="4016664"/>
            <a:ext cx="2439665" cy="1829750"/>
          </a:xfrm>
          <a:prstGeom prst="rect">
            <a:avLst/>
          </a:prstGeom>
        </p:spPr>
      </p:pic>
      <p:sp>
        <p:nvSpPr>
          <p:cNvPr id="29" name="コンテンツ プレースホルダー 2">
            <a:extLst>
              <a:ext uri="{FF2B5EF4-FFF2-40B4-BE49-F238E27FC236}">
                <a16:creationId xmlns:a16="http://schemas.microsoft.com/office/drawing/2014/main" id="{A86BF3CD-7A9B-9F4A-A54A-5D49E92075E5}"/>
              </a:ext>
            </a:extLst>
          </p:cNvPr>
          <p:cNvSpPr txBox="1">
            <a:spLocks/>
          </p:cNvSpPr>
          <p:nvPr/>
        </p:nvSpPr>
        <p:spPr>
          <a:xfrm>
            <a:off x="3318779" y="1226050"/>
            <a:ext cx="6840205" cy="1191442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300"/>
              <a:t>■人間の脳はドラッグなどの</a:t>
            </a:r>
            <a:endParaRPr lang="en-US" altLang="ja-JP" sz="33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3300" dirty="0"/>
              <a:t>  </a:t>
            </a:r>
            <a:r>
              <a:rPr lang="ja-JP" altLang="en-US" sz="3300"/>
              <a:t>強い快楽に依存しやすい</a:t>
            </a:r>
            <a:endParaRPr lang="en-US" altLang="ja-JP" sz="3300" dirty="0"/>
          </a:p>
        </p:txBody>
      </p:sp>
      <p:sp>
        <p:nvSpPr>
          <p:cNvPr id="31" name="コンテンツ プレースホルダー 2">
            <a:extLst>
              <a:ext uri="{FF2B5EF4-FFF2-40B4-BE49-F238E27FC236}">
                <a16:creationId xmlns:a16="http://schemas.microsoft.com/office/drawing/2014/main" id="{3EBB8178-F147-6741-985B-9DD1CFC34FAC}"/>
              </a:ext>
            </a:extLst>
          </p:cNvPr>
          <p:cNvSpPr txBox="1">
            <a:spLocks/>
          </p:cNvSpPr>
          <p:nvPr/>
        </p:nvSpPr>
        <p:spPr>
          <a:xfrm>
            <a:off x="3318778" y="2417492"/>
            <a:ext cx="6565949" cy="1520185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■食べる、という強い快楽をガマン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　し続けるのは非常に難しい</a:t>
            </a: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00"/>
              <a:t>　し</a:t>
            </a:r>
            <a:endParaRPr lang="en-US" altLang="ja-JP" sz="200" dirty="0"/>
          </a:p>
        </p:txBody>
      </p:sp>
    </p:spTree>
    <p:extLst>
      <p:ext uri="{BB962C8B-B14F-4D97-AF65-F5344CB8AC3E}">
        <p14:creationId xmlns:p14="http://schemas.microsoft.com/office/powerpoint/2010/main" val="3743585694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40">
            <a:extLst>
              <a:ext uri="{FF2B5EF4-FFF2-40B4-BE49-F238E27FC236}">
                <a16:creationId xmlns:a16="http://schemas.microsoft.com/office/drawing/2014/main" id="{CDEF4EC2-114F-2946-A0E3-E69A20ADFBFC}"/>
              </a:ext>
            </a:extLst>
          </p:cNvPr>
          <p:cNvSpPr/>
          <p:nvPr/>
        </p:nvSpPr>
        <p:spPr>
          <a:xfrm>
            <a:off x="1038495" y="2011679"/>
            <a:ext cx="8802410" cy="3845587"/>
          </a:xfrm>
          <a:prstGeom prst="rect">
            <a:avLst/>
          </a:prstGeom>
          <a:solidFill>
            <a:srgbClr val="D1E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sp>
        <p:nvSpPr>
          <p:cNvPr id="37" name="TextBox 36"/>
          <p:cNvSpPr txBox="1"/>
          <p:nvPr/>
        </p:nvSpPr>
        <p:spPr>
          <a:xfrm>
            <a:off x="760735" y="148677"/>
            <a:ext cx="8802410" cy="58477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lvl="0"/>
            <a:r>
              <a:rPr lang="ja-JP" altLang="en-US" sz="3200">
                <a:solidFill>
                  <a:schemeClr val="bg1">
                    <a:lumMod val="50000"/>
                  </a:schemeClr>
                </a:solidFill>
                <a:latin typeface="uVeiwDB" panose="02000600000000000000" pitchFamily="2" charset="-128"/>
                <a:ea typeface="uVeiwDB" panose="02000600000000000000" pitchFamily="2" charset="-128"/>
              </a:rPr>
              <a:t>なぜ従来のダイエットはリバウンドするのか？</a:t>
            </a:r>
            <a:endParaRPr lang="en-US" altLang="zh-CN" sz="3200" dirty="0">
              <a:solidFill>
                <a:schemeClr val="bg1">
                  <a:lumMod val="50000"/>
                </a:schemeClr>
              </a:solidFill>
              <a:latin typeface="uVeiwDB" panose="02000600000000000000" pitchFamily="2" charset="-128"/>
              <a:ea typeface="uVeiwDB" panose="02000600000000000000" pitchFamily="2" charset="-128"/>
            </a:endParaRPr>
          </a:p>
        </p:txBody>
      </p:sp>
      <p:sp>
        <p:nvSpPr>
          <p:cNvPr id="29" name="コンテンツ プレースホルダー 2">
            <a:extLst>
              <a:ext uri="{FF2B5EF4-FFF2-40B4-BE49-F238E27FC236}">
                <a16:creationId xmlns:a16="http://schemas.microsoft.com/office/drawing/2014/main" id="{A86BF3CD-7A9B-9F4A-A54A-5D49E92075E5}"/>
              </a:ext>
            </a:extLst>
          </p:cNvPr>
          <p:cNvSpPr txBox="1">
            <a:spLocks/>
          </p:cNvSpPr>
          <p:nvPr/>
        </p:nvSpPr>
        <p:spPr>
          <a:xfrm>
            <a:off x="1066626" y="847958"/>
            <a:ext cx="1478590" cy="16319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0" i="0" kern="1200">
                <a:solidFill>
                  <a:schemeClr val="tx1"/>
                </a:solidFill>
                <a:latin typeface="uVeiwDB" panose="02000600000000000000" pitchFamily="2" charset="-128"/>
                <a:ea typeface="uVeiwDB" panose="02000600000000000000" pitchFamily="2" charset="-128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2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/>
              <a:t>結論</a:t>
            </a:r>
            <a:endParaRPr lang="en-US" altLang="ja-JP" sz="3600" dirty="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ED3DBC1-CED4-4F46-A927-B6A5A84E6B17}"/>
              </a:ext>
            </a:extLst>
          </p:cNvPr>
          <p:cNvGrpSpPr/>
          <p:nvPr/>
        </p:nvGrpSpPr>
        <p:grpSpPr>
          <a:xfrm>
            <a:off x="1519997" y="1868089"/>
            <a:ext cx="9605377" cy="3730742"/>
            <a:chOff x="1519997" y="1868089"/>
            <a:chExt cx="9605377" cy="3730742"/>
          </a:xfrm>
        </p:grpSpPr>
        <p:sp>
          <p:nvSpPr>
            <p:cNvPr id="31" name="コンテンツ プレースホルダー 2">
              <a:extLst>
                <a:ext uri="{FF2B5EF4-FFF2-40B4-BE49-F238E27FC236}">
                  <a16:creationId xmlns:a16="http://schemas.microsoft.com/office/drawing/2014/main" id="{3EBB8178-F147-6741-985B-9DD1CFC34FAC}"/>
                </a:ext>
              </a:extLst>
            </p:cNvPr>
            <p:cNvSpPr txBox="1">
              <a:spLocks/>
            </p:cNvSpPr>
            <p:nvPr/>
          </p:nvSpPr>
          <p:spPr>
            <a:xfrm>
              <a:off x="1800277" y="1868089"/>
              <a:ext cx="9325097" cy="1520185"/>
            </a:xfrm>
            <a:prstGeom prst="rect">
              <a:avLst/>
            </a:prstGeom>
          </p:spPr>
          <p:txBody>
            <a:bodyPr anchor="t">
              <a:normAutofit fontScale="92500" lnSpcReduction="10000"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None/>
              </a:pPr>
              <a:r>
                <a:rPr lang="ja-JP" altLang="en-US" sz="3600" b="1"/>
                <a:t>従来のダイエットは、</a:t>
              </a:r>
              <a:endParaRPr lang="en-US" altLang="ja-JP" sz="3600" b="1" dirty="0"/>
            </a:p>
            <a:p>
              <a:pPr marL="0" indent="0">
                <a:buNone/>
              </a:pPr>
              <a:r>
                <a:rPr lang="ja-JP" altLang="en-US" sz="3600" b="1"/>
                <a:t>食べるという事に大きく関係する</a:t>
              </a:r>
              <a:endParaRPr lang="en-US" altLang="ja-JP" sz="3600" b="1" dirty="0"/>
            </a:p>
          </p:txBody>
        </p:sp>
        <p:sp>
          <p:nvSpPr>
            <p:cNvPr id="10" name="コンテンツ プレースホルダー 2">
              <a:extLst>
                <a:ext uri="{FF2B5EF4-FFF2-40B4-BE49-F238E27FC236}">
                  <a16:creationId xmlns:a16="http://schemas.microsoft.com/office/drawing/2014/main" id="{38FC7E15-BE46-9F4C-BE02-929C0D8D9F0D}"/>
                </a:ext>
              </a:extLst>
            </p:cNvPr>
            <p:cNvSpPr txBox="1">
              <a:spLocks/>
            </p:cNvSpPr>
            <p:nvPr/>
          </p:nvSpPr>
          <p:spPr>
            <a:xfrm>
              <a:off x="1519997" y="3119011"/>
              <a:ext cx="7498574" cy="1520185"/>
            </a:xfrm>
            <a:prstGeom prst="rect">
              <a:avLst/>
            </a:prstGeom>
          </p:spPr>
          <p:txBody>
            <a:bodyPr anchor="t">
              <a:norm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None/>
              </a:pPr>
              <a:r>
                <a:rPr lang="ja-JP" altLang="en-US" sz="3600" b="1">
                  <a:solidFill>
                    <a:srgbClr val="E34E4E"/>
                  </a:solidFill>
                </a:rPr>
                <a:t>「食べる快楽＝脳の仕組み</a:t>
              </a:r>
              <a:r>
                <a:rPr lang="ja-JP" altLang="en-US" sz="4000" b="1">
                  <a:solidFill>
                    <a:srgbClr val="E34E4E"/>
                  </a:solidFill>
                </a:rPr>
                <a:t>」</a:t>
              </a:r>
              <a:r>
                <a:rPr lang="ja-JP" altLang="en-US" sz="3300" b="1"/>
                <a:t>に</a:t>
              </a:r>
              <a:endParaRPr lang="en-US" altLang="ja-JP" sz="3300" b="1" dirty="0"/>
            </a:p>
            <a:p>
              <a:pPr marL="0" indent="0">
                <a:buNone/>
              </a:pPr>
              <a:endParaRPr lang="en-US" altLang="ja-JP" sz="200" dirty="0"/>
            </a:p>
          </p:txBody>
        </p:sp>
        <p:sp>
          <p:nvSpPr>
            <p:cNvPr id="11" name="コンテンツ プレースホルダー 2">
              <a:extLst>
                <a:ext uri="{FF2B5EF4-FFF2-40B4-BE49-F238E27FC236}">
                  <a16:creationId xmlns:a16="http://schemas.microsoft.com/office/drawing/2014/main" id="{851BEE29-5126-BC4E-9DD1-85C1066A9D37}"/>
                </a:ext>
              </a:extLst>
            </p:cNvPr>
            <p:cNvSpPr txBox="1">
              <a:spLocks/>
            </p:cNvSpPr>
            <p:nvPr/>
          </p:nvSpPr>
          <p:spPr>
            <a:xfrm>
              <a:off x="1800277" y="4078646"/>
              <a:ext cx="7498574" cy="1520185"/>
            </a:xfrm>
            <a:prstGeom prst="rect">
              <a:avLst/>
            </a:prstGeom>
          </p:spPr>
          <p:txBody>
            <a:bodyPr anchor="t">
              <a:normAutofit lnSpcReduction="10000"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0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b="0" i="0" kern="1200">
                  <a:solidFill>
                    <a:schemeClr val="tx1"/>
                  </a:solidFill>
                  <a:latin typeface="uVeiwDB" panose="02000600000000000000" pitchFamily="2" charset="-128"/>
                  <a:ea typeface="uVeiwDB" panose="02000600000000000000" pitchFamily="2" charset="-128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endParaRPr lang="en-US" altLang="ja-JP" sz="2700" dirty="0"/>
            </a:p>
            <a:p>
              <a:pPr marL="0" indent="0">
                <a:buNone/>
              </a:pPr>
              <a:r>
                <a:rPr lang="ja-JP" altLang="en-US" sz="3300" b="1"/>
                <a:t>全くアプローチしていないから</a:t>
              </a:r>
              <a:endParaRPr lang="en-US" altLang="ja-JP" sz="3300" b="1" dirty="0"/>
            </a:p>
            <a:p>
              <a:pPr marL="0" indent="0">
                <a:buNone/>
              </a:pPr>
              <a:r>
                <a:rPr lang="ja-JP" altLang="en-US" sz="3300" b="1"/>
                <a:t>リバウンド！</a:t>
              </a:r>
              <a:endParaRPr lang="en-US" altLang="ja-JP" sz="3300" b="1" dirty="0"/>
            </a:p>
          </p:txBody>
        </p:sp>
      </p:grpSp>
      <p:pic>
        <p:nvPicPr>
          <p:cNvPr id="7" name="図 6" descr="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B58D2CAC-3183-1341-A4AD-5CD71358D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1" y="3327034"/>
            <a:ext cx="1435052" cy="239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8762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15597</TotalTime>
  <Words>1196</Words>
  <Application>Microsoft Macintosh PowerPoint</Application>
  <PresentationFormat>ワイド画面</PresentationFormat>
  <Paragraphs>227</Paragraphs>
  <Slides>29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8" baseType="lpstr">
      <vt:lpstr>07LightNovelPOP</vt:lpstr>
      <vt:lpstr>AvantGarde Md BT</vt:lpstr>
      <vt:lpstr>Hiragino Kaku Gothic Std W8</vt:lpstr>
      <vt:lpstr>微软雅黑</vt:lpstr>
      <vt:lpstr>uVeiwDB</vt:lpstr>
      <vt:lpstr>uVeiwDB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マインドフルネス ファスティング の解説書</dc:title>
  <dc:creator>小川 太郎</dc:creator>
  <cp:lastModifiedBy>小川 太郎</cp:lastModifiedBy>
  <cp:revision>115</cp:revision>
  <dcterms:created xsi:type="dcterms:W3CDTF">2021-02-28T06:56:55Z</dcterms:created>
  <dcterms:modified xsi:type="dcterms:W3CDTF">2021-03-11T02:55:32Z</dcterms:modified>
</cp:coreProperties>
</file>