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EB2F2B-A256-4C01-98D9-384BA9392550}" v="9" dt="2021-12-23T19:49:51.2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海野 遥祐" userId="a3e828b52e28caf2" providerId="LiveId" clId="{C3EB2F2B-A256-4C01-98D9-384BA9392550}"/>
    <pc:docChg chg="custSel addSld modSld">
      <pc:chgData name="海野 遥祐" userId="a3e828b52e28caf2" providerId="LiveId" clId="{C3EB2F2B-A256-4C01-98D9-384BA9392550}" dt="2021-12-23T20:04:24.585" v="1721" actId="20577"/>
      <pc:docMkLst>
        <pc:docMk/>
      </pc:docMkLst>
      <pc:sldChg chg="modSp mod">
        <pc:chgData name="海野 遥祐" userId="a3e828b52e28caf2" providerId="LiveId" clId="{C3EB2F2B-A256-4C01-98D9-384BA9392550}" dt="2021-12-23T19:53:30.860" v="1018" actId="1076"/>
        <pc:sldMkLst>
          <pc:docMk/>
          <pc:sldMk cId="3392312352" sldId="257"/>
        </pc:sldMkLst>
        <pc:spChg chg="mod">
          <ac:chgData name="海野 遥祐" userId="a3e828b52e28caf2" providerId="LiveId" clId="{C3EB2F2B-A256-4C01-98D9-384BA9392550}" dt="2021-12-23T19:53:30.860" v="1018" actId="1076"/>
          <ac:spMkLst>
            <pc:docMk/>
            <pc:sldMk cId="3392312352" sldId="257"/>
            <ac:spMk id="2" creationId="{DF5AE954-8148-4216-975D-3A894C29406F}"/>
          </ac:spMkLst>
        </pc:spChg>
      </pc:sldChg>
      <pc:sldChg chg="addSp delSp modSp new mod">
        <pc:chgData name="海野 遥祐" userId="a3e828b52e28caf2" providerId="LiveId" clId="{C3EB2F2B-A256-4C01-98D9-384BA9392550}" dt="2021-12-23T19:53:41.545" v="1019" actId="1076"/>
        <pc:sldMkLst>
          <pc:docMk/>
          <pc:sldMk cId="438040481" sldId="258"/>
        </pc:sldMkLst>
        <pc:spChg chg="mod">
          <ac:chgData name="海野 遥祐" userId="a3e828b52e28caf2" providerId="LiveId" clId="{C3EB2F2B-A256-4C01-98D9-384BA9392550}" dt="2021-12-23T19:53:41.545" v="1019" actId="1076"/>
          <ac:spMkLst>
            <pc:docMk/>
            <pc:sldMk cId="438040481" sldId="258"/>
            <ac:spMk id="2" creationId="{B7270B10-2F66-4D2C-A784-467B761FDB26}"/>
          </ac:spMkLst>
        </pc:spChg>
        <pc:spChg chg="add mod">
          <ac:chgData name="海野 遥祐" userId="a3e828b52e28caf2" providerId="LiveId" clId="{C3EB2F2B-A256-4C01-98D9-384BA9392550}" dt="2021-12-23T19:52:15.209" v="1013" actId="1076"/>
          <ac:spMkLst>
            <pc:docMk/>
            <pc:sldMk cId="438040481" sldId="258"/>
            <ac:spMk id="3" creationId="{0C731375-8B25-4340-83F6-AFF0AA1E0277}"/>
          </ac:spMkLst>
        </pc:spChg>
        <pc:spChg chg="del">
          <ac:chgData name="海野 遥祐" userId="a3e828b52e28caf2" providerId="LiveId" clId="{C3EB2F2B-A256-4C01-98D9-384BA9392550}" dt="2021-12-21T00:34:33.268" v="1"/>
          <ac:spMkLst>
            <pc:docMk/>
            <pc:sldMk cId="438040481" sldId="258"/>
            <ac:spMk id="3" creationId="{D840837C-F0DD-42CC-94D1-7856270BF777}"/>
          </ac:spMkLst>
        </pc:spChg>
        <pc:spChg chg="mod">
          <ac:chgData name="海野 遥祐" userId="a3e828b52e28caf2" providerId="LiveId" clId="{C3EB2F2B-A256-4C01-98D9-384BA9392550}" dt="2021-12-23T19:51:19.058" v="1008" actId="1076"/>
          <ac:spMkLst>
            <pc:docMk/>
            <pc:sldMk cId="438040481" sldId="258"/>
            <ac:spMk id="4" creationId="{E5323724-B0FE-4426-991A-83117B7A5B66}"/>
          </ac:spMkLst>
        </pc:spChg>
        <pc:spChg chg="add mod">
          <ac:chgData name="海野 遥祐" userId="a3e828b52e28caf2" providerId="LiveId" clId="{C3EB2F2B-A256-4C01-98D9-384BA9392550}" dt="2021-12-23T19:52:51.501" v="1017" actId="1076"/>
          <ac:spMkLst>
            <pc:docMk/>
            <pc:sldMk cId="438040481" sldId="258"/>
            <ac:spMk id="6" creationId="{164102DD-C1E9-493C-B692-74AA14ED5146}"/>
          </ac:spMkLst>
        </pc:spChg>
        <pc:graphicFrameChg chg="add mod">
          <ac:chgData name="海野 遥祐" userId="a3e828b52e28caf2" providerId="LiveId" clId="{C3EB2F2B-A256-4C01-98D9-384BA9392550}" dt="2021-12-23T19:52:45.244" v="1016" actId="1076"/>
          <ac:graphicFrameMkLst>
            <pc:docMk/>
            <pc:sldMk cId="438040481" sldId="258"/>
            <ac:graphicFrameMk id="5" creationId="{27384FD7-80E2-44FF-A831-A700803FF3DA}"/>
          </ac:graphicFrameMkLst>
        </pc:graphicFrameChg>
      </pc:sldChg>
      <pc:sldChg chg="modSp new mod">
        <pc:chgData name="海野 遥祐" userId="a3e828b52e28caf2" providerId="LiveId" clId="{C3EB2F2B-A256-4C01-98D9-384BA9392550}" dt="2021-12-23T20:04:24.585" v="1721" actId="20577"/>
        <pc:sldMkLst>
          <pc:docMk/>
          <pc:sldMk cId="1986480942" sldId="259"/>
        </pc:sldMkLst>
        <pc:spChg chg="mod">
          <ac:chgData name="海野 遥祐" userId="a3e828b52e28caf2" providerId="LiveId" clId="{C3EB2F2B-A256-4C01-98D9-384BA9392550}" dt="2021-12-23T19:57:09.200" v="1032" actId="20577"/>
          <ac:spMkLst>
            <pc:docMk/>
            <pc:sldMk cId="1986480942" sldId="259"/>
            <ac:spMk id="2" creationId="{68BB0E2D-B815-4FDE-B4AB-615407870279}"/>
          </ac:spMkLst>
        </pc:spChg>
        <pc:spChg chg="mod">
          <ac:chgData name="海野 遥祐" userId="a3e828b52e28caf2" providerId="LiveId" clId="{C3EB2F2B-A256-4C01-98D9-384BA9392550}" dt="2021-12-23T20:04:24.585" v="1721" actId="20577"/>
          <ac:spMkLst>
            <pc:docMk/>
            <pc:sldMk cId="1986480942" sldId="259"/>
            <ac:spMk id="3" creationId="{CF9D557D-6F6B-4D98-B2A7-93B224EAC33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a3e828b52e28caf2/Crowd%20Works/&#30528;&#26367;&#12360;&#12509;&#12531;&#12481;&#12519;&#21475;&#12467;&#12511;&#20998;&#2651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576716266317648"/>
          <c:y val="2.6446955960157979E-2"/>
          <c:w val="0.67893311189615668"/>
          <c:h val="0.77295829503961833"/>
        </c:manualLayout>
      </c:layout>
      <c:barChart>
        <c:barDir val="col"/>
        <c:grouping val="clustered"/>
        <c:varyColors val="0"/>
        <c:ser>
          <c:idx val="0"/>
          <c:order val="0"/>
          <c:tx>
            <c:strRef>
              <c:f>'[着替えポンチョ口コミ分析.xlsx]着替えポンチョ (2)'!$K$303</c:f>
              <c:strCache>
                <c:ptCount val="1"/>
              </c:strCache>
            </c:strRef>
          </c:tx>
          <c:spPr>
            <a:solidFill>
              <a:schemeClr val="accent1"/>
            </a:solidFill>
            <a:ln w="19050">
              <a:solidFill>
                <a:schemeClr val="tx1"/>
              </a:solidFill>
            </a:ln>
            <a:effectLst/>
          </c:spPr>
          <c:invertIfNegative val="0"/>
          <c:cat>
            <c:strRef>
              <c:f>'[着替えポンチョ口コミ分析.xlsx]着替えポンチョ (2)'!$J$304:$J$311</c:f>
              <c:strCache>
                <c:ptCount val="8"/>
                <c:pt idx="0">
                  <c:v>嵩張る</c:v>
                </c:pt>
                <c:pt idx="1">
                  <c:v>製造品質</c:v>
                </c:pt>
                <c:pt idx="2">
                  <c:v>小さすぎ</c:v>
                </c:pt>
                <c:pt idx="3">
                  <c:v>重い</c:v>
                </c:pt>
                <c:pt idx="4">
                  <c:v>吸水が悪い</c:v>
                </c:pt>
                <c:pt idx="5">
                  <c:v>大きすぎ</c:v>
                </c:pt>
                <c:pt idx="6">
                  <c:v>手を通す穴</c:v>
                </c:pt>
                <c:pt idx="7">
                  <c:v>匂い</c:v>
                </c:pt>
              </c:strCache>
            </c:strRef>
          </c:cat>
          <c:val>
            <c:numRef>
              <c:f>'[着替えポンチョ口コミ分析.xlsx]着替えポンチョ (2)'!$K$304:$K$311</c:f>
              <c:numCache>
                <c:formatCode>General</c:formatCode>
                <c:ptCount val="8"/>
                <c:pt idx="0">
                  <c:v>25</c:v>
                </c:pt>
                <c:pt idx="1">
                  <c:v>17</c:v>
                </c:pt>
                <c:pt idx="2">
                  <c:v>14</c:v>
                </c:pt>
                <c:pt idx="3">
                  <c:v>12</c:v>
                </c:pt>
                <c:pt idx="4">
                  <c:v>6</c:v>
                </c:pt>
                <c:pt idx="5">
                  <c:v>2</c:v>
                </c:pt>
                <c:pt idx="6">
                  <c:v>1</c:v>
                </c:pt>
                <c:pt idx="7">
                  <c:v>1</c:v>
                </c:pt>
              </c:numCache>
            </c:numRef>
          </c:val>
          <c:extLst>
            <c:ext xmlns:c16="http://schemas.microsoft.com/office/drawing/2014/chart" uri="{C3380CC4-5D6E-409C-BE32-E72D297353CC}">
              <c16:uniqueId val="{00000000-E34F-426D-BC1C-DFA51EF58777}"/>
            </c:ext>
          </c:extLst>
        </c:ser>
        <c:dLbls>
          <c:showLegendKey val="0"/>
          <c:showVal val="0"/>
          <c:showCatName val="0"/>
          <c:showSerName val="0"/>
          <c:showPercent val="0"/>
          <c:showBubbleSize val="0"/>
        </c:dLbls>
        <c:gapWidth val="0"/>
        <c:axId val="1702140223"/>
        <c:axId val="1702145215"/>
      </c:barChart>
      <c:lineChart>
        <c:grouping val="standard"/>
        <c:varyColors val="0"/>
        <c:ser>
          <c:idx val="1"/>
          <c:order val="1"/>
          <c:tx>
            <c:strRef>
              <c:f>'[着替えポンチョ口コミ分析.xlsx]着替えポンチョ (2)'!$L$303</c:f>
              <c:strCache>
                <c:ptCount val="1"/>
                <c:pt idx="0">
                  <c:v>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'[着替えポンチョ口コミ分析.xlsx]着替えポンチョ (2)'!$J$304:$J$311</c:f>
              <c:strCache>
                <c:ptCount val="8"/>
                <c:pt idx="0">
                  <c:v>嵩張る</c:v>
                </c:pt>
                <c:pt idx="1">
                  <c:v>製造品質</c:v>
                </c:pt>
                <c:pt idx="2">
                  <c:v>小さすぎ</c:v>
                </c:pt>
                <c:pt idx="3">
                  <c:v>重い</c:v>
                </c:pt>
                <c:pt idx="4">
                  <c:v>吸水が悪い</c:v>
                </c:pt>
                <c:pt idx="5">
                  <c:v>大きすぎ</c:v>
                </c:pt>
                <c:pt idx="6">
                  <c:v>手を通す穴</c:v>
                </c:pt>
                <c:pt idx="7">
                  <c:v>匂い</c:v>
                </c:pt>
              </c:strCache>
            </c:strRef>
          </c:cat>
          <c:val>
            <c:numRef>
              <c:f>'[着替えポンチョ口コミ分析.xlsx]着替えポンチョ (2)'!$L$303:$L$311</c:f>
              <c:numCache>
                <c:formatCode>General</c:formatCode>
                <c:ptCount val="9"/>
                <c:pt idx="0">
                  <c:v>0</c:v>
                </c:pt>
                <c:pt idx="1">
                  <c:v>32</c:v>
                </c:pt>
                <c:pt idx="2">
                  <c:v>54</c:v>
                </c:pt>
                <c:pt idx="3">
                  <c:v>72</c:v>
                </c:pt>
                <c:pt idx="4">
                  <c:v>87</c:v>
                </c:pt>
                <c:pt idx="5">
                  <c:v>95</c:v>
                </c:pt>
                <c:pt idx="6">
                  <c:v>97</c:v>
                </c:pt>
                <c:pt idx="7">
                  <c:v>99</c:v>
                </c:pt>
                <c:pt idx="8">
                  <c:v>100</c:v>
                </c:pt>
              </c:numCache>
            </c:numRef>
          </c:val>
          <c:smooth val="0"/>
          <c:extLst>
            <c:ext xmlns:c16="http://schemas.microsoft.com/office/drawing/2014/chart" uri="{C3380CC4-5D6E-409C-BE32-E72D297353CC}">
              <c16:uniqueId val="{00000001-E34F-426D-BC1C-DFA51EF58777}"/>
            </c:ext>
          </c:extLst>
        </c:ser>
        <c:dLbls>
          <c:showLegendKey val="0"/>
          <c:showVal val="0"/>
          <c:showCatName val="0"/>
          <c:showSerName val="0"/>
          <c:showPercent val="0"/>
          <c:showBubbleSize val="0"/>
        </c:dLbls>
        <c:marker val="1"/>
        <c:smooth val="0"/>
        <c:axId val="1962811375"/>
        <c:axId val="1405076431"/>
      </c:lineChart>
      <c:catAx>
        <c:axId val="17021402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6000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702145215"/>
        <c:crosses val="autoZero"/>
        <c:auto val="1"/>
        <c:lblAlgn val="ctr"/>
        <c:lblOffset val="100"/>
        <c:noMultiLvlLbl val="0"/>
      </c:catAx>
      <c:valAx>
        <c:axId val="1702145215"/>
        <c:scaling>
          <c:orientation val="minMax"/>
          <c:max val="78"/>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ja-JP"/>
                  <a:t>件数</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702140223"/>
        <c:crosses val="autoZero"/>
        <c:crossBetween val="between"/>
      </c:valAx>
      <c:valAx>
        <c:axId val="1405076431"/>
        <c:scaling>
          <c:orientation val="minMax"/>
          <c:max val="100"/>
        </c:scaling>
        <c:delete val="0"/>
        <c:axPos val="r"/>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ja-JP"/>
                  <a:t>割合</a:t>
                </a:r>
                <a:r>
                  <a:rPr lang="en-US"/>
                  <a:t>(%)</a:t>
                </a:r>
                <a:endParaRPr lang="ja-JP"/>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962811375"/>
        <c:crosses val="max"/>
        <c:crossBetween val="midCat"/>
      </c:valAx>
      <c:catAx>
        <c:axId val="1962811375"/>
        <c:scaling>
          <c:orientation val="minMax"/>
        </c:scaling>
        <c:delete val="0"/>
        <c:axPos val="t"/>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ja-JP"/>
          </a:p>
        </c:txPr>
        <c:crossAx val="1405076431"/>
        <c:crosses val="max"/>
        <c:auto val="1"/>
        <c:lblAlgn val="ctr"/>
        <c:lblOffset val="100"/>
        <c:noMultiLvlLbl val="0"/>
      </c:catAx>
      <c:spPr>
        <a:noFill/>
        <a:ln>
          <a:solidFill>
            <a:schemeClr val="tx1"/>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9E5EA3-58D2-4F5C-897B-09DD4C3756C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C95D1BF-3AB2-4C04-8A0C-9103BDEC73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C7D6267-F2F9-4EF1-B3E9-073E15D84789}"/>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5" name="フッター プレースホルダー 4">
            <a:extLst>
              <a:ext uri="{FF2B5EF4-FFF2-40B4-BE49-F238E27FC236}">
                <a16:creationId xmlns:a16="http://schemas.microsoft.com/office/drawing/2014/main" id="{3E69EF0A-2EA3-47AD-91ED-03210D93AC5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B318FFF-A33A-4CDD-A3EF-768664AEB846}"/>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4237481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E3643D-32E8-46DD-9728-7CBC3A9501A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604E052-B301-4F13-BB11-52B9A92CC26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2963DB5-15F5-4703-9AE6-531B7B6E7141}"/>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5" name="フッター プレースホルダー 4">
            <a:extLst>
              <a:ext uri="{FF2B5EF4-FFF2-40B4-BE49-F238E27FC236}">
                <a16:creationId xmlns:a16="http://schemas.microsoft.com/office/drawing/2014/main" id="{2035C85F-8DB9-413E-AD5A-8A7F8B5F794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4AA928E-145A-4AFF-8F07-94AEA5C3DC00}"/>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4268562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4899179-EF92-4422-80EE-93152E94162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9E9B171-8CE2-43FF-A167-EF7E21D3E4D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5BF478E-4E0A-4424-B35B-E73993066400}"/>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5" name="フッター プレースホルダー 4">
            <a:extLst>
              <a:ext uri="{FF2B5EF4-FFF2-40B4-BE49-F238E27FC236}">
                <a16:creationId xmlns:a16="http://schemas.microsoft.com/office/drawing/2014/main" id="{CEB8C87A-C98E-40C8-881F-2862AF64819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E5260B-43C5-4B31-866B-C2EF71116D34}"/>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2797676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311246-7A38-41F2-B214-E90CE251F57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83C616E-F072-4CE4-BDC5-92104B973A1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D48A657-A741-4884-B5A1-6E889B78141C}"/>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5" name="フッター プレースホルダー 4">
            <a:extLst>
              <a:ext uri="{FF2B5EF4-FFF2-40B4-BE49-F238E27FC236}">
                <a16:creationId xmlns:a16="http://schemas.microsoft.com/office/drawing/2014/main" id="{07EAB6FC-F3D4-4F77-88FD-39FF4CCB3CB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5B5050-A6B9-4BFF-8CB9-30E645DE6739}"/>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2747420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077752-137C-46DD-9D74-D3D4CEFEE78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15E5DF7-D51F-4717-9881-FD027CB819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125E0BC-72E5-4B55-96E0-DD9C607D6B5B}"/>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5" name="フッター プレースホルダー 4">
            <a:extLst>
              <a:ext uri="{FF2B5EF4-FFF2-40B4-BE49-F238E27FC236}">
                <a16:creationId xmlns:a16="http://schemas.microsoft.com/office/drawing/2014/main" id="{4C0684C8-8F2C-4DF6-A90D-7654E4EEE26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07B494-E3F6-45B4-B5A1-2B1A25C890B1}"/>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1087629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63FB94-5B4F-4420-B58F-C4474AF3BA0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8A6D5CA-C15B-4E46-9198-84AD906B281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70A7B10-95BC-418A-86B2-7505870F86E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7132743-B11C-4402-A1AE-14FB8EA4018D}"/>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6" name="フッター プレースホルダー 5">
            <a:extLst>
              <a:ext uri="{FF2B5EF4-FFF2-40B4-BE49-F238E27FC236}">
                <a16:creationId xmlns:a16="http://schemas.microsoft.com/office/drawing/2014/main" id="{19B0C9F6-0A6A-4FBF-8EB3-F45C2BCCA4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A4578CA-3BDE-4CE3-9390-09EBCF050E72}"/>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6167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30EF3A-4741-4FA1-A9A2-7217DF78D75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DF51EB6-761F-454B-99AD-ADB3E47E1C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CCFA600-8573-4108-B5EB-494B599BFEBB}"/>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773AFF1-E382-46A6-9997-2FC1DF8E93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0BDA39F-1EE1-4960-8CD8-C9C271D36B55}"/>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B4C7E29-ED23-4ACB-8299-206D67E98BC1}"/>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8" name="フッター プレースホルダー 7">
            <a:extLst>
              <a:ext uri="{FF2B5EF4-FFF2-40B4-BE49-F238E27FC236}">
                <a16:creationId xmlns:a16="http://schemas.microsoft.com/office/drawing/2014/main" id="{1270F6F2-31C9-467D-BF91-077F1751AE32}"/>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FEDFE0F-672F-4692-B629-29714802CEC9}"/>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2924731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5E863E-A41E-4B88-85A1-F7788D4C27E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827EF3E-95ED-4652-9D13-4E49A3D6425D}"/>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4" name="フッター プレースホルダー 3">
            <a:extLst>
              <a:ext uri="{FF2B5EF4-FFF2-40B4-BE49-F238E27FC236}">
                <a16:creationId xmlns:a16="http://schemas.microsoft.com/office/drawing/2014/main" id="{DD348728-DF9D-4404-B862-5D95F4C181F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A92F25A-AE82-43CD-AA5C-6AE3461DF108}"/>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1703525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DD50A9E-7B3B-489D-B718-14FF0BD4D637}"/>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3" name="フッター プレースホルダー 2">
            <a:extLst>
              <a:ext uri="{FF2B5EF4-FFF2-40B4-BE49-F238E27FC236}">
                <a16:creationId xmlns:a16="http://schemas.microsoft.com/office/drawing/2014/main" id="{72881254-921B-4229-B694-D272D5E1F83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825E755-827F-4192-930F-7ABFE9BD2CD1}"/>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1459403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0A790C-AE5C-46E5-8C70-FE12E727967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A81FFCF-3474-448B-9F8A-BF24DA9C85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E1D0686-EE68-4645-BB98-997E3289C8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69F30DE-7609-43CB-8664-9DA9B30F5A5A}"/>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6" name="フッター プレースホルダー 5">
            <a:extLst>
              <a:ext uri="{FF2B5EF4-FFF2-40B4-BE49-F238E27FC236}">
                <a16:creationId xmlns:a16="http://schemas.microsoft.com/office/drawing/2014/main" id="{B6ED5AF3-ADD3-4484-8A42-407C294CB1C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CFA294F-5A11-4E42-8264-32206568AF35}"/>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4161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689E3B-47D7-4C36-BDEA-4A46F267F18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559AFAA-471C-4D0E-AF40-16B9A0AADB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AE5F2D5-957E-4B59-92E0-F566691FF8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2C7D315-A7D3-4067-8D79-1862606963D7}"/>
              </a:ext>
            </a:extLst>
          </p:cNvPr>
          <p:cNvSpPr>
            <a:spLocks noGrp="1"/>
          </p:cNvSpPr>
          <p:nvPr>
            <p:ph type="dt" sz="half" idx="10"/>
          </p:nvPr>
        </p:nvSpPr>
        <p:spPr/>
        <p:txBody>
          <a:bodyPr/>
          <a:lstStyle/>
          <a:p>
            <a:fld id="{9786FDFE-DE98-4658-96CE-A12BEDA8EE03}" type="datetimeFigureOut">
              <a:rPr kumimoji="1" lang="ja-JP" altLang="en-US" smtClean="0"/>
              <a:t>2021/12/24</a:t>
            </a:fld>
            <a:endParaRPr kumimoji="1" lang="ja-JP" altLang="en-US"/>
          </a:p>
        </p:txBody>
      </p:sp>
      <p:sp>
        <p:nvSpPr>
          <p:cNvPr id="6" name="フッター プレースホルダー 5">
            <a:extLst>
              <a:ext uri="{FF2B5EF4-FFF2-40B4-BE49-F238E27FC236}">
                <a16:creationId xmlns:a16="http://schemas.microsoft.com/office/drawing/2014/main" id="{3FB82E80-02C0-42F7-9EEF-36D4D1EAC8C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EAE7F3-B77E-4959-ACA0-363DAADB0643}"/>
              </a:ext>
            </a:extLst>
          </p:cNvPr>
          <p:cNvSpPr>
            <a:spLocks noGrp="1"/>
          </p:cNvSpPr>
          <p:nvPr>
            <p:ph type="sldNum" sz="quarter" idx="12"/>
          </p:nvPr>
        </p:nvSpPr>
        <p:spPr/>
        <p:txBody>
          <a:body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3899709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EBC818B-8D6F-423D-AAD1-A68F1B52F0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FCB4658-5439-46AE-8E71-103195DEBC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D91D0A0-9C85-4177-A68B-88C734D92D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6FDFE-DE98-4658-96CE-A12BEDA8EE03}" type="datetimeFigureOut">
              <a:rPr kumimoji="1" lang="ja-JP" altLang="en-US" smtClean="0"/>
              <a:t>2021/12/24</a:t>
            </a:fld>
            <a:endParaRPr kumimoji="1" lang="ja-JP" altLang="en-US"/>
          </a:p>
        </p:txBody>
      </p:sp>
      <p:sp>
        <p:nvSpPr>
          <p:cNvPr id="5" name="フッター プレースホルダー 4">
            <a:extLst>
              <a:ext uri="{FF2B5EF4-FFF2-40B4-BE49-F238E27FC236}">
                <a16:creationId xmlns:a16="http://schemas.microsoft.com/office/drawing/2014/main" id="{D7F11F8F-80F5-4557-992D-302D8D6E78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B898E8A-FCA3-4885-AB48-EEBBA25F8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EE9E6-27AF-4B72-9A73-821895B43143}" type="slidenum">
              <a:rPr kumimoji="1" lang="ja-JP" altLang="en-US" smtClean="0"/>
              <a:t>‹#›</a:t>
            </a:fld>
            <a:endParaRPr kumimoji="1" lang="ja-JP" altLang="en-US"/>
          </a:p>
        </p:txBody>
      </p:sp>
    </p:spTree>
    <p:extLst>
      <p:ext uri="{BB962C8B-B14F-4D97-AF65-F5344CB8AC3E}">
        <p14:creationId xmlns:p14="http://schemas.microsoft.com/office/powerpoint/2010/main" val="4098841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5833AA-1A63-4883-9339-594C05997752}"/>
              </a:ext>
            </a:extLst>
          </p:cNvPr>
          <p:cNvSpPr>
            <a:spLocks noGrp="1"/>
          </p:cNvSpPr>
          <p:nvPr>
            <p:ph type="ctrTitle"/>
          </p:nvPr>
        </p:nvSpPr>
        <p:spPr/>
        <p:txBody>
          <a:bodyPr/>
          <a:lstStyle/>
          <a:p>
            <a:r>
              <a:rPr kumimoji="1" lang="ja-JP" altLang="en-US" dirty="0"/>
              <a:t>着替えポンチョ</a:t>
            </a:r>
            <a:br>
              <a:rPr kumimoji="1" lang="en-US" altLang="ja-JP" dirty="0"/>
            </a:br>
            <a:r>
              <a:rPr kumimoji="1" lang="ja-JP" altLang="en-US" dirty="0"/>
              <a:t>口コミ解析</a:t>
            </a:r>
          </a:p>
        </p:txBody>
      </p:sp>
      <p:sp>
        <p:nvSpPr>
          <p:cNvPr id="3" name="字幕 2">
            <a:extLst>
              <a:ext uri="{FF2B5EF4-FFF2-40B4-BE49-F238E27FC236}">
                <a16:creationId xmlns:a16="http://schemas.microsoft.com/office/drawing/2014/main" id="{1A8F8CBB-6423-4F52-B467-CB502C547E63}"/>
              </a:ext>
            </a:extLst>
          </p:cNvPr>
          <p:cNvSpPr>
            <a:spLocks noGrp="1"/>
          </p:cNvSpPr>
          <p:nvPr>
            <p:ph type="subTitle" idx="1"/>
          </p:nvPr>
        </p:nvSpPr>
        <p:spPr/>
        <p:txBody>
          <a:bodyPr/>
          <a:lstStyle/>
          <a:p>
            <a:endParaRPr kumimoji="1" lang="ja-JP" altLang="en-US"/>
          </a:p>
        </p:txBody>
      </p:sp>
    </p:spTree>
    <p:extLst>
      <p:ext uri="{BB962C8B-B14F-4D97-AF65-F5344CB8AC3E}">
        <p14:creationId xmlns:p14="http://schemas.microsoft.com/office/powerpoint/2010/main" val="3476904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270B10-2F66-4D2C-A784-467B761FDB26}"/>
              </a:ext>
            </a:extLst>
          </p:cNvPr>
          <p:cNvSpPr>
            <a:spLocks noGrp="1"/>
          </p:cNvSpPr>
          <p:nvPr>
            <p:ph type="title"/>
          </p:nvPr>
        </p:nvSpPr>
        <p:spPr>
          <a:xfrm>
            <a:off x="0" y="0"/>
            <a:ext cx="10515600" cy="1325563"/>
          </a:xfrm>
        </p:spPr>
        <p:txBody>
          <a:bodyPr/>
          <a:lstStyle/>
          <a:p>
            <a:r>
              <a:rPr kumimoji="1" lang="ja-JP" altLang="en-US" dirty="0"/>
              <a:t>他製品からの考える改善点</a:t>
            </a:r>
          </a:p>
        </p:txBody>
      </p:sp>
      <p:sp>
        <p:nvSpPr>
          <p:cNvPr id="4" name="コンテンツ プレースホルダー 3">
            <a:extLst>
              <a:ext uri="{FF2B5EF4-FFF2-40B4-BE49-F238E27FC236}">
                <a16:creationId xmlns:a16="http://schemas.microsoft.com/office/drawing/2014/main" id="{E5323724-B0FE-4426-991A-83117B7A5B66}"/>
              </a:ext>
            </a:extLst>
          </p:cNvPr>
          <p:cNvSpPr>
            <a:spLocks noGrp="1"/>
          </p:cNvSpPr>
          <p:nvPr>
            <p:ph sz="half" idx="2"/>
          </p:nvPr>
        </p:nvSpPr>
        <p:spPr>
          <a:xfrm>
            <a:off x="5904411" y="1398905"/>
            <a:ext cx="6287589" cy="2659289"/>
          </a:xfrm>
        </p:spPr>
        <p:txBody>
          <a:bodyPr>
            <a:normAutofit fontScale="92500"/>
          </a:bodyPr>
          <a:lstStyle/>
          <a:p>
            <a:r>
              <a:rPr lang="ja-JP" altLang="en-US" b="1" dirty="0"/>
              <a:t>小さすぎ</a:t>
            </a:r>
            <a:endParaRPr lang="en-US" altLang="ja-JP" b="1" dirty="0"/>
          </a:p>
          <a:p>
            <a:pPr lvl="1">
              <a:buFont typeface="Wingdings" panose="05000000000000000000" pitchFamily="2" charset="2"/>
              <a:buChar char="ü"/>
            </a:pPr>
            <a:r>
              <a:rPr kumimoji="1" lang="ja-JP" altLang="en-US" dirty="0"/>
              <a:t>着替える際、横に広がってほしい</a:t>
            </a:r>
            <a:endParaRPr kumimoji="1" lang="en-US" altLang="ja-JP" dirty="0"/>
          </a:p>
          <a:p>
            <a:r>
              <a:rPr lang="ja-JP" altLang="en-US" b="1" dirty="0"/>
              <a:t>内ポケット</a:t>
            </a:r>
            <a:endParaRPr lang="en-US" altLang="ja-JP" b="1" dirty="0"/>
          </a:p>
          <a:p>
            <a:pPr lvl="1">
              <a:buFont typeface="Wingdings" panose="05000000000000000000" pitchFamily="2" charset="2"/>
              <a:buChar char="ü"/>
            </a:pPr>
            <a:r>
              <a:rPr lang="ja-JP" altLang="en-US" dirty="0"/>
              <a:t>内ポケットは高評価</a:t>
            </a:r>
            <a:endParaRPr lang="en-US" altLang="ja-JP" dirty="0"/>
          </a:p>
          <a:p>
            <a:r>
              <a:rPr kumimoji="1" lang="ja-JP" altLang="en-US" b="1" dirty="0"/>
              <a:t>フード</a:t>
            </a:r>
            <a:endParaRPr lang="en-US" altLang="ja-JP" b="1" dirty="0"/>
          </a:p>
          <a:p>
            <a:pPr lvl="1">
              <a:buFont typeface="Wingdings" panose="05000000000000000000" pitchFamily="2" charset="2"/>
              <a:buChar char="ü"/>
            </a:pPr>
            <a:r>
              <a:rPr kumimoji="1" lang="ja-JP" altLang="en-US" dirty="0"/>
              <a:t>フードは防寒目的でなければなくても良い</a:t>
            </a:r>
            <a:endParaRPr kumimoji="1" lang="en-US" altLang="ja-JP" dirty="0"/>
          </a:p>
        </p:txBody>
      </p:sp>
      <p:graphicFrame>
        <p:nvGraphicFramePr>
          <p:cNvPr id="5" name="コンテンツ プレースホルダー 4">
            <a:extLst>
              <a:ext uri="{FF2B5EF4-FFF2-40B4-BE49-F238E27FC236}">
                <a16:creationId xmlns:a16="http://schemas.microsoft.com/office/drawing/2014/main" id="{27384FD7-80E2-44FF-A831-A700803FF3DA}"/>
              </a:ext>
            </a:extLst>
          </p:cNvPr>
          <p:cNvGraphicFramePr>
            <a:graphicFrameLocks noGrp="1"/>
          </p:cNvGraphicFramePr>
          <p:nvPr>
            <p:ph sz="half" idx="1"/>
            <p:extLst>
              <p:ext uri="{D42A27DB-BD31-4B8C-83A1-F6EECF244321}">
                <p14:modId xmlns:p14="http://schemas.microsoft.com/office/powerpoint/2010/main" val="2953728241"/>
              </p:ext>
            </p:extLst>
          </p:nvPr>
        </p:nvGraphicFramePr>
        <p:xfrm>
          <a:off x="106680" y="1286015"/>
          <a:ext cx="5915297" cy="5032375"/>
        </p:xfrm>
        <a:graphic>
          <a:graphicData uri="http://schemas.openxmlformats.org/drawingml/2006/chart">
            <c:chart xmlns:c="http://schemas.openxmlformats.org/drawingml/2006/chart" xmlns:r="http://schemas.openxmlformats.org/officeDocument/2006/relationships" r:id="rId2"/>
          </a:graphicData>
        </a:graphic>
      </p:graphicFrame>
      <p:sp>
        <p:nvSpPr>
          <p:cNvPr id="3" name="テキスト ボックス 2">
            <a:extLst>
              <a:ext uri="{FF2B5EF4-FFF2-40B4-BE49-F238E27FC236}">
                <a16:creationId xmlns:a16="http://schemas.microsoft.com/office/drawing/2014/main" id="{0C731375-8B25-4340-83F6-AFF0AA1E0277}"/>
              </a:ext>
            </a:extLst>
          </p:cNvPr>
          <p:cNvSpPr txBox="1"/>
          <p:nvPr/>
        </p:nvSpPr>
        <p:spPr>
          <a:xfrm>
            <a:off x="5904411" y="4258766"/>
            <a:ext cx="6287589" cy="1200329"/>
          </a:xfrm>
          <a:prstGeom prst="rect">
            <a:avLst/>
          </a:prstGeom>
          <a:noFill/>
        </p:spPr>
        <p:txBody>
          <a:bodyPr wrap="square" rtlCol="0">
            <a:spAutoFit/>
          </a:bodyPr>
          <a:lstStyle/>
          <a:p>
            <a:r>
              <a:rPr lang="en-US" altLang="ja-JP" dirty="0"/>
              <a:t>※</a:t>
            </a:r>
            <a:r>
              <a:rPr lang="ja-JP" altLang="en-US" dirty="0"/>
              <a:t>口コミで「嵩張る」、「製造品質（糸くず）」が多く出ていたが、マイクロファイバー素材であるが故と思われる。</a:t>
            </a:r>
            <a:endParaRPr lang="en-US" altLang="ja-JP" dirty="0"/>
          </a:p>
          <a:p>
            <a:r>
              <a:rPr kumimoji="1" lang="ja-JP" altLang="en-US" dirty="0"/>
              <a:t>しかし、御社商品の場合、素材が根本的に異なるため、問題視する必要はないと思われる。</a:t>
            </a:r>
          </a:p>
        </p:txBody>
      </p:sp>
      <p:sp>
        <p:nvSpPr>
          <p:cNvPr id="6" name="テキスト ボックス 5">
            <a:extLst>
              <a:ext uri="{FF2B5EF4-FFF2-40B4-BE49-F238E27FC236}">
                <a16:creationId xmlns:a16="http://schemas.microsoft.com/office/drawing/2014/main" id="{164102DD-C1E9-493C-B692-74AA14ED5146}"/>
              </a:ext>
            </a:extLst>
          </p:cNvPr>
          <p:cNvSpPr txBox="1"/>
          <p:nvPr/>
        </p:nvSpPr>
        <p:spPr>
          <a:xfrm>
            <a:off x="106680" y="6103463"/>
            <a:ext cx="12085320" cy="830997"/>
          </a:xfrm>
          <a:prstGeom prst="rect">
            <a:avLst/>
          </a:prstGeom>
          <a:noFill/>
        </p:spPr>
        <p:txBody>
          <a:bodyPr wrap="square" rtlCol="0">
            <a:spAutoFit/>
          </a:bodyPr>
          <a:lstStyle/>
          <a:p>
            <a:r>
              <a:rPr lang="ja-JP" altLang="en-US" sz="2400" dirty="0"/>
              <a:t>上記</a:t>
            </a:r>
            <a:r>
              <a:rPr lang="en-US" altLang="ja-JP" sz="2400" dirty="0"/>
              <a:t>3</a:t>
            </a:r>
            <a:r>
              <a:rPr lang="ja-JP" altLang="en-US" sz="2400" dirty="0"/>
              <a:t>点を重点的に改善することで、対マイクロファイバー製品の</a:t>
            </a:r>
            <a:r>
              <a:rPr lang="en-US" altLang="ja-JP" sz="2400" dirty="0"/>
              <a:t>90</a:t>
            </a:r>
            <a:r>
              <a:rPr lang="ja-JP" altLang="en-US" sz="2400" dirty="0"/>
              <a:t>％程度のクレームを対処することが可能</a:t>
            </a:r>
            <a:endParaRPr kumimoji="1" lang="ja-JP" altLang="en-US" sz="2400" dirty="0"/>
          </a:p>
        </p:txBody>
      </p:sp>
    </p:spTree>
    <p:extLst>
      <p:ext uri="{BB962C8B-B14F-4D97-AF65-F5344CB8AC3E}">
        <p14:creationId xmlns:p14="http://schemas.microsoft.com/office/powerpoint/2010/main" val="438040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5AE954-8148-4216-975D-3A894C29406F}"/>
              </a:ext>
            </a:extLst>
          </p:cNvPr>
          <p:cNvSpPr>
            <a:spLocks noGrp="1"/>
          </p:cNvSpPr>
          <p:nvPr>
            <p:ph type="title"/>
          </p:nvPr>
        </p:nvSpPr>
        <p:spPr>
          <a:xfrm>
            <a:off x="0" y="0"/>
            <a:ext cx="10899366" cy="1325563"/>
          </a:xfrm>
        </p:spPr>
        <p:txBody>
          <a:bodyPr/>
          <a:lstStyle/>
          <a:p>
            <a:r>
              <a:rPr kumimoji="1" lang="ja-JP" altLang="en-US" dirty="0"/>
              <a:t>タオル</a:t>
            </a:r>
            <a:r>
              <a:rPr kumimoji="1" lang="en-US" altLang="ja-JP" dirty="0"/>
              <a:t>(</a:t>
            </a:r>
            <a:r>
              <a:rPr kumimoji="1" lang="ja-JP" altLang="en-US" dirty="0"/>
              <a:t>マイクロファイバー</a:t>
            </a:r>
            <a:r>
              <a:rPr kumimoji="1" lang="en-US" altLang="ja-JP" dirty="0"/>
              <a:t>)</a:t>
            </a:r>
            <a:r>
              <a:rPr lang="ja-JP" altLang="en-US" dirty="0"/>
              <a:t>生地との比較</a:t>
            </a:r>
            <a:endParaRPr kumimoji="1" lang="ja-JP" altLang="en-US" dirty="0"/>
          </a:p>
        </p:txBody>
      </p:sp>
      <p:sp>
        <p:nvSpPr>
          <p:cNvPr id="3" name="テキスト プレースホルダー 2">
            <a:extLst>
              <a:ext uri="{FF2B5EF4-FFF2-40B4-BE49-F238E27FC236}">
                <a16:creationId xmlns:a16="http://schemas.microsoft.com/office/drawing/2014/main" id="{E8AB0D8A-15E3-4F2D-9A59-C4B64365B422}"/>
              </a:ext>
            </a:extLst>
          </p:cNvPr>
          <p:cNvSpPr>
            <a:spLocks noGrp="1"/>
          </p:cNvSpPr>
          <p:nvPr>
            <p:ph type="body" idx="1"/>
          </p:nvPr>
        </p:nvSpPr>
        <p:spPr>
          <a:xfrm>
            <a:off x="839788" y="1681163"/>
            <a:ext cx="5157787" cy="522106"/>
          </a:xfrm>
        </p:spPr>
        <p:txBody>
          <a:bodyPr/>
          <a:lstStyle/>
          <a:p>
            <a:r>
              <a:rPr kumimoji="1" lang="ja-JP" altLang="en-US" dirty="0"/>
              <a:t>貴社製品</a:t>
            </a:r>
          </a:p>
        </p:txBody>
      </p:sp>
      <p:sp>
        <p:nvSpPr>
          <p:cNvPr id="4" name="コンテンツ プレースホルダー 3">
            <a:extLst>
              <a:ext uri="{FF2B5EF4-FFF2-40B4-BE49-F238E27FC236}">
                <a16:creationId xmlns:a16="http://schemas.microsoft.com/office/drawing/2014/main" id="{687F4225-1368-4765-8A1B-6152E643B9FC}"/>
              </a:ext>
            </a:extLst>
          </p:cNvPr>
          <p:cNvSpPr>
            <a:spLocks noGrp="1"/>
          </p:cNvSpPr>
          <p:nvPr>
            <p:ph sz="half" idx="2"/>
          </p:nvPr>
        </p:nvSpPr>
        <p:spPr>
          <a:xfrm>
            <a:off x="836612" y="2208984"/>
            <a:ext cx="5157787" cy="3684588"/>
          </a:xfrm>
        </p:spPr>
        <p:txBody>
          <a:bodyPr>
            <a:normAutofit/>
          </a:bodyPr>
          <a:lstStyle/>
          <a:p>
            <a:r>
              <a:rPr kumimoji="1" lang="ja-JP" altLang="en-US" sz="2000" dirty="0"/>
              <a:t>マラソン他、陸地での使用</a:t>
            </a:r>
            <a:endParaRPr lang="en-US" altLang="ja-JP" sz="2000" dirty="0"/>
          </a:p>
          <a:p>
            <a:r>
              <a:rPr lang="ja-JP" altLang="en-US" sz="2000" dirty="0"/>
              <a:t>着替えのみ</a:t>
            </a:r>
            <a:endParaRPr lang="en-US" altLang="ja-JP" sz="2000" dirty="0"/>
          </a:p>
          <a:p>
            <a:r>
              <a:rPr kumimoji="1" lang="ja-JP" altLang="en-US" sz="2000" dirty="0"/>
              <a:t>デザイン性は求められない</a:t>
            </a:r>
            <a:endParaRPr kumimoji="1" lang="en-US" altLang="ja-JP" sz="2000" dirty="0"/>
          </a:p>
          <a:p>
            <a:r>
              <a:rPr kumimoji="1" lang="ja-JP" altLang="en-US" sz="2000" dirty="0"/>
              <a:t>コンパクトに収納</a:t>
            </a:r>
            <a:endParaRPr kumimoji="1" lang="en-US" altLang="ja-JP" sz="2000" dirty="0"/>
          </a:p>
          <a:p>
            <a:pPr marL="0" indent="0">
              <a:buNone/>
            </a:pPr>
            <a:endParaRPr kumimoji="1" lang="en-US" altLang="ja-JP" sz="2000" dirty="0"/>
          </a:p>
          <a:p>
            <a:endParaRPr kumimoji="1" lang="en-US" altLang="ja-JP" sz="2000" dirty="0"/>
          </a:p>
        </p:txBody>
      </p:sp>
      <p:sp>
        <p:nvSpPr>
          <p:cNvPr id="5" name="テキスト プレースホルダー 4">
            <a:extLst>
              <a:ext uri="{FF2B5EF4-FFF2-40B4-BE49-F238E27FC236}">
                <a16:creationId xmlns:a16="http://schemas.microsoft.com/office/drawing/2014/main" id="{6602ABE8-9DF8-4B0B-B0D5-FD7E17A2C90A}"/>
              </a:ext>
            </a:extLst>
          </p:cNvPr>
          <p:cNvSpPr>
            <a:spLocks noGrp="1"/>
          </p:cNvSpPr>
          <p:nvPr>
            <p:ph type="body" sz="quarter" idx="3"/>
          </p:nvPr>
        </p:nvSpPr>
        <p:spPr>
          <a:xfrm>
            <a:off x="6172200" y="1681163"/>
            <a:ext cx="5183188" cy="522106"/>
          </a:xfrm>
        </p:spPr>
        <p:txBody>
          <a:bodyPr/>
          <a:lstStyle/>
          <a:p>
            <a:r>
              <a:rPr kumimoji="1" lang="ja-JP" altLang="en-US" dirty="0"/>
              <a:t>タオル</a:t>
            </a:r>
            <a:r>
              <a:rPr kumimoji="1" lang="en-US" altLang="ja-JP" dirty="0"/>
              <a:t>(</a:t>
            </a:r>
            <a:r>
              <a:rPr kumimoji="1" lang="ja-JP" altLang="en-US" dirty="0"/>
              <a:t>マイクロファイバー</a:t>
            </a:r>
            <a:r>
              <a:rPr kumimoji="1" lang="en-US" altLang="ja-JP" dirty="0"/>
              <a:t>)</a:t>
            </a:r>
            <a:r>
              <a:rPr lang="ja-JP" altLang="en-US" dirty="0"/>
              <a:t>生地</a:t>
            </a:r>
            <a:endParaRPr kumimoji="1" lang="ja-JP" altLang="en-US" dirty="0"/>
          </a:p>
        </p:txBody>
      </p:sp>
      <p:sp>
        <p:nvSpPr>
          <p:cNvPr id="6" name="コンテンツ プレースホルダー 5">
            <a:extLst>
              <a:ext uri="{FF2B5EF4-FFF2-40B4-BE49-F238E27FC236}">
                <a16:creationId xmlns:a16="http://schemas.microsoft.com/office/drawing/2014/main" id="{380CCF95-7686-4D7C-B617-31E2BE1BC4AA}"/>
              </a:ext>
            </a:extLst>
          </p:cNvPr>
          <p:cNvSpPr>
            <a:spLocks noGrp="1"/>
          </p:cNvSpPr>
          <p:nvPr>
            <p:ph sz="quarter" idx="4"/>
          </p:nvPr>
        </p:nvSpPr>
        <p:spPr>
          <a:xfrm>
            <a:off x="6172200" y="2203269"/>
            <a:ext cx="5183188" cy="3684588"/>
          </a:xfrm>
        </p:spPr>
        <p:txBody>
          <a:bodyPr>
            <a:normAutofit/>
          </a:bodyPr>
          <a:lstStyle/>
          <a:p>
            <a:r>
              <a:rPr kumimoji="1" lang="ja-JP" altLang="en-US" sz="2000" dirty="0"/>
              <a:t>ビーチ、キャンプでの使用</a:t>
            </a:r>
            <a:endParaRPr kumimoji="1" lang="en-US" altLang="ja-JP" sz="2000" dirty="0"/>
          </a:p>
          <a:p>
            <a:r>
              <a:rPr lang="ja-JP" altLang="en-US" sz="2000" dirty="0"/>
              <a:t>着替の他、保温を目的に使用</a:t>
            </a:r>
            <a:endParaRPr lang="en-US" altLang="ja-JP" sz="2000" dirty="0"/>
          </a:p>
          <a:p>
            <a:r>
              <a:rPr kumimoji="1" lang="ja-JP" altLang="en-US" sz="2000" dirty="0"/>
              <a:t>デザイン性が求められる</a:t>
            </a:r>
            <a:endParaRPr kumimoji="1" lang="en-US" altLang="ja-JP" sz="2000" dirty="0"/>
          </a:p>
          <a:p>
            <a:r>
              <a:rPr lang="ja-JP" altLang="en-US" sz="2000" dirty="0"/>
              <a:t>非常に重く、嵩張る</a:t>
            </a:r>
            <a:endParaRPr lang="en-US" altLang="ja-JP" sz="2000" dirty="0"/>
          </a:p>
          <a:p>
            <a:pPr marL="0" indent="0">
              <a:buNone/>
            </a:pPr>
            <a:endParaRPr kumimoji="1" lang="ja-JP" altLang="en-US" sz="2000" dirty="0"/>
          </a:p>
        </p:txBody>
      </p:sp>
      <p:sp>
        <p:nvSpPr>
          <p:cNvPr id="7" name="テキスト ボックス 6">
            <a:extLst>
              <a:ext uri="{FF2B5EF4-FFF2-40B4-BE49-F238E27FC236}">
                <a16:creationId xmlns:a16="http://schemas.microsoft.com/office/drawing/2014/main" id="{F04216AD-35C4-4119-929C-95756EF1A9F5}"/>
              </a:ext>
            </a:extLst>
          </p:cNvPr>
          <p:cNvSpPr txBox="1"/>
          <p:nvPr/>
        </p:nvSpPr>
        <p:spPr>
          <a:xfrm>
            <a:off x="415834" y="4045563"/>
            <a:ext cx="11512732" cy="2677656"/>
          </a:xfrm>
          <a:custGeom>
            <a:avLst/>
            <a:gdLst>
              <a:gd name="connsiteX0" fmla="*/ 0 w 11512732"/>
              <a:gd name="connsiteY0" fmla="*/ 0 h 2677656"/>
              <a:gd name="connsiteX1" fmla="*/ 907474 w 11512732"/>
              <a:gd name="connsiteY1" fmla="*/ 0 h 2677656"/>
              <a:gd name="connsiteX2" fmla="*/ 1354439 w 11512732"/>
              <a:gd name="connsiteY2" fmla="*/ 0 h 2677656"/>
              <a:gd name="connsiteX3" fmla="*/ 1801404 w 11512732"/>
              <a:gd name="connsiteY3" fmla="*/ 0 h 2677656"/>
              <a:gd name="connsiteX4" fmla="*/ 2708878 w 11512732"/>
              <a:gd name="connsiteY4" fmla="*/ 0 h 2677656"/>
              <a:gd name="connsiteX5" fmla="*/ 3040716 w 11512732"/>
              <a:gd name="connsiteY5" fmla="*/ 0 h 2677656"/>
              <a:gd name="connsiteX6" fmla="*/ 3487681 w 11512732"/>
              <a:gd name="connsiteY6" fmla="*/ 0 h 2677656"/>
              <a:gd name="connsiteX7" fmla="*/ 3819518 w 11512732"/>
              <a:gd name="connsiteY7" fmla="*/ 0 h 2677656"/>
              <a:gd name="connsiteX8" fmla="*/ 4266483 w 11512732"/>
              <a:gd name="connsiteY8" fmla="*/ 0 h 2677656"/>
              <a:gd name="connsiteX9" fmla="*/ 4598321 w 11512732"/>
              <a:gd name="connsiteY9" fmla="*/ 0 h 2677656"/>
              <a:gd name="connsiteX10" fmla="*/ 5505795 w 11512732"/>
              <a:gd name="connsiteY10" fmla="*/ 0 h 2677656"/>
              <a:gd name="connsiteX11" fmla="*/ 6413269 w 11512732"/>
              <a:gd name="connsiteY11" fmla="*/ 0 h 2677656"/>
              <a:gd name="connsiteX12" fmla="*/ 7320743 w 11512732"/>
              <a:gd name="connsiteY12" fmla="*/ 0 h 2677656"/>
              <a:gd name="connsiteX13" fmla="*/ 7767708 w 11512732"/>
              <a:gd name="connsiteY13" fmla="*/ 0 h 2677656"/>
              <a:gd name="connsiteX14" fmla="*/ 8675182 w 11512732"/>
              <a:gd name="connsiteY14" fmla="*/ 0 h 2677656"/>
              <a:gd name="connsiteX15" fmla="*/ 9237274 w 11512732"/>
              <a:gd name="connsiteY15" fmla="*/ 0 h 2677656"/>
              <a:gd name="connsiteX16" fmla="*/ 9799367 w 11512732"/>
              <a:gd name="connsiteY16" fmla="*/ 0 h 2677656"/>
              <a:gd name="connsiteX17" fmla="*/ 10361459 w 11512732"/>
              <a:gd name="connsiteY17" fmla="*/ 0 h 2677656"/>
              <a:gd name="connsiteX18" fmla="*/ 10923551 w 11512732"/>
              <a:gd name="connsiteY18" fmla="*/ 0 h 2677656"/>
              <a:gd name="connsiteX19" fmla="*/ 11512732 w 11512732"/>
              <a:gd name="connsiteY19" fmla="*/ 0 h 2677656"/>
              <a:gd name="connsiteX20" fmla="*/ 11512732 w 11512732"/>
              <a:gd name="connsiteY20" fmla="*/ 615861 h 2677656"/>
              <a:gd name="connsiteX21" fmla="*/ 11512732 w 11512732"/>
              <a:gd name="connsiteY21" fmla="*/ 1258498 h 2677656"/>
              <a:gd name="connsiteX22" fmla="*/ 11512732 w 11512732"/>
              <a:gd name="connsiteY22" fmla="*/ 1874359 h 2677656"/>
              <a:gd name="connsiteX23" fmla="*/ 11512732 w 11512732"/>
              <a:gd name="connsiteY23" fmla="*/ 2677656 h 2677656"/>
              <a:gd name="connsiteX24" fmla="*/ 11180894 w 11512732"/>
              <a:gd name="connsiteY24" fmla="*/ 2677656 h 2677656"/>
              <a:gd name="connsiteX25" fmla="*/ 10618802 w 11512732"/>
              <a:gd name="connsiteY25" fmla="*/ 2677656 h 2677656"/>
              <a:gd name="connsiteX26" fmla="*/ 10171837 w 11512732"/>
              <a:gd name="connsiteY26" fmla="*/ 2677656 h 2677656"/>
              <a:gd name="connsiteX27" fmla="*/ 9609745 w 11512732"/>
              <a:gd name="connsiteY27" fmla="*/ 2677656 h 2677656"/>
              <a:gd name="connsiteX28" fmla="*/ 8817398 w 11512732"/>
              <a:gd name="connsiteY28" fmla="*/ 2677656 h 2677656"/>
              <a:gd name="connsiteX29" fmla="*/ 8025051 w 11512732"/>
              <a:gd name="connsiteY29" fmla="*/ 2677656 h 2677656"/>
              <a:gd name="connsiteX30" fmla="*/ 7117577 w 11512732"/>
              <a:gd name="connsiteY30" fmla="*/ 2677656 h 2677656"/>
              <a:gd name="connsiteX31" fmla="*/ 6440358 w 11512732"/>
              <a:gd name="connsiteY31" fmla="*/ 2677656 h 2677656"/>
              <a:gd name="connsiteX32" fmla="*/ 5878266 w 11512732"/>
              <a:gd name="connsiteY32" fmla="*/ 2677656 h 2677656"/>
              <a:gd name="connsiteX33" fmla="*/ 5546428 w 11512732"/>
              <a:gd name="connsiteY33" fmla="*/ 2677656 h 2677656"/>
              <a:gd name="connsiteX34" fmla="*/ 5214590 w 11512732"/>
              <a:gd name="connsiteY34" fmla="*/ 2677656 h 2677656"/>
              <a:gd name="connsiteX35" fmla="*/ 4422244 w 11512732"/>
              <a:gd name="connsiteY35" fmla="*/ 2677656 h 2677656"/>
              <a:gd name="connsiteX36" fmla="*/ 3514769 w 11512732"/>
              <a:gd name="connsiteY36" fmla="*/ 2677656 h 2677656"/>
              <a:gd name="connsiteX37" fmla="*/ 3067804 w 11512732"/>
              <a:gd name="connsiteY37" fmla="*/ 2677656 h 2677656"/>
              <a:gd name="connsiteX38" fmla="*/ 2160330 w 11512732"/>
              <a:gd name="connsiteY38" fmla="*/ 2677656 h 2677656"/>
              <a:gd name="connsiteX39" fmla="*/ 1483111 w 11512732"/>
              <a:gd name="connsiteY39" fmla="*/ 2677656 h 2677656"/>
              <a:gd name="connsiteX40" fmla="*/ 805891 w 11512732"/>
              <a:gd name="connsiteY40" fmla="*/ 2677656 h 2677656"/>
              <a:gd name="connsiteX41" fmla="*/ 0 w 11512732"/>
              <a:gd name="connsiteY41" fmla="*/ 2677656 h 2677656"/>
              <a:gd name="connsiteX42" fmla="*/ 0 w 11512732"/>
              <a:gd name="connsiteY42" fmla="*/ 2088572 h 2677656"/>
              <a:gd name="connsiteX43" fmla="*/ 0 w 11512732"/>
              <a:gd name="connsiteY43" fmla="*/ 1445934 h 2677656"/>
              <a:gd name="connsiteX44" fmla="*/ 0 w 11512732"/>
              <a:gd name="connsiteY44" fmla="*/ 856850 h 2677656"/>
              <a:gd name="connsiteX45" fmla="*/ 0 w 11512732"/>
              <a:gd name="connsiteY45" fmla="*/ 0 h 26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512732" h="2677656" extrusionOk="0">
                <a:moveTo>
                  <a:pt x="0" y="0"/>
                </a:moveTo>
                <a:cubicBezTo>
                  <a:pt x="193427" y="16005"/>
                  <a:pt x="683509" y="12574"/>
                  <a:pt x="907474" y="0"/>
                </a:cubicBezTo>
                <a:cubicBezTo>
                  <a:pt x="1131439" y="-12574"/>
                  <a:pt x="1135131" y="-12555"/>
                  <a:pt x="1354439" y="0"/>
                </a:cubicBezTo>
                <a:cubicBezTo>
                  <a:pt x="1573747" y="12555"/>
                  <a:pt x="1692389" y="-1231"/>
                  <a:pt x="1801404" y="0"/>
                </a:cubicBezTo>
                <a:cubicBezTo>
                  <a:pt x="1910420" y="1231"/>
                  <a:pt x="2401011" y="27852"/>
                  <a:pt x="2708878" y="0"/>
                </a:cubicBezTo>
                <a:cubicBezTo>
                  <a:pt x="3016745" y="-27852"/>
                  <a:pt x="2932042" y="-12763"/>
                  <a:pt x="3040716" y="0"/>
                </a:cubicBezTo>
                <a:cubicBezTo>
                  <a:pt x="3149390" y="12763"/>
                  <a:pt x="3383859" y="1901"/>
                  <a:pt x="3487681" y="0"/>
                </a:cubicBezTo>
                <a:cubicBezTo>
                  <a:pt x="3591503" y="-1901"/>
                  <a:pt x="3659737" y="-5378"/>
                  <a:pt x="3819518" y="0"/>
                </a:cubicBezTo>
                <a:cubicBezTo>
                  <a:pt x="3979299" y="5378"/>
                  <a:pt x="4073092" y="1630"/>
                  <a:pt x="4266483" y="0"/>
                </a:cubicBezTo>
                <a:cubicBezTo>
                  <a:pt x="4459875" y="-1630"/>
                  <a:pt x="4435383" y="-7503"/>
                  <a:pt x="4598321" y="0"/>
                </a:cubicBezTo>
                <a:cubicBezTo>
                  <a:pt x="4761259" y="7503"/>
                  <a:pt x="5251747" y="23552"/>
                  <a:pt x="5505795" y="0"/>
                </a:cubicBezTo>
                <a:cubicBezTo>
                  <a:pt x="5759843" y="-23552"/>
                  <a:pt x="6032264" y="6660"/>
                  <a:pt x="6413269" y="0"/>
                </a:cubicBezTo>
                <a:cubicBezTo>
                  <a:pt x="6794274" y="-6660"/>
                  <a:pt x="7050776" y="-36087"/>
                  <a:pt x="7320743" y="0"/>
                </a:cubicBezTo>
                <a:cubicBezTo>
                  <a:pt x="7590710" y="36087"/>
                  <a:pt x="7671877" y="-14664"/>
                  <a:pt x="7767708" y="0"/>
                </a:cubicBezTo>
                <a:cubicBezTo>
                  <a:pt x="7863540" y="14664"/>
                  <a:pt x="8274773" y="2156"/>
                  <a:pt x="8675182" y="0"/>
                </a:cubicBezTo>
                <a:cubicBezTo>
                  <a:pt x="9075591" y="-2156"/>
                  <a:pt x="9055504" y="21925"/>
                  <a:pt x="9237274" y="0"/>
                </a:cubicBezTo>
                <a:cubicBezTo>
                  <a:pt x="9419044" y="-21925"/>
                  <a:pt x="9598019" y="26096"/>
                  <a:pt x="9799367" y="0"/>
                </a:cubicBezTo>
                <a:cubicBezTo>
                  <a:pt x="10000715" y="-26096"/>
                  <a:pt x="10226152" y="16221"/>
                  <a:pt x="10361459" y="0"/>
                </a:cubicBezTo>
                <a:cubicBezTo>
                  <a:pt x="10496766" y="-16221"/>
                  <a:pt x="10648463" y="-5785"/>
                  <a:pt x="10923551" y="0"/>
                </a:cubicBezTo>
                <a:cubicBezTo>
                  <a:pt x="11198639" y="5785"/>
                  <a:pt x="11318900" y="18842"/>
                  <a:pt x="11512732" y="0"/>
                </a:cubicBezTo>
                <a:cubicBezTo>
                  <a:pt x="11493634" y="245637"/>
                  <a:pt x="11504179" y="459185"/>
                  <a:pt x="11512732" y="615861"/>
                </a:cubicBezTo>
                <a:cubicBezTo>
                  <a:pt x="11521285" y="772537"/>
                  <a:pt x="11497320" y="1038233"/>
                  <a:pt x="11512732" y="1258498"/>
                </a:cubicBezTo>
                <a:cubicBezTo>
                  <a:pt x="11528144" y="1478763"/>
                  <a:pt x="11483373" y="1663196"/>
                  <a:pt x="11512732" y="1874359"/>
                </a:cubicBezTo>
                <a:cubicBezTo>
                  <a:pt x="11542091" y="2085522"/>
                  <a:pt x="11537117" y="2421915"/>
                  <a:pt x="11512732" y="2677656"/>
                </a:cubicBezTo>
                <a:cubicBezTo>
                  <a:pt x="11412227" y="2688647"/>
                  <a:pt x="11262648" y="2688824"/>
                  <a:pt x="11180894" y="2677656"/>
                </a:cubicBezTo>
                <a:cubicBezTo>
                  <a:pt x="11099140" y="2666488"/>
                  <a:pt x="10815687" y="2670809"/>
                  <a:pt x="10618802" y="2677656"/>
                </a:cubicBezTo>
                <a:cubicBezTo>
                  <a:pt x="10421917" y="2684503"/>
                  <a:pt x="10277329" y="2655739"/>
                  <a:pt x="10171837" y="2677656"/>
                </a:cubicBezTo>
                <a:cubicBezTo>
                  <a:pt x="10066346" y="2699573"/>
                  <a:pt x="9776774" y="2703778"/>
                  <a:pt x="9609745" y="2677656"/>
                </a:cubicBezTo>
                <a:cubicBezTo>
                  <a:pt x="9442716" y="2651534"/>
                  <a:pt x="9099372" y="2646632"/>
                  <a:pt x="8817398" y="2677656"/>
                </a:cubicBezTo>
                <a:cubicBezTo>
                  <a:pt x="8535424" y="2708680"/>
                  <a:pt x="8266558" y="2639293"/>
                  <a:pt x="8025051" y="2677656"/>
                </a:cubicBezTo>
                <a:cubicBezTo>
                  <a:pt x="7783544" y="2716019"/>
                  <a:pt x="7533103" y="2643424"/>
                  <a:pt x="7117577" y="2677656"/>
                </a:cubicBezTo>
                <a:cubicBezTo>
                  <a:pt x="6702051" y="2711888"/>
                  <a:pt x="6601088" y="2645489"/>
                  <a:pt x="6440358" y="2677656"/>
                </a:cubicBezTo>
                <a:cubicBezTo>
                  <a:pt x="6279628" y="2709823"/>
                  <a:pt x="6096135" y="2685519"/>
                  <a:pt x="5878266" y="2677656"/>
                </a:cubicBezTo>
                <a:cubicBezTo>
                  <a:pt x="5660397" y="2669793"/>
                  <a:pt x="5661194" y="2683465"/>
                  <a:pt x="5546428" y="2677656"/>
                </a:cubicBezTo>
                <a:cubicBezTo>
                  <a:pt x="5431662" y="2671847"/>
                  <a:pt x="5291004" y="2662905"/>
                  <a:pt x="5214590" y="2677656"/>
                </a:cubicBezTo>
                <a:cubicBezTo>
                  <a:pt x="5138176" y="2692407"/>
                  <a:pt x="4617737" y="2680504"/>
                  <a:pt x="4422244" y="2677656"/>
                </a:cubicBezTo>
                <a:cubicBezTo>
                  <a:pt x="4226751" y="2674808"/>
                  <a:pt x="3716334" y="2669341"/>
                  <a:pt x="3514769" y="2677656"/>
                </a:cubicBezTo>
                <a:cubicBezTo>
                  <a:pt x="3313205" y="2685971"/>
                  <a:pt x="3234886" y="2698512"/>
                  <a:pt x="3067804" y="2677656"/>
                </a:cubicBezTo>
                <a:cubicBezTo>
                  <a:pt x="2900722" y="2656800"/>
                  <a:pt x="2458226" y="2693414"/>
                  <a:pt x="2160330" y="2677656"/>
                </a:cubicBezTo>
                <a:cubicBezTo>
                  <a:pt x="1862434" y="2661898"/>
                  <a:pt x="1772984" y="2680476"/>
                  <a:pt x="1483111" y="2677656"/>
                </a:cubicBezTo>
                <a:cubicBezTo>
                  <a:pt x="1193238" y="2674836"/>
                  <a:pt x="951623" y="2697772"/>
                  <a:pt x="805891" y="2677656"/>
                </a:cubicBezTo>
                <a:cubicBezTo>
                  <a:pt x="660159" y="2657540"/>
                  <a:pt x="349561" y="2688643"/>
                  <a:pt x="0" y="2677656"/>
                </a:cubicBezTo>
                <a:cubicBezTo>
                  <a:pt x="12457" y="2550612"/>
                  <a:pt x="21035" y="2211755"/>
                  <a:pt x="0" y="2088572"/>
                </a:cubicBezTo>
                <a:cubicBezTo>
                  <a:pt x="-21035" y="1965389"/>
                  <a:pt x="11437" y="1729267"/>
                  <a:pt x="0" y="1445934"/>
                </a:cubicBezTo>
                <a:cubicBezTo>
                  <a:pt x="-11437" y="1162601"/>
                  <a:pt x="-245" y="1128408"/>
                  <a:pt x="0" y="856850"/>
                </a:cubicBezTo>
                <a:cubicBezTo>
                  <a:pt x="245" y="585292"/>
                  <a:pt x="20153" y="234215"/>
                  <a:pt x="0" y="0"/>
                </a:cubicBezTo>
                <a:close/>
              </a:path>
            </a:pathLst>
          </a:custGeom>
          <a:noFill/>
          <a:ln w="38100">
            <a:solidFill>
              <a:schemeClr val="tx1"/>
            </a:solidFill>
            <a:extLst>
              <a:ext uri="{C807C97D-BFC1-408E-A445-0C87EB9F89A2}">
                <ask:lineSketchStyleProps xmlns:ask="http://schemas.microsoft.com/office/drawing/2018/sketchyshapes" sd="2585403349">
                  <a:prstGeom prst="rect">
                    <a:avLst/>
                  </a:prstGeom>
                  <ask:type>
                    <ask:lineSketchFreehand/>
                  </ask:type>
                </ask:lineSketchStyleProps>
              </a:ext>
            </a:extLst>
          </a:ln>
        </p:spPr>
        <p:txBody>
          <a:bodyPr wrap="square" rtlCol="0">
            <a:spAutoFit/>
          </a:bodyPr>
          <a:lstStyle/>
          <a:p>
            <a:r>
              <a:rPr kumimoji="1" lang="ja-JP" altLang="en-US" sz="2400" b="1" dirty="0"/>
              <a:t>販売戦略をタオル生地のものと明確に分ける必要がある</a:t>
            </a:r>
            <a:endParaRPr kumimoji="1" lang="en-US" altLang="ja-JP" sz="2400" b="1" dirty="0"/>
          </a:p>
          <a:p>
            <a:pPr marL="285750" indent="-285750">
              <a:buFont typeface="Arial" panose="020B0604020202020204" pitchFamily="34" charset="0"/>
              <a:buChar char="•"/>
            </a:pPr>
            <a:r>
              <a:rPr kumimoji="1" lang="ja-JP" altLang="en-US" sz="2400" dirty="0"/>
              <a:t>貴社製品も比較をするとタオル生地に比べメリットはたくさんある。</a:t>
            </a:r>
            <a:endParaRPr kumimoji="1" lang="en-US" altLang="ja-JP" sz="2400" dirty="0"/>
          </a:p>
          <a:p>
            <a:pPr marL="285750" indent="-285750">
              <a:buFont typeface="Arial" panose="020B0604020202020204" pitchFamily="34" charset="0"/>
              <a:buChar char="•"/>
            </a:pPr>
            <a:r>
              <a:rPr kumimoji="1" lang="ja-JP" altLang="en-US" sz="2400" dirty="0"/>
              <a:t>しかし、同じカテゴリーに並んでしまうと、商品としてボリューム感がなく、良い製品なのに見劣りしてしまう。</a:t>
            </a:r>
            <a:endParaRPr kumimoji="1" lang="en-US" altLang="ja-JP" sz="2400" dirty="0"/>
          </a:p>
          <a:p>
            <a:pPr marL="285750" indent="-285750">
              <a:buFont typeface="Arial" panose="020B0604020202020204" pitchFamily="34" charset="0"/>
              <a:buChar char="•"/>
            </a:pPr>
            <a:r>
              <a:rPr lang="ja-JP" altLang="en-US" sz="2400" dirty="0"/>
              <a:t>よって、「売り場」をマラソン用製品特設会場などにする。</a:t>
            </a:r>
            <a:endParaRPr lang="en-US" altLang="ja-JP" sz="2400" dirty="0"/>
          </a:p>
          <a:p>
            <a:pPr marL="285750" indent="-285750">
              <a:buFont typeface="Arial" panose="020B0604020202020204" pitchFamily="34" charset="0"/>
              <a:buChar char="•"/>
            </a:pPr>
            <a:r>
              <a:rPr kumimoji="1" lang="ja-JP" altLang="en-US" sz="2400" dirty="0"/>
              <a:t>もしくは、タオル生地製品と比較したメリットを全面に打ち出す。特にコンパクトに持ち運べる点は大きい。</a:t>
            </a:r>
            <a:endParaRPr kumimoji="1" lang="en-US" altLang="ja-JP" sz="2400" dirty="0"/>
          </a:p>
        </p:txBody>
      </p:sp>
    </p:spTree>
    <p:extLst>
      <p:ext uri="{BB962C8B-B14F-4D97-AF65-F5344CB8AC3E}">
        <p14:creationId xmlns:p14="http://schemas.microsoft.com/office/powerpoint/2010/main" val="3392312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BB0E2D-B815-4FDE-B4AB-615407870279}"/>
              </a:ext>
            </a:extLst>
          </p:cNvPr>
          <p:cNvSpPr>
            <a:spLocks noGrp="1"/>
          </p:cNvSpPr>
          <p:nvPr>
            <p:ph type="title"/>
          </p:nvPr>
        </p:nvSpPr>
        <p:spPr>
          <a:xfrm>
            <a:off x="0" y="18255"/>
            <a:ext cx="10515600" cy="1325563"/>
          </a:xfrm>
        </p:spPr>
        <p:txBody>
          <a:bodyPr/>
          <a:lstStyle/>
          <a:p>
            <a:r>
              <a:rPr kumimoji="1" lang="ja-JP" altLang="en-US" dirty="0"/>
              <a:t>総括</a:t>
            </a:r>
          </a:p>
        </p:txBody>
      </p:sp>
      <p:sp>
        <p:nvSpPr>
          <p:cNvPr id="3" name="コンテンツ プレースホルダー 2">
            <a:extLst>
              <a:ext uri="{FF2B5EF4-FFF2-40B4-BE49-F238E27FC236}">
                <a16:creationId xmlns:a16="http://schemas.microsoft.com/office/drawing/2014/main" id="{CF9D557D-6F6B-4D98-B2A7-93B224EAC33B}"/>
              </a:ext>
            </a:extLst>
          </p:cNvPr>
          <p:cNvSpPr>
            <a:spLocks noGrp="1"/>
          </p:cNvSpPr>
          <p:nvPr>
            <p:ph idx="1"/>
          </p:nvPr>
        </p:nvSpPr>
        <p:spPr>
          <a:xfrm>
            <a:off x="148046" y="1416320"/>
            <a:ext cx="11895907" cy="5045439"/>
          </a:xfrm>
        </p:spPr>
        <p:txBody>
          <a:bodyPr>
            <a:noAutofit/>
          </a:bodyPr>
          <a:lstStyle/>
          <a:p>
            <a:pPr marL="742950" indent="-742950">
              <a:buFont typeface="+mj-lt"/>
              <a:buAutoNum type="arabicPeriod"/>
            </a:pPr>
            <a:r>
              <a:rPr kumimoji="1" lang="ja-JP" altLang="en-US" sz="3600" dirty="0"/>
              <a:t>着替えの際、横に十分に広がるサイズとする</a:t>
            </a:r>
            <a:endParaRPr lang="en-US" altLang="ja-JP" sz="3600" dirty="0"/>
          </a:p>
          <a:p>
            <a:pPr marL="742950" indent="-742950">
              <a:buFont typeface="+mj-lt"/>
              <a:buAutoNum type="arabicPeriod"/>
            </a:pPr>
            <a:r>
              <a:rPr lang="ja-JP" altLang="en-US" sz="3600" dirty="0"/>
              <a:t>内ポケットは高評価ポイント</a:t>
            </a:r>
            <a:br>
              <a:rPr lang="en-US" altLang="ja-JP" sz="3600" dirty="0"/>
            </a:br>
            <a:r>
              <a:rPr lang="ja-JP" altLang="en-US" dirty="0"/>
              <a:t>→ただし、着替えるだけであれば使用頻度は少ないと思われる</a:t>
            </a:r>
            <a:endParaRPr lang="en-US" altLang="ja-JP" dirty="0"/>
          </a:p>
          <a:p>
            <a:pPr marL="742950" indent="-742950">
              <a:buFont typeface="+mj-lt"/>
              <a:buAutoNum type="arabicPeriod"/>
            </a:pPr>
            <a:r>
              <a:rPr kumimoji="1" lang="ja-JP" altLang="en-US" sz="3600" dirty="0"/>
              <a:t>フードは保温目的がなければ取り付けなくても良い</a:t>
            </a:r>
            <a:endParaRPr lang="en-US" altLang="ja-JP" sz="3600" dirty="0"/>
          </a:p>
          <a:p>
            <a:pPr marL="742950" indent="-742950">
              <a:buFont typeface="+mj-lt"/>
              <a:buAutoNum type="arabicPeriod"/>
            </a:pPr>
            <a:r>
              <a:rPr lang="ja-JP" altLang="en-US" sz="3600"/>
              <a:t>「売り場」を</a:t>
            </a:r>
            <a:r>
              <a:rPr lang="ja-JP" altLang="en-US" sz="3600" dirty="0"/>
              <a:t>マイクロファイバー生地とは明確に分ける</a:t>
            </a:r>
            <a:endParaRPr lang="en-US" altLang="ja-JP" sz="3600" dirty="0"/>
          </a:p>
          <a:p>
            <a:pPr marL="742950" indent="-742950">
              <a:buFont typeface="+mj-lt"/>
              <a:buAutoNum type="arabicPeriod"/>
            </a:pPr>
            <a:r>
              <a:rPr lang="ja-JP" altLang="en-US" sz="3600" dirty="0"/>
              <a:t>「コンパクト」、「軽くて持ち運びが容易」などのマイクロファイバー生地との違いを明確に宣伝して販売する</a:t>
            </a:r>
            <a:endParaRPr kumimoji="1" lang="en-US" altLang="ja-JP" sz="3600" dirty="0"/>
          </a:p>
          <a:p>
            <a:endParaRPr kumimoji="1" lang="ja-JP" altLang="en-US" sz="3600" dirty="0"/>
          </a:p>
        </p:txBody>
      </p:sp>
    </p:spTree>
    <p:extLst>
      <p:ext uri="{BB962C8B-B14F-4D97-AF65-F5344CB8AC3E}">
        <p14:creationId xmlns:p14="http://schemas.microsoft.com/office/powerpoint/2010/main" val="198648094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335</Words>
  <Application>Microsoft Office PowerPoint</Application>
  <PresentationFormat>ワイド画面</PresentationFormat>
  <Paragraphs>35</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游ゴシック</vt:lpstr>
      <vt:lpstr>游ゴシック Light</vt:lpstr>
      <vt:lpstr>Arial</vt:lpstr>
      <vt:lpstr>Wingdings</vt:lpstr>
      <vt:lpstr>Office テーマ</vt:lpstr>
      <vt:lpstr>着替えポンチョ 口コミ解析</vt:lpstr>
      <vt:lpstr>他製品からの考える改善点</vt:lpstr>
      <vt:lpstr>タオル(マイクロファイバー)生地との比較</vt:lpstr>
      <vt:lpstr>総括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着替えポンチョ 口コミ解析</dc:title>
  <dc:creator>海野 遥祐</dc:creator>
  <cp:lastModifiedBy>海野 遥祐</cp:lastModifiedBy>
  <cp:revision>1</cp:revision>
  <dcterms:created xsi:type="dcterms:W3CDTF">2021-12-19T08:57:14Z</dcterms:created>
  <dcterms:modified xsi:type="dcterms:W3CDTF">2021-12-23T20:04:36Z</dcterms:modified>
</cp:coreProperties>
</file>