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p:scale>
          <a:sx n="100" d="100"/>
          <a:sy n="100" d="100"/>
        </p:scale>
        <p:origin x="324" y="-9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B92F7A0-61CF-4A59-81E6-F9B62DCB38D2}" type="datetimeFigureOut">
              <a:rPr kumimoji="1" lang="ja-JP" altLang="en-US" smtClean="0"/>
              <a:t>2024/5/15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4D0A037-F107-4311-AA78-7064A9BDF591}" type="slidenum">
              <a:rPr kumimoji="1" lang="ja-JP" altLang="en-US" smtClean="0"/>
              <a:t>‹#›</a:t>
            </a:fld>
            <a:endParaRPr kumimoji="1" lang="ja-JP" altLang="en-US"/>
          </a:p>
        </p:txBody>
      </p:sp>
    </p:spTree>
    <p:extLst>
      <p:ext uri="{BB962C8B-B14F-4D97-AF65-F5344CB8AC3E}">
        <p14:creationId xmlns:p14="http://schemas.microsoft.com/office/powerpoint/2010/main" val="3347416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B92F7A0-61CF-4A59-81E6-F9B62DCB38D2}" type="datetimeFigureOut">
              <a:rPr kumimoji="1" lang="ja-JP" altLang="en-US" smtClean="0"/>
              <a:t>2024/5/15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4D0A037-F107-4311-AA78-7064A9BDF591}" type="slidenum">
              <a:rPr kumimoji="1" lang="ja-JP" altLang="en-US" smtClean="0"/>
              <a:t>‹#›</a:t>
            </a:fld>
            <a:endParaRPr kumimoji="1" lang="ja-JP" altLang="en-US"/>
          </a:p>
        </p:txBody>
      </p:sp>
    </p:spTree>
    <p:extLst>
      <p:ext uri="{BB962C8B-B14F-4D97-AF65-F5344CB8AC3E}">
        <p14:creationId xmlns:p14="http://schemas.microsoft.com/office/powerpoint/2010/main" val="3807054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B92F7A0-61CF-4A59-81E6-F9B62DCB38D2}" type="datetimeFigureOut">
              <a:rPr kumimoji="1" lang="ja-JP" altLang="en-US" smtClean="0"/>
              <a:t>2024/5/15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4D0A037-F107-4311-AA78-7064A9BDF591}" type="slidenum">
              <a:rPr kumimoji="1" lang="ja-JP" altLang="en-US" smtClean="0"/>
              <a:t>‹#›</a:t>
            </a:fld>
            <a:endParaRPr kumimoji="1" lang="ja-JP" altLang="en-US"/>
          </a:p>
        </p:txBody>
      </p:sp>
    </p:spTree>
    <p:extLst>
      <p:ext uri="{BB962C8B-B14F-4D97-AF65-F5344CB8AC3E}">
        <p14:creationId xmlns:p14="http://schemas.microsoft.com/office/powerpoint/2010/main" val="32543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B92F7A0-61CF-4A59-81E6-F9B62DCB38D2}" type="datetimeFigureOut">
              <a:rPr kumimoji="1" lang="ja-JP" altLang="en-US" smtClean="0"/>
              <a:t>2024/5/15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4D0A037-F107-4311-AA78-7064A9BDF591}" type="slidenum">
              <a:rPr kumimoji="1" lang="ja-JP" altLang="en-US" smtClean="0"/>
              <a:t>‹#›</a:t>
            </a:fld>
            <a:endParaRPr kumimoji="1" lang="ja-JP" altLang="en-US"/>
          </a:p>
        </p:txBody>
      </p:sp>
    </p:spTree>
    <p:extLst>
      <p:ext uri="{BB962C8B-B14F-4D97-AF65-F5344CB8AC3E}">
        <p14:creationId xmlns:p14="http://schemas.microsoft.com/office/powerpoint/2010/main" val="33421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B92F7A0-61CF-4A59-81E6-F9B62DCB38D2}" type="datetimeFigureOut">
              <a:rPr kumimoji="1" lang="ja-JP" altLang="en-US" smtClean="0"/>
              <a:t>2024/5/15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4D0A037-F107-4311-AA78-7064A9BDF591}" type="slidenum">
              <a:rPr kumimoji="1" lang="ja-JP" altLang="en-US" smtClean="0"/>
              <a:t>‹#›</a:t>
            </a:fld>
            <a:endParaRPr kumimoji="1" lang="ja-JP" altLang="en-US"/>
          </a:p>
        </p:txBody>
      </p:sp>
    </p:spTree>
    <p:extLst>
      <p:ext uri="{BB962C8B-B14F-4D97-AF65-F5344CB8AC3E}">
        <p14:creationId xmlns:p14="http://schemas.microsoft.com/office/powerpoint/2010/main" val="3056123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B92F7A0-61CF-4A59-81E6-F9B62DCB38D2}" type="datetimeFigureOut">
              <a:rPr kumimoji="1" lang="ja-JP" altLang="en-US" smtClean="0"/>
              <a:t>2024/5/15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4D0A037-F107-4311-AA78-7064A9BDF591}" type="slidenum">
              <a:rPr kumimoji="1" lang="ja-JP" altLang="en-US" smtClean="0"/>
              <a:t>‹#›</a:t>
            </a:fld>
            <a:endParaRPr kumimoji="1" lang="ja-JP" altLang="en-US"/>
          </a:p>
        </p:txBody>
      </p:sp>
    </p:spTree>
    <p:extLst>
      <p:ext uri="{BB962C8B-B14F-4D97-AF65-F5344CB8AC3E}">
        <p14:creationId xmlns:p14="http://schemas.microsoft.com/office/powerpoint/2010/main" val="2420159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92F7A0-61CF-4A59-81E6-F9B62DCB38D2}" type="datetimeFigureOut">
              <a:rPr kumimoji="1" lang="ja-JP" altLang="en-US" smtClean="0"/>
              <a:t>2024/5/15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4D0A037-F107-4311-AA78-7064A9BDF591}" type="slidenum">
              <a:rPr kumimoji="1" lang="ja-JP" altLang="en-US" smtClean="0"/>
              <a:t>‹#›</a:t>
            </a:fld>
            <a:endParaRPr kumimoji="1" lang="ja-JP" altLang="en-US"/>
          </a:p>
        </p:txBody>
      </p:sp>
    </p:spTree>
    <p:extLst>
      <p:ext uri="{BB962C8B-B14F-4D97-AF65-F5344CB8AC3E}">
        <p14:creationId xmlns:p14="http://schemas.microsoft.com/office/powerpoint/2010/main" val="2363846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B92F7A0-61CF-4A59-81E6-F9B62DCB38D2}" type="datetimeFigureOut">
              <a:rPr kumimoji="1" lang="ja-JP" altLang="en-US" smtClean="0"/>
              <a:t>2024/5/15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4D0A037-F107-4311-AA78-7064A9BDF591}" type="slidenum">
              <a:rPr kumimoji="1" lang="ja-JP" altLang="en-US" smtClean="0"/>
              <a:t>‹#›</a:t>
            </a:fld>
            <a:endParaRPr kumimoji="1" lang="ja-JP" altLang="en-US"/>
          </a:p>
        </p:txBody>
      </p:sp>
    </p:spTree>
    <p:extLst>
      <p:ext uri="{BB962C8B-B14F-4D97-AF65-F5344CB8AC3E}">
        <p14:creationId xmlns:p14="http://schemas.microsoft.com/office/powerpoint/2010/main" val="1771739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B92F7A0-61CF-4A59-81E6-F9B62DCB38D2}" type="datetimeFigureOut">
              <a:rPr kumimoji="1" lang="ja-JP" altLang="en-US" smtClean="0"/>
              <a:t>2024/5/15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4D0A037-F107-4311-AA78-7064A9BDF591}" type="slidenum">
              <a:rPr kumimoji="1" lang="ja-JP" altLang="en-US" smtClean="0"/>
              <a:t>‹#›</a:t>
            </a:fld>
            <a:endParaRPr kumimoji="1" lang="ja-JP" altLang="en-US"/>
          </a:p>
        </p:txBody>
      </p:sp>
    </p:spTree>
    <p:extLst>
      <p:ext uri="{BB962C8B-B14F-4D97-AF65-F5344CB8AC3E}">
        <p14:creationId xmlns:p14="http://schemas.microsoft.com/office/powerpoint/2010/main" val="1793806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B92F7A0-61CF-4A59-81E6-F9B62DCB38D2}" type="datetimeFigureOut">
              <a:rPr kumimoji="1" lang="ja-JP" altLang="en-US" smtClean="0"/>
              <a:t>2024/5/15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4D0A037-F107-4311-AA78-7064A9BDF591}" type="slidenum">
              <a:rPr kumimoji="1" lang="ja-JP" altLang="en-US" smtClean="0"/>
              <a:t>‹#›</a:t>
            </a:fld>
            <a:endParaRPr kumimoji="1" lang="ja-JP" altLang="en-US"/>
          </a:p>
        </p:txBody>
      </p:sp>
    </p:spTree>
    <p:extLst>
      <p:ext uri="{BB962C8B-B14F-4D97-AF65-F5344CB8AC3E}">
        <p14:creationId xmlns:p14="http://schemas.microsoft.com/office/powerpoint/2010/main" val="1799496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B92F7A0-61CF-4A59-81E6-F9B62DCB38D2}" type="datetimeFigureOut">
              <a:rPr kumimoji="1" lang="ja-JP" altLang="en-US" smtClean="0"/>
              <a:t>2024/5/15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4D0A037-F107-4311-AA78-7064A9BDF591}" type="slidenum">
              <a:rPr kumimoji="1" lang="ja-JP" altLang="en-US" smtClean="0"/>
              <a:t>‹#›</a:t>
            </a:fld>
            <a:endParaRPr kumimoji="1" lang="ja-JP" altLang="en-US"/>
          </a:p>
        </p:txBody>
      </p:sp>
    </p:spTree>
    <p:extLst>
      <p:ext uri="{BB962C8B-B14F-4D97-AF65-F5344CB8AC3E}">
        <p14:creationId xmlns:p14="http://schemas.microsoft.com/office/powerpoint/2010/main" val="2929807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5B92F7A0-61CF-4A59-81E6-F9B62DCB38D2}" type="datetimeFigureOut">
              <a:rPr kumimoji="1" lang="ja-JP" altLang="en-US" smtClean="0"/>
              <a:t>2024/5/15</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74D0A037-F107-4311-AA78-7064A9BDF591}" type="slidenum">
              <a:rPr kumimoji="1" lang="ja-JP" altLang="en-US" smtClean="0"/>
              <a:t>‹#›</a:t>
            </a:fld>
            <a:endParaRPr kumimoji="1" lang="ja-JP" altLang="en-US"/>
          </a:p>
        </p:txBody>
      </p:sp>
    </p:spTree>
    <p:extLst>
      <p:ext uri="{BB962C8B-B14F-4D97-AF65-F5344CB8AC3E}">
        <p14:creationId xmlns:p14="http://schemas.microsoft.com/office/powerpoint/2010/main" val="19866808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09CA18F4-B29B-BF8C-7D14-95163597129E}"/>
              </a:ext>
            </a:extLst>
          </p:cNvPr>
          <p:cNvSpPr txBox="1"/>
          <p:nvPr/>
        </p:nvSpPr>
        <p:spPr>
          <a:xfrm>
            <a:off x="489857" y="522515"/>
            <a:ext cx="5977618" cy="1107996"/>
          </a:xfrm>
          <a:prstGeom prst="rect">
            <a:avLst/>
          </a:prstGeom>
          <a:noFill/>
        </p:spPr>
        <p:txBody>
          <a:bodyPr wrap="square">
            <a:spAutoFit/>
          </a:bodyPr>
          <a:lstStyle/>
          <a:p>
            <a:pPr algn="l"/>
            <a:r>
              <a:rPr lang="ja-JP" altLang="en-US" sz="1100" b="0" i="0" dirty="0">
                <a:solidFill>
                  <a:srgbClr val="0D0D0D"/>
                </a:solidFill>
                <a:effectLst/>
                <a:highlight>
                  <a:srgbClr val="FFFFFF"/>
                </a:highlight>
                <a:latin typeface="Söhne"/>
              </a:rPr>
              <a:t>オフラインで音声をテキスト化するためには、ローカルで動作する音声認識ライブラリを使用する必要があります。一般的に使われるオフライン音声認識ライブラリの一つに、</a:t>
            </a:r>
            <a:r>
              <a:rPr lang="en-US" altLang="ja-JP" sz="1100" b="0" i="0" dirty="0" err="1">
                <a:solidFill>
                  <a:srgbClr val="0D0D0D"/>
                </a:solidFill>
                <a:effectLst/>
                <a:highlight>
                  <a:srgbClr val="FFFFFF"/>
                </a:highlight>
                <a:latin typeface="Söhne"/>
              </a:rPr>
              <a:t>Vosk</a:t>
            </a:r>
            <a:r>
              <a:rPr lang="ja-JP" altLang="en-US" sz="1100" b="0" i="0" dirty="0">
                <a:solidFill>
                  <a:srgbClr val="0D0D0D"/>
                </a:solidFill>
                <a:effectLst/>
                <a:highlight>
                  <a:srgbClr val="FFFFFF"/>
                </a:highlight>
                <a:latin typeface="Söhne"/>
              </a:rPr>
              <a:t>があります。</a:t>
            </a:r>
            <a:r>
              <a:rPr lang="en-US" altLang="ja-JP" sz="1100" b="0" i="0" dirty="0" err="1">
                <a:solidFill>
                  <a:srgbClr val="0D0D0D"/>
                </a:solidFill>
                <a:effectLst/>
                <a:highlight>
                  <a:srgbClr val="FFFFFF"/>
                </a:highlight>
                <a:latin typeface="Söhne"/>
              </a:rPr>
              <a:t>Vosk</a:t>
            </a:r>
            <a:r>
              <a:rPr lang="ja-JP" altLang="en-US" sz="1100" b="0" i="0" dirty="0">
                <a:solidFill>
                  <a:srgbClr val="0D0D0D"/>
                </a:solidFill>
                <a:effectLst/>
                <a:highlight>
                  <a:srgbClr val="FFFFFF"/>
                </a:highlight>
                <a:latin typeface="Söhne"/>
              </a:rPr>
              <a:t>は、軽量で高精度な音声認識エンジンで、</a:t>
            </a:r>
            <a:r>
              <a:rPr lang="en-US" altLang="ja-JP" sz="1100" b="0" i="0" dirty="0">
                <a:solidFill>
                  <a:srgbClr val="0D0D0D"/>
                </a:solidFill>
                <a:effectLst/>
                <a:highlight>
                  <a:srgbClr val="FFFFFF"/>
                </a:highlight>
                <a:latin typeface="Söhne"/>
              </a:rPr>
              <a:t>Python</a:t>
            </a:r>
            <a:r>
              <a:rPr lang="ja-JP" altLang="en-US" sz="1100" b="0" i="0" dirty="0">
                <a:solidFill>
                  <a:srgbClr val="0D0D0D"/>
                </a:solidFill>
                <a:effectLst/>
                <a:highlight>
                  <a:srgbClr val="FFFFFF"/>
                </a:highlight>
                <a:latin typeface="Söhne"/>
              </a:rPr>
              <a:t>で簡単に使用できます。</a:t>
            </a:r>
          </a:p>
          <a:p>
            <a:pPr algn="l"/>
            <a:r>
              <a:rPr lang="ja-JP" altLang="en-US" sz="1100" b="0" i="0" dirty="0">
                <a:solidFill>
                  <a:srgbClr val="0D0D0D"/>
                </a:solidFill>
                <a:effectLst/>
                <a:highlight>
                  <a:srgbClr val="FFFFFF"/>
                </a:highlight>
                <a:latin typeface="Söhne"/>
              </a:rPr>
              <a:t>以下に、</a:t>
            </a:r>
            <a:r>
              <a:rPr lang="en-US" altLang="ja-JP" sz="1100" b="0" i="0" dirty="0" err="1">
                <a:solidFill>
                  <a:srgbClr val="0D0D0D"/>
                </a:solidFill>
                <a:effectLst/>
                <a:highlight>
                  <a:srgbClr val="FFFFFF"/>
                </a:highlight>
                <a:latin typeface="Söhne"/>
              </a:rPr>
              <a:t>Vosk</a:t>
            </a:r>
            <a:r>
              <a:rPr lang="ja-JP" altLang="en-US" sz="1100" b="0" i="0" dirty="0">
                <a:solidFill>
                  <a:srgbClr val="0D0D0D"/>
                </a:solidFill>
                <a:effectLst/>
                <a:highlight>
                  <a:srgbClr val="FFFFFF"/>
                </a:highlight>
                <a:latin typeface="Söhne"/>
              </a:rPr>
              <a:t>を使用してオフラインでリアルタイムに音声をテキスト化する方法を示します。</a:t>
            </a:r>
          </a:p>
          <a:p>
            <a:pPr algn="l"/>
            <a:r>
              <a:rPr lang="ja-JP" altLang="en-US" sz="1100" b="1" i="0" dirty="0">
                <a:solidFill>
                  <a:srgbClr val="0D0D0D"/>
                </a:solidFill>
                <a:effectLst/>
                <a:highlight>
                  <a:srgbClr val="FFFFFF"/>
                </a:highlight>
                <a:latin typeface="Söhne"/>
              </a:rPr>
              <a:t>事前準備</a:t>
            </a:r>
          </a:p>
          <a:p>
            <a:pPr algn="l">
              <a:buFont typeface="+mj-lt"/>
              <a:buAutoNum type="arabicPeriod"/>
            </a:pPr>
            <a:r>
              <a:rPr lang="en-US" altLang="ja-JP" sz="1100" b="0" i="0" dirty="0" err="1">
                <a:solidFill>
                  <a:srgbClr val="0D0D0D"/>
                </a:solidFill>
                <a:effectLst/>
                <a:highlight>
                  <a:srgbClr val="FFFFFF"/>
                </a:highlight>
                <a:latin typeface="Söhne"/>
              </a:rPr>
              <a:t>Vosk</a:t>
            </a:r>
            <a:r>
              <a:rPr lang="ja-JP" altLang="en-US" sz="1100" b="0" i="0" dirty="0">
                <a:solidFill>
                  <a:srgbClr val="0D0D0D"/>
                </a:solidFill>
                <a:effectLst/>
                <a:highlight>
                  <a:srgbClr val="FFFFFF"/>
                </a:highlight>
                <a:latin typeface="Söhne"/>
              </a:rPr>
              <a:t>と必要なライブラリをインストールします。</a:t>
            </a:r>
          </a:p>
        </p:txBody>
      </p:sp>
      <p:sp>
        <p:nvSpPr>
          <p:cNvPr id="7" name="テキスト ボックス 6">
            <a:extLst>
              <a:ext uri="{FF2B5EF4-FFF2-40B4-BE49-F238E27FC236}">
                <a16:creationId xmlns:a16="http://schemas.microsoft.com/office/drawing/2014/main" id="{A2A8E87A-4737-C14F-A475-F268ECE12D27}"/>
              </a:ext>
            </a:extLst>
          </p:cNvPr>
          <p:cNvSpPr txBox="1"/>
          <p:nvPr/>
        </p:nvSpPr>
        <p:spPr>
          <a:xfrm>
            <a:off x="628650" y="1781860"/>
            <a:ext cx="3429000" cy="646331"/>
          </a:xfrm>
          <a:prstGeom prst="rect">
            <a:avLst/>
          </a:prstGeom>
          <a:solidFill>
            <a:schemeClr val="bg1">
              <a:lumMod val="95000"/>
            </a:schemeClr>
          </a:solidFill>
        </p:spPr>
        <p:txBody>
          <a:bodyPr wrap="square">
            <a:spAutoFit/>
          </a:bodyPr>
          <a:lstStyle/>
          <a:p>
            <a:r>
              <a:rPr lang="ja-JP" altLang="en-US" dirty="0"/>
              <a:t>pip install vosk</a:t>
            </a:r>
          </a:p>
          <a:p>
            <a:r>
              <a:rPr lang="ja-JP" altLang="en-US" dirty="0"/>
              <a:t>pip install pyaudio</a:t>
            </a:r>
          </a:p>
        </p:txBody>
      </p:sp>
      <p:sp>
        <p:nvSpPr>
          <p:cNvPr id="8" name="テキスト ボックス 7">
            <a:extLst>
              <a:ext uri="{FF2B5EF4-FFF2-40B4-BE49-F238E27FC236}">
                <a16:creationId xmlns:a16="http://schemas.microsoft.com/office/drawing/2014/main" id="{884C5233-4892-43B8-E05A-338B5929185E}"/>
              </a:ext>
            </a:extLst>
          </p:cNvPr>
          <p:cNvSpPr txBox="1"/>
          <p:nvPr/>
        </p:nvSpPr>
        <p:spPr>
          <a:xfrm>
            <a:off x="489857" y="2608490"/>
            <a:ext cx="5977618" cy="600164"/>
          </a:xfrm>
          <a:prstGeom prst="rect">
            <a:avLst/>
          </a:prstGeom>
          <a:noFill/>
        </p:spPr>
        <p:txBody>
          <a:bodyPr wrap="square">
            <a:spAutoFit/>
          </a:bodyPr>
          <a:lstStyle/>
          <a:p>
            <a:r>
              <a:rPr lang="en-US" altLang="ja-JP" sz="1100" b="0" i="0" dirty="0">
                <a:solidFill>
                  <a:srgbClr val="0D0D0D"/>
                </a:solidFill>
                <a:effectLst/>
                <a:highlight>
                  <a:srgbClr val="FFFFFF"/>
                </a:highlight>
                <a:latin typeface="Söhne"/>
              </a:rPr>
              <a:t>2.</a:t>
            </a:r>
            <a:r>
              <a:rPr lang="ja-JP" altLang="en-US" sz="1100" b="0" i="0" dirty="0">
                <a:solidFill>
                  <a:srgbClr val="0D0D0D"/>
                </a:solidFill>
                <a:effectLst/>
                <a:highlight>
                  <a:srgbClr val="FFFFFF"/>
                </a:highlight>
                <a:latin typeface="Söhne"/>
              </a:rPr>
              <a:t> </a:t>
            </a:r>
            <a:r>
              <a:rPr lang="en-US" altLang="ja-JP" sz="1100" b="0" i="0" dirty="0" err="1">
                <a:solidFill>
                  <a:srgbClr val="0D0D0D"/>
                </a:solidFill>
                <a:effectLst/>
                <a:highlight>
                  <a:srgbClr val="FFFFFF"/>
                </a:highlight>
                <a:latin typeface="Söhne"/>
              </a:rPr>
              <a:t>Vosk</a:t>
            </a:r>
            <a:r>
              <a:rPr lang="ja-JP" altLang="en-US" sz="1100" b="0" i="0" dirty="0">
                <a:solidFill>
                  <a:srgbClr val="0D0D0D"/>
                </a:solidFill>
                <a:effectLst/>
                <a:highlight>
                  <a:srgbClr val="FFFFFF"/>
                </a:highlight>
                <a:latin typeface="Söhne"/>
              </a:rPr>
              <a:t>のモデルをダウンロードします。日本語モデルは以下のリンクから取得できます： </a:t>
            </a:r>
            <a:r>
              <a:rPr lang="en-US" altLang="ja-JP" sz="1100" b="0" i="0" u="none" strike="noStrike" dirty="0" err="1">
                <a:solidFill>
                  <a:srgbClr val="0D0D0D"/>
                </a:solidFill>
                <a:effectLst/>
                <a:highlight>
                  <a:srgbClr val="FFFFFF"/>
                </a:highlight>
                <a:latin typeface="Söhne"/>
              </a:rPr>
              <a:t>Vosk</a:t>
            </a:r>
            <a:r>
              <a:rPr lang="ja-JP" altLang="en-US" sz="1100" b="0" i="0" u="none" strike="noStrike" dirty="0">
                <a:solidFill>
                  <a:srgbClr val="0D0D0D"/>
                </a:solidFill>
                <a:effectLst/>
                <a:highlight>
                  <a:srgbClr val="FFFFFF"/>
                </a:highlight>
                <a:latin typeface="Söhne"/>
              </a:rPr>
              <a:t>モデル</a:t>
            </a:r>
            <a:endParaRPr lang="ja-JP" altLang="en-US" sz="1100" b="0" i="0" dirty="0">
              <a:solidFill>
                <a:srgbClr val="0D0D0D"/>
              </a:solidFill>
              <a:effectLst/>
              <a:highlight>
                <a:srgbClr val="FFFFFF"/>
              </a:highlight>
              <a:latin typeface="Söhne"/>
            </a:endParaRPr>
          </a:p>
          <a:p>
            <a:pPr algn="l"/>
            <a:endParaRPr lang="ja-JP" altLang="en-US" sz="1100" b="0" i="0" dirty="0">
              <a:solidFill>
                <a:srgbClr val="0D0D0D"/>
              </a:solidFill>
              <a:effectLst/>
              <a:highlight>
                <a:srgbClr val="FFFFFF"/>
              </a:highlight>
              <a:latin typeface="Söhne"/>
            </a:endParaRPr>
          </a:p>
        </p:txBody>
      </p:sp>
      <p:sp>
        <p:nvSpPr>
          <p:cNvPr id="10" name="テキスト ボックス 9">
            <a:extLst>
              <a:ext uri="{FF2B5EF4-FFF2-40B4-BE49-F238E27FC236}">
                <a16:creationId xmlns:a16="http://schemas.microsoft.com/office/drawing/2014/main" id="{9A13B79D-E84B-93E4-D76F-CB95E4B6C04F}"/>
              </a:ext>
            </a:extLst>
          </p:cNvPr>
          <p:cNvSpPr txBox="1"/>
          <p:nvPr/>
        </p:nvSpPr>
        <p:spPr>
          <a:xfrm>
            <a:off x="409575" y="3388953"/>
            <a:ext cx="6057900" cy="577081"/>
          </a:xfrm>
          <a:prstGeom prst="rect">
            <a:avLst/>
          </a:prstGeom>
          <a:noFill/>
        </p:spPr>
        <p:txBody>
          <a:bodyPr wrap="square">
            <a:spAutoFit/>
          </a:bodyPr>
          <a:lstStyle/>
          <a:p>
            <a:pPr algn="l"/>
            <a:r>
              <a:rPr lang="ja-JP" altLang="en-US" sz="1050" b="1" i="0" dirty="0">
                <a:solidFill>
                  <a:srgbClr val="0D0D0D"/>
                </a:solidFill>
                <a:effectLst/>
                <a:highlight>
                  <a:srgbClr val="FFFFFF"/>
                </a:highlight>
                <a:latin typeface="Söhne"/>
              </a:rPr>
              <a:t>コード例</a:t>
            </a:r>
          </a:p>
          <a:p>
            <a:pPr algn="l"/>
            <a:r>
              <a:rPr lang="ja-JP" altLang="en-US" sz="1050" b="0" i="0" dirty="0">
                <a:solidFill>
                  <a:srgbClr val="0D0D0D"/>
                </a:solidFill>
                <a:effectLst/>
                <a:highlight>
                  <a:srgbClr val="FFFFFF"/>
                </a:highlight>
                <a:latin typeface="Söhne"/>
              </a:rPr>
              <a:t>以下は、</a:t>
            </a:r>
            <a:r>
              <a:rPr lang="en-US" altLang="ja-JP" sz="1050" b="0" i="0" dirty="0" err="1">
                <a:solidFill>
                  <a:srgbClr val="0D0D0D"/>
                </a:solidFill>
                <a:effectLst/>
                <a:highlight>
                  <a:srgbClr val="FFFFFF"/>
                </a:highlight>
                <a:latin typeface="Söhne"/>
              </a:rPr>
              <a:t>Vosk</a:t>
            </a:r>
            <a:r>
              <a:rPr lang="ja-JP" altLang="en-US" sz="1050" b="0" i="0" dirty="0">
                <a:solidFill>
                  <a:srgbClr val="0D0D0D"/>
                </a:solidFill>
                <a:effectLst/>
                <a:highlight>
                  <a:srgbClr val="FFFFFF"/>
                </a:highlight>
                <a:latin typeface="Söhne"/>
              </a:rPr>
              <a:t>を使用してオフラインでリアルタイムに音声をテキスト化する</a:t>
            </a:r>
            <a:r>
              <a:rPr lang="en-US" altLang="ja-JP" sz="1050" b="0" i="0" dirty="0">
                <a:solidFill>
                  <a:srgbClr val="0D0D0D"/>
                </a:solidFill>
                <a:effectLst/>
                <a:highlight>
                  <a:srgbClr val="FFFFFF"/>
                </a:highlight>
                <a:latin typeface="Söhne"/>
              </a:rPr>
              <a:t>Python</a:t>
            </a:r>
            <a:r>
              <a:rPr lang="ja-JP" altLang="en-US" sz="1050" b="0" i="0" dirty="0">
                <a:solidFill>
                  <a:srgbClr val="0D0D0D"/>
                </a:solidFill>
                <a:effectLst/>
                <a:highlight>
                  <a:srgbClr val="FFFFFF"/>
                </a:highlight>
                <a:latin typeface="Söhne"/>
              </a:rPr>
              <a:t>コードです。</a:t>
            </a:r>
            <a:endParaRPr lang="en-US" altLang="ja-JP" sz="1050" b="0" i="0" dirty="0">
              <a:solidFill>
                <a:srgbClr val="0D0D0D"/>
              </a:solidFill>
              <a:effectLst/>
              <a:highlight>
                <a:srgbClr val="FFFFFF"/>
              </a:highlight>
              <a:latin typeface="Söhne"/>
            </a:endParaRPr>
          </a:p>
          <a:p>
            <a:pPr algn="l"/>
            <a:r>
              <a:rPr lang="ja-JP" altLang="en-US" sz="1050" dirty="0">
                <a:solidFill>
                  <a:srgbClr val="0D0D0D"/>
                </a:solidFill>
                <a:highlight>
                  <a:srgbClr val="FFFFFF"/>
                </a:highlight>
                <a:latin typeface="Söhne"/>
              </a:rPr>
              <a:t>次ページに</a:t>
            </a:r>
            <a:endParaRPr lang="ja-JP" altLang="en-US" sz="1050" b="0" i="0" dirty="0">
              <a:solidFill>
                <a:srgbClr val="0D0D0D"/>
              </a:solidFill>
              <a:effectLst/>
              <a:highlight>
                <a:srgbClr val="FFFFFF"/>
              </a:highlight>
              <a:latin typeface="Söhne"/>
            </a:endParaRPr>
          </a:p>
        </p:txBody>
      </p:sp>
    </p:spTree>
    <p:extLst>
      <p:ext uri="{BB962C8B-B14F-4D97-AF65-F5344CB8AC3E}">
        <p14:creationId xmlns:p14="http://schemas.microsoft.com/office/powerpoint/2010/main" val="688868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08C8338-1FFE-AFF6-74C1-F526430AA708}"/>
              </a:ext>
            </a:extLst>
          </p:cNvPr>
          <p:cNvSpPr txBox="1"/>
          <p:nvPr/>
        </p:nvSpPr>
        <p:spPr>
          <a:xfrm>
            <a:off x="542925" y="273755"/>
            <a:ext cx="5905500" cy="9571851"/>
          </a:xfrm>
          <a:prstGeom prst="rect">
            <a:avLst/>
          </a:prstGeom>
          <a:solidFill>
            <a:schemeClr val="bg1">
              <a:lumMod val="95000"/>
            </a:schemeClr>
          </a:solidFill>
        </p:spPr>
        <p:txBody>
          <a:bodyPr wrap="square">
            <a:spAutoFit/>
          </a:bodyPr>
          <a:lstStyle/>
          <a:p>
            <a:r>
              <a:rPr lang="ja-JP" altLang="en-US" sz="1100" dirty="0"/>
              <a:t>import json</a:t>
            </a:r>
          </a:p>
          <a:p>
            <a:r>
              <a:rPr lang="ja-JP" altLang="en-US" sz="1100" dirty="0"/>
              <a:t>import threading</a:t>
            </a:r>
          </a:p>
          <a:p>
            <a:r>
              <a:rPr lang="ja-JP" altLang="en-US" sz="1100" dirty="0"/>
              <a:t>import queue</a:t>
            </a:r>
          </a:p>
          <a:p>
            <a:r>
              <a:rPr lang="ja-JP" altLang="en-US" sz="1100" dirty="0"/>
              <a:t>import pyaudio</a:t>
            </a:r>
          </a:p>
          <a:p>
            <a:r>
              <a:rPr lang="ja-JP" altLang="en-US" sz="1100" dirty="0"/>
              <a:t>from vosk import Model, KaldiRecognizer</a:t>
            </a:r>
          </a:p>
          <a:p>
            <a:endParaRPr lang="ja-JP" altLang="en-US" sz="1100" dirty="0"/>
          </a:p>
          <a:p>
            <a:r>
              <a:rPr lang="ja-JP" altLang="en-US" sz="1100" dirty="0"/>
              <a:t># モデルのパスを指定してモデルをロードします</a:t>
            </a:r>
          </a:p>
          <a:p>
            <a:r>
              <a:rPr lang="ja-JP" altLang="en-US" sz="1100" dirty="0"/>
              <a:t>model = Model("path/to/your/vosk-model-small-ja-0.22")  # ダウンロードした日本語モデルのパスを指定</a:t>
            </a:r>
          </a:p>
          <a:p>
            <a:endParaRPr lang="ja-JP" altLang="en-US" sz="1100" dirty="0"/>
          </a:p>
          <a:p>
            <a:r>
              <a:rPr lang="ja-JP" altLang="en-US" sz="1100" dirty="0"/>
              <a:t># キューの生成</a:t>
            </a:r>
          </a:p>
          <a:p>
            <a:r>
              <a:rPr lang="ja-JP" altLang="en-US" sz="1100" dirty="0"/>
              <a:t>audio_queue = queue.Queue()</a:t>
            </a:r>
          </a:p>
          <a:p>
            <a:endParaRPr lang="ja-JP" altLang="en-US" sz="1100" dirty="0"/>
          </a:p>
          <a:p>
            <a:r>
              <a:rPr lang="ja-JP" altLang="en-US" sz="1100" dirty="0"/>
              <a:t># PyAudioの設定</a:t>
            </a:r>
          </a:p>
          <a:p>
            <a:r>
              <a:rPr lang="ja-JP" altLang="en-US" sz="1100" dirty="0"/>
              <a:t>audio = pyaudio.PyAudio()</a:t>
            </a:r>
          </a:p>
          <a:p>
            <a:r>
              <a:rPr lang="ja-JP" altLang="en-US" sz="1100" dirty="0"/>
              <a:t>stream = audio.open(format=pyaudio.paInt16, channels=1, rate=16000, input=True, frames_per_buffer=8000)</a:t>
            </a:r>
          </a:p>
          <a:p>
            <a:r>
              <a:rPr lang="ja-JP" altLang="en-US" sz="1100" dirty="0"/>
              <a:t>stream.start_stream()</a:t>
            </a:r>
          </a:p>
          <a:p>
            <a:endParaRPr lang="ja-JP" altLang="en-US" sz="1100" dirty="0"/>
          </a:p>
          <a:p>
            <a:r>
              <a:rPr lang="ja-JP" altLang="en-US" sz="1100" dirty="0"/>
              <a:t>def capture_audio(audio_queue):</a:t>
            </a:r>
          </a:p>
          <a:p>
            <a:r>
              <a:rPr lang="ja-JP" altLang="en-US" sz="1100" dirty="0"/>
              <a:t>    """音声をキャプチャしてキューに格納"""</a:t>
            </a:r>
          </a:p>
          <a:p>
            <a:r>
              <a:rPr lang="ja-JP" altLang="en-US" sz="1100" dirty="0"/>
              <a:t>    while True:</a:t>
            </a:r>
          </a:p>
          <a:p>
            <a:r>
              <a:rPr lang="ja-JP" altLang="en-US" sz="1100" dirty="0"/>
              <a:t>        data = stream.read(4000, exception_on_overflow=False)</a:t>
            </a:r>
          </a:p>
          <a:p>
            <a:r>
              <a:rPr lang="ja-JP" altLang="en-US" sz="1100" dirty="0"/>
              <a:t>        audio_queue.put(data)</a:t>
            </a:r>
          </a:p>
          <a:p>
            <a:endParaRPr lang="ja-JP" altLang="en-US" sz="1100" dirty="0"/>
          </a:p>
          <a:p>
            <a:r>
              <a:rPr lang="ja-JP" altLang="en-US" sz="1100" dirty="0"/>
              <a:t>def recognize_audio(audio_queue):</a:t>
            </a:r>
          </a:p>
          <a:p>
            <a:r>
              <a:rPr lang="ja-JP" altLang="en-US" sz="1100" dirty="0"/>
              <a:t>    """キューから音声を取得してテキストに変換"""</a:t>
            </a:r>
          </a:p>
          <a:p>
            <a:r>
              <a:rPr lang="ja-JP" altLang="en-US" sz="1100" dirty="0"/>
              <a:t>    recognizer = KaldiRecognizer(model, 16000)</a:t>
            </a:r>
          </a:p>
          <a:p>
            <a:r>
              <a:rPr lang="ja-JP" altLang="en-US" sz="1100" dirty="0"/>
              <a:t>    while True:</a:t>
            </a:r>
          </a:p>
          <a:p>
            <a:r>
              <a:rPr lang="ja-JP" altLang="en-US" sz="1100" dirty="0"/>
              <a:t>        data = audio_queue.get()</a:t>
            </a:r>
          </a:p>
          <a:p>
            <a:r>
              <a:rPr lang="ja-JP" altLang="en-US" sz="1100" dirty="0"/>
              <a:t>        if recognizer.AcceptWaveform(data):</a:t>
            </a:r>
          </a:p>
          <a:p>
            <a:r>
              <a:rPr lang="ja-JP" altLang="en-US" sz="1100" dirty="0"/>
              <a:t>            result = recognizer.Result()</a:t>
            </a:r>
          </a:p>
          <a:p>
            <a:r>
              <a:rPr lang="ja-JP" altLang="en-US" sz="1100" dirty="0"/>
              <a:t>            text = json.loads(result).get("text", "")</a:t>
            </a:r>
          </a:p>
          <a:p>
            <a:r>
              <a:rPr lang="ja-JP" altLang="en-US" sz="1100" dirty="0"/>
              <a:t>            if text:</a:t>
            </a:r>
          </a:p>
          <a:p>
            <a:r>
              <a:rPr lang="ja-JP" altLang="en-US" sz="1100" dirty="0"/>
              <a:t>                print("You said: {}".format(text))</a:t>
            </a:r>
          </a:p>
          <a:p>
            <a:endParaRPr lang="ja-JP" altLang="en-US" sz="1100" dirty="0"/>
          </a:p>
          <a:p>
            <a:r>
              <a:rPr lang="ja-JP" altLang="en-US" sz="1100" dirty="0"/>
              <a:t>if __name__ == "__main__":</a:t>
            </a:r>
          </a:p>
          <a:p>
            <a:r>
              <a:rPr lang="ja-JP" altLang="en-US" sz="1100" dirty="0"/>
              <a:t>    # 音声キャプチャスレッドの開始</a:t>
            </a:r>
          </a:p>
          <a:p>
            <a:r>
              <a:rPr lang="ja-JP" altLang="en-US" sz="1100" dirty="0"/>
              <a:t>    audio_capture_thread = threading.Thread(target=capture_audio, args=(audio_queue,))</a:t>
            </a:r>
          </a:p>
          <a:p>
            <a:r>
              <a:rPr lang="ja-JP" altLang="en-US" sz="1100" dirty="0"/>
              <a:t>    audio_capture_thread.daemon = True</a:t>
            </a:r>
          </a:p>
          <a:p>
            <a:r>
              <a:rPr lang="ja-JP" altLang="en-US" sz="1100" dirty="0"/>
              <a:t>    audio_capture_thread.start()</a:t>
            </a:r>
          </a:p>
          <a:p>
            <a:endParaRPr lang="ja-JP" altLang="en-US" sz="1100" dirty="0"/>
          </a:p>
          <a:p>
            <a:r>
              <a:rPr lang="ja-JP" altLang="en-US" sz="1100" dirty="0"/>
              <a:t>    # 音声認識スレッドの開始</a:t>
            </a:r>
          </a:p>
          <a:p>
            <a:r>
              <a:rPr lang="ja-JP" altLang="en-US" sz="1100" dirty="0"/>
              <a:t>    audio_recognition_thread = threading.Thread(target=recognize_audio, args=(audio_queue,))</a:t>
            </a:r>
          </a:p>
          <a:p>
            <a:r>
              <a:rPr lang="ja-JP" altLang="en-US" sz="1100" dirty="0"/>
              <a:t>    audio_recognition_thread.daemon = True</a:t>
            </a:r>
          </a:p>
          <a:p>
            <a:r>
              <a:rPr lang="ja-JP" altLang="en-US" sz="1100" dirty="0"/>
              <a:t>    audio_recognition_thread.start()</a:t>
            </a:r>
          </a:p>
          <a:p>
            <a:endParaRPr lang="ja-JP" altLang="en-US" sz="1100" dirty="0"/>
          </a:p>
          <a:p>
            <a:r>
              <a:rPr lang="ja-JP" altLang="en-US" sz="1100" dirty="0"/>
              <a:t>    # メインスレッドの実行を維持</a:t>
            </a:r>
          </a:p>
          <a:p>
            <a:r>
              <a:rPr lang="ja-JP" altLang="en-US" sz="1100" dirty="0"/>
              <a:t>    try:</a:t>
            </a:r>
          </a:p>
          <a:p>
            <a:r>
              <a:rPr lang="ja-JP" altLang="en-US" sz="1100" dirty="0"/>
              <a:t>        while True:</a:t>
            </a:r>
          </a:p>
          <a:p>
            <a:r>
              <a:rPr lang="ja-JP" altLang="en-US" sz="1100" dirty="0"/>
              <a:t>            pass</a:t>
            </a:r>
          </a:p>
          <a:p>
            <a:r>
              <a:rPr lang="ja-JP" altLang="en-US" sz="1100" dirty="0"/>
              <a:t>    except KeyboardInterrupt:</a:t>
            </a:r>
          </a:p>
          <a:p>
            <a:r>
              <a:rPr lang="ja-JP" altLang="en-US" sz="1100" dirty="0"/>
              <a:t>        print("終了します")</a:t>
            </a:r>
          </a:p>
          <a:p>
            <a:r>
              <a:rPr lang="ja-JP" altLang="en-US" sz="1100" dirty="0"/>
              <a:t>        stream.stop_stream()</a:t>
            </a:r>
          </a:p>
          <a:p>
            <a:r>
              <a:rPr lang="ja-JP" altLang="en-US" sz="1100" dirty="0"/>
              <a:t>        stream.close()</a:t>
            </a:r>
          </a:p>
          <a:p>
            <a:r>
              <a:rPr lang="ja-JP" altLang="en-US" sz="1100" dirty="0"/>
              <a:t>        audio.terminate()</a:t>
            </a:r>
          </a:p>
        </p:txBody>
      </p:sp>
    </p:spTree>
    <p:extLst>
      <p:ext uri="{BB962C8B-B14F-4D97-AF65-F5344CB8AC3E}">
        <p14:creationId xmlns:p14="http://schemas.microsoft.com/office/powerpoint/2010/main" val="3283786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75DDE447-1B1A-17DB-D002-B0AC6483DCD8}"/>
              </a:ext>
            </a:extLst>
          </p:cNvPr>
          <p:cNvSpPr>
            <a:spLocks noChangeArrowheads="1"/>
          </p:cNvSpPr>
          <p:nvPr/>
        </p:nvSpPr>
        <p:spPr bwMode="auto">
          <a:xfrm>
            <a:off x="371474" y="631389"/>
            <a:ext cx="6086475" cy="673143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19025" rIns="0" bIns="119025" numCol="1"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1" i="0" u="none" strike="noStrike" cap="none" normalizeH="0" baseline="0" dirty="0">
                <a:ln>
                  <a:noFill/>
                </a:ln>
                <a:solidFill>
                  <a:srgbClr val="0D0D0D"/>
                </a:solidFill>
                <a:effectLst/>
                <a:ea typeface="Söhne"/>
              </a:rPr>
              <a:t>コードの説明</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ja-JP" altLang="ja-JP" sz="1000" b="1" i="0" u="none" strike="noStrike" cap="none" normalizeH="0" baseline="0" dirty="0">
                <a:ln>
                  <a:noFill/>
                </a:ln>
                <a:solidFill>
                  <a:srgbClr val="0D0D0D"/>
                </a:solidFill>
                <a:effectLst/>
                <a:ea typeface="Söhne"/>
              </a:rPr>
              <a:t>モデルのロード</a:t>
            </a:r>
            <a:r>
              <a:rPr kumimoji="0" lang="ja-JP" altLang="ja-JP" sz="1000" b="0" i="0" u="none" strike="noStrike" cap="none" normalizeH="0" baseline="0" dirty="0">
                <a:ln>
                  <a:noFill/>
                </a:ln>
                <a:solidFill>
                  <a:srgbClr val="0D0D0D"/>
                </a:solidFill>
                <a:effectLst/>
                <a:ea typeface="Söhne"/>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ja-JP" altLang="ja-JP" sz="1000" b="1" i="0" u="none" strike="noStrike" cap="none" normalizeH="0" baseline="0" dirty="0">
                <a:ln>
                  <a:noFill/>
                </a:ln>
                <a:solidFill>
                  <a:srgbClr val="0D0D0D"/>
                </a:solidFill>
                <a:effectLst/>
                <a:latin typeface="Arial Unicode MS"/>
                <a:ea typeface="Söhne Mono"/>
              </a:rPr>
              <a:t>Model</a:t>
            </a:r>
            <a:r>
              <a:rPr kumimoji="0" lang="ja-JP" altLang="ja-JP" sz="1000" b="0" i="0" u="none" strike="noStrike" cap="none" normalizeH="0" baseline="0" dirty="0">
                <a:ln>
                  <a:noFill/>
                </a:ln>
                <a:solidFill>
                  <a:srgbClr val="0D0D0D"/>
                </a:solidFill>
                <a:effectLst/>
                <a:ea typeface="Söhne"/>
              </a:rPr>
              <a:t>クラスを使って、ダウンロードした日本語のVoskモデルをロードします。</a:t>
            </a:r>
            <a:r>
              <a:rPr kumimoji="0" lang="ja-JP" altLang="ja-JP" sz="1000" b="1" i="0" u="none" strike="noStrike" cap="none" normalizeH="0" baseline="0" dirty="0">
                <a:ln>
                  <a:noFill/>
                </a:ln>
                <a:solidFill>
                  <a:srgbClr val="0D0D0D"/>
                </a:solidFill>
                <a:effectLst/>
                <a:latin typeface="Arial Unicode MS"/>
                <a:ea typeface="Söhne Mono"/>
              </a:rPr>
              <a:t>path/to/your/vosk-model-small-ja-0.22</a:t>
            </a:r>
            <a:r>
              <a:rPr kumimoji="0" lang="ja-JP" altLang="ja-JP" sz="1000" b="0" i="0" u="none" strike="noStrike" cap="none" normalizeH="0" baseline="0" dirty="0">
                <a:ln>
                  <a:noFill/>
                </a:ln>
                <a:solidFill>
                  <a:srgbClr val="0D0D0D"/>
                </a:solidFill>
                <a:effectLst/>
                <a:ea typeface="Söhne"/>
              </a:rPr>
              <a:t>を実際のモデルのパスに置き換えてください。</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ja-JP" altLang="ja-JP" sz="1000" b="1" i="0" u="none" strike="noStrike" cap="none" normalizeH="0" baseline="0" dirty="0">
                <a:ln>
                  <a:noFill/>
                </a:ln>
                <a:solidFill>
                  <a:srgbClr val="0D0D0D"/>
                </a:solidFill>
                <a:effectLst/>
                <a:ea typeface="Söhne"/>
              </a:rPr>
              <a:t>音声キャプチャ</a:t>
            </a:r>
            <a:r>
              <a:rPr kumimoji="0" lang="ja-JP" altLang="ja-JP" sz="1000" b="0" i="0" u="none" strike="noStrike" cap="none" normalizeH="0" baseline="0" dirty="0">
                <a:ln>
                  <a:noFill/>
                </a:ln>
                <a:solidFill>
                  <a:srgbClr val="0D0D0D"/>
                </a:solidFill>
                <a:effectLst/>
                <a:ea typeface="Söhne"/>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ja-JP" altLang="ja-JP" sz="1000" b="1" i="0" u="none" strike="noStrike" cap="none" normalizeH="0" baseline="0" dirty="0">
                <a:ln>
                  <a:noFill/>
                </a:ln>
                <a:solidFill>
                  <a:srgbClr val="0D0D0D"/>
                </a:solidFill>
                <a:effectLst/>
                <a:latin typeface="Arial Unicode MS"/>
                <a:ea typeface="Söhne Mono"/>
              </a:rPr>
              <a:t>capture_audio</a:t>
            </a:r>
            <a:r>
              <a:rPr kumimoji="0" lang="ja-JP" altLang="ja-JP" sz="1000" b="0" i="0" u="none" strike="noStrike" cap="none" normalizeH="0" baseline="0" dirty="0">
                <a:ln>
                  <a:noFill/>
                </a:ln>
                <a:solidFill>
                  <a:srgbClr val="0D0D0D"/>
                </a:solidFill>
                <a:effectLst/>
                <a:ea typeface="Söhne"/>
              </a:rPr>
              <a:t>関数では、マイクからの音声データをキャプチャし、キューに格納します。</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ja-JP" altLang="ja-JP" sz="1000" b="1" i="0" u="none" strike="noStrike" cap="none" normalizeH="0" baseline="0" dirty="0">
                <a:ln>
                  <a:noFill/>
                </a:ln>
                <a:solidFill>
                  <a:srgbClr val="0D0D0D"/>
                </a:solidFill>
                <a:effectLst/>
                <a:latin typeface="Arial Unicode MS"/>
                <a:ea typeface="Söhne Mono"/>
              </a:rPr>
              <a:t>pyaudio</a:t>
            </a:r>
            <a:r>
              <a:rPr kumimoji="0" lang="ja-JP" altLang="ja-JP" sz="1000" b="0" i="0" u="none" strike="noStrike" cap="none" normalizeH="0" baseline="0" dirty="0">
                <a:ln>
                  <a:noFill/>
                </a:ln>
                <a:solidFill>
                  <a:srgbClr val="0D0D0D"/>
                </a:solidFill>
                <a:effectLst/>
                <a:ea typeface="Söhne"/>
              </a:rPr>
              <a:t>を使ってマイクから音声を取得し、データをキューに追加します。</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ja-JP" altLang="ja-JP" sz="1000" b="1" i="0" u="none" strike="noStrike" cap="none" normalizeH="0" baseline="0" dirty="0">
                <a:ln>
                  <a:noFill/>
                </a:ln>
                <a:solidFill>
                  <a:srgbClr val="0D0D0D"/>
                </a:solidFill>
                <a:effectLst/>
                <a:ea typeface="Söhne"/>
              </a:rPr>
              <a:t>音声認識</a:t>
            </a:r>
            <a:r>
              <a:rPr kumimoji="0" lang="ja-JP" altLang="ja-JP" sz="1000" b="0" i="0" u="none" strike="noStrike" cap="none" normalizeH="0" baseline="0" dirty="0">
                <a:ln>
                  <a:noFill/>
                </a:ln>
                <a:solidFill>
                  <a:srgbClr val="0D0D0D"/>
                </a:solidFill>
                <a:effectLst/>
                <a:ea typeface="Söhne"/>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ja-JP" altLang="ja-JP" sz="1000" b="1" i="0" u="none" strike="noStrike" cap="none" normalizeH="0" baseline="0" dirty="0">
                <a:ln>
                  <a:noFill/>
                </a:ln>
                <a:solidFill>
                  <a:srgbClr val="0D0D0D"/>
                </a:solidFill>
                <a:effectLst/>
                <a:latin typeface="Arial Unicode MS"/>
                <a:ea typeface="Söhne Mono"/>
              </a:rPr>
              <a:t>recognize_audio</a:t>
            </a:r>
            <a:r>
              <a:rPr kumimoji="0" lang="ja-JP" altLang="ja-JP" sz="1000" b="0" i="0" u="none" strike="noStrike" cap="none" normalizeH="0" baseline="0" dirty="0">
                <a:ln>
                  <a:noFill/>
                </a:ln>
                <a:solidFill>
                  <a:srgbClr val="0D0D0D"/>
                </a:solidFill>
                <a:effectLst/>
                <a:ea typeface="Söhne"/>
              </a:rPr>
              <a:t>関数では、キューから音声データを取得し、Voskの</a:t>
            </a:r>
            <a:r>
              <a:rPr kumimoji="0" lang="ja-JP" altLang="ja-JP" sz="1000" b="1" i="0" u="none" strike="noStrike" cap="none" normalizeH="0" baseline="0" dirty="0">
                <a:ln>
                  <a:noFill/>
                </a:ln>
                <a:solidFill>
                  <a:srgbClr val="0D0D0D"/>
                </a:solidFill>
                <a:effectLst/>
                <a:latin typeface="Arial Unicode MS"/>
                <a:ea typeface="Söhne Mono"/>
              </a:rPr>
              <a:t>KaldiRecognizer</a:t>
            </a:r>
            <a:r>
              <a:rPr kumimoji="0" lang="ja-JP" altLang="ja-JP" sz="1000" b="0" i="0" u="none" strike="noStrike" cap="none" normalizeH="0" baseline="0" dirty="0">
                <a:ln>
                  <a:noFill/>
                </a:ln>
                <a:solidFill>
                  <a:srgbClr val="0D0D0D"/>
                </a:solidFill>
                <a:effectLst/>
                <a:ea typeface="Söhne"/>
              </a:rPr>
              <a:t>を使ってテキストに変換します。</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ja-JP" altLang="ja-JP" sz="1000" b="0" i="0" u="none" strike="noStrike" cap="none" normalizeH="0" baseline="0" dirty="0">
                <a:ln>
                  <a:noFill/>
                </a:ln>
                <a:solidFill>
                  <a:srgbClr val="0D0D0D"/>
                </a:solidFill>
                <a:effectLst/>
                <a:ea typeface="Söhne"/>
              </a:rPr>
              <a:t>音声データが認識された場合、結果をJSON形式で取得し、テキストをコンソールに出力します。</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ja-JP" altLang="ja-JP" sz="1000" b="1" i="0" u="none" strike="noStrike" cap="none" normalizeH="0" baseline="0" dirty="0">
                <a:ln>
                  <a:noFill/>
                </a:ln>
                <a:solidFill>
                  <a:srgbClr val="0D0D0D"/>
                </a:solidFill>
                <a:effectLst/>
                <a:ea typeface="Söhne"/>
              </a:rPr>
              <a:t>スレッドの管理</a:t>
            </a:r>
            <a:r>
              <a:rPr kumimoji="0" lang="ja-JP" altLang="ja-JP" sz="1000" b="0" i="0" u="none" strike="noStrike" cap="none" normalizeH="0" baseline="0" dirty="0">
                <a:ln>
                  <a:noFill/>
                </a:ln>
                <a:solidFill>
                  <a:srgbClr val="0D0D0D"/>
                </a:solidFill>
                <a:effectLst/>
                <a:ea typeface="Söhne"/>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ja-JP" altLang="ja-JP" sz="1000" b="1" i="0" u="none" strike="noStrike" cap="none" normalizeH="0" baseline="0" dirty="0">
                <a:ln>
                  <a:noFill/>
                </a:ln>
                <a:solidFill>
                  <a:srgbClr val="0D0D0D"/>
                </a:solidFill>
                <a:effectLst/>
                <a:latin typeface="Arial Unicode MS"/>
                <a:ea typeface="Söhne Mono"/>
              </a:rPr>
              <a:t>threading.Thread</a:t>
            </a:r>
            <a:r>
              <a:rPr kumimoji="0" lang="ja-JP" altLang="ja-JP" sz="1000" b="0" i="0" u="none" strike="noStrike" cap="none" normalizeH="0" baseline="0" dirty="0">
                <a:ln>
                  <a:noFill/>
                </a:ln>
                <a:solidFill>
                  <a:srgbClr val="0D0D0D"/>
                </a:solidFill>
                <a:effectLst/>
                <a:ea typeface="Söhne"/>
              </a:rPr>
              <a:t>を使って、音声キャプチャと音声認識を別々のスレッドで並行して実行します。</a:t>
            </a: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ja-JP" altLang="ja-JP" sz="1000" b="1" i="0" u="none" strike="noStrike" cap="none" normalizeH="0" baseline="0" dirty="0">
                <a:ln>
                  <a:noFill/>
                </a:ln>
                <a:solidFill>
                  <a:srgbClr val="0D0D0D"/>
                </a:solidFill>
                <a:effectLst/>
                <a:ea typeface="Söhne"/>
              </a:rPr>
              <a:t>メインスレッドの実行維持</a:t>
            </a:r>
            <a:r>
              <a:rPr kumimoji="0" lang="ja-JP" altLang="ja-JP" sz="1000" b="0" i="0" u="none" strike="noStrike" cap="none" normalizeH="0" baseline="0" dirty="0">
                <a:ln>
                  <a:noFill/>
                </a:ln>
                <a:solidFill>
                  <a:srgbClr val="0D0D0D"/>
                </a:solidFill>
                <a:effectLst/>
                <a:ea typeface="Söhne"/>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ja-JP" altLang="ja-JP" sz="1000" b="0" i="0" u="none" strike="noStrike" cap="none" normalizeH="0" baseline="0" dirty="0">
                <a:ln>
                  <a:noFill/>
                </a:ln>
                <a:solidFill>
                  <a:srgbClr val="0D0D0D"/>
                </a:solidFill>
                <a:effectLst/>
                <a:ea typeface="Söhne"/>
              </a:rPr>
              <a:t>無限ループでメインスレッドの実行を維持し、</a:t>
            </a:r>
            <a:r>
              <a:rPr kumimoji="0" lang="ja-JP" altLang="ja-JP" sz="1000" b="1" i="0" u="none" strike="noStrike" cap="none" normalizeH="0" baseline="0" dirty="0">
                <a:ln>
                  <a:noFill/>
                </a:ln>
                <a:solidFill>
                  <a:srgbClr val="0D0D0D"/>
                </a:solidFill>
                <a:effectLst/>
                <a:latin typeface="Arial Unicode MS"/>
                <a:ea typeface="Söhne Mono"/>
              </a:rPr>
              <a:t>KeyboardInterrupt</a:t>
            </a:r>
            <a:r>
              <a:rPr kumimoji="0" lang="ja-JP" altLang="ja-JP" sz="1000" b="0" i="0" u="none" strike="noStrike" cap="none" normalizeH="0" baseline="0" dirty="0">
                <a:ln>
                  <a:noFill/>
                </a:ln>
                <a:solidFill>
                  <a:srgbClr val="0D0D0D"/>
                </a:solidFill>
                <a:effectLst/>
                <a:ea typeface="Söhne"/>
              </a:rPr>
              <a:t>でプログラムを終了する際にリソースを適切に解放します。</a:t>
            </a:r>
          </a:p>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D0D0D"/>
                </a:solidFill>
                <a:effectLst/>
                <a:ea typeface="Söhne"/>
              </a:rPr>
              <a:t>このコードを実行すると、Voskを使用してオフラインでリアルタイムに音声がテキストに変換され、コンソールに表示されます。</a:t>
            </a:r>
            <a:endParaRPr kumimoji="0" lang="ja-JP" altLang="ja-JP" sz="10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94471547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TotalTime>
  <Words>734</Words>
  <Application>Microsoft Office PowerPoint</Application>
  <PresentationFormat>A4 210 x 297 mm</PresentationFormat>
  <Paragraphs>78</Paragraphs>
  <Slides>3</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vt:i4>
      </vt:variant>
    </vt:vector>
  </HeadingPairs>
  <TitlesOfParts>
    <vt:vector size="9" baseType="lpstr">
      <vt:lpstr>Arial Unicode MS</vt:lpstr>
      <vt:lpstr>Söhne</vt:lpstr>
      <vt:lpstr>Aptos</vt:lpstr>
      <vt:lpstr>Aptos Display</vt:lpstr>
      <vt:lpstr>Arial</vt:lpstr>
      <vt:lpstr>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秀成 玉井</dc:creator>
  <cp:lastModifiedBy>秀成 玉井</cp:lastModifiedBy>
  <cp:revision>1</cp:revision>
  <dcterms:created xsi:type="dcterms:W3CDTF">2024-05-15T11:26:02Z</dcterms:created>
  <dcterms:modified xsi:type="dcterms:W3CDTF">2024-05-15T11:33:24Z</dcterms:modified>
</cp:coreProperties>
</file>