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61" r:id="rId2"/>
    <p:sldId id="262" r:id="rId3"/>
    <p:sldId id="256" r:id="rId4"/>
    <p:sldId id="257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43"/>
  </p:normalViewPr>
  <p:slideViewPr>
    <p:cSldViewPr snapToGrid="0">
      <p:cViewPr varScale="1">
        <p:scale>
          <a:sx n="105" d="100"/>
          <a:sy n="105" d="100"/>
        </p:scale>
        <p:origin x="8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DC8557-F5FA-C94D-959E-C152A49CC0B6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C462F0-464C-864F-9F41-40FD192B71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8115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C6A8AD-A509-2D9F-960F-5938422335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BB620D7-14F6-74B5-D4C9-13EE6A16E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4A3DAA1-3EDB-77E3-50B4-D71DE5B61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B1C0F-1DAD-8E41-95A7-06F4BD4D8F46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A70324-5317-5FFC-8859-A8946EA2A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0B966D-027F-B3AD-E5CE-CA26F9E72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F8236-4290-D546-B15F-464707C5A9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9058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81DDAB-A4C9-06AD-64A7-8C36D5D8A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99CE813-862A-9EE4-9F42-3D2744EC24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3EEAEA7-0E0B-7063-5800-82A1484F8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B1C0F-1DAD-8E41-95A7-06F4BD4D8F46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AF9EB4-FC12-3D9F-5B12-CBD6A7C73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E1ED3A6-25FB-628E-9E5E-6D34B86BE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F8236-4290-D546-B15F-464707C5A9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8429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DBFC757-6858-64DE-597E-F0A0759296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395E408-6FB1-95A9-E489-75AA168B71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1787BC2-5AA5-427D-AFD8-8CD0B6117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B1C0F-1DAD-8E41-95A7-06F4BD4D8F46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FC87181-3C83-9903-E604-41AE74126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5AE0A2-0ECA-7A31-4286-F6ABE35A3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F8236-4290-D546-B15F-464707C5A9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0429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3B98BC-180C-354C-D357-EA5DCC86E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506CE08-F484-FFE8-C4C6-48B6C4DB05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787AC12-58C9-A38B-CB08-2F9832C97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B1C0F-1DAD-8E41-95A7-06F4BD4D8F46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86999AF-7422-20A3-FEA6-B4A130DD0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E075D24-E5E8-F985-F373-F55F9FE7A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F8236-4290-D546-B15F-464707C5A9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7094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BEAC908-60E1-48A6-E613-E798E11BC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827FFF9-35E1-B874-BEE1-3E833230E4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62470DB-1759-5870-2D2E-D32412B66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B1C0F-1DAD-8E41-95A7-06F4BD4D8F46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83F61A9-5B95-DF31-E66D-0AA2E6BCD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99281B1-7CB5-E5B6-1E36-B15645ED6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F8236-4290-D546-B15F-464707C5A9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9881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31D729-4569-DF8B-807F-7CC25F786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2C3DC0E-4D43-9FEB-EF7D-D92B68210A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386F2EF-B367-1B3E-77D0-D2AB4E445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9EAE66E-F32D-1C45-B93A-70D9C3937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B1C0F-1DAD-8E41-95A7-06F4BD4D8F46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BFF1E0E-7A00-48FA-F5FA-93CB9CA64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8A0B972-BC0B-2C9C-A321-EE88F2BDE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F8236-4290-D546-B15F-464707C5A9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2676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500298-5F92-4032-F1E9-9656B40BA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650E90D-6E23-8D88-9FA5-2C3F1D283E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D611052-A1F6-1FB7-CF70-7BFBF460E2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F312A58-97ED-20BA-3D45-D67BD9EE8C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F7D7D32-2B68-B432-468B-4A228DE804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FB18A59-3435-C939-661B-5CC4DE348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B1C0F-1DAD-8E41-95A7-06F4BD4D8F46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DC2A651-D05A-2859-BBCC-A75209CEB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6A98527-F1E1-B15E-294D-0914C0438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F8236-4290-D546-B15F-464707C5A9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5642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293BF53-FC8B-CBEE-5E2D-1A01CC965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6A79333-6FC2-2A75-3E81-635972970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B1C0F-1DAD-8E41-95A7-06F4BD4D8F46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F64AEB0-2A6A-AF75-F902-4326E5532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9C4D07F-8431-C80C-F977-6CD4E1007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F8236-4290-D546-B15F-464707C5A9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4388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E3848C4-72CE-A959-659E-166875575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B1C0F-1DAD-8E41-95A7-06F4BD4D8F46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2E684EA-954F-9E21-D93F-269318801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5624DF0-5759-0D35-CCA7-001097A9A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F8236-4290-D546-B15F-464707C5A9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9956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C25715-917F-50BB-78D4-7220BBA64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9E54210-D059-44FF-21DF-EBEBD2B7D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DD35FA-6251-3D31-3BD6-A29B92A1CF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C624AA9-EDB5-A762-2EE2-0CDE1E4BD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B1C0F-1DAD-8E41-95A7-06F4BD4D8F46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1D6FB3F-8390-EB1E-C286-DDBF82FE4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47E94B8-BA24-0868-B925-555D98600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F8236-4290-D546-B15F-464707C5A9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6669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F563D6-1035-BDFC-A7E3-B1C519677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8AB5A49-2330-F545-5B73-C793CC4EA4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D12B33E-1201-FE1B-755D-26A7E2082E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36FA409-93E2-ACC1-9C1C-EE728FAFD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B1C0F-1DAD-8E41-95A7-06F4BD4D8F46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74DBD8B-B273-1FA9-460E-5EA1E8F0F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BA13283-D516-E184-0BF4-2AEABF579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F8236-4290-D546-B15F-464707C5A9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1580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C76E5CF-44CA-9AAB-91E1-C212E9D35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3033308-4D65-2027-0AE6-694FE62A8D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52BFA8E-88FE-AB13-8581-84A920EFD7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8B1C0F-1DAD-8E41-95A7-06F4BD4D8F46}" type="datetimeFigureOut">
              <a:rPr kumimoji="1" lang="ja-JP" altLang="en-US" smtClean="0"/>
              <a:t>2024/11/13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63A555D-CFF0-9EBE-EB02-127EA9C6C3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D69820-D887-BBE2-A241-BA02111985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FF8236-4290-D546-B15F-464707C5A9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0735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103DE473-A775-40AF-B22F-14AD3EE16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5425" y="738326"/>
            <a:ext cx="2881313" cy="292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表紙</a:t>
            </a:r>
            <a:endParaRPr kumimoji="0" lang="en-US" altLang="ja-JP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紫金堂 　ロゴ</a:t>
            </a:r>
            <a:endParaRPr kumimoji="0" lang="ja-JP" altLang="ja-JP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TASTE FOR LIFE Japan</a:t>
            </a:r>
            <a:endParaRPr kumimoji="0" lang="en-US" altLang="ja-JP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200" b="1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200" b="1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200" b="1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200" b="1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200" b="1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200" b="1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200" b="1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200" b="1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200" b="1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301B8EA-703F-F978-5CE4-28B57924B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307576"/>
            <a:ext cx="3147441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なぜ産後ケアが必要なの？</a:t>
            </a:r>
            <a:endParaRPr kumimoji="0" lang="ja-JP" altLang="ja-JP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妊娠・出産は女性の体に大きな変化をもたらし、多量の出血とエネルギー消耗を伴います。</a:t>
            </a:r>
            <a:r>
              <a:rPr kumimoji="0" lang="ja-JP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台湾をはじめとする中華圏の</a:t>
            </a:r>
            <a:r>
              <a:rPr kumimoji="0" lang="ja-JP" altLang="ja-JP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伝統文化「坐月子</a:t>
            </a:r>
            <a:r>
              <a:rPr kumimoji="0" lang="ja-JP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（ズオユエズ）</a:t>
            </a:r>
            <a:r>
              <a:rPr kumimoji="0" lang="ja-JP" altLang="ja-JP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」では、産後の栄養補給により子宮の回復を促し、健康な体を取り戻すことが重視されています。</a:t>
            </a:r>
            <a:endParaRPr kumimoji="0" lang="ja-JP" altLang="ja-JP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産後ケアを適切に行うことで、産前以上に健康な体質を整え、育児や日常生活をより快適に過ごせる</a:t>
            </a:r>
            <a:r>
              <a:rPr kumimoji="0" lang="ja-JP" altLang="en-US" sz="100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よう</a:t>
            </a:r>
            <a:r>
              <a:rPr kumimoji="0" lang="ja-JP" altLang="ja-JP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回復</a:t>
            </a:r>
            <a:r>
              <a:rPr kumimoji="0" lang="ja-JP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し、元気で美しい母親になれると言われています。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コンテンツ プレースホルダー 8" descr="木製テーブルの上に置かれた食べ物&#10;&#10;自動的に生成された説明">
            <a:extLst>
              <a:ext uri="{FF2B5EF4-FFF2-40B4-BE49-F238E27FC236}">
                <a16:creationId xmlns:a16="http://schemas.microsoft.com/office/drawing/2014/main" id="{EBCCA5A7-3AF2-DD72-5B6B-1A93BF2FB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0529" y="1646403"/>
            <a:ext cx="4310422" cy="2873614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B0893037-4DD4-2E51-20C7-031C85663B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5083" y="4754946"/>
            <a:ext cx="2881313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台湾最大の産後</a:t>
            </a:r>
            <a:r>
              <a:rPr kumimoji="0" lang="ja-JP" altLang="en-US" sz="1200" b="1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養生食</a:t>
            </a:r>
            <a:r>
              <a:rPr kumimoji="0" lang="ja-JP" altLang="ja-JP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ブランド</a:t>
            </a:r>
            <a:br>
              <a: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</a:br>
            <a:r>
              <a: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紫金堂は2005年の創業以来、台湾を中心に、世界31か国の産後ケアを支えるパイオニア企業です。現代女性の産後ケアの重要性に基づき、</a:t>
            </a:r>
            <a:r>
              <a:rPr kumimoji="0" lang="ja-JP" altLang="en-US" sz="120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天然素材のおいしく安心な</a:t>
            </a:r>
            <a:r>
              <a:rPr kumimoji="0" lang="ja-JP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薬膳食、薬膳飲料</a:t>
            </a:r>
            <a:r>
              <a: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を提供しています。</a:t>
            </a:r>
            <a:endParaRPr kumimoji="0" lang="ja-JP" altLang="ja-JP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6D9EC58-AD6D-62F7-1018-70567952A9DE}"/>
              </a:ext>
            </a:extLst>
          </p:cNvPr>
          <p:cNvSpPr txBox="1"/>
          <p:nvPr/>
        </p:nvSpPr>
        <p:spPr>
          <a:xfrm>
            <a:off x="449199" y="1924475"/>
            <a:ext cx="318401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ja-JP" altLang="ja-JP" sz="120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漢方的ケアの</a:t>
            </a:r>
            <a:r>
              <a:rPr lang="en-US" altLang="ja-JP" sz="12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3</a:t>
            </a:r>
            <a:r>
              <a:rPr lang="ja-JP" altLang="ja-JP" sz="120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ステップ</a:t>
            </a:r>
            <a:endParaRPr lang="ja-JP" altLang="ja-JP" sz="12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r>
              <a:rPr lang="ja-JP" altLang="en-US" sz="1200"/>
              <a:t>適切なタイミングで適切な食べ物を食べることで、身体をしっかり回復させることができる</a:t>
            </a:r>
          </a:p>
          <a:p>
            <a:pPr algn="l"/>
            <a:r>
              <a:rPr lang="ja-JP" altLang="en-US" sz="1200" kern="10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中医学理論に基づく</a:t>
            </a:r>
            <a:r>
              <a:rPr lang="ja-JP" altLang="ja-JP" sz="120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産後</a:t>
            </a:r>
            <a:r>
              <a:rPr lang="ja-JP" altLang="en-US" sz="120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の養生</a:t>
            </a:r>
            <a:r>
              <a:rPr lang="ja-JP" altLang="ja-JP" sz="120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は</a:t>
            </a:r>
            <a:endParaRPr lang="en-US" altLang="ja-JP" sz="1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/>
            <a:r>
              <a:rPr lang="ja-JP" altLang="ja-JP" sz="120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「代謝」「修復」「滋補」の</a:t>
            </a:r>
            <a:r>
              <a:rPr lang="en-US" altLang="ja-JP" sz="1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3</a:t>
            </a:r>
            <a:r>
              <a:rPr lang="ja-JP" altLang="ja-JP" sz="120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段階で構成されます。</a:t>
            </a:r>
            <a:endParaRPr lang="en-US" altLang="ja-JP" sz="1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1" name="コンテンツ プレースホルダー 2">
            <a:extLst>
              <a:ext uri="{FF2B5EF4-FFF2-40B4-BE49-F238E27FC236}">
                <a16:creationId xmlns:a16="http://schemas.microsoft.com/office/drawing/2014/main" id="{E1C621BB-6D45-07BA-FB7D-B7F1E77ABF1C}"/>
              </a:ext>
            </a:extLst>
          </p:cNvPr>
          <p:cNvSpPr txBox="1">
            <a:spLocks/>
          </p:cNvSpPr>
          <p:nvPr/>
        </p:nvSpPr>
        <p:spPr>
          <a:xfrm>
            <a:off x="469232" y="3148561"/>
            <a:ext cx="2973804" cy="2804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altLang="ja-JP" sz="1400" dirty="0"/>
              <a:t>STEP1</a:t>
            </a:r>
            <a:r>
              <a:rPr lang="ja-JP" altLang="en-US" sz="1400"/>
              <a:t>：代謝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3F59026-0E8F-6235-2325-8A7226E8310F}"/>
              </a:ext>
            </a:extLst>
          </p:cNvPr>
          <p:cNvSpPr txBox="1"/>
          <p:nvPr/>
        </p:nvSpPr>
        <p:spPr>
          <a:xfrm>
            <a:off x="540500" y="3322875"/>
            <a:ext cx="3542818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/>
              <a:t>体を温めて冷えを避け、代謝を促進し、体力を増強する</a:t>
            </a:r>
            <a:endParaRPr kumimoji="1" lang="en-US" altLang="ja-JP" sz="1050" dirty="0"/>
          </a:p>
          <a:p>
            <a:pPr lvl="1"/>
            <a:r>
              <a:rPr lang="en-US" altLang="ja-JP" sz="1000" dirty="0"/>
              <a:t>1~10</a:t>
            </a:r>
            <a:r>
              <a:rPr lang="ja-JP" altLang="en-US" sz="1000"/>
              <a:t>日目　まずは産婦の回復を第一に</a:t>
            </a:r>
            <a:endParaRPr lang="en-US" altLang="ja-JP" sz="1000" dirty="0"/>
          </a:p>
          <a:p>
            <a:pPr lvl="1"/>
            <a:r>
              <a:rPr lang="ja-JP" altLang="en-US" sz="1000"/>
              <a:t>・体から異物を排出する</a:t>
            </a:r>
            <a:endParaRPr lang="en-US" altLang="ja-JP" sz="1000" dirty="0"/>
          </a:p>
          <a:p>
            <a:pPr lvl="1"/>
            <a:r>
              <a:rPr lang="ja-JP" altLang="en-US" sz="1000"/>
              <a:t>・毒素を排出し、むくみを取り除く</a:t>
            </a:r>
            <a:endParaRPr lang="en-US" altLang="ja-JP" sz="1000" dirty="0"/>
          </a:p>
          <a:p>
            <a:pPr lvl="1"/>
            <a:r>
              <a:rPr lang="ja-JP" altLang="en-US" sz="1000"/>
              <a:t>・子宮の収縮を促進する</a:t>
            </a:r>
            <a:endParaRPr lang="en-US" altLang="ja-JP" sz="1000" dirty="0"/>
          </a:p>
          <a:p>
            <a:pPr lvl="1"/>
            <a:r>
              <a:rPr lang="ja-JP" altLang="en-US" sz="1000"/>
              <a:t>・代謝を促進する</a:t>
            </a:r>
            <a:endParaRPr lang="en-US" altLang="ja-JP" sz="1000" dirty="0"/>
          </a:p>
          <a:p>
            <a:pPr lvl="1"/>
            <a:r>
              <a:rPr lang="ja-JP" altLang="en-US" sz="1000"/>
              <a:t>・傷の治癒を早める</a:t>
            </a:r>
            <a:endParaRPr lang="en-US" altLang="ja-JP" sz="1000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DE36102-304E-CDA4-723D-9799CBCBF780}"/>
              </a:ext>
            </a:extLst>
          </p:cNvPr>
          <p:cNvSpPr txBox="1"/>
          <p:nvPr/>
        </p:nvSpPr>
        <p:spPr>
          <a:xfrm>
            <a:off x="540500" y="4689951"/>
            <a:ext cx="371450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50"/>
              <a:t>食補と薬補の両輪で、生理機能を調節する</a:t>
            </a:r>
            <a:endParaRPr kumimoji="1" lang="ja-JP" altLang="en-US" sz="1050"/>
          </a:p>
          <a:p>
            <a:pPr lvl="1"/>
            <a:r>
              <a:rPr lang="en-US" altLang="ja-JP" sz="1000" dirty="0"/>
              <a:t>11~20</a:t>
            </a:r>
            <a:r>
              <a:rPr lang="ja-JP" altLang="en-US" sz="1000"/>
              <a:t>日目　食事を通じた体のコンディショニング</a:t>
            </a:r>
            <a:endParaRPr lang="en-US" altLang="ja-JP" sz="1000" dirty="0"/>
          </a:p>
          <a:p>
            <a:pPr lvl="1"/>
            <a:r>
              <a:rPr lang="ja-JP" altLang="en-US" sz="1000"/>
              <a:t>・腰を強くし腎を補う</a:t>
            </a:r>
            <a:endParaRPr lang="en-US" altLang="ja-JP" sz="1000" dirty="0"/>
          </a:p>
          <a:p>
            <a:pPr lvl="1"/>
            <a:r>
              <a:rPr lang="ja-JP" altLang="en-US" sz="1000"/>
              <a:t>・腰痛を予防する</a:t>
            </a:r>
            <a:endParaRPr lang="en-US" altLang="ja-JP" sz="1000" dirty="0"/>
          </a:p>
          <a:p>
            <a:pPr lvl="1"/>
            <a:r>
              <a:rPr lang="ja-JP" altLang="en-US" sz="1000"/>
              <a:t>・身体の回復を促進する</a:t>
            </a:r>
            <a:endParaRPr lang="en-US" altLang="ja-JP" sz="1000" dirty="0"/>
          </a:p>
          <a:p>
            <a:pPr lvl="1"/>
            <a:r>
              <a:rPr lang="ja-JP" altLang="en-US" sz="1000"/>
              <a:t>・母乳の質を高める</a:t>
            </a:r>
            <a:endParaRPr lang="en-US" altLang="ja-JP" sz="1000" dirty="0"/>
          </a:p>
        </p:txBody>
      </p:sp>
      <p:sp>
        <p:nvSpPr>
          <p:cNvPr id="14" name="コンテンツ プレースホルダー 2">
            <a:extLst>
              <a:ext uri="{FF2B5EF4-FFF2-40B4-BE49-F238E27FC236}">
                <a16:creationId xmlns:a16="http://schemas.microsoft.com/office/drawing/2014/main" id="{6C7A5FF3-C82E-11A5-EE0F-A67844C7D401}"/>
              </a:ext>
            </a:extLst>
          </p:cNvPr>
          <p:cNvSpPr txBox="1">
            <a:spLocks/>
          </p:cNvSpPr>
          <p:nvPr/>
        </p:nvSpPr>
        <p:spPr>
          <a:xfrm>
            <a:off x="455156" y="4488116"/>
            <a:ext cx="2973804" cy="2804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altLang="ja-JP" sz="1400" dirty="0"/>
              <a:t>STEP</a:t>
            </a:r>
            <a:r>
              <a:rPr lang="ja-JP" altLang="en-US" sz="1400"/>
              <a:t>２：修復</a:t>
            </a:r>
          </a:p>
        </p:txBody>
      </p:sp>
      <p:sp>
        <p:nvSpPr>
          <p:cNvPr id="15" name="コンテンツ プレースホルダー 2">
            <a:extLst>
              <a:ext uri="{FF2B5EF4-FFF2-40B4-BE49-F238E27FC236}">
                <a16:creationId xmlns:a16="http://schemas.microsoft.com/office/drawing/2014/main" id="{4D8DF271-8D1F-D260-A8BD-93A7057351B8}"/>
              </a:ext>
            </a:extLst>
          </p:cNvPr>
          <p:cNvSpPr txBox="1">
            <a:spLocks/>
          </p:cNvSpPr>
          <p:nvPr/>
        </p:nvSpPr>
        <p:spPr>
          <a:xfrm>
            <a:off x="469232" y="5697705"/>
            <a:ext cx="2973804" cy="2804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altLang="ja-JP" sz="1400" dirty="0"/>
              <a:t>STEP</a:t>
            </a:r>
            <a:r>
              <a:rPr lang="ja-JP" altLang="en-US" sz="1400"/>
              <a:t>３：滋補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AC50C47-AB19-166C-EC11-4344E13DDE25}"/>
              </a:ext>
            </a:extLst>
          </p:cNvPr>
          <p:cNvSpPr txBox="1"/>
          <p:nvPr/>
        </p:nvSpPr>
        <p:spPr>
          <a:xfrm>
            <a:off x="436426" y="5917839"/>
            <a:ext cx="354281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/>
              <a:t>薬食同源、滋養補強、若さと活力を取り戻す</a:t>
            </a:r>
          </a:p>
          <a:p>
            <a:pPr lvl="1"/>
            <a:r>
              <a:rPr lang="en-US" altLang="ja-JP" sz="1000" dirty="0"/>
              <a:t>21~30</a:t>
            </a:r>
            <a:r>
              <a:rPr lang="ja-JP" altLang="en-US" sz="1000"/>
              <a:t>日目　元気を補い始めます</a:t>
            </a:r>
            <a:endParaRPr lang="en-US" altLang="ja-JP" sz="1000" dirty="0"/>
          </a:p>
          <a:p>
            <a:pPr lvl="1"/>
            <a:r>
              <a:rPr lang="ja-JP" altLang="en-US" sz="1000"/>
              <a:t>・気と血の両方を補い、体力を強化</a:t>
            </a:r>
            <a:endParaRPr lang="en-US" altLang="ja-JP" sz="1000" dirty="0"/>
          </a:p>
          <a:p>
            <a:pPr lvl="1"/>
            <a:r>
              <a:rPr lang="ja-JP" altLang="en-US" sz="1000"/>
              <a:t>・陰を養い陽を高め陰陽バランスを整える</a:t>
            </a:r>
            <a:endParaRPr lang="en-US" altLang="ja-JP" sz="1000" dirty="0"/>
          </a:p>
          <a:p>
            <a:pPr lvl="1"/>
            <a:r>
              <a:rPr lang="ja-JP" altLang="en-US" sz="1000"/>
              <a:t>・産後の憂鬱を予防する</a:t>
            </a:r>
            <a:endParaRPr lang="en-US" altLang="ja-JP" sz="1000" dirty="0"/>
          </a:p>
          <a:p>
            <a:pPr lvl="1"/>
            <a:r>
              <a:rPr lang="ja-JP" altLang="en-US" sz="1000"/>
              <a:t>・活血養顔、老化を遅らせる</a:t>
            </a:r>
            <a:endParaRPr lang="en-US" altLang="ja-JP" sz="1000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2D0BD1A-EDFA-4174-38C5-579E556EDD76}"/>
              </a:ext>
            </a:extLst>
          </p:cNvPr>
          <p:cNvSpPr txBox="1"/>
          <p:nvPr/>
        </p:nvSpPr>
        <p:spPr>
          <a:xfrm>
            <a:off x="3960084" y="447270"/>
            <a:ext cx="33962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/>
              <a:t>産後の養生食</a:t>
            </a:r>
            <a:endParaRPr lang="en-US" altLang="ja-JP" dirty="0"/>
          </a:p>
          <a:p>
            <a:pPr algn="ctr"/>
            <a:r>
              <a:rPr kumimoji="1" lang="ja-JP" altLang="en-US"/>
              <a:t>家族は手軽に、産後ママは安心の産後養生を</a:t>
            </a:r>
          </a:p>
        </p:txBody>
      </p:sp>
      <p:sp>
        <p:nvSpPr>
          <p:cNvPr id="18" name="コンテンツ プレースホルダー 2">
            <a:extLst>
              <a:ext uri="{FF2B5EF4-FFF2-40B4-BE49-F238E27FC236}">
                <a16:creationId xmlns:a16="http://schemas.microsoft.com/office/drawing/2014/main" id="{C682102B-76A8-5717-AEDE-221799C39575}"/>
              </a:ext>
            </a:extLst>
          </p:cNvPr>
          <p:cNvSpPr txBox="1">
            <a:spLocks/>
          </p:cNvSpPr>
          <p:nvPr/>
        </p:nvSpPr>
        <p:spPr>
          <a:xfrm>
            <a:off x="3973039" y="1496304"/>
            <a:ext cx="2973804" cy="646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ja-JP" altLang="en-US" sz="1100"/>
              <a:t>写真</a:t>
            </a:r>
          </a:p>
        </p:txBody>
      </p:sp>
      <p:sp>
        <p:nvSpPr>
          <p:cNvPr id="19" name="コンテンツ プレースホルダー 2">
            <a:extLst>
              <a:ext uri="{FF2B5EF4-FFF2-40B4-BE49-F238E27FC236}">
                <a16:creationId xmlns:a16="http://schemas.microsoft.com/office/drawing/2014/main" id="{3CFB4E69-7E7C-070B-2763-13A0B6CC72B9}"/>
              </a:ext>
            </a:extLst>
          </p:cNvPr>
          <p:cNvSpPr txBox="1">
            <a:spLocks/>
          </p:cNvSpPr>
          <p:nvPr/>
        </p:nvSpPr>
        <p:spPr>
          <a:xfrm>
            <a:off x="3886812" y="2280975"/>
            <a:ext cx="3701314" cy="646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ja-JP" altLang="en-US" sz="1200"/>
              <a:t>産後養生セット</a:t>
            </a:r>
            <a:r>
              <a:rPr lang="en-US" altLang="ja-JP" sz="1200" dirty="0"/>
              <a:t>30</a:t>
            </a:r>
            <a:r>
              <a:rPr lang="ja-JP" altLang="en-US" sz="1200"/>
              <a:t>日（</a:t>
            </a:r>
            <a:r>
              <a:rPr lang="en-US" altLang="ja-JP" sz="1200" dirty="0"/>
              <a:t>90</a:t>
            </a:r>
            <a:r>
              <a:rPr lang="ja-JP" altLang="en-US" sz="1200"/>
              <a:t>セット）３ステップ</a:t>
            </a:r>
          </a:p>
        </p:txBody>
      </p:sp>
      <p:sp>
        <p:nvSpPr>
          <p:cNvPr id="20" name="コンテンツ プレースホルダー 2">
            <a:extLst>
              <a:ext uri="{FF2B5EF4-FFF2-40B4-BE49-F238E27FC236}">
                <a16:creationId xmlns:a16="http://schemas.microsoft.com/office/drawing/2014/main" id="{1E4E03D9-F931-84FB-19E8-D40203D6E894}"/>
              </a:ext>
            </a:extLst>
          </p:cNvPr>
          <p:cNvSpPr txBox="1">
            <a:spLocks/>
          </p:cNvSpPr>
          <p:nvPr/>
        </p:nvSpPr>
        <p:spPr>
          <a:xfrm>
            <a:off x="3832430" y="3644097"/>
            <a:ext cx="3755696" cy="38071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ja-JP" altLang="en-US" sz="1200"/>
              <a:t>母乳サポート　生なつめスープ　ー授乳中のママの</a:t>
            </a:r>
            <a:r>
              <a:rPr lang="en-US" altLang="ja-JP" sz="1200" dirty="0"/>
              <a:t>1</a:t>
            </a:r>
            <a:r>
              <a:rPr lang="ja-JP" altLang="en-US" sz="1200"/>
              <a:t>日の必要栄養を満たす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0D0808B-58B7-DE9C-FA59-F79CDCB3D2FB}"/>
              </a:ext>
            </a:extLst>
          </p:cNvPr>
          <p:cNvSpPr txBox="1"/>
          <p:nvPr/>
        </p:nvSpPr>
        <p:spPr>
          <a:xfrm>
            <a:off x="3886812" y="2658799"/>
            <a:ext cx="3542818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/>
              <a:t>完全な</a:t>
            </a:r>
            <a:r>
              <a:rPr kumimoji="1" lang="en-US" altLang="ja-JP" sz="1050" dirty="0"/>
              <a:t>30</a:t>
            </a:r>
            <a:r>
              <a:rPr kumimoji="1" lang="ja-JP" altLang="en-US" sz="1050"/>
              <a:t>日間</a:t>
            </a:r>
            <a:r>
              <a:rPr lang="ja-JP" altLang="en-US" sz="1050"/>
              <a:t>の簡単</a:t>
            </a:r>
            <a:r>
              <a:rPr lang="en-US" altLang="ja-JP" sz="1050" dirty="0"/>
              <a:t>DIY</a:t>
            </a:r>
            <a:r>
              <a:rPr lang="ja-JP" altLang="en-US" sz="1050"/>
              <a:t>薬膳スープ。１食に１スープ、多様な</a:t>
            </a:r>
            <a:r>
              <a:rPr kumimoji="1" lang="ja-JP" altLang="en-US" sz="1050"/>
              <a:t>原料・味の異なる</a:t>
            </a:r>
            <a:r>
              <a:rPr kumimoji="1" lang="en-US" altLang="ja-JP" sz="1050" dirty="0"/>
              <a:t>11</a:t>
            </a:r>
            <a:r>
              <a:rPr lang="ja-JP" altLang="en-US" sz="1050"/>
              <a:t>種類</a:t>
            </a:r>
            <a:r>
              <a:rPr kumimoji="1" lang="ja-JP" altLang="en-US" sz="1050"/>
              <a:t>の薬膳スープベースを潤ん晩に、個人の好みと必要に合わせて、さまざまな食材を組み合わせて、しかもとても簡単に産婦の食事を自宅で調理することができます。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BA01031-CDCC-4CD8-29C8-5F8D37CEA646}"/>
              </a:ext>
            </a:extLst>
          </p:cNvPr>
          <p:cNvSpPr txBox="1"/>
          <p:nvPr/>
        </p:nvSpPr>
        <p:spPr>
          <a:xfrm>
            <a:off x="3938869" y="3936125"/>
            <a:ext cx="354281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/>
              <a:t>生なつめスープには、青パパイヤ、ピーナッツスライスと椎茸が含まれており、タンパク質、アミノ酸、食物繊維、鉄などの栄養素が豊富で、授乳中のママの毎日必要な栄養を補充し、母乳の分泌と栄養含有量を促進します。このスープは栄養が豊富なだけでなく、消化しやすく、体の機能を調節し、顔色を良くします。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153E6DC-4374-8539-AC87-F84068833BA8}"/>
              </a:ext>
            </a:extLst>
          </p:cNvPr>
          <p:cNvSpPr txBox="1"/>
          <p:nvPr/>
        </p:nvSpPr>
        <p:spPr>
          <a:xfrm>
            <a:off x="8705088" y="99622"/>
            <a:ext cx="24171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>
                <a:solidFill>
                  <a:srgbClr val="FF0000"/>
                </a:solidFill>
              </a:rPr>
              <a:t>３つ折りオモテ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743F1C88-0138-3F29-5E09-8175C750E4F4}"/>
              </a:ext>
            </a:extLst>
          </p:cNvPr>
          <p:cNvSpPr txBox="1"/>
          <p:nvPr/>
        </p:nvSpPr>
        <p:spPr>
          <a:xfrm>
            <a:off x="4529647" y="54441"/>
            <a:ext cx="24171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>
                <a:solidFill>
                  <a:srgbClr val="FF0000"/>
                </a:solidFill>
              </a:rPr>
              <a:t>３つ折りオモテ（中）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7F0A99D-16B3-3CD4-FFE3-18A11E5B0F0C}"/>
              </a:ext>
            </a:extLst>
          </p:cNvPr>
          <p:cNvSpPr txBox="1"/>
          <p:nvPr/>
        </p:nvSpPr>
        <p:spPr>
          <a:xfrm>
            <a:off x="785113" y="51422"/>
            <a:ext cx="24171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>
                <a:solidFill>
                  <a:srgbClr val="FF0000"/>
                </a:solidFill>
              </a:rPr>
              <a:t>３つ折りオモテ（上）</a:t>
            </a:r>
          </a:p>
        </p:txBody>
      </p:sp>
    </p:spTree>
    <p:extLst>
      <p:ext uri="{BB962C8B-B14F-4D97-AF65-F5344CB8AC3E}">
        <p14:creationId xmlns:p14="http://schemas.microsoft.com/office/powerpoint/2010/main" val="1235826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75EBD75-AF6D-DFFF-A63F-34A962EF0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944" y="534090"/>
            <a:ext cx="3998976" cy="435133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ja-JP" altLang="ja-JP" sz="180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紫金堂の産後養生飲料</a:t>
            </a:r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産後ケアに必要な栄養素を凝縮し、独自のもち米水（ユエズ水）で煮出した</a:t>
            </a:r>
            <a:r>
              <a:rPr lang="en-US" altLang="ja-JP" sz="105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3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種の薬膳ドリンクをご用意しました。適切な水分補給をサポートし、体の回復を促進します。</a:t>
            </a:r>
          </a:p>
          <a:p>
            <a:pPr>
              <a:tabLst>
                <a:tab pos="457200" algn="l"/>
              </a:tabLst>
            </a:pPr>
            <a:r>
              <a:rPr lang="ja-JP" altLang="ja-JP" sz="105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産後養生茶</a:t>
            </a:r>
            <a:endParaRPr lang="ja-JP" altLang="ja-JP" sz="105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lvl="1">
              <a:buSzPts val="1000"/>
              <a:tabLst>
                <a:tab pos="914400" algn="l"/>
              </a:tabLst>
            </a:pP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体の「火気」を抑え、排便をスムーズにする</a:t>
            </a:r>
            <a:endParaRPr lang="en-US" altLang="ja-JP" sz="105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lvl="1">
              <a:buSzPts val="1000"/>
              <a:tabLst>
                <a:tab pos="914400" algn="l"/>
              </a:tabLst>
            </a:pP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原材料：もち米発酵液（もち米、水、米麹）、黃花倒水蓮（觀音串）、水</a:t>
            </a:r>
            <a:endParaRPr lang="en-US" altLang="ja-JP" sz="105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lvl="1">
              <a:buSzPts val="1000"/>
              <a:tabLst>
                <a:tab pos="914400" algn="l"/>
              </a:tabLst>
            </a:pP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内容：</a:t>
            </a:r>
            <a:r>
              <a:rPr lang="en-US" altLang="ja-JP" sz="105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10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パック／箱、</a:t>
            </a:r>
            <a:r>
              <a:rPr lang="en-US" altLang="ja-JP" sz="105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1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パック</a:t>
            </a:r>
            <a:r>
              <a:rPr lang="en-US" altLang="ja-JP" sz="105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150ml</a:t>
            </a:r>
            <a:endParaRPr lang="ja-JP" altLang="ja-JP" sz="105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>
              <a:tabLst>
                <a:tab pos="457200" algn="l"/>
              </a:tabLst>
            </a:pPr>
            <a:r>
              <a:rPr lang="ja-JP" altLang="ja-JP" sz="105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産後止渇茶</a:t>
            </a:r>
            <a:endParaRPr lang="ja-JP" altLang="ja-JP" sz="105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lvl="1" algn="just"/>
            <a:r>
              <a:rPr lang="ja-JP" altLang="ja-JP" sz="100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喉の渇きを潤し、消化を助ける</a:t>
            </a:r>
            <a:endParaRPr lang="en-US" altLang="ja-JP" sz="1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lvl="1" algn="just"/>
            <a:r>
              <a:rPr lang="ja-JP" altLang="ja-JP" sz="100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原材料：もち米発酵液（もち米、水、米麹）、トレハロース、決明子、荷葉、仙楂、陳皮</a:t>
            </a:r>
          </a:p>
          <a:p>
            <a:pPr lvl="1" algn="just"/>
            <a:r>
              <a:rPr lang="ja-JP" altLang="ja-JP" sz="100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内容：</a:t>
            </a:r>
            <a:r>
              <a:rPr lang="en-US" altLang="ja-JP" sz="1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10</a:t>
            </a:r>
            <a:r>
              <a:rPr lang="ja-JP" altLang="ja-JP" sz="100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パック／箱、</a:t>
            </a:r>
            <a:r>
              <a:rPr lang="en-US" altLang="ja-JP" sz="1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1</a:t>
            </a:r>
            <a:r>
              <a:rPr lang="ja-JP" altLang="ja-JP" sz="100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パック</a:t>
            </a:r>
            <a:r>
              <a:rPr lang="en-US" altLang="ja-JP" sz="1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150ml</a:t>
            </a:r>
            <a:endParaRPr lang="ja-JP" altLang="ja-JP" sz="10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742950" lvl="1" indent="-285750" algn="l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ja-JP" altLang="ja-JP" sz="105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>
              <a:tabLst>
                <a:tab pos="457200" algn="l"/>
              </a:tabLst>
            </a:pPr>
            <a:r>
              <a:rPr lang="ja-JP" altLang="ja-JP" sz="105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産後紅なつめ茶</a:t>
            </a:r>
            <a:endParaRPr lang="ja-JP" altLang="ja-JP" sz="105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lvl="1" algn="just"/>
            <a:r>
              <a:rPr lang="ja-JP" altLang="ja-JP" sz="100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血を補い肝を養う</a:t>
            </a:r>
            <a:endParaRPr lang="en-US" altLang="ja-JP" sz="1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lvl="1" algn="just"/>
            <a:r>
              <a:rPr lang="ja-JP" altLang="ja-JP" sz="100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原材料名</a:t>
            </a:r>
            <a:r>
              <a:rPr lang="en-US" altLang="ja-JP" sz="1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:</a:t>
            </a:r>
            <a:r>
              <a:rPr lang="ja-JP" altLang="ja-JP" sz="100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もち米発酵液（もち米、水、米麹）、紅ナツメ</a:t>
            </a:r>
          </a:p>
          <a:p>
            <a:pPr lvl="1" algn="just"/>
            <a:r>
              <a:rPr lang="ja-JP" altLang="ja-JP" sz="100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内容：</a:t>
            </a:r>
            <a:r>
              <a:rPr lang="en-US" altLang="ja-JP" sz="1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10</a:t>
            </a:r>
            <a:r>
              <a:rPr lang="ja-JP" altLang="ja-JP" sz="100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パック／箱、</a:t>
            </a:r>
            <a:r>
              <a:rPr lang="en-US" altLang="ja-JP" sz="1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1</a:t>
            </a:r>
            <a:r>
              <a:rPr lang="ja-JP" altLang="ja-JP" sz="100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パック</a:t>
            </a:r>
            <a:r>
              <a:rPr lang="en-US" altLang="ja-JP" sz="1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150ml</a:t>
            </a:r>
            <a:endParaRPr lang="ja-JP" altLang="ja-JP" sz="10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742950" lvl="1" indent="-285750" algn="l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ja-JP" altLang="ja-JP" sz="105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0455945-20E5-1E9F-338A-C922897FA0A8}"/>
              </a:ext>
            </a:extLst>
          </p:cNvPr>
          <p:cNvSpPr txBox="1"/>
          <p:nvPr/>
        </p:nvSpPr>
        <p:spPr>
          <a:xfrm>
            <a:off x="4312920" y="534090"/>
            <a:ext cx="3340608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ja-JP" altLang="ja-JP" sz="140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紫金堂のもち米水（ユエズ水）</a:t>
            </a:r>
            <a:endParaRPr lang="ja-JP" altLang="ja-JP" sz="14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/>
            <a:endParaRPr lang="en-US" altLang="ja-JP" sz="1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/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天然のもち米発酵水「ユエズ水」は、豊富な必須アミノ酸とミネラルが含まれ、体質を調整し、代謝を高めます。台湾の高品質な水と日本の米こうじ菌を使用した製法により、自然な甘みと速やかな吸収力が特徴です。</a:t>
            </a:r>
            <a:endParaRPr lang="en-US" altLang="ja-JP" sz="105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/>
            <a:endParaRPr lang="en-US" altLang="ja-JP" sz="105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ja-JP" altLang="ja-JP" sz="105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原材料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：水、もち米、米麹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ja-JP" altLang="ja-JP" sz="105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内容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：</a:t>
            </a:r>
            <a:r>
              <a:rPr lang="en-US" altLang="ja-JP" sz="105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200ml /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パック　</a:t>
            </a:r>
            <a:r>
              <a:rPr lang="en-US" altLang="ja-JP" sz="105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15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パック／箱</a:t>
            </a:r>
          </a:p>
          <a:p>
            <a:pPr marL="342900" lvl="0" indent="-342900" algn="l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ja-JP" altLang="ja-JP" sz="105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飲用方法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：そのまま飲むか、料理の調理にも使用可能</a:t>
            </a:r>
          </a:p>
          <a:p>
            <a:pPr marL="342900" lvl="0" indent="-342900" algn="l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ja-JP" altLang="ja-JP" sz="105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対象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：産後ケア、生理期、虚弱体質の方など</a:t>
            </a:r>
            <a:br>
              <a:rPr lang="en-US" altLang="ja-JP" sz="105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</a:b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en-US" altLang="ja-JP" sz="105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※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妊娠中の飲用は避けてください）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BC47A10-096B-C68A-FC68-C6CFFA4498C6}"/>
              </a:ext>
            </a:extLst>
          </p:cNvPr>
          <p:cNvSpPr txBox="1"/>
          <p:nvPr/>
        </p:nvSpPr>
        <p:spPr>
          <a:xfrm>
            <a:off x="7790688" y="534090"/>
            <a:ext cx="3998976" cy="5586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SzPts val="1000"/>
              <a:tabLst>
                <a:tab pos="457200" algn="l"/>
              </a:tabLst>
            </a:pPr>
            <a:r>
              <a:rPr lang="ja-JP" altLang="en-US" sz="120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授乳サポート</a:t>
            </a:r>
            <a:endParaRPr lang="en-US" altLang="ja-JP" sz="1200" b="1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>
              <a:buSzPts val="1000"/>
              <a:tabLst>
                <a:tab pos="457200" algn="l"/>
              </a:tabLst>
            </a:pPr>
            <a:endParaRPr lang="en-US" altLang="ja-JP" sz="1050" b="1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342900" lvl="0" indent="-342900" algn="l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ja-JP" altLang="ja-JP" sz="105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授乳マミー茶</a:t>
            </a:r>
            <a:endParaRPr lang="ja-JP" altLang="ja-JP" sz="105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742950" lvl="1" indent="-285750" algn="l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altLang="ja-JP" sz="105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10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種の自然素材で母乳育児をサポート</a:t>
            </a:r>
            <a:endParaRPr lang="en-US" altLang="ja-JP" sz="105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ja-JP" altLang="ja-JP" sz="105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原材料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：紅なつめ、黒糖、乾燥龍眼、黒なつめ、枸杞の実、アマドコロ（玉竹）、カギクルマバナルコユリ（黄精）、ヘチマ、ワイサン（ヤマイモ）、白木耳、水</a:t>
            </a:r>
          </a:p>
          <a:p>
            <a:pPr marL="742950" lvl="1" indent="-285750" algn="l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ja-JP" altLang="ja-JP" sz="105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内容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：</a:t>
            </a:r>
            <a:r>
              <a:rPr lang="en-US" altLang="ja-JP" sz="105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80ml /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パック、</a:t>
            </a:r>
            <a:r>
              <a:rPr lang="en-US" altLang="ja-JP" sz="105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10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パック／箱</a:t>
            </a:r>
          </a:p>
          <a:p>
            <a:pPr marL="742950" lvl="1" indent="-285750" algn="l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ja-JP" altLang="ja-JP" sz="105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対象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：授乳中の方、生理期前後、発育期の女性</a:t>
            </a:r>
            <a:endParaRPr lang="en-US" altLang="ja-JP" sz="105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742950" lvl="1" indent="-285750" algn="l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en-US" altLang="ja-JP" sz="105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742950" lvl="1" indent="-285750" algn="l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en-US" altLang="ja-JP" sz="1050" b="1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>
              <a:buSzPts val="1000"/>
              <a:tabLst>
                <a:tab pos="914400" algn="l"/>
              </a:tabLst>
            </a:pPr>
            <a:r>
              <a:rPr lang="ja-JP" altLang="en-US" sz="120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一般養生飲料　</a:t>
            </a:r>
            <a:r>
              <a:rPr lang="ja-JP" altLang="en-US" sz="120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（流産ケアにも）</a:t>
            </a:r>
            <a:endParaRPr lang="ja-JP" altLang="ja-JP" sz="12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342900" lvl="0" indent="-342900" algn="l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ja-JP" altLang="ja-JP" sz="105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ぬくぬく茶</a:t>
            </a:r>
            <a:endParaRPr lang="ja-JP" altLang="ja-JP" sz="105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742950" lvl="1" indent="-285750" algn="l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体を温め、冷えを緩和する濃縮薬膳</a:t>
            </a:r>
            <a:endParaRPr lang="en-US" altLang="ja-JP" sz="105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ja-JP" altLang="ja-JP" sz="105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原材料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：紅なつめ、黒糖、乾燥龍眼、黒なつめ、枸杞の実、乾燥ショウガ、白木耳、水</a:t>
            </a:r>
          </a:p>
          <a:p>
            <a:pPr marL="742950" lvl="1" indent="-285750" algn="l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ja-JP" altLang="ja-JP" sz="105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内容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：</a:t>
            </a:r>
            <a:r>
              <a:rPr lang="en-US" altLang="ja-JP" sz="105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80±5ml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／パック、</a:t>
            </a:r>
            <a:r>
              <a:rPr lang="en-US" altLang="ja-JP" sz="105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7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パック／箱</a:t>
            </a:r>
          </a:p>
          <a:p>
            <a:pPr marL="742950" lvl="1" indent="-285750" algn="l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ja-JP" altLang="ja-JP" sz="105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対象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：冷え性、虚弱体質の方</a:t>
            </a:r>
            <a:endParaRPr lang="en-US" altLang="ja-JP" sz="105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742950" lvl="1" indent="-285750" algn="l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en-US" altLang="ja-JP" sz="105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>
              <a:buSzPts val="1000"/>
              <a:tabLst>
                <a:tab pos="914400" algn="l"/>
              </a:tabLst>
            </a:pPr>
            <a:r>
              <a:rPr lang="ja-JP" altLang="en-US" sz="120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一般養生飲料　</a:t>
            </a:r>
            <a:r>
              <a:rPr lang="ja-JP" altLang="en-US" sz="120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（妊娠中、生理ケアにも）</a:t>
            </a:r>
            <a:endParaRPr lang="en-US" altLang="ja-JP" sz="1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742950" lvl="1" indent="-285750" algn="l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ja-JP" altLang="ja-JP" sz="105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342900" lvl="0" indent="-342900" algn="l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ja-JP" altLang="ja-JP" sz="105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紅なつめ茶</a:t>
            </a:r>
            <a:endParaRPr lang="ja-JP" altLang="ja-JP" sz="105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742950" lvl="1" indent="-285750" algn="l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気と水を補い、美肌</a:t>
            </a:r>
            <a:r>
              <a:rPr lang="ja-JP" altLang="en-US" sz="1050" kern="10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のためにも</a:t>
            </a:r>
            <a:endParaRPr lang="en-US" altLang="ja-JP" sz="105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原材料：紅ナツメ、水</a:t>
            </a:r>
          </a:p>
          <a:p>
            <a:pPr marL="742950" lvl="1" indent="-285750" algn="l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ja-JP" altLang="ja-JP" sz="105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内容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：</a:t>
            </a:r>
            <a:r>
              <a:rPr lang="en-US" altLang="ja-JP" sz="105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150ml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／パック、</a:t>
            </a:r>
            <a:r>
              <a:rPr lang="en-US" altLang="ja-JP" sz="105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10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パック／箱</a:t>
            </a:r>
          </a:p>
          <a:p>
            <a:pPr marL="742950" lvl="1" indent="-285750" algn="l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ja-JP" altLang="ja-JP" sz="105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対象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：妊娠中、生理期、健康維持を目指す方</a:t>
            </a:r>
            <a:endParaRPr lang="en-US" altLang="ja-JP" sz="105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742950" lvl="1" indent="-285750" algn="l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ja-JP" altLang="ja-JP" sz="105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342900" lvl="0" indent="-342900" algn="l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ja-JP" altLang="ja-JP" sz="105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黒豆水</a:t>
            </a:r>
            <a:endParaRPr lang="ja-JP" altLang="ja-JP" sz="105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742950" lvl="1" indent="-285750" algn="l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抗酸化作用で活力向上、精を養う</a:t>
            </a:r>
            <a:endParaRPr lang="en-US" altLang="ja-JP" sz="105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ja-JP" altLang="ja-JP" sz="105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原材料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：焙煎黒豆（台湾）、黒豆エキス、水</a:t>
            </a:r>
          </a:p>
          <a:p>
            <a:pPr marL="742950" lvl="1" indent="-285750" algn="l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ja-JP" altLang="ja-JP" sz="105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内容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：</a:t>
            </a:r>
            <a:r>
              <a:rPr lang="en-US" altLang="ja-JP" sz="105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150ml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／パック、</a:t>
            </a:r>
            <a:r>
              <a:rPr lang="en-US" altLang="ja-JP" sz="105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10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パック／箱</a:t>
            </a:r>
          </a:p>
          <a:p>
            <a:pPr marL="742950" lvl="1" indent="-285750" algn="l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ja-JP" altLang="ja-JP" sz="1050" b="1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対象</a:t>
            </a:r>
            <a:r>
              <a:rPr lang="ja-JP" alt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：妊娠中、産後、月経後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5D21034-DFED-48BC-D14A-C828FB82151E}"/>
              </a:ext>
            </a:extLst>
          </p:cNvPr>
          <p:cNvSpPr txBox="1"/>
          <p:nvPr/>
        </p:nvSpPr>
        <p:spPr>
          <a:xfrm>
            <a:off x="4529647" y="54441"/>
            <a:ext cx="24171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>
                <a:solidFill>
                  <a:srgbClr val="FF0000"/>
                </a:solidFill>
              </a:rPr>
              <a:t>３つ折り裏（中）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CBC6BD2-FFEA-D579-406E-A4CECA3D964B}"/>
              </a:ext>
            </a:extLst>
          </p:cNvPr>
          <p:cNvSpPr txBox="1"/>
          <p:nvPr/>
        </p:nvSpPr>
        <p:spPr>
          <a:xfrm>
            <a:off x="8461567" y="54441"/>
            <a:ext cx="24171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>
                <a:solidFill>
                  <a:srgbClr val="FF0000"/>
                </a:solidFill>
              </a:rPr>
              <a:t>３つ折り裏（右）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1A46406-9EC9-50ED-8A49-31519D537060}"/>
              </a:ext>
            </a:extLst>
          </p:cNvPr>
          <p:cNvSpPr txBox="1"/>
          <p:nvPr/>
        </p:nvSpPr>
        <p:spPr>
          <a:xfrm>
            <a:off x="823279" y="74217"/>
            <a:ext cx="24171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>
                <a:solidFill>
                  <a:srgbClr val="FF0000"/>
                </a:solidFill>
              </a:rPr>
              <a:t>３つ折り裏（左）</a:t>
            </a:r>
          </a:p>
        </p:txBody>
      </p:sp>
    </p:spTree>
    <p:extLst>
      <p:ext uri="{BB962C8B-B14F-4D97-AF65-F5344CB8AC3E}">
        <p14:creationId xmlns:p14="http://schemas.microsoft.com/office/powerpoint/2010/main" val="2427132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1F1E57-14A6-49BA-F612-731217A632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7720F24-DB9E-8243-D9A5-D13DB62508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B728966-5307-5CFD-9D95-D66144035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128" y="330369"/>
            <a:ext cx="8878824" cy="6248061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247B025-4B1B-EB77-9880-A9F766CB4F74}"/>
              </a:ext>
            </a:extLst>
          </p:cNvPr>
          <p:cNvSpPr txBox="1"/>
          <p:nvPr/>
        </p:nvSpPr>
        <p:spPr>
          <a:xfrm>
            <a:off x="158496" y="134112"/>
            <a:ext cx="36088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>
                <a:solidFill>
                  <a:srgbClr val="FF0000"/>
                </a:solidFill>
              </a:rPr>
              <a:t>参考（あくまでレイアウト参考用）</a:t>
            </a:r>
            <a:endParaRPr kumimoji="1" lang="ja-JP" altLang="en-US" sz="12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335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C3C004-B310-EB02-BD45-E1C4DD263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49E0056-B1D3-F199-66A2-8ED8182D53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BA1CF0E-6663-D99B-6F3A-C2D257AE3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048" y="400648"/>
            <a:ext cx="8561832" cy="6056703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1C3159B-EED6-5E84-2D0D-EC8DA64FA427}"/>
              </a:ext>
            </a:extLst>
          </p:cNvPr>
          <p:cNvSpPr txBox="1"/>
          <p:nvPr/>
        </p:nvSpPr>
        <p:spPr>
          <a:xfrm>
            <a:off x="158496" y="134112"/>
            <a:ext cx="36088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>
                <a:solidFill>
                  <a:srgbClr val="FF0000"/>
                </a:solidFill>
              </a:rPr>
              <a:t>参考（あくまでレイアウト参考用）</a:t>
            </a:r>
            <a:endParaRPr kumimoji="1" lang="ja-JP" altLang="en-US" sz="12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802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1168</Words>
  <Application>Microsoft Macintosh PowerPoint</Application>
  <PresentationFormat>ワイド画面</PresentationFormat>
  <Paragraphs>109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1" baseType="lpstr">
      <vt:lpstr>游ゴシック</vt:lpstr>
      <vt:lpstr>游ゴシック Light</vt:lpstr>
      <vt:lpstr>游明朝</vt:lpstr>
      <vt:lpstr>Arial</vt:lpstr>
      <vt:lpstr>Courier New</vt:lpstr>
      <vt:lpstr>Symbol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Makiko Tada</dc:creator>
  <cp:lastModifiedBy>Makiko Tada</cp:lastModifiedBy>
  <cp:revision>6</cp:revision>
  <dcterms:created xsi:type="dcterms:W3CDTF">2024-11-12T05:01:45Z</dcterms:created>
  <dcterms:modified xsi:type="dcterms:W3CDTF">2024-11-13T07:51:41Z</dcterms:modified>
</cp:coreProperties>
</file>