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10691813" cy="7559675"/>
  <p:notesSz cx="9939338" cy="6807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FF99"/>
    <a:srgbClr val="FFCCCC"/>
    <a:srgbClr val="FF3399"/>
    <a:srgbClr val="00FFFF"/>
    <a:srgbClr val="66FF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7" autoAdjust="0"/>
    <p:restoredTop sz="94660"/>
  </p:normalViewPr>
  <p:slideViewPr>
    <p:cSldViewPr snapToGrid="0" showGuides="1">
      <p:cViewPr varScale="1">
        <p:scale>
          <a:sx n="105" d="100"/>
          <a:sy n="105" d="100"/>
        </p:scale>
        <p:origin x="368"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ja-JP" altLang="en-US"/>
              <a:t>マスター タイトルの書式設定</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3F34BB3-F176-4888-8FE7-55A46DC14142}" type="datetimeFigureOut">
              <a:rPr kumimoji="1" lang="ja-JP" altLang="en-US" smtClean="0"/>
              <a:t>2022/2/14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61E8A39-1337-470C-8557-3484323E3A57}" type="slidenum">
              <a:rPr kumimoji="1" lang="ja-JP" altLang="en-US" smtClean="0"/>
              <a:t>‹#›</a:t>
            </a:fld>
            <a:endParaRPr kumimoji="1" lang="ja-JP" altLang="en-US"/>
          </a:p>
        </p:txBody>
      </p:sp>
    </p:spTree>
    <p:extLst>
      <p:ext uri="{BB962C8B-B14F-4D97-AF65-F5344CB8AC3E}">
        <p14:creationId xmlns:p14="http://schemas.microsoft.com/office/powerpoint/2010/main" val="3607675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3F34BB3-F176-4888-8FE7-55A46DC14142}" type="datetimeFigureOut">
              <a:rPr kumimoji="1" lang="ja-JP" altLang="en-US" smtClean="0"/>
              <a:t>2022/2/14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61E8A39-1337-470C-8557-3484323E3A57}" type="slidenum">
              <a:rPr kumimoji="1" lang="ja-JP" altLang="en-US" smtClean="0"/>
              <a:t>‹#›</a:t>
            </a:fld>
            <a:endParaRPr kumimoji="1" lang="ja-JP" altLang="en-US"/>
          </a:p>
        </p:txBody>
      </p:sp>
    </p:spTree>
    <p:extLst>
      <p:ext uri="{BB962C8B-B14F-4D97-AF65-F5344CB8AC3E}">
        <p14:creationId xmlns:p14="http://schemas.microsoft.com/office/powerpoint/2010/main" val="1262904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3F34BB3-F176-4888-8FE7-55A46DC14142}" type="datetimeFigureOut">
              <a:rPr kumimoji="1" lang="ja-JP" altLang="en-US" smtClean="0"/>
              <a:t>2022/2/14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61E8A39-1337-470C-8557-3484323E3A57}" type="slidenum">
              <a:rPr kumimoji="1" lang="ja-JP" altLang="en-US" smtClean="0"/>
              <a:t>‹#›</a:t>
            </a:fld>
            <a:endParaRPr kumimoji="1" lang="ja-JP" altLang="en-US"/>
          </a:p>
        </p:txBody>
      </p:sp>
    </p:spTree>
    <p:extLst>
      <p:ext uri="{BB962C8B-B14F-4D97-AF65-F5344CB8AC3E}">
        <p14:creationId xmlns:p14="http://schemas.microsoft.com/office/powerpoint/2010/main" val="246348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3F34BB3-F176-4888-8FE7-55A46DC14142}" type="datetimeFigureOut">
              <a:rPr kumimoji="1" lang="ja-JP" altLang="en-US" smtClean="0"/>
              <a:t>2022/2/14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61E8A39-1337-470C-8557-3484323E3A57}" type="slidenum">
              <a:rPr kumimoji="1" lang="ja-JP" altLang="en-US" smtClean="0"/>
              <a:t>‹#›</a:t>
            </a:fld>
            <a:endParaRPr kumimoji="1" lang="ja-JP" altLang="en-US"/>
          </a:p>
        </p:txBody>
      </p:sp>
    </p:spTree>
    <p:extLst>
      <p:ext uri="{BB962C8B-B14F-4D97-AF65-F5344CB8AC3E}">
        <p14:creationId xmlns:p14="http://schemas.microsoft.com/office/powerpoint/2010/main" val="872780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ja-JP" altLang="en-US"/>
              <a:t>マスター テキストの書式設定</a:t>
            </a:r>
          </a:p>
        </p:txBody>
      </p:sp>
      <p:sp>
        <p:nvSpPr>
          <p:cNvPr id="4" name="Content Placeholder 3"/>
          <p:cNvSpPr>
            <a:spLocks noGrp="1"/>
          </p:cNvSpPr>
          <p:nvPr>
            <p:ph sz="half" idx="2"/>
          </p:nvPr>
        </p:nvSpPr>
        <p:spPr>
          <a:xfrm>
            <a:off x="736456" y="2761381"/>
            <a:ext cx="4523137" cy="406157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ja-JP" altLang="en-US"/>
              <a:t>マスター テキストの書式設定</a:t>
            </a:r>
          </a:p>
        </p:txBody>
      </p:sp>
      <p:sp>
        <p:nvSpPr>
          <p:cNvPr id="6" name="Content Placeholder 5"/>
          <p:cNvSpPr>
            <a:spLocks noGrp="1"/>
          </p:cNvSpPr>
          <p:nvPr>
            <p:ph sz="quarter" idx="4"/>
          </p:nvPr>
        </p:nvSpPr>
        <p:spPr>
          <a:xfrm>
            <a:off x="5412731" y="2761381"/>
            <a:ext cx="4545413" cy="406157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03F34BB3-F176-4888-8FE7-55A46DC14142}" type="datetimeFigureOut">
              <a:rPr kumimoji="1" lang="ja-JP" altLang="en-US" smtClean="0"/>
              <a:t>2022/2/14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61E8A39-1337-470C-8557-3484323E3A57}" type="slidenum">
              <a:rPr kumimoji="1" lang="ja-JP" altLang="en-US" smtClean="0"/>
              <a:t>‹#›</a:t>
            </a:fld>
            <a:endParaRPr kumimoji="1" lang="ja-JP" altLang="en-US"/>
          </a:p>
        </p:txBody>
      </p:sp>
    </p:spTree>
    <p:extLst>
      <p:ext uri="{BB962C8B-B14F-4D97-AF65-F5344CB8AC3E}">
        <p14:creationId xmlns:p14="http://schemas.microsoft.com/office/powerpoint/2010/main" val="2786425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03F34BB3-F176-4888-8FE7-55A46DC14142}" type="datetimeFigureOut">
              <a:rPr kumimoji="1" lang="ja-JP" altLang="en-US" smtClean="0"/>
              <a:t>2022/2/14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61E8A39-1337-470C-8557-3484323E3A57}" type="slidenum">
              <a:rPr kumimoji="1" lang="ja-JP" altLang="en-US" smtClean="0"/>
              <a:t>‹#›</a:t>
            </a:fld>
            <a:endParaRPr kumimoji="1" lang="ja-JP" altLang="en-US"/>
          </a:p>
        </p:txBody>
      </p:sp>
    </p:spTree>
    <p:extLst>
      <p:ext uri="{BB962C8B-B14F-4D97-AF65-F5344CB8AC3E}">
        <p14:creationId xmlns:p14="http://schemas.microsoft.com/office/powerpoint/2010/main" val="1781298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34BB3-F176-4888-8FE7-55A46DC14142}" type="datetimeFigureOut">
              <a:rPr kumimoji="1" lang="ja-JP" altLang="en-US" smtClean="0"/>
              <a:t>2022/2/14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61E8A39-1337-470C-8557-3484323E3A57}" type="slidenum">
              <a:rPr kumimoji="1" lang="ja-JP" altLang="en-US" smtClean="0"/>
              <a:t>‹#›</a:t>
            </a:fld>
            <a:endParaRPr kumimoji="1" lang="ja-JP" altLang="en-US"/>
          </a:p>
        </p:txBody>
      </p:sp>
    </p:spTree>
    <p:extLst>
      <p:ext uri="{BB962C8B-B14F-4D97-AF65-F5344CB8AC3E}">
        <p14:creationId xmlns:p14="http://schemas.microsoft.com/office/powerpoint/2010/main" val="1200796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ja-JP" altLang="en-US"/>
              <a:t>マスター タイトルの書式設定</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3F34BB3-F176-4888-8FE7-55A46DC14142}" type="datetimeFigureOut">
              <a:rPr kumimoji="1" lang="ja-JP" altLang="en-US" smtClean="0"/>
              <a:t>2022/2/14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61E8A39-1337-470C-8557-3484323E3A57}" type="slidenum">
              <a:rPr kumimoji="1" lang="ja-JP" altLang="en-US" smtClean="0"/>
              <a:t>‹#›</a:t>
            </a:fld>
            <a:endParaRPr kumimoji="1" lang="ja-JP" altLang="en-US"/>
          </a:p>
        </p:txBody>
      </p:sp>
    </p:spTree>
    <p:extLst>
      <p:ext uri="{BB962C8B-B14F-4D97-AF65-F5344CB8AC3E}">
        <p14:creationId xmlns:p14="http://schemas.microsoft.com/office/powerpoint/2010/main" val="836389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3F34BB3-F176-4888-8FE7-55A46DC14142}" type="datetimeFigureOut">
              <a:rPr kumimoji="1" lang="ja-JP" altLang="en-US" smtClean="0"/>
              <a:t>2022/2/14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61E8A39-1337-470C-8557-3484323E3A57}" type="slidenum">
              <a:rPr kumimoji="1" lang="ja-JP" altLang="en-US" smtClean="0"/>
              <a:t>‹#›</a:t>
            </a:fld>
            <a:endParaRPr kumimoji="1" lang="ja-JP" altLang="en-US"/>
          </a:p>
        </p:txBody>
      </p:sp>
    </p:spTree>
    <p:extLst>
      <p:ext uri="{BB962C8B-B14F-4D97-AF65-F5344CB8AC3E}">
        <p14:creationId xmlns:p14="http://schemas.microsoft.com/office/powerpoint/2010/main" val="2521374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3F34BB3-F176-4888-8FE7-55A46DC14142}" type="datetimeFigureOut">
              <a:rPr kumimoji="1" lang="ja-JP" altLang="en-US" smtClean="0"/>
              <a:t>2022/2/14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61E8A39-1337-470C-8557-3484323E3A57}" type="slidenum">
              <a:rPr kumimoji="1" lang="ja-JP" altLang="en-US" smtClean="0"/>
              <a:t>‹#›</a:t>
            </a:fld>
            <a:endParaRPr kumimoji="1" lang="ja-JP" altLang="en-US"/>
          </a:p>
        </p:txBody>
      </p:sp>
    </p:spTree>
    <p:extLst>
      <p:ext uri="{BB962C8B-B14F-4D97-AF65-F5344CB8AC3E}">
        <p14:creationId xmlns:p14="http://schemas.microsoft.com/office/powerpoint/2010/main" val="2031212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3F34BB3-F176-4888-8FE7-55A46DC14142}" type="datetimeFigureOut">
              <a:rPr kumimoji="1" lang="ja-JP" altLang="en-US" smtClean="0"/>
              <a:t>2022/2/14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61E8A39-1337-470C-8557-3484323E3A57}" type="slidenum">
              <a:rPr kumimoji="1" lang="ja-JP" altLang="en-US" smtClean="0"/>
              <a:t>‹#›</a:t>
            </a:fld>
            <a:endParaRPr kumimoji="1" lang="ja-JP" altLang="en-US"/>
          </a:p>
        </p:txBody>
      </p:sp>
    </p:spTree>
    <p:extLst>
      <p:ext uri="{BB962C8B-B14F-4D97-AF65-F5344CB8AC3E}">
        <p14:creationId xmlns:p14="http://schemas.microsoft.com/office/powerpoint/2010/main" val="977355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03F34BB3-F176-4888-8FE7-55A46DC14142}" type="datetimeFigureOut">
              <a:rPr kumimoji="1" lang="ja-JP" altLang="en-US" smtClean="0"/>
              <a:t>2022/2/14</a:t>
            </a:fld>
            <a:endParaRPr kumimoji="1" lang="ja-JP" altLang="en-US"/>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661E8A39-1337-470C-8557-3484323E3A57}" type="slidenum">
              <a:rPr kumimoji="1" lang="ja-JP" altLang="en-US" smtClean="0"/>
              <a:t>‹#›</a:t>
            </a:fld>
            <a:endParaRPr kumimoji="1" lang="ja-JP" altLang="en-US"/>
          </a:p>
        </p:txBody>
      </p:sp>
    </p:spTree>
    <p:extLst>
      <p:ext uri="{BB962C8B-B14F-4D97-AF65-F5344CB8AC3E}">
        <p14:creationId xmlns:p14="http://schemas.microsoft.com/office/powerpoint/2010/main" val="35208841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07943" rtl="0" eaLnBrk="1" latinLnBrk="0" hangingPunct="1">
        <a:lnSpc>
          <a:spcPct val="90000"/>
        </a:lnSpc>
        <a:spcBef>
          <a:spcPct val="0"/>
        </a:spcBef>
        <a:buNone/>
        <a:defRPr kumimoji="1"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kumimoji="1"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kumimoji="1"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kumimoji="1"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p:bodyStyle>
    <p:otherStyle>
      <a:defPPr>
        <a:defRPr lang="en-US"/>
      </a:defPPr>
      <a:lvl1pPr marL="0" algn="l" defTabSz="1007943" rtl="0" eaLnBrk="1" latinLnBrk="0" hangingPunct="1">
        <a:defRPr kumimoji="1" sz="1984" kern="1200">
          <a:solidFill>
            <a:schemeClr val="tx1"/>
          </a:solidFill>
          <a:latin typeface="+mn-lt"/>
          <a:ea typeface="+mn-ea"/>
          <a:cs typeface="+mn-cs"/>
        </a:defRPr>
      </a:lvl1pPr>
      <a:lvl2pPr marL="503972" algn="l" defTabSz="1007943" rtl="0" eaLnBrk="1" latinLnBrk="0" hangingPunct="1">
        <a:defRPr kumimoji="1" sz="1984" kern="1200">
          <a:solidFill>
            <a:schemeClr val="tx1"/>
          </a:solidFill>
          <a:latin typeface="+mn-lt"/>
          <a:ea typeface="+mn-ea"/>
          <a:cs typeface="+mn-cs"/>
        </a:defRPr>
      </a:lvl2pPr>
      <a:lvl3pPr marL="1007943" algn="l" defTabSz="1007943" rtl="0" eaLnBrk="1" latinLnBrk="0" hangingPunct="1">
        <a:defRPr kumimoji="1" sz="1984" kern="1200">
          <a:solidFill>
            <a:schemeClr val="tx1"/>
          </a:solidFill>
          <a:latin typeface="+mn-lt"/>
          <a:ea typeface="+mn-ea"/>
          <a:cs typeface="+mn-cs"/>
        </a:defRPr>
      </a:lvl3pPr>
      <a:lvl4pPr marL="1511915" algn="l" defTabSz="1007943" rtl="0" eaLnBrk="1" latinLnBrk="0" hangingPunct="1">
        <a:defRPr kumimoji="1" sz="1984" kern="1200">
          <a:solidFill>
            <a:schemeClr val="tx1"/>
          </a:solidFill>
          <a:latin typeface="+mn-lt"/>
          <a:ea typeface="+mn-ea"/>
          <a:cs typeface="+mn-cs"/>
        </a:defRPr>
      </a:lvl4pPr>
      <a:lvl5pPr marL="2015886" algn="l" defTabSz="1007943" rtl="0" eaLnBrk="1" latinLnBrk="0" hangingPunct="1">
        <a:defRPr kumimoji="1" sz="1984" kern="1200">
          <a:solidFill>
            <a:schemeClr val="tx1"/>
          </a:solidFill>
          <a:latin typeface="+mn-lt"/>
          <a:ea typeface="+mn-ea"/>
          <a:cs typeface="+mn-cs"/>
        </a:defRPr>
      </a:lvl5pPr>
      <a:lvl6pPr marL="2519858" algn="l" defTabSz="1007943" rtl="0" eaLnBrk="1" latinLnBrk="0" hangingPunct="1">
        <a:defRPr kumimoji="1" sz="1984" kern="1200">
          <a:solidFill>
            <a:schemeClr val="tx1"/>
          </a:solidFill>
          <a:latin typeface="+mn-lt"/>
          <a:ea typeface="+mn-ea"/>
          <a:cs typeface="+mn-cs"/>
        </a:defRPr>
      </a:lvl6pPr>
      <a:lvl7pPr marL="3023829" algn="l" defTabSz="1007943" rtl="0" eaLnBrk="1" latinLnBrk="0" hangingPunct="1">
        <a:defRPr kumimoji="1" sz="1984" kern="1200">
          <a:solidFill>
            <a:schemeClr val="tx1"/>
          </a:solidFill>
          <a:latin typeface="+mn-lt"/>
          <a:ea typeface="+mn-ea"/>
          <a:cs typeface="+mn-cs"/>
        </a:defRPr>
      </a:lvl7pPr>
      <a:lvl8pPr marL="3527801" algn="l" defTabSz="1007943" rtl="0" eaLnBrk="1" latinLnBrk="0" hangingPunct="1">
        <a:defRPr kumimoji="1" sz="1984" kern="1200">
          <a:solidFill>
            <a:schemeClr val="tx1"/>
          </a:solidFill>
          <a:latin typeface="+mn-lt"/>
          <a:ea typeface="+mn-ea"/>
          <a:cs typeface="+mn-cs"/>
        </a:defRPr>
      </a:lvl8pPr>
      <a:lvl9pPr marL="4031772" algn="l" defTabSz="1007943" rtl="0" eaLnBrk="1" latinLnBrk="0" hangingPunct="1">
        <a:defRPr kumimoji="1"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77F2A4DB-7206-4CBF-8DEE-206CB4A5AA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5799" y="-409013"/>
            <a:ext cx="11634340" cy="7891630"/>
          </a:xfrm>
          <a:prstGeom prst="rect">
            <a:avLst/>
          </a:prstGeom>
        </p:spPr>
      </p:pic>
      <p:sp>
        <p:nvSpPr>
          <p:cNvPr id="10" name="正方形/長方形 9">
            <a:extLst>
              <a:ext uri="{FF2B5EF4-FFF2-40B4-BE49-F238E27FC236}">
                <a16:creationId xmlns:a16="http://schemas.microsoft.com/office/drawing/2014/main" id="{5A34E4D7-21E9-4CFF-BE31-AA9DC49FE21C}"/>
              </a:ext>
            </a:extLst>
          </p:cNvPr>
          <p:cNvSpPr/>
          <p:nvPr/>
        </p:nvSpPr>
        <p:spPr>
          <a:xfrm>
            <a:off x="-95338" y="-134458"/>
            <a:ext cx="10744090" cy="7281116"/>
          </a:xfrm>
          <a:prstGeom prst="rect">
            <a:avLst/>
          </a:prstGeom>
          <a:solidFill>
            <a:srgbClr val="FFFFFF">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四角形: 角を丸くする 36">
            <a:extLst>
              <a:ext uri="{FF2B5EF4-FFF2-40B4-BE49-F238E27FC236}">
                <a16:creationId xmlns:a16="http://schemas.microsoft.com/office/drawing/2014/main" id="{706064DD-D143-4C8D-AA55-0B655B4AE9EA}"/>
              </a:ext>
            </a:extLst>
          </p:cNvPr>
          <p:cNvSpPr/>
          <p:nvPr/>
        </p:nvSpPr>
        <p:spPr>
          <a:xfrm>
            <a:off x="284205" y="3666103"/>
            <a:ext cx="10126363" cy="1630374"/>
          </a:xfrm>
          <a:prstGeom prst="roundRect">
            <a:avLst/>
          </a:prstGeom>
          <a:no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9" name="グループ化 18">
            <a:extLst>
              <a:ext uri="{FF2B5EF4-FFF2-40B4-BE49-F238E27FC236}">
                <a16:creationId xmlns:a16="http://schemas.microsoft.com/office/drawing/2014/main" id="{D79E3BC7-71EC-4F28-92E8-D492174DAE7D}"/>
              </a:ext>
            </a:extLst>
          </p:cNvPr>
          <p:cNvGrpSpPr/>
          <p:nvPr/>
        </p:nvGrpSpPr>
        <p:grpSpPr>
          <a:xfrm>
            <a:off x="513662" y="3752528"/>
            <a:ext cx="9498537" cy="996687"/>
            <a:chOff x="630348" y="3748764"/>
            <a:chExt cx="9498537" cy="996687"/>
          </a:xfrm>
        </p:grpSpPr>
        <p:sp>
          <p:nvSpPr>
            <p:cNvPr id="51" name="テキスト ボックス 50">
              <a:extLst>
                <a:ext uri="{FF2B5EF4-FFF2-40B4-BE49-F238E27FC236}">
                  <a16:creationId xmlns:a16="http://schemas.microsoft.com/office/drawing/2014/main" id="{A170AA03-7674-45B8-B37B-BB4182A64844}"/>
                </a:ext>
              </a:extLst>
            </p:cNvPr>
            <p:cNvSpPr txBox="1"/>
            <p:nvPr/>
          </p:nvSpPr>
          <p:spPr>
            <a:xfrm>
              <a:off x="630348" y="3748764"/>
              <a:ext cx="3304811"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②相続人申告登記の新設</a:t>
              </a:r>
            </a:p>
          </p:txBody>
        </p:sp>
        <p:grpSp>
          <p:nvGrpSpPr>
            <p:cNvPr id="57" name="グループ化 56">
              <a:extLst>
                <a:ext uri="{FF2B5EF4-FFF2-40B4-BE49-F238E27FC236}">
                  <a16:creationId xmlns:a16="http://schemas.microsoft.com/office/drawing/2014/main" id="{3D5775AF-A3AB-476A-8D17-CF416AC3B2FC}"/>
                </a:ext>
              </a:extLst>
            </p:cNvPr>
            <p:cNvGrpSpPr/>
            <p:nvPr/>
          </p:nvGrpSpPr>
          <p:grpSpPr>
            <a:xfrm>
              <a:off x="917844" y="4160676"/>
              <a:ext cx="9211041" cy="584775"/>
              <a:chOff x="967792" y="3855676"/>
              <a:chExt cx="9211041" cy="584775"/>
            </a:xfrm>
          </p:grpSpPr>
          <p:sp>
            <p:nvSpPr>
              <p:cNvPr id="52" name="テキスト ボックス 51">
                <a:extLst>
                  <a:ext uri="{FF2B5EF4-FFF2-40B4-BE49-F238E27FC236}">
                    <a16:creationId xmlns:a16="http://schemas.microsoft.com/office/drawing/2014/main" id="{DD9545B7-BD47-45F0-A9AD-C8BAA9026DAE}"/>
                  </a:ext>
                </a:extLst>
              </p:cNvPr>
              <p:cNvSpPr txBox="1"/>
              <p:nvPr/>
            </p:nvSpPr>
            <p:spPr>
              <a:xfrm>
                <a:off x="1290063" y="3855676"/>
                <a:ext cx="8888770" cy="584775"/>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遺産分割が難航して財産の帰属先が決まらない場合でも相続人である旨を法務局へ申告すれば　相続登記の義務が免除されます。</a:t>
                </a:r>
              </a:p>
            </p:txBody>
          </p:sp>
          <p:pic>
            <p:nvPicPr>
              <p:cNvPr id="54" name="図 53">
                <a:extLst>
                  <a:ext uri="{FF2B5EF4-FFF2-40B4-BE49-F238E27FC236}">
                    <a16:creationId xmlns:a16="http://schemas.microsoft.com/office/drawing/2014/main" id="{3310549F-090B-4CB2-9CDB-B48919A438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792" y="3875239"/>
                <a:ext cx="322748" cy="322748"/>
              </a:xfrm>
              <a:prstGeom prst="rect">
                <a:avLst/>
              </a:prstGeom>
            </p:spPr>
          </p:pic>
        </p:grpSp>
      </p:grpSp>
      <p:grpSp>
        <p:nvGrpSpPr>
          <p:cNvPr id="58" name="グループ化 57">
            <a:extLst>
              <a:ext uri="{FF2B5EF4-FFF2-40B4-BE49-F238E27FC236}">
                <a16:creationId xmlns:a16="http://schemas.microsoft.com/office/drawing/2014/main" id="{4D3B4A31-17F1-467A-AF2B-4E68866573C7}"/>
              </a:ext>
            </a:extLst>
          </p:cNvPr>
          <p:cNvGrpSpPr/>
          <p:nvPr/>
        </p:nvGrpSpPr>
        <p:grpSpPr>
          <a:xfrm>
            <a:off x="1509313" y="4668372"/>
            <a:ext cx="8664462" cy="504004"/>
            <a:chOff x="1600507" y="4438838"/>
            <a:chExt cx="8664462" cy="504004"/>
          </a:xfrm>
        </p:grpSpPr>
        <p:sp>
          <p:nvSpPr>
            <p:cNvPr id="55" name="テキスト ボックス 54">
              <a:extLst>
                <a:ext uri="{FF2B5EF4-FFF2-40B4-BE49-F238E27FC236}">
                  <a16:creationId xmlns:a16="http://schemas.microsoft.com/office/drawing/2014/main" id="{459553C2-5B5C-4A01-B608-2E4C92AF0EF3}"/>
                </a:ext>
              </a:extLst>
            </p:cNvPr>
            <p:cNvSpPr txBox="1"/>
            <p:nvPr/>
          </p:nvSpPr>
          <p:spPr>
            <a:xfrm>
              <a:off x="1600507" y="4438838"/>
              <a:ext cx="6656526" cy="477054"/>
            </a:xfrm>
            <a:prstGeom prst="rect">
              <a:avLst/>
            </a:prstGeom>
            <a:noFill/>
          </p:spPr>
          <p:txBody>
            <a:bodyPr wrap="square" rtlCol="0">
              <a:spAutoFit/>
            </a:bodyPr>
            <a:lstStyle/>
            <a:p>
              <a:r>
                <a:rPr kumimoji="1" lang="ja-JP" altLang="en-US" sz="2500" b="1" dirty="0">
                  <a:latin typeface="BIZ UDPゴシック" panose="020B0400000000000000" pitchFamily="50" charset="-128"/>
                  <a:ea typeface="BIZ UDPゴシック" panose="020B0400000000000000" pitchFamily="50" charset="-128"/>
                </a:rPr>
                <a:t>正当な理由がなく申告しなかった場合</a:t>
              </a:r>
            </a:p>
          </p:txBody>
        </p:sp>
        <p:sp>
          <p:nvSpPr>
            <p:cNvPr id="56" name="テキスト ボックス 55">
              <a:extLst>
                <a:ext uri="{FF2B5EF4-FFF2-40B4-BE49-F238E27FC236}">
                  <a16:creationId xmlns:a16="http://schemas.microsoft.com/office/drawing/2014/main" id="{54FE4C92-83C3-4FE4-803C-E78A73F721EA}"/>
                </a:ext>
              </a:extLst>
            </p:cNvPr>
            <p:cNvSpPr txBox="1"/>
            <p:nvPr/>
          </p:nvSpPr>
          <p:spPr>
            <a:xfrm>
              <a:off x="7088131" y="4465788"/>
              <a:ext cx="3176838" cy="477054"/>
            </a:xfrm>
            <a:prstGeom prst="rect">
              <a:avLst/>
            </a:prstGeom>
            <a:noFill/>
          </p:spPr>
          <p:txBody>
            <a:bodyPr wrap="square" rtlCol="0">
              <a:spAutoFit/>
            </a:bodyPr>
            <a:lstStyle/>
            <a:p>
              <a:r>
                <a:rPr kumimoji="1" lang="ja-JP" altLang="en-US" sz="2500" b="1" dirty="0">
                  <a:solidFill>
                    <a:srgbClr val="FF0000"/>
                  </a:solidFill>
                  <a:latin typeface="BIZ UDPゴシック" panose="020B0400000000000000" pitchFamily="50" charset="-128"/>
                  <a:ea typeface="BIZ UDPゴシック" panose="020B0400000000000000" pitchFamily="50" charset="-128"/>
                </a:rPr>
                <a:t>→５万円以下の過料</a:t>
              </a:r>
            </a:p>
          </p:txBody>
        </p:sp>
      </p:grpSp>
      <p:grpSp>
        <p:nvGrpSpPr>
          <p:cNvPr id="59" name="グループ化 58">
            <a:extLst>
              <a:ext uri="{FF2B5EF4-FFF2-40B4-BE49-F238E27FC236}">
                <a16:creationId xmlns:a16="http://schemas.microsoft.com/office/drawing/2014/main" id="{5597B650-D4C4-440E-B40A-CF42693ABB20}"/>
              </a:ext>
            </a:extLst>
          </p:cNvPr>
          <p:cNvGrpSpPr/>
          <p:nvPr/>
        </p:nvGrpSpPr>
        <p:grpSpPr>
          <a:xfrm>
            <a:off x="7943206" y="3764811"/>
            <a:ext cx="1681621" cy="378339"/>
            <a:chOff x="8461640" y="1838183"/>
            <a:chExt cx="1681621" cy="378339"/>
          </a:xfrm>
        </p:grpSpPr>
        <p:sp>
          <p:nvSpPr>
            <p:cNvPr id="60" name="正方形/長方形 59">
              <a:extLst>
                <a:ext uri="{FF2B5EF4-FFF2-40B4-BE49-F238E27FC236}">
                  <a16:creationId xmlns:a16="http://schemas.microsoft.com/office/drawing/2014/main" id="{57A23E5B-8749-4CA1-9780-9CE32DEB43F0}"/>
                </a:ext>
              </a:extLst>
            </p:cNvPr>
            <p:cNvSpPr/>
            <p:nvPr/>
          </p:nvSpPr>
          <p:spPr>
            <a:xfrm>
              <a:off x="8496048" y="1865133"/>
              <a:ext cx="1461592" cy="35138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1" name="テキスト ボックス 60">
              <a:extLst>
                <a:ext uri="{FF2B5EF4-FFF2-40B4-BE49-F238E27FC236}">
                  <a16:creationId xmlns:a16="http://schemas.microsoft.com/office/drawing/2014/main" id="{48B63E80-5901-4FC7-B545-11D586D5C215}"/>
                </a:ext>
              </a:extLst>
            </p:cNvPr>
            <p:cNvSpPr txBox="1"/>
            <p:nvPr/>
          </p:nvSpPr>
          <p:spPr>
            <a:xfrm>
              <a:off x="8461640" y="1838183"/>
              <a:ext cx="1681621" cy="369332"/>
            </a:xfrm>
            <a:prstGeom prst="rect">
              <a:avLst/>
            </a:prstGeom>
            <a:noFill/>
          </p:spPr>
          <p:txBody>
            <a:bodyPr wrap="square" rtlCol="0">
              <a:spAutoFit/>
            </a:bodyPr>
            <a:lstStyle/>
            <a:p>
              <a:r>
                <a:rPr kumimoji="1" lang="en-US" altLang="ja-JP" dirty="0">
                  <a:solidFill>
                    <a:schemeClr val="bg1"/>
                  </a:solidFill>
                  <a:latin typeface="BIZ UDPゴシック" panose="020B0400000000000000" pitchFamily="50" charset="-128"/>
                  <a:ea typeface="BIZ UDPゴシック" panose="020B0400000000000000" pitchFamily="50" charset="-128"/>
                </a:rPr>
                <a:t>3</a:t>
              </a:r>
              <a:r>
                <a:rPr kumimoji="1" lang="ja-JP" altLang="en-US" dirty="0">
                  <a:solidFill>
                    <a:schemeClr val="bg1"/>
                  </a:solidFill>
                  <a:latin typeface="BIZ UDPゴシック" panose="020B0400000000000000" pitchFamily="50" charset="-128"/>
                  <a:ea typeface="BIZ UDPゴシック" panose="020B0400000000000000" pitchFamily="50" charset="-128"/>
                </a:rPr>
                <a:t>年以内申告</a:t>
              </a:r>
            </a:p>
          </p:txBody>
        </p:sp>
      </p:grpSp>
      <p:sp>
        <p:nvSpPr>
          <p:cNvPr id="31" name="四角形: 角を丸くする 30">
            <a:extLst>
              <a:ext uri="{FF2B5EF4-FFF2-40B4-BE49-F238E27FC236}">
                <a16:creationId xmlns:a16="http://schemas.microsoft.com/office/drawing/2014/main" id="{62547CC5-32CD-4634-AB99-EE644CC17157}"/>
              </a:ext>
            </a:extLst>
          </p:cNvPr>
          <p:cNvSpPr/>
          <p:nvPr/>
        </p:nvSpPr>
        <p:spPr>
          <a:xfrm>
            <a:off x="284205" y="1907736"/>
            <a:ext cx="10126363" cy="1598364"/>
          </a:xfrm>
          <a:prstGeom prst="roundRect">
            <a:avLst/>
          </a:prstGeom>
          <a:no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7E3F0CFC-D9E4-46D9-AC78-7E31F5A24AEB}"/>
              </a:ext>
            </a:extLst>
          </p:cNvPr>
          <p:cNvSpPr txBox="1"/>
          <p:nvPr/>
        </p:nvSpPr>
        <p:spPr>
          <a:xfrm>
            <a:off x="513662" y="1976955"/>
            <a:ext cx="3304811"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①相続登記の義務化</a:t>
            </a:r>
          </a:p>
        </p:txBody>
      </p:sp>
      <p:sp>
        <p:nvSpPr>
          <p:cNvPr id="43" name="テキスト ボックス 42">
            <a:extLst>
              <a:ext uri="{FF2B5EF4-FFF2-40B4-BE49-F238E27FC236}">
                <a16:creationId xmlns:a16="http://schemas.microsoft.com/office/drawing/2014/main" id="{1FE8DCD3-40C2-4C20-8B2E-ABD331669D80}"/>
              </a:ext>
            </a:extLst>
          </p:cNvPr>
          <p:cNvSpPr txBox="1"/>
          <p:nvPr/>
        </p:nvSpPr>
        <p:spPr>
          <a:xfrm>
            <a:off x="1123429" y="2420075"/>
            <a:ext cx="8501398"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２０２４年以前に発生した相続でも罰則の対象となる可能性があります。必ず確認してください。</a:t>
            </a:r>
          </a:p>
        </p:txBody>
      </p:sp>
      <p:sp>
        <p:nvSpPr>
          <p:cNvPr id="44" name="テキスト ボックス 43">
            <a:extLst>
              <a:ext uri="{FF2B5EF4-FFF2-40B4-BE49-F238E27FC236}">
                <a16:creationId xmlns:a16="http://schemas.microsoft.com/office/drawing/2014/main" id="{41CEFB64-C216-44EE-9A35-1DF3F988A9C3}"/>
              </a:ext>
            </a:extLst>
          </p:cNvPr>
          <p:cNvSpPr txBox="1"/>
          <p:nvPr/>
        </p:nvSpPr>
        <p:spPr>
          <a:xfrm>
            <a:off x="640674" y="2752751"/>
            <a:ext cx="6656526" cy="477054"/>
          </a:xfrm>
          <a:prstGeom prst="rect">
            <a:avLst/>
          </a:prstGeom>
          <a:noFill/>
        </p:spPr>
        <p:txBody>
          <a:bodyPr wrap="square" rtlCol="0">
            <a:spAutoFit/>
          </a:bodyPr>
          <a:lstStyle/>
          <a:p>
            <a:r>
              <a:rPr kumimoji="1" lang="ja-JP" altLang="en-US" sz="2500" b="1" dirty="0">
                <a:latin typeface="BIZ UDPゴシック" panose="020B0400000000000000" pitchFamily="50" charset="-128"/>
                <a:ea typeface="BIZ UDPゴシック" panose="020B0400000000000000" pitchFamily="50" charset="-128"/>
              </a:rPr>
              <a:t>正当な理由がなく不動産登記を放置した場合</a:t>
            </a:r>
          </a:p>
        </p:txBody>
      </p:sp>
      <p:sp>
        <p:nvSpPr>
          <p:cNvPr id="46" name="テキスト ボックス 45">
            <a:extLst>
              <a:ext uri="{FF2B5EF4-FFF2-40B4-BE49-F238E27FC236}">
                <a16:creationId xmlns:a16="http://schemas.microsoft.com/office/drawing/2014/main" id="{86C4E4B6-04A3-428B-A843-1B481D467B90}"/>
              </a:ext>
            </a:extLst>
          </p:cNvPr>
          <p:cNvSpPr txBox="1"/>
          <p:nvPr/>
        </p:nvSpPr>
        <p:spPr>
          <a:xfrm>
            <a:off x="6996937" y="2770483"/>
            <a:ext cx="3176838" cy="477054"/>
          </a:xfrm>
          <a:prstGeom prst="rect">
            <a:avLst/>
          </a:prstGeom>
          <a:noFill/>
        </p:spPr>
        <p:txBody>
          <a:bodyPr wrap="square" rtlCol="0">
            <a:spAutoFit/>
          </a:bodyPr>
          <a:lstStyle/>
          <a:p>
            <a:r>
              <a:rPr kumimoji="1" lang="ja-JP" altLang="en-US" sz="2500" b="1" dirty="0">
                <a:solidFill>
                  <a:srgbClr val="FF0000"/>
                </a:solidFill>
                <a:latin typeface="BIZ UDPゴシック" panose="020B0400000000000000" pitchFamily="50" charset="-128"/>
                <a:ea typeface="BIZ UDPゴシック" panose="020B0400000000000000" pitchFamily="50" charset="-128"/>
              </a:rPr>
              <a:t>→１０万円以下の過料</a:t>
            </a:r>
          </a:p>
        </p:txBody>
      </p:sp>
      <p:grpSp>
        <p:nvGrpSpPr>
          <p:cNvPr id="14" name="グループ化 13">
            <a:extLst>
              <a:ext uri="{FF2B5EF4-FFF2-40B4-BE49-F238E27FC236}">
                <a16:creationId xmlns:a16="http://schemas.microsoft.com/office/drawing/2014/main" id="{2F314A79-E39C-413B-BA1B-CA0EF599F479}"/>
              </a:ext>
            </a:extLst>
          </p:cNvPr>
          <p:cNvGrpSpPr/>
          <p:nvPr/>
        </p:nvGrpSpPr>
        <p:grpSpPr>
          <a:xfrm>
            <a:off x="7918020" y="2049802"/>
            <a:ext cx="1687253" cy="369332"/>
            <a:chOff x="9861519" y="2892643"/>
            <a:chExt cx="1687253" cy="369332"/>
          </a:xfrm>
        </p:grpSpPr>
        <p:sp>
          <p:nvSpPr>
            <p:cNvPr id="48" name="正方形/長方形 47">
              <a:extLst>
                <a:ext uri="{FF2B5EF4-FFF2-40B4-BE49-F238E27FC236}">
                  <a16:creationId xmlns:a16="http://schemas.microsoft.com/office/drawing/2014/main" id="{703BB84A-B61E-4FEC-864A-AA5979818B27}"/>
                </a:ext>
              </a:extLst>
            </p:cNvPr>
            <p:cNvSpPr/>
            <p:nvPr/>
          </p:nvSpPr>
          <p:spPr>
            <a:xfrm>
              <a:off x="9861519" y="2904830"/>
              <a:ext cx="1461592" cy="35138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9" name="テキスト ボックス 48">
              <a:extLst>
                <a:ext uri="{FF2B5EF4-FFF2-40B4-BE49-F238E27FC236}">
                  <a16:creationId xmlns:a16="http://schemas.microsoft.com/office/drawing/2014/main" id="{238612B9-3F30-41B6-B8D2-D1FA8B8BF290}"/>
                </a:ext>
              </a:extLst>
            </p:cNvPr>
            <p:cNvSpPr txBox="1"/>
            <p:nvPr/>
          </p:nvSpPr>
          <p:spPr>
            <a:xfrm>
              <a:off x="9867151" y="2892643"/>
              <a:ext cx="1681621" cy="369332"/>
            </a:xfrm>
            <a:prstGeom prst="rect">
              <a:avLst/>
            </a:prstGeom>
            <a:noFill/>
          </p:spPr>
          <p:txBody>
            <a:bodyPr wrap="square" rtlCol="0">
              <a:spAutoFit/>
            </a:bodyPr>
            <a:lstStyle/>
            <a:p>
              <a:r>
                <a:rPr kumimoji="1" lang="en-US" altLang="ja-JP" dirty="0">
                  <a:solidFill>
                    <a:schemeClr val="bg1"/>
                  </a:solidFill>
                  <a:latin typeface="BIZ UDPゴシック" panose="020B0400000000000000" pitchFamily="50" charset="-128"/>
                  <a:ea typeface="BIZ UDPゴシック" panose="020B0400000000000000" pitchFamily="50" charset="-128"/>
                </a:rPr>
                <a:t>3</a:t>
              </a:r>
              <a:r>
                <a:rPr kumimoji="1" lang="ja-JP" altLang="en-US" dirty="0">
                  <a:solidFill>
                    <a:schemeClr val="bg1"/>
                  </a:solidFill>
                  <a:latin typeface="BIZ UDPゴシック" panose="020B0400000000000000" pitchFamily="50" charset="-128"/>
                  <a:ea typeface="BIZ UDPゴシック" panose="020B0400000000000000" pitchFamily="50" charset="-128"/>
                </a:rPr>
                <a:t>年以内申告</a:t>
              </a:r>
            </a:p>
          </p:txBody>
        </p:sp>
      </p:grpSp>
      <p:pic>
        <p:nvPicPr>
          <p:cNvPr id="62" name="図 61">
            <a:extLst>
              <a:ext uri="{FF2B5EF4-FFF2-40B4-BE49-F238E27FC236}">
                <a16:creationId xmlns:a16="http://schemas.microsoft.com/office/drawing/2014/main" id="{827CC4C1-734C-4BB2-86A6-266286D4B7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158" y="2445980"/>
            <a:ext cx="322748" cy="322748"/>
          </a:xfrm>
          <a:prstGeom prst="rect">
            <a:avLst/>
          </a:prstGeom>
        </p:spPr>
      </p:pic>
      <p:grpSp>
        <p:nvGrpSpPr>
          <p:cNvPr id="6" name="グループ化 5">
            <a:extLst>
              <a:ext uri="{FF2B5EF4-FFF2-40B4-BE49-F238E27FC236}">
                <a16:creationId xmlns:a16="http://schemas.microsoft.com/office/drawing/2014/main" id="{D11B12F7-D498-4DA3-A7A0-BD82B83E6EED}"/>
              </a:ext>
            </a:extLst>
          </p:cNvPr>
          <p:cNvGrpSpPr/>
          <p:nvPr/>
        </p:nvGrpSpPr>
        <p:grpSpPr>
          <a:xfrm>
            <a:off x="1901964" y="195096"/>
            <a:ext cx="11236014" cy="1198335"/>
            <a:chOff x="204487" y="1212597"/>
            <a:chExt cx="11236014" cy="1292662"/>
          </a:xfrm>
        </p:grpSpPr>
        <p:sp>
          <p:nvSpPr>
            <p:cNvPr id="5" name="テキスト ボックス 4">
              <a:extLst>
                <a:ext uri="{FF2B5EF4-FFF2-40B4-BE49-F238E27FC236}">
                  <a16:creationId xmlns:a16="http://schemas.microsoft.com/office/drawing/2014/main" id="{5DBA5284-1839-4CDA-BE8E-1441CA7B581A}"/>
                </a:ext>
              </a:extLst>
            </p:cNvPr>
            <p:cNvSpPr txBox="1"/>
            <p:nvPr/>
          </p:nvSpPr>
          <p:spPr>
            <a:xfrm>
              <a:off x="204487" y="1212597"/>
              <a:ext cx="11236014" cy="1292662"/>
            </a:xfrm>
            <a:prstGeom prst="rect">
              <a:avLst/>
            </a:prstGeom>
            <a:noFill/>
          </p:spPr>
          <p:txBody>
            <a:bodyPr wrap="square" rtlCol="0">
              <a:spAutoFit/>
            </a:bodyPr>
            <a:lstStyle/>
            <a:p>
              <a:r>
                <a:rPr kumimoji="1" lang="en-US" altLang="ja-JP" sz="3800" b="1" dirty="0">
                  <a:latin typeface="BIZ UDPゴシック" panose="020B0400000000000000" pitchFamily="50" charset="-128"/>
                  <a:ea typeface="BIZ UDPゴシック" panose="020B0400000000000000" pitchFamily="50" charset="-128"/>
                </a:rPr>
                <a:t>202</a:t>
              </a:r>
              <a:r>
                <a:rPr kumimoji="1" lang="ja-JP" altLang="en-US" sz="3800" b="1" dirty="0">
                  <a:latin typeface="BIZ UDPゴシック" panose="020B0400000000000000" pitchFamily="50" charset="-128"/>
                  <a:ea typeface="BIZ UDPゴシック" panose="020B0400000000000000" pitchFamily="50" charset="-128"/>
                </a:rPr>
                <a:t>４年より不動産の相続登記</a:t>
              </a:r>
              <a:endParaRPr kumimoji="1" lang="ja-JP" altLang="en-US" sz="3800" b="1" dirty="0"/>
            </a:p>
            <a:p>
              <a:endParaRPr kumimoji="1" lang="ja-JP" altLang="en-US" sz="4000" b="1" dirty="0">
                <a:latin typeface="BIZ UDPゴシック" panose="020B0400000000000000" pitchFamily="50" charset="-128"/>
                <a:ea typeface="BIZ UDPゴシック" panose="020B0400000000000000" pitchFamily="50" charset="-128"/>
              </a:endParaRPr>
            </a:p>
          </p:txBody>
        </p:sp>
        <p:sp>
          <p:nvSpPr>
            <p:cNvPr id="4" name="正方形/長方形 3">
              <a:extLst>
                <a:ext uri="{FF2B5EF4-FFF2-40B4-BE49-F238E27FC236}">
                  <a16:creationId xmlns:a16="http://schemas.microsoft.com/office/drawing/2014/main" id="{A7F29550-83D5-4C30-B6C4-569B099540E2}"/>
                </a:ext>
              </a:extLst>
            </p:cNvPr>
            <p:cNvSpPr/>
            <p:nvPr/>
          </p:nvSpPr>
          <p:spPr>
            <a:xfrm>
              <a:off x="225146" y="1857849"/>
              <a:ext cx="6969861" cy="8220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8" name="テキスト ボックス 17">
            <a:extLst>
              <a:ext uri="{FF2B5EF4-FFF2-40B4-BE49-F238E27FC236}">
                <a16:creationId xmlns:a16="http://schemas.microsoft.com/office/drawing/2014/main" id="{0B3E9913-7C14-43CF-B275-8ACC23513DEA}"/>
              </a:ext>
            </a:extLst>
          </p:cNvPr>
          <p:cNvSpPr txBox="1"/>
          <p:nvPr/>
        </p:nvSpPr>
        <p:spPr>
          <a:xfrm>
            <a:off x="2010369" y="898972"/>
            <a:ext cx="9183781" cy="677108"/>
          </a:xfrm>
          <a:prstGeom prst="rect">
            <a:avLst/>
          </a:prstGeom>
          <a:noFill/>
        </p:spPr>
        <p:txBody>
          <a:bodyPr wrap="square" rtlCol="0">
            <a:spAutoFit/>
          </a:bodyPr>
          <a:lstStyle/>
          <a:p>
            <a:r>
              <a:rPr kumimoji="1" lang="ja-JP" altLang="en-US" sz="3800" b="1" dirty="0">
                <a:latin typeface="BIZ UDPゴシック" panose="020B0400000000000000" pitchFamily="50" charset="-128"/>
                <a:ea typeface="BIZ UDPゴシック" panose="020B0400000000000000" pitchFamily="50" charset="-128"/>
              </a:rPr>
              <a:t>住所・氏名変更登記が</a:t>
            </a:r>
            <a:r>
              <a:rPr kumimoji="1" lang="ja-JP" altLang="en-US" sz="3800" b="1" dirty="0">
                <a:solidFill>
                  <a:srgbClr val="FF0000"/>
                </a:solidFill>
                <a:latin typeface="BIZ UDPゴシック" panose="020B0400000000000000" pitchFamily="50" charset="-128"/>
                <a:ea typeface="BIZ UDPゴシック" panose="020B0400000000000000" pitchFamily="50" charset="-128"/>
              </a:rPr>
              <a:t>義務化</a:t>
            </a:r>
            <a:r>
              <a:rPr kumimoji="1" lang="ja-JP" altLang="en-US" sz="3800" b="1" dirty="0">
                <a:latin typeface="BIZ UDPゴシック" panose="020B0400000000000000" pitchFamily="50" charset="-128"/>
                <a:ea typeface="BIZ UDPゴシック" panose="020B0400000000000000" pitchFamily="50" charset="-128"/>
              </a:rPr>
              <a:t>されます！</a:t>
            </a:r>
            <a:endParaRPr kumimoji="1" lang="ja-JP" altLang="en-US" sz="4000" b="1" dirty="0"/>
          </a:p>
        </p:txBody>
      </p:sp>
      <p:sp>
        <p:nvSpPr>
          <p:cNvPr id="47" name="正方形/長方形 46">
            <a:extLst>
              <a:ext uri="{FF2B5EF4-FFF2-40B4-BE49-F238E27FC236}">
                <a16:creationId xmlns:a16="http://schemas.microsoft.com/office/drawing/2014/main" id="{DDA52C26-3AE2-4727-8EF4-898C74BD0A98}"/>
              </a:ext>
            </a:extLst>
          </p:cNvPr>
          <p:cNvSpPr/>
          <p:nvPr/>
        </p:nvSpPr>
        <p:spPr>
          <a:xfrm>
            <a:off x="1938294" y="1514951"/>
            <a:ext cx="8472274" cy="7062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2" name="図 11">
            <a:extLst>
              <a:ext uri="{FF2B5EF4-FFF2-40B4-BE49-F238E27FC236}">
                <a16:creationId xmlns:a16="http://schemas.microsoft.com/office/drawing/2014/main" id="{E860920A-8EA3-4493-85F6-C739D36120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0729" y="1591335"/>
            <a:ext cx="1291058" cy="1392309"/>
          </a:xfrm>
          <a:prstGeom prst="rect">
            <a:avLst/>
          </a:prstGeom>
        </p:spPr>
      </p:pic>
      <p:pic>
        <p:nvPicPr>
          <p:cNvPr id="21" name="図 20">
            <a:extLst>
              <a:ext uri="{FF2B5EF4-FFF2-40B4-BE49-F238E27FC236}">
                <a16:creationId xmlns:a16="http://schemas.microsoft.com/office/drawing/2014/main" id="{F1CB83FA-033D-4E3F-B474-48065CA803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0238" y="11117"/>
            <a:ext cx="1712385" cy="1749399"/>
          </a:xfrm>
          <a:prstGeom prst="rect">
            <a:avLst/>
          </a:prstGeom>
        </p:spPr>
      </p:pic>
      <p:sp>
        <p:nvSpPr>
          <p:cNvPr id="76" name="四角形: 角を丸くする 75">
            <a:extLst>
              <a:ext uri="{FF2B5EF4-FFF2-40B4-BE49-F238E27FC236}">
                <a16:creationId xmlns:a16="http://schemas.microsoft.com/office/drawing/2014/main" id="{EEF26E27-033E-40F4-AB65-19CD8E2109B1}"/>
              </a:ext>
            </a:extLst>
          </p:cNvPr>
          <p:cNvSpPr/>
          <p:nvPr/>
        </p:nvSpPr>
        <p:spPr>
          <a:xfrm>
            <a:off x="253794" y="5456479"/>
            <a:ext cx="10126363" cy="1787693"/>
          </a:xfrm>
          <a:prstGeom prst="roundRect">
            <a:avLst/>
          </a:prstGeom>
          <a:noFill/>
          <a:ln w="381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05119FE5-F850-4233-8ED2-5D2DB211F2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061" y="4454611"/>
            <a:ext cx="1466252" cy="1109771"/>
          </a:xfrm>
          <a:prstGeom prst="rect">
            <a:avLst/>
          </a:prstGeom>
        </p:spPr>
      </p:pic>
      <p:sp>
        <p:nvSpPr>
          <p:cNvPr id="77" name="テキスト ボックス 76">
            <a:extLst>
              <a:ext uri="{FF2B5EF4-FFF2-40B4-BE49-F238E27FC236}">
                <a16:creationId xmlns:a16="http://schemas.microsoft.com/office/drawing/2014/main" id="{BF1ABD2F-9A8B-47A5-B95B-C00F80BFE338}"/>
              </a:ext>
            </a:extLst>
          </p:cNvPr>
          <p:cNvSpPr txBox="1"/>
          <p:nvPr/>
        </p:nvSpPr>
        <p:spPr>
          <a:xfrm>
            <a:off x="462175" y="5558889"/>
            <a:ext cx="4678236"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③登記名義人の氏名・住所変更登記の義務化</a:t>
            </a:r>
          </a:p>
        </p:txBody>
      </p:sp>
      <p:pic>
        <p:nvPicPr>
          <p:cNvPr id="78" name="図 77">
            <a:extLst>
              <a:ext uri="{FF2B5EF4-FFF2-40B4-BE49-F238E27FC236}">
                <a16:creationId xmlns:a16="http://schemas.microsoft.com/office/drawing/2014/main" id="{40D87EA7-65AD-4900-9617-84C5FF29C2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681" y="5965955"/>
            <a:ext cx="322748" cy="322748"/>
          </a:xfrm>
          <a:prstGeom prst="rect">
            <a:avLst/>
          </a:prstGeom>
        </p:spPr>
      </p:pic>
      <p:sp>
        <p:nvSpPr>
          <p:cNvPr id="79" name="テキスト ボックス 78">
            <a:extLst>
              <a:ext uri="{FF2B5EF4-FFF2-40B4-BE49-F238E27FC236}">
                <a16:creationId xmlns:a16="http://schemas.microsoft.com/office/drawing/2014/main" id="{F80D3EDE-DA0A-4F05-B222-BF4021661BC1}"/>
              </a:ext>
            </a:extLst>
          </p:cNvPr>
          <p:cNvSpPr txBox="1"/>
          <p:nvPr/>
        </p:nvSpPr>
        <p:spPr>
          <a:xfrm>
            <a:off x="1134606" y="5932504"/>
            <a:ext cx="8948508"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氏名や住所が結婚や引っ越しにより変更となる方は要注意です。</a:t>
            </a:r>
          </a:p>
        </p:txBody>
      </p:sp>
      <p:grpSp>
        <p:nvGrpSpPr>
          <p:cNvPr id="80" name="グループ化 79">
            <a:extLst>
              <a:ext uri="{FF2B5EF4-FFF2-40B4-BE49-F238E27FC236}">
                <a16:creationId xmlns:a16="http://schemas.microsoft.com/office/drawing/2014/main" id="{F9E404FF-D047-4E4B-9FEF-720E0185B8B1}"/>
              </a:ext>
            </a:extLst>
          </p:cNvPr>
          <p:cNvGrpSpPr/>
          <p:nvPr/>
        </p:nvGrpSpPr>
        <p:grpSpPr>
          <a:xfrm>
            <a:off x="7943206" y="5566777"/>
            <a:ext cx="1681621" cy="378339"/>
            <a:chOff x="8461640" y="1838183"/>
            <a:chExt cx="1681621" cy="378339"/>
          </a:xfrm>
        </p:grpSpPr>
        <p:sp>
          <p:nvSpPr>
            <p:cNvPr id="81" name="正方形/長方形 80">
              <a:extLst>
                <a:ext uri="{FF2B5EF4-FFF2-40B4-BE49-F238E27FC236}">
                  <a16:creationId xmlns:a16="http://schemas.microsoft.com/office/drawing/2014/main" id="{DA938092-F64A-4E3F-98CD-C7C58E84CF4F}"/>
                </a:ext>
              </a:extLst>
            </p:cNvPr>
            <p:cNvSpPr/>
            <p:nvPr/>
          </p:nvSpPr>
          <p:spPr>
            <a:xfrm>
              <a:off x="8496048" y="1865133"/>
              <a:ext cx="1461592" cy="35138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2" name="テキスト ボックス 81">
              <a:extLst>
                <a:ext uri="{FF2B5EF4-FFF2-40B4-BE49-F238E27FC236}">
                  <a16:creationId xmlns:a16="http://schemas.microsoft.com/office/drawing/2014/main" id="{9FB607CA-0F41-4A29-AECC-A79A786FB620}"/>
                </a:ext>
              </a:extLst>
            </p:cNvPr>
            <p:cNvSpPr txBox="1"/>
            <p:nvPr/>
          </p:nvSpPr>
          <p:spPr>
            <a:xfrm>
              <a:off x="8461640" y="1838183"/>
              <a:ext cx="1681621" cy="369332"/>
            </a:xfrm>
            <a:prstGeom prst="rect">
              <a:avLst/>
            </a:prstGeom>
            <a:noFill/>
          </p:spPr>
          <p:txBody>
            <a:bodyPr wrap="square" rtlCol="0">
              <a:spAutoFit/>
            </a:bodyPr>
            <a:lstStyle/>
            <a:p>
              <a:r>
                <a:rPr kumimoji="1" lang="ja-JP" altLang="en-US" dirty="0">
                  <a:solidFill>
                    <a:schemeClr val="bg1"/>
                  </a:solidFill>
                  <a:latin typeface="BIZ UDPゴシック" panose="020B0400000000000000" pitchFamily="50" charset="-128"/>
                  <a:ea typeface="BIZ UDPゴシック" panose="020B0400000000000000" pitchFamily="50" charset="-128"/>
                </a:rPr>
                <a:t>２年以内申告</a:t>
              </a:r>
            </a:p>
          </p:txBody>
        </p:sp>
      </p:grpSp>
      <p:sp>
        <p:nvSpPr>
          <p:cNvPr id="83" name="テキスト ボックス 82">
            <a:extLst>
              <a:ext uri="{FF2B5EF4-FFF2-40B4-BE49-F238E27FC236}">
                <a16:creationId xmlns:a16="http://schemas.microsoft.com/office/drawing/2014/main" id="{072928E3-AA0F-4807-8DF0-62A10FE82D60}"/>
              </a:ext>
            </a:extLst>
          </p:cNvPr>
          <p:cNvSpPr txBox="1"/>
          <p:nvPr/>
        </p:nvSpPr>
        <p:spPr>
          <a:xfrm>
            <a:off x="669982" y="6358044"/>
            <a:ext cx="8140386" cy="477054"/>
          </a:xfrm>
          <a:prstGeom prst="rect">
            <a:avLst/>
          </a:prstGeom>
          <a:noFill/>
        </p:spPr>
        <p:txBody>
          <a:bodyPr wrap="square" rtlCol="0">
            <a:spAutoFit/>
          </a:bodyPr>
          <a:lstStyle/>
          <a:p>
            <a:r>
              <a:rPr kumimoji="1" lang="ja-JP" altLang="en-US" sz="2500" b="1" dirty="0">
                <a:latin typeface="BIZ UDPゴシック" panose="020B0400000000000000" pitchFamily="50" charset="-128"/>
                <a:ea typeface="BIZ UDPゴシック" panose="020B0400000000000000" pitchFamily="50" charset="-128"/>
              </a:rPr>
              <a:t>住所・氏名の変更の日から２年以内に登記しなかった場合</a:t>
            </a:r>
          </a:p>
        </p:txBody>
      </p:sp>
      <p:sp>
        <p:nvSpPr>
          <p:cNvPr id="84" name="テキスト ボックス 83">
            <a:extLst>
              <a:ext uri="{FF2B5EF4-FFF2-40B4-BE49-F238E27FC236}">
                <a16:creationId xmlns:a16="http://schemas.microsoft.com/office/drawing/2014/main" id="{0E6D4795-ED2E-4A94-A62C-33CA1DEC5E58}"/>
              </a:ext>
            </a:extLst>
          </p:cNvPr>
          <p:cNvSpPr txBox="1"/>
          <p:nvPr/>
        </p:nvSpPr>
        <p:spPr>
          <a:xfrm>
            <a:off x="7015655" y="6731655"/>
            <a:ext cx="3176838" cy="477054"/>
          </a:xfrm>
          <a:prstGeom prst="rect">
            <a:avLst/>
          </a:prstGeom>
          <a:noFill/>
        </p:spPr>
        <p:txBody>
          <a:bodyPr wrap="square" rtlCol="0">
            <a:spAutoFit/>
          </a:bodyPr>
          <a:lstStyle/>
          <a:p>
            <a:r>
              <a:rPr kumimoji="1" lang="ja-JP" altLang="en-US" sz="2500" b="1" dirty="0">
                <a:solidFill>
                  <a:srgbClr val="FF0000"/>
                </a:solidFill>
                <a:latin typeface="BIZ UDPゴシック" panose="020B0400000000000000" pitchFamily="50" charset="-128"/>
                <a:ea typeface="BIZ UDPゴシック" panose="020B0400000000000000" pitchFamily="50" charset="-128"/>
              </a:rPr>
              <a:t>→５万円以下の過料</a:t>
            </a:r>
          </a:p>
        </p:txBody>
      </p:sp>
      <p:sp>
        <p:nvSpPr>
          <p:cNvPr id="22" name="テキスト ボックス 21">
            <a:extLst>
              <a:ext uri="{FF2B5EF4-FFF2-40B4-BE49-F238E27FC236}">
                <a16:creationId xmlns:a16="http://schemas.microsoft.com/office/drawing/2014/main" id="{7F81CA1B-7490-47D0-93D8-3230FB009276}"/>
              </a:ext>
            </a:extLst>
          </p:cNvPr>
          <p:cNvSpPr txBox="1"/>
          <p:nvPr/>
        </p:nvSpPr>
        <p:spPr>
          <a:xfrm>
            <a:off x="2668136" y="2029626"/>
            <a:ext cx="3221595" cy="276999"/>
          </a:xfrm>
          <a:prstGeom prst="rect">
            <a:avLst/>
          </a:prstGeom>
          <a:noFill/>
        </p:spPr>
        <p:txBody>
          <a:bodyPr wrap="square" rtlCol="0">
            <a:spAutoFit/>
          </a:bodyPr>
          <a:lstStyle/>
          <a:p>
            <a:r>
              <a:rPr kumimoji="1" lang="en-US" altLang="ja-JP" sz="1200" dirty="0">
                <a:latin typeface="BIZ UDPゴシック" panose="020B0400000000000000" pitchFamily="50" charset="-128"/>
                <a:ea typeface="BIZ UDPゴシック" panose="020B0400000000000000" pitchFamily="50" charset="-128"/>
              </a:rPr>
              <a:t>※</a:t>
            </a:r>
            <a:r>
              <a:rPr kumimoji="1" lang="ja-JP" altLang="en-US" sz="1200" dirty="0">
                <a:latin typeface="BIZ UDPゴシック" panose="020B0400000000000000" pitchFamily="50" charset="-128"/>
                <a:ea typeface="BIZ UDPゴシック" panose="020B0400000000000000" pitchFamily="50" charset="-128"/>
              </a:rPr>
              <a:t>裏面にて詳しくご説明いたします。</a:t>
            </a:r>
          </a:p>
        </p:txBody>
      </p:sp>
      <p:grpSp>
        <p:nvGrpSpPr>
          <p:cNvPr id="9" name="グループ化 8">
            <a:extLst>
              <a:ext uri="{FF2B5EF4-FFF2-40B4-BE49-F238E27FC236}">
                <a16:creationId xmlns:a16="http://schemas.microsoft.com/office/drawing/2014/main" id="{F9B87563-F829-4789-B98A-089CCD89E144}"/>
              </a:ext>
            </a:extLst>
          </p:cNvPr>
          <p:cNvGrpSpPr/>
          <p:nvPr/>
        </p:nvGrpSpPr>
        <p:grpSpPr>
          <a:xfrm>
            <a:off x="9052696" y="28218"/>
            <a:ext cx="1589091" cy="813638"/>
            <a:chOff x="9082831" y="-5361"/>
            <a:chExt cx="1589091" cy="813638"/>
          </a:xfrm>
        </p:grpSpPr>
        <p:sp>
          <p:nvSpPr>
            <p:cNvPr id="2" name="吹き出し: 円形 1">
              <a:extLst>
                <a:ext uri="{FF2B5EF4-FFF2-40B4-BE49-F238E27FC236}">
                  <a16:creationId xmlns:a16="http://schemas.microsoft.com/office/drawing/2014/main" id="{C3E2707C-DE34-4E00-B835-E07602F9D045}"/>
                </a:ext>
              </a:extLst>
            </p:cNvPr>
            <p:cNvSpPr/>
            <p:nvPr/>
          </p:nvSpPr>
          <p:spPr>
            <a:xfrm>
              <a:off x="9117855" y="-5361"/>
              <a:ext cx="1466355" cy="813638"/>
            </a:xfrm>
            <a:prstGeom prst="wedgeEllipseCallout">
              <a:avLst>
                <a:gd name="adj1" fmla="val -53741"/>
                <a:gd name="adj2" fmla="val 46547"/>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0BACAE1B-D5D4-4426-BFC0-8F2CC708CA5B}"/>
                </a:ext>
              </a:extLst>
            </p:cNvPr>
            <p:cNvSpPr txBox="1"/>
            <p:nvPr/>
          </p:nvSpPr>
          <p:spPr>
            <a:xfrm>
              <a:off x="9322895" y="48074"/>
              <a:ext cx="1313694" cy="338554"/>
            </a:xfrm>
            <a:prstGeom prst="rect">
              <a:avLst/>
            </a:prstGeom>
            <a:noFill/>
          </p:spPr>
          <p:txBody>
            <a:bodyPr wrap="square" rtlCol="0">
              <a:spAutoFit/>
            </a:bodyPr>
            <a:lstStyle/>
            <a:p>
              <a:r>
                <a:rPr kumimoji="1" lang="ja-JP" altLang="en-US" sz="1600" b="1" dirty="0">
                  <a:solidFill>
                    <a:srgbClr val="FF0000"/>
                  </a:solidFill>
                  <a:latin typeface="BIZ UDPゴシック" panose="020B0400000000000000" pitchFamily="50" charset="-128"/>
                  <a:ea typeface="BIZ UDPゴシック" panose="020B0400000000000000" pitchFamily="50" charset="-128"/>
                </a:rPr>
                <a:t>あと</a:t>
              </a:r>
              <a:r>
                <a:rPr kumimoji="1" lang="en-US" altLang="ja-JP" sz="1600" b="1" dirty="0">
                  <a:solidFill>
                    <a:srgbClr val="FF0000"/>
                  </a:solidFill>
                  <a:latin typeface="BIZ UDPゴシック" panose="020B0400000000000000" pitchFamily="50" charset="-128"/>
                  <a:ea typeface="BIZ UDPゴシック" panose="020B0400000000000000" pitchFamily="50" charset="-128"/>
                </a:rPr>
                <a:t>2</a:t>
              </a:r>
              <a:r>
                <a:rPr kumimoji="1" lang="ja-JP" altLang="en-US" sz="1600" b="1" dirty="0">
                  <a:solidFill>
                    <a:srgbClr val="FF0000"/>
                  </a:solidFill>
                  <a:latin typeface="BIZ UDPゴシック" panose="020B0400000000000000" pitchFamily="50" charset="-128"/>
                  <a:ea typeface="BIZ UDPゴシック" panose="020B0400000000000000" pitchFamily="50" charset="-128"/>
                </a:rPr>
                <a:t>年！</a:t>
              </a:r>
            </a:p>
          </p:txBody>
        </p:sp>
        <p:sp>
          <p:nvSpPr>
            <p:cNvPr id="7" name="テキスト ボックス 6">
              <a:extLst>
                <a:ext uri="{FF2B5EF4-FFF2-40B4-BE49-F238E27FC236}">
                  <a16:creationId xmlns:a16="http://schemas.microsoft.com/office/drawing/2014/main" id="{C98BE43B-4402-43DC-9DF7-7BEF1D5F45C8}"/>
                </a:ext>
              </a:extLst>
            </p:cNvPr>
            <p:cNvSpPr txBox="1"/>
            <p:nvPr/>
          </p:nvSpPr>
          <p:spPr>
            <a:xfrm>
              <a:off x="9082831" y="312443"/>
              <a:ext cx="1589091" cy="307777"/>
            </a:xfrm>
            <a:prstGeom prst="rect">
              <a:avLst/>
            </a:prstGeom>
            <a:noFill/>
          </p:spPr>
          <p:txBody>
            <a:bodyPr wrap="square" rtlCol="0">
              <a:spAutoFit/>
            </a:bodyPr>
            <a:lstStyle/>
            <a:p>
              <a:r>
                <a:rPr kumimoji="1" lang="ja-JP" altLang="en-US" sz="1400" b="1" dirty="0">
                  <a:solidFill>
                    <a:srgbClr val="FF0000"/>
                  </a:solidFill>
                  <a:latin typeface="BIZ UDPゴシック" panose="020B0400000000000000" pitchFamily="50" charset="-128"/>
                  <a:ea typeface="BIZ UDPゴシック" panose="020B0400000000000000" pitchFamily="50" charset="-128"/>
                </a:rPr>
                <a:t>お急ぎください！</a:t>
              </a:r>
            </a:p>
          </p:txBody>
        </p:sp>
      </p:grpSp>
    </p:spTree>
    <p:extLst>
      <p:ext uri="{BB962C8B-B14F-4D97-AF65-F5344CB8AC3E}">
        <p14:creationId xmlns:p14="http://schemas.microsoft.com/office/powerpoint/2010/main" val="1035379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5D6D7E2A-5850-44D3-BA23-8887D9E84E61}"/>
              </a:ext>
            </a:extLst>
          </p:cNvPr>
          <p:cNvSpPr txBox="1"/>
          <p:nvPr/>
        </p:nvSpPr>
        <p:spPr>
          <a:xfrm>
            <a:off x="462695" y="476981"/>
            <a:ext cx="3542543" cy="338554"/>
          </a:xfrm>
          <a:prstGeom prst="rect">
            <a:avLst/>
          </a:prstGeom>
          <a:noFill/>
        </p:spPr>
        <p:txBody>
          <a:bodyPr wrap="square" rtlCol="0">
            <a:spAutoFit/>
          </a:bodyPr>
          <a:lstStyle/>
          <a:p>
            <a:r>
              <a:rPr kumimoji="1" lang="ja-JP" altLang="en-US" sz="1600" dirty="0">
                <a:highlight>
                  <a:srgbClr val="FFFF00"/>
                </a:highlight>
                <a:latin typeface="BIZ UDPゴシック" panose="020B0400000000000000" pitchFamily="50" charset="-128"/>
                <a:ea typeface="BIZ UDPゴシック" panose="020B0400000000000000" pitchFamily="50" charset="-128"/>
              </a:rPr>
              <a:t>相続登記の義務化の対象者は？</a:t>
            </a:r>
          </a:p>
        </p:txBody>
      </p:sp>
      <p:grpSp>
        <p:nvGrpSpPr>
          <p:cNvPr id="3" name="グループ化 2">
            <a:extLst>
              <a:ext uri="{FF2B5EF4-FFF2-40B4-BE49-F238E27FC236}">
                <a16:creationId xmlns:a16="http://schemas.microsoft.com/office/drawing/2014/main" id="{0F4BB417-988B-4F05-BC68-A560CDE7F985}"/>
              </a:ext>
            </a:extLst>
          </p:cNvPr>
          <p:cNvGrpSpPr/>
          <p:nvPr/>
        </p:nvGrpSpPr>
        <p:grpSpPr>
          <a:xfrm>
            <a:off x="253836" y="376225"/>
            <a:ext cx="5068562" cy="927005"/>
            <a:chOff x="311426" y="474908"/>
            <a:chExt cx="5068562" cy="927005"/>
          </a:xfrm>
        </p:grpSpPr>
        <p:sp>
          <p:nvSpPr>
            <p:cNvPr id="12" name="四角形: 角を丸くする 11">
              <a:extLst>
                <a:ext uri="{FF2B5EF4-FFF2-40B4-BE49-F238E27FC236}">
                  <a16:creationId xmlns:a16="http://schemas.microsoft.com/office/drawing/2014/main" id="{CC5E704C-FC30-4D47-8485-9B4511683D37}"/>
                </a:ext>
              </a:extLst>
            </p:cNvPr>
            <p:cNvSpPr/>
            <p:nvPr/>
          </p:nvSpPr>
          <p:spPr>
            <a:xfrm>
              <a:off x="311426" y="474908"/>
              <a:ext cx="4850560" cy="927005"/>
            </a:xfrm>
            <a:prstGeom prst="roundRect">
              <a:avLst/>
            </a:prstGeom>
            <a:solidFill>
              <a:srgbClr val="FFFFCC"/>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6A9C3420-8550-4F61-94E2-B3C4F0E9666E}"/>
                </a:ext>
              </a:extLst>
            </p:cNvPr>
            <p:cNvSpPr txBox="1"/>
            <p:nvPr/>
          </p:nvSpPr>
          <p:spPr>
            <a:xfrm>
              <a:off x="319231" y="496057"/>
              <a:ext cx="4941394" cy="307777"/>
            </a:xfrm>
            <a:prstGeom prst="rect">
              <a:avLst/>
            </a:prstGeom>
            <a:noFill/>
          </p:spPr>
          <p:txBody>
            <a:bodyPr wrap="square" rtlCol="0">
              <a:spAutoFit/>
            </a:bodyPr>
            <a:lstStyle/>
            <a:p>
              <a:r>
                <a:rPr lang="en-US" altLang="ja-JP" sz="1400" b="0" i="0" dirty="0">
                  <a:solidFill>
                    <a:srgbClr val="000000"/>
                  </a:solidFill>
                  <a:effectLst/>
                  <a:latin typeface="BIZ UDPゴシック" panose="020B0400000000000000" pitchFamily="50" charset="-128"/>
                  <a:ea typeface="BIZ UDPゴシック" panose="020B0400000000000000" pitchFamily="50" charset="-128"/>
                </a:rPr>
                <a:t>1. </a:t>
              </a:r>
              <a:r>
                <a:rPr lang="ja-JP" altLang="en-US" sz="1400" b="0" i="0" dirty="0">
                  <a:solidFill>
                    <a:srgbClr val="000000"/>
                  </a:solidFill>
                  <a:effectLst/>
                  <a:latin typeface="BIZ UDPゴシック" panose="020B0400000000000000" pitchFamily="50" charset="-128"/>
                  <a:ea typeface="BIZ UDPゴシック" panose="020B0400000000000000" pitchFamily="50" charset="-128"/>
                </a:rPr>
                <a:t>相続により不動産を取得した相続人</a:t>
              </a:r>
              <a:endParaRPr kumimoji="1" lang="ja-JP" altLang="en-US" sz="1400" dirty="0">
                <a:latin typeface="BIZ UDPゴシック" panose="020B0400000000000000" pitchFamily="50" charset="-128"/>
                <a:ea typeface="BIZ UDPゴシック" panose="020B0400000000000000" pitchFamily="50" charset="-128"/>
              </a:endParaRPr>
            </a:p>
          </p:txBody>
        </p:sp>
        <p:sp>
          <p:nvSpPr>
            <p:cNvPr id="14" name="テキスト ボックス 13">
              <a:extLst>
                <a:ext uri="{FF2B5EF4-FFF2-40B4-BE49-F238E27FC236}">
                  <a16:creationId xmlns:a16="http://schemas.microsoft.com/office/drawing/2014/main" id="{67C19F5E-BCB0-40A1-87C2-3DAA5C85E10B}"/>
                </a:ext>
              </a:extLst>
            </p:cNvPr>
            <p:cNvSpPr txBox="1"/>
            <p:nvPr/>
          </p:nvSpPr>
          <p:spPr>
            <a:xfrm>
              <a:off x="311426" y="776661"/>
              <a:ext cx="5068562" cy="307777"/>
            </a:xfrm>
            <a:prstGeom prst="rect">
              <a:avLst/>
            </a:prstGeom>
            <a:noFill/>
          </p:spPr>
          <p:txBody>
            <a:bodyPr wrap="square" rtlCol="0">
              <a:spAutoFit/>
            </a:bodyPr>
            <a:lstStyle/>
            <a:p>
              <a:r>
                <a:rPr lang="en-US" altLang="ja-JP" sz="1400" b="0" i="0" dirty="0">
                  <a:solidFill>
                    <a:srgbClr val="000000"/>
                  </a:solidFill>
                  <a:effectLst/>
                  <a:latin typeface="BIZ UDPゴシック" panose="020B0400000000000000" pitchFamily="50" charset="-128"/>
                  <a:ea typeface="BIZ UDPゴシック" panose="020B0400000000000000" pitchFamily="50" charset="-128"/>
                </a:rPr>
                <a:t>2. </a:t>
              </a:r>
              <a:r>
                <a:rPr lang="ja-JP" altLang="en-US" sz="1400" b="0" i="0" dirty="0">
                  <a:solidFill>
                    <a:srgbClr val="000000"/>
                  </a:solidFill>
                  <a:effectLst/>
                  <a:latin typeface="BIZ UDPゴシック" panose="020B0400000000000000" pitchFamily="50" charset="-128"/>
                  <a:ea typeface="BIZ UDPゴシック" panose="020B0400000000000000" pitchFamily="50" charset="-128"/>
                </a:rPr>
                <a:t>特定財産承継遺言により不動産を取得した相続人</a:t>
              </a:r>
              <a:endParaRPr kumimoji="1" lang="ja-JP" altLang="en-US" sz="1400" dirty="0">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442C6C36-A338-4EC6-8C03-4AAC981A80CD}"/>
                </a:ext>
              </a:extLst>
            </p:cNvPr>
            <p:cNvSpPr txBox="1"/>
            <p:nvPr/>
          </p:nvSpPr>
          <p:spPr>
            <a:xfrm>
              <a:off x="311426" y="1057265"/>
              <a:ext cx="4202606" cy="307777"/>
            </a:xfrm>
            <a:prstGeom prst="rect">
              <a:avLst/>
            </a:prstGeom>
            <a:noFill/>
          </p:spPr>
          <p:txBody>
            <a:bodyPr wrap="square" rtlCol="0">
              <a:spAutoFit/>
            </a:bodyPr>
            <a:lstStyle/>
            <a:p>
              <a:r>
                <a:rPr lang="en-US" altLang="ja-JP" sz="1400" b="0" i="0" dirty="0">
                  <a:solidFill>
                    <a:srgbClr val="000000"/>
                  </a:solidFill>
                  <a:effectLst/>
                  <a:latin typeface="BIZ UDPゴシック" panose="020B0400000000000000" pitchFamily="50" charset="-128"/>
                  <a:ea typeface="BIZ UDPゴシック" panose="020B0400000000000000" pitchFamily="50" charset="-128"/>
                </a:rPr>
                <a:t>3. </a:t>
              </a:r>
              <a:r>
                <a:rPr lang="ja-JP" altLang="en-US" sz="1400" b="0" i="0" dirty="0">
                  <a:solidFill>
                    <a:srgbClr val="000000"/>
                  </a:solidFill>
                  <a:effectLst/>
                  <a:latin typeface="BIZ UDPゴシック" panose="020B0400000000000000" pitchFamily="50" charset="-128"/>
                  <a:ea typeface="BIZ UDPゴシック" panose="020B0400000000000000" pitchFamily="50" charset="-128"/>
                </a:rPr>
                <a:t>遺贈により不動産を取得した相続人</a:t>
              </a:r>
              <a:endParaRPr kumimoji="1" lang="ja-JP" altLang="en-US" sz="1400" dirty="0">
                <a:latin typeface="BIZ UDPゴシック" panose="020B0400000000000000" pitchFamily="50" charset="-128"/>
                <a:ea typeface="BIZ UDPゴシック" panose="020B0400000000000000" pitchFamily="50" charset="-128"/>
              </a:endParaRPr>
            </a:p>
          </p:txBody>
        </p:sp>
      </p:grpSp>
      <p:sp>
        <p:nvSpPr>
          <p:cNvPr id="17" name="テキスト ボックス 16">
            <a:extLst>
              <a:ext uri="{FF2B5EF4-FFF2-40B4-BE49-F238E27FC236}">
                <a16:creationId xmlns:a16="http://schemas.microsoft.com/office/drawing/2014/main" id="{BB8CE2A6-216C-4468-BBE7-B43067D31C13}"/>
              </a:ext>
            </a:extLst>
          </p:cNvPr>
          <p:cNvSpPr txBox="1"/>
          <p:nvPr/>
        </p:nvSpPr>
        <p:spPr>
          <a:xfrm>
            <a:off x="22369" y="31333"/>
            <a:ext cx="6323930" cy="338554"/>
          </a:xfrm>
          <a:prstGeom prst="rect">
            <a:avLst/>
          </a:prstGeom>
          <a:noFill/>
        </p:spPr>
        <p:txBody>
          <a:bodyPr wrap="square" rtlCol="0">
            <a:spAutoFit/>
          </a:bodyPr>
          <a:lstStyle/>
          <a:p>
            <a:r>
              <a:rPr kumimoji="1" lang="en-US" altLang="ja-JP" sz="1600" b="1" dirty="0">
                <a:latin typeface="BIZ UDPゴシック" panose="020B0400000000000000" pitchFamily="50" charset="-128"/>
                <a:ea typeface="BIZ UDPゴシック" panose="020B0400000000000000" pitchFamily="50" charset="-128"/>
              </a:rPr>
              <a:t>【</a:t>
            </a:r>
            <a:r>
              <a:rPr kumimoji="1" lang="ja-JP" altLang="en-US" sz="1600" b="1" dirty="0">
                <a:latin typeface="BIZ UDPゴシック" panose="020B0400000000000000" pitchFamily="50" charset="-128"/>
                <a:ea typeface="BIZ UDPゴシック" panose="020B0400000000000000" pitchFamily="50" charset="-128"/>
              </a:rPr>
              <a:t>相続登記の義務化を迎える前に・・・知っておくべきポイント</a:t>
            </a:r>
            <a:r>
              <a:rPr kumimoji="1" lang="en-US" altLang="ja-JP" sz="1600" b="1" dirty="0">
                <a:latin typeface="BIZ UDPゴシック" panose="020B0400000000000000" pitchFamily="50" charset="-128"/>
                <a:ea typeface="BIZ UDPゴシック" panose="020B0400000000000000" pitchFamily="50" charset="-128"/>
              </a:rPr>
              <a:t>】</a:t>
            </a:r>
            <a:endParaRPr kumimoji="1" lang="ja-JP" altLang="en-US" sz="1600" b="1" dirty="0">
              <a:latin typeface="BIZ UDPゴシック" panose="020B0400000000000000" pitchFamily="50" charset="-128"/>
              <a:ea typeface="BIZ UDPゴシック" panose="020B0400000000000000" pitchFamily="50" charset="-128"/>
            </a:endParaRPr>
          </a:p>
        </p:txBody>
      </p:sp>
      <p:grpSp>
        <p:nvGrpSpPr>
          <p:cNvPr id="36" name="グループ化 35">
            <a:extLst>
              <a:ext uri="{FF2B5EF4-FFF2-40B4-BE49-F238E27FC236}">
                <a16:creationId xmlns:a16="http://schemas.microsoft.com/office/drawing/2014/main" id="{F8164D0F-E4A9-4D51-BB33-B8661CDCEAAD}"/>
              </a:ext>
            </a:extLst>
          </p:cNvPr>
          <p:cNvGrpSpPr/>
          <p:nvPr/>
        </p:nvGrpSpPr>
        <p:grpSpPr>
          <a:xfrm>
            <a:off x="2752802" y="1394395"/>
            <a:ext cx="3195170" cy="3550312"/>
            <a:chOff x="2702780" y="1562576"/>
            <a:chExt cx="3195170" cy="3603237"/>
          </a:xfrm>
        </p:grpSpPr>
        <p:sp>
          <p:nvSpPr>
            <p:cNvPr id="21" name="四角形: 角を丸くする 20">
              <a:extLst>
                <a:ext uri="{FF2B5EF4-FFF2-40B4-BE49-F238E27FC236}">
                  <a16:creationId xmlns:a16="http://schemas.microsoft.com/office/drawing/2014/main" id="{C929326B-C069-45B2-B4E1-357408BB5AE3}"/>
                </a:ext>
              </a:extLst>
            </p:cNvPr>
            <p:cNvSpPr/>
            <p:nvPr/>
          </p:nvSpPr>
          <p:spPr>
            <a:xfrm>
              <a:off x="2702780" y="1562576"/>
              <a:ext cx="2478866" cy="3603237"/>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6" name="テキスト ボックス 25">
              <a:extLst>
                <a:ext uri="{FF2B5EF4-FFF2-40B4-BE49-F238E27FC236}">
                  <a16:creationId xmlns:a16="http://schemas.microsoft.com/office/drawing/2014/main" id="{BFDF11A1-3249-4E44-929B-888A539E2B4F}"/>
                </a:ext>
              </a:extLst>
            </p:cNvPr>
            <p:cNvSpPr txBox="1"/>
            <p:nvPr/>
          </p:nvSpPr>
          <p:spPr>
            <a:xfrm>
              <a:off x="2819884" y="1574735"/>
              <a:ext cx="3078066" cy="584775"/>
            </a:xfrm>
            <a:prstGeom prst="rect">
              <a:avLst/>
            </a:prstGeom>
            <a:noFill/>
          </p:spPr>
          <p:txBody>
            <a:bodyPr wrap="square" rtlCol="0">
              <a:spAutoFit/>
            </a:bodyPr>
            <a:lstStyle/>
            <a:p>
              <a:r>
                <a:rPr lang="ja-JP" altLang="en-US" sz="1300" b="1" i="0" dirty="0">
                  <a:solidFill>
                    <a:srgbClr val="FF0000"/>
                  </a:solidFill>
                  <a:effectLst/>
                  <a:latin typeface="BIZ UDPゴシック" panose="020B0400000000000000" pitchFamily="50" charset="-128"/>
                  <a:ea typeface="BIZ UDPゴシック" panose="020B0400000000000000" pitchFamily="50" charset="-128"/>
                </a:rPr>
                <a:t>②早期に相続登記を済ませる</a:t>
              </a:r>
            </a:p>
            <a:p>
              <a:endParaRPr kumimoji="1" lang="ja-JP" altLang="en-US" dirty="0"/>
            </a:p>
          </p:txBody>
        </p:sp>
        <p:sp>
          <p:nvSpPr>
            <p:cNvPr id="27" name="テキスト ボックス 26">
              <a:extLst>
                <a:ext uri="{FF2B5EF4-FFF2-40B4-BE49-F238E27FC236}">
                  <a16:creationId xmlns:a16="http://schemas.microsoft.com/office/drawing/2014/main" id="{901BB387-56D3-476C-A451-F4DEE864CFC6}"/>
                </a:ext>
              </a:extLst>
            </p:cNvPr>
            <p:cNvSpPr txBox="1"/>
            <p:nvPr/>
          </p:nvSpPr>
          <p:spPr>
            <a:xfrm>
              <a:off x="2719120" y="1867122"/>
              <a:ext cx="2478866" cy="3100849"/>
            </a:xfrm>
            <a:prstGeom prst="rect">
              <a:avLst/>
            </a:prstGeom>
            <a:noFill/>
          </p:spPr>
          <p:txBody>
            <a:bodyPr wrap="square" rtlCol="0">
              <a:spAutoFit/>
            </a:bodyPr>
            <a:lstStyle/>
            <a:p>
              <a:pPr algn="l"/>
              <a:r>
                <a:rPr lang="en-US" altLang="ja-JP" sz="1150" b="0" i="0" dirty="0">
                  <a:solidFill>
                    <a:srgbClr val="000000"/>
                  </a:solidFill>
                  <a:effectLst/>
                  <a:latin typeface="BIZ UDPゴシック" panose="020B0400000000000000" pitchFamily="50" charset="-128"/>
                  <a:ea typeface="BIZ UDPゴシック" panose="020B0400000000000000" pitchFamily="50" charset="-128"/>
                </a:rPr>
                <a:t>2024</a:t>
              </a:r>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年</a:t>
              </a:r>
              <a:r>
                <a:rPr lang="en-US" altLang="ja-JP" sz="1150" b="0" i="0" dirty="0">
                  <a:solidFill>
                    <a:srgbClr val="000000"/>
                  </a:solidFill>
                  <a:effectLst/>
                  <a:latin typeface="BIZ UDPゴシック" panose="020B0400000000000000" pitchFamily="50" charset="-128"/>
                  <a:ea typeface="BIZ UDPゴシック" panose="020B0400000000000000" pitchFamily="50" charset="-128"/>
                </a:rPr>
                <a:t>4</a:t>
              </a:r>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月</a:t>
              </a:r>
              <a:r>
                <a:rPr lang="en-US" altLang="ja-JP" sz="1150" b="0" i="0" dirty="0">
                  <a:solidFill>
                    <a:srgbClr val="000000"/>
                  </a:solidFill>
                  <a:effectLst/>
                  <a:latin typeface="BIZ UDPゴシック" panose="020B0400000000000000" pitchFamily="50" charset="-128"/>
                  <a:ea typeface="BIZ UDPゴシック" panose="020B0400000000000000" pitchFamily="50" charset="-128"/>
                </a:rPr>
                <a:t>1</a:t>
              </a:r>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日の相続登記義務化開始直後は、申請が多く処理に時間がかかることが予想されます。</a:t>
              </a:r>
              <a:endParaRPr lang="en-US" altLang="ja-JP" sz="1150" b="0" i="0" dirty="0">
                <a:solidFill>
                  <a:srgbClr val="000000"/>
                </a:solidFill>
                <a:effectLst/>
                <a:latin typeface="BIZ UDPゴシック" panose="020B0400000000000000" pitchFamily="50" charset="-128"/>
                <a:ea typeface="BIZ UDPゴシック" panose="020B0400000000000000" pitchFamily="50" charset="-128"/>
              </a:endParaRPr>
            </a:p>
            <a:p>
              <a:pPr algn="l"/>
              <a:r>
                <a:rPr lang="ja-JP" altLang="en-US" sz="1150" dirty="0">
                  <a:solidFill>
                    <a:srgbClr val="000000"/>
                  </a:solidFill>
                  <a:latin typeface="BIZ UDPゴシック" panose="020B0400000000000000" pitchFamily="50" charset="-128"/>
                  <a:ea typeface="BIZ UDPゴシック" panose="020B0400000000000000" pitchFamily="50" charset="-128"/>
                </a:rPr>
                <a:t>また、相続登記</a:t>
              </a:r>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を申請するときには、戸籍謄本等の書類を提出しますが、相続関係が複雑だったり相続人が多い場合は戸籍の収集により多くの手間がかかる可能性があります。</a:t>
              </a:r>
              <a:endParaRPr lang="en-US" altLang="ja-JP" sz="1150" b="0" i="0" dirty="0">
                <a:solidFill>
                  <a:srgbClr val="000000"/>
                </a:solidFill>
                <a:effectLst/>
                <a:latin typeface="BIZ UDPゴシック" panose="020B0400000000000000" pitchFamily="50" charset="-128"/>
                <a:ea typeface="BIZ UDPゴシック" panose="020B0400000000000000" pitchFamily="50" charset="-128"/>
              </a:endParaRPr>
            </a:p>
            <a:p>
              <a:pPr algn="l"/>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相続不動産が各地にある場合も同様です。</a:t>
              </a:r>
              <a:endParaRPr lang="en-US" altLang="ja-JP" sz="1150" b="0" i="0" dirty="0">
                <a:solidFill>
                  <a:srgbClr val="000000"/>
                </a:solidFill>
                <a:effectLst/>
                <a:latin typeface="BIZ UDPゴシック" panose="020B0400000000000000" pitchFamily="50" charset="-128"/>
                <a:ea typeface="BIZ UDPゴシック" panose="020B0400000000000000" pitchFamily="50" charset="-128"/>
              </a:endParaRPr>
            </a:p>
            <a:p>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上記の理由より、</a:t>
              </a:r>
              <a:r>
                <a:rPr lang="ja-JP" altLang="en-US" sz="1150" b="0" i="0" dirty="0">
                  <a:effectLst/>
                  <a:latin typeface="BIZ UDPゴシック" panose="020B0400000000000000" pitchFamily="50" charset="-128"/>
                  <a:ea typeface="BIZ UDPゴシック" panose="020B0400000000000000" pitchFamily="50" charset="-128"/>
                </a:rPr>
                <a:t>開始日を待たず、早期に相続登記を済ませることをおすすめします。</a:t>
              </a:r>
              <a:endParaRPr lang="en-US" altLang="ja-JP" sz="1150" b="0" i="0" dirty="0">
                <a:effectLst/>
                <a:latin typeface="BIZ UDPゴシック" panose="020B0400000000000000" pitchFamily="50" charset="-128"/>
                <a:ea typeface="BIZ UDPゴシック" panose="020B0400000000000000" pitchFamily="50" charset="-128"/>
              </a:endParaRPr>
            </a:p>
            <a:p>
              <a:pPr algn="l"/>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相続登記をしていないと、</a:t>
              </a:r>
              <a:r>
                <a:rPr lang="ja-JP" altLang="en-US" sz="1150" dirty="0">
                  <a:solidFill>
                    <a:srgbClr val="000000"/>
                  </a:solidFill>
                  <a:latin typeface="BIZ UDPゴシック" panose="020B0400000000000000" pitchFamily="50" charset="-128"/>
                  <a:ea typeface="BIZ UDPゴシック" panose="020B0400000000000000" pitchFamily="50" charset="-128"/>
                </a:rPr>
                <a:t>不動産を</a:t>
              </a:r>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売却したいときに、好条件で売却できるタイミングを逃してしまう可能性があります。</a:t>
              </a:r>
            </a:p>
          </p:txBody>
        </p:sp>
      </p:grpSp>
      <p:grpSp>
        <p:nvGrpSpPr>
          <p:cNvPr id="37" name="グループ化 36">
            <a:extLst>
              <a:ext uri="{FF2B5EF4-FFF2-40B4-BE49-F238E27FC236}">
                <a16:creationId xmlns:a16="http://schemas.microsoft.com/office/drawing/2014/main" id="{2E8B8818-F6E6-46F2-9904-9E23A102D095}"/>
              </a:ext>
            </a:extLst>
          </p:cNvPr>
          <p:cNvGrpSpPr/>
          <p:nvPr/>
        </p:nvGrpSpPr>
        <p:grpSpPr>
          <a:xfrm>
            <a:off x="5330587" y="1389390"/>
            <a:ext cx="2595092" cy="3550313"/>
            <a:chOff x="5323030" y="1639210"/>
            <a:chExt cx="2595092" cy="4232883"/>
          </a:xfrm>
        </p:grpSpPr>
        <p:sp>
          <p:nvSpPr>
            <p:cNvPr id="22" name="四角形: 角を丸くする 21">
              <a:extLst>
                <a:ext uri="{FF2B5EF4-FFF2-40B4-BE49-F238E27FC236}">
                  <a16:creationId xmlns:a16="http://schemas.microsoft.com/office/drawing/2014/main" id="{A3D98E90-16DF-4C14-9CA6-DD55396F4C12}"/>
                </a:ext>
              </a:extLst>
            </p:cNvPr>
            <p:cNvSpPr/>
            <p:nvPr/>
          </p:nvSpPr>
          <p:spPr>
            <a:xfrm>
              <a:off x="5339370" y="1639210"/>
              <a:ext cx="2535289" cy="4232883"/>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51973FC4-E167-41F5-8A77-9FAA402F4AB4}"/>
                </a:ext>
              </a:extLst>
            </p:cNvPr>
            <p:cNvSpPr txBox="1"/>
            <p:nvPr/>
          </p:nvSpPr>
          <p:spPr>
            <a:xfrm>
              <a:off x="5323030" y="1693972"/>
              <a:ext cx="2579698" cy="553997"/>
            </a:xfrm>
            <a:prstGeom prst="rect">
              <a:avLst/>
            </a:prstGeom>
            <a:noFill/>
          </p:spPr>
          <p:txBody>
            <a:bodyPr wrap="square" rtlCol="0">
              <a:spAutoFit/>
            </a:bodyPr>
            <a:lstStyle/>
            <a:p>
              <a:r>
                <a:rPr lang="ja-JP" altLang="en-US" sz="1200" b="1" i="0" dirty="0">
                  <a:solidFill>
                    <a:srgbClr val="FF0000"/>
                  </a:solidFill>
                  <a:effectLst/>
                  <a:latin typeface="BIZ UDPゴシック" panose="020B0400000000000000" pitchFamily="50" charset="-128"/>
                  <a:ea typeface="BIZ UDPゴシック" panose="020B0400000000000000" pitchFamily="50" charset="-128"/>
                </a:rPr>
                <a:t>③トラブルに備えて遺言を作成する</a:t>
              </a:r>
            </a:p>
            <a:p>
              <a:endParaRPr kumimoji="1" lang="ja-JP" altLang="en-US" dirty="0"/>
            </a:p>
          </p:txBody>
        </p:sp>
        <p:sp>
          <p:nvSpPr>
            <p:cNvPr id="29" name="テキスト ボックス 28">
              <a:extLst>
                <a:ext uri="{FF2B5EF4-FFF2-40B4-BE49-F238E27FC236}">
                  <a16:creationId xmlns:a16="http://schemas.microsoft.com/office/drawing/2014/main" id="{9D7519D9-CBCB-4ABD-8B44-B71697A9530C}"/>
                </a:ext>
              </a:extLst>
            </p:cNvPr>
            <p:cNvSpPr txBox="1"/>
            <p:nvPr/>
          </p:nvSpPr>
          <p:spPr>
            <a:xfrm>
              <a:off x="5365991" y="2023335"/>
              <a:ext cx="2552131" cy="3486011"/>
            </a:xfrm>
            <a:prstGeom prst="rect">
              <a:avLst/>
            </a:prstGeom>
            <a:noFill/>
          </p:spPr>
          <p:txBody>
            <a:bodyPr wrap="square" rtlCol="0">
              <a:spAutoFit/>
            </a:bodyPr>
            <a:lstStyle/>
            <a:p>
              <a:pPr algn="l"/>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相続トラブルのうち、</a:t>
              </a:r>
              <a:r>
                <a:rPr lang="ja-JP" altLang="en-US" sz="1150" i="0" dirty="0">
                  <a:solidFill>
                    <a:srgbClr val="000000"/>
                  </a:solidFill>
                  <a:effectLst/>
                  <a:latin typeface="BIZ UDPゴシック" panose="020B0400000000000000" pitchFamily="50" charset="-128"/>
                  <a:ea typeface="BIZ UDPゴシック" panose="020B0400000000000000" pitchFamily="50" charset="-128"/>
                </a:rPr>
                <a:t>遺産額が</a:t>
              </a:r>
              <a:r>
                <a:rPr lang="en-US" altLang="ja-JP" sz="1150" i="0" dirty="0">
                  <a:solidFill>
                    <a:srgbClr val="000000"/>
                  </a:solidFill>
                  <a:effectLst/>
                  <a:latin typeface="BIZ UDPゴシック" panose="020B0400000000000000" pitchFamily="50" charset="-128"/>
                  <a:ea typeface="BIZ UDPゴシック" panose="020B0400000000000000" pitchFamily="50" charset="-128"/>
                </a:rPr>
                <a:t>1,000</a:t>
              </a:r>
              <a:r>
                <a:rPr lang="ja-JP" altLang="en-US" sz="1150" i="0" dirty="0">
                  <a:solidFill>
                    <a:srgbClr val="000000"/>
                  </a:solidFill>
                  <a:effectLst/>
                  <a:latin typeface="BIZ UDPゴシック" panose="020B0400000000000000" pitchFamily="50" charset="-128"/>
                  <a:ea typeface="BIZ UDPゴシック" panose="020B0400000000000000" pitchFamily="50" charset="-128"/>
                </a:rPr>
                <a:t>万円以下である</a:t>
              </a:r>
              <a:r>
                <a:rPr lang="ja-JP" altLang="en-US" sz="1150" dirty="0">
                  <a:solidFill>
                    <a:srgbClr val="000000"/>
                  </a:solidFill>
                  <a:latin typeface="BIZ UDPゴシック" panose="020B0400000000000000" pitchFamily="50" charset="-128"/>
                  <a:ea typeface="BIZ UDPゴシック" panose="020B0400000000000000" pitchFamily="50" charset="-128"/>
                </a:rPr>
                <a:t>事例</a:t>
              </a:r>
              <a:r>
                <a:rPr lang="ja-JP" altLang="en-US" sz="1150" i="0" dirty="0">
                  <a:solidFill>
                    <a:srgbClr val="000000"/>
                  </a:solidFill>
                  <a:effectLst/>
                  <a:latin typeface="BIZ UDPゴシック" panose="020B0400000000000000" pitchFamily="50" charset="-128"/>
                  <a:ea typeface="BIZ UDPゴシック" panose="020B0400000000000000" pitchFamily="50" charset="-128"/>
                </a:rPr>
                <a:t>は全体の約</a:t>
              </a:r>
              <a:r>
                <a:rPr lang="en-US" altLang="ja-JP" sz="1150" i="0" dirty="0">
                  <a:solidFill>
                    <a:srgbClr val="000000"/>
                  </a:solidFill>
                  <a:effectLst/>
                  <a:latin typeface="BIZ UDPゴシック" panose="020B0400000000000000" pitchFamily="50" charset="-128"/>
                  <a:ea typeface="BIZ UDPゴシック" panose="020B0400000000000000" pitchFamily="50" charset="-128"/>
                </a:rPr>
                <a:t>30</a:t>
              </a:r>
              <a:r>
                <a:rPr lang="ja-JP" altLang="en-US" sz="1150" i="0" dirty="0">
                  <a:solidFill>
                    <a:srgbClr val="000000"/>
                  </a:solidFill>
                  <a:effectLst/>
                  <a:latin typeface="BIZ UDPゴシック" panose="020B0400000000000000" pitchFamily="50" charset="-128"/>
                  <a:ea typeface="BIZ UDPゴシック" panose="020B0400000000000000" pitchFamily="50" charset="-128"/>
                </a:rPr>
                <a:t>％を占める</a:t>
              </a:r>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ようです。</a:t>
              </a:r>
            </a:p>
            <a:p>
              <a:pPr algn="l"/>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相続が発生したとき、遺言書がない場合は、相続人の財産を誰にどのように分配するのかは、遺産分割協議で話し合うことになります。</a:t>
              </a:r>
              <a:endParaRPr lang="en-US" altLang="ja-JP" sz="1150" b="0" i="0" dirty="0">
                <a:solidFill>
                  <a:srgbClr val="000000"/>
                </a:solidFill>
                <a:effectLst/>
                <a:latin typeface="BIZ UDPゴシック" panose="020B0400000000000000" pitchFamily="50" charset="-128"/>
                <a:ea typeface="BIZ UDPゴシック" panose="020B0400000000000000" pitchFamily="50" charset="-128"/>
              </a:endParaRPr>
            </a:p>
            <a:p>
              <a:pPr algn="l"/>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相続人が多い場合や、親族関係が複雑な場合は、遺産分割協議が長期化する恐れがあります。</a:t>
              </a:r>
              <a:endParaRPr lang="en-US" altLang="ja-JP" sz="1150" b="0" i="0" dirty="0">
                <a:solidFill>
                  <a:srgbClr val="000000"/>
                </a:solidFill>
                <a:effectLst/>
                <a:latin typeface="BIZ UDPゴシック" panose="020B0400000000000000" pitchFamily="50" charset="-128"/>
                <a:ea typeface="BIZ UDPゴシック" panose="020B0400000000000000" pitchFamily="50" charset="-128"/>
              </a:endParaRPr>
            </a:p>
            <a:p>
              <a:pPr algn="l"/>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その結果、親族関係は悪化し、遺産の中に不動産があると相続登記が放置される危険性があります。</a:t>
              </a:r>
              <a:endParaRPr lang="en-US" altLang="ja-JP" sz="1150" b="0" i="0" dirty="0">
                <a:solidFill>
                  <a:srgbClr val="000000"/>
                </a:solidFill>
                <a:effectLst/>
                <a:latin typeface="BIZ UDPゴシック" panose="020B0400000000000000" pitchFamily="50" charset="-128"/>
                <a:ea typeface="BIZ UDPゴシック" panose="020B0400000000000000" pitchFamily="50" charset="-128"/>
              </a:endParaRPr>
            </a:p>
            <a:p>
              <a:pPr algn="l"/>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相続登記の義務化に備えるためにも、</a:t>
              </a:r>
              <a:r>
                <a:rPr lang="ja-JP" altLang="en-US" sz="1150" i="0" dirty="0">
                  <a:solidFill>
                    <a:srgbClr val="000000"/>
                  </a:solidFill>
                  <a:effectLst/>
                  <a:latin typeface="BIZ UDPゴシック" panose="020B0400000000000000" pitchFamily="50" charset="-128"/>
                  <a:ea typeface="BIZ UDPゴシック" panose="020B0400000000000000" pitchFamily="50" charset="-128"/>
                </a:rPr>
                <a:t>きちんと遺言書を作成すること</a:t>
              </a:r>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が望ましいといえるでしょう。　</a:t>
              </a:r>
            </a:p>
          </p:txBody>
        </p:sp>
      </p:grpSp>
      <p:grpSp>
        <p:nvGrpSpPr>
          <p:cNvPr id="38" name="グループ化 37">
            <a:extLst>
              <a:ext uri="{FF2B5EF4-FFF2-40B4-BE49-F238E27FC236}">
                <a16:creationId xmlns:a16="http://schemas.microsoft.com/office/drawing/2014/main" id="{976CDE51-FFD8-49C0-89F2-C6E8403E0071}"/>
              </a:ext>
            </a:extLst>
          </p:cNvPr>
          <p:cNvGrpSpPr/>
          <p:nvPr/>
        </p:nvGrpSpPr>
        <p:grpSpPr>
          <a:xfrm>
            <a:off x="8027389" y="1389390"/>
            <a:ext cx="2762441" cy="3543462"/>
            <a:chOff x="8031277" y="1639210"/>
            <a:chExt cx="2762441" cy="4232883"/>
          </a:xfrm>
        </p:grpSpPr>
        <p:sp>
          <p:nvSpPr>
            <p:cNvPr id="23" name="四角形: 角を丸くする 22">
              <a:extLst>
                <a:ext uri="{FF2B5EF4-FFF2-40B4-BE49-F238E27FC236}">
                  <a16:creationId xmlns:a16="http://schemas.microsoft.com/office/drawing/2014/main" id="{004A43D5-DAC7-416A-A9F0-9C3488CA6651}"/>
                </a:ext>
              </a:extLst>
            </p:cNvPr>
            <p:cNvSpPr/>
            <p:nvPr/>
          </p:nvSpPr>
          <p:spPr>
            <a:xfrm>
              <a:off x="8031277" y="1639210"/>
              <a:ext cx="2579697" cy="4232883"/>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E972372F-FE7E-4F7E-ACA1-3169E788B7FA}"/>
                </a:ext>
              </a:extLst>
            </p:cNvPr>
            <p:cNvSpPr txBox="1"/>
            <p:nvPr/>
          </p:nvSpPr>
          <p:spPr>
            <a:xfrm>
              <a:off x="8074740" y="1695890"/>
              <a:ext cx="2718978" cy="343034"/>
            </a:xfrm>
            <a:prstGeom prst="rect">
              <a:avLst/>
            </a:prstGeom>
            <a:noFill/>
          </p:spPr>
          <p:txBody>
            <a:bodyPr wrap="square" rtlCol="0">
              <a:spAutoFit/>
            </a:bodyPr>
            <a:lstStyle/>
            <a:p>
              <a:r>
                <a:rPr kumimoji="1" lang="ja-JP" altLang="en-US" sz="1200" b="1" dirty="0">
                  <a:solidFill>
                    <a:srgbClr val="FF0000"/>
                  </a:solidFill>
                  <a:latin typeface="BIZ UDPゴシック" panose="020B0400000000000000" pitchFamily="50" charset="-128"/>
                  <a:ea typeface="BIZ UDPゴシック" panose="020B0400000000000000" pitchFamily="50" charset="-128"/>
                </a:rPr>
                <a:t>④信頼できる司法書士に相談する</a:t>
              </a:r>
            </a:p>
          </p:txBody>
        </p:sp>
        <p:sp>
          <p:nvSpPr>
            <p:cNvPr id="31" name="テキスト ボックス 30">
              <a:extLst>
                <a:ext uri="{FF2B5EF4-FFF2-40B4-BE49-F238E27FC236}">
                  <a16:creationId xmlns:a16="http://schemas.microsoft.com/office/drawing/2014/main" id="{A05E2EA8-3C08-41C5-B0C1-6D9EB5F4319F}"/>
                </a:ext>
              </a:extLst>
            </p:cNvPr>
            <p:cNvSpPr txBox="1"/>
            <p:nvPr/>
          </p:nvSpPr>
          <p:spPr>
            <a:xfrm>
              <a:off x="8036986" y="1971611"/>
              <a:ext cx="2627068" cy="3897175"/>
            </a:xfrm>
            <a:prstGeom prst="rect">
              <a:avLst/>
            </a:prstGeom>
            <a:noFill/>
          </p:spPr>
          <p:txBody>
            <a:bodyPr wrap="square" rtlCol="0">
              <a:spAutoFit/>
            </a:bodyPr>
            <a:lstStyle/>
            <a:p>
              <a:pPr algn="l" fontAlgn="base"/>
              <a:r>
                <a:rPr lang="ja-JP" altLang="en-US" sz="1150" b="0" i="0" dirty="0">
                  <a:effectLst/>
                  <a:latin typeface="BIZ UDPゴシック" panose="020B0400000000000000" pitchFamily="50" charset="-128"/>
                  <a:ea typeface="BIZ UDPゴシック" panose="020B0400000000000000" pitchFamily="50" charset="-128"/>
                </a:rPr>
                <a:t>相続登記は「不動産の所在地の法務局」にて申請します。</a:t>
              </a:r>
              <a:endParaRPr lang="en-US" altLang="ja-JP" sz="1150" b="0" i="0" dirty="0">
                <a:effectLst/>
                <a:latin typeface="BIZ UDPゴシック" panose="020B0400000000000000" pitchFamily="50" charset="-128"/>
                <a:ea typeface="BIZ UDPゴシック" panose="020B0400000000000000" pitchFamily="50" charset="-128"/>
              </a:endParaRPr>
            </a:p>
            <a:p>
              <a:pPr fontAlgn="base"/>
              <a:r>
                <a:rPr lang="ja-JP" altLang="en-US" sz="1150" b="0" i="0" dirty="0">
                  <a:effectLst/>
                  <a:latin typeface="BIZ UDPゴシック" panose="020B0400000000000000" pitchFamily="50" charset="-128"/>
                  <a:ea typeface="BIZ UDPゴシック" panose="020B0400000000000000" pitchFamily="50" charset="-128"/>
                </a:rPr>
                <a:t>個人での申請も可能ですが、司法書士などの登記の専門家に依頼することが一般的です。</a:t>
              </a:r>
              <a:endParaRPr lang="ja-JP" altLang="en-US" sz="1150" b="0" i="0" dirty="0">
                <a:effectLst/>
                <a:latin typeface="Arial" panose="020B0604020202020204" pitchFamily="34" charset="0"/>
              </a:endParaRPr>
            </a:p>
            <a:p>
              <a:pPr algn="l" fontAlgn="base"/>
              <a:r>
                <a:rPr lang="ja-JP" altLang="en-US" sz="1150" b="0" i="0" dirty="0">
                  <a:effectLst/>
                  <a:latin typeface="BIZ UDPゴシック" panose="020B0400000000000000" pitchFamily="50" charset="-128"/>
                  <a:ea typeface="BIZ UDPゴシック" panose="020B0400000000000000" pitchFamily="50" charset="-128"/>
                </a:rPr>
                <a:t>なぜなら、必要書類を不足なく集めたり、登録免許税の計算が必要になったりと、専門的知識を有する部分がとても多いからです。</a:t>
              </a:r>
              <a:endParaRPr lang="en-US" altLang="ja-JP" sz="1150" b="0" i="0" dirty="0">
                <a:effectLst/>
                <a:latin typeface="BIZ UDPゴシック" panose="020B0400000000000000" pitchFamily="50" charset="-128"/>
                <a:ea typeface="BIZ UDPゴシック" panose="020B0400000000000000" pitchFamily="50" charset="-128"/>
              </a:endParaRPr>
            </a:p>
            <a:p>
              <a:pPr algn="l" fontAlgn="base"/>
              <a:r>
                <a:rPr lang="ja-JP" altLang="en-US" sz="1150" b="0" i="0" dirty="0">
                  <a:effectLst/>
                  <a:latin typeface="BIZ UDPゴシック" panose="020B0400000000000000" pitchFamily="50" charset="-128"/>
                  <a:ea typeface="BIZ UDPゴシック" panose="020B0400000000000000" pitchFamily="50" charset="-128"/>
                </a:rPr>
                <a:t>何世代にもわたって相続登記が放置されている場合、遡って問題を解決する必要があり、個人での申請は非常に難解になります。</a:t>
              </a:r>
              <a:endParaRPr lang="en-US" altLang="ja-JP" sz="1150" b="0" i="0" dirty="0">
                <a:effectLst/>
                <a:latin typeface="BIZ UDPゴシック" panose="020B0400000000000000" pitchFamily="50" charset="-128"/>
                <a:ea typeface="BIZ UDPゴシック" panose="020B0400000000000000" pitchFamily="50" charset="-128"/>
              </a:endParaRPr>
            </a:p>
            <a:p>
              <a:pPr algn="l" fontAlgn="base"/>
              <a:r>
                <a:rPr lang="ja-JP" altLang="en-US" sz="1150" b="0" i="0" dirty="0">
                  <a:effectLst/>
                  <a:latin typeface="BIZ UDPゴシック" panose="020B0400000000000000" pitchFamily="50" charset="-128"/>
                  <a:ea typeface="BIZ UDPゴシック" panose="020B0400000000000000" pitchFamily="50" charset="-128"/>
                </a:rPr>
                <a:t>取り寄せる書類が増えると費用も嵩んでしまう可能性があるため、</a:t>
              </a:r>
              <a:endParaRPr lang="en-US" altLang="ja-JP" sz="1150" b="0" i="0" dirty="0">
                <a:effectLst/>
                <a:latin typeface="BIZ UDPゴシック" panose="020B0400000000000000" pitchFamily="50" charset="-128"/>
                <a:ea typeface="BIZ UDPゴシック" panose="020B0400000000000000" pitchFamily="50" charset="-128"/>
              </a:endParaRPr>
            </a:p>
            <a:p>
              <a:pPr algn="l" fontAlgn="base"/>
              <a:r>
                <a:rPr lang="ja-JP" altLang="en-US" sz="1150" b="0" i="0" dirty="0">
                  <a:effectLst/>
                  <a:latin typeface="BIZ UDPゴシック" panose="020B0400000000000000" pitchFamily="50" charset="-128"/>
                  <a:ea typeface="BIZ UDPゴシック" panose="020B0400000000000000" pitchFamily="50" charset="-128"/>
                </a:rPr>
                <a:t>相続登記の放置は気づいた時点で</a:t>
              </a:r>
              <a:r>
                <a:rPr lang="ja-JP" altLang="en-US" sz="1150" dirty="0">
                  <a:latin typeface="BIZ UDPゴシック" panose="020B0400000000000000" pitchFamily="50" charset="-128"/>
                  <a:ea typeface="BIZ UDPゴシック" panose="020B0400000000000000" pitchFamily="50" charset="-128"/>
                </a:rPr>
                <a:t>司法書士に相談</a:t>
              </a:r>
              <a:r>
                <a:rPr lang="ja-JP" altLang="en-US" sz="1150" b="0" i="0" dirty="0">
                  <a:effectLst/>
                  <a:latin typeface="BIZ UDPゴシック" panose="020B0400000000000000" pitchFamily="50" charset="-128"/>
                  <a:ea typeface="BIZ UDPゴシック" panose="020B0400000000000000" pitchFamily="50" charset="-128"/>
                </a:rPr>
                <a:t>するのが望ましいです。</a:t>
              </a:r>
              <a:endParaRPr lang="en-US" altLang="ja-JP" sz="1150" b="0" i="0" dirty="0">
                <a:effectLst/>
                <a:latin typeface="BIZ UDPゴシック" panose="020B0400000000000000" pitchFamily="50" charset="-128"/>
                <a:ea typeface="BIZ UDPゴシック" panose="020B0400000000000000" pitchFamily="50" charset="-128"/>
              </a:endParaRPr>
            </a:p>
            <a:p>
              <a:pPr algn="l" fontAlgn="base"/>
              <a:endParaRPr lang="ja-JP" altLang="en-US" sz="1050" b="0" i="0" dirty="0">
                <a:solidFill>
                  <a:srgbClr val="333333"/>
                </a:solidFill>
                <a:effectLst/>
                <a:latin typeface="BIZ UDPゴシック" panose="020B0400000000000000" pitchFamily="50" charset="-128"/>
                <a:ea typeface="BIZ UDPゴシック" panose="020B0400000000000000" pitchFamily="50" charset="-128"/>
              </a:endParaRPr>
            </a:p>
          </p:txBody>
        </p:sp>
      </p:grpSp>
      <p:grpSp>
        <p:nvGrpSpPr>
          <p:cNvPr id="5" name="グループ化 4">
            <a:extLst>
              <a:ext uri="{FF2B5EF4-FFF2-40B4-BE49-F238E27FC236}">
                <a16:creationId xmlns:a16="http://schemas.microsoft.com/office/drawing/2014/main" id="{A5C6D602-B9F1-41FE-80D0-6212586EA0C5}"/>
              </a:ext>
            </a:extLst>
          </p:cNvPr>
          <p:cNvGrpSpPr/>
          <p:nvPr/>
        </p:nvGrpSpPr>
        <p:grpSpPr>
          <a:xfrm>
            <a:off x="95910" y="1405377"/>
            <a:ext cx="2628823" cy="3695850"/>
            <a:chOff x="151940" y="1617566"/>
            <a:chExt cx="2628823" cy="3584336"/>
          </a:xfrm>
        </p:grpSpPr>
        <p:sp>
          <p:nvSpPr>
            <p:cNvPr id="18" name="四角形: 角を丸くする 17">
              <a:extLst>
                <a:ext uri="{FF2B5EF4-FFF2-40B4-BE49-F238E27FC236}">
                  <a16:creationId xmlns:a16="http://schemas.microsoft.com/office/drawing/2014/main" id="{72091594-89A8-42CB-8A6E-F0D0DFAC193B}"/>
                </a:ext>
              </a:extLst>
            </p:cNvPr>
            <p:cNvSpPr/>
            <p:nvPr/>
          </p:nvSpPr>
          <p:spPr>
            <a:xfrm>
              <a:off x="151940" y="1617566"/>
              <a:ext cx="2478866" cy="3432538"/>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47056BF4-BA49-46D0-8A46-AD4BF316F21A}"/>
                </a:ext>
              </a:extLst>
            </p:cNvPr>
            <p:cNvSpPr txBox="1"/>
            <p:nvPr/>
          </p:nvSpPr>
          <p:spPr>
            <a:xfrm>
              <a:off x="225286" y="1622259"/>
              <a:ext cx="2555477" cy="584775"/>
            </a:xfrm>
            <a:prstGeom prst="rect">
              <a:avLst/>
            </a:prstGeom>
            <a:noFill/>
          </p:spPr>
          <p:txBody>
            <a:bodyPr wrap="square" rtlCol="0">
              <a:spAutoFit/>
            </a:bodyPr>
            <a:lstStyle/>
            <a:p>
              <a:r>
                <a:rPr lang="ja-JP" altLang="en-US" sz="1400" b="1" i="0" dirty="0">
                  <a:solidFill>
                    <a:srgbClr val="FF0000"/>
                  </a:solidFill>
                  <a:effectLst/>
                  <a:latin typeface="BIZ UDPゴシック" panose="020B0400000000000000" pitchFamily="50" charset="-128"/>
                  <a:ea typeface="BIZ UDPゴシック" panose="020B0400000000000000" pitchFamily="50" charset="-128"/>
                </a:rPr>
                <a:t>①</a:t>
              </a:r>
              <a:r>
                <a:rPr lang="ja-JP" altLang="en-US" sz="1300" b="1" i="0" dirty="0">
                  <a:solidFill>
                    <a:srgbClr val="FF0000"/>
                  </a:solidFill>
                  <a:effectLst/>
                  <a:latin typeface="BIZ UDPゴシック" panose="020B0400000000000000" pitchFamily="50" charset="-128"/>
                  <a:ea typeface="BIZ UDPゴシック" panose="020B0400000000000000" pitchFamily="50" charset="-128"/>
                </a:rPr>
                <a:t>相続登記の有無を確認する</a:t>
              </a:r>
            </a:p>
            <a:p>
              <a:endParaRPr kumimoji="1" lang="ja-JP" altLang="en-US" dirty="0"/>
            </a:p>
          </p:txBody>
        </p:sp>
        <p:sp>
          <p:nvSpPr>
            <p:cNvPr id="25" name="テキスト ボックス 24">
              <a:extLst>
                <a:ext uri="{FF2B5EF4-FFF2-40B4-BE49-F238E27FC236}">
                  <a16:creationId xmlns:a16="http://schemas.microsoft.com/office/drawing/2014/main" id="{0AEA5988-0020-4739-B4C1-B3CC2CA431EE}"/>
                </a:ext>
              </a:extLst>
            </p:cNvPr>
            <p:cNvSpPr txBox="1"/>
            <p:nvPr/>
          </p:nvSpPr>
          <p:spPr>
            <a:xfrm>
              <a:off x="163452" y="1925973"/>
              <a:ext cx="2532002" cy="3275929"/>
            </a:xfrm>
            <a:prstGeom prst="rect">
              <a:avLst/>
            </a:prstGeom>
            <a:noFill/>
          </p:spPr>
          <p:txBody>
            <a:bodyPr wrap="square" rtlCol="0">
              <a:spAutoFit/>
            </a:bodyPr>
            <a:lstStyle/>
            <a:p>
              <a:pPr algn="l"/>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所有される不動産</a:t>
              </a:r>
              <a:r>
                <a:rPr lang="ja-JP" altLang="en-US" sz="1150" dirty="0">
                  <a:solidFill>
                    <a:srgbClr val="000000"/>
                  </a:solidFill>
                  <a:latin typeface="BIZ UDPゴシック" panose="020B0400000000000000" pitchFamily="50" charset="-128"/>
                  <a:ea typeface="BIZ UDPゴシック" panose="020B0400000000000000" pitchFamily="50" charset="-128"/>
                </a:rPr>
                <a:t>の</a:t>
              </a:r>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相続登記がなされているのかを確認しましょう。</a:t>
              </a:r>
              <a:endParaRPr lang="en-US" altLang="ja-JP" sz="1150" b="0" i="0" dirty="0">
                <a:solidFill>
                  <a:srgbClr val="000000"/>
                </a:solidFill>
                <a:effectLst/>
                <a:latin typeface="BIZ UDPゴシック" panose="020B0400000000000000" pitchFamily="50" charset="-128"/>
                <a:ea typeface="BIZ UDPゴシック" panose="020B0400000000000000" pitchFamily="50" charset="-128"/>
              </a:endParaRPr>
            </a:p>
            <a:p>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登記事項証明書に記載されている名義が</a:t>
              </a:r>
              <a:r>
                <a:rPr lang="ja-JP" altLang="en-US" sz="1150" dirty="0">
                  <a:solidFill>
                    <a:srgbClr val="000000"/>
                  </a:solidFill>
                  <a:latin typeface="BIZ UDPゴシック" panose="020B0400000000000000" pitchFamily="50" charset="-128"/>
                  <a:ea typeface="BIZ UDPゴシック" panose="020B0400000000000000" pitchFamily="50" charset="-128"/>
                </a:rPr>
                <a:t>亡くなった</a:t>
              </a:r>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方のままになっていれば、ご自身の名義に変更しなくてはならず、相続登記が必要となります。</a:t>
              </a:r>
              <a:endParaRPr lang="en-US" altLang="ja-JP" sz="1150" b="0" i="0" dirty="0">
                <a:solidFill>
                  <a:srgbClr val="000000"/>
                </a:solidFill>
                <a:effectLst/>
                <a:latin typeface="BIZ UDPゴシック" panose="020B0400000000000000" pitchFamily="50" charset="-128"/>
                <a:ea typeface="BIZ UDPゴシック" panose="020B0400000000000000" pitchFamily="50" charset="-128"/>
              </a:endParaRPr>
            </a:p>
            <a:p>
              <a:pPr algn="l"/>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登記事項証明書は法務局に</a:t>
              </a:r>
              <a:r>
                <a:rPr lang="ja-JP" altLang="en-US" sz="1150" dirty="0">
                  <a:solidFill>
                    <a:srgbClr val="000000"/>
                  </a:solidFill>
                  <a:latin typeface="BIZ UDPゴシック" panose="020B0400000000000000" pitchFamily="50" charset="-128"/>
                  <a:ea typeface="BIZ UDPゴシック" panose="020B0400000000000000" pitchFamily="50" charset="-128"/>
                </a:rPr>
                <a:t>て</a:t>
              </a:r>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個人での取得も可能で、土地や建物などが誰の名義になっているのかが分かります。</a:t>
              </a:r>
              <a:endParaRPr lang="en-US" altLang="ja-JP" sz="1150" dirty="0">
                <a:solidFill>
                  <a:srgbClr val="000000"/>
                </a:solidFill>
                <a:latin typeface="BIZ UDPゴシック" panose="020B0400000000000000" pitchFamily="50" charset="-128"/>
                <a:ea typeface="BIZ UDPゴシック" panose="020B0400000000000000" pitchFamily="50" charset="-128"/>
              </a:endParaRPr>
            </a:p>
            <a:p>
              <a:pPr algn="l"/>
              <a:r>
                <a:rPr lang="ja-JP" altLang="en-US" sz="1150" dirty="0">
                  <a:solidFill>
                    <a:srgbClr val="000000"/>
                  </a:solidFill>
                  <a:latin typeface="BIZ UDPゴシック" panose="020B0400000000000000" pitchFamily="50" charset="-128"/>
                  <a:ea typeface="BIZ UDPゴシック" panose="020B0400000000000000" pitchFamily="50" charset="-128"/>
                </a:rPr>
                <a:t>ただ、土地の「地番」、建物の「家屋番号」を調べる必要があります。</a:t>
              </a:r>
              <a:endParaRPr lang="en-US" altLang="ja-JP" sz="1150" dirty="0">
                <a:solidFill>
                  <a:srgbClr val="000000"/>
                </a:solidFill>
                <a:latin typeface="BIZ UDPゴシック" panose="020B0400000000000000" pitchFamily="50" charset="-128"/>
                <a:ea typeface="BIZ UDPゴシック" panose="020B0400000000000000" pitchFamily="50" charset="-128"/>
              </a:endParaRPr>
            </a:p>
            <a:p>
              <a:pPr algn="l"/>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株式会社</a:t>
              </a:r>
              <a:r>
                <a:rPr lang="en-US" altLang="ja-JP" sz="1150" b="0" i="0" dirty="0">
                  <a:solidFill>
                    <a:srgbClr val="000000"/>
                  </a:solidFill>
                  <a:effectLst/>
                  <a:latin typeface="BIZ UDPゴシック" panose="020B0400000000000000" pitchFamily="50" charset="-128"/>
                  <a:ea typeface="BIZ UDPゴシック" panose="020B0400000000000000" pitchFamily="50" charset="-128"/>
                </a:rPr>
                <a:t>BLOOM</a:t>
              </a:r>
              <a:r>
                <a:rPr lang="ja-JP" altLang="en-US" sz="1150" b="0" i="0" dirty="0">
                  <a:solidFill>
                    <a:srgbClr val="000000"/>
                  </a:solidFill>
                  <a:effectLst/>
                  <a:latin typeface="BIZ UDPゴシック" panose="020B0400000000000000" pitchFamily="50" charset="-128"/>
                  <a:ea typeface="BIZ UDPゴシック" panose="020B0400000000000000" pitchFamily="50" charset="-128"/>
                </a:rPr>
                <a:t>では</a:t>
              </a:r>
              <a:r>
                <a:rPr lang="ja-JP" altLang="en-US" sz="1150" b="0" i="0" dirty="0">
                  <a:effectLst/>
                  <a:latin typeface="BIZ UDPゴシック" panose="020B0400000000000000" pitchFamily="50" charset="-128"/>
                  <a:ea typeface="BIZ UDPゴシック" panose="020B0400000000000000" pitchFamily="50" charset="-128"/>
                </a:rPr>
                <a:t>、無料で登記事項証明書を取得し、お客様にお渡しすることが可能です。</a:t>
              </a:r>
              <a:endParaRPr lang="en-US" altLang="ja-JP" sz="1150" b="0" i="0" dirty="0">
                <a:effectLst/>
                <a:latin typeface="BIZ UDPゴシック" panose="020B0400000000000000" pitchFamily="50" charset="-128"/>
                <a:ea typeface="BIZ UDPゴシック" panose="020B0400000000000000" pitchFamily="50" charset="-128"/>
              </a:endParaRPr>
            </a:p>
            <a:p>
              <a:pPr algn="l"/>
              <a:r>
                <a:rPr lang="ja-JP" altLang="en-US" sz="1150" dirty="0">
                  <a:solidFill>
                    <a:srgbClr val="000000"/>
                  </a:solidFill>
                  <a:latin typeface="BIZ UDPゴシック" panose="020B0400000000000000" pitchFamily="50" charset="-128"/>
                  <a:ea typeface="BIZ UDPゴシック" panose="020B0400000000000000" pitchFamily="50" charset="-128"/>
                </a:rPr>
                <a:t>ぜひ、お気軽にお申しつけください。</a:t>
              </a:r>
              <a:endParaRPr lang="en-US" altLang="ja-JP" sz="1150" b="0" i="0" dirty="0">
                <a:solidFill>
                  <a:srgbClr val="000000"/>
                </a:solidFill>
                <a:effectLst/>
                <a:latin typeface="BIZ UDPゴシック" panose="020B0400000000000000" pitchFamily="50" charset="-128"/>
                <a:ea typeface="BIZ UDPゴシック" panose="020B0400000000000000" pitchFamily="50" charset="-128"/>
              </a:endParaRPr>
            </a:p>
            <a:p>
              <a:endParaRPr kumimoji="1" lang="en-US" altLang="ja-JP" dirty="0"/>
            </a:p>
          </p:txBody>
        </p:sp>
      </p:grpSp>
      <p:grpSp>
        <p:nvGrpSpPr>
          <p:cNvPr id="4" name="グループ化 3">
            <a:extLst>
              <a:ext uri="{FF2B5EF4-FFF2-40B4-BE49-F238E27FC236}">
                <a16:creationId xmlns:a16="http://schemas.microsoft.com/office/drawing/2014/main" id="{80878928-A8B4-49DF-92EB-5FB61CD018EA}"/>
              </a:ext>
            </a:extLst>
          </p:cNvPr>
          <p:cNvGrpSpPr/>
          <p:nvPr/>
        </p:nvGrpSpPr>
        <p:grpSpPr>
          <a:xfrm>
            <a:off x="5573031" y="368737"/>
            <a:ext cx="4908715" cy="937938"/>
            <a:chOff x="5692668" y="526712"/>
            <a:chExt cx="4908715" cy="1056546"/>
          </a:xfrm>
        </p:grpSpPr>
        <p:sp>
          <p:nvSpPr>
            <p:cNvPr id="43" name="四角形: 角を丸くする 42">
              <a:extLst>
                <a:ext uri="{FF2B5EF4-FFF2-40B4-BE49-F238E27FC236}">
                  <a16:creationId xmlns:a16="http://schemas.microsoft.com/office/drawing/2014/main" id="{82CD21F5-24A4-43FB-9497-E2F1CE695BE8}"/>
                </a:ext>
              </a:extLst>
            </p:cNvPr>
            <p:cNvSpPr/>
            <p:nvPr/>
          </p:nvSpPr>
          <p:spPr>
            <a:xfrm>
              <a:off x="5692668" y="526712"/>
              <a:ext cx="4850560" cy="893107"/>
            </a:xfrm>
            <a:prstGeom prst="roundRect">
              <a:avLst/>
            </a:prstGeom>
            <a:solidFill>
              <a:srgbClr val="FFFFCC"/>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テキスト ボックス 44">
              <a:extLst>
                <a:ext uri="{FF2B5EF4-FFF2-40B4-BE49-F238E27FC236}">
                  <a16:creationId xmlns:a16="http://schemas.microsoft.com/office/drawing/2014/main" id="{7655BBEB-45CC-4A9F-AFD8-8130859A261D}"/>
                </a:ext>
              </a:extLst>
            </p:cNvPr>
            <p:cNvSpPr txBox="1"/>
            <p:nvPr/>
          </p:nvSpPr>
          <p:spPr>
            <a:xfrm>
              <a:off x="5750823" y="567794"/>
              <a:ext cx="4850560" cy="250932"/>
            </a:xfrm>
            <a:prstGeom prst="rect">
              <a:avLst/>
            </a:prstGeom>
            <a:noFill/>
            <a:ln>
              <a:noFill/>
            </a:ln>
          </p:spPr>
          <p:txBody>
            <a:bodyPr wrap="square" rtlCol="0">
              <a:spAutoFit/>
            </a:bodyPr>
            <a:lstStyle/>
            <a:p>
              <a:r>
                <a:rPr kumimoji="1" lang="ja-JP" altLang="en-US" sz="1500" dirty="0">
                  <a:latin typeface="BIZ UDPゴシック" panose="020B0400000000000000" pitchFamily="50" charset="-128"/>
                  <a:ea typeface="BIZ UDPゴシック" panose="020B0400000000000000" pitchFamily="50" charset="-128"/>
                </a:rPr>
                <a:t>２０２４年４月１日から義務化されます。</a:t>
              </a:r>
              <a:r>
                <a:rPr lang="ja-JP" altLang="en-US" sz="1500" b="1" i="0" u="none" strike="noStrike" dirty="0">
                  <a:effectLst/>
                  <a:latin typeface="ヒラギノ角ゴ Pro W3"/>
                </a:rPr>
                <a:t>（</a:t>
              </a:r>
              <a:r>
                <a:rPr lang="ja-JP" altLang="en-US" sz="1500" i="0" u="none" strike="noStrike" dirty="0">
                  <a:effectLst/>
                  <a:latin typeface="BIZ UDPゴシック" panose="020B0400000000000000" pitchFamily="50" charset="-128"/>
                  <a:ea typeface="BIZ UDPゴシック" panose="020B0400000000000000" pitchFamily="50" charset="-128"/>
                </a:rPr>
                <a:t>改正法施行）</a:t>
              </a:r>
              <a:endParaRPr kumimoji="1" lang="ja-JP" altLang="en-US" sz="1500" dirty="0">
                <a:latin typeface="BIZ UDPゴシック" panose="020B0400000000000000" pitchFamily="50" charset="-128"/>
                <a:ea typeface="BIZ UDPゴシック" panose="020B0400000000000000" pitchFamily="50" charset="-128"/>
              </a:endParaRPr>
            </a:p>
          </p:txBody>
        </p:sp>
        <p:sp>
          <p:nvSpPr>
            <p:cNvPr id="47" name="テキスト ボックス 46">
              <a:extLst>
                <a:ext uri="{FF2B5EF4-FFF2-40B4-BE49-F238E27FC236}">
                  <a16:creationId xmlns:a16="http://schemas.microsoft.com/office/drawing/2014/main" id="{6EC3CCB4-35DE-4988-8DC2-777486BDD9FC}"/>
                </a:ext>
              </a:extLst>
            </p:cNvPr>
            <p:cNvSpPr txBox="1"/>
            <p:nvPr/>
          </p:nvSpPr>
          <p:spPr>
            <a:xfrm>
              <a:off x="5755988" y="983094"/>
              <a:ext cx="4723920" cy="600164"/>
            </a:xfrm>
            <a:prstGeom prst="rect">
              <a:avLst/>
            </a:prstGeom>
            <a:noFill/>
          </p:spPr>
          <p:txBody>
            <a:bodyPr wrap="square" rtlCol="0">
              <a:spAutoFit/>
            </a:bodyPr>
            <a:lstStyle/>
            <a:p>
              <a:r>
                <a:rPr lang="ja-JP" altLang="en-US" sz="1500" i="0" u="none" strike="noStrike" dirty="0">
                  <a:effectLst/>
                  <a:latin typeface="BIZ UDPゴシック" panose="020B0400000000000000" pitchFamily="50" charset="-128"/>
                  <a:ea typeface="BIZ UDPゴシック" panose="020B0400000000000000" pitchFamily="50" charset="-128"/>
                </a:rPr>
                <a:t>過去に発生した相続にも適用されます。（遡及適用）</a:t>
              </a:r>
            </a:p>
            <a:p>
              <a:endParaRPr kumimoji="1" lang="ja-JP" altLang="en-US" dirty="0"/>
            </a:p>
          </p:txBody>
        </p:sp>
      </p:grpSp>
      <p:grpSp>
        <p:nvGrpSpPr>
          <p:cNvPr id="6" name="グループ化 5">
            <a:extLst>
              <a:ext uri="{FF2B5EF4-FFF2-40B4-BE49-F238E27FC236}">
                <a16:creationId xmlns:a16="http://schemas.microsoft.com/office/drawing/2014/main" id="{FE65690F-AA14-4D40-86BB-5D92B8BD47E3}"/>
              </a:ext>
            </a:extLst>
          </p:cNvPr>
          <p:cNvGrpSpPr/>
          <p:nvPr/>
        </p:nvGrpSpPr>
        <p:grpSpPr>
          <a:xfrm>
            <a:off x="1911654" y="5031794"/>
            <a:ext cx="8665933" cy="2398299"/>
            <a:chOff x="1987628" y="5225265"/>
            <a:chExt cx="8665933" cy="2215375"/>
          </a:xfrm>
        </p:grpSpPr>
        <p:sp>
          <p:nvSpPr>
            <p:cNvPr id="50" name="四角形: 角を丸くする 49">
              <a:extLst>
                <a:ext uri="{FF2B5EF4-FFF2-40B4-BE49-F238E27FC236}">
                  <a16:creationId xmlns:a16="http://schemas.microsoft.com/office/drawing/2014/main" id="{7EE97AFC-3580-4B53-BA15-A18758A5EFF5}"/>
                </a:ext>
              </a:extLst>
            </p:cNvPr>
            <p:cNvSpPr/>
            <p:nvPr/>
          </p:nvSpPr>
          <p:spPr>
            <a:xfrm>
              <a:off x="1987628" y="5225265"/>
              <a:ext cx="8665933" cy="2215375"/>
            </a:xfrm>
            <a:prstGeom prst="roundRect">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1E9C1EA4-9FA7-4652-9514-5D548023DEE4}"/>
                </a:ext>
              </a:extLst>
            </p:cNvPr>
            <p:cNvSpPr txBox="1"/>
            <p:nvPr/>
          </p:nvSpPr>
          <p:spPr>
            <a:xfrm>
              <a:off x="2122785" y="5235671"/>
              <a:ext cx="8327846" cy="341162"/>
            </a:xfrm>
            <a:prstGeom prst="rect">
              <a:avLst/>
            </a:prstGeom>
            <a:noFill/>
          </p:spPr>
          <p:txBody>
            <a:bodyPr wrap="square" rtlCol="0">
              <a:spAutoFit/>
            </a:bodyPr>
            <a:lstStyle/>
            <a:p>
              <a:r>
                <a:rPr kumimoji="1" lang="ja-JP" altLang="en-US" b="1" dirty="0">
                  <a:latin typeface="BIZ UDPゴシック" panose="020B0400000000000000" pitchFamily="50" charset="-128"/>
                  <a:ea typeface="BIZ UDPゴシック" panose="020B0400000000000000" pitchFamily="50" charset="-128"/>
                </a:rPr>
                <a:t>信頼できる専門家の先生は知らない・・・株式会社</a:t>
              </a:r>
              <a:r>
                <a:rPr kumimoji="1" lang="en-US" altLang="ja-JP" b="1" dirty="0">
                  <a:latin typeface="BIZ UDPゴシック" panose="020B0400000000000000" pitchFamily="50" charset="-128"/>
                  <a:ea typeface="BIZ UDPゴシック" panose="020B0400000000000000" pitchFamily="50" charset="-128"/>
                </a:rPr>
                <a:t>BLOOM</a:t>
              </a:r>
              <a:r>
                <a:rPr kumimoji="1" lang="ja-JP" altLang="en-US" b="1" dirty="0">
                  <a:latin typeface="BIZ UDPゴシック" panose="020B0400000000000000" pitchFamily="50" charset="-128"/>
                  <a:ea typeface="BIZ UDPゴシック" panose="020B0400000000000000" pitchFamily="50" charset="-128"/>
                </a:rPr>
                <a:t>がご紹介いたします♪</a:t>
              </a:r>
            </a:p>
          </p:txBody>
        </p:sp>
        <p:sp>
          <p:nvSpPr>
            <p:cNvPr id="49" name="テキスト ボックス 48">
              <a:extLst>
                <a:ext uri="{FF2B5EF4-FFF2-40B4-BE49-F238E27FC236}">
                  <a16:creationId xmlns:a16="http://schemas.microsoft.com/office/drawing/2014/main" id="{73DA9631-0BF4-48B8-B224-806A031F609E}"/>
                </a:ext>
              </a:extLst>
            </p:cNvPr>
            <p:cNvSpPr txBox="1"/>
            <p:nvPr/>
          </p:nvSpPr>
          <p:spPr>
            <a:xfrm>
              <a:off x="2065921" y="5559822"/>
              <a:ext cx="8568141" cy="1478369"/>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株式会社ブルームには多くのお客様より相続・空き家問題に関連した不動産売却のご相談があり、その数はお取引全体の９割を占めています。日頃より、弁護士・司法書士・税理士の先生と協力して業務を進めております。</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その為、相続問題に精通した各分野の先生をご紹介することが可能で、</a:t>
              </a:r>
              <a:r>
                <a:rPr kumimoji="1" lang="ja-JP" altLang="en-US" sz="1400" dirty="0">
                  <a:solidFill>
                    <a:srgbClr val="FF0000"/>
                  </a:solidFill>
                  <a:latin typeface="BIZ UDPゴシック" panose="020B0400000000000000" pitchFamily="50" charset="-128"/>
                  <a:ea typeface="BIZ UDPゴシック" panose="020B0400000000000000" pitchFamily="50" charset="-128"/>
                </a:rPr>
                <a:t>無料にて相談が可能</a:t>
              </a:r>
              <a:r>
                <a:rPr kumimoji="1" lang="ja-JP" altLang="en-US" sz="1400" dirty="0">
                  <a:latin typeface="BIZ UDPゴシック" panose="020B0400000000000000" pitchFamily="50" charset="-128"/>
                  <a:ea typeface="BIZ UDPゴシック" panose="020B0400000000000000" pitchFamily="50" charset="-128"/>
                </a:rPr>
                <a:t>です。</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①相続登記や遺言、住所・氏名の変更について</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②相続税について</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③空き家、空き地の処分について</a:t>
              </a:r>
              <a:endParaRPr kumimoji="1" lang="en-US" altLang="ja-JP" sz="1400" dirty="0">
                <a:latin typeface="BIZ UDPゴシック" panose="020B0400000000000000" pitchFamily="50" charset="-128"/>
                <a:ea typeface="BIZ UDPゴシック" panose="020B0400000000000000" pitchFamily="50" charset="-128"/>
              </a:endParaRPr>
            </a:p>
            <a:p>
              <a:r>
                <a:rPr kumimoji="1" lang="ja-JP" altLang="en-US" sz="1400" dirty="0">
                  <a:latin typeface="BIZ UDPゴシック" panose="020B0400000000000000" pitchFamily="50" charset="-128"/>
                  <a:ea typeface="BIZ UDPゴシック" panose="020B0400000000000000" pitchFamily="50" charset="-128"/>
                </a:rPr>
                <a:t>少しでもご不安に思われることがありましたら、ぜひ、お気軽に株式会社ブルームあてにお電話ください♪　</a:t>
              </a:r>
              <a:endParaRPr kumimoji="1" lang="ja-JP" altLang="en-US" sz="1400" b="1" dirty="0">
                <a:latin typeface="BIZ UDPゴシック" panose="020B0400000000000000" pitchFamily="50" charset="-128"/>
                <a:ea typeface="BIZ UDPゴシック" panose="020B0400000000000000" pitchFamily="50" charset="-128"/>
              </a:endParaRPr>
            </a:p>
          </p:txBody>
        </p:sp>
      </p:grpSp>
      <p:pic>
        <p:nvPicPr>
          <p:cNvPr id="40" name="図 39">
            <a:extLst>
              <a:ext uri="{FF2B5EF4-FFF2-40B4-BE49-F238E27FC236}">
                <a16:creationId xmlns:a16="http://schemas.microsoft.com/office/drawing/2014/main" id="{B00690AA-8CCC-4B90-95D5-B9AA094C00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44" y="5499373"/>
            <a:ext cx="2699958" cy="2053644"/>
          </a:xfrm>
          <a:prstGeom prst="rect">
            <a:avLst/>
          </a:prstGeom>
        </p:spPr>
      </p:pic>
      <p:sp>
        <p:nvSpPr>
          <p:cNvPr id="7" name="テキスト ボックス 6">
            <a:extLst>
              <a:ext uri="{FF2B5EF4-FFF2-40B4-BE49-F238E27FC236}">
                <a16:creationId xmlns:a16="http://schemas.microsoft.com/office/drawing/2014/main" id="{CF7FFBB6-2446-4625-93CD-61376DD43F1D}"/>
              </a:ext>
            </a:extLst>
          </p:cNvPr>
          <p:cNvSpPr txBox="1"/>
          <p:nvPr/>
        </p:nvSpPr>
        <p:spPr>
          <a:xfrm>
            <a:off x="6412099" y="6929092"/>
            <a:ext cx="3962558" cy="461665"/>
          </a:xfrm>
          <a:prstGeom prst="rect">
            <a:avLst/>
          </a:prstGeom>
          <a:noFill/>
        </p:spPr>
        <p:txBody>
          <a:bodyPr wrap="square" rtlCol="0">
            <a:spAutoFit/>
          </a:bodyPr>
          <a:lstStyle/>
          <a:p>
            <a:r>
              <a:rPr kumimoji="1" lang="ja-JP" altLang="en-US" sz="2400" b="1" dirty="0">
                <a:latin typeface="BIZ UDPゴシック" panose="020B0400000000000000" pitchFamily="50" charset="-128"/>
                <a:ea typeface="BIZ UDPゴシック" panose="020B0400000000000000" pitchFamily="50" charset="-128"/>
              </a:rPr>
              <a:t>☎　０５２－７３４－３９９６</a:t>
            </a:r>
          </a:p>
        </p:txBody>
      </p:sp>
    </p:spTree>
    <p:extLst>
      <p:ext uri="{BB962C8B-B14F-4D97-AF65-F5344CB8AC3E}">
        <p14:creationId xmlns:p14="http://schemas.microsoft.com/office/powerpoint/2010/main" val="75672817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616</TotalTime>
  <Words>963</Words>
  <Application>Microsoft Office PowerPoint</Application>
  <PresentationFormat>ユーザー設定</PresentationFormat>
  <Paragraphs>61</Paragraphs>
  <Slides>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BIZ UDPゴシック</vt:lpstr>
      <vt:lpstr>ヒラギノ角ゴ Pro W3</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ブルーム ブルーム</dc:creator>
  <cp:lastModifiedBy>ブルーム ブルーム</cp:lastModifiedBy>
  <cp:revision>8</cp:revision>
  <cp:lastPrinted>2022-02-14T02:15:19Z</cp:lastPrinted>
  <dcterms:created xsi:type="dcterms:W3CDTF">2022-02-10T07:10:25Z</dcterms:created>
  <dcterms:modified xsi:type="dcterms:W3CDTF">2022-02-14T05:47:09Z</dcterms:modified>
</cp:coreProperties>
</file>