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F6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199954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3689796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1250254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104500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198836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785099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816168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3043160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1393363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525176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43E2319-79A4-490A-9626-B446147672E9}" type="datetimeFigureOut">
              <a:rPr kumimoji="1" lang="ja-JP" altLang="en-US" smtClean="0"/>
              <a:t>2022/11/18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351556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3E2319-79A4-490A-9626-B446147672E9}" type="datetimeFigureOut">
              <a:rPr kumimoji="1" lang="ja-JP" altLang="en-US" smtClean="0"/>
              <a:t>2022/11/18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44792-B688-4429-B110-901A0B05F80A}" type="slidenum">
              <a:rPr kumimoji="1" lang="ja-JP" altLang="en-US" smtClean="0"/>
              <a:t>‹#›</a:t>
            </a:fld>
            <a:endParaRPr kumimoji="1" lang="ja-JP" altLang="en-US"/>
          </a:p>
        </p:txBody>
      </p:sp>
    </p:spTree>
    <p:extLst>
      <p:ext uri="{BB962C8B-B14F-4D97-AF65-F5344CB8AC3E}">
        <p14:creationId xmlns:p14="http://schemas.microsoft.com/office/powerpoint/2010/main" val="1462439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72827" y="620901"/>
            <a:ext cx="11221836" cy="6032421"/>
          </a:xfrm>
          <a:prstGeom prst="rect">
            <a:avLst/>
          </a:prstGeom>
          <a:solidFill>
            <a:srgbClr val="E7F6FF"/>
          </a:solidFill>
          <a:ln>
            <a:noFill/>
          </a:ln>
        </p:spPr>
        <p:txBody>
          <a:bodyPr wrap="square" rtlCol="0">
            <a:spAutoFit/>
          </a:bodyPr>
          <a:lstStyle/>
          <a:p>
            <a:endParaRPr lang="en-US" altLang="ja-JP" sz="200" dirty="0" smtClean="0">
              <a:solidFill>
                <a:schemeClr val="accent5">
                  <a:lumMod val="75000"/>
                </a:schemeClr>
              </a:solidFill>
              <a:latin typeface="Meiryo UI" panose="020B0604030504040204" pitchFamily="50" charset="-128"/>
              <a:ea typeface="Meiryo UI" panose="020B0604030504040204" pitchFamily="50" charset="-128"/>
            </a:endParaRPr>
          </a:p>
          <a:p>
            <a:endParaRPr lang="en-US" altLang="ja-JP" sz="200" dirty="0">
              <a:solidFill>
                <a:schemeClr val="accent5">
                  <a:lumMod val="75000"/>
                </a:schemeClr>
              </a:solidFill>
              <a:latin typeface="Meiryo UI" panose="020B0604030504040204" pitchFamily="50" charset="-128"/>
              <a:ea typeface="Meiryo UI" panose="020B0604030504040204" pitchFamily="50" charset="-128"/>
            </a:endParaRPr>
          </a:p>
          <a:p>
            <a:endParaRPr lang="en-US" altLang="ja-JP" sz="200" dirty="0" smtClean="0">
              <a:solidFill>
                <a:schemeClr val="accent5">
                  <a:lumMod val="75000"/>
                </a:schemeClr>
              </a:solidFill>
              <a:latin typeface="Meiryo UI" panose="020B0604030504040204" pitchFamily="50" charset="-128"/>
              <a:ea typeface="Meiryo UI" panose="020B0604030504040204" pitchFamily="50" charset="-128"/>
            </a:endParaRPr>
          </a:p>
          <a:p>
            <a:endParaRPr lang="en-US" altLang="ja-JP" sz="200" dirty="0">
              <a:solidFill>
                <a:schemeClr val="accent5">
                  <a:lumMod val="75000"/>
                </a:schemeClr>
              </a:solidFill>
              <a:latin typeface="Meiryo UI" panose="020B0604030504040204" pitchFamily="50" charset="-128"/>
              <a:ea typeface="Meiryo UI" panose="020B0604030504040204" pitchFamily="50" charset="-128"/>
            </a:endParaRPr>
          </a:p>
          <a:p>
            <a:endParaRPr lang="en-US" altLang="ja-JP" sz="200" dirty="0" smtClean="0">
              <a:solidFill>
                <a:schemeClr val="accent5">
                  <a:lumMod val="75000"/>
                </a:schemeClr>
              </a:solidFill>
              <a:latin typeface="Meiryo UI" panose="020B0604030504040204" pitchFamily="50" charset="-128"/>
              <a:ea typeface="Meiryo UI" panose="020B0604030504040204" pitchFamily="50" charset="-128"/>
            </a:endParaRPr>
          </a:p>
          <a:p>
            <a:r>
              <a:rPr lang="ja-JP" altLang="en-US" b="1" dirty="0" smtClean="0">
                <a:solidFill>
                  <a:schemeClr val="accent5">
                    <a:lumMod val="75000"/>
                  </a:schemeClr>
                </a:solidFill>
                <a:latin typeface="Meiryo UI" panose="020B0604030504040204" pitchFamily="50" charset="-128"/>
                <a:ea typeface="Meiryo UI" panose="020B0604030504040204" pitchFamily="50" charset="-128"/>
              </a:rPr>
              <a:t>　</a:t>
            </a:r>
            <a:r>
              <a:rPr lang="ja-JP" altLang="en-US" b="1" dirty="0" smtClean="0">
                <a:solidFill>
                  <a:srgbClr val="002060"/>
                </a:solidFill>
                <a:latin typeface="Meiryo UI" panose="020B0604030504040204" pitchFamily="50" charset="-128"/>
                <a:ea typeface="Meiryo UI" panose="020B0604030504040204" pitchFamily="50" charset="-128"/>
              </a:rPr>
              <a:t>１．</a:t>
            </a:r>
            <a:r>
              <a:rPr lang="ja-JP" altLang="ja-JP" b="1" dirty="0" smtClean="0">
                <a:solidFill>
                  <a:srgbClr val="002060"/>
                </a:solidFill>
                <a:latin typeface="Meiryo UI" panose="020B0604030504040204" pitchFamily="50" charset="-128"/>
                <a:ea typeface="Meiryo UI" panose="020B0604030504040204" pitchFamily="50" charset="-128"/>
              </a:rPr>
              <a:t>公共工事</a:t>
            </a:r>
            <a:r>
              <a:rPr lang="ja-JP" altLang="en-US" b="1" dirty="0" smtClean="0">
                <a:solidFill>
                  <a:srgbClr val="002060"/>
                </a:solidFill>
                <a:latin typeface="Meiryo UI" panose="020B0604030504040204" pitchFamily="50" charset="-128"/>
                <a:ea typeface="Meiryo UI" panose="020B0604030504040204" pitchFamily="50" charset="-128"/>
              </a:rPr>
              <a:t>で「工事会社の保険加入が入札条件」となる</a:t>
            </a:r>
            <a:r>
              <a:rPr lang="ja-JP" altLang="ja-JP" b="1" dirty="0" smtClean="0">
                <a:solidFill>
                  <a:srgbClr val="002060"/>
                </a:solidFill>
                <a:latin typeface="Meiryo UI" panose="020B0604030504040204" pitchFamily="50" charset="-128"/>
                <a:ea typeface="Meiryo UI" panose="020B0604030504040204" pitchFamily="50" charset="-128"/>
              </a:rPr>
              <a:t>履行保証保険</a:t>
            </a:r>
            <a:r>
              <a:rPr lang="ja-JP" altLang="en-US" b="1" dirty="0" smtClean="0">
                <a:solidFill>
                  <a:srgbClr val="002060"/>
                </a:solidFill>
                <a:latin typeface="Meiryo UI" panose="020B0604030504040204" pitchFamily="50" charset="-128"/>
                <a:ea typeface="Meiryo UI" panose="020B0604030504040204" pitchFamily="50" charset="-128"/>
              </a:rPr>
              <a:t>の</a:t>
            </a:r>
            <a:r>
              <a:rPr lang="ja-JP" altLang="ja-JP" b="1" dirty="0" smtClean="0">
                <a:solidFill>
                  <a:srgbClr val="002060"/>
                </a:solidFill>
                <a:latin typeface="Meiryo UI" panose="020B0604030504040204" pitchFamily="50" charset="-128"/>
                <a:ea typeface="Meiryo UI" panose="020B0604030504040204" pitchFamily="50" charset="-128"/>
              </a:rPr>
              <a:t>、大規模修繕工事</a:t>
            </a:r>
            <a:r>
              <a:rPr lang="ja-JP" altLang="en-US" b="1" dirty="0" smtClean="0">
                <a:solidFill>
                  <a:srgbClr val="002060"/>
                </a:solidFill>
                <a:latin typeface="Meiryo UI" panose="020B0604030504040204" pitchFamily="50" charset="-128"/>
                <a:ea typeface="Meiryo UI" panose="020B0604030504040204" pitchFamily="50" charset="-128"/>
              </a:rPr>
              <a:t>版ができました</a:t>
            </a:r>
            <a:r>
              <a:rPr lang="ja-JP" altLang="ja-JP" b="1" dirty="0" smtClean="0">
                <a:solidFill>
                  <a:srgbClr val="002060"/>
                </a:solidFill>
                <a:latin typeface="Meiryo UI" panose="020B0604030504040204" pitchFamily="50" charset="-128"/>
                <a:ea typeface="Meiryo UI" panose="020B0604030504040204" pitchFamily="50" charset="-128"/>
              </a:rPr>
              <a:t>！</a:t>
            </a:r>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r>
              <a:rPr lang="ja-JP" altLang="en-US" b="1" dirty="0" smtClean="0">
                <a:solidFill>
                  <a:srgbClr val="002060"/>
                </a:solidFill>
                <a:latin typeface="Meiryo UI" panose="020B0604030504040204" pitchFamily="50" charset="-128"/>
                <a:ea typeface="Meiryo UI" panose="020B0604030504040204" pitchFamily="50" charset="-128"/>
              </a:rPr>
              <a:t>　　　　</a:t>
            </a:r>
            <a:r>
              <a:rPr lang="ja-JP" altLang="en-US" dirty="0" smtClean="0">
                <a:solidFill>
                  <a:srgbClr val="002060"/>
                </a:solidFill>
                <a:latin typeface="Meiryo UI" panose="020B0604030504040204" pitchFamily="50" charset="-128"/>
                <a:ea typeface="Meiryo UI" panose="020B0604030504040204" pitchFamily="50" charset="-128"/>
              </a:rPr>
              <a:t>・本保険は、大規模修繕工事中に工事会社が倒産した場合、工事再開～工事完了等に関し、管理組合が被る</a:t>
            </a:r>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r>
              <a:rPr lang="en-US" altLang="ja-JP" dirty="0" smtClean="0">
                <a:solidFill>
                  <a:srgbClr val="002060"/>
                </a:solidFill>
                <a:latin typeface="Meiryo UI" panose="020B0604030504040204" pitchFamily="50" charset="-128"/>
                <a:ea typeface="Meiryo UI" panose="020B0604030504040204" pitchFamily="50" charset="-128"/>
              </a:rPr>
              <a:t>         </a:t>
            </a:r>
            <a:r>
              <a:rPr lang="ja-JP" altLang="en-US" dirty="0" smtClean="0">
                <a:solidFill>
                  <a:srgbClr val="002060"/>
                </a:solidFill>
                <a:latin typeface="Meiryo UI" panose="020B0604030504040204" pitchFamily="50" charset="-128"/>
                <a:ea typeface="Meiryo UI" panose="020B0604030504040204" pitchFamily="50" charset="-128"/>
              </a:rPr>
              <a:t>損害を 「保険金で一定のカバーをする」 ために、工事会社が保険加入する保険制度です。</a:t>
            </a:r>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r>
              <a:rPr lang="en-US" altLang="ja-JP" sz="1200" dirty="0" smtClean="0">
                <a:solidFill>
                  <a:srgbClr val="002060"/>
                </a:solidFill>
                <a:latin typeface="Meiryo UI" panose="020B0604030504040204" pitchFamily="50" charset="-128"/>
                <a:ea typeface="Meiryo UI" panose="020B0604030504040204" pitchFamily="50" charset="-128"/>
              </a:rPr>
              <a:t>              ※</a:t>
            </a:r>
            <a:r>
              <a:rPr lang="ja-JP" altLang="en-US" sz="1200" dirty="0" smtClean="0">
                <a:solidFill>
                  <a:srgbClr val="002060"/>
                </a:solidFill>
                <a:latin typeface="Meiryo UI" panose="020B0604030504040204" pitchFamily="50" charset="-128"/>
                <a:ea typeface="Meiryo UI" panose="020B0604030504040204" pitchFamily="50" charset="-128"/>
              </a:rPr>
              <a:t>履行保証には、金銭保証と役務保証があり、本保険は金銭保証です。ただし、損害全てをカバーすることを保証するものではありません。</a:t>
            </a:r>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r>
              <a:rPr lang="ja-JP" altLang="en-US" dirty="0" smtClean="0">
                <a:solidFill>
                  <a:srgbClr val="002060"/>
                </a:solidFill>
                <a:latin typeface="Meiryo UI" panose="020B0604030504040204" pitchFamily="50" charset="-128"/>
                <a:ea typeface="Meiryo UI" panose="020B0604030504040204" pitchFamily="50" charset="-128"/>
              </a:rPr>
              <a:t>　</a:t>
            </a:r>
            <a:r>
              <a:rPr lang="ja-JP" altLang="en-US" b="1" dirty="0" smtClean="0">
                <a:solidFill>
                  <a:srgbClr val="002060"/>
                </a:solidFill>
                <a:latin typeface="Meiryo UI" panose="020B0604030504040204" pitchFamily="50" charset="-128"/>
                <a:ea typeface="Meiryo UI" panose="020B0604030504040204" pitchFamily="50" charset="-128"/>
              </a:rPr>
              <a:t>２．保険加入にあたり、</a:t>
            </a:r>
            <a:r>
              <a:rPr lang="ja-JP" altLang="ja-JP" b="1" dirty="0" smtClean="0">
                <a:solidFill>
                  <a:srgbClr val="002060"/>
                </a:solidFill>
                <a:latin typeface="Meiryo UI" panose="020B0604030504040204" pitchFamily="50" charset="-128"/>
                <a:ea typeface="Meiryo UI" panose="020B0604030504040204" pitchFamily="50" charset="-128"/>
              </a:rPr>
              <a:t>日新火災海上保険が</a:t>
            </a:r>
            <a:r>
              <a:rPr lang="ja-JP" altLang="en-US" b="1" dirty="0" smtClean="0">
                <a:solidFill>
                  <a:srgbClr val="002060"/>
                </a:solidFill>
                <a:latin typeface="Meiryo UI" panose="020B0604030504040204" pitchFamily="50" charset="-128"/>
                <a:ea typeface="Meiryo UI" panose="020B0604030504040204" pitchFamily="50" charset="-128"/>
              </a:rPr>
              <a:t>工事会社の経営状況の</a:t>
            </a:r>
            <a:r>
              <a:rPr lang="ja-JP" altLang="ja-JP" b="1" dirty="0" smtClean="0">
                <a:solidFill>
                  <a:srgbClr val="002060"/>
                </a:solidFill>
                <a:latin typeface="Meiryo UI" panose="020B0604030504040204" pitchFamily="50" charset="-128"/>
                <a:ea typeface="Meiryo UI" panose="020B0604030504040204" pitchFamily="50" charset="-128"/>
              </a:rPr>
              <a:t>審査</a:t>
            </a:r>
            <a:r>
              <a:rPr lang="ja-JP" altLang="en-US" b="1" dirty="0" smtClean="0">
                <a:solidFill>
                  <a:srgbClr val="002060"/>
                </a:solidFill>
                <a:latin typeface="Meiryo UI" panose="020B0604030504040204" pitchFamily="50" charset="-128"/>
                <a:ea typeface="Meiryo UI" panose="020B0604030504040204" pitchFamily="50" charset="-128"/>
              </a:rPr>
              <a:t>を</a:t>
            </a:r>
            <a:r>
              <a:rPr lang="ja-JP" altLang="ja-JP" b="1" dirty="0" smtClean="0">
                <a:solidFill>
                  <a:srgbClr val="002060"/>
                </a:solidFill>
                <a:latin typeface="Meiryo UI" panose="020B0604030504040204" pitchFamily="50" charset="-128"/>
                <a:ea typeface="Meiryo UI" panose="020B0604030504040204" pitchFamily="50" charset="-128"/>
              </a:rPr>
              <a:t>します</a:t>
            </a:r>
            <a:r>
              <a:rPr lang="ja-JP" altLang="en-US" b="1" dirty="0" smtClean="0">
                <a:solidFill>
                  <a:srgbClr val="002060"/>
                </a:solidFill>
                <a:latin typeface="Meiryo UI" panose="020B0604030504040204" pitchFamily="50" charset="-128"/>
                <a:ea typeface="Meiryo UI" panose="020B0604030504040204" pitchFamily="50" charset="-128"/>
              </a:rPr>
              <a:t>！</a:t>
            </a:r>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r>
              <a:rPr lang="ja-JP" altLang="en-US" b="1" dirty="0">
                <a:solidFill>
                  <a:srgbClr val="002060"/>
                </a:solidFill>
                <a:latin typeface="Meiryo UI" panose="020B0604030504040204" pitchFamily="50" charset="-128"/>
                <a:ea typeface="Meiryo UI" panose="020B0604030504040204" pitchFamily="50" charset="-128"/>
              </a:rPr>
              <a:t>　</a:t>
            </a:r>
            <a:r>
              <a:rPr lang="ja-JP" altLang="en-US" b="1" dirty="0" smtClean="0">
                <a:solidFill>
                  <a:srgbClr val="002060"/>
                </a:solidFill>
                <a:latin typeface="Meiryo UI" panose="020B0604030504040204" pitchFamily="50" charset="-128"/>
                <a:ea typeface="Meiryo UI" panose="020B0604030504040204" pitchFamily="50" charset="-128"/>
              </a:rPr>
              <a:t>　　  ・</a:t>
            </a:r>
            <a:r>
              <a:rPr lang="ja-JP" altLang="en-US" dirty="0" smtClean="0">
                <a:solidFill>
                  <a:srgbClr val="002060"/>
                </a:solidFill>
                <a:latin typeface="Meiryo UI" panose="020B0604030504040204" pitchFamily="50" charset="-128"/>
                <a:ea typeface="Meiryo UI" panose="020B0604030504040204" pitchFamily="50" charset="-128"/>
              </a:rPr>
              <a:t>だから、</a:t>
            </a:r>
            <a:r>
              <a:rPr lang="ja-JP" altLang="ja-JP" dirty="0" smtClean="0">
                <a:solidFill>
                  <a:srgbClr val="002060"/>
                </a:solidFill>
                <a:latin typeface="Meiryo UI" panose="020B0604030504040204" pitchFamily="50" charset="-128"/>
                <a:ea typeface="Meiryo UI" panose="020B0604030504040204" pitchFamily="50" charset="-128"/>
              </a:rPr>
              <a:t>管理組合</a:t>
            </a:r>
            <a:r>
              <a:rPr lang="ja-JP" altLang="en-US" dirty="0" smtClean="0">
                <a:solidFill>
                  <a:srgbClr val="002060"/>
                </a:solidFill>
                <a:latin typeface="Meiryo UI" panose="020B0604030504040204" pitchFamily="50" charset="-128"/>
                <a:ea typeface="Meiryo UI" panose="020B0604030504040204" pitchFamily="50" charset="-128"/>
              </a:rPr>
              <a:t>は</a:t>
            </a:r>
            <a:r>
              <a:rPr lang="ja-JP" altLang="ja-JP" dirty="0" smtClean="0">
                <a:solidFill>
                  <a:srgbClr val="002060"/>
                </a:solidFill>
                <a:latin typeface="Meiryo UI" panose="020B0604030504040204" pitchFamily="50" charset="-128"/>
                <a:ea typeface="Meiryo UI" panose="020B0604030504040204" pitchFamily="50" charset="-128"/>
              </a:rPr>
              <a:t>工事会社の決算書分析</a:t>
            </a:r>
            <a:r>
              <a:rPr lang="ja-JP" altLang="en-US" dirty="0" smtClean="0">
                <a:solidFill>
                  <a:srgbClr val="002060"/>
                </a:solidFill>
                <a:latin typeface="Meiryo UI" panose="020B0604030504040204" pitchFamily="50" charset="-128"/>
                <a:ea typeface="Meiryo UI" panose="020B0604030504040204" pitchFamily="50" charset="-128"/>
              </a:rPr>
              <a:t>など、</a:t>
            </a:r>
            <a:r>
              <a:rPr lang="ja-JP" altLang="ja-JP" dirty="0" smtClean="0">
                <a:solidFill>
                  <a:srgbClr val="002060"/>
                </a:solidFill>
                <a:latin typeface="Meiryo UI" panose="020B0604030504040204" pitchFamily="50" charset="-128"/>
                <a:ea typeface="Meiryo UI" panose="020B0604030504040204" pitchFamily="50" charset="-128"/>
              </a:rPr>
              <a:t>しなくていいんです。</a:t>
            </a:r>
            <a:r>
              <a:rPr lang="en-US" altLang="ja-JP" sz="400" dirty="0" smtClean="0">
                <a:solidFill>
                  <a:srgbClr val="002060"/>
                </a:solidFill>
                <a:latin typeface="Meiryo UI" panose="020B0604030504040204" pitchFamily="50" charset="-128"/>
                <a:ea typeface="Meiryo UI" panose="020B0604030504040204" pitchFamily="50" charset="-128"/>
              </a:rPr>
              <a:t/>
            </a:r>
            <a:br>
              <a:rPr lang="en-US" altLang="ja-JP" sz="400" dirty="0" smtClean="0">
                <a:solidFill>
                  <a:srgbClr val="002060"/>
                </a:solidFill>
                <a:latin typeface="Meiryo UI" panose="020B0604030504040204" pitchFamily="50" charset="-128"/>
                <a:ea typeface="Meiryo UI" panose="020B0604030504040204" pitchFamily="50" charset="-128"/>
              </a:rPr>
            </a:br>
            <a:r>
              <a:rPr lang="en-US" altLang="ja-JP" dirty="0" smtClean="0">
                <a:solidFill>
                  <a:srgbClr val="002060"/>
                </a:solidFill>
                <a:latin typeface="Meiryo UI" panose="020B0604030504040204" pitchFamily="50" charset="-128"/>
                <a:ea typeface="Meiryo UI" panose="020B0604030504040204" pitchFamily="50" charset="-128"/>
              </a:rPr>
              <a:t>        </a:t>
            </a:r>
            <a:r>
              <a:rPr lang="ja-JP" altLang="en-US" dirty="0" smtClean="0">
                <a:solidFill>
                  <a:srgbClr val="002060"/>
                </a:solidFill>
                <a:latin typeface="Meiryo UI" panose="020B0604030504040204" pitchFamily="50" charset="-128"/>
                <a:ea typeface="Meiryo UI" panose="020B0604030504040204" pitchFamily="50" charset="-128"/>
              </a:rPr>
              <a:t>・</a:t>
            </a:r>
            <a:r>
              <a:rPr lang="ja-JP" altLang="ja-JP" dirty="0" smtClean="0">
                <a:solidFill>
                  <a:srgbClr val="002060"/>
                </a:solidFill>
                <a:latin typeface="Meiryo UI" panose="020B0604030504040204" pitchFamily="50" charset="-128"/>
                <a:ea typeface="Meiryo UI" panose="020B0604030504040204" pitchFamily="50" charset="-128"/>
              </a:rPr>
              <a:t>しかも、毎年経営状況</a:t>
            </a:r>
            <a:r>
              <a:rPr lang="ja-JP" altLang="en-US" dirty="0" smtClean="0">
                <a:solidFill>
                  <a:srgbClr val="002060"/>
                </a:solidFill>
                <a:latin typeface="Meiryo UI" panose="020B0604030504040204" pitchFamily="50" charset="-128"/>
                <a:ea typeface="Meiryo UI" panose="020B0604030504040204" pitchFamily="50" charset="-128"/>
              </a:rPr>
              <a:t>の</a:t>
            </a:r>
            <a:r>
              <a:rPr lang="ja-JP" altLang="ja-JP" dirty="0" smtClean="0">
                <a:solidFill>
                  <a:srgbClr val="002060"/>
                </a:solidFill>
                <a:latin typeface="Meiryo UI" panose="020B0604030504040204" pitchFamily="50" charset="-128"/>
                <a:ea typeface="Meiryo UI" panose="020B0604030504040204" pitchFamily="50" charset="-128"/>
              </a:rPr>
              <a:t>審査します</a:t>
            </a:r>
            <a:r>
              <a:rPr lang="ja-JP" altLang="en-US" dirty="0" smtClean="0">
                <a:solidFill>
                  <a:srgbClr val="002060"/>
                </a:solidFill>
                <a:latin typeface="Meiryo UI" panose="020B0604030504040204" pitchFamily="50" charset="-128"/>
                <a:ea typeface="Meiryo UI" panose="020B0604030504040204" pitchFamily="50" charset="-128"/>
              </a:rPr>
              <a:t>ので </a:t>
            </a:r>
            <a:r>
              <a:rPr lang="ja-JP" altLang="en-US" b="1" dirty="0" smtClean="0">
                <a:solidFill>
                  <a:srgbClr val="002060"/>
                </a:solidFill>
                <a:latin typeface="Meiryo UI" panose="020B0604030504040204" pitchFamily="50" charset="-128"/>
                <a:ea typeface="Meiryo UI" panose="020B0604030504040204" pitchFamily="50" charset="-128"/>
              </a:rPr>
              <a:t>「</a:t>
            </a:r>
            <a:r>
              <a:rPr lang="ja-JP" altLang="ja-JP" b="1" dirty="0" smtClean="0">
                <a:solidFill>
                  <a:srgbClr val="002060"/>
                </a:solidFill>
                <a:latin typeface="Meiryo UI" panose="020B0604030504040204" pitchFamily="50" charset="-128"/>
                <a:ea typeface="Meiryo UI" panose="020B0604030504040204" pitchFamily="50" charset="-128"/>
              </a:rPr>
              <a:t>常に</a:t>
            </a:r>
            <a:r>
              <a:rPr lang="ja-JP" altLang="en-US" b="1" dirty="0" smtClean="0">
                <a:solidFill>
                  <a:srgbClr val="002060"/>
                </a:solidFill>
                <a:latin typeface="Meiryo UI" panose="020B0604030504040204" pitchFamily="50" charset="-128"/>
                <a:ea typeface="Meiryo UI" panose="020B0604030504040204" pitchFamily="50" charset="-128"/>
              </a:rPr>
              <a:t>安心して工事発注できる</a:t>
            </a:r>
            <a:r>
              <a:rPr lang="ja-JP" altLang="ja-JP" b="1" dirty="0" smtClean="0">
                <a:solidFill>
                  <a:srgbClr val="002060"/>
                </a:solidFill>
                <a:latin typeface="Meiryo UI" panose="020B0604030504040204" pitchFamily="50" charset="-128"/>
                <a:ea typeface="Meiryo UI" panose="020B0604030504040204" pitchFamily="50" charset="-128"/>
              </a:rPr>
              <a:t>工事会社がラインナップ</a:t>
            </a:r>
            <a:r>
              <a:rPr lang="ja-JP" altLang="en-US" b="1" dirty="0" smtClean="0">
                <a:solidFill>
                  <a:srgbClr val="002060"/>
                </a:solidFill>
                <a:latin typeface="Meiryo UI" panose="020B0604030504040204" pitchFamily="50" charset="-128"/>
                <a:ea typeface="Meiryo UI" panose="020B0604030504040204" pitchFamily="50" charset="-128"/>
              </a:rPr>
              <a:t>」</a:t>
            </a:r>
            <a:r>
              <a:rPr lang="ja-JP" altLang="ja-JP" b="1" dirty="0" smtClean="0">
                <a:solidFill>
                  <a:srgbClr val="002060"/>
                </a:solidFill>
                <a:latin typeface="Meiryo UI" panose="020B0604030504040204" pitchFamily="50" charset="-128"/>
                <a:ea typeface="Meiryo UI" panose="020B0604030504040204" pitchFamily="50" charset="-128"/>
              </a:rPr>
              <a:t>しています！</a:t>
            </a:r>
            <a:r>
              <a:rPr lang="en-US" altLang="ja-JP" sz="400" b="1" dirty="0" smtClean="0">
                <a:solidFill>
                  <a:srgbClr val="002060"/>
                </a:solidFill>
                <a:latin typeface="Meiryo UI" panose="020B0604030504040204" pitchFamily="50" charset="-128"/>
                <a:ea typeface="Meiryo UI" panose="020B0604030504040204" pitchFamily="50" charset="-128"/>
              </a:rPr>
              <a:t/>
            </a:r>
            <a:br>
              <a:rPr lang="en-US" altLang="ja-JP" sz="400" b="1" dirty="0" smtClean="0">
                <a:solidFill>
                  <a:srgbClr val="002060"/>
                </a:solidFill>
                <a:latin typeface="Meiryo UI" panose="020B0604030504040204" pitchFamily="50" charset="-128"/>
                <a:ea typeface="Meiryo UI" panose="020B0604030504040204" pitchFamily="50" charset="-128"/>
              </a:rPr>
            </a:br>
            <a:r>
              <a:rPr lang="ja-JP" altLang="en-US" sz="400" dirty="0" smtClean="0">
                <a:solidFill>
                  <a:srgbClr val="002060"/>
                </a:solidFill>
                <a:latin typeface="Meiryo UI" panose="020B0604030504040204" pitchFamily="50" charset="-128"/>
                <a:ea typeface="Meiryo UI" panose="020B0604030504040204" pitchFamily="50" charset="-128"/>
              </a:rPr>
              <a:t>　</a:t>
            </a:r>
            <a:r>
              <a:rPr lang="ja-JP" altLang="en-US" sz="1200" dirty="0" smtClean="0">
                <a:solidFill>
                  <a:srgbClr val="002060"/>
                </a:solidFill>
                <a:latin typeface="Meiryo UI" panose="020B0604030504040204" pitchFamily="50" charset="-128"/>
                <a:ea typeface="Meiryo UI" panose="020B0604030504040204" pitchFamily="50" charset="-128"/>
              </a:rPr>
              <a:t>　　　　　    </a:t>
            </a:r>
            <a:r>
              <a:rPr lang="en-US" altLang="ja-JP" sz="1200" dirty="0" smtClean="0">
                <a:solidFill>
                  <a:srgbClr val="002060"/>
                </a:solidFill>
                <a:latin typeface="Meiryo UI" panose="020B0604030504040204" pitchFamily="50" charset="-128"/>
                <a:ea typeface="Meiryo UI" panose="020B0604030504040204" pitchFamily="50" charset="-128"/>
              </a:rPr>
              <a:t>※</a:t>
            </a:r>
            <a:r>
              <a:rPr lang="ja-JP" altLang="ja-JP" sz="1200" dirty="0" smtClean="0">
                <a:solidFill>
                  <a:srgbClr val="002060"/>
                </a:solidFill>
                <a:latin typeface="Meiryo UI" panose="020B0604030504040204" pitchFamily="50" charset="-128"/>
                <a:ea typeface="Meiryo UI" panose="020B0604030504040204" pitchFamily="50" charset="-128"/>
              </a:rPr>
              <a:t>毎年、日新火災海上保険が経営状況などを審査して倒産リスクが低いと思われる工事会社の与信枠設定をします。</a:t>
            </a:r>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r>
              <a:rPr lang="ja-JP" altLang="en-US" b="1" dirty="0" smtClean="0">
                <a:solidFill>
                  <a:srgbClr val="002060"/>
                </a:solidFill>
                <a:latin typeface="Meiryo UI" panose="020B0604030504040204" pitchFamily="50" charset="-128"/>
                <a:ea typeface="Meiryo UI" panose="020B0604030504040204" pitchFamily="50" charset="-128"/>
              </a:rPr>
              <a:t>　３．前項の工事会社の、①</a:t>
            </a:r>
            <a:r>
              <a:rPr lang="ja-JP" altLang="ja-JP" b="1" dirty="0" smtClean="0">
                <a:solidFill>
                  <a:srgbClr val="002060"/>
                </a:solidFill>
                <a:latin typeface="Meiryo UI" panose="020B0604030504040204" pitchFamily="50" charset="-128"/>
                <a:ea typeface="Meiryo UI" panose="020B0604030504040204" pitchFamily="50" charset="-128"/>
              </a:rPr>
              <a:t>審査手続き</a:t>
            </a:r>
            <a:r>
              <a:rPr lang="ja-JP" altLang="en-US" b="1" dirty="0" smtClean="0">
                <a:solidFill>
                  <a:srgbClr val="002060"/>
                </a:solidFill>
                <a:latin typeface="Meiryo UI" panose="020B0604030504040204" pitchFamily="50" charset="-128"/>
                <a:ea typeface="Meiryo UI" panose="020B0604030504040204" pitchFamily="50" charset="-128"/>
              </a:rPr>
              <a:t>費用</a:t>
            </a:r>
            <a:r>
              <a:rPr lang="ja-JP" altLang="ja-JP" b="1" dirty="0" smtClean="0">
                <a:solidFill>
                  <a:srgbClr val="002060"/>
                </a:solidFill>
                <a:latin typeface="Meiryo UI" panose="020B0604030504040204" pitchFamily="50" charset="-128"/>
                <a:ea typeface="Meiryo UI" panose="020B0604030504040204" pitchFamily="50" charset="-128"/>
              </a:rPr>
              <a:t>は</a:t>
            </a:r>
            <a:r>
              <a:rPr lang="ja-JP" altLang="en-US" b="1" dirty="0" smtClean="0">
                <a:solidFill>
                  <a:srgbClr val="002060"/>
                </a:solidFill>
                <a:latin typeface="Meiryo UI" panose="020B0604030504040204" pitchFamily="50" charset="-128"/>
                <a:ea typeface="Meiryo UI" panose="020B0604030504040204" pitchFamily="50" charset="-128"/>
              </a:rPr>
              <a:t>無料！ ②</a:t>
            </a:r>
            <a:r>
              <a:rPr lang="ja-JP" altLang="ja-JP" b="1" dirty="0" smtClean="0">
                <a:solidFill>
                  <a:srgbClr val="002060"/>
                </a:solidFill>
                <a:latin typeface="Meiryo UI" panose="020B0604030504040204" pitchFamily="50" charset="-128"/>
                <a:ea typeface="Meiryo UI" panose="020B0604030504040204" pitchFamily="50" charset="-128"/>
              </a:rPr>
              <a:t>登録手続き</a:t>
            </a:r>
            <a:r>
              <a:rPr lang="ja-JP" altLang="en-US" b="1" dirty="0" smtClean="0">
                <a:solidFill>
                  <a:srgbClr val="002060"/>
                </a:solidFill>
                <a:latin typeface="Meiryo UI" panose="020B0604030504040204" pitchFamily="50" charset="-128"/>
                <a:ea typeface="Meiryo UI" panose="020B0604030504040204" pitchFamily="50" charset="-128"/>
              </a:rPr>
              <a:t>はありません！</a:t>
            </a:r>
            <a:endParaRPr lang="en-US" altLang="ja-JP" b="1" dirty="0" smtClean="0">
              <a:solidFill>
                <a:srgbClr val="002060"/>
              </a:solidFill>
              <a:latin typeface="Meiryo UI" panose="020B0604030504040204" pitchFamily="50" charset="-128"/>
              <a:ea typeface="Meiryo UI" panose="020B0604030504040204" pitchFamily="50" charset="-128"/>
            </a:endParaRPr>
          </a:p>
          <a:p>
            <a:r>
              <a:rPr lang="en-US" altLang="ja-JP" sz="400" dirty="0" smtClean="0">
                <a:solidFill>
                  <a:srgbClr val="002060"/>
                </a:solidFill>
                <a:latin typeface="Meiryo UI" panose="020B0604030504040204" pitchFamily="50" charset="-128"/>
                <a:ea typeface="Meiryo UI" panose="020B0604030504040204" pitchFamily="50" charset="-128"/>
              </a:rPr>
              <a:t/>
            </a:r>
            <a:br>
              <a:rPr lang="en-US" altLang="ja-JP" sz="400" dirty="0" smtClean="0">
                <a:solidFill>
                  <a:srgbClr val="002060"/>
                </a:solidFill>
                <a:latin typeface="Meiryo UI" panose="020B0604030504040204" pitchFamily="50" charset="-128"/>
                <a:ea typeface="Meiryo UI" panose="020B0604030504040204" pitchFamily="50" charset="-128"/>
              </a:rPr>
            </a:br>
            <a:r>
              <a:rPr lang="ja-JP" altLang="en-US" sz="400" dirty="0" smtClean="0">
                <a:solidFill>
                  <a:srgbClr val="002060"/>
                </a:solidFill>
                <a:latin typeface="Meiryo UI" panose="020B0604030504040204" pitchFamily="50" charset="-128"/>
                <a:ea typeface="Meiryo UI" panose="020B0604030504040204" pitchFamily="50" charset="-128"/>
              </a:rPr>
              <a:t>　　　　</a:t>
            </a:r>
            <a:r>
              <a:rPr lang="en-US" altLang="ja-JP" dirty="0" smtClean="0">
                <a:solidFill>
                  <a:srgbClr val="002060"/>
                </a:solidFill>
                <a:latin typeface="Meiryo UI" panose="020B0604030504040204" pitchFamily="50" charset="-128"/>
                <a:ea typeface="Meiryo UI" panose="020B0604030504040204" pitchFamily="50" charset="-128"/>
              </a:rPr>
              <a:t>      </a:t>
            </a:r>
            <a:r>
              <a:rPr lang="ja-JP" altLang="en-US" dirty="0" smtClean="0">
                <a:solidFill>
                  <a:srgbClr val="002060"/>
                </a:solidFill>
                <a:latin typeface="Meiryo UI" panose="020B0604030504040204" pitchFamily="50" charset="-128"/>
                <a:ea typeface="Meiryo UI" panose="020B0604030504040204" pitchFamily="50" charset="-128"/>
              </a:rPr>
              <a:t>・</a:t>
            </a:r>
            <a:r>
              <a:rPr lang="ja-JP" altLang="ja-JP" dirty="0" smtClean="0">
                <a:solidFill>
                  <a:srgbClr val="002060"/>
                </a:solidFill>
                <a:latin typeface="Meiryo UI" panose="020B0604030504040204" pitchFamily="50" charset="-128"/>
                <a:ea typeface="Meiryo UI" panose="020B0604030504040204" pitchFamily="50" charset="-128"/>
              </a:rPr>
              <a:t>だから</a:t>
            </a:r>
            <a:r>
              <a:rPr lang="ja-JP" altLang="en-US" dirty="0" smtClean="0">
                <a:solidFill>
                  <a:srgbClr val="002060"/>
                </a:solidFill>
                <a:latin typeface="Meiryo UI" panose="020B0604030504040204" pitchFamily="50" charset="-128"/>
                <a:ea typeface="Meiryo UI" panose="020B0604030504040204" pitchFamily="50" charset="-128"/>
              </a:rPr>
              <a:t>、工事会社は</a:t>
            </a:r>
            <a:r>
              <a:rPr lang="ja-JP" altLang="ja-JP" dirty="0" smtClean="0">
                <a:solidFill>
                  <a:srgbClr val="002060"/>
                </a:solidFill>
                <a:latin typeface="Meiryo UI" panose="020B0604030504040204" pitchFamily="50" charset="-128"/>
                <a:ea typeface="Meiryo UI" panose="020B0604030504040204" pitchFamily="50" charset="-128"/>
              </a:rPr>
              <a:t>保険</a:t>
            </a:r>
            <a:r>
              <a:rPr lang="ja-JP" altLang="en-US" dirty="0" smtClean="0">
                <a:solidFill>
                  <a:srgbClr val="002060"/>
                </a:solidFill>
                <a:latin typeface="Meiryo UI" panose="020B0604030504040204" pitchFamily="50" charset="-128"/>
                <a:ea typeface="Meiryo UI" panose="020B0604030504040204" pitchFamily="50" charset="-128"/>
              </a:rPr>
              <a:t>加入</a:t>
            </a:r>
            <a:r>
              <a:rPr lang="ja-JP" altLang="ja-JP" dirty="0" smtClean="0">
                <a:solidFill>
                  <a:srgbClr val="002060"/>
                </a:solidFill>
                <a:latin typeface="Meiryo UI" panose="020B0604030504040204" pitchFamily="50" charset="-128"/>
                <a:ea typeface="Meiryo UI" panose="020B0604030504040204" pitchFamily="50" charset="-128"/>
              </a:rPr>
              <a:t>するまで</a:t>
            </a:r>
            <a:r>
              <a:rPr lang="ja-JP" altLang="en-US" dirty="0" smtClean="0">
                <a:solidFill>
                  <a:srgbClr val="002060"/>
                </a:solidFill>
                <a:latin typeface="Meiryo UI" panose="020B0604030504040204" pitchFamily="50" charset="-128"/>
                <a:ea typeface="Meiryo UI" panose="020B0604030504040204" pitchFamily="50" charset="-128"/>
              </a:rPr>
              <a:t>、</a:t>
            </a:r>
            <a:r>
              <a:rPr lang="ja-JP" altLang="ja-JP" dirty="0" smtClean="0">
                <a:solidFill>
                  <a:srgbClr val="002060"/>
                </a:solidFill>
                <a:latin typeface="Meiryo UI" panose="020B0604030504040204" pitchFamily="50" charset="-128"/>
                <a:ea typeface="Meiryo UI" panose="020B0604030504040204" pitchFamily="50" charset="-128"/>
              </a:rPr>
              <a:t>費用負担</a:t>
            </a:r>
            <a:r>
              <a:rPr lang="ja-JP" altLang="en-US" dirty="0" smtClean="0">
                <a:solidFill>
                  <a:srgbClr val="002060"/>
                </a:solidFill>
                <a:latin typeface="Meiryo UI" panose="020B0604030504040204" pitchFamily="50" charset="-128"/>
                <a:ea typeface="Meiryo UI" panose="020B0604030504040204" pitchFamily="50" charset="-128"/>
              </a:rPr>
              <a:t>や無駄な手続き</a:t>
            </a:r>
            <a:r>
              <a:rPr lang="ja-JP" altLang="ja-JP" dirty="0" smtClean="0">
                <a:solidFill>
                  <a:srgbClr val="002060"/>
                </a:solidFill>
                <a:latin typeface="Meiryo UI" panose="020B0604030504040204" pitchFamily="50" charset="-128"/>
                <a:ea typeface="Meiryo UI" panose="020B0604030504040204" pitchFamily="50" charset="-128"/>
              </a:rPr>
              <a:t>は</a:t>
            </a:r>
            <a:r>
              <a:rPr lang="ja-JP" altLang="en-US" dirty="0" smtClean="0">
                <a:solidFill>
                  <a:srgbClr val="002060"/>
                </a:solidFill>
                <a:latin typeface="Meiryo UI" panose="020B0604030504040204" pitchFamily="50" charset="-128"/>
                <a:ea typeface="Meiryo UI" panose="020B0604030504040204" pitchFamily="50" charset="-128"/>
              </a:rPr>
              <a:t>あ</a:t>
            </a:r>
            <a:r>
              <a:rPr lang="ja-JP" altLang="ja-JP" dirty="0" smtClean="0">
                <a:solidFill>
                  <a:srgbClr val="002060"/>
                </a:solidFill>
                <a:latin typeface="Meiryo UI" panose="020B0604030504040204" pitchFamily="50" charset="-128"/>
                <a:ea typeface="Meiryo UI" panose="020B0604030504040204" pitchFamily="50" charset="-128"/>
              </a:rPr>
              <a:t>りません</a:t>
            </a:r>
            <a:r>
              <a:rPr lang="ja-JP" altLang="en-US" dirty="0" smtClean="0">
                <a:solidFill>
                  <a:srgbClr val="002060"/>
                </a:solidFill>
                <a:latin typeface="Meiryo UI" panose="020B0604030504040204" pitchFamily="50" charset="-128"/>
                <a:ea typeface="Meiryo UI" panose="020B0604030504040204" pitchFamily="50" charset="-128"/>
              </a:rPr>
              <a:t>。</a:t>
            </a:r>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r>
              <a:rPr lang="ja-JP" altLang="en-US" b="1" dirty="0" smtClean="0">
                <a:solidFill>
                  <a:srgbClr val="002060"/>
                </a:solidFill>
                <a:latin typeface="Meiryo UI" panose="020B0604030504040204" pitchFamily="50" charset="-128"/>
                <a:ea typeface="Meiryo UI" panose="020B0604030504040204" pitchFamily="50" charset="-128"/>
              </a:rPr>
              <a:t>　４．工事会社の倒産時に、管理組合に支払われる</a:t>
            </a:r>
            <a:r>
              <a:rPr lang="ja-JP" altLang="ja-JP" b="1" dirty="0" smtClean="0">
                <a:solidFill>
                  <a:srgbClr val="002060"/>
                </a:solidFill>
                <a:latin typeface="Meiryo UI" panose="020B0604030504040204" pitchFamily="50" charset="-128"/>
                <a:ea typeface="Meiryo UI" panose="020B0604030504040204" pitchFamily="50" charset="-128"/>
              </a:rPr>
              <a:t>保険金は</a:t>
            </a:r>
            <a:r>
              <a:rPr lang="ja-JP" altLang="en-US" b="1" dirty="0" smtClean="0">
                <a:solidFill>
                  <a:srgbClr val="002060"/>
                </a:solidFill>
                <a:latin typeface="Meiryo UI" panose="020B0604030504040204" pitchFamily="50" charset="-128"/>
                <a:ea typeface="Meiryo UI" panose="020B0604030504040204" pitchFamily="50" charset="-128"/>
              </a:rPr>
              <a:t>、①</a:t>
            </a:r>
            <a:r>
              <a:rPr lang="ja-JP" altLang="ja-JP" b="1" dirty="0" smtClean="0">
                <a:solidFill>
                  <a:srgbClr val="002060"/>
                </a:solidFill>
                <a:latin typeface="Meiryo UI" panose="020B0604030504040204" pitchFamily="50" charset="-128"/>
                <a:ea typeface="Meiryo UI" panose="020B0604030504040204" pitchFamily="50" charset="-128"/>
              </a:rPr>
              <a:t>定額</a:t>
            </a:r>
            <a:r>
              <a:rPr lang="en-US" altLang="ja-JP" b="1" dirty="0" smtClean="0">
                <a:solidFill>
                  <a:srgbClr val="002060"/>
                </a:solidFill>
                <a:latin typeface="Meiryo UI" panose="020B0604030504040204" pitchFamily="50" charset="-128"/>
                <a:ea typeface="Meiryo UI" panose="020B0604030504040204" pitchFamily="50" charset="-128"/>
              </a:rPr>
              <a:t>  </a:t>
            </a:r>
            <a:r>
              <a:rPr lang="ja-JP" altLang="en-US" b="1" dirty="0" smtClean="0">
                <a:solidFill>
                  <a:srgbClr val="002060"/>
                </a:solidFill>
                <a:latin typeface="Meiryo UI" panose="020B0604030504040204" pitchFamily="50" charset="-128"/>
                <a:ea typeface="Meiryo UI" panose="020B0604030504040204" pitchFamily="50" charset="-128"/>
              </a:rPr>
              <a:t>＆ ②保険金の使途制限なし！！</a:t>
            </a:r>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r>
              <a:rPr lang="en-US" altLang="ja-JP" b="1" dirty="0" smtClean="0">
                <a:solidFill>
                  <a:srgbClr val="002060"/>
                </a:solidFill>
                <a:latin typeface="Meiryo UI" panose="020B0604030504040204" pitchFamily="50" charset="-128"/>
                <a:ea typeface="Meiryo UI" panose="020B0604030504040204" pitchFamily="50" charset="-128"/>
              </a:rPr>
              <a:t> </a:t>
            </a:r>
            <a:r>
              <a:rPr lang="ja-JP" altLang="en-US" b="1" dirty="0" smtClean="0">
                <a:solidFill>
                  <a:srgbClr val="002060"/>
                </a:solidFill>
                <a:latin typeface="Meiryo UI" panose="020B0604030504040204" pitchFamily="50" charset="-128"/>
                <a:ea typeface="Meiryo UI" panose="020B0604030504040204" pitchFamily="50" charset="-128"/>
              </a:rPr>
              <a:t>　　　 ・</a:t>
            </a:r>
            <a:r>
              <a:rPr lang="ja-JP" altLang="ja-JP" dirty="0" smtClean="0">
                <a:solidFill>
                  <a:srgbClr val="002060"/>
                </a:solidFill>
                <a:latin typeface="Meiryo UI" panose="020B0604030504040204" pitchFamily="50" charset="-128"/>
                <a:ea typeface="Meiryo UI" panose="020B0604030504040204" pitchFamily="50" charset="-128"/>
              </a:rPr>
              <a:t>だから</a:t>
            </a:r>
            <a:r>
              <a:rPr lang="ja-JP" altLang="en-US" dirty="0" smtClean="0">
                <a:solidFill>
                  <a:srgbClr val="002060"/>
                </a:solidFill>
                <a:latin typeface="Meiryo UI" panose="020B0604030504040204" pitchFamily="50" charset="-128"/>
                <a:ea typeface="Meiryo UI" panose="020B0604030504040204" pitchFamily="50" charset="-128"/>
              </a:rPr>
              <a:t>、</a:t>
            </a:r>
            <a:r>
              <a:rPr lang="ja-JP" altLang="ja-JP" dirty="0" smtClean="0">
                <a:solidFill>
                  <a:srgbClr val="002060"/>
                </a:solidFill>
                <a:latin typeface="Meiryo UI" panose="020B0604030504040204" pitchFamily="50" charset="-128"/>
                <a:ea typeface="Meiryo UI" panose="020B0604030504040204" pitchFamily="50" charset="-128"/>
              </a:rPr>
              <a:t>管理組合は</a:t>
            </a:r>
            <a:r>
              <a:rPr lang="ja-JP" altLang="en-US" dirty="0" smtClean="0">
                <a:solidFill>
                  <a:srgbClr val="002060"/>
                </a:solidFill>
                <a:latin typeface="Meiryo UI" panose="020B0604030504040204" pitchFamily="50" charset="-128"/>
                <a:ea typeface="Meiryo UI" panose="020B0604030504040204" pitchFamily="50" charset="-128"/>
              </a:rPr>
              <a:t>、工事再開～完了等に必要な、様々な費用の支払いに保険金を使用できます。</a:t>
            </a:r>
            <a:r>
              <a:rPr lang="en-US" altLang="ja-JP" sz="400" dirty="0" smtClean="0">
                <a:solidFill>
                  <a:srgbClr val="002060"/>
                </a:solidFill>
                <a:latin typeface="Meiryo UI" panose="020B0604030504040204" pitchFamily="50" charset="-128"/>
                <a:ea typeface="Meiryo UI" panose="020B0604030504040204" pitchFamily="50" charset="-128"/>
              </a:rPr>
              <a:t/>
            </a:r>
            <a:br>
              <a:rPr lang="en-US" altLang="ja-JP" sz="400" dirty="0" smtClean="0">
                <a:solidFill>
                  <a:srgbClr val="002060"/>
                </a:solidFill>
                <a:latin typeface="Meiryo UI" panose="020B0604030504040204" pitchFamily="50" charset="-128"/>
                <a:ea typeface="Meiryo UI" panose="020B0604030504040204" pitchFamily="50" charset="-128"/>
              </a:rPr>
            </a:br>
            <a:r>
              <a:rPr lang="ja-JP" altLang="en-US" sz="400" dirty="0" smtClean="0">
                <a:solidFill>
                  <a:srgbClr val="002060"/>
                </a:solidFill>
                <a:latin typeface="Meiryo UI" panose="020B0604030504040204" pitchFamily="50" charset="-128"/>
                <a:ea typeface="Meiryo UI" panose="020B0604030504040204" pitchFamily="50" charset="-128"/>
              </a:rPr>
              <a:t>　　　　　　</a:t>
            </a:r>
            <a:r>
              <a:rPr lang="ja-JP" altLang="en-US" dirty="0" smtClean="0">
                <a:solidFill>
                  <a:srgbClr val="002060"/>
                </a:solidFill>
                <a:latin typeface="Meiryo UI" panose="020B0604030504040204" pitchFamily="50" charset="-128"/>
                <a:ea typeface="Meiryo UI" panose="020B0604030504040204" pitchFamily="50" charset="-128"/>
              </a:rPr>
              <a:t>　　 　</a:t>
            </a:r>
            <a:r>
              <a:rPr lang="en-US" altLang="ja-JP" sz="1200" dirty="0" smtClean="0">
                <a:solidFill>
                  <a:srgbClr val="002060"/>
                </a:solidFill>
                <a:latin typeface="Meiryo UI" panose="020B0604030504040204" pitchFamily="50" charset="-128"/>
                <a:ea typeface="Meiryo UI" panose="020B0604030504040204" pitchFamily="50" charset="-128"/>
              </a:rPr>
              <a:t>※</a:t>
            </a:r>
            <a:r>
              <a:rPr lang="ja-JP" altLang="ja-JP" sz="1200" dirty="0" smtClean="0">
                <a:solidFill>
                  <a:srgbClr val="002060"/>
                </a:solidFill>
                <a:latin typeface="Meiryo UI" panose="020B0604030504040204" pitchFamily="50" charset="-128"/>
                <a:ea typeface="Meiryo UI" panose="020B0604030504040204" pitchFamily="50" charset="-128"/>
              </a:rPr>
              <a:t>工事金額の</a:t>
            </a:r>
            <a:r>
              <a:rPr lang="en-US" altLang="ja-JP" sz="1200" dirty="0" smtClean="0">
                <a:solidFill>
                  <a:srgbClr val="002060"/>
                </a:solidFill>
                <a:latin typeface="Meiryo UI" panose="020B0604030504040204" pitchFamily="50" charset="-128"/>
                <a:ea typeface="Meiryo UI" panose="020B0604030504040204" pitchFamily="50" charset="-128"/>
              </a:rPr>
              <a:t>10</a:t>
            </a:r>
            <a:r>
              <a:rPr lang="ja-JP" altLang="ja-JP" sz="1200" dirty="0" smtClean="0">
                <a:solidFill>
                  <a:srgbClr val="002060"/>
                </a:solidFill>
                <a:latin typeface="Meiryo UI" panose="020B0604030504040204" pitchFamily="50" charset="-128"/>
                <a:ea typeface="Meiryo UI" panose="020B0604030504040204" pitchFamily="50" charset="-128"/>
              </a:rPr>
              <a:t>％、</a:t>
            </a:r>
            <a:r>
              <a:rPr lang="en-US" altLang="ja-JP" sz="1200" dirty="0" smtClean="0">
                <a:solidFill>
                  <a:srgbClr val="002060"/>
                </a:solidFill>
                <a:latin typeface="Meiryo UI" panose="020B0604030504040204" pitchFamily="50" charset="-128"/>
                <a:ea typeface="Meiryo UI" panose="020B0604030504040204" pitchFamily="50" charset="-128"/>
              </a:rPr>
              <a:t>1000</a:t>
            </a:r>
            <a:r>
              <a:rPr lang="ja-JP" altLang="ja-JP" sz="1200" dirty="0" smtClean="0">
                <a:solidFill>
                  <a:srgbClr val="002060"/>
                </a:solidFill>
                <a:latin typeface="Meiryo UI" panose="020B0604030504040204" pitchFamily="50" charset="-128"/>
                <a:ea typeface="Meiryo UI" panose="020B0604030504040204" pitchFamily="50" charset="-128"/>
              </a:rPr>
              <a:t>万円のどちらか低い金額になります。</a:t>
            </a:r>
            <a:endParaRPr lang="en-US" altLang="ja-JP" sz="1200" dirty="0" smtClean="0">
              <a:solidFill>
                <a:srgbClr val="002060"/>
              </a:solidFill>
              <a:latin typeface="Meiryo UI" panose="020B0604030504040204" pitchFamily="50" charset="-128"/>
              <a:ea typeface="Meiryo UI" panose="020B0604030504040204" pitchFamily="50" charset="-128"/>
            </a:endParaRPr>
          </a:p>
          <a:p>
            <a:r>
              <a:rPr lang="en-US" altLang="ja-JP" sz="1200" dirty="0">
                <a:solidFill>
                  <a:srgbClr val="002060"/>
                </a:solidFill>
                <a:latin typeface="Meiryo UI" panose="020B0604030504040204" pitchFamily="50" charset="-128"/>
                <a:ea typeface="Meiryo UI" panose="020B0604030504040204" pitchFamily="50" charset="-128"/>
              </a:rPr>
              <a:t> </a:t>
            </a:r>
            <a:r>
              <a:rPr lang="en-US" altLang="ja-JP" sz="1200" dirty="0" smtClean="0">
                <a:solidFill>
                  <a:srgbClr val="002060"/>
                </a:solidFill>
                <a:latin typeface="Meiryo UI" panose="020B0604030504040204" pitchFamily="50" charset="-128"/>
                <a:ea typeface="Meiryo UI" panose="020B0604030504040204" pitchFamily="50" charset="-128"/>
              </a:rPr>
              <a:t>   </a:t>
            </a:r>
            <a:r>
              <a:rPr lang="ja-JP" altLang="en-US" sz="1200" dirty="0" smtClean="0">
                <a:solidFill>
                  <a:srgbClr val="002060"/>
                </a:solidFill>
                <a:latin typeface="Meiryo UI" panose="020B0604030504040204" pitchFamily="50" charset="-128"/>
                <a:ea typeface="Meiryo UI" panose="020B0604030504040204" pitchFamily="50" charset="-128"/>
              </a:rPr>
              <a:t>　</a:t>
            </a:r>
            <a:r>
              <a:rPr lang="en-US" altLang="ja-JP" sz="1200" dirty="0" smtClean="0">
                <a:solidFill>
                  <a:srgbClr val="002060"/>
                </a:solidFill>
                <a:latin typeface="Meiryo UI" panose="020B0604030504040204" pitchFamily="50" charset="-128"/>
                <a:ea typeface="Meiryo UI" panose="020B0604030504040204" pitchFamily="50" charset="-128"/>
              </a:rPr>
              <a:t>        ※</a:t>
            </a:r>
            <a:r>
              <a:rPr lang="ja-JP" altLang="en-US" sz="1200" dirty="0" smtClean="0">
                <a:solidFill>
                  <a:srgbClr val="002060"/>
                </a:solidFill>
                <a:latin typeface="Meiryo UI" panose="020B0604030504040204" pitchFamily="50" charset="-128"/>
                <a:ea typeface="Meiryo UI" panose="020B0604030504040204" pitchFamily="50" charset="-128"/>
              </a:rPr>
              <a:t>修繕業界の既存の保証制度では、①仮設足場のやり替え、②過払い金、③増高費用などに、使途制限をしているケースが多いです。</a:t>
            </a:r>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endParaRPr lang="en-US" altLang="ja-JP" sz="200" b="1" dirty="0" smtClean="0">
              <a:solidFill>
                <a:srgbClr val="002060"/>
              </a:solidFill>
              <a:latin typeface="Meiryo UI" panose="020B0604030504040204" pitchFamily="50" charset="-128"/>
              <a:ea typeface="Meiryo UI" panose="020B0604030504040204" pitchFamily="50" charset="-128"/>
            </a:endParaRPr>
          </a:p>
          <a:p>
            <a:endParaRPr lang="en-US" altLang="ja-JP" sz="200" b="1" dirty="0">
              <a:solidFill>
                <a:srgbClr val="002060"/>
              </a:solidFill>
              <a:latin typeface="Meiryo UI" panose="020B0604030504040204" pitchFamily="50" charset="-128"/>
              <a:ea typeface="Meiryo UI" panose="020B0604030504040204" pitchFamily="50" charset="-128"/>
            </a:endParaRPr>
          </a:p>
          <a:p>
            <a:r>
              <a:rPr lang="ja-JP" altLang="en-US" b="1" dirty="0" smtClean="0">
                <a:solidFill>
                  <a:srgbClr val="002060"/>
                </a:solidFill>
                <a:latin typeface="Meiryo UI" panose="020B0604030504040204" pitchFamily="50" charset="-128"/>
                <a:ea typeface="Meiryo UI" panose="020B0604030504040204" pitchFamily="50" charset="-128"/>
              </a:rPr>
              <a:t>　５．さらに、工事再開～完了～アフター保証までを</a:t>
            </a:r>
            <a:r>
              <a:rPr lang="en-US" altLang="ja-JP" b="1" dirty="0" smtClean="0">
                <a:solidFill>
                  <a:srgbClr val="002060"/>
                </a:solidFill>
                <a:latin typeface="Meiryo UI" panose="020B0604030504040204" pitchFamily="50" charset="-128"/>
                <a:ea typeface="Meiryo UI" panose="020B0604030504040204" pitchFamily="50" charset="-128"/>
              </a:rPr>
              <a:t> </a:t>
            </a:r>
            <a:r>
              <a:rPr lang="ja-JP" altLang="ja-JP" b="1" dirty="0" smtClean="0">
                <a:solidFill>
                  <a:srgbClr val="002060"/>
                </a:solidFill>
                <a:latin typeface="Meiryo UI" panose="020B0604030504040204" pitchFamily="50" charset="-128"/>
                <a:ea typeface="Meiryo UI" panose="020B0604030504040204" pitchFamily="50" charset="-128"/>
              </a:rPr>
              <a:t>「</a:t>
            </a:r>
            <a:r>
              <a:rPr lang="en-US" altLang="ja-JP" b="1" dirty="0" smtClean="0">
                <a:solidFill>
                  <a:srgbClr val="002060"/>
                </a:solidFill>
                <a:latin typeface="Meiryo UI" panose="020B0604030504040204" pitchFamily="50" charset="-128"/>
                <a:ea typeface="Meiryo UI" panose="020B0604030504040204" pitchFamily="50" charset="-128"/>
              </a:rPr>
              <a:t>(</a:t>
            </a:r>
            <a:r>
              <a:rPr lang="ja-JP" altLang="ja-JP" b="1" dirty="0" smtClean="0">
                <a:solidFill>
                  <a:srgbClr val="002060"/>
                </a:solidFill>
                <a:latin typeface="Meiryo UI" panose="020B0604030504040204" pitchFamily="50" charset="-128"/>
                <a:ea typeface="Meiryo UI" panose="020B0604030504040204" pitchFamily="50" charset="-128"/>
              </a:rPr>
              <a:t>一社</a:t>
            </a:r>
            <a:r>
              <a:rPr lang="en-US" altLang="ja-JP" b="1" dirty="0" smtClean="0">
                <a:solidFill>
                  <a:srgbClr val="002060"/>
                </a:solidFill>
                <a:latin typeface="Meiryo UI" panose="020B0604030504040204" pitchFamily="50" charset="-128"/>
                <a:ea typeface="Meiryo UI" panose="020B0604030504040204" pitchFamily="50" charset="-128"/>
              </a:rPr>
              <a:t>)</a:t>
            </a:r>
            <a:r>
              <a:rPr lang="ja-JP" altLang="ja-JP" b="1" dirty="0" smtClean="0">
                <a:solidFill>
                  <a:srgbClr val="002060"/>
                </a:solidFill>
                <a:latin typeface="Meiryo UI" panose="020B0604030504040204" pitchFamily="50" charset="-128"/>
                <a:ea typeface="Meiryo UI" panose="020B0604030504040204" pitchFamily="50" charset="-128"/>
              </a:rPr>
              <a:t>マンションあんしんセンター」</a:t>
            </a:r>
            <a:r>
              <a:rPr lang="ja-JP" altLang="en-US" b="1" dirty="0" smtClean="0">
                <a:solidFill>
                  <a:srgbClr val="002060"/>
                </a:solidFill>
                <a:latin typeface="Meiryo UI" panose="020B0604030504040204" pitchFamily="50" charset="-128"/>
                <a:ea typeface="Meiryo UI" panose="020B0604030504040204" pitchFamily="50" charset="-128"/>
              </a:rPr>
              <a:t>（日新火災海上保険の</a:t>
            </a:r>
            <a:endParaRPr lang="en-US" altLang="ja-JP" b="1" dirty="0" smtClean="0">
              <a:solidFill>
                <a:srgbClr val="002060"/>
              </a:solidFill>
              <a:latin typeface="Meiryo UI" panose="020B0604030504040204" pitchFamily="50" charset="-128"/>
              <a:ea typeface="Meiryo UI" panose="020B0604030504040204" pitchFamily="50" charset="-128"/>
            </a:endParaRPr>
          </a:p>
          <a:p>
            <a:r>
              <a:rPr lang="ja-JP" altLang="en-US" b="1" dirty="0">
                <a:solidFill>
                  <a:srgbClr val="002060"/>
                </a:solidFill>
                <a:latin typeface="Meiryo UI" panose="020B0604030504040204" pitchFamily="50" charset="-128"/>
                <a:ea typeface="Meiryo UI" panose="020B0604030504040204" pitchFamily="50" charset="-128"/>
              </a:rPr>
              <a:t>　</a:t>
            </a:r>
            <a:r>
              <a:rPr lang="ja-JP" altLang="en-US" b="1" dirty="0" smtClean="0">
                <a:solidFill>
                  <a:srgbClr val="002060"/>
                </a:solidFill>
                <a:latin typeface="Meiryo UI" panose="020B0604030504040204" pitchFamily="50" charset="-128"/>
                <a:ea typeface="Meiryo UI" panose="020B0604030504040204" pitchFamily="50" charset="-128"/>
              </a:rPr>
              <a:t>　　　提携法人）</a:t>
            </a:r>
            <a:r>
              <a:rPr lang="en-US" altLang="ja-JP" b="1" dirty="0" smtClean="0">
                <a:solidFill>
                  <a:srgbClr val="002060"/>
                </a:solidFill>
                <a:latin typeface="Meiryo UI" panose="020B0604030504040204" pitchFamily="50" charset="-128"/>
                <a:ea typeface="Meiryo UI" panose="020B0604030504040204" pitchFamily="50" charset="-128"/>
              </a:rPr>
              <a:t> </a:t>
            </a:r>
            <a:r>
              <a:rPr lang="ja-JP" altLang="ja-JP" b="1" dirty="0" smtClean="0">
                <a:solidFill>
                  <a:srgbClr val="002060"/>
                </a:solidFill>
                <a:latin typeface="Meiryo UI" panose="020B0604030504040204" pitchFamily="50" charset="-128"/>
                <a:ea typeface="Meiryo UI" panose="020B0604030504040204" pitchFamily="50" charset="-128"/>
              </a:rPr>
              <a:t>がサポートします</a:t>
            </a:r>
            <a:r>
              <a:rPr lang="ja-JP" altLang="en-US" b="1" dirty="0" smtClean="0">
                <a:solidFill>
                  <a:srgbClr val="002060"/>
                </a:solidFill>
                <a:latin typeface="Meiryo UI" panose="020B0604030504040204" pitchFamily="50" charset="-128"/>
                <a:ea typeface="Meiryo UI" panose="020B0604030504040204" pitchFamily="50" charset="-128"/>
              </a:rPr>
              <a:t>！</a:t>
            </a:r>
            <a:r>
              <a:rPr lang="en-US" altLang="ja-JP" sz="400" b="1" dirty="0" smtClean="0">
                <a:solidFill>
                  <a:srgbClr val="002060"/>
                </a:solidFill>
                <a:latin typeface="Meiryo UI" panose="020B0604030504040204" pitchFamily="50" charset="-128"/>
                <a:ea typeface="Meiryo UI" panose="020B0604030504040204" pitchFamily="50" charset="-128"/>
              </a:rPr>
              <a:t/>
            </a:r>
            <a:br>
              <a:rPr lang="en-US" altLang="ja-JP" sz="400" b="1" dirty="0" smtClean="0">
                <a:solidFill>
                  <a:srgbClr val="002060"/>
                </a:solidFill>
                <a:latin typeface="Meiryo UI" panose="020B0604030504040204" pitchFamily="50" charset="-128"/>
                <a:ea typeface="Meiryo UI" panose="020B0604030504040204" pitchFamily="50" charset="-128"/>
              </a:rPr>
            </a:br>
            <a:r>
              <a:rPr lang="en-US" altLang="ja-JP" sz="400" dirty="0" smtClean="0">
                <a:solidFill>
                  <a:srgbClr val="002060"/>
                </a:solidFill>
                <a:latin typeface="Meiryo UI" panose="020B0604030504040204" pitchFamily="50" charset="-128"/>
                <a:ea typeface="Meiryo UI" panose="020B0604030504040204" pitchFamily="50" charset="-128"/>
              </a:rPr>
              <a:t/>
            </a:r>
            <a:br>
              <a:rPr lang="en-US" altLang="ja-JP" sz="400" dirty="0" smtClean="0">
                <a:solidFill>
                  <a:srgbClr val="002060"/>
                </a:solidFill>
                <a:latin typeface="Meiryo UI" panose="020B0604030504040204" pitchFamily="50" charset="-128"/>
                <a:ea typeface="Meiryo UI" panose="020B0604030504040204" pitchFamily="50" charset="-128"/>
              </a:rPr>
            </a:br>
            <a:r>
              <a:rPr lang="ja-JP" altLang="en-US" dirty="0" smtClean="0">
                <a:solidFill>
                  <a:srgbClr val="002060"/>
                </a:solidFill>
                <a:latin typeface="Meiryo UI" panose="020B0604030504040204" pitchFamily="50" charset="-128"/>
                <a:ea typeface="Meiryo UI" panose="020B0604030504040204" pitchFamily="50" charset="-128"/>
              </a:rPr>
              <a:t>　　　　</a:t>
            </a:r>
            <a:r>
              <a:rPr lang="en-US" altLang="ja-JP" dirty="0" smtClean="0">
                <a:solidFill>
                  <a:srgbClr val="002060"/>
                </a:solidFill>
                <a:latin typeface="Meiryo UI" panose="020B0604030504040204" pitchFamily="50" charset="-128"/>
                <a:ea typeface="Meiryo UI" panose="020B0604030504040204" pitchFamily="50" charset="-128"/>
              </a:rPr>
              <a:t>①</a:t>
            </a:r>
            <a:r>
              <a:rPr lang="ja-JP" altLang="en-US" dirty="0" smtClean="0">
                <a:solidFill>
                  <a:srgbClr val="002060"/>
                </a:solidFill>
                <a:latin typeface="Meiryo UI" panose="020B0604030504040204" pitchFamily="50" charset="-128"/>
                <a:ea typeface="Meiryo UI" panose="020B0604030504040204" pitchFamily="50" charset="-128"/>
              </a:rPr>
              <a:t>破産</a:t>
            </a:r>
            <a:r>
              <a:rPr lang="ja-JP" altLang="ja-JP" dirty="0" smtClean="0">
                <a:solidFill>
                  <a:srgbClr val="002060"/>
                </a:solidFill>
                <a:latin typeface="Meiryo UI" panose="020B0604030504040204" pitchFamily="50" charset="-128"/>
                <a:ea typeface="Meiryo UI" panose="020B0604030504040204" pitchFamily="50" charset="-128"/>
              </a:rPr>
              <a:t>管財人</a:t>
            </a:r>
            <a:r>
              <a:rPr lang="ja-JP" altLang="en-US" dirty="0" smtClean="0">
                <a:solidFill>
                  <a:srgbClr val="002060"/>
                </a:solidFill>
                <a:latin typeface="Meiryo UI" panose="020B0604030504040204" pitchFamily="50" charset="-128"/>
                <a:ea typeface="Meiryo UI" panose="020B0604030504040204" pitchFamily="50" charset="-128"/>
              </a:rPr>
              <a:t>等の</a:t>
            </a:r>
            <a:r>
              <a:rPr lang="ja-JP" altLang="ja-JP" dirty="0" smtClean="0">
                <a:solidFill>
                  <a:srgbClr val="002060"/>
                </a:solidFill>
                <a:latin typeface="Meiryo UI" panose="020B0604030504040204" pitchFamily="50" charset="-128"/>
                <a:ea typeface="Meiryo UI" panose="020B0604030504040204" pitchFamily="50" charset="-128"/>
              </a:rPr>
              <a:t>対応、</a:t>
            </a:r>
            <a:r>
              <a:rPr lang="en-US" altLang="ja-JP" dirty="0" smtClean="0">
                <a:solidFill>
                  <a:srgbClr val="002060"/>
                </a:solidFill>
                <a:latin typeface="Meiryo UI" panose="020B0604030504040204" pitchFamily="50" charset="-128"/>
                <a:ea typeface="Meiryo UI" panose="020B0604030504040204" pitchFamily="50" charset="-128"/>
              </a:rPr>
              <a:t>②</a:t>
            </a:r>
            <a:r>
              <a:rPr lang="ja-JP" altLang="en-US" dirty="0" smtClean="0">
                <a:solidFill>
                  <a:srgbClr val="002060"/>
                </a:solidFill>
                <a:latin typeface="Meiryo UI" panose="020B0604030504040204" pitchFamily="50" charset="-128"/>
                <a:ea typeface="Meiryo UI" panose="020B0604030504040204" pitchFamily="50" charset="-128"/>
              </a:rPr>
              <a:t>出来高査定・精算手続き</a:t>
            </a:r>
            <a:r>
              <a:rPr lang="en-US" altLang="ja-JP" dirty="0" smtClean="0">
                <a:solidFill>
                  <a:srgbClr val="002060"/>
                </a:solidFill>
                <a:latin typeface="Meiryo UI" panose="020B0604030504040204" pitchFamily="50" charset="-128"/>
                <a:ea typeface="Meiryo UI" panose="020B0604030504040204" pitchFamily="50" charset="-128"/>
              </a:rPr>
              <a:t>､</a:t>
            </a:r>
            <a:r>
              <a:rPr lang="ja-JP" altLang="en-US" dirty="0" smtClean="0">
                <a:solidFill>
                  <a:srgbClr val="002060"/>
                </a:solidFill>
                <a:latin typeface="Meiryo UI" panose="020B0604030504040204" pitchFamily="50" charset="-128"/>
                <a:ea typeface="Meiryo UI" panose="020B0604030504040204" pitchFamily="50" charset="-128"/>
              </a:rPr>
              <a:t>③</a:t>
            </a:r>
            <a:r>
              <a:rPr lang="ja-JP" altLang="ja-JP" dirty="0" smtClean="0">
                <a:solidFill>
                  <a:srgbClr val="002060"/>
                </a:solidFill>
                <a:latin typeface="Meiryo UI" panose="020B0604030504040204" pitchFamily="50" charset="-128"/>
                <a:ea typeface="Meiryo UI" panose="020B0604030504040204" pitchFamily="50" charset="-128"/>
              </a:rPr>
              <a:t>代替履行業者の斡旋</a:t>
            </a:r>
            <a:r>
              <a:rPr lang="ja-JP" altLang="en-US" dirty="0" smtClean="0">
                <a:solidFill>
                  <a:srgbClr val="002060"/>
                </a:solidFill>
                <a:latin typeface="Meiryo UI" panose="020B0604030504040204" pitchFamily="50" charset="-128"/>
                <a:ea typeface="Meiryo UI" panose="020B0604030504040204" pitchFamily="50" charset="-128"/>
              </a:rPr>
              <a:t>（</a:t>
            </a:r>
            <a:r>
              <a:rPr lang="ja-JP" altLang="ja-JP" dirty="0" smtClean="0">
                <a:solidFill>
                  <a:srgbClr val="002060"/>
                </a:solidFill>
                <a:latin typeface="Meiryo UI" panose="020B0604030504040204" pitchFamily="50" charset="-128"/>
                <a:ea typeface="Meiryo UI" panose="020B0604030504040204" pitchFamily="50" charset="-128"/>
              </a:rPr>
              <a:t>瑕疵</a:t>
            </a:r>
            <a:r>
              <a:rPr lang="ja-JP" altLang="en-US" dirty="0" smtClean="0">
                <a:solidFill>
                  <a:srgbClr val="002060"/>
                </a:solidFill>
                <a:latin typeface="Meiryo UI" panose="020B0604030504040204" pitchFamily="50" charset="-128"/>
                <a:ea typeface="Meiryo UI" panose="020B0604030504040204" pitchFamily="50" charset="-128"/>
              </a:rPr>
              <a:t>保険加入含む）</a:t>
            </a:r>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a:p>
            <a:endParaRPr lang="en-US" altLang="ja-JP" sz="200" dirty="0">
              <a:solidFill>
                <a:srgbClr val="002060"/>
              </a:solidFill>
              <a:latin typeface="Meiryo UI" panose="020B0604030504040204" pitchFamily="50" charset="-128"/>
              <a:ea typeface="Meiryo UI" panose="020B0604030504040204" pitchFamily="50" charset="-128"/>
            </a:endParaRPr>
          </a:p>
          <a:p>
            <a:endParaRPr lang="en-US" altLang="ja-JP" sz="200" dirty="0" smtClean="0">
              <a:solidFill>
                <a:srgbClr val="002060"/>
              </a:solidFill>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912544" y="97681"/>
            <a:ext cx="10782119" cy="523220"/>
          </a:xfrm>
          <a:prstGeom prst="rect">
            <a:avLst/>
          </a:prstGeom>
          <a:noFill/>
        </p:spPr>
        <p:txBody>
          <a:bodyPr wrap="none" rtlCol="0">
            <a:spAutoFit/>
          </a:bodyPr>
          <a:lstStyle/>
          <a:p>
            <a:r>
              <a:rPr kumimoji="1" lang="ja-JP" altLang="en-US" sz="2800" b="1" dirty="0" smtClean="0">
                <a:solidFill>
                  <a:schemeClr val="accent2">
                    <a:lumMod val="75000"/>
                  </a:schemeClr>
                </a:solidFill>
                <a:latin typeface="Meiryo UI" panose="020B0604030504040204" pitchFamily="50" charset="-128"/>
                <a:ea typeface="Meiryo UI" panose="020B0604030504040204" pitchFamily="50" charset="-128"/>
              </a:rPr>
              <a:t>大規模修繕工事の「履行保証保険」  </a:t>
            </a:r>
            <a:r>
              <a:rPr kumimoji="1" lang="ja-JP" altLang="en-US" sz="2400" dirty="0" smtClean="0">
                <a:solidFill>
                  <a:srgbClr val="002060"/>
                </a:solidFill>
                <a:latin typeface="Meiryo UI" panose="020B0604030504040204" pitchFamily="50" charset="-128"/>
                <a:ea typeface="Meiryo UI" panose="020B0604030504040204" pitchFamily="50" charset="-128"/>
              </a:rPr>
              <a:t>日新火災海上保険㈱ </a:t>
            </a:r>
            <a:r>
              <a:rPr kumimoji="1" lang="ja-JP" altLang="en-US" sz="2400" b="1" dirty="0" smtClean="0">
                <a:solidFill>
                  <a:srgbClr val="002060"/>
                </a:solidFill>
                <a:latin typeface="Meiryo UI" panose="020B0604030504040204" pitchFamily="50" charset="-128"/>
                <a:ea typeface="Meiryo UI" panose="020B0604030504040204" pitchFamily="50" charset="-128"/>
              </a:rPr>
              <a:t>５つのポイント！</a:t>
            </a:r>
            <a:endParaRPr kumimoji="1" lang="ja-JP" altLang="en-US" sz="2400" b="1"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177431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17</Words>
  <Application>Microsoft Office PowerPoint</Application>
  <PresentationFormat>ワイド画面</PresentationFormat>
  <Paragraphs>57</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ＭＳ Ｐゴシック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shibutaka</dc:creator>
  <cp:lastModifiedBy>shibutaka</cp:lastModifiedBy>
  <cp:revision>13</cp:revision>
  <dcterms:created xsi:type="dcterms:W3CDTF">2022-10-31T00:47:58Z</dcterms:created>
  <dcterms:modified xsi:type="dcterms:W3CDTF">2022-11-18T02:51:12Z</dcterms:modified>
</cp:coreProperties>
</file>