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1"/>
  </p:sldMasterIdLst>
  <p:notesMasterIdLst>
    <p:notesMasterId r:id="rId6"/>
  </p:notesMasterIdLst>
  <p:sldIdLst>
    <p:sldId id="322" r:id="rId2"/>
    <p:sldId id="319" r:id="rId3"/>
    <p:sldId id="321" r:id="rId4"/>
    <p:sldId id="323" r:id="rId5"/>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varScale="1">
        <p:scale>
          <a:sx n="78" d="100"/>
          <a:sy n="78" d="100"/>
        </p:scale>
        <p:origin x="82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089FE1-8755-4580-9448-4DAB39A7B94D}" type="datetimeFigureOut">
              <a:rPr kumimoji="1" lang="ja-JP" altLang="en-US" smtClean="0"/>
              <a:t>2021/4/24</a:t>
            </a:fld>
            <a:endParaRPr kumimoji="1" lang="ja-JP" altLang="en-US"/>
          </a:p>
        </p:txBody>
      </p:sp>
      <p:sp>
        <p:nvSpPr>
          <p:cNvPr id="4" name="スライド イメージ プレースホルダー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72488E-331C-43E2-B2B0-FD193D376795}" type="slidenum">
              <a:rPr kumimoji="1" lang="ja-JP" altLang="en-US" smtClean="0"/>
              <a:t>‹#›</a:t>
            </a:fld>
            <a:endParaRPr kumimoji="1" lang="ja-JP" altLang="en-US"/>
          </a:p>
        </p:txBody>
      </p:sp>
    </p:spTree>
    <p:extLst>
      <p:ext uri="{BB962C8B-B14F-4D97-AF65-F5344CB8AC3E}">
        <p14:creationId xmlns:p14="http://schemas.microsoft.com/office/powerpoint/2010/main" val="13212441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288817" y="2630943"/>
            <a:ext cx="8114179" cy="1814322"/>
          </a:xfrm>
          <a:solidFill>
            <a:srgbClr val="FFFFFF"/>
          </a:solidFill>
          <a:ln w="38100">
            <a:solidFill>
              <a:srgbClr val="404040"/>
            </a:solidFill>
          </a:ln>
        </p:spPr>
        <p:txBody>
          <a:bodyPr lIns="274320" rIns="274320" anchor="ctr" anchorCtr="1">
            <a:normAutofit/>
          </a:bodyPr>
          <a:lstStyle>
            <a:lvl1pPr algn="ctr">
              <a:defRPr sz="3858">
                <a:solidFill>
                  <a:srgbClr val="262626"/>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363560" y="4797873"/>
            <a:ext cx="5964695" cy="1366754"/>
          </a:xfrm>
          <a:noFill/>
        </p:spPr>
        <p:txBody>
          <a:bodyPr>
            <a:normAutofit/>
          </a:bodyPr>
          <a:lstStyle>
            <a:lvl1pPr marL="0" indent="0" algn="ctr">
              <a:buNone/>
              <a:defRPr sz="2094">
                <a:solidFill>
                  <a:schemeClr val="tx1">
                    <a:lumMod val="75000"/>
                    <a:lumOff val="25000"/>
                  </a:schemeClr>
                </a:solidFill>
              </a:defRPr>
            </a:lvl1pPr>
            <a:lvl2pPr marL="503972" indent="0" algn="ctr">
              <a:buNone/>
              <a:defRPr sz="2094"/>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7" name="Date Placeholder 6"/>
          <p:cNvSpPr>
            <a:spLocks noGrp="1"/>
          </p:cNvSpPr>
          <p:nvPr>
            <p:ph type="dt" sz="half" idx="10"/>
          </p:nvPr>
        </p:nvSpPr>
        <p:spPr/>
        <p:txBody>
          <a:bodyPr/>
          <a:lstStyle/>
          <a:p>
            <a:fld id="{84A6DD42-02F5-4E50-86B0-84285323F3F4}" type="datetime1">
              <a:rPr kumimoji="1" lang="ja-JP" altLang="en-US" smtClean="0"/>
              <a:t>2021/4/24</a:t>
            </a:fld>
            <a:endParaRPr kumimoji="1" lang="ja-JP" altLang="en-US"/>
          </a:p>
        </p:txBody>
      </p:sp>
      <p:sp>
        <p:nvSpPr>
          <p:cNvPr id="8" name="Footer Placeholder 7"/>
          <p:cNvSpPr>
            <a:spLocks noGrp="1"/>
          </p:cNvSpPr>
          <p:nvPr>
            <p:ph type="ftr" sz="quarter" idx="11"/>
          </p:nvPr>
        </p:nvSpPr>
        <p:spPr/>
        <p:txBody>
          <a:bodyPr/>
          <a:lstStyle/>
          <a:p>
            <a:r>
              <a:rPr kumimoji="1" lang="ja-JP" altLang="en-US"/>
              <a:t>株式会社エフアールマーケティング</a:t>
            </a:r>
          </a:p>
        </p:txBody>
      </p:sp>
      <p:sp>
        <p:nvSpPr>
          <p:cNvPr id="9" name="Slide Number Placeholder 8"/>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231986451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A23DC1-A78E-4DDC-8C42-654C4D1BE411}" type="datetime1">
              <a:rPr kumimoji="1" lang="ja-JP" altLang="en-US" smtClean="0"/>
              <a:t>2021/4/24</a:t>
            </a:fld>
            <a:endParaRPr kumimoji="1" lang="ja-JP" altLang="en-US"/>
          </a:p>
        </p:txBody>
      </p:sp>
      <p:sp>
        <p:nvSpPr>
          <p:cNvPr id="5" name="Footer Placeholder 4"/>
          <p:cNvSpPr>
            <a:spLocks noGrp="1"/>
          </p:cNvSpPr>
          <p:nvPr>
            <p:ph type="ftr" sz="quarter" idx="11"/>
          </p:nvPr>
        </p:nvSpPr>
        <p:spPr/>
        <p:txBody>
          <a:bodyPr/>
          <a:lstStyle/>
          <a:p>
            <a:r>
              <a:rPr kumimoji="1" lang="ja-JP" altLang="en-US"/>
              <a:t>株式会社エフアールマーケティング</a:t>
            </a:r>
          </a:p>
        </p:txBody>
      </p:sp>
      <p:sp>
        <p:nvSpPr>
          <p:cNvPr id="6" name="Slide Number Placeholder 5"/>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200518920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88374" y="1033156"/>
            <a:ext cx="1232372" cy="5493364"/>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877903" y="1033156"/>
            <a:ext cx="5514485" cy="549336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A23DC1-A78E-4DDC-8C42-654C4D1BE411}" type="datetime1">
              <a:rPr kumimoji="1" lang="ja-JP" altLang="en-US" smtClean="0"/>
              <a:t>2021/4/24</a:t>
            </a:fld>
            <a:endParaRPr kumimoji="1" lang="ja-JP" altLang="en-US"/>
          </a:p>
        </p:txBody>
      </p:sp>
      <p:sp>
        <p:nvSpPr>
          <p:cNvPr id="5" name="Footer Placeholder 4"/>
          <p:cNvSpPr>
            <a:spLocks noGrp="1"/>
          </p:cNvSpPr>
          <p:nvPr>
            <p:ph type="ftr" sz="quarter" idx="11"/>
          </p:nvPr>
        </p:nvSpPr>
        <p:spPr/>
        <p:txBody>
          <a:bodyPr/>
          <a:lstStyle/>
          <a:p>
            <a:r>
              <a:rPr kumimoji="1" lang="ja-JP" altLang="en-US"/>
              <a:t>株式会社エフアールマーケティング</a:t>
            </a:r>
          </a:p>
        </p:txBody>
      </p:sp>
      <p:sp>
        <p:nvSpPr>
          <p:cNvPr id="6" name="Slide Number Placeholder 5"/>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2449499479"/>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A23DC1-A78E-4DDC-8C42-654C4D1BE411}" type="datetime1">
              <a:rPr kumimoji="1" lang="ja-JP" altLang="en-US" smtClean="0"/>
              <a:t>2021/4/24</a:t>
            </a:fld>
            <a:endParaRPr kumimoji="1" lang="ja-JP" altLang="en-US"/>
          </a:p>
        </p:txBody>
      </p:sp>
      <p:sp>
        <p:nvSpPr>
          <p:cNvPr id="8" name="Footer Placeholder 7"/>
          <p:cNvSpPr>
            <a:spLocks noGrp="1"/>
          </p:cNvSpPr>
          <p:nvPr>
            <p:ph type="ftr" sz="quarter" idx="11"/>
          </p:nvPr>
        </p:nvSpPr>
        <p:spPr/>
        <p:txBody>
          <a:bodyPr/>
          <a:lstStyle/>
          <a:p>
            <a:r>
              <a:rPr kumimoji="1" lang="ja-JP" altLang="en-US"/>
              <a:t>株式会社エフアールマーケティング</a:t>
            </a:r>
          </a:p>
        </p:txBody>
      </p:sp>
      <p:sp>
        <p:nvSpPr>
          <p:cNvPr id="9" name="Slide Number Placeholder 8"/>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7793651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293709" y="2630943"/>
            <a:ext cx="8115086" cy="1814322"/>
          </a:xfrm>
          <a:solidFill>
            <a:srgbClr val="FFFFFF"/>
          </a:solidFill>
          <a:ln w="38100">
            <a:solidFill>
              <a:srgbClr val="404040"/>
            </a:solidFill>
          </a:ln>
        </p:spPr>
        <p:txBody>
          <a:bodyPr lIns="274320" rIns="274320" anchor="ctr" anchorCtr="1">
            <a:normAutofit/>
          </a:bodyPr>
          <a:lstStyle>
            <a:lvl1pPr>
              <a:defRPr sz="3858">
                <a:solidFill>
                  <a:srgbClr val="262626"/>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363560" y="4797786"/>
            <a:ext cx="5964695" cy="1394519"/>
          </a:xfrm>
        </p:spPr>
        <p:txBody>
          <a:bodyPr anchor="t" anchorCtr="1">
            <a:normAutofit/>
          </a:bodyPr>
          <a:lstStyle>
            <a:lvl1pPr marL="0" indent="0">
              <a:buNone/>
              <a:defRPr sz="2094">
                <a:solidFill>
                  <a:schemeClr val="tx1"/>
                </a:solidFill>
              </a:defRPr>
            </a:lvl1pPr>
            <a:lvl2pPr marL="503972" indent="0">
              <a:buNone/>
              <a:defRPr sz="2094">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CB02C824-3947-4742-9517-5E4706CF7CC5}" type="datetime1">
              <a:rPr kumimoji="1" lang="ja-JP" altLang="en-US" smtClean="0"/>
              <a:t>2021/4/24</a:t>
            </a:fld>
            <a:endParaRPr kumimoji="1" lang="ja-JP" altLang="en-US"/>
          </a:p>
        </p:txBody>
      </p:sp>
      <p:sp>
        <p:nvSpPr>
          <p:cNvPr id="8" name="Footer Placeholder 7"/>
          <p:cNvSpPr>
            <a:spLocks noGrp="1"/>
          </p:cNvSpPr>
          <p:nvPr>
            <p:ph type="ftr" sz="quarter" idx="11"/>
          </p:nvPr>
        </p:nvSpPr>
        <p:spPr/>
        <p:txBody>
          <a:bodyPr/>
          <a:lstStyle/>
          <a:p>
            <a:r>
              <a:rPr kumimoji="1" lang="ja-JP" altLang="en-US"/>
              <a:t>株式会社エフアールマーケティング</a:t>
            </a:r>
          </a:p>
        </p:txBody>
      </p:sp>
      <p:sp>
        <p:nvSpPr>
          <p:cNvPr id="9" name="Slide Number Placeholder 8"/>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306748168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288816" y="2907955"/>
            <a:ext cx="3844590" cy="341936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558406" y="2907955"/>
            <a:ext cx="3847505" cy="341936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8" name="Date Placeholder 7"/>
          <p:cNvSpPr>
            <a:spLocks noGrp="1"/>
          </p:cNvSpPr>
          <p:nvPr>
            <p:ph type="dt" sz="half" idx="10"/>
          </p:nvPr>
        </p:nvSpPr>
        <p:spPr/>
        <p:txBody>
          <a:bodyPr/>
          <a:lstStyle/>
          <a:p>
            <a:fld id="{BDA23DC1-A78E-4DDC-8C42-654C4D1BE411}" type="datetime1">
              <a:rPr kumimoji="1" lang="ja-JP" altLang="en-US" smtClean="0"/>
              <a:t>2021/4/24</a:t>
            </a:fld>
            <a:endParaRPr kumimoji="1" lang="ja-JP" altLang="en-US"/>
          </a:p>
        </p:txBody>
      </p:sp>
      <p:sp>
        <p:nvSpPr>
          <p:cNvPr id="9" name="Footer Placeholder 8"/>
          <p:cNvSpPr>
            <a:spLocks noGrp="1"/>
          </p:cNvSpPr>
          <p:nvPr>
            <p:ph type="ftr" sz="quarter" idx="11"/>
          </p:nvPr>
        </p:nvSpPr>
        <p:spPr/>
        <p:txBody>
          <a:bodyPr/>
          <a:lstStyle/>
          <a:p>
            <a:r>
              <a:rPr kumimoji="1" lang="ja-JP" altLang="en-US"/>
              <a:t>株式会社エフアールマーケティング</a:t>
            </a:r>
          </a:p>
        </p:txBody>
      </p:sp>
      <p:sp>
        <p:nvSpPr>
          <p:cNvPr id="10" name="Slide Number Placeholder 9"/>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203068415"/>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88816" y="2550133"/>
            <a:ext cx="3844591" cy="776126"/>
          </a:xfrm>
        </p:spPr>
        <p:txBody>
          <a:bodyPr anchor="b" anchorCtr="1">
            <a:normAutofit/>
          </a:bodyPr>
          <a:lstStyle>
            <a:lvl1pPr marL="0" indent="0" algn="ctr">
              <a:buNone/>
              <a:defRPr sz="2094" b="0" cap="all" spc="110" baseline="0">
                <a:solidFill>
                  <a:schemeClr val="accent2">
                    <a:lumMod val="75000"/>
                  </a:schemeClr>
                </a:solidFill>
              </a:defRPr>
            </a:lvl1pPr>
            <a:lvl2pPr marL="503972" indent="0">
              <a:buNone/>
              <a:defRPr sz="2094"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1288816" y="3464851"/>
            <a:ext cx="3844591" cy="286246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6" name="Content Placeholder 5"/>
          <p:cNvSpPr>
            <a:spLocks noGrp="1"/>
          </p:cNvSpPr>
          <p:nvPr>
            <p:ph sz="quarter" idx="4"/>
          </p:nvPr>
        </p:nvSpPr>
        <p:spPr>
          <a:xfrm>
            <a:off x="5558406" y="3464851"/>
            <a:ext cx="3847505" cy="2862465"/>
          </a:xfrm>
        </p:spPr>
        <p:txBody>
          <a:bodyPr/>
          <a:lstStyle>
            <a:lvl5pP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1" name="Text Placeholder 4"/>
          <p:cNvSpPr>
            <a:spLocks noGrp="1"/>
          </p:cNvSpPr>
          <p:nvPr>
            <p:ph type="body" sz="quarter" idx="13"/>
          </p:nvPr>
        </p:nvSpPr>
        <p:spPr>
          <a:xfrm>
            <a:off x="5558406" y="2550133"/>
            <a:ext cx="3847505" cy="776126"/>
          </a:xfrm>
        </p:spPr>
        <p:txBody>
          <a:bodyPr anchor="b" anchorCtr="1">
            <a:normAutofit/>
          </a:bodyPr>
          <a:lstStyle>
            <a:lvl1pPr marL="0" indent="0" algn="ctr">
              <a:buNone/>
              <a:defRPr sz="2094" b="0" cap="all" spc="110" baseline="0">
                <a:solidFill>
                  <a:schemeClr val="accent2">
                    <a:lumMod val="75000"/>
                  </a:schemeClr>
                </a:solidFill>
              </a:defRPr>
            </a:lvl1pPr>
            <a:lvl2pPr marL="503972" indent="0">
              <a:buNone/>
              <a:defRPr sz="2094"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BDA23DC1-A78E-4DDC-8C42-654C4D1BE411}" type="datetime1">
              <a:rPr kumimoji="1" lang="ja-JP" altLang="en-US" smtClean="0"/>
              <a:t>2021/4/24</a:t>
            </a:fld>
            <a:endParaRPr kumimoji="1" lang="ja-JP" altLang="en-US"/>
          </a:p>
        </p:txBody>
      </p:sp>
      <p:sp>
        <p:nvSpPr>
          <p:cNvPr id="8" name="Footer Placeholder 7"/>
          <p:cNvSpPr>
            <a:spLocks noGrp="1"/>
          </p:cNvSpPr>
          <p:nvPr>
            <p:ph type="ftr" sz="quarter" idx="11"/>
          </p:nvPr>
        </p:nvSpPr>
        <p:spPr/>
        <p:txBody>
          <a:bodyPr/>
          <a:lstStyle/>
          <a:p>
            <a:r>
              <a:rPr kumimoji="1" lang="ja-JP" altLang="en-US"/>
              <a:t>株式会社エフアールマーケティング</a:t>
            </a:r>
          </a:p>
        </p:txBody>
      </p:sp>
      <p:sp>
        <p:nvSpPr>
          <p:cNvPr id="9" name="Slide Number Placeholder 8"/>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62295643"/>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4297BB3-FCCE-45B9-B713-5CD49F741E6E}" type="datetime1">
              <a:rPr kumimoji="1" lang="ja-JP" altLang="en-US" smtClean="0"/>
              <a:t>2021/4/24</a:t>
            </a:fld>
            <a:endParaRPr kumimoji="1" lang="ja-JP" altLang="en-US"/>
          </a:p>
        </p:txBody>
      </p:sp>
      <p:sp>
        <p:nvSpPr>
          <p:cNvPr id="4" name="Footer Placeholder 3"/>
          <p:cNvSpPr>
            <a:spLocks noGrp="1"/>
          </p:cNvSpPr>
          <p:nvPr>
            <p:ph type="ftr" sz="quarter" idx="11"/>
          </p:nvPr>
        </p:nvSpPr>
        <p:spPr/>
        <p:txBody>
          <a:bodyPr/>
          <a:lstStyle/>
          <a:p>
            <a:r>
              <a:rPr kumimoji="1" lang="ja-JP" altLang="en-US"/>
              <a:t>株式会社エフアールマーケティング</a:t>
            </a:r>
          </a:p>
        </p:txBody>
      </p:sp>
      <p:sp>
        <p:nvSpPr>
          <p:cNvPr id="5" name="Slide Number Placeholder 4"/>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2486556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614BD0-FC3E-4211-BCC1-50F3088539A6}" type="datetime1">
              <a:rPr kumimoji="1" lang="ja-JP" altLang="en-US" smtClean="0"/>
              <a:t>2021/4/24</a:t>
            </a:fld>
            <a:endParaRPr kumimoji="1" lang="ja-JP" altLang="en-US"/>
          </a:p>
        </p:txBody>
      </p:sp>
      <p:sp>
        <p:nvSpPr>
          <p:cNvPr id="3" name="Footer Placeholder 2"/>
          <p:cNvSpPr>
            <a:spLocks noGrp="1"/>
          </p:cNvSpPr>
          <p:nvPr>
            <p:ph type="ftr" sz="quarter" idx="11"/>
          </p:nvPr>
        </p:nvSpPr>
        <p:spPr/>
        <p:txBody>
          <a:bodyPr/>
          <a:lstStyle/>
          <a:p>
            <a:r>
              <a:rPr kumimoji="1" lang="ja-JP" altLang="en-US"/>
              <a:t>株式会社エフアールマーケティング</a:t>
            </a:r>
          </a:p>
        </p:txBody>
      </p:sp>
      <p:sp>
        <p:nvSpPr>
          <p:cNvPr id="4" name="Slide Number Placeholder 3"/>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1819454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6" name="Rectangle 25"/>
          <p:cNvSpPr/>
          <p:nvPr/>
        </p:nvSpPr>
        <p:spPr>
          <a:xfrm>
            <a:off x="0" y="0"/>
            <a:ext cx="5345907" cy="7559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749155" y="2473407"/>
            <a:ext cx="3847596" cy="1258289"/>
          </a:xfrm>
          <a:solidFill>
            <a:srgbClr val="FFFFFF"/>
          </a:solidFill>
          <a:ln>
            <a:solidFill>
              <a:srgbClr val="404040"/>
            </a:solidFill>
          </a:ln>
        </p:spPr>
        <p:txBody>
          <a:bodyPr anchor="ctr" anchorCtr="1">
            <a:normAutofit/>
          </a:bodyPr>
          <a:lstStyle>
            <a:lvl1pPr>
              <a:defRPr sz="2315">
                <a:solidFill>
                  <a:srgbClr val="262626"/>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5907227" y="887002"/>
            <a:ext cx="4223266" cy="5785671"/>
          </a:xfrm>
        </p:spPr>
        <p:txBody>
          <a:bodyPr>
            <a:normAutofit/>
          </a:bodyPr>
          <a:lstStyle>
            <a:lvl1pPr>
              <a:defRPr sz="2094">
                <a:solidFill>
                  <a:schemeClr val="tx1"/>
                </a:solidFill>
              </a:defRPr>
            </a:lvl1pPr>
            <a:lvl2pPr>
              <a:defRPr sz="1764">
                <a:solidFill>
                  <a:schemeClr val="tx1"/>
                </a:solidFill>
              </a:defRPr>
            </a:lvl2pPr>
            <a:lvl3pPr>
              <a:defRPr sz="1764">
                <a:solidFill>
                  <a:schemeClr val="tx1"/>
                </a:solidFill>
              </a:defRPr>
            </a:lvl3pPr>
            <a:lvl4pPr>
              <a:defRPr sz="1764">
                <a:solidFill>
                  <a:schemeClr val="tx1"/>
                </a:solidFill>
              </a:defRPr>
            </a:lvl4pPr>
            <a:lvl5pPr>
              <a:defRPr sz="1764">
                <a:solidFill>
                  <a:schemeClr val="tx1"/>
                </a:solidFill>
              </a:defRPr>
            </a:lvl5pPr>
            <a:lvl6pPr>
              <a:defRPr sz="1764"/>
            </a:lvl6pPr>
            <a:lvl7pPr>
              <a:defRPr sz="1764"/>
            </a:lvl7pPr>
            <a:lvl8pPr>
              <a:defRPr sz="1764"/>
            </a:lvl8pPr>
            <a:lvl9pPr>
              <a:defRPr sz="1764"/>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09040" y="3913127"/>
            <a:ext cx="3327827" cy="2418518"/>
          </a:xfrm>
        </p:spPr>
        <p:txBody>
          <a:bodyPr anchor="t" anchorCtr="1">
            <a:normAutofit/>
          </a:bodyPr>
          <a:lstStyle>
            <a:lvl1pPr marL="0" indent="0" algn="ctr">
              <a:buNone/>
              <a:defRPr sz="1653">
                <a:solidFill>
                  <a:srgbClr val="FFFFFF"/>
                </a:solidFill>
              </a:defRPr>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9" name="Date Placeholder 8"/>
          <p:cNvSpPr>
            <a:spLocks noGrp="1"/>
          </p:cNvSpPr>
          <p:nvPr>
            <p:ph type="dt" sz="half" idx="10"/>
          </p:nvPr>
        </p:nvSpPr>
        <p:spPr/>
        <p:txBody>
          <a:bodyPr/>
          <a:lstStyle/>
          <a:p>
            <a:fld id="{BDA23DC1-A78E-4DDC-8C42-654C4D1BE411}" type="datetime1">
              <a:rPr kumimoji="1" lang="ja-JP" altLang="en-US" smtClean="0"/>
              <a:t>2021/4/24</a:t>
            </a:fld>
            <a:endParaRPr kumimoji="1" lang="ja-JP" altLang="en-US"/>
          </a:p>
        </p:txBody>
      </p:sp>
      <p:sp>
        <p:nvSpPr>
          <p:cNvPr id="10" name="Footer Placeholder 9"/>
          <p:cNvSpPr>
            <a:spLocks noGrp="1"/>
          </p:cNvSpPr>
          <p:nvPr>
            <p:ph type="ftr" sz="quarter" idx="11"/>
          </p:nvPr>
        </p:nvSpPr>
        <p:spPr>
          <a:xfrm>
            <a:off x="749156" y="6874264"/>
            <a:ext cx="4450710" cy="352785"/>
          </a:xfrm>
        </p:spPr>
        <p:txBody>
          <a:bodyPr>
            <a:normAutofit/>
          </a:bodyPr>
          <a:lstStyle>
            <a:lvl1pPr>
              <a:defRPr>
                <a:solidFill>
                  <a:srgbClr val="FFFFFF">
                    <a:alpha val="70000"/>
                  </a:srgbClr>
                </a:solidFill>
              </a:defRPr>
            </a:lvl1pPr>
          </a:lstStyle>
          <a:p>
            <a:r>
              <a:rPr kumimoji="1" lang="ja-JP" altLang="en-US"/>
              <a:t>株式会社エフアールマーケティング</a:t>
            </a:r>
          </a:p>
        </p:txBody>
      </p:sp>
      <p:sp>
        <p:nvSpPr>
          <p:cNvPr id="11" name="Slide Number Placeholder 10"/>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267982605"/>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8" name="Rectangle 17"/>
          <p:cNvSpPr/>
          <p:nvPr/>
        </p:nvSpPr>
        <p:spPr>
          <a:xfrm>
            <a:off x="2" y="0"/>
            <a:ext cx="5345905" cy="755967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748427" y="2473405"/>
            <a:ext cx="3849053" cy="1259946"/>
          </a:xfrm>
          <a:solidFill>
            <a:srgbClr val="FFFFFF"/>
          </a:solidFill>
          <a:ln>
            <a:solidFill>
              <a:srgbClr val="262626"/>
            </a:solidFill>
          </a:ln>
        </p:spPr>
        <p:txBody>
          <a:bodyPr anchor="ctr" anchorCtr="1">
            <a:noAutofit/>
          </a:bodyPr>
          <a:lstStyle>
            <a:lvl1pPr>
              <a:defRPr sz="2315">
                <a:solidFill>
                  <a:srgbClr val="262626"/>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345907" y="-46487"/>
            <a:ext cx="5351254" cy="7559675"/>
          </a:xfrm>
          <a:solidFill>
            <a:schemeClr val="bg1">
              <a:lumMod val="75000"/>
            </a:schemeClr>
          </a:solidFill>
        </p:spPr>
        <p:txBody>
          <a:bodyPr anchor="t"/>
          <a:lstStyle>
            <a:lvl1pPr marL="0" indent="0">
              <a:buNone/>
              <a:defRPr sz="3527">
                <a:solidFill>
                  <a:schemeClr val="bg1">
                    <a:lumMod val="85000"/>
                    <a:lumOff val="15000"/>
                  </a:schemeClr>
                </a:solidFill>
              </a:defRPr>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09040" y="3913129"/>
            <a:ext cx="3327827" cy="2418519"/>
          </a:xfrm>
        </p:spPr>
        <p:txBody>
          <a:bodyPr anchor="t" anchorCtr="1">
            <a:normAutofit/>
          </a:bodyPr>
          <a:lstStyle>
            <a:lvl1pPr marL="0" indent="0" algn="ctr">
              <a:buNone/>
              <a:defRPr sz="1653">
                <a:solidFill>
                  <a:srgbClr val="FFFFFF"/>
                </a:solidFill>
              </a:defRPr>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CFB82182-CDC3-498F-9417-875F972621FE}" type="datetime1">
              <a:rPr kumimoji="1" lang="ja-JP" altLang="en-US" smtClean="0"/>
              <a:t>2021/4/24</a:t>
            </a:fld>
            <a:endParaRPr kumimoji="1" lang="ja-JP" altLang="en-US"/>
          </a:p>
        </p:txBody>
      </p:sp>
      <p:sp>
        <p:nvSpPr>
          <p:cNvPr id="9" name="Footer Placeholder 8"/>
          <p:cNvSpPr>
            <a:spLocks noGrp="1"/>
          </p:cNvSpPr>
          <p:nvPr>
            <p:ph type="ftr" sz="quarter" idx="11"/>
          </p:nvPr>
        </p:nvSpPr>
        <p:spPr>
          <a:xfrm>
            <a:off x="748427" y="6874264"/>
            <a:ext cx="4447794" cy="352785"/>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682172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877902" y="1063394"/>
            <a:ext cx="6942844" cy="1310344"/>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877902" y="2907957"/>
            <a:ext cx="6942844" cy="341936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991004" y="6877139"/>
            <a:ext cx="2414907" cy="357115"/>
          </a:xfrm>
          <a:prstGeom prst="rect">
            <a:avLst/>
          </a:prstGeom>
        </p:spPr>
        <p:txBody>
          <a:bodyPr vert="horz" lIns="91440" tIns="45720" rIns="91440" bIns="45720" rtlCol="0" anchor="ctr"/>
          <a:lstStyle>
            <a:lvl1pPr algn="r">
              <a:defRPr sz="1102">
                <a:solidFill>
                  <a:schemeClr val="tx1">
                    <a:alpha val="70000"/>
                  </a:schemeClr>
                </a:solidFill>
              </a:defRPr>
            </a:lvl1pPr>
          </a:lstStyle>
          <a:p>
            <a:fld id="{BDA23DC1-A78E-4DDC-8C42-654C4D1BE411}" type="datetime1">
              <a:rPr kumimoji="1" lang="ja-JP" altLang="en-US" smtClean="0"/>
              <a:t>2021/4/24</a:t>
            </a:fld>
            <a:endParaRPr kumimoji="1" lang="ja-JP" altLang="en-US"/>
          </a:p>
        </p:txBody>
      </p:sp>
      <p:sp>
        <p:nvSpPr>
          <p:cNvPr id="5" name="Footer Placeholder 4"/>
          <p:cNvSpPr>
            <a:spLocks noGrp="1"/>
          </p:cNvSpPr>
          <p:nvPr>
            <p:ph type="ftr" sz="quarter" idx="3"/>
          </p:nvPr>
        </p:nvSpPr>
        <p:spPr>
          <a:xfrm>
            <a:off x="1288816" y="6874264"/>
            <a:ext cx="5327975" cy="352785"/>
          </a:xfrm>
          <a:prstGeom prst="rect">
            <a:avLst/>
          </a:prstGeom>
        </p:spPr>
        <p:txBody>
          <a:bodyPr vert="horz" lIns="91440" tIns="45720" rIns="91440" bIns="45720" rtlCol="0" anchor="ctr"/>
          <a:lstStyle>
            <a:lvl1pPr algn="l">
              <a:defRPr sz="1102">
                <a:solidFill>
                  <a:schemeClr val="tx1">
                    <a:alpha val="70000"/>
                  </a:schemeClr>
                </a:solidFill>
              </a:defRPr>
            </a:lvl1pPr>
          </a:lstStyle>
          <a:p>
            <a:r>
              <a:rPr kumimoji="1" lang="ja-JP" altLang="en-US"/>
              <a:t>株式会社エフアールマーケティング</a:t>
            </a:r>
          </a:p>
        </p:txBody>
      </p:sp>
      <p:sp>
        <p:nvSpPr>
          <p:cNvPr id="6" name="Slide Number Placeholder 5"/>
          <p:cNvSpPr>
            <a:spLocks noGrp="1"/>
          </p:cNvSpPr>
          <p:nvPr>
            <p:ph type="sldNum" sz="quarter" idx="4"/>
          </p:nvPr>
        </p:nvSpPr>
        <p:spPr>
          <a:xfrm>
            <a:off x="9634923" y="6854105"/>
            <a:ext cx="427673" cy="403183"/>
          </a:xfrm>
          <a:prstGeom prst="ellipse">
            <a:avLst/>
          </a:prstGeom>
          <a:solidFill>
            <a:srgbClr val="1D1D1D">
              <a:alpha val="69804"/>
            </a:srgbClr>
          </a:solidFill>
        </p:spPr>
        <p:txBody>
          <a:bodyPr vert="horz" lIns="18288" tIns="45720" rIns="18288" bIns="45720" rtlCol="0" anchor="ctr">
            <a:noAutofit/>
          </a:bodyPr>
          <a:lstStyle>
            <a:lvl1pPr algn="ctr">
              <a:defRPr sz="1213" spc="0" baseline="0">
                <a:solidFill>
                  <a:srgbClr val="FFFFFF"/>
                </a:solidFill>
              </a:defRPr>
            </a:lvl1pPr>
          </a:lstStyle>
          <a:p>
            <a:fld id="{FA601BB4-A35D-41F0-8A62-F82E715B7DE6}" type="slidenum">
              <a:rPr kumimoji="1" lang="ja-JP" altLang="en-US" smtClean="0"/>
              <a:t>‹#›</a:t>
            </a:fld>
            <a:endParaRPr kumimoji="1" lang="ja-JP" altLang="en-US"/>
          </a:p>
        </p:txBody>
      </p:sp>
    </p:spTree>
    <p:extLst>
      <p:ext uri="{BB962C8B-B14F-4D97-AF65-F5344CB8AC3E}">
        <p14:creationId xmlns:p14="http://schemas.microsoft.com/office/powerpoint/2010/main" val="196381743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dt="0"/>
  <p:txStyles>
    <p:titleStyle>
      <a:lvl1pPr algn="ctr" defTabSz="1007943" rtl="0" eaLnBrk="1" latinLnBrk="0" hangingPunct="1">
        <a:lnSpc>
          <a:spcPct val="90000"/>
        </a:lnSpc>
        <a:spcBef>
          <a:spcPct val="0"/>
        </a:spcBef>
        <a:buNone/>
        <a:defRPr kumimoji="1" sz="2866" kern="1200" cap="all" spc="220" baseline="0">
          <a:solidFill>
            <a:srgbClr val="262626"/>
          </a:solidFill>
          <a:latin typeface="+mj-lt"/>
          <a:ea typeface="+mj-ea"/>
          <a:cs typeface="+mj-cs"/>
        </a:defRPr>
      </a:lvl1pPr>
    </p:titleStyle>
    <p:bodyStyle>
      <a:lvl1pPr marL="251986"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984" kern="1200">
          <a:solidFill>
            <a:schemeClr val="tx1">
              <a:lumMod val="85000"/>
              <a:lumOff val="15000"/>
            </a:schemeClr>
          </a:solidFill>
          <a:latin typeface="+mn-lt"/>
          <a:ea typeface="+mn-ea"/>
          <a:cs typeface="+mn-cs"/>
        </a:defRPr>
      </a:lvl1pPr>
      <a:lvl2pPr marL="503972"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a:solidFill>
            <a:schemeClr val="tx1">
              <a:lumMod val="85000"/>
              <a:lumOff val="15000"/>
            </a:schemeClr>
          </a:solidFill>
          <a:latin typeface="+mn-lt"/>
          <a:ea typeface="+mn-ea"/>
          <a:cs typeface="+mn-cs"/>
        </a:defRPr>
      </a:lvl2pPr>
      <a:lvl3pPr marL="755957"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a:solidFill>
            <a:schemeClr val="tx1">
              <a:lumMod val="85000"/>
              <a:lumOff val="15000"/>
            </a:schemeClr>
          </a:solidFill>
          <a:latin typeface="+mn-lt"/>
          <a:ea typeface="+mn-ea"/>
          <a:cs typeface="+mn-cs"/>
        </a:defRPr>
      </a:lvl3pPr>
      <a:lvl4pPr marL="1007943"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a:solidFill>
            <a:schemeClr val="tx1">
              <a:lumMod val="85000"/>
              <a:lumOff val="15000"/>
            </a:schemeClr>
          </a:solidFill>
          <a:latin typeface="+mn-lt"/>
          <a:ea typeface="+mn-ea"/>
          <a:cs typeface="+mn-cs"/>
        </a:defRPr>
      </a:lvl4pPr>
      <a:lvl5pPr marL="1259929"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a:solidFill>
            <a:schemeClr val="tx1">
              <a:lumMod val="85000"/>
              <a:lumOff val="15000"/>
            </a:schemeClr>
          </a:solidFill>
          <a:latin typeface="+mn-lt"/>
          <a:ea typeface="+mn-ea"/>
          <a:cs typeface="+mn-cs"/>
        </a:defRPr>
      </a:lvl5pPr>
      <a:lvl6pPr marL="1448918"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a:solidFill>
            <a:schemeClr val="tx1"/>
          </a:solidFill>
          <a:latin typeface="+mn-lt"/>
          <a:ea typeface="+mn-ea"/>
          <a:cs typeface="+mn-cs"/>
        </a:defRPr>
      </a:lvl6pPr>
      <a:lvl7pPr marL="1637908"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a:solidFill>
            <a:schemeClr val="tx1"/>
          </a:solidFill>
          <a:latin typeface="+mn-lt"/>
          <a:ea typeface="+mn-ea"/>
          <a:cs typeface="+mn-cs"/>
        </a:defRPr>
      </a:lvl7pPr>
      <a:lvl8pPr marL="1826897"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baseline="0">
          <a:solidFill>
            <a:schemeClr val="tx1"/>
          </a:solidFill>
          <a:latin typeface="+mn-lt"/>
          <a:ea typeface="+mn-ea"/>
          <a:cs typeface="+mn-cs"/>
        </a:defRPr>
      </a:lvl8pPr>
      <a:lvl9pPr marL="2015886" indent="-251986" algn="l" defTabSz="1007943" rtl="0" eaLnBrk="1" latinLnBrk="0" hangingPunct="1">
        <a:lnSpc>
          <a:spcPct val="100000"/>
        </a:lnSpc>
        <a:spcBef>
          <a:spcPts val="1102"/>
        </a:spcBef>
        <a:buClr>
          <a:schemeClr val="accent2"/>
        </a:buClr>
        <a:buFont typeface="Arial" panose="020B0604020202020204" pitchFamily="34" charset="0"/>
        <a:buChar char="•"/>
        <a:defRPr kumimoji="1" sz="1764" kern="1200" baseline="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4.jpg"/><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xmlns="" id="{DF7DF258-3F4F-4AF4-8FE8-35CE03E704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691813" cy="7559675"/>
          </a:xfrm>
          <a:prstGeom prst="rect">
            <a:avLst/>
          </a:prstGeom>
        </p:spPr>
      </p:pic>
      <p:sp>
        <p:nvSpPr>
          <p:cNvPr id="5" name="テキスト ボックス 4">
            <a:extLst>
              <a:ext uri="{FF2B5EF4-FFF2-40B4-BE49-F238E27FC236}">
                <a16:creationId xmlns:a16="http://schemas.microsoft.com/office/drawing/2014/main" xmlns="" id="{66F6E57C-6726-4388-9A44-7BE3F4696148}"/>
              </a:ext>
            </a:extLst>
          </p:cNvPr>
          <p:cNvSpPr txBox="1"/>
          <p:nvPr/>
        </p:nvSpPr>
        <p:spPr>
          <a:xfrm>
            <a:off x="5739313" y="6564704"/>
            <a:ext cx="3948517" cy="397673"/>
          </a:xfrm>
          <a:prstGeom prst="rect">
            <a:avLst/>
          </a:prstGeom>
          <a:noFill/>
        </p:spPr>
        <p:txBody>
          <a:bodyPr wrap="none" rtlCol="0">
            <a:spAutoFit/>
          </a:bodyPr>
          <a:lstStyle/>
          <a:p>
            <a:r>
              <a:rPr kumimoji="1" lang="ja-JP" altLang="en-US" sz="1984" dirty="0"/>
              <a:t>株式会社エフアールマーケティング</a:t>
            </a:r>
          </a:p>
        </p:txBody>
      </p:sp>
      <p:sp>
        <p:nvSpPr>
          <p:cNvPr id="7" name="Rectangle 2">
            <a:extLst>
              <a:ext uri="{FF2B5EF4-FFF2-40B4-BE49-F238E27FC236}">
                <a16:creationId xmlns:a16="http://schemas.microsoft.com/office/drawing/2014/main" xmlns="" id="{7FAFC87C-A799-4DC6-B9CE-D869CC83FD23}"/>
              </a:ext>
            </a:extLst>
          </p:cNvPr>
          <p:cNvSpPr>
            <a:spLocks noChangeArrowheads="1"/>
          </p:cNvSpPr>
          <p:nvPr/>
        </p:nvSpPr>
        <p:spPr bwMode="auto">
          <a:xfrm>
            <a:off x="6615914" y="174072"/>
            <a:ext cx="203625" cy="407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796" tIns="50398" rIns="100796" bIns="50398" numCol="1" anchor="ctr" anchorCtr="0" compatLnSpc="1">
            <a:prstTxWarp prst="textNoShape">
              <a:avLst/>
            </a:prstTxWarp>
            <a:spAutoFit/>
          </a:bodyPr>
          <a:lstStyle/>
          <a:p>
            <a:endParaRPr lang="ja-JP" altLang="en-US" sz="1984"/>
          </a:p>
        </p:txBody>
      </p:sp>
      <p:pic>
        <p:nvPicPr>
          <p:cNvPr id="1025" name="Picture 1">
            <a:extLst>
              <a:ext uri="{FF2B5EF4-FFF2-40B4-BE49-F238E27FC236}">
                <a16:creationId xmlns:a16="http://schemas.microsoft.com/office/drawing/2014/main" xmlns="" id="{4B957423-DFD0-4974-9BC1-8DB3B44039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82210" y="312812"/>
            <a:ext cx="2008843" cy="503978"/>
          </a:xfrm>
          <a:prstGeom prst="rect">
            <a:avLst/>
          </a:prstGeom>
          <a:noFill/>
          <a:extLst>
            <a:ext uri="{909E8E84-426E-40DD-AFC4-6F175D3DCCD1}">
              <a14:hiddenFill xmlns:a14="http://schemas.microsoft.com/office/drawing/2010/main">
                <a:solidFill>
                  <a:srgbClr val="FFFFFF"/>
                </a:solidFill>
              </a14:hiddenFill>
            </a:ext>
          </a:extLst>
        </p:spPr>
      </p:pic>
      <p:sp>
        <p:nvSpPr>
          <p:cNvPr id="9" name="タイトル 8">
            <a:extLst>
              <a:ext uri="{FF2B5EF4-FFF2-40B4-BE49-F238E27FC236}">
                <a16:creationId xmlns:a16="http://schemas.microsoft.com/office/drawing/2014/main" xmlns="" id="{8DB8BAF8-A31C-4218-A3A8-33B319FB558A}"/>
              </a:ext>
            </a:extLst>
          </p:cNvPr>
          <p:cNvSpPr>
            <a:spLocks noGrp="1"/>
          </p:cNvSpPr>
          <p:nvPr>
            <p:ph type="ctrTitle"/>
          </p:nvPr>
        </p:nvSpPr>
        <p:spPr>
          <a:xfrm>
            <a:off x="1288816" y="1546455"/>
            <a:ext cx="8114179" cy="1814322"/>
          </a:xfrm>
          <a:noFill/>
        </p:spPr>
        <p:txBody>
          <a:bodyPr>
            <a:normAutofit/>
          </a:bodyPr>
          <a:lstStyle/>
          <a:p>
            <a:pPr algn="ctr"/>
            <a:r>
              <a:rPr lang="ja-JP" altLang="en-US" sz="4000" dirty="0">
                <a:solidFill>
                  <a:schemeClr val="bg1"/>
                </a:solidFill>
              </a:rPr>
              <a:t>健康志向で注目の地中海式食事　　　　　</a:t>
            </a:r>
            <a:r>
              <a:rPr lang="en-US" altLang="ja-JP" sz="4000" dirty="0">
                <a:solidFill>
                  <a:schemeClr val="bg1"/>
                </a:solidFill>
              </a:rPr>
              <a:t>(</a:t>
            </a:r>
            <a:r>
              <a:rPr lang="ja-JP" altLang="en-US" sz="4000" dirty="0">
                <a:solidFill>
                  <a:schemeClr val="bg1"/>
                </a:solidFill>
              </a:rPr>
              <a:t>ギリシャ料理）</a:t>
            </a:r>
          </a:p>
        </p:txBody>
      </p:sp>
      <p:sp>
        <p:nvSpPr>
          <p:cNvPr id="12" name="字幕 11">
            <a:extLst>
              <a:ext uri="{FF2B5EF4-FFF2-40B4-BE49-F238E27FC236}">
                <a16:creationId xmlns:a16="http://schemas.microsoft.com/office/drawing/2014/main" xmlns="" id="{22A395AA-2B10-47CB-BDE1-0DC9DF2BC3C7}"/>
              </a:ext>
            </a:extLst>
          </p:cNvPr>
          <p:cNvSpPr>
            <a:spLocks noGrp="1"/>
          </p:cNvSpPr>
          <p:nvPr>
            <p:ph type="subTitle" idx="1"/>
          </p:nvPr>
        </p:nvSpPr>
        <p:spPr>
          <a:xfrm>
            <a:off x="1817514" y="4198898"/>
            <a:ext cx="8064896" cy="1179309"/>
          </a:xfrm>
        </p:spPr>
        <p:txBody>
          <a:bodyPr>
            <a:normAutofit/>
          </a:bodyPr>
          <a:lstStyle/>
          <a:p>
            <a:r>
              <a:rPr lang="ja-JP" altLang="en-US" sz="2400" b="1" dirty="0">
                <a:solidFill>
                  <a:schemeClr val="tx1"/>
                </a:solidFill>
              </a:rPr>
              <a:t>ギリシャ料理に絶対欠かせないソールフード</a:t>
            </a:r>
            <a:endParaRPr lang="en-US" altLang="ja-JP" sz="2400" b="1" dirty="0">
              <a:solidFill>
                <a:schemeClr val="tx1"/>
              </a:solidFill>
            </a:endParaRPr>
          </a:p>
          <a:p>
            <a:r>
              <a:rPr lang="ja-JP" altLang="en-US" sz="3200" b="1" dirty="0">
                <a:solidFill>
                  <a:schemeClr val="tx1"/>
                </a:solidFill>
                <a:latin typeface="HGS創英角ﾎﾟｯﾌﾟ体" panose="040B0A00000000000000" pitchFamily="50" charset="-128"/>
                <a:ea typeface="HGS創英角ﾎﾟｯﾌﾟ体" panose="040B0A00000000000000" pitchFamily="50" charset="-128"/>
              </a:rPr>
              <a:t>フェタチーズ</a:t>
            </a:r>
          </a:p>
        </p:txBody>
      </p:sp>
    </p:spTree>
    <p:extLst>
      <p:ext uri="{BB962C8B-B14F-4D97-AF65-F5344CB8AC3E}">
        <p14:creationId xmlns:p14="http://schemas.microsoft.com/office/powerpoint/2010/main" val="278240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xmlns="" id="{4374E944-3CB2-46BF-AA1C-D9553DF67B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34" y="4309830"/>
            <a:ext cx="5007040" cy="3146856"/>
          </a:xfrm>
          <a:prstGeom prst="ellipse">
            <a:avLst/>
          </a:prstGeom>
          <a:effectLst>
            <a:softEdge rad="317500"/>
          </a:effectLst>
        </p:spPr>
      </p:pic>
      <p:sp>
        <p:nvSpPr>
          <p:cNvPr id="13" name="四角形: 角を丸くする 12">
            <a:extLst>
              <a:ext uri="{FF2B5EF4-FFF2-40B4-BE49-F238E27FC236}">
                <a16:creationId xmlns:a16="http://schemas.microsoft.com/office/drawing/2014/main" xmlns="" id="{A4B05303-AB2F-4011-BE9D-137F9E92D936}"/>
              </a:ext>
            </a:extLst>
          </p:cNvPr>
          <p:cNvSpPr/>
          <p:nvPr/>
        </p:nvSpPr>
        <p:spPr>
          <a:xfrm>
            <a:off x="3076505" y="1695086"/>
            <a:ext cx="8810679" cy="22033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764" b="1" dirty="0">
              <a:solidFill>
                <a:schemeClr val="tx1"/>
              </a:solidFill>
              <a:latin typeface="Meiryo UI" panose="020B0604030504040204" pitchFamily="50" charset="-128"/>
              <a:ea typeface="Meiryo UI" panose="020B0604030504040204" pitchFamily="50" charset="-128"/>
            </a:endParaRPr>
          </a:p>
        </p:txBody>
      </p:sp>
      <p:sp>
        <p:nvSpPr>
          <p:cNvPr id="30" name="四角形: 角を丸くする 29">
            <a:extLst>
              <a:ext uri="{FF2B5EF4-FFF2-40B4-BE49-F238E27FC236}">
                <a16:creationId xmlns:a16="http://schemas.microsoft.com/office/drawing/2014/main" xmlns="" id="{6D73BB36-01CE-42E6-BFCE-7BC26E4398D4}"/>
              </a:ext>
            </a:extLst>
          </p:cNvPr>
          <p:cNvSpPr/>
          <p:nvPr/>
        </p:nvSpPr>
        <p:spPr>
          <a:xfrm>
            <a:off x="214352" y="2947306"/>
            <a:ext cx="9129619" cy="30208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543" b="1" dirty="0">
                <a:solidFill>
                  <a:schemeClr val="tx1"/>
                </a:solidFill>
                <a:latin typeface="Meiryo UI" panose="020B0604030504040204" pitchFamily="50" charset="-128"/>
                <a:ea typeface="Meiryo UI" panose="020B0604030504040204" pitchFamily="50" charset="-128"/>
              </a:rPr>
              <a:t>　</a:t>
            </a:r>
            <a:r>
              <a:rPr kumimoji="1" lang="ja-JP" altLang="en-US" sz="2000" b="1" dirty="0">
                <a:solidFill>
                  <a:schemeClr val="tx1"/>
                </a:solidFill>
                <a:latin typeface="Meiryo UI" panose="020B0604030504040204" pitchFamily="50" charset="-128"/>
                <a:ea typeface="Meiryo UI" panose="020B0604030504040204" pitchFamily="50" charset="-128"/>
              </a:rPr>
              <a:t>➡　</a:t>
            </a:r>
            <a:r>
              <a:rPr kumimoji="1" lang="en-US" altLang="ja-JP" sz="2000" b="1" dirty="0">
                <a:solidFill>
                  <a:schemeClr val="tx1"/>
                </a:solidFill>
                <a:latin typeface="Meiryo UI" panose="020B0604030504040204" pitchFamily="50" charset="-128"/>
                <a:ea typeface="Meiryo UI" panose="020B0604030504040204" pitchFamily="50" charset="-128"/>
              </a:rPr>
              <a:t>2010</a:t>
            </a:r>
            <a:r>
              <a:rPr kumimoji="1" lang="ja-JP" altLang="en-US" sz="2000" b="1" dirty="0">
                <a:solidFill>
                  <a:schemeClr val="tx1"/>
                </a:solidFill>
                <a:latin typeface="Meiryo UI" panose="020B0604030504040204" pitchFamily="50" charset="-128"/>
                <a:ea typeface="Meiryo UI" panose="020B0604030504040204" pitchFamily="50" charset="-128"/>
              </a:rPr>
              <a:t>年にユネスコ無形文化遺産に登録された地中海料理のギリシャ料理</a:t>
            </a:r>
            <a:endParaRPr kumimoji="1" lang="en-US" altLang="ja-JP" sz="2000" b="1" dirty="0">
              <a:solidFill>
                <a:schemeClr val="tx1"/>
              </a:solidFill>
              <a:latin typeface="Meiryo UI" panose="020B0604030504040204" pitchFamily="50" charset="-128"/>
              <a:ea typeface="Meiryo UI" panose="020B0604030504040204" pitchFamily="50" charset="-128"/>
            </a:endParaRPr>
          </a:p>
          <a:p>
            <a:r>
              <a:rPr kumimoji="1" lang="ja-JP" altLang="en-US" sz="2000" b="1" dirty="0">
                <a:solidFill>
                  <a:schemeClr val="tx1"/>
                </a:solidFill>
                <a:latin typeface="Meiryo UI" panose="020B0604030504040204" pitchFamily="50" charset="-128"/>
                <a:ea typeface="Meiryo UI" panose="020B0604030504040204" pitchFamily="50" charset="-128"/>
              </a:rPr>
              <a:t>  </a:t>
            </a:r>
            <a:endParaRPr kumimoji="1" lang="en-US" altLang="ja-JP" sz="1543" b="1" dirty="0">
              <a:solidFill>
                <a:schemeClr val="tx1"/>
              </a:solidFill>
              <a:latin typeface="Meiryo UI" panose="020B0604030504040204" pitchFamily="50" charset="-128"/>
              <a:ea typeface="Meiryo UI" panose="020B0604030504040204" pitchFamily="50" charset="-128"/>
            </a:endParaRPr>
          </a:p>
          <a:p>
            <a:r>
              <a:rPr kumimoji="1" lang="ja-JP" altLang="en-US" sz="1543" b="1" dirty="0">
                <a:solidFill>
                  <a:schemeClr val="tx1"/>
                </a:solidFill>
                <a:latin typeface="Meiryo UI" panose="020B0604030504040204" pitchFamily="50" charset="-128"/>
                <a:ea typeface="Meiryo UI" panose="020B0604030504040204" pitchFamily="50" charset="-128"/>
              </a:rPr>
              <a:t>　　　　　　　</a:t>
            </a:r>
            <a:endParaRPr kumimoji="1" lang="ja-JP" altLang="en-US" sz="1543" b="1" dirty="0">
              <a:solidFill>
                <a:srgbClr val="FF0000"/>
              </a:solidFill>
              <a:latin typeface="Meiryo UI" panose="020B0604030504040204" pitchFamily="50" charset="-128"/>
              <a:ea typeface="Meiryo UI" panose="020B0604030504040204" pitchFamily="50" charset="-128"/>
            </a:endParaRPr>
          </a:p>
        </p:txBody>
      </p:sp>
      <p:sp>
        <p:nvSpPr>
          <p:cNvPr id="3" name="タイトル 1">
            <a:extLst>
              <a:ext uri="{FF2B5EF4-FFF2-40B4-BE49-F238E27FC236}">
                <a16:creationId xmlns:a16="http://schemas.microsoft.com/office/drawing/2014/main" xmlns="" id="{7AE82CE9-E7FC-45A8-860C-25B6A2008615}"/>
              </a:ext>
            </a:extLst>
          </p:cNvPr>
          <p:cNvSpPr txBox="1">
            <a:spLocks/>
          </p:cNvSpPr>
          <p:nvPr/>
        </p:nvSpPr>
        <p:spPr>
          <a:xfrm rot="20891973">
            <a:off x="195527" y="522748"/>
            <a:ext cx="4098378" cy="435454"/>
          </a:xfrm>
          <a:prstGeom prst="rect">
            <a:avLst/>
          </a:prstGeom>
          <a:solidFill>
            <a:srgbClr val="FFFFCC"/>
          </a:solidFill>
          <a:ln w="19050">
            <a:solidFill>
              <a:schemeClr val="tx1"/>
            </a:solidFill>
          </a:ln>
        </p:spPr>
        <p:txBody>
          <a:bodyPr>
            <a:noAutofit/>
          </a:bodyPr>
          <a:lstStyle>
            <a:lvl1pPr algn="ctr" defTabSz="457200" rtl="0" eaLnBrk="1" latinLnBrk="0" hangingPunct="1">
              <a:spcBef>
                <a:spcPct val="0"/>
              </a:spcBef>
              <a:buNone/>
              <a:defRPr kumimoji="1" sz="4400" kern="1200" cap="none">
                <a:ln w="3175" cmpd="sng">
                  <a:noFill/>
                </a:ln>
                <a:solidFill>
                  <a:schemeClr val="tx1">
                    <a:lumMod val="85000"/>
                    <a:lumOff val="15000"/>
                  </a:schemeClr>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l"/>
            <a:r>
              <a:rPr lang="en-US" altLang="ja-JP" sz="2400" b="1" dirty="0">
                <a:solidFill>
                  <a:schemeClr val="tx1"/>
                </a:solidFill>
                <a:latin typeface="Ink Free" panose="03080402000500000000" pitchFamily="66" charset="0"/>
                <a:ea typeface="Meiryo UI" panose="020B0604030504040204" pitchFamily="50" charset="-128"/>
                <a:cs typeface="Meiryo UI" panose="020B0604030504040204" pitchFamily="50" charset="-128"/>
              </a:rPr>
              <a:t>MONTHLY CHEESE AUGUST</a:t>
            </a:r>
            <a:r>
              <a:rPr lang="en-US" altLang="ja-JP" sz="2646" b="1" dirty="0">
                <a:solidFill>
                  <a:schemeClr val="tx1"/>
                </a:solidFill>
                <a:latin typeface="Ink Free" panose="03080402000500000000" pitchFamily="66" charset="0"/>
                <a:ea typeface="Meiryo UI" panose="020B0604030504040204" pitchFamily="50" charset="-128"/>
                <a:cs typeface="Meiryo UI" panose="020B0604030504040204" pitchFamily="50" charset="-128"/>
              </a:rPr>
              <a:t> </a:t>
            </a:r>
            <a:r>
              <a:rPr lang="ja-JP" altLang="en-US" sz="2646" b="1" dirty="0">
                <a:solidFill>
                  <a:schemeClr val="tx1"/>
                </a:solidFill>
                <a:latin typeface="Ink Free" panose="03080402000500000000" pitchFamily="66" charset="0"/>
                <a:ea typeface="Meiryo UI" panose="020B0604030504040204" pitchFamily="50" charset="-128"/>
                <a:cs typeface="Meiryo UI" panose="020B0604030504040204" pitchFamily="50" charset="-128"/>
              </a:rPr>
              <a:t>　　</a:t>
            </a:r>
            <a:r>
              <a:rPr lang="ja-JP" altLang="en-US" sz="2205" b="1" dirty="0">
                <a:solidFill>
                  <a:schemeClr val="tx1"/>
                </a:solidFill>
                <a:latin typeface="Ink Free" panose="03080402000500000000" pitchFamily="66" charset="0"/>
                <a:ea typeface="Meiryo UI" panose="020B0604030504040204" pitchFamily="50" charset="-128"/>
                <a:cs typeface="Meiryo UI" panose="020B0604030504040204" pitchFamily="50" charset="-128"/>
              </a:rPr>
              <a:t>　</a:t>
            </a:r>
            <a:r>
              <a:rPr lang="ja-JP" altLang="en-US" sz="2205"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543" b="1" dirty="0">
                <a:solidFill>
                  <a:srgbClr val="C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543" dirty="0">
                <a:latin typeface="Meiryo UI" panose="020B0604030504040204" pitchFamily="50" charset="-128"/>
                <a:ea typeface="Meiryo UI" panose="020B0604030504040204" pitchFamily="50" charset="-128"/>
                <a:cs typeface="Meiryo UI" panose="020B0604030504040204" pitchFamily="50" charset="-128"/>
              </a:rPr>
              <a:t>　　</a:t>
            </a:r>
            <a:r>
              <a:rPr lang="ja-JP" altLang="en-US" sz="2205" dirty="0">
                <a:latin typeface="Meiryo UI" panose="020B0604030504040204" pitchFamily="50" charset="-128"/>
                <a:ea typeface="Meiryo UI" panose="020B0604030504040204" pitchFamily="50" charset="-128"/>
                <a:cs typeface="Meiryo UI" panose="020B0604030504040204" pitchFamily="50" charset="-128"/>
              </a:rPr>
              <a:t>　　　　　　　　</a:t>
            </a:r>
            <a:endParaRPr lang="ja-JP" altLang="en-US"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正方形/長方形 13">
            <a:extLst>
              <a:ext uri="{FF2B5EF4-FFF2-40B4-BE49-F238E27FC236}">
                <a16:creationId xmlns:a16="http://schemas.microsoft.com/office/drawing/2014/main" xmlns="" id="{918A82DD-E955-4225-BBC8-670FF962FFD6}"/>
              </a:ext>
            </a:extLst>
          </p:cNvPr>
          <p:cNvSpPr/>
          <p:nvPr/>
        </p:nvSpPr>
        <p:spPr>
          <a:xfrm>
            <a:off x="1055174" y="871932"/>
            <a:ext cx="9472958" cy="635110"/>
          </a:xfrm>
          <a:prstGeom prst="rect">
            <a:avLst/>
          </a:prstGeom>
        </p:spPr>
        <p:txBody>
          <a:bodyPr wrap="square">
            <a:spAutoFit/>
          </a:bodyPr>
          <a:lstStyle/>
          <a:p>
            <a:r>
              <a:rPr lang="ja-JP" altLang="en-US" sz="3527" dirty="0">
                <a:solidFill>
                  <a:srgbClr val="812727"/>
                </a:solidFill>
                <a:latin typeface="YuMincho-Regular"/>
              </a:rPr>
              <a:t> </a:t>
            </a:r>
            <a:r>
              <a:rPr lang="en-US" altLang="ja-JP" sz="3527" dirty="0">
                <a:solidFill>
                  <a:srgbClr val="812727"/>
                </a:solidFill>
                <a:latin typeface="YuMincho-Regular"/>
              </a:rPr>
              <a:t>  </a:t>
            </a:r>
            <a:r>
              <a:rPr lang="en-US" altLang="ja-JP" sz="3086" dirty="0">
                <a:latin typeface="YuMincho-Regular"/>
              </a:rPr>
              <a:t>– LYTRAS</a:t>
            </a:r>
            <a:r>
              <a:rPr lang="ja-JP" altLang="en-US" sz="3086" dirty="0">
                <a:latin typeface="YuMincho-Regular"/>
              </a:rPr>
              <a:t>  </a:t>
            </a:r>
            <a:r>
              <a:rPr lang="en-US" altLang="ja-JP" sz="3086" dirty="0">
                <a:latin typeface="YuMincho-Regular"/>
              </a:rPr>
              <a:t>FETA</a:t>
            </a:r>
            <a:r>
              <a:rPr lang="ja-JP" altLang="en-US" sz="3086" dirty="0">
                <a:latin typeface="YuMincho-Regular"/>
              </a:rPr>
              <a:t> </a:t>
            </a:r>
            <a:r>
              <a:rPr lang="en-US" altLang="ja-JP" sz="3086" dirty="0">
                <a:latin typeface="YuMincho-Regular"/>
              </a:rPr>
              <a:t>DOP</a:t>
            </a:r>
            <a:r>
              <a:rPr lang="ja-JP" altLang="en-US" sz="3086" dirty="0">
                <a:latin typeface="YuMincho-Regular"/>
              </a:rPr>
              <a:t> </a:t>
            </a:r>
            <a:r>
              <a:rPr lang="ja-JP" altLang="en-US" sz="2400" dirty="0">
                <a:latin typeface="YuMincho-Regular"/>
              </a:rPr>
              <a:t>リトラス社製 フェタ</a:t>
            </a:r>
            <a:r>
              <a:rPr lang="en-US" altLang="ja-JP" sz="3086" dirty="0">
                <a:latin typeface="YuMincho-Regular"/>
              </a:rPr>
              <a:t>DOP –</a:t>
            </a:r>
            <a:r>
              <a:rPr lang="ja-JP" altLang="en-US" sz="3086" dirty="0">
                <a:latin typeface="YuMincho-Regular"/>
              </a:rPr>
              <a:t>　</a:t>
            </a:r>
            <a:r>
              <a:rPr lang="en-US" altLang="ja-JP" sz="3086" dirty="0">
                <a:latin typeface="Meiryo UI" panose="020B0604030504040204" pitchFamily="50" charset="-128"/>
                <a:ea typeface="Meiryo UI" panose="020B0604030504040204" pitchFamily="50" charset="-128"/>
              </a:rPr>
              <a:t> </a:t>
            </a:r>
            <a:endParaRPr lang="ja-JP" altLang="en-US" sz="3086"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xmlns="" id="{02B39623-C136-43F4-9665-2618C07667D9}"/>
              </a:ext>
            </a:extLst>
          </p:cNvPr>
          <p:cNvSpPr txBox="1"/>
          <p:nvPr/>
        </p:nvSpPr>
        <p:spPr>
          <a:xfrm>
            <a:off x="847637" y="1755235"/>
            <a:ext cx="7863050" cy="584775"/>
          </a:xfrm>
          <a:prstGeom prst="rect">
            <a:avLst/>
          </a:prstGeom>
          <a:noFill/>
        </p:spPr>
        <p:txBody>
          <a:bodyPr wrap="none" rtlCol="0">
            <a:spAutoFit/>
          </a:bodyPr>
          <a:lstStyle/>
          <a:p>
            <a:r>
              <a:rPr kumimoji="1" lang="ja-JP" altLang="en-US" sz="3200" b="1" dirty="0">
                <a:ln w="0"/>
                <a:latin typeface="Meiryo UI" panose="020B0604030504040204" pitchFamily="50" charset="-128"/>
                <a:ea typeface="Meiryo UI" panose="020B0604030504040204" pitchFamily="50" charset="-128"/>
              </a:rPr>
              <a:t>健康志向の高まりで注目される地中海式食事</a:t>
            </a:r>
          </a:p>
        </p:txBody>
      </p:sp>
      <p:sp>
        <p:nvSpPr>
          <p:cNvPr id="20" name="四角形: 角を丸くする 19">
            <a:extLst>
              <a:ext uri="{FF2B5EF4-FFF2-40B4-BE49-F238E27FC236}">
                <a16:creationId xmlns:a16="http://schemas.microsoft.com/office/drawing/2014/main" xmlns="" id="{AA38CFC9-86CF-49F4-892C-A8AB2061CFA7}"/>
              </a:ext>
            </a:extLst>
          </p:cNvPr>
          <p:cNvSpPr/>
          <p:nvPr/>
        </p:nvSpPr>
        <p:spPr>
          <a:xfrm>
            <a:off x="521370" y="3559394"/>
            <a:ext cx="8170644" cy="645952"/>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84" b="1" dirty="0"/>
              <a:t>そのギリシャ料理に絶対に欠かせないのが</a:t>
            </a:r>
            <a:r>
              <a:rPr kumimoji="1" lang="ja-JP" altLang="en-US" sz="1984" b="1" dirty="0">
                <a:highlight>
                  <a:srgbClr val="00FF00"/>
                </a:highlight>
              </a:rPr>
              <a:t>ギリシャ産</a:t>
            </a:r>
            <a:r>
              <a:rPr kumimoji="1" lang="ja-JP" altLang="en-US" sz="1984" b="1" dirty="0"/>
              <a:t>フェタチーズ</a:t>
            </a:r>
          </a:p>
        </p:txBody>
      </p:sp>
      <p:sp>
        <p:nvSpPr>
          <p:cNvPr id="27" name="四角形: 角を丸くする 26">
            <a:extLst>
              <a:ext uri="{FF2B5EF4-FFF2-40B4-BE49-F238E27FC236}">
                <a16:creationId xmlns:a16="http://schemas.microsoft.com/office/drawing/2014/main" xmlns="" id="{1C4CEDA5-C1E3-40C0-9AF6-3BCAD258218F}"/>
              </a:ext>
            </a:extLst>
          </p:cNvPr>
          <p:cNvSpPr/>
          <p:nvPr/>
        </p:nvSpPr>
        <p:spPr>
          <a:xfrm>
            <a:off x="785820" y="1559270"/>
            <a:ext cx="7924867" cy="957126"/>
          </a:xfrm>
          <a:prstGeom prst="roundRect">
            <a:avLst/>
          </a:prstGeom>
          <a:noFill/>
          <a:ln w="38100">
            <a:solidFill>
              <a:schemeClr val="accent2">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84"/>
          </a:p>
        </p:txBody>
      </p:sp>
      <p:sp>
        <p:nvSpPr>
          <p:cNvPr id="2" name="フッター プレースホルダー 1">
            <a:extLst>
              <a:ext uri="{FF2B5EF4-FFF2-40B4-BE49-F238E27FC236}">
                <a16:creationId xmlns:a16="http://schemas.microsoft.com/office/drawing/2014/main" xmlns="" id="{C9D803DF-5CD5-4FA8-B5D7-0E75590BD770}"/>
              </a:ext>
            </a:extLst>
          </p:cNvPr>
          <p:cNvSpPr>
            <a:spLocks noGrp="1"/>
          </p:cNvSpPr>
          <p:nvPr>
            <p:ph type="ftr" sz="quarter" idx="11"/>
          </p:nvPr>
        </p:nvSpPr>
        <p:spPr>
          <a:xfrm>
            <a:off x="6829728" y="7027535"/>
            <a:ext cx="2706429" cy="277901"/>
          </a:xfrm>
        </p:spPr>
        <p:txBody>
          <a:bodyPr/>
          <a:lstStyle/>
          <a:p>
            <a:r>
              <a:rPr kumimoji="1" lang="ja-JP" altLang="en-US" dirty="0"/>
              <a:t>株式会社エフアールマーケティング</a:t>
            </a:r>
          </a:p>
        </p:txBody>
      </p:sp>
      <p:sp>
        <p:nvSpPr>
          <p:cNvPr id="7" name="スライド番号プレースホルダー 6">
            <a:extLst>
              <a:ext uri="{FF2B5EF4-FFF2-40B4-BE49-F238E27FC236}">
                <a16:creationId xmlns:a16="http://schemas.microsoft.com/office/drawing/2014/main" xmlns="" id="{753A5E15-68ED-4917-ADC6-3B029179125D}"/>
              </a:ext>
            </a:extLst>
          </p:cNvPr>
          <p:cNvSpPr>
            <a:spLocks noGrp="1"/>
          </p:cNvSpPr>
          <p:nvPr>
            <p:ph type="sldNum" sz="quarter" idx="12"/>
          </p:nvPr>
        </p:nvSpPr>
        <p:spPr>
          <a:xfrm>
            <a:off x="9440574" y="6997449"/>
            <a:ext cx="598223" cy="307987"/>
          </a:xfrm>
        </p:spPr>
        <p:txBody>
          <a:bodyPr/>
          <a:lstStyle/>
          <a:p>
            <a:fld id="{FA601BB4-A35D-41F0-8A62-F82E715B7DE6}" type="slidenum">
              <a:rPr kumimoji="1" lang="ja-JP" altLang="en-US" smtClean="0"/>
              <a:t>2</a:t>
            </a:fld>
            <a:endParaRPr kumimoji="1" lang="ja-JP" altLang="en-US" dirty="0"/>
          </a:p>
        </p:txBody>
      </p:sp>
      <p:pic>
        <p:nvPicPr>
          <p:cNvPr id="21" name="図 20">
            <a:extLst>
              <a:ext uri="{FF2B5EF4-FFF2-40B4-BE49-F238E27FC236}">
                <a16:creationId xmlns:a16="http://schemas.microsoft.com/office/drawing/2014/main" xmlns="" id="{ABAB255A-3D90-4220-924F-6563D4BA69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2475" y="254239"/>
            <a:ext cx="2020250" cy="848505"/>
          </a:xfrm>
          <a:prstGeom prst="rect">
            <a:avLst/>
          </a:prstGeom>
        </p:spPr>
      </p:pic>
      <p:sp>
        <p:nvSpPr>
          <p:cNvPr id="5" name="矢印: 下 4">
            <a:extLst>
              <a:ext uri="{FF2B5EF4-FFF2-40B4-BE49-F238E27FC236}">
                <a16:creationId xmlns:a16="http://schemas.microsoft.com/office/drawing/2014/main" xmlns="" id="{5FE34AC1-941A-4E21-A1DB-568858AD08FC}"/>
              </a:ext>
            </a:extLst>
          </p:cNvPr>
          <p:cNvSpPr/>
          <p:nvPr/>
        </p:nvSpPr>
        <p:spPr>
          <a:xfrm>
            <a:off x="4295123" y="3153665"/>
            <a:ext cx="2088232" cy="3771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xmlns="" id="{FC3E1A31-BA19-4CF0-84DA-37E968F8A683}"/>
              </a:ext>
            </a:extLst>
          </p:cNvPr>
          <p:cNvSpPr txBox="1"/>
          <p:nvPr/>
        </p:nvSpPr>
        <p:spPr>
          <a:xfrm>
            <a:off x="6930082" y="4309830"/>
            <a:ext cx="3532329" cy="1015663"/>
          </a:xfrm>
          <a:prstGeom prst="rect">
            <a:avLst/>
          </a:prstGeom>
          <a:noFill/>
        </p:spPr>
        <p:txBody>
          <a:bodyPr wrap="square" rtlCol="0">
            <a:spAutoFit/>
          </a:bodyPr>
          <a:lstStyle/>
          <a:p>
            <a:r>
              <a:rPr kumimoji="1" lang="ja-JP" altLang="en-US" sz="2000" dirty="0"/>
              <a:t>スパナコピタ</a:t>
            </a:r>
            <a:r>
              <a:rPr kumimoji="1" lang="en-US" altLang="ja-JP" sz="2000" dirty="0"/>
              <a:t>(Spanakopita</a:t>
            </a:r>
            <a:r>
              <a:rPr kumimoji="1" lang="ja-JP" altLang="en-US" sz="2000" dirty="0"/>
              <a:t>）</a:t>
            </a:r>
            <a:endParaRPr kumimoji="1" lang="en-US" altLang="ja-JP" sz="2000" dirty="0"/>
          </a:p>
          <a:p>
            <a:r>
              <a:rPr kumimoji="1" lang="ja-JP" altLang="en-US" sz="2000" dirty="0"/>
              <a:t>ｷﾞﾘｼｬ人大好きパイ料理</a:t>
            </a:r>
            <a:endParaRPr kumimoji="1" lang="en-US" altLang="ja-JP" sz="2000" dirty="0"/>
          </a:p>
          <a:p>
            <a:r>
              <a:rPr kumimoji="1" lang="ja-JP" altLang="en-US" sz="2000" dirty="0"/>
              <a:t>ﾌｪﾀとほうれん草が一番人気</a:t>
            </a:r>
            <a:endParaRPr kumimoji="1" lang="ja-JP" altLang="en-US" sz="1600" dirty="0"/>
          </a:p>
        </p:txBody>
      </p:sp>
      <p:sp>
        <p:nvSpPr>
          <p:cNvPr id="22" name="テキスト ボックス 21">
            <a:extLst>
              <a:ext uri="{FF2B5EF4-FFF2-40B4-BE49-F238E27FC236}">
                <a16:creationId xmlns:a16="http://schemas.microsoft.com/office/drawing/2014/main" xmlns="" id="{DFE2112B-7EE7-4B05-B153-553B45B14624}"/>
              </a:ext>
            </a:extLst>
          </p:cNvPr>
          <p:cNvSpPr txBox="1"/>
          <p:nvPr/>
        </p:nvSpPr>
        <p:spPr>
          <a:xfrm>
            <a:off x="6949599" y="5730021"/>
            <a:ext cx="3134191" cy="1015663"/>
          </a:xfrm>
          <a:prstGeom prst="rect">
            <a:avLst/>
          </a:prstGeom>
          <a:noFill/>
        </p:spPr>
        <p:txBody>
          <a:bodyPr wrap="none" rtlCol="0">
            <a:spAutoFit/>
          </a:bodyPr>
          <a:lstStyle/>
          <a:p>
            <a:r>
              <a:rPr kumimoji="1" lang="ja-JP" altLang="en-US" sz="2000" dirty="0"/>
              <a:t>ダコス</a:t>
            </a:r>
            <a:r>
              <a:rPr kumimoji="1" lang="en-US" altLang="ja-JP" sz="2000" dirty="0"/>
              <a:t>(</a:t>
            </a:r>
            <a:r>
              <a:rPr kumimoji="1" lang="en-US" altLang="ja-JP" sz="2000" dirty="0" err="1"/>
              <a:t>Dakos</a:t>
            </a:r>
            <a:r>
              <a:rPr kumimoji="1" lang="ja-JP" altLang="en-US" sz="2000" dirty="0"/>
              <a:t>）</a:t>
            </a:r>
            <a:endParaRPr kumimoji="1" lang="en-US" altLang="ja-JP" sz="2000" dirty="0"/>
          </a:p>
          <a:p>
            <a:r>
              <a:rPr kumimoji="1" lang="ja-JP" altLang="en-US" sz="2000" dirty="0"/>
              <a:t>ｸﾚﾀ島の伝統料理</a:t>
            </a:r>
            <a:endParaRPr kumimoji="1" lang="en-US" altLang="ja-JP" sz="2000" dirty="0"/>
          </a:p>
          <a:p>
            <a:r>
              <a:rPr kumimoji="1" lang="ja-JP" altLang="en-US" sz="2000" dirty="0"/>
              <a:t>トマトとフェタのｶﾅｯﾍﾟ風</a:t>
            </a:r>
          </a:p>
        </p:txBody>
      </p:sp>
      <p:pic>
        <p:nvPicPr>
          <p:cNvPr id="15" name="図 14">
            <a:extLst>
              <a:ext uri="{FF2B5EF4-FFF2-40B4-BE49-F238E27FC236}">
                <a16:creationId xmlns:a16="http://schemas.microsoft.com/office/drawing/2014/main" xmlns="" id="{6FC4F7E6-3F5B-4D83-9401-D2B23F720C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4915" y="5697382"/>
            <a:ext cx="1517284" cy="1330153"/>
          </a:xfrm>
          <a:prstGeom prst="roundRect">
            <a:avLst/>
          </a:prstGeom>
        </p:spPr>
      </p:pic>
      <p:sp>
        <p:nvSpPr>
          <p:cNvPr id="16" name="思考の吹き出し: 雲形 15">
            <a:extLst>
              <a:ext uri="{FF2B5EF4-FFF2-40B4-BE49-F238E27FC236}">
                <a16:creationId xmlns:a16="http://schemas.microsoft.com/office/drawing/2014/main" xmlns="" id="{F767BB0F-4531-4962-9F73-2AD14BED000F}"/>
              </a:ext>
            </a:extLst>
          </p:cNvPr>
          <p:cNvSpPr/>
          <p:nvPr/>
        </p:nvSpPr>
        <p:spPr>
          <a:xfrm>
            <a:off x="8463264" y="2319972"/>
            <a:ext cx="2099325" cy="1860606"/>
          </a:xfrm>
          <a:prstGeom prst="cloudCallout">
            <a:avLst>
              <a:gd name="adj1" fmla="val -148666"/>
              <a:gd name="adj2" fmla="val 2262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effectLst/>
              </a:rPr>
              <a:t>現在はギリシャ産以外の商品にフェタ</a:t>
            </a:r>
            <a:r>
              <a:rPr lang="en-US" altLang="ja-JP" sz="1400" dirty="0">
                <a:effectLst/>
              </a:rPr>
              <a:t>(Feta)</a:t>
            </a:r>
            <a:r>
              <a:rPr lang="ja-JP" altLang="en-US" sz="1400" dirty="0">
                <a:effectLst/>
              </a:rPr>
              <a:t>の名称を使うことは禁止されています。</a:t>
            </a:r>
            <a:endParaRPr kumimoji="1" lang="ja-JP" altLang="en-US" sz="1400" dirty="0"/>
          </a:p>
        </p:txBody>
      </p:sp>
      <p:pic>
        <p:nvPicPr>
          <p:cNvPr id="8" name="図 7">
            <a:extLst>
              <a:ext uri="{FF2B5EF4-FFF2-40B4-BE49-F238E27FC236}">
                <a16:creationId xmlns:a16="http://schemas.microsoft.com/office/drawing/2014/main" xmlns="" id="{D6668F53-0B2E-46C2-887A-E4E80C3D1C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7217" y="4325657"/>
            <a:ext cx="2012511" cy="1341674"/>
          </a:xfrm>
          <a:prstGeom prst="roundRect">
            <a:avLst/>
          </a:prstGeom>
        </p:spPr>
      </p:pic>
    </p:spTree>
    <p:extLst>
      <p:ext uri="{BB962C8B-B14F-4D97-AF65-F5344CB8AC3E}">
        <p14:creationId xmlns:p14="http://schemas.microsoft.com/office/powerpoint/2010/main" val="353164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楕円 32">
            <a:extLst>
              <a:ext uri="{FF2B5EF4-FFF2-40B4-BE49-F238E27FC236}">
                <a16:creationId xmlns:a16="http://schemas.microsoft.com/office/drawing/2014/main" xmlns="" id="{2E0EB78D-A967-4DAB-AF3E-DBB8B82D8986}"/>
              </a:ext>
            </a:extLst>
          </p:cNvPr>
          <p:cNvSpPr/>
          <p:nvPr/>
        </p:nvSpPr>
        <p:spPr>
          <a:xfrm>
            <a:off x="242269" y="1581723"/>
            <a:ext cx="10201869" cy="980331"/>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xmlns="" id="{439E4772-1D17-429E-935C-8E3279721AE5}"/>
              </a:ext>
            </a:extLst>
          </p:cNvPr>
          <p:cNvSpPr>
            <a:spLocks noGrp="1"/>
          </p:cNvSpPr>
          <p:nvPr>
            <p:ph type="title"/>
          </p:nvPr>
        </p:nvSpPr>
        <p:spPr>
          <a:xfrm>
            <a:off x="54135" y="175400"/>
            <a:ext cx="10583541" cy="871583"/>
          </a:xfrm>
        </p:spPr>
        <p:txBody>
          <a:bodyPr>
            <a:noAutofit/>
          </a:bodyPr>
          <a:lstStyle/>
          <a:p>
            <a:r>
              <a:rPr lang="en-US" altLang="ja-JP" sz="3200" dirty="0">
                <a:latin typeface="YuMincho-Regular"/>
              </a:rPr>
              <a:t>LYTRAS</a:t>
            </a:r>
            <a:r>
              <a:rPr lang="ja-JP" altLang="en-US" sz="3200" dirty="0">
                <a:latin typeface="YuMincho-Regular"/>
              </a:rPr>
              <a:t>  </a:t>
            </a:r>
            <a:r>
              <a:rPr lang="en-US" altLang="ja-JP" sz="3200" dirty="0">
                <a:latin typeface="YuMincho-Regular"/>
              </a:rPr>
              <a:t>FETA</a:t>
            </a:r>
            <a:r>
              <a:rPr lang="ja-JP" altLang="en-US" sz="3200" dirty="0">
                <a:latin typeface="YuMincho-Regular"/>
              </a:rPr>
              <a:t> </a:t>
            </a:r>
            <a:r>
              <a:rPr lang="en-US" altLang="ja-JP" sz="3200" dirty="0">
                <a:latin typeface="YuMincho-Regular"/>
              </a:rPr>
              <a:t>DOP</a:t>
            </a:r>
            <a:r>
              <a:rPr lang="ja-JP" altLang="en-US" sz="3200" dirty="0">
                <a:latin typeface="YuMincho-Regular"/>
              </a:rPr>
              <a:t> </a:t>
            </a:r>
            <a:r>
              <a:rPr lang="ja-JP" altLang="en-US" sz="2400" dirty="0">
                <a:latin typeface="YuMincho-Regular"/>
              </a:rPr>
              <a:t>リトラス社製 フェタ</a:t>
            </a:r>
            <a:r>
              <a:rPr lang="en-US" altLang="ja-JP" sz="3200" dirty="0">
                <a:latin typeface="YuMincho-Regular"/>
              </a:rPr>
              <a:t>DOP</a:t>
            </a:r>
            <a:endParaRPr lang="ja-JP" altLang="en-US" sz="3200" dirty="0"/>
          </a:p>
        </p:txBody>
      </p:sp>
      <p:sp>
        <p:nvSpPr>
          <p:cNvPr id="3" name="フッター プレースホルダー 2">
            <a:extLst>
              <a:ext uri="{FF2B5EF4-FFF2-40B4-BE49-F238E27FC236}">
                <a16:creationId xmlns:a16="http://schemas.microsoft.com/office/drawing/2014/main" xmlns="" id="{3A19FEED-311E-433E-A16F-63F421BD9284}"/>
              </a:ext>
            </a:extLst>
          </p:cNvPr>
          <p:cNvSpPr>
            <a:spLocks noGrp="1"/>
          </p:cNvSpPr>
          <p:nvPr>
            <p:ph type="ftr" sz="quarter" idx="11"/>
          </p:nvPr>
        </p:nvSpPr>
        <p:spPr>
          <a:xfrm>
            <a:off x="6697628" y="6971005"/>
            <a:ext cx="2672380" cy="395828"/>
          </a:xfrm>
        </p:spPr>
        <p:txBody>
          <a:bodyPr/>
          <a:lstStyle/>
          <a:p>
            <a:r>
              <a:rPr kumimoji="1" lang="ja-JP" altLang="en-US" dirty="0"/>
              <a:t>株式会社エフアールマーケティング</a:t>
            </a:r>
          </a:p>
        </p:txBody>
      </p:sp>
      <p:sp>
        <p:nvSpPr>
          <p:cNvPr id="4" name="スライド番号プレースホルダー 3">
            <a:extLst>
              <a:ext uri="{FF2B5EF4-FFF2-40B4-BE49-F238E27FC236}">
                <a16:creationId xmlns:a16="http://schemas.microsoft.com/office/drawing/2014/main" xmlns="" id="{414A5A48-364B-4E36-B30A-523B22FE58AE}"/>
              </a:ext>
            </a:extLst>
          </p:cNvPr>
          <p:cNvSpPr>
            <a:spLocks noGrp="1"/>
          </p:cNvSpPr>
          <p:nvPr>
            <p:ph type="sldNum" sz="quarter" idx="12"/>
          </p:nvPr>
        </p:nvSpPr>
        <p:spPr>
          <a:xfrm>
            <a:off x="9271265" y="7000277"/>
            <a:ext cx="598223" cy="307987"/>
          </a:xfrm>
        </p:spPr>
        <p:txBody>
          <a:bodyPr/>
          <a:lstStyle/>
          <a:p>
            <a:fld id="{FA601BB4-A35D-41F0-8A62-F82E715B7DE6}" type="slidenum">
              <a:rPr kumimoji="1" lang="ja-JP" altLang="en-US" smtClean="0"/>
              <a:t>3</a:t>
            </a:fld>
            <a:endParaRPr kumimoji="1" lang="ja-JP" altLang="en-US" dirty="0"/>
          </a:p>
        </p:txBody>
      </p:sp>
      <p:graphicFrame>
        <p:nvGraphicFramePr>
          <p:cNvPr id="6" name="表 14">
            <a:extLst>
              <a:ext uri="{FF2B5EF4-FFF2-40B4-BE49-F238E27FC236}">
                <a16:creationId xmlns:a16="http://schemas.microsoft.com/office/drawing/2014/main" xmlns="" id="{EE95746D-0459-44F9-A337-8D304E38A396}"/>
              </a:ext>
            </a:extLst>
          </p:cNvPr>
          <p:cNvGraphicFramePr>
            <a:graphicFrameLocks noGrp="1"/>
          </p:cNvGraphicFramePr>
          <p:nvPr>
            <p:extLst>
              <p:ext uri="{D42A27DB-BD31-4B8C-83A1-F6EECF244321}">
                <p14:modId xmlns:p14="http://schemas.microsoft.com/office/powerpoint/2010/main" val="3487587231"/>
              </p:ext>
            </p:extLst>
          </p:nvPr>
        </p:nvGraphicFramePr>
        <p:xfrm>
          <a:off x="676183" y="3538763"/>
          <a:ext cx="4734028" cy="2999830"/>
        </p:xfrm>
        <a:graphic>
          <a:graphicData uri="http://schemas.openxmlformats.org/drawingml/2006/table">
            <a:tbl>
              <a:tblPr firstRow="1" bandRow="1">
                <a:tableStyleId>{5C22544A-7EE6-4342-B048-85BDC9FD1C3A}</a:tableStyleId>
              </a:tblPr>
              <a:tblGrid>
                <a:gridCol w="1554512">
                  <a:extLst>
                    <a:ext uri="{9D8B030D-6E8A-4147-A177-3AD203B41FA5}">
                      <a16:colId xmlns:a16="http://schemas.microsoft.com/office/drawing/2014/main" xmlns="" val="2572385529"/>
                    </a:ext>
                  </a:extLst>
                </a:gridCol>
                <a:gridCol w="3179516">
                  <a:extLst>
                    <a:ext uri="{9D8B030D-6E8A-4147-A177-3AD203B41FA5}">
                      <a16:colId xmlns:a16="http://schemas.microsoft.com/office/drawing/2014/main" xmlns="" val="1172220123"/>
                    </a:ext>
                  </a:extLst>
                </a:gridCol>
              </a:tblGrid>
              <a:tr h="493798">
                <a:tc gridSpan="2">
                  <a:txBody>
                    <a:bodyPr/>
                    <a:lstStyle/>
                    <a:p>
                      <a:r>
                        <a:rPr kumimoji="1" lang="ja-JP" altLang="en-US" sz="2000" dirty="0">
                          <a:latin typeface="メイリオ" panose="020B0604030504040204" pitchFamily="50" charset="-128"/>
                          <a:ea typeface="メイリオ" panose="020B0604030504040204" pitchFamily="50" charset="-128"/>
                        </a:rPr>
                        <a:t>フェタ</a:t>
                      </a:r>
                      <a:r>
                        <a:rPr kumimoji="1" lang="en-US" altLang="ja-JP" sz="2000" dirty="0">
                          <a:latin typeface="メイリオ" panose="020B0604030504040204" pitchFamily="50" charset="-128"/>
                          <a:ea typeface="メイリオ" panose="020B0604030504040204" pitchFamily="50" charset="-128"/>
                        </a:rPr>
                        <a:t>PDO</a:t>
                      </a:r>
                      <a:r>
                        <a:rPr kumimoji="1" lang="ja-JP" altLang="en-US" sz="2000" dirty="0">
                          <a:latin typeface="メイリオ" panose="020B0604030504040204" pitchFamily="50" charset="-128"/>
                          <a:ea typeface="メイリオ" panose="020B0604030504040204" pitchFamily="50" charset="-128"/>
                        </a:rPr>
                        <a:t> </a:t>
                      </a:r>
                      <a:r>
                        <a:rPr kumimoji="1" lang="en-US" altLang="ja-JP" sz="2000" dirty="0">
                          <a:latin typeface="メイリオ" panose="020B0604030504040204" pitchFamily="50" charset="-128"/>
                          <a:ea typeface="メイリオ" panose="020B0604030504040204" pitchFamily="50" charset="-128"/>
                        </a:rPr>
                        <a:t>200g</a:t>
                      </a:r>
                      <a:r>
                        <a:rPr kumimoji="1" lang="ja-JP" altLang="en-US" sz="2000" dirty="0">
                          <a:latin typeface="メイリオ" panose="020B0604030504040204" pitchFamily="50" charset="-128"/>
                          <a:ea typeface="メイリオ" panose="020B0604030504040204" pitchFamily="50" charset="-128"/>
                        </a:rPr>
                        <a:t> 真空ﾊﾟｯｸ</a:t>
                      </a:r>
                      <a:r>
                        <a:rPr kumimoji="1" lang="en-US" altLang="ja-JP" sz="2000" dirty="0">
                          <a:latin typeface="メイリオ" panose="020B0604030504040204" pitchFamily="50" charset="-128"/>
                          <a:ea typeface="メイリオ" panose="020B0604030504040204" pitchFamily="50" charset="-128"/>
                        </a:rPr>
                        <a:t>4</a:t>
                      </a:r>
                      <a:r>
                        <a:rPr kumimoji="1" lang="ja-JP" altLang="en-US" sz="2000" dirty="0">
                          <a:latin typeface="メイリオ" panose="020B0604030504040204" pitchFamily="50" charset="-128"/>
                          <a:ea typeface="メイリオ" panose="020B0604030504040204" pitchFamily="50" charset="-128"/>
                        </a:rPr>
                        <a:t>か月熟</a:t>
                      </a:r>
                    </a:p>
                  </a:txBody>
                  <a:tcPr marL="198417" marR="100796" marT="198417" marB="396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1723B"/>
                    </a:solidFill>
                  </a:tcPr>
                </a:tc>
                <a:tc hMerge="1">
                  <a:txBody>
                    <a:bodyPr/>
                    <a:lstStyle/>
                    <a:p>
                      <a:endParaRPr kumimoji="1" lang="ja-JP" altLang="en-US" sz="1800" dirty="0">
                        <a:latin typeface="メイリオ" panose="020B0604030504040204" pitchFamily="50" charset="-128"/>
                        <a:ea typeface="メイリオ" panose="020B0604030504040204" pitchFamily="50" charset="-128"/>
                      </a:endParaRPr>
                    </a:p>
                  </a:txBody>
                  <a:tcPr>
                    <a:solidFill>
                      <a:srgbClr val="AEA244"/>
                    </a:solidFill>
                  </a:tcPr>
                </a:tc>
                <a:extLst>
                  <a:ext uri="{0D108BD9-81ED-4DB2-BD59-A6C34878D82A}">
                    <a16:rowId xmlns:a16="http://schemas.microsoft.com/office/drawing/2014/main" xmlns="" val="1505516536"/>
                  </a:ext>
                </a:extLst>
              </a:tr>
              <a:tr h="466653">
                <a:tc>
                  <a:txBody>
                    <a:bodyPr/>
                    <a:lstStyle/>
                    <a:p>
                      <a:r>
                        <a:rPr kumimoji="1" lang="ja-JP" altLang="en-US" sz="2000" dirty="0">
                          <a:latin typeface="メイリオ" panose="020B0604030504040204" pitchFamily="50" charset="-128"/>
                          <a:ea typeface="メイリオ" panose="020B0604030504040204" pitchFamily="50" charset="-128"/>
                        </a:rPr>
                        <a:t>規格 </a:t>
                      </a:r>
                      <a:r>
                        <a:rPr kumimoji="1" lang="en-US" altLang="ja-JP" sz="2000" dirty="0">
                          <a:latin typeface="メイリオ" panose="020B0604030504040204" pitchFamily="50" charset="-128"/>
                          <a:ea typeface="メイリオ" panose="020B0604030504040204" pitchFamily="50" charset="-128"/>
                        </a:rPr>
                        <a:t>x </a:t>
                      </a:r>
                      <a:r>
                        <a:rPr kumimoji="1" lang="ja-JP" altLang="en-US" sz="2000" dirty="0">
                          <a:latin typeface="メイリオ" panose="020B0604030504040204" pitchFamily="50" charset="-128"/>
                          <a:ea typeface="メイリオ" panose="020B0604030504040204" pitchFamily="50" charset="-128"/>
                        </a:rPr>
                        <a:t>数量</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alpha val="60000"/>
                      </a:srgbClr>
                    </a:solidFill>
                  </a:tcPr>
                </a:tc>
                <a:tc>
                  <a:txBody>
                    <a:bodyPr/>
                    <a:lstStyle/>
                    <a:p>
                      <a:r>
                        <a:rPr lang="en-US" altLang="ja-JP" sz="2000" dirty="0">
                          <a:latin typeface="メイリオ" panose="020B0604030504040204" pitchFamily="50" charset="-128"/>
                          <a:ea typeface="メイリオ" panose="020B0604030504040204" pitchFamily="50" charset="-128"/>
                        </a:rPr>
                        <a:t>200g</a:t>
                      </a:r>
                      <a:r>
                        <a:rPr lang="ja-JP" altLang="en-US" sz="2000" dirty="0">
                          <a:latin typeface="メイリオ" panose="020B0604030504040204" pitchFamily="50" charset="-128"/>
                          <a:ea typeface="メイリオ" panose="020B0604030504040204" pitchFamily="50" charset="-128"/>
                        </a:rPr>
                        <a:t> ｘ </a:t>
                      </a:r>
                      <a:r>
                        <a:rPr lang="en-US" altLang="ja-JP" sz="2000" dirty="0">
                          <a:latin typeface="メイリオ" panose="020B0604030504040204" pitchFamily="50" charset="-128"/>
                          <a:ea typeface="メイリオ" panose="020B0604030504040204" pitchFamily="50" charset="-128"/>
                        </a:rPr>
                        <a:t>12</a:t>
                      </a:r>
                      <a:r>
                        <a:rPr lang="ja-JP" altLang="en-US" sz="2000" dirty="0">
                          <a:latin typeface="メイリオ" panose="020B0604030504040204" pitchFamily="50" charset="-128"/>
                          <a:ea typeface="メイリオ" panose="020B0604030504040204" pitchFamily="50" charset="-128"/>
                        </a:rPr>
                        <a:t>個</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alpha val="60000"/>
                      </a:srgbClr>
                    </a:solidFill>
                  </a:tcPr>
                </a:tc>
                <a:extLst>
                  <a:ext uri="{0D108BD9-81ED-4DB2-BD59-A6C34878D82A}">
                    <a16:rowId xmlns:a16="http://schemas.microsoft.com/office/drawing/2014/main" xmlns="" val="1386822421"/>
                  </a:ext>
                </a:extLst>
              </a:tr>
              <a:tr h="646145">
                <a:tc>
                  <a:txBody>
                    <a:bodyPr/>
                    <a:lstStyle/>
                    <a:p>
                      <a:r>
                        <a:rPr kumimoji="1" lang="ja-JP" altLang="en-US" sz="2000" dirty="0">
                          <a:latin typeface="メイリオ" panose="020B0604030504040204" pitchFamily="50" charset="-128"/>
                          <a:ea typeface="メイリオ" panose="020B0604030504040204" pitchFamily="50" charset="-128"/>
                        </a:rPr>
                        <a:t>賞味期限</a:t>
                      </a:r>
                      <a:endParaRPr kumimoji="1" lang="en-US" altLang="ja-JP" sz="2000" dirty="0">
                        <a:latin typeface="メイリオ" panose="020B0604030504040204" pitchFamily="50" charset="-128"/>
                        <a:ea typeface="メイリオ" panose="020B0604030504040204" pitchFamily="50" charset="-128"/>
                      </a:endParaRPr>
                    </a:p>
                    <a:p>
                      <a:r>
                        <a:rPr kumimoji="1" lang="en-US" altLang="ja-JP" sz="2000" dirty="0">
                          <a:latin typeface="メイリオ" panose="020B0604030504040204" pitchFamily="50" charset="-128"/>
                          <a:ea typeface="メイリオ" panose="020B0604030504040204" pitchFamily="50" charset="-128"/>
                        </a:rPr>
                        <a:t>(</a:t>
                      </a:r>
                      <a:r>
                        <a:rPr kumimoji="1" lang="ja-JP" altLang="en-US" sz="2000" dirty="0">
                          <a:latin typeface="メイリオ" panose="020B0604030504040204" pitchFamily="50" charset="-128"/>
                          <a:ea typeface="メイリオ" panose="020B0604030504040204" pitchFamily="50" charset="-128"/>
                        </a:rPr>
                        <a:t>輸入後</a:t>
                      </a:r>
                      <a:r>
                        <a:rPr kumimoji="1" lang="en-US" altLang="ja-JP" sz="2000" dirty="0">
                          <a:latin typeface="メイリオ" panose="020B0604030504040204" pitchFamily="50" charset="-128"/>
                          <a:ea typeface="メイリオ" panose="020B0604030504040204" pitchFamily="50" charset="-128"/>
                        </a:rPr>
                        <a:t>)</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alpha val="15000"/>
                      </a:srgbClr>
                    </a:solidFill>
                  </a:tcPr>
                </a:tc>
                <a:tc>
                  <a:txBody>
                    <a:bodyPr/>
                    <a:lstStyle/>
                    <a:p>
                      <a:r>
                        <a:rPr lang="ja-JP" altLang="en-US" sz="2000" dirty="0">
                          <a:latin typeface="メイリオ" panose="020B0604030504040204" pitchFamily="50" charset="-128"/>
                          <a:ea typeface="メイリオ" panose="020B0604030504040204" pitchFamily="50" charset="-128"/>
                        </a:rPr>
                        <a:t>約</a:t>
                      </a:r>
                      <a:r>
                        <a:rPr lang="en-US" altLang="ja-JP" sz="2000" dirty="0">
                          <a:latin typeface="メイリオ" panose="020B0604030504040204" pitchFamily="50" charset="-128"/>
                          <a:ea typeface="メイリオ" panose="020B0604030504040204" pitchFamily="50" charset="-128"/>
                        </a:rPr>
                        <a:t>190</a:t>
                      </a:r>
                      <a:r>
                        <a:rPr lang="ja-JP" altLang="en-US" sz="2000" dirty="0">
                          <a:latin typeface="メイリオ" panose="020B0604030504040204" pitchFamily="50" charset="-128"/>
                          <a:ea typeface="メイリオ" panose="020B0604030504040204" pitchFamily="50" charset="-128"/>
                        </a:rPr>
                        <a:t>日　</a:t>
                      </a:r>
                      <a:endParaRPr lang="en-US" altLang="ja-JP"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alpha val="15000"/>
                      </a:srgbClr>
                    </a:solidFill>
                  </a:tcPr>
                </a:tc>
                <a:extLst>
                  <a:ext uri="{0D108BD9-81ED-4DB2-BD59-A6C34878D82A}">
                    <a16:rowId xmlns:a16="http://schemas.microsoft.com/office/drawing/2014/main" xmlns="" val="2846912928"/>
                  </a:ext>
                </a:extLst>
              </a:tr>
              <a:tr h="396636">
                <a:tc>
                  <a:txBody>
                    <a:bodyPr/>
                    <a:lstStyle/>
                    <a:p>
                      <a:r>
                        <a:rPr kumimoji="1" lang="ja-JP" altLang="en-US" sz="2000" dirty="0">
                          <a:latin typeface="メイリオ" panose="020B0604030504040204" pitchFamily="50" charset="-128"/>
                          <a:ea typeface="メイリオ" panose="020B0604030504040204" pitchFamily="50" charset="-128"/>
                        </a:rPr>
                        <a:t>原産国</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tc>
                  <a:txBody>
                    <a:bodyPr/>
                    <a:lstStyle/>
                    <a:p>
                      <a:pPr>
                        <a:lnSpc>
                          <a:spcPct val="110000"/>
                        </a:lnSpc>
                      </a:pPr>
                      <a:r>
                        <a:rPr kumimoji="1" lang="ja-JP" altLang="en-US" sz="2000" dirty="0">
                          <a:latin typeface="メイリオ" panose="020B0604030504040204" pitchFamily="50" charset="-128"/>
                          <a:ea typeface="メイリオ" panose="020B0604030504040204" pitchFamily="50" charset="-128"/>
                        </a:rPr>
                        <a:t>ギリシャ</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extLst>
                  <a:ext uri="{0D108BD9-81ED-4DB2-BD59-A6C34878D82A}">
                    <a16:rowId xmlns:a16="http://schemas.microsoft.com/office/drawing/2014/main" xmlns="" val="1292849695"/>
                  </a:ext>
                </a:extLst>
              </a:tr>
              <a:tr h="387337">
                <a:tc>
                  <a:txBody>
                    <a:bodyPr/>
                    <a:lstStyle/>
                    <a:p>
                      <a:r>
                        <a:rPr lang="en-US" altLang="ja-JP" sz="2000" dirty="0">
                          <a:latin typeface="メイリオ" panose="020B0604030504040204" pitchFamily="50" charset="-128"/>
                          <a:ea typeface="メイリオ" panose="020B0604030504040204" pitchFamily="50" charset="-128"/>
                        </a:rPr>
                        <a:t>JAN</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tc>
                  <a:txBody>
                    <a:bodyPr/>
                    <a:lstStyle/>
                    <a:p>
                      <a:pPr>
                        <a:lnSpc>
                          <a:spcPct val="110000"/>
                        </a:lnSpc>
                      </a:pPr>
                      <a:r>
                        <a:rPr kumimoji="1" lang="en-US" altLang="ja-JP" sz="1984" b="1" i="0" u="none" strike="noStrike" kern="1200" baseline="0" dirty="0">
                          <a:solidFill>
                            <a:schemeClr val="dk1"/>
                          </a:solidFill>
                          <a:latin typeface="+mn-lt"/>
                          <a:ea typeface="+mn-ea"/>
                          <a:cs typeface="+mn-cs"/>
                        </a:rPr>
                        <a:t>5202354103139</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extLst>
                  <a:ext uri="{0D108BD9-81ED-4DB2-BD59-A6C34878D82A}">
                    <a16:rowId xmlns:a16="http://schemas.microsoft.com/office/drawing/2014/main" xmlns="" val="1717122579"/>
                  </a:ext>
                </a:extLst>
              </a:tr>
              <a:tr h="417952">
                <a:tc>
                  <a:txBody>
                    <a:bodyPr/>
                    <a:lstStyle/>
                    <a:p>
                      <a:r>
                        <a:rPr kumimoji="1" lang="ja-JP" altLang="en-US" sz="1800" dirty="0">
                          <a:latin typeface="メイリオ" panose="020B0604030504040204" pitchFamily="50" charset="-128"/>
                          <a:ea typeface="メイリオ" panose="020B0604030504040204" pitchFamily="50" charset="-128"/>
                        </a:rPr>
                        <a:t>原材料</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AE2D3"/>
                    </a:solidFill>
                  </a:tcPr>
                </a:tc>
                <a:tc>
                  <a:txBody>
                    <a:bodyPr/>
                    <a:lstStyle/>
                    <a:p>
                      <a:r>
                        <a:rPr kumimoji="1" lang="ja-JP" altLang="en-US" sz="1300" dirty="0">
                          <a:latin typeface="メイリオ" panose="020B0604030504040204" pitchFamily="50" charset="-128"/>
                          <a:ea typeface="メイリオ" panose="020B0604030504040204" pitchFamily="50" charset="-128"/>
                        </a:rPr>
                        <a:t>生めん羊乳、食塩</a:t>
                      </a:r>
                    </a:p>
                  </a:txBody>
                  <a:tcPr marL="100796" marR="100796" marT="50398" marB="503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AE2D3"/>
                    </a:solidFill>
                  </a:tcPr>
                </a:tc>
                <a:extLst>
                  <a:ext uri="{0D108BD9-81ED-4DB2-BD59-A6C34878D82A}">
                    <a16:rowId xmlns:a16="http://schemas.microsoft.com/office/drawing/2014/main" xmlns="" val="948146665"/>
                  </a:ext>
                </a:extLst>
              </a:tr>
            </a:tbl>
          </a:graphicData>
        </a:graphic>
      </p:graphicFrame>
      <p:pic>
        <p:nvPicPr>
          <p:cNvPr id="14" name="図 13">
            <a:extLst>
              <a:ext uri="{FF2B5EF4-FFF2-40B4-BE49-F238E27FC236}">
                <a16:creationId xmlns:a16="http://schemas.microsoft.com/office/drawing/2014/main" xmlns="" id="{1059279D-7834-4F9F-B5CA-CD83AB647F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1300" y="302673"/>
            <a:ext cx="1536376" cy="645278"/>
          </a:xfrm>
          <a:prstGeom prst="rect">
            <a:avLst/>
          </a:prstGeom>
        </p:spPr>
      </p:pic>
      <p:pic>
        <p:nvPicPr>
          <p:cNvPr id="13" name="図 12">
            <a:extLst>
              <a:ext uri="{FF2B5EF4-FFF2-40B4-BE49-F238E27FC236}">
                <a16:creationId xmlns:a16="http://schemas.microsoft.com/office/drawing/2014/main" xmlns="" id="{20551DBC-3949-48F8-BCFC-DF90A21ED9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338" y="203642"/>
            <a:ext cx="1083369" cy="843341"/>
          </a:xfrm>
          <a:prstGeom prst="rect">
            <a:avLst/>
          </a:prstGeom>
        </p:spPr>
      </p:pic>
      <p:sp>
        <p:nvSpPr>
          <p:cNvPr id="18" name="テキスト ボックス 17">
            <a:extLst>
              <a:ext uri="{FF2B5EF4-FFF2-40B4-BE49-F238E27FC236}">
                <a16:creationId xmlns:a16="http://schemas.microsoft.com/office/drawing/2014/main" xmlns="" id="{C64E0EDE-A7E1-4235-9E98-B2F90273D397}"/>
              </a:ext>
            </a:extLst>
          </p:cNvPr>
          <p:cNvSpPr txBox="1"/>
          <p:nvPr/>
        </p:nvSpPr>
        <p:spPr>
          <a:xfrm>
            <a:off x="3617714" y="1212391"/>
            <a:ext cx="5343832" cy="369332"/>
          </a:xfrm>
          <a:prstGeom prst="rect">
            <a:avLst/>
          </a:prstGeom>
          <a:noFill/>
        </p:spPr>
        <p:txBody>
          <a:bodyPr wrap="square">
            <a:spAutoFit/>
          </a:bodyPr>
          <a:lstStyle/>
          <a:p>
            <a:r>
              <a:rPr lang="en-US" altLang="ja-JP" sz="1800" b="0" i="0" u="sng" strike="noStrike" dirty="0">
                <a:solidFill>
                  <a:srgbClr val="000000"/>
                </a:solidFill>
                <a:effectLst/>
                <a:latin typeface="游ゴシック" panose="020B0400000000000000" pitchFamily="50" charset="-128"/>
                <a:ea typeface="游ゴシック" panose="020B0400000000000000" pitchFamily="50" charset="-128"/>
              </a:rPr>
              <a:t>AGROCERT</a:t>
            </a:r>
            <a:r>
              <a:rPr lang="ja-JP" altLang="en-US" sz="1800" b="0" i="0" u="sng" strike="noStrike" dirty="0">
                <a:solidFill>
                  <a:srgbClr val="000000"/>
                </a:solidFill>
                <a:effectLst/>
                <a:latin typeface="游ゴシック" panose="020B0400000000000000" pitchFamily="50" charset="-128"/>
                <a:ea typeface="游ゴシック" panose="020B0400000000000000" pitchFamily="50" charset="-128"/>
              </a:rPr>
              <a:t>はギリシャの</a:t>
            </a:r>
            <a:r>
              <a:rPr lang="en-US" altLang="ja-JP" sz="1800" b="0" i="0" u="sng" strike="noStrike" dirty="0">
                <a:solidFill>
                  <a:srgbClr val="000000"/>
                </a:solidFill>
                <a:effectLst/>
                <a:latin typeface="游ゴシック" panose="020B0400000000000000" pitchFamily="50" charset="-128"/>
                <a:ea typeface="游ゴシック" panose="020B0400000000000000" pitchFamily="50" charset="-128"/>
              </a:rPr>
              <a:t>PDO/PGI</a:t>
            </a:r>
            <a:r>
              <a:rPr lang="ja-JP" altLang="en-US" sz="1800" b="0" i="0" u="sng" strike="noStrike" dirty="0">
                <a:solidFill>
                  <a:srgbClr val="000000"/>
                </a:solidFill>
                <a:effectLst/>
                <a:latin typeface="游ゴシック" panose="020B0400000000000000" pitchFamily="50" charset="-128"/>
                <a:ea typeface="游ゴシック" panose="020B0400000000000000" pitchFamily="50" charset="-128"/>
              </a:rPr>
              <a:t>認証マーク</a:t>
            </a:r>
            <a:r>
              <a:rPr lang="ja-JP" altLang="en-US" u="sng" dirty="0"/>
              <a:t> </a:t>
            </a:r>
          </a:p>
        </p:txBody>
      </p:sp>
      <p:sp>
        <p:nvSpPr>
          <p:cNvPr id="21" name="テキスト ボックス 20">
            <a:extLst>
              <a:ext uri="{FF2B5EF4-FFF2-40B4-BE49-F238E27FC236}">
                <a16:creationId xmlns:a16="http://schemas.microsoft.com/office/drawing/2014/main" xmlns="" id="{FF16900E-3BA9-4C99-ABEC-6ED6E88CE5DD}"/>
              </a:ext>
            </a:extLst>
          </p:cNvPr>
          <p:cNvSpPr txBox="1"/>
          <p:nvPr/>
        </p:nvSpPr>
        <p:spPr>
          <a:xfrm>
            <a:off x="328613" y="1887222"/>
            <a:ext cx="1376735" cy="369332"/>
          </a:xfrm>
          <a:prstGeom prst="rect">
            <a:avLst/>
          </a:prstGeom>
          <a:noFill/>
        </p:spPr>
        <p:txBody>
          <a:bodyPr wrap="square">
            <a:spAutoFit/>
          </a:bodyPr>
          <a:lstStyle/>
          <a:p>
            <a:r>
              <a:rPr lang="en-US" altLang="ja-JP" sz="1800" b="1" i="0" u="sng" strike="noStrike" dirty="0">
                <a:solidFill>
                  <a:srgbClr val="000000"/>
                </a:solidFill>
                <a:effectLst/>
                <a:latin typeface="游ゴシック" panose="020B0400000000000000" pitchFamily="50" charset="-128"/>
                <a:ea typeface="游ゴシック" panose="020B0400000000000000" pitchFamily="50" charset="-128"/>
              </a:rPr>
              <a:t>LYTRAS</a:t>
            </a:r>
            <a:r>
              <a:rPr lang="ja-JP" altLang="en-US" sz="1800" b="1" i="0" u="sng" strike="noStrike" dirty="0">
                <a:solidFill>
                  <a:srgbClr val="000000"/>
                </a:solidFill>
                <a:effectLst/>
                <a:latin typeface="游ゴシック" panose="020B0400000000000000" pitchFamily="50" charset="-128"/>
                <a:ea typeface="游ゴシック" panose="020B0400000000000000" pitchFamily="50" charset="-128"/>
              </a:rPr>
              <a:t>社</a:t>
            </a:r>
            <a:r>
              <a:rPr lang="en-US" altLang="ja-JP" b="1" u="sng" dirty="0"/>
              <a:t> </a:t>
            </a:r>
            <a:endParaRPr lang="ja-JP" altLang="en-US" b="1" u="sng" dirty="0"/>
          </a:p>
        </p:txBody>
      </p:sp>
      <p:sp>
        <p:nvSpPr>
          <p:cNvPr id="23" name="テキスト ボックス 22">
            <a:extLst>
              <a:ext uri="{FF2B5EF4-FFF2-40B4-BE49-F238E27FC236}">
                <a16:creationId xmlns:a16="http://schemas.microsoft.com/office/drawing/2014/main" xmlns="" id="{DF32AFCD-457A-43B3-B965-9AD73865A176}"/>
              </a:ext>
            </a:extLst>
          </p:cNvPr>
          <p:cNvSpPr txBox="1"/>
          <p:nvPr/>
        </p:nvSpPr>
        <p:spPr>
          <a:xfrm>
            <a:off x="1526343" y="1896140"/>
            <a:ext cx="1552014" cy="369332"/>
          </a:xfrm>
          <a:prstGeom prst="rect">
            <a:avLst/>
          </a:prstGeom>
          <a:noFill/>
        </p:spPr>
        <p:txBody>
          <a:bodyPr wrap="square">
            <a:spAutoFit/>
          </a:bodyPr>
          <a:lstStyle/>
          <a:p>
            <a:r>
              <a:rPr lang="en-US" altLang="ja-JP" dirty="0"/>
              <a:t>1960</a:t>
            </a:r>
            <a:r>
              <a:rPr lang="ja-JP" altLang="en-US" dirty="0"/>
              <a:t>年創業</a:t>
            </a:r>
          </a:p>
        </p:txBody>
      </p:sp>
      <p:sp>
        <p:nvSpPr>
          <p:cNvPr id="25" name="テキスト ボックス 24">
            <a:extLst>
              <a:ext uri="{FF2B5EF4-FFF2-40B4-BE49-F238E27FC236}">
                <a16:creationId xmlns:a16="http://schemas.microsoft.com/office/drawing/2014/main" xmlns="" id="{BDE08CF6-29F2-4D4F-88F3-58CB6B6F4498}"/>
              </a:ext>
            </a:extLst>
          </p:cNvPr>
          <p:cNvSpPr txBox="1"/>
          <p:nvPr/>
        </p:nvSpPr>
        <p:spPr>
          <a:xfrm>
            <a:off x="2690092" y="1819012"/>
            <a:ext cx="7537574" cy="584775"/>
          </a:xfrm>
          <a:prstGeom prst="rect">
            <a:avLst/>
          </a:prstGeom>
          <a:noFill/>
        </p:spPr>
        <p:txBody>
          <a:bodyPr wrap="square">
            <a:spAutoFit/>
          </a:bodyPr>
          <a:lstStyle/>
          <a:p>
            <a:r>
              <a:rPr lang="ja-JP" altLang="en-US" sz="1600" dirty="0"/>
              <a:t>ギリシャ中部、ギリシャ最高峰であるオリンポス山が聳える四周を山によって囲まれたテッサリア地方最大の都市、ラリッサに位置するファミリーカンパニー。</a:t>
            </a:r>
          </a:p>
        </p:txBody>
      </p:sp>
      <p:pic>
        <p:nvPicPr>
          <p:cNvPr id="27" name="図 26">
            <a:extLst>
              <a:ext uri="{FF2B5EF4-FFF2-40B4-BE49-F238E27FC236}">
                <a16:creationId xmlns:a16="http://schemas.microsoft.com/office/drawing/2014/main" xmlns="" id="{727127FD-E13B-4CDB-B4EE-8D71ABBEDF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5813" y="2472333"/>
            <a:ext cx="673974" cy="1088045"/>
          </a:xfrm>
          <a:prstGeom prst="rect">
            <a:avLst/>
          </a:prstGeom>
        </p:spPr>
      </p:pic>
      <p:sp>
        <p:nvSpPr>
          <p:cNvPr id="29" name="テキスト ボックス 28">
            <a:extLst>
              <a:ext uri="{FF2B5EF4-FFF2-40B4-BE49-F238E27FC236}">
                <a16:creationId xmlns:a16="http://schemas.microsoft.com/office/drawing/2014/main" xmlns="" id="{4967BDBD-9A2A-41F9-80EF-22553B61236F}"/>
              </a:ext>
            </a:extLst>
          </p:cNvPr>
          <p:cNvSpPr txBox="1"/>
          <p:nvPr/>
        </p:nvSpPr>
        <p:spPr>
          <a:xfrm>
            <a:off x="2897633" y="2675697"/>
            <a:ext cx="7122493" cy="646331"/>
          </a:xfrm>
          <a:prstGeom prst="rect">
            <a:avLst/>
          </a:prstGeom>
          <a:noFill/>
        </p:spPr>
        <p:txBody>
          <a:bodyPr wrap="square">
            <a:spAutoFit/>
          </a:bodyPr>
          <a:lstStyle/>
          <a:p>
            <a:pPr algn="l"/>
            <a:r>
              <a:rPr lang="en-US" altLang="ja-JP" sz="1600" b="1" i="0" u="none" strike="noStrike" baseline="0" dirty="0">
                <a:solidFill>
                  <a:srgbClr val="0040E6"/>
                </a:solidFill>
                <a:highlight>
                  <a:srgbClr val="FFFF99"/>
                </a:highlight>
                <a:latin typeface="ZonaPro-Bold"/>
              </a:rPr>
              <a:t>FETA PDO LYTRAS</a:t>
            </a:r>
          </a:p>
          <a:p>
            <a:pPr algn="l"/>
            <a:r>
              <a:rPr lang="en-US" altLang="ja-JP" sz="2000" b="1" i="0" u="none" strike="noStrike" baseline="0" dirty="0">
                <a:solidFill>
                  <a:srgbClr val="000000"/>
                </a:solidFill>
                <a:highlight>
                  <a:srgbClr val="FFFF99"/>
                </a:highlight>
                <a:latin typeface="ZonaPro-Bold"/>
              </a:rPr>
              <a:t>SUPERIOR TASTE AWARD 2019</a:t>
            </a:r>
            <a:r>
              <a:rPr lang="ja-JP" altLang="en-US" sz="2000" b="1" i="0" u="none" strike="noStrike" baseline="0" dirty="0">
                <a:solidFill>
                  <a:srgbClr val="000000"/>
                </a:solidFill>
                <a:highlight>
                  <a:srgbClr val="FFFF99"/>
                </a:highlight>
                <a:latin typeface="ZonaPro-Bold"/>
              </a:rPr>
              <a:t>　</a:t>
            </a:r>
            <a:r>
              <a:rPr lang="en-US" altLang="ja-JP" sz="2000" b="1" i="0" u="none" strike="noStrike" baseline="0" dirty="0">
                <a:solidFill>
                  <a:srgbClr val="000000"/>
                </a:solidFill>
                <a:highlight>
                  <a:srgbClr val="FFFF99"/>
                </a:highlight>
                <a:latin typeface="ZonaPro-Bold"/>
              </a:rPr>
              <a:t>(</a:t>
            </a:r>
            <a:r>
              <a:rPr lang="ja-JP" altLang="en-US" sz="2000" b="1" i="0" u="none" strike="noStrike" baseline="0" dirty="0">
                <a:solidFill>
                  <a:srgbClr val="000000"/>
                </a:solidFill>
                <a:highlight>
                  <a:srgbClr val="FFFF99"/>
                </a:highlight>
                <a:latin typeface="ZonaPro-Bold"/>
              </a:rPr>
              <a:t>ｽｰﾍﾟﾘｱﾃｲｽﾄ賞受賞 ﾍﾞﾙｷﾞｰ</a:t>
            </a:r>
            <a:r>
              <a:rPr lang="en-US" altLang="ja-JP" sz="2000" b="1" i="0" u="none" strike="noStrike" baseline="0" dirty="0">
                <a:solidFill>
                  <a:srgbClr val="000000"/>
                </a:solidFill>
                <a:highlight>
                  <a:srgbClr val="FFFF99"/>
                </a:highlight>
                <a:latin typeface="ZonaPro-Bold"/>
              </a:rPr>
              <a:t>)</a:t>
            </a:r>
            <a:endParaRPr lang="en-US" altLang="ja-JP" sz="2000" b="1" i="0" u="none" strike="noStrike" baseline="0" dirty="0">
              <a:solidFill>
                <a:schemeClr val="bg1">
                  <a:lumMod val="95000"/>
                  <a:lumOff val="5000"/>
                </a:schemeClr>
              </a:solidFill>
              <a:highlight>
                <a:srgbClr val="FFFF99"/>
              </a:highlight>
              <a:latin typeface="ZonaPro-Bold"/>
            </a:endParaRPr>
          </a:p>
        </p:txBody>
      </p:sp>
      <p:pic>
        <p:nvPicPr>
          <p:cNvPr id="30" name="図 29">
            <a:extLst>
              <a:ext uri="{FF2B5EF4-FFF2-40B4-BE49-F238E27FC236}">
                <a16:creationId xmlns:a16="http://schemas.microsoft.com/office/drawing/2014/main" xmlns="" id="{67B98DE4-5BD0-4A3B-B73C-96617C7EDC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1770" y="4603179"/>
            <a:ext cx="1116470" cy="960988"/>
          </a:xfrm>
          <a:prstGeom prst="rect">
            <a:avLst/>
          </a:prstGeom>
        </p:spPr>
      </p:pic>
      <p:graphicFrame>
        <p:nvGraphicFramePr>
          <p:cNvPr id="31" name="表 14">
            <a:extLst>
              <a:ext uri="{FF2B5EF4-FFF2-40B4-BE49-F238E27FC236}">
                <a16:creationId xmlns:a16="http://schemas.microsoft.com/office/drawing/2014/main" xmlns="" id="{3158BC0E-A8D9-4723-A34A-826B7825101B}"/>
              </a:ext>
            </a:extLst>
          </p:cNvPr>
          <p:cNvGraphicFramePr>
            <a:graphicFrameLocks noGrp="1"/>
          </p:cNvGraphicFramePr>
          <p:nvPr>
            <p:extLst>
              <p:ext uri="{D42A27DB-BD31-4B8C-83A1-F6EECF244321}">
                <p14:modId xmlns:p14="http://schemas.microsoft.com/office/powerpoint/2010/main" val="140061146"/>
              </p:ext>
            </p:extLst>
          </p:nvPr>
        </p:nvGraphicFramePr>
        <p:xfrm>
          <a:off x="5585904" y="3538763"/>
          <a:ext cx="4734028" cy="2999830"/>
        </p:xfrm>
        <a:graphic>
          <a:graphicData uri="http://schemas.openxmlformats.org/drawingml/2006/table">
            <a:tbl>
              <a:tblPr firstRow="1" bandRow="1">
                <a:tableStyleId>{5C22544A-7EE6-4342-B048-85BDC9FD1C3A}</a:tableStyleId>
              </a:tblPr>
              <a:tblGrid>
                <a:gridCol w="1554512">
                  <a:extLst>
                    <a:ext uri="{9D8B030D-6E8A-4147-A177-3AD203B41FA5}">
                      <a16:colId xmlns:a16="http://schemas.microsoft.com/office/drawing/2014/main" xmlns="" val="2572385529"/>
                    </a:ext>
                  </a:extLst>
                </a:gridCol>
                <a:gridCol w="3179516">
                  <a:extLst>
                    <a:ext uri="{9D8B030D-6E8A-4147-A177-3AD203B41FA5}">
                      <a16:colId xmlns:a16="http://schemas.microsoft.com/office/drawing/2014/main" xmlns="" val="1172220123"/>
                    </a:ext>
                  </a:extLst>
                </a:gridCol>
              </a:tblGrid>
              <a:tr h="493798">
                <a:tc gridSpan="2">
                  <a:txBody>
                    <a:bodyPr/>
                    <a:lstStyle/>
                    <a:p>
                      <a:r>
                        <a:rPr kumimoji="1" lang="ja-JP" altLang="en-US" sz="2000" dirty="0">
                          <a:latin typeface="メイリオ" panose="020B0604030504040204" pitchFamily="50" charset="-128"/>
                          <a:ea typeface="メイリオ" panose="020B0604030504040204" pitchFamily="50" charset="-128"/>
                        </a:rPr>
                        <a:t>フェタ</a:t>
                      </a:r>
                      <a:r>
                        <a:rPr kumimoji="1" lang="en-US" altLang="ja-JP" sz="2000" dirty="0">
                          <a:latin typeface="メイリオ" panose="020B0604030504040204" pitchFamily="50" charset="-128"/>
                          <a:ea typeface="メイリオ" panose="020B0604030504040204" pitchFamily="50" charset="-128"/>
                        </a:rPr>
                        <a:t>PDO</a:t>
                      </a:r>
                      <a:r>
                        <a:rPr kumimoji="1" lang="ja-JP" altLang="en-US" sz="2000" dirty="0">
                          <a:latin typeface="メイリオ" panose="020B0604030504040204" pitchFamily="50" charset="-128"/>
                          <a:ea typeface="メイリオ" panose="020B0604030504040204" pitchFamily="50" charset="-128"/>
                        </a:rPr>
                        <a:t> </a:t>
                      </a:r>
                      <a:r>
                        <a:rPr kumimoji="1" lang="en-US" altLang="ja-JP" sz="2000" dirty="0">
                          <a:latin typeface="メイリオ" panose="020B0604030504040204" pitchFamily="50" charset="-128"/>
                          <a:ea typeface="メイリオ" panose="020B0604030504040204" pitchFamily="50" charset="-128"/>
                        </a:rPr>
                        <a:t>180g</a:t>
                      </a:r>
                      <a:r>
                        <a:rPr kumimoji="1" lang="ja-JP" altLang="en-US" sz="2000" dirty="0">
                          <a:latin typeface="メイリオ" panose="020B0604030504040204" pitchFamily="50" charset="-128"/>
                          <a:ea typeface="メイリオ" panose="020B0604030504040204" pitchFamily="50" charset="-128"/>
                        </a:rPr>
                        <a:t> ｷｭｰﾌﾞﾀｲﾌﾟ</a:t>
                      </a:r>
                      <a:r>
                        <a:rPr kumimoji="1" lang="en-US" altLang="ja-JP" sz="1800" dirty="0">
                          <a:latin typeface="メイリオ" panose="020B0604030504040204" pitchFamily="50" charset="-128"/>
                          <a:ea typeface="メイリオ" panose="020B0604030504040204" pitchFamily="50" charset="-128"/>
                        </a:rPr>
                        <a:t>4</a:t>
                      </a:r>
                      <a:r>
                        <a:rPr kumimoji="1" lang="ja-JP" altLang="en-US" sz="1800" dirty="0">
                          <a:latin typeface="メイリオ" panose="020B0604030504040204" pitchFamily="50" charset="-128"/>
                          <a:ea typeface="メイリオ" panose="020B0604030504040204" pitchFamily="50" charset="-128"/>
                        </a:rPr>
                        <a:t>か月熟成</a:t>
                      </a:r>
                      <a:endParaRPr kumimoji="1" lang="ja-JP" altLang="en-US" sz="2000" dirty="0">
                        <a:latin typeface="メイリオ" panose="020B0604030504040204" pitchFamily="50" charset="-128"/>
                        <a:ea typeface="メイリオ" panose="020B0604030504040204" pitchFamily="50" charset="-128"/>
                      </a:endParaRPr>
                    </a:p>
                  </a:txBody>
                  <a:tcPr marL="198417" marR="100796" marT="198417" marB="3968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1723B"/>
                    </a:solidFill>
                  </a:tcPr>
                </a:tc>
                <a:tc hMerge="1">
                  <a:txBody>
                    <a:bodyPr/>
                    <a:lstStyle/>
                    <a:p>
                      <a:endParaRPr kumimoji="1" lang="ja-JP" altLang="en-US" sz="1800" dirty="0">
                        <a:latin typeface="メイリオ" panose="020B0604030504040204" pitchFamily="50" charset="-128"/>
                        <a:ea typeface="メイリオ" panose="020B0604030504040204" pitchFamily="50" charset="-128"/>
                      </a:endParaRPr>
                    </a:p>
                  </a:txBody>
                  <a:tcPr>
                    <a:solidFill>
                      <a:srgbClr val="AEA244"/>
                    </a:solidFill>
                  </a:tcPr>
                </a:tc>
                <a:extLst>
                  <a:ext uri="{0D108BD9-81ED-4DB2-BD59-A6C34878D82A}">
                    <a16:rowId xmlns:a16="http://schemas.microsoft.com/office/drawing/2014/main" xmlns="" val="1505516536"/>
                  </a:ext>
                </a:extLst>
              </a:tr>
              <a:tr h="466653">
                <a:tc>
                  <a:txBody>
                    <a:bodyPr/>
                    <a:lstStyle/>
                    <a:p>
                      <a:r>
                        <a:rPr kumimoji="1" lang="ja-JP" altLang="en-US" sz="2000" dirty="0">
                          <a:latin typeface="メイリオ" panose="020B0604030504040204" pitchFamily="50" charset="-128"/>
                          <a:ea typeface="メイリオ" panose="020B0604030504040204" pitchFamily="50" charset="-128"/>
                        </a:rPr>
                        <a:t>規格 </a:t>
                      </a:r>
                      <a:r>
                        <a:rPr kumimoji="1" lang="en-US" altLang="ja-JP" sz="2000" dirty="0">
                          <a:latin typeface="メイリオ" panose="020B0604030504040204" pitchFamily="50" charset="-128"/>
                          <a:ea typeface="メイリオ" panose="020B0604030504040204" pitchFamily="50" charset="-128"/>
                        </a:rPr>
                        <a:t>x </a:t>
                      </a:r>
                      <a:r>
                        <a:rPr kumimoji="1" lang="ja-JP" altLang="en-US" sz="2000" dirty="0">
                          <a:latin typeface="メイリオ" panose="020B0604030504040204" pitchFamily="50" charset="-128"/>
                          <a:ea typeface="メイリオ" panose="020B0604030504040204" pitchFamily="50" charset="-128"/>
                        </a:rPr>
                        <a:t>数量</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alpha val="60000"/>
                      </a:srgbClr>
                    </a:solidFill>
                  </a:tcPr>
                </a:tc>
                <a:tc>
                  <a:txBody>
                    <a:bodyPr/>
                    <a:lstStyle/>
                    <a:p>
                      <a:r>
                        <a:rPr lang="en-US" altLang="ja-JP" sz="2000" dirty="0">
                          <a:latin typeface="メイリオ" panose="020B0604030504040204" pitchFamily="50" charset="-128"/>
                          <a:ea typeface="メイリオ" panose="020B0604030504040204" pitchFamily="50" charset="-128"/>
                        </a:rPr>
                        <a:t>180g</a:t>
                      </a:r>
                      <a:r>
                        <a:rPr lang="ja-JP" altLang="en-US" sz="2000" dirty="0">
                          <a:latin typeface="メイリオ" panose="020B0604030504040204" pitchFamily="50" charset="-128"/>
                          <a:ea typeface="メイリオ" panose="020B0604030504040204" pitchFamily="50" charset="-128"/>
                        </a:rPr>
                        <a:t> ｘ </a:t>
                      </a:r>
                      <a:r>
                        <a:rPr lang="en-US" altLang="ja-JP" sz="2000" dirty="0">
                          <a:latin typeface="メイリオ" panose="020B0604030504040204" pitchFamily="50" charset="-128"/>
                          <a:ea typeface="メイリオ" panose="020B0604030504040204" pitchFamily="50" charset="-128"/>
                        </a:rPr>
                        <a:t>12</a:t>
                      </a:r>
                      <a:r>
                        <a:rPr lang="ja-JP" altLang="en-US" sz="2000" dirty="0">
                          <a:latin typeface="メイリオ" panose="020B0604030504040204" pitchFamily="50" charset="-128"/>
                          <a:ea typeface="メイリオ" panose="020B0604030504040204" pitchFamily="50" charset="-128"/>
                        </a:rPr>
                        <a:t>個</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alpha val="60000"/>
                      </a:srgbClr>
                    </a:solidFill>
                  </a:tcPr>
                </a:tc>
                <a:extLst>
                  <a:ext uri="{0D108BD9-81ED-4DB2-BD59-A6C34878D82A}">
                    <a16:rowId xmlns:a16="http://schemas.microsoft.com/office/drawing/2014/main" xmlns="" val="1386822421"/>
                  </a:ext>
                </a:extLst>
              </a:tr>
              <a:tr h="646145">
                <a:tc>
                  <a:txBody>
                    <a:bodyPr/>
                    <a:lstStyle/>
                    <a:p>
                      <a:r>
                        <a:rPr kumimoji="1" lang="ja-JP" altLang="en-US" sz="2000" dirty="0">
                          <a:latin typeface="メイリオ" panose="020B0604030504040204" pitchFamily="50" charset="-128"/>
                          <a:ea typeface="メイリオ" panose="020B0604030504040204" pitchFamily="50" charset="-128"/>
                        </a:rPr>
                        <a:t>賞味期限</a:t>
                      </a:r>
                      <a:endParaRPr kumimoji="1" lang="en-US" altLang="ja-JP" sz="2000" dirty="0">
                        <a:latin typeface="メイリオ" panose="020B0604030504040204" pitchFamily="50" charset="-128"/>
                        <a:ea typeface="メイリオ" panose="020B0604030504040204" pitchFamily="50" charset="-128"/>
                      </a:endParaRPr>
                    </a:p>
                    <a:p>
                      <a:r>
                        <a:rPr kumimoji="1" lang="en-US" altLang="ja-JP" sz="2000" dirty="0">
                          <a:latin typeface="メイリオ" panose="020B0604030504040204" pitchFamily="50" charset="-128"/>
                          <a:ea typeface="メイリオ" panose="020B0604030504040204" pitchFamily="50" charset="-128"/>
                        </a:rPr>
                        <a:t>(</a:t>
                      </a:r>
                      <a:r>
                        <a:rPr kumimoji="1" lang="ja-JP" altLang="en-US" sz="2000" dirty="0">
                          <a:latin typeface="メイリオ" panose="020B0604030504040204" pitchFamily="50" charset="-128"/>
                          <a:ea typeface="メイリオ" panose="020B0604030504040204" pitchFamily="50" charset="-128"/>
                        </a:rPr>
                        <a:t>輸入後</a:t>
                      </a:r>
                      <a:r>
                        <a:rPr kumimoji="1" lang="en-US" altLang="ja-JP" sz="2000" dirty="0">
                          <a:latin typeface="メイリオ" panose="020B0604030504040204" pitchFamily="50" charset="-128"/>
                          <a:ea typeface="メイリオ" panose="020B0604030504040204" pitchFamily="50" charset="-128"/>
                        </a:rPr>
                        <a:t>)</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alpha val="15000"/>
                      </a:srgbClr>
                    </a:solidFill>
                  </a:tcPr>
                </a:tc>
                <a:tc>
                  <a:txBody>
                    <a:bodyPr/>
                    <a:lstStyle/>
                    <a:p>
                      <a:r>
                        <a:rPr lang="ja-JP" altLang="en-US" sz="2000" dirty="0">
                          <a:latin typeface="メイリオ" panose="020B0604030504040204" pitchFamily="50" charset="-128"/>
                          <a:ea typeface="メイリオ" panose="020B0604030504040204" pitchFamily="50" charset="-128"/>
                        </a:rPr>
                        <a:t>約</a:t>
                      </a:r>
                      <a:r>
                        <a:rPr lang="en-US" altLang="ja-JP" sz="2000" dirty="0">
                          <a:latin typeface="メイリオ" panose="020B0604030504040204" pitchFamily="50" charset="-128"/>
                          <a:ea typeface="メイリオ" panose="020B0604030504040204" pitchFamily="50" charset="-128"/>
                        </a:rPr>
                        <a:t>190</a:t>
                      </a:r>
                      <a:r>
                        <a:rPr lang="ja-JP" altLang="en-US" sz="2000" dirty="0">
                          <a:latin typeface="メイリオ" panose="020B0604030504040204" pitchFamily="50" charset="-128"/>
                          <a:ea typeface="メイリオ" panose="020B0604030504040204" pitchFamily="50" charset="-128"/>
                        </a:rPr>
                        <a:t>日　</a:t>
                      </a:r>
                      <a:endParaRPr lang="en-US" altLang="ja-JP"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66">
                        <a:alpha val="15000"/>
                      </a:srgbClr>
                    </a:solidFill>
                  </a:tcPr>
                </a:tc>
                <a:extLst>
                  <a:ext uri="{0D108BD9-81ED-4DB2-BD59-A6C34878D82A}">
                    <a16:rowId xmlns:a16="http://schemas.microsoft.com/office/drawing/2014/main" xmlns="" val="2846912928"/>
                  </a:ext>
                </a:extLst>
              </a:tr>
              <a:tr h="396636">
                <a:tc>
                  <a:txBody>
                    <a:bodyPr/>
                    <a:lstStyle/>
                    <a:p>
                      <a:r>
                        <a:rPr kumimoji="1" lang="ja-JP" altLang="en-US" sz="2000" dirty="0">
                          <a:latin typeface="メイリオ" panose="020B0604030504040204" pitchFamily="50" charset="-128"/>
                          <a:ea typeface="メイリオ" panose="020B0604030504040204" pitchFamily="50" charset="-128"/>
                        </a:rPr>
                        <a:t>原産国</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tc>
                  <a:txBody>
                    <a:bodyPr/>
                    <a:lstStyle/>
                    <a:p>
                      <a:pPr>
                        <a:lnSpc>
                          <a:spcPct val="110000"/>
                        </a:lnSpc>
                      </a:pPr>
                      <a:r>
                        <a:rPr kumimoji="1" lang="ja-JP" altLang="en-US" sz="2000" dirty="0">
                          <a:latin typeface="メイリオ" panose="020B0604030504040204" pitchFamily="50" charset="-128"/>
                          <a:ea typeface="メイリオ" panose="020B0604030504040204" pitchFamily="50" charset="-128"/>
                        </a:rPr>
                        <a:t>ギリシャ</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extLst>
                  <a:ext uri="{0D108BD9-81ED-4DB2-BD59-A6C34878D82A}">
                    <a16:rowId xmlns:a16="http://schemas.microsoft.com/office/drawing/2014/main" xmlns="" val="1292849695"/>
                  </a:ext>
                </a:extLst>
              </a:tr>
              <a:tr h="387337">
                <a:tc>
                  <a:txBody>
                    <a:bodyPr/>
                    <a:lstStyle/>
                    <a:p>
                      <a:r>
                        <a:rPr lang="en-US" altLang="ja-JP" sz="2000" dirty="0">
                          <a:latin typeface="メイリオ" panose="020B0604030504040204" pitchFamily="50" charset="-128"/>
                          <a:ea typeface="メイリオ" panose="020B0604030504040204" pitchFamily="50" charset="-128"/>
                        </a:rPr>
                        <a:t>JAN</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tc>
                  <a:txBody>
                    <a:bodyPr/>
                    <a:lstStyle/>
                    <a:p>
                      <a:pPr>
                        <a:lnSpc>
                          <a:spcPct val="110000"/>
                        </a:lnSpc>
                      </a:pPr>
                      <a:r>
                        <a:rPr kumimoji="1" lang="en-US" altLang="ja-JP" sz="1984" b="1" i="0" u="none" strike="noStrike" kern="1200" baseline="0" dirty="0">
                          <a:solidFill>
                            <a:schemeClr val="dk1"/>
                          </a:solidFill>
                          <a:latin typeface="+mn-lt"/>
                          <a:ea typeface="+mn-ea"/>
                          <a:cs typeface="+mn-cs"/>
                        </a:rPr>
                        <a:t>5202354102200</a:t>
                      </a:r>
                      <a:endParaRPr kumimoji="1" lang="ja-JP" altLang="en-US" sz="2000" dirty="0">
                        <a:latin typeface="メイリオ" panose="020B0604030504040204" pitchFamily="50" charset="-128"/>
                        <a:ea typeface="メイリオ" panose="020B0604030504040204" pitchFamily="50" charset="-128"/>
                      </a:endParaRP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2"/>
                    </a:solidFill>
                  </a:tcPr>
                </a:tc>
                <a:extLst>
                  <a:ext uri="{0D108BD9-81ED-4DB2-BD59-A6C34878D82A}">
                    <a16:rowId xmlns:a16="http://schemas.microsoft.com/office/drawing/2014/main" xmlns="" val="1717122579"/>
                  </a:ext>
                </a:extLst>
              </a:tr>
              <a:tr h="417952">
                <a:tc>
                  <a:txBody>
                    <a:bodyPr/>
                    <a:lstStyle/>
                    <a:p>
                      <a:r>
                        <a:rPr kumimoji="1" lang="ja-JP" altLang="en-US" sz="1800" dirty="0">
                          <a:latin typeface="メイリオ" panose="020B0604030504040204" pitchFamily="50" charset="-128"/>
                          <a:ea typeface="メイリオ" panose="020B0604030504040204" pitchFamily="50" charset="-128"/>
                        </a:rPr>
                        <a:t>原材料</a:t>
                      </a:r>
                    </a:p>
                  </a:txBody>
                  <a:tcPr marL="100796" marR="100796" marT="50398" marB="503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AE2D3"/>
                    </a:solidFill>
                  </a:tcPr>
                </a:tc>
                <a:tc>
                  <a:txBody>
                    <a:bodyPr/>
                    <a:lstStyle/>
                    <a:p>
                      <a:r>
                        <a:rPr kumimoji="1" lang="ja-JP" altLang="en-US" sz="1300" dirty="0">
                          <a:latin typeface="メイリオ" panose="020B0604030504040204" pitchFamily="50" charset="-128"/>
                          <a:ea typeface="メイリオ" panose="020B0604030504040204" pitchFamily="50" charset="-128"/>
                        </a:rPr>
                        <a:t>生めん羊乳、食塩</a:t>
                      </a:r>
                    </a:p>
                  </a:txBody>
                  <a:tcPr marL="100796" marR="100796" marT="50398" marB="5039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AE2D3"/>
                    </a:solidFill>
                  </a:tcPr>
                </a:tc>
                <a:extLst>
                  <a:ext uri="{0D108BD9-81ED-4DB2-BD59-A6C34878D82A}">
                    <a16:rowId xmlns:a16="http://schemas.microsoft.com/office/drawing/2014/main" xmlns="" val="948146665"/>
                  </a:ext>
                </a:extLst>
              </a:tr>
            </a:tbl>
          </a:graphicData>
        </a:graphic>
      </p:graphicFrame>
      <p:pic>
        <p:nvPicPr>
          <p:cNvPr id="32" name="図 31">
            <a:extLst>
              <a:ext uri="{FF2B5EF4-FFF2-40B4-BE49-F238E27FC236}">
                <a16:creationId xmlns:a16="http://schemas.microsoft.com/office/drawing/2014/main" xmlns="" id="{C242BAAA-E6F6-4270-A00E-6537127F9BE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492" t="16624" b="8973"/>
          <a:stretch/>
        </p:blipFill>
        <p:spPr>
          <a:xfrm>
            <a:off x="8977717" y="4643933"/>
            <a:ext cx="1228123" cy="879480"/>
          </a:xfrm>
          <a:prstGeom prst="rect">
            <a:avLst/>
          </a:prstGeom>
        </p:spPr>
      </p:pic>
      <p:pic>
        <p:nvPicPr>
          <p:cNvPr id="35" name="図 34">
            <a:extLst>
              <a:ext uri="{FF2B5EF4-FFF2-40B4-BE49-F238E27FC236}">
                <a16:creationId xmlns:a16="http://schemas.microsoft.com/office/drawing/2014/main" xmlns="" id="{5D4F6E15-E543-4966-AFCD-9AC542926D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23861" y="1104474"/>
            <a:ext cx="1319039" cy="617528"/>
          </a:xfrm>
          <a:prstGeom prst="rect">
            <a:avLst/>
          </a:prstGeom>
        </p:spPr>
      </p:pic>
      <p:sp>
        <p:nvSpPr>
          <p:cNvPr id="7" name="テキスト ボックス 6">
            <a:extLst>
              <a:ext uri="{FF2B5EF4-FFF2-40B4-BE49-F238E27FC236}">
                <a16:creationId xmlns:a16="http://schemas.microsoft.com/office/drawing/2014/main" xmlns="" id="{F7488D35-14AA-4226-B171-F74AF9753D8C}"/>
              </a:ext>
            </a:extLst>
          </p:cNvPr>
          <p:cNvSpPr txBox="1"/>
          <p:nvPr/>
        </p:nvSpPr>
        <p:spPr>
          <a:xfrm>
            <a:off x="1664649" y="6601183"/>
            <a:ext cx="7436651" cy="369332"/>
          </a:xfrm>
          <a:prstGeom prst="rect">
            <a:avLst/>
          </a:prstGeom>
          <a:noFill/>
        </p:spPr>
        <p:txBody>
          <a:bodyPr wrap="none" rtlCol="0">
            <a:spAutoFit/>
          </a:bodyPr>
          <a:lstStyle/>
          <a:p>
            <a:r>
              <a:rPr kumimoji="1" lang="en-US" altLang="ja-JP" u="sng" dirty="0">
                <a:effectLst>
                  <a:outerShdw blurRad="38100" dist="38100" dir="2700000" algn="tl">
                    <a:srgbClr val="000000">
                      <a:alpha val="43137"/>
                    </a:srgbClr>
                  </a:outerShdw>
                </a:effectLst>
              </a:rPr>
              <a:t>8</a:t>
            </a:r>
            <a:r>
              <a:rPr kumimoji="1" lang="ja-JP" altLang="en-US" u="sng" dirty="0">
                <a:effectLst>
                  <a:outerShdw blurRad="38100" dist="38100" dir="2700000" algn="tl">
                    <a:srgbClr val="000000">
                      <a:alpha val="43137"/>
                    </a:srgbClr>
                  </a:outerShdw>
                </a:effectLst>
              </a:rPr>
              <a:t>月</a:t>
            </a:r>
            <a:r>
              <a:rPr kumimoji="1" lang="en-US" altLang="ja-JP" u="sng" dirty="0">
                <a:effectLst>
                  <a:outerShdw blurRad="38100" dist="38100" dir="2700000" algn="tl">
                    <a:srgbClr val="000000">
                      <a:alpha val="43137"/>
                    </a:srgbClr>
                  </a:outerShdw>
                </a:effectLst>
              </a:rPr>
              <a:t>2</a:t>
            </a:r>
            <a:r>
              <a:rPr kumimoji="1" lang="ja-JP" altLang="en-US" u="sng" dirty="0">
                <a:effectLst>
                  <a:outerShdw blurRad="38100" dist="38100" dir="2700000" algn="tl">
                    <a:srgbClr val="000000">
                      <a:alpha val="43137"/>
                    </a:srgbClr>
                  </a:outerShdw>
                </a:effectLst>
              </a:rPr>
              <a:t>船目</a:t>
            </a:r>
            <a:r>
              <a:rPr kumimoji="1" lang="en-US" altLang="ja-JP" u="sng" dirty="0">
                <a:effectLst>
                  <a:outerShdw blurRad="38100" dist="38100" dir="2700000" algn="tl">
                    <a:srgbClr val="000000">
                      <a:alpha val="43137"/>
                    </a:srgbClr>
                  </a:outerShdw>
                </a:effectLst>
              </a:rPr>
              <a:t>(5/13</a:t>
            </a:r>
            <a:r>
              <a:rPr kumimoji="1" lang="ja-JP" altLang="en-US" u="sng" dirty="0">
                <a:effectLst>
                  <a:outerShdw blurRad="38100" dist="38100" dir="2700000" algn="tl">
                    <a:srgbClr val="000000">
                      <a:alpha val="43137"/>
                    </a:srgbClr>
                  </a:outerShdw>
                </a:effectLst>
              </a:rPr>
              <a:t>発注）から受注スタート</a:t>
            </a:r>
            <a:r>
              <a:rPr kumimoji="1" lang="en-US" altLang="ja-JP" u="sng" dirty="0">
                <a:effectLst>
                  <a:outerShdw blurRad="38100" dist="38100" dir="2700000" algn="tl">
                    <a:srgbClr val="000000">
                      <a:alpha val="43137"/>
                    </a:srgbClr>
                  </a:outerShdw>
                </a:effectLst>
              </a:rPr>
              <a:t>!!!</a:t>
            </a:r>
            <a:r>
              <a:rPr kumimoji="1" lang="ja-JP" altLang="en-US" u="sng" dirty="0">
                <a:effectLst>
                  <a:outerShdw blurRad="38100" dist="38100" dir="2700000" algn="tl">
                    <a:srgbClr val="000000">
                      <a:alpha val="43137"/>
                    </a:srgbClr>
                  </a:outerShdw>
                </a:effectLst>
              </a:rPr>
              <a:t>　初回と</a:t>
            </a:r>
            <a:r>
              <a:rPr kumimoji="1" lang="en-US" altLang="ja-JP" u="sng" dirty="0">
                <a:effectLst>
                  <a:outerShdw blurRad="38100" dist="38100" dir="2700000" algn="tl">
                    <a:srgbClr val="000000">
                      <a:alpha val="43137"/>
                    </a:srgbClr>
                  </a:outerShdw>
                </a:effectLst>
              </a:rPr>
              <a:t>2</a:t>
            </a:r>
            <a:r>
              <a:rPr kumimoji="1" lang="ja-JP" altLang="en-US" u="sng" dirty="0">
                <a:effectLst>
                  <a:outerShdw blurRad="38100" dist="38100" dir="2700000" algn="tl">
                    <a:srgbClr val="000000">
                      <a:alpha val="43137"/>
                    </a:srgbClr>
                  </a:outerShdw>
                </a:effectLst>
              </a:rPr>
              <a:t>回目はお試し価格で</a:t>
            </a:r>
          </a:p>
        </p:txBody>
      </p:sp>
    </p:spTree>
    <p:extLst>
      <p:ext uri="{BB962C8B-B14F-4D97-AF65-F5344CB8AC3E}">
        <p14:creationId xmlns:p14="http://schemas.microsoft.com/office/powerpoint/2010/main" val="776672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107"/>
          <p:cNvSpPr>
            <a:spLocks noChangeArrowheads="1"/>
          </p:cNvSpPr>
          <p:nvPr/>
        </p:nvSpPr>
        <p:spPr bwMode="auto">
          <a:xfrm>
            <a:off x="306123" y="0"/>
            <a:ext cx="10079567" cy="524977"/>
          </a:xfrm>
          <a:prstGeom prst="flowChartDocument">
            <a:avLst/>
          </a:prstGeom>
          <a:gradFill rotWithShape="0">
            <a:gsLst>
              <a:gs pos="0">
                <a:srgbClr val="003399"/>
              </a:gs>
              <a:gs pos="100000">
                <a:srgbClr val="A9BADD"/>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eaLnBrk="1" hangingPunct="1">
              <a:spcBef>
                <a:spcPct val="0"/>
              </a:spcBef>
              <a:buFontTx/>
              <a:buNone/>
            </a:pPr>
            <a:r>
              <a:rPr lang="ja-JP" altLang="en-US" sz="3086">
                <a:solidFill>
                  <a:schemeClr val="bg1"/>
                </a:solidFill>
              </a:rPr>
              <a:t>フェタ　～他社商品比較～</a:t>
            </a:r>
          </a:p>
        </p:txBody>
      </p:sp>
      <p:graphicFrame>
        <p:nvGraphicFramePr>
          <p:cNvPr id="5" name="表 5"/>
          <p:cNvGraphicFramePr>
            <a:graphicFrameLocks noGrp="1"/>
          </p:cNvGraphicFramePr>
          <p:nvPr/>
        </p:nvGraphicFramePr>
        <p:xfrm>
          <a:off x="663107" y="671970"/>
          <a:ext cx="9524843" cy="5822876"/>
        </p:xfrm>
        <a:graphic>
          <a:graphicData uri="http://schemas.openxmlformats.org/drawingml/2006/table">
            <a:tbl>
              <a:tblPr firstRow="1" bandRow="1">
                <a:tableStyleId>{21E4AEA4-8DFA-4A89-87EB-49C32662AFE0}</a:tableStyleId>
              </a:tblPr>
              <a:tblGrid>
                <a:gridCol w="1984342"/>
                <a:gridCol w="1825594"/>
                <a:gridCol w="1904969"/>
                <a:gridCol w="1904969"/>
                <a:gridCol w="1904969"/>
              </a:tblGrid>
              <a:tr h="434105">
                <a:tc>
                  <a:txBody>
                    <a:bodyPr/>
                    <a:lstStyle/>
                    <a:p>
                      <a:pPr algn="ctr"/>
                      <a:r>
                        <a:rPr kumimoji="1" lang="ja-JP" altLang="en-US" sz="2000" dirty="0"/>
                        <a:t>供給者</a:t>
                      </a:r>
                    </a:p>
                  </a:txBody>
                  <a:tcPr marL="100793" marR="100793" marT="50390" marB="50390">
                    <a:solidFill>
                      <a:srgbClr val="3333CC"/>
                    </a:solidFill>
                  </a:tcPr>
                </a:tc>
                <a:tc>
                  <a:txBody>
                    <a:bodyPr/>
                    <a:lstStyle/>
                    <a:p>
                      <a:pPr algn="ctr"/>
                      <a:r>
                        <a:rPr kumimoji="1" lang="en-US" altLang="ja-JP" sz="2000" b="1" kern="1200" dirty="0">
                          <a:solidFill>
                            <a:schemeClr val="lt1"/>
                          </a:solidFill>
                          <a:latin typeface="+mn-lt"/>
                          <a:ea typeface="+mn-ea"/>
                          <a:cs typeface="+mn-cs"/>
                        </a:rPr>
                        <a:t>FRM</a:t>
                      </a:r>
                      <a:endParaRPr kumimoji="1" lang="ja-JP" altLang="en-US" sz="2000" b="1" kern="1200" dirty="0">
                        <a:solidFill>
                          <a:schemeClr val="lt1"/>
                        </a:solidFill>
                        <a:latin typeface="+mn-lt"/>
                        <a:ea typeface="+mn-ea"/>
                        <a:cs typeface="+mn-cs"/>
                      </a:endParaRPr>
                    </a:p>
                  </a:txBody>
                  <a:tcPr marL="100793" marR="100793" marT="50390" marB="50390"/>
                </a:tc>
                <a:tc>
                  <a:txBody>
                    <a:bodyPr/>
                    <a:lstStyle/>
                    <a:p>
                      <a:pPr algn="ctr"/>
                      <a:r>
                        <a:rPr kumimoji="1" lang="en-US" altLang="ja-JP" sz="2000" dirty="0"/>
                        <a:t>FRM</a:t>
                      </a:r>
                      <a:endParaRPr kumimoji="1" lang="ja-JP" altLang="en-US" sz="2000" dirty="0"/>
                    </a:p>
                  </a:txBody>
                  <a:tcPr marL="100793" marR="100793" marT="50390" marB="50390"/>
                </a:tc>
                <a:tc>
                  <a:txBody>
                    <a:bodyPr/>
                    <a:lstStyle/>
                    <a:p>
                      <a:pPr algn="ctr"/>
                      <a:r>
                        <a:rPr kumimoji="1" lang="ja-JP" altLang="en-US" sz="2000" dirty="0"/>
                        <a:t>ムラカワ</a:t>
                      </a:r>
                    </a:p>
                  </a:txBody>
                  <a:tcPr marL="100793" marR="100793" marT="50390" marB="50390"/>
                </a:tc>
                <a:tc>
                  <a:txBody>
                    <a:bodyPr/>
                    <a:lstStyle/>
                    <a:p>
                      <a:pPr algn="ctr"/>
                      <a:r>
                        <a:rPr kumimoji="1" lang="ja-JP" altLang="en-US" sz="2000" dirty="0"/>
                        <a:t>ノスティミア</a:t>
                      </a:r>
                    </a:p>
                  </a:txBody>
                  <a:tcPr marL="100793" marR="100793" marT="50390" marB="50390"/>
                </a:tc>
              </a:tr>
              <a:tr h="705554">
                <a:tc>
                  <a:txBody>
                    <a:bodyPr/>
                    <a:lstStyle/>
                    <a:p>
                      <a:pPr algn="ctr"/>
                      <a:r>
                        <a:rPr kumimoji="1" lang="ja-JP" altLang="en-US" sz="2000" b="1" kern="1200" dirty="0">
                          <a:solidFill>
                            <a:schemeClr val="lt1"/>
                          </a:solidFill>
                          <a:latin typeface="+mn-lt"/>
                          <a:ea typeface="+mn-ea"/>
                          <a:cs typeface="+mn-cs"/>
                        </a:rPr>
                        <a:t>規格</a:t>
                      </a:r>
                    </a:p>
                  </a:txBody>
                  <a:tcPr marL="100793" marR="100793" marT="50390" marB="50390">
                    <a:solidFill>
                      <a:srgbClr val="3333CC"/>
                    </a:solidFill>
                  </a:tcPr>
                </a:tc>
                <a:tc>
                  <a:txBody>
                    <a:bodyPr/>
                    <a:lstStyle/>
                    <a:p>
                      <a:pPr algn="ctr"/>
                      <a:r>
                        <a:rPr kumimoji="1" lang="en-US" altLang="ja-JP" sz="2000" dirty="0"/>
                        <a:t>180g </a:t>
                      </a:r>
                      <a:r>
                        <a:rPr kumimoji="1" lang="ja-JP" altLang="en-US" sz="2000" dirty="0"/>
                        <a:t>キューブ</a:t>
                      </a:r>
                    </a:p>
                  </a:txBody>
                  <a:tcPr marL="100793" marR="100793" marT="50390" marB="50390"/>
                </a:tc>
                <a:tc>
                  <a:txBody>
                    <a:bodyPr/>
                    <a:lstStyle/>
                    <a:p>
                      <a:pPr algn="ctr"/>
                      <a:r>
                        <a:rPr kumimoji="1" lang="en-US" altLang="ja-JP" sz="2000" dirty="0"/>
                        <a:t>200g </a:t>
                      </a:r>
                      <a:r>
                        <a:rPr kumimoji="1" lang="ja-JP" altLang="en-US" sz="2000" dirty="0"/>
                        <a:t>ブロック</a:t>
                      </a:r>
                    </a:p>
                  </a:txBody>
                  <a:tcPr marL="100793" marR="100793" marT="50390" marB="503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200g </a:t>
                      </a:r>
                      <a:r>
                        <a:rPr kumimoji="1" lang="ja-JP" altLang="en-US" sz="2000" dirty="0"/>
                        <a:t>ブロック</a:t>
                      </a:r>
                    </a:p>
                    <a:p>
                      <a:endParaRPr kumimoji="1" lang="ja-JP" altLang="en-US" sz="2000" dirty="0"/>
                    </a:p>
                  </a:txBody>
                  <a:tcPr marL="100793" marR="100793" marT="50390" marB="503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200g </a:t>
                      </a:r>
                      <a:r>
                        <a:rPr kumimoji="1" lang="ja-JP" altLang="en-US" sz="2000" dirty="0"/>
                        <a:t>ブロック</a:t>
                      </a:r>
                    </a:p>
                    <a:p>
                      <a:pPr algn="ctr"/>
                      <a:endParaRPr kumimoji="1" lang="ja-JP" altLang="en-US" sz="2000" dirty="0"/>
                    </a:p>
                  </a:txBody>
                  <a:tcPr marL="100793" marR="100793" marT="50390" marB="50390"/>
                </a:tc>
              </a:tr>
              <a:tr h="1127477">
                <a:tc>
                  <a:txBody>
                    <a:bodyPr/>
                    <a:lstStyle/>
                    <a:p>
                      <a:pPr marL="0" algn="ctr" defTabSz="914400" rtl="0" eaLnBrk="1" latinLnBrk="0" hangingPunct="1"/>
                      <a:r>
                        <a:rPr kumimoji="1" lang="ja-JP" altLang="en-US" sz="2000" b="1" kern="1200" dirty="0">
                          <a:solidFill>
                            <a:schemeClr val="lt1"/>
                          </a:solidFill>
                          <a:latin typeface="+mn-lt"/>
                          <a:ea typeface="+mn-ea"/>
                          <a:cs typeface="+mn-cs"/>
                        </a:rPr>
                        <a:t>商品画像</a:t>
                      </a:r>
                    </a:p>
                  </a:txBody>
                  <a:tcPr marL="100793" marR="100793" marT="50390" marB="50390">
                    <a:solidFill>
                      <a:srgbClr val="3333CC"/>
                    </a:solidFill>
                  </a:tcPr>
                </a:tc>
                <a:tc>
                  <a:txBody>
                    <a:bodyPr/>
                    <a:lstStyle/>
                    <a:p>
                      <a:endParaRPr kumimoji="1" lang="ja-JP" altLang="en-US" sz="2000" dirty="0"/>
                    </a:p>
                  </a:txBody>
                  <a:tcPr marL="100793" marR="100793" marT="50390" marB="50390"/>
                </a:tc>
                <a:tc>
                  <a:txBody>
                    <a:bodyPr/>
                    <a:lstStyle/>
                    <a:p>
                      <a:endParaRPr kumimoji="1" lang="ja-JP" altLang="en-US" sz="2000" dirty="0"/>
                    </a:p>
                  </a:txBody>
                  <a:tcPr marL="100793" marR="100793" marT="50390" marB="50390"/>
                </a:tc>
                <a:tc>
                  <a:txBody>
                    <a:bodyPr/>
                    <a:lstStyle/>
                    <a:p>
                      <a:endParaRPr kumimoji="1" lang="ja-JP" altLang="en-US" sz="2000" dirty="0"/>
                    </a:p>
                  </a:txBody>
                  <a:tcPr marL="100793" marR="100793" marT="50390" marB="50390"/>
                </a:tc>
                <a:tc>
                  <a:txBody>
                    <a:bodyPr/>
                    <a:lstStyle/>
                    <a:p>
                      <a:endParaRPr kumimoji="1" lang="ja-JP" altLang="en-US" sz="2000" dirty="0"/>
                    </a:p>
                  </a:txBody>
                  <a:tcPr marL="100793" marR="100793" marT="50390" marB="50390"/>
                </a:tc>
              </a:tr>
              <a:tr h="705554">
                <a:tc>
                  <a:txBody>
                    <a:bodyPr/>
                    <a:lstStyle/>
                    <a:p>
                      <a:pPr marL="0" algn="ctr" defTabSz="914400" rtl="0" eaLnBrk="1" latinLnBrk="0" hangingPunct="1"/>
                      <a:r>
                        <a:rPr kumimoji="1" lang="ja-JP" altLang="en-US" sz="2000" b="1" kern="1200" dirty="0">
                          <a:solidFill>
                            <a:schemeClr val="lt1"/>
                          </a:solidFill>
                          <a:latin typeface="+mn-lt"/>
                          <a:ea typeface="+mn-ea"/>
                          <a:cs typeface="+mn-cs"/>
                        </a:rPr>
                        <a:t>熟成</a:t>
                      </a:r>
                    </a:p>
                  </a:txBody>
                  <a:tcPr marL="100793" marR="100793" marT="50390" marB="50390">
                    <a:solidFill>
                      <a:srgbClr val="3333CC"/>
                    </a:solidFill>
                  </a:tcPr>
                </a:tc>
                <a:tc>
                  <a:txBody>
                    <a:bodyPr/>
                    <a:lstStyle/>
                    <a:p>
                      <a:pPr algn="ctr"/>
                      <a:r>
                        <a:rPr kumimoji="1" lang="en-US" altLang="ja-JP" sz="2000" dirty="0"/>
                        <a:t>4</a:t>
                      </a:r>
                      <a:r>
                        <a:rPr kumimoji="1" lang="ja-JP" altLang="en-US" sz="2000" dirty="0"/>
                        <a:t>カ月</a:t>
                      </a:r>
                    </a:p>
                  </a:txBody>
                  <a:tcPr marL="100793" marR="100793" marT="50390" marB="503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4</a:t>
                      </a:r>
                      <a:r>
                        <a:rPr kumimoji="1" lang="ja-JP" altLang="en-US" sz="2000" dirty="0"/>
                        <a:t>カ月</a:t>
                      </a:r>
                    </a:p>
                    <a:p>
                      <a:endParaRPr kumimoji="1" lang="ja-JP" altLang="en-US" sz="2000" dirty="0"/>
                    </a:p>
                  </a:txBody>
                  <a:tcPr marL="100793" marR="100793" marT="50390" marB="50390"/>
                </a:tc>
                <a:tc>
                  <a:txBody>
                    <a:bodyPr/>
                    <a:lstStyle/>
                    <a:p>
                      <a:pPr algn="ctr"/>
                      <a:r>
                        <a:rPr kumimoji="1" lang="ja-JP" altLang="en-US" sz="2000" dirty="0"/>
                        <a:t>不明</a:t>
                      </a:r>
                    </a:p>
                  </a:txBody>
                  <a:tcPr marL="100793" marR="100793" marT="50390" marB="50390"/>
                </a:tc>
                <a:tc>
                  <a:txBody>
                    <a:bodyPr/>
                    <a:lstStyle/>
                    <a:p>
                      <a:pPr algn="ctr"/>
                      <a:r>
                        <a:rPr kumimoji="1" lang="ja-JP" altLang="en-US" sz="2000" dirty="0"/>
                        <a:t>不明</a:t>
                      </a:r>
                    </a:p>
                  </a:txBody>
                  <a:tcPr marL="100793" marR="100793" marT="50390" marB="50390"/>
                </a:tc>
              </a:tr>
              <a:tr h="1007941">
                <a:tc>
                  <a:txBody>
                    <a:bodyPr/>
                    <a:lstStyle/>
                    <a:p>
                      <a:pPr marL="0" algn="ctr" defTabSz="914400" rtl="0" eaLnBrk="1" latinLnBrk="0" hangingPunct="1"/>
                      <a:r>
                        <a:rPr kumimoji="1" lang="ja-JP" altLang="en-US" sz="2000" b="1" kern="1200" dirty="0">
                          <a:solidFill>
                            <a:schemeClr val="lt1"/>
                          </a:solidFill>
                          <a:latin typeface="+mn-lt"/>
                          <a:ea typeface="+mn-ea"/>
                          <a:cs typeface="+mn-cs"/>
                        </a:rPr>
                        <a:t>乳</a:t>
                      </a:r>
                    </a:p>
                  </a:txBody>
                  <a:tcPr marL="100793" marR="100793" marT="50390" marB="50390">
                    <a:solidFill>
                      <a:srgbClr val="3333CC"/>
                    </a:solidFill>
                  </a:tcPr>
                </a:tc>
                <a:tc>
                  <a:txBody>
                    <a:bodyPr/>
                    <a:lstStyle/>
                    <a:p>
                      <a:pPr algn="ctr"/>
                      <a:r>
                        <a:rPr kumimoji="1" lang="ja-JP" altLang="en-US" sz="2000" dirty="0"/>
                        <a:t>羊</a:t>
                      </a:r>
                      <a:r>
                        <a:rPr kumimoji="1" lang="en-US" altLang="ja-JP" sz="2000" dirty="0"/>
                        <a:t>100%</a:t>
                      </a:r>
                      <a:endParaRPr kumimoji="1" lang="ja-JP" altLang="en-US" sz="2000" dirty="0"/>
                    </a:p>
                  </a:txBody>
                  <a:tcPr marL="100793" marR="100793" marT="50390" marB="50390"/>
                </a:tc>
                <a:tc>
                  <a:txBody>
                    <a:bodyPr/>
                    <a:lstStyle/>
                    <a:p>
                      <a:pPr algn="ctr"/>
                      <a:r>
                        <a:rPr kumimoji="1" lang="ja-JP" altLang="en-US" sz="2000" dirty="0"/>
                        <a:t>羊</a:t>
                      </a:r>
                      <a:r>
                        <a:rPr kumimoji="1" lang="en-US" altLang="ja-JP" sz="2000" dirty="0"/>
                        <a:t>100%</a:t>
                      </a:r>
                      <a:endParaRPr kumimoji="1" lang="ja-JP" altLang="en-US" sz="2000" dirty="0"/>
                    </a:p>
                  </a:txBody>
                  <a:tcPr marL="100793" marR="100793" marT="50390" marB="50390"/>
                </a:tc>
                <a:tc>
                  <a:txBody>
                    <a:bodyPr/>
                    <a:lstStyle/>
                    <a:p>
                      <a:r>
                        <a:rPr kumimoji="1" lang="ja-JP" altLang="en-US" sz="2000" dirty="0"/>
                        <a:t>生めん羊乳</a:t>
                      </a:r>
                      <a:endParaRPr kumimoji="1" lang="en-US" altLang="ja-JP" sz="2000" dirty="0"/>
                    </a:p>
                    <a:p>
                      <a:r>
                        <a:rPr kumimoji="1" lang="ja-JP" altLang="en-US" sz="2000" dirty="0"/>
                        <a:t>山羊</a:t>
                      </a:r>
                    </a:p>
                  </a:txBody>
                  <a:tcPr marL="100793" marR="100793" marT="50390" marB="503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t>生めん羊乳</a:t>
                      </a:r>
                      <a:endParaRPr kumimoji="1" lang="en-US" altLang="ja-JP" sz="2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t>山羊</a:t>
                      </a:r>
                    </a:p>
                    <a:p>
                      <a:endParaRPr kumimoji="1" lang="ja-JP" altLang="en-US" sz="2000" dirty="0"/>
                    </a:p>
                  </a:txBody>
                  <a:tcPr marL="100793" marR="100793" marT="50390" marB="50390"/>
                </a:tc>
              </a:tr>
              <a:tr h="638357">
                <a:tc>
                  <a:txBody>
                    <a:bodyPr/>
                    <a:lstStyle/>
                    <a:p>
                      <a:pPr marL="0" algn="ctr" defTabSz="914400" rtl="0" eaLnBrk="1" latinLnBrk="0" hangingPunct="1"/>
                      <a:r>
                        <a:rPr kumimoji="1" lang="ja-JP" altLang="en-US" sz="1800" b="1" kern="1200" dirty="0">
                          <a:solidFill>
                            <a:schemeClr val="lt1"/>
                          </a:solidFill>
                          <a:latin typeface="+mn-lt"/>
                          <a:ea typeface="+mn-ea"/>
                          <a:cs typeface="+mn-cs"/>
                        </a:rPr>
                        <a:t>食塩</a:t>
                      </a:r>
                      <a:r>
                        <a:rPr kumimoji="1" lang="en-US" altLang="ja-JP" sz="1800" b="1" kern="1200" dirty="0">
                          <a:solidFill>
                            <a:schemeClr val="lt1"/>
                          </a:solidFill>
                          <a:latin typeface="+mn-lt"/>
                          <a:ea typeface="+mn-ea"/>
                          <a:cs typeface="+mn-cs"/>
                        </a:rPr>
                        <a:t>(100g</a:t>
                      </a:r>
                      <a:r>
                        <a:rPr kumimoji="1" lang="ja-JP" altLang="en-US" sz="1800" b="1" kern="1200" dirty="0">
                          <a:solidFill>
                            <a:schemeClr val="lt1"/>
                          </a:solidFill>
                          <a:latin typeface="+mn-lt"/>
                          <a:ea typeface="+mn-ea"/>
                          <a:cs typeface="+mn-cs"/>
                        </a:rPr>
                        <a:t>当たり）</a:t>
                      </a:r>
                    </a:p>
                  </a:txBody>
                  <a:tcPr marL="100793" marR="100793" marT="50390" marB="50390">
                    <a:solidFill>
                      <a:srgbClr val="3333CC"/>
                    </a:solidFill>
                  </a:tcPr>
                </a:tc>
                <a:tc>
                  <a:txBody>
                    <a:bodyPr/>
                    <a:lstStyle/>
                    <a:p>
                      <a:pPr algn="ctr"/>
                      <a:r>
                        <a:rPr kumimoji="1" lang="en-US" altLang="ja-JP" sz="2000" dirty="0"/>
                        <a:t>2.4g</a:t>
                      </a:r>
                      <a:endParaRPr kumimoji="1" lang="ja-JP" altLang="en-US" sz="2000" dirty="0"/>
                    </a:p>
                  </a:txBody>
                  <a:tcPr marL="100793" marR="100793" marT="50390" marB="50390"/>
                </a:tc>
                <a:tc>
                  <a:txBody>
                    <a:bodyPr/>
                    <a:lstStyle/>
                    <a:p>
                      <a:pPr algn="ctr"/>
                      <a:r>
                        <a:rPr kumimoji="1" lang="en-US" altLang="ja-JP" sz="2000" dirty="0"/>
                        <a:t>2.4g</a:t>
                      </a:r>
                      <a:endParaRPr kumimoji="1" lang="ja-JP" altLang="en-US" sz="2000" dirty="0"/>
                    </a:p>
                  </a:txBody>
                  <a:tcPr marL="100793" marR="100793" marT="50390" marB="50390"/>
                </a:tc>
                <a:tc>
                  <a:txBody>
                    <a:bodyPr/>
                    <a:lstStyle/>
                    <a:p>
                      <a:pPr algn="ctr"/>
                      <a:r>
                        <a:rPr kumimoji="1" lang="en-US" altLang="ja-JP" sz="2000" dirty="0"/>
                        <a:t>2.6g</a:t>
                      </a:r>
                      <a:endParaRPr kumimoji="1" lang="ja-JP" altLang="en-US" sz="2000" dirty="0"/>
                    </a:p>
                  </a:txBody>
                  <a:tcPr marL="100793" marR="100793" marT="50390" marB="50390"/>
                </a:tc>
                <a:tc>
                  <a:txBody>
                    <a:bodyPr/>
                    <a:lstStyle/>
                    <a:p>
                      <a:pPr algn="ctr"/>
                      <a:r>
                        <a:rPr kumimoji="1" lang="en-US" altLang="ja-JP" sz="2000" dirty="0"/>
                        <a:t>2.0g</a:t>
                      </a:r>
                      <a:endParaRPr kumimoji="1" lang="ja-JP" altLang="en-US" sz="2000" dirty="0"/>
                    </a:p>
                  </a:txBody>
                  <a:tcPr marL="100793" marR="100793" marT="50390" marB="50390"/>
                </a:tc>
              </a:tr>
              <a:tr h="1175934">
                <a:tc>
                  <a:txBody>
                    <a:bodyPr/>
                    <a:lstStyle/>
                    <a:p>
                      <a:pPr marL="0" algn="ctr" defTabSz="914400" rtl="0" eaLnBrk="1" latinLnBrk="0" hangingPunct="1"/>
                      <a:r>
                        <a:rPr kumimoji="1" lang="ja-JP" altLang="en-US" sz="2000" b="1" kern="1200" dirty="0">
                          <a:solidFill>
                            <a:schemeClr val="lt1"/>
                          </a:solidFill>
                          <a:latin typeface="+mn-lt"/>
                          <a:ea typeface="+mn-ea"/>
                          <a:cs typeface="+mn-cs"/>
                        </a:rPr>
                        <a:t>売価</a:t>
                      </a:r>
                      <a:r>
                        <a:rPr kumimoji="1" lang="en-US" altLang="ja-JP" sz="2000" b="1" kern="1200" dirty="0">
                          <a:solidFill>
                            <a:schemeClr val="lt1"/>
                          </a:solidFill>
                          <a:latin typeface="+mn-lt"/>
                          <a:ea typeface="+mn-ea"/>
                          <a:cs typeface="+mn-cs"/>
                        </a:rPr>
                        <a:t>(</a:t>
                      </a:r>
                      <a:r>
                        <a:rPr kumimoji="1" lang="ja-JP" altLang="en-US" sz="2000" b="1" kern="1200" dirty="0">
                          <a:solidFill>
                            <a:schemeClr val="lt1"/>
                          </a:solidFill>
                          <a:latin typeface="+mn-lt"/>
                          <a:ea typeface="+mn-ea"/>
                          <a:cs typeface="+mn-cs"/>
                        </a:rPr>
                        <a:t>税込</a:t>
                      </a:r>
                      <a:r>
                        <a:rPr kumimoji="1" lang="en-US" altLang="ja-JP" sz="2000" b="1" kern="1200" dirty="0">
                          <a:solidFill>
                            <a:schemeClr val="lt1"/>
                          </a:solidFill>
                          <a:latin typeface="+mn-lt"/>
                          <a:ea typeface="+mn-ea"/>
                          <a:cs typeface="+mn-cs"/>
                        </a:rPr>
                        <a:t>)</a:t>
                      </a:r>
                      <a:endParaRPr kumimoji="1" lang="ja-JP" altLang="en-US" sz="2000" b="1" kern="1200" dirty="0">
                        <a:solidFill>
                          <a:schemeClr val="lt1"/>
                        </a:solidFill>
                        <a:latin typeface="+mn-lt"/>
                        <a:ea typeface="+mn-ea"/>
                        <a:cs typeface="+mn-cs"/>
                      </a:endParaRPr>
                    </a:p>
                  </a:txBody>
                  <a:tcPr marL="100793" marR="100793" marT="50390" marB="50390">
                    <a:solidFill>
                      <a:srgbClr val="3333CC"/>
                    </a:solidFill>
                  </a:tcPr>
                </a:tc>
                <a:tc>
                  <a:txBody>
                    <a:bodyPr/>
                    <a:lstStyle/>
                    <a:p>
                      <a:pPr algn="ctr"/>
                      <a:r>
                        <a:rPr kumimoji="1" lang="en-US" altLang="ja-JP" sz="2000" dirty="0"/>
                        <a:t>\ 700</a:t>
                      </a:r>
                      <a:endParaRPr kumimoji="1" lang="ja-JP" altLang="en-US" sz="2000" dirty="0"/>
                    </a:p>
                  </a:txBody>
                  <a:tcPr marL="100793" marR="100793" marT="50390" marB="503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2000" dirty="0"/>
                        <a:t>\ 700</a:t>
                      </a:r>
                      <a:endParaRPr kumimoji="1" lang="ja-JP" altLang="en-US" sz="2000" dirty="0"/>
                    </a:p>
                    <a:p>
                      <a:endParaRPr kumimoji="1" lang="ja-JP" altLang="en-US" sz="2000" dirty="0"/>
                    </a:p>
                  </a:txBody>
                  <a:tcPr marL="100793" marR="100793" marT="50390" marB="50390"/>
                </a:tc>
                <a:tc>
                  <a:txBody>
                    <a:bodyPr/>
                    <a:lstStyle/>
                    <a:p>
                      <a:r>
                        <a:rPr kumimoji="1" lang="en-US" altLang="ja-JP" sz="2000" dirty="0"/>
                        <a:t>\861</a:t>
                      </a:r>
                      <a:r>
                        <a:rPr kumimoji="1" lang="en-US" altLang="ja-JP" sz="1500" dirty="0"/>
                        <a:t>(</a:t>
                      </a:r>
                      <a:r>
                        <a:rPr kumimoji="1" lang="ja-JP" altLang="en-US" sz="1500" dirty="0"/>
                        <a:t>東急プレッセ</a:t>
                      </a:r>
                      <a:r>
                        <a:rPr kumimoji="1" lang="en-US" altLang="ja-JP" sz="15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dirty="0"/>
                        <a:t>\899</a:t>
                      </a:r>
                      <a:r>
                        <a:rPr kumimoji="1" lang="en-US" altLang="ja-JP" sz="1500" dirty="0"/>
                        <a:t>(</a:t>
                      </a:r>
                      <a:r>
                        <a:rPr kumimoji="1" lang="ja-JP" altLang="en-US" sz="1500" dirty="0"/>
                        <a:t>成城石井</a:t>
                      </a:r>
                      <a:r>
                        <a:rPr kumimoji="1" lang="en-US" altLang="ja-JP" sz="1500" dirty="0"/>
                        <a:t>)</a:t>
                      </a:r>
                      <a:endParaRPr kumimoji="1" lang="ja-JP" altLang="en-US" sz="1500" dirty="0"/>
                    </a:p>
                    <a:p>
                      <a:endParaRPr kumimoji="1" lang="ja-JP" altLang="en-US" sz="1500" dirty="0"/>
                    </a:p>
                  </a:txBody>
                  <a:tcPr marL="100793" marR="100793" marT="50390" marB="503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dirty="0"/>
                        <a:t>\980</a:t>
                      </a:r>
                      <a:r>
                        <a:rPr kumimoji="1" lang="en-US" altLang="ja-JP" sz="1300" dirty="0"/>
                        <a:t>(</a:t>
                      </a:r>
                      <a:r>
                        <a:rPr kumimoji="1" lang="ja-JP" altLang="en-US" sz="1300" dirty="0"/>
                        <a:t>ナショナル麻布</a:t>
                      </a:r>
                      <a:r>
                        <a:rPr kumimoji="1" lang="en-US" altLang="ja-JP" sz="1300" dirty="0"/>
                        <a:t>)</a:t>
                      </a:r>
                    </a:p>
                    <a:p>
                      <a:endParaRPr kumimoji="1" lang="ja-JP" altLang="en-US" sz="2000" dirty="0"/>
                    </a:p>
                  </a:txBody>
                  <a:tcPr marL="100793" marR="100793" marT="50390" marB="50390"/>
                </a:tc>
              </a:tr>
            </a:tbl>
          </a:graphicData>
        </a:graphic>
      </p:graphicFrame>
      <p:pic>
        <p:nvPicPr>
          <p:cNvPr id="3125" name="図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3920" y="1874170"/>
            <a:ext cx="873213" cy="1032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6" name="図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4259" y="1874170"/>
            <a:ext cx="1259946" cy="946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7" name="図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15589" y="1861919"/>
            <a:ext cx="873212" cy="1056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8" name="図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09008" y="1809422"/>
            <a:ext cx="873212" cy="1097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四角形: 角を丸くする 13"/>
          <p:cNvSpPr/>
          <p:nvPr/>
        </p:nvSpPr>
        <p:spPr>
          <a:xfrm>
            <a:off x="565112" y="6607716"/>
            <a:ext cx="9722582" cy="845214"/>
          </a:xfrm>
          <a:prstGeom prst="roundRect">
            <a:avLst/>
          </a:prstGeom>
          <a:solidFill>
            <a:srgbClr val="3333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205" dirty="0"/>
              <a:t>①取り扱いやすさ（キューブ）、②羊</a:t>
            </a:r>
            <a:r>
              <a:rPr lang="en-US" altLang="ja-JP" sz="2205" dirty="0"/>
              <a:t>100%</a:t>
            </a:r>
            <a:r>
              <a:rPr lang="ja-JP" altLang="en-US" sz="2205" dirty="0"/>
              <a:t>、③価格から魅力的なのは</a:t>
            </a:r>
            <a:r>
              <a:rPr lang="en-US" altLang="ja-JP" sz="2205" dirty="0"/>
              <a:t>FRM</a:t>
            </a:r>
            <a:r>
              <a:rPr lang="ja-JP" altLang="en-US" sz="2205" dirty="0"/>
              <a:t>商品。</a:t>
            </a:r>
            <a:r>
              <a:rPr lang="en-US" altLang="ja-JP" sz="2205" dirty="0"/>
              <a:t> </a:t>
            </a:r>
            <a:endParaRPr lang="ja-JP" altLang="en-US" sz="2205" dirty="0"/>
          </a:p>
        </p:txBody>
      </p:sp>
      <p:sp>
        <p:nvSpPr>
          <p:cNvPr id="3130" name="AutoShape 59"/>
          <p:cNvSpPr>
            <a:spLocks noChangeArrowheads="1"/>
          </p:cNvSpPr>
          <p:nvPr/>
        </p:nvSpPr>
        <p:spPr bwMode="auto">
          <a:xfrm>
            <a:off x="4869927" y="6135236"/>
            <a:ext cx="1595931" cy="335986"/>
          </a:xfrm>
          <a:prstGeom prst="flowChartMerge">
            <a:avLst/>
          </a:prstGeom>
          <a:solidFill>
            <a:srgbClr val="3333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eaLnBrk="1" hangingPunct="1">
              <a:spcBef>
                <a:spcPct val="0"/>
              </a:spcBef>
              <a:buFontTx/>
              <a:buNone/>
            </a:pPr>
            <a:endParaRPr lang="ja-JP" altLang="en-US" sz="2205">
              <a:latin typeface="AR P丸ゴシック体M" pitchFamily="50" charset="-128"/>
              <a:ea typeface="AR P丸ゴシック体M" pitchFamily="50" charset="-128"/>
            </a:endParaRPr>
          </a:p>
        </p:txBody>
      </p:sp>
    </p:spTree>
    <p:extLst>
      <p:ext uri="{BB962C8B-B14F-4D97-AF65-F5344CB8AC3E}">
        <p14:creationId xmlns:p14="http://schemas.microsoft.com/office/powerpoint/2010/main" val="1827426664"/>
      </p:ext>
    </p:extLst>
  </p:cSld>
  <p:clrMapOvr>
    <a:masterClrMapping/>
  </p:clrMapOvr>
</p:sld>
</file>

<file path=ppt/theme/theme1.xml><?xml version="1.0" encoding="utf-8"?>
<a:theme xmlns:a="http://schemas.openxmlformats.org/drawingml/2006/main" name="パーセル">
  <a:themeElements>
    <a:clrScheme name="パーセル">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パーセル">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パーセル">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TM10001115[[fn=パーセル]]</Template>
  <TotalTime>4388</TotalTime>
  <Words>335</Words>
  <Application>Microsoft Office PowerPoint</Application>
  <PresentationFormat>ユーザー設定</PresentationFormat>
  <Paragraphs>90</Paragraphs>
  <Slides>4</Slides>
  <Notes>0</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4</vt:i4>
      </vt:variant>
    </vt:vector>
  </HeadingPairs>
  <TitlesOfParts>
    <vt:vector size="18" baseType="lpstr">
      <vt:lpstr>AR P丸ゴシック体M</vt:lpstr>
      <vt:lpstr>Gill Sans MT</vt:lpstr>
      <vt:lpstr>HGS創英角ﾎﾟｯﾌﾟ体</vt:lpstr>
      <vt:lpstr>HGｺﾞｼｯｸE</vt:lpstr>
      <vt:lpstr>Ink Free</vt:lpstr>
      <vt:lpstr>Meiryo UI</vt:lpstr>
      <vt:lpstr>ＭＳ Ｐゴシック</vt:lpstr>
      <vt:lpstr>YuMincho-Regular</vt:lpstr>
      <vt:lpstr>ZonaPro-Bold</vt:lpstr>
      <vt:lpstr>メイリオ</vt:lpstr>
      <vt:lpstr>游ゴシック</vt:lpstr>
      <vt:lpstr>Arial</vt:lpstr>
      <vt:lpstr>Times New Roman</vt:lpstr>
      <vt:lpstr>パーセル</vt:lpstr>
      <vt:lpstr>健康志向で注目の地中海式食事　　　　　(ギリシャ料理）</vt:lpstr>
      <vt:lpstr>PowerPoint プレゼンテーション</vt:lpstr>
      <vt:lpstr>LYTRAS  FETA DOP リトラス社製 フェタDOP</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チーズ屋さんの提案型商品　   ～準備～</dc:title>
  <dc:creator>島 晃子</dc:creator>
  <cp:lastModifiedBy>NOTEPC-01</cp:lastModifiedBy>
  <cp:revision>222</cp:revision>
  <dcterms:created xsi:type="dcterms:W3CDTF">2020-09-03T05:13:04Z</dcterms:created>
  <dcterms:modified xsi:type="dcterms:W3CDTF">2021-04-24T02:53:31Z</dcterms:modified>
</cp:coreProperties>
</file>