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0" r:id="rId2"/>
    <p:sldId id="261" r:id="rId3"/>
    <p:sldId id="262" r:id="rId4"/>
    <p:sldId id="340" r:id="rId5"/>
    <p:sldId id="339" r:id="rId6"/>
    <p:sldId id="351" r:id="rId7"/>
    <p:sldId id="342" r:id="rId8"/>
    <p:sldId id="257" r:id="rId9"/>
    <p:sldId id="343" r:id="rId10"/>
    <p:sldId id="259" r:id="rId11"/>
    <p:sldId id="341" r:id="rId12"/>
    <p:sldId id="305" r:id="rId13"/>
    <p:sldId id="344" r:id="rId14"/>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95" d="100"/>
          <a:sy n="95" d="100"/>
        </p:scale>
        <p:origin x="67" y="1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雄軌 島内" userId="80da952f7fe951dd" providerId="LiveId" clId="{01305C80-30EE-41DB-B795-3F505AF0DFC6}"/>
    <pc:docChg chg="modSld">
      <pc:chgData name="雄軌 島内" userId="80da952f7fe951dd" providerId="LiveId" clId="{01305C80-30EE-41DB-B795-3F505AF0DFC6}" dt="2024-09-24T00:16:56.668" v="0" actId="6549"/>
      <pc:docMkLst>
        <pc:docMk/>
      </pc:docMkLst>
      <pc:sldChg chg="modSp mod">
        <pc:chgData name="雄軌 島内" userId="80da952f7fe951dd" providerId="LiveId" clId="{01305C80-30EE-41DB-B795-3F505AF0DFC6}" dt="2024-09-24T00:16:56.668" v="0" actId="6549"/>
        <pc:sldMkLst>
          <pc:docMk/>
          <pc:sldMk cId="1735077900" sldId="340"/>
        </pc:sldMkLst>
        <pc:spChg chg="mod">
          <ac:chgData name="雄軌 島内" userId="80da952f7fe951dd" providerId="LiveId" clId="{01305C80-30EE-41DB-B795-3F505AF0DFC6}" dt="2024-09-24T00:16:56.668" v="0" actId="6549"/>
          <ac:spMkLst>
            <pc:docMk/>
            <pc:sldMk cId="1735077900" sldId="340"/>
            <ac:spMk id="6" creationId="{1296E689-EB1B-622B-FB1C-9251F3B844B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39A307-E685-6F8C-EB18-674A3287BA9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EB15574-F1F6-9255-08D9-E8EE7862DD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12FB1E2-5769-14E8-BFDC-0004566CF4D1}"/>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EDC0C3C9-C20B-E057-BCA2-FFB6EE74662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89701C3-98A7-40A7-05C5-322AC07224B5}"/>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2466088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9FB8D0-398A-803F-CCB2-5D744B1D1B9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39EDA7-C800-CC7E-D7B6-3D5B4F9D011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DABFD2C-2F47-0AFF-88DC-7F905520B163}"/>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B18B1E64-B444-7AB9-FFED-5C7C94FCB88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2B2B3A6-DB98-31A9-05ED-EA8DED3A668C}"/>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3351804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BEA376-7DE4-9DEA-F765-64857B953748}"/>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A58D1F4-7226-5E08-1FFE-C15E37FDC63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751894C-69C2-EADD-915C-E1AFF002CD68}"/>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AF9D1A64-3B92-2FFB-9F69-384EA9341F6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CED292F-0283-A035-2FB7-04F1148BFBB6}"/>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1200025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08EA7B-E2F1-1059-C023-721A1157B75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81B7CD-0573-BFC8-17DA-440BD9B9AEAE}"/>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8A9F102-877C-43FC-2DDD-B5472939192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2DD25DE-8E55-9A3F-232F-104416BF3AFD}"/>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6" name="フッター プレースホルダー 5">
            <a:extLst>
              <a:ext uri="{FF2B5EF4-FFF2-40B4-BE49-F238E27FC236}">
                <a16:creationId xmlns:a16="http://schemas.microsoft.com/office/drawing/2014/main" id="{BAA90C85-783B-CB0E-D16C-0E98C4E3DB6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D32654-4CA2-E495-61FE-51E26FC8FF1F}"/>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2089889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EC7478-7EC5-5447-7472-AD645D5D35B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43CFA3A-51A5-FFC9-41E8-517A500D52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AF5E14A3-0231-6007-F9D2-E9E45FCDD912}"/>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4340C09-E8E3-C079-D045-5C1BF0F913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4F08C740-8EE1-5CF0-3B1C-51C7988FF440}"/>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C6FA874-24EF-0266-DF2F-B09D4D6CD273}"/>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8" name="フッター プレースホルダー 7">
            <a:extLst>
              <a:ext uri="{FF2B5EF4-FFF2-40B4-BE49-F238E27FC236}">
                <a16:creationId xmlns:a16="http://schemas.microsoft.com/office/drawing/2014/main" id="{C0410096-B6C9-51D4-93AD-45C33E92F51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AE22BC2-8BCB-0EC4-2AF4-BF7861C22A2A}"/>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1026878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3280A0-37CF-DCE1-4699-AF048FECCABA}"/>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B4516B2-C5BE-5F87-834D-ADC916E8D0DF}"/>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4" name="フッター プレースホルダー 3">
            <a:extLst>
              <a:ext uri="{FF2B5EF4-FFF2-40B4-BE49-F238E27FC236}">
                <a16:creationId xmlns:a16="http://schemas.microsoft.com/office/drawing/2014/main" id="{EDEEEE88-720E-0F43-28B1-571F05C0786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667DD3F0-0635-F10B-46F6-EED076562298}"/>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2996425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1ABBE81-1A13-4E65-2D23-CEA4181200C4}"/>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3" name="フッター プレースホルダー 2">
            <a:extLst>
              <a:ext uri="{FF2B5EF4-FFF2-40B4-BE49-F238E27FC236}">
                <a16:creationId xmlns:a16="http://schemas.microsoft.com/office/drawing/2014/main" id="{D96F217F-F539-C5EA-CA6D-8601EDF6912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8B3B00F-985E-6185-453D-21D1B525A709}"/>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428643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5D8BDD-5F77-00C3-EF01-55DD85214C0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D17A415-91D2-2F1B-BEBB-1949DC8DBA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786CC9F-E2A0-0A3E-C163-9FFD8F559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4855472-F641-3B3C-7057-ECFDF8D25B53}"/>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6" name="フッター プレースホルダー 5">
            <a:extLst>
              <a:ext uri="{FF2B5EF4-FFF2-40B4-BE49-F238E27FC236}">
                <a16:creationId xmlns:a16="http://schemas.microsoft.com/office/drawing/2014/main" id="{EBE573CA-6C68-132C-2D65-65DD7CAF2F3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E094310-14BA-7A4B-3AFF-C16A54BBB2CE}"/>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1036093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51721B8-F539-96A4-FB3D-C05DDFB5425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0BC3147-4040-F98F-3EA0-0A187AE693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BFC60751-56AD-4CA4-06D7-8488F8E0A6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A90A9EE-F0B0-2965-6584-8E01FB532B93}"/>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6" name="フッター プレースホルダー 5">
            <a:extLst>
              <a:ext uri="{FF2B5EF4-FFF2-40B4-BE49-F238E27FC236}">
                <a16:creationId xmlns:a16="http://schemas.microsoft.com/office/drawing/2014/main" id="{FDC57582-EC42-5619-DC7D-20E520E7E6B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4E2DECA-88D9-B2AF-6CF8-81B3C46CEE92}"/>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256323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92808B-F828-65FA-C464-853E6F15158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DA56EC28-221C-30BA-7315-B69929F764F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FBFAB8C-1A3D-8D4E-C29F-59861E9A0EE5}"/>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D6970376-8A0F-118B-86AA-E21218F31FE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E6F167B-AD21-597D-76E5-B211C45DA39C}"/>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1726698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F60C6E5-3F4A-8668-E557-FF635B4DDFFC}"/>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62F8B22-031C-237B-2581-F99ACD15C22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FDC6F28-4475-325A-143E-58A5887B038C}"/>
              </a:ext>
            </a:extLst>
          </p:cNvPr>
          <p:cNvSpPr>
            <a:spLocks noGrp="1"/>
          </p:cNvSpPr>
          <p:nvPr>
            <p:ph type="dt" sz="half" idx="10"/>
          </p:nvPr>
        </p:nvSpPr>
        <p:spPr/>
        <p:txBody>
          <a:bodyPr/>
          <a:lstStyle/>
          <a:p>
            <a:fld id="{2BFD1404-3D2B-4BFA-B6E5-15B6F17FC65D}"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894B1F39-6564-FA21-98E3-F916681FC84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67F43B3-5454-A010-0AC7-4601DF792FDC}"/>
              </a:ext>
            </a:extLst>
          </p:cNvPr>
          <p:cNvSpPr>
            <a:spLocks noGrp="1"/>
          </p:cNvSpPr>
          <p:nvPr>
            <p:ph type="sldNum" sz="quarter" idx="12"/>
          </p:nvPr>
        </p:nvSpPr>
        <p:spPr/>
        <p:txBody>
          <a:body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3812677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D0FADF5-4A67-08BF-8902-7E4628656B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47FE073-EEF0-1D24-141F-0406967B19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FE75FF6-F8E9-BEF3-4435-F81A619E7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FD1404-3D2B-4BFA-B6E5-15B6F17FC65D}" type="datetimeFigureOut">
              <a:rPr kumimoji="1" lang="ja-JP" altLang="en-US" smtClean="0"/>
              <a:t>2024/9/24</a:t>
            </a:fld>
            <a:endParaRPr kumimoji="1" lang="ja-JP" altLang="en-US"/>
          </a:p>
        </p:txBody>
      </p:sp>
      <p:sp>
        <p:nvSpPr>
          <p:cNvPr id="5" name="フッター プレースホルダー 4">
            <a:extLst>
              <a:ext uri="{FF2B5EF4-FFF2-40B4-BE49-F238E27FC236}">
                <a16:creationId xmlns:a16="http://schemas.microsoft.com/office/drawing/2014/main" id="{2937A0A8-ECD6-8FCB-5EF8-2C644BC089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8BCD2A5A-EC50-4BEC-8A57-536DAEF395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1192A9-0B9C-4338-A9BA-3279CD63752F}" type="slidenum">
              <a:rPr kumimoji="1" lang="ja-JP" altLang="en-US" smtClean="0"/>
              <a:t>‹#›</a:t>
            </a:fld>
            <a:endParaRPr kumimoji="1" lang="ja-JP" altLang="en-US"/>
          </a:p>
        </p:txBody>
      </p:sp>
    </p:spTree>
    <p:extLst>
      <p:ext uri="{BB962C8B-B14F-4D97-AF65-F5344CB8AC3E}">
        <p14:creationId xmlns:p14="http://schemas.microsoft.com/office/powerpoint/2010/main" val="3442015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A5B9054-ECB5-AFEF-072F-5C2E136A9DE5}"/>
              </a:ext>
            </a:extLst>
          </p:cNvPr>
          <p:cNvSpPr txBox="1"/>
          <p:nvPr/>
        </p:nvSpPr>
        <p:spPr>
          <a:xfrm>
            <a:off x="101600" y="101600"/>
            <a:ext cx="2954655" cy="369332"/>
          </a:xfrm>
          <a:prstGeom prst="rect">
            <a:avLst/>
          </a:prstGeom>
          <a:noFill/>
        </p:spPr>
        <p:txBody>
          <a:bodyPr wrap="none" rtlCol="0">
            <a:spAutoFit/>
          </a:bodyPr>
          <a:lstStyle/>
          <a:p>
            <a:r>
              <a:rPr lang="ja-JP" altLang="en-US" dirty="0"/>
              <a:t>■</a:t>
            </a:r>
            <a:r>
              <a:rPr kumimoji="1" lang="ja-JP" altLang="en-US" dirty="0"/>
              <a:t>訪問看護サービスの流れ</a:t>
            </a:r>
          </a:p>
        </p:txBody>
      </p:sp>
      <p:sp>
        <p:nvSpPr>
          <p:cNvPr id="6" name="テキスト ボックス 5">
            <a:extLst>
              <a:ext uri="{FF2B5EF4-FFF2-40B4-BE49-F238E27FC236}">
                <a16:creationId xmlns:a16="http://schemas.microsoft.com/office/drawing/2014/main" id="{8B7B3CEA-522F-4B8C-53BD-AE41B378ABF2}"/>
              </a:ext>
            </a:extLst>
          </p:cNvPr>
          <p:cNvSpPr txBox="1"/>
          <p:nvPr/>
        </p:nvSpPr>
        <p:spPr>
          <a:xfrm>
            <a:off x="241299" y="533457"/>
            <a:ext cx="11365681" cy="2308324"/>
          </a:xfrm>
          <a:prstGeom prst="rect">
            <a:avLst/>
          </a:prstGeom>
          <a:noFill/>
        </p:spPr>
        <p:txBody>
          <a:bodyPr wrap="square">
            <a:spAutoFit/>
          </a:bodyPr>
          <a:lstStyle/>
          <a:p>
            <a:r>
              <a:rPr lang="ja-JP" altLang="en-US" dirty="0"/>
              <a:t>１）サービス介入について訪問回数と時間帯、訪問する職員の職種は主治医と相談し医療的に必要と判断されることでありご利用者様とご家族様と相談し了承を得てサービスを決定する</a:t>
            </a:r>
            <a:endParaRPr lang="en-US" altLang="ja-JP" dirty="0"/>
          </a:p>
          <a:p>
            <a:r>
              <a:rPr lang="ja-JP" altLang="en-US" dirty="0"/>
              <a:t>２）医療保険の訪問看護サービスは医師から発行された</a:t>
            </a:r>
            <a:r>
              <a:rPr lang="ja-JP" altLang="en-US" dirty="0">
                <a:solidFill>
                  <a:srgbClr val="FF0000"/>
                </a:solidFill>
              </a:rPr>
              <a:t>「訪問看護指示書（精神・特別含む）」</a:t>
            </a:r>
            <a:r>
              <a:rPr lang="ja-JP" altLang="en-US" dirty="0"/>
              <a:t>によりサービスを開始する</a:t>
            </a:r>
            <a:endParaRPr lang="en-US" altLang="ja-JP" dirty="0"/>
          </a:p>
          <a:p>
            <a:r>
              <a:rPr lang="ja-JP" altLang="en-US" dirty="0"/>
              <a:t>３</a:t>
            </a:r>
            <a:r>
              <a:rPr kumimoji="1" lang="ja-JP" altLang="en-US" dirty="0"/>
              <a:t>）指示書に基づき、</a:t>
            </a:r>
            <a:r>
              <a:rPr kumimoji="1" lang="ja-JP" altLang="en-US" dirty="0">
                <a:solidFill>
                  <a:srgbClr val="FF0000"/>
                </a:solidFill>
              </a:rPr>
              <a:t>「訪問看護計画書」</a:t>
            </a:r>
            <a:r>
              <a:rPr kumimoji="1" lang="ja-JP" altLang="en-US" dirty="0"/>
              <a:t>を作成しサービスを開始する</a:t>
            </a:r>
            <a:endParaRPr kumimoji="1" lang="en-US" altLang="ja-JP" dirty="0"/>
          </a:p>
          <a:p>
            <a:r>
              <a:rPr lang="ja-JP" altLang="en-US" dirty="0"/>
              <a:t>４</a:t>
            </a:r>
            <a:r>
              <a:rPr kumimoji="1" lang="ja-JP" altLang="en-US" dirty="0"/>
              <a:t>）訪問毎に</a:t>
            </a:r>
            <a:r>
              <a:rPr kumimoji="1" lang="ja-JP" altLang="en-US" dirty="0">
                <a:solidFill>
                  <a:srgbClr val="FF0000"/>
                </a:solidFill>
              </a:rPr>
              <a:t>「訪問看護記録」</a:t>
            </a:r>
            <a:r>
              <a:rPr kumimoji="1" lang="ja-JP" altLang="en-US" dirty="0"/>
              <a:t>を作成する</a:t>
            </a:r>
            <a:endParaRPr kumimoji="1" lang="en-US" altLang="ja-JP" dirty="0"/>
          </a:p>
          <a:p>
            <a:r>
              <a:rPr lang="ja-JP" altLang="en-US" dirty="0"/>
              <a:t>５）</a:t>
            </a:r>
            <a:r>
              <a:rPr kumimoji="1" lang="ja-JP" altLang="en-US" dirty="0"/>
              <a:t>毎月月末には</a:t>
            </a:r>
            <a:r>
              <a:rPr kumimoji="1" lang="ja-JP" altLang="en-US" dirty="0">
                <a:solidFill>
                  <a:srgbClr val="FF0000"/>
                </a:solidFill>
              </a:rPr>
              <a:t>「訪問看護報告書」</a:t>
            </a:r>
            <a:r>
              <a:rPr kumimoji="1" lang="ja-JP" altLang="en-US" dirty="0"/>
              <a:t>を作成し主治医、本人または家族、ケアマネへ送付する。</a:t>
            </a:r>
            <a:r>
              <a:rPr kumimoji="1" lang="en-US" altLang="ja-JP" dirty="0"/>
              <a:t>※</a:t>
            </a:r>
            <a:r>
              <a:rPr kumimoji="1" lang="ja-JP" altLang="en-US" dirty="0"/>
              <a:t>本人または家族には署名ももらう</a:t>
            </a:r>
            <a:endParaRPr kumimoji="1" lang="en-US" altLang="ja-JP" dirty="0"/>
          </a:p>
        </p:txBody>
      </p:sp>
      <p:sp>
        <p:nvSpPr>
          <p:cNvPr id="2" name="楕円 1">
            <a:extLst>
              <a:ext uri="{FF2B5EF4-FFF2-40B4-BE49-F238E27FC236}">
                <a16:creationId xmlns:a16="http://schemas.microsoft.com/office/drawing/2014/main" id="{EBA5FA1F-30A6-1C72-CF8D-91B74B173EB0}"/>
              </a:ext>
            </a:extLst>
          </p:cNvPr>
          <p:cNvSpPr/>
          <p:nvPr/>
        </p:nvSpPr>
        <p:spPr>
          <a:xfrm>
            <a:off x="2129488" y="2937051"/>
            <a:ext cx="1742658" cy="167531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訪問看護指示書</a:t>
            </a:r>
            <a:endParaRPr kumimoji="1" lang="en-US" altLang="ja-JP" dirty="0"/>
          </a:p>
          <a:p>
            <a:pPr algn="ctr"/>
            <a:r>
              <a:rPr kumimoji="1" lang="ja-JP" altLang="en-US" dirty="0"/>
              <a:t>（精神・特指示含む）</a:t>
            </a:r>
          </a:p>
        </p:txBody>
      </p:sp>
      <p:sp>
        <p:nvSpPr>
          <p:cNvPr id="3" name="楕円 2">
            <a:extLst>
              <a:ext uri="{FF2B5EF4-FFF2-40B4-BE49-F238E27FC236}">
                <a16:creationId xmlns:a16="http://schemas.microsoft.com/office/drawing/2014/main" id="{C42B211A-FC22-B7F4-B043-D52634C06125}"/>
              </a:ext>
            </a:extLst>
          </p:cNvPr>
          <p:cNvSpPr/>
          <p:nvPr/>
        </p:nvSpPr>
        <p:spPr>
          <a:xfrm>
            <a:off x="4035951" y="2937051"/>
            <a:ext cx="1742658" cy="167531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訪問看護計画書</a:t>
            </a:r>
          </a:p>
        </p:txBody>
      </p:sp>
      <p:sp>
        <p:nvSpPr>
          <p:cNvPr id="5" name="楕円 4">
            <a:extLst>
              <a:ext uri="{FF2B5EF4-FFF2-40B4-BE49-F238E27FC236}">
                <a16:creationId xmlns:a16="http://schemas.microsoft.com/office/drawing/2014/main" id="{1AAF5063-4C49-7F8D-F890-A95558E6C030}"/>
              </a:ext>
            </a:extLst>
          </p:cNvPr>
          <p:cNvSpPr/>
          <p:nvPr/>
        </p:nvSpPr>
        <p:spPr>
          <a:xfrm>
            <a:off x="5924139" y="2907557"/>
            <a:ext cx="1742658" cy="167531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訪問看護記録</a:t>
            </a:r>
          </a:p>
        </p:txBody>
      </p:sp>
      <p:sp>
        <p:nvSpPr>
          <p:cNvPr id="7" name="楕円 6">
            <a:extLst>
              <a:ext uri="{FF2B5EF4-FFF2-40B4-BE49-F238E27FC236}">
                <a16:creationId xmlns:a16="http://schemas.microsoft.com/office/drawing/2014/main" id="{B03AA75A-FCA8-7BA0-357A-798408A8B226}"/>
              </a:ext>
            </a:extLst>
          </p:cNvPr>
          <p:cNvSpPr/>
          <p:nvPr/>
        </p:nvSpPr>
        <p:spPr>
          <a:xfrm>
            <a:off x="7830602" y="2904309"/>
            <a:ext cx="1742658" cy="167531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訪問看護報告書</a:t>
            </a:r>
          </a:p>
        </p:txBody>
      </p:sp>
      <p:sp>
        <p:nvSpPr>
          <p:cNvPr id="8" name="楕円 7">
            <a:extLst>
              <a:ext uri="{FF2B5EF4-FFF2-40B4-BE49-F238E27FC236}">
                <a16:creationId xmlns:a16="http://schemas.microsoft.com/office/drawing/2014/main" id="{8098BDE1-68CD-9B50-E67C-2F85ABF477C2}"/>
              </a:ext>
            </a:extLst>
          </p:cNvPr>
          <p:cNvSpPr/>
          <p:nvPr/>
        </p:nvSpPr>
        <p:spPr>
          <a:xfrm>
            <a:off x="9864322" y="2904309"/>
            <a:ext cx="1742658" cy="1675311"/>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主治医・</a:t>
            </a:r>
            <a:r>
              <a:rPr lang="en-US" altLang="ja-JP" dirty="0"/>
              <a:t>CM</a:t>
            </a:r>
            <a:r>
              <a:rPr lang="ja-JP" altLang="en-US" dirty="0"/>
              <a:t>・家族へ送付</a:t>
            </a:r>
            <a:endParaRPr kumimoji="1" lang="ja-JP" altLang="en-US" dirty="0"/>
          </a:p>
        </p:txBody>
      </p:sp>
      <p:sp>
        <p:nvSpPr>
          <p:cNvPr id="10" name="テキスト ボックス 9">
            <a:extLst>
              <a:ext uri="{FF2B5EF4-FFF2-40B4-BE49-F238E27FC236}">
                <a16:creationId xmlns:a16="http://schemas.microsoft.com/office/drawing/2014/main" id="{1FA1421E-E349-E97B-9FCE-B5FCBDCAD89E}"/>
              </a:ext>
            </a:extLst>
          </p:cNvPr>
          <p:cNvSpPr txBox="1"/>
          <p:nvPr/>
        </p:nvSpPr>
        <p:spPr>
          <a:xfrm>
            <a:off x="385028" y="4860807"/>
            <a:ext cx="10787162" cy="1477328"/>
          </a:xfrm>
          <a:prstGeom prst="rect">
            <a:avLst/>
          </a:prstGeom>
          <a:noFill/>
        </p:spPr>
        <p:txBody>
          <a:bodyPr wrap="square">
            <a:spAutoFit/>
          </a:bodyPr>
          <a:lstStyle/>
          <a:p>
            <a:r>
              <a:rPr lang="ja-JP" altLang="en-US" dirty="0"/>
              <a:t>◆ポイント</a:t>
            </a:r>
            <a:endParaRPr lang="en-US" altLang="ja-JP" dirty="0"/>
          </a:p>
          <a:p>
            <a:r>
              <a:rPr lang="ja-JP" altLang="en-US" dirty="0"/>
              <a:t>・訪問看護報告書を送付する際はレクの時のチラシなどを同封するなどお客様に喜んでもらえるような工夫をする。</a:t>
            </a:r>
            <a:endParaRPr lang="en-US" altLang="ja-JP" dirty="0"/>
          </a:p>
          <a:p>
            <a:r>
              <a:rPr lang="ja-JP" altLang="en-US" dirty="0"/>
              <a:t>・特別指示書による突発的な医療サービスを提供した場合は必ず、ケアマネとご家族様等の関係各所へ連絡を入れること。</a:t>
            </a:r>
            <a:endParaRPr kumimoji="1" lang="en-US" altLang="ja-JP" dirty="0"/>
          </a:p>
        </p:txBody>
      </p:sp>
      <p:sp>
        <p:nvSpPr>
          <p:cNvPr id="9" name="楕円 8">
            <a:extLst>
              <a:ext uri="{FF2B5EF4-FFF2-40B4-BE49-F238E27FC236}">
                <a16:creationId xmlns:a16="http://schemas.microsoft.com/office/drawing/2014/main" id="{E285529C-8D88-583A-6619-93D90446E96C}"/>
              </a:ext>
            </a:extLst>
          </p:cNvPr>
          <p:cNvSpPr/>
          <p:nvPr/>
        </p:nvSpPr>
        <p:spPr>
          <a:xfrm>
            <a:off x="101600" y="2937050"/>
            <a:ext cx="1742658" cy="1675311"/>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600" dirty="0"/>
              <a:t>主治医の判断とご本人様のご意向によりサービスを決定</a:t>
            </a:r>
            <a:endParaRPr kumimoji="1" lang="ja-JP" altLang="en-US" sz="1600" dirty="0"/>
          </a:p>
        </p:txBody>
      </p:sp>
    </p:spTree>
    <p:extLst>
      <p:ext uri="{BB962C8B-B14F-4D97-AF65-F5344CB8AC3E}">
        <p14:creationId xmlns:p14="http://schemas.microsoft.com/office/powerpoint/2010/main" val="2342673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26CB5088-471B-227B-8268-407E8DEF8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538" y="495626"/>
            <a:ext cx="4043790" cy="6256867"/>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2D8A72D7-CA9B-AA6C-8A73-0AE048213E1E}"/>
              </a:ext>
            </a:extLst>
          </p:cNvPr>
          <p:cNvSpPr txBox="1"/>
          <p:nvPr/>
        </p:nvSpPr>
        <p:spPr>
          <a:xfrm>
            <a:off x="4973516" y="395387"/>
            <a:ext cx="6690946" cy="5078313"/>
          </a:xfrm>
          <a:prstGeom prst="rect">
            <a:avLst/>
          </a:prstGeom>
          <a:noFill/>
        </p:spPr>
        <p:txBody>
          <a:bodyPr wrap="square" rtlCol="0">
            <a:spAutoFit/>
          </a:bodyPr>
          <a:lstStyle/>
          <a:p>
            <a:endParaRPr kumimoji="1" lang="en-US" altLang="ja-JP" dirty="0"/>
          </a:p>
          <a:p>
            <a:r>
              <a:rPr lang="ja-JP" altLang="en-US" dirty="0"/>
              <a:t>■超重要</a:t>
            </a:r>
            <a:endParaRPr lang="en-US" altLang="ja-JP" dirty="0"/>
          </a:p>
          <a:p>
            <a:r>
              <a:rPr lang="en-US" altLang="ja-JP" dirty="0"/>
              <a:t>※</a:t>
            </a:r>
            <a:r>
              <a:rPr lang="ja-JP" altLang="en-US" dirty="0"/>
              <a:t>下記、記載されていない場合は返戻になるので十分に注意すること</a:t>
            </a:r>
            <a:endParaRPr lang="en-US" altLang="ja-JP" dirty="0"/>
          </a:p>
          <a:p>
            <a:endParaRPr lang="en-US" altLang="ja-JP" dirty="0"/>
          </a:p>
          <a:p>
            <a:r>
              <a:rPr kumimoji="1" lang="ja-JP" altLang="en-US" dirty="0"/>
              <a:t>１）別表７，８に該当する病名が記載されているか確認。ガン</a:t>
            </a:r>
            <a:r>
              <a:rPr kumimoji="1" lang="ja-JP" altLang="en-US" dirty="0">
                <a:solidFill>
                  <a:srgbClr val="FF0000"/>
                </a:solidFill>
              </a:rPr>
              <a:t>（末期）</a:t>
            </a:r>
            <a:r>
              <a:rPr kumimoji="1" lang="ja-JP" altLang="en-US" dirty="0"/>
              <a:t>やパーキンソン病</a:t>
            </a:r>
            <a:r>
              <a:rPr kumimoji="1" lang="ja-JP" altLang="en-US" dirty="0">
                <a:solidFill>
                  <a:srgbClr val="FF0000"/>
                </a:solidFill>
              </a:rPr>
              <a:t>（ヤール３以上）</a:t>
            </a:r>
            <a:r>
              <a:rPr kumimoji="1" lang="ja-JP" altLang="en-US" dirty="0"/>
              <a:t>、気管切開</a:t>
            </a:r>
            <a:r>
              <a:rPr kumimoji="1" lang="ja-JP" altLang="en-US" dirty="0">
                <a:solidFill>
                  <a:srgbClr val="FF0000"/>
                </a:solidFill>
              </a:rPr>
              <a:t>（カニューレ装着）</a:t>
            </a:r>
            <a:r>
              <a:rPr lang="ja-JP" altLang="en-US" dirty="0">
                <a:solidFill>
                  <a:srgbClr val="FF0000"/>
                </a:solidFill>
              </a:rPr>
              <a:t>は</a:t>
            </a:r>
            <a:r>
              <a:rPr kumimoji="1" lang="ja-JP" altLang="en-US" dirty="0">
                <a:solidFill>
                  <a:srgbClr val="FF0000"/>
                </a:solidFill>
              </a:rPr>
              <a:t>（）</a:t>
            </a:r>
            <a:r>
              <a:rPr kumimoji="1" lang="ja-JP" altLang="en-US" dirty="0"/>
              <a:t>内の</a:t>
            </a:r>
            <a:r>
              <a:rPr lang="ja-JP" altLang="en-US" dirty="0"/>
              <a:t>記載</a:t>
            </a:r>
            <a:r>
              <a:rPr kumimoji="1" lang="ja-JP" altLang="en-US" dirty="0"/>
              <a:t>が必要</a:t>
            </a:r>
            <a:endParaRPr kumimoji="1" lang="en-US" altLang="ja-JP" dirty="0"/>
          </a:p>
          <a:p>
            <a:endParaRPr kumimoji="1" lang="en-US" altLang="ja-JP" dirty="0"/>
          </a:p>
          <a:p>
            <a:r>
              <a:rPr kumimoji="1" lang="ja-JP" altLang="en-US" dirty="0"/>
              <a:t>２）</a:t>
            </a:r>
            <a:r>
              <a:rPr lang="ja-JP" altLang="en-US" dirty="0"/>
              <a:t>看護師以外の職種がサービス介入する場合はその旨の記載がしてあるか確認</a:t>
            </a:r>
            <a:endParaRPr lang="en-US" altLang="ja-JP" dirty="0"/>
          </a:p>
          <a:p>
            <a:endParaRPr lang="en-US" altLang="ja-JP" dirty="0"/>
          </a:p>
          <a:p>
            <a:r>
              <a:rPr lang="ja-JP" altLang="en-US" dirty="0"/>
              <a:t>３）</a:t>
            </a:r>
            <a:r>
              <a:rPr kumimoji="1" lang="ja-JP" altLang="en-US" dirty="0">
                <a:solidFill>
                  <a:srgbClr val="FF0000"/>
                </a:solidFill>
              </a:rPr>
              <a:t>１日３回以上の訪問</a:t>
            </a:r>
            <a:r>
              <a:rPr kumimoji="1" lang="ja-JP" altLang="en-US" dirty="0"/>
              <a:t>や</a:t>
            </a:r>
            <a:r>
              <a:rPr kumimoji="1" lang="ja-JP" altLang="en-US" dirty="0">
                <a:solidFill>
                  <a:srgbClr val="FF0000"/>
                </a:solidFill>
              </a:rPr>
              <a:t>複数名での訪問</a:t>
            </a:r>
            <a:r>
              <a:rPr kumimoji="1" lang="ja-JP" altLang="en-US" dirty="0"/>
              <a:t>が必要の場合は指示書に記載してあるか確認</a:t>
            </a:r>
            <a:endParaRPr lang="en-US" altLang="ja-JP" dirty="0"/>
          </a:p>
          <a:p>
            <a:endParaRPr kumimoji="1" lang="en-US" altLang="ja-JP" dirty="0"/>
          </a:p>
          <a:p>
            <a:r>
              <a:rPr kumimoji="1" lang="ja-JP" altLang="en-US" dirty="0"/>
              <a:t>◆ポイント</a:t>
            </a:r>
            <a:endParaRPr kumimoji="1" lang="en-US" altLang="ja-JP" dirty="0"/>
          </a:p>
          <a:p>
            <a:r>
              <a:rPr kumimoji="1" lang="ja-JP" altLang="en-US" dirty="0"/>
              <a:t>全看護スタッフは必ず指示書を確認し医師からどういう指示が出ているかを把握してサービスを開始すること</a:t>
            </a:r>
          </a:p>
        </p:txBody>
      </p:sp>
      <p:sp>
        <p:nvSpPr>
          <p:cNvPr id="3" name="四角形: 角を丸くする 2">
            <a:extLst>
              <a:ext uri="{FF2B5EF4-FFF2-40B4-BE49-F238E27FC236}">
                <a16:creationId xmlns:a16="http://schemas.microsoft.com/office/drawing/2014/main" id="{48A428D1-A985-DBCC-A8B0-01BE5EBBA06A}"/>
              </a:ext>
            </a:extLst>
          </p:cNvPr>
          <p:cNvSpPr/>
          <p:nvPr/>
        </p:nvSpPr>
        <p:spPr>
          <a:xfrm>
            <a:off x="392724" y="1266093"/>
            <a:ext cx="4131713" cy="290146"/>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8E6CFDF4-2F33-3F18-2975-7063E571E9D4}"/>
              </a:ext>
            </a:extLst>
          </p:cNvPr>
          <p:cNvSpPr/>
          <p:nvPr/>
        </p:nvSpPr>
        <p:spPr>
          <a:xfrm>
            <a:off x="392724" y="3781182"/>
            <a:ext cx="4131713" cy="644768"/>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532634D5-2599-6A43-98AC-6CC8284F1E24}"/>
              </a:ext>
            </a:extLst>
          </p:cNvPr>
          <p:cNvSpPr/>
          <p:nvPr/>
        </p:nvSpPr>
        <p:spPr>
          <a:xfrm>
            <a:off x="392723" y="4828932"/>
            <a:ext cx="4131713" cy="644768"/>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5A79CF8-E2B5-FA12-343E-A8D6D5D346CB}"/>
              </a:ext>
            </a:extLst>
          </p:cNvPr>
          <p:cNvSpPr txBox="1"/>
          <p:nvPr/>
        </p:nvSpPr>
        <p:spPr>
          <a:xfrm>
            <a:off x="345833" y="1279240"/>
            <a:ext cx="492443" cy="276999"/>
          </a:xfrm>
          <a:prstGeom prst="rect">
            <a:avLst/>
          </a:prstGeom>
          <a:noFill/>
        </p:spPr>
        <p:txBody>
          <a:bodyPr wrap="none" rtlCol="0">
            <a:spAutoFit/>
          </a:bodyPr>
          <a:lstStyle/>
          <a:p>
            <a:r>
              <a:rPr kumimoji="1" lang="ja-JP" altLang="en-US" sz="1200" dirty="0">
                <a:solidFill>
                  <a:srgbClr val="FF0000"/>
                </a:solidFill>
              </a:rPr>
              <a:t>１）</a:t>
            </a:r>
          </a:p>
        </p:txBody>
      </p:sp>
      <p:sp>
        <p:nvSpPr>
          <p:cNvPr id="7" name="テキスト ボックス 6">
            <a:extLst>
              <a:ext uri="{FF2B5EF4-FFF2-40B4-BE49-F238E27FC236}">
                <a16:creationId xmlns:a16="http://schemas.microsoft.com/office/drawing/2014/main" id="{39C14789-2896-E2C1-1BF5-C50203EC1453}"/>
              </a:ext>
            </a:extLst>
          </p:cNvPr>
          <p:cNvSpPr txBox="1"/>
          <p:nvPr/>
        </p:nvSpPr>
        <p:spPr>
          <a:xfrm>
            <a:off x="392723" y="4031232"/>
            <a:ext cx="492443" cy="276999"/>
          </a:xfrm>
          <a:prstGeom prst="rect">
            <a:avLst/>
          </a:prstGeom>
          <a:noFill/>
        </p:spPr>
        <p:txBody>
          <a:bodyPr wrap="none" rtlCol="0">
            <a:spAutoFit/>
          </a:bodyPr>
          <a:lstStyle/>
          <a:p>
            <a:r>
              <a:rPr lang="ja-JP" altLang="en-US" sz="1200" dirty="0">
                <a:solidFill>
                  <a:srgbClr val="FF0000"/>
                </a:solidFill>
              </a:rPr>
              <a:t>２</a:t>
            </a:r>
            <a:r>
              <a:rPr kumimoji="1" lang="ja-JP" altLang="en-US" sz="1200" dirty="0">
                <a:solidFill>
                  <a:srgbClr val="FF0000"/>
                </a:solidFill>
              </a:rPr>
              <a:t>）</a:t>
            </a:r>
          </a:p>
        </p:txBody>
      </p:sp>
      <p:sp>
        <p:nvSpPr>
          <p:cNvPr id="8" name="テキスト ボックス 7">
            <a:extLst>
              <a:ext uri="{FF2B5EF4-FFF2-40B4-BE49-F238E27FC236}">
                <a16:creationId xmlns:a16="http://schemas.microsoft.com/office/drawing/2014/main" id="{7A495E95-63D5-3144-8917-15C36E04AD28}"/>
              </a:ext>
            </a:extLst>
          </p:cNvPr>
          <p:cNvSpPr txBox="1"/>
          <p:nvPr/>
        </p:nvSpPr>
        <p:spPr>
          <a:xfrm>
            <a:off x="392723" y="5012816"/>
            <a:ext cx="492443" cy="276999"/>
          </a:xfrm>
          <a:prstGeom prst="rect">
            <a:avLst/>
          </a:prstGeom>
          <a:noFill/>
        </p:spPr>
        <p:txBody>
          <a:bodyPr wrap="none" rtlCol="0">
            <a:spAutoFit/>
          </a:bodyPr>
          <a:lstStyle/>
          <a:p>
            <a:r>
              <a:rPr kumimoji="1" lang="ja-JP" altLang="en-US" sz="1200" dirty="0">
                <a:solidFill>
                  <a:srgbClr val="FF0000"/>
                </a:solidFill>
              </a:rPr>
              <a:t>３）</a:t>
            </a:r>
          </a:p>
        </p:txBody>
      </p:sp>
      <p:sp>
        <p:nvSpPr>
          <p:cNvPr id="9" name="テキスト ボックス 8">
            <a:extLst>
              <a:ext uri="{FF2B5EF4-FFF2-40B4-BE49-F238E27FC236}">
                <a16:creationId xmlns:a16="http://schemas.microsoft.com/office/drawing/2014/main" id="{A204C3AA-4DFD-43E2-CB22-9DD7BAE862EF}"/>
              </a:ext>
            </a:extLst>
          </p:cNvPr>
          <p:cNvSpPr txBox="1"/>
          <p:nvPr/>
        </p:nvSpPr>
        <p:spPr>
          <a:xfrm>
            <a:off x="79133" y="79401"/>
            <a:ext cx="2031325" cy="369332"/>
          </a:xfrm>
          <a:prstGeom prst="rect">
            <a:avLst/>
          </a:prstGeom>
          <a:noFill/>
        </p:spPr>
        <p:txBody>
          <a:bodyPr wrap="none" rtlCol="0">
            <a:spAutoFit/>
          </a:bodyPr>
          <a:lstStyle/>
          <a:p>
            <a:r>
              <a:rPr lang="ja-JP" altLang="en-US" dirty="0"/>
              <a:t>■訪問看護指示書</a:t>
            </a:r>
            <a:endParaRPr kumimoji="1" lang="ja-JP" altLang="en-US" dirty="0"/>
          </a:p>
        </p:txBody>
      </p:sp>
    </p:spTree>
    <p:extLst>
      <p:ext uri="{BB962C8B-B14F-4D97-AF65-F5344CB8AC3E}">
        <p14:creationId xmlns:p14="http://schemas.microsoft.com/office/powerpoint/2010/main" val="1519113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B12E725-EED4-C4B3-42CF-A7BD1B04CF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88" t="8289" r="11126" b="7955"/>
          <a:stretch/>
        </p:blipFill>
        <p:spPr bwMode="auto">
          <a:xfrm>
            <a:off x="259958" y="801142"/>
            <a:ext cx="3385039" cy="498523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精神科訪問看護指示書についてわかりやすく解説！【医療保険 ...">
            <a:extLst>
              <a:ext uri="{FF2B5EF4-FFF2-40B4-BE49-F238E27FC236}">
                <a16:creationId xmlns:a16="http://schemas.microsoft.com/office/drawing/2014/main" id="{F81115FF-E891-EF93-1073-4986F1564F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98" t="6764" r="13060" b="6764"/>
          <a:stretch/>
        </p:blipFill>
        <p:spPr bwMode="auto">
          <a:xfrm>
            <a:off x="3956022" y="668866"/>
            <a:ext cx="3385039" cy="5520267"/>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92FAA36A-3728-F0B9-8E5A-D78E8379B0C4}"/>
              </a:ext>
            </a:extLst>
          </p:cNvPr>
          <p:cNvSpPr txBox="1"/>
          <p:nvPr/>
        </p:nvSpPr>
        <p:spPr>
          <a:xfrm>
            <a:off x="7751146" y="1774808"/>
            <a:ext cx="4253201" cy="3416320"/>
          </a:xfrm>
          <a:prstGeom prst="rect">
            <a:avLst/>
          </a:prstGeom>
          <a:noFill/>
        </p:spPr>
        <p:txBody>
          <a:bodyPr wrap="square" rtlCol="0">
            <a:spAutoFit/>
          </a:bodyPr>
          <a:lstStyle/>
          <a:p>
            <a:r>
              <a:rPr kumimoji="1" lang="ja-JP" altLang="en-US" dirty="0"/>
              <a:t>■重要</a:t>
            </a:r>
            <a:endParaRPr kumimoji="1" lang="en-US" altLang="ja-JP" dirty="0"/>
          </a:p>
          <a:p>
            <a:r>
              <a:rPr kumimoji="1" lang="ja-JP" altLang="en-US" dirty="0"/>
              <a:t>１）特別訪問看護指示書は原則、１４日間で月１回までの発行となっている</a:t>
            </a:r>
            <a:endParaRPr kumimoji="1" lang="en-US" altLang="ja-JP" dirty="0"/>
          </a:p>
          <a:p>
            <a:r>
              <a:rPr lang="ja-JP" altLang="en-US" dirty="0"/>
              <a:t>２）真皮を超える褥瘡と気管切開（カニューレ装着）の場合は月２回までの発行となる</a:t>
            </a:r>
            <a:endParaRPr lang="en-US" altLang="ja-JP" dirty="0"/>
          </a:p>
          <a:p>
            <a:r>
              <a:rPr kumimoji="1" lang="en-US" altLang="ja-JP" dirty="0"/>
              <a:t>※</a:t>
            </a:r>
            <a:r>
              <a:rPr kumimoji="1" lang="ja-JP" altLang="en-US" dirty="0"/>
              <a:t>その場合は、２８日間となるので残りの日数はイフォーマルサービスとなるかもしくは、</a:t>
            </a:r>
            <a:r>
              <a:rPr kumimoji="1" lang="ja-JP" altLang="en-US" dirty="0">
                <a:solidFill>
                  <a:srgbClr val="FF0000"/>
                </a:solidFill>
              </a:rPr>
              <a:t>自費で徴収する</a:t>
            </a:r>
            <a:r>
              <a:rPr kumimoji="1" lang="ja-JP" altLang="en-US" dirty="0"/>
              <a:t>こと</a:t>
            </a:r>
            <a:r>
              <a:rPr lang="ja-JP" altLang="en-US" dirty="0"/>
              <a:t>となる</a:t>
            </a:r>
            <a:endParaRPr lang="en-US" altLang="ja-JP" dirty="0"/>
          </a:p>
          <a:p>
            <a:r>
              <a:rPr kumimoji="1" lang="ja-JP" altLang="en-US" dirty="0"/>
              <a:t>３）精神訪問看護は週３回までが訪問可能</a:t>
            </a:r>
          </a:p>
        </p:txBody>
      </p:sp>
      <p:sp>
        <p:nvSpPr>
          <p:cNvPr id="2" name="テキスト ボックス 1">
            <a:extLst>
              <a:ext uri="{FF2B5EF4-FFF2-40B4-BE49-F238E27FC236}">
                <a16:creationId xmlns:a16="http://schemas.microsoft.com/office/drawing/2014/main" id="{2F049682-3D4A-9EDB-2D32-613C2341E861}"/>
              </a:ext>
            </a:extLst>
          </p:cNvPr>
          <p:cNvSpPr txBox="1"/>
          <p:nvPr/>
        </p:nvSpPr>
        <p:spPr>
          <a:xfrm>
            <a:off x="79133" y="79401"/>
            <a:ext cx="3647152" cy="369332"/>
          </a:xfrm>
          <a:prstGeom prst="rect">
            <a:avLst/>
          </a:prstGeom>
          <a:noFill/>
        </p:spPr>
        <p:txBody>
          <a:bodyPr wrap="none" rtlCol="0">
            <a:spAutoFit/>
          </a:bodyPr>
          <a:lstStyle/>
          <a:p>
            <a:r>
              <a:rPr lang="ja-JP" altLang="en-US" dirty="0"/>
              <a:t>■訪問看護指示書（特別・精神）</a:t>
            </a:r>
            <a:endParaRPr kumimoji="1" lang="ja-JP" altLang="en-US" dirty="0"/>
          </a:p>
        </p:txBody>
      </p:sp>
    </p:spTree>
    <p:extLst>
      <p:ext uri="{BB962C8B-B14F-4D97-AF65-F5344CB8AC3E}">
        <p14:creationId xmlns:p14="http://schemas.microsoft.com/office/powerpoint/2010/main" val="422858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0A874558-DF4D-4EE9-C667-2EA8C8DD4535}"/>
              </a:ext>
            </a:extLst>
          </p:cNvPr>
          <p:cNvPicPr>
            <a:picLocks noChangeAspect="1"/>
          </p:cNvPicPr>
          <p:nvPr/>
        </p:nvPicPr>
        <p:blipFill>
          <a:blip r:embed="rId2"/>
          <a:srcRect b="14442"/>
          <a:stretch/>
        </p:blipFill>
        <p:spPr>
          <a:xfrm>
            <a:off x="107800" y="470374"/>
            <a:ext cx="4732199" cy="5732009"/>
          </a:xfrm>
          <a:prstGeom prst="rect">
            <a:avLst/>
          </a:prstGeom>
        </p:spPr>
      </p:pic>
      <p:sp>
        <p:nvSpPr>
          <p:cNvPr id="6" name="Rectangle 1">
            <a:extLst>
              <a:ext uri="{FF2B5EF4-FFF2-40B4-BE49-F238E27FC236}">
                <a16:creationId xmlns:a16="http://schemas.microsoft.com/office/drawing/2014/main" id="{1296E689-EB1B-622B-FB1C-9251F3B844B6}"/>
              </a:ext>
            </a:extLst>
          </p:cNvPr>
          <p:cNvSpPr>
            <a:spLocks noChangeArrowheads="1"/>
          </p:cNvSpPr>
          <p:nvPr/>
        </p:nvSpPr>
        <p:spPr bwMode="auto">
          <a:xfrm>
            <a:off x="4953001" y="470374"/>
            <a:ext cx="6637026"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200" dirty="0">
                <a:solidFill>
                  <a:srgbClr val="000000"/>
                </a:solidFill>
                <a:latin typeface="+mj-ea"/>
                <a:ea typeface="+mj-ea"/>
              </a:rPr>
              <a:t>１</a:t>
            </a:r>
            <a:r>
              <a:rPr kumimoji="0" lang="ja-JP" altLang="en-US" sz="1200" b="0" i="0" u="none" strike="noStrike" cap="none" normalizeH="0" baseline="0" dirty="0">
                <a:ln>
                  <a:noFill/>
                </a:ln>
                <a:solidFill>
                  <a:srgbClr val="000000"/>
                </a:solidFill>
                <a:effectLst/>
                <a:latin typeface="+mj-ea"/>
                <a:ea typeface="+mj-ea"/>
              </a:rPr>
              <a:t>）</a:t>
            </a:r>
            <a:r>
              <a:rPr kumimoji="0" lang="ja-JP" altLang="ja-JP" sz="1200" b="0" i="0" u="none" strike="noStrike" cap="none" normalizeH="0" baseline="0" dirty="0">
                <a:ln>
                  <a:noFill/>
                </a:ln>
                <a:solidFill>
                  <a:srgbClr val="000000"/>
                </a:solidFill>
                <a:effectLst/>
                <a:latin typeface="+mj-ea"/>
                <a:ea typeface="+mj-ea"/>
              </a:rPr>
              <a:t>「看護・リハビリテーションの目標」及び「看護の目標」の欄について主治医の指示書及び訪問による利用者の療養状況を踏まえて看護及びリハビリテーションの目標を設定し、記入すること。</a:t>
            </a:r>
            <a:endParaRPr kumimoji="0" lang="en-US" altLang="ja-JP" sz="1200" b="0" i="0" u="none" strike="noStrike" cap="none" normalizeH="0" baseline="0" dirty="0">
              <a:ln>
                <a:noFill/>
              </a:ln>
              <a:solidFill>
                <a:srgbClr val="000000"/>
              </a:solidFill>
              <a:effectLst/>
              <a:latin typeface="+mj-ea"/>
              <a:ea typeface="+mj-ea"/>
            </a:endParaRPr>
          </a:p>
          <a:p>
            <a:pPr marL="0" algn="l" rtl="0" eaLnBrk="1" fontAlgn="ctr" latinLnBrk="0" hangingPunct="1">
              <a:spcBef>
                <a:spcPts val="0"/>
              </a:spcBef>
              <a:spcAft>
                <a:spcPts val="0"/>
              </a:spcAft>
            </a:pPr>
            <a:r>
              <a:rPr lang="ja-JP" altLang="en-US" sz="1200" dirty="0">
                <a:solidFill>
                  <a:srgbClr val="000000"/>
                </a:solidFill>
                <a:latin typeface="+mj-ea"/>
                <a:ea typeface="+mj-ea"/>
              </a:rPr>
              <a:t>２</a:t>
            </a:r>
            <a:r>
              <a:rPr kumimoji="1" lang="ja-JP" altLang="en-US" sz="1200" b="0" i="0" u="none" strike="noStrike" kern="1200" dirty="0">
                <a:solidFill>
                  <a:srgbClr val="000000"/>
                </a:solidFill>
                <a:effectLst/>
                <a:latin typeface="+mj-ea"/>
                <a:ea typeface="+mj-ea"/>
              </a:rPr>
              <a:t>）</a:t>
            </a:r>
            <a:r>
              <a:rPr kumimoji="1" lang="ja-JP" altLang="ja-JP" sz="1200" b="0" i="0" u="none" strike="noStrike" kern="1200" dirty="0">
                <a:solidFill>
                  <a:srgbClr val="000000"/>
                </a:solidFill>
                <a:effectLst/>
                <a:latin typeface="+mj-ea"/>
                <a:ea typeface="+mj-ea"/>
              </a:rPr>
              <a:t>「年月日」の欄について計画書の作成年月日及び計画の見直しを行った年月日を記入すること。</a:t>
            </a:r>
            <a:br>
              <a:rPr kumimoji="0" lang="ja-JP" altLang="ja-JP" sz="1200" b="0" i="0" u="none" strike="noStrike" cap="none" normalizeH="0" baseline="0" dirty="0">
                <a:ln>
                  <a:noFill/>
                </a:ln>
                <a:solidFill>
                  <a:srgbClr val="000000"/>
                </a:solidFill>
                <a:effectLst/>
                <a:latin typeface="+mj-ea"/>
                <a:ea typeface="+mj-ea"/>
              </a:rPr>
            </a:br>
            <a:r>
              <a:rPr kumimoji="0" lang="ja-JP" altLang="en-US" sz="1200" dirty="0">
                <a:solidFill>
                  <a:srgbClr val="000000"/>
                </a:solidFill>
                <a:latin typeface="+mj-ea"/>
                <a:ea typeface="+mj-ea"/>
              </a:rPr>
              <a:t>３</a:t>
            </a:r>
            <a:r>
              <a:rPr kumimoji="0" lang="ja-JP" altLang="en-US" sz="1200" b="0" i="0" u="none" strike="noStrike" cap="none" normalizeH="0" baseline="0" dirty="0">
                <a:ln>
                  <a:noFill/>
                </a:ln>
                <a:solidFill>
                  <a:srgbClr val="000000"/>
                </a:solidFill>
                <a:effectLst/>
                <a:latin typeface="+mj-ea"/>
                <a:ea typeface="+mj-ea"/>
              </a:rPr>
              <a:t>）「</a:t>
            </a:r>
            <a:r>
              <a:rPr kumimoji="0" lang="ja-JP" altLang="ja-JP" sz="1200" b="0" i="0" u="none" strike="noStrike" cap="none" normalizeH="0" baseline="0" dirty="0">
                <a:ln>
                  <a:noFill/>
                </a:ln>
                <a:solidFill>
                  <a:srgbClr val="000000"/>
                </a:solidFill>
                <a:effectLst/>
                <a:latin typeface="+mj-ea"/>
                <a:ea typeface="+mj-ea"/>
              </a:rPr>
              <a:t>問題点・解決策」及び「評価」の欄について看護及びリハビリテーションの目標を踏まえ、指定訪問看護を行う上での問題点及び解決策並びに評価を具体的に記入すること。</a:t>
            </a:r>
            <a:endParaRPr kumimoji="0" lang="en-US" altLang="ja-JP" sz="1200" b="0" i="0" u="none" strike="noStrike" cap="none" normalizeH="0" baseline="0" dirty="0">
              <a:ln>
                <a:noFill/>
              </a:ln>
              <a:solidFill>
                <a:srgbClr val="000000"/>
              </a:solidFill>
              <a:effectLst/>
              <a:latin typeface="+mj-ea"/>
              <a:ea typeface="+mj-ea"/>
            </a:endParaRPr>
          </a:p>
          <a:p>
            <a:pPr marL="0" algn="l" rtl="0" eaLnBrk="1" fontAlgn="ctr" latinLnBrk="0" hangingPunct="1">
              <a:spcBef>
                <a:spcPts val="0"/>
              </a:spcBef>
              <a:spcAft>
                <a:spcPts val="0"/>
              </a:spcAft>
            </a:pPr>
            <a:r>
              <a:rPr kumimoji="0" lang="en-US" altLang="ja-JP" sz="1200" dirty="0">
                <a:solidFill>
                  <a:srgbClr val="FF0000"/>
                </a:solidFill>
                <a:latin typeface="+mj-ea"/>
                <a:ea typeface="+mj-ea"/>
              </a:rPr>
              <a:t>※</a:t>
            </a:r>
            <a:r>
              <a:rPr kumimoji="0" lang="ja-JP" altLang="en-US" sz="1200" dirty="0">
                <a:solidFill>
                  <a:srgbClr val="FF0000"/>
                </a:solidFill>
                <a:latin typeface="+mj-ea"/>
                <a:ea typeface="+mj-ea"/>
              </a:rPr>
              <a:t>別紙　「訪問</a:t>
            </a:r>
            <a:r>
              <a:rPr kumimoji="0" lang="ja-JP" altLang="en-US" sz="1200">
                <a:solidFill>
                  <a:srgbClr val="FF0000"/>
                </a:solidFill>
                <a:latin typeface="+mj-ea"/>
                <a:ea typeface="+mj-ea"/>
              </a:rPr>
              <a:t>看護計画書書き方</a:t>
            </a:r>
            <a:r>
              <a:rPr kumimoji="0" lang="ja-JP" altLang="en-US" sz="1200" dirty="0">
                <a:solidFill>
                  <a:srgbClr val="FF0000"/>
                </a:solidFill>
                <a:latin typeface="+mj-ea"/>
                <a:ea typeface="+mj-ea"/>
              </a:rPr>
              <a:t>」参照</a:t>
            </a:r>
            <a:br>
              <a:rPr kumimoji="0" lang="ja-JP" altLang="ja-JP" sz="1200" b="0" i="0" u="none" strike="noStrike" cap="none" normalizeH="0" baseline="0" dirty="0">
                <a:ln>
                  <a:noFill/>
                </a:ln>
                <a:solidFill>
                  <a:srgbClr val="FF0000"/>
                </a:solidFill>
                <a:effectLst/>
                <a:latin typeface="+mj-ea"/>
                <a:ea typeface="+mj-ea"/>
              </a:rPr>
            </a:br>
            <a:r>
              <a:rPr kumimoji="0" lang="ja-JP" altLang="en-US" sz="1200" dirty="0">
                <a:solidFill>
                  <a:srgbClr val="000000"/>
                </a:solidFill>
                <a:latin typeface="+mj-ea"/>
                <a:ea typeface="+mj-ea"/>
              </a:rPr>
              <a:t>４</a:t>
            </a:r>
            <a:r>
              <a:rPr kumimoji="0" lang="ja-JP" altLang="en-US" sz="1200" b="0" i="0" u="none" strike="noStrike" cap="none" normalizeH="0" baseline="0" dirty="0">
                <a:ln>
                  <a:noFill/>
                </a:ln>
                <a:solidFill>
                  <a:srgbClr val="000000"/>
                </a:solidFill>
                <a:effectLst/>
                <a:latin typeface="+mj-ea"/>
                <a:ea typeface="+mj-ea"/>
              </a:rPr>
              <a:t>）</a:t>
            </a:r>
            <a:r>
              <a:rPr kumimoji="0" lang="ja-JP" altLang="ja-JP" sz="1200" b="0" i="0" u="none" strike="noStrike" cap="none" normalizeH="0" baseline="0" dirty="0">
                <a:ln>
                  <a:noFill/>
                </a:ln>
                <a:solidFill>
                  <a:srgbClr val="000000"/>
                </a:solidFill>
                <a:effectLst/>
                <a:latin typeface="+mj-ea"/>
                <a:ea typeface="+mj-ea"/>
              </a:rPr>
              <a:t>「衛生材料等が必要な処置の有無」「処置の内容」「衛生材料等」及び「必要量」の欄について衛生材料等が必要になる処置の有無について○をつけること。また、衛生材料等が必要になる処置がある場合、「処置の内容」及び「衛生材料等」について具体的に記入し、「必要量」については１ヶ月間に必要となる量を記入すること。</a:t>
            </a:r>
            <a:br>
              <a:rPr kumimoji="0" lang="ja-JP" altLang="ja-JP" sz="1200" b="0" i="0" u="none" strike="noStrike" cap="none" normalizeH="0" baseline="0" dirty="0">
                <a:ln>
                  <a:noFill/>
                </a:ln>
                <a:solidFill>
                  <a:srgbClr val="000000"/>
                </a:solidFill>
                <a:effectLst/>
                <a:latin typeface="+mj-ea"/>
                <a:ea typeface="+mj-ea"/>
              </a:rPr>
            </a:br>
            <a:r>
              <a:rPr kumimoji="0" lang="ja-JP" altLang="en-US" sz="1200" dirty="0">
                <a:solidFill>
                  <a:srgbClr val="000000"/>
                </a:solidFill>
                <a:latin typeface="+mj-ea"/>
                <a:ea typeface="+mj-ea"/>
              </a:rPr>
              <a:t>５</a:t>
            </a:r>
            <a:r>
              <a:rPr kumimoji="0" lang="ja-JP" altLang="en-US" sz="1200" b="0" i="0" u="none" strike="noStrike" cap="none" normalizeH="0" baseline="0" dirty="0">
                <a:ln>
                  <a:noFill/>
                </a:ln>
                <a:solidFill>
                  <a:srgbClr val="000000"/>
                </a:solidFill>
                <a:effectLst/>
                <a:latin typeface="+mj-ea"/>
                <a:ea typeface="+mj-ea"/>
              </a:rPr>
              <a:t>）</a:t>
            </a:r>
            <a:r>
              <a:rPr kumimoji="0" lang="ja-JP" altLang="ja-JP" sz="1200" b="0" i="0" u="none" strike="noStrike" cap="none" normalizeH="0" baseline="0" dirty="0">
                <a:ln>
                  <a:noFill/>
                </a:ln>
                <a:solidFill>
                  <a:srgbClr val="000000"/>
                </a:solidFill>
                <a:effectLst/>
                <a:latin typeface="+mj-ea"/>
                <a:ea typeface="+mj-ea"/>
              </a:rPr>
              <a:t>「訪問予定の職種」の欄について</a:t>
            </a:r>
            <a:br>
              <a:rPr kumimoji="0" lang="ja-JP" altLang="ja-JP" sz="1200" b="0" i="0" u="none" strike="noStrike" cap="none" normalizeH="0" baseline="0" dirty="0">
                <a:ln>
                  <a:noFill/>
                </a:ln>
                <a:solidFill>
                  <a:srgbClr val="000000"/>
                </a:solidFill>
                <a:effectLst/>
                <a:latin typeface="+mj-ea"/>
                <a:ea typeface="+mj-ea"/>
              </a:rPr>
            </a:br>
            <a:r>
              <a:rPr kumimoji="0" lang="ja-JP" altLang="ja-JP" sz="1200" b="0" i="0" u="none" strike="noStrike" cap="none" normalizeH="0" baseline="0" dirty="0">
                <a:ln>
                  <a:noFill/>
                </a:ln>
                <a:solidFill>
                  <a:srgbClr val="000000"/>
                </a:solidFill>
                <a:effectLst/>
                <a:latin typeface="+mj-ea"/>
                <a:ea typeface="+mj-ea"/>
              </a:rPr>
              <a:t>訪問予定の職種及びその訪問日について、利用者に分かるように記載すること。利用者の状態や提供するサービスの状況等によって、訪問予定の職種と、実際に訪問を行う職種とが異なっても差し支えないが、利用者への十分な説明に努めること。なお、看護職員のみによる訪問の場合には、当該欄の記載をしなくても差し支えない。</a:t>
            </a:r>
            <a:br>
              <a:rPr kumimoji="0" lang="ja-JP" altLang="ja-JP" sz="1200" b="0" i="0" u="none" strike="noStrike" cap="none" normalizeH="0" baseline="0" dirty="0">
                <a:ln>
                  <a:noFill/>
                </a:ln>
                <a:solidFill>
                  <a:srgbClr val="000000"/>
                </a:solidFill>
                <a:effectLst/>
                <a:latin typeface="+mj-ea"/>
                <a:ea typeface="+mj-ea"/>
              </a:rPr>
            </a:br>
            <a:r>
              <a:rPr kumimoji="0" lang="ja-JP" altLang="ja-JP" sz="1200" b="0" i="0" u="none" strike="noStrike" cap="none" normalizeH="0" baseline="0" dirty="0">
                <a:ln>
                  <a:noFill/>
                </a:ln>
                <a:solidFill>
                  <a:srgbClr val="000000"/>
                </a:solidFill>
                <a:effectLst/>
                <a:latin typeface="+mj-ea"/>
                <a:ea typeface="+mj-ea"/>
              </a:rPr>
              <a:t>（記載例１）</a:t>
            </a:r>
            <a:br>
              <a:rPr kumimoji="0" lang="ja-JP" altLang="ja-JP" sz="1200" b="0" i="0" u="none" strike="noStrike" cap="none" normalizeH="0" baseline="0" dirty="0">
                <a:ln>
                  <a:noFill/>
                </a:ln>
                <a:solidFill>
                  <a:srgbClr val="000000"/>
                </a:solidFill>
                <a:effectLst/>
                <a:latin typeface="+mj-ea"/>
                <a:ea typeface="+mj-ea"/>
              </a:rPr>
            </a:br>
            <a:r>
              <a:rPr kumimoji="0" lang="ja-JP" altLang="ja-JP" sz="1200" b="0" i="0" u="none" strike="noStrike" cap="none" normalizeH="0" baseline="0" dirty="0">
                <a:ln>
                  <a:noFill/>
                </a:ln>
                <a:solidFill>
                  <a:srgbClr val="000000"/>
                </a:solidFill>
                <a:effectLst/>
                <a:latin typeface="+mj-ea"/>
                <a:ea typeface="+mj-ea"/>
              </a:rPr>
              <a:t>１・８・15・22・29 日：看護師</a:t>
            </a:r>
            <a:endParaRPr kumimoji="0" lang="en-US" altLang="ja-JP" sz="1200" b="0" i="0" u="none" strike="noStrike" cap="none" normalizeH="0" baseline="0" dirty="0">
              <a:ln>
                <a:noFill/>
              </a:ln>
              <a:solidFill>
                <a:srgbClr val="000000"/>
              </a:solidFill>
              <a:effectLst/>
              <a:latin typeface="+mj-ea"/>
              <a:ea typeface="+mj-ea"/>
            </a:endParaRPr>
          </a:p>
          <a:p>
            <a:pPr marL="0" algn="l" rtl="0" eaLnBrk="1" fontAlgn="ctr" latinLnBrk="0" hangingPunct="1">
              <a:spcBef>
                <a:spcPts val="0"/>
              </a:spcBef>
              <a:spcAft>
                <a:spcPts val="0"/>
              </a:spcAft>
            </a:pPr>
            <a:r>
              <a:rPr kumimoji="0" lang="ja-JP" altLang="en-US" sz="1200" dirty="0">
                <a:solidFill>
                  <a:srgbClr val="000000"/>
                </a:solidFill>
                <a:latin typeface="+mj-ea"/>
                <a:ea typeface="+mj-ea"/>
              </a:rPr>
              <a:t>４・１１・１８・２５日：理学療法士または作業療法士</a:t>
            </a:r>
            <a:endParaRPr kumimoji="0" lang="en-US" altLang="ja-JP" sz="1200" dirty="0">
              <a:solidFill>
                <a:srgbClr val="000000"/>
              </a:solidFill>
              <a:latin typeface="+mj-ea"/>
              <a:ea typeface="+mj-ea"/>
            </a:endParaRPr>
          </a:p>
          <a:p>
            <a:pPr marL="0" algn="l" rtl="0" eaLnBrk="1" fontAlgn="ctr" latinLnBrk="0" hangingPunct="1">
              <a:spcBef>
                <a:spcPts val="0"/>
              </a:spcBef>
              <a:spcAft>
                <a:spcPts val="0"/>
              </a:spcAft>
            </a:pPr>
            <a:r>
              <a:rPr kumimoji="0" lang="ja-JP" altLang="en-US" sz="1200" b="0" i="0" u="none" strike="noStrike" cap="none" normalizeH="0" baseline="0" dirty="0">
                <a:ln>
                  <a:noFill/>
                </a:ln>
                <a:solidFill>
                  <a:srgbClr val="000000"/>
                </a:solidFill>
                <a:effectLst/>
                <a:latin typeface="+mj-ea"/>
                <a:ea typeface="+mj-ea"/>
              </a:rPr>
              <a:t>（記載例２）</a:t>
            </a:r>
            <a:endParaRPr kumimoji="0" lang="en-US" altLang="ja-JP" sz="1200" b="0" i="0" u="none" strike="noStrike" cap="none" normalizeH="0" baseline="0" dirty="0">
              <a:ln>
                <a:noFill/>
              </a:ln>
              <a:solidFill>
                <a:srgbClr val="000000"/>
              </a:solidFill>
              <a:effectLst/>
              <a:latin typeface="+mj-ea"/>
              <a:ea typeface="+mj-ea"/>
            </a:endParaRPr>
          </a:p>
          <a:p>
            <a:pPr marL="0" algn="l" rtl="0" eaLnBrk="1" fontAlgn="ctr" latinLnBrk="0" hangingPunct="1">
              <a:spcBef>
                <a:spcPts val="0"/>
              </a:spcBef>
              <a:spcAft>
                <a:spcPts val="0"/>
              </a:spcAft>
            </a:pPr>
            <a:r>
              <a:rPr kumimoji="0" lang="ja-JP" altLang="en-US" sz="1200" dirty="0">
                <a:solidFill>
                  <a:srgbClr val="000000"/>
                </a:solidFill>
                <a:latin typeface="+mj-ea"/>
                <a:ea typeface="+mj-ea"/>
              </a:rPr>
              <a:t>看護職員：週に２回、月・金曜日に訪問</a:t>
            </a:r>
            <a:endParaRPr kumimoji="0" lang="en-US" altLang="ja-JP" sz="1200" dirty="0">
              <a:solidFill>
                <a:srgbClr val="000000"/>
              </a:solidFill>
              <a:latin typeface="+mj-ea"/>
              <a:ea typeface="+mj-ea"/>
            </a:endParaRPr>
          </a:p>
          <a:p>
            <a:pPr marL="0" algn="l" rtl="0" eaLnBrk="1" fontAlgn="ctr" latinLnBrk="0" hangingPunct="1">
              <a:spcBef>
                <a:spcPts val="0"/>
              </a:spcBef>
              <a:spcAft>
                <a:spcPts val="0"/>
              </a:spcAft>
            </a:pPr>
            <a:r>
              <a:rPr kumimoji="0" lang="ja-JP" altLang="en-US" sz="1200" b="0" i="0" u="none" strike="noStrike" cap="none" normalizeH="0" baseline="0" dirty="0">
                <a:ln>
                  <a:noFill/>
                </a:ln>
                <a:solidFill>
                  <a:srgbClr val="000000"/>
                </a:solidFill>
                <a:effectLst/>
                <a:latin typeface="+mj-ea"/>
                <a:ea typeface="+mj-ea"/>
              </a:rPr>
              <a:t>理学療法士：週に１回、木曜日に訪問</a:t>
            </a:r>
            <a:endParaRPr kumimoji="0" lang="en-US" altLang="ja-JP" sz="1200" b="0" i="0" u="none" strike="noStrike" cap="none" normalizeH="0" baseline="0" dirty="0">
              <a:ln>
                <a:noFill/>
              </a:ln>
              <a:solidFill>
                <a:srgbClr val="000000"/>
              </a:solidFill>
              <a:effectLst/>
              <a:latin typeface="+mj-ea"/>
              <a:ea typeface="+mj-ea"/>
            </a:endParaRPr>
          </a:p>
          <a:p>
            <a:pPr marL="0" algn="l" rtl="0" eaLnBrk="1" fontAlgn="ctr" latinLnBrk="0" hangingPunct="1">
              <a:spcBef>
                <a:spcPts val="0"/>
              </a:spcBef>
              <a:spcAft>
                <a:spcPts val="0"/>
              </a:spcAft>
            </a:pPr>
            <a:r>
              <a:rPr kumimoji="0" lang="ja-JP" altLang="en-US" sz="1200" dirty="0">
                <a:solidFill>
                  <a:srgbClr val="000000"/>
                </a:solidFill>
                <a:latin typeface="+mj-ea"/>
                <a:ea typeface="+mj-ea"/>
              </a:rPr>
              <a:t>６）「備考」の欄について</a:t>
            </a:r>
            <a:endParaRPr kumimoji="0" lang="en-US" altLang="ja-JP" sz="1200" dirty="0">
              <a:solidFill>
                <a:srgbClr val="000000"/>
              </a:solidFill>
              <a:latin typeface="+mj-ea"/>
              <a:ea typeface="+mj-ea"/>
            </a:endParaRPr>
          </a:p>
          <a:p>
            <a:pPr marL="0" algn="l" rtl="0" eaLnBrk="1" fontAlgn="ctr" latinLnBrk="0" hangingPunct="1">
              <a:spcBef>
                <a:spcPts val="0"/>
              </a:spcBef>
              <a:spcAft>
                <a:spcPts val="0"/>
              </a:spcAft>
            </a:pPr>
            <a:r>
              <a:rPr kumimoji="0" lang="ja-JP" altLang="en-US" sz="1200" dirty="0">
                <a:solidFill>
                  <a:srgbClr val="000000"/>
                </a:solidFill>
                <a:latin typeface="+mj-ea"/>
                <a:ea typeface="+mj-ea"/>
              </a:rPr>
              <a:t>■超重要</a:t>
            </a:r>
            <a:endParaRPr kumimoji="0" lang="en-US" altLang="ja-JP" sz="1200" dirty="0">
              <a:solidFill>
                <a:srgbClr val="000000"/>
              </a:solidFill>
              <a:latin typeface="+mj-ea"/>
              <a:ea typeface="+mj-ea"/>
            </a:endParaRPr>
          </a:p>
          <a:p>
            <a:pPr marL="0" algn="l" rtl="0" eaLnBrk="1" fontAlgn="ctr" latinLnBrk="0" hangingPunct="1">
              <a:spcBef>
                <a:spcPts val="0"/>
              </a:spcBef>
              <a:spcAft>
                <a:spcPts val="0"/>
              </a:spcAft>
            </a:pPr>
            <a:r>
              <a:rPr kumimoji="0" lang="ja-JP" altLang="ja-JP" sz="1200" b="0" i="0" u="sng" strike="noStrike" cap="none" normalizeH="0" dirty="0">
                <a:ln>
                  <a:noFill/>
                </a:ln>
                <a:solidFill>
                  <a:srgbClr val="000000"/>
                </a:solidFill>
                <a:uFill>
                  <a:solidFill>
                    <a:srgbClr val="FF0000"/>
                  </a:solidFill>
                </a:uFill>
                <a:latin typeface="+mj-ea"/>
                <a:ea typeface="+mj-ea"/>
              </a:rPr>
              <a:t>利用者に対する訪問の計画、特別な管理を要する内容</a:t>
            </a:r>
            <a:r>
              <a:rPr kumimoji="0" lang="ja-JP" altLang="en-US" sz="1200" b="1" i="0" u="none" strike="noStrike" cap="none" normalizeH="0" baseline="0" dirty="0">
                <a:ln>
                  <a:noFill/>
                </a:ln>
                <a:solidFill>
                  <a:srgbClr val="FF0000"/>
                </a:solidFill>
                <a:effectLst/>
                <a:latin typeface="+mj-ea"/>
                <a:ea typeface="+mj-ea"/>
              </a:rPr>
              <a:t>（複数回による頻回な訪問及び複数名の</a:t>
            </a:r>
            <a:r>
              <a:rPr kumimoji="0" lang="ja-JP" altLang="en-US" sz="1200" b="1" dirty="0">
                <a:solidFill>
                  <a:srgbClr val="FF0000"/>
                </a:solidFill>
                <a:latin typeface="+mj-ea"/>
                <a:ea typeface="+mj-ea"/>
              </a:rPr>
              <a:t>訪問が必要ご利用者様にはその</a:t>
            </a:r>
            <a:r>
              <a:rPr kumimoji="0" lang="ja-JP" altLang="en-US" sz="1200" b="1" i="0" u="none" strike="noStrike" cap="none" normalizeH="0" baseline="0" dirty="0">
                <a:ln>
                  <a:noFill/>
                </a:ln>
                <a:solidFill>
                  <a:srgbClr val="FF0000"/>
                </a:solidFill>
                <a:effectLst/>
                <a:latin typeface="+mj-ea"/>
                <a:ea typeface="+mj-ea"/>
              </a:rPr>
              <a:t>理由をしっかり記載する事。必ず</a:t>
            </a:r>
            <a:r>
              <a:rPr kumimoji="0" lang="ja-JP" altLang="en-US" sz="1600" b="1" i="0" u="none" strike="noStrike" cap="none" normalizeH="0" baseline="0" dirty="0">
                <a:ln>
                  <a:noFill/>
                </a:ln>
                <a:solidFill>
                  <a:srgbClr val="FF0000"/>
                </a:solidFill>
                <a:effectLst/>
                <a:latin typeface="+mj-ea"/>
                <a:ea typeface="+mj-ea"/>
              </a:rPr>
              <a:t>「～の理由により頻回な訪問または複数回の訪問が必要」</a:t>
            </a:r>
            <a:r>
              <a:rPr kumimoji="0" lang="ja-JP" altLang="en-US" sz="1200" b="1" i="0" u="none" strike="noStrike" cap="none" normalizeH="0" baseline="0" dirty="0">
                <a:ln>
                  <a:noFill/>
                </a:ln>
                <a:solidFill>
                  <a:srgbClr val="FF0000"/>
                </a:solidFill>
                <a:effectLst/>
                <a:latin typeface="+mj-ea"/>
                <a:ea typeface="+mj-ea"/>
              </a:rPr>
              <a:t>と記載すること） </a:t>
            </a:r>
            <a:r>
              <a:rPr kumimoji="0" lang="ja-JP" altLang="ja-JP" sz="1200" b="0" i="0" u="none" strike="noStrike" cap="none" normalizeH="0" baseline="0" dirty="0">
                <a:ln>
                  <a:noFill/>
                </a:ln>
                <a:solidFill>
                  <a:srgbClr val="000000"/>
                </a:solidFill>
                <a:effectLst/>
                <a:latin typeface="+mj-ea"/>
                <a:ea typeface="+mj-ea"/>
              </a:rPr>
              <a:t>、他の保健、医療又は福祉サービスの利用状況、その他留意すべき事項等を記入すること。</a:t>
            </a:r>
            <a:r>
              <a:rPr kumimoji="0" lang="ja-JP" altLang="ja-JP" sz="1200" b="0" i="0" u="none" strike="noStrike" cap="none" normalizeH="0" baseline="0" dirty="0">
                <a:ln>
                  <a:noFill/>
                </a:ln>
                <a:solidFill>
                  <a:schemeClr val="tx1"/>
                </a:solidFill>
                <a:effectLst/>
                <a:latin typeface="+mj-ea"/>
                <a:ea typeface="+mj-ea"/>
              </a:rPr>
              <a:t> </a:t>
            </a:r>
            <a:endParaRPr kumimoji="0" lang="en-US" altLang="ja-JP" sz="1200" b="0" i="0" u="none" strike="noStrike" cap="none" normalizeH="0" baseline="0" dirty="0">
              <a:ln>
                <a:noFill/>
              </a:ln>
              <a:solidFill>
                <a:schemeClr val="tx1"/>
              </a:solidFill>
              <a:effectLst/>
              <a:latin typeface="+mj-ea"/>
              <a:ea typeface="+mj-ea"/>
            </a:endParaRPr>
          </a:p>
        </p:txBody>
      </p:sp>
      <p:sp>
        <p:nvSpPr>
          <p:cNvPr id="9" name="正方形/長方形 8">
            <a:extLst>
              <a:ext uri="{FF2B5EF4-FFF2-40B4-BE49-F238E27FC236}">
                <a16:creationId xmlns:a16="http://schemas.microsoft.com/office/drawing/2014/main" id="{C5680E8E-6901-C260-4AA0-24CB7E5C4E58}"/>
              </a:ext>
            </a:extLst>
          </p:cNvPr>
          <p:cNvSpPr/>
          <p:nvPr/>
        </p:nvSpPr>
        <p:spPr>
          <a:xfrm>
            <a:off x="3169920" y="6507480"/>
            <a:ext cx="1074420" cy="201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角を丸くする 1">
            <a:extLst>
              <a:ext uri="{FF2B5EF4-FFF2-40B4-BE49-F238E27FC236}">
                <a16:creationId xmlns:a16="http://schemas.microsoft.com/office/drawing/2014/main" id="{382C39B4-B822-B79E-A2B0-65CDE2C7BC53}"/>
              </a:ext>
            </a:extLst>
          </p:cNvPr>
          <p:cNvSpPr/>
          <p:nvPr/>
        </p:nvSpPr>
        <p:spPr>
          <a:xfrm>
            <a:off x="70335" y="5214989"/>
            <a:ext cx="4848650" cy="290146"/>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643433E-B4AD-106B-2F4B-851EA76E805F}"/>
              </a:ext>
            </a:extLst>
          </p:cNvPr>
          <p:cNvSpPr txBox="1"/>
          <p:nvPr/>
        </p:nvSpPr>
        <p:spPr>
          <a:xfrm>
            <a:off x="313027" y="5211467"/>
            <a:ext cx="577892" cy="276999"/>
          </a:xfrm>
          <a:prstGeom prst="rect">
            <a:avLst/>
          </a:prstGeom>
          <a:noFill/>
        </p:spPr>
        <p:txBody>
          <a:bodyPr wrap="square" rtlCol="0">
            <a:spAutoFit/>
          </a:bodyPr>
          <a:lstStyle/>
          <a:p>
            <a:r>
              <a:rPr kumimoji="1" lang="ja-JP" altLang="en-US" sz="1200" dirty="0">
                <a:solidFill>
                  <a:srgbClr val="FF0000"/>
                </a:solidFill>
              </a:rPr>
              <a:t>６）</a:t>
            </a:r>
          </a:p>
        </p:txBody>
      </p:sp>
      <p:sp>
        <p:nvSpPr>
          <p:cNvPr id="8" name="正方形/長方形 7">
            <a:extLst>
              <a:ext uri="{FF2B5EF4-FFF2-40B4-BE49-F238E27FC236}">
                <a16:creationId xmlns:a16="http://schemas.microsoft.com/office/drawing/2014/main" id="{58F5CC66-1E7B-7CCA-8C97-B7AD3B65604A}"/>
              </a:ext>
            </a:extLst>
          </p:cNvPr>
          <p:cNvSpPr/>
          <p:nvPr/>
        </p:nvSpPr>
        <p:spPr>
          <a:xfrm>
            <a:off x="107800" y="5768380"/>
            <a:ext cx="2102000" cy="9846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79C8896D-1D7B-45BD-E544-811106FD7488}"/>
              </a:ext>
            </a:extLst>
          </p:cNvPr>
          <p:cNvSpPr/>
          <p:nvPr/>
        </p:nvSpPr>
        <p:spPr>
          <a:xfrm>
            <a:off x="107800" y="1889760"/>
            <a:ext cx="4848650" cy="2179320"/>
          </a:xfrm>
          <a:prstGeom prst="roundRect">
            <a:avLst>
              <a:gd name="adj" fmla="val 4779"/>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F88709E5-F816-00DE-051F-0E5F19627FAB}"/>
              </a:ext>
            </a:extLst>
          </p:cNvPr>
          <p:cNvSpPr txBox="1"/>
          <p:nvPr/>
        </p:nvSpPr>
        <p:spPr>
          <a:xfrm>
            <a:off x="313027" y="2805792"/>
            <a:ext cx="577892" cy="276999"/>
          </a:xfrm>
          <a:prstGeom prst="rect">
            <a:avLst/>
          </a:prstGeom>
          <a:noFill/>
        </p:spPr>
        <p:txBody>
          <a:bodyPr wrap="square" rtlCol="0">
            <a:spAutoFit/>
          </a:bodyPr>
          <a:lstStyle/>
          <a:p>
            <a:r>
              <a:rPr kumimoji="1" lang="ja-JP" altLang="en-US" sz="1200" dirty="0">
                <a:solidFill>
                  <a:srgbClr val="FF0000"/>
                </a:solidFill>
              </a:rPr>
              <a:t>３）</a:t>
            </a:r>
          </a:p>
        </p:txBody>
      </p:sp>
      <p:sp>
        <p:nvSpPr>
          <p:cNvPr id="12" name="テキスト ボックス 11">
            <a:extLst>
              <a:ext uri="{FF2B5EF4-FFF2-40B4-BE49-F238E27FC236}">
                <a16:creationId xmlns:a16="http://schemas.microsoft.com/office/drawing/2014/main" id="{51C3FA0D-012D-D22C-7F0D-8BD38EBCCB56}"/>
              </a:ext>
            </a:extLst>
          </p:cNvPr>
          <p:cNvSpPr txBox="1"/>
          <p:nvPr/>
        </p:nvSpPr>
        <p:spPr>
          <a:xfrm>
            <a:off x="79133" y="79401"/>
            <a:ext cx="2031325" cy="369332"/>
          </a:xfrm>
          <a:prstGeom prst="rect">
            <a:avLst/>
          </a:prstGeom>
          <a:noFill/>
        </p:spPr>
        <p:txBody>
          <a:bodyPr wrap="none" rtlCol="0">
            <a:spAutoFit/>
          </a:bodyPr>
          <a:lstStyle/>
          <a:p>
            <a:r>
              <a:rPr lang="ja-JP" altLang="en-US" dirty="0"/>
              <a:t>■訪問看護計画書</a:t>
            </a:r>
            <a:endParaRPr kumimoji="1" lang="ja-JP" altLang="en-US" dirty="0"/>
          </a:p>
        </p:txBody>
      </p:sp>
    </p:spTree>
    <p:extLst>
      <p:ext uri="{BB962C8B-B14F-4D97-AF65-F5344CB8AC3E}">
        <p14:creationId xmlns:p14="http://schemas.microsoft.com/office/powerpoint/2010/main" val="1735077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95721F6-F544-7DD6-FF5C-455BD7F78F57}"/>
              </a:ext>
            </a:extLst>
          </p:cNvPr>
          <p:cNvPicPr>
            <a:picLocks noChangeAspect="1"/>
          </p:cNvPicPr>
          <p:nvPr/>
        </p:nvPicPr>
        <p:blipFill rotWithShape="1">
          <a:blip r:embed="rId2"/>
          <a:srcRect b="4102"/>
          <a:stretch/>
        </p:blipFill>
        <p:spPr>
          <a:xfrm>
            <a:off x="0" y="518920"/>
            <a:ext cx="4286250" cy="5820160"/>
          </a:xfrm>
          <a:prstGeom prst="rect">
            <a:avLst/>
          </a:prstGeom>
        </p:spPr>
      </p:pic>
      <p:sp>
        <p:nvSpPr>
          <p:cNvPr id="4" name="テキスト ボックス 3">
            <a:extLst>
              <a:ext uri="{FF2B5EF4-FFF2-40B4-BE49-F238E27FC236}">
                <a16:creationId xmlns:a16="http://schemas.microsoft.com/office/drawing/2014/main" id="{DACD410C-6F64-06B6-B53D-94CDEF0382CB}"/>
              </a:ext>
            </a:extLst>
          </p:cNvPr>
          <p:cNvSpPr txBox="1"/>
          <p:nvPr/>
        </p:nvSpPr>
        <p:spPr>
          <a:xfrm>
            <a:off x="4493338" y="734157"/>
            <a:ext cx="7274434" cy="2800767"/>
          </a:xfrm>
          <a:prstGeom prst="rect">
            <a:avLst/>
          </a:prstGeom>
          <a:noFill/>
        </p:spPr>
        <p:txBody>
          <a:bodyPr wrap="square" rtlCol="0">
            <a:spAutoFit/>
          </a:bodyPr>
          <a:lstStyle/>
          <a:p>
            <a:r>
              <a:rPr kumimoji="1" lang="ja-JP" altLang="en-US" sz="1600" dirty="0"/>
              <a:t>■業務ルール</a:t>
            </a:r>
            <a:endParaRPr kumimoji="1" lang="en-US" altLang="ja-JP" sz="1600" dirty="0"/>
          </a:p>
          <a:p>
            <a:r>
              <a:rPr lang="ja-JP" altLang="en-US" sz="1600" dirty="0"/>
              <a:t>１）サービス毎に必ず１枚の訪問看護記録を作成する</a:t>
            </a:r>
            <a:endParaRPr lang="en-US" altLang="ja-JP" sz="1600" dirty="0"/>
          </a:p>
          <a:p>
            <a:r>
              <a:rPr kumimoji="1" lang="ja-JP" altLang="en-US" sz="1600" dirty="0"/>
              <a:t>記録がないや記録方法に間違いがあれば返戻になるので注意する。</a:t>
            </a:r>
            <a:endParaRPr kumimoji="1" lang="en-US" altLang="ja-JP" sz="1600" dirty="0"/>
          </a:p>
          <a:p>
            <a:r>
              <a:rPr kumimoji="1" lang="en-US" altLang="ja-JP" sz="1600" dirty="0"/>
              <a:t>※</a:t>
            </a:r>
            <a:r>
              <a:rPr lang="ja-JP" altLang="en-US" sz="1600" dirty="0"/>
              <a:t>訪問看護記録を記載忘れて多い場合やすぐに記載せず溜めている者に関しては厳しく処罰する</a:t>
            </a:r>
            <a:endParaRPr kumimoji="1" lang="en-US" altLang="ja-JP" sz="1600" dirty="0"/>
          </a:p>
          <a:p>
            <a:r>
              <a:rPr lang="ja-JP" altLang="en-US" sz="1600" dirty="0"/>
              <a:t>２）記録は別紙</a:t>
            </a:r>
            <a:r>
              <a:rPr lang="ja-JP" altLang="en-US" sz="1600" dirty="0">
                <a:solidFill>
                  <a:srgbClr val="FF0000"/>
                </a:solidFill>
              </a:rPr>
              <a:t>「訪問看護記録の書き方」</a:t>
            </a:r>
            <a:r>
              <a:rPr lang="ja-JP" altLang="en-US" sz="1600" dirty="0"/>
              <a:t>に沿って作成する</a:t>
            </a:r>
            <a:endParaRPr lang="en-US" altLang="ja-JP" sz="1600" dirty="0"/>
          </a:p>
          <a:p>
            <a:r>
              <a:rPr lang="ja-JP" altLang="en-US" sz="1600" dirty="0"/>
              <a:t>３）記録はサービス内で記録作成し終えること</a:t>
            </a:r>
            <a:endParaRPr lang="en-US" altLang="ja-JP" sz="1600" dirty="0"/>
          </a:p>
          <a:p>
            <a:r>
              <a:rPr lang="ja-JP" altLang="en-US" sz="1600" dirty="0"/>
              <a:t>■ポイント</a:t>
            </a:r>
            <a:endParaRPr lang="en-US" altLang="ja-JP" sz="1600" dirty="0"/>
          </a:p>
          <a:p>
            <a:r>
              <a:rPr lang="ja-JP" altLang="en-US" sz="1600" dirty="0"/>
              <a:t>４）</a:t>
            </a:r>
            <a:r>
              <a:rPr lang="ja-JP" altLang="en-US" sz="1600" dirty="0">
                <a:solidFill>
                  <a:srgbClr val="FF0000"/>
                </a:solidFill>
              </a:rPr>
              <a:t>記録の文章構成を覚え、サービス中にどのような記録を作成するかを考えながらサービスを行うことで記録作成時間の短縮になる。必ずう訪問時間内にサービスと記録を終えること</a:t>
            </a:r>
            <a:endParaRPr lang="en-US" altLang="ja-JP" sz="1600" dirty="0">
              <a:solidFill>
                <a:srgbClr val="FF0000"/>
              </a:solidFill>
            </a:endParaRPr>
          </a:p>
        </p:txBody>
      </p:sp>
      <p:sp>
        <p:nvSpPr>
          <p:cNvPr id="2" name="テキスト ボックス 1">
            <a:extLst>
              <a:ext uri="{FF2B5EF4-FFF2-40B4-BE49-F238E27FC236}">
                <a16:creationId xmlns:a16="http://schemas.microsoft.com/office/drawing/2014/main" id="{8A01EB83-2E45-8FE6-C01B-3823CCE5C6B6}"/>
              </a:ext>
            </a:extLst>
          </p:cNvPr>
          <p:cNvSpPr txBox="1"/>
          <p:nvPr/>
        </p:nvSpPr>
        <p:spPr>
          <a:xfrm>
            <a:off x="79133" y="79401"/>
            <a:ext cx="2031325" cy="369332"/>
          </a:xfrm>
          <a:prstGeom prst="rect">
            <a:avLst/>
          </a:prstGeom>
          <a:noFill/>
        </p:spPr>
        <p:txBody>
          <a:bodyPr wrap="none" rtlCol="0">
            <a:spAutoFit/>
          </a:bodyPr>
          <a:lstStyle/>
          <a:p>
            <a:r>
              <a:rPr lang="ja-JP" altLang="en-US" dirty="0"/>
              <a:t>■訪問看護記録書</a:t>
            </a:r>
            <a:endParaRPr kumimoji="1" lang="ja-JP" altLang="en-US" dirty="0"/>
          </a:p>
        </p:txBody>
      </p:sp>
    </p:spTree>
    <p:extLst>
      <p:ext uri="{BB962C8B-B14F-4D97-AF65-F5344CB8AC3E}">
        <p14:creationId xmlns:p14="http://schemas.microsoft.com/office/powerpoint/2010/main" val="2690203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3A0D5157-5C6A-188C-C8AF-7DBFBC048CD8}"/>
              </a:ext>
            </a:extLst>
          </p:cNvPr>
          <p:cNvPicPr>
            <a:picLocks noChangeAspect="1"/>
          </p:cNvPicPr>
          <p:nvPr/>
        </p:nvPicPr>
        <p:blipFill rotWithShape="1">
          <a:blip r:embed="rId2"/>
          <a:srcRect l="6632" t="10139" r="4080" b="8750"/>
          <a:stretch/>
        </p:blipFill>
        <p:spPr>
          <a:xfrm>
            <a:off x="239355" y="777239"/>
            <a:ext cx="4667925" cy="5991357"/>
          </a:xfrm>
          <a:prstGeom prst="rect">
            <a:avLst/>
          </a:prstGeom>
        </p:spPr>
      </p:pic>
      <p:sp>
        <p:nvSpPr>
          <p:cNvPr id="9" name="テキスト ボックス 8">
            <a:extLst>
              <a:ext uri="{FF2B5EF4-FFF2-40B4-BE49-F238E27FC236}">
                <a16:creationId xmlns:a16="http://schemas.microsoft.com/office/drawing/2014/main" id="{199215CD-5632-B903-1ACC-BB628190AC8C}"/>
              </a:ext>
            </a:extLst>
          </p:cNvPr>
          <p:cNvSpPr txBox="1"/>
          <p:nvPr/>
        </p:nvSpPr>
        <p:spPr>
          <a:xfrm>
            <a:off x="6027419" y="956982"/>
            <a:ext cx="5123689" cy="4832092"/>
          </a:xfrm>
          <a:prstGeom prst="rect">
            <a:avLst/>
          </a:prstGeom>
          <a:noFill/>
        </p:spPr>
        <p:txBody>
          <a:bodyPr wrap="square">
            <a:spAutoFit/>
          </a:bodyPr>
          <a:lstStyle/>
          <a:p>
            <a:r>
              <a:rPr lang="ja-JP" altLang="en-US" sz="2800" b="0" i="0" dirty="0">
                <a:solidFill>
                  <a:srgbClr val="000000"/>
                </a:solidFill>
                <a:effectLst/>
                <a:latin typeface="ＭＳ明朝"/>
              </a:rPr>
              <a:t> 精神科訪問看護に係る記録書</a:t>
            </a:r>
            <a:r>
              <a:rPr lang="en-US" altLang="ja-JP" sz="2800" b="0" i="0" dirty="0">
                <a:solidFill>
                  <a:srgbClr val="000000"/>
                </a:solidFill>
                <a:effectLst/>
                <a:latin typeface="ＭＳ明朝"/>
              </a:rPr>
              <a:t>Ⅱ</a:t>
            </a:r>
            <a:r>
              <a:rPr lang="ja-JP" altLang="en-US" sz="2800" b="0" i="0" dirty="0">
                <a:solidFill>
                  <a:srgbClr val="000000"/>
                </a:solidFill>
                <a:effectLst/>
                <a:latin typeface="ＭＳ明朝"/>
              </a:rPr>
              <a:t>には、食生活・清潔・排泄・睡眠・生活リズム・部屋の整頓等、精神状態、服薬等の状況、作業・対人関係、実施した看護内容等の必要な事項を記入すること。精神科訪問看護に係る記録書</a:t>
            </a:r>
            <a:r>
              <a:rPr lang="en-US" altLang="ja-JP" sz="2800" b="0" i="0" dirty="0">
                <a:solidFill>
                  <a:srgbClr val="000000"/>
                </a:solidFill>
                <a:effectLst/>
                <a:latin typeface="ＭＳ明朝"/>
              </a:rPr>
              <a:t>Ⅱ</a:t>
            </a:r>
            <a:r>
              <a:rPr lang="ja-JP" altLang="en-US" sz="2800" b="0" i="0" dirty="0">
                <a:solidFill>
                  <a:srgbClr val="000000"/>
                </a:solidFill>
                <a:effectLst/>
                <a:latin typeface="ＭＳ明朝"/>
              </a:rPr>
              <a:t>においては、月の初日の指定訪問看護時には、</a:t>
            </a:r>
            <a:r>
              <a:rPr lang="ja-JP" altLang="en-US" sz="2800" b="0" i="0" dirty="0">
                <a:solidFill>
                  <a:srgbClr val="FF0000"/>
                </a:solidFill>
                <a:effectLst/>
                <a:latin typeface="ＭＳ明朝"/>
              </a:rPr>
              <a:t>ＧＡＦ尺度</a:t>
            </a:r>
            <a:r>
              <a:rPr lang="ja-JP" altLang="en-US" sz="2800" b="0" i="0" dirty="0">
                <a:solidFill>
                  <a:srgbClr val="000000"/>
                </a:solidFill>
                <a:effectLst/>
                <a:latin typeface="ＭＳ明朝"/>
              </a:rPr>
              <a:t>により判定した値を記入すること</a:t>
            </a:r>
            <a:endParaRPr lang="en-US" altLang="ja-JP" sz="2800" dirty="0"/>
          </a:p>
        </p:txBody>
      </p:sp>
      <p:sp>
        <p:nvSpPr>
          <p:cNvPr id="4" name="テキスト ボックス 3">
            <a:extLst>
              <a:ext uri="{FF2B5EF4-FFF2-40B4-BE49-F238E27FC236}">
                <a16:creationId xmlns:a16="http://schemas.microsoft.com/office/drawing/2014/main" id="{905B274C-DD46-A0E5-F84C-EA10E09321FF}"/>
              </a:ext>
            </a:extLst>
          </p:cNvPr>
          <p:cNvSpPr txBox="1"/>
          <p:nvPr/>
        </p:nvSpPr>
        <p:spPr>
          <a:xfrm>
            <a:off x="57467" y="89404"/>
            <a:ext cx="2954655" cy="369332"/>
          </a:xfrm>
          <a:prstGeom prst="rect">
            <a:avLst/>
          </a:prstGeom>
          <a:noFill/>
        </p:spPr>
        <p:txBody>
          <a:bodyPr wrap="none" rtlCol="0">
            <a:spAutoFit/>
          </a:bodyPr>
          <a:lstStyle/>
          <a:p>
            <a:r>
              <a:rPr kumimoji="1" lang="ja-JP" altLang="en-US" dirty="0"/>
              <a:t>■訪問看護記録書（精神）</a:t>
            </a:r>
          </a:p>
        </p:txBody>
      </p:sp>
    </p:spTree>
    <p:extLst>
      <p:ext uri="{BB962C8B-B14F-4D97-AF65-F5344CB8AC3E}">
        <p14:creationId xmlns:p14="http://schemas.microsoft.com/office/powerpoint/2010/main" val="2651668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8167D84E-9504-75D0-DA56-11F94386EC13}"/>
              </a:ext>
            </a:extLst>
          </p:cNvPr>
          <p:cNvGrpSpPr/>
          <p:nvPr/>
        </p:nvGrpSpPr>
        <p:grpSpPr>
          <a:xfrm>
            <a:off x="6096000" y="119712"/>
            <a:ext cx="4393223" cy="6114034"/>
            <a:chOff x="3539655" y="143565"/>
            <a:chExt cx="5112690" cy="6618576"/>
          </a:xfrm>
        </p:grpSpPr>
        <p:pic>
          <p:nvPicPr>
            <p:cNvPr id="19" name="図 18">
              <a:extLst>
                <a:ext uri="{FF2B5EF4-FFF2-40B4-BE49-F238E27FC236}">
                  <a16:creationId xmlns:a16="http://schemas.microsoft.com/office/drawing/2014/main" id="{577BDD20-4BC2-2979-47F4-9589A422C287}"/>
                </a:ext>
              </a:extLst>
            </p:cNvPr>
            <p:cNvPicPr>
              <a:picLocks noChangeAspect="1"/>
            </p:cNvPicPr>
            <p:nvPr/>
          </p:nvPicPr>
          <p:blipFill rotWithShape="1">
            <a:blip r:embed="rId2"/>
            <a:srcRect b="69391"/>
            <a:stretch/>
          </p:blipFill>
          <p:spPr>
            <a:xfrm>
              <a:off x="3539655" y="143565"/>
              <a:ext cx="5112690" cy="6570870"/>
            </a:xfrm>
            <a:prstGeom prst="rect">
              <a:avLst/>
            </a:prstGeom>
          </p:spPr>
        </p:pic>
        <p:sp>
          <p:nvSpPr>
            <p:cNvPr id="2" name="正方形/長方形 1">
              <a:extLst>
                <a:ext uri="{FF2B5EF4-FFF2-40B4-BE49-F238E27FC236}">
                  <a16:creationId xmlns:a16="http://schemas.microsoft.com/office/drawing/2014/main" id="{D39F228A-27BA-375E-7AA4-4F3507701CD1}"/>
                </a:ext>
              </a:extLst>
            </p:cNvPr>
            <p:cNvSpPr/>
            <p:nvPr/>
          </p:nvSpPr>
          <p:spPr>
            <a:xfrm>
              <a:off x="3539655" y="143565"/>
              <a:ext cx="5112690" cy="189196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F080DFCC-7A0F-BA22-E02D-2FCFB899B806}"/>
                </a:ext>
              </a:extLst>
            </p:cNvPr>
            <p:cNvSpPr/>
            <p:nvPr/>
          </p:nvSpPr>
          <p:spPr>
            <a:xfrm>
              <a:off x="3539655" y="2083240"/>
              <a:ext cx="5112690" cy="4678901"/>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 name="矢印: 右 4">
            <a:extLst>
              <a:ext uri="{FF2B5EF4-FFF2-40B4-BE49-F238E27FC236}">
                <a16:creationId xmlns:a16="http://schemas.microsoft.com/office/drawing/2014/main" id="{FD5F1E08-1FF9-0E74-3BF0-0619A45D1DAE}"/>
              </a:ext>
            </a:extLst>
          </p:cNvPr>
          <p:cNvSpPr/>
          <p:nvPr/>
        </p:nvSpPr>
        <p:spPr>
          <a:xfrm rot="10800000">
            <a:off x="4428876" y="818984"/>
            <a:ext cx="1399430" cy="866692"/>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矢印: 右 5">
            <a:extLst>
              <a:ext uri="{FF2B5EF4-FFF2-40B4-BE49-F238E27FC236}">
                <a16:creationId xmlns:a16="http://schemas.microsoft.com/office/drawing/2014/main" id="{CC676548-2919-2B34-A2E9-8E022DA69300}"/>
              </a:ext>
            </a:extLst>
          </p:cNvPr>
          <p:cNvSpPr/>
          <p:nvPr/>
        </p:nvSpPr>
        <p:spPr>
          <a:xfrm rot="10800000">
            <a:off x="4428876" y="4120100"/>
            <a:ext cx="1399430" cy="866692"/>
          </a:xfrm>
          <a:prstGeom prst="rightArrow">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741F253-A726-D090-DBE8-C3A4EA96F14F}"/>
              </a:ext>
            </a:extLst>
          </p:cNvPr>
          <p:cNvSpPr txBox="1"/>
          <p:nvPr/>
        </p:nvSpPr>
        <p:spPr>
          <a:xfrm>
            <a:off x="335278" y="790236"/>
            <a:ext cx="3959751" cy="1077218"/>
          </a:xfrm>
          <a:prstGeom prst="rect">
            <a:avLst/>
          </a:prstGeom>
          <a:noFill/>
        </p:spPr>
        <p:txBody>
          <a:bodyPr wrap="square" rtlCol="0">
            <a:spAutoFit/>
          </a:bodyPr>
          <a:lstStyle/>
          <a:p>
            <a:r>
              <a:rPr kumimoji="1" lang="ja-JP" altLang="en-US" sz="3200" b="1" u="sng" dirty="0">
                <a:solidFill>
                  <a:srgbClr val="FF0000"/>
                </a:solidFill>
              </a:rPr>
              <a:t>必ずチェックと記載をする</a:t>
            </a:r>
          </a:p>
        </p:txBody>
      </p:sp>
      <p:sp>
        <p:nvSpPr>
          <p:cNvPr id="9" name="テキスト ボックス 8">
            <a:extLst>
              <a:ext uri="{FF2B5EF4-FFF2-40B4-BE49-F238E27FC236}">
                <a16:creationId xmlns:a16="http://schemas.microsoft.com/office/drawing/2014/main" id="{B665D122-E166-94B0-CBD5-7393567F7005}"/>
              </a:ext>
            </a:extLst>
          </p:cNvPr>
          <p:cNvSpPr txBox="1"/>
          <p:nvPr/>
        </p:nvSpPr>
        <p:spPr>
          <a:xfrm>
            <a:off x="556590" y="4329131"/>
            <a:ext cx="3848431" cy="584775"/>
          </a:xfrm>
          <a:prstGeom prst="rect">
            <a:avLst/>
          </a:prstGeom>
          <a:noFill/>
        </p:spPr>
        <p:txBody>
          <a:bodyPr wrap="square" rtlCol="0">
            <a:spAutoFit/>
          </a:bodyPr>
          <a:lstStyle/>
          <a:p>
            <a:r>
              <a:rPr kumimoji="1" lang="ja-JP" altLang="en-US" sz="3200" b="1" u="sng" dirty="0">
                <a:solidFill>
                  <a:srgbClr val="0070C0"/>
                </a:solidFill>
              </a:rPr>
              <a:t>適宜チェックと記載</a:t>
            </a:r>
          </a:p>
        </p:txBody>
      </p:sp>
      <p:sp>
        <p:nvSpPr>
          <p:cNvPr id="8" name="テキスト ボックス 7">
            <a:extLst>
              <a:ext uri="{FF2B5EF4-FFF2-40B4-BE49-F238E27FC236}">
                <a16:creationId xmlns:a16="http://schemas.microsoft.com/office/drawing/2014/main" id="{03B1A803-779E-2F1E-8141-F0F64E9D3CC3}"/>
              </a:ext>
            </a:extLst>
          </p:cNvPr>
          <p:cNvSpPr txBox="1"/>
          <p:nvPr/>
        </p:nvSpPr>
        <p:spPr>
          <a:xfrm>
            <a:off x="114630" y="119712"/>
            <a:ext cx="2262158" cy="369332"/>
          </a:xfrm>
          <a:prstGeom prst="rect">
            <a:avLst/>
          </a:prstGeom>
          <a:noFill/>
        </p:spPr>
        <p:txBody>
          <a:bodyPr wrap="none" rtlCol="0">
            <a:spAutoFit/>
          </a:bodyPr>
          <a:lstStyle/>
          <a:p>
            <a:r>
              <a:rPr kumimoji="1" lang="ja-JP" altLang="en-US" dirty="0"/>
              <a:t>■カイポケ操作方法</a:t>
            </a:r>
          </a:p>
        </p:txBody>
      </p:sp>
    </p:spTree>
    <p:extLst>
      <p:ext uri="{BB962C8B-B14F-4D97-AF65-F5344CB8AC3E}">
        <p14:creationId xmlns:p14="http://schemas.microsoft.com/office/powerpoint/2010/main" val="170861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C182348A-A283-52C2-51A9-8AA8F77043EC}"/>
              </a:ext>
            </a:extLst>
          </p:cNvPr>
          <p:cNvPicPr>
            <a:picLocks noChangeAspect="1"/>
          </p:cNvPicPr>
          <p:nvPr/>
        </p:nvPicPr>
        <p:blipFill rotWithShape="1">
          <a:blip r:embed="rId2"/>
          <a:srcRect t="21849" b="59652"/>
          <a:stretch/>
        </p:blipFill>
        <p:spPr>
          <a:xfrm>
            <a:off x="534696" y="750221"/>
            <a:ext cx="11122607" cy="5459377"/>
          </a:xfrm>
          <a:prstGeom prst="rect">
            <a:avLst/>
          </a:prstGeom>
        </p:spPr>
      </p:pic>
      <p:sp>
        <p:nvSpPr>
          <p:cNvPr id="5" name="テキスト ボックス 4">
            <a:extLst>
              <a:ext uri="{FF2B5EF4-FFF2-40B4-BE49-F238E27FC236}">
                <a16:creationId xmlns:a16="http://schemas.microsoft.com/office/drawing/2014/main" id="{9A734681-D015-CF77-B6A3-4EA7D633B5E6}"/>
              </a:ext>
            </a:extLst>
          </p:cNvPr>
          <p:cNvSpPr txBox="1"/>
          <p:nvPr/>
        </p:nvSpPr>
        <p:spPr>
          <a:xfrm>
            <a:off x="1670326" y="1782066"/>
            <a:ext cx="3116359" cy="523220"/>
          </a:xfrm>
          <a:prstGeom prst="rect">
            <a:avLst/>
          </a:prstGeom>
          <a:solidFill>
            <a:schemeClr val="bg1"/>
          </a:solidFill>
        </p:spPr>
        <p:txBody>
          <a:bodyPr wrap="square" rtlCol="0">
            <a:spAutoFit/>
          </a:bodyPr>
          <a:lstStyle/>
          <a:p>
            <a:r>
              <a:rPr kumimoji="1" lang="ja-JP" altLang="en-US" sz="2800" b="1" u="sng" dirty="0">
                <a:solidFill>
                  <a:srgbClr val="FF0000"/>
                </a:solidFill>
              </a:rPr>
              <a:t>胃ろうはチェック</a:t>
            </a:r>
          </a:p>
        </p:txBody>
      </p:sp>
      <p:sp>
        <p:nvSpPr>
          <p:cNvPr id="12" name="テキスト ボックス 11">
            <a:extLst>
              <a:ext uri="{FF2B5EF4-FFF2-40B4-BE49-F238E27FC236}">
                <a16:creationId xmlns:a16="http://schemas.microsoft.com/office/drawing/2014/main" id="{CF6AA5E6-DAB1-D2BA-D11F-B1355DA4994A}"/>
              </a:ext>
            </a:extLst>
          </p:cNvPr>
          <p:cNvSpPr txBox="1"/>
          <p:nvPr/>
        </p:nvSpPr>
        <p:spPr>
          <a:xfrm>
            <a:off x="633334" y="5707669"/>
            <a:ext cx="5610300" cy="400110"/>
          </a:xfrm>
          <a:prstGeom prst="rect">
            <a:avLst/>
          </a:prstGeom>
          <a:noFill/>
        </p:spPr>
        <p:txBody>
          <a:bodyPr wrap="square" rtlCol="0">
            <a:spAutoFit/>
          </a:bodyPr>
          <a:lstStyle/>
          <a:p>
            <a:r>
              <a:rPr lang="ja-JP" altLang="en-US" sz="2000" b="1" u="sng">
                <a:solidFill>
                  <a:srgbClr val="FF0000"/>
                </a:solidFill>
              </a:rPr>
              <a:t>環境整備と</a:t>
            </a:r>
            <a:r>
              <a:rPr kumimoji="1" lang="ja-JP" altLang="en-US" sz="2000" b="1" u="sng">
                <a:solidFill>
                  <a:srgbClr val="FF0000"/>
                </a:solidFill>
              </a:rPr>
              <a:t>記載</a:t>
            </a:r>
            <a:endParaRPr kumimoji="1" lang="ja-JP" altLang="en-US" sz="2000" b="1" u="sng" dirty="0">
              <a:solidFill>
                <a:srgbClr val="FF0000"/>
              </a:solidFill>
            </a:endParaRPr>
          </a:p>
        </p:txBody>
      </p:sp>
      <p:sp>
        <p:nvSpPr>
          <p:cNvPr id="7" name="楕円 6">
            <a:extLst>
              <a:ext uri="{FF2B5EF4-FFF2-40B4-BE49-F238E27FC236}">
                <a16:creationId xmlns:a16="http://schemas.microsoft.com/office/drawing/2014/main" id="{51F85837-9DB9-00F0-9036-3ABE73B9A558}"/>
              </a:ext>
            </a:extLst>
          </p:cNvPr>
          <p:cNvSpPr/>
          <p:nvPr/>
        </p:nvSpPr>
        <p:spPr>
          <a:xfrm>
            <a:off x="610112" y="1390450"/>
            <a:ext cx="292240" cy="28979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54D08C5C-B495-E940-560B-276DF7A2073C}"/>
              </a:ext>
            </a:extLst>
          </p:cNvPr>
          <p:cNvSpPr/>
          <p:nvPr/>
        </p:nvSpPr>
        <p:spPr>
          <a:xfrm>
            <a:off x="5618050" y="2736673"/>
            <a:ext cx="269017" cy="24649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楕円 1">
            <a:extLst>
              <a:ext uri="{FF2B5EF4-FFF2-40B4-BE49-F238E27FC236}">
                <a16:creationId xmlns:a16="http://schemas.microsoft.com/office/drawing/2014/main" id="{C9261F28-2515-3B20-3778-818E3E87A9B5}"/>
              </a:ext>
            </a:extLst>
          </p:cNvPr>
          <p:cNvSpPr/>
          <p:nvPr/>
        </p:nvSpPr>
        <p:spPr>
          <a:xfrm>
            <a:off x="5224006" y="5441892"/>
            <a:ext cx="294197" cy="26577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楕円 2">
            <a:extLst>
              <a:ext uri="{FF2B5EF4-FFF2-40B4-BE49-F238E27FC236}">
                <a16:creationId xmlns:a16="http://schemas.microsoft.com/office/drawing/2014/main" id="{E2611A68-0B0F-F105-C9E3-1C0599ECE597}"/>
              </a:ext>
            </a:extLst>
          </p:cNvPr>
          <p:cNvSpPr/>
          <p:nvPr/>
        </p:nvSpPr>
        <p:spPr>
          <a:xfrm>
            <a:off x="4021956" y="1390450"/>
            <a:ext cx="294197" cy="28979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B0621E3-2E6C-1DB7-F03B-620912800773}"/>
              </a:ext>
            </a:extLst>
          </p:cNvPr>
          <p:cNvSpPr txBox="1"/>
          <p:nvPr/>
        </p:nvSpPr>
        <p:spPr>
          <a:xfrm>
            <a:off x="861355" y="2983163"/>
            <a:ext cx="4656848" cy="369332"/>
          </a:xfrm>
          <a:prstGeom prst="rect">
            <a:avLst/>
          </a:prstGeom>
          <a:noFill/>
        </p:spPr>
        <p:txBody>
          <a:bodyPr wrap="square" rtlCol="0">
            <a:spAutoFit/>
          </a:bodyPr>
          <a:lstStyle/>
          <a:p>
            <a:r>
              <a:rPr kumimoji="1" lang="ja-JP" altLang="en-US" b="1" u="sng" dirty="0">
                <a:solidFill>
                  <a:srgbClr val="FF0000"/>
                </a:solidFill>
              </a:rPr>
              <a:t>食事タイミングの内服・時間薬はチェック</a:t>
            </a:r>
          </a:p>
        </p:txBody>
      </p:sp>
      <p:sp>
        <p:nvSpPr>
          <p:cNvPr id="6" name="楕円 5">
            <a:extLst>
              <a:ext uri="{FF2B5EF4-FFF2-40B4-BE49-F238E27FC236}">
                <a16:creationId xmlns:a16="http://schemas.microsoft.com/office/drawing/2014/main" id="{A4F909DB-7280-79C4-B224-03012A146A25}"/>
              </a:ext>
            </a:extLst>
          </p:cNvPr>
          <p:cNvSpPr/>
          <p:nvPr/>
        </p:nvSpPr>
        <p:spPr>
          <a:xfrm>
            <a:off x="633334" y="2736673"/>
            <a:ext cx="269017" cy="24649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FD79BDA-C471-BC53-0F92-202EFB93D96B}"/>
              </a:ext>
            </a:extLst>
          </p:cNvPr>
          <p:cNvSpPr txBox="1"/>
          <p:nvPr/>
        </p:nvSpPr>
        <p:spPr>
          <a:xfrm>
            <a:off x="5986914" y="2983163"/>
            <a:ext cx="4109586" cy="369332"/>
          </a:xfrm>
          <a:prstGeom prst="rect">
            <a:avLst/>
          </a:prstGeom>
          <a:noFill/>
        </p:spPr>
        <p:txBody>
          <a:bodyPr wrap="square" rtlCol="0">
            <a:spAutoFit/>
          </a:bodyPr>
          <a:lstStyle/>
          <a:p>
            <a:r>
              <a:rPr kumimoji="1" lang="ja-JP" altLang="en-US" b="1" u="sng" dirty="0">
                <a:solidFill>
                  <a:srgbClr val="FF0000"/>
                </a:solidFill>
              </a:rPr>
              <a:t>貼付・軟膏塗布の際はチェック</a:t>
            </a:r>
          </a:p>
        </p:txBody>
      </p:sp>
    </p:spTree>
    <p:extLst>
      <p:ext uri="{BB962C8B-B14F-4D97-AF65-F5344CB8AC3E}">
        <p14:creationId xmlns:p14="http://schemas.microsoft.com/office/powerpoint/2010/main" val="3958224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9280633B-463F-2DB0-9408-0ECECEA07515}"/>
              </a:ext>
            </a:extLst>
          </p:cNvPr>
          <p:cNvPicPr>
            <a:picLocks noChangeAspect="1"/>
          </p:cNvPicPr>
          <p:nvPr/>
        </p:nvPicPr>
        <p:blipFill rotWithShape="1">
          <a:blip r:embed="rId2"/>
          <a:srcRect b="64551"/>
          <a:stretch/>
        </p:blipFill>
        <p:spPr>
          <a:xfrm>
            <a:off x="503569" y="95012"/>
            <a:ext cx="11184862" cy="6667975"/>
          </a:xfrm>
          <a:prstGeom prst="rect">
            <a:avLst/>
          </a:prstGeom>
        </p:spPr>
      </p:pic>
      <p:sp>
        <p:nvSpPr>
          <p:cNvPr id="3" name="楕円 2">
            <a:extLst>
              <a:ext uri="{FF2B5EF4-FFF2-40B4-BE49-F238E27FC236}">
                <a16:creationId xmlns:a16="http://schemas.microsoft.com/office/drawing/2014/main" id="{7AF03F04-B8B5-5F83-ADDE-7C8A25628CAC}"/>
              </a:ext>
            </a:extLst>
          </p:cNvPr>
          <p:cNvSpPr/>
          <p:nvPr/>
        </p:nvSpPr>
        <p:spPr>
          <a:xfrm>
            <a:off x="3661289" y="2300679"/>
            <a:ext cx="228974" cy="18902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楕円 3">
            <a:extLst>
              <a:ext uri="{FF2B5EF4-FFF2-40B4-BE49-F238E27FC236}">
                <a16:creationId xmlns:a16="http://schemas.microsoft.com/office/drawing/2014/main" id="{3C4FEE45-F7BC-4DE4-2DE2-2012E67E8CA5}"/>
              </a:ext>
            </a:extLst>
          </p:cNvPr>
          <p:cNvSpPr/>
          <p:nvPr/>
        </p:nvSpPr>
        <p:spPr>
          <a:xfrm>
            <a:off x="670995" y="1243166"/>
            <a:ext cx="181787" cy="17749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0B835C0C-B2D1-37FF-8228-4AD319256A0E}"/>
              </a:ext>
            </a:extLst>
          </p:cNvPr>
          <p:cNvSpPr/>
          <p:nvPr/>
        </p:nvSpPr>
        <p:spPr>
          <a:xfrm>
            <a:off x="4284802" y="528619"/>
            <a:ext cx="239488" cy="23302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0813B689-0887-4E4C-A407-BBE3FF2F90F7}"/>
              </a:ext>
            </a:extLst>
          </p:cNvPr>
          <p:cNvSpPr/>
          <p:nvPr/>
        </p:nvSpPr>
        <p:spPr>
          <a:xfrm>
            <a:off x="633835" y="541125"/>
            <a:ext cx="221479" cy="208056"/>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33742BEC-9D5B-8FB5-FBA9-5DC3D8063685}"/>
              </a:ext>
            </a:extLst>
          </p:cNvPr>
          <p:cNvSpPr/>
          <p:nvPr/>
        </p:nvSpPr>
        <p:spPr>
          <a:xfrm>
            <a:off x="634414" y="2624363"/>
            <a:ext cx="242221" cy="22842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1FE43942-C4B2-4D73-5B81-537DC0740399}"/>
              </a:ext>
            </a:extLst>
          </p:cNvPr>
          <p:cNvSpPr/>
          <p:nvPr/>
        </p:nvSpPr>
        <p:spPr>
          <a:xfrm>
            <a:off x="2466528" y="1239623"/>
            <a:ext cx="206478" cy="20342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568125FB-0E10-FF98-5DC5-A44C736800E6}"/>
              </a:ext>
            </a:extLst>
          </p:cNvPr>
          <p:cNvSpPr/>
          <p:nvPr/>
        </p:nvSpPr>
        <p:spPr>
          <a:xfrm>
            <a:off x="4572001" y="2993129"/>
            <a:ext cx="204414" cy="196261"/>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C71B53D5-F6D3-8E53-6F91-64530E4F6ABE}"/>
              </a:ext>
            </a:extLst>
          </p:cNvPr>
          <p:cNvSpPr txBox="1"/>
          <p:nvPr/>
        </p:nvSpPr>
        <p:spPr>
          <a:xfrm>
            <a:off x="768852" y="671088"/>
            <a:ext cx="1560880" cy="276999"/>
          </a:xfrm>
          <a:prstGeom prst="rect">
            <a:avLst/>
          </a:prstGeom>
          <a:noFill/>
        </p:spPr>
        <p:txBody>
          <a:bodyPr wrap="square" rtlCol="0">
            <a:spAutoFit/>
          </a:bodyPr>
          <a:lstStyle/>
          <a:p>
            <a:r>
              <a:rPr kumimoji="1" lang="ja-JP" altLang="en-US" sz="1200" b="1" u="sng" dirty="0">
                <a:solidFill>
                  <a:srgbClr val="FF0000"/>
                </a:solidFill>
              </a:rPr>
              <a:t>在宅酸素はチェッ</a:t>
            </a:r>
            <a:r>
              <a:rPr lang="ja-JP" altLang="en-US" sz="1200" b="1" u="sng" dirty="0">
                <a:solidFill>
                  <a:srgbClr val="FF0000"/>
                </a:solidFill>
              </a:rPr>
              <a:t>ク</a:t>
            </a:r>
            <a:endParaRPr kumimoji="1" lang="ja-JP" altLang="en-US" sz="1200" b="1" u="sng" dirty="0">
              <a:solidFill>
                <a:srgbClr val="FF0000"/>
              </a:solidFill>
            </a:endParaRPr>
          </a:p>
        </p:txBody>
      </p:sp>
      <p:sp>
        <p:nvSpPr>
          <p:cNvPr id="30" name="テキスト ボックス 29">
            <a:extLst>
              <a:ext uri="{FF2B5EF4-FFF2-40B4-BE49-F238E27FC236}">
                <a16:creationId xmlns:a16="http://schemas.microsoft.com/office/drawing/2014/main" id="{37F42D76-9601-0E98-F8E1-C1C42B909207}"/>
              </a:ext>
            </a:extLst>
          </p:cNvPr>
          <p:cNvSpPr txBox="1"/>
          <p:nvPr/>
        </p:nvSpPr>
        <p:spPr>
          <a:xfrm>
            <a:off x="556838" y="1377996"/>
            <a:ext cx="1712943" cy="276999"/>
          </a:xfrm>
          <a:prstGeom prst="rect">
            <a:avLst/>
          </a:prstGeom>
          <a:noFill/>
        </p:spPr>
        <p:txBody>
          <a:bodyPr wrap="square" rtlCol="0">
            <a:spAutoFit/>
          </a:bodyPr>
          <a:lstStyle/>
          <a:p>
            <a:r>
              <a:rPr kumimoji="1" lang="ja-JP" altLang="en-US" sz="1200" b="1" u="sng" dirty="0">
                <a:solidFill>
                  <a:srgbClr val="FF0000"/>
                </a:solidFill>
              </a:rPr>
              <a:t>エアマットはチェック</a:t>
            </a:r>
          </a:p>
        </p:txBody>
      </p:sp>
      <p:sp>
        <p:nvSpPr>
          <p:cNvPr id="31" name="テキスト ボックス 30">
            <a:extLst>
              <a:ext uri="{FF2B5EF4-FFF2-40B4-BE49-F238E27FC236}">
                <a16:creationId xmlns:a16="http://schemas.microsoft.com/office/drawing/2014/main" id="{DACFCD4F-8BD0-9497-17AB-ACD789A05619}"/>
              </a:ext>
            </a:extLst>
          </p:cNvPr>
          <p:cNvSpPr txBox="1"/>
          <p:nvPr/>
        </p:nvSpPr>
        <p:spPr>
          <a:xfrm>
            <a:off x="797765" y="2745627"/>
            <a:ext cx="1304435" cy="276999"/>
          </a:xfrm>
          <a:prstGeom prst="rect">
            <a:avLst/>
          </a:prstGeom>
          <a:noFill/>
        </p:spPr>
        <p:txBody>
          <a:bodyPr wrap="square" rtlCol="0">
            <a:spAutoFit/>
          </a:bodyPr>
          <a:lstStyle/>
          <a:p>
            <a:r>
              <a:rPr kumimoji="1" lang="ja-JP" altLang="en-US" sz="1200" b="1" u="sng" dirty="0">
                <a:solidFill>
                  <a:srgbClr val="FF0000"/>
                </a:solidFill>
              </a:rPr>
              <a:t>気切はチェック</a:t>
            </a:r>
          </a:p>
        </p:txBody>
      </p:sp>
      <p:sp>
        <p:nvSpPr>
          <p:cNvPr id="32" name="テキスト ボックス 31">
            <a:extLst>
              <a:ext uri="{FF2B5EF4-FFF2-40B4-BE49-F238E27FC236}">
                <a16:creationId xmlns:a16="http://schemas.microsoft.com/office/drawing/2014/main" id="{CCF40066-8DD7-ADBD-7165-26E316CCF2D3}"/>
              </a:ext>
            </a:extLst>
          </p:cNvPr>
          <p:cNvSpPr txBox="1"/>
          <p:nvPr/>
        </p:nvSpPr>
        <p:spPr>
          <a:xfrm>
            <a:off x="4659043" y="3098381"/>
            <a:ext cx="1412351" cy="276999"/>
          </a:xfrm>
          <a:prstGeom prst="rect">
            <a:avLst/>
          </a:prstGeom>
          <a:noFill/>
        </p:spPr>
        <p:txBody>
          <a:bodyPr wrap="square" rtlCol="0">
            <a:spAutoFit/>
          </a:bodyPr>
          <a:lstStyle/>
          <a:p>
            <a:r>
              <a:rPr kumimoji="1" lang="ja-JP" altLang="en-US" sz="1200" b="1" u="sng" dirty="0">
                <a:solidFill>
                  <a:srgbClr val="FF0000"/>
                </a:solidFill>
              </a:rPr>
              <a:t>ガン末はチェック</a:t>
            </a:r>
          </a:p>
        </p:txBody>
      </p:sp>
      <p:sp>
        <p:nvSpPr>
          <p:cNvPr id="33" name="テキスト ボックス 32">
            <a:extLst>
              <a:ext uri="{FF2B5EF4-FFF2-40B4-BE49-F238E27FC236}">
                <a16:creationId xmlns:a16="http://schemas.microsoft.com/office/drawing/2014/main" id="{D42C68CF-BDB9-7DBF-BA3B-6C6EE7D28BEC}"/>
              </a:ext>
            </a:extLst>
          </p:cNvPr>
          <p:cNvSpPr txBox="1"/>
          <p:nvPr/>
        </p:nvSpPr>
        <p:spPr>
          <a:xfrm>
            <a:off x="2567630" y="1363116"/>
            <a:ext cx="5987973" cy="276999"/>
          </a:xfrm>
          <a:prstGeom prst="rect">
            <a:avLst/>
          </a:prstGeom>
          <a:noFill/>
        </p:spPr>
        <p:txBody>
          <a:bodyPr wrap="square" rtlCol="0">
            <a:spAutoFit/>
          </a:bodyPr>
          <a:lstStyle/>
          <a:p>
            <a:r>
              <a:rPr lang="ja-JP" altLang="en-US" sz="1200" b="1" u="sng" dirty="0">
                <a:solidFill>
                  <a:srgbClr val="FF0000"/>
                </a:solidFill>
              </a:rPr>
              <a:t>褥瘡指示はチェック（精神訪問看護の指示書に褥瘡処置がなければチェックしない）</a:t>
            </a:r>
            <a:endParaRPr kumimoji="1" lang="ja-JP" altLang="en-US" sz="1200" b="1" u="sng" dirty="0">
              <a:solidFill>
                <a:srgbClr val="FF0000"/>
              </a:solidFill>
            </a:endParaRPr>
          </a:p>
        </p:txBody>
      </p:sp>
      <p:sp>
        <p:nvSpPr>
          <p:cNvPr id="34" name="テキスト ボックス 33">
            <a:extLst>
              <a:ext uri="{FF2B5EF4-FFF2-40B4-BE49-F238E27FC236}">
                <a16:creationId xmlns:a16="http://schemas.microsoft.com/office/drawing/2014/main" id="{50A0DFFE-09DC-0D34-740D-2FD81309EEE0}"/>
              </a:ext>
            </a:extLst>
          </p:cNvPr>
          <p:cNvSpPr txBox="1"/>
          <p:nvPr/>
        </p:nvSpPr>
        <p:spPr>
          <a:xfrm>
            <a:off x="4392618" y="677630"/>
            <a:ext cx="1256932" cy="276999"/>
          </a:xfrm>
          <a:prstGeom prst="rect">
            <a:avLst/>
          </a:prstGeom>
          <a:noFill/>
        </p:spPr>
        <p:txBody>
          <a:bodyPr wrap="square" rtlCol="0">
            <a:spAutoFit/>
          </a:bodyPr>
          <a:lstStyle/>
          <a:p>
            <a:r>
              <a:rPr kumimoji="1" lang="ja-JP" altLang="en-US" sz="1200" b="1" u="sng" dirty="0">
                <a:solidFill>
                  <a:srgbClr val="FF0000"/>
                </a:solidFill>
              </a:rPr>
              <a:t>吸引はチェック</a:t>
            </a:r>
          </a:p>
        </p:txBody>
      </p:sp>
      <p:sp>
        <p:nvSpPr>
          <p:cNvPr id="36" name="テキスト ボックス 35">
            <a:extLst>
              <a:ext uri="{FF2B5EF4-FFF2-40B4-BE49-F238E27FC236}">
                <a16:creationId xmlns:a16="http://schemas.microsoft.com/office/drawing/2014/main" id="{B7D68D9E-145E-B553-6F78-F6F960E5CBBC}"/>
              </a:ext>
            </a:extLst>
          </p:cNvPr>
          <p:cNvSpPr txBox="1"/>
          <p:nvPr/>
        </p:nvSpPr>
        <p:spPr>
          <a:xfrm>
            <a:off x="3825383" y="2402523"/>
            <a:ext cx="1428240" cy="276999"/>
          </a:xfrm>
          <a:prstGeom prst="rect">
            <a:avLst/>
          </a:prstGeom>
          <a:noFill/>
        </p:spPr>
        <p:txBody>
          <a:bodyPr wrap="square" rtlCol="0">
            <a:spAutoFit/>
          </a:bodyPr>
          <a:lstStyle/>
          <a:p>
            <a:r>
              <a:rPr kumimoji="1" lang="ja-JP" altLang="en-US" sz="1200" b="1" u="sng" dirty="0">
                <a:solidFill>
                  <a:srgbClr val="FF0000"/>
                </a:solidFill>
              </a:rPr>
              <a:t>胃ろうはチェック</a:t>
            </a:r>
          </a:p>
        </p:txBody>
      </p:sp>
      <p:sp>
        <p:nvSpPr>
          <p:cNvPr id="2" name="テキスト ボックス 1">
            <a:extLst>
              <a:ext uri="{FF2B5EF4-FFF2-40B4-BE49-F238E27FC236}">
                <a16:creationId xmlns:a16="http://schemas.microsoft.com/office/drawing/2014/main" id="{B04548EA-A578-E815-138A-CD333163C712}"/>
              </a:ext>
            </a:extLst>
          </p:cNvPr>
          <p:cNvSpPr txBox="1"/>
          <p:nvPr/>
        </p:nvSpPr>
        <p:spPr>
          <a:xfrm>
            <a:off x="4853278" y="5989521"/>
            <a:ext cx="1812897" cy="369332"/>
          </a:xfrm>
          <a:prstGeom prst="rect">
            <a:avLst/>
          </a:prstGeom>
          <a:noFill/>
        </p:spPr>
        <p:txBody>
          <a:bodyPr wrap="square" rtlCol="0">
            <a:spAutoFit/>
          </a:bodyPr>
          <a:lstStyle/>
          <a:p>
            <a:r>
              <a:rPr kumimoji="1" lang="ja-JP" altLang="en-US" b="1" u="sng" dirty="0">
                <a:solidFill>
                  <a:srgbClr val="FF0000"/>
                </a:solidFill>
              </a:rPr>
              <a:t>チェックしない</a:t>
            </a:r>
          </a:p>
        </p:txBody>
      </p:sp>
      <p:sp>
        <p:nvSpPr>
          <p:cNvPr id="12" name="正方形/長方形 11">
            <a:extLst>
              <a:ext uri="{FF2B5EF4-FFF2-40B4-BE49-F238E27FC236}">
                <a16:creationId xmlns:a16="http://schemas.microsoft.com/office/drawing/2014/main" id="{1014A8E8-F871-BC30-145B-F36FE5C6CB16}"/>
              </a:ext>
            </a:extLst>
          </p:cNvPr>
          <p:cNvSpPr/>
          <p:nvPr/>
        </p:nvSpPr>
        <p:spPr>
          <a:xfrm>
            <a:off x="534426" y="5887570"/>
            <a:ext cx="4262523" cy="57323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1C2DFFAF-5950-3836-AD4E-3257A7EF2F6E}"/>
              </a:ext>
            </a:extLst>
          </p:cNvPr>
          <p:cNvSpPr txBox="1"/>
          <p:nvPr/>
        </p:nvSpPr>
        <p:spPr>
          <a:xfrm>
            <a:off x="3753709" y="2040882"/>
            <a:ext cx="1411147" cy="276999"/>
          </a:xfrm>
          <a:prstGeom prst="rect">
            <a:avLst/>
          </a:prstGeom>
          <a:noFill/>
        </p:spPr>
        <p:txBody>
          <a:bodyPr wrap="square" rtlCol="0">
            <a:spAutoFit/>
          </a:bodyPr>
          <a:lstStyle/>
          <a:p>
            <a:r>
              <a:rPr kumimoji="1" lang="ja-JP" altLang="en-US" sz="1200" b="1" u="sng" dirty="0">
                <a:solidFill>
                  <a:srgbClr val="FF0000"/>
                </a:solidFill>
              </a:rPr>
              <a:t>ストマはチェック</a:t>
            </a:r>
          </a:p>
        </p:txBody>
      </p:sp>
      <p:sp>
        <p:nvSpPr>
          <p:cNvPr id="17" name="楕円 16">
            <a:extLst>
              <a:ext uri="{FF2B5EF4-FFF2-40B4-BE49-F238E27FC236}">
                <a16:creationId xmlns:a16="http://schemas.microsoft.com/office/drawing/2014/main" id="{3921E0AD-DC61-9DF5-C7BF-AF9D34AB378E}"/>
              </a:ext>
            </a:extLst>
          </p:cNvPr>
          <p:cNvSpPr/>
          <p:nvPr/>
        </p:nvSpPr>
        <p:spPr>
          <a:xfrm>
            <a:off x="3674825" y="1936930"/>
            <a:ext cx="204414" cy="196261"/>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9A8400E7-AAEA-5E64-87B6-24B5F4FA25A8}"/>
              </a:ext>
            </a:extLst>
          </p:cNvPr>
          <p:cNvSpPr/>
          <p:nvPr/>
        </p:nvSpPr>
        <p:spPr>
          <a:xfrm>
            <a:off x="2447164" y="522852"/>
            <a:ext cx="242221" cy="22842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4476666B-0DAD-371C-A4B4-F051B1724251}"/>
              </a:ext>
            </a:extLst>
          </p:cNvPr>
          <p:cNvSpPr txBox="1"/>
          <p:nvPr/>
        </p:nvSpPr>
        <p:spPr>
          <a:xfrm>
            <a:off x="2550695" y="676992"/>
            <a:ext cx="1859697" cy="261610"/>
          </a:xfrm>
          <a:prstGeom prst="rect">
            <a:avLst/>
          </a:prstGeom>
          <a:noFill/>
        </p:spPr>
        <p:txBody>
          <a:bodyPr wrap="square" rtlCol="0">
            <a:spAutoFit/>
          </a:bodyPr>
          <a:lstStyle/>
          <a:p>
            <a:r>
              <a:rPr kumimoji="1" lang="ja-JP" altLang="en-US" sz="1100" b="1" u="sng" dirty="0">
                <a:solidFill>
                  <a:srgbClr val="FF0000"/>
                </a:solidFill>
              </a:rPr>
              <a:t>褥瘡以外の創傷はチェック</a:t>
            </a:r>
          </a:p>
        </p:txBody>
      </p:sp>
      <p:sp>
        <p:nvSpPr>
          <p:cNvPr id="14" name="楕円 13">
            <a:extLst>
              <a:ext uri="{FF2B5EF4-FFF2-40B4-BE49-F238E27FC236}">
                <a16:creationId xmlns:a16="http://schemas.microsoft.com/office/drawing/2014/main" id="{453B9170-F6E7-1F98-CC42-90F2DBEA4D41}"/>
              </a:ext>
            </a:extLst>
          </p:cNvPr>
          <p:cNvSpPr/>
          <p:nvPr/>
        </p:nvSpPr>
        <p:spPr>
          <a:xfrm>
            <a:off x="642436" y="1926537"/>
            <a:ext cx="242221" cy="22842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DDB8BE79-FFBF-1DF7-3E4C-5C55443AD335}"/>
              </a:ext>
            </a:extLst>
          </p:cNvPr>
          <p:cNvSpPr txBox="1"/>
          <p:nvPr/>
        </p:nvSpPr>
        <p:spPr>
          <a:xfrm>
            <a:off x="825507" y="2045371"/>
            <a:ext cx="1179754" cy="261610"/>
          </a:xfrm>
          <a:prstGeom prst="rect">
            <a:avLst/>
          </a:prstGeom>
          <a:noFill/>
        </p:spPr>
        <p:txBody>
          <a:bodyPr wrap="square" rtlCol="0">
            <a:spAutoFit/>
          </a:bodyPr>
          <a:lstStyle/>
          <a:p>
            <a:r>
              <a:rPr kumimoji="1" lang="ja-JP" altLang="en-US" sz="1100" b="1" u="sng" dirty="0">
                <a:solidFill>
                  <a:srgbClr val="FF0000"/>
                </a:solidFill>
              </a:rPr>
              <a:t>注入はチェック</a:t>
            </a:r>
          </a:p>
        </p:txBody>
      </p:sp>
      <p:sp>
        <p:nvSpPr>
          <p:cNvPr id="18" name="楕円 17">
            <a:extLst>
              <a:ext uri="{FF2B5EF4-FFF2-40B4-BE49-F238E27FC236}">
                <a16:creationId xmlns:a16="http://schemas.microsoft.com/office/drawing/2014/main" id="{85C53E76-061C-BB3B-084A-997B20A36C9B}"/>
              </a:ext>
            </a:extLst>
          </p:cNvPr>
          <p:cNvSpPr/>
          <p:nvPr/>
        </p:nvSpPr>
        <p:spPr>
          <a:xfrm>
            <a:off x="3425740" y="3322191"/>
            <a:ext cx="242221" cy="22842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2AAC5F4F-7703-4523-001A-126E54FAF0EA}"/>
              </a:ext>
            </a:extLst>
          </p:cNvPr>
          <p:cNvSpPr/>
          <p:nvPr/>
        </p:nvSpPr>
        <p:spPr>
          <a:xfrm>
            <a:off x="4765266" y="3330213"/>
            <a:ext cx="242221" cy="228422"/>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8C31CF2F-1A8E-271D-3DEB-731A63A7195D}"/>
              </a:ext>
            </a:extLst>
          </p:cNvPr>
          <p:cNvSpPr txBox="1"/>
          <p:nvPr/>
        </p:nvSpPr>
        <p:spPr>
          <a:xfrm>
            <a:off x="3411306" y="3521248"/>
            <a:ext cx="1657999" cy="261610"/>
          </a:xfrm>
          <a:prstGeom prst="rect">
            <a:avLst/>
          </a:prstGeom>
          <a:noFill/>
        </p:spPr>
        <p:txBody>
          <a:bodyPr wrap="square" rtlCol="0">
            <a:spAutoFit/>
          </a:bodyPr>
          <a:lstStyle/>
          <a:p>
            <a:r>
              <a:rPr kumimoji="1" lang="ja-JP" altLang="en-US" sz="1100" b="1" u="sng" dirty="0">
                <a:solidFill>
                  <a:srgbClr val="FF0000"/>
                </a:solidFill>
              </a:rPr>
              <a:t>適宜チェック忘れ注意</a:t>
            </a:r>
          </a:p>
        </p:txBody>
      </p:sp>
    </p:spTree>
    <p:extLst>
      <p:ext uri="{BB962C8B-B14F-4D97-AF65-F5344CB8AC3E}">
        <p14:creationId xmlns:p14="http://schemas.microsoft.com/office/powerpoint/2010/main" val="3708976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74C43F8-3EEA-34DA-1382-D4FF35EF2BE1}"/>
              </a:ext>
            </a:extLst>
          </p:cNvPr>
          <p:cNvPicPr>
            <a:picLocks noChangeAspect="1"/>
          </p:cNvPicPr>
          <p:nvPr/>
        </p:nvPicPr>
        <p:blipFill rotWithShape="1">
          <a:blip r:embed="rId2"/>
          <a:srcRect b="74029"/>
          <a:stretch/>
        </p:blipFill>
        <p:spPr>
          <a:xfrm>
            <a:off x="1538956" y="176069"/>
            <a:ext cx="8943889" cy="6521763"/>
          </a:xfrm>
          <a:prstGeom prst="rect">
            <a:avLst/>
          </a:prstGeom>
        </p:spPr>
      </p:pic>
      <p:sp>
        <p:nvSpPr>
          <p:cNvPr id="2" name="テキスト ボックス 1">
            <a:extLst>
              <a:ext uri="{FF2B5EF4-FFF2-40B4-BE49-F238E27FC236}">
                <a16:creationId xmlns:a16="http://schemas.microsoft.com/office/drawing/2014/main" id="{C9E2277C-8194-3E34-ABE5-65A76CE87923}"/>
              </a:ext>
            </a:extLst>
          </p:cNvPr>
          <p:cNvSpPr txBox="1"/>
          <p:nvPr/>
        </p:nvSpPr>
        <p:spPr>
          <a:xfrm>
            <a:off x="4321580" y="1388864"/>
            <a:ext cx="3640419" cy="369332"/>
          </a:xfrm>
          <a:prstGeom prst="rect">
            <a:avLst/>
          </a:prstGeom>
          <a:noFill/>
        </p:spPr>
        <p:txBody>
          <a:bodyPr wrap="square" rtlCol="0">
            <a:spAutoFit/>
          </a:bodyPr>
          <a:lstStyle/>
          <a:p>
            <a:r>
              <a:rPr lang="ja-JP" altLang="en-US" b="1" u="sng" dirty="0">
                <a:solidFill>
                  <a:srgbClr val="FF0000"/>
                </a:solidFill>
              </a:rPr>
              <a:t>早朝、夜間帯、深夜帯はチェック</a:t>
            </a:r>
            <a:endParaRPr lang="en-US" altLang="ja-JP" b="1" u="sng" dirty="0">
              <a:solidFill>
                <a:srgbClr val="FF0000"/>
              </a:solidFill>
            </a:endParaRPr>
          </a:p>
        </p:txBody>
      </p:sp>
      <p:sp>
        <p:nvSpPr>
          <p:cNvPr id="4" name="テキスト ボックス 3">
            <a:extLst>
              <a:ext uri="{FF2B5EF4-FFF2-40B4-BE49-F238E27FC236}">
                <a16:creationId xmlns:a16="http://schemas.microsoft.com/office/drawing/2014/main" id="{AC0BFF9F-9FC6-8724-96F9-55BDBB3D69E3}"/>
              </a:ext>
            </a:extLst>
          </p:cNvPr>
          <p:cNvSpPr txBox="1"/>
          <p:nvPr/>
        </p:nvSpPr>
        <p:spPr>
          <a:xfrm>
            <a:off x="3243424" y="5652876"/>
            <a:ext cx="6135270" cy="400110"/>
          </a:xfrm>
          <a:prstGeom prst="rect">
            <a:avLst/>
          </a:prstGeom>
          <a:noFill/>
        </p:spPr>
        <p:txBody>
          <a:bodyPr wrap="square" rtlCol="0">
            <a:spAutoFit/>
          </a:bodyPr>
          <a:lstStyle/>
          <a:p>
            <a:r>
              <a:rPr kumimoji="1" lang="ja-JP" altLang="en-US" sz="2000" b="1" u="sng" dirty="0">
                <a:solidFill>
                  <a:srgbClr val="FF0000"/>
                </a:solidFill>
              </a:rPr>
              <a:t>マッサージとは記載せず、リラクセーション</a:t>
            </a:r>
            <a:r>
              <a:rPr lang="ja-JP" altLang="en-US" sz="2000" b="1" u="sng" dirty="0">
                <a:solidFill>
                  <a:srgbClr val="FF0000"/>
                </a:solidFill>
              </a:rPr>
              <a:t>と</a:t>
            </a:r>
            <a:r>
              <a:rPr kumimoji="1" lang="ja-JP" altLang="en-US" sz="2000" b="1" u="sng" dirty="0">
                <a:solidFill>
                  <a:srgbClr val="FF0000"/>
                </a:solidFill>
              </a:rPr>
              <a:t>記載</a:t>
            </a:r>
          </a:p>
        </p:txBody>
      </p:sp>
      <p:sp>
        <p:nvSpPr>
          <p:cNvPr id="8" name="テキスト ボックス 7">
            <a:extLst>
              <a:ext uri="{FF2B5EF4-FFF2-40B4-BE49-F238E27FC236}">
                <a16:creationId xmlns:a16="http://schemas.microsoft.com/office/drawing/2014/main" id="{3D0B0F80-DAFE-DE83-1163-9B42DDE2039D}"/>
              </a:ext>
            </a:extLst>
          </p:cNvPr>
          <p:cNvSpPr txBox="1"/>
          <p:nvPr/>
        </p:nvSpPr>
        <p:spPr>
          <a:xfrm>
            <a:off x="7378526" y="4698028"/>
            <a:ext cx="1789329" cy="369332"/>
          </a:xfrm>
          <a:prstGeom prst="rect">
            <a:avLst/>
          </a:prstGeom>
          <a:noFill/>
        </p:spPr>
        <p:txBody>
          <a:bodyPr wrap="square" rtlCol="0">
            <a:spAutoFit/>
          </a:bodyPr>
          <a:lstStyle/>
          <a:p>
            <a:r>
              <a:rPr kumimoji="1" lang="ja-JP" altLang="en-US" b="1" u="sng" dirty="0">
                <a:solidFill>
                  <a:srgbClr val="FF0000"/>
                </a:solidFill>
              </a:rPr>
              <a:t>チェックしない</a:t>
            </a:r>
          </a:p>
        </p:txBody>
      </p:sp>
      <p:sp>
        <p:nvSpPr>
          <p:cNvPr id="6" name="テキスト ボックス 5">
            <a:extLst>
              <a:ext uri="{FF2B5EF4-FFF2-40B4-BE49-F238E27FC236}">
                <a16:creationId xmlns:a16="http://schemas.microsoft.com/office/drawing/2014/main" id="{D2B74133-6A05-8C0B-5760-E8EFB88155B1}"/>
              </a:ext>
            </a:extLst>
          </p:cNvPr>
          <p:cNvSpPr txBox="1"/>
          <p:nvPr/>
        </p:nvSpPr>
        <p:spPr>
          <a:xfrm>
            <a:off x="1598214" y="1329194"/>
            <a:ext cx="2019632" cy="369332"/>
          </a:xfrm>
          <a:prstGeom prst="rect">
            <a:avLst/>
          </a:prstGeom>
          <a:noFill/>
        </p:spPr>
        <p:txBody>
          <a:bodyPr wrap="square" rtlCol="0">
            <a:spAutoFit/>
          </a:bodyPr>
          <a:lstStyle/>
          <a:p>
            <a:r>
              <a:rPr kumimoji="1" lang="ja-JP" altLang="en-US" b="1" u="sng" dirty="0">
                <a:solidFill>
                  <a:srgbClr val="FF0000"/>
                </a:solidFill>
              </a:rPr>
              <a:t>チェックしない</a:t>
            </a:r>
          </a:p>
        </p:txBody>
      </p:sp>
      <p:sp>
        <p:nvSpPr>
          <p:cNvPr id="9" name="楕円 8">
            <a:extLst>
              <a:ext uri="{FF2B5EF4-FFF2-40B4-BE49-F238E27FC236}">
                <a16:creationId xmlns:a16="http://schemas.microsoft.com/office/drawing/2014/main" id="{67218B97-C34F-E8E7-CB51-99836B2B7E0A}"/>
              </a:ext>
            </a:extLst>
          </p:cNvPr>
          <p:cNvSpPr/>
          <p:nvPr/>
        </p:nvSpPr>
        <p:spPr>
          <a:xfrm>
            <a:off x="4191664" y="1115099"/>
            <a:ext cx="260975" cy="286247"/>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E2726DF-950B-B93A-DB44-7B251F732402}"/>
              </a:ext>
            </a:extLst>
          </p:cNvPr>
          <p:cNvSpPr txBox="1"/>
          <p:nvPr/>
        </p:nvSpPr>
        <p:spPr>
          <a:xfrm>
            <a:off x="3745067" y="437320"/>
            <a:ext cx="4325508" cy="400110"/>
          </a:xfrm>
          <a:prstGeom prst="rect">
            <a:avLst/>
          </a:prstGeom>
          <a:solidFill>
            <a:schemeClr val="bg1"/>
          </a:solidFill>
        </p:spPr>
        <p:txBody>
          <a:bodyPr wrap="square" rtlCol="0">
            <a:spAutoFit/>
          </a:bodyPr>
          <a:lstStyle/>
          <a:p>
            <a:r>
              <a:rPr kumimoji="1" lang="ja-JP" altLang="en-US" sz="2000" b="1" u="sng" dirty="0">
                <a:solidFill>
                  <a:srgbClr val="FF0000"/>
                </a:solidFill>
              </a:rPr>
              <a:t>日中は処置表記載のリハビリを実施</a:t>
            </a:r>
          </a:p>
        </p:txBody>
      </p:sp>
      <p:sp>
        <p:nvSpPr>
          <p:cNvPr id="11" name="乗算記号 10">
            <a:extLst>
              <a:ext uri="{FF2B5EF4-FFF2-40B4-BE49-F238E27FC236}">
                <a16:creationId xmlns:a16="http://schemas.microsoft.com/office/drawing/2014/main" id="{650A4E85-C547-5616-1C66-A21869E2A25B}"/>
              </a:ext>
            </a:extLst>
          </p:cNvPr>
          <p:cNvSpPr/>
          <p:nvPr/>
        </p:nvSpPr>
        <p:spPr>
          <a:xfrm>
            <a:off x="1554857" y="1113182"/>
            <a:ext cx="361405" cy="315438"/>
          </a:xfrm>
          <a:prstGeom prst="mathMultiply">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乗算記号 2">
            <a:extLst>
              <a:ext uri="{FF2B5EF4-FFF2-40B4-BE49-F238E27FC236}">
                <a16:creationId xmlns:a16="http://schemas.microsoft.com/office/drawing/2014/main" id="{24FC37F3-CB29-EEC9-6478-39F1226843A7}"/>
              </a:ext>
            </a:extLst>
          </p:cNvPr>
          <p:cNvSpPr/>
          <p:nvPr/>
        </p:nvSpPr>
        <p:spPr>
          <a:xfrm>
            <a:off x="6311059" y="4692593"/>
            <a:ext cx="361405" cy="315438"/>
          </a:xfrm>
          <a:prstGeom prst="mathMultiply">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15016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36E24ED-BE27-02A6-3EB8-0A9D9D9DE5C5}"/>
              </a:ext>
            </a:extLst>
          </p:cNvPr>
          <p:cNvPicPr>
            <a:picLocks noChangeAspect="1"/>
          </p:cNvPicPr>
          <p:nvPr/>
        </p:nvPicPr>
        <p:blipFill rotWithShape="1">
          <a:blip r:embed="rId2"/>
          <a:srcRect b="9488"/>
          <a:stretch/>
        </p:blipFill>
        <p:spPr>
          <a:xfrm>
            <a:off x="185451" y="252737"/>
            <a:ext cx="4843796" cy="6207369"/>
          </a:xfrm>
          <a:prstGeom prst="rect">
            <a:avLst/>
          </a:prstGeom>
        </p:spPr>
      </p:pic>
      <p:sp>
        <p:nvSpPr>
          <p:cNvPr id="4" name="正方形/長方形 3">
            <a:extLst>
              <a:ext uri="{FF2B5EF4-FFF2-40B4-BE49-F238E27FC236}">
                <a16:creationId xmlns:a16="http://schemas.microsoft.com/office/drawing/2014/main" id="{03FB3A06-C5A1-E0FE-4838-1E8B841C813C}"/>
              </a:ext>
            </a:extLst>
          </p:cNvPr>
          <p:cNvSpPr/>
          <p:nvPr/>
        </p:nvSpPr>
        <p:spPr>
          <a:xfrm>
            <a:off x="3169920" y="6507480"/>
            <a:ext cx="1074420" cy="201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BE4937C2-DD04-A907-F8DC-0C0A0024CBFB}"/>
              </a:ext>
            </a:extLst>
          </p:cNvPr>
          <p:cNvGraphicFramePr>
            <a:graphicFrameLocks noGrp="1"/>
          </p:cNvGraphicFramePr>
          <p:nvPr/>
        </p:nvGraphicFramePr>
        <p:xfrm>
          <a:off x="14666578" y="3356422"/>
          <a:ext cx="3573780" cy="731520"/>
        </p:xfrm>
        <a:graphic>
          <a:graphicData uri="http://schemas.openxmlformats.org/drawingml/2006/table">
            <a:tbl>
              <a:tblPr/>
              <a:tblGrid>
                <a:gridCol w="281940">
                  <a:extLst>
                    <a:ext uri="{9D8B030D-6E8A-4147-A177-3AD203B41FA5}">
                      <a16:colId xmlns:a16="http://schemas.microsoft.com/office/drawing/2014/main" val="2769508847"/>
                    </a:ext>
                  </a:extLst>
                </a:gridCol>
                <a:gridCol w="3291840">
                  <a:extLst>
                    <a:ext uri="{9D8B030D-6E8A-4147-A177-3AD203B41FA5}">
                      <a16:colId xmlns:a16="http://schemas.microsoft.com/office/drawing/2014/main" val="3089312818"/>
                    </a:ext>
                  </a:extLst>
                </a:gridCol>
              </a:tblGrid>
              <a:tr h="0">
                <a:tc>
                  <a:txBody>
                    <a:bodyPr/>
                    <a:lstStyle/>
                    <a:p>
                      <a:endParaRPr lang="ja-JP" altLang="en-US">
                        <a:effectLst/>
                      </a:endParaRPr>
                    </a:p>
                  </a:txBody>
                  <a:tcPr anchor="ctr">
                    <a:lnL>
                      <a:noFill/>
                    </a:lnL>
                    <a:lnR>
                      <a:noFill/>
                    </a:lnR>
                    <a:lnT>
                      <a:noFill/>
                    </a:lnT>
                    <a:lnB>
                      <a:noFill/>
                    </a:lnB>
                    <a:noFill/>
                  </a:tcPr>
                </a:tc>
                <a:tc>
                  <a:txBody>
                    <a:bodyPr/>
                    <a:lstStyle/>
                    <a:p>
                      <a:endParaRPr lang="ja-JP" altLang="en-US" dirty="0">
                        <a:effectLst/>
                      </a:endParaRPr>
                    </a:p>
                  </a:txBody>
                  <a:tcPr anchor="ctr">
                    <a:lnL>
                      <a:noFill/>
                    </a:lnL>
                    <a:lnR>
                      <a:noFill/>
                    </a:lnR>
                    <a:lnT>
                      <a:noFill/>
                    </a:lnT>
                    <a:lnB>
                      <a:noFill/>
                    </a:lnB>
                    <a:noFill/>
                  </a:tcPr>
                </a:tc>
                <a:extLst>
                  <a:ext uri="{0D108BD9-81ED-4DB2-BD59-A6C34878D82A}">
                    <a16:rowId xmlns:a16="http://schemas.microsoft.com/office/drawing/2014/main" val="374886423"/>
                  </a:ext>
                </a:extLst>
              </a:tr>
              <a:tr h="0">
                <a:tc>
                  <a:txBody>
                    <a:bodyPr/>
                    <a:lstStyle/>
                    <a:p>
                      <a:endParaRPr lang="ja-JP" altLang="en-US">
                        <a:effectLst/>
                      </a:endParaRPr>
                    </a:p>
                  </a:txBody>
                  <a:tcPr anchor="ctr">
                    <a:lnL>
                      <a:noFill/>
                    </a:lnL>
                    <a:lnR>
                      <a:noFill/>
                    </a:lnR>
                    <a:lnT>
                      <a:noFill/>
                    </a:lnT>
                    <a:lnB>
                      <a:noFill/>
                    </a:lnB>
                    <a:noFill/>
                  </a:tcPr>
                </a:tc>
                <a:tc>
                  <a:txBody>
                    <a:bodyPr/>
                    <a:lstStyle/>
                    <a:p>
                      <a:endParaRPr lang="ja-JP" altLang="en-US" dirty="0">
                        <a:effectLst/>
                      </a:endParaRPr>
                    </a:p>
                  </a:txBody>
                  <a:tcPr anchor="ctr">
                    <a:lnL>
                      <a:noFill/>
                    </a:lnL>
                    <a:lnR>
                      <a:noFill/>
                    </a:lnR>
                    <a:lnT>
                      <a:noFill/>
                    </a:lnT>
                    <a:lnB>
                      <a:noFill/>
                    </a:lnB>
                    <a:noFill/>
                  </a:tcPr>
                </a:tc>
                <a:extLst>
                  <a:ext uri="{0D108BD9-81ED-4DB2-BD59-A6C34878D82A}">
                    <a16:rowId xmlns:a16="http://schemas.microsoft.com/office/drawing/2014/main" val="4248892739"/>
                  </a:ext>
                </a:extLst>
              </a:tr>
            </a:tbl>
          </a:graphicData>
        </a:graphic>
      </p:graphicFrame>
      <p:graphicFrame>
        <p:nvGraphicFramePr>
          <p:cNvPr id="6" name="表 5">
            <a:extLst>
              <a:ext uri="{FF2B5EF4-FFF2-40B4-BE49-F238E27FC236}">
                <a16:creationId xmlns:a16="http://schemas.microsoft.com/office/drawing/2014/main" id="{ABD3855C-742B-5B9F-DE51-CD0340C1B8FC}"/>
              </a:ext>
            </a:extLst>
          </p:cNvPr>
          <p:cNvGraphicFramePr>
            <a:graphicFrameLocks noGrp="1"/>
          </p:cNvGraphicFramePr>
          <p:nvPr/>
        </p:nvGraphicFramePr>
        <p:xfrm>
          <a:off x="7176944" y="7351204"/>
          <a:ext cx="4843795" cy="365760"/>
        </p:xfrm>
        <a:graphic>
          <a:graphicData uri="http://schemas.openxmlformats.org/drawingml/2006/table">
            <a:tbl>
              <a:tblPr/>
              <a:tblGrid>
                <a:gridCol w="514304">
                  <a:extLst>
                    <a:ext uri="{9D8B030D-6E8A-4147-A177-3AD203B41FA5}">
                      <a16:colId xmlns:a16="http://schemas.microsoft.com/office/drawing/2014/main" val="3817117147"/>
                    </a:ext>
                  </a:extLst>
                </a:gridCol>
                <a:gridCol w="4329491">
                  <a:extLst>
                    <a:ext uri="{9D8B030D-6E8A-4147-A177-3AD203B41FA5}">
                      <a16:colId xmlns:a16="http://schemas.microsoft.com/office/drawing/2014/main" val="1754603033"/>
                    </a:ext>
                  </a:extLst>
                </a:gridCol>
              </a:tblGrid>
              <a:tr h="174171">
                <a:tc>
                  <a:txBody>
                    <a:bodyPr/>
                    <a:lstStyle/>
                    <a:p>
                      <a:endParaRPr lang="ja-JP" altLang="en-US">
                        <a:effectLst/>
                      </a:endParaRPr>
                    </a:p>
                  </a:txBody>
                  <a:tcPr anchor="ctr">
                    <a:lnL>
                      <a:noFill/>
                    </a:lnL>
                    <a:lnR>
                      <a:noFill/>
                    </a:lnR>
                    <a:lnT>
                      <a:noFill/>
                    </a:lnT>
                    <a:lnB>
                      <a:noFill/>
                    </a:lnB>
                    <a:noFill/>
                  </a:tcPr>
                </a:tc>
                <a:tc>
                  <a:txBody>
                    <a:bodyPr/>
                    <a:lstStyle/>
                    <a:p>
                      <a:endParaRPr lang="ja-JP" altLang="en-US" dirty="0">
                        <a:effectLst/>
                      </a:endParaRPr>
                    </a:p>
                  </a:txBody>
                  <a:tcPr anchor="ctr">
                    <a:lnL>
                      <a:noFill/>
                    </a:lnL>
                    <a:lnR>
                      <a:noFill/>
                    </a:lnR>
                    <a:lnT>
                      <a:noFill/>
                    </a:lnT>
                    <a:lnB>
                      <a:noFill/>
                    </a:lnB>
                    <a:noFill/>
                  </a:tcPr>
                </a:tc>
                <a:extLst>
                  <a:ext uri="{0D108BD9-81ED-4DB2-BD59-A6C34878D82A}">
                    <a16:rowId xmlns:a16="http://schemas.microsoft.com/office/drawing/2014/main" val="164041098"/>
                  </a:ext>
                </a:extLst>
              </a:tr>
            </a:tbl>
          </a:graphicData>
        </a:graphic>
      </p:graphicFrame>
      <p:graphicFrame>
        <p:nvGraphicFramePr>
          <p:cNvPr id="8" name="表 7">
            <a:extLst>
              <a:ext uri="{FF2B5EF4-FFF2-40B4-BE49-F238E27FC236}">
                <a16:creationId xmlns:a16="http://schemas.microsoft.com/office/drawing/2014/main" id="{5C030886-9B2E-DC2E-C205-984437E840E0}"/>
              </a:ext>
            </a:extLst>
          </p:cNvPr>
          <p:cNvGraphicFramePr>
            <a:graphicFrameLocks noGrp="1"/>
          </p:cNvGraphicFramePr>
          <p:nvPr/>
        </p:nvGraphicFramePr>
        <p:xfrm>
          <a:off x="12871470" y="4260374"/>
          <a:ext cx="5368888" cy="1796800"/>
        </p:xfrm>
        <a:graphic>
          <a:graphicData uri="http://schemas.openxmlformats.org/drawingml/2006/table">
            <a:tbl>
              <a:tblPr/>
              <a:tblGrid>
                <a:gridCol w="260085">
                  <a:extLst>
                    <a:ext uri="{9D8B030D-6E8A-4147-A177-3AD203B41FA5}">
                      <a16:colId xmlns:a16="http://schemas.microsoft.com/office/drawing/2014/main" val="1854561221"/>
                    </a:ext>
                  </a:extLst>
                </a:gridCol>
                <a:gridCol w="5108803">
                  <a:extLst>
                    <a:ext uri="{9D8B030D-6E8A-4147-A177-3AD203B41FA5}">
                      <a16:colId xmlns:a16="http://schemas.microsoft.com/office/drawing/2014/main" val="320486937"/>
                    </a:ext>
                  </a:extLst>
                </a:gridCol>
              </a:tblGrid>
              <a:tr h="1796800">
                <a:tc>
                  <a:txBody>
                    <a:bodyPr/>
                    <a:lstStyle/>
                    <a:p>
                      <a:endParaRPr lang="ja-JP" altLang="en-US">
                        <a:effectLst/>
                      </a:endParaRPr>
                    </a:p>
                  </a:txBody>
                  <a:tcPr anchor="ctr">
                    <a:lnL>
                      <a:noFill/>
                    </a:lnL>
                    <a:lnR>
                      <a:noFill/>
                    </a:lnR>
                    <a:lnT>
                      <a:noFill/>
                    </a:lnT>
                    <a:lnB>
                      <a:noFill/>
                    </a:lnB>
                    <a:noFill/>
                  </a:tcPr>
                </a:tc>
                <a:tc>
                  <a:txBody>
                    <a:bodyPr/>
                    <a:lstStyle/>
                    <a:p>
                      <a:endParaRPr lang="ja-JP" altLang="en-US" dirty="0">
                        <a:effectLst/>
                      </a:endParaRPr>
                    </a:p>
                  </a:txBody>
                  <a:tcPr anchor="ctr">
                    <a:lnL>
                      <a:noFill/>
                    </a:lnL>
                    <a:lnR>
                      <a:noFill/>
                    </a:lnR>
                    <a:lnT>
                      <a:noFill/>
                    </a:lnT>
                    <a:lnB>
                      <a:noFill/>
                    </a:lnB>
                    <a:noFill/>
                  </a:tcPr>
                </a:tc>
                <a:extLst>
                  <a:ext uri="{0D108BD9-81ED-4DB2-BD59-A6C34878D82A}">
                    <a16:rowId xmlns:a16="http://schemas.microsoft.com/office/drawing/2014/main" val="2970706269"/>
                  </a:ext>
                </a:extLst>
              </a:tr>
            </a:tbl>
          </a:graphicData>
        </a:graphic>
      </p:graphicFrame>
      <p:graphicFrame>
        <p:nvGraphicFramePr>
          <p:cNvPr id="9" name="表 8">
            <a:extLst>
              <a:ext uri="{FF2B5EF4-FFF2-40B4-BE49-F238E27FC236}">
                <a16:creationId xmlns:a16="http://schemas.microsoft.com/office/drawing/2014/main" id="{823FD4AF-D7E3-8215-8418-0049249E5F96}"/>
              </a:ext>
            </a:extLst>
          </p:cNvPr>
          <p:cNvGraphicFramePr>
            <a:graphicFrameLocks noGrp="1"/>
          </p:cNvGraphicFramePr>
          <p:nvPr/>
        </p:nvGraphicFramePr>
        <p:xfrm>
          <a:off x="12603660" y="5614495"/>
          <a:ext cx="5090523" cy="2179388"/>
        </p:xfrm>
        <a:graphic>
          <a:graphicData uri="http://schemas.openxmlformats.org/drawingml/2006/table">
            <a:tbl>
              <a:tblPr/>
              <a:tblGrid>
                <a:gridCol w="246600">
                  <a:extLst>
                    <a:ext uri="{9D8B030D-6E8A-4147-A177-3AD203B41FA5}">
                      <a16:colId xmlns:a16="http://schemas.microsoft.com/office/drawing/2014/main" val="3072114905"/>
                    </a:ext>
                  </a:extLst>
                </a:gridCol>
                <a:gridCol w="4843923">
                  <a:extLst>
                    <a:ext uri="{9D8B030D-6E8A-4147-A177-3AD203B41FA5}">
                      <a16:colId xmlns:a16="http://schemas.microsoft.com/office/drawing/2014/main" val="2474987359"/>
                    </a:ext>
                  </a:extLst>
                </a:gridCol>
              </a:tblGrid>
              <a:tr h="2179388">
                <a:tc>
                  <a:txBody>
                    <a:bodyPr/>
                    <a:lstStyle/>
                    <a:p>
                      <a:endParaRPr lang="ja-JP" altLang="en-US">
                        <a:effectLst/>
                      </a:endParaRPr>
                    </a:p>
                  </a:txBody>
                  <a:tcPr anchor="ctr">
                    <a:lnL>
                      <a:noFill/>
                    </a:lnL>
                    <a:lnR>
                      <a:noFill/>
                    </a:lnR>
                    <a:lnT>
                      <a:noFill/>
                    </a:lnT>
                    <a:lnB>
                      <a:noFill/>
                    </a:lnB>
                    <a:noFill/>
                  </a:tcPr>
                </a:tc>
                <a:tc>
                  <a:txBody>
                    <a:bodyPr/>
                    <a:lstStyle/>
                    <a:p>
                      <a:endParaRPr lang="ja-JP" altLang="en-US" dirty="0">
                        <a:effectLst/>
                      </a:endParaRPr>
                    </a:p>
                  </a:txBody>
                  <a:tcPr anchor="ctr">
                    <a:lnL>
                      <a:noFill/>
                    </a:lnL>
                    <a:lnR>
                      <a:noFill/>
                    </a:lnR>
                    <a:lnT>
                      <a:noFill/>
                    </a:lnT>
                    <a:lnB>
                      <a:noFill/>
                    </a:lnB>
                    <a:noFill/>
                  </a:tcPr>
                </a:tc>
                <a:extLst>
                  <a:ext uri="{0D108BD9-81ED-4DB2-BD59-A6C34878D82A}">
                    <a16:rowId xmlns:a16="http://schemas.microsoft.com/office/drawing/2014/main" val="111056211"/>
                  </a:ext>
                </a:extLst>
              </a:tr>
            </a:tbl>
          </a:graphicData>
        </a:graphic>
      </p:graphicFrame>
      <p:sp>
        <p:nvSpPr>
          <p:cNvPr id="10" name="Rectangle 1">
            <a:extLst>
              <a:ext uri="{FF2B5EF4-FFF2-40B4-BE49-F238E27FC236}">
                <a16:creationId xmlns:a16="http://schemas.microsoft.com/office/drawing/2014/main" id="{30885E4C-2230-658C-06DE-345E0DED6F3F}"/>
              </a:ext>
            </a:extLst>
          </p:cNvPr>
          <p:cNvSpPr>
            <a:spLocks noChangeArrowheads="1"/>
          </p:cNvSpPr>
          <p:nvPr/>
        </p:nvSpPr>
        <p:spPr bwMode="auto">
          <a:xfrm rot="10800000" flipV="1">
            <a:off x="5261497" y="374319"/>
            <a:ext cx="6633419" cy="6109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100" dirty="0">
                <a:solidFill>
                  <a:srgbClr val="000000"/>
                </a:solidFill>
                <a:latin typeface="+mj-ea"/>
                <a:ea typeface="+mj-ea"/>
              </a:rPr>
              <a:t>１）</a:t>
            </a:r>
            <a:r>
              <a:rPr kumimoji="0" lang="ja-JP" altLang="ja-JP" sz="1100" b="0" i="0" u="none" strike="noStrike" cap="none" normalizeH="0" baseline="0" dirty="0">
                <a:ln>
                  <a:noFill/>
                </a:ln>
                <a:solidFill>
                  <a:srgbClr val="000000"/>
                </a:solidFill>
                <a:effectLst/>
                <a:latin typeface="+mj-ea"/>
                <a:ea typeface="+mj-ea"/>
              </a:rPr>
              <a:t> 「利用者氏名」、「生年月日」、「要介護認定の状況」及び「住所」の欄について</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は、必要な事項を記入すること。</a:t>
            </a:r>
            <a:endParaRPr kumimoji="0" lang="en-US" altLang="ja-JP" sz="1100" b="0" i="0" u="none" strike="noStrike" cap="none" normalizeH="0" baseline="0" dirty="0">
              <a:ln>
                <a:noFill/>
              </a:ln>
              <a:solidFill>
                <a:srgbClr val="000000"/>
              </a:solidFill>
              <a:effectLst/>
              <a:latin typeface="+mj-ea"/>
              <a:ea typeface="+mj-ea"/>
            </a:endParaRPr>
          </a:p>
          <a:p>
            <a:pPr marL="0" algn="l" rtl="0" eaLnBrk="1" fontAlgn="ctr" latinLnBrk="0" hangingPunct="1">
              <a:spcBef>
                <a:spcPts val="0"/>
              </a:spcBef>
              <a:spcAft>
                <a:spcPts val="0"/>
              </a:spcAft>
            </a:pPr>
            <a:r>
              <a:rPr lang="ja-JP" altLang="en-US" sz="1100" dirty="0">
                <a:solidFill>
                  <a:srgbClr val="000000"/>
                </a:solidFill>
                <a:latin typeface="+mj-ea"/>
                <a:ea typeface="+mj-ea"/>
              </a:rPr>
              <a:t>２）</a:t>
            </a:r>
            <a:r>
              <a:rPr kumimoji="1" lang="ja-JP" altLang="ja-JP" sz="1100" b="0" i="0" u="none" strike="noStrike" kern="1200" dirty="0">
                <a:solidFill>
                  <a:srgbClr val="000000"/>
                </a:solidFill>
                <a:effectLst/>
                <a:latin typeface="+mj-ea"/>
                <a:ea typeface="+mj-ea"/>
              </a:rPr>
              <a:t>「訪問日」の欄について指定訪問看護を実施した年月を記入すること。</a:t>
            </a:r>
            <a:endParaRPr kumimoji="1" lang="en-US" altLang="ja-JP" sz="1100" b="0" i="0" u="none" strike="noStrike" kern="1200" dirty="0">
              <a:solidFill>
                <a:srgbClr val="000000"/>
              </a:solidFill>
              <a:effectLst/>
              <a:latin typeface="+mj-ea"/>
              <a:ea typeface="+mj-ea"/>
            </a:endParaRPr>
          </a:p>
          <a:p>
            <a:pPr marL="0" algn="l" rtl="0" eaLnBrk="1" fontAlgn="ctr" latinLnBrk="0" hangingPunct="1">
              <a:spcBef>
                <a:spcPts val="0"/>
              </a:spcBef>
              <a:spcAft>
                <a:spcPts val="0"/>
              </a:spcAft>
            </a:pPr>
            <a:r>
              <a:rPr lang="ja-JP" altLang="en-US" sz="1100" dirty="0">
                <a:solidFill>
                  <a:srgbClr val="000000"/>
                </a:solidFill>
                <a:latin typeface="+mj-ea"/>
                <a:ea typeface="+mj-ea"/>
              </a:rPr>
              <a:t>３）</a:t>
            </a:r>
            <a:r>
              <a:rPr kumimoji="1" lang="ja-JP" altLang="ja-JP" sz="1100" b="0" i="0" u="none" strike="noStrike" kern="1200" dirty="0">
                <a:solidFill>
                  <a:srgbClr val="000000"/>
                </a:solidFill>
                <a:effectLst/>
                <a:latin typeface="+mj-ea"/>
                <a:ea typeface="+mj-ea"/>
              </a:rPr>
              <a:t>「病状の経過」の欄について</a:t>
            </a:r>
            <a:br>
              <a:rPr kumimoji="1" lang="ja-JP" altLang="ja-JP" sz="1100" b="0" i="0" u="none" strike="noStrike" kern="1200" dirty="0">
                <a:solidFill>
                  <a:srgbClr val="000000"/>
                </a:solidFill>
                <a:effectLst/>
                <a:latin typeface="+mj-ea"/>
                <a:ea typeface="+mj-ea"/>
              </a:rPr>
            </a:br>
            <a:r>
              <a:rPr kumimoji="1" lang="ja-JP" altLang="ja-JP" sz="1100" b="0" i="0" u="none" strike="noStrike" kern="1200" dirty="0">
                <a:solidFill>
                  <a:srgbClr val="000000"/>
                </a:solidFill>
                <a:effectLst/>
                <a:latin typeface="+mj-ea"/>
                <a:ea typeface="+mj-ea"/>
              </a:rPr>
              <a:t>利用者の病状、日常生活動作（ＡＤＬ）の状況等について記入すること。</a:t>
            </a:r>
            <a:endParaRPr lang="ja-JP" altLang="ja-JP" sz="1100" b="0" i="0" u="none" strike="noStrike" dirty="0">
              <a:effectLst/>
              <a:latin typeface="+mj-ea"/>
              <a:ea typeface="+mj-e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100" dirty="0">
                <a:solidFill>
                  <a:srgbClr val="000000"/>
                </a:solidFill>
                <a:latin typeface="+mj-ea"/>
                <a:ea typeface="+mj-ea"/>
              </a:rPr>
              <a:t>４）</a:t>
            </a:r>
            <a:r>
              <a:rPr kumimoji="0" lang="ja-JP" altLang="ja-JP" sz="1100" b="0" i="0" u="none" strike="noStrike" cap="none" normalizeH="0" baseline="0" dirty="0">
                <a:ln>
                  <a:noFill/>
                </a:ln>
                <a:solidFill>
                  <a:srgbClr val="000000"/>
                </a:solidFill>
                <a:effectLst/>
                <a:latin typeface="+mj-ea"/>
                <a:ea typeface="+mj-ea"/>
              </a:rPr>
              <a:t>「看護・リハビリテーションの内容」及び「看護の内容」の欄について</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実施した指定訪問看護の内容について具体的に記入すること。</a:t>
            </a:r>
            <a:br>
              <a:rPr kumimoji="0" lang="ja-JP" altLang="ja-JP" sz="1100" b="0" i="0" u="none" strike="noStrike" cap="none" normalizeH="0" baseline="0" dirty="0">
                <a:ln>
                  <a:noFill/>
                </a:ln>
                <a:solidFill>
                  <a:srgbClr val="000000"/>
                </a:solidFill>
                <a:effectLst/>
                <a:latin typeface="+mj-ea"/>
                <a:ea typeface="+mj-ea"/>
              </a:rPr>
            </a:br>
            <a:r>
              <a:rPr kumimoji="0" lang="ja-JP" altLang="en-US" sz="1100" b="0" i="0" u="none" strike="noStrike" cap="none" normalizeH="0" baseline="0" dirty="0">
                <a:ln>
                  <a:noFill/>
                </a:ln>
                <a:solidFill>
                  <a:srgbClr val="000000"/>
                </a:solidFill>
                <a:effectLst/>
                <a:latin typeface="+mj-ea"/>
                <a:ea typeface="+mj-ea"/>
              </a:rPr>
              <a:t>５）</a:t>
            </a:r>
            <a:r>
              <a:rPr kumimoji="0" lang="ja-JP" altLang="ja-JP" sz="1100" b="0" i="0" u="none" strike="noStrike" cap="none" normalizeH="0" baseline="0" dirty="0">
                <a:ln>
                  <a:noFill/>
                </a:ln>
                <a:solidFill>
                  <a:srgbClr val="000000"/>
                </a:solidFill>
                <a:effectLst/>
                <a:latin typeface="+mj-ea"/>
                <a:ea typeface="+mj-ea"/>
              </a:rPr>
              <a:t>「家庭での介護の状況」及び「家族等との関係」の欄について</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利用者の家族等の介護の実施状況、健康状態、療養環境等について必要に応じて</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記入すること。精神疾患を有する者を対象として指定訪問看護を行う場合にあって</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は、当該報告書中「家族等との関係」欄には、利用者と当該利用者の家族、友人等</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との対人関係について記入すること。</a:t>
            </a:r>
            <a:br>
              <a:rPr kumimoji="0" lang="ja-JP" altLang="ja-JP" sz="1100" b="0" i="0" u="none" strike="noStrike" cap="none" normalizeH="0" baseline="0" dirty="0">
                <a:ln>
                  <a:noFill/>
                </a:ln>
                <a:solidFill>
                  <a:srgbClr val="000000"/>
                </a:solidFill>
                <a:effectLst/>
                <a:latin typeface="+mj-ea"/>
                <a:ea typeface="+mj-ea"/>
              </a:rPr>
            </a:br>
            <a:r>
              <a:rPr kumimoji="0" lang="ja-JP" altLang="en-US" sz="1100" b="0" i="0" u="none" strike="noStrike" cap="none" normalizeH="0" baseline="0" dirty="0">
                <a:ln>
                  <a:noFill/>
                </a:ln>
                <a:solidFill>
                  <a:srgbClr val="000000"/>
                </a:solidFill>
                <a:effectLst/>
                <a:latin typeface="+mj-ea"/>
                <a:ea typeface="+mj-ea"/>
              </a:rPr>
              <a:t>６）</a:t>
            </a:r>
            <a:r>
              <a:rPr kumimoji="0" lang="ja-JP" altLang="ja-JP" sz="1100" b="0" i="0" u="none" strike="noStrike" cap="none" normalizeH="0" baseline="0" dirty="0">
                <a:ln>
                  <a:noFill/>
                </a:ln>
                <a:solidFill>
                  <a:srgbClr val="000000"/>
                </a:solidFill>
                <a:effectLst/>
                <a:latin typeface="+mj-ea"/>
                <a:ea typeface="+mj-ea"/>
              </a:rPr>
              <a:t>「衛生材料等の使用量および使用状況」の欄について</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指定訪問看護における処置に使用した衛生材料等の名称、使用及び交換頻度、１</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ヶ月間における使用量を記入すること。</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の療養状況を踏まえた上で、処置に係る衛生材料等の種類・サイズ・量の変更が必</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要な場合に記入すること。</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と情報提供日を記入すること。情報提供先及び情報提供日が複数ある場合には、記</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入欄を適宜追加して記載すること。</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すること。</a:t>
            </a:r>
            <a:endParaRPr kumimoji="0" lang="en-US" altLang="ja-JP" sz="1100" b="0" i="0" u="none" strike="noStrike" cap="none" normalizeH="0" baseline="0" dirty="0">
              <a:ln>
                <a:noFill/>
              </a:ln>
              <a:solidFill>
                <a:srgbClr val="000000"/>
              </a:solidFill>
              <a:effectLst/>
              <a:latin typeface="+mj-ea"/>
              <a:ea typeface="+mj-ea"/>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100" b="0" i="0" u="none" strike="noStrike" kern="1200" dirty="0">
                <a:solidFill>
                  <a:srgbClr val="000000"/>
                </a:solidFill>
                <a:effectLst/>
                <a:latin typeface="+mj-ea"/>
                <a:ea typeface="+mj-ea"/>
              </a:rPr>
              <a:t>７）</a:t>
            </a:r>
            <a:r>
              <a:rPr kumimoji="1" lang="ja-JP" altLang="ja-JP" sz="1100" b="0" i="0" u="none" strike="noStrike" kern="1200" dirty="0">
                <a:solidFill>
                  <a:srgbClr val="000000"/>
                </a:solidFill>
                <a:effectLst/>
                <a:latin typeface="+mj-ea"/>
                <a:ea typeface="+mj-ea"/>
              </a:rPr>
              <a:t>「衛生材料等の種類・量の変更」の欄について</a:t>
            </a:r>
            <a:br>
              <a:rPr kumimoji="1" lang="ja-JP" altLang="ja-JP" sz="1100" b="0" i="0" u="none" strike="noStrike" kern="1200" dirty="0">
                <a:solidFill>
                  <a:srgbClr val="000000"/>
                </a:solidFill>
                <a:effectLst/>
                <a:latin typeface="+mj-ea"/>
                <a:ea typeface="+mj-ea"/>
              </a:rPr>
            </a:br>
            <a:r>
              <a:rPr kumimoji="1" lang="ja-JP" altLang="ja-JP" sz="1100" b="0" i="0" u="none" strike="noStrike" kern="1200" dirty="0">
                <a:solidFill>
                  <a:srgbClr val="000000"/>
                </a:solidFill>
                <a:effectLst/>
                <a:latin typeface="+mj-ea"/>
                <a:ea typeface="+mj-ea"/>
              </a:rPr>
              <a:t>衛生材料等の変更の必要性の有無について○をつけること。変更内容は、利用者</a:t>
            </a:r>
            <a:endParaRPr lang="ja-JP" altLang="ja-JP" sz="1100" b="0" i="0" u="none" strike="noStrike" dirty="0">
              <a:effectLst/>
              <a:latin typeface="+mj-ea"/>
              <a:ea typeface="+mj-ea"/>
            </a:endParaRPr>
          </a:p>
          <a:p>
            <a:pPr marL="0" algn="l" rtl="0" eaLnBrk="1" fontAlgn="ctr" latinLnBrk="0" hangingPunct="1">
              <a:spcBef>
                <a:spcPts val="0"/>
              </a:spcBef>
              <a:spcAft>
                <a:spcPts val="0"/>
              </a:spcAft>
            </a:pPr>
            <a:r>
              <a:rPr lang="ja-JP" altLang="en-US" sz="1100" dirty="0">
                <a:solidFill>
                  <a:srgbClr val="000000"/>
                </a:solidFill>
                <a:latin typeface="+mj-ea"/>
                <a:ea typeface="+mj-ea"/>
              </a:rPr>
              <a:t>８）</a:t>
            </a:r>
            <a:r>
              <a:rPr kumimoji="1" lang="ja-JP" altLang="ja-JP" sz="1100" b="0" i="0" u="none" strike="noStrike" kern="1200" dirty="0">
                <a:solidFill>
                  <a:srgbClr val="000000"/>
                </a:solidFill>
                <a:effectLst/>
                <a:latin typeface="+mj-ea"/>
                <a:ea typeface="+mj-ea"/>
              </a:rPr>
              <a:t>「情報提供」の欄について</a:t>
            </a:r>
            <a:br>
              <a:rPr kumimoji="1" lang="ja-JP" altLang="ja-JP" sz="1100" b="0" i="0" u="none" strike="noStrike" kern="1200" dirty="0">
                <a:solidFill>
                  <a:srgbClr val="000000"/>
                </a:solidFill>
                <a:effectLst/>
                <a:latin typeface="+mj-ea"/>
                <a:ea typeface="+mj-ea"/>
              </a:rPr>
            </a:br>
            <a:r>
              <a:rPr kumimoji="1" lang="ja-JP" altLang="ja-JP" sz="1100" b="0" i="0" u="none" strike="noStrike" kern="1200" dirty="0">
                <a:solidFill>
                  <a:srgbClr val="000000"/>
                </a:solidFill>
                <a:effectLst/>
                <a:latin typeface="+mj-ea"/>
                <a:ea typeface="+mj-ea"/>
              </a:rPr>
              <a:t>訪問看護情報提供療養費の算定に係る情報提供を行った場合は、その情報提供先</a:t>
            </a:r>
            <a:endParaRPr lang="ja-JP" altLang="ja-JP" sz="1100" b="0" i="0" u="none" strike="noStrike" dirty="0">
              <a:effectLst/>
              <a:latin typeface="+mj-ea"/>
              <a:ea typeface="+mj-ea"/>
            </a:endParaRPr>
          </a:p>
          <a:p>
            <a:pPr fontAlgn="ctr"/>
            <a:r>
              <a:rPr lang="ja-JP" altLang="en-US" sz="1100" dirty="0">
                <a:solidFill>
                  <a:srgbClr val="FF0000"/>
                </a:solidFill>
                <a:latin typeface="+mj-ea"/>
                <a:ea typeface="+mj-ea"/>
              </a:rPr>
              <a:t>９）</a:t>
            </a:r>
            <a:r>
              <a:rPr kumimoji="1" lang="ja-JP" altLang="ja-JP" sz="1100" b="0" i="0" u="none" strike="noStrike" kern="1200" dirty="0">
                <a:solidFill>
                  <a:srgbClr val="FF0000"/>
                </a:solidFill>
                <a:effectLst/>
                <a:latin typeface="+mj-ea"/>
                <a:ea typeface="+mj-ea"/>
              </a:rPr>
              <a:t> 「特記すべき事項」の欄について</a:t>
            </a:r>
            <a:br>
              <a:rPr kumimoji="1" lang="ja-JP" altLang="ja-JP" sz="1100" b="0" i="0" u="none" strike="noStrike" kern="1200" dirty="0">
                <a:solidFill>
                  <a:srgbClr val="FF0000"/>
                </a:solidFill>
                <a:effectLst/>
                <a:latin typeface="+mj-ea"/>
                <a:ea typeface="+mj-ea"/>
              </a:rPr>
            </a:br>
            <a:r>
              <a:rPr kumimoji="1" lang="ja-JP" altLang="ja-JP" sz="1100" b="0" i="0" u="none" strike="noStrike" kern="1200" dirty="0">
                <a:solidFill>
                  <a:srgbClr val="FF0000"/>
                </a:solidFill>
                <a:effectLst/>
                <a:latin typeface="+mj-ea"/>
                <a:ea typeface="+mj-ea"/>
              </a:rPr>
              <a:t>前記の②から⑧までの各欄の事項以外に主治医に報告する必要のある事項を記入</a:t>
            </a:r>
            <a:r>
              <a:rPr kumimoji="0" lang="ja-JP" altLang="ja-JP" sz="1100" b="0" i="0" u="none" strike="noStrike" cap="none" normalizeH="0" baseline="0" dirty="0">
                <a:ln>
                  <a:noFill/>
                </a:ln>
                <a:solidFill>
                  <a:srgbClr val="FF0000"/>
                </a:solidFill>
                <a:effectLst/>
                <a:latin typeface="+mj-ea"/>
                <a:ea typeface="+mj-ea"/>
              </a:rPr>
              <a:t>また、頻回に訪問看護を行った場合、提供した訪問看護の内容についても記入すること。</a:t>
            </a:r>
            <a:endParaRPr kumimoji="0" lang="en-US" altLang="ja-JP" sz="1100" b="0" i="0" u="none" strike="noStrike" cap="none" normalizeH="0" baseline="0" dirty="0">
              <a:ln>
                <a:noFill/>
              </a:ln>
              <a:solidFill>
                <a:srgbClr val="FF0000"/>
              </a:solidFill>
              <a:effectLst/>
              <a:latin typeface="+mj-ea"/>
              <a:ea typeface="+mj-ea"/>
            </a:endParaRPr>
          </a:p>
          <a:p>
            <a:pPr fontAlgn="ctr"/>
            <a:r>
              <a:rPr kumimoji="0" lang="ja-JP" altLang="en-US" sz="1100" dirty="0">
                <a:solidFill>
                  <a:srgbClr val="FF0000"/>
                </a:solidFill>
                <a:latin typeface="+mj-ea"/>
                <a:ea typeface="+mj-ea"/>
              </a:rPr>
              <a:t>■超重要</a:t>
            </a:r>
            <a:endParaRPr kumimoji="0" lang="en-US" altLang="ja-JP" sz="1100" dirty="0">
              <a:solidFill>
                <a:srgbClr val="FF0000"/>
              </a:solidFill>
              <a:latin typeface="+mj-ea"/>
              <a:ea typeface="+mj-ea"/>
            </a:endParaRPr>
          </a:p>
          <a:p>
            <a:pPr fontAlgn="ctr"/>
            <a:r>
              <a:rPr kumimoji="0" lang="ja-JP" altLang="en-US" sz="1100" b="1" i="0" u="none" strike="noStrike" cap="none" normalizeH="0" baseline="0" dirty="0">
                <a:ln>
                  <a:noFill/>
                </a:ln>
                <a:solidFill>
                  <a:srgbClr val="FF0000"/>
                </a:solidFill>
                <a:effectLst/>
                <a:latin typeface="+mj-ea"/>
                <a:ea typeface="+mj-ea"/>
              </a:rPr>
              <a:t>複数回による頻回な訪問及び複数名の</a:t>
            </a:r>
            <a:r>
              <a:rPr kumimoji="0" lang="ja-JP" altLang="en-US" sz="1100" b="1" dirty="0">
                <a:solidFill>
                  <a:srgbClr val="FF0000"/>
                </a:solidFill>
                <a:latin typeface="+mj-ea"/>
                <a:ea typeface="+mj-ea"/>
              </a:rPr>
              <a:t>訪問、夜勤・深夜帯に訪問が必要な</a:t>
            </a:r>
            <a:r>
              <a:rPr kumimoji="0" lang="ja-JP" altLang="en-US" sz="1100" b="1" i="0" u="none" strike="noStrike" cap="none" normalizeH="0" baseline="0" dirty="0">
                <a:ln>
                  <a:noFill/>
                </a:ln>
                <a:solidFill>
                  <a:srgbClr val="FF0000"/>
                </a:solidFill>
                <a:effectLst/>
                <a:latin typeface="+mj-ea"/>
                <a:ea typeface="+mj-ea"/>
              </a:rPr>
              <a:t>理由をしっかり記載する事。必ず</a:t>
            </a:r>
            <a:r>
              <a:rPr kumimoji="0" lang="ja-JP" altLang="en-US" sz="1400" b="1" i="0" u="none" strike="noStrike" cap="none" normalizeH="0" baseline="0" dirty="0">
                <a:ln>
                  <a:noFill/>
                </a:ln>
                <a:solidFill>
                  <a:srgbClr val="FF0000"/>
                </a:solidFill>
                <a:effectLst/>
                <a:latin typeface="+mj-ea"/>
                <a:ea typeface="+mj-ea"/>
              </a:rPr>
              <a:t>「～の理由により頻回訪問または複数目の訪問が必要」</a:t>
            </a:r>
            <a:r>
              <a:rPr kumimoji="0" lang="ja-JP" altLang="en-US" sz="1100" b="1" i="0" u="none" strike="noStrike" cap="none" normalizeH="0" baseline="0" dirty="0">
                <a:ln>
                  <a:noFill/>
                </a:ln>
                <a:solidFill>
                  <a:srgbClr val="FF0000"/>
                </a:solidFill>
                <a:effectLst/>
                <a:latin typeface="+mj-ea"/>
                <a:ea typeface="+mj-ea"/>
              </a:rPr>
              <a:t>と記載すること。</a:t>
            </a:r>
            <a:endParaRPr kumimoji="0" lang="en-US" altLang="ja-JP" sz="1100" b="1" i="0" u="none" strike="noStrike" cap="none" normalizeH="0" baseline="0" dirty="0">
              <a:ln>
                <a:noFill/>
              </a:ln>
              <a:solidFill>
                <a:srgbClr val="FF0000"/>
              </a:solidFill>
              <a:effectLst/>
              <a:latin typeface="+mj-ea"/>
              <a:ea typeface="+mj-ea"/>
            </a:endParaRPr>
          </a:p>
          <a:p>
            <a:pPr fontAlgn="ctr"/>
            <a:r>
              <a:rPr kumimoji="0" lang="en-US" altLang="ja-JP" sz="1100" b="0" i="0" u="none" strike="noStrike" cap="none" normalizeH="0" baseline="0" dirty="0">
                <a:ln>
                  <a:noFill/>
                </a:ln>
                <a:solidFill>
                  <a:srgbClr val="FF0000"/>
                </a:solidFill>
                <a:effectLst/>
                <a:latin typeface="+mj-ea"/>
                <a:ea typeface="+mj-ea"/>
              </a:rPr>
              <a:t>※</a:t>
            </a:r>
            <a:r>
              <a:rPr kumimoji="0" lang="ja-JP" altLang="en-US" sz="1100" b="0" i="0" u="none" strike="noStrike" cap="none" normalizeH="0" baseline="0" dirty="0">
                <a:ln>
                  <a:noFill/>
                </a:ln>
                <a:solidFill>
                  <a:srgbClr val="FF0000"/>
                </a:solidFill>
                <a:effectLst/>
                <a:latin typeface="+mj-ea"/>
                <a:ea typeface="+mj-ea"/>
              </a:rPr>
              <a:t>別紙「訪問看護報告書の書き方」参照</a:t>
            </a:r>
            <a:endParaRPr kumimoji="0" lang="ja-JP" altLang="ja-JP" sz="1100" b="0" i="0" u="none" strike="noStrike" cap="none" normalizeH="0" baseline="0" dirty="0">
              <a:ln>
                <a:noFill/>
              </a:ln>
              <a:solidFill>
                <a:srgbClr val="FF0000"/>
              </a:solidFill>
              <a:effectLst/>
              <a:latin typeface="+mj-ea"/>
              <a:ea typeface="+mj-ea"/>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100" b="0" i="0" u="none" strike="noStrike" cap="none" normalizeH="0" baseline="0" dirty="0">
                <a:ln>
                  <a:noFill/>
                </a:ln>
                <a:solidFill>
                  <a:srgbClr val="000000"/>
                </a:solidFill>
                <a:effectLst/>
                <a:latin typeface="+mj-ea"/>
                <a:ea typeface="+mj-ea"/>
              </a:rPr>
              <a:t>１０）</a:t>
            </a:r>
            <a:r>
              <a:rPr kumimoji="0" lang="ja-JP" altLang="ja-JP" sz="1100" b="0" i="0" u="none" strike="noStrike" cap="none" normalizeH="0" baseline="0" dirty="0">
                <a:ln>
                  <a:noFill/>
                </a:ln>
                <a:solidFill>
                  <a:srgbClr val="000000"/>
                </a:solidFill>
                <a:effectLst/>
                <a:latin typeface="+mj-ea"/>
                <a:ea typeface="+mj-ea"/>
              </a:rPr>
              <a:t>「ＧＡＦ」の欄について</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精神科訪問看護報告書においては、月の初日の指定訪問看護時におけるＧＡＦ尺</a:t>
            </a:r>
            <a:br>
              <a:rPr kumimoji="0" lang="ja-JP" altLang="ja-JP" sz="1100" b="0" i="0" u="none" strike="noStrike" cap="none" normalizeH="0" baseline="0" dirty="0">
                <a:ln>
                  <a:noFill/>
                </a:ln>
                <a:solidFill>
                  <a:srgbClr val="000000"/>
                </a:solidFill>
                <a:effectLst/>
                <a:latin typeface="+mj-ea"/>
                <a:ea typeface="+mj-ea"/>
              </a:rPr>
            </a:br>
            <a:r>
              <a:rPr kumimoji="0" lang="ja-JP" altLang="ja-JP" sz="1100" b="0" i="0" u="none" strike="noStrike" cap="none" normalizeH="0" baseline="0" dirty="0">
                <a:ln>
                  <a:noFill/>
                </a:ln>
                <a:solidFill>
                  <a:srgbClr val="000000"/>
                </a:solidFill>
                <a:effectLst/>
                <a:latin typeface="+mj-ea"/>
                <a:ea typeface="+mj-ea"/>
              </a:rPr>
              <a:t>度により判定した値及び判定した年月日を記入すること。</a:t>
            </a:r>
            <a:r>
              <a:rPr kumimoji="0" lang="ja-JP" altLang="ja-JP" sz="1100" b="0" i="0" u="none" strike="noStrike" cap="none" normalizeH="0" baseline="0" dirty="0">
                <a:ln>
                  <a:noFill/>
                </a:ln>
                <a:solidFill>
                  <a:schemeClr val="tx1"/>
                </a:solidFill>
                <a:effectLst/>
                <a:latin typeface="+mj-ea"/>
                <a:ea typeface="+mj-ea"/>
              </a:rPr>
              <a:t> </a:t>
            </a:r>
            <a:endParaRPr kumimoji="0" lang="en-US" altLang="ja-JP" sz="1100" b="0" i="0" u="none" strike="noStrike" cap="none" normalizeH="0" baseline="0" dirty="0">
              <a:ln>
                <a:noFill/>
              </a:ln>
              <a:solidFill>
                <a:schemeClr val="tx1"/>
              </a:solidFill>
              <a:effectLst/>
              <a:latin typeface="+mj-ea"/>
              <a:ea typeface="+mj-ea"/>
            </a:endParaRPr>
          </a:p>
        </p:txBody>
      </p:sp>
      <p:sp>
        <p:nvSpPr>
          <p:cNvPr id="2" name="四角形: 角を丸くする 1">
            <a:extLst>
              <a:ext uri="{FF2B5EF4-FFF2-40B4-BE49-F238E27FC236}">
                <a16:creationId xmlns:a16="http://schemas.microsoft.com/office/drawing/2014/main" id="{26155FCB-772D-4B13-1257-D8442D282800}"/>
              </a:ext>
            </a:extLst>
          </p:cNvPr>
          <p:cNvSpPr/>
          <p:nvPr/>
        </p:nvSpPr>
        <p:spPr>
          <a:xfrm>
            <a:off x="65510" y="5357279"/>
            <a:ext cx="4848650" cy="399758"/>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F44C0D22-8616-A979-9BD2-FC0CBDD50319}"/>
              </a:ext>
            </a:extLst>
          </p:cNvPr>
          <p:cNvSpPr txBox="1"/>
          <p:nvPr/>
        </p:nvSpPr>
        <p:spPr>
          <a:xfrm>
            <a:off x="0" y="5464379"/>
            <a:ext cx="577892" cy="276999"/>
          </a:xfrm>
          <a:prstGeom prst="rect">
            <a:avLst/>
          </a:prstGeom>
          <a:noFill/>
        </p:spPr>
        <p:txBody>
          <a:bodyPr wrap="square" rtlCol="0">
            <a:spAutoFit/>
          </a:bodyPr>
          <a:lstStyle/>
          <a:p>
            <a:r>
              <a:rPr kumimoji="1" lang="ja-JP" altLang="en-US" sz="1200" dirty="0">
                <a:solidFill>
                  <a:srgbClr val="FF0000"/>
                </a:solidFill>
              </a:rPr>
              <a:t>９）</a:t>
            </a:r>
          </a:p>
        </p:txBody>
      </p:sp>
      <p:sp>
        <p:nvSpPr>
          <p:cNvPr id="12" name="正方形/長方形 11">
            <a:extLst>
              <a:ext uri="{FF2B5EF4-FFF2-40B4-BE49-F238E27FC236}">
                <a16:creationId xmlns:a16="http://schemas.microsoft.com/office/drawing/2014/main" id="{7E556DEC-3C49-92CD-E3AE-AA38E61DE829}"/>
              </a:ext>
            </a:extLst>
          </p:cNvPr>
          <p:cNvSpPr/>
          <p:nvPr/>
        </p:nvSpPr>
        <p:spPr>
          <a:xfrm>
            <a:off x="3354705" y="6248400"/>
            <a:ext cx="1074420" cy="4605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28622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37">
            <a:extLst>
              <a:ext uri="{FF2B5EF4-FFF2-40B4-BE49-F238E27FC236}">
                <a16:creationId xmlns:a16="http://schemas.microsoft.com/office/drawing/2014/main" id="{00000000-0008-0000-1400-000025000000}"/>
              </a:ext>
            </a:extLst>
          </p:cNvPr>
          <p:cNvSpPr txBox="1"/>
          <p:nvPr/>
        </p:nvSpPr>
        <p:spPr>
          <a:xfrm>
            <a:off x="5315350" y="585804"/>
            <a:ext cx="6125340" cy="5887241"/>
          </a:xfrm>
          <a:prstGeom prst="rect">
            <a:avLst/>
          </a:prstGeom>
          <a:solidFill>
            <a:schemeClr val="bg1"/>
          </a:solidFill>
          <a:ln w="9525" cap="flat" cmpd="sng">
            <a:noFill/>
            <a:prstDash val="solid"/>
            <a:round/>
            <a:headEnd type="none" w="sm" len="sm"/>
            <a:tailEnd type="none" w="sm" len="sm"/>
          </a:ln>
        </p:spPr>
        <p:txBody>
          <a:bodyPr spcFirstLastPara="1" wrap="square" lIns="91425" tIns="45700" rIns="91425" bIns="4570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■業務ルール</a:t>
            </a: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１）訪問介護サービスを組む担当と相談してサービス日時を決める。日時は介護が優先、看護はなるべく合わせる</a:t>
            </a: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・注入や浣腸、軟膏塗布のタイミング等は入浴前または後などがいい為、介護のサービス日時も把握すること</a:t>
            </a: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２）（深夜）は深夜加算、（早朝）（夜間）は夜朝加算の時間帯である</a:t>
            </a: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３）</a:t>
            </a:r>
            <a:r>
              <a:rPr lang="en-US" sz="1400" dirty="0">
                <a:solidFill>
                  <a:schemeClr val="dk1"/>
                </a:solidFill>
                <a:latin typeface="Calibri"/>
                <a:ea typeface="Calibri"/>
                <a:cs typeface="Calibri"/>
                <a:sym typeface="Calibri"/>
              </a:rPr>
              <a:t>１週間単位でシートを分けて更新、保存を行う。</a:t>
            </a:r>
            <a:endParaRPr sz="1400" dirty="0"/>
          </a:p>
          <a:p>
            <a:pPr marL="0" lvl="0" indent="0" algn="l" rtl="0">
              <a:spcBef>
                <a:spcPts val="0"/>
              </a:spcBef>
              <a:spcAft>
                <a:spcPts val="0"/>
              </a:spcAft>
              <a:buSzPts val="2000"/>
              <a:buFont typeface="Arial"/>
              <a:buNone/>
            </a:pPr>
            <a:endParaRPr sz="1400" dirty="0"/>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４）</a:t>
            </a:r>
            <a:r>
              <a:rPr lang="en-US" sz="1400" dirty="0">
                <a:solidFill>
                  <a:schemeClr val="dk1"/>
                </a:solidFill>
                <a:latin typeface="Calibri"/>
                <a:ea typeface="Calibri"/>
                <a:cs typeface="Calibri"/>
                <a:sym typeface="Calibri"/>
              </a:rPr>
              <a:t>原則、前回の訪問から２時間以上間を空ける</a:t>
            </a:r>
            <a:endParaRPr sz="1400" dirty="0"/>
          </a:p>
          <a:p>
            <a:pPr marL="0" lvl="0" indent="0" algn="l" rtl="0">
              <a:spcBef>
                <a:spcPts val="0"/>
              </a:spcBef>
              <a:spcAft>
                <a:spcPts val="0"/>
              </a:spcAft>
              <a:buSzPts val="2000"/>
              <a:buFont typeface="Arial"/>
              <a:buNone/>
            </a:pPr>
            <a:endParaRPr sz="1400" dirty="0"/>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５）２：００から明け方までの就寝時間は気管切開のご利用者様や在宅医療機器</a:t>
            </a: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使用者、ベッドからの離床・転倒しそうなご利用者様を中心に訪問すること</a:t>
            </a: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endParaRPr lang="en-US" altLang="ja-JP"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６）</a:t>
            </a:r>
            <a:r>
              <a:rPr lang="en-US" altLang="ja-JP" sz="1400" dirty="0">
                <a:solidFill>
                  <a:schemeClr val="dk1"/>
                </a:solidFill>
                <a:latin typeface="Calibri"/>
                <a:ea typeface="Calibri"/>
                <a:cs typeface="Calibri"/>
                <a:sym typeface="Calibri"/>
              </a:rPr>
              <a:t>2</a:t>
            </a:r>
            <a:r>
              <a:rPr lang="en-US" sz="1400" dirty="0">
                <a:solidFill>
                  <a:schemeClr val="dk1"/>
                </a:solidFill>
                <a:latin typeface="Calibri"/>
                <a:ea typeface="Calibri"/>
                <a:cs typeface="Calibri"/>
                <a:sym typeface="Calibri"/>
              </a:rPr>
              <a:t>:00～明け方までの就寝時間帯は気管切開等の医療行為が必要な方</a:t>
            </a:r>
            <a:r>
              <a:rPr lang="ja-JP" altLang="en-US" sz="1400" dirty="0">
                <a:solidFill>
                  <a:schemeClr val="dk1"/>
                </a:solidFill>
                <a:latin typeface="Calibri"/>
                <a:ea typeface="Calibri"/>
                <a:cs typeface="Calibri"/>
                <a:sym typeface="Calibri"/>
              </a:rPr>
              <a:t>、もしくは</a:t>
            </a:r>
            <a:r>
              <a:rPr lang="en-US" sz="1400" dirty="0" err="1">
                <a:solidFill>
                  <a:schemeClr val="dk1"/>
                </a:solidFill>
                <a:latin typeface="Calibri"/>
                <a:ea typeface="Calibri"/>
                <a:cs typeface="Calibri"/>
                <a:sym typeface="Calibri"/>
              </a:rPr>
              <a:t>見守りが必要な</a:t>
            </a:r>
            <a:r>
              <a:rPr lang="ja-JP" altLang="en-US" sz="1400" dirty="0">
                <a:solidFill>
                  <a:schemeClr val="dk1"/>
                </a:solidFill>
                <a:latin typeface="Calibri"/>
                <a:ea typeface="Calibri"/>
                <a:cs typeface="Calibri"/>
                <a:sym typeface="Calibri"/>
              </a:rPr>
              <a:t>医療度の高い方や在宅医療機器を使用している</a:t>
            </a:r>
            <a:r>
              <a:rPr lang="en-US" sz="1400" dirty="0" err="1">
                <a:solidFill>
                  <a:schemeClr val="dk1"/>
                </a:solidFill>
                <a:latin typeface="Calibri"/>
                <a:ea typeface="Calibri"/>
                <a:cs typeface="Calibri"/>
                <a:sym typeface="Calibri"/>
              </a:rPr>
              <a:t>かたを入れる</a:t>
            </a:r>
            <a:endParaRPr sz="1400" dirty="0"/>
          </a:p>
          <a:p>
            <a:pPr marL="0" lvl="0" indent="0" algn="l" rtl="0">
              <a:spcBef>
                <a:spcPts val="0"/>
              </a:spcBef>
              <a:spcAft>
                <a:spcPts val="0"/>
              </a:spcAft>
              <a:buSzPts val="2000"/>
              <a:buFont typeface="Arial"/>
              <a:buNone/>
            </a:pPr>
            <a:endParaRPr sz="1400" dirty="0"/>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７）</a:t>
            </a:r>
            <a:r>
              <a:rPr lang="en-US" sz="1400" dirty="0" err="1">
                <a:solidFill>
                  <a:schemeClr val="dk1"/>
                </a:solidFill>
                <a:latin typeface="Calibri"/>
                <a:ea typeface="Calibri"/>
                <a:cs typeface="Calibri"/>
                <a:sym typeface="Calibri"/>
              </a:rPr>
              <a:t>インフォーマルサービスは別途、図形の中に入れて指示を出す</a:t>
            </a:r>
            <a:endParaRPr sz="1400" dirty="0"/>
          </a:p>
          <a:p>
            <a:pPr marL="0" lvl="0" indent="0" algn="l" rtl="0">
              <a:spcBef>
                <a:spcPts val="0"/>
              </a:spcBef>
              <a:spcAft>
                <a:spcPts val="0"/>
              </a:spcAft>
              <a:buSzPts val="2000"/>
              <a:buFont typeface="Arial"/>
              <a:buNone/>
            </a:pPr>
            <a:endParaRPr sz="1400" dirty="0"/>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ea typeface="Calibri"/>
                <a:cs typeface="Calibri"/>
                <a:sym typeface="Calibri"/>
              </a:rPr>
              <a:t>８）</a:t>
            </a:r>
            <a:r>
              <a:rPr lang="en-US" sz="1400" dirty="0" err="1">
                <a:solidFill>
                  <a:schemeClr val="dk1"/>
                </a:solidFill>
                <a:latin typeface="Calibri"/>
                <a:ea typeface="Calibri"/>
                <a:cs typeface="Calibri"/>
                <a:sym typeface="Calibri"/>
              </a:rPr>
              <a:t>ご利用者様が食事中の時間帯は喉詰めの吸引対応の緊急連絡があるかもしれないので専用電話は必ず持ち歩く</a:t>
            </a:r>
            <a:endParaRPr lang="en-US"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endParaRPr lang="en-US" sz="14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2000"/>
              <a:buFont typeface="Calibri"/>
              <a:buNone/>
            </a:pPr>
            <a:r>
              <a:rPr lang="ja-JP" altLang="en-US" sz="1400" dirty="0">
                <a:solidFill>
                  <a:schemeClr val="dk1"/>
                </a:solidFill>
                <a:latin typeface="Calibri"/>
                <a:cs typeface="Calibri"/>
                <a:sym typeface="Calibri"/>
              </a:rPr>
              <a:t>９）注入者には５～６時間の間隔をあけて実行する</a:t>
            </a:r>
            <a:endParaRPr sz="1400" dirty="0"/>
          </a:p>
        </p:txBody>
      </p:sp>
      <p:pic>
        <p:nvPicPr>
          <p:cNvPr id="7" name="図 6">
            <a:extLst>
              <a:ext uri="{FF2B5EF4-FFF2-40B4-BE49-F238E27FC236}">
                <a16:creationId xmlns:a16="http://schemas.microsoft.com/office/drawing/2014/main" id="{1B783B87-7831-DECE-5613-36C01F337ADB}"/>
              </a:ext>
            </a:extLst>
          </p:cNvPr>
          <p:cNvPicPr>
            <a:picLocks noChangeAspect="1"/>
          </p:cNvPicPr>
          <p:nvPr/>
        </p:nvPicPr>
        <p:blipFill>
          <a:blip r:embed="rId2"/>
          <a:stretch>
            <a:fillRect/>
          </a:stretch>
        </p:blipFill>
        <p:spPr>
          <a:xfrm>
            <a:off x="600161" y="498080"/>
            <a:ext cx="3057214" cy="6240854"/>
          </a:xfrm>
          <a:prstGeom prst="rect">
            <a:avLst/>
          </a:prstGeom>
        </p:spPr>
      </p:pic>
      <p:sp>
        <p:nvSpPr>
          <p:cNvPr id="8" name="矢印: 五方向 7">
            <a:extLst>
              <a:ext uri="{FF2B5EF4-FFF2-40B4-BE49-F238E27FC236}">
                <a16:creationId xmlns:a16="http://schemas.microsoft.com/office/drawing/2014/main" id="{D35FFAFA-CF1B-4DE5-BDE9-9B0844584560}"/>
              </a:ext>
            </a:extLst>
          </p:cNvPr>
          <p:cNvSpPr/>
          <p:nvPr/>
        </p:nvSpPr>
        <p:spPr>
          <a:xfrm flipH="1">
            <a:off x="3657375" y="5258856"/>
            <a:ext cx="1575529" cy="643891"/>
          </a:xfrm>
          <a:prstGeom prst="homePlat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1100" dirty="0"/>
              <a:t>●様インシュリン</a:t>
            </a:r>
          </a:p>
        </p:txBody>
      </p:sp>
      <p:sp>
        <p:nvSpPr>
          <p:cNvPr id="9" name="テキスト ボックス 8">
            <a:extLst>
              <a:ext uri="{FF2B5EF4-FFF2-40B4-BE49-F238E27FC236}">
                <a16:creationId xmlns:a16="http://schemas.microsoft.com/office/drawing/2014/main" id="{E3079021-D88D-CDEF-5C80-D8F9CF9F59AA}"/>
              </a:ext>
            </a:extLst>
          </p:cNvPr>
          <p:cNvSpPr txBox="1"/>
          <p:nvPr/>
        </p:nvSpPr>
        <p:spPr>
          <a:xfrm>
            <a:off x="-429714" y="2505075"/>
            <a:ext cx="184731" cy="369332"/>
          </a:xfrm>
          <a:prstGeom prst="rect">
            <a:avLst/>
          </a:prstGeom>
          <a:noFill/>
        </p:spPr>
        <p:txBody>
          <a:bodyPr wrap="none" rtlCol="0">
            <a:spAutoFit/>
          </a:bodyPr>
          <a:lstStyle/>
          <a:p>
            <a:endParaRPr kumimoji="1" lang="ja-JP" altLang="en-US" dirty="0"/>
          </a:p>
        </p:txBody>
      </p:sp>
      <p:sp>
        <p:nvSpPr>
          <p:cNvPr id="2" name="テキスト ボックス 1">
            <a:extLst>
              <a:ext uri="{FF2B5EF4-FFF2-40B4-BE49-F238E27FC236}">
                <a16:creationId xmlns:a16="http://schemas.microsoft.com/office/drawing/2014/main" id="{2C54D256-3953-2004-CF1D-10EA19FE18DE}"/>
              </a:ext>
            </a:extLst>
          </p:cNvPr>
          <p:cNvSpPr txBox="1"/>
          <p:nvPr/>
        </p:nvSpPr>
        <p:spPr>
          <a:xfrm>
            <a:off x="120326" y="128748"/>
            <a:ext cx="2723823" cy="369332"/>
          </a:xfrm>
          <a:prstGeom prst="rect">
            <a:avLst/>
          </a:prstGeom>
          <a:noFill/>
        </p:spPr>
        <p:txBody>
          <a:bodyPr wrap="none" rtlCol="0">
            <a:spAutoFit/>
          </a:bodyPr>
          <a:lstStyle/>
          <a:p>
            <a:r>
              <a:rPr lang="ja-JP" altLang="en-US" dirty="0"/>
              <a:t>■ルート表作成について</a:t>
            </a:r>
            <a:endParaRPr kumimoji="1" lang="ja-JP" altLang="en-US" dirty="0"/>
          </a:p>
        </p:txBody>
      </p:sp>
    </p:spTree>
    <p:extLst>
      <p:ext uri="{BB962C8B-B14F-4D97-AF65-F5344CB8AC3E}">
        <p14:creationId xmlns:p14="http://schemas.microsoft.com/office/powerpoint/2010/main" val="3723627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D112763-B41F-BE07-67F5-2548987A2983}"/>
              </a:ext>
            </a:extLst>
          </p:cNvPr>
          <p:cNvSpPr txBox="1"/>
          <p:nvPr/>
        </p:nvSpPr>
        <p:spPr>
          <a:xfrm>
            <a:off x="495300" y="241198"/>
            <a:ext cx="1569660" cy="369332"/>
          </a:xfrm>
          <a:prstGeom prst="rect">
            <a:avLst/>
          </a:prstGeom>
          <a:noFill/>
        </p:spPr>
        <p:txBody>
          <a:bodyPr wrap="none" rtlCol="0">
            <a:spAutoFit/>
          </a:bodyPr>
          <a:lstStyle/>
          <a:p>
            <a:r>
              <a:rPr kumimoji="1" lang="ja-JP" altLang="en-US"/>
              <a:t>■</a:t>
            </a:r>
            <a:r>
              <a:rPr lang="ja-JP" altLang="en-US"/>
              <a:t>その他業務</a:t>
            </a:r>
            <a:endParaRPr kumimoji="1" lang="ja-JP" altLang="en-US" dirty="0"/>
          </a:p>
        </p:txBody>
      </p:sp>
      <p:graphicFrame>
        <p:nvGraphicFramePr>
          <p:cNvPr id="14" name="オブジェクト 13">
            <a:extLst>
              <a:ext uri="{FF2B5EF4-FFF2-40B4-BE49-F238E27FC236}">
                <a16:creationId xmlns:a16="http://schemas.microsoft.com/office/drawing/2014/main" id="{C50BB5D0-600A-EC51-9604-66A912C3BF9C}"/>
              </a:ext>
            </a:extLst>
          </p:cNvPr>
          <p:cNvGraphicFramePr>
            <a:graphicFrameLocks noChangeAspect="1"/>
          </p:cNvGraphicFramePr>
          <p:nvPr/>
        </p:nvGraphicFramePr>
        <p:xfrm>
          <a:off x="1460881" y="827358"/>
          <a:ext cx="8789543" cy="5789444"/>
        </p:xfrm>
        <a:graphic>
          <a:graphicData uri="http://schemas.openxmlformats.org/presentationml/2006/ole">
            <mc:AlternateContent xmlns:mc="http://schemas.openxmlformats.org/markup-compatibility/2006">
              <mc:Choice xmlns:v="urn:schemas-microsoft-com:vml" Requires="v">
                <p:oleObj name="Worksheet" r:id="rId2" imgW="7879115" imgH="5189027" progId="Excel.Sheet.12">
                  <p:embed/>
                </p:oleObj>
              </mc:Choice>
              <mc:Fallback>
                <p:oleObj name="Worksheet" r:id="rId2" imgW="7879115" imgH="5189027" progId="Excel.Sheet.12">
                  <p:embed/>
                  <p:pic>
                    <p:nvPicPr>
                      <p:cNvPr id="14" name="オブジェクト 13">
                        <a:extLst>
                          <a:ext uri="{FF2B5EF4-FFF2-40B4-BE49-F238E27FC236}">
                            <a16:creationId xmlns:a16="http://schemas.microsoft.com/office/drawing/2014/main" id="{C50BB5D0-600A-EC51-9604-66A912C3BF9C}"/>
                          </a:ext>
                        </a:extLst>
                      </p:cNvPr>
                      <p:cNvPicPr/>
                      <p:nvPr/>
                    </p:nvPicPr>
                    <p:blipFill>
                      <a:blip r:embed="rId3"/>
                      <a:stretch>
                        <a:fillRect/>
                      </a:stretch>
                    </p:blipFill>
                    <p:spPr>
                      <a:xfrm>
                        <a:off x="1460881" y="827358"/>
                        <a:ext cx="8789543" cy="5789444"/>
                      </a:xfrm>
                      <a:prstGeom prst="rect">
                        <a:avLst/>
                      </a:prstGeom>
                    </p:spPr>
                  </p:pic>
                </p:oleObj>
              </mc:Fallback>
            </mc:AlternateContent>
          </a:graphicData>
        </a:graphic>
      </p:graphicFrame>
    </p:spTree>
    <p:extLst>
      <p:ext uri="{BB962C8B-B14F-4D97-AF65-F5344CB8AC3E}">
        <p14:creationId xmlns:p14="http://schemas.microsoft.com/office/powerpoint/2010/main" val="323436538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2095</Words>
  <Application>Microsoft Office PowerPoint</Application>
  <PresentationFormat>ワイド画面</PresentationFormat>
  <Paragraphs>121</Paragraphs>
  <Slides>13</Slides>
  <Notes>0</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13</vt:i4>
      </vt:variant>
    </vt:vector>
  </HeadingPairs>
  <TitlesOfParts>
    <vt:vector size="20" baseType="lpstr">
      <vt:lpstr>ＭＳ明朝</vt:lpstr>
      <vt:lpstr>游ゴシック</vt:lpstr>
      <vt:lpstr>游ゴシック Light</vt:lpstr>
      <vt:lpstr>Arial</vt:lpstr>
      <vt:lpstr>Calibri</vt:lpstr>
      <vt:lpstr>Office テーマ</vt:lpstr>
      <vt:lpstr>Worksheet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雄軌 島内</dc:creator>
  <cp:lastModifiedBy>雄軌 島内</cp:lastModifiedBy>
  <cp:revision>1</cp:revision>
  <dcterms:created xsi:type="dcterms:W3CDTF">2024-09-23T06:49:39Z</dcterms:created>
  <dcterms:modified xsi:type="dcterms:W3CDTF">2024-09-24T00:16:59Z</dcterms:modified>
</cp:coreProperties>
</file>