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3"/>
  </p:notesMasterIdLst>
  <p:sldIdLst>
    <p:sldId id="258" r:id="rId2"/>
    <p:sldId id="259" r:id="rId3"/>
    <p:sldId id="261" r:id="rId4"/>
    <p:sldId id="266" r:id="rId5"/>
    <p:sldId id="268" r:id="rId6"/>
    <p:sldId id="270" r:id="rId7"/>
    <p:sldId id="269" r:id="rId8"/>
    <p:sldId id="273" r:id="rId9"/>
    <p:sldId id="272" r:id="rId10"/>
    <p:sldId id="271" r:id="rId11"/>
    <p:sldId id="274" r:id="rId12"/>
  </p:sldIdLst>
  <p:sldSz cx="18288000" cy="10287000"/>
  <p:notesSz cx="6858000" cy="9144000"/>
  <p:embeddedFontLst>
    <p:embeddedFont>
      <p:font typeface="UD角ゴ_ラージ" panose="020B0600070205080204" pitchFamily="34" charset="-128"/>
      <p:regular r:id="rId14"/>
    </p:embeddedFont>
    <p:embeddedFont>
      <p:font typeface="Calibri" panose="020F0502020204030204" pitchFamily="34" charset="0"/>
      <p:regular r:id="rId15"/>
      <p:bold r:id="rId16"/>
      <p:italic r:id="rId17"/>
      <p:boldItalic r:id="rId18"/>
    </p:embeddedFont>
    <p:embeddedFont>
      <p:font typeface="HK Grotesk Bold" panose="020B0600070205080204" charset="0"/>
      <p:regular r:id="rId19"/>
    </p:embeddedFont>
    <p:embeddedFont>
      <p:font typeface="Yu Gothic UI" panose="020B0500000000000000" pitchFamily="50" charset="-128"/>
      <p:regular r:id="rId20"/>
      <p:bold r:id="rId21"/>
    </p:embeddedFont>
    <p:embeddedFont>
      <p:font typeface="游ゴシック" panose="020B0400000000000000" pitchFamily="50" charset="-128"/>
      <p:regular r:id="rId22"/>
      <p:bold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2838" autoAdjust="0"/>
  </p:normalViewPr>
  <p:slideViewPr>
    <p:cSldViewPr>
      <p:cViewPr varScale="1">
        <p:scale>
          <a:sx n="41" d="100"/>
          <a:sy n="41" d="100"/>
        </p:scale>
        <p:origin x="820"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B71361-D596-4572-B0CA-4043D73985DD}" type="datetimeFigureOut">
              <a:rPr kumimoji="1" lang="ja-JP" altLang="en-US" smtClean="0"/>
              <a:t>2023/8/21</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5B4920-E1FD-40FC-8AD3-E5D58D52CD44}" type="slidenum">
              <a:rPr kumimoji="1" lang="ja-JP" altLang="en-US" smtClean="0"/>
              <a:t>‹#›</a:t>
            </a:fld>
            <a:endParaRPr kumimoji="1" lang="ja-JP" altLang="en-US"/>
          </a:p>
        </p:txBody>
      </p:sp>
    </p:spTree>
    <p:extLst>
      <p:ext uri="{BB962C8B-B14F-4D97-AF65-F5344CB8AC3E}">
        <p14:creationId xmlns:p14="http://schemas.microsoft.com/office/powerpoint/2010/main" val="389048772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9ae2bb43e4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9ae2bb43e4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691059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8/21/2023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659018" y="6950553"/>
            <a:ext cx="4090768" cy="2865215"/>
            <a:chOff x="0" y="0"/>
            <a:chExt cx="5454358" cy="3820286"/>
          </a:xfrm>
        </p:grpSpPr>
        <p:sp>
          <p:nvSpPr>
            <p:cNvPr id="3" name="Freeform 3"/>
            <p:cNvSpPr/>
            <p:nvPr/>
          </p:nvSpPr>
          <p:spPr>
            <a:xfrm>
              <a:off x="0" y="0"/>
              <a:ext cx="5454396" cy="3820287"/>
            </a:xfrm>
            <a:custGeom>
              <a:avLst/>
              <a:gdLst/>
              <a:ahLst/>
              <a:cxnLst/>
              <a:rect l="l" t="t" r="r" b="b"/>
              <a:pathLst>
                <a:path w="5454396" h="3820287">
                  <a:moveTo>
                    <a:pt x="0" y="0"/>
                  </a:moveTo>
                  <a:lnTo>
                    <a:pt x="5454396" y="0"/>
                  </a:lnTo>
                  <a:lnTo>
                    <a:pt x="5454396" y="3820287"/>
                  </a:lnTo>
                  <a:lnTo>
                    <a:pt x="0" y="3820287"/>
                  </a:lnTo>
                  <a:close/>
                </a:path>
              </a:pathLst>
            </a:custGeom>
            <a:solidFill>
              <a:srgbClr val="D3E7FF"/>
            </a:solidFill>
          </p:spPr>
          <p:txBody>
            <a:bodyPr/>
            <a:lstStyle/>
            <a:p>
              <a:endParaRPr lang="ja-JP" altLang="en-US"/>
            </a:p>
          </p:txBody>
        </p:sp>
      </p:grpSp>
      <p:grpSp>
        <p:nvGrpSpPr>
          <p:cNvPr id="4" name="Group 4"/>
          <p:cNvGrpSpPr/>
          <p:nvPr/>
        </p:nvGrpSpPr>
        <p:grpSpPr>
          <a:xfrm>
            <a:off x="9266418" y="6967916"/>
            <a:ext cx="4090768" cy="2865214"/>
            <a:chOff x="0" y="0"/>
            <a:chExt cx="5454358" cy="3820286"/>
          </a:xfrm>
        </p:grpSpPr>
        <p:sp>
          <p:nvSpPr>
            <p:cNvPr id="5" name="Freeform 5"/>
            <p:cNvSpPr/>
            <p:nvPr/>
          </p:nvSpPr>
          <p:spPr>
            <a:xfrm>
              <a:off x="0" y="0"/>
              <a:ext cx="5454396" cy="3820287"/>
            </a:xfrm>
            <a:custGeom>
              <a:avLst/>
              <a:gdLst/>
              <a:ahLst/>
              <a:cxnLst/>
              <a:rect l="l" t="t" r="r" b="b"/>
              <a:pathLst>
                <a:path w="5454396" h="3820287">
                  <a:moveTo>
                    <a:pt x="0" y="0"/>
                  </a:moveTo>
                  <a:lnTo>
                    <a:pt x="5454396" y="0"/>
                  </a:lnTo>
                  <a:lnTo>
                    <a:pt x="5454396" y="3820287"/>
                  </a:lnTo>
                  <a:lnTo>
                    <a:pt x="0" y="3820287"/>
                  </a:lnTo>
                  <a:close/>
                </a:path>
              </a:pathLst>
            </a:custGeom>
            <a:solidFill>
              <a:srgbClr val="D3E7FF"/>
            </a:solidFill>
          </p:spPr>
          <p:txBody>
            <a:bodyPr/>
            <a:lstStyle/>
            <a:p>
              <a:endParaRPr lang="ja-JP" altLang="en-US"/>
            </a:p>
          </p:txBody>
        </p:sp>
      </p:grpSp>
      <p:grpSp>
        <p:nvGrpSpPr>
          <p:cNvPr id="6" name="Group 6"/>
          <p:cNvGrpSpPr/>
          <p:nvPr/>
        </p:nvGrpSpPr>
        <p:grpSpPr>
          <a:xfrm>
            <a:off x="9263535" y="3871691"/>
            <a:ext cx="8478588" cy="2865214"/>
            <a:chOff x="0" y="0"/>
            <a:chExt cx="11304784" cy="3820286"/>
          </a:xfrm>
        </p:grpSpPr>
        <p:sp>
          <p:nvSpPr>
            <p:cNvPr id="7" name="Freeform 7"/>
            <p:cNvSpPr/>
            <p:nvPr/>
          </p:nvSpPr>
          <p:spPr>
            <a:xfrm>
              <a:off x="0" y="0"/>
              <a:ext cx="11304778" cy="3820287"/>
            </a:xfrm>
            <a:custGeom>
              <a:avLst/>
              <a:gdLst/>
              <a:ahLst/>
              <a:cxnLst/>
              <a:rect l="l" t="t" r="r" b="b"/>
              <a:pathLst>
                <a:path w="11304778" h="3820287">
                  <a:moveTo>
                    <a:pt x="0" y="0"/>
                  </a:moveTo>
                  <a:lnTo>
                    <a:pt x="11304778" y="0"/>
                  </a:lnTo>
                  <a:lnTo>
                    <a:pt x="11304778" y="3820287"/>
                  </a:lnTo>
                  <a:lnTo>
                    <a:pt x="0" y="3820287"/>
                  </a:lnTo>
                  <a:close/>
                </a:path>
              </a:pathLst>
            </a:custGeom>
            <a:solidFill>
              <a:srgbClr val="D3E7FF"/>
            </a:solidFill>
          </p:spPr>
          <p:txBody>
            <a:bodyPr/>
            <a:lstStyle/>
            <a:p>
              <a:endParaRPr lang="ja-JP" altLang="en-US"/>
            </a:p>
          </p:txBody>
        </p:sp>
      </p:grpSp>
      <p:grpSp>
        <p:nvGrpSpPr>
          <p:cNvPr id="8" name="Group 8"/>
          <p:cNvGrpSpPr/>
          <p:nvPr/>
        </p:nvGrpSpPr>
        <p:grpSpPr>
          <a:xfrm>
            <a:off x="557784" y="3868796"/>
            <a:ext cx="8456004" cy="2865214"/>
            <a:chOff x="0" y="0"/>
            <a:chExt cx="11274672" cy="3820286"/>
          </a:xfrm>
        </p:grpSpPr>
        <p:sp>
          <p:nvSpPr>
            <p:cNvPr id="9" name="Freeform 9"/>
            <p:cNvSpPr/>
            <p:nvPr/>
          </p:nvSpPr>
          <p:spPr>
            <a:xfrm>
              <a:off x="0" y="0"/>
              <a:ext cx="11274679" cy="3820287"/>
            </a:xfrm>
            <a:custGeom>
              <a:avLst/>
              <a:gdLst/>
              <a:ahLst/>
              <a:cxnLst/>
              <a:rect l="l" t="t" r="r" b="b"/>
              <a:pathLst>
                <a:path w="11274679" h="3820287">
                  <a:moveTo>
                    <a:pt x="0" y="0"/>
                  </a:moveTo>
                  <a:lnTo>
                    <a:pt x="11274679" y="0"/>
                  </a:lnTo>
                  <a:lnTo>
                    <a:pt x="11274679" y="3820287"/>
                  </a:lnTo>
                  <a:lnTo>
                    <a:pt x="0" y="3820287"/>
                  </a:lnTo>
                  <a:close/>
                </a:path>
              </a:pathLst>
            </a:custGeom>
            <a:solidFill>
              <a:srgbClr val="D3E7FF"/>
            </a:solidFill>
          </p:spPr>
          <p:txBody>
            <a:bodyPr/>
            <a:lstStyle/>
            <a:p>
              <a:endParaRPr lang="ja-JP" altLang="en-US"/>
            </a:p>
          </p:txBody>
        </p:sp>
      </p:grpSp>
      <p:sp>
        <p:nvSpPr>
          <p:cNvPr id="10" name="Freeform 10"/>
          <p:cNvSpPr/>
          <p:nvPr/>
        </p:nvSpPr>
        <p:spPr>
          <a:xfrm>
            <a:off x="557784" y="1019175"/>
            <a:ext cx="17170527" cy="19050"/>
          </a:xfrm>
          <a:custGeom>
            <a:avLst/>
            <a:gdLst/>
            <a:ahLst/>
            <a:cxnLst/>
            <a:rect l="l" t="t" r="r" b="b"/>
            <a:pathLst>
              <a:path w="17170527" h="19050">
                <a:moveTo>
                  <a:pt x="0" y="0"/>
                </a:moveTo>
                <a:lnTo>
                  <a:pt x="17170527" y="0"/>
                </a:lnTo>
                <a:lnTo>
                  <a:pt x="17170527" y="19050"/>
                </a:lnTo>
                <a:lnTo>
                  <a:pt x="0" y="19050"/>
                </a:lnTo>
                <a:lnTo>
                  <a:pt x="0" y="0"/>
                </a:lnTo>
                <a:close/>
              </a:path>
            </a:pathLst>
          </a:custGeom>
          <a:blipFill>
            <a:blip r:embed="rId2">
              <a:extLst>
                <a:ext uri="{96DAC541-7B7A-43D3-8B79-37D633B846F1}">
                  <asvg:svgBlip xmlns:asvg="http://schemas.microsoft.com/office/drawing/2016/SVG/main" r:embed="rId3"/>
                </a:ext>
              </a:extLst>
            </a:blip>
            <a:stretch>
              <a:fillRect r="-17"/>
            </a:stretch>
          </a:blipFill>
        </p:spPr>
        <p:txBody>
          <a:bodyPr/>
          <a:lstStyle/>
          <a:p>
            <a:endParaRPr lang="ja-JP" altLang="en-US"/>
          </a:p>
        </p:txBody>
      </p:sp>
      <p:sp>
        <p:nvSpPr>
          <p:cNvPr id="13" name="Freeform 13"/>
          <p:cNvSpPr/>
          <p:nvPr/>
        </p:nvSpPr>
        <p:spPr>
          <a:xfrm>
            <a:off x="501015" y="185547"/>
            <a:ext cx="303276" cy="648462"/>
          </a:xfrm>
          <a:custGeom>
            <a:avLst/>
            <a:gdLst/>
            <a:ahLst/>
            <a:cxnLst/>
            <a:rect l="l" t="t" r="r" b="b"/>
            <a:pathLst>
              <a:path w="303276" h="648462">
                <a:moveTo>
                  <a:pt x="0" y="0"/>
                </a:moveTo>
                <a:lnTo>
                  <a:pt x="303276" y="0"/>
                </a:lnTo>
                <a:lnTo>
                  <a:pt x="303276" y="648462"/>
                </a:lnTo>
                <a:lnTo>
                  <a:pt x="0" y="648462"/>
                </a:lnTo>
                <a:lnTo>
                  <a:pt x="0" y="0"/>
                </a:lnTo>
                <a:close/>
              </a:path>
            </a:pathLst>
          </a:custGeom>
          <a:blipFill>
            <a:blip r:embed="rId4">
              <a:extLst>
                <a:ext uri="{96DAC541-7B7A-43D3-8B79-37D633B846F1}">
                  <asvg:svgBlip xmlns:asvg="http://schemas.microsoft.com/office/drawing/2016/SVG/main" r:embed="rId5"/>
                </a:ext>
              </a:extLst>
            </a:blip>
            <a:stretch>
              <a:fillRect b="-844"/>
            </a:stretch>
          </a:blipFill>
        </p:spPr>
        <p:txBody>
          <a:bodyPr/>
          <a:lstStyle/>
          <a:p>
            <a:endParaRPr lang="ja-JP" altLang="en-US"/>
          </a:p>
        </p:txBody>
      </p:sp>
      <p:grpSp>
        <p:nvGrpSpPr>
          <p:cNvPr id="14" name="Group 14"/>
          <p:cNvGrpSpPr/>
          <p:nvPr/>
        </p:nvGrpSpPr>
        <p:grpSpPr>
          <a:xfrm>
            <a:off x="562254" y="6979488"/>
            <a:ext cx="4090768" cy="2865214"/>
            <a:chOff x="0" y="0"/>
            <a:chExt cx="5454358" cy="3820286"/>
          </a:xfrm>
        </p:grpSpPr>
        <p:sp>
          <p:nvSpPr>
            <p:cNvPr id="15" name="Freeform 15"/>
            <p:cNvSpPr/>
            <p:nvPr/>
          </p:nvSpPr>
          <p:spPr>
            <a:xfrm>
              <a:off x="0" y="0"/>
              <a:ext cx="5454396" cy="3820287"/>
            </a:xfrm>
            <a:custGeom>
              <a:avLst/>
              <a:gdLst/>
              <a:ahLst/>
              <a:cxnLst/>
              <a:rect l="l" t="t" r="r" b="b"/>
              <a:pathLst>
                <a:path w="5454396" h="3820287">
                  <a:moveTo>
                    <a:pt x="0" y="0"/>
                  </a:moveTo>
                  <a:lnTo>
                    <a:pt x="5454396" y="0"/>
                  </a:lnTo>
                  <a:lnTo>
                    <a:pt x="5454396" y="3820287"/>
                  </a:lnTo>
                  <a:lnTo>
                    <a:pt x="0" y="3820287"/>
                  </a:lnTo>
                  <a:close/>
                </a:path>
              </a:pathLst>
            </a:custGeom>
            <a:solidFill>
              <a:srgbClr val="D3E7FF"/>
            </a:solidFill>
          </p:spPr>
          <p:txBody>
            <a:bodyPr/>
            <a:lstStyle/>
            <a:p>
              <a:endParaRPr lang="ja-JP" altLang="en-US"/>
            </a:p>
          </p:txBody>
        </p:sp>
      </p:grpSp>
      <p:grpSp>
        <p:nvGrpSpPr>
          <p:cNvPr id="22" name="Group 22"/>
          <p:cNvGrpSpPr/>
          <p:nvPr/>
        </p:nvGrpSpPr>
        <p:grpSpPr>
          <a:xfrm>
            <a:off x="4905656" y="6965022"/>
            <a:ext cx="4090768" cy="2865214"/>
            <a:chOff x="0" y="0"/>
            <a:chExt cx="5454358" cy="3820286"/>
          </a:xfrm>
        </p:grpSpPr>
        <p:sp>
          <p:nvSpPr>
            <p:cNvPr id="23" name="Freeform 23"/>
            <p:cNvSpPr/>
            <p:nvPr/>
          </p:nvSpPr>
          <p:spPr>
            <a:xfrm>
              <a:off x="0" y="0"/>
              <a:ext cx="5454396" cy="3820287"/>
            </a:xfrm>
            <a:custGeom>
              <a:avLst/>
              <a:gdLst/>
              <a:ahLst/>
              <a:cxnLst/>
              <a:rect l="l" t="t" r="r" b="b"/>
              <a:pathLst>
                <a:path w="5454396" h="3820287">
                  <a:moveTo>
                    <a:pt x="0" y="0"/>
                  </a:moveTo>
                  <a:lnTo>
                    <a:pt x="5454396" y="0"/>
                  </a:lnTo>
                  <a:lnTo>
                    <a:pt x="5454396" y="3820287"/>
                  </a:lnTo>
                  <a:lnTo>
                    <a:pt x="0" y="3820287"/>
                  </a:lnTo>
                  <a:close/>
                </a:path>
              </a:pathLst>
            </a:custGeom>
            <a:solidFill>
              <a:srgbClr val="D3E7FF"/>
            </a:solidFill>
          </p:spPr>
          <p:txBody>
            <a:bodyPr/>
            <a:lstStyle/>
            <a:p>
              <a:endParaRPr lang="ja-JP" altLang="en-US"/>
            </a:p>
          </p:txBody>
        </p:sp>
      </p:grpSp>
      <p:sp>
        <p:nvSpPr>
          <p:cNvPr id="33" name="TextBox 33"/>
          <p:cNvSpPr txBox="1"/>
          <p:nvPr/>
        </p:nvSpPr>
        <p:spPr>
          <a:xfrm>
            <a:off x="895731" y="285767"/>
            <a:ext cx="12755352" cy="512064"/>
          </a:xfrm>
          <a:prstGeom prst="rect">
            <a:avLst/>
          </a:prstGeom>
        </p:spPr>
        <p:txBody>
          <a:bodyPr lIns="0" tIns="0" rIns="0" bIns="0" rtlCol="0" anchor="t">
            <a:spAutoFit/>
          </a:bodyPr>
          <a:lstStyle/>
          <a:p>
            <a:pPr algn="l">
              <a:lnSpc>
                <a:spcPts val="3888"/>
              </a:lnSpc>
            </a:pPr>
            <a:r>
              <a:rPr lang="ja-JP" altLang="en-US" sz="3600" dirty="0">
                <a:solidFill>
                  <a:srgbClr val="000067"/>
                </a:solidFill>
                <a:ea typeface="UD角ゴ_ラージ Bold"/>
              </a:rPr>
              <a:t>●●●</a:t>
            </a:r>
            <a:endParaRPr lang="en-US" sz="3600" dirty="0">
              <a:solidFill>
                <a:srgbClr val="000067"/>
              </a:solidFill>
              <a:ea typeface="UD角ゴ_ラージ Bold"/>
            </a:endParaRPr>
          </a:p>
        </p:txBody>
      </p:sp>
      <p:sp>
        <p:nvSpPr>
          <p:cNvPr id="34" name="TextBox 34"/>
          <p:cNvSpPr txBox="1"/>
          <p:nvPr/>
        </p:nvSpPr>
        <p:spPr>
          <a:xfrm>
            <a:off x="2900088" y="2156501"/>
            <a:ext cx="12487824" cy="1188419"/>
          </a:xfrm>
          <a:prstGeom prst="rect">
            <a:avLst/>
          </a:prstGeom>
        </p:spPr>
        <p:txBody>
          <a:bodyPr lIns="0" tIns="0" rIns="0" bIns="0" rtlCol="0" anchor="t">
            <a:spAutoFit/>
          </a:bodyPr>
          <a:lstStyle/>
          <a:p>
            <a:pPr algn="ctr">
              <a:lnSpc>
                <a:spcPts val="9148"/>
              </a:lnSpc>
            </a:pPr>
            <a:r>
              <a:rPr lang="en-US" sz="7623">
                <a:solidFill>
                  <a:srgbClr val="535353"/>
                </a:solidFill>
                <a:ea typeface="UD角ゴ_ラージ Bold"/>
              </a:rPr>
              <a:t>営業で、未来を動かせ。</a:t>
            </a:r>
          </a:p>
        </p:txBody>
      </p:sp>
      <p:grpSp>
        <p:nvGrpSpPr>
          <p:cNvPr id="48" name="Group 48"/>
          <p:cNvGrpSpPr/>
          <p:nvPr/>
        </p:nvGrpSpPr>
        <p:grpSpPr>
          <a:xfrm>
            <a:off x="836080" y="5837926"/>
            <a:ext cx="3084526" cy="647751"/>
            <a:chOff x="0" y="0"/>
            <a:chExt cx="812385" cy="170601"/>
          </a:xfrm>
        </p:grpSpPr>
        <p:sp>
          <p:nvSpPr>
            <p:cNvPr id="49" name="Freeform 49"/>
            <p:cNvSpPr/>
            <p:nvPr/>
          </p:nvSpPr>
          <p:spPr>
            <a:xfrm>
              <a:off x="0" y="0"/>
              <a:ext cx="812385" cy="170601"/>
            </a:xfrm>
            <a:custGeom>
              <a:avLst/>
              <a:gdLst/>
              <a:ahLst/>
              <a:cxnLst/>
              <a:rect l="l" t="t" r="r" b="b"/>
              <a:pathLst>
                <a:path w="812385" h="170601">
                  <a:moveTo>
                    <a:pt x="85301" y="0"/>
                  </a:moveTo>
                  <a:lnTo>
                    <a:pt x="727085" y="0"/>
                  </a:lnTo>
                  <a:cubicBezTo>
                    <a:pt x="749708" y="0"/>
                    <a:pt x="771404" y="8987"/>
                    <a:pt x="787401" y="24984"/>
                  </a:cubicBezTo>
                  <a:cubicBezTo>
                    <a:pt x="803398" y="40981"/>
                    <a:pt x="812385" y="62677"/>
                    <a:pt x="812385" y="85301"/>
                  </a:cubicBezTo>
                  <a:lnTo>
                    <a:pt x="812385" y="85301"/>
                  </a:lnTo>
                  <a:cubicBezTo>
                    <a:pt x="812385" y="132411"/>
                    <a:pt x="774195" y="170601"/>
                    <a:pt x="727085" y="170601"/>
                  </a:cubicBezTo>
                  <a:lnTo>
                    <a:pt x="85301" y="170601"/>
                  </a:lnTo>
                  <a:cubicBezTo>
                    <a:pt x="38190" y="170601"/>
                    <a:pt x="0" y="132411"/>
                    <a:pt x="0" y="85301"/>
                  </a:cubicBezTo>
                  <a:lnTo>
                    <a:pt x="0" y="85301"/>
                  </a:lnTo>
                  <a:cubicBezTo>
                    <a:pt x="0" y="38190"/>
                    <a:pt x="38190" y="0"/>
                    <a:pt x="85301" y="0"/>
                  </a:cubicBezTo>
                  <a:close/>
                </a:path>
              </a:pathLst>
            </a:custGeom>
            <a:solidFill>
              <a:srgbClr val="0053B6"/>
            </a:solidFill>
          </p:spPr>
          <p:txBody>
            <a:bodyPr/>
            <a:lstStyle/>
            <a:p>
              <a:endParaRPr lang="ja-JP" altLang="en-US"/>
            </a:p>
          </p:txBody>
        </p:sp>
        <p:sp>
          <p:nvSpPr>
            <p:cNvPr id="50" name="TextBox 50"/>
            <p:cNvSpPr txBox="1"/>
            <p:nvPr/>
          </p:nvSpPr>
          <p:spPr>
            <a:xfrm>
              <a:off x="0" y="-19050"/>
              <a:ext cx="812800" cy="831850"/>
            </a:xfrm>
            <a:prstGeom prst="rect">
              <a:avLst/>
            </a:prstGeom>
          </p:spPr>
          <p:txBody>
            <a:bodyPr lIns="50800" tIns="50800" rIns="50800" bIns="50800" rtlCol="0" anchor="ctr"/>
            <a:lstStyle/>
            <a:p>
              <a:pPr algn="ctr">
                <a:lnSpc>
                  <a:spcPts val="1920"/>
                </a:lnSpc>
              </a:pPr>
              <a:endParaRPr/>
            </a:p>
          </p:txBody>
        </p:sp>
      </p:grpSp>
      <p:grpSp>
        <p:nvGrpSpPr>
          <p:cNvPr id="51" name="Group 51"/>
          <p:cNvGrpSpPr/>
          <p:nvPr/>
        </p:nvGrpSpPr>
        <p:grpSpPr>
          <a:xfrm>
            <a:off x="9532406" y="5739119"/>
            <a:ext cx="3084526" cy="709633"/>
            <a:chOff x="0" y="0"/>
            <a:chExt cx="812385" cy="186899"/>
          </a:xfrm>
        </p:grpSpPr>
        <p:sp>
          <p:nvSpPr>
            <p:cNvPr id="52" name="Freeform 52"/>
            <p:cNvSpPr/>
            <p:nvPr/>
          </p:nvSpPr>
          <p:spPr>
            <a:xfrm>
              <a:off x="0" y="0"/>
              <a:ext cx="812385" cy="186899"/>
            </a:xfrm>
            <a:custGeom>
              <a:avLst/>
              <a:gdLst/>
              <a:ahLst/>
              <a:cxnLst/>
              <a:rect l="l" t="t" r="r" b="b"/>
              <a:pathLst>
                <a:path w="812385" h="186899">
                  <a:moveTo>
                    <a:pt x="93450" y="0"/>
                  </a:moveTo>
                  <a:lnTo>
                    <a:pt x="718936" y="0"/>
                  </a:lnTo>
                  <a:cubicBezTo>
                    <a:pt x="743720" y="0"/>
                    <a:pt x="767489" y="9846"/>
                    <a:pt x="785015" y="27371"/>
                  </a:cubicBezTo>
                  <a:cubicBezTo>
                    <a:pt x="802540" y="44896"/>
                    <a:pt x="812385" y="68665"/>
                    <a:pt x="812385" y="93450"/>
                  </a:cubicBezTo>
                  <a:lnTo>
                    <a:pt x="812385" y="93450"/>
                  </a:lnTo>
                  <a:cubicBezTo>
                    <a:pt x="812385" y="118234"/>
                    <a:pt x="802540" y="142003"/>
                    <a:pt x="785015" y="159528"/>
                  </a:cubicBezTo>
                  <a:cubicBezTo>
                    <a:pt x="767489" y="177054"/>
                    <a:pt x="743720" y="186899"/>
                    <a:pt x="718936" y="186899"/>
                  </a:cubicBezTo>
                  <a:lnTo>
                    <a:pt x="93450" y="186899"/>
                  </a:lnTo>
                  <a:cubicBezTo>
                    <a:pt x="68665" y="186899"/>
                    <a:pt x="44896" y="177054"/>
                    <a:pt x="27371" y="159528"/>
                  </a:cubicBezTo>
                  <a:cubicBezTo>
                    <a:pt x="9846" y="142003"/>
                    <a:pt x="0" y="118234"/>
                    <a:pt x="0" y="93450"/>
                  </a:cubicBezTo>
                  <a:lnTo>
                    <a:pt x="0" y="93450"/>
                  </a:lnTo>
                  <a:cubicBezTo>
                    <a:pt x="0" y="68665"/>
                    <a:pt x="9846" y="44896"/>
                    <a:pt x="27371" y="27371"/>
                  </a:cubicBezTo>
                  <a:cubicBezTo>
                    <a:pt x="44896" y="9846"/>
                    <a:pt x="68665" y="0"/>
                    <a:pt x="93450" y="0"/>
                  </a:cubicBezTo>
                  <a:close/>
                </a:path>
              </a:pathLst>
            </a:custGeom>
            <a:solidFill>
              <a:srgbClr val="0053B6"/>
            </a:solidFill>
          </p:spPr>
          <p:txBody>
            <a:bodyPr/>
            <a:lstStyle/>
            <a:p>
              <a:endParaRPr lang="ja-JP" altLang="en-US"/>
            </a:p>
          </p:txBody>
        </p:sp>
        <p:sp>
          <p:nvSpPr>
            <p:cNvPr id="53" name="TextBox 53"/>
            <p:cNvSpPr txBox="1"/>
            <p:nvPr/>
          </p:nvSpPr>
          <p:spPr>
            <a:xfrm>
              <a:off x="0" y="-19050"/>
              <a:ext cx="812800" cy="831850"/>
            </a:xfrm>
            <a:prstGeom prst="rect">
              <a:avLst/>
            </a:prstGeom>
          </p:spPr>
          <p:txBody>
            <a:bodyPr lIns="50800" tIns="50800" rIns="50800" bIns="50800" rtlCol="0" anchor="ctr"/>
            <a:lstStyle/>
            <a:p>
              <a:pPr algn="ctr">
                <a:lnSpc>
                  <a:spcPts val="1920"/>
                </a:lnSpc>
              </a:pPr>
              <a:endParaRPr/>
            </a:p>
          </p:txBody>
        </p:sp>
      </p:grpSp>
      <p:grpSp>
        <p:nvGrpSpPr>
          <p:cNvPr id="54" name="Group 54"/>
          <p:cNvGrpSpPr/>
          <p:nvPr/>
        </p:nvGrpSpPr>
        <p:grpSpPr>
          <a:xfrm>
            <a:off x="895731" y="8814614"/>
            <a:ext cx="3351349" cy="679201"/>
            <a:chOff x="0" y="0"/>
            <a:chExt cx="882660" cy="178884"/>
          </a:xfrm>
        </p:grpSpPr>
        <p:sp>
          <p:nvSpPr>
            <p:cNvPr id="55" name="Freeform 55"/>
            <p:cNvSpPr/>
            <p:nvPr/>
          </p:nvSpPr>
          <p:spPr>
            <a:xfrm>
              <a:off x="0" y="0"/>
              <a:ext cx="882660" cy="178884"/>
            </a:xfrm>
            <a:custGeom>
              <a:avLst/>
              <a:gdLst/>
              <a:ahLst/>
              <a:cxnLst/>
              <a:rect l="l" t="t" r="r" b="b"/>
              <a:pathLst>
                <a:path w="882660" h="178884">
                  <a:moveTo>
                    <a:pt x="89442" y="0"/>
                  </a:moveTo>
                  <a:lnTo>
                    <a:pt x="793218" y="0"/>
                  </a:lnTo>
                  <a:cubicBezTo>
                    <a:pt x="842615" y="0"/>
                    <a:pt x="882660" y="40045"/>
                    <a:pt x="882660" y="89442"/>
                  </a:cubicBezTo>
                  <a:lnTo>
                    <a:pt x="882660" y="89442"/>
                  </a:lnTo>
                  <a:cubicBezTo>
                    <a:pt x="882660" y="113164"/>
                    <a:pt x="873236" y="135914"/>
                    <a:pt x="856463" y="152687"/>
                  </a:cubicBezTo>
                  <a:cubicBezTo>
                    <a:pt x="839689" y="169461"/>
                    <a:pt x="816939" y="178884"/>
                    <a:pt x="793218" y="178884"/>
                  </a:cubicBezTo>
                  <a:lnTo>
                    <a:pt x="89442" y="178884"/>
                  </a:lnTo>
                  <a:cubicBezTo>
                    <a:pt x="40045" y="178884"/>
                    <a:pt x="0" y="138840"/>
                    <a:pt x="0" y="89442"/>
                  </a:cubicBezTo>
                  <a:lnTo>
                    <a:pt x="0" y="89442"/>
                  </a:lnTo>
                  <a:cubicBezTo>
                    <a:pt x="0" y="40045"/>
                    <a:pt x="40045" y="0"/>
                    <a:pt x="89442" y="0"/>
                  </a:cubicBezTo>
                  <a:close/>
                </a:path>
              </a:pathLst>
            </a:custGeom>
            <a:solidFill>
              <a:srgbClr val="0053B6"/>
            </a:solidFill>
          </p:spPr>
          <p:txBody>
            <a:bodyPr/>
            <a:lstStyle/>
            <a:p>
              <a:endParaRPr lang="ja-JP" altLang="en-US"/>
            </a:p>
          </p:txBody>
        </p:sp>
        <p:sp>
          <p:nvSpPr>
            <p:cNvPr id="56" name="TextBox 56"/>
            <p:cNvSpPr txBox="1"/>
            <p:nvPr/>
          </p:nvSpPr>
          <p:spPr>
            <a:xfrm>
              <a:off x="0" y="-19050"/>
              <a:ext cx="812800" cy="831850"/>
            </a:xfrm>
            <a:prstGeom prst="rect">
              <a:avLst/>
            </a:prstGeom>
          </p:spPr>
          <p:txBody>
            <a:bodyPr lIns="50800" tIns="50800" rIns="50800" bIns="50800" rtlCol="0" anchor="ctr"/>
            <a:lstStyle/>
            <a:p>
              <a:pPr algn="ctr">
                <a:lnSpc>
                  <a:spcPts val="1800"/>
                </a:lnSpc>
              </a:pPr>
              <a:endParaRPr/>
            </a:p>
          </p:txBody>
        </p:sp>
      </p:grpSp>
      <p:grpSp>
        <p:nvGrpSpPr>
          <p:cNvPr id="57" name="Group 57"/>
          <p:cNvGrpSpPr/>
          <p:nvPr/>
        </p:nvGrpSpPr>
        <p:grpSpPr>
          <a:xfrm>
            <a:off x="5284046" y="8814614"/>
            <a:ext cx="3351349" cy="679201"/>
            <a:chOff x="0" y="0"/>
            <a:chExt cx="882660" cy="178884"/>
          </a:xfrm>
        </p:grpSpPr>
        <p:sp>
          <p:nvSpPr>
            <p:cNvPr id="58" name="Freeform 58"/>
            <p:cNvSpPr/>
            <p:nvPr/>
          </p:nvSpPr>
          <p:spPr>
            <a:xfrm>
              <a:off x="0" y="0"/>
              <a:ext cx="882660" cy="178884"/>
            </a:xfrm>
            <a:custGeom>
              <a:avLst/>
              <a:gdLst/>
              <a:ahLst/>
              <a:cxnLst/>
              <a:rect l="l" t="t" r="r" b="b"/>
              <a:pathLst>
                <a:path w="882660" h="178884">
                  <a:moveTo>
                    <a:pt x="89442" y="0"/>
                  </a:moveTo>
                  <a:lnTo>
                    <a:pt x="793218" y="0"/>
                  </a:lnTo>
                  <a:cubicBezTo>
                    <a:pt x="842615" y="0"/>
                    <a:pt x="882660" y="40045"/>
                    <a:pt x="882660" y="89442"/>
                  </a:cubicBezTo>
                  <a:lnTo>
                    <a:pt x="882660" y="89442"/>
                  </a:lnTo>
                  <a:cubicBezTo>
                    <a:pt x="882660" y="113164"/>
                    <a:pt x="873236" y="135914"/>
                    <a:pt x="856463" y="152687"/>
                  </a:cubicBezTo>
                  <a:cubicBezTo>
                    <a:pt x="839689" y="169461"/>
                    <a:pt x="816939" y="178884"/>
                    <a:pt x="793218" y="178884"/>
                  </a:cubicBezTo>
                  <a:lnTo>
                    <a:pt x="89442" y="178884"/>
                  </a:lnTo>
                  <a:cubicBezTo>
                    <a:pt x="40045" y="178884"/>
                    <a:pt x="0" y="138840"/>
                    <a:pt x="0" y="89442"/>
                  </a:cubicBezTo>
                  <a:lnTo>
                    <a:pt x="0" y="89442"/>
                  </a:lnTo>
                  <a:cubicBezTo>
                    <a:pt x="0" y="40045"/>
                    <a:pt x="40045" y="0"/>
                    <a:pt x="89442" y="0"/>
                  </a:cubicBezTo>
                  <a:close/>
                </a:path>
              </a:pathLst>
            </a:custGeom>
            <a:solidFill>
              <a:srgbClr val="0053B6"/>
            </a:solidFill>
          </p:spPr>
          <p:txBody>
            <a:bodyPr/>
            <a:lstStyle/>
            <a:p>
              <a:endParaRPr lang="ja-JP" altLang="en-US"/>
            </a:p>
          </p:txBody>
        </p:sp>
        <p:sp>
          <p:nvSpPr>
            <p:cNvPr id="59" name="TextBox 59"/>
            <p:cNvSpPr txBox="1"/>
            <p:nvPr/>
          </p:nvSpPr>
          <p:spPr>
            <a:xfrm>
              <a:off x="0" y="-19050"/>
              <a:ext cx="812800" cy="831850"/>
            </a:xfrm>
            <a:prstGeom prst="rect">
              <a:avLst/>
            </a:prstGeom>
          </p:spPr>
          <p:txBody>
            <a:bodyPr lIns="50800" tIns="50800" rIns="50800" bIns="50800" rtlCol="0" anchor="ctr"/>
            <a:lstStyle/>
            <a:p>
              <a:pPr algn="ctr">
                <a:lnSpc>
                  <a:spcPts val="1800"/>
                </a:lnSpc>
              </a:pPr>
              <a:endParaRPr/>
            </a:p>
          </p:txBody>
        </p:sp>
      </p:grpSp>
      <p:grpSp>
        <p:nvGrpSpPr>
          <p:cNvPr id="60" name="Group 60"/>
          <p:cNvGrpSpPr/>
          <p:nvPr/>
        </p:nvGrpSpPr>
        <p:grpSpPr>
          <a:xfrm>
            <a:off x="9653649" y="8814614"/>
            <a:ext cx="3351349" cy="679201"/>
            <a:chOff x="0" y="0"/>
            <a:chExt cx="882660" cy="178884"/>
          </a:xfrm>
        </p:grpSpPr>
        <p:sp>
          <p:nvSpPr>
            <p:cNvPr id="61" name="Freeform 61"/>
            <p:cNvSpPr/>
            <p:nvPr/>
          </p:nvSpPr>
          <p:spPr>
            <a:xfrm>
              <a:off x="0" y="0"/>
              <a:ext cx="882660" cy="178884"/>
            </a:xfrm>
            <a:custGeom>
              <a:avLst/>
              <a:gdLst/>
              <a:ahLst/>
              <a:cxnLst/>
              <a:rect l="l" t="t" r="r" b="b"/>
              <a:pathLst>
                <a:path w="882660" h="178884">
                  <a:moveTo>
                    <a:pt x="89442" y="0"/>
                  </a:moveTo>
                  <a:lnTo>
                    <a:pt x="793218" y="0"/>
                  </a:lnTo>
                  <a:cubicBezTo>
                    <a:pt x="842615" y="0"/>
                    <a:pt x="882660" y="40045"/>
                    <a:pt x="882660" y="89442"/>
                  </a:cubicBezTo>
                  <a:lnTo>
                    <a:pt x="882660" y="89442"/>
                  </a:lnTo>
                  <a:cubicBezTo>
                    <a:pt x="882660" y="113164"/>
                    <a:pt x="873236" y="135914"/>
                    <a:pt x="856463" y="152687"/>
                  </a:cubicBezTo>
                  <a:cubicBezTo>
                    <a:pt x="839689" y="169461"/>
                    <a:pt x="816939" y="178884"/>
                    <a:pt x="793218" y="178884"/>
                  </a:cubicBezTo>
                  <a:lnTo>
                    <a:pt x="89442" y="178884"/>
                  </a:lnTo>
                  <a:cubicBezTo>
                    <a:pt x="40045" y="178884"/>
                    <a:pt x="0" y="138840"/>
                    <a:pt x="0" y="89442"/>
                  </a:cubicBezTo>
                  <a:lnTo>
                    <a:pt x="0" y="89442"/>
                  </a:lnTo>
                  <a:cubicBezTo>
                    <a:pt x="0" y="40045"/>
                    <a:pt x="40045" y="0"/>
                    <a:pt x="89442" y="0"/>
                  </a:cubicBezTo>
                  <a:close/>
                </a:path>
              </a:pathLst>
            </a:custGeom>
            <a:solidFill>
              <a:srgbClr val="0053B6"/>
            </a:solidFill>
          </p:spPr>
          <p:txBody>
            <a:bodyPr/>
            <a:lstStyle/>
            <a:p>
              <a:endParaRPr lang="ja-JP" altLang="en-US"/>
            </a:p>
          </p:txBody>
        </p:sp>
        <p:sp>
          <p:nvSpPr>
            <p:cNvPr id="62" name="TextBox 62"/>
            <p:cNvSpPr txBox="1"/>
            <p:nvPr/>
          </p:nvSpPr>
          <p:spPr>
            <a:xfrm>
              <a:off x="0" y="-19050"/>
              <a:ext cx="812800" cy="831850"/>
            </a:xfrm>
            <a:prstGeom prst="rect">
              <a:avLst/>
            </a:prstGeom>
          </p:spPr>
          <p:txBody>
            <a:bodyPr lIns="50800" tIns="50800" rIns="50800" bIns="50800" rtlCol="0" anchor="ctr"/>
            <a:lstStyle/>
            <a:p>
              <a:pPr algn="ctr">
                <a:lnSpc>
                  <a:spcPts val="1800"/>
                </a:lnSpc>
              </a:pPr>
              <a:endParaRPr/>
            </a:p>
          </p:txBody>
        </p:sp>
      </p:grpSp>
      <p:grpSp>
        <p:nvGrpSpPr>
          <p:cNvPr id="63" name="Group 63"/>
          <p:cNvGrpSpPr/>
          <p:nvPr/>
        </p:nvGrpSpPr>
        <p:grpSpPr>
          <a:xfrm>
            <a:off x="14039887" y="8814614"/>
            <a:ext cx="3351349" cy="679201"/>
            <a:chOff x="0" y="0"/>
            <a:chExt cx="882660" cy="178884"/>
          </a:xfrm>
        </p:grpSpPr>
        <p:sp>
          <p:nvSpPr>
            <p:cNvPr id="64" name="Freeform 64"/>
            <p:cNvSpPr/>
            <p:nvPr/>
          </p:nvSpPr>
          <p:spPr>
            <a:xfrm>
              <a:off x="0" y="0"/>
              <a:ext cx="882660" cy="178884"/>
            </a:xfrm>
            <a:custGeom>
              <a:avLst/>
              <a:gdLst/>
              <a:ahLst/>
              <a:cxnLst/>
              <a:rect l="l" t="t" r="r" b="b"/>
              <a:pathLst>
                <a:path w="882660" h="178884">
                  <a:moveTo>
                    <a:pt x="89442" y="0"/>
                  </a:moveTo>
                  <a:lnTo>
                    <a:pt x="793218" y="0"/>
                  </a:lnTo>
                  <a:cubicBezTo>
                    <a:pt x="842615" y="0"/>
                    <a:pt x="882660" y="40045"/>
                    <a:pt x="882660" y="89442"/>
                  </a:cubicBezTo>
                  <a:lnTo>
                    <a:pt x="882660" y="89442"/>
                  </a:lnTo>
                  <a:cubicBezTo>
                    <a:pt x="882660" y="113164"/>
                    <a:pt x="873236" y="135914"/>
                    <a:pt x="856463" y="152687"/>
                  </a:cubicBezTo>
                  <a:cubicBezTo>
                    <a:pt x="839689" y="169461"/>
                    <a:pt x="816939" y="178884"/>
                    <a:pt x="793218" y="178884"/>
                  </a:cubicBezTo>
                  <a:lnTo>
                    <a:pt x="89442" y="178884"/>
                  </a:lnTo>
                  <a:cubicBezTo>
                    <a:pt x="40045" y="178884"/>
                    <a:pt x="0" y="138840"/>
                    <a:pt x="0" y="89442"/>
                  </a:cubicBezTo>
                  <a:lnTo>
                    <a:pt x="0" y="89442"/>
                  </a:lnTo>
                  <a:cubicBezTo>
                    <a:pt x="0" y="40045"/>
                    <a:pt x="40045" y="0"/>
                    <a:pt x="89442" y="0"/>
                  </a:cubicBezTo>
                  <a:close/>
                </a:path>
              </a:pathLst>
            </a:custGeom>
            <a:solidFill>
              <a:srgbClr val="0053B6"/>
            </a:solidFill>
          </p:spPr>
          <p:txBody>
            <a:bodyPr/>
            <a:lstStyle/>
            <a:p>
              <a:endParaRPr lang="ja-JP" altLang="en-US"/>
            </a:p>
          </p:txBody>
        </p:sp>
        <p:sp>
          <p:nvSpPr>
            <p:cNvPr id="65" name="TextBox 65"/>
            <p:cNvSpPr txBox="1"/>
            <p:nvPr/>
          </p:nvSpPr>
          <p:spPr>
            <a:xfrm>
              <a:off x="0" y="-19050"/>
              <a:ext cx="812800" cy="831850"/>
            </a:xfrm>
            <a:prstGeom prst="rect">
              <a:avLst/>
            </a:prstGeom>
          </p:spPr>
          <p:txBody>
            <a:bodyPr lIns="50800" tIns="50800" rIns="50800" bIns="50800" rtlCol="0" anchor="ctr"/>
            <a:lstStyle/>
            <a:p>
              <a:pPr algn="ctr">
                <a:lnSpc>
                  <a:spcPts val="1800"/>
                </a:lnSpc>
              </a:pP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A95CB879-6423-184E-AFF8-D5B2DC6F7B8E}"/>
              </a:ext>
            </a:extLst>
          </p:cNvPr>
          <p:cNvSpPr/>
          <p:nvPr/>
        </p:nvSpPr>
        <p:spPr>
          <a:xfrm>
            <a:off x="2743200" y="6210300"/>
            <a:ext cx="13792200" cy="6858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tx1"/>
                </a:solidFill>
              </a:rPr>
              <a:t>ユニット派遣のメリット</a:t>
            </a:r>
          </a:p>
        </p:txBody>
      </p:sp>
      <p:sp>
        <p:nvSpPr>
          <p:cNvPr id="314" name="テキスト ボックス 313">
            <a:extLst>
              <a:ext uri="{FF2B5EF4-FFF2-40B4-BE49-F238E27FC236}">
                <a16:creationId xmlns:a16="http://schemas.microsoft.com/office/drawing/2014/main" id="{18D878C5-2F47-9D98-2645-26B8ECC784FE}"/>
              </a:ext>
            </a:extLst>
          </p:cNvPr>
          <p:cNvSpPr txBox="1"/>
          <p:nvPr/>
        </p:nvSpPr>
        <p:spPr>
          <a:xfrm>
            <a:off x="381000" y="315910"/>
            <a:ext cx="12848965" cy="461665"/>
          </a:xfrm>
          <a:prstGeom prst="rect">
            <a:avLst/>
          </a:prstGeom>
          <a:noFill/>
        </p:spPr>
        <p:txBody>
          <a:bodyPr wrap="square" rtlCol="0">
            <a:spAutoFit/>
          </a:bodyPr>
          <a:lstStyle/>
          <a:p>
            <a:r>
              <a:rPr kumimoji="1" lang="en-US" altLang="ja-JP" sz="2400" b="1" dirty="0"/>
              <a:t>1.</a:t>
            </a:r>
            <a:r>
              <a:rPr kumimoji="1" lang="ja-JP" altLang="en-US" sz="2400" b="1" dirty="0"/>
              <a:t>こんなお悩みありませんか？</a:t>
            </a:r>
          </a:p>
        </p:txBody>
      </p:sp>
      <p:pic>
        <p:nvPicPr>
          <p:cNvPr id="3" name="図 2" descr="テキスト&#10;&#10;自動的に生成された説明">
            <a:extLst>
              <a:ext uri="{FF2B5EF4-FFF2-40B4-BE49-F238E27FC236}">
                <a16:creationId xmlns:a16="http://schemas.microsoft.com/office/drawing/2014/main" id="{992F8401-B65E-F5A0-173D-3D0BA1FAE96A}"/>
              </a:ext>
            </a:extLst>
          </p:cNvPr>
          <p:cNvPicPr>
            <a:picLocks noChangeAspect="1"/>
          </p:cNvPicPr>
          <p:nvPr/>
        </p:nvPicPr>
        <p:blipFill rotWithShape="1">
          <a:blip r:embed="rId2">
            <a:extLst>
              <a:ext uri="{28A0092B-C50C-407E-A947-70E740481C1C}">
                <a14:useLocalDpi xmlns:a14="http://schemas.microsoft.com/office/drawing/2010/main" val="0"/>
              </a:ext>
            </a:extLst>
          </a:blip>
          <a:srcRect t="9836" b="16768"/>
          <a:stretch/>
        </p:blipFill>
        <p:spPr>
          <a:xfrm>
            <a:off x="2514600" y="1274736"/>
            <a:ext cx="12496800" cy="3411564"/>
          </a:xfrm>
          <a:prstGeom prst="rect">
            <a:avLst/>
          </a:prstGeom>
        </p:spPr>
      </p:pic>
      <p:sp>
        <p:nvSpPr>
          <p:cNvPr id="5" name="矢印: 五方向 4">
            <a:extLst>
              <a:ext uri="{FF2B5EF4-FFF2-40B4-BE49-F238E27FC236}">
                <a16:creationId xmlns:a16="http://schemas.microsoft.com/office/drawing/2014/main" id="{F151B8D9-ED76-96F1-8F56-38293E5AA0A4}"/>
              </a:ext>
            </a:extLst>
          </p:cNvPr>
          <p:cNvSpPr/>
          <p:nvPr/>
        </p:nvSpPr>
        <p:spPr>
          <a:xfrm>
            <a:off x="990600" y="6210300"/>
            <a:ext cx="2057400" cy="685800"/>
          </a:xfrm>
          <a:prstGeom prst="homePlat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a:t>POINT</a:t>
            </a:r>
            <a:endParaRPr kumimoji="1" lang="ja-JP" altLang="en-US" sz="2000" dirty="0"/>
          </a:p>
        </p:txBody>
      </p:sp>
      <p:sp>
        <p:nvSpPr>
          <p:cNvPr id="7" name="正方形/長方形 6">
            <a:extLst>
              <a:ext uri="{FF2B5EF4-FFF2-40B4-BE49-F238E27FC236}">
                <a16:creationId xmlns:a16="http://schemas.microsoft.com/office/drawing/2014/main" id="{C0E190BD-A54B-11CC-8C98-3B568629A2D1}"/>
              </a:ext>
            </a:extLst>
          </p:cNvPr>
          <p:cNvSpPr/>
          <p:nvPr/>
        </p:nvSpPr>
        <p:spPr>
          <a:xfrm>
            <a:off x="990600" y="7200900"/>
            <a:ext cx="15544800" cy="8382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ja-JP" altLang="en-US" b="0" i="0" dirty="0">
                <a:solidFill>
                  <a:srgbClr val="000000"/>
                </a:solidFill>
                <a:effectLst/>
                <a:latin typeface=" メイリオ"/>
              </a:rPr>
              <a:t>弊社側でのリーダーを配置し弊社雇用メンバーのマネジメント機能を果たす事で、貴社の教育に携わる工数の大幅な削減</a:t>
            </a:r>
            <a:endParaRPr lang="ja-JP" altLang="en-US" b="1" i="0" dirty="0">
              <a:solidFill>
                <a:srgbClr val="F18E0A"/>
              </a:solidFill>
              <a:effectLst/>
              <a:latin typeface=" メイリオ"/>
            </a:endParaRPr>
          </a:p>
        </p:txBody>
      </p:sp>
      <p:sp>
        <p:nvSpPr>
          <p:cNvPr id="8" name="正方形/長方形 7">
            <a:extLst>
              <a:ext uri="{FF2B5EF4-FFF2-40B4-BE49-F238E27FC236}">
                <a16:creationId xmlns:a16="http://schemas.microsoft.com/office/drawing/2014/main" id="{56FAAC50-7ED7-B3AA-130F-282F5CAEB754}"/>
              </a:ext>
            </a:extLst>
          </p:cNvPr>
          <p:cNvSpPr/>
          <p:nvPr/>
        </p:nvSpPr>
        <p:spPr>
          <a:xfrm>
            <a:off x="990600" y="8267700"/>
            <a:ext cx="15544800" cy="8382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ja-JP" altLang="en-US" b="0" i="0" dirty="0">
                <a:solidFill>
                  <a:srgbClr val="000000"/>
                </a:solidFill>
                <a:effectLst/>
                <a:latin typeface=" メイリオ"/>
              </a:rPr>
              <a:t>弊社側でのリーダーを配置し弊社雇用メンバーのマネジメント機能を果たす事で、貴社のマネジメント工数の大幅な削減</a:t>
            </a:r>
            <a:endParaRPr lang="ja-JP" altLang="en-US" b="1" i="0" dirty="0">
              <a:solidFill>
                <a:srgbClr val="F18E0A"/>
              </a:solidFill>
              <a:effectLst/>
              <a:latin typeface=" メイリオ"/>
            </a:endParaRPr>
          </a:p>
        </p:txBody>
      </p:sp>
      <p:sp>
        <p:nvSpPr>
          <p:cNvPr id="9" name="正方形/長方形 8">
            <a:extLst>
              <a:ext uri="{FF2B5EF4-FFF2-40B4-BE49-F238E27FC236}">
                <a16:creationId xmlns:a16="http://schemas.microsoft.com/office/drawing/2014/main" id="{30778E81-4DBA-BB4E-575D-8FA5C116BA6C}"/>
              </a:ext>
            </a:extLst>
          </p:cNvPr>
          <p:cNvSpPr/>
          <p:nvPr/>
        </p:nvSpPr>
        <p:spPr>
          <a:xfrm>
            <a:off x="990600" y="9334500"/>
            <a:ext cx="15544800" cy="8382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ja-JP" altLang="en-US" b="0" i="0" dirty="0">
                <a:solidFill>
                  <a:srgbClr val="000000"/>
                </a:solidFill>
                <a:effectLst/>
                <a:latin typeface=" メイリオ"/>
              </a:rPr>
              <a:t>弊社側でのリーダーを配置し弊社雇用メンバーのマネジメント機能を果たす事で、メンバー一人一人に関わる事で離職率の低下</a:t>
            </a:r>
            <a:endParaRPr lang="ja-JP" altLang="en-US" b="1" i="0" dirty="0">
              <a:solidFill>
                <a:srgbClr val="F18E0A"/>
              </a:solidFill>
              <a:effectLst/>
              <a:latin typeface=" メイリオ"/>
            </a:endParaRPr>
          </a:p>
        </p:txBody>
      </p:sp>
      <p:sp>
        <p:nvSpPr>
          <p:cNvPr id="2" name="正方形/長方形 1">
            <a:extLst>
              <a:ext uri="{FF2B5EF4-FFF2-40B4-BE49-F238E27FC236}">
                <a16:creationId xmlns:a16="http://schemas.microsoft.com/office/drawing/2014/main" id="{E2E3ADD7-8AF4-8C01-2D73-B58DD7713BE2}"/>
              </a:ext>
            </a:extLst>
          </p:cNvPr>
          <p:cNvSpPr/>
          <p:nvPr/>
        </p:nvSpPr>
        <p:spPr>
          <a:xfrm>
            <a:off x="3924300" y="1579536"/>
            <a:ext cx="10401300" cy="2971800"/>
          </a:xfrm>
          <a:prstGeom prst="rect">
            <a:avLst/>
          </a:prstGeom>
          <a:solidFill>
            <a:schemeClr val="tx2">
              <a:lumMod val="20000"/>
              <a:lumOff val="80000"/>
            </a:schemeClr>
          </a:solidFill>
          <a:ln>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tx1"/>
                </a:solidFill>
              </a:rPr>
              <a:t>悩み</a:t>
            </a:r>
            <a:endParaRPr kumimoji="1" lang="en-US" altLang="ja-JP" sz="2800" dirty="0">
              <a:solidFill>
                <a:schemeClr val="tx1"/>
              </a:solidFill>
            </a:endParaRPr>
          </a:p>
          <a:p>
            <a:pPr algn="ctr"/>
            <a:r>
              <a:rPr kumimoji="1" lang="ja-JP" altLang="en-US" sz="2800" dirty="0">
                <a:solidFill>
                  <a:schemeClr val="tx1"/>
                </a:solidFill>
              </a:rPr>
              <a:t>①現場のリーダーが不足していて教育に時間を避けていない</a:t>
            </a:r>
            <a:endParaRPr kumimoji="1" lang="en-US" altLang="ja-JP" sz="2800" dirty="0">
              <a:solidFill>
                <a:schemeClr val="tx1"/>
              </a:solidFill>
            </a:endParaRPr>
          </a:p>
          <a:p>
            <a:pPr algn="ctr"/>
            <a:r>
              <a:rPr kumimoji="1" lang="ja-JP" altLang="en-US" sz="2800" dirty="0">
                <a:solidFill>
                  <a:schemeClr val="tx1"/>
                </a:solidFill>
              </a:rPr>
              <a:t>②リーダーが業務にひっ迫していて属人化した組織になっている</a:t>
            </a:r>
            <a:endParaRPr kumimoji="1" lang="en-US" altLang="ja-JP" sz="2800" dirty="0">
              <a:solidFill>
                <a:schemeClr val="tx1"/>
              </a:solidFill>
            </a:endParaRPr>
          </a:p>
          <a:p>
            <a:pPr algn="ctr"/>
            <a:r>
              <a:rPr kumimoji="1" lang="ja-JP" altLang="en-US" sz="2800" dirty="0">
                <a:solidFill>
                  <a:schemeClr val="tx1"/>
                </a:solidFill>
              </a:rPr>
              <a:t>③メンバーに関わる「量・質」の問題で離職率が高い</a:t>
            </a:r>
          </a:p>
        </p:txBody>
      </p:sp>
      <p:sp>
        <p:nvSpPr>
          <p:cNvPr id="4" name="テキスト ボックス 3">
            <a:extLst>
              <a:ext uri="{FF2B5EF4-FFF2-40B4-BE49-F238E27FC236}">
                <a16:creationId xmlns:a16="http://schemas.microsoft.com/office/drawing/2014/main" id="{B99DCE6C-D3D0-CBF5-C357-E4E0C304B168}"/>
              </a:ext>
            </a:extLst>
          </p:cNvPr>
          <p:cNvSpPr txBox="1"/>
          <p:nvPr/>
        </p:nvSpPr>
        <p:spPr>
          <a:xfrm>
            <a:off x="6096000" y="4703736"/>
            <a:ext cx="5791200" cy="1107996"/>
          </a:xfrm>
          <a:prstGeom prst="rect">
            <a:avLst/>
          </a:prstGeom>
          <a:noFill/>
        </p:spPr>
        <p:txBody>
          <a:bodyPr wrap="square" rtlCol="0">
            <a:spAutoFit/>
          </a:bodyPr>
          <a:lstStyle/>
          <a:p>
            <a:r>
              <a:rPr kumimoji="1" lang="ja-JP" altLang="en-US" sz="6600" dirty="0"/>
              <a:t>ユニット派遣</a:t>
            </a:r>
          </a:p>
        </p:txBody>
      </p:sp>
    </p:spTree>
    <p:extLst>
      <p:ext uri="{BB962C8B-B14F-4D97-AF65-F5344CB8AC3E}">
        <p14:creationId xmlns:p14="http://schemas.microsoft.com/office/powerpoint/2010/main" val="3652142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7" name="Google Shape;57;p13"/>
          <p:cNvSpPr/>
          <p:nvPr/>
        </p:nvSpPr>
        <p:spPr>
          <a:xfrm>
            <a:off x="4866968" y="8635556"/>
            <a:ext cx="8561400" cy="1651200"/>
          </a:xfrm>
          <a:prstGeom prst="rect">
            <a:avLst/>
          </a:prstGeom>
          <a:noFill/>
          <a:ln>
            <a:noFill/>
          </a:ln>
        </p:spPr>
        <p:txBody>
          <a:bodyPr spcFirstLastPara="1" wrap="square" lIns="182850" tIns="91400" rIns="182850" bIns="91400" anchor="ctr" anchorCtr="0">
            <a:noAutofit/>
          </a:bodyPr>
          <a:lstStyle/>
          <a:p>
            <a:pPr algn="ctr"/>
            <a:endParaRPr sz="2700">
              <a:solidFill>
                <a:srgbClr val="000000"/>
              </a:solidFill>
              <a:latin typeface="Arial"/>
              <a:ea typeface="Arial"/>
              <a:cs typeface="Arial"/>
              <a:sym typeface="Arial"/>
            </a:endParaRPr>
          </a:p>
        </p:txBody>
      </p:sp>
      <p:sp>
        <p:nvSpPr>
          <p:cNvPr id="7" name="正方形/長方形 6">
            <a:extLst>
              <a:ext uri="{FF2B5EF4-FFF2-40B4-BE49-F238E27FC236}">
                <a16:creationId xmlns:a16="http://schemas.microsoft.com/office/drawing/2014/main" id="{4A4F297E-29B7-8A04-1D10-0E297833EA51}"/>
              </a:ext>
            </a:extLst>
          </p:cNvPr>
          <p:cNvSpPr/>
          <p:nvPr/>
        </p:nvSpPr>
        <p:spPr>
          <a:xfrm>
            <a:off x="0" y="1"/>
            <a:ext cx="18288000" cy="102867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3600"/>
          </a:p>
        </p:txBody>
      </p:sp>
      <p:sp>
        <p:nvSpPr>
          <p:cNvPr id="11" name="Google Shape;54;p13">
            <a:extLst>
              <a:ext uri="{FF2B5EF4-FFF2-40B4-BE49-F238E27FC236}">
                <a16:creationId xmlns:a16="http://schemas.microsoft.com/office/drawing/2014/main" id="{902EE8CA-047D-F5E0-6968-9F86A2C7CB41}"/>
              </a:ext>
            </a:extLst>
          </p:cNvPr>
          <p:cNvSpPr txBox="1"/>
          <p:nvPr/>
        </p:nvSpPr>
        <p:spPr>
          <a:xfrm>
            <a:off x="2057153" y="3619500"/>
            <a:ext cx="14173694" cy="6323321"/>
          </a:xfrm>
          <a:prstGeom prst="rect">
            <a:avLst/>
          </a:prstGeom>
          <a:noFill/>
          <a:ln>
            <a:noFill/>
          </a:ln>
        </p:spPr>
        <p:txBody>
          <a:bodyPr spcFirstLastPara="1" wrap="square" lIns="182850" tIns="91400" rIns="182850" bIns="91400" anchor="ctr" anchorCtr="0">
            <a:noAutofit/>
          </a:bodyPr>
          <a:lstStyle/>
          <a:p>
            <a:pPr>
              <a:lnSpc>
                <a:spcPct val="90000"/>
              </a:lnSpc>
            </a:pPr>
            <a:endParaRPr lang="en-US" altLang="ja-JP" sz="3600" dirty="0">
              <a:solidFill>
                <a:schemeClr val="bg1"/>
              </a:solidFill>
              <a:latin typeface="Yu Gothic UI" panose="020B0500000000000000" pitchFamily="50" charset="-128"/>
              <a:ea typeface="Yu Gothic UI" panose="020B0500000000000000" pitchFamily="50" charset="-128"/>
            </a:endParaRPr>
          </a:p>
          <a:p>
            <a:pPr>
              <a:lnSpc>
                <a:spcPct val="90000"/>
              </a:lnSpc>
            </a:pPr>
            <a:r>
              <a:rPr lang="en-US" altLang="ja-JP" sz="3600" dirty="0">
                <a:solidFill>
                  <a:schemeClr val="bg1"/>
                </a:solidFill>
                <a:latin typeface="Yu Gothic UI" panose="020B0500000000000000" pitchFamily="50" charset="-128"/>
                <a:ea typeface="Yu Gothic UI" panose="020B0500000000000000" pitchFamily="50" charset="-128"/>
              </a:rPr>
              <a:t>〈</a:t>
            </a:r>
            <a:r>
              <a:rPr lang="ja-JP" altLang="en-US" sz="3600" dirty="0">
                <a:solidFill>
                  <a:schemeClr val="bg1"/>
                </a:solidFill>
                <a:latin typeface="Yu Gothic UI" panose="020B0500000000000000" pitchFamily="50" charset="-128"/>
                <a:ea typeface="Yu Gothic UI" panose="020B0500000000000000" pitchFamily="50" charset="-128"/>
              </a:rPr>
              <a:t>お問い合わせ先</a:t>
            </a:r>
            <a:r>
              <a:rPr lang="en-US" altLang="ja-JP" sz="3600" dirty="0">
                <a:solidFill>
                  <a:schemeClr val="bg1"/>
                </a:solidFill>
                <a:latin typeface="Yu Gothic UI" panose="020B0500000000000000" pitchFamily="50" charset="-128"/>
                <a:ea typeface="Yu Gothic UI" panose="020B0500000000000000" pitchFamily="50" charset="-128"/>
              </a:rPr>
              <a:t>〉</a:t>
            </a:r>
          </a:p>
          <a:p>
            <a:pPr>
              <a:lnSpc>
                <a:spcPct val="90000"/>
              </a:lnSpc>
            </a:pPr>
            <a:endParaRPr lang="en-US" altLang="ja-JP" sz="3600" dirty="0">
              <a:solidFill>
                <a:schemeClr val="bg1"/>
              </a:solidFill>
              <a:latin typeface="Yu Gothic UI" panose="020B0500000000000000" pitchFamily="50" charset="-128"/>
              <a:ea typeface="Yu Gothic UI" panose="020B0500000000000000" pitchFamily="50" charset="-128"/>
            </a:endParaRPr>
          </a:p>
          <a:p>
            <a:pPr>
              <a:lnSpc>
                <a:spcPct val="90000"/>
              </a:lnSpc>
            </a:pPr>
            <a:r>
              <a:rPr lang="ja-JP" altLang="en-US" sz="3600" dirty="0">
                <a:solidFill>
                  <a:schemeClr val="bg1"/>
                </a:solidFill>
                <a:latin typeface="Yu Gothic UI" panose="020B0500000000000000" pitchFamily="50" charset="-128"/>
                <a:ea typeface="Yu Gothic UI" panose="020B0500000000000000" pitchFamily="50" charset="-128"/>
              </a:rPr>
              <a:t>●●株式会社</a:t>
            </a:r>
            <a:endParaRPr lang="en-US" altLang="ja-JP" sz="3600" dirty="0">
              <a:solidFill>
                <a:schemeClr val="bg1"/>
              </a:solidFill>
              <a:latin typeface="Yu Gothic UI" panose="020B0500000000000000" pitchFamily="50" charset="-128"/>
              <a:ea typeface="Yu Gothic UI" panose="020B0500000000000000" pitchFamily="50" charset="-128"/>
              <a:cs typeface="Calibri"/>
              <a:sym typeface="Calibri"/>
            </a:endParaRPr>
          </a:p>
          <a:p>
            <a:pPr>
              <a:lnSpc>
                <a:spcPct val="90000"/>
              </a:lnSpc>
            </a:pPr>
            <a:endParaRPr lang="en-US" altLang="ja-JP" sz="3200" dirty="0">
              <a:solidFill>
                <a:schemeClr val="bg1"/>
              </a:solidFill>
              <a:latin typeface="Yu Gothic UI" panose="020B0500000000000000" pitchFamily="50" charset="-128"/>
              <a:ea typeface="Yu Gothic UI" panose="020B0500000000000000" pitchFamily="50" charset="-128"/>
            </a:endParaRPr>
          </a:p>
          <a:p>
            <a:pPr>
              <a:lnSpc>
                <a:spcPct val="90000"/>
              </a:lnSpc>
            </a:pPr>
            <a:r>
              <a:rPr lang="ja-JP" altLang="en-US" sz="3200" dirty="0">
                <a:solidFill>
                  <a:schemeClr val="bg1"/>
                </a:solidFill>
                <a:latin typeface="Yu Gothic UI" panose="020B0500000000000000" pitchFamily="50" charset="-128"/>
                <a:ea typeface="Yu Gothic UI" panose="020B0500000000000000" pitchFamily="50" charset="-128"/>
              </a:rPr>
              <a:t>派遣事業　責任者　　●●</a:t>
            </a:r>
            <a:endParaRPr lang="en-US" altLang="ja-JP" sz="3200" dirty="0">
              <a:solidFill>
                <a:schemeClr val="bg1"/>
              </a:solidFill>
              <a:latin typeface="Yu Gothic UI" panose="020B0500000000000000" pitchFamily="50" charset="-128"/>
              <a:ea typeface="Yu Gothic UI" panose="020B0500000000000000" pitchFamily="50" charset="-128"/>
            </a:endParaRPr>
          </a:p>
          <a:p>
            <a:pPr>
              <a:lnSpc>
                <a:spcPct val="90000"/>
              </a:lnSpc>
            </a:pPr>
            <a:r>
              <a:rPr lang="ja-JP" altLang="en-US" sz="3200" dirty="0">
                <a:solidFill>
                  <a:schemeClr val="bg1"/>
                </a:solidFill>
                <a:latin typeface="Yu Gothic UI" panose="020B0500000000000000" pitchFamily="50" charset="-128"/>
                <a:ea typeface="Yu Gothic UI" panose="020B0500000000000000" pitchFamily="50" charset="-128"/>
              </a:rPr>
              <a:t>派遣事業　営業担当　●●　　　</a:t>
            </a:r>
            <a:endParaRPr lang="en-US" altLang="ja-JP" sz="3200" dirty="0">
              <a:solidFill>
                <a:schemeClr val="bg1"/>
              </a:solidFill>
              <a:latin typeface="Yu Gothic UI" panose="020B0500000000000000" pitchFamily="50" charset="-128"/>
              <a:ea typeface="Yu Gothic UI" panose="020B0500000000000000" pitchFamily="50" charset="-128"/>
            </a:endParaRPr>
          </a:p>
          <a:p>
            <a:pPr>
              <a:lnSpc>
                <a:spcPct val="90000"/>
              </a:lnSpc>
            </a:pPr>
            <a:endParaRPr lang="en-US" altLang="ja-JP" sz="3200" dirty="0">
              <a:solidFill>
                <a:schemeClr val="bg1"/>
              </a:solidFill>
              <a:latin typeface="Yu Gothic UI" panose="020B0500000000000000" pitchFamily="50" charset="-128"/>
              <a:ea typeface="Yu Gothic UI" panose="020B0500000000000000" pitchFamily="50" charset="-128"/>
            </a:endParaRPr>
          </a:p>
          <a:p>
            <a:pPr algn="l"/>
            <a:r>
              <a:rPr lang="ja-JP" altLang="en-US" sz="2201" dirty="0">
                <a:solidFill>
                  <a:schemeClr val="bg1"/>
                </a:solidFill>
                <a:latin typeface="Yu Gothic UI" panose="020B0500000000000000" pitchFamily="50" charset="-128"/>
                <a:ea typeface="Yu Gothic UI" panose="020B0500000000000000" pitchFamily="50" charset="-128"/>
              </a:rPr>
              <a:t>本社　</a:t>
            </a:r>
            <a:endParaRPr lang="en-US" altLang="ja-JP" sz="2201" dirty="0">
              <a:solidFill>
                <a:schemeClr val="bg1"/>
              </a:solidFill>
              <a:latin typeface="Yu Gothic UI" panose="020B0500000000000000" pitchFamily="50" charset="-128"/>
              <a:ea typeface="Yu Gothic UI" panose="020B0500000000000000" pitchFamily="50" charset="-128"/>
            </a:endParaRPr>
          </a:p>
          <a:p>
            <a:pPr algn="l"/>
            <a:r>
              <a:rPr lang="ja-JP" altLang="en-US" sz="2201" dirty="0">
                <a:solidFill>
                  <a:schemeClr val="bg1"/>
                </a:solidFill>
                <a:latin typeface="Yu Gothic UI" panose="020B0500000000000000" pitchFamily="50" charset="-128"/>
                <a:ea typeface="Yu Gothic UI" panose="020B0500000000000000" pitchFamily="50" charset="-128"/>
              </a:rPr>
              <a:t>●●</a:t>
            </a:r>
          </a:p>
        </p:txBody>
      </p:sp>
      <p:sp>
        <p:nvSpPr>
          <p:cNvPr id="2" name="テキスト ボックス 1">
            <a:extLst>
              <a:ext uri="{FF2B5EF4-FFF2-40B4-BE49-F238E27FC236}">
                <a16:creationId xmlns:a16="http://schemas.microsoft.com/office/drawing/2014/main" id="{C2876044-9AF8-6BA5-B519-6F2E9BD549FB}"/>
              </a:ext>
            </a:extLst>
          </p:cNvPr>
          <p:cNvSpPr txBox="1"/>
          <p:nvPr/>
        </p:nvSpPr>
        <p:spPr>
          <a:xfrm>
            <a:off x="3314700" y="876300"/>
            <a:ext cx="11658600" cy="2554545"/>
          </a:xfrm>
          <a:prstGeom prst="rect">
            <a:avLst/>
          </a:prstGeom>
          <a:noFill/>
        </p:spPr>
        <p:txBody>
          <a:bodyPr wrap="square" rtlCol="0">
            <a:spAutoFit/>
          </a:bodyPr>
          <a:lstStyle/>
          <a:p>
            <a:r>
              <a:rPr kumimoji="1" lang="ja-JP" altLang="en-US" sz="8000" dirty="0">
                <a:solidFill>
                  <a:schemeClr val="bg1"/>
                </a:solidFill>
              </a:rPr>
              <a:t>スタッフをご紹介した後が</a:t>
            </a:r>
            <a:endParaRPr kumimoji="1" lang="en-US" altLang="ja-JP" sz="8000" dirty="0">
              <a:solidFill>
                <a:schemeClr val="bg1"/>
              </a:solidFill>
            </a:endParaRPr>
          </a:p>
          <a:p>
            <a:pPr algn="ctr"/>
            <a:r>
              <a:rPr kumimoji="1" lang="ja-JP" altLang="en-US" sz="8000" dirty="0">
                <a:solidFill>
                  <a:schemeClr val="bg1"/>
                </a:solidFill>
              </a:rPr>
              <a:t>私達のお仕事です</a:t>
            </a:r>
            <a:r>
              <a:rPr kumimoji="1" lang="en-US" altLang="ja-JP" sz="8000" dirty="0">
                <a:solidFill>
                  <a:schemeClr val="bg1"/>
                </a:solidFill>
              </a:rPr>
              <a:t>!!</a:t>
            </a:r>
            <a:endParaRPr kumimoji="1" lang="ja-JP" altLang="en-US" sz="8000" dirty="0">
              <a:solidFill>
                <a:schemeClr val="bg1"/>
              </a:solidFill>
            </a:endParaRPr>
          </a:p>
        </p:txBody>
      </p:sp>
    </p:spTree>
    <p:extLst>
      <p:ext uri="{BB962C8B-B14F-4D97-AF65-F5344CB8AC3E}">
        <p14:creationId xmlns:p14="http://schemas.microsoft.com/office/powerpoint/2010/main" val="165361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796824" y="9769522"/>
            <a:ext cx="4267200" cy="428625"/>
          </a:xfrm>
          <a:prstGeom prst="rect">
            <a:avLst/>
          </a:prstGeom>
        </p:spPr>
        <p:txBody>
          <a:bodyPr lIns="0" tIns="0" rIns="0" bIns="0" rtlCol="0" anchor="t">
            <a:spAutoFit/>
          </a:bodyPr>
          <a:lstStyle/>
          <a:p>
            <a:pPr algn="l">
              <a:lnSpc>
                <a:spcPts val="3240"/>
              </a:lnSpc>
            </a:pPr>
            <a:r>
              <a:rPr lang="en-US" sz="2700">
                <a:solidFill>
                  <a:srgbClr val="002148"/>
                </a:solidFill>
                <a:latin typeface="UD角ゴ_ラージ"/>
              </a:rPr>
              <a:t>‹#›</a:t>
            </a:r>
          </a:p>
        </p:txBody>
      </p:sp>
      <p:sp>
        <p:nvSpPr>
          <p:cNvPr id="3" name="Freeform 3"/>
          <p:cNvSpPr/>
          <p:nvPr/>
        </p:nvSpPr>
        <p:spPr>
          <a:xfrm>
            <a:off x="557784" y="1019175"/>
            <a:ext cx="17170527" cy="19050"/>
          </a:xfrm>
          <a:custGeom>
            <a:avLst/>
            <a:gdLst/>
            <a:ahLst/>
            <a:cxnLst/>
            <a:rect l="l" t="t" r="r" b="b"/>
            <a:pathLst>
              <a:path w="17170527" h="19050">
                <a:moveTo>
                  <a:pt x="0" y="0"/>
                </a:moveTo>
                <a:lnTo>
                  <a:pt x="17170527" y="0"/>
                </a:lnTo>
                <a:lnTo>
                  <a:pt x="17170527" y="19050"/>
                </a:lnTo>
                <a:lnTo>
                  <a:pt x="0" y="19050"/>
                </a:lnTo>
                <a:lnTo>
                  <a:pt x="0" y="0"/>
                </a:lnTo>
                <a:close/>
              </a:path>
            </a:pathLst>
          </a:custGeom>
          <a:blipFill>
            <a:blip r:embed="rId2">
              <a:extLst>
                <a:ext uri="{96DAC541-7B7A-43D3-8B79-37D633B846F1}">
                  <asvg:svgBlip xmlns:asvg="http://schemas.microsoft.com/office/drawing/2016/SVG/main" r:embed="rId3"/>
                </a:ext>
              </a:extLst>
            </a:blip>
            <a:stretch>
              <a:fillRect r="-17"/>
            </a:stretch>
          </a:blipFill>
        </p:spPr>
        <p:txBody>
          <a:bodyPr/>
          <a:lstStyle/>
          <a:p>
            <a:endParaRPr lang="ja-JP" altLang="en-US"/>
          </a:p>
        </p:txBody>
      </p:sp>
      <p:sp>
        <p:nvSpPr>
          <p:cNvPr id="6" name="Freeform 6"/>
          <p:cNvSpPr/>
          <p:nvPr/>
        </p:nvSpPr>
        <p:spPr>
          <a:xfrm>
            <a:off x="501015" y="185547"/>
            <a:ext cx="303276" cy="648462"/>
          </a:xfrm>
          <a:custGeom>
            <a:avLst/>
            <a:gdLst/>
            <a:ahLst/>
            <a:cxnLst/>
            <a:rect l="l" t="t" r="r" b="b"/>
            <a:pathLst>
              <a:path w="303276" h="648462">
                <a:moveTo>
                  <a:pt x="0" y="0"/>
                </a:moveTo>
                <a:lnTo>
                  <a:pt x="303276" y="0"/>
                </a:lnTo>
                <a:lnTo>
                  <a:pt x="303276" y="648462"/>
                </a:lnTo>
                <a:lnTo>
                  <a:pt x="0" y="648462"/>
                </a:lnTo>
                <a:lnTo>
                  <a:pt x="0" y="0"/>
                </a:lnTo>
                <a:close/>
              </a:path>
            </a:pathLst>
          </a:custGeom>
          <a:blipFill>
            <a:blip r:embed="rId4">
              <a:extLst>
                <a:ext uri="{96DAC541-7B7A-43D3-8B79-37D633B846F1}">
                  <asvg:svgBlip xmlns:asvg="http://schemas.microsoft.com/office/drawing/2016/SVG/main" r:embed="rId5"/>
                </a:ext>
              </a:extLst>
            </a:blip>
            <a:stretch>
              <a:fillRect b="-844"/>
            </a:stretch>
          </a:blipFill>
        </p:spPr>
        <p:txBody>
          <a:bodyPr/>
          <a:lstStyle/>
          <a:p>
            <a:endParaRPr lang="ja-JP" altLang="en-US"/>
          </a:p>
        </p:txBody>
      </p:sp>
      <p:sp>
        <p:nvSpPr>
          <p:cNvPr id="7" name="TextBox 7"/>
          <p:cNvSpPr txBox="1"/>
          <p:nvPr/>
        </p:nvSpPr>
        <p:spPr>
          <a:xfrm>
            <a:off x="926211" y="301007"/>
            <a:ext cx="12755352" cy="512064"/>
          </a:xfrm>
          <a:prstGeom prst="rect">
            <a:avLst/>
          </a:prstGeom>
        </p:spPr>
        <p:txBody>
          <a:bodyPr lIns="0" tIns="0" rIns="0" bIns="0" rtlCol="0" anchor="t">
            <a:spAutoFit/>
          </a:bodyPr>
          <a:lstStyle/>
          <a:p>
            <a:pPr algn="l">
              <a:lnSpc>
                <a:spcPts val="3888"/>
              </a:lnSpc>
            </a:pPr>
            <a:r>
              <a:rPr lang="ja-JP" altLang="en-US" sz="3600" dirty="0">
                <a:solidFill>
                  <a:srgbClr val="000067"/>
                </a:solidFill>
                <a:ea typeface="UD角ゴ_ラージ Bold"/>
              </a:rPr>
              <a:t>●●●</a:t>
            </a:r>
            <a:endParaRPr lang="en-US" sz="3600" dirty="0">
              <a:solidFill>
                <a:srgbClr val="000067"/>
              </a:solidFill>
              <a:ea typeface="UD角ゴ_ラージ Bold"/>
            </a:endParaRPr>
          </a:p>
        </p:txBody>
      </p:sp>
      <p:grpSp>
        <p:nvGrpSpPr>
          <p:cNvPr id="8" name="Group 8"/>
          <p:cNvGrpSpPr/>
          <p:nvPr/>
        </p:nvGrpSpPr>
        <p:grpSpPr>
          <a:xfrm>
            <a:off x="-9525" y="1230986"/>
            <a:ext cx="18307050" cy="9045896"/>
            <a:chOff x="0" y="0"/>
            <a:chExt cx="24409400" cy="12061194"/>
          </a:xfrm>
        </p:grpSpPr>
        <p:sp>
          <p:nvSpPr>
            <p:cNvPr id="9" name="Freeform 9"/>
            <p:cNvSpPr/>
            <p:nvPr/>
          </p:nvSpPr>
          <p:spPr>
            <a:xfrm>
              <a:off x="12700" y="12700"/>
              <a:ext cx="24384000" cy="12035790"/>
            </a:xfrm>
            <a:custGeom>
              <a:avLst/>
              <a:gdLst/>
              <a:ahLst/>
              <a:cxnLst/>
              <a:rect l="l" t="t" r="r" b="b"/>
              <a:pathLst>
                <a:path w="24384000" h="12035790">
                  <a:moveTo>
                    <a:pt x="24384000" y="12035790"/>
                  </a:moveTo>
                  <a:lnTo>
                    <a:pt x="24384000" y="0"/>
                  </a:lnTo>
                  <a:lnTo>
                    <a:pt x="0" y="12035790"/>
                  </a:lnTo>
                  <a:close/>
                </a:path>
              </a:pathLst>
            </a:custGeom>
            <a:solidFill>
              <a:srgbClr val="0B0BFF"/>
            </a:solidFill>
          </p:spPr>
          <p:txBody>
            <a:bodyPr/>
            <a:lstStyle/>
            <a:p>
              <a:endParaRPr lang="ja-JP" altLang="en-US"/>
            </a:p>
          </p:txBody>
        </p:sp>
        <p:sp>
          <p:nvSpPr>
            <p:cNvPr id="10" name="Freeform 10"/>
            <p:cNvSpPr/>
            <p:nvPr/>
          </p:nvSpPr>
          <p:spPr>
            <a:xfrm>
              <a:off x="-889" y="-635"/>
              <a:ext cx="24410289" cy="12061825"/>
            </a:xfrm>
            <a:custGeom>
              <a:avLst/>
              <a:gdLst/>
              <a:ahLst/>
              <a:cxnLst/>
              <a:rect l="l" t="t" r="r" b="b"/>
              <a:pathLst>
                <a:path w="24410289" h="12061825">
                  <a:moveTo>
                    <a:pt x="24384889" y="12049125"/>
                  </a:moveTo>
                  <a:lnTo>
                    <a:pt x="24384889" y="13335"/>
                  </a:lnTo>
                  <a:lnTo>
                    <a:pt x="24397589" y="13335"/>
                  </a:lnTo>
                  <a:lnTo>
                    <a:pt x="24403176" y="24765"/>
                  </a:lnTo>
                  <a:lnTo>
                    <a:pt x="19177" y="12060555"/>
                  </a:lnTo>
                  <a:lnTo>
                    <a:pt x="13589" y="12049125"/>
                  </a:lnTo>
                  <a:lnTo>
                    <a:pt x="13589" y="12036425"/>
                  </a:lnTo>
                  <a:lnTo>
                    <a:pt x="24397589" y="12036425"/>
                  </a:lnTo>
                  <a:lnTo>
                    <a:pt x="24397589" y="12049125"/>
                  </a:lnTo>
                  <a:lnTo>
                    <a:pt x="24384889" y="12049125"/>
                  </a:lnTo>
                  <a:moveTo>
                    <a:pt x="24410289" y="12049125"/>
                  </a:moveTo>
                  <a:cubicBezTo>
                    <a:pt x="24410289" y="12056110"/>
                    <a:pt x="24404575" y="12061825"/>
                    <a:pt x="24397589" y="12061825"/>
                  </a:cubicBezTo>
                  <a:lnTo>
                    <a:pt x="13589" y="12061825"/>
                  </a:lnTo>
                  <a:cubicBezTo>
                    <a:pt x="7747" y="12061825"/>
                    <a:pt x="2540" y="12057761"/>
                    <a:pt x="1270" y="12052046"/>
                  </a:cubicBezTo>
                  <a:cubicBezTo>
                    <a:pt x="0" y="12046332"/>
                    <a:pt x="2667" y="12040362"/>
                    <a:pt x="8001" y="12037822"/>
                  </a:cubicBezTo>
                  <a:lnTo>
                    <a:pt x="24392002" y="1905"/>
                  </a:lnTo>
                  <a:cubicBezTo>
                    <a:pt x="24395939" y="0"/>
                    <a:pt x="24400638" y="127"/>
                    <a:pt x="24404320" y="2540"/>
                  </a:cubicBezTo>
                  <a:cubicBezTo>
                    <a:pt x="24408004" y="4953"/>
                    <a:pt x="24410289" y="8890"/>
                    <a:pt x="24410289" y="13335"/>
                  </a:cubicBezTo>
                  <a:lnTo>
                    <a:pt x="24410289" y="12049125"/>
                  </a:lnTo>
                  <a:close/>
                </a:path>
              </a:pathLst>
            </a:custGeom>
            <a:solidFill>
              <a:srgbClr val="0B0BFF"/>
            </a:solidFill>
          </p:spPr>
          <p:txBody>
            <a:bodyPr/>
            <a:lstStyle/>
            <a:p>
              <a:endParaRPr lang="ja-JP" altLang="en-US"/>
            </a:p>
          </p:txBody>
        </p:sp>
      </p:grpSp>
      <p:grpSp>
        <p:nvGrpSpPr>
          <p:cNvPr id="11" name="Group 11"/>
          <p:cNvGrpSpPr/>
          <p:nvPr/>
        </p:nvGrpSpPr>
        <p:grpSpPr>
          <a:xfrm>
            <a:off x="52479" y="3027366"/>
            <a:ext cx="14596397" cy="7233906"/>
            <a:chOff x="0" y="0"/>
            <a:chExt cx="19461862" cy="9645208"/>
          </a:xfrm>
        </p:grpSpPr>
        <p:sp>
          <p:nvSpPr>
            <p:cNvPr id="12" name="Freeform 12"/>
            <p:cNvSpPr/>
            <p:nvPr/>
          </p:nvSpPr>
          <p:spPr>
            <a:xfrm>
              <a:off x="12700" y="12700"/>
              <a:ext cx="19436462" cy="9619869"/>
            </a:xfrm>
            <a:custGeom>
              <a:avLst/>
              <a:gdLst/>
              <a:ahLst/>
              <a:cxnLst/>
              <a:rect l="l" t="t" r="r" b="b"/>
              <a:pathLst>
                <a:path w="19436462" h="9619869">
                  <a:moveTo>
                    <a:pt x="19436462" y="9619869"/>
                  </a:moveTo>
                  <a:lnTo>
                    <a:pt x="19436462" y="0"/>
                  </a:lnTo>
                  <a:lnTo>
                    <a:pt x="0" y="9619869"/>
                  </a:lnTo>
                  <a:close/>
                </a:path>
              </a:pathLst>
            </a:custGeom>
            <a:solidFill>
              <a:srgbClr val="3A94FF"/>
            </a:solidFill>
          </p:spPr>
          <p:txBody>
            <a:bodyPr/>
            <a:lstStyle/>
            <a:p>
              <a:endParaRPr lang="ja-JP" altLang="en-US"/>
            </a:p>
          </p:txBody>
        </p:sp>
        <p:sp>
          <p:nvSpPr>
            <p:cNvPr id="13" name="Freeform 13"/>
            <p:cNvSpPr/>
            <p:nvPr/>
          </p:nvSpPr>
          <p:spPr>
            <a:xfrm>
              <a:off x="-889" y="-635"/>
              <a:ext cx="19462751" cy="9645777"/>
            </a:xfrm>
            <a:custGeom>
              <a:avLst/>
              <a:gdLst/>
              <a:ahLst/>
              <a:cxnLst/>
              <a:rect l="l" t="t" r="r" b="b"/>
              <a:pathLst>
                <a:path w="19462751" h="9645777">
                  <a:moveTo>
                    <a:pt x="19437351" y="9633204"/>
                  </a:moveTo>
                  <a:lnTo>
                    <a:pt x="19437351" y="13335"/>
                  </a:lnTo>
                  <a:lnTo>
                    <a:pt x="19450051" y="13335"/>
                  </a:lnTo>
                  <a:lnTo>
                    <a:pt x="19455639" y="24765"/>
                  </a:lnTo>
                  <a:lnTo>
                    <a:pt x="19177" y="9644507"/>
                  </a:lnTo>
                  <a:lnTo>
                    <a:pt x="13589" y="9633077"/>
                  </a:lnTo>
                  <a:lnTo>
                    <a:pt x="13589" y="9620377"/>
                  </a:lnTo>
                  <a:lnTo>
                    <a:pt x="19450051" y="9620377"/>
                  </a:lnTo>
                  <a:lnTo>
                    <a:pt x="19450051" y="9633077"/>
                  </a:lnTo>
                  <a:lnTo>
                    <a:pt x="19437351" y="9633077"/>
                  </a:lnTo>
                  <a:moveTo>
                    <a:pt x="19462751" y="9633077"/>
                  </a:moveTo>
                  <a:cubicBezTo>
                    <a:pt x="19462751" y="9640062"/>
                    <a:pt x="19457036" y="9645777"/>
                    <a:pt x="19450051" y="9645777"/>
                  </a:cubicBezTo>
                  <a:lnTo>
                    <a:pt x="13589" y="9645777"/>
                  </a:lnTo>
                  <a:cubicBezTo>
                    <a:pt x="7747" y="9645777"/>
                    <a:pt x="2540" y="9641713"/>
                    <a:pt x="1270" y="9635998"/>
                  </a:cubicBezTo>
                  <a:cubicBezTo>
                    <a:pt x="0" y="9630283"/>
                    <a:pt x="2667" y="9624313"/>
                    <a:pt x="8001" y="9621774"/>
                  </a:cubicBezTo>
                  <a:lnTo>
                    <a:pt x="19444462" y="1905"/>
                  </a:lnTo>
                  <a:cubicBezTo>
                    <a:pt x="19448400" y="0"/>
                    <a:pt x="19453099" y="127"/>
                    <a:pt x="19456781" y="2540"/>
                  </a:cubicBezTo>
                  <a:cubicBezTo>
                    <a:pt x="19460464" y="4953"/>
                    <a:pt x="19462751" y="8890"/>
                    <a:pt x="19462751" y="13335"/>
                  </a:cubicBezTo>
                  <a:lnTo>
                    <a:pt x="19462751" y="9633204"/>
                  </a:lnTo>
                  <a:close/>
                </a:path>
              </a:pathLst>
            </a:custGeom>
            <a:solidFill>
              <a:srgbClr val="3A94FF"/>
            </a:solidFill>
          </p:spPr>
          <p:txBody>
            <a:bodyPr/>
            <a:lstStyle/>
            <a:p>
              <a:endParaRPr lang="ja-JP" altLang="en-US"/>
            </a:p>
          </p:txBody>
        </p:sp>
      </p:grpSp>
      <p:grpSp>
        <p:nvGrpSpPr>
          <p:cNvPr id="17" name="Group 17"/>
          <p:cNvGrpSpPr/>
          <p:nvPr/>
        </p:nvGrpSpPr>
        <p:grpSpPr>
          <a:xfrm>
            <a:off x="-22206" y="8424996"/>
            <a:ext cx="3727534" cy="1836274"/>
            <a:chOff x="0" y="0"/>
            <a:chExt cx="4970046" cy="2448366"/>
          </a:xfrm>
        </p:grpSpPr>
        <p:sp>
          <p:nvSpPr>
            <p:cNvPr id="18" name="Freeform 18"/>
            <p:cNvSpPr/>
            <p:nvPr/>
          </p:nvSpPr>
          <p:spPr>
            <a:xfrm>
              <a:off x="12700" y="12700"/>
              <a:ext cx="4944618" cy="2422906"/>
            </a:xfrm>
            <a:custGeom>
              <a:avLst/>
              <a:gdLst/>
              <a:ahLst/>
              <a:cxnLst/>
              <a:rect l="l" t="t" r="r" b="b"/>
              <a:pathLst>
                <a:path w="4944618" h="2422906">
                  <a:moveTo>
                    <a:pt x="4944618" y="2422906"/>
                  </a:moveTo>
                  <a:lnTo>
                    <a:pt x="4944618" y="0"/>
                  </a:lnTo>
                  <a:lnTo>
                    <a:pt x="0" y="2422906"/>
                  </a:lnTo>
                  <a:close/>
                </a:path>
              </a:pathLst>
            </a:custGeom>
            <a:solidFill>
              <a:srgbClr val="BDDBFF"/>
            </a:solidFill>
          </p:spPr>
          <p:txBody>
            <a:bodyPr/>
            <a:lstStyle/>
            <a:p>
              <a:endParaRPr lang="ja-JP" altLang="en-US"/>
            </a:p>
          </p:txBody>
        </p:sp>
        <p:sp>
          <p:nvSpPr>
            <p:cNvPr id="19" name="Freeform 19"/>
            <p:cNvSpPr/>
            <p:nvPr/>
          </p:nvSpPr>
          <p:spPr>
            <a:xfrm>
              <a:off x="-889" y="-635"/>
              <a:ext cx="4970907" cy="2448941"/>
            </a:xfrm>
            <a:custGeom>
              <a:avLst/>
              <a:gdLst/>
              <a:ahLst/>
              <a:cxnLst/>
              <a:rect l="l" t="t" r="r" b="b"/>
              <a:pathLst>
                <a:path w="4970907" h="2448941">
                  <a:moveTo>
                    <a:pt x="4945507" y="2436241"/>
                  </a:moveTo>
                  <a:lnTo>
                    <a:pt x="4945507" y="13335"/>
                  </a:lnTo>
                  <a:lnTo>
                    <a:pt x="4958207" y="13335"/>
                  </a:lnTo>
                  <a:lnTo>
                    <a:pt x="4963795" y="24765"/>
                  </a:lnTo>
                  <a:lnTo>
                    <a:pt x="19177" y="2447671"/>
                  </a:lnTo>
                  <a:lnTo>
                    <a:pt x="13589" y="2436241"/>
                  </a:lnTo>
                  <a:lnTo>
                    <a:pt x="13589" y="2423541"/>
                  </a:lnTo>
                  <a:lnTo>
                    <a:pt x="4958207" y="2423541"/>
                  </a:lnTo>
                  <a:lnTo>
                    <a:pt x="4958207" y="2436241"/>
                  </a:lnTo>
                  <a:lnTo>
                    <a:pt x="4945507" y="2436241"/>
                  </a:lnTo>
                  <a:moveTo>
                    <a:pt x="4970907" y="2436241"/>
                  </a:moveTo>
                  <a:cubicBezTo>
                    <a:pt x="4970907" y="2443226"/>
                    <a:pt x="4965192" y="2448941"/>
                    <a:pt x="4958207" y="2448941"/>
                  </a:cubicBezTo>
                  <a:lnTo>
                    <a:pt x="13589" y="2448941"/>
                  </a:lnTo>
                  <a:cubicBezTo>
                    <a:pt x="7620" y="2448941"/>
                    <a:pt x="2540" y="2444877"/>
                    <a:pt x="1270" y="2439162"/>
                  </a:cubicBezTo>
                  <a:cubicBezTo>
                    <a:pt x="0" y="2433447"/>
                    <a:pt x="2794" y="2427478"/>
                    <a:pt x="8001" y="2424938"/>
                  </a:cubicBezTo>
                  <a:lnTo>
                    <a:pt x="4952619" y="1905"/>
                  </a:lnTo>
                  <a:cubicBezTo>
                    <a:pt x="4956556" y="0"/>
                    <a:pt x="4961255" y="254"/>
                    <a:pt x="4964938" y="2540"/>
                  </a:cubicBezTo>
                  <a:cubicBezTo>
                    <a:pt x="4968621" y="4826"/>
                    <a:pt x="4970907" y="8890"/>
                    <a:pt x="4970907" y="13335"/>
                  </a:cubicBezTo>
                  <a:lnTo>
                    <a:pt x="4970907" y="2436241"/>
                  </a:lnTo>
                  <a:close/>
                </a:path>
              </a:pathLst>
            </a:custGeom>
            <a:solidFill>
              <a:srgbClr val="BDDBFF"/>
            </a:solidFill>
          </p:spPr>
          <p:txBody>
            <a:bodyPr/>
            <a:lstStyle/>
            <a:p>
              <a:endParaRPr lang="ja-JP" altLang="en-US"/>
            </a:p>
          </p:txBody>
        </p:sp>
      </p:grpSp>
      <p:grpSp>
        <p:nvGrpSpPr>
          <p:cNvPr id="20" name="Group 20"/>
          <p:cNvGrpSpPr/>
          <p:nvPr/>
        </p:nvGrpSpPr>
        <p:grpSpPr>
          <a:xfrm>
            <a:off x="804291" y="2122127"/>
            <a:ext cx="7462365" cy="1518202"/>
            <a:chOff x="0" y="0"/>
            <a:chExt cx="9949820" cy="2024270"/>
          </a:xfrm>
        </p:grpSpPr>
        <p:sp>
          <p:nvSpPr>
            <p:cNvPr id="21" name="Freeform 21"/>
            <p:cNvSpPr/>
            <p:nvPr/>
          </p:nvSpPr>
          <p:spPr>
            <a:xfrm>
              <a:off x="14619" y="12140"/>
              <a:ext cx="9920534" cy="2000010"/>
            </a:xfrm>
            <a:custGeom>
              <a:avLst/>
              <a:gdLst/>
              <a:ahLst/>
              <a:cxnLst/>
              <a:rect l="l" t="t" r="r" b="b"/>
              <a:pathLst>
                <a:path w="9920534" h="2000010">
                  <a:moveTo>
                    <a:pt x="0" y="333376"/>
                  </a:moveTo>
                  <a:cubicBezTo>
                    <a:pt x="0" y="149206"/>
                    <a:pt x="181426" y="0"/>
                    <a:pt x="405102" y="0"/>
                  </a:cubicBezTo>
                  <a:lnTo>
                    <a:pt x="9515433" y="0"/>
                  </a:lnTo>
                  <a:cubicBezTo>
                    <a:pt x="9739108" y="0"/>
                    <a:pt x="9920534" y="149206"/>
                    <a:pt x="9920534" y="333376"/>
                  </a:cubicBezTo>
                  <a:lnTo>
                    <a:pt x="9920534" y="1666635"/>
                  </a:lnTo>
                  <a:cubicBezTo>
                    <a:pt x="9920534" y="1850684"/>
                    <a:pt x="9739108" y="2000010"/>
                    <a:pt x="9515433" y="2000010"/>
                  </a:cubicBezTo>
                  <a:lnTo>
                    <a:pt x="405102" y="2000010"/>
                  </a:lnTo>
                  <a:cubicBezTo>
                    <a:pt x="181426" y="2000011"/>
                    <a:pt x="0" y="1850805"/>
                    <a:pt x="0" y="1666635"/>
                  </a:cubicBezTo>
                  <a:close/>
                </a:path>
              </a:pathLst>
            </a:custGeom>
            <a:solidFill>
              <a:srgbClr val="FFFFFF"/>
            </a:solidFill>
          </p:spPr>
          <p:txBody>
            <a:bodyPr/>
            <a:lstStyle/>
            <a:p>
              <a:endParaRPr lang="ja-JP" altLang="en-US"/>
            </a:p>
          </p:txBody>
        </p:sp>
        <p:sp>
          <p:nvSpPr>
            <p:cNvPr id="22" name="Freeform 22"/>
            <p:cNvSpPr/>
            <p:nvPr/>
          </p:nvSpPr>
          <p:spPr>
            <a:xfrm>
              <a:off x="0" y="0"/>
              <a:ext cx="9949773" cy="2024292"/>
            </a:xfrm>
            <a:custGeom>
              <a:avLst/>
              <a:gdLst/>
              <a:ahLst/>
              <a:cxnLst/>
              <a:rect l="l" t="t" r="r" b="b"/>
              <a:pathLst>
                <a:path w="9949773" h="2024292">
                  <a:moveTo>
                    <a:pt x="0" y="345516"/>
                  </a:moveTo>
                  <a:cubicBezTo>
                    <a:pt x="0" y="154547"/>
                    <a:pt x="188005" y="0"/>
                    <a:pt x="419721" y="0"/>
                  </a:cubicBezTo>
                  <a:lnTo>
                    <a:pt x="9530052" y="0"/>
                  </a:lnTo>
                  <a:lnTo>
                    <a:pt x="9530052" y="12140"/>
                  </a:lnTo>
                  <a:lnTo>
                    <a:pt x="9530052" y="0"/>
                  </a:lnTo>
                  <a:cubicBezTo>
                    <a:pt x="9761768" y="0"/>
                    <a:pt x="9949773" y="154547"/>
                    <a:pt x="9949773" y="345516"/>
                  </a:cubicBezTo>
                  <a:lnTo>
                    <a:pt x="9935153" y="345516"/>
                  </a:lnTo>
                  <a:lnTo>
                    <a:pt x="9949773" y="345516"/>
                  </a:lnTo>
                  <a:lnTo>
                    <a:pt x="9949773" y="1678775"/>
                  </a:lnTo>
                  <a:lnTo>
                    <a:pt x="9935153" y="1678775"/>
                  </a:lnTo>
                  <a:lnTo>
                    <a:pt x="9949773" y="1678775"/>
                  </a:lnTo>
                  <a:cubicBezTo>
                    <a:pt x="9949773" y="1869622"/>
                    <a:pt x="9761768" y="2024292"/>
                    <a:pt x="9530052" y="2024292"/>
                  </a:cubicBezTo>
                  <a:lnTo>
                    <a:pt x="9530052" y="2012150"/>
                  </a:lnTo>
                  <a:lnTo>
                    <a:pt x="9530052" y="2024292"/>
                  </a:lnTo>
                  <a:lnTo>
                    <a:pt x="419721" y="2024292"/>
                  </a:lnTo>
                  <a:lnTo>
                    <a:pt x="419721" y="2012150"/>
                  </a:lnTo>
                  <a:lnTo>
                    <a:pt x="419721" y="2024292"/>
                  </a:lnTo>
                  <a:cubicBezTo>
                    <a:pt x="188005" y="2024292"/>
                    <a:pt x="0" y="1869743"/>
                    <a:pt x="0" y="1678775"/>
                  </a:cubicBezTo>
                  <a:lnTo>
                    <a:pt x="0" y="345516"/>
                  </a:lnTo>
                  <a:lnTo>
                    <a:pt x="14619" y="345516"/>
                  </a:lnTo>
                  <a:lnTo>
                    <a:pt x="0" y="345516"/>
                  </a:lnTo>
                  <a:moveTo>
                    <a:pt x="29239" y="345516"/>
                  </a:moveTo>
                  <a:lnTo>
                    <a:pt x="29239" y="1678775"/>
                  </a:lnTo>
                  <a:lnTo>
                    <a:pt x="14619" y="1678775"/>
                  </a:lnTo>
                  <a:lnTo>
                    <a:pt x="29239" y="1678775"/>
                  </a:lnTo>
                  <a:cubicBezTo>
                    <a:pt x="29239" y="1856025"/>
                    <a:pt x="203940" y="2000010"/>
                    <a:pt x="419721" y="2000010"/>
                  </a:cubicBezTo>
                  <a:lnTo>
                    <a:pt x="9530052" y="2000010"/>
                  </a:lnTo>
                  <a:cubicBezTo>
                    <a:pt x="9745833" y="2000010"/>
                    <a:pt x="9920534" y="1856146"/>
                    <a:pt x="9920534" y="1678775"/>
                  </a:cubicBezTo>
                  <a:lnTo>
                    <a:pt x="9920534" y="345516"/>
                  </a:lnTo>
                  <a:cubicBezTo>
                    <a:pt x="9920534" y="168145"/>
                    <a:pt x="9745833" y="24281"/>
                    <a:pt x="9530052" y="24281"/>
                  </a:cubicBezTo>
                  <a:lnTo>
                    <a:pt x="419721" y="24281"/>
                  </a:lnTo>
                  <a:lnTo>
                    <a:pt x="419721" y="12140"/>
                  </a:lnTo>
                  <a:lnTo>
                    <a:pt x="419721" y="24281"/>
                  </a:lnTo>
                  <a:cubicBezTo>
                    <a:pt x="203940" y="24281"/>
                    <a:pt x="29239" y="168145"/>
                    <a:pt x="29239" y="345516"/>
                  </a:cubicBezTo>
                  <a:close/>
                </a:path>
              </a:pathLst>
            </a:custGeom>
            <a:solidFill>
              <a:srgbClr val="0B0BFF"/>
            </a:solidFill>
          </p:spPr>
          <p:txBody>
            <a:bodyPr/>
            <a:lstStyle/>
            <a:p>
              <a:endParaRPr lang="ja-JP" altLang="en-US"/>
            </a:p>
          </p:txBody>
        </p:sp>
        <p:sp>
          <p:nvSpPr>
            <p:cNvPr id="23" name="TextBox 23"/>
            <p:cNvSpPr txBox="1"/>
            <p:nvPr/>
          </p:nvSpPr>
          <p:spPr>
            <a:xfrm>
              <a:off x="0" y="-133350"/>
              <a:ext cx="8643534" cy="2250926"/>
            </a:xfrm>
            <a:prstGeom prst="rect">
              <a:avLst/>
            </a:prstGeom>
          </p:spPr>
          <p:txBody>
            <a:bodyPr lIns="50800" tIns="50800" rIns="50800" bIns="50800" rtlCol="0" anchor="ctr"/>
            <a:lstStyle/>
            <a:p>
              <a:pPr algn="just">
                <a:lnSpc>
                  <a:spcPts val="3780"/>
                </a:lnSpc>
              </a:pPr>
              <a:endParaRPr/>
            </a:p>
          </p:txBody>
        </p:sp>
      </p:grpSp>
      <p:sp>
        <p:nvSpPr>
          <p:cNvPr id="24" name="Freeform 24"/>
          <p:cNvSpPr/>
          <p:nvPr/>
        </p:nvSpPr>
        <p:spPr>
          <a:xfrm>
            <a:off x="151029" y="1135222"/>
            <a:ext cx="3553599" cy="3521711"/>
          </a:xfrm>
          <a:custGeom>
            <a:avLst/>
            <a:gdLst/>
            <a:ahLst/>
            <a:cxnLst/>
            <a:rect l="l" t="t" r="r" b="b"/>
            <a:pathLst>
              <a:path w="3553599" h="3521711">
                <a:moveTo>
                  <a:pt x="0" y="0"/>
                </a:moveTo>
                <a:lnTo>
                  <a:pt x="3553599" y="0"/>
                </a:lnTo>
                <a:lnTo>
                  <a:pt x="3553599" y="3521711"/>
                </a:lnTo>
                <a:lnTo>
                  <a:pt x="0" y="352171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ja-JP" altLang="en-US"/>
          </a:p>
        </p:txBody>
      </p:sp>
      <p:sp>
        <p:nvSpPr>
          <p:cNvPr id="25" name="TextBox 25"/>
          <p:cNvSpPr txBox="1"/>
          <p:nvPr/>
        </p:nvSpPr>
        <p:spPr>
          <a:xfrm>
            <a:off x="910884" y="2688879"/>
            <a:ext cx="2033885" cy="304800"/>
          </a:xfrm>
          <a:prstGeom prst="rect">
            <a:avLst/>
          </a:prstGeom>
        </p:spPr>
        <p:txBody>
          <a:bodyPr lIns="0" tIns="0" rIns="0" bIns="0" rtlCol="0" anchor="t">
            <a:spAutoFit/>
          </a:bodyPr>
          <a:lstStyle/>
          <a:p>
            <a:pPr algn="ctr">
              <a:lnSpc>
                <a:spcPts val="2340"/>
              </a:lnSpc>
            </a:pPr>
            <a:r>
              <a:rPr lang="ja-JP" altLang="en-US" sz="1950" u="sng" dirty="0">
                <a:solidFill>
                  <a:srgbClr val="FFFFFF"/>
                </a:solidFill>
                <a:ea typeface="UD角ゴ_ラージ Bold"/>
              </a:rPr>
              <a:t>●●●</a:t>
            </a:r>
            <a:endParaRPr lang="en-US" sz="1950" u="sng" dirty="0">
              <a:solidFill>
                <a:srgbClr val="FFFFFF"/>
              </a:solidFill>
              <a:ea typeface="UD角ゴ_ラージ Bold"/>
            </a:endParaRPr>
          </a:p>
        </p:txBody>
      </p:sp>
      <p:grpSp>
        <p:nvGrpSpPr>
          <p:cNvPr id="29" name="Group 29"/>
          <p:cNvGrpSpPr/>
          <p:nvPr/>
        </p:nvGrpSpPr>
        <p:grpSpPr>
          <a:xfrm>
            <a:off x="4188236" y="7246726"/>
            <a:ext cx="1304250" cy="1261050"/>
            <a:chOff x="0" y="0"/>
            <a:chExt cx="1739000" cy="1681400"/>
          </a:xfrm>
        </p:grpSpPr>
        <p:sp>
          <p:nvSpPr>
            <p:cNvPr id="30" name="Freeform 30"/>
            <p:cNvSpPr/>
            <p:nvPr/>
          </p:nvSpPr>
          <p:spPr>
            <a:xfrm>
              <a:off x="12700" y="12700"/>
              <a:ext cx="1713484" cy="1656080"/>
            </a:xfrm>
            <a:custGeom>
              <a:avLst/>
              <a:gdLst/>
              <a:ahLst/>
              <a:cxnLst/>
              <a:rect l="l" t="t" r="r" b="b"/>
              <a:pathLst>
                <a:path w="1713484" h="1656080">
                  <a:moveTo>
                    <a:pt x="0" y="828040"/>
                  </a:moveTo>
                  <a:cubicBezTo>
                    <a:pt x="0" y="370713"/>
                    <a:pt x="383540" y="0"/>
                    <a:pt x="856742" y="0"/>
                  </a:cubicBezTo>
                  <a:cubicBezTo>
                    <a:pt x="1329944" y="0"/>
                    <a:pt x="1713484" y="370713"/>
                    <a:pt x="1713484" y="828040"/>
                  </a:cubicBezTo>
                  <a:cubicBezTo>
                    <a:pt x="1713484" y="1285367"/>
                    <a:pt x="1329944" y="1656080"/>
                    <a:pt x="856742" y="1656080"/>
                  </a:cubicBezTo>
                  <a:cubicBezTo>
                    <a:pt x="383540" y="1656080"/>
                    <a:pt x="0" y="1285240"/>
                    <a:pt x="0" y="828040"/>
                  </a:cubicBezTo>
                  <a:close/>
                </a:path>
              </a:pathLst>
            </a:custGeom>
            <a:solidFill>
              <a:srgbClr val="2488FF"/>
            </a:solidFill>
          </p:spPr>
          <p:txBody>
            <a:bodyPr/>
            <a:lstStyle/>
            <a:p>
              <a:endParaRPr lang="ja-JP" altLang="en-US"/>
            </a:p>
          </p:txBody>
        </p:sp>
        <p:sp>
          <p:nvSpPr>
            <p:cNvPr id="31" name="Freeform 31"/>
            <p:cNvSpPr/>
            <p:nvPr/>
          </p:nvSpPr>
          <p:spPr>
            <a:xfrm>
              <a:off x="0" y="0"/>
              <a:ext cx="1738884" cy="1681480"/>
            </a:xfrm>
            <a:custGeom>
              <a:avLst/>
              <a:gdLst/>
              <a:ahLst/>
              <a:cxnLst/>
              <a:rect l="l" t="t" r="r" b="b"/>
              <a:pathLst>
                <a:path w="1738884" h="1681480">
                  <a:moveTo>
                    <a:pt x="0" y="840740"/>
                  </a:moveTo>
                  <a:cubicBezTo>
                    <a:pt x="0" y="376047"/>
                    <a:pt x="389763" y="0"/>
                    <a:pt x="869442" y="0"/>
                  </a:cubicBezTo>
                  <a:lnTo>
                    <a:pt x="869442" y="12700"/>
                  </a:lnTo>
                  <a:lnTo>
                    <a:pt x="869442" y="0"/>
                  </a:lnTo>
                  <a:cubicBezTo>
                    <a:pt x="1349248" y="0"/>
                    <a:pt x="1738884" y="376047"/>
                    <a:pt x="1738884" y="840740"/>
                  </a:cubicBezTo>
                  <a:cubicBezTo>
                    <a:pt x="1738884" y="1305433"/>
                    <a:pt x="1349121" y="1681480"/>
                    <a:pt x="869442" y="1681480"/>
                  </a:cubicBezTo>
                  <a:lnTo>
                    <a:pt x="869442" y="1668780"/>
                  </a:lnTo>
                  <a:lnTo>
                    <a:pt x="869442" y="1681480"/>
                  </a:lnTo>
                  <a:cubicBezTo>
                    <a:pt x="389763" y="1681353"/>
                    <a:pt x="0" y="1305433"/>
                    <a:pt x="0" y="840740"/>
                  </a:cubicBezTo>
                  <a:lnTo>
                    <a:pt x="12700" y="840740"/>
                  </a:lnTo>
                  <a:lnTo>
                    <a:pt x="23495" y="847471"/>
                  </a:lnTo>
                  <a:cubicBezTo>
                    <a:pt x="20447" y="852297"/>
                    <a:pt x="14605" y="854456"/>
                    <a:pt x="9271" y="852932"/>
                  </a:cubicBezTo>
                  <a:cubicBezTo>
                    <a:pt x="3937" y="851408"/>
                    <a:pt x="0" y="846328"/>
                    <a:pt x="0" y="840740"/>
                  </a:cubicBezTo>
                  <a:moveTo>
                    <a:pt x="25400" y="840740"/>
                  </a:moveTo>
                  <a:lnTo>
                    <a:pt x="12700" y="840740"/>
                  </a:lnTo>
                  <a:lnTo>
                    <a:pt x="1905" y="834009"/>
                  </a:lnTo>
                  <a:cubicBezTo>
                    <a:pt x="4953" y="829183"/>
                    <a:pt x="10795" y="827024"/>
                    <a:pt x="16129" y="828548"/>
                  </a:cubicBezTo>
                  <a:cubicBezTo>
                    <a:pt x="21463" y="830072"/>
                    <a:pt x="25273" y="835152"/>
                    <a:pt x="25273" y="840740"/>
                  </a:cubicBezTo>
                  <a:cubicBezTo>
                    <a:pt x="25273" y="1290574"/>
                    <a:pt x="402717" y="1656080"/>
                    <a:pt x="869315" y="1656080"/>
                  </a:cubicBezTo>
                  <a:cubicBezTo>
                    <a:pt x="1335913" y="1656080"/>
                    <a:pt x="1713357" y="1290701"/>
                    <a:pt x="1713357" y="840740"/>
                  </a:cubicBezTo>
                  <a:lnTo>
                    <a:pt x="1726057" y="840740"/>
                  </a:lnTo>
                  <a:lnTo>
                    <a:pt x="1713357" y="840740"/>
                  </a:lnTo>
                  <a:cubicBezTo>
                    <a:pt x="1713611" y="390779"/>
                    <a:pt x="1336040" y="25400"/>
                    <a:pt x="869442" y="25400"/>
                  </a:cubicBezTo>
                  <a:lnTo>
                    <a:pt x="869442" y="12700"/>
                  </a:lnTo>
                  <a:lnTo>
                    <a:pt x="869442" y="25400"/>
                  </a:lnTo>
                  <a:cubicBezTo>
                    <a:pt x="402844" y="25400"/>
                    <a:pt x="25400" y="390779"/>
                    <a:pt x="25400" y="840740"/>
                  </a:cubicBezTo>
                  <a:close/>
                </a:path>
              </a:pathLst>
            </a:custGeom>
            <a:solidFill>
              <a:srgbClr val="2488FF"/>
            </a:solidFill>
          </p:spPr>
          <p:txBody>
            <a:bodyPr/>
            <a:lstStyle/>
            <a:p>
              <a:endParaRPr lang="ja-JP" altLang="en-US"/>
            </a:p>
          </p:txBody>
        </p:sp>
      </p:grpSp>
      <p:grpSp>
        <p:nvGrpSpPr>
          <p:cNvPr id="33" name="Group 33"/>
          <p:cNvGrpSpPr/>
          <p:nvPr/>
        </p:nvGrpSpPr>
        <p:grpSpPr>
          <a:xfrm>
            <a:off x="7046136" y="5881160"/>
            <a:ext cx="1304163" cy="1261110"/>
            <a:chOff x="0" y="0"/>
            <a:chExt cx="1738884" cy="1681480"/>
          </a:xfrm>
        </p:grpSpPr>
        <p:sp>
          <p:nvSpPr>
            <p:cNvPr id="34" name="Freeform 34"/>
            <p:cNvSpPr/>
            <p:nvPr/>
          </p:nvSpPr>
          <p:spPr>
            <a:xfrm>
              <a:off x="12700" y="12700"/>
              <a:ext cx="1713484" cy="1656080"/>
            </a:xfrm>
            <a:custGeom>
              <a:avLst/>
              <a:gdLst/>
              <a:ahLst/>
              <a:cxnLst/>
              <a:rect l="l" t="t" r="r" b="b"/>
              <a:pathLst>
                <a:path w="1713484" h="1656080">
                  <a:moveTo>
                    <a:pt x="0" y="828040"/>
                  </a:moveTo>
                  <a:cubicBezTo>
                    <a:pt x="0" y="370713"/>
                    <a:pt x="383540" y="0"/>
                    <a:pt x="856742" y="0"/>
                  </a:cubicBezTo>
                  <a:cubicBezTo>
                    <a:pt x="1329944" y="0"/>
                    <a:pt x="1713484" y="370713"/>
                    <a:pt x="1713484" y="828040"/>
                  </a:cubicBezTo>
                  <a:cubicBezTo>
                    <a:pt x="1713484" y="1285367"/>
                    <a:pt x="1329944" y="1656080"/>
                    <a:pt x="856742" y="1656080"/>
                  </a:cubicBezTo>
                  <a:cubicBezTo>
                    <a:pt x="383540" y="1656080"/>
                    <a:pt x="0" y="1285240"/>
                    <a:pt x="0" y="828040"/>
                  </a:cubicBezTo>
                  <a:close/>
                </a:path>
              </a:pathLst>
            </a:custGeom>
            <a:solidFill>
              <a:srgbClr val="5C5CFF"/>
            </a:solidFill>
          </p:spPr>
          <p:txBody>
            <a:bodyPr/>
            <a:lstStyle/>
            <a:p>
              <a:endParaRPr lang="ja-JP" altLang="en-US"/>
            </a:p>
          </p:txBody>
        </p:sp>
        <p:sp>
          <p:nvSpPr>
            <p:cNvPr id="35" name="Freeform 35"/>
            <p:cNvSpPr/>
            <p:nvPr/>
          </p:nvSpPr>
          <p:spPr>
            <a:xfrm>
              <a:off x="0" y="0"/>
              <a:ext cx="1738884" cy="1681480"/>
            </a:xfrm>
            <a:custGeom>
              <a:avLst/>
              <a:gdLst/>
              <a:ahLst/>
              <a:cxnLst/>
              <a:rect l="l" t="t" r="r" b="b"/>
              <a:pathLst>
                <a:path w="1738884" h="1681480">
                  <a:moveTo>
                    <a:pt x="0" y="840740"/>
                  </a:moveTo>
                  <a:cubicBezTo>
                    <a:pt x="0" y="376047"/>
                    <a:pt x="389763" y="0"/>
                    <a:pt x="869442" y="0"/>
                  </a:cubicBezTo>
                  <a:lnTo>
                    <a:pt x="869442" y="12700"/>
                  </a:lnTo>
                  <a:lnTo>
                    <a:pt x="869442" y="0"/>
                  </a:lnTo>
                  <a:cubicBezTo>
                    <a:pt x="1349248" y="0"/>
                    <a:pt x="1738884" y="376047"/>
                    <a:pt x="1738884" y="840740"/>
                  </a:cubicBezTo>
                  <a:cubicBezTo>
                    <a:pt x="1738884" y="1305433"/>
                    <a:pt x="1349121" y="1681480"/>
                    <a:pt x="869442" y="1681480"/>
                  </a:cubicBezTo>
                  <a:lnTo>
                    <a:pt x="869442" y="1668780"/>
                  </a:lnTo>
                  <a:lnTo>
                    <a:pt x="869442" y="1681480"/>
                  </a:lnTo>
                  <a:cubicBezTo>
                    <a:pt x="389763" y="1681353"/>
                    <a:pt x="0" y="1305433"/>
                    <a:pt x="0" y="840740"/>
                  </a:cubicBezTo>
                  <a:lnTo>
                    <a:pt x="12700" y="840740"/>
                  </a:lnTo>
                  <a:lnTo>
                    <a:pt x="23495" y="847471"/>
                  </a:lnTo>
                  <a:cubicBezTo>
                    <a:pt x="20447" y="852297"/>
                    <a:pt x="14605" y="854456"/>
                    <a:pt x="9271" y="852932"/>
                  </a:cubicBezTo>
                  <a:cubicBezTo>
                    <a:pt x="3937" y="851408"/>
                    <a:pt x="0" y="846328"/>
                    <a:pt x="0" y="840740"/>
                  </a:cubicBezTo>
                  <a:moveTo>
                    <a:pt x="25400" y="840740"/>
                  </a:moveTo>
                  <a:lnTo>
                    <a:pt x="12700" y="840740"/>
                  </a:lnTo>
                  <a:lnTo>
                    <a:pt x="1905" y="834009"/>
                  </a:lnTo>
                  <a:cubicBezTo>
                    <a:pt x="4953" y="829183"/>
                    <a:pt x="10795" y="827024"/>
                    <a:pt x="16129" y="828548"/>
                  </a:cubicBezTo>
                  <a:cubicBezTo>
                    <a:pt x="21463" y="830072"/>
                    <a:pt x="25273" y="835152"/>
                    <a:pt x="25273" y="840740"/>
                  </a:cubicBezTo>
                  <a:cubicBezTo>
                    <a:pt x="25273" y="1290574"/>
                    <a:pt x="402717" y="1656080"/>
                    <a:pt x="869315" y="1656080"/>
                  </a:cubicBezTo>
                  <a:cubicBezTo>
                    <a:pt x="1335913" y="1656080"/>
                    <a:pt x="1713357" y="1290701"/>
                    <a:pt x="1713357" y="840740"/>
                  </a:cubicBezTo>
                  <a:lnTo>
                    <a:pt x="1726057" y="840740"/>
                  </a:lnTo>
                  <a:lnTo>
                    <a:pt x="1713357" y="840740"/>
                  </a:lnTo>
                  <a:cubicBezTo>
                    <a:pt x="1713611" y="390779"/>
                    <a:pt x="1336040" y="25400"/>
                    <a:pt x="869442" y="25400"/>
                  </a:cubicBezTo>
                  <a:lnTo>
                    <a:pt x="869442" y="12700"/>
                  </a:lnTo>
                  <a:lnTo>
                    <a:pt x="869442" y="25400"/>
                  </a:lnTo>
                  <a:cubicBezTo>
                    <a:pt x="402844" y="25400"/>
                    <a:pt x="25400" y="390779"/>
                    <a:pt x="25400" y="840740"/>
                  </a:cubicBezTo>
                  <a:close/>
                </a:path>
              </a:pathLst>
            </a:custGeom>
            <a:solidFill>
              <a:srgbClr val="5C5CFF"/>
            </a:solidFill>
          </p:spPr>
          <p:txBody>
            <a:bodyPr/>
            <a:lstStyle/>
            <a:p>
              <a:endParaRPr lang="ja-JP" altLang="en-US"/>
            </a:p>
          </p:txBody>
        </p:sp>
      </p:grpSp>
      <p:grpSp>
        <p:nvGrpSpPr>
          <p:cNvPr id="37" name="Group 37"/>
          <p:cNvGrpSpPr/>
          <p:nvPr/>
        </p:nvGrpSpPr>
        <p:grpSpPr>
          <a:xfrm>
            <a:off x="9703570" y="4522089"/>
            <a:ext cx="1304250" cy="1261050"/>
            <a:chOff x="0" y="0"/>
            <a:chExt cx="1739000" cy="1681400"/>
          </a:xfrm>
        </p:grpSpPr>
        <p:sp>
          <p:nvSpPr>
            <p:cNvPr id="38" name="Freeform 38"/>
            <p:cNvSpPr/>
            <p:nvPr/>
          </p:nvSpPr>
          <p:spPr>
            <a:xfrm>
              <a:off x="12700" y="12700"/>
              <a:ext cx="1713484" cy="1656080"/>
            </a:xfrm>
            <a:custGeom>
              <a:avLst/>
              <a:gdLst/>
              <a:ahLst/>
              <a:cxnLst/>
              <a:rect l="l" t="t" r="r" b="b"/>
              <a:pathLst>
                <a:path w="1713484" h="1656080">
                  <a:moveTo>
                    <a:pt x="0" y="828040"/>
                  </a:moveTo>
                  <a:cubicBezTo>
                    <a:pt x="0" y="370713"/>
                    <a:pt x="383540" y="0"/>
                    <a:pt x="856742" y="0"/>
                  </a:cubicBezTo>
                  <a:cubicBezTo>
                    <a:pt x="1329944" y="0"/>
                    <a:pt x="1713484" y="370713"/>
                    <a:pt x="1713484" y="828040"/>
                  </a:cubicBezTo>
                  <a:cubicBezTo>
                    <a:pt x="1713484" y="1285367"/>
                    <a:pt x="1329944" y="1656080"/>
                    <a:pt x="856742" y="1656080"/>
                  </a:cubicBezTo>
                  <a:cubicBezTo>
                    <a:pt x="383540" y="1656080"/>
                    <a:pt x="0" y="1285240"/>
                    <a:pt x="0" y="828040"/>
                  </a:cubicBezTo>
                  <a:close/>
                </a:path>
              </a:pathLst>
            </a:custGeom>
            <a:solidFill>
              <a:srgbClr val="6F4EB7"/>
            </a:solidFill>
          </p:spPr>
          <p:txBody>
            <a:bodyPr/>
            <a:lstStyle/>
            <a:p>
              <a:endParaRPr lang="ja-JP" altLang="en-US"/>
            </a:p>
          </p:txBody>
        </p:sp>
        <p:sp>
          <p:nvSpPr>
            <p:cNvPr id="39" name="Freeform 39"/>
            <p:cNvSpPr/>
            <p:nvPr/>
          </p:nvSpPr>
          <p:spPr>
            <a:xfrm>
              <a:off x="0" y="0"/>
              <a:ext cx="1738884" cy="1681480"/>
            </a:xfrm>
            <a:custGeom>
              <a:avLst/>
              <a:gdLst/>
              <a:ahLst/>
              <a:cxnLst/>
              <a:rect l="l" t="t" r="r" b="b"/>
              <a:pathLst>
                <a:path w="1738884" h="1681480">
                  <a:moveTo>
                    <a:pt x="0" y="840740"/>
                  </a:moveTo>
                  <a:cubicBezTo>
                    <a:pt x="0" y="376047"/>
                    <a:pt x="389763" y="0"/>
                    <a:pt x="869442" y="0"/>
                  </a:cubicBezTo>
                  <a:lnTo>
                    <a:pt x="869442" y="12700"/>
                  </a:lnTo>
                  <a:lnTo>
                    <a:pt x="869442" y="0"/>
                  </a:lnTo>
                  <a:cubicBezTo>
                    <a:pt x="1349248" y="0"/>
                    <a:pt x="1738884" y="376047"/>
                    <a:pt x="1738884" y="840740"/>
                  </a:cubicBezTo>
                  <a:cubicBezTo>
                    <a:pt x="1738884" y="1305433"/>
                    <a:pt x="1349121" y="1681480"/>
                    <a:pt x="869442" y="1681480"/>
                  </a:cubicBezTo>
                  <a:lnTo>
                    <a:pt x="869442" y="1668780"/>
                  </a:lnTo>
                  <a:lnTo>
                    <a:pt x="869442" y="1681480"/>
                  </a:lnTo>
                  <a:cubicBezTo>
                    <a:pt x="389763" y="1681353"/>
                    <a:pt x="0" y="1305433"/>
                    <a:pt x="0" y="840740"/>
                  </a:cubicBezTo>
                  <a:lnTo>
                    <a:pt x="12700" y="840740"/>
                  </a:lnTo>
                  <a:lnTo>
                    <a:pt x="23495" y="847471"/>
                  </a:lnTo>
                  <a:cubicBezTo>
                    <a:pt x="20447" y="852297"/>
                    <a:pt x="14605" y="854456"/>
                    <a:pt x="9271" y="852932"/>
                  </a:cubicBezTo>
                  <a:cubicBezTo>
                    <a:pt x="3937" y="851408"/>
                    <a:pt x="0" y="846328"/>
                    <a:pt x="0" y="840740"/>
                  </a:cubicBezTo>
                  <a:moveTo>
                    <a:pt x="25400" y="840740"/>
                  </a:moveTo>
                  <a:lnTo>
                    <a:pt x="12700" y="840740"/>
                  </a:lnTo>
                  <a:lnTo>
                    <a:pt x="1905" y="834009"/>
                  </a:lnTo>
                  <a:cubicBezTo>
                    <a:pt x="4953" y="829183"/>
                    <a:pt x="10795" y="827024"/>
                    <a:pt x="16129" y="828548"/>
                  </a:cubicBezTo>
                  <a:cubicBezTo>
                    <a:pt x="21463" y="830072"/>
                    <a:pt x="25273" y="835152"/>
                    <a:pt x="25273" y="840740"/>
                  </a:cubicBezTo>
                  <a:cubicBezTo>
                    <a:pt x="25273" y="1290574"/>
                    <a:pt x="402717" y="1656080"/>
                    <a:pt x="869315" y="1656080"/>
                  </a:cubicBezTo>
                  <a:cubicBezTo>
                    <a:pt x="1335913" y="1656080"/>
                    <a:pt x="1713357" y="1290701"/>
                    <a:pt x="1713357" y="840740"/>
                  </a:cubicBezTo>
                  <a:lnTo>
                    <a:pt x="1726057" y="840740"/>
                  </a:lnTo>
                  <a:lnTo>
                    <a:pt x="1713357" y="840740"/>
                  </a:lnTo>
                  <a:cubicBezTo>
                    <a:pt x="1713611" y="390779"/>
                    <a:pt x="1336040" y="25400"/>
                    <a:pt x="869442" y="25400"/>
                  </a:cubicBezTo>
                  <a:lnTo>
                    <a:pt x="869442" y="12700"/>
                  </a:lnTo>
                  <a:lnTo>
                    <a:pt x="869442" y="25400"/>
                  </a:lnTo>
                  <a:cubicBezTo>
                    <a:pt x="402844" y="25400"/>
                    <a:pt x="25400" y="390779"/>
                    <a:pt x="25400" y="840740"/>
                  </a:cubicBezTo>
                  <a:close/>
                </a:path>
              </a:pathLst>
            </a:custGeom>
            <a:solidFill>
              <a:srgbClr val="6F4EB7"/>
            </a:solidFill>
          </p:spPr>
          <p:txBody>
            <a:bodyPr/>
            <a:lstStyle/>
            <a:p>
              <a:endParaRPr lang="ja-JP" altLang="en-US"/>
            </a:p>
          </p:txBody>
        </p:sp>
      </p:grpSp>
      <p:grpSp>
        <p:nvGrpSpPr>
          <p:cNvPr id="41" name="Group 41"/>
          <p:cNvGrpSpPr/>
          <p:nvPr/>
        </p:nvGrpSpPr>
        <p:grpSpPr>
          <a:xfrm>
            <a:off x="12593447" y="3042202"/>
            <a:ext cx="1304250" cy="1261050"/>
            <a:chOff x="0" y="0"/>
            <a:chExt cx="1739000" cy="1681400"/>
          </a:xfrm>
        </p:grpSpPr>
        <p:sp>
          <p:nvSpPr>
            <p:cNvPr id="42" name="Freeform 42"/>
            <p:cNvSpPr/>
            <p:nvPr/>
          </p:nvSpPr>
          <p:spPr>
            <a:xfrm>
              <a:off x="12700" y="12700"/>
              <a:ext cx="1713484" cy="1656080"/>
            </a:xfrm>
            <a:custGeom>
              <a:avLst/>
              <a:gdLst/>
              <a:ahLst/>
              <a:cxnLst/>
              <a:rect l="l" t="t" r="r" b="b"/>
              <a:pathLst>
                <a:path w="1713484" h="1656080">
                  <a:moveTo>
                    <a:pt x="0" y="828040"/>
                  </a:moveTo>
                  <a:cubicBezTo>
                    <a:pt x="0" y="370713"/>
                    <a:pt x="383540" y="0"/>
                    <a:pt x="856742" y="0"/>
                  </a:cubicBezTo>
                  <a:cubicBezTo>
                    <a:pt x="1329944" y="0"/>
                    <a:pt x="1713484" y="370713"/>
                    <a:pt x="1713484" y="828040"/>
                  </a:cubicBezTo>
                  <a:cubicBezTo>
                    <a:pt x="1713484" y="1285367"/>
                    <a:pt x="1329944" y="1656080"/>
                    <a:pt x="856742" y="1656080"/>
                  </a:cubicBezTo>
                  <a:cubicBezTo>
                    <a:pt x="383540" y="1656080"/>
                    <a:pt x="0" y="1285240"/>
                    <a:pt x="0" y="828040"/>
                  </a:cubicBezTo>
                  <a:close/>
                </a:path>
              </a:pathLst>
            </a:custGeom>
            <a:solidFill>
              <a:srgbClr val="0000B8"/>
            </a:solidFill>
          </p:spPr>
          <p:txBody>
            <a:bodyPr/>
            <a:lstStyle/>
            <a:p>
              <a:endParaRPr lang="ja-JP" altLang="en-US"/>
            </a:p>
          </p:txBody>
        </p:sp>
        <p:sp>
          <p:nvSpPr>
            <p:cNvPr id="43" name="Freeform 43"/>
            <p:cNvSpPr/>
            <p:nvPr/>
          </p:nvSpPr>
          <p:spPr>
            <a:xfrm>
              <a:off x="0" y="0"/>
              <a:ext cx="1738884" cy="1681480"/>
            </a:xfrm>
            <a:custGeom>
              <a:avLst/>
              <a:gdLst/>
              <a:ahLst/>
              <a:cxnLst/>
              <a:rect l="l" t="t" r="r" b="b"/>
              <a:pathLst>
                <a:path w="1738884" h="1681480">
                  <a:moveTo>
                    <a:pt x="0" y="840740"/>
                  </a:moveTo>
                  <a:cubicBezTo>
                    <a:pt x="0" y="376047"/>
                    <a:pt x="389763" y="0"/>
                    <a:pt x="869442" y="0"/>
                  </a:cubicBezTo>
                  <a:lnTo>
                    <a:pt x="869442" y="12700"/>
                  </a:lnTo>
                  <a:lnTo>
                    <a:pt x="869442" y="0"/>
                  </a:lnTo>
                  <a:cubicBezTo>
                    <a:pt x="1349248" y="0"/>
                    <a:pt x="1738884" y="376047"/>
                    <a:pt x="1738884" y="840740"/>
                  </a:cubicBezTo>
                  <a:cubicBezTo>
                    <a:pt x="1738884" y="1305433"/>
                    <a:pt x="1349121" y="1681480"/>
                    <a:pt x="869442" y="1681480"/>
                  </a:cubicBezTo>
                  <a:lnTo>
                    <a:pt x="869442" y="1668780"/>
                  </a:lnTo>
                  <a:lnTo>
                    <a:pt x="869442" y="1681480"/>
                  </a:lnTo>
                  <a:cubicBezTo>
                    <a:pt x="389763" y="1681353"/>
                    <a:pt x="0" y="1305433"/>
                    <a:pt x="0" y="840740"/>
                  </a:cubicBezTo>
                  <a:lnTo>
                    <a:pt x="12700" y="840740"/>
                  </a:lnTo>
                  <a:lnTo>
                    <a:pt x="23495" y="847471"/>
                  </a:lnTo>
                  <a:cubicBezTo>
                    <a:pt x="20447" y="852297"/>
                    <a:pt x="14605" y="854456"/>
                    <a:pt x="9271" y="852932"/>
                  </a:cubicBezTo>
                  <a:cubicBezTo>
                    <a:pt x="3937" y="851408"/>
                    <a:pt x="0" y="846328"/>
                    <a:pt x="0" y="840740"/>
                  </a:cubicBezTo>
                  <a:moveTo>
                    <a:pt x="25400" y="840740"/>
                  </a:moveTo>
                  <a:lnTo>
                    <a:pt x="12700" y="840740"/>
                  </a:lnTo>
                  <a:lnTo>
                    <a:pt x="1905" y="834009"/>
                  </a:lnTo>
                  <a:cubicBezTo>
                    <a:pt x="4953" y="829183"/>
                    <a:pt x="10795" y="827024"/>
                    <a:pt x="16129" y="828548"/>
                  </a:cubicBezTo>
                  <a:cubicBezTo>
                    <a:pt x="21463" y="830072"/>
                    <a:pt x="25273" y="835152"/>
                    <a:pt x="25273" y="840740"/>
                  </a:cubicBezTo>
                  <a:cubicBezTo>
                    <a:pt x="25273" y="1290574"/>
                    <a:pt x="402717" y="1656080"/>
                    <a:pt x="869315" y="1656080"/>
                  </a:cubicBezTo>
                  <a:cubicBezTo>
                    <a:pt x="1335913" y="1656080"/>
                    <a:pt x="1713357" y="1290701"/>
                    <a:pt x="1713357" y="840740"/>
                  </a:cubicBezTo>
                  <a:lnTo>
                    <a:pt x="1726057" y="840740"/>
                  </a:lnTo>
                  <a:lnTo>
                    <a:pt x="1713357" y="840740"/>
                  </a:lnTo>
                  <a:cubicBezTo>
                    <a:pt x="1713611" y="390779"/>
                    <a:pt x="1336040" y="25400"/>
                    <a:pt x="869442" y="25400"/>
                  </a:cubicBezTo>
                  <a:lnTo>
                    <a:pt x="869442" y="12700"/>
                  </a:lnTo>
                  <a:lnTo>
                    <a:pt x="869442" y="25400"/>
                  </a:lnTo>
                  <a:cubicBezTo>
                    <a:pt x="402844" y="25400"/>
                    <a:pt x="25400" y="390779"/>
                    <a:pt x="25400" y="840740"/>
                  </a:cubicBezTo>
                  <a:close/>
                </a:path>
              </a:pathLst>
            </a:custGeom>
            <a:solidFill>
              <a:srgbClr val="0000B8"/>
            </a:solidFill>
          </p:spPr>
          <p:txBody>
            <a:bodyPr/>
            <a:lstStyle/>
            <a:p>
              <a:endParaRPr lang="ja-JP" altLang="en-US"/>
            </a:p>
          </p:txBody>
        </p:sp>
      </p:grpSp>
      <p:grpSp>
        <p:nvGrpSpPr>
          <p:cNvPr id="45" name="Group 45"/>
          <p:cNvGrpSpPr/>
          <p:nvPr/>
        </p:nvGrpSpPr>
        <p:grpSpPr>
          <a:xfrm>
            <a:off x="15703044" y="1599285"/>
            <a:ext cx="1304250" cy="1261050"/>
            <a:chOff x="0" y="0"/>
            <a:chExt cx="1739000" cy="1681400"/>
          </a:xfrm>
        </p:grpSpPr>
        <p:sp>
          <p:nvSpPr>
            <p:cNvPr id="46" name="Freeform 46"/>
            <p:cNvSpPr/>
            <p:nvPr/>
          </p:nvSpPr>
          <p:spPr>
            <a:xfrm>
              <a:off x="12700" y="12700"/>
              <a:ext cx="1713484" cy="1656080"/>
            </a:xfrm>
            <a:custGeom>
              <a:avLst/>
              <a:gdLst/>
              <a:ahLst/>
              <a:cxnLst/>
              <a:rect l="l" t="t" r="r" b="b"/>
              <a:pathLst>
                <a:path w="1713484" h="1656080">
                  <a:moveTo>
                    <a:pt x="0" y="828040"/>
                  </a:moveTo>
                  <a:cubicBezTo>
                    <a:pt x="0" y="370713"/>
                    <a:pt x="383540" y="0"/>
                    <a:pt x="856742" y="0"/>
                  </a:cubicBezTo>
                  <a:cubicBezTo>
                    <a:pt x="1329944" y="0"/>
                    <a:pt x="1713484" y="370713"/>
                    <a:pt x="1713484" y="828040"/>
                  </a:cubicBezTo>
                  <a:cubicBezTo>
                    <a:pt x="1713484" y="1285367"/>
                    <a:pt x="1329944" y="1656080"/>
                    <a:pt x="856742" y="1656080"/>
                  </a:cubicBezTo>
                  <a:cubicBezTo>
                    <a:pt x="383540" y="1656080"/>
                    <a:pt x="0" y="1285240"/>
                    <a:pt x="0" y="828040"/>
                  </a:cubicBezTo>
                  <a:close/>
                </a:path>
              </a:pathLst>
            </a:custGeom>
            <a:solidFill>
              <a:srgbClr val="00B0F0"/>
            </a:solidFill>
          </p:spPr>
          <p:txBody>
            <a:bodyPr/>
            <a:lstStyle/>
            <a:p>
              <a:endParaRPr lang="ja-JP" altLang="en-US"/>
            </a:p>
          </p:txBody>
        </p:sp>
        <p:sp>
          <p:nvSpPr>
            <p:cNvPr id="47" name="Freeform 47"/>
            <p:cNvSpPr/>
            <p:nvPr/>
          </p:nvSpPr>
          <p:spPr>
            <a:xfrm>
              <a:off x="0" y="0"/>
              <a:ext cx="1738884" cy="1681480"/>
            </a:xfrm>
            <a:custGeom>
              <a:avLst/>
              <a:gdLst/>
              <a:ahLst/>
              <a:cxnLst/>
              <a:rect l="l" t="t" r="r" b="b"/>
              <a:pathLst>
                <a:path w="1738884" h="1681480">
                  <a:moveTo>
                    <a:pt x="0" y="840740"/>
                  </a:moveTo>
                  <a:cubicBezTo>
                    <a:pt x="0" y="376047"/>
                    <a:pt x="389763" y="0"/>
                    <a:pt x="869442" y="0"/>
                  </a:cubicBezTo>
                  <a:lnTo>
                    <a:pt x="869442" y="12700"/>
                  </a:lnTo>
                  <a:lnTo>
                    <a:pt x="869442" y="0"/>
                  </a:lnTo>
                  <a:cubicBezTo>
                    <a:pt x="1349248" y="0"/>
                    <a:pt x="1738884" y="376047"/>
                    <a:pt x="1738884" y="840740"/>
                  </a:cubicBezTo>
                  <a:cubicBezTo>
                    <a:pt x="1738884" y="1305433"/>
                    <a:pt x="1349121" y="1681480"/>
                    <a:pt x="869442" y="1681480"/>
                  </a:cubicBezTo>
                  <a:lnTo>
                    <a:pt x="869442" y="1668780"/>
                  </a:lnTo>
                  <a:lnTo>
                    <a:pt x="869442" y="1681480"/>
                  </a:lnTo>
                  <a:cubicBezTo>
                    <a:pt x="389763" y="1681353"/>
                    <a:pt x="0" y="1305433"/>
                    <a:pt x="0" y="840740"/>
                  </a:cubicBezTo>
                  <a:lnTo>
                    <a:pt x="12700" y="840740"/>
                  </a:lnTo>
                  <a:lnTo>
                    <a:pt x="23495" y="847471"/>
                  </a:lnTo>
                  <a:cubicBezTo>
                    <a:pt x="20447" y="852297"/>
                    <a:pt x="14605" y="854456"/>
                    <a:pt x="9271" y="852932"/>
                  </a:cubicBezTo>
                  <a:cubicBezTo>
                    <a:pt x="3937" y="851408"/>
                    <a:pt x="0" y="846328"/>
                    <a:pt x="0" y="840740"/>
                  </a:cubicBezTo>
                  <a:moveTo>
                    <a:pt x="25400" y="840740"/>
                  </a:moveTo>
                  <a:lnTo>
                    <a:pt x="12700" y="840740"/>
                  </a:lnTo>
                  <a:lnTo>
                    <a:pt x="1905" y="834009"/>
                  </a:lnTo>
                  <a:cubicBezTo>
                    <a:pt x="4953" y="829183"/>
                    <a:pt x="10795" y="827024"/>
                    <a:pt x="16129" y="828548"/>
                  </a:cubicBezTo>
                  <a:cubicBezTo>
                    <a:pt x="21463" y="830072"/>
                    <a:pt x="25273" y="835152"/>
                    <a:pt x="25273" y="840740"/>
                  </a:cubicBezTo>
                  <a:cubicBezTo>
                    <a:pt x="25273" y="1290574"/>
                    <a:pt x="402717" y="1656080"/>
                    <a:pt x="869315" y="1656080"/>
                  </a:cubicBezTo>
                  <a:cubicBezTo>
                    <a:pt x="1335913" y="1656080"/>
                    <a:pt x="1713357" y="1290701"/>
                    <a:pt x="1713357" y="840740"/>
                  </a:cubicBezTo>
                  <a:lnTo>
                    <a:pt x="1726057" y="840740"/>
                  </a:lnTo>
                  <a:lnTo>
                    <a:pt x="1713357" y="840740"/>
                  </a:lnTo>
                  <a:cubicBezTo>
                    <a:pt x="1713611" y="390779"/>
                    <a:pt x="1336040" y="25400"/>
                    <a:pt x="869442" y="25400"/>
                  </a:cubicBezTo>
                  <a:lnTo>
                    <a:pt x="869442" y="12700"/>
                  </a:lnTo>
                  <a:lnTo>
                    <a:pt x="869442" y="25400"/>
                  </a:lnTo>
                  <a:cubicBezTo>
                    <a:pt x="402844" y="25400"/>
                    <a:pt x="25400" y="390779"/>
                    <a:pt x="25400" y="840740"/>
                  </a:cubicBezTo>
                  <a:close/>
                </a:path>
              </a:pathLst>
            </a:custGeom>
            <a:solidFill>
              <a:srgbClr val="00B0F0"/>
            </a:solidFill>
          </p:spPr>
          <p:txBody>
            <a:bodyPr/>
            <a:lstStyle/>
            <a:p>
              <a:endParaRPr lang="ja-JP" altLang="en-US"/>
            </a:p>
          </p:txBody>
        </p:sp>
      </p:grpSp>
      <p:grpSp>
        <p:nvGrpSpPr>
          <p:cNvPr id="77" name="Group 77"/>
          <p:cNvGrpSpPr/>
          <p:nvPr/>
        </p:nvGrpSpPr>
        <p:grpSpPr>
          <a:xfrm>
            <a:off x="1442338" y="8536898"/>
            <a:ext cx="1306303" cy="1260920"/>
            <a:chOff x="0" y="0"/>
            <a:chExt cx="1741738" cy="1681227"/>
          </a:xfrm>
        </p:grpSpPr>
        <p:sp>
          <p:nvSpPr>
            <p:cNvPr id="78" name="Freeform 78"/>
            <p:cNvSpPr/>
            <p:nvPr/>
          </p:nvSpPr>
          <p:spPr>
            <a:xfrm>
              <a:off x="12700" y="12700"/>
              <a:ext cx="1715516" cy="1656080"/>
            </a:xfrm>
            <a:custGeom>
              <a:avLst/>
              <a:gdLst/>
              <a:ahLst/>
              <a:cxnLst/>
              <a:rect l="l" t="t" r="r" b="b"/>
              <a:pathLst>
                <a:path w="1715516" h="1656080">
                  <a:moveTo>
                    <a:pt x="0" y="828040"/>
                  </a:moveTo>
                  <a:cubicBezTo>
                    <a:pt x="0" y="370713"/>
                    <a:pt x="384048" y="0"/>
                    <a:pt x="857758" y="0"/>
                  </a:cubicBezTo>
                  <a:cubicBezTo>
                    <a:pt x="1331468" y="0"/>
                    <a:pt x="1715516" y="370713"/>
                    <a:pt x="1715516" y="828040"/>
                  </a:cubicBezTo>
                  <a:cubicBezTo>
                    <a:pt x="1715516" y="1285367"/>
                    <a:pt x="1331468" y="1656080"/>
                    <a:pt x="857758" y="1656080"/>
                  </a:cubicBezTo>
                  <a:cubicBezTo>
                    <a:pt x="384048" y="1656080"/>
                    <a:pt x="0" y="1285240"/>
                    <a:pt x="0" y="828040"/>
                  </a:cubicBezTo>
                  <a:close/>
                </a:path>
              </a:pathLst>
            </a:custGeom>
            <a:solidFill>
              <a:srgbClr val="0B0BFF"/>
            </a:solidFill>
          </p:spPr>
          <p:txBody>
            <a:bodyPr/>
            <a:lstStyle/>
            <a:p>
              <a:endParaRPr lang="ja-JP" altLang="en-US"/>
            </a:p>
          </p:txBody>
        </p:sp>
        <p:sp>
          <p:nvSpPr>
            <p:cNvPr id="79" name="Freeform 79"/>
            <p:cNvSpPr/>
            <p:nvPr/>
          </p:nvSpPr>
          <p:spPr>
            <a:xfrm>
              <a:off x="0" y="0"/>
              <a:ext cx="1740916" cy="1681480"/>
            </a:xfrm>
            <a:custGeom>
              <a:avLst/>
              <a:gdLst/>
              <a:ahLst/>
              <a:cxnLst/>
              <a:rect l="l" t="t" r="r" b="b"/>
              <a:pathLst>
                <a:path w="1740916" h="1681480">
                  <a:moveTo>
                    <a:pt x="0" y="840740"/>
                  </a:moveTo>
                  <a:cubicBezTo>
                    <a:pt x="0" y="375920"/>
                    <a:pt x="390144" y="0"/>
                    <a:pt x="870458" y="0"/>
                  </a:cubicBezTo>
                  <a:lnTo>
                    <a:pt x="870458" y="12700"/>
                  </a:lnTo>
                  <a:lnTo>
                    <a:pt x="870458" y="0"/>
                  </a:lnTo>
                  <a:cubicBezTo>
                    <a:pt x="1350772" y="0"/>
                    <a:pt x="1740916" y="375920"/>
                    <a:pt x="1740916" y="840740"/>
                  </a:cubicBezTo>
                  <a:lnTo>
                    <a:pt x="1728216" y="840740"/>
                  </a:lnTo>
                  <a:lnTo>
                    <a:pt x="1740916" y="840740"/>
                  </a:lnTo>
                  <a:cubicBezTo>
                    <a:pt x="1740916" y="1305433"/>
                    <a:pt x="1350772" y="1681480"/>
                    <a:pt x="870458" y="1681480"/>
                  </a:cubicBezTo>
                  <a:lnTo>
                    <a:pt x="870458" y="1668780"/>
                  </a:lnTo>
                  <a:lnTo>
                    <a:pt x="870458" y="1681480"/>
                  </a:lnTo>
                  <a:cubicBezTo>
                    <a:pt x="390144" y="1681353"/>
                    <a:pt x="0" y="1305433"/>
                    <a:pt x="0" y="840740"/>
                  </a:cubicBezTo>
                  <a:lnTo>
                    <a:pt x="12700" y="840740"/>
                  </a:lnTo>
                  <a:lnTo>
                    <a:pt x="23495" y="847471"/>
                  </a:lnTo>
                  <a:cubicBezTo>
                    <a:pt x="20447" y="852297"/>
                    <a:pt x="14605" y="854456"/>
                    <a:pt x="9271" y="852932"/>
                  </a:cubicBezTo>
                  <a:cubicBezTo>
                    <a:pt x="3937" y="851408"/>
                    <a:pt x="0" y="846328"/>
                    <a:pt x="0" y="840740"/>
                  </a:cubicBezTo>
                  <a:moveTo>
                    <a:pt x="25400" y="840740"/>
                  </a:moveTo>
                  <a:lnTo>
                    <a:pt x="12700" y="840740"/>
                  </a:lnTo>
                  <a:lnTo>
                    <a:pt x="1905" y="834009"/>
                  </a:lnTo>
                  <a:cubicBezTo>
                    <a:pt x="4953" y="829183"/>
                    <a:pt x="10795" y="827024"/>
                    <a:pt x="16129" y="828548"/>
                  </a:cubicBezTo>
                  <a:cubicBezTo>
                    <a:pt x="21463" y="830072"/>
                    <a:pt x="25273" y="835152"/>
                    <a:pt x="25273" y="840740"/>
                  </a:cubicBezTo>
                  <a:cubicBezTo>
                    <a:pt x="25273" y="1290574"/>
                    <a:pt x="403225" y="1656080"/>
                    <a:pt x="870331" y="1656080"/>
                  </a:cubicBezTo>
                  <a:cubicBezTo>
                    <a:pt x="1337437" y="1656080"/>
                    <a:pt x="1715389" y="1290701"/>
                    <a:pt x="1715389" y="840740"/>
                  </a:cubicBezTo>
                  <a:cubicBezTo>
                    <a:pt x="1715389" y="390779"/>
                    <a:pt x="1337564" y="25400"/>
                    <a:pt x="870458" y="25400"/>
                  </a:cubicBezTo>
                  <a:lnTo>
                    <a:pt x="870458" y="12700"/>
                  </a:lnTo>
                  <a:lnTo>
                    <a:pt x="870458" y="25400"/>
                  </a:lnTo>
                  <a:cubicBezTo>
                    <a:pt x="403352" y="25400"/>
                    <a:pt x="25400" y="390779"/>
                    <a:pt x="25400" y="840740"/>
                  </a:cubicBezTo>
                  <a:close/>
                </a:path>
              </a:pathLst>
            </a:custGeom>
            <a:solidFill>
              <a:srgbClr val="0B0BFF"/>
            </a:solidFill>
          </p:spPr>
          <p:txBody>
            <a:bodyPr/>
            <a:lstStyle/>
            <a:p>
              <a:endParaRPr lang="ja-JP" altLang="en-US"/>
            </a:p>
          </p:txBody>
        </p:sp>
      </p:grpSp>
      <p:sp>
        <p:nvSpPr>
          <p:cNvPr id="82" name="TextBox 82"/>
          <p:cNvSpPr txBox="1"/>
          <p:nvPr/>
        </p:nvSpPr>
        <p:spPr>
          <a:xfrm>
            <a:off x="3750124" y="2255970"/>
            <a:ext cx="4719062" cy="355418"/>
          </a:xfrm>
          <a:prstGeom prst="rect">
            <a:avLst/>
          </a:prstGeom>
        </p:spPr>
        <p:txBody>
          <a:bodyPr lIns="0" tIns="0" rIns="0" bIns="0" rtlCol="0" anchor="t">
            <a:spAutoFit/>
          </a:bodyPr>
          <a:lstStyle/>
          <a:p>
            <a:pPr algn="just">
              <a:lnSpc>
                <a:spcPts val="3107"/>
              </a:lnSpc>
            </a:pPr>
            <a:r>
              <a:rPr lang="ja-JP" altLang="en-US" sz="1860" u="sng" dirty="0">
                <a:solidFill>
                  <a:srgbClr val="0B0BFF"/>
                </a:solidFill>
                <a:ea typeface="UD角ゴ_ラージ Bold"/>
              </a:rPr>
              <a:t>●●●●●●</a:t>
            </a:r>
            <a:endParaRPr lang="en-US" sz="1860" u="sng" dirty="0">
              <a:solidFill>
                <a:srgbClr val="0B0BFF"/>
              </a:solidFill>
              <a:ea typeface="UD角ゴ_ラージ Bo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txBody>
          <a:bodyPr/>
          <a:lstStyle/>
          <a:p>
            <a:endParaRPr lang="ja-JP" altLang="en-US"/>
          </a:p>
        </p:txBody>
      </p:sp>
      <p:sp>
        <p:nvSpPr>
          <p:cNvPr id="3" name="AutoShape 3"/>
          <p:cNvSpPr/>
          <p:nvPr/>
        </p:nvSpPr>
        <p:spPr>
          <a:xfrm>
            <a:off x="1287822" y="1897742"/>
            <a:ext cx="8973150" cy="6491515"/>
          </a:xfrm>
          <a:prstGeom prst="rect">
            <a:avLst/>
          </a:prstGeom>
          <a:solidFill>
            <a:srgbClr val="2B5ADC"/>
          </a:solidFill>
        </p:spPr>
        <p:txBody>
          <a:bodyPr/>
          <a:lstStyle/>
          <a:p>
            <a:endParaRPr lang="ja-JP" altLang="en-US"/>
          </a:p>
        </p:txBody>
      </p:sp>
      <p:sp>
        <p:nvSpPr>
          <p:cNvPr id="4" name="AutoShape 4"/>
          <p:cNvSpPr/>
          <p:nvPr/>
        </p:nvSpPr>
        <p:spPr>
          <a:xfrm>
            <a:off x="1028700" y="1897742"/>
            <a:ext cx="518244" cy="6491515"/>
          </a:xfrm>
          <a:prstGeom prst="rect">
            <a:avLst/>
          </a:prstGeom>
          <a:solidFill>
            <a:srgbClr val="FFFFFF"/>
          </a:solidFill>
        </p:spPr>
        <p:txBody>
          <a:bodyPr/>
          <a:lstStyle/>
          <a:p>
            <a:endParaRPr lang="ja-JP" altLang="en-US"/>
          </a:p>
        </p:txBody>
      </p:sp>
      <p:sp>
        <p:nvSpPr>
          <p:cNvPr id="5" name="TextBox 5"/>
          <p:cNvSpPr txBox="1"/>
          <p:nvPr/>
        </p:nvSpPr>
        <p:spPr>
          <a:xfrm>
            <a:off x="2971800" y="6407081"/>
            <a:ext cx="7847578" cy="718595"/>
          </a:xfrm>
          <a:prstGeom prst="rect">
            <a:avLst/>
          </a:prstGeom>
        </p:spPr>
        <p:txBody>
          <a:bodyPr lIns="0" tIns="0" rIns="0" bIns="0" rtlCol="0" anchor="t">
            <a:spAutoFit/>
          </a:bodyPr>
          <a:lstStyle/>
          <a:p>
            <a:pPr marL="0" lvl="0" indent="0" algn="l">
              <a:lnSpc>
                <a:spcPts val="5979"/>
              </a:lnSpc>
              <a:spcBef>
                <a:spcPct val="0"/>
              </a:spcBef>
            </a:pPr>
            <a:r>
              <a:rPr lang="ja-JP" altLang="en-US" sz="4599" spc="45" dirty="0">
                <a:solidFill>
                  <a:srgbClr val="FFFFFF"/>
                </a:solidFill>
                <a:ea typeface="UD角ゴ_ラージ"/>
              </a:rPr>
              <a:t>派遣事業の</a:t>
            </a:r>
            <a:r>
              <a:rPr lang="en-US" sz="4599" spc="45" dirty="0" err="1">
                <a:solidFill>
                  <a:srgbClr val="FFFFFF"/>
                </a:solidFill>
                <a:ea typeface="UD角ゴ_ラージ"/>
              </a:rPr>
              <a:t>ご紹介</a:t>
            </a:r>
            <a:endParaRPr lang="en-US" sz="4599" spc="45" dirty="0">
              <a:solidFill>
                <a:srgbClr val="FFFFFF"/>
              </a:solidFill>
              <a:ea typeface="UD角ゴ_ラージ"/>
            </a:endParaRPr>
          </a:p>
        </p:txBody>
      </p:sp>
      <p:sp>
        <p:nvSpPr>
          <p:cNvPr id="6" name="TextBox 6"/>
          <p:cNvSpPr txBox="1"/>
          <p:nvPr/>
        </p:nvSpPr>
        <p:spPr>
          <a:xfrm>
            <a:off x="2125696" y="3381257"/>
            <a:ext cx="7542255" cy="1286890"/>
          </a:xfrm>
          <a:prstGeom prst="rect">
            <a:avLst/>
          </a:prstGeom>
        </p:spPr>
        <p:txBody>
          <a:bodyPr lIns="0" tIns="0" rIns="0" bIns="0" rtlCol="0" anchor="t">
            <a:spAutoFit/>
          </a:bodyPr>
          <a:lstStyle/>
          <a:p>
            <a:pPr>
              <a:lnSpc>
                <a:spcPts val="9990"/>
              </a:lnSpc>
            </a:pPr>
            <a:r>
              <a:rPr lang="en-US" sz="9000">
                <a:solidFill>
                  <a:srgbClr val="FFFFFF"/>
                </a:solidFill>
                <a:latin typeface="HK Grotesk Bold"/>
              </a:rPr>
              <a:t>The Solution</a:t>
            </a:r>
          </a:p>
        </p:txBody>
      </p:sp>
      <p:sp>
        <p:nvSpPr>
          <p:cNvPr id="7" name="Freeform 7"/>
          <p:cNvSpPr/>
          <p:nvPr/>
        </p:nvSpPr>
        <p:spPr>
          <a:xfrm>
            <a:off x="4261448" y="4425647"/>
            <a:ext cx="4647688" cy="717853"/>
          </a:xfrm>
          <a:custGeom>
            <a:avLst/>
            <a:gdLst/>
            <a:ahLst/>
            <a:cxnLst/>
            <a:rect l="l" t="t" r="r" b="b"/>
            <a:pathLst>
              <a:path w="4647688" h="717853">
                <a:moveTo>
                  <a:pt x="0" y="0"/>
                </a:moveTo>
                <a:lnTo>
                  <a:pt x="4647688" y="0"/>
                </a:lnTo>
                <a:lnTo>
                  <a:pt x="4647688" y="717853"/>
                </a:lnTo>
                <a:lnTo>
                  <a:pt x="0" y="717853"/>
                </a:lnTo>
                <a:lnTo>
                  <a:pt x="0" y="0"/>
                </a:lnTo>
                <a:close/>
              </a:path>
            </a:pathLst>
          </a:custGeom>
          <a:blipFill>
            <a:blip r:embed="rId3">
              <a:extLst>
                <a:ext uri="{96DAC541-7B7A-43D3-8B79-37D633B846F1}">
                  <asvg:svgBlip xmlns:asvg="http://schemas.microsoft.com/office/drawing/2016/SVG/main" r:embed="rId4"/>
                </a:ext>
              </a:extLst>
            </a:blip>
            <a:stretch>
              <a:fillRect l="-226465" r="-16765"/>
            </a:stretch>
          </a:blipFill>
        </p:spPr>
        <p:txBody>
          <a:bodyPr/>
          <a:lstStyle/>
          <a:p>
            <a:endParaRPr lang="ja-JP"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501015" y="185547"/>
            <a:ext cx="303276" cy="648462"/>
          </a:xfrm>
          <a:custGeom>
            <a:avLst/>
            <a:gdLst/>
            <a:ahLst/>
            <a:cxnLst/>
            <a:rect l="l" t="t" r="r" b="b"/>
            <a:pathLst>
              <a:path w="303276" h="648462">
                <a:moveTo>
                  <a:pt x="0" y="0"/>
                </a:moveTo>
                <a:lnTo>
                  <a:pt x="303276" y="0"/>
                </a:lnTo>
                <a:lnTo>
                  <a:pt x="303276" y="648462"/>
                </a:lnTo>
                <a:lnTo>
                  <a:pt x="0" y="64846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ja-JP" altLang="en-US"/>
          </a:p>
        </p:txBody>
      </p:sp>
      <p:grpSp>
        <p:nvGrpSpPr>
          <p:cNvPr id="6" name="Group 6"/>
          <p:cNvGrpSpPr/>
          <p:nvPr/>
        </p:nvGrpSpPr>
        <p:grpSpPr>
          <a:xfrm>
            <a:off x="2364144" y="2603241"/>
            <a:ext cx="13209814" cy="7308202"/>
            <a:chOff x="0" y="0"/>
            <a:chExt cx="3479128" cy="1924794"/>
          </a:xfrm>
        </p:grpSpPr>
        <p:sp>
          <p:nvSpPr>
            <p:cNvPr id="7" name="Freeform 7"/>
            <p:cNvSpPr/>
            <p:nvPr/>
          </p:nvSpPr>
          <p:spPr>
            <a:xfrm>
              <a:off x="0" y="0"/>
              <a:ext cx="3479128" cy="1924794"/>
            </a:xfrm>
            <a:custGeom>
              <a:avLst/>
              <a:gdLst/>
              <a:ahLst/>
              <a:cxnLst/>
              <a:rect l="l" t="t" r="r" b="b"/>
              <a:pathLst>
                <a:path w="3479128" h="1924794">
                  <a:moveTo>
                    <a:pt x="0" y="0"/>
                  </a:moveTo>
                  <a:lnTo>
                    <a:pt x="3479128" y="0"/>
                  </a:lnTo>
                  <a:lnTo>
                    <a:pt x="3479128" y="1924794"/>
                  </a:lnTo>
                  <a:lnTo>
                    <a:pt x="0" y="1924794"/>
                  </a:lnTo>
                  <a:close/>
                </a:path>
              </a:pathLst>
            </a:custGeom>
            <a:solidFill>
              <a:srgbClr val="FFFFFF">
                <a:alpha val="55686"/>
              </a:srgbClr>
            </a:solidFill>
          </p:spPr>
          <p:txBody>
            <a:bodyPr/>
            <a:lstStyle/>
            <a:p>
              <a:endParaRPr lang="ja-JP" altLang="en-US" dirty="0"/>
            </a:p>
          </p:txBody>
        </p:sp>
        <p:sp>
          <p:nvSpPr>
            <p:cNvPr id="8" name="TextBox 8"/>
            <p:cNvSpPr txBox="1"/>
            <p:nvPr/>
          </p:nvSpPr>
          <p:spPr>
            <a:xfrm>
              <a:off x="0" y="-66675"/>
              <a:ext cx="812800" cy="879475"/>
            </a:xfrm>
            <a:prstGeom prst="rect">
              <a:avLst/>
            </a:prstGeom>
          </p:spPr>
          <p:txBody>
            <a:bodyPr lIns="50800" tIns="50800" rIns="50800" bIns="50800" rtlCol="0" anchor="ctr"/>
            <a:lstStyle/>
            <a:p>
              <a:pPr algn="ctr">
                <a:lnSpc>
                  <a:spcPts val="3220"/>
                </a:lnSpc>
              </a:pPr>
              <a:endParaRPr/>
            </a:p>
          </p:txBody>
        </p:sp>
      </p:grpSp>
      <p:grpSp>
        <p:nvGrpSpPr>
          <p:cNvPr id="9" name="Group 9"/>
          <p:cNvGrpSpPr/>
          <p:nvPr/>
        </p:nvGrpSpPr>
        <p:grpSpPr>
          <a:xfrm>
            <a:off x="328904" y="1497476"/>
            <a:ext cx="5675345" cy="823427"/>
            <a:chOff x="0" y="0"/>
            <a:chExt cx="7567127" cy="1097902"/>
          </a:xfrm>
        </p:grpSpPr>
        <p:grpSp>
          <p:nvGrpSpPr>
            <p:cNvPr id="10" name="Group 10"/>
            <p:cNvGrpSpPr/>
            <p:nvPr/>
          </p:nvGrpSpPr>
          <p:grpSpPr>
            <a:xfrm>
              <a:off x="0" y="0"/>
              <a:ext cx="7567127" cy="1097902"/>
              <a:chOff x="0" y="0"/>
              <a:chExt cx="1494741" cy="216870"/>
            </a:xfrm>
          </p:grpSpPr>
          <p:sp>
            <p:nvSpPr>
              <p:cNvPr id="11" name="Freeform 11"/>
              <p:cNvSpPr/>
              <p:nvPr/>
            </p:nvSpPr>
            <p:spPr>
              <a:xfrm>
                <a:off x="0" y="0"/>
                <a:ext cx="1494741" cy="216870"/>
              </a:xfrm>
              <a:custGeom>
                <a:avLst/>
                <a:gdLst/>
                <a:ahLst/>
                <a:cxnLst/>
                <a:rect l="l" t="t" r="r" b="b"/>
                <a:pathLst>
                  <a:path w="1494741" h="216870">
                    <a:moveTo>
                      <a:pt x="0" y="0"/>
                    </a:moveTo>
                    <a:lnTo>
                      <a:pt x="1494741" y="0"/>
                    </a:lnTo>
                    <a:lnTo>
                      <a:pt x="1494741" y="216870"/>
                    </a:lnTo>
                    <a:lnTo>
                      <a:pt x="0" y="216870"/>
                    </a:lnTo>
                    <a:close/>
                  </a:path>
                </a:pathLst>
              </a:custGeom>
              <a:solidFill>
                <a:srgbClr val="FFFFFF">
                  <a:alpha val="73725"/>
                </a:srgbClr>
              </a:solidFill>
            </p:spPr>
            <p:txBody>
              <a:bodyPr/>
              <a:lstStyle/>
              <a:p>
                <a:endParaRPr lang="ja-JP" altLang="en-US"/>
              </a:p>
            </p:txBody>
          </p:sp>
          <p:sp>
            <p:nvSpPr>
              <p:cNvPr id="12" name="TextBox 12"/>
              <p:cNvSpPr txBox="1"/>
              <p:nvPr/>
            </p:nvSpPr>
            <p:spPr>
              <a:xfrm>
                <a:off x="0" y="-66675"/>
                <a:ext cx="812800" cy="879475"/>
              </a:xfrm>
              <a:prstGeom prst="rect">
                <a:avLst/>
              </a:prstGeom>
            </p:spPr>
            <p:txBody>
              <a:bodyPr lIns="50800" tIns="50800" rIns="50800" bIns="50800" rtlCol="0" anchor="ctr"/>
              <a:lstStyle/>
              <a:p>
                <a:pPr algn="ctr">
                  <a:lnSpc>
                    <a:spcPts val="3220"/>
                  </a:lnSpc>
                </a:pPr>
                <a:endParaRPr/>
              </a:p>
            </p:txBody>
          </p:sp>
        </p:grpSp>
        <p:sp>
          <p:nvSpPr>
            <p:cNvPr id="13" name="TextBox 13"/>
            <p:cNvSpPr txBox="1"/>
            <p:nvPr/>
          </p:nvSpPr>
          <p:spPr>
            <a:xfrm>
              <a:off x="279918" y="-20433"/>
              <a:ext cx="7007290" cy="853017"/>
            </a:xfrm>
            <a:prstGeom prst="rect">
              <a:avLst/>
            </a:prstGeom>
          </p:spPr>
          <p:txBody>
            <a:bodyPr lIns="0" tIns="0" rIns="0" bIns="0" rtlCol="0" anchor="t">
              <a:spAutoFit/>
            </a:bodyPr>
            <a:lstStyle/>
            <a:p>
              <a:pPr algn="l">
                <a:lnSpc>
                  <a:spcPts val="6159"/>
                </a:lnSpc>
              </a:pPr>
              <a:r>
                <a:rPr lang="en-US" sz="2799">
                  <a:solidFill>
                    <a:srgbClr val="535353"/>
                  </a:solidFill>
                  <a:ea typeface="UD角ゴ_ラージ Bold"/>
                </a:rPr>
                <a:t>「未来マッチング」 を実現する</a:t>
              </a:r>
            </a:p>
          </p:txBody>
        </p:sp>
      </p:grpSp>
      <p:sp>
        <p:nvSpPr>
          <p:cNvPr id="14" name="TextBox 14"/>
          <p:cNvSpPr txBox="1"/>
          <p:nvPr/>
        </p:nvSpPr>
        <p:spPr>
          <a:xfrm>
            <a:off x="952805" y="141146"/>
            <a:ext cx="13052718" cy="591700"/>
          </a:xfrm>
          <a:prstGeom prst="rect">
            <a:avLst/>
          </a:prstGeom>
        </p:spPr>
        <p:txBody>
          <a:bodyPr lIns="0" tIns="0" rIns="0" bIns="0" rtlCol="0" anchor="t">
            <a:spAutoFit/>
          </a:bodyPr>
          <a:lstStyle/>
          <a:p>
            <a:pPr algn="l">
              <a:lnSpc>
                <a:spcPts val="5040"/>
              </a:lnSpc>
            </a:pPr>
            <a:r>
              <a:rPr lang="ja-JP" altLang="en-US" sz="3600" dirty="0">
                <a:solidFill>
                  <a:srgbClr val="08086C"/>
                </a:solidFill>
                <a:ea typeface="UD角ゴ_ラージ Bold"/>
              </a:rPr>
              <a:t>派遣</a:t>
            </a:r>
            <a:r>
              <a:rPr lang="en-US" sz="3600" dirty="0" err="1">
                <a:solidFill>
                  <a:srgbClr val="08086C"/>
                </a:solidFill>
                <a:ea typeface="UD角ゴ_ラージ Bold"/>
              </a:rPr>
              <a:t>事業コンセプト</a:t>
            </a:r>
            <a:endParaRPr lang="en-US" sz="3600" dirty="0">
              <a:solidFill>
                <a:srgbClr val="08086C"/>
              </a:solidFill>
              <a:ea typeface="UD角ゴ_ラージ Bold"/>
            </a:endParaRPr>
          </a:p>
        </p:txBody>
      </p:sp>
      <p:sp>
        <p:nvSpPr>
          <p:cNvPr id="15" name="TextBox 15"/>
          <p:cNvSpPr txBox="1"/>
          <p:nvPr/>
        </p:nvSpPr>
        <p:spPr>
          <a:xfrm>
            <a:off x="3259882" y="2787628"/>
            <a:ext cx="13961317" cy="6049348"/>
          </a:xfrm>
          <a:prstGeom prst="rect">
            <a:avLst/>
          </a:prstGeom>
        </p:spPr>
        <p:txBody>
          <a:bodyPr wrap="square" lIns="0" tIns="0" rIns="0" bIns="0" rtlCol="0" anchor="t">
            <a:spAutoFit/>
          </a:bodyPr>
          <a:lstStyle/>
          <a:p>
            <a:pPr>
              <a:lnSpc>
                <a:spcPts val="5963"/>
              </a:lnSpc>
            </a:pPr>
            <a:r>
              <a:rPr lang="en-US" sz="2799" dirty="0">
                <a:solidFill>
                  <a:srgbClr val="535353"/>
                </a:solidFill>
                <a:ea typeface="UD角ゴ_ラージ"/>
              </a:rPr>
              <a:t>「</a:t>
            </a:r>
            <a:r>
              <a:rPr lang="en-US" sz="2799" dirty="0" err="1">
                <a:solidFill>
                  <a:srgbClr val="535353"/>
                </a:solidFill>
                <a:ea typeface="UD角ゴ_ラージ"/>
              </a:rPr>
              <a:t>未経験からプロフェッショナルへ</a:t>
            </a:r>
            <a:r>
              <a:rPr lang="en-US" sz="2799" dirty="0">
                <a:solidFill>
                  <a:srgbClr val="535353"/>
                </a:solidFill>
                <a:ea typeface="UD角ゴ_ラージ"/>
              </a:rPr>
              <a:t>」 </a:t>
            </a:r>
          </a:p>
          <a:p>
            <a:pPr>
              <a:lnSpc>
                <a:spcPts val="5963"/>
              </a:lnSpc>
            </a:pPr>
            <a:r>
              <a:rPr lang="en-US" sz="2799" dirty="0">
                <a:solidFill>
                  <a:srgbClr val="535353"/>
                </a:solidFill>
                <a:ea typeface="UD角ゴ_ラージ"/>
              </a:rPr>
              <a:t>「</a:t>
            </a:r>
            <a:r>
              <a:rPr lang="en-US" sz="2799" dirty="0" err="1">
                <a:solidFill>
                  <a:srgbClr val="535353"/>
                </a:solidFill>
                <a:ea typeface="UD角ゴ_ラージ"/>
              </a:rPr>
              <a:t>働きながらやりがいがみつかる</a:t>
            </a:r>
            <a:r>
              <a:rPr lang="en-US" sz="2799" dirty="0">
                <a:solidFill>
                  <a:srgbClr val="535353"/>
                </a:solidFill>
                <a:ea typeface="UD角ゴ_ラージ"/>
              </a:rPr>
              <a:t>」 「</a:t>
            </a:r>
            <a:r>
              <a:rPr lang="en-US" sz="2799" dirty="0" err="1">
                <a:solidFill>
                  <a:srgbClr val="535353"/>
                </a:solidFill>
                <a:ea typeface="UD角ゴ_ラージ"/>
              </a:rPr>
              <a:t>働きながらスキルを身につける</a:t>
            </a:r>
            <a:r>
              <a:rPr lang="en-US" sz="2799" dirty="0">
                <a:solidFill>
                  <a:srgbClr val="535353"/>
                </a:solidFill>
                <a:ea typeface="UD角ゴ_ラージ"/>
              </a:rPr>
              <a:t>」</a:t>
            </a:r>
          </a:p>
          <a:p>
            <a:pPr>
              <a:lnSpc>
                <a:spcPts val="5963"/>
              </a:lnSpc>
            </a:pPr>
            <a:r>
              <a:rPr lang="en-US" sz="2799" dirty="0">
                <a:solidFill>
                  <a:srgbClr val="535353"/>
                </a:solidFill>
                <a:latin typeface="UD角ゴ_ラージ"/>
              </a:rPr>
              <a:t> 「</a:t>
            </a:r>
            <a:r>
              <a:rPr lang="en-US" sz="2799" dirty="0" err="1">
                <a:solidFill>
                  <a:srgbClr val="535353"/>
                </a:solidFill>
                <a:latin typeface="UD角ゴ_ラージ"/>
              </a:rPr>
              <a:t>新しい働き方を見つける</a:t>
            </a:r>
            <a:r>
              <a:rPr lang="en-US" sz="2799" dirty="0">
                <a:solidFill>
                  <a:srgbClr val="535353"/>
                </a:solidFill>
                <a:latin typeface="UD角ゴ_ラージ"/>
              </a:rPr>
              <a:t>」 「</a:t>
            </a:r>
            <a:r>
              <a:rPr lang="en-US" sz="2799" dirty="0" err="1">
                <a:solidFill>
                  <a:srgbClr val="535353"/>
                </a:solidFill>
                <a:latin typeface="UD角ゴ_ラージ"/>
              </a:rPr>
              <a:t>自分にあった天職を探す</a:t>
            </a:r>
            <a:r>
              <a:rPr lang="en-US" sz="2799" dirty="0">
                <a:solidFill>
                  <a:srgbClr val="535353"/>
                </a:solidFill>
                <a:latin typeface="UD角ゴ_ラージ"/>
              </a:rPr>
              <a:t>」</a:t>
            </a:r>
          </a:p>
          <a:p>
            <a:pPr>
              <a:lnSpc>
                <a:spcPts val="5963"/>
              </a:lnSpc>
            </a:pPr>
            <a:r>
              <a:rPr lang="en-US" sz="2799" dirty="0">
                <a:solidFill>
                  <a:srgbClr val="535353"/>
                </a:solidFill>
                <a:latin typeface="UD角ゴ_ラージ"/>
              </a:rPr>
              <a:t> 「</a:t>
            </a:r>
            <a:r>
              <a:rPr lang="en-US" sz="2799" dirty="0" err="1">
                <a:solidFill>
                  <a:srgbClr val="535353"/>
                </a:solidFill>
                <a:latin typeface="UD角ゴ_ラージ"/>
              </a:rPr>
              <a:t>正社員として活躍する先をつくる」を求職者へ提供</a:t>
            </a:r>
            <a:endParaRPr lang="en-US" sz="2799" dirty="0">
              <a:solidFill>
                <a:srgbClr val="535353"/>
              </a:solidFill>
              <a:latin typeface="UD角ゴ_ラージ"/>
            </a:endParaRPr>
          </a:p>
          <a:p>
            <a:pPr>
              <a:lnSpc>
                <a:spcPts val="5963"/>
              </a:lnSpc>
            </a:pPr>
            <a:r>
              <a:rPr lang="en-US" sz="2799" dirty="0" err="1">
                <a:solidFill>
                  <a:srgbClr val="535353"/>
                </a:solidFill>
                <a:ea typeface="UD角ゴ_ラージ"/>
              </a:rPr>
              <a:t>条件がマッチする仕事は当然、未来が輝くマッチングを生み出す</a:t>
            </a:r>
            <a:endParaRPr lang="en-US" sz="2799" dirty="0">
              <a:solidFill>
                <a:srgbClr val="535353"/>
              </a:solidFill>
              <a:ea typeface="UD角ゴ_ラージ"/>
            </a:endParaRPr>
          </a:p>
          <a:p>
            <a:pPr>
              <a:lnSpc>
                <a:spcPts val="5963"/>
              </a:lnSpc>
            </a:pPr>
            <a:r>
              <a:rPr lang="en-US" sz="2799" dirty="0" err="1">
                <a:solidFill>
                  <a:srgbClr val="535353"/>
                </a:solidFill>
                <a:ea typeface="UD角ゴ_ラージ"/>
              </a:rPr>
              <a:t>営業コンサルティング会社がプロデュースする新しい人材派遣サービスです</a:t>
            </a:r>
            <a:r>
              <a:rPr lang="en-US" sz="2799" dirty="0">
                <a:solidFill>
                  <a:srgbClr val="535353"/>
                </a:solidFill>
                <a:ea typeface="UD角ゴ_ラージ"/>
              </a:rPr>
              <a:t>。</a:t>
            </a:r>
          </a:p>
          <a:p>
            <a:pPr>
              <a:lnSpc>
                <a:spcPts val="5963"/>
              </a:lnSpc>
            </a:pPr>
            <a:r>
              <a:rPr lang="en-US" sz="2799" dirty="0" err="1">
                <a:solidFill>
                  <a:srgbClr val="535353"/>
                </a:solidFill>
                <a:ea typeface="UD角ゴ_ラージ"/>
              </a:rPr>
              <a:t>非対面・非接触がアタリマエの世の中に必要とされるコミュニケーション</a:t>
            </a:r>
            <a:endParaRPr lang="en-US" sz="2799" dirty="0">
              <a:solidFill>
                <a:srgbClr val="535353"/>
              </a:solidFill>
              <a:ea typeface="UD角ゴ_ラージ"/>
            </a:endParaRPr>
          </a:p>
          <a:p>
            <a:pPr algn="l">
              <a:lnSpc>
                <a:spcPts val="5963"/>
              </a:lnSpc>
            </a:pPr>
            <a:r>
              <a:rPr lang="en-US" sz="2799" dirty="0" err="1">
                <a:solidFill>
                  <a:srgbClr val="535353"/>
                </a:solidFill>
                <a:ea typeface="UD角ゴ_ラージ"/>
              </a:rPr>
              <a:t>スキルをリスキリングした人材を多くの企業</a:t>
            </a:r>
            <a:r>
              <a:rPr lang="ja-JP" altLang="en-US" sz="2799" dirty="0">
                <a:solidFill>
                  <a:srgbClr val="535353"/>
                </a:solidFill>
                <a:ea typeface="UD角ゴ_ラージ"/>
              </a:rPr>
              <a:t>様へ</a:t>
            </a:r>
            <a:r>
              <a:rPr lang="en-US" sz="2799" dirty="0" err="1">
                <a:solidFill>
                  <a:srgbClr val="535353"/>
                </a:solidFill>
                <a:ea typeface="UD角ゴ_ラージ"/>
              </a:rPr>
              <a:t>ご紹介</a:t>
            </a:r>
            <a:endParaRPr lang="en-US" sz="2799" dirty="0">
              <a:solidFill>
                <a:srgbClr val="535353"/>
              </a:solidFill>
              <a:ea typeface="UD角ゴ_ラージ"/>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object 161"/>
          <p:cNvSpPr/>
          <p:nvPr/>
        </p:nvSpPr>
        <p:spPr>
          <a:xfrm>
            <a:off x="2149568" y="9943827"/>
            <a:ext cx="39095" cy="65363"/>
          </a:xfrm>
          <a:custGeom>
            <a:avLst/>
            <a:gdLst/>
            <a:ahLst/>
            <a:cxnLst/>
            <a:rect l="l" t="t" r="r" b="b"/>
            <a:pathLst>
              <a:path w="40639" h="67945">
                <a:moveTo>
                  <a:pt x="29883" y="0"/>
                </a:moveTo>
                <a:lnTo>
                  <a:pt x="24764" y="0"/>
                </a:lnTo>
                <a:lnTo>
                  <a:pt x="0" y="52019"/>
                </a:lnTo>
                <a:lnTo>
                  <a:pt x="0" y="56273"/>
                </a:lnTo>
                <a:lnTo>
                  <a:pt x="26657" y="56273"/>
                </a:lnTo>
                <a:lnTo>
                  <a:pt x="26657" y="67335"/>
                </a:lnTo>
                <a:lnTo>
                  <a:pt x="31483" y="67335"/>
                </a:lnTo>
                <a:lnTo>
                  <a:pt x="31483" y="56273"/>
                </a:lnTo>
                <a:lnTo>
                  <a:pt x="40474" y="56273"/>
                </a:lnTo>
                <a:lnTo>
                  <a:pt x="40474" y="52019"/>
                </a:lnTo>
                <a:lnTo>
                  <a:pt x="31483" y="52019"/>
                </a:lnTo>
                <a:lnTo>
                  <a:pt x="31483" y="30632"/>
                </a:lnTo>
                <a:lnTo>
                  <a:pt x="26657" y="30632"/>
                </a:lnTo>
                <a:lnTo>
                  <a:pt x="26657" y="52019"/>
                </a:lnTo>
                <a:lnTo>
                  <a:pt x="5092" y="52019"/>
                </a:lnTo>
                <a:lnTo>
                  <a:pt x="29883" y="0"/>
                </a:lnTo>
                <a:close/>
              </a:path>
            </a:pathLst>
          </a:custGeom>
          <a:solidFill>
            <a:srgbClr val="231F20"/>
          </a:solidFill>
        </p:spPr>
        <p:txBody>
          <a:bodyPr wrap="square" lIns="0" tIns="0" rIns="0" bIns="0" rtlCol="0"/>
          <a:lstStyle/>
          <a:p>
            <a:endParaRPr sz="1732"/>
          </a:p>
        </p:txBody>
      </p:sp>
      <p:sp>
        <p:nvSpPr>
          <p:cNvPr id="162" name="object 162"/>
          <p:cNvSpPr/>
          <p:nvPr/>
        </p:nvSpPr>
        <p:spPr>
          <a:xfrm>
            <a:off x="16096906" y="9943824"/>
            <a:ext cx="34819" cy="65974"/>
          </a:xfrm>
          <a:custGeom>
            <a:avLst/>
            <a:gdLst/>
            <a:ahLst/>
            <a:cxnLst/>
            <a:rect l="l" t="t" r="r" b="b"/>
            <a:pathLst>
              <a:path w="36194" h="68579">
                <a:moveTo>
                  <a:pt x="34137" y="0"/>
                </a:moveTo>
                <a:lnTo>
                  <a:pt x="1790" y="0"/>
                </a:lnTo>
                <a:lnTo>
                  <a:pt x="1790" y="34429"/>
                </a:lnTo>
                <a:lnTo>
                  <a:pt x="6045" y="34429"/>
                </a:lnTo>
                <a:lnTo>
                  <a:pt x="7454" y="29895"/>
                </a:lnTo>
                <a:lnTo>
                  <a:pt x="12103" y="27343"/>
                </a:lnTo>
                <a:lnTo>
                  <a:pt x="29209" y="27343"/>
                </a:lnTo>
                <a:lnTo>
                  <a:pt x="30822" y="36893"/>
                </a:lnTo>
                <a:lnTo>
                  <a:pt x="30721" y="56362"/>
                </a:lnTo>
                <a:lnTo>
                  <a:pt x="24574" y="62509"/>
                </a:lnTo>
                <a:lnTo>
                  <a:pt x="21183" y="63741"/>
                </a:lnTo>
                <a:lnTo>
                  <a:pt x="9550" y="63741"/>
                </a:lnTo>
                <a:lnTo>
                  <a:pt x="5854" y="59690"/>
                </a:lnTo>
                <a:lnTo>
                  <a:pt x="4813" y="52489"/>
                </a:lnTo>
                <a:lnTo>
                  <a:pt x="0" y="52489"/>
                </a:lnTo>
                <a:lnTo>
                  <a:pt x="368" y="57124"/>
                </a:lnTo>
                <a:lnTo>
                  <a:pt x="1879" y="60807"/>
                </a:lnTo>
                <a:lnTo>
                  <a:pt x="7454" y="66484"/>
                </a:lnTo>
                <a:lnTo>
                  <a:pt x="11912" y="67995"/>
                </a:lnTo>
                <a:lnTo>
                  <a:pt x="22885" y="67995"/>
                </a:lnTo>
                <a:lnTo>
                  <a:pt x="27228" y="66395"/>
                </a:lnTo>
                <a:lnTo>
                  <a:pt x="30454" y="63182"/>
                </a:lnTo>
                <a:lnTo>
                  <a:pt x="35267" y="58343"/>
                </a:lnTo>
                <a:lnTo>
                  <a:pt x="35648" y="51739"/>
                </a:lnTo>
                <a:lnTo>
                  <a:pt x="35648" y="38976"/>
                </a:lnTo>
                <a:lnTo>
                  <a:pt x="34988" y="31965"/>
                </a:lnTo>
                <a:lnTo>
                  <a:pt x="27431" y="24396"/>
                </a:lnTo>
                <a:lnTo>
                  <a:pt x="23634" y="23075"/>
                </a:lnTo>
                <a:lnTo>
                  <a:pt x="13246" y="23075"/>
                </a:lnTo>
                <a:lnTo>
                  <a:pt x="8978" y="24790"/>
                </a:lnTo>
                <a:lnTo>
                  <a:pt x="6045" y="28079"/>
                </a:lnTo>
                <a:lnTo>
                  <a:pt x="6045" y="4254"/>
                </a:lnTo>
                <a:lnTo>
                  <a:pt x="34137" y="4254"/>
                </a:lnTo>
                <a:lnTo>
                  <a:pt x="34137" y="0"/>
                </a:lnTo>
                <a:close/>
              </a:path>
            </a:pathLst>
          </a:custGeom>
          <a:solidFill>
            <a:srgbClr val="231F20"/>
          </a:solidFill>
        </p:spPr>
        <p:txBody>
          <a:bodyPr wrap="square" lIns="0" tIns="0" rIns="0" bIns="0" rtlCol="0"/>
          <a:lstStyle/>
          <a:p>
            <a:endParaRPr sz="1732"/>
          </a:p>
        </p:txBody>
      </p:sp>
      <p:sp>
        <p:nvSpPr>
          <p:cNvPr id="314" name="テキスト ボックス 313">
            <a:extLst>
              <a:ext uri="{FF2B5EF4-FFF2-40B4-BE49-F238E27FC236}">
                <a16:creationId xmlns:a16="http://schemas.microsoft.com/office/drawing/2014/main" id="{18D878C5-2F47-9D98-2645-26B8ECC784FE}"/>
              </a:ext>
            </a:extLst>
          </p:cNvPr>
          <p:cNvSpPr txBox="1"/>
          <p:nvPr/>
        </p:nvSpPr>
        <p:spPr>
          <a:xfrm>
            <a:off x="381000" y="315910"/>
            <a:ext cx="12848965" cy="461665"/>
          </a:xfrm>
          <a:prstGeom prst="rect">
            <a:avLst/>
          </a:prstGeom>
          <a:noFill/>
        </p:spPr>
        <p:txBody>
          <a:bodyPr wrap="square" rtlCol="0">
            <a:spAutoFit/>
          </a:bodyPr>
          <a:lstStyle/>
          <a:p>
            <a:r>
              <a:rPr kumimoji="1" lang="ja-JP" altLang="en-US" sz="2400" b="1" dirty="0"/>
              <a:t>人財のことならインプレックスアンドカンパニーにお任せ下さい</a:t>
            </a:r>
          </a:p>
        </p:txBody>
      </p:sp>
      <p:pic>
        <p:nvPicPr>
          <p:cNvPr id="316" name="図 315" descr="ダイアグラム&#10;&#10;自動的に生成された説明">
            <a:extLst>
              <a:ext uri="{FF2B5EF4-FFF2-40B4-BE49-F238E27FC236}">
                <a16:creationId xmlns:a16="http://schemas.microsoft.com/office/drawing/2014/main" id="{161E0AB4-ED61-27E8-C4A6-DE95AE22AA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2657475"/>
            <a:ext cx="5330020" cy="4422511"/>
          </a:xfrm>
          <a:prstGeom prst="rect">
            <a:avLst/>
          </a:prstGeom>
        </p:spPr>
      </p:pic>
      <p:pic>
        <p:nvPicPr>
          <p:cNvPr id="317" name="図 316" descr="ダイアグラム&#10;&#10;自動的に生成された説明">
            <a:extLst>
              <a:ext uri="{FF2B5EF4-FFF2-40B4-BE49-F238E27FC236}">
                <a16:creationId xmlns:a16="http://schemas.microsoft.com/office/drawing/2014/main" id="{3A4870F8-8493-61F2-CF13-2D4C9D36FA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2200" y="2649855"/>
            <a:ext cx="5330020" cy="4422511"/>
          </a:xfrm>
          <a:prstGeom prst="rect">
            <a:avLst/>
          </a:prstGeom>
        </p:spPr>
      </p:pic>
      <p:pic>
        <p:nvPicPr>
          <p:cNvPr id="318" name="図 317" descr="ダイアグラム&#10;&#10;自動的に生成された説明">
            <a:extLst>
              <a:ext uri="{FF2B5EF4-FFF2-40B4-BE49-F238E27FC236}">
                <a16:creationId xmlns:a16="http://schemas.microsoft.com/office/drawing/2014/main" id="{62F55068-15A6-26EB-E29B-2C2B1CCFC2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68200" y="2657475"/>
            <a:ext cx="5330020" cy="4422511"/>
          </a:xfrm>
          <a:prstGeom prst="rect">
            <a:avLst/>
          </a:prstGeom>
        </p:spPr>
      </p:pic>
      <p:sp>
        <p:nvSpPr>
          <p:cNvPr id="319" name="テキスト ボックス 318">
            <a:extLst>
              <a:ext uri="{FF2B5EF4-FFF2-40B4-BE49-F238E27FC236}">
                <a16:creationId xmlns:a16="http://schemas.microsoft.com/office/drawing/2014/main" id="{C0694B7B-D187-3359-BCC4-5E7E0B145395}"/>
              </a:ext>
            </a:extLst>
          </p:cNvPr>
          <p:cNvSpPr txBox="1"/>
          <p:nvPr/>
        </p:nvSpPr>
        <p:spPr>
          <a:xfrm>
            <a:off x="2149568" y="1898118"/>
            <a:ext cx="2209800" cy="461665"/>
          </a:xfrm>
          <a:prstGeom prst="rect">
            <a:avLst/>
          </a:prstGeom>
          <a:noFill/>
        </p:spPr>
        <p:txBody>
          <a:bodyPr wrap="square" rtlCol="0">
            <a:spAutoFit/>
          </a:bodyPr>
          <a:lstStyle/>
          <a:p>
            <a:r>
              <a:rPr kumimoji="1" lang="ja-JP" altLang="en-US" sz="2400" b="1" dirty="0"/>
              <a:t>一般派遣</a:t>
            </a:r>
          </a:p>
        </p:txBody>
      </p:sp>
      <p:sp>
        <p:nvSpPr>
          <p:cNvPr id="320" name="テキスト ボックス 319">
            <a:extLst>
              <a:ext uri="{FF2B5EF4-FFF2-40B4-BE49-F238E27FC236}">
                <a16:creationId xmlns:a16="http://schemas.microsoft.com/office/drawing/2014/main" id="{4C699E47-F3E3-7EB6-DBC7-1204ECBC7ECC}"/>
              </a:ext>
            </a:extLst>
          </p:cNvPr>
          <p:cNvSpPr txBox="1"/>
          <p:nvPr/>
        </p:nvSpPr>
        <p:spPr>
          <a:xfrm>
            <a:off x="7772400" y="1898118"/>
            <a:ext cx="2209800" cy="461665"/>
          </a:xfrm>
          <a:prstGeom prst="rect">
            <a:avLst/>
          </a:prstGeom>
          <a:noFill/>
        </p:spPr>
        <p:txBody>
          <a:bodyPr wrap="square" rtlCol="0">
            <a:spAutoFit/>
          </a:bodyPr>
          <a:lstStyle/>
          <a:p>
            <a:r>
              <a:rPr kumimoji="1" lang="ja-JP" altLang="en-US" sz="2400" b="1" dirty="0"/>
              <a:t>紹介予定派遣</a:t>
            </a:r>
          </a:p>
        </p:txBody>
      </p:sp>
      <p:sp>
        <p:nvSpPr>
          <p:cNvPr id="321" name="テキスト ボックス 320">
            <a:extLst>
              <a:ext uri="{FF2B5EF4-FFF2-40B4-BE49-F238E27FC236}">
                <a16:creationId xmlns:a16="http://schemas.microsoft.com/office/drawing/2014/main" id="{12565C35-D11E-4D14-6342-70102E52F77E}"/>
              </a:ext>
            </a:extLst>
          </p:cNvPr>
          <p:cNvSpPr txBox="1"/>
          <p:nvPr/>
        </p:nvSpPr>
        <p:spPr>
          <a:xfrm>
            <a:off x="14173200" y="1898117"/>
            <a:ext cx="2209800" cy="461665"/>
          </a:xfrm>
          <a:prstGeom prst="rect">
            <a:avLst/>
          </a:prstGeom>
          <a:noFill/>
        </p:spPr>
        <p:txBody>
          <a:bodyPr wrap="square" rtlCol="0">
            <a:spAutoFit/>
          </a:bodyPr>
          <a:lstStyle/>
          <a:p>
            <a:r>
              <a:rPr kumimoji="1" lang="ja-JP" altLang="en-US" sz="2400" b="1" dirty="0"/>
              <a:t>人財紹介</a:t>
            </a:r>
          </a:p>
        </p:txBody>
      </p:sp>
      <p:sp>
        <p:nvSpPr>
          <p:cNvPr id="322" name="四角形: 角を丸くする 321">
            <a:extLst>
              <a:ext uri="{FF2B5EF4-FFF2-40B4-BE49-F238E27FC236}">
                <a16:creationId xmlns:a16="http://schemas.microsoft.com/office/drawing/2014/main" id="{24D2F0D7-B9B5-19C3-3B9F-DA5DE1E24743}"/>
              </a:ext>
            </a:extLst>
          </p:cNvPr>
          <p:cNvSpPr/>
          <p:nvPr/>
        </p:nvSpPr>
        <p:spPr>
          <a:xfrm>
            <a:off x="609600" y="7353300"/>
            <a:ext cx="4883362" cy="2677226"/>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dirty="0">
                <a:solidFill>
                  <a:schemeClr val="tx1"/>
                </a:solidFill>
              </a:rPr>
              <a:t>一般派遣とは</a:t>
            </a:r>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r>
              <a:rPr kumimoji="1" lang="ja-JP" altLang="en-US" dirty="0">
                <a:solidFill>
                  <a:schemeClr val="tx1"/>
                </a:solidFill>
              </a:rPr>
              <a:t>あああああああ</a:t>
            </a:r>
          </a:p>
        </p:txBody>
      </p:sp>
      <p:sp>
        <p:nvSpPr>
          <p:cNvPr id="325" name="四角形: 角を丸くする 324">
            <a:extLst>
              <a:ext uri="{FF2B5EF4-FFF2-40B4-BE49-F238E27FC236}">
                <a16:creationId xmlns:a16="http://schemas.microsoft.com/office/drawing/2014/main" id="{80DEB476-DB93-43FB-924B-590B94F4FA53}"/>
              </a:ext>
            </a:extLst>
          </p:cNvPr>
          <p:cNvSpPr/>
          <p:nvPr/>
        </p:nvSpPr>
        <p:spPr>
          <a:xfrm>
            <a:off x="6435619" y="7331964"/>
            <a:ext cx="4883362" cy="2677226"/>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dirty="0">
                <a:solidFill>
                  <a:schemeClr val="tx1"/>
                </a:solidFill>
              </a:rPr>
              <a:t>紹介予定派遣とは</a:t>
            </a:r>
            <a:endParaRPr kumimoji="1" lang="en-US" altLang="ja-JP" dirty="0">
              <a:solidFill>
                <a:schemeClr val="tx1"/>
              </a:solidFill>
            </a:endParaRPr>
          </a:p>
          <a:p>
            <a:endParaRPr kumimoji="1" lang="en-US" altLang="ja-JP" dirty="0">
              <a:solidFill>
                <a:schemeClr val="tx1"/>
              </a:solidFill>
            </a:endParaRPr>
          </a:p>
          <a:p>
            <a:r>
              <a:rPr kumimoji="1" lang="ja-JP" altLang="en-US" dirty="0">
                <a:solidFill>
                  <a:schemeClr val="tx1"/>
                </a:solidFill>
              </a:rPr>
              <a:t>ああああああ</a:t>
            </a:r>
            <a:endParaRPr kumimoji="1" lang="en-US" altLang="ja-JP" dirty="0">
              <a:solidFill>
                <a:schemeClr val="tx1"/>
              </a:solidFill>
            </a:endParaRPr>
          </a:p>
          <a:p>
            <a:endParaRPr kumimoji="1" lang="en-US" altLang="ja-JP" dirty="0">
              <a:solidFill>
                <a:schemeClr val="tx1"/>
              </a:solidFill>
            </a:endParaRPr>
          </a:p>
          <a:p>
            <a:r>
              <a:rPr kumimoji="1" lang="ja-JP" altLang="en-US" sz="1400" dirty="0">
                <a:solidFill>
                  <a:schemeClr val="tx1"/>
                </a:solidFill>
              </a:rPr>
              <a:t>■条件</a:t>
            </a:r>
            <a:endParaRPr kumimoji="1" lang="en-US" altLang="ja-JP" sz="1400" dirty="0">
              <a:solidFill>
                <a:schemeClr val="tx1"/>
              </a:solidFill>
            </a:endParaRPr>
          </a:p>
          <a:p>
            <a:pPr algn="l"/>
            <a:r>
              <a:rPr lang="ja-JP" altLang="en-US" sz="1400" b="1" i="0" dirty="0">
                <a:solidFill>
                  <a:srgbClr val="222222"/>
                </a:solidFill>
                <a:effectLst/>
                <a:latin typeface="Arial" panose="020B0604020202020204" pitchFamily="34" charset="0"/>
              </a:rPr>
              <a:t>派遣期間が</a:t>
            </a:r>
            <a:r>
              <a:rPr lang="en-US" altLang="ja-JP" sz="1400" b="1" i="0" dirty="0">
                <a:solidFill>
                  <a:srgbClr val="222222"/>
                </a:solidFill>
                <a:effectLst/>
                <a:latin typeface="Arial" panose="020B0604020202020204" pitchFamily="34" charset="0"/>
              </a:rPr>
              <a:t>〜3</a:t>
            </a:r>
            <a:r>
              <a:rPr lang="ja-JP" altLang="en-US" sz="1400" b="1" i="0" dirty="0">
                <a:solidFill>
                  <a:srgbClr val="222222"/>
                </a:solidFill>
                <a:effectLst/>
                <a:latin typeface="Arial" panose="020B0604020202020204" pitchFamily="34" charset="0"/>
              </a:rPr>
              <a:t>ヶ月　　　　 </a:t>
            </a:r>
            <a:r>
              <a:rPr lang="en-US" altLang="ja-JP" sz="1400" b="1" i="0" dirty="0">
                <a:solidFill>
                  <a:srgbClr val="222222"/>
                </a:solidFill>
                <a:effectLst/>
                <a:latin typeface="Arial" panose="020B0604020202020204" pitchFamily="34" charset="0"/>
              </a:rPr>
              <a:t>25</a:t>
            </a:r>
            <a:r>
              <a:rPr lang="ja-JP" altLang="en-US" sz="1400" b="1" i="0" dirty="0">
                <a:solidFill>
                  <a:srgbClr val="222222"/>
                </a:solidFill>
                <a:effectLst/>
                <a:latin typeface="Arial" panose="020B0604020202020204" pitchFamily="34" charset="0"/>
              </a:rPr>
              <a:t>％ 　　　　　　　　</a:t>
            </a:r>
          </a:p>
          <a:p>
            <a:pPr algn="l"/>
            <a:r>
              <a:rPr lang="ja-JP" altLang="en-US" sz="1400" b="1" i="0" dirty="0">
                <a:solidFill>
                  <a:srgbClr val="222222"/>
                </a:solidFill>
                <a:effectLst/>
                <a:latin typeface="Arial" panose="020B0604020202020204" pitchFamily="34" charset="0"/>
              </a:rPr>
              <a:t>派遣期間が</a:t>
            </a:r>
            <a:r>
              <a:rPr lang="en-US" altLang="ja-JP" sz="1400" b="1" i="0" dirty="0">
                <a:solidFill>
                  <a:srgbClr val="222222"/>
                </a:solidFill>
                <a:effectLst/>
                <a:latin typeface="Arial" panose="020B0604020202020204" pitchFamily="34" charset="0"/>
              </a:rPr>
              <a:t>4</a:t>
            </a:r>
            <a:r>
              <a:rPr lang="ja-JP" altLang="en-US" sz="1400" b="1" i="0" dirty="0">
                <a:solidFill>
                  <a:srgbClr val="222222"/>
                </a:solidFill>
                <a:effectLst/>
                <a:latin typeface="Arial" panose="020B0604020202020204" pitchFamily="34" charset="0"/>
              </a:rPr>
              <a:t>ヶ月</a:t>
            </a:r>
            <a:r>
              <a:rPr lang="en-US" altLang="ja-JP" sz="1400" b="1" i="0" dirty="0">
                <a:solidFill>
                  <a:srgbClr val="222222"/>
                </a:solidFill>
                <a:effectLst/>
                <a:latin typeface="Arial" panose="020B0604020202020204" pitchFamily="34" charset="0"/>
              </a:rPr>
              <a:t>〜6</a:t>
            </a:r>
            <a:r>
              <a:rPr lang="ja-JP" altLang="en-US" sz="1400" b="1" i="0" dirty="0">
                <a:solidFill>
                  <a:srgbClr val="222222"/>
                </a:solidFill>
                <a:effectLst/>
                <a:latin typeface="Arial" panose="020B0604020202020204" pitchFamily="34" charset="0"/>
              </a:rPr>
              <a:t>ヶ月　</a:t>
            </a:r>
            <a:r>
              <a:rPr lang="en-US" altLang="ja-JP" sz="1400" b="1" i="0" dirty="0">
                <a:solidFill>
                  <a:srgbClr val="222222"/>
                </a:solidFill>
                <a:effectLst/>
                <a:latin typeface="Arial" panose="020B0604020202020204" pitchFamily="34" charset="0"/>
              </a:rPr>
              <a:t>15</a:t>
            </a:r>
            <a:r>
              <a:rPr lang="ja-JP" altLang="en-US" sz="1400" b="1" i="0" dirty="0">
                <a:solidFill>
                  <a:srgbClr val="222222"/>
                </a:solidFill>
                <a:effectLst/>
                <a:latin typeface="Arial" panose="020B0604020202020204" pitchFamily="34" charset="0"/>
              </a:rPr>
              <a:t>％ </a:t>
            </a:r>
          </a:p>
          <a:p>
            <a:endParaRPr kumimoji="1" lang="ja-JP" altLang="en-US" dirty="0">
              <a:solidFill>
                <a:schemeClr val="tx1"/>
              </a:solidFill>
            </a:endParaRPr>
          </a:p>
        </p:txBody>
      </p:sp>
      <p:sp>
        <p:nvSpPr>
          <p:cNvPr id="326" name="四角形: 角を丸くする 325">
            <a:extLst>
              <a:ext uri="{FF2B5EF4-FFF2-40B4-BE49-F238E27FC236}">
                <a16:creationId xmlns:a16="http://schemas.microsoft.com/office/drawing/2014/main" id="{2CFEAD6D-1EFC-D470-9255-A8842BC43A14}"/>
              </a:ext>
            </a:extLst>
          </p:cNvPr>
          <p:cNvSpPr/>
          <p:nvPr/>
        </p:nvSpPr>
        <p:spPr>
          <a:xfrm>
            <a:off x="12491529" y="7293864"/>
            <a:ext cx="4883362" cy="2677226"/>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dirty="0">
                <a:solidFill>
                  <a:schemeClr val="tx1"/>
                </a:solidFill>
              </a:rPr>
              <a:t>人財紹介とは</a:t>
            </a:r>
            <a:endParaRPr kumimoji="1" lang="en-US" altLang="ja-JP" dirty="0">
              <a:solidFill>
                <a:schemeClr val="tx1"/>
              </a:solidFill>
            </a:endParaRPr>
          </a:p>
          <a:p>
            <a:endParaRPr kumimoji="1" lang="en-US" altLang="ja-JP" dirty="0">
              <a:solidFill>
                <a:schemeClr val="tx1"/>
              </a:solidFill>
            </a:endParaRPr>
          </a:p>
          <a:p>
            <a:r>
              <a:rPr kumimoji="1" lang="ja-JP" altLang="en-US" dirty="0">
                <a:solidFill>
                  <a:schemeClr val="tx1"/>
                </a:solidFill>
              </a:rPr>
              <a:t>ああああああ</a:t>
            </a:r>
            <a:endParaRPr kumimoji="1" lang="en-US" altLang="ja-JP" dirty="0">
              <a:solidFill>
                <a:schemeClr val="tx1"/>
              </a:solidFill>
            </a:endParaRPr>
          </a:p>
          <a:p>
            <a:endParaRPr kumimoji="1" lang="en-US" altLang="ja-JP" dirty="0">
              <a:solidFill>
                <a:schemeClr val="tx1"/>
              </a:solidFill>
            </a:endParaRPr>
          </a:p>
          <a:p>
            <a:r>
              <a:rPr lang="ja-JP" altLang="en-US" sz="1400" b="1" i="0" dirty="0">
                <a:solidFill>
                  <a:srgbClr val="500050"/>
                </a:solidFill>
                <a:effectLst/>
                <a:latin typeface="Arial" panose="020B0604020202020204" pitchFamily="34" charset="0"/>
              </a:rPr>
              <a:t>■期間 返還額</a:t>
            </a:r>
            <a:br>
              <a:rPr lang="ja-JP" altLang="en-US" sz="1400" b="1" i="0" dirty="0">
                <a:solidFill>
                  <a:srgbClr val="500050"/>
                </a:solidFill>
                <a:effectLst/>
                <a:latin typeface="Arial" panose="020B0604020202020204" pitchFamily="34" charset="0"/>
              </a:rPr>
            </a:br>
            <a:r>
              <a:rPr lang="ja-JP" altLang="en-US" sz="1400" b="1" i="0" dirty="0">
                <a:solidFill>
                  <a:srgbClr val="222222"/>
                </a:solidFill>
                <a:effectLst/>
                <a:latin typeface="Arial" panose="020B0604020202020204" pitchFamily="34" charset="0"/>
              </a:rPr>
              <a:t>入社後１ヶ月未満で退社 紹介料総額の</a:t>
            </a:r>
            <a:r>
              <a:rPr lang="en-US" altLang="ja-JP" sz="1400" b="1" i="0" dirty="0">
                <a:solidFill>
                  <a:srgbClr val="222222"/>
                </a:solidFill>
                <a:effectLst/>
                <a:latin typeface="Arial" panose="020B0604020202020204" pitchFamily="34" charset="0"/>
              </a:rPr>
              <a:t>80</a:t>
            </a:r>
            <a:r>
              <a:rPr lang="ja-JP" altLang="en-US" sz="1400" b="1" i="0" dirty="0">
                <a:solidFill>
                  <a:srgbClr val="222222"/>
                </a:solidFill>
                <a:effectLst/>
                <a:latin typeface="Arial" panose="020B0604020202020204" pitchFamily="34" charset="0"/>
              </a:rPr>
              <a:t>％</a:t>
            </a:r>
            <a:br>
              <a:rPr lang="ja-JP" altLang="en-US" sz="1400" b="1" dirty="0"/>
            </a:br>
            <a:r>
              <a:rPr lang="ja-JP" altLang="en-US" sz="1400" b="1" i="0" dirty="0">
                <a:solidFill>
                  <a:srgbClr val="222222"/>
                </a:solidFill>
                <a:effectLst/>
                <a:latin typeface="Arial" panose="020B0604020202020204" pitchFamily="34" charset="0"/>
              </a:rPr>
              <a:t>入社後１ヶ月以上３ヶ月未満で退社 紹介料総額の</a:t>
            </a:r>
            <a:r>
              <a:rPr lang="en-US" altLang="ja-JP" sz="1400" b="1" i="0" dirty="0">
                <a:solidFill>
                  <a:srgbClr val="222222"/>
                </a:solidFill>
                <a:effectLst/>
                <a:latin typeface="Arial" panose="020B0604020202020204" pitchFamily="34" charset="0"/>
              </a:rPr>
              <a:t>50</a:t>
            </a:r>
            <a:r>
              <a:rPr lang="ja-JP" altLang="en-US" sz="1400" b="1" i="0" dirty="0">
                <a:solidFill>
                  <a:srgbClr val="222222"/>
                </a:solidFill>
                <a:effectLst/>
                <a:latin typeface="Arial" panose="020B0604020202020204" pitchFamily="34" charset="0"/>
              </a:rPr>
              <a:t>％</a:t>
            </a:r>
            <a:br>
              <a:rPr lang="ja-JP" altLang="en-US" sz="1400" b="1" i="0" dirty="0">
                <a:solidFill>
                  <a:srgbClr val="500050"/>
                </a:solidFill>
                <a:effectLst/>
                <a:latin typeface="Arial" panose="020B0604020202020204" pitchFamily="34" charset="0"/>
              </a:rPr>
            </a:br>
            <a:r>
              <a:rPr lang="ja-JP" altLang="en-US" sz="1400" b="1" i="0" dirty="0">
                <a:solidFill>
                  <a:srgbClr val="500050"/>
                </a:solidFill>
                <a:effectLst/>
                <a:latin typeface="Arial" panose="020B0604020202020204" pitchFamily="34" charset="0"/>
              </a:rPr>
              <a:t>入社後３ヶ月以上６ヶ月未満で退社 紹介料総額の</a:t>
            </a:r>
            <a:r>
              <a:rPr lang="en-US" altLang="ja-JP" sz="1400" b="1" i="0" dirty="0">
                <a:solidFill>
                  <a:srgbClr val="500050"/>
                </a:solidFill>
                <a:effectLst/>
                <a:latin typeface="Arial" panose="020B0604020202020204" pitchFamily="34" charset="0"/>
              </a:rPr>
              <a:t>10</a:t>
            </a:r>
            <a:r>
              <a:rPr lang="ja-JP" altLang="en-US" sz="1400" b="1" i="0" dirty="0">
                <a:solidFill>
                  <a:srgbClr val="500050"/>
                </a:solidFill>
                <a:effectLst/>
                <a:latin typeface="Arial" panose="020B0604020202020204" pitchFamily="34" charset="0"/>
              </a:rPr>
              <a:t>％</a:t>
            </a:r>
            <a:endParaRPr lang="en-US" altLang="ja-JP" sz="1400" b="1" dirty="0">
              <a:solidFill>
                <a:srgbClr val="08086C"/>
              </a:solidFill>
              <a:ea typeface="UD角ゴ_ラージ"/>
            </a:endParaRPr>
          </a:p>
          <a:p>
            <a:endParaRPr kumimoji="1" lang="ja-JP" altLang="en-US" dirty="0">
              <a:solidFill>
                <a:schemeClr val="tx1"/>
              </a:solidFill>
            </a:endParaRPr>
          </a:p>
        </p:txBody>
      </p:sp>
      <p:sp>
        <p:nvSpPr>
          <p:cNvPr id="327" name="正方形/長方形 326">
            <a:extLst>
              <a:ext uri="{FF2B5EF4-FFF2-40B4-BE49-F238E27FC236}">
                <a16:creationId xmlns:a16="http://schemas.microsoft.com/office/drawing/2014/main" id="{700893A5-A439-66FF-51F2-A2D9960B2313}"/>
              </a:ext>
            </a:extLst>
          </p:cNvPr>
          <p:cNvSpPr/>
          <p:nvPr/>
        </p:nvSpPr>
        <p:spPr>
          <a:xfrm>
            <a:off x="4495800" y="3801930"/>
            <a:ext cx="9677400" cy="2133600"/>
          </a:xfrm>
          <a:prstGeom prst="rect">
            <a:avLst/>
          </a:prstGeom>
          <a:solidFill>
            <a:schemeClr val="tx2">
              <a:lumMod val="20000"/>
              <a:lumOff val="80000"/>
            </a:schemeClr>
          </a:solidFill>
          <a:ln>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tx1"/>
                </a:solidFill>
              </a:rPr>
              <a:t>画像はサンプルの為各紹介に合わせた画像に変更</a:t>
            </a:r>
          </a:p>
        </p:txBody>
      </p:sp>
      <p:sp>
        <p:nvSpPr>
          <p:cNvPr id="328" name="テキスト ボックス 327">
            <a:extLst>
              <a:ext uri="{FF2B5EF4-FFF2-40B4-BE49-F238E27FC236}">
                <a16:creationId xmlns:a16="http://schemas.microsoft.com/office/drawing/2014/main" id="{25FF3766-AAE7-B3F7-4129-B44D7329CCA1}"/>
              </a:ext>
            </a:extLst>
          </p:cNvPr>
          <p:cNvSpPr txBox="1"/>
          <p:nvPr/>
        </p:nvSpPr>
        <p:spPr>
          <a:xfrm>
            <a:off x="3229929" y="1006348"/>
            <a:ext cx="11795032" cy="523220"/>
          </a:xfrm>
          <a:prstGeom prst="rect">
            <a:avLst/>
          </a:prstGeom>
          <a:noFill/>
        </p:spPr>
        <p:txBody>
          <a:bodyPr wrap="square" rtlCol="0">
            <a:spAutoFit/>
          </a:bodyPr>
          <a:lstStyle/>
          <a:p>
            <a:r>
              <a:rPr kumimoji="1" lang="ja-JP" altLang="en-US" sz="2800" dirty="0"/>
              <a:t>営業、</a:t>
            </a:r>
            <a:r>
              <a:rPr kumimoji="1" lang="en-US" altLang="ja-JP" sz="2800" dirty="0"/>
              <a:t>OB</a:t>
            </a:r>
            <a:r>
              <a:rPr kumimoji="1" lang="ja-JP" altLang="en-US" sz="2800" dirty="0"/>
              <a:t>、</a:t>
            </a:r>
            <a:r>
              <a:rPr kumimoji="1" lang="en-US" altLang="ja-JP" sz="2800" dirty="0"/>
              <a:t>CS</a:t>
            </a:r>
            <a:r>
              <a:rPr kumimoji="1" lang="ja-JP" altLang="en-US" sz="2800" dirty="0"/>
              <a:t>、コールセンター業務を中心に企業様へご紹介しております</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A95CB879-6423-184E-AFF8-D5B2DC6F7B8E}"/>
              </a:ext>
            </a:extLst>
          </p:cNvPr>
          <p:cNvSpPr/>
          <p:nvPr/>
        </p:nvSpPr>
        <p:spPr>
          <a:xfrm>
            <a:off x="2743200" y="6210300"/>
            <a:ext cx="13792200" cy="6858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tx1"/>
                </a:solidFill>
              </a:rPr>
              <a:t>一般派遣のメリット</a:t>
            </a:r>
          </a:p>
        </p:txBody>
      </p:sp>
      <p:sp>
        <p:nvSpPr>
          <p:cNvPr id="314" name="テキスト ボックス 313">
            <a:extLst>
              <a:ext uri="{FF2B5EF4-FFF2-40B4-BE49-F238E27FC236}">
                <a16:creationId xmlns:a16="http://schemas.microsoft.com/office/drawing/2014/main" id="{18D878C5-2F47-9D98-2645-26B8ECC784FE}"/>
              </a:ext>
            </a:extLst>
          </p:cNvPr>
          <p:cNvSpPr txBox="1"/>
          <p:nvPr/>
        </p:nvSpPr>
        <p:spPr>
          <a:xfrm>
            <a:off x="381000" y="315910"/>
            <a:ext cx="12848965" cy="461665"/>
          </a:xfrm>
          <a:prstGeom prst="rect">
            <a:avLst/>
          </a:prstGeom>
          <a:noFill/>
        </p:spPr>
        <p:txBody>
          <a:bodyPr wrap="square" rtlCol="0">
            <a:spAutoFit/>
          </a:bodyPr>
          <a:lstStyle/>
          <a:p>
            <a:r>
              <a:rPr kumimoji="1" lang="en-US" altLang="ja-JP" sz="2400" b="1" dirty="0"/>
              <a:t>1.</a:t>
            </a:r>
            <a:r>
              <a:rPr kumimoji="1" lang="ja-JP" altLang="en-US" sz="2400" b="1" dirty="0"/>
              <a:t>こんなお悩みありませんか？</a:t>
            </a:r>
          </a:p>
        </p:txBody>
      </p:sp>
      <p:pic>
        <p:nvPicPr>
          <p:cNvPr id="3" name="図 2" descr="テキスト&#10;&#10;自動的に生成された説明">
            <a:extLst>
              <a:ext uri="{FF2B5EF4-FFF2-40B4-BE49-F238E27FC236}">
                <a16:creationId xmlns:a16="http://schemas.microsoft.com/office/drawing/2014/main" id="{992F8401-B65E-F5A0-173D-3D0BA1FAE96A}"/>
              </a:ext>
            </a:extLst>
          </p:cNvPr>
          <p:cNvPicPr>
            <a:picLocks noChangeAspect="1"/>
          </p:cNvPicPr>
          <p:nvPr/>
        </p:nvPicPr>
        <p:blipFill rotWithShape="1">
          <a:blip r:embed="rId2">
            <a:extLst>
              <a:ext uri="{28A0092B-C50C-407E-A947-70E740481C1C}">
                <a14:useLocalDpi xmlns:a14="http://schemas.microsoft.com/office/drawing/2010/main" val="0"/>
              </a:ext>
            </a:extLst>
          </a:blip>
          <a:srcRect t="11474" b="16394"/>
          <a:stretch/>
        </p:blipFill>
        <p:spPr>
          <a:xfrm>
            <a:off x="2514600" y="1257300"/>
            <a:ext cx="12496800" cy="3352800"/>
          </a:xfrm>
          <a:prstGeom prst="rect">
            <a:avLst/>
          </a:prstGeom>
        </p:spPr>
      </p:pic>
      <p:sp>
        <p:nvSpPr>
          <p:cNvPr id="5" name="矢印: 五方向 4">
            <a:extLst>
              <a:ext uri="{FF2B5EF4-FFF2-40B4-BE49-F238E27FC236}">
                <a16:creationId xmlns:a16="http://schemas.microsoft.com/office/drawing/2014/main" id="{F151B8D9-ED76-96F1-8F56-38293E5AA0A4}"/>
              </a:ext>
            </a:extLst>
          </p:cNvPr>
          <p:cNvSpPr/>
          <p:nvPr/>
        </p:nvSpPr>
        <p:spPr>
          <a:xfrm>
            <a:off x="990600" y="6210300"/>
            <a:ext cx="2057400" cy="685800"/>
          </a:xfrm>
          <a:prstGeom prst="homePlat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a:t>POINT</a:t>
            </a:r>
            <a:endParaRPr kumimoji="1" lang="ja-JP" altLang="en-US" sz="2000" dirty="0"/>
          </a:p>
        </p:txBody>
      </p:sp>
      <p:sp>
        <p:nvSpPr>
          <p:cNvPr id="7" name="正方形/長方形 6">
            <a:extLst>
              <a:ext uri="{FF2B5EF4-FFF2-40B4-BE49-F238E27FC236}">
                <a16:creationId xmlns:a16="http://schemas.microsoft.com/office/drawing/2014/main" id="{C0E190BD-A54B-11CC-8C98-3B568629A2D1}"/>
              </a:ext>
            </a:extLst>
          </p:cNvPr>
          <p:cNvSpPr/>
          <p:nvPr/>
        </p:nvSpPr>
        <p:spPr>
          <a:xfrm>
            <a:off x="990600" y="7200900"/>
            <a:ext cx="15544800" cy="8382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ja-JP" altLang="en-US" b="0" i="0" dirty="0">
                <a:solidFill>
                  <a:srgbClr val="000000"/>
                </a:solidFill>
                <a:effectLst/>
                <a:latin typeface=" メイリオ"/>
              </a:rPr>
              <a:t>募集広告費・採用費用はかかりません。採用にかかるコストと時間の大幅な削減を実現できます。</a:t>
            </a:r>
            <a:endParaRPr lang="ja-JP" altLang="en-US" b="1" i="0" dirty="0">
              <a:solidFill>
                <a:srgbClr val="F18E0A"/>
              </a:solidFill>
              <a:effectLst/>
              <a:latin typeface=" メイリオ"/>
            </a:endParaRPr>
          </a:p>
        </p:txBody>
      </p:sp>
      <p:sp>
        <p:nvSpPr>
          <p:cNvPr id="8" name="正方形/長方形 7">
            <a:extLst>
              <a:ext uri="{FF2B5EF4-FFF2-40B4-BE49-F238E27FC236}">
                <a16:creationId xmlns:a16="http://schemas.microsoft.com/office/drawing/2014/main" id="{56FAAC50-7ED7-B3AA-130F-282F5CAEB754}"/>
              </a:ext>
            </a:extLst>
          </p:cNvPr>
          <p:cNvSpPr/>
          <p:nvPr/>
        </p:nvSpPr>
        <p:spPr>
          <a:xfrm>
            <a:off x="990600" y="8267700"/>
            <a:ext cx="15544800" cy="8382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ja-JP" altLang="en-US" b="0" i="0" dirty="0">
                <a:solidFill>
                  <a:srgbClr val="000000"/>
                </a:solidFill>
                <a:effectLst/>
                <a:latin typeface=" メイリオ"/>
              </a:rPr>
              <a:t>業種に特化することで、経験や意欲の高いスタッフを派遣。教育や訓練に費やす費用や時間を削減できます。</a:t>
            </a:r>
            <a:endParaRPr lang="ja-JP" altLang="en-US" b="1" i="0" dirty="0">
              <a:solidFill>
                <a:srgbClr val="F18E0A"/>
              </a:solidFill>
              <a:effectLst/>
              <a:latin typeface=" メイリオ"/>
            </a:endParaRPr>
          </a:p>
        </p:txBody>
      </p:sp>
      <p:sp>
        <p:nvSpPr>
          <p:cNvPr id="9" name="正方形/長方形 8">
            <a:extLst>
              <a:ext uri="{FF2B5EF4-FFF2-40B4-BE49-F238E27FC236}">
                <a16:creationId xmlns:a16="http://schemas.microsoft.com/office/drawing/2014/main" id="{30778E81-4DBA-BB4E-575D-8FA5C116BA6C}"/>
              </a:ext>
            </a:extLst>
          </p:cNvPr>
          <p:cNvSpPr/>
          <p:nvPr/>
        </p:nvSpPr>
        <p:spPr>
          <a:xfrm>
            <a:off x="990600" y="9334500"/>
            <a:ext cx="15544800" cy="8382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0" i="0" dirty="0">
                <a:solidFill>
                  <a:srgbClr val="000000"/>
                </a:solidFill>
                <a:effectLst/>
                <a:latin typeface=" メイリオ"/>
              </a:rPr>
              <a:t>社員を雇用した場合、保険料を負担する義務を負うことになります。人材派遣サービスではクライアント様が社会保険料を負担する必要がありません</a:t>
            </a:r>
            <a:endParaRPr lang="ja-JP" altLang="en-US" b="1" i="0" dirty="0">
              <a:solidFill>
                <a:schemeClr val="tx1"/>
              </a:solidFill>
              <a:effectLst/>
              <a:latin typeface=" メイリオ"/>
            </a:endParaRPr>
          </a:p>
        </p:txBody>
      </p:sp>
      <p:sp>
        <p:nvSpPr>
          <p:cNvPr id="2" name="正方形/長方形 1">
            <a:extLst>
              <a:ext uri="{FF2B5EF4-FFF2-40B4-BE49-F238E27FC236}">
                <a16:creationId xmlns:a16="http://schemas.microsoft.com/office/drawing/2014/main" id="{E2E3ADD7-8AF4-8C01-2D73-B58DD7713BE2}"/>
              </a:ext>
            </a:extLst>
          </p:cNvPr>
          <p:cNvSpPr/>
          <p:nvPr/>
        </p:nvSpPr>
        <p:spPr>
          <a:xfrm>
            <a:off x="3924300" y="1866900"/>
            <a:ext cx="9677400" cy="2133600"/>
          </a:xfrm>
          <a:prstGeom prst="rect">
            <a:avLst/>
          </a:prstGeom>
          <a:solidFill>
            <a:schemeClr val="tx2">
              <a:lumMod val="20000"/>
              <a:lumOff val="80000"/>
            </a:schemeClr>
          </a:solidFill>
          <a:ln>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tx1"/>
                </a:solidFill>
              </a:rPr>
              <a:t>画像、文言は変更</a:t>
            </a:r>
          </a:p>
        </p:txBody>
      </p:sp>
      <p:sp>
        <p:nvSpPr>
          <p:cNvPr id="4" name="テキスト ボックス 3">
            <a:extLst>
              <a:ext uri="{FF2B5EF4-FFF2-40B4-BE49-F238E27FC236}">
                <a16:creationId xmlns:a16="http://schemas.microsoft.com/office/drawing/2014/main" id="{019E049C-CD76-D3D7-C62D-50C4936E12E5}"/>
              </a:ext>
            </a:extLst>
          </p:cNvPr>
          <p:cNvSpPr txBox="1"/>
          <p:nvPr/>
        </p:nvSpPr>
        <p:spPr>
          <a:xfrm>
            <a:off x="6096000" y="4703736"/>
            <a:ext cx="5791200" cy="1107996"/>
          </a:xfrm>
          <a:prstGeom prst="rect">
            <a:avLst/>
          </a:prstGeom>
          <a:noFill/>
        </p:spPr>
        <p:txBody>
          <a:bodyPr wrap="square" rtlCol="0">
            <a:spAutoFit/>
          </a:bodyPr>
          <a:lstStyle/>
          <a:p>
            <a:r>
              <a:rPr kumimoji="1" lang="ja-JP" altLang="en-US" sz="6600" dirty="0"/>
              <a:t>一般派遣</a:t>
            </a:r>
          </a:p>
        </p:txBody>
      </p:sp>
    </p:spTree>
    <p:extLst>
      <p:ext uri="{BB962C8B-B14F-4D97-AF65-F5344CB8AC3E}">
        <p14:creationId xmlns:p14="http://schemas.microsoft.com/office/powerpoint/2010/main" val="2162444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A95CB879-6423-184E-AFF8-D5B2DC6F7B8E}"/>
              </a:ext>
            </a:extLst>
          </p:cNvPr>
          <p:cNvSpPr/>
          <p:nvPr/>
        </p:nvSpPr>
        <p:spPr>
          <a:xfrm>
            <a:off x="2743200" y="6210300"/>
            <a:ext cx="13792200" cy="6858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tx1"/>
                </a:solidFill>
              </a:rPr>
              <a:t>紹介予定派遣のメリット</a:t>
            </a:r>
          </a:p>
        </p:txBody>
      </p:sp>
      <p:sp>
        <p:nvSpPr>
          <p:cNvPr id="314" name="テキスト ボックス 313">
            <a:extLst>
              <a:ext uri="{FF2B5EF4-FFF2-40B4-BE49-F238E27FC236}">
                <a16:creationId xmlns:a16="http://schemas.microsoft.com/office/drawing/2014/main" id="{18D878C5-2F47-9D98-2645-26B8ECC784FE}"/>
              </a:ext>
            </a:extLst>
          </p:cNvPr>
          <p:cNvSpPr txBox="1"/>
          <p:nvPr/>
        </p:nvSpPr>
        <p:spPr>
          <a:xfrm>
            <a:off x="381000" y="315910"/>
            <a:ext cx="12848965" cy="461665"/>
          </a:xfrm>
          <a:prstGeom prst="rect">
            <a:avLst/>
          </a:prstGeom>
          <a:noFill/>
        </p:spPr>
        <p:txBody>
          <a:bodyPr wrap="square" rtlCol="0">
            <a:spAutoFit/>
          </a:bodyPr>
          <a:lstStyle/>
          <a:p>
            <a:r>
              <a:rPr kumimoji="1" lang="en-US" altLang="ja-JP" sz="2400" b="1" dirty="0"/>
              <a:t>1.</a:t>
            </a:r>
            <a:r>
              <a:rPr kumimoji="1" lang="ja-JP" altLang="en-US" sz="2400" b="1" dirty="0"/>
              <a:t>こんなお悩みありませんか？</a:t>
            </a:r>
          </a:p>
        </p:txBody>
      </p:sp>
      <p:pic>
        <p:nvPicPr>
          <p:cNvPr id="3" name="図 2" descr="テキスト&#10;&#10;自動的に生成された説明">
            <a:extLst>
              <a:ext uri="{FF2B5EF4-FFF2-40B4-BE49-F238E27FC236}">
                <a16:creationId xmlns:a16="http://schemas.microsoft.com/office/drawing/2014/main" id="{992F8401-B65E-F5A0-173D-3D0BA1FAE96A}"/>
              </a:ext>
            </a:extLst>
          </p:cNvPr>
          <p:cNvPicPr>
            <a:picLocks noChangeAspect="1"/>
          </p:cNvPicPr>
          <p:nvPr/>
        </p:nvPicPr>
        <p:blipFill rotWithShape="1">
          <a:blip r:embed="rId2">
            <a:extLst>
              <a:ext uri="{28A0092B-C50C-407E-A947-70E740481C1C}">
                <a14:useLocalDpi xmlns:a14="http://schemas.microsoft.com/office/drawing/2010/main" val="0"/>
              </a:ext>
            </a:extLst>
          </a:blip>
          <a:srcRect t="9835" b="16658"/>
          <a:stretch/>
        </p:blipFill>
        <p:spPr>
          <a:xfrm>
            <a:off x="2590800" y="1193369"/>
            <a:ext cx="12496800" cy="3416731"/>
          </a:xfrm>
          <a:prstGeom prst="rect">
            <a:avLst/>
          </a:prstGeom>
        </p:spPr>
      </p:pic>
      <p:sp>
        <p:nvSpPr>
          <p:cNvPr id="5" name="矢印: 五方向 4">
            <a:extLst>
              <a:ext uri="{FF2B5EF4-FFF2-40B4-BE49-F238E27FC236}">
                <a16:creationId xmlns:a16="http://schemas.microsoft.com/office/drawing/2014/main" id="{F151B8D9-ED76-96F1-8F56-38293E5AA0A4}"/>
              </a:ext>
            </a:extLst>
          </p:cNvPr>
          <p:cNvSpPr/>
          <p:nvPr/>
        </p:nvSpPr>
        <p:spPr>
          <a:xfrm>
            <a:off x="990600" y="6210300"/>
            <a:ext cx="2057400" cy="685800"/>
          </a:xfrm>
          <a:prstGeom prst="homePlat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a:t>POINT</a:t>
            </a:r>
            <a:endParaRPr kumimoji="1" lang="ja-JP" altLang="en-US" sz="2000" dirty="0"/>
          </a:p>
        </p:txBody>
      </p:sp>
      <p:sp>
        <p:nvSpPr>
          <p:cNvPr id="7" name="正方形/長方形 6">
            <a:extLst>
              <a:ext uri="{FF2B5EF4-FFF2-40B4-BE49-F238E27FC236}">
                <a16:creationId xmlns:a16="http://schemas.microsoft.com/office/drawing/2014/main" id="{C0E190BD-A54B-11CC-8C98-3B568629A2D1}"/>
              </a:ext>
            </a:extLst>
          </p:cNvPr>
          <p:cNvSpPr/>
          <p:nvPr/>
        </p:nvSpPr>
        <p:spPr>
          <a:xfrm>
            <a:off x="990600" y="7200900"/>
            <a:ext cx="15544800" cy="8382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i="0" dirty="0">
                <a:solidFill>
                  <a:schemeClr val="tx1"/>
                </a:solidFill>
                <a:effectLst/>
                <a:latin typeface=" メイリオ"/>
              </a:rPr>
              <a:t>採用後の求職者とお仕事現場のミスマッチを防げます。</a:t>
            </a:r>
          </a:p>
        </p:txBody>
      </p:sp>
      <p:sp>
        <p:nvSpPr>
          <p:cNvPr id="8" name="正方形/長方形 7">
            <a:extLst>
              <a:ext uri="{FF2B5EF4-FFF2-40B4-BE49-F238E27FC236}">
                <a16:creationId xmlns:a16="http://schemas.microsoft.com/office/drawing/2014/main" id="{56FAAC50-7ED7-B3AA-130F-282F5CAEB754}"/>
              </a:ext>
            </a:extLst>
          </p:cNvPr>
          <p:cNvSpPr/>
          <p:nvPr/>
        </p:nvSpPr>
        <p:spPr>
          <a:xfrm>
            <a:off x="990600" y="8267700"/>
            <a:ext cx="15544800" cy="8382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i="0" dirty="0">
                <a:solidFill>
                  <a:schemeClr val="tx1"/>
                </a:solidFill>
                <a:effectLst/>
                <a:latin typeface=" メイリオ"/>
              </a:rPr>
              <a:t>業種に特化しているため、ニーズに合う求職者を紹介可能</a:t>
            </a:r>
          </a:p>
        </p:txBody>
      </p:sp>
      <p:sp>
        <p:nvSpPr>
          <p:cNvPr id="9" name="正方形/長方形 8">
            <a:extLst>
              <a:ext uri="{FF2B5EF4-FFF2-40B4-BE49-F238E27FC236}">
                <a16:creationId xmlns:a16="http://schemas.microsoft.com/office/drawing/2014/main" id="{30778E81-4DBA-BB4E-575D-8FA5C116BA6C}"/>
              </a:ext>
            </a:extLst>
          </p:cNvPr>
          <p:cNvSpPr/>
          <p:nvPr/>
        </p:nvSpPr>
        <p:spPr>
          <a:xfrm>
            <a:off x="990600" y="9334500"/>
            <a:ext cx="15544800" cy="8382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i="0" dirty="0">
                <a:solidFill>
                  <a:schemeClr val="tx1"/>
                </a:solidFill>
                <a:effectLst/>
                <a:latin typeface=" メイリオ"/>
              </a:rPr>
              <a:t>募集は弊社が行うため、採用コストの削減が可能</a:t>
            </a:r>
          </a:p>
        </p:txBody>
      </p:sp>
      <p:sp>
        <p:nvSpPr>
          <p:cNvPr id="10" name="正方形/長方形 9">
            <a:extLst>
              <a:ext uri="{FF2B5EF4-FFF2-40B4-BE49-F238E27FC236}">
                <a16:creationId xmlns:a16="http://schemas.microsoft.com/office/drawing/2014/main" id="{1D7F32B4-38B7-1420-053D-84C9AAD89CA8}"/>
              </a:ext>
            </a:extLst>
          </p:cNvPr>
          <p:cNvSpPr/>
          <p:nvPr/>
        </p:nvSpPr>
        <p:spPr>
          <a:xfrm>
            <a:off x="4000500" y="1871781"/>
            <a:ext cx="9677400" cy="2133600"/>
          </a:xfrm>
          <a:prstGeom prst="rect">
            <a:avLst/>
          </a:prstGeom>
          <a:solidFill>
            <a:schemeClr val="tx2">
              <a:lumMod val="20000"/>
              <a:lumOff val="80000"/>
            </a:schemeClr>
          </a:solidFill>
          <a:ln>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tx1"/>
                </a:solidFill>
              </a:rPr>
              <a:t>画像は変更</a:t>
            </a:r>
          </a:p>
        </p:txBody>
      </p:sp>
      <p:sp>
        <p:nvSpPr>
          <p:cNvPr id="11" name="テキスト ボックス 10">
            <a:extLst>
              <a:ext uri="{FF2B5EF4-FFF2-40B4-BE49-F238E27FC236}">
                <a16:creationId xmlns:a16="http://schemas.microsoft.com/office/drawing/2014/main" id="{560D7CFE-AADD-C5D0-122C-992215D3E917}"/>
              </a:ext>
            </a:extLst>
          </p:cNvPr>
          <p:cNvSpPr txBox="1"/>
          <p:nvPr/>
        </p:nvSpPr>
        <p:spPr>
          <a:xfrm>
            <a:off x="6096000" y="4703736"/>
            <a:ext cx="5791200" cy="1107996"/>
          </a:xfrm>
          <a:prstGeom prst="rect">
            <a:avLst/>
          </a:prstGeom>
          <a:noFill/>
        </p:spPr>
        <p:txBody>
          <a:bodyPr wrap="square" rtlCol="0">
            <a:spAutoFit/>
          </a:bodyPr>
          <a:lstStyle/>
          <a:p>
            <a:r>
              <a:rPr kumimoji="1" lang="ja-JP" altLang="en-US" sz="6600" dirty="0"/>
              <a:t>紹介予定派遣</a:t>
            </a:r>
          </a:p>
        </p:txBody>
      </p:sp>
    </p:spTree>
    <p:extLst>
      <p:ext uri="{BB962C8B-B14F-4D97-AF65-F5344CB8AC3E}">
        <p14:creationId xmlns:p14="http://schemas.microsoft.com/office/powerpoint/2010/main" val="3084942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 name="テキスト ボックス 313">
            <a:extLst>
              <a:ext uri="{FF2B5EF4-FFF2-40B4-BE49-F238E27FC236}">
                <a16:creationId xmlns:a16="http://schemas.microsoft.com/office/drawing/2014/main" id="{18D878C5-2F47-9D98-2645-26B8ECC784FE}"/>
              </a:ext>
            </a:extLst>
          </p:cNvPr>
          <p:cNvSpPr txBox="1"/>
          <p:nvPr/>
        </p:nvSpPr>
        <p:spPr>
          <a:xfrm>
            <a:off x="5791200" y="4305300"/>
            <a:ext cx="12848965" cy="461665"/>
          </a:xfrm>
          <a:prstGeom prst="rect">
            <a:avLst/>
          </a:prstGeom>
          <a:noFill/>
        </p:spPr>
        <p:txBody>
          <a:bodyPr wrap="square" rtlCol="0">
            <a:spAutoFit/>
          </a:bodyPr>
          <a:lstStyle/>
          <a:p>
            <a:r>
              <a:rPr kumimoji="1" lang="ja-JP" altLang="en-US" sz="2400" b="1" dirty="0"/>
              <a:t>営業会社ならでは弊社の強み</a:t>
            </a:r>
          </a:p>
        </p:txBody>
      </p:sp>
    </p:spTree>
    <p:extLst>
      <p:ext uri="{BB962C8B-B14F-4D97-AF65-F5344CB8AC3E}">
        <p14:creationId xmlns:p14="http://schemas.microsoft.com/office/powerpoint/2010/main" val="36957656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A95CB879-6423-184E-AFF8-D5B2DC6F7B8E}"/>
              </a:ext>
            </a:extLst>
          </p:cNvPr>
          <p:cNvSpPr/>
          <p:nvPr/>
        </p:nvSpPr>
        <p:spPr>
          <a:xfrm>
            <a:off x="2743200" y="6210300"/>
            <a:ext cx="13792200" cy="6858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tx1"/>
                </a:solidFill>
              </a:rPr>
              <a:t>セットアップ派遣のメリット</a:t>
            </a:r>
          </a:p>
        </p:txBody>
      </p:sp>
      <p:sp>
        <p:nvSpPr>
          <p:cNvPr id="314" name="テキスト ボックス 313">
            <a:extLst>
              <a:ext uri="{FF2B5EF4-FFF2-40B4-BE49-F238E27FC236}">
                <a16:creationId xmlns:a16="http://schemas.microsoft.com/office/drawing/2014/main" id="{18D878C5-2F47-9D98-2645-26B8ECC784FE}"/>
              </a:ext>
            </a:extLst>
          </p:cNvPr>
          <p:cNvSpPr txBox="1"/>
          <p:nvPr/>
        </p:nvSpPr>
        <p:spPr>
          <a:xfrm>
            <a:off x="381000" y="315910"/>
            <a:ext cx="12848965" cy="461665"/>
          </a:xfrm>
          <a:prstGeom prst="rect">
            <a:avLst/>
          </a:prstGeom>
          <a:noFill/>
        </p:spPr>
        <p:txBody>
          <a:bodyPr wrap="square" rtlCol="0">
            <a:spAutoFit/>
          </a:bodyPr>
          <a:lstStyle/>
          <a:p>
            <a:r>
              <a:rPr kumimoji="1" lang="en-US" altLang="ja-JP" sz="2400" b="1" dirty="0"/>
              <a:t>1.</a:t>
            </a:r>
            <a:r>
              <a:rPr kumimoji="1" lang="ja-JP" altLang="en-US" sz="2400" b="1" dirty="0"/>
              <a:t>こんなお悩みありませんか？</a:t>
            </a:r>
          </a:p>
        </p:txBody>
      </p:sp>
      <p:pic>
        <p:nvPicPr>
          <p:cNvPr id="3" name="図 2" descr="テキスト&#10;&#10;自動的に生成された説明">
            <a:extLst>
              <a:ext uri="{FF2B5EF4-FFF2-40B4-BE49-F238E27FC236}">
                <a16:creationId xmlns:a16="http://schemas.microsoft.com/office/drawing/2014/main" id="{992F8401-B65E-F5A0-173D-3D0BA1FAE96A}"/>
              </a:ext>
            </a:extLst>
          </p:cNvPr>
          <p:cNvPicPr>
            <a:picLocks noChangeAspect="1"/>
          </p:cNvPicPr>
          <p:nvPr/>
        </p:nvPicPr>
        <p:blipFill rotWithShape="1">
          <a:blip r:embed="rId2">
            <a:extLst>
              <a:ext uri="{28A0092B-C50C-407E-A947-70E740481C1C}">
                <a14:useLocalDpi xmlns:a14="http://schemas.microsoft.com/office/drawing/2010/main" val="0"/>
              </a:ext>
            </a:extLst>
          </a:blip>
          <a:srcRect t="9835" b="16394"/>
          <a:stretch/>
        </p:blipFill>
        <p:spPr>
          <a:xfrm>
            <a:off x="2514600" y="1275437"/>
            <a:ext cx="12496800" cy="3429000"/>
          </a:xfrm>
          <a:prstGeom prst="rect">
            <a:avLst/>
          </a:prstGeom>
        </p:spPr>
      </p:pic>
      <p:sp>
        <p:nvSpPr>
          <p:cNvPr id="5" name="矢印: 五方向 4">
            <a:extLst>
              <a:ext uri="{FF2B5EF4-FFF2-40B4-BE49-F238E27FC236}">
                <a16:creationId xmlns:a16="http://schemas.microsoft.com/office/drawing/2014/main" id="{F151B8D9-ED76-96F1-8F56-38293E5AA0A4}"/>
              </a:ext>
            </a:extLst>
          </p:cNvPr>
          <p:cNvSpPr/>
          <p:nvPr/>
        </p:nvSpPr>
        <p:spPr>
          <a:xfrm>
            <a:off x="990600" y="6210300"/>
            <a:ext cx="2057400" cy="685800"/>
          </a:xfrm>
          <a:prstGeom prst="homePlat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a:t>POINT</a:t>
            </a:r>
            <a:endParaRPr kumimoji="1" lang="ja-JP" altLang="en-US" sz="2000" dirty="0"/>
          </a:p>
        </p:txBody>
      </p:sp>
      <p:sp>
        <p:nvSpPr>
          <p:cNvPr id="7" name="正方形/長方形 6">
            <a:extLst>
              <a:ext uri="{FF2B5EF4-FFF2-40B4-BE49-F238E27FC236}">
                <a16:creationId xmlns:a16="http://schemas.microsoft.com/office/drawing/2014/main" id="{C0E190BD-A54B-11CC-8C98-3B568629A2D1}"/>
              </a:ext>
            </a:extLst>
          </p:cNvPr>
          <p:cNvSpPr/>
          <p:nvPr/>
        </p:nvSpPr>
        <p:spPr>
          <a:xfrm>
            <a:off x="990600" y="7200900"/>
            <a:ext cx="15544800" cy="8382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ja-JP" altLang="en-US" b="0" i="0" dirty="0">
                <a:solidFill>
                  <a:srgbClr val="000000"/>
                </a:solidFill>
                <a:effectLst/>
                <a:latin typeface=" メイリオ"/>
              </a:rPr>
              <a:t>弊社ではアサイン前に自社独自の研修を行い営業の原理原則の考え方などの営業研修、ビジネスマナー研修を行い派遣先様に送り込む様にしております。</a:t>
            </a:r>
            <a:endParaRPr lang="ja-JP" altLang="en-US" b="1" i="0" dirty="0">
              <a:solidFill>
                <a:srgbClr val="F18E0A"/>
              </a:solidFill>
              <a:effectLst/>
              <a:latin typeface=" メイリオ"/>
            </a:endParaRPr>
          </a:p>
        </p:txBody>
      </p:sp>
      <p:sp>
        <p:nvSpPr>
          <p:cNvPr id="8" name="正方形/長方形 7">
            <a:extLst>
              <a:ext uri="{FF2B5EF4-FFF2-40B4-BE49-F238E27FC236}">
                <a16:creationId xmlns:a16="http://schemas.microsoft.com/office/drawing/2014/main" id="{56FAAC50-7ED7-B3AA-130F-282F5CAEB754}"/>
              </a:ext>
            </a:extLst>
          </p:cNvPr>
          <p:cNvSpPr/>
          <p:nvPr/>
        </p:nvSpPr>
        <p:spPr>
          <a:xfrm>
            <a:off x="990600" y="8267700"/>
            <a:ext cx="15544800" cy="8382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ja-JP" altLang="en-US" b="0" i="0" dirty="0">
                <a:solidFill>
                  <a:srgbClr val="000000"/>
                </a:solidFill>
                <a:effectLst/>
                <a:latin typeface=" メイリオ"/>
              </a:rPr>
              <a:t>派遣事業に関わっているスタッフが元々は営業コンサルティング事業部のトップセールスマンのためロープレ、壁打ちなどメンバーに寄り添い関わります。</a:t>
            </a:r>
            <a:endParaRPr lang="ja-JP" altLang="en-US" b="1" i="0" dirty="0">
              <a:solidFill>
                <a:srgbClr val="F18E0A"/>
              </a:solidFill>
              <a:effectLst/>
              <a:latin typeface=" メイリオ"/>
            </a:endParaRPr>
          </a:p>
        </p:txBody>
      </p:sp>
      <p:sp>
        <p:nvSpPr>
          <p:cNvPr id="9" name="正方形/長方形 8">
            <a:extLst>
              <a:ext uri="{FF2B5EF4-FFF2-40B4-BE49-F238E27FC236}">
                <a16:creationId xmlns:a16="http://schemas.microsoft.com/office/drawing/2014/main" id="{30778E81-4DBA-BB4E-575D-8FA5C116BA6C}"/>
              </a:ext>
            </a:extLst>
          </p:cNvPr>
          <p:cNvSpPr/>
          <p:nvPr/>
        </p:nvSpPr>
        <p:spPr>
          <a:xfrm>
            <a:off x="990600" y="9334500"/>
            <a:ext cx="15544800" cy="8382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ja-JP" altLang="en-US" b="1" i="0" dirty="0">
                <a:solidFill>
                  <a:schemeClr val="tx1"/>
                </a:solidFill>
                <a:effectLst/>
                <a:latin typeface=" メイリオ"/>
              </a:rPr>
              <a:t>上記同様に営業コンサルティング会社が行う派遣事業という事のプライドで入れたら終わりではなく私達も関わり続けます。</a:t>
            </a:r>
          </a:p>
        </p:txBody>
      </p:sp>
      <p:sp>
        <p:nvSpPr>
          <p:cNvPr id="2" name="正方形/長方形 1">
            <a:extLst>
              <a:ext uri="{FF2B5EF4-FFF2-40B4-BE49-F238E27FC236}">
                <a16:creationId xmlns:a16="http://schemas.microsoft.com/office/drawing/2014/main" id="{E2E3ADD7-8AF4-8C01-2D73-B58DD7713BE2}"/>
              </a:ext>
            </a:extLst>
          </p:cNvPr>
          <p:cNvSpPr/>
          <p:nvPr/>
        </p:nvSpPr>
        <p:spPr>
          <a:xfrm>
            <a:off x="3924300" y="1580237"/>
            <a:ext cx="10401300" cy="2971800"/>
          </a:xfrm>
          <a:prstGeom prst="rect">
            <a:avLst/>
          </a:prstGeom>
          <a:solidFill>
            <a:schemeClr val="tx2">
              <a:lumMod val="20000"/>
              <a:lumOff val="80000"/>
            </a:schemeClr>
          </a:solidFill>
          <a:ln>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tx1"/>
                </a:solidFill>
              </a:rPr>
              <a:t>悩み</a:t>
            </a:r>
            <a:endParaRPr kumimoji="1" lang="en-US" altLang="ja-JP" sz="2800" dirty="0">
              <a:solidFill>
                <a:schemeClr val="tx1"/>
              </a:solidFill>
            </a:endParaRPr>
          </a:p>
          <a:p>
            <a:pPr algn="ctr"/>
            <a:r>
              <a:rPr kumimoji="1" lang="ja-JP" altLang="en-US" sz="2800" dirty="0">
                <a:solidFill>
                  <a:schemeClr val="tx1"/>
                </a:solidFill>
              </a:rPr>
              <a:t>①</a:t>
            </a:r>
            <a:r>
              <a:rPr lang="ja-JP" altLang="en-US" sz="2800" dirty="0">
                <a:solidFill>
                  <a:schemeClr val="tx1"/>
                </a:solidFill>
              </a:rPr>
              <a:t>現場のリーダーが不足していてためメンバー教育が行き届かない。</a:t>
            </a:r>
            <a:endParaRPr kumimoji="1" lang="en-US" altLang="ja-JP" sz="2800" dirty="0">
              <a:solidFill>
                <a:schemeClr val="tx1"/>
              </a:solidFill>
            </a:endParaRPr>
          </a:p>
          <a:p>
            <a:pPr algn="ctr"/>
            <a:r>
              <a:rPr kumimoji="1" lang="ja-JP" altLang="en-US" sz="2800" dirty="0">
                <a:solidFill>
                  <a:schemeClr val="tx1"/>
                </a:solidFill>
              </a:rPr>
              <a:t>②</a:t>
            </a:r>
            <a:r>
              <a:rPr lang="ja-JP" altLang="en-US" sz="2800" dirty="0">
                <a:solidFill>
                  <a:schemeClr val="tx1"/>
                </a:solidFill>
              </a:rPr>
              <a:t>リーダーが不足しているため個人スキルに差が生まれる</a:t>
            </a:r>
            <a:endParaRPr kumimoji="1" lang="en-US" altLang="ja-JP" sz="2800" dirty="0">
              <a:solidFill>
                <a:schemeClr val="tx1"/>
              </a:solidFill>
            </a:endParaRPr>
          </a:p>
          <a:p>
            <a:pPr algn="ctr"/>
            <a:r>
              <a:rPr kumimoji="1" lang="ja-JP" altLang="en-US" sz="2800" dirty="0">
                <a:solidFill>
                  <a:schemeClr val="tx1"/>
                </a:solidFill>
              </a:rPr>
              <a:t>③</a:t>
            </a:r>
            <a:r>
              <a:rPr lang="ja-JP" altLang="en-US" sz="2800" dirty="0">
                <a:solidFill>
                  <a:schemeClr val="tx1"/>
                </a:solidFill>
              </a:rPr>
              <a:t>メンバーへの教育不足により成果が出ない</a:t>
            </a:r>
            <a:endParaRPr kumimoji="1" lang="ja-JP" altLang="en-US" sz="2800" dirty="0">
              <a:solidFill>
                <a:schemeClr val="tx1"/>
              </a:solidFill>
            </a:endParaRPr>
          </a:p>
        </p:txBody>
      </p:sp>
      <p:sp>
        <p:nvSpPr>
          <p:cNvPr id="4" name="テキスト ボックス 3">
            <a:extLst>
              <a:ext uri="{FF2B5EF4-FFF2-40B4-BE49-F238E27FC236}">
                <a16:creationId xmlns:a16="http://schemas.microsoft.com/office/drawing/2014/main" id="{488B4803-8A2E-5A75-B73F-CCD851958A1E}"/>
              </a:ext>
            </a:extLst>
          </p:cNvPr>
          <p:cNvSpPr txBox="1"/>
          <p:nvPr/>
        </p:nvSpPr>
        <p:spPr>
          <a:xfrm>
            <a:off x="5791200" y="4780637"/>
            <a:ext cx="6248400" cy="1107996"/>
          </a:xfrm>
          <a:prstGeom prst="rect">
            <a:avLst/>
          </a:prstGeom>
          <a:noFill/>
        </p:spPr>
        <p:txBody>
          <a:bodyPr wrap="square" rtlCol="0">
            <a:spAutoFit/>
          </a:bodyPr>
          <a:lstStyle/>
          <a:p>
            <a:r>
              <a:rPr kumimoji="1" lang="ja-JP" altLang="en-US" sz="6600" dirty="0"/>
              <a:t>セットアップ派遣</a:t>
            </a:r>
          </a:p>
        </p:txBody>
      </p:sp>
    </p:spTree>
    <p:extLst>
      <p:ext uri="{BB962C8B-B14F-4D97-AF65-F5344CB8AC3E}">
        <p14:creationId xmlns:p14="http://schemas.microsoft.com/office/powerpoint/2010/main" val="1075172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TotalTime>
  <Words>676</Words>
  <Application>Microsoft Office PowerPoint</Application>
  <PresentationFormat>ユーザー設定</PresentationFormat>
  <Paragraphs>91</Paragraphs>
  <Slides>11</Slides>
  <Notes>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11</vt:i4>
      </vt:variant>
    </vt:vector>
  </HeadingPairs>
  <TitlesOfParts>
    <vt:vector size="19" baseType="lpstr">
      <vt:lpstr>Calibri</vt:lpstr>
      <vt:lpstr>Yu Gothic UI</vt:lpstr>
      <vt:lpstr>Arial</vt:lpstr>
      <vt:lpstr> メイリオ</vt:lpstr>
      <vt:lpstr>UD角ゴ_ラージ</vt:lpstr>
      <vt:lpstr>游ゴシック</vt:lpstr>
      <vt:lpstr>HK Grotesk Bold</vt:lpstr>
      <vt:lpstr>Office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あ</dc:title>
  <cp:lastModifiedBy>niinuma-ryo</cp:lastModifiedBy>
  <cp:revision>10</cp:revision>
  <dcterms:created xsi:type="dcterms:W3CDTF">2006-08-16T00:00:00Z</dcterms:created>
  <dcterms:modified xsi:type="dcterms:W3CDTF">2023-08-21T12:41:56Z</dcterms:modified>
  <dc:identifier>DAFpAxfcx8M</dc:identifier>
</cp:coreProperties>
</file>