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2" r:id="rId4"/>
    <p:sldMasterId id="2147483765" r:id="rId5"/>
  </p:sldMasterIdLst>
  <p:notesMasterIdLst>
    <p:notesMasterId r:id="rId7"/>
  </p:notesMasterIdLst>
  <p:sldIdLst>
    <p:sldId id="264" r:id="rId6"/>
  </p:sldIdLst>
  <p:sldSz cx="9144000" cy="6858000" type="screen4x3"/>
  <p:notesSz cx="6811963" cy="99425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99"/>
    <a:srgbClr val="7030A0"/>
    <a:srgbClr val="EB6C15"/>
    <a:srgbClr val="4472C4"/>
    <a:srgbClr val="C00000"/>
    <a:srgbClr val="FFFFFF"/>
    <a:srgbClr val="FFC000"/>
    <a:srgbClr val="70AD47"/>
    <a:srgbClr val="ED7D31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730E76-F7BB-CF64-A220-442875D1D1B5}" v="1" dt="2024-10-22T04:07:27.9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43"/>
    <p:restoredTop sz="96122"/>
  </p:normalViewPr>
  <p:slideViewPr>
    <p:cSldViewPr snapToGrid="0">
      <p:cViewPr varScale="1">
        <p:scale>
          <a:sx n="83" d="100"/>
          <a:sy n="83" d="100"/>
        </p:scale>
        <p:origin x="128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GIMOTO,Hitoshi" userId="S::y922450@kansai-u.ac.jp::52c17c35-8b77-41e6-addd-c08d9d70fcd8" providerId="AD" clId="Web-{15730E76-F7BB-CF64-A220-442875D1D1B5}"/>
    <pc:docChg chg="modSld">
      <pc:chgData name="SUGIMOTO,Hitoshi" userId="S::y922450@kansai-u.ac.jp::52c17c35-8b77-41e6-addd-c08d9d70fcd8" providerId="AD" clId="Web-{15730E76-F7BB-CF64-A220-442875D1D1B5}" dt="2024-10-22T04:07:27.974" v="0"/>
      <pc:docMkLst>
        <pc:docMk/>
      </pc:docMkLst>
      <pc:sldChg chg="addSp">
        <pc:chgData name="SUGIMOTO,Hitoshi" userId="S::y922450@kansai-u.ac.jp::52c17c35-8b77-41e6-addd-c08d9d70fcd8" providerId="AD" clId="Web-{15730E76-F7BB-CF64-A220-442875D1D1B5}" dt="2024-10-22T04:07:27.974" v="0"/>
        <pc:sldMkLst>
          <pc:docMk/>
          <pc:sldMk cId="105750184" sldId="264"/>
        </pc:sldMkLst>
        <pc:grpChg chg="add">
          <ac:chgData name="SUGIMOTO,Hitoshi" userId="S::y922450@kansai-u.ac.jp::52c17c35-8b77-41e6-addd-c08d9d70fcd8" providerId="AD" clId="Web-{15730E76-F7BB-CF64-A220-442875D1D1B5}" dt="2024-10-22T04:07:27.974" v="0"/>
          <ac:grpSpMkLst>
            <pc:docMk/>
            <pc:sldMk cId="105750184" sldId="264"/>
            <ac:grpSpMk id="10" creationId="{CA441A42-8CA3-B55E-F074-71C86F26D41B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851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8536" y="0"/>
            <a:ext cx="2951851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25C1CB-F9EE-46BD-A4D2-E1F828ADD92C}" type="datetimeFigureOut">
              <a:rPr kumimoji="1" lang="ja-JP" altLang="en-US" smtClean="0"/>
              <a:t>2024/10/21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9988" y="1243013"/>
            <a:ext cx="447198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197" y="4784835"/>
            <a:ext cx="544957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1851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8536" y="9443662"/>
            <a:ext cx="2951851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2D7E6C-7BF3-4129-A9E8-CB67AC7AA1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2362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2D7E6C-7BF3-4129-A9E8-CB67AC7AA164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7490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1" descr="Tag=AccentColor&#10;Flavor=Light&#10;Target=Fill">
            <a:extLst>
              <a:ext uri="{FF2B5EF4-FFF2-40B4-BE49-F238E27FC236}">
                <a16:creationId xmlns:a16="http://schemas.microsoft.com/office/drawing/2014/main" id="{0D57E7FA-E8FC-45AC-868F-CDC8144939D6}"/>
              </a:ext>
            </a:extLst>
          </p:cNvPr>
          <p:cNvSpPr/>
          <p:nvPr/>
        </p:nvSpPr>
        <p:spPr>
          <a:xfrm rot="10800000" flipV="1">
            <a:off x="1949891" y="527562"/>
            <a:ext cx="5244219" cy="5102484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35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7094A5-EB6F-441D-88F8-CD7A30C84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1570" y="1591056"/>
            <a:ext cx="4279392" cy="3264408"/>
          </a:xfrm>
        </p:spPr>
        <p:txBody>
          <a:bodyPr anchor="b"/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7CE1E3-3929-42A6-81B7-056BD88EF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4928616"/>
            <a:ext cx="4279392" cy="996696"/>
          </a:xfrm>
        </p:spPr>
        <p:txBody>
          <a:bodyPr/>
          <a:lstStyle>
            <a:lvl1pPr marL="0" indent="0" algn="l">
              <a:buNone/>
              <a:defRPr sz="1800" cap="all" baseline="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951E3-0794-422C-AF76-0AD4A7FB1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EBFA8-0291-4D77-A9D9-B17FC2382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AC4D4-C4EE-4624-A329-C608A1D5A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852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c 1" descr="Tag=AccentColor&#10;Flavor=Light&#10;Target=Fill">
            <a:extLst>
              <a:ext uri="{FF2B5EF4-FFF2-40B4-BE49-F238E27FC236}">
                <a16:creationId xmlns:a16="http://schemas.microsoft.com/office/drawing/2014/main" id="{0EE21C0F-70D8-4F3C-9392-07559C90EE6E}"/>
              </a:ext>
            </a:extLst>
          </p:cNvPr>
          <p:cNvSpPr/>
          <p:nvPr/>
        </p:nvSpPr>
        <p:spPr>
          <a:xfrm rot="10800000" flipH="1" flipV="1">
            <a:off x="513724" y="1332237"/>
            <a:ext cx="3947799" cy="3841102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35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B1DFE-8154-440D-93CF-FEF7860E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274" y="2523744"/>
            <a:ext cx="2873502" cy="1453896"/>
          </a:xfrm>
        </p:spPr>
        <p:txBody>
          <a:bodyPr anchor="b"/>
          <a:lstStyle>
            <a:lvl1pPr algn="ctr"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D9D1F5-05CC-48F3-A314-315EF1703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33772" y="640079"/>
            <a:ext cx="3627882" cy="5568696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1807DE-1178-4BBB-89D8-9046239C2D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41298" y="4087368"/>
            <a:ext cx="2489454" cy="649224"/>
          </a:xfrm>
        </p:spPr>
        <p:txBody>
          <a:bodyPr>
            <a:noAutofit/>
          </a:bodyPr>
          <a:lstStyle>
            <a:lvl1pPr marL="0" indent="0" algn="ctr">
              <a:buNone/>
              <a:defRPr sz="1500" cap="all" baseline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48EA59-A1BC-48B7-9495-6D5C6035B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F85A72-B50F-440E-AAD3-53C099F6D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C2D00B-4207-4720-8C68-605CAFDD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47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C888B-58B8-4428-8B1D-4E26FC5DD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14F67B-D516-42FA-A2CA-2DCD37CFE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2BA5FF-4919-4FF8-9C04-06CE156B7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EDA970-128E-4150-8E5A-A1B056E83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C6CD1-EE5E-42EF-B76D-BB803BA6A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613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0C2A1B-34CA-4877-9435-D77DF3257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255E5E-4A81-44CC-8D99-F56E625D4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CEECF-A221-4ECC-AD9C-E197D516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F41AE-0DDE-49ED-9F0C-E0E16F59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47FB7-77F0-4C43-B81E-D04B31C95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9309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5434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20674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6919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3893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0941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6819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7974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877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id="{13B7BB51-92B8-4089-8DAB-1202A4D1C6A3}"/>
              </a:ext>
            </a:extLst>
          </p:cNvPr>
          <p:cNvSpPr/>
          <p:nvPr/>
        </p:nvSpPr>
        <p:spPr>
          <a:xfrm flipH="1">
            <a:off x="1" y="315111"/>
            <a:ext cx="2266157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sz="135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011680"/>
            <a:ext cx="788670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BAE770-8363-44CD-8A22-AB26C5C53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5146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622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5728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9045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0689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9" descr="Tag=AccentColor&#10;Flavor=Light&#10;Target=Fill">
            <a:extLst>
              <a:ext uri="{FF2B5EF4-FFF2-40B4-BE49-F238E27FC236}">
                <a16:creationId xmlns:a16="http://schemas.microsoft.com/office/drawing/2014/main" id="{DB2CE8D6-5B4E-4EBE-9ED5-A1DA7E2A5CDA}"/>
              </a:ext>
            </a:extLst>
          </p:cNvPr>
          <p:cNvSpPr/>
          <p:nvPr/>
        </p:nvSpPr>
        <p:spPr>
          <a:xfrm>
            <a:off x="5407362" y="0"/>
            <a:ext cx="3107988" cy="5747660"/>
          </a:xfrm>
          <a:custGeom>
            <a:avLst/>
            <a:gdLst>
              <a:gd name="connsiteX0" fmla="*/ 0 w 3843750"/>
              <a:gd name="connsiteY0" fmla="*/ 346 h 5956080"/>
              <a:gd name="connsiteX1" fmla="*/ 72373 w 3843750"/>
              <a:gd name="connsiteY1" fmla="*/ 2447534 h 5956080"/>
              <a:gd name="connsiteX2" fmla="*/ 145093 w 3843750"/>
              <a:gd name="connsiteY2" fmla="*/ 3878724 h 5956080"/>
              <a:gd name="connsiteX3" fmla="*/ 237897 w 3843750"/>
              <a:gd name="connsiteY3" fmla="*/ 4208041 h 5956080"/>
              <a:gd name="connsiteX4" fmla="*/ 281875 w 3843750"/>
              <a:gd name="connsiteY4" fmla="*/ 4677601 h 5956080"/>
              <a:gd name="connsiteX5" fmla="*/ 360135 w 3843750"/>
              <a:gd name="connsiteY5" fmla="*/ 5287407 h 5956080"/>
              <a:gd name="connsiteX6" fmla="*/ 414155 w 3843750"/>
              <a:gd name="connsiteY6" fmla="*/ 5817914 h 5956080"/>
              <a:gd name="connsiteX7" fmla="*/ 681487 w 3843750"/>
              <a:gd name="connsiteY7" fmla="*/ 5914873 h 5956080"/>
              <a:gd name="connsiteX8" fmla="*/ 892373 w 3843750"/>
              <a:gd name="connsiteY8" fmla="*/ 5605295 h 5956080"/>
              <a:gd name="connsiteX9" fmla="*/ 1027770 w 3843750"/>
              <a:gd name="connsiteY9" fmla="*/ 5804063 h 5956080"/>
              <a:gd name="connsiteX10" fmla="*/ 1200566 w 3843750"/>
              <a:gd name="connsiteY10" fmla="*/ 5527036 h 5956080"/>
              <a:gd name="connsiteX11" fmla="*/ 1348083 w 3843750"/>
              <a:gd name="connsiteY11" fmla="*/ 5363590 h 5956080"/>
              <a:gd name="connsiteX12" fmla="*/ 1425997 w 3843750"/>
              <a:gd name="connsiteY12" fmla="*/ 4800532 h 5956080"/>
              <a:gd name="connsiteX13" fmla="*/ 1517416 w 3843750"/>
              <a:gd name="connsiteY13" fmla="*/ 4640549 h 5956080"/>
              <a:gd name="connsiteX14" fmla="*/ 1569705 w 3843750"/>
              <a:gd name="connsiteY14" fmla="*/ 4803995 h 5956080"/>
              <a:gd name="connsiteX15" fmla="*/ 1530921 w 3843750"/>
              <a:gd name="connsiteY15" fmla="*/ 5433885 h 5956080"/>
              <a:gd name="connsiteX16" fmla="*/ 1614721 w 3843750"/>
              <a:gd name="connsiteY16" fmla="*/ 5319957 h 5956080"/>
              <a:gd name="connsiteX17" fmla="*/ 1800676 w 3843750"/>
              <a:gd name="connsiteY17" fmla="*/ 4608691 h 5956080"/>
              <a:gd name="connsiteX18" fmla="*/ 1918759 w 3843750"/>
              <a:gd name="connsiteY18" fmla="*/ 4486799 h 5956080"/>
              <a:gd name="connsiteX19" fmla="*/ 2009139 w 3843750"/>
              <a:gd name="connsiteY19" fmla="*/ 4715000 h 5956080"/>
              <a:gd name="connsiteX20" fmla="*/ 2135532 w 3843750"/>
              <a:gd name="connsiteY20" fmla="*/ 5321689 h 5956080"/>
              <a:gd name="connsiteX21" fmla="*/ 2209291 w 3843750"/>
              <a:gd name="connsiteY21" fmla="*/ 5028733 h 5956080"/>
              <a:gd name="connsiteX22" fmla="*/ 2501208 w 3843750"/>
              <a:gd name="connsiteY22" fmla="*/ 4457711 h 5956080"/>
              <a:gd name="connsiteX23" fmla="*/ 2695127 w 3843750"/>
              <a:gd name="connsiteY23" fmla="*/ 4973674 h 5956080"/>
              <a:gd name="connsiteX24" fmla="*/ 2825329 w 3843750"/>
              <a:gd name="connsiteY24" fmla="*/ 4563328 h 5956080"/>
              <a:gd name="connsiteX25" fmla="*/ 2904628 w 3843750"/>
              <a:gd name="connsiteY25" fmla="*/ 4466368 h 5956080"/>
              <a:gd name="connsiteX26" fmla="*/ 2922635 w 3843750"/>
              <a:gd name="connsiteY26" fmla="*/ 4519696 h 5956080"/>
              <a:gd name="connsiteX27" fmla="*/ 3089544 w 3843750"/>
              <a:gd name="connsiteY27" fmla="*/ 3606545 h 5956080"/>
              <a:gd name="connsiteX28" fmla="*/ 3150490 w 3843750"/>
              <a:gd name="connsiteY28" fmla="*/ 3989882 h 5956080"/>
              <a:gd name="connsiteX29" fmla="*/ 3755448 w 3843750"/>
              <a:gd name="connsiteY29" fmla="*/ 1538193 h 5956080"/>
              <a:gd name="connsiteX30" fmla="*/ 3850330 w 3843750"/>
              <a:gd name="connsiteY30" fmla="*/ 0 h 5956080"/>
              <a:gd name="connsiteX31" fmla="*/ 0 w 3843750"/>
              <a:gd name="connsiteY31" fmla="*/ 0 h 595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843750" h="5956080">
                <a:moveTo>
                  <a:pt x="0" y="346"/>
                </a:moveTo>
                <a:cubicBezTo>
                  <a:pt x="12120" y="1234155"/>
                  <a:pt x="72720" y="2447534"/>
                  <a:pt x="72373" y="2447534"/>
                </a:cubicBezTo>
                <a:cubicBezTo>
                  <a:pt x="72720" y="2449265"/>
                  <a:pt x="114274" y="3641520"/>
                  <a:pt x="145093" y="3878724"/>
                </a:cubicBezTo>
                <a:cubicBezTo>
                  <a:pt x="176258" y="4119392"/>
                  <a:pt x="210194" y="3969797"/>
                  <a:pt x="237897" y="4208041"/>
                </a:cubicBezTo>
                <a:cubicBezTo>
                  <a:pt x="250017" y="4367677"/>
                  <a:pt x="237204" y="4527661"/>
                  <a:pt x="281875" y="4677601"/>
                </a:cubicBezTo>
                <a:cubicBezTo>
                  <a:pt x="278758" y="4908226"/>
                  <a:pt x="338319" y="5059552"/>
                  <a:pt x="360135" y="5287407"/>
                </a:cubicBezTo>
                <a:cubicBezTo>
                  <a:pt x="370177" y="5468860"/>
                  <a:pt x="348015" y="5649274"/>
                  <a:pt x="414155" y="5817914"/>
                </a:cubicBezTo>
                <a:cubicBezTo>
                  <a:pt x="467137" y="5947770"/>
                  <a:pt x="534662" y="6049578"/>
                  <a:pt x="681487" y="5914873"/>
                </a:cubicBezTo>
                <a:cubicBezTo>
                  <a:pt x="680448" y="5747964"/>
                  <a:pt x="925963" y="5772897"/>
                  <a:pt x="892373" y="5605295"/>
                </a:cubicBezTo>
                <a:cubicBezTo>
                  <a:pt x="1003184" y="5641309"/>
                  <a:pt x="945009" y="5759046"/>
                  <a:pt x="1027770" y="5804063"/>
                </a:cubicBezTo>
                <a:cubicBezTo>
                  <a:pt x="1099105" y="5719915"/>
                  <a:pt x="1051664" y="5551968"/>
                  <a:pt x="1200566" y="5527036"/>
                </a:cubicBezTo>
                <a:cubicBezTo>
                  <a:pt x="1352931" y="5564088"/>
                  <a:pt x="1336655" y="5453970"/>
                  <a:pt x="1348083" y="5363590"/>
                </a:cubicBezTo>
                <a:cubicBezTo>
                  <a:pt x="1370938" y="5149586"/>
                  <a:pt x="1389291" y="5009687"/>
                  <a:pt x="1425997" y="4800532"/>
                </a:cubicBezTo>
                <a:cubicBezTo>
                  <a:pt x="1436385" y="4748243"/>
                  <a:pt x="1415608" y="4628775"/>
                  <a:pt x="1517416" y="4640549"/>
                </a:cubicBezTo>
                <a:cubicBezTo>
                  <a:pt x="1596022" y="4651976"/>
                  <a:pt x="1566242" y="4746512"/>
                  <a:pt x="1569705" y="4803995"/>
                </a:cubicBezTo>
                <a:cubicBezTo>
                  <a:pt x="1600177" y="5128809"/>
                  <a:pt x="1532998" y="5109763"/>
                  <a:pt x="1530921" y="5433885"/>
                </a:cubicBezTo>
                <a:cubicBezTo>
                  <a:pt x="1530574" y="5446697"/>
                  <a:pt x="1580786" y="5458125"/>
                  <a:pt x="1614721" y="5319957"/>
                </a:cubicBezTo>
                <a:cubicBezTo>
                  <a:pt x="1681208" y="5047432"/>
                  <a:pt x="1760507" y="4832736"/>
                  <a:pt x="1800676" y="4608691"/>
                </a:cubicBezTo>
                <a:cubicBezTo>
                  <a:pt x="1848463" y="4656824"/>
                  <a:pt x="1889671" y="4439704"/>
                  <a:pt x="1918759" y="4486799"/>
                </a:cubicBezTo>
                <a:cubicBezTo>
                  <a:pt x="1932264" y="4566098"/>
                  <a:pt x="1956503" y="4642626"/>
                  <a:pt x="2009139" y="4715000"/>
                </a:cubicBezTo>
                <a:cubicBezTo>
                  <a:pt x="2054502" y="4933851"/>
                  <a:pt x="2004983" y="5137812"/>
                  <a:pt x="2135532" y="5321689"/>
                </a:cubicBezTo>
                <a:cubicBezTo>
                  <a:pt x="2135532" y="5321689"/>
                  <a:pt x="2137610" y="5265245"/>
                  <a:pt x="2209291" y="5028733"/>
                </a:cubicBezTo>
                <a:cubicBezTo>
                  <a:pt x="2267120" y="4838277"/>
                  <a:pt x="2341225" y="4936622"/>
                  <a:pt x="2501208" y="4457711"/>
                </a:cubicBezTo>
                <a:cubicBezTo>
                  <a:pt x="2545186" y="4641934"/>
                  <a:pt x="2446495" y="4877753"/>
                  <a:pt x="2695127" y="4973674"/>
                </a:cubicBezTo>
                <a:cubicBezTo>
                  <a:pt x="2743260" y="4833775"/>
                  <a:pt x="2706208" y="4662365"/>
                  <a:pt x="2825329" y="4563328"/>
                </a:cubicBezTo>
                <a:cubicBezTo>
                  <a:pt x="2859958" y="4534586"/>
                  <a:pt x="2884890" y="4501689"/>
                  <a:pt x="2904628" y="4466368"/>
                </a:cubicBezTo>
                <a:cubicBezTo>
                  <a:pt x="2910515" y="4484375"/>
                  <a:pt x="2916749" y="4503074"/>
                  <a:pt x="2922635" y="4519696"/>
                </a:cubicBezTo>
                <a:cubicBezTo>
                  <a:pt x="2946529" y="4491647"/>
                  <a:pt x="3082618" y="3784882"/>
                  <a:pt x="3089544" y="3606545"/>
                </a:cubicBezTo>
                <a:cubicBezTo>
                  <a:pt x="3124172" y="3733285"/>
                  <a:pt x="3150490" y="3989882"/>
                  <a:pt x="3150490" y="3989882"/>
                </a:cubicBezTo>
                <a:cubicBezTo>
                  <a:pt x="3150490" y="3989882"/>
                  <a:pt x="3300085" y="3936900"/>
                  <a:pt x="3755448" y="1538193"/>
                </a:cubicBezTo>
                <a:cubicBezTo>
                  <a:pt x="3791461" y="1348775"/>
                  <a:pt x="3824704" y="697762"/>
                  <a:pt x="385033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35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D5705-B027-4C44-B38A-60296E29E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078991"/>
            <a:ext cx="3950208" cy="3136392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8BBAC4-9088-44CF-BA2D-B8DD24FB5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279393"/>
            <a:ext cx="3950208" cy="1500187"/>
          </a:xfrm>
        </p:spPr>
        <p:txBody>
          <a:bodyPr/>
          <a:lstStyle>
            <a:lvl1pPr marL="0" indent="0">
              <a:buNone/>
              <a:defRPr sz="180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442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FD51F360-8860-4FB5-A0A5-773473DD8B39}"/>
              </a:ext>
            </a:extLst>
          </p:cNvPr>
          <p:cNvSpPr/>
          <p:nvPr/>
        </p:nvSpPr>
        <p:spPr>
          <a:xfrm flipH="1">
            <a:off x="1" y="315111"/>
            <a:ext cx="2266157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sz="135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77EC9-372A-4ECA-9088-780532AF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882CE-1B27-414A-9B06-AA5D2DB68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2011680"/>
            <a:ext cx="370332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397E60-5D92-4530-96D1-FC09AF3C2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14316" y="2011680"/>
            <a:ext cx="370332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4240FE-0C6A-47E9-9B0A-7B3C6087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71AE1B-BB18-4C7E-AA77-3A4D401A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FA7B1D-FEDD-4E29-A352-29E5F49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928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 descr="Tag=AccentColor&#10;Flavor=Light&#10;Target=Fill">
            <a:extLst>
              <a:ext uri="{FF2B5EF4-FFF2-40B4-BE49-F238E27FC236}">
                <a16:creationId xmlns:a16="http://schemas.microsoft.com/office/drawing/2014/main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2266157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sz="135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>
            <a:norm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65C47E-B85E-4B3E-A669-DEEC7F5DF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1" y="2011680"/>
            <a:ext cx="3703320" cy="950976"/>
          </a:xfrm>
        </p:spPr>
        <p:txBody>
          <a:bodyPr anchor="b">
            <a:normAutofit/>
          </a:bodyPr>
          <a:lstStyle>
            <a:lvl1pPr marL="0" indent="0">
              <a:buNone/>
              <a:defRPr sz="21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24517F-FE8C-49AD-9A52-0F4301052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1" y="3127248"/>
            <a:ext cx="370332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0C73EC-7117-4DC2-9075-14102F2E2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814316" y="2011680"/>
            <a:ext cx="3703320" cy="950976"/>
          </a:xfrm>
        </p:spPr>
        <p:txBody>
          <a:bodyPr anchor="b">
            <a:normAutofit/>
          </a:bodyPr>
          <a:lstStyle>
            <a:lvl1pPr marL="0" indent="0">
              <a:buNone/>
              <a:defRPr sz="21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D9A323-865B-4177-8F98-9BA304E02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814316" y="3127248"/>
            <a:ext cx="370332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60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1" descr="Tag=AccentColor&#10;Flavor=Light&#10;Target=Fill">
            <a:extLst>
              <a:ext uri="{FF2B5EF4-FFF2-40B4-BE49-F238E27FC236}">
                <a16:creationId xmlns:a16="http://schemas.microsoft.com/office/drawing/2014/main" id="{AAFBE1F6-FC6D-4C3D-9AC3-97028E6F18C7}"/>
              </a:ext>
            </a:extLst>
          </p:cNvPr>
          <p:cNvSpPr/>
          <p:nvPr/>
        </p:nvSpPr>
        <p:spPr>
          <a:xfrm rot="10800000" flipV="1">
            <a:off x="1477229" y="181596"/>
            <a:ext cx="618954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35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2825A4-268B-4301-8432-F9E9B266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2838" y="1572768"/>
            <a:ext cx="4876038" cy="4096512"/>
          </a:xfrm>
        </p:spPr>
        <p:txBody>
          <a:bodyPr>
            <a:normAutofit/>
          </a:bodyPr>
          <a:lstStyle>
            <a:lvl1pPr algn="ctr">
              <a:defRPr sz="3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33410F-8A90-47F6-BD39-4AC0E43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D819A9-F8DE-4E5C-AFC3-E0105ACD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E25320-A12F-4F3E-8EC9-11292FF3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423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773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 descr="Mask ID=&#10;Mask position=bottom, center&#10;Mask family= brushstroke, landscape, wide">
            <a:extLst>
              <a:ext uri="{FF2B5EF4-FFF2-40B4-BE49-F238E27FC236}">
                <a16:creationId xmlns:a16="http://schemas.microsoft.com/office/drawing/2014/main" id="{736BF44D-E8DD-45FA-931D-CBCC67D57944}"/>
              </a:ext>
            </a:extLst>
          </p:cNvPr>
          <p:cNvSpPr/>
          <p:nvPr/>
        </p:nvSpPr>
        <p:spPr>
          <a:xfrm>
            <a:off x="1326075" y="-1"/>
            <a:ext cx="7817925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sz="135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223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76C5A8FA-6B61-4934-AF55-C595090CA5DC}"/>
              </a:ext>
            </a:extLst>
          </p:cNvPr>
          <p:cNvSpPr/>
          <p:nvPr/>
        </p:nvSpPr>
        <p:spPr>
          <a:xfrm>
            <a:off x="3545046" y="0"/>
            <a:ext cx="5604286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6AD042-DE90-4088-8A07-B9A64C2C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640080"/>
            <a:ext cx="2914650" cy="2953512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FFC98-62A0-445A-BEDA-785BE925A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4376" y="640080"/>
            <a:ext cx="3367278" cy="5596128"/>
          </a:xfrm>
        </p:spPr>
        <p:txBody>
          <a:bodyPr anchor="ctr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4D7827-8489-4EE4-88EE-16685FE6D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3776472"/>
            <a:ext cx="2914650" cy="2468880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3534F-EA91-4A50-B0F6-10D689E45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20F3F7-8B4B-4015-AA9C-109D05B2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0B6EE2-78A1-4D01-87BE-A1487FBD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883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615C6B-1C98-4B1C-AB4B-1E1898E59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lIns="109728" tIns="109728" rIns="109728" bIns="91440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8DFF97-B7FD-47F9-BC7F-DD4B4C5EA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lIns="109728" tIns="109728" rIns="109728" bIns="9144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31D22-079E-43E3-86A4-BA12DB888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l">
              <a:defRPr sz="900" spc="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4E684-10F4-4CC3-A0B9-F03AA7BE37CF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C30A2-140B-4A5D-BEEC-C1314AF1F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ctr">
              <a:defRPr sz="900" spc="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1BA8F-7826-496D-91F8-B3ECDF34D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r">
              <a:defRPr sz="900" spc="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221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45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6" r:id="rId12"/>
  </p:sldLayoutIdLst>
  <p:txStyles>
    <p:titleStyle>
      <a:lvl1pPr algn="l" defTabSz="685800" rtl="0" eaLnBrk="1" latinLnBrk="0" hangingPunct="1">
        <a:lnSpc>
          <a:spcPct val="110000"/>
        </a:lnSpc>
        <a:spcBef>
          <a:spcPct val="0"/>
        </a:spcBef>
        <a:buNone/>
        <a:defRPr sz="3300" b="1" i="0" kern="1200" spc="20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20000"/>
        </a:lnSpc>
        <a:spcBef>
          <a:spcPts val="750"/>
        </a:spcBef>
        <a:buFont typeface="Arial" panose="020B0604020202020204" pitchFamily="34" charset="0"/>
        <a:buChar char="•"/>
        <a:defRPr sz="1800" kern="1200" spc="15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20000"/>
        </a:lnSpc>
        <a:spcBef>
          <a:spcPts val="375"/>
        </a:spcBef>
        <a:buFont typeface="Arial" panose="020B0604020202020204" pitchFamily="34" charset="0"/>
        <a:buChar char="•"/>
        <a:defRPr sz="1500" kern="1200" spc="15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20000"/>
        </a:lnSpc>
        <a:spcBef>
          <a:spcPts val="375"/>
        </a:spcBef>
        <a:buFont typeface="Arial" panose="020B0604020202020204" pitchFamily="34" charset="0"/>
        <a:buChar char="•"/>
        <a:defRPr sz="1350" kern="1200" spc="15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20000"/>
        </a:lnSpc>
        <a:spcBef>
          <a:spcPts val="375"/>
        </a:spcBef>
        <a:buFont typeface="Arial" panose="020B0604020202020204" pitchFamily="34" charset="0"/>
        <a:buChar char="•"/>
        <a:defRPr sz="1200" kern="1200" spc="15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20000"/>
        </a:lnSpc>
        <a:spcBef>
          <a:spcPts val="375"/>
        </a:spcBef>
        <a:buFont typeface="Arial" panose="020B0604020202020204" pitchFamily="34" charset="0"/>
        <a:buChar char="•"/>
        <a:defRPr sz="1200" kern="1200" spc="15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4E684-10F4-4CC3-A0B9-F03AA7BE37CF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257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CA441A42-8CA3-B55E-F074-71C86F26D41B}"/>
              </a:ext>
            </a:extLst>
          </p:cNvPr>
          <p:cNvGrpSpPr/>
          <p:nvPr/>
        </p:nvGrpSpPr>
        <p:grpSpPr>
          <a:xfrm>
            <a:off x="0" y="-3777"/>
            <a:ext cx="9119334" cy="6836775"/>
            <a:chOff x="0" y="-3777"/>
            <a:chExt cx="9119334" cy="6836775"/>
          </a:xfrm>
        </p:grpSpPr>
        <p:sp>
          <p:nvSpPr>
            <p:cNvPr id="74" name="右矢印 73"/>
            <p:cNvSpPr/>
            <p:nvPr/>
          </p:nvSpPr>
          <p:spPr>
            <a:xfrm rot="10800000" flipH="1">
              <a:off x="6118795" y="2915485"/>
              <a:ext cx="440701" cy="1163323"/>
            </a:xfrm>
            <a:prstGeom prst="rightArrow">
              <a:avLst>
                <a:gd name="adj1" fmla="val 100000"/>
                <a:gd name="adj2" fmla="val 50000"/>
              </a:avLst>
            </a:prstGeom>
            <a:solidFill>
              <a:schemeClr val="bg1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5" name="二等辺三角形 84"/>
            <p:cNvSpPr/>
            <p:nvPr/>
          </p:nvSpPr>
          <p:spPr>
            <a:xfrm>
              <a:off x="2464916" y="6018511"/>
              <a:ext cx="1863243" cy="327504"/>
            </a:xfrm>
            <a:prstGeom prst="triangle">
              <a:avLst>
                <a:gd name="adj" fmla="val 49588"/>
              </a:avLst>
            </a:prstGeom>
            <a:solidFill>
              <a:schemeClr val="bg1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/>
            <p:cNvSpPr/>
            <p:nvPr/>
          </p:nvSpPr>
          <p:spPr>
            <a:xfrm>
              <a:off x="4825235" y="1498137"/>
              <a:ext cx="1179235" cy="653585"/>
            </a:xfrm>
            <a:prstGeom prst="rect">
              <a:avLst/>
            </a:prstGeom>
            <a:gradFill>
              <a:gsLst>
                <a:gs pos="0">
                  <a:schemeClr val="accent5">
                    <a:lumMod val="110000"/>
                    <a:satMod val="105000"/>
                    <a:tint val="67000"/>
                    <a:alpha val="9000"/>
                  </a:schemeClr>
                </a:gs>
                <a:gs pos="50000">
                  <a:schemeClr val="accent5">
                    <a:lumMod val="105000"/>
                    <a:satMod val="103000"/>
                    <a:tint val="73000"/>
                  </a:schemeClr>
                </a:gs>
                <a:gs pos="100000">
                  <a:schemeClr val="accent5">
                    <a:lumMod val="105000"/>
                    <a:satMod val="109000"/>
                    <a:tint val="81000"/>
                  </a:schemeClr>
                </a:gs>
              </a:gsLst>
            </a:gradFill>
            <a:ln>
              <a:noFill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 sz="1000" b="1" dirty="0">
                <a:solidFill>
                  <a:srgbClr val="002060"/>
                </a:solidFill>
              </a:endParaRPr>
            </a:p>
          </p:txBody>
        </p:sp>
        <p:sp>
          <p:nvSpPr>
            <p:cNvPr id="77" name="正方形/長方形 76"/>
            <p:cNvSpPr/>
            <p:nvPr/>
          </p:nvSpPr>
          <p:spPr>
            <a:xfrm>
              <a:off x="3438558" y="1489583"/>
              <a:ext cx="1258373" cy="653585"/>
            </a:xfrm>
            <a:prstGeom prst="rect">
              <a:avLst/>
            </a:prstGeom>
            <a:gradFill>
              <a:gsLst>
                <a:gs pos="0">
                  <a:schemeClr val="accent5">
                    <a:lumMod val="110000"/>
                    <a:satMod val="105000"/>
                    <a:tint val="67000"/>
                    <a:alpha val="9000"/>
                  </a:schemeClr>
                </a:gs>
                <a:gs pos="50000">
                  <a:schemeClr val="accent5">
                    <a:lumMod val="105000"/>
                    <a:satMod val="103000"/>
                    <a:tint val="73000"/>
                  </a:schemeClr>
                </a:gs>
                <a:gs pos="100000">
                  <a:schemeClr val="accent5">
                    <a:lumMod val="105000"/>
                    <a:satMod val="109000"/>
                    <a:tint val="81000"/>
                  </a:schemeClr>
                </a:gs>
              </a:gsLst>
            </a:gradFill>
            <a:ln>
              <a:noFill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 sz="1000" b="1" dirty="0">
                <a:solidFill>
                  <a:srgbClr val="002060"/>
                </a:solidFill>
              </a:endParaRPr>
            </a:p>
          </p:txBody>
        </p:sp>
        <p:sp>
          <p:nvSpPr>
            <p:cNvPr id="76" name="正方形/長方形 75"/>
            <p:cNvSpPr/>
            <p:nvPr/>
          </p:nvSpPr>
          <p:spPr>
            <a:xfrm>
              <a:off x="366896" y="1504770"/>
              <a:ext cx="2970293" cy="653585"/>
            </a:xfrm>
            <a:prstGeom prst="rect">
              <a:avLst/>
            </a:prstGeom>
            <a:gradFill>
              <a:gsLst>
                <a:gs pos="0">
                  <a:schemeClr val="accent5">
                    <a:lumMod val="110000"/>
                    <a:satMod val="105000"/>
                    <a:tint val="67000"/>
                    <a:alpha val="9000"/>
                  </a:schemeClr>
                </a:gs>
                <a:gs pos="50000">
                  <a:schemeClr val="accent5">
                    <a:lumMod val="105000"/>
                    <a:satMod val="103000"/>
                    <a:tint val="73000"/>
                  </a:schemeClr>
                </a:gs>
                <a:gs pos="100000">
                  <a:schemeClr val="accent5">
                    <a:lumMod val="105000"/>
                    <a:satMod val="109000"/>
                    <a:tint val="81000"/>
                  </a:schemeClr>
                </a:gs>
              </a:gsLst>
            </a:gradFill>
            <a:ln>
              <a:noFill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 sz="1000" b="1" dirty="0">
                <a:solidFill>
                  <a:srgbClr val="002060"/>
                </a:solidFill>
              </a:endParaRPr>
            </a:p>
          </p:txBody>
        </p:sp>
        <p:sp>
          <p:nvSpPr>
            <p:cNvPr id="4" name="二等辺三角形 3"/>
            <p:cNvSpPr/>
            <p:nvPr/>
          </p:nvSpPr>
          <p:spPr>
            <a:xfrm>
              <a:off x="2464916" y="2083304"/>
              <a:ext cx="1863243" cy="327504"/>
            </a:xfrm>
            <a:prstGeom prst="triangle">
              <a:avLst>
                <a:gd name="adj" fmla="val 49588"/>
              </a:avLst>
            </a:prstGeom>
            <a:solidFill>
              <a:schemeClr val="bg1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4" name="二等辺三角形 113"/>
            <p:cNvSpPr/>
            <p:nvPr/>
          </p:nvSpPr>
          <p:spPr>
            <a:xfrm>
              <a:off x="6377167" y="1674690"/>
              <a:ext cx="2742167" cy="3128551"/>
            </a:xfrm>
            <a:prstGeom prst="triangle">
              <a:avLst/>
            </a:prstGeom>
            <a:gradFill>
              <a:gsLst>
                <a:gs pos="35000">
                  <a:schemeClr val="accent2">
                    <a:lumMod val="75000"/>
                  </a:schemeClr>
                </a:gs>
                <a:gs pos="0">
                  <a:schemeClr val="accent2">
                    <a:lumMod val="50000"/>
                  </a:schemeClr>
                </a:gs>
                <a:gs pos="71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" name="テキスト ボックス 46"/>
            <p:cNvSpPr txBox="1"/>
            <p:nvPr/>
          </p:nvSpPr>
          <p:spPr>
            <a:xfrm>
              <a:off x="382071" y="4872228"/>
              <a:ext cx="5615393" cy="1131079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108000" indent="-457200">
                <a:spcAft>
                  <a:spcPts val="600"/>
                </a:spcAft>
              </a:pPr>
              <a:r>
                <a:rPr kumimoji="1" lang="en-US" altLang="ja-JP" sz="1000" dirty="0">
                  <a:solidFill>
                    <a:srgbClr val="002060"/>
                  </a:solidFill>
                </a:rPr>
                <a:t>【</a:t>
              </a:r>
              <a:r>
                <a:rPr kumimoji="1" lang="ja-JP" altLang="en-US" sz="1000" dirty="0">
                  <a:solidFill>
                    <a:srgbClr val="002060"/>
                  </a:solidFill>
                </a:rPr>
                <a:t>教育課程の特色・他大学との差別化ポイント</a:t>
              </a:r>
              <a:r>
                <a:rPr kumimoji="1" lang="en-US" altLang="ja-JP" sz="1000" dirty="0">
                  <a:solidFill>
                    <a:srgbClr val="002060"/>
                  </a:solidFill>
                </a:rPr>
                <a:t>】</a:t>
              </a:r>
            </a:p>
            <a:p>
              <a:pPr marL="108000" indent="-457200">
                <a:spcAft>
                  <a:spcPts val="300"/>
                </a:spcAft>
              </a:pPr>
              <a:r>
                <a:rPr lang="ja-JP" altLang="en-US" sz="850" dirty="0">
                  <a:solidFill>
                    <a:srgbClr val="002060"/>
                  </a:solidFill>
                </a:rPr>
                <a:t>・</a:t>
              </a:r>
              <a:r>
                <a:rPr lang="ja-JP" altLang="en-US" sz="850" u="sng" dirty="0">
                  <a:solidFill>
                    <a:srgbClr val="002060"/>
                  </a:solidFill>
                </a:rPr>
                <a:t>ビジネスに関する基礎理論をベースに</a:t>
              </a:r>
              <a:r>
                <a:rPr lang="en-US" altLang="ja-JP" sz="850" u="sng" dirty="0">
                  <a:solidFill>
                    <a:srgbClr val="002060"/>
                  </a:solidFill>
                </a:rPr>
                <a:t>AI</a:t>
              </a:r>
              <a:r>
                <a:rPr lang="ja-JP" altLang="en-US" sz="850" u="sng" dirty="0">
                  <a:solidFill>
                    <a:srgbClr val="002060"/>
                  </a:solidFill>
                </a:rPr>
                <a:t>やデータサイエンスを習得</a:t>
              </a:r>
              <a:r>
                <a:rPr lang="ja-JP" altLang="en-US" sz="850" dirty="0">
                  <a:solidFill>
                    <a:srgbClr val="002060"/>
                  </a:solidFill>
                </a:rPr>
                <a:t>。</a:t>
              </a:r>
              <a:endParaRPr lang="en-US" altLang="ja-JP" sz="850" dirty="0">
                <a:solidFill>
                  <a:srgbClr val="002060"/>
                </a:solidFill>
              </a:endParaRPr>
            </a:p>
            <a:p>
              <a:pPr marL="108000" indent="-457200">
                <a:spcAft>
                  <a:spcPts val="300"/>
                </a:spcAft>
              </a:pPr>
              <a:r>
                <a:rPr lang="ja-JP" altLang="en-US" sz="850" dirty="0">
                  <a:solidFill>
                    <a:srgbClr val="002060"/>
                  </a:solidFill>
                </a:rPr>
                <a:t>・スキル・理論科目への</a:t>
              </a:r>
              <a:r>
                <a:rPr lang="ja-JP" altLang="en-US" sz="850" u="sng" dirty="0">
                  <a:solidFill>
                    <a:srgbClr val="002060"/>
                  </a:solidFill>
                </a:rPr>
                <a:t>動機付けのため、アクティブラーニングによる実践経験</a:t>
              </a:r>
              <a:r>
                <a:rPr lang="ja-JP" altLang="en-US" sz="850" dirty="0">
                  <a:solidFill>
                    <a:srgbClr val="002060"/>
                  </a:solidFill>
                </a:rPr>
                <a:t>を獲得。</a:t>
              </a:r>
              <a:endParaRPr lang="en-US" altLang="ja-JP" sz="850" dirty="0">
                <a:solidFill>
                  <a:srgbClr val="002060"/>
                </a:solidFill>
              </a:endParaRPr>
            </a:p>
            <a:p>
              <a:pPr marL="108000" indent="-457200">
                <a:spcAft>
                  <a:spcPts val="300"/>
                </a:spcAft>
              </a:pPr>
              <a:r>
                <a:rPr lang="ja-JP" altLang="en-US" sz="850" dirty="0">
                  <a:solidFill>
                    <a:srgbClr val="002060"/>
                  </a:solidFill>
                </a:rPr>
                <a:t>・各種企業との連携を通じて</a:t>
              </a:r>
              <a:r>
                <a:rPr lang="ja-JP" altLang="en-US" sz="850" u="sng" dirty="0">
                  <a:solidFill>
                    <a:srgbClr val="002060"/>
                  </a:solidFill>
                </a:rPr>
                <a:t>実データを活用した実践的なカリキュラム</a:t>
              </a:r>
              <a:r>
                <a:rPr lang="ja-JP" altLang="en-US" sz="850">
                  <a:solidFill>
                    <a:srgbClr val="002060"/>
                  </a:solidFill>
                </a:rPr>
                <a:t>を展開。</a:t>
              </a:r>
              <a:endParaRPr lang="en-US" altLang="ja-JP" sz="850" dirty="0">
                <a:solidFill>
                  <a:srgbClr val="002060"/>
                </a:solidFill>
              </a:endParaRPr>
            </a:p>
            <a:p>
              <a:pPr marL="108000" indent="-457200">
                <a:spcAft>
                  <a:spcPts val="300"/>
                </a:spcAft>
              </a:pPr>
              <a:r>
                <a:rPr lang="ja-JP" altLang="en-US" sz="850" dirty="0">
                  <a:solidFill>
                    <a:srgbClr val="002060"/>
                  </a:solidFill>
                </a:rPr>
                <a:t>・データサイエンスに関する共同研究や指定寄付等への展開によって、</a:t>
              </a:r>
              <a:r>
                <a:rPr lang="ja-JP" altLang="en-US" sz="850" u="sng" dirty="0">
                  <a:solidFill>
                    <a:srgbClr val="002060"/>
                  </a:solidFill>
                </a:rPr>
                <a:t>教育と研究の好循環を創出</a:t>
              </a:r>
              <a:r>
                <a:rPr lang="ja-JP" altLang="en-US" sz="850" dirty="0">
                  <a:solidFill>
                    <a:srgbClr val="002060"/>
                  </a:solidFill>
                </a:rPr>
                <a:t>。</a:t>
              </a:r>
              <a:endParaRPr lang="en-US" altLang="ja-JP" sz="850" dirty="0">
                <a:solidFill>
                  <a:srgbClr val="002060"/>
                </a:solidFill>
              </a:endParaRPr>
            </a:p>
            <a:p>
              <a:pPr marL="108000" indent="-457200">
                <a:spcAft>
                  <a:spcPts val="300"/>
                </a:spcAft>
              </a:pPr>
              <a:r>
                <a:rPr lang="ja-JP" altLang="en-US" sz="850" dirty="0">
                  <a:solidFill>
                    <a:srgbClr val="002060"/>
                  </a:solidFill>
                </a:rPr>
                <a:t>・実務経験や国籍等の</a:t>
              </a:r>
              <a:r>
                <a:rPr lang="ja-JP" altLang="en-US" sz="850" u="sng" dirty="0">
                  <a:solidFill>
                    <a:srgbClr val="002060"/>
                  </a:solidFill>
                </a:rPr>
                <a:t>多様性に配慮した教員編成</a:t>
              </a:r>
              <a:r>
                <a:rPr lang="ja-JP" altLang="en-US" sz="850" dirty="0">
                  <a:solidFill>
                    <a:srgbClr val="002060"/>
                  </a:solidFill>
                </a:rPr>
                <a:t>によって</a:t>
              </a:r>
              <a:r>
                <a:rPr lang="ja-JP" altLang="en-US" sz="850" u="sng" dirty="0">
                  <a:solidFill>
                    <a:srgbClr val="002060"/>
                  </a:solidFill>
                </a:rPr>
                <a:t>実務志向の教育やグローバルコースの設置等を検討</a:t>
              </a:r>
              <a:r>
                <a:rPr lang="ja-JP" altLang="en-US" sz="800" dirty="0">
                  <a:solidFill>
                    <a:srgbClr val="002060"/>
                  </a:solidFill>
                </a:rPr>
                <a:t>。</a:t>
              </a:r>
              <a:endParaRPr lang="en-US" altLang="ja-JP" sz="800" dirty="0">
                <a:solidFill>
                  <a:srgbClr val="002060"/>
                </a:solidFill>
              </a:endParaRPr>
            </a:p>
          </p:txBody>
        </p:sp>
        <p:sp>
          <p:nvSpPr>
            <p:cNvPr id="31" name="正方形/長方形 30"/>
            <p:cNvSpPr/>
            <p:nvPr/>
          </p:nvSpPr>
          <p:spPr>
            <a:xfrm>
              <a:off x="339489" y="2417211"/>
              <a:ext cx="5723855" cy="3713733"/>
            </a:xfrm>
            <a:prstGeom prst="rect">
              <a:avLst/>
            </a:prstGeom>
            <a:noFill/>
            <a:ln>
              <a:prstDash val="dash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6" name="グループ化 5">
              <a:extLst>
                <a:ext uri="{FF2B5EF4-FFF2-40B4-BE49-F238E27FC236}">
                  <a16:creationId xmlns:a16="http://schemas.microsoft.com/office/drawing/2014/main" id="{3FFA19EF-BD81-33F7-5FD9-73B44C5C2DDA}"/>
                </a:ext>
              </a:extLst>
            </p:cNvPr>
            <p:cNvGrpSpPr/>
            <p:nvPr/>
          </p:nvGrpSpPr>
          <p:grpSpPr>
            <a:xfrm>
              <a:off x="0" y="-3777"/>
              <a:ext cx="8554070" cy="518858"/>
              <a:chOff x="0" y="-3777"/>
              <a:chExt cx="8554070" cy="518858"/>
            </a:xfrm>
          </p:grpSpPr>
          <p:sp>
            <p:nvSpPr>
              <p:cNvPr id="2" name="正方形/長方形 1">
                <a:extLst>
                  <a:ext uri="{FF2B5EF4-FFF2-40B4-BE49-F238E27FC236}">
                    <a16:creationId xmlns:a16="http://schemas.microsoft.com/office/drawing/2014/main" id="{C8AF4371-E0F6-61E1-128F-AEAD14D05921}"/>
                  </a:ext>
                </a:extLst>
              </p:cNvPr>
              <p:cNvSpPr/>
              <p:nvPr/>
            </p:nvSpPr>
            <p:spPr>
              <a:xfrm>
                <a:off x="0" y="-3777"/>
                <a:ext cx="8554070" cy="518858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テキスト ボックス 6">
                <a:extLst>
                  <a:ext uri="{FF2B5EF4-FFF2-40B4-BE49-F238E27FC236}">
                    <a16:creationId xmlns:a16="http://schemas.microsoft.com/office/drawing/2014/main" id="{5C6A356B-31AC-F874-5478-3AB52A0D128E}"/>
                  </a:ext>
                </a:extLst>
              </p:cNvPr>
              <p:cNvSpPr txBox="1"/>
              <p:nvPr/>
            </p:nvSpPr>
            <p:spPr>
              <a:xfrm>
                <a:off x="3381434" y="37679"/>
                <a:ext cx="238113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2400" b="1" dirty="0">
                    <a:solidFill>
                      <a:schemeClr val="bg1"/>
                    </a:solidFill>
                    <a:latin typeface="+mn-ea"/>
                  </a:rPr>
                  <a:t>関西大学　</a:t>
                </a:r>
              </a:p>
            </p:txBody>
          </p:sp>
          <p:sp>
            <p:nvSpPr>
              <p:cNvPr id="8" name="テキスト ボックス 7">
                <a:extLst>
                  <a:ext uri="{FF2B5EF4-FFF2-40B4-BE49-F238E27FC236}">
                    <a16:creationId xmlns:a16="http://schemas.microsoft.com/office/drawing/2014/main" id="{00385AAC-C707-BBC7-5AE2-F06876C154A4}"/>
                  </a:ext>
                </a:extLst>
              </p:cNvPr>
              <p:cNvSpPr txBox="1"/>
              <p:nvPr/>
            </p:nvSpPr>
            <p:spPr>
              <a:xfrm>
                <a:off x="181265" y="83846"/>
                <a:ext cx="348135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b="1" dirty="0">
                    <a:solidFill>
                      <a:schemeClr val="bg1"/>
                    </a:solidFill>
                    <a:latin typeface="+mn-ea"/>
                  </a:rPr>
                  <a:t>令和５年度選定　支援１</a:t>
                </a:r>
              </a:p>
            </p:txBody>
          </p:sp>
        </p:grpSp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CE349CFA-63EA-2A02-A6EA-E3B33E5727B1}"/>
                </a:ext>
              </a:extLst>
            </p:cNvPr>
            <p:cNvSpPr txBox="1"/>
            <p:nvPr/>
          </p:nvSpPr>
          <p:spPr>
            <a:xfrm>
              <a:off x="6306070" y="543876"/>
              <a:ext cx="2754444" cy="106182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ja-JP" altLang="en-US" sz="900" b="1" dirty="0"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＜基本情報＞</a:t>
              </a:r>
              <a:endPara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</a:endParaRPr>
            </a:p>
            <a:p>
              <a:r>
                <a:rPr lang="ja-JP" altLang="en-US" sz="900" dirty="0"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改組予定年度：令和</a:t>
              </a:r>
              <a:r>
                <a:rPr lang="en-US" altLang="ja-JP" sz="900" dirty="0"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7</a:t>
              </a:r>
              <a:r>
                <a:rPr lang="ja-JP" altLang="en-US" sz="900" dirty="0"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年度（</a:t>
              </a:r>
              <a:r>
                <a:rPr lang="en-US" altLang="ja-JP" sz="900" dirty="0"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2025</a:t>
              </a:r>
              <a:r>
                <a:rPr lang="ja-JP" altLang="en-US" sz="900" dirty="0"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年度）</a:t>
              </a:r>
              <a:endParaRPr lang="en-US" altLang="ja-JP" sz="900" dirty="0">
                <a:latin typeface="游ゴシック" panose="020B0400000000000000" pitchFamily="50" charset="-128"/>
                <a:ea typeface="游ゴシック" panose="020B0400000000000000" pitchFamily="50" charset="-128"/>
              </a:endParaRPr>
            </a:p>
            <a:p>
              <a:r>
                <a:rPr lang="ja-JP" altLang="en-US" sz="900" dirty="0">
                  <a:latin typeface="游ゴシック" panose="020B0400000000000000" pitchFamily="50" charset="-128"/>
                </a:rPr>
                <a:t>改組内容：学部の新設</a:t>
              </a:r>
              <a:endParaRPr lang="en-US" altLang="ja-JP" sz="900" dirty="0">
                <a:latin typeface="游ゴシック" panose="020B0400000000000000" pitchFamily="50" charset="-128"/>
              </a:endParaRPr>
            </a:p>
            <a:p>
              <a:r>
                <a:rPr lang="ja-JP" altLang="en-US" sz="900" dirty="0"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設置等組織名：ビジネスデータサイエンス学部</a:t>
              </a:r>
              <a:endParaRPr lang="en-US" altLang="ja-JP" sz="900" dirty="0">
                <a:latin typeface="游ゴシック" panose="020B0400000000000000" pitchFamily="50" charset="-128"/>
                <a:ea typeface="游ゴシック" panose="020B0400000000000000" pitchFamily="50" charset="-128"/>
              </a:endParaRPr>
            </a:p>
            <a:p>
              <a:r>
                <a:rPr lang="ja-JP" altLang="en-US" sz="900" dirty="0"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　　　　　　　ビジネスデータサイエンス学科</a:t>
              </a:r>
              <a:endParaRPr lang="en-US" altLang="ja-JP" sz="900" dirty="0">
                <a:latin typeface="游ゴシック" panose="020B0400000000000000" pitchFamily="50" charset="-128"/>
                <a:ea typeface="游ゴシック" panose="020B0400000000000000" pitchFamily="50" charset="-128"/>
              </a:endParaRPr>
            </a:p>
            <a:p>
              <a:r>
                <a:rPr lang="ja-JP" altLang="en-US" sz="900" dirty="0"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入学定員</a:t>
              </a:r>
              <a:r>
                <a:rPr lang="ja-JP" altLang="en-US" sz="900" dirty="0">
                  <a:latin typeface="游ゴシック" panose="020B0400000000000000" pitchFamily="50" charset="-128"/>
                  <a:ea typeface="游ゴシック" panose="020B0400000000000000" pitchFamily="50" charset="-128"/>
                  <a:sym typeface="Wingdings" panose="05000000000000000000" pitchFamily="2" charset="2"/>
                </a:rPr>
                <a:t>：</a:t>
              </a:r>
              <a:r>
                <a:rPr lang="en-US" altLang="ja-JP" sz="900" dirty="0">
                  <a:latin typeface="游ゴシック" panose="020B0400000000000000" pitchFamily="50" charset="-128"/>
                  <a:ea typeface="游ゴシック" panose="020B0400000000000000" pitchFamily="50" charset="-128"/>
                  <a:sym typeface="Wingdings" panose="05000000000000000000" pitchFamily="2" charset="2"/>
                </a:rPr>
                <a:t>【</a:t>
              </a:r>
              <a:r>
                <a:rPr lang="ja-JP" altLang="en-US" sz="900" dirty="0">
                  <a:latin typeface="游ゴシック" panose="020B0400000000000000" pitchFamily="50" charset="-128"/>
                  <a:ea typeface="游ゴシック" panose="020B0400000000000000" pitchFamily="50" charset="-128"/>
                  <a:sym typeface="Wingdings" panose="05000000000000000000" pitchFamily="2" charset="2"/>
                </a:rPr>
                <a:t>令和</a:t>
              </a:r>
              <a:r>
                <a:rPr lang="en-US" altLang="ja-JP" sz="900" dirty="0">
                  <a:latin typeface="游ゴシック" panose="020B0400000000000000" pitchFamily="50" charset="-128"/>
                  <a:ea typeface="游ゴシック" panose="020B0400000000000000" pitchFamily="50" charset="-128"/>
                  <a:sym typeface="Wingdings" panose="05000000000000000000" pitchFamily="2" charset="2"/>
                </a:rPr>
                <a:t>7</a:t>
              </a:r>
              <a:r>
                <a:rPr lang="ja-JP" altLang="en-US" sz="900" dirty="0">
                  <a:latin typeface="游ゴシック" panose="020B0400000000000000" pitchFamily="50" charset="-128"/>
                  <a:ea typeface="游ゴシック" panose="020B0400000000000000" pitchFamily="50" charset="-128"/>
                  <a:sym typeface="Wingdings" panose="05000000000000000000" pitchFamily="2" charset="2"/>
                </a:rPr>
                <a:t>新設</a:t>
              </a:r>
              <a:r>
                <a:rPr lang="en-US" altLang="ja-JP" sz="900" dirty="0">
                  <a:latin typeface="游ゴシック" panose="020B0400000000000000" pitchFamily="50" charset="-128"/>
                  <a:ea typeface="游ゴシック" panose="020B0400000000000000" pitchFamily="50" charset="-128"/>
                  <a:sym typeface="Wingdings" panose="05000000000000000000" pitchFamily="2" charset="2"/>
                </a:rPr>
                <a:t>】350</a:t>
              </a:r>
              <a:r>
                <a:rPr lang="ja-JP" altLang="en-US" sz="900" dirty="0"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名</a:t>
              </a:r>
              <a:endParaRPr lang="en-US" altLang="ja-JP" sz="900" dirty="0">
                <a:latin typeface="游ゴシック" panose="020B0400000000000000" pitchFamily="50" charset="-128"/>
                <a:ea typeface="游ゴシック" panose="020B0400000000000000" pitchFamily="50" charset="-128"/>
              </a:endParaRPr>
            </a:p>
            <a:p>
              <a:r>
                <a:rPr lang="ja-JP" altLang="en-US" sz="900" dirty="0"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所在地：大阪府吹田市</a:t>
              </a:r>
              <a:endParaRPr lang="ja-JP" altLang="en-US" sz="900" b="1" dirty="0">
                <a:latin typeface="游ゴシック" panose="020B0400000000000000" pitchFamily="50" charset="-128"/>
                <a:ea typeface="游ゴシック" panose="020B0400000000000000" pitchFamily="50" charset="-128"/>
              </a:endParaRPr>
            </a:p>
          </p:txBody>
        </p:sp>
        <p:pic>
          <p:nvPicPr>
            <p:cNvPr id="5" name="図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13926" y="23203"/>
              <a:ext cx="463892" cy="463892"/>
            </a:xfrm>
            <a:prstGeom prst="rect">
              <a:avLst/>
            </a:prstGeom>
          </p:spPr>
        </p:pic>
        <p:sp>
          <p:nvSpPr>
            <p:cNvPr id="19" name="正方形/長方形 18"/>
            <p:cNvSpPr/>
            <p:nvPr/>
          </p:nvSpPr>
          <p:spPr>
            <a:xfrm>
              <a:off x="4613923" y="2968435"/>
              <a:ext cx="1332000" cy="1867382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/>
            <p:cNvSpPr/>
            <p:nvPr/>
          </p:nvSpPr>
          <p:spPr>
            <a:xfrm>
              <a:off x="4613921" y="2753749"/>
              <a:ext cx="1332000" cy="2139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900" b="1" dirty="0"/>
                <a:t>データサイエンス科目</a:t>
              </a:r>
            </a:p>
          </p:txBody>
        </p:sp>
        <p:sp>
          <p:nvSpPr>
            <p:cNvPr id="26" name="正方形/長方形 25"/>
            <p:cNvSpPr/>
            <p:nvPr/>
          </p:nvSpPr>
          <p:spPr>
            <a:xfrm>
              <a:off x="426923" y="2968435"/>
              <a:ext cx="1332000" cy="1855557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60000"/>
                    <a:lumOff val="40000"/>
                  </a:schemeClr>
                </a:gs>
                <a:gs pos="50000">
                  <a:schemeClr val="accent2">
                    <a:lumMod val="40000"/>
                    <a:lumOff val="60000"/>
                  </a:schemeClr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正方形/長方形 26"/>
            <p:cNvSpPr/>
            <p:nvPr/>
          </p:nvSpPr>
          <p:spPr>
            <a:xfrm>
              <a:off x="426921" y="2753749"/>
              <a:ext cx="1332000" cy="213932"/>
            </a:xfrm>
            <a:prstGeom prst="rect">
              <a:avLst/>
            </a:prstGeom>
            <a:solidFill>
              <a:srgbClr val="EB6C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900" b="1" dirty="0"/>
                <a:t>ビジネス科目</a:t>
              </a:r>
              <a:endParaRPr kumimoji="1" lang="ja-JP" altLang="en-US" sz="900" b="1" dirty="0"/>
            </a:p>
          </p:txBody>
        </p:sp>
        <p:sp>
          <p:nvSpPr>
            <p:cNvPr id="36" name="正方形/長方形 35"/>
            <p:cNvSpPr/>
            <p:nvPr/>
          </p:nvSpPr>
          <p:spPr>
            <a:xfrm>
              <a:off x="2418139" y="2968435"/>
              <a:ext cx="1486402" cy="1867637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</a:schemeClr>
                </a:gs>
                <a:gs pos="50000">
                  <a:schemeClr val="accent6">
                    <a:lumMod val="40000"/>
                    <a:lumOff val="60000"/>
                  </a:schemeClr>
                </a:gs>
                <a:gs pos="100000">
                  <a:schemeClr val="accent6">
                    <a:lumMod val="20000"/>
                    <a:lumOff val="8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" name="正方形/長方形 36"/>
            <p:cNvSpPr/>
            <p:nvPr/>
          </p:nvSpPr>
          <p:spPr>
            <a:xfrm>
              <a:off x="2418137" y="2753749"/>
              <a:ext cx="1486402" cy="21393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850" b="1" dirty="0"/>
                <a:t>アクティブラーニング科目</a:t>
              </a:r>
              <a:endParaRPr kumimoji="1" lang="ja-JP" altLang="en-US" sz="850" b="1" dirty="0"/>
            </a:p>
          </p:txBody>
        </p:sp>
        <p:sp>
          <p:nvSpPr>
            <p:cNvPr id="24" name="環状矢印 23"/>
            <p:cNvSpPr/>
            <p:nvPr/>
          </p:nvSpPr>
          <p:spPr>
            <a:xfrm>
              <a:off x="1542465" y="3100666"/>
              <a:ext cx="998082" cy="978408"/>
            </a:xfrm>
            <a:prstGeom prst="circularArrow">
              <a:avLst>
                <a:gd name="adj1" fmla="val 16421"/>
                <a:gd name="adj2" fmla="val 1184537"/>
                <a:gd name="adj3" fmla="val 19619472"/>
                <a:gd name="adj4" fmla="val 12200793"/>
                <a:gd name="adj5" fmla="val 16152"/>
              </a:avLst>
            </a:prstGeom>
            <a:solidFill>
              <a:schemeClr val="accent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35" name="環状矢印 34"/>
            <p:cNvSpPr/>
            <p:nvPr/>
          </p:nvSpPr>
          <p:spPr>
            <a:xfrm flipH="1" flipV="1">
              <a:off x="1560133" y="3417461"/>
              <a:ext cx="998082" cy="978408"/>
            </a:xfrm>
            <a:prstGeom prst="circularArrow">
              <a:avLst>
                <a:gd name="adj1" fmla="val 16421"/>
                <a:gd name="adj2" fmla="val 1184537"/>
                <a:gd name="adj3" fmla="val 19619472"/>
                <a:gd name="adj4" fmla="val 12200793"/>
                <a:gd name="adj5" fmla="val 16152"/>
              </a:avLst>
            </a:prstGeom>
            <a:solidFill>
              <a:schemeClr val="accent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32" name="テキスト ボックス 31"/>
            <p:cNvSpPr txBox="1"/>
            <p:nvPr/>
          </p:nvSpPr>
          <p:spPr>
            <a:xfrm>
              <a:off x="1613864" y="3580644"/>
              <a:ext cx="86484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往 還</a:t>
              </a:r>
            </a:p>
          </p:txBody>
        </p:sp>
        <p:sp>
          <p:nvSpPr>
            <p:cNvPr id="39" name="テキスト ボックス 38"/>
            <p:cNvSpPr txBox="1"/>
            <p:nvPr/>
          </p:nvSpPr>
          <p:spPr>
            <a:xfrm>
              <a:off x="6065140" y="3060357"/>
              <a:ext cx="369333" cy="861774"/>
            </a:xfrm>
            <a:prstGeom prst="rect">
              <a:avLst/>
            </a:prstGeom>
            <a:noFill/>
            <a:ln>
              <a:noFill/>
            </a:ln>
          </p:spPr>
          <p:txBody>
            <a:bodyPr vert="eaVert" wrap="none" rtlCol="0">
              <a:spAutoFit/>
            </a:bodyPr>
            <a:lstStyle/>
            <a:p>
              <a:r>
                <a:rPr lang="ja-JP" altLang="en-US" sz="1200" dirty="0"/>
                <a:t>養成する力</a:t>
              </a:r>
              <a:endParaRPr kumimoji="1" lang="ja-JP" altLang="en-US" sz="1200" dirty="0"/>
            </a:p>
          </p:txBody>
        </p:sp>
        <p:sp>
          <p:nvSpPr>
            <p:cNvPr id="51" name="テキスト ボックス 50"/>
            <p:cNvSpPr txBox="1"/>
            <p:nvPr/>
          </p:nvSpPr>
          <p:spPr>
            <a:xfrm>
              <a:off x="6377167" y="4872228"/>
              <a:ext cx="2700651" cy="1908215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ja-JP" altLang="en-US" sz="900" dirty="0">
                  <a:solidFill>
                    <a:srgbClr val="002060"/>
                  </a:solidFill>
                </a:rPr>
                <a:t>①現場経験に裏打ちされたビジネス力</a:t>
              </a:r>
              <a:endParaRPr lang="en-US" altLang="ja-JP" sz="900" dirty="0">
                <a:solidFill>
                  <a:srgbClr val="002060"/>
                </a:solidFill>
              </a:endParaRPr>
            </a:p>
            <a:p>
              <a:pPr marL="108000" indent="-457200">
                <a:spcAft>
                  <a:spcPts val="600"/>
                </a:spcAft>
              </a:pPr>
              <a:r>
                <a:rPr kumimoji="1" lang="ja-JP" altLang="en-US" sz="800" dirty="0">
                  <a:solidFill>
                    <a:srgbClr val="002060"/>
                  </a:solidFill>
                </a:rPr>
                <a:t>　現実のビジネスにおける課題を理解し解決する</a:t>
              </a:r>
              <a:r>
                <a:rPr kumimoji="1" lang="ja-JP" altLang="en-US" sz="800" b="1" u="sng" dirty="0">
                  <a:solidFill>
                    <a:srgbClr val="FF0000"/>
                  </a:solidFill>
                </a:rPr>
                <a:t>課題解決力</a:t>
              </a:r>
              <a:r>
                <a:rPr kumimoji="1" lang="ja-JP" altLang="en-US" sz="800" dirty="0">
                  <a:solidFill>
                    <a:srgbClr val="002060"/>
                  </a:solidFill>
                </a:rPr>
                <a:t>。また、他者に対する敬意を持ち、チームビルディングを行う</a:t>
              </a:r>
              <a:r>
                <a:rPr kumimoji="1" lang="ja-JP" altLang="en-US" sz="800" b="1" u="sng" dirty="0">
                  <a:solidFill>
                    <a:srgbClr val="FF0000"/>
                  </a:solidFill>
                </a:rPr>
                <a:t>コミュニケーション力</a:t>
              </a:r>
              <a:r>
                <a:rPr kumimoji="1" lang="ja-JP" altLang="en-US" sz="800" dirty="0">
                  <a:solidFill>
                    <a:srgbClr val="002060"/>
                  </a:solidFill>
                </a:rPr>
                <a:t>。</a:t>
              </a:r>
              <a:endParaRPr kumimoji="1" lang="en-US" altLang="ja-JP" sz="900" dirty="0">
                <a:solidFill>
                  <a:srgbClr val="002060"/>
                </a:solidFill>
              </a:endParaRPr>
            </a:p>
            <a:p>
              <a:r>
                <a:rPr lang="ja-JP" altLang="en-US" sz="1000" dirty="0">
                  <a:solidFill>
                    <a:srgbClr val="002060"/>
                  </a:solidFill>
                </a:rPr>
                <a:t>②能力の礎となるデータサイエンス力</a:t>
              </a:r>
              <a:endParaRPr lang="en-US" altLang="ja-JP" sz="1000" dirty="0">
                <a:solidFill>
                  <a:srgbClr val="002060"/>
                </a:solidFill>
              </a:endParaRPr>
            </a:p>
            <a:p>
              <a:pPr marL="108000" indent="-457200">
                <a:spcAft>
                  <a:spcPts val="600"/>
                </a:spcAft>
              </a:pPr>
              <a:r>
                <a:rPr lang="ja-JP" altLang="en-US" sz="800" dirty="0">
                  <a:solidFill>
                    <a:srgbClr val="002060"/>
                  </a:solidFill>
                </a:rPr>
                <a:t>　</a:t>
              </a:r>
              <a:r>
                <a:rPr lang="en-US" altLang="ja-JP" sz="800" dirty="0">
                  <a:solidFill>
                    <a:srgbClr val="002060"/>
                  </a:solidFill>
                </a:rPr>
                <a:t>AI</a:t>
              </a:r>
              <a:r>
                <a:rPr lang="ja-JP" altLang="en-US" sz="800" dirty="0">
                  <a:solidFill>
                    <a:srgbClr val="002060"/>
                  </a:solidFill>
                </a:rPr>
                <a:t>・数理・データサイエンスに関する汎用的な基礎理論や技術に加え、それらをビジネスの諸問題に適用する</a:t>
              </a:r>
              <a:r>
                <a:rPr lang="ja-JP" altLang="en-US" sz="800" b="1" u="sng" dirty="0">
                  <a:solidFill>
                    <a:srgbClr val="FF0000"/>
                  </a:solidFill>
                </a:rPr>
                <a:t>構想力</a:t>
              </a:r>
              <a:r>
                <a:rPr lang="ja-JP" altLang="en-US" sz="800" dirty="0">
                  <a:solidFill>
                    <a:srgbClr val="002060"/>
                  </a:solidFill>
                </a:rPr>
                <a:t>や解決に導く</a:t>
              </a:r>
              <a:r>
                <a:rPr lang="ja-JP" altLang="en-US" sz="800" b="1" u="sng" dirty="0">
                  <a:solidFill>
                    <a:srgbClr val="FF0000"/>
                  </a:solidFill>
                </a:rPr>
                <a:t>分析力</a:t>
              </a:r>
              <a:r>
                <a:rPr lang="ja-JP" altLang="en-US" sz="800" dirty="0">
                  <a:solidFill>
                    <a:srgbClr val="002060"/>
                  </a:solidFill>
                </a:rPr>
                <a:t>。</a:t>
              </a:r>
            </a:p>
            <a:p>
              <a:r>
                <a:rPr lang="ja-JP" altLang="en-US" sz="900" dirty="0">
                  <a:solidFill>
                    <a:srgbClr val="002060"/>
                  </a:solidFill>
                </a:rPr>
                <a:t>③人生を切り拓く主体的な人間力</a:t>
              </a:r>
              <a:endParaRPr lang="en-US" altLang="ja-JP" sz="900" dirty="0">
                <a:solidFill>
                  <a:srgbClr val="002060"/>
                </a:solidFill>
              </a:endParaRPr>
            </a:p>
            <a:p>
              <a:pPr marL="108000" indent="-457200">
                <a:spcAft>
                  <a:spcPts val="600"/>
                </a:spcAft>
              </a:pPr>
              <a:r>
                <a:rPr kumimoji="1" lang="ja-JP" altLang="en-US" sz="800" dirty="0">
                  <a:solidFill>
                    <a:srgbClr val="002060"/>
                  </a:solidFill>
                </a:rPr>
                <a:t>　社会全体の諸問題を自分ごととして捉え、知識・経験を基礎</a:t>
              </a:r>
              <a:r>
                <a:rPr lang="ja-JP" altLang="en-US" sz="800" dirty="0">
                  <a:solidFill>
                    <a:srgbClr val="002060"/>
                  </a:solidFill>
                </a:rPr>
                <a:t>として、それらの問題に対処する</a:t>
              </a:r>
              <a:r>
                <a:rPr lang="ja-JP" altLang="en-US" sz="800" b="1" u="sng" dirty="0">
                  <a:solidFill>
                    <a:srgbClr val="FF0000"/>
                  </a:solidFill>
                </a:rPr>
                <a:t>適応力</a:t>
              </a:r>
              <a:r>
                <a:rPr lang="ja-JP" altLang="en-US" sz="800" dirty="0">
                  <a:solidFill>
                    <a:srgbClr val="002060"/>
                  </a:solidFill>
                </a:rPr>
                <a:t>。社会の変化に応じて生涯にわたり自らをアップデートする</a:t>
              </a:r>
              <a:r>
                <a:rPr lang="ja-JP" altLang="en-US" sz="800" b="1" u="sng" dirty="0">
                  <a:solidFill>
                    <a:srgbClr val="FF0000"/>
                  </a:solidFill>
                </a:rPr>
                <a:t>自己研鑽力</a:t>
              </a:r>
              <a:r>
                <a:rPr lang="ja-JP" altLang="en-US" sz="800" dirty="0">
                  <a:solidFill>
                    <a:srgbClr val="002060"/>
                  </a:solidFill>
                </a:rPr>
                <a:t>。</a:t>
              </a:r>
              <a:endParaRPr lang="en-US" altLang="ja-JP" sz="900" dirty="0">
                <a:solidFill>
                  <a:srgbClr val="002060"/>
                </a:solidFill>
              </a:endParaRPr>
            </a:p>
          </p:txBody>
        </p:sp>
        <p:sp>
          <p:nvSpPr>
            <p:cNvPr id="53" name="テキスト ボックス 52"/>
            <p:cNvSpPr txBox="1"/>
            <p:nvPr/>
          </p:nvSpPr>
          <p:spPr>
            <a:xfrm>
              <a:off x="4545194" y="2976628"/>
              <a:ext cx="14889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b="1" u="sng" dirty="0"/>
                <a:t>【</a:t>
              </a:r>
              <a:r>
                <a:rPr kumimoji="1" lang="ja-JP" altLang="en-US" sz="900" b="1" u="sng" dirty="0"/>
                <a:t>応用・発展科目</a:t>
              </a:r>
              <a:r>
                <a:rPr kumimoji="1" lang="en-US" altLang="ja-JP" sz="900" b="1" u="sng" dirty="0"/>
                <a:t>】</a:t>
              </a:r>
            </a:p>
            <a:p>
              <a:r>
                <a:rPr lang="ja-JP" altLang="en-US" sz="900" dirty="0"/>
                <a:t>◆</a:t>
              </a:r>
              <a:r>
                <a:rPr lang="ja-JP" altLang="en-US" sz="800" dirty="0"/>
                <a:t>ﾃﾞｰﾀｴﾝｼﾞﾆｱﾘﾝｸﾞ応用発展</a:t>
              </a:r>
              <a:endParaRPr lang="en-US" altLang="ja-JP" sz="800" dirty="0"/>
            </a:p>
            <a:p>
              <a:r>
                <a:rPr lang="ja-JP" altLang="en-US" sz="900" dirty="0"/>
                <a:t>◆</a:t>
              </a:r>
              <a:r>
                <a:rPr lang="en-US" altLang="ja-JP" sz="900" dirty="0"/>
                <a:t>DS</a:t>
              </a:r>
              <a:r>
                <a:rPr lang="ja-JP" altLang="en-US" sz="900" dirty="0"/>
                <a:t>応用発展</a:t>
              </a:r>
              <a:endParaRPr lang="en-US" altLang="ja-JP" sz="900" dirty="0"/>
            </a:p>
            <a:p>
              <a:r>
                <a:rPr kumimoji="1" lang="ja-JP" altLang="en-US" sz="900" dirty="0"/>
                <a:t>◆</a:t>
              </a:r>
              <a:r>
                <a:rPr kumimoji="1" lang="en-US" altLang="ja-JP" sz="900" dirty="0"/>
                <a:t>AI</a:t>
              </a:r>
              <a:r>
                <a:rPr kumimoji="1" lang="ja-JP" altLang="en-US" sz="900" dirty="0"/>
                <a:t>応用発展</a:t>
              </a:r>
              <a:endParaRPr kumimoji="1" lang="en-US" altLang="ja-JP" sz="900" dirty="0"/>
            </a:p>
          </p:txBody>
        </p:sp>
        <p:sp>
          <p:nvSpPr>
            <p:cNvPr id="54" name="テキスト ボックス 53"/>
            <p:cNvSpPr txBox="1"/>
            <p:nvPr/>
          </p:nvSpPr>
          <p:spPr>
            <a:xfrm>
              <a:off x="4547037" y="3851872"/>
              <a:ext cx="1479923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b="1" u="sng" dirty="0"/>
                <a:t>【</a:t>
              </a:r>
              <a:r>
                <a:rPr kumimoji="1" lang="ja-JP" altLang="en-US" sz="900" b="1" u="sng" dirty="0"/>
                <a:t>基礎・導入科目</a:t>
              </a:r>
              <a:r>
                <a:rPr kumimoji="1" lang="en-US" altLang="ja-JP" sz="900" b="1" u="sng" dirty="0"/>
                <a:t>】</a:t>
              </a:r>
            </a:p>
            <a:p>
              <a:r>
                <a:rPr lang="ja-JP" altLang="en-US" sz="900" dirty="0"/>
                <a:t>◆入門科目</a:t>
              </a:r>
              <a:endParaRPr lang="en-US" altLang="ja-JP" sz="900" dirty="0"/>
            </a:p>
            <a:p>
              <a:r>
                <a:rPr lang="ja-JP" altLang="en-US" sz="900" dirty="0"/>
                <a:t>◆ﾃﾞｰﾀｴﾝｼﾞﾆｱﾘﾝｸﾞ基礎</a:t>
              </a:r>
              <a:endParaRPr lang="en-US" altLang="ja-JP" sz="900" dirty="0"/>
            </a:p>
            <a:p>
              <a:r>
                <a:rPr lang="ja-JP" altLang="en-US" sz="900" dirty="0"/>
                <a:t>◆</a:t>
              </a:r>
              <a:r>
                <a:rPr lang="en-US" altLang="ja-JP" sz="900" dirty="0"/>
                <a:t>DS</a:t>
              </a:r>
              <a:r>
                <a:rPr lang="ja-JP" altLang="en-US" sz="900" dirty="0"/>
                <a:t>基礎</a:t>
              </a:r>
              <a:endParaRPr lang="en-US" altLang="ja-JP" sz="900" dirty="0"/>
            </a:p>
            <a:p>
              <a:r>
                <a:rPr kumimoji="1" lang="ja-JP" altLang="en-US" sz="900" dirty="0"/>
                <a:t>◆</a:t>
              </a:r>
              <a:r>
                <a:rPr kumimoji="1" lang="en-US" altLang="ja-JP" sz="900" dirty="0"/>
                <a:t>AI</a:t>
              </a:r>
              <a:r>
                <a:rPr kumimoji="1" lang="ja-JP" altLang="en-US" sz="900" dirty="0"/>
                <a:t>基礎</a:t>
              </a:r>
              <a:endParaRPr kumimoji="1" lang="en-US" altLang="ja-JP" sz="900" dirty="0"/>
            </a:p>
          </p:txBody>
        </p:sp>
        <p:sp>
          <p:nvSpPr>
            <p:cNvPr id="57" name="テキスト ボックス 56"/>
            <p:cNvSpPr txBox="1"/>
            <p:nvPr/>
          </p:nvSpPr>
          <p:spPr>
            <a:xfrm>
              <a:off x="2354783" y="2974413"/>
              <a:ext cx="1633782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b="1" u="sng" dirty="0"/>
                <a:t>【</a:t>
              </a:r>
              <a:r>
                <a:rPr kumimoji="1" lang="ja-JP" altLang="en-US" sz="900" b="1" u="sng" dirty="0"/>
                <a:t>応用・発展科目</a:t>
              </a:r>
              <a:r>
                <a:rPr kumimoji="1" lang="en-US" altLang="ja-JP" sz="900" b="1" u="sng" dirty="0"/>
                <a:t>】</a:t>
              </a:r>
            </a:p>
            <a:p>
              <a:r>
                <a:rPr kumimoji="1" lang="ja-JP" altLang="en-US" sz="900" dirty="0"/>
                <a:t>◆</a:t>
              </a:r>
              <a:r>
                <a:rPr kumimoji="1" lang="en-US" altLang="ja-JP" sz="900" dirty="0"/>
                <a:t>PBL</a:t>
              </a:r>
              <a:r>
                <a:rPr kumimoji="1" lang="ja-JP" altLang="en-US" sz="900" dirty="0"/>
                <a:t>型演習群</a:t>
              </a:r>
              <a:endParaRPr kumimoji="1" lang="en-US" altLang="ja-JP" sz="900" dirty="0"/>
            </a:p>
            <a:p>
              <a:r>
                <a:rPr kumimoji="1" lang="ja-JP" altLang="en-US" sz="900" dirty="0"/>
                <a:t>◆特別プログラム</a:t>
              </a:r>
            </a:p>
            <a:p>
              <a:r>
                <a:rPr lang="ja-JP" altLang="en-US" sz="800" dirty="0"/>
                <a:t>　起業家育成プログラム、</a:t>
              </a:r>
              <a:endParaRPr lang="en-US" altLang="ja-JP" sz="800" dirty="0"/>
            </a:p>
            <a:p>
              <a:r>
                <a:rPr lang="ja-JP" altLang="en-US" sz="800" dirty="0"/>
                <a:t>　会計・金融専門家育成群  等</a:t>
              </a:r>
              <a:endParaRPr lang="en-US" altLang="ja-JP" sz="800" dirty="0"/>
            </a:p>
            <a:p>
              <a:r>
                <a:rPr lang="ja-JP" altLang="en-US" sz="800" dirty="0"/>
                <a:t>　</a:t>
              </a:r>
              <a:r>
                <a:rPr lang="en-US" altLang="ja-JP" sz="800" dirty="0"/>
                <a:t>※</a:t>
              </a:r>
              <a:r>
                <a:rPr lang="ja-JP" altLang="en-US" sz="800" dirty="0"/>
                <a:t>商学部との教育連携</a:t>
              </a:r>
              <a:endParaRPr lang="en-US" altLang="ja-JP" sz="800" dirty="0"/>
            </a:p>
          </p:txBody>
        </p:sp>
        <p:sp>
          <p:nvSpPr>
            <p:cNvPr id="62" name="テキスト ボックス 61"/>
            <p:cNvSpPr txBox="1"/>
            <p:nvPr/>
          </p:nvSpPr>
          <p:spPr>
            <a:xfrm>
              <a:off x="276654" y="1553240"/>
              <a:ext cx="16142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08000" indent="-457200"/>
              <a:r>
                <a:rPr lang="ja-JP" altLang="en-US" sz="900" dirty="0">
                  <a:solidFill>
                    <a:schemeClr val="tx2"/>
                  </a:solidFill>
                </a:rPr>
                <a:t>　経営学的視点と工学的視点から</a:t>
              </a:r>
              <a:r>
                <a:rPr kumimoji="1" lang="ja-JP" altLang="en-US" sz="900" dirty="0">
                  <a:solidFill>
                    <a:schemeClr val="tx2"/>
                  </a:solidFill>
                </a:rPr>
                <a:t>高度な技術を実課題に適用する</a:t>
              </a:r>
              <a:r>
                <a:rPr kumimoji="1" lang="ja-JP" altLang="en-US" sz="900" b="1" dirty="0">
                  <a:solidFill>
                    <a:srgbClr val="FF0000"/>
                  </a:solidFill>
                </a:rPr>
                <a:t>応用・実践志向人材</a:t>
              </a:r>
              <a:endParaRPr kumimoji="1" lang="en-US" altLang="ja-JP" sz="800" b="1" dirty="0">
                <a:solidFill>
                  <a:srgbClr val="FF0000"/>
                </a:solidFill>
              </a:endParaRPr>
            </a:p>
          </p:txBody>
        </p:sp>
        <p:sp>
          <p:nvSpPr>
            <p:cNvPr id="71" name="正方形/長方形 70"/>
            <p:cNvSpPr/>
            <p:nvPr/>
          </p:nvSpPr>
          <p:spPr>
            <a:xfrm>
              <a:off x="368730" y="1352371"/>
              <a:ext cx="2968460" cy="226258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000" b="1" dirty="0">
                  <a:solidFill>
                    <a:srgbClr val="002060"/>
                  </a:solidFill>
                </a:rPr>
                <a:t>情報技術を活用する全ての組織</a:t>
              </a:r>
            </a:p>
          </p:txBody>
        </p:sp>
        <p:sp>
          <p:nvSpPr>
            <p:cNvPr id="79" name="テキスト ボックス 78"/>
            <p:cNvSpPr txBox="1"/>
            <p:nvPr/>
          </p:nvSpPr>
          <p:spPr>
            <a:xfrm>
              <a:off x="1794712" y="1553240"/>
              <a:ext cx="1626545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08000" indent="-457200"/>
              <a:r>
                <a:rPr lang="ja-JP" altLang="en-US" sz="900" dirty="0">
                  <a:solidFill>
                    <a:schemeClr val="tx2"/>
                  </a:solidFill>
                </a:rPr>
                <a:t>　</a:t>
              </a:r>
              <a:r>
                <a:rPr kumimoji="1" lang="ja-JP" altLang="en-US" sz="900" dirty="0">
                  <a:solidFill>
                    <a:schemeClr val="tx2"/>
                  </a:solidFill>
                </a:rPr>
                <a:t>高度な情報処理技術を身に着け、複雑な実問題の解決を行う</a:t>
              </a:r>
              <a:r>
                <a:rPr kumimoji="1" lang="ja-JP" altLang="en-US" sz="900" b="1" dirty="0">
                  <a:solidFill>
                    <a:srgbClr val="FF0000"/>
                  </a:solidFill>
                </a:rPr>
                <a:t>技術志向人材</a:t>
              </a:r>
              <a:endParaRPr kumimoji="1" lang="en-US" altLang="ja-JP" sz="800" b="1" dirty="0">
                <a:solidFill>
                  <a:srgbClr val="FF0000"/>
                </a:solidFill>
              </a:endParaRPr>
            </a:p>
          </p:txBody>
        </p:sp>
        <p:sp>
          <p:nvSpPr>
            <p:cNvPr id="80" name="正方形/長方形 79"/>
            <p:cNvSpPr/>
            <p:nvPr/>
          </p:nvSpPr>
          <p:spPr>
            <a:xfrm>
              <a:off x="3438559" y="1355596"/>
              <a:ext cx="1258372" cy="226258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ja-JP" altLang="en-US" sz="1000" b="1" dirty="0">
                  <a:solidFill>
                    <a:srgbClr val="002060"/>
                  </a:solidFill>
                </a:rPr>
                <a:t>ベンチャー企業</a:t>
              </a:r>
              <a:endParaRPr kumimoji="1" lang="ja-JP" altLang="en-US" sz="1000" b="1" dirty="0">
                <a:solidFill>
                  <a:srgbClr val="002060"/>
                </a:solidFill>
              </a:endParaRPr>
            </a:p>
          </p:txBody>
        </p:sp>
        <p:sp>
          <p:nvSpPr>
            <p:cNvPr id="81" name="正方形/長方形 80"/>
            <p:cNvSpPr/>
            <p:nvPr/>
          </p:nvSpPr>
          <p:spPr>
            <a:xfrm>
              <a:off x="4818473" y="1352371"/>
              <a:ext cx="1185997" cy="226258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000" b="1" dirty="0">
                  <a:solidFill>
                    <a:srgbClr val="002060"/>
                  </a:solidFill>
                </a:rPr>
                <a:t>教育・研究機関</a:t>
              </a:r>
            </a:p>
          </p:txBody>
        </p:sp>
        <p:sp>
          <p:nvSpPr>
            <p:cNvPr id="82" name="テキスト ボックス 81"/>
            <p:cNvSpPr txBox="1"/>
            <p:nvPr/>
          </p:nvSpPr>
          <p:spPr>
            <a:xfrm>
              <a:off x="3340522" y="1552329"/>
              <a:ext cx="14089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08000" indent="-457200"/>
              <a:r>
                <a:rPr kumimoji="1" lang="ja-JP" altLang="en-US" sz="900" dirty="0">
                  <a:solidFill>
                    <a:schemeClr val="tx2"/>
                  </a:solidFill>
                </a:rPr>
                <a:t>　ビジネスデータサイエンティストとして新たな価値を生み出す</a:t>
              </a:r>
              <a:r>
                <a:rPr kumimoji="1" lang="ja-JP" altLang="en-US" sz="900" b="1" dirty="0">
                  <a:solidFill>
                    <a:srgbClr val="FF0000"/>
                  </a:solidFill>
                </a:rPr>
                <a:t>起業家</a:t>
              </a:r>
              <a:endParaRPr kumimoji="1" lang="en-US" altLang="ja-JP" sz="800" b="1" dirty="0">
                <a:solidFill>
                  <a:srgbClr val="FF0000"/>
                </a:solidFill>
              </a:endParaRPr>
            </a:p>
          </p:txBody>
        </p:sp>
        <p:sp>
          <p:nvSpPr>
            <p:cNvPr id="83" name="テキスト ボックス 82"/>
            <p:cNvSpPr txBox="1"/>
            <p:nvPr/>
          </p:nvSpPr>
          <p:spPr>
            <a:xfrm>
              <a:off x="4702948" y="1558446"/>
              <a:ext cx="13733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08000" indent="-457200"/>
              <a:r>
                <a:rPr lang="ja-JP" altLang="en-US" sz="900" dirty="0">
                  <a:solidFill>
                    <a:schemeClr val="tx2"/>
                  </a:solidFill>
                </a:rPr>
                <a:t>   </a:t>
              </a:r>
              <a:r>
                <a:rPr kumimoji="1" lang="ja-JP" altLang="en-US" sz="900" dirty="0">
                  <a:solidFill>
                    <a:schemeClr val="tx2"/>
                  </a:solidFill>
                </a:rPr>
                <a:t>ビジネスと人工知能、計算機科学、統計学等との学際分野における</a:t>
              </a:r>
              <a:r>
                <a:rPr kumimoji="1" lang="ja-JP" altLang="en-US" sz="900" b="1" dirty="0">
                  <a:solidFill>
                    <a:srgbClr val="FF0000"/>
                  </a:solidFill>
                </a:rPr>
                <a:t>教育・研究者</a:t>
              </a:r>
              <a:endParaRPr kumimoji="1" lang="en-US" altLang="ja-JP" sz="800" b="1" dirty="0">
                <a:solidFill>
                  <a:srgbClr val="FF0000"/>
                </a:solidFill>
              </a:endParaRPr>
            </a:p>
          </p:txBody>
        </p:sp>
        <p:sp>
          <p:nvSpPr>
            <p:cNvPr id="63" name="環状矢印 62"/>
            <p:cNvSpPr/>
            <p:nvPr/>
          </p:nvSpPr>
          <p:spPr>
            <a:xfrm>
              <a:off x="3744597" y="3117708"/>
              <a:ext cx="984471" cy="978408"/>
            </a:xfrm>
            <a:prstGeom prst="circularArrow">
              <a:avLst>
                <a:gd name="adj1" fmla="val 16421"/>
                <a:gd name="adj2" fmla="val 1184537"/>
                <a:gd name="adj3" fmla="val 19619472"/>
                <a:gd name="adj4" fmla="val 12200793"/>
                <a:gd name="adj5" fmla="val 16152"/>
              </a:avLst>
            </a:prstGeom>
            <a:solidFill>
              <a:schemeClr val="accent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64" name="環状矢印 63"/>
            <p:cNvSpPr/>
            <p:nvPr/>
          </p:nvSpPr>
          <p:spPr>
            <a:xfrm flipH="1" flipV="1">
              <a:off x="3762024" y="3434503"/>
              <a:ext cx="984471" cy="978408"/>
            </a:xfrm>
            <a:prstGeom prst="circularArrow">
              <a:avLst>
                <a:gd name="adj1" fmla="val 16421"/>
                <a:gd name="adj2" fmla="val 1184537"/>
                <a:gd name="adj3" fmla="val 19619472"/>
                <a:gd name="adj4" fmla="val 12200793"/>
                <a:gd name="adj5" fmla="val 16152"/>
              </a:avLst>
            </a:prstGeom>
            <a:solidFill>
              <a:schemeClr val="accent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65" name="テキスト ボックス 64"/>
            <p:cNvSpPr txBox="1"/>
            <p:nvPr/>
          </p:nvSpPr>
          <p:spPr>
            <a:xfrm>
              <a:off x="3815022" y="3597686"/>
              <a:ext cx="853050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往 還</a:t>
              </a:r>
            </a:p>
          </p:txBody>
        </p:sp>
        <p:sp>
          <p:nvSpPr>
            <p:cNvPr id="3" name="正方形/長方形 2"/>
            <p:cNvSpPr/>
            <p:nvPr/>
          </p:nvSpPr>
          <p:spPr>
            <a:xfrm>
              <a:off x="1807863" y="2458609"/>
              <a:ext cx="2807058" cy="27171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050" u="sng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ビジネスデータサイエンス学部</a:t>
              </a:r>
            </a:p>
          </p:txBody>
        </p:sp>
        <p:grpSp>
          <p:nvGrpSpPr>
            <p:cNvPr id="9" name="グループ化 8"/>
            <p:cNvGrpSpPr/>
            <p:nvPr/>
          </p:nvGrpSpPr>
          <p:grpSpPr>
            <a:xfrm>
              <a:off x="9403" y="1429173"/>
              <a:ext cx="294394" cy="3443056"/>
              <a:chOff x="9403" y="1459052"/>
              <a:chExt cx="294394" cy="3867327"/>
            </a:xfrm>
          </p:grpSpPr>
          <p:sp>
            <p:nvSpPr>
              <p:cNvPr id="13" name="フリーフォーム 12"/>
              <p:cNvSpPr/>
              <p:nvPr/>
            </p:nvSpPr>
            <p:spPr>
              <a:xfrm rot="16200000">
                <a:off x="-305821" y="4717072"/>
                <a:ext cx="924531" cy="294084"/>
              </a:xfrm>
              <a:custGeom>
                <a:avLst/>
                <a:gdLst>
                  <a:gd name="connsiteX0" fmla="*/ 0 w 1791890"/>
                  <a:gd name="connsiteY0" fmla="*/ 0 h 716756"/>
                  <a:gd name="connsiteX1" fmla="*/ 1433512 w 1791890"/>
                  <a:gd name="connsiteY1" fmla="*/ 0 h 716756"/>
                  <a:gd name="connsiteX2" fmla="*/ 1791890 w 1791890"/>
                  <a:gd name="connsiteY2" fmla="*/ 358378 h 716756"/>
                  <a:gd name="connsiteX3" fmla="*/ 1433512 w 1791890"/>
                  <a:gd name="connsiteY3" fmla="*/ 716756 h 716756"/>
                  <a:gd name="connsiteX4" fmla="*/ 0 w 1791890"/>
                  <a:gd name="connsiteY4" fmla="*/ 716756 h 716756"/>
                  <a:gd name="connsiteX5" fmla="*/ 0 w 1791890"/>
                  <a:gd name="connsiteY5" fmla="*/ 0 h 716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91890" h="716756">
                    <a:moveTo>
                      <a:pt x="0" y="0"/>
                    </a:moveTo>
                    <a:lnTo>
                      <a:pt x="1433512" y="0"/>
                    </a:lnTo>
                    <a:lnTo>
                      <a:pt x="1791890" y="358378"/>
                    </a:lnTo>
                    <a:lnTo>
                      <a:pt x="1433512" y="716756"/>
                    </a:lnTo>
                    <a:lnTo>
                      <a:pt x="0" y="71675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1CDDC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eaVert" wrap="square" lIns="128016" tIns="64008" rIns="211193" bIns="64008" numCol="1" spcCol="1270" anchor="ctr" anchorCtr="0">
                <a:noAutofit/>
              </a:bodyPr>
              <a:lstStyle/>
              <a:p>
                <a:pPr lvl="0" algn="ctr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kumimoji="1" lang="ja-JP" altLang="en-US" sz="1100" kern="1200" dirty="0"/>
                  <a:t>１年次</a:t>
                </a:r>
              </a:p>
            </p:txBody>
          </p:sp>
          <p:sp>
            <p:nvSpPr>
              <p:cNvPr id="14" name="フリーフォーム 13"/>
              <p:cNvSpPr/>
              <p:nvPr/>
            </p:nvSpPr>
            <p:spPr>
              <a:xfrm rot="16200000">
                <a:off x="-303367" y="3978920"/>
                <a:ext cx="919623" cy="294084"/>
              </a:xfrm>
              <a:custGeom>
                <a:avLst/>
                <a:gdLst>
                  <a:gd name="connsiteX0" fmla="*/ 0 w 1791890"/>
                  <a:gd name="connsiteY0" fmla="*/ 0 h 716756"/>
                  <a:gd name="connsiteX1" fmla="*/ 1433512 w 1791890"/>
                  <a:gd name="connsiteY1" fmla="*/ 0 h 716756"/>
                  <a:gd name="connsiteX2" fmla="*/ 1791890 w 1791890"/>
                  <a:gd name="connsiteY2" fmla="*/ 358378 h 716756"/>
                  <a:gd name="connsiteX3" fmla="*/ 1433512 w 1791890"/>
                  <a:gd name="connsiteY3" fmla="*/ 716756 h 716756"/>
                  <a:gd name="connsiteX4" fmla="*/ 0 w 1791890"/>
                  <a:gd name="connsiteY4" fmla="*/ 716756 h 716756"/>
                  <a:gd name="connsiteX5" fmla="*/ 358378 w 1791890"/>
                  <a:gd name="connsiteY5" fmla="*/ 358378 h 716756"/>
                  <a:gd name="connsiteX6" fmla="*/ 0 w 1791890"/>
                  <a:gd name="connsiteY6" fmla="*/ 0 h 716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91890" h="716756">
                    <a:moveTo>
                      <a:pt x="0" y="0"/>
                    </a:moveTo>
                    <a:lnTo>
                      <a:pt x="1433512" y="0"/>
                    </a:lnTo>
                    <a:lnTo>
                      <a:pt x="1791890" y="358378"/>
                    </a:lnTo>
                    <a:lnTo>
                      <a:pt x="1433512" y="716756"/>
                    </a:lnTo>
                    <a:lnTo>
                      <a:pt x="0" y="716756"/>
                    </a:lnTo>
                    <a:lnTo>
                      <a:pt x="358378" y="35837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EE4F4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eaVert" wrap="square" lIns="422386" tIns="42672" rIns="379714" bIns="42672" numCol="1" spcCol="1270" anchor="ctr" anchorCtr="0">
                <a:noAutofit/>
              </a:bodyPr>
              <a:lstStyle/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kumimoji="1" lang="ja-JP" altLang="en-US" sz="1100" kern="1200" dirty="0"/>
                  <a:t>２年次</a:t>
                </a:r>
              </a:p>
            </p:txBody>
          </p:sp>
          <p:sp>
            <p:nvSpPr>
              <p:cNvPr id="15" name="フリーフォーム 14"/>
              <p:cNvSpPr/>
              <p:nvPr/>
            </p:nvSpPr>
            <p:spPr>
              <a:xfrm rot="16200000">
                <a:off x="-303366" y="3243220"/>
                <a:ext cx="919623" cy="294086"/>
              </a:xfrm>
              <a:custGeom>
                <a:avLst/>
                <a:gdLst>
                  <a:gd name="connsiteX0" fmla="*/ 0 w 1791890"/>
                  <a:gd name="connsiteY0" fmla="*/ 0 h 716756"/>
                  <a:gd name="connsiteX1" fmla="*/ 1433512 w 1791890"/>
                  <a:gd name="connsiteY1" fmla="*/ 0 h 716756"/>
                  <a:gd name="connsiteX2" fmla="*/ 1791890 w 1791890"/>
                  <a:gd name="connsiteY2" fmla="*/ 358378 h 716756"/>
                  <a:gd name="connsiteX3" fmla="*/ 1433512 w 1791890"/>
                  <a:gd name="connsiteY3" fmla="*/ 716756 h 716756"/>
                  <a:gd name="connsiteX4" fmla="*/ 0 w 1791890"/>
                  <a:gd name="connsiteY4" fmla="*/ 716756 h 716756"/>
                  <a:gd name="connsiteX5" fmla="*/ 358378 w 1791890"/>
                  <a:gd name="connsiteY5" fmla="*/ 358378 h 716756"/>
                  <a:gd name="connsiteX6" fmla="*/ 0 w 1791890"/>
                  <a:gd name="connsiteY6" fmla="*/ 0 h 716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91890" h="716756">
                    <a:moveTo>
                      <a:pt x="0" y="0"/>
                    </a:moveTo>
                    <a:lnTo>
                      <a:pt x="1433512" y="0"/>
                    </a:lnTo>
                    <a:lnTo>
                      <a:pt x="1791890" y="358378"/>
                    </a:lnTo>
                    <a:lnTo>
                      <a:pt x="1433512" y="716756"/>
                    </a:lnTo>
                    <a:lnTo>
                      <a:pt x="0" y="716756"/>
                    </a:lnTo>
                    <a:lnTo>
                      <a:pt x="358378" y="35837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C6F6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eaVert" wrap="square" lIns="506397" tIns="98679" rIns="407718" bIns="98679" numCol="1" spcCol="1270" anchor="ctr" anchorCtr="0">
                <a:noAutofit/>
              </a:bodyPr>
              <a:lstStyle/>
              <a:p>
                <a:pPr lvl="0" algn="ctr" defTabSz="16446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kumimoji="1" lang="ja-JP" altLang="en-US" sz="1100" kern="1200" dirty="0"/>
                  <a:t>３年次</a:t>
                </a:r>
              </a:p>
            </p:txBody>
          </p:sp>
          <p:sp>
            <p:nvSpPr>
              <p:cNvPr id="16" name="フリーフォーム 15"/>
              <p:cNvSpPr/>
              <p:nvPr/>
            </p:nvSpPr>
            <p:spPr>
              <a:xfrm rot="16200000">
                <a:off x="-303367" y="2507522"/>
                <a:ext cx="919623" cy="294084"/>
              </a:xfrm>
              <a:custGeom>
                <a:avLst/>
                <a:gdLst>
                  <a:gd name="connsiteX0" fmla="*/ 0 w 1791890"/>
                  <a:gd name="connsiteY0" fmla="*/ 0 h 716756"/>
                  <a:gd name="connsiteX1" fmla="*/ 1433512 w 1791890"/>
                  <a:gd name="connsiteY1" fmla="*/ 0 h 716756"/>
                  <a:gd name="connsiteX2" fmla="*/ 1791890 w 1791890"/>
                  <a:gd name="connsiteY2" fmla="*/ 358378 h 716756"/>
                  <a:gd name="connsiteX3" fmla="*/ 1433512 w 1791890"/>
                  <a:gd name="connsiteY3" fmla="*/ 716756 h 716756"/>
                  <a:gd name="connsiteX4" fmla="*/ 0 w 1791890"/>
                  <a:gd name="connsiteY4" fmla="*/ 716756 h 716756"/>
                  <a:gd name="connsiteX5" fmla="*/ 358378 w 1791890"/>
                  <a:gd name="connsiteY5" fmla="*/ 358378 h 716756"/>
                  <a:gd name="connsiteX6" fmla="*/ 0 w 1791890"/>
                  <a:gd name="connsiteY6" fmla="*/ 0 h 716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91890" h="716756">
                    <a:moveTo>
                      <a:pt x="0" y="0"/>
                    </a:moveTo>
                    <a:lnTo>
                      <a:pt x="1433512" y="0"/>
                    </a:lnTo>
                    <a:lnTo>
                      <a:pt x="1791890" y="358378"/>
                    </a:lnTo>
                    <a:lnTo>
                      <a:pt x="1433512" y="716756"/>
                    </a:lnTo>
                    <a:lnTo>
                      <a:pt x="0" y="716756"/>
                    </a:lnTo>
                    <a:lnTo>
                      <a:pt x="358378" y="35837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AABE5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eaVert" wrap="square" lIns="422386" tIns="42672" rIns="379714" bIns="42672" numCol="1" spcCol="1270" anchor="ctr" anchorCtr="0">
                <a:noAutofit/>
              </a:bodyPr>
              <a:lstStyle/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ja-JP" altLang="en-US" sz="1100" dirty="0">
                    <a:solidFill>
                      <a:schemeClr val="bg1"/>
                    </a:solidFill>
                  </a:rPr>
                  <a:t>４年次</a:t>
                </a:r>
                <a:endParaRPr kumimoji="1" lang="ja-JP" altLang="en-US" sz="1100" kern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9" name="フリーフォーム 68"/>
              <p:cNvSpPr/>
              <p:nvPr/>
            </p:nvSpPr>
            <p:spPr>
              <a:xfrm rot="16200000">
                <a:off x="-303057" y="1771822"/>
                <a:ext cx="919623" cy="294084"/>
              </a:xfrm>
              <a:custGeom>
                <a:avLst/>
                <a:gdLst>
                  <a:gd name="connsiteX0" fmla="*/ 0 w 1791890"/>
                  <a:gd name="connsiteY0" fmla="*/ 0 h 716756"/>
                  <a:gd name="connsiteX1" fmla="*/ 1433512 w 1791890"/>
                  <a:gd name="connsiteY1" fmla="*/ 0 h 716756"/>
                  <a:gd name="connsiteX2" fmla="*/ 1791890 w 1791890"/>
                  <a:gd name="connsiteY2" fmla="*/ 358378 h 716756"/>
                  <a:gd name="connsiteX3" fmla="*/ 1433512 w 1791890"/>
                  <a:gd name="connsiteY3" fmla="*/ 716756 h 716756"/>
                  <a:gd name="connsiteX4" fmla="*/ 0 w 1791890"/>
                  <a:gd name="connsiteY4" fmla="*/ 716756 h 716756"/>
                  <a:gd name="connsiteX5" fmla="*/ 358378 w 1791890"/>
                  <a:gd name="connsiteY5" fmla="*/ 358378 h 716756"/>
                  <a:gd name="connsiteX6" fmla="*/ 0 w 1791890"/>
                  <a:gd name="connsiteY6" fmla="*/ 0 h 716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91890" h="716756">
                    <a:moveTo>
                      <a:pt x="0" y="0"/>
                    </a:moveTo>
                    <a:lnTo>
                      <a:pt x="1433512" y="0"/>
                    </a:lnTo>
                    <a:lnTo>
                      <a:pt x="1791890" y="358378"/>
                    </a:lnTo>
                    <a:lnTo>
                      <a:pt x="1433512" y="716756"/>
                    </a:lnTo>
                    <a:lnTo>
                      <a:pt x="0" y="716756"/>
                    </a:lnTo>
                    <a:lnTo>
                      <a:pt x="358378" y="35837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778A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eaVert" wrap="square" lIns="422386" tIns="42672" rIns="379714" bIns="42672" numCol="1" spcCol="1270" anchor="ctr" anchorCtr="0">
                <a:noAutofit/>
              </a:bodyPr>
              <a:lstStyle/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kumimoji="1" lang="ja-JP" altLang="en-US" sz="1100" kern="1200" dirty="0"/>
                  <a:t>卒業後</a:t>
                </a:r>
              </a:p>
            </p:txBody>
          </p:sp>
        </p:grpSp>
        <p:sp>
          <p:nvSpPr>
            <p:cNvPr id="72" name="テキスト ボックス 71"/>
            <p:cNvSpPr txBox="1"/>
            <p:nvPr/>
          </p:nvSpPr>
          <p:spPr>
            <a:xfrm>
              <a:off x="2929460" y="6123841"/>
              <a:ext cx="95410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1200" dirty="0">
                  <a:ln w="0"/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多様な選抜</a:t>
              </a:r>
            </a:p>
          </p:txBody>
        </p:sp>
        <p:sp>
          <p:nvSpPr>
            <p:cNvPr id="73" name="テキスト ボックス 72"/>
            <p:cNvSpPr txBox="1"/>
            <p:nvPr/>
          </p:nvSpPr>
          <p:spPr>
            <a:xfrm>
              <a:off x="2779313" y="2194643"/>
              <a:ext cx="110799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1200" dirty="0">
                  <a:ln w="0"/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想定する進路</a:t>
              </a:r>
            </a:p>
          </p:txBody>
        </p:sp>
        <p:sp>
          <p:nvSpPr>
            <p:cNvPr id="75" name="テキスト ボックス 74"/>
            <p:cNvSpPr txBox="1"/>
            <p:nvPr/>
          </p:nvSpPr>
          <p:spPr>
            <a:xfrm>
              <a:off x="350924" y="6367037"/>
              <a:ext cx="5700984" cy="465961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108000" indent="-457200">
                <a:lnSpc>
                  <a:spcPct val="150000"/>
                </a:lnSpc>
              </a:pPr>
              <a:r>
                <a:rPr lang="ja-JP" altLang="en-US" sz="850" dirty="0">
                  <a:solidFill>
                    <a:srgbClr val="002060"/>
                  </a:solidFill>
                </a:rPr>
                <a:t> 一般入試に加え、商業高校、バカロレア認定校、高専等との連携を通じて</a:t>
              </a:r>
              <a:r>
                <a:rPr lang="ja-JP" altLang="en-US" sz="850" u="sng" dirty="0">
                  <a:solidFill>
                    <a:srgbClr val="002060"/>
                  </a:solidFill>
                </a:rPr>
                <a:t>国籍、性別、能力等の多様性に配慮し</a:t>
              </a:r>
              <a:endParaRPr lang="en-US" altLang="ja-JP" sz="850" u="sng" dirty="0">
                <a:solidFill>
                  <a:srgbClr val="002060"/>
                </a:solidFill>
              </a:endParaRPr>
            </a:p>
            <a:p>
              <a:pPr marL="108000" indent="-457200">
                <a:lnSpc>
                  <a:spcPct val="150000"/>
                </a:lnSpc>
              </a:pPr>
              <a:r>
                <a:rPr lang="ja-JP" altLang="en-US" sz="850" u="sng" dirty="0">
                  <a:solidFill>
                    <a:srgbClr val="002060"/>
                  </a:solidFill>
                </a:rPr>
                <a:t>た選抜</a:t>
              </a:r>
              <a:r>
                <a:rPr lang="ja-JP" altLang="en-US" sz="850" dirty="0">
                  <a:solidFill>
                    <a:srgbClr val="002060"/>
                  </a:solidFill>
                </a:rPr>
                <a:t>を実施。高大連携プログラムで特定の知識を習得した者の選抜など、</a:t>
              </a:r>
              <a:r>
                <a:rPr lang="ja-JP" altLang="en-US" sz="850" u="sng" dirty="0">
                  <a:solidFill>
                    <a:srgbClr val="002060"/>
                  </a:solidFill>
                </a:rPr>
                <a:t>尖った能力を持つ者の入学も促進</a:t>
              </a:r>
              <a:r>
                <a:rPr lang="ja-JP" altLang="en-US" sz="850" dirty="0">
                  <a:solidFill>
                    <a:srgbClr val="002060"/>
                  </a:solidFill>
                </a:rPr>
                <a:t>。</a:t>
              </a:r>
              <a:endParaRPr lang="en-US" altLang="ja-JP" sz="850" dirty="0">
                <a:solidFill>
                  <a:srgbClr val="002060"/>
                </a:solidFill>
              </a:endParaRPr>
            </a:p>
          </p:txBody>
        </p:sp>
        <p:sp>
          <p:nvSpPr>
            <p:cNvPr id="90" name="角丸四角形 89"/>
            <p:cNvSpPr/>
            <p:nvPr/>
          </p:nvSpPr>
          <p:spPr>
            <a:xfrm>
              <a:off x="34706" y="549424"/>
              <a:ext cx="6072882" cy="737279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r>
                <a:rPr kumimoji="1" lang="en-US" altLang="ja-JP" sz="1000" b="1" dirty="0"/>
                <a:t>【</a:t>
              </a:r>
              <a:r>
                <a:rPr kumimoji="1" lang="ja-JP" altLang="en-US" sz="1000" b="1" dirty="0"/>
                <a:t>学部改組の特色・コンセプト</a:t>
              </a:r>
              <a:r>
                <a:rPr kumimoji="1" lang="en-US" altLang="ja-JP" sz="1000" b="1" dirty="0"/>
                <a:t>】</a:t>
              </a:r>
            </a:p>
            <a:p>
              <a:pPr>
                <a:lnSpc>
                  <a:spcPct val="150000"/>
                </a:lnSpc>
              </a:pPr>
              <a:r>
                <a:rPr lang="ja-JP" altLang="en-US" sz="900" b="1" dirty="0"/>
                <a:t>データを通じた価値創出に対する社会的なニーズの高まりを受け、</a:t>
              </a:r>
              <a:r>
                <a:rPr lang="ja-JP" altLang="en-US" sz="900" b="1" u="sng" dirty="0">
                  <a:solidFill>
                    <a:schemeClr val="accent4"/>
                  </a:solidFill>
                </a:rPr>
                <a:t>ビジネスとデータサイエンスの両方の知識を備えた⼈材の育成を目指し、実践志向のデータサイエンス教育を展開</a:t>
              </a:r>
              <a:r>
                <a:rPr lang="ja-JP" altLang="en-US" sz="900" b="1" dirty="0"/>
                <a:t>する学部を新設</a:t>
              </a:r>
              <a:endParaRPr kumimoji="1" lang="ja-JP" altLang="en-US" sz="900" b="1" dirty="0"/>
            </a:p>
          </p:txBody>
        </p:sp>
        <p:grpSp>
          <p:nvGrpSpPr>
            <p:cNvPr id="113" name="グループ化 112"/>
            <p:cNvGrpSpPr/>
            <p:nvPr/>
          </p:nvGrpSpPr>
          <p:grpSpPr>
            <a:xfrm>
              <a:off x="6481634" y="3165068"/>
              <a:ext cx="2496468" cy="1589406"/>
              <a:chOff x="6639780" y="3087193"/>
              <a:chExt cx="2496468" cy="1641842"/>
            </a:xfrm>
          </p:grpSpPr>
          <p:grpSp>
            <p:nvGrpSpPr>
              <p:cNvPr id="101" name="グループ化 100"/>
              <p:cNvGrpSpPr/>
              <p:nvPr/>
            </p:nvGrpSpPr>
            <p:grpSpPr>
              <a:xfrm>
                <a:off x="6690549" y="3087193"/>
                <a:ext cx="2445699" cy="1641842"/>
                <a:chOff x="9952436" y="2652574"/>
                <a:chExt cx="4649719" cy="3680807"/>
              </a:xfrm>
            </p:grpSpPr>
            <p:sp>
              <p:nvSpPr>
                <p:cNvPr id="102" name="アーチ 101"/>
                <p:cNvSpPr/>
                <p:nvPr/>
              </p:nvSpPr>
              <p:spPr>
                <a:xfrm>
                  <a:off x="10600566" y="2987232"/>
                  <a:ext cx="3346149" cy="3346149"/>
                </a:xfrm>
                <a:prstGeom prst="blockArc">
                  <a:avLst>
                    <a:gd name="adj1" fmla="val 9000000"/>
                    <a:gd name="adj2" fmla="val 16200000"/>
                    <a:gd name="adj3" fmla="val 4636"/>
                  </a:avLst>
                </a:prstGeom>
              </p:spPr>
              <p:style>
                <a:lnRef idx="0">
                  <a:schemeClr val="accent1">
                    <a:tint val="60000"/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tint val="6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tint val="6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103" name="アーチ 102"/>
                <p:cNvSpPr/>
                <p:nvPr/>
              </p:nvSpPr>
              <p:spPr>
                <a:xfrm>
                  <a:off x="10600566" y="2987232"/>
                  <a:ext cx="3346149" cy="3346149"/>
                </a:xfrm>
                <a:prstGeom prst="blockArc">
                  <a:avLst>
                    <a:gd name="adj1" fmla="val 1800000"/>
                    <a:gd name="adj2" fmla="val 9000000"/>
                    <a:gd name="adj3" fmla="val 4636"/>
                  </a:avLst>
                </a:prstGeom>
              </p:spPr>
              <p:style>
                <a:lnRef idx="0">
                  <a:schemeClr val="accent1">
                    <a:tint val="60000"/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tint val="6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tint val="6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104" name="アーチ 103"/>
                <p:cNvSpPr/>
                <p:nvPr/>
              </p:nvSpPr>
              <p:spPr>
                <a:xfrm>
                  <a:off x="10600566" y="2987232"/>
                  <a:ext cx="3346149" cy="3346149"/>
                </a:xfrm>
                <a:prstGeom prst="blockArc">
                  <a:avLst>
                    <a:gd name="adj1" fmla="val 16200000"/>
                    <a:gd name="adj2" fmla="val 1800000"/>
                    <a:gd name="adj3" fmla="val 4636"/>
                  </a:avLst>
                </a:prstGeom>
              </p:spPr>
              <p:style>
                <a:lnRef idx="0">
                  <a:schemeClr val="accent1">
                    <a:tint val="60000"/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tint val="6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tint val="6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105" name="フリーフォーム 104"/>
                <p:cNvSpPr/>
                <p:nvPr/>
              </p:nvSpPr>
              <p:spPr>
                <a:xfrm>
                  <a:off x="11207513" y="3911012"/>
                  <a:ext cx="2106502" cy="1294241"/>
                </a:xfrm>
                <a:custGeom>
                  <a:avLst/>
                  <a:gdLst>
                    <a:gd name="connsiteX0" fmla="*/ 0 w 1919694"/>
                    <a:gd name="connsiteY0" fmla="*/ 535146 h 1070292"/>
                    <a:gd name="connsiteX1" fmla="*/ 959847 w 1919694"/>
                    <a:gd name="connsiteY1" fmla="*/ 0 h 1070292"/>
                    <a:gd name="connsiteX2" fmla="*/ 1919694 w 1919694"/>
                    <a:gd name="connsiteY2" fmla="*/ 535146 h 1070292"/>
                    <a:gd name="connsiteX3" fmla="*/ 959847 w 1919694"/>
                    <a:gd name="connsiteY3" fmla="*/ 1070292 h 1070292"/>
                    <a:gd name="connsiteX4" fmla="*/ 0 w 1919694"/>
                    <a:gd name="connsiteY4" fmla="*/ 535146 h 10702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19694" h="1070292">
                      <a:moveTo>
                        <a:pt x="0" y="535146"/>
                      </a:moveTo>
                      <a:cubicBezTo>
                        <a:pt x="0" y="239593"/>
                        <a:pt x="429738" y="0"/>
                        <a:pt x="959847" y="0"/>
                      </a:cubicBezTo>
                      <a:cubicBezTo>
                        <a:pt x="1489956" y="0"/>
                        <a:pt x="1919694" y="239593"/>
                        <a:pt x="1919694" y="535146"/>
                      </a:cubicBezTo>
                      <a:cubicBezTo>
                        <a:pt x="1919694" y="830699"/>
                        <a:pt x="1489956" y="1070292"/>
                        <a:pt x="959847" y="1070292"/>
                      </a:cubicBezTo>
                      <a:cubicBezTo>
                        <a:pt x="429738" y="1070292"/>
                        <a:pt x="0" y="830699"/>
                        <a:pt x="0" y="535146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6"/>
                </a:lnRef>
                <a:fillRef idx="3">
                  <a:schemeClr val="accent6"/>
                </a:fillRef>
                <a:effectRef idx="2">
                  <a:schemeClr val="accent6"/>
                </a:effectRef>
                <a:fontRef idx="minor">
                  <a:schemeClr val="lt1"/>
                </a:fontRef>
              </p:style>
              <p:txBody>
                <a:bodyPr spcFirstLastPara="0" vert="horz" wrap="square" lIns="309073" tIns="184681" rIns="309073" bIns="184681" numCol="1" spcCol="1270" anchor="ctr" anchorCtr="0">
                  <a:noAutofit/>
                </a:bodyPr>
                <a:lstStyle/>
                <a:p>
                  <a:pPr lvl="0" algn="ctr" defTabSz="9779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endParaRPr kumimoji="1" lang="ja-JP" altLang="en-US" sz="2200" kern="1200" dirty="0"/>
                </a:p>
              </p:txBody>
            </p:sp>
            <p:sp>
              <p:nvSpPr>
                <p:cNvPr id="106" name="フリーフォーム 105"/>
                <p:cNvSpPr/>
                <p:nvPr/>
              </p:nvSpPr>
              <p:spPr>
                <a:xfrm>
                  <a:off x="11368455" y="2652574"/>
                  <a:ext cx="1779506" cy="1077217"/>
                </a:xfrm>
                <a:custGeom>
                  <a:avLst/>
                  <a:gdLst>
                    <a:gd name="connsiteX0" fmla="*/ 0 w 1590458"/>
                    <a:gd name="connsiteY0" fmla="*/ 538609 h 1077217"/>
                    <a:gd name="connsiteX1" fmla="*/ 795229 w 1590458"/>
                    <a:gd name="connsiteY1" fmla="*/ 0 h 1077217"/>
                    <a:gd name="connsiteX2" fmla="*/ 1590458 w 1590458"/>
                    <a:gd name="connsiteY2" fmla="*/ 538609 h 1077217"/>
                    <a:gd name="connsiteX3" fmla="*/ 795229 w 1590458"/>
                    <a:gd name="connsiteY3" fmla="*/ 1077218 h 1077217"/>
                    <a:gd name="connsiteX4" fmla="*/ 0 w 1590458"/>
                    <a:gd name="connsiteY4" fmla="*/ 538609 h 10772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90458" h="1077217">
                      <a:moveTo>
                        <a:pt x="0" y="538609"/>
                      </a:moveTo>
                      <a:cubicBezTo>
                        <a:pt x="0" y="241143"/>
                        <a:pt x="356036" y="0"/>
                        <a:pt x="795229" y="0"/>
                      </a:cubicBezTo>
                      <a:cubicBezTo>
                        <a:pt x="1234422" y="0"/>
                        <a:pt x="1590458" y="241143"/>
                        <a:pt x="1590458" y="538609"/>
                      </a:cubicBezTo>
                      <a:cubicBezTo>
                        <a:pt x="1590458" y="836075"/>
                        <a:pt x="1234422" y="1077218"/>
                        <a:pt x="795229" y="1077218"/>
                      </a:cubicBezTo>
                      <a:cubicBezTo>
                        <a:pt x="356036" y="1077218"/>
                        <a:pt x="0" y="836075"/>
                        <a:pt x="0" y="53860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1">
                  <a:schemeClr val="accent5"/>
                </a:lnRef>
                <a:fillRef idx="3">
                  <a:schemeClr val="accent5"/>
                </a:fillRef>
                <a:effectRef idx="2">
                  <a:schemeClr val="accent5"/>
                </a:effectRef>
                <a:fontRef idx="minor">
                  <a:schemeClr val="lt1"/>
                </a:fontRef>
              </p:style>
              <p:txBody>
                <a:bodyPr spcFirstLastPara="0" vert="horz" wrap="square" lIns="255777" tIns="180615" rIns="255777" bIns="180615" numCol="1" spcCol="1270" anchor="ctr" anchorCtr="0">
                  <a:noAutofit/>
                </a:bodyPr>
                <a:lstStyle/>
                <a:p>
                  <a:pPr lvl="0" algn="ctr" defTabSz="8001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endParaRPr kumimoji="1" lang="ja-JP" altLang="en-US" sz="1800" kern="1200"/>
                </a:p>
              </p:txBody>
            </p:sp>
            <p:sp>
              <p:nvSpPr>
                <p:cNvPr id="107" name="フリーフォーム 106"/>
                <p:cNvSpPr/>
                <p:nvPr/>
              </p:nvSpPr>
              <p:spPr>
                <a:xfrm>
                  <a:off x="12822649" y="4938846"/>
                  <a:ext cx="1779506" cy="1077217"/>
                </a:xfrm>
                <a:custGeom>
                  <a:avLst/>
                  <a:gdLst>
                    <a:gd name="connsiteX0" fmla="*/ 0 w 1590458"/>
                    <a:gd name="connsiteY0" fmla="*/ 538609 h 1077217"/>
                    <a:gd name="connsiteX1" fmla="*/ 795229 w 1590458"/>
                    <a:gd name="connsiteY1" fmla="*/ 0 h 1077217"/>
                    <a:gd name="connsiteX2" fmla="*/ 1590458 w 1590458"/>
                    <a:gd name="connsiteY2" fmla="*/ 538609 h 1077217"/>
                    <a:gd name="connsiteX3" fmla="*/ 795229 w 1590458"/>
                    <a:gd name="connsiteY3" fmla="*/ 1077218 h 1077217"/>
                    <a:gd name="connsiteX4" fmla="*/ 0 w 1590458"/>
                    <a:gd name="connsiteY4" fmla="*/ 538609 h 10772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90458" h="1077217">
                      <a:moveTo>
                        <a:pt x="0" y="538609"/>
                      </a:moveTo>
                      <a:cubicBezTo>
                        <a:pt x="0" y="241143"/>
                        <a:pt x="356036" y="0"/>
                        <a:pt x="795229" y="0"/>
                      </a:cubicBezTo>
                      <a:cubicBezTo>
                        <a:pt x="1234422" y="0"/>
                        <a:pt x="1590458" y="241143"/>
                        <a:pt x="1590458" y="538609"/>
                      </a:cubicBezTo>
                      <a:cubicBezTo>
                        <a:pt x="1590458" y="836075"/>
                        <a:pt x="1234422" y="1077218"/>
                        <a:pt x="795229" y="1077218"/>
                      </a:cubicBezTo>
                      <a:cubicBezTo>
                        <a:pt x="356036" y="1077218"/>
                        <a:pt x="0" y="836075"/>
                        <a:pt x="0" y="53860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1">
                  <a:schemeClr val="accent5"/>
                </a:lnRef>
                <a:fillRef idx="3">
                  <a:schemeClr val="accent5"/>
                </a:fillRef>
                <a:effectRef idx="2">
                  <a:schemeClr val="accent5"/>
                </a:effectRef>
                <a:fontRef idx="minor">
                  <a:schemeClr val="lt1"/>
                </a:fontRef>
              </p:style>
              <p:txBody>
                <a:bodyPr spcFirstLastPara="0" vert="horz" wrap="square" lIns="255777" tIns="180615" rIns="255777" bIns="180615" numCol="1" spcCol="1270" anchor="ctr" anchorCtr="0">
                  <a:noAutofit/>
                </a:bodyPr>
                <a:lstStyle/>
                <a:p>
                  <a:pPr lvl="0" algn="ctr" defTabSz="8001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endParaRPr kumimoji="1" lang="ja-JP" altLang="en-US" sz="1800" kern="1200"/>
                </a:p>
              </p:txBody>
            </p:sp>
            <p:sp>
              <p:nvSpPr>
                <p:cNvPr id="108" name="フリーフォーム 107"/>
                <p:cNvSpPr/>
                <p:nvPr/>
              </p:nvSpPr>
              <p:spPr>
                <a:xfrm>
                  <a:off x="9952436" y="4938846"/>
                  <a:ext cx="1779506" cy="1077217"/>
                </a:xfrm>
                <a:custGeom>
                  <a:avLst/>
                  <a:gdLst>
                    <a:gd name="connsiteX0" fmla="*/ 0 w 1590458"/>
                    <a:gd name="connsiteY0" fmla="*/ 538609 h 1077217"/>
                    <a:gd name="connsiteX1" fmla="*/ 795229 w 1590458"/>
                    <a:gd name="connsiteY1" fmla="*/ 0 h 1077217"/>
                    <a:gd name="connsiteX2" fmla="*/ 1590458 w 1590458"/>
                    <a:gd name="connsiteY2" fmla="*/ 538609 h 1077217"/>
                    <a:gd name="connsiteX3" fmla="*/ 795229 w 1590458"/>
                    <a:gd name="connsiteY3" fmla="*/ 1077218 h 1077217"/>
                    <a:gd name="connsiteX4" fmla="*/ 0 w 1590458"/>
                    <a:gd name="connsiteY4" fmla="*/ 538609 h 10772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90458" h="1077217">
                      <a:moveTo>
                        <a:pt x="0" y="538609"/>
                      </a:moveTo>
                      <a:cubicBezTo>
                        <a:pt x="0" y="241143"/>
                        <a:pt x="356036" y="0"/>
                        <a:pt x="795229" y="0"/>
                      </a:cubicBezTo>
                      <a:cubicBezTo>
                        <a:pt x="1234422" y="0"/>
                        <a:pt x="1590458" y="241143"/>
                        <a:pt x="1590458" y="538609"/>
                      </a:cubicBezTo>
                      <a:cubicBezTo>
                        <a:pt x="1590458" y="836075"/>
                        <a:pt x="1234422" y="1077218"/>
                        <a:pt x="795229" y="1077218"/>
                      </a:cubicBezTo>
                      <a:cubicBezTo>
                        <a:pt x="356036" y="1077218"/>
                        <a:pt x="0" y="836075"/>
                        <a:pt x="0" y="53860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1">
                  <a:schemeClr val="accent5"/>
                </a:lnRef>
                <a:fillRef idx="3">
                  <a:schemeClr val="accent5"/>
                </a:fillRef>
                <a:effectRef idx="2">
                  <a:schemeClr val="accent5"/>
                </a:effectRef>
                <a:fontRef idx="minor">
                  <a:schemeClr val="lt1"/>
                </a:fontRef>
              </p:style>
              <p:txBody>
                <a:bodyPr spcFirstLastPara="0" vert="horz" wrap="square" lIns="255777" tIns="180615" rIns="255777" bIns="180615" numCol="1" spcCol="1270" anchor="ctr" anchorCtr="0">
                  <a:noAutofit/>
                </a:bodyPr>
                <a:lstStyle/>
                <a:p>
                  <a:pPr lvl="0" algn="ctr" defTabSz="8001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endParaRPr kumimoji="1" lang="ja-JP" altLang="en-US" sz="1800" kern="1200"/>
                </a:p>
              </p:txBody>
            </p:sp>
          </p:grpSp>
          <p:sp>
            <p:nvSpPr>
              <p:cNvPr id="109" name="テキスト ボックス 108"/>
              <p:cNvSpPr txBox="1"/>
              <p:nvPr/>
            </p:nvSpPr>
            <p:spPr>
              <a:xfrm>
                <a:off x="7350711" y="3750026"/>
                <a:ext cx="110799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900" b="1" dirty="0">
                    <a:solidFill>
                      <a:schemeClr val="bg1"/>
                    </a:solidFill>
                    <a:latin typeface="+mn-ea"/>
                  </a:rPr>
                  <a:t>ビジネスデータ</a:t>
                </a:r>
                <a:endParaRPr kumimoji="1" lang="en-US" altLang="ja-JP" sz="900" b="1" dirty="0">
                  <a:solidFill>
                    <a:schemeClr val="bg1"/>
                  </a:solidFill>
                  <a:latin typeface="+mn-ea"/>
                </a:endParaRPr>
              </a:p>
              <a:p>
                <a:pPr algn="ctr"/>
                <a:r>
                  <a:rPr kumimoji="1" lang="ja-JP" altLang="en-US" sz="900" b="1" dirty="0">
                    <a:solidFill>
                      <a:schemeClr val="bg1"/>
                    </a:solidFill>
                    <a:latin typeface="+mn-ea"/>
                  </a:rPr>
                  <a:t>サイエンティスト</a:t>
                </a:r>
              </a:p>
            </p:txBody>
          </p:sp>
          <p:sp>
            <p:nvSpPr>
              <p:cNvPr id="110" name="テキスト ボックス 109"/>
              <p:cNvSpPr txBox="1"/>
              <p:nvPr/>
            </p:nvSpPr>
            <p:spPr>
              <a:xfrm>
                <a:off x="7425299" y="3212343"/>
                <a:ext cx="954107" cy="2543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ja-JP" altLang="en-US" sz="1000" b="1" dirty="0">
                    <a:solidFill>
                      <a:schemeClr val="bg1"/>
                    </a:solidFill>
                    <a:latin typeface="+mn-ea"/>
                  </a:rPr>
                  <a:t>①ビジネス力</a:t>
                </a:r>
              </a:p>
            </p:txBody>
          </p:sp>
          <p:sp>
            <p:nvSpPr>
              <p:cNvPr id="111" name="テキスト ボックス 110"/>
              <p:cNvSpPr txBox="1"/>
              <p:nvPr/>
            </p:nvSpPr>
            <p:spPr>
              <a:xfrm>
                <a:off x="6639780" y="4230106"/>
                <a:ext cx="1018227" cy="2543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ja-JP" altLang="en-US" sz="1000" b="1" dirty="0">
                    <a:solidFill>
                      <a:schemeClr val="bg1"/>
                    </a:solidFill>
                    <a:latin typeface="+mn-ea"/>
                  </a:rPr>
                  <a:t>②ﾃﾞｰﾀｻｲｴﾝｽ力</a:t>
                </a:r>
              </a:p>
            </p:txBody>
          </p:sp>
          <p:sp>
            <p:nvSpPr>
              <p:cNvPr id="112" name="テキスト ボックス 111"/>
              <p:cNvSpPr txBox="1"/>
              <p:nvPr/>
            </p:nvSpPr>
            <p:spPr>
              <a:xfrm>
                <a:off x="8319716" y="4230105"/>
                <a:ext cx="697628" cy="2543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ja-JP" altLang="en-US" sz="1000" b="1" dirty="0">
                    <a:solidFill>
                      <a:schemeClr val="bg1"/>
                    </a:solidFill>
                    <a:latin typeface="+mn-ea"/>
                  </a:rPr>
                  <a:t>③人間力</a:t>
                </a:r>
              </a:p>
            </p:txBody>
          </p:sp>
        </p:grpSp>
        <p:sp>
          <p:nvSpPr>
            <p:cNvPr id="159" name="テキスト ボックス 158"/>
            <p:cNvSpPr txBox="1"/>
            <p:nvPr/>
          </p:nvSpPr>
          <p:spPr>
            <a:xfrm>
              <a:off x="7281980" y="2045970"/>
              <a:ext cx="954108" cy="400110"/>
            </a:xfrm>
            <a:prstGeom prst="rect">
              <a:avLst/>
            </a:prstGeom>
            <a:ln w="31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 anchorCtr="0">
              <a:spAutoFit/>
            </a:bodyPr>
            <a:lstStyle/>
            <a:p>
              <a:pPr algn="ctr"/>
              <a:r>
                <a:rPr lang="ja-JP" altLang="en-US" sz="1000" b="1" dirty="0">
                  <a:solidFill>
                    <a:schemeClr val="tx1"/>
                  </a:solidFill>
                  <a:latin typeface="+mn-ea"/>
                </a:rPr>
                <a:t>学是</a:t>
              </a:r>
              <a:endParaRPr lang="en-US" altLang="ja-JP" sz="1000" b="1" dirty="0">
                <a:solidFill>
                  <a:schemeClr val="tx1"/>
                </a:solidFill>
                <a:latin typeface="+mn-ea"/>
              </a:endParaRPr>
            </a:p>
            <a:p>
              <a:pPr algn="ctr"/>
              <a:r>
                <a:rPr lang="ja-JP" altLang="en-US" sz="1000" b="1" dirty="0">
                  <a:solidFill>
                    <a:schemeClr val="tx1"/>
                  </a:solidFill>
                  <a:latin typeface="+mn-ea"/>
                </a:rPr>
                <a:t>「学の実化」</a:t>
              </a:r>
              <a:endParaRPr kumimoji="1" lang="ja-JP" altLang="en-US" sz="1000" b="1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162" name="テキスト ボックス 161"/>
            <p:cNvSpPr txBox="1"/>
            <p:nvPr/>
          </p:nvSpPr>
          <p:spPr>
            <a:xfrm>
              <a:off x="6915895" y="2728821"/>
              <a:ext cx="675186" cy="246221"/>
            </a:xfrm>
            <a:prstGeom prst="rect">
              <a:avLst/>
            </a:prstGeom>
            <a:ln w="31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 anchor="ctr" anchorCtr="0">
              <a:spAutoFit/>
            </a:bodyPr>
            <a:lstStyle/>
            <a:p>
              <a:pPr algn="ctr"/>
              <a:r>
                <a:rPr lang="ja-JP" altLang="en-US" sz="1000" b="1" dirty="0">
                  <a:solidFill>
                    <a:schemeClr val="tx1"/>
                  </a:solidFill>
                  <a:latin typeface="+mn-ea"/>
                </a:rPr>
                <a:t>考動力</a:t>
              </a:r>
              <a:endParaRPr kumimoji="1" lang="ja-JP" altLang="en-US" sz="1000" b="1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163" name="テキスト ボックス 162"/>
            <p:cNvSpPr txBox="1"/>
            <p:nvPr/>
          </p:nvSpPr>
          <p:spPr>
            <a:xfrm>
              <a:off x="7938740" y="2728821"/>
              <a:ext cx="675186" cy="246221"/>
            </a:xfrm>
            <a:prstGeom prst="rect">
              <a:avLst/>
            </a:prstGeom>
            <a:ln w="31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 anchor="ctr" anchorCtr="0">
              <a:spAutoFit/>
            </a:bodyPr>
            <a:lstStyle/>
            <a:p>
              <a:pPr algn="ctr"/>
              <a:r>
                <a:rPr lang="ja-JP" altLang="en-US" sz="1000" b="1" dirty="0">
                  <a:solidFill>
                    <a:schemeClr val="tx1"/>
                  </a:solidFill>
                  <a:latin typeface="+mn-ea"/>
                </a:rPr>
                <a:t>革新力</a:t>
              </a:r>
              <a:endParaRPr kumimoji="1" lang="ja-JP" altLang="en-US" sz="1000" b="1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70" name="テキスト ボックス 69"/>
            <p:cNvSpPr txBox="1"/>
            <p:nvPr/>
          </p:nvSpPr>
          <p:spPr>
            <a:xfrm>
              <a:off x="375290" y="2979360"/>
              <a:ext cx="1462694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b="1" u="sng" dirty="0"/>
                <a:t>【</a:t>
              </a:r>
              <a:r>
                <a:rPr kumimoji="1" lang="ja-JP" altLang="en-US" sz="900" b="1" u="sng" dirty="0"/>
                <a:t>応用・発展科目</a:t>
              </a:r>
              <a:r>
                <a:rPr kumimoji="1" lang="en-US" altLang="ja-JP" sz="900" b="1" u="sng" dirty="0"/>
                <a:t>】</a:t>
              </a:r>
            </a:p>
            <a:p>
              <a:r>
                <a:rPr lang="ja-JP" altLang="en-US" sz="900" dirty="0"/>
                <a:t>◆マネジメント</a:t>
              </a:r>
              <a:endParaRPr lang="en-US" altLang="ja-JP" sz="900" dirty="0"/>
            </a:p>
            <a:p>
              <a:r>
                <a:rPr lang="ja-JP" altLang="en-US" sz="900" dirty="0"/>
                <a:t>◆マーケティング</a:t>
              </a:r>
              <a:endParaRPr lang="en-US" altLang="ja-JP" sz="800" dirty="0"/>
            </a:p>
            <a:p>
              <a:r>
                <a:rPr lang="ja-JP" altLang="en-US" sz="900" dirty="0"/>
                <a:t>◆会計・ファイナンス</a:t>
              </a:r>
              <a:endParaRPr kumimoji="1" lang="en-US" altLang="ja-JP" sz="800" dirty="0"/>
            </a:p>
            <a:p>
              <a:r>
                <a:rPr kumimoji="1" lang="ja-JP" altLang="en-US" sz="900" dirty="0"/>
                <a:t>◆経営情報・経営工学</a:t>
              </a:r>
              <a:endParaRPr kumimoji="1" lang="en-US" altLang="ja-JP" sz="900" dirty="0"/>
            </a:p>
          </p:txBody>
        </p:sp>
        <p:sp>
          <p:nvSpPr>
            <p:cNvPr id="78" name="テキスト ボックス 77"/>
            <p:cNvSpPr txBox="1"/>
            <p:nvPr/>
          </p:nvSpPr>
          <p:spPr>
            <a:xfrm>
              <a:off x="371972" y="3851872"/>
              <a:ext cx="1441898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b="1" u="sng" dirty="0"/>
                <a:t>【</a:t>
              </a:r>
              <a:r>
                <a:rPr lang="ja-JP" altLang="en-US" sz="900" b="1" u="sng" dirty="0"/>
                <a:t>基礎・導入科目</a:t>
              </a:r>
              <a:r>
                <a:rPr kumimoji="1" lang="en-US" altLang="ja-JP" sz="900" b="1" u="sng" dirty="0"/>
                <a:t>】</a:t>
              </a:r>
            </a:p>
            <a:p>
              <a:r>
                <a:rPr lang="ja-JP" altLang="en-US" sz="900" dirty="0"/>
                <a:t>◆入門科目</a:t>
              </a:r>
              <a:endParaRPr lang="en-US" altLang="ja-JP" sz="900" dirty="0"/>
            </a:p>
            <a:p>
              <a:r>
                <a:rPr lang="ja-JP" altLang="en-US" sz="900" dirty="0"/>
                <a:t>◆マネジメント・商学</a:t>
              </a:r>
              <a:endParaRPr lang="en-US" altLang="ja-JP" sz="900" dirty="0"/>
            </a:p>
            <a:p>
              <a:r>
                <a:rPr lang="ja-JP" altLang="en-US" sz="900" dirty="0"/>
                <a:t>◆会計・経営情報基礎</a:t>
              </a:r>
              <a:endParaRPr lang="en-US" altLang="ja-JP" sz="900" dirty="0"/>
            </a:p>
            <a:p>
              <a:r>
                <a:rPr lang="ja-JP" altLang="en-US" sz="900" dirty="0"/>
                <a:t>◆法律と社会</a:t>
              </a:r>
              <a:endParaRPr lang="en-US" altLang="ja-JP" sz="900" dirty="0"/>
            </a:p>
          </p:txBody>
        </p:sp>
        <p:sp>
          <p:nvSpPr>
            <p:cNvPr id="86" name="テキスト ボックス 85"/>
            <p:cNvSpPr txBox="1"/>
            <p:nvPr/>
          </p:nvSpPr>
          <p:spPr>
            <a:xfrm>
              <a:off x="2354783" y="3851872"/>
              <a:ext cx="1633011" cy="10002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b="1" u="sng" dirty="0"/>
                <a:t>【</a:t>
              </a:r>
              <a:r>
                <a:rPr lang="ja-JP" altLang="en-US" sz="900" b="1" u="sng" dirty="0"/>
                <a:t>基礎・導入科目</a:t>
              </a:r>
              <a:r>
                <a:rPr kumimoji="1" lang="en-US" altLang="ja-JP" sz="900" b="1" u="sng" dirty="0"/>
                <a:t>】</a:t>
              </a:r>
            </a:p>
            <a:p>
              <a:r>
                <a:rPr lang="ja-JP" altLang="en-US" sz="900" dirty="0"/>
                <a:t>◆基礎演習科目群</a:t>
              </a:r>
              <a:endParaRPr lang="en-US" altLang="ja-JP" sz="900" dirty="0"/>
            </a:p>
            <a:p>
              <a:r>
                <a:rPr lang="ja-JP" altLang="en-US" sz="800" dirty="0"/>
                <a:t>　アイデアソン、ハッカソン 等 </a:t>
              </a:r>
              <a:endParaRPr lang="en-US" altLang="ja-JP" sz="800" dirty="0"/>
            </a:p>
            <a:p>
              <a:r>
                <a:rPr lang="ja-JP" altLang="en-US" sz="900" dirty="0"/>
                <a:t>◆実体験科目群</a:t>
              </a:r>
              <a:endParaRPr lang="en-US" altLang="ja-JP" sz="900" dirty="0"/>
            </a:p>
            <a:p>
              <a:r>
                <a:rPr kumimoji="1" lang="ja-JP" altLang="en-US" sz="800" dirty="0"/>
                <a:t>　グローバル科目、</a:t>
              </a:r>
              <a:endParaRPr kumimoji="1" lang="en-US" altLang="ja-JP" sz="800" dirty="0"/>
            </a:p>
            <a:p>
              <a:r>
                <a:rPr lang="ja-JP" altLang="en-US" sz="800" dirty="0"/>
                <a:t>　ビジネスインターンシップ、</a:t>
              </a:r>
              <a:endParaRPr lang="en-US" altLang="ja-JP" sz="800" dirty="0"/>
            </a:p>
            <a:p>
              <a:r>
                <a:rPr kumimoji="1" lang="ja-JP" altLang="en-US" sz="800" dirty="0"/>
                <a:t>　</a:t>
              </a:r>
              <a:r>
                <a:rPr lang="ja-JP" altLang="en-US" sz="800" dirty="0"/>
                <a:t>海外留学  等</a:t>
              </a:r>
              <a:endParaRPr kumimoji="1" lang="en-US" altLang="ja-JP" sz="800" dirty="0"/>
            </a:p>
          </p:txBody>
        </p:sp>
      </p:grpSp>
    </p:spTree>
    <p:extLst>
      <p:ext uri="{BB962C8B-B14F-4D97-AF65-F5344CB8AC3E}">
        <p14:creationId xmlns:p14="http://schemas.microsoft.com/office/powerpoint/2010/main" val="105750184"/>
      </p:ext>
    </p:extLst>
  </p:cSld>
  <p:clrMapOvr>
    <a:masterClrMapping/>
  </p:clrMapOvr>
</p:sld>
</file>

<file path=ppt/theme/theme1.xml><?xml version="1.0" encoding="utf-8"?>
<a:theme xmlns:a="http://schemas.openxmlformats.org/drawingml/2006/main" name="BrushVTI">
  <a:themeElements>
    <a:clrScheme name="AnalogousFromLightSeed_2SEEDS">
      <a:dk1>
        <a:srgbClr val="000000"/>
      </a:dk1>
      <a:lt1>
        <a:srgbClr val="FFFFFF"/>
      </a:lt1>
      <a:dk2>
        <a:srgbClr val="22363C"/>
      </a:dk2>
      <a:lt2>
        <a:srgbClr val="E2E6E8"/>
      </a:lt2>
      <a:accent1>
        <a:srgbClr val="C18C78"/>
      </a:accent1>
      <a:accent2>
        <a:srgbClr val="CC9099"/>
      </a:accent2>
      <a:accent3>
        <a:srgbClr val="B19F77"/>
      </a:accent3>
      <a:accent4>
        <a:srgbClr val="6DAFA2"/>
      </a:accent4>
      <a:accent5>
        <a:srgbClr val="70ACBC"/>
      </a:accent5>
      <a:accent6>
        <a:srgbClr val="7893C1"/>
      </a:accent6>
      <a:hlink>
        <a:srgbClr val="5E8A9B"/>
      </a:hlink>
      <a:folHlink>
        <a:srgbClr val="7F7F7F"/>
      </a:folHlink>
    </a:clrScheme>
    <a:fontScheme name="Custom 3">
      <a:majorFont>
        <a:latin typeface="Meiryo"/>
        <a:ea typeface=""/>
        <a:cs typeface=""/>
      </a:majorFont>
      <a:minorFont>
        <a:latin typeface="Meiry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ushVTI" id="{7102FA3A-9D7B-4497-8C4B-FB535AAFDE06}" vid="{C6D41F62-6FAB-440A-BEC7-CB7BF190811F}"/>
    </a:ext>
  </a:extLst>
</a:theme>
</file>

<file path=ppt/theme/theme2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662333d-f2d3-42e4-a03c-c0a60ccce36a" xsi:nil="true"/>
    <lcf76f155ced4ddcb4097134ff3c332f xmlns="7e61127d-06b2-452d-b7ae-1277f44f159b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7B05A5E0E3D7B548A4B5CD0BAE0A736D" ma:contentTypeVersion="13" ma:contentTypeDescription="新しいドキュメントを作成します。" ma:contentTypeScope="" ma:versionID="03254c45044d47a380db24e8766fd5f0">
  <xsd:schema xmlns:xsd="http://www.w3.org/2001/XMLSchema" xmlns:xs="http://www.w3.org/2001/XMLSchema" xmlns:p="http://schemas.microsoft.com/office/2006/metadata/properties" xmlns:ns2="7e61127d-06b2-452d-b7ae-1277f44f159b" xmlns:ns3="3662333d-f2d3-42e4-a03c-c0a60ccce36a" targetNamespace="http://schemas.microsoft.com/office/2006/metadata/properties" ma:root="true" ma:fieldsID="9e90b4038c06aaa9fc37e0a6023e81e6" ns2:_="" ns3:_="">
    <xsd:import namespace="7e61127d-06b2-452d-b7ae-1277f44f159b"/>
    <xsd:import namespace="3662333d-f2d3-42e4-a03c-c0a60ccce36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61127d-06b2-452d-b7ae-1277f44f159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画像タグ" ma:readOnly="false" ma:fieldId="{5cf76f15-5ced-4ddc-b409-7134ff3c332f}" ma:taxonomyMulti="true" ma:sspId="6c580f68-8fb6-4863-9746-d6c2a3347a7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62333d-f2d3-42e4-a03c-c0a60ccce36a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85519d70-097e-4558-909c-1c0459cf8c20}" ma:internalName="TaxCatchAll" ma:showField="CatchAllData" ma:web="3662333d-f2d3-42e4-a03c-c0a60ccce36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C919D4C-4A46-44C1-9874-DCE517CC1FB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9ABB07B-E60C-416B-B32A-601F6924D91C}">
  <ds:schemaRefs>
    <ds:schemaRef ds:uri="http://purl.org/dc/elements/1.1/"/>
    <ds:schemaRef ds:uri="ab8b6953-005e-40fc-80b6-4175bde35efa"/>
    <ds:schemaRef ds:uri="http://schemas.microsoft.com/office/2006/documentManagement/types"/>
    <ds:schemaRef ds:uri="http://schemas.openxmlformats.org/package/2006/metadata/core-properties"/>
    <ds:schemaRef ds:uri="9ea371ec-2e5d-4349-8026-0fc819501733"/>
    <ds:schemaRef ds:uri="http://purl.org/dc/terms/"/>
    <ds:schemaRef ds:uri="http://schemas.microsoft.com/office/infopath/2007/PartnerControls"/>
    <ds:schemaRef ds:uri="http://purl.org/dc/dcmitype/"/>
    <ds:schemaRef ds:uri="http://schemas.microsoft.com/office/2006/metadata/properties"/>
    <ds:schemaRef ds:uri="http://www.w3.org/XML/1998/namespace"/>
    <ds:schemaRef ds:uri="3662333d-f2d3-42e4-a03c-c0a60ccce36a"/>
    <ds:schemaRef ds:uri="7e61127d-06b2-452d-b7ae-1277f44f159b"/>
  </ds:schemaRefs>
</ds:datastoreItem>
</file>

<file path=customXml/itemProps3.xml><?xml version="1.0" encoding="utf-8"?>
<ds:datastoreItem xmlns:ds="http://schemas.openxmlformats.org/officeDocument/2006/customXml" ds:itemID="{350FCE55-101F-4B9F-B4A6-6D897F0F329E}"/>
</file>

<file path=docProps/app.xml><?xml version="1.0" encoding="utf-8"?>
<Properties xmlns="http://schemas.openxmlformats.org/officeDocument/2006/extended-properties" xmlns:vt="http://schemas.openxmlformats.org/officeDocument/2006/docPropsVTypes">
  <TotalTime>617</TotalTime>
  <Words>687</Words>
  <Application>Microsoft Office PowerPoint</Application>
  <PresentationFormat>画面に合わせる (4:3)</PresentationFormat>
  <Paragraphs>88</Paragraphs>
  <Slides>1</Slides>
  <Notes>1</Notes>
  <HiddenSlides>0</HiddenSlides>
  <MMClips>0</MMClips>
  <ScaleCrop>false</ScaleCrop>
  <HeadingPairs>
    <vt:vector size="4" baseType="variant"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3" baseType="lpstr">
      <vt:lpstr>BrushVTI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y050010</dc:creator>
  <cp:lastModifiedBy>KINOSHITA,Yusuke</cp:lastModifiedBy>
  <cp:revision>26</cp:revision>
  <cp:lastPrinted>2023-08-10T09:41:53Z</cp:lastPrinted>
  <dcterms:created xsi:type="dcterms:W3CDTF">2023-07-18T01:16:58Z</dcterms:created>
  <dcterms:modified xsi:type="dcterms:W3CDTF">2024-10-22T04:07:28Z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0x0101007B05A5E0E3D7B548A4B5CD0BAE0A736D</vt:lpwstr>
  </property>
  <property fmtid="{D5CDD505-2E9C-101B-9397-08002B2CF9AE}" pid="3" name="MediaServiceImageTags">
    <vt:lpwstr/>
  </property>
  <property fmtid="{D5CDD505-2E9C-101B-9397-08002B2CF9AE}" pid="4" name="Order">
    <vt:r8>348000</vt:r8>
  </property>
</Properties>
</file>