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5" r:id="rId2"/>
    <p:sldId id="264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679CEE-6D02-493E-9DB7-4563D1F1B375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29AAC8-595D-4EA8-A2CF-FDA6DA1D442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053262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9AAC8-595D-4EA8-A2CF-FDA6DA1D442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1550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29AAC8-595D-4EA8-A2CF-FDA6DA1D442D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55410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62D36C6-37B3-4233-FABA-6B1A197699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29933D1-29C7-6034-1169-EEF8C22153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80C0C41-48FB-FC84-AD28-E7D3DCD09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2BBCB-D51A-488B-A1E4-119AFDB4B8A3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F1EF57E-DB22-6295-F391-4B5F8CA74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8BAC500-FDBC-8DF4-EFAA-B2BAD99AA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BAA58-B029-4497-A7BE-55A165B6E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94765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B5993A-7F11-B71C-BB26-D1C445F39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22B03768-C396-5D86-D5B0-1198479B32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41AC2C2-AE08-01CB-0AFB-46BC15D72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2BBCB-D51A-488B-A1E4-119AFDB4B8A3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FE249DB-03E3-6ADC-ED18-BFE9D38E2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81B6EE4-7C05-ECA5-CBC8-95798B1A0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BAA58-B029-4497-A7BE-55A165B6E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54583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4BC4390C-62CF-8B8A-85F5-1D0C341970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AB4BD6B-8E91-BAB7-2316-2B4D82470D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1F3AD76-C697-71FA-7A82-41081F18A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2BBCB-D51A-488B-A1E4-119AFDB4B8A3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C35EAD8-CA10-731B-71DA-8445F79D9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483A495-FDF9-04E0-FF69-D035FFFE2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BAA58-B029-4497-A7BE-55A165B6E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5531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E17D2E-8C8B-D96B-00E5-714BCED69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0F0A005-AACA-1850-4A9B-60D6FF6435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94E222D-8812-617F-C30B-881AE5FB1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2BBCB-D51A-488B-A1E4-119AFDB4B8A3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F2D02BD-FA54-FDF8-6855-B362D01DD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3143587-1C9D-6C52-D4C5-68D5D3C5B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BAA58-B029-4497-A7BE-55A165B6E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66760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EC72753-2388-0271-A690-BB01D797F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CF802BA-A20C-143E-E432-B5575A6729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F3225AA-DCEC-1318-9A19-20F95B23C6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2BBCB-D51A-488B-A1E4-119AFDB4B8A3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CC1A7A7-8FE6-93F2-9256-92CB5F1AA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D2A4388-8052-E411-29A5-A64F67D394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BAA58-B029-4497-A7BE-55A165B6E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29499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A374FB1-793F-8A3E-D5FA-DEF07BD851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A1F033B-685C-73E3-77F5-5E2831786E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18601DC-1809-A841-B980-164B06D698B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EB66AB3-C227-921E-28BE-3D061C85A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2BBCB-D51A-488B-A1E4-119AFDB4B8A3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94FFAAC-24D2-B2EC-4905-FBF749A30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8FE8F31-58F6-69EA-3034-439F36FAF5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BAA58-B029-4497-A7BE-55A165B6E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5392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238F20-AF22-A477-D2A4-EDDD0B17C8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0CCC140-D5BD-B795-9366-AD8C231819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82AA424-B229-DD82-7E6A-868F08E1D8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274926E-EC98-0712-B273-BC0871021C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E33B8C5-B070-F7E1-6EF9-9B8E77D77A1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CD5214F-8D1C-4DE5-C997-A50E38423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2BBCB-D51A-488B-A1E4-119AFDB4B8A3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FBEF66F7-FDDD-33DB-3031-F6669415F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852DB69-C54F-FFE0-958C-144ACB97B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BAA58-B029-4497-A7BE-55A165B6E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12682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9937161-4EB1-DDC0-8AE6-BEFD40ADF7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75DD60D2-324E-32C4-351B-8AD82D28A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2BBCB-D51A-488B-A1E4-119AFDB4B8A3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CB6BE65-CEB6-112C-8411-7898556906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243D602-7598-B652-6120-8ED05BD74E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BAA58-B029-4497-A7BE-55A165B6E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8269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53C2F20-E80A-4637-CAB5-CC5AE2B11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2BBCB-D51A-488B-A1E4-119AFDB4B8A3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5DBCC31-986F-D705-2827-454BA556C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AB6D70D-2E0C-AF7A-2498-7F380C4DDA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BAA58-B029-4497-A7BE-55A165B6E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9909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D5CD970-613A-CF60-B216-FD2125E3C4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B310689-1DE1-88BF-C1F6-82136F07FD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FC25488-43D3-2070-AEBA-B1373A9997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B637F61-F8ED-4DAE-EF69-4460C642C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2BBCB-D51A-488B-A1E4-119AFDB4B8A3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EE29071-9807-B52D-7124-509CCD0B5E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25E0186-9D3C-A2BB-8B94-5A23A4773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BAA58-B029-4497-A7BE-55A165B6E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56705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928252A-3BBE-395D-7415-E8858AB91F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3EE3368-A802-478A-F238-EC7515F3C9B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76123C55-22C9-8E43-898E-B0AB2EE3A2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57FA952-7499-7BB4-9EFF-0400B7EDA3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2BBCB-D51A-488B-A1E4-119AFDB4B8A3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D57D65A-D153-3662-852D-5119BB1F6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F06AF0A-36BD-B9A7-3E3B-715E9E12C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BAA58-B029-4497-A7BE-55A165B6E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319996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F83DBC2-6AEB-A21B-0192-DFD865DE19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8F3B18A-DD92-8522-3340-011D8BEB89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6D5BDFB-F11C-6C7C-3E21-AD00AF2D05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92BBCB-D51A-488B-A1E4-119AFDB4B8A3}" type="datetimeFigureOut">
              <a:rPr kumimoji="1" lang="ja-JP" altLang="en-US" smtClean="0"/>
              <a:t>2022/7/27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2B5F704-C819-7288-F969-2446728D519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959F135-9A07-E712-516C-3FD977E6E8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BAA58-B029-4497-A7BE-55A165B6EA1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43649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BCDCAB71-A5DB-7C7F-34D1-DEB2786186BB}"/>
              </a:ext>
            </a:extLst>
          </p:cNvPr>
          <p:cNvSpPr/>
          <p:nvPr/>
        </p:nvSpPr>
        <p:spPr>
          <a:xfrm>
            <a:off x="303681" y="161365"/>
            <a:ext cx="5209610" cy="65352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/>
              <a:t>Top</a:t>
            </a:r>
          </a:p>
          <a:p>
            <a:pPr algn="ctr"/>
            <a:endParaRPr lang="en-US" altLang="ja-JP" dirty="0"/>
          </a:p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en-US" altLang="ja-JP" dirty="0"/>
          </a:p>
          <a:p>
            <a:pPr algn="ctr"/>
            <a:endParaRPr kumimoji="1" lang="en-US" altLang="ja-JP" dirty="0"/>
          </a:p>
          <a:p>
            <a:pPr algn="ctr"/>
            <a:endParaRPr lang="en-US" altLang="ja-JP" dirty="0"/>
          </a:p>
          <a:p>
            <a:pPr algn="ctr"/>
            <a:endParaRPr kumimoji="1" lang="en-US" altLang="ja-JP" dirty="0"/>
          </a:p>
          <a:p>
            <a:pPr algn="ctr"/>
            <a:endParaRPr kumimoji="1" lang="en-US" altLang="ja-JP" dirty="0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8FBEE46-5DF5-621D-3019-7A16B30DC4ED}"/>
              </a:ext>
            </a:extLst>
          </p:cNvPr>
          <p:cNvSpPr/>
          <p:nvPr/>
        </p:nvSpPr>
        <p:spPr>
          <a:xfrm>
            <a:off x="1207718" y="2519644"/>
            <a:ext cx="3439696" cy="1668448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チャンネル</a:t>
            </a:r>
            <a:r>
              <a:rPr lang="en-US" altLang="ja-JP" dirty="0"/>
              <a:t>B</a:t>
            </a:r>
            <a:r>
              <a:rPr lang="ja-JP" altLang="en-US" dirty="0"/>
              <a:t>のシンボル</a:t>
            </a:r>
            <a:endParaRPr lang="en-US" altLang="ja-JP" dirty="0"/>
          </a:p>
          <a:p>
            <a:pPr algn="ctr"/>
            <a:r>
              <a:rPr lang="ja-JP" altLang="en-US" dirty="0"/>
              <a:t>バナーリンク</a:t>
            </a:r>
            <a:endParaRPr lang="en-US" altLang="ja-JP" dirty="0"/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DE69E258-8245-948E-C67C-9718B4C7C013}"/>
              </a:ext>
            </a:extLst>
          </p:cNvPr>
          <p:cNvSpPr/>
          <p:nvPr/>
        </p:nvSpPr>
        <p:spPr>
          <a:xfrm>
            <a:off x="417802" y="6252804"/>
            <a:ext cx="4946050" cy="33457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dirty="0" err="1"/>
              <a:t>Adsense</a:t>
            </a:r>
            <a:r>
              <a:rPr lang="ja-JP" altLang="en-US" dirty="0"/>
              <a:t>維持のために残す項目はフッターに</a:t>
            </a:r>
            <a:endParaRPr kumimoji="1" lang="en-US" altLang="ja-JP" dirty="0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1BC6C98E-7662-BE76-61F2-784A8F0AAB18}"/>
              </a:ext>
            </a:extLst>
          </p:cNvPr>
          <p:cNvSpPr/>
          <p:nvPr/>
        </p:nvSpPr>
        <p:spPr>
          <a:xfrm>
            <a:off x="1207718" y="630283"/>
            <a:ext cx="3439696" cy="1668449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チャンネル</a:t>
            </a:r>
            <a:r>
              <a:rPr lang="en-US" altLang="ja-JP" dirty="0"/>
              <a:t>A</a:t>
            </a:r>
            <a:r>
              <a:rPr lang="ja-JP" altLang="en-US" dirty="0"/>
              <a:t>のシンボル</a:t>
            </a:r>
            <a:endParaRPr lang="en-US" altLang="ja-JP" dirty="0"/>
          </a:p>
          <a:p>
            <a:pPr algn="ctr"/>
            <a:r>
              <a:rPr lang="ja-JP" altLang="en-US" dirty="0"/>
              <a:t>バナーリンク</a:t>
            </a:r>
            <a:endParaRPr lang="en-US" altLang="ja-JP" dirty="0"/>
          </a:p>
        </p:txBody>
      </p:sp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DE12A534-35C0-9158-AFC1-58C8A46ED798}"/>
              </a:ext>
            </a:extLst>
          </p:cNvPr>
          <p:cNvSpPr/>
          <p:nvPr/>
        </p:nvSpPr>
        <p:spPr>
          <a:xfrm>
            <a:off x="6284885" y="195463"/>
            <a:ext cx="5037326" cy="210326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</a:rPr>
              <a:t>チャンネル</a:t>
            </a:r>
            <a:r>
              <a:rPr lang="en-US" altLang="ja-JP" dirty="0">
                <a:solidFill>
                  <a:schemeClr val="tx1"/>
                </a:solidFill>
              </a:rPr>
              <a:t>A</a:t>
            </a:r>
            <a:r>
              <a:rPr lang="ja-JP" altLang="en-US" dirty="0">
                <a:solidFill>
                  <a:schemeClr val="tx1"/>
                </a:solidFill>
              </a:rPr>
              <a:t>の</a:t>
            </a:r>
            <a:r>
              <a:rPr lang="en-US" altLang="ja-JP" dirty="0" err="1">
                <a:solidFill>
                  <a:schemeClr val="tx1"/>
                </a:solidFill>
              </a:rPr>
              <a:t>Youtube</a:t>
            </a:r>
            <a:r>
              <a:rPr lang="ja-JP" altLang="en-US" dirty="0">
                <a:solidFill>
                  <a:schemeClr val="tx1"/>
                </a:solidFill>
              </a:rPr>
              <a:t>動画アーカイブへ</a:t>
            </a:r>
            <a:endParaRPr lang="en-US" altLang="ja-JP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（次ページ参照）</a:t>
            </a:r>
          </a:p>
        </p:txBody>
      </p:sp>
      <p:cxnSp>
        <p:nvCxnSpPr>
          <p:cNvPr id="33" name="直線コネクタ 32">
            <a:extLst>
              <a:ext uri="{FF2B5EF4-FFF2-40B4-BE49-F238E27FC236}">
                <a16:creationId xmlns:a16="http://schemas.microsoft.com/office/drawing/2014/main" id="{14A341D1-A7E6-99C3-C2AA-6F845730E560}"/>
              </a:ext>
            </a:extLst>
          </p:cNvPr>
          <p:cNvCxnSpPr>
            <a:cxnSpLocks/>
            <a:stCxn id="14" idx="3"/>
          </p:cNvCxnSpPr>
          <p:nvPr/>
        </p:nvCxnSpPr>
        <p:spPr>
          <a:xfrm flipV="1">
            <a:off x="4647414" y="1258952"/>
            <a:ext cx="1637471" cy="205556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A0BAEBC7-AD11-6D5D-4BD1-83995DF617AC}"/>
              </a:ext>
            </a:extLst>
          </p:cNvPr>
          <p:cNvSpPr/>
          <p:nvPr/>
        </p:nvSpPr>
        <p:spPr>
          <a:xfrm>
            <a:off x="1207718" y="4409004"/>
            <a:ext cx="3439696" cy="166844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雑記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バナーリンク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9CAED93-3423-A237-9A9E-1B7CE2809CDE}"/>
              </a:ext>
            </a:extLst>
          </p:cNvPr>
          <p:cNvSpPr/>
          <p:nvPr/>
        </p:nvSpPr>
        <p:spPr>
          <a:xfrm>
            <a:off x="6284885" y="2512808"/>
            <a:ext cx="5037326" cy="210326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</a:rPr>
              <a:t>チャンネル</a:t>
            </a:r>
            <a:r>
              <a:rPr lang="en-US" altLang="ja-JP" dirty="0">
                <a:solidFill>
                  <a:schemeClr val="tx1"/>
                </a:solidFill>
              </a:rPr>
              <a:t>B</a:t>
            </a:r>
            <a:r>
              <a:rPr lang="ja-JP" altLang="en-US" dirty="0">
                <a:solidFill>
                  <a:schemeClr val="tx1"/>
                </a:solidFill>
              </a:rPr>
              <a:t>の</a:t>
            </a:r>
            <a:r>
              <a:rPr lang="en-US" altLang="ja-JP" dirty="0" err="1">
                <a:solidFill>
                  <a:schemeClr val="tx1"/>
                </a:solidFill>
              </a:rPr>
              <a:t>Youtube</a:t>
            </a:r>
            <a:r>
              <a:rPr lang="ja-JP" altLang="en-US" dirty="0">
                <a:solidFill>
                  <a:schemeClr val="tx1"/>
                </a:solidFill>
              </a:rPr>
              <a:t>動画アーカイブへ</a:t>
            </a:r>
            <a:endParaRPr lang="en-US" altLang="ja-JP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（次ページ参照）</a:t>
            </a:r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0B125D07-68C1-90E6-0918-B77F8C199D58}"/>
              </a:ext>
            </a:extLst>
          </p:cNvPr>
          <p:cNvCxnSpPr>
            <a:cxnSpLocks/>
          </p:cNvCxnSpPr>
          <p:nvPr/>
        </p:nvCxnSpPr>
        <p:spPr>
          <a:xfrm>
            <a:off x="4615643" y="3302494"/>
            <a:ext cx="1637471" cy="36861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直線コネクタ 14">
            <a:extLst>
              <a:ext uri="{FF2B5EF4-FFF2-40B4-BE49-F238E27FC236}">
                <a16:creationId xmlns:a16="http://schemas.microsoft.com/office/drawing/2014/main" id="{AE93781F-D249-6358-2CEB-06AD073AD287}"/>
              </a:ext>
            </a:extLst>
          </p:cNvPr>
          <p:cNvCxnSpPr>
            <a:cxnSpLocks/>
          </p:cNvCxnSpPr>
          <p:nvPr/>
        </p:nvCxnSpPr>
        <p:spPr>
          <a:xfrm>
            <a:off x="4647414" y="5191854"/>
            <a:ext cx="1637471" cy="401809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A46FEA59-9470-3E49-26D6-ADB3667753C2}"/>
              </a:ext>
            </a:extLst>
          </p:cNvPr>
          <p:cNvSpPr/>
          <p:nvPr/>
        </p:nvSpPr>
        <p:spPr>
          <a:xfrm>
            <a:off x="6284885" y="4788816"/>
            <a:ext cx="5037326" cy="170625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通常のブログ形式</a:t>
            </a:r>
            <a:endParaRPr kumimoji="1" lang="en-US" altLang="ja-JP" dirty="0">
              <a:solidFill>
                <a:schemeClr val="tx1"/>
              </a:solidFill>
            </a:endParaRPr>
          </a:p>
          <a:p>
            <a:pPr algn="ctr"/>
            <a:r>
              <a:rPr lang="ja-JP" altLang="en-US" dirty="0">
                <a:solidFill>
                  <a:schemeClr val="tx1"/>
                </a:solidFill>
              </a:rPr>
              <a:t>（更新方法が分かりやすいとありがたいです。こちらにはアドセンス＋アフィリエイト</a:t>
            </a:r>
            <a:endParaRPr lang="en-US" altLang="ja-JP" dirty="0">
              <a:solidFill>
                <a:schemeClr val="tx1"/>
              </a:solidFill>
            </a:endParaRPr>
          </a:p>
          <a:p>
            <a:pPr algn="ctr"/>
            <a:r>
              <a:rPr lang="ja-JP" altLang="en-US" dirty="0">
                <a:solidFill>
                  <a:schemeClr val="tx1"/>
                </a:solidFill>
              </a:rPr>
              <a:t>を貼ります）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5815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正方形/長方形 23">
            <a:extLst>
              <a:ext uri="{FF2B5EF4-FFF2-40B4-BE49-F238E27FC236}">
                <a16:creationId xmlns:a16="http://schemas.microsoft.com/office/drawing/2014/main" id="{DE12A534-35C0-9158-AFC1-58C8A46ED798}"/>
              </a:ext>
            </a:extLst>
          </p:cNvPr>
          <p:cNvSpPr/>
          <p:nvPr/>
        </p:nvSpPr>
        <p:spPr>
          <a:xfrm>
            <a:off x="6355180" y="184231"/>
            <a:ext cx="5037326" cy="663647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45D3FEC4-EB06-D4ED-1EEE-10394D060F93}"/>
              </a:ext>
            </a:extLst>
          </p:cNvPr>
          <p:cNvSpPr/>
          <p:nvPr/>
        </p:nvSpPr>
        <p:spPr>
          <a:xfrm>
            <a:off x="5951580" y="870569"/>
            <a:ext cx="1864658" cy="103990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一番古い</a:t>
            </a:r>
            <a:endParaRPr kumimoji="1" lang="en-US" altLang="ja-JP" dirty="0">
              <a:solidFill>
                <a:schemeClr val="bg1"/>
              </a:solidFill>
            </a:endParaRPr>
          </a:p>
        </p:txBody>
      </p:sp>
      <p:sp>
        <p:nvSpPr>
          <p:cNvPr id="41" name="正方形/長方形 40">
            <a:extLst>
              <a:ext uri="{FF2B5EF4-FFF2-40B4-BE49-F238E27FC236}">
                <a16:creationId xmlns:a16="http://schemas.microsoft.com/office/drawing/2014/main" id="{1E40ED77-F113-1143-006D-7E82B3A3A87A}"/>
              </a:ext>
            </a:extLst>
          </p:cNvPr>
          <p:cNvSpPr/>
          <p:nvPr/>
        </p:nvSpPr>
        <p:spPr>
          <a:xfrm>
            <a:off x="7923575" y="870569"/>
            <a:ext cx="1864658" cy="103990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最新動画</a:t>
            </a:r>
            <a:endParaRPr kumimoji="1" lang="en-US" altLang="ja-JP" dirty="0">
              <a:solidFill>
                <a:schemeClr val="bg1"/>
              </a:solidFill>
            </a:endParaRPr>
          </a:p>
        </p:txBody>
      </p:sp>
      <p:sp>
        <p:nvSpPr>
          <p:cNvPr id="42" name="正方形/長方形 41">
            <a:extLst>
              <a:ext uri="{FF2B5EF4-FFF2-40B4-BE49-F238E27FC236}">
                <a16:creationId xmlns:a16="http://schemas.microsoft.com/office/drawing/2014/main" id="{11B83D54-B606-E44F-94C2-AEFABCDBD85B}"/>
              </a:ext>
            </a:extLst>
          </p:cNvPr>
          <p:cNvSpPr/>
          <p:nvPr/>
        </p:nvSpPr>
        <p:spPr>
          <a:xfrm>
            <a:off x="9928767" y="870569"/>
            <a:ext cx="1864658" cy="103990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bg1"/>
                </a:solidFill>
              </a:rPr>
              <a:t>２番目に新しい</a:t>
            </a:r>
            <a:endParaRPr lang="en-US" altLang="ja-JP" dirty="0">
              <a:solidFill>
                <a:schemeClr val="bg1"/>
              </a:solidFill>
            </a:endParaRP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D7BA91C-B595-4E1F-ABF1-A001C7CEDC54}"/>
              </a:ext>
            </a:extLst>
          </p:cNvPr>
          <p:cNvSpPr/>
          <p:nvPr/>
        </p:nvSpPr>
        <p:spPr>
          <a:xfrm>
            <a:off x="266389" y="335390"/>
            <a:ext cx="4569562" cy="599942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</a:rPr>
              <a:t>カルーセル形式の</a:t>
            </a:r>
            <a:r>
              <a:rPr lang="en-US" altLang="ja-JP" dirty="0" err="1">
                <a:solidFill>
                  <a:schemeClr val="tx1"/>
                </a:solidFill>
              </a:rPr>
              <a:t>Youtube</a:t>
            </a:r>
            <a:r>
              <a:rPr lang="ja-JP" altLang="en-US" dirty="0">
                <a:solidFill>
                  <a:schemeClr val="tx1"/>
                </a:solidFill>
              </a:rPr>
              <a:t>動画アーカイブ</a:t>
            </a:r>
            <a:endParaRPr kumimoji="1" lang="ja-JP" altLang="en-US" dirty="0">
              <a:solidFill>
                <a:schemeClr val="tx1"/>
              </a:solidFill>
            </a:endParaRPr>
          </a:p>
          <a:p>
            <a:pPr algn="ctr"/>
            <a:endParaRPr kumimoji="1" lang="en-US" altLang="ja-JP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動画の分類ごとにカルーセルがあり、</a:t>
            </a:r>
            <a:endParaRPr kumimoji="1" lang="en-US" altLang="ja-JP" dirty="0">
              <a:solidFill>
                <a:schemeClr val="tx1"/>
              </a:solidFill>
            </a:endParaRPr>
          </a:p>
          <a:p>
            <a:pPr algn="ctr"/>
            <a:r>
              <a:rPr lang="ja-JP" altLang="en-US" dirty="0">
                <a:solidFill>
                  <a:schemeClr val="tx1"/>
                </a:solidFill>
              </a:rPr>
              <a:t>縦スクロールと横スクロールで</a:t>
            </a:r>
            <a:endParaRPr lang="en-US" altLang="ja-JP" dirty="0">
              <a:solidFill>
                <a:schemeClr val="tx1"/>
              </a:solidFill>
            </a:endParaRPr>
          </a:p>
          <a:p>
            <a:pPr algn="ctr"/>
            <a:r>
              <a:rPr lang="ja-JP" altLang="en-US" dirty="0">
                <a:solidFill>
                  <a:schemeClr val="tx1"/>
                </a:solidFill>
              </a:rPr>
              <a:t>動画アーカイブサムネを一覧できる形</a:t>
            </a:r>
            <a:endParaRPr lang="en-US" altLang="ja-JP" dirty="0">
              <a:solidFill>
                <a:schemeClr val="tx1"/>
              </a:solidFill>
            </a:endParaRPr>
          </a:p>
          <a:p>
            <a:pPr algn="ctr"/>
            <a:r>
              <a:rPr lang="ja-JP" altLang="en-US" dirty="0">
                <a:solidFill>
                  <a:schemeClr val="tx1"/>
                </a:solidFill>
              </a:rPr>
              <a:t>カルーセルに登場する順番は更新時期。</a:t>
            </a:r>
            <a:endParaRPr lang="en-US" altLang="ja-JP" dirty="0">
              <a:solidFill>
                <a:schemeClr val="tx1"/>
              </a:solidFill>
            </a:endParaRPr>
          </a:p>
          <a:p>
            <a:pPr algn="ctr"/>
            <a:endParaRPr kumimoji="1" lang="en-US" altLang="ja-JP" dirty="0">
              <a:solidFill>
                <a:schemeClr val="tx1"/>
              </a:solidFill>
            </a:endParaRPr>
          </a:p>
          <a:p>
            <a:pPr algn="ctr"/>
            <a:r>
              <a:rPr kumimoji="1" lang="en-US" altLang="ja-JP" dirty="0" err="1">
                <a:solidFill>
                  <a:schemeClr val="tx1"/>
                </a:solidFill>
              </a:rPr>
              <a:t>Youtube</a:t>
            </a:r>
            <a:r>
              <a:rPr lang="ja-JP" altLang="en-US" dirty="0">
                <a:solidFill>
                  <a:schemeClr val="tx1"/>
                </a:solidFill>
              </a:rPr>
              <a:t>動画リンク埋め込み型で表示はサムネ。サムネをクリックすると、そのまま</a:t>
            </a:r>
            <a:r>
              <a:rPr lang="en-US" altLang="ja-JP" dirty="0" err="1">
                <a:solidFill>
                  <a:schemeClr val="tx1"/>
                </a:solidFill>
              </a:rPr>
              <a:t>Youtube</a:t>
            </a:r>
            <a:r>
              <a:rPr lang="ja-JP" altLang="en-US" dirty="0">
                <a:solidFill>
                  <a:schemeClr val="tx1"/>
                </a:solidFill>
              </a:rPr>
              <a:t>動画が始まる形</a:t>
            </a:r>
            <a:endParaRPr lang="en-US" altLang="ja-JP" dirty="0">
              <a:solidFill>
                <a:schemeClr val="tx1"/>
              </a:solidFill>
            </a:endParaRPr>
          </a:p>
          <a:p>
            <a:pPr algn="ctr"/>
            <a:r>
              <a:rPr lang="en-US" altLang="ja-JP" dirty="0" err="1">
                <a:solidFill>
                  <a:schemeClr val="tx1"/>
                </a:solidFill>
              </a:rPr>
              <a:t>Mediable</a:t>
            </a:r>
            <a:r>
              <a:rPr lang="ja-JP" altLang="en-US" dirty="0">
                <a:solidFill>
                  <a:schemeClr val="tx1"/>
                </a:solidFill>
              </a:rPr>
              <a:t>の動画リンク埋め込み＋サムネ表示もできるとありがたいです</a:t>
            </a:r>
            <a:endParaRPr lang="en-US" altLang="ja-JP" dirty="0">
              <a:solidFill>
                <a:schemeClr val="tx1"/>
              </a:solidFill>
            </a:endParaRPr>
          </a:p>
          <a:p>
            <a:pPr algn="ctr"/>
            <a:endParaRPr kumimoji="1" lang="en-US" altLang="ja-JP" dirty="0">
              <a:solidFill>
                <a:schemeClr val="tx1"/>
              </a:solidFill>
            </a:endParaRPr>
          </a:p>
          <a:p>
            <a:pPr algn="ctr"/>
            <a:r>
              <a:rPr lang="ja-JP" altLang="en-US" dirty="0">
                <a:solidFill>
                  <a:schemeClr val="tx1"/>
                </a:solidFill>
              </a:rPr>
              <a:t>動画や分類は今後増えるので、更新が簡単に出来る仕組みだとありがたいです。</a:t>
            </a:r>
            <a:endParaRPr lang="en-US" altLang="ja-JP" dirty="0">
              <a:solidFill>
                <a:schemeClr val="tx1"/>
              </a:solidFill>
            </a:endParaRPr>
          </a:p>
          <a:p>
            <a:pPr algn="ctr"/>
            <a:endParaRPr kumimoji="1" lang="en-US" altLang="ja-JP" dirty="0">
              <a:solidFill>
                <a:schemeClr val="tx1"/>
              </a:solidFill>
            </a:endParaRPr>
          </a:p>
          <a:p>
            <a:pPr algn="ctr"/>
            <a:r>
              <a:rPr lang="en-US" altLang="ja-JP" dirty="0">
                <a:solidFill>
                  <a:schemeClr val="tx1"/>
                </a:solidFill>
              </a:rPr>
              <a:t>※</a:t>
            </a:r>
            <a:r>
              <a:rPr lang="ja-JP" altLang="en-US" dirty="0">
                <a:solidFill>
                  <a:schemeClr val="tx1"/>
                </a:solidFill>
              </a:rPr>
              <a:t>アドセンスあり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53" name="正方形/長方形 52">
            <a:extLst>
              <a:ext uri="{FF2B5EF4-FFF2-40B4-BE49-F238E27FC236}">
                <a16:creationId xmlns:a16="http://schemas.microsoft.com/office/drawing/2014/main" id="{2BF54178-133D-455B-0FC6-877E5AA76A3B}"/>
              </a:ext>
            </a:extLst>
          </p:cNvPr>
          <p:cNvSpPr/>
          <p:nvPr/>
        </p:nvSpPr>
        <p:spPr>
          <a:xfrm>
            <a:off x="6482990" y="480298"/>
            <a:ext cx="4465085" cy="4368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分類①</a:t>
            </a:r>
          </a:p>
        </p:txBody>
      </p:sp>
      <p:sp>
        <p:nvSpPr>
          <p:cNvPr id="13" name="矢印: 右 12">
            <a:extLst>
              <a:ext uri="{FF2B5EF4-FFF2-40B4-BE49-F238E27FC236}">
                <a16:creationId xmlns:a16="http://schemas.microsoft.com/office/drawing/2014/main" id="{61B22CE1-210E-F872-A75F-87A8C9816A4A}"/>
              </a:ext>
            </a:extLst>
          </p:cNvPr>
          <p:cNvSpPr/>
          <p:nvPr/>
        </p:nvSpPr>
        <p:spPr>
          <a:xfrm>
            <a:off x="11481598" y="1028379"/>
            <a:ext cx="754144" cy="707011"/>
          </a:xfrm>
          <a:prstGeom prst="rightArrow">
            <a:avLst/>
          </a:prstGeom>
          <a:solidFill>
            <a:srgbClr val="92D050">
              <a:alpha val="4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2" name="矢印: 右 61">
            <a:extLst>
              <a:ext uri="{FF2B5EF4-FFF2-40B4-BE49-F238E27FC236}">
                <a16:creationId xmlns:a16="http://schemas.microsoft.com/office/drawing/2014/main" id="{4C9711A2-8BD2-D074-A11F-FA81404E685C}"/>
              </a:ext>
            </a:extLst>
          </p:cNvPr>
          <p:cNvSpPr/>
          <p:nvPr/>
        </p:nvSpPr>
        <p:spPr>
          <a:xfrm rot="10800000">
            <a:off x="5574508" y="1028379"/>
            <a:ext cx="754144" cy="707011"/>
          </a:xfrm>
          <a:prstGeom prst="rightArrow">
            <a:avLst/>
          </a:prstGeom>
          <a:solidFill>
            <a:srgbClr val="92D050">
              <a:alpha val="4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3" name="正方形/長方形 62">
            <a:extLst>
              <a:ext uri="{FF2B5EF4-FFF2-40B4-BE49-F238E27FC236}">
                <a16:creationId xmlns:a16="http://schemas.microsoft.com/office/drawing/2014/main" id="{BFC6132A-3280-9779-ECF1-17AC64A5E382}"/>
              </a:ext>
            </a:extLst>
          </p:cNvPr>
          <p:cNvSpPr/>
          <p:nvPr/>
        </p:nvSpPr>
        <p:spPr>
          <a:xfrm>
            <a:off x="5951580" y="2389094"/>
            <a:ext cx="1864658" cy="103990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一番古い</a:t>
            </a:r>
            <a:endParaRPr kumimoji="1" lang="en-US" altLang="ja-JP" dirty="0">
              <a:solidFill>
                <a:schemeClr val="bg1"/>
              </a:solidFill>
            </a:endParaRPr>
          </a:p>
        </p:txBody>
      </p:sp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D6137CBF-D7EC-92E6-0F45-09FC6126DB2E}"/>
              </a:ext>
            </a:extLst>
          </p:cNvPr>
          <p:cNvSpPr/>
          <p:nvPr/>
        </p:nvSpPr>
        <p:spPr>
          <a:xfrm>
            <a:off x="7923575" y="2389094"/>
            <a:ext cx="1864658" cy="103990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最新動画</a:t>
            </a:r>
            <a:endParaRPr kumimoji="1" lang="en-US" altLang="ja-JP" dirty="0">
              <a:solidFill>
                <a:schemeClr val="bg1"/>
              </a:solidFill>
            </a:endParaRPr>
          </a:p>
        </p:txBody>
      </p:sp>
      <p:sp>
        <p:nvSpPr>
          <p:cNvPr id="65" name="正方形/長方形 64">
            <a:extLst>
              <a:ext uri="{FF2B5EF4-FFF2-40B4-BE49-F238E27FC236}">
                <a16:creationId xmlns:a16="http://schemas.microsoft.com/office/drawing/2014/main" id="{F9745AC4-11BF-7D42-79F3-F8CA96F54011}"/>
              </a:ext>
            </a:extLst>
          </p:cNvPr>
          <p:cNvSpPr/>
          <p:nvPr/>
        </p:nvSpPr>
        <p:spPr>
          <a:xfrm>
            <a:off x="9928767" y="2389094"/>
            <a:ext cx="1864658" cy="103990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bg1"/>
                </a:solidFill>
              </a:rPr>
              <a:t>２番目に新しい</a:t>
            </a:r>
            <a:endParaRPr lang="en-US" altLang="ja-JP" dirty="0">
              <a:solidFill>
                <a:schemeClr val="bg1"/>
              </a:solidFill>
            </a:endParaRPr>
          </a:p>
        </p:txBody>
      </p:sp>
      <p:sp>
        <p:nvSpPr>
          <p:cNvPr id="66" name="正方形/長方形 65">
            <a:extLst>
              <a:ext uri="{FF2B5EF4-FFF2-40B4-BE49-F238E27FC236}">
                <a16:creationId xmlns:a16="http://schemas.microsoft.com/office/drawing/2014/main" id="{FCACD37E-72E3-1F54-CA71-CE54904D4869}"/>
              </a:ext>
            </a:extLst>
          </p:cNvPr>
          <p:cNvSpPr/>
          <p:nvPr/>
        </p:nvSpPr>
        <p:spPr>
          <a:xfrm>
            <a:off x="6482990" y="1998823"/>
            <a:ext cx="4465085" cy="4368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分類②</a:t>
            </a:r>
          </a:p>
        </p:txBody>
      </p:sp>
      <p:sp>
        <p:nvSpPr>
          <p:cNvPr id="67" name="矢印: 右 66">
            <a:extLst>
              <a:ext uri="{FF2B5EF4-FFF2-40B4-BE49-F238E27FC236}">
                <a16:creationId xmlns:a16="http://schemas.microsoft.com/office/drawing/2014/main" id="{B8718064-3A5C-5FA5-4D3E-25D2E1D3DBA4}"/>
              </a:ext>
            </a:extLst>
          </p:cNvPr>
          <p:cNvSpPr/>
          <p:nvPr/>
        </p:nvSpPr>
        <p:spPr>
          <a:xfrm>
            <a:off x="11481598" y="2546904"/>
            <a:ext cx="754144" cy="707011"/>
          </a:xfrm>
          <a:prstGeom prst="rightArrow">
            <a:avLst/>
          </a:prstGeom>
          <a:solidFill>
            <a:srgbClr val="92D050">
              <a:alpha val="4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8" name="矢印: 右 67">
            <a:extLst>
              <a:ext uri="{FF2B5EF4-FFF2-40B4-BE49-F238E27FC236}">
                <a16:creationId xmlns:a16="http://schemas.microsoft.com/office/drawing/2014/main" id="{78052334-7863-C40F-6974-7F6359D9FE45}"/>
              </a:ext>
            </a:extLst>
          </p:cNvPr>
          <p:cNvSpPr/>
          <p:nvPr/>
        </p:nvSpPr>
        <p:spPr>
          <a:xfrm rot="10800000">
            <a:off x="5574508" y="2546904"/>
            <a:ext cx="754144" cy="707011"/>
          </a:xfrm>
          <a:prstGeom prst="rightArrow">
            <a:avLst/>
          </a:prstGeom>
          <a:solidFill>
            <a:srgbClr val="92D050">
              <a:alpha val="4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9" name="正方形/長方形 68">
            <a:extLst>
              <a:ext uri="{FF2B5EF4-FFF2-40B4-BE49-F238E27FC236}">
                <a16:creationId xmlns:a16="http://schemas.microsoft.com/office/drawing/2014/main" id="{4F5EE458-A039-0512-CCEF-955EA30F8D47}"/>
              </a:ext>
            </a:extLst>
          </p:cNvPr>
          <p:cNvSpPr/>
          <p:nvPr/>
        </p:nvSpPr>
        <p:spPr>
          <a:xfrm>
            <a:off x="5951580" y="3889809"/>
            <a:ext cx="1864658" cy="103990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一番古い</a:t>
            </a:r>
            <a:endParaRPr kumimoji="1" lang="en-US" altLang="ja-JP" dirty="0">
              <a:solidFill>
                <a:schemeClr val="bg1"/>
              </a:solidFill>
            </a:endParaRPr>
          </a:p>
        </p:txBody>
      </p:sp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4AFDFF3F-A243-6CA0-E625-EEF3B11341D9}"/>
              </a:ext>
            </a:extLst>
          </p:cNvPr>
          <p:cNvSpPr/>
          <p:nvPr/>
        </p:nvSpPr>
        <p:spPr>
          <a:xfrm>
            <a:off x="7923575" y="3889809"/>
            <a:ext cx="1864658" cy="103990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最新動画</a:t>
            </a:r>
            <a:endParaRPr kumimoji="1" lang="en-US" altLang="ja-JP" dirty="0">
              <a:solidFill>
                <a:schemeClr val="bg1"/>
              </a:solidFill>
            </a:endParaRPr>
          </a:p>
        </p:txBody>
      </p:sp>
      <p:sp>
        <p:nvSpPr>
          <p:cNvPr id="71" name="正方形/長方形 70">
            <a:extLst>
              <a:ext uri="{FF2B5EF4-FFF2-40B4-BE49-F238E27FC236}">
                <a16:creationId xmlns:a16="http://schemas.microsoft.com/office/drawing/2014/main" id="{1E3DB171-64DB-A6EA-F447-C43770A43DA4}"/>
              </a:ext>
            </a:extLst>
          </p:cNvPr>
          <p:cNvSpPr/>
          <p:nvPr/>
        </p:nvSpPr>
        <p:spPr>
          <a:xfrm>
            <a:off x="9928767" y="3889809"/>
            <a:ext cx="1864658" cy="103990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bg1"/>
                </a:solidFill>
              </a:rPr>
              <a:t>２番目に新しい</a:t>
            </a:r>
            <a:endParaRPr lang="en-US" altLang="ja-JP" dirty="0">
              <a:solidFill>
                <a:schemeClr val="bg1"/>
              </a:solidFill>
            </a:endParaRPr>
          </a:p>
        </p:txBody>
      </p:sp>
      <p:sp>
        <p:nvSpPr>
          <p:cNvPr id="72" name="正方形/長方形 71">
            <a:extLst>
              <a:ext uri="{FF2B5EF4-FFF2-40B4-BE49-F238E27FC236}">
                <a16:creationId xmlns:a16="http://schemas.microsoft.com/office/drawing/2014/main" id="{B889B33D-0407-BE80-F4C5-4795405FD0ED}"/>
              </a:ext>
            </a:extLst>
          </p:cNvPr>
          <p:cNvSpPr/>
          <p:nvPr/>
        </p:nvSpPr>
        <p:spPr>
          <a:xfrm>
            <a:off x="6482990" y="3499538"/>
            <a:ext cx="4465085" cy="4368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分類③</a:t>
            </a:r>
          </a:p>
        </p:txBody>
      </p:sp>
      <p:sp>
        <p:nvSpPr>
          <p:cNvPr id="73" name="矢印: 右 72">
            <a:extLst>
              <a:ext uri="{FF2B5EF4-FFF2-40B4-BE49-F238E27FC236}">
                <a16:creationId xmlns:a16="http://schemas.microsoft.com/office/drawing/2014/main" id="{DD3EAF51-92FF-8503-1B1A-AC4CE38D574F}"/>
              </a:ext>
            </a:extLst>
          </p:cNvPr>
          <p:cNvSpPr/>
          <p:nvPr/>
        </p:nvSpPr>
        <p:spPr>
          <a:xfrm>
            <a:off x="11481598" y="4047619"/>
            <a:ext cx="754144" cy="707011"/>
          </a:xfrm>
          <a:prstGeom prst="rightArrow">
            <a:avLst/>
          </a:prstGeom>
          <a:solidFill>
            <a:srgbClr val="92D050">
              <a:alpha val="4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4" name="矢印: 右 73">
            <a:extLst>
              <a:ext uri="{FF2B5EF4-FFF2-40B4-BE49-F238E27FC236}">
                <a16:creationId xmlns:a16="http://schemas.microsoft.com/office/drawing/2014/main" id="{27E36B10-FB6E-D608-C858-346B932EBAC8}"/>
              </a:ext>
            </a:extLst>
          </p:cNvPr>
          <p:cNvSpPr/>
          <p:nvPr/>
        </p:nvSpPr>
        <p:spPr>
          <a:xfrm rot="10800000">
            <a:off x="5574508" y="4047619"/>
            <a:ext cx="754144" cy="707011"/>
          </a:xfrm>
          <a:prstGeom prst="rightArrow">
            <a:avLst/>
          </a:prstGeom>
          <a:solidFill>
            <a:srgbClr val="92D050">
              <a:alpha val="4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" name="正方形/長方形 74">
            <a:extLst>
              <a:ext uri="{FF2B5EF4-FFF2-40B4-BE49-F238E27FC236}">
                <a16:creationId xmlns:a16="http://schemas.microsoft.com/office/drawing/2014/main" id="{400DA878-697E-3922-95EC-8B473181CE64}"/>
              </a:ext>
            </a:extLst>
          </p:cNvPr>
          <p:cNvSpPr/>
          <p:nvPr/>
        </p:nvSpPr>
        <p:spPr>
          <a:xfrm>
            <a:off x="5951580" y="5392559"/>
            <a:ext cx="1864658" cy="103990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一番古い</a:t>
            </a:r>
            <a:endParaRPr kumimoji="1" lang="en-US" altLang="ja-JP" dirty="0">
              <a:solidFill>
                <a:schemeClr val="bg1"/>
              </a:solidFill>
            </a:endParaRPr>
          </a:p>
        </p:txBody>
      </p:sp>
      <p:sp>
        <p:nvSpPr>
          <p:cNvPr id="76" name="正方形/長方形 75">
            <a:extLst>
              <a:ext uri="{FF2B5EF4-FFF2-40B4-BE49-F238E27FC236}">
                <a16:creationId xmlns:a16="http://schemas.microsoft.com/office/drawing/2014/main" id="{1257B891-855F-9A02-D3D0-17266E534579}"/>
              </a:ext>
            </a:extLst>
          </p:cNvPr>
          <p:cNvSpPr/>
          <p:nvPr/>
        </p:nvSpPr>
        <p:spPr>
          <a:xfrm>
            <a:off x="7923575" y="5392559"/>
            <a:ext cx="1864658" cy="103990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bg1"/>
                </a:solidFill>
              </a:rPr>
              <a:t>最新動画</a:t>
            </a:r>
            <a:endParaRPr kumimoji="1" lang="en-US" altLang="ja-JP" dirty="0">
              <a:solidFill>
                <a:schemeClr val="bg1"/>
              </a:solidFill>
            </a:endParaRPr>
          </a:p>
        </p:txBody>
      </p:sp>
      <p:sp>
        <p:nvSpPr>
          <p:cNvPr id="77" name="正方形/長方形 76">
            <a:extLst>
              <a:ext uri="{FF2B5EF4-FFF2-40B4-BE49-F238E27FC236}">
                <a16:creationId xmlns:a16="http://schemas.microsoft.com/office/drawing/2014/main" id="{D5DFF040-A15E-8BDE-0078-E8CE1E7F900B}"/>
              </a:ext>
            </a:extLst>
          </p:cNvPr>
          <p:cNvSpPr/>
          <p:nvPr/>
        </p:nvSpPr>
        <p:spPr>
          <a:xfrm>
            <a:off x="9928767" y="5392559"/>
            <a:ext cx="1864658" cy="1039906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bg1"/>
                </a:solidFill>
              </a:rPr>
              <a:t>２番目に新しい</a:t>
            </a:r>
            <a:endParaRPr lang="en-US" altLang="ja-JP" dirty="0">
              <a:solidFill>
                <a:schemeClr val="bg1"/>
              </a:solidFill>
            </a:endParaRPr>
          </a:p>
        </p:txBody>
      </p:sp>
      <p:sp>
        <p:nvSpPr>
          <p:cNvPr id="78" name="正方形/長方形 77">
            <a:extLst>
              <a:ext uri="{FF2B5EF4-FFF2-40B4-BE49-F238E27FC236}">
                <a16:creationId xmlns:a16="http://schemas.microsoft.com/office/drawing/2014/main" id="{291C3C84-81EE-8338-119B-7B346CA97352}"/>
              </a:ext>
            </a:extLst>
          </p:cNvPr>
          <p:cNvSpPr/>
          <p:nvPr/>
        </p:nvSpPr>
        <p:spPr>
          <a:xfrm>
            <a:off x="6482990" y="5002288"/>
            <a:ext cx="4465085" cy="43686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分類④</a:t>
            </a:r>
          </a:p>
        </p:txBody>
      </p:sp>
      <p:sp>
        <p:nvSpPr>
          <p:cNvPr id="79" name="矢印: 右 78">
            <a:extLst>
              <a:ext uri="{FF2B5EF4-FFF2-40B4-BE49-F238E27FC236}">
                <a16:creationId xmlns:a16="http://schemas.microsoft.com/office/drawing/2014/main" id="{2F0B937C-C815-CCAF-BAE1-732A5A08780B}"/>
              </a:ext>
            </a:extLst>
          </p:cNvPr>
          <p:cNvSpPr/>
          <p:nvPr/>
        </p:nvSpPr>
        <p:spPr>
          <a:xfrm>
            <a:off x="11481598" y="5550369"/>
            <a:ext cx="754144" cy="707011"/>
          </a:xfrm>
          <a:prstGeom prst="rightArrow">
            <a:avLst/>
          </a:prstGeom>
          <a:solidFill>
            <a:srgbClr val="92D050">
              <a:alpha val="4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0" name="矢印: 右 79">
            <a:extLst>
              <a:ext uri="{FF2B5EF4-FFF2-40B4-BE49-F238E27FC236}">
                <a16:creationId xmlns:a16="http://schemas.microsoft.com/office/drawing/2014/main" id="{91D64417-202E-C68C-114A-8EC605E31760}"/>
              </a:ext>
            </a:extLst>
          </p:cNvPr>
          <p:cNvSpPr/>
          <p:nvPr/>
        </p:nvSpPr>
        <p:spPr>
          <a:xfrm rot="10800000">
            <a:off x="5574508" y="5550369"/>
            <a:ext cx="754144" cy="707011"/>
          </a:xfrm>
          <a:prstGeom prst="rightArrow">
            <a:avLst/>
          </a:prstGeom>
          <a:solidFill>
            <a:srgbClr val="92D050">
              <a:alpha val="4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1" name="矢印: 右 60">
            <a:extLst>
              <a:ext uri="{FF2B5EF4-FFF2-40B4-BE49-F238E27FC236}">
                <a16:creationId xmlns:a16="http://schemas.microsoft.com/office/drawing/2014/main" id="{EAFFF41A-E214-19C3-C601-6B2DA5D3AA25}"/>
              </a:ext>
            </a:extLst>
          </p:cNvPr>
          <p:cNvSpPr/>
          <p:nvPr/>
        </p:nvSpPr>
        <p:spPr>
          <a:xfrm rot="5400000">
            <a:off x="8478831" y="6090124"/>
            <a:ext cx="754144" cy="707011"/>
          </a:xfrm>
          <a:prstGeom prst="rightArrow">
            <a:avLst/>
          </a:prstGeom>
          <a:solidFill>
            <a:srgbClr val="92D050">
              <a:alpha val="4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8433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486</TotalTime>
  <Words>200</Words>
  <Application>Microsoft Office PowerPoint</Application>
  <PresentationFormat>ワイド画面</PresentationFormat>
  <Paragraphs>66</Paragraphs>
  <Slides>2</Slides>
  <Notes>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陽介 赤井</dc:creator>
  <cp:lastModifiedBy>陽介 赤井</cp:lastModifiedBy>
  <cp:revision>18</cp:revision>
  <dcterms:created xsi:type="dcterms:W3CDTF">2022-07-26T22:40:48Z</dcterms:created>
  <dcterms:modified xsi:type="dcterms:W3CDTF">2022-07-27T06:47:18Z</dcterms:modified>
</cp:coreProperties>
</file>