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256" r:id="rId2"/>
    <p:sldId id="270" r:id="rId3"/>
    <p:sldId id="269" r:id="rId4"/>
    <p:sldId id="257" r:id="rId5"/>
    <p:sldId id="258" r:id="rId6"/>
    <p:sldId id="266" r:id="rId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36">
          <p15:clr>
            <a:srgbClr val="A4A3A4"/>
          </p15:clr>
        </p15:guide>
        <p15:guide id="3" orient="horz" pos="4110">
          <p15:clr>
            <a:srgbClr val="A4A3A4"/>
          </p15:clr>
        </p15:guide>
        <p15:guide id="4" pos="2880">
          <p15:clr>
            <a:srgbClr val="A4A3A4"/>
          </p15:clr>
        </p15:guide>
        <p15:guide id="5" pos="113">
          <p15:clr>
            <a:srgbClr val="A4A3A4"/>
          </p15:clr>
        </p15:guide>
        <p15:guide id="6" pos="5647">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a:srgbClr val="000066"/>
    <a:srgbClr val="CC6600"/>
    <a:srgbClr val="CC3300"/>
    <a:srgbClr val="008000"/>
    <a:srgbClr val="9900CC"/>
    <a:srgbClr val="990099"/>
    <a:srgbClr val="80008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97" autoAdjust="0"/>
    <p:restoredTop sz="94718" autoAdjust="0"/>
  </p:normalViewPr>
  <p:slideViewPr>
    <p:cSldViewPr showGuides="1">
      <p:cViewPr varScale="1">
        <p:scale>
          <a:sx n="82" d="100"/>
          <a:sy n="82" d="100"/>
        </p:scale>
        <p:origin x="984" y="57"/>
      </p:cViewPr>
      <p:guideLst>
        <p:guide orient="horz" pos="2160"/>
        <p:guide orient="horz" pos="436"/>
        <p:guide orient="horz" pos="4110"/>
        <p:guide pos="2880"/>
        <p:guide pos="113"/>
        <p:guide pos="5647"/>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50" d="100"/>
          <a:sy n="50" d="100"/>
        </p:scale>
        <p:origin x="-1878"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7246580-1B98-487B-A8B8-F8631D8BA2D1}" type="datetimeFigureOut">
              <a:rPr kumimoji="1" lang="ja-JP" altLang="en-US" smtClean="0"/>
              <a:pPr/>
              <a:t>2021/10/26</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54B9D3F-AADC-433B-A391-439BA54951AE}" type="slidenum">
              <a:rPr kumimoji="1" lang="ja-JP" altLang="en-US" smtClean="0"/>
              <a:pPr/>
              <a:t>‹#›</a:t>
            </a:fld>
            <a:endParaRPr kumimoji="1" lang="ja-JP" altLang="en-US"/>
          </a:p>
        </p:txBody>
      </p:sp>
    </p:spTree>
    <p:extLst>
      <p:ext uri="{BB962C8B-B14F-4D97-AF65-F5344CB8AC3E}">
        <p14:creationId xmlns:p14="http://schemas.microsoft.com/office/powerpoint/2010/main" val="1949621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030CED0-15D6-472E-B24E-7952B137EBAE}" type="datetimeFigureOut">
              <a:rPr kumimoji="1" lang="ja-JP" altLang="en-US" smtClean="0"/>
              <a:pPr/>
              <a:t>2021/10/26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B861CFB-B111-4187-9770-9732A03B1EA1}" type="slidenum">
              <a:rPr kumimoji="1" lang="ja-JP" altLang="en-US" smtClean="0"/>
              <a:pPr/>
              <a:t>‹#›</a:t>
            </a:fld>
            <a:endParaRPr kumimoji="1" lang="ja-JP" altLang="en-US"/>
          </a:p>
        </p:txBody>
      </p:sp>
    </p:spTree>
    <p:extLst>
      <p:ext uri="{BB962C8B-B14F-4D97-AF65-F5344CB8AC3E}">
        <p14:creationId xmlns:p14="http://schemas.microsoft.com/office/powerpoint/2010/main" val="1547799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B861CFB-B111-4187-9770-9732A03B1EA1}" type="slidenum">
              <a:rPr kumimoji="1" lang="ja-JP" altLang="en-US" smtClean="0"/>
              <a:pPr/>
              <a:t>1</a:t>
            </a:fld>
            <a:endParaRPr kumimoji="1" lang="ja-JP" altLang="en-US"/>
          </a:p>
        </p:txBody>
      </p:sp>
    </p:spTree>
    <p:extLst>
      <p:ext uri="{BB962C8B-B14F-4D97-AF65-F5344CB8AC3E}">
        <p14:creationId xmlns:p14="http://schemas.microsoft.com/office/powerpoint/2010/main" val="9890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861CFB-B111-4187-9770-9732A03B1EA1}" type="slidenum">
              <a:rPr kumimoji="1" lang="ja-JP" altLang="en-US" smtClean="0"/>
              <a:pPr/>
              <a:t>4</a:t>
            </a:fld>
            <a:endParaRPr kumimoji="1" lang="ja-JP" altLang="en-US"/>
          </a:p>
        </p:txBody>
      </p:sp>
    </p:spTree>
    <p:extLst>
      <p:ext uri="{BB962C8B-B14F-4D97-AF65-F5344CB8AC3E}">
        <p14:creationId xmlns:p14="http://schemas.microsoft.com/office/powerpoint/2010/main" val="5027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dirty="0"/>
              <a:t>マスタ タイトルの書式設定</a:t>
            </a:r>
          </a:p>
        </p:txBody>
      </p:sp>
      <p:sp>
        <p:nvSpPr>
          <p:cNvPr id="4" name="日付プレースホルダ 3"/>
          <p:cNvSpPr>
            <a:spLocks noGrp="1"/>
          </p:cNvSpPr>
          <p:nvPr>
            <p:ph type="dt" sz="half" idx="10"/>
          </p:nvPr>
        </p:nvSpPr>
        <p:spPr/>
        <p:txBody>
          <a:bodyPr/>
          <a:lstStyle/>
          <a:p>
            <a:fld id="{9049994D-C4C9-4414-8F1E-95416C564ADA}" type="datetime1">
              <a:rPr kumimoji="1" lang="ja-JP" altLang="en-US" smtClean="0"/>
              <a:pPr/>
              <a:t>2021/10/26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
        <p:nvSpPr>
          <p:cNvPr id="10" name="Line 21"/>
          <p:cNvSpPr>
            <a:spLocks noChangeShapeType="1"/>
          </p:cNvSpPr>
          <p:nvPr userDrawn="1"/>
        </p:nvSpPr>
        <p:spPr bwMode="auto">
          <a:xfrm>
            <a:off x="32" y="3922713"/>
            <a:ext cx="9144000" cy="0"/>
          </a:xfrm>
          <a:prstGeom prst="line">
            <a:avLst/>
          </a:prstGeom>
          <a:noFill/>
          <a:ln w="50800">
            <a:solidFill>
              <a:srgbClr val="003399"/>
            </a:solidFill>
            <a:round/>
            <a:headEnd/>
            <a:tailEnd/>
          </a:ln>
        </p:spPr>
        <p:txBody>
          <a:bodyP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26BA18F-FF10-4FD0-8D5D-12D3C80511A6}" type="datetime1">
              <a:rPr kumimoji="1" lang="ja-JP" altLang="en-US" smtClean="0"/>
              <a:pPr/>
              <a:t>2021/10/26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875864E-4AF4-4789-8B00-2D10AF2618BD}" type="datetime1">
              <a:rPr kumimoji="1" lang="ja-JP" altLang="en-US" smtClean="0"/>
              <a:pPr/>
              <a:t>2021/10/26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7" y="120827"/>
            <a:ext cx="8785225" cy="307777"/>
          </a:xfrm>
          <a:noFill/>
          <a:ln w="9525">
            <a:noFill/>
            <a:miter lim="800000"/>
            <a:headEnd/>
            <a:tailEnd/>
          </a:ln>
        </p:spPr>
        <p:txBody>
          <a:bodyPr wrap="square">
            <a:noAutofit/>
          </a:bodyPr>
          <a:lstStyle>
            <a:lvl1pPr algn="l" rtl="0" fontAlgn="base">
              <a:spcBef>
                <a:spcPct val="0"/>
              </a:spcBef>
              <a:spcAft>
                <a:spcPct val="0"/>
              </a:spcAft>
              <a:defRPr kumimoji="1" lang="ja-JP" altLang="en-US" sz="1400" b="0" kern="1200" dirty="0" smtClean="0">
                <a:solidFill>
                  <a:schemeClr val="tx1"/>
                </a:solidFill>
                <a:latin typeface="Arial" charset="0"/>
                <a:ea typeface="HGP創英角ｺﾞｼｯｸUB" pitchFamily="50" charset="-128"/>
                <a:cs typeface="+mn-cs"/>
              </a:defRPr>
            </a:lvl1p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5409CFA3-426F-4F42-AE95-DF1D4AEAC3CA}" type="datetime1">
              <a:rPr kumimoji="1" lang="ja-JP" altLang="en-US" smtClean="0"/>
              <a:pPr/>
              <a:t>2021/10/26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
        <p:nvSpPr>
          <p:cNvPr id="7" name="Line 3"/>
          <p:cNvSpPr>
            <a:spLocks noChangeShapeType="1"/>
          </p:cNvSpPr>
          <p:nvPr userDrawn="1"/>
        </p:nvSpPr>
        <p:spPr bwMode="auto">
          <a:xfrm>
            <a:off x="0" y="500042"/>
            <a:ext cx="9144000" cy="9525"/>
          </a:xfrm>
          <a:prstGeom prst="line">
            <a:avLst/>
          </a:prstGeom>
          <a:noFill/>
          <a:ln w="50800">
            <a:solidFill>
              <a:srgbClr val="003399"/>
            </a:solidFill>
            <a:round/>
            <a:headEnd/>
            <a:tailEnd/>
          </a:ln>
        </p:spPr>
        <p:txBody>
          <a:bodyPr/>
          <a:lstStyle/>
          <a:p>
            <a:pPr marL="0" algn="l" defTabSz="914400" rtl="0" eaLnBrk="1" latinLnBrk="0" hangingPunct="1"/>
            <a:endParaRPr kumimoji="1" lang="ja-JP" altLang="en-US" sz="1800" kern="1200">
              <a:solidFill>
                <a:schemeClr val="tx1"/>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6959092A-7C64-4CAC-B7BF-9D1C08DE79DA}" type="datetime1">
              <a:rPr kumimoji="1" lang="ja-JP" altLang="en-US" smtClean="0"/>
              <a:pPr/>
              <a:t>2021/10/26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4E2886E-ABCA-4333-9883-571765306255}" type="datetime1">
              <a:rPr kumimoji="1" lang="ja-JP" altLang="en-US" smtClean="0"/>
              <a:pPr/>
              <a:t>2021/10/26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C78DA75-2696-496A-A3E3-E81F08487B3F}" type="datetime1">
              <a:rPr kumimoji="1" lang="ja-JP" altLang="en-US" smtClean="0"/>
              <a:pPr/>
              <a:t>2021/10/26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77432ABB-9A38-4A80-B5F8-C8FFA65C7318}" type="datetime1">
              <a:rPr kumimoji="1" lang="ja-JP" altLang="en-US" smtClean="0"/>
              <a:pPr/>
              <a:t>2021/10/26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9B99322-76F2-413F-B631-F71F0927A4B7}" type="datetime1">
              <a:rPr kumimoji="1" lang="ja-JP" altLang="en-US" smtClean="0"/>
              <a:pPr/>
              <a:t>2021/10/26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8D19516-8434-421B-A3FE-064D70A2D068}" type="datetime1">
              <a:rPr kumimoji="1" lang="ja-JP" altLang="en-US" smtClean="0"/>
              <a:pPr/>
              <a:t>2021/10/26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B9E27F-C6FF-4D8E-88D2-9BAFE63E7A5F}" type="datetime1">
              <a:rPr kumimoji="1" lang="ja-JP" altLang="en-US" smtClean="0"/>
              <a:pPr/>
              <a:t>2021/10/26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00551F-4D73-4E7E-966A-F0316D453AD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903BD-0C46-4156-BC23-D6D20FD6A1FF}" type="datetime1">
              <a:rPr kumimoji="1" lang="ja-JP" altLang="en-US" smtClean="0"/>
              <a:pPr/>
              <a:t>2021/10/26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974904" y="659226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0551F-4D73-4E7E-966A-F0316D453AD4}" type="slidenum">
              <a:rPr kumimoji="1" lang="ja-JP" altLang="en-US" smtClean="0"/>
              <a:pPr/>
              <a:t>‹#›</a:t>
            </a:fld>
            <a:endParaRPr kumimoji="1" lang="ja-JP" altLang="en-US" dirty="0"/>
          </a:p>
        </p:txBody>
      </p:sp>
      <p:sp>
        <p:nvSpPr>
          <p:cNvPr id="10" name="Line 22"/>
          <p:cNvSpPr>
            <a:spLocks noChangeShapeType="1"/>
          </p:cNvSpPr>
          <p:nvPr userDrawn="1"/>
        </p:nvSpPr>
        <p:spPr bwMode="auto">
          <a:xfrm>
            <a:off x="-33" y="6657975"/>
            <a:ext cx="9144000" cy="0"/>
          </a:xfrm>
          <a:prstGeom prst="line">
            <a:avLst/>
          </a:prstGeom>
          <a:noFill/>
          <a:ln w="22225">
            <a:solidFill>
              <a:srgbClr val="808080"/>
            </a:solidFill>
            <a:round/>
            <a:headEnd/>
            <a:tailEnd/>
          </a:ln>
          <a:effectLst/>
        </p:spPr>
        <p:txBody>
          <a:bodyPr/>
          <a:lstStyle/>
          <a:p>
            <a:pPr>
              <a:defRPr/>
            </a:pPr>
            <a:endParaRPr lang="ja-JP" altLang="en-US">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95536" y="2603891"/>
            <a:ext cx="8606190" cy="757130"/>
          </a:xfrm>
          <a:solidFill>
            <a:schemeClr val="bg1"/>
          </a:solidFill>
          <a:ln w="12700">
            <a:noFill/>
            <a:miter lim="800000"/>
            <a:headEnd/>
            <a:tailEnd/>
          </a:ln>
        </p:spPr>
        <p:txBody>
          <a:bodyPr wrap="square">
            <a:spAutoFit/>
          </a:bodyPr>
          <a:lstStyle/>
          <a:p>
            <a:pPr algn="l" defTabSz="762000" fontAlgn="base">
              <a:lnSpc>
                <a:spcPct val="120000"/>
              </a:lnSpc>
              <a:spcAft>
                <a:spcPct val="0"/>
              </a:spcAft>
            </a:pPr>
            <a:r>
              <a:rPr lang="en-US" altLang="ja-JP" sz="3600" dirty="0">
                <a:solidFill>
                  <a:srgbClr val="003399"/>
                </a:solidFill>
                <a:latin typeface="Arial" charset="0"/>
                <a:ea typeface="HGP創英角ｺﾞｼｯｸUB" pitchFamily="50" charset="-128"/>
                <a:cs typeface="+mn-cs"/>
              </a:rPr>
              <a:t>【</a:t>
            </a:r>
            <a:r>
              <a:rPr lang="en-US" altLang="ja-JP" sz="3600" dirty="0" smtClean="0">
                <a:solidFill>
                  <a:srgbClr val="003399"/>
                </a:solidFill>
                <a:latin typeface="Arial" charset="0"/>
                <a:ea typeface="HGP創英角ｺﾞｼｯｸUB" pitchFamily="50" charset="-128"/>
                <a:cs typeface="+mn-cs"/>
              </a:rPr>
              <a:t>Memorial</a:t>
            </a:r>
            <a:r>
              <a:rPr lang="ja-JP" altLang="en-US" sz="3600" dirty="0" smtClean="0">
                <a:solidFill>
                  <a:srgbClr val="003399"/>
                </a:solidFill>
                <a:latin typeface="Arial" charset="0"/>
                <a:ea typeface="HGP創英角ｺﾞｼｯｸUB" pitchFamily="50" charset="-128"/>
                <a:cs typeface="+mn-cs"/>
              </a:rPr>
              <a:t>画像読み出し</a:t>
            </a:r>
            <a:r>
              <a:rPr lang="en-US" altLang="ja-JP" sz="3600" dirty="0" smtClean="0">
                <a:solidFill>
                  <a:srgbClr val="003399"/>
                </a:solidFill>
                <a:latin typeface="Arial" charset="0"/>
                <a:ea typeface="HGP創英角ｺﾞｼｯｸUB" pitchFamily="50" charset="-128"/>
                <a:cs typeface="+mn-cs"/>
              </a:rPr>
              <a:t>】</a:t>
            </a:r>
            <a:endParaRPr lang="ja-JP" altLang="en-US" sz="3600" dirty="0">
              <a:solidFill>
                <a:srgbClr val="003399"/>
              </a:solidFill>
              <a:latin typeface="Arial" charset="0"/>
              <a:ea typeface="HGP創英角ｺﾞｼｯｸUB" pitchFamily="50" charset="-128"/>
              <a:cs typeface="+mn-cs"/>
            </a:endParaRPr>
          </a:p>
        </p:txBody>
      </p:sp>
      <p:pic>
        <p:nvPicPr>
          <p:cNvPr id="2" name="図 1"/>
          <p:cNvPicPr>
            <a:picLocks noChangeAspect="1"/>
          </p:cNvPicPr>
          <p:nvPr/>
        </p:nvPicPr>
        <p:blipFill>
          <a:blip r:embed="rId3"/>
          <a:stretch>
            <a:fillRect/>
          </a:stretch>
        </p:blipFill>
        <p:spPr>
          <a:xfrm>
            <a:off x="5220072" y="188640"/>
            <a:ext cx="3493311" cy="3237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885" y="95888"/>
            <a:ext cx="8785225" cy="307777"/>
          </a:xfrm>
        </p:spPr>
        <p:txBody>
          <a:bodyPr/>
          <a:lstStyle/>
          <a:p>
            <a:r>
              <a:rPr lang="ja-JP" altLang="en-US" sz="2000" dirty="0" smtClean="0"/>
              <a:t>アプリ作成への思い</a:t>
            </a:r>
            <a:endParaRPr kumimoji="1" lang="ja-JP" altLang="en-US" sz="2000" dirty="0"/>
          </a:p>
        </p:txBody>
      </p:sp>
      <p:sp>
        <p:nvSpPr>
          <p:cNvPr id="5" name="スライド番号プレースホルダ 4"/>
          <p:cNvSpPr>
            <a:spLocks noGrp="1"/>
          </p:cNvSpPr>
          <p:nvPr>
            <p:ph type="sldNum" sz="quarter" idx="12"/>
          </p:nvPr>
        </p:nvSpPr>
        <p:spPr/>
        <p:txBody>
          <a:bodyPr/>
          <a:lstStyle/>
          <a:p>
            <a:fld id="{8B00551F-4D73-4E7E-966A-F0316D453AD4}" type="slidenum">
              <a:rPr kumimoji="1" lang="ja-JP" altLang="en-US" smtClean="0"/>
              <a:pPr/>
              <a:t>2</a:t>
            </a:fld>
            <a:endParaRPr kumimoji="1" lang="ja-JP" altLang="en-US"/>
          </a:p>
        </p:txBody>
      </p:sp>
      <p:sp>
        <p:nvSpPr>
          <p:cNvPr id="18" name="テキスト ボックス 17"/>
          <p:cNvSpPr txBox="1"/>
          <p:nvPr/>
        </p:nvSpPr>
        <p:spPr>
          <a:xfrm>
            <a:off x="1" y="620688"/>
            <a:ext cx="9036495" cy="6001643"/>
          </a:xfrm>
          <a:prstGeom prst="rect">
            <a:avLst/>
          </a:prstGeom>
          <a:noFill/>
        </p:spPr>
        <p:txBody>
          <a:bodyPr wrap="square" rtlCol="0">
            <a:spAutoFit/>
          </a:bodyPr>
          <a:lstStyle/>
          <a:p>
            <a:pPr marL="457200" indent="-457200">
              <a:buFont typeface="Wingdings" panose="05000000000000000000" pitchFamily="2" charset="2"/>
              <a:buChar char="l"/>
            </a:pPr>
            <a:r>
              <a:rPr lang="ja-JP" altLang="en-US" sz="2400" dirty="0" smtClean="0"/>
              <a:t>スマホの中に写した大量の写真や動画がストレージを占領して</a:t>
            </a:r>
            <a:endParaRPr lang="en-US" altLang="ja-JP" sz="2400" dirty="0" smtClean="0"/>
          </a:p>
          <a:p>
            <a:r>
              <a:rPr lang="ja-JP" altLang="en-US" sz="2400" dirty="0"/>
              <a:t>　</a:t>
            </a:r>
            <a:r>
              <a:rPr lang="ja-JP" altLang="en-US" sz="2400" dirty="0" smtClean="0"/>
              <a:t>　いる。　　撮影日や</a:t>
            </a:r>
            <a:r>
              <a:rPr lang="ja-JP" altLang="en-US" sz="2400" dirty="0" err="1" smtClean="0"/>
              <a:t>、？</a:t>
            </a:r>
            <a:r>
              <a:rPr lang="ja-JP" altLang="en-US" sz="2400" dirty="0" smtClean="0"/>
              <a:t>？のイベントとか、撮影した時は明確な</a:t>
            </a:r>
            <a:endParaRPr lang="en-US" altLang="ja-JP" sz="2400" dirty="0" smtClean="0"/>
          </a:p>
          <a:p>
            <a:r>
              <a:rPr lang="ja-JP" altLang="en-US" sz="2400" dirty="0"/>
              <a:t>　</a:t>
            </a:r>
            <a:r>
              <a:rPr lang="ja-JP" altLang="en-US" sz="2400" dirty="0" smtClean="0"/>
              <a:t>　意思をもって撮影しているが、その後、その写真を探すのも大変</a:t>
            </a:r>
            <a:endParaRPr lang="en-US" altLang="ja-JP" sz="2400" dirty="0" smtClean="0"/>
          </a:p>
          <a:p>
            <a:r>
              <a:rPr lang="ja-JP" altLang="en-US" sz="2400" dirty="0"/>
              <a:t>　</a:t>
            </a:r>
            <a:r>
              <a:rPr lang="ja-JP" altLang="en-US" sz="2400" dirty="0" smtClean="0"/>
              <a:t>　アルバムを小まめに作っても、そのアルバムを見ることは将来</a:t>
            </a:r>
            <a:endParaRPr lang="en-US" altLang="ja-JP" sz="2400" dirty="0" smtClean="0"/>
          </a:p>
          <a:p>
            <a:r>
              <a:rPr lang="ja-JP" altLang="en-US" sz="2400" dirty="0"/>
              <a:t>　</a:t>
            </a:r>
            <a:r>
              <a:rPr lang="ja-JP" altLang="en-US" sz="2400" dirty="0" smtClean="0"/>
              <a:t>　どれだけあるのか？</a:t>
            </a:r>
            <a:endParaRPr lang="en-US" altLang="ja-JP" sz="2400" dirty="0" smtClean="0"/>
          </a:p>
          <a:p>
            <a:endParaRPr lang="en-US" altLang="ja-JP" sz="2400" dirty="0" smtClean="0"/>
          </a:p>
          <a:p>
            <a:pPr marL="457200" lvl="0" indent="-457200">
              <a:buFont typeface="Wingdings" panose="05000000000000000000" pitchFamily="2" charset="2"/>
              <a:buChar char="l"/>
            </a:pPr>
            <a:r>
              <a:rPr lang="en-US" altLang="ja-JP" sz="2400" dirty="0" smtClean="0">
                <a:solidFill>
                  <a:prstClr val="black"/>
                </a:solidFill>
              </a:rPr>
              <a:t>LINE</a:t>
            </a:r>
            <a:r>
              <a:rPr lang="ja-JP" altLang="en-US" sz="2400" dirty="0" smtClean="0">
                <a:solidFill>
                  <a:prstClr val="black"/>
                </a:solidFill>
              </a:rPr>
              <a:t>の場合、その人・グループに紐付いた写真などは、その単位でアルバムを作る事が多く、その人・そのグループのアルバムをみる機会はとても多いと思う。</a:t>
            </a:r>
            <a:endParaRPr lang="en-US" altLang="ja-JP" sz="2400" dirty="0" smtClean="0">
              <a:solidFill>
                <a:prstClr val="black"/>
              </a:solidFill>
            </a:endParaRPr>
          </a:p>
          <a:p>
            <a:pPr marL="457200" lvl="0" indent="-457200">
              <a:buFont typeface="Wingdings" panose="05000000000000000000" pitchFamily="2" charset="2"/>
              <a:buChar char="l"/>
            </a:pPr>
            <a:endParaRPr lang="en-US" altLang="ja-JP" sz="2400" dirty="0" smtClean="0">
              <a:solidFill>
                <a:prstClr val="black"/>
              </a:solidFill>
            </a:endParaRPr>
          </a:p>
          <a:p>
            <a:pPr marL="457200" lvl="0" indent="-457200">
              <a:buFont typeface="Wingdings" panose="05000000000000000000" pitchFamily="2" charset="2"/>
              <a:buChar char="l"/>
            </a:pPr>
            <a:r>
              <a:rPr lang="ja-JP" altLang="en-US" sz="2400" dirty="0" smtClean="0">
                <a:solidFill>
                  <a:prstClr val="black"/>
                </a:solidFill>
              </a:rPr>
              <a:t>この機能をトリガー（記念）を設定して、その指定されたトリガーをメール等で発信することで紐づけた写真や動画を見返す事ができたら大量のストレージが有効利用できている意味を持つ。</a:t>
            </a:r>
            <a:endParaRPr lang="en-US" altLang="ja-JP" sz="2400" dirty="0" smtClean="0">
              <a:solidFill>
                <a:prstClr val="black"/>
              </a:solidFill>
            </a:endParaRPr>
          </a:p>
          <a:p>
            <a:pPr lvl="0"/>
            <a:endParaRPr lang="en-US" altLang="ja-JP" sz="2400" dirty="0" smtClean="0"/>
          </a:p>
          <a:p>
            <a:pPr marL="457200" indent="-457200">
              <a:buFont typeface="Wingdings" panose="05000000000000000000" pitchFamily="2" charset="2"/>
              <a:buChar char="l"/>
            </a:pPr>
            <a:r>
              <a:rPr lang="ja-JP" altLang="en-US" sz="2400" dirty="0" smtClean="0"/>
              <a:t>見返すイベントが設定されていない写真を削除する意識にも繋がる。</a:t>
            </a:r>
            <a:endParaRPr lang="en-US" altLang="ja-JP" sz="2400" dirty="0" smtClean="0"/>
          </a:p>
        </p:txBody>
      </p:sp>
    </p:spTree>
    <p:extLst>
      <p:ext uri="{BB962C8B-B14F-4D97-AF65-F5344CB8AC3E}">
        <p14:creationId xmlns:p14="http://schemas.microsoft.com/office/powerpoint/2010/main" val="60416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885" y="95888"/>
            <a:ext cx="8785225" cy="307777"/>
          </a:xfrm>
        </p:spPr>
        <p:txBody>
          <a:bodyPr/>
          <a:lstStyle/>
          <a:p>
            <a:r>
              <a:rPr kumimoji="1" lang="ja-JP" altLang="en-US" sz="2000" dirty="0" smtClean="0"/>
              <a:t>アプリ概要</a:t>
            </a:r>
            <a:endParaRPr kumimoji="1" lang="ja-JP" altLang="en-US" sz="2000" dirty="0"/>
          </a:p>
        </p:txBody>
      </p:sp>
      <p:sp>
        <p:nvSpPr>
          <p:cNvPr id="5" name="スライド番号プレースホルダ 4"/>
          <p:cNvSpPr>
            <a:spLocks noGrp="1"/>
          </p:cNvSpPr>
          <p:nvPr>
            <p:ph type="sldNum" sz="quarter" idx="12"/>
          </p:nvPr>
        </p:nvSpPr>
        <p:spPr/>
        <p:txBody>
          <a:bodyPr/>
          <a:lstStyle/>
          <a:p>
            <a:fld id="{8B00551F-4D73-4E7E-966A-F0316D453AD4}" type="slidenum">
              <a:rPr kumimoji="1" lang="ja-JP" altLang="en-US" smtClean="0"/>
              <a:pPr/>
              <a:t>3</a:t>
            </a:fld>
            <a:endParaRPr kumimoji="1" lang="ja-JP" altLang="en-US"/>
          </a:p>
        </p:txBody>
      </p:sp>
      <p:sp>
        <p:nvSpPr>
          <p:cNvPr id="18" name="テキスト ボックス 17"/>
          <p:cNvSpPr txBox="1"/>
          <p:nvPr/>
        </p:nvSpPr>
        <p:spPr>
          <a:xfrm>
            <a:off x="0" y="836712"/>
            <a:ext cx="9312165" cy="3908762"/>
          </a:xfrm>
          <a:prstGeom prst="rect">
            <a:avLst/>
          </a:prstGeom>
          <a:noFill/>
        </p:spPr>
        <p:txBody>
          <a:bodyPr wrap="none" rtlCol="0">
            <a:spAutoFit/>
          </a:bodyPr>
          <a:lstStyle/>
          <a:p>
            <a:r>
              <a:rPr lang="ja-JP" altLang="en-US" sz="3200" dirty="0" smtClean="0"/>
              <a:t>仕様について</a:t>
            </a:r>
            <a:endParaRPr lang="en-US" altLang="ja-JP" sz="3200" dirty="0" smtClean="0"/>
          </a:p>
          <a:p>
            <a:pPr marL="457200" indent="-457200">
              <a:buFont typeface="Wingdings" panose="05000000000000000000" pitchFamily="2" charset="2"/>
              <a:buChar char="l"/>
            </a:pPr>
            <a:r>
              <a:rPr lang="ja-JP" altLang="en-US" sz="2400" dirty="0" smtClean="0"/>
              <a:t>スマホ・タブレットのアプリ</a:t>
            </a:r>
            <a:endParaRPr lang="en-US" altLang="ja-JP" sz="2400" dirty="0" smtClean="0"/>
          </a:p>
          <a:p>
            <a:pPr marL="457200" indent="-457200">
              <a:buFont typeface="Wingdings" panose="05000000000000000000" pitchFamily="2" charset="2"/>
              <a:buChar char="l"/>
            </a:pPr>
            <a:r>
              <a:rPr lang="en-US" altLang="ja-JP" sz="2400" dirty="0" smtClean="0"/>
              <a:t>IOS</a:t>
            </a:r>
            <a:r>
              <a:rPr lang="ja-JP" altLang="en-US" sz="2400" dirty="0" smtClean="0"/>
              <a:t>・</a:t>
            </a:r>
            <a:r>
              <a:rPr lang="en-US" altLang="ja-JP" sz="2400" dirty="0" smtClean="0"/>
              <a:t>Android</a:t>
            </a:r>
            <a:r>
              <a:rPr lang="ja-JP" altLang="en-US" sz="2400" dirty="0" smtClean="0"/>
              <a:t>どちらも使用可能</a:t>
            </a:r>
            <a:endParaRPr lang="en-US" altLang="ja-JP" sz="2400" dirty="0" smtClean="0"/>
          </a:p>
          <a:p>
            <a:pPr marL="457200" indent="-457200">
              <a:buFont typeface="Wingdings" panose="05000000000000000000" pitchFamily="2" charset="2"/>
              <a:buChar char="l"/>
            </a:pPr>
            <a:r>
              <a:rPr kumimoji="1" lang="ja-JP" altLang="en-US" sz="2400" dirty="0" smtClean="0"/>
              <a:t>ログインしたユーザ</a:t>
            </a:r>
            <a:r>
              <a:rPr lang="ja-JP" altLang="en-US" sz="2400" dirty="0" smtClean="0"/>
              <a:t>の記念（</a:t>
            </a:r>
            <a:r>
              <a:rPr lang="en-US" altLang="ja-JP" sz="2400" dirty="0" smtClean="0"/>
              <a:t>Memorial</a:t>
            </a:r>
            <a:r>
              <a:rPr lang="ja-JP" altLang="en-US" sz="2400" dirty="0" smtClean="0"/>
              <a:t>）</a:t>
            </a:r>
            <a:r>
              <a:rPr kumimoji="1" lang="ja-JP" altLang="en-US" sz="2400" dirty="0" smtClean="0"/>
              <a:t>関連画像や動画を</a:t>
            </a:r>
            <a:r>
              <a:rPr kumimoji="1" lang="en-US" altLang="ja-JP" sz="2400" dirty="0" smtClean="0"/>
              <a:t/>
            </a:r>
            <a:br>
              <a:rPr kumimoji="1" lang="en-US" altLang="ja-JP" sz="2400" dirty="0" smtClean="0"/>
            </a:br>
            <a:r>
              <a:rPr kumimoji="1" lang="ja-JP" altLang="en-US" sz="2400" dirty="0" smtClean="0"/>
              <a:t>ローカルストレージと</a:t>
            </a:r>
            <a:r>
              <a:rPr lang="ja-JP" altLang="en-US" sz="2400" dirty="0" smtClean="0"/>
              <a:t>クラウドストレージ</a:t>
            </a:r>
            <a:r>
              <a:rPr lang="ja-JP" altLang="en-US" sz="2400" dirty="0" smtClean="0">
                <a:solidFill>
                  <a:srgbClr val="0070C0"/>
                </a:solidFill>
              </a:rPr>
              <a:t>から指定のホルダーに設定</a:t>
            </a:r>
            <a:endParaRPr lang="en-US" altLang="ja-JP" sz="3200" dirty="0" smtClean="0">
              <a:solidFill>
                <a:srgbClr val="0070C0"/>
              </a:solidFill>
            </a:endParaRPr>
          </a:p>
          <a:p>
            <a:pPr marL="457200" indent="-457200">
              <a:buFont typeface="Wingdings" panose="05000000000000000000" pitchFamily="2" charset="2"/>
              <a:buChar char="l"/>
            </a:pPr>
            <a:r>
              <a:rPr lang="en-US" altLang="ja-JP" sz="2400" dirty="0" smtClean="0"/>
              <a:t>BGM</a:t>
            </a:r>
            <a:r>
              <a:rPr lang="ja-JP" altLang="en-US" sz="2400" dirty="0" err="1" smtClean="0"/>
              <a:t>も登</a:t>
            </a:r>
            <a:r>
              <a:rPr lang="ja-JP" altLang="en-US" sz="2400" dirty="0" smtClean="0"/>
              <a:t>録されているものから</a:t>
            </a:r>
            <a:r>
              <a:rPr lang="ja-JP" altLang="en-US" sz="2400" dirty="0" smtClean="0">
                <a:solidFill>
                  <a:srgbClr val="FF0000"/>
                </a:solidFill>
              </a:rPr>
              <a:t>自動選択</a:t>
            </a:r>
            <a:r>
              <a:rPr lang="en-US" altLang="ja-JP" sz="2400" dirty="0" smtClean="0"/>
              <a:t>(</a:t>
            </a:r>
            <a:r>
              <a:rPr lang="ja-JP" altLang="en-US" sz="2400" dirty="0" smtClean="0"/>
              <a:t>手動変更可</a:t>
            </a:r>
            <a:r>
              <a:rPr lang="en-US" altLang="ja-JP" sz="2400" dirty="0" smtClean="0"/>
              <a:t>)</a:t>
            </a:r>
          </a:p>
          <a:p>
            <a:pPr marL="457200" indent="-457200">
              <a:buFont typeface="Wingdings" panose="05000000000000000000" pitchFamily="2" charset="2"/>
              <a:buChar char="l"/>
            </a:pPr>
            <a:r>
              <a:rPr lang="ja-JP" altLang="en-US" sz="2400" dirty="0" smtClean="0"/>
              <a:t>画像・動画ダウンロード完了後、スライドショー開始</a:t>
            </a:r>
            <a:endParaRPr lang="en-US" altLang="ja-JP" sz="2400" dirty="0" smtClean="0"/>
          </a:p>
          <a:p>
            <a:pPr marL="457200" indent="-457200">
              <a:buFont typeface="Wingdings" panose="05000000000000000000" pitchFamily="2" charset="2"/>
              <a:buChar char="l"/>
            </a:pPr>
            <a:r>
              <a:rPr lang="ja-JP" altLang="en-US" sz="2400" dirty="0" smtClean="0">
                <a:solidFill>
                  <a:srgbClr val="92D050"/>
                </a:solidFill>
              </a:rPr>
              <a:t>画像・動画は、スマホ・タブレット画面以外にプロジェクター投影可能</a:t>
            </a:r>
            <a:endParaRPr lang="en-US" altLang="ja-JP" sz="2400" dirty="0" smtClean="0">
              <a:solidFill>
                <a:srgbClr val="92D050"/>
              </a:solidFill>
            </a:endParaRPr>
          </a:p>
          <a:p>
            <a:pPr marL="457200" indent="-457200">
              <a:buFont typeface="Wingdings" panose="05000000000000000000" pitchFamily="2" charset="2"/>
              <a:buChar char="l"/>
            </a:pPr>
            <a:r>
              <a:rPr lang="ja-JP" altLang="en-US" sz="2400" dirty="0"/>
              <a:t>記念日</a:t>
            </a:r>
            <a:r>
              <a:rPr lang="ja-JP" altLang="en-US" sz="2400" dirty="0" smtClean="0"/>
              <a:t>をお知らせする通知機能を付与する</a:t>
            </a:r>
            <a:r>
              <a:rPr lang="ja-JP" altLang="en-US" sz="2400" dirty="0" smtClean="0">
                <a:solidFill>
                  <a:srgbClr val="FF0000"/>
                </a:solidFill>
              </a:rPr>
              <a:t>（これがトリガー）</a:t>
            </a:r>
            <a:endParaRPr lang="en-US" altLang="ja-JP" sz="2400" dirty="0" smtClean="0">
              <a:solidFill>
                <a:srgbClr val="FF0000"/>
              </a:solidFill>
            </a:endParaRPr>
          </a:p>
          <a:p>
            <a:pPr marL="457200" indent="-457200">
              <a:buFont typeface="Wingdings" panose="05000000000000000000" pitchFamily="2" charset="2"/>
              <a:buChar char="l"/>
            </a:pPr>
            <a:endParaRPr lang="en-US" altLang="ja-JP" sz="2400" dirty="0" smtClean="0"/>
          </a:p>
        </p:txBody>
      </p:sp>
      <p:sp>
        <p:nvSpPr>
          <p:cNvPr id="3" name="角丸四角形吹き出し 2"/>
          <p:cNvSpPr/>
          <p:nvPr/>
        </p:nvSpPr>
        <p:spPr>
          <a:xfrm>
            <a:off x="7817990" y="1340768"/>
            <a:ext cx="1080120" cy="504056"/>
          </a:xfrm>
          <a:prstGeom prst="wedgeRoundRectCallout">
            <a:avLst>
              <a:gd name="adj1" fmla="val -251565"/>
              <a:gd name="adj2" fmla="val 2605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拘らない</a:t>
            </a:r>
            <a:endParaRPr kumimoji="1" lang="ja-JP" altLang="en-US" dirty="0"/>
          </a:p>
        </p:txBody>
      </p:sp>
    </p:spTree>
    <p:extLst>
      <p:ext uri="{BB962C8B-B14F-4D97-AF65-F5344CB8AC3E}">
        <p14:creationId xmlns:p14="http://schemas.microsoft.com/office/powerpoint/2010/main" val="426969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885" y="95888"/>
            <a:ext cx="8785225" cy="307777"/>
          </a:xfrm>
        </p:spPr>
        <p:txBody>
          <a:bodyPr/>
          <a:lstStyle/>
          <a:p>
            <a:r>
              <a:rPr kumimoji="1" lang="ja-JP" altLang="en-US" sz="2000" dirty="0"/>
              <a:t>アプリ概要</a:t>
            </a:r>
          </a:p>
        </p:txBody>
      </p:sp>
      <p:sp>
        <p:nvSpPr>
          <p:cNvPr id="5" name="スライド番号プレースホルダ 4"/>
          <p:cNvSpPr>
            <a:spLocks noGrp="1"/>
          </p:cNvSpPr>
          <p:nvPr>
            <p:ph type="sldNum" sz="quarter" idx="12"/>
          </p:nvPr>
        </p:nvSpPr>
        <p:spPr/>
        <p:txBody>
          <a:bodyPr/>
          <a:lstStyle/>
          <a:p>
            <a:fld id="{8B00551F-4D73-4E7E-966A-F0316D453AD4}" type="slidenum">
              <a:rPr kumimoji="1" lang="ja-JP" altLang="en-US" smtClean="0"/>
              <a:pPr/>
              <a:t>4</a:t>
            </a:fld>
            <a:endParaRPr kumimoji="1" lang="ja-JP" altLang="en-US"/>
          </a:p>
        </p:txBody>
      </p:sp>
      <p:sp>
        <p:nvSpPr>
          <p:cNvPr id="6" name="Text Box 22"/>
          <p:cNvSpPr txBox="1">
            <a:spLocks noChangeArrowheads="1"/>
          </p:cNvSpPr>
          <p:nvPr/>
        </p:nvSpPr>
        <p:spPr bwMode="auto">
          <a:xfrm>
            <a:off x="124427" y="772109"/>
            <a:ext cx="1440285" cy="354337"/>
          </a:xfrm>
          <a:prstGeom prst="rect">
            <a:avLst/>
          </a:prstGeom>
          <a:noFill/>
          <a:ln w="9525" algn="ctr">
            <a:noFill/>
            <a:miter lim="800000"/>
            <a:headEnd/>
            <a:tailEnd/>
          </a:ln>
        </p:spPr>
        <p:txBody>
          <a:bodyPr wrap="square">
            <a:noAutofit/>
          </a:bodyPr>
          <a:lstStyle/>
          <a:p>
            <a:pPr fontAlgn="base">
              <a:spcBef>
                <a:spcPct val="0"/>
              </a:spcBef>
              <a:spcAft>
                <a:spcPct val="0"/>
              </a:spcAft>
            </a:pPr>
            <a:r>
              <a:rPr lang="ja-JP" altLang="en-US" dirty="0">
                <a:latin typeface="Arial" charset="0"/>
                <a:ea typeface="HGP創英角ｺﾞｼｯｸUB" pitchFamily="50" charset="-128"/>
              </a:rPr>
              <a:t>全体イメージ</a:t>
            </a:r>
            <a:endParaRPr lang="en-US" altLang="ja-JP" dirty="0">
              <a:latin typeface="Arial" charset="0"/>
              <a:ea typeface="HGP創英角ｺﾞｼｯｸUB" pitchFamily="50" charset="-128"/>
            </a:endParaRPr>
          </a:p>
        </p:txBody>
      </p:sp>
      <p:sp>
        <p:nvSpPr>
          <p:cNvPr id="7" name="Rectangle 24"/>
          <p:cNvSpPr>
            <a:spLocks noChangeArrowheads="1"/>
          </p:cNvSpPr>
          <p:nvPr/>
        </p:nvSpPr>
        <p:spPr bwMode="auto">
          <a:xfrm>
            <a:off x="419935" y="1268760"/>
            <a:ext cx="2571766" cy="1571636"/>
          </a:xfrm>
          <a:prstGeom prst="roundRect">
            <a:avLst>
              <a:gd name="adj" fmla="val 0"/>
            </a:avLst>
          </a:prstGeom>
          <a:solidFill>
            <a:schemeClr val="bg1"/>
          </a:solidFill>
          <a:ln w="63500">
            <a:solidFill>
              <a:srgbClr val="00B050"/>
            </a:solidFill>
            <a:miter lim="800000"/>
            <a:headEnd/>
            <a:tailEnd/>
          </a:ln>
        </p:spPr>
        <p:txBody>
          <a:bodyPr anchor="ctr"/>
          <a:lstStyle/>
          <a:p>
            <a:pPr fontAlgn="base">
              <a:spcBef>
                <a:spcPct val="0"/>
              </a:spcBef>
              <a:spcAft>
                <a:spcPct val="0"/>
              </a:spcAft>
            </a:pPr>
            <a:endParaRPr lang="ja-JP" altLang="en-US" sz="1200" dirty="0">
              <a:latin typeface="Arial" charset="0"/>
              <a:ea typeface="HGP創英角ｺﾞｼｯｸUB" pitchFamily="50" charset="-128"/>
            </a:endParaRPr>
          </a:p>
        </p:txBody>
      </p:sp>
      <p:sp>
        <p:nvSpPr>
          <p:cNvPr id="8" name="Rectangle 24"/>
          <p:cNvSpPr>
            <a:spLocks noChangeArrowheads="1"/>
          </p:cNvSpPr>
          <p:nvPr/>
        </p:nvSpPr>
        <p:spPr bwMode="auto">
          <a:xfrm>
            <a:off x="3134579" y="1268760"/>
            <a:ext cx="2571766" cy="1571636"/>
          </a:xfrm>
          <a:prstGeom prst="roundRect">
            <a:avLst>
              <a:gd name="adj" fmla="val 0"/>
            </a:avLst>
          </a:prstGeom>
          <a:pattFill prst="wdUpDiag">
            <a:fgClr>
              <a:schemeClr val="accent1"/>
            </a:fgClr>
            <a:bgClr>
              <a:schemeClr val="bg1"/>
            </a:bgClr>
          </a:pattFill>
          <a:ln w="63500">
            <a:solidFill>
              <a:srgbClr val="92D050"/>
            </a:solidFill>
            <a:miter lim="800000"/>
            <a:headEnd/>
            <a:tailEnd/>
          </a:ln>
        </p:spPr>
        <p:txBody>
          <a:bodyPr anchor="ctr"/>
          <a:lstStyle/>
          <a:p>
            <a:pPr fontAlgn="base">
              <a:spcBef>
                <a:spcPct val="0"/>
              </a:spcBef>
              <a:spcAft>
                <a:spcPct val="0"/>
              </a:spcAft>
            </a:pPr>
            <a:endParaRPr lang="ja-JP" altLang="en-US" sz="1200" dirty="0">
              <a:latin typeface="Arial" charset="0"/>
              <a:ea typeface="HGP創英角ｺﾞｼｯｸUB" pitchFamily="50" charset="-128"/>
            </a:endParaRPr>
          </a:p>
        </p:txBody>
      </p:sp>
      <p:sp>
        <p:nvSpPr>
          <p:cNvPr id="9" name="Rectangle 24"/>
          <p:cNvSpPr>
            <a:spLocks noChangeArrowheads="1"/>
          </p:cNvSpPr>
          <p:nvPr/>
        </p:nvSpPr>
        <p:spPr bwMode="auto">
          <a:xfrm>
            <a:off x="5849223" y="1268760"/>
            <a:ext cx="2571766" cy="1571636"/>
          </a:xfrm>
          <a:prstGeom prst="roundRect">
            <a:avLst>
              <a:gd name="adj" fmla="val 0"/>
            </a:avLst>
          </a:prstGeom>
          <a:solidFill>
            <a:schemeClr val="bg1"/>
          </a:solidFill>
          <a:ln w="63500">
            <a:solidFill>
              <a:srgbClr val="66FF33"/>
            </a:solidFill>
            <a:miter lim="800000"/>
            <a:headEnd/>
            <a:tailEnd/>
          </a:ln>
        </p:spPr>
        <p:txBody>
          <a:bodyPr anchor="ctr"/>
          <a:lstStyle/>
          <a:p>
            <a:pPr fontAlgn="base">
              <a:spcBef>
                <a:spcPct val="0"/>
              </a:spcBef>
              <a:spcAft>
                <a:spcPct val="0"/>
              </a:spcAft>
            </a:pPr>
            <a:endParaRPr lang="ja-JP" altLang="en-US" sz="1200" dirty="0">
              <a:latin typeface="Arial" charset="0"/>
              <a:ea typeface="HGP創英角ｺﾞｼｯｸUB" pitchFamily="50" charset="-128"/>
            </a:endParaRPr>
          </a:p>
        </p:txBody>
      </p:sp>
      <p:sp>
        <p:nvSpPr>
          <p:cNvPr id="10" name="Rectangle 24"/>
          <p:cNvSpPr>
            <a:spLocks noChangeArrowheads="1"/>
          </p:cNvSpPr>
          <p:nvPr/>
        </p:nvSpPr>
        <p:spPr bwMode="auto">
          <a:xfrm>
            <a:off x="419936" y="2983272"/>
            <a:ext cx="2571766" cy="1571636"/>
          </a:xfrm>
          <a:prstGeom prst="roundRect">
            <a:avLst>
              <a:gd name="adj" fmla="val 0"/>
            </a:avLst>
          </a:prstGeom>
          <a:solidFill>
            <a:schemeClr val="bg1"/>
          </a:solidFill>
          <a:ln w="63500">
            <a:solidFill>
              <a:srgbClr val="66FF33"/>
            </a:solidFill>
            <a:miter lim="800000"/>
            <a:headEnd/>
            <a:tailEnd/>
          </a:ln>
        </p:spPr>
        <p:txBody>
          <a:bodyPr anchor="ctr"/>
          <a:lstStyle/>
          <a:p>
            <a:pPr fontAlgn="base">
              <a:spcBef>
                <a:spcPct val="0"/>
              </a:spcBef>
              <a:spcAft>
                <a:spcPct val="0"/>
              </a:spcAft>
            </a:pPr>
            <a:endParaRPr lang="ja-JP" altLang="en-US" sz="1200" dirty="0">
              <a:latin typeface="Arial" charset="0"/>
              <a:ea typeface="HGP創英角ｺﾞｼｯｸUB" pitchFamily="50" charset="-128"/>
            </a:endParaRPr>
          </a:p>
        </p:txBody>
      </p:sp>
      <p:sp>
        <p:nvSpPr>
          <p:cNvPr id="11" name="Rectangle 24"/>
          <p:cNvSpPr>
            <a:spLocks noChangeArrowheads="1"/>
          </p:cNvSpPr>
          <p:nvPr/>
        </p:nvSpPr>
        <p:spPr bwMode="auto">
          <a:xfrm>
            <a:off x="3134580" y="2983272"/>
            <a:ext cx="2571766" cy="1571636"/>
          </a:xfrm>
          <a:prstGeom prst="roundRect">
            <a:avLst>
              <a:gd name="adj" fmla="val 0"/>
            </a:avLst>
          </a:prstGeom>
          <a:solidFill>
            <a:srgbClr val="00B050"/>
          </a:solidFill>
          <a:ln w="28575">
            <a:solidFill>
              <a:srgbClr val="00B050"/>
            </a:solidFill>
            <a:miter lim="800000"/>
            <a:headEnd/>
            <a:tailEnd/>
          </a:ln>
        </p:spPr>
        <p:txBody>
          <a:bodyPr anchor="ctr"/>
          <a:lstStyle/>
          <a:p>
            <a:pPr fontAlgn="base">
              <a:spcBef>
                <a:spcPct val="0"/>
              </a:spcBef>
              <a:spcAft>
                <a:spcPct val="0"/>
              </a:spcAft>
            </a:pPr>
            <a:endParaRPr lang="ja-JP" altLang="en-US" sz="1400" dirty="0">
              <a:solidFill>
                <a:schemeClr val="bg1"/>
              </a:solidFill>
              <a:latin typeface="Arial" charset="0"/>
              <a:ea typeface="HGP創英角ｺﾞｼｯｸUB" pitchFamily="50" charset="-128"/>
            </a:endParaRPr>
          </a:p>
        </p:txBody>
      </p:sp>
      <p:sp>
        <p:nvSpPr>
          <p:cNvPr id="12" name="Rectangle 24"/>
          <p:cNvSpPr>
            <a:spLocks noChangeArrowheads="1"/>
          </p:cNvSpPr>
          <p:nvPr/>
        </p:nvSpPr>
        <p:spPr bwMode="auto">
          <a:xfrm>
            <a:off x="5849224" y="2983272"/>
            <a:ext cx="2571766" cy="3286148"/>
          </a:xfrm>
          <a:prstGeom prst="roundRect">
            <a:avLst>
              <a:gd name="adj" fmla="val 0"/>
            </a:avLst>
          </a:prstGeom>
          <a:solidFill>
            <a:schemeClr val="bg1"/>
          </a:solidFill>
          <a:ln w="63500">
            <a:solidFill>
              <a:srgbClr val="92D050"/>
            </a:solidFill>
            <a:miter lim="800000"/>
            <a:headEnd/>
            <a:tailEnd/>
          </a:ln>
        </p:spPr>
        <p:txBody>
          <a:bodyPr anchor="ctr"/>
          <a:lstStyle/>
          <a:p>
            <a:pPr fontAlgn="base">
              <a:spcBef>
                <a:spcPct val="0"/>
              </a:spcBef>
              <a:spcAft>
                <a:spcPct val="0"/>
              </a:spcAft>
            </a:pPr>
            <a:endParaRPr lang="en-US" altLang="ja-JP" sz="1200" dirty="0">
              <a:latin typeface="Arial" charset="0"/>
              <a:ea typeface="HGP創英角ｺﾞｼｯｸUB" pitchFamily="50" charset="-128"/>
            </a:endParaRPr>
          </a:p>
        </p:txBody>
      </p:sp>
      <p:sp>
        <p:nvSpPr>
          <p:cNvPr id="13" name="Rectangle 24"/>
          <p:cNvSpPr>
            <a:spLocks noChangeArrowheads="1"/>
          </p:cNvSpPr>
          <p:nvPr/>
        </p:nvSpPr>
        <p:spPr bwMode="auto">
          <a:xfrm>
            <a:off x="419937" y="4697784"/>
            <a:ext cx="5286408" cy="1571636"/>
          </a:xfrm>
          <a:prstGeom prst="roundRect">
            <a:avLst>
              <a:gd name="adj" fmla="val 0"/>
            </a:avLst>
          </a:prstGeom>
          <a:solidFill>
            <a:schemeClr val="bg1"/>
          </a:solidFill>
          <a:ln w="63500">
            <a:solidFill>
              <a:srgbClr val="92D050"/>
            </a:solidFill>
            <a:miter lim="800000"/>
            <a:headEnd/>
            <a:tailEnd/>
          </a:ln>
        </p:spPr>
        <p:txBody>
          <a:bodyPr anchor="ctr"/>
          <a:lstStyle/>
          <a:p>
            <a:pPr fontAlgn="base">
              <a:spcBef>
                <a:spcPct val="0"/>
              </a:spcBef>
              <a:spcAft>
                <a:spcPct val="0"/>
              </a:spcAft>
            </a:pPr>
            <a:endParaRPr lang="ja-JP" altLang="en-US" sz="1200" dirty="0">
              <a:latin typeface="Arial" charset="0"/>
              <a:ea typeface="HGP創英角ｺﾞｼｯｸUB" pitchFamily="50" charset="-128"/>
            </a:endParaRPr>
          </a:p>
        </p:txBody>
      </p:sp>
      <p:sp>
        <p:nvSpPr>
          <p:cNvPr id="3" name="テキスト ボックス 2"/>
          <p:cNvSpPr txBox="1"/>
          <p:nvPr/>
        </p:nvSpPr>
        <p:spPr>
          <a:xfrm>
            <a:off x="419935" y="1298954"/>
            <a:ext cx="901209" cy="230832"/>
          </a:xfrm>
          <a:prstGeom prst="rect">
            <a:avLst/>
          </a:prstGeom>
          <a:noFill/>
        </p:spPr>
        <p:txBody>
          <a:bodyPr wrap="none" rtlCol="0">
            <a:spAutoFit/>
          </a:bodyPr>
          <a:lstStyle/>
          <a:p>
            <a:r>
              <a:rPr lang="ja-JP" altLang="en-US" sz="900" dirty="0"/>
              <a:t>①　アプリ購入</a:t>
            </a:r>
            <a:endParaRPr kumimoji="1" lang="ja-JP" altLang="en-US" sz="900" dirty="0"/>
          </a:p>
        </p:txBody>
      </p:sp>
      <p:sp>
        <p:nvSpPr>
          <p:cNvPr id="20" name="四角形: 角を丸くする 47">
            <a:extLst>
              <a:ext uri="{FF2B5EF4-FFF2-40B4-BE49-F238E27FC236}">
                <a16:creationId xmlns="" xmlns:a16="http://schemas.microsoft.com/office/drawing/2014/main" id="{D9C46E9B-3D43-4DE1-93B5-12E2B8BFFA12}"/>
              </a:ext>
            </a:extLst>
          </p:cNvPr>
          <p:cNvSpPr/>
          <p:nvPr/>
        </p:nvSpPr>
        <p:spPr>
          <a:xfrm>
            <a:off x="1216650" y="1418192"/>
            <a:ext cx="1333500" cy="1306286"/>
          </a:xfrm>
          <a:prstGeom prst="round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四角形: 角を丸くする 48">
            <a:extLst>
              <a:ext uri="{FF2B5EF4-FFF2-40B4-BE49-F238E27FC236}">
                <a16:creationId xmlns="" xmlns:a16="http://schemas.microsoft.com/office/drawing/2014/main" id="{19C7945B-4976-4EE4-8F88-71C8AFB64701}"/>
              </a:ext>
            </a:extLst>
          </p:cNvPr>
          <p:cNvSpPr/>
          <p:nvPr/>
        </p:nvSpPr>
        <p:spPr>
          <a:xfrm>
            <a:off x="876776" y="1372905"/>
            <a:ext cx="1288096" cy="465764"/>
          </a:xfrm>
          <a:prstGeom prst="roundRect">
            <a:avLst>
              <a:gd name="adj" fmla="val 53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400" dirty="0">
              <a:solidFill>
                <a:sysClr val="windowText" lastClr="000000"/>
              </a:solidFill>
            </a:endParaRPr>
          </a:p>
        </p:txBody>
      </p:sp>
      <p:sp>
        <p:nvSpPr>
          <p:cNvPr id="23" name="四角形: 角を丸くする 49">
            <a:extLst>
              <a:ext uri="{FF2B5EF4-FFF2-40B4-BE49-F238E27FC236}">
                <a16:creationId xmlns="" xmlns:a16="http://schemas.microsoft.com/office/drawing/2014/main" id="{FBB0514E-052B-4DFF-AD96-A71082497072}"/>
              </a:ext>
            </a:extLst>
          </p:cNvPr>
          <p:cNvSpPr/>
          <p:nvPr/>
        </p:nvSpPr>
        <p:spPr>
          <a:xfrm>
            <a:off x="1116718" y="1639840"/>
            <a:ext cx="1546633" cy="775608"/>
          </a:xfrm>
          <a:prstGeom prst="roundRect">
            <a:avLst>
              <a:gd name="adj" fmla="val 53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4000" b="1" dirty="0">
                <a:solidFill>
                  <a:sysClr val="windowText" lastClr="000000"/>
                </a:solidFill>
                <a:latin typeface="HG行書体" panose="03000609000000000000" pitchFamily="65" charset="-128"/>
                <a:ea typeface="HG行書体" panose="03000609000000000000" pitchFamily="65" charset="-128"/>
              </a:rPr>
              <a:t>私</a:t>
            </a:r>
            <a:r>
              <a:rPr lang="ja-JP" altLang="en-US" sz="4000" b="1" dirty="0" smtClean="0">
                <a:solidFill>
                  <a:sysClr val="windowText" lastClr="000000"/>
                </a:solidFill>
                <a:latin typeface="HG行書体" panose="03000609000000000000" pitchFamily="65" charset="-128"/>
                <a:ea typeface="HG行書体" panose="03000609000000000000" pitchFamily="65" charset="-128"/>
              </a:rPr>
              <a:t>の記念</a:t>
            </a:r>
            <a:endParaRPr kumimoji="1" lang="ja-JP" altLang="en-US" sz="4000" b="1" dirty="0">
              <a:solidFill>
                <a:sysClr val="windowText" lastClr="000000"/>
              </a:solidFill>
              <a:latin typeface="HG行書体" panose="03000609000000000000" pitchFamily="65" charset="-128"/>
              <a:ea typeface="HG行書体" panose="03000609000000000000" pitchFamily="65" charset="-128"/>
            </a:endParaRPr>
          </a:p>
        </p:txBody>
      </p:sp>
      <p:sp>
        <p:nvSpPr>
          <p:cNvPr id="25" name="Rectangle 24"/>
          <p:cNvSpPr>
            <a:spLocks noChangeArrowheads="1"/>
          </p:cNvSpPr>
          <p:nvPr/>
        </p:nvSpPr>
        <p:spPr bwMode="auto">
          <a:xfrm>
            <a:off x="3134579" y="2983272"/>
            <a:ext cx="2571766" cy="1571636"/>
          </a:xfrm>
          <a:prstGeom prst="roundRect">
            <a:avLst>
              <a:gd name="adj" fmla="val 0"/>
            </a:avLst>
          </a:prstGeom>
          <a:solidFill>
            <a:schemeClr val="bg1"/>
          </a:solidFill>
          <a:ln w="63500">
            <a:solidFill>
              <a:srgbClr val="00B050"/>
            </a:solidFill>
            <a:miter lim="800000"/>
            <a:headEnd/>
            <a:tailEnd/>
          </a:ln>
        </p:spPr>
        <p:txBody>
          <a:bodyPr anchor="ctr"/>
          <a:lstStyle/>
          <a:p>
            <a:pPr fontAlgn="base">
              <a:spcBef>
                <a:spcPct val="0"/>
              </a:spcBef>
              <a:spcAft>
                <a:spcPct val="0"/>
              </a:spcAft>
            </a:pPr>
            <a:endParaRPr lang="ja-JP" altLang="en-US" sz="1200" dirty="0">
              <a:latin typeface="Arial" charset="0"/>
              <a:ea typeface="HGP創英角ｺﾞｼｯｸUB" pitchFamily="50" charset="-128"/>
            </a:endParaRPr>
          </a:p>
        </p:txBody>
      </p:sp>
      <p:sp>
        <p:nvSpPr>
          <p:cNvPr id="28" name="テキスト ボックス 27"/>
          <p:cNvSpPr txBox="1"/>
          <p:nvPr/>
        </p:nvSpPr>
        <p:spPr>
          <a:xfrm>
            <a:off x="3195438" y="1298954"/>
            <a:ext cx="1120820" cy="230832"/>
          </a:xfrm>
          <a:prstGeom prst="rect">
            <a:avLst/>
          </a:prstGeom>
          <a:pattFill prst="wdUpDiag">
            <a:fgClr>
              <a:schemeClr val="accent1"/>
            </a:fgClr>
            <a:bgClr>
              <a:schemeClr val="bg1"/>
            </a:bgClr>
          </a:pattFill>
        </p:spPr>
        <p:txBody>
          <a:bodyPr wrap="none" rtlCol="0">
            <a:spAutoFit/>
          </a:bodyPr>
          <a:lstStyle/>
          <a:p>
            <a:r>
              <a:rPr lang="ja-JP" altLang="en-US" sz="900" dirty="0"/>
              <a:t>②　アプリで顔認証</a:t>
            </a:r>
            <a:endParaRPr kumimoji="1" lang="ja-JP" altLang="en-US" sz="900" dirty="0"/>
          </a:p>
        </p:txBody>
      </p:sp>
      <p:sp>
        <p:nvSpPr>
          <p:cNvPr id="29" name="テキスト ボックス 28"/>
          <p:cNvSpPr txBox="1"/>
          <p:nvPr/>
        </p:nvSpPr>
        <p:spPr>
          <a:xfrm>
            <a:off x="5832795" y="1298954"/>
            <a:ext cx="2517036" cy="369332"/>
          </a:xfrm>
          <a:prstGeom prst="rect">
            <a:avLst/>
          </a:prstGeom>
          <a:noFill/>
        </p:spPr>
        <p:txBody>
          <a:bodyPr wrap="none" rtlCol="0">
            <a:spAutoFit/>
          </a:bodyPr>
          <a:lstStyle/>
          <a:p>
            <a:r>
              <a:rPr lang="ja-JP" altLang="en-US" sz="900" dirty="0"/>
              <a:t>③　顔情報で、ローカルストレージまたはクラウド</a:t>
            </a:r>
            <a:endParaRPr lang="en-US" altLang="ja-JP" sz="900" dirty="0"/>
          </a:p>
          <a:p>
            <a:r>
              <a:rPr lang="ja-JP" altLang="en-US" sz="900" dirty="0"/>
              <a:t>ストレージへアクセスして、画像</a:t>
            </a:r>
            <a:r>
              <a:rPr lang="en-US" altLang="ja-JP" sz="900" dirty="0"/>
              <a:t>/</a:t>
            </a:r>
            <a:r>
              <a:rPr lang="ja-JP" altLang="en-US" sz="900" dirty="0"/>
              <a:t>動画</a:t>
            </a:r>
            <a:r>
              <a:rPr lang="ja-JP" altLang="en-US" sz="900" dirty="0" smtClean="0"/>
              <a:t>を選択</a:t>
            </a:r>
            <a:endParaRPr lang="ja-JP" altLang="en-US" sz="900" dirty="0"/>
          </a:p>
        </p:txBody>
      </p:sp>
      <p:sp>
        <p:nvSpPr>
          <p:cNvPr id="34" name="テキスト ボックス 33"/>
          <p:cNvSpPr txBox="1"/>
          <p:nvPr/>
        </p:nvSpPr>
        <p:spPr>
          <a:xfrm>
            <a:off x="368115" y="3018793"/>
            <a:ext cx="2674130" cy="461665"/>
          </a:xfrm>
          <a:prstGeom prst="rect">
            <a:avLst/>
          </a:prstGeom>
          <a:noFill/>
        </p:spPr>
        <p:txBody>
          <a:bodyPr wrap="none" rtlCol="0">
            <a:spAutoFit/>
          </a:bodyPr>
          <a:lstStyle/>
          <a:p>
            <a:r>
              <a:rPr lang="ja-JP" altLang="en-US" sz="800" dirty="0"/>
              <a:t>④　ローカルストレージまたはクラウドストレージから</a:t>
            </a:r>
            <a:endParaRPr lang="en-US" altLang="ja-JP" sz="800" dirty="0"/>
          </a:p>
          <a:p>
            <a:r>
              <a:rPr lang="ja-JP" altLang="en-US" sz="800" dirty="0"/>
              <a:t>　　 画像</a:t>
            </a:r>
            <a:r>
              <a:rPr lang="en-US" altLang="ja-JP" sz="800" dirty="0"/>
              <a:t>/</a:t>
            </a:r>
            <a:r>
              <a:rPr lang="ja-JP" altLang="en-US" sz="800" dirty="0"/>
              <a:t>動画をピックアップしてアプリ用画像ストレージへ</a:t>
            </a:r>
            <a:endParaRPr lang="en-US" altLang="ja-JP" sz="800" dirty="0"/>
          </a:p>
          <a:p>
            <a:r>
              <a:rPr lang="ja-JP" altLang="en-US" sz="800" dirty="0"/>
              <a:t> 　　同期</a:t>
            </a:r>
            <a:r>
              <a:rPr lang="ja-JP" altLang="en-US" sz="800" dirty="0" smtClean="0"/>
              <a:t>する</a:t>
            </a:r>
            <a:endParaRPr lang="ja-JP" altLang="en-US" sz="800" dirty="0"/>
          </a:p>
        </p:txBody>
      </p:sp>
      <p:sp>
        <p:nvSpPr>
          <p:cNvPr id="36" name="テキスト ボックス 35"/>
          <p:cNvSpPr txBox="1"/>
          <p:nvPr/>
        </p:nvSpPr>
        <p:spPr>
          <a:xfrm>
            <a:off x="3114372" y="2996952"/>
            <a:ext cx="2465740" cy="230832"/>
          </a:xfrm>
          <a:prstGeom prst="rect">
            <a:avLst/>
          </a:prstGeom>
          <a:noFill/>
        </p:spPr>
        <p:txBody>
          <a:bodyPr wrap="none" rtlCol="0">
            <a:spAutoFit/>
          </a:bodyPr>
          <a:lstStyle/>
          <a:p>
            <a:r>
              <a:rPr lang="ja-JP" altLang="en-US" sz="900" dirty="0"/>
              <a:t>⑤　ダウンロード後、スライドショー再生</a:t>
            </a:r>
            <a:r>
              <a:rPr lang="en-US" altLang="ja-JP" sz="900" dirty="0"/>
              <a:t>(</a:t>
            </a:r>
            <a:r>
              <a:rPr lang="ja-JP" altLang="en-US" sz="900" dirty="0"/>
              <a:t>ループ</a:t>
            </a:r>
            <a:r>
              <a:rPr lang="en-US" altLang="ja-JP" sz="900" dirty="0"/>
              <a:t>)</a:t>
            </a:r>
            <a:endParaRPr lang="ja-JP" altLang="en-US" sz="900" dirty="0"/>
          </a:p>
        </p:txBody>
      </p:sp>
      <p:pic>
        <p:nvPicPr>
          <p:cNvPr id="38" name="図 37" descr="記念写真のイラスト | かわいいフリー素材集 いらすとや">
            <a:extLst>
              <a:ext uri="{FF2B5EF4-FFF2-40B4-BE49-F238E27FC236}">
                <a16:creationId xmlns="" xmlns:a16="http://schemas.microsoft.com/office/drawing/2014/main" id="{AA23EF72-4DDB-4BC7-8533-A7421480C2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797" y="3397426"/>
            <a:ext cx="1048693" cy="1065963"/>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descr="音楽のイラスト「五線譜と音符」 | かわいいフリー素材集 いらすとや">
            <a:extLst>
              <a:ext uri="{FF2B5EF4-FFF2-40B4-BE49-F238E27FC236}">
                <a16:creationId xmlns="" xmlns:a16="http://schemas.microsoft.com/office/drawing/2014/main" id="{8570C274-2368-4A01-A71F-A89931E154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451" y="3244356"/>
            <a:ext cx="812024" cy="496897"/>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393362" y="4753458"/>
            <a:ext cx="5397842" cy="1046440"/>
          </a:xfrm>
          <a:prstGeom prst="rect">
            <a:avLst/>
          </a:prstGeom>
          <a:noFill/>
        </p:spPr>
        <p:txBody>
          <a:bodyPr wrap="square" rtlCol="0">
            <a:spAutoFit/>
          </a:bodyPr>
          <a:lstStyle/>
          <a:p>
            <a:r>
              <a:rPr lang="ja-JP" altLang="en-US" sz="1400" dirty="0"/>
              <a:t>設定メニューボタン説明</a:t>
            </a:r>
            <a:endParaRPr lang="en-US" altLang="ja-JP" sz="1400" dirty="0"/>
          </a:p>
          <a:p>
            <a:r>
              <a:rPr lang="ja-JP" altLang="en-US" sz="1200" dirty="0"/>
              <a:t>メイン画像選択　　　：　</a:t>
            </a:r>
            <a:r>
              <a:rPr lang="ja-JP" altLang="en-US" sz="1200" dirty="0" smtClean="0"/>
              <a:t>メイン</a:t>
            </a:r>
            <a:r>
              <a:rPr lang="ja-JP" altLang="en-US" sz="1200" dirty="0"/>
              <a:t>となる一枚（初回起動時に選択）</a:t>
            </a:r>
            <a:endParaRPr lang="en-US" altLang="ja-JP" sz="1200" dirty="0"/>
          </a:p>
          <a:p>
            <a:r>
              <a:rPr lang="ja-JP" altLang="en-US" sz="1200" dirty="0"/>
              <a:t>スライドショー選択　：　スライドショーの枚</a:t>
            </a:r>
            <a:r>
              <a:rPr lang="en-US" altLang="ja-JP" sz="1200" dirty="0"/>
              <a:t>/</a:t>
            </a:r>
            <a:r>
              <a:rPr lang="ja-JP" altLang="en-US" sz="1200" dirty="0"/>
              <a:t>秒の時間やループ回数を設定</a:t>
            </a:r>
            <a:endParaRPr lang="en-US" altLang="ja-JP" sz="1200" dirty="0"/>
          </a:p>
          <a:p>
            <a:r>
              <a:rPr lang="ja-JP" altLang="en-US" sz="1200" dirty="0"/>
              <a:t>通知設定　　　　　　  ：　通知をする為</a:t>
            </a:r>
            <a:r>
              <a:rPr lang="ja-JP" altLang="en-US" sz="1200" dirty="0" smtClean="0"/>
              <a:t>のイベントを</a:t>
            </a:r>
            <a:r>
              <a:rPr lang="ja-JP" altLang="en-US" sz="1200" dirty="0"/>
              <a:t>設定</a:t>
            </a:r>
            <a:r>
              <a:rPr lang="ja-JP" altLang="en-US" sz="1200" dirty="0" smtClean="0"/>
              <a:t>する</a:t>
            </a:r>
            <a:endParaRPr lang="en-US" altLang="ja-JP" sz="1200" dirty="0" smtClean="0"/>
          </a:p>
          <a:p>
            <a:r>
              <a:rPr lang="ja-JP" altLang="en-US" sz="1200" dirty="0">
                <a:solidFill>
                  <a:srgbClr val="FF0000"/>
                </a:solidFill>
              </a:rPr>
              <a:t>不要</a:t>
            </a:r>
            <a:r>
              <a:rPr lang="ja-JP" altLang="en-US" sz="1200" dirty="0" smtClean="0">
                <a:solidFill>
                  <a:srgbClr val="FF0000"/>
                </a:solidFill>
              </a:rPr>
              <a:t>なデータ削除　 ：　イベントに紐づけされていないデータ（写真等）を削除</a:t>
            </a:r>
            <a:endParaRPr lang="en-US" altLang="ja-JP" sz="1200" dirty="0">
              <a:solidFill>
                <a:srgbClr val="FF0000"/>
              </a:solidFill>
            </a:endParaRPr>
          </a:p>
        </p:txBody>
      </p:sp>
      <p:sp>
        <p:nvSpPr>
          <p:cNvPr id="46" name="テキスト ボックス 45"/>
          <p:cNvSpPr txBox="1"/>
          <p:nvPr/>
        </p:nvSpPr>
        <p:spPr>
          <a:xfrm>
            <a:off x="5894895" y="3049765"/>
            <a:ext cx="2579552" cy="230832"/>
          </a:xfrm>
          <a:prstGeom prst="rect">
            <a:avLst/>
          </a:prstGeom>
          <a:noFill/>
        </p:spPr>
        <p:txBody>
          <a:bodyPr wrap="none" rtlCol="0">
            <a:spAutoFit/>
          </a:bodyPr>
          <a:lstStyle/>
          <a:p>
            <a:r>
              <a:rPr lang="ja-JP" altLang="en-US" sz="900" b="1" dirty="0"/>
              <a:t>「設定メニュー」イメージ例</a:t>
            </a:r>
            <a:r>
              <a:rPr lang="en-US" altLang="ja-JP" sz="900" b="1" dirty="0"/>
              <a:t>(</a:t>
            </a:r>
            <a:r>
              <a:rPr lang="ja-JP" altLang="en-US" sz="900" b="1" dirty="0"/>
              <a:t>詳細は</a:t>
            </a:r>
            <a:r>
              <a:rPr lang="en-US" altLang="ja-JP" sz="900" b="1" dirty="0"/>
              <a:t>4</a:t>
            </a:r>
            <a:r>
              <a:rPr lang="ja-JP" altLang="en-US" sz="900" b="1" dirty="0"/>
              <a:t>ページ目参照</a:t>
            </a:r>
            <a:r>
              <a:rPr lang="en-US" altLang="ja-JP" sz="900" b="1" dirty="0"/>
              <a:t>)</a:t>
            </a:r>
            <a:endParaRPr lang="ja-JP" altLang="en-US" sz="900" b="1" dirty="0"/>
          </a:p>
        </p:txBody>
      </p:sp>
      <p:pic>
        <p:nvPicPr>
          <p:cNvPr id="49" name="図 48" descr="Box | エス・アンド・アイ">
            <a:extLst>
              <a:ext uri="{FF2B5EF4-FFF2-40B4-BE49-F238E27FC236}">
                <a16:creationId xmlns="" xmlns:a16="http://schemas.microsoft.com/office/drawing/2014/main" id="{B4B4B5C2-D10D-4077-A7E9-04F4392234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1729" y="2211321"/>
            <a:ext cx="730598" cy="432413"/>
          </a:xfrm>
          <a:prstGeom prst="rect">
            <a:avLst/>
          </a:prstGeom>
          <a:noFill/>
          <a:extLst>
            <a:ext uri="{909E8E84-426E-40DD-AFC4-6F175D3DCCD1}">
              <a14:hiddenFill xmlns:a14="http://schemas.microsoft.com/office/drawing/2010/main">
                <a:solidFill>
                  <a:srgbClr val="FFFFFF"/>
                </a:solidFill>
              </a14:hiddenFill>
            </a:ext>
          </a:extLst>
        </p:spPr>
      </p:pic>
      <p:pic>
        <p:nvPicPr>
          <p:cNvPr id="50" name="図 49" descr="Dropboxの2段階認証に“Yubico セキュリティキー”を使う方法 | 金融系ITストラテジストのブログ">
            <a:extLst>
              <a:ext uri="{FF2B5EF4-FFF2-40B4-BE49-F238E27FC236}">
                <a16:creationId xmlns="" xmlns:a16="http://schemas.microsoft.com/office/drawing/2014/main" id="{B18DDCD6-5C35-448F-AAED-19D174A5F7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2326" y="1700808"/>
            <a:ext cx="400894" cy="50733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2009439" y="3961788"/>
            <a:ext cx="890390" cy="491650"/>
            <a:chOff x="127704" y="2893045"/>
            <a:chExt cx="2140324" cy="1139092"/>
          </a:xfrm>
        </p:grpSpPr>
        <p:pic>
          <p:nvPicPr>
            <p:cNvPr id="77" name="図 76" descr="スマホの画面を見せる人のイラスト | かわいいフリー素材集 いらすとや">
              <a:extLst>
                <a:ext uri="{FF2B5EF4-FFF2-40B4-BE49-F238E27FC236}">
                  <a16:creationId xmlns="" xmlns:a16="http://schemas.microsoft.com/office/drawing/2014/main" id="{A8F38896-A937-471A-A6F0-6F4AF7C5897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951" b="24390"/>
            <a:stretch/>
          </p:blipFill>
          <p:spPr bwMode="auto">
            <a:xfrm>
              <a:off x="127704" y="2893045"/>
              <a:ext cx="2140324" cy="1139092"/>
            </a:xfrm>
            <a:prstGeom prst="rect">
              <a:avLst/>
            </a:prstGeom>
            <a:noFill/>
            <a:extLst>
              <a:ext uri="{909E8E84-426E-40DD-AFC4-6F175D3DCCD1}">
                <a14:hiddenFill xmlns:a14="http://schemas.microsoft.com/office/drawing/2010/main">
                  <a:solidFill>
                    <a:srgbClr val="FFFFFF"/>
                  </a:solidFill>
                </a14:hiddenFill>
              </a:ext>
            </a:extLst>
          </p:spPr>
        </p:pic>
        <p:pic>
          <p:nvPicPr>
            <p:cNvPr id="82" name="図 81">
              <a:extLst>
                <a:ext uri="{FF2B5EF4-FFF2-40B4-BE49-F238E27FC236}">
                  <a16:creationId xmlns="" xmlns:a16="http://schemas.microsoft.com/office/drawing/2014/main" id="{F5F741D8-BB70-4B83-AB7B-561DA4E9CF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588" y="3430929"/>
              <a:ext cx="179293" cy="236191"/>
            </a:xfrm>
            <a:prstGeom prst="rect">
              <a:avLst/>
            </a:prstGeom>
          </p:spPr>
        </p:pic>
        <p:pic>
          <p:nvPicPr>
            <p:cNvPr id="83" name="図 82">
              <a:extLst>
                <a:ext uri="{FF2B5EF4-FFF2-40B4-BE49-F238E27FC236}">
                  <a16:creationId xmlns="" xmlns:a16="http://schemas.microsoft.com/office/drawing/2014/main" id="{E9B593DB-2BD7-4D7B-95F6-098EAFE8FF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559" y="3419723"/>
              <a:ext cx="179293" cy="236191"/>
            </a:xfrm>
            <a:prstGeom prst="rect">
              <a:avLst/>
            </a:prstGeom>
          </p:spPr>
        </p:pic>
      </p:grpSp>
      <p:grpSp>
        <p:nvGrpSpPr>
          <p:cNvPr id="4" name="グループ化 3"/>
          <p:cNvGrpSpPr/>
          <p:nvPr/>
        </p:nvGrpSpPr>
        <p:grpSpPr>
          <a:xfrm>
            <a:off x="500266" y="3519494"/>
            <a:ext cx="994005" cy="895645"/>
            <a:chOff x="-1833326" y="2881839"/>
            <a:chExt cx="1154207" cy="1050625"/>
          </a:xfrm>
        </p:grpSpPr>
        <p:pic>
          <p:nvPicPr>
            <p:cNvPr id="76" name="図 75" descr="かわいい雲の無料イラスト・商用フリー | オイデ43">
              <a:extLst>
                <a:ext uri="{FF2B5EF4-FFF2-40B4-BE49-F238E27FC236}">
                  <a16:creationId xmlns="" xmlns:a16="http://schemas.microsoft.com/office/drawing/2014/main" id="{A904BB0A-4299-493B-B336-4443AFBDD0A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48" t="3774" r="1454" b="6918"/>
            <a:stretch/>
          </p:blipFill>
          <p:spPr bwMode="auto">
            <a:xfrm>
              <a:off x="-1833326" y="2881839"/>
              <a:ext cx="1154207" cy="1050625"/>
            </a:xfrm>
            <a:prstGeom prst="rect">
              <a:avLst/>
            </a:prstGeom>
            <a:noFill/>
            <a:extLst>
              <a:ext uri="{909E8E84-426E-40DD-AFC4-6F175D3DCCD1}">
                <a14:hiddenFill xmlns:a14="http://schemas.microsoft.com/office/drawing/2010/main">
                  <a:solidFill>
                    <a:srgbClr val="FFFFFF"/>
                  </a:solidFill>
                </a14:hiddenFill>
              </a:ext>
            </a:extLst>
          </p:spPr>
        </p:pic>
        <p:pic>
          <p:nvPicPr>
            <p:cNvPr id="80" name="図 79" descr="Box | エス・アンド・アイ">
              <a:extLst>
                <a:ext uri="{FF2B5EF4-FFF2-40B4-BE49-F238E27FC236}">
                  <a16:creationId xmlns="" xmlns:a16="http://schemas.microsoft.com/office/drawing/2014/main" id="{D906F392-EB76-4951-A319-E0473621064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1705" y="3500235"/>
              <a:ext cx="345706" cy="204611"/>
            </a:xfrm>
            <a:prstGeom prst="rect">
              <a:avLst/>
            </a:prstGeom>
            <a:noFill/>
            <a:extLst>
              <a:ext uri="{909E8E84-426E-40DD-AFC4-6F175D3DCCD1}">
                <a14:hiddenFill xmlns:a14="http://schemas.microsoft.com/office/drawing/2010/main">
                  <a:solidFill>
                    <a:srgbClr val="FFFFFF"/>
                  </a:solidFill>
                </a14:hiddenFill>
              </a:ext>
            </a:extLst>
          </p:spPr>
        </p:pic>
        <p:pic>
          <p:nvPicPr>
            <p:cNvPr id="81" name="図 80" descr="Dropboxの2段階認証に“Yubico セキュリティキー”を使う方法 | 金融系ITストラテジストのブログ">
              <a:extLst>
                <a:ext uri="{FF2B5EF4-FFF2-40B4-BE49-F238E27FC236}">
                  <a16:creationId xmlns="" xmlns:a16="http://schemas.microsoft.com/office/drawing/2014/main" id="{B76CFCE8-FCC1-446E-A158-024CFFDAED4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47497" y="3261305"/>
              <a:ext cx="220247" cy="27872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曲折矢印 15"/>
          <p:cNvSpPr/>
          <p:nvPr/>
        </p:nvSpPr>
        <p:spPr>
          <a:xfrm rot="5400000">
            <a:off x="1847184" y="3321483"/>
            <a:ext cx="237717" cy="10970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8" name="図 77" descr="記念写真のイラスト | かわいいフリー素材集 いらすとや">
            <a:extLst>
              <a:ext uri="{FF2B5EF4-FFF2-40B4-BE49-F238E27FC236}">
                <a16:creationId xmlns="" xmlns:a16="http://schemas.microsoft.com/office/drawing/2014/main" id="{DD041D4E-998C-42B2-853B-7F01DB8C5F5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1817" y="3444460"/>
            <a:ext cx="617527" cy="631725"/>
          </a:xfrm>
          <a:prstGeom prst="rect">
            <a:avLst/>
          </a:prstGeom>
          <a:noFill/>
          <a:extLst>
            <a:ext uri="{909E8E84-426E-40DD-AFC4-6F175D3DCCD1}">
              <a14:hiddenFill xmlns:a14="http://schemas.microsoft.com/office/drawing/2010/main">
                <a:solidFill>
                  <a:srgbClr val="FFFFFF"/>
                </a:solidFill>
              </a14:hiddenFill>
            </a:ext>
          </a:extLst>
        </p:spPr>
      </p:pic>
      <p:pic>
        <p:nvPicPr>
          <p:cNvPr id="84" name="図 83" descr="感動する男性のイラスト | かわいいフリー素材集 いらすとや">
            <a:extLst>
              <a:ext uri="{FF2B5EF4-FFF2-40B4-BE49-F238E27FC236}">
                <a16:creationId xmlns="" xmlns:a16="http://schemas.microsoft.com/office/drawing/2014/main" id="{3E7D1237-36F0-4D6D-B24D-A19AC1DB5D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65849" y="3597209"/>
            <a:ext cx="699537" cy="9036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NSが表示されたスマートフォンのイラスト（写真型） | かわいいフリー素材集 いらすとや"/>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67403" y="1882981"/>
            <a:ext cx="490349" cy="714434"/>
          </a:xfrm>
          <a:prstGeom prst="rect">
            <a:avLst/>
          </a:prstGeom>
          <a:noFill/>
          <a:extLst>
            <a:ext uri="{909E8E84-426E-40DD-AFC4-6F175D3DCCD1}">
              <a14:hiddenFill xmlns:a14="http://schemas.microsoft.com/office/drawing/2010/main">
                <a:solidFill>
                  <a:srgbClr val="FFFFFF"/>
                </a:solidFill>
              </a14:hiddenFill>
            </a:ext>
          </a:extLst>
        </p:spPr>
      </p:pic>
      <p:pic>
        <p:nvPicPr>
          <p:cNvPr id="71" name="図 70" descr="顔認証システムのイラスト（男性） | かわいいフリー素材集 いらすとや">
            <a:extLst>
              <a:ext uri="{FF2B5EF4-FFF2-40B4-BE49-F238E27FC236}">
                <a16:creationId xmlns="" xmlns:a16="http://schemas.microsoft.com/office/drawing/2014/main" id="{EB02BB6F-8400-4FF3-9F6A-CB749278387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8361" y="1504989"/>
            <a:ext cx="1293427" cy="1228164"/>
          </a:xfrm>
          <a:prstGeom prst="rect">
            <a:avLst/>
          </a:prstGeom>
          <a:pattFill prst="wdUpDiag">
            <a:fgClr>
              <a:schemeClr val="accent1"/>
            </a:fgClr>
            <a:bgClr>
              <a:schemeClr val="bg1"/>
            </a:bgClr>
          </a:pattFill>
          <a:extLst/>
        </p:spPr>
      </p:pic>
      <p:pic>
        <p:nvPicPr>
          <p:cNvPr id="72" name="図 71" descr="顔認証システムのイラスト | かわいいフリー素材集 いらすとや">
            <a:extLst>
              <a:ext uri="{FF2B5EF4-FFF2-40B4-BE49-F238E27FC236}">
                <a16:creationId xmlns="" xmlns:a16="http://schemas.microsoft.com/office/drawing/2014/main" id="{26B31B98-F657-4D62-98EF-26AE5C94514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46889" y="1479388"/>
            <a:ext cx="1344706" cy="1298281"/>
          </a:xfrm>
          <a:prstGeom prst="rect">
            <a:avLst/>
          </a:prstGeom>
          <a:pattFill prst="wdUpDiag">
            <a:fgClr>
              <a:schemeClr val="accent1"/>
            </a:fgClr>
            <a:bgClr>
              <a:schemeClr val="bg1"/>
            </a:bgClr>
          </a:pattFill>
          <a:extLst/>
        </p:spPr>
      </p:pic>
      <p:sp>
        <p:nvSpPr>
          <p:cNvPr id="73" name="テキスト ボックス 72"/>
          <p:cNvSpPr txBox="1"/>
          <p:nvPr/>
        </p:nvSpPr>
        <p:spPr>
          <a:xfrm>
            <a:off x="6300625" y="2602341"/>
            <a:ext cx="2122697" cy="230832"/>
          </a:xfrm>
          <a:prstGeom prst="rect">
            <a:avLst/>
          </a:prstGeom>
          <a:noFill/>
        </p:spPr>
        <p:txBody>
          <a:bodyPr wrap="none" rtlCol="0">
            <a:spAutoFit/>
          </a:bodyPr>
          <a:lstStyle/>
          <a:p>
            <a:r>
              <a:rPr lang="en-US" altLang="ja-JP" sz="900" dirty="0"/>
              <a:t>※</a:t>
            </a:r>
            <a:r>
              <a:rPr lang="ja-JP" altLang="en-US" sz="900" dirty="0"/>
              <a:t>クラウドストレージイメージは一例です</a:t>
            </a:r>
          </a:p>
        </p:txBody>
      </p:sp>
      <p:pic>
        <p:nvPicPr>
          <p:cNvPr id="92" name="図 91" descr="代替サービス 7選】Google Photo有料化後はどうする？ | 文京区の新米パパ航海日誌">
            <a:extLst>
              <a:ext uri="{FF2B5EF4-FFF2-40B4-BE49-F238E27FC236}">
                <a16:creationId xmlns="" xmlns:a16="http://schemas.microsoft.com/office/drawing/2014/main" id="{6A33893F-588A-4E27-B189-987F3F762E1F}"/>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943" r="22263"/>
          <a:stretch/>
        </p:blipFill>
        <p:spPr bwMode="auto">
          <a:xfrm>
            <a:off x="6508481" y="1668600"/>
            <a:ext cx="564182" cy="581663"/>
          </a:xfrm>
          <a:prstGeom prst="rect">
            <a:avLst/>
          </a:prstGeom>
          <a:noFill/>
          <a:extLst>
            <a:ext uri="{909E8E84-426E-40DD-AFC4-6F175D3DCCD1}">
              <a14:hiddenFill xmlns:a14="http://schemas.microsoft.com/office/drawing/2010/main">
                <a:solidFill>
                  <a:srgbClr val="FFFFFF"/>
                </a:solidFill>
              </a14:hiddenFill>
            </a:ext>
          </a:extLst>
        </p:spPr>
      </p:pic>
      <p:pic>
        <p:nvPicPr>
          <p:cNvPr id="93" name="図 92" descr="代替サービス 7選】Google Photo有料化後はどうする？ | 文京区の新米パパ航海日誌">
            <a:extLst>
              <a:ext uri="{FF2B5EF4-FFF2-40B4-BE49-F238E27FC236}">
                <a16:creationId xmlns="" xmlns:a16="http://schemas.microsoft.com/office/drawing/2014/main" id="{12F6FD0C-A2E1-4B71-8E2E-6E80B4BA9D23}"/>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943" r="22263"/>
          <a:stretch/>
        </p:blipFill>
        <p:spPr bwMode="auto">
          <a:xfrm>
            <a:off x="1111037" y="3835889"/>
            <a:ext cx="258541" cy="266553"/>
          </a:xfrm>
          <a:prstGeom prst="rect">
            <a:avLst/>
          </a:prstGeom>
          <a:noFill/>
          <a:extLst>
            <a:ext uri="{909E8E84-426E-40DD-AFC4-6F175D3DCCD1}">
              <a14:hiddenFill xmlns:a14="http://schemas.microsoft.com/office/drawing/2010/main">
                <a:solidFill>
                  <a:srgbClr val="FFFFFF"/>
                </a:solidFill>
              </a14:hiddenFill>
            </a:ext>
          </a:extLst>
        </p:spPr>
      </p:pic>
      <p:pic>
        <p:nvPicPr>
          <p:cNvPr id="58" name="図 57" descr="Amazon.co.jp： Amazon Photos: Android アプリストア">
            <a:extLst>
              <a:ext uri="{FF2B5EF4-FFF2-40B4-BE49-F238E27FC236}">
                <a16:creationId xmlns="" xmlns:a16="http://schemas.microsoft.com/office/drawing/2014/main" id="{195D414C-C947-464A-96FC-36CA8750E31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35394" y="1700808"/>
            <a:ext cx="460942" cy="456593"/>
          </a:xfrm>
          <a:prstGeom prst="rect">
            <a:avLst/>
          </a:prstGeom>
          <a:noFill/>
          <a:extLst>
            <a:ext uri="{909E8E84-426E-40DD-AFC4-6F175D3DCCD1}">
              <a14:hiddenFill xmlns:a14="http://schemas.microsoft.com/office/drawing/2010/main">
                <a:solidFill>
                  <a:srgbClr val="FFFFFF"/>
                </a:solidFill>
              </a14:hiddenFill>
            </a:ext>
          </a:extLst>
        </p:spPr>
      </p:pic>
      <p:pic>
        <p:nvPicPr>
          <p:cNvPr id="59" name="図 58" descr="Amazon.co.jp： Amazon Photos: Android アプリストア">
            <a:extLst>
              <a:ext uri="{FF2B5EF4-FFF2-40B4-BE49-F238E27FC236}">
                <a16:creationId xmlns="" xmlns:a16="http://schemas.microsoft.com/office/drawing/2014/main" id="{012B81B9-7A9C-4FA7-91D0-2264E913175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93360" y="3828963"/>
            <a:ext cx="197244" cy="195383"/>
          </a:xfrm>
          <a:prstGeom prst="rect">
            <a:avLst/>
          </a:prstGeom>
          <a:noFill/>
          <a:extLst>
            <a:ext uri="{909E8E84-426E-40DD-AFC4-6F175D3DCCD1}">
              <a14:hiddenFill xmlns:a14="http://schemas.microsoft.com/office/drawing/2010/main">
                <a:solidFill>
                  <a:srgbClr val="FFFFFF"/>
                </a:solidFill>
              </a14:hiddenFill>
            </a:ext>
          </a:extLst>
        </p:spPr>
      </p:pic>
      <p:sp>
        <p:nvSpPr>
          <p:cNvPr id="57" name="角丸四角形吹き出し 56"/>
          <p:cNvSpPr/>
          <p:nvPr/>
        </p:nvSpPr>
        <p:spPr>
          <a:xfrm>
            <a:off x="4211960" y="616845"/>
            <a:ext cx="2448272" cy="504056"/>
          </a:xfrm>
          <a:prstGeom prst="wedgeRoundRectCallout">
            <a:avLst>
              <a:gd name="adj1" fmla="val -43089"/>
              <a:gd name="adj2" fmla="val 106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個人の特定は拘らない</a:t>
            </a:r>
            <a:endParaRPr kumimoji="1" lang="ja-JP" altLang="en-US" dirty="0"/>
          </a:p>
        </p:txBody>
      </p:sp>
      <p:sp>
        <p:nvSpPr>
          <p:cNvPr id="60" name="角丸四角形吹き出し 59"/>
          <p:cNvSpPr/>
          <p:nvPr/>
        </p:nvSpPr>
        <p:spPr>
          <a:xfrm>
            <a:off x="6732240" y="616845"/>
            <a:ext cx="2016224" cy="504056"/>
          </a:xfrm>
          <a:prstGeom prst="wedgeRoundRectCallout">
            <a:avLst>
              <a:gd name="adj1" fmla="val -8762"/>
              <a:gd name="adj2" fmla="val 906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クラウドなど、自動</a:t>
            </a:r>
            <a:r>
              <a:rPr kumimoji="1" lang="ja-JP" altLang="en-US" dirty="0" smtClean="0"/>
              <a:t>は拘らない</a:t>
            </a:r>
            <a:endParaRPr kumimoji="1" lang="ja-JP" altLang="en-US" dirty="0"/>
          </a:p>
        </p:txBody>
      </p:sp>
      <p:pic>
        <p:nvPicPr>
          <p:cNvPr id="61" name="図 60" descr="記念写真のイラスト | かわいいフリー素材集 いらすとや">
            <a:extLst>
              <a:ext uri="{FF2B5EF4-FFF2-40B4-BE49-F238E27FC236}">
                <a16:creationId xmlns="" xmlns:a16="http://schemas.microsoft.com/office/drawing/2014/main" id="{AA23EF72-4DDB-4BC7-8533-A7421480C2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834" y="3361449"/>
            <a:ext cx="1048693" cy="1065963"/>
          </a:xfrm>
          <a:prstGeom prst="rect">
            <a:avLst/>
          </a:prstGeom>
          <a:noFill/>
          <a:extLst>
            <a:ext uri="{909E8E84-426E-40DD-AFC4-6F175D3DCCD1}">
              <a14:hiddenFill xmlns:a14="http://schemas.microsoft.com/office/drawing/2010/main">
                <a:solidFill>
                  <a:srgbClr val="FFFFFF"/>
                </a:solidFill>
              </a14:hiddenFill>
            </a:ext>
          </a:extLst>
        </p:spPr>
      </p:pic>
      <p:pic>
        <p:nvPicPr>
          <p:cNvPr id="62" name="図 61" descr="音楽のイラスト「五線譜と音符」 | かわいいフリー素材集 いらすとや">
            <a:extLst>
              <a:ext uri="{FF2B5EF4-FFF2-40B4-BE49-F238E27FC236}">
                <a16:creationId xmlns="" xmlns:a16="http://schemas.microsoft.com/office/drawing/2014/main" id="{8570C274-2368-4A01-A71F-A89931E154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25" y="3339490"/>
            <a:ext cx="812024" cy="49689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p:cNvGrpSpPr/>
          <p:nvPr/>
        </p:nvGrpSpPr>
        <p:grpSpPr>
          <a:xfrm>
            <a:off x="7001885" y="3858865"/>
            <a:ext cx="1297829" cy="2360413"/>
            <a:chOff x="8349831" y="2794705"/>
            <a:chExt cx="1297829" cy="2615473"/>
          </a:xfrm>
        </p:grpSpPr>
        <p:pic>
          <p:nvPicPr>
            <p:cNvPr id="26" name="図 25">
              <a:extLst>
                <a:ext uri="{FF2B5EF4-FFF2-40B4-BE49-F238E27FC236}">
                  <a16:creationId xmlns="" xmlns:a16="http://schemas.microsoft.com/office/drawing/2014/main" id="{0B7F1E83-3DED-446D-9DB5-B3C349C210B8}"/>
                </a:ext>
              </a:extLst>
            </p:cNvPr>
            <p:cNvPicPr>
              <a:picLocks noChangeAspect="1"/>
            </p:cNvPicPr>
            <p:nvPr/>
          </p:nvPicPr>
          <p:blipFill>
            <a:blip r:embed="rId20"/>
            <a:stretch>
              <a:fillRect/>
            </a:stretch>
          </p:blipFill>
          <p:spPr>
            <a:xfrm>
              <a:off x="8349831" y="2794705"/>
              <a:ext cx="1297829" cy="2615473"/>
            </a:xfrm>
            <a:prstGeom prst="rect">
              <a:avLst/>
            </a:prstGeom>
          </p:spPr>
        </p:pic>
        <p:sp>
          <p:nvSpPr>
            <p:cNvPr id="15" name="正方形/長方形 14"/>
            <p:cNvSpPr/>
            <p:nvPr/>
          </p:nvSpPr>
          <p:spPr>
            <a:xfrm>
              <a:off x="8523082" y="4802976"/>
              <a:ext cx="1022485"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Memorial</a:t>
              </a:r>
              <a:endParaRPr kumimoji="1" lang="ja-JP" altLang="en-US" sz="1400" dirty="0">
                <a:solidFill>
                  <a:schemeClr val="tx1"/>
                </a:solidFill>
              </a:endParaRPr>
            </a:p>
          </p:txBody>
        </p:sp>
      </p:grpSp>
      <p:sp>
        <p:nvSpPr>
          <p:cNvPr id="53" name="正方形/長方形 52"/>
          <p:cNvSpPr/>
          <p:nvPr/>
        </p:nvSpPr>
        <p:spPr>
          <a:xfrm>
            <a:off x="7229710" y="5071786"/>
            <a:ext cx="967911" cy="11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FF0000"/>
                </a:solidFill>
              </a:rPr>
              <a:t>不要なデータ削除</a:t>
            </a:r>
            <a:endParaRPr kumimoji="1" lang="ja-JP" altLang="en-US" sz="800" b="1" dirty="0">
              <a:solidFill>
                <a:srgbClr val="FF0000"/>
              </a:solidFill>
            </a:endParaRPr>
          </a:p>
        </p:txBody>
      </p:sp>
      <p:sp>
        <p:nvSpPr>
          <p:cNvPr id="54" name="角丸四角形吹き出し 53"/>
          <p:cNvSpPr/>
          <p:nvPr/>
        </p:nvSpPr>
        <p:spPr>
          <a:xfrm>
            <a:off x="2944" y="1721999"/>
            <a:ext cx="1414550" cy="815464"/>
          </a:xfrm>
          <a:prstGeom prst="wedgeRoundRectCallout">
            <a:avLst>
              <a:gd name="adj1" fmla="val 76694"/>
              <a:gd name="adj2" fmla="val 107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クラウドなど、自動</a:t>
            </a:r>
            <a:r>
              <a:rPr kumimoji="1" lang="ja-JP" altLang="en-US" dirty="0" smtClean="0"/>
              <a:t>は拘らない</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アプリ推移イメージ</a:t>
            </a:r>
            <a:endParaRPr kumimoji="1" lang="ja-JP" altLang="en-US" sz="2000" dirty="0"/>
          </a:p>
        </p:txBody>
      </p:sp>
      <p:sp>
        <p:nvSpPr>
          <p:cNvPr id="4" name="スライド番号プレースホルダ 3"/>
          <p:cNvSpPr>
            <a:spLocks noGrp="1"/>
          </p:cNvSpPr>
          <p:nvPr>
            <p:ph type="sldNum" sz="quarter" idx="12"/>
          </p:nvPr>
        </p:nvSpPr>
        <p:spPr/>
        <p:txBody>
          <a:bodyPr/>
          <a:lstStyle/>
          <a:p>
            <a:fld id="{8B00551F-4D73-4E7E-966A-F0316D453AD4}" type="slidenum">
              <a:rPr kumimoji="1" lang="ja-JP" altLang="en-US" smtClean="0"/>
              <a:pPr/>
              <a:t>5</a:t>
            </a:fld>
            <a:endParaRPr kumimoji="1" lang="ja-JP" altLang="en-US"/>
          </a:p>
        </p:txBody>
      </p:sp>
      <p:sp>
        <p:nvSpPr>
          <p:cNvPr id="5" name="Rectangle 24"/>
          <p:cNvSpPr>
            <a:spLocks noChangeArrowheads="1"/>
          </p:cNvSpPr>
          <p:nvPr/>
        </p:nvSpPr>
        <p:spPr bwMode="auto">
          <a:xfrm>
            <a:off x="179387" y="1042968"/>
            <a:ext cx="8785225" cy="5481657"/>
          </a:xfrm>
          <a:prstGeom prst="roundRect">
            <a:avLst>
              <a:gd name="adj" fmla="val 0"/>
            </a:avLst>
          </a:prstGeom>
          <a:solidFill>
            <a:schemeClr val="bg1"/>
          </a:solidFill>
          <a:ln w="28575">
            <a:solidFill>
              <a:srgbClr val="00B050"/>
            </a:solidFill>
            <a:miter lim="800000"/>
            <a:headEnd/>
            <a:tailEnd/>
          </a:ln>
        </p:spPr>
        <p:txBody>
          <a:bodyPr anchor="ctr"/>
          <a:lstStyle/>
          <a:p>
            <a:pPr fontAlgn="base">
              <a:spcBef>
                <a:spcPct val="0"/>
              </a:spcBef>
              <a:spcAft>
                <a:spcPct val="0"/>
              </a:spcAft>
            </a:pPr>
            <a:endParaRPr lang="en-US" altLang="ja-JP" sz="2000" dirty="0">
              <a:latin typeface="Arial" charset="0"/>
              <a:ea typeface="HGP創英角ｺﾞｼｯｸUB" pitchFamily="50" charset="-128"/>
            </a:endParaRPr>
          </a:p>
        </p:txBody>
      </p:sp>
      <p:sp>
        <p:nvSpPr>
          <p:cNvPr id="6" name="片側の 2 つの角を丸めた四角形 5"/>
          <p:cNvSpPr/>
          <p:nvPr/>
        </p:nvSpPr>
        <p:spPr bwMode="auto">
          <a:xfrm>
            <a:off x="179387" y="642918"/>
            <a:ext cx="8785225" cy="400050"/>
          </a:xfrm>
          <a:prstGeom prst="round2SameRect">
            <a:avLst/>
          </a:prstGeom>
          <a:solidFill>
            <a:srgbClr val="00B050"/>
          </a:solidFill>
          <a:ln w="28575" cap="flat" cmpd="sng" algn="ctr">
            <a:solidFill>
              <a:srgbClr val="00B050"/>
            </a:solidFill>
            <a:prstDash val="solid"/>
            <a:round/>
            <a:headEnd type="none" w="med" len="med"/>
            <a:tailEnd type="none" w="med" len="med"/>
          </a:ln>
          <a:effectLst/>
        </p:spPr>
        <p:txBody>
          <a:bodyPr wrap="none" anchor="ctr"/>
          <a:lstStyle/>
          <a:p>
            <a:pPr fontAlgn="base">
              <a:spcBef>
                <a:spcPct val="0"/>
              </a:spcBef>
              <a:spcAft>
                <a:spcPct val="0"/>
              </a:spcAft>
              <a:defRPr/>
            </a:pPr>
            <a:r>
              <a:rPr lang="ja-JP" altLang="en-US" sz="1600" dirty="0">
                <a:solidFill>
                  <a:schemeClr val="bg1"/>
                </a:solidFill>
                <a:latin typeface="HGP創英角ｺﾞｼｯｸUB" pitchFamily="50" charset="-128"/>
                <a:ea typeface="HGP創英角ｺﾞｼｯｸUB" pitchFamily="50" charset="-128"/>
              </a:rPr>
              <a:t>アプリ画面の推移</a:t>
            </a:r>
          </a:p>
        </p:txBody>
      </p:sp>
      <p:pic>
        <p:nvPicPr>
          <p:cNvPr id="16" name="図 15" descr="記念写真のイラスト | かわいいフリー素材集 いらすとや">
            <a:extLst>
              <a:ext uri="{FF2B5EF4-FFF2-40B4-BE49-F238E27FC236}">
                <a16:creationId xmlns="" xmlns:a16="http://schemas.microsoft.com/office/drawing/2014/main" id="{CC1DDAC4-EFDF-4E5D-A4B7-51F1693111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3143484" cy="319524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4"/>
          <p:cNvSpPr>
            <a:spLocks noChangeArrowheads="1"/>
          </p:cNvSpPr>
          <p:nvPr/>
        </p:nvSpPr>
        <p:spPr bwMode="auto">
          <a:xfrm>
            <a:off x="5185907" y="4746615"/>
            <a:ext cx="3206730" cy="1571636"/>
          </a:xfrm>
          <a:prstGeom prst="roundRect">
            <a:avLst>
              <a:gd name="adj" fmla="val 0"/>
            </a:avLst>
          </a:prstGeom>
          <a:solidFill>
            <a:schemeClr val="bg1"/>
          </a:solidFill>
          <a:ln w="28575">
            <a:solidFill>
              <a:srgbClr val="00B050"/>
            </a:solidFill>
            <a:miter lim="800000"/>
            <a:headEnd/>
            <a:tailEnd/>
          </a:ln>
        </p:spPr>
        <p:txBody>
          <a:bodyPr anchor="t" anchorCtr="0"/>
          <a:lstStyle/>
          <a:p>
            <a:pPr fontAlgn="base">
              <a:spcBef>
                <a:spcPct val="0"/>
              </a:spcBef>
              <a:spcAft>
                <a:spcPct val="0"/>
              </a:spcAft>
            </a:pPr>
            <a:r>
              <a:rPr lang="ja-JP" altLang="en-US" sz="1400" dirty="0">
                <a:latin typeface="Arial" charset="0"/>
                <a:ea typeface="HGP創英角ｺﾞｼｯｸUB" pitchFamily="50" charset="-128"/>
              </a:rPr>
              <a:t>写真や動画を一定時間でスライドショーさせる。デフォルトでは</a:t>
            </a:r>
            <a:r>
              <a:rPr lang="en-US" altLang="ja-JP" sz="1400" dirty="0">
                <a:latin typeface="Arial" charset="0"/>
                <a:ea typeface="HGP創英角ｺﾞｼｯｸUB" pitchFamily="50" charset="-128"/>
              </a:rPr>
              <a:t>3</a:t>
            </a:r>
            <a:r>
              <a:rPr lang="ja-JP" altLang="en-US" sz="1400" dirty="0">
                <a:latin typeface="Arial" charset="0"/>
                <a:ea typeface="HGP創英角ｺﾞｼｯｸUB" pitchFamily="50" charset="-128"/>
              </a:rPr>
              <a:t>秒とし</a:t>
            </a:r>
            <a:r>
              <a:rPr lang="ja-JP" altLang="en-US" sz="1400" dirty="0" smtClean="0">
                <a:latin typeface="Arial" charset="0"/>
                <a:ea typeface="HGP創英角ｺﾞｼｯｸUB" pitchFamily="50" charset="-128"/>
              </a:rPr>
              <a:t>、同じく</a:t>
            </a:r>
            <a:r>
              <a:rPr lang="ja-JP" altLang="en-US" sz="1400" dirty="0">
                <a:latin typeface="Arial" charset="0"/>
                <a:ea typeface="HGP創英角ｺﾞｼｯｸUB" pitchFamily="50" charset="-128"/>
              </a:rPr>
              <a:t>「スライドショー設定」から表示秒数を増減させる</a:t>
            </a:r>
            <a:r>
              <a:rPr lang="ja-JP" altLang="en-US" sz="1400" dirty="0" smtClean="0">
                <a:latin typeface="Arial" charset="0"/>
                <a:ea typeface="HGP創英角ｺﾞｼｯｸUB" pitchFamily="50" charset="-128"/>
              </a:rPr>
              <a:t>ことも可能</a:t>
            </a:r>
            <a:r>
              <a:rPr lang="ja-JP" altLang="en-US" sz="1400" dirty="0">
                <a:latin typeface="Arial" charset="0"/>
                <a:ea typeface="HGP創英角ｺﾞｼｯｸUB" pitchFamily="50" charset="-128"/>
              </a:rPr>
              <a:t>とする。また、</a:t>
            </a:r>
            <a:r>
              <a:rPr lang="en-US" altLang="ja-JP" sz="1400" dirty="0">
                <a:latin typeface="Arial" charset="0"/>
                <a:ea typeface="HGP創英角ｺﾞｼｯｸUB" pitchFamily="50" charset="-128"/>
              </a:rPr>
              <a:t>BGM</a:t>
            </a:r>
            <a:r>
              <a:rPr lang="ja-JP" altLang="en-US" sz="1400" dirty="0">
                <a:latin typeface="Arial" charset="0"/>
                <a:ea typeface="HGP創英角ｺﾞｼｯｸUB" pitchFamily="50" charset="-128"/>
              </a:rPr>
              <a:t>も「スライドショー設定」から選択可能とする</a:t>
            </a:r>
            <a:endParaRPr lang="en-US" altLang="ja-JP" sz="1400" dirty="0">
              <a:latin typeface="Arial" charset="0"/>
              <a:ea typeface="HGP創英角ｺﾞｼｯｸUB" pitchFamily="50" charset="-128"/>
            </a:endParaRPr>
          </a:p>
        </p:txBody>
      </p:sp>
      <p:sp>
        <p:nvSpPr>
          <p:cNvPr id="25" name="片側の 2 つの角を丸めた四角形 24"/>
          <p:cNvSpPr/>
          <p:nvPr/>
        </p:nvSpPr>
        <p:spPr bwMode="auto">
          <a:xfrm>
            <a:off x="5185907" y="4460863"/>
            <a:ext cx="3206730" cy="285752"/>
          </a:xfrm>
          <a:prstGeom prst="round2SameRect">
            <a:avLst/>
          </a:prstGeom>
          <a:solidFill>
            <a:srgbClr val="00B050"/>
          </a:solidFill>
          <a:ln w="28575" cap="flat" cmpd="sng" algn="ctr">
            <a:solidFill>
              <a:srgbClr val="00B050"/>
            </a:solidFill>
            <a:prstDash val="solid"/>
            <a:round/>
            <a:headEnd type="none" w="med" len="med"/>
            <a:tailEnd type="none" w="med" len="med"/>
          </a:ln>
          <a:effectLst/>
        </p:spPr>
        <p:txBody>
          <a:bodyPr wrap="none" anchor="ctr"/>
          <a:lstStyle/>
          <a:p>
            <a:pPr algn="ctr" fontAlgn="base">
              <a:spcBef>
                <a:spcPct val="0"/>
              </a:spcBef>
              <a:spcAft>
                <a:spcPct val="0"/>
              </a:spcAft>
              <a:defRPr/>
            </a:pPr>
            <a:r>
              <a:rPr lang="ja-JP" altLang="en-US" sz="1400" dirty="0" smtClean="0">
                <a:solidFill>
                  <a:schemeClr val="bg1"/>
                </a:solidFill>
                <a:latin typeface="HGP創英角ｺﾞｼｯｸUB" pitchFamily="50" charset="-128"/>
                <a:ea typeface="HGP創英角ｺﾞｼｯｸUB" pitchFamily="50" charset="-128"/>
              </a:rPr>
              <a:t>思い出</a:t>
            </a:r>
            <a:r>
              <a:rPr lang="ja-JP" altLang="en-US" sz="1400" dirty="0">
                <a:solidFill>
                  <a:schemeClr val="bg1"/>
                </a:solidFill>
                <a:latin typeface="HGP創英角ｺﾞｼｯｸUB" pitchFamily="50" charset="-128"/>
                <a:ea typeface="HGP創英角ｺﾞｼｯｸUB" pitchFamily="50" charset="-128"/>
              </a:rPr>
              <a:t>の写真をスライドショー</a:t>
            </a:r>
          </a:p>
        </p:txBody>
      </p:sp>
      <p:pic>
        <p:nvPicPr>
          <p:cNvPr id="1028" name="Picture 4" descr="https://3.bp.blogspot.com/-Fwn3eMre4kE/UNgpPaDL5GI/AAAAAAAAJZg/AeSfSV0NzhE/s1600/mark_arrow_re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99267" y="3635096"/>
            <a:ext cx="1260828" cy="1280684"/>
          </a:xfrm>
          <a:prstGeom prst="rect">
            <a:avLst/>
          </a:prstGeom>
          <a:noFill/>
          <a:extLst>
            <a:ext uri="{909E8E84-426E-40DD-AFC4-6F175D3DCCD1}">
              <a14:hiddenFill xmlns:a14="http://schemas.microsoft.com/office/drawing/2010/main">
                <a:solidFill>
                  <a:srgbClr val="FFFFFF"/>
                </a:solidFill>
              </a14:hiddenFill>
            </a:ext>
          </a:extLst>
        </p:spPr>
      </p:pic>
      <p:sp>
        <p:nvSpPr>
          <p:cNvPr id="30" name="四角形吹き出し 29"/>
          <p:cNvSpPr/>
          <p:nvPr/>
        </p:nvSpPr>
        <p:spPr>
          <a:xfrm>
            <a:off x="3710963" y="2752313"/>
            <a:ext cx="1459060" cy="617608"/>
          </a:xfrm>
          <a:prstGeom prst="wedgeRectCallout">
            <a:avLst>
              <a:gd name="adj1" fmla="val 10769"/>
              <a:gd name="adj2" fmla="val 98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一定時間でループ</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画面出力</a:t>
            </a:r>
            <a:r>
              <a:rPr lang="ja-JP" altLang="en-US" sz="2000" dirty="0" smtClean="0"/>
              <a:t>イメージ　</a:t>
            </a:r>
            <a:r>
              <a:rPr lang="en-US" altLang="ja-JP" sz="2000" dirty="0" smtClean="0"/>
              <a:t>Option</a:t>
            </a:r>
            <a:endParaRPr kumimoji="1" lang="ja-JP" altLang="en-US" sz="2000" dirty="0"/>
          </a:p>
        </p:txBody>
      </p:sp>
      <p:sp>
        <p:nvSpPr>
          <p:cNvPr id="4" name="スライド番号プレースホルダ 3"/>
          <p:cNvSpPr>
            <a:spLocks noGrp="1"/>
          </p:cNvSpPr>
          <p:nvPr>
            <p:ph type="sldNum" sz="quarter" idx="12"/>
          </p:nvPr>
        </p:nvSpPr>
        <p:spPr/>
        <p:txBody>
          <a:bodyPr/>
          <a:lstStyle/>
          <a:p>
            <a:fld id="{8B00551F-4D73-4E7E-966A-F0316D453AD4}" type="slidenum">
              <a:rPr kumimoji="1" lang="ja-JP" altLang="en-US" smtClean="0"/>
              <a:pPr/>
              <a:t>6</a:t>
            </a:fld>
            <a:endParaRPr kumimoji="1" lang="ja-JP" altLang="en-US"/>
          </a:p>
        </p:txBody>
      </p:sp>
      <p:sp>
        <p:nvSpPr>
          <p:cNvPr id="5" name="Rectangle 24"/>
          <p:cNvSpPr>
            <a:spLocks noChangeArrowheads="1"/>
          </p:cNvSpPr>
          <p:nvPr/>
        </p:nvSpPr>
        <p:spPr bwMode="auto">
          <a:xfrm>
            <a:off x="179386" y="1042968"/>
            <a:ext cx="8785225" cy="5481657"/>
          </a:xfrm>
          <a:prstGeom prst="roundRect">
            <a:avLst>
              <a:gd name="adj" fmla="val 0"/>
            </a:avLst>
          </a:prstGeom>
          <a:solidFill>
            <a:schemeClr val="bg1"/>
          </a:solidFill>
          <a:ln w="28575">
            <a:solidFill>
              <a:srgbClr val="00B050"/>
            </a:solidFill>
            <a:miter lim="800000"/>
            <a:headEnd/>
            <a:tailEnd/>
          </a:ln>
        </p:spPr>
        <p:txBody>
          <a:bodyPr anchor="ctr"/>
          <a:lstStyle/>
          <a:p>
            <a:pPr fontAlgn="base">
              <a:spcBef>
                <a:spcPct val="0"/>
              </a:spcBef>
              <a:spcAft>
                <a:spcPct val="0"/>
              </a:spcAft>
            </a:pPr>
            <a:endParaRPr lang="en-US" altLang="ja-JP" sz="2000" dirty="0">
              <a:latin typeface="Arial" charset="0"/>
              <a:ea typeface="HGP創英角ｺﾞｼｯｸUB" pitchFamily="50" charset="-128"/>
            </a:endParaRPr>
          </a:p>
        </p:txBody>
      </p:sp>
      <p:sp>
        <p:nvSpPr>
          <p:cNvPr id="6" name="片側の 2 つの角を丸めた四角形 5"/>
          <p:cNvSpPr/>
          <p:nvPr/>
        </p:nvSpPr>
        <p:spPr bwMode="auto">
          <a:xfrm>
            <a:off x="179387" y="642918"/>
            <a:ext cx="8785225" cy="400050"/>
          </a:xfrm>
          <a:prstGeom prst="round2SameRect">
            <a:avLst/>
          </a:prstGeom>
          <a:solidFill>
            <a:srgbClr val="00B050"/>
          </a:solidFill>
          <a:ln w="28575" cap="flat" cmpd="sng" algn="ctr">
            <a:solidFill>
              <a:srgbClr val="00B050"/>
            </a:solidFill>
            <a:prstDash val="solid"/>
            <a:round/>
            <a:headEnd type="none" w="med" len="med"/>
            <a:tailEnd type="none" w="med" len="med"/>
          </a:ln>
          <a:effectLst/>
        </p:spPr>
        <p:txBody>
          <a:bodyPr wrap="none" anchor="ctr"/>
          <a:lstStyle/>
          <a:p>
            <a:pPr fontAlgn="base">
              <a:spcBef>
                <a:spcPct val="0"/>
              </a:spcBef>
              <a:spcAft>
                <a:spcPct val="0"/>
              </a:spcAft>
              <a:defRPr/>
            </a:pPr>
            <a:r>
              <a:rPr lang="ja-JP" altLang="en-US" sz="1600" dirty="0">
                <a:solidFill>
                  <a:schemeClr val="bg1"/>
                </a:solidFill>
                <a:latin typeface="HGP創英角ｺﾞｼｯｸUB" pitchFamily="50" charset="-128"/>
                <a:ea typeface="HGP創英角ｺﾞｼｯｸUB" pitchFamily="50" charset="-128"/>
              </a:rPr>
              <a:t>画面出力の方法</a:t>
            </a:r>
          </a:p>
        </p:txBody>
      </p:sp>
      <p:sp>
        <p:nvSpPr>
          <p:cNvPr id="9" name="Rectangle 24"/>
          <p:cNvSpPr>
            <a:spLocks noChangeArrowheads="1"/>
          </p:cNvSpPr>
          <p:nvPr/>
        </p:nvSpPr>
        <p:spPr bwMode="auto">
          <a:xfrm>
            <a:off x="539552" y="4746615"/>
            <a:ext cx="3422754" cy="1571636"/>
          </a:xfrm>
          <a:prstGeom prst="roundRect">
            <a:avLst>
              <a:gd name="adj" fmla="val 0"/>
            </a:avLst>
          </a:prstGeom>
          <a:solidFill>
            <a:schemeClr val="bg1"/>
          </a:solidFill>
          <a:ln w="28575">
            <a:solidFill>
              <a:srgbClr val="00B050"/>
            </a:solidFill>
            <a:miter lim="800000"/>
            <a:headEnd/>
            <a:tailEnd/>
          </a:ln>
        </p:spPr>
        <p:txBody>
          <a:bodyPr anchor="t" anchorCtr="0"/>
          <a:lstStyle/>
          <a:p>
            <a:pPr fontAlgn="base">
              <a:spcBef>
                <a:spcPct val="0"/>
              </a:spcBef>
              <a:spcAft>
                <a:spcPct val="0"/>
              </a:spcAft>
            </a:pPr>
            <a:r>
              <a:rPr lang="ja-JP" altLang="en-US" sz="1400" dirty="0">
                <a:latin typeface="Arial" charset="0"/>
                <a:ea typeface="HGP創英角ｺﾞｼｯｸUB" pitchFamily="50" charset="-128"/>
              </a:rPr>
              <a:t>アプリの設定画面から「プロジェクター接続」すれば、事前に登録しておいたプロジェクターに投影させることを可能とする。</a:t>
            </a:r>
            <a:endParaRPr lang="en-US" altLang="ja-JP" sz="1400" dirty="0">
              <a:latin typeface="Arial" charset="0"/>
              <a:ea typeface="HGP創英角ｺﾞｼｯｸUB" pitchFamily="50" charset="-128"/>
            </a:endParaRPr>
          </a:p>
          <a:p>
            <a:pPr fontAlgn="base">
              <a:spcBef>
                <a:spcPct val="0"/>
              </a:spcBef>
              <a:spcAft>
                <a:spcPct val="0"/>
              </a:spcAft>
            </a:pPr>
            <a:r>
              <a:rPr lang="ja-JP" altLang="en-US" sz="1400" dirty="0">
                <a:latin typeface="Arial" charset="0"/>
                <a:ea typeface="HGP創英角ｺﾞｼｯｸUB" pitchFamily="50" charset="-128"/>
              </a:rPr>
              <a:t>ただし、使用するには端末に対応したプロジェクターが必要になることだけが注意。</a:t>
            </a:r>
            <a:endParaRPr lang="en-US" altLang="ja-JP" sz="1400" dirty="0">
              <a:latin typeface="Arial" charset="0"/>
              <a:ea typeface="HGP創英角ｺﾞｼｯｸUB" pitchFamily="50" charset="-128"/>
            </a:endParaRPr>
          </a:p>
        </p:txBody>
      </p:sp>
      <p:sp>
        <p:nvSpPr>
          <p:cNvPr id="10" name="片側の 2 つの角を丸めた四角形 9"/>
          <p:cNvSpPr/>
          <p:nvPr/>
        </p:nvSpPr>
        <p:spPr bwMode="auto">
          <a:xfrm>
            <a:off x="539552" y="4460863"/>
            <a:ext cx="3422754" cy="285752"/>
          </a:xfrm>
          <a:prstGeom prst="round2SameRect">
            <a:avLst/>
          </a:prstGeom>
          <a:solidFill>
            <a:srgbClr val="00B050"/>
          </a:solidFill>
          <a:ln w="28575" cap="flat" cmpd="sng" algn="ctr">
            <a:solidFill>
              <a:srgbClr val="00B050"/>
            </a:solidFill>
            <a:prstDash val="solid"/>
            <a:round/>
            <a:headEnd type="none" w="med" len="med"/>
            <a:tailEnd type="none" w="med" len="med"/>
          </a:ln>
          <a:effectLst/>
        </p:spPr>
        <p:txBody>
          <a:bodyPr wrap="none" anchor="ctr"/>
          <a:lstStyle/>
          <a:p>
            <a:pPr algn="ctr" fontAlgn="base">
              <a:spcBef>
                <a:spcPct val="0"/>
              </a:spcBef>
              <a:spcAft>
                <a:spcPct val="0"/>
              </a:spcAft>
              <a:defRPr/>
            </a:pPr>
            <a:r>
              <a:rPr lang="ja-JP" altLang="en-US" sz="1400" dirty="0">
                <a:solidFill>
                  <a:schemeClr val="bg1"/>
                </a:solidFill>
                <a:latin typeface="HGP創英角ｺﾞｼｯｸUB" pitchFamily="50" charset="-128"/>
                <a:ea typeface="HGP創英角ｺﾞｼｯｸUB" pitchFamily="50" charset="-128"/>
              </a:rPr>
              <a:t>スマホやタブレットからプロジェクター投影</a:t>
            </a:r>
          </a:p>
        </p:txBody>
      </p:sp>
      <p:sp>
        <p:nvSpPr>
          <p:cNvPr id="24" name="Rectangle 24"/>
          <p:cNvSpPr>
            <a:spLocks noChangeArrowheads="1"/>
          </p:cNvSpPr>
          <p:nvPr/>
        </p:nvSpPr>
        <p:spPr bwMode="auto">
          <a:xfrm>
            <a:off x="5185907" y="4746615"/>
            <a:ext cx="3206730" cy="1571636"/>
          </a:xfrm>
          <a:prstGeom prst="roundRect">
            <a:avLst>
              <a:gd name="adj" fmla="val 0"/>
            </a:avLst>
          </a:prstGeom>
          <a:solidFill>
            <a:schemeClr val="bg1"/>
          </a:solidFill>
          <a:ln w="28575">
            <a:solidFill>
              <a:srgbClr val="00B050"/>
            </a:solidFill>
            <a:miter lim="800000"/>
            <a:headEnd/>
            <a:tailEnd/>
          </a:ln>
        </p:spPr>
        <p:txBody>
          <a:bodyPr anchor="t" anchorCtr="0"/>
          <a:lstStyle/>
          <a:p>
            <a:pPr fontAlgn="base">
              <a:spcBef>
                <a:spcPct val="0"/>
              </a:spcBef>
              <a:spcAft>
                <a:spcPct val="0"/>
              </a:spcAft>
            </a:pPr>
            <a:r>
              <a:rPr lang="ja-JP" altLang="en-US" sz="1400" dirty="0">
                <a:latin typeface="Arial" charset="0"/>
                <a:ea typeface="HGP創英角ｺﾞｼｯｸUB" pitchFamily="50" charset="-128"/>
              </a:rPr>
              <a:t>スマホやタブレットで設定どおりにプロジェクターで投影、</a:t>
            </a:r>
            <a:r>
              <a:rPr lang="en-US" altLang="ja-JP" sz="1400" dirty="0">
                <a:latin typeface="Arial" charset="0"/>
                <a:ea typeface="HGP創英角ｺﾞｼｯｸUB" pitchFamily="50" charset="-128"/>
              </a:rPr>
              <a:t>BGM</a:t>
            </a:r>
            <a:r>
              <a:rPr lang="ja-JP" altLang="en-US" sz="1400" dirty="0">
                <a:latin typeface="Arial" charset="0"/>
                <a:ea typeface="HGP創英角ｺﾞｼｯｸUB" pitchFamily="50" charset="-128"/>
              </a:rPr>
              <a:t>を流す。</a:t>
            </a:r>
            <a:endParaRPr lang="en-US" altLang="ja-JP" sz="1400" dirty="0">
              <a:latin typeface="Arial" charset="0"/>
              <a:ea typeface="HGP創英角ｺﾞｼｯｸUB" pitchFamily="50" charset="-128"/>
            </a:endParaRPr>
          </a:p>
          <a:p>
            <a:pPr fontAlgn="base">
              <a:spcBef>
                <a:spcPct val="0"/>
              </a:spcBef>
              <a:spcAft>
                <a:spcPct val="0"/>
              </a:spcAft>
            </a:pPr>
            <a:r>
              <a:rPr lang="ja-JP" altLang="en-US" sz="1400" dirty="0">
                <a:latin typeface="Arial" charset="0"/>
                <a:ea typeface="HGP創英角ｺﾞｼｯｸUB" pitchFamily="50" charset="-128"/>
              </a:rPr>
              <a:t>スマホやタブレットをタップしたときに仏壇の画像から、思い出写真のスライドショーに変更することも可能とする</a:t>
            </a:r>
            <a:endParaRPr lang="en-US" altLang="ja-JP" sz="1400" dirty="0">
              <a:latin typeface="Arial" charset="0"/>
              <a:ea typeface="HGP創英角ｺﾞｼｯｸUB" pitchFamily="50" charset="-128"/>
            </a:endParaRPr>
          </a:p>
        </p:txBody>
      </p:sp>
      <p:sp>
        <p:nvSpPr>
          <p:cNvPr id="25" name="片側の 2 つの角を丸めた四角形 24"/>
          <p:cNvSpPr/>
          <p:nvPr/>
        </p:nvSpPr>
        <p:spPr bwMode="auto">
          <a:xfrm>
            <a:off x="5185907" y="4460863"/>
            <a:ext cx="3206730" cy="285752"/>
          </a:xfrm>
          <a:prstGeom prst="round2SameRect">
            <a:avLst/>
          </a:prstGeom>
          <a:solidFill>
            <a:srgbClr val="00B050"/>
          </a:solidFill>
          <a:ln w="28575" cap="flat" cmpd="sng" algn="ctr">
            <a:solidFill>
              <a:srgbClr val="00B050"/>
            </a:solidFill>
            <a:prstDash val="solid"/>
            <a:round/>
            <a:headEnd type="none" w="med" len="med"/>
            <a:tailEnd type="none" w="med" len="med"/>
          </a:ln>
          <a:effectLst/>
        </p:spPr>
        <p:txBody>
          <a:bodyPr wrap="none" anchor="ctr"/>
          <a:lstStyle/>
          <a:p>
            <a:pPr algn="ctr" fontAlgn="base">
              <a:spcBef>
                <a:spcPct val="0"/>
              </a:spcBef>
              <a:spcAft>
                <a:spcPct val="0"/>
              </a:spcAft>
              <a:defRPr/>
            </a:pPr>
            <a:r>
              <a:rPr lang="ja-JP" altLang="en-US" sz="1400" dirty="0">
                <a:solidFill>
                  <a:schemeClr val="bg1"/>
                </a:solidFill>
                <a:latin typeface="HGP創英角ｺﾞｼｯｸUB" pitchFamily="50" charset="-128"/>
                <a:ea typeface="HGP創英角ｺﾞｼｯｸUB" pitchFamily="50" charset="-128"/>
              </a:rPr>
              <a:t>プロジェクター投影画像</a:t>
            </a:r>
          </a:p>
        </p:txBody>
      </p:sp>
      <p:pic>
        <p:nvPicPr>
          <p:cNvPr id="17" name="図 16" descr="プロジェクターのイラスト | かわいいフリー素材集 いらすとや">
            <a:extLst>
              <a:ext uri="{FF2B5EF4-FFF2-40B4-BE49-F238E27FC236}">
                <a16:creationId xmlns="" xmlns:a16="http://schemas.microsoft.com/office/drawing/2014/main" id="{EC52FC6D-9353-42F0-B4C2-E0B65C75B7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03679" y="2745211"/>
            <a:ext cx="654407" cy="5555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a:xfrm flipV="1">
            <a:off x="3962306" y="1173575"/>
            <a:ext cx="1977846" cy="1849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998310" y="3123744"/>
            <a:ext cx="1905838" cy="1183698"/>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図 22" descr="いろいろなタブレットを使う人のイラスト | かわいいフリー素材集 いらすとや">
            <a:extLst>
              <a:ext uri="{FF2B5EF4-FFF2-40B4-BE49-F238E27FC236}">
                <a16:creationId xmlns="" xmlns:a16="http://schemas.microsoft.com/office/drawing/2014/main" id="{E721C19B-BF0E-4741-9789-D36546ED63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64079" y="2145322"/>
            <a:ext cx="1142274" cy="204822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4"/>
          <a:stretch>
            <a:fillRect/>
          </a:stretch>
        </p:blipFill>
        <p:spPr>
          <a:xfrm>
            <a:off x="5550043" y="975326"/>
            <a:ext cx="3145809" cy="3194581"/>
          </a:xfrm>
          <a:prstGeom prst="rect">
            <a:avLst/>
          </a:prstGeom>
        </p:spPr>
      </p:pic>
      <p:sp>
        <p:nvSpPr>
          <p:cNvPr id="15" name="角丸四角形吹き出し 14"/>
          <p:cNvSpPr/>
          <p:nvPr/>
        </p:nvSpPr>
        <p:spPr>
          <a:xfrm>
            <a:off x="2627784" y="1261838"/>
            <a:ext cx="2448272" cy="504056"/>
          </a:xfrm>
          <a:prstGeom prst="wedgeRoundRectCallout">
            <a:avLst>
              <a:gd name="adj1" fmla="val -85433"/>
              <a:gd name="adj2" fmla="val -1080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r>
              <a:rPr kumimoji="1" lang="en-US" altLang="ja-JP" baseline="30000" dirty="0" smtClean="0"/>
              <a:t>st</a:t>
            </a:r>
            <a:r>
              <a:rPr kumimoji="1" lang="ja-JP" altLang="en-US" dirty="0" smtClean="0"/>
              <a:t>　</a:t>
            </a:r>
            <a:r>
              <a:rPr kumimoji="1" lang="en-US" altLang="ja-JP" dirty="0" smtClean="0"/>
              <a:t>Phase</a:t>
            </a:r>
            <a:r>
              <a:rPr kumimoji="1" lang="ja-JP" altLang="en-US" dirty="0" smtClean="0"/>
              <a:t>は不要</a:t>
            </a:r>
            <a:endParaRPr kumimoji="1" lang="ja-JP" altLang="en-US" dirty="0"/>
          </a:p>
        </p:txBody>
      </p:sp>
    </p:spTree>
    <p:extLst>
      <p:ext uri="{BB962C8B-B14F-4D97-AF65-F5344CB8AC3E}">
        <p14:creationId xmlns:p14="http://schemas.microsoft.com/office/powerpoint/2010/main" val="404237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8181</TotalTime>
  <Words>287</Words>
  <Application>Microsoft Office PowerPoint</Application>
  <PresentationFormat>画面に合わせる (4:3)</PresentationFormat>
  <Paragraphs>67</Paragraphs>
  <Slides>6</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HGP創英角ｺﾞｼｯｸUB</vt:lpstr>
      <vt:lpstr>HG行書体</vt:lpstr>
      <vt:lpstr>ＭＳ Ｐゴシック</vt:lpstr>
      <vt:lpstr>Arial</vt:lpstr>
      <vt:lpstr>Calibri</vt:lpstr>
      <vt:lpstr>Wingdings</vt:lpstr>
      <vt:lpstr>Office テーマ</vt:lpstr>
      <vt:lpstr>【Memorial画像読み出し】</vt:lpstr>
      <vt:lpstr>アプリ作成への思い</vt:lpstr>
      <vt:lpstr>アプリ概要</vt:lpstr>
      <vt:lpstr>アプリ概要</vt:lpstr>
      <vt:lpstr>アプリ推移イメージ</vt:lpstr>
      <vt:lpstr>画面出力イメージ　Option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経費削減のヒント！</dc:title>
  <dc:creator>オーナー'ｓ事務局</dc:creator>
  <cp:lastModifiedBy>志村 毅</cp:lastModifiedBy>
  <cp:revision>221</cp:revision>
  <dcterms:created xsi:type="dcterms:W3CDTF">2009-08-13T02:57:47Z</dcterms:created>
  <dcterms:modified xsi:type="dcterms:W3CDTF">2021-10-26T06:47:38Z</dcterms:modified>
</cp:coreProperties>
</file>