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7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276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46800" cy="46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0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4088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8" userDrawn="1">
          <p15:clr>
            <a:srgbClr val="F26B43"/>
          </p15:clr>
        </p15:guide>
        <p15:guide id="2" pos="68" userDrawn="1">
          <p15:clr>
            <a:srgbClr val="F26B43"/>
          </p15:clr>
        </p15:guide>
        <p15:guide id="3" pos="4694" userDrawn="1">
          <p15:clr>
            <a:srgbClr val="F26B43"/>
          </p15:clr>
        </p15:guide>
        <p15:guide id="4" orient="horz" pos="666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0704B95-F302-43D9-873C-9C4E27573206}"/>
              </a:ext>
            </a:extLst>
          </p:cNvPr>
          <p:cNvSpPr/>
          <p:nvPr/>
        </p:nvSpPr>
        <p:spPr>
          <a:xfrm>
            <a:off x="0" y="-134949"/>
            <a:ext cx="7559676" cy="607475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9C502C7D-7EF8-4661-BD65-27FBA11844C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777" y="928131"/>
            <a:ext cx="1806842" cy="174846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E7262C0-C1F9-4A7F-BCED-BC91DCD12A78}"/>
              </a:ext>
            </a:extLst>
          </p:cNvPr>
          <p:cNvSpPr/>
          <p:nvPr/>
        </p:nvSpPr>
        <p:spPr>
          <a:xfrm>
            <a:off x="123768" y="8910955"/>
            <a:ext cx="7201299" cy="16713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4" name="テキスト ボックス 12">
            <a:extLst>
              <a:ext uri="{FF2B5EF4-FFF2-40B4-BE49-F238E27FC236}">
                <a16:creationId xmlns:a16="http://schemas.microsoft.com/office/drawing/2014/main" id="{46512B4E-522E-427B-9789-CDEF4074259F}"/>
              </a:ext>
            </a:extLst>
          </p:cNvPr>
          <p:cNvSpPr txBox="1"/>
          <p:nvPr/>
        </p:nvSpPr>
        <p:spPr>
          <a:xfrm>
            <a:off x="120296" y="8997285"/>
            <a:ext cx="2639547" cy="31752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>
              <a:spcAft>
                <a:spcPts val="0"/>
              </a:spcAft>
            </a:pPr>
            <a:r>
              <a:rPr lang="ja-JP" altLang="en-US" sz="1100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お子様の可能性をぐんぐん伸ばす！</a:t>
            </a:r>
            <a:endParaRPr lang="ja-JP" sz="800" kern="100" dirty="0"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5" name="テキスト ボックス 14">
            <a:extLst>
              <a:ext uri="{FF2B5EF4-FFF2-40B4-BE49-F238E27FC236}">
                <a16:creationId xmlns:a16="http://schemas.microsoft.com/office/drawing/2014/main" id="{AE0E29EE-E5D5-4DC1-ABA2-6421EAAE0D70}"/>
              </a:ext>
            </a:extLst>
          </p:cNvPr>
          <p:cNvSpPr txBox="1"/>
          <p:nvPr/>
        </p:nvSpPr>
        <p:spPr>
          <a:xfrm>
            <a:off x="2776457" y="8943975"/>
            <a:ext cx="4362346" cy="35115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>
              <a:spcAft>
                <a:spcPts val="0"/>
              </a:spcAft>
            </a:pPr>
            <a:r>
              <a:rPr lang="ja-JP" altLang="en-US" sz="1200" kern="100" dirty="0">
                <a:solidFill>
                  <a:srgbClr val="00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お電話の際は「チラシを見たのですが</a:t>
            </a:r>
            <a:r>
              <a:rPr lang="ja-JP" sz="1200" kern="100" dirty="0">
                <a:solidFill>
                  <a:srgbClr val="00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」とお伝えください</a:t>
            </a:r>
            <a:endParaRPr lang="ja-JP" sz="1000" kern="100" dirty="0"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dist">
              <a:spcAft>
                <a:spcPts val="0"/>
              </a:spcAft>
            </a:pPr>
            <a:r>
              <a:rPr lang="en-US" sz="1050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 </a:t>
            </a:r>
            <a:endParaRPr lang="ja-JP" sz="1000" kern="100" dirty="0"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6" name="テキスト ボックス 13">
            <a:extLst>
              <a:ext uri="{FF2B5EF4-FFF2-40B4-BE49-F238E27FC236}">
                <a16:creationId xmlns:a16="http://schemas.microsoft.com/office/drawing/2014/main" id="{2C389A2D-CDCF-4BA5-8B9F-12555FF199A0}"/>
              </a:ext>
            </a:extLst>
          </p:cNvPr>
          <p:cNvSpPr txBox="1"/>
          <p:nvPr/>
        </p:nvSpPr>
        <p:spPr>
          <a:xfrm>
            <a:off x="134919" y="9274175"/>
            <a:ext cx="2596515" cy="39179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>
              <a:spcAft>
                <a:spcPts val="0"/>
              </a:spcAft>
            </a:pPr>
            <a:r>
              <a:rPr lang="en-US" altLang="ja-JP" sz="2000" kern="1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Times New Roman" panose="02020603050405020304" pitchFamily="18" charset="0"/>
              </a:rPr>
              <a:t>SAMPLE</a:t>
            </a:r>
            <a:r>
              <a:rPr lang="ja-JP" altLang="en-US" sz="2000" kern="100" dirty="0">
                <a:effectLst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Times New Roman" panose="02020603050405020304" pitchFamily="18" charset="0"/>
              </a:rPr>
              <a:t>音楽教室</a:t>
            </a:r>
            <a:endParaRPr lang="ja-JP" sz="800" kern="100" dirty="0">
              <a:effectLst/>
              <a:latin typeface="HGP創英角ﾎﾟｯﾌﾟ体" panose="040B0A00000000000000" pitchFamily="50" charset="-128"/>
              <a:ea typeface="HGP創英角ﾎﾟｯﾌﾟ体" panose="040B0A00000000000000" pitchFamily="50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1600" kern="100" dirty="0">
                <a:effectLst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Times New Roman" panose="02020603050405020304" pitchFamily="18" charset="0"/>
              </a:rPr>
              <a:t> </a:t>
            </a:r>
            <a:endParaRPr lang="ja-JP" sz="800" kern="100" dirty="0">
              <a:effectLst/>
              <a:latin typeface="HGP創英角ﾎﾟｯﾌﾟ体" panose="040B0A00000000000000" pitchFamily="50" charset="-128"/>
              <a:ea typeface="HGP創英角ﾎﾟｯﾌﾟ体" panose="040B0A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15">
            <a:extLst>
              <a:ext uri="{FF2B5EF4-FFF2-40B4-BE49-F238E27FC236}">
                <a16:creationId xmlns:a16="http://schemas.microsoft.com/office/drawing/2014/main" id="{FD234C90-6A94-4F6C-958B-EC9054282064}"/>
              </a:ext>
            </a:extLst>
          </p:cNvPr>
          <p:cNvSpPr txBox="1"/>
          <p:nvPr/>
        </p:nvSpPr>
        <p:spPr>
          <a:xfrm>
            <a:off x="2742585" y="9206230"/>
            <a:ext cx="4441057" cy="6635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0" rIns="9144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>
              <a:spcAft>
                <a:spcPts val="0"/>
              </a:spcAft>
            </a:pPr>
            <a:r>
              <a:rPr lang="en-US" sz="4200" kern="100" dirty="0">
                <a:solidFill>
                  <a:srgbClr val="FF0000"/>
                </a:solidFill>
                <a:effectLst/>
                <a:latin typeface="HGP創英角ｺﾞｼｯｸUB" panose="020B0900000000000000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0123-XX-XXXX</a:t>
            </a:r>
            <a:endParaRPr lang="ja-JP" sz="105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8" name="テキスト ボックス 25">
            <a:extLst>
              <a:ext uri="{FF2B5EF4-FFF2-40B4-BE49-F238E27FC236}">
                <a16:creationId xmlns:a16="http://schemas.microsoft.com/office/drawing/2014/main" id="{107BD9C2-3222-48B7-A382-52CA752768D3}"/>
              </a:ext>
            </a:extLst>
          </p:cNvPr>
          <p:cNvSpPr txBox="1"/>
          <p:nvPr/>
        </p:nvSpPr>
        <p:spPr>
          <a:xfrm>
            <a:off x="194609" y="9630404"/>
            <a:ext cx="2536825" cy="31813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ja-JP" sz="1050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〇〇市</a:t>
            </a:r>
            <a:r>
              <a:rPr lang="ja-JP" altLang="ja-JP" sz="105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〇〇</a:t>
            </a:r>
            <a:r>
              <a:rPr lang="ja-JP" sz="1050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町</a:t>
            </a:r>
            <a:r>
              <a:rPr lang="ja-JP" altLang="ja-JP" sz="105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〇</a:t>
            </a:r>
            <a:r>
              <a:rPr lang="ja-JP" altLang="en-US" sz="1050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丁目</a:t>
            </a:r>
            <a:r>
              <a:rPr lang="ja-JP" altLang="ja-JP" sz="105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〇</a:t>
            </a:r>
            <a:r>
              <a:rPr lang="en-US" sz="1050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-</a:t>
            </a:r>
            <a:r>
              <a:rPr lang="ja-JP" altLang="ja-JP" sz="105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〇</a:t>
            </a:r>
            <a:endParaRPr lang="ja-JP" sz="1050" kern="100" dirty="0"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9" name="テキスト ボックス 5">
            <a:extLst>
              <a:ext uri="{FF2B5EF4-FFF2-40B4-BE49-F238E27FC236}">
                <a16:creationId xmlns:a16="http://schemas.microsoft.com/office/drawing/2014/main" id="{DB442937-9F22-4E8F-ABE0-8D263A2F28AC}"/>
              </a:ext>
            </a:extLst>
          </p:cNvPr>
          <p:cNvSpPr txBox="1"/>
          <p:nvPr/>
        </p:nvSpPr>
        <p:spPr>
          <a:xfrm>
            <a:off x="2768085" y="9854565"/>
            <a:ext cx="3610976" cy="25400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0" rIns="9144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ja-JP" altLang="en-US" sz="1100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お電話の</a:t>
            </a:r>
            <a:r>
              <a:rPr lang="ja-JP" sz="1100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受付時間：</a:t>
            </a:r>
            <a:r>
              <a:rPr lang="en-US" sz="1100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15</a:t>
            </a:r>
            <a:r>
              <a:rPr lang="ja-JP" sz="1100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時～</a:t>
            </a:r>
            <a:r>
              <a:rPr lang="en-US" sz="1100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22</a:t>
            </a:r>
            <a:r>
              <a:rPr lang="ja-JP" sz="1100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時（日・水を除く）</a:t>
            </a:r>
            <a:endParaRPr lang="ja-JP" sz="900" kern="100" dirty="0"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10" name="テキスト ボックス 21">
            <a:extLst>
              <a:ext uri="{FF2B5EF4-FFF2-40B4-BE49-F238E27FC236}">
                <a16:creationId xmlns:a16="http://schemas.microsoft.com/office/drawing/2014/main" id="{95F7483A-7667-4CFB-85D0-BFB1F0E38ECD}"/>
              </a:ext>
            </a:extLst>
          </p:cNvPr>
          <p:cNvSpPr txBox="1"/>
          <p:nvPr/>
        </p:nvSpPr>
        <p:spPr>
          <a:xfrm>
            <a:off x="2713264" y="10102850"/>
            <a:ext cx="4099501" cy="44386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0" rIns="9144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58750" indent="-158750">
              <a:lnSpc>
                <a:spcPct val="110000"/>
              </a:lnSpc>
              <a:spcAft>
                <a:spcPts val="0"/>
              </a:spcAft>
            </a:pPr>
            <a:r>
              <a:rPr lang="ja-JP" sz="1250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</a:t>
            </a:r>
            <a:r>
              <a:rPr lang="ja-JP" altLang="en-US" sz="1250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お申込みは</a:t>
            </a:r>
            <a:r>
              <a:rPr lang="ja-JP" sz="1250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メールでも</a:t>
            </a:r>
            <a:r>
              <a:rPr lang="ja-JP" altLang="en-US" sz="1250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受け付けています。</a:t>
            </a:r>
            <a:br>
              <a:rPr lang="en-US" altLang="ja-JP" sz="1250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</a:br>
            <a:r>
              <a:rPr lang="ja-JP" altLang="en-US" sz="1250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お気軽にどうぞ</a:t>
            </a:r>
            <a:r>
              <a:rPr lang="ja-JP" altLang="en-US" sz="1250" kern="100" dirty="0">
                <a:effectLst/>
                <a:latin typeface="游明朝" panose="02020400000000000000" pitchFamily="18" charset="-128"/>
                <a:ea typeface="ＭＳ Ｐゴシック" panose="020B0600070205080204" pitchFamily="50" charset="-128"/>
                <a:cs typeface="Times New Roman" panose="02020603050405020304" pitchFamily="18" charset="0"/>
              </a:rPr>
              <a:t>→</a:t>
            </a:r>
            <a:r>
              <a:rPr lang="ja-JP" sz="1250" kern="100" dirty="0">
                <a:effectLst/>
                <a:latin typeface="游明朝" panose="02020400000000000000" pitchFamily="18" charset="-128"/>
                <a:ea typeface="ＭＳ Ｐゴシック" panose="020B0600070205080204" pitchFamily="50" charset="-128"/>
                <a:cs typeface="Times New Roman" panose="02020603050405020304" pitchFamily="18" charset="0"/>
              </a:rPr>
              <a:t> </a:t>
            </a:r>
            <a:r>
              <a:rPr lang="en-US" sz="1250" kern="100" dirty="0">
                <a:effectLst/>
                <a:latin typeface="游明朝" panose="02020400000000000000" pitchFamily="18" charset="-128"/>
                <a:ea typeface="ＭＳ Ｐゴシック" panose="020B0600070205080204" pitchFamily="50" charset="-128"/>
                <a:cs typeface="Times New Roman" panose="02020603050405020304" pitchFamily="18" charset="0"/>
              </a:rPr>
              <a:t>XXXXXXXXXXX@XXXX.com</a:t>
            </a:r>
            <a:endParaRPr lang="ja-JP" sz="105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DAB22583-A178-4076-BCF4-4FB3390B54CD}"/>
              </a:ext>
            </a:extLst>
          </p:cNvPr>
          <p:cNvSpPr/>
          <p:nvPr/>
        </p:nvSpPr>
        <p:spPr>
          <a:xfrm>
            <a:off x="6466610" y="9854564"/>
            <a:ext cx="672194" cy="66993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ＱＲ</a:t>
            </a: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84CFC650-5A42-4B6D-984F-8F4F11089266}"/>
              </a:ext>
            </a:extLst>
          </p:cNvPr>
          <p:cNvGrpSpPr/>
          <p:nvPr/>
        </p:nvGrpSpPr>
        <p:grpSpPr>
          <a:xfrm>
            <a:off x="335595" y="10197788"/>
            <a:ext cx="2331720" cy="368300"/>
            <a:chOff x="0" y="0"/>
            <a:chExt cx="2964180" cy="468630"/>
          </a:xfrm>
        </p:grpSpPr>
        <p:sp>
          <p:nvSpPr>
            <p:cNvPr id="14" name="四角形: 角を丸くする 13">
              <a:extLst>
                <a:ext uri="{FF2B5EF4-FFF2-40B4-BE49-F238E27FC236}">
                  <a16:creationId xmlns:a16="http://schemas.microsoft.com/office/drawing/2014/main" id="{1AA094DC-BB07-4F27-A198-763FEC86A21F}"/>
                </a:ext>
              </a:extLst>
            </p:cNvPr>
            <p:cNvSpPr/>
            <p:nvPr/>
          </p:nvSpPr>
          <p:spPr>
            <a:xfrm>
              <a:off x="0" y="7620"/>
              <a:ext cx="2116455" cy="335915"/>
            </a:xfrm>
            <a:prstGeom prst="roundRect">
              <a:avLst>
                <a:gd name="adj" fmla="val 9417"/>
              </a:avLst>
            </a:prstGeom>
            <a:effectLst>
              <a:innerShdw blurRad="63500" dir="348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1050" kern="100">
                  <a:effectLst/>
                  <a:ea typeface="游明朝" panose="02020400000000000000" pitchFamily="18" charset="-128"/>
                  <a:cs typeface="Times New Roman" panose="02020603050405020304" pitchFamily="18" charset="0"/>
                </a:rPr>
                <a:t> </a:t>
              </a:r>
              <a:endParaRPr lang="ja-JP" sz="1050" kern="100">
                <a:effectLst/>
                <a:ea typeface="游明朝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15" name="四角形: 角を丸くする 14">
              <a:extLst>
                <a:ext uri="{FF2B5EF4-FFF2-40B4-BE49-F238E27FC236}">
                  <a16:creationId xmlns:a16="http://schemas.microsoft.com/office/drawing/2014/main" id="{D6FCE961-518E-4A2F-B636-4D8355917842}"/>
                </a:ext>
              </a:extLst>
            </p:cNvPr>
            <p:cNvSpPr/>
            <p:nvPr/>
          </p:nvSpPr>
          <p:spPr>
            <a:xfrm>
              <a:off x="2156460" y="0"/>
              <a:ext cx="615315" cy="348615"/>
            </a:xfrm>
            <a:prstGeom prst="roundRect">
              <a:avLst>
                <a:gd name="adj" fmla="val 8099"/>
              </a:avLst>
            </a:prstGeom>
            <a:gradFill flip="none" rotWithShape="1">
              <a:gsLst>
                <a:gs pos="73000">
                  <a:srgbClr val="9C9C9C"/>
                </a:gs>
                <a:gs pos="0">
                  <a:schemeClr val="tx1"/>
                </a:gs>
                <a:gs pos="100000">
                  <a:schemeClr val="tx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innerShdw blurRad="63500" dir="348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  <p:sp>
          <p:nvSpPr>
            <p:cNvPr id="16" name="テキスト ボックス 23">
              <a:extLst>
                <a:ext uri="{FF2B5EF4-FFF2-40B4-BE49-F238E27FC236}">
                  <a16:creationId xmlns:a16="http://schemas.microsoft.com/office/drawing/2014/main" id="{032B12E6-9353-4DAD-9C0C-E60B72DC07D0}"/>
                </a:ext>
              </a:extLst>
            </p:cNvPr>
            <p:cNvSpPr txBox="1"/>
            <p:nvPr/>
          </p:nvSpPr>
          <p:spPr>
            <a:xfrm>
              <a:off x="2179320" y="0"/>
              <a:ext cx="575310" cy="43370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ja-JP" sz="1050" kern="100">
                  <a:solidFill>
                    <a:srgbClr val="FFFFFF"/>
                  </a:solidFill>
                  <a:effectLst/>
                  <a:latin typeface="游明朝" panose="02020400000000000000" pitchFamily="18" charset="-128"/>
                  <a:ea typeface="ＭＳ Ｐゴシック" panose="020B0600070205080204" pitchFamily="50" charset="-128"/>
                  <a:cs typeface="Times New Roman" panose="02020603050405020304" pitchFamily="18" charset="0"/>
                </a:rPr>
                <a:t>検索</a:t>
              </a:r>
              <a:endParaRPr lang="ja-JP" sz="105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</p:txBody>
        </p:sp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F484BF1A-A014-49DF-9AC8-2F6E28DF76F8}"/>
                </a:ext>
              </a:extLst>
            </p:cNvPr>
            <p:cNvGrpSpPr/>
            <p:nvPr/>
          </p:nvGrpSpPr>
          <p:grpSpPr>
            <a:xfrm rot="19936965">
              <a:off x="2743200" y="99060"/>
              <a:ext cx="220980" cy="369570"/>
              <a:chOff x="0" y="0"/>
              <a:chExt cx="220980" cy="369570"/>
            </a:xfrm>
          </p:grpSpPr>
          <p:sp>
            <p:nvSpPr>
              <p:cNvPr id="18" name="フリーフォーム: 図形 17">
                <a:extLst>
                  <a:ext uri="{FF2B5EF4-FFF2-40B4-BE49-F238E27FC236}">
                    <a16:creationId xmlns:a16="http://schemas.microsoft.com/office/drawing/2014/main" id="{1D316FE7-6548-4AF5-B276-441009FD834A}"/>
                  </a:ext>
                </a:extLst>
              </p:cNvPr>
              <p:cNvSpPr/>
              <p:nvPr/>
            </p:nvSpPr>
            <p:spPr>
              <a:xfrm>
                <a:off x="8857" y="15498"/>
                <a:ext cx="208120" cy="228047"/>
              </a:xfrm>
              <a:custGeom>
                <a:avLst/>
                <a:gdLst>
                  <a:gd name="connsiteX0" fmla="*/ 4428 w 208120"/>
                  <a:gd name="connsiteY0" fmla="*/ 0 h 228047"/>
                  <a:gd name="connsiteX1" fmla="*/ 208120 w 208120"/>
                  <a:gd name="connsiteY1" fmla="*/ 203692 h 228047"/>
                  <a:gd name="connsiteX2" fmla="*/ 0 w 208120"/>
                  <a:gd name="connsiteY2" fmla="*/ 228047 h 228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8120" h="228047">
                    <a:moveTo>
                      <a:pt x="4428" y="0"/>
                    </a:moveTo>
                    <a:lnTo>
                      <a:pt x="208120" y="203692"/>
                    </a:lnTo>
                    <a:lnTo>
                      <a:pt x="0" y="228047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ja-JP" altLang="en-US"/>
              </a:p>
            </p:txBody>
          </p:sp>
          <p:pic>
            <p:nvPicPr>
              <p:cNvPr id="19" name="図 18">
                <a:extLst>
                  <a:ext uri="{FF2B5EF4-FFF2-40B4-BE49-F238E27FC236}">
                    <a16:creationId xmlns:a16="http://schemas.microsoft.com/office/drawing/2014/main" id="{D065AE2C-3D32-419A-AB42-9DCF2AD961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20980" cy="36957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0" name="テキスト ボックス 28">
            <a:extLst>
              <a:ext uri="{FF2B5EF4-FFF2-40B4-BE49-F238E27FC236}">
                <a16:creationId xmlns:a16="http://schemas.microsoft.com/office/drawing/2014/main" id="{3EA0B10E-8EE1-4501-B04D-35616F13DB08}"/>
              </a:ext>
            </a:extLst>
          </p:cNvPr>
          <p:cNvSpPr txBox="1"/>
          <p:nvPr/>
        </p:nvSpPr>
        <p:spPr>
          <a:xfrm>
            <a:off x="378140" y="10226696"/>
            <a:ext cx="1477010" cy="31399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altLang="ja-JP" sz="105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SAMPLE</a:t>
            </a:r>
            <a:r>
              <a:rPr lang="ja-JP" altLang="en-US" sz="105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音楽教室</a:t>
            </a:r>
            <a:r>
              <a:rPr lang="en-US" sz="105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 </a:t>
            </a:r>
            <a:endParaRPr lang="ja-JP" sz="105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21" name="テキスト ボックス 25">
            <a:extLst>
              <a:ext uri="{FF2B5EF4-FFF2-40B4-BE49-F238E27FC236}">
                <a16:creationId xmlns:a16="http://schemas.microsoft.com/office/drawing/2014/main" id="{1DC7CEA7-03B0-45B8-992C-48D4369DE48B}"/>
              </a:ext>
            </a:extLst>
          </p:cNvPr>
          <p:cNvSpPr txBox="1"/>
          <p:nvPr/>
        </p:nvSpPr>
        <p:spPr>
          <a:xfrm>
            <a:off x="194609" y="9864347"/>
            <a:ext cx="2536825" cy="31813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ja-JP" altLang="en-US" sz="1050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ホームページはこちら↓</a:t>
            </a:r>
            <a:endParaRPr lang="ja-JP" sz="1050" kern="100" dirty="0"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30C0B322-AADF-41A0-9953-61FFB6F77BA5}"/>
              </a:ext>
            </a:extLst>
          </p:cNvPr>
          <p:cNvSpPr/>
          <p:nvPr/>
        </p:nvSpPr>
        <p:spPr>
          <a:xfrm>
            <a:off x="12136" y="3849571"/>
            <a:ext cx="7439589" cy="6409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3870" tIns="56935" rIns="113870" bIns="5693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kumimoji="1" lang="ja-JP" altLang="en-US" sz="2300" spc="-110" dirty="0">
                <a:solidFill>
                  <a:srgbClr val="C00000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ご存知でしたか？賢い子の脳が８才までに養われる理由</a:t>
            </a:r>
          </a:p>
        </p:txBody>
      </p:sp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7F58D5C7-B0C4-49D4-BFB4-59FCBCB9ED38}"/>
              </a:ext>
            </a:extLst>
          </p:cNvPr>
          <p:cNvSpPr/>
          <p:nvPr/>
        </p:nvSpPr>
        <p:spPr>
          <a:xfrm>
            <a:off x="289951" y="4535150"/>
            <a:ext cx="2226012" cy="2580272"/>
          </a:xfrm>
          <a:prstGeom prst="roundRect">
            <a:avLst>
              <a:gd name="adj" fmla="val 5785"/>
            </a:avLst>
          </a:prstGeom>
          <a:solidFill>
            <a:srgbClr val="FFFCF3"/>
          </a:solidFill>
          <a:ln w="28575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3870" tIns="56935" rIns="113870" bIns="56935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kumimoji="1" lang="ja-JP" altLang="en-US" sz="2000" dirty="0">
                <a:solidFill>
                  <a:srgbClr val="C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ピアノがどうして</a:t>
            </a:r>
            <a:br>
              <a:rPr kumimoji="1" lang="en-US" altLang="ja-JP" sz="2000" dirty="0">
                <a:solidFill>
                  <a:srgbClr val="C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</a:br>
            <a:r>
              <a:rPr kumimoji="1" lang="ja-JP" altLang="en-US" sz="2000" dirty="0">
                <a:solidFill>
                  <a:srgbClr val="C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脳に良いの？</a:t>
            </a:r>
            <a:endParaRPr kumimoji="1" lang="en-US" altLang="ja-JP" sz="2000" dirty="0">
              <a:solidFill>
                <a:srgbClr val="C0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just">
              <a:lnSpc>
                <a:spcPct val="120000"/>
              </a:lnSpc>
            </a:pPr>
            <a:r>
              <a:rPr kumimoji="1" lang="ja-JP" altLang="en-US" sz="1100" dirty="0">
                <a:solidFill>
                  <a:sysClr val="windowText" lastClr="0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指先の動きは脳の最も広い範囲をつかさどっています。ピアノ特有の左右別々の指先の動きは</a:t>
            </a:r>
            <a:r>
              <a:rPr kumimoji="1" lang="ja-JP" altLang="en-US" sz="1100" b="1" dirty="0">
                <a:solidFill>
                  <a:srgbClr val="C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脳を刺激して発達</a:t>
            </a:r>
            <a:r>
              <a:rPr kumimoji="1" lang="ja-JP" altLang="en-US" sz="1100" dirty="0">
                <a:solidFill>
                  <a:sysClr val="windowText" lastClr="0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させるのです。シニアの認知症予防にも指先の運動は有効とされています。これは</a:t>
            </a:r>
            <a:r>
              <a:rPr kumimoji="1" lang="ja-JP" altLang="en-US" sz="1100" b="1" dirty="0">
                <a:solidFill>
                  <a:srgbClr val="C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科学的にも証明</a:t>
            </a:r>
            <a:r>
              <a:rPr kumimoji="1" lang="ja-JP" altLang="en-US" sz="1100" dirty="0">
                <a:solidFill>
                  <a:sysClr val="windowText" lastClr="0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されているのです。</a:t>
            </a:r>
          </a:p>
        </p:txBody>
      </p:sp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9038A2DD-A989-4850-BABA-9274EAC3AB3F}"/>
              </a:ext>
            </a:extLst>
          </p:cNvPr>
          <p:cNvSpPr/>
          <p:nvPr/>
        </p:nvSpPr>
        <p:spPr>
          <a:xfrm>
            <a:off x="5099055" y="4471884"/>
            <a:ext cx="2226012" cy="2580272"/>
          </a:xfrm>
          <a:prstGeom prst="roundRect">
            <a:avLst>
              <a:gd name="adj" fmla="val 5785"/>
            </a:avLst>
          </a:prstGeom>
          <a:solidFill>
            <a:srgbClr val="FFFCF3"/>
          </a:solidFill>
          <a:ln w="28575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3870" tIns="56935" rIns="113870" bIns="56935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kumimoji="1" lang="ja-JP" altLang="en-US" sz="2000" dirty="0">
                <a:solidFill>
                  <a:srgbClr val="C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通わせ始めるのは</a:t>
            </a:r>
            <a:br>
              <a:rPr kumimoji="1" lang="en-US" altLang="ja-JP" sz="2000" dirty="0">
                <a:solidFill>
                  <a:srgbClr val="C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</a:br>
            <a:r>
              <a:rPr kumimoji="1" lang="ja-JP" altLang="en-US" sz="2000" dirty="0">
                <a:solidFill>
                  <a:srgbClr val="C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何歳がいいの？</a:t>
            </a:r>
            <a:endParaRPr kumimoji="1" lang="en-US" altLang="ja-JP" sz="2000" dirty="0">
              <a:solidFill>
                <a:srgbClr val="C0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just">
              <a:lnSpc>
                <a:spcPct val="120000"/>
              </a:lnSpc>
            </a:pPr>
            <a:r>
              <a:rPr kumimoji="1" lang="ja-JP" altLang="en-US" sz="1100" dirty="0">
                <a:solidFill>
                  <a:sysClr val="windowText" lastClr="0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脳の構造を考えた場合、８歳までの間に習い始めるのが最も効果的です。</a:t>
            </a:r>
            <a:endParaRPr kumimoji="1" lang="en-US" altLang="ja-JP" sz="1100" dirty="0">
              <a:solidFill>
                <a:sysClr val="windowText" lastClr="00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>
              <a:lnSpc>
                <a:spcPct val="120000"/>
              </a:lnSpc>
            </a:pPr>
            <a:r>
              <a:rPr kumimoji="1" lang="ja-JP" altLang="en-US" sz="1100" dirty="0">
                <a:solidFill>
                  <a:sysClr val="windowText" lastClr="0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もちろん、それ以上の年齢であっても効果は十分にあります。</a:t>
            </a:r>
            <a:r>
              <a:rPr kumimoji="1" lang="ja-JP" altLang="en-US" sz="1100" b="1" dirty="0">
                <a:solidFill>
                  <a:srgbClr val="C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週１回４５分のレッスンを２年間</a:t>
            </a:r>
            <a:r>
              <a:rPr kumimoji="1" lang="ja-JP" altLang="en-US" sz="1100" dirty="0">
                <a:solidFill>
                  <a:sysClr val="windowText" lastClr="0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続ければ、脳の構造を変えられます。</a:t>
            </a:r>
            <a:endParaRPr kumimoji="1" lang="en-US" altLang="ja-JP" sz="1100" dirty="0">
              <a:solidFill>
                <a:sysClr val="windowText" lastClr="00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just">
              <a:lnSpc>
                <a:spcPct val="120000"/>
              </a:lnSpc>
            </a:pPr>
            <a:endParaRPr kumimoji="1" lang="en-US" altLang="ja-JP" dirty="0">
              <a:solidFill>
                <a:sysClr val="windowText" lastClr="000000"/>
              </a:solidFill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CF3EB692-9B0B-4E8F-817D-AB0075133134}"/>
              </a:ext>
            </a:extLst>
          </p:cNvPr>
          <p:cNvSpPr/>
          <p:nvPr/>
        </p:nvSpPr>
        <p:spPr>
          <a:xfrm>
            <a:off x="2676034" y="4502772"/>
            <a:ext cx="2226012" cy="2580272"/>
          </a:xfrm>
          <a:prstGeom prst="roundRect">
            <a:avLst>
              <a:gd name="adj" fmla="val 5785"/>
            </a:avLst>
          </a:prstGeom>
          <a:solidFill>
            <a:srgbClr val="FFFCF3"/>
          </a:solidFill>
          <a:ln w="28575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3870" tIns="56935" rIns="113870" bIns="56935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kumimoji="1" lang="ja-JP" altLang="en-US" sz="2000" dirty="0">
                <a:solidFill>
                  <a:srgbClr val="C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成功者はピアノを</a:t>
            </a:r>
            <a:endParaRPr kumimoji="1" lang="en-US" altLang="ja-JP" sz="2000" dirty="0">
              <a:solidFill>
                <a:srgbClr val="C0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>
              <a:lnSpc>
                <a:spcPct val="120000"/>
              </a:lnSpc>
            </a:pPr>
            <a:r>
              <a:rPr kumimoji="1" lang="ja-JP" altLang="en-US" sz="2000" dirty="0">
                <a:solidFill>
                  <a:srgbClr val="C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習っている</a:t>
            </a:r>
            <a:endParaRPr kumimoji="1" lang="en-US" altLang="ja-JP" sz="2000" dirty="0">
              <a:solidFill>
                <a:srgbClr val="C0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just">
              <a:lnSpc>
                <a:spcPct val="120000"/>
              </a:lnSpc>
            </a:pPr>
            <a:r>
              <a:rPr kumimoji="1" lang="ja-JP" altLang="en-US" sz="1100" dirty="0">
                <a:solidFill>
                  <a:sysClr val="windowText" lastClr="0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統計によると、</a:t>
            </a:r>
            <a:r>
              <a:rPr kumimoji="1" lang="ja-JP" altLang="en-US" sz="1100" b="1" dirty="0">
                <a:solidFill>
                  <a:srgbClr val="C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東大生の約半数がピアノを習っていた</a:t>
            </a:r>
            <a:r>
              <a:rPr kumimoji="1" lang="ja-JP" altLang="en-US" sz="1100" dirty="0">
                <a:solidFill>
                  <a:sysClr val="windowText" lastClr="0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というデータがあります。さらに、楽器を習っている割合は一般には１：３で女子が多いのですが、東大生は４：１の割合で男性が多いという結果が出ています。</a:t>
            </a:r>
            <a:endParaRPr kumimoji="1" lang="en-US" altLang="ja-JP" sz="1100" dirty="0">
              <a:solidFill>
                <a:sysClr val="windowText" lastClr="00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1" name="四角形: 角を丸くする 30">
            <a:extLst>
              <a:ext uri="{FF2B5EF4-FFF2-40B4-BE49-F238E27FC236}">
                <a16:creationId xmlns:a16="http://schemas.microsoft.com/office/drawing/2014/main" id="{FDCAD818-94F7-401C-AD15-A73BB0876570}"/>
              </a:ext>
            </a:extLst>
          </p:cNvPr>
          <p:cNvSpPr/>
          <p:nvPr/>
        </p:nvSpPr>
        <p:spPr>
          <a:xfrm>
            <a:off x="414535" y="178425"/>
            <a:ext cx="6769107" cy="48799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kumimoji="1" lang="ja-JP" altLang="en-US" sz="2000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●●市内の３～８才までのお子さんを持つお母さんへ</a:t>
            </a:r>
          </a:p>
        </p:txBody>
      </p:sp>
      <p:sp>
        <p:nvSpPr>
          <p:cNvPr id="32" name="四角形: 角を丸くする 31">
            <a:extLst>
              <a:ext uri="{FF2B5EF4-FFF2-40B4-BE49-F238E27FC236}">
                <a16:creationId xmlns:a16="http://schemas.microsoft.com/office/drawing/2014/main" id="{A0072760-F653-4768-910A-7C19F77DA91A}"/>
              </a:ext>
            </a:extLst>
          </p:cNvPr>
          <p:cNvSpPr/>
          <p:nvPr/>
        </p:nvSpPr>
        <p:spPr>
          <a:xfrm>
            <a:off x="191745" y="577598"/>
            <a:ext cx="7913507" cy="1944686"/>
          </a:xfrm>
          <a:prstGeom prst="roundRect">
            <a:avLst>
              <a:gd name="adj" fmla="val 578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3870" tIns="56935" rIns="113870" bIns="5693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4000" dirty="0">
                <a:ln w="9525"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ピアノはお子様の夢を叶える</a:t>
            </a:r>
            <a:br>
              <a:rPr kumimoji="1" lang="en-US" altLang="ja-JP" sz="4000" dirty="0">
                <a:ln w="9525"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</a:br>
            <a:r>
              <a:rPr kumimoji="1" lang="ja-JP" altLang="en-US" sz="4000" dirty="0">
                <a:ln w="9525"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習い事ってご存知ですか？</a:t>
            </a:r>
          </a:p>
        </p:txBody>
      </p:sp>
      <p:pic>
        <p:nvPicPr>
          <p:cNvPr id="39" name="図 38">
            <a:extLst>
              <a:ext uri="{FF2B5EF4-FFF2-40B4-BE49-F238E27FC236}">
                <a16:creationId xmlns:a16="http://schemas.microsoft.com/office/drawing/2014/main" id="{F5DCE1AE-D0F8-453A-8BAD-E382573EE494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61" y="2522284"/>
            <a:ext cx="887095" cy="128841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B86C6795-5DEB-47AD-BAD6-0471F418EFA9}"/>
              </a:ext>
            </a:extLst>
          </p:cNvPr>
          <p:cNvSpPr/>
          <p:nvPr/>
        </p:nvSpPr>
        <p:spPr>
          <a:xfrm>
            <a:off x="1417872" y="2632236"/>
            <a:ext cx="5676265" cy="1167765"/>
          </a:xfrm>
          <a:prstGeom prst="roundRect">
            <a:avLst>
              <a:gd name="adj" fmla="val 9524"/>
            </a:avLst>
          </a:prstGeom>
          <a:solidFill>
            <a:schemeClr val="bg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41" name="テキスト ボックス 3">
            <a:extLst>
              <a:ext uri="{FF2B5EF4-FFF2-40B4-BE49-F238E27FC236}">
                <a16:creationId xmlns:a16="http://schemas.microsoft.com/office/drawing/2014/main" id="{7E4A5A1A-5990-461A-A64D-B6872B85F5DD}"/>
              </a:ext>
            </a:extLst>
          </p:cNvPr>
          <p:cNvSpPr txBox="1"/>
          <p:nvPr/>
        </p:nvSpPr>
        <p:spPr>
          <a:xfrm>
            <a:off x="1617262" y="3137696"/>
            <a:ext cx="2567940" cy="6337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ja-JP" sz="1250" kern="100">
                <a:effectLst/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・サンプル文章サンプル文章</a:t>
            </a:r>
            <a:endParaRPr lang="ja-JP" sz="105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sz="1250" kern="100">
                <a:effectLst/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・サンプル文章サンプル文章</a:t>
            </a:r>
            <a:endParaRPr lang="ja-JP" sz="105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2" name="テキスト ボックス 4">
            <a:extLst>
              <a:ext uri="{FF2B5EF4-FFF2-40B4-BE49-F238E27FC236}">
                <a16:creationId xmlns:a16="http://schemas.microsoft.com/office/drawing/2014/main" id="{92733EF0-B653-40AF-A3BD-3D77A651195F}"/>
              </a:ext>
            </a:extLst>
          </p:cNvPr>
          <p:cNvSpPr txBox="1"/>
          <p:nvPr/>
        </p:nvSpPr>
        <p:spPr>
          <a:xfrm>
            <a:off x="4396657" y="3128171"/>
            <a:ext cx="2703195" cy="62420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ja-JP" sz="1250" kern="100" dirty="0">
                <a:effectLst/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・サンプル文章サンプル文章</a:t>
            </a:r>
            <a:endParaRPr lang="ja-JP" sz="105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sz="1250" kern="100" dirty="0">
                <a:effectLst/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・サンプル文章サンプル文章</a:t>
            </a:r>
            <a:endParaRPr lang="ja-JP" sz="105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3" name="テキスト ボックス 5">
            <a:extLst>
              <a:ext uri="{FF2B5EF4-FFF2-40B4-BE49-F238E27FC236}">
                <a16:creationId xmlns:a16="http://schemas.microsoft.com/office/drawing/2014/main" id="{342A5B45-E063-4855-9B5A-6DD687668D3B}"/>
              </a:ext>
            </a:extLst>
          </p:cNvPr>
          <p:cNvSpPr txBox="1"/>
          <p:nvPr/>
        </p:nvSpPr>
        <p:spPr>
          <a:xfrm>
            <a:off x="1552492" y="2705896"/>
            <a:ext cx="3962400" cy="480060"/>
          </a:xfrm>
          <a:prstGeom prst="round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ja-JP" sz="1950" kern="100" dirty="0">
                <a:effectLst/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こんなお子様におすすめです</a:t>
            </a:r>
            <a:endParaRPr lang="ja-JP" sz="105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1250" kern="100" dirty="0">
                <a:effectLst/>
                <a:latin typeface="HG丸ｺﾞｼｯｸM-PRO" panose="020F0600000000000000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 </a:t>
            </a:r>
            <a:endParaRPr lang="ja-JP" sz="105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6" name="八角形 45">
            <a:extLst>
              <a:ext uri="{FF2B5EF4-FFF2-40B4-BE49-F238E27FC236}">
                <a16:creationId xmlns:a16="http://schemas.microsoft.com/office/drawing/2014/main" id="{78760886-0E2D-4C1C-ADFE-017589F50F25}"/>
              </a:ext>
            </a:extLst>
          </p:cNvPr>
          <p:cNvSpPr/>
          <p:nvPr/>
        </p:nvSpPr>
        <p:spPr>
          <a:xfrm>
            <a:off x="3840489" y="7367501"/>
            <a:ext cx="3527441" cy="1312936"/>
          </a:xfrm>
          <a:prstGeom prst="octagon">
            <a:avLst>
              <a:gd name="adj" fmla="val 0"/>
            </a:avLst>
          </a:prstGeom>
          <a:solidFill>
            <a:srgbClr val="FFFCF3"/>
          </a:solidFill>
          <a:ln w="28575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3870" tIns="56935" rIns="113870" bIns="56935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ja-JP" altLang="ja-JP" sz="16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チラシ特典</a:t>
            </a:r>
          </a:p>
          <a:p>
            <a:pPr algn="ctr"/>
            <a:r>
              <a:rPr lang="ja-JP" altLang="ja-JP" sz="2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１ヶ月無料で体験受講</a:t>
            </a:r>
          </a:p>
          <a:p>
            <a:pPr algn="ctr"/>
            <a:r>
              <a:rPr lang="ja-JP" altLang="ja-JP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先着５名様。</a:t>
            </a:r>
            <a:r>
              <a:rPr lang="en-US" altLang="ja-JP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4/30</a:t>
            </a:r>
            <a:r>
              <a:rPr lang="ja-JP" altLang="ja-JP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までのお申込に限ります</a:t>
            </a:r>
            <a:r>
              <a:rPr lang="ja-JP" altLang="ja-JP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。</a:t>
            </a:r>
            <a:endParaRPr lang="en-US" altLang="ja-JP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7" name="八角形 46">
            <a:extLst>
              <a:ext uri="{FF2B5EF4-FFF2-40B4-BE49-F238E27FC236}">
                <a16:creationId xmlns:a16="http://schemas.microsoft.com/office/drawing/2014/main" id="{D921B9F6-64D0-4C78-AE6D-D0AB1F504523}"/>
              </a:ext>
            </a:extLst>
          </p:cNvPr>
          <p:cNvSpPr/>
          <p:nvPr/>
        </p:nvSpPr>
        <p:spPr>
          <a:xfrm>
            <a:off x="191745" y="7340543"/>
            <a:ext cx="3465855" cy="1339894"/>
          </a:xfrm>
          <a:prstGeom prst="octagon">
            <a:avLst>
              <a:gd name="adj" fmla="val 0"/>
            </a:avLst>
          </a:prstGeom>
          <a:solidFill>
            <a:srgbClr val="FFFCF3"/>
          </a:solidFill>
          <a:ln w="28575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3870" tIns="56935" rIns="113870" bIns="5693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ja-JP" altLang="en-US" sz="20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・月　謝　</a:t>
            </a:r>
            <a:r>
              <a:rPr lang="en-US" altLang="ja-JP" sz="20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5,000</a:t>
            </a:r>
            <a:r>
              <a:rPr lang="ja-JP" altLang="en-US" sz="20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円</a:t>
            </a:r>
            <a:r>
              <a:rPr lang="ja-JP" altLang="en-US" sz="16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（税込）</a:t>
            </a:r>
            <a:endParaRPr lang="en-US" altLang="ja-JP" sz="20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6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</a:p>
          <a:p>
            <a:r>
              <a:rPr lang="ja-JP" altLang="en-US" sz="20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・入会金　</a:t>
            </a:r>
            <a:r>
              <a:rPr lang="en-US" altLang="ja-JP" sz="20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5,000</a:t>
            </a:r>
            <a:r>
              <a:rPr lang="ja-JP" altLang="en-US" sz="20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円</a:t>
            </a:r>
            <a:r>
              <a:rPr lang="ja-JP" altLang="en-US" sz="16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（税込）</a:t>
            </a:r>
          </a:p>
        </p:txBody>
      </p:sp>
    </p:spTree>
    <p:extLst>
      <p:ext uri="{BB962C8B-B14F-4D97-AF65-F5344CB8AC3E}">
        <p14:creationId xmlns:p14="http://schemas.microsoft.com/office/powerpoint/2010/main" val="4678026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259</TotalTime>
  <Words>375</Words>
  <PresentationFormat>ユーザー設定</PresentationFormat>
  <Paragraphs>37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HGP創英角ｺﾞｼｯｸUB</vt:lpstr>
      <vt:lpstr>HGP創英角ﾎﾟｯﾌﾟ体</vt:lpstr>
      <vt:lpstr>HG丸ｺﾞｼｯｸM-PRO</vt:lpstr>
      <vt:lpstr>HG創英角ﾎﾟｯﾌﾟ体</vt:lpstr>
      <vt:lpstr>游明朝</vt:lpstr>
      <vt:lpstr>Arial</vt:lpstr>
      <vt:lpstr>Calibri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2017-07-31T10:46:25Z</dcterms:created>
  <dcterms:modified xsi:type="dcterms:W3CDTF">2020-04-10T18:54:09Z</dcterms:modified>
</cp:coreProperties>
</file>