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6" r:id="rId2"/>
    <p:sldMasterId id="2147483664" r:id="rId3"/>
  </p:sldMasterIdLst>
  <p:notesMasterIdLst>
    <p:notesMasterId r:id="rId83"/>
  </p:notesMasterIdLst>
  <p:sldIdLst>
    <p:sldId id="260" r:id="rId4"/>
    <p:sldId id="267" r:id="rId5"/>
    <p:sldId id="303" r:id="rId6"/>
    <p:sldId id="296" r:id="rId7"/>
    <p:sldId id="300" r:id="rId8"/>
    <p:sldId id="304" r:id="rId9"/>
    <p:sldId id="302" r:id="rId10"/>
    <p:sldId id="305" r:id="rId11"/>
    <p:sldId id="313" r:id="rId12"/>
    <p:sldId id="295" r:id="rId13"/>
    <p:sldId id="307" r:id="rId14"/>
    <p:sldId id="308" r:id="rId15"/>
    <p:sldId id="309" r:id="rId16"/>
    <p:sldId id="310" r:id="rId17"/>
    <p:sldId id="379" r:id="rId18"/>
    <p:sldId id="311" r:id="rId19"/>
    <p:sldId id="315" r:id="rId20"/>
    <p:sldId id="395" r:id="rId21"/>
    <p:sldId id="335" r:id="rId22"/>
    <p:sldId id="368" r:id="rId23"/>
    <p:sldId id="350" r:id="rId24"/>
    <p:sldId id="351" r:id="rId25"/>
    <p:sldId id="352" r:id="rId26"/>
    <p:sldId id="348" r:id="rId27"/>
    <p:sldId id="319" r:id="rId28"/>
    <p:sldId id="316" r:id="rId29"/>
    <p:sldId id="394" r:id="rId30"/>
    <p:sldId id="337" r:id="rId31"/>
    <p:sldId id="334" r:id="rId32"/>
    <p:sldId id="397" r:id="rId33"/>
    <p:sldId id="318" r:id="rId34"/>
    <p:sldId id="320" r:id="rId35"/>
    <p:sldId id="354" r:id="rId36"/>
    <p:sldId id="322" r:id="rId37"/>
    <p:sldId id="323" r:id="rId38"/>
    <p:sldId id="324" r:id="rId39"/>
    <p:sldId id="338" r:id="rId40"/>
    <p:sldId id="325" r:id="rId41"/>
    <p:sldId id="326" r:id="rId42"/>
    <p:sldId id="327" r:id="rId43"/>
    <p:sldId id="367" r:id="rId44"/>
    <p:sldId id="328" r:id="rId45"/>
    <p:sldId id="329" r:id="rId46"/>
    <p:sldId id="353" r:id="rId47"/>
    <p:sldId id="355" r:id="rId48"/>
    <p:sldId id="356" r:id="rId49"/>
    <p:sldId id="330" r:id="rId50"/>
    <p:sldId id="331" r:id="rId51"/>
    <p:sldId id="332" r:id="rId52"/>
    <p:sldId id="339" r:id="rId53"/>
    <p:sldId id="340" r:id="rId54"/>
    <p:sldId id="341" r:id="rId55"/>
    <p:sldId id="342" r:id="rId56"/>
    <p:sldId id="343" r:id="rId57"/>
    <p:sldId id="346" r:id="rId58"/>
    <p:sldId id="344" r:id="rId59"/>
    <p:sldId id="345" r:id="rId60"/>
    <p:sldId id="347" r:id="rId61"/>
    <p:sldId id="349" r:id="rId62"/>
    <p:sldId id="369" r:id="rId63"/>
    <p:sldId id="370" r:id="rId64"/>
    <p:sldId id="359" r:id="rId65"/>
    <p:sldId id="361" r:id="rId66"/>
    <p:sldId id="362" r:id="rId67"/>
    <p:sldId id="363" r:id="rId68"/>
    <p:sldId id="398" r:id="rId69"/>
    <p:sldId id="372" r:id="rId70"/>
    <p:sldId id="371" r:id="rId71"/>
    <p:sldId id="374" r:id="rId72"/>
    <p:sldId id="376" r:id="rId73"/>
    <p:sldId id="399" r:id="rId74"/>
    <p:sldId id="380" r:id="rId75"/>
    <p:sldId id="385" r:id="rId76"/>
    <p:sldId id="384" r:id="rId77"/>
    <p:sldId id="393" r:id="rId78"/>
    <p:sldId id="392" r:id="rId79"/>
    <p:sldId id="400" r:id="rId80"/>
    <p:sldId id="365" r:id="rId81"/>
    <p:sldId id="366" r:id="rId82"/>
  </p:sldIdLst>
  <p:sldSz cx="18288000" cy="102854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CECECE"/>
    <a:srgbClr val="CC6B9C"/>
    <a:srgbClr val="30A3B3"/>
    <a:srgbClr val="CD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3750" autoAdjust="0"/>
  </p:normalViewPr>
  <p:slideViewPr>
    <p:cSldViewPr snapToGrid="0" showGuides="1">
      <p:cViewPr varScale="1">
        <p:scale>
          <a:sx n="68" d="100"/>
          <a:sy n="68" d="100"/>
        </p:scale>
        <p:origin x="804" y="72"/>
      </p:cViewPr>
      <p:guideLst>
        <p:guide orient="horz" pos="3240"/>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325ABCC-732D-4DFB-BF35-D5B0D3F49F74}" type="datetimeFigureOut">
              <a:rPr kumimoji="1" lang="ja-JP" altLang="en-US" smtClean="0"/>
              <a:t>2023/8/3</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E82FBDB-533E-4526-9ECF-B2ACD996C9F2}" type="slidenum">
              <a:rPr kumimoji="1" lang="ja-JP" altLang="en-US" smtClean="0"/>
              <a:t>‹#›</a:t>
            </a:fld>
            <a:endParaRPr kumimoji="1" lang="ja-JP" altLang="en-US"/>
          </a:p>
        </p:txBody>
      </p:sp>
    </p:spTree>
    <p:extLst>
      <p:ext uri="{BB962C8B-B14F-4D97-AF65-F5344CB8AC3E}">
        <p14:creationId xmlns:p14="http://schemas.microsoft.com/office/powerpoint/2010/main" val="2964618667"/>
      </p:ext>
    </p:extLst>
  </p:cSld>
  <p:clrMap bg1="lt1" tx1="dk1" bg2="lt2" tx2="dk2" accent1="accent1" accent2="accent2" accent3="accent3" accent4="accent4" accent5="accent5" accent6="accent6" hlink="hlink" folHlink="folHlink"/>
  <p:notesStyle>
    <a:lvl1pPr marL="0" algn="l" defTabSz="1371509" rtl="0" eaLnBrk="1" latinLnBrk="0" hangingPunct="1">
      <a:defRPr kumimoji="1" sz="1800" kern="1200">
        <a:solidFill>
          <a:schemeClr val="tx1"/>
        </a:solidFill>
        <a:latin typeface="+mn-lt"/>
        <a:ea typeface="+mn-ea"/>
        <a:cs typeface="+mn-cs"/>
      </a:defRPr>
    </a:lvl1pPr>
    <a:lvl2pPr marL="685754" algn="l" defTabSz="1371509" rtl="0" eaLnBrk="1" latinLnBrk="0" hangingPunct="1">
      <a:defRPr kumimoji="1" sz="1800" kern="1200">
        <a:solidFill>
          <a:schemeClr val="tx1"/>
        </a:solidFill>
        <a:latin typeface="+mn-lt"/>
        <a:ea typeface="+mn-ea"/>
        <a:cs typeface="+mn-cs"/>
      </a:defRPr>
    </a:lvl2pPr>
    <a:lvl3pPr marL="1371509" algn="l" defTabSz="1371509" rtl="0" eaLnBrk="1" latinLnBrk="0" hangingPunct="1">
      <a:defRPr kumimoji="1" sz="1800" kern="1200">
        <a:solidFill>
          <a:schemeClr val="tx1"/>
        </a:solidFill>
        <a:latin typeface="+mn-lt"/>
        <a:ea typeface="+mn-ea"/>
        <a:cs typeface="+mn-cs"/>
      </a:defRPr>
    </a:lvl3pPr>
    <a:lvl4pPr marL="2057263" algn="l" defTabSz="1371509" rtl="0" eaLnBrk="1" latinLnBrk="0" hangingPunct="1">
      <a:defRPr kumimoji="1" sz="1800" kern="1200">
        <a:solidFill>
          <a:schemeClr val="tx1"/>
        </a:solidFill>
        <a:latin typeface="+mn-lt"/>
        <a:ea typeface="+mn-ea"/>
        <a:cs typeface="+mn-cs"/>
      </a:defRPr>
    </a:lvl4pPr>
    <a:lvl5pPr marL="2743017" algn="l" defTabSz="1371509" rtl="0" eaLnBrk="1" latinLnBrk="0" hangingPunct="1">
      <a:defRPr kumimoji="1" sz="1800" kern="1200">
        <a:solidFill>
          <a:schemeClr val="tx1"/>
        </a:solidFill>
        <a:latin typeface="+mn-lt"/>
        <a:ea typeface="+mn-ea"/>
        <a:cs typeface="+mn-cs"/>
      </a:defRPr>
    </a:lvl5pPr>
    <a:lvl6pPr marL="3428771" algn="l" defTabSz="1371509" rtl="0" eaLnBrk="1" latinLnBrk="0" hangingPunct="1">
      <a:defRPr kumimoji="1" sz="1800" kern="1200">
        <a:solidFill>
          <a:schemeClr val="tx1"/>
        </a:solidFill>
        <a:latin typeface="+mn-lt"/>
        <a:ea typeface="+mn-ea"/>
        <a:cs typeface="+mn-cs"/>
      </a:defRPr>
    </a:lvl6pPr>
    <a:lvl7pPr marL="4114526" algn="l" defTabSz="1371509" rtl="0" eaLnBrk="1" latinLnBrk="0" hangingPunct="1">
      <a:defRPr kumimoji="1" sz="1800" kern="1200">
        <a:solidFill>
          <a:schemeClr val="tx1"/>
        </a:solidFill>
        <a:latin typeface="+mn-lt"/>
        <a:ea typeface="+mn-ea"/>
        <a:cs typeface="+mn-cs"/>
      </a:defRPr>
    </a:lvl7pPr>
    <a:lvl8pPr marL="4800280" algn="l" defTabSz="1371509" rtl="0" eaLnBrk="1" latinLnBrk="0" hangingPunct="1">
      <a:defRPr kumimoji="1" sz="1800" kern="1200">
        <a:solidFill>
          <a:schemeClr val="tx1"/>
        </a:solidFill>
        <a:latin typeface="+mn-lt"/>
        <a:ea typeface="+mn-ea"/>
        <a:cs typeface="+mn-cs"/>
      </a:defRPr>
    </a:lvl8pPr>
    <a:lvl9pPr marL="5486034" algn="l" defTabSz="1371509" rtl="0" eaLnBrk="1" latinLnBrk="0" hangingPunct="1">
      <a:defRPr kumimoji="1"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E82FBDB-533E-4526-9ECF-B2ACD996C9F2}" type="slidenum">
              <a:rPr kumimoji="1" lang="ja-JP" altLang="en-US" smtClean="0"/>
              <a:t>74</a:t>
            </a:fld>
            <a:endParaRPr kumimoji="1" lang="ja-JP" altLang="en-US"/>
          </a:p>
        </p:txBody>
      </p:sp>
    </p:spTree>
    <p:extLst>
      <p:ext uri="{BB962C8B-B14F-4D97-AF65-F5344CB8AC3E}">
        <p14:creationId xmlns:p14="http://schemas.microsoft.com/office/powerpoint/2010/main" val="4041528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ヘッダーとフッターのみ">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Tree>
    <p:extLst>
      <p:ext uri="{BB962C8B-B14F-4D97-AF65-F5344CB8AC3E}">
        <p14:creationId xmlns:p14="http://schemas.microsoft.com/office/powerpoint/2010/main" val="3529073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3053556"/>
            <a:ext cx="13030200" cy="4178300"/>
          </a:xfrm>
        </p:spPr>
        <p:txBody>
          <a:bodyPr anchor="ctr">
            <a:normAutofit/>
          </a:bodyPr>
          <a:lstStyle>
            <a:lvl1pPr marL="0" indent="0" algn="ctr">
              <a:lnSpc>
                <a:spcPct val="120000"/>
              </a:lnSpc>
              <a:spcBef>
                <a:spcPts val="0"/>
              </a:spcBef>
              <a:buNone/>
              <a:defRPr sz="3200"/>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424694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見出しとテキスト - 下">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
        <p:nvSpPr>
          <p:cNvPr id="6" name="テキスト プレースホルダー 5"/>
          <p:cNvSpPr>
            <a:spLocks noGrp="1"/>
          </p:cNvSpPr>
          <p:nvPr>
            <p:ph type="body" sz="quarter" idx="13" hasCustomPrompt="1"/>
          </p:nvPr>
        </p:nvSpPr>
        <p:spPr>
          <a:xfrm>
            <a:off x="2628900" y="6533660"/>
            <a:ext cx="13030200" cy="881856"/>
          </a:xfrm>
        </p:spPr>
        <p:txBody>
          <a:bodyPr anchor="b">
            <a:normAutofit/>
          </a:bodyPr>
          <a:lstStyle>
            <a:lvl1pPr marL="0" indent="0" algn="l">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見出しを入力</a:t>
            </a:r>
            <a:endParaRPr kumimoji="1" lang="en-US" altLang="ja-JP" dirty="0"/>
          </a:p>
        </p:txBody>
      </p:sp>
      <p:cxnSp>
        <p:nvCxnSpPr>
          <p:cNvPr id="7" name="直線コネクタ 6"/>
          <p:cNvCxnSpPr/>
          <p:nvPr userDrawn="1"/>
        </p:nvCxnSpPr>
        <p:spPr>
          <a:xfrm>
            <a:off x="2628900" y="6527800"/>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6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順番説明用 - 1">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8" name="テキスト プレースホルダー 5"/>
          <p:cNvSpPr>
            <a:spLocks noGrp="1"/>
          </p:cNvSpPr>
          <p:nvPr>
            <p:ph type="body" sz="quarter" idx="14" hasCustomPrompt="1"/>
          </p:nvPr>
        </p:nvSpPr>
        <p:spPr>
          <a:xfrm>
            <a:off x="2628900" y="2101453"/>
            <a:ext cx="14986000" cy="5031978"/>
          </a:xfrm>
        </p:spPr>
        <p:txBody>
          <a:bodyPr anchor="ctr">
            <a:normAutofit/>
          </a:bodyPr>
          <a:lstStyle>
            <a:lvl1pPr marL="742950" indent="-792000" algn="l">
              <a:lnSpc>
                <a:spcPct val="120000"/>
              </a:lnSpc>
              <a:spcBef>
                <a:spcPts val="3000"/>
              </a:spcBef>
              <a:buClr>
                <a:schemeClr val="accent1"/>
              </a:buClr>
              <a:buSzPct val="150000"/>
              <a:buFont typeface="+mj-lt"/>
              <a:buAutoNum type="arabicPeriod"/>
              <a:defRPr sz="3600">
                <a:solidFill>
                  <a:schemeClr val="tx1"/>
                </a:solidFill>
              </a:defRPr>
            </a:lvl1pPr>
          </a:lstStyle>
          <a:p>
            <a:pPr lvl="0"/>
            <a:r>
              <a:rPr kumimoji="1" lang="ja-JP" altLang="en-US" dirty="0"/>
              <a:t>テキストを入力</a:t>
            </a:r>
            <a:endParaRPr kumimoji="1" lang="en-US" altLang="ja-JP" dirty="0"/>
          </a:p>
        </p:txBody>
      </p:sp>
      <p:sp>
        <p:nvSpPr>
          <p:cNvPr id="9"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0" name="直線コネクタ 9"/>
          <p:cNvCxnSpPr/>
          <p:nvPr userDrawn="1"/>
        </p:nvCxnSpPr>
        <p:spPr>
          <a:xfrm>
            <a:off x="2628900" y="7306469"/>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5658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順番説明用 - 2">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
        <p:nvSpPr>
          <p:cNvPr id="6" name="テキスト プレースホルダー 5"/>
          <p:cNvSpPr>
            <a:spLocks noGrp="1"/>
          </p:cNvSpPr>
          <p:nvPr>
            <p:ph type="body" sz="quarter" idx="13" hasCustomPrompt="1"/>
          </p:nvPr>
        </p:nvSpPr>
        <p:spPr>
          <a:xfrm>
            <a:off x="2628900" y="6533660"/>
            <a:ext cx="13030200" cy="881856"/>
          </a:xfrm>
        </p:spPr>
        <p:txBody>
          <a:bodyPr anchor="b">
            <a:normAutofit/>
          </a:bodyPr>
          <a:lstStyle>
            <a:lvl1pPr marL="0" indent="0" algn="l">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見出しを入力</a:t>
            </a:r>
            <a:endParaRPr kumimoji="1" lang="en-US" altLang="ja-JP" dirty="0"/>
          </a:p>
        </p:txBody>
      </p:sp>
      <p:cxnSp>
        <p:nvCxnSpPr>
          <p:cNvPr id="7" name="直線コネクタ 6"/>
          <p:cNvCxnSpPr/>
          <p:nvPr userDrawn="1"/>
        </p:nvCxnSpPr>
        <p:spPr>
          <a:xfrm>
            <a:off x="2628900" y="6527800"/>
            <a:ext cx="156591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テキスト プレースホルダー 5"/>
          <p:cNvSpPr>
            <a:spLocks noGrp="1"/>
          </p:cNvSpPr>
          <p:nvPr>
            <p:ph type="body" sz="quarter" idx="14" hasCustomPrompt="1"/>
          </p:nvPr>
        </p:nvSpPr>
        <p:spPr>
          <a:xfrm>
            <a:off x="2628900" y="2101453"/>
            <a:ext cx="14986000" cy="4253309"/>
          </a:xfrm>
        </p:spPr>
        <p:txBody>
          <a:bodyPr anchor="ctr">
            <a:normAutofit/>
          </a:bodyPr>
          <a:lstStyle>
            <a:lvl1pPr marL="742950" indent="-792000" algn="l">
              <a:lnSpc>
                <a:spcPct val="120000"/>
              </a:lnSpc>
              <a:spcBef>
                <a:spcPts val="3000"/>
              </a:spcBef>
              <a:buClr>
                <a:schemeClr val="accent1"/>
              </a:buClr>
              <a:buSzPct val="150000"/>
              <a:buFont typeface="+mj-lt"/>
              <a:buAutoNum type="arabicPeriod"/>
              <a:defRPr sz="36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707821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テキスト - 下">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7" name="直線コネクタ 6"/>
          <p:cNvCxnSpPr/>
          <p:nvPr userDrawn="1"/>
        </p:nvCxnSpPr>
        <p:spPr>
          <a:xfrm>
            <a:off x="2628900" y="7306469"/>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062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箇条書きスライ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4102100"/>
            <a:ext cx="13030200" cy="4583906"/>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7" name="直線コネクタ 6"/>
          <p:cNvCxnSpPr/>
          <p:nvPr userDrawn="1"/>
        </p:nvCxnSpPr>
        <p:spPr>
          <a:xfrm>
            <a:off x="2628900" y="3911600"/>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802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箇条書きスライド - 上が広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5689600"/>
            <a:ext cx="13030200" cy="3403600"/>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7" name="直線コネクタ 6"/>
          <p:cNvCxnSpPr/>
          <p:nvPr userDrawn="1"/>
        </p:nvCxnSpPr>
        <p:spPr>
          <a:xfrm>
            <a:off x="2628900" y="5499100"/>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009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箇条書きスライド - 見出しあり">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3259137"/>
            <a:ext cx="13030200" cy="2336800"/>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28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7" name="直線コネクタ 6"/>
          <p:cNvCxnSpPr/>
          <p:nvPr userDrawn="1"/>
        </p:nvCxnSpPr>
        <p:spPr>
          <a:xfrm>
            <a:off x="2628900" y="3170237"/>
            <a:ext cx="156591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テキスト プレースホルダー 5"/>
          <p:cNvSpPr>
            <a:spLocks noGrp="1"/>
          </p:cNvSpPr>
          <p:nvPr>
            <p:ph type="body" sz="quarter" idx="13" hasCustomPrompt="1"/>
          </p:nvPr>
        </p:nvSpPr>
        <p:spPr>
          <a:xfrm>
            <a:off x="2628900" y="2204150"/>
            <a:ext cx="13030200" cy="881856"/>
          </a:xfrm>
        </p:spPr>
        <p:txBody>
          <a:bodyPr anchor="b">
            <a:normAutofit/>
          </a:bodyPr>
          <a:lstStyle>
            <a:lvl1pPr marL="0" indent="0" algn="l">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見出しを入力</a:t>
            </a:r>
            <a:endParaRPr kumimoji="1" lang="en-US" altLang="ja-JP" dirty="0"/>
          </a:p>
        </p:txBody>
      </p:sp>
      <p:sp>
        <p:nvSpPr>
          <p:cNvPr id="9" name="テキスト プレースホルダー 5"/>
          <p:cNvSpPr>
            <a:spLocks noGrp="1"/>
          </p:cNvSpPr>
          <p:nvPr>
            <p:ph type="body" sz="quarter" idx="14" hasCustomPrompt="1"/>
          </p:nvPr>
        </p:nvSpPr>
        <p:spPr>
          <a:xfrm>
            <a:off x="2628900" y="6821092"/>
            <a:ext cx="13030200" cy="2336800"/>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28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10" name="直線コネクタ 9"/>
          <p:cNvCxnSpPr/>
          <p:nvPr userDrawn="1"/>
        </p:nvCxnSpPr>
        <p:spPr>
          <a:xfrm>
            <a:off x="2628900" y="6749656"/>
            <a:ext cx="156591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テキスト プレースホルダー 5"/>
          <p:cNvSpPr>
            <a:spLocks noGrp="1"/>
          </p:cNvSpPr>
          <p:nvPr>
            <p:ph type="body" sz="quarter" idx="15" hasCustomPrompt="1"/>
          </p:nvPr>
        </p:nvSpPr>
        <p:spPr>
          <a:xfrm>
            <a:off x="2628900" y="5780619"/>
            <a:ext cx="13030200" cy="881856"/>
          </a:xfrm>
        </p:spPr>
        <p:txBody>
          <a:bodyPr anchor="b">
            <a:normAutofit/>
          </a:bodyPr>
          <a:lstStyle>
            <a:lvl1pPr marL="0" indent="0" algn="l">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見出しを入力</a:t>
            </a:r>
            <a:endParaRPr kumimoji="1" lang="en-US" altLang="ja-JP" dirty="0"/>
          </a:p>
        </p:txBody>
      </p:sp>
    </p:spTree>
    <p:extLst>
      <p:ext uri="{BB962C8B-B14F-4D97-AF65-F5344CB8AC3E}">
        <p14:creationId xmlns:p14="http://schemas.microsoft.com/office/powerpoint/2010/main" val="81640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つのキーワー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cxnSp>
        <p:nvCxnSpPr>
          <p:cNvPr id="7" name="直線コネクタ 6"/>
          <p:cNvCxnSpPr/>
          <p:nvPr userDrawn="1"/>
        </p:nvCxnSpPr>
        <p:spPr>
          <a:xfrm>
            <a:off x="5375812" y="2872125"/>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2" name="テキスト プレースホルダー 5"/>
          <p:cNvSpPr>
            <a:spLocks noGrp="1"/>
          </p:cNvSpPr>
          <p:nvPr>
            <p:ph type="body" sz="quarter" idx="13" hasCustomPrompt="1"/>
          </p:nvPr>
        </p:nvSpPr>
        <p:spPr>
          <a:xfrm>
            <a:off x="927100" y="3200389"/>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3" name="テキスト プレースホルダー 5"/>
          <p:cNvSpPr>
            <a:spLocks noGrp="1"/>
          </p:cNvSpPr>
          <p:nvPr>
            <p:ph type="body" sz="quarter" idx="12" hasCustomPrompt="1"/>
          </p:nvPr>
        </p:nvSpPr>
        <p:spPr>
          <a:xfrm>
            <a:off x="5501836" y="3036256"/>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4" name="直線コネクタ 13"/>
          <p:cNvCxnSpPr/>
          <p:nvPr userDrawn="1"/>
        </p:nvCxnSpPr>
        <p:spPr>
          <a:xfrm>
            <a:off x="5375812" y="4816369"/>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5" name="テキスト プレースホルダー 5"/>
          <p:cNvSpPr>
            <a:spLocks noGrp="1"/>
          </p:cNvSpPr>
          <p:nvPr>
            <p:ph type="body" sz="quarter" idx="14" hasCustomPrompt="1"/>
          </p:nvPr>
        </p:nvSpPr>
        <p:spPr>
          <a:xfrm>
            <a:off x="927100" y="5144633"/>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6" name="テキスト プレースホルダー 5"/>
          <p:cNvSpPr>
            <a:spLocks noGrp="1"/>
          </p:cNvSpPr>
          <p:nvPr>
            <p:ph type="body" sz="quarter" idx="15" hasCustomPrompt="1"/>
          </p:nvPr>
        </p:nvSpPr>
        <p:spPr>
          <a:xfrm>
            <a:off x="5501836" y="4980500"/>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7" name="直線コネクタ 16"/>
          <p:cNvCxnSpPr/>
          <p:nvPr userDrawn="1"/>
        </p:nvCxnSpPr>
        <p:spPr>
          <a:xfrm>
            <a:off x="5375812" y="6760613"/>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8" name="テキスト プレースホルダー 5"/>
          <p:cNvSpPr>
            <a:spLocks noGrp="1"/>
          </p:cNvSpPr>
          <p:nvPr>
            <p:ph type="body" sz="quarter" idx="16" hasCustomPrompt="1"/>
          </p:nvPr>
        </p:nvSpPr>
        <p:spPr>
          <a:xfrm>
            <a:off x="927100" y="7088877"/>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9" name="テキスト プレースホルダー 5"/>
          <p:cNvSpPr>
            <a:spLocks noGrp="1"/>
          </p:cNvSpPr>
          <p:nvPr>
            <p:ph type="body" sz="quarter" idx="17" hasCustomPrompt="1"/>
          </p:nvPr>
        </p:nvSpPr>
        <p:spPr>
          <a:xfrm>
            <a:off x="5501836" y="692474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422420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つのキーワー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cxnSp>
        <p:nvCxnSpPr>
          <p:cNvPr id="7" name="直線コネクタ 6"/>
          <p:cNvCxnSpPr/>
          <p:nvPr userDrawn="1"/>
        </p:nvCxnSpPr>
        <p:spPr>
          <a:xfrm>
            <a:off x="5375812" y="2111045"/>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2" name="テキスト プレースホルダー 5"/>
          <p:cNvSpPr>
            <a:spLocks noGrp="1"/>
          </p:cNvSpPr>
          <p:nvPr>
            <p:ph type="body" sz="quarter" idx="13" hasCustomPrompt="1"/>
          </p:nvPr>
        </p:nvSpPr>
        <p:spPr>
          <a:xfrm>
            <a:off x="927100" y="2439309"/>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3" name="テキスト プレースホルダー 5"/>
          <p:cNvSpPr>
            <a:spLocks noGrp="1"/>
          </p:cNvSpPr>
          <p:nvPr>
            <p:ph type="body" sz="quarter" idx="12" hasCustomPrompt="1"/>
          </p:nvPr>
        </p:nvSpPr>
        <p:spPr>
          <a:xfrm>
            <a:off x="5501836" y="2275176"/>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4" name="直線コネクタ 13"/>
          <p:cNvCxnSpPr/>
          <p:nvPr userDrawn="1"/>
        </p:nvCxnSpPr>
        <p:spPr>
          <a:xfrm>
            <a:off x="5375812" y="3914594"/>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5" name="テキスト プレースホルダー 5"/>
          <p:cNvSpPr>
            <a:spLocks noGrp="1"/>
          </p:cNvSpPr>
          <p:nvPr>
            <p:ph type="body" sz="quarter" idx="14" hasCustomPrompt="1"/>
          </p:nvPr>
        </p:nvSpPr>
        <p:spPr>
          <a:xfrm>
            <a:off x="927100" y="4242858"/>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6" name="テキスト プレースホルダー 5"/>
          <p:cNvSpPr>
            <a:spLocks noGrp="1"/>
          </p:cNvSpPr>
          <p:nvPr>
            <p:ph type="body" sz="quarter" idx="15" hasCustomPrompt="1"/>
          </p:nvPr>
        </p:nvSpPr>
        <p:spPr>
          <a:xfrm>
            <a:off x="5501836" y="4078725"/>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7" name="直線コネクタ 16"/>
          <p:cNvCxnSpPr/>
          <p:nvPr userDrawn="1"/>
        </p:nvCxnSpPr>
        <p:spPr>
          <a:xfrm>
            <a:off x="5375812" y="5718143"/>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8" name="テキスト プレースホルダー 5"/>
          <p:cNvSpPr>
            <a:spLocks noGrp="1"/>
          </p:cNvSpPr>
          <p:nvPr>
            <p:ph type="body" sz="quarter" idx="16" hasCustomPrompt="1"/>
          </p:nvPr>
        </p:nvSpPr>
        <p:spPr>
          <a:xfrm>
            <a:off x="927100" y="6046407"/>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9" name="テキスト プレースホルダー 5"/>
          <p:cNvSpPr>
            <a:spLocks noGrp="1"/>
          </p:cNvSpPr>
          <p:nvPr>
            <p:ph type="body" sz="quarter" idx="17" hasCustomPrompt="1"/>
          </p:nvPr>
        </p:nvSpPr>
        <p:spPr>
          <a:xfrm>
            <a:off x="5501836" y="588227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20" name="直線コネクタ 19"/>
          <p:cNvCxnSpPr/>
          <p:nvPr userDrawn="1"/>
        </p:nvCxnSpPr>
        <p:spPr>
          <a:xfrm>
            <a:off x="5375812" y="7521693"/>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21" name="テキスト プレースホルダー 5"/>
          <p:cNvSpPr>
            <a:spLocks noGrp="1"/>
          </p:cNvSpPr>
          <p:nvPr>
            <p:ph type="body" sz="quarter" idx="18" hasCustomPrompt="1"/>
          </p:nvPr>
        </p:nvSpPr>
        <p:spPr>
          <a:xfrm>
            <a:off x="927100" y="7849957"/>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22" name="テキスト プレースホルダー 5"/>
          <p:cNvSpPr>
            <a:spLocks noGrp="1"/>
          </p:cNvSpPr>
          <p:nvPr>
            <p:ph type="body" sz="quarter" idx="19" hasCustomPrompt="1"/>
          </p:nvPr>
        </p:nvSpPr>
        <p:spPr>
          <a:xfrm>
            <a:off x="5501836" y="768582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223270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つのキーワー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cxnSp>
        <p:nvCxnSpPr>
          <p:cNvPr id="7" name="直線コネクタ 6"/>
          <p:cNvCxnSpPr/>
          <p:nvPr userDrawn="1"/>
        </p:nvCxnSpPr>
        <p:spPr>
          <a:xfrm>
            <a:off x="5375812" y="1905140"/>
            <a:ext cx="0" cy="13742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テキスト プレースホルダー 5"/>
          <p:cNvSpPr>
            <a:spLocks noGrp="1"/>
          </p:cNvSpPr>
          <p:nvPr>
            <p:ph type="body" sz="quarter" idx="13" hasCustomPrompt="1"/>
          </p:nvPr>
        </p:nvSpPr>
        <p:spPr>
          <a:xfrm>
            <a:off x="927100" y="2151338"/>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3" name="テキスト プレースホルダー 5"/>
          <p:cNvSpPr>
            <a:spLocks noGrp="1"/>
          </p:cNvSpPr>
          <p:nvPr>
            <p:ph type="body" sz="quarter" idx="12" hasCustomPrompt="1"/>
          </p:nvPr>
        </p:nvSpPr>
        <p:spPr>
          <a:xfrm>
            <a:off x="5501836" y="1987206"/>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23" name="直線コネクタ 22"/>
          <p:cNvCxnSpPr/>
          <p:nvPr userDrawn="1"/>
        </p:nvCxnSpPr>
        <p:spPr>
          <a:xfrm>
            <a:off x="5375812" y="3401787"/>
            <a:ext cx="0" cy="1374252"/>
          </a:xfrm>
          <a:prstGeom prst="line">
            <a:avLst/>
          </a:prstGeom>
        </p:spPr>
        <p:style>
          <a:lnRef idx="1">
            <a:schemeClr val="accent1"/>
          </a:lnRef>
          <a:fillRef idx="0">
            <a:schemeClr val="accent1"/>
          </a:fillRef>
          <a:effectRef idx="0">
            <a:schemeClr val="accent1"/>
          </a:effectRef>
          <a:fontRef idx="minor">
            <a:schemeClr val="tx1"/>
          </a:fontRef>
        </p:style>
      </p:cxnSp>
      <p:sp>
        <p:nvSpPr>
          <p:cNvPr id="24" name="テキスト プレースホルダー 5"/>
          <p:cNvSpPr>
            <a:spLocks noGrp="1"/>
          </p:cNvSpPr>
          <p:nvPr>
            <p:ph type="body" sz="quarter" idx="14" hasCustomPrompt="1"/>
          </p:nvPr>
        </p:nvSpPr>
        <p:spPr>
          <a:xfrm>
            <a:off x="927100" y="3647985"/>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25" name="テキスト プレースホルダー 5"/>
          <p:cNvSpPr>
            <a:spLocks noGrp="1"/>
          </p:cNvSpPr>
          <p:nvPr>
            <p:ph type="body" sz="quarter" idx="15" hasCustomPrompt="1"/>
          </p:nvPr>
        </p:nvSpPr>
        <p:spPr>
          <a:xfrm>
            <a:off x="5501836" y="3483853"/>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26" name="直線コネクタ 25"/>
          <p:cNvCxnSpPr/>
          <p:nvPr userDrawn="1"/>
        </p:nvCxnSpPr>
        <p:spPr>
          <a:xfrm>
            <a:off x="5375812" y="4898434"/>
            <a:ext cx="0" cy="1374252"/>
          </a:xfrm>
          <a:prstGeom prst="line">
            <a:avLst/>
          </a:prstGeom>
        </p:spPr>
        <p:style>
          <a:lnRef idx="1">
            <a:schemeClr val="accent1"/>
          </a:lnRef>
          <a:fillRef idx="0">
            <a:schemeClr val="accent1"/>
          </a:fillRef>
          <a:effectRef idx="0">
            <a:schemeClr val="accent1"/>
          </a:effectRef>
          <a:fontRef idx="minor">
            <a:schemeClr val="tx1"/>
          </a:fontRef>
        </p:style>
      </p:cxnSp>
      <p:sp>
        <p:nvSpPr>
          <p:cNvPr id="27" name="テキスト プレースホルダー 5"/>
          <p:cNvSpPr>
            <a:spLocks noGrp="1"/>
          </p:cNvSpPr>
          <p:nvPr>
            <p:ph type="body" sz="quarter" idx="16" hasCustomPrompt="1"/>
          </p:nvPr>
        </p:nvSpPr>
        <p:spPr>
          <a:xfrm>
            <a:off x="927100" y="5144632"/>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28" name="テキスト プレースホルダー 5"/>
          <p:cNvSpPr>
            <a:spLocks noGrp="1"/>
          </p:cNvSpPr>
          <p:nvPr>
            <p:ph type="body" sz="quarter" idx="17" hasCustomPrompt="1"/>
          </p:nvPr>
        </p:nvSpPr>
        <p:spPr>
          <a:xfrm>
            <a:off x="5501836" y="4980500"/>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29" name="直線コネクタ 28"/>
          <p:cNvCxnSpPr/>
          <p:nvPr userDrawn="1"/>
        </p:nvCxnSpPr>
        <p:spPr>
          <a:xfrm>
            <a:off x="5375812" y="6395081"/>
            <a:ext cx="0" cy="1374252"/>
          </a:xfrm>
          <a:prstGeom prst="line">
            <a:avLst/>
          </a:prstGeom>
        </p:spPr>
        <p:style>
          <a:lnRef idx="1">
            <a:schemeClr val="accent1"/>
          </a:lnRef>
          <a:fillRef idx="0">
            <a:schemeClr val="accent1"/>
          </a:fillRef>
          <a:effectRef idx="0">
            <a:schemeClr val="accent1"/>
          </a:effectRef>
          <a:fontRef idx="minor">
            <a:schemeClr val="tx1"/>
          </a:fontRef>
        </p:style>
      </p:cxnSp>
      <p:sp>
        <p:nvSpPr>
          <p:cNvPr id="30" name="テキスト プレースホルダー 5"/>
          <p:cNvSpPr>
            <a:spLocks noGrp="1"/>
          </p:cNvSpPr>
          <p:nvPr>
            <p:ph type="body" sz="quarter" idx="18" hasCustomPrompt="1"/>
          </p:nvPr>
        </p:nvSpPr>
        <p:spPr>
          <a:xfrm>
            <a:off x="927100" y="6641279"/>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31" name="テキスト プレースホルダー 5"/>
          <p:cNvSpPr>
            <a:spLocks noGrp="1"/>
          </p:cNvSpPr>
          <p:nvPr>
            <p:ph type="body" sz="quarter" idx="19" hasCustomPrompt="1"/>
          </p:nvPr>
        </p:nvSpPr>
        <p:spPr>
          <a:xfrm>
            <a:off x="5501836" y="6477147"/>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32" name="直線コネクタ 31"/>
          <p:cNvCxnSpPr/>
          <p:nvPr userDrawn="1"/>
        </p:nvCxnSpPr>
        <p:spPr>
          <a:xfrm>
            <a:off x="5375812" y="7891728"/>
            <a:ext cx="0" cy="1374252"/>
          </a:xfrm>
          <a:prstGeom prst="line">
            <a:avLst/>
          </a:prstGeom>
        </p:spPr>
        <p:style>
          <a:lnRef idx="1">
            <a:schemeClr val="accent1"/>
          </a:lnRef>
          <a:fillRef idx="0">
            <a:schemeClr val="accent1"/>
          </a:fillRef>
          <a:effectRef idx="0">
            <a:schemeClr val="accent1"/>
          </a:effectRef>
          <a:fontRef idx="minor">
            <a:schemeClr val="tx1"/>
          </a:fontRef>
        </p:style>
      </p:cxnSp>
      <p:sp>
        <p:nvSpPr>
          <p:cNvPr id="33" name="テキスト プレースホルダー 5"/>
          <p:cNvSpPr>
            <a:spLocks noGrp="1"/>
          </p:cNvSpPr>
          <p:nvPr>
            <p:ph type="body" sz="quarter" idx="20" hasCustomPrompt="1"/>
          </p:nvPr>
        </p:nvSpPr>
        <p:spPr>
          <a:xfrm>
            <a:off x="927100" y="8137926"/>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34" name="テキスト プレースホルダー 5"/>
          <p:cNvSpPr>
            <a:spLocks noGrp="1"/>
          </p:cNvSpPr>
          <p:nvPr>
            <p:ph type="body" sz="quarter" idx="21" hasCustomPrompt="1"/>
          </p:nvPr>
        </p:nvSpPr>
        <p:spPr>
          <a:xfrm>
            <a:off x="5501836" y="797379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1710612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箇条書きスライド - 画面いっぱ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1549400"/>
            <a:ext cx="13030200" cy="8072438"/>
          </a:xfrm>
        </p:spPr>
        <p:txBody>
          <a:bodyPr anchor="ctr">
            <a:normAutofit/>
          </a:bodyPr>
          <a:lstStyle>
            <a:lvl1pPr marL="457200" indent="-457200" algn="l">
              <a:lnSpc>
                <a:spcPct val="120000"/>
              </a:lnSpc>
              <a:spcBef>
                <a:spcPts val="24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Tree>
    <p:extLst>
      <p:ext uri="{BB962C8B-B14F-4D97-AF65-F5344CB8AC3E}">
        <p14:creationId xmlns:p14="http://schemas.microsoft.com/office/powerpoint/2010/main" val="193932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に画像を挿入できるレイアウト - 箇条書き">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7677053" y="2110512"/>
            <a:ext cx="9175847" cy="6892118"/>
          </a:xfrm>
        </p:spPr>
        <p:txBody>
          <a:bodyPr anchor="ctr">
            <a:normAutofit/>
          </a:bodyPr>
          <a:lstStyle>
            <a:lvl1pPr marL="457200" indent="-457200" algn="l">
              <a:lnSpc>
                <a:spcPct val="120000"/>
              </a:lnSpc>
              <a:spcBef>
                <a:spcPts val="24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
        <p:nvSpPr>
          <p:cNvPr id="8" name="図プレースホルダー 7"/>
          <p:cNvSpPr>
            <a:spLocks noGrp="1"/>
          </p:cNvSpPr>
          <p:nvPr>
            <p:ph type="pic" sz="quarter" idx="13"/>
          </p:nvPr>
        </p:nvSpPr>
        <p:spPr>
          <a:xfrm>
            <a:off x="1645920" y="2110511"/>
            <a:ext cx="5776546" cy="6892119"/>
          </a:xfrm>
          <a:solidFill>
            <a:schemeClr val="accent1">
              <a:lumMod val="20000"/>
              <a:lumOff val="80000"/>
            </a:schemeClr>
          </a:solidFill>
          <a:effectLst>
            <a:outerShdw dist="127000" dir="2700000" algn="tl" rotWithShape="0">
              <a:schemeClr val="accent1"/>
            </a:outerShdw>
          </a:effectLst>
        </p:spPr>
        <p:txBody>
          <a:bodyPr>
            <a:normAutofit/>
          </a:bodyPr>
          <a:lstStyle>
            <a:lvl1pPr>
              <a:defRPr sz="2400"/>
            </a:lvl1pPr>
          </a:lstStyle>
          <a:p>
            <a:endParaRPr kumimoji="1" lang="ja-JP" altLang="en-US"/>
          </a:p>
        </p:txBody>
      </p:sp>
    </p:spTree>
    <p:extLst>
      <p:ext uri="{BB962C8B-B14F-4D97-AF65-F5344CB8AC3E}">
        <p14:creationId xmlns:p14="http://schemas.microsoft.com/office/powerpoint/2010/main" val="2940022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左に画像を挿入できるレイアウト - 箇条書き - 2つずつ">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7677053" y="2110512"/>
            <a:ext cx="9175847" cy="3320981"/>
          </a:xfrm>
        </p:spPr>
        <p:txBody>
          <a:bodyPr anchor="ctr">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
        <p:nvSpPr>
          <p:cNvPr id="8" name="図プレースホルダー 7"/>
          <p:cNvSpPr>
            <a:spLocks noGrp="1"/>
          </p:cNvSpPr>
          <p:nvPr>
            <p:ph type="pic" sz="quarter" idx="13"/>
          </p:nvPr>
        </p:nvSpPr>
        <p:spPr>
          <a:xfrm>
            <a:off x="1640645" y="2110512"/>
            <a:ext cx="5781821" cy="3320981"/>
          </a:xfrm>
          <a:solidFill>
            <a:schemeClr val="accent1">
              <a:lumMod val="20000"/>
              <a:lumOff val="80000"/>
            </a:schemeClr>
          </a:solidFill>
          <a:effectLst>
            <a:outerShdw dist="127000" dir="2700000" algn="tl" rotWithShape="0">
              <a:schemeClr val="accent1"/>
            </a:outerShdw>
          </a:effectLst>
        </p:spPr>
        <p:txBody>
          <a:bodyPr>
            <a:normAutofit/>
          </a:bodyPr>
          <a:lstStyle>
            <a:lvl1pPr>
              <a:defRPr sz="2400"/>
            </a:lvl1pPr>
          </a:lstStyle>
          <a:p>
            <a:endParaRPr kumimoji="1" lang="ja-JP" altLang="en-US"/>
          </a:p>
        </p:txBody>
      </p:sp>
      <p:sp>
        <p:nvSpPr>
          <p:cNvPr id="10" name="テキスト プレースホルダー 5"/>
          <p:cNvSpPr>
            <a:spLocks noGrp="1"/>
          </p:cNvSpPr>
          <p:nvPr>
            <p:ph type="body" sz="quarter" idx="14" hasCustomPrompt="1"/>
          </p:nvPr>
        </p:nvSpPr>
        <p:spPr>
          <a:xfrm>
            <a:off x="7677053" y="5866117"/>
            <a:ext cx="9175847" cy="3320981"/>
          </a:xfrm>
        </p:spPr>
        <p:txBody>
          <a:bodyPr anchor="ctr">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
        <p:nvSpPr>
          <p:cNvPr id="11" name="図プレースホルダー 7"/>
          <p:cNvSpPr>
            <a:spLocks noGrp="1"/>
          </p:cNvSpPr>
          <p:nvPr>
            <p:ph type="pic" sz="quarter" idx="15"/>
          </p:nvPr>
        </p:nvSpPr>
        <p:spPr>
          <a:xfrm>
            <a:off x="1640645" y="5866117"/>
            <a:ext cx="5781821" cy="3320981"/>
          </a:xfrm>
          <a:solidFill>
            <a:schemeClr val="accent1">
              <a:lumMod val="20000"/>
              <a:lumOff val="80000"/>
            </a:schemeClr>
          </a:solidFill>
          <a:effectLst>
            <a:outerShdw dist="127000" dir="2700000" algn="tl" rotWithShape="0">
              <a:schemeClr val="accent1"/>
            </a:outerShdw>
          </a:effectLst>
        </p:spPr>
        <p:txBody>
          <a:bodyPr>
            <a:normAutofit/>
          </a:bodyPr>
          <a:lstStyle>
            <a:lvl1pPr>
              <a:defRPr sz="2400"/>
            </a:lvl1pPr>
          </a:lstStyle>
          <a:p>
            <a:endParaRPr kumimoji="1" lang="ja-JP" altLang="en-US"/>
          </a:p>
        </p:txBody>
      </p:sp>
    </p:spTree>
    <p:extLst>
      <p:ext uri="{BB962C8B-B14F-4D97-AF65-F5344CB8AC3E}">
        <p14:creationId xmlns:p14="http://schemas.microsoft.com/office/powerpoint/2010/main" val="3523439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幅の広い画像を挿入できるレイアウ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8" name="図プレースホルダー 7"/>
          <p:cNvSpPr>
            <a:spLocks noGrp="1"/>
          </p:cNvSpPr>
          <p:nvPr>
            <p:ph type="pic" sz="quarter" idx="13"/>
          </p:nvPr>
        </p:nvSpPr>
        <p:spPr>
          <a:xfrm>
            <a:off x="0" y="1969832"/>
            <a:ext cx="18288000" cy="5043558"/>
          </a:xfrm>
          <a:solidFill>
            <a:schemeClr val="accent1">
              <a:lumMod val="20000"/>
              <a:lumOff val="80000"/>
            </a:schemeClr>
          </a:solidFill>
          <a:effectLst/>
        </p:spPr>
        <p:txBody>
          <a:bodyPr>
            <a:normAutofit/>
          </a:bodyPr>
          <a:lstStyle>
            <a:lvl1pPr>
              <a:defRPr sz="2400"/>
            </a:lvl1pPr>
          </a:lstStyle>
          <a:p>
            <a:endParaRPr kumimoji="1" lang="ja-JP" altLang="en-US"/>
          </a:p>
        </p:txBody>
      </p:sp>
      <p:sp>
        <p:nvSpPr>
          <p:cNvPr id="7"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9" name="直線コネクタ 8"/>
          <p:cNvCxnSpPr/>
          <p:nvPr userDrawn="1"/>
        </p:nvCxnSpPr>
        <p:spPr>
          <a:xfrm>
            <a:off x="2628900" y="7306469"/>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95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スライドタイトルとテキスト - 中央寄り">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628900" y="3728076"/>
            <a:ext cx="13030200" cy="1077996"/>
          </a:xfrm>
        </p:spPr>
        <p:txBody>
          <a:bodyPr anchor="b"/>
          <a:lstStyle>
            <a:lvl1pPr algn="l">
              <a:lnSpc>
                <a:spcPct val="100000"/>
              </a:lnSpc>
              <a:defRPr/>
            </a:lvl1p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5045221"/>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8" name="直線コネクタ 7"/>
          <p:cNvCxnSpPr/>
          <p:nvPr userDrawn="1"/>
        </p:nvCxnSpPr>
        <p:spPr>
          <a:xfrm>
            <a:off x="2628900" y="4911578"/>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3820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左右 - 番号付き箇条書き">
    <p:spTree>
      <p:nvGrpSpPr>
        <p:cNvPr id="1" name=""/>
        <p:cNvGrpSpPr/>
        <p:nvPr/>
      </p:nvGrpSpPr>
      <p:grpSpPr>
        <a:xfrm>
          <a:off x="0" y="0"/>
          <a:ext cx="0" cy="0"/>
          <a:chOff x="0" y="0"/>
          <a:chExt cx="0" cy="0"/>
        </a:xfrm>
      </p:grpSpPr>
      <p:sp>
        <p:nvSpPr>
          <p:cNvPr id="5" name="正方形/長方形 4"/>
          <p:cNvSpPr/>
          <p:nvPr userDrawn="1"/>
        </p:nvSpPr>
        <p:spPr>
          <a:xfrm>
            <a:off x="0" y="0"/>
            <a:ext cx="7576457" cy="10285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 name="タイトル 1"/>
          <p:cNvSpPr>
            <a:spLocks noGrp="1"/>
          </p:cNvSpPr>
          <p:nvPr>
            <p:ph type="title" hasCustomPrompt="1"/>
          </p:nvPr>
        </p:nvSpPr>
        <p:spPr>
          <a:xfrm>
            <a:off x="856344" y="2051163"/>
            <a:ext cx="6110514" cy="6183086"/>
          </a:xfrm>
        </p:spPr>
        <p:txBody>
          <a:bodyPr/>
          <a:lstStyle>
            <a:lvl1pPr algn="ctr">
              <a:defRPr>
                <a:solidFill>
                  <a:schemeClr val="bg1"/>
                </a:solidFill>
              </a:defRPr>
            </a:lvl1p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8171543" y="1783556"/>
            <a:ext cx="9100457" cy="6718300"/>
          </a:xfrm>
        </p:spPr>
        <p:txBody>
          <a:bodyPr anchor="ctr">
            <a:normAutofit/>
          </a:bodyPr>
          <a:lstStyle>
            <a:lvl1pPr marL="504000" indent="-828000" algn="l">
              <a:lnSpc>
                <a:spcPct val="100000"/>
              </a:lnSpc>
              <a:spcBef>
                <a:spcPts val="4200"/>
              </a:spcBef>
              <a:buClr>
                <a:schemeClr val="accent1"/>
              </a:buClr>
              <a:buSzPct val="150000"/>
              <a:buFont typeface="+mj-lt"/>
              <a:buAutoNum type="arabicPeriod"/>
              <a:defRPr sz="3200"/>
            </a:lvl1pPr>
            <a:lvl3pPr>
              <a:defRPr>
                <a:solidFill>
                  <a:schemeClr val="tx2"/>
                </a:solidFill>
              </a:defRPr>
            </a:lvl3pPr>
          </a:lstStyle>
          <a:p>
            <a:pPr lvl="0"/>
            <a:r>
              <a:rPr kumimoji="1" lang="ja-JP" altLang="en-US" dirty="0"/>
              <a:t>テキスト</a:t>
            </a:r>
            <a:endParaRPr kumimoji="1" lang="en-US" altLang="ja-JP" dirty="0"/>
          </a:p>
        </p:txBody>
      </p:sp>
    </p:spTree>
    <p:extLst>
      <p:ext uri="{BB962C8B-B14F-4D97-AF65-F5344CB8AC3E}">
        <p14:creationId xmlns:p14="http://schemas.microsoft.com/office/powerpoint/2010/main" val="925330851"/>
      </p:ext>
    </p:extLst>
  </p:cSld>
  <p:clrMapOvr>
    <a:masterClrMapping/>
  </p:clrMapOvr>
  <p:extLst>
    <p:ext uri="{DCECCB84-F9BA-43D5-87BE-67443E8EF086}">
      <p15:sldGuideLst xmlns:p15="http://schemas.microsoft.com/office/powerpoint/2012/main">
        <p15:guide id="1" orient="horz" pos="3239" userDrawn="1">
          <p15:clr>
            <a:srgbClr val="FBAE40"/>
          </p15:clr>
        </p15:guide>
        <p15:guide id="2" pos="57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画像が左半分を占めるレイアウト">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図プレースホルダー 3"/>
          <p:cNvSpPr>
            <a:spLocks noGrp="1"/>
          </p:cNvSpPr>
          <p:nvPr>
            <p:ph type="pic" sz="quarter" idx="12"/>
          </p:nvPr>
        </p:nvSpPr>
        <p:spPr>
          <a:xfrm>
            <a:off x="0" y="0"/>
            <a:ext cx="9144000" cy="10285413"/>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7" name="テキスト プレースホルダー 5"/>
          <p:cNvSpPr>
            <a:spLocks noGrp="1"/>
          </p:cNvSpPr>
          <p:nvPr>
            <p:ph type="body" sz="quarter" idx="14" hasCustomPrompt="1"/>
          </p:nvPr>
        </p:nvSpPr>
        <p:spPr>
          <a:xfrm>
            <a:off x="9340948" y="1856206"/>
            <a:ext cx="8054746" cy="3142846"/>
          </a:xfrm>
        </p:spPr>
        <p:txBody>
          <a:bodyPr anchor="b">
            <a:noAutofit/>
          </a:bodyPr>
          <a:lstStyle>
            <a:lvl1pPr marL="0" indent="0" algn="l">
              <a:lnSpc>
                <a:spcPct val="100000"/>
              </a:lnSpc>
              <a:spcBef>
                <a:spcPts val="0"/>
              </a:spcBef>
              <a:buNone/>
              <a:defRPr sz="4800">
                <a:solidFill>
                  <a:schemeClr val="accent1"/>
                </a:solidFill>
                <a:latin typeface="+mj-ea"/>
                <a:ea typeface="+mj-ea"/>
                <a:cs typeface="Spica Neue P Bold" panose="02000803000000000000" pitchFamily="2" charset="-128"/>
              </a:defRPr>
            </a:lvl1pPr>
          </a:lstStyle>
          <a:p>
            <a:pPr lvl="0"/>
            <a:r>
              <a:rPr kumimoji="1" lang="ja-JP" altLang="en-US" dirty="0"/>
              <a:t>見出しを入力</a:t>
            </a:r>
            <a:endParaRPr kumimoji="1" lang="en-US" altLang="ja-JP" dirty="0"/>
          </a:p>
        </p:txBody>
      </p:sp>
      <p:cxnSp>
        <p:nvCxnSpPr>
          <p:cNvPr id="8" name="直線コネクタ 7"/>
          <p:cNvCxnSpPr/>
          <p:nvPr userDrawn="1"/>
        </p:nvCxnSpPr>
        <p:spPr>
          <a:xfrm>
            <a:off x="0" y="5153800"/>
            <a:ext cx="18288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テキスト プレースホルダー 5"/>
          <p:cNvSpPr>
            <a:spLocks noGrp="1"/>
          </p:cNvSpPr>
          <p:nvPr>
            <p:ph type="body" sz="quarter" idx="15" hasCustomPrompt="1"/>
          </p:nvPr>
        </p:nvSpPr>
        <p:spPr>
          <a:xfrm>
            <a:off x="9340948" y="5266345"/>
            <a:ext cx="8054746" cy="3807314"/>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Tree>
    <p:extLst>
      <p:ext uri="{BB962C8B-B14F-4D97-AF65-F5344CB8AC3E}">
        <p14:creationId xmlns:p14="http://schemas.microsoft.com/office/powerpoint/2010/main" val="3019780321"/>
      </p:ext>
    </p:extLst>
  </p:cSld>
  <p:clrMapOvr>
    <a:masterClrMapping/>
  </p:clrMapOvr>
  <p:extLst>
    <p:ext uri="{DCECCB84-F9BA-43D5-87BE-67443E8EF086}">
      <p15:sldGuideLst xmlns:p15="http://schemas.microsoft.com/office/powerpoint/2012/main">
        <p15:guide id="1" orient="horz" pos="3239" userDrawn="1">
          <p15:clr>
            <a:srgbClr val="FBAE40"/>
          </p15:clr>
        </p15:guide>
        <p15:guide id="2" pos="57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画像が上半分を占めるレイアウト">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図プレースホルダー 3"/>
          <p:cNvSpPr>
            <a:spLocks noGrp="1"/>
          </p:cNvSpPr>
          <p:nvPr>
            <p:ph type="pic" sz="quarter" idx="12"/>
          </p:nvPr>
        </p:nvSpPr>
        <p:spPr>
          <a:xfrm>
            <a:off x="0" y="0"/>
            <a:ext cx="18288000" cy="5430129"/>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9" name="タイトル 1"/>
          <p:cNvSpPr>
            <a:spLocks noGrp="1"/>
          </p:cNvSpPr>
          <p:nvPr>
            <p:ph type="title" hasCustomPrompt="1"/>
          </p:nvPr>
        </p:nvSpPr>
        <p:spPr>
          <a:xfrm>
            <a:off x="2628900" y="5728337"/>
            <a:ext cx="13030200" cy="1077996"/>
          </a:xfrm>
        </p:spPr>
        <p:txBody>
          <a:bodyPr anchor="b"/>
          <a:lstStyle>
            <a:lvl1pPr algn="l">
              <a:lnSpc>
                <a:spcPct val="100000"/>
              </a:lnSpc>
              <a:defRPr/>
            </a:lvl1pPr>
          </a:lstStyle>
          <a:p>
            <a:r>
              <a:rPr kumimoji="1" lang="ja-JP" altLang="en-US" dirty="0"/>
              <a:t>スライドのタイトル</a:t>
            </a:r>
          </a:p>
        </p:txBody>
      </p:sp>
      <p:sp>
        <p:nvSpPr>
          <p:cNvPr id="11" name="テキスト プレースホルダー 5"/>
          <p:cNvSpPr>
            <a:spLocks noGrp="1"/>
          </p:cNvSpPr>
          <p:nvPr>
            <p:ph type="body" sz="quarter" idx="13" hasCustomPrompt="1"/>
          </p:nvPr>
        </p:nvSpPr>
        <p:spPr>
          <a:xfrm>
            <a:off x="2628900" y="7045482"/>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2" name="直線コネクタ 11"/>
          <p:cNvCxnSpPr/>
          <p:nvPr userDrawn="1"/>
        </p:nvCxnSpPr>
        <p:spPr>
          <a:xfrm>
            <a:off x="2628900" y="6911839"/>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328549"/>
      </p:ext>
    </p:extLst>
  </p:cSld>
  <p:clrMapOvr>
    <a:masterClrMapping/>
  </p:clrMapOvr>
  <p:extLst>
    <p:ext uri="{DCECCB84-F9BA-43D5-87BE-67443E8EF086}">
      <p15:sldGuideLst xmlns:p15="http://schemas.microsoft.com/office/powerpoint/2012/main">
        <p15:guide id="1" orient="horz" pos="3239">
          <p15:clr>
            <a:srgbClr val="FBAE40"/>
          </p15:clr>
        </p15:guide>
        <p15:guide id="2" pos="57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スライドタイトルとテキスト - 中央寄り">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628900" y="3728076"/>
            <a:ext cx="13030200" cy="1077996"/>
          </a:xfrm>
        </p:spPr>
        <p:txBody>
          <a:bodyPr anchor="b"/>
          <a:lstStyle>
            <a:lvl1pPr algn="l">
              <a:lnSpc>
                <a:spcPct val="100000"/>
              </a:lnSpc>
              <a:defRPr/>
            </a:lvl1p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5045221"/>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8" name="直線コネクタ 7"/>
          <p:cNvCxnSpPr/>
          <p:nvPr userDrawn="1"/>
        </p:nvCxnSpPr>
        <p:spPr>
          <a:xfrm>
            <a:off x="2628900" y="4911578"/>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674821"/>
      </p:ext>
    </p:extLst>
  </p:cSld>
  <p:clrMapOvr>
    <a:masterClrMapping/>
  </p:clrMapOvr>
  <p:extLst>
    <p:ext uri="{DCECCB84-F9BA-43D5-87BE-67443E8EF086}">
      <p15:sldGuideLst xmlns:p15="http://schemas.microsoft.com/office/powerpoint/2012/main">
        <p15:guide id="1" orient="horz" pos="3239" userDrawn="1">
          <p15:clr>
            <a:srgbClr val="FBAE40"/>
          </p15:clr>
        </p15:guide>
        <p15:guide id="2" pos="57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4147741"/>
            <a:ext cx="13030200" cy="1989931"/>
          </a:xfrm>
        </p:spPr>
        <p:txBody>
          <a:bodyPr anchor="ctr">
            <a:normAutofit/>
          </a:bodyPr>
          <a:lstStyle>
            <a:lvl1pPr marL="0" indent="0" algn="ctr">
              <a:lnSpc>
                <a:spcPct val="120000"/>
              </a:lnSpc>
              <a:spcBef>
                <a:spcPts val="0"/>
              </a:spcBef>
              <a:buNone/>
              <a:defRPr sz="32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683388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印象的なテキスト">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5"/>
          <p:cNvSpPr>
            <a:spLocks noGrp="1"/>
          </p:cNvSpPr>
          <p:nvPr>
            <p:ph type="body" sz="quarter" idx="12" hasCustomPrompt="1"/>
          </p:nvPr>
        </p:nvSpPr>
        <p:spPr>
          <a:xfrm>
            <a:off x="2628900" y="6243827"/>
            <a:ext cx="13030200" cy="1989931"/>
          </a:xfrm>
        </p:spPr>
        <p:txBody>
          <a:bodyPr anchor="ctr">
            <a:normAutofit/>
          </a:bodyPr>
          <a:lstStyle>
            <a:lvl1pPr marL="0" indent="0" algn="ctr">
              <a:lnSpc>
                <a:spcPct val="120000"/>
              </a:lnSpc>
              <a:spcBef>
                <a:spcPts val="0"/>
              </a:spcBef>
              <a:buNone/>
              <a:defRPr sz="3200">
                <a:solidFill>
                  <a:schemeClr val="tx1"/>
                </a:solidFill>
              </a:defRPr>
            </a:lvl1pPr>
          </a:lstStyle>
          <a:p>
            <a:pPr lvl="0"/>
            <a:r>
              <a:rPr kumimoji="1" lang="ja-JP" altLang="en-US" dirty="0"/>
              <a:t>テキストを入力</a:t>
            </a:r>
            <a:endParaRPr kumimoji="1" lang="en-US" altLang="ja-JP" dirty="0"/>
          </a:p>
        </p:txBody>
      </p:sp>
      <p:sp>
        <p:nvSpPr>
          <p:cNvPr id="2" name="正方形/長方形 1"/>
          <p:cNvSpPr/>
          <p:nvPr userDrawn="1"/>
        </p:nvSpPr>
        <p:spPr>
          <a:xfrm>
            <a:off x="0" y="0"/>
            <a:ext cx="18288000" cy="51419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タイトル 1"/>
          <p:cNvSpPr>
            <a:spLocks noGrp="1"/>
          </p:cNvSpPr>
          <p:nvPr>
            <p:ph type="title" hasCustomPrompt="1"/>
          </p:nvPr>
        </p:nvSpPr>
        <p:spPr>
          <a:xfrm>
            <a:off x="745588" y="829993"/>
            <a:ext cx="16796825" cy="3896751"/>
          </a:xfrm>
        </p:spPr>
        <p:txBody>
          <a:bodyPr anchor="ctr">
            <a:normAutofit/>
          </a:bodyPr>
          <a:lstStyle>
            <a:lvl1pPr algn="ctr">
              <a:lnSpc>
                <a:spcPct val="100000"/>
              </a:lnSpc>
              <a:defRPr sz="8000">
                <a:solidFill>
                  <a:schemeClr val="bg1"/>
                </a:solidFill>
              </a:defRPr>
            </a:lvl1pPr>
          </a:lstStyle>
          <a:p>
            <a:r>
              <a:rPr kumimoji="1" lang="ja-JP" altLang="en-US" dirty="0"/>
              <a:t>スライドのタイトル</a:t>
            </a:r>
          </a:p>
        </p:txBody>
      </p:sp>
    </p:spTree>
    <p:extLst>
      <p:ext uri="{BB962C8B-B14F-4D97-AF65-F5344CB8AC3E}">
        <p14:creationId xmlns:p14="http://schemas.microsoft.com/office/powerpoint/2010/main" val="169054794"/>
      </p:ext>
    </p:extLst>
  </p:cSld>
  <p:clrMapOvr>
    <a:masterClrMapping/>
  </p:clrMapOvr>
  <p:extLst>
    <p:ext uri="{DCECCB84-F9BA-43D5-87BE-67443E8EF086}">
      <p15:sldGuideLst xmlns:p15="http://schemas.microsoft.com/office/powerpoint/2012/main">
        <p15:guide id="1" orient="horz" pos="3239" userDrawn="1">
          <p15:clr>
            <a:srgbClr val="FBAE40"/>
          </p15:clr>
        </p15:guide>
        <p15:guide id="2" pos="576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補足">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lvl1pPr>
              <a:defRPr>
                <a:solidFill>
                  <a:schemeClr val="bg1"/>
                </a:solidFill>
              </a:defRPr>
            </a:lvl1p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4102100"/>
            <a:ext cx="13030200" cy="4583906"/>
          </a:xfrm>
        </p:spPr>
        <p:txBody>
          <a:bodyPr anchor="t">
            <a:normAutofit/>
          </a:bodyPr>
          <a:lstStyle>
            <a:lvl1pPr marL="457200" indent="-457200" algn="l">
              <a:lnSpc>
                <a:spcPct val="120000"/>
              </a:lnSpc>
              <a:spcBef>
                <a:spcPts val="1200"/>
              </a:spcBef>
              <a:buClr>
                <a:schemeClr val="bg1"/>
              </a:buClr>
              <a:buFont typeface="Wingdings" panose="05000000000000000000" pitchFamily="2" charset="2"/>
              <a:buChar char="n"/>
              <a:defRPr sz="3200">
                <a:solidFill>
                  <a:schemeClr val="bg1"/>
                </a:solidFill>
              </a:defRPr>
            </a:lvl1pPr>
            <a:lvl2pPr>
              <a:defRPr>
                <a:solidFill>
                  <a:schemeClr val="bg1"/>
                </a:solidFill>
              </a:defRPr>
            </a:lvl2pPr>
            <a:lvl3pPr>
              <a:defRPr>
                <a:solidFill>
                  <a:schemeClr val="bg1"/>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7" name="直線コネクタ 6"/>
          <p:cNvCxnSpPr/>
          <p:nvPr userDrawn="1"/>
        </p:nvCxnSpPr>
        <p:spPr>
          <a:xfrm>
            <a:off x="2628900" y="3911600"/>
            <a:ext cx="156591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タイトル 1"/>
          <p:cNvSpPr>
            <a:spLocks noGrp="1"/>
          </p:cNvSpPr>
          <p:nvPr>
            <p:ph type="title" hasCustomPrompt="1"/>
          </p:nvPr>
        </p:nvSpPr>
        <p:spPr>
          <a:xfrm>
            <a:off x="2628900" y="2738355"/>
            <a:ext cx="13030200" cy="1077996"/>
          </a:xfrm>
        </p:spPr>
        <p:txBody>
          <a:bodyPr anchor="b"/>
          <a:lstStyle>
            <a:lvl1pPr algn="l">
              <a:lnSpc>
                <a:spcPct val="100000"/>
              </a:lnSpc>
              <a:defRPr>
                <a:solidFill>
                  <a:schemeClr val="bg1"/>
                </a:solidFill>
              </a:defRPr>
            </a:lvl1pPr>
          </a:lstStyle>
          <a:p>
            <a:r>
              <a:rPr kumimoji="1" lang="ja-JP" altLang="en-US" dirty="0"/>
              <a:t>スライドのタイトル</a:t>
            </a:r>
          </a:p>
        </p:txBody>
      </p:sp>
    </p:spTree>
    <p:extLst>
      <p:ext uri="{BB962C8B-B14F-4D97-AF65-F5344CB8AC3E}">
        <p14:creationId xmlns:p14="http://schemas.microsoft.com/office/powerpoint/2010/main" val="8214543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箇条書きスライド - 画面いっぱ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2628900" y="1549400"/>
            <a:ext cx="13030200" cy="8072438"/>
          </a:xfrm>
        </p:spPr>
        <p:txBody>
          <a:bodyPr anchor="ctr">
            <a:normAutofit/>
          </a:bodyPr>
          <a:lstStyle>
            <a:lvl1pPr marL="457200" indent="-457200" algn="l">
              <a:lnSpc>
                <a:spcPct val="120000"/>
              </a:lnSpc>
              <a:spcBef>
                <a:spcPts val="24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Tree>
    <p:extLst>
      <p:ext uri="{BB962C8B-B14F-4D97-AF65-F5344CB8AC3E}">
        <p14:creationId xmlns:p14="http://schemas.microsoft.com/office/powerpoint/2010/main" val="411077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つのキーワー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cxnSp>
        <p:nvCxnSpPr>
          <p:cNvPr id="7" name="直線コネクタ 6"/>
          <p:cNvCxnSpPr/>
          <p:nvPr userDrawn="1"/>
        </p:nvCxnSpPr>
        <p:spPr>
          <a:xfrm>
            <a:off x="5375812" y="2111045"/>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2" name="テキスト プレースホルダー 5"/>
          <p:cNvSpPr>
            <a:spLocks noGrp="1"/>
          </p:cNvSpPr>
          <p:nvPr>
            <p:ph type="body" sz="quarter" idx="13" hasCustomPrompt="1"/>
          </p:nvPr>
        </p:nvSpPr>
        <p:spPr>
          <a:xfrm>
            <a:off x="927100" y="2439309"/>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3" name="テキスト プレースホルダー 5"/>
          <p:cNvSpPr>
            <a:spLocks noGrp="1"/>
          </p:cNvSpPr>
          <p:nvPr>
            <p:ph type="body" sz="quarter" idx="12" hasCustomPrompt="1"/>
          </p:nvPr>
        </p:nvSpPr>
        <p:spPr>
          <a:xfrm>
            <a:off x="5501836" y="2275176"/>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4" name="直線コネクタ 13"/>
          <p:cNvCxnSpPr/>
          <p:nvPr userDrawn="1"/>
        </p:nvCxnSpPr>
        <p:spPr>
          <a:xfrm>
            <a:off x="5375812" y="3914594"/>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5" name="テキスト プレースホルダー 5"/>
          <p:cNvSpPr>
            <a:spLocks noGrp="1"/>
          </p:cNvSpPr>
          <p:nvPr>
            <p:ph type="body" sz="quarter" idx="14" hasCustomPrompt="1"/>
          </p:nvPr>
        </p:nvSpPr>
        <p:spPr>
          <a:xfrm>
            <a:off x="927100" y="4242858"/>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6" name="テキスト プレースホルダー 5"/>
          <p:cNvSpPr>
            <a:spLocks noGrp="1"/>
          </p:cNvSpPr>
          <p:nvPr>
            <p:ph type="body" sz="quarter" idx="15" hasCustomPrompt="1"/>
          </p:nvPr>
        </p:nvSpPr>
        <p:spPr>
          <a:xfrm>
            <a:off x="5501836" y="4078725"/>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7" name="直線コネクタ 16"/>
          <p:cNvCxnSpPr/>
          <p:nvPr userDrawn="1"/>
        </p:nvCxnSpPr>
        <p:spPr>
          <a:xfrm>
            <a:off x="5375812" y="5718143"/>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18" name="テキスト プレースホルダー 5"/>
          <p:cNvSpPr>
            <a:spLocks noGrp="1"/>
          </p:cNvSpPr>
          <p:nvPr>
            <p:ph type="body" sz="quarter" idx="16" hasCustomPrompt="1"/>
          </p:nvPr>
        </p:nvSpPr>
        <p:spPr>
          <a:xfrm>
            <a:off x="927100" y="6046407"/>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19" name="テキスト プレースホルダー 5"/>
          <p:cNvSpPr>
            <a:spLocks noGrp="1"/>
          </p:cNvSpPr>
          <p:nvPr>
            <p:ph type="body" sz="quarter" idx="17" hasCustomPrompt="1"/>
          </p:nvPr>
        </p:nvSpPr>
        <p:spPr>
          <a:xfrm>
            <a:off x="5501836" y="588227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20" name="直線コネクタ 19"/>
          <p:cNvCxnSpPr/>
          <p:nvPr userDrawn="1"/>
        </p:nvCxnSpPr>
        <p:spPr>
          <a:xfrm>
            <a:off x="5375812" y="7521693"/>
            <a:ext cx="0" cy="1538385"/>
          </a:xfrm>
          <a:prstGeom prst="line">
            <a:avLst/>
          </a:prstGeom>
        </p:spPr>
        <p:style>
          <a:lnRef idx="1">
            <a:schemeClr val="accent1"/>
          </a:lnRef>
          <a:fillRef idx="0">
            <a:schemeClr val="accent1"/>
          </a:fillRef>
          <a:effectRef idx="0">
            <a:schemeClr val="accent1"/>
          </a:effectRef>
          <a:fontRef idx="minor">
            <a:schemeClr val="tx1"/>
          </a:fontRef>
        </p:style>
      </p:cxnSp>
      <p:sp>
        <p:nvSpPr>
          <p:cNvPr id="21" name="テキスト プレースホルダー 5"/>
          <p:cNvSpPr>
            <a:spLocks noGrp="1"/>
          </p:cNvSpPr>
          <p:nvPr>
            <p:ph type="body" sz="quarter" idx="18" hasCustomPrompt="1"/>
          </p:nvPr>
        </p:nvSpPr>
        <p:spPr>
          <a:xfrm>
            <a:off x="927100" y="7849957"/>
            <a:ext cx="4322689" cy="881856"/>
          </a:xfrm>
        </p:spPr>
        <p:txBody>
          <a:bodyPr anchor="ctr">
            <a:normAutofit/>
          </a:bodyPr>
          <a:lstStyle>
            <a:lvl1pPr marL="0" indent="0" algn="r">
              <a:lnSpc>
                <a:spcPct val="100000"/>
              </a:lnSpc>
              <a:spcBef>
                <a:spcPts val="0"/>
              </a:spcBef>
              <a:buNone/>
              <a:defRPr sz="3600">
                <a:solidFill>
                  <a:schemeClr val="accent1"/>
                </a:solidFill>
                <a:latin typeface="+mn-ea"/>
                <a:ea typeface="+mn-ea"/>
                <a:cs typeface="Spica Neue P Bold" panose="02000803000000000000" pitchFamily="2" charset="-128"/>
              </a:defRPr>
            </a:lvl1pPr>
          </a:lstStyle>
          <a:p>
            <a:pPr lvl="0"/>
            <a:r>
              <a:rPr kumimoji="1" lang="ja-JP" altLang="en-US" dirty="0"/>
              <a:t>キーワード</a:t>
            </a:r>
            <a:endParaRPr kumimoji="1" lang="en-US" altLang="ja-JP" dirty="0"/>
          </a:p>
        </p:txBody>
      </p:sp>
      <p:sp>
        <p:nvSpPr>
          <p:cNvPr id="22" name="テキスト プレースホルダー 5"/>
          <p:cNvSpPr>
            <a:spLocks noGrp="1"/>
          </p:cNvSpPr>
          <p:nvPr>
            <p:ph type="body" sz="quarter" idx="19" hasCustomPrompt="1"/>
          </p:nvPr>
        </p:nvSpPr>
        <p:spPr>
          <a:xfrm>
            <a:off x="5501836" y="7685824"/>
            <a:ext cx="11916116" cy="1210121"/>
          </a:xfrm>
        </p:spPr>
        <p:txBody>
          <a:bodyPr anchor="ctr">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1938223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左に画像を挿入できるレイアウト - 箇条書き">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6" name="テキスト プレースホルダー 5"/>
          <p:cNvSpPr>
            <a:spLocks noGrp="1"/>
          </p:cNvSpPr>
          <p:nvPr>
            <p:ph type="body" sz="quarter" idx="12" hasCustomPrompt="1"/>
          </p:nvPr>
        </p:nvSpPr>
        <p:spPr>
          <a:xfrm>
            <a:off x="7677053" y="2110512"/>
            <a:ext cx="9175847" cy="6892118"/>
          </a:xfrm>
        </p:spPr>
        <p:txBody>
          <a:bodyPr anchor="ctr">
            <a:normAutofit/>
          </a:bodyPr>
          <a:lstStyle>
            <a:lvl1pPr marL="457200" indent="-457200" algn="l">
              <a:lnSpc>
                <a:spcPct val="120000"/>
              </a:lnSpc>
              <a:spcBef>
                <a:spcPts val="2400"/>
              </a:spcBef>
              <a:buClr>
                <a:schemeClr val="accent1"/>
              </a:buClr>
              <a:buFont typeface="Wingdings" panose="05000000000000000000" pitchFamily="2" charset="2"/>
              <a:buChar char="n"/>
              <a:defRPr sz="3200"/>
            </a:lvl1pPr>
            <a:lvl2pPr>
              <a:lnSpc>
                <a:spcPct val="120000"/>
              </a:lnSpc>
              <a:defRPr/>
            </a:lvl2pPr>
            <a:lvl3pPr>
              <a:lnSpc>
                <a:spcPct val="120000"/>
              </a:lnSpc>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
        <p:nvSpPr>
          <p:cNvPr id="8" name="図プレースホルダー 7"/>
          <p:cNvSpPr>
            <a:spLocks noGrp="1"/>
          </p:cNvSpPr>
          <p:nvPr>
            <p:ph type="pic" sz="quarter" idx="13"/>
          </p:nvPr>
        </p:nvSpPr>
        <p:spPr>
          <a:xfrm>
            <a:off x="1645920" y="2110511"/>
            <a:ext cx="5776546" cy="6892119"/>
          </a:xfrm>
          <a:solidFill>
            <a:schemeClr val="accent1">
              <a:lumMod val="20000"/>
              <a:lumOff val="80000"/>
            </a:schemeClr>
          </a:solidFill>
          <a:effectLst>
            <a:outerShdw dist="127000" dir="2700000" algn="tl" rotWithShape="0">
              <a:schemeClr val="accent1"/>
            </a:outerShdw>
          </a:effectLst>
        </p:spPr>
        <p:txBody>
          <a:bodyPr>
            <a:normAutofit/>
          </a:bodyPr>
          <a:lstStyle>
            <a:lvl1pPr>
              <a:defRPr sz="2400"/>
            </a:lvl1pPr>
          </a:lstStyle>
          <a:p>
            <a:endParaRPr kumimoji="1" lang="ja-JP" altLang="en-US"/>
          </a:p>
        </p:txBody>
      </p:sp>
    </p:spTree>
    <p:extLst>
      <p:ext uri="{BB962C8B-B14F-4D97-AF65-F5344CB8AC3E}">
        <p14:creationId xmlns:p14="http://schemas.microsoft.com/office/powerpoint/2010/main" val="464324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順番説明用 - 1">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8" name="テキスト プレースホルダー 5"/>
          <p:cNvSpPr>
            <a:spLocks noGrp="1"/>
          </p:cNvSpPr>
          <p:nvPr>
            <p:ph type="body" sz="quarter" idx="14" hasCustomPrompt="1"/>
          </p:nvPr>
        </p:nvSpPr>
        <p:spPr>
          <a:xfrm>
            <a:off x="2628900" y="2101453"/>
            <a:ext cx="14986000" cy="5031978"/>
          </a:xfrm>
        </p:spPr>
        <p:txBody>
          <a:bodyPr anchor="ctr">
            <a:normAutofit/>
          </a:bodyPr>
          <a:lstStyle>
            <a:lvl1pPr marL="742950" indent="-792000" algn="l">
              <a:lnSpc>
                <a:spcPct val="120000"/>
              </a:lnSpc>
              <a:spcBef>
                <a:spcPts val="3000"/>
              </a:spcBef>
              <a:buClr>
                <a:schemeClr val="accent1"/>
              </a:buClr>
              <a:buSzPct val="150000"/>
              <a:buFont typeface="+mj-lt"/>
              <a:buAutoNum type="arabicPeriod"/>
              <a:defRPr sz="3600">
                <a:solidFill>
                  <a:schemeClr val="tx1"/>
                </a:solidFill>
              </a:defRPr>
            </a:lvl1pPr>
          </a:lstStyle>
          <a:p>
            <a:pPr lvl="0"/>
            <a:r>
              <a:rPr kumimoji="1" lang="ja-JP" altLang="en-US" dirty="0"/>
              <a:t>テキストを入力</a:t>
            </a:r>
            <a:endParaRPr kumimoji="1" lang="en-US" altLang="ja-JP" dirty="0"/>
          </a:p>
        </p:txBody>
      </p:sp>
      <p:sp>
        <p:nvSpPr>
          <p:cNvPr id="9" name="テキスト プレースホルダー 5"/>
          <p:cNvSpPr>
            <a:spLocks noGrp="1"/>
          </p:cNvSpPr>
          <p:nvPr>
            <p:ph type="body" sz="quarter" idx="12" hasCustomPrompt="1"/>
          </p:nvPr>
        </p:nvSpPr>
        <p:spPr>
          <a:xfrm>
            <a:off x="2628900" y="7458869"/>
            <a:ext cx="13030200" cy="1989931"/>
          </a:xfrm>
        </p:spPr>
        <p:txBody>
          <a:bodyPr anchor="t">
            <a:normAutofit/>
          </a:bodyPr>
          <a:lstStyle>
            <a:lvl1pPr marL="0" indent="0" algn="l">
              <a:lnSpc>
                <a:spcPct val="120000"/>
              </a:lnSpc>
              <a:spcBef>
                <a:spcPts val="0"/>
              </a:spcBef>
              <a:buNone/>
              <a:defRPr sz="2800">
                <a:solidFill>
                  <a:schemeClr val="tx1"/>
                </a:solidFill>
              </a:defRPr>
            </a:lvl1pPr>
          </a:lstStyle>
          <a:p>
            <a:pPr lvl="0"/>
            <a:r>
              <a:rPr kumimoji="1" lang="ja-JP" altLang="en-US" dirty="0"/>
              <a:t>テキストを入力</a:t>
            </a:r>
            <a:endParaRPr kumimoji="1" lang="en-US" altLang="ja-JP" dirty="0"/>
          </a:p>
        </p:txBody>
      </p:sp>
      <p:cxnSp>
        <p:nvCxnSpPr>
          <p:cNvPr id="10" name="直線コネクタ 9"/>
          <p:cNvCxnSpPr/>
          <p:nvPr userDrawn="1"/>
        </p:nvCxnSpPr>
        <p:spPr>
          <a:xfrm>
            <a:off x="2628900" y="7306469"/>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9447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ヘッダーとフッターのみ">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dirty="0"/>
              <a:t>スライドのタイトル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Tree>
    <p:extLst>
      <p:ext uri="{BB962C8B-B14F-4D97-AF65-F5344CB8AC3E}">
        <p14:creationId xmlns:p14="http://schemas.microsoft.com/office/powerpoint/2010/main" val="18591114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タイトルスライド - シンプル">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4403704"/>
            <a:ext cx="16878300" cy="1478004"/>
          </a:xfrm>
        </p:spPr>
        <p:txBody>
          <a:bodyPr>
            <a:normAutofit/>
          </a:bodyPr>
          <a:lstStyle>
            <a:lvl1pPr algn="ctr">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1478294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タイトルスライド - サブタイトル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3830596"/>
            <a:ext cx="16878300" cy="1478004"/>
          </a:xfrm>
        </p:spPr>
        <p:txBody>
          <a:bodyPr anchor="b">
            <a:normAutofit/>
          </a:bodyPr>
          <a:lstStyle>
            <a:lvl1pPr algn="ctr">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4" name="テキスト プレースホルダー 5"/>
          <p:cNvSpPr>
            <a:spLocks noGrp="1"/>
          </p:cNvSpPr>
          <p:nvPr>
            <p:ph type="body" sz="quarter" idx="13" hasCustomPrompt="1"/>
          </p:nvPr>
        </p:nvSpPr>
        <p:spPr>
          <a:xfrm>
            <a:off x="2628900" y="5308600"/>
            <a:ext cx="13030200" cy="1473200"/>
          </a:xfrm>
        </p:spPr>
        <p:txBody>
          <a:bodyPr anchor="t">
            <a:normAutofit/>
          </a:bodyPr>
          <a:lstStyle>
            <a:lvl1pPr marL="0" indent="0" algn="ctr">
              <a:lnSpc>
                <a:spcPct val="130000"/>
              </a:lnSpc>
              <a:spcBef>
                <a:spcPts val="0"/>
              </a:spcBef>
              <a:buNone/>
              <a:defRPr sz="2800">
                <a:solidFill>
                  <a:schemeClr val="tx1"/>
                </a:solidFill>
              </a:defRPr>
            </a:lvl1pPr>
          </a:lstStyle>
          <a:p>
            <a:pPr lvl="0"/>
            <a:r>
              <a:rPr kumimoji="1" lang="ja-JP" altLang="en-US" dirty="0"/>
              <a:t>サブタイトル</a:t>
            </a:r>
            <a:endParaRPr kumimoji="1" lang="en-US" altLang="ja-JP" dirty="0"/>
          </a:p>
        </p:txBody>
      </p:sp>
    </p:spTree>
    <p:extLst>
      <p:ext uri="{BB962C8B-B14F-4D97-AF65-F5344CB8AC3E}">
        <p14:creationId xmlns:p14="http://schemas.microsoft.com/office/powerpoint/2010/main" val="29719164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タイトルスライド - サブタイトル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4846596"/>
            <a:ext cx="16878300" cy="1338304"/>
          </a:xfrm>
        </p:spPr>
        <p:txBody>
          <a:bodyPr anchor="t">
            <a:normAutofit/>
          </a:bodyPr>
          <a:lstStyle>
            <a:lvl1pPr algn="ctr">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4" name="テキスト プレースホルダー 5"/>
          <p:cNvSpPr>
            <a:spLocks noGrp="1"/>
          </p:cNvSpPr>
          <p:nvPr>
            <p:ph type="body" sz="quarter" idx="13" hasCustomPrompt="1"/>
          </p:nvPr>
        </p:nvSpPr>
        <p:spPr>
          <a:xfrm>
            <a:off x="2628900" y="3937000"/>
            <a:ext cx="13030200" cy="909596"/>
          </a:xfrm>
        </p:spPr>
        <p:txBody>
          <a:bodyPr anchor="b">
            <a:normAutofit/>
          </a:bodyPr>
          <a:lstStyle>
            <a:lvl1pPr marL="0" indent="0" algn="ctr">
              <a:lnSpc>
                <a:spcPct val="130000"/>
              </a:lnSpc>
              <a:spcBef>
                <a:spcPts val="0"/>
              </a:spcBef>
              <a:buNone/>
              <a:defRPr sz="2800">
                <a:solidFill>
                  <a:schemeClr val="tx1"/>
                </a:solidFill>
              </a:defRPr>
            </a:lvl1pPr>
          </a:lstStyle>
          <a:p>
            <a:pPr lvl="0"/>
            <a:r>
              <a:rPr kumimoji="1" lang="ja-JP" altLang="en-US" dirty="0"/>
              <a:t>サブタイトル</a:t>
            </a:r>
            <a:endParaRPr kumimoji="1" lang="en-US" altLang="ja-JP" dirty="0"/>
          </a:p>
        </p:txBody>
      </p:sp>
    </p:spTree>
    <p:extLst>
      <p:ext uri="{BB962C8B-B14F-4D97-AF65-F5344CB8AC3E}">
        <p14:creationId xmlns:p14="http://schemas.microsoft.com/office/powerpoint/2010/main" val="3234456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タイトルスライド - サブタイトル 3">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4846596"/>
            <a:ext cx="16878300" cy="1338304"/>
          </a:xfrm>
        </p:spPr>
        <p:txBody>
          <a:bodyPr anchor="t">
            <a:normAutofit/>
          </a:bodyPr>
          <a:lstStyle>
            <a:lvl1pPr algn="ctr">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4" name="テキスト プレースホルダー 5"/>
          <p:cNvSpPr>
            <a:spLocks noGrp="1"/>
          </p:cNvSpPr>
          <p:nvPr>
            <p:ph type="body" sz="quarter" idx="13" hasCustomPrompt="1"/>
          </p:nvPr>
        </p:nvSpPr>
        <p:spPr>
          <a:xfrm>
            <a:off x="2628900" y="3937000"/>
            <a:ext cx="13030200" cy="909596"/>
          </a:xfrm>
        </p:spPr>
        <p:txBody>
          <a:bodyPr anchor="b">
            <a:normAutofit/>
          </a:bodyPr>
          <a:lstStyle>
            <a:lvl1pPr marL="0" indent="0" algn="ctr">
              <a:lnSpc>
                <a:spcPct val="130000"/>
              </a:lnSpc>
              <a:spcBef>
                <a:spcPts val="0"/>
              </a:spcBef>
              <a:buNone/>
              <a:defRPr sz="2800">
                <a:solidFill>
                  <a:schemeClr val="tx1"/>
                </a:solidFill>
              </a:defRPr>
            </a:lvl1pPr>
          </a:lstStyle>
          <a:p>
            <a:pPr lvl="0"/>
            <a:r>
              <a:rPr kumimoji="1" lang="ja-JP" altLang="en-US" dirty="0"/>
              <a:t>サブタイトル</a:t>
            </a:r>
            <a:endParaRPr kumimoji="1" lang="en-US" altLang="ja-JP" dirty="0"/>
          </a:p>
        </p:txBody>
      </p:sp>
      <p:sp>
        <p:nvSpPr>
          <p:cNvPr id="5" name="図プレースホルダー 4"/>
          <p:cNvSpPr>
            <a:spLocks noGrp="1"/>
          </p:cNvSpPr>
          <p:nvPr>
            <p:ph type="pic" sz="quarter" idx="14"/>
          </p:nvPr>
        </p:nvSpPr>
        <p:spPr>
          <a:xfrm>
            <a:off x="8570687" y="2790374"/>
            <a:ext cx="1146627" cy="1146626"/>
          </a:xfrm>
          <a:noFill/>
        </p:spPr>
        <p:txBody>
          <a:bodyPr>
            <a:normAutofit/>
          </a:bodyPr>
          <a:lstStyle>
            <a:lvl1pPr>
              <a:defRPr sz="1800"/>
            </a:lvl1pPr>
          </a:lstStyle>
          <a:p>
            <a:endParaRPr kumimoji="1" lang="ja-JP" altLang="en-US" dirty="0"/>
          </a:p>
        </p:txBody>
      </p:sp>
    </p:spTree>
    <p:extLst>
      <p:ext uri="{BB962C8B-B14F-4D97-AF65-F5344CB8AC3E}">
        <p14:creationId xmlns:p14="http://schemas.microsoft.com/office/powerpoint/2010/main" val="3483472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タイトルスライド - 矩形">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3505200" y="4494202"/>
            <a:ext cx="14077950" cy="1095406"/>
          </a:xfrm>
        </p:spPr>
        <p:txBody>
          <a:bodyPr anchor="b">
            <a:normAutofit/>
          </a:bodyPr>
          <a:lstStyle>
            <a:lvl1pPr algn="l">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3517900" y="5791210"/>
            <a:ext cx="13030200" cy="2024856"/>
          </a:xfrm>
        </p:spPr>
        <p:txBody>
          <a:bodyPr anchor="t">
            <a:normAutofit/>
          </a:bodyPr>
          <a:lstStyle>
            <a:lvl1pPr marL="0" indent="0" algn="l">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4" name="正方形/長方形 3"/>
          <p:cNvSpPr/>
          <p:nvPr userDrawn="1"/>
        </p:nvSpPr>
        <p:spPr>
          <a:xfrm>
            <a:off x="0" y="4494202"/>
            <a:ext cx="3238500" cy="1297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986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タイトルスライド - 矩形とサブタイトル">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3479800" y="4986296"/>
            <a:ext cx="14243050" cy="1135104"/>
          </a:xfrm>
        </p:spPr>
        <p:txBody>
          <a:bodyPr anchor="t">
            <a:normAutofit/>
          </a:bodyPr>
          <a:lstStyle>
            <a:lvl1pPr algn="l">
              <a:lnSpc>
                <a:spcPct val="100000"/>
              </a:lnSpc>
              <a:defRPr sz="5400">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4" name="テキスト プレースホルダー 5"/>
          <p:cNvSpPr>
            <a:spLocks noGrp="1"/>
          </p:cNvSpPr>
          <p:nvPr>
            <p:ph type="body" sz="quarter" idx="13" hasCustomPrompt="1"/>
          </p:nvPr>
        </p:nvSpPr>
        <p:spPr>
          <a:xfrm>
            <a:off x="3505200" y="4152900"/>
            <a:ext cx="12319000" cy="909596"/>
          </a:xfrm>
        </p:spPr>
        <p:txBody>
          <a:bodyPr anchor="b">
            <a:normAutofit/>
          </a:bodyPr>
          <a:lstStyle>
            <a:lvl1pPr marL="0" indent="0" algn="l">
              <a:lnSpc>
                <a:spcPct val="130000"/>
              </a:lnSpc>
              <a:spcBef>
                <a:spcPts val="0"/>
              </a:spcBef>
              <a:buNone/>
              <a:defRPr sz="2800">
                <a:solidFill>
                  <a:schemeClr val="tx1"/>
                </a:solidFill>
              </a:defRPr>
            </a:lvl1pPr>
          </a:lstStyle>
          <a:p>
            <a:pPr lvl="0"/>
            <a:r>
              <a:rPr kumimoji="1" lang="ja-JP" altLang="en-US" dirty="0"/>
              <a:t>サブタイトル</a:t>
            </a:r>
            <a:endParaRPr kumimoji="1" lang="en-US" altLang="ja-JP" dirty="0"/>
          </a:p>
        </p:txBody>
      </p:sp>
      <p:sp>
        <p:nvSpPr>
          <p:cNvPr id="5" name="正方形/長方形 4"/>
          <p:cNvSpPr/>
          <p:nvPr userDrawn="1"/>
        </p:nvSpPr>
        <p:spPr>
          <a:xfrm>
            <a:off x="0" y="4494202"/>
            <a:ext cx="3238500" cy="1297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400843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タイトルスライド - 画像 - 1">
    <p:spTree>
      <p:nvGrpSpPr>
        <p:cNvPr id="1" name=""/>
        <p:cNvGrpSpPr/>
        <p:nvPr/>
      </p:nvGrpSpPr>
      <p:grpSpPr>
        <a:xfrm>
          <a:off x="0" y="0"/>
          <a:ext cx="0" cy="0"/>
          <a:chOff x="0" y="0"/>
          <a:chExt cx="0" cy="0"/>
        </a:xfrm>
      </p:grpSpPr>
      <p:sp>
        <p:nvSpPr>
          <p:cNvPr id="6" name="図プレースホルダー 3"/>
          <p:cNvSpPr>
            <a:spLocks noGrp="1"/>
          </p:cNvSpPr>
          <p:nvPr>
            <p:ph type="pic" sz="quarter" idx="10"/>
          </p:nvPr>
        </p:nvSpPr>
        <p:spPr>
          <a:xfrm>
            <a:off x="0" y="0"/>
            <a:ext cx="18288000" cy="10285413"/>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10" name="テキスト プレースホルダー 5"/>
          <p:cNvSpPr>
            <a:spLocks noGrp="1"/>
          </p:cNvSpPr>
          <p:nvPr>
            <p:ph type="body" sz="quarter" idx="14" hasCustomPrompt="1"/>
          </p:nvPr>
        </p:nvSpPr>
        <p:spPr>
          <a:xfrm>
            <a:off x="9144000" y="0"/>
            <a:ext cx="9144000" cy="10285413"/>
          </a:xfrm>
          <a:solidFill>
            <a:schemeClr val="accent1">
              <a:alpha val="30000"/>
            </a:schemeClr>
          </a:solidFill>
        </p:spPr>
        <p:txBody>
          <a:bodyPr anchor="b">
            <a:normAutofit/>
          </a:bodyPr>
          <a:lstStyle>
            <a:lvl1pPr marL="0" indent="0" algn="l">
              <a:lnSpc>
                <a:spcPct val="130000"/>
              </a:lnSpc>
              <a:spcBef>
                <a:spcPts val="0"/>
              </a:spcBef>
              <a:buNone/>
              <a:defRPr sz="2800">
                <a:solidFill>
                  <a:schemeClr val="tx1"/>
                </a:solidFill>
              </a:defRPr>
            </a:lvl1pPr>
          </a:lstStyle>
          <a:p>
            <a:pPr lvl="0"/>
            <a:r>
              <a:rPr kumimoji="1" lang="en-US" altLang="ja-JP" dirty="0"/>
              <a:t> </a:t>
            </a:r>
          </a:p>
        </p:txBody>
      </p:sp>
      <p:sp>
        <p:nvSpPr>
          <p:cNvPr id="8" name="テキスト プレースホルダー 5"/>
          <p:cNvSpPr>
            <a:spLocks noGrp="1"/>
          </p:cNvSpPr>
          <p:nvPr>
            <p:ph type="body" sz="quarter" idx="12" hasCustomPrompt="1"/>
          </p:nvPr>
        </p:nvSpPr>
        <p:spPr>
          <a:xfrm>
            <a:off x="9417956" y="7924800"/>
            <a:ext cx="8449130" cy="2024856"/>
          </a:xfrm>
        </p:spPr>
        <p:txBody>
          <a:bodyPr anchor="b">
            <a:normAutofit/>
          </a:bodyPr>
          <a:lstStyle>
            <a:lvl1pPr marL="0" indent="0" algn="ctr">
              <a:lnSpc>
                <a:spcPct val="130000"/>
              </a:lnSpc>
              <a:spcBef>
                <a:spcPts val="0"/>
              </a:spcBef>
              <a:buNone/>
              <a:defRPr sz="2400">
                <a:solidFill>
                  <a:schemeClr val="bg1"/>
                </a:solidFill>
              </a:defRPr>
            </a:lvl1pPr>
          </a:lstStyle>
          <a:p>
            <a:pPr lvl="0"/>
            <a:r>
              <a:rPr kumimoji="1" lang="ja-JP" altLang="en-US" dirty="0"/>
              <a:t>テキストを入力</a:t>
            </a:r>
            <a:endParaRPr kumimoji="1" lang="en-US" altLang="ja-JP" dirty="0"/>
          </a:p>
        </p:txBody>
      </p:sp>
      <p:sp>
        <p:nvSpPr>
          <p:cNvPr id="7" name="タイトル 1"/>
          <p:cNvSpPr>
            <a:spLocks noGrp="1"/>
          </p:cNvSpPr>
          <p:nvPr>
            <p:ph type="title" hasCustomPrompt="1"/>
          </p:nvPr>
        </p:nvSpPr>
        <p:spPr>
          <a:xfrm>
            <a:off x="9392557" y="5160468"/>
            <a:ext cx="8474529" cy="1820904"/>
          </a:xfrm>
        </p:spPr>
        <p:txBody>
          <a:bodyPr anchor="t">
            <a:normAutofit/>
          </a:bodyPr>
          <a:lstStyle>
            <a:lvl1pPr algn="ctr">
              <a:lnSpc>
                <a:spcPct val="100000"/>
              </a:lnSpc>
              <a:defRPr sz="4400">
                <a:solidFill>
                  <a:schemeClr val="bg1"/>
                </a:solidFill>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9" name="テキスト プレースホルダー 5"/>
          <p:cNvSpPr>
            <a:spLocks noGrp="1"/>
          </p:cNvSpPr>
          <p:nvPr>
            <p:ph type="body" sz="quarter" idx="13" hasCustomPrompt="1"/>
          </p:nvPr>
        </p:nvSpPr>
        <p:spPr>
          <a:xfrm>
            <a:off x="9417957" y="4269016"/>
            <a:ext cx="8450833" cy="909596"/>
          </a:xfrm>
        </p:spPr>
        <p:txBody>
          <a:bodyPr anchor="b">
            <a:normAutofit/>
          </a:bodyPr>
          <a:lstStyle>
            <a:lvl1pPr marL="0" indent="0" algn="ctr">
              <a:lnSpc>
                <a:spcPct val="130000"/>
              </a:lnSpc>
              <a:spcBef>
                <a:spcPts val="0"/>
              </a:spcBef>
              <a:buNone/>
              <a:defRPr sz="2800">
                <a:solidFill>
                  <a:schemeClr val="bg1"/>
                </a:solidFill>
              </a:defRPr>
            </a:lvl1pPr>
          </a:lstStyle>
          <a:p>
            <a:pPr lvl="0"/>
            <a:r>
              <a:rPr kumimoji="1" lang="ja-JP" altLang="en-US" dirty="0"/>
              <a:t>サブタイトル</a:t>
            </a:r>
            <a:endParaRPr kumimoji="1" lang="en-US" altLang="ja-JP" dirty="0"/>
          </a:p>
        </p:txBody>
      </p:sp>
    </p:spTree>
    <p:extLst>
      <p:ext uri="{BB962C8B-B14F-4D97-AF65-F5344CB8AC3E}">
        <p14:creationId xmlns:p14="http://schemas.microsoft.com/office/powerpoint/2010/main" val="32110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タイトルスライド - 画像 - 2">
    <p:spTree>
      <p:nvGrpSpPr>
        <p:cNvPr id="1" name=""/>
        <p:cNvGrpSpPr/>
        <p:nvPr/>
      </p:nvGrpSpPr>
      <p:grpSpPr>
        <a:xfrm>
          <a:off x="0" y="0"/>
          <a:ext cx="0" cy="0"/>
          <a:chOff x="0" y="0"/>
          <a:chExt cx="0" cy="0"/>
        </a:xfrm>
      </p:grpSpPr>
      <p:sp>
        <p:nvSpPr>
          <p:cNvPr id="6" name="図プレースホルダー 3"/>
          <p:cNvSpPr>
            <a:spLocks noGrp="1"/>
          </p:cNvSpPr>
          <p:nvPr>
            <p:ph type="pic" sz="quarter" idx="10"/>
          </p:nvPr>
        </p:nvSpPr>
        <p:spPr>
          <a:xfrm>
            <a:off x="0" y="0"/>
            <a:ext cx="18288000" cy="10285413"/>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10" name="テキスト プレースホルダー 5"/>
          <p:cNvSpPr>
            <a:spLocks noGrp="1"/>
          </p:cNvSpPr>
          <p:nvPr>
            <p:ph type="body" sz="quarter" idx="14" hasCustomPrompt="1"/>
          </p:nvPr>
        </p:nvSpPr>
        <p:spPr>
          <a:xfrm>
            <a:off x="0" y="5878287"/>
            <a:ext cx="18288000" cy="3381828"/>
          </a:xfrm>
          <a:solidFill>
            <a:schemeClr val="accent1">
              <a:alpha val="30000"/>
            </a:schemeClr>
          </a:solidFill>
        </p:spPr>
        <p:txBody>
          <a:bodyPr anchor="b">
            <a:normAutofit/>
          </a:bodyPr>
          <a:lstStyle>
            <a:lvl1pPr marL="0" indent="0" algn="l">
              <a:lnSpc>
                <a:spcPct val="130000"/>
              </a:lnSpc>
              <a:spcBef>
                <a:spcPts val="0"/>
              </a:spcBef>
              <a:buNone/>
              <a:defRPr sz="2800">
                <a:solidFill>
                  <a:schemeClr val="tx1"/>
                </a:solidFill>
              </a:defRPr>
            </a:lvl1pPr>
          </a:lstStyle>
          <a:p>
            <a:pPr lvl="0"/>
            <a:r>
              <a:rPr kumimoji="1" lang="en-US" altLang="ja-JP" dirty="0"/>
              <a:t> </a:t>
            </a:r>
          </a:p>
        </p:txBody>
      </p:sp>
      <p:sp>
        <p:nvSpPr>
          <p:cNvPr id="8" name="テキスト プレースホルダー 5"/>
          <p:cNvSpPr>
            <a:spLocks noGrp="1"/>
          </p:cNvSpPr>
          <p:nvPr>
            <p:ph type="body" sz="quarter" idx="12" hasCustomPrompt="1"/>
          </p:nvPr>
        </p:nvSpPr>
        <p:spPr>
          <a:xfrm>
            <a:off x="3671661" y="8069943"/>
            <a:ext cx="10944679" cy="1008856"/>
          </a:xfrm>
        </p:spPr>
        <p:txBody>
          <a:bodyPr anchor="b">
            <a:normAutofit/>
          </a:bodyPr>
          <a:lstStyle>
            <a:lvl1pPr marL="0" indent="0" algn="ctr">
              <a:lnSpc>
                <a:spcPct val="130000"/>
              </a:lnSpc>
              <a:spcBef>
                <a:spcPts val="0"/>
              </a:spcBef>
              <a:buNone/>
              <a:defRPr sz="2400">
                <a:solidFill>
                  <a:schemeClr val="bg1"/>
                </a:solidFill>
              </a:defRPr>
            </a:lvl1pPr>
          </a:lstStyle>
          <a:p>
            <a:pPr lvl="0"/>
            <a:r>
              <a:rPr kumimoji="1" lang="ja-JP" altLang="en-US" dirty="0"/>
              <a:t>テキストを入力</a:t>
            </a:r>
            <a:endParaRPr kumimoji="1" lang="en-US" altLang="ja-JP" dirty="0"/>
          </a:p>
        </p:txBody>
      </p:sp>
      <p:sp>
        <p:nvSpPr>
          <p:cNvPr id="7" name="タイトル 1"/>
          <p:cNvSpPr>
            <a:spLocks noGrp="1"/>
          </p:cNvSpPr>
          <p:nvPr>
            <p:ph type="title" hasCustomPrompt="1"/>
          </p:nvPr>
        </p:nvSpPr>
        <p:spPr>
          <a:xfrm>
            <a:off x="1029597" y="6761719"/>
            <a:ext cx="16228806" cy="996933"/>
          </a:xfrm>
        </p:spPr>
        <p:txBody>
          <a:bodyPr anchor="t">
            <a:normAutofit/>
          </a:bodyPr>
          <a:lstStyle>
            <a:lvl1pPr algn="ctr">
              <a:lnSpc>
                <a:spcPct val="100000"/>
              </a:lnSpc>
              <a:defRPr sz="4800">
                <a:solidFill>
                  <a:schemeClr val="bg1"/>
                </a:solidFill>
                <a:latin typeface="Spica Neue P Bold" panose="02000803000000000000" pitchFamily="2" charset="-128"/>
                <a:ea typeface="Spica Neue P Bold" panose="02000803000000000000" pitchFamily="2" charset="-128"/>
                <a:cs typeface="Spica Neue P Bold" panose="02000803000000000000" pitchFamily="2" charset="-128"/>
              </a:defRPr>
            </a:lvl1pPr>
          </a:lstStyle>
          <a:p>
            <a:r>
              <a:rPr kumimoji="1" lang="ja-JP" altLang="en-US" dirty="0"/>
              <a:t>プレゼンテーションタイトル</a:t>
            </a:r>
          </a:p>
        </p:txBody>
      </p:sp>
      <p:sp>
        <p:nvSpPr>
          <p:cNvPr id="9" name="テキスト プレースホルダー 5"/>
          <p:cNvSpPr>
            <a:spLocks noGrp="1"/>
          </p:cNvSpPr>
          <p:nvPr>
            <p:ph type="body" sz="quarter" idx="13" hasCustomPrompt="1"/>
          </p:nvPr>
        </p:nvSpPr>
        <p:spPr>
          <a:xfrm>
            <a:off x="1052286" y="5870267"/>
            <a:ext cx="16183428" cy="909596"/>
          </a:xfrm>
        </p:spPr>
        <p:txBody>
          <a:bodyPr anchor="b">
            <a:normAutofit/>
          </a:bodyPr>
          <a:lstStyle>
            <a:lvl1pPr marL="0" indent="0" algn="ctr">
              <a:lnSpc>
                <a:spcPct val="130000"/>
              </a:lnSpc>
              <a:spcBef>
                <a:spcPts val="0"/>
              </a:spcBef>
              <a:buNone/>
              <a:defRPr sz="2800">
                <a:solidFill>
                  <a:schemeClr val="bg1"/>
                </a:solidFill>
              </a:defRPr>
            </a:lvl1pPr>
          </a:lstStyle>
          <a:p>
            <a:pPr lvl="0"/>
            <a:r>
              <a:rPr kumimoji="1" lang="ja-JP" altLang="en-US" dirty="0"/>
              <a:t>サブタイトル</a:t>
            </a:r>
            <a:endParaRPr kumimoji="1" lang="en-US" altLang="ja-JP" dirty="0"/>
          </a:p>
        </p:txBody>
      </p:sp>
    </p:spTree>
    <p:extLst>
      <p:ext uri="{BB962C8B-B14F-4D97-AF65-F5344CB8AC3E}">
        <p14:creationId xmlns:p14="http://schemas.microsoft.com/office/powerpoint/2010/main" val="8719508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おわりに -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4403704"/>
            <a:ext cx="16878300" cy="1478004"/>
          </a:xfrm>
        </p:spPr>
        <p:txBody>
          <a:bodyPr>
            <a:normAutofit/>
          </a:bodyPr>
          <a:lstStyle>
            <a:lvl1pPr algn="ctr">
              <a:lnSpc>
                <a:spcPct val="100000"/>
              </a:lnSpc>
              <a:defRPr sz="4800">
                <a:latin typeface="+mj-ea"/>
                <a:ea typeface="+mj-ea"/>
                <a:cs typeface="Spica Neue P Bold" panose="02000803000000000000" pitchFamily="2" charset="-128"/>
              </a:defRPr>
            </a:lvl1pPr>
          </a:lstStyle>
          <a:p>
            <a:r>
              <a:rPr kumimoji="1" lang="ja-JP" altLang="en-US" dirty="0"/>
              <a:t>テキスト</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32489209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おわりに -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704850" y="4994547"/>
            <a:ext cx="16878300" cy="1478004"/>
          </a:xfrm>
        </p:spPr>
        <p:txBody>
          <a:bodyPr anchor="t">
            <a:normAutofit/>
          </a:bodyPr>
          <a:lstStyle>
            <a:lvl1pPr algn="ctr">
              <a:lnSpc>
                <a:spcPct val="100000"/>
              </a:lnSpc>
              <a:defRPr sz="4800">
                <a:latin typeface="+mj-ea"/>
                <a:ea typeface="+mj-ea"/>
                <a:cs typeface="Spica Neue P Bold" panose="02000803000000000000" pitchFamily="2" charset="-128"/>
              </a:defRPr>
            </a:lvl1pPr>
          </a:lstStyle>
          <a:p>
            <a:r>
              <a:rPr kumimoji="1" lang="ja-JP" altLang="en-US" dirty="0"/>
              <a:t>テキスト</a:t>
            </a:r>
          </a:p>
        </p:txBody>
      </p:sp>
      <p:sp>
        <p:nvSpPr>
          <p:cNvPr id="3" name="テキスト プレースホルダー 5"/>
          <p:cNvSpPr>
            <a:spLocks noGrp="1"/>
          </p:cNvSpPr>
          <p:nvPr>
            <p:ph type="body" sz="quarter" idx="12" hasCustomPrompt="1"/>
          </p:nvPr>
        </p:nvSpPr>
        <p:spPr>
          <a:xfrm>
            <a:off x="2628900" y="7924800"/>
            <a:ext cx="13030200" cy="2024856"/>
          </a:xfrm>
        </p:spPr>
        <p:txBody>
          <a:bodyPr anchor="b">
            <a:normAutofit/>
          </a:bodyPr>
          <a:lstStyle>
            <a:lvl1pPr marL="0" indent="0" algn="ctr">
              <a:lnSpc>
                <a:spcPct val="130000"/>
              </a:lnSpc>
              <a:spcBef>
                <a:spcPts val="0"/>
              </a:spcBef>
              <a:buNone/>
              <a:defRPr sz="2400">
                <a:solidFill>
                  <a:schemeClr val="tx2"/>
                </a:solidFill>
              </a:defRPr>
            </a:lvl1pPr>
          </a:lstStyle>
          <a:p>
            <a:pPr lvl="0"/>
            <a:r>
              <a:rPr kumimoji="1" lang="ja-JP" altLang="en-US" dirty="0"/>
              <a:t>テキストを入力</a:t>
            </a:r>
            <a:endParaRPr kumimoji="1" lang="en-US" altLang="ja-JP" dirty="0"/>
          </a:p>
        </p:txBody>
      </p:sp>
      <p:sp>
        <p:nvSpPr>
          <p:cNvPr id="5" name="図プレースホルダー 4"/>
          <p:cNvSpPr>
            <a:spLocks noGrp="1"/>
          </p:cNvSpPr>
          <p:nvPr>
            <p:ph type="pic" sz="quarter" idx="13"/>
          </p:nvPr>
        </p:nvSpPr>
        <p:spPr>
          <a:xfrm>
            <a:off x="8570687" y="3468094"/>
            <a:ext cx="1146627" cy="1146626"/>
          </a:xfrm>
          <a:noFill/>
        </p:spPr>
        <p:txBody>
          <a:bodyPr>
            <a:normAutofit/>
          </a:bodyPr>
          <a:lstStyle>
            <a:lvl1pPr>
              <a:defRPr sz="1800"/>
            </a:lvl1pPr>
          </a:lstStyle>
          <a:p>
            <a:endParaRPr kumimoji="1" lang="ja-JP" altLang="en-US" dirty="0"/>
          </a:p>
        </p:txBody>
      </p:sp>
    </p:spTree>
    <p:extLst>
      <p:ext uri="{BB962C8B-B14F-4D97-AF65-F5344CB8AC3E}">
        <p14:creationId xmlns:p14="http://schemas.microsoft.com/office/powerpoint/2010/main" val="505043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補足 - メインカラーの背景 - 1">
    <p:bg>
      <p:bgPr>
        <a:solidFill>
          <a:schemeClr val="accent1"/>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2392472"/>
            <a:ext cx="18288000" cy="5500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タイトル 1"/>
          <p:cNvSpPr>
            <a:spLocks noGrp="1"/>
          </p:cNvSpPr>
          <p:nvPr>
            <p:ph type="title" hasCustomPrompt="1"/>
          </p:nvPr>
        </p:nvSpPr>
        <p:spPr>
          <a:xfrm>
            <a:off x="704850" y="3178600"/>
            <a:ext cx="16878300" cy="946851"/>
          </a:xfrm>
        </p:spPr>
        <p:txBody>
          <a:bodyPr anchor="b">
            <a:normAutofit/>
          </a:bodyPr>
          <a:lstStyle>
            <a:lvl1pPr algn="ctr">
              <a:lnSpc>
                <a:spcPct val="100000"/>
              </a:lnSpc>
              <a:defRPr sz="4800">
                <a:latin typeface="+mj-ea"/>
                <a:ea typeface="+mj-ea"/>
                <a:cs typeface="Spica Neue P Bold" panose="02000803000000000000" pitchFamily="2" charset="-128"/>
              </a:defRPr>
            </a:lvl1pPr>
          </a:lstStyle>
          <a:p>
            <a:r>
              <a:rPr kumimoji="1" lang="ja-JP" altLang="en-US" dirty="0"/>
              <a:t>テキスト</a:t>
            </a:r>
          </a:p>
        </p:txBody>
      </p:sp>
      <p:sp>
        <p:nvSpPr>
          <p:cNvPr id="7" name="テキスト プレースホルダー 5"/>
          <p:cNvSpPr>
            <a:spLocks noGrp="1"/>
          </p:cNvSpPr>
          <p:nvPr>
            <p:ph type="body" sz="quarter" idx="12" hasCustomPrompt="1"/>
          </p:nvPr>
        </p:nvSpPr>
        <p:spPr>
          <a:xfrm>
            <a:off x="2635251" y="4531628"/>
            <a:ext cx="13253357" cy="2667207"/>
          </a:xfrm>
        </p:spPr>
        <p:txBody>
          <a:bodyPr anchor="t">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3pPr>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cxnSp>
        <p:nvCxnSpPr>
          <p:cNvPr id="8" name="直線コネクタ 7"/>
          <p:cNvCxnSpPr/>
          <p:nvPr userDrawn="1"/>
        </p:nvCxnSpPr>
        <p:spPr>
          <a:xfrm>
            <a:off x="2628900" y="4389064"/>
            <a:ext cx="156591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2308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補足 - メインカラーの背景 - 2">
    <p:bg>
      <p:bgPr>
        <a:solidFill>
          <a:schemeClr val="accent1"/>
        </a:solidFill>
        <a:effectLst/>
      </p:bgPr>
    </p:bg>
    <p:spTree>
      <p:nvGrpSpPr>
        <p:cNvPr id="1" name=""/>
        <p:cNvGrpSpPr/>
        <p:nvPr/>
      </p:nvGrpSpPr>
      <p:grpSpPr>
        <a:xfrm>
          <a:off x="0" y="0"/>
          <a:ext cx="0" cy="0"/>
          <a:chOff x="0" y="0"/>
          <a:chExt cx="0" cy="0"/>
        </a:xfrm>
      </p:grpSpPr>
      <p:sp>
        <p:nvSpPr>
          <p:cNvPr id="4" name="正方形/長方形 3"/>
          <p:cNvSpPr>
            <a:spLocks noChangeAspect="1"/>
          </p:cNvSpPr>
          <p:nvPr userDrawn="1"/>
        </p:nvSpPr>
        <p:spPr>
          <a:xfrm>
            <a:off x="535147" y="542571"/>
            <a:ext cx="17217707" cy="9200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5" name="テキスト プレースホルダー 5"/>
          <p:cNvSpPr>
            <a:spLocks noGrp="1"/>
          </p:cNvSpPr>
          <p:nvPr>
            <p:ph type="body" sz="quarter" idx="12" hasCustomPrompt="1"/>
          </p:nvPr>
        </p:nvSpPr>
        <p:spPr>
          <a:xfrm>
            <a:off x="2517322" y="2552032"/>
            <a:ext cx="13253357" cy="5181349"/>
          </a:xfrm>
        </p:spPr>
        <p:txBody>
          <a:bodyPr anchor="ctr">
            <a:normAutofit/>
          </a:bodyPr>
          <a:lstStyle>
            <a:lvl1pPr marL="457200" indent="-457200" algn="l">
              <a:lnSpc>
                <a:spcPct val="120000"/>
              </a:lnSpc>
              <a:spcBef>
                <a:spcPts val="1200"/>
              </a:spcBef>
              <a:buClr>
                <a:schemeClr val="accent1"/>
              </a:buClr>
              <a:buFont typeface="Wingdings" panose="05000000000000000000" pitchFamily="2" charset="2"/>
              <a:buChar char="n"/>
              <a:defRPr sz="3200"/>
            </a:lvl1pPr>
            <a:lvl3pPr>
              <a:defRPr>
                <a:solidFill>
                  <a:schemeClr val="tx2"/>
                </a:solidFill>
              </a:defRPr>
            </a:lvl3pPr>
          </a:lstStyle>
          <a:p>
            <a:pPr lvl="0"/>
            <a:r>
              <a:rPr kumimoji="1" lang="ja-JP" altLang="en-US" dirty="0"/>
              <a:t>第</a:t>
            </a:r>
            <a:r>
              <a:rPr kumimoji="1" lang="en-US" altLang="ja-JP" dirty="0"/>
              <a:t>1</a:t>
            </a:r>
            <a:r>
              <a:rPr kumimoji="1" lang="ja-JP" altLang="en-US" dirty="0"/>
              <a:t>レベル</a:t>
            </a:r>
            <a:endParaRPr kumimoji="1" lang="en-US" altLang="ja-JP" dirty="0"/>
          </a:p>
          <a:p>
            <a:pPr lvl="1"/>
            <a:r>
              <a:rPr kumimoji="1" lang="ja-JP" altLang="en-US" dirty="0"/>
              <a:t>第</a:t>
            </a:r>
            <a:r>
              <a:rPr kumimoji="1" lang="en-US" altLang="ja-JP" dirty="0"/>
              <a:t>2</a:t>
            </a:r>
            <a:r>
              <a:rPr kumimoji="1" lang="ja-JP" altLang="en-US" dirty="0"/>
              <a:t>レベル</a:t>
            </a:r>
            <a:endParaRPr kumimoji="1" lang="en-US" altLang="ja-JP" dirty="0"/>
          </a:p>
          <a:p>
            <a:pPr lvl="2"/>
            <a:r>
              <a:rPr kumimoji="1" lang="ja-JP" altLang="en-US" dirty="0"/>
              <a:t>第</a:t>
            </a:r>
            <a:r>
              <a:rPr kumimoji="1" lang="en-US" altLang="ja-JP" dirty="0"/>
              <a:t>3</a:t>
            </a:r>
            <a:r>
              <a:rPr kumimoji="1" lang="ja-JP" altLang="en-US" dirty="0"/>
              <a:t>レベル</a:t>
            </a:r>
            <a:endParaRPr kumimoji="1" lang="en-US" altLang="ja-JP" dirty="0"/>
          </a:p>
        </p:txBody>
      </p:sp>
    </p:spTree>
    <p:extLst>
      <p:ext uri="{BB962C8B-B14F-4D97-AF65-F5344CB8AC3E}">
        <p14:creationId xmlns:p14="http://schemas.microsoft.com/office/powerpoint/2010/main" val="33070444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セクションブレイク">
    <p:bg>
      <p:bgPr>
        <a:solidFill>
          <a:schemeClr val="accent1"/>
        </a:solidFill>
        <a:effectLst/>
      </p:bgPr>
    </p:b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628900" y="8124859"/>
            <a:ext cx="15659100" cy="1077996"/>
          </a:xfrm>
        </p:spPr>
        <p:txBody>
          <a:bodyPr/>
          <a:lstStyle>
            <a:lvl1pPr>
              <a:defRPr>
                <a:solidFill>
                  <a:schemeClr val="bg1"/>
                </a:solidFill>
              </a:defRPr>
            </a:lvl1pPr>
          </a:lstStyle>
          <a:p>
            <a:r>
              <a:rPr kumimoji="1" lang="ja-JP" altLang="en-US" dirty="0"/>
              <a:t>セクションタイトル</a:t>
            </a:r>
          </a:p>
        </p:txBody>
      </p:sp>
      <p:cxnSp>
        <p:nvCxnSpPr>
          <p:cNvPr id="3" name="直線コネクタ 2"/>
          <p:cNvCxnSpPr/>
          <p:nvPr userDrawn="1"/>
        </p:nvCxnSpPr>
        <p:spPr>
          <a:xfrm>
            <a:off x="2628900" y="7994650"/>
            <a:ext cx="156591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1051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見出しとテキスト - メインカラーの背景">
    <p:bg>
      <p:bgPr>
        <a:solidFill>
          <a:schemeClr val="accent1"/>
        </a:solidFill>
        <a:effectLst/>
      </p:bgPr>
    </p:b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14450" y="3733231"/>
            <a:ext cx="15659100" cy="1292568"/>
          </a:xfrm>
        </p:spPr>
        <p:txBody>
          <a:bodyPr anchor="b"/>
          <a:lstStyle>
            <a:lvl1pPr algn="ctr">
              <a:defRPr>
                <a:solidFill>
                  <a:schemeClr val="bg1"/>
                </a:solidFill>
              </a:defRPr>
            </a:lvl1pPr>
          </a:lstStyle>
          <a:p>
            <a:r>
              <a:rPr kumimoji="1" lang="ja-JP" altLang="en-US" dirty="0"/>
              <a:t>見出しを入力</a:t>
            </a:r>
          </a:p>
        </p:txBody>
      </p:sp>
      <p:sp>
        <p:nvSpPr>
          <p:cNvPr id="4" name="テキスト プレースホルダー 5"/>
          <p:cNvSpPr>
            <a:spLocks noGrp="1"/>
          </p:cNvSpPr>
          <p:nvPr>
            <p:ph type="body" sz="quarter" idx="12" hasCustomPrompt="1"/>
          </p:nvPr>
        </p:nvSpPr>
        <p:spPr>
          <a:xfrm>
            <a:off x="2628900" y="5221798"/>
            <a:ext cx="13030200" cy="1989931"/>
          </a:xfrm>
        </p:spPr>
        <p:txBody>
          <a:bodyPr anchor="t">
            <a:normAutofit/>
          </a:bodyPr>
          <a:lstStyle>
            <a:lvl1pPr marL="0" indent="0" algn="ctr">
              <a:lnSpc>
                <a:spcPct val="120000"/>
              </a:lnSpc>
              <a:spcBef>
                <a:spcPts val="0"/>
              </a:spcBef>
              <a:buNone/>
              <a:defRPr sz="3200">
                <a:solidFill>
                  <a:schemeClr val="bg1"/>
                </a:solidFill>
              </a:defRPr>
            </a:lvl1pPr>
          </a:lstStyle>
          <a:p>
            <a:pPr lvl="0"/>
            <a:r>
              <a:rPr kumimoji="1" lang="ja-JP" altLang="en-US" dirty="0"/>
              <a:t>テキストを入力</a:t>
            </a:r>
            <a:endParaRPr kumimoji="1" lang="en-US" altLang="ja-JP" dirty="0"/>
          </a:p>
        </p:txBody>
      </p:sp>
    </p:spTree>
    <p:extLst>
      <p:ext uri="{BB962C8B-B14F-4D97-AF65-F5344CB8AC3E}">
        <p14:creationId xmlns:p14="http://schemas.microsoft.com/office/powerpoint/2010/main" val="2465799792"/>
      </p:ext>
    </p:extLst>
  </p:cSld>
  <p:clrMapOvr>
    <a:masterClrMapping/>
  </p:clrMapOvr>
  <p:extLst>
    <p:ext uri="{DCECCB84-F9BA-43D5-87BE-67443E8EF086}">
      <p15:sldGuideLst xmlns:p15="http://schemas.microsoft.com/office/powerpoint/2012/main">
        <p15:guide id="1" orient="horz" pos="3239" userDrawn="1">
          <p15:clr>
            <a:srgbClr val="FBAE40"/>
          </p15:clr>
        </p15:guide>
        <p15:guide id="2" pos="576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フルスクリーン画像">
    <p:spTree>
      <p:nvGrpSpPr>
        <p:cNvPr id="1" name=""/>
        <p:cNvGrpSpPr/>
        <p:nvPr/>
      </p:nvGrpSpPr>
      <p:grpSpPr>
        <a:xfrm>
          <a:off x="0" y="0"/>
          <a:ext cx="0" cy="0"/>
          <a:chOff x="0" y="0"/>
          <a:chExt cx="0" cy="0"/>
        </a:xfrm>
      </p:grpSpPr>
      <p:sp>
        <p:nvSpPr>
          <p:cNvPr id="4" name="図プレースホルダー 3"/>
          <p:cNvSpPr>
            <a:spLocks noGrp="1"/>
          </p:cNvSpPr>
          <p:nvPr>
            <p:ph type="pic" sz="quarter" idx="10"/>
          </p:nvPr>
        </p:nvSpPr>
        <p:spPr>
          <a:xfrm>
            <a:off x="0" y="0"/>
            <a:ext cx="18288000" cy="10285413"/>
          </a:xfrm>
          <a:solidFill>
            <a:schemeClr val="accent1">
              <a:lumMod val="20000"/>
              <a:lumOff val="80000"/>
            </a:schemeClr>
          </a:solidFill>
        </p:spPr>
        <p:txBody>
          <a:bodyPr>
            <a:normAutofit/>
          </a:bodyPr>
          <a:lstStyle>
            <a:lvl1pPr>
              <a:defRPr sz="1800"/>
            </a:lvl1pPr>
          </a:lstStyle>
          <a:p>
            <a:endParaRPr kumimoji="1" lang="ja-JP" altLang="en-US" dirty="0"/>
          </a:p>
        </p:txBody>
      </p:sp>
    </p:spTree>
    <p:extLst>
      <p:ext uri="{BB962C8B-B14F-4D97-AF65-F5344CB8AC3E}">
        <p14:creationId xmlns:p14="http://schemas.microsoft.com/office/powerpoint/2010/main" val="2759085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フルスクリーン画像とタイトル">
    <p:spTree>
      <p:nvGrpSpPr>
        <p:cNvPr id="1" name=""/>
        <p:cNvGrpSpPr/>
        <p:nvPr/>
      </p:nvGrpSpPr>
      <p:grpSpPr>
        <a:xfrm>
          <a:off x="0" y="0"/>
          <a:ext cx="0" cy="0"/>
          <a:chOff x="0" y="0"/>
          <a:chExt cx="0" cy="0"/>
        </a:xfrm>
      </p:grpSpPr>
      <p:sp>
        <p:nvSpPr>
          <p:cNvPr id="4" name="図プレースホルダー 3"/>
          <p:cNvSpPr>
            <a:spLocks noGrp="1"/>
          </p:cNvSpPr>
          <p:nvPr>
            <p:ph type="pic" sz="quarter" idx="10"/>
          </p:nvPr>
        </p:nvSpPr>
        <p:spPr>
          <a:xfrm>
            <a:off x="0" y="0"/>
            <a:ext cx="18288000" cy="10285413"/>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2" name="タイトル 1"/>
          <p:cNvSpPr>
            <a:spLocks noGrp="1"/>
          </p:cNvSpPr>
          <p:nvPr>
            <p:ph type="title" hasCustomPrompt="1"/>
          </p:nvPr>
        </p:nvSpPr>
        <p:spPr>
          <a:xfrm>
            <a:off x="0" y="8004517"/>
            <a:ext cx="18288000" cy="1224475"/>
          </a:xfrm>
          <a:solidFill>
            <a:schemeClr val="tx1">
              <a:alpha val="20000"/>
            </a:schemeClr>
          </a:solidFill>
        </p:spPr>
        <p:txBody>
          <a:bodyPr/>
          <a:lstStyle>
            <a:lvl1pPr algn="ctr">
              <a:defRPr>
                <a:solidFill>
                  <a:schemeClr val="bg1"/>
                </a:solidFill>
              </a:defRPr>
            </a:lvl1pPr>
          </a:lstStyle>
          <a:p>
            <a:r>
              <a:rPr kumimoji="1" lang="ja-JP" altLang="en-US" dirty="0"/>
              <a:t>スライドタイトル</a:t>
            </a:r>
          </a:p>
        </p:txBody>
      </p:sp>
    </p:spTree>
    <p:extLst>
      <p:ext uri="{BB962C8B-B14F-4D97-AF65-F5344CB8AC3E}">
        <p14:creationId xmlns:p14="http://schemas.microsoft.com/office/powerpoint/2010/main" val="31385479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フルスクリーン画像とタイトルおよびテキスト">
    <p:spTree>
      <p:nvGrpSpPr>
        <p:cNvPr id="1" name=""/>
        <p:cNvGrpSpPr/>
        <p:nvPr/>
      </p:nvGrpSpPr>
      <p:grpSpPr>
        <a:xfrm>
          <a:off x="0" y="0"/>
          <a:ext cx="0" cy="0"/>
          <a:chOff x="0" y="0"/>
          <a:chExt cx="0" cy="0"/>
        </a:xfrm>
      </p:grpSpPr>
      <p:sp>
        <p:nvSpPr>
          <p:cNvPr id="4" name="図プレースホルダー 3"/>
          <p:cNvSpPr>
            <a:spLocks noGrp="1"/>
          </p:cNvSpPr>
          <p:nvPr>
            <p:ph type="pic" sz="quarter" idx="10"/>
          </p:nvPr>
        </p:nvSpPr>
        <p:spPr>
          <a:xfrm>
            <a:off x="0" y="0"/>
            <a:ext cx="18288000" cy="10285413"/>
          </a:xfrm>
          <a:solidFill>
            <a:schemeClr val="accent1">
              <a:lumMod val="20000"/>
              <a:lumOff val="80000"/>
            </a:schemeClr>
          </a:solidFill>
        </p:spPr>
        <p:txBody>
          <a:bodyPr>
            <a:normAutofit/>
          </a:bodyPr>
          <a:lstStyle>
            <a:lvl1pPr>
              <a:defRPr sz="1800"/>
            </a:lvl1pPr>
          </a:lstStyle>
          <a:p>
            <a:endParaRPr kumimoji="1" lang="ja-JP" altLang="en-US" dirty="0"/>
          </a:p>
        </p:txBody>
      </p:sp>
      <p:sp>
        <p:nvSpPr>
          <p:cNvPr id="6" name="テキスト プレースホルダー 5"/>
          <p:cNvSpPr>
            <a:spLocks noGrp="1"/>
          </p:cNvSpPr>
          <p:nvPr>
            <p:ph type="body" sz="quarter" idx="13" hasCustomPrompt="1"/>
          </p:nvPr>
        </p:nvSpPr>
        <p:spPr>
          <a:xfrm>
            <a:off x="0" y="6344529"/>
            <a:ext cx="18288000" cy="3940884"/>
          </a:xfrm>
          <a:solidFill>
            <a:schemeClr val="accent1">
              <a:alpha val="30000"/>
            </a:schemeClr>
          </a:solidFill>
        </p:spPr>
        <p:txBody>
          <a:bodyPr anchor="b">
            <a:normAutofit/>
          </a:bodyPr>
          <a:lstStyle>
            <a:lvl1pPr marL="0" indent="0" algn="l">
              <a:lnSpc>
                <a:spcPct val="130000"/>
              </a:lnSpc>
              <a:spcBef>
                <a:spcPts val="0"/>
              </a:spcBef>
              <a:buNone/>
              <a:defRPr sz="2800">
                <a:solidFill>
                  <a:schemeClr val="tx1"/>
                </a:solidFill>
              </a:defRPr>
            </a:lvl1pPr>
          </a:lstStyle>
          <a:p>
            <a:pPr lvl="0"/>
            <a:r>
              <a:rPr kumimoji="1" lang="en-US" altLang="ja-JP" dirty="0"/>
              <a:t> </a:t>
            </a:r>
          </a:p>
        </p:txBody>
      </p:sp>
      <p:sp>
        <p:nvSpPr>
          <p:cNvPr id="2" name="タイトル 1"/>
          <p:cNvSpPr>
            <a:spLocks noGrp="1"/>
          </p:cNvSpPr>
          <p:nvPr>
            <p:ph type="title" hasCustomPrompt="1"/>
          </p:nvPr>
        </p:nvSpPr>
        <p:spPr>
          <a:xfrm>
            <a:off x="2628900" y="6541481"/>
            <a:ext cx="13030200" cy="1097866"/>
          </a:xfrm>
          <a:noFill/>
        </p:spPr>
        <p:txBody>
          <a:bodyPr anchor="b"/>
          <a:lstStyle>
            <a:lvl1pPr algn="ctr">
              <a:defRPr>
                <a:solidFill>
                  <a:schemeClr val="bg1"/>
                </a:solidFill>
              </a:defRPr>
            </a:lvl1pPr>
          </a:lstStyle>
          <a:p>
            <a:r>
              <a:rPr kumimoji="1" lang="ja-JP" altLang="en-US" dirty="0"/>
              <a:t>スライドタイトル</a:t>
            </a:r>
          </a:p>
        </p:txBody>
      </p:sp>
      <p:sp>
        <p:nvSpPr>
          <p:cNvPr id="7" name="テキスト プレースホルダー 5"/>
          <p:cNvSpPr>
            <a:spLocks noGrp="1"/>
          </p:cNvSpPr>
          <p:nvPr>
            <p:ph type="body" sz="quarter" idx="14" hasCustomPrompt="1"/>
          </p:nvPr>
        </p:nvSpPr>
        <p:spPr>
          <a:xfrm>
            <a:off x="2628900" y="7696462"/>
            <a:ext cx="13030200" cy="2024318"/>
          </a:xfrm>
        </p:spPr>
        <p:txBody>
          <a:bodyPr anchor="t">
            <a:normAutofit/>
          </a:bodyPr>
          <a:lstStyle>
            <a:lvl1pPr marL="0" indent="0" algn="ctr">
              <a:lnSpc>
                <a:spcPct val="130000"/>
              </a:lnSpc>
              <a:spcBef>
                <a:spcPts val="0"/>
              </a:spcBef>
              <a:buNone/>
              <a:defRPr sz="2800">
                <a:solidFill>
                  <a:schemeClr val="bg1"/>
                </a:solidFill>
              </a:defRPr>
            </a:lvl1pPr>
          </a:lstStyle>
          <a:p>
            <a:pPr lvl="0"/>
            <a:r>
              <a:rPr kumimoji="1" lang="ja-JP" altLang="en-US" dirty="0"/>
              <a:t>テキスト</a:t>
            </a:r>
            <a:endParaRPr kumimoji="1" lang="en-US" altLang="ja-JP" dirty="0"/>
          </a:p>
        </p:txBody>
      </p:sp>
    </p:spTree>
    <p:extLst>
      <p:ext uri="{BB962C8B-B14F-4D97-AF65-F5344CB8AC3E}">
        <p14:creationId xmlns:p14="http://schemas.microsoft.com/office/powerpoint/2010/main" val="203278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7100" y="471404"/>
            <a:ext cx="16687800" cy="107799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927100" y="1981200"/>
            <a:ext cx="16675100" cy="7404100"/>
          </a:xfrm>
          <a:prstGeom prst="rect">
            <a:avLst/>
          </a:prstGeom>
        </p:spPr>
        <p:txBody>
          <a:bodyPr vert="horz" lIns="91440" tIns="45720" rIns="91440" bIns="45720" rtlCol="0">
            <a:normAutofit/>
          </a:bodyPr>
          <a:lstStyle/>
          <a:p>
            <a:pPr lvl="0"/>
            <a:r>
              <a:rPr lang="ja-JP" altLang="en-US" dirty="0"/>
              <a:t>マスター テキストの書式設定</a:t>
            </a:r>
          </a:p>
        </p:txBody>
      </p:sp>
      <p:sp>
        <p:nvSpPr>
          <p:cNvPr id="7" name="正方形/長方形 6"/>
          <p:cNvSpPr/>
          <p:nvPr userDrawn="1"/>
        </p:nvSpPr>
        <p:spPr>
          <a:xfrm>
            <a:off x="17043400" y="9533055"/>
            <a:ext cx="736600" cy="7523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6" name="Slide Number Placeholder 5"/>
          <p:cNvSpPr>
            <a:spLocks noGrp="1"/>
          </p:cNvSpPr>
          <p:nvPr>
            <p:ph type="sldNum" sz="quarter" idx="4"/>
          </p:nvPr>
        </p:nvSpPr>
        <p:spPr>
          <a:xfrm>
            <a:off x="17043400" y="9621955"/>
            <a:ext cx="736600" cy="547603"/>
          </a:xfrm>
          <a:prstGeom prst="rect">
            <a:avLst/>
          </a:prstGeom>
        </p:spPr>
        <p:txBody>
          <a:bodyPr vert="horz" lIns="91440" tIns="45720" rIns="91440" bIns="45720" rtlCol="0" anchor="ctr"/>
          <a:lstStyle>
            <a:lvl1pPr algn="ctr">
              <a:defRPr sz="2000">
                <a:solidFill>
                  <a:schemeClr val="bg1"/>
                </a:solidFill>
                <a:latin typeface="+mn-lt"/>
              </a:defRPr>
            </a:lvl1pPr>
          </a:lstStyle>
          <a:p>
            <a:fld id="{D28C7C6D-0F52-4FBA-8358-35C6083C2133}" type="slidenum">
              <a:rPr kumimoji="1" lang="ja-JP" altLang="en-US" smtClean="0"/>
              <a:pPr/>
              <a:t>‹#›</a:t>
            </a:fld>
            <a:endParaRPr kumimoji="1" lang="ja-JP" altLang="en-US"/>
          </a:p>
        </p:txBody>
      </p:sp>
      <p:sp>
        <p:nvSpPr>
          <p:cNvPr id="8" name="フッター プレースホルダー 7"/>
          <p:cNvSpPr>
            <a:spLocks noGrp="1"/>
          </p:cNvSpPr>
          <p:nvPr>
            <p:ph type="ftr" sz="quarter" idx="3"/>
          </p:nvPr>
        </p:nvSpPr>
        <p:spPr>
          <a:xfrm>
            <a:off x="10680700" y="9621838"/>
            <a:ext cx="6172200" cy="547687"/>
          </a:xfrm>
          <a:prstGeom prst="rect">
            <a:avLst/>
          </a:prstGeom>
        </p:spPr>
        <p:txBody>
          <a:bodyPr vert="horz" lIns="91440" tIns="45720" rIns="91440" bIns="45720" rtlCol="0" anchor="ctr"/>
          <a:lstStyle>
            <a:lvl1pPr algn="r">
              <a:defRPr sz="1400">
                <a:solidFill>
                  <a:schemeClr val="tx1">
                    <a:tint val="75000"/>
                  </a:schemeClr>
                </a:solidFill>
              </a:defRPr>
            </a:lvl1pPr>
          </a:lstStyle>
          <a:p>
            <a:r>
              <a:rPr kumimoji="1" lang="en-US" altLang="ja-JP"/>
              <a:t>The Power of PowerPoint - thepopp.com</a:t>
            </a:r>
            <a:endParaRPr kumimoji="1" lang="ja-JP" altLang="en-US" dirty="0"/>
          </a:p>
        </p:txBody>
      </p:sp>
      <p:sp>
        <p:nvSpPr>
          <p:cNvPr id="10" name="正方形/長方形 9"/>
          <p:cNvSpPr/>
          <p:nvPr userDrawn="1"/>
        </p:nvSpPr>
        <p:spPr>
          <a:xfrm>
            <a:off x="-12700" y="589932"/>
            <a:ext cx="736600" cy="7523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9" name="正方形/長方形 8">
            <a:extLst>
              <a:ext uri="{FF2B5EF4-FFF2-40B4-BE49-F238E27FC236}">
                <a16:creationId xmlns:a16="http://schemas.microsoft.com/office/drawing/2014/main" id="{A365EEB3-A080-7401-E58E-4315EF83211E}"/>
              </a:ext>
            </a:extLst>
          </p:cNvPr>
          <p:cNvSpPr/>
          <p:nvPr userDrawn="1"/>
        </p:nvSpPr>
        <p:spPr>
          <a:xfrm>
            <a:off x="17420000" y="48954"/>
            <a:ext cx="720000" cy="252000"/>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FF0000"/>
                </a:solidFill>
                <a:effectLst/>
                <a:uLnTx/>
                <a:uFillTx/>
                <a:latin typeface="Meiryo UI"/>
                <a:ea typeface="Meiryo UI"/>
                <a:cs typeface="+mn-cs"/>
              </a:rPr>
              <a:t>社外秘</a:t>
            </a:r>
          </a:p>
        </p:txBody>
      </p:sp>
    </p:spTree>
    <p:extLst>
      <p:ext uri="{BB962C8B-B14F-4D97-AF65-F5344CB8AC3E}">
        <p14:creationId xmlns:p14="http://schemas.microsoft.com/office/powerpoint/2010/main" val="45561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0" r:id="rId4"/>
    <p:sldLayoutId id="2147483691" r:id="rId5"/>
    <p:sldLayoutId id="2147483670" r:id="rId6"/>
    <p:sldLayoutId id="2147483671" r:id="rId7"/>
    <p:sldLayoutId id="2147483674" r:id="rId8"/>
    <p:sldLayoutId id="2147483673" r:id="rId9"/>
    <p:sldLayoutId id="2147483687" r:id="rId10"/>
    <p:sldLayoutId id="2147483688" r:id="rId11"/>
    <p:sldLayoutId id="2147483689" r:id="rId12"/>
    <p:sldLayoutId id="2147483672" r:id="rId13"/>
    <p:sldLayoutId id="2147483679" r:id="rId14"/>
    <p:sldLayoutId id="2147483693" r:id="rId15"/>
    <p:sldLayoutId id="2147483680" r:id="rId16"/>
    <p:sldLayoutId id="2147483706" r:id="rId17"/>
  </p:sldLayoutIdLst>
  <p:hf hdr="0" dt="0"/>
  <p:txStyles>
    <p:titleStyle>
      <a:lvl1pPr algn="l" defTabSz="1371417" rtl="0" eaLnBrk="1" latinLnBrk="0" hangingPunct="1">
        <a:lnSpc>
          <a:spcPct val="90000"/>
        </a:lnSpc>
        <a:spcBef>
          <a:spcPct val="0"/>
        </a:spcBef>
        <a:buNone/>
        <a:defRPr kumimoji="1" sz="4800" kern="1200">
          <a:solidFill>
            <a:schemeClr val="accent1"/>
          </a:solidFill>
          <a:latin typeface="+mj-lt"/>
          <a:ea typeface="+mj-ea"/>
          <a:cs typeface="+mj-cs"/>
        </a:defRPr>
      </a:lvl1pPr>
    </p:titleStyle>
    <p:bodyStyle>
      <a:lvl1pPr marL="0" indent="0" algn="l" defTabSz="1371417" rtl="0" eaLnBrk="1" latinLnBrk="0" hangingPunct="1">
        <a:lnSpc>
          <a:spcPct val="90000"/>
        </a:lnSpc>
        <a:spcBef>
          <a:spcPts val="1500"/>
        </a:spcBef>
        <a:buFont typeface="Wingdings" panose="05000000000000000000" pitchFamily="2" charset="2"/>
        <a:buNone/>
        <a:defRPr kumimoji="1" sz="3600" kern="1200">
          <a:solidFill>
            <a:schemeClr val="tx1"/>
          </a:solidFill>
          <a:latin typeface="+mn-lt"/>
          <a:ea typeface="+mn-ea"/>
          <a:cs typeface="+mn-cs"/>
        </a:defRPr>
      </a:lvl1pPr>
      <a:lvl2pPr marL="900000" indent="-342854" algn="l" defTabSz="1371417" rtl="0" eaLnBrk="1" latinLnBrk="0" hangingPunct="1">
        <a:lnSpc>
          <a:spcPct val="90000"/>
        </a:lnSpc>
        <a:spcBef>
          <a:spcPts val="750"/>
        </a:spcBef>
        <a:buFont typeface="Wingdings" panose="05000000000000000000" pitchFamily="2" charset="2"/>
        <a:buChar char="l"/>
        <a:defRPr kumimoji="1" sz="2400" kern="1200">
          <a:solidFill>
            <a:schemeClr val="tx1"/>
          </a:solidFill>
          <a:latin typeface="+mn-lt"/>
          <a:ea typeface="+mn-ea"/>
          <a:cs typeface="+mn-cs"/>
        </a:defRPr>
      </a:lvl2pPr>
      <a:lvl3pPr marL="1332000" indent="-342854" algn="l" defTabSz="1371417" rtl="0" eaLnBrk="1" latinLnBrk="0" hangingPunct="1">
        <a:lnSpc>
          <a:spcPct val="90000"/>
        </a:lnSpc>
        <a:spcBef>
          <a:spcPts val="1200"/>
        </a:spcBef>
        <a:buFont typeface="Wingdings" panose="05000000000000000000" pitchFamily="2" charset="2"/>
        <a:buChar char="l"/>
        <a:defRPr kumimoji="1" sz="2400" kern="1200">
          <a:solidFill>
            <a:schemeClr val="tx1"/>
          </a:solidFill>
          <a:latin typeface="+mn-lt"/>
          <a:ea typeface="+mn-ea"/>
          <a:cs typeface="+mn-cs"/>
        </a:defRPr>
      </a:lvl3pPr>
      <a:lvl4pPr marL="2399980"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4pPr>
      <a:lvl5pPr marL="3085689"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9pPr>
    </p:bodyStyle>
    <p:otherStyle>
      <a:defPPr>
        <a:defRPr lang="en-US"/>
      </a:defPPr>
      <a:lvl1pPr marL="0" algn="l" defTabSz="1371417" rtl="0" eaLnBrk="1" latinLnBrk="0" hangingPunct="1">
        <a:defRPr kumimoji="1" sz="2700" kern="1200">
          <a:solidFill>
            <a:schemeClr val="tx1"/>
          </a:solidFill>
          <a:latin typeface="+mn-lt"/>
          <a:ea typeface="+mn-ea"/>
          <a:cs typeface="+mn-cs"/>
        </a:defRPr>
      </a:lvl1pPr>
      <a:lvl2pPr marL="685709" algn="l" defTabSz="1371417" rtl="0" eaLnBrk="1" latinLnBrk="0" hangingPunct="1">
        <a:defRPr kumimoji="1" sz="2700" kern="1200">
          <a:solidFill>
            <a:schemeClr val="tx1"/>
          </a:solidFill>
          <a:latin typeface="+mn-lt"/>
          <a:ea typeface="+mn-ea"/>
          <a:cs typeface="+mn-cs"/>
        </a:defRPr>
      </a:lvl2pPr>
      <a:lvl3pPr marL="1371417" algn="l" defTabSz="1371417" rtl="0" eaLnBrk="1" latinLnBrk="0" hangingPunct="1">
        <a:defRPr kumimoji="1" sz="2700" kern="1200">
          <a:solidFill>
            <a:schemeClr val="tx1"/>
          </a:solidFill>
          <a:latin typeface="+mn-lt"/>
          <a:ea typeface="+mn-ea"/>
          <a:cs typeface="+mn-cs"/>
        </a:defRPr>
      </a:lvl3pPr>
      <a:lvl4pPr marL="2057126" algn="l" defTabSz="1371417" rtl="0" eaLnBrk="1" latinLnBrk="0" hangingPunct="1">
        <a:defRPr kumimoji="1" sz="2700" kern="1200">
          <a:solidFill>
            <a:schemeClr val="tx1"/>
          </a:solidFill>
          <a:latin typeface="+mn-lt"/>
          <a:ea typeface="+mn-ea"/>
          <a:cs typeface="+mn-cs"/>
        </a:defRPr>
      </a:lvl4pPr>
      <a:lvl5pPr marL="2742834" algn="l" defTabSz="1371417" rtl="0" eaLnBrk="1" latinLnBrk="0" hangingPunct="1">
        <a:defRPr kumimoji="1" sz="2700" kern="1200">
          <a:solidFill>
            <a:schemeClr val="tx1"/>
          </a:solidFill>
          <a:latin typeface="+mn-lt"/>
          <a:ea typeface="+mn-ea"/>
          <a:cs typeface="+mn-cs"/>
        </a:defRPr>
      </a:lvl5pPr>
      <a:lvl6pPr marL="3428543" algn="l" defTabSz="1371417" rtl="0" eaLnBrk="1" latinLnBrk="0" hangingPunct="1">
        <a:defRPr kumimoji="1" sz="2700" kern="1200">
          <a:solidFill>
            <a:schemeClr val="tx1"/>
          </a:solidFill>
          <a:latin typeface="+mn-lt"/>
          <a:ea typeface="+mn-ea"/>
          <a:cs typeface="+mn-cs"/>
        </a:defRPr>
      </a:lvl6pPr>
      <a:lvl7pPr marL="4114251" algn="l" defTabSz="1371417" rtl="0" eaLnBrk="1" latinLnBrk="0" hangingPunct="1">
        <a:defRPr kumimoji="1" sz="2700" kern="1200">
          <a:solidFill>
            <a:schemeClr val="tx1"/>
          </a:solidFill>
          <a:latin typeface="+mn-lt"/>
          <a:ea typeface="+mn-ea"/>
          <a:cs typeface="+mn-cs"/>
        </a:defRPr>
      </a:lvl7pPr>
      <a:lvl8pPr marL="4799960" algn="l" defTabSz="1371417" rtl="0" eaLnBrk="1" latinLnBrk="0" hangingPunct="1">
        <a:defRPr kumimoji="1" sz="2700" kern="1200">
          <a:solidFill>
            <a:schemeClr val="tx1"/>
          </a:solidFill>
          <a:latin typeface="+mn-lt"/>
          <a:ea typeface="+mn-ea"/>
          <a:cs typeface="+mn-cs"/>
        </a:defRPr>
      </a:lvl8pPr>
      <a:lvl9pPr marL="5485668" algn="l" defTabSz="1371417" rtl="0" eaLnBrk="1" latinLnBrk="0" hangingPunct="1">
        <a:defRPr kumimoji="1"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9"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7100" y="471404"/>
            <a:ext cx="16687800" cy="107799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927100" y="1981200"/>
            <a:ext cx="16675100" cy="7404100"/>
          </a:xfrm>
          <a:prstGeom prst="rect">
            <a:avLst/>
          </a:prstGeom>
        </p:spPr>
        <p:txBody>
          <a:bodyPr vert="horz" lIns="91440" tIns="45720" rIns="91440" bIns="45720" rtlCol="0">
            <a:normAutofit/>
          </a:bodyPr>
          <a:lstStyle/>
          <a:p>
            <a:pPr lvl="0"/>
            <a:r>
              <a:rPr lang="ja-JP" altLang="en-US" dirty="0"/>
              <a:t>マスター テキストの書式設定</a:t>
            </a:r>
          </a:p>
        </p:txBody>
      </p:sp>
      <p:sp>
        <p:nvSpPr>
          <p:cNvPr id="7" name="正方形/長方形 6"/>
          <p:cNvSpPr/>
          <p:nvPr userDrawn="1"/>
        </p:nvSpPr>
        <p:spPr>
          <a:xfrm>
            <a:off x="17043400" y="9533055"/>
            <a:ext cx="736600" cy="7523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6" name="Slide Number Placeholder 5"/>
          <p:cNvSpPr>
            <a:spLocks noGrp="1"/>
          </p:cNvSpPr>
          <p:nvPr>
            <p:ph type="sldNum" sz="quarter" idx="4"/>
          </p:nvPr>
        </p:nvSpPr>
        <p:spPr>
          <a:xfrm>
            <a:off x="17043400" y="9621955"/>
            <a:ext cx="736600" cy="547603"/>
          </a:xfrm>
          <a:prstGeom prst="rect">
            <a:avLst/>
          </a:prstGeom>
        </p:spPr>
        <p:txBody>
          <a:bodyPr vert="horz" lIns="91440" tIns="45720" rIns="91440" bIns="45720" rtlCol="0" anchor="ctr"/>
          <a:lstStyle>
            <a:lvl1pPr algn="ctr">
              <a:defRPr sz="2000">
                <a:solidFill>
                  <a:schemeClr val="bg1"/>
                </a:solidFill>
                <a:latin typeface="+mn-lt"/>
              </a:defRPr>
            </a:lvl1pPr>
          </a:lstStyle>
          <a:p>
            <a:fld id="{D28C7C6D-0F52-4FBA-8358-35C6083C2133}" type="slidenum">
              <a:rPr kumimoji="1" lang="ja-JP" altLang="en-US" smtClean="0"/>
              <a:pPr/>
              <a:t>‹#›</a:t>
            </a:fld>
            <a:endParaRPr kumimoji="1" lang="ja-JP" altLang="en-US"/>
          </a:p>
        </p:txBody>
      </p:sp>
      <p:sp>
        <p:nvSpPr>
          <p:cNvPr id="8" name="フッター プレースホルダー 7"/>
          <p:cNvSpPr>
            <a:spLocks noGrp="1"/>
          </p:cNvSpPr>
          <p:nvPr>
            <p:ph type="ftr" sz="quarter" idx="3"/>
          </p:nvPr>
        </p:nvSpPr>
        <p:spPr>
          <a:xfrm>
            <a:off x="10680700" y="9621838"/>
            <a:ext cx="6172200" cy="547687"/>
          </a:xfrm>
          <a:prstGeom prst="rect">
            <a:avLst/>
          </a:prstGeom>
        </p:spPr>
        <p:txBody>
          <a:bodyPr vert="horz" lIns="91440" tIns="45720" rIns="91440" bIns="45720" rtlCol="0" anchor="ctr"/>
          <a:lstStyle>
            <a:lvl1pPr algn="r">
              <a:defRPr sz="1400">
                <a:solidFill>
                  <a:schemeClr val="tx1">
                    <a:tint val="75000"/>
                  </a:schemeClr>
                </a:solidFill>
              </a:defRPr>
            </a:lvl1pPr>
          </a:lstStyle>
          <a:p>
            <a:r>
              <a:rPr kumimoji="1" lang="en-US" altLang="ja-JP"/>
              <a:t>The Power of PowerPoint - thepopp.com</a:t>
            </a:r>
            <a:endParaRPr kumimoji="1" lang="ja-JP" altLang="en-US" dirty="0"/>
          </a:p>
        </p:txBody>
      </p:sp>
      <p:sp>
        <p:nvSpPr>
          <p:cNvPr id="4" name="正方形/長方形 3">
            <a:extLst>
              <a:ext uri="{FF2B5EF4-FFF2-40B4-BE49-F238E27FC236}">
                <a16:creationId xmlns:a16="http://schemas.microsoft.com/office/drawing/2014/main" id="{985A5F40-98F1-B329-8577-98AD489F8727}"/>
              </a:ext>
            </a:extLst>
          </p:cNvPr>
          <p:cNvSpPr/>
          <p:nvPr userDrawn="1"/>
        </p:nvSpPr>
        <p:spPr>
          <a:xfrm>
            <a:off x="17420000" y="48954"/>
            <a:ext cx="720000" cy="252000"/>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FF0000"/>
                </a:solidFill>
                <a:effectLst/>
                <a:uLnTx/>
                <a:uFillTx/>
                <a:latin typeface="Meiryo UI"/>
                <a:ea typeface="Meiryo UI"/>
                <a:cs typeface="+mn-cs"/>
              </a:rPr>
              <a:t>社外秘</a:t>
            </a:r>
          </a:p>
        </p:txBody>
      </p:sp>
    </p:spTree>
    <p:extLst>
      <p:ext uri="{BB962C8B-B14F-4D97-AF65-F5344CB8AC3E}">
        <p14:creationId xmlns:p14="http://schemas.microsoft.com/office/powerpoint/2010/main" val="2318195696"/>
      </p:ext>
    </p:extLst>
  </p:cSld>
  <p:clrMap bg1="lt1" tx1="dk1" bg2="lt2" tx2="dk2" accent1="accent1" accent2="accent2" accent3="accent3" accent4="accent4" accent5="accent5" accent6="accent6" hlink="hlink" folHlink="folHlink"/>
  <p:sldLayoutIdLst>
    <p:sldLayoutId id="2147483677" r:id="rId1"/>
    <p:sldLayoutId id="2147483684" r:id="rId2"/>
    <p:sldLayoutId id="2147483692" r:id="rId3"/>
    <p:sldLayoutId id="2147483685" r:id="rId4"/>
    <p:sldLayoutId id="2147483686" r:id="rId5"/>
    <p:sldLayoutId id="2147483696" r:id="rId6"/>
    <p:sldLayoutId id="2147483697" r:id="rId7"/>
    <p:sldLayoutId id="2147483704" r:id="rId8"/>
    <p:sldLayoutId id="2147483707" r:id="rId9"/>
    <p:sldLayoutId id="2147483708" r:id="rId10"/>
    <p:sldLayoutId id="2147483709" r:id="rId11"/>
    <p:sldLayoutId id="2147483710" r:id="rId12"/>
  </p:sldLayoutIdLst>
  <p:hf hdr="0" dt="0"/>
  <p:txStyles>
    <p:titleStyle>
      <a:lvl1pPr algn="l" defTabSz="1371417" rtl="0" eaLnBrk="1" latinLnBrk="0" hangingPunct="1">
        <a:lnSpc>
          <a:spcPct val="90000"/>
        </a:lnSpc>
        <a:spcBef>
          <a:spcPct val="0"/>
        </a:spcBef>
        <a:buNone/>
        <a:defRPr kumimoji="1" sz="4800" kern="1200">
          <a:solidFill>
            <a:schemeClr val="accent1"/>
          </a:solidFill>
          <a:latin typeface="+mj-lt"/>
          <a:ea typeface="+mj-ea"/>
          <a:cs typeface="+mj-cs"/>
        </a:defRPr>
      </a:lvl1pPr>
    </p:titleStyle>
    <p:bodyStyle>
      <a:lvl1pPr marL="0" indent="0" algn="l" defTabSz="1371417" rtl="0" eaLnBrk="1" latinLnBrk="0" hangingPunct="1">
        <a:lnSpc>
          <a:spcPct val="90000"/>
        </a:lnSpc>
        <a:spcBef>
          <a:spcPts val="1500"/>
        </a:spcBef>
        <a:buFont typeface="Wingdings" panose="05000000000000000000" pitchFamily="2" charset="2"/>
        <a:buNone/>
        <a:defRPr kumimoji="1" sz="3600" kern="1200">
          <a:solidFill>
            <a:schemeClr val="tx1"/>
          </a:solidFill>
          <a:latin typeface="+mn-lt"/>
          <a:ea typeface="+mn-ea"/>
          <a:cs typeface="+mn-cs"/>
        </a:defRPr>
      </a:lvl1pPr>
      <a:lvl2pPr marL="900000" indent="-342854" algn="l" defTabSz="1371417" rtl="0" eaLnBrk="1" latinLnBrk="0" hangingPunct="1">
        <a:lnSpc>
          <a:spcPct val="90000"/>
        </a:lnSpc>
        <a:spcBef>
          <a:spcPts val="750"/>
        </a:spcBef>
        <a:buFont typeface="Wingdings" panose="05000000000000000000" pitchFamily="2" charset="2"/>
        <a:buChar char="l"/>
        <a:defRPr kumimoji="1" sz="2400" kern="1200">
          <a:solidFill>
            <a:schemeClr val="tx1"/>
          </a:solidFill>
          <a:latin typeface="+mn-lt"/>
          <a:ea typeface="+mn-ea"/>
          <a:cs typeface="+mn-cs"/>
        </a:defRPr>
      </a:lvl2pPr>
      <a:lvl3pPr marL="1332000" indent="-342854" algn="l" defTabSz="1371417" rtl="0" eaLnBrk="1" latinLnBrk="0" hangingPunct="1">
        <a:lnSpc>
          <a:spcPct val="90000"/>
        </a:lnSpc>
        <a:spcBef>
          <a:spcPts val="1200"/>
        </a:spcBef>
        <a:buFont typeface="Wingdings" panose="05000000000000000000" pitchFamily="2" charset="2"/>
        <a:buChar char="l"/>
        <a:defRPr kumimoji="1" sz="2400" kern="1200">
          <a:solidFill>
            <a:schemeClr val="tx1"/>
          </a:solidFill>
          <a:latin typeface="+mn-lt"/>
          <a:ea typeface="+mn-ea"/>
          <a:cs typeface="+mn-cs"/>
        </a:defRPr>
      </a:lvl3pPr>
      <a:lvl4pPr marL="2399980"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4pPr>
      <a:lvl5pPr marL="3085689"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9pPr>
    </p:bodyStyle>
    <p:otherStyle>
      <a:defPPr>
        <a:defRPr lang="en-US"/>
      </a:defPPr>
      <a:lvl1pPr marL="0" algn="l" defTabSz="1371417" rtl="0" eaLnBrk="1" latinLnBrk="0" hangingPunct="1">
        <a:defRPr kumimoji="1" sz="2700" kern="1200">
          <a:solidFill>
            <a:schemeClr val="tx1"/>
          </a:solidFill>
          <a:latin typeface="+mn-lt"/>
          <a:ea typeface="+mn-ea"/>
          <a:cs typeface="+mn-cs"/>
        </a:defRPr>
      </a:lvl1pPr>
      <a:lvl2pPr marL="685709" algn="l" defTabSz="1371417" rtl="0" eaLnBrk="1" latinLnBrk="0" hangingPunct="1">
        <a:defRPr kumimoji="1" sz="2700" kern="1200">
          <a:solidFill>
            <a:schemeClr val="tx1"/>
          </a:solidFill>
          <a:latin typeface="+mn-lt"/>
          <a:ea typeface="+mn-ea"/>
          <a:cs typeface="+mn-cs"/>
        </a:defRPr>
      </a:lvl2pPr>
      <a:lvl3pPr marL="1371417" algn="l" defTabSz="1371417" rtl="0" eaLnBrk="1" latinLnBrk="0" hangingPunct="1">
        <a:defRPr kumimoji="1" sz="2700" kern="1200">
          <a:solidFill>
            <a:schemeClr val="tx1"/>
          </a:solidFill>
          <a:latin typeface="+mn-lt"/>
          <a:ea typeface="+mn-ea"/>
          <a:cs typeface="+mn-cs"/>
        </a:defRPr>
      </a:lvl3pPr>
      <a:lvl4pPr marL="2057126" algn="l" defTabSz="1371417" rtl="0" eaLnBrk="1" latinLnBrk="0" hangingPunct="1">
        <a:defRPr kumimoji="1" sz="2700" kern="1200">
          <a:solidFill>
            <a:schemeClr val="tx1"/>
          </a:solidFill>
          <a:latin typeface="+mn-lt"/>
          <a:ea typeface="+mn-ea"/>
          <a:cs typeface="+mn-cs"/>
        </a:defRPr>
      </a:lvl4pPr>
      <a:lvl5pPr marL="2742834" algn="l" defTabSz="1371417" rtl="0" eaLnBrk="1" latinLnBrk="0" hangingPunct="1">
        <a:defRPr kumimoji="1" sz="2700" kern="1200">
          <a:solidFill>
            <a:schemeClr val="tx1"/>
          </a:solidFill>
          <a:latin typeface="+mn-lt"/>
          <a:ea typeface="+mn-ea"/>
          <a:cs typeface="+mn-cs"/>
        </a:defRPr>
      </a:lvl5pPr>
      <a:lvl6pPr marL="3428543" algn="l" defTabSz="1371417" rtl="0" eaLnBrk="1" latinLnBrk="0" hangingPunct="1">
        <a:defRPr kumimoji="1" sz="2700" kern="1200">
          <a:solidFill>
            <a:schemeClr val="tx1"/>
          </a:solidFill>
          <a:latin typeface="+mn-lt"/>
          <a:ea typeface="+mn-ea"/>
          <a:cs typeface="+mn-cs"/>
        </a:defRPr>
      </a:lvl6pPr>
      <a:lvl7pPr marL="4114251" algn="l" defTabSz="1371417" rtl="0" eaLnBrk="1" latinLnBrk="0" hangingPunct="1">
        <a:defRPr kumimoji="1" sz="2700" kern="1200">
          <a:solidFill>
            <a:schemeClr val="tx1"/>
          </a:solidFill>
          <a:latin typeface="+mn-lt"/>
          <a:ea typeface="+mn-ea"/>
          <a:cs typeface="+mn-cs"/>
        </a:defRPr>
      </a:lvl7pPr>
      <a:lvl8pPr marL="4799960" algn="l" defTabSz="1371417" rtl="0" eaLnBrk="1" latinLnBrk="0" hangingPunct="1">
        <a:defRPr kumimoji="1" sz="2700" kern="1200">
          <a:solidFill>
            <a:schemeClr val="tx1"/>
          </a:solidFill>
          <a:latin typeface="+mn-lt"/>
          <a:ea typeface="+mn-ea"/>
          <a:cs typeface="+mn-cs"/>
        </a:defRPr>
      </a:lvl8pPr>
      <a:lvl9pPr marL="5485668" algn="l" defTabSz="1371417" rtl="0" eaLnBrk="1" latinLnBrk="0" hangingPunct="1">
        <a:defRPr kumimoji="1"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9" userDrawn="1">
          <p15:clr>
            <a:srgbClr val="F26B43"/>
          </p15:clr>
        </p15:guide>
        <p15:guide id="2" pos="57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3900" y="484104"/>
            <a:ext cx="16878300" cy="107799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723900" y="1981200"/>
            <a:ext cx="16878300" cy="7404100"/>
          </a:xfrm>
          <a:prstGeom prst="rect">
            <a:avLst/>
          </a:prstGeom>
        </p:spPr>
        <p:txBody>
          <a:bodyPr vert="horz" lIns="91440" tIns="45720" rIns="91440" bIns="45720" rtlCol="0">
            <a:normAutofit/>
          </a:bodyPr>
          <a:lstStyle/>
          <a:p>
            <a:pPr lvl="0"/>
            <a:r>
              <a:rPr lang="ja-JP" altLang="en-US" dirty="0"/>
              <a:t>マスター テキストの書式設定</a:t>
            </a:r>
          </a:p>
        </p:txBody>
      </p:sp>
      <p:sp>
        <p:nvSpPr>
          <p:cNvPr id="4" name="正方形/長方形 3">
            <a:extLst>
              <a:ext uri="{FF2B5EF4-FFF2-40B4-BE49-F238E27FC236}">
                <a16:creationId xmlns:a16="http://schemas.microsoft.com/office/drawing/2014/main" id="{4AD19AC6-FCF7-58AD-6727-0B79167928C2}"/>
              </a:ext>
            </a:extLst>
          </p:cNvPr>
          <p:cNvSpPr/>
          <p:nvPr userDrawn="1"/>
        </p:nvSpPr>
        <p:spPr>
          <a:xfrm>
            <a:off x="17420000" y="48954"/>
            <a:ext cx="720000" cy="252000"/>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a:ln>
                  <a:noFill/>
                </a:ln>
                <a:solidFill>
                  <a:srgbClr val="FF0000"/>
                </a:solidFill>
                <a:effectLst/>
                <a:uLnTx/>
                <a:uFillTx/>
                <a:latin typeface="Meiryo UI"/>
                <a:ea typeface="Meiryo UI"/>
                <a:cs typeface="+mn-cs"/>
              </a:rPr>
              <a:t>社外秘</a:t>
            </a:r>
          </a:p>
        </p:txBody>
      </p:sp>
    </p:spTree>
    <p:extLst>
      <p:ext uri="{BB962C8B-B14F-4D97-AF65-F5344CB8AC3E}">
        <p14:creationId xmlns:p14="http://schemas.microsoft.com/office/powerpoint/2010/main" val="224536190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700" r:id="rId4"/>
    <p:sldLayoutId id="2147483668" r:id="rId5"/>
    <p:sldLayoutId id="2147483669" r:id="rId6"/>
    <p:sldLayoutId id="2147483701" r:id="rId7"/>
    <p:sldLayoutId id="2147483702" r:id="rId8"/>
    <p:sldLayoutId id="2147483694" r:id="rId9"/>
    <p:sldLayoutId id="2147483695" r:id="rId10"/>
    <p:sldLayoutId id="2147483698" r:id="rId11"/>
    <p:sldLayoutId id="2147483699" r:id="rId12"/>
    <p:sldLayoutId id="2147483675" r:id="rId13"/>
    <p:sldLayoutId id="2147483703" r:id="rId14"/>
    <p:sldLayoutId id="2147483682" r:id="rId15"/>
    <p:sldLayoutId id="2147483681" r:id="rId16"/>
    <p:sldLayoutId id="2147483683" r:id="rId17"/>
  </p:sldLayoutIdLst>
  <p:hf hdr="0" dt="0"/>
  <p:txStyles>
    <p:titleStyle>
      <a:lvl1pPr algn="l" defTabSz="1371417" rtl="0" eaLnBrk="1" latinLnBrk="0" hangingPunct="1">
        <a:lnSpc>
          <a:spcPct val="90000"/>
        </a:lnSpc>
        <a:spcBef>
          <a:spcPct val="0"/>
        </a:spcBef>
        <a:buNone/>
        <a:defRPr kumimoji="1" sz="4800" kern="1200">
          <a:solidFill>
            <a:schemeClr val="accent1"/>
          </a:solidFill>
          <a:latin typeface="+mj-lt"/>
          <a:ea typeface="+mj-ea"/>
          <a:cs typeface="+mj-cs"/>
        </a:defRPr>
      </a:lvl1pPr>
    </p:titleStyle>
    <p:bodyStyle>
      <a:lvl1pPr marL="0" indent="0" algn="l" defTabSz="1371417" rtl="0" eaLnBrk="1" latinLnBrk="0" hangingPunct="1">
        <a:lnSpc>
          <a:spcPct val="90000"/>
        </a:lnSpc>
        <a:spcBef>
          <a:spcPts val="1500"/>
        </a:spcBef>
        <a:buFont typeface="Wingdings" panose="05000000000000000000" pitchFamily="2" charset="2"/>
        <a:buNone/>
        <a:defRPr kumimoji="1" sz="3600" kern="1200">
          <a:solidFill>
            <a:schemeClr val="tx1"/>
          </a:solidFill>
          <a:latin typeface="+mn-lt"/>
          <a:ea typeface="+mn-ea"/>
          <a:cs typeface="+mn-cs"/>
        </a:defRPr>
      </a:lvl1pPr>
      <a:lvl2pPr marL="557146" indent="0" algn="l" defTabSz="1371417" rtl="0" eaLnBrk="1" latinLnBrk="0" hangingPunct="1">
        <a:lnSpc>
          <a:spcPct val="90000"/>
        </a:lnSpc>
        <a:spcBef>
          <a:spcPts val="750"/>
        </a:spcBef>
        <a:buFont typeface="Wingdings" panose="05000000000000000000" pitchFamily="2" charset="2"/>
        <a:buNone/>
        <a:defRPr kumimoji="1" sz="2400" kern="1200">
          <a:solidFill>
            <a:schemeClr val="tx1"/>
          </a:solidFill>
          <a:latin typeface="+mn-lt"/>
          <a:ea typeface="+mn-ea"/>
          <a:cs typeface="+mn-cs"/>
        </a:defRPr>
      </a:lvl2pPr>
      <a:lvl3pPr marL="1332000" indent="-342854" algn="l" defTabSz="1371417" rtl="0" eaLnBrk="1" latinLnBrk="0" hangingPunct="1">
        <a:lnSpc>
          <a:spcPct val="90000"/>
        </a:lnSpc>
        <a:spcBef>
          <a:spcPts val="1200"/>
        </a:spcBef>
        <a:buFont typeface="Wingdings" panose="05000000000000000000" pitchFamily="2" charset="2"/>
        <a:buChar char="l"/>
        <a:defRPr kumimoji="1" sz="2400" kern="1200">
          <a:solidFill>
            <a:schemeClr val="tx1"/>
          </a:solidFill>
          <a:latin typeface="+mn-lt"/>
          <a:ea typeface="+mn-ea"/>
          <a:cs typeface="+mn-cs"/>
        </a:defRPr>
      </a:lvl3pPr>
      <a:lvl4pPr marL="2399980"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4pPr>
      <a:lvl5pPr marL="3085689" indent="-342854" algn="l" defTabSz="1371417" rtl="0" eaLnBrk="1" latinLnBrk="0" hangingPunct="1">
        <a:lnSpc>
          <a:spcPct val="90000"/>
        </a:lnSpc>
        <a:spcBef>
          <a:spcPts val="750"/>
        </a:spcBef>
        <a:buFont typeface="Wingdings" panose="05000000000000000000" pitchFamily="2" charset="2"/>
        <a:buChar char="l"/>
        <a:defRPr kumimoji="1" sz="20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kumimoji="1" sz="2700" kern="1200">
          <a:solidFill>
            <a:schemeClr val="tx1"/>
          </a:solidFill>
          <a:latin typeface="+mn-lt"/>
          <a:ea typeface="+mn-ea"/>
          <a:cs typeface="+mn-cs"/>
        </a:defRPr>
      </a:lvl9pPr>
    </p:bodyStyle>
    <p:otherStyle>
      <a:defPPr>
        <a:defRPr lang="en-US"/>
      </a:defPPr>
      <a:lvl1pPr marL="0" algn="l" defTabSz="1371417" rtl="0" eaLnBrk="1" latinLnBrk="0" hangingPunct="1">
        <a:defRPr kumimoji="1" sz="2700" kern="1200">
          <a:solidFill>
            <a:schemeClr val="tx1"/>
          </a:solidFill>
          <a:latin typeface="+mn-lt"/>
          <a:ea typeface="+mn-ea"/>
          <a:cs typeface="+mn-cs"/>
        </a:defRPr>
      </a:lvl1pPr>
      <a:lvl2pPr marL="685709" algn="l" defTabSz="1371417" rtl="0" eaLnBrk="1" latinLnBrk="0" hangingPunct="1">
        <a:defRPr kumimoji="1" sz="2700" kern="1200">
          <a:solidFill>
            <a:schemeClr val="tx1"/>
          </a:solidFill>
          <a:latin typeface="+mn-lt"/>
          <a:ea typeface="+mn-ea"/>
          <a:cs typeface="+mn-cs"/>
        </a:defRPr>
      </a:lvl2pPr>
      <a:lvl3pPr marL="1371417" algn="l" defTabSz="1371417" rtl="0" eaLnBrk="1" latinLnBrk="0" hangingPunct="1">
        <a:defRPr kumimoji="1" sz="2700" kern="1200">
          <a:solidFill>
            <a:schemeClr val="tx1"/>
          </a:solidFill>
          <a:latin typeface="+mn-lt"/>
          <a:ea typeface="+mn-ea"/>
          <a:cs typeface="+mn-cs"/>
        </a:defRPr>
      </a:lvl3pPr>
      <a:lvl4pPr marL="2057126" algn="l" defTabSz="1371417" rtl="0" eaLnBrk="1" latinLnBrk="0" hangingPunct="1">
        <a:defRPr kumimoji="1" sz="2700" kern="1200">
          <a:solidFill>
            <a:schemeClr val="tx1"/>
          </a:solidFill>
          <a:latin typeface="+mn-lt"/>
          <a:ea typeface="+mn-ea"/>
          <a:cs typeface="+mn-cs"/>
        </a:defRPr>
      </a:lvl4pPr>
      <a:lvl5pPr marL="2742834" algn="l" defTabSz="1371417" rtl="0" eaLnBrk="1" latinLnBrk="0" hangingPunct="1">
        <a:defRPr kumimoji="1" sz="2700" kern="1200">
          <a:solidFill>
            <a:schemeClr val="tx1"/>
          </a:solidFill>
          <a:latin typeface="+mn-lt"/>
          <a:ea typeface="+mn-ea"/>
          <a:cs typeface="+mn-cs"/>
        </a:defRPr>
      </a:lvl5pPr>
      <a:lvl6pPr marL="3428543" algn="l" defTabSz="1371417" rtl="0" eaLnBrk="1" latinLnBrk="0" hangingPunct="1">
        <a:defRPr kumimoji="1" sz="2700" kern="1200">
          <a:solidFill>
            <a:schemeClr val="tx1"/>
          </a:solidFill>
          <a:latin typeface="+mn-lt"/>
          <a:ea typeface="+mn-ea"/>
          <a:cs typeface="+mn-cs"/>
        </a:defRPr>
      </a:lvl6pPr>
      <a:lvl7pPr marL="4114251" algn="l" defTabSz="1371417" rtl="0" eaLnBrk="1" latinLnBrk="0" hangingPunct="1">
        <a:defRPr kumimoji="1" sz="2700" kern="1200">
          <a:solidFill>
            <a:schemeClr val="tx1"/>
          </a:solidFill>
          <a:latin typeface="+mn-lt"/>
          <a:ea typeface="+mn-ea"/>
          <a:cs typeface="+mn-cs"/>
        </a:defRPr>
      </a:lvl7pPr>
      <a:lvl8pPr marL="4799960" algn="l" defTabSz="1371417" rtl="0" eaLnBrk="1" latinLnBrk="0" hangingPunct="1">
        <a:defRPr kumimoji="1" sz="2700" kern="1200">
          <a:solidFill>
            <a:schemeClr val="tx1"/>
          </a:solidFill>
          <a:latin typeface="+mn-lt"/>
          <a:ea typeface="+mn-ea"/>
          <a:cs typeface="+mn-cs"/>
        </a:defRPr>
      </a:lvl8pPr>
      <a:lvl9pPr marL="5485668" algn="l" defTabSz="1371417" rtl="0" eaLnBrk="1" latinLnBrk="0" hangingPunct="1">
        <a:defRPr kumimoji="1"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9"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office-hack.com/windows/windows-shortcutkey-list/" TargetMode="External"/><Relationship Id="rId2" Type="http://schemas.openxmlformats.org/officeDocument/2006/relationships/hyperlink" Target="https://dekiru.net/article/18619/" TargetMode="Externa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1.wdp"/><Relationship Id="rId9"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18" Type="http://schemas.openxmlformats.org/officeDocument/2006/relationships/image" Target="../media/image49.png"/><Relationship Id="rId3" Type="http://schemas.openxmlformats.org/officeDocument/2006/relationships/image" Target="../media/image13.png"/><Relationship Id="rId7" Type="http://schemas.openxmlformats.org/officeDocument/2006/relationships/image" Target="../media/image38.svg"/><Relationship Id="rId12" Type="http://schemas.openxmlformats.org/officeDocument/2006/relationships/image" Target="../media/image43.png"/><Relationship Id="rId17" Type="http://schemas.openxmlformats.org/officeDocument/2006/relationships/image" Target="../media/image48.sv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3.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5" Type="http://schemas.openxmlformats.org/officeDocument/2006/relationships/image" Target="../media/image46.svg"/><Relationship Id="rId10" Type="http://schemas.openxmlformats.org/officeDocument/2006/relationships/image" Target="../media/image41.png"/><Relationship Id="rId19" Type="http://schemas.openxmlformats.org/officeDocument/2006/relationships/image" Target="../media/image50.sv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6.svg"/><Relationship Id="rId7"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7.png"/><Relationship Id="rId1" Type="http://schemas.openxmlformats.org/officeDocument/2006/relationships/slideLayout" Target="../slideLayouts/slideLayout1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40.svg"/></Relationships>
</file>

<file path=ppt/slides/_rels/slide4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image" Target="../media/image58.png"/><Relationship Id="rId1" Type="http://schemas.openxmlformats.org/officeDocument/2006/relationships/slideLayout" Target="../slideLayouts/slideLayout13.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60.png"/><Relationship Id="rId9" Type="http://schemas.openxmlformats.org/officeDocument/2006/relationships/image" Target="../media/image63.png"/></Relationships>
</file>

<file path=ppt/slides/_rels/slide45.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3.xml"/><Relationship Id="rId5" Type="http://schemas.openxmlformats.org/officeDocument/2006/relationships/image" Target="../media/image82.svg"/><Relationship Id="rId4" Type="http://schemas.openxmlformats.org/officeDocument/2006/relationships/image" Target="../media/image81.png"/></Relationships>
</file>

<file path=ppt/slides/_rels/slide5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hyperlink" Target="http://typingx0.net/sushida/" TargetMode="External"/><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3434080" y="4575154"/>
            <a:ext cx="14243050" cy="1135104"/>
          </a:xfrm>
        </p:spPr>
        <p:txBody>
          <a:bodyPr anchor="ctr">
            <a:normAutofit/>
          </a:bodyPr>
          <a:lstStyle/>
          <a:p>
            <a:r>
              <a:rPr kumimoji="1" lang="ja-JP" altLang="en-US" dirty="0"/>
              <a:t>仕事を</a:t>
            </a:r>
            <a:r>
              <a:rPr kumimoji="1" lang="en-US" altLang="ja-JP" dirty="0"/>
              <a:t>2</a:t>
            </a:r>
            <a:r>
              <a:rPr kumimoji="1" lang="ja-JP" altLang="en-US" dirty="0"/>
              <a:t>倍速で捌くノウハウ・テクニック</a:t>
            </a:r>
          </a:p>
        </p:txBody>
      </p:sp>
      <p:sp>
        <p:nvSpPr>
          <p:cNvPr id="7" name="テキスト プレースホルダー 6"/>
          <p:cNvSpPr>
            <a:spLocks noGrp="1"/>
          </p:cNvSpPr>
          <p:nvPr>
            <p:ph type="body" sz="quarter" idx="12"/>
          </p:nvPr>
        </p:nvSpPr>
        <p:spPr/>
        <p:txBody>
          <a:bodyPr/>
          <a:lstStyle/>
          <a:p>
            <a:r>
              <a:rPr lang="ja-JP" altLang="en-US" dirty="0"/>
              <a:t>研修実施日：</a:t>
            </a:r>
            <a:r>
              <a:rPr kumimoji="1" lang="en-US" altLang="ja-JP" dirty="0"/>
              <a:t>2021</a:t>
            </a:r>
            <a:r>
              <a:rPr kumimoji="1" lang="ja-JP" altLang="en-US" dirty="0"/>
              <a:t>年</a:t>
            </a:r>
            <a:r>
              <a:rPr kumimoji="1" lang="en-US" altLang="ja-JP" dirty="0"/>
              <a:t>3</a:t>
            </a:r>
            <a:r>
              <a:rPr kumimoji="1" lang="ja-JP" altLang="en-US" dirty="0"/>
              <a:t>月</a:t>
            </a:r>
            <a:r>
              <a:rPr kumimoji="1" lang="en-US" altLang="ja-JP" dirty="0"/>
              <a:t>3</a:t>
            </a:r>
            <a:r>
              <a:rPr kumimoji="1" lang="ja-JP" altLang="en-US" dirty="0"/>
              <a:t>日</a:t>
            </a:r>
            <a:r>
              <a:rPr kumimoji="1" lang="en-US" altLang="ja-JP" dirty="0"/>
              <a:t>(</a:t>
            </a:r>
            <a:r>
              <a:rPr kumimoji="1" lang="ja-JP" altLang="en-US" dirty="0"/>
              <a:t>水</a:t>
            </a:r>
            <a:r>
              <a:rPr kumimoji="1" lang="en-US" altLang="ja-JP" dirty="0"/>
              <a:t>) 13:30-15:00 </a:t>
            </a:r>
          </a:p>
          <a:p>
            <a:r>
              <a:rPr kumimoji="1" lang="ja-JP" altLang="en-US" dirty="0"/>
              <a:t>講師担当：相澤 学（販売管理本部 海外営業</a:t>
            </a:r>
            <a:r>
              <a:rPr lang="en-US" altLang="ja-JP" dirty="0"/>
              <a:t>Gr.</a:t>
            </a:r>
            <a:r>
              <a:rPr lang="ja-JP" altLang="en-US" dirty="0"/>
              <a:t>）</a:t>
            </a:r>
            <a:endParaRPr kumimoji="1" lang="en-US" altLang="ja-JP" dirty="0"/>
          </a:p>
          <a:p>
            <a:r>
              <a:rPr kumimoji="1" lang="ja-JP" altLang="en-US" dirty="0"/>
              <a:t>議事録担当：川勝 都（販売管理本部 海外営業</a:t>
            </a:r>
            <a:r>
              <a:rPr lang="en-US" altLang="ja-JP" dirty="0"/>
              <a:t>Gr.</a:t>
            </a:r>
            <a:r>
              <a:rPr lang="ja-JP" altLang="en-US" dirty="0"/>
              <a:t>）</a:t>
            </a:r>
            <a:endParaRPr kumimoji="1" lang="en-US" altLang="ja-JP" dirty="0"/>
          </a:p>
        </p:txBody>
      </p:sp>
    </p:spTree>
    <p:extLst>
      <p:ext uri="{BB962C8B-B14F-4D97-AF65-F5344CB8AC3E}">
        <p14:creationId xmlns:p14="http://schemas.microsoft.com/office/powerpoint/2010/main" val="264834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コンテンツ</a:t>
            </a:r>
          </a:p>
        </p:txBody>
      </p:sp>
      <p:sp>
        <p:nvSpPr>
          <p:cNvPr id="6" name="テキスト プレースホルダー 5"/>
          <p:cNvSpPr>
            <a:spLocks noGrp="1"/>
          </p:cNvSpPr>
          <p:nvPr>
            <p:ph type="body" sz="quarter" idx="12"/>
          </p:nvPr>
        </p:nvSpPr>
        <p:spPr/>
        <p:txBody>
          <a:bodyPr/>
          <a:lstStyle/>
          <a:p>
            <a:r>
              <a:rPr lang="ja-JP" altLang="en-US" dirty="0"/>
              <a:t>導入編</a:t>
            </a:r>
            <a:endParaRPr lang="en-US" altLang="ja-JP" dirty="0"/>
          </a:p>
          <a:p>
            <a:pPr marL="0" indent="0">
              <a:buNone/>
            </a:pPr>
            <a:r>
              <a:rPr lang="ja-JP" altLang="en-US" dirty="0"/>
              <a:t>　</a:t>
            </a:r>
            <a:endParaRPr lang="en-US" altLang="ja-JP" dirty="0"/>
          </a:p>
          <a:p>
            <a:pPr>
              <a:buFont typeface="+mj-lt"/>
              <a:buAutoNum type="arabicPeriod" startAt="2"/>
            </a:pPr>
            <a:r>
              <a:rPr lang="ja-JP" altLang="en-US" dirty="0"/>
              <a:t>時短テクニック編</a:t>
            </a:r>
            <a:endParaRPr lang="en-US" altLang="ja-JP" dirty="0"/>
          </a:p>
          <a:p>
            <a:pPr>
              <a:buAutoNum type="arabicPeriod" startAt="2"/>
            </a:pPr>
            <a:endParaRPr lang="en-US" altLang="ja-JP" dirty="0"/>
          </a:p>
          <a:p>
            <a:pPr>
              <a:buAutoNum type="arabicPeriod" startAt="2"/>
            </a:pPr>
            <a:endParaRPr lang="en-US" altLang="ja-JP" dirty="0"/>
          </a:p>
          <a:p>
            <a:pPr>
              <a:buAutoNum type="arabicPeriod" startAt="2"/>
            </a:pPr>
            <a:r>
              <a:rPr lang="ja-JP" altLang="en-US" dirty="0"/>
              <a:t>研修の総括</a:t>
            </a:r>
            <a:endParaRPr lang="en-US" altLang="ja-JP" dirty="0"/>
          </a:p>
          <a:p>
            <a:pPr>
              <a:buAutoNum type="arabicPeriod" startAt="2"/>
            </a:pPr>
            <a:r>
              <a:rPr lang="ja-JP" altLang="en-US" dirty="0"/>
              <a:t>参考</a:t>
            </a:r>
            <a:endParaRPr lang="en-US" altLang="ja-JP" dirty="0"/>
          </a:p>
          <a:p>
            <a:pPr marL="0" indent="0">
              <a:buNone/>
            </a:pPr>
            <a:endParaRPr lang="en-US" altLang="ja-JP" dirty="0"/>
          </a:p>
        </p:txBody>
      </p:sp>
      <p:sp>
        <p:nvSpPr>
          <p:cNvPr id="8" name="スライド番号プレースホルダー 7"/>
          <p:cNvSpPr>
            <a:spLocks noGrp="1"/>
          </p:cNvSpPr>
          <p:nvPr>
            <p:ph type="sldNum" sz="quarter" idx="10"/>
          </p:nvPr>
        </p:nvSpPr>
        <p:spPr/>
        <p:txBody>
          <a:bodyPr/>
          <a:lstStyle/>
          <a:p>
            <a:fld id="{D28C7C6D-0F52-4FBA-8358-35C6083C2133}" type="slidenum">
              <a:rPr kumimoji="1" lang="ja-JP" altLang="en-US" smtClean="0"/>
              <a:pPr/>
              <a:t>2</a:t>
            </a:fld>
            <a:endParaRPr kumimoji="1" lang="ja-JP" altLang="en-US"/>
          </a:p>
        </p:txBody>
      </p:sp>
      <p:sp>
        <p:nvSpPr>
          <p:cNvPr id="2" name="正方形/長方形 1">
            <a:extLst>
              <a:ext uri="{FF2B5EF4-FFF2-40B4-BE49-F238E27FC236}">
                <a16:creationId xmlns:a16="http://schemas.microsoft.com/office/drawing/2014/main" id="{144A0937-A7B0-4EC5-A029-68C46BD39EB3}"/>
              </a:ext>
            </a:extLst>
          </p:cNvPr>
          <p:cNvSpPr/>
          <p:nvPr/>
        </p:nvSpPr>
        <p:spPr>
          <a:xfrm>
            <a:off x="9144000" y="1962945"/>
            <a:ext cx="6591300" cy="1000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dirty="0">
                <a:solidFill>
                  <a:srgbClr val="5F5F5F"/>
                </a:solidFill>
              </a:rPr>
              <a:t>1-1.</a:t>
            </a:r>
            <a:r>
              <a:rPr kumimoji="1" lang="ja-JP" altLang="en-US" sz="2000" dirty="0">
                <a:solidFill>
                  <a:srgbClr val="5F5F5F"/>
                </a:solidFill>
              </a:rPr>
              <a:t> 研修の目的</a:t>
            </a:r>
            <a:endParaRPr kumimoji="1" lang="en-US" altLang="ja-JP" sz="2000" dirty="0">
              <a:solidFill>
                <a:srgbClr val="5F5F5F"/>
              </a:solidFill>
            </a:endParaRPr>
          </a:p>
          <a:p>
            <a:r>
              <a:rPr kumimoji="1" lang="en-US" altLang="ja-JP" sz="2000" dirty="0">
                <a:solidFill>
                  <a:srgbClr val="5F5F5F"/>
                </a:solidFill>
              </a:rPr>
              <a:t>1-2.</a:t>
            </a:r>
            <a:r>
              <a:rPr kumimoji="1" lang="ja-JP" altLang="en-US" sz="2000" dirty="0">
                <a:solidFill>
                  <a:srgbClr val="5F5F5F"/>
                </a:solidFill>
              </a:rPr>
              <a:t> 時短のために必要なことは？</a:t>
            </a:r>
            <a:endParaRPr kumimoji="1" lang="en-US" altLang="ja-JP" sz="2000" dirty="0">
              <a:solidFill>
                <a:srgbClr val="5F5F5F"/>
              </a:solidFill>
            </a:endParaRPr>
          </a:p>
        </p:txBody>
      </p:sp>
      <p:sp>
        <p:nvSpPr>
          <p:cNvPr id="9" name="正方形/長方形 8">
            <a:extLst>
              <a:ext uri="{FF2B5EF4-FFF2-40B4-BE49-F238E27FC236}">
                <a16:creationId xmlns:a16="http://schemas.microsoft.com/office/drawing/2014/main" id="{B01E9776-77DB-48EB-913D-E263C4082D89}"/>
              </a:ext>
            </a:extLst>
          </p:cNvPr>
          <p:cNvSpPr/>
          <p:nvPr/>
        </p:nvSpPr>
        <p:spPr>
          <a:xfrm>
            <a:off x="9144000" y="4642644"/>
            <a:ext cx="6591300" cy="1000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dirty="0">
                <a:solidFill>
                  <a:srgbClr val="5F5F5F"/>
                </a:solidFill>
              </a:rPr>
              <a:t>2-1. </a:t>
            </a:r>
            <a:r>
              <a:rPr kumimoji="1" lang="ja-JP" altLang="en-US" sz="2000" dirty="0">
                <a:solidFill>
                  <a:srgbClr val="5F5F5F"/>
                </a:solidFill>
              </a:rPr>
              <a:t>ショートカットキー</a:t>
            </a:r>
            <a:endParaRPr kumimoji="1" lang="en-US" altLang="ja-JP" sz="2000" dirty="0">
              <a:solidFill>
                <a:srgbClr val="5F5F5F"/>
              </a:solidFill>
            </a:endParaRPr>
          </a:p>
          <a:p>
            <a:r>
              <a:rPr kumimoji="1" lang="en-US" altLang="ja-JP" sz="2000" dirty="0">
                <a:solidFill>
                  <a:srgbClr val="5F5F5F"/>
                </a:solidFill>
              </a:rPr>
              <a:t>2-2. Outlook</a:t>
            </a:r>
          </a:p>
          <a:p>
            <a:r>
              <a:rPr kumimoji="1" lang="en-US" altLang="ja-JP" sz="2000" dirty="0">
                <a:solidFill>
                  <a:srgbClr val="5F5F5F"/>
                </a:solidFill>
              </a:rPr>
              <a:t>2-3. </a:t>
            </a:r>
            <a:r>
              <a:rPr kumimoji="1" lang="ja-JP" altLang="en-US" sz="2000" dirty="0">
                <a:solidFill>
                  <a:srgbClr val="5F5F5F"/>
                </a:solidFill>
              </a:rPr>
              <a:t>ユーザー辞書</a:t>
            </a:r>
            <a:endParaRPr kumimoji="1" lang="en-US" altLang="ja-JP" sz="2000" dirty="0">
              <a:solidFill>
                <a:srgbClr val="5F5F5F"/>
              </a:solidFill>
            </a:endParaRPr>
          </a:p>
          <a:p>
            <a:r>
              <a:rPr kumimoji="1" lang="en-US" altLang="ja-JP" sz="2000" dirty="0">
                <a:solidFill>
                  <a:srgbClr val="5F5F5F"/>
                </a:solidFill>
              </a:rPr>
              <a:t>2-4. Snipping Tool</a:t>
            </a:r>
          </a:p>
          <a:p>
            <a:r>
              <a:rPr kumimoji="1" lang="en-US" altLang="ja-JP" sz="2000" dirty="0">
                <a:solidFill>
                  <a:srgbClr val="5F5F5F"/>
                </a:solidFill>
              </a:rPr>
              <a:t>2-5. PowerPoint</a:t>
            </a:r>
          </a:p>
          <a:p>
            <a:r>
              <a:rPr kumimoji="1" lang="en-US" altLang="ja-JP" sz="2000" dirty="0">
                <a:solidFill>
                  <a:srgbClr val="5F5F5F"/>
                </a:solidFill>
              </a:rPr>
              <a:t>2-6. SyteLine</a:t>
            </a:r>
          </a:p>
          <a:p>
            <a:r>
              <a:rPr kumimoji="1" lang="en-US" altLang="ja-JP" sz="2000" dirty="0">
                <a:solidFill>
                  <a:srgbClr val="5F5F5F"/>
                </a:solidFill>
              </a:rPr>
              <a:t>2-7. </a:t>
            </a:r>
            <a:r>
              <a:rPr kumimoji="1" lang="ja-JP" altLang="en-US" sz="2000" dirty="0">
                <a:solidFill>
                  <a:srgbClr val="5F5F5F"/>
                </a:solidFill>
              </a:rPr>
              <a:t>その他</a:t>
            </a:r>
            <a:endParaRPr kumimoji="1" lang="en-US" altLang="ja-JP" sz="2000" dirty="0">
              <a:solidFill>
                <a:srgbClr val="5F5F5F"/>
              </a:solidFill>
            </a:endParaRPr>
          </a:p>
        </p:txBody>
      </p:sp>
      <p:sp>
        <p:nvSpPr>
          <p:cNvPr id="10" name="正方形/長方形 9">
            <a:extLst>
              <a:ext uri="{FF2B5EF4-FFF2-40B4-BE49-F238E27FC236}">
                <a16:creationId xmlns:a16="http://schemas.microsoft.com/office/drawing/2014/main" id="{6CA9283D-FA20-433C-8A82-0D3A77EAAEEE}"/>
              </a:ext>
            </a:extLst>
          </p:cNvPr>
          <p:cNvSpPr/>
          <p:nvPr/>
        </p:nvSpPr>
        <p:spPr>
          <a:xfrm>
            <a:off x="9144000" y="8249246"/>
            <a:ext cx="6591300" cy="1000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altLang="ja-JP" sz="2000" dirty="0">
                <a:solidFill>
                  <a:srgbClr val="5F5F5F"/>
                </a:solidFill>
              </a:rPr>
              <a:t>4-1.</a:t>
            </a:r>
            <a:r>
              <a:rPr lang="ja-JP" altLang="en-US" sz="2000" dirty="0">
                <a:solidFill>
                  <a:srgbClr val="5F5F5F"/>
                </a:solidFill>
              </a:rPr>
              <a:t> 重要なショートカットキーの一覧</a:t>
            </a:r>
            <a:endParaRPr lang="en-US" altLang="ja-JP" sz="2000" dirty="0">
              <a:solidFill>
                <a:srgbClr val="5F5F5F"/>
              </a:solidFill>
            </a:endParaRPr>
          </a:p>
          <a:p>
            <a:pPr marL="0" indent="0">
              <a:buNone/>
            </a:pPr>
            <a:r>
              <a:rPr lang="en-US" altLang="ja-JP" sz="2000" dirty="0">
                <a:solidFill>
                  <a:srgbClr val="5F5F5F"/>
                </a:solidFill>
              </a:rPr>
              <a:t>4-2.</a:t>
            </a:r>
            <a:r>
              <a:rPr lang="ja-JP" altLang="en-US" sz="2000" dirty="0">
                <a:solidFill>
                  <a:srgbClr val="5F5F5F"/>
                </a:solidFill>
              </a:rPr>
              <a:t> ユーザー辞書登録推奨語句の一覧</a:t>
            </a:r>
            <a:endParaRPr lang="en-US" altLang="ja-JP" sz="2000" dirty="0">
              <a:solidFill>
                <a:srgbClr val="5F5F5F"/>
              </a:solidFill>
            </a:endParaRPr>
          </a:p>
          <a:p>
            <a:r>
              <a:rPr lang="en-US" altLang="ja-JP" sz="2000" dirty="0">
                <a:solidFill>
                  <a:srgbClr val="5F5F5F"/>
                </a:solidFill>
              </a:rPr>
              <a:t>4-3. </a:t>
            </a:r>
            <a:r>
              <a:rPr lang="ja-JP" altLang="en-US" sz="2000" dirty="0">
                <a:solidFill>
                  <a:srgbClr val="5F5F5F"/>
                </a:solidFill>
              </a:rPr>
              <a:t>推薦図書</a:t>
            </a:r>
            <a:endParaRPr lang="en-US" altLang="ja-JP" sz="2000" dirty="0">
              <a:solidFill>
                <a:srgbClr val="5F5F5F"/>
              </a:solidFill>
            </a:endParaRPr>
          </a:p>
          <a:p>
            <a:pPr marL="0" indent="0">
              <a:buNone/>
            </a:pPr>
            <a:r>
              <a:rPr lang="ja-JP" altLang="en-US" sz="2000" dirty="0">
                <a:solidFill>
                  <a:srgbClr val="5F5F5F"/>
                </a:solidFill>
              </a:rPr>
              <a:t> </a:t>
            </a:r>
            <a:endParaRPr lang="en-US" altLang="ja-JP" sz="2000" dirty="0">
              <a:solidFill>
                <a:srgbClr val="5F5F5F"/>
              </a:solidFill>
            </a:endParaRPr>
          </a:p>
        </p:txBody>
      </p:sp>
    </p:spTree>
    <p:extLst>
      <p:ext uri="{BB962C8B-B14F-4D97-AF65-F5344CB8AC3E}">
        <p14:creationId xmlns:p14="http://schemas.microsoft.com/office/powerpoint/2010/main" val="814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a:pPr>
            <a:r>
              <a:rPr lang="ja-JP" altLang="en-US" dirty="0"/>
              <a:t>導入編</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3</a:t>
            </a:fld>
            <a:endParaRPr kumimoji="1" lang="ja-JP" altLang="en-US"/>
          </a:p>
        </p:txBody>
      </p:sp>
      <p:sp>
        <p:nvSpPr>
          <p:cNvPr id="10" name="テキスト プレースホルダー 9"/>
          <p:cNvSpPr>
            <a:spLocks noGrp="1"/>
          </p:cNvSpPr>
          <p:nvPr>
            <p:ph type="body" sz="quarter" idx="12"/>
          </p:nvPr>
        </p:nvSpPr>
        <p:spPr/>
        <p:txBody>
          <a:bodyPr/>
          <a:lstStyle/>
          <a:p>
            <a:r>
              <a:rPr kumimoji="1" lang="en-US" altLang="ja-JP" sz="2800" dirty="0">
                <a:solidFill>
                  <a:srgbClr val="5F5F5F"/>
                </a:solidFill>
              </a:rPr>
              <a:t>1-1.</a:t>
            </a:r>
            <a:r>
              <a:rPr kumimoji="1" lang="ja-JP" altLang="en-US" sz="2800" dirty="0">
                <a:solidFill>
                  <a:srgbClr val="5F5F5F"/>
                </a:solidFill>
              </a:rPr>
              <a:t> 研修の目的</a:t>
            </a:r>
            <a:endParaRPr kumimoji="1" lang="en-US" altLang="ja-JP" sz="2800" dirty="0">
              <a:solidFill>
                <a:srgbClr val="5F5F5F"/>
              </a:solidFill>
            </a:endParaRPr>
          </a:p>
          <a:p>
            <a:r>
              <a:rPr kumimoji="1" lang="en-US" altLang="ja-JP" sz="2800" dirty="0">
                <a:solidFill>
                  <a:srgbClr val="CECECE"/>
                </a:solidFill>
              </a:rPr>
              <a:t>1-2.</a:t>
            </a:r>
            <a:r>
              <a:rPr kumimoji="1" lang="ja-JP" altLang="en-US" sz="2800" dirty="0">
                <a:solidFill>
                  <a:srgbClr val="CECECE"/>
                </a:solidFill>
              </a:rPr>
              <a:t> 時短のために必要なことは？</a:t>
            </a:r>
            <a:endParaRPr kumimoji="1" lang="en-US" altLang="ja-JP" sz="2800" dirty="0">
              <a:solidFill>
                <a:srgbClr val="CECECE"/>
              </a:solidFill>
            </a:endParaRPr>
          </a:p>
        </p:txBody>
      </p:sp>
    </p:spTree>
    <p:extLst>
      <p:ext uri="{BB962C8B-B14F-4D97-AF65-F5344CB8AC3E}">
        <p14:creationId xmlns:p14="http://schemas.microsoft.com/office/powerpoint/2010/main" val="314984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914400" indent="-914400">
              <a:buFont typeface="+mj-lt"/>
              <a:buAutoNum type="arabicPeriod"/>
            </a:pPr>
            <a:r>
              <a:rPr lang="ja-JP" altLang="en-US" dirty="0"/>
              <a:t>導入編　</a:t>
            </a:r>
            <a:r>
              <a:rPr lang="en-US" altLang="ja-JP" sz="2800" dirty="0"/>
              <a:t>1-1.</a:t>
            </a:r>
            <a:r>
              <a:rPr lang="ja-JP" altLang="en-US" sz="2800" dirty="0"/>
              <a:t>研修の目的</a:t>
            </a:r>
            <a:endParaRPr kumimoji="1" lang="ja-JP" altLang="en-US" sz="2800" dirty="0"/>
          </a:p>
        </p:txBody>
      </p:sp>
      <p:sp>
        <p:nvSpPr>
          <p:cNvPr id="4" name="スライド番号プレースホルダー 3"/>
          <p:cNvSpPr>
            <a:spLocks noGrp="1"/>
          </p:cNvSpPr>
          <p:nvPr>
            <p:ph type="sldNum" sz="quarter" idx="10"/>
          </p:nvPr>
        </p:nvSpPr>
        <p:spPr/>
        <p:txBody>
          <a:bodyPr/>
          <a:lstStyle/>
          <a:p>
            <a:fld id="{D28C7C6D-0F52-4FBA-8358-35C6083C2133}" type="slidenum">
              <a:rPr kumimoji="1" lang="ja-JP" altLang="en-US" smtClean="0"/>
              <a:pPr/>
              <a:t>4</a:t>
            </a:fld>
            <a:endParaRPr kumimoji="1" lang="ja-JP" altLang="en-US"/>
          </a:p>
        </p:txBody>
      </p:sp>
      <p:sp>
        <p:nvSpPr>
          <p:cNvPr id="5" name="テキスト プレースホルダー 4"/>
          <p:cNvSpPr>
            <a:spLocks noGrp="1"/>
          </p:cNvSpPr>
          <p:nvPr>
            <p:ph type="body" sz="quarter" idx="12"/>
          </p:nvPr>
        </p:nvSpPr>
        <p:spPr>
          <a:xfrm>
            <a:off x="2628900" y="3175476"/>
            <a:ext cx="13030200" cy="4178300"/>
          </a:xfrm>
        </p:spPr>
        <p:txBody>
          <a:bodyPr/>
          <a:lstStyle/>
          <a:p>
            <a:r>
              <a:rPr kumimoji="1" lang="ja-JP" altLang="en-US" dirty="0"/>
              <a:t>皆さんは「仕事が早い」と褒められたことはありますか？</a:t>
            </a:r>
            <a:endParaRPr kumimoji="1" lang="en-US" altLang="ja-JP" dirty="0"/>
          </a:p>
          <a:p>
            <a:r>
              <a:rPr kumimoji="1" lang="ja-JP" altLang="en-US" dirty="0"/>
              <a:t>それとも、「仕事が遅い」と怒られたことはありますか？</a:t>
            </a:r>
            <a:endParaRPr kumimoji="1" lang="en-US" altLang="ja-JP" dirty="0"/>
          </a:p>
          <a:p>
            <a:endParaRPr lang="en-US" altLang="ja-JP" dirty="0"/>
          </a:p>
        </p:txBody>
      </p:sp>
    </p:spTree>
    <p:extLst>
      <p:ext uri="{BB962C8B-B14F-4D97-AF65-F5344CB8AC3E}">
        <p14:creationId xmlns:p14="http://schemas.microsoft.com/office/powerpoint/2010/main" val="2262068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a:pPr>
            <a:r>
              <a:rPr kumimoji="1" lang="ja-JP" altLang="en-US" sz="4800" b="0" i="0" u="none" strike="noStrike" kern="1200" cap="none" spc="0" normalizeH="0" baseline="0" noProof="0" dirty="0">
                <a:ln>
                  <a:noFill/>
                </a:ln>
                <a:solidFill>
                  <a:srgbClr val="30A3B3"/>
                </a:solidFill>
                <a:effectLst/>
                <a:uLnTx/>
                <a:uFillTx/>
                <a:latin typeface="Spica Neue P Light"/>
                <a:cs typeface="+mj-cs"/>
              </a:rPr>
              <a:t>導入編　</a:t>
            </a:r>
            <a:r>
              <a:rPr kumimoji="1" lang="en-US" altLang="ja-JP" sz="2800" b="0" i="0" u="none" strike="noStrike" kern="1200" cap="none" spc="0" normalizeH="0" baseline="0" noProof="0" dirty="0">
                <a:ln>
                  <a:noFill/>
                </a:ln>
                <a:solidFill>
                  <a:srgbClr val="30A3B3"/>
                </a:solidFill>
                <a:effectLst/>
                <a:uLnTx/>
                <a:uFillTx/>
                <a:latin typeface="Spica Neue P Light"/>
                <a:cs typeface="+mj-cs"/>
              </a:rPr>
              <a:t>1-1.</a:t>
            </a:r>
            <a:r>
              <a:rPr kumimoji="1" lang="ja-JP" altLang="en-US" sz="2800" b="0" i="0" u="none" strike="noStrike" kern="1200" cap="none" spc="0" normalizeH="0" baseline="0" noProof="0" dirty="0">
                <a:ln>
                  <a:noFill/>
                </a:ln>
                <a:solidFill>
                  <a:srgbClr val="30A3B3"/>
                </a:solidFill>
                <a:effectLst/>
                <a:uLnTx/>
                <a:uFillTx/>
                <a:latin typeface="Spica Neue P Light"/>
                <a:cs typeface="+mj-cs"/>
              </a:rPr>
              <a:t>研修の目的</a:t>
            </a:r>
            <a:endParaRPr kumimoji="1" lang="ja-JP" altLang="en-US" dirty="0"/>
          </a:p>
        </p:txBody>
      </p:sp>
      <p:sp>
        <p:nvSpPr>
          <p:cNvPr id="10" name="テキスト プレースホルダー 9"/>
          <p:cNvSpPr>
            <a:spLocks noGrp="1"/>
          </p:cNvSpPr>
          <p:nvPr>
            <p:ph type="body" sz="quarter" idx="12"/>
          </p:nvPr>
        </p:nvSpPr>
        <p:spPr>
          <a:xfrm>
            <a:off x="2628899" y="1356361"/>
            <a:ext cx="13644563" cy="8929052"/>
          </a:xfrm>
        </p:spPr>
        <p:txBody>
          <a:bodyPr>
            <a:normAutofit/>
          </a:bodyPr>
          <a:lstStyle/>
          <a:p>
            <a:pPr>
              <a:lnSpc>
                <a:spcPct val="100000"/>
              </a:lnSpc>
            </a:pPr>
            <a:r>
              <a:rPr lang="ja-JP" altLang="en-US" dirty="0"/>
              <a:t>本研修を行う目的</a:t>
            </a:r>
            <a:endParaRPr lang="en-US" altLang="ja-JP" dirty="0"/>
          </a:p>
          <a:p>
            <a:pPr marL="0" indent="0">
              <a:lnSpc>
                <a:spcPct val="100000"/>
              </a:lnSpc>
              <a:buNone/>
            </a:pPr>
            <a:r>
              <a:rPr lang="en-US" altLang="ja-JP" dirty="0"/>
              <a:t>28</a:t>
            </a:r>
            <a:r>
              <a:rPr lang="ja-JP" altLang="en-US" dirty="0"/>
              <a:t>歳の時に「仕事が遅い」と怒られ、</a:t>
            </a:r>
            <a:r>
              <a:rPr lang="en-US" altLang="ja-JP" dirty="0"/>
              <a:t>35</a:t>
            </a:r>
            <a:r>
              <a:rPr lang="ja-JP" altLang="en-US" dirty="0"/>
              <a:t>歳の時に「仕事が早い」と評価を受けた相澤が、アムコンへの財産分与として磨き上げた時短のためのテクニックを共有し、社員および会社の成長に役立てることを目的とする。</a:t>
            </a:r>
            <a:endParaRPr lang="en-US" altLang="ja-JP" dirty="0"/>
          </a:p>
          <a:p>
            <a:pPr marL="0" indent="0">
              <a:lnSpc>
                <a:spcPct val="100000"/>
              </a:lnSpc>
              <a:buNone/>
            </a:pPr>
            <a:endParaRPr lang="en-US" altLang="ja-JP" dirty="0"/>
          </a:p>
          <a:p>
            <a:pPr>
              <a:lnSpc>
                <a:spcPct val="100000"/>
              </a:lnSpc>
            </a:pPr>
            <a:r>
              <a:rPr lang="ja-JP" altLang="en-US" dirty="0"/>
              <a:t>本研修の内容を習得すると？</a:t>
            </a:r>
            <a:endParaRPr lang="en-US" altLang="ja-JP" dirty="0"/>
          </a:p>
          <a:p>
            <a:pPr marL="0" indent="0">
              <a:lnSpc>
                <a:spcPct val="100000"/>
              </a:lnSpc>
              <a:buNone/>
            </a:pPr>
            <a:r>
              <a:rPr lang="ja-JP" altLang="en-US" dirty="0"/>
              <a:t>　</a:t>
            </a:r>
            <a:r>
              <a:rPr lang="ja-JP" altLang="en-US" b="1" dirty="0"/>
              <a:t>最低でも今の</a:t>
            </a:r>
            <a:r>
              <a:rPr lang="en-US" altLang="ja-JP" b="1" dirty="0">
                <a:solidFill>
                  <a:srgbClr val="CC6B9C"/>
                </a:solidFill>
              </a:rPr>
              <a:t>2</a:t>
            </a:r>
            <a:r>
              <a:rPr lang="ja-JP" altLang="en-US" b="1" dirty="0">
                <a:solidFill>
                  <a:srgbClr val="CC6B9C"/>
                </a:solidFill>
              </a:rPr>
              <a:t>倍</a:t>
            </a:r>
            <a:r>
              <a:rPr lang="ja-JP" altLang="en-US" b="1" dirty="0"/>
              <a:t>のスピードで仕事を捌くことができるようになる！</a:t>
            </a:r>
            <a:endParaRPr lang="en-US" altLang="ja-JP" b="1" dirty="0"/>
          </a:p>
          <a:p>
            <a:pPr marL="0" indent="0">
              <a:lnSpc>
                <a:spcPct val="100000"/>
              </a:lnSpc>
              <a:buNone/>
            </a:pPr>
            <a:r>
              <a:rPr lang="ja-JP" altLang="en-US" dirty="0"/>
              <a:t>　（→ </a:t>
            </a:r>
            <a:r>
              <a:rPr lang="en-US" altLang="ja-JP" dirty="0"/>
              <a:t>1</a:t>
            </a:r>
            <a:r>
              <a:rPr lang="ja-JP" altLang="en-US" dirty="0"/>
              <a:t>月あたり最低でも</a:t>
            </a:r>
            <a:r>
              <a:rPr lang="en-US" altLang="ja-JP" dirty="0"/>
              <a:t>1</a:t>
            </a:r>
            <a:r>
              <a:rPr lang="ja-JP" altLang="en-US" dirty="0"/>
              <a:t>日分の仕事日を増やすことができる！）</a:t>
            </a: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a:t>
            </a:fld>
            <a:endParaRPr kumimoji="1" lang="ja-JP" altLang="en-US"/>
          </a:p>
        </p:txBody>
      </p:sp>
    </p:spTree>
    <p:extLst>
      <p:ext uri="{BB962C8B-B14F-4D97-AF65-F5344CB8AC3E}">
        <p14:creationId xmlns:p14="http://schemas.microsoft.com/office/powerpoint/2010/main" val="3239564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a:pPr>
            <a:r>
              <a:rPr lang="ja-JP" altLang="en-US" dirty="0"/>
              <a:t>導入編</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6</a:t>
            </a:fld>
            <a:endParaRPr kumimoji="1" lang="ja-JP" altLang="en-US"/>
          </a:p>
        </p:txBody>
      </p:sp>
      <p:sp>
        <p:nvSpPr>
          <p:cNvPr id="10" name="テキスト プレースホルダー 9"/>
          <p:cNvSpPr>
            <a:spLocks noGrp="1"/>
          </p:cNvSpPr>
          <p:nvPr>
            <p:ph type="body" sz="quarter" idx="12"/>
          </p:nvPr>
        </p:nvSpPr>
        <p:spPr/>
        <p:txBody>
          <a:bodyPr/>
          <a:lstStyle/>
          <a:p>
            <a:r>
              <a:rPr kumimoji="1" lang="en-US" altLang="ja-JP" sz="2800" dirty="0">
                <a:solidFill>
                  <a:srgbClr val="CECECE"/>
                </a:solidFill>
              </a:rPr>
              <a:t>1-1.</a:t>
            </a:r>
            <a:r>
              <a:rPr kumimoji="1" lang="ja-JP" altLang="en-US" sz="2800" dirty="0">
                <a:solidFill>
                  <a:srgbClr val="CECECE"/>
                </a:solidFill>
              </a:rPr>
              <a:t> 研修の目的</a:t>
            </a:r>
            <a:endParaRPr kumimoji="1" lang="en-US" altLang="ja-JP" sz="2800" dirty="0">
              <a:solidFill>
                <a:srgbClr val="CECECE"/>
              </a:solidFill>
            </a:endParaRPr>
          </a:p>
          <a:p>
            <a:r>
              <a:rPr kumimoji="1" lang="en-US" altLang="ja-JP" sz="2800" dirty="0">
                <a:solidFill>
                  <a:srgbClr val="5F5F5F"/>
                </a:solidFill>
              </a:rPr>
              <a:t>1-2.</a:t>
            </a:r>
            <a:r>
              <a:rPr kumimoji="1" lang="ja-JP" altLang="en-US" sz="2800" dirty="0">
                <a:solidFill>
                  <a:srgbClr val="5F5F5F"/>
                </a:solidFill>
              </a:rPr>
              <a:t> 時短のために必要なことは？</a:t>
            </a:r>
            <a:endParaRPr kumimoji="1" lang="en-US" altLang="ja-JP" sz="2800" dirty="0">
              <a:solidFill>
                <a:srgbClr val="5F5F5F"/>
              </a:solidFill>
            </a:endParaRPr>
          </a:p>
        </p:txBody>
      </p:sp>
    </p:spTree>
    <p:extLst>
      <p:ext uri="{BB962C8B-B14F-4D97-AF65-F5344CB8AC3E}">
        <p14:creationId xmlns:p14="http://schemas.microsoft.com/office/powerpoint/2010/main" val="40542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a:pPr>
            <a:r>
              <a:rPr kumimoji="1" lang="ja-JP" altLang="en-US" sz="4800" b="0" i="0" u="none" strike="noStrike" kern="1200" cap="none" spc="0" normalizeH="0" baseline="0" noProof="0" dirty="0">
                <a:ln>
                  <a:noFill/>
                </a:ln>
                <a:solidFill>
                  <a:srgbClr val="30A3B3"/>
                </a:solidFill>
                <a:effectLst/>
                <a:uLnTx/>
                <a:uFillTx/>
                <a:latin typeface="Spica Neue P Light"/>
                <a:cs typeface="+mj-cs"/>
              </a:rPr>
              <a:t>導入編　</a:t>
            </a:r>
            <a:r>
              <a:rPr kumimoji="1" lang="en-US" altLang="ja-JP" sz="2800" dirty="0">
                <a:solidFill>
                  <a:srgbClr val="30A3B3"/>
                </a:solidFill>
              </a:rPr>
              <a:t>1-2.</a:t>
            </a:r>
            <a:r>
              <a:rPr kumimoji="1" lang="ja-JP" altLang="en-US" sz="2800" dirty="0">
                <a:solidFill>
                  <a:srgbClr val="30A3B3"/>
                </a:solidFill>
              </a:rPr>
              <a:t> 時短のために必要なことは？</a:t>
            </a:r>
            <a:endParaRPr kumimoji="1" lang="ja-JP" altLang="en-US" dirty="0">
              <a:solidFill>
                <a:srgbClr val="30A3B3"/>
              </a:solidFill>
            </a:endParaRPr>
          </a:p>
        </p:txBody>
      </p:sp>
      <p:sp>
        <p:nvSpPr>
          <p:cNvPr id="10" name="テキスト プレースホルダー 9"/>
          <p:cNvSpPr>
            <a:spLocks noGrp="1"/>
          </p:cNvSpPr>
          <p:nvPr>
            <p:ph type="body" sz="quarter" idx="12"/>
          </p:nvPr>
        </p:nvSpPr>
        <p:spPr/>
        <p:txBody>
          <a:bodyPr>
            <a:normAutofit/>
          </a:bodyPr>
          <a:lstStyle/>
          <a:p>
            <a:pPr>
              <a:lnSpc>
                <a:spcPct val="100000"/>
              </a:lnSpc>
            </a:pPr>
            <a:r>
              <a:rPr lang="ja-JP" altLang="en-US" b="0" i="0" dirty="0">
                <a:solidFill>
                  <a:srgbClr val="444E53"/>
                </a:solidFill>
                <a:effectLst/>
                <a:latin typeface="Avenir"/>
              </a:rPr>
              <a:t>真似と自己流のコンビネーション</a:t>
            </a:r>
            <a:endParaRPr lang="en-US" altLang="ja-JP" b="0" i="0" dirty="0">
              <a:solidFill>
                <a:srgbClr val="444E53"/>
              </a:solidFill>
              <a:effectLst/>
              <a:latin typeface="Avenir"/>
            </a:endParaRPr>
          </a:p>
          <a:p>
            <a:pPr marL="0" indent="0">
              <a:lnSpc>
                <a:spcPct val="100000"/>
              </a:lnSpc>
              <a:buNone/>
            </a:pPr>
            <a:r>
              <a:rPr lang="ja-JP" altLang="en-US" b="0" i="0" dirty="0">
                <a:solidFill>
                  <a:srgbClr val="444E53"/>
                </a:solidFill>
                <a:effectLst/>
                <a:latin typeface="+mn-ea"/>
              </a:rPr>
              <a:t>　</a:t>
            </a:r>
            <a:r>
              <a:rPr lang="en-US" altLang="ja-JP" dirty="0">
                <a:solidFill>
                  <a:srgbClr val="444E53"/>
                </a:solidFill>
                <a:latin typeface="+mn-ea"/>
              </a:rPr>
              <a:t>1</a:t>
            </a:r>
            <a:r>
              <a:rPr lang="ja-JP" altLang="en-US" dirty="0">
                <a:solidFill>
                  <a:srgbClr val="444E53"/>
                </a:solidFill>
                <a:latin typeface="+mn-ea"/>
              </a:rPr>
              <a:t>ヵ</a:t>
            </a:r>
            <a:r>
              <a:rPr lang="ja-JP" altLang="en-US" b="0" i="0" dirty="0">
                <a:solidFill>
                  <a:srgbClr val="444E53"/>
                </a:solidFill>
                <a:effectLst/>
                <a:latin typeface="+mn-ea"/>
              </a:rPr>
              <a:t>月間真似る　→その後、我流にアップデートをする</a:t>
            </a:r>
            <a:endParaRPr lang="en-US" altLang="ja-JP" b="0" i="0" dirty="0">
              <a:solidFill>
                <a:srgbClr val="444E53"/>
              </a:solidFill>
              <a:effectLst/>
              <a:latin typeface="+mn-ea"/>
            </a:endParaRPr>
          </a:p>
          <a:p>
            <a:pPr>
              <a:lnSpc>
                <a:spcPct val="100000"/>
              </a:lnSpc>
            </a:pPr>
            <a:r>
              <a:rPr lang="ja-JP" altLang="en-US" dirty="0">
                <a:solidFill>
                  <a:srgbClr val="444E53"/>
                </a:solidFill>
                <a:latin typeface="Avenir"/>
              </a:rPr>
              <a:t>重要な</a:t>
            </a:r>
            <a:r>
              <a:rPr lang="en-US" altLang="ja-JP" dirty="0">
                <a:solidFill>
                  <a:srgbClr val="444E53"/>
                </a:solidFill>
                <a:latin typeface="Avenir"/>
              </a:rPr>
              <a:t>4</a:t>
            </a:r>
            <a:r>
              <a:rPr lang="ja-JP" altLang="en-US" dirty="0">
                <a:solidFill>
                  <a:srgbClr val="444E53"/>
                </a:solidFill>
                <a:latin typeface="Avenir"/>
              </a:rPr>
              <a:t>つのスキル</a:t>
            </a:r>
            <a:endParaRPr lang="en-US" altLang="ja-JP" dirty="0">
              <a:solidFill>
                <a:srgbClr val="444E53"/>
              </a:solidFill>
              <a:latin typeface="Avenir"/>
            </a:endParaRPr>
          </a:p>
          <a:p>
            <a:pPr marL="514350" indent="-514350">
              <a:lnSpc>
                <a:spcPct val="100000"/>
              </a:lnSpc>
              <a:buFont typeface="+mj-lt"/>
              <a:buAutoNum type="arabicPeriod"/>
            </a:pPr>
            <a:r>
              <a:rPr lang="en-US" altLang="ja-JP" dirty="0"/>
              <a:t>PC</a:t>
            </a:r>
            <a:r>
              <a:rPr lang="ja-JP" altLang="en-US" dirty="0"/>
              <a:t>スキル</a:t>
            </a:r>
            <a:endParaRPr lang="en-US" altLang="ja-JP" dirty="0"/>
          </a:p>
          <a:p>
            <a:pPr marL="514350" indent="-514350">
              <a:lnSpc>
                <a:spcPct val="100000"/>
              </a:lnSpc>
              <a:buFont typeface="+mj-lt"/>
              <a:buAutoNum type="arabicPeriod"/>
            </a:pPr>
            <a:r>
              <a:rPr lang="ja-JP" altLang="en-US" dirty="0"/>
              <a:t>文章力</a:t>
            </a:r>
            <a:endParaRPr lang="en-US" altLang="ja-JP" dirty="0"/>
          </a:p>
          <a:p>
            <a:pPr marL="514350" indent="-514350">
              <a:lnSpc>
                <a:spcPct val="100000"/>
              </a:lnSpc>
              <a:buFont typeface="+mj-lt"/>
              <a:buAutoNum type="arabicPeriod"/>
            </a:pPr>
            <a:r>
              <a:rPr lang="ja-JP" altLang="en-US" dirty="0"/>
              <a:t>頭を早く回転させること</a:t>
            </a:r>
            <a:endParaRPr lang="en-US" altLang="ja-JP" dirty="0"/>
          </a:p>
          <a:p>
            <a:pPr marL="514350" indent="-514350">
              <a:lnSpc>
                <a:spcPct val="100000"/>
              </a:lnSpc>
              <a:buFont typeface="+mj-lt"/>
              <a:buAutoNum type="arabicPeriod"/>
            </a:pPr>
            <a:r>
              <a:rPr lang="ja-JP" altLang="en-US" dirty="0"/>
              <a:t>創意工夫の実行を続けること</a:t>
            </a: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a:t>
            </a:fld>
            <a:endParaRPr kumimoji="1" lang="ja-JP" altLang="en-US"/>
          </a:p>
        </p:txBody>
      </p:sp>
    </p:spTree>
    <p:extLst>
      <p:ext uri="{BB962C8B-B14F-4D97-AF65-F5344CB8AC3E}">
        <p14:creationId xmlns:p14="http://schemas.microsoft.com/office/powerpoint/2010/main" val="156359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8</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5F5F5F"/>
                </a:solidFill>
              </a:rPr>
              <a:t>2-1. </a:t>
            </a:r>
            <a:r>
              <a:rPr kumimoji="1" lang="ja-JP" altLang="en-US" sz="2800" dirty="0">
                <a:solidFill>
                  <a:srgbClr val="5F5F5F"/>
                </a:solidFill>
              </a:rPr>
              <a:t>ショートカットキー</a:t>
            </a:r>
            <a:endParaRPr kumimoji="1" lang="en-US" altLang="ja-JP" sz="2800" dirty="0">
              <a:solidFill>
                <a:srgbClr val="5F5F5F"/>
              </a:solidFill>
            </a:endParaRPr>
          </a:p>
          <a:p>
            <a:r>
              <a:rPr kumimoji="1" lang="en-US" altLang="ja-JP" sz="2800" dirty="0">
                <a:solidFill>
                  <a:srgbClr val="CECECE"/>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CECECE"/>
                </a:solidFill>
              </a:rPr>
              <a:t>2-4. Snipping Tool</a:t>
            </a:r>
          </a:p>
          <a:p>
            <a:r>
              <a:rPr kumimoji="1" lang="en-US" altLang="ja-JP" sz="2800" dirty="0">
                <a:solidFill>
                  <a:srgbClr val="CECECE"/>
                </a:solidFill>
              </a:rPr>
              <a:t>2-5. PowerPoint</a:t>
            </a:r>
          </a:p>
          <a:p>
            <a:r>
              <a:rPr kumimoji="1" lang="en-US" altLang="ja-JP" sz="2800" dirty="0">
                <a:solidFill>
                  <a:srgbClr val="CECECE"/>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1819428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9</a:t>
            </a:fld>
            <a:endParaRPr kumimoji="1" lang="ja-JP" altLang="en-US"/>
          </a:p>
        </p:txBody>
      </p:sp>
      <p:sp>
        <p:nvSpPr>
          <p:cNvPr id="2" name="四角形: 対角を丸める 1">
            <a:extLst>
              <a:ext uri="{FF2B5EF4-FFF2-40B4-BE49-F238E27FC236}">
                <a16:creationId xmlns:a16="http://schemas.microsoft.com/office/drawing/2014/main" id="{1A75B677-446C-46BC-8283-C099219D650E}"/>
              </a:ext>
            </a:extLst>
          </p:cNvPr>
          <p:cNvSpPr/>
          <p:nvPr/>
        </p:nvSpPr>
        <p:spPr>
          <a:xfrm>
            <a:off x="599440" y="8200825"/>
            <a:ext cx="16443960" cy="82296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ja-JP" altLang="en-US" sz="2800" b="0" i="0" dirty="0">
                <a:solidFill>
                  <a:schemeClr val="bg1"/>
                </a:solidFill>
                <a:effectLst/>
                <a:latin typeface="Avenir"/>
              </a:rPr>
              <a:t>この章のポイント：マウスを触る回数を減らし、キーボード操作を行うことでスピードアップ</a:t>
            </a:r>
            <a:endParaRPr lang="en-US" altLang="ja-JP" sz="2800" dirty="0">
              <a:solidFill>
                <a:schemeClr val="bg1"/>
              </a:solidFill>
            </a:endParaRPr>
          </a:p>
        </p:txBody>
      </p:sp>
      <p:sp>
        <p:nvSpPr>
          <p:cNvPr id="7" name="四角形: 角を丸くする 6">
            <a:extLst>
              <a:ext uri="{FF2B5EF4-FFF2-40B4-BE49-F238E27FC236}">
                <a16:creationId xmlns:a16="http://schemas.microsoft.com/office/drawing/2014/main" id="{E1435264-F270-4142-A437-73E0C520484F}"/>
              </a:ext>
            </a:extLst>
          </p:cNvPr>
          <p:cNvSpPr/>
          <p:nvPr/>
        </p:nvSpPr>
        <p:spPr>
          <a:xfrm>
            <a:off x="927100" y="2084588"/>
            <a:ext cx="15788640" cy="275844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ワーク ①</a:t>
            </a:r>
            <a:endParaRPr kumimoji="1" lang="en-US" altLang="ja-JP" sz="3200" dirty="0">
              <a:solidFill>
                <a:srgbClr val="5F5F5F"/>
              </a:solidFill>
            </a:endParaRPr>
          </a:p>
          <a:p>
            <a:pPr algn="ctr"/>
            <a:endParaRPr kumimoji="1" lang="en-US" altLang="ja-JP" sz="3200" dirty="0">
              <a:solidFill>
                <a:srgbClr val="5F5F5F"/>
              </a:solidFill>
            </a:endParaRPr>
          </a:p>
          <a:p>
            <a:pPr algn="ctr"/>
            <a:r>
              <a:rPr kumimoji="1" lang="ja-JP" altLang="en-US" sz="3200" dirty="0">
                <a:solidFill>
                  <a:srgbClr val="5F5F5F"/>
                </a:solidFill>
              </a:rPr>
              <a:t>メモ帳を開いてみて下さい</a:t>
            </a:r>
          </a:p>
        </p:txBody>
      </p:sp>
      <p:sp>
        <p:nvSpPr>
          <p:cNvPr id="11" name="四角形: 角を丸くする 10">
            <a:extLst>
              <a:ext uri="{FF2B5EF4-FFF2-40B4-BE49-F238E27FC236}">
                <a16:creationId xmlns:a16="http://schemas.microsoft.com/office/drawing/2014/main" id="{8EFA13D0-4464-4B43-809F-2ED38E62FE21}"/>
              </a:ext>
            </a:extLst>
          </p:cNvPr>
          <p:cNvSpPr/>
          <p:nvPr/>
        </p:nvSpPr>
        <p:spPr>
          <a:xfrm>
            <a:off x="927100" y="5142706"/>
            <a:ext cx="15788640" cy="275844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さて、皆さんはどのように開きましたか？</a:t>
            </a:r>
            <a:endParaRPr kumimoji="1" lang="en-US" altLang="ja-JP" sz="3200" dirty="0">
              <a:solidFill>
                <a:srgbClr val="5F5F5F"/>
              </a:solidFill>
            </a:endParaRPr>
          </a:p>
          <a:p>
            <a:pPr algn="ctr"/>
            <a:r>
              <a:rPr kumimoji="1" lang="ja-JP" altLang="en-US" sz="3200" dirty="0">
                <a:solidFill>
                  <a:srgbClr val="5F5F5F"/>
                </a:solidFill>
              </a:rPr>
              <a:t>タスクバーから起動？デスクトップから検索？</a:t>
            </a:r>
            <a:endParaRPr kumimoji="1" lang="en-US" altLang="ja-JP" sz="3200" dirty="0">
              <a:solidFill>
                <a:srgbClr val="5F5F5F"/>
              </a:solidFill>
            </a:endParaRPr>
          </a:p>
          <a:p>
            <a:pPr algn="ctr"/>
            <a:endParaRPr kumimoji="1" lang="en-US" altLang="ja-JP" sz="3200" dirty="0">
              <a:solidFill>
                <a:srgbClr val="5F5F5F"/>
              </a:solidFill>
            </a:endParaRPr>
          </a:p>
          <a:p>
            <a:pPr algn="ctr"/>
            <a:r>
              <a:rPr kumimoji="1" lang="ja-JP" altLang="en-US" sz="3200" u="sng" dirty="0">
                <a:solidFill>
                  <a:srgbClr val="CC6B9C"/>
                </a:solidFill>
              </a:rPr>
              <a:t>マウスを使わなくても起動できる方法を知っていますか？</a:t>
            </a:r>
            <a:endParaRPr kumimoji="1" lang="en-US" altLang="ja-JP" sz="3200" u="sng" dirty="0">
              <a:solidFill>
                <a:srgbClr val="CC6B9C"/>
              </a:solidFill>
            </a:endParaRPr>
          </a:p>
        </p:txBody>
      </p:sp>
      <p:pic>
        <p:nvPicPr>
          <p:cNvPr id="4" name="図 3" descr="アイコン&#10;&#10;自動的に生成された説明">
            <a:extLst>
              <a:ext uri="{FF2B5EF4-FFF2-40B4-BE49-F238E27FC236}">
                <a16:creationId xmlns:a16="http://schemas.microsoft.com/office/drawing/2014/main" id="{179F6985-A45B-4B8A-97BD-772A2A2EAB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7100" y="8376085"/>
            <a:ext cx="472440" cy="472440"/>
          </a:xfrm>
          <a:prstGeom prst="rect">
            <a:avLst/>
          </a:prstGeom>
        </p:spPr>
      </p:pic>
    </p:spTree>
    <p:extLst>
      <p:ext uri="{BB962C8B-B14F-4D97-AF65-F5344CB8AC3E}">
        <p14:creationId xmlns:p14="http://schemas.microsoft.com/office/powerpoint/2010/main" val="527441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927100" y="467008"/>
            <a:ext cx="16687800" cy="1077996"/>
          </a:xfrm>
        </p:spPr>
        <p:txBody>
          <a:bodyPr/>
          <a:lstStyle/>
          <a:p>
            <a:pPr marL="914400" indent="-914400">
              <a:buFont typeface="+mj-lt"/>
              <a:buAutoNum type="arabicPeriod" startAt="2"/>
            </a:pPr>
            <a:r>
              <a:rPr lang="ja-JP" altLang="en-US"/>
              <a:t>時短テクニック編　</a:t>
            </a:r>
            <a:r>
              <a:rPr lang="en-US" altLang="ja-JP" sz="2800">
                <a:solidFill>
                  <a:srgbClr val="30A3B3"/>
                </a:solidFill>
              </a:rPr>
              <a:t>2-1.</a:t>
            </a:r>
            <a:r>
              <a:rPr kumimoji="1" lang="ja-JP" altLang="en-US" sz="2800">
                <a:solidFill>
                  <a:srgbClr val="30A3B3"/>
                </a:solidFill>
              </a:rPr>
              <a:t>ショートカットキー</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27100" y="1747603"/>
            <a:ext cx="11859260" cy="3327400"/>
          </a:xfrm>
        </p:spPr>
        <p:txBody>
          <a:bodyPr>
            <a:normAutofit/>
          </a:bodyPr>
          <a:lstStyle/>
          <a:p>
            <a:r>
              <a:rPr lang="en-US" altLang="ja-JP" dirty="0"/>
              <a:t>Windows</a:t>
            </a:r>
            <a:r>
              <a:rPr lang="ja-JP" altLang="en-US" dirty="0"/>
              <a:t>キーを使用したアプリの起動</a:t>
            </a:r>
            <a:endParaRPr lang="en-US" altLang="ja-JP" dirty="0"/>
          </a:p>
          <a:p>
            <a:pPr marL="514350" indent="-514350">
              <a:buFont typeface="+mj-lt"/>
              <a:buAutoNum type="arabicPeriod"/>
            </a:pPr>
            <a:r>
              <a:rPr lang="en-US" altLang="ja-JP" dirty="0"/>
              <a:t>Windows</a:t>
            </a:r>
            <a:r>
              <a:rPr lang="ja-JP" altLang="en-US" dirty="0"/>
              <a:t>キーをクリック</a:t>
            </a:r>
            <a:endParaRPr lang="en-US" altLang="ja-JP" dirty="0"/>
          </a:p>
          <a:p>
            <a:pPr marL="514350" indent="-514350">
              <a:buFont typeface="+mj-lt"/>
              <a:buAutoNum type="arabicPeriod"/>
            </a:pPr>
            <a:r>
              <a:rPr lang="ja-JP" altLang="en-US" dirty="0"/>
              <a:t>開始したいアプリのアルファベット（先頭</a:t>
            </a:r>
            <a:r>
              <a:rPr lang="en-US" altLang="ja-JP" dirty="0"/>
              <a:t>2</a:t>
            </a:r>
            <a:r>
              <a:rPr lang="ja-JP" altLang="en-US" dirty="0"/>
              <a:t>文字）を入力</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10</a:t>
            </a:fld>
            <a:endParaRPr kumimoji="1" lang="ja-JP" altLang="en-US"/>
          </a:p>
        </p:txBody>
      </p:sp>
      <p:graphicFrame>
        <p:nvGraphicFramePr>
          <p:cNvPr id="5" name="表 5">
            <a:extLst>
              <a:ext uri="{FF2B5EF4-FFF2-40B4-BE49-F238E27FC236}">
                <a16:creationId xmlns:a16="http://schemas.microsoft.com/office/drawing/2014/main" id="{FD593E98-F878-48C0-8131-51BC282321BB}"/>
              </a:ext>
            </a:extLst>
          </p:cNvPr>
          <p:cNvGraphicFramePr>
            <a:graphicFrameLocks noGrp="1"/>
          </p:cNvGraphicFramePr>
          <p:nvPr>
            <p:extLst>
              <p:ext uri="{D42A27DB-BD31-4B8C-83A1-F6EECF244321}">
                <p14:modId xmlns:p14="http://schemas.microsoft.com/office/powerpoint/2010/main" val="161108532"/>
              </p:ext>
            </p:extLst>
          </p:nvPr>
        </p:nvGraphicFramePr>
        <p:xfrm>
          <a:off x="1182557" y="4984405"/>
          <a:ext cx="8799643" cy="4332750"/>
        </p:xfrm>
        <a:graphic>
          <a:graphicData uri="http://schemas.openxmlformats.org/drawingml/2006/table">
            <a:tbl>
              <a:tblPr firstRow="1" bandRow="1">
                <a:tableStyleId>{69012ECD-51FC-41F1-AA8D-1B2483CD663E}</a:tableStyleId>
              </a:tblPr>
              <a:tblGrid>
                <a:gridCol w="3162485">
                  <a:extLst>
                    <a:ext uri="{9D8B030D-6E8A-4147-A177-3AD203B41FA5}">
                      <a16:colId xmlns:a16="http://schemas.microsoft.com/office/drawing/2014/main" val="1032934917"/>
                    </a:ext>
                  </a:extLst>
                </a:gridCol>
                <a:gridCol w="2971614">
                  <a:extLst>
                    <a:ext uri="{9D8B030D-6E8A-4147-A177-3AD203B41FA5}">
                      <a16:colId xmlns:a16="http://schemas.microsoft.com/office/drawing/2014/main" val="551579470"/>
                    </a:ext>
                  </a:extLst>
                </a:gridCol>
                <a:gridCol w="2665544">
                  <a:extLst>
                    <a:ext uri="{9D8B030D-6E8A-4147-A177-3AD203B41FA5}">
                      <a16:colId xmlns:a16="http://schemas.microsoft.com/office/drawing/2014/main" val="1537185995"/>
                    </a:ext>
                  </a:extLst>
                </a:gridCol>
              </a:tblGrid>
              <a:tr h="683670">
                <a:tc>
                  <a:txBody>
                    <a:bodyPr/>
                    <a:lstStyle/>
                    <a:p>
                      <a:r>
                        <a:rPr kumimoji="1" lang="ja-JP" altLang="en-US" dirty="0"/>
                        <a:t>メインとなるキー</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入力する</a:t>
                      </a:r>
                      <a:endParaRPr kumimoji="1" lang="en-US" altLang="ja-JP" dirty="0"/>
                    </a:p>
                    <a:p>
                      <a:r>
                        <a:rPr kumimoji="1" lang="ja-JP" altLang="en-US" dirty="0"/>
                        <a:t>アルファベット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起動する</a:t>
                      </a:r>
                      <a:endParaRPr kumimoji="1" lang="en-US" altLang="ja-JP" dirty="0"/>
                    </a:p>
                    <a:p>
                      <a:r>
                        <a:rPr kumimoji="1" lang="ja-JP" altLang="en-US" dirty="0"/>
                        <a:t>アプリ</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490602023"/>
                  </a:ext>
                </a:extLst>
              </a:tr>
              <a:tr h="683670">
                <a:tc rowSpan="5">
                  <a:txBody>
                    <a:bodyPr/>
                    <a:lstStyle/>
                    <a:p>
                      <a:pPr algn="ctr"/>
                      <a:r>
                        <a:rPr kumimoji="1" lang="en-US" altLang="ja-JP" dirty="0"/>
                        <a:t>Windows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Wo</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Word</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4840025"/>
                  </a:ext>
                </a:extLst>
              </a:tr>
              <a:tr h="683670">
                <a:tc vMerge="1">
                  <a:txBody>
                    <a:bodyPr/>
                    <a:lstStyle/>
                    <a:p>
                      <a:endParaRPr kumimoji="1" lang="ja-JP" altLang="en-US" dirty="0"/>
                    </a:p>
                  </a:txBody>
                  <a:tcPr/>
                </a:tc>
                <a:tc>
                  <a:txBody>
                    <a:bodyPr/>
                    <a:lstStyle/>
                    <a:p>
                      <a:r>
                        <a:rPr kumimoji="1" lang="en-US" altLang="ja-JP" dirty="0"/>
                        <a:t>Ex</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Excel</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74049280"/>
                  </a:ext>
                </a:extLst>
              </a:tr>
              <a:tr h="683670">
                <a:tc vMerge="1">
                  <a:txBody>
                    <a:bodyPr/>
                    <a:lstStyle/>
                    <a:p>
                      <a:endParaRPr kumimoji="1" lang="ja-JP" altLang="en-US" dirty="0"/>
                    </a:p>
                  </a:txBody>
                  <a:tcPr/>
                </a:tc>
                <a:tc>
                  <a:txBody>
                    <a:bodyPr/>
                    <a:lstStyle/>
                    <a:p>
                      <a:r>
                        <a:rPr kumimoji="1" lang="en-US" altLang="ja-JP" dirty="0"/>
                        <a:t>Pp</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PowerPoint</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5848888"/>
                  </a:ext>
                </a:extLst>
              </a:tr>
              <a:tr h="683670">
                <a:tc vMerge="1">
                  <a:txBody>
                    <a:bodyPr/>
                    <a:lstStyle/>
                    <a:p>
                      <a:endParaRPr kumimoji="1" lang="ja-JP" altLang="en-US" dirty="0"/>
                    </a:p>
                  </a:txBody>
                  <a:tcPr/>
                </a:tc>
                <a:tc>
                  <a:txBody>
                    <a:bodyPr/>
                    <a:lstStyle/>
                    <a:p>
                      <a:r>
                        <a:rPr kumimoji="1" lang="en-US" altLang="ja-JP" dirty="0" err="1"/>
                        <a:t>Ou</a:t>
                      </a:r>
                      <a:endParaRPr kumimoji="1" lang="en-US" altLang="ja-JP"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Outlook</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38900567"/>
                  </a:ext>
                </a:extLst>
              </a:tr>
              <a:tr h="683670">
                <a:tc vMerge="1">
                  <a:txBody>
                    <a:bodyPr/>
                    <a:lstStyle/>
                    <a:p>
                      <a:pPr algn="ctr"/>
                      <a:endParaRPr kumimoji="1" lang="ja-JP" altLang="en-US" dirty="0"/>
                    </a:p>
                  </a:txBody>
                  <a:tcPr anchor="ctr"/>
                </a:tc>
                <a:tc>
                  <a:txBody>
                    <a:bodyPr/>
                    <a:lstStyle/>
                    <a:p>
                      <a:r>
                        <a:rPr kumimoji="1" lang="en-US" altLang="ja-JP" dirty="0"/>
                        <a:t>Me</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メモ帳</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801433422"/>
                  </a:ext>
                </a:extLst>
              </a:tr>
            </a:tbl>
          </a:graphicData>
        </a:graphic>
      </p:graphicFrame>
      <p:pic>
        <p:nvPicPr>
          <p:cNvPr id="4" name="図 3">
            <a:extLst>
              <a:ext uri="{FF2B5EF4-FFF2-40B4-BE49-F238E27FC236}">
                <a16:creationId xmlns:a16="http://schemas.microsoft.com/office/drawing/2014/main" id="{33DB2A23-ACD3-4B40-A9CA-E33EEC91BA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7194" y="4984405"/>
            <a:ext cx="4995404" cy="4332750"/>
          </a:xfrm>
          <a:prstGeom prst="rect">
            <a:avLst/>
          </a:prstGeom>
          <a:ln>
            <a:solidFill>
              <a:srgbClr val="30A3B3"/>
            </a:solidFill>
          </a:ln>
        </p:spPr>
      </p:pic>
      <p:sp>
        <p:nvSpPr>
          <p:cNvPr id="20" name="楕円 19">
            <a:extLst>
              <a:ext uri="{FF2B5EF4-FFF2-40B4-BE49-F238E27FC236}">
                <a16:creationId xmlns:a16="http://schemas.microsoft.com/office/drawing/2014/main" id="{96BA59AF-E773-4DA7-90DE-E6DA65E11A28}"/>
              </a:ext>
            </a:extLst>
          </p:cNvPr>
          <p:cNvSpPr/>
          <p:nvPr/>
        </p:nvSpPr>
        <p:spPr>
          <a:xfrm>
            <a:off x="10582275" y="8810553"/>
            <a:ext cx="746760" cy="686507"/>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6342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p>
        </p:txBody>
      </p:sp>
      <p:sp>
        <p:nvSpPr>
          <p:cNvPr id="10" name="テキスト プレースホルダー 9"/>
          <p:cNvSpPr>
            <a:spLocks noGrp="1"/>
          </p:cNvSpPr>
          <p:nvPr>
            <p:ph type="body" sz="quarter" idx="12"/>
          </p:nvPr>
        </p:nvSpPr>
        <p:spPr>
          <a:xfrm>
            <a:off x="927100" y="937232"/>
            <a:ext cx="11859260" cy="3327400"/>
          </a:xfrm>
        </p:spPr>
        <p:txBody>
          <a:bodyPr>
            <a:normAutofit/>
          </a:bodyPr>
          <a:lstStyle/>
          <a:p>
            <a:r>
              <a:rPr lang="en-US" altLang="ja-JP" dirty="0"/>
              <a:t>Alt</a:t>
            </a:r>
            <a:r>
              <a:rPr lang="ja-JP" altLang="en-US" dirty="0"/>
              <a:t>キーを使用したアプリの起動・終了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11</a:t>
            </a:fld>
            <a:endParaRPr kumimoji="1" lang="ja-JP" altLang="en-US"/>
          </a:p>
        </p:txBody>
      </p:sp>
      <p:graphicFrame>
        <p:nvGraphicFramePr>
          <p:cNvPr id="5" name="表 5">
            <a:extLst>
              <a:ext uri="{FF2B5EF4-FFF2-40B4-BE49-F238E27FC236}">
                <a16:creationId xmlns:a16="http://schemas.microsoft.com/office/drawing/2014/main" id="{FD593E98-F878-48C0-8131-51BC282321BB}"/>
              </a:ext>
            </a:extLst>
          </p:cNvPr>
          <p:cNvGraphicFramePr>
            <a:graphicFrameLocks noGrp="1"/>
          </p:cNvGraphicFramePr>
          <p:nvPr>
            <p:extLst>
              <p:ext uri="{D42A27DB-BD31-4B8C-83A1-F6EECF244321}">
                <p14:modId xmlns:p14="http://schemas.microsoft.com/office/powerpoint/2010/main" val="3048642127"/>
              </p:ext>
            </p:extLst>
          </p:nvPr>
        </p:nvGraphicFramePr>
        <p:xfrm>
          <a:off x="927100" y="3174290"/>
          <a:ext cx="14282419" cy="1899426"/>
        </p:xfrm>
        <a:graphic>
          <a:graphicData uri="http://schemas.openxmlformats.org/drawingml/2006/table">
            <a:tbl>
              <a:tblPr firstRow="1" bandRow="1">
                <a:tableStyleId>{69012ECD-51FC-41F1-AA8D-1B2483CD663E}</a:tableStyleId>
              </a:tblPr>
              <a:tblGrid>
                <a:gridCol w="4374576">
                  <a:extLst>
                    <a:ext uri="{9D8B030D-6E8A-4147-A177-3AD203B41FA5}">
                      <a16:colId xmlns:a16="http://schemas.microsoft.com/office/drawing/2014/main" val="1032934917"/>
                    </a:ext>
                  </a:extLst>
                </a:gridCol>
                <a:gridCol w="3382733">
                  <a:extLst>
                    <a:ext uri="{9D8B030D-6E8A-4147-A177-3AD203B41FA5}">
                      <a16:colId xmlns:a16="http://schemas.microsoft.com/office/drawing/2014/main" val="551579470"/>
                    </a:ext>
                  </a:extLst>
                </a:gridCol>
                <a:gridCol w="6525110">
                  <a:extLst>
                    <a:ext uri="{9D8B030D-6E8A-4147-A177-3AD203B41FA5}">
                      <a16:colId xmlns:a16="http://schemas.microsoft.com/office/drawing/2014/main" val="1537185995"/>
                    </a:ext>
                  </a:extLst>
                </a:gridCol>
              </a:tblGrid>
              <a:tr h="633142">
                <a:tc>
                  <a:txBody>
                    <a:bodyPr/>
                    <a:lstStyle/>
                    <a:p>
                      <a:r>
                        <a:rPr kumimoji="1" lang="ja-JP" altLang="en-US" dirty="0"/>
                        <a:t>メインとなるキー</a:t>
                      </a:r>
                    </a:p>
                  </a:txBody>
                  <a:tcPr anchor="ctr">
                    <a:lnR w="12700" cap="flat" cmpd="sng" algn="ctr">
                      <a:solidFill>
                        <a:schemeClr val="bg1"/>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dirty="0"/>
                        <a:t>組み合わせるキー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dirty="0"/>
                        <a:t>操作</a:t>
                      </a:r>
                    </a:p>
                  </a:txBody>
                  <a:tcPr anchor="ctr">
                    <a:lnL w="12700" cap="flat" cmpd="sng" algn="ctr">
                      <a:solidFill>
                        <a:schemeClr val="bg1"/>
                      </a:solidFill>
                      <a:prstDash val="solid"/>
                      <a:round/>
                      <a:headEnd type="none" w="med" len="med"/>
                      <a:tailEnd type="none" w="med" len="med"/>
                    </a:lnL>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490602023"/>
                  </a:ext>
                </a:extLst>
              </a:tr>
              <a:tr h="633142">
                <a:tc rowSpan="2">
                  <a:txBody>
                    <a:bodyPr/>
                    <a:lstStyle/>
                    <a:p>
                      <a:pPr algn="ctr"/>
                      <a:r>
                        <a:rPr kumimoji="1" lang="en-US" altLang="ja-JP" dirty="0"/>
                        <a:t>Alt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F4</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アプリ終了</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4840025"/>
                  </a:ext>
                </a:extLst>
              </a:tr>
              <a:tr h="633142">
                <a:tc vMerge="1">
                  <a:txBody>
                    <a:bodyPr/>
                    <a:lstStyle/>
                    <a:p>
                      <a:endParaRPr kumimoji="1" lang="ja-JP" altLang="en-US" dirty="0"/>
                    </a:p>
                  </a:txBody>
                  <a:tcPr/>
                </a:tc>
                <a:tc>
                  <a:txBody>
                    <a:bodyPr/>
                    <a:lstStyle/>
                    <a:p>
                      <a:r>
                        <a:rPr kumimoji="1" lang="en-US" altLang="ja-JP" dirty="0"/>
                        <a:t>Tab</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アプリ切り替え画面の呼び出し</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74049280"/>
                  </a:ext>
                </a:extLst>
              </a:tr>
            </a:tbl>
          </a:graphicData>
        </a:graphic>
      </p:graphicFrame>
      <p:pic>
        <p:nvPicPr>
          <p:cNvPr id="1026" name="Picture 2">
            <a:extLst>
              <a:ext uri="{FF2B5EF4-FFF2-40B4-BE49-F238E27FC236}">
                <a16:creationId xmlns:a16="http://schemas.microsoft.com/office/drawing/2014/main" id="{9EAEF0DA-4C3B-4BFC-B91A-9C1E353405E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3012" y="5214693"/>
            <a:ext cx="7188200" cy="4504530"/>
          </a:xfrm>
          <a:prstGeom prst="rect">
            <a:avLst/>
          </a:prstGeom>
          <a:noFill/>
          <a:ln>
            <a:solidFill>
              <a:srgbClr val="5F5F5F"/>
            </a:solidFill>
          </a:ln>
          <a:extLst>
            <a:ext uri="{909E8E84-426E-40DD-AFC4-6F175D3DCCD1}">
              <a14:hiddenFill xmlns:a14="http://schemas.microsoft.com/office/drawing/2010/main">
                <a:solidFill>
                  <a:srgbClr val="FFFFFF"/>
                </a:solidFill>
              </a14:hiddenFill>
            </a:ext>
          </a:extLst>
        </p:spPr>
      </p:pic>
      <p:sp>
        <p:nvSpPr>
          <p:cNvPr id="4" name="吹き出し: 四角形 3">
            <a:extLst>
              <a:ext uri="{FF2B5EF4-FFF2-40B4-BE49-F238E27FC236}">
                <a16:creationId xmlns:a16="http://schemas.microsoft.com/office/drawing/2014/main" id="{8F28D2A8-3A27-4793-82F7-8EAB9BC93A8A}"/>
              </a:ext>
            </a:extLst>
          </p:cNvPr>
          <p:cNvSpPr/>
          <p:nvPr/>
        </p:nvSpPr>
        <p:spPr>
          <a:xfrm>
            <a:off x="10069830" y="5434969"/>
            <a:ext cx="5139689" cy="1665920"/>
          </a:xfrm>
          <a:prstGeom prst="wedgeRectCallout">
            <a:avLst>
              <a:gd name="adj1" fmla="val -61675"/>
              <a:gd name="adj2" fmla="val 32549"/>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dirty="0">
                <a:solidFill>
                  <a:srgbClr val="5F5F5F"/>
                </a:solidFill>
              </a:rPr>
              <a:t>Alt +</a:t>
            </a:r>
            <a:r>
              <a:rPr kumimoji="1" lang="ja-JP" altLang="en-US" sz="2800" dirty="0">
                <a:solidFill>
                  <a:srgbClr val="5F5F5F"/>
                </a:solidFill>
              </a:rPr>
              <a:t> </a:t>
            </a:r>
            <a:r>
              <a:rPr kumimoji="1" lang="en-US" altLang="ja-JP" sz="2800" dirty="0">
                <a:solidFill>
                  <a:srgbClr val="5F5F5F"/>
                </a:solidFill>
              </a:rPr>
              <a:t>Tab</a:t>
            </a:r>
            <a:r>
              <a:rPr kumimoji="1" lang="ja-JP" altLang="en-US" sz="2800" dirty="0">
                <a:solidFill>
                  <a:srgbClr val="5F5F5F"/>
                </a:solidFill>
              </a:rPr>
              <a:t>で現在起動している</a:t>
            </a:r>
            <a:endParaRPr kumimoji="1" lang="en-US" altLang="ja-JP" sz="2800" dirty="0">
              <a:solidFill>
                <a:srgbClr val="5F5F5F"/>
              </a:solidFill>
            </a:endParaRPr>
          </a:p>
          <a:p>
            <a:r>
              <a:rPr kumimoji="1" lang="ja-JP" altLang="en-US" sz="2800" dirty="0">
                <a:solidFill>
                  <a:srgbClr val="5F5F5F"/>
                </a:solidFill>
              </a:rPr>
              <a:t>アプリが全て表示される</a:t>
            </a:r>
            <a:endParaRPr kumimoji="1" lang="en-US" altLang="ja-JP" sz="2800" dirty="0">
              <a:solidFill>
                <a:srgbClr val="5F5F5F"/>
              </a:solidFill>
            </a:endParaRPr>
          </a:p>
        </p:txBody>
      </p:sp>
      <p:sp>
        <p:nvSpPr>
          <p:cNvPr id="14" name="吹き出し: 四角形 13">
            <a:extLst>
              <a:ext uri="{FF2B5EF4-FFF2-40B4-BE49-F238E27FC236}">
                <a16:creationId xmlns:a16="http://schemas.microsoft.com/office/drawing/2014/main" id="{C88DF5F7-C16A-442E-AE1B-640A7F7034E3}"/>
              </a:ext>
            </a:extLst>
          </p:cNvPr>
          <p:cNvSpPr/>
          <p:nvPr/>
        </p:nvSpPr>
        <p:spPr>
          <a:xfrm>
            <a:off x="6049327" y="8341760"/>
            <a:ext cx="6189345" cy="1125017"/>
          </a:xfrm>
          <a:prstGeom prst="wedgeRectCallout">
            <a:avLst>
              <a:gd name="adj1" fmla="val -50133"/>
              <a:gd name="adj2" fmla="val -108419"/>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dirty="0">
                <a:solidFill>
                  <a:srgbClr val="5F5F5F"/>
                </a:solidFill>
              </a:rPr>
              <a:t>Tab</a:t>
            </a:r>
            <a:r>
              <a:rPr kumimoji="1" lang="ja-JP" altLang="en-US" sz="2800" dirty="0">
                <a:solidFill>
                  <a:srgbClr val="5F5F5F"/>
                </a:solidFill>
              </a:rPr>
              <a:t>で表示したいアプリを選択する</a:t>
            </a:r>
            <a:endParaRPr kumimoji="1" lang="en-US" altLang="ja-JP" sz="2800" dirty="0">
              <a:solidFill>
                <a:srgbClr val="5F5F5F"/>
              </a:solidFill>
            </a:endParaRPr>
          </a:p>
          <a:p>
            <a:r>
              <a:rPr kumimoji="1" lang="ja-JP" altLang="en-US" sz="2800" dirty="0">
                <a:solidFill>
                  <a:srgbClr val="5F5F5F"/>
                </a:solidFill>
              </a:rPr>
              <a:t>（</a:t>
            </a:r>
            <a:r>
              <a:rPr kumimoji="1" lang="en-US" altLang="ja-JP" sz="2800" dirty="0">
                <a:solidFill>
                  <a:srgbClr val="5F5F5F"/>
                </a:solidFill>
              </a:rPr>
              <a:t>Tab</a:t>
            </a:r>
            <a:r>
              <a:rPr kumimoji="1" lang="ja-JP" altLang="en-US" sz="2800" dirty="0">
                <a:solidFill>
                  <a:srgbClr val="5F5F5F"/>
                </a:solidFill>
              </a:rPr>
              <a:t>で白い四角が右へ移動する）</a:t>
            </a:r>
          </a:p>
        </p:txBody>
      </p:sp>
    </p:spTree>
    <p:extLst>
      <p:ext uri="{BB962C8B-B14F-4D97-AF65-F5344CB8AC3E}">
        <p14:creationId xmlns:p14="http://schemas.microsoft.com/office/powerpoint/2010/main" val="4290857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p>
        </p:txBody>
      </p:sp>
      <p:sp>
        <p:nvSpPr>
          <p:cNvPr id="10" name="テキスト プレースホルダー 9"/>
          <p:cNvSpPr>
            <a:spLocks noGrp="1"/>
          </p:cNvSpPr>
          <p:nvPr>
            <p:ph type="body" sz="quarter" idx="12"/>
          </p:nvPr>
        </p:nvSpPr>
        <p:spPr>
          <a:xfrm>
            <a:off x="927100" y="1010402"/>
            <a:ext cx="11859260" cy="3327400"/>
          </a:xfrm>
        </p:spPr>
        <p:txBody>
          <a:bodyPr>
            <a:normAutofit/>
          </a:bodyPr>
          <a:lstStyle/>
          <a:p>
            <a:r>
              <a:rPr lang="en-US" altLang="ja-JP" dirty="0"/>
              <a:t>Ctrl</a:t>
            </a:r>
            <a:r>
              <a:rPr lang="ja-JP" altLang="en-US" dirty="0"/>
              <a:t>キーを使用した操作</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12</a:t>
            </a:fld>
            <a:endParaRPr kumimoji="1" lang="ja-JP" altLang="en-US"/>
          </a:p>
        </p:txBody>
      </p:sp>
      <p:graphicFrame>
        <p:nvGraphicFramePr>
          <p:cNvPr id="5" name="表 5">
            <a:extLst>
              <a:ext uri="{FF2B5EF4-FFF2-40B4-BE49-F238E27FC236}">
                <a16:creationId xmlns:a16="http://schemas.microsoft.com/office/drawing/2014/main" id="{FD593E98-F878-48C0-8131-51BC282321BB}"/>
              </a:ext>
            </a:extLst>
          </p:cNvPr>
          <p:cNvGraphicFramePr>
            <a:graphicFrameLocks noGrp="1"/>
          </p:cNvGraphicFramePr>
          <p:nvPr>
            <p:extLst>
              <p:ext uri="{D42A27DB-BD31-4B8C-83A1-F6EECF244321}">
                <p14:modId xmlns:p14="http://schemas.microsoft.com/office/powerpoint/2010/main" val="1204801373"/>
              </p:ext>
            </p:extLst>
          </p:nvPr>
        </p:nvGraphicFramePr>
        <p:xfrm>
          <a:off x="927100" y="3283538"/>
          <a:ext cx="14282419" cy="5346394"/>
        </p:xfrm>
        <a:graphic>
          <a:graphicData uri="http://schemas.openxmlformats.org/drawingml/2006/table">
            <a:tbl>
              <a:tblPr firstRow="1" bandRow="1">
                <a:tableStyleId>{69012ECD-51FC-41F1-AA8D-1B2483CD663E}</a:tableStyleId>
              </a:tblPr>
              <a:tblGrid>
                <a:gridCol w="4374576">
                  <a:extLst>
                    <a:ext uri="{9D8B030D-6E8A-4147-A177-3AD203B41FA5}">
                      <a16:colId xmlns:a16="http://schemas.microsoft.com/office/drawing/2014/main" val="1032934917"/>
                    </a:ext>
                  </a:extLst>
                </a:gridCol>
                <a:gridCol w="3382733">
                  <a:extLst>
                    <a:ext uri="{9D8B030D-6E8A-4147-A177-3AD203B41FA5}">
                      <a16:colId xmlns:a16="http://schemas.microsoft.com/office/drawing/2014/main" val="551579470"/>
                    </a:ext>
                  </a:extLst>
                </a:gridCol>
                <a:gridCol w="6525110">
                  <a:extLst>
                    <a:ext uri="{9D8B030D-6E8A-4147-A177-3AD203B41FA5}">
                      <a16:colId xmlns:a16="http://schemas.microsoft.com/office/drawing/2014/main" val="1537185995"/>
                    </a:ext>
                  </a:extLst>
                </a:gridCol>
              </a:tblGrid>
              <a:tr h="633142">
                <a:tc>
                  <a:txBody>
                    <a:bodyPr/>
                    <a:lstStyle/>
                    <a:p>
                      <a:r>
                        <a:rPr kumimoji="1" lang="ja-JP" altLang="en-US" dirty="0"/>
                        <a:t>メインとなるキー</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組み合わせるキー</a:t>
                      </a:r>
                      <a:endParaRPr kumimoji="1" lang="en-US" altLang="ja-JP" dirty="0"/>
                    </a:p>
                    <a:p>
                      <a:r>
                        <a:rPr kumimoji="1" lang="ja-JP" altLang="en-US" dirty="0"/>
                        <a:t>（覚え方）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操作</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490602023"/>
                  </a:ext>
                </a:extLst>
              </a:tr>
              <a:tr h="633142">
                <a:tc rowSpan="7">
                  <a:txBody>
                    <a:bodyPr/>
                    <a:lstStyle/>
                    <a:p>
                      <a:pPr algn="ctr"/>
                      <a:r>
                        <a:rPr kumimoji="1" lang="en-US" altLang="ja-JP" dirty="0"/>
                        <a:t>Ctrl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T</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700" b="0" kern="1200" dirty="0">
                          <a:solidFill>
                            <a:schemeClr val="dk1"/>
                          </a:solidFill>
                          <a:effectLst/>
                        </a:rPr>
                        <a:t>ブラウザのタブを開く</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4840025"/>
                  </a:ext>
                </a:extLst>
              </a:tr>
              <a:tr h="633142">
                <a:tc vMerge="1">
                  <a:txBody>
                    <a:bodyPr/>
                    <a:lstStyle/>
                    <a:p>
                      <a:endParaRPr kumimoji="1" lang="ja-JP" altLang="en-US" dirty="0"/>
                    </a:p>
                  </a:txBody>
                  <a:tcPr/>
                </a:tc>
                <a:tc>
                  <a:txBody>
                    <a:bodyPr/>
                    <a:lstStyle/>
                    <a:p>
                      <a:r>
                        <a:rPr kumimoji="1" lang="en-US" altLang="ja-JP" dirty="0"/>
                        <a:t>W</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700" b="0" kern="1200" dirty="0">
                          <a:solidFill>
                            <a:schemeClr val="dk1"/>
                          </a:solidFill>
                          <a:effectLst/>
                        </a:rPr>
                        <a:t>ブラウザのタブを閉じる</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74049280"/>
                  </a:ext>
                </a:extLst>
              </a:tr>
              <a:tr h="633142">
                <a:tc vMerge="1">
                  <a:txBody>
                    <a:bodyPr/>
                    <a:lstStyle/>
                    <a:p>
                      <a:pPr algn="ctr"/>
                      <a:endParaRPr kumimoji="1" lang="ja-JP" altLang="en-US" dirty="0"/>
                    </a:p>
                  </a:txBody>
                  <a:tcPr anchor="ctr"/>
                </a:tc>
                <a:tc>
                  <a:txBody>
                    <a:bodyPr/>
                    <a:lstStyle/>
                    <a:p>
                      <a:r>
                        <a:rPr kumimoji="1" lang="en-US" altLang="ja-JP" dirty="0"/>
                        <a:t>C</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コピー</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556757411"/>
                  </a:ext>
                </a:extLst>
              </a:tr>
              <a:tr h="633142">
                <a:tc vMerge="1">
                  <a:txBody>
                    <a:bodyPr/>
                    <a:lstStyle/>
                    <a:p>
                      <a:pPr algn="ctr"/>
                      <a:endParaRPr kumimoji="1" lang="ja-JP" altLang="en-US" dirty="0"/>
                    </a:p>
                  </a:txBody>
                  <a:tcPr anchor="ctr"/>
                </a:tc>
                <a:tc>
                  <a:txBody>
                    <a:bodyPr/>
                    <a:lstStyle/>
                    <a:p>
                      <a:r>
                        <a:rPr kumimoji="1" lang="en-US" altLang="ja-JP" dirty="0"/>
                        <a:t>V</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ペースト（貼り付け）</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60553562"/>
                  </a:ext>
                </a:extLst>
              </a:tr>
              <a:tr h="633142">
                <a:tc vMerge="1">
                  <a:txBody>
                    <a:bodyPr/>
                    <a:lstStyle/>
                    <a:p>
                      <a:pPr algn="ctr"/>
                      <a:endParaRPr kumimoji="1" lang="ja-JP" altLang="en-US" dirty="0"/>
                    </a:p>
                  </a:txBody>
                  <a:tcPr anchor="ctr"/>
                </a:tc>
                <a:tc>
                  <a:txBody>
                    <a:bodyPr/>
                    <a:lstStyle/>
                    <a:p>
                      <a:r>
                        <a:rPr kumimoji="1" lang="en-US" altLang="ja-JP" dirty="0"/>
                        <a:t>X</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切り取り</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24257811"/>
                  </a:ext>
                </a:extLst>
              </a:tr>
              <a:tr h="633142">
                <a:tc vMerge="1">
                  <a:txBody>
                    <a:bodyPr/>
                    <a:lstStyle/>
                    <a:p>
                      <a:pPr algn="ctr"/>
                      <a:endParaRPr kumimoji="1" lang="ja-JP" altLang="en-US" dirty="0"/>
                    </a:p>
                  </a:txBody>
                  <a:tcPr anchor="ctr"/>
                </a:tc>
                <a:tc>
                  <a:txBody>
                    <a:bodyPr/>
                    <a:lstStyle/>
                    <a:p>
                      <a:r>
                        <a:rPr kumimoji="1" lang="en-US" altLang="ja-JP" dirty="0"/>
                        <a:t>Z</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dirty="0"/>
                        <a:t>1</a:t>
                      </a:r>
                      <a:r>
                        <a:rPr kumimoji="1" lang="ja-JP" altLang="en-US" dirty="0"/>
                        <a:t>つ戻る</a:t>
                      </a:r>
                      <a:endParaRPr kumimoji="1" lang="en-US" altLang="ja-JP"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28151793"/>
                  </a:ext>
                </a:extLst>
              </a:tr>
              <a:tr h="633142">
                <a:tc vMerge="1">
                  <a:txBody>
                    <a:bodyPr/>
                    <a:lstStyle/>
                    <a:p>
                      <a:pPr algn="ctr"/>
                      <a:endParaRPr kumimoji="1" lang="ja-JP" altLang="en-US" dirty="0"/>
                    </a:p>
                  </a:txBody>
                  <a:tcPr anchor="ctr"/>
                </a:tc>
                <a:tc>
                  <a:txBody>
                    <a:bodyPr/>
                    <a:lstStyle/>
                    <a:p>
                      <a:r>
                        <a:rPr kumimoji="1" lang="en-US" altLang="ja-JP" dirty="0"/>
                        <a:t>Y</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やり直す（</a:t>
                      </a:r>
                      <a:r>
                        <a:rPr kumimoji="1" lang="en-US" altLang="ja-JP" dirty="0"/>
                        <a:t>Excel</a:t>
                      </a:r>
                      <a:r>
                        <a:rPr kumimoji="1" lang="ja-JP" altLang="en-US" dirty="0"/>
                        <a:t>では作業の繰り返し）</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867418984"/>
                  </a:ext>
                </a:extLst>
              </a:tr>
            </a:tbl>
          </a:graphicData>
        </a:graphic>
      </p:graphicFrame>
    </p:spTree>
    <p:extLst>
      <p:ext uri="{BB962C8B-B14F-4D97-AF65-F5344CB8AC3E}">
        <p14:creationId xmlns:p14="http://schemas.microsoft.com/office/powerpoint/2010/main" val="2150677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p>
        </p:txBody>
      </p:sp>
      <p:sp>
        <p:nvSpPr>
          <p:cNvPr id="10" name="テキスト プレースホルダー 9"/>
          <p:cNvSpPr>
            <a:spLocks noGrp="1"/>
          </p:cNvSpPr>
          <p:nvPr>
            <p:ph type="body" sz="quarter" idx="12"/>
          </p:nvPr>
        </p:nvSpPr>
        <p:spPr>
          <a:xfrm>
            <a:off x="927100" y="937232"/>
            <a:ext cx="11859260" cy="3327400"/>
          </a:xfrm>
        </p:spPr>
        <p:txBody>
          <a:bodyPr>
            <a:normAutofit/>
          </a:bodyPr>
          <a:lstStyle/>
          <a:p>
            <a:r>
              <a:rPr lang="ja-JP" altLang="en-US" dirty="0"/>
              <a:t>ファンクションキーを使用した操作</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13</a:t>
            </a:fld>
            <a:endParaRPr kumimoji="1" lang="ja-JP" altLang="en-US"/>
          </a:p>
        </p:txBody>
      </p:sp>
      <p:graphicFrame>
        <p:nvGraphicFramePr>
          <p:cNvPr id="5" name="表 5">
            <a:extLst>
              <a:ext uri="{FF2B5EF4-FFF2-40B4-BE49-F238E27FC236}">
                <a16:creationId xmlns:a16="http://schemas.microsoft.com/office/drawing/2014/main" id="{FD593E98-F878-48C0-8131-51BC282321BB}"/>
              </a:ext>
            </a:extLst>
          </p:cNvPr>
          <p:cNvGraphicFramePr>
            <a:graphicFrameLocks noGrp="1"/>
          </p:cNvGraphicFramePr>
          <p:nvPr>
            <p:extLst>
              <p:ext uri="{D42A27DB-BD31-4B8C-83A1-F6EECF244321}">
                <p14:modId xmlns:p14="http://schemas.microsoft.com/office/powerpoint/2010/main" val="89386577"/>
              </p:ext>
            </p:extLst>
          </p:nvPr>
        </p:nvGraphicFramePr>
        <p:xfrm>
          <a:off x="927101" y="3235250"/>
          <a:ext cx="8780780" cy="3988512"/>
        </p:xfrm>
        <a:graphic>
          <a:graphicData uri="http://schemas.openxmlformats.org/drawingml/2006/table">
            <a:tbl>
              <a:tblPr firstRow="1" bandRow="1">
                <a:tableStyleId>{69012ECD-51FC-41F1-AA8D-1B2483CD663E}</a:tableStyleId>
              </a:tblPr>
              <a:tblGrid>
                <a:gridCol w="3477259">
                  <a:extLst>
                    <a:ext uri="{9D8B030D-6E8A-4147-A177-3AD203B41FA5}">
                      <a16:colId xmlns:a16="http://schemas.microsoft.com/office/drawing/2014/main" val="551579470"/>
                    </a:ext>
                  </a:extLst>
                </a:gridCol>
                <a:gridCol w="5303521">
                  <a:extLst>
                    <a:ext uri="{9D8B030D-6E8A-4147-A177-3AD203B41FA5}">
                      <a16:colId xmlns:a16="http://schemas.microsoft.com/office/drawing/2014/main" val="1537185995"/>
                    </a:ext>
                  </a:extLst>
                </a:gridCol>
              </a:tblGrid>
              <a:tr h="664752">
                <a:tc>
                  <a:txBody>
                    <a:bodyPr/>
                    <a:lstStyle/>
                    <a:p>
                      <a:r>
                        <a:rPr kumimoji="1" lang="ja-JP" altLang="en-US" dirty="0"/>
                        <a:t>ファンクションキー</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r>
                        <a:rPr kumimoji="1" lang="ja-JP" altLang="en-US" dirty="0"/>
                        <a:t>操作</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extLst>
                  <a:ext uri="{0D108BD9-81ED-4DB2-BD59-A6C34878D82A}">
                    <a16:rowId xmlns:a16="http://schemas.microsoft.com/office/drawing/2014/main" val="2490602023"/>
                  </a:ext>
                </a:extLst>
              </a:tr>
              <a:tr h="664752">
                <a:tc>
                  <a:txBody>
                    <a:bodyPr/>
                    <a:lstStyle/>
                    <a:p>
                      <a:r>
                        <a:rPr kumimoji="1" lang="en-US" altLang="ja-JP" dirty="0"/>
                        <a:t>F6</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dirty="0"/>
                        <a:t>ひらがなへ変換</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4840025"/>
                  </a:ext>
                </a:extLst>
              </a:tr>
              <a:tr h="664752">
                <a:tc>
                  <a:txBody>
                    <a:bodyPr/>
                    <a:lstStyle/>
                    <a:p>
                      <a:r>
                        <a:rPr kumimoji="1" lang="en-US" altLang="ja-JP" dirty="0"/>
                        <a:t>F7</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全角カタカナへ変換</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74049280"/>
                  </a:ext>
                </a:extLst>
              </a:tr>
              <a:tr h="664752">
                <a:tc>
                  <a:txBody>
                    <a:bodyPr/>
                    <a:lstStyle/>
                    <a:p>
                      <a:r>
                        <a:rPr kumimoji="1" lang="en-US" altLang="ja-JP" dirty="0"/>
                        <a:t>F8</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半角カタカナへ変換</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556757411"/>
                  </a:ext>
                </a:extLst>
              </a:tr>
              <a:tr h="664752">
                <a:tc>
                  <a:txBody>
                    <a:bodyPr/>
                    <a:lstStyle/>
                    <a:p>
                      <a:r>
                        <a:rPr kumimoji="1" lang="en-US" altLang="ja-JP" dirty="0"/>
                        <a:t>F9</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全角アルファベットへ変換</a:t>
                      </a:r>
                      <a:endParaRPr kumimoji="1" lang="en-US" altLang="ja-JP"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60553562"/>
                  </a:ext>
                </a:extLst>
              </a:tr>
              <a:tr h="664752">
                <a:tc>
                  <a:txBody>
                    <a:bodyPr/>
                    <a:lstStyle/>
                    <a:p>
                      <a:r>
                        <a:rPr kumimoji="1" lang="en-US" altLang="ja-JP" dirty="0"/>
                        <a:t>F10</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半角アルファベットへ変換</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24257811"/>
                  </a:ext>
                </a:extLst>
              </a:tr>
            </a:tbl>
          </a:graphicData>
        </a:graphic>
      </p:graphicFrame>
      <p:sp>
        <p:nvSpPr>
          <p:cNvPr id="7" name="四角形: 対角を丸める 6">
            <a:extLst>
              <a:ext uri="{FF2B5EF4-FFF2-40B4-BE49-F238E27FC236}">
                <a16:creationId xmlns:a16="http://schemas.microsoft.com/office/drawing/2014/main" id="{62C9B53D-FC64-403A-BEEB-11FF26622BBF}"/>
              </a:ext>
            </a:extLst>
          </p:cNvPr>
          <p:cNvSpPr/>
          <p:nvPr/>
        </p:nvSpPr>
        <p:spPr>
          <a:xfrm>
            <a:off x="942341" y="7711440"/>
            <a:ext cx="16009619" cy="126492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lang="ja-JP" altLang="en-US" sz="2800" b="0" i="0" dirty="0">
                <a:solidFill>
                  <a:schemeClr val="bg1"/>
                </a:solidFill>
                <a:effectLst/>
                <a:latin typeface="Avenir"/>
              </a:rPr>
              <a:t>誤入力した時（例：半角</a:t>
            </a:r>
            <a:r>
              <a:rPr lang="en-US" altLang="ja-JP" sz="2800" b="0" i="0" dirty="0">
                <a:solidFill>
                  <a:schemeClr val="bg1"/>
                </a:solidFill>
                <a:effectLst/>
                <a:latin typeface="Avenir"/>
              </a:rPr>
              <a:t>ABC</a:t>
            </a:r>
            <a:r>
              <a:rPr lang="ja-JP" altLang="en-US" sz="2800" b="0" i="0" dirty="0">
                <a:solidFill>
                  <a:schemeClr val="bg1"/>
                </a:solidFill>
                <a:effectLst/>
                <a:latin typeface="Avenir"/>
              </a:rPr>
              <a:t>で入力したかったのにひらがなで入力してしまった等）</a:t>
            </a:r>
            <a:endParaRPr lang="en-US" altLang="ja-JP" sz="2800" b="0" i="0" dirty="0">
              <a:solidFill>
                <a:schemeClr val="bg1"/>
              </a:solidFill>
              <a:effectLst/>
              <a:latin typeface="Avenir"/>
            </a:endParaRPr>
          </a:p>
          <a:p>
            <a:pPr lvl="3"/>
            <a:r>
              <a:rPr lang="ja-JP" altLang="en-US" sz="2800" b="0" i="0" dirty="0">
                <a:solidFill>
                  <a:schemeClr val="bg1"/>
                </a:solidFill>
                <a:effectLst/>
                <a:latin typeface="Avenir"/>
              </a:rPr>
              <a:t>文字を削除し打ち直すのではなく、ファンクションキーを利用して修正しましょう！</a:t>
            </a:r>
            <a:endParaRPr lang="en-US" altLang="ja-JP" sz="2800" dirty="0">
              <a:solidFill>
                <a:schemeClr val="bg1"/>
              </a:solidFill>
            </a:endParaRPr>
          </a:p>
        </p:txBody>
      </p:sp>
      <p:pic>
        <p:nvPicPr>
          <p:cNvPr id="3" name="図 2" descr="アイコン&#10;&#10;自動的に生成された説明">
            <a:extLst>
              <a:ext uri="{FF2B5EF4-FFF2-40B4-BE49-F238E27FC236}">
                <a16:creationId xmlns:a16="http://schemas.microsoft.com/office/drawing/2014/main" id="{00C16D62-CAD6-47B6-A2DC-F287B1276A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6040" y="7868752"/>
            <a:ext cx="890237" cy="890237"/>
          </a:xfrm>
          <a:prstGeom prst="rect">
            <a:avLst/>
          </a:prstGeom>
        </p:spPr>
      </p:pic>
      <p:pic>
        <p:nvPicPr>
          <p:cNvPr id="8" name="図 7" descr="コンピューターのキーボード&#10;&#10;自動的に生成された説明">
            <a:extLst>
              <a:ext uri="{FF2B5EF4-FFF2-40B4-BE49-F238E27FC236}">
                <a16:creationId xmlns:a16="http://schemas.microsoft.com/office/drawing/2014/main" id="{8390569C-2046-4265-97C2-148631ED9CF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026348" y="3473450"/>
            <a:ext cx="6925612" cy="3565601"/>
          </a:xfrm>
          <a:prstGeom prst="rect">
            <a:avLst/>
          </a:prstGeom>
        </p:spPr>
      </p:pic>
      <p:sp>
        <p:nvSpPr>
          <p:cNvPr id="13" name="正方形/長方形 12">
            <a:extLst>
              <a:ext uri="{FF2B5EF4-FFF2-40B4-BE49-F238E27FC236}">
                <a16:creationId xmlns:a16="http://schemas.microsoft.com/office/drawing/2014/main" id="{F6C89D02-87C5-4C4E-985A-79D46ADBE2B6}"/>
              </a:ext>
            </a:extLst>
          </p:cNvPr>
          <p:cNvSpPr/>
          <p:nvPr/>
        </p:nvSpPr>
        <p:spPr>
          <a:xfrm>
            <a:off x="10750550" y="4099403"/>
            <a:ext cx="5580063" cy="401159"/>
          </a:xfrm>
          <a:prstGeom prst="rect">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7FF80F86-2B76-4A2F-A39B-933B46E71FF0}"/>
              </a:ext>
            </a:extLst>
          </p:cNvPr>
          <p:cNvSpPr/>
          <p:nvPr/>
        </p:nvSpPr>
        <p:spPr>
          <a:xfrm rot="7661252">
            <a:off x="14764588" y="3062673"/>
            <a:ext cx="1197910" cy="820404"/>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22848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p>
        </p:txBody>
      </p:sp>
      <p:sp>
        <p:nvSpPr>
          <p:cNvPr id="10" name="テキスト プレースホルダー 9"/>
          <p:cNvSpPr>
            <a:spLocks noGrp="1"/>
          </p:cNvSpPr>
          <p:nvPr>
            <p:ph type="body" sz="quarter" idx="12"/>
          </p:nvPr>
        </p:nvSpPr>
        <p:spPr>
          <a:xfrm>
            <a:off x="927100" y="1709636"/>
            <a:ext cx="14937740" cy="7327684"/>
          </a:xfrm>
        </p:spPr>
        <p:txBody>
          <a:bodyPr anchor="t">
            <a:normAutofit/>
          </a:bodyPr>
          <a:lstStyle/>
          <a:p>
            <a:r>
              <a:rPr lang="ja-JP" altLang="en-US" dirty="0"/>
              <a:t>ショートカットキーのまとめサイトを活用</a:t>
            </a:r>
            <a:endParaRPr lang="en-US" altLang="ja-JP" dirty="0"/>
          </a:p>
          <a:p>
            <a:pPr>
              <a:buFont typeface="Wingdings" panose="05000000000000000000" pitchFamily="2" charset="2"/>
              <a:buChar char="Ø"/>
            </a:pPr>
            <a:r>
              <a:rPr lang="ja-JP" altLang="en-US" sz="2800" dirty="0"/>
              <a:t>　</a:t>
            </a:r>
            <a:r>
              <a:rPr lang="ja-JP" altLang="en-US" sz="2800" dirty="0">
                <a:hlinkClick r:id="rId2"/>
              </a:rPr>
              <a:t>ショートカットキー一覧［完全版］</a:t>
            </a:r>
            <a:r>
              <a:rPr lang="en-US" altLang="ja-JP" sz="2800" dirty="0">
                <a:hlinkClick r:id="rId2"/>
              </a:rPr>
              <a:t>- </a:t>
            </a:r>
            <a:r>
              <a:rPr lang="ja-JP" altLang="en-US" sz="2800" dirty="0">
                <a:hlinkClick r:id="rId2"/>
              </a:rPr>
              <a:t>パソコン仕事が爆速になる</a:t>
            </a:r>
            <a:r>
              <a:rPr lang="en-US" altLang="ja-JP" sz="2800" dirty="0">
                <a:hlinkClick r:id="rId2"/>
              </a:rPr>
              <a:t>Windows</a:t>
            </a:r>
            <a:r>
              <a:rPr lang="ja-JP" altLang="en-US" sz="2800" dirty="0">
                <a:hlinkClick r:id="rId2"/>
              </a:rPr>
              <a:t>、</a:t>
            </a:r>
            <a:r>
              <a:rPr lang="en-US" altLang="ja-JP" sz="2800" dirty="0">
                <a:hlinkClick r:id="rId2"/>
              </a:rPr>
              <a:t>Office</a:t>
            </a:r>
            <a:r>
              <a:rPr lang="ja-JP" altLang="en-US" sz="2800" dirty="0">
                <a:hlinkClick r:id="rId2"/>
              </a:rPr>
              <a:t>、</a:t>
            </a:r>
            <a:r>
              <a:rPr lang="en-US" altLang="ja-JP" sz="2800" dirty="0">
                <a:hlinkClick r:id="rId2"/>
              </a:rPr>
              <a:t>Google</a:t>
            </a:r>
            <a:r>
              <a:rPr lang="ja-JP" altLang="en-US" sz="2800" dirty="0">
                <a:hlinkClick r:id="rId2"/>
              </a:rPr>
              <a:t>のキー操作 </a:t>
            </a:r>
            <a:r>
              <a:rPr lang="en-US" altLang="ja-JP" sz="2800" dirty="0">
                <a:hlinkClick r:id="rId2"/>
              </a:rPr>
              <a:t>286</a:t>
            </a:r>
            <a:r>
              <a:rPr lang="ja-JP" altLang="en-US" sz="2800" dirty="0">
                <a:hlinkClick r:id="rId2"/>
              </a:rPr>
              <a:t>選</a:t>
            </a:r>
            <a:endParaRPr lang="en-US" altLang="ja-JP" sz="2800" dirty="0"/>
          </a:p>
          <a:p>
            <a:pPr>
              <a:buFont typeface="Wingdings" panose="05000000000000000000" pitchFamily="2" charset="2"/>
              <a:buChar char="Ø"/>
            </a:pPr>
            <a:r>
              <a:rPr lang="en-US" altLang="ja-JP" sz="2800" dirty="0">
                <a:hlinkClick r:id="rId3"/>
              </a:rPr>
              <a:t>137</a:t>
            </a:r>
            <a:r>
              <a:rPr lang="ja-JP" altLang="en-US" sz="2800" dirty="0">
                <a:hlinkClick r:id="rId3"/>
              </a:rPr>
              <a:t>個の</a:t>
            </a:r>
            <a:r>
              <a:rPr lang="en-US" altLang="ja-JP" sz="2800" dirty="0">
                <a:hlinkClick r:id="rId3"/>
              </a:rPr>
              <a:t>Windows</a:t>
            </a:r>
            <a:r>
              <a:rPr lang="ja-JP" altLang="en-US" sz="2800" dirty="0">
                <a:hlinkClick r:id="rId3"/>
              </a:rPr>
              <a:t>ショートカットキー一覧表</a:t>
            </a:r>
            <a:endParaRPr lang="en-US" altLang="ja-JP" sz="2800" dirty="0"/>
          </a:p>
          <a:p>
            <a:pPr>
              <a:buFont typeface="Wingdings" panose="05000000000000000000" pitchFamily="2" charset="2"/>
              <a:buChar char="Ø"/>
            </a:pPr>
            <a:endParaRPr lang="en-US" altLang="ja-JP" sz="2800"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14</a:t>
            </a:fld>
            <a:endParaRPr kumimoji="1" lang="ja-JP" altLang="en-US"/>
          </a:p>
        </p:txBody>
      </p:sp>
      <p:pic>
        <p:nvPicPr>
          <p:cNvPr id="3" name="図 2">
            <a:extLst>
              <a:ext uri="{FF2B5EF4-FFF2-40B4-BE49-F238E27FC236}">
                <a16:creationId xmlns:a16="http://schemas.microsoft.com/office/drawing/2014/main" id="{63CC2BBA-2CE9-4B72-8D5E-438FD55F68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70287" y="3518167"/>
            <a:ext cx="8188961" cy="3710622"/>
          </a:xfrm>
          <a:prstGeom prst="rect">
            <a:avLst/>
          </a:prstGeom>
          <a:ln>
            <a:solidFill>
              <a:srgbClr val="30A3B3"/>
            </a:solidFill>
          </a:ln>
        </p:spPr>
      </p:pic>
      <p:sp>
        <p:nvSpPr>
          <p:cNvPr id="8" name="四角形: 対角を丸める 7">
            <a:extLst>
              <a:ext uri="{FF2B5EF4-FFF2-40B4-BE49-F238E27FC236}">
                <a16:creationId xmlns:a16="http://schemas.microsoft.com/office/drawing/2014/main" id="{AD805D9D-7FE5-4982-A1A2-0FD9C05B2A75}"/>
              </a:ext>
            </a:extLst>
          </p:cNvPr>
          <p:cNvSpPr/>
          <p:nvPr/>
        </p:nvSpPr>
        <p:spPr>
          <a:xfrm>
            <a:off x="849629" y="7869201"/>
            <a:ext cx="16009619" cy="126492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lang="ja-JP" altLang="en-US" sz="2800" b="0" i="0" dirty="0">
                <a:solidFill>
                  <a:schemeClr val="bg1"/>
                </a:solidFill>
                <a:effectLst/>
                <a:latin typeface="Avenir"/>
              </a:rPr>
              <a:t>本研修で紹介されたショートカットキーはごく一部。</a:t>
            </a:r>
            <a:endParaRPr lang="en-US" altLang="ja-JP" sz="2800" b="0" i="0" dirty="0">
              <a:solidFill>
                <a:schemeClr val="bg1"/>
              </a:solidFill>
              <a:effectLst/>
              <a:latin typeface="Avenir"/>
            </a:endParaRPr>
          </a:p>
          <a:p>
            <a:pPr lvl="3"/>
            <a:r>
              <a:rPr lang="ja-JP" altLang="en-US" sz="2800" b="0" i="0" dirty="0">
                <a:solidFill>
                  <a:schemeClr val="bg1"/>
                </a:solidFill>
                <a:effectLst/>
                <a:latin typeface="Avenir"/>
              </a:rPr>
              <a:t>ネットで検索する・机に一覧表を貼っておくなど適宜業務に取り入れましょう！</a:t>
            </a:r>
          </a:p>
        </p:txBody>
      </p:sp>
      <p:pic>
        <p:nvPicPr>
          <p:cNvPr id="11" name="図 10" descr="アイコン&#10;&#10;自動的に生成された説明">
            <a:extLst>
              <a:ext uri="{FF2B5EF4-FFF2-40B4-BE49-F238E27FC236}">
                <a16:creationId xmlns:a16="http://schemas.microsoft.com/office/drawing/2014/main" id="{E0C77049-D201-4CC5-9404-9972E0813E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28752" y="8056542"/>
            <a:ext cx="890237" cy="890237"/>
          </a:xfrm>
          <a:prstGeom prst="rect">
            <a:avLst/>
          </a:prstGeom>
        </p:spPr>
      </p:pic>
    </p:spTree>
    <p:extLst>
      <p:ext uri="{BB962C8B-B14F-4D97-AF65-F5344CB8AC3E}">
        <p14:creationId xmlns:p14="http://schemas.microsoft.com/office/powerpoint/2010/main" val="263301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2041D6-F7BC-4ABA-9C43-82A50AA5C514}"/>
              </a:ext>
            </a:extLst>
          </p:cNvPr>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2-1.</a:t>
            </a:r>
            <a:r>
              <a:rPr kumimoji="1" lang="ja-JP" altLang="en-US" sz="2800" dirty="0">
                <a:solidFill>
                  <a:srgbClr val="30A3B3"/>
                </a:solidFill>
              </a:rPr>
              <a:t>ショートカットキー</a:t>
            </a:r>
            <a:endParaRPr kumimoji="1" lang="ja-JP" altLang="en-US" sz="2800" dirty="0"/>
          </a:p>
        </p:txBody>
      </p:sp>
      <p:sp>
        <p:nvSpPr>
          <p:cNvPr id="3" name="スライド番号プレースホルダー 2">
            <a:extLst>
              <a:ext uri="{FF2B5EF4-FFF2-40B4-BE49-F238E27FC236}">
                <a16:creationId xmlns:a16="http://schemas.microsoft.com/office/drawing/2014/main" id="{4099B180-CEED-459D-8C75-DE602316FC81}"/>
              </a:ext>
            </a:extLst>
          </p:cNvPr>
          <p:cNvSpPr>
            <a:spLocks noGrp="1"/>
          </p:cNvSpPr>
          <p:nvPr>
            <p:ph type="sldNum" sz="quarter" idx="10"/>
          </p:nvPr>
        </p:nvSpPr>
        <p:spPr/>
        <p:txBody>
          <a:bodyPr/>
          <a:lstStyle/>
          <a:p>
            <a:fld id="{D28C7C6D-0F52-4FBA-8358-35C6083C2133}" type="slidenum">
              <a:rPr kumimoji="1" lang="ja-JP" altLang="en-US" smtClean="0"/>
              <a:pPr/>
              <a:t>15</a:t>
            </a:fld>
            <a:endParaRPr kumimoji="1" lang="ja-JP" altLang="en-US"/>
          </a:p>
        </p:txBody>
      </p:sp>
      <p:sp>
        <p:nvSpPr>
          <p:cNvPr id="6" name="テキスト ボックス 5">
            <a:extLst>
              <a:ext uri="{FF2B5EF4-FFF2-40B4-BE49-F238E27FC236}">
                <a16:creationId xmlns:a16="http://schemas.microsoft.com/office/drawing/2014/main" id="{0AD3660E-9798-49D6-9B55-967E5481287A}"/>
              </a:ext>
            </a:extLst>
          </p:cNvPr>
          <p:cNvSpPr txBox="1"/>
          <p:nvPr/>
        </p:nvSpPr>
        <p:spPr>
          <a:xfrm>
            <a:off x="1321593" y="4301709"/>
            <a:ext cx="15644813" cy="1569660"/>
          </a:xfrm>
          <a:prstGeom prst="rect">
            <a:avLst/>
          </a:prstGeom>
          <a:noFill/>
        </p:spPr>
        <p:txBody>
          <a:bodyPr wrap="square" rtlCol="0" anchor="ctr">
            <a:spAutoFit/>
          </a:bodyPr>
          <a:lstStyle/>
          <a:p>
            <a:pPr algn="ctr"/>
            <a:r>
              <a:rPr kumimoji="1" lang="en-US" altLang="ja-JP" sz="4800" dirty="0">
                <a:solidFill>
                  <a:srgbClr val="5F5F5F"/>
                </a:solidFill>
              </a:rPr>
              <a:t>【</a:t>
            </a:r>
            <a:r>
              <a:rPr kumimoji="1" lang="ja-JP" altLang="en-US" sz="4800" dirty="0">
                <a:solidFill>
                  <a:srgbClr val="5F5F5F"/>
                </a:solidFill>
              </a:rPr>
              <a:t>参考</a:t>
            </a:r>
            <a:r>
              <a:rPr kumimoji="1" lang="en-US" altLang="ja-JP" sz="4800" dirty="0">
                <a:solidFill>
                  <a:srgbClr val="5F5F5F"/>
                </a:solidFill>
              </a:rPr>
              <a:t>】</a:t>
            </a:r>
            <a:r>
              <a:rPr kumimoji="1" lang="ja-JP" altLang="en-US" sz="4800" dirty="0">
                <a:solidFill>
                  <a:srgbClr val="5F5F5F"/>
                </a:solidFill>
              </a:rPr>
              <a:t>重要なショートカットキーの一覧</a:t>
            </a:r>
            <a:endParaRPr kumimoji="1" lang="en-US" altLang="ja-JP" sz="4800" dirty="0">
              <a:solidFill>
                <a:srgbClr val="5F5F5F"/>
              </a:solidFill>
            </a:endParaRPr>
          </a:p>
          <a:p>
            <a:pPr algn="ctr"/>
            <a:r>
              <a:rPr kumimoji="1" lang="ja-JP" altLang="en-US" sz="4800" dirty="0">
                <a:solidFill>
                  <a:srgbClr val="5F5F5F"/>
                </a:solidFill>
              </a:rPr>
              <a:t>　</a:t>
            </a:r>
            <a:r>
              <a:rPr kumimoji="1" lang="en-US" altLang="ja-JP" sz="4800" dirty="0">
                <a:solidFill>
                  <a:srgbClr val="30A3B3"/>
                </a:solidFill>
              </a:rPr>
              <a:t>p.66</a:t>
            </a:r>
            <a:r>
              <a:rPr kumimoji="1" lang="ja-JP" altLang="en-US" sz="4800" dirty="0">
                <a:solidFill>
                  <a:srgbClr val="30A3B3"/>
                </a:solidFill>
              </a:rPr>
              <a:t> </a:t>
            </a:r>
            <a:r>
              <a:rPr kumimoji="1" lang="en-US" altLang="ja-JP" sz="4800" dirty="0">
                <a:solidFill>
                  <a:srgbClr val="30A3B3"/>
                </a:solidFill>
              </a:rPr>
              <a:t>–</a:t>
            </a:r>
            <a:r>
              <a:rPr kumimoji="1" lang="ja-JP" altLang="en-US" sz="4800" dirty="0">
                <a:solidFill>
                  <a:srgbClr val="30A3B3"/>
                </a:solidFill>
              </a:rPr>
              <a:t> </a:t>
            </a:r>
            <a:r>
              <a:rPr kumimoji="1" lang="en-US" altLang="ja-JP" sz="4800" dirty="0">
                <a:solidFill>
                  <a:srgbClr val="30A3B3"/>
                </a:solidFill>
              </a:rPr>
              <a:t>70</a:t>
            </a:r>
            <a:endParaRPr kumimoji="1" lang="ja-JP" altLang="en-US" sz="4800" dirty="0">
              <a:solidFill>
                <a:srgbClr val="30A3B3"/>
              </a:solidFill>
            </a:endParaRPr>
          </a:p>
        </p:txBody>
      </p:sp>
      <p:grpSp>
        <p:nvGrpSpPr>
          <p:cNvPr id="12" name="グループ化 11">
            <a:extLst>
              <a:ext uri="{FF2B5EF4-FFF2-40B4-BE49-F238E27FC236}">
                <a16:creationId xmlns:a16="http://schemas.microsoft.com/office/drawing/2014/main" id="{00738975-30C7-4D7D-8575-7709EC419F15}"/>
              </a:ext>
            </a:extLst>
          </p:cNvPr>
          <p:cNvGrpSpPr/>
          <p:nvPr/>
        </p:nvGrpSpPr>
        <p:grpSpPr>
          <a:xfrm>
            <a:off x="7050404" y="5142706"/>
            <a:ext cx="1219201" cy="728663"/>
            <a:chOff x="6967537" y="5198873"/>
            <a:chExt cx="1219201" cy="728663"/>
          </a:xfrm>
        </p:grpSpPr>
        <p:pic>
          <p:nvPicPr>
            <p:cNvPr id="10" name="グラフィックス 9" descr="再生 単色塗りつぶし">
              <a:extLst>
                <a:ext uri="{FF2B5EF4-FFF2-40B4-BE49-F238E27FC236}">
                  <a16:creationId xmlns:a16="http://schemas.microsoft.com/office/drawing/2014/main" id="{BBC84AFA-D824-444A-ADE3-09B1FEBC952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8075" y="5198873"/>
              <a:ext cx="728663" cy="728663"/>
            </a:xfrm>
            <a:prstGeom prst="rect">
              <a:avLst/>
            </a:prstGeom>
          </p:spPr>
        </p:pic>
        <p:pic>
          <p:nvPicPr>
            <p:cNvPr id="11" name="グラフィックス 10" descr="再生 単色塗りつぶし">
              <a:extLst>
                <a:ext uri="{FF2B5EF4-FFF2-40B4-BE49-F238E27FC236}">
                  <a16:creationId xmlns:a16="http://schemas.microsoft.com/office/drawing/2014/main" id="{72384516-FB60-4A18-8148-AD44EAFB5570}"/>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967537" y="5198873"/>
              <a:ext cx="728663" cy="728663"/>
            </a:xfrm>
            <a:prstGeom prst="rect">
              <a:avLst/>
            </a:prstGeom>
          </p:spPr>
        </p:pic>
      </p:grpSp>
    </p:spTree>
    <p:extLst>
      <p:ext uri="{BB962C8B-B14F-4D97-AF65-F5344CB8AC3E}">
        <p14:creationId xmlns:p14="http://schemas.microsoft.com/office/powerpoint/2010/main" val="410110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16</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5F5F5F"/>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CECECE"/>
                </a:solidFill>
              </a:rPr>
              <a:t>2-4. Snipping Tool</a:t>
            </a:r>
          </a:p>
          <a:p>
            <a:r>
              <a:rPr kumimoji="1" lang="en-US" altLang="ja-JP" sz="2800" dirty="0">
                <a:solidFill>
                  <a:srgbClr val="CECECE"/>
                </a:solidFill>
              </a:rPr>
              <a:t>2-5. PowerPoint</a:t>
            </a:r>
          </a:p>
          <a:p>
            <a:r>
              <a:rPr kumimoji="1" lang="en-US" altLang="ja-JP" sz="2800" dirty="0">
                <a:solidFill>
                  <a:srgbClr val="CECECE"/>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203775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17</a:t>
            </a:fld>
            <a:endParaRPr kumimoji="1" lang="ja-JP" altLang="en-US"/>
          </a:p>
        </p:txBody>
      </p:sp>
      <p:sp>
        <p:nvSpPr>
          <p:cNvPr id="2" name="四角形: 対角を丸める 1">
            <a:extLst>
              <a:ext uri="{FF2B5EF4-FFF2-40B4-BE49-F238E27FC236}">
                <a16:creationId xmlns:a16="http://schemas.microsoft.com/office/drawing/2014/main" id="{1A75B677-446C-46BC-8283-C099219D650E}"/>
              </a:ext>
            </a:extLst>
          </p:cNvPr>
          <p:cNvSpPr/>
          <p:nvPr/>
        </p:nvSpPr>
        <p:spPr>
          <a:xfrm>
            <a:off x="599440" y="8297350"/>
            <a:ext cx="16443960" cy="88043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0" i="0" dirty="0">
                <a:solidFill>
                  <a:schemeClr val="bg1"/>
                </a:solidFill>
                <a:effectLst/>
                <a:latin typeface="Avenir"/>
              </a:rPr>
              <a:t>この章のポイント：</a:t>
            </a:r>
            <a:r>
              <a:rPr lang="en-US" altLang="ja-JP" sz="2800" b="0" i="0" dirty="0">
                <a:solidFill>
                  <a:schemeClr val="bg1"/>
                </a:solidFill>
                <a:effectLst/>
                <a:latin typeface="Avenir"/>
              </a:rPr>
              <a:t>30</a:t>
            </a:r>
            <a:r>
              <a:rPr lang="ja-JP" altLang="en-US" sz="2800" b="0" i="0" dirty="0">
                <a:solidFill>
                  <a:schemeClr val="bg1"/>
                </a:solidFill>
                <a:effectLst/>
                <a:latin typeface="Avenir"/>
              </a:rPr>
              <a:t>秒の差に拘りましょう</a:t>
            </a:r>
            <a:endParaRPr lang="en-US" altLang="ja-JP" sz="2800" b="0" i="0" dirty="0">
              <a:solidFill>
                <a:schemeClr val="bg1"/>
              </a:solidFill>
              <a:effectLst/>
              <a:latin typeface="Avenir"/>
            </a:endParaRPr>
          </a:p>
        </p:txBody>
      </p:sp>
      <p:sp>
        <p:nvSpPr>
          <p:cNvPr id="16" name="四角形: 角を丸くする 15">
            <a:extLst>
              <a:ext uri="{FF2B5EF4-FFF2-40B4-BE49-F238E27FC236}">
                <a16:creationId xmlns:a16="http://schemas.microsoft.com/office/drawing/2014/main" id="{2CAFDC38-223C-4961-9E41-772FFA15757B}"/>
              </a:ext>
            </a:extLst>
          </p:cNvPr>
          <p:cNvSpPr/>
          <p:nvPr/>
        </p:nvSpPr>
        <p:spPr>
          <a:xfrm>
            <a:off x="706120" y="3410971"/>
            <a:ext cx="7101205" cy="4547168"/>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ltLang="ja-JP" sz="3200" b="0" i="0" dirty="0">
              <a:solidFill>
                <a:srgbClr val="5F5F5F"/>
              </a:solidFill>
              <a:effectLst/>
              <a:latin typeface="Avenir"/>
            </a:endParaRPr>
          </a:p>
          <a:p>
            <a:pPr algn="ctr"/>
            <a:r>
              <a:rPr lang="en-US" altLang="ja-JP" sz="3200" b="0" i="0" dirty="0">
                <a:solidFill>
                  <a:srgbClr val="5F5F5F"/>
                </a:solidFill>
                <a:effectLst/>
                <a:latin typeface="Avenir"/>
              </a:rPr>
              <a:t>1</a:t>
            </a:r>
            <a:r>
              <a:rPr lang="ja-JP" altLang="en-US" sz="3200" dirty="0">
                <a:solidFill>
                  <a:srgbClr val="5F5F5F"/>
                </a:solidFill>
                <a:latin typeface="Avenir"/>
              </a:rPr>
              <a:t>件あたり</a:t>
            </a:r>
            <a:r>
              <a:rPr lang="en-US" altLang="ja-JP" sz="3200" b="1" dirty="0">
                <a:solidFill>
                  <a:srgbClr val="30A3B3"/>
                </a:solidFill>
                <a:latin typeface="Avenir"/>
              </a:rPr>
              <a:t>60</a:t>
            </a:r>
            <a:r>
              <a:rPr lang="ja-JP" altLang="en-US" sz="3200" b="1" dirty="0">
                <a:solidFill>
                  <a:srgbClr val="30A3B3"/>
                </a:solidFill>
                <a:latin typeface="Avenir"/>
              </a:rPr>
              <a:t>秒</a:t>
            </a:r>
            <a:r>
              <a:rPr lang="ja-JP" altLang="en-US" sz="3200" dirty="0">
                <a:solidFill>
                  <a:srgbClr val="5F5F5F"/>
                </a:solidFill>
                <a:latin typeface="Avenir"/>
              </a:rPr>
              <a:t>かかる場合</a:t>
            </a:r>
            <a:endParaRPr lang="en-US" altLang="ja-JP" sz="3200" dirty="0">
              <a:solidFill>
                <a:srgbClr val="5F5F5F"/>
              </a:solidFill>
              <a:latin typeface="Avenir"/>
            </a:endParaRPr>
          </a:p>
          <a:p>
            <a:pPr algn="ctr"/>
            <a:endParaRPr lang="en-US" altLang="ja-JP" sz="3200" b="0" i="0" dirty="0">
              <a:solidFill>
                <a:srgbClr val="5F5F5F"/>
              </a:solidFill>
              <a:effectLst/>
              <a:latin typeface="Avenir"/>
            </a:endParaRPr>
          </a:p>
          <a:p>
            <a:pPr algn="ctr"/>
            <a:r>
              <a:rPr lang="en-US" altLang="ja-JP" sz="3200" dirty="0">
                <a:solidFill>
                  <a:srgbClr val="5F5F5F"/>
                </a:solidFill>
                <a:latin typeface="Avenir"/>
              </a:rPr>
              <a:t>60</a:t>
            </a:r>
            <a:r>
              <a:rPr lang="ja-JP" altLang="en-US" sz="3200" b="0" i="0" dirty="0">
                <a:solidFill>
                  <a:srgbClr val="5F5F5F"/>
                </a:solidFill>
                <a:effectLst/>
                <a:latin typeface="Avenir"/>
              </a:rPr>
              <a:t>秒</a:t>
            </a:r>
            <a:r>
              <a:rPr lang="en-US" altLang="ja-JP" sz="3200" dirty="0">
                <a:solidFill>
                  <a:srgbClr val="5F5F5F"/>
                </a:solidFill>
                <a:latin typeface="Avenir"/>
              </a:rPr>
              <a:t>×</a:t>
            </a:r>
            <a:r>
              <a:rPr lang="en-US" altLang="ja-JP" sz="3200" b="0" i="0" dirty="0">
                <a:solidFill>
                  <a:srgbClr val="5F5F5F"/>
                </a:solidFill>
                <a:effectLst/>
                <a:latin typeface="Avenir"/>
              </a:rPr>
              <a:t>50</a:t>
            </a:r>
            <a:r>
              <a:rPr lang="ja-JP" altLang="en-US" sz="3200" b="0" i="0" dirty="0">
                <a:solidFill>
                  <a:srgbClr val="5F5F5F"/>
                </a:solidFill>
                <a:effectLst/>
                <a:latin typeface="Avenir"/>
              </a:rPr>
              <a:t>回</a:t>
            </a:r>
            <a:r>
              <a:rPr lang="en-US" altLang="ja-JP" sz="3200" b="0" i="0" dirty="0">
                <a:solidFill>
                  <a:srgbClr val="5F5F5F"/>
                </a:solidFill>
                <a:effectLst/>
                <a:latin typeface="Avenir"/>
              </a:rPr>
              <a:t>×20</a:t>
            </a:r>
            <a:r>
              <a:rPr lang="ja-JP" altLang="en-US" sz="3200" b="0" i="0" dirty="0">
                <a:solidFill>
                  <a:srgbClr val="5F5F5F"/>
                </a:solidFill>
                <a:effectLst/>
                <a:latin typeface="Avenir"/>
              </a:rPr>
              <a:t>日</a:t>
            </a:r>
            <a:r>
              <a:rPr lang="en-US" altLang="ja-JP" sz="3200" b="0" i="0" dirty="0">
                <a:solidFill>
                  <a:srgbClr val="5F5F5F"/>
                </a:solidFill>
                <a:effectLst/>
                <a:latin typeface="Avenir"/>
              </a:rPr>
              <a:t>÷60÷60=</a:t>
            </a:r>
            <a:r>
              <a:rPr lang="ja-JP" altLang="en-US" sz="3200" dirty="0">
                <a:solidFill>
                  <a:srgbClr val="5F5F5F"/>
                </a:solidFill>
                <a:latin typeface="Avenir"/>
              </a:rPr>
              <a:t> </a:t>
            </a:r>
            <a:r>
              <a:rPr lang="en-US" altLang="ja-JP" sz="4000" b="1" i="0" dirty="0">
                <a:solidFill>
                  <a:srgbClr val="30A3B3"/>
                </a:solidFill>
                <a:effectLst/>
                <a:latin typeface="Avenir"/>
              </a:rPr>
              <a:t>16.6</a:t>
            </a:r>
            <a:r>
              <a:rPr lang="ja-JP" altLang="en-US" sz="4000" b="1" i="0" dirty="0">
                <a:solidFill>
                  <a:srgbClr val="30A3B3"/>
                </a:solidFill>
                <a:effectLst/>
                <a:latin typeface="Avenir"/>
              </a:rPr>
              <a:t>時間</a:t>
            </a:r>
            <a:endParaRPr kumimoji="1" lang="en-US" altLang="ja-JP" sz="4000" b="1" u="sng" dirty="0">
              <a:solidFill>
                <a:srgbClr val="30A3B3"/>
              </a:solidFill>
            </a:endParaRPr>
          </a:p>
        </p:txBody>
      </p:sp>
      <p:sp>
        <p:nvSpPr>
          <p:cNvPr id="7" name="四角形: 角を丸くする 6">
            <a:extLst>
              <a:ext uri="{FF2B5EF4-FFF2-40B4-BE49-F238E27FC236}">
                <a16:creationId xmlns:a16="http://schemas.microsoft.com/office/drawing/2014/main" id="{ED260C6D-E0C2-441B-BC57-4657EA5810C9}"/>
              </a:ext>
            </a:extLst>
          </p:cNvPr>
          <p:cNvSpPr/>
          <p:nvPr/>
        </p:nvSpPr>
        <p:spPr>
          <a:xfrm>
            <a:off x="706120" y="1889949"/>
            <a:ext cx="16443960" cy="1218252"/>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kumimoji="1" lang="ja-JP" altLang="en-US" sz="3200" dirty="0">
                <a:solidFill>
                  <a:srgbClr val="5F5F5F"/>
                </a:solidFill>
              </a:rPr>
              <a:t>テキストでのやり取り（メール・</a:t>
            </a:r>
            <a:r>
              <a:rPr kumimoji="1" lang="en-US" altLang="ja-JP" sz="3200" dirty="0">
                <a:solidFill>
                  <a:srgbClr val="5F5F5F"/>
                </a:solidFill>
              </a:rPr>
              <a:t>Skype</a:t>
            </a:r>
            <a:r>
              <a:rPr kumimoji="1" lang="ja-JP" altLang="en-US" sz="3200" dirty="0">
                <a:solidFill>
                  <a:srgbClr val="5F5F5F"/>
                </a:solidFill>
              </a:rPr>
              <a:t>など）を</a:t>
            </a:r>
            <a:r>
              <a:rPr kumimoji="1" lang="en-US" altLang="ja-JP" sz="3200" dirty="0">
                <a:solidFill>
                  <a:srgbClr val="5F5F5F"/>
                </a:solidFill>
              </a:rPr>
              <a:t>1</a:t>
            </a:r>
            <a:r>
              <a:rPr kumimoji="1" lang="ja-JP" altLang="en-US" sz="3200" dirty="0">
                <a:solidFill>
                  <a:srgbClr val="5F5F5F"/>
                </a:solidFill>
              </a:rPr>
              <a:t>日に</a:t>
            </a:r>
            <a:r>
              <a:rPr kumimoji="1" lang="en-US" altLang="ja-JP" sz="3200" dirty="0">
                <a:solidFill>
                  <a:srgbClr val="5F5F5F"/>
                </a:solidFill>
              </a:rPr>
              <a:t>50</a:t>
            </a:r>
            <a:r>
              <a:rPr kumimoji="1" lang="ja-JP" altLang="en-US" sz="3200" dirty="0">
                <a:solidFill>
                  <a:srgbClr val="5F5F5F"/>
                </a:solidFill>
              </a:rPr>
              <a:t>回行う場合、</a:t>
            </a:r>
            <a:endParaRPr kumimoji="1" lang="en-US" altLang="ja-JP" sz="3200" dirty="0">
              <a:solidFill>
                <a:srgbClr val="5F5F5F"/>
              </a:solidFill>
            </a:endParaRPr>
          </a:p>
          <a:p>
            <a:pPr lvl="3"/>
            <a:r>
              <a:rPr kumimoji="1" lang="ja-JP" altLang="en-US" sz="3200" dirty="0">
                <a:solidFill>
                  <a:srgbClr val="5F5F5F"/>
                </a:solidFill>
              </a:rPr>
              <a:t>早い人と遅い人の間には、</a:t>
            </a:r>
            <a:r>
              <a:rPr kumimoji="1" lang="en-US" altLang="ja-JP" sz="3200" dirty="0">
                <a:solidFill>
                  <a:srgbClr val="5F5F5F"/>
                </a:solidFill>
              </a:rPr>
              <a:t>1</a:t>
            </a:r>
            <a:r>
              <a:rPr kumimoji="1" lang="ja-JP" altLang="en-US" sz="3200" dirty="0">
                <a:solidFill>
                  <a:srgbClr val="5F5F5F"/>
                </a:solidFill>
              </a:rPr>
              <a:t>ヵ月にどのくらいの時間差が生まれるでしょうか？</a:t>
            </a:r>
            <a:endParaRPr kumimoji="1" lang="en-US" altLang="ja-JP" sz="3200" dirty="0">
              <a:solidFill>
                <a:srgbClr val="5F5F5F"/>
              </a:solidFill>
            </a:endParaRPr>
          </a:p>
        </p:txBody>
      </p:sp>
      <p:sp>
        <p:nvSpPr>
          <p:cNvPr id="8" name="四角形: 角を丸くする 7">
            <a:extLst>
              <a:ext uri="{FF2B5EF4-FFF2-40B4-BE49-F238E27FC236}">
                <a16:creationId xmlns:a16="http://schemas.microsoft.com/office/drawing/2014/main" id="{7B46D72B-7C7E-4EC5-B843-E9E5CB4815D4}"/>
              </a:ext>
            </a:extLst>
          </p:cNvPr>
          <p:cNvSpPr/>
          <p:nvPr/>
        </p:nvSpPr>
        <p:spPr>
          <a:xfrm>
            <a:off x="9942195" y="3410971"/>
            <a:ext cx="7101205" cy="4547168"/>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ltLang="ja-JP" sz="3200" b="0" i="0" dirty="0">
              <a:solidFill>
                <a:srgbClr val="5F5F5F"/>
              </a:solidFill>
              <a:effectLst/>
              <a:latin typeface="Avenir"/>
            </a:endParaRPr>
          </a:p>
          <a:p>
            <a:pPr algn="ctr"/>
            <a:r>
              <a:rPr lang="en-US" altLang="ja-JP" sz="3200" b="0" i="0" dirty="0">
                <a:solidFill>
                  <a:srgbClr val="5F5F5F"/>
                </a:solidFill>
                <a:effectLst/>
                <a:latin typeface="Avenir"/>
              </a:rPr>
              <a:t>1</a:t>
            </a:r>
            <a:r>
              <a:rPr lang="ja-JP" altLang="en-US" sz="3200" dirty="0">
                <a:solidFill>
                  <a:srgbClr val="5F5F5F"/>
                </a:solidFill>
                <a:latin typeface="Avenir"/>
              </a:rPr>
              <a:t>件あたり</a:t>
            </a:r>
            <a:r>
              <a:rPr lang="en-US" altLang="ja-JP" sz="3200" b="1" dirty="0">
                <a:solidFill>
                  <a:srgbClr val="30A3B3"/>
                </a:solidFill>
                <a:latin typeface="Avenir"/>
              </a:rPr>
              <a:t>30</a:t>
            </a:r>
            <a:r>
              <a:rPr lang="ja-JP" altLang="en-US" sz="3200" b="1" dirty="0">
                <a:solidFill>
                  <a:srgbClr val="30A3B3"/>
                </a:solidFill>
                <a:latin typeface="Avenir"/>
              </a:rPr>
              <a:t>秒</a:t>
            </a:r>
            <a:r>
              <a:rPr lang="ja-JP" altLang="en-US" sz="3200" dirty="0">
                <a:solidFill>
                  <a:srgbClr val="5F5F5F"/>
                </a:solidFill>
                <a:latin typeface="Avenir"/>
              </a:rPr>
              <a:t>かかる場合</a:t>
            </a:r>
            <a:endParaRPr lang="en-US" altLang="ja-JP" sz="3200" dirty="0">
              <a:solidFill>
                <a:srgbClr val="5F5F5F"/>
              </a:solidFill>
              <a:latin typeface="Avenir"/>
            </a:endParaRPr>
          </a:p>
          <a:p>
            <a:pPr algn="ctr"/>
            <a:endParaRPr lang="en-US" altLang="ja-JP" sz="3200" b="0" i="0" dirty="0">
              <a:solidFill>
                <a:srgbClr val="5F5F5F"/>
              </a:solidFill>
              <a:effectLst/>
              <a:latin typeface="Avenir"/>
            </a:endParaRPr>
          </a:p>
          <a:p>
            <a:pPr algn="ctr"/>
            <a:r>
              <a:rPr lang="en-US" altLang="ja-JP" sz="3200" b="0" i="0" dirty="0">
                <a:solidFill>
                  <a:srgbClr val="5F5F5F"/>
                </a:solidFill>
                <a:effectLst/>
                <a:latin typeface="Avenir"/>
              </a:rPr>
              <a:t>30</a:t>
            </a:r>
            <a:r>
              <a:rPr lang="ja-JP" altLang="en-US" sz="3200" b="0" i="0" dirty="0">
                <a:solidFill>
                  <a:srgbClr val="5F5F5F"/>
                </a:solidFill>
                <a:effectLst/>
                <a:latin typeface="Avenir"/>
              </a:rPr>
              <a:t>秒</a:t>
            </a:r>
            <a:r>
              <a:rPr lang="en-US" altLang="ja-JP" sz="3200" dirty="0">
                <a:solidFill>
                  <a:srgbClr val="5F5F5F"/>
                </a:solidFill>
                <a:latin typeface="Avenir"/>
              </a:rPr>
              <a:t>×</a:t>
            </a:r>
            <a:r>
              <a:rPr lang="en-US" altLang="ja-JP" sz="3200" b="0" i="0" dirty="0">
                <a:solidFill>
                  <a:srgbClr val="5F5F5F"/>
                </a:solidFill>
                <a:effectLst/>
                <a:latin typeface="Avenir"/>
              </a:rPr>
              <a:t>50</a:t>
            </a:r>
            <a:r>
              <a:rPr lang="ja-JP" altLang="en-US" sz="3200" b="0" i="0" dirty="0">
                <a:solidFill>
                  <a:srgbClr val="5F5F5F"/>
                </a:solidFill>
                <a:effectLst/>
                <a:latin typeface="Avenir"/>
              </a:rPr>
              <a:t>回</a:t>
            </a:r>
            <a:r>
              <a:rPr lang="en-US" altLang="ja-JP" sz="3200" b="0" i="0" dirty="0">
                <a:solidFill>
                  <a:srgbClr val="5F5F5F"/>
                </a:solidFill>
                <a:effectLst/>
                <a:latin typeface="Avenir"/>
              </a:rPr>
              <a:t>×20</a:t>
            </a:r>
            <a:r>
              <a:rPr lang="ja-JP" altLang="en-US" sz="3200" b="0" i="0" dirty="0">
                <a:solidFill>
                  <a:srgbClr val="5F5F5F"/>
                </a:solidFill>
                <a:effectLst/>
                <a:latin typeface="Avenir"/>
              </a:rPr>
              <a:t>日</a:t>
            </a:r>
            <a:r>
              <a:rPr lang="en-US" altLang="ja-JP" sz="3200" b="0" i="0" dirty="0">
                <a:solidFill>
                  <a:srgbClr val="5F5F5F"/>
                </a:solidFill>
                <a:effectLst/>
                <a:latin typeface="Avenir"/>
              </a:rPr>
              <a:t>÷60÷60=</a:t>
            </a:r>
            <a:r>
              <a:rPr lang="ja-JP" altLang="en-US" sz="3200" dirty="0">
                <a:solidFill>
                  <a:srgbClr val="5F5F5F"/>
                </a:solidFill>
                <a:latin typeface="Avenir"/>
              </a:rPr>
              <a:t> </a:t>
            </a:r>
            <a:r>
              <a:rPr lang="en-US" altLang="ja-JP" sz="4000" b="1" dirty="0">
                <a:solidFill>
                  <a:srgbClr val="30A3B3"/>
                </a:solidFill>
                <a:latin typeface="Avenir"/>
              </a:rPr>
              <a:t>8.3</a:t>
            </a:r>
            <a:r>
              <a:rPr lang="ja-JP" altLang="en-US" sz="4000" b="1" i="0" dirty="0">
                <a:solidFill>
                  <a:srgbClr val="30A3B3"/>
                </a:solidFill>
                <a:effectLst/>
                <a:latin typeface="Avenir"/>
              </a:rPr>
              <a:t>時間</a:t>
            </a:r>
            <a:endParaRPr kumimoji="1" lang="en-US" altLang="ja-JP" sz="4000" b="1" u="sng" dirty="0">
              <a:solidFill>
                <a:srgbClr val="30A3B3"/>
              </a:solidFill>
            </a:endParaRPr>
          </a:p>
        </p:txBody>
      </p:sp>
      <p:pic>
        <p:nvPicPr>
          <p:cNvPr id="4" name="図 3" descr="図形&#10;&#10;低い精度で自動的に生成された説明">
            <a:extLst>
              <a:ext uri="{FF2B5EF4-FFF2-40B4-BE49-F238E27FC236}">
                <a16:creationId xmlns:a16="http://schemas.microsoft.com/office/drawing/2014/main" id="{8551D72A-A13E-4A6B-84F9-E6D59ADA0BE5}"/>
              </a:ext>
            </a:extLst>
          </p:cNvPr>
          <p:cNvPicPr>
            <a:picLocks noChangeAspect="1"/>
          </p:cNvPicPr>
          <p:nvPr/>
        </p:nvPicPr>
        <p:blipFill rotWithShape="1">
          <a:blip r:embed="rId2" cstate="email">
            <a:duotone>
              <a:prstClr val="black"/>
              <a:srgbClr val="30A3B3">
                <a:tint val="45000"/>
                <a:satMod val="400000"/>
              </a:srgbClr>
            </a:duotone>
            <a:alphaModFix amt="63000"/>
            <a:extLst>
              <a:ext uri="{BEBA8EAE-BF5A-486C-A8C5-ECC9F3942E4B}">
                <a14:imgProps xmlns:a14="http://schemas.microsoft.com/office/drawing/2010/main">
                  <a14:imgLayer r:embed="rId3">
                    <a14:imgEffect>
                      <a14:colorTemperature colorTemp="6300"/>
                    </a14:imgEffect>
                  </a14:imgLayer>
                </a14:imgProps>
              </a:ext>
              <a:ext uri="{28A0092B-C50C-407E-A947-70E740481C1C}">
                <a14:useLocalDpi xmlns:a14="http://schemas.microsoft.com/office/drawing/2010/main"/>
              </a:ext>
            </a:extLst>
          </a:blip>
          <a:srcRect/>
          <a:stretch/>
        </p:blipFill>
        <p:spPr>
          <a:xfrm>
            <a:off x="2554736" y="6050291"/>
            <a:ext cx="3028052" cy="1896768"/>
          </a:xfrm>
          <a:prstGeom prst="rect">
            <a:avLst/>
          </a:prstGeom>
          <a:noFill/>
        </p:spPr>
      </p:pic>
      <p:pic>
        <p:nvPicPr>
          <p:cNvPr id="11" name="図 10" descr="図形&#10;&#10;低い精度で自動的に生成された説明">
            <a:extLst>
              <a:ext uri="{FF2B5EF4-FFF2-40B4-BE49-F238E27FC236}">
                <a16:creationId xmlns:a16="http://schemas.microsoft.com/office/drawing/2014/main" id="{EA4D03B3-EC46-48EC-B483-1C78F152A251}"/>
              </a:ext>
            </a:extLst>
          </p:cNvPr>
          <p:cNvPicPr>
            <a:picLocks noChangeAspect="1"/>
          </p:cNvPicPr>
          <p:nvPr/>
        </p:nvPicPr>
        <p:blipFill rotWithShape="1">
          <a:blip r:embed="rId4" cstate="email">
            <a:alphaModFix amt="62000"/>
            <a:extLst>
              <a:ext uri="{28A0092B-C50C-407E-A947-70E740481C1C}">
                <a14:useLocalDpi xmlns:a14="http://schemas.microsoft.com/office/drawing/2010/main"/>
              </a:ext>
            </a:extLst>
          </a:blip>
          <a:srcRect/>
          <a:stretch/>
        </p:blipFill>
        <p:spPr>
          <a:xfrm>
            <a:off x="12372866" y="5772857"/>
            <a:ext cx="2740375" cy="2185282"/>
          </a:xfrm>
          <a:prstGeom prst="rect">
            <a:avLst/>
          </a:prstGeom>
        </p:spPr>
      </p:pic>
      <p:pic>
        <p:nvPicPr>
          <p:cNvPr id="17" name="図 16" descr="アイコン&#10;&#10;自動的に生成された説明">
            <a:extLst>
              <a:ext uri="{FF2B5EF4-FFF2-40B4-BE49-F238E27FC236}">
                <a16:creationId xmlns:a16="http://schemas.microsoft.com/office/drawing/2014/main" id="{4ED9768B-A459-46B8-BB8E-3DA3CF67D4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7100" y="2044415"/>
            <a:ext cx="909320" cy="909320"/>
          </a:xfrm>
          <a:prstGeom prst="rect">
            <a:avLst/>
          </a:prstGeom>
        </p:spPr>
      </p:pic>
      <p:pic>
        <p:nvPicPr>
          <p:cNvPr id="21" name="図 20" descr="ロゴ&#10;&#10;自動的に生成された説明">
            <a:extLst>
              <a:ext uri="{FF2B5EF4-FFF2-40B4-BE49-F238E27FC236}">
                <a16:creationId xmlns:a16="http://schemas.microsoft.com/office/drawing/2014/main" id="{CA3855A3-FD49-480A-973B-DD3FC3BC17AD}"/>
              </a:ext>
            </a:extLst>
          </p:cNvPr>
          <p:cNvPicPr>
            <a:picLocks noChangeAspect="1"/>
          </p:cNvPicPr>
          <p:nvPr/>
        </p:nvPicPr>
        <p:blipFill rotWithShape="1">
          <a:blip r:embed="rId6" cstate="email">
            <a:alphaModFix amt="62000"/>
            <a:extLst>
              <a:ext uri="{28A0092B-C50C-407E-A947-70E740481C1C}">
                <a14:useLocalDpi xmlns:a14="http://schemas.microsoft.com/office/drawing/2010/main"/>
              </a:ext>
            </a:extLst>
          </a:blip>
          <a:srcRect/>
          <a:stretch/>
        </p:blipFill>
        <p:spPr>
          <a:xfrm rot="21325262">
            <a:off x="3375024" y="6050291"/>
            <a:ext cx="693738" cy="1447800"/>
          </a:xfrm>
          <a:prstGeom prst="rect">
            <a:avLst/>
          </a:prstGeom>
        </p:spPr>
      </p:pic>
      <p:sp>
        <p:nvSpPr>
          <p:cNvPr id="23" name="星: 4 pt 22">
            <a:extLst>
              <a:ext uri="{FF2B5EF4-FFF2-40B4-BE49-F238E27FC236}">
                <a16:creationId xmlns:a16="http://schemas.microsoft.com/office/drawing/2014/main" id="{91A28B86-AB9D-44B7-AEDB-9E24CA5E0B15}"/>
              </a:ext>
            </a:extLst>
          </p:cNvPr>
          <p:cNvSpPr/>
          <p:nvPr/>
        </p:nvSpPr>
        <p:spPr>
          <a:xfrm>
            <a:off x="12832080" y="6050291"/>
            <a:ext cx="374386" cy="487669"/>
          </a:xfrm>
          <a:custGeom>
            <a:avLst/>
            <a:gdLst>
              <a:gd name="connsiteX0" fmla="*/ 0 w 687814"/>
              <a:gd name="connsiteY0" fmla="*/ 342895 h 685789"/>
              <a:gd name="connsiteX1" fmla="*/ 283112 w 687814"/>
              <a:gd name="connsiteY1" fmla="*/ 282279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83112 w 687814"/>
              <a:gd name="connsiteY7" fmla="*/ 40351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83112 w 687814"/>
              <a:gd name="connsiteY7" fmla="*/ 40351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69790 w 687814"/>
              <a:gd name="connsiteY5" fmla="*/ 468597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31689 w 687814"/>
              <a:gd name="connsiteY3" fmla="*/ 191792 h 685789"/>
              <a:gd name="connsiteX4" fmla="*/ 687814 w 687814"/>
              <a:gd name="connsiteY4" fmla="*/ 342895 h 685789"/>
              <a:gd name="connsiteX5" fmla="*/ 469790 w 687814"/>
              <a:gd name="connsiteY5" fmla="*/ 468597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31689 w 687814"/>
              <a:gd name="connsiteY3" fmla="*/ 191792 h 685789"/>
              <a:gd name="connsiteX4" fmla="*/ 687814 w 687814"/>
              <a:gd name="connsiteY4" fmla="*/ 342895 h 685789"/>
              <a:gd name="connsiteX5" fmla="*/ 469790 w 687814"/>
              <a:gd name="connsiteY5" fmla="*/ 468597 h 685789"/>
              <a:gd name="connsiteX6" fmla="*/ 343907 w 687814"/>
              <a:gd name="connsiteY6" fmla="*/ 685789 h 685789"/>
              <a:gd name="connsiteX7" fmla="*/ 183100 w 687814"/>
              <a:gd name="connsiteY7" fmla="*/ 482885 h 685789"/>
              <a:gd name="connsiteX8" fmla="*/ 0 w 687814"/>
              <a:gd name="connsiteY8" fmla="*/ 342895 h 685789"/>
              <a:gd name="connsiteX0" fmla="*/ 0 w 687814"/>
              <a:gd name="connsiteY0" fmla="*/ 412745 h 755639"/>
              <a:gd name="connsiteX1" fmla="*/ 222787 w 687814"/>
              <a:gd name="connsiteY1" fmla="*/ 279104 h 755639"/>
              <a:gd name="connsiteX2" fmla="*/ 339145 w 687814"/>
              <a:gd name="connsiteY2" fmla="*/ 0 h 755639"/>
              <a:gd name="connsiteX3" fmla="*/ 431689 w 687814"/>
              <a:gd name="connsiteY3" fmla="*/ 261642 h 755639"/>
              <a:gd name="connsiteX4" fmla="*/ 687814 w 687814"/>
              <a:gd name="connsiteY4" fmla="*/ 412745 h 755639"/>
              <a:gd name="connsiteX5" fmla="*/ 469790 w 687814"/>
              <a:gd name="connsiteY5" fmla="*/ 538447 h 755639"/>
              <a:gd name="connsiteX6" fmla="*/ 343907 w 687814"/>
              <a:gd name="connsiteY6" fmla="*/ 755639 h 755639"/>
              <a:gd name="connsiteX7" fmla="*/ 183100 w 687814"/>
              <a:gd name="connsiteY7" fmla="*/ 552735 h 755639"/>
              <a:gd name="connsiteX8" fmla="*/ 0 w 687814"/>
              <a:gd name="connsiteY8" fmla="*/ 412745 h 755639"/>
              <a:gd name="connsiteX0" fmla="*/ 0 w 687814"/>
              <a:gd name="connsiteY0" fmla="*/ 412745 h 815964"/>
              <a:gd name="connsiteX1" fmla="*/ 222787 w 687814"/>
              <a:gd name="connsiteY1" fmla="*/ 279104 h 815964"/>
              <a:gd name="connsiteX2" fmla="*/ 339145 w 687814"/>
              <a:gd name="connsiteY2" fmla="*/ 0 h 815964"/>
              <a:gd name="connsiteX3" fmla="*/ 431689 w 687814"/>
              <a:gd name="connsiteY3" fmla="*/ 261642 h 815964"/>
              <a:gd name="connsiteX4" fmla="*/ 687814 w 687814"/>
              <a:gd name="connsiteY4" fmla="*/ 412745 h 815964"/>
              <a:gd name="connsiteX5" fmla="*/ 469790 w 687814"/>
              <a:gd name="connsiteY5" fmla="*/ 538447 h 815964"/>
              <a:gd name="connsiteX6" fmla="*/ 339144 w 687814"/>
              <a:gd name="connsiteY6" fmla="*/ 815964 h 815964"/>
              <a:gd name="connsiteX7" fmla="*/ 183100 w 687814"/>
              <a:gd name="connsiteY7" fmla="*/ 552735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1689 w 687814"/>
              <a:gd name="connsiteY3" fmla="*/ 261642 h 815964"/>
              <a:gd name="connsiteX4" fmla="*/ 687814 w 687814"/>
              <a:gd name="connsiteY4" fmla="*/ 412745 h 815964"/>
              <a:gd name="connsiteX5" fmla="*/ 469790 w 687814"/>
              <a:gd name="connsiteY5" fmla="*/ 538447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69790 w 687814"/>
              <a:gd name="connsiteY5" fmla="*/ 538447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22788 w 687814"/>
              <a:gd name="connsiteY7" fmla="*/ 525748 h 815964"/>
              <a:gd name="connsiteX8" fmla="*/ 0 w 687814"/>
              <a:gd name="connsiteY8" fmla="*/ 412745 h 815964"/>
              <a:gd name="connsiteX0" fmla="*/ 0 w 687814"/>
              <a:gd name="connsiteY0" fmla="*/ 412745 h 815964"/>
              <a:gd name="connsiteX1" fmla="*/ 233900 w 687814"/>
              <a:gd name="connsiteY1" fmla="*/ 302917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22788 w 687814"/>
              <a:gd name="connsiteY7" fmla="*/ 525748 h 815964"/>
              <a:gd name="connsiteX8" fmla="*/ 0 w 687814"/>
              <a:gd name="connsiteY8" fmla="*/ 412745 h 81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7814" h="815964">
                <a:moveTo>
                  <a:pt x="0" y="412745"/>
                </a:moveTo>
                <a:lnTo>
                  <a:pt x="233900" y="302917"/>
                </a:lnTo>
                <a:lnTo>
                  <a:pt x="339145" y="0"/>
                </a:lnTo>
                <a:lnTo>
                  <a:pt x="430102" y="290217"/>
                </a:lnTo>
                <a:lnTo>
                  <a:pt x="687814" y="412745"/>
                </a:lnTo>
                <a:lnTo>
                  <a:pt x="450740" y="509872"/>
                </a:lnTo>
                <a:lnTo>
                  <a:pt x="339144" y="815964"/>
                </a:lnTo>
                <a:lnTo>
                  <a:pt x="222788" y="525748"/>
                </a:lnTo>
                <a:lnTo>
                  <a:pt x="0" y="412745"/>
                </a:lnTo>
                <a:close/>
              </a:path>
            </a:pathLst>
          </a:cu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左右 23">
            <a:extLst>
              <a:ext uri="{FF2B5EF4-FFF2-40B4-BE49-F238E27FC236}">
                <a16:creationId xmlns:a16="http://schemas.microsoft.com/office/drawing/2014/main" id="{38A2E7B2-134A-40EF-A700-CEF66D64EEB1}"/>
              </a:ext>
            </a:extLst>
          </p:cNvPr>
          <p:cNvSpPr/>
          <p:nvPr/>
        </p:nvSpPr>
        <p:spPr>
          <a:xfrm>
            <a:off x="7909680" y="5772857"/>
            <a:ext cx="1930159" cy="414583"/>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E0068B9D-8526-45C5-B1B7-1ED918587BBC}"/>
              </a:ext>
            </a:extLst>
          </p:cNvPr>
          <p:cNvSpPr txBox="1"/>
          <p:nvPr/>
        </p:nvSpPr>
        <p:spPr>
          <a:xfrm>
            <a:off x="6205705" y="6367733"/>
            <a:ext cx="5630736" cy="1261884"/>
          </a:xfrm>
          <a:prstGeom prst="rect">
            <a:avLst/>
          </a:prstGeom>
          <a:solidFill>
            <a:schemeClr val="bg1">
              <a:alpha val="75000"/>
            </a:schemeClr>
          </a:solidFill>
        </p:spPr>
        <p:txBody>
          <a:bodyPr wrap="square" rtlCol="0">
            <a:spAutoFit/>
          </a:bodyPr>
          <a:lstStyle/>
          <a:p>
            <a:pPr algn="ctr"/>
            <a:r>
              <a:rPr kumimoji="1" lang="en-US" altLang="ja-JP" sz="3200" dirty="0">
                <a:solidFill>
                  <a:srgbClr val="CC6B9C"/>
                </a:solidFill>
              </a:rPr>
              <a:t>1</a:t>
            </a:r>
            <a:r>
              <a:rPr kumimoji="1" lang="ja-JP" altLang="en-US" sz="3200" dirty="0">
                <a:solidFill>
                  <a:srgbClr val="CC6B9C"/>
                </a:solidFill>
              </a:rPr>
              <a:t>か月で</a:t>
            </a:r>
            <a:endParaRPr kumimoji="1" lang="en-US" altLang="ja-JP" sz="3200" dirty="0">
              <a:solidFill>
                <a:srgbClr val="CC6B9C"/>
              </a:solidFill>
            </a:endParaRPr>
          </a:p>
          <a:p>
            <a:pPr algn="ctr"/>
            <a:r>
              <a:rPr kumimoji="1" lang="ja-JP" altLang="en-US" sz="4400" b="1" dirty="0">
                <a:solidFill>
                  <a:srgbClr val="CC6B9C"/>
                </a:solidFill>
              </a:rPr>
              <a:t>約</a:t>
            </a:r>
            <a:r>
              <a:rPr kumimoji="1" lang="en-US" altLang="ja-JP" sz="4400" b="1" dirty="0">
                <a:solidFill>
                  <a:srgbClr val="CC6B9C"/>
                </a:solidFill>
              </a:rPr>
              <a:t>1</a:t>
            </a:r>
            <a:r>
              <a:rPr kumimoji="1" lang="ja-JP" altLang="en-US" sz="4400" b="1" dirty="0">
                <a:solidFill>
                  <a:srgbClr val="CC6B9C"/>
                </a:solidFill>
              </a:rPr>
              <a:t>日分の差！</a:t>
            </a:r>
          </a:p>
        </p:txBody>
      </p:sp>
      <p:pic>
        <p:nvPicPr>
          <p:cNvPr id="27" name="図 26" descr="アイコン&#10;&#10;自動的に生成された説明">
            <a:extLst>
              <a:ext uri="{FF2B5EF4-FFF2-40B4-BE49-F238E27FC236}">
                <a16:creationId xmlns:a16="http://schemas.microsoft.com/office/drawing/2014/main" id="{4437EB19-7C57-4B75-8F3F-E942D94737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66359" y="8395464"/>
            <a:ext cx="607912" cy="607912"/>
          </a:xfrm>
          <a:prstGeom prst="rect">
            <a:avLst/>
          </a:prstGeom>
        </p:spPr>
      </p:pic>
    </p:spTree>
    <p:extLst>
      <p:ext uri="{BB962C8B-B14F-4D97-AF65-F5344CB8AC3E}">
        <p14:creationId xmlns:p14="http://schemas.microsoft.com/office/powerpoint/2010/main" val="2542374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18</a:t>
            </a:fld>
            <a:endParaRPr kumimoji="1" lang="ja-JP" altLang="en-US"/>
          </a:p>
        </p:txBody>
      </p:sp>
      <p:sp>
        <p:nvSpPr>
          <p:cNvPr id="7" name="四角形: 角を丸くする 6">
            <a:extLst>
              <a:ext uri="{FF2B5EF4-FFF2-40B4-BE49-F238E27FC236}">
                <a16:creationId xmlns:a16="http://schemas.microsoft.com/office/drawing/2014/main" id="{E1435264-F270-4142-A437-73E0C520484F}"/>
              </a:ext>
            </a:extLst>
          </p:cNvPr>
          <p:cNvSpPr/>
          <p:nvPr/>
        </p:nvSpPr>
        <p:spPr>
          <a:xfrm>
            <a:off x="927100" y="2084588"/>
            <a:ext cx="15788640" cy="275844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ワーク ②</a:t>
            </a:r>
            <a:endParaRPr kumimoji="1" lang="en-US" altLang="ja-JP" sz="3200" dirty="0">
              <a:solidFill>
                <a:srgbClr val="5F5F5F"/>
              </a:solidFill>
            </a:endParaRPr>
          </a:p>
          <a:p>
            <a:pPr algn="ctr"/>
            <a:endParaRPr kumimoji="1" lang="en-US" altLang="ja-JP" sz="3200" dirty="0">
              <a:solidFill>
                <a:srgbClr val="5F5F5F"/>
              </a:solidFill>
            </a:endParaRPr>
          </a:p>
          <a:p>
            <a:pPr algn="ctr"/>
            <a:r>
              <a:rPr kumimoji="1" lang="ja-JP" altLang="en-US" sz="3200" dirty="0">
                <a:solidFill>
                  <a:srgbClr val="5F5F5F"/>
                </a:solidFill>
              </a:rPr>
              <a:t>このメールを作成してみて下さい</a:t>
            </a:r>
            <a:endParaRPr kumimoji="1" lang="en-US" altLang="ja-JP" sz="3200" dirty="0">
              <a:solidFill>
                <a:srgbClr val="5F5F5F"/>
              </a:solidFill>
            </a:endParaRPr>
          </a:p>
        </p:txBody>
      </p:sp>
      <p:pic>
        <p:nvPicPr>
          <p:cNvPr id="3" name="図 2">
            <a:extLst>
              <a:ext uri="{FF2B5EF4-FFF2-40B4-BE49-F238E27FC236}">
                <a16:creationId xmlns:a16="http://schemas.microsoft.com/office/drawing/2014/main" id="{C2957D95-90C5-45D2-9B23-330A11B8274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84656" y="5091267"/>
            <a:ext cx="4744720" cy="4503818"/>
          </a:xfrm>
          <a:prstGeom prst="rect">
            <a:avLst/>
          </a:prstGeom>
          <a:ln>
            <a:solidFill>
              <a:srgbClr val="5F5F5F"/>
            </a:solidFill>
          </a:ln>
        </p:spPr>
      </p:pic>
      <p:sp>
        <p:nvSpPr>
          <p:cNvPr id="11" name="吹き出し: 四角形 10">
            <a:extLst>
              <a:ext uri="{FF2B5EF4-FFF2-40B4-BE49-F238E27FC236}">
                <a16:creationId xmlns:a16="http://schemas.microsoft.com/office/drawing/2014/main" id="{E95FDEE3-418C-486D-9B12-0A29386FEB7C}"/>
              </a:ext>
            </a:extLst>
          </p:cNvPr>
          <p:cNvSpPr/>
          <p:nvPr/>
        </p:nvSpPr>
        <p:spPr>
          <a:xfrm>
            <a:off x="6753542" y="5061539"/>
            <a:ext cx="9962198" cy="4503818"/>
          </a:xfrm>
          <a:prstGeom prst="wedgeRectCallout">
            <a:avLst>
              <a:gd name="adj1" fmla="val -61675"/>
              <a:gd name="adj2" fmla="val 32549"/>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kumimoji="1" lang="ja-JP" altLang="en-US" sz="2400" dirty="0">
                <a:solidFill>
                  <a:srgbClr val="5F5F5F"/>
                </a:solidFill>
                <a:highlight>
                  <a:srgbClr val="CECECE"/>
                </a:highlight>
              </a:rPr>
              <a:t>文面拡大</a:t>
            </a:r>
            <a:endParaRPr kumimoji="1" lang="en-US" altLang="ja-JP" sz="2400" dirty="0">
              <a:solidFill>
                <a:srgbClr val="5F5F5F"/>
              </a:solidFill>
              <a:highlight>
                <a:srgbClr val="CECECE"/>
              </a:highlight>
            </a:endParaRPr>
          </a:p>
          <a:p>
            <a:pPr lvl="1"/>
            <a:endParaRPr kumimoji="1" lang="en-US" altLang="ja-JP" sz="2400" u="sng" dirty="0">
              <a:solidFill>
                <a:srgbClr val="5F5F5F"/>
              </a:solidFill>
            </a:endParaRPr>
          </a:p>
          <a:p>
            <a:pPr lvl="1"/>
            <a:r>
              <a:rPr kumimoji="1" lang="ja-JP" altLang="en-US" sz="2400" dirty="0">
                <a:solidFill>
                  <a:srgbClr val="5F5F5F"/>
                </a:solidFill>
              </a:rPr>
              <a:t>大塚さん</a:t>
            </a:r>
            <a:endParaRPr kumimoji="1" lang="en-US" altLang="ja-JP" sz="2400" dirty="0">
              <a:solidFill>
                <a:srgbClr val="5F5F5F"/>
              </a:solidFill>
            </a:endParaRPr>
          </a:p>
          <a:p>
            <a:pPr lvl="1"/>
            <a:endParaRPr kumimoji="1" lang="en-US" altLang="ja-JP" sz="2400" dirty="0">
              <a:solidFill>
                <a:srgbClr val="5F5F5F"/>
              </a:solidFill>
            </a:endParaRPr>
          </a:p>
          <a:p>
            <a:pPr lvl="1"/>
            <a:r>
              <a:rPr kumimoji="1" lang="ja-JP" altLang="en-US" sz="2400" dirty="0">
                <a:solidFill>
                  <a:srgbClr val="5F5F5F"/>
                </a:solidFill>
              </a:rPr>
              <a:t>ご連絡の程、ありがとうございます。</a:t>
            </a:r>
            <a:endParaRPr kumimoji="1" lang="en-US" altLang="ja-JP" sz="2400" dirty="0">
              <a:solidFill>
                <a:srgbClr val="5F5F5F"/>
              </a:solidFill>
            </a:endParaRPr>
          </a:p>
          <a:p>
            <a:pPr lvl="1"/>
            <a:r>
              <a:rPr kumimoji="1" lang="ja-JP" altLang="en-US" sz="2400" dirty="0">
                <a:solidFill>
                  <a:srgbClr val="5F5F5F"/>
                </a:solidFill>
              </a:rPr>
              <a:t>承知しました。内容確認いたしました。</a:t>
            </a:r>
            <a:endParaRPr kumimoji="1" lang="en-US" altLang="ja-JP" sz="2400" dirty="0">
              <a:solidFill>
                <a:srgbClr val="5F5F5F"/>
              </a:solidFill>
            </a:endParaRPr>
          </a:p>
          <a:p>
            <a:pPr lvl="1"/>
            <a:endParaRPr kumimoji="1" lang="en-US" altLang="ja-JP" sz="2400" dirty="0">
              <a:solidFill>
                <a:srgbClr val="5F5F5F"/>
              </a:solidFill>
            </a:endParaRPr>
          </a:p>
          <a:p>
            <a:pPr lvl="1"/>
            <a:r>
              <a:rPr kumimoji="1" lang="ja-JP" altLang="en-US" sz="2400" dirty="0">
                <a:solidFill>
                  <a:srgbClr val="5F5F5F"/>
                </a:solidFill>
              </a:rPr>
              <a:t>他にもご質問やご意見等がございましたら、遠慮なくご連絡下さい。</a:t>
            </a:r>
            <a:endParaRPr kumimoji="1" lang="en-US" altLang="ja-JP" sz="2400" dirty="0">
              <a:solidFill>
                <a:srgbClr val="5F5F5F"/>
              </a:solidFill>
            </a:endParaRPr>
          </a:p>
          <a:p>
            <a:pPr lvl="1"/>
            <a:r>
              <a:rPr kumimoji="1" lang="ja-JP" altLang="en-US" sz="2400" dirty="0">
                <a:solidFill>
                  <a:srgbClr val="5F5F5F"/>
                </a:solidFill>
              </a:rPr>
              <a:t>取り急ぎご連絡まで。</a:t>
            </a:r>
            <a:endParaRPr kumimoji="1" lang="en-US" altLang="ja-JP" sz="2400" dirty="0">
              <a:solidFill>
                <a:srgbClr val="5F5F5F"/>
              </a:solidFill>
            </a:endParaRPr>
          </a:p>
          <a:p>
            <a:pPr lvl="1"/>
            <a:endParaRPr kumimoji="1" lang="en-US" altLang="ja-JP" sz="2400" dirty="0">
              <a:solidFill>
                <a:srgbClr val="5F5F5F"/>
              </a:solidFill>
            </a:endParaRPr>
          </a:p>
          <a:p>
            <a:pPr lvl="1"/>
            <a:r>
              <a:rPr kumimoji="1" lang="ja-JP" altLang="en-US" sz="2400" dirty="0">
                <a:solidFill>
                  <a:srgbClr val="5F5F5F"/>
                </a:solidFill>
              </a:rPr>
              <a:t>以上／相澤</a:t>
            </a:r>
            <a:endParaRPr kumimoji="1" lang="en-US" altLang="ja-JP" sz="2400" dirty="0">
              <a:solidFill>
                <a:srgbClr val="5F5F5F"/>
              </a:solidFill>
            </a:endParaRPr>
          </a:p>
        </p:txBody>
      </p:sp>
    </p:spTree>
    <p:extLst>
      <p:ext uri="{BB962C8B-B14F-4D97-AF65-F5344CB8AC3E}">
        <p14:creationId xmlns:p14="http://schemas.microsoft.com/office/powerpoint/2010/main" val="3428468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19</a:t>
            </a:fld>
            <a:endParaRPr kumimoji="1" lang="ja-JP" altLang="en-US"/>
          </a:p>
        </p:txBody>
      </p:sp>
      <p:grpSp>
        <p:nvGrpSpPr>
          <p:cNvPr id="5" name="グループ化 4">
            <a:extLst>
              <a:ext uri="{FF2B5EF4-FFF2-40B4-BE49-F238E27FC236}">
                <a16:creationId xmlns:a16="http://schemas.microsoft.com/office/drawing/2014/main" id="{270D056C-B729-483C-9D10-61490620F3AD}"/>
              </a:ext>
            </a:extLst>
          </p:cNvPr>
          <p:cNvGrpSpPr/>
          <p:nvPr/>
        </p:nvGrpSpPr>
        <p:grpSpPr>
          <a:xfrm>
            <a:off x="927100" y="2822917"/>
            <a:ext cx="15788640" cy="4639578"/>
            <a:chOff x="927100" y="2992220"/>
            <a:chExt cx="15788640" cy="3439060"/>
          </a:xfrm>
        </p:grpSpPr>
        <p:sp>
          <p:nvSpPr>
            <p:cNvPr id="11" name="四角形: 角を丸くする 10">
              <a:extLst>
                <a:ext uri="{FF2B5EF4-FFF2-40B4-BE49-F238E27FC236}">
                  <a16:creationId xmlns:a16="http://schemas.microsoft.com/office/drawing/2014/main" id="{8EFA13D0-4464-4B43-809F-2ED38E62FE21}"/>
                </a:ext>
              </a:extLst>
            </p:cNvPr>
            <p:cNvSpPr/>
            <p:nvPr/>
          </p:nvSpPr>
          <p:spPr>
            <a:xfrm>
              <a:off x="927100" y="2992220"/>
              <a:ext cx="15788640" cy="343906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さて、皆さんは何秒かかりましたか？</a:t>
              </a:r>
              <a:endParaRPr kumimoji="1" lang="en-US" altLang="ja-JP" sz="3200" dirty="0">
                <a:solidFill>
                  <a:srgbClr val="5F5F5F"/>
                </a:solidFill>
              </a:endParaRPr>
            </a:p>
            <a:p>
              <a:pPr algn="ctr"/>
              <a:endParaRPr kumimoji="1" lang="en-US" altLang="ja-JP" sz="3200" u="sng" dirty="0">
                <a:solidFill>
                  <a:srgbClr val="5F5F5F"/>
                </a:solidFill>
              </a:endParaRPr>
            </a:p>
            <a:p>
              <a:pPr algn="ctr"/>
              <a:r>
                <a:rPr kumimoji="1" lang="en-US" altLang="ja-JP" sz="3200" u="sng" dirty="0">
                  <a:solidFill>
                    <a:srgbClr val="CC6B9C"/>
                  </a:solidFill>
                </a:rPr>
                <a:t>3</a:t>
              </a:r>
              <a:r>
                <a:rPr kumimoji="1" lang="ja-JP" altLang="en-US" sz="3200" u="sng" dirty="0">
                  <a:solidFill>
                    <a:srgbClr val="CC6B9C"/>
                  </a:solidFill>
                </a:rPr>
                <a:t>つの機能を使えば</a:t>
              </a:r>
              <a:r>
                <a:rPr kumimoji="1" lang="en-US" altLang="ja-JP" sz="3200" b="1" u="sng" dirty="0">
                  <a:solidFill>
                    <a:srgbClr val="CC6B9C"/>
                  </a:solidFill>
                </a:rPr>
                <a:t>5</a:t>
              </a:r>
              <a:r>
                <a:rPr kumimoji="1" lang="ja-JP" altLang="en-US" sz="3200" b="1" u="sng" dirty="0">
                  <a:solidFill>
                    <a:srgbClr val="CC6B9C"/>
                  </a:solidFill>
                </a:rPr>
                <a:t>秒</a:t>
              </a:r>
              <a:r>
                <a:rPr kumimoji="1" lang="ja-JP" altLang="en-US" sz="3200" u="sng" dirty="0">
                  <a:solidFill>
                    <a:srgbClr val="CC6B9C"/>
                  </a:solidFill>
                </a:rPr>
                <a:t>で作成できます。</a:t>
              </a:r>
              <a:endParaRPr kumimoji="1" lang="en-US" altLang="ja-JP" sz="3200" u="sng" dirty="0">
                <a:solidFill>
                  <a:srgbClr val="CC6B9C"/>
                </a:solidFill>
              </a:endParaRPr>
            </a:p>
            <a:p>
              <a:pPr algn="ctr"/>
              <a:endParaRPr kumimoji="1" lang="en-US" altLang="ja-JP" sz="3200" u="sng" dirty="0">
                <a:solidFill>
                  <a:srgbClr val="5F5F5F"/>
                </a:solidFill>
              </a:endParaRPr>
            </a:p>
            <a:p>
              <a:pPr lvl="1" algn="ctr"/>
              <a:endParaRPr kumimoji="1" lang="en-US" altLang="ja-JP" sz="3200" dirty="0">
                <a:solidFill>
                  <a:srgbClr val="5F5F5F"/>
                </a:solidFill>
              </a:endParaRPr>
            </a:p>
            <a:p>
              <a:pPr algn="ctr"/>
              <a:endParaRPr kumimoji="1" lang="en-US" altLang="ja-JP" sz="3200" u="sng" dirty="0">
                <a:solidFill>
                  <a:srgbClr val="5F5F5F"/>
                </a:solidFill>
              </a:endParaRPr>
            </a:p>
          </p:txBody>
        </p:sp>
        <p:sp>
          <p:nvSpPr>
            <p:cNvPr id="10" name="四角形: 角を丸くする 9">
              <a:extLst>
                <a:ext uri="{FF2B5EF4-FFF2-40B4-BE49-F238E27FC236}">
                  <a16:creationId xmlns:a16="http://schemas.microsoft.com/office/drawing/2014/main" id="{57BB9203-8429-45C9-A51F-A8ABE9072BDA}"/>
                </a:ext>
              </a:extLst>
            </p:cNvPr>
            <p:cNvSpPr/>
            <p:nvPr/>
          </p:nvSpPr>
          <p:spPr>
            <a:xfrm>
              <a:off x="2837180" y="5069185"/>
              <a:ext cx="3411220" cy="1032985"/>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ユーザー辞書</a:t>
              </a:r>
              <a:endParaRPr kumimoji="1" lang="en-US" altLang="ja-JP" sz="3200" dirty="0">
                <a:solidFill>
                  <a:srgbClr val="5F5F5F"/>
                </a:solidFill>
              </a:endParaRPr>
            </a:p>
          </p:txBody>
        </p:sp>
        <p:sp>
          <p:nvSpPr>
            <p:cNvPr id="13" name="四角形: 角を丸くする 12">
              <a:extLst>
                <a:ext uri="{FF2B5EF4-FFF2-40B4-BE49-F238E27FC236}">
                  <a16:creationId xmlns:a16="http://schemas.microsoft.com/office/drawing/2014/main" id="{689FEE84-5C4F-4B1E-97A3-79A01F5F1D75}"/>
                </a:ext>
              </a:extLst>
            </p:cNvPr>
            <p:cNvSpPr/>
            <p:nvPr/>
          </p:nvSpPr>
          <p:spPr>
            <a:xfrm>
              <a:off x="6728460" y="5069185"/>
              <a:ext cx="4381500" cy="1032985"/>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ショートカットキー</a:t>
              </a:r>
              <a:endParaRPr kumimoji="1" lang="en-US" altLang="ja-JP" sz="3200" dirty="0">
                <a:solidFill>
                  <a:srgbClr val="5F5F5F"/>
                </a:solidFill>
              </a:endParaRPr>
            </a:p>
          </p:txBody>
        </p:sp>
        <p:sp>
          <p:nvSpPr>
            <p:cNvPr id="14" name="四角形: 角を丸くする 13">
              <a:extLst>
                <a:ext uri="{FF2B5EF4-FFF2-40B4-BE49-F238E27FC236}">
                  <a16:creationId xmlns:a16="http://schemas.microsoft.com/office/drawing/2014/main" id="{3A7E1FDB-EBAF-4A5A-B705-7016422605BB}"/>
                </a:ext>
              </a:extLst>
            </p:cNvPr>
            <p:cNvSpPr/>
            <p:nvPr/>
          </p:nvSpPr>
          <p:spPr>
            <a:xfrm>
              <a:off x="11590020" y="5069185"/>
              <a:ext cx="3482340" cy="1032985"/>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署名</a:t>
              </a:r>
              <a:endParaRPr kumimoji="1" lang="en-US" altLang="ja-JP" sz="3200" dirty="0">
                <a:solidFill>
                  <a:srgbClr val="5F5F5F"/>
                </a:solidFill>
              </a:endParaRPr>
            </a:p>
          </p:txBody>
        </p:sp>
      </p:grpSp>
    </p:spTree>
    <p:extLst>
      <p:ext uri="{BB962C8B-B14F-4D97-AF65-F5344CB8AC3E}">
        <p14:creationId xmlns:p14="http://schemas.microsoft.com/office/powerpoint/2010/main" val="1787254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20</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14" name="テキスト プレースホルダー 13"/>
          <p:cNvSpPr>
            <a:spLocks noGrp="1"/>
          </p:cNvSpPr>
          <p:nvPr>
            <p:ph type="body" sz="quarter" idx="14"/>
          </p:nvPr>
        </p:nvSpPr>
        <p:spPr/>
        <p:txBody>
          <a:bodyPr/>
          <a:lstStyle/>
          <a:p>
            <a:r>
              <a:rPr lang="ja-JP" altLang="en-US" dirty="0">
                <a:solidFill>
                  <a:srgbClr val="5F5F5F"/>
                </a:solidFill>
              </a:rPr>
              <a:t>新規作成　</a:t>
            </a:r>
            <a:r>
              <a:rPr lang="ja-JP" altLang="en-US" sz="2800" dirty="0">
                <a:solidFill>
                  <a:srgbClr val="5F5F5F"/>
                </a:solidFill>
              </a:rPr>
              <a:t>ショートカットキー </a:t>
            </a:r>
            <a:r>
              <a:rPr lang="en-US" altLang="ja-JP" sz="2800" dirty="0"/>
              <a:t>[</a:t>
            </a:r>
            <a:r>
              <a:rPr lang="en-US" altLang="ja-JP" sz="2800" dirty="0">
                <a:solidFill>
                  <a:srgbClr val="CC6B9C"/>
                </a:solidFill>
              </a:rPr>
              <a:t>Ctrl + Shift + M</a:t>
            </a:r>
            <a:r>
              <a:rPr lang="en-US" altLang="ja-JP" sz="2800" dirty="0"/>
              <a:t>] </a:t>
            </a:r>
            <a:r>
              <a:rPr lang="ja-JP" altLang="en-US" sz="2800" dirty="0"/>
              <a:t>を活用</a:t>
            </a:r>
            <a:endParaRPr lang="en-US" altLang="ja-JP" sz="2800" dirty="0">
              <a:solidFill>
                <a:srgbClr val="5F5F5F"/>
              </a:solidFill>
            </a:endParaRPr>
          </a:p>
          <a:p>
            <a:r>
              <a:rPr lang="ja-JP" altLang="en-US" dirty="0">
                <a:solidFill>
                  <a:srgbClr val="5F5F5F"/>
                </a:solidFill>
              </a:rPr>
              <a:t>本文入力　</a:t>
            </a:r>
            <a:r>
              <a:rPr lang="ja-JP" altLang="en-US" sz="2800" dirty="0">
                <a:solidFill>
                  <a:srgbClr val="CC6B9C"/>
                </a:solidFill>
              </a:rPr>
              <a:t>ユーザー辞書</a:t>
            </a:r>
            <a:r>
              <a:rPr lang="ja-JP" altLang="en-US" sz="2800" dirty="0">
                <a:solidFill>
                  <a:srgbClr val="5F5F5F"/>
                </a:solidFill>
              </a:rPr>
              <a:t>を活用  </a:t>
            </a:r>
            <a:r>
              <a:rPr lang="en-US" altLang="ja-JP" sz="2800" dirty="0">
                <a:solidFill>
                  <a:srgbClr val="5F5F5F"/>
                </a:solidFill>
                <a:latin typeface="+mn-ea"/>
              </a:rPr>
              <a:t>※</a:t>
            </a:r>
            <a:r>
              <a:rPr lang="ja-JP" altLang="en-US" sz="2800" dirty="0">
                <a:solidFill>
                  <a:srgbClr val="5F5F5F"/>
                </a:solidFill>
                <a:latin typeface="+mn-ea"/>
              </a:rPr>
              <a:t>次章にて解説</a:t>
            </a:r>
            <a:endParaRPr lang="en-US" altLang="ja-JP" sz="2800" dirty="0">
              <a:solidFill>
                <a:srgbClr val="5F5F5F"/>
              </a:solidFill>
            </a:endParaRPr>
          </a:p>
          <a:p>
            <a:r>
              <a:rPr lang="ja-JP" altLang="en-US" dirty="0">
                <a:solidFill>
                  <a:srgbClr val="5F5F5F"/>
                </a:solidFill>
              </a:rPr>
              <a:t>署名挿入　</a:t>
            </a:r>
            <a:r>
              <a:rPr lang="ja-JP" altLang="en-US" sz="2800" dirty="0">
                <a:solidFill>
                  <a:srgbClr val="5F5F5F"/>
                </a:solidFill>
              </a:rPr>
              <a:t>適切な</a:t>
            </a:r>
            <a:r>
              <a:rPr lang="ja-JP" altLang="en-US" sz="2800" dirty="0">
                <a:solidFill>
                  <a:srgbClr val="CC6B9C"/>
                </a:solidFill>
              </a:rPr>
              <a:t>署名</a:t>
            </a:r>
            <a:r>
              <a:rPr lang="ja-JP" altLang="en-US" sz="2800" dirty="0">
                <a:solidFill>
                  <a:srgbClr val="5F5F5F"/>
                </a:solidFill>
              </a:rPr>
              <a:t>を素早く選ぶ</a:t>
            </a:r>
            <a:endParaRPr lang="en-US" altLang="ja-JP" sz="2800" dirty="0">
              <a:solidFill>
                <a:srgbClr val="5F5F5F"/>
              </a:solidFill>
            </a:endParaRPr>
          </a:p>
          <a:p>
            <a:r>
              <a:rPr lang="ja-JP" altLang="en-US" dirty="0">
                <a:solidFill>
                  <a:srgbClr val="5F5F5F"/>
                </a:solidFill>
              </a:rPr>
              <a:t>送信　</a:t>
            </a:r>
            <a:r>
              <a:rPr lang="ja-JP" altLang="en-US" sz="2800" dirty="0">
                <a:solidFill>
                  <a:srgbClr val="5F5F5F"/>
                </a:solidFill>
              </a:rPr>
              <a:t>ショートカットキー </a:t>
            </a:r>
            <a:r>
              <a:rPr lang="en-US" altLang="ja-JP" sz="2800" dirty="0">
                <a:solidFill>
                  <a:srgbClr val="5F5F5F"/>
                </a:solidFill>
              </a:rPr>
              <a:t>[</a:t>
            </a:r>
            <a:r>
              <a:rPr lang="en-US" altLang="ja-JP" sz="2800" dirty="0">
                <a:solidFill>
                  <a:srgbClr val="CC6B9C"/>
                </a:solidFill>
              </a:rPr>
              <a:t>Alt + S</a:t>
            </a:r>
            <a:r>
              <a:rPr lang="en-US" altLang="ja-JP" sz="2800" dirty="0">
                <a:solidFill>
                  <a:srgbClr val="5F5F5F"/>
                </a:solidFill>
              </a:rPr>
              <a:t>] </a:t>
            </a:r>
            <a:r>
              <a:rPr lang="ja-JP" altLang="en-US" sz="2800" dirty="0">
                <a:solidFill>
                  <a:srgbClr val="5F5F5F"/>
                </a:solidFill>
              </a:rPr>
              <a:t>を活用</a:t>
            </a:r>
            <a:endParaRPr lang="en-US" altLang="ja-JP" sz="2800" dirty="0">
              <a:solidFill>
                <a:srgbClr val="5F5F5F"/>
              </a:solidFill>
            </a:endParaRPr>
          </a:p>
        </p:txBody>
      </p:sp>
      <p:sp>
        <p:nvSpPr>
          <p:cNvPr id="13" name="テキスト プレースホルダー 12"/>
          <p:cNvSpPr>
            <a:spLocks noGrp="1"/>
          </p:cNvSpPr>
          <p:nvPr>
            <p:ph type="body" sz="quarter" idx="12"/>
          </p:nvPr>
        </p:nvSpPr>
        <p:spPr/>
        <p:txBody>
          <a:bodyPr/>
          <a:lstStyle/>
          <a:p>
            <a:r>
              <a:rPr lang="en-US" altLang="ja-JP" dirty="0">
                <a:solidFill>
                  <a:srgbClr val="30A3B3"/>
                </a:solidFill>
              </a:rPr>
              <a:t>5</a:t>
            </a:r>
            <a:r>
              <a:rPr lang="ja-JP" altLang="en-US" dirty="0">
                <a:solidFill>
                  <a:srgbClr val="30A3B3"/>
                </a:solidFill>
              </a:rPr>
              <a:t>秒でメールを作成するための手順</a:t>
            </a:r>
            <a:endParaRPr lang="en-US" altLang="ja-JP" dirty="0">
              <a:solidFill>
                <a:srgbClr val="30A3B3"/>
              </a:solidFill>
            </a:endParaRPr>
          </a:p>
        </p:txBody>
      </p:sp>
    </p:spTree>
    <p:extLst>
      <p:ext uri="{BB962C8B-B14F-4D97-AF65-F5344CB8AC3E}">
        <p14:creationId xmlns:p14="http://schemas.microsoft.com/office/powerpoint/2010/main" val="3409122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ja-JP" altLang="en-US" dirty="0"/>
              <a:t>新規作成</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21</a:t>
            </a:fld>
            <a:endParaRPr kumimoji="1" lang="ja-JP" altLang="en-US"/>
          </a:p>
        </p:txBody>
      </p:sp>
      <p:sp>
        <p:nvSpPr>
          <p:cNvPr id="16" name="テキスト ボックス 15">
            <a:extLst>
              <a:ext uri="{FF2B5EF4-FFF2-40B4-BE49-F238E27FC236}">
                <a16:creationId xmlns:a16="http://schemas.microsoft.com/office/drawing/2014/main" id="{B290E471-006D-4362-BD82-E1BD0B550FDA}"/>
              </a:ext>
            </a:extLst>
          </p:cNvPr>
          <p:cNvSpPr txBox="1"/>
          <p:nvPr/>
        </p:nvSpPr>
        <p:spPr>
          <a:xfrm>
            <a:off x="1365422" y="3244364"/>
            <a:ext cx="1905775" cy="646331"/>
          </a:xfrm>
          <a:prstGeom prst="rect">
            <a:avLst/>
          </a:prstGeom>
          <a:noFill/>
        </p:spPr>
        <p:txBody>
          <a:bodyPr wrap="square" rtlCol="0">
            <a:spAutoFit/>
          </a:bodyPr>
          <a:lstStyle/>
          <a:p>
            <a:r>
              <a:rPr kumimoji="1" lang="en-US" altLang="ja-JP" sz="3600" b="1" dirty="0">
                <a:solidFill>
                  <a:schemeClr val="bg1"/>
                </a:solidFill>
                <a:latin typeface="+mn-ea"/>
                <a:cs typeface="Segoe UI" panose="020B0502040204020203" pitchFamily="34" charset="0"/>
              </a:rPr>
              <a:t>STEP1</a:t>
            </a:r>
            <a:endParaRPr kumimoji="1" lang="ja-JP" altLang="en-US" sz="3600" b="1" dirty="0">
              <a:solidFill>
                <a:schemeClr val="bg1"/>
              </a:solidFill>
              <a:latin typeface="+mn-ea"/>
              <a:cs typeface="Segoe UI" panose="020B0502040204020203" pitchFamily="34" charset="0"/>
            </a:endParaRPr>
          </a:p>
        </p:txBody>
      </p:sp>
      <p:pic>
        <p:nvPicPr>
          <p:cNvPr id="3" name="図 2">
            <a:extLst>
              <a:ext uri="{FF2B5EF4-FFF2-40B4-BE49-F238E27FC236}">
                <a16:creationId xmlns:a16="http://schemas.microsoft.com/office/drawing/2014/main" id="{426CB0E6-B2AC-406F-9A6C-1662F4D81A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32379" y="3244364"/>
            <a:ext cx="10781923" cy="5784052"/>
          </a:xfrm>
          <a:prstGeom prst="rect">
            <a:avLst/>
          </a:prstGeom>
        </p:spPr>
      </p:pic>
      <p:sp>
        <p:nvSpPr>
          <p:cNvPr id="19" name="楕円 18">
            <a:extLst>
              <a:ext uri="{FF2B5EF4-FFF2-40B4-BE49-F238E27FC236}">
                <a16:creationId xmlns:a16="http://schemas.microsoft.com/office/drawing/2014/main" id="{D04A3516-A667-4538-949D-BAC759AC646A}"/>
              </a:ext>
            </a:extLst>
          </p:cNvPr>
          <p:cNvSpPr/>
          <p:nvPr/>
        </p:nvSpPr>
        <p:spPr>
          <a:xfrm>
            <a:off x="3758967" y="3610811"/>
            <a:ext cx="1068410" cy="686507"/>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吹き出し: 四角形 19">
            <a:extLst>
              <a:ext uri="{FF2B5EF4-FFF2-40B4-BE49-F238E27FC236}">
                <a16:creationId xmlns:a16="http://schemas.microsoft.com/office/drawing/2014/main" id="{FD24E43C-4521-4A95-ACBF-B329AE3E27EC}"/>
              </a:ext>
            </a:extLst>
          </p:cNvPr>
          <p:cNvSpPr/>
          <p:nvPr/>
        </p:nvSpPr>
        <p:spPr>
          <a:xfrm>
            <a:off x="6169130" y="3884481"/>
            <a:ext cx="8745222" cy="2966774"/>
          </a:xfrm>
          <a:prstGeom prst="wedgeRectCallout">
            <a:avLst>
              <a:gd name="adj1" fmla="val -65547"/>
              <a:gd name="adj2" fmla="val -43060"/>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kumimoji="1" lang="ja-JP" altLang="en-US" sz="3200" dirty="0">
                <a:solidFill>
                  <a:srgbClr val="5F5F5F"/>
                </a:solidFill>
              </a:rPr>
              <a:t>メールを新規作成する際、</a:t>
            </a:r>
            <a:endParaRPr kumimoji="1" lang="en-US" altLang="ja-JP" sz="3200" dirty="0">
              <a:solidFill>
                <a:srgbClr val="5F5F5F"/>
              </a:solidFill>
            </a:endParaRPr>
          </a:p>
          <a:p>
            <a:pPr lvl="1"/>
            <a:r>
              <a:rPr kumimoji="1" lang="ja-JP" altLang="en-US" sz="3200" dirty="0">
                <a:solidFill>
                  <a:srgbClr val="5F5F5F"/>
                </a:solidFill>
              </a:rPr>
              <a:t>クリックする場所を探していませんか？</a:t>
            </a:r>
            <a:endParaRPr kumimoji="1" lang="en-US" altLang="ja-JP" sz="3200" dirty="0">
              <a:solidFill>
                <a:srgbClr val="5F5F5F"/>
              </a:solidFill>
            </a:endParaRPr>
          </a:p>
          <a:p>
            <a:pPr lvl="1"/>
            <a:endParaRPr kumimoji="1" lang="en-US" altLang="ja-JP" sz="3200" dirty="0">
              <a:solidFill>
                <a:srgbClr val="5F5F5F"/>
              </a:solidFill>
            </a:endParaRPr>
          </a:p>
          <a:p>
            <a:pPr lvl="1"/>
            <a:r>
              <a:rPr kumimoji="1" lang="ja-JP" altLang="en-US" sz="3200" dirty="0">
                <a:solidFill>
                  <a:srgbClr val="5F5F5F"/>
                </a:solidFill>
              </a:rPr>
              <a:t>ショートカットキーを活用しましょう。</a:t>
            </a:r>
            <a:endParaRPr kumimoji="1" lang="en-US" altLang="ja-JP" sz="3200" dirty="0">
              <a:solidFill>
                <a:srgbClr val="5F5F5F"/>
              </a:solidFill>
            </a:endParaRPr>
          </a:p>
          <a:p>
            <a:pPr lvl="1"/>
            <a:r>
              <a:rPr kumimoji="1" lang="en-US" altLang="ja-JP" sz="3200" b="1" dirty="0">
                <a:solidFill>
                  <a:srgbClr val="5F5F5F"/>
                </a:solidFill>
              </a:rPr>
              <a:t>[</a:t>
            </a:r>
            <a:r>
              <a:rPr kumimoji="1" lang="en-US" altLang="ja-JP" sz="3200" b="1" dirty="0">
                <a:solidFill>
                  <a:srgbClr val="CC6B9C"/>
                </a:solidFill>
              </a:rPr>
              <a:t>Ctrl + Shift + M</a:t>
            </a:r>
            <a:r>
              <a:rPr kumimoji="1" lang="en-US" altLang="ja-JP" sz="3200" b="1" dirty="0">
                <a:solidFill>
                  <a:srgbClr val="5F5F5F"/>
                </a:solidFill>
              </a:rPr>
              <a:t>]</a:t>
            </a:r>
            <a:r>
              <a:rPr kumimoji="1" lang="ja-JP" altLang="en-US" sz="3200" b="1" dirty="0">
                <a:solidFill>
                  <a:srgbClr val="5F5F5F"/>
                </a:solidFill>
              </a:rPr>
              <a:t> </a:t>
            </a:r>
            <a:endParaRPr kumimoji="1" lang="en-US" altLang="ja-JP" sz="3200" b="1" dirty="0">
              <a:solidFill>
                <a:srgbClr val="5F5F5F"/>
              </a:solidFill>
            </a:endParaRPr>
          </a:p>
        </p:txBody>
      </p:sp>
    </p:spTree>
    <p:extLst>
      <p:ext uri="{BB962C8B-B14F-4D97-AF65-F5344CB8AC3E}">
        <p14:creationId xmlns:p14="http://schemas.microsoft.com/office/powerpoint/2010/main" val="2644221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ja-JP" altLang="en-US" dirty="0"/>
              <a:t>署名挿入</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22</a:t>
            </a:fld>
            <a:endParaRPr kumimoji="1" lang="ja-JP" altLang="en-US"/>
          </a:p>
        </p:txBody>
      </p:sp>
      <p:pic>
        <p:nvPicPr>
          <p:cNvPr id="4" name="図 3">
            <a:extLst>
              <a:ext uri="{FF2B5EF4-FFF2-40B4-BE49-F238E27FC236}">
                <a16:creationId xmlns:a16="http://schemas.microsoft.com/office/drawing/2014/main" id="{F392E1E6-1752-4B6C-AA63-0E229684CC2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86777" y="3114449"/>
            <a:ext cx="4794772" cy="4292950"/>
          </a:xfrm>
          <a:prstGeom prst="rect">
            <a:avLst/>
          </a:prstGeom>
          <a:ln>
            <a:solidFill>
              <a:srgbClr val="5F5F5F"/>
            </a:solidFill>
          </a:ln>
        </p:spPr>
      </p:pic>
      <p:pic>
        <p:nvPicPr>
          <p:cNvPr id="6" name="図 5">
            <a:extLst>
              <a:ext uri="{FF2B5EF4-FFF2-40B4-BE49-F238E27FC236}">
                <a16:creationId xmlns:a16="http://schemas.microsoft.com/office/drawing/2014/main" id="{2DE16539-F020-4C27-80C1-688B8C5392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60247" y="7339503"/>
            <a:ext cx="4983104" cy="1326014"/>
          </a:xfrm>
          <a:prstGeom prst="rect">
            <a:avLst/>
          </a:prstGeom>
          <a:ln>
            <a:solidFill>
              <a:srgbClr val="5F5F5F"/>
            </a:solidFill>
          </a:ln>
        </p:spPr>
      </p:pic>
      <p:pic>
        <p:nvPicPr>
          <p:cNvPr id="8" name="図 7">
            <a:extLst>
              <a:ext uri="{FF2B5EF4-FFF2-40B4-BE49-F238E27FC236}">
                <a16:creationId xmlns:a16="http://schemas.microsoft.com/office/drawing/2014/main" id="{E9735137-39FD-40C0-994A-B36382CCFDC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289615" y="2505837"/>
            <a:ext cx="3920520" cy="1948622"/>
          </a:xfrm>
          <a:prstGeom prst="rect">
            <a:avLst/>
          </a:prstGeom>
          <a:ln>
            <a:solidFill>
              <a:srgbClr val="5F5F5F"/>
            </a:solidFill>
          </a:ln>
        </p:spPr>
      </p:pic>
      <p:pic>
        <p:nvPicPr>
          <p:cNvPr id="25" name="図 24">
            <a:extLst>
              <a:ext uri="{FF2B5EF4-FFF2-40B4-BE49-F238E27FC236}">
                <a16:creationId xmlns:a16="http://schemas.microsoft.com/office/drawing/2014/main" id="{D1C9340F-336E-4740-8E6A-82601758900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89615" y="4653700"/>
            <a:ext cx="3397744" cy="2457982"/>
          </a:xfrm>
          <a:prstGeom prst="rect">
            <a:avLst/>
          </a:prstGeom>
          <a:ln>
            <a:solidFill>
              <a:srgbClr val="5F5F5F"/>
            </a:solidFill>
          </a:ln>
        </p:spPr>
      </p:pic>
      <p:sp>
        <p:nvSpPr>
          <p:cNvPr id="26" name="吹き出し: 四角形 25">
            <a:extLst>
              <a:ext uri="{FF2B5EF4-FFF2-40B4-BE49-F238E27FC236}">
                <a16:creationId xmlns:a16="http://schemas.microsoft.com/office/drawing/2014/main" id="{824442F5-6A79-44EE-BC14-466D40067397}"/>
              </a:ext>
            </a:extLst>
          </p:cNvPr>
          <p:cNvSpPr/>
          <p:nvPr/>
        </p:nvSpPr>
        <p:spPr>
          <a:xfrm>
            <a:off x="2198710" y="7200787"/>
            <a:ext cx="5744846" cy="1403395"/>
          </a:xfrm>
          <a:prstGeom prst="wedgeRectCallout">
            <a:avLst>
              <a:gd name="adj1" fmla="val -3372"/>
              <a:gd name="adj2" fmla="val -77189"/>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kumimoji="1" lang="ja-JP" altLang="en-US" sz="3200" dirty="0">
                <a:solidFill>
                  <a:srgbClr val="5F5F5F"/>
                </a:solidFill>
              </a:rPr>
              <a:t>署名のパターンを</a:t>
            </a:r>
            <a:endParaRPr kumimoji="1" lang="en-US" altLang="ja-JP" sz="3200" dirty="0">
              <a:solidFill>
                <a:srgbClr val="5F5F5F"/>
              </a:solidFill>
            </a:endParaRPr>
          </a:p>
          <a:p>
            <a:pPr lvl="1"/>
            <a:r>
              <a:rPr kumimoji="1" lang="ja-JP" altLang="en-US" sz="3200" dirty="0">
                <a:solidFill>
                  <a:srgbClr val="5F5F5F"/>
                </a:solidFill>
              </a:rPr>
              <a:t>複数用意しておきましょう</a:t>
            </a:r>
            <a:endParaRPr kumimoji="1" lang="en-US" altLang="ja-JP" sz="3200" dirty="0">
              <a:solidFill>
                <a:srgbClr val="5F5F5F"/>
              </a:solidFill>
            </a:endParaRPr>
          </a:p>
        </p:txBody>
      </p:sp>
      <p:sp>
        <p:nvSpPr>
          <p:cNvPr id="28" name="四角形: 角を丸くする 27">
            <a:extLst>
              <a:ext uri="{FF2B5EF4-FFF2-40B4-BE49-F238E27FC236}">
                <a16:creationId xmlns:a16="http://schemas.microsoft.com/office/drawing/2014/main" id="{80DD8F2E-4EAB-404D-A8B0-1ED044C4D0B2}"/>
              </a:ext>
            </a:extLst>
          </p:cNvPr>
          <p:cNvSpPr/>
          <p:nvPr/>
        </p:nvSpPr>
        <p:spPr>
          <a:xfrm>
            <a:off x="12434791" y="2725581"/>
            <a:ext cx="3613150" cy="85725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5F5F5F"/>
                </a:solidFill>
              </a:rPr>
              <a:t>一般的な日本語の署名</a:t>
            </a:r>
          </a:p>
        </p:txBody>
      </p:sp>
      <p:sp>
        <p:nvSpPr>
          <p:cNvPr id="29" name="四角形: 角を丸くする 28">
            <a:extLst>
              <a:ext uri="{FF2B5EF4-FFF2-40B4-BE49-F238E27FC236}">
                <a16:creationId xmlns:a16="http://schemas.microsoft.com/office/drawing/2014/main" id="{B48ADF37-9A1B-4074-AF42-06AFFE8CE12C}"/>
              </a:ext>
            </a:extLst>
          </p:cNvPr>
          <p:cNvSpPr/>
          <p:nvPr/>
        </p:nvSpPr>
        <p:spPr>
          <a:xfrm>
            <a:off x="12126639" y="5610625"/>
            <a:ext cx="2586038" cy="85725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5F5F5F"/>
                </a:solidFill>
              </a:rPr>
              <a:t>英文の署名</a:t>
            </a:r>
          </a:p>
        </p:txBody>
      </p:sp>
      <p:sp>
        <p:nvSpPr>
          <p:cNvPr id="30" name="四角形: 角を丸くする 29">
            <a:extLst>
              <a:ext uri="{FF2B5EF4-FFF2-40B4-BE49-F238E27FC236}">
                <a16:creationId xmlns:a16="http://schemas.microsoft.com/office/drawing/2014/main" id="{9D85AF3B-55A6-4F59-9636-CDBA4702AF46}"/>
              </a:ext>
            </a:extLst>
          </p:cNvPr>
          <p:cNvSpPr/>
          <p:nvPr/>
        </p:nvSpPr>
        <p:spPr>
          <a:xfrm>
            <a:off x="10549380" y="8175557"/>
            <a:ext cx="6062855" cy="85725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5F5F5F"/>
                </a:solidFill>
              </a:rPr>
              <a:t>簡単な定型文を登録しておくことも可能</a:t>
            </a:r>
          </a:p>
        </p:txBody>
      </p:sp>
      <p:pic>
        <p:nvPicPr>
          <p:cNvPr id="32" name="グラフィックス 31" descr="上矢印 単色塗りつぶし">
            <a:extLst>
              <a:ext uri="{FF2B5EF4-FFF2-40B4-BE49-F238E27FC236}">
                <a16:creationId xmlns:a16="http://schemas.microsoft.com/office/drawing/2014/main" id="{F8921621-6CF3-4E30-A56A-7A988E36534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3491634">
            <a:off x="8334728" y="3755342"/>
            <a:ext cx="958687" cy="958687"/>
          </a:xfrm>
          <a:prstGeom prst="rect">
            <a:avLst/>
          </a:prstGeom>
        </p:spPr>
      </p:pic>
      <p:pic>
        <p:nvPicPr>
          <p:cNvPr id="33" name="グラフィックス 32" descr="上矢印 単色塗りつぶし">
            <a:extLst>
              <a:ext uri="{FF2B5EF4-FFF2-40B4-BE49-F238E27FC236}">
                <a16:creationId xmlns:a16="http://schemas.microsoft.com/office/drawing/2014/main" id="{BCCCF310-6764-4F8B-A790-9860FB626666}"/>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7634565">
            <a:off x="8270923" y="6708024"/>
            <a:ext cx="958687" cy="958687"/>
          </a:xfrm>
          <a:prstGeom prst="rect">
            <a:avLst/>
          </a:prstGeom>
        </p:spPr>
      </p:pic>
      <p:pic>
        <p:nvPicPr>
          <p:cNvPr id="34" name="グラフィックス 33" descr="上矢印 単色塗りつぶし">
            <a:extLst>
              <a:ext uri="{FF2B5EF4-FFF2-40B4-BE49-F238E27FC236}">
                <a16:creationId xmlns:a16="http://schemas.microsoft.com/office/drawing/2014/main" id="{D954ABF2-7E5F-4ECC-BE82-3C2A1D736782}"/>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5400000">
            <a:off x="8228376" y="5237231"/>
            <a:ext cx="958687" cy="958687"/>
          </a:xfrm>
          <a:prstGeom prst="rect">
            <a:avLst/>
          </a:prstGeom>
        </p:spPr>
      </p:pic>
    </p:spTree>
    <p:extLst>
      <p:ext uri="{BB962C8B-B14F-4D97-AF65-F5344CB8AC3E}">
        <p14:creationId xmlns:p14="http://schemas.microsoft.com/office/powerpoint/2010/main" val="1946567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2-2. Outlook</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ja-JP" altLang="en-US" dirty="0"/>
              <a:t>送信</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23</a:t>
            </a:fld>
            <a:endParaRPr kumimoji="1" lang="ja-JP" altLang="en-US"/>
          </a:p>
        </p:txBody>
      </p:sp>
      <p:pic>
        <p:nvPicPr>
          <p:cNvPr id="25" name="図 24">
            <a:extLst>
              <a:ext uri="{FF2B5EF4-FFF2-40B4-BE49-F238E27FC236}">
                <a16:creationId xmlns:a16="http://schemas.microsoft.com/office/drawing/2014/main" id="{6714FEAE-83CA-4763-AF26-1B8F4980A37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84880" y="2890797"/>
            <a:ext cx="4744720" cy="4503818"/>
          </a:xfrm>
          <a:prstGeom prst="rect">
            <a:avLst/>
          </a:prstGeom>
          <a:ln>
            <a:solidFill>
              <a:srgbClr val="5F5F5F"/>
            </a:solidFill>
          </a:ln>
        </p:spPr>
      </p:pic>
      <p:sp>
        <p:nvSpPr>
          <p:cNvPr id="26" name="楕円 25">
            <a:extLst>
              <a:ext uri="{FF2B5EF4-FFF2-40B4-BE49-F238E27FC236}">
                <a16:creationId xmlns:a16="http://schemas.microsoft.com/office/drawing/2014/main" id="{7FA8BDEC-19C7-461F-B6F0-9F05DF50C13D}"/>
              </a:ext>
            </a:extLst>
          </p:cNvPr>
          <p:cNvSpPr/>
          <p:nvPr/>
        </p:nvSpPr>
        <p:spPr>
          <a:xfrm>
            <a:off x="3233905" y="2890797"/>
            <a:ext cx="1068410" cy="945953"/>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吹き出し: 四角形 26">
            <a:extLst>
              <a:ext uri="{FF2B5EF4-FFF2-40B4-BE49-F238E27FC236}">
                <a16:creationId xmlns:a16="http://schemas.microsoft.com/office/drawing/2014/main" id="{B6712F89-ABE5-4323-8944-22A033978A77}"/>
              </a:ext>
            </a:extLst>
          </p:cNvPr>
          <p:cNvSpPr/>
          <p:nvPr/>
        </p:nvSpPr>
        <p:spPr>
          <a:xfrm>
            <a:off x="5594354" y="3057254"/>
            <a:ext cx="8745222" cy="1762645"/>
          </a:xfrm>
          <a:prstGeom prst="wedgeRectCallout">
            <a:avLst>
              <a:gd name="adj1" fmla="val -65711"/>
              <a:gd name="adj2" fmla="val -24417"/>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kumimoji="1" lang="ja-JP" altLang="en-US" sz="3200" dirty="0">
                <a:solidFill>
                  <a:srgbClr val="5F5F5F"/>
                </a:solidFill>
              </a:rPr>
              <a:t>ここを押す必要はありません。</a:t>
            </a:r>
            <a:endParaRPr kumimoji="1" lang="en-US" altLang="ja-JP" sz="3200" dirty="0">
              <a:solidFill>
                <a:srgbClr val="5F5F5F"/>
              </a:solidFill>
            </a:endParaRPr>
          </a:p>
          <a:p>
            <a:pPr lvl="1"/>
            <a:r>
              <a:rPr kumimoji="1" lang="ja-JP" altLang="en-US" sz="3200" dirty="0">
                <a:solidFill>
                  <a:srgbClr val="5F5F5F"/>
                </a:solidFill>
              </a:rPr>
              <a:t>ショートカットキーを活用しましょう。</a:t>
            </a:r>
            <a:endParaRPr kumimoji="1" lang="en-US" altLang="ja-JP" sz="3200" dirty="0">
              <a:solidFill>
                <a:srgbClr val="5F5F5F"/>
              </a:solidFill>
            </a:endParaRPr>
          </a:p>
          <a:p>
            <a:pPr lvl="1"/>
            <a:r>
              <a:rPr kumimoji="1" lang="en-US" altLang="ja-JP" sz="3200" b="1" dirty="0">
                <a:solidFill>
                  <a:srgbClr val="5F5F5F"/>
                </a:solidFill>
              </a:rPr>
              <a:t>[</a:t>
            </a:r>
            <a:r>
              <a:rPr kumimoji="1" lang="en-US" altLang="ja-JP" sz="3200" b="1" dirty="0">
                <a:solidFill>
                  <a:srgbClr val="CC6B9C"/>
                </a:solidFill>
              </a:rPr>
              <a:t>Alt + S</a:t>
            </a:r>
            <a:r>
              <a:rPr kumimoji="1" lang="en-US" altLang="ja-JP" sz="3200" b="1" dirty="0">
                <a:solidFill>
                  <a:srgbClr val="5F5F5F"/>
                </a:solidFill>
              </a:rPr>
              <a:t>]</a:t>
            </a:r>
            <a:r>
              <a:rPr kumimoji="1" lang="ja-JP" altLang="en-US" sz="3200" b="1" dirty="0">
                <a:solidFill>
                  <a:srgbClr val="5F5F5F"/>
                </a:solidFill>
              </a:rPr>
              <a:t> </a:t>
            </a:r>
            <a:endParaRPr kumimoji="1" lang="en-US" altLang="ja-JP" sz="3200" b="1" dirty="0">
              <a:solidFill>
                <a:srgbClr val="5F5F5F"/>
              </a:solidFill>
            </a:endParaRPr>
          </a:p>
        </p:txBody>
      </p:sp>
      <p:sp>
        <p:nvSpPr>
          <p:cNvPr id="28" name="四角形: 対角を丸める 27">
            <a:extLst>
              <a:ext uri="{FF2B5EF4-FFF2-40B4-BE49-F238E27FC236}">
                <a16:creationId xmlns:a16="http://schemas.microsoft.com/office/drawing/2014/main" id="{D6CE337D-B7FB-46DD-8EE0-A00BE08B23EB}"/>
              </a:ext>
            </a:extLst>
          </p:cNvPr>
          <p:cNvSpPr/>
          <p:nvPr/>
        </p:nvSpPr>
        <p:spPr>
          <a:xfrm>
            <a:off x="442278" y="8043705"/>
            <a:ext cx="16443960" cy="88043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ja-JP" altLang="en-US" sz="2800" b="0" i="0" dirty="0">
                <a:solidFill>
                  <a:schemeClr val="bg1"/>
                </a:solidFill>
                <a:effectLst/>
                <a:latin typeface="Avenir"/>
              </a:rPr>
              <a:t>署名の選択を除き、</a:t>
            </a:r>
            <a:r>
              <a:rPr lang="en-US" altLang="ja-JP" sz="2800" b="0" i="0" dirty="0">
                <a:solidFill>
                  <a:schemeClr val="bg1"/>
                </a:solidFill>
                <a:effectLst/>
                <a:latin typeface="Avenir"/>
              </a:rPr>
              <a:t>Outlook</a:t>
            </a:r>
            <a:r>
              <a:rPr lang="ja-JP" altLang="en-US" sz="2800" b="0" i="0" dirty="0">
                <a:solidFill>
                  <a:schemeClr val="bg1"/>
                </a:solidFill>
                <a:effectLst/>
                <a:latin typeface="Avenir"/>
              </a:rPr>
              <a:t>の起動からメールの送信までの全ての作業がキーボード操作で完了！</a:t>
            </a:r>
            <a:endParaRPr lang="en-US" altLang="ja-JP" sz="2800" b="0" i="0" dirty="0">
              <a:solidFill>
                <a:schemeClr val="bg1"/>
              </a:solidFill>
              <a:effectLst/>
              <a:latin typeface="Avenir"/>
            </a:endParaRPr>
          </a:p>
        </p:txBody>
      </p:sp>
      <p:pic>
        <p:nvPicPr>
          <p:cNvPr id="29" name="図 28" descr="アイコン&#10;&#10;自動的に生成された説明">
            <a:extLst>
              <a:ext uri="{FF2B5EF4-FFF2-40B4-BE49-F238E27FC236}">
                <a16:creationId xmlns:a16="http://schemas.microsoft.com/office/drawing/2014/main" id="{E3D17E77-2AFF-4714-A473-86CA369135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144" y="8160017"/>
            <a:ext cx="607912" cy="607912"/>
          </a:xfrm>
          <a:prstGeom prst="rect">
            <a:avLst/>
          </a:prstGeom>
        </p:spPr>
      </p:pic>
    </p:spTree>
    <p:extLst>
      <p:ext uri="{BB962C8B-B14F-4D97-AF65-F5344CB8AC3E}">
        <p14:creationId xmlns:p14="http://schemas.microsoft.com/office/powerpoint/2010/main" val="603529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r>
              <a:rPr lang="ja-JP" altLang="en-US" dirty="0">
                <a:solidFill>
                  <a:srgbClr val="30A3B3"/>
                </a:solidFill>
              </a:rPr>
              <a:t>　</a:t>
            </a:r>
            <a:r>
              <a:rPr lang="en-US" altLang="ja-JP" sz="2800" dirty="0">
                <a:solidFill>
                  <a:srgbClr val="30A3B3"/>
                </a:solidFill>
              </a:rPr>
              <a:t>2-2. Outlook</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ja-JP" altLang="en-US" dirty="0"/>
              <a:t>その他：迷惑メール設定</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24</a:t>
            </a:fld>
            <a:endParaRPr kumimoji="1" lang="ja-JP" altLang="en-US"/>
          </a:p>
        </p:txBody>
      </p:sp>
      <p:pic>
        <p:nvPicPr>
          <p:cNvPr id="6" name="図 5">
            <a:extLst>
              <a:ext uri="{FF2B5EF4-FFF2-40B4-BE49-F238E27FC236}">
                <a16:creationId xmlns:a16="http://schemas.microsoft.com/office/drawing/2014/main" id="{3A790FC9-968D-4F2F-855E-84D421082CA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8532" y="2681322"/>
            <a:ext cx="7944996" cy="6538307"/>
          </a:xfrm>
          <a:prstGeom prst="rect">
            <a:avLst/>
          </a:prstGeom>
          <a:ln>
            <a:solidFill>
              <a:srgbClr val="5F5F5F"/>
            </a:solidFill>
          </a:ln>
        </p:spPr>
      </p:pic>
      <p:sp>
        <p:nvSpPr>
          <p:cNvPr id="7" name="楕円 6">
            <a:extLst>
              <a:ext uri="{FF2B5EF4-FFF2-40B4-BE49-F238E27FC236}">
                <a16:creationId xmlns:a16="http://schemas.microsoft.com/office/drawing/2014/main" id="{FF59ECD6-7F79-4A47-9966-F9810BBD2F15}"/>
              </a:ext>
            </a:extLst>
          </p:cNvPr>
          <p:cNvSpPr/>
          <p:nvPr/>
        </p:nvSpPr>
        <p:spPr>
          <a:xfrm>
            <a:off x="1553053" y="5253454"/>
            <a:ext cx="3033235" cy="2004596"/>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吹き出し: 四角形 7">
            <a:extLst>
              <a:ext uri="{FF2B5EF4-FFF2-40B4-BE49-F238E27FC236}">
                <a16:creationId xmlns:a16="http://schemas.microsoft.com/office/drawing/2014/main" id="{F342DFAB-A569-4DA9-9DC4-AEA3593879AD}"/>
              </a:ext>
            </a:extLst>
          </p:cNvPr>
          <p:cNvSpPr/>
          <p:nvPr/>
        </p:nvSpPr>
        <p:spPr>
          <a:xfrm>
            <a:off x="7146762" y="3288901"/>
            <a:ext cx="8745222" cy="3309751"/>
          </a:xfrm>
          <a:prstGeom prst="wedgeRectCallout">
            <a:avLst>
              <a:gd name="adj1" fmla="val -75186"/>
              <a:gd name="adj2" fmla="val 34723"/>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kumimoji="1" lang="ja-JP" altLang="en-US" sz="3200" dirty="0">
                <a:solidFill>
                  <a:srgbClr val="5F5F5F"/>
                </a:solidFill>
              </a:rPr>
              <a:t>受信トレイから迷惑メールをかき分けて</a:t>
            </a:r>
            <a:endParaRPr kumimoji="1" lang="en-US" altLang="ja-JP" sz="3200" dirty="0">
              <a:solidFill>
                <a:srgbClr val="5F5F5F"/>
              </a:solidFill>
            </a:endParaRPr>
          </a:p>
          <a:p>
            <a:pPr lvl="1"/>
            <a:r>
              <a:rPr kumimoji="1" lang="ja-JP" altLang="en-US" sz="3200" dirty="0">
                <a:solidFill>
                  <a:srgbClr val="5F5F5F"/>
                </a:solidFill>
              </a:rPr>
              <a:t>必要なメールを探していませんか？</a:t>
            </a:r>
            <a:endParaRPr kumimoji="1" lang="en-US" altLang="ja-JP" sz="3200" dirty="0">
              <a:solidFill>
                <a:srgbClr val="5F5F5F"/>
              </a:solidFill>
            </a:endParaRPr>
          </a:p>
          <a:p>
            <a:pPr lvl="1"/>
            <a:endParaRPr kumimoji="1" lang="en-US" altLang="ja-JP" sz="3200" dirty="0">
              <a:solidFill>
                <a:srgbClr val="5F5F5F"/>
              </a:solidFill>
            </a:endParaRPr>
          </a:p>
          <a:p>
            <a:pPr lvl="1"/>
            <a:r>
              <a:rPr kumimoji="1" lang="ja-JP" altLang="en-US" sz="3200" dirty="0">
                <a:solidFill>
                  <a:srgbClr val="5F5F5F"/>
                </a:solidFill>
              </a:rPr>
              <a:t>迷惑メールにありがちな語句を設定して</a:t>
            </a:r>
            <a:endParaRPr kumimoji="1" lang="en-US" altLang="ja-JP" sz="3200" dirty="0">
              <a:solidFill>
                <a:srgbClr val="5F5F5F"/>
              </a:solidFill>
            </a:endParaRPr>
          </a:p>
          <a:p>
            <a:pPr lvl="1"/>
            <a:r>
              <a:rPr kumimoji="1" lang="ja-JP" altLang="en-US" sz="3200" dirty="0">
                <a:solidFill>
                  <a:srgbClr val="5F5F5F"/>
                </a:solidFill>
              </a:rPr>
              <a:t>おくことで自動的に仕分けされます。</a:t>
            </a:r>
            <a:endParaRPr kumimoji="1" lang="en-US" altLang="ja-JP" sz="3200" dirty="0">
              <a:solidFill>
                <a:srgbClr val="5F5F5F"/>
              </a:solidFill>
            </a:endParaRPr>
          </a:p>
        </p:txBody>
      </p:sp>
    </p:spTree>
    <p:extLst>
      <p:ext uri="{BB962C8B-B14F-4D97-AF65-F5344CB8AC3E}">
        <p14:creationId xmlns:p14="http://schemas.microsoft.com/office/powerpoint/2010/main" val="4290970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25</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CECECE"/>
                </a:solidFill>
              </a:rPr>
              <a:t>2-2. Outlook</a:t>
            </a:r>
          </a:p>
          <a:p>
            <a:r>
              <a:rPr kumimoji="1" lang="en-US" altLang="ja-JP" sz="2800" dirty="0">
                <a:solidFill>
                  <a:srgbClr val="5F5F5F"/>
                </a:solidFill>
              </a:rPr>
              <a:t>2-3. </a:t>
            </a:r>
            <a:r>
              <a:rPr kumimoji="1" lang="ja-JP" altLang="en-US" sz="2800" dirty="0">
                <a:solidFill>
                  <a:srgbClr val="5F5F5F"/>
                </a:solidFill>
              </a:rPr>
              <a:t>ユーザー辞書</a:t>
            </a:r>
            <a:endParaRPr kumimoji="1" lang="en-US" altLang="ja-JP" sz="2800" dirty="0">
              <a:solidFill>
                <a:srgbClr val="5F5F5F"/>
              </a:solidFill>
            </a:endParaRPr>
          </a:p>
          <a:p>
            <a:r>
              <a:rPr kumimoji="1" lang="en-US" altLang="ja-JP" sz="2800" dirty="0">
                <a:solidFill>
                  <a:srgbClr val="CECECE"/>
                </a:solidFill>
              </a:rPr>
              <a:t>2-4. Snipping Tool</a:t>
            </a:r>
          </a:p>
          <a:p>
            <a:r>
              <a:rPr kumimoji="1" lang="en-US" altLang="ja-JP" sz="2800" dirty="0">
                <a:solidFill>
                  <a:srgbClr val="CECECE"/>
                </a:solidFill>
              </a:rPr>
              <a:t>2-5. PowerPoint</a:t>
            </a:r>
          </a:p>
          <a:p>
            <a:r>
              <a:rPr kumimoji="1" lang="en-US" altLang="ja-JP" sz="2800" dirty="0">
                <a:solidFill>
                  <a:srgbClr val="CECECE"/>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1804439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2-3. </a:t>
            </a:r>
            <a:r>
              <a:rPr lang="ja-JP" altLang="en-US" sz="2800" dirty="0">
                <a:solidFill>
                  <a:srgbClr val="30A3B3"/>
                </a:solidFill>
              </a:rPr>
              <a:t>ユーザー辞書</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ja-JP" altLang="en-US" dirty="0"/>
              <a:t>ユーザー辞書を活用しましょう</a:t>
            </a: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26</a:t>
            </a:fld>
            <a:endParaRPr kumimoji="1" lang="ja-JP" altLang="en-US"/>
          </a:p>
        </p:txBody>
      </p:sp>
      <p:graphicFrame>
        <p:nvGraphicFramePr>
          <p:cNvPr id="2" name="表 2">
            <a:extLst>
              <a:ext uri="{FF2B5EF4-FFF2-40B4-BE49-F238E27FC236}">
                <a16:creationId xmlns:a16="http://schemas.microsoft.com/office/drawing/2014/main" id="{38BFB4A9-007D-4AF2-A9ED-A179EA636012}"/>
              </a:ext>
            </a:extLst>
          </p:cNvPr>
          <p:cNvGraphicFramePr>
            <a:graphicFrameLocks noGrp="1"/>
          </p:cNvGraphicFramePr>
          <p:nvPr>
            <p:extLst>
              <p:ext uri="{D42A27DB-BD31-4B8C-83A1-F6EECF244321}">
                <p14:modId xmlns:p14="http://schemas.microsoft.com/office/powerpoint/2010/main" val="2152317103"/>
              </p:ext>
            </p:extLst>
          </p:nvPr>
        </p:nvGraphicFramePr>
        <p:xfrm>
          <a:off x="927100" y="5074343"/>
          <a:ext cx="12285980" cy="3855726"/>
        </p:xfrm>
        <a:graphic>
          <a:graphicData uri="http://schemas.openxmlformats.org/drawingml/2006/table">
            <a:tbl>
              <a:tblPr firstRow="1" bandRow="1">
                <a:tableStyleId>{69012ECD-51FC-41F1-AA8D-1B2483CD663E}</a:tableStyleId>
              </a:tblPr>
              <a:tblGrid>
                <a:gridCol w="2558320">
                  <a:extLst>
                    <a:ext uri="{9D8B030D-6E8A-4147-A177-3AD203B41FA5}">
                      <a16:colId xmlns:a16="http://schemas.microsoft.com/office/drawing/2014/main" val="1348410152"/>
                    </a:ext>
                  </a:extLst>
                </a:gridCol>
                <a:gridCol w="7914100">
                  <a:extLst>
                    <a:ext uri="{9D8B030D-6E8A-4147-A177-3AD203B41FA5}">
                      <a16:colId xmlns:a16="http://schemas.microsoft.com/office/drawing/2014/main" val="1350035811"/>
                    </a:ext>
                  </a:extLst>
                </a:gridCol>
                <a:gridCol w="1813560">
                  <a:extLst>
                    <a:ext uri="{9D8B030D-6E8A-4147-A177-3AD203B41FA5}">
                      <a16:colId xmlns:a16="http://schemas.microsoft.com/office/drawing/2014/main" val="4251001785"/>
                    </a:ext>
                  </a:extLst>
                </a:gridCol>
              </a:tblGrid>
              <a:tr h="550818">
                <a:tc>
                  <a:txBody>
                    <a:bodyPr/>
                    <a:lstStyle/>
                    <a:p>
                      <a:r>
                        <a:rPr kumimoji="1" lang="ja-JP" altLang="en-US" sz="2800" dirty="0"/>
                        <a:t>分類</a:t>
                      </a:r>
                    </a:p>
                  </a:txBody>
                  <a:tcPr>
                    <a:lnR w="12700" cap="flat" cmpd="sng" algn="ctr">
                      <a:solidFill>
                        <a:schemeClr val="bg1"/>
                      </a:solidFill>
                      <a:prstDash val="solid"/>
                      <a:round/>
                      <a:headEnd type="none" w="med" len="med"/>
                      <a:tailEnd type="none" w="med" len="med"/>
                    </a:lnR>
                  </a:tcPr>
                </a:tc>
                <a:tc>
                  <a:txBody>
                    <a:bodyPr/>
                    <a:lstStyle/>
                    <a:p>
                      <a:r>
                        <a:rPr kumimoji="1" lang="ja-JP" altLang="en-US" sz="2800" dirty="0"/>
                        <a:t>語句</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kumimoji="1" lang="ja-JP" altLang="en-US" sz="2800" dirty="0"/>
                        <a:t>読み</a:t>
                      </a: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96159803"/>
                  </a:ext>
                </a:extLst>
              </a:tr>
              <a:tr h="550818">
                <a:tc>
                  <a:txBody>
                    <a:bodyPr/>
                    <a:lstStyle/>
                    <a:p>
                      <a:r>
                        <a:rPr kumimoji="1" lang="ja-JP" altLang="en-US" sz="2800" dirty="0"/>
                        <a:t>社名</a:t>
                      </a:r>
                    </a:p>
                  </a:txBody>
                  <a:tcPr>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sz="2800" dirty="0"/>
                        <a:t>アムコン、</a:t>
                      </a:r>
                      <a:r>
                        <a:rPr kumimoji="1" lang="en-US" altLang="ja-JP" sz="2800" dirty="0" err="1"/>
                        <a:t>Amcon</a:t>
                      </a:r>
                      <a:r>
                        <a:rPr kumimoji="1" lang="ja-JP" altLang="en-US" sz="2800" dirty="0"/>
                        <a:t>、アムコン株式会社 など</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sz="2800" dirty="0"/>
                        <a:t>あむ</a:t>
                      </a:r>
                    </a:p>
                  </a:txBody>
                  <a:tcPr>
                    <a:lnL w="12700" cap="flat" cmpd="sng" algn="ctr">
                      <a:solidFill>
                        <a:srgbClr val="30A3B3"/>
                      </a:solidFill>
                      <a:prstDash val="solid"/>
                      <a:round/>
                      <a:headEnd type="none" w="med" len="med"/>
                      <a:tailEnd type="none" w="med" len="med"/>
                    </a:lnL>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550818">
                <a:tc>
                  <a:txBody>
                    <a:bodyPr/>
                    <a:lstStyle/>
                    <a:p>
                      <a:r>
                        <a:rPr kumimoji="1" lang="ja-JP" altLang="en-US" sz="2800" dirty="0"/>
                        <a:t>住所</a:t>
                      </a:r>
                    </a:p>
                  </a:txBody>
                  <a:tcP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800" dirty="0"/>
                        <a:t>〒</a:t>
                      </a:r>
                      <a:r>
                        <a:rPr kumimoji="1" lang="en-US" altLang="ja-JP" sz="2800" dirty="0"/>
                        <a:t>223-0057</a:t>
                      </a:r>
                      <a:r>
                        <a:rPr kumimoji="1" lang="ja-JP" altLang="en-US" sz="2800" dirty="0"/>
                        <a:t>　神奈川県横浜市港北区新羽町</a:t>
                      </a:r>
                      <a:r>
                        <a:rPr kumimoji="1" lang="en-US" altLang="ja-JP" sz="2800" dirty="0"/>
                        <a:t>1926</a:t>
                      </a:r>
                      <a:endParaRPr kumimoji="1" lang="ja-JP" altLang="en-US" sz="2800"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800" dirty="0"/>
                        <a:t>じゅ</a:t>
                      </a:r>
                    </a:p>
                  </a:txBody>
                  <a:tcP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550818">
                <a:tc>
                  <a:txBody>
                    <a:bodyPr/>
                    <a:lstStyle/>
                    <a:p>
                      <a:r>
                        <a:rPr kumimoji="1" lang="ja-JP" altLang="en-US" sz="2800" dirty="0"/>
                        <a:t>フレーズ</a:t>
                      </a:r>
                    </a:p>
                  </a:txBody>
                  <a:tcP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800" b="0" kern="1200" dirty="0">
                          <a:solidFill>
                            <a:schemeClr val="dk1"/>
                          </a:solidFill>
                          <a:effectLst/>
                        </a:rPr>
                        <a:t>I would like to</a:t>
                      </a:r>
                      <a:endParaRPr kumimoji="1" lang="ja-JP" altLang="en-US" sz="2800"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800" dirty="0"/>
                        <a:t>あいう</a:t>
                      </a:r>
                    </a:p>
                  </a:txBody>
                  <a:tcP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r h="550818">
                <a:tc>
                  <a:txBody>
                    <a:bodyPr/>
                    <a:lstStyle/>
                    <a:p>
                      <a:r>
                        <a:rPr kumimoji="1" lang="ja-JP" altLang="en-US" sz="2800" dirty="0"/>
                        <a:t>英単語</a:t>
                      </a:r>
                    </a:p>
                  </a:txBody>
                  <a:tcP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800" dirty="0"/>
                        <a:t>thickening unit</a:t>
                      </a:r>
                      <a:endParaRPr kumimoji="1" lang="ja-JP" altLang="en-US" sz="2800"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800" dirty="0"/>
                        <a:t>しっく</a:t>
                      </a:r>
                    </a:p>
                  </a:txBody>
                  <a:tcP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63759636"/>
                  </a:ext>
                </a:extLst>
              </a:tr>
              <a:tr h="550818">
                <a:tc>
                  <a:txBody>
                    <a:bodyPr/>
                    <a:lstStyle/>
                    <a:p>
                      <a:r>
                        <a:rPr kumimoji="1" lang="ja-JP" altLang="en-US" sz="2800" dirty="0"/>
                        <a:t>社内用語</a:t>
                      </a:r>
                    </a:p>
                  </a:txBody>
                  <a:tcP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zh-TW" altLang="en-US" sz="2800" dirty="0"/>
                        <a:t>業務改善実施報告書</a:t>
                      </a:r>
                      <a:endParaRPr kumimoji="1" lang="ja-JP" altLang="en-US" sz="2800"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800" dirty="0"/>
                        <a:t>ぎょう</a:t>
                      </a:r>
                    </a:p>
                  </a:txBody>
                  <a:tcP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93445279"/>
                  </a:ext>
                </a:extLst>
              </a:tr>
              <a:tr h="550818">
                <a:tc>
                  <a:txBody>
                    <a:bodyPr/>
                    <a:lstStyle/>
                    <a:p>
                      <a:r>
                        <a:rPr kumimoji="1" lang="ja-JP" altLang="en-US" sz="2800" dirty="0"/>
                        <a:t>あいさつ</a:t>
                      </a:r>
                    </a:p>
                  </a:txBody>
                  <a:tcP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r>
                        <a:rPr kumimoji="1" lang="ja-JP" altLang="en-US" sz="2800" dirty="0"/>
                        <a:t>ご確認の程、よろしくお願いいたします。</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r>
                        <a:rPr kumimoji="1" lang="ja-JP" altLang="en-US" sz="2800" dirty="0"/>
                        <a:t>ごか</a:t>
                      </a:r>
                    </a:p>
                  </a:txBody>
                  <a:tcP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tcPr>
                </a:tc>
                <a:extLst>
                  <a:ext uri="{0D108BD9-81ED-4DB2-BD59-A6C34878D82A}">
                    <a16:rowId xmlns:a16="http://schemas.microsoft.com/office/drawing/2014/main" val="1691809777"/>
                  </a:ext>
                </a:extLst>
              </a:tr>
            </a:tbl>
          </a:graphicData>
        </a:graphic>
      </p:graphicFrame>
      <p:sp>
        <p:nvSpPr>
          <p:cNvPr id="3" name="テキスト ボックス 2">
            <a:extLst>
              <a:ext uri="{FF2B5EF4-FFF2-40B4-BE49-F238E27FC236}">
                <a16:creationId xmlns:a16="http://schemas.microsoft.com/office/drawing/2014/main" id="{EE2744DD-42DA-445C-B43C-2A55136CBFF7}"/>
              </a:ext>
            </a:extLst>
          </p:cNvPr>
          <p:cNvSpPr txBox="1"/>
          <p:nvPr/>
        </p:nvSpPr>
        <p:spPr>
          <a:xfrm>
            <a:off x="927100" y="4346933"/>
            <a:ext cx="11399520" cy="523220"/>
          </a:xfrm>
          <a:prstGeom prst="rect">
            <a:avLst/>
          </a:prstGeom>
          <a:noFill/>
        </p:spPr>
        <p:txBody>
          <a:bodyPr wrap="square" rtlCol="0">
            <a:spAutoFit/>
          </a:bodyPr>
          <a:lstStyle/>
          <a:p>
            <a:r>
              <a:rPr kumimoji="1" lang="ja-JP" altLang="en-US" sz="2800" u="sng" dirty="0"/>
              <a:t>登録しておくと便利な語句の一例</a:t>
            </a:r>
          </a:p>
        </p:txBody>
      </p:sp>
      <p:sp>
        <p:nvSpPr>
          <p:cNvPr id="8" name="吹き出し: 四角形 7">
            <a:extLst>
              <a:ext uri="{FF2B5EF4-FFF2-40B4-BE49-F238E27FC236}">
                <a16:creationId xmlns:a16="http://schemas.microsoft.com/office/drawing/2014/main" id="{3F8581BE-3F14-42F8-B1E8-4A3CCB7AAFDC}"/>
              </a:ext>
            </a:extLst>
          </p:cNvPr>
          <p:cNvSpPr/>
          <p:nvPr/>
        </p:nvSpPr>
        <p:spPr>
          <a:xfrm>
            <a:off x="6626860" y="4322549"/>
            <a:ext cx="11153140" cy="547604"/>
          </a:xfrm>
          <a:prstGeom prst="wedgeRectCallout">
            <a:avLst>
              <a:gd name="adj1" fmla="val 4307"/>
              <a:gd name="adj2" fmla="val 129114"/>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rgbClr val="5F5F5F"/>
                </a:solidFill>
              </a:rPr>
              <a:t>読みのひらがなを入力し、変換をクリックするだけで長くて複雑な語句の入力が一発で可能！</a:t>
            </a:r>
          </a:p>
        </p:txBody>
      </p:sp>
      <p:grpSp>
        <p:nvGrpSpPr>
          <p:cNvPr id="11" name="グループ化 10">
            <a:extLst>
              <a:ext uri="{FF2B5EF4-FFF2-40B4-BE49-F238E27FC236}">
                <a16:creationId xmlns:a16="http://schemas.microsoft.com/office/drawing/2014/main" id="{0F86490E-C634-4135-B5E5-4E295FE0245A}"/>
              </a:ext>
            </a:extLst>
          </p:cNvPr>
          <p:cNvGrpSpPr/>
          <p:nvPr/>
        </p:nvGrpSpPr>
        <p:grpSpPr>
          <a:xfrm>
            <a:off x="13481816" y="7033301"/>
            <a:ext cx="3028052" cy="1896768"/>
            <a:chOff x="12704576" y="3517976"/>
            <a:chExt cx="3028052" cy="1896768"/>
          </a:xfrm>
        </p:grpSpPr>
        <p:pic>
          <p:nvPicPr>
            <p:cNvPr id="13" name="図 12" descr="図形&#10;&#10;低い精度で自動的に生成された説明">
              <a:extLst>
                <a:ext uri="{FF2B5EF4-FFF2-40B4-BE49-F238E27FC236}">
                  <a16:creationId xmlns:a16="http://schemas.microsoft.com/office/drawing/2014/main" id="{43FA431F-1EF3-4588-91CA-650161B6C8CA}"/>
                </a:ext>
              </a:extLst>
            </p:cNvPr>
            <p:cNvPicPr>
              <a:picLocks noChangeAspect="1"/>
            </p:cNvPicPr>
            <p:nvPr/>
          </p:nvPicPr>
          <p:blipFill rotWithShape="1">
            <a:blip r:embed="rId2" cstate="email">
              <a:duotone>
                <a:prstClr val="black"/>
                <a:srgbClr val="30A3B3">
                  <a:tint val="45000"/>
                  <a:satMod val="400000"/>
                </a:srgbClr>
              </a:duotone>
              <a:alphaModFix amt="63000"/>
              <a:extLst>
                <a:ext uri="{BEBA8EAE-BF5A-486C-A8C5-ECC9F3942E4B}">
                  <a14:imgProps xmlns:a14="http://schemas.microsoft.com/office/drawing/2010/main">
                    <a14:imgLayer r:embed="rId3">
                      <a14:imgEffect>
                        <a14:colorTemperature colorTemp="6300"/>
                      </a14:imgEffect>
                    </a14:imgLayer>
                  </a14:imgProps>
                </a:ext>
                <a:ext uri="{28A0092B-C50C-407E-A947-70E740481C1C}">
                  <a14:useLocalDpi xmlns:a14="http://schemas.microsoft.com/office/drawing/2010/main"/>
                </a:ext>
              </a:extLst>
            </a:blip>
            <a:srcRect/>
            <a:stretch/>
          </p:blipFill>
          <p:spPr>
            <a:xfrm>
              <a:off x="12704576" y="3517976"/>
              <a:ext cx="3028052" cy="1896768"/>
            </a:xfrm>
            <a:prstGeom prst="rect">
              <a:avLst/>
            </a:prstGeom>
            <a:noFill/>
          </p:spPr>
        </p:pic>
        <p:pic>
          <p:nvPicPr>
            <p:cNvPr id="14" name="図 13" descr="ロゴ&#10;&#10;自動的に生成された説明">
              <a:extLst>
                <a:ext uri="{FF2B5EF4-FFF2-40B4-BE49-F238E27FC236}">
                  <a16:creationId xmlns:a16="http://schemas.microsoft.com/office/drawing/2014/main" id="{FB10ACD0-CC1B-4684-9743-AF4310C2FE6F}"/>
                </a:ext>
              </a:extLst>
            </p:cNvPr>
            <p:cNvPicPr>
              <a:picLocks noChangeAspect="1"/>
            </p:cNvPicPr>
            <p:nvPr/>
          </p:nvPicPr>
          <p:blipFill rotWithShape="1">
            <a:blip r:embed="rId4" cstate="email">
              <a:alphaModFix amt="62000"/>
              <a:extLst>
                <a:ext uri="{28A0092B-C50C-407E-A947-70E740481C1C}">
                  <a14:useLocalDpi xmlns:a14="http://schemas.microsoft.com/office/drawing/2010/main"/>
                </a:ext>
              </a:extLst>
            </a:blip>
            <a:srcRect/>
            <a:stretch/>
          </p:blipFill>
          <p:spPr>
            <a:xfrm rot="21325262">
              <a:off x="13524864" y="3517976"/>
              <a:ext cx="693738" cy="1447800"/>
            </a:xfrm>
            <a:prstGeom prst="rect">
              <a:avLst/>
            </a:prstGeom>
          </p:spPr>
        </p:pic>
      </p:grpSp>
      <p:sp>
        <p:nvSpPr>
          <p:cNvPr id="4" name="思考の吹き出し: 雲形 3">
            <a:extLst>
              <a:ext uri="{FF2B5EF4-FFF2-40B4-BE49-F238E27FC236}">
                <a16:creationId xmlns:a16="http://schemas.microsoft.com/office/drawing/2014/main" id="{4BF6D1EA-08A6-403A-B62D-D89C0F6C6353}"/>
              </a:ext>
            </a:extLst>
          </p:cNvPr>
          <p:cNvSpPr/>
          <p:nvPr/>
        </p:nvSpPr>
        <p:spPr>
          <a:xfrm>
            <a:off x="14161468" y="5430960"/>
            <a:ext cx="3534580" cy="1153373"/>
          </a:xfrm>
          <a:prstGeom prst="cloudCallout">
            <a:avLst>
              <a:gd name="adj1" fmla="val -14366"/>
              <a:gd name="adj2" fmla="val 69107"/>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5F5F5F"/>
                </a:solidFill>
              </a:rPr>
              <a:t>ごかくにんのほど</a:t>
            </a:r>
            <a:r>
              <a:rPr kumimoji="1" lang="en-US" altLang="ja-JP" dirty="0">
                <a:solidFill>
                  <a:srgbClr val="5F5F5F"/>
                </a:solidFill>
              </a:rPr>
              <a:t>…</a:t>
            </a:r>
          </a:p>
          <a:p>
            <a:pPr algn="ctr"/>
            <a:r>
              <a:rPr kumimoji="1" lang="ja-JP" altLang="en-US" dirty="0">
                <a:solidFill>
                  <a:srgbClr val="5F5F5F"/>
                </a:solidFill>
              </a:rPr>
              <a:t>長い</a:t>
            </a:r>
            <a:r>
              <a:rPr kumimoji="1" lang="en-US" altLang="ja-JP" dirty="0">
                <a:solidFill>
                  <a:srgbClr val="5F5F5F"/>
                </a:solidFill>
              </a:rPr>
              <a:t>…</a:t>
            </a:r>
            <a:r>
              <a:rPr kumimoji="1" lang="ja-JP" altLang="en-US" dirty="0">
                <a:solidFill>
                  <a:srgbClr val="5F5F5F"/>
                </a:solidFill>
              </a:rPr>
              <a:t>！！</a:t>
            </a:r>
          </a:p>
        </p:txBody>
      </p:sp>
      <p:sp>
        <p:nvSpPr>
          <p:cNvPr id="7" name="テキスト ボックス 6">
            <a:extLst>
              <a:ext uri="{FF2B5EF4-FFF2-40B4-BE49-F238E27FC236}">
                <a16:creationId xmlns:a16="http://schemas.microsoft.com/office/drawing/2014/main" id="{E706D8A2-6735-473B-8152-E0422D6D096D}"/>
              </a:ext>
            </a:extLst>
          </p:cNvPr>
          <p:cNvSpPr txBox="1"/>
          <p:nvPr/>
        </p:nvSpPr>
        <p:spPr>
          <a:xfrm>
            <a:off x="927100" y="2713418"/>
            <a:ext cx="17360900" cy="1077218"/>
          </a:xfrm>
          <a:prstGeom prst="rect">
            <a:avLst/>
          </a:prstGeom>
          <a:noFill/>
        </p:spPr>
        <p:txBody>
          <a:bodyPr wrap="square" rtlCol="0">
            <a:spAutoFit/>
          </a:bodyPr>
          <a:lstStyle/>
          <a:p>
            <a:pPr marL="0" indent="0">
              <a:buNone/>
            </a:pPr>
            <a:r>
              <a:rPr lang="ja-JP" altLang="en-US" sz="3200" dirty="0"/>
              <a:t>頻繁に使用する語句、あいさつ、綴りが難しい英語、住所</a:t>
            </a:r>
            <a:r>
              <a:rPr lang="en-US" altLang="ja-JP" sz="3200" dirty="0"/>
              <a:t>…</a:t>
            </a:r>
            <a:r>
              <a:rPr lang="ja-JP" altLang="en-US" sz="3200" dirty="0"/>
              <a:t>など毎度入力していませんか？ユーザー辞書に登録しておきましょう！</a:t>
            </a:r>
            <a:endParaRPr lang="en-US" altLang="ja-JP" sz="3200" dirty="0"/>
          </a:p>
        </p:txBody>
      </p:sp>
    </p:spTree>
    <p:extLst>
      <p:ext uri="{BB962C8B-B14F-4D97-AF65-F5344CB8AC3E}">
        <p14:creationId xmlns:p14="http://schemas.microsoft.com/office/powerpoint/2010/main" val="3767715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2041D6-F7BC-4ABA-9C43-82A50AA5C514}"/>
              </a:ext>
            </a:extLst>
          </p:cNvPr>
          <p:cNvSpPr>
            <a:spLocks noGrp="1"/>
          </p:cNvSpPr>
          <p:nvPr>
            <p:ph type="title"/>
          </p:nvPr>
        </p:nvSpPr>
        <p:spPr/>
        <p:txBody>
          <a:bodyPr/>
          <a:lstStyle/>
          <a:p>
            <a:pPr marL="914400" indent="-914400">
              <a:buFont typeface="+mj-lt"/>
              <a:buAutoNum type="arabicPeriod" startAt="2"/>
            </a:pPr>
            <a:r>
              <a:rPr lang="ja-JP" altLang="en-US" dirty="0"/>
              <a:t>時短テクニック編</a:t>
            </a:r>
            <a:r>
              <a:rPr kumimoji="1" lang="ja-JP" altLang="en-US" sz="4800" b="0" i="0" u="none" strike="noStrike" kern="1200" cap="none" spc="0" normalizeH="0" baseline="0" noProof="0" dirty="0">
                <a:ln>
                  <a:noFill/>
                </a:ln>
                <a:solidFill>
                  <a:srgbClr val="30A3B3"/>
                </a:solidFill>
                <a:effectLst/>
                <a:uLnTx/>
                <a:uFillTx/>
                <a:latin typeface="Spica Neue P Light"/>
                <a:cs typeface="+mj-cs"/>
              </a:rPr>
              <a:t>　</a:t>
            </a:r>
            <a:r>
              <a:rPr kumimoji="1" lang="en-US" altLang="ja-JP" sz="2800" b="0" i="0" u="none" strike="noStrike" kern="1200" cap="none" spc="0" normalizeH="0" baseline="0" noProof="0" dirty="0">
                <a:ln>
                  <a:noFill/>
                </a:ln>
                <a:solidFill>
                  <a:srgbClr val="30A3B3"/>
                </a:solidFill>
                <a:effectLst/>
                <a:uLnTx/>
                <a:uFillTx/>
                <a:latin typeface="Spica Neue P Light"/>
                <a:cs typeface="+mj-cs"/>
              </a:rPr>
              <a:t>2-3. </a:t>
            </a:r>
            <a:r>
              <a:rPr kumimoji="1" lang="ja-JP" altLang="en-US" sz="2800" b="0" i="0" u="none" strike="noStrike" kern="1200" cap="none" spc="0" normalizeH="0" baseline="0" noProof="0" dirty="0">
                <a:ln>
                  <a:noFill/>
                </a:ln>
                <a:solidFill>
                  <a:srgbClr val="30A3B3"/>
                </a:solidFill>
                <a:effectLst/>
                <a:uLnTx/>
                <a:uFillTx/>
                <a:latin typeface="Spica Neue P Light"/>
                <a:cs typeface="+mj-cs"/>
              </a:rPr>
              <a:t>ユーザー辞書</a:t>
            </a:r>
            <a:endParaRPr kumimoji="1" lang="ja-JP" altLang="en-US" sz="2800" dirty="0"/>
          </a:p>
        </p:txBody>
      </p:sp>
      <p:sp>
        <p:nvSpPr>
          <p:cNvPr id="3" name="スライド番号プレースホルダー 2">
            <a:extLst>
              <a:ext uri="{FF2B5EF4-FFF2-40B4-BE49-F238E27FC236}">
                <a16:creationId xmlns:a16="http://schemas.microsoft.com/office/drawing/2014/main" id="{4099B180-CEED-459D-8C75-DE602316FC81}"/>
              </a:ext>
            </a:extLst>
          </p:cNvPr>
          <p:cNvSpPr>
            <a:spLocks noGrp="1"/>
          </p:cNvSpPr>
          <p:nvPr>
            <p:ph type="sldNum" sz="quarter" idx="10"/>
          </p:nvPr>
        </p:nvSpPr>
        <p:spPr/>
        <p:txBody>
          <a:bodyPr/>
          <a:lstStyle/>
          <a:p>
            <a:fld id="{D28C7C6D-0F52-4FBA-8358-35C6083C2133}" type="slidenum">
              <a:rPr kumimoji="1" lang="ja-JP" altLang="en-US" smtClean="0"/>
              <a:pPr/>
              <a:t>27</a:t>
            </a:fld>
            <a:endParaRPr kumimoji="1" lang="ja-JP" altLang="en-US"/>
          </a:p>
        </p:txBody>
      </p:sp>
      <p:sp>
        <p:nvSpPr>
          <p:cNvPr id="6" name="テキスト ボックス 5">
            <a:extLst>
              <a:ext uri="{FF2B5EF4-FFF2-40B4-BE49-F238E27FC236}">
                <a16:creationId xmlns:a16="http://schemas.microsoft.com/office/drawing/2014/main" id="{0AD3660E-9798-49D6-9B55-967E5481287A}"/>
              </a:ext>
            </a:extLst>
          </p:cNvPr>
          <p:cNvSpPr txBox="1"/>
          <p:nvPr/>
        </p:nvSpPr>
        <p:spPr>
          <a:xfrm>
            <a:off x="1321593" y="4301709"/>
            <a:ext cx="15644813" cy="1569660"/>
          </a:xfrm>
          <a:prstGeom prst="rect">
            <a:avLst/>
          </a:prstGeom>
          <a:noFill/>
        </p:spPr>
        <p:txBody>
          <a:bodyPr wrap="square" rtlCol="0" anchor="ctr">
            <a:spAutoFit/>
          </a:bodyPr>
          <a:lstStyle/>
          <a:p>
            <a:pPr algn="ctr"/>
            <a:r>
              <a:rPr kumimoji="1" lang="en-US" altLang="ja-JP" sz="4800" dirty="0">
                <a:solidFill>
                  <a:srgbClr val="5F5F5F"/>
                </a:solidFill>
              </a:rPr>
              <a:t>【</a:t>
            </a:r>
            <a:r>
              <a:rPr kumimoji="1" lang="ja-JP" altLang="en-US" sz="4800" dirty="0">
                <a:solidFill>
                  <a:srgbClr val="5F5F5F"/>
                </a:solidFill>
              </a:rPr>
              <a:t>参考</a:t>
            </a:r>
            <a:r>
              <a:rPr kumimoji="1" lang="en-US" altLang="ja-JP" sz="4800" dirty="0">
                <a:solidFill>
                  <a:srgbClr val="5F5F5F"/>
                </a:solidFill>
              </a:rPr>
              <a:t>】</a:t>
            </a:r>
            <a:r>
              <a:rPr kumimoji="1" lang="ja-JP" altLang="en-US" sz="4800" dirty="0">
                <a:solidFill>
                  <a:srgbClr val="5F5F5F"/>
                </a:solidFill>
              </a:rPr>
              <a:t>ユーザー辞書登録推奨語句の一覧 </a:t>
            </a:r>
            <a:endParaRPr kumimoji="1" lang="en-US" altLang="ja-JP" sz="4800" dirty="0">
              <a:solidFill>
                <a:srgbClr val="5F5F5F"/>
              </a:solidFill>
            </a:endParaRPr>
          </a:p>
          <a:p>
            <a:pPr algn="ctr"/>
            <a:r>
              <a:rPr kumimoji="1" lang="ja-JP" altLang="en-US" sz="4800" dirty="0">
                <a:solidFill>
                  <a:srgbClr val="5F5F5F"/>
                </a:solidFill>
              </a:rPr>
              <a:t>　</a:t>
            </a:r>
            <a:r>
              <a:rPr kumimoji="1" lang="en-US" altLang="ja-JP" sz="4800" dirty="0">
                <a:solidFill>
                  <a:srgbClr val="30A3B3"/>
                </a:solidFill>
              </a:rPr>
              <a:t>p.71</a:t>
            </a:r>
            <a:r>
              <a:rPr kumimoji="1" lang="ja-JP" altLang="en-US" sz="4800" dirty="0">
                <a:solidFill>
                  <a:srgbClr val="30A3B3"/>
                </a:solidFill>
              </a:rPr>
              <a:t> </a:t>
            </a:r>
            <a:r>
              <a:rPr kumimoji="1" lang="en-US" altLang="ja-JP" sz="4800" dirty="0">
                <a:solidFill>
                  <a:srgbClr val="30A3B3"/>
                </a:solidFill>
              </a:rPr>
              <a:t>–</a:t>
            </a:r>
            <a:r>
              <a:rPr kumimoji="1" lang="ja-JP" altLang="en-US" sz="4800" dirty="0">
                <a:solidFill>
                  <a:srgbClr val="30A3B3"/>
                </a:solidFill>
              </a:rPr>
              <a:t> </a:t>
            </a:r>
            <a:r>
              <a:rPr kumimoji="1" lang="en-US" altLang="ja-JP" sz="4800" dirty="0">
                <a:solidFill>
                  <a:srgbClr val="30A3B3"/>
                </a:solidFill>
              </a:rPr>
              <a:t>76</a:t>
            </a:r>
            <a:endParaRPr kumimoji="1" lang="ja-JP" altLang="en-US" sz="4800" dirty="0">
              <a:solidFill>
                <a:srgbClr val="30A3B3"/>
              </a:solidFill>
            </a:endParaRPr>
          </a:p>
        </p:txBody>
      </p:sp>
      <p:grpSp>
        <p:nvGrpSpPr>
          <p:cNvPr id="12" name="グループ化 11">
            <a:extLst>
              <a:ext uri="{FF2B5EF4-FFF2-40B4-BE49-F238E27FC236}">
                <a16:creationId xmlns:a16="http://schemas.microsoft.com/office/drawing/2014/main" id="{00738975-30C7-4D7D-8575-7709EC419F15}"/>
              </a:ext>
            </a:extLst>
          </p:cNvPr>
          <p:cNvGrpSpPr/>
          <p:nvPr/>
        </p:nvGrpSpPr>
        <p:grpSpPr>
          <a:xfrm>
            <a:off x="7050404" y="5142706"/>
            <a:ext cx="1219201" cy="728663"/>
            <a:chOff x="6967537" y="5198873"/>
            <a:chExt cx="1219201" cy="728663"/>
          </a:xfrm>
        </p:grpSpPr>
        <p:pic>
          <p:nvPicPr>
            <p:cNvPr id="10" name="グラフィックス 9" descr="再生 単色塗りつぶし">
              <a:extLst>
                <a:ext uri="{FF2B5EF4-FFF2-40B4-BE49-F238E27FC236}">
                  <a16:creationId xmlns:a16="http://schemas.microsoft.com/office/drawing/2014/main" id="{BBC84AFA-D824-444A-ADE3-09B1FEBC952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58075" y="5198873"/>
              <a:ext cx="728663" cy="728663"/>
            </a:xfrm>
            <a:prstGeom prst="rect">
              <a:avLst/>
            </a:prstGeom>
          </p:spPr>
        </p:pic>
        <p:pic>
          <p:nvPicPr>
            <p:cNvPr id="11" name="グラフィックス 10" descr="再生 単色塗りつぶし">
              <a:extLst>
                <a:ext uri="{FF2B5EF4-FFF2-40B4-BE49-F238E27FC236}">
                  <a16:creationId xmlns:a16="http://schemas.microsoft.com/office/drawing/2014/main" id="{72384516-FB60-4A18-8148-AD44EAFB5570}"/>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967537" y="5198873"/>
              <a:ext cx="728663" cy="728663"/>
            </a:xfrm>
            <a:prstGeom prst="rect">
              <a:avLst/>
            </a:prstGeom>
          </p:spPr>
        </p:pic>
      </p:grpSp>
    </p:spTree>
    <p:extLst>
      <p:ext uri="{BB962C8B-B14F-4D97-AF65-F5344CB8AC3E}">
        <p14:creationId xmlns:p14="http://schemas.microsoft.com/office/powerpoint/2010/main" val="2737430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2-3. </a:t>
            </a:r>
            <a:r>
              <a:rPr lang="ja-JP" altLang="en-US" sz="2800" dirty="0">
                <a:solidFill>
                  <a:srgbClr val="30A3B3"/>
                </a:solidFill>
              </a:rPr>
              <a:t>ユーザー辞書</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28</a:t>
            </a:fld>
            <a:endParaRPr kumimoji="1" lang="ja-JP" altLang="en-US"/>
          </a:p>
        </p:txBody>
      </p:sp>
      <p:pic>
        <p:nvPicPr>
          <p:cNvPr id="13" name="図 12" descr="アイコン&#10;&#10;自動的に生成された説明">
            <a:extLst>
              <a:ext uri="{FF2B5EF4-FFF2-40B4-BE49-F238E27FC236}">
                <a16:creationId xmlns:a16="http://schemas.microsoft.com/office/drawing/2014/main" id="{01910D11-E936-469E-BF67-0CAA55843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66359" y="5877655"/>
            <a:ext cx="607912" cy="607912"/>
          </a:xfrm>
          <a:prstGeom prst="rect">
            <a:avLst/>
          </a:prstGeom>
        </p:spPr>
      </p:pic>
      <p:sp>
        <p:nvSpPr>
          <p:cNvPr id="15" name="四角形: 角を丸くする 14">
            <a:extLst>
              <a:ext uri="{FF2B5EF4-FFF2-40B4-BE49-F238E27FC236}">
                <a16:creationId xmlns:a16="http://schemas.microsoft.com/office/drawing/2014/main" id="{DAED1E09-A5A0-40CF-ACCB-B06F53C66804}"/>
              </a:ext>
            </a:extLst>
          </p:cNvPr>
          <p:cNvSpPr/>
          <p:nvPr/>
        </p:nvSpPr>
        <p:spPr>
          <a:xfrm>
            <a:off x="599440" y="3674591"/>
            <a:ext cx="16443960" cy="4508406"/>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4000" dirty="0">
                <a:solidFill>
                  <a:srgbClr val="CC6B9C"/>
                </a:solidFill>
              </a:rPr>
              <a:t>①時短</a:t>
            </a:r>
            <a:endParaRPr kumimoji="1" lang="en-US" altLang="ja-JP" sz="4000" dirty="0">
              <a:solidFill>
                <a:srgbClr val="CC6B9C"/>
              </a:solidFill>
            </a:endParaRPr>
          </a:p>
          <a:p>
            <a:r>
              <a:rPr kumimoji="1" lang="ja-JP" altLang="en-US" sz="3200" dirty="0">
                <a:solidFill>
                  <a:srgbClr val="5F5F5F"/>
                </a:solidFill>
              </a:rPr>
              <a:t>長いフレーズや単語を都度入力する時間を短縮。</a:t>
            </a:r>
            <a:endParaRPr kumimoji="1" lang="en-US" altLang="ja-JP" sz="3200" dirty="0">
              <a:solidFill>
                <a:srgbClr val="5F5F5F"/>
              </a:solidFill>
            </a:endParaRPr>
          </a:p>
          <a:p>
            <a:endParaRPr kumimoji="1" lang="en-US" altLang="ja-JP" sz="3200" dirty="0">
              <a:solidFill>
                <a:srgbClr val="5F5F5F"/>
              </a:solidFill>
            </a:endParaRPr>
          </a:p>
          <a:p>
            <a:r>
              <a:rPr kumimoji="1" lang="ja-JP" altLang="en-US" sz="4000" dirty="0">
                <a:solidFill>
                  <a:srgbClr val="CC6B9C"/>
                </a:solidFill>
              </a:rPr>
              <a:t>②ミスが減る</a:t>
            </a:r>
            <a:endParaRPr kumimoji="1" lang="en-US" altLang="ja-JP" sz="4000" dirty="0">
              <a:solidFill>
                <a:srgbClr val="CC6B9C"/>
              </a:solidFill>
            </a:endParaRPr>
          </a:p>
          <a:p>
            <a:r>
              <a:rPr kumimoji="1" lang="ja-JP" altLang="en-US" sz="3200" dirty="0">
                <a:solidFill>
                  <a:srgbClr val="5F5F5F"/>
                </a:solidFill>
              </a:rPr>
              <a:t>必ず正しい綴りで英語の入力ができるため、品質管理・向上が可能。</a:t>
            </a:r>
          </a:p>
          <a:p>
            <a:endParaRPr kumimoji="1" lang="en-US" altLang="ja-JP" sz="4000" dirty="0">
              <a:solidFill>
                <a:srgbClr val="5F5F5F"/>
              </a:solidFill>
            </a:endParaRPr>
          </a:p>
        </p:txBody>
      </p:sp>
      <p:sp>
        <p:nvSpPr>
          <p:cNvPr id="11" name="四角形: 対角を丸める 10">
            <a:extLst>
              <a:ext uri="{FF2B5EF4-FFF2-40B4-BE49-F238E27FC236}">
                <a16:creationId xmlns:a16="http://schemas.microsoft.com/office/drawing/2014/main" id="{7BD73BB0-C4C3-467A-94ED-33CAB88BFE5E}"/>
              </a:ext>
            </a:extLst>
          </p:cNvPr>
          <p:cNvSpPr/>
          <p:nvPr/>
        </p:nvSpPr>
        <p:spPr>
          <a:xfrm>
            <a:off x="599440" y="2270110"/>
            <a:ext cx="16443960" cy="88043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bg1"/>
                </a:solidFill>
                <a:latin typeface="Avenir"/>
              </a:rPr>
              <a:t>ユーザー辞書を使用する</a:t>
            </a:r>
            <a:r>
              <a:rPr lang="en-US" altLang="ja-JP" sz="2800" dirty="0">
                <a:solidFill>
                  <a:schemeClr val="bg1"/>
                </a:solidFill>
                <a:latin typeface="Avenir"/>
              </a:rPr>
              <a:t>2</a:t>
            </a:r>
            <a:r>
              <a:rPr lang="ja-JP" altLang="en-US" sz="2800" dirty="0">
                <a:solidFill>
                  <a:schemeClr val="bg1"/>
                </a:solidFill>
                <a:latin typeface="Avenir"/>
              </a:rPr>
              <a:t>つのメリット</a:t>
            </a:r>
            <a:endParaRPr lang="en-US" altLang="ja-JP" sz="2800" b="0" i="0" dirty="0">
              <a:solidFill>
                <a:schemeClr val="bg1"/>
              </a:solidFill>
              <a:effectLst/>
              <a:latin typeface="Avenir"/>
            </a:endParaRPr>
          </a:p>
        </p:txBody>
      </p:sp>
      <p:pic>
        <p:nvPicPr>
          <p:cNvPr id="19" name="図 18" descr="アイコン&#10;&#10;自動的に生成された説明">
            <a:extLst>
              <a:ext uri="{FF2B5EF4-FFF2-40B4-BE49-F238E27FC236}">
                <a16:creationId xmlns:a16="http://schemas.microsoft.com/office/drawing/2014/main" id="{79AE5918-7D8E-458D-8D1F-47CEC6A060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0315" y="2406371"/>
            <a:ext cx="607912" cy="607912"/>
          </a:xfrm>
          <a:prstGeom prst="rect">
            <a:avLst/>
          </a:prstGeom>
        </p:spPr>
      </p:pic>
    </p:spTree>
    <p:extLst>
      <p:ext uri="{BB962C8B-B14F-4D97-AF65-F5344CB8AC3E}">
        <p14:creationId xmlns:p14="http://schemas.microsoft.com/office/powerpoint/2010/main" val="2098133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927100" y="471403"/>
            <a:ext cx="16687800" cy="1077996"/>
          </a:xfrm>
        </p:spPr>
        <p:txBody>
          <a:bodyPr>
            <a:normAutofit/>
          </a:bodyPr>
          <a:lstStyle/>
          <a:p>
            <a:pPr marL="914400" indent="-914400">
              <a:buFont typeface="+mj-lt"/>
              <a:buAutoNum type="arabicPeriod" startAt="2"/>
            </a:pPr>
            <a:r>
              <a:rPr kumimoji="1" lang="ja-JP" altLang="en-US" sz="4800" b="0" i="0" u="none" strike="noStrike" kern="1200" cap="none" spc="0" normalizeH="0" baseline="0" noProof="0" dirty="0">
                <a:ln>
                  <a:noFill/>
                </a:ln>
                <a:solidFill>
                  <a:srgbClr val="30A3B3"/>
                </a:solidFill>
                <a:effectLst/>
                <a:uLnTx/>
                <a:uFillTx/>
                <a:latin typeface="Spica Neue P Light"/>
                <a:cs typeface="+mj-cs"/>
              </a:rPr>
              <a:t>時短テクニック編　</a:t>
            </a:r>
            <a:r>
              <a:rPr kumimoji="1" lang="en-US" altLang="ja-JP" sz="2800" b="0" i="0" u="none" strike="noStrike" kern="1200" cap="none" spc="0" normalizeH="0" baseline="0" noProof="0" dirty="0">
                <a:ln>
                  <a:noFill/>
                </a:ln>
                <a:solidFill>
                  <a:srgbClr val="30A3B3"/>
                </a:solidFill>
                <a:effectLst/>
                <a:uLnTx/>
                <a:uFillTx/>
                <a:latin typeface="Spica Neue P Light"/>
                <a:cs typeface="+mj-cs"/>
              </a:rPr>
              <a:t>2-3. </a:t>
            </a:r>
            <a:r>
              <a:rPr kumimoji="1" lang="ja-JP" altLang="en-US" sz="2800" b="0" i="0" u="none" strike="noStrike" kern="1200" cap="none" spc="0" normalizeH="0" baseline="0" noProof="0" dirty="0">
                <a:ln>
                  <a:noFill/>
                </a:ln>
                <a:solidFill>
                  <a:srgbClr val="30A3B3"/>
                </a:solidFill>
                <a:effectLst/>
                <a:uLnTx/>
                <a:uFillTx/>
                <a:latin typeface="Spica Neue P Light"/>
                <a:cs typeface="+mj-cs"/>
              </a:rPr>
              <a:t>ユーザー辞書</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27100" y="1921835"/>
            <a:ext cx="16507460" cy="7327684"/>
          </a:xfrm>
        </p:spPr>
        <p:txBody>
          <a:bodyPr anchor="t">
            <a:normAutofit/>
          </a:bodyPr>
          <a:lstStyle/>
          <a:p>
            <a:r>
              <a:rPr lang="ja-JP" altLang="en-US" dirty="0"/>
              <a:t>ユーザー辞書の登録方法</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29</a:t>
            </a:fld>
            <a:endParaRPr kumimoji="1" lang="ja-JP" altLang="en-US"/>
          </a:p>
        </p:txBody>
      </p:sp>
      <p:sp>
        <p:nvSpPr>
          <p:cNvPr id="4" name="矢印: 五方向 3">
            <a:extLst>
              <a:ext uri="{FF2B5EF4-FFF2-40B4-BE49-F238E27FC236}">
                <a16:creationId xmlns:a16="http://schemas.microsoft.com/office/drawing/2014/main" id="{8B732D60-F1CE-4B01-9FE3-82DA67C281A5}"/>
              </a:ext>
            </a:extLst>
          </p:cNvPr>
          <p:cNvSpPr/>
          <p:nvPr/>
        </p:nvSpPr>
        <p:spPr>
          <a:xfrm>
            <a:off x="927100" y="2778892"/>
            <a:ext cx="5502911" cy="1600200"/>
          </a:xfrm>
          <a:prstGeom prst="homePlate">
            <a:avLst/>
          </a:prstGeom>
          <a:solidFill>
            <a:srgbClr val="30A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rPr>
              <a:t>タスクバー右下の「あ」を</a:t>
            </a:r>
            <a:endParaRPr kumimoji="1" lang="en-US" altLang="ja-JP" sz="2800" dirty="0">
              <a:solidFill>
                <a:schemeClr val="bg1"/>
              </a:solidFill>
            </a:endParaRPr>
          </a:p>
          <a:p>
            <a:pPr algn="ctr"/>
            <a:r>
              <a:rPr kumimoji="1" lang="ja-JP" altLang="en-US" sz="2800" dirty="0">
                <a:solidFill>
                  <a:schemeClr val="bg1"/>
                </a:solidFill>
              </a:rPr>
              <a:t>右クリック→単語の追加</a:t>
            </a:r>
          </a:p>
        </p:txBody>
      </p:sp>
      <p:sp>
        <p:nvSpPr>
          <p:cNvPr id="16" name="矢印: 五方向 15">
            <a:extLst>
              <a:ext uri="{FF2B5EF4-FFF2-40B4-BE49-F238E27FC236}">
                <a16:creationId xmlns:a16="http://schemas.microsoft.com/office/drawing/2014/main" id="{2AAA7AF4-FB00-41C1-BF98-3E8F37B94063}"/>
              </a:ext>
            </a:extLst>
          </p:cNvPr>
          <p:cNvSpPr/>
          <p:nvPr/>
        </p:nvSpPr>
        <p:spPr>
          <a:xfrm>
            <a:off x="6522719" y="2778892"/>
            <a:ext cx="5502910" cy="1600200"/>
          </a:xfrm>
          <a:prstGeom prst="homePlate">
            <a:avLst/>
          </a:prstGeom>
          <a:solidFill>
            <a:srgbClr val="30A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rPr>
              <a:t>単語や読みを登録する</a:t>
            </a:r>
          </a:p>
        </p:txBody>
      </p:sp>
      <p:sp>
        <p:nvSpPr>
          <p:cNvPr id="17" name="矢印: 五方向 16">
            <a:extLst>
              <a:ext uri="{FF2B5EF4-FFF2-40B4-BE49-F238E27FC236}">
                <a16:creationId xmlns:a16="http://schemas.microsoft.com/office/drawing/2014/main" id="{07AACD63-1539-431D-9FE2-95E3E964C717}"/>
              </a:ext>
            </a:extLst>
          </p:cNvPr>
          <p:cNvSpPr/>
          <p:nvPr/>
        </p:nvSpPr>
        <p:spPr>
          <a:xfrm>
            <a:off x="12118337" y="2778892"/>
            <a:ext cx="5410204" cy="1600200"/>
          </a:xfrm>
          <a:prstGeom prst="homePlate">
            <a:avLst/>
          </a:prstGeom>
          <a:solidFill>
            <a:srgbClr val="30A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rPr>
              <a:t>登録した語句の編集・削除は</a:t>
            </a:r>
            <a:endParaRPr kumimoji="1" lang="en-US" altLang="ja-JP" sz="2800" dirty="0">
              <a:solidFill>
                <a:schemeClr val="bg1"/>
              </a:solidFill>
            </a:endParaRPr>
          </a:p>
          <a:p>
            <a:pPr algn="ctr"/>
            <a:r>
              <a:rPr kumimoji="1" lang="ja-JP" altLang="en-US" sz="2800" dirty="0">
                <a:solidFill>
                  <a:schemeClr val="bg1"/>
                </a:solidFill>
              </a:rPr>
              <a:t>ユーザー辞書ツールより行う</a:t>
            </a:r>
          </a:p>
        </p:txBody>
      </p:sp>
      <p:sp>
        <p:nvSpPr>
          <p:cNvPr id="18" name="正方形/長方形 17">
            <a:extLst>
              <a:ext uri="{FF2B5EF4-FFF2-40B4-BE49-F238E27FC236}">
                <a16:creationId xmlns:a16="http://schemas.microsoft.com/office/drawing/2014/main" id="{B1AD4FCA-DC1C-4C8F-980E-CE3FAAD40021}"/>
              </a:ext>
            </a:extLst>
          </p:cNvPr>
          <p:cNvSpPr/>
          <p:nvPr/>
        </p:nvSpPr>
        <p:spPr>
          <a:xfrm>
            <a:off x="927100" y="8531581"/>
            <a:ext cx="15760700" cy="949876"/>
          </a:xfrm>
          <a:prstGeom prst="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kumimoji="1" lang="ja-JP" altLang="en-US" sz="2800" dirty="0">
                <a:solidFill>
                  <a:srgbClr val="5F5F5F"/>
                </a:solidFill>
              </a:rPr>
              <a:t>予測変換機能も併用する＝全ての語句をユーザー辞書に登録する必要はない</a:t>
            </a:r>
            <a:endParaRPr kumimoji="1" lang="en-US" altLang="ja-JP" sz="2800" dirty="0">
              <a:solidFill>
                <a:srgbClr val="5F5F5F"/>
              </a:solidFill>
            </a:endParaRPr>
          </a:p>
          <a:p>
            <a:pPr lvl="3"/>
            <a:r>
              <a:rPr kumimoji="1" lang="ja-JP" altLang="en-US" dirty="0">
                <a:solidFill>
                  <a:srgbClr val="5F5F5F"/>
                </a:solidFill>
              </a:rPr>
              <a:t>（例）国名など：ひらがなで「たい」と入力する→変換キーを押すと「</a:t>
            </a:r>
            <a:r>
              <a:rPr kumimoji="1" lang="en-US" altLang="ja-JP" dirty="0">
                <a:solidFill>
                  <a:srgbClr val="5F5F5F"/>
                </a:solidFill>
              </a:rPr>
              <a:t>Thailand</a:t>
            </a:r>
            <a:r>
              <a:rPr kumimoji="1" lang="ja-JP" altLang="en-US" dirty="0">
                <a:solidFill>
                  <a:srgbClr val="5F5F5F"/>
                </a:solidFill>
              </a:rPr>
              <a:t>」と予測変換が表示される</a:t>
            </a:r>
            <a:endParaRPr kumimoji="1" lang="en-US" altLang="ja-JP" dirty="0">
              <a:solidFill>
                <a:srgbClr val="5F5F5F"/>
              </a:solidFill>
            </a:endParaRPr>
          </a:p>
        </p:txBody>
      </p:sp>
      <p:pic>
        <p:nvPicPr>
          <p:cNvPr id="3" name="図 2" descr="アイコン&#10;&#10;自動的に生成された説明">
            <a:extLst>
              <a:ext uri="{FF2B5EF4-FFF2-40B4-BE49-F238E27FC236}">
                <a16:creationId xmlns:a16="http://schemas.microsoft.com/office/drawing/2014/main" id="{BCADC1DF-3B21-4464-9074-1D1193B279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6356" y="8610289"/>
            <a:ext cx="780153" cy="780153"/>
          </a:xfrm>
          <a:prstGeom prst="rect">
            <a:avLst/>
          </a:prstGeom>
        </p:spPr>
      </p:pic>
      <p:pic>
        <p:nvPicPr>
          <p:cNvPr id="6" name="図 5">
            <a:extLst>
              <a:ext uri="{FF2B5EF4-FFF2-40B4-BE49-F238E27FC236}">
                <a16:creationId xmlns:a16="http://schemas.microsoft.com/office/drawing/2014/main" id="{20DBD6D9-1A73-4942-B874-2BC5D543BCB3}"/>
              </a:ext>
            </a:extLst>
          </p:cNvPr>
          <p:cNvPicPr>
            <a:picLocks noChangeAspect="1"/>
          </p:cNvPicPr>
          <p:nvPr/>
        </p:nvPicPr>
        <p:blipFill>
          <a:blip r:embed="rId3"/>
          <a:stretch>
            <a:fillRect/>
          </a:stretch>
        </p:blipFill>
        <p:spPr>
          <a:xfrm>
            <a:off x="833120" y="5394253"/>
            <a:ext cx="5251770" cy="686507"/>
          </a:xfrm>
          <a:prstGeom prst="rect">
            <a:avLst/>
          </a:prstGeom>
        </p:spPr>
      </p:pic>
      <p:pic>
        <p:nvPicPr>
          <p:cNvPr id="8" name="図 7">
            <a:extLst>
              <a:ext uri="{FF2B5EF4-FFF2-40B4-BE49-F238E27FC236}">
                <a16:creationId xmlns:a16="http://schemas.microsoft.com/office/drawing/2014/main" id="{A103D39A-4643-4BFC-A0B9-34389E3E23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2719" y="4479670"/>
            <a:ext cx="3947578" cy="3883908"/>
          </a:xfrm>
          <a:prstGeom prst="rect">
            <a:avLst/>
          </a:prstGeom>
          <a:ln>
            <a:solidFill>
              <a:srgbClr val="30A3B3"/>
            </a:solidFill>
          </a:ln>
        </p:spPr>
      </p:pic>
      <p:pic>
        <p:nvPicPr>
          <p:cNvPr id="19" name="図 18">
            <a:extLst>
              <a:ext uri="{FF2B5EF4-FFF2-40B4-BE49-F238E27FC236}">
                <a16:creationId xmlns:a16="http://schemas.microsoft.com/office/drawing/2014/main" id="{C898AD50-4303-49AD-BF02-959F1A1491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118338" y="4454131"/>
            <a:ext cx="3947578" cy="3883908"/>
          </a:xfrm>
          <a:prstGeom prst="rect">
            <a:avLst/>
          </a:prstGeom>
          <a:ln>
            <a:solidFill>
              <a:srgbClr val="30A3B3"/>
            </a:solidFill>
          </a:ln>
        </p:spPr>
      </p:pic>
      <p:sp>
        <p:nvSpPr>
          <p:cNvPr id="20" name="楕円 19">
            <a:extLst>
              <a:ext uri="{FF2B5EF4-FFF2-40B4-BE49-F238E27FC236}">
                <a16:creationId xmlns:a16="http://schemas.microsoft.com/office/drawing/2014/main" id="{C5A7F0BD-10A3-4626-BE40-DA6C56F2298E}"/>
              </a:ext>
            </a:extLst>
          </p:cNvPr>
          <p:cNvSpPr/>
          <p:nvPr/>
        </p:nvSpPr>
        <p:spPr>
          <a:xfrm>
            <a:off x="3305175" y="5394253"/>
            <a:ext cx="746760" cy="686507"/>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矢印: 右 20">
            <a:extLst>
              <a:ext uri="{FF2B5EF4-FFF2-40B4-BE49-F238E27FC236}">
                <a16:creationId xmlns:a16="http://schemas.microsoft.com/office/drawing/2014/main" id="{576810BD-DF0C-4937-81AA-6F8C94D6F6A4}"/>
              </a:ext>
            </a:extLst>
          </p:cNvPr>
          <p:cNvSpPr/>
          <p:nvPr/>
        </p:nvSpPr>
        <p:spPr>
          <a:xfrm rot="18518633">
            <a:off x="2931794" y="6345026"/>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9292E6E8-DF6A-48D7-8DCA-B3769D2ED565}"/>
              </a:ext>
            </a:extLst>
          </p:cNvPr>
          <p:cNvSpPr/>
          <p:nvPr/>
        </p:nvSpPr>
        <p:spPr>
          <a:xfrm>
            <a:off x="6616699" y="5031612"/>
            <a:ext cx="2029461" cy="165228"/>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273C4ACA-15F6-44EE-A181-1195CCCD8C6E}"/>
              </a:ext>
            </a:extLst>
          </p:cNvPr>
          <p:cNvSpPr/>
          <p:nvPr/>
        </p:nvSpPr>
        <p:spPr>
          <a:xfrm>
            <a:off x="6610672" y="5394253"/>
            <a:ext cx="2029461" cy="165228"/>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右 25">
            <a:extLst>
              <a:ext uri="{FF2B5EF4-FFF2-40B4-BE49-F238E27FC236}">
                <a16:creationId xmlns:a16="http://schemas.microsoft.com/office/drawing/2014/main" id="{33FF92B3-12BB-4508-88B2-59C7B0923442}"/>
              </a:ext>
            </a:extLst>
          </p:cNvPr>
          <p:cNvSpPr/>
          <p:nvPr/>
        </p:nvSpPr>
        <p:spPr>
          <a:xfrm rot="10800000">
            <a:off x="8770619" y="4929507"/>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15C61BBE-4725-4C63-BBCF-357DA6906754}"/>
              </a:ext>
            </a:extLst>
          </p:cNvPr>
          <p:cNvSpPr/>
          <p:nvPr/>
        </p:nvSpPr>
        <p:spPr>
          <a:xfrm rot="10800000">
            <a:off x="8770619" y="5292077"/>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092CCB4B-403C-49AA-80D5-E3ACD30070F8}"/>
              </a:ext>
            </a:extLst>
          </p:cNvPr>
          <p:cNvSpPr/>
          <p:nvPr/>
        </p:nvSpPr>
        <p:spPr>
          <a:xfrm>
            <a:off x="12105288" y="7957226"/>
            <a:ext cx="1207794" cy="406352"/>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右 30">
            <a:extLst>
              <a:ext uri="{FF2B5EF4-FFF2-40B4-BE49-F238E27FC236}">
                <a16:creationId xmlns:a16="http://schemas.microsoft.com/office/drawing/2014/main" id="{F256804C-6AF6-46AE-9F63-9CBD59E7CAB9}"/>
              </a:ext>
            </a:extLst>
          </p:cNvPr>
          <p:cNvSpPr/>
          <p:nvPr/>
        </p:nvSpPr>
        <p:spPr>
          <a:xfrm rot="10800000">
            <a:off x="13407062" y="7937074"/>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2421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pPr marL="914400" indent="-914400">
              <a:buFont typeface="+mj-lt"/>
              <a:buAutoNum type="arabicPeriod" startAt="2"/>
            </a:pPr>
            <a:r>
              <a:rPr lang="ja-JP" altLang="en-US" dirty="0"/>
              <a:t>時短テクニック編　</a:t>
            </a:r>
            <a:r>
              <a:rPr lang="en-US" altLang="ja-JP" sz="2800" dirty="0">
                <a:solidFill>
                  <a:srgbClr val="30A3B3"/>
                </a:solidFill>
              </a:rPr>
              <a:t>2-3. </a:t>
            </a:r>
            <a:r>
              <a:rPr lang="ja-JP" altLang="en-US" sz="2800" dirty="0">
                <a:solidFill>
                  <a:srgbClr val="30A3B3"/>
                </a:solidFill>
              </a:rPr>
              <a:t>ユーザー辞書</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30</a:t>
            </a:fld>
            <a:endParaRPr kumimoji="1" lang="ja-JP" altLang="en-US"/>
          </a:p>
        </p:txBody>
      </p:sp>
      <p:sp>
        <p:nvSpPr>
          <p:cNvPr id="2" name="四角形: 対角を丸める 1">
            <a:extLst>
              <a:ext uri="{FF2B5EF4-FFF2-40B4-BE49-F238E27FC236}">
                <a16:creationId xmlns:a16="http://schemas.microsoft.com/office/drawing/2014/main" id="{1A75B677-446C-46BC-8283-C099219D650E}"/>
              </a:ext>
            </a:extLst>
          </p:cNvPr>
          <p:cNvSpPr/>
          <p:nvPr/>
        </p:nvSpPr>
        <p:spPr>
          <a:xfrm>
            <a:off x="599440" y="8297350"/>
            <a:ext cx="16443960" cy="88043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0" i="0" dirty="0">
                <a:solidFill>
                  <a:schemeClr val="bg1"/>
                </a:solidFill>
                <a:effectLst/>
                <a:latin typeface="Avenir"/>
              </a:rPr>
              <a:t>ショートカットキーと合わせてユーザー辞書を活用しましょう</a:t>
            </a:r>
            <a:endParaRPr lang="en-US" altLang="ja-JP" sz="2800" b="0" i="0" dirty="0">
              <a:solidFill>
                <a:schemeClr val="bg1"/>
              </a:solidFill>
              <a:effectLst/>
              <a:latin typeface="Avenir"/>
            </a:endParaRPr>
          </a:p>
        </p:txBody>
      </p:sp>
      <p:sp>
        <p:nvSpPr>
          <p:cNvPr id="16" name="四角形: 角を丸くする 15">
            <a:extLst>
              <a:ext uri="{FF2B5EF4-FFF2-40B4-BE49-F238E27FC236}">
                <a16:creationId xmlns:a16="http://schemas.microsoft.com/office/drawing/2014/main" id="{2CAFDC38-223C-4961-9E41-772FFA15757B}"/>
              </a:ext>
            </a:extLst>
          </p:cNvPr>
          <p:cNvSpPr/>
          <p:nvPr/>
        </p:nvSpPr>
        <p:spPr>
          <a:xfrm>
            <a:off x="706120" y="3410971"/>
            <a:ext cx="7101205" cy="4547168"/>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ltLang="ja-JP" sz="3200" b="0" i="0" dirty="0">
              <a:solidFill>
                <a:srgbClr val="5F5F5F"/>
              </a:solidFill>
              <a:effectLst/>
              <a:latin typeface="Avenir"/>
            </a:endParaRPr>
          </a:p>
          <a:p>
            <a:pPr algn="ctr"/>
            <a:r>
              <a:rPr lang="en-US" altLang="ja-JP" sz="3200" b="0" i="0" dirty="0">
                <a:solidFill>
                  <a:srgbClr val="5F5F5F"/>
                </a:solidFill>
                <a:effectLst/>
                <a:latin typeface="Avenir"/>
              </a:rPr>
              <a:t>1</a:t>
            </a:r>
            <a:r>
              <a:rPr lang="ja-JP" altLang="en-US" sz="3200" dirty="0">
                <a:solidFill>
                  <a:srgbClr val="5F5F5F"/>
                </a:solidFill>
                <a:latin typeface="Avenir"/>
              </a:rPr>
              <a:t>件あたり</a:t>
            </a:r>
            <a:r>
              <a:rPr lang="en-US" altLang="ja-JP" sz="3200" b="1" dirty="0">
                <a:solidFill>
                  <a:srgbClr val="30A3B3"/>
                </a:solidFill>
                <a:latin typeface="Avenir"/>
              </a:rPr>
              <a:t>60</a:t>
            </a:r>
            <a:r>
              <a:rPr lang="ja-JP" altLang="en-US" sz="3200" b="1" dirty="0">
                <a:solidFill>
                  <a:srgbClr val="30A3B3"/>
                </a:solidFill>
                <a:latin typeface="Avenir"/>
              </a:rPr>
              <a:t>秒</a:t>
            </a:r>
            <a:r>
              <a:rPr lang="ja-JP" altLang="en-US" sz="3200" dirty="0">
                <a:solidFill>
                  <a:srgbClr val="5F5F5F"/>
                </a:solidFill>
                <a:latin typeface="Avenir"/>
              </a:rPr>
              <a:t>かかる場合</a:t>
            </a:r>
            <a:endParaRPr lang="en-US" altLang="ja-JP" sz="3200" dirty="0">
              <a:solidFill>
                <a:srgbClr val="5F5F5F"/>
              </a:solidFill>
              <a:latin typeface="Avenir"/>
            </a:endParaRPr>
          </a:p>
          <a:p>
            <a:pPr algn="ctr"/>
            <a:endParaRPr lang="en-US" altLang="ja-JP" sz="3200" b="0" i="0" dirty="0">
              <a:solidFill>
                <a:srgbClr val="5F5F5F"/>
              </a:solidFill>
              <a:effectLst/>
              <a:latin typeface="Avenir"/>
            </a:endParaRPr>
          </a:p>
          <a:p>
            <a:pPr algn="ctr"/>
            <a:r>
              <a:rPr lang="en-US" altLang="ja-JP" sz="3200" dirty="0">
                <a:solidFill>
                  <a:srgbClr val="5F5F5F"/>
                </a:solidFill>
                <a:latin typeface="Avenir"/>
              </a:rPr>
              <a:t>60</a:t>
            </a:r>
            <a:r>
              <a:rPr lang="ja-JP" altLang="en-US" sz="3200" b="0" i="0" dirty="0">
                <a:solidFill>
                  <a:srgbClr val="5F5F5F"/>
                </a:solidFill>
                <a:effectLst/>
                <a:latin typeface="Avenir"/>
              </a:rPr>
              <a:t>秒</a:t>
            </a:r>
            <a:r>
              <a:rPr lang="en-US" altLang="ja-JP" sz="3200" dirty="0">
                <a:solidFill>
                  <a:srgbClr val="5F5F5F"/>
                </a:solidFill>
                <a:latin typeface="Avenir"/>
              </a:rPr>
              <a:t>×</a:t>
            </a:r>
            <a:r>
              <a:rPr lang="en-US" altLang="ja-JP" sz="3200" b="0" i="0" dirty="0">
                <a:solidFill>
                  <a:srgbClr val="5F5F5F"/>
                </a:solidFill>
                <a:effectLst/>
                <a:latin typeface="Avenir"/>
              </a:rPr>
              <a:t>50</a:t>
            </a:r>
            <a:r>
              <a:rPr lang="ja-JP" altLang="en-US" sz="3200" b="0" i="0" dirty="0">
                <a:solidFill>
                  <a:srgbClr val="5F5F5F"/>
                </a:solidFill>
                <a:effectLst/>
                <a:latin typeface="Avenir"/>
              </a:rPr>
              <a:t>回</a:t>
            </a:r>
            <a:r>
              <a:rPr lang="en-US" altLang="ja-JP" sz="3200" b="0" i="0" dirty="0">
                <a:solidFill>
                  <a:srgbClr val="5F5F5F"/>
                </a:solidFill>
                <a:effectLst/>
                <a:latin typeface="Avenir"/>
              </a:rPr>
              <a:t>×20</a:t>
            </a:r>
            <a:r>
              <a:rPr lang="ja-JP" altLang="en-US" sz="3200" b="0" i="0" dirty="0">
                <a:solidFill>
                  <a:srgbClr val="5F5F5F"/>
                </a:solidFill>
                <a:effectLst/>
                <a:latin typeface="Avenir"/>
              </a:rPr>
              <a:t>日</a:t>
            </a:r>
            <a:r>
              <a:rPr lang="en-US" altLang="ja-JP" sz="3200" b="0" i="0" dirty="0">
                <a:solidFill>
                  <a:srgbClr val="5F5F5F"/>
                </a:solidFill>
                <a:effectLst/>
                <a:latin typeface="Avenir"/>
              </a:rPr>
              <a:t>÷60÷60=</a:t>
            </a:r>
            <a:r>
              <a:rPr lang="ja-JP" altLang="en-US" sz="3200" dirty="0">
                <a:solidFill>
                  <a:srgbClr val="5F5F5F"/>
                </a:solidFill>
                <a:latin typeface="Avenir"/>
              </a:rPr>
              <a:t> </a:t>
            </a:r>
            <a:r>
              <a:rPr lang="en-US" altLang="ja-JP" sz="4000" b="1" i="0" dirty="0">
                <a:solidFill>
                  <a:srgbClr val="30A3B3"/>
                </a:solidFill>
                <a:effectLst/>
                <a:latin typeface="Avenir"/>
              </a:rPr>
              <a:t>16.6</a:t>
            </a:r>
            <a:r>
              <a:rPr lang="ja-JP" altLang="en-US" sz="4000" b="1" i="0" dirty="0">
                <a:solidFill>
                  <a:srgbClr val="30A3B3"/>
                </a:solidFill>
                <a:effectLst/>
                <a:latin typeface="Avenir"/>
              </a:rPr>
              <a:t>時間</a:t>
            </a:r>
            <a:endParaRPr kumimoji="1" lang="en-US" altLang="ja-JP" sz="4000" b="1" u="sng" dirty="0">
              <a:solidFill>
                <a:srgbClr val="30A3B3"/>
              </a:solidFill>
            </a:endParaRPr>
          </a:p>
        </p:txBody>
      </p:sp>
      <p:sp>
        <p:nvSpPr>
          <p:cNvPr id="7" name="四角形: 角を丸くする 6">
            <a:extLst>
              <a:ext uri="{FF2B5EF4-FFF2-40B4-BE49-F238E27FC236}">
                <a16:creationId xmlns:a16="http://schemas.microsoft.com/office/drawing/2014/main" id="{ED260C6D-E0C2-441B-BC57-4657EA5810C9}"/>
              </a:ext>
            </a:extLst>
          </p:cNvPr>
          <p:cNvSpPr/>
          <p:nvPr/>
        </p:nvSpPr>
        <p:spPr>
          <a:xfrm>
            <a:off x="706120" y="1889949"/>
            <a:ext cx="16443960" cy="1218252"/>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kumimoji="1" lang="ja-JP" altLang="en-US" sz="3200" dirty="0">
                <a:solidFill>
                  <a:srgbClr val="5F5F5F"/>
                </a:solidFill>
              </a:rPr>
              <a:t>ユーザー辞書の活用により、メールを作成する時間が</a:t>
            </a:r>
            <a:r>
              <a:rPr kumimoji="1" lang="en-US" altLang="ja-JP" sz="3200" dirty="0">
                <a:solidFill>
                  <a:srgbClr val="5F5F5F"/>
                </a:solidFill>
              </a:rPr>
              <a:t>1</a:t>
            </a:r>
            <a:r>
              <a:rPr kumimoji="1" lang="ja-JP" altLang="en-US" sz="3200" dirty="0">
                <a:solidFill>
                  <a:srgbClr val="5F5F5F"/>
                </a:solidFill>
              </a:rPr>
              <a:t>件あたり</a:t>
            </a:r>
            <a:r>
              <a:rPr kumimoji="1" lang="en-US" altLang="ja-JP" sz="3200" b="1" dirty="0">
                <a:solidFill>
                  <a:srgbClr val="CC6B9C"/>
                </a:solidFill>
              </a:rPr>
              <a:t>5</a:t>
            </a:r>
            <a:r>
              <a:rPr kumimoji="1" lang="ja-JP" altLang="en-US" sz="3200" b="1" dirty="0">
                <a:solidFill>
                  <a:srgbClr val="CC6B9C"/>
                </a:solidFill>
              </a:rPr>
              <a:t>秒</a:t>
            </a:r>
            <a:r>
              <a:rPr kumimoji="1" lang="ja-JP" altLang="en-US" sz="3200" dirty="0">
                <a:solidFill>
                  <a:srgbClr val="5F5F5F"/>
                </a:solidFill>
              </a:rPr>
              <a:t>になった場合、</a:t>
            </a:r>
            <a:endParaRPr kumimoji="1" lang="en-US" altLang="ja-JP" sz="3200" dirty="0">
              <a:solidFill>
                <a:srgbClr val="5F5F5F"/>
              </a:solidFill>
            </a:endParaRPr>
          </a:p>
          <a:p>
            <a:pPr lvl="3"/>
            <a:r>
              <a:rPr kumimoji="1" lang="en-US" altLang="ja-JP" sz="3200" dirty="0">
                <a:solidFill>
                  <a:srgbClr val="5F5F5F"/>
                </a:solidFill>
              </a:rPr>
              <a:t>60</a:t>
            </a:r>
            <a:r>
              <a:rPr kumimoji="1" lang="ja-JP" altLang="en-US" sz="3200" dirty="0">
                <a:solidFill>
                  <a:srgbClr val="5F5F5F"/>
                </a:solidFill>
              </a:rPr>
              <a:t>秒かかった人とどのくらいの時間差が生まれるでしょうか？</a:t>
            </a:r>
            <a:endParaRPr kumimoji="1" lang="en-US" altLang="ja-JP" sz="3200" dirty="0">
              <a:solidFill>
                <a:srgbClr val="5F5F5F"/>
              </a:solidFill>
            </a:endParaRPr>
          </a:p>
        </p:txBody>
      </p:sp>
      <p:sp>
        <p:nvSpPr>
          <p:cNvPr id="8" name="四角形: 角を丸くする 7">
            <a:extLst>
              <a:ext uri="{FF2B5EF4-FFF2-40B4-BE49-F238E27FC236}">
                <a16:creationId xmlns:a16="http://schemas.microsoft.com/office/drawing/2014/main" id="{7B46D72B-7C7E-4EC5-B843-E9E5CB4815D4}"/>
              </a:ext>
            </a:extLst>
          </p:cNvPr>
          <p:cNvSpPr/>
          <p:nvPr/>
        </p:nvSpPr>
        <p:spPr>
          <a:xfrm>
            <a:off x="9942195" y="3410971"/>
            <a:ext cx="7101205" cy="4547168"/>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ltLang="ja-JP" sz="3200" b="0" i="0" dirty="0">
              <a:solidFill>
                <a:srgbClr val="5F5F5F"/>
              </a:solidFill>
              <a:effectLst/>
              <a:latin typeface="Avenir"/>
            </a:endParaRPr>
          </a:p>
          <a:p>
            <a:pPr algn="ctr"/>
            <a:r>
              <a:rPr lang="en-US" altLang="ja-JP" sz="3200" b="0" i="0" dirty="0">
                <a:solidFill>
                  <a:srgbClr val="5F5F5F"/>
                </a:solidFill>
                <a:effectLst/>
                <a:latin typeface="Avenir"/>
              </a:rPr>
              <a:t>1</a:t>
            </a:r>
            <a:r>
              <a:rPr lang="ja-JP" altLang="en-US" sz="3200" dirty="0">
                <a:solidFill>
                  <a:srgbClr val="5F5F5F"/>
                </a:solidFill>
                <a:latin typeface="Avenir"/>
              </a:rPr>
              <a:t>件あたり</a:t>
            </a:r>
            <a:r>
              <a:rPr lang="en-US" altLang="ja-JP" sz="3200" b="1" dirty="0">
                <a:solidFill>
                  <a:srgbClr val="CC6B9C"/>
                </a:solidFill>
                <a:latin typeface="Avenir"/>
              </a:rPr>
              <a:t>5</a:t>
            </a:r>
            <a:r>
              <a:rPr lang="ja-JP" altLang="en-US" sz="3200" b="1" dirty="0">
                <a:solidFill>
                  <a:srgbClr val="CC6B9C"/>
                </a:solidFill>
                <a:latin typeface="Avenir"/>
              </a:rPr>
              <a:t>秒</a:t>
            </a:r>
            <a:r>
              <a:rPr lang="ja-JP" altLang="en-US" sz="3200" dirty="0">
                <a:solidFill>
                  <a:srgbClr val="5F5F5F"/>
                </a:solidFill>
                <a:latin typeface="Avenir"/>
              </a:rPr>
              <a:t>で済む場合</a:t>
            </a:r>
            <a:endParaRPr lang="en-US" altLang="ja-JP" sz="3200" dirty="0">
              <a:solidFill>
                <a:srgbClr val="5F5F5F"/>
              </a:solidFill>
              <a:latin typeface="Avenir"/>
            </a:endParaRPr>
          </a:p>
          <a:p>
            <a:pPr algn="ctr"/>
            <a:endParaRPr lang="en-US" altLang="ja-JP" sz="3200" b="0" i="0" dirty="0">
              <a:solidFill>
                <a:srgbClr val="5F5F5F"/>
              </a:solidFill>
              <a:effectLst/>
              <a:latin typeface="Avenir"/>
            </a:endParaRPr>
          </a:p>
          <a:p>
            <a:pPr algn="ctr"/>
            <a:r>
              <a:rPr lang="en-US" altLang="ja-JP" sz="3200" dirty="0">
                <a:solidFill>
                  <a:srgbClr val="5F5F5F"/>
                </a:solidFill>
                <a:latin typeface="Avenir"/>
              </a:rPr>
              <a:t>5</a:t>
            </a:r>
            <a:r>
              <a:rPr lang="ja-JP" altLang="en-US" sz="3200" b="0" i="0" dirty="0">
                <a:solidFill>
                  <a:srgbClr val="5F5F5F"/>
                </a:solidFill>
                <a:effectLst/>
                <a:latin typeface="Avenir"/>
              </a:rPr>
              <a:t>秒</a:t>
            </a:r>
            <a:r>
              <a:rPr lang="en-US" altLang="ja-JP" sz="3200" dirty="0">
                <a:solidFill>
                  <a:srgbClr val="5F5F5F"/>
                </a:solidFill>
                <a:latin typeface="Avenir"/>
              </a:rPr>
              <a:t>×</a:t>
            </a:r>
            <a:r>
              <a:rPr lang="en-US" altLang="ja-JP" sz="3200" b="0" i="0" dirty="0">
                <a:solidFill>
                  <a:srgbClr val="5F5F5F"/>
                </a:solidFill>
                <a:effectLst/>
                <a:latin typeface="Avenir"/>
              </a:rPr>
              <a:t>50</a:t>
            </a:r>
            <a:r>
              <a:rPr lang="ja-JP" altLang="en-US" sz="3200" b="0" i="0" dirty="0">
                <a:solidFill>
                  <a:srgbClr val="5F5F5F"/>
                </a:solidFill>
                <a:effectLst/>
                <a:latin typeface="Avenir"/>
              </a:rPr>
              <a:t>回</a:t>
            </a:r>
            <a:r>
              <a:rPr lang="en-US" altLang="ja-JP" sz="3200" b="0" i="0" dirty="0">
                <a:solidFill>
                  <a:srgbClr val="5F5F5F"/>
                </a:solidFill>
                <a:effectLst/>
                <a:latin typeface="Avenir"/>
              </a:rPr>
              <a:t>×20</a:t>
            </a:r>
            <a:r>
              <a:rPr lang="ja-JP" altLang="en-US" sz="3200" b="0" i="0" dirty="0">
                <a:solidFill>
                  <a:srgbClr val="5F5F5F"/>
                </a:solidFill>
                <a:effectLst/>
                <a:latin typeface="Avenir"/>
              </a:rPr>
              <a:t>日</a:t>
            </a:r>
            <a:r>
              <a:rPr lang="en-US" altLang="ja-JP" sz="3200" b="0" i="0" dirty="0">
                <a:solidFill>
                  <a:srgbClr val="5F5F5F"/>
                </a:solidFill>
                <a:effectLst/>
                <a:latin typeface="Avenir"/>
              </a:rPr>
              <a:t>÷60÷60=</a:t>
            </a:r>
            <a:r>
              <a:rPr lang="ja-JP" altLang="en-US" sz="3200" dirty="0">
                <a:solidFill>
                  <a:srgbClr val="5F5F5F"/>
                </a:solidFill>
                <a:latin typeface="Avenir"/>
              </a:rPr>
              <a:t> </a:t>
            </a:r>
            <a:r>
              <a:rPr lang="en-US" altLang="ja-JP" sz="4000" b="1" dirty="0">
                <a:solidFill>
                  <a:srgbClr val="30A3B3"/>
                </a:solidFill>
                <a:latin typeface="Avenir"/>
              </a:rPr>
              <a:t>1.38</a:t>
            </a:r>
            <a:r>
              <a:rPr lang="ja-JP" altLang="en-US" sz="4000" b="1" i="0" dirty="0">
                <a:solidFill>
                  <a:srgbClr val="30A3B3"/>
                </a:solidFill>
                <a:effectLst/>
                <a:latin typeface="Avenir"/>
              </a:rPr>
              <a:t>時間</a:t>
            </a:r>
            <a:endParaRPr kumimoji="1" lang="en-US" altLang="ja-JP" sz="4000" b="1" u="sng" dirty="0">
              <a:solidFill>
                <a:srgbClr val="30A3B3"/>
              </a:solidFill>
            </a:endParaRPr>
          </a:p>
        </p:txBody>
      </p:sp>
      <p:pic>
        <p:nvPicPr>
          <p:cNvPr id="4" name="図 3" descr="図形&#10;&#10;低い精度で自動的に生成された説明">
            <a:extLst>
              <a:ext uri="{FF2B5EF4-FFF2-40B4-BE49-F238E27FC236}">
                <a16:creationId xmlns:a16="http://schemas.microsoft.com/office/drawing/2014/main" id="{8551D72A-A13E-4A6B-84F9-E6D59ADA0BE5}"/>
              </a:ext>
            </a:extLst>
          </p:cNvPr>
          <p:cNvPicPr>
            <a:picLocks noChangeAspect="1"/>
          </p:cNvPicPr>
          <p:nvPr/>
        </p:nvPicPr>
        <p:blipFill rotWithShape="1">
          <a:blip r:embed="rId2" cstate="email">
            <a:duotone>
              <a:prstClr val="black"/>
              <a:srgbClr val="30A3B3">
                <a:tint val="45000"/>
                <a:satMod val="400000"/>
              </a:srgbClr>
            </a:duotone>
            <a:alphaModFix amt="63000"/>
            <a:extLst>
              <a:ext uri="{BEBA8EAE-BF5A-486C-A8C5-ECC9F3942E4B}">
                <a14:imgProps xmlns:a14="http://schemas.microsoft.com/office/drawing/2010/main">
                  <a14:imgLayer r:embed="rId3">
                    <a14:imgEffect>
                      <a14:colorTemperature colorTemp="6300"/>
                    </a14:imgEffect>
                  </a14:imgLayer>
                </a14:imgProps>
              </a:ext>
              <a:ext uri="{28A0092B-C50C-407E-A947-70E740481C1C}">
                <a14:useLocalDpi xmlns:a14="http://schemas.microsoft.com/office/drawing/2010/main"/>
              </a:ext>
            </a:extLst>
          </a:blip>
          <a:srcRect/>
          <a:stretch/>
        </p:blipFill>
        <p:spPr>
          <a:xfrm>
            <a:off x="2554736" y="6050291"/>
            <a:ext cx="3028052" cy="1896768"/>
          </a:xfrm>
          <a:prstGeom prst="rect">
            <a:avLst/>
          </a:prstGeom>
          <a:noFill/>
        </p:spPr>
      </p:pic>
      <p:pic>
        <p:nvPicPr>
          <p:cNvPr id="11" name="図 10" descr="図形&#10;&#10;低い精度で自動的に生成された説明">
            <a:extLst>
              <a:ext uri="{FF2B5EF4-FFF2-40B4-BE49-F238E27FC236}">
                <a16:creationId xmlns:a16="http://schemas.microsoft.com/office/drawing/2014/main" id="{EA4D03B3-EC46-48EC-B483-1C78F152A251}"/>
              </a:ext>
            </a:extLst>
          </p:cNvPr>
          <p:cNvPicPr>
            <a:picLocks noChangeAspect="1"/>
          </p:cNvPicPr>
          <p:nvPr/>
        </p:nvPicPr>
        <p:blipFill rotWithShape="1">
          <a:blip r:embed="rId4" cstate="email">
            <a:alphaModFix amt="62000"/>
            <a:extLst>
              <a:ext uri="{28A0092B-C50C-407E-A947-70E740481C1C}">
                <a14:useLocalDpi xmlns:a14="http://schemas.microsoft.com/office/drawing/2010/main"/>
              </a:ext>
            </a:extLst>
          </a:blip>
          <a:srcRect/>
          <a:stretch/>
        </p:blipFill>
        <p:spPr>
          <a:xfrm>
            <a:off x="12372866" y="5772857"/>
            <a:ext cx="2740375" cy="2185282"/>
          </a:xfrm>
          <a:prstGeom prst="rect">
            <a:avLst/>
          </a:prstGeom>
        </p:spPr>
      </p:pic>
      <p:pic>
        <p:nvPicPr>
          <p:cNvPr id="17" name="図 16" descr="アイコン&#10;&#10;自動的に生成された説明">
            <a:extLst>
              <a:ext uri="{FF2B5EF4-FFF2-40B4-BE49-F238E27FC236}">
                <a16:creationId xmlns:a16="http://schemas.microsoft.com/office/drawing/2014/main" id="{4ED9768B-A459-46B8-BB8E-3DA3CF67D4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7100" y="2044415"/>
            <a:ext cx="909320" cy="909320"/>
          </a:xfrm>
          <a:prstGeom prst="rect">
            <a:avLst/>
          </a:prstGeom>
        </p:spPr>
      </p:pic>
      <p:pic>
        <p:nvPicPr>
          <p:cNvPr id="21" name="図 20" descr="ロゴ&#10;&#10;自動的に生成された説明">
            <a:extLst>
              <a:ext uri="{FF2B5EF4-FFF2-40B4-BE49-F238E27FC236}">
                <a16:creationId xmlns:a16="http://schemas.microsoft.com/office/drawing/2014/main" id="{CA3855A3-FD49-480A-973B-DD3FC3BC17AD}"/>
              </a:ext>
            </a:extLst>
          </p:cNvPr>
          <p:cNvPicPr>
            <a:picLocks noChangeAspect="1"/>
          </p:cNvPicPr>
          <p:nvPr/>
        </p:nvPicPr>
        <p:blipFill rotWithShape="1">
          <a:blip r:embed="rId6" cstate="email">
            <a:alphaModFix amt="62000"/>
            <a:extLst>
              <a:ext uri="{28A0092B-C50C-407E-A947-70E740481C1C}">
                <a14:useLocalDpi xmlns:a14="http://schemas.microsoft.com/office/drawing/2010/main"/>
              </a:ext>
            </a:extLst>
          </a:blip>
          <a:srcRect/>
          <a:stretch/>
        </p:blipFill>
        <p:spPr>
          <a:xfrm rot="21325262">
            <a:off x="3375024" y="6050291"/>
            <a:ext cx="693738" cy="1447800"/>
          </a:xfrm>
          <a:prstGeom prst="rect">
            <a:avLst/>
          </a:prstGeom>
        </p:spPr>
      </p:pic>
      <p:sp>
        <p:nvSpPr>
          <p:cNvPr id="23" name="星: 4 pt 22">
            <a:extLst>
              <a:ext uri="{FF2B5EF4-FFF2-40B4-BE49-F238E27FC236}">
                <a16:creationId xmlns:a16="http://schemas.microsoft.com/office/drawing/2014/main" id="{91A28B86-AB9D-44B7-AEDB-9E24CA5E0B15}"/>
              </a:ext>
            </a:extLst>
          </p:cNvPr>
          <p:cNvSpPr/>
          <p:nvPr/>
        </p:nvSpPr>
        <p:spPr>
          <a:xfrm>
            <a:off x="12832080" y="6050291"/>
            <a:ext cx="374386" cy="487669"/>
          </a:xfrm>
          <a:custGeom>
            <a:avLst/>
            <a:gdLst>
              <a:gd name="connsiteX0" fmla="*/ 0 w 687814"/>
              <a:gd name="connsiteY0" fmla="*/ 342895 h 685789"/>
              <a:gd name="connsiteX1" fmla="*/ 283112 w 687814"/>
              <a:gd name="connsiteY1" fmla="*/ 282279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83112 w 687814"/>
              <a:gd name="connsiteY7" fmla="*/ 40351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83112 w 687814"/>
              <a:gd name="connsiteY7" fmla="*/ 40351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04702 w 687814"/>
              <a:gd name="connsiteY5" fmla="*/ 403510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04702 w 687814"/>
              <a:gd name="connsiteY3" fmla="*/ 282279 h 685789"/>
              <a:gd name="connsiteX4" fmla="*/ 687814 w 687814"/>
              <a:gd name="connsiteY4" fmla="*/ 342895 h 685789"/>
              <a:gd name="connsiteX5" fmla="*/ 469790 w 687814"/>
              <a:gd name="connsiteY5" fmla="*/ 468597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31689 w 687814"/>
              <a:gd name="connsiteY3" fmla="*/ 191792 h 685789"/>
              <a:gd name="connsiteX4" fmla="*/ 687814 w 687814"/>
              <a:gd name="connsiteY4" fmla="*/ 342895 h 685789"/>
              <a:gd name="connsiteX5" fmla="*/ 469790 w 687814"/>
              <a:gd name="connsiteY5" fmla="*/ 468597 h 685789"/>
              <a:gd name="connsiteX6" fmla="*/ 343907 w 687814"/>
              <a:gd name="connsiteY6" fmla="*/ 685789 h 685789"/>
              <a:gd name="connsiteX7" fmla="*/ 243425 w 687814"/>
              <a:gd name="connsiteY7" fmla="*/ 447960 h 685789"/>
              <a:gd name="connsiteX8" fmla="*/ 0 w 687814"/>
              <a:gd name="connsiteY8" fmla="*/ 342895 h 685789"/>
              <a:gd name="connsiteX0" fmla="*/ 0 w 687814"/>
              <a:gd name="connsiteY0" fmla="*/ 342895 h 685789"/>
              <a:gd name="connsiteX1" fmla="*/ 222787 w 687814"/>
              <a:gd name="connsiteY1" fmla="*/ 209254 h 685789"/>
              <a:gd name="connsiteX2" fmla="*/ 343907 w 687814"/>
              <a:gd name="connsiteY2" fmla="*/ 0 h 685789"/>
              <a:gd name="connsiteX3" fmla="*/ 431689 w 687814"/>
              <a:gd name="connsiteY3" fmla="*/ 191792 h 685789"/>
              <a:gd name="connsiteX4" fmla="*/ 687814 w 687814"/>
              <a:gd name="connsiteY4" fmla="*/ 342895 h 685789"/>
              <a:gd name="connsiteX5" fmla="*/ 469790 w 687814"/>
              <a:gd name="connsiteY5" fmla="*/ 468597 h 685789"/>
              <a:gd name="connsiteX6" fmla="*/ 343907 w 687814"/>
              <a:gd name="connsiteY6" fmla="*/ 685789 h 685789"/>
              <a:gd name="connsiteX7" fmla="*/ 183100 w 687814"/>
              <a:gd name="connsiteY7" fmla="*/ 482885 h 685789"/>
              <a:gd name="connsiteX8" fmla="*/ 0 w 687814"/>
              <a:gd name="connsiteY8" fmla="*/ 342895 h 685789"/>
              <a:gd name="connsiteX0" fmla="*/ 0 w 687814"/>
              <a:gd name="connsiteY0" fmla="*/ 412745 h 755639"/>
              <a:gd name="connsiteX1" fmla="*/ 222787 w 687814"/>
              <a:gd name="connsiteY1" fmla="*/ 279104 h 755639"/>
              <a:gd name="connsiteX2" fmla="*/ 339145 w 687814"/>
              <a:gd name="connsiteY2" fmla="*/ 0 h 755639"/>
              <a:gd name="connsiteX3" fmla="*/ 431689 w 687814"/>
              <a:gd name="connsiteY3" fmla="*/ 261642 h 755639"/>
              <a:gd name="connsiteX4" fmla="*/ 687814 w 687814"/>
              <a:gd name="connsiteY4" fmla="*/ 412745 h 755639"/>
              <a:gd name="connsiteX5" fmla="*/ 469790 w 687814"/>
              <a:gd name="connsiteY5" fmla="*/ 538447 h 755639"/>
              <a:gd name="connsiteX6" fmla="*/ 343907 w 687814"/>
              <a:gd name="connsiteY6" fmla="*/ 755639 h 755639"/>
              <a:gd name="connsiteX7" fmla="*/ 183100 w 687814"/>
              <a:gd name="connsiteY7" fmla="*/ 552735 h 755639"/>
              <a:gd name="connsiteX8" fmla="*/ 0 w 687814"/>
              <a:gd name="connsiteY8" fmla="*/ 412745 h 755639"/>
              <a:gd name="connsiteX0" fmla="*/ 0 w 687814"/>
              <a:gd name="connsiteY0" fmla="*/ 412745 h 815964"/>
              <a:gd name="connsiteX1" fmla="*/ 222787 w 687814"/>
              <a:gd name="connsiteY1" fmla="*/ 279104 h 815964"/>
              <a:gd name="connsiteX2" fmla="*/ 339145 w 687814"/>
              <a:gd name="connsiteY2" fmla="*/ 0 h 815964"/>
              <a:gd name="connsiteX3" fmla="*/ 431689 w 687814"/>
              <a:gd name="connsiteY3" fmla="*/ 261642 h 815964"/>
              <a:gd name="connsiteX4" fmla="*/ 687814 w 687814"/>
              <a:gd name="connsiteY4" fmla="*/ 412745 h 815964"/>
              <a:gd name="connsiteX5" fmla="*/ 469790 w 687814"/>
              <a:gd name="connsiteY5" fmla="*/ 538447 h 815964"/>
              <a:gd name="connsiteX6" fmla="*/ 339144 w 687814"/>
              <a:gd name="connsiteY6" fmla="*/ 815964 h 815964"/>
              <a:gd name="connsiteX7" fmla="*/ 183100 w 687814"/>
              <a:gd name="connsiteY7" fmla="*/ 552735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1689 w 687814"/>
              <a:gd name="connsiteY3" fmla="*/ 261642 h 815964"/>
              <a:gd name="connsiteX4" fmla="*/ 687814 w 687814"/>
              <a:gd name="connsiteY4" fmla="*/ 412745 h 815964"/>
              <a:gd name="connsiteX5" fmla="*/ 469790 w 687814"/>
              <a:gd name="connsiteY5" fmla="*/ 538447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69790 w 687814"/>
              <a:gd name="connsiteY5" fmla="*/ 538447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00563 w 687814"/>
              <a:gd name="connsiteY7" fmla="*/ 541623 h 815964"/>
              <a:gd name="connsiteX8" fmla="*/ 0 w 687814"/>
              <a:gd name="connsiteY8" fmla="*/ 412745 h 815964"/>
              <a:gd name="connsiteX0" fmla="*/ 0 w 687814"/>
              <a:gd name="connsiteY0" fmla="*/ 412745 h 815964"/>
              <a:gd name="connsiteX1" fmla="*/ 222787 w 687814"/>
              <a:gd name="connsiteY1" fmla="*/ 279104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22788 w 687814"/>
              <a:gd name="connsiteY7" fmla="*/ 525748 h 815964"/>
              <a:gd name="connsiteX8" fmla="*/ 0 w 687814"/>
              <a:gd name="connsiteY8" fmla="*/ 412745 h 815964"/>
              <a:gd name="connsiteX0" fmla="*/ 0 w 687814"/>
              <a:gd name="connsiteY0" fmla="*/ 412745 h 815964"/>
              <a:gd name="connsiteX1" fmla="*/ 233900 w 687814"/>
              <a:gd name="connsiteY1" fmla="*/ 302917 h 815964"/>
              <a:gd name="connsiteX2" fmla="*/ 339145 w 687814"/>
              <a:gd name="connsiteY2" fmla="*/ 0 h 815964"/>
              <a:gd name="connsiteX3" fmla="*/ 430102 w 687814"/>
              <a:gd name="connsiteY3" fmla="*/ 290217 h 815964"/>
              <a:gd name="connsiteX4" fmla="*/ 687814 w 687814"/>
              <a:gd name="connsiteY4" fmla="*/ 412745 h 815964"/>
              <a:gd name="connsiteX5" fmla="*/ 450740 w 687814"/>
              <a:gd name="connsiteY5" fmla="*/ 509872 h 815964"/>
              <a:gd name="connsiteX6" fmla="*/ 339144 w 687814"/>
              <a:gd name="connsiteY6" fmla="*/ 815964 h 815964"/>
              <a:gd name="connsiteX7" fmla="*/ 222788 w 687814"/>
              <a:gd name="connsiteY7" fmla="*/ 525748 h 815964"/>
              <a:gd name="connsiteX8" fmla="*/ 0 w 687814"/>
              <a:gd name="connsiteY8" fmla="*/ 412745 h 81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7814" h="815964">
                <a:moveTo>
                  <a:pt x="0" y="412745"/>
                </a:moveTo>
                <a:lnTo>
                  <a:pt x="233900" y="302917"/>
                </a:lnTo>
                <a:lnTo>
                  <a:pt x="339145" y="0"/>
                </a:lnTo>
                <a:lnTo>
                  <a:pt x="430102" y="290217"/>
                </a:lnTo>
                <a:lnTo>
                  <a:pt x="687814" y="412745"/>
                </a:lnTo>
                <a:lnTo>
                  <a:pt x="450740" y="509872"/>
                </a:lnTo>
                <a:lnTo>
                  <a:pt x="339144" y="815964"/>
                </a:lnTo>
                <a:lnTo>
                  <a:pt x="222788" y="525748"/>
                </a:lnTo>
                <a:lnTo>
                  <a:pt x="0" y="412745"/>
                </a:lnTo>
                <a:close/>
              </a:path>
            </a:pathLst>
          </a:cu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左右 23">
            <a:extLst>
              <a:ext uri="{FF2B5EF4-FFF2-40B4-BE49-F238E27FC236}">
                <a16:creationId xmlns:a16="http://schemas.microsoft.com/office/drawing/2014/main" id="{38A2E7B2-134A-40EF-A700-CEF66D64EEB1}"/>
              </a:ext>
            </a:extLst>
          </p:cNvPr>
          <p:cNvSpPr/>
          <p:nvPr/>
        </p:nvSpPr>
        <p:spPr>
          <a:xfrm>
            <a:off x="7909680" y="5772857"/>
            <a:ext cx="1930159" cy="414583"/>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E0068B9D-8526-45C5-B1B7-1ED918587BBC}"/>
              </a:ext>
            </a:extLst>
          </p:cNvPr>
          <p:cNvSpPr txBox="1"/>
          <p:nvPr/>
        </p:nvSpPr>
        <p:spPr>
          <a:xfrm>
            <a:off x="6205705" y="6367733"/>
            <a:ext cx="5630736" cy="1261884"/>
          </a:xfrm>
          <a:prstGeom prst="rect">
            <a:avLst/>
          </a:prstGeom>
          <a:solidFill>
            <a:schemeClr val="bg1">
              <a:alpha val="75000"/>
            </a:schemeClr>
          </a:solidFill>
        </p:spPr>
        <p:txBody>
          <a:bodyPr wrap="square" rtlCol="0">
            <a:spAutoFit/>
          </a:bodyPr>
          <a:lstStyle/>
          <a:p>
            <a:pPr algn="ctr"/>
            <a:r>
              <a:rPr kumimoji="1" lang="en-US" altLang="ja-JP" sz="3200" dirty="0">
                <a:solidFill>
                  <a:srgbClr val="CC6B9C"/>
                </a:solidFill>
              </a:rPr>
              <a:t>1</a:t>
            </a:r>
            <a:r>
              <a:rPr kumimoji="1" lang="ja-JP" altLang="en-US" sz="3200" dirty="0">
                <a:solidFill>
                  <a:srgbClr val="CC6B9C"/>
                </a:solidFill>
              </a:rPr>
              <a:t>か月で</a:t>
            </a:r>
            <a:endParaRPr kumimoji="1" lang="en-US" altLang="ja-JP" sz="3200" dirty="0">
              <a:solidFill>
                <a:srgbClr val="CC6B9C"/>
              </a:solidFill>
            </a:endParaRPr>
          </a:p>
          <a:p>
            <a:pPr algn="ctr"/>
            <a:r>
              <a:rPr kumimoji="1" lang="ja-JP" altLang="en-US" sz="4400" b="1" dirty="0">
                <a:solidFill>
                  <a:srgbClr val="CC6B9C"/>
                </a:solidFill>
              </a:rPr>
              <a:t>約</a:t>
            </a:r>
            <a:r>
              <a:rPr kumimoji="1" lang="en-US" altLang="ja-JP" sz="4400" b="1" dirty="0">
                <a:solidFill>
                  <a:srgbClr val="CC6B9C"/>
                </a:solidFill>
              </a:rPr>
              <a:t>2</a:t>
            </a:r>
            <a:r>
              <a:rPr kumimoji="1" lang="ja-JP" altLang="en-US" sz="4400" b="1" dirty="0">
                <a:solidFill>
                  <a:srgbClr val="CC6B9C"/>
                </a:solidFill>
              </a:rPr>
              <a:t>日分の差！</a:t>
            </a:r>
          </a:p>
        </p:txBody>
      </p:sp>
      <p:pic>
        <p:nvPicPr>
          <p:cNvPr id="27" name="図 26" descr="アイコン&#10;&#10;自動的に生成された説明">
            <a:extLst>
              <a:ext uri="{FF2B5EF4-FFF2-40B4-BE49-F238E27FC236}">
                <a16:creationId xmlns:a16="http://schemas.microsoft.com/office/drawing/2014/main" id="{4437EB19-7C57-4B75-8F3F-E942D94737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113981" y="8433611"/>
            <a:ext cx="607912" cy="607912"/>
          </a:xfrm>
          <a:prstGeom prst="rect">
            <a:avLst/>
          </a:prstGeom>
        </p:spPr>
      </p:pic>
    </p:spTree>
    <p:extLst>
      <p:ext uri="{BB962C8B-B14F-4D97-AF65-F5344CB8AC3E}">
        <p14:creationId xmlns:p14="http://schemas.microsoft.com/office/powerpoint/2010/main" val="1984129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31</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CECECE"/>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5F5F5F"/>
                </a:solidFill>
              </a:rPr>
              <a:t>2-4. Snipping Tool</a:t>
            </a:r>
          </a:p>
          <a:p>
            <a:r>
              <a:rPr kumimoji="1" lang="en-US" altLang="ja-JP" sz="2800" dirty="0">
                <a:solidFill>
                  <a:srgbClr val="CECECE"/>
                </a:solidFill>
              </a:rPr>
              <a:t>2-5. PowerPoint</a:t>
            </a:r>
          </a:p>
          <a:p>
            <a:r>
              <a:rPr kumimoji="1" lang="en-US" altLang="ja-JP" sz="2800" dirty="0">
                <a:solidFill>
                  <a:srgbClr val="CECECE"/>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1768757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en-US" altLang="ja-JP" dirty="0"/>
              <a:t>Snipping Tool</a:t>
            </a:r>
            <a:r>
              <a:rPr lang="ja-JP" altLang="en-US" dirty="0"/>
              <a:t>を活用して効率的・正確な情報伝達を！</a:t>
            </a:r>
            <a:endParaRPr lang="en-US" altLang="ja-JP" dirty="0"/>
          </a:p>
          <a:p>
            <a:pPr marL="0" indent="0">
              <a:buNone/>
            </a:pPr>
            <a:r>
              <a:rPr lang="ja-JP" altLang="en-US" dirty="0"/>
              <a:t>業務連絡をする際、皆さんはどのように情報を伝えていますか？</a:t>
            </a:r>
            <a:endParaRPr lang="en-US" altLang="ja-JP" dirty="0"/>
          </a:p>
          <a:p>
            <a:pPr marL="0" indent="0">
              <a:buNone/>
            </a:pPr>
            <a:r>
              <a:rPr lang="ja-JP" altLang="en-US" dirty="0"/>
              <a:t>「この案件なのですが</a:t>
            </a:r>
            <a:r>
              <a:rPr lang="en-US" altLang="ja-JP" dirty="0"/>
              <a:t>…</a:t>
            </a:r>
            <a:r>
              <a:rPr lang="ja-JP" altLang="en-US" dirty="0"/>
              <a:t>」と顧客名や製品名など文字を入力して伝えていませんか？</a:t>
            </a:r>
            <a:endParaRPr lang="en-US" altLang="ja-JP" dirty="0"/>
          </a:p>
          <a:p>
            <a:pPr marL="0" indent="0">
              <a:buNone/>
            </a:pPr>
            <a:r>
              <a:rPr lang="en-US" altLang="ja-JP" dirty="0"/>
              <a:t>Snipping Tool</a:t>
            </a:r>
            <a:r>
              <a:rPr lang="ja-JP" altLang="en-US" dirty="0"/>
              <a:t>を活用し、画像で情報を伝えましょう！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32</a:t>
            </a:fld>
            <a:endParaRPr kumimoji="1" lang="ja-JP" altLang="en-US"/>
          </a:p>
        </p:txBody>
      </p:sp>
      <p:sp>
        <p:nvSpPr>
          <p:cNvPr id="13" name="四角形: 対角を丸める 12">
            <a:extLst>
              <a:ext uri="{FF2B5EF4-FFF2-40B4-BE49-F238E27FC236}">
                <a16:creationId xmlns:a16="http://schemas.microsoft.com/office/drawing/2014/main" id="{A81A3FBA-1FDD-4A9C-B7BB-2542B5564B48}"/>
              </a:ext>
            </a:extLst>
          </p:cNvPr>
          <p:cNvSpPr/>
          <p:nvPr/>
        </p:nvSpPr>
        <p:spPr>
          <a:xfrm>
            <a:off x="599440" y="8456218"/>
            <a:ext cx="16443960" cy="891304"/>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bg1"/>
                </a:solidFill>
              </a:rPr>
              <a:t>画像で情報を伝えるメリット　①早い</a:t>
            </a:r>
            <a:r>
              <a:rPr kumimoji="1" lang="en-US" altLang="ja-JP" sz="2800" dirty="0">
                <a:solidFill>
                  <a:schemeClr val="bg1"/>
                </a:solidFill>
              </a:rPr>
              <a:t>  </a:t>
            </a:r>
            <a:r>
              <a:rPr kumimoji="1" lang="ja-JP" altLang="en-US" sz="2800" dirty="0">
                <a:solidFill>
                  <a:schemeClr val="bg1"/>
                </a:solidFill>
              </a:rPr>
              <a:t>②入力ミスによる情報誤発信のリスクヘッジ</a:t>
            </a:r>
            <a:endParaRPr kumimoji="1" lang="en-US" altLang="ja-JP" sz="2800" dirty="0">
              <a:solidFill>
                <a:schemeClr val="bg1"/>
              </a:solidFill>
            </a:endParaRPr>
          </a:p>
        </p:txBody>
      </p:sp>
      <p:sp>
        <p:nvSpPr>
          <p:cNvPr id="4" name="矢印: 右 3">
            <a:extLst>
              <a:ext uri="{FF2B5EF4-FFF2-40B4-BE49-F238E27FC236}">
                <a16:creationId xmlns:a16="http://schemas.microsoft.com/office/drawing/2014/main" id="{DCC3D956-4C43-4C26-B2B2-CF62D8B4D4C0}"/>
              </a:ext>
            </a:extLst>
          </p:cNvPr>
          <p:cNvSpPr/>
          <p:nvPr/>
        </p:nvSpPr>
        <p:spPr>
          <a:xfrm>
            <a:off x="6718301" y="6381114"/>
            <a:ext cx="2423160" cy="13106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descr="アイコン&#10;&#10;自動的に生成された説明">
            <a:extLst>
              <a:ext uri="{FF2B5EF4-FFF2-40B4-BE49-F238E27FC236}">
                <a16:creationId xmlns:a16="http://schemas.microsoft.com/office/drawing/2014/main" id="{6E6C5BA1-7638-4BDB-99EC-16A27C66B3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5036" y="8583626"/>
            <a:ext cx="607912" cy="607912"/>
          </a:xfrm>
          <a:prstGeom prst="rect">
            <a:avLst/>
          </a:prstGeom>
        </p:spPr>
      </p:pic>
      <p:pic>
        <p:nvPicPr>
          <p:cNvPr id="17" name="図 16" descr="図形&#10;&#10;低い精度で自動的に生成された説明">
            <a:extLst>
              <a:ext uri="{FF2B5EF4-FFF2-40B4-BE49-F238E27FC236}">
                <a16:creationId xmlns:a16="http://schemas.microsoft.com/office/drawing/2014/main" id="{A136E8EE-B7AA-4E26-9395-C6A881CDD800}"/>
              </a:ext>
            </a:extLst>
          </p:cNvPr>
          <p:cNvPicPr>
            <a:picLocks noChangeAspect="1"/>
          </p:cNvPicPr>
          <p:nvPr/>
        </p:nvPicPr>
        <p:blipFill rotWithShape="1">
          <a:blip r:embed="rId3" cstate="email">
            <a:duotone>
              <a:prstClr val="black"/>
              <a:srgbClr val="30A3B3">
                <a:tint val="45000"/>
                <a:satMod val="400000"/>
              </a:srgbClr>
            </a:duotone>
            <a:alphaModFix amt="63000"/>
            <a:extLst>
              <a:ext uri="{BEBA8EAE-BF5A-486C-A8C5-ECC9F3942E4B}">
                <a14:imgProps xmlns:a14="http://schemas.microsoft.com/office/drawing/2010/main">
                  <a14:imgLayer r:embed="rId4">
                    <a14:imgEffect>
                      <a14:colorTemperature colorTemp="6300"/>
                    </a14:imgEffect>
                  </a14:imgLayer>
                </a14:imgProps>
              </a:ext>
              <a:ext uri="{28A0092B-C50C-407E-A947-70E740481C1C}">
                <a14:useLocalDpi xmlns:a14="http://schemas.microsoft.com/office/drawing/2010/main"/>
              </a:ext>
            </a:extLst>
          </a:blip>
          <a:srcRect/>
          <a:stretch/>
        </p:blipFill>
        <p:spPr>
          <a:xfrm>
            <a:off x="2855058" y="6067804"/>
            <a:ext cx="3028052" cy="1896768"/>
          </a:xfrm>
          <a:prstGeom prst="rect">
            <a:avLst/>
          </a:prstGeom>
          <a:noFill/>
        </p:spPr>
      </p:pic>
      <p:sp>
        <p:nvSpPr>
          <p:cNvPr id="21" name="テキスト ボックス 20">
            <a:extLst>
              <a:ext uri="{FF2B5EF4-FFF2-40B4-BE49-F238E27FC236}">
                <a16:creationId xmlns:a16="http://schemas.microsoft.com/office/drawing/2014/main" id="{6F6144AA-F378-4D36-832A-44C1A930945C}"/>
              </a:ext>
            </a:extLst>
          </p:cNvPr>
          <p:cNvSpPr txBox="1"/>
          <p:nvPr/>
        </p:nvSpPr>
        <p:spPr>
          <a:xfrm>
            <a:off x="2311094" y="6464227"/>
            <a:ext cx="2767489" cy="369332"/>
          </a:xfrm>
          <a:prstGeom prst="rect">
            <a:avLst/>
          </a:prstGeom>
          <a:noFill/>
        </p:spPr>
        <p:txBody>
          <a:bodyPr wrap="square">
            <a:spAutoFit/>
          </a:bodyPr>
          <a:lstStyle/>
          <a:p>
            <a:r>
              <a:rPr lang="ja-JP" altLang="en-US" dirty="0"/>
              <a:t>＼ｶﾁｬｶﾁｬｶﾁｬ ﾀｰﾝ！／</a:t>
            </a:r>
          </a:p>
        </p:txBody>
      </p:sp>
      <p:pic>
        <p:nvPicPr>
          <p:cNvPr id="6" name="図 5" descr="アイコン&#10;&#10;自動的に生成された説明">
            <a:extLst>
              <a:ext uri="{FF2B5EF4-FFF2-40B4-BE49-F238E27FC236}">
                <a16:creationId xmlns:a16="http://schemas.microsoft.com/office/drawing/2014/main" id="{14EF0AA7-0CEE-4B07-8785-2B6667668C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53650" y="6208885"/>
            <a:ext cx="1759413" cy="1759413"/>
          </a:xfrm>
          <a:prstGeom prst="rect">
            <a:avLst/>
          </a:prstGeom>
        </p:spPr>
      </p:pic>
      <p:pic>
        <p:nvPicPr>
          <p:cNvPr id="8" name="図 7" descr="シャツ, 光 が含まれている画像&#10;&#10;自動的に生成された説明">
            <a:extLst>
              <a:ext uri="{FF2B5EF4-FFF2-40B4-BE49-F238E27FC236}">
                <a16:creationId xmlns:a16="http://schemas.microsoft.com/office/drawing/2014/main" id="{A8913A32-61EF-4FAD-AD44-055C872194F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442762" y="6229358"/>
            <a:ext cx="1737826" cy="1737826"/>
          </a:xfrm>
          <a:prstGeom prst="rect">
            <a:avLst/>
          </a:prstGeom>
        </p:spPr>
      </p:pic>
      <p:pic>
        <p:nvPicPr>
          <p:cNvPr id="23" name="グラフィックス 22" descr="右矢印 単色塗りつぶし">
            <a:extLst>
              <a:ext uri="{FF2B5EF4-FFF2-40B4-BE49-F238E27FC236}">
                <a16:creationId xmlns:a16="http://schemas.microsoft.com/office/drawing/2014/main" id="{0B5CCB11-3B64-4EB5-9355-14598A4C84F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2087226" y="6641071"/>
            <a:ext cx="1333950" cy="914400"/>
          </a:xfrm>
          <a:prstGeom prst="rect">
            <a:avLst/>
          </a:prstGeom>
        </p:spPr>
      </p:pic>
      <p:pic>
        <p:nvPicPr>
          <p:cNvPr id="25" name="図 24" descr="アイコン&#10;&#10;自動的に生成された説明">
            <a:extLst>
              <a:ext uri="{FF2B5EF4-FFF2-40B4-BE49-F238E27FC236}">
                <a16:creationId xmlns:a16="http://schemas.microsoft.com/office/drawing/2014/main" id="{C8E06189-DEE6-4D6C-B1C0-4336BA8CD66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154037" y="5774651"/>
            <a:ext cx="1047750" cy="1047750"/>
          </a:xfrm>
          <a:prstGeom prst="rect">
            <a:avLst/>
          </a:prstGeom>
        </p:spPr>
      </p:pic>
    </p:spTree>
    <p:extLst>
      <p:ext uri="{BB962C8B-B14F-4D97-AF65-F5344CB8AC3E}">
        <p14:creationId xmlns:p14="http://schemas.microsoft.com/office/powerpoint/2010/main" val="223311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en-US" altLang="ja-JP" dirty="0"/>
              <a:t>Snipping Tool</a:t>
            </a:r>
            <a:r>
              <a:rPr lang="ja-JP" altLang="en-US" dirty="0"/>
              <a:t>の使い方</a:t>
            </a:r>
            <a:endParaRPr lang="en-US" altLang="ja-JP" dirty="0"/>
          </a:p>
          <a:p>
            <a:pPr marL="514350" indent="-514350">
              <a:buFont typeface="+mj-lt"/>
              <a:buAutoNum type="arabicPeriod"/>
            </a:pPr>
            <a:r>
              <a:rPr lang="ja-JP" altLang="en-US" dirty="0"/>
              <a:t>起動する</a:t>
            </a:r>
            <a:endParaRPr lang="en-US" altLang="ja-JP" dirty="0"/>
          </a:p>
          <a:p>
            <a:pPr>
              <a:buFont typeface="Arial" panose="020B0604020202020204" pitchFamily="34" charset="0"/>
              <a:buChar char="•"/>
            </a:pPr>
            <a:r>
              <a:rPr lang="ja-JP" altLang="en-US" dirty="0"/>
              <a:t>ショートカットキー </a:t>
            </a:r>
            <a:r>
              <a:rPr lang="en-US" altLang="ja-JP" dirty="0"/>
              <a:t>[</a:t>
            </a:r>
            <a:r>
              <a:rPr lang="ja-JP" altLang="en-US" dirty="0"/>
              <a:t> </a:t>
            </a:r>
            <a:r>
              <a:rPr lang="en-US" altLang="ja-JP" dirty="0"/>
              <a:t>windows + Shift + S ]</a:t>
            </a:r>
            <a:r>
              <a:rPr lang="ja-JP" altLang="en-US" dirty="0"/>
              <a:t>もしくはタスクバーより起動</a:t>
            </a:r>
            <a:r>
              <a:rPr lang="en-US" altLang="ja-JP" dirty="0"/>
              <a:t> </a:t>
            </a:r>
          </a:p>
          <a:p>
            <a:pPr>
              <a:buFont typeface="Arial" panose="020B0604020202020204" pitchFamily="34" charset="0"/>
              <a:buChar char="•"/>
            </a:pPr>
            <a:r>
              <a:rPr lang="ja-JP" altLang="en-US" dirty="0"/>
              <a:t>機能性・操作性が劣るため、旧式のアプリを使用しないように注意</a:t>
            </a: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33</a:t>
            </a:fld>
            <a:endParaRPr kumimoji="1" lang="ja-JP" altLang="en-US"/>
          </a:p>
        </p:txBody>
      </p:sp>
      <p:pic>
        <p:nvPicPr>
          <p:cNvPr id="3" name="図 2">
            <a:extLst>
              <a:ext uri="{FF2B5EF4-FFF2-40B4-BE49-F238E27FC236}">
                <a16:creationId xmlns:a16="http://schemas.microsoft.com/office/drawing/2014/main" id="{3F59D12B-68B8-4A22-B203-A6F024308690}"/>
              </a:ext>
            </a:extLst>
          </p:cNvPr>
          <p:cNvPicPr>
            <a:picLocks noChangeAspect="1"/>
          </p:cNvPicPr>
          <p:nvPr/>
        </p:nvPicPr>
        <p:blipFill>
          <a:blip r:embed="rId2"/>
          <a:stretch>
            <a:fillRect/>
          </a:stretch>
        </p:blipFill>
        <p:spPr>
          <a:xfrm>
            <a:off x="8294763" y="5982507"/>
            <a:ext cx="3104757" cy="3092186"/>
          </a:xfrm>
          <a:prstGeom prst="rect">
            <a:avLst/>
          </a:prstGeom>
        </p:spPr>
      </p:pic>
      <p:pic>
        <p:nvPicPr>
          <p:cNvPr id="5" name="図 4">
            <a:extLst>
              <a:ext uri="{FF2B5EF4-FFF2-40B4-BE49-F238E27FC236}">
                <a16:creationId xmlns:a16="http://schemas.microsoft.com/office/drawing/2014/main" id="{8CAC5B28-6683-4238-B60C-64D396735384}"/>
              </a:ext>
            </a:extLst>
          </p:cNvPr>
          <p:cNvPicPr>
            <a:picLocks noChangeAspect="1"/>
          </p:cNvPicPr>
          <p:nvPr/>
        </p:nvPicPr>
        <p:blipFill>
          <a:blip r:embed="rId3"/>
          <a:stretch>
            <a:fillRect/>
          </a:stretch>
        </p:blipFill>
        <p:spPr>
          <a:xfrm>
            <a:off x="12056131" y="6045357"/>
            <a:ext cx="3589533" cy="3126367"/>
          </a:xfrm>
          <a:prstGeom prst="rect">
            <a:avLst/>
          </a:prstGeom>
        </p:spPr>
      </p:pic>
      <p:sp>
        <p:nvSpPr>
          <p:cNvPr id="6" name="乗算記号 5">
            <a:extLst>
              <a:ext uri="{FF2B5EF4-FFF2-40B4-BE49-F238E27FC236}">
                <a16:creationId xmlns:a16="http://schemas.microsoft.com/office/drawing/2014/main" id="{9F639E98-8709-45A4-8EBB-C620545B7395}"/>
              </a:ext>
            </a:extLst>
          </p:cNvPr>
          <p:cNvSpPr/>
          <p:nvPr/>
        </p:nvSpPr>
        <p:spPr>
          <a:xfrm>
            <a:off x="6462908" y="4983481"/>
            <a:ext cx="6446520" cy="4662868"/>
          </a:xfrm>
          <a:prstGeom prst="mathMultiply">
            <a:avLst/>
          </a:prstGeom>
          <a:solidFill>
            <a:srgbClr val="CC6B9C">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円: 塗りつぶしなし 6">
            <a:extLst>
              <a:ext uri="{FF2B5EF4-FFF2-40B4-BE49-F238E27FC236}">
                <a16:creationId xmlns:a16="http://schemas.microsoft.com/office/drawing/2014/main" id="{2C16DAE4-21BD-40F0-9CF9-C8F56500F146}"/>
              </a:ext>
            </a:extLst>
          </p:cNvPr>
          <p:cNvSpPr/>
          <p:nvPr/>
        </p:nvSpPr>
        <p:spPr>
          <a:xfrm>
            <a:off x="12056131" y="5375623"/>
            <a:ext cx="3589533" cy="3638129"/>
          </a:xfrm>
          <a:prstGeom prst="donut">
            <a:avLst/>
          </a:prstGeom>
          <a:solidFill>
            <a:srgbClr val="CC6B9C">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80111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507460" cy="7327684"/>
          </a:xfrm>
        </p:spPr>
        <p:txBody>
          <a:bodyPr anchor="t">
            <a:normAutofit/>
          </a:bodyPr>
          <a:lstStyle/>
          <a:p>
            <a:r>
              <a:rPr lang="en-US" altLang="ja-JP" dirty="0"/>
              <a:t>Snipping Tool</a:t>
            </a:r>
            <a:r>
              <a:rPr lang="ja-JP" altLang="en-US" dirty="0"/>
              <a:t>の使い方</a:t>
            </a:r>
            <a:endParaRPr lang="en-US" altLang="ja-JP" dirty="0"/>
          </a:p>
          <a:p>
            <a:pPr marL="514350" indent="-514350">
              <a:buFont typeface="+mj-lt"/>
              <a:buAutoNum type="arabicPeriod" startAt="2"/>
            </a:pPr>
            <a:r>
              <a:rPr lang="ja-JP" altLang="en-US" dirty="0"/>
              <a:t>新規作成</a:t>
            </a:r>
            <a:endParaRPr lang="en-US" altLang="ja-JP" dirty="0"/>
          </a:p>
          <a:p>
            <a:pPr marL="0" indent="0">
              <a:buNone/>
            </a:pPr>
            <a:r>
              <a:rPr lang="ja-JP" altLang="en-US" dirty="0"/>
              <a:t>　</a:t>
            </a:r>
            <a:r>
              <a:rPr lang="ja-JP" altLang="en-US" dirty="0">
                <a:solidFill>
                  <a:srgbClr val="444E53"/>
                </a:solidFill>
                <a:latin typeface="Avenir"/>
              </a:rPr>
              <a:t>　</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34</a:t>
            </a:fld>
            <a:endParaRPr kumimoji="1" lang="ja-JP" altLang="en-US"/>
          </a:p>
        </p:txBody>
      </p:sp>
      <p:sp>
        <p:nvSpPr>
          <p:cNvPr id="13" name="四角形: 角を丸くする 12">
            <a:extLst>
              <a:ext uri="{FF2B5EF4-FFF2-40B4-BE49-F238E27FC236}">
                <a16:creationId xmlns:a16="http://schemas.microsoft.com/office/drawing/2014/main" id="{A61D3B35-54FD-432C-9A93-B5F6FC7D74A4}"/>
              </a:ext>
            </a:extLst>
          </p:cNvPr>
          <p:cNvSpPr/>
          <p:nvPr/>
        </p:nvSpPr>
        <p:spPr>
          <a:xfrm>
            <a:off x="904240" y="3482537"/>
            <a:ext cx="8125460" cy="5619675"/>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3200" u="sng" dirty="0">
                <a:solidFill>
                  <a:srgbClr val="5F5F5F"/>
                </a:solidFill>
              </a:rPr>
              <a:t>①ショートカットキーで起動した場合</a:t>
            </a:r>
            <a:endParaRPr kumimoji="1" lang="en-US" altLang="ja-JP" sz="3200" u="sng" dirty="0">
              <a:solidFill>
                <a:srgbClr val="5F5F5F"/>
              </a:solidFill>
            </a:endParaRPr>
          </a:p>
          <a:p>
            <a:r>
              <a:rPr kumimoji="1" lang="ja-JP" altLang="en-US" sz="3200" dirty="0">
                <a:solidFill>
                  <a:srgbClr val="5F5F5F"/>
                </a:solidFill>
              </a:rPr>
              <a:t>→いずれかのアイコン選択して新規作成</a:t>
            </a:r>
          </a:p>
        </p:txBody>
      </p:sp>
      <p:sp>
        <p:nvSpPr>
          <p:cNvPr id="14" name="四角形: 角を丸くする 13">
            <a:extLst>
              <a:ext uri="{FF2B5EF4-FFF2-40B4-BE49-F238E27FC236}">
                <a16:creationId xmlns:a16="http://schemas.microsoft.com/office/drawing/2014/main" id="{1BE80CE2-A822-4CA0-AE55-E4C0ABAB3D5C}"/>
              </a:ext>
            </a:extLst>
          </p:cNvPr>
          <p:cNvSpPr/>
          <p:nvPr/>
        </p:nvSpPr>
        <p:spPr>
          <a:xfrm>
            <a:off x="9286240" y="3482537"/>
            <a:ext cx="8125460" cy="5619675"/>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3200" u="sng" dirty="0">
                <a:solidFill>
                  <a:srgbClr val="5F5F5F"/>
                </a:solidFill>
              </a:rPr>
              <a:t>②タスクバーより起動した場合</a:t>
            </a:r>
            <a:endParaRPr kumimoji="1" lang="en-US" altLang="ja-JP" sz="3200" u="sng" dirty="0">
              <a:solidFill>
                <a:srgbClr val="5F5F5F"/>
              </a:solidFill>
            </a:endParaRPr>
          </a:p>
          <a:p>
            <a:r>
              <a:rPr kumimoji="1" lang="ja-JP" altLang="en-US" sz="3200" dirty="0">
                <a:solidFill>
                  <a:srgbClr val="5F5F5F"/>
                </a:solidFill>
              </a:rPr>
              <a:t>　→左上の新規作成をクリック</a:t>
            </a:r>
          </a:p>
        </p:txBody>
      </p:sp>
      <p:pic>
        <p:nvPicPr>
          <p:cNvPr id="1026" name="Picture 2">
            <a:extLst>
              <a:ext uri="{FF2B5EF4-FFF2-40B4-BE49-F238E27FC236}">
                <a16:creationId xmlns:a16="http://schemas.microsoft.com/office/drawing/2014/main" id="{A5E69F10-E981-46D0-8E86-D249F7DD7B9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81141" y="5480808"/>
            <a:ext cx="5553075" cy="2524125"/>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95E9F4B4-5AF6-4942-AC27-9E5ABCF022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57806" y="5252208"/>
            <a:ext cx="4182328" cy="3295800"/>
          </a:xfrm>
          <a:prstGeom prst="rect">
            <a:avLst/>
          </a:prstGeom>
        </p:spPr>
      </p:pic>
      <p:sp>
        <p:nvSpPr>
          <p:cNvPr id="16" name="矢印: 右 15">
            <a:extLst>
              <a:ext uri="{FF2B5EF4-FFF2-40B4-BE49-F238E27FC236}">
                <a16:creationId xmlns:a16="http://schemas.microsoft.com/office/drawing/2014/main" id="{BD92595A-A862-4CB6-B8CB-B42660ECEBCD}"/>
              </a:ext>
            </a:extLst>
          </p:cNvPr>
          <p:cNvSpPr/>
          <p:nvPr/>
        </p:nvSpPr>
        <p:spPr>
          <a:xfrm rot="18518633">
            <a:off x="2474485" y="6313990"/>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E5E15A12-3A7F-40B9-A0C1-6AC90582725E}"/>
              </a:ext>
            </a:extLst>
          </p:cNvPr>
          <p:cNvSpPr/>
          <p:nvPr/>
        </p:nvSpPr>
        <p:spPr>
          <a:xfrm rot="18518633">
            <a:off x="10789384" y="5909157"/>
            <a:ext cx="746761" cy="362569"/>
          </a:xfrm>
          <a:prstGeom prst="rightArrow">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8951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Snipping Tool</a:t>
            </a:r>
            <a:r>
              <a:rPr lang="ja-JP" altLang="en-US" dirty="0"/>
              <a:t>の使い方</a:t>
            </a:r>
            <a:endParaRPr lang="en-US" altLang="ja-JP" dirty="0"/>
          </a:p>
          <a:p>
            <a:pPr marL="514350" indent="-514350">
              <a:buFont typeface="+mj-lt"/>
              <a:buAutoNum type="arabicPeriod" startAt="3"/>
            </a:pPr>
            <a:r>
              <a:rPr lang="ja-JP" altLang="en-US" dirty="0"/>
              <a:t>撮影する範囲をアイコンより選択し、画面をクリック</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35</a:t>
            </a:fld>
            <a:endParaRPr kumimoji="1" lang="ja-JP" altLang="en-US"/>
          </a:p>
        </p:txBody>
      </p:sp>
      <p:sp>
        <p:nvSpPr>
          <p:cNvPr id="8" name="四角形: 対角を丸める 7">
            <a:extLst>
              <a:ext uri="{FF2B5EF4-FFF2-40B4-BE49-F238E27FC236}">
                <a16:creationId xmlns:a16="http://schemas.microsoft.com/office/drawing/2014/main" id="{FD4E851F-5733-4E75-A0A9-42001B961F45}"/>
              </a:ext>
            </a:extLst>
          </p:cNvPr>
          <p:cNvSpPr/>
          <p:nvPr/>
        </p:nvSpPr>
        <p:spPr>
          <a:xfrm>
            <a:off x="800100" y="8093261"/>
            <a:ext cx="16243300" cy="809069"/>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kumimoji="1" lang="ja-JP" altLang="en-US" sz="2800" dirty="0">
                <a:solidFill>
                  <a:schemeClr val="bg1"/>
                </a:solidFill>
              </a:rPr>
              <a:t>撮影したタイミングでコピーされるため、保存せずにドキュメントなどへの貼り付けが可能</a:t>
            </a:r>
            <a:endParaRPr kumimoji="1" lang="en-US" altLang="ja-JP" sz="2800" dirty="0">
              <a:solidFill>
                <a:schemeClr val="bg1"/>
              </a:solidFill>
            </a:endParaRPr>
          </a:p>
        </p:txBody>
      </p:sp>
      <p:pic>
        <p:nvPicPr>
          <p:cNvPr id="13" name="Picture 2">
            <a:extLst>
              <a:ext uri="{FF2B5EF4-FFF2-40B4-BE49-F238E27FC236}">
                <a16:creationId xmlns:a16="http://schemas.microsoft.com/office/drawing/2014/main" id="{C31B5755-E874-47C0-B787-68509F387FB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9002"/>
          <a:stretch/>
        </p:blipFill>
        <p:spPr bwMode="auto">
          <a:xfrm>
            <a:off x="1137287" y="3891591"/>
            <a:ext cx="7458075" cy="3725384"/>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descr="アイコン&#10;&#10;自動的に生成された説明">
            <a:extLst>
              <a:ext uri="{FF2B5EF4-FFF2-40B4-BE49-F238E27FC236}">
                <a16:creationId xmlns:a16="http://schemas.microsoft.com/office/drawing/2014/main" id="{03B6F860-F435-4076-A33F-0F8CE14D12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4673" y="8194754"/>
            <a:ext cx="607912" cy="607912"/>
          </a:xfrm>
          <a:prstGeom prst="rect">
            <a:avLst/>
          </a:prstGeom>
        </p:spPr>
      </p:pic>
      <p:sp>
        <p:nvSpPr>
          <p:cNvPr id="25" name="四角形: 角を丸くする 24">
            <a:extLst>
              <a:ext uri="{FF2B5EF4-FFF2-40B4-BE49-F238E27FC236}">
                <a16:creationId xmlns:a16="http://schemas.microsoft.com/office/drawing/2014/main" id="{8E64931C-5532-4F84-B389-9A0DEEADEA94}"/>
              </a:ext>
            </a:extLst>
          </p:cNvPr>
          <p:cNvSpPr/>
          <p:nvPr/>
        </p:nvSpPr>
        <p:spPr>
          <a:xfrm>
            <a:off x="9144001" y="3891591"/>
            <a:ext cx="7899400" cy="809069"/>
          </a:xfrm>
          <a:prstGeom prst="round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ja-JP" altLang="en-US" sz="3200" dirty="0">
                <a:solidFill>
                  <a:srgbClr val="5F5F5F"/>
                </a:solidFill>
              </a:rPr>
              <a:t>範囲を指定（トリミング）して保存</a:t>
            </a:r>
          </a:p>
        </p:txBody>
      </p:sp>
      <p:sp>
        <p:nvSpPr>
          <p:cNvPr id="29" name="四角形: 角を丸くする 28">
            <a:extLst>
              <a:ext uri="{FF2B5EF4-FFF2-40B4-BE49-F238E27FC236}">
                <a16:creationId xmlns:a16="http://schemas.microsoft.com/office/drawing/2014/main" id="{EA60A361-5CB0-4629-9320-67D2DCA38439}"/>
              </a:ext>
            </a:extLst>
          </p:cNvPr>
          <p:cNvSpPr/>
          <p:nvPr/>
        </p:nvSpPr>
        <p:spPr>
          <a:xfrm>
            <a:off x="9144001" y="4850151"/>
            <a:ext cx="7899400" cy="809069"/>
          </a:xfrm>
          <a:prstGeom prst="round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ja-JP" altLang="en-US" sz="3200" dirty="0">
                <a:solidFill>
                  <a:srgbClr val="5F5F5F"/>
                </a:solidFill>
              </a:rPr>
              <a:t>自由切り取り</a:t>
            </a:r>
          </a:p>
        </p:txBody>
      </p:sp>
      <p:sp>
        <p:nvSpPr>
          <p:cNvPr id="30" name="四角形: 角を丸くする 29">
            <a:extLst>
              <a:ext uri="{FF2B5EF4-FFF2-40B4-BE49-F238E27FC236}">
                <a16:creationId xmlns:a16="http://schemas.microsoft.com/office/drawing/2014/main" id="{A912F97D-3A7B-4044-BE11-DB8BB2E98F03}"/>
              </a:ext>
            </a:extLst>
          </p:cNvPr>
          <p:cNvSpPr/>
          <p:nvPr/>
        </p:nvSpPr>
        <p:spPr>
          <a:xfrm>
            <a:off x="9144001" y="5808711"/>
            <a:ext cx="7899400" cy="809069"/>
          </a:xfrm>
          <a:prstGeom prst="round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ja-JP" altLang="en-US" sz="3200" dirty="0">
                <a:solidFill>
                  <a:srgbClr val="CC6B9C"/>
                </a:solidFill>
              </a:rPr>
              <a:t>画面全体をそのまま保存（推奨）</a:t>
            </a:r>
          </a:p>
        </p:txBody>
      </p:sp>
      <p:sp>
        <p:nvSpPr>
          <p:cNvPr id="31" name="四角形: 角を丸くする 30">
            <a:extLst>
              <a:ext uri="{FF2B5EF4-FFF2-40B4-BE49-F238E27FC236}">
                <a16:creationId xmlns:a16="http://schemas.microsoft.com/office/drawing/2014/main" id="{72709ED7-1D1B-4CFA-A027-06BD7BDB8A45}"/>
              </a:ext>
            </a:extLst>
          </p:cNvPr>
          <p:cNvSpPr/>
          <p:nvPr/>
        </p:nvSpPr>
        <p:spPr>
          <a:xfrm>
            <a:off x="9144001" y="6767272"/>
            <a:ext cx="7899400" cy="809069"/>
          </a:xfrm>
          <a:prstGeom prst="roundRect">
            <a:avLst/>
          </a:prstGeom>
          <a:no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en-US" altLang="ja-JP" sz="3200" dirty="0">
                <a:solidFill>
                  <a:srgbClr val="5F5F5F"/>
                </a:solidFill>
              </a:rPr>
              <a:t>2</a:t>
            </a:r>
            <a:r>
              <a:rPr kumimoji="1" lang="ja-JP" altLang="en-US" sz="3200" dirty="0">
                <a:solidFill>
                  <a:srgbClr val="5F5F5F"/>
                </a:solidFill>
              </a:rPr>
              <a:t>画面を</a:t>
            </a:r>
            <a:r>
              <a:rPr kumimoji="1" lang="en-US" altLang="ja-JP" sz="3200" dirty="0">
                <a:solidFill>
                  <a:srgbClr val="5F5F5F"/>
                </a:solidFill>
              </a:rPr>
              <a:t>1</a:t>
            </a:r>
            <a:r>
              <a:rPr kumimoji="1" lang="ja-JP" altLang="en-US" sz="3200" dirty="0">
                <a:solidFill>
                  <a:srgbClr val="5F5F5F"/>
                </a:solidFill>
              </a:rPr>
              <a:t>枚の画像で保存</a:t>
            </a:r>
          </a:p>
        </p:txBody>
      </p:sp>
      <p:pic>
        <p:nvPicPr>
          <p:cNvPr id="33" name="グラフィックス 32" descr="バッジ 1 単色塗りつぶし">
            <a:extLst>
              <a:ext uri="{FF2B5EF4-FFF2-40B4-BE49-F238E27FC236}">
                <a16:creationId xmlns:a16="http://schemas.microsoft.com/office/drawing/2014/main" id="{ED5A07CB-4BB0-4036-A996-46D12D0EBBC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248140" y="3906623"/>
            <a:ext cx="776232" cy="776232"/>
          </a:xfrm>
          <a:prstGeom prst="rect">
            <a:avLst/>
          </a:prstGeom>
        </p:spPr>
      </p:pic>
      <p:pic>
        <p:nvPicPr>
          <p:cNvPr id="35" name="グラフィックス 34" descr="バッジ 単色塗りつぶし">
            <a:extLst>
              <a:ext uri="{FF2B5EF4-FFF2-40B4-BE49-F238E27FC236}">
                <a16:creationId xmlns:a16="http://schemas.microsoft.com/office/drawing/2014/main" id="{142AC368-C133-4662-9DCC-A0B257688193}"/>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248140" y="4872947"/>
            <a:ext cx="776232" cy="776232"/>
          </a:xfrm>
          <a:prstGeom prst="rect">
            <a:avLst/>
          </a:prstGeom>
        </p:spPr>
      </p:pic>
      <p:pic>
        <p:nvPicPr>
          <p:cNvPr id="37" name="グラフィックス 36" descr="バッジ 3 単色塗りつぶし">
            <a:extLst>
              <a:ext uri="{FF2B5EF4-FFF2-40B4-BE49-F238E27FC236}">
                <a16:creationId xmlns:a16="http://schemas.microsoft.com/office/drawing/2014/main" id="{9E3C27D1-30B1-4A63-932C-86CDE86A09D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248140" y="5839271"/>
            <a:ext cx="776232" cy="776232"/>
          </a:xfrm>
          <a:prstGeom prst="rect">
            <a:avLst/>
          </a:prstGeom>
        </p:spPr>
      </p:pic>
      <p:pic>
        <p:nvPicPr>
          <p:cNvPr id="39" name="グラフィックス 38" descr="バッジ 4 単色塗りつぶし">
            <a:extLst>
              <a:ext uri="{FF2B5EF4-FFF2-40B4-BE49-F238E27FC236}">
                <a16:creationId xmlns:a16="http://schemas.microsoft.com/office/drawing/2014/main" id="{93525AEA-6D8D-4C46-8082-085AEE126DF7}"/>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248140" y="6805594"/>
            <a:ext cx="776232" cy="776232"/>
          </a:xfrm>
          <a:prstGeom prst="rect">
            <a:avLst/>
          </a:prstGeom>
        </p:spPr>
      </p:pic>
      <p:pic>
        <p:nvPicPr>
          <p:cNvPr id="41" name="グラフィックス 40" descr="バッジ 1 枠線">
            <a:extLst>
              <a:ext uri="{FF2B5EF4-FFF2-40B4-BE49-F238E27FC236}">
                <a16:creationId xmlns:a16="http://schemas.microsoft.com/office/drawing/2014/main" id="{32B7125A-48DA-4F6A-ABEA-70FBDAC5140F}"/>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467145" y="4942001"/>
            <a:ext cx="752844" cy="752844"/>
          </a:xfrm>
          <a:prstGeom prst="rect">
            <a:avLst/>
          </a:prstGeom>
        </p:spPr>
      </p:pic>
      <p:pic>
        <p:nvPicPr>
          <p:cNvPr id="43" name="グラフィックス 42" descr="バッジ 枠線">
            <a:extLst>
              <a:ext uri="{FF2B5EF4-FFF2-40B4-BE49-F238E27FC236}">
                <a16:creationId xmlns:a16="http://schemas.microsoft.com/office/drawing/2014/main" id="{324C0BA6-6870-43C1-A24C-90D42495D48C}"/>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3497451" y="4942001"/>
            <a:ext cx="752844" cy="752844"/>
          </a:xfrm>
          <a:prstGeom prst="rect">
            <a:avLst/>
          </a:prstGeom>
        </p:spPr>
      </p:pic>
      <p:pic>
        <p:nvPicPr>
          <p:cNvPr id="45" name="グラフィックス 44" descr="バッジ 3 枠線">
            <a:extLst>
              <a:ext uri="{FF2B5EF4-FFF2-40B4-BE49-F238E27FC236}">
                <a16:creationId xmlns:a16="http://schemas.microsoft.com/office/drawing/2014/main" id="{2C668A87-2FB0-4903-B13C-FE667DFFDAEA}"/>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4527757" y="4942001"/>
            <a:ext cx="752844" cy="752844"/>
          </a:xfrm>
          <a:prstGeom prst="rect">
            <a:avLst/>
          </a:prstGeom>
        </p:spPr>
      </p:pic>
      <p:pic>
        <p:nvPicPr>
          <p:cNvPr id="47" name="グラフィックス 46" descr="バッジ 4 枠線">
            <a:extLst>
              <a:ext uri="{FF2B5EF4-FFF2-40B4-BE49-F238E27FC236}">
                <a16:creationId xmlns:a16="http://schemas.microsoft.com/office/drawing/2014/main" id="{4391D5E8-26E8-4A29-9DB4-A9118704FE5A}"/>
              </a:ext>
            </a:extLst>
          </p:cNvPr>
          <p:cNvPicPr>
            <a:picLocks noChangeAspect="1"/>
          </p:cNvPicPr>
          <p:nvPr/>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5558064" y="4942001"/>
            <a:ext cx="752844" cy="752844"/>
          </a:xfrm>
          <a:prstGeom prst="rect">
            <a:avLst/>
          </a:prstGeom>
        </p:spPr>
      </p:pic>
    </p:spTree>
    <p:extLst>
      <p:ext uri="{BB962C8B-B14F-4D97-AF65-F5344CB8AC3E}">
        <p14:creationId xmlns:p14="http://schemas.microsoft.com/office/powerpoint/2010/main" val="1283263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Snipping Tool</a:t>
            </a:r>
            <a:r>
              <a:rPr lang="ja-JP" altLang="en-US" dirty="0"/>
              <a:t>の使い方</a:t>
            </a:r>
            <a:endParaRPr lang="en-US" altLang="ja-JP" dirty="0"/>
          </a:p>
          <a:p>
            <a:pPr marL="514350" indent="-514350">
              <a:buFont typeface="+mj-lt"/>
              <a:buAutoNum type="arabicPeriod" startAt="4"/>
            </a:pPr>
            <a:r>
              <a:rPr lang="ja-JP" altLang="en-US" dirty="0"/>
              <a:t>必要に応じて加工（ペンによる書き込み・トリミングなど）</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36</a:t>
            </a:fld>
            <a:endParaRPr kumimoji="1" lang="ja-JP" altLang="en-US"/>
          </a:p>
        </p:txBody>
      </p:sp>
      <p:pic>
        <p:nvPicPr>
          <p:cNvPr id="3" name="図 2">
            <a:extLst>
              <a:ext uri="{FF2B5EF4-FFF2-40B4-BE49-F238E27FC236}">
                <a16:creationId xmlns:a16="http://schemas.microsoft.com/office/drawing/2014/main" id="{73B282AF-48BF-4EC8-8AE1-A8A7C214D9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9553" y="3793900"/>
            <a:ext cx="7639443" cy="6020109"/>
          </a:xfrm>
          <a:prstGeom prst="rect">
            <a:avLst/>
          </a:prstGeom>
        </p:spPr>
      </p:pic>
      <p:sp>
        <p:nvSpPr>
          <p:cNvPr id="14" name="楕円 13">
            <a:extLst>
              <a:ext uri="{FF2B5EF4-FFF2-40B4-BE49-F238E27FC236}">
                <a16:creationId xmlns:a16="http://schemas.microsoft.com/office/drawing/2014/main" id="{7B9D5CF5-BFF3-4125-9CF3-9A7D976CDB6E}"/>
              </a:ext>
            </a:extLst>
          </p:cNvPr>
          <p:cNvSpPr/>
          <p:nvPr/>
        </p:nvSpPr>
        <p:spPr>
          <a:xfrm>
            <a:off x="3664549" y="4001421"/>
            <a:ext cx="3564925" cy="613442"/>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247E085A-D798-4C77-88E2-057D466C7F25}"/>
              </a:ext>
            </a:extLst>
          </p:cNvPr>
          <p:cNvSpPr/>
          <p:nvPr/>
        </p:nvSpPr>
        <p:spPr>
          <a:xfrm>
            <a:off x="8134787" y="4001421"/>
            <a:ext cx="642938" cy="625944"/>
          </a:xfrm>
          <a:prstGeom prst="ellipse">
            <a:avLst/>
          </a:prstGeom>
          <a:noFill/>
          <a:ln w="5715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吹き出し: 四角形 12">
            <a:extLst>
              <a:ext uri="{FF2B5EF4-FFF2-40B4-BE49-F238E27FC236}">
                <a16:creationId xmlns:a16="http://schemas.microsoft.com/office/drawing/2014/main" id="{2E83161D-74CE-4DB0-84B6-26164BE6740B}"/>
              </a:ext>
            </a:extLst>
          </p:cNvPr>
          <p:cNvSpPr/>
          <p:nvPr/>
        </p:nvSpPr>
        <p:spPr>
          <a:xfrm>
            <a:off x="9805231" y="3793900"/>
            <a:ext cx="4710869" cy="1063850"/>
          </a:xfrm>
          <a:prstGeom prst="wedgeRectCallout">
            <a:avLst>
              <a:gd name="adj1" fmla="val -70348"/>
              <a:gd name="adj2" fmla="val -6893"/>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rgbClr val="5F5F5F"/>
                </a:solidFill>
              </a:rPr>
              <a:t>加工後にコピーする場合は</a:t>
            </a:r>
            <a:endParaRPr kumimoji="1" lang="en-US" altLang="ja-JP" sz="2800" dirty="0">
              <a:solidFill>
                <a:srgbClr val="5F5F5F"/>
              </a:solidFill>
            </a:endParaRPr>
          </a:p>
          <a:p>
            <a:r>
              <a:rPr kumimoji="1" lang="ja-JP" altLang="en-US" sz="2800" dirty="0">
                <a:solidFill>
                  <a:srgbClr val="5F5F5F"/>
                </a:solidFill>
              </a:rPr>
              <a:t>こちらをクリック</a:t>
            </a:r>
            <a:endParaRPr kumimoji="1" lang="en-US" altLang="ja-JP" sz="2800" dirty="0">
              <a:solidFill>
                <a:srgbClr val="5F5F5F"/>
              </a:solidFill>
            </a:endParaRPr>
          </a:p>
        </p:txBody>
      </p:sp>
    </p:spTree>
    <p:extLst>
      <p:ext uri="{BB962C8B-B14F-4D97-AF65-F5344CB8AC3E}">
        <p14:creationId xmlns:p14="http://schemas.microsoft.com/office/powerpoint/2010/main" val="3949088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2-4. Snipping Tool</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Snipping Tool</a:t>
            </a:r>
            <a:r>
              <a:rPr lang="ja-JP" altLang="en-US" dirty="0"/>
              <a:t>の使い方　～活用例～</a:t>
            </a:r>
            <a:endParaRPr lang="en-US" altLang="ja-JP" dirty="0"/>
          </a:p>
          <a:p>
            <a:pPr marL="0" indent="0">
              <a:buNone/>
            </a:pPr>
            <a:r>
              <a:rPr lang="ja-JP" altLang="en-US" dirty="0"/>
              <a:t>　</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37</a:t>
            </a:fld>
            <a:endParaRPr kumimoji="1" lang="ja-JP" altLang="en-US"/>
          </a:p>
        </p:txBody>
      </p:sp>
      <p:pic>
        <p:nvPicPr>
          <p:cNvPr id="4" name="図 3">
            <a:extLst>
              <a:ext uri="{FF2B5EF4-FFF2-40B4-BE49-F238E27FC236}">
                <a16:creationId xmlns:a16="http://schemas.microsoft.com/office/drawing/2014/main" id="{60BB65A7-AA39-4CFD-B295-927F914C2A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67581" y="2999005"/>
            <a:ext cx="12206837" cy="6120611"/>
          </a:xfrm>
          <a:prstGeom prst="rect">
            <a:avLst/>
          </a:prstGeom>
          <a:ln>
            <a:solidFill>
              <a:srgbClr val="5F5F5F"/>
            </a:solidFill>
          </a:ln>
        </p:spPr>
      </p:pic>
      <p:sp>
        <p:nvSpPr>
          <p:cNvPr id="7" name="吹き出し: 角を丸めた四角形 6">
            <a:extLst>
              <a:ext uri="{FF2B5EF4-FFF2-40B4-BE49-F238E27FC236}">
                <a16:creationId xmlns:a16="http://schemas.microsoft.com/office/drawing/2014/main" id="{7A120315-268F-4CC1-9659-5A9A64D8E626}"/>
              </a:ext>
            </a:extLst>
          </p:cNvPr>
          <p:cNvSpPr/>
          <p:nvPr/>
        </p:nvSpPr>
        <p:spPr>
          <a:xfrm>
            <a:off x="904241" y="3643313"/>
            <a:ext cx="9097010" cy="842962"/>
          </a:xfrm>
          <a:prstGeom prst="wedgeRoundRectCallout">
            <a:avLst>
              <a:gd name="adj1" fmla="val 55415"/>
              <a:gd name="adj2" fmla="val 15042"/>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5F5F5F"/>
                </a:solidFill>
              </a:rPr>
              <a:t>セミナーの内容・開催日時などの重要な情報も、写真で送れば誤入力する心配がない</a:t>
            </a:r>
          </a:p>
        </p:txBody>
      </p:sp>
      <p:sp>
        <p:nvSpPr>
          <p:cNvPr id="17" name="吹き出し: 角を丸めた四角形 16">
            <a:extLst>
              <a:ext uri="{FF2B5EF4-FFF2-40B4-BE49-F238E27FC236}">
                <a16:creationId xmlns:a16="http://schemas.microsoft.com/office/drawing/2014/main" id="{523A5C76-7FF2-4D10-851E-8D2DA375D177}"/>
              </a:ext>
            </a:extLst>
          </p:cNvPr>
          <p:cNvSpPr/>
          <p:nvPr/>
        </p:nvSpPr>
        <p:spPr>
          <a:xfrm>
            <a:off x="8358188" y="6872288"/>
            <a:ext cx="7558087" cy="842962"/>
          </a:xfrm>
          <a:prstGeom prst="wedgeRoundRectCallout">
            <a:avLst>
              <a:gd name="adj1" fmla="val -57838"/>
              <a:gd name="adj2" fmla="val 13347"/>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5F5F5F"/>
                </a:solidFill>
              </a:rPr>
              <a:t>「これで合ってますよね？」という確認も写真</a:t>
            </a:r>
            <a:r>
              <a:rPr kumimoji="1" lang="en-US" altLang="ja-JP" dirty="0">
                <a:solidFill>
                  <a:srgbClr val="5F5F5F"/>
                </a:solidFill>
              </a:rPr>
              <a:t>1</a:t>
            </a:r>
            <a:r>
              <a:rPr kumimoji="1" lang="ja-JP" altLang="en-US" dirty="0">
                <a:solidFill>
                  <a:srgbClr val="5F5F5F"/>
                </a:solidFill>
              </a:rPr>
              <a:t>枚で完了！</a:t>
            </a:r>
          </a:p>
        </p:txBody>
      </p:sp>
      <p:sp>
        <p:nvSpPr>
          <p:cNvPr id="18" name="吹き出し: 角を丸めた四角形 17">
            <a:extLst>
              <a:ext uri="{FF2B5EF4-FFF2-40B4-BE49-F238E27FC236}">
                <a16:creationId xmlns:a16="http://schemas.microsoft.com/office/drawing/2014/main" id="{EBADF883-30A5-4EA9-BEBB-ECA2C0563E9C}"/>
              </a:ext>
            </a:extLst>
          </p:cNvPr>
          <p:cNvSpPr/>
          <p:nvPr/>
        </p:nvSpPr>
        <p:spPr>
          <a:xfrm>
            <a:off x="14694532" y="3234749"/>
            <a:ext cx="2064706" cy="842962"/>
          </a:xfrm>
          <a:prstGeom prst="wedgeRoundRectCallout">
            <a:avLst>
              <a:gd name="adj1" fmla="val -70242"/>
              <a:gd name="adj2" fmla="val 13347"/>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5F5F5F"/>
                </a:solidFill>
              </a:rPr>
              <a:t>マーカーで強調</a:t>
            </a:r>
          </a:p>
        </p:txBody>
      </p:sp>
    </p:spTree>
    <p:extLst>
      <p:ext uri="{BB962C8B-B14F-4D97-AF65-F5344CB8AC3E}">
        <p14:creationId xmlns:p14="http://schemas.microsoft.com/office/powerpoint/2010/main" val="2571164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38</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CECECE"/>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CECECE"/>
                </a:solidFill>
              </a:rPr>
              <a:t>2-4. Snipping Tool</a:t>
            </a:r>
          </a:p>
          <a:p>
            <a:r>
              <a:rPr kumimoji="1" lang="en-US" altLang="ja-JP" sz="2800" dirty="0">
                <a:solidFill>
                  <a:srgbClr val="5F5F5F"/>
                </a:solidFill>
              </a:rPr>
              <a:t>2-5. PowerPoint</a:t>
            </a:r>
          </a:p>
          <a:p>
            <a:r>
              <a:rPr kumimoji="1" lang="en-US" altLang="ja-JP" sz="2800" dirty="0">
                <a:solidFill>
                  <a:srgbClr val="CECECE"/>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3333082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2-5. PowerPoint</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39</a:t>
            </a:fld>
            <a:endParaRPr kumimoji="1" lang="ja-JP" altLang="en-US"/>
          </a:p>
        </p:txBody>
      </p:sp>
      <p:sp>
        <p:nvSpPr>
          <p:cNvPr id="7" name="四角形: 角を丸くする 6">
            <a:extLst>
              <a:ext uri="{FF2B5EF4-FFF2-40B4-BE49-F238E27FC236}">
                <a16:creationId xmlns:a16="http://schemas.microsoft.com/office/drawing/2014/main" id="{E1435264-F270-4142-A437-73E0C520484F}"/>
              </a:ext>
            </a:extLst>
          </p:cNvPr>
          <p:cNvSpPr/>
          <p:nvPr/>
        </p:nvSpPr>
        <p:spPr>
          <a:xfrm>
            <a:off x="927100" y="2084588"/>
            <a:ext cx="15788640" cy="193020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ワーク ②</a:t>
            </a:r>
            <a:endParaRPr kumimoji="1" lang="en-US" altLang="ja-JP" sz="3200" dirty="0">
              <a:solidFill>
                <a:srgbClr val="5F5F5F"/>
              </a:solidFill>
            </a:endParaRPr>
          </a:p>
          <a:p>
            <a:pPr algn="ctr"/>
            <a:endParaRPr kumimoji="1" lang="en-US" altLang="ja-JP" sz="3200" dirty="0">
              <a:solidFill>
                <a:srgbClr val="5F5F5F"/>
              </a:solidFill>
            </a:endParaRPr>
          </a:p>
          <a:p>
            <a:pPr algn="ctr"/>
            <a:r>
              <a:rPr kumimoji="1" lang="ja-JP" altLang="en-US" sz="3200" dirty="0">
                <a:solidFill>
                  <a:srgbClr val="5F5F5F"/>
                </a:solidFill>
              </a:rPr>
              <a:t>このスライドの枠を作成して下さい</a:t>
            </a:r>
          </a:p>
        </p:txBody>
      </p:sp>
      <p:pic>
        <p:nvPicPr>
          <p:cNvPr id="5" name="図 4" descr="カレンダー&#10;&#10;自動的に生成された説明">
            <a:extLst>
              <a:ext uri="{FF2B5EF4-FFF2-40B4-BE49-F238E27FC236}">
                <a16:creationId xmlns:a16="http://schemas.microsoft.com/office/drawing/2014/main" id="{0373A2DD-2FDA-4323-A992-D1BD7C36B3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32025" y="4265178"/>
            <a:ext cx="9178789" cy="5163069"/>
          </a:xfrm>
          <a:prstGeom prst="rect">
            <a:avLst/>
          </a:prstGeom>
          <a:ln>
            <a:solidFill>
              <a:srgbClr val="5F5F5F"/>
            </a:solidFill>
          </a:ln>
        </p:spPr>
      </p:pic>
    </p:spTree>
    <p:extLst>
      <p:ext uri="{BB962C8B-B14F-4D97-AF65-F5344CB8AC3E}">
        <p14:creationId xmlns:p14="http://schemas.microsoft.com/office/powerpoint/2010/main" val="1488390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2-5. PowerPoint</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40</a:t>
            </a:fld>
            <a:endParaRPr kumimoji="1" lang="ja-JP" altLang="en-US"/>
          </a:p>
        </p:txBody>
      </p:sp>
      <p:sp>
        <p:nvSpPr>
          <p:cNvPr id="2" name="四角形: 対角を丸める 1">
            <a:extLst>
              <a:ext uri="{FF2B5EF4-FFF2-40B4-BE49-F238E27FC236}">
                <a16:creationId xmlns:a16="http://schemas.microsoft.com/office/drawing/2014/main" id="{1A75B677-446C-46BC-8283-C099219D650E}"/>
              </a:ext>
            </a:extLst>
          </p:cNvPr>
          <p:cNvSpPr/>
          <p:nvPr/>
        </p:nvSpPr>
        <p:spPr>
          <a:xfrm>
            <a:off x="927100" y="7462638"/>
            <a:ext cx="15788639" cy="82296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0" i="0" dirty="0">
                <a:solidFill>
                  <a:schemeClr val="bg1"/>
                </a:solidFill>
                <a:effectLst/>
                <a:latin typeface="Avenir"/>
              </a:rPr>
              <a:t>この章のポイント：ショートカットキーを活用して図形を複製・配置しましょう</a:t>
            </a:r>
            <a:endParaRPr lang="en-US" altLang="ja-JP" sz="2800" dirty="0">
              <a:solidFill>
                <a:schemeClr val="bg1"/>
              </a:solidFill>
            </a:endParaRPr>
          </a:p>
        </p:txBody>
      </p:sp>
      <p:sp>
        <p:nvSpPr>
          <p:cNvPr id="11" name="四角形: 角を丸くする 10">
            <a:extLst>
              <a:ext uri="{FF2B5EF4-FFF2-40B4-BE49-F238E27FC236}">
                <a16:creationId xmlns:a16="http://schemas.microsoft.com/office/drawing/2014/main" id="{8EFA13D0-4464-4B43-809F-2ED38E62FE21}"/>
              </a:ext>
            </a:extLst>
          </p:cNvPr>
          <p:cNvSpPr/>
          <p:nvPr/>
        </p:nvSpPr>
        <p:spPr>
          <a:xfrm>
            <a:off x="927100" y="2946458"/>
            <a:ext cx="15788640" cy="2758440"/>
          </a:xfrm>
          <a:prstGeom prst="roundRect">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さて、皆さんはどのように作成しましたか？</a:t>
            </a:r>
            <a:endParaRPr kumimoji="1" lang="en-US" altLang="ja-JP" sz="3200" dirty="0">
              <a:solidFill>
                <a:srgbClr val="5F5F5F"/>
              </a:solidFill>
            </a:endParaRPr>
          </a:p>
        </p:txBody>
      </p:sp>
      <p:pic>
        <p:nvPicPr>
          <p:cNvPr id="6" name="図 5" descr="アイコン&#10;&#10;自動的に生成された説明">
            <a:extLst>
              <a:ext uri="{FF2B5EF4-FFF2-40B4-BE49-F238E27FC236}">
                <a16:creationId xmlns:a16="http://schemas.microsoft.com/office/drawing/2014/main" id="{B6465793-1DBD-46E2-8586-52BF52F92D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1886" y="7570162"/>
            <a:ext cx="607912" cy="607912"/>
          </a:xfrm>
          <a:prstGeom prst="rect">
            <a:avLst/>
          </a:prstGeom>
        </p:spPr>
      </p:pic>
    </p:spTree>
    <p:extLst>
      <p:ext uri="{BB962C8B-B14F-4D97-AF65-F5344CB8AC3E}">
        <p14:creationId xmlns:p14="http://schemas.microsoft.com/office/powerpoint/2010/main" val="32811505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r>
              <a:rPr lang="ja-JP" altLang="en-US" dirty="0"/>
              <a:t>時短テクニック編　</a:t>
            </a:r>
            <a:r>
              <a:rPr lang="en-US" altLang="ja-JP" sz="4800" dirty="0">
                <a:solidFill>
                  <a:srgbClr val="30A3B3"/>
                </a:solidFill>
              </a:rPr>
              <a:t> </a:t>
            </a:r>
            <a:r>
              <a:rPr lang="en-US" altLang="ja-JP" sz="2800" dirty="0">
                <a:solidFill>
                  <a:srgbClr val="30A3B3"/>
                </a:solidFill>
              </a:rPr>
              <a:t>2-5. PowerPoint</a:t>
            </a:r>
            <a:endParaRPr kumimoji="1" lang="ja-JP" altLang="en-US" sz="2800"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41</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14" name="テキスト プレースホルダー 13"/>
          <p:cNvSpPr>
            <a:spLocks noGrp="1"/>
          </p:cNvSpPr>
          <p:nvPr>
            <p:ph type="body" sz="quarter" idx="14"/>
          </p:nvPr>
        </p:nvSpPr>
        <p:spPr/>
        <p:txBody>
          <a:bodyPr/>
          <a:lstStyle/>
          <a:p>
            <a:r>
              <a:rPr lang="ja-JP" altLang="en-US" dirty="0"/>
              <a:t>図形の作成・</a:t>
            </a:r>
            <a:r>
              <a:rPr lang="ja-JP" altLang="en-US" dirty="0">
                <a:solidFill>
                  <a:srgbClr val="CC6B9C"/>
                </a:solidFill>
              </a:rPr>
              <a:t>複製</a:t>
            </a:r>
            <a:endParaRPr lang="en-US" altLang="ja-JP" dirty="0">
              <a:solidFill>
                <a:srgbClr val="CC6B9C"/>
              </a:solidFill>
            </a:endParaRPr>
          </a:p>
          <a:p>
            <a:r>
              <a:rPr lang="ja-JP" altLang="en-US" dirty="0"/>
              <a:t>図形の</a:t>
            </a:r>
            <a:r>
              <a:rPr lang="ja-JP" altLang="en-US" dirty="0">
                <a:solidFill>
                  <a:srgbClr val="CC6B9C"/>
                </a:solidFill>
              </a:rPr>
              <a:t>配置</a:t>
            </a:r>
            <a:r>
              <a:rPr lang="ja-JP" altLang="en-US" dirty="0"/>
              <a:t>（下段をつくる）</a:t>
            </a:r>
            <a:endParaRPr lang="en-US" altLang="ja-JP" dirty="0"/>
          </a:p>
          <a:p>
            <a:r>
              <a:rPr lang="ja-JP" altLang="en-US" dirty="0"/>
              <a:t>サイズ調整</a:t>
            </a:r>
            <a:endParaRPr lang="en-US" altLang="ja-JP" dirty="0"/>
          </a:p>
          <a:p>
            <a:r>
              <a:rPr lang="ja-JP" altLang="en-US" dirty="0"/>
              <a:t>列ごと</a:t>
            </a:r>
            <a:r>
              <a:rPr lang="ja-JP" altLang="en-US" dirty="0">
                <a:solidFill>
                  <a:srgbClr val="CC6B9C"/>
                </a:solidFill>
              </a:rPr>
              <a:t>垂直</a:t>
            </a:r>
            <a:r>
              <a:rPr lang="ja-JP" altLang="en-US" dirty="0"/>
              <a:t>に複製</a:t>
            </a:r>
            <a:endParaRPr lang="en-US" altLang="ja-JP" dirty="0"/>
          </a:p>
        </p:txBody>
      </p:sp>
      <p:sp>
        <p:nvSpPr>
          <p:cNvPr id="13" name="テキスト プレースホルダー 12"/>
          <p:cNvSpPr>
            <a:spLocks noGrp="1"/>
          </p:cNvSpPr>
          <p:nvPr>
            <p:ph type="body" sz="quarter" idx="12"/>
          </p:nvPr>
        </p:nvSpPr>
        <p:spPr/>
        <p:txBody>
          <a:bodyPr/>
          <a:lstStyle/>
          <a:p>
            <a:r>
              <a:rPr lang="ja-JP" altLang="en-US" dirty="0"/>
              <a:t>ワーク②のサンプルを実際に作っていきましょう。</a:t>
            </a:r>
            <a:endParaRPr lang="en-US" altLang="ja-JP" dirty="0"/>
          </a:p>
          <a:p>
            <a:r>
              <a:rPr lang="ja-JP" altLang="en-US" dirty="0"/>
              <a:t>上記の工程で作成します。</a:t>
            </a:r>
            <a:endParaRPr lang="en-US" altLang="ja-JP" dirty="0"/>
          </a:p>
        </p:txBody>
      </p:sp>
    </p:spTree>
    <p:extLst>
      <p:ext uri="{BB962C8B-B14F-4D97-AF65-F5344CB8AC3E}">
        <p14:creationId xmlns:p14="http://schemas.microsoft.com/office/powerpoint/2010/main" val="3028485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図形の作成・複製</a:t>
            </a:r>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42</a:t>
            </a:fld>
            <a:endParaRPr kumimoji="1" lang="ja-JP" altLang="en-US"/>
          </a:p>
        </p:txBody>
      </p:sp>
      <p:grpSp>
        <p:nvGrpSpPr>
          <p:cNvPr id="7" name="グループ化 6">
            <a:extLst>
              <a:ext uri="{FF2B5EF4-FFF2-40B4-BE49-F238E27FC236}">
                <a16:creationId xmlns:a16="http://schemas.microsoft.com/office/drawing/2014/main" id="{2D6BF2DF-CC37-4FAF-A3C9-337235383D3C}"/>
              </a:ext>
            </a:extLst>
          </p:cNvPr>
          <p:cNvGrpSpPr/>
          <p:nvPr/>
        </p:nvGrpSpPr>
        <p:grpSpPr>
          <a:xfrm>
            <a:off x="8543925" y="2867679"/>
            <a:ext cx="7386638" cy="809069"/>
            <a:chOff x="10205402" y="1104852"/>
            <a:chExt cx="7386638" cy="809069"/>
          </a:xfrm>
        </p:grpSpPr>
        <p:sp>
          <p:nvSpPr>
            <p:cNvPr id="13" name="四角形: 角を丸くする 12">
              <a:extLst>
                <a:ext uri="{FF2B5EF4-FFF2-40B4-BE49-F238E27FC236}">
                  <a16:creationId xmlns:a16="http://schemas.microsoft.com/office/drawing/2014/main" id="{9ABC64F3-E334-45C5-A93E-30D61E807DE7}"/>
                </a:ext>
              </a:extLst>
            </p:cNvPr>
            <p:cNvSpPr/>
            <p:nvPr/>
          </p:nvSpPr>
          <p:spPr>
            <a:xfrm>
              <a:off x="10205402" y="1104852"/>
              <a:ext cx="7386638" cy="809069"/>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ja-JP" altLang="en-US" sz="3200" b="0" i="0" dirty="0">
                  <a:solidFill>
                    <a:srgbClr val="444E53"/>
                  </a:solidFill>
                  <a:effectLst/>
                  <a:latin typeface="Avenir"/>
                </a:rPr>
                <a:t>四角の図形</a:t>
              </a:r>
              <a:r>
                <a:rPr lang="ja-JP" altLang="en-US" sz="3200" dirty="0">
                  <a:solidFill>
                    <a:srgbClr val="444E53"/>
                  </a:solidFill>
                  <a:latin typeface="Avenir"/>
                </a:rPr>
                <a:t>（</a:t>
              </a:r>
              <a:r>
                <a:rPr lang="ja-JP" altLang="en-US" sz="3200" b="0" i="0" dirty="0">
                  <a:solidFill>
                    <a:srgbClr val="444E53"/>
                  </a:solidFill>
                  <a:effectLst/>
                  <a:latin typeface="Avenir"/>
                </a:rPr>
                <a:t>白地・黒線）を作成</a:t>
              </a:r>
              <a:endParaRPr lang="en-US" altLang="ja-JP" sz="3200" b="0" i="0" dirty="0">
                <a:solidFill>
                  <a:srgbClr val="444E53"/>
                </a:solidFill>
                <a:effectLst/>
                <a:latin typeface="Avenir"/>
              </a:endParaRPr>
            </a:p>
          </p:txBody>
        </p:sp>
        <p:pic>
          <p:nvPicPr>
            <p:cNvPr id="14" name="グラフィックス 13" descr="バッジ 1 単色塗りつぶし">
              <a:extLst>
                <a:ext uri="{FF2B5EF4-FFF2-40B4-BE49-F238E27FC236}">
                  <a16:creationId xmlns:a16="http://schemas.microsoft.com/office/drawing/2014/main" id="{9E3330B0-0E80-4EB2-8539-A3D9A5EB7D1E}"/>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99120" y="1104852"/>
              <a:ext cx="776232" cy="776232"/>
            </a:xfrm>
            <a:prstGeom prst="rect">
              <a:avLst/>
            </a:prstGeom>
          </p:spPr>
        </p:pic>
      </p:grpSp>
      <p:grpSp>
        <p:nvGrpSpPr>
          <p:cNvPr id="8" name="グループ化 7">
            <a:extLst>
              <a:ext uri="{FF2B5EF4-FFF2-40B4-BE49-F238E27FC236}">
                <a16:creationId xmlns:a16="http://schemas.microsoft.com/office/drawing/2014/main" id="{445E45E0-4D0D-48BC-AA2A-E4342C6188AC}"/>
              </a:ext>
            </a:extLst>
          </p:cNvPr>
          <p:cNvGrpSpPr/>
          <p:nvPr/>
        </p:nvGrpSpPr>
        <p:grpSpPr>
          <a:xfrm>
            <a:off x="9271000" y="4251042"/>
            <a:ext cx="6999287" cy="4358807"/>
            <a:chOff x="10229215" y="2966744"/>
            <a:chExt cx="6999287" cy="4358807"/>
          </a:xfrm>
        </p:grpSpPr>
        <p:sp>
          <p:nvSpPr>
            <p:cNvPr id="21" name="吹き出し: 角を丸めた四角形 20">
              <a:extLst>
                <a:ext uri="{FF2B5EF4-FFF2-40B4-BE49-F238E27FC236}">
                  <a16:creationId xmlns:a16="http://schemas.microsoft.com/office/drawing/2014/main" id="{6D9340AE-FA5A-4CBD-8BD2-BA3D684FDA17}"/>
                </a:ext>
              </a:extLst>
            </p:cNvPr>
            <p:cNvSpPr/>
            <p:nvPr/>
          </p:nvSpPr>
          <p:spPr>
            <a:xfrm>
              <a:off x="10229215" y="2966744"/>
              <a:ext cx="6999287" cy="4358807"/>
            </a:xfrm>
            <a:prstGeom prst="wedgeRoundRectCallout">
              <a:avLst>
                <a:gd name="adj1" fmla="val -60638"/>
                <a:gd name="adj2" fmla="val 15363"/>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3200" dirty="0">
                  <a:solidFill>
                    <a:srgbClr val="5F5F5F"/>
                  </a:solidFill>
                </a:rPr>
                <a:t>完成図</a:t>
              </a:r>
              <a:endParaRPr kumimoji="1" lang="en-US" altLang="ja-JP" sz="3200" dirty="0">
                <a:solidFill>
                  <a:srgbClr val="5F5F5F"/>
                </a:solidFill>
              </a:endParaRPr>
            </a:p>
            <a:p>
              <a:pPr algn="ctr"/>
              <a:r>
                <a:rPr kumimoji="1" lang="ja-JP" altLang="en-US" sz="2400" dirty="0">
                  <a:solidFill>
                    <a:srgbClr val="5F5F5F"/>
                  </a:solidFill>
                </a:rPr>
                <a:t>四角を縦</a:t>
              </a:r>
              <a:r>
                <a:rPr kumimoji="1" lang="en-US" altLang="ja-JP" sz="2400" dirty="0">
                  <a:solidFill>
                    <a:srgbClr val="5F5F5F"/>
                  </a:solidFill>
                </a:rPr>
                <a:t>4</a:t>
              </a:r>
              <a:r>
                <a:rPr kumimoji="1" lang="ja-JP" altLang="en-US" sz="2400" dirty="0">
                  <a:solidFill>
                    <a:srgbClr val="5F5F5F"/>
                  </a:solidFill>
                </a:rPr>
                <a:t>個・横</a:t>
              </a:r>
              <a:r>
                <a:rPr kumimoji="1" lang="en-US" altLang="ja-JP" sz="2400" dirty="0">
                  <a:solidFill>
                    <a:srgbClr val="5F5F5F"/>
                  </a:solidFill>
                </a:rPr>
                <a:t>4</a:t>
              </a:r>
              <a:r>
                <a:rPr kumimoji="1" lang="ja-JP" altLang="en-US" sz="2400" dirty="0">
                  <a:solidFill>
                    <a:srgbClr val="5F5F5F"/>
                  </a:solidFill>
                </a:rPr>
                <a:t>個の合計</a:t>
              </a:r>
              <a:r>
                <a:rPr kumimoji="1" lang="en-US" altLang="ja-JP" sz="2400" dirty="0">
                  <a:solidFill>
                    <a:srgbClr val="5F5F5F"/>
                  </a:solidFill>
                </a:rPr>
                <a:t>16</a:t>
              </a:r>
              <a:r>
                <a:rPr kumimoji="1" lang="ja-JP" altLang="en-US" sz="2400" dirty="0">
                  <a:solidFill>
                    <a:srgbClr val="5F5F5F"/>
                  </a:solidFill>
                </a:rPr>
                <a:t>個作成する</a:t>
              </a:r>
              <a:endParaRPr kumimoji="1" lang="en-US" altLang="ja-JP" sz="2400" dirty="0">
                <a:solidFill>
                  <a:srgbClr val="5F5F5F"/>
                </a:solidFill>
              </a:endParaRPr>
            </a:p>
          </p:txBody>
        </p:sp>
        <p:pic>
          <p:nvPicPr>
            <p:cNvPr id="20" name="図 19" descr="カレンダー&#10;&#10;自動的に生成された説明">
              <a:extLst>
                <a:ext uri="{FF2B5EF4-FFF2-40B4-BE49-F238E27FC236}">
                  <a16:creationId xmlns:a16="http://schemas.microsoft.com/office/drawing/2014/main" id="{51FD4062-BB94-45E5-9C88-42D38300C7D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821324" y="4412803"/>
              <a:ext cx="5815068" cy="2410337"/>
            </a:xfrm>
            <a:prstGeom prst="rect">
              <a:avLst/>
            </a:prstGeom>
            <a:ln>
              <a:solidFill>
                <a:srgbClr val="5F5F5F"/>
              </a:solidFill>
            </a:ln>
          </p:spPr>
        </p:pic>
      </p:grpSp>
      <p:pic>
        <p:nvPicPr>
          <p:cNvPr id="4" name="図 3">
            <a:extLst>
              <a:ext uri="{FF2B5EF4-FFF2-40B4-BE49-F238E27FC236}">
                <a16:creationId xmlns:a16="http://schemas.microsoft.com/office/drawing/2014/main" id="{42D22AB4-A584-448E-8AB0-1CA2E908D57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7099" y="4251042"/>
            <a:ext cx="7268291" cy="4142425"/>
          </a:xfrm>
          <a:prstGeom prst="rect">
            <a:avLst/>
          </a:prstGeom>
          <a:ln>
            <a:solidFill>
              <a:srgbClr val="5F5F5F"/>
            </a:solidFill>
          </a:ln>
        </p:spPr>
      </p:pic>
      <p:pic>
        <p:nvPicPr>
          <p:cNvPr id="3" name="図 2">
            <a:extLst>
              <a:ext uri="{FF2B5EF4-FFF2-40B4-BE49-F238E27FC236}">
                <a16:creationId xmlns:a16="http://schemas.microsoft.com/office/drawing/2014/main" id="{44FF599C-9849-4813-8FAC-E81BE237310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75098" y="2729273"/>
            <a:ext cx="7188200" cy="1179225"/>
          </a:xfrm>
          <a:prstGeom prst="rect">
            <a:avLst/>
          </a:prstGeom>
          <a:ln>
            <a:solidFill>
              <a:srgbClr val="5F5F5F"/>
            </a:solidFill>
          </a:ln>
        </p:spPr>
      </p:pic>
      <p:sp>
        <p:nvSpPr>
          <p:cNvPr id="18" name="正方形/長方形 17">
            <a:extLst>
              <a:ext uri="{FF2B5EF4-FFF2-40B4-BE49-F238E27FC236}">
                <a16:creationId xmlns:a16="http://schemas.microsoft.com/office/drawing/2014/main" id="{F329E54F-D30D-43F2-B21F-FD614BAEA6C7}"/>
              </a:ext>
            </a:extLst>
          </p:cNvPr>
          <p:cNvSpPr/>
          <p:nvPr/>
        </p:nvSpPr>
        <p:spPr>
          <a:xfrm>
            <a:off x="2891603" y="3054699"/>
            <a:ext cx="368786" cy="549291"/>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6042CFB1-2A8E-45A2-A6B7-0F5315EE496A}"/>
              </a:ext>
            </a:extLst>
          </p:cNvPr>
          <p:cNvSpPr/>
          <p:nvPr/>
        </p:nvSpPr>
        <p:spPr>
          <a:xfrm>
            <a:off x="3479856" y="4753330"/>
            <a:ext cx="5537145" cy="1317573"/>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en-US" altLang="ja-JP" sz="3200" dirty="0">
                <a:solidFill>
                  <a:srgbClr val="5F5F5F"/>
                </a:solidFill>
              </a:rPr>
              <a:t>Ctrl + D </a:t>
            </a:r>
            <a:r>
              <a:rPr kumimoji="1" lang="ja-JP" altLang="en-US" sz="3200" dirty="0">
                <a:solidFill>
                  <a:srgbClr val="5F5F5F"/>
                </a:solidFill>
              </a:rPr>
              <a:t>で複製する</a:t>
            </a:r>
            <a:endParaRPr kumimoji="1" lang="en-US" altLang="ja-JP" sz="3200" dirty="0">
              <a:solidFill>
                <a:srgbClr val="5F5F5F"/>
              </a:solidFill>
            </a:endParaRPr>
          </a:p>
          <a:p>
            <a:pPr lvl="2"/>
            <a:r>
              <a:rPr kumimoji="1" lang="en-US" altLang="ja-JP" sz="3200" dirty="0">
                <a:solidFill>
                  <a:srgbClr val="5F5F5F"/>
                </a:solidFill>
              </a:rPr>
              <a:t>※Double</a:t>
            </a:r>
            <a:r>
              <a:rPr kumimoji="1" lang="ja-JP" altLang="en-US" sz="3200" dirty="0">
                <a:solidFill>
                  <a:srgbClr val="5F5F5F"/>
                </a:solidFill>
              </a:rPr>
              <a:t>の</a:t>
            </a:r>
            <a:r>
              <a:rPr kumimoji="1" lang="en-US" altLang="ja-JP" sz="3200" dirty="0">
                <a:solidFill>
                  <a:srgbClr val="5F5F5F"/>
                </a:solidFill>
              </a:rPr>
              <a:t>"D"</a:t>
            </a:r>
            <a:r>
              <a:rPr kumimoji="1" lang="ja-JP" altLang="en-US" sz="3200" dirty="0">
                <a:solidFill>
                  <a:srgbClr val="5F5F5F"/>
                </a:solidFill>
              </a:rPr>
              <a:t>と覚える</a:t>
            </a:r>
          </a:p>
        </p:txBody>
      </p:sp>
      <p:pic>
        <p:nvPicPr>
          <p:cNvPr id="16" name="グラフィックス 15" descr="バッジ 単色塗りつぶし">
            <a:extLst>
              <a:ext uri="{FF2B5EF4-FFF2-40B4-BE49-F238E27FC236}">
                <a16:creationId xmlns:a16="http://schemas.microsoft.com/office/drawing/2014/main" id="{63F7872A-D67F-4C00-967E-11619B6E1AD6}"/>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90277" y="4972818"/>
            <a:ext cx="776232" cy="776232"/>
          </a:xfrm>
          <a:prstGeom prst="rect">
            <a:avLst/>
          </a:prstGeom>
        </p:spPr>
      </p:pic>
      <p:sp>
        <p:nvSpPr>
          <p:cNvPr id="19" name="矢印: 右 18">
            <a:extLst>
              <a:ext uri="{FF2B5EF4-FFF2-40B4-BE49-F238E27FC236}">
                <a16:creationId xmlns:a16="http://schemas.microsoft.com/office/drawing/2014/main" id="{40DCA0DF-B26B-494E-8EDC-0FFD06ADA03D}"/>
              </a:ext>
            </a:extLst>
          </p:cNvPr>
          <p:cNvSpPr/>
          <p:nvPr/>
        </p:nvSpPr>
        <p:spPr>
          <a:xfrm rot="18518633">
            <a:off x="2143463" y="3542435"/>
            <a:ext cx="746761" cy="362569"/>
          </a:xfrm>
          <a:prstGeom prst="rightArrow">
            <a:avLst>
              <a:gd name="adj1" fmla="val 40129"/>
              <a:gd name="adj2" fmla="val 50000"/>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4488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図形の配置（下段をつくる）</a:t>
            </a: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43</a:t>
            </a:fld>
            <a:endParaRPr kumimoji="1" lang="ja-JP" altLang="en-US"/>
          </a:p>
        </p:txBody>
      </p:sp>
      <p:pic>
        <p:nvPicPr>
          <p:cNvPr id="3" name="図 2">
            <a:extLst>
              <a:ext uri="{FF2B5EF4-FFF2-40B4-BE49-F238E27FC236}">
                <a16:creationId xmlns:a16="http://schemas.microsoft.com/office/drawing/2014/main" id="{80307FA5-FE77-43B6-A6ED-E584DB5B216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7100" y="3240749"/>
            <a:ext cx="10515600" cy="5978880"/>
          </a:xfrm>
          <a:prstGeom prst="rect">
            <a:avLst/>
          </a:prstGeom>
        </p:spPr>
      </p:pic>
      <p:grpSp>
        <p:nvGrpSpPr>
          <p:cNvPr id="5" name="グループ化 4">
            <a:extLst>
              <a:ext uri="{FF2B5EF4-FFF2-40B4-BE49-F238E27FC236}">
                <a16:creationId xmlns:a16="http://schemas.microsoft.com/office/drawing/2014/main" id="{6FE8E34B-B299-468D-A18A-22374E442379}"/>
              </a:ext>
            </a:extLst>
          </p:cNvPr>
          <p:cNvGrpSpPr/>
          <p:nvPr/>
        </p:nvGrpSpPr>
        <p:grpSpPr>
          <a:xfrm>
            <a:off x="7973696" y="3566413"/>
            <a:ext cx="6543674" cy="2449464"/>
            <a:chOff x="11059796" y="2589237"/>
            <a:chExt cx="6543674" cy="2449464"/>
          </a:xfrm>
        </p:grpSpPr>
        <p:sp>
          <p:nvSpPr>
            <p:cNvPr id="8" name="四角形: 角を丸くする 7">
              <a:extLst>
                <a:ext uri="{FF2B5EF4-FFF2-40B4-BE49-F238E27FC236}">
                  <a16:creationId xmlns:a16="http://schemas.microsoft.com/office/drawing/2014/main" id="{CBAF8ABE-3944-4211-A871-D04DD4F2200A}"/>
                </a:ext>
              </a:extLst>
            </p:cNvPr>
            <p:cNvSpPr/>
            <p:nvPr/>
          </p:nvSpPr>
          <p:spPr>
            <a:xfrm>
              <a:off x="11059796" y="2589237"/>
              <a:ext cx="6543674" cy="2449464"/>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kumimoji="1" lang="ja-JP" altLang="en-US" sz="3200" dirty="0">
                  <a:solidFill>
                    <a:srgbClr val="5F5F5F"/>
                  </a:solidFill>
                </a:rPr>
                <a:t>表の下段を作成</a:t>
              </a:r>
              <a:endParaRPr kumimoji="1" lang="en-US" altLang="ja-JP" sz="3200" dirty="0">
                <a:solidFill>
                  <a:srgbClr val="5F5F5F"/>
                </a:solidFill>
              </a:endParaRPr>
            </a:p>
            <a:p>
              <a:pPr lvl="3"/>
              <a:r>
                <a:rPr kumimoji="1" lang="ja-JP" altLang="en-US" sz="3200" dirty="0">
                  <a:solidFill>
                    <a:srgbClr val="5F5F5F"/>
                  </a:solidFill>
                </a:rPr>
                <a:t>　</a:t>
              </a:r>
              <a:r>
                <a:rPr kumimoji="1" lang="ja-JP" altLang="en-US" sz="2800" dirty="0">
                  <a:solidFill>
                    <a:srgbClr val="5F5F5F"/>
                  </a:solidFill>
                </a:rPr>
                <a:t>にて作成・複製した図形を</a:t>
              </a:r>
              <a:endParaRPr kumimoji="1" lang="en-US" altLang="ja-JP" sz="2800" dirty="0">
                <a:solidFill>
                  <a:srgbClr val="5F5F5F"/>
                </a:solidFill>
              </a:endParaRPr>
            </a:p>
            <a:p>
              <a:pPr lvl="3"/>
              <a:r>
                <a:rPr kumimoji="1" lang="ja-JP" altLang="en-US" sz="2800" dirty="0">
                  <a:solidFill>
                    <a:srgbClr val="5F5F5F"/>
                  </a:solidFill>
                </a:rPr>
                <a:t>右下・左下に</a:t>
              </a:r>
              <a:r>
                <a:rPr kumimoji="1" lang="en-US" altLang="ja-JP" sz="2800" dirty="0">
                  <a:solidFill>
                    <a:srgbClr val="5F5F5F"/>
                  </a:solidFill>
                </a:rPr>
                <a:t>1</a:t>
              </a:r>
              <a:r>
                <a:rPr kumimoji="1" lang="ja-JP" altLang="en-US" sz="2800" dirty="0">
                  <a:solidFill>
                    <a:srgbClr val="5F5F5F"/>
                  </a:solidFill>
                </a:rPr>
                <a:t>個ずつ配置</a:t>
              </a:r>
              <a:endParaRPr kumimoji="1" lang="en-US" altLang="ja-JP" sz="2800" dirty="0">
                <a:solidFill>
                  <a:srgbClr val="5F5F5F"/>
                </a:solidFill>
              </a:endParaRPr>
            </a:p>
            <a:p>
              <a:pPr lvl="3"/>
              <a:r>
                <a:rPr kumimoji="1" lang="ja-JP" altLang="en-US" sz="2800" dirty="0">
                  <a:solidFill>
                    <a:srgbClr val="5F5F5F"/>
                  </a:solidFill>
                </a:rPr>
                <a:t>（あとの</a:t>
              </a:r>
              <a:r>
                <a:rPr kumimoji="1" lang="en-US" altLang="ja-JP" sz="2800" dirty="0">
                  <a:solidFill>
                    <a:srgbClr val="5F5F5F"/>
                  </a:solidFill>
                </a:rPr>
                <a:t>3</a:t>
              </a:r>
              <a:r>
                <a:rPr kumimoji="1" lang="ja-JP" altLang="en-US" sz="2800" dirty="0">
                  <a:solidFill>
                    <a:srgbClr val="5F5F5F"/>
                  </a:solidFill>
                </a:rPr>
                <a:t>つは適当に配置）</a:t>
              </a:r>
            </a:p>
          </p:txBody>
        </p:sp>
        <p:pic>
          <p:nvPicPr>
            <p:cNvPr id="13" name="グラフィックス 12" descr="バッジ 3 単色塗りつぶし">
              <a:extLst>
                <a:ext uri="{FF2B5EF4-FFF2-40B4-BE49-F238E27FC236}">
                  <a16:creationId xmlns:a16="http://schemas.microsoft.com/office/drawing/2014/main" id="{F5F8274C-5BE3-4311-9835-095B9329D5F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35398" y="2719806"/>
              <a:ext cx="776232" cy="776232"/>
            </a:xfrm>
            <a:prstGeom prst="rect">
              <a:avLst/>
            </a:prstGeom>
          </p:spPr>
        </p:pic>
        <p:pic>
          <p:nvPicPr>
            <p:cNvPr id="16" name="グラフィックス 15" descr="バッジ 単色塗りつぶし">
              <a:extLst>
                <a:ext uri="{FF2B5EF4-FFF2-40B4-BE49-F238E27FC236}">
                  <a16:creationId xmlns:a16="http://schemas.microsoft.com/office/drawing/2014/main" id="{70C2E7A5-E981-4581-AE2A-607B3FCC03D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2530080" y="3386115"/>
              <a:ext cx="527870" cy="527870"/>
            </a:xfrm>
            <a:prstGeom prst="rect">
              <a:avLst/>
            </a:prstGeom>
          </p:spPr>
        </p:pic>
      </p:grpSp>
    </p:spTree>
    <p:extLst>
      <p:ext uri="{BB962C8B-B14F-4D97-AF65-F5344CB8AC3E}">
        <p14:creationId xmlns:p14="http://schemas.microsoft.com/office/powerpoint/2010/main" val="4054977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図形の配置（下段をつくる）</a:t>
            </a:r>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44</a:t>
            </a:fld>
            <a:endParaRPr kumimoji="1" lang="ja-JP" altLang="en-US"/>
          </a:p>
        </p:txBody>
      </p:sp>
      <p:pic>
        <p:nvPicPr>
          <p:cNvPr id="3" name="図 2">
            <a:extLst>
              <a:ext uri="{FF2B5EF4-FFF2-40B4-BE49-F238E27FC236}">
                <a16:creationId xmlns:a16="http://schemas.microsoft.com/office/drawing/2014/main" id="{9FEDD6C0-8788-4F0E-ABF9-9A5E5DEC218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13237" y="2868563"/>
            <a:ext cx="5400000" cy="3094998"/>
          </a:xfrm>
          <a:prstGeom prst="rect">
            <a:avLst/>
          </a:prstGeom>
        </p:spPr>
      </p:pic>
      <p:pic>
        <p:nvPicPr>
          <p:cNvPr id="5" name="図 4">
            <a:extLst>
              <a:ext uri="{FF2B5EF4-FFF2-40B4-BE49-F238E27FC236}">
                <a16:creationId xmlns:a16="http://schemas.microsoft.com/office/drawing/2014/main" id="{0CFB6776-475D-4F1E-91F2-39DFA6FBAFC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13237" y="6358327"/>
            <a:ext cx="5400000" cy="3062465"/>
          </a:xfrm>
          <a:prstGeom prst="rect">
            <a:avLst/>
          </a:prstGeom>
        </p:spPr>
      </p:pic>
      <p:pic>
        <p:nvPicPr>
          <p:cNvPr id="4" name="図 3">
            <a:extLst>
              <a:ext uri="{FF2B5EF4-FFF2-40B4-BE49-F238E27FC236}">
                <a16:creationId xmlns:a16="http://schemas.microsoft.com/office/drawing/2014/main" id="{44B64A8A-0434-4306-A007-D69534E36A68}"/>
              </a:ext>
            </a:extLst>
          </p:cNvPr>
          <p:cNvPicPr>
            <a:picLocks noChangeAspect="1"/>
          </p:cNvPicPr>
          <p:nvPr/>
        </p:nvPicPr>
        <p:blipFill>
          <a:blip r:embed="rId4"/>
          <a:stretch>
            <a:fillRect/>
          </a:stretch>
        </p:blipFill>
        <p:spPr>
          <a:xfrm>
            <a:off x="695960" y="4483043"/>
            <a:ext cx="3105583" cy="4134427"/>
          </a:xfrm>
          <a:prstGeom prst="rect">
            <a:avLst/>
          </a:prstGeom>
        </p:spPr>
      </p:pic>
      <p:sp>
        <p:nvSpPr>
          <p:cNvPr id="14" name="四角形: 角を丸くする 13">
            <a:extLst>
              <a:ext uri="{FF2B5EF4-FFF2-40B4-BE49-F238E27FC236}">
                <a16:creationId xmlns:a16="http://schemas.microsoft.com/office/drawing/2014/main" id="{CCCF0DCF-E45E-43E7-9BFB-1271C9F7EE21}"/>
              </a:ext>
            </a:extLst>
          </p:cNvPr>
          <p:cNvSpPr/>
          <p:nvPr/>
        </p:nvSpPr>
        <p:spPr>
          <a:xfrm>
            <a:off x="9959319" y="2868563"/>
            <a:ext cx="5400000" cy="809069"/>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ja-JP" altLang="en-US" sz="3200" b="0" i="0" dirty="0">
                <a:solidFill>
                  <a:srgbClr val="444E53"/>
                </a:solidFill>
                <a:effectLst/>
                <a:latin typeface="Avenir"/>
              </a:rPr>
              <a:t>配置：下揃え</a:t>
            </a:r>
            <a:endParaRPr lang="en-US" altLang="ja-JP" sz="3200" b="0" i="0" dirty="0">
              <a:solidFill>
                <a:srgbClr val="444E53"/>
              </a:solidFill>
              <a:effectLst/>
              <a:latin typeface="Avenir"/>
            </a:endParaRPr>
          </a:p>
        </p:txBody>
      </p:sp>
      <p:sp>
        <p:nvSpPr>
          <p:cNvPr id="17" name="四角形: 角を丸くする 16">
            <a:extLst>
              <a:ext uri="{FF2B5EF4-FFF2-40B4-BE49-F238E27FC236}">
                <a16:creationId xmlns:a16="http://schemas.microsoft.com/office/drawing/2014/main" id="{88AE6377-3AF8-4A64-8782-CE406F99C731}"/>
              </a:ext>
            </a:extLst>
          </p:cNvPr>
          <p:cNvSpPr/>
          <p:nvPr/>
        </p:nvSpPr>
        <p:spPr>
          <a:xfrm>
            <a:off x="9959319" y="6358327"/>
            <a:ext cx="5400000" cy="809069"/>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ja-JP" altLang="en-US" sz="3200" b="0" i="0" dirty="0">
                <a:solidFill>
                  <a:srgbClr val="444E53"/>
                </a:solidFill>
                <a:effectLst/>
                <a:latin typeface="Avenir"/>
              </a:rPr>
              <a:t>配置：左右に整列</a:t>
            </a:r>
            <a:endParaRPr lang="en-US" altLang="ja-JP" sz="3200" b="0" i="0" dirty="0">
              <a:solidFill>
                <a:srgbClr val="444E53"/>
              </a:solidFill>
              <a:effectLst/>
              <a:latin typeface="Avenir"/>
            </a:endParaRPr>
          </a:p>
        </p:txBody>
      </p:sp>
      <p:pic>
        <p:nvPicPr>
          <p:cNvPr id="8" name="グラフィックス 7" descr="バッジ 4 単色塗りつぶし">
            <a:extLst>
              <a:ext uri="{FF2B5EF4-FFF2-40B4-BE49-F238E27FC236}">
                <a16:creationId xmlns:a16="http://schemas.microsoft.com/office/drawing/2014/main" id="{E56826C6-3CA5-4094-9075-F3733ECD7C7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049262" y="2904995"/>
            <a:ext cx="736204" cy="736204"/>
          </a:xfrm>
          <a:prstGeom prst="rect">
            <a:avLst/>
          </a:prstGeom>
        </p:spPr>
      </p:pic>
      <p:pic>
        <p:nvPicPr>
          <p:cNvPr id="19" name="グラフィックス 18" descr="バッジ 5 単色塗りつぶし">
            <a:extLst>
              <a:ext uri="{FF2B5EF4-FFF2-40B4-BE49-F238E27FC236}">
                <a16:creationId xmlns:a16="http://schemas.microsoft.com/office/drawing/2014/main" id="{A870F3C8-0B00-4AC6-A1EF-B75D88F20644}"/>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049262" y="6405712"/>
            <a:ext cx="736204" cy="736204"/>
          </a:xfrm>
          <a:prstGeom prst="rect">
            <a:avLst/>
          </a:prstGeom>
        </p:spPr>
      </p:pic>
      <p:sp>
        <p:nvSpPr>
          <p:cNvPr id="22" name="正方形/長方形 21">
            <a:extLst>
              <a:ext uri="{FF2B5EF4-FFF2-40B4-BE49-F238E27FC236}">
                <a16:creationId xmlns:a16="http://schemas.microsoft.com/office/drawing/2014/main" id="{5A0C5D0F-DC18-4A85-A662-07C742807715}"/>
              </a:ext>
            </a:extLst>
          </p:cNvPr>
          <p:cNvSpPr/>
          <p:nvPr/>
        </p:nvSpPr>
        <p:spPr>
          <a:xfrm>
            <a:off x="771433" y="5730508"/>
            <a:ext cx="1730375" cy="400050"/>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85F85346-F4E5-4C1E-B657-BA3622309D55}"/>
              </a:ext>
            </a:extLst>
          </p:cNvPr>
          <p:cNvSpPr/>
          <p:nvPr/>
        </p:nvSpPr>
        <p:spPr>
          <a:xfrm>
            <a:off x="771433" y="6970242"/>
            <a:ext cx="1730375" cy="400050"/>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44885640-C0D5-41AA-8F1A-87E95BD0ECF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8880" y="2904995"/>
            <a:ext cx="3105583" cy="1192493"/>
          </a:xfrm>
          <a:prstGeom prst="rect">
            <a:avLst/>
          </a:prstGeom>
        </p:spPr>
      </p:pic>
      <p:sp>
        <p:nvSpPr>
          <p:cNvPr id="26" name="正方形/長方形 25">
            <a:extLst>
              <a:ext uri="{FF2B5EF4-FFF2-40B4-BE49-F238E27FC236}">
                <a16:creationId xmlns:a16="http://schemas.microsoft.com/office/drawing/2014/main" id="{34C31F83-B87C-456A-BB3A-BA26CC6A0919}"/>
              </a:ext>
            </a:extLst>
          </p:cNvPr>
          <p:cNvSpPr/>
          <p:nvPr/>
        </p:nvSpPr>
        <p:spPr>
          <a:xfrm>
            <a:off x="1636620" y="3161332"/>
            <a:ext cx="443896" cy="719552"/>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1902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サイズ調整・列ごと垂直に複製　</a:t>
            </a: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45</a:t>
            </a:fld>
            <a:endParaRPr kumimoji="1" lang="ja-JP" altLang="en-US"/>
          </a:p>
        </p:txBody>
      </p:sp>
      <p:pic>
        <p:nvPicPr>
          <p:cNvPr id="7" name="図 6">
            <a:extLst>
              <a:ext uri="{FF2B5EF4-FFF2-40B4-BE49-F238E27FC236}">
                <a16:creationId xmlns:a16="http://schemas.microsoft.com/office/drawing/2014/main" id="{04CA1485-3018-4E99-9E43-6569D07A537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4240" y="2868563"/>
            <a:ext cx="5400000" cy="3043832"/>
          </a:xfrm>
          <a:prstGeom prst="rect">
            <a:avLst/>
          </a:prstGeom>
        </p:spPr>
      </p:pic>
      <p:pic>
        <p:nvPicPr>
          <p:cNvPr id="13" name="図 12">
            <a:extLst>
              <a:ext uri="{FF2B5EF4-FFF2-40B4-BE49-F238E27FC236}">
                <a16:creationId xmlns:a16="http://schemas.microsoft.com/office/drawing/2014/main" id="{7B20A28B-DE3A-4433-95CA-FE4898FCF1C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04240" y="6359772"/>
            <a:ext cx="5400000" cy="3061020"/>
          </a:xfrm>
          <a:prstGeom prst="rect">
            <a:avLst/>
          </a:prstGeom>
        </p:spPr>
      </p:pic>
      <p:sp>
        <p:nvSpPr>
          <p:cNvPr id="18" name="四角形: 角を丸くする 17">
            <a:extLst>
              <a:ext uri="{FF2B5EF4-FFF2-40B4-BE49-F238E27FC236}">
                <a16:creationId xmlns:a16="http://schemas.microsoft.com/office/drawing/2014/main" id="{43E4941E-5A6C-4A9A-B9FD-13C443702465}"/>
              </a:ext>
            </a:extLst>
          </p:cNvPr>
          <p:cNvSpPr/>
          <p:nvPr/>
        </p:nvSpPr>
        <p:spPr>
          <a:xfrm>
            <a:off x="6583761" y="2868563"/>
            <a:ext cx="6074963" cy="809069"/>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ja-JP" altLang="en-US" sz="3200" b="0" i="0" dirty="0">
                <a:solidFill>
                  <a:srgbClr val="444E53"/>
                </a:solidFill>
                <a:effectLst/>
                <a:latin typeface="Avenir"/>
              </a:rPr>
              <a:t>サイズを変更して調整</a:t>
            </a:r>
            <a:endParaRPr lang="en-US" altLang="ja-JP" sz="3200" b="0" i="0" dirty="0">
              <a:solidFill>
                <a:srgbClr val="444E53"/>
              </a:solidFill>
              <a:effectLst/>
              <a:latin typeface="Avenir"/>
            </a:endParaRPr>
          </a:p>
        </p:txBody>
      </p:sp>
      <p:sp>
        <p:nvSpPr>
          <p:cNvPr id="19" name="四角形: 角を丸くする 18">
            <a:extLst>
              <a:ext uri="{FF2B5EF4-FFF2-40B4-BE49-F238E27FC236}">
                <a16:creationId xmlns:a16="http://schemas.microsoft.com/office/drawing/2014/main" id="{DC2E87A1-63D4-4CF9-A1FE-1C85E6F7D1BF}"/>
              </a:ext>
            </a:extLst>
          </p:cNvPr>
          <p:cNvSpPr/>
          <p:nvPr/>
        </p:nvSpPr>
        <p:spPr>
          <a:xfrm>
            <a:off x="6548082" y="6359773"/>
            <a:ext cx="8103788" cy="3061020"/>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altLang="ja-JP" sz="3200" b="0" i="0" dirty="0">
                <a:solidFill>
                  <a:srgbClr val="444E53"/>
                </a:solidFill>
                <a:effectLst/>
                <a:latin typeface="Avenir"/>
              </a:rPr>
              <a:t>5</a:t>
            </a:r>
            <a:r>
              <a:rPr lang="ja-JP" altLang="en-US" sz="3200" b="0" i="0" dirty="0">
                <a:solidFill>
                  <a:srgbClr val="444E53"/>
                </a:solidFill>
                <a:effectLst/>
                <a:latin typeface="Avenir"/>
              </a:rPr>
              <a:t>つの図形を列ごと・垂直に複製</a:t>
            </a:r>
            <a:endParaRPr lang="en-US" altLang="ja-JP" sz="3200" b="0" i="0" dirty="0">
              <a:solidFill>
                <a:srgbClr val="444E53"/>
              </a:solidFill>
              <a:effectLst/>
              <a:latin typeface="Avenir"/>
            </a:endParaRPr>
          </a:p>
          <a:p>
            <a:pPr lvl="2"/>
            <a:endParaRPr lang="en-US" altLang="ja-JP" sz="3200" b="0" i="0" dirty="0">
              <a:solidFill>
                <a:srgbClr val="444E53"/>
              </a:solidFill>
              <a:effectLst/>
              <a:latin typeface="Avenir"/>
            </a:endParaRPr>
          </a:p>
          <a:p>
            <a:pPr lvl="1"/>
            <a:r>
              <a:rPr lang="ja-JP" altLang="en-US" sz="3200" b="0" i="0" dirty="0">
                <a:solidFill>
                  <a:srgbClr val="444E53"/>
                </a:solidFill>
                <a:effectLst/>
                <a:latin typeface="Avenir"/>
              </a:rPr>
              <a:t>図形を全選択</a:t>
            </a:r>
            <a:r>
              <a:rPr lang="ja-JP" altLang="en-US" sz="3200" dirty="0">
                <a:solidFill>
                  <a:srgbClr val="444E53"/>
                </a:solidFill>
                <a:latin typeface="Avenir"/>
              </a:rPr>
              <a:t>した状態で、</a:t>
            </a:r>
            <a:endParaRPr lang="en-US" altLang="ja-JP" sz="3200" dirty="0">
              <a:solidFill>
                <a:srgbClr val="444E53"/>
              </a:solidFill>
              <a:latin typeface="Avenir"/>
            </a:endParaRPr>
          </a:p>
          <a:p>
            <a:pPr lvl="1"/>
            <a:r>
              <a:rPr lang="en-US" altLang="ja-JP" sz="3200" dirty="0">
                <a:solidFill>
                  <a:srgbClr val="444E53"/>
                </a:solidFill>
                <a:latin typeface="Avenir"/>
              </a:rPr>
              <a:t> [Shift + Ctrl] + </a:t>
            </a:r>
            <a:r>
              <a:rPr lang="ja-JP" altLang="en-US" sz="3200" dirty="0">
                <a:solidFill>
                  <a:srgbClr val="444E53"/>
                </a:solidFill>
                <a:latin typeface="Avenir"/>
              </a:rPr>
              <a:t>上へドラッグ</a:t>
            </a:r>
            <a:r>
              <a:rPr lang="en-US" altLang="ja-JP" sz="3200" dirty="0">
                <a:solidFill>
                  <a:srgbClr val="444E53"/>
                </a:solidFill>
                <a:latin typeface="Avenir"/>
              </a:rPr>
              <a:t>&amp;</a:t>
            </a:r>
            <a:r>
              <a:rPr lang="ja-JP" altLang="en-US" sz="3200" dirty="0">
                <a:solidFill>
                  <a:srgbClr val="444E53"/>
                </a:solidFill>
                <a:latin typeface="Avenir"/>
              </a:rPr>
              <a:t>ドロップ</a:t>
            </a:r>
            <a:endParaRPr lang="en-US" altLang="ja-JP" sz="3200" dirty="0">
              <a:solidFill>
                <a:srgbClr val="444E53"/>
              </a:solidFill>
              <a:latin typeface="Avenir"/>
            </a:endParaRPr>
          </a:p>
          <a:p>
            <a:pPr lvl="1"/>
            <a:r>
              <a:rPr lang="ja-JP" altLang="en-US" sz="3200" b="0" i="0" dirty="0">
                <a:solidFill>
                  <a:srgbClr val="444E53"/>
                </a:solidFill>
                <a:effectLst/>
                <a:latin typeface="Avenir"/>
              </a:rPr>
              <a:t>（</a:t>
            </a:r>
            <a:r>
              <a:rPr lang="en-US" altLang="ja-JP" sz="3200" b="0" i="0" dirty="0">
                <a:solidFill>
                  <a:srgbClr val="444E53"/>
                </a:solidFill>
                <a:effectLst/>
                <a:latin typeface="Avenir"/>
              </a:rPr>
              <a:t>5</a:t>
            </a:r>
            <a:r>
              <a:rPr lang="ja-JP" altLang="en-US" sz="3200" b="0" i="0" dirty="0">
                <a:solidFill>
                  <a:srgbClr val="444E53"/>
                </a:solidFill>
                <a:effectLst/>
                <a:latin typeface="Avenir"/>
              </a:rPr>
              <a:t>列分複製できるまで繰り返す）</a:t>
            </a:r>
            <a:endParaRPr lang="en-US" altLang="ja-JP" sz="3200" b="0" i="0" dirty="0">
              <a:solidFill>
                <a:srgbClr val="444E53"/>
              </a:solidFill>
              <a:effectLst/>
              <a:latin typeface="Avenir"/>
            </a:endParaRPr>
          </a:p>
        </p:txBody>
      </p:sp>
      <p:pic>
        <p:nvPicPr>
          <p:cNvPr id="6" name="図 5">
            <a:extLst>
              <a:ext uri="{FF2B5EF4-FFF2-40B4-BE49-F238E27FC236}">
                <a16:creationId xmlns:a16="http://schemas.microsoft.com/office/drawing/2014/main" id="{BC2D3762-AEC7-4B8B-B974-66FE3A6C46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3762" y="4020177"/>
            <a:ext cx="4642089" cy="1212912"/>
          </a:xfrm>
          <a:prstGeom prst="rect">
            <a:avLst/>
          </a:prstGeom>
        </p:spPr>
      </p:pic>
      <p:sp>
        <p:nvSpPr>
          <p:cNvPr id="17" name="正方形/長方形 16">
            <a:extLst>
              <a:ext uri="{FF2B5EF4-FFF2-40B4-BE49-F238E27FC236}">
                <a16:creationId xmlns:a16="http://schemas.microsoft.com/office/drawing/2014/main" id="{E683CE25-1E5E-4049-82AF-12A7F9661FC7}"/>
              </a:ext>
            </a:extLst>
          </p:cNvPr>
          <p:cNvSpPr/>
          <p:nvPr/>
        </p:nvSpPr>
        <p:spPr>
          <a:xfrm>
            <a:off x="9974100" y="4283342"/>
            <a:ext cx="1251752" cy="949747"/>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グラフィックス 19" descr="バッジ 6 単色塗りつぶし">
            <a:extLst>
              <a:ext uri="{FF2B5EF4-FFF2-40B4-BE49-F238E27FC236}">
                <a16:creationId xmlns:a16="http://schemas.microsoft.com/office/drawing/2014/main" id="{E7FEB307-13CB-4861-A58E-C0D095AAFD7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840936" y="2945101"/>
            <a:ext cx="655991" cy="655991"/>
          </a:xfrm>
          <a:prstGeom prst="rect">
            <a:avLst/>
          </a:prstGeom>
        </p:spPr>
      </p:pic>
      <p:pic>
        <p:nvPicPr>
          <p:cNvPr id="22" name="グラフィックス 21" descr="バッジ 7 単色塗りつぶし">
            <a:extLst>
              <a:ext uri="{FF2B5EF4-FFF2-40B4-BE49-F238E27FC236}">
                <a16:creationId xmlns:a16="http://schemas.microsoft.com/office/drawing/2014/main" id="{0C84E0D0-4DFD-4E24-8971-2AF15781982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000480" y="6612205"/>
            <a:ext cx="655991" cy="655991"/>
          </a:xfrm>
          <a:prstGeom prst="rect">
            <a:avLst/>
          </a:prstGeom>
        </p:spPr>
      </p:pic>
      <p:pic>
        <p:nvPicPr>
          <p:cNvPr id="25" name="図 24">
            <a:extLst>
              <a:ext uri="{FF2B5EF4-FFF2-40B4-BE49-F238E27FC236}">
                <a16:creationId xmlns:a16="http://schemas.microsoft.com/office/drawing/2014/main" id="{9D519C64-9051-45A7-8838-BEEB786346FF}"/>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602579" y="2916815"/>
            <a:ext cx="3701661" cy="1164986"/>
          </a:xfrm>
          <a:prstGeom prst="rect">
            <a:avLst/>
          </a:prstGeom>
          <a:ln>
            <a:solidFill>
              <a:srgbClr val="CC6B9C"/>
            </a:solidFill>
          </a:ln>
        </p:spPr>
      </p:pic>
      <p:sp>
        <p:nvSpPr>
          <p:cNvPr id="27" name="テキスト ボックス 26">
            <a:extLst>
              <a:ext uri="{FF2B5EF4-FFF2-40B4-BE49-F238E27FC236}">
                <a16:creationId xmlns:a16="http://schemas.microsoft.com/office/drawing/2014/main" id="{94C3106B-8D26-4603-BE0F-2C685BD76DFC}"/>
              </a:ext>
            </a:extLst>
          </p:cNvPr>
          <p:cNvSpPr txBox="1"/>
          <p:nvPr/>
        </p:nvSpPr>
        <p:spPr>
          <a:xfrm>
            <a:off x="2554686" y="2868563"/>
            <a:ext cx="2600325" cy="584775"/>
          </a:xfrm>
          <a:prstGeom prst="rect">
            <a:avLst/>
          </a:prstGeom>
          <a:noFill/>
        </p:spPr>
        <p:txBody>
          <a:bodyPr wrap="square" rtlCol="0">
            <a:spAutoFit/>
          </a:bodyPr>
          <a:lstStyle/>
          <a:p>
            <a:r>
              <a:rPr kumimoji="1" lang="en-US" altLang="ja-JP" sz="3200" b="1" dirty="0">
                <a:solidFill>
                  <a:srgbClr val="CC6B9C"/>
                </a:solidFill>
              </a:rPr>
              <a:t>BEFORE</a:t>
            </a:r>
            <a:endParaRPr kumimoji="1" lang="ja-JP" altLang="en-US" sz="3200" b="1" dirty="0">
              <a:solidFill>
                <a:srgbClr val="CC6B9C"/>
              </a:solidFill>
            </a:endParaRPr>
          </a:p>
        </p:txBody>
      </p:sp>
      <p:sp>
        <p:nvSpPr>
          <p:cNvPr id="28" name="テキスト ボックス 27">
            <a:extLst>
              <a:ext uri="{FF2B5EF4-FFF2-40B4-BE49-F238E27FC236}">
                <a16:creationId xmlns:a16="http://schemas.microsoft.com/office/drawing/2014/main" id="{5F687366-9E76-49CD-B7C1-25B2F34556BC}"/>
              </a:ext>
            </a:extLst>
          </p:cNvPr>
          <p:cNvSpPr txBox="1"/>
          <p:nvPr/>
        </p:nvSpPr>
        <p:spPr>
          <a:xfrm>
            <a:off x="988106" y="4465827"/>
            <a:ext cx="2600325" cy="584775"/>
          </a:xfrm>
          <a:prstGeom prst="rect">
            <a:avLst/>
          </a:prstGeom>
          <a:noFill/>
        </p:spPr>
        <p:txBody>
          <a:bodyPr wrap="square" rtlCol="0">
            <a:spAutoFit/>
          </a:bodyPr>
          <a:lstStyle/>
          <a:p>
            <a:r>
              <a:rPr kumimoji="1" lang="en-US" altLang="ja-JP" sz="3200" b="1" dirty="0">
                <a:solidFill>
                  <a:srgbClr val="CC6B9C"/>
                </a:solidFill>
              </a:rPr>
              <a:t>AFTER</a:t>
            </a:r>
            <a:endParaRPr kumimoji="1" lang="ja-JP" altLang="en-US" sz="3200" b="1" dirty="0">
              <a:solidFill>
                <a:srgbClr val="CC6B9C"/>
              </a:solidFill>
            </a:endParaRPr>
          </a:p>
        </p:txBody>
      </p:sp>
    </p:spTree>
    <p:extLst>
      <p:ext uri="{BB962C8B-B14F-4D97-AF65-F5344CB8AC3E}">
        <p14:creationId xmlns:p14="http://schemas.microsoft.com/office/powerpoint/2010/main" val="39499539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pPr marL="0" indent="0">
              <a:buNone/>
            </a:pPr>
            <a:endParaRPr lang="en-US" altLang="ja-JP" dirty="0"/>
          </a:p>
          <a:p>
            <a:pPr marL="0" indent="0">
              <a:buNone/>
            </a:pPr>
            <a:r>
              <a:rPr lang="ja-JP" altLang="en-US" dirty="0"/>
              <a:t>　</a:t>
            </a:r>
            <a:r>
              <a:rPr lang="ja-JP" altLang="en-US" b="1" dirty="0">
                <a:solidFill>
                  <a:srgbClr val="CC6B9C"/>
                </a:solidFill>
              </a:rPr>
              <a:t>わずか</a:t>
            </a:r>
            <a:r>
              <a:rPr lang="en-US" altLang="ja-JP" b="1" dirty="0">
                <a:solidFill>
                  <a:srgbClr val="CC6B9C"/>
                </a:solidFill>
              </a:rPr>
              <a:t>2</a:t>
            </a:r>
            <a:r>
              <a:rPr lang="ja-JP" altLang="en-US" b="1" dirty="0">
                <a:solidFill>
                  <a:srgbClr val="CC6B9C"/>
                </a:solidFill>
              </a:rPr>
              <a:t>分</a:t>
            </a:r>
            <a:r>
              <a:rPr lang="en-US" altLang="ja-JP" b="1" dirty="0">
                <a:solidFill>
                  <a:srgbClr val="CC6B9C"/>
                </a:solidFill>
              </a:rPr>
              <a:t>30</a:t>
            </a:r>
            <a:r>
              <a:rPr lang="ja-JP" altLang="en-US" b="1" dirty="0">
                <a:solidFill>
                  <a:srgbClr val="CC6B9C"/>
                </a:solidFill>
              </a:rPr>
              <a:t>秒</a:t>
            </a:r>
            <a:r>
              <a:rPr lang="ja-JP" altLang="en-US" dirty="0"/>
              <a:t>で枠のベースができました！周りに図形などを挿入して完成です！</a:t>
            </a: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46</a:t>
            </a:fld>
            <a:endParaRPr kumimoji="1" lang="ja-JP" altLang="en-US"/>
          </a:p>
        </p:txBody>
      </p:sp>
      <p:pic>
        <p:nvPicPr>
          <p:cNvPr id="3" name="図 2" descr="カレンダー&#10;&#10;自動的に生成された説明">
            <a:extLst>
              <a:ext uri="{FF2B5EF4-FFF2-40B4-BE49-F238E27FC236}">
                <a16:creationId xmlns:a16="http://schemas.microsoft.com/office/drawing/2014/main" id="{C135E920-14D4-48E4-BC4A-0AE38275C67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803648" y="4531670"/>
            <a:ext cx="7955598" cy="3201566"/>
          </a:xfrm>
          <a:prstGeom prst="rect">
            <a:avLst/>
          </a:prstGeom>
          <a:ln>
            <a:solidFill>
              <a:srgbClr val="30A3B3"/>
            </a:solidFill>
          </a:ln>
        </p:spPr>
      </p:pic>
      <p:pic>
        <p:nvPicPr>
          <p:cNvPr id="21" name="図 20">
            <a:extLst>
              <a:ext uri="{FF2B5EF4-FFF2-40B4-BE49-F238E27FC236}">
                <a16:creationId xmlns:a16="http://schemas.microsoft.com/office/drawing/2014/main" id="{DB6663E8-9775-40EE-AAD3-59D34D1BD92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75723" y="4531670"/>
            <a:ext cx="5439410" cy="3083360"/>
          </a:xfrm>
          <a:prstGeom prst="rect">
            <a:avLst/>
          </a:prstGeom>
          <a:ln>
            <a:solidFill>
              <a:srgbClr val="30A3B3"/>
            </a:solidFill>
          </a:ln>
        </p:spPr>
      </p:pic>
      <p:sp>
        <p:nvSpPr>
          <p:cNvPr id="4" name="矢印: 右 3">
            <a:extLst>
              <a:ext uri="{FF2B5EF4-FFF2-40B4-BE49-F238E27FC236}">
                <a16:creationId xmlns:a16="http://schemas.microsoft.com/office/drawing/2014/main" id="{2C185DE4-2604-426C-B5D3-050472C5752A}"/>
              </a:ext>
            </a:extLst>
          </p:cNvPr>
          <p:cNvSpPr/>
          <p:nvPr/>
        </p:nvSpPr>
        <p:spPr>
          <a:xfrm>
            <a:off x="7229483" y="5586415"/>
            <a:ext cx="1257300" cy="97155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34908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図形の複製・配置による表の作図（おさらい）</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47</a:t>
            </a:fld>
            <a:endParaRPr kumimoji="1" lang="ja-JP" altLang="en-US"/>
          </a:p>
        </p:txBody>
      </p:sp>
      <p:sp>
        <p:nvSpPr>
          <p:cNvPr id="6" name="四角形: 対角を丸める 5">
            <a:extLst>
              <a:ext uri="{FF2B5EF4-FFF2-40B4-BE49-F238E27FC236}">
                <a16:creationId xmlns:a16="http://schemas.microsoft.com/office/drawing/2014/main" id="{7FF4470B-C799-436E-B2EA-B50EC84642C9}"/>
              </a:ext>
            </a:extLst>
          </p:cNvPr>
          <p:cNvSpPr/>
          <p:nvPr/>
        </p:nvSpPr>
        <p:spPr>
          <a:xfrm>
            <a:off x="1455737" y="6457418"/>
            <a:ext cx="14260511" cy="235797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ja-JP" altLang="en-US" sz="2800" dirty="0">
                <a:solidFill>
                  <a:schemeClr val="bg1"/>
                </a:solidFill>
              </a:rPr>
              <a:t>① </a:t>
            </a:r>
            <a:r>
              <a:rPr lang="en-US" altLang="ja-JP" sz="2800" dirty="0">
                <a:solidFill>
                  <a:schemeClr val="bg1"/>
                </a:solidFill>
              </a:rPr>
              <a:t>Ctrl +</a:t>
            </a:r>
            <a:r>
              <a:rPr lang="ja-JP" altLang="en-US" sz="2800" dirty="0">
                <a:solidFill>
                  <a:schemeClr val="bg1"/>
                </a:solidFill>
              </a:rPr>
              <a:t> </a:t>
            </a:r>
            <a:r>
              <a:rPr lang="en-US" altLang="ja-JP" sz="2800" dirty="0">
                <a:solidFill>
                  <a:schemeClr val="bg1"/>
                </a:solidFill>
              </a:rPr>
              <a:t>D = </a:t>
            </a:r>
            <a:r>
              <a:rPr lang="ja-JP" altLang="en-US" sz="2800" dirty="0">
                <a:solidFill>
                  <a:schemeClr val="bg1"/>
                </a:solidFill>
              </a:rPr>
              <a:t>複製</a:t>
            </a:r>
            <a:endParaRPr lang="en-US" altLang="ja-JP" sz="2800" dirty="0">
              <a:solidFill>
                <a:schemeClr val="bg1"/>
              </a:solidFill>
            </a:endParaRPr>
          </a:p>
          <a:p>
            <a:pPr lvl="2"/>
            <a:r>
              <a:rPr lang="ja-JP" altLang="en-US" sz="2800" dirty="0">
                <a:solidFill>
                  <a:schemeClr val="bg1"/>
                </a:solidFill>
              </a:rPr>
              <a:t>② </a:t>
            </a:r>
            <a:r>
              <a:rPr lang="en-US" altLang="ja-JP" sz="2800" dirty="0">
                <a:solidFill>
                  <a:schemeClr val="bg1"/>
                </a:solidFill>
              </a:rPr>
              <a:t>Shift = </a:t>
            </a:r>
            <a:r>
              <a:rPr lang="ja-JP" altLang="en-US" sz="2800" dirty="0">
                <a:solidFill>
                  <a:schemeClr val="bg1"/>
                </a:solidFill>
              </a:rPr>
              <a:t>垂直移動・サイズ調整など</a:t>
            </a:r>
            <a:endParaRPr lang="en-US" altLang="ja-JP" sz="2800" dirty="0">
              <a:solidFill>
                <a:schemeClr val="bg1"/>
              </a:solidFill>
            </a:endParaRPr>
          </a:p>
          <a:p>
            <a:pPr lvl="2"/>
            <a:endParaRPr lang="en-US" altLang="ja-JP" sz="2800" dirty="0">
              <a:solidFill>
                <a:schemeClr val="bg1"/>
              </a:solidFill>
            </a:endParaRPr>
          </a:p>
          <a:p>
            <a:pPr lvl="2"/>
            <a:r>
              <a:rPr lang="en-US" altLang="ja-JP" sz="2800" dirty="0">
                <a:solidFill>
                  <a:schemeClr val="bg1"/>
                </a:solidFill>
              </a:rPr>
              <a:t>Ctrl </a:t>
            </a:r>
            <a:r>
              <a:rPr lang="ja-JP" altLang="en-US" sz="2800" dirty="0">
                <a:solidFill>
                  <a:schemeClr val="bg1"/>
                </a:solidFill>
              </a:rPr>
              <a:t>と </a:t>
            </a:r>
            <a:r>
              <a:rPr lang="en-US" altLang="ja-JP" sz="2800" dirty="0">
                <a:solidFill>
                  <a:schemeClr val="bg1"/>
                </a:solidFill>
              </a:rPr>
              <a:t>Shift </a:t>
            </a:r>
            <a:r>
              <a:rPr lang="ja-JP" altLang="en-US" sz="2800" dirty="0">
                <a:solidFill>
                  <a:schemeClr val="bg1"/>
                </a:solidFill>
              </a:rPr>
              <a:t>の組み合わせにより、位置の固定・複製が同時にできます！</a:t>
            </a:r>
            <a:endParaRPr lang="en-US" altLang="ja-JP" sz="2800" dirty="0">
              <a:solidFill>
                <a:schemeClr val="bg1"/>
              </a:solidFill>
            </a:endParaRPr>
          </a:p>
        </p:txBody>
      </p:sp>
      <p:graphicFrame>
        <p:nvGraphicFramePr>
          <p:cNvPr id="7" name="表 2">
            <a:extLst>
              <a:ext uri="{FF2B5EF4-FFF2-40B4-BE49-F238E27FC236}">
                <a16:creationId xmlns:a16="http://schemas.microsoft.com/office/drawing/2014/main" id="{44E681BD-6C69-4EE3-AC37-471873452C23}"/>
              </a:ext>
            </a:extLst>
          </p:cNvPr>
          <p:cNvGraphicFramePr>
            <a:graphicFrameLocks noGrp="1"/>
          </p:cNvGraphicFramePr>
          <p:nvPr>
            <p:extLst>
              <p:ext uri="{D42A27DB-BD31-4B8C-83A1-F6EECF244321}">
                <p14:modId xmlns:p14="http://schemas.microsoft.com/office/powerpoint/2010/main" val="2064927508"/>
              </p:ext>
            </p:extLst>
          </p:nvPr>
        </p:nvGraphicFramePr>
        <p:xfrm>
          <a:off x="1455738" y="3207297"/>
          <a:ext cx="14260512" cy="2750816"/>
        </p:xfrm>
        <a:graphic>
          <a:graphicData uri="http://schemas.openxmlformats.org/drawingml/2006/table">
            <a:tbl>
              <a:tblPr firstRow="1" bandRow="1">
                <a:tableStyleId>{69012ECD-51FC-41F1-AA8D-1B2483CD663E}</a:tableStyleId>
              </a:tblPr>
              <a:tblGrid>
                <a:gridCol w="3797516">
                  <a:extLst>
                    <a:ext uri="{9D8B030D-6E8A-4147-A177-3AD203B41FA5}">
                      <a16:colId xmlns:a16="http://schemas.microsoft.com/office/drawing/2014/main" val="2643539856"/>
                    </a:ext>
                  </a:extLst>
                </a:gridCol>
                <a:gridCol w="4595067">
                  <a:extLst>
                    <a:ext uri="{9D8B030D-6E8A-4147-A177-3AD203B41FA5}">
                      <a16:colId xmlns:a16="http://schemas.microsoft.com/office/drawing/2014/main" val="3695868083"/>
                    </a:ext>
                  </a:extLst>
                </a:gridCol>
                <a:gridCol w="5867929">
                  <a:extLst>
                    <a:ext uri="{9D8B030D-6E8A-4147-A177-3AD203B41FA5}">
                      <a16:colId xmlns:a16="http://schemas.microsoft.com/office/drawing/2014/main" val="222864825"/>
                    </a:ext>
                  </a:extLst>
                </a:gridCol>
              </a:tblGrid>
              <a:tr h="538170">
                <a:tc>
                  <a:txBody>
                    <a:bodyPr/>
                    <a:lstStyle/>
                    <a:p>
                      <a:r>
                        <a:rPr kumimoji="1" lang="ja-JP" altLang="en-US" dirty="0"/>
                        <a:t>メインとなるキー</a:t>
                      </a:r>
                    </a:p>
                  </a:txBody>
                  <a:tcPr>
                    <a:lnR w="12700" cap="flat" cmpd="sng" algn="ctr">
                      <a:solidFill>
                        <a:schemeClr val="bg1"/>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dirty="0"/>
                        <a:t>組み合わせるキー・操作</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r>
                        <a:rPr kumimoji="1" lang="ja-JP" altLang="en-US" dirty="0"/>
                        <a:t>効果</a:t>
                      </a:r>
                    </a:p>
                  </a:txBody>
                  <a:tcPr>
                    <a:lnL w="12700" cap="flat" cmpd="sng" algn="ctr">
                      <a:solidFill>
                        <a:schemeClr val="bg1"/>
                      </a:solidFill>
                      <a:prstDash val="solid"/>
                      <a:round/>
                      <a:headEnd type="none" w="med" len="med"/>
                      <a:tailEnd type="none" w="med" len="med"/>
                    </a:lnL>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732871064"/>
                  </a:ext>
                </a:extLst>
              </a:tr>
              <a:tr h="598136">
                <a:tc rowSpan="2">
                  <a:txBody>
                    <a:bodyPr/>
                    <a:lstStyle/>
                    <a:p>
                      <a:pPr algn="ctr"/>
                      <a:r>
                        <a:rPr kumimoji="1" lang="en-US" altLang="ja-JP" dirty="0"/>
                        <a:t>Shift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2700" b="0" kern="1200" dirty="0">
                          <a:solidFill>
                            <a:schemeClr val="dk1"/>
                          </a:solidFill>
                          <a:effectLst/>
                        </a:rPr>
                        <a:t>ドラッグ</a:t>
                      </a:r>
                      <a:endParaRPr kumimoji="1" lang="ja-JP" altLang="en-US"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dirty="0"/>
                        <a:t>図形などの垂直移動</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26470880"/>
                  </a:ext>
                </a:extLst>
              </a:tr>
              <a:tr h="538170">
                <a:tc vMerge="1">
                  <a:txBody>
                    <a:bodyPr/>
                    <a:lstStyle/>
                    <a:p>
                      <a:endParaRPr kumimoji="1" lang="ja-JP" altLang="en-US" dirty="0"/>
                    </a:p>
                  </a:txBody>
                  <a:tcPr>
                    <a:lnT w="12700" cap="flat" cmpd="sng" algn="ctr">
                      <a:solidFill>
                        <a:srgbClr val="30A3B3"/>
                      </a:solidFill>
                      <a:prstDash val="solid"/>
                      <a:round/>
                      <a:headEnd type="none" w="med" len="med"/>
                      <a:tailEnd type="none" w="med" len="med"/>
                    </a:lnT>
                  </a:tcPr>
                </a:tc>
                <a:tc>
                  <a:txBody>
                    <a:bodyPr/>
                    <a:lstStyle/>
                    <a:p>
                      <a:r>
                        <a:rPr kumimoji="1" lang="ja-JP" altLang="en-US" sz="2700" b="0" kern="1200" dirty="0">
                          <a:solidFill>
                            <a:schemeClr val="dk1"/>
                          </a:solidFill>
                          <a:effectLst/>
                        </a:rPr>
                        <a:t>矢印キー</a:t>
                      </a:r>
                      <a:endParaRPr kumimoji="1" lang="ja-JP" altLang="en-US"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2700" b="0" kern="1200" dirty="0">
                          <a:solidFill>
                            <a:schemeClr val="dk1"/>
                          </a:solidFill>
                          <a:effectLst/>
                        </a:rPr>
                        <a:t>図形などのサイズ調整</a:t>
                      </a:r>
                      <a:endParaRPr kumimoji="1" lang="ja-JP" altLang="en-US"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4717038"/>
                  </a:ext>
                </a:extLst>
              </a:tr>
              <a:tr h="538170">
                <a:tc>
                  <a:txBody>
                    <a:bodyPr/>
                    <a:lstStyle/>
                    <a:p>
                      <a:pPr algn="ctr"/>
                      <a:r>
                        <a:rPr kumimoji="1" lang="en-US" altLang="ja-JP" dirty="0"/>
                        <a:t>Ctrl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dirty="0"/>
                        <a:t>D</a:t>
                      </a:r>
                      <a:endParaRPr kumimoji="1" lang="ja-JP" altLang="en-US" dirty="0"/>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dirty="0"/>
                        <a:t>図形などの複製</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9141663"/>
                  </a:ext>
                </a:extLst>
              </a:tr>
              <a:tr h="538170">
                <a:tc>
                  <a:txBody>
                    <a:bodyPr/>
                    <a:lstStyle/>
                    <a:p>
                      <a:pPr algn="ctr"/>
                      <a:r>
                        <a:rPr kumimoji="1" lang="en-US" altLang="ja-JP" dirty="0"/>
                        <a:t>Shift + Ctrl +</a:t>
                      </a: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dirty="0"/>
                        <a:t>ドラッグ</a:t>
                      </a:r>
                      <a:r>
                        <a:rPr kumimoji="1" lang="en-US" altLang="ja-JP" dirty="0"/>
                        <a:t>&amp;</a:t>
                      </a:r>
                      <a:r>
                        <a:rPr kumimoji="1" lang="ja-JP" altLang="en-US" dirty="0"/>
                        <a:t>ドロップ</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dirty="0"/>
                        <a:t>垂直移動した位置で図形などの複製</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7944539"/>
                  </a:ext>
                </a:extLst>
              </a:tr>
            </a:tbl>
          </a:graphicData>
        </a:graphic>
      </p:graphicFrame>
      <p:pic>
        <p:nvPicPr>
          <p:cNvPr id="13" name="図 12" descr="アイコン&#10;&#10;自動的に生成された説明">
            <a:extLst>
              <a:ext uri="{FF2B5EF4-FFF2-40B4-BE49-F238E27FC236}">
                <a16:creationId xmlns:a16="http://schemas.microsoft.com/office/drawing/2014/main" id="{708003F7-5D6C-429F-89AC-99ED173DB8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40856" y="7913061"/>
            <a:ext cx="607912" cy="607912"/>
          </a:xfrm>
          <a:prstGeom prst="rect">
            <a:avLst/>
          </a:prstGeom>
        </p:spPr>
      </p:pic>
    </p:spTree>
    <p:extLst>
      <p:ext uri="{BB962C8B-B14F-4D97-AF65-F5344CB8AC3E}">
        <p14:creationId xmlns:p14="http://schemas.microsoft.com/office/powerpoint/2010/main" val="313661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その他の機能紹介</a:t>
            </a:r>
            <a:r>
              <a:rPr lang="en-US" altLang="ja-JP" dirty="0"/>
              <a:t> –</a:t>
            </a:r>
            <a:r>
              <a:rPr lang="ja-JP" altLang="en-US" dirty="0">
                <a:solidFill>
                  <a:srgbClr val="CC6B9C"/>
                </a:solidFill>
              </a:rPr>
              <a:t>スポイト</a:t>
            </a:r>
            <a:endParaRPr lang="en-US" altLang="ja-JP" dirty="0">
              <a:solidFill>
                <a:srgbClr val="CC6B9C"/>
              </a:solidFill>
            </a:endParaRPr>
          </a:p>
          <a:p>
            <a:pPr marL="0" indent="0">
              <a:buNone/>
            </a:pPr>
            <a:r>
              <a:rPr lang="ja-JP" altLang="en-US" sz="3200" dirty="0"/>
              <a:t>コーポレートカラーなど、</a:t>
            </a:r>
            <a:endParaRPr lang="en-US" altLang="ja-JP" sz="3200" dirty="0"/>
          </a:p>
          <a:p>
            <a:pPr marL="0" indent="0">
              <a:buNone/>
            </a:pPr>
            <a:r>
              <a:rPr lang="ja-JP" altLang="en-US" sz="3200" dirty="0"/>
              <a:t>一度使用した色を再利用する際に活用する。</a:t>
            </a:r>
            <a:endParaRPr lang="en-US" altLang="ja-JP" sz="3200" dirty="0"/>
          </a:p>
          <a:p>
            <a:pPr marL="0" indent="0">
              <a:buNone/>
            </a:pPr>
            <a:r>
              <a:rPr lang="ja-JP" altLang="en-US" sz="3200" dirty="0"/>
              <a:t>＜使い方＞</a:t>
            </a:r>
            <a:endParaRPr lang="en-US" altLang="ja-JP" sz="3200" dirty="0"/>
          </a:p>
          <a:p>
            <a:pPr marL="514350" indent="-514350">
              <a:buFont typeface="+mj-lt"/>
              <a:buAutoNum type="arabicPeriod"/>
            </a:pPr>
            <a:r>
              <a:rPr lang="ja-JP" altLang="en-US" sz="3200" dirty="0"/>
              <a:t>スポイトを選択（マウスポインターがスポイトに変化）</a:t>
            </a:r>
            <a:endParaRPr lang="en-US" altLang="ja-JP" sz="3200" dirty="0"/>
          </a:p>
          <a:p>
            <a:pPr marL="514350" indent="-514350">
              <a:buFont typeface="+mj-lt"/>
              <a:buAutoNum type="arabicPeriod"/>
            </a:pPr>
            <a:r>
              <a:rPr lang="ja-JP" altLang="en-US" sz="3200" dirty="0"/>
              <a:t>使いたい色の上にスポイトを合わせて左クリック</a:t>
            </a:r>
            <a:endParaRPr lang="en-US" altLang="ja-JP" sz="3200" dirty="0"/>
          </a:p>
          <a:p>
            <a:pPr marL="0" indent="0">
              <a:buNone/>
            </a:pPr>
            <a:r>
              <a:rPr lang="ja-JP" altLang="en-US" dirty="0"/>
              <a:t>　→選択中の図形またはオブジェクトに直ちに適用されます。</a:t>
            </a:r>
            <a:endParaRPr lang="en-US" altLang="ja-JP" sz="3200" dirty="0"/>
          </a:p>
          <a:p>
            <a:endParaRPr lang="en-US" altLang="ja-JP" dirty="0"/>
          </a:p>
          <a:p>
            <a:pPr marL="0" indent="0">
              <a:buNone/>
            </a:pP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48</a:t>
            </a:fld>
            <a:endParaRPr kumimoji="1" lang="ja-JP" altLang="en-US"/>
          </a:p>
        </p:txBody>
      </p:sp>
      <p:pic>
        <p:nvPicPr>
          <p:cNvPr id="3" name="図 2">
            <a:extLst>
              <a:ext uri="{FF2B5EF4-FFF2-40B4-BE49-F238E27FC236}">
                <a16:creationId xmlns:a16="http://schemas.microsoft.com/office/drawing/2014/main" id="{BAA15696-8C71-4D5E-8E1D-A52DD1FE7870}"/>
              </a:ext>
            </a:extLst>
          </p:cNvPr>
          <p:cNvPicPr>
            <a:picLocks noChangeAspect="1"/>
          </p:cNvPicPr>
          <p:nvPr/>
        </p:nvPicPr>
        <p:blipFill>
          <a:blip r:embed="rId2"/>
          <a:stretch>
            <a:fillRect/>
          </a:stretch>
        </p:blipFill>
        <p:spPr>
          <a:xfrm>
            <a:off x="12676671" y="2084379"/>
            <a:ext cx="2652228" cy="6309089"/>
          </a:xfrm>
          <a:prstGeom prst="rect">
            <a:avLst/>
          </a:prstGeom>
        </p:spPr>
      </p:pic>
      <p:sp>
        <p:nvSpPr>
          <p:cNvPr id="11" name="正方形/長方形 10">
            <a:extLst>
              <a:ext uri="{FF2B5EF4-FFF2-40B4-BE49-F238E27FC236}">
                <a16:creationId xmlns:a16="http://schemas.microsoft.com/office/drawing/2014/main" id="{793E7403-DC2B-40E7-8B81-1239C22C302D}"/>
              </a:ext>
            </a:extLst>
          </p:cNvPr>
          <p:cNvSpPr/>
          <p:nvPr/>
        </p:nvSpPr>
        <p:spPr>
          <a:xfrm>
            <a:off x="12676671" y="6578956"/>
            <a:ext cx="1611974" cy="574408"/>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89540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2-5. PowerPoint</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pPr marL="0" indent="0">
              <a:buNone/>
            </a:pPr>
            <a:r>
              <a:rPr lang="en-US" altLang="ja-JP" dirty="0"/>
              <a:t>【</a:t>
            </a:r>
            <a:r>
              <a:rPr lang="ja-JP" altLang="en-US" dirty="0"/>
              <a:t>参考</a:t>
            </a:r>
            <a:r>
              <a:rPr lang="en-US" altLang="ja-JP" dirty="0"/>
              <a:t>】</a:t>
            </a:r>
            <a:r>
              <a:rPr lang="ja-JP" altLang="en-US" dirty="0"/>
              <a:t>表と図形の違い</a:t>
            </a:r>
            <a:endParaRPr lang="en-US" altLang="ja-JP" dirty="0"/>
          </a:p>
          <a:p>
            <a:pPr marL="0" indent="0">
              <a:buNone/>
            </a:pPr>
            <a:endParaRPr lang="en-US" altLang="ja-JP" dirty="0"/>
          </a:p>
          <a:p>
            <a:pPr marL="0" indent="0">
              <a:buNone/>
            </a:pP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49</a:t>
            </a:fld>
            <a:endParaRPr kumimoji="1" lang="ja-JP" altLang="en-US"/>
          </a:p>
        </p:txBody>
      </p:sp>
      <p:graphicFrame>
        <p:nvGraphicFramePr>
          <p:cNvPr id="4" name="表 4">
            <a:extLst>
              <a:ext uri="{FF2B5EF4-FFF2-40B4-BE49-F238E27FC236}">
                <a16:creationId xmlns:a16="http://schemas.microsoft.com/office/drawing/2014/main" id="{C72D90F0-5CD5-4FCE-A67D-DFF271205809}"/>
              </a:ext>
            </a:extLst>
          </p:cNvPr>
          <p:cNvGraphicFramePr>
            <a:graphicFrameLocks noGrp="1"/>
          </p:cNvGraphicFramePr>
          <p:nvPr>
            <p:extLst>
              <p:ext uri="{D42A27DB-BD31-4B8C-83A1-F6EECF244321}">
                <p14:modId xmlns:p14="http://schemas.microsoft.com/office/powerpoint/2010/main" val="2962758463"/>
              </p:ext>
            </p:extLst>
          </p:nvPr>
        </p:nvGraphicFramePr>
        <p:xfrm>
          <a:off x="927100" y="2832744"/>
          <a:ext cx="16116301" cy="5188189"/>
        </p:xfrm>
        <a:graphic>
          <a:graphicData uri="http://schemas.openxmlformats.org/drawingml/2006/table">
            <a:tbl>
              <a:tblPr firstRow="1" bandRow="1">
                <a:tableStyleId>{69012ECD-51FC-41F1-AA8D-1B2483CD663E}</a:tableStyleId>
              </a:tblPr>
              <a:tblGrid>
                <a:gridCol w="3623108">
                  <a:extLst>
                    <a:ext uri="{9D8B030D-6E8A-4147-A177-3AD203B41FA5}">
                      <a16:colId xmlns:a16="http://schemas.microsoft.com/office/drawing/2014/main" val="1385300919"/>
                    </a:ext>
                  </a:extLst>
                </a:gridCol>
                <a:gridCol w="5649731">
                  <a:extLst>
                    <a:ext uri="{9D8B030D-6E8A-4147-A177-3AD203B41FA5}">
                      <a16:colId xmlns:a16="http://schemas.microsoft.com/office/drawing/2014/main" val="1978331200"/>
                    </a:ext>
                  </a:extLst>
                </a:gridCol>
                <a:gridCol w="3421731">
                  <a:extLst>
                    <a:ext uri="{9D8B030D-6E8A-4147-A177-3AD203B41FA5}">
                      <a16:colId xmlns:a16="http://schemas.microsoft.com/office/drawing/2014/main" val="1724826490"/>
                    </a:ext>
                  </a:extLst>
                </a:gridCol>
                <a:gridCol w="3421731">
                  <a:extLst>
                    <a:ext uri="{9D8B030D-6E8A-4147-A177-3AD203B41FA5}">
                      <a16:colId xmlns:a16="http://schemas.microsoft.com/office/drawing/2014/main" val="3215023900"/>
                    </a:ext>
                  </a:extLst>
                </a:gridCol>
              </a:tblGrid>
              <a:tr h="1167049">
                <a:tc>
                  <a:txBody>
                    <a:bodyPr/>
                    <a:lstStyle/>
                    <a:p>
                      <a:pPr algn="ctr"/>
                      <a:endParaRPr kumimoji="1" lang="ja-JP" altLang="en-US" dirty="0"/>
                    </a:p>
                  </a:txBody>
                  <a:tcPr anchor="ctr">
                    <a:lnR w="12700" cap="flat" cmpd="sng" algn="ctr">
                      <a:solidFill>
                        <a:schemeClr val="bg1"/>
                      </a:solidFill>
                      <a:prstDash val="solid"/>
                      <a:round/>
                      <a:headEnd type="none" w="med" len="med"/>
                      <a:tailEnd type="none" w="med" len="med"/>
                    </a:lnR>
                  </a:tcPr>
                </a:tc>
                <a:tc>
                  <a:txBody>
                    <a:bodyPr/>
                    <a:lstStyle/>
                    <a:p>
                      <a:pPr algn="ctr"/>
                      <a:r>
                        <a:rPr kumimoji="1" lang="ja-JP" altLang="en-US" dirty="0"/>
                        <a:t>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ja-JP" altLang="en-US" dirty="0"/>
                        <a:t>デザインの柔軟性</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ja-JP" altLang="en-US" dirty="0"/>
                        <a:t>理解のしやすさ</a:t>
                      </a:r>
                      <a:r>
                        <a:rPr kumimoji="1" lang="en-US" altLang="ja-JP" dirty="0"/>
                        <a:t>※</a:t>
                      </a:r>
                      <a:endParaRPr kumimoji="1" lang="ja-JP" altLang="en-US"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826619671"/>
                  </a:ext>
                </a:extLst>
              </a:tr>
              <a:tr h="2010570">
                <a:tc>
                  <a:txBody>
                    <a:bodyPr/>
                    <a:lstStyle/>
                    <a:p>
                      <a:pPr algn="ctr"/>
                      <a:r>
                        <a:rPr kumimoji="1" lang="ja-JP" altLang="en-US" dirty="0"/>
                        <a:t>図形による作図</a:t>
                      </a:r>
                    </a:p>
                  </a:txBody>
                  <a:tcPr anchor="ctr">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ctr"/>
                      <a:endParaRPr kumimoji="1" lang="ja-JP" altLang="en-US" dirty="0">
                        <a:solidFill>
                          <a:srgbClr val="CC6B9C"/>
                        </a:solidFill>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ctr"/>
                      <a:r>
                        <a:rPr kumimoji="1" lang="ja-JP" altLang="en-US" sz="4800" dirty="0">
                          <a:solidFill>
                            <a:srgbClr val="CC6B9C"/>
                          </a:solidFill>
                        </a:rPr>
                        <a:t>〇</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ctr"/>
                      <a:r>
                        <a:rPr kumimoji="1" lang="ja-JP" altLang="en-US" sz="4800" dirty="0"/>
                        <a:t>△</a:t>
                      </a:r>
                    </a:p>
                  </a:txBody>
                  <a:tcPr anchor="ctr">
                    <a:lnL w="12700" cap="flat" cmpd="sng" algn="ctr">
                      <a:solidFill>
                        <a:srgbClr val="30A3B3"/>
                      </a:solidFill>
                      <a:prstDash val="solid"/>
                      <a:round/>
                      <a:headEnd type="none" w="med" len="med"/>
                      <a:tailEnd type="none" w="med" len="med"/>
                    </a:lnL>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5292608"/>
                  </a:ext>
                </a:extLst>
              </a:tr>
              <a:tr h="2010570">
                <a:tc>
                  <a:txBody>
                    <a:bodyPr/>
                    <a:lstStyle/>
                    <a:p>
                      <a:pPr algn="ctr"/>
                      <a:r>
                        <a:rPr kumimoji="1" lang="ja-JP" altLang="en-US" dirty="0"/>
                        <a:t>表による作図</a:t>
                      </a:r>
                    </a:p>
                  </a:txBody>
                  <a:tcPr anchor="ctr">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pPr algn="ctr"/>
                      <a:endParaRPr kumimoji="1" lang="ja-JP" altLang="en-US"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pPr algn="ctr"/>
                      <a:r>
                        <a:rPr kumimoji="1" lang="ja-JP" altLang="en-US" sz="48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tcPr>
                </a:tc>
                <a:tc>
                  <a:txBody>
                    <a:bodyPr/>
                    <a:lstStyle/>
                    <a:p>
                      <a:pPr algn="ctr"/>
                      <a:r>
                        <a:rPr kumimoji="1" lang="ja-JP" altLang="en-US" sz="4800" dirty="0">
                          <a:solidFill>
                            <a:srgbClr val="CC6B9C"/>
                          </a:solidFill>
                        </a:rPr>
                        <a:t>〇</a:t>
                      </a:r>
                    </a:p>
                  </a:txBody>
                  <a:tcPr anchor="ctr">
                    <a:lnL w="12700" cap="flat" cmpd="sng" algn="ctr">
                      <a:solidFill>
                        <a:srgbClr val="30A3B3"/>
                      </a:solidFill>
                      <a:prstDash val="solid"/>
                      <a:round/>
                      <a:headEnd type="none" w="med" len="med"/>
                      <a:tailEnd type="none" w="med" len="med"/>
                    </a:lnL>
                    <a:lnT w="12700" cap="flat" cmpd="sng" algn="ctr">
                      <a:solidFill>
                        <a:srgbClr val="30A3B3"/>
                      </a:solidFill>
                      <a:prstDash val="solid"/>
                      <a:round/>
                      <a:headEnd type="none" w="med" len="med"/>
                      <a:tailEnd type="none" w="med" len="med"/>
                    </a:lnT>
                  </a:tcPr>
                </a:tc>
                <a:extLst>
                  <a:ext uri="{0D108BD9-81ED-4DB2-BD59-A6C34878D82A}">
                    <a16:rowId xmlns:a16="http://schemas.microsoft.com/office/drawing/2014/main" val="1723226309"/>
                  </a:ext>
                </a:extLst>
              </a:tr>
            </a:tbl>
          </a:graphicData>
        </a:graphic>
      </p:graphicFrame>
      <p:sp>
        <p:nvSpPr>
          <p:cNvPr id="16" name="四角形: 対角を丸める 15">
            <a:extLst>
              <a:ext uri="{FF2B5EF4-FFF2-40B4-BE49-F238E27FC236}">
                <a16:creationId xmlns:a16="http://schemas.microsoft.com/office/drawing/2014/main" id="{5B6B0AB9-B133-4A4D-96B1-4B2584B96BC7}"/>
              </a:ext>
            </a:extLst>
          </p:cNvPr>
          <p:cNvSpPr/>
          <p:nvPr/>
        </p:nvSpPr>
        <p:spPr>
          <a:xfrm>
            <a:off x="904240" y="8505858"/>
            <a:ext cx="16139160" cy="817238"/>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800" dirty="0">
                <a:solidFill>
                  <a:schemeClr val="bg1"/>
                </a:solidFill>
                <a:latin typeface="Avenir"/>
              </a:rPr>
              <a:t>※</a:t>
            </a:r>
            <a:r>
              <a:rPr lang="ja-JP" altLang="en-US" sz="2800" dirty="0">
                <a:solidFill>
                  <a:schemeClr val="bg1"/>
                </a:solidFill>
                <a:latin typeface="Avenir"/>
              </a:rPr>
              <a:t>補足</a:t>
            </a:r>
            <a:r>
              <a:rPr lang="ja-JP" altLang="en-US" sz="2800" b="0" i="0" dirty="0">
                <a:solidFill>
                  <a:schemeClr val="bg1"/>
                </a:solidFill>
                <a:effectLst/>
                <a:latin typeface="Avenir"/>
              </a:rPr>
              <a:t>：シンプル・線の数が少ない（シンプル）方が情報が理解しやすいとされています。</a:t>
            </a:r>
            <a:endParaRPr lang="en-US" altLang="ja-JP" sz="2800" b="0" i="0" dirty="0">
              <a:solidFill>
                <a:schemeClr val="bg1"/>
              </a:solidFill>
              <a:effectLst/>
              <a:latin typeface="Avenir"/>
            </a:endParaRPr>
          </a:p>
        </p:txBody>
      </p:sp>
      <p:pic>
        <p:nvPicPr>
          <p:cNvPr id="7" name="図 6" descr="カレンダー&#10;&#10;自動的に生成された説明">
            <a:extLst>
              <a:ext uri="{FF2B5EF4-FFF2-40B4-BE49-F238E27FC236}">
                <a16:creationId xmlns:a16="http://schemas.microsoft.com/office/drawing/2014/main" id="{24089A79-8D17-4492-B00D-5FA4E999122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29553" y="4144796"/>
            <a:ext cx="4255128" cy="1712388"/>
          </a:xfrm>
          <a:prstGeom prst="rect">
            <a:avLst/>
          </a:prstGeom>
          <a:ln>
            <a:solidFill>
              <a:srgbClr val="30A3B3"/>
            </a:solidFill>
          </a:ln>
        </p:spPr>
      </p:pic>
      <p:pic>
        <p:nvPicPr>
          <p:cNvPr id="3" name="図 2">
            <a:extLst>
              <a:ext uri="{FF2B5EF4-FFF2-40B4-BE49-F238E27FC236}">
                <a16:creationId xmlns:a16="http://schemas.microsoft.com/office/drawing/2014/main" id="{6913A997-49E5-48C4-9B1A-C6C9010F2B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0184" y="6235249"/>
            <a:ext cx="4373866" cy="1578751"/>
          </a:xfrm>
          <a:prstGeom prst="rect">
            <a:avLst/>
          </a:prstGeom>
        </p:spPr>
      </p:pic>
    </p:spTree>
    <p:extLst>
      <p:ext uri="{BB962C8B-B14F-4D97-AF65-F5344CB8AC3E}">
        <p14:creationId xmlns:p14="http://schemas.microsoft.com/office/powerpoint/2010/main" val="1500867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50</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CECECE"/>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CECECE"/>
                </a:solidFill>
              </a:rPr>
              <a:t>2-4. Snipping Tool</a:t>
            </a:r>
          </a:p>
          <a:p>
            <a:r>
              <a:rPr kumimoji="1" lang="en-US" altLang="ja-JP" sz="2800" dirty="0">
                <a:solidFill>
                  <a:srgbClr val="CECECE"/>
                </a:solidFill>
              </a:rPr>
              <a:t>2-5. PowerPoint</a:t>
            </a:r>
          </a:p>
          <a:p>
            <a:r>
              <a:rPr kumimoji="1" lang="en-US" altLang="ja-JP" sz="2800" dirty="0">
                <a:solidFill>
                  <a:srgbClr val="5F5F5F"/>
                </a:solidFill>
              </a:rPr>
              <a:t>2-6. SyteLine</a:t>
            </a:r>
          </a:p>
          <a:p>
            <a:r>
              <a:rPr kumimoji="1" lang="en-US" altLang="ja-JP" sz="2800" dirty="0">
                <a:solidFill>
                  <a:srgbClr val="CECECE"/>
                </a:solidFill>
              </a:rPr>
              <a:t>2-7. </a:t>
            </a:r>
            <a:r>
              <a:rPr kumimoji="1" lang="ja-JP" altLang="en-US" sz="2800" dirty="0">
                <a:solidFill>
                  <a:srgbClr val="CECECE"/>
                </a:solidFill>
              </a:rPr>
              <a:t>その他</a:t>
            </a:r>
            <a:endParaRPr kumimoji="1" lang="en-US" altLang="ja-JP" sz="2800" dirty="0">
              <a:solidFill>
                <a:srgbClr val="CECECE"/>
              </a:solidFill>
            </a:endParaRPr>
          </a:p>
        </p:txBody>
      </p:sp>
    </p:spTree>
    <p:extLst>
      <p:ext uri="{BB962C8B-B14F-4D97-AF65-F5344CB8AC3E}">
        <p14:creationId xmlns:p14="http://schemas.microsoft.com/office/powerpoint/2010/main" val="4317417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2-6. SyteLine</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受注・見積検索のテクニック</a:t>
            </a:r>
            <a:endParaRPr lang="en-US" altLang="ja-JP" dirty="0"/>
          </a:p>
          <a:p>
            <a:pPr marL="514350" indent="-514350">
              <a:buFont typeface="+mj-lt"/>
              <a:buAutoNum type="arabicPeriod"/>
            </a:pPr>
            <a:r>
              <a:rPr lang="ja-JP" altLang="en-US" dirty="0"/>
              <a:t>最小限の入力で行いましょう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51</a:t>
            </a:fld>
            <a:endParaRPr kumimoji="1" lang="ja-JP" altLang="en-US"/>
          </a:p>
        </p:txBody>
      </p:sp>
      <p:pic>
        <p:nvPicPr>
          <p:cNvPr id="5" name="図 4">
            <a:extLst>
              <a:ext uri="{FF2B5EF4-FFF2-40B4-BE49-F238E27FC236}">
                <a16:creationId xmlns:a16="http://schemas.microsoft.com/office/drawing/2014/main" id="{88FC3F3B-2246-4CE8-BE5B-B608AE2EF9F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93987" y="3676663"/>
            <a:ext cx="11079163" cy="5542966"/>
          </a:xfrm>
          <a:prstGeom prst="rect">
            <a:avLst/>
          </a:prstGeom>
          <a:ln>
            <a:solidFill>
              <a:srgbClr val="5F5F5F"/>
            </a:solidFill>
          </a:ln>
        </p:spPr>
      </p:pic>
      <p:sp>
        <p:nvSpPr>
          <p:cNvPr id="6" name="四角形: 角を丸くする 5">
            <a:extLst>
              <a:ext uri="{FF2B5EF4-FFF2-40B4-BE49-F238E27FC236}">
                <a16:creationId xmlns:a16="http://schemas.microsoft.com/office/drawing/2014/main" id="{A42BEDE2-666A-43EB-9FD3-6E971B8289AC}"/>
              </a:ext>
            </a:extLst>
          </p:cNvPr>
          <p:cNvSpPr/>
          <p:nvPr/>
        </p:nvSpPr>
        <p:spPr>
          <a:xfrm>
            <a:off x="6663135" y="5889931"/>
            <a:ext cx="9561114" cy="2503537"/>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b="0" i="0" dirty="0">
                <a:solidFill>
                  <a:srgbClr val="444E53"/>
                </a:solidFill>
                <a:effectLst/>
                <a:latin typeface="Avenir"/>
              </a:rPr>
              <a:t>例：受注オーダー「</a:t>
            </a:r>
            <a:r>
              <a:rPr lang="en-US" altLang="ja-JP" sz="3200" b="0" i="0" dirty="0">
                <a:solidFill>
                  <a:srgbClr val="444E53"/>
                </a:solidFill>
                <a:effectLst/>
                <a:latin typeface="Avenir"/>
              </a:rPr>
              <a:t>COV008082</a:t>
            </a:r>
            <a:r>
              <a:rPr lang="ja-JP" altLang="en-US" sz="3200" b="0" i="0" dirty="0">
                <a:solidFill>
                  <a:srgbClr val="444E53"/>
                </a:solidFill>
                <a:effectLst/>
                <a:latin typeface="Avenir"/>
              </a:rPr>
              <a:t>」を検索したい時</a:t>
            </a:r>
            <a:endParaRPr lang="en-US" altLang="ja-JP" sz="3200" b="0" i="0" dirty="0">
              <a:solidFill>
                <a:srgbClr val="444E53"/>
              </a:solidFill>
              <a:effectLst/>
              <a:latin typeface="Avenir"/>
            </a:endParaRPr>
          </a:p>
          <a:p>
            <a:pPr marL="514350" indent="-514350">
              <a:buAutoNum type="arabicParenBoth"/>
            </a:pPr>
            <a:r>
              <a:rPr lang="ja-JP" altLang="en-US" sz="3200" b="0" i="0" dirty="0">
                <a:solidFill>
                  <a:srgbClr val="444E53"/>
                </a:solidFill>
                <a:effectLst/>
                <a:latin typeface="Avenir"/>
              </a:rPr>
              <a:t>受注欄に「</a:t>
            </a:r>
            <a:r>
              <a:rPr lang="en-US" altLang="ja-JP" sz="3200" b="0" i="0" dirty="0">
                <a:solidFill>
                  <a:srgbClr val="444E53"/>
                </a:solidFill>
                <a:effectLst/>
                <a:latin typeface="Avenir"/>
              </a:rPr>
              <a:t>*8082</a:t>
            </a:r>
            <a:r>
              <a:rPr lang="ja-JP" altLang="en-US" sz="3200" b="0" i="0" dirty="0">
                <a:solidFill>
                  <a:srgbClr val="444E53"/>
                </a:solidFill>
                <a:effectLst/>
                <a:latin typeface="Avenir"/>
              </a:rPr>
              <a:t>」と入力</a:t>
            </a:r>
            <a:endParaRPr lang="en-US" altLang="ja-JP" sz="3200" b="0" i="0" dirty="0">
              <a:solidFill>
                <a:srgbClr val="444E53"/>
              </a:solidFill>
              <a:effectLst/>
              <a:latin typeface="Avenir"/>
            </a:endParaRPr>
          </a:p>
          <a:p>
            <a:pPr marL="514350" indent="-514350">
              <a:buAutoNum type="arabicParenBoth"/>
            </a:pPr>
            <a:r>
              <a:rPr lang="en-US" altLang="ja-JP" sz="3200" b="0" i="0" dirty="0">
                <a:solidFill>
                  <a:srgbClr val="444E53"/>
                </a:solidFill>
                <a:effectLst/>
                <a:latin typeface="Avenir"/>
              </a:rPr>
              <a:t>F4</a:t>
            </a:r>
            <a:r>
              <a:rPr lang="ja-JP" altLang="en-US" sz="3200" b="0" i="0" dirty="0">
                <a:solidFill>
                  <a:srgbClr val="444E53"/>
                </a:solidFill>
                <a:effectLst/>
                <a:latin typeface="Avenir"/>
              </a:rPr>
              <a:t>キーを押す→検索結果が表示される</a:t>
            </a:r>
            <a:endParaRPr lang="en-US" altLang="ja-JP" sz="3200" b="0" i="0" dirty="0">
              <a:solidFill>
                <a:srgbClr val="444E53"/>
              </a:solidFill>
              <a:effectLst/>
              <a:latin typeface="Avenir"/>
            </a:endParaRPr>
          </a:p>
        </p:txBody>
      </p:sp>
      <p:sp>
        <p:nvSpPr>
          <p:cNvPr id="7" name="正方形/長方形 6">
            <a:extLst>
              <a:ext uri="{FF2B5EF4-FFF2-40B4-BE49-F238E27FC236}">
                <a16:creationId xmlns:a16="http://schemas.microsoft.com/office/drawing/2014/main" id="{339B81EA-C6A6-4D57-BE8D-DFA6C4573D3B}"/>
              </a:ext>
            </a:extLst>
          </p:cNvPr>
          <p:cNvSpPr/>
          <p:nvPr/>
        </p:nvSpPr>
        <p:spPr>
          <a:xfrm>
            <a:off x="5232883" y="4680999"/>
            <a:ext cx="1239354" cy="432338"/>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20679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2-6. SyteLine</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受注・見積検索のテクニック</a:t>
            </a:r>
            <a:endParaRPr lang="en-US" altLang="ja-JP" dirty="0"/>
          </a:p>
          <a:p>
            <a:pPr marL="514350" indent="-514350">
              <a:buFont typeface="+mj-lt"/>
              <a:buAutoNum type="arabicPeriod" startAt="2"/>
            </a:pPr>
            <a:r>
              <a:rPr lang="ja-JP" altLang="en-US" dirty="0"/>
              <a:t>見積検索時は日付も指定しましょう</a:t>
            </a:r>
            <a:endParaRPr lang="en-US" altLang="ja-JP" dirty="0"/>
          </a:p>
          <a:p>
            <a:pPr marL="0" indent="0">
              <a:buNone/>
            </a:pPr>
            <a:r>
              <a:rPr lang="ja-JP" altLang="en-US" dirty="0"/>
              <a:t>　</a:t>
            </a:r>
            <a:r>
              <a:rPr lang="ja-JP" altLang="en-US" u="sng" dirty="0"/>
              <a:t>担当者コード</a:t>
            </a:r>
            <a:r>
              <a:rPr lang="ja-JP" altLang="en-US" dirty="0"/>
              <a:t> ＋ </a:t>
            </a:r>
            <a:r>
              <a:rPr lang="ja-JP" altLang="en-US" u="sng" dirty="0"/>
              <a:t>販売先</a:t>
            </a:r>
            <a:r>
              <a:rPr lang="ja-JP" altLang="en-US" dirty="0"/>
              <a:t> ＋ </a:t>
            </a:r>
            <a:r>
              <a:rPr lang="ja-JP" altLang="en-US" u="sng" dirty="0">
                <a:solidFill>
                  <a:srgbClr val="CC6B9C"/>
                </a:solidFill>
              </a:rPr>
              <a:t>「＞（大なり記号）」</a:t>
            </a:r>
            <a:r>
              <a:rPr lang="en-US" altLang="ja-JP" u="sng" dirty="0">
                <a:solidFill>
                  <a:srgbClr val="CC6B9C"/>
                </a:solidFill>
              </a:rPr>
              <a:t>+ </a:t>
            </a:r>
            <a:r>
              <a:rPr lang="ja-JP" altLang="en-US" u="sng" dirty="0">
                <a:solidFill>
                  <a:srgbClr val="CC6B9C"/>
                </a:solidFill>
              </a:rPr>
              <a:t>日付</a:t>
            </a:r>
            <a:endParaRPr lang="en-US" altLang="ja-JP" u="sng" dirty="0">
              <a:solidFill>
                <a:srgbClr val="CC6B9C"/>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52</a:t>
            </a:fld>
            <a:endParaRPr kumimoji="1" lang="ja-JP" altLang="en-US"/>
          </a:p>
        </p:txBody>
      </p:sp>
      <p:pic>
        <p:nvPicPr>
          <p:cNvPr id="3" name="図 2">
            <a:extLst>
              <a:ext uri="{FF2B5EF4-FFF2-40B4-BE49-F238E27FC236}">
                <a16:creationId xmlns:a16="http://schemas.microsoft.com/office/drawing/2014/main" id="{98C2747B-DB9F-4A3D-A5CD-090A9FD2F57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136776" y="4332742"/>
            <a:ext cx="9886854" cy="4886887"/>
          </a:xfrm>
          <a:prstGeom prst="rect">
            <a:avLst/>
          </a:prstGeom>
          <a:ln>
            <a:solidFill>
              <a:srgbClr val="5F5F5F"/>
            </a:solidFill>
          </a:ln>
        </p:spPr>
      </p:pic>
      <p:sp>
        <p:nvSpPr>
          <p:cNvPr id="6" name="四角形: 角を丸くする 5">
            <a:extLst>
              <a:ext uri="{FF2B5EF4-FFF2-40B4-BE49-F238E27FC236}">
                <a16:creationId xmlns:a16="http://schemas.microsoft.com/office/drawing/2014/main" id="{FF9FC85B-73EC-40DB-9E5B-6B5C43D7B3E0}"/>
              </a:ext>
            </a:extLst>
          </p:cNvPr>
          <p:cNvSpPr/>
          <p:nvPr/>
        </p:nvSpPr>
        <p:spPr>
          <a:xfrm>
            <a:off x="6082109" y="5891009"/>
            <a:ext cx="10961291" cy="2503537"/>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b="0" i="0" dirty="0">
                <a:solidFill>
                  <a:srgbClr val="444E53"/>
                </a:solidFill>
                <a:effectLst/>
                <a:latin typeface="Avenir"/>
              </a:rPr>
              <a:t>例：</a:t>
            </a:r>
            <a:r>
              <a:rPr lang="en-US" altLang="ja-JP" sz="3200" b="0" i="0" dirty="0">
                <a:solidFill>
                  <a:srgbClr val="444E53"/>
                </a:solidFill>
                <a:effectLst/>
                <a:latin typeface="Avenir"/>
              </a:rPr>
              <a:t>PWT</a:t>
            </a:r>
            <a:r>
              <a:rPr lang="ja-JP" altLang="en-US" sz="3200" b="0" i="0" dirty="0">
                <a:solidFill>
                  <a:srgbClr val="444E53"/>
                </a:solidFill>
                <a:effectLst/>
                <a:latin typeface="Avenir"/>
              </a:rPr>
              <a:t>向け・</a:t>
            </a:r>
            <a:r>
              <a:rPr lang="ja-JP" altLang="en-US" sz="3200" dirty="0">
                <a:solidFill>
                  <a:srgbClr val="444E53"/>
                </a:solidFill>
                <a:latin typeface="Avenir"/>
              </a:rPr>
              <a:t>直近</a:t>
            </a:r>
            <a:r>
              <a:rPr lang="en-US" altLang="ja-JP" sz="3200" dirty="0">
                <a:solidFill>
                  <a:srgbClr val="444E53"/>
                </a:solidFill>
                <a:latin typeface="Avenir"/>
              </a:rPr>
              <a:t>1</a:t>
            </a:r>
            <a:r>
              <a:rPr lang="ja-JP" altLang="en-US" sz="3200" dirty="0">
                <a:solidFill>
                  <a:srgbClr val="444E53"/>
                </a:solidFill>
                <a:latin typeface="Avenir"/>
              </a:rPr>
              <a:t>年間の見積を検索する時</a:t>
            </a:r>
            <a:endParaRPr lang="en-US" altLang="ja-JP" sz="3200" dirty="0">
              <a:solidFill>
                <a:srgbClr val="444E53"/>
              </a:solidFill>
              <a:latin typeface="Avenir"/>
            </a:endParaRPr>
          </a:p>
          <a:p>
            <a:r>
              <a:rPr lang="ja-JP" altLang="en-US" sz="3200" b="0" i="0" dirty="0">
                <a:solidFill>
                  <a:srgbClr val="444E53"/>
                </a:solidFill>
                <a:effectLst/>
                <a:latin typeface="Avenir"/>
              </a:rPr>
              <a:t>見積日に「</a:t>
            </a:r>
            <a:r>
              <a:rPr lang="en-US" altLang="ja-JP" sz="3200" b="0" i="0" dirty="0">
                <a:solidFill>
                  <a:srgbClr val="444E53"/>
                </a:solidFill>
                <a:effectLst/>
                <a:latin typeface="Avenir"/>
              </a:rPr>
              <a:t>&gt;20200306</a:t>
            </a:r>
            <a:r>
              <a:rPr lang="ja-JP" altLang="en-US" sz="3200" b="0" i="0" dirty="0">
                <a:solidFill>
                  <a:srgbClr val="444E53"/>
                </a:solidFill>
                <a:effectLst/>
                <a:latin typeface="Avenir"/>
              </a:rPr>
              <a:t>」と入力する</a:t>
            </a:r>
            <a:endParaRPr lang="en-US" altLang="ja-JP" sz="3200" b="0" i="0" dirty="0">
              <a:solidFill>
                <a:srgbClr val="444E53"/>
              </a:solidFill>
              <a:effectLst/>
              <a:latin typeface="Avenir"/>
            </a:endParaRPr>
          </a:p>
          <a:p>
            <a:r>
              <a:rPr lang="ja-JP" altLang="en-US" sz="3200" b="0" i="0" dirty="0">
                <a:solidFill>
                  <a:srgbClr val="444E53"/>
                </a:solidFill>
                <a:effectLst/>
                <a:latin typeface="Avenir"/>
              </a:rPr>
              <a:t>→</a:t>
            </a:r>
            <a:r>
              <a:rPr lang="en-US" altLang="ja-JP" sz="3200" b="0" i="0" dirty="0">
                <a:solidFill>
                  <a:srgbClr val="444E53"/>
                </a:solidFill>
                <a:effectLst/>
                <a:latin typeface="Avenir"/>
              </a:rPr>
              <a:t>2020</a:t>
            </a:r>
            <a:r>
              <a:rPr lang="ja-JP" altLang="en-US" sz="3200" b="0" i="0" dirty="0">
                <a:solidFill>
                  <a:srgbClr val="444E53"/>
                </a:solidFill>
                <a:effectLst/>
                <a:latin typeface="Avenir"/>
              </a:rPr>
              <a:t>年</a:t>
            </a:r>
            <a:r>
              <a:rPr lang="en-US" altLang="ja-JP" sz="3200" b="0" i="0" dirty="0">
                <a:solidFill>
                  <a:srgbClr val="444E53"/>
                </a:solidFill>
                <a:effectLst/>
                <a:latin typeface="Avenir"/>
              </a:rPr>
              <a:t>3</a:t>
            </a:r>
            <a:r>
              <a:rPr lang="ja-JP" altLang="en-US" sz="3200" b="0" i="0" dirty="0">
                <a:solidFill>
                  <a:srgbClr val="444E53"/>
                </a:solidFill>
                <a:effectLst/>
                <a:latin typeface="Avenir"/>
              </a:rPr>
              <a:t>月</a:t>
            </a:r>
            <a:r>
              <a:rPr lang="en-US" altLang="ja-JP" sz="3200" b="0" i="0" dirty="0">
                <a:solidFill>
                  <a:srgbClr val="444E53"/>
                </a:solidFill>
                <a:effectLst/>
                <a:latin typeface="Avenir"/>
              </a:rPr>
              <a:t>6</a:t>
            </a:r>
            <a:r>
              <a:rPr lang="ja-JP" altLang="en-US" sz="3200" b="0" i="0" dirty="0">
                <a:solidFill>
                  <a:srgbClr val="444E53"/>
                </a:solidFill>
                <a:effectLst/>
                <a:latin typeface="Avenir"/>
              </a:rPr>
              <a:t>日以降の見積書のみ検索結果に表示される</a:t>
            </a:r>
            <a:endParaRPr lang="en-US" altLang="ja-JP" sz="3200" b="0" i="0" dirty="0">
              <a:solidFill>
                <a:srgbClr val="444E53"/>
              </a:solidFill>
              <a:effectLst/>
              <a:latin typeface="Avenir"/>
            </a:endParaRPr>
          </a:p>
        </p:txBody>
      </p:sp>
      <p:sp>
        <p:nvSpPr>
          <p:cNvPr id="8" name="正方形/長方形 7">
            <a:extLst>
              <a:ext uri="{FF2B5EF4-FFF2-40B4-BE49-F238E27FC236}">
                <a16:creationId xmlns:a16="http://schemas.microsoft.com/office/drawing/2014/main" id="{F8E1B559-F268-4CF6-ACA5-7B09D2B795EE}"/>
              </a:ext>
            </a:extLst>
          </p:cNvPr>
          <p:cNvSpPr/>
          <p:nvPr/>
        </p:nvSpPr>
        <p:spPr>
          <a:xfrm>
            <a:off x="9248140" y="5344011"/>
            <a:ext cx="1337310" cy="280987"/>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対角を丸める 14">
            <a:extLst>
              <a:ext uri="{FF2B5EF4-FFF2-40B4-BE49-F238E27FC236}">
                <a16:creationId xmlns:a16="http://schemas.microsoft.com/office/drawing/2014/main" id="{AE432DCA-7973-4963-BABE-3A5D4225AB1C}"/>
              </a:ext>
            </a:extLst>
          </p:cNvPr>
          <p:cNvSpPr/>
          <p:nvPr/>
        </p:nvSpPr>
        <p:spPr>
          <a:xfrm>
            <a:off x="927100" y="8662680"/>
            <a:ext cx="13839487" cy="82296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lang="ja-JP" altLang="en-US" sz="2800" dirty="0">
                <a:solidFill>
                  <a:schemeClr val="bg1"/>
                </a:solidFill>
                <a:latin typeface="Avenir"/>
              </a:rPr>
              <a:t>不要な情報（古い見積）を条件から省くことで抽出にかかる時間を短縮</a:t>
            </a:r>
            <a:endParaRPr lang="en-US" altLang="ja-JP" sz="2800" dirty="0">
              <a:solidFill>
                <a:schemeClr val="bg1"/>
              </a:solidFill>
            </a:endParaRPr>
          </a:p>
        </p:txBody>
      </p:sp>
      <p:pic>
        <p:nvPicPr>
          <p:cNvPr id="16" name="図 15" descr="アイコン&#10;&#10;自動的に生成された説明">
            <a:extLst>
              <a:ext uri="{FF2B5EF4-FFF2-40B4-BE49-F238E27FC236}">
                <a16:creationId xmlns:a16="http://schemas.microsoft.com/office/drawing/2014/main" id="{C578998A-0470-4A5F-9A36-F318E5EDE3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1090" y="8774935"/>
            <a:ext cx="607912" cy="607912"/>
          </a:xfrm>
          <a:prstGeom prst="rect">
            <a:avLst/>
          </a:prstGeom>
        </p:spPr>
      </p:pic>
    </p:spTree>
    <p:extLst>
      <p:ext uri="{BB962C8B-B14F-4D97-AF65-F5344CB8AC3E}">
        <p14:creationId xmlns:p14="http://schemas.microsoft.com/office/powerpoint/2010/main" val="2071487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2-6. SyteLine</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SyteLine</a:t>
            </a:r>
            <a:r>
              <a:rPr lang="ja-JP" altLang="en-US" dirty="0"/>
              <a:t>の機能を分析に活かしましょう</a:t>
            </a:r>
            <a:endParaRPr lang="en-US" altLang="ja-JP" dirty="0"/>
          </a:p>
          <a:p>
            <a:pPr marL="0" indent="0">
              <a:buNone/>
            </a:pPr>
            <a:r>
              <a:rPr lang="ja-JP" altLang="en-US" dirty="0"/>
              <a:t>　</a:t>
            </a:r>
            <a:r>
              <a:rPr lang="en-US" altLang="ja-JP" dirty="0"/>
              <a:t>Excel</a:t>
            </a:r>
            <a:r>
              <a:rPr lang="ja-JP" altLang="en-US" dirty="0"/>
              <a:t>のボタン押すと、</a:t>
            </a:r>
            <a:r>
              <a:rPr lang="en-US" altLang="ja-JP" dirty="0"/>
              <a:t>Excel</a:t>
            </a:r>
            <a:r>
              <a:rPr lang="ja-JP" altLang="en-US" dirty="0"/>
              <a:t>のファイル形式でその条件の見積書がエクスポートできる</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53</a:t>
            </a:fld>
            <a:endParaRPr kumimoji="1" lang="ja-JP" altLang="en-US"/>
          </a:p>
        </p:txBody>
      </p:sp>
      <p:pic>
        <p:nvPicPr>
          <p:cNvPr id="4" name="図 3">
            <a:extLst>
              <a:ext uri="{FF2B5EF4-FFF2-40B4-BE49-F238E27FC236}">
                <a16:creationId xmlns:a16="http://schemas.microsoft.com/office/drawing/2014/main" id="{B2620018-61CF-4169-B1C0-64A69C14F2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70751" y="5027167"/>
            <a:ext cx="7702550" cy="3879732"/>
          </a:xfrm>
          <a:prstGeom prst="rect">
            <a:avLst/>
          </a:prstGeom>
          <a:ln>
            <a:solidFill>
              <a:srgbClr val="5F5F5F"/>
            </a:solidFill>
          </a:ln>
        </p:spPr>
      </p:pic>
      <p:pic>
        <p:nvPicPr>
          <p:cNvPr id="8" name="図 7">
            <a:extLst>
              <a:ext uri="{FF2B5EF4-FFF2-40B4-BE49-F238E27FC236}">
                <a16:creationId xmlns:a16="http://schemas.microsoft.com/office/drawing/2014/main" id="{EE169DD0-47CC-4324-8B13-8621C9ED23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84275" y="3577243"/>
            <a:ext cx="12627293" cy="1222918"/>
          </a:xfrm>
          <a:prstGeom prst="rect">
            <a:avLst/>
          </a:prstGeom>
          <a:ln>
            <a:solidFill>
              <a:srgbClr val="5F5F5F"/>
            </a:solidFill>
          </a:ln>
        </p:spPr>
      </p:pic>
      <p:sp>
        <p:nvSpPr>
          <p:cNvPr id="7" name="正方形/長方形 6">
            <a:extLst>
              <a:ext uri="{FF2B5EF4-FFF2-40B4-BE49-F238E27FC236}">
                <a16:creationId xmlns:a16="http://schemas.microsoft.com/office/drawing/2014/main" id="{5F10DC38-33B2-4D9D-84BB-25420778D8E3}"/>
              </a:ext>
            </a:extLst>
          </p:cNvPr>
          <p:cNvSpPr/>
          <p:nvPr/>
        </p:nvSpPr>
        <p:spPr>
          <a:xfrm>
            <a:off x="7071359" y="3960344"/>
            <a:ext cx="472441" cy="497355"/>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8E5AA4D3-C93B-47BC-AF32-7CE400A6F396}"/>
              </a:ext>
            </a:extLst>
          </p:cNvPr>
          <p:cNvSpPr/>
          <p:nvPr/>
        </p:nvSpPr>
        <p:spPr>
          <a:xfrm rot="1509433">
            <a:off x="6282951" y="3607788"/>
            <a:ext cx="746761" cy="362569"/>
          </a:xfrm>
          <a:prstGeom prst="rightArrow">
            <a:avLst>
              <a:gd name="adj1" fmla="val 40129"/>
              <a:gd name="adj2" fmla="val 50000"/>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グラフィックス 2" descr="戻る 単色塗りつぶし">
            <a:extLst>
              <a:ext uri="{FF2B5EF4-FFF2-40B4-BE49-F238E27FC236}">
                <a16:creationId xmlns:a16="http://schemas.microsoft.com/office/drawing/2014/main" id="{8EB7D0E3-61D8-46DB-BEA3-ABE0C9FA0AB0}"/>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1675731">
            <a:off x="4697851" y="5021580"/>
            <a:ext cx="2015450" cy="2015450"/>
          </a:xfrm>
          <a:prstGeom prst="rect">
            <a:avLst/>
          </a:prstGeom>
        </p:spPr>
      </p:pic>
    </p:spTree>
    <p:extLst>
      <p:ext uri="{BB962C8B-B14F-4D97-AF65-F5344CB8AC3E}">
        <p14:creationId xmlns:p14="http://schemas.microsoft.com/office/powerpoint/2010/main" val="3332489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2-6. SyteLine</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SyteLine</a:t>
            </a:r>
            <a:r>
              <a:rPr lang="ja-JP" altLang="en-US" dirty="0"/>
              <a:t>の機能を分析に活かしましょう</a:t>
            </a:r>
            <a:endParaRPr lang="en-US" altLang="ja-JP" dirty="0"/>
          </a:p>
          <a:p>
            <a:pPr marL="0" indent="0">
              <a:buNone/>
            </a:pPr>
            <a:r>
              <a:rPr lang="ja-JP" altLang="en-US" dirty="0"/>
              <a:t>　売上原価一覧・売上一覧も、</a:t>
            </a:r>
            <a:endParaRPr lang="en-US" altLang="ja-JP" dirty="0"/>
          </a:p>
          <a:p>
            <a:pPr marL="0" indent="0">
              <a:buNone/>
            </a:pPr>
            <a:r>
              <a:rPr lang="ja-JP" altLang="en-US" dirty="0"/>
              <a:t>　日付・部門を指定して</a:t>
            </a:r>
            <a:r>
              <a:rPr lang="en-US" altLang="ja-JP" dirty="0"/>
              <a:t>F4</a:t>
            </a:r>
            <a:r>
              <a:rPr lang="ja-JP" altLang="en-US" dirty="0"/>
              <a:t>で抽出→</a:t>
            </a:r>
            <a:r>
              <a:rPr lang="en-US" altLang="ja-JP" dirty="0"/>
              <a:t>Excel</a:t>
            </a:r>
            <a:r>
              <a:rPr lang="ja-JP" altLang="en-US" dirty="0"/>
              <a:t>形式でエクスポート</a:t>
            </a:r>
            <a:endParaRPr lang="en-US" altLang="ja-JP" dirty="0"/>
          </a:p>
          <a:p>
            <a:pPr marL="0" indent="0">
              <a:buNone/>
            </a:pPr>
            <a:r>
              <a:rPr lang="ja-JP" altLang="en-US" dirty="0"/>
              <a:t>　この手順で分析を行いましょう！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54</a:t>
            </a:fld>
            <a:endParaRPr kumimoji="1" lang="ja-JP" altLang="en-US"/>
          </a:p>
        </p:txBody>
      </p:sp>
      <p:pic>
        <p:nvPicPr>
          <p:cNvPr id="6" name="図 5">
            <a:extLst>
              <a:ext uri="{FF2B5EF4-FFF2-40B4-BE49-F238E27FC236}">
                <a16:creationId xmlns:a16="http://schemas.microsoft.com/office/drawing/2014/main" id="{9611638D-EF49-45F1-9FC0-D0A2325E9DF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70183" y="5555787"/>
            <a:ext cx="15347633" cy="3082864"/>
          </a:xfrm>
          <a:prstGeom prst="rect">
            <a:avLst/>
          </a:prstGeom>
          <a:ln>
            <a:solidFill>
              <a:srgbClr val="5F5F5F"/>
            </a:solidFill>
          </a:ln>
        </p:spPr>
      </p:pic>
    </p:spTree>
    <p:extLst>
      <p:ext uri="{BB962C8B-B14F-4D97-AF65-F5344CB8AC3E}">
        <p14:creationId xmlns:p14="http://schemas.microsoft.com/office/powerpoint/2010/main" val="2157605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a:t>
            </a:r>
            <a:endParaRPr lang="en-US" altLang="ja-JP"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55</a:t>
            </a:fld>
            <a:endParaRPr kumimoji="1" lang="ja-JP" altLang="en-US"/>
          </a:p>
        </p:txBody>
      </p:sp>
      <p:sp>
        <p:nvSpPr>
          <p:cNvPr id="10" name="テキスト プレースホルダー 9"/>
          <p:cNvSpPr>
            <a:spLocks noGrp="1"/>
          </p:cNvSpPr>
          <p:nvPr>
            <p:ph type="body" sz="quarter" idx="12"/>
          </p:nvPr>
        </p:nvSpPr>
        <p:spPr>
          <a:xfrm>
            <a:off x="2628900" y="5045221"/>
            <a:ext cx="13030200" cy="4418819"/>
          </a:xfrm>
        </p:spPr>
        <p:txBody>
          <a:bodyPr>
            <a:normAutofit/>
          </a:bodyPr>
          <a:lstStyle/>
          <a:p>
            <a:r>
              <a:rPr kumimoji="1" lang="en-US" altLang="ja-JP" sz="2800" dirty="0">
                <a:solidFill>
                  <a:srgbClr val="CECECE"/>
                </a:solidFill>
              </a:rPr>
              <a:t>2-1. </a:t>
            </a:r>
            <a:r>
              <a:rPr kumimoji="1" lang="ja-JP" altLang="en-US" sz="2800" dirty="0">
                <a:solidFill>
                  <a:srgbClr val="CECECE"/>
                </a:solidFill>
              </a:rPr>
              <a:t>ショートカットキー</a:t>
            </a:r>
            <a:endParaRPr kumimoji="1" lang="en-US" altLang="ja-JP" sz="2800" dirty="0">
              <a:solidFill>
                <a:srgbClr val="CECECE"/>
              </a:solidFill>
            </a:endParaRPr>
          </a:p>
          <a:p>
            <a:r>
              <a:rPr kumimoji="1" lang="en-US" altLang="ja-JP" sz="2800" dirty="0">
                <a:solidFill>
                  <a:srgbClr val="CECECE"/>
                </a:solidFill>
              </a:rPr>
              <a:t>2-2. Outlook</a:t>
            </a:r>
          </a:p>
          <a:p>
            <a:r>
              <a:rPr kumimoji="1" lang="en-US" altLang="ja-JP" sz="2800" dirty="0">
                <a:solidFill>
                  <a:srgbClr val="CECECE"/>
                </a:solidFill>
              </a:rPr>
              <a:t>2-3. </a:t>
            </a:r>
            <a:r>
              <a:rPr kumimoji="1" lang="ja-JP" altLang="en-US" sz="2800" dirty="0">
                <a:solidFill>
                  <a:srgbClr val="CECECE"/>
                </a:solidFill>
              </a:rPr>
              <a:t>ユーザー辞書</a:t>
            </a:r>
            <a:endParaRPr kumimoji="1" lang="en-US" altLang="ja-JP" sz="2800" dirty="0">
              <a:solidFill>
                <a:srgbClr val="CECECE"/>
              </a:solidFill>
            </a:endParaRPr>
          </a:p>
          <a:p>
            <a:r>
              <a:rPr kumimoji="1" lang="en-US" altLang="ja-JP" sz="2800" dirty="0">
                <a:solidFill>
                  <a:srgbClr val="CECECE"/>
                </a:solidFill>
              </a:rPr>
              <a:t>2-4. Snipping Tool</a:t>
            </a:r>
          </a:p>
          <a:p>
            <a:r>
              <a:rPr kumimoji="1" lang="en-US" altLang="ja-JP" sz="2800" dirty="0">
                <a:solidFill>
                  <a:srgbClr val="CECECE"/>
                </a:solidFill>
              </a:rPr>
              <a:t>2-5. PowerPoint</a:t>
            </a:r>
          </a:p>
          <a:p>
            <a:r>
              <a:rPr kumimoji="1" lang="en-US" altLang="ja-JP" sz="2800" dirty="0">
                <a:solidFill>
                  <a:srgbClr val="CECECE"/>
                </a:solidFill>
              </a:rPr>
              <a:t>2-6. SyteLine</a:t>
            </a:r>
          </a:p>
          <a:p>
            <a:r>
              <a:rPr kumimoji="1" lang="en-US" altLang="ja-JP" sz="2800" dirty="0">
                <a:solidFill>
                  <a:srgbClr val="5F5F5F"/>
                </a:solidFill>
              </a:rPr>
              <a:t>2-7. </a:t>
            </a:r>
            <a:r>
              <a:rPr kumimoji="1" lang="ja-JP" altLang="en-US" sz="2800" dirty="0">
                <a:solidFill>
                  <a:srgbClr val="5F5F5F"/>
                </a:solidFill>
              </a:rPr>
              <a:t>その他</a:t>
            </a:r>
            <a:endParaRPr kumimoji="1" lang="en-US" altLang="ja-JP" sz="2800" dirty="0">
              <a:solidFill>
                <a:srgbClr val="5F5F5F"/>
              </a:solidFill>
            </a:endParaRPr>
          </a:p>
        </p:txBody>
      </p:sp>
    </p:spTree>
    <p:extLst>
      <p:ext uri="{BB962C8B-B14F-4D97-AF65-F5344CB8AC3E}">
        <p14:creationId xmlns:p14="http://schemas.microsoft.com/office/powerpoint/2010/main" val="1813829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en-US" altLang="ja-JP" dirty="0"/>
              <a:t>Excel</a:t>
            </a:r>
            <a:r>
              <a:rPr lang="ja-JP" altLang="en-US" dirty="0"/>
              <a:t>の時短テクニック</a:t>
            </a:r>
            <a:endParaRPr lang="en-US" altLang="ja-JP" dirty="0"/>
          </a:p>
          <a:p>
            <a:pPr marL="514350" indent="-514350">
              <a:buFont typeface="+mj-lt"/>
              <a:buAutoNum type="arabicPeriod"/>
            </a:pPr>
            <a:r>
              <a:rPr lang="ja-JP" altLang="en-US" dirty="0"/>
              <a:t>文字数に合わせてセルの大きさを調整する方法</a:t>
            </a:r>
            <a:endParaRPr lang="en-US" altLang="ja-JP" dirty="0"/>
          </a:p>
          <a:p>
            <a:pPr marL="0" indent="0">
              <a:buNone/>
            </a:pPr>
            <a:r>
              <a:rPr lang="ja-JP" altLang="en-US" dirty="0"/>
              <a:t>　セルを全選択（</a:t>
            </a:r>
            <a:r>
              <a:rPr lang="en-US" altLang="ja-JP" dirty="0"/>
              <a:t>Ctrl + A</a:t>
            </a:r>
            <a:r>
              <a:rPr lang="ja-JP" altLang="en-US" dirty="0"/>
              <a:t>）→　列の間に　 を表示させた状態でダブルクリック</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56</a:t>
            </a:fld>
            <a:endParaRPr kumimoji="1" lang="ja-JP" altLang="en-US"/>
          </a:p>
        </p:txBody>
      </p:sp>
      <p:pic>
        <p:nvPicPr>
          <p:cNvPr id="3" name="図 2">
            <a:extLst>
              <a:ext uri="{FF2B5EF4-FFF2-40B4-BE49-F238E27FC236}">
                <a16:creationId xmlns:a16="http://schemas.microsoft.com/office/drawing/2014/main" id="{7F2AA8C4-B7D3-4943-9D7A-A20B55EEEED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97953" y="4454976"/>
            <a:ext cx="9331960" cy="4965816"/>
          </a:xfrm>
          <a:prstGeom prst="rect">
            <a:avLst/>
          </a:prstGeom>
          <a:ln>
            <a:solidFill>
              <a:srgbClr val="5F5F5F"/>
            </a:solidFill>
          </a:ln>
        </p:spPr>
      </p:pic>
      <p:grpSp>
        <p:nvGrpSpPr>
          <p:cNvPr id="24" name="グループ化 23">
            <a:extLst>
              <a:ext uri="{FF2B5EF4-FFF2-40B4-BE49-F238E27FC236}">
                <a16:creationId xmlns:a16="http://schemas.microsoft.com/office/drawing/2014/main" id="{B814C056-F228-4E53-9CF6-46F01139D15E}"/>
              </a:ext>
            </a:extLst>
          </p:cNvPr>
          <p:cNvGrpSpPr/>
          <p:nvPr/>
        </p:nvGrpSpPr>
        <p:grpSpPr>
          <a:xfrm>
            <a:off x="4432300" y="6064250"/>
            <a:ext cx="419100" cy="368300"/>
            <a:chOff x="4432300" y="6064250"/>
            <a:chExt cx="419100" cy="368300"/>
          </a:xfrm>
        </p:grpSpPr>
        <p:cxnSp>
          <p:nvCxnSpPr>
            <p:cNvPr id="5" name="直線コネクタ 4">
              <a:extLst>
                <a:ext uri="{FF2B5EF4-FFF2-40B4-BE49-F238E27FC236}">
                  <a16:creationId xmlns:a16="http://schemas.microsoft.com/office/drawing/2014/main" id="{29DA0B97-DE4D-480E-9F90-EA3DAFD67AB9}"/>
                </a:ext>
              </a:extLst>
            </p:cNvPr>
            <p:cNvCxnSpPr>
              <a:cxnSpLocks/>
            </p:cNvCxnSpPr>
            <p:nvPr/>
          </p:nvCxnSpPr>
          <p:spPr>
            <a:xfrm>
              <a:off x="4641850" y="6064250"/>
              <a:ext cx="0" cy="368300"/>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BB51276B-EFBF-453D-8356-03C5A28B1A86}"/>
                </a:ext>
              </a:extLst>
            </p:cNvPr>
            <p:cNvCxnSpPr/>
            <p:nvPr/>
          </p:nvCxnSpPr>
          <p:spPr>
            <a:xfrm flipH="1">
              <a:off x="4432300" y="6242050"/>
              <a:ext cx="209550" cy="0"/>
            </a:xfrm>
            <a:prstGeom prst="straightConnector1">
              <a:avLst/>
            </a:prstGeom>
            <a:ln w="381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66CE4972-CBA5-4F0F-9960-01FA0E181591}"/>
                </a:ext>
              </a:extLst>
            </p:cNvPr>
            <p:cNvCxnSpPr>
              <a:cxnSpLocks/>
            </p:cNvCxnSpPr>
            <p:nvPr/>
          </p:nvCxnSpPr>
          <p:spPr>
            <a:xfrm>
              <a:off x="4641850" y="6242050"/>
              <a:ext cx="209550" cy="0"/>
            </a:xfrm>
            <a:prstGeom prst="straightConnector1">
              <a:avLst/>
            </a:prstGeom>
            <a:ln w="381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四角形: 角を丸くする 16">
            <a:extLst>
              <a:ext uri="{FF2B5EF4-FFF2-40B4-BE49-F238E27FC236}">
                <a16:creationId xmlns:a16="http://schemas.microsoft.com/office/drawing/2014/main" id="{D9C48B83-C571-40F6-9C42-BC809CD2D842}"/>
              </a:ext>
            </a:extLst>
          </p:cNvPr>
          <p:cNvSpPr/>
          <p:nvPr/>
        </p:nvSpPr>
        <p:spPr>
          <a:xfrm>
            <a:off x="5610473" y="7652261"/>
            <a:ext cx="9260560" cy="1184637"/>
          </a:xfrm>
          <a:prstGeom prst="roundRect">
            <a:avLst/>
          </a:prstGeom>
          <a:solidFill>
            <a:schemeClr val="bg1"/>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rgbClr val="444E53"/>
                </a:solidFill>
                <a:latin typeface="Avenir"/>
              </a:rPr>
              <a:t>文字数が多いと「</a:t>
            </a:r>
            <a:r>
              <a:rPr lang="en-US" altLang="ja-JP" sz="3200" dirty="0">
                <a:solidFill>
                  <a:srgbClr val="444E53"/>
                </a:solidFill>
                <a:latin typeface="Avenir"/>
              </a:rPr>
              <a:t>######</a:t>
            </a:r>
            <a:r>
              <a:rPr lang="ja-JP" altLang="en-US" sz="3200" dirty="0">
                <a:solidFill>
                  <a:srgbClr val="444E53"/>
                </a:solidFill>
                <a:latin typeface="Avenir"/>
              </a:rPr>
              <a:t>」と表示されてしまう</a:t>
            </a:r>
            <a:endParaRPr lang="en-US" altLang="ja-JP" sz="3200" b="0" i="0" dirty="0">
              <a:solidFill>
                <a:srgbClr val="444E53"/>
              </a:solidFill>
              <a:effectLst/>
              <a:latin typeface="Avenir"/>
            </a:endParaRPr>
          </a:p>
        </p:txBody>
      </p:sp>
      <p:grpSp>
        <p:nvGrpSpPr>
          <p:cNvPr id="25" name="グループ化 24">
            <a:extLst>
              <a:ext uri="{FF2B5EF4-FFF2-40B4-BE49-F238E27FC236}">
                <a16:creationId xmlns:a16="http://schemas.microsoft.com/office/drawing/2014/main" id="{34EDE8AA-489D-4385-B8A0-8C3560E28F70}"/>
              </a:ext>
            </a:extLst>
          </p:cNvPr>
          <p:cNvGrpSpPr/>
          <p:nvPr/>
        </p:nvGrpSpPr>
        <p:grpSpPr>
          <a:xfrm>
            <a:off x="8271176" y="3810750"/>
            <a:ext cx="419100" cy="368300"/>
            <a:chOff x="4432300" y="6064250"/>
            <a:chExt cx="419100" cy="368300"/>
          </a:xfrm>
        </p:grpSpPr>
        <p:cxnSp>
          <p:nvCxnSpPr>
            <p:cNvPr id="26" name="直線コネクタ 25">
              <a:extLst>
                <a:ext uri="{FF2B5EF4-FFF2-40B4-BE49-F238E27FC236}">
                  <a16:creationId xmlns:a16="http://schemas.microsoft.com/office/drawing/2014/main" id="{C2D8B8A6-1D0C-43A5-B598-9D1C4B056F4D}"/>
                </a:ext>
              </a:extLst>
            </p:cNvPr>
            <p:cNvCxnSpPr>
              <a:cxnSpLocks/>
            </p:cNvCxnSpPr>
            <p:nvPr/>
          </p:nvCxnSpPr>
          <p:spPr>
            <a:xfrm>
              <a:off x="4641850" y="6064250"/>
              <a:ext cx="0" cy="368300"/>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770FE678-92D1-435F-825B-FDE4E26FF803}"/>
                </a:ext>
              </a:extLst>
            </p:cNvPr>
            <p:cNvCxnSpPr/>
            <p:nvPr/>
          </p:nvCxnSpPr>
          <p:spPr>
            <a:xfrm flipH="1">
              <a:off x="4432300" y="6242050"/>
              <a:ext cx="209550" cy="0"/>
            </a:xfrm>
            <a:prstGeom prst="straightConnector1">
              <a:avLst/>
            </a:prstGeom>
            <a:ln w="381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30ACEFD4-C947-4B37-8CB9-AB36F4CE8485}"/>
                </a:ext>
              </a:extLst>
            </p:cNvPr>
            <p:cNvCxnSpPr>
              <a:cxnSpLocks/>
            </p:cNvCxnSpPr>
            <p:nvPr/>
          </p:nvCxnSpPr>
          <p:spPr>
            <a:xfrm>
              <a:off x="4641850" y="6242050"/>
              <a:ext cx="209550" cy="0"/>
            </a:xfrm>
            <a:prstGeom prst="straightConnector1">
              <a:avLst/>
            </a:prstGeom>
            <a:ln w="381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65408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85567"/>
            <a:ext cx="16687800" cy="7327684"/>
          </a:xfrm>
        </p:spPr>
        <p:txBody>
          <a:bodyPr anchor="t">
            <a:normAutofit/>
          </a:bodyPr>
          <a:lstStyle/>
          <a:p>
            <a:pPr marL="514350" indent="-514350">
              <a:buFont typeface="+mj-lt"/>
              <a:buAutoNum type="arabicPeriod" startAt="2"/>
            </a:pPr>
            <a:r>
              <a:rPr lang="ja-JP" altLang="en-US" dirty="0"/>
              <a:t>空欄に同じ文字（ハイフンなど）を一括で入力したいとき</a:t>
            </a:r>
            <a:endParaRPr lang="en-US" altLang="ja-JP" dirty="0"/>
          </a:p>
          <a:p>
            <a:pPr marL="0" indent="0">
              <a:buNone/>
            </a:pPr>
            <a:r>
              <a:rPr lang="en-US" altLang="ja-JP" dirty="0"/>
              <a:t> </a:t>
            </a:r>
            <a:r>
              <a:rPr lang="ja-JP" altLang="en-US" dirty="0"/>
              <a:t>①ジャンプ（</a:t>
            </a:r>
            <a:r>
              <a:rPr lang="en-US" altLang="ja-JP" dirty="0"/>
              <a:t>Ctrl + G</a:t>
            </a:r>
            <a:r>
              <a:rPr lang="ja-JP" altLang="en-US" dirty="0"/>
              <a:t>）→空白セルを指定</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57</a:t>
            </a:fld>
            <a:endParaRPr kumimoji="1" lang="ja-JP" altLang="en-US"/>
          </a:p>
        </p:txBody>
      </p:sp>
      <p:pic>
        <p:nvPicPr>
          <p:cNvPr id="4" name="図 3">
            <a:extLst>
              <a:ext uri="{FF2B5EF4-FFF2-40B4-BE49-F238E27FC236}">
                <a16:creationId xmlns:a16="http://schemas.microsoft.com/office/drawing/2014/main" id="{B5B86B69-0CED-40E6-9ABE-A2AC5422B7D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61478" y="3501622"/>
            <a:ext cx="10497185" cy="5529275"/>
          </a:xfrm>
          <a:prstGeom prst="rect">
            <a:avLst/>
          </a:prstGeom>
          <a:ln>
            <a:solidFill>
              <a:srgbClr val="5F5F5F"/>
            </a:solidFill>
          </a:ln>
        </p:spPr>
      </p:pic>
      <p:pic>
        <p:nvPicPr>
          <p:cNvPr id="6" name="図 5">
            <a:extLst>
              <a:ext uri="{FF2B5EF4-FFF2-40B4-BE49-F238E27FC236}">
                <a16:creationId xmlns:a16="http://schemas.microsoft.com/office/drawing/2014/main" id="{3343CB4E-FACA-46F9-A5F6-4653E9C9708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696700" y="2650966"/>
            <a:ext cx="4343400" cy="4983480"/>
          </a:xfrm>
          <a:prstGeom prst="rect">
            <a:avLst/>
          </a:prstGeom>
          <a:ln>
            <a:solidFill>
              <a:srgbClr val="5F5F5F"/>
            </a:solidFill>
          </a:ln>
        </p:spPr>
      </p:pic>
      <p:sp>
        <p:nvSpPr>
          <p:cNvPr id="7" name="正方形/長方形 6">
            <a:extLst>
              <a:ext uri="{FF2B5EF4-FFF2-40B4-BE49-F238E27FC236}">
                <a16:creationId xmlns:a16="http://schemas.microsoft.com/office/drawing/2014/main" id="{275E51E4-B8A3-4F22-ADE3-3A19CD5F30F9}"/>
              </a:ext>
            </a:extLst>
          </p:cNvPr>
          <p:cNvSpPr/>
          <p:nvPr/>
        </p:nvSpPr>
        <p:spPr>
          <a:xfrm>
            <a:off x="11757662" y="5429249"/>
            <a:ext cx="1229679" cy="414339"/>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吹き出し: 角を丸めた四角形 10">
            <a:extLst>
              <a:ext uri="{FF2B5EF4-FFF2-40B4-BE49-F238E27FC236}">
                <a16:creationId xmlns:a16="http://schemas.microsoft.com/office/drawing/2014/main" id="{8C85260F-FE87-49AF-ADB4-3B8BFD50A170}"/>
              </a:ext>
            </a:extLst>
          </p:cNvPr>
          <p:cNvSpPr/>
          <p:nvPr/>
        </p:nvSpPr>
        <p:spPr>
          <a:xfrm>
            <a:off x="5042537" y="7186613"/>
            <a:ext cx="5102224" cy="971550"/>
          </a:xfrm>
          <a:prstGeom prst="wedgeRoundRectCallout">
            <a:avLst>
              <a:gd name="adj1" fmla="val -58982"/>
              <a:gd name="adj2" fmla="val -28945"/>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5F5F5F"/>
                </a:solidFill>
              </a:rPr>
              <a:t>空白セルのみに「</a:t>
            </a:r>
            <a:r>
              <a:rPr kumimoji="1" lang="en-US" altLang="ja-JP" sz="2400" dirty="0">
                <a:solidFill>
                  <a:srgbClr val="5F5F5F"/>
                </a:solidFill>
              </a:rPr>
              <a:t>-</a:t>
            </a:r>
            <a:r>
              <a:rPr kumimoji="1" lang="ja-JP" altLang="en-US" sz="2400" dirty="0">
                <a:solidFill>
                  <a:srgbClr val="5F5F5F"/>
                </a:solidFill>
              </a:rPr>
              <a:t>」を入力したい</a:t>
            </a:r>
            <a:endParaRPr kumimoji="1" lang="en-US" altLang="ja-JP" sz="2400" dirty="0">
              <a:solidFill>
                <a:srgbClr val="5F5F5F"/>
              </a:solidFill>
            </a:endParaRPr>
          </a:p>
        </p:txBody>
      </p:sp>
    </p:spTree>
    <p:extLst>
      <p:ext uri="{BB962C8B-B14F-4D97-AF65-F5344CB8AC3E}">
        <p14:creationId xmlns:p14="http://schemas.microsoft.com/office/powerpoint/2010/main" val="17528373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pPr marL="514350" indent="-514350">
              <a:buFont typeface="+mj-lt"/>
              <a:buAutoNum type="arabicPeriod" startAt="2"/>
            </a:pPr>
            <a:r>
              <a:rPr lang="ja-JP" altLang="en-US" dirty="0"/>
              <a:t>空欄に同じ文字（ハイフンなど）を一括で入力したいとき</a:t>
            </a:r>
            <a:endParaRPr lang="en-US" altLang="ja-JP" dirty="0"/>
          </a:p>
          <a:p>
            <a:pPr marL="0" indent="0">
              <a:buNone/>
            </a:pPr>
            <a:r>
              <a:rPr lang="en-US" altLang="ja-JP" dirty="0"/>
              <a:t> </a:t>
            </a:r>
            <a:r>
              <a:rPr lang="ja-JP" altLang="en-US" dirty="0"/>
              <a:t>②空白セルのみ全選択されてる状態で、入力したい文字を入力→ </a:t>
            </a:r>
            <a:r>
              <a:rPr lang="en-US" altLang="ja-JP" dirty="0"/>
              <a:t>[ Ctrl + Enter ]</a:t>
            </a: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58</a:t>
            </a:fld>
            <a:endParaRPr kumimoji="1" lang="ja-JP" altLang="en-US"/>
          </a:p>
        </p:txBody>
      </p:sp>
      <p:pic>
        <p:nvPicPr>
          <p:cNvPr id="3" name="図 2">
            <a:extLst>
              <a:ext uri="{FF2B5EF4-FFF2-40B4-BE49-F238E27FC236}">
                <a16:creationId xmlns:a16="http://schemas.microsoft.com/office/drawing/2014/main" id="{7CF2D1BD-98E9-454B-A944-7249F276A62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38294" y="3798788"/>
            <a:ext cx="10011411" cy="5303158"/>
          </a:xfrm>
          <a:prstGeom prst="rect">
            <a:avLst/>
          </a:prstGeom>
        </p:spPr>
      </p:pic>
    </p:spTree>
    <p:extLst>
      <p:ext uri="{BB962C8B-B14F-4D97-AF65-F5344CB8AC3E}">
        <p14:creationId xmlns:p14="http://schemas.microsoft.com/office/powerpoint/2010/main" val="19028753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サイボウズ</a:t>
            </a:r>
            <a:endParaRPr lang="en-US" altLang="ja-JP" dirty="0"/>
          </a:p>
          <a:p>
            <a:pPr marL="0" indent="0">
              <a:buNone/>
            </a:pPr>
            <a:r>
              <a:rPr lang="ja-JP" altLang="en-US" dirty="0"/>
              <a:t>・類似する</a:t>
            </a:r>
            <a:r>
              <a:rPr lang="en-US" altLang="ja-JP" dirty="0"/>
              <a:t>/</a:t>
            </a:r>
            <a:r>
              <a:rPr lang="ja-JP" altLang="en-US" dirty="0"/>
              <a:t>同じ業務を別日で実施する→ </a:t>
            </a:r>
            <a:r>
              <a:rPr lang="ja-JP" altLang="en-US" u="sng" dirty="0"/>
              <a:t>スケジュールの再利用</a:t>
            </a:r>
            <a:endParaRPr lang="en-US" altLang="ja-JP" u="sng" dirty="0"/>
          </a:p>
          <a:p>
            <a:pPr marL="0" indent="0">
              <a:buNone/>
            </a:pPr>
            <a:r>
              <a:rPr lang="ja-JP" altLang="en-US" dirty="0"/>
              <a:t>・複数日にまたがって実施する予定 → </a:t>
            </a:r>
            <a:r>
              <a:rPr lang="ja-JP" altLang="en-US" u="sng" dirty="0"/>
              <a:t>複数の日付を指定する</a:t>
            </a:r>
            <a:endParaRPr lang="en-US" altLang="ja-JP" u="sng"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59</a:t>
            </a:fld>
            <a:endParaRPr kumimoji="1" lang="ja-JP" altLang="en-US"/>
          </a:p>
        </p:txBody>
      </p:sp>
      <p:pic>
        <p:nvPicPr>
          <p:cNvPr id="3" name="図 2">
            <a:extLst>
              <a:ext uri="{FF2B5EF4-FFF2-40B4-BE49-F238E27FC236}">
                <a16:creationId xmlns:a16="http://schemas.microsoft.com/office/drawing/2014/main" id="{D30BA2DE-828D-4BD7-A2E6-CF01DE42A1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5834" y="4539629"/>
            <a:ext cx="7593249" cy="4680000"/>
          </a:xfrm>
          <a:prstGeom prst="rect">
            <a:avLst/>
          </a:prstGeom>
          <a:ln>
            <a:solidFill>
              <a:srgbClr val="5F5F5F"/>
            </a:solidFill>
          </a:ln>
        </p:spPr>
      </p:pic>
      <p:pic>
        <p:nvPicPr>
          <p:cNvPr id="5" name="図 4">
            <a:extLst>
              <a:ext uri="{FF2B5EF4-FFF2-40B4-BE49-F238E27FC236}">
                <a16:creationId xmlns:a16="http://schemas.microsoft.com/office/drawing/2014/main" id="{A7FDEFA9-816F-4EED-A300-A31D37713D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2819" y="4539629"/>
            <a:ext cx="7862941" cy="4680000"/>
          </a:xfrm>
          <a:prstGeom prst="rect">
            <a:avLst/>
          </a:prstGeom>
          <a:ln>
            <a:solidFill>
              <a:srgbClr val="5F5F5F"/>
            </a:solidFill>
          </a:ln>
        </p:spPr>
      </p:pic>
      <p:sp>
        <p:nvSpPr>
          <p:cNvPr id="11" name="正方形/長方形 10">
            <a:extLst>
              <a:ext uri="{FF2B5EF4-FFF2-40B4-BE49-F238E27FC236}">
                <a16:creationId xmlns:a16="http://schemas.microsoft.com/office/drawing/2014/main" id="{2F7CC888-5F83-4622-AAA9-57B975959C53}"/>
              </a:ext>
            </a:extLst>
          </p:cNvPr>
          <p:cNvSpPr/>
          <p:nvPr/>
        </p:nvSpPr>
        <p:spPr>
          <a:xfrm>
            <a:off x="5844542" y="5009889"/>
            <a:ext cx="1229679" cy="339351"/>
          </a:xfrm>
          <a:prstGeom prst="rect">
            <a:avLst/>
          </a:prstGeom>
          <a:noFill/>
          <a:ln w="38100">
            <a:solidFill>
              <a:srgbClr val="CC6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3C1C2986-C6E1-452A-99D8-1DCDDF19ED17}"/>
              </a:ext>
            </a:extLst>
          </p:cNvPr>
          <p:cNvSpPr/>
          <p:nvPr/>
        </p:nvSpPr>
        <p:spPr>
          <a:xfrm rot="12864585">
            <a:off x="7111331" y="5358842"/>
            <a:ext cx="746761" cy="362569"/>
          </a:xfrm>
          <a:prstGeom prst="rightArrow">
            <a:avLst>
              <a:gd name="adj1" fmla="val 40129"/>
              <a:gd name="adj2" fmla="val 50000"/>
            </a:avLst>
          </a:prstGeom>
          <a:solidFill>
            <a:srgbClr val="CC6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22058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タイピングスキル</a:t>
            </a:r>
            <a:endParaRPr lang="en-US" altLang="ja-JP" dirty="0"/>
          </a:p>
          <a:p>
            <a:pPr marL="0" indent="0">
              <a:buNone/>
            </a:pPr>
            <a:r>
              <a:rPr lang="ja-JP" altLang="en-US" dirty="0"/>
              <a:t>　ユーザー辞書で全ての入力はカバーできません。</a:t>
            </a:r>
            <a:r>
              <a:rPr lang="ja-JP" altLang="en-US" dirty="0">
                <a:solidFill>
                  <a:srgbClr val="CC6B9C"/>
                </a:solidFill>
              </a:rPr>
              <a:t>ブラインドタッチ</a:t>
            </a:r>
            <a:r>
              <a:rPr lang="ja-JP" altLang="en-US" dirty="0"/>
              <a:t>を習得しましょう。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60</a:t>
            </a:fld>
            <a:endParaRPr kumimoji="1" lang="ja-JP" altLang="en-US"/>
          </a:p>
        </p:txBody>
      </p:sp>
      <p:pic>
        <p:nvPicPr>
          <p:cNvPr id="4" name="図 3">
            <a:extLst>
              <a:ext uri="{FF2B5EF4-FFF2-40B4-BE49-F238E27FC236}">
                <a16:creationId xmlns:a16="http://schemas.microsoft.com/office/drawing/2014/main" id="{B4C30D9A-2E0E-4D28-9417-F2554556856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5119" y="3962428"/>
            <a:ext cx="5813862" cy="5067272"/>
          </a:xfrm>
          <a:prstGeom prst="rect">
            <a:avLst/>
          </a:prstGeom>
        </p:spPr>
      </p:pic>
      <p:sp>
        <p:nvSpPr>
          <p:cNvPr id="15" name="吹き出し: 角を丸めた四角形 14">
            <a:extLst>
              <a:ext uri="{FF2B5EF4-FFF2-40B4-BE49-F238E27FC236}">
                <a16:creationId xmlns:a16="http://schemas.microsoft.com/office/drawing/2014/main" id="{660649BF-9C7D-4A7E-A834-B90AC3957D24}"/>
              </a:ext>
            </a:extLst>
          </p:cNvPr>
          <p:cNvSpPr/>
          <p:nvPr/>
        </p:nvSpPr>
        <p:spPr>
          <a:xfrm>
            <a:off x="8870951" y="6958550"/>
            <a:ext cx="6802437" cy="1434918"/>
          </a:xfrm>
          <a:prstGeom prst="wedgeRoundRectCallout">
            <a:avLst>
              <a:gd name="adj1" fmla="val -59798"/>
              <a:gd name="adj2" fmla="val 12376"/>
              <a:gd name="adj3" fmla="val 16667"/>
            </a:avLst>
          </a:prstGeom>
          <a:solidFill>
            <a:schemeClr val="bg1"/>
          </a:solidFill>
          <a:ln>
            <a:solidFill>
              <a:srgbClr val="30A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5F5F5F"/>
                </a:solidFill>
              </a:rPr>
              <a:t>無料のゲームを活用</a:t>
            </a:r>
            <a:endParaRPr kumimoji="1" lang="en-US" altLang="ja-JP" sz="3200" dirty="0">
              <a:solidFill>
                <a:srgbClr val="5F5F5F"/>
              </a:solidFill>
            </a:endParaRPr>
          </a:p>
          <a:p>
            <a:pPr algn="ctr"/>
            <a:r>
              <a:rPr kumimoji="1" lang="ja-JP" altLang="en-US" sz="3200" dirty="0">
                <a:solidFill>
                  <a:srgbClr val="5F5F5F"/>
                </a:solidFill>
              </a:rPr>
              <a:t>例：</a:t>
            </a:r>
            <a:r>
              <a:rPr kumimoji="1" lang="ja-JP" altLang="en-US" sz="3200" dirty="0">
                <a:solidFill>
                  <a:srgbClr val="5F5F5F"/>
                </a:solidFill>
                <a:hlinkClick r:id="rId3"/>
              </a:rPr>
              <a:t>寿司打</a:t>
            </a:r>
            <a:endParaRPr kumimoji="1" lang="en-US" altLang="ja-JP" sz="3200" dirty="0">
              <a:solidFill>
                <a:srgbClr val="5F5F5F"/>
              </a:solidFill>
            </a:endParaRPr>
          </a:p>
        </p:txBody>
      </p:sp>
    </p:spTree>
    <p:extLst>
      <p:ext uri="{BB962C8B-B14F-4D97-AF65-F5344CB8AC3E}">
        <p14:creationId xmlns:p14="http://schemas.microsoft.com/office/powerpoint/2010/main" val="1370553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2"/>
            </a:pPr>
            <a:r>
              <a:rPr lang="ja-JP" altLang="en-US" dirty="0"/>
              <a:t>時短テクニック編　</a:t>
            </a:r>
            <a:r>
              <a:rPr lang="en-US" altLang="ja-JP" sz="2800" dirty="0">
                <a:solidFill>
                  <a:srgbClr val="30A3B3"/>
                </a:solidFill>
              </a:rPr>
              <a:t> 2-7. </a:t>
            </a:r>
            <a:r>
              <a:rPr lang="ja-JP" altLang="en-US" sz="2800" dirty="0">
                <a:solidFill>
                  <a:srgbClr val="30A3B3"/>
                </a:solidFill>
              </a:rPr>
              <a:t>その他</a:t>
            </a:r>
            <a:endParaRPr kumimoji="1" lang="ja-JP" altLang="en-US" sz="2800" dirty="0">
              <a:solidFill>
                <a:srgbClr val="30A3B3"/>
              </a:solidFill>
            </a:endParaRPr>
          </a:p>
        </p:txBody>
      </p:sp>
      <p:sp>
        <p:nvSpPr>
          <p:cNvPr id="10" name="テキスト プレースホルダー 9"/>
          <p:cNvSpPr>
            <a:spLocks noGrp="1"/>
          </p:cNvSpPr>
          <p:nvPr>
            <p:ph type="body" sz="quarter" idx="12"/>
          </p:nvPr>
        </p:nvSpPr>
        <p:spPr>
          <a:xfrm>
            <a:off x="904240" y="1891945"/>
            <a:ext cx="16687800" cy="7327684"/>
          </a:xfrm>
        </p:spPr>
        <p:txBody>
          <a:bodyPr anchor="t">
            <a:normAutofit/>
          </a:bodyPr>
          <a:lstStyle/>
          <a:p>
            <a:r>
              <a:rPr lang="ja-JP" altLang="en-US" dirty="0"/>
              <a:t>検索する習慣</a:t>
            </a:r>
            <a:endParaRPr lang="en-US" altLang="ja-JP" dirty="0"/>
          </a:p>
          <a:p>
            <a:pPr marL="0" indent="0">
              <a:buNone/>
            </a:pPr>
            <a:r>
              <a:rPr lang="ja-JP" altLang="en-US" dirty="0"/>
              <a:t>　「この作業時間かかるな</a:t>
            </a:r>
            <a:r>
              <a:rPr lang="en-US" altLang="ja-JP" dirty="0"/>
              <a:t>… </a:t>
            </a:r>
            <a:r>
              <a:rPr lang="ja-JP" altLang="en-US" dirty="0"/>
              <a:t>きっと何かいい方法があるはずだ」と感じた時</a:t>
            </a:r>
            <a:endParaRPr lang="en-US" altLang="ja-JP" dirty="0"/>
          </a:p>
          <a:p>
            <a:pPr marL="0" indent="0">
              <a:buNone/>
            </a:pPr>
            <a:r>
              <a:rPr lang="ja-JP" altLang="en-US" dirty="0"/>
              <a:t>　</a:t>
            </a:r>
            <a:r>
              <a:rPr lang="en-US" altLang="ja-JP" dirty="0"/>
              <a:t>Google</a:t>
            </a:r>
            <a:r>
              <a:rPr lang="ja-JP" altLang="en-US" dirty="0"/>
              <a:t>などで検索して解決策を探す習慣をつけましょう。</a:t>
            </a:r>
            <a:endParaRPr lang="en-US" altLang="ja-JP" dirty="0"/>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61</a:t>
            </a:fld>
            <a:endParaRPr kumimoji="1" lang="ja-JP" altLang="en-US"/>
          </a:p>
        </p:txBody>
      </p:sp>
      <p:pic>
        <p:nvPicPr>
          <p:cNvPr id="3" name="図 2">
            <a:extLst>
              <a:ext uri="{FF2B5EF4-FFF2-40B4-BE49-F238E27FC236}">
                <a16:creationId xmlns:a16="http://schemas.microsoft.com/office/drawing/2014/main" id="{B3C788A7-80D3-4442-BCC2-A6D90FCEF9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06732" y="4375649"/>
            <a:ext cx="8880631" cy="4843980"/>
          </a:xfrm>
          <a:prstGeom prst="rect">
            <a:avLst/>
          </a:prstGeom>
        </p:spPr>
      </p:pic>
    </p:spTree>
    <p:extLst>
      <p:ext uri="{BB962C8B-B14F-4D97-AF65-F5344CB8AC3E}">
        <p14:creationId xmlns:p14="http://schemas.microsoft.com/office/powerpoint/2010/main" val="1537566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3"/>
            </a:pPr>
            <a:r>
              <a:rPr lang="ja-JP" altLang="en-US" dirty="0"/>
              <a:t>研修の総括</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62</a:t>
            </a:fld>
            <a:endParaRPr kumimoji="1" lang="ja-JP" altLang="en-US"/>
          </a:p>
        </p:txBody>
      </p:sp>
    </p:spTree>
    <p:extLst>
      <p:ext uri="{BB962C8B-B14F-4D97-AF65-F5344CB8AC3E}">
        <p14:creationId xmlns:p14="http://schemas.microsoft.com/office/powerpoint/2010/main" val="1082381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914400" indent="-914400">
              <a:buFont typeface="+mj-lt"/>
              <a:buAutoNum type="arabicPeriod" startAt="3"/>
            </a:pPr>
            <a:r>
              <a:rPr lang="ja-JP" altLang="en-US" dirty="0"/>
              <a:t>研修の総括</a:t>
            </a:r>
            <a:endParaRPr kumimoji="1" lang="ja-JP" altLang="en-US" dirty="0"/>
          </a:p>
        </p:txBody>
      </p:sp>
      <p:sp>
        <p:nvSpPr>
          <p:cNvPr id="4" name="スライド番号プレースホルダー 3"/>
          <p:cNvSpPr>
            <a:spLocks noGrp="1"/>
          </p:cNvSpPr>
          <p:nvPr>
            <p:ph type="sldNum" sz="quarter" idx="10"/>
          </p:nvPr>
        </p:nvSpPr>
        <p:spPr/>
        <p:txBody>
          <a:bodyPr/>
          <a:lstStyle/>
          <a:p>
            <a:fld id="{D28C7C6D-0F52-4FBA-8358-35C6083C2133}" type="slidenum">
              <a:rPr kumimoji="1" lang="ja-JP" altLang="en-US" smtClean="0"/>
              <a:pPr/>
              <a:t>63</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4"/>
          <p:cNvSpPr>
            <a:spLocks noGrp="1"/>
          </p:cNvSpPr>
          <p:nvPr>
            <p:ph type="body" sz="quarter" idx="12"/>
          </p:nvPr>
        </p:nvSpPr>
        <p:spPr/>
        <p:txBody>
          <a:bodyPr/>
          <a:lstStyle/>
          <a:p>
            <a:pPr>
              <a:lnSpc>
                <a:spcPct val="100000"/>
              </a:lnSpc>
            </a:pPr>
            <a:r>
              <a:rPr lang="ja-JP" altLang="en-US" b="0" i="0" dirty="0">
                <a:solidFill>
                  <a:srgbClr val="444E53"/>
                </a:solidFill>
                <a:effectLst/>
                <a:latin typeface="Avenir"/>
              </a:rPr>
              <a:t>仕事を</a:t>
            </a:r>
            <a:r>
              <a:rPr lang="en-US" altLang="ja-JP" b="0" i="0" dirty="0">
                <a:solidFill>
                  <a:srgbClr val="444E53"/>
                </a:solidFill>
                <a:effectLst/>
                <a:latin typeface="Avenir"/>
              </a:rPr>
              <a:t>2</a:t>
            </a:r>
            <a:r>
              <a:rPr lang="ja-JP" altLang="en-US" b="0" i="0" dirty="0">
                <a:solidFill>
                  <a:srgbClr val="444E53"/>
                </a:solidFill>
                <a:effectLst/>
                <a:latin typeface="Avenir"/>
              </a:rPr>
              <a:t>倍速で捌く</a:t>
            </a:r>
            <a:r>
              <a:rPr lang="ja-JP" altLang="en-US" dirty="0">
                <a:solidFill>
                  <a:srgbClr val="444E53"/>
                </a:solidFill>
                <a:latin typeface="Avenir"/>
              </a:rPr>
              <a:t>ために必要なことは</a:t>
            </a:r>
            <a:endParaRPr lang="en-US" altLang="ja-JP" b="0" i="0" dirty="0">
              <a:solidFill>
                <a:srgbClr val="444E53"/>
              </a:solidFill>
              <a:effectLst/>
              <a:latin typeface="Avenir"/>
            </a:endParaRPr>
          </a:p>
          <a:p>
            <a:pPr>
              <a:lnSpc>
                <a:spcPct val="100000"/>
              </a:lnSpc>
            </a:pPr>
            <a:r>
              <a:rPr lang="ja-JP" altLang="en-US" b="0" i="0" dirty="0">
                <a:solidFill>
                  <a:srgbClr val="CC6B9C"/>
                </a:solidFill>
                <a:effectLst/>
                <a:latin typeface="Avenir"/>
              </a:rPr>
              <a:t>真似と自己流のコンビネーション</a:t>
            </a:r>
            <a:endParaRPr lang="en-US" altLang="ja-JP" b="0" i="0" dirty="0">
              <a:solidFill>
                <a:srgbClr val="CC6B9C"/>
              </a:solidFill>
              <a:effectLst/>
              <a:latin typeface="Avenir"/>
            </a:endParaRPr>
          </a:p>
        </p:txBody>
      </p:sp>
    </p:spTree>
    <p:extLst>
      <p:ext uri="{BB962C8B-B14F-4D97-AF65-F5344CB8AC3E}">
        <p14:creationId xmlns:p14="http://schemas.microsoft.com/office/powerpoint/2010/main" val="1943871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914400" indent="-914400">
              <a:buFont typeface="+mj-lt"/>
              <a:buAutoNum type="arabicPeriod" startAt="3"/>
            </a:pPr>
            <a:r>
              <a:rPr lang="ja-JP" altLang="en-US" dirty="0"/>
              <a:t>研修の総括</a:t>
            </a:r>
            <a:endParaRPr kumimoji="1" lang="ja-JP" altLang="en-US" dirty="0"/>
          </a:p>
        </p:txBody>
      </p:sp>
      <p:sp>
        <p:nvSpPr>
          <p:cNvPr id="4" name="スライド番号プレースホルダー 3"/>
          <p:cNvSpPr>
            <a:spLocks noGrp="1"/>
          </p:cNvSpPr>
          <p:nvPr>
            <p:ph type="sldNum" sz="quarter" idx="10"/>
          </p:nvPr>
        </p:nvSpPr>
        <p:spPr/>
        <p:txBody>
          <a:bodyPr/>
          <a:lstStyle/>
          <a:p>
            <a:fld id="{D28C7C6D-0F52-4FBA-8358-35C6083C2133}" type="slidenum">
              <a:rPr kumimoji="1" lang="ja-JP" altLang="en-US" smtClean="0"/>
              <a:pPr/>
              <a:t>64</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5" name="テキスト プレースホルダー 4"/>
          <p:cNvSpPr>
            <a:spLocks noGrp="1"/>
          </p:cNvSpPr>
          <p:nvPr>
            <p:ph type="body" sz="quarter" idx="12"/>
          </p:nvPr>
        </p:nvSpPr>
        <p:spPr/>
        <p:txBody>
          <a:bodyPr/>
          <a:lstStyle/>
          <a:p>
            <a:pPr>
              <a:lnSpc>
                <a:spcPct val="100000"/>
              </a:lnSpc>
            </a:pPr>
            <a:r>
              <a:rPr lang="ja-JP" altLang="en-US" b="0" i="0" dirty="0">
                <a:solidFill>
                  <a:srgbClr val="444E53"/>
                </a:solidFill>
                <a:effectLst/>
                <a:latin typeface="Avenir"/>
              </a:rPr>
              <a:t>身の周りにいる「仕事が早い人」は何をしていますか？</a:t>
            </a:r>
            <a:endParaRPr lang="en-US" altLang="ja-JP" b="0" i="0" dirty="0">
              <a:solidFill>
                <a:srgbClr val="444E53"/>
              </a:solidFill>
              <a:effectLst/>
              <a:latin typeface="Avenir"/>
            </a:endParaRPr>
          </a:p>
          <a:p>
            <a:pPr>
              <a:lnSpc>
                <a:spcPct val="100000"/>
              </a:lnSpc>
            </a:pPr>
            <a:endParaRPr lang="en-US" altLang="ja-JP" b="0" i="0" dirty="0">
              <a:solidFill>
                <a:srgbClr val="444E53"/>
              </a:solidFill>
              <a:effectLst/>
              <a:latin typeface="Avenir"/>
            </a:endParaRPr>
          </a:p>
          <a:p>
            <a:pPr marL="0" indent="0">
              <a:lnSpc>
                <a:spcPct val="100000"/>
              </a:lnSpc>
              <a:buNone/>
            </a:pPr>
            <a:r>
              <a:rPr lang="ja-JP" altLang="en-US" b="0" i="0" dirty="0">
                <a:solidFill>
                  <a:srgbClr val="444E53"/>
                </a:solidFill>
                <a:effectLst/>
                <a:latin typeface="+mn-ea"/>
              </a:rPr>
              <a:t>　その人が実践していることを</a:t>
            </a:r>
            <a:r>
              <a:rPr lang="en-US" altLang="ja-JP" dirty="0">
                <a:solidFill>
                  <a:srgbClr val="444E53"/>
                </a:solidFill>
                <a:latin typeface="+mn-ea"/>
              </a:rPr>
              <a:t>1</a:t>
            </a:r>
            <a:r>
              <a:rPr lang="ja-JP" altLang="en-US" dirty="0">
                <a:solidFill>
                  <a:srgbClr val="444E53"/>
                </a:solidFill>
                <a:latin typeface="+mn-ea"/>
              </a:rPr>
              <a:t>ヵ</a:t>
            </a:r>
            <a:r>
              <a:rPr lang="ja-JP" altLang="en-US" b="0" i="0" dirty="0">
                <a:solidFill>
                  <a:srgbClr val="444E53"/>
                </a:solidFill>
                <a:effectLst/>
                <a:latin typeface="+mn-ea"/>
              </a:rPr>
              <a:t>月間真似て、</a:t>
            </a:r>
            <a:endParaRPr lang="en-US" altLang="ja-JP" b="0" i="0" dirty="0">
              <a:solidFill>
                <a:srgbClr val="444E53"/>
              </a:solidFill>
              <a:effectLst/>
              <a:latin typeface="+mn-ea"/>
            </a:endParaRPr>
          </a:p>
          <a:p>
            <a:pPr marL="0" indent="0">
              <a:lnSpc>
                <a:spcPct val="100000"/>
              </a:lnSpc>
              <a:buNone/>
            </a:pPr>
            <a:r>
              <a:rPr lang="ja-JP" altLang="en-US" b="0" i="0" dirty="0">
                <a:solidFill>
                  <a:srgbClr val="444E53"/>
                </a:solidFill>
                <a:effectLst/>
                <a:latin typeface="+mn-ea"/>
              </a:rPr>
              <a:t>その後、我流にアップデートをする。</a:t>
            </a:r>
            <a:endParaRPr lang="en-US" altLang="ja-JP" b="0" i="0" dirty="0">
              <a:solidFill>
                <a:srgbClr val="444E53"/>
              </a:solidFill>
              <a:effectLst/>
              <a:latin typeface="+mn-ea"/>
            </a:endParaRPr>
          </a:p>
          <a:p>
            <a:pPr marL="0" indent="0">
              <a:lnSpc>
                <a:spcPct val="100000"/>
              </a:lnSpc>
              <a:buNone/>
            </a:pPr>
            <a:r>
              <a:rPr lang="ja-JP" altLang="en-US" dirty="0">
                <a:solidFill>
                  <a:srgbClr val="444E53"/>
                </a:solidFill>
                <a:latin typeface="+mn-ea"/>
              </a:rPr>
              <a:t>これを繰り返すことで仕事は早くなります。</a:t>
            </a:r>
            <a:endParaRPr lang="en-US" altLang="ja-JP" b="0" i="0" dirty="0">
              <a:solidFill>
                <a:srgbClr val="444E53"/>
              </a:solidFill>
              <a:effectLst/>
              <a:latin typeface="+mn-ea"/>
            </a:endParaRPr>
          </a:p>
        </p:txBody>
      </p:sp>
    </p:spTree>
    <p:extLst>
      <p:ext uri="{BB962C8B-B14F-4D97-AF65-F5344CB8AC3E}">
        <p14:creationId xmlns:p14="http://schemas.microsoft.com/office/powerpoint/2010/main" val="32749142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r>
              <a:rPr kumimoji="1" lang="ja-JP" altLang="en-US" dirty="0"/>
              <a:t>時短のために重要な</a:t>
            </a:r>
            <a:r>
              <a:rPr kumimoji="1" lang="en-US" altLang="ja-JP" dirty="0">
                <a:solidFill>
                  <a:srgbClr val="CC6B9C"/>
                </a:solidFill>
              </a:rPr>
              <a:t>4</a:t>
            </a:r>
            <a:r>
              <a:rPr kumimoji="1" lang="ja-JP" altLang="en-US" dirty="0">
                <a:solidFill>
                  <a:srgbClr val="CC6B9C"/>
                </a:solidFill>
              </a:rPr>
              <a:t>つ</a:t>
            </a:r>
            <a:r>
              <a:rPr kumimoji="1" lang="ja-JP" altLang="en-US" dirty="0"/>
              <a:t>のスキル</a:t>
            </a:r>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65</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The Power of PowerPoint - thepopp.com</a:t>
            </a:r>
            <a:endParaRPr kumimoji="1" lang="ja-JP" altLang="en-US" dirty="0"/>
          </a:p>
        </p:txBody>
      </p:sp>
      <p:sp>
        <p:nvSpPr>
          <p:cNvPr id="11" name="テキスト プレースホルダー 10"/>
          <p:cNvSpPr>
            <a:spLocks noGrp="1"/>
          </p:cNvSpPr>
          <p:nvPr>
            <p:ph type="body" sz="quarter" idx="13"/>
          </p:nvPr>
        </p:nvSpPr>
        <p:spPr/>
        <p:txBody>
          <a:bodyPr/>
          <a:lstStyle/>
          <a:p>
            <a:r>
              <a:rPr lang="en-US" altLang="ja-JP" dirty="0"/>
              <a:t>PC</a:t>
            </a:r>
            <a:r>
              <a:rPr lang="ja-JP" altLang="en-US" dirty="0"/>
              <a:t>スキル</a:t>
            </a:r>
            <a:endParaRPr kumimoji="1" lang="ja-JP" altLang="en-US" dirty="0"/>
          </a:p>
        </p:txBody>
      </p:sp>
      <p:sp>
        <p:nvSpPr>
          <p:cNvPr id="12" name="テキスト プレースホルダー 11"/>
          <p:cNvSpPr>
            <a:spLocks noGrp="1"/>
          </p:cNvSpPr>
          <p:nvPr>
            <p:ph type="body" sz="quarter" idx="14"/>
          </p:nvPr>
        </p:nvSpPr>
        <p:spPr/>
        <p:txBody>
          <a:bodyPr/>
          <a:lstStyle/>
          <a:p>
            <a:r>
              <a:rPr lang="ja-JP" altLang="en-US" dirty="0"/>
              <a:t>文章力</a:t>
            </a:r>
          </a:p>
        </p:txBody>
      </p:sp>
      <p:sp>
        <p:nvSpPr>
          <p:cNvPr id="10" name="テキスト プレースホルダー 9"/>
          <p:cNvSpPr>
            <a:spLocks noGrp="1"/>
          </p:cNvSpPr>
          <p:nvPr>
            <p:ph type="body" sz="quarter" idx="12"/>
          </p:nvPr>
        </p:nvSpPr>
        <p:spPr/>
        <p:txBody>
          <a:bodyPr>
            <a:normAutofit/>
          </a:bodyPr>
          <a:lstStyle/>
          <a:p>
            <a:r>
              <a:rPr kumimoji="1" lang="en-US" altLang="ja-JP" dirty="0"/>
              <a:t>PowerPoint</a:t>
            </a:r>
            <a:r>
              <a:rPr kumimoji="1" lang="ja-JP" altLang="en-US" dirty="0"/>
              <a:t>や</a:t>
            </a:r>
            <a:r>
              <a:rPr kumimoji="1" lang="en-US" altLang="ja-JP" dirty="0"/>
              <a:t>Excel</a:t>
            </a:r>
            <a:r>
              <a:rPr kumimoji="1" lang="ja-JP" altLang="en-US" dirty="0"/>
              <a:t>の技能など。</a:t>
            </a:r>
            <a:endParaRPr kumimoji="1" lang="en-US" altLang="ja-JP" dirty="0"/>
          </a:p>
          <a:p>
            <a:r>
              <a:rPr kumimoji="1" lang="en-US" altLang="ja-JP" dirty="0"/>
              <a:t>MOS</a:t>
            </a:r>
            <a:r>
              <a:rPr kumimoji="1" lang="ja-JP" altLang="en-US" dirty="0"/>
              <a:t>（</a:t>
            </a:r>
            <a:r>
              <a:rPr kumimoji="1" lang="en-US" altLang="ja-JP" dirty="0"/>
              <a:t>Microsoft Office Specialist</a:t>
            </a:r>
            <a:r>
              <a:rPr kumimoji="1" lang="ja-JP" altLang="en-US" dirty="0"/>
              <a:t>）などの資格取得がわかりやすい指標に。</a:t>
            </a:r>
            <a:endParaRPr kumimoji="1" lang="en-US" altLang="ja-JP" dirty="0"/>
          </a:p>
        </p:txBody>
      </p:sp>
      <p:sp>
        <p:nvSpPr>
          <p:cNvPr id="13" name="テキスト プレースホルダー 12"/>
          <p:cNvSpPr>
            <a:spLocks noGrp="1"/>
          </p:cNvSpPr>
          <p:nvPr>
            <p:ph type="body" sz="quarter" idx="15"/>
          </p:nvPr>
        </p:nvSpPr>
        <p:spPr/>
        <p:txBody>
          <a:bodyPr/>
          <a:lstStyle/>
          <a:p>
            <a:r>
              <a:rPr lang="ja-JP" altLang="en-US" dirty="0"/>
              <a:t>営業はとにかく文章をたくさん書く職種。</a:t>
            </a:r>
            <a:endParaRPr lang="en-US" altLang="ja-JP" dirty="0"/>
          </a:p>
          <a:p>
            <a:r>
              <a:rPr lang="ja-JP" altLang="en-US" dirty="0"/>
              <a:t>そして、日本語は正しい文章を書くことが難しい言語です。</a:t>
            </a:r>
            <a:endParaRPr lang="en-US" altLang="ja-JP" dirty="0"/>
          </a:p>
        </p:txBody>
      </p:sp>
      <p:sp>
        <p:nvSpPr>
          <p:cNvPr id="14" name="テキスト プレースホルダー 13"/>
          <p:cNvSpPr>
            <a:spLocks noGrp="1"/>
          </p:cNvSpPr>
          <p:nvPr>
            <p:ph type="body" sz="quarter" idx="16"/>
          </p:nvPr>
        </p:nvSpPr>
        <p:spPr/>
        <p:txBody>
          <a:bodyPr>
            <a:normAutofit fontScale="85000" lnSpcReduction="20000"/>
          </a:bodyPr>
          <a:lstStyle/>
          <a:p>
            <a:pPr>
              <a:lnSpc>
                <a:spcPct val="100000"/>
              </a:lnSpc>
            </a:pPr>
            <a:r>
              <a:rPr lang="ja-JP" altLang="en-US" dirty="0"/>
              <a:t>頭を早く</a:t>
            </a:r>
            <a:endParaRPr lang="en-US" altLang="ja-JP" dirty="0"/>
          </a:p>
          <a:p>
            <a:pPr>
              <a:lnSpc>
                <a:spcPct val="100000"/>
              </a:lnSpc>
            </a:pPr>
            <a:r>
              <a:rPr lang="ja-JP" altLang="en-US" dirty="0"/>
              <a:t>回転させること</a:t>
            </a:r>
            <a:endParaRPr lang="en-US" altLang="ja-JP" dirty="0"/>
          </a:p>
        </p:txBody>
      </p:sp>
      <p:sp>
        <p:nvSpPr>
          <p:cNvPr id="15" name="テキスト プレースホルダー 14"/>
          <p:cNvSpPr>
            <a:spLocks noGrp="1"/>
          </p:cNvSpPr>
          <p:nvPr>
            <p:ph type="body" sz="quarter" idx="17"/>
          </p:nvPr>
        </p:nvSpPr>
        <p:spPr/>
        <p:txBody>
          <a:bodyPr/>
          <a:lstStyle/>
          <a:p>
            <a:r>
              <a:rPr lang="ja-JP" altLang="en-US" dirty="0"/>
              <a:t>何をすれば思考力を鍛えられるのか？</a:t>
            </a:r>
            <a:endParaRPr lang="en-US" altLang="ja-JP" dirty="0"/>
          </a:p>
          <a:p>
            <a:r>
              <a:rPr lang="ja-JP" altLang="en-US" dirty="0"/>
              <a:t>書籍を活用しましょう。</a:t>
            </a:r>
            <a:endParaRPr lang="en-US" altLang="ja-JP" dirty="0"/>
          </a:p>
        </p:txBody>
      </p:sp>
      <p:sp>
        <p:nvSpPr>
          <p:cNvPr id="2" name="テキスト プレースホルダー 1"/>
          <p:cNvSpPr>
            <a:spLocks noGrp="1"/>
          </p:cNvSpPr>
          <p:nvPr>
            <p:ph type="body" sz="quarter" idx="18"/>
          </p:nvPr>
        </p:nvSpPr>
        <p:spPr/>
        <p:txBody>
          <a:bodyPr>
            <a:normAutofit fontScale="85000" lnSpcReduction="20000"/>
          </a:bodyPr>
          <a:lstStyle/>
          <a:p>
            <a:r>
              <a:rPr lang="ja-JP" altLang="en-US" dirty="0"/>
              <a:t>創意工夫の実行を</a:t>
            </a:r>
            <a:endParaRPr lang="en-US" altLang="ja-JP" dirty="0"/>
          </a:p>
          <a:p>
            <a:r>
              <a:rPr lang="ja-JP" altLang="en-US" dirty="0"/>
              <a:t>続けること</a:t>
            </a:r>
          </a:p>
          <a:p>
            <a:endParaRPr lang="ja-JP" altLang="en-US" dirty="0"/>
          </a:p>
        </p:txBody>
      </p:sp>
      <p:sp>
        <p:nvSpPr>
          <p:cNvPr id="5" name="テキスト プレースホルダー 4"/>
          <p:cNvSpPr>
            <a:spLocks noGrp="1"/>
          </p:cNvSpPr>
          <p:nvPr>
            <p:ph type="body" sz="quarter" idx="19"/>
          </p:nvPr>
        </p:nvSpPr>
        <p:spPr/>
        <p:txBody>
          <a:bodyPr/>
          <a:lstStyle/>
          <a:p>
            <a:r>
              <a:rPr lang="ja-JP" altLang="en-US" dirty="0"/>
              <a:t>「○○しなきゃ！」と思っているだけでは意味がない。</a:t>
            </a:r>
            <a:endParaRPr lang="en-US" altLang="ja-JP" dirty="0"/>
          </a:p>
          <a:p>
            <a:r>
              <a:rPr lang="ja-JP" altLang="en-US" dirty="0"/>
              <a:t>実行と行動のアップデートを繰り返しましょう。</a:t>
            </a:r>
            <a:endParaRPr lang="en-US" altLang="ja-JP" dirty="0"/>
          </a:p>
        </p:txBody>
      </p:sp>
    </p:spTree>
    <p:extLst>
      <p:ext uri="{BB962C8B-B14F-4D97-AF65-F5344CB8AC3E}">
        <p14:creationId xmlns:p14="http://schemas.microsoft.com/office/powerpoint/2010/main" val="22609484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t>参考</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66</a:t>
            </a:fld>
            <a:endParaRPr kumimoji="1" lang="ja-JP" altLang="en-US"/>
          </a:p>
        </p:txBody>
      </p:sp>
      <p:sp>
        <p:nvSpPr>
          <p:cNvPr id="10" name="テキスト プレースホルダー 9"/>
          <p:cNvSpPr>
            <a:spLocks noGrp="1"/>
          </p:cNvSpPr>
          <p:nvPr>
            <p:ph type="body" sz="quarter" idx="12"/>
          </p:nvPr>
        </p:nvSpPr>
        <p:spPr/>
        <p:txBody>
          <a:bodyPr/>
          <a:lstStyle/>
          <a:p>
            <a:r>
              <a:rPr lang="en-US" altLang="ja-JP" dirty="0">
                <a:solidFill>
                  <a:srgbClr val="5F5F5F"/>
                </a:solidFill>
              </a:rPr>
              <a:t>4</a:t>
            </a:r>
            <a:r>
              <a:rPr kumimoji="1" lang="en-US" altLang="ja-JP" sz="2800" dirty="0">
                <a:solidFill>
                  <a:srgbClr val="5F5F5F"/>
                </a:solidFill>
              </a:rPr>
              <a:t>-1.</a:t>
            </a:r>
            <a:r>
              <a:rPr kumimoji="1" lang="ja-JP" altLang="en-US" sz="2800" dirty="0">
                <a:solidFill>
                  <a:srgbClr val="5F5F5F"/>
                </a:solidFill>
              </a:rPr>
              <a:t> 重要なショートカットキーの一覧</a:t>
            </a:r>
            <a:endParaRPr kumimoji="1" lang="en-US" altLang="ja-JP" sz="2800" dirty="0">
              <a:solidFill>
                <a:srgbClr val="5F5F5F"/>
              </a:solidFill>
            </a:endParaRPr>
          </a:p>
          <a:p>
            <a:r>
              <a:rPr lang="en-US" altLang="ja-JP" dirty="0">
                <a:solidFill>
                  <a:srgbClr val="CECECE"/>
                </a:solidFill>
              </a:rPr>
              <a:t>4</a:t>
            </a:r>
            <a:r>
              <a:rPr kumimoji="1" lang="en-US" altLang="ja-JP" sz="2800" dirty="0">
                <a:solidFill>
                  <a:srgbClr val="CECECE"/>
                </a:solidFill>
              </a:rPr>
              <a:t>-2. </a:t>
            </a:r>
            <a:r>
              <a:rPr lang="ja-JP" altLang="en-US" dirty="0">
                <a:solidFill>
                  <a:srgbClr val="CECECE"/>
                </a:solidFill>
              </a:rPr>
              <a:t>ユーザー辞書登録推奨語句の一覧 </a:t>
            </a:r>
            <a:endParaRPr lang="en-US" altLang="ja-JP" dirty="0">
              <a:solidFill>
                <a:srgbClr val="CECECE"/>
              </a:solidFill>
            </a:endParaRPr>
          </a:p>
          <a:p>
            <a:r>
              <a:rPr kumimoji="1" lang="en-US" altLang="ja-JP" sz="2800" dirty="0">
                <a:solidFill>
                  <a:srgbClr val="CECECE"/>
                </a:solidFill>
              </a:rPr>
              <a:t>4-3. </a:t>
            </a:r>
            <a:r>
              <a:rPr kumimoji="1" lang="ja-JP" altLang="en-US" sz="2800" dirty="0">
                <a:solidFill>
                  <a:srgbClr val="CECECE"/>
                </a:solidFill>
              </a:rPr>
              <a:t>推薦図書</a:t>
            </a:r>
            <a:endParaRPr kumimoji="1" lang="en-US" altLang="ja-JP" sz="2800" dirty="0">
              <a:solidFill>
                <a:srgbClr val="CECECE"/>
              </a:solidFill>
            </a:endParaRPr>
          </a:p>
        </p:txBody>
      </p:sp>
    </p:spTree>
    <p:extLst>
      <p:ext uri="{BB962C8B-B14F-4D97-AF65-F5344CB8AC3E}">
        <p14:creationId xmlns:p14="http://schemas.microsoft.com/office/powerpoint/2010/main" val="32281216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4-1. </a:t>
            </a:r>
            <a:r>
              <a:rPr lang="ja-JP" altLang="en-US" sz="2800" dirty="0"/>
              <a:t>重要なショートカットキーの一覧 </a:t>
            </a:r>
            <a:r>
              <a:rPr lang="en-US" altLang="ja-JP" sz="2800" dirty="0"/>
              <a:t>1/4 </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67</a:t>
            </a:fld>
            <a:endParaRPr kumimoji="1" lang="ja-JP" altLang="en-US"/>
          </a:p>
        </p:txBody>
      </p:sp>
      <p:graphicFrame>
        <p:nvGraphicFramePr>
          <p:cNvPr id="2" name="表 3">
            <a:extLst>
              <a:ext uri="{FF2B5EF4-FFF2-40B4-BE49-F238E27FC236}">
                <a16:creationId xmlns:a16="http://schemas.microsoft.com/office/drawing/2014/main" id="{C47AB425-409C-486D-A851-C62C32A26B83}"/>
              </a:ext>
            </a:extLst>
          </p:cNvPr>
          <p:cNvGraphicFramePr>
            <a:graphicFrameLocks noGrp="1"/>
          </p:cNvGraphicFramePr>
          <p:nvPr>
            <p:extLst>
              <p:ext uri="{D42A27DB-BD31-4B8C-83A1-F6EECF244321}">
                <p14:modId xmlns:p14="http://schemas.microsoft.com/office/powerpoint/2010/main" val="4047259250"/>
              </p:ext>
            </p:extLst>
          </p:nvPr>
        </p:nvGraphicFramePr>
        <p:xfrm>
          <a:off x="1369060" y="1808480"/>
          <a:ext cx="11112500" cy="4358640"/>
        </p:xfrm>
        <a:graphic>
          <a:graphicData uri="http://schemas.openxmlformats.org/drawingml/2006/table">
            <a:tbl>
              <a:tblPr firstRow="1" bandRow="1">
                <a:tableStyleId>{69012ECD-51FC-41F1-AA8D-1B2483CD663E}</a:tableStyleId>
              </a:tblPr>
              <a:tblGrid>
                <a:gridCol w="5290820">
                  <a:extLst>
                    <a:ext uri="{9D8B030D-6E8A-4147-A177-3AD203B41FA5}">
                      <a16:colId xmlns:a16="http://schemas.microsoft.com/office/drawing/2014/main" val="3619035554"/>
                    </a:ext>
                  </a:extLst>
                </a:gridCol>
                <a:gridCol w="3596640">
                  <a:extLst>
                    <a:ext uri="{9D8B030D-6E8A-4147-A177-3AD203B41FA5}">
                      <a16:colId xmlns:a16="http://schemas.microsoft.com/office/drawing/2014/main" val="68882409"/>
                    </a:ext>
                  </a:extLst>
                </a:gridCol>
                <a:gridCol w="2225040">
                  <a:extLst>
                    <a:ext uri="{9D8B030D-6E8A-4147-A177-3AD203B41FA5}">
                      <a16:colId xmlns:a16="http://schemas.microsoft.com/office/drawing/2014/main" val="1908555508"/>
                    </a:ext>
                  </a:extLst>
                </a:gridCol>
              </a:tblGrid>
              <a:tr h="370840">
                <a:tc>
                  <a:txBody>
                    <a:bodyPr/>
                    <a:lstStyle/>
                    <a:p>
                      <a:r>
                        <a:rPr kumimoji="1" lang="ja-JP" altLang="en-US" sz="2000" dirty="0"/>
                        <a:t>基本操作</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操作を元に戻す</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Ctrl + Z</a:t>
                      </a:r>
                      <a:r>
                        <a:rPr kumimoji="1" lang="ja-JP" altLang="en-US" sz="2000" dirty="0"/>
                        <a:t>（</a:t>
                      </a:r>
                      <a:r>
                        <a:rPr kumimoji="1" lang="en-US" altLang="ja-JP" sz="2000" dirty="0"/>
                        <a:t>Z=</a:t>
                      </a:r>
                      <a:r>
                        <a:rPr kumimoji="1" lang="ja-JP" altLang="en-US" sz="2000" dirty="0"/>
                        <a:t>矢印）</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元に戻した操作をやり直す</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Y</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830512"/>
                  </a:ext>
                </a:extLst>
              </a:tr>
              <a:tr h="370840">
                <a:tc>
                  <a:txBody>
                    <a:bodyPr/>
                    <a:lstStyle/>
                    <a:p>
                      <a:r>
                        <a:rPr kumimoji="1" lang="ja-JP" altLang="en-US" sz="2000" dirty="0"/>
                        <a:t>すべての項目を選択する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A</a:t>
                      </a:r>
                      <a:r>
                        <a:rPr kumimoji="1" lang="ja-JP" altLang="en-US" sz="2000" dirty="0"/>
                        <a:t>（</a:t>
                      </a:r>
                      <a:r>
                        <a:rPr kumimoji="1" lang="en-US" altLang="ja-JP" sz="2000" dirty="0"/>
                        <a:t>A=all</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464604148"/>
                  </a:ext>
                </a:extLst>
              </a:tr>
              <a:tr h="370840">
                <a:tc>
                  <a:txBody>
                    <a:bodyPr/>
                    <a:lstStyle/>
                    <a:p>
                      <a:r>
                        <a:rPr kumimoji="1" lang="ja-JP" altLang="en-US" sz="2000" dirty="0"/>
                        <a:t>複数の項目を選択する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Shift + </a:t>
                      </a:r>
                      <a:r>
                        <a:rPr kumimoji="1" lang="ja-JP" altLang="en-US" sz="2000" dirty="0"/>
                        <a:t>↑↓←→</a:t>
                      </a:r>
                      <a:r>
                        <a:rPr kumimoji="1" lang="en-US" altLang="ja-JP" sz="2000" dirty="0"/>
                        <a:t> </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19111854"/>
                  </a:ext>
                </a:extLst>
              </a:tr>
              <a:tr h="370840">
                <a:tc>
                  <a:txBody>
                    <a:bodyPr/>
                    <a:lstStyle/>
                    <a:p>
                      <a:r>
                        <a:rPr kumimoji="1" lang="ja-JP" altLang="en-US" sz="2000" dirty="0"/>
                        <a:t>選択した項目を切り取る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X</a:t>
                      </a:r>
                      <a:r>
                        <a:rPr kumimoji="1" lang="ja-JP" altLang="en-US" sz="2000" dirty="0"/>
                        <a:t>（</a:t>
                      </a:r>
                      <a:r>
                        <a:rPr kumimoji="1" lang="en-US" altLang="ja-JP" sz="2000" dirty="0"/>
                        <a:t>X=</a:t>
                      </a:r>
                      <a:r>
                        <a:rPr kumimoji="1" lang="ja-JP" altLang="en-US" sz="2000" dirty="0"/>
                        <a:t>はさみ）</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713204422"/>
                  </a:ext>
                </a:extLst>
              </a:tr>
              <a:tr h="370840">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ja-JP" altLang="en-US" sz="2000" dirty="0"/>
                        <a:t>選択した項目をコピーする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C</a:t>
                      </a:r>
                      <a:r>
                        <a:rPr kumimoji="1" lang="ja-JP" altLang="en-US" sz="2000" dirty="0"/>
                        <a:t>（</a:t>
                      </a:r>
                      <a:r>
                        <a:rPr kumimoji="1" lang="en-US" altLang="ja-JP" sz="2000" dirty="0"/>
                        <a:t>C=copy</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258507700"/>
                  </a:ext>
                </a:extLst>
              </a:tr>
              <a:tr h="370840">
                <a:tc>
                  <a:txBody>
                    <a:bodyPr/>
                    <a:lstStyle/>
                    <a:p>
                      <a:r>
                        <a:rPr kumimoji="1" lang="ja-JP" altLang="en-US" sz="2000" dirty="0"/>
                        <a:t>切り取り・コピーした項目を貼り付ける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V</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498049632"/>
                  </a:ext>
                </a:extLst>
              </a:tr>
              <a:tr h="370840">
                <a:tc>
                  <a:txBody>
                    <a:bodyPr/>
                    <a:lstStyle/>
                    <a:p>
                      <a:r>
                        <a:rPr kumimoji="1" lang="ja-JP" altLang="en-US" sz="2000" dirty="0"/>
                        <a:t>クリップボードの履歴を表示する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Windows + V</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887184569"/>
                  </a:ext>
                </a:extLst>
              </a:tr>
              <a:tr h="370840">
                <a:tc>
                  <a:txBody>
                    <a:bodyPr/>
                    <a:lstStyle/>
                    <a:p>
                      <a:r>
                        <a:rPr kumimoji="1" lang="ja-JP" altLang="en-US" sz="2000" dirty="0"/>
                        <a:t>ファイルを保存する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S</a:t>
                      </a:r>
                      <a:r>
                        <a:rPr kumimoji="1" lang="ja-JP" altLang="en-US" sz="2000" dirty="0"/>
                        <a:t>（</a:t>
                      </a:r>
                      <a:r>
                        <a:rPr kumimoji="1" lang="en-US" altLang="ja-JP" sz="2000" dirty="0"/>
                        <a:t>S=save</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732357249"/>
                  </a:ext>
                </a:extLst>
              </a:tr>
              <a:tr h="370840">
                <a:tc>
                  <a:txBody>
                    <a:bodyPr/>
                    <a:lstStyle/>
                    <a:p>
                      <a:r>
                        <a:rPr kumimoji="1" lang="ja-JP" altLang="en-US" sz="2000" dirty="0"/>
                        <a:t>ファイルを印刷する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P</a:t>
                      </a:r>
                      <a:r>
                        <a:rPr kumimoji="1" lang="ja-JP" altLang="en-US" sz="2000" dirty="0"/>
                        <a:t>（</a:t>
                      </a:r>
                      <a:r>
                        <a:rPr kumimoji="1" lang="en-US" altLang="ja-JP" sz="2000" dirty="0"/>
                        <a:t>P=print</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5F5F5F"/>
                          </a:solidFill>
                          <a:effectLst/>
                          <a:uLnTx/>
                          <a:uFillTx/>
                          <a:latin typeface="Spica Neue P"/>
                          <a:cs typeface="+mn-cs"/>
                        </a:rPr>
                        <a:t>○</a:t>
                      </a: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208582467"/>
                  </a:ext>
                </a:extLst>
              </a:tr>
            </a:tbl>
          </a:graphicData>
        </a:graphic>
      </p:graphicFrame>
      <p:sp>
        <p:nvSpPr>
          <p:cNvPr id="5" name="テキスト ボックス 4">
            <a:extLst>
              <a:ext uri="{FF2B5EF4-FFF2-40B4-BE49-F238E27FC236}">
                <a16:creationId xmlns:a16="http://schemas.microsoft.com/office/drawing/2014/main" id="{976A7D38-643E-4982-A13A-59BABF6CF538}"/>
              </a:ext>
            </a:extLst>
          </p:cNvPr>
          <p:cNvSpPr txBox="1"/>
          <p:nvPr/>
        </p:nvSpPr>
        <p:spPr>
          <a:xfrm>
            <a:off x="9460504" y="8471873"/>
            <a:ext cx="3233179" cy="523220"/>
          </a:xfrm>
          <a:prstGeom prst="rect">
            <a:avLst/>
          </a:prstGeom>
          <a:noFill/>
        </p:spPr>
        <p:txBody>
          <a:bodyPr wrap="square" rtlCol="0">
            <a:spAutoFit/>
          </a:bodyPr>
          <a:lstStyle/>
          <a:p>
            <a:r>
              <a:rPr kumimoji="1" lang="en-US" altLang="ja-JP" sz="2800" dirty="0">
                <a:solidFill>
                  <a:srgbClr val="30A3B3"/>
                </a:solidFill>
              </a:rPr>
              <a:t>※</a:t>
            </a:r>
            <a:r>
              <a:rPr kumimoji="1" lang="ja-JP" altLang="en-US" sz="2800" dirty="0">
                <a:solidFill>
                  <a:srgbClr val="30A3B3"/>
                </a:solidFill>
              </a:rPr>
              <a:t>（）内は覚え方</a:t>
            </a:r>
          </a:p>
        </p:txBody>
      </p:sp>
      <p:graphicFrame>
        <p:nvGraphicFramePr>
          <p:cNvPr id="6" name="表 3">
            <a:extLst>
              <a:ext uri="{FF2B5EF4-FFF2-40B4-BE49-F238E27FC236}">
                <a16:creationId xmlns:a16="http://schemas.microsoft.com/office/drawing/2014/main" id="{545872BA-E5EF-4DA2-83A7-B081FAB49DF6}"/>
              </a:ext>
            </a:extLst>
          </p:cNvPr>
          <p:cNvGraphicFramePr>
            <a:graphicFrameLocks noGrp="1"/>
          </p:cNvGraphicFramePr>
          <p:nvPr>
            <p:extLst>
              <p:ext uri="{D42A27DB-BD31-4B8C-83A1-F6EECF244321}">
                <p14:modId xmlns:p14="http://schemas.microsoft.com/office/powerpoint/2010/main" val="2298042193"/>
              </p:ext>
            </p:extLst>
          </p:nvPr>
        </p:nvGraphicFramePr>
        <p:xfrm>
          <a:off x="1369060" y="6390365"/>
          <a:ext cx="11112500" cy="792480"/>
        </p:xfrm>
        <a:graphic>
          <a:graphicData uri="http://schemas.openxmlformats.org/drawingml/2006/table">
            <a:tbl>
              <a:tblPr firstRow="1" bandRow="1">
                <a:tableStyleId>{69012ECD-51FC-41F1-AA8D-1B2483CD663E}</a:tableStyleId>
              </a:tblPr>
              <a:tblGrid>
                <a:gridCol w="5290820">
                  <a:extLst>
                    <a:ext uri="{9D8B030D-6E8A-4147-A177-3AD203B41FA5}">
                      <a16:colId xmlns:a16="http://schemas.microsoft.com/office/drawing/2014/main" val="3619035554"/>
                    </a:ext>
                  </a:extLst>
                </a:gridCol>
                <a:gridCol w="3596640">
                  <a:extLst>
                    <a:ext uri="{9D8B030D-6E8A-4147-A177-3AD203B41FA5}">
                      <a16:colId xmlns:a16="http://schemas.microsoft.com/office/drawing/2014/main" val="68882409"/>
                    </a:ext>
                  </a:extLst>
                </a:gridCol>
                <a:gridCol w="2225040">
                  <a:extLst>
                    <a:ext uri="{9D8B030D-6E8A-4147-A177-3AD203B41FA5}">
                      <a16:colId xmlns:a16="http://schemas.microsoft.com/office/drawing/2014/main" val="1908555508"/>
                    </a:ext>
                  </a:extLst>
                </a:gridCol>
              </a:tblGrid>
              <a:tr h="370840">
                <a:tc>
                  <a:txBody>
                    <a:bodyPr/>
                    <a:lstStyle/>
                    <a:p>
                      <a:r>
                        <a:rPr kumimoji="1" lang="ja-JP" altLang="en-US" sz="2000" dirty="0"/>
                        <a:t>スタート画面</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デスクトップを表示する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D</a:t>
                      </a:r>
                      <a:r>
                        <a:rPr kumimoji="1" lang="ja-JP" altLang="en-US" sz="2000" dirty="0"/>
                        <a:t>（</a:t>
                      </a:r>
                      <a:r>
                        <a:rPr kumimoji="1" lang="en-US" altLang="ja-JP" sz="2000" dirty="0"/>
                        <a:t>D=desktop</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bl>
          </a:graphicData>
        </a:graphic>
      </p:graphicFrame>
      <p:graphicFrame>
        <p:nvGraphicFramePr>
          <p:cNvPr id="7" name="表 3">
            <a:extLst>
              <a:ext uri="{FF2B5EF4-FFF2-40B4-BE49-F238E27FC236}">
                <a16:creationId xmlns:a16="http://schemas.microsoft.com/office/drawing/2014/main" id="{9BDC0256-48D3-4D67-A2BE-E0B75708EAFB}"/>
              </a:ext>
            </a:extLst>
          </p:cNvPr>
          <p:cNvGraphicFramePr>
            <a:graphicFrameLocks noGrp="1"/>
          </p:cNvGraphicFramePr>
          <p:nvPr>
            <p:extLst>
              <p:ext uri="{D42A27DB-BD31-4B8C-83A1-F6EECF244321}">
                <p14:modId xmlns:p14="http://schemas.microsoft.com/office/powerpoint/2010/main" val="3072824024"/>
              </p:ext>
            </p:extLst>
          </p:nvPr>
        </p:nvGraphicFramePr>
        <p:xfrm>
          <a:off x="1369060" y="7406089"/>
          <a:ext cx="11112500" cy="792480"/>
        </p:xfrm>
        <a:graphic>
          <a:graphicData uri="http://schemas.openxmlformats.org/drawingml/2006/table">
            <a:tbl>
              <a:tblPr firstRow="1" bandRow="1">
                <a:tableStyleId>{69012ECD-51FC-41F1-AA8D-1B2483CD663E}</a:tableStyleId>
              </a:tblPr>
              <a:tblGrid>
                <a:gridCol w="5290820">
                  <a:extLst>
                    <a:ext uri="{9D8B030D-6E8A-4147-A177-3AD203B41FA5}">
                      <a16:colId xmlns:a16="http://schemas.microsoft.com/office/drawing/2014/main" val="3619035554"/>
                    </a:ext>
                  </a:extLst>
                </a:gridCol>
                <a:gridCol w="3596640">
                  <a:extLst>
                    <a:ext uri="{9D8B030D-6E8A-4147-A177-3AD203B41FA5}">
                      <a16:colId xmlns:a16="http://schemas.microsoft.com/office/drawing/2014/main" val="68882409"/>
                    </a:ext>
                  </a:extLst>
                </a:gridCol>
                <a:gridCol w="2225040">
                  <a:extLst>
                    <a:ext uri="{9D8B030D-6E8A-4147-A177-3AD203B41FA5}">
                      <a16:colId xmlns:a16="http://schemas.microsoft.com/office/drawing/2014/main" val="1908555508"/>
                    </a:ext>
                  </a:extLst>
                </a:gridCol>
              </a:tblGrid>
              <a:tr h="370840">
                <a:tc>
                  <a:txBody>
                    <a:bodyPr/>
                    <a:lstStyle/>
                    <a:p>
                      <a:r>
                        <a:rPr kumimoji="1" lang="ja-JP" altLang="en-US" sz="2000" dirty="0"/>
                        <a:t>アプリの起動</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タスクバーからアプリを起動</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+ 1</a:t>
                      </a:r>
                      <a:r>
                        <a:rPr kumimoji="1" lang="ja-JP" altLang="en-US" sz="2000" dirty="0"/>
                        <a:t>～</a:t>
                      </a:r>
                      <a:r>
                        <a:rPr kumimoji="1" lang="en-US" altLang="ja-JP" sz="2000" dirty="0"/>
                        <a:t>10</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bl>
          </a:graphicData>
        </a:graphic>
      </p:graphicFrame>
    </p:spTree>
    <p:extLst>
      <p:ext uri="{BB962C8B-B14F-4D97-AF65-F5344CB8AC3E}">
        <p14:creationId xmlns:p14="http://schemas.microsoft.com/office/powerpoint/2010/main" val="10759302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4-1. </a:t>
            </a:r>
            <a:r>
              <a:rPr lang="ja-JP" altLang="en-US" sz="2800" dirty="0"/>
              <a:t>重要なショートカットキーの一覧 </a:t>
            </a:r>
            <a:r>
              <a:rPr lang="en-US" altLang="ja-JP" sz="2800" dirty="0"/>
              <a:t>2/4 </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68</a:t>
            </a:fld>
            <a:endParaRPr kumimoji="1" lang="ja-JP" altLang="en-US"/>
          </a:p>
        </p:txBody>
      </p:sp>
      <p:sp>
        <p:nvSpPr>
          <p:cNvPr id="8" name="テキスト ボックス 7">
            <a:extLst>
              <a:ext uri="{FF2B5EF4-FFF2-40B4-BE49-F238E27FC236}">
                <a16:creationId xmlns:a16="http://schemas.microsoft.com/office/drawing/2014/main" id="{1319DC47-9FD3-4C1F-96B5-B96F901C86D9}"/>
              </a:ext>
            </a:extLst>
          </p:cNvPr>
          <p:cNvSpPr txBox="1"/>
          <p:nvPr/>
        </p:nvSpPr>
        <p:spPr>
          <a:xfrm>
            <a:off x="11732501" y="9098735"/>
            <a:ext cx="3233179" cy="523220"/>
          </a:xfrm>
          <a:prstGeom prst="rect">
            <a:avLst/>
          </a:prstGeom>
          <a:noFill/>
        </p:spPr>
        <p:txBody>
          <a:bodyPr wrap="square" rtlCol="0">
            <a:spAutoFit/>
          </a:bodyPr>
          <a:lstStyle/>
          <a:p>
            <a:r>
              <a:rPr kumimoji="1" lang="en-US" altLang="ja-JP" sz="2800" dirty="0">
                <a:solidFill>
                  <a:srgbClr val="30A3B3"/>
                </a:solidFill>
              </a:rPr>
              <a:t>※</a:t>
            </a:r>
            <a:r>
              <a:rPr kumimoji="1" lang="ja-JP" altLang="en-US" sz="2800" dirty="0">
                <a:solidFill>
                  <a:srgbClr val="30A3B3"/>
                </a:solidFill>
              </a:rPr>
              <a:t>（）内は覚え方</a:t>
            </a:r>
          </a:p>
        </p:txBody>
      </p:sp>
      <p:graphicFrame>
        <p:nvGraphicFramePr>
          <p:cNvPr id="10" name="表 3">
            <a:extLst>
              <a:ext uri="{FF2B5EF4-FFF2-40B4-BE49-F238E27FC236}">
                <a16:creationId xmlns:a16="http://schemas.microsoft.com/office/drawing/2014/main" id="{1FE0BA29-CD63-4C29-933F-BAE224A2089C}"/>
              </a:ext>
            </a:extLst>
          </p:cNvPr>
          <p:cNvGraphicFramePr>
            <a:graphicFrameLocks noGrp="1"/>
          </p:cNvGraphicFramePr>
          <p:nvPr>
            <p:extLst>
              <p:ext uri="{D42A27DB-BD31-4B8C-83A1-F6EECF244321}">
                <p14:modId xmlns:p14="http://schemas.microsoft.com/office/powerpoint/2010/main" val="1981652374"/>
              </p:ext>
            </p:extLst>
          </p:nvPr>
        </p:nvGraphicFramePr>
        <p:xfrm>
          <a:off x="1399540" y="1695874"/>
          <a:ext cx="13291820" cy="1584960"/>
        </p:xfrm>
        <a:graphic>
          <a:graphicData uri="http://schemas.openxmlformats.org/drawingml/2006/table">
            <a:tbl>
              <a:tblPr firstRow="1" bandRow="1">
                <a:tableStyleId>{69012ECD-51FC-41F1-AA8D-1B2483CD663E}</a:tableStyleId>
              </a:tblPr>
              <a:tblGrid>
                <a:gridCol w="6433820">
                  <a:extLst>
                    <a:ext uri="{9D8B030D-6E8A-4147-A177-3AD203B41FA5}">
                      <a16:colId xmlns:a16="http://schemas.microsoft.com/office/drawing/2014/main" val="3619035554"/>
                    </a:ext>
                  </a:extLst>
                </a:gridCol>
                <a:gridCol w="5153359">
                  <a:extLst>
                    <a:ext uri="{9D8B030D-6E8A-4147-A177-3AD203B41FA5}">
                      <a16:colId xmlns:a16="http://schemas.microsoft.com/office/drawing/2014/main" val="68882409"/>
                    </a:ext>
                  </a:extLst>
                </a:gridCol>
                <a:gridCol w="1704641">
                  <a:extLst>
                    <a:ext uri="{9D8B030D-6E8A-4147-A177-3AD203B41FA5}">
                      <a16:colId xmlns:a16="http://schemas.microsoft.com/office/drawing/2014/main" val="1908555508"/>
                    </a:ext>
                  </a:extLst>
                </a:gridCol>
              </a:tblGrid>
              <a:tr h="370840">
                <a:tc>
                  <a:txBody>
                    <a:bodyPr/>
                    <a:lstStyle/>
                    <a:p>
                      <a:r>
                        <a:rPr kumimoji="1" lang="ja-JP" altLang="en-US" sz="2000" dirty="0"/>
                        <a:t>画面の切り替え</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タスクバーからアプリを起動</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+ 1</a:t>
                      </a:r>
                      <a:r>
                        <a:rPr kumimoji="1" lang="ja-JP" altLang="en-US" sz="2000" dirty="0"/>
                        <a:t>～</a:t>
                      </a:r>
                      <a:r>
                        <a:rPr kumimoji="1" lang="en-US" altLang="ja-JP" sz="2000" dirty="0"/>
                        <a:t>10</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830512"/>
                  </a:ext>
                </a:extLst>
              </a:tr>
              <a:tr h="370840">
                <a:tc>
                  <a:txBody>
                    <a:bodyPr/>
                    <a:lstStyle/>
                    <a:p>
                      <a:r>
                        <a:rPr kumimoji="1" lang="ja-JP" altLang="en-US" sz="2000" dirty="0"/>
                        <a:t>アプリ・ウィンドウを切り替える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Alt + Tab</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464604148"/>
                  </a:ext>
                </a:extLst>
              </a:tr>
              <a:tr h="370840">
                <a:tc>
                  <a:txBody>
                    <a:bodyPr/>
                    <a:lstStyle/>
                    <a:p>
                      <a:r>
                        <a:rPr kumimoji="1" lang="ja-JP" altLang="en-US" sz="2000" dirty="0"/>
                        <a:t>タスクビューを表示する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Tab</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19111854"/>
                  </a:ext>
                </a:extLst>
              </a:tr>
            </a:tbl>
          </a:graphicData>
        </a:graphic>
      </p:graphicFrame>
      <p:graphicFrame>
        <p:nvGraphicFramePr>
          <p:cNvPr id="11" name="表 3">
            <a:extLst>
              <a:ext uri="{FF2B5EF4-FFF2-40B4-BE49-F238E27FC236}">
                <a16:creationId xmlns:a16="http://schemas.microsoft.com/office/drawing/2014/main" id="{9554B603-212F-4DBC-ACF5-597E1721EB00}"/>
              </a:ext>
            </a:extLst>
          </p:cNvPr>
          <p:cNvGraphicFramePr>
            <a:graphicFrameLocks noGrp="1"/>
          </p:cNvGraphicFramePr>
          <p:nvPr>
            <p:extLst>
              <p:ext uri="{D42A27DB-BD31-4B8C-83A1-F6EECF244321}">
                <p14:modId xmlns:p14="http://schemas.microsoft.com/office/powerpoint/2010/main" val="4171097183"/>
              </p:ext>
            </p:extLst>
          </p:nvPr>
        </p:nvGraphicFramePr>
        <p:xfrm>
          <a:off x="1399540" y="6721295"/>
          <a:ext cx="13291820" cy="2377440"/>
        </p:xfrm>
        <a:graphic>
          <a:graphicData uri="http://schemas.openxmlformats.org/drawingml/2006/table">
            <a:tbl>
              <a:tblPr firstRow="1" bandRow="1">
                <a:tableStyleId>{69012ECD-51FC-41F1-AA8D-1B2483CD663E}</a:tableStyleId>
              </a:tblPr>
              <a:tblGrid>
                <a:gridCol w="6433820">
                  <a:extLst>
                    <a:ext uri="{9D8B030D-6E8A-4147-A177-3AD203B41FA5}">
                      <a16:colId xmlns:a16="http://schemas.microsoft.com/office/drawing/2014/main" val="3619035554"/>
                    </a:ext>
                  </a:extLst>
                </a:gridCol>
                <a:gridCol w="5153359">
                  <a:extLst>
                    <a:ext uri="{9D8B030D-6E8A-4147-A177-3AD203B41FA5}">
                      <a16:colId xmlns:a16="http://schemas.microsoft.com/office/drawing/2014/main" val="68882409"/>
                    </a:ext>
                  </a:extLst>
                </a:gridCol>
                <a:gridCol w="1704641">
                  <a:extLst>
                    <a:ext uri="{9D8B030D-6E8A-4147-A177-3AD203B41FA5}">
                      <a16:colId xmlns:a16="http://schemas.microsoft.com/office/drawing/2014/main" val="1908555508"/>
                    </a:ext>
                  </a:extLst>
                </a:gridCol>
              </a:tblGrid>
              <a:tr h="370840">
                <a:tc>
                  <a:txBody>
                    <a:bodyPr/>
                    <a:lstStyle/>
                    <a:p>
                      <a:r>
                        <a:rPr kumimoji="1" lang="ja-JP" altLang="en-US" sz="2000" dirty="0"/>
                        <a:t>ファイルとフォルダー</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エクスプローラーを起動する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E</a:t>
                      </a:r>
                      <a:r>
                        <a:rPr kumimoji="1" lang="ja-JP" altLang="en-US" sz="2000" dirty="0"/>
                        <a:t>（</a:t>
                      </a:r>
                      <a:r>
                        <a:rPr kumimoji="1" lang="en-US" altLang="ja-JP" sz="2000" dirty="0"/>
                        <a:t>E=Explorer</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830512"/>
                  </a:ext>
                </a:extLst>
              </a:tr>
              <a:tr h="370840">
                <a:tc>
                  <a:txBody>
                    <a:bodyPr/>
                    <a:lstStyle/>
                    <a:p>
                      <a:r>
                        <a:rPr kumimoji="1" lang="ja-JP" altLang="en-US" sz="2000" dirty="0"/>
                        <a:t>前のフォルダーに戻る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Alt + </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srgbClr val="5F5F5F"/>
                          </a:solidFill>
                          <a:effectLst/>
                          <a:uLnTx/>
                          <a:uFillTx/>
                          <a:latin typeface="Spica Neue P"/>
                          <a:cs typeface="+mn-cs"/>
                        </a:rPr>
                        <a:t>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464604148"/>
                  </a:ext>
                </a:extLst>
              </a:tr>
              <a:tr h="370840">
                <a:tc>
                  <a:txBody>
                    <a:bodyPr/>
                    <a:lstStyle/>
                    <a:p>
                      <a:r>
                        <a:rPr kumimoji="1" lang="ja-JP" altLang="en-US" sz="2000" dirty="0"/>
                        <a:t>戻る前のフォルダーに進む</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Alt + </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srgbClr val="5F5F5F"/>
                        </a:solidFill>
                        <a:effectLst/>
                        <a:uLnTx/>
                        <a:uFillTx/>
                        <a:latin typeface="Spica Neue P"/>
                        <a:cs typeface="+mn-cs"/>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1209952"/>
                  </a:ext>
                </a:extLst>
              </a:tr>
              <a:tr h="370840">
                <a:tc>
                  <a:txBody>
                    <a:bodyPr/>
                    <a:lstStyle/>
                    <a:p>
                      <a:r>
                        <a:rPr kumimoji="1" lang="ja-JP" altLang="en-US" sz="2000" dirty="0"/>
                        <a:t>ファイルやフォルダーの名前を変更する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F2</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15911226"/>
                  </a:ext>
                </a:extLst>
              </a:tr>
              <a:tr h="370840">
                <a:tc>
                  <a:txBody>
                    <a:bodyPr/>
                    <a:lstStyle/>
                    <a:p>
                      <a:r>
                        <a:rPr kumimoji="1" lang="ja-JP" altLang="en-US" sz="2000" dirty="0"/>
                        <a:t>ウィンドウを閉じる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Alt + F4</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ctr" defTabSz="1371417" rtl="0" eaLnBrk="1" fontAlgn="auto" latinLnBrk="0" hangingPunct="1">
                        <a:lnSpc>
                          <a:spcPct val="100000"/>
                        </a:lnSpc>
                        <a:spcBef>
                          <a:spcPts val="0"/>
                        </a:spcBef>
                        <a:spcAft>
                          <a:spcPts val="0"/>
                        </a:spcAft>
                        <a:buClrTx/>
                        <a:buSzTx/>
                        <a:buFontTx/>
                        <a:buNone/>
                        <a:tabLst/>
                        <a:defRPr/>
                      </a:pP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871048880"/>
                  </a:ext>
                </a:extLst>
              </a:tr>
            </a:tbl>
          </a:graphicData>
        </a:graphic>
      </p:graphicFrame>
      <p:graphicFrame>
        <p:nvGraphicFramePr>
          <p:cNvPr id="16" name="表 3">
            <a:extLst>
              <a:ext uri="{FF2B5EF4-FFF2-40B4-BE49-F238E27FC236}">
                <a16:creationId xmlns:a16="http://schemas.microsoft.com/office/drawing/2014/main" id="{55CB5DB2-171B-4F4B-8C0B-2CDDFAFA10B6}"/>
              </a:ext>
            </a:extLst>
          </p:cNvPr>
          <p:cNvGraphicFramePr>
            <a:graphicFrameLocks noGrp="1"/>
          </p:cNvGraphicFramePr>
          <p:nvPr>
            <p:extLst>
              <p:ext uri="{D42A27DB-BD31-4B8C-83A1-F6EECF244321}">
                <p14:modId xmlns:p14="http://schemas.microsoft.com/office/powerpoint/2010/main" val="2369293921"/>
              </p:ext>
            </p:extLst>
          </p:nvPr>
        </p:nvGraphicFramePr>
        <p:xfrm>
          <a:off x="1399540" y="4517834"/>
          <a:ext cx="13291820" cy="1981200"/>
        </p:xfrm>
        <a:graphic>
          <a:graphicData uri="http://schemas.openxmlformats.org/drawingml/2006/table">
            <a:tbl>
              <a:tblPr firstRow="1" bandRow="1">
                <a:tableStyleId>{69012ECD-51FC-41F1-AA8D-1B2483CD663E}</a:tableStyleId>
              </a:tblPr>
              <a:tblGrid>
                <a:gridCol w="6433820">
                  <a:extLst>
                    <a:ext uri="{9D8B030D-6E8A-4147-A177-3AD203B41FA5}">
                      <a16:colId xmlns:a16="http://schemas.microsoft.com/office/drawing/2014/main" val="3619035554"/>
                    </a:ext>
                  </a:extLst>
                </a:gridCol>
                <a:gridCol w="5153359">
                  <a:extLst>
                    <a:ext uri="{9D8B030D-6E8A-4147-A177-3AD203B41FA5}">
                      <a16:colId xmlns:a16="http://schemas.microsoft.com/office/drawing/2014/main" val="68882409"/>
                    </a:ext>
                  </a:extLst>
                </a:gridCol>
                <a:gridCol w="1704641">
                  <a:extLst>
                    <a:ext uri="{9D8B030D-6E8A-4147-A177-3AD203B41FA5}">
                      <a16:colId xmlns:a16="http://schemas.microsoft.com/office/drawing/2014/main" val="1908555508"/>
                    </a:ext>
                  </a:extLst>
                </a:gridCol>
              </a:tblGrid>
              <a:tr h="370840">
                <a:tc>
                  <a:txBody>
                    <a:bodyPr/>
                    <a:lstStyle/>
                    <a:p>
                      <a:r>
                        <a:rPr kumimoji="1" lang="ja-JP" altLang="en-US" sz="2000" dirty="0"/>
                        <a:t>ウィンドウの操作</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ウィンドウを最大化・最小化する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830512"/>
                  </a:ext>
                </a:extLst>
              </a:tr>
              <a:tr h="370840">
                <a:tc>
                  <a:txBody>
                    <a:bodyPr/>
                    <a:lstStyle/>
                    <a:p>
                      <a:r>
                        <a:rPr kumimoji="1" lang="ja-JP" altLang="en-US" sz="2000" dirty="0"/>
                        <a:t>ウィンドウを左半分・右半分に合わせる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464604148"/>
                  </a:ext>
                </a:extLst>
              </a:tr>
              <a:tr h="370840">
                <a:tc>
                  <a:txBody>
                    <a:bodyPr/>
                    <a:lstStyle/>
                    <a:p>
                      <a:r>
                        <a:rPr kumimoji="1" lang="ja-JP" altLang="en-US" sz="2000" dirty="0"/>
                        <a:t>すべてのウィンドウを最小化する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M</a:t>
                      </a:r>
                      <a:r>
                        <a:rPr kumimoji="1" lang="ja-JP" altLang="en-US" sz="2000" dirty="0"/>
                        <a:t>（</a:t>
                      </a:r>
                      <a:r>
                        <a:rPr kumimoji="1" lang="en-US" altLang="ja-JP" sz="2000" dirty="0"/>
                        <a:t>M=minimum</a:t>
                      </a:r>
                      <a:r>
                        <a:rPr kumimoji="1" lang="ja-JP" altLang="en-US" sz="2000" dirty="0"/>
                        <a:t>）</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1209952"/>
                  </a:ext>
                </a:extLst>
              </a:tr>
              <a:tr h="370840">
                <a:tc>
                  <a:txBody>
                    <a:bodyPr/>
                    <a:lstStyle/>
                    <a:p>
                      <a:r>
                        <a:rPr kumimoji="1" lang="ja-JP" altLang="en-US" sz="2000" dirty="0"/>
                        <a:t>ウィンドウを閉じる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 + W</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15911226"/>
                  </a:ext>
                </a:extLst>
              </a:tr>
            </a:tbl>
          </a:graphicData>
        </a:graphic>
      </p:graphicFrame>
      <p:graphicFrame>
        <p:nvGraphicFramePr>
          <p:cNvPr id="18" name="表 3">
            <a:extLst>
              <a:ext uri="{FF2B5EF4-FFF2-40B4-BE49-F238E27FC236}">
                <a16:creationId xmlns:a16="http://schemas.microsoft.com/office/drawing/2014/main" id="{91314D43-7ABF-4C67-8FCC-FF9BE5E1ABA1}"/>
              </a:ext>
            </a:extLst>
          </p:cNvPr>
          <p:cNvGraphicFramePr>
            <a:graphicFrameLocks noGrp="1"/>
          </p:cNvGraphicFramePr>
          <p:nvPr>
            <p:extLst>
              <p:ext uri="{D42A27DB-BD31-4B8C-83A1-F6EECF244321}">
                <p14:modId xmlns:p14="http://schemas.microsoft.com/office/powerpoint/2010/main" val="509660337"/>
              </p:ext>
            </p:extLst>
          </p:nvPr>
        </p:nvGraphicFramePr>
        <p:xfrm>
          <a:off x="1399540" y="3503094"/>
          <a:ext cx="13291820" cy="792480"/>
        </p:xfrm>
        <a:graphic>
          <a:graphicData uri="http://schemas.openxmlformats.org/drawingml/2006/table">
            <a:tbl>
              <a:tblPr firstRow="1" bandRow="1">
                <a:tableStyleId>{69012ECD-51FC-41F1-AA8D-1B2483CD663E}</a:tableStyleId>
              </a:tblPr>
              <a:tblGrid>
                <a:gridCol w="6433820">
                  <a:extLst>
                    <a:ext uri="{9D8B030D-6E8A-4147-A177-3AD203B41FA5}">
                      <a16:colId xmlns:a16="http://schemas.microsoft.com/office/drawing/2014/main" val="3619035554"/>
                    </a:ext>
                  </a:extLst>
                </a:gridCol>
                <a:gridCol w="5153359">
                  <a:extLst>
                    <a:ext uri="{9D8B030D-6E8A-4147-A177-3AD203B41FA5}">
                      <a16:colId xmlns:a16="http://schemas.microsoft.com/office/drawing/2014/main" val="68882409"/>
                    </a:ext>
                  </a:extLst>
                </a:gridCol>
                <a:gridCol w="1704641">
                  <a:extLst>
                    <a:ext uri="{9D8B030D-6E8A-4147-A177-3AD203B41FA5}">
                      <a16:colId xmlns:a16="http://schemas.microsoft.com/office/drawing/2014/main" val="1908555508"/>
                    </a:ext>
                  </a:extLst>
                </a:gridCol>
              </a:tblGrid>
              <a:tr h="370840">
                <a:tc>
                  <a:txBody>
                    <a:bodyPr/>
                    <a:lstStyle/>
                    <a:p>
                      <a:r>
                        <a:rPr kumimoji="1" lang="ja-JP" altLang="en-US" sz="2000" dirty="0"/>
                        <a:t>その他の画面操作</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スクリーンショットを撮影する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err="1"/>
                        <a:t>PrintScreen</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19111854"/>
                  </a:ext>
                </a:extLst>
              </a:tr>
            </a:tbl>
          </a:graphicData>
        </a:graphic>
      </p:graphicFrame>
    </p:spTree>
    <p:extLst>
      <p:ext uri="{BB962C8B-B14F-4D97-AF65-F5344CB8AC3E}">
        <p14:creationId xmlns:p14="http://schemas.microsoft.com/office/powerpoint/2010/main" val="623336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4-1. </a:t>
            </a:r>
            <a:r>
              <a:rPr lang="ja-JP" altLang="en-US" sz="2800" dirty="0"/>
              <a:t>重要なショートカットキーの一覧 </a:t>
            </a:r>
            <a:r>
              <a:rPr lang="en-US" altLang="ja-JP" sz="2800" dirty="0"/>
              <a:t>3/4 </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69</a:t>
            </a:fld>
            <a:endParaRPr kumimoji="1" lang="ja-JP" altLang="en-US"/>
          </a:p>
        </p:txBody>
      </p:sp>
      <p:graphicFrame>
        <p:nvGraphicFramePr>
          <p:cNvPr id="8" name="表 3">
            <a:extLst>
              <a:ext uri="{FF2B5EF4-FFF2-40B4-BE49-F238E27FC236}">
                <a16:creationId xmlns:a16="http://schemas.microsoft.com/office/drawing/2014/main" id="{202C07E8-D0A0-43D6-A857-A29D41C78BD7}"/>
              </a:ext>
            </a:extLst>
          </p:cNvPr>
          <p:cNvGraphicFramePr>
            <a:graphicFrameLocks noGrp="1"/>
          </p:cNvGraphicFramePr>
          <p:nvPr>
            <p:extLst>
              <p:ext uri="{D42A27DB-BD31-4B8C-83A1-F6EECF244321}">
                <p14:modId xmlns:p14="http://schemas.microsoft.com/office/powerpoint/2010/main" val="2082258629"/>
              </p:ext>
            </p:extLst>
          </p:nvPr>
        </p:nvGraphicFramePr>
        <p:xfrm>
          <a:off x="1369059" y="1857450"/>
          <a:ext cx="12650800" cy="877421"/>
        </p:xfrm>
        <a:graphic>
          <a:graphicData uri="http://schemas.openxmlformats.org/drawingml/2006/table">
            <a:tbl>
              <a:tblPr firstRow="1" bandRow="1">
                <a:tableStyleId>{69012ECD-51FC-41F1-AA8D-1B2483CD663E}</a:tableStyleId>
              </a:tblPr>
              <a:tblGrid>
                <a:gridCol w="6372860">
                  <a:extLst>
                    <a:ext uri="{9D8B030D-6E8A-4147-A177-3AD203B41FA5}">
                      <a16:colId xmlns:a16="http://schemas.microsoft.com/office/drawing/2014/main" val="3619035554"/>
                    </a:ext>
                  </a:extLst>
                </a:gridCol>
                <a:gridCol w="4655509">
                  <a:extLst>
                    <a:ext uri="{9D8B030D-6E8A-4147-A177-3AD203B41FA5}">
                      <a16:colId xmlns:a16="http://schemas.microsoft.com/office/drawing/2014/main" val="68882409"/>
                    </a:ext>
                  </a:extLst>
                </a:gridCol>
                <a:gridCol w="1622431">
                  <a:extLst>
                    <a:ext uri="{9D8B030D-6E8A-4147-A177-3AD203B41FA5}">
                      <a16:colId xmlns:a16="http://schemas.microsoft.com/office/drawing/2014/main" val="1908555508"/>
                    </a:ext>
                  </a:extLst>
                </a:gridCol>
              </a:tblGrid>
              <a:tr h="481181">
                <a:tc>
                  <a:txBody>
                    <a:bodyPr/>
                    <a:lstStyle/>
                    <a:p>
                      <a:r>
                        <a:rPr kumimoji="1" lang="ja-JP" altLang="en-US" sz="2000" dirty="0"/>
                        <a:t>システム</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パソコンをロックする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Windows</a:t>
                      </a:r>
                      <a:r>
                        <a:rPr kumimoji="1" lang="ja-JP" altLang="en-US" sz="2000" dirty="0"/>
                        <a:t> </a:t>
                      </a:r>
                      <a:r>
                        <a:rPr kumimoji="1" lang="en-US" altLang="ja-JP" sz="2000" dirty="0"/>
                        <a:t>+</a:t>
                      </a:r>
                      <a:r>
                        <a:rPr kumimoji="1" lang="ja-JP" altLang="en-US" sz="2000" dirty="0"/>
                        <a:t> </a:t>
                      </a:r>
                      <a:r>
                        <a:rPr kumimoji="1" lang="en-US" altLang="ja-JP" sz="2000" dirty="0"/>
                        <a:t>L</a:t>
                      </a:r>
                      <a:r>
                        <a:rPr kumimoji="1" lang="ja-JP" altLang="en-US" sz="2000" dirty="0"/>
                        <a:t>（</a:t>
                      </a:r>
                      <a:r>
                        <a:rPr kumimoji="1" lang="en-US" altLang="ja-JP" sz="2000" dirty="0"/>
                        <a:t>L=lock</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bl>
          </a:graphicData>
        </a:graphic>
      </p:graphicFrame>
      <p:graphicFrame>
        <p:nvGraphicFramePr>
          <p:cNvPr id="11" name="表 3">
            <a:extLst>
              <a:ext uri="{FF2B5EF4-FFF2-40B4-BE49-F238E27FC236}">
                <a16:creationId xmlns:a16="http://schemas.microsoft.com/office/drawing/2014/main" id="{43D82126-FA59-415F-ACA4-0AA79E2EAEF7}"/>
              </a:ext>
            </a:extLst>
          </p:cNvPr>
          <p:cNvGraphicFramePr>
            <a:graphicFrameLocks noGrp="1"/>
          </p:cNvGraphicFramePr>
          <p:nvPr>
            <p:extLst>
              <p:ext uri="{D42A27DB-BD31-4B8C-83A1-F6EECF244321}">
                <p14:modId xmlns:p14="http://schemas.microsoft.com/office/powerpoint/2010/main" val="2252689608"/>
              </p:ext>
            </p:extLst>
          </p:nvPr>
        </p:nvGraphicFramePr>
        <p:xfrm>
          <a:off x="1369059" y="2952302"/>
          <a:ext cx="12650799" cy="1273661"/>
        </p:xfrm>
        <a:graphic>
          <a:graphicData uri="http://schemas.openxmlformats.org/drawingml/2006/table">
            <a:tbl>
              <a:tblPr firstRow="1" bandRow="1">
                <a:tableStyleId>{69012ECD-51FC-41F1-AA8D-1B2483CD663E}</a:tableStyleId>
              </a:tblPr>
              <a:tblGrid>
                <a:gridCol w="6357613">
                  <a:extLst>
                    <a:ext uri="{9D8B030D-6E8A-4147-A177-3AD203B41FA5}">
                      <a16:colId xmlns:a16="http://schemas.microsoft.com/office/drawing/2014/main" val="3619035554"/>
                    </a:ext>
                  </a:extLst>
                </a:gridCol>
                <a:gridCol w="4670755">
                  <a:extLst>
                    <a:ext uri="{9D8B030D-6E8A-4147-A177-3AD203B41FA5}">
                      <a16:colId xmlns:a16="http://schemas.microsoft.com/office/drawing/2014/main" val="68882409"/>
                    </a:ext>
                  </a:extLst>
                </a:gridCol>
                <a:gridCol w="1622431">
                  <a:extLst>
                    <a:ext uri="{9D8B030D-6E8A-4147-A177-3AD203B41FA5}">
                      <a16:colId xmlns:a16="http://schemas.microsoft.com/office/drawing/2014/main" val="1908555508"/>
                    </a:ext>
                  </a:extLst>
                </a:gridCol>
              </a:tblGrid>
              <a:tr h="481181">
                <a:tc>
                  <a:txBody>
                    <a:bodyPr/>
                    <a:lstStyle/>
                    <a:p>
                      <a:r>
                        <a:rPr kumimoji="1" lang="ja-JP" altLang="en-US" sz="2000" dirty="0"/>
                        <a:t>カーソルの移動</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文書の先頭・末尾に移動する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Ctrl + home + end</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特定のページに移動する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Ctrl + G</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en-US" altLang="ja-JP" sz="2000" dirty="0"/>
                        <a:t>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542735208"/>
                  </a:ext>
                </a:extLst>
              </a:tr>
            </a:tbl>
          </a:graphicData>
        </a:graphic>
      </p:graphicFrame>
      <p:sp>
        <p:nvSpPr>
          <p:cNvPr id="7" name="テキスト ボックス 6">
            <a:extLst>
              <a:ext uri="{FF2B5EF4-FFF2-40B4-BE49-F238E27FC236}">
                <a16:creationId xmlns:a16="http://schemas.microsoft.com/office/drawing/2014/main" id="{A9A72CE9-0C51-4A5D-9768-0897DD944CCE}"/>
              </a:ext>
            </a:extLst>
          </p:cNvPr>
          <p:cNvSpPr txBox="1"/>
          <p:nvPr/>
        </p:nvSpPr>
        <p:spPr>
          <a:xfrm>
            <a:off x="11136904" y="8898592"/>
            <a:ext cx="3233179" cy="523220"/>
          </a:xfrm>
          <a:prstGeom prst="rect">
            <a:avLst/>
          </a:prstGeom>
          <a:noFill/>
        </p:spPr>
        <p:txBody>
          <a:bodyPr wrap="square" rtlCol="0">
            <a:spAutoFit/>
          </a:bodyPr>
          <a:lstStyle/>
          <a:p>
            <a:r>
              <a:rPr kumimoji="1" lang="en-US" altLang="ja-JP" sz="2800" dirty="0">
                <a:solidFill>
                  <a:srgbClr val="30A3B3"/>
                </a:solidFill>
              </a:rPr>
              <a:t>※</a:t>
            </a:r>
            <a:r>
              <a:rPr kumimoji="1" lang="ja-JP" altLang="en-US" sz="2800" dirty="0">
                <a:solidFill>
                  <a:srgbClr val="30A3B3"/>
                </a:solidFill>
              </a:rPr>
              <a:t>（）内は覚え方</a:t>
            </a:r>
          </a:p>
        </p:txBody>
      </p:sp>
      <p:graphicFrame>
        <p:nvGraphicFramePr>
          <p:cNvPr id="13" name="表 3">
            <a:extLst>
              <a:ext uri="{FF2B5EF4-FFF2-40B4-BE49-F238E27FC236}">
                <a16:creationId xmlns:a16="http://schemas.microsoft.com/office/drawing/2014/main" id="{1A2D974B-DE5A-4366-8F99-3BEB85FE88FB}"/>
              </a:ext>
            </a:extLst>
          </p:cNvPr>
          <p:cNvGraphicFramePr>
            <a:graphicFrameLocks noGrp="1"/>
          </p:cNvGraphicFramePr>
          <p:nvPr>
            <p:extLst>
              <p:ext uri="{D42A27DB-BD31-4B8C-83A1-F6EECF244321}">
                <p14:modId xmlns:p14="http://schemas.microsoft.com/office/powerpoint/2010/main" val="1812320755"/>
              </p:ext>
            </p:extLst>
          </p:nvPr>
        </p:nvGraphicFramePr>
        <p:xfrm>
          <a:off x="1369059" y="4443394"/>
          <a:ext cx="12650800" cy="877421"/>
        </p:xfrm>
        <a:graphic>
          <a:graphicData uri="http://schemas.openxmlformats.org/drawingml/2006/table">
            <a:tbl>
              <a:tblPr firstRow="1" bandRow="1">
                <a:tableStyleId>{69012ECD-51FC-41F1-AA8D-1B2483CD663E}</a:tableStyleId>
              </a:tblPr>
              <a:tblGrid>
                <a:gridCol w="6372860">
                  <a:extLst>
                    <a:ext uri="{9D8B030D-6E8A-4147-A177-3AD203B41FA5}">
                      <a16:colId xmlns:a16="http://schemas.microsoft.com/office/drawing/2014/main" val="3619035554"/>
                    </a:ext>
                  </a:extLst>
                </a:gridCol>
                <a:gridCol w="4655509">
                  <a:extLst>
                    <a:ext uri="{9D8B030D-6E8A-4147-A177-3AD203B41FA5}">
                      <a16:colId xmlns:a16="http://schemas.microsoft.com/office/drawing/2014/main" val="68882409"/>
                    </a:ext>
                  </a:extLst>
                </a:gridCol>
                <a:gridCol w="1622431">
                  <a:extLst>
                    <a:ext uri="{9D8B030D-6E8A-4147-A177-3AD203B41FA5}">
                      <a16:colId xmlns:a16="http://schemas.microsoft.com/office/drawing/2014/main" val="1908555508"/>
                    </a:ext>
                  </a:extLst>
                </a:gridCol>
              </a:tblGrid>
              <a:tr h="481181">
                <a:tc>
                  <a:txBody>
                    <a:bodyPr/>
                    <a:lstStyle/>
                    <a:p>
                      <a:r>
                        <a:rPr kumimoji="1" lang="ja-JP" altLang="en-US" sz="2000" dirty="0"/>
                        <a:t>文字の選択</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en-US" altLang="ja-JP" sz="2000" dirty="0"/>
                        <a:t>1</a:t>
                      </a:r>
                      <a:r>
                        <a:rPr kumimoji="1" lang="ja-JP" altLang="en-US" sz="2000" dirty="0"/>
                        <a:t>件ずつ文字を選択する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Shift + </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bl>
          </a:graphicData>
        </a:graphic>
      </p:graphicFrame>
      <p:graphicFrame>
        <p:nvGraphicFramePr>
          <p:cNvPr id="14" name="表 3">
            <a:extLst>
              <a:ext uri="{FF2B5EF4-FFF2-40B4-BE49-F238E27FC236}">
                <a16:creationId xmlns:a16="http://schemas.microsoft.com/office/drawing/2014/main" id="{2821E264-B42B-4A93-8C94-623D54D0111D}"/>
              </a:ext>
            </a:extLst>
          </p:cNvPr>
          <p:cNvGraphicFramePr>
            <a:graphicFrameLocks noGrp="1"/>
          </p:cNvGraphicFramePr>
          <p:nvPr>
            <p:extLst>
              <p:ext uri="{D42A27DB-BD31-4B8C-83A1-F6EECF244321}">
                <p14:modId xmlns:p14="http://schemas.microsoft.com/office/powerpoint/2010/main" val="2310666929"/>
              </p:ext>
            </p:extLst>
          </p:nvPr>
        </p:nvGraphicFramePr>
        <p:xfrm>
          <a:off x="1369059" y="5538246"/>
          <a:ext cx="12650799" cy="1669901"/>
        </p:xfrm>
        <a:graphic>
          <a:graphicData uri="http://schemas.openxmlformats.org/drawingml/2006/table">
            <a:tbl>
              <a:tblPr firstRow="1" bandRow="1">
                <a:tableStyleId>{69012ECD-51FC-41F1-AA8D-1B2483CD663E}</a:tableStyleId>
              </a:tblPr>
              <a:tblGrid>
                <a:gridCol w="6357613">
                  <a:extLst>
                    <a:ext uri="{9D8B030D-6E8A-4147-A177-3AD203B41FA5}">
                      <a16:colId xmlns:a16="http://schemas.microsoft.com/office/drawing/2014/main" val="3619035554"/>
                    </a:ext>
                  </a:extLst>
                </a:gridCol>
                <a:gridCol w="4670755">
                  <a:extLst>
                    <a:ext uri="{9D8B030D-6E8A-4147-A177-3AD203B41FA5}">
                      <a16:colId xmlns:a16="http://schemas.microsoft.com/office/drawing/2014/main" val="68882409"/>
                    </a:ext>
                  </a:extLst>
                </a:gridCol>
                <a:gridCol w="1622431">
                  <a:extLst>
                    <a:ext uri="{9D8B030D-6E8A-4147-A177-3AD203B41FA5}">
                      <a16:colId xmlns:a16="http://schemas.microsoft.com/office/drawing/2014/main" val="1908555508"/>
                    </a:ext>
                  </a:extLst>
                </a:gridCol>
              </a:tblGrid>
              <a:tr h="481181">
                <a:tc>
                  <a:txBody>
                    <a:bodyPr/>
                    <a:lstStyle/>
                    <a:p>
                      <a:r>
                        <a:rPr kumimoji="1" lang="ja-JP" altLang="en-US" sz="2000" dirty="0"/>
                        <a:t>文字の書式</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太字に設定する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Ctrl + B</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斜体に設定する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I</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938680581"/>
                  </a:ext>
                </a:extLst>
              </a:tr>
              <a:tr h="370840">
                <a:tc>
                  <a:txBody>
                    <a:bodyPr/>
                    <a:lstStyle/>
                    <a:p>
                      <a:r>
                        <a:rPr kumimoji="1" lang="ja-JP" altLang="en-US" sz="2000" dirty="0"/>
                        <a:t>下線を引く</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U</a:t>
                      </a:r>
                      <a:r>
                        <a:rPr kumimoji="1" lang="ja-JP" altLang="en-US" sz="2000" dirty="0"/>
                        <a:t>（</a:t>
                      </a:r>
                      <a:r>
                        <a:rPr kumimoji="1" lang="en-US" altLang="ja-JP" sz="2000" dirty="0"/>
                        <a:t>U=underline</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542735208"/>
                  </a:ext>
                </a:extLst>
              </a:tr>
            </a:tbl>
          </a:graphicData>
        </a:graphic>
      </p:graphicFrame>
      <p:graphicFrame>
        <p:nvGraphicFramePr>
          <p:cNvPr id="15" name="表 3">
            <a:extLst>
              <a:ext uri="{FF2B5EF4-FFF2-40B4-BE49-F238E27FC236}">
                <a16:creationId xmlns:a16="http://schemas.microsoft.com/office/drawing/2014/main" id="{204C18F3-CEDC-4B20-B651-CA43620F30FB}"/>
              </a:ext>
            </a:extLst>
          </p:cNvPr>
          <p:cNvGraphicFramePr>
            <a:graphicFrameLocks noGrp="1"/>
          </p:cNvGraphicFramePr>
          <p:nvPr>
            <p:extLst>
              <p:ext uri="{D42A27DB-BD31-4B8C-83A1-F6EECF244321}">
                <p14:modId xmlns:p14="http://schemas.microsoft.com/office/powerpoint/2010/main" val="1033168817"/>
              </p:ext>
            </p:extLst>
          </p:nvPr>
        </p:nvGraphicFramePr>
        <p:xfrm>
          <a:off x="1369059" y="7425578"/>
          <a:ext cx="12650799" cy="1273661"/>
        </p:xfrm>
        <a:graphic>
          <a:graphicData uri="http://schemas.openxmlformats.org/drawingml/2006/table">
            <a:tbl>
              <a:tblPr firstRow="1" bandRow="1">
                <a:tableStyleId>{69012ECD-51FC-41F1-AA8D-1B2483CD663E}</a:tableStyleId>
              </a:tblPr>
              <a:tblGrid>
                <a:gridCol w="6357613">
                  <a:extLst>
                    <a:ext uri="{9D8B030D-6E8A-4147-A177-3AD203B41FA5}">
                      <a16:colId xmlns:a16="http://schemas.microsoft.com/office/drawing/2014/main" val="3619035554"/>
                    </a:ext>
                  </a:extLst>
                </a:gridCol>
                <a:gridCol w="4670755">
                  <a:extLst>
                    <a:ext uri="{9D8B030D-6E8A-4147-A177-3AD203B41FA5}">
                      <a16:colId xmlns:a16="http://schemas.microsoft.com/office/drawing/2014/main" val="68882409"/>
                    </a:ext>
                  </a:extLst>
                </a:gridCol>
                <a:gridCol w="1622431">
                  <a:extLst>
                    <a:ext uri="{9D8B030D-6E8A-4147-A177-3AD203B41FA5}">
                      <a16:colId xmlns:a16="http://schemas.microsoft.com/office/drawing/2014/main" val="1908555508"/>
                    </a:ext>
                  </a:extLst>
                </a:gridCol>
              </a:tblGrid>
              <a:tr h="481181">
                <a:tc>
                  <a:txBody>
                    <a:bodyPr/>
                    <a:lstStyle/>
                    <a:p>
                      <a:r>
                        <a:rPr kumimoji="1" lang="ja-JP" altLang="en-US" sz="2000" dirty="0"/>
                        <a:t>検索と置換</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ja-JP" altLang="en-US" sz="2000" dirty="0"/>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219598"/>
                  </a:ext>
                </a:extLst>
              </a:tr>
              <a:tr h="370840">
                <a:tc>
                  <a:txBody>
                    <a:bodyPr/>
                    <a:lstStyle/>
                    <a:p>
                      <a:r>
                        <a:rPr kumimoji="1" lang="ja-JP" altLang="en-US" sz="2000" dirty="0"/>
                        <a:t>文書内を検索する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Ctrl + F</a:t>
                      </a:r>
                      <a:r>
                        <a:rPr kumimoji="1" lang="ja-JP" altLang="en-US" sz="2000" dirty="0"/>
                        <a:t>（</a:t>
                      </a:r>
                      <a:r>
                        <a:rPr kumimoji="1" lang="en-US" altLang="ja-JP" sz="2000" dirty="0"/>
                        <a:t>F=Find</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置換を実行する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H</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542735208"/>
                  </a:ext>
                </a:extLst>
              </a:tr>
            </a:tbl>
          </a:graphicData>
        </a:graphic>
      </p:graphicFrame>
    </p:spTree>
    <p:extLst>
      <p:ext uri="{BB962C8B-B14F-4D97-AF65-F5344CB8AC3E}">
        <p14:creationId xmlns:p14="http://schemas.microsoft.com/office/powerpoint/2010/main" val="11421405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4-1. </a:t>
            </a:r>
            <a:r>
              <a:rPr lang="ja-JP" altLang="en-US" sz="2800" dirty="0"/>
              <a:t>重要なショートカットキーの一覧 </a:t>
            </a:r>
            <a:r>
              <a:rPr lang="en-US" altLang="ja-JP" sz="2800" dirty="0"/>
              <a:t>4/4 </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70</a:t>
            </a:fld>
            <a:endParaRPr kumimoji="1" lang="ja-JP" altLang="en-US"/>
          </a:p>
        </p:txBody>
      </p:sp>
      <p:graphicFrame>
        <p:nvGraphicFramePr>
          <p:cNvPr id="14" name="表 3">
            <a:extLst>
              <a:ext uri="{FF2B5EF4-FFF2-40B4-BE49-F238E27FC236}">
                <a16:creationId xmlns:a16="http://schemas.microsoft.com/office/drawing/2014/main" id="{EF6B5A5C-96ED-46E3-B7CF-414E9BEA6ED4}"/>
              </a:ext>
            </a:extLst>
          </p:cNvPr>
          <p:cNvGraphicFramePr>
            <a:graphicFrameLocks noGrp="1"/>
          </p:cNvGraphicFramePr>
          <p:nvPr>
            <p:extLst>
              <p:ext uri="{D42A27DB-BD31-4B8C-83A1-F6EECF244321}">
                <p14:modId xmlns:p14="http://schemas.microsoft.com/office/powerpoint/2010/main" val="1459596787"/>
              </p:ext>
            </p:extLst>
          </p:nvPr>
        </p:nvGraphicFramePr>
        <p:xfrm>
          <a:off x="744220" y="1887845"/>
          <a:ext cx="7866380" cy="6509722"/>
        </p:xfrm>
        <a:graphic>
          <a:graphicData uri="http://schemas.openxmlformats.org/drawingml/2006/table">
            <a:tbl>
              <a:tblPr firstRow="1" bandRow="1">
                <a:tableStyleId>{69012ECD-51FC-41F1-AA8D-1B2483CD663E}</a:tableStyleId>
              </a:tblPr>
              <a:tblGrid>
                <a:gridCol w="4269740">
                  <a:extLst>
                    <a:ext uri="{9D8B030D-6E8A-4147-A177-3AD203B41FA5}">
                      <a16:colId xmlns:a16="http://schemas.microsoft.com/office/drawing/2014/main" val="3619035554"/>
                    </a:ext>
                  </a:extLst>
                </a:gridCol>
                <a:gridCol w="2529840">
                  <a:extLst>
                    <a:ext uri="{9D8B030D-6E8A-4147-A177-3AD203B41FA5}">
                      <a16:colId xmlns:a16="http://schemas.microsoft.com/office/drawing/2014/main" val="68882409"/>
                    </a:ext>
                  </a:extLst>
                </a:gridCol>
                <a:gridCol w="1066800">
                  <a:extLst>
                    <a:ext uri="{9D8B030D-6E8A-4147-A177-3AD203B41FA5}">
                      <a16:colId xmlns:a16="http://schemas.microsoft.com/office/drawing/2014/main" val="1908555508"/>
                    </a:ext>
                  </a:extLst>
                </a:gridCol>
              </a:tblGrid>
              <a:tr h="481181">
                <a:tc gridSpan="3">
                  <a:txBody>
                    <a:bodyPr/>
                    <a:lstStyle/>
                    <a:p>
                      <a:r>
                        <a:rPr kumimoji="1" lang="en-US" altLang="ja-JP" sz="2000" dirty="0"/>
                        <a:t>Excel</a:t>
                      </a:r>
                      <a:endParaRPr kumimoji="1" lang="ja-JP" altLang="en-US"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kumimoji="1" lang="ja-JP" alt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hMerge="1">
                  <a:txBody>
                    <a:bodyPr/>
                    <a:lstStyle/>
                    <a:p>
                      <a:endParaRPr kumimoji="1" lang="ja-JP" altLang="en-US" sz="2000"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672781716"/>
                  </a:ext>
                </a:extLst>
              </a:tr>
              <a:tr h="481181">
                <a:tc>
                  <a:txBody>
                    <a:bodyPr/>
                    <a:lstStyle/>
                    <a:p>
                      <a:r>
                        <a:rPr kumimoji="1" lang="ja-JP" altLang="en-US" sz="2000" b="1" dirty="0">
                          <a:solidFill>
                            <a:schemeClr val="bg1"/>
                          </a:solidFill>
                        </a:rPr>
                        <a:t>データの入力</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3903219598"/>
                  </a:ext>
                </a:extLst>
              </a:tr>
              <a:tr h="370840">
                <a:tc>
                  <a:txBody>
                    <a:bodyPr/>
                    <a:lstStyle/>
                    <a:p>
                      <a:r>
                        <a:rPr kumimoji="1" lang="ja-JP" altLang="en-US" sz="2000" dirty="0"/>
                        <a:t>セル内のデータを編集する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r>
                        <a:rPr kumimoji="1" lang="en-US" altLang="ja-JP" sz="2000" dirty="0"/>
                        <a:t>F2</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同じデータを複数のセルに入力する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enter</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06363565"/>
                  </a:ext>
                </a:extLst>
              </a:tr>
              <a:tr h="370840">
                <a:tc>
                  <a:txBody>
                    <a:bodyPr/>
                    <a:lstStyle/>
                    <a:p>
                      <a:r>
                        <a:rPr kumimoji="1" lang="ja-JP" altLang="en-US" sz="2000" dirty="0"/>
                        <a:t>日付を入力する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761295511"/>
                  </a:ext>
                </a:extLst>
              </a:tr>
              <a:tr h="370840">
                <a:tc>
                  <a:txBody>
                    <a:bodyPr/>
                    <a:lstStyle/>
                    <a:p>
                      <a:r>
                        <a:rPr kumimoji="1" lang="ja-JP" altLang="en-US" sz="2000" dirty="0"/>
                        <a:t>現在時刻を入力する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67285072"/>
                  </a:ext>
                </a:extLst>
              </a:tr>
              <a:tr h="370840">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ja-JP" altLang="en-US" sz="2000" b="1" dirty="0">
                          <a:solidFill>
                            <a:schemeClr val="bg1"/>
                          </a:solidFill>
                        </a:rPr>
                        <a:t>セルの移動</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4180761143"/>
                  </a:ext>
                </a:extLst>
              </a:tr>
              <a:tr h="370840">
                <a:tc>
                  <a:txBody>
                    <a:bodyPr/>
                    <a:lstStyle/>
                    <a:p>
                      <a:r>
                        <a:rPr kumimoji="1" lang="ja-JP" altLang="en-US" sz="2000" dirty="0"/>
                        <a:t>表の端のセルに移動する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74403656"/>
                  </a:ext>
                </a:extLst>
              </a:tr>
              <a:tr h="370840">
                <a:tc>
                  <a:txBody>
                    <a:bodyPr/>
                    <a:lstStyle/>
                    <a:p>
                      <a:r>
                        <a:rPr kumimoji="1" lang="ja-JP" altLang="en-US" sz="2000" dirty="0"/>
                        <a:t>指定したセルに移動する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G</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790381614"/>
                  </a:ext>
                </a:extLst>
              </a:tr>
              <a:tr h="370840">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ja-JP" altLang="en-US" sz="2000" b="1" dirty="0">
                          <a:solidFill>
                            <a:schemeClr val="bg1"/>
                          </a:solidFill>
                        </a:rPr>
                        <a:t>セル範囲の選択</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183440701"/>
                  </a:ext>
                </a:extLst>
              </a:tr>
              <a:tr h="370840">
                <a:tc>
                  <a:txBody>
                    <a:bodyPr/>
                    <a:lstStyle/>
                    <a:p>
                      <a:r>
                        <a:rPr kumimoji="1" lang="ja-JP" altLang="en-US" sz="2000" dirty="0"/>
                        <a:t>一連のデータを選択する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Shift + </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003251053"/>
                  </a:ext>
                </a:extLst>
              </a:tr>
              <a:tr h="370840">
                <a:tc>
                  <a:txBody>
                    <a:bodyPr/>
                    <a:lstStyle/>
                    <a:p>
                      <a:r>
                        <a:rPr kumimoji="1" lang="ja-JP" altLang="en-US" sz="2000" dirty="0"/>
                        <a:t>列全体を選択する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space</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278381238"/>
                  </a:ext>
                </a:extLst>
              </a:tr>
              <a:tr h="370840">
                <a:tc>
                  <a:txBody>
                    <a:bodyPr/>
                    <a:lstStyle/>
                    <a:p>
                      <a:r>
                        <a:rPr kumimoji="1" lang="ja-JP" altLang="en-US" sz="2000" dirty="0"/>
                        <a:t>行全体を選択する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Shift + space</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098731778"/>
                  </a:ext>
                </a:extLst>
              </a:tr>
              <a:tr h="370840">
                <a:tc>
                  <a:txBody>
                    <a:bodyPr/>
                    <a:lstStyle/>
                    <a:p>
                      <a:r>
                        <a:rPr kumimoji="1" lang="ja-JP" altLang="en-US" sz="2000" b="1" dirty="0">
                          <a:solidFill>
                            <a:schemeClr val="bg1"/>
                          </a:solidFill>
                        </a:rPr>
                        <a:t>ワークシート</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313358572"/>
                  </a:ext>
                </a:extLst>
              </a:tr>
              <a:tr h="370840">
                <a:tc>
                  <a:txBody>
                    <a:bodyPr/>
                    <a:lstStyle/>
                    <a:p>
                      <a:r>
                        <a:rPr kumimoji="1" lang="ja-JP" altLang="en-US" sz="2000" dirty="0"/>
                        <a:t>前後のワークシートに移動</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a:t>
                      </a:r>
                      <a:r>
                        <a:rPr kumimoji="1" lang="en-US" altLang="ja-JP" sz="2000" dirty="0" err="1"/>
                        <a:t>pg</a:t>
                      </a:r>
                      <a:r>
                        <a:rPr kumimoji="1" lang="en-US" altLang="ja-JP" sz="2000" dirty="0"/>
                        <a:t> up</a:t>
                      </a:r>
                      <a:r>
                        <a:rPr kumimoji="1" lang="ja-JP" altLang="en-US" sz="2000" dirty="0"/>
                        <a:t>・</a:t>
                      </a:r>
                      <a:r>
                        <a:rPr kumimoji="1" lang="en-US" altLang="ja-JP" sz="2000" dirty="0" err="1"/>
                        <a:t>pg</a:t>
                      </a:r>
                      <a:r>
                        <a:rPr kumimoji="1" lang="en-US" altLang="ja-JP" sz="2000" dirty="0"/>
                        <a:t> </a:t>
                      </a:r>
                      <a:r>
                        <a:rPr kumimoji="1" lang="en-US" altLang="ja-JP" sz="2000" dirty="0" err="1"/>
                        <a:t>dn</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80595874"/>
                  </a:ext>
                </a:extLst>
              </a:tr>
              <a:tr h="370840">
                <a:tc>
                  <a:txBody>
                    <a:bodyPr/>
                    <a:lstStyle/>
                    <a:p>
                      <a:r>
                        <a:rPr kumimoji="1" lang="ja-JP" altLang="en-US" sz="2000" dirty="0"/>
                        <a:t>シートを左右に移動する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Alt + </a:t>
                      </a:r>
                      <a:r>
                        <a:rPr kumimoji="1" lang="en-US" altLang="ja-JP" sz="2000" dirty="0" err="1"/>
                        <a:t>pg</a:t>
                      </a:r>
                      <a:r>
                        <a:rPr kumimoji="1" lang="en-US" altLang="ja-JP" sz="2000" dirty="0"/>
                        <a:t> up</a:t>
                      </a:r>
                      <a:r>
                        <a:rPr kumimoji="1" lang="ja-JP" altLang="en-US" sz="2000" dirty="0"/>
                        <a:t>・</a:t>
                      </a:r>
                      <a:r>
                        <a:rPr kumimoji="1" lang="en-US" altLang="ja-JP" sz="2000" dirty="0" err="1"/>
                        <a:t>pg</a:t>
                      </a:r>
                      <a:r>
                        <a:rPr kumimoji="1" lang="en-US" altLang="ja-JP" sz="2000" dirty="0"/>
                        <a:t> </a:t>
                      </a:r>
                      <a:r>
                        <a:rPr kumimoji="1" lang="en-US" altLang="ja-JP" sz="2000" dirty="0" err="1"/>
                        <a:t>dn</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054511153"/>
                  </a:ext>
                </a:extLst>
              </a:tr>
            </a:tbl>
          </a:graphicData>
        </a:graphic>
      </p:graphicFrame>
      <p:graphicFrame>
        <p:nvGraphicFramePr>
          <p:cNvPr id="8" name="表 3">
            <a:extLst>
              <a:ext uri="{FF2B5EF4-FFF2-40B4-BE49-F238E27FC236}">
                <a16:creationId xmlns:a16="http://schemas.microsoft.com/office/drawing/2014/main" id="{72825890-580E-4622-806E-A763E743205A}"/>
              </a:ext>
            </a:extLst>
          </p:cNvPr>
          <p:cNvGraphicFramePr>
            <a:graphicFrameLocks noGrp="1"/>
          </p:cNvGraphicFramePr>
          <p:nvPr>
            <p:extLst>
              <p:ext uri="{D42A27DB-BD31-4B8C-83A1-F6EECF244321}">
                <p14:modId xmlns:p14="http://schemas.microsoft.com/office/powerpoint/2010/main" val="4113419942"/>
              </p:ext>
            </p:extLst>
          </p:nvPr>
        </p:nvGraphicFramePr>
        <p:xfrm>
          <a:off x="8729980" y="1887845"/>
          <a:ext cx="7866380" cy="2370941"/>
        </p:xfrm>
        <a:graphic>
          <a:graphicData uri="http://schemas.openxmlformats.org/drawingml/2006/table">
            <a:tbl>
              <a:tblPr firstRow="1" bandRow="1">
                <a:tableStyleId>{69012ECD-51FC-41F1-AA8D-1B2483CD663E}</a:tableStyleId>
              </a:tblPr>
              <a:tblGrid>
                <a:gridCol w="4269740">
                  <a:extLst>
                    <a:ext uri="{9D8B030D-6E8A-4147-A177-3AD203B41FA5}">
                      <a16:colId xmlns:a16="http://schemas.microsoft.com/office/drawing/2014/main" val="3619035554"/>
                    </a:ext>
                  </a:extLst>
                </a:gridCol>
                <a:gridCol w="2529840">
                  <a:extLst>
                    <a:ext uri="{9D8B030D-6E8A-4147-A177-3AD203B41FA5}">
                      <a16:colId xmlns:a16="http://schemas.microsoft.com/office/drawing/2014/main" val="68882409"/>
                    </a:ext>
                  </a:extLst>
                </a:gridCol>
                <a:gridCol w="1066800">
                  <a:extLst>
                    <a:ext uri="{9D8B030D-6E8A-4147-A177-3AD203B41FA5}">
                      <a16:colId xmlns:a16="http://schemas.microsoft.com/office/drawing/2014/main" val="1908555508"/>
                    </a:ext>
                  </a:extLst>
                </a:gridCol>
              </a:tblGrid>
              <a:tr h="481181">
                <a:tc>
                  <a:txBody>
                    <a:bodyPr/>
                    <a:lstStyle/>
                    <a:p>
                      <a:r>
                        <a:rPr kumimoji="1" lang="en-US" altLang="ja-JP" sz="2000" dirty="0">
                          <a:solidFill>
                            <a:schemeClr val="bg1"/>
                          </a:solidFill>
                        </a:rPr>
                        <a:t>PowerPoint</a:t>
                      </a:r>
                      <a:endParaRPr kumimoji="1" lang="ja-JP" altLang="en-US" sz="2000" dirty="0">
                        <a:solidFill>
                          <a:schemeClr val="bg1"/>
                        </a:solidFill>
                      </a:endParaRP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3903219598"/>
                  </a:ext>
                </a:extLst>
              </a:tr>
              <a:tr h="370840">
                <a:tc>
                  <a:txBody>
                    <a:bodyPr/>
                    <a:lstStyle/>
                    <a:p>
                      <a:r>
                        <a:rPr kumimoji="1" lang="ja-JP" altLang="en-US" sz="2000" dirty="0"/>
                        <a:t>スライドやオブジェクトを複製する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D</a:t>
                      </a:r>
                      <a:r>
                        <a:rPr kumimoji="1" lang="ja-JP" altLang="en-US" sz="2000" dirty="0"/>
                        <a:t>（</a:t>
                      </a:r>
                      <a:r>
                        <a:rPr kumimoji="1" lang="en-US" altLang="ja-JP" sz="2000" dirty="0"/>
                        <a:t>D=double</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158860491"/>
                  </a:ext>
                </a:extLst>
              </a:tr>
              <a:tr h="370840">
                <a:tc>
                  <a:txBody>
                    <a:bodyPr/>
                    <a:lstStyle/>
                    <a:p>
                      <a:r>
                        <a:rPr kumimoji="1" lang="ja-JP" altLang="en-US" sz="2000" dirty="0"/>
                        <a:t>オブジェクトの大きさを変更する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Shift + </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06363565"/>
                  </a:ext>
                </a:extLst>
              </a:tr>
              <a:tr h="370840">
                <a:tc>
                  <a:txBody>
                    <a:bodyPr/>
                    <a:lstStyle/>
                    <a:p>
                      <a:r>
                        <a:rPr kumimoji="1" lang="ja-JP" altLang="en-US" sz="2000" dirty="0"/>
                        <a:t>スライドショーを開始する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F5</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761295511"/>
                  </a:ext>
                </a:extLst>
              </a:tr>
              <a:tr h="370840">
                <a:tc>
                  <a:txBody>
                    <a:bodyPr/>
                    <a:lstStyle/>
                    <a:p>
                      <a:r>
                        <a:rPr kumimoji="1" lang="ja-JP" altLang="en-US" sz="2000" dirty="0"/>
                        <a:t>表示中のページのスライドショーを開始する</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Shift + F5</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67285072"/>
                  </a:ext>
                </a:extLst>
              </a:tr>
            </a:tbl>
          </a:graphicData>
        </a:graphic>
      </p:graphicFrame>
      <p:sp>
        <p:nvSpPr>
          <p:cNvPr id="10" name="テキスト ボックス 9">
            <a:extLst>
              <a:ext uri="{FF2B5EF4-FFF2-40B4-BE49-F238E27FC236}">
                <a16:creationId xmlns:a16="http://schemas.microsoft.com/office/drawing/2014/main" id="{14B08433-7A17-4D42-9936-8B254DDA4B7A}"/>
              </a:ext>
            </a:extLst>
          </p:cNvPr>
          <p:cNvSpPr txBox="1"/>
          <p:nvPr/>
        </p:nvSpPr>
        <p:spPr>
          <a:xfrm>
            <a:off x="13546061" y="8005742"/>
            <a:ext cx="3233179" cy="523220"/>
          </a:xfrm>
          <a:prstGeom prst="rect">
            <a:avLst/>
          </a:prstGeom>
          <a:noFill/>
        </p:spPr>
        <p:txBody>
          <a:bodyPr wrap="square" rtlCol="0">
            <a:spAutoFit/>
          </a:bodyPr>
          <a:lstStyle/>
          <a:p>
            <a:r>
              <a:rPr kumimoji="1" lang="en-US" altLang="ja-JP" sz="2800">
                <a:solidFill>
                  <a:srgbClr val="30A3B3"/>
                </a:solidFill>
              </a:rPr>
              <a:t>※</a:t>
            </a:r>
            <a:r>
              <a:rPr kumimoji="1" lang="ja-JP" altLang="en-US" sz="2800">
                <a:solidFill>
                  <a:srgbClr val="30A3B3"/>
                </a:solidFill>
              </a:rPr>
              <a:t>（）内は覚え方</a:t>
            </a:r>
            <a:endParaRPr kumimoji="1" lang="ja-JP" altLang="en-US" sz="2800" dirty="0">
              <a:solidFill>
                <a:srgbClr val="30A3B3"/>
              </a:solidFill>
            </a:endParaRPr>
          </a:p>
        </p:txBody>
      </p:sp>
      <p:graphicFrame>
        <p:nvGraphicFramePr>
          <p:cNvPr id="15" name="表 3">
            <a:extLst>
              <a:ext uri="{FF2B5EF4-FFF2-40B4-BE49-F238E27FC236}">
                <a16:creationId xmlns:a16="http://schemas.microsoft.com/office/drawing/2014/main" id="{8728B97C-2074-41C6-A594-DDCE3C71AFF9}"/>
              </a:ext>
            </a:extLst>
          </p:cNvPr>
          <p:cNvGraphicFramePr>
            <a:graphicFrameLocks noGrp="1"/>
          </p:cNvGraphicFramePr>
          <p:nvPr>
            <p:extLst>
              <p:ext uri="{D42A27DB-BD31-4B8C-83A1-F6EECF244321}">
                <p14:modId xmlns:p14="http://schemas.microsoft.com/office/powerpoint/2010/main" val="1639637782"/>
              </p:ext>
            </p:extLst>
          </p:nvPr>
        </p:nvGraphicFramePr>
        <p:xfrm>
          <a:off x="8729980" y="4400097"/>
          <a:ext cx="7866380" cy="3474720"/>
        </p:xfrm>
        <a:graphic>
          <a:graphicData uri="http://schemas.openxmlformats.org/drawingml/2006/table">
            <a:tbl>
              <a:tblPr firstRow="1" bandRow="1">
                <a:tableStyleId>{69012ECD-51FC-41F1-AA8D-1B2483CD663E}</a:tableStyleId>
              </a:tblPr>
              <a:tblGrid>
                <a:gridCol w="4269740">
                  <a:extLst>
                    <a:ext uri="{9D8B030D-6E8A-4147-A177-3AD203B41FA5}">
                      <a16:colId xmlns:a16="http://schemas.microsoft.com/office/drawing/2014/main" val="3619035554"/>
                    </a:ext>
                  </a:extLst>
                </a:gridCol>
                <a:gridCol w="2529840">
                  <a:extLst>
                    <a:ext uri="{9D8B030D-6E8A-4147-A177-3AD203B41FA5}">
                      <a16:colId xmlns:a16="http://schemas.microsoft.com/office/drawing/2014/main" val="68882409"/>
                    </a:ext>
                  </a:extLst>
                </a:gridCol>
                <a:gridCol w="1066800">
                  <a:extLst>
                    <a:ext uri="{9D8B030D-6E8A-4147-A177-3AD203B41FA5}">
                      <a16:colId xmlns:a16="http://schemas.microsoft.com/office/drawing/2014/main" val="1908555508"/>
                    </a:ext>
                  </a:extLst>
                </a:gridCol>
              </a:tblGrid>
              <a:tr h="370840">
                <a:tc>
                  <a:txBody>
                    <a:bodyPr/>
                    <a:lstStyle/>
                    <a:p>
                      <a:r>
                        <a:rPr kumimoji="1" lang="en-US" altLang="ja-JP" sz="2000" b="1" dirty="0">
                          <a:solidFill>
                            <a:schemeClr val="bg1"/>
                          </a:solidFill>
                        </a:rPr>
                        <a:t>Outlook</a:t>
                      </a:r>
                      <a:endParaRPr kumimoji="1" lang="ja-JP" altLang="en-US" sz="2000" b="1" dirty="0">
                        <a:solidFill>
                          <a:schemeClr val="bg1"/>
                        </a:solidFill>
                      </a:endParaRP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キー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tc>
                  <a:txBody>
                    <a:bodyPr/>
                    <a:lstStyle/>
                    <a:p>
                      <a:r>
                        <a:rPr kumimoji="1" lang="ja-JP" altLang="en-US" sz="2000" b="1" dirty="0">
                          <a:solidFill>
                            <a:schemeClr val="bg1"/>
                          </a:solidFill>
                        </a:rPr>
                        <a:t>重要</a:t>
                      </a:r>
                    </a:p>
                  </a:txBody>
                  <a:tcPr anchor="ctr">
                    <a:lnL w="12700" cap="flat" cmpd="sng" algn="ctr">
                      <a:solidFill>
                        <a:schemeClr val="bg1"/>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solidFill>
                      <a:srgbClr val="30A3B3"/>
                    </a:solidFill>
                  </a:tcPr>
                </a:tc>
                <a:extLst>
                  <a:ext uri="{0D108BD9-81ED-4DB2-BD59-A6C34878D82A}">
                    <a16:rowId xmlns:a16="http://schemas.microsoft.com/office/drawing/2014/main" val="183440701"/>
                  </a:ext>
                </a:extLst>
              </a:tr>
              <a:tr h="370840">
                <a:tc>
                  <a:txBody>
                    <a:bodyPr/>
                    <a:lstStyle/>
                    <a:p>
                      <a:r>
                        <a:rPr kumimoji="1" lang="ja-JP" altLang="en-US" sz="2000" dirty="0"/>
                        <a:t>新しいメールを作成する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Shift + M</a:t>
                      </a:r>
                      <a:r>
                        <a:rPr kumimoji="1" lang="ja-JP" altLang="en-US" sz="2000" dirty="0"/>
                        <a:t>（</a:t>
                      </a:r>
                      <a:r>
                        <a:rPr kumimoji="1" lang="en-US" altLang="ja-JP" sz="2000" dirty="0"/>
                        <a:t>M=mail</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003251053"/>
                  </a:ext>
                </a:extLst>
              </a:tr>
              <a:tr h="370840">
                <a:tc>
                  <a:txBody>
                    <a:bodyPr/>
                    <a:lstStyle/>
                    <a:p>
                      <a:r>
                        <a:rPr kumimoji="1" lang="ja-JP" altLang="en-US" sz="2000" dirty="0"/>
                        <a:t>メールに返信する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R</a:t>
                      </a:r>
                      <a:r>
                        <a:rPr kumimoji="1" lang="ja-JP" altLang="en-US" sz="2000" dirty="0"/>
                        <a:t>（</a:t>
                      </a:r>
                      <a:r>
                        <a:rPr kumimoji="1" lang="en-US" altLang="ja-JP" sz="2000" dirty="0"/>
                        <a:t>R=reply</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278381238"/>
                  </a:ext>
                </a:extLst>
              </a:tr>
              <a:tr h="370840">
                <a:tc>
                  <a:txBody>
                    <a:bodyPr/>
                    <a:lstStyle/>
                    <a:p>
                      <a:r>
                        <a:rPr kumimoji="1" lang="ja-JP" altLang="en-US" sz="2000" dirty="0"/>
                        <a:t>メールを転送する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F</a:t>
                      </a:r>
                      <a:r>
                        <a:rPr kumimoji="1" lang="ja-JP" altLang="en-US" sz="2000" dirty="0"/>
                        <a:t>（</a:t>
                      </a:r>
                      <a:r>
                        <a:rPr kumimoji="1" lang="en-US" altLang="ja-JP" sz="2000" dirty="0"/>
                        <a:t>F=forward</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098731778"/>
                  </a:ext>
                </a:extLst>
              </a:tr>
              <a:tr h="370840">
                <a:tc>
                  <a:txBody>
                    <a:bodyPr/>
                    <a:lstStyle/>
                    <a:p>
                      <a:r>
                        <a:rPr kumimoji="1" lang="ja-JP" altLang="en-US" sz="2000" dirty="0"/>
                        <a:t>前後のメールを表示する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27566982"/>
                  </a:ext>
                </a:extLst>
              </a:tr>
              <a:tr h="370840">
                <a:tc>
                  <a:txBody>
                    <a:bodyPr/>
                    <a:lstStyle/>
                    <a:p>
                      <a:r>
                        <a:rPr kumimoji="1" lang="ja-JP" altLang="en-US" sz="2000" dirty="0"/>
                        <a:t>メールを削除する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D</a:t>
                      </a:r>
                      <a:r>
                        <a:rPr kumimoji="1" lang="ja-JP" altLang="en-US" sz="2000" dirty="0"/>
                        <a:t>（</a:t>
                      </a:r>
                      <a:r>
                        <a:rPr kumimoji="1" lang="en-US" altLang="ja-JP" sz="2000" dirty="0"/>
                        <a:t>D=delete</a:t>
                      </a:r>
                      <a:r>
                        <a:rPr kumimoji="1" lang="ja-JP" altLang="en-US" sz="2000" dirty="0"/>
                        <a:t>）</a:t>
                      </a:r>
                      <a:r>
                        <a:rPr kumimoji="1" lang="en-US" altLang="ja-JP" sz="2000" dirty="0"/>
                        <a:t>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288490716"/>
                  </a:ext>
                </a:extLst>
              </a:tr>
              <a:tr h="370840">
                <a:tc>
                  <a:txBody>
                    <a:bodyPr/>
                    <a:lstStyle/>
                    <a:p>
                      <a:r>
                        <a:rPr kumimoji="1" lang="ja-JP" altLang="en-US" sz="2000" dirty="0"/>
                        <a:t>新着メールを確認する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Ctrl + M</a:t>
                      </a:r>
                      <a:r>
                        <a:rPr kumimoji="1" lang="ja-JP" altLang="en-US" sz="2000" dirty="0"/>
                        <a:t>（</a:t>
                      </a:r>
                      <a:r>
                        <a:rPr kumimoji="1" lang="en-US" altLang="ja-JP" sz="2000" dirty="0"/>
                        <a:t>M=mail</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03788055"/>
                  </a:ext>
                </a:extLst>
              </a:tr>
              <a:tr h="370840">
                <a:tc>
                  <a:txBody>
                    <a:bodyPr/>
                    <a:lstStyle/>
                    <a:p>
                      <a:r>
                        <a:rPr kumimoji="1" lang="ja-JP" altLang="en-US" sz="2000" dirty="0"/>
                        <a:t>メールを送信する</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marL="0" marR="0" lvl="0" indent="0" algn="l" defTabSz="1371417" rtl="0" eaLnBrk="1" fontAlgn="auto" latinLnBrk="0" hangingPunct="1">
                        <a:lnSpc>
                          <a:spcPct val="100000"/>
                        </a:lnSpc>
                        <a:spcBef>
                          <a:spcPts val="0"/>
                        </a:spcBef>
                        <a:spcAft>
                          <a:spcPts val="0"/>
                        </a:spcAft>
                        <a:buClrTx/>
                        <a:buSzTx/>
                        <a:buFontTx/>
                        <a:buNone/>
                        <a:tabLst/>
                        <a:defRPr/>
                      </a:pPr>
                      <a:r>
                        <a:rPr kumimoji="1" lang="en-US" altLang="ja-JP" sz="2000" dirty="0"/>
                        <a:t>Alt + S</a:t>
                      </a:r>
                      <a:r>
                        <a:rPr kumimoji="1" lang="ja-JP" altLang="en-US" sz="2000" dirty="0"/>
                        <a:t>（</a:t>
                      </a:r>
                      <a:r>
                        <a:rPr kumimoji="1" lang="en-US" altLang="ja-JP" sz="2000" dirty="0"/>
                        <a:t>S=send</a:t>
                      </a:r>
                      <a:r>
                        <a:rPr kumimoji="1" lang="ja-JP" altLang="en-US" sz="2000" dirty="0"/>
                        <a:t>）</a:t>
                      </a: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ctr"/>
                      <a:endParaRPr kumimoji="1" lang="en-US" altLang="ja-JP" sz="2000" dirty="0"/>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80595874"/>
                  </a:ext>
                </a:extLst>
              </a:tr>
            </a:tbl>
          </a:graphicData>
        </a:graphic>
      </p:graphicFrame>
    </p:spTree>
    <p:extLst>
      <p:ext uri="{BB962C8B-B14F-4D97-AF65-F5344CB8AC3E}">
        <p14:creationId xmlns:p14="http://schemas.microsoft.com/office/powerpoint/2010/main" val="442567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t>参考</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71</a:t>
            </a:fld>
            <a:endParaRPr kumimoji="1" lang="ja-JP" altLang="en-US"/>
          </a:p>
        </p:txBody>
      </p:sp>
      <p:sp>
        <p:nvSpPr>
          <p:cNvPr id="10" name="テキスト プレースホルダー 9"/>
          <p:cNvSpPr>
            <a:spLocks noGrp="1"/>
          </p:cNvSpPr>
          <p:nvPr>
            <p:ph type="body" sz="quarter" idx="12"/>
          </p:nvPr>
        </p:nvSpPr>
        <p:spPr/>
        <p:txBody>
          <a:bodyPr/>
          <a:lstStyle/>
          <a:p>
            <a:r>
              <a:rPr lang="en-US" altLang="ja-JP" dirty="0">
                <a:solidFill>
                  <a:srgbClr val="CECECE"/>
                </a:solidFill>
              </a:rPr>
              <a:t>4</a:t>
            </a:r>
            <a:r>
              <a:rPr kumimoji="1" lang="en-US" altLang="ja-JP" sz="2800" dirty="0">
                <a:solidFill>
                  <a:srgbClr val="CECECE"/>
                </a:solidFill>
              </a:rPr>
              <a:t>-1.</a:t>
            </a:r>
            <a:r>
              <a:rPr kumimoji="1" lang="ja-JP" altLang="en-US" sz="2800" dirty="0">
                <a:solidFill>
                  <a:srgbClr val="CECECE"/>
                </a:solidFill>
              </a:rPr>
              <a:t> 重要なショートカットキーの一覧</a:t>
            </a:r>
            <a:endParaRPr kumimoji="1" lang="en-US" altLang="ja-JP" sz="2800" dirty="0">
              <a:solidFill>
                <a:srgbClr val="CECECE"/>
              </a:solidFill>
            </a:endParaRPr>
          </a:p>
          <a:p>
            <a:r>
              <a:rPr lang="en-US" altLang="ja-JP" dirty="0">
                <a:solidFill>
                  <a:srgbClr val="5F5F5F"/>
                </a:solidFill>
              </a:rPr>
              <a:t>4</a:t>
            </a:r>
            <a:r>
              <a:rPr kumimoji="1" lang="en-US" altLang="ja-JP" sz="2800" dirty="0">
                <a:solidFill>
                  <a:srgbClr val="5F5F5F"/>
                </a:solidFill>
              </a:rPr>
              <a:t>-2. </a:t>
            </a:r>
            <a:r>
              <a:rPr lang="ja-JP" altLang="en-US" dirty="0">
                <a:solidFill>
                  <a:srgbClr val="5F5F5F"/>
                </a:solidFill>
              </a:rPr>
              <a:t>ユーザー辞書登録推奨語句の一覧 </a:t>
            </a:r>
            <a:endParaRPr lang="en-US" altLang="ja-JP" dirty="0">
              <a:solidFill>
                <a:srgbClr val="5F5F5F"/>
              </a:solidFill>
            </a:endParaRPr>
          </a:p>
          <a:p>
            <a:r>
              <a:rPr kumimoji="1" lang="en-US" altLang="ja-JP" sz="2800" dirty="0">
                <a:solidFill>
                  <a:srgbClr val="CECECE"/>
                </a:solidFill>
              </a:rPr>
              <a:t>4-3. </a:t>
            </a:r>
            <a:r>
              <a:rPr kumimoji="1" lang="ja-JP" altLang="en-US" sz="2800" dirty="0">
                <a:solidFill>
                  <a:srgbClr val="CECECE"/>
                </a:solidFill>
              </a:rPr>
              <a:t>推薦図書</a:t>
            </a:r>
            <a:endParaRPr kumimoji="1" lang="en-US" altLang="ja-JP" sz="2800" dirty="0">
              <a:solidFill>
                <a:srgbClr val="CECECE"/>
              </a:solidFill>
            </a:endParaRPr>
          </a:p>
        </p:txBody>
      </p:sp>
    </p:spTree>
    <p:extLst>
      <p:ext uri="{BB962C8B-B14F-4D97-AF65-F5344CB8AC3E}">
        <p14:creationId xmlns:p14="http://schemas.microsoft.com/office/powerpoint/2010/main" val="27010608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t>参考　</a:t>
            </a:r>
            <a:r>
              <a:rPr lang="en-US" altLang="ja-JP" sz="2800" dirty="0"/>
              <a:t>4-2. </a:t>
            </a:r>
            <a:r>
              <a:rPr lang="ja-JP" altLang="en-US" sz="2800" dirty="0"/>
              <a:t>ユーザー辞書登録推奨語句の一覧 </a:t>
            </a:r>
            <a:r>
              <a:rPr lang="en-US" altLang="ja-JP" sz="2800" dirty="0"/>
              <a:t>1/5</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72</a:t>
            </a:fld>
            <a:endParaRPr kumimoji="1" lang="ja-JP" altLang="en-US"/>
          </a:p>
        </p:txBody>
      </p:sp>
      <p:graphicFrame>
        <p:nvGraphicFramePr>
          <p:cNvPr id="5" name="表 2">
            <a:extLst>
              <a:ext uri="{FF2B5EF4-FFF2-40B4-BE49-F238E27FC236}">
                <a16:creationId xmlns:a16="http://schemas.microsoft.com/office/drawing/2014/main" id="{A261827C-03D5-41CD-9B1F-C104B88CBFA1}"/>
              </a:ext>
            </a:extLst>
          </p:cNvPr>
          <p:cNvGraphicFramePr>
            <a:graphicFrameLocks noGrp="1"/>
          </p:cNvGraphicFramePr>
          <p:nvPr>
            <p:extLst>
              <p:ext uri="{D42A27DB-BD31-4B8C-83A1-F6EECF244321}">
                <p14:modId xmlns:p14="http://schemas.microsoft.com/office/powerpoint/2010/main" val="2759356063"/>
              </p:ext>
            </p:extLst>
          </p:nvPr>
        </p:nvGraphicFramePr>
        <p:xfrm>
          <a:off x="927100" y="1721909"/>
          <a:ext cx="4186388" cy="6839997"/>
        </p:xfrm>
        <a:graphic>
          <a:graphicData uri="http://schemas.openxmlformats.org/drawingml/2006/table">
            <a:tbl>
              <a:tblPr firstRow="1" bandRow="1">
                <a:tableStyleId>{69012ECD-51FC-41F1-AA8D-1B2483CD663E}</a:tableStyleId>
              </a:tblPr>
              <a:tblGrid>
                <a:gridCol w="2280432">
                  <a:extLst>
                    <a:ext uri="{9D8B030D-6E8A-4147-A177-3AD203B41FA5}">
                      <a16:colId xmlns:a16="http://schemas.microsoft.com/office/drawing/2014/main" val="1348410152"/>
                    </a:ext>
                  </a:extLst>
                </a:gridCol>
                <a:gridCol w="1905956">
                  <a:extLst>
                    <a:ext uri="{9D8B030D-6E8A-4147-A177-3AD203B41FA5}">
                      <a16:colId xmlns:a16="http://schemas.microsoft.com/office/drawing/2014/main" val="1350035811"/>
                    </a:ext>
                  </a:extLst>
                </a:gridCol>
              </a:tblGrid>
              <a:tr h="548491">
                <a:tc gridSpan="2">
                  <a:txBody>
                    <a:bodyPr/>
                    <a:lstStyle/>
                    <a:p>
                      <a:r>
                        <a:rPr kumimoji="1" lang="ja-JP" altLang="en-US" sz="2000" dirty="0">
                          <a:solidFill>
                            <a:srgbClr val="30A3B3"/>
                          </a:solidFill>
                        </a:rPr>
                        <a:t>社名</a:t>
                      </a:r>
                    </a:p>
                  </a:txBody>
                  <a:tcPr marL="92973" marR="92973" marT="46487" marB="46487"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83962">
                <a:tc>
                  <a:txBody>
                    <a:bodyPr/>
                    <a:lstStyle/>
                    <a:p>
                      <a:r>
                        <a:rPr kumimoji="1" lang="ja-JP" altLang="en-US" sz="2000" dirty="0">
                          <a:solidFill>
                            <a:schemeClr val="bg1"/>
                          </a:solidFill>
                        </a:rPr>
                        <a:t>語句</a:t>
                      </a:r>
                    </a:p>
                  </a:txBody>
                  <a:tcPr marL="92973" marR="92973" marT="46487" marB="46487"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marL="92973" marR="92973" marT="46487" marB="4648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83962">
                <a:tc>
                  <a:txBody>
                    <a:bodyPr/>
                    <a:lstStyle/>
                    <a:p>
                      <a:pPr algn="l" fontAlgn="ctr"/>
                      <a:r>
                        <a:rPr lang="ja-JP" altLang="en-US" sz="2000" b="0" i="0" u="none" strike="noStrike" dirty="0">
                          <a:solidFill>
                            <a:srgbClr val="000000"/>
                          </a:solidFill>
                          <a:effectLst/>
                          <a:latin typeface="+mn-ea"/>
                          <a:ea typeface="+mn-ea"/>
                        </a:rPr>
                        <a:t>アムコン株式会社</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あむ</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83962">
                <a:tc>
                  <a:txBody>
                    <a:bodyPr/>
                    <a:lstStyle/>
                    <a:p>
                      <a:pPr algn="l" fontAlgn="ctr"/>
                      <a:r>
                        <a:rPr lang="ja-JP" altLang="en-US" sz="2000" b="0" i="0" u="none" strike="noStrike">
                          <a:solidFill>
                            <a:srgbClr val="000000"/>
                          </a:solidFill>
                          <a:effectLst/>
                          <a:latin typeface="+mn-ea"/>
                          <a:ea typeface="+mn-ea"/>
                        </a:rPr>
                        <a:t>アムコン</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83962">
                <a:tc>
                  <a:txBody>
                    <a:bodyPr/>
                    <a:lstStyle/>
                    <a:p>
                      <a:pPr algn="l" fontAlgn="ctr"/>
                      <a:r>
                        <a:rPr lang="en-US" sz="2000" b="0" i="0" u="none" strike="noStrike" dirty="0" err="1">
                          <a:solidFill>
                            <a:srgbClr val="000000"/>
                          </a:solidFill>
                          <a:effectLst/>
                          <a:latin typeface="+mn-ea"/>
                          <a:ea typeface="+mn-ea"/>
                        </a:rPr>
                        <a:t>Amcon</a:t>
                      </a:r>
                      <a:endParaRPr lang="en-US" sz="2000" b="0" i="0" u="none" strike="noStrike" dirty="0">
                        <a:solidFill>
                          <a:srgbClr val="000000"/>
                        </a:solidFill>
                        <a:effectLst/>
                        <a:latin typeface="+mn-ea"/>
                        <a:ea typeface="+mn-ea"/>
                      </a:endParaRP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83962">
                <a:tc>
                  <a:txBody>
                    <a:bodyPr/>
                    <a:lstStyle/>
                    <a:p>
                      <a:pPr algn="l" fontAlgn="ctr"/>
                      <a:r>
                        <a:rPr lang="en-US" sz="2000" b="0" i="0" u="none" strike="noStrike">
                          <a:solidFill>
                            <a:srgbClr val="000000"/>
                          </a:solidFill>
                          <a:effectLst/>
                          <a:latin typeface="+mn-ea"/>
                          <a:ea typeface="+mn-ea"/>
                        </a:rPr>
                        <a:t>AMCON INC.</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83962">
                <a:tc>
                  <a:txBody>
                    <a:bodyPr/>
                    <a:lstStyle/>
                    <a:p>
                      <a:pPr algn="l" fontAlgn="ctr"/>
                      <a:r>
                        <a:rPr lang="en-US" sz="2000" b="0" i="0" u="none" strike="noStrike" dirty="0">
                          <a:solidFill>
                            <a:srgbClr val="000000"/>
                          </a:solidFill>
                          <a:effectLst/>
                          <a:latin typeface="+mn-ea"/>
                          <a:ea typeface="+mn-ea"/>
                        </a:rPr>
                        <a:t>AMCON</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83962">
                <a:tc>
                  <a:txBody>
                    <a:bodyPr/>
                    <a:lstStyle/>
                    <a:p>
                      <a:pPr algn="l" fontAlgn="ctr"/>
                      <a:r>
                        <a:rPr lang="en-US" sz="2000" b="0" i="0" u="none" strike="noStrike">
                          <a:solidFill>
                            <a:srgbClr val="000000"/>
                          </a:solidFill>
                          <a:effectLst/>
                          <a:latin typeface="+mn-ea"/>
                          <a:ea typeface="+mn-ea"/>
                        </a:rPr>
                        <a:t>Amcon</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あむこん</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83962">
                <a:tc>
                  <a:txBody>
                    <a:bodyPr/>
                    <a:lstStyle/>
                    <a:p>
                      <a:pPr algn="l" fontAlgn="ctr"/>
                      <a:r>
                        <a:rPr lang="en-US" sz="2000" b="0" i="0" u="none" strike="noStrike">
                          <a:solidFill>
                            <a:srgbClr val="000000"/>
                          </a:solidFill>
                          <a:effectLst/>
                          <a:latin typeface="+mn-ea"/>
                          <a:ea typeface="+mn-ea"/>
                        </a:rPr>
                        <a:t>AMCON Japan</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あむじゃ</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83962">
                <a:tc>
                  <a:txBody>
                    <a:bodyPr/>
                    <a:lstStyle/>
                    <a:p>
                      <a:pPr algn="l" fontAlgn="ctr"/>
                      <a:r>
                        <a:rPr lang="ja-JP" altLang="en-US" sz="2000" b="0" i="0" u="none" strike="noStrike">
                          <a:solidFill>
                            <a:srgbClr val="000000"/>
                          </a:solidFill>
                          <a:effectLst/>
                          <a:latin typeface="+mn-ea"/>
                          <a:ea typeface="+mn-ea"/>
                        </a:rPr>
                        <a:t>株式会社</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かぶ</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83962">
                <a:tc>
                  <a:txBody>
                    <a:bodyPr/>
                    <a:lstStyle/>
                    <a:p>
                      <a:pPr algn="l" fontAlgn="ctr"/>
                      <a:r>
                        <a:rPr lang="en-US" sz="2000" b="0" i="0" u="none" strike="noStrike">
                          <a:solidFill>
                            <a:srgbClr val="000000"/>
                          </a:solidFill>
                          <a:effectLst/>
                          <a:latin typeface="+mn-ea"/>
                          <a:ea typeface="+mn-ea"/>
                        </a:rPr>
                        <a:t>Schneider</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しゅないだー</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r h="483962">
                <a:tc>
                  <a:txBody>
                    <a:bodyPr/>
                    <a:lstStyle/>
                    <a:p>
                      <a:pPr algn="l" fontAlgn="ctr"/>
                      <a:r>
                        <a:rPr lang="en-US" sz="2000" b="0" i="0" u="none" strike="noStrike">
                          <a:solidFill>
                            <a:srgbClr val="000000"/>
                          </a:solidFill>
                          <a:effectLst/>
                          <a:latin typeface="+mn-ea"/>
                          <a:ea typeface="+mn-ea"/>
                        </a:rPr>
                        <a:t>Dewlink</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でゅ</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63759636"/>
                  </a:ext>
                </a:extLst>
              </a:tr>
              <a:tr h="483962">
                <a:tc>
                  <a:txBody>
                    <a:bodyPr/>
                    <a:lstStyle/>
                    <a:p>
                      <a:pPr algn="l" fontAlgn="ctr"/>
                      <a:r>
                        <a:rPr lang="en-US" sz="2000" b="0" i="0" u="none" strike="noStrike">
                          <a:solidFill>
                            <a:srgbClr val="000000"/>
                          </a:solidFill>
                          <a:effectLst/>
                          <a:latin typeface="+mn-ea"/>
                          <a:ea typeface="+mn-ea"/>
                        </a:rPr>
                        <a:t>BRK Blumenau</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びーあー</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93445279"/>
                  </a:ext>
                </a:extLst>
              </a:tr>
              <a:tr h="483962">
                <a:tc>
                  <a:txBody>
                    <a:bodyPr/>
                    <a:lstStyle/>
                    <a:p>
                      <a:pPr algn="l" fontAlgn="ctr"/>
                      <a:r>
                        <a:rPr lang="en-US" sz="2000" b="0" i="0" u="none" strike="noStrike" dirty="0">
                          <a:solidFill>
                            <a:srgbClr val="000000"/>
                          </a:solidFill>
                          <a:effectLst/>
                          <a:latin typeface="+mn-ea"/>
                          <a:ea typeface="+mn-ea"/>
                        </a:rPr>
                        <a:t>Blumenau</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ぶる</a:t>
                      </a:r>
                    </a:p>
                  </a:txBody>
                  <a:tcPr marL="6456" marR="6456" marT="6456"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91809777"/>
                  </a:ext>
                </a:extLst>
              </a:tr>
            </a:tbl>
          </a:graphicData>
        </a:graphic>
      </p:graphicFrame>
      <p:graphicFrame>
        <p:nvGraphicFramePr>
          <p:cNvPr id="6" name="表 2">
            <a:extLst>
              <a:ext uri="{FF2B5EF4-FFF2-40B4-BE49-F238E27FC236}">
                <a16:creationId xmlns:a16="http://schemas.microsoft.com/office/drawing/2014/main" id="{19D23047-14F2-4EA6-A7E9-3DAC8DC07E29}"/>
              </a:ext>
            </a:extLst>
          </p:cNvPr>
          <p:cNvGraphicFramePr>
            <a:graphicFrameLocks noGrp="1"/>
          </p:cNvGraphicFramePr>
          <p:nvPr>
            <p:extLst>
              <p:ext uri="{D42A27DB-BD31-4B8C-83A1-F6EECF244321}">
                <p14:modId xmlns:p14="http://schemas.microsoft.com/office/powerpoint/2010/main" val="3747769202"/>
              </p:ext>
            </p:extLst>
          </p:nvPr>
        </p:nvGraphicFramePr>
        <p:xfrm>
          <a:off x="5320558" y="1721909"/>
          <a:ext cx="4697662" cy="6843124"/>
        </p:xfrm>
        <a:graphic>
          <a:graphicData uri="http://schemas.openxmlformats.org/drawingml/2006/table">
            <a:tbl>
              <a:tblPr firstRow="1" bandRow="1">
                <a:tableStyleId>{69012ECD-51FC-41F1-AA8D-1B2483CD663E}</a:tableStyleId>
              </a:tblPr>
              <a:tblGrid>
                <a:gridCol w="3287605">
                  <a:extLst>
                    <a:ext uri="{9D8B030D-6E8A-4147-A177-3AD203B41FA5}">
                      <a16:colId xmlns:a16="http://schemas.microsoft.com/office/drawing/2014/main" val="1348410152"/>
                    </a:ext>
                  </a:extLst>
                </a:gridCol>
                <a:gridCol w="1410057">
                  <a:extLst>
                    <a:ext uri="{9D8B030D-6E8A-4147-A177-3AD203B41FA5}">
                      <a16:colId xmlns:a16="http://schemas.microsoft.com/office/drawing/2014/main" val="1350035811"/>
                    </a:ext>
                  </a:extLst>
                </a:gridCol>
              </a:tblGrid>
              <a:tr h="545828">
                <a:tc gridSpan="2">
                  <a:txBody>
                    <a:bodyPr/>
                    <a:lstStyle/>
                    <a:p>
                      <a:r>
                        <a:rPr kumimoji="1" lang="ja-JP" altLang="en-US" sz="2000" dirty="0">
                          <a:solidFill>
                            <a:srgbClr val="30A3B3"/>
                          </a:solidFill>
                        </a:rPr>
                        <a:t>部署・役職名</a:t>
                      </a:r>
                    </a:p>
                  </a:txBody>
                  <a:tcPr marL="90971" marR="90971" marT="45486" marB="45486"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70019">
                <a:tc>
                  <a:txBody>
                    <a:bodyPr/>
                    <a:lstStyle/>
                    <a:p>
                      <a:r>
                        <a:rPr kumimoji="1" lang="ja-JP" altLang="en-US" sz="2000" dirty="0">
                          <a:solidFill>
                            <a:schemeClr val="bg1"/>
                          </a:solidFill>
                        </a:rPr>
                        <a:t>語句</a:t>
                      </a:r>
                    </a:p>
                  </a:txBody>
                  <a:tcPr marL="90971" marR="90971" marT="45486" marB="45486"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marL="90971" marR="90971" marT="45486" marB="4548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612793">
                <a:tc>
                  <a:txBody>
                    <a:bodyPr/>
                    <a:lstStyle/>
                    <a:p>
                      <a:pPr algn="l" fontAlgn="ctr"/>
                      <a:r>
                        <a:rPr lang="en-US" sz="2000" b="0" i="0" u="none" strike="noStrike" dirty="0">
                          <a:solidFill>
                            <a:srgbClr val="000000"/>
                          </a:solidFill>
                          <a:effectLst/>
                          <a:latin typeface="+mn-ea"/>
                          <a:ea typeface="+mn-ea"/>
                        </a:rPr>
                        <a:t>International Sales</a:t>
                      </a:r>
                    </a:p>
                    <a:p>
                      <a:pPr algn="l" fontAlgn="ctr"/>
                      <a:r>
                        <a:rPr lang="en-US" sz="2000" b="0" i="0" u="none" strike="noStrike" dirty="0">
                          <a:solidFill>
                            <a:srgbClr val="000000"/>
                          </a:solidFill>
                          <a:effectLst/>
                          <a:latin typeface="+mn-ea"/>
                          <a:ea typeface="+mn-ea"/>
                        </a:rPr>
                        <a:t>&amp; Marketing Department</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いん</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4280">
                <a:tc>
                  <a:txBody>
                    <a:bodyPr/>
                    <a:lstStyle/>
                    <a:p>
                      <a:pPr algn="l" fontAlgn="ctr"/>
                      <a:r>
                        <a:rPr lang="en-US" sz="2000" b="0" i="0" u="none" strike="noStrike">
                          <a:solidFill>
                            <a:srgbClr val="000000"/>
                          </a:solidFill>
                          <a:effectLst/>
                          <a:latin typeface="+mn-ea"/>
                          <a:ea typeface="+mn-ea"/>
                        </a:rPr>
                        <a:t>Overseas Sales Group</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おー</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4280">
                <a:tc>
                  <a:txBody>
                    <a:bodyPr/>
                    <a:lstStyle/>
                    <a:p>
                      <a:pPr algn="l" fontAlgn="ctr"/>
                      <a:r>
                        <a:rPr lang="ja-JP" altLang="en-US" sz="2000" b="0" i="0" u="none" strike="noStrike">
                          <a:solidFill>
                            <a:srgbClr val="000000"/>
                          </a:solidFill>
                          <a:effectLst/>
                          <a:latin typeface="+mn-ea"/>
                          <a:ea typeface="+mn-ea"/>
                        </a:rPr>
                        <a:t>海外営業グループ</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かい</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4280">
                <a:tc>
                  <a:txBody>
                    <a:bodyPr/>
                    <a:lstStyle/>
                    <a:p>
                      <a:pPr algn="l" fontAlgn="ctr"/>
                      <a:r>
                        <a:rPr lang="ja-JP" altLang="en-US" sz="2000" b="0" i="0" u="none" strike="noStrike">
                          <a:solidFill>
                            <a:srgbClr val="000000"/>
                          </a:solidFill>
                          <a:effectLst/>
                          <a:latin typeface="+mn-ea"/>
                          <a:ea typeface="+mn-ea"/>
                        </a:rPr>
                        <a:t>海外営業</a:t>
                      </a:r>
                      <a:r>
                        <a:rPr lang="en-US" sz="2000" b="0" i="0" u="none" strike="noStrike">
                          <a:solidFill>
                            <a:srgbClr val="000000"/>
                          </a:solidFill>
                          <a:effectLst/>
                          <a:latin typeface="+mn-ea"/>
                          <a:ea typeface="+mn-ea"/>
                        </a:rPr>
                        <a:t>Gr.</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かい</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4280">
                <a:tc>
                  <a:txBody>
                    <a:bodyPr/>
                    <a:lstStyle/>
                    <a:p>
                      <a:pPr algn="l" fontAlgn="ctr"/>
                      <a:r>
                        <a:rPr lang="en-US" sz="2000" b="0" i="0" u="none" strike="noStrike">
                          <a:solidFill>
                            <a:srgbClr val="000000"/>
                          </a:solidFill>
                          <a:effectLst/>
                          <a:latin typeface="+mn-ea"/>
                          <a:ea typeface="+mn-ea"/>
                        </a:rPr>
                        <a:t>Gr.</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ぐる</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4280">
                <a:tc>
                  <a:txBody>
                    <a:bodyPr/>
                    <a:lstStyle/>
                    <a:p>
                      <a:pPr algn="l" fontAlgn="ctr"/>
                      <a:r>
                        <a:rPr lang="en-US" sz="2000" b="0" i="0" u="none" strike="noStrike">
                          <a:solidFill>
                            <a:srgbClr val="000000"/>
                          </a:solidFill>
                          <a:effectLst/>
                          <a:latin typeface="+mn-ea"/>
                          <a:ea typeface="+mn-ea"/>
                        </a:rPr>
                        <a:t>Group Manager</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ぐる</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4280">
                <a:tc>
                  <a:txBody>
                    <a:bodyPr/>
                    <a:lstStyle/>
                    <a:p>
                      <a:pPr algn="l" fontAlgn="ctr"/>
                      <a:r>
                        <a:rPr lang="ja-JP" altLang="en-US" sz="2000" b="0" i="0" u="none" strike="noStrike">
                          <a:solidFill>
                            <a:srgbClr val="000000"/>
                          </a:solidFill>
                          <a:effectLst/>
                          <a:latin typeface="+mn-ea"/>
                          <a:ea typeface="+mn-ea"/>
                        </a:rPr>
                        <a:t>国内営業グループ</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こくな</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34280">
                <a:tc>
                  <a:txBody>
                    <a:bodyPr/>
                    <a:lstStyle/>
                    <a:p>
                      <a:pPr algn="l" fontAlgn="ctr"/>
                      <a:r>
                        <a:rPr lang="ja-JP" altLang="en-US" sz="2000" b="0" i="0" u="none" strike="noStrike">
                          <a:solidFill>
                            <a:srgbClr val="000000"/>
                          </a:solidFill>
                          <a:effectLst/>
                          <a:latin typeface="+mn-ea"/>
                          <a:ea typeface="+mn-ea"/>
                        </a:rPr>
                        <a:t>国内営業</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こくな</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34280">
                <a:tc>
                  <a:txBody>
                    <a:bodyPr/>
                    <a:lstStyle/>
                    <a:p>
                      <a:pPr algn="l" fontAlgn="ctr"/>
                      <a:r>
                        <a:rPr lang="ja-JP" altLang="en-US" sz="2000" b="0" i="0" u="none" strike="noStrike">
                          <a:solidFill>
                            <a:srgbClr val="000000"/>
                          </a:solidFill>
                          <a:effectLst/>
                          <a:latin typeface="+mn-ea"/>
                          <a:ea typeface="+mn-ea"/>
                        </a:rPr>
                        <a:t>国内営業</a:t>
                      </a:r>
                      <a:r>
                        <a:rPr lang="en-US" sz="2000" b="0" i="0" u="none" strike="noStrike">
                          <a:solidFill>
                            <a:srgbClr val="000000"/>
                          </a:solidFill>
                          <a:effectLst/>
                          <a:latin typeface="+mn-ea"/>
                          <a:ea typeface="+mn-ea"/>
                        </a:rPr>
                        <a:t>Gr.</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こくな</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34280">
                <a:tc>
                  <a:txBody>
                    <a:bodyPr/>
                    <a:lstStyle/>
                    <a:p>
                      <a:pPr algn="l" fontAlgn="ctr"/>
                      <a:r>
                        <a:rPr lang="ja-JP" altLang="en-US" sz="2000" b="0" i="0" u="none" strike="noStrike">
                          <a:solidFill>
                            <a:srgbClr val="000000"/>
                          </a:solidFill>
                          <a:effectLst/>
                          <a:latin typeface="+mn-ea"/>
                          <a:ea typeface="+mn-ea"/>
                        </a:rPr>
                        <a:t>生産管理本部</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せいさ</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r h="434280">
                <a:tc>
                  <a:txBody>
                    <a:bodyPr/>
                    <a:lstStyle/>
                    <a:p>
                      <a:pPr algn="l" fontAlgn="ctr"/>
                      <a:r>
                        <a:rPr lang="zh-TW" altLang="en-US" sz="2000" b="0" i="0" u="none" strike="noStrike">
                          <a:solidFill>
                            <a:srgbClr val="000000"/>
                          </a:solidFill>
                          <a:effectLst/>
                          <a:latin typeface="+mn-ea"/>
                          <a:ea typeface="+mn-ea"/>
                        </a:rPr>
                        <a:t>設計開発本部</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せっけ</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63759636"/>
                  </a:ext>
                </a:extLst>
              </a:tr>
              <a:tr h="434280">
                <a:tc>
                  <a:txBody>
                    <a:bodyPr/>
                    <a:lstStyle/>
                    <a:p>
                      <a:pPr algn="l" fontAlgn="ctr"/>
                      <a:r>
                        <a:rPr lang="ja-JP" altLang="en-US" sz="2000" b="0" i="0" u="none" strike="noStrike">
                          <a:solidFill>
                            <a:srgbClr val="000000"/>
                          </a:solidFill>
                          <a:effectLst/>
                          <a:latin typeface="+mn-ea"/>
                          <a:ea typeface="+mn-ea"/>
                        </a:rPr>
                        <a:t>販売店開拓促進チーム</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はん</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93445279"/>
                  </a:ext>
                </a:extLst>
              </a:tr>
              <a:tr h="434280">
                <a:tc>
                  <a:txBody>
                    <a:bodyPr/>
                    <a:lstStyle/>
                    <a:p>
                      <a:pPr algn="l" fontAlgn="ctr"/>
                      <a:r>
                        <a:rPr lang="zh-TW" altLang="en-US" sz="2000" b="0" i="0" u="none" strike="noStrike" dirty="0">
                          <a:solidFill>
                            <a:srgbClr val="000000"/>
                          </a:solidFill>
                          <a:effectLst/>
                          <a:latin typeface="+mn-ea"/>
                          <a:ea typeface="+mn-ea"/>
                        </a:rPr>
                        <a:t>販売管理本部</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はんば</a:t>
                      </a:r>
                    </a:p>
                  </a:txBody>
                  <a:tcPr marL="6317" marR="6317" marT="6317"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91809777"/>
                  </a:ext>
                </a:extLst>
              </a:tr>
            </a:tbl>
          </a:graphicData>
        </a:graphic>
      </p:graphicFrame>
      <p:sp>
        <p:nvSpPr>
          <p:cNvPr id="2" name="テキスト ボックス 1">
            <a:extLst>
              <a:ext uri="{FF2B5EF4-FFF2-40B4-BE49-F238E27FC236}">
                <a16:creationId xmlns:a16="http://schemas.microsoft.com/office/drawing/2014/main" id="{A130A0C7-7FD8-4741-BBD6-1CE528E44E47}"/>
              </a:ext>
            </a:extLst>
          </p:cNvPr>
          <p:cNvSpPr txBox="1"/>
          <p:nvPr/>
        </p:nvSpPr>
        <p:spPr>
          <a:xfrm>
            <a:off x="10591800" y="8787248"/>
            <a:ext cx="5536494" cy="369332"/>
          </a:xfrm>
          <a:prstGeom prst="rect">
            <a:avLst/>
          </a:prstGeom>
          <a:noFill/>
        </p:spPr>
        <p:txBody>
          <a:bodyPr wrap="square" rtlCol="0">
            <a:spAutoFit/>
          </a:bodyPr>
          <a:lstStyle/>
          <a:p>
            <a:pPr algn="r"/>
            <a:r>
              <a:rPr kumimoji="1" lang="en-US" altLang="ja-JP" dirty="0"/>
              <a:t>※</a:t>
            </a:r>
            <a:r>
              <a:rPr kumimoji="1" lang="ja-JP" altLang="en-US" dirty="0"/>
              <a:t>「読み」の五十音順で語句を記載しています</a:t>
            </a:r>
          </a:p>
        </p:txBody>
      </p:sp>
      <p:graphicFrame>
        <p:nvGraphicFramePr>
          <p:cNvPr id="11" name="表 2">
            <a:extLst>
              <a:ext uri="{FF2B5EF4-FFF2-40B4-BE49-F238E27FC236}">
                <a16:creationId xmlns:a16="http://schemas.microsoft.com/office/drawing/2014/main" id="{280244C8-F2DE-4B2E-9E20-A6856F515A44}"/>
              </a:ext>
            </a:extLst>
          </p:cNvPr>
          <p:cNvGraphicFramePr>
            <a:graphicFrameLocks noGrp="1"/>
          </p:cNvGraphicFramePr>
          <p:nvPr>
            <p:extLst>
              <p:ext uri="{D42A27DB-BD31-4B8C-83A1-F6EECF244321}">
                <p14:modId xmlns:p14="http://schemas.microsoft.com/office/powerpoint/2010/main" val="3529446335"/>
              </p:ext>
            </p:extLst>
          </p:nvPr>
        </p:nvGraphicFramePr>
        <p:xfrm>
          <a:off x="10318536" y="1716828"/>
          <a:ext cx="5809758" cy="6851756"/>
        </p:xfrm>
        <a:graphic>
          <a:graphicData uri="http://schemas.openxmlformats.org/drawingml/2006/table">
            <a:tbl>
              <a:tblPr firstRow="1" bandRow="1">
                <a:tableStyleId>{69012ECD-51FC-41F1-AA8D-1B2483CD663E}</a:tableStyleId>
              </a:tblPr>
              <a:tblGrid>
                <a:gridCol w="4209900">
                  <a:extLst>
                    <a:ext uri="{9D8B030D-6E8A-4147-A177-3AD203B41FA5}">
                      <a16:colId xmlns:a16="http://schemas.microsoft.com/office/drawing/2014/main" val="1348410152"/>
                    </a:ext>
                  </a:extLst>
                </a:gridCol>
                <a:gridCol w="1599858">
                  <a:extLst>
                    <a:ext uri="{9D8B030D-6E8A-4147-A177-3AD203B41FA5}">
                      <a16:colId xmlns:a16="http://schemas.microsoft.com/office/drawing/2014/main" val="1350035811"/>
                    </a:ext>
                  </a:extLst>
                </a:gridCol>
              </a:tblGrid>
              <a:tr h="432306">
                <a:tc gridSpan="2">
                  <a:txBody>
                    <a:bodyPr/>
                    <a:lstStyle/>
                    <a:p>
                      <a:r>
                        <a:rPr kumimoji="1" lang="ja-JP" altLang="en-US" sz="2000" dirty="0">
                          <a:solidFill>
                            <a:srgbClr val="30A3B3"/>
                          </a:solidFill>
                        </a:rPr>
                        <a:t>住所・電話番号・メールアドレス</a:t>
                      </a:r>
                    </a:p>
                  </a:txBody>
                  <a:tcPr marL="90558" marR="90558" marT="45279" marB="45279"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32306">
                <a:tc>
                  <a:txBody>
                    <a:bodyPr/>
                    <a:lstStyle/>
                    <a:p>
                      <a:r>
                        <a:rPr kumimoji="1" lang="ja-JP" altLang="en-US" sz="2000" dirty="0">
                          <a:solidFill>
                            <a:schemeClr val="bg1"/>
                          </a:solidFill>
                        </a:rPr>
                        <a:t>語句</a:t>
                      </a:r>
                    </a:p>
                  </a:txBody>
                  <a:tcPr marL="90558" marR="90558" marT="45279" marB="45279"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marL="90558" marR="90558" marT="45279" marB="452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2306">
                <a:tc>
                  <a:txBody>
                    <a:bodyPr/>
                    <a:lstStyle/>
                    <a:p>
                      <a:pPr algn="l" fontAlgn="ctr"/>
                      <a:r>
                        <a:rPr lang="en-US" altLang="ja-JP" sz="2000" b="0" i="0" u="none" strike="noStrike" dirty="0">
                          <a:solidFill>
                            <a:srgbClr val="000000"/>
                          </a:solidFill>
                          <a:effectLst/>
                          <a:latin typeface="+mn-ea"/>
                          <a:ea typeface="+mn-ea"/>
                        </a:rPr>
                        <a:t>080-3249-5314</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けい</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610009">
                <a:tc>
                  <a:txBody>
                    <a:bodyPr/>
                    <a:lstStyle/>
                    <a:p>
                      <a:pPr algn="l" fontAlgn="ctr"/>
                      <a:r>
                        <a:rPr lang="zh-CN" altLang="en-US" sz="2000" b="0" i="0" u="none" strike="noStrike" dirty="0">
                          <a:solidFill>
                            <a:srgbClr val="000000"/>
                          </a:solidFill>
                          <a:effectLst/>
                          <a:latin typeface="+mn-ea"/>
                          <a:ea typeface="+mn-ea"/>
                        </a:rPr>
                        <a:t>〒</a:t>
                      </a:r>
                      <a:r>
                        <a:rPr lang="en-US" altLang="zh-CN" sz="2000" b="0" i="0" u="none" strike="noStrike" dirty="0">
                          <a:solidFill>
                            <a:srgbClr val="000000"/>
                          </a:solidFill>
                          <a:effectLst/>
                          <a:latin typeface="+mn-ea"/>
                          <a:ea typeface="+mn-ea"/>
                        </a:rPr>
                        <a:t>223-0057</a:t>
                      </a:r>
                    </a:p>
                    <a:p>
                      <a:pPr algn="l" fontAlgn="ctr"/>
                      <a:r>
                        <a:rPr lang="zh-CN" altLang="en-US" sz="2000" b="0" i="0" u="none" strike="noStrike" dirty="0">
                          <a:solidFill>
                            <a:srgbClr val="000000"/>
                          </a:solidFill>
                          <a:effectLst/>
                          <a:latin typeface="+mn-ea"/>
                          <a:ea typeface="+mn-ea"/>
                        </a:rPr>
                        <a:t>神奈川県横浜市港北区新羽町</a:t>
                      </a:r>
                      <a:r>
                        <a:rPr lang="en-US" altLang="zh-CN" sz="2000" b="0" i="0" u="none" strike="noStrike" dirty="0">
                          <a:solidFill>
                            <a:srgbClr val="000000"/>
                          </a:solidFill>
                          <a:effectLst/>
                          <a:latin typeface="+mn-ea"/>
                          <a:ea typeface="+mn-ea"/>
                        </a:rPr>
                        <a:t>1926</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2306">
                <a:tc>
                  <a:txBody>
                    <a:bodyPr/>
                    <a:lstStyle/>
                    <a:p>
                      <a:pPr algn="l" fontAlgn="ctr"/>
                      <a:r>
                        <a:rPr lang="zh-CN" altLang="en-US" sz="2000" b="0" i="0" u="none" strike="noStrike" dirty="0">
                          <a:solidFill>
                            <a:srgbClr val="000000"/>
                          </a:solidFill>
                          <a:effectLst/>
                          <a:latin typeface="+mn-ea"/>
                          <a:ea typeface="+mn-ea"/>
                        </a:rPr>
                        <a:t>神奈川県横浜市港北区新羽町</a:t>
                      </a:r>
                      <a:r>
                        <a:rPr lang="en-US" altLang="zh-CN" sz="2000" b="0" i="0" u="none" strike="noStrike" dirty="0">
                          <a:solidFill>
                            <a:srgbClr val="000000"/>
                          </a:solidFill>
                          <a:effectLst/>
                          <a:latin typeface="+mn-ea"/>
                          <a:ea typeface="+mn-ea"/>
                        </a:rPr>
                        <a:t>1926</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2306">
                <a:tc>
                  <a:txBody>
                    <a:bodyPr/>
                    <a:lstStyle/>
                    <a:p>
                      <a:pPr algn="l" fontAlgn="ctr"/>
                      <a:r>
                        <a:rPr lang="en-US" sz="2000" b="0" i="0" u="none" strike="noStrike" dirty="0">
                          <a:solidFill>
                            <a:srgbClr val="000000"/>
                          </a:solidFill>
                          <a:effectLst/>
                          <a:latin typeface="+mn-ea"/>
                          <a:ea typeface="+mn-ea"/>
                        </a:rPr>
                        <a:t>1926 </a:t>
                      </a:r>
                      <a:r>
                        <a:rPr lang="en-US" sz="2000" b="0" i="0" u="none" strike="noStrike" dirty="0" err="1">
                          <a:solidFill>
                            <a:srgbClr val="000000"/>
                          </a:solidFill>
                          <a:effectLst/>
                          <a:latin typeface="+mn-ea"/>
                          <a:ea typeface="+mn-ea"/>
                        </a:rPr>
                        <a:t>Nippacho</a:t>
                      </a:r>
                      <a:r>
                        <a:rPr lang="en-US" sz="2000" b="0" i="0" u="none" strike="noStrike" dirty="0">
                          <a:solidFill>
                            <a:srgbClr val="000000"/>
                          </a:solidFill>
                          <a:effectLst/>
                          <a:latin typeface="+mn-ea"/>
                          <a:ea typeface="+mn-ea"/>
                        </a:rPr>
                        <a:t> </a:t>
                      </a:r>
                      <a:r>
                        <a:rPr lang="en-US" sz="2000" b="0" i="0" u="none" strike="noStrike" dirty="0" err="1">
                          <a:solidFill>
                            <a:srgbClr val="000000"/>
                          </a:solidFill>
                          <a:effectLst/>
                          <a:latin typeface="+mn-ea"/>
                          <a:ea typeface="+mn-ea"/>
                        </a:rPr>
                        <a:t>Kohokuku</a:t>
                      </a:r>
                      <a:endParaRPr lang="en-US" sz="2000" b="0" i="0" u="none" strike="noStrike" dirty="0">
                        <a:solidFill>
                          <a:srgbClr val="000000"/>
                        </a:solidFill>
                        <a:effectLst/>
                        <a:latin typeface="+mn-ea"/>
                        <a:ea typeface="+mn-ea"/>
                      </a:endParaRP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610009">
                <a:tc>
                  <a:txBody>
                    <a:bodyPr/>
                    <a:lstStyle/>
                    <a:p>
                      <a:pPr algn="l" fontAlgn="ctr"/>
                      <a:r>
                        <a:rPr lang="en-US" sz="2000" b="0" i="0" u="none" strike="noStrike" dirty="0">
                          <a:solidFill>
                            <a:srgbClr val="000000"/>
                          </a:solidFill>
                          <a:effectLst/>
                          <a:latin typeface="+mn-ea"/>
                          <a:ea typeface="+mn-ea"/>
                        </a:rPr>
                        <a:t>1926 </a:t>
                      </a:r>
                      <a:r>
                        <a:rPr lang="en-US" sz="2000" b="0" i="0" u="none" strike="noStrike" dirty="0" err="1">
                          <a:solidFill>
                            <a:srgbClr val="000000"/>
                          </a:solidFill>
                          <a:effectLst/>
                          <a:latin typeface="+mn-ea"/>
                          <a:ea typeface="+mn-ea"/>
                        </a:rPr>
                        <a:t>Nippacho</a:t>
                      </a:r>
                      <a:r>
                        <a:rPr lang="en-US" sz="2000" b="0" i="0" u="none" strike="noStrike" dirty="0">
                          <a:solidFill>
                            <a:srgbClr val="000000"/>
                          </a:solidFill>
                          <a:effectLst/>
                          <a:latin typeface="+mn-ea"/>
                          <a:ea typeface="+mn-ea"/>
                        </a:rPr>
                        <a:t> </a:t>
                      </a:r>
                      <a:r>
                        <a:rPr lang="en-US" sz="2000" b="0" i="0" u="none" strike="noStrike" dirty="0" err="1">
                          <a:solidFill>
                            <a:srgbClr val="000000"/>
                          </a:solidFill>
                          <a:effectLst/>
                          <a:latin typeface="+mn-ea"/>
                          <a:ea typeface="+mn-ea"/>
                        </a:rPr>
                        <a:t>Kohokuku</a:t>
                      </a:r>
                      <a:endParaRPr lang="en-US" sz="2000" b="0" i="0" u="none" strike="noStrike" dirty="0">
                        <a:solidFill>
                          <a:srgbClr val="000000"/>
                        </a:solidFill>
                        <a:effectLst/>
                        <a:latin typeface="+mn-ea"/>
                        <a:ea typeface="+mn-ea"/>
                      </a:endParaRPr>
                    </a:p>
                    <a:p>
                      <a:pPr algn="l" fontAlgn="ctr"/>
                      <a:r>
                        <a:rPr lang="en-US" sz="2000" b="0" i="0" u="none" strike="noStrike" dirty="0">
                          <a:solidFill>
                            <a:srgbClr val="000000"/>
                          </a:solidFill>
                          <a:effectLst/>
                          <a:latin typeface="+mn-ea"/>
                          <a:ea typeface="+mn-ea"/>
                        </a:rPr>
                        <a:t>Yokohama Kanagawa Japan 2230057</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2306">
                <a:tc>
                  <a:txBody>
                    <a:bodyPr/>
                    <a:lstStyle/>
                    <a:p>
                      <a:pPr algn="l" fontAlgn="ctr"/>
                      <a:r>
                        <a:rPr lang="en-US" altLang="ja-JP" sz="2000" b="0" i="0" u="none" strike="noStrike" dirty="0">
                          <a:solidFill>
                            <a:srgbClr val="000000"/>
                          </a:solidFill>
                          <a:effectLst/>
                          <a:latin typeface="+mn-ea"/>
                          <a:ea typeface="+mn-ea"/>
                        </a:rPr>
                        <a:t>045-540-8580</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でん</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2306">
                <a:tc>
                  <a:txBody>
                    <a:bodyPr/>
                    <a:lstStyle/>
                    <a:p>
                      <a:pPr algn="l" fontAlgn="ctr"/>
                      <a:r>
                        <a:rPr lang="en-US" altLang="ja-JP" sz="2000" b="0" i="0" u="none" strike="noStrike" dirty="0">
                          <a:solidFill>
                            <a:srgbClr val="000000"/>
                          </a:solidFill>
                          <a:effectLst/>
                          <a:latin typeface="+mn-ea"/>
                          <a:ea typeface="+mn-ea"/>
                        </a:rPr>
                        <a:t>+81 45 540 8580</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でん</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32306">
                <a:tc>
                  <a:txBody>
                    <a:bodyPr/>
                    <a:lstStyle/>
                    <a:p>
                      <a:pPr algn="l" fontAlgn="ctr"/>
                      <a:r>
                        <a:rPr lang="en-US" altLang="ja-JP" sz="2000" b="0" i="0" u="none" strike="noStrike" dirty="0">
                          <a:solidFill>
                            <a:srgbClr val="000000"/>
                          </a:solidFill>
                          <a:effectLst/>
                          <a:latin typeface="+mn-ea"/>
                          <a:ea typeface="+mn-ea"/>
                        </a:rPr>
                        <a:t>045-540-8588</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ふぁ</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32306">
                <a:tc>
                  <a:txBody>
                    <a:bodyPr/>
                    <a:lstStyle/>
                    <a:p>
                      <a:pPr algn="l" fontAlgn="ctr"/>
                      <a:r>
                        <a:rPr lang="en-US" altLang="ja-JP" sz="2000" b="0" i="0" u="none" strike="noStrike">
                          <a:solidFill>
                            <a:srgbClr val="000000"/>
                          </a:solidFill>
                          <a:effectLst/>
                          <a:latin typeface="+mn-ea"/>
                          <a:ea typeface="+mn-ea"/>
                        </a:rPr>
                        <a:t>+81 45 540 8588</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ふぁ</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32306">
                <a:tc>
                  <a:txBody>
                    <a:bodyPr/>
                    <a:lstStyle/>
                    <a:p>
                      <a:pPr algn="l" fontAlgn="ctr"/>
                      <a:r>
                        <a:rPr lang="ja-JP" altLang="en-US" sz="2000" b="0" i="0" u="none" strike="noStrike" dirty="0">
                          <a:solidFill>
                            <a:srgbClr val="000000"/>
                          </a:solidFill>
                          <a:effectLst/>
                          <a:latin typeface="+mn-ea"/>
                          <a:ea typeface="+mn-ea"/>
                        </a:rPr>
                        <a:t>○○○</a:t>
                      </a:r>
                      <a:r>
                        <a:rPr lang="en-US" sz="2000" b="0" i="0" u="none" strike="noStrike" dirty="0">
                          <a:solidFill>
                            <a:srgbClr val="000000"/>
                          </a:solidFill>
                          <a:effectLst/>
                          <a:latin typeface="+mn-ea"/>
                          <a:ea typeface="+mn-ea"/>
                        </a:rPr>
                        <a:t>@amcon.co.jp</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めあ</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r h="432306">
                <a:tc>
                  <a:txBody>
                    <a:bodyPr/>
                    <a:lstStyle/>
                    <a:p>
                      <a:pPr algn="l" fontAlgn="ctr"/>
                      <a:r>
                        <a:rPr lang="ja-JP" altLang="en-US" sz="2000" b="0" i="0" u="none" strike="noStrike">
                          <a:solidFill>
                            <a:srgbClr val="000000"/>
                          </a:solidFill>
                          <a:effectLst/>
                          <a:latin typeface="+mn-ea"/>
                          <a:ea typeface="+mn-ea"/>
                        </a:rPr>
                        <a:t>〒</a:t>
                      </a:r>
                      <a:r>
                        <a:rPr lang="en-US" altLang="ja-JP" sz="2000" b="0" i="0" u="none" strike="noStrike">
                          <a:solidFill>
                            <a:srgbClr val="000000"/>
                          </a:solidFill>
                          <a:effectLst/>
                          <a:latin typeface="+mn-ea"/>
                          <a:ea typeface="+mn-ea"/>
                        </a:rPr>
                        <a:t>223-0057</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ゆう</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63759636"/>
                  </a:ext>
                </a:extLst>
              </a:tr>
              <a:tr h="432306">
                <a:tc>
                  <a:txBody>
                    <a:bodyPr/>
                    <a:lstStyle/>
                    <a:p>
                      <a:pPr algn="l" fontAlgn="ctr"/>
                      <a:r>
                        <a:rPr lang="en-US" altLang="ja-JP" sz="2000" b="0" i="0" u="none" strike="noStrike">
                          <a:solidFill>
                            <a:srgbClr val="000000"/>
                          </a:solidFill>
                          <a:effectLst/>
                          <a:latin typeface="+mn-ea"/>
                          <a:ea typeface="+mn-ea"/>
                        </a:rPr>
                        <a:t>223-0057</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ゆう</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93445279"/>
                  </a:ext>
                </a:extLst>
              </a:tr>
              <a:tr h="432306">
                <a:tc>
                  <a:txBody>
                    <a:bodyPr/>
                    <a:lstStyle/>
                    <a:p>
                      <a:pPr algn="l" fontAlgn="ctr"/>
                      <a:r>
                        <a:rPr lang="en-US" altLang="ja-JP" sz="2000" b="0" i="0" u="none" strike="noStrike" dirty="0">
                          <a:solidFill>
                            <a:srgbClr val="000000"/>
                          </a:solidFill>
                          <a:effectLst/>
                          <a:latin typeface="+mn-ea"/>
                          <a:ea typeface="+mn-ea"/>
                        </a:rPr>
                        <a:t>2230057</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ゆう</a:t>
                      </a:r>
                    </a:p>
                  </a:txBody>
                  <a:tcPr marL="6289" marR="6289" marT="6289"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91809777"/>
                  </a:ext>
                </a:extLst>
              </a:tr>
            </a:tbl>
          </a:graphicData>
        </a:graphic>
      </p:graphicFrame>
    </p:spTree>
    <p:extLst>
      <p:ext uri="{BB962C8B-B14F-4D97-AF65-F5344CB8AC3E}">
        <p14:creationId xmlns:p14="http://schemas.microsoft.com/office/powerpoint/2010/main" val="16451656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4-2. </a:t>
            </a:r>
            <a:r>
              <a:rPr lang="ja-JP" altLang="en-US" sz="2800" dirty="0"/>
              <a:t>ユーザー辞書登録推奨語句の一覧 </a:t>
            </a:r>
            <a:r>
              <a:rPr lang="en-US" altLang="ja-JP" sz="2800" dirty="0"/>
              <a:t>2/5</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73</a:t>
            </a:fld>
            <a:endParaRPr kumimoji="1" lang="ja-JP" altLang="en-US"/>
          </a:p>
        </p:txBody>
      </p:sp>
      <p:graphicFrame>
        <p:nvGraphicFramePr>
          <p:cNvPr id="5" name="表 2">
            <a:extLst>
              <a:ext uri="{FF2B5EF4-FFF2-40B4-BE49-F238E27FC236}">
                <a16:creationId xmlns:a16="http://schemas.microsoft.com/office/drawing/2014/main" id="{A261827C-03D5-41CD-9B1F-C104B88CBFA1}"/>
              </a:ext>
            </a:extLst>
          </p:cNvPr>
          <p:cNvGraphicFramePr>
            <a:graphicFrameLocks noGrp="1"/>
          </p:cNvGraphicFramePr>
          <p:nvPr>
            <p:extLst>
              <p:ext uri="{D42A27DB-BD31-4B8C-83A1-F6EECF244321}">
                <p14:modId xmlns:p14="http://schemas.microsoft.com/office/powerpoint/2010/main" val="221681338"/>
              </p:ext>
            </p:extLst>
          </p:nvPr>
        </p:nvGraphicFramePr>
        <p:xfrm>
          <a:off x="1051560" y="1422733"/>
          <a:ext cx="15697200" cy="7850562"/>
        </p:xfrm>
        <a:graphic>
          <a:graphicData uri="http://schemas.openxmlformats.org/drawingml/2006/table">
            <a:tbl>
              <a:tblPr firstRow="1" bandRow="1">
                <a:tableStyleId>{69012ECD-51FC-41F1-AA8D-1B2483CD663E}</a:tableStyleId>
              </a:tblPr>
              <a:tblGrid>
                <a:gridCol w="4117340">
                  <a:extLst>
                    <a:ext uri="{9D8B030D-6E8A-4147-A177-3AD203B41FA5}">
                      <a16:colId xmlns:a16="http://schemas.microsoft.com/office/drawing/2014/main" val="1348410152"/>
                    </a:ext>
                  </a:extLst>
                </a:gridCol>
                <a:gridCol w="1188720">
                  <a:extLst>
                    <a:ext uri="{9D8B030D-6E8A-4147-A177-3AD203B41FA5}">
                      <a16:colId xmlns:a16="http://schemas.microsoft.com/office/drawing/2014/main" val="1350035811"/>
                    </a:ext>
                  </a:extLst>
                </a:gridCol>
                <a:gridCol w="4114800">
                  <a:extLst>
                    <a:ext uri="{9D8B030D-6E8A-4147-A177-3AD203B41FA5}">
                      <a16:colId xmlns:a16="http://schemas.microsoft.com/office/drawing/2014/main" val="2582519780"/>
                    </a:ext>
                  </a:extLst>
                </a:gridCol>
                <a:gridCol w="1173480">
                  <a:extLst>
                    <a:ext uri="{9D8B030D-6E8A-4147-A177-3AD203B41FA5}">
                      <a16:colId xmlns:a16="http://schemas.microsoft.com/office/drawing/2014/main" val="4206289310"/>
                    </a:ext>
                  </a:extLst>
                </a:gridCol>
                <a:gridCol w="3916680">
                  <a:extLst>
                    <a:ext uri="{9D8B030D-6E8A-4147-A177-3AD203B41FA5}">
                      <a16:colId xmlns:a16="http://schemas.microsoft.com/office/drawing/2014/main" val="2191425202"/>
                    </a:ext>
                  </a:extLst>
                </a:gridCol>
                <a:gridCol w="1186180">
                  <a:extLst>
                    <a:ext uri="{9D8B030D-6E8A-4147-A177-3AD203B41FA5}">
                      <a16:colId xmlns:a16="http://schemas.microsoft.com/office/drawing/2014/main" val="1575289180"/>
                    </a:ext>
                  </a:extLst>
                </a:gridCol>
              </a:tblGrid>
              <a:tr h="411173">
                <a:tc gridSpan="6">
                  <a:txBody>
                    <a:bodyPr/>
                    <a:lstStyle/>
                    <a:p>
                      <a:r>
                        <a:rPr kumimoji="1" lang="ja-JP" altLang="en-US" sz="2000" dirty="0">
                          <a:solidFill>
                            <a:srgbClr val="30A3B3"/>
                          </a:solidFill>
                        </a:rPr>
                        <a:t>あいさつ・業務連絡　</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extLst>
                  <a:ext uri="{0D108BD9-81ED-4DB2-BD59-A6C34878D82A}">
                    <a16:rowId xmlns:a16="http://schemas.microsoft.com/office/drawing/2014/main" val="605361994"/>
                  </a:ext>
                </a:extLst>
              </a:tr>
              <a:tr h="411173">
                <a:tc>
                  <a:txBody>
                    <a:bodyPr/>
                    <a:lstStyle/>
                    <a:p>
                      <a:r>
                        <a:rPr kumimoji="1" lang="ja-JP" altLang="en-US" sz="2000" dirty="0">
                          <a:solidFill>
                            <a:schemeClr val="bg1"/>
                          </a:solidFill>
                          <a:latin typeface="+mn-ea"/>
                          <a:ea typeface="+mn-ea"/>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語句</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語句</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11173">
                <a:tc>
                  <a:txBody>
                    <a:bodyPr/>
                    <a:lstStyle/>
                    <a:p>
                      <a:pPr algn="l" fontAlgn="ctr"/>
                      <a:r>
                        <a:rPr lang="ja-JP" altLang="en-US" sz="1600" b="0" i="0" u="none" strike="noStrike" dirty="0">
                          <a:solidFill>
                            <a:srgbClr val="000000"/>
                          </a:solidFill>
                          <a:effectLst/>
                          <a:latin typeface="+mn-ea"/>
                          <a:ea typeface="+mn-ea"/>
                        </a:rPr>
                        <a:t>ありがとう。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あり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ご査収下さい。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ごさ</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取り急ぎ共有まで。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とり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712277">
                <a:tc>
                  <a:txBody>
                    <a:bodyPr/>
                    <a:lstStyle/>
                    <a:p>
                      <a:pPr algn="l" fontAlgn="ctr"/>
                      <a:r>
                        <a:rPr lang="ja-JP" altLang="en-US" sz="1600" b="0" i="0" u="none" strike="noStrike" dirty="0">
                          <a:solidFill>
                            <a:srgbClr val="000000"/>
                          </a:solidFill>
                          <a:effectLst/>
                          <a:latin typeface="+mn-ea"/>
                          <a:ea typeface="+mn-ea"/>
                        </a:rPr>
                        <a:t>ありがとうございます。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あり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ご査収の程、よろしくお願いいたします。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ごさ</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内容ご確認の程、</a:t>
                      </a:r>
                      <a:endParaRPr lang="en-US" altLang="ja-JP" sz="1600" b="0" i="0" u="none" strike="noStrike" dirty="0">
                        <a:solidFill>
                          <a:srgbClr val="000000"/>
                        </a:solidFill>
                        <a:effectLst/>
                        <a:latin typeface="+mn-ea"/>
                        <a:ea typeface="+mn-ea"/>
                      </a:endParaRPr>
                    </a:p>
                    <a:p>
                      <a:pPr algn="l" fontAlgn="ctr"/>
                      <a:r>
                        <a:rPr lang="ja-JP" altLang="en-US" sz="1600" b="0" i="0" u="none" strike="noStrike" dirty="0">
                          <a:solidFill>
                            <a:srgbClr val="000000"/>
                          </a:solidFill>
                          <a:effectLst/>
                          <a:latin typeface="+mn-ea"/>
                          <a:ea typeface="+mn-ea"/>
                        </a:rPr>
                        <a:t>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ない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11173">
                <a:tc>
                  <a:txBody>
                    <a:bodyPr/>
                    <a:lstStyle/>
                    <a:p>
                      <a:pPr algn="l" fontAlgn="ctr"/>
                      <a:r>
                        <a:rPr lang="ja-JP" altLang="en-US" sz="1600" b="0" i="0" u="none" strike="noStrike" dirty="0">
                          <a:solidFill>
                            <a:srgbClr val="000000"/>
                          </a:solidFill>
                          <a:effectLst/>
                          <a:latin typeface="+mn-ea"/>
                          <a:ea typeface="+mn-ea"/>
                        </a:rPr>
                        <a:t>ありがとうございました。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あり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ご対応の程、</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内容確認下さい。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ない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11173">
                <a:tc>
                  <a:txBody>
                    <a:bodyPr/>
                    <a:lstStyle/>
                    <a:p>
                      <a:pPr algn="l" fontAlgn="ctr"/>
                      <a:r>
                        <a:rPr lang="ja-JP" altLang="en-US" sz="1600" b="0" i="0" u="none" strike="noStrike" dirty="0">
                          <a:solidFill>
                            <a:srgbClr val="000000"/>
                          </a:solidFill>
                          <a:effectLst/>
                          <a:latin typeface="+mn-ea"/>
                          <a:ea typeface="+mn-ea"/>
                        </a:rPr>
                        <a:t>いつもお世話になっております。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いつ</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ご連絡の程、ありがとうございます。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内容確認いたしました。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ない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11173">
                <a:tc>
                  <a:txBody>
                    <a:bodyPr/>
                    <a:lstStyle/>
                    <a:p>
                      <a:pPr algn="l" fontAlgn="ctr"/>
                      <a:r>
                        <a:rPr lang="ja-JP" altLang="en-US" sz="1600" b="0" i="0" u="none" strike="noStrike">
                          <a:solidFill>
                            <a:srgbClr val="000000"/>
                          </a:solidFill>
                          <a:effectLst/>
                          <a:latin typeface="+mn-ea"/>
                          <a:ea typeface="+mn-ea"/>
                        </a:rPr>
                        <a:t>お忙しい中、</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ご連絡の程、ありがとうございました。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念の為の確認の連絡まで。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ねん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11173">
                <a:tc>
                  <a:txBody>
                    <a:bodyPr/>
                    <a:lstStyle/>
                    <a:p>
                      <a:pPr algn="l" fontAlgn="ctr"/>
                      <a:r>
                        <a:rPr lang="ja-JP" altLang="en-US" sz="1600" b="0" i="0" u="none" strike="noStrike">
                          <a:solidFill>
                            <a:srgbClr val="000000"/>
                          </a:solidFill>
                          <a:effectLst/>
                          <a:latin typeface="+mn-ea"/>
                          <a:ea typeface="+mn-ea"/>
                        </a:rPr>
                        <a:t>お忙しい中大変恐縮ですが、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ご連絡の程、よろしくお願いいたします。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表題の件、</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ひょう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625579">
                <a:tc>
                  <a:txBody>
                    <a:bodyPr/>
                    <a:lstStyle/>
                    <a:p>
                      <a:pPr algn="l" fontAlgn="ctr"/>
                      <a:r>
                        <a:rPr lang="ja-JP" altLang="en-US" sz="1600" b="0" i="0" u="none" strike="noStrike">
                          <a:solidFill>
                            <a:srgbClr val="000000"/>
                          </a:solidFill>
                          <a:effectLst/>
                          <a:latin typeface="+mn-ea"/>
                          <a:ea typeface="+mn-ea"/>
                        </a:rPr>
                        <a:t>お忙しい中恐縮ですが、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ご連絡下さい。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他にもご質問やご意見等が</a:t>
                      </a:r>
                      <a:endParaRPr lang="en-US" altLang="ja-JP" sz="1600" b="0" i="0" u="none" strike="noStrike" dirty="0">
                        <a:solidFill>
                          <a:srgbClr val="000000"/>
                        </a:solidFill>
                        <a:effectLst/>
                        <a:latin typeface="+mn-ea"/>
                        <a:ea typeface="+mn-ea"/>
                      </a:endParaRPr>
                    </a:p>
                    <a:p>
                      <a:pPr algn="l" fontAlgn="ctr"/>
                      <a:r>
                        <a:rPr lang="ja-JP" altLang="en-US" sz="1600" b="0" i="0" u="none" strike="noStrike" dirty="0">
                          <a:solidFill>
                            <a:srgbClr val="000000"/>
                          </a:solidFill>
                          <a:effectLst/>
                          <a:latin typeface="+mn-ea"/>
                          <a:ea typeface="+mn-ea"/>
                        </a:rPr>
                        <a:t>ございましたら、遠慮なくご連絡下さい。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ほかに</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624840">
                <a:tc>
                  <a:txBody>
                    <a:bodyPr/>
                    <a:lstStyle/>
                    <a:p>
                      <a:pPr algn="l" fontAlgn="ctr"/>
                      <a:r>
                        <a:rPr lang="ja-JP" altLang="en-US" sz="1600" b="0" i="0" u="none" strike="noStrike">
                          <a:solidFill>
                            <a:srgbClr val="000000"/>
                          </a:solidFill>
                          <a:effectLst/>
                          <a:latin typeface="+mn-ea"/>
                          <a:ea typeface="+mn-ea"/>
                        </a:rPr>
                        <a:t>お疲れ様です。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おつ</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差し戻し</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さし</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他にもご質問やご意見等がございましたら、遠慮なくご連絡下さい。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ほかにも</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76895">
                <a:tc>
                  <a:txBody>
                    <a:bodyPr/>
                    <a:lstStyle/>
                    <a:p>
                      <a:pPr algn="l" fontAlgn="ctr"/>
                      <a:r>
                        <a:rPr lang="ja-JP" altLang="en-US" sz="1600" b="0" i="0" u="none" strike="noStrike">
                          <a:solidFill>
                            <a:srgbClr val="000000"/>
                          </a:solidFill>
                          <a:effectLst/>
                          <a:latin typeface="+mn-ea"/>
                          <a:ea typeface="+mn-ea"/>
                        </a:rPr>
                        <a:t>お疲れ様でした。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おつ</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首題の件、</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しゅ</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本件に関する確認の返信は不要です。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ほん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11173">
                <a:tc>
                  <a:txBody>
                    <a:bodyPr/>
                    <a:lstStyle/>
                    <a:p>
                      <a:pPr algn="l" fontAlgn="ctr"/>
                      <a:r>
                        <a:rPr lang="ja-JP" altLang="en-US" sz="1600" b="0" i="0" u="none" strike="noStrike" dirty="0">
                          <a:solidFill>
                            <a:srgbClr val="000000"/>
                          </a:solidFill>
                          <a:effectLst/>
                          <a:latin typeface="+mn-ea"/>
                          <a:ea typeface="+mn-ea"/>
                        </a:rPr>
                        <a:t>お願いします。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おね</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主題の件、</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しゅ</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よろしくお願いします。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よろ</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r h="476895">
                <a:tc>
                  <a:txBody>
                    <a:bodyPr/>
                    <a:lstStyle/>
                    <a:p>
                      <a:pPr algn="l" fontAlgn="ctr"/>
                      <a:r>
                        <a:rPr lang="ja-JP" altLang="en-US" sz="1600" b="0" i="0" u="none" strike="noStrike" dirty="0">
                          <a:solidFill>
                            <a:srgbClr val="000000"/>
                          </a:solidFill>
                          <a:effectLst/>
                          <a:latin typeface="+mn-ea"/>
                          <a:ea typeface="+mn-ea"/>
                        </a:rPr>
                        <a:t>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おね</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承知しました。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しょ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よろ</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563759636"/>
                  </a:ext>
                </a:extLst>
              </a:tr>
              <a:tr h="411173">
                <a:tc>
                  <a:txBody>
                    <a:bodyPr/>
                    <a:lstStyle/>
                    <a:p>
                      <a:pPr algn="l" fontAlgn="ctr"/>
                      <a:r>
                        <a:rPr lang="ja-JP" altLang="en-US" sz="1600" b="0" i="0" u="none" strike="noStrike" dirty="0">
                          <a:solidFill>
                            <a:srgbClr val="000000"/>
                          </a:solidFill>
                          <a:effectLst/>
                          <a:latin typeface="+mn-ea"/>
                          <a:ea typeface="+mn-ea"/>
                        </a:rPr>
                        <a:t>ご確認の程、よろしくお願いいたします。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ごか</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承知いたしました。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しょ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了解しました。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りょ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421502570"/>
                  </a:ext>
                </a:extLst>
              </a:tr>
              <a:tr h="411173">
                <a:tc>
                  <a:txBody>
                    <a:bodyPr/>
                    <a:lstStyle/>
                    <a:p>
                      <a:pPr algn="l" fontAlgn="ctr"/>
                      <a:r>
                        <a:rPr lang="ja-JP" altLang="en-US" sz="1600" b="0" i="0" u="none" strike="noStrike">
                          <a:solidFill>
                            <a:srgbClr val="000000"/>
                          </a:solidFill>
                          <a:effectLst/>
                          <a:latin typeface="+mn-ea"/>
                          <a:ea typeface="+mn-ea"/>
                        </a:rPr>
                        <a:t>ご協力頂き、</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ごきょ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mn-ea"/>
                          <a:ea typeface="+mn-ea"/>
                        </a:rPr>
                        <a:t>取り急ぎご報告まで。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とり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24804478"/>
                  </a:ext>
                </a:extLst>
              </a:tr>
              <a:tr h="411173">
                <a:tc>
                  <a:txBody>
                    <a:bodyPr/>
                    <a:lstStyle/>
                    <a:p>
                      <a:pPr algn="l" fontAlgn="ctr"/>
                      <a:r>
                        <a:rPr lang="ja-JP" altLang="en-US" sz="1600" b="0" i="0" u="none" strike="noStrike" dirty="0">
                          <a:solidFill>
                            <a:srgbClr val="000000"/>
                          </a:solidFill>
                          <a:effectLst/>
                          <a:latin typeface="+mn-ea"/>
                          <a:ea typeface="+mn-ea"/>
                        </a:rPr>
                        <a:t>ご協力の程、ありがとうございました。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ごきょ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取り急ぎ確認のご連絡まで。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とり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749446321"/>
                  </a:ext>
                </a:extLst>
              </a:tr>
              <a:tr h="411173">
                <a:tc>
                  <a:txBody>
                    <a:bodyPr/>
                    <a:lstStyle/>
                    <a:p>
                      <a:pPr algn="l" fontAlgn="ctr"/>
                      <a:r>
                        <a:rPr lang="ja-JP" altLang="en-US" sz="1600" b="0" i="0" u="none" strike="noStrike" dirty="0">
                          <a:solidFill>
                            <a:srgbClr val="000000"/>
                          </a:solidFill>
                          <a:effectLst/>
                          <a:latin typeface="+mn-ea"/>
                          <a:ea typeface="+mn-ea"/>
                        </a:rPr>
                        <a:t>ご協力の程、よろしくお願いいたします。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ごきょ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取り急ぎ拝受のご連絡まで。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mn-ea"/>
                          <a:ea typeface="+mn-ea"/>
                        </a:rPr>
                        <a:t>とり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16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138982447"/>
                  </a:ext>
                </a:extLst>
              </a:tr>
            </a:tbl>
          </a:graphicData>
        </a:graphic>
      </p:graphicFrame>
      <p:sp>
        <p:nvSpPr>
          <p:cNvPr id="7" name="テキスト ボックス 6">
            <a:extLst>
              <a:ext uri="{FF2B5EF4-FFF2-40B4-BE49-F238E27FC236}">
                <a16:creationId xmlns:a16="http://schemas.microsoft.com/office/drawing/2014/main" id="{77539FB7-6459-4474-9D7D-BE7D9187FD81}"/>
              </a:ext>
            </a:extLst>
          </p:cNvPr>
          <p:cNvSpPr txBox="1"/>
          <p:nvPr/>
        </p:nvSpPr>
        <p:spPr>
          <a:xfrm>
            <a:off x="10911840" y="9273295"/>
            <a:ext cx="5961380" cy="369332"/>
          </a:xfrm>
          <a:prstGeom prst="rect">
            <a:avLst/>
          </a:prstGeom>
          <a:noFill/>
        </p:spPr>
        <p:txBody>
          <a:bodyPr wrap="square" rtlCol="0">
            <a:spAutoFit/>
          </a:bodyPr>
          <a:lstStyle/>
          <a:p>
            <a:pPr algn="r"/>
            <a:r>
              <a:rPr kumimoji="1" lang="en-US" altLang="ja-JP" dirty="0"/>
              <a:t>※</a:t>
            </a:r>
            <a:r>
              <a:rPr kumimoji="1" lang="ja-JP" altLang="en-US" dirty="0"/>
              <a:t>「読み」の五十音順で語句を記載しています</a:t>
            </a:r>
          </a:p>
        </p:txBody>
      </p:sp>
    </p:spTree>
    <p:extLst>
      <p:ext uri="{BB962C8B-B14F-4D97-AF65-F5344CB8AC3E}">
        <p14:creationId xmlns:p14="http://schemas.microsoft.com/office/powerpoint/2010/main" val="18757145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4-2. </a:t>
            </a:r>
            <a:r>
              <a:rPr lang="ja-JP" altLang="en-US" sz="2800" dirty="0"/>
              <a:t>ユーザー辞書登録推奨語句の一覧 </a:t>
            </a:r>
            <a:r>
              <a:rPr lang="en-US" altLang="ja-JP" sz="2800" dirty="0"/>
              <a:t>3/5</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74</a:t>
            </a:fld>
            <a:endParaRPr kumimoji="1" lang="ja-JP" altLang="en-US"/>
          </a:p>
        </p:txBody>
      </p:sp>
      <p:graphicFrame>
        <p:nvGraphicFramePr>
          <p:cNvPr id="5" name="表 2">
            <a:extLst>
              <a:ext uri="{FF2B5EF4-FFF2-40B4-BE49-F238E27FC236}">
                <a16:creationId xmlns:a16="http://schemas.microsoft.com/office/drawing/2014/main" id="{A261827C-03D5-41CD-9B1F-C104B88CBFA1}"/>
              </a:ext>
            </a:extLst>
          </p:cNvPr>
          <p:cNvGraphicFramePr>
            <a:graphicFrameLocks noGrp="1"/>
          </p:cNvGraphicFramePr>
          <p:nvPr>
            <p:extLst>
              <p:ext uri="{D42A27DB-BD31-4B8C-83A1-F6EECF244321}">
                <p14:modId xmlns:p14="http://schemas.microsoft.com/office/powerpoint/2010/main" val="3158000259"/>
              </p:ext>
            </p:extLst>
          </p:nvPr>
        </p:nvGraphicFramePr>
        <p:xfrm>
          <a:off x="927100" y="2606040"/>
          <a:ext cx="4224020" cy="4193176"/>
        </p:xfrm>
        <a:graphic>
          <a:graphicData uri="http://schemas.openxmlformats.org/drawingml/2006/table">
            <a:tbl>
              <a:tblPr firstRow="1" bandRow="1">
                <a:tableStyleId>{69012ECD-51FC-41F1-AA8D-1B2483CD663E}</a:tableStyleId>
              </a:tblPr>
              <a:tblGrid>
                <a:gridCol w="2440940">
                  <a:extLst>
                    <a:ext uri="{9D8B030D-6E8A-4147-A177-3AD203B41FA5}">
                      <a16:colId xmlns:a16="http://schemas.microsoft.com/office/drawing/2014/main" val="1348410152"/>
                    </a:ext>
                  </a:extLst>
                </a:gridCol>
                <a:gridCol w="1783080">
                  <a:extLst>
                    <a:ext uri="{9D8B030D-6E8A-4147-A177-3AD203B41FA5}">
                      <a16:colId xmlns:a16="http://schemas.microsoft.com/office/drawing/2014/main" val="1350035811"/>
                    </a:ext>
                  </a:extLst>
                </a:gridCol>
              </a:tblGrid>
              <a:tr h="436517">
                <a:tc gridSpan="2">
                  <a:txBody>
                    <a:bodyPr/>
                    <a:lstStyle/>
                    <a:p>
                      <a:r>
                        <a:rPr kumimoji="1" lang="ja-JP" altLang="en-US" sz="2000" dirty="0">
                          <a:solidFill>
                            <a:srgbClr val="30A3B3"/>
                          </a:solidFill>
                        </a:rPr>
                        <a:t>ビジネスメールで使用する言葉</a:t>
                      </a:r>
                      <a:endParaRPr kumimoji="1" lang="en-US" altLang="ja-JP" sz="2000" dirty="0">
                        <a:solidFill>
                          <a:srgbClr val="30A3B3"/>
                        </a:solidFill>
                      </a:endParaRPr>
                    </a:p>
                    <a:p>
                      <a:r>
                        <a:rPr kumimoji="1" lang="ja-JP" altLang="en-US" sz="2000" dirty="0">
                          <a:solidFill>
                            <a:srgbClr val="30A3B3"/>
                          </a:solidFill>
                        </a:rPr>
                        <a:t>（締めの言葉・署名等）</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36517">
                <a:tc>
                  <a:txBody>
                    <a:bodyPr/>
                    <a:lstStyle/>
                    <a:p>
                      <a:r>
                        <a:rPr kumimoji="1" lang="ja-JP" altLang="en-US" sz="2000" dirty="0">
                          <a:solidFill>
                            <a:schemeClr val="bg1"/>
                          </a:solidFill>
                        </a:rPr>
                        <a:t>語句</a:t>
                      </a:r>
                    </a:p>
                  </a:txBody>
                  <a:tcP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6517">
                <a:tc>
                  <a:txBody>
                    <a:bodyPr/>
                    <a:lstStyle/>
                    <a:p>
                      <a:pPr algn="l" fontAlgn="ctr"/>
                      <a:r>
                        <a:rPr lang="ja-JP" altLang="en-US" sz="2000" b="0" i="0" u="none" strike="noStrike" dirty="0">
                          <a:solidFill>
                            <a:srgbClr val="000000"/>
                          </a:solidFill>
                          <a:effectLst/>
                          <a:latin typeface="+mn-ea"/>
                          <a:ea typeface="+mn-ea"/>
                        </a:rPr>
                        <a:t>以上／○○○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いじょ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6517">
                <a:tc>
                  <a:txBody>
                    <a:bodyPr/>
                    <a:lstStyle/>
                    <a:p>
                      <a:pPr algn="l" fontAlgn="ctr"/>
                      <a:r>
                        <a:rPr lang="en-US" sz="2000" b="0" i="0" u="none" strike="noStrike">
                          <a:solidFill>
                            <a:srgbClr val="000000"/>
                          </a:solidFill>
                          <a:effectLst/>
                          <a:latin typeface="+mn-ea"/>
                          <a:ea typeface="+mn-ea"/>
                        </a:rPr>
                        <a:t>Best Regards,</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べす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6517">
                <a:tc>
                  <a:txBody>
                    <a:bodyPr/>
                    <a:lstStyle/>
                    <a:p>
                      <a:pPr algn="l" fontAlgn="ctr"/>
                      <a:r>
                        <a:rPr lang="en-US" sz="2000" b="0" i="0" u="none" strike="noStrike">
                          <a:solidFill>
                            <a:srgbClr val="000000"/>
                          </a:solidFill>
                          <a:effectLst/>
                          <a:latin typeface="+mn-ea"/>
                          <a:ea typeface="+mn-ea"/>
                        </a:rPr>
                        <a:t>Sincerely,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べす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6517">
                <a:tc>
                  <a:txBody>
                    <a:bodyPr/>
                    <a:lstStyle/>
                    <a:p>
                      <a:pPr algn="l" fontAlgn="ctr"/>
                      <a:r>
                        <a:rPr lang="en-US" sz="2000" b="0" i="0" u="none" strike="noStrike">
                          <a:solidFill>
                            <a:srgbClr val="000000"/>
                          </a:solidFill>
                          <a:effectLst/>
                          <a:latin typeface="+mn-ea"/>
                          <a:ea typeface="+mn-ea"/>
                        </a:rPr>
                        <a:t>Regards,</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べす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6517">
                <a:tc>
                  <a:txBody>
                    <a:bodyPr/>
                    <a:lstStyle/>
                    <a:p>
                      <a:pPr algn="l" fontAlgn="ctr"/>
                      <a:r>
                        <a:rPr lang="en-US" sz="2000" b="0" i="0" u="none" strike="noStrike" dirty="0">
                          <a:solidFill>
                            <a:srgbClr val="000000"/>
                          </a:solidFill>
                          <a:effectLst/>
                          <a:latin typeface="+mn-ea"/>
                          <a:ea typeface="+mn-ea"/>
                        </a:rPr>
                        <a:t>Yours sincerely,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べす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6517">
                <a:tc>
                  <a:txBody>
                    <a:bodyPr/>
                    <a:lstStyle/>
                    <a:p>
                      <a:pPr algn="l" fontAlgn="ctr"/>
                      <a:r>
                        <a:rPr lang="en-US" sz="2000" b="0" i="0" u="none" strike="noStrike">
                          <a:solidFill>
                            <a:srgbClr val="000000"/>
                          </a:solidFill>
                          <a:effectLst/>
                          <a:latin typeface="+mn-ea"/>
                          <a:ea typeface="+mn-ea"/>
                        </a:rPr>
                        <a:t>Manabu</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まな</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6517">
                <a:tc>
                  <a:txBody>
                    <a:bodyPr/>
                    <a:lstStyle/>
                    <a:p>
                      <a:pPr marL="0" marR="0" lvl="0" indent="0" algn="l" defTabSz="1371417" rtl="0" eaLnBrk="1" fontAlgn="ctr" latinLnBrk="0" hangingPunct="1">
                        <a:lnSpc>
                          <a:spcPct val="100000"/>
                        </a:lnSpc>
                        <a:spcBef>
                          <a:spcPts val="0"/>
                        </a:spcBef>
                        <a:spcAft>
                          <a:spcPts val="0"/>
                        </a:spcAft>
                        <a:buClrTx/>
                        <a:buSzTx/>
                        <a:buFontTx/>
                        <a:buNone/>
                        <a:tabLst/>
                        <a:defRPr/>
                      </a:pPr>
                      <a:r>
                        <a:rPr lang="en-US" altLang="ja-JP" sz="2000" b="0" i="0" u="none" strike="noStrike" dirty="0">
                          <a:solidFill>
                            <a:srgbClr val="000000"/>
                          </a:solidFill>
                          <a:effectLst/>
                          <a:latin typeface="+mn-ea"/>
                          <a:ea typeface="+mn-ea"/>
                        </a:rPr>
                        <a:t>Manabu Aizawa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まなあ</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31634423"/>
                  </a:ext>
                </a:extLst>
              </a:tr>
            </a:tbl>
          </a:graphicData>
        </a:graphic>
      </p:graphicFrame>
      <p:sp>
        <p:nvSpPr>
          <p:cNvPr id="6" name="テキスト ボックス 5">
            <a:extLst>
              <a:ext uri="{FF2B5EF4-FFF2-40B4-BE49-F238E27FC236}">
                <a16:creationId xmlns:a16="http://schemas.microsoft.com/office/drawing/2014/main" id="{3A4737AE-A653-4E93-9CF6-7962964B93FA}"/>
              </a:ext>
            </a:extLst>
          </p:cNvPr>
          <p:cNvSpPr txBox="1"/>
          <p:nvPr/>
        </p:nvSpPr>
        <p:spPr>
          <a:xfrm>
            <a:off x="11536680" y="8032014"/>
            <a:ext cx="5240020" cy="369332"/>
          </a:xfrm>
          <a:prstGeom prst="rect">
            <a:avLst/>
          </a:prstGeom>
          <a:noFill/>
        </p:spPr>
        <p:txBody>
          <a:bodyPr wrap="square" rtlCol="0">
            <a:spAutoFit/>
          </a:bodyPr>
          <a:lstStyle/>
          <a:p>
            <a:pPr algn="r"/>
            <a:r>
              <a:rPr kumimoji="1" lang="en-US" altLang="ja-JP" dirty="0"/>
              <a:t>※</a:t>
            </a:r>
            <a:r>
              <a:rPr kumimoji="1" lang="ja-JP" altLang="en-US" dirty="0"/>
              <a:t>「読み」の五十音順で語句を記載しています</a:t>
            </a:r>
          </a:p>
        </p:txBody>
      </p:sp>
      <p:graphicFrame>
        <p:nvGraphicFramePr>
          <p:cNvPr id="7" name="表 2">
            <a:extLst>
              <a:ext uri="{FF2B5EF4-FFF2-40B4-BE49-F238E27FC236}">
                <a16:creationId xmlns:a16="http://schemas.microsoft.com/office/drawing/2014/main" id="{E22A03CE-C2BC-4968-8650-4FFD56332049}"/>
              </a:ext>
            </a:extLst>
          </p:cNvPr>
          <p:cNvGraphicFramePr>
            <a:graphicFrameLocks noGrp="1"/>
          </p:cNvGraphicFramePr>
          <p:nvPr>
            <p:extLst>
              <p:ext uri="{D42A27DB-BD31-4B8C-83A1-F6EECF244321}">
                <p14:modId xmlns:p14="http://schemas.microsoft.com/office/powerpoint/2010/main" val="3877375040"/>
              </p:ext>
            </p:extLst>
          </p:nvPr>
        </p:nvGraphicFramePr>
        <p:xfrm>
          <a:off x="9989186" y="2606040"/>
          <a:ext cx="6787514" cy="5238204"/>
        </p:xfrm>
        <a:graphic>
          <a:graphicData uri="http://schemas.openxmlformats.org/drawingml/2006/table">
            <a:tbl>
              <a:tblPr firstRow="1" bandRow="1">
                <a:tableStyleId>{69012ECD-51FC-41F1-AA8D-1B2483CD663E}</a:tableStyleId>
              </a:tblPr>
              <a:tblGrid>
                <a:gridCol w="1913622">
                  <a:extLst>
                    <a:ext uri="{9D8B030D-6E8A-4147-A177-3AD203B41FA5}">
                      <a16:colId xmlns:a16="http://schemas.microsoft.com/office/drawing/2014/main" val="1348410152"/>
                    </a:ext>
                  </a:extLst>
                </a:gridCol>
                <a:gridCol w="1920810">
                  <a:extLst>
                    <a:ext uri="{9D8B030D-6E8A-4147-A177-3AD203B41FA5}">
                      <a16:colId xmlns:a16="http://schemas.microsoft.com/office/drawing/2014/main" val="1350035811"/>
                    </a:ext>
                  </a:extLst>
                </a:gridCol>
                <a:gridCol w="1764009">
                  <a:extLst>
                    <a:ext uri="{9D8B030D-6E8A-4147-A177-3AD203B41FA5}">
                      <a16:colId xmlns:a16="http://schemas.microsoft.com/office/drawing/2014/main" val="2030603667"/>
                    </a:ext>
                  </a:extLst>
                </a:gridCol>
                <a:gridCol w="1189073">
                  <a:extLst>
                    <a:ext uri="{9D8B030D-6E8A-4147-A177-3AD203B41FA5}">
                      <a16:colId xmlns:a16="http://schemas.microsoft.com/office/drawing/2014/main" val="4002382975"/>
                    </a:ext>
                  </a:extLst>
                </a:gridCol>
              </a:tblGrid>
              <a:tr h="436517">
                <a:tc gridSpan="4">
                  <a:txBody>
                    <a:bodyPr/>
                    <a:lstStyle/>
                    <a:p>
                      <a:r>
                        <a:rPr kumimoji="1" lang="ja-JP" altLang="en-US" sz="2000" dirty="0">
                          <a:solidFill>
                            <a:srgbClr val="30A3B3"/>
                          </a:solidFill>
                        </a:rPr>
                        <a:t>地名</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extLst>
                  <a:ext uri="{0D108BD9-81ED-4DB2-BD59-A6C34878D82A}">
                    <a16:rowId xmlns:a16="http://schemas.microsoft.com/office/drawing/2014/main" val="605361994"/>
                  </a:ext>
                </a:extLst>
              </a:tr>
              <a:tr h="436517">
                <a:tc>
                  <a:txBody>
                    <a:bodyPr/>
                    <a:lstStyle/>
                    <a:p>
                      <a:r>
                        <a:rPr kumimoji="1" lang="ja-JP" altLang="en-US" sz="2000" dirty="0">
                          <a:solidFill>
                            <a:schemeClr val="bg1"/>
                          </a:solidFill>
                        </a:rPr>
                        <a:t>語句</a:t>
                      </a:r>
                    </a:p>
                  </a:txBody>
                  <a:tcP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語句</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6517">
                <a:tc>
                  <a:txBody>
                    <a:bodyPr/>
                    <a:lstStyle/>
                    <a:p>
                      <a:pPr algn="l" fontAlgn="ctr"/>
                      <a:r>
                        <a:rPr lang="ja-JP" altLang="en-US" sz="2000" b="0" i="0" u="none" strike="noStrike" dirty="0">
                          <a:solidFill>
                            <a:srgbClr val="000000"/>
                          </a:solidFill>
                          <a:effectLst/>
                          <a:latin typeface="+mn-ea"/>
                          <a:ea typeface="+mn-ea"/>
                        </a:rPr>
                        <a:t>アメリカ</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あめ</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mn-ea"/>
                          <a:ea typeface="+mn-ea"/>
                        </a:rPr>
                        <a:t>Thailand</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たい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6517">
                <a:tc>
                  <a:txBody>
                    <a:bodyPr/>
                    <a:lstStyle/>
                    <a:p>
                      <a:pPr algn="l" fontAlgn="ctr"/>
                      <a:r>
                        <a:rPr lang="en-US" sz="2000" b="0" i="0" u="none" strike="noStrike" dirty="0">
                          <a:solidFill>
                            <a:srgbClr val="000000"/>
                          </a:solidFill>
                          <a:effectLst/>
                          <a:latin typeface="+mn-ea"/>
                          <a:ea typeface="+mn-ea"/>
                        </a:rPr>
                        <a:t>America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あめ</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Nhava Sheva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なば</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6517">
                <a:tc>
                  <a:txBody>
                    <a:bodyPr/>
                    <a:lstStyle/>
                    <a:p>
                      <a:pPr algn="l" fontAlgn="ctr"/>
                      <a:r>
                        <a:rPr lang="ja-JP" altLang="en-US" sz="2000" b="0" i="0" u="none" strike="noStrike" dirty="0">
                          <a:solidFill>
                            <a:srgbClr val="000000"/>
                          </a:solidFill>
                          <a:effectLst/>
                          <a:latin typeface="+mn-ea"/>
                          <a:ea typeface="+mn-ea"/>
                        </a:rPr>
                        <a:t>安尼康</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あんに</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mn-ea"/>
                          <a:ea typeface="+mn-ea"/>
                        </a:rPr>
                        <a:t>Philippines</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ふぃり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6517">
                <a:tc>
                  <a:txBody>
                    <a:bodyPr/>
                    <a:lstStyle/>
                    <a:p>
                      <a:pPr algn="l" fontAlgn="ctr"/>
                      <a:r>
                        <a:rPr lang="ja-JP" altLang="en-US" sz="2000" b="0" i="0" u="none" strike="noStrike" dirty="0">
                          <a:solidFill>
                            <a:srgbClr val="000000"/>
                          </a:solidFill>
                          <a:effectLst/>
                          <a:latin typeface="+mn-ea"/>
                          <a:ea typeface="+mn-ea"/>
                        </a:rPr>
                        <a:t>安尼康</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あんにかん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フィリピン</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ふぃり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6517">
                <a:tc>
                  <a:txBody>
                    <a:bodyPr/>
                    <a:lstStyle/>
                    <a:p>
                      <a:pPr algn="l" fontAlgn="ctr"/>
                      <a:r>
                        <a:rPr lang="ja-JP" altLang="en-US" sz="2000" b="0" i="0" u="none" strike="noStrike" dirty="0">
                          <a:solidFill>
                            <a:srgbClr val="000000"/>
                          </a:solidFill>
                          <a:effectLst/>
                          <a:latin typeface="+mn-ea"/>
                          <a:ea typeface="+mn-ea"/>
                        </a:rPr>
                        <a:t>インドネシア</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ベトナム</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べと</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6517">
                <a:tc>
                  <a:txBody>
                    <a:bodyPr/>
                    <a:lstStyle/>
                    <a:p>
                      <a:pPr algn="l" fontAlgn="ctr"/>
                      <a:r>
                        <a:rPr lang="en-US" sz="2000" b="0" i="0" u="none" strike="noStrike" dirty="0">
                          <a:solidFill>
                            <a:srgbClr val="000000"/>
                          </a:solidFill>
                          <a:effectLst/>
                          <a:latin typeface="+mn-ea"/>
                          <a:ea typeface="+mn-ea"/>
                        </a:rPr>
                        <a:t>Kanagawa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かな</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Vietnam</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べと</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6517">
                <a:tc>
                  <a:txBody>
                    <a:bodyPr/>
                    <a:lstStyle/>
                    <a:p>
                      <a:pPr algn="l" fontAlgn="ctr"/>
                      <a:r>
                        <a:rPr lang="ja-JP" altLang="en-US" sz="2000" b="0" i="0" u="none" strike="noStrike" dirty="0">
                          <a:solidFill>
                            <a:srgbClr val="000000"/>
                          </a:solidFill>
                          <a:effectLst/>
                          <a:latin typeface="+mn-ea"/>
                          <a:ea typeface="+mn-ea"/>
                        </a:rPr>
                        <a:t>庚申堀</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こうしんほり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Malaysia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まれ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36517">
                <a:tc>
                  <a:txBody>
                    <a:bodyPr/>
                    <a:lstStyle/>
                    <a:p>
                      <a:pPr algn="l" fontAlgn="ctr"/>
                      <a:r>
                        <a:rPr lang="ja-JP" altLang="en-US" sz="2000" b="0" i="0" u="none" strike="noStrike">
                          <a:solidFill>
                            <a:srgbClr val="000000"/>
                          </a:solidFill>
                          <a:effectLst/>
                          <a:latin typeface="+mn-ea"/>
                          <a:ea typeface="+mn-ea"/>
                        </a:rPr>
                        <a:t>庚申堀</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こうしんぼり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マレーシア</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まれ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36517">
                <a:tc>
                  <a:txBody>
                    <a:bodyPr/>
                    <a:lstStyle/>
                    <a:p>
                      <a:pPr algn="l" fontAlgn="ctr"/>
                      <a:r>
                        <a:rPr lang="en-US" sz="2000" b="0" i="0" u="none" strike="noStrike">
                          <a:solidFill>
                            <a:srgbClr val="000000"/>
                          </a:solidFill>
                          <a:effectLst/>
                          <a:latin typeface="+mn-ea"/>
                          <a:ea typeface="+mn-ea"/>
                        </a:rPr>
                        <a:t>Japan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じゃ</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mn-ea"/>
                          <a:ea typeface="+mn-ea"/>
                        </a:rPr>
                        <a:t>Yokohama</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よこ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36517">
                <a:tc>
                  <a:txBody>
                    <a:bodyPr/>
                    <a:lstStyle/>
                    <a:p>
                      <a:pPr algn="l" fontAlgn="ctr"/>
                      <a:r>
                        <a:rPr lang="en-US" sz="2000" b="0" i="0" u="none" strike="noStrike" dirty="0">
                          <a:solidFill>
                            <a:srgbClr val="000000"/>
                          </a:solidFill>
                          <a:effectLst/>
                          <a:latin typeface="+mn-ea"/>
                          <a:ea typeface="+mn-ea"/>
                        </a:rPr>
                        <a:t>Japan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じゃぱ</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20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endParaRPr lang="ja-JP" altLang="en-US" sz="2000" b="0" i="0" u="none" strike="noStrike" dirty="0">
                        <a:solidFill>
                          <a:srgbClr val="000000"/>
                        </a:solidFill>
                        <a:effectLst/>
                        <a:latin typeface="+mn-ea"/>
                        <a:ea typeface="+mn-ea"/>
                      </a:endParaRP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bl>
          </a:graphicData>
        </a:graphic>
      </p:graphicFrame>
      <p:graphicFrame>
        <p:nvGraphicFramePr>
          <p:cNvPr id="13" name="表 2">
            <a:extLst>
              <a:ext uri="{FF2B5EF4-FFF2-40B4-BE49-F238E27FC236}">
                <a16:creationId xmlns:a16="http://schemas.microsoft.com/office/drawing/2014/main" id="{104DD866-5934-42A2-8455-F26B4A486860}"/>
              </a:ext>
            </a:extLst>
          </p:cNvPr>
          <p:cNvGraphicFramePr>
            <a:graphicFrameLocks noGrp="1"/>
          </p:cNvGraphicFramePr>
          <p:nvPr>
            <p:extLst>
              <p:ext uri="{D42A27DB-BD31-4B8C-83A1-F6EECF244321}">
                <p14:modId xmlns:p14="http://schemas.microsoft.com/office/powerpoint/2010/main" val="3497736214"/>
              </p:ext>
            </p:extLst>
          </p:nvPr>
        </p:nvGraphicFramePr>
        <p:xfrm>
          <a:off x="5468303" y="2606040"/>
          <a:ext cx="4203700" cy="4981120"/>
        </p:xfrm>
        <a:graphic>
          <a:graphicData uri="http://schemas.openxmlformats.org/drawingml/2006/table">
            <a:tbl>
              <a:tblPr firstRow="1" bandRow="1">
                <a:tableStyleId>{69012ECD-51FC-41F1-AA8D-1B2483CD663E}</a:tableStyleId>
              </a:tblPr>
              <a:tblGrid>
                <a:gridCol w="2603500">
                  <a:extLst>
                    <a:ext uri="{9D8B030D-6E8A-4147-A177-3AD203B41FA5}">
                      <a16:colId xmlns:a16="http://schemas.microsoft.com/office/drawing/2014/main" val="1348410152"/>
                    </a:ext>
                  </a:extLst>
                </a:gridCol>
                <a:gridCol w="1600200">
                  <a:extLst>
                    <a:ext uri="{9D8B030D-6E8A-4147-A177-3AD203B41FA5}">
                      <a16:colId xmlns:a16="http://schemas.microsoft.com/office/drawing/2014/main" val="1350035811"/>
                    </a:ext>
                  </a:extLst>
                </a:gridCol>
              </a:tblGrid>
              <a:tr h="436517">
                <a:tc gridSpan="2">
                  <a:txBody>
                    <a:bodyPr/>
                    <a:lstStyle/>
                    <a:p>
                      <a:r>
                        <a:rPr kumimoji="1" lang="ja-JP" altLang="en-US" sz="2000" dirty="0">
                          <a:solidFill>
                            <a:srgbClr val="30A3B3"/>
                          </a:solidFill>
                        </a:rPr>
                        <a:t>社内で使用する固有名詞・名前</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36517">
                <a:tc>
                  <a:txBody>
                    <a:bodyPr/>
                    <a:lstStyle/>
                    <a:p>
                      <a:r>
                        <a:rPr kumimoji="1" lang="ja-JP" altLang="en-US" sz="2000" dirty="0">
                          <a:solidFill>
                            <a:schemeClr val="bg1"/>
                          </a:solidFill>
                        </a:rPr>
                        <a:t>語句</a:t>
                      </a:r>
                    </a:p>
                  </a:txBody>
                  <a:tcP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6517">
                <a:tc>
                  <a:txBody>
                    <a:bodyPr/>
                    <a:lstStyle/>
                    <a:p>
                      <a:pPr algn="l" fontAlgn="ctr"/>
                      <a:r>
                        <a:rPr lang="ja-JP" altLang="en-US" sz="2000" b="0" i="0" u="none" strike="noStrike" dirty="0">
                          <a:solidFill>
                            <a:srgbClr val="000000"/>
                          </a:solidFill>
                          <a:effectLst/>
                          <a:latin typeface="+mn-ea"/>
                          <a:ea typeface="+mn-ea"/>
                        </a:rPr>
                        <a:t>井村さん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いむ</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6517">
                <a:tc>
                  <a:txBody>
                    <a:bodyPr/>
                    <a:lstStyle/>
                    <a:p>
                      <a:pPr algn="l" fontAlgn="ctr"/>
                      <a:r>
                        <a:rPr lang="ja-JP" altLang="en-US" sz="2000" b="0" i="0" u="none" strike="noStrike" dirty="0">
                          <a:solidFill>
                            <a:srgbClr val="000000"/>
                          </a:solidFill>
                          <a:effectLst/>
                          <a:latin typeface="+mn-ea"/>
                          <a:ea typeface="+mn-ea"/>
                        </a:rPr>
                        <a:t>大塚さん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おお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6517">
                <a:tc>
                  <a:txBody>
                    <a:bodyPr/>
                    <a:lstStyle/>
                    <a:p>
                      <a:pPr algn="l" fontAlgn="ctr"/>
                      <a:r>
                        <a:rPr lang="zh-TW" altLang="en-US" sz="2000" b="0" i="0" u="none" strike="noStrike">
                          <a:solidFill>
                            <a:srgbClr val="000000"/>
                          </a:solidFill>
                          <a:effectLst/>
                          <a:latin typeface="+mn-ea"/>
                          <a:ea typeface="+mn-ea"/>
                        </a:rPr>
                        <a:t>業務改善実施報告書</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ぎょう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6517">
                <a:tc>
                  <a:txBody>
                    <a:bodyPr/>
                    <a:lstStyle/>
                    <a:p>
                      <a:pPr algn="l" fontAlgn="ctr"/>
                      <a:r>
                        <a:rPr lang="ja-JP" altLang="en-US" sz="2000" b="0" i="0" u="none" strike="noStrike" dirty="0">
                          <a:solidFill>
                            <a:srgbClr val="000000"/>
                          </a:solidFill>
                          <a:effectLst/>
                          <a:latin typeface="+mn-ea"/>
                          <a:ea typeface="+mn-ea"/>
                        </a:rPr>
                        <a:t>小磯さん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こい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6517">
                <a:tc>
                  <a:txBody>
                    <a:bodyPr/>
                    <a:lstStyle/>
                    <a:p>
                      <a:pPr algn="l" fontAlgn="ctr"/>
                      <a:r>
                        <a:rPr lang="en-US" sz="2000" b="0" i="0" u="none" strike="noStrike">
                          <a:solidFill>
                            <a:srgbClr val="000000"/>
                          </a:solidFill>
                          <a:effectLst/>
                          <a:latin typeface="+mn-ea"/>
                          <a:ea typeface="+mn-ea"/>
                        </a:rPr>
                        <a:t>SyteLine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さい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6517">
                <a:tc>
                  <a:txBody>
                    <a:bodyPr/>
                    <a:lstStyle/>
                    <a:p>
                      <a:pPr algn="l" fontAlgn="ctr"/>
                      <a:r>
                        <a:rPr lang="en-US" sz="2000" b="0" i="0" u="none" strike="noStrike">
                          <a:solidFill>
                            <a:srgbClr val="000000"/>
                          </a:solidFill>
                          <a:effectLst/>
                          <a:latin typeface="+mn-ea"/>
                          <a:ea typeface="+mn-ea"/>
                        </a:rPr>
                        <a:t>SyteLine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さいと</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6517">
                <a:tc>
                  <a:txBody>
                    <a:bodyPr/>
                    <a:lstStyle/>
                    <a:p>
                      <a:pPr algn="l" fontAlgn="ctr"/>
                      <a:r>
                        <a:rPr lang="ja-JP" altLang="en-US" sz="2000" b="0" i="0" u="none" strike="noStrike" dirty="0">
                          <a:solidFill>
                            <a:srgbClr val="000000"/>
                          </a:solidFill>
                          <a:effectLst/>
                          <a:latin typeface="+mn-ea"/>
                          <a:ea typeface="+mn-ea"/>
                        </a:rPr>
                        <a:t>場所：</a:t>
                      </a:r>
                      <a:r>
                        <a:rPr lang="en-US" altLang="ja-JP" sz="2000" b="0" i="0" u="none" strike="noStrike" dirty="0">
                          <a:solidFill>
                            <a:srgbClr val="000000"/>
                          </a:solidFill>
                          <a:effectLst/>
                          <a:latin typeface="+mn-ea"/>
                          <a:ea typeface="+mn-ea"/>
                        </a:rPr>
                        <a:t>24</a:t>
                      </a:r>
                      <a:r>
                        <a:rPr lang="ja-JP" altLang="en-US" sz="2000" b="0" i="0" u="none" strike="noStrike" dirty="0">
                          <a:solidFill>
                            <a:srgbClr val="000000"/>
                          </a:solidFill>
                          <a:effectLst/>
                          <a:latin typeface="+mn-ea"/>
                          <a:ea typeface="+mn-ea"/>
                        </a:rPr>
                        <a:t>事業部さん</a:t>
                      </a:r>
                      <a:endParaRPr lang="en-US" altLang="ja-JP" sz="2000" b="0" i="0" u="none" strike="noStrike" dirty="0">
                        <a:solidFill>
                          <a:srgbClr val="000000"/>
                        </a:solidFill>
                        <a:effectLst/>
                        <a:latin typeface="+mn-ea"/>
                        <a:ea typeface="+mn-ea"/>
                      </a:endParaRPr>
                    </a:p>
                    <a:p>
                      <a:pPr algn="l" fontAlgn="ctr"/>
                      <a:r>
                        <a:rPr lang="ja-JP" altLang="en-US" sz="2000" b="0" i="0" u="none" strike="noStrike" dirty="0">
                          <a:solidFill>
                            <a:srgbClr val="000000"/>
                          </a:solidFill>
                          <a:effectLst/>
                          <a:latin typeface="+mn-ea"/>
                          <a:ea typeface="+mn-ea"/>
                        </a:rPr>
                        <a:t>横オープンスペース</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ばしょ</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131634423"/>
                  </a:ext>
                </a:extLst>
              </a:tr>
              <a:tr h="436517">
                <a:tc>
                  <a:txBody>
                    <a:bodyPr/>
                    <a:lstStyle/>
                    <a:p>
                      <a:pPr algn="l" fontAlgn="ctr"/>
                      <a:r>
                        <a:rPr lang="en-US" sz="2000" b="0" i="0" u="none" strike="noStrike">
                          <a:solidFill>
                            <a:srgbClr val="000000"/>
                          </a:solidFill>
                          <a:effectLst/>
                          <a:latin typeface="+mn-ea"/>
                          <a:ea typeface="+mn-ea"/>
                        </a:rPr>
                        <a:t>VOLUTE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ヴぁ</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327806657"/>
                  </a:ext>
                </a:extLst>
              </a:tr>
              <a:tr h="436517">
                <a:tc>
                  <a:txBody>
                    <a:bodyPr/>
                    <a:lstStyle/>
                    <a:p>
                      <a:pPr algn="l" fontAlgn="ctr"/>
                      <a:r>
                        <a:rPr lang="en-US" sz="2000" b="0" i="0" u="none" strike="noStrike" dirty="0">
                          <a:solidFill>
                            <a:srgbClr val="000000"/>
                          </a:solidFill>
                          <a:effectLst/>
                          <a:latin typeface="+mn-ea"/>
                          <a:ea typeface="+mn-ea"/>
                        </a:rPr>
                        <a:t>VOLUTE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ヴぁる</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80860936"/>
                  </a:ext>
                </a:extLst>
              </a:tr>
            </a:tbl>
          </a:graphicData>
        </a:graphic>
      </p:graphicFrame>
    </p:spTree>
    <p:extLst>
      <p:ext uri="{BB962C8B-B14F-4D97-AF65-F5344CB8AC3E}">
        <p14:creationId xmlns:p14="http://schemas.microsoft.com/office/powerpoint/2010/main" val="19353823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4-2.</a:t>
            </a:r>
            <a:r>
              <a:rPr lang="ja-JP" altLang="en-US" sz="2800" dirty="0">
                <a:solidFill>
                  <a:srgbClr val="30A3B3"/>
                </a:solidFill>
              </a:rPr>
              <a:t> </a:t>
            </a:r>
            <a:r>
              <a:rPr lang="ja-JP" altLang="en-US" sz="2800" dirty="0"/>
              <a:t>ユーザー辞書登録推奨語句の一覧 </a:t>
            </a:r>
            <a:r>
              <a:rPr lang="en-US" altLang="ja-JP" sz="2800" dirty="0"/>
              <a:t>4/5</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75</a:t>
            </a:fld>
            <a:endParaRPr kumimoji="1" lang="ja-JP" altLang="en-US"/>
          </a:p>
        </p:txBody>
      </p:sp>
      <p:graphicFrame>
        <p:nvGraphicFramePr>
          <p:cNvPr id="5" name="表 2">
            <a:extLst>
              <a:ext uri="{FF2B5EF4-FFF2-40B4-BE49-F238E27FC236}">
                <a16:creationId xmlns:a16="http://schemas.microsoft.com/office/drawing/2014/main" id="{A261827C-03D5-41CD-9B1F-C104B88CBFA1}"/>
              </a:ext>
            </a:extLst>
          </p:cNvPr>
          <p:cNvGraphicFramePr>
            <a:graphicFrameLocks noGrp="1"/>
          </p:cNvGraphicFramePr>
          <p:nvPr>
            <p:extLst>
              <p:ext uri="{D42A27DB-BD31-4B8C-83A1-F6EECF244321}">
                <p14:modId xmlns:p14="http://schemas.microsoft.com/office/powerpoint/2010/main" val="1117527519"/>
              </p:ext>
            </p:extLst>
          </p:nvPr>
        </p:nvGraphicFramePr>
        <p:xfrm>
          <a:off x="8012430" y="2087087"/>
          <a:ext cx="8978899" cy="6111238"/>
        </p:xfrm>
        <a:graphic>
          <a:graphicData uri="http://schemas.openxmlformats.org/drawingml/2006/table">
            <a:tbl>
              <a:tblPr firstRow="1" bandRow="1">
                <a:tableStyleId>{69012ECD-51FC-41F1-AA8D-1B2483CD663E}</a:tableStyleId>
              </a:tblPr>
              <a:tblGrid>
                <a:gridCol w="2242820">
                  <a:extLst>
                    <a:ext uri="{9D8B030D-6E8A-4147-A177-3AD203B41FA5}">
                      <a16:colId xmlns:a16="http://schemas.microsoft.com/office/drawing/2014/main" val="1348410152"/>
                    </a:ext>
                  </a:extLst>
                </a:gridCol>
                <a:gridCol w="2225040">
                  <a:extLst>
                    <a:ext uri="{9D8B030D-6E8A-4147-A177-3AD203B41FA5}">
                      <a16:colId xmlns:a16="http://schemas.microsoft.com/office/drawing/2014/main" val="1350035811"/>
                    </a:ext>
                  </a:extLst>
                </a:gridCol>
                <a:gridCol w="2553350">
                  <a:extLst>
                    <a:ext uri="{9D8B030D-6E8A-4147-A177-3AD203B41FA5}">
                      <a16:colId xmlns:a16="http://schemas.microsoft.com/office/drawing/2014/main" val="3979307902"/>
                    </a:ext>
                  </a:extLst>
                </a:gridCol>
                <a:gridCol w="1957689">
                  <a:extLst>
                    <a:ext uri="{9D8B030D-6E8A-4147-A177-3AD203B41FA5}">
                      <a16:colId xmlns:a16="http://schemas.microsoft.com/office/drawing/2014/main" val="2969855267"/>
                    </a:ext>
                  </a:extLst>
                </a:gridCol>
              </a:tblGrid>
              <a:tr h="436517">
                <a:tc gridSpan="4">
                  <a:txBody>
                    <a:bodyPr/>
                    <a:lstStyle/>
                    <a:p>
                      <a:r>
                        <a:rPr kumimoji="1" lang="ja-JP" altLang="en-US" sz="2000" dirty="0">
                          <a:solidFill>
                            <a:srgbClr val="30A3B3"/>
                          </a:solidFill>
                        </a:rPr>
                        <a:t>英語（単語）</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000" dirty="0">
                        <a:solidFill>
                          <a:srgbClr val="30A3B3"/>
                        </a:solidFill>
                      </a:endParaRP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extLst>
                  <a:ext uri="{0D108BD9-81ED-4DB2-BD59-A6C34878D82A}">
                    <a16:rowId xmlns:a16="http://schemas.microsoft.com/office/drawing/2014/main" val="605361994"/>
                  </a:ext>
                </a:extLst>
              </a:tr>
              <a:tr h="436517">
                <a:tc>
                  <a:txBody>
                    <a:bodyPr/>
                    <a:lstStyle/>
                    <a:p>
                      <a:r>
                        <a:rPr kumimoji="1" lang="ja-JP" altLang="en-US" sz="2000" dirty="0">
                          <a:solidFill>
                            <a:schemeClr val="bg1"/>
                          </a:solidFill>
                        </a:rPr>
                        <a:t>語句</a:t>
                      </a:r>
                    </a:p>
                  </a:txBody>
                  <a:tcP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語句</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6517">
                <a:tc>
                  <a:txBody>
                    <a:bodyPr/>
                    <a:lstStyle/>
                    <a:p>
                      <a:pPr algn="l" fontAlgn="ctr"/>
                      <a:r>
                        <a:rPr lang="en-US" sz="2000" b="0" i="0" u="none" strike="noStrike" dirty="0">
                          <a:solidFill>
                            <a:srgbClr val="000000"/>
                          </a:solidFill>
                          <a:effectLst/>
                          <a:latin typeface="+mn-ea"/>
                          <a:ea typeface="+mn-ea"/>
                        </a:rPr>
                        <a:t>After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あふ</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mn-ea"/>
                          <a:ea typeface="+mn-ea"/>
                        </a:rPr>
                        <a:t>thickener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しっく</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6517">
                <a:tc>
                  <a:txBody>
                    <a:bodyPr/>
                    <a:lstStyle/>
                    <a:p>
                      <a:pPr algn="l" fontAlgn="ctr"/>
                      <a:r>
                        <a:rPr lang="en-US" sz="2000" b="0" i="0" u="none" strike="noStrike">
                          <a:solidFill>
                            <a:srgbClr val="000000"/>
                          </a:solidFill>
                          <a:effectLst/>
                          <a:latin typeface="+mn-ea"/>
                          <a:ea typeface="+mn-ea"/>
                        </a:rPr>
                        <a:t>after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あふ</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thickening unit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しっく</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6517">
                <a:tc>
                  <a:txBody>
                    <a:bodyPr/>
                    <a:lstStyle/>
                    <a:p>
                      <a:pPr algn="l" fontAlgn="ctr"/>
                      <a:r>
                        <a:rPr lang="en-US" sz="2000" b="0" i="0" u="none" strike="noStrike">
                          <a:solidFill>
                            <a:srgbClr val="000000"/>
                          </a:solidFill>
                          <a:effectLst/>
                          <a:latin typeface="+mn-ea"/>
                          <a:ea typeface="+mn-ea"/>
                        </a:rPr>
                        <a:t>understand</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あん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Sincerely,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しん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50526675"/>
                  </a:ext>
                </a:extLst>
              </a:tr>
              <a:tr h="436517">
                <a:tc>
                  <a:txBody>
                    <a:bodyPr/>
                    <a:lstStyle/>
                    <a:p>
                      <a:pPr algn="l" fontAlgn="ctr"/>
                      <a:r>
                        <a:rPr lang="en-US" sz="2000" b="0" i="0" u="none" strike="noStrike">
                          <a:solidFill>
                            <a:srgbClr val="000000"/>
                          </a:solidFill>
                          <a:effectLst/>
                          <a:latin typeface="+mn-ea"/>
                          <a:ea typeface="+mn-ea"/>
                        </a:rPr>
                        <a:t>English</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Japanese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じゃぱ</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5895567"/>
                  </a:ext>
                </a:extLst>
              </a:tr>
              <a:tr h="436517">
                <a:tc>
                  <a:txBody>
                    <a:bodyPr/>
                    <a:lstStyle/>
                    <a:p>
                      <a:pPr algn="l" fontAlgn="ctr"/>
                      <a:r>
                        <a:rPr lang="en-US" sz="2000" b="0" i="0" u="none" strike="noStrike">
                          <a:solidFill>
                            <a:srgbClr val="000000"/>
                          </a:solidFill>
                          <a:effectLst/>
                          <a:latin typeface="+mn-ea"/>
                          <a:ea typeface="+mn-ea"/>
                        </a:rPr>
                        <a:t>Inquiry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specification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すぺ</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6517">
                <a:tc>
                  <a:txBody>
                    <a:bodyPr/>
                    <a:lstStyle/>
                    <a:p>
                      <a:pPr algn="l" fontAlgn="ctr"/>
                      <a:r>
                        <a:rPr lang="en-US" sz="2000" b="0" i="0" u="none" strike="noStrike">
                          <a:solidFill>
                            <a:srgbClr val="000000"/>
                          </a:solidFill>
                          <a:effectLst/>
                          <a:latin typeface="+mn-ea"/>
                          <a:ea typeface="+mn-ea"/>
                        </a:rPr>
                        <a:t>inquiry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Specification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すぺ</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6517">
                <a:tc>
                  <a:txBody>
                    <a:bodyPr/>
                    <a:lstStyle/>
                    <a:p>
                      <a:pPr algn="l" fontAlgn="ctr"/>
                      <a:r>
                        <a:rPr lang="en-US" sz="2000" b="0" i="0" u="none" strike="noStrike">
                          <a:solidFill>
                            <a:srgbClr val="000000"/>
                          </a:solidFill>
                          <a:effectLst/>
                          <a:latin typeface="+mn-ea"/>
                          <a:ea typeface="+mn-ea"/>
                        </a:rPr>
                        <a:t>information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いんふぉ</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telephone conference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てれ</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6517">
                <a:tc>
                  <a:txBody>
                    <a:bodyPr/>
                    <a:lstStyle/>
                    <a:p>
                      <a:pPr algn="l" fontAlgn="ctr"/>
                      <a:r>
                        <a:rPr lang="en-US" sz="2000" b="0" i="0" u="none" strike="noStrike">
                          <a:solidFill>
                            <a:srgbClr val="000000"/>
                          </a:solidFill>
                          <a:effectLst/>
                          <a:latin typeface="+mn-ea"/>
                          <a:ea typeface="+mn-ea"/>
                        </a:rPr>
                        <a:t>customer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かす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distributor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でぃす</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6517">
                <a:tc>
                  <a:txBody>
                    <a:bodyPr/>
                    <a:lstStyle/>
                    <a:p>
                      <a:pPr algn="l" fontAlgn="ctr"/>
                      <a:r>
                        <a:rPr lang="en-US" sz="2000" b="0" i="0" u="none" strike="noStrike">
                          <a:solidFill>
                            <a:srgbClr val="000000"/>
                          </a:solidFill>
                          <a:effectLst/>
                          <a:latin typeface="+mn-ea"/>
                          <a:ea typeface="+mn-ea"/>
                        </a:rPr>
                        <a:t>Quotation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くお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Before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びふぉ</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36517">
                <a:tc>
                  <a:txBody>
                    <a:bodyPr/>
                    <a:lstStyle/>
                    <a:p>
                      <a:pPr algn="l" fontAlgn="ctr"/>
                      <a:r>
                        <a:rPr lang="en-US" sz="2000" b="0" i="0" u="none" strike="noStrike">
                          <a:solidFill>
                            <a:srgbClr val="000000"/>
                          </a:solidFill>
                          <a:effectLst/>
                          <a:latin typeface="+mn-ea"/>
                          <a:ea typeface="+mn-ea"/>
                        </a:rPr>
                        <a:t>quotation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くお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before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びふぉ</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36517">
                <a:tc>
                  <a:txBody>
                    <a:bodyPr/>
                    <a:lstStyle/>
                    <a:p>
                      <a:pPr algn="l" fontAlgn="ctr"/>
                      <a:r>
                        <a:rPr lang="en-US" sz="2000" b="0" i="0" u="none" strike="noStrike" dirty="0">
                          <a:solidFill>
                            <a:srgbClr val="000000"/>
                          </a:solidFill>
                          <a:effectLst/>
                          <a:latin typeface="+mn-ea"/>
                          <a:ea typeface="+mn-ea"/>
                        </a:rPr>
                        <a:t>conference call</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こん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mn-ea"/>
                          <a:ea typeface="+mn-ea"/>
                        </a:rPr>
                        <a:t>Please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ぷり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36517">
                <a:tc>
                  <a:txBody>
                    <a:bodyPr/>
                    <a:lstStyle/>
                    <a:p>
                      <a:pPr algn="l" fontAlgn="ctr"/>
                      <a:r>
                        <a:rPr lang="en-US" sz="2000" b="0" i="0" u="none" strike="noStrike" dirty="0">
                          <a:solidFill>
                            <a:srgbClr val="000000"/>
                          </a:solidFill>
                          <a:effectLst/>
                          <a:latin typeface="+mn-ea"/>
                          <a:ea typeface="+mn-ea"/>
                        </a:rPr>
                        <a:t>thickening</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しっく</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mn-ea"/>
                          <a:ea typeface="+mn-ea"/>
                        </a:rPr>
                        <a:t>manufacturing</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まにゅ</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44438687"/>
                  </a:ext>
                </a:extLst>
              </a:tr>
            </a:tbl>
          </a:graphicData>
        </a:graphic>
      </p:graphicFrame>
      <p:sp>
        <p:nvSpPr>
          <p:cNvPr id="7" name="テキスト ボックス 6">
            <a:extLst>
              <a:ext uri="{FF2B5EF4-FFF2-40B4-BE49-F238E27FC236}">
                <a16:creationId xmlns:a16="http://schemas.microsoft.com/office/drawing/2014/main" id="{F023C8A3-ECAA-46A8-9025-051DC7CA7958}"/>
              </a:ext>
            </a:extLst>
          </p:cNvPr>
          <p:cNvSpPr txBox="1"/>
          <p:nvPr/>
        </p:nvSpPr>
        <p:spPr>
          <a:xfrm>
            <a:off x="11247120" y="8551347"/>
            <a:ext cx="5547359" cy="369332"/>
          </a:xfrm>
          <a:prstGeom prst="rect">
            <a:avLst/>
          </a:prstGeom>
          <a:noFill/>
        </p:spPr>
        <p:txBody>
          <a:bodyPr wrap="square" rtlCol="0">
            <a:spAutoFit/>
          </a:bodyPr>
          <a:lstStyle/>
          <a:p>
            <a:pPr algn="r"/>
            <a:r>
              <a:rPr kumimoji="1" lang="en-US" altLang="ja-JP" dirty="0"/>
              <a:t>※</a:t>
            </a:r>
            <a:r>
              <a:rPr kumimoji="1" lang="ja-JP" altLang="en-US" dirty="0"/>
              <a:t>「読み」の五十音順で語句を記載しています</a:t>
            </a:r>
          </a:p>
        </p:txBody>
      </p:sp>
      <p:graphicFrame>
        <p:nvGraphicFramePr>
          <p:cNvPr id="8" name="表 2">
            <a:extLst>
              <a:ext uri="{FF2B5EF4-FFF2-40B4-BE49-F238E27FC236}">
                <a16:creationId xmlns:a16="http://schemas.microsoft.com/office/drawing/2014/main" id="{7CF48B92-493C-40AB-A907-B7DC12345BCC}"/>
              </a:ext>
            </a:extLst>
          </p:cNvPr>
          <p:cNvGraphicFramePr>
            <a:graphicFrameLocks noGrp="1"/>
          </p:cNvGraphicFramePr>
          <p:nvPr>
            <p:extLst>
              <p:ext uri="{D42A27DB-BD31-4B8C-83A1-F6EECF244321}">
                <p14:modId xmlns:p14="http://schemas.microsoft.com/office/powerpoint/2010/main" val="1589148827"/>
              </p:ext>
            </p:extLst>
          </p:nvPr>
        </p:nvGraphicFramePr>
        <p:xfrm>
          <a:off x="1144270" y="2085449"/>
          <a:ext cx="6650990" cy="7265487"/>
        </p:xfrm>
        <a:graphic>
          <a:graphicData uri="http://schemas.openxmlformats.org/drawingml/2006/table">
            <a:tbl>
              <a:tblPr firstRow="1" bandRow="1">
                <a:tableStyleId>{69012ECD-51FC-41F1-AA8D-1B2483CD663E}</a:tableStyleId>
              </a:tblPr>
              <a:tblGrid>
                <a:gridCol w="5274310">
                  <a:extLst>
                    <a:ext uri="{9D8B030D-6E8A-4147-A177-3AD203B41FA5}">
                      <a16:colId xmlns:a16="http://schemas.microsoft.com/office/drawing/2014/main" val="1348410152"/>
                    </a:ext>
                  </a:extLst>
                </a:gridCol>
                <a:gridCol w="1376680">
                  <a:extLst>
                    <a:ext uri="{9D8B030D-6E8A-4147-A177-3AD203B41FA5}">
                      <a16:colId xmlns:a16="http://schemas.microsoft.com/office/drawing/2014/main" val="1350035811"/>
                    </a:ext>
                  </a:extLst>
                </a:gridCol>
              </a:tblGrid>
              <a:tr h="436517">
                <a:tc gridSpan="2">
                  <a:txBody>
                    <a:bodyPr/>
                    <a:lstStyle/>
                    <a:p>
                      <a:r>
                        <a:rPr kumimoji="1" lang="ja-JP" altLang="en-US" sz="2000" dirty="0">
                          <a:solidFill>
                            <a:srgbClr val="30A3B3"/>
                          </a:solidFill>
                        </a:rPr>
                        <a:t>英語（文章）</a:t>
                      </a:r>
                    </a:p>
                  </a:txBody>
                  <a:tcP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36517">
                <a:tc>
                  <a:txBody>
                    <a:bodyPr/>
                    <a:lstStyle/>
                    <a:p>
                      <a:r>
                        <a:rPr kumimoji="1" lang="ja-JP" altLang="en-US" sz="2000" dirty="0">
                          <a:solidFill>
                            <a:schemeClr val="bg1"/>
                          </a:solidFill>
                        </a:rPr>
                        <a:t>語句</a:t>
                      </a:r>
                    </a:p>
                  </a:txBody>
                  <a:tcP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36517">
                <a:tc>
                  <a:txBody>
                    <a:bodyPr/>
                    <a:lstStyle/>
                    <a:p>
                      <a:pPr algn="l" fontAlgn="ctr"/>
                      <a:r>
                        <a:rPr lang="en-US" sz="2000" b="0" i="0" u="none" strike="noStrike" dirty="0">
                          <a:solidFill>
                            <a:srgbClr val="000000"/>
                          </a:solidFill>
                          <a:effectLst/>
                          <a:latin typeface="+mn-ea"/>
                          <a:ea typeface="+mn-ea"/>
                        </a:rPr>
                        <a:t>I would like to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あいう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36517">
                <a:tc>
                  <a:txBody>
                    <a:bodyPr/>
                    <a:lstStyle/>
                    <a:p>
                      <a:pPr algn="l" fontAlgn="ctr"/>
                      <a:r>
                        <a:rPr lang="en-US" sz="2000" b="0" i="0" u="none" strike="noStrike">
                          <a:solidFill>
                            <a:srgbClr val="000000"/>
                          </a:solidFill>
                          <a:effectLst/>
                          <a:latin typeface="+mn-ea"/>
                          <a:ea typeface="+mn-ea"/>
                        </a:rPr>
                        <a:t>If you have any questions, please feel free to ask me.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いふ</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36517">
                <a:tc>
                  <a:txBody>
                    <a:bodyPr/>
                    <a:lstStyle/>
                    <a:p>
                      <a:pPr algn="l" fontAlgn="ctr"/>
                      <a:r>
                        <a:rPr lang="en-US" sz="2000" b="0" i="0" u="none" strike="noStrike">
                          <a:solidFill>
                            <a:srgbClr val="000000"/>
                          </a:solidFill>
                          <a:effectLst/>
                          <a:latin typeface="+mn-ea"/>
                          <a:ea typeface="+mn-ea"/>
                        </a:rPr>
                        <a:t>Please contact me if there is any help that you need.</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いふ</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450526675"/>
                  </a:ext>
                </a:extLst>
              </a:tr>
              <a:tr h="436517">
                <a:tc>
                  <a:txBody>
                    <a:bodyPr/>
                    <a:lstStyle/>
                    <a:p>
                      <a:pPr algn="l" fontAlgn="ctr"/>
                      <a:r>
                        <a:rPr lang="en-US" sz="2000" b="0" i="0" u="none" strike="noStrike">
                          <a:solidFill>
                            <a:srgbClr val="000000"/>
                          </a:solidFill>
                          <a:effectLst/>
                          <a:latin typeface="+mn-ea"/>
                          <a:ea typeface="+mn-ea"/>
                        </a:rPr>
                        <a:t>Thank you.</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5895567"/>
                  </a:ext>
                </a:extLst>
              </a:tr>
              <a:tr h="436517">
                <a:tc>
                  <a:txBody>
                    <a:bodyPr/>
                    <a:lstStyle/>
                    <a:p>
                      <a:pPr algn="l" fontAlgn="ctr"/>
                      <a:r>
                        <a:rPr lang="en-US" sz="2000" b="0" i="0" u="none" strike="noStrike">
                          <a:solidFill>
                            <a:srgbClr val="000000"/>
                          </a:solidFill>
                          <a:effectLst/>
                          <a:latin typeface="+mn-ea"/>
                          <a:ea typeface="+mn-ea"/>
                        </a:rPr>
                        <a:t>Thank you so much.</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36517">
                <a:tc>
                  <a:txBody>
                    <a:bodyPr/>
                    <a:lstStyle/>
                    <a:p>
                      <a:pPr algn="l" fontAlgn="ctr"/>
                      <a:r>
                        <a:rPr lang="en-US" sz="2000" b="0" i="0" u="none" strike="noStrike">
                          <a:solidFill>
                            <a:srgbClr val="000000"/>
                          </a:solidFill>
                          <a:effectLst/>
                          <a:latin typeface="+mn-ea"/>
                          <a:ea typeface="+mn-ea"/>
                        </a:rPr>
                        <a:t>Thank you for your cooperation.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36517">
                <a:tc>
                  <a:txBody>
                    <a:bodyPr/>
                    <a:lstStyle/>
                    <a:p>
                      <a:pPr algn="l" fontAlgn="ctr"/>
                      <a:r>
                        <a:rPr lang="en-US" sz="2000" b="0" i="0" u="none" strike="noStrike">
                          <a:solidFill>
                            <a:srgbClr val="000000"/>
                          </a:solidFill>
                          <a:effectLst/>
                          <a:latin typeface="+mn-ea"/>
                          <a:ea typeface="+mn-ea"/>
                        </a:rPr>
                        <a:t>Thank you for your understanding and cooperation.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36517">
                <a:tc>
                  <a:txBody>
                    <a:bodyPr/>
                    <a:lstStyle/>
                    <a:p>
                      <a:pPr algn="l" fontAlgn="ctr"/>
                      <a:r>
                        <a:rPr lang="en-US" sz="2000" b="0" i="0" u="none" strike="noStrike">
                          <a:solidFill>
                            <a:srgbClr val="000000"/>
                          </a:solidFill>
                          <a:effectLst/>
                          <a:latin typeface="+mn-ea"/>
                          <a:ea typeface="+mn-ea"/>
                        </a:rPr>
                        <a:t>Thank you for your understanding.</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36517">
                <a:tc>
                  <a:txBody>
                    <a:bodyPr/>
                    <a:lstStyle/>
                    <a:p>
                      <a:pPr algn="l" fontAlgn="ctr"/>
                      <a:r>
                        <a:rPr lang="en-US" sz="2000" b="0" i="0" u="none" strike="noStrike">
                          <a:solidFill>
                            <a:srgbClr val="000000"/>
                          </a:solidFill>
                          <a:effectLst/>
                          <a:latin typeface="+mn-ea"/>
                          <a:ea typeface="+mn-ea"/>
                        </a:rPr>
                        <a:t>Thank you for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36517">
                <a:tc>
                  <a:txBody>
                    <a:bodyPr/>
                    <a:lstStyle/>
                    <a:p>
                      <a:pPr algn="l" fontAlgn="ctr"/>
                      <a:r>
                        <a:rPr lang="en-US" sz="2000" b="0" i="0" u="none" strike="noStrike">
                          <a:solidFill>
                            <a:srgbClr val="000000"/>
                          </a:solidFill>
                          <a:effectLst/>
                          <a:latin typeface="+mn-ea"/>
                          <a:ea typeface="+mn-ea"/>
                        </a:rPr>
                        <a:t>Thank you for your information.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642723428"/>
                  </a:ext>
                </a:extLst>
              </a:tr>
              <a:tr h="436517">
                <a:tc>
                  <a:txBody>
                    <a:bodyPr/>
                    <a:lstStyle/>
                    <a:p>
                      <a:pPr algn="l" fontAlgn="ctr"/>
                      <a:r>
                        <a:rPr lang="en-US" sz="2000" b="0" i="0" u="none" strike="noStrike">
                          <a:solidFill>
                            <a:srgbClr val="000000"/>
                          </a:solidFill>
                          <a:effectLst/>
                          <a:latin typeface="+mn-ea"/>
                          <a:ea typeface="+mn-ea"/>
                        </a:rPr>
                        <a:t>Thank you for your cooperation.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せん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657152292"/>
                  </a:ext>
                </a:extLst>
              </a:tr>
              <a:tr h="436517">
                <a:tc>
                  <a:txBody>
                    <a:bodyPr/>
                    <a:lstStyle/>
                    <a:p>
                      <a:pPr algn="l" fontAlgn="ctr"/>
                      <a:r>
                        <a:rPr lang="en-US" sz="2000" b="0" i="0" u="none" strike="noStrike">
                          <a:solidFill>
                            <a:srgbClr val="000000"/>
                          </a:solidFill>
                          <a:effectLst/>
                          <a:latin typeface="+mn-ea"/>
                          <a:ea typeface="+mn-ea"/>
                        </a:rPr>
                        <a:t>Thank you for your understanding and cooperation.</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せん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r h="436517">
                <a:tc>
                  <a:txBody>
                    <a:bodyPr/>
                    <a:lstStyle/>
                    <a:p>
                      <a:pPr algn="l" fontAlgn="ctr"/>
                      <a:r>
                        <a:rPr lang="en-US" sz="2000" b="0" i="0" u="none" strike="noStrike" dirty="0">
                          <a:solidFill>
                            <a:srgbClr val="000000"/>
                          </a:solidFill>
                          <a:effectLst/>
                          <a:latin typeface="+mn-ea"/>
                          <a:ea typeface="+mn-ea"/>
                        </a:rPr>
                        <a:t>Thank you for your understanding.</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せん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318874666"/>
                  </a:ext>
                </a:extLst>
              </a:tr>
            </a:tbl>
          </a:graphicData>
        </a:graphic>
      </p:graphicFrame>
    </p:spTree>
    <p:extLst>
      <p:ext uri="{BB962C8B-B14F-4D97-AF65-F5344CB8AC3E}">
        <p14:creationId xmlns:p14="http://schemas.microsoft.com/office/powerpoint/2010/main" val="33467533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solidFill>
                  <a:srgbClr val="30A3B3"/>
                </a:solidFill>
              </a:rPr>
              <a:t>参考　</a:t>
            </a:r>
            <a:r>
              <a:rPr lang="en-US" altLang="ja-JP" sz="2800" dirty="0">
                <a:solidFill>
                  <a:srgbClr val="30A3B3"/>
                </a:solidFill>
              </a:rPr>
              <a:t>4-2.</a:t>
            </a:r>
            <a:r>
              <a:rPr lang="ja-JP" altLang="en-US" sz="2800" dirty="0">
                <a:solidFill>
                  <a:srgbClr val="30A3B3"/>
                </a:solidFill>
              </a:rPr>
              <a:t> </a:t>
            </a:r>
            <a:r>
              <a:rPr lang="ja-JP" altLang="en-US" sz="2800" dirty="0"/>
              <a:t>ユーザー辞書登録推奨語句の一覧 </a:t>
            </a:r>
            <a:r>
              <a:rPr lang="en-US" altLang="ja-JP" sz="2800" dirty="0"/>
              <a:t>5/5</a:t>
            </a:r>
            <a:r>
              <a:rPr lang="ja-JP" altLang="en-US" sz="2800" dirty="0"/>
              <a:t>　</a:t>
            </a:r>
            <a:endParaRPr kumimoji="1" lang="ja-JP" altLang="en-US" sz="2800" dirty="0">
              <a:solidFill>
                <a:srgbClr val="30A3B3"/>
              </a:solidFill>
            </a:endParaRPr>
          </a:p>
        </p:txBody>
      </p:sp>
      <p:sp>
        <p:nvSpPr>
          <p:cNvPr id="12" name="スライド番号プレースホルダー 11"/>
          <p:cNvSpPr>
            <a:spLocks noGrp="1"/>
          </p:cNvSpPr>
          <p:nvPr>
            <p:ph type="sldNum" sz="quarter" idx="10"/>
          </p:nvPr>
        </p:nvSpPr>
        <p:spPr/>
        <p:txBody>
          <a:bodyPr/>
          <a:lstStyle/>
          <a:p>
            <a:fld id="{D28C7C6D-0F52-4FBA-8358-35C6083C2133}" type="slidenum">
              <a:rPr kumimoji="1" lang="ja-JP" altLang="en-US" smtClean="0"/>
              <a:pPr/>
              <a:t>76</a:t>
            </a:fld>
            <a:endParaRPr kumimoji="1" lang="ja-JP" altLang="en-US"/>
          </a:p>
        </p:txBody>
      </p:sp>
      <p:graphicFrame>
        <p:nvGraphicFramePr>
          <p:cNvPr id="5" name="表 2">
            <a:extLst>
              <a:ext uri="{FF2B5EF4-FFF2-40B4-BE49-F238E27FC236}">
                <a16:creationId xmlns:a16="http://schemas.microsoft.com/office/drawing/2014/main" id="{A261827C-03D5-41CD-9B1F-C104B88CBFA1}"/>
              </a:ext>
            </a:extLst>
          </p:cNvPr>
          <p:cNvGraphicFramePr>
            <a:graphicFrameLocks noGrp="1"/>
          </p:cNvGraphicFramePr>
          <p:nvPr>
            <p:extLst>
              <p:ext uri="{D42A27DB-BD31-4B8C-83A1-F6EECF244321}">
                <p14:modId xmlns:p14="http://schemas.microsoft.com/office/powerpoint/2010/main" val="3242473001"/>
              </p:ext>
            </p:extLst>
          </p:nvPr>
        </p:nvGraphicFramePr>
        <p:xfrm>
          <a:off x="4653467" y="2179320"/>
          <a:ext cx="3294380" cy="5897878"/>
        </p:xfrm>
        <a:graphic>
          <a:graphicData uri="http://schemas.openxmlformats.org/drawingml/2006/table">
            <a:tbl>
              <a:tblPr firstRow="1" bandRow="1">
                <a:tableStyleId>{69012ECD-51FC-41F1-AA8D-1B2483CD663E}</a:tableStyleId>
              </a:tblPr>
              <a:tblGrid>
                <a:gridCol w="1829791">
                  <a:extLst>
                    <a:ext uri="{9D8B030D-6E8A-4147-A177-3AD203B41FA5}">
                      <a16:colId xmlns:a16="http://schemas.microsoft.com/office/drawing/2014/main" val="1348410152"/>
                    </a:ext>
                  </a:extLst>
                </a:gridCol>
                <a:gridCol w="1464589">
                  <a:extLst>
                    <a:ext uri="{9D8B030D-6E8A-4147-A177-3AD203B41FA5}">
                      <a16:colId xmlns:a16="http://schemas.microsoft.com/office/drawing/2014/main" val="1350035811"/>
                    </a:ext>
                  </a:extLst>
                </a:gridCol>
              </a:tblGrid>
              <a:tr h="421277">
                <a:tc gridSpan="2">
                  <a:txBody>
                    <a:bodyPr/>
                    <a:lstStyle/>
                    <a:p>
                      <a:r>
                        <a:rPr kumimoji="1" lang="ja-JP" altLang="en-US" sz="2000" dirty="0">
                          <a:solidFill>
                            <a:srgbClr val="30A3B3"/>
                          </a:solidFill>
                          <a:latin typeface="+mn-ea"/>
                          <a:ea typeface="+mn-ea"/>
                        </a:rPr>
                        <a:t>月</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21277">
                <a:tc>
                  <a:txBody>
                    <a:bodyPr/>
                    <a:lstStyle/>
                    <a:p>
                      <a:r>
                        <a:rPr kumimoji="1" lang="ja-JP" altLang="en-US" sz="2000" dirty="0">
                          <a:solidFill>
                            <a:schemeClr val="bg1"/>
                          </a:solidFill>
                          <a:latin typeface="+mn-ea"/>
                          <a:ea typeface="+mn-ea"/>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latin typeface="+mn-ea"/>
                          <a:ea typeface="+mn-ea"/>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21277">
                <a:tc>
                  <a:txBody>
                    <a:bodyPr/>
                    <a:lstStyle/>
                    <a:p>
                      <a:pPr algn="l" fontAlgn="ctr"/>
                      <a:r>
                        <a:rPr lang="en-US" sz="2000" b="0" i="0" u="none" strike="noStrike" dirty="0">
                          <a:solidFill>
                            <a:srgbClr val="000000"/>
                          </a:solidFill>
                          <a:effectLst/>
                          <a:latin typeface="+mn-ea"/>
                          <a:ea typeface="+mn-ea"/>
                        </a:rPr>
                        <a:t>January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じゃ</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21277">
                <a:tc>
                  <a:txBody>
                    <a:bodyPr/>
                    <a:lstStyle/>
                    <a:p>
                      <a:pPr algn="l" fontAlgn="ctr"/>
                      <a:r>
                        <a:rPr lang="en-US" sz="2000" b="0" i="0" u="none" strike="noStrike">
                          <a:solidFill>
                            <a:srgbClr val="000000"/>
                          </a:solidFill>
                          <a:effectLst/>
                          <a:latin typeface="+mn-ea"/>
                          <a:ea typeface="+mn-ea"/>
                        </a:rPr>
                        <a:t>February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ふぇぶ</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01747038"/>
                  </a:ext>
                </a:extLst>
              </a:tr>
              <a:tr h="421277">
                <a:tc>
                  <a:txBody>
                    <a:bodyPr/>
                    <a:lstStyle/>
                    <a:p>
                      <a:pPr algn="l" fontAlgn="ctr"/>
                      <a:r>
                        <a:rPr lang="en-US" sz="2000" b="0" i="0" u="none" strike="noStrike">
                          <a:solidFill>
                            <a:srgbClr val="000000"/>
                          </a:solidFill>
                          <a:effectLst/>
                          <a:latin typeface="+mn-ea"/>
                          <a:ea typeface="+mn-ea"/>
                        </a:rPr>
                        <a:t>March</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まー</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21277">
                <a:tc>
                  <a:txBody>
                    <a:bodyPr/>
                    <a:lstStyle/>
                    <a:p>
                      <a:pPr algn="l" fontAlgn="ctr"/>
                      <a:r>
                        <a:rPr lang="en-US" sz="2000" b="0" i="0" u="none" strike="noStrike">
                          <a:solidFill>
                            <a:srgbClr val="000000"/>
                          </a:solidFill>
                          <a:effectLst/>
                          <a:latin typeface="+mn-ea"/>
                          <a:ea typeface="+mn-ea"/>
                        </a:rPr>
                        <a:t>April</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えい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21277">
                <a:tc>
                  <a:txBody>
                    <a:bodyPr/>
                    <a:lstStyle/>
                    <a:p>
                      <a:pPr algn="l" fontAlgn="ctr"/>
                      <a:r>
                        <a:rPr lang="en-US" sz="2000" b="0" i="0" u="none" strike="noStrike">
                          <a:solidFill>
                            <a:srgbClr val="000000"/>
                          </a:solidFill>
                          <a:effectLst/>
                          <a:latin typeface="+mn-ea"/>
                          <a:ea typeface="+mn-ea"/>
                        </a:rPr>
                        <a:t>May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めい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21277">
                <a:tc>
                  <a:txBody>
                    <a:bodyPr/>
                    <a:lstStyle/>
                    <a:p>
                      <a:pPr algn="l" fontAlgn="ctr"/>
                      <a:r>
                        <a:rPr lang="en-US" sz="2000" b="0" i="0" u="none" strike="noStrike">
                          <a:solidFill>
                            <a:srgbClr val="000000"/>
                          </a:solidFill>
                          <a:effectLst/>
                          <a:latin typeface="+mn-ea"/>
                          <a:ea typeface="+mn-ea"/>
                        </a:rPr>
                        <a:t>June</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21277">
                <a:tc>
                  <a:txBody>
                    <a:bodyPr/>
                    <a:lstStyle/>
                    <a:p>
                      <a:pPr algn="l" fontAlgn="ctr"/>
                      <a:r>
                        <a:rPr lang="en-US" sz="2000" b="0" i="0" u="none" strike="noStrike">
                          <a:solidFill>
                            <a:srgbClr val="000000"/>
                          </a:solidFill>
                          <a:effectLst/>
                          <a:latin typeface="+mn-ea"/>
                          <a:ea typeface="+mn-ea"/>
                        </a:rPr>
                        <a:t>July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じゅら</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21277">
                <a:tc>
                  <a:txBody>
                    <a:bodyPr/>
                    <a:lstStyle/>
                    <a:p>
                      <a:pPr algn="l" fontAlgn="ctr"/>
                      <a:r>
                        <a:rPr lang="en-US" sz="2000" b="0" i="0" u="none" strike="noStrike">
                          <a:solidFill>
                            <a:srgbClr val="000000"/>
                          </a:solidFill>
                          <a:effectLst/>
                          <a:latin typeface="+mn-ea"/>
                          <a:ea typeface="+mn-ea"/>
                        </a:rPr>
                        <a:t>August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おう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726598204"/>
                  </a:ext>
                </a:extLst>
              </a:tr>
              <a:tr h="421277">
                <a:tc>
                  <a:txBody>
                    <a:bodyPr/>
                    <a:lstStyle/>
                    <a:p>
                      <a:pPr algn="l" fontAlgn="ctr"/>
                      <a:r>
                        <a:rPr lang="en-US" sz="2000" b="0" i="0" u="none" strike="noStrike" dirty="0">
                          <a:solidFill>
                            <a:srgbClr val="000000"/>
                          </a:solidFill>
                          <a:effectLst/>
                          <a:latin typeface="+mn-ea"/>
                          <a:ea typeface="+mn-ea"/>
                        </a:rPr>
                        <a:t>November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のべん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46325995"/>
                  </a:ext>
                </a:extLst>
              </a:tr>
              <a:tr h="421277">
                <a:tc>
                  <a:txBody>
                    <a:bodyPr/>
                    <a:lstStyle/>
                    <a:p>
                      <a:pPr algn="l" fontAlgn="ctr"/>
                      <a:r>
                        <a:rPr lang="en-US" sz="2000" b="0" i="0" u="none" strike="noStrike">
                          <a:solidFill>
                            <a:srgbClr val="000000"/>
                          </a:solidFill>
                          <a:effectLst/>
                          <a:latin typeface="+mn-ea"/>
                          <a:ea typeface="+mn-ea"/>
                        </a:rPr>
                        <a:t>October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おくと</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407890805"/>
                  </a:ext>
                </a:extLst>
              </a:tr>
              <a:tr h="421277">
                <a:tc>
                  <a:txBody>
                    <a:bodyPr/>
                    <a:lstStyle/>
                    <a:p>
                      <a:pPr algn="l" fontAlgn="ctr"/>
                      <a:r>
                        <a:rPr lang="en-US" sz="2000" b="0" i="0" u="none" strike="noStrike">
                          <a:solidFill>
                            <a:srgbClr val="000000"/>
                          </a:solidFill>
                          <a:effectLst/>
                          <a:latin typeface="+mn-ea"/>
                          <a:ea typeface="+mn-ea"/>
                        </a:rPr>
                        <a:t>September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せぷ</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21277">
                <a:tc>
                  <a:txBody>
                    <a:bodyPr/>
                    <a:lstStyle/>
                    <a:p>
                      <a:pPr algn="l" fontAlgn="ctr"/>
                      <a:r>
                        <a:rPr lang="en-US" sz="2000" b="0" i="0" u="none" strike="noStrike">
                          <a:solidFill>
                            <a:srgbClr val="000000"/>
                          </a:solidFill>
                          <a:effectLst/>
                          <a:latin typeface="+mn-ea"/>
                          <a:ea typeface="+mn-ea"/>
                        </a:rPr>
                        <a:t>December</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でぃせ</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697370786"/>
                  </a:ext>
                </a:extLst>
              </a:tr>
            </a:tbl>
          </a:graphicData>
        </a:graphic>
      </p:graphicFrame>
      <p:graphicFrame>
        <p:nvGraphicFramePr>
          <p:cNvPr id="6" name="表 2">
            <a:extLst>
              <a:ext uri="{FF2B5EF4-FFF2-40B4-BE49-F238E27FC236}">
                <a16:creationId xmlns:a16="http://schemas.microsoft.com/office/drawing/2014/main" id="{BFBEF199-AE18-4612-841B-58C2FC6029A6}"/>
              </a:ext>
            </a:extLst>
          </p:cNvPr>
          <p:cNvGraphicFramePr>
            <a:graphicFrameLocks noGrp="1"/>
          </p:cNvGraphicFramePr>
          <p:nvPr>
            <p:extLst>
              <p:ext uri="{D42A27DB-BD31-4B8C-83A1-F6EECF244321}">
                <p14:modId xmlns:p14="http://schemas.microsoft.com/office/powerpoint/2010/main" val="4193072254"/>
              </p:ext>
            </p:extLst>
          </p:nvPr>
        </p:nvGraphicFramePr>
        <p:xfrm>
          <a:off x="8379834" y="2179320"/>
          <a:ext cx="3074720" cy="5476601"/>
        </p:xfrm>
        <a:graphic>
          <a:graphicData uri="http://schemas.openxmlformats.org/drawingml/2006/table">
            <a:tbl>
              <a:tblPr firstRow="1" bandRow="1">
                <a:tableStyleId>{69012ECD-51FC-41F1-AA8D-1B2483CD663E}</a:tableStyleId>
              </a:tblPr>
              <a:tblGrid>
                <a:gridCol w="1505000">
                  <a:extLst>
                    <a:ext uri="{9D8B030D-6E8A-4147-A177-3AD203B41FA5}">
                      <a16:colId xmlns:a16="http://schemas.microsoft.com/office/drawing/2014/main" val="1348410152"/>
                    </a:ext>
                  </a:extLst>
                </a:gridCol>
                <a:gridCol w="1569720">
                  <a:extLst>
                    <a:ext uri="{9D8B030D-6E8A-4147-A177-3AD203B41FA5}">
                      <a16:colId xmlns:a16="http://schemas.microsoft.com/office/drawing/2014/main" val="1350035811"/>
                    </a:ext>
                  </a:extLst>
                </a:gridCol>
              </a:tblGrid>
              <a:tr h="421277">
                <a:tc gridSpan="2">
                  <a:txBody>
                    <a:bodyPr/>
                    <a:lstStyle/>
                    <a:p>
                      <a:r>
                        <a:rPr kumimoji="1" lang="ja-JP" altLang="en-US" sz="2000" dirty="0">
                          <a:solidFill>
                            <a:srgbClr val="30A3B3"/>
                          </a:solidFill>
                        </a:rPr>
                        <a:t>数字</a:t>
                      </a: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21277">
                <a:tc>
                  <a:txBody>
                    <a:bodyPr/>
                    <a:lstStyle/>
                    <a:p>
                      <a:r>
                        <a:rPr kumimoji="1" lang="ja-JP" altLang="en-US" sz="2000" dirty="0">
                          <a:solidFill>
                            <a:schemeClr val="bg1"/>
                          </a:solidFill>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21277">
                <a:tc>
                  <a:txBody>
                    <a:bodyPr/>
                    <a:lstStyle/>
                    <a:p>
                      <a:pPr algn="l" fontAlgn="ctr"/>
                      <a:r>
                        <a:rPr lang="ja-JP" altLang="en-US" sz="2000" b="0" i="0" u="none" strike="noStrike" dirty="0">
                          <a:solidFill>
                            <a:srgbClr val="000000"/>
                          </a:solidFill>
                          <a:effectLst/>
                          <a:latin typeface="+mn-ea"/>
                          <a:ea typeface="+mn-ea"/>
                        </a:rPr>
                        <a:t> </a:t>
                      </a:r>
                      <a:r>
                        <a:rPr lang="en-US" altLang="ja-JP" sz="2000" b="0" i="0" u="none" strike="noStrike" dirty="0">
                          <a:solidFill>
                            <a:srgbClr val="000000"/>
                          </a:solidFill>
                          <a:effectLst/>
                          <a:latin typeface="+mn-ea"/>
                          <a:ea typeface="+mn-ea"/>
                        </a:rPr>
                        <a:t>(1)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いち</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21277">
                <a:tc>
                  <a:txBody>
                    <a:bodyPr/>
                    <a:lstStyle/>
                    <a:p>
                      <a:pPr algn="l" fontAlgn="ctr"/>
                      <a:r>
                        <a:rPr lang="en-US" altLang="ja-JP" sz="2000" b="0" i="0" u="none" strike="noStrike" dirty="0">
                          <a:solidFill>
                            <a:srgbClr val="000000"/>
                          </a:solidFill>
                          <a:effectLst/>
                          <a:latin typeface="+mn-ea"/>
                          <a:ea typeface="+mn-ea"/>
                        </a:rPr>
                        <a:t> (2)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に</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21277">
                <a:tc>
                  <a:txBody>
                    <a:bodyPr/>
                    <a:lstStyle/>
                    <a:p>
                      <a:pPr algn="l" fontAlgn="ctr"/>
                      <a:r>
                        <a:rPr lang="ja-JP" altLang="en-US" sz="2000" b="0" i="0" u="none" strike="noStrike" dirty="0">
                          <a:solidFill>
                            <a:srgbClr val="000000"/>
                          </a:solidFill>
                          <a:effectLst/>
                          <a:latin typeface="+mn-ea"/>
                          <a:ea typeface="+mn-ea"/>
                        </a:rPr>
                        <a:t> </a:t>
                      </a:r>
                      <a:r>
                        <a:rPr lang="en-US" altLang="ja-JP" sz="2000" b="0" i="0" u="none" strike="noStrike" dirty="0">
                          <a:solidFill>
                            <a:srgbClr val="000000"/>
                          </a:solidFill>
                          <a:effectLst/>
                          <a:latin typeface="+mn-ea"/>
                          <a:ea typeface="+mn-ea"/>
                        </a:rPr>
                        <a:t>(3)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さん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21277">
                <a:tc>
                  <a:txBody>
                    <a:bodyPr/>
                    <a:lstStyle/>
                    <a:p>
                      <a:pPr algn="l" fontAlgn="ctr"/>
                      <a:r>
                        <a:rPr lang="en-US" altLang="ja-JP" sz="2000" b="0" i="0" u="none" strike="noStrike" dirty="0">
                          <a:solidFill>
                            <a:srgbClr val="000000"/>
                          </a:solidFill>
                          <a:effectLst/>
                          <a:latin typeface="+mn-ea"/>
                          <a:ea typeface="+mn-ea"/>
                        </a:rPr>
                        <a:t> (4)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し</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21277">
                <a:tc>
                  <a:txBody>
                    <a:bodyPr/>
                    <a:lstStyle/>
                    <a:p>
                      <a:pPr algn="l" fontAlgn="ctr"/>
                      <a:r>
                        <a:rPr lang="en-US" altLang="ja-JP" sz="2000" b="0" i="0" u="none" strike="noStrike" dirty="0">
                          <a:solidFill>
                            <a:srgbClr val="000000"/>
                          </a:solidFill>
                          <a:effectLst/>
                          <a:latin typeface="+mn-ea"/>
                          <a:ea typeface="+mn-ea"/>
                        </a:rPr>
                        <a:t> (4)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よん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1369135"/>
                  </a:ext>
                </a:extLst>
              </a:tr>
              <a:tr h="421277">
                <a:tc>
                  <a:txBody>
                    <a:bodyPr/>
                    <a:lstStyle/>
                    <a:p>
                      <a:pPr algn="l" fontAlgn="ctr"/>
                      <a:r>
                        <a:rPr lang="en-US" altLang="ja-JP" sz="2000" b="0" i="0" u="none" strike="noStrike" dirty="0">
                          <a:solidFill>
                            <a:srgbClr val="000000"/>
                          </a:solidFill>
                          <a:effectLst/>
                          <a:latin typeface="+mn-ea"/>
                          <a:ea typeface="+mn-ea"/>
                        </a:rPr>
                        <a:t> (5)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ご</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71073698"/>
                  </a:ext>
                </a:extLst>
              </a:tr>
              <a:tr h="421277">
                <a:tc>
                  <a:txBody>
                    <a:bodyPr/>
                    <a:lstStyle/>
                    <a:p>
                      <a:pPr algn="l" fontAlgn="ctr"/>
                      <a:r>
                        <a:rPr lang="ja-JP" altLang="en-US" sz="2000" b="0" i="0" u="none" strike="noStrike" dirty="0">
                          <a:solidFill>
                            <a:srgbClr val="000000"/>
                          </a:solidFill>
                          <a:effectLst/>
                          <a:latin typeface="+mn-ea"/>
                          <a:ea typeface="+mn-ea"/>
                        </a:rPr>
                        <a:t> </a:t>
                      </a:r>
                      <a:r>
                        <a:rPr lang="en-US" altLang="ja-JP" sz="2000" b="0" i="0" u="none" strike="noStrike" dirty="0">
                          <a:solidFill>
                            <a:srgbClr val="000000"/>
                          </a:solidFill>
                          <a:effectLst/>
                          <a:latin typeface="+mn-ea"/>
                          <a:ea typeface="+mn-ea"/>
                        </a:rPr>
                        <a:t>(6)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ろく</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32596190"/>
                  </a:ext>
                </a:extLst>
              </a:tr>
              <a:tr h="421277">
                <a:tc>
                  <a:txBody>
                    <a:bodyPr/>
                    <a:lstStyle/>
                    <a:p>
                      <a:pPr algn="l" fontAlgn="ctr"/>
                      <a:r>
                        <a:rPr lang="en-US" altLang="ja-JP" sz="2000" b="0" i="0" u="none" strike="noStrike" dirty="0">
                          <a:solidFill>
                            <a:srgbClr val="000000"/>
                          </a:solidFill>
                          <a:effectLst/>
                          <a:latin typeface="+mn-ea"/>
                          <a:ea typeface="+mn-ea"/>
                        </a:rPr>
                        <a:t> (7)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なな</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861226244"/>
                  </a:ext>
                </a:extLst>
              </a:tr>
              <a:tr h="421277">
                <a:tc>
                  <a:txBody>
                    <a:bodyPr/>
                    <a:lstStyle/>
                    <a:p>
                      <a:pPr algn="l" fontAlgn="ctr"/>
                      <a:r>
                        <a:rPr lang="en-US" altLang="ja-JP" sz="2000" b="0" i="0" u="none" strike="noStrike" dirty="0">
                          <a:solidFill>
                            <a:srgbClr val="000000"/>
                          </a:solidFill>
                          <a:effectLst/>
                          <a:latin typeface="+mn-ea"/>
                          <a:ea typeface="+mn-ea"/>
                        </a:rPr>
                        <a:t> (7)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しち</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21277">
                <a:tc>
                  <a:txBody>
                    <a:bodyPr/>
                    <a:lstStyle/>
                    <a:p>
                      <a:pPr algn="l" fontAlgn="ctr"/>
                      <a:r>
                        <a:rPr lang="en-US" altLang="ja-JP" sz="2000" b="0" i="0" u="none" strike="noStrike" dirty="0">
                          <a:solidFill>
                            <a:srgbClr val="000000"/>
                          </a:solidFill>
                          <a:effectLst/>
                          <a:latin typeface="+mn-ea"/>
                          <a:ea typeface="+mn-ea"/>
                        </a:rPr>
                        <a:t> (8)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はち</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21277">
                <a:tc>
                  <a:txBody>
                    <a:bodyPr/>
                    <a:lstStyle/>
                    <a:p>
                      <a:pPr algn="l" fontAlgn="ctr"/>
                      <a:r>
                        <a:rPr lang="en-US" altLang="ja-JP" sz="2000" b="0" i="0" u="none" strike="noStrike" dirty="0">
                          <a:solidFill>
                            <a:srgbClr val="000000"/>
                          </a:solidFill>
                          <a:effectLst/>
                          <a:latin typeface="+mn-ea"/>
                          <a:ea typeface="+mn-ea"/>
                        </a:rPr>
                        <a:t> (9)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きゅう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082452231"/>
                  </a:ext>
                </a:extLst>
              </a:tr>
            </a:tbl>
          </a:graphicData>
        </a:graphic>
      </p:graphicFrame>
      <p:graphicFrame>
        <p:nvGraphicFramePr>
          <p:cNvPr id="7" name="表 2">
            <a:extLst>
              <a:ext uri="{FF2B5EF4-FFF2-40B4-BE49-F238E27FC236}">
                <a16:creationId xmlns:a16="http://schemas.microsoft.com/office/drawing/2014/main" id="{30E5AF9D-A14E-4959-BF4A-B1B2B51285A2}"/>
              </a:ext>
            </a:extLst>
          </p:cNvPr>
          <p:cNvGraphicFramePr>
            <a:graphicFrameLocks noGrp="1"/>
          </p:cNvGraphicFramePr>
          <p:nvPr>
            <p:extLst>
              <p:ext uri="{D42A27DB-BD31-4B8C-83A1-F6EECF244321}">
                <p14:modId xmlns:p14="http://schemas.microsoft.com/office/powerpoint/2010/main" val="2025612761"/>
              </p:ext>
            </p:extLst>
          </p:nvPr>
        </p:nvGraphicFramePr>
        <p:xfrm>
          <a:off x="927100" y="2179320"/>
          <a:ext cx="3294380" cy="3791493"/>
        </p:xfrm>
        <a:graphic>
          <a:graphicData uri="http://schemas.openxmlformats.org/drawingml/2006/table">
            <a:tbl>
              <a:tblPr firstRow="1" bandRow="1">
                <a:tableStyleId>{69012ECD-51FC-41F1-AA8D-1B2483CD663E}</a:tableStyleId>
              </a:tblPr>
              <a:tblGrid>
                <a:gridCol w="1280870">
                  <a:extLst>
                    <a:ext uri="{9D8B030D-6E8A-4147-A177-3AD203B41FA5}">
                      <a16:colId xmlns:a16="http://schemas.microsoft.com/office/drawing/2014/main" val="1348410152"/>
                    </a:ext>
                  </a:extLst>
                </a:gridCol>
                <a:gridCol w="2013510">
                  <a:extLst>
                    <a:ext uri="{9D8B030D-6E8A-4147-A177-3AD203B41FA5}">
                      <a16:colId xmlns:a16="http://schemas.microsoft.com/office/drawing/2014/main" val="1350035811"/>
                    </a:ext>
                  </a:extLst>
                </a:gridCol>
              </a:tblGrid>
              <a:tr h="421277">
                <a:tc gridSpan="2">
                  <a:txBody>
                    <a:bodyPr/>
                    <a:lstStyle/>
                    <a:p>
                      <a:r>
                        <a:rPr kumimoji="1" lang="ja-JP" altLang="en-US" sz="2000" dirty="0">
                          <a:solidFill>
                            <a:srgbClr val="30A3B3"/>
                          </a:solidFill>
                        </a:rPr>
                        <a:t>曜日（日本語）</a:t>
                      </a:r>
                      <a:endParaRPr kumimoji="1" lang="en-US" altLang="ja-JP" sz="2000" dirty="0">
                        <a:solidFill>
                          <a:srgbClr val="30A3B3"/>
                        </a:solidFill>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21277">
                <a:tc>
                  <a:txBody>
                    <a:bodyPr/>
                    <a:lstStyle/>
                    <a:p>
                      <a:r>
                        <a:rPr kumimoji="1" lang="ja-JP" altLang="en-US" sz="2000" dirty="0">
                          <a:solidFill>
                            <a:schemeClr val="bg1"/>
                          </a:solidFill>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21277">
                <a:tc>
                  <a:txBody>
                    <a:bodyPr/>
                    <a:lstStyle/>
                    <a:p>
                      <a:pPr algn="l" fontAlgn="ctr"/>
                      <a:r>
                        <a:rPr lang="ja-JP" altLang="en-US" sz="2000" b="0" i="0" u="none" strike="noStrike" dirty="0">
                          <a:solidFill>
                            <a:srgbClr val="000000"/>
                          </a:solidFill>
                          <a:effectLst/>
                          <a:latin typeface="+mn-ea"/>
                          <a:ea typeface="+mn-ea"/>
                        </a:rPr>
                        <a:t> </a:t>
                      </a:r>
                      <a:r>
                        <a:rPr lang="en-US" altLang="ja-JP" sz="2000" b="0" i="0" u="none" strike="noStrike" dirty="0">
                          <a:solidFill>
                            <a:srgbClr val="000000"/>
                          </a:solidFill>
                          <a:effectLst/>
                          <a:latin typeface="+mn-ea"/>
                          <a:ea typeface="+mn-ea"/>
                        </a:rPr>
                        <a:t>(</a:t>
                      </a:r>
                      <a:r>
                        <a:rPr lang="ja-JP" altLang="en-US" sz="2000" b="0" i="0" u="none" strike="noStrike" dirty="0">
                          <a:solidFill>
                            <a:srgbClr val="000000"/>
                          </a:solidFill>
                          <a:effectLst/>
                          <a:latin typeface="+mn-ea"/>
                          <a:ea typeface="+mn-ea"/>
                        </a:rPr>
                        <a:t>月</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げつ</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火</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かよ</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水</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すい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木</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もく</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金</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きん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土</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どよ</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21277">
                <a:tc>
                  <a:txBody>
                    <a:bodyPr/>
                    <a:lstStyle/>
                    <a:p>
                      <a:pPr algn="l" fontAlgn="ctr"/>
                      <a:r>
                        <a:rPr lang="en-US" altLang="ja-JP" sz="2000" b="0" i="0" u="none" strike="noStrike" dirty="0">
                          <a:solidFill>
                            <a:srgbClr val="000000"/>
                          </a:solidFill>
                          <a:effectLst/>
                          <a:latin typeface="+mn-ea"/>
                          <a:ea typeface="+mn-ea"/>
                        </a:rPr>
                        <a:t> (</a:t>
                      </a:r>
                      <a:r>
                        <a:rPr lang="ja-JP" altLang="en-US" sz="2000" b="0" i="0" u="none" strike="noStrike" dirty="0">
                          <a:solidFill>
                            <a:srgbClr val="000000"/>
                          </a:solidFill>
                          <a:effectLst/>
                          <a:latin typeface="+mn-ea"/>
                          <a:ea typeface="+mn-ea"/>
                        </a:rPr>
                        <a:t>日</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にち</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bl>
          </a:graphicData>
        </a:graphic>
      </p:graphicFrame>
      <p:graphicFrame>
        <p:nvGraphicFramePr>
          <p:cNvPr id="13" name="表 2">
            <a:extLst>
              <a:ext uri="{FF2B5EF4-FFF2-40B4-BE49-F238E27FC236}">
                <a16:creationId xmlns:a16="http://schemas.microsoft.com/office/drawing/2014/main" id="{DDB580B9-BCEC-4708-A015-9CC0E15F2E72}"/>
              </a:ext>
            </a:extLst>
          </p:cNvPr>
          <p:cNvGraphicFramePr>
            <a:graphicFrameLocks noGrp="1"/>
          </p:cNvGraphicFramePr>
          <p:nvPr>
            <p:extLst>
              <p:ext uri="{D42A27DB-BD31-4B8C-83A1-F6EECF244321}">
                <p14:modId xmlns:p14="http://schemas.microsoft.com/office/powerpoint/2010/main" val="3400216785"/>
              </p:ext>
            </p:extLst>
          </p:nvPr>
        </p:nvGraphicFramePr>
        <p:xfrm>
          <a:off x="927100" y="6103746"/>
          <a:ext cx="3294380" cy="3791493"/>
        </p:xfrm>
        <a:graphic>
          <a:graphicData uri="http://schemas.openxmlformats.org/drawingml/2006/table">
            <a:tbl>
              <a:tblPr firstRow="1" bandRow="1">
                <a:tableStyleId>{69012ECD-51FC-41F1-AA8D-1B2483CD663E}</a:tableStyleId>
              </a:tblPr>
              <a:tblGrid>
                <a:gridCol w="1280870">
                  <a:extLst>
                    <a:ext uri="{9D8B030D-6E8A-4147-A177-3AD203B41FA5}">
                      <a16:colId xmlns:a16="http://schemas.microsoft.com/office/drawing/2014/main" val="1348410152"/>
                    </a:ext>
                  </a:extLst>
                </a:gridCol>
                <a:gridCol w="2013510">
                  <a:extLst>
                    <a:ext uri="{9D8B030D-6E8A-4147-A177-3AD203B41FA5}">
                      <a16:colId xmlns:a16="http://schemas.microsoft.com/office/drawing/2014/main" val="1350035811"/>
                    </a:ext>
                  </a:extLst>
                </a:gridCol>
              </a:tblGrid>
              <a:tr h="421277">
                <a:tc gridSpan="2">
                  <a:txBody>
                    <a:bodyPr/>
                    <a:lstStyle/>
                    <a:p>
                      <a:r>
                        <a:rPr kumimoji="1" lang="ja-JP" altLang="en-US" sz="2000" dirty="0">
                          <a:solidFill>
                            <a:srgbClr val="30A3B3"/>
                          </a:solidFill>
                        </a:rPr>
                        <a:t>曜日（英語）</a:t>
                      </a:r>
                      <a:endParaRPr kumimoji="1" lang="en-US" altLang="ja-JP" sz="2000" dirty="0">
                        <a:solidFill>
                          <a:srgbClr val="30A3B3"/>
                        </a:solidFill>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21277">
                <a:tc>
                  <a:txBody>
                    <a:bodyPr/>
                    <a:lstStyle/>
                    <a:p>
                      <a:r>
                        <a:rPr kumimoji="1" lang="ja-JP" altLang="en-US" sz="2000" dirty="0">
                          <a:solidFill>
                            <a:schemeClr val="bg1"/>
                          </a:solidFill>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21277">
                <a:tc>
                  <a:txBody>
                    <a:bodyPr/>
                    <a:lstStyle/>
                    <a:p>
                      <a:pPr algn="l" fontAlgn="ctr"/>
                      <a:r>
                        <a:rPr lang="en-US" sz="2000" b="0" i="0" u="none" strike="noStrike" dirty="0">
                          <a:solidFill>
                            <a:srgbClr val="000000"/>
                          </a:solidFill>
                          <a:effectLst/>
                          <a:latin typeface="+mn-ea"/>
                          <a:ea typeface="+mn-ea"/>
                        </a:rPr>
                        <a:t>Monday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まんで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21277">
                <a:tc>
                  <a:txBody>
                    <a:bodyPr/>
                    <a:lstStyle/>
                    <a:p>
                      <a:pPr algn="l" fontAlgn="ctr"/>
                      <a:r>
                        <a:rPr lang="en-US" sz="2000" b="0" i="0" u="none" strike="noStrike">
                          <a:solidFill>
                            <a:srgbClr val="000000"/>
                          </a:solidFill>
                          <a:effectLst/>
                          <a:latin typeface="+mn-ea"/>
                          <a:ea typeface="+mn-ea"/>
                        </a:rPr>
                        <a:t>Tuesday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とうず</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21277">
                <a:tc>
                  <a:txBody>
                    <a:bodyPr/>
                    <a:lstStyle/>
                    <a:p>
                      <a:pPr algn="l" fontAlgn="ctr"/>
                      <a:r>
                        <a:rPr lang="en-US" sz="2000" b="0" i="0" u="none" strike="noStrike">
                          <a:solidFill>
                            <a:srgbClr val="000000"/>
                          </a:solidFill>
                          <a:effectLst/>
                          <a:latin typeface="+mn-ea"/>
                          <a:ea typeface="+mn-ea"/>
                        </a:rPr>
                        <a:t>Wednesday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うぇん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21277">
                <a:tc>
                  <a:txBody>
                    <a:bodyPr/>
                    <a:lstStyle/>
                    <a:p>
                      <a:pPr algn="l" fontAlgn="ctr"/>
                      <a:r>
                        <a:rPr lang="en-US" sz="2000" b="0" i="0" u="none" strike="noStrike">
                          <a:solidFill>
                            <a:srgbClr val="000000"/>
                          </a:solidFill>
                          <a:effectLst/>
                          <a:latin typeface="+mn-ea"/>
                          <a:ea typeface="+mn-ea"/>
                        </a:rPr>
                        <a:t>Thursday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さーず</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21277">
                <a:tc>
                  <a:txBody>
                    <a:bodyPr/>
                    <a:lstStyle/>
                    <a:p>
                      <a:pPr algn="l" fontAlgn="ctr"/>
                      <a:r>
                        <a:rPr lang="en-US" sz="2000" b="0" i="0" u="none" strike="noStrike">
                          <a:solidFill>
                            <a:srgbClr val="000000"/>
                          </a:solidFill>
                          <a:effectLst/>
                          <a:latin typeface="+mn-ea"/>
                          <a:ea typeface="+mn-ea"/>
                        </a:rPr>
                        <a:t>Friday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ふらい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21277">
                <a:tc>
                  <a:txBody>
                    <a:bodyPr/>
                    <a:lstStyle/>
                    <a:p>
                      <a:pPr algn="l" fontAlgn="ctr"/>
                      <a:r>
                        <a:rPr lang="en-US" sz="2000" b="0" i="0" u="none" strike="noStrike">
                          <a:solidFill>
                            <a:srgbClr val="000000"/>
                          </a:solidFill>
                          <a:effectLst/>
                          <a:latin typeface="+mn-ea"/>
                          <a:ea typeface="+mn-ea"/>
                        </a:rPr>
                        <a:t>Saturday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mn-ea"/>
                          <a:ea typeface="+mn-ea"/>
                        </a:rPr>
                        <a:t>さた</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21277">
                <a:tc>
                  <a:txBody>
                    <a:bodyPr/>
                    <a:lstStyle/>
                    <a:p>
                      <a:pPr algn="l" fontAlgn="ctr"/>
                      <a:r>
                        <a:rPr lang="en-US" sz="2000" b="0" i="0" u="none" strike="noStrike">
                          <a:solidFill>
                            <a:srgbClr val="000000"/>
                          </a:solidFill>
                          <a:effectLst/>
                          <a:latin typeface="+mn-ea"/>
                          <a:ea typeface="+mn-ea"/>
                        </a:rPr>
                        <a:t>Sunday</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さんで</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bl>
          </a:graphicData>
        </a:graphic>
      </p:graphicFrame>
      <p:graphicFrame>
        <p:nvGraphicFramePr>
          <p:cNvPr id="17" name="表 2">
            <a:extLst>
              <a:ext uri="{FF2B5EF4-FFF2-40B4-BE49-F238E27FC236}">
                <a16:creationId xmlns:a16="http://schemas.microsoft.com/office/drawing/2014/main" id="{B6D6F1AA-E738-4746-8B59-A913066B02DD}"/>
              </a:ext>
            </a:extLst>
          </p:cNvPr>
          <p:cNvGraphicFramePr>
            <a:graphicFrameLocks noGrp="1"/>
          </p:cNvGraphicFramePr>
          <p:nvPr>
            <p:extLst>
              <p:ext uri="{D42A27DB-BD31-4B8C-83A1-F6EECF244321}">
                <p14:modId xmlns:p14="http://schemas.microsoft.com/office/powerpoint/2010/main" val="2834178913"/>
              </p:ext>
            </p:extLst>
          </p:nvPr>
        </p:nvGraphicFramePr>
        <p:xfrm>
          <a:off x="11886540" y="2179320"/>
          <a:ext cx="4976520" cy="6740432"/>
        </p:xfrm>
        <a:graphic>
          <a:graphicData uri="http://schemas.openxmlformats.org/drawingml/2006/table">
            <a:tbl>
              <a:tblPr firstRow="1" bandRow="1">
                <a:tableStyleId>{69012ECD-51FC-41F1-AA8D-1B2483CD663E}</a:tableStyleId>
              </a:tblPr>
              <a:tblGrid>
                <a:gridCol w="2920323">
                  <a:extLst>
                    <a:ext uri="{9D8B030D-6E8A-4147-A177-3AD203B41FA5}">
                      <a16:colId xmlns:a16="http://schemas.microsoft.com/office/drawing/2014/main" val="1348410152"/>
                    </a:ext>
                  </a:extLst>
                </a:gridCol>
                <a:gridCol w="2056197">
                  <a:extLst>
                    <a:ext uri="{9D8B030D-6E8A-4147-A177-3AD203B41FA5}">
                      <a16:colId xmlns:a16="http://schemas.microsoft.com/office/drawing/2014/main" val="1350035811"/>
                    </a:ext>
                  </a:extLst>
                </a:gridCol>
              </a:tblGrid>
              <a:tr h="421277">
                <a:tc gridSpan="2">
                  <a:txBody>
                    <a:bodyPr/>
                    <a:lstStyle/>
                    <a:p>
                      <a:r>
                        <a:rPr kumimoji="1" lang="ja-JP" altLang="en-US" sz="2000" dirty="0">
                          <a:solidFill>
                            <a:srgbClr val="30A3B3"/>
                          </a:solidFill>
                        </a:rPr>
                        <a:t>その他</a:t>
                      </a:r>
                      <a:endParaRPr kumimoji="1" lang="en-US" altLang="ja-JP" sz="2000" dirty="0">
                        <a:solidFill>
                          <a:srgbClr val="30A3B3"/>
                        </a:solidFill>
                      </a:endParaRPr>
                    </a:p>
                  </a:txBody>
                  <a:tcPr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solidFill>
                      <a:schemeClr val="bg1"/>
                    </a:solidFill>
                  </a:tcPr>
                </a:tc>
                <a:tc hMerge="1">
                  <a:txBody>
                    <a:bodyPr/>
                    <a:lstStyle/>
                    <a:p>
                      <a:endParaRPr kumimoji="1" lang="ja-JP" altLang="en-US" sz="28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605361994"/>
                  </a:ext>
                </a:extLst>
              </a:tr>
              <a:tr h="421277">
                <a:tc>
                  <a:txBody>
                    <a:bodyPr/>
                    <a:lstStyle/>
                    <a:p>
                      <a:r>
                        <a:rPr kumimoji="1" lang="ja-JP" altLang="en-US" sz="2000" dirty="0">
                          <a:solidFill>
                            <a:schemeClr val="bg1"/>
                          </a:solidFill>
                        </a:rPr>
                        <a:t>語句</a:t>
                      </a:r>
                    </a:p>
                  </a:txBody>
                  <a:tcPr anchor="ctr">
                    <a:lnL w="12700" cap="flat" cmpd="sng" algn="ctr">
                      <a:solidFill>
                        <a:srgbClr val="30A3B3"/>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tc>
                  <a:txBody>
                    <a:bodyPr/>
                    <a:lstStyle/>
                    <a:p>
                      <a:r>
                        <a:rPr kumimoji="1" lang="ja-JP" altLang="en-US" sz="2000" dirty="0">
                          <a:solidFill>
                            <a:schemeClr val="bg1"/>
                          </a:solidFill>
                        </a:rPr>
                        <a:t>読み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A3B3"/>
                    </a:solidFill>
                  </a:tcPr>
                </a:tc>
                <a:extLst>
                  <a:ext uri="{0D108BD9-81ED-4DB2-BD59-A6C34878D82A}">
                    <a16:rowId xmlns:a16="http://schemas.microsoft.com/office/drawing/2014/main" val="1596159803"/>
                  </a:ext>
                </a:extLst>
              </a:tr>
              <a:tr h="421277">
                <a:tc>
                  <a:txBody>
                    <a:bodyPr/>
                    <a:lstStyle/>
                    <a:p>
                      <a:pPr algn="l" fontAlgn="ctr"/>
                      <a:r>
                        <a:rPr lang="ja-JP" altLang="en-US" sz="2000" b="0" i="0" u="none" strike="noStrike" dirty="0">
                          <a:solidFill>
                            <a:srgbClr val="000000"/>
                          </a:solidFill>
                          <a:effectLst/>
                          <a:latin typeface="+mn-ea"/>
                          <a:ea typeface="+mn-ea"/>
                        </a:rPr>
                        <a:t>格納先パス：</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かくの</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9454267"/>
                  </a:ext>
                </a:extLst>
              </a:tr>
              <a:tr h="421277">
                <a:tc>
                  <a:txBody>
                    <a:bodyPr/>
                    <a:lstStyle/>
                    <a:p>
                      <a:pPr algn="l" fontAlgn="ct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かっこ</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370811033"/>
                  </a:ext>
                </a:extLst>
              </a:tr>
              <a:tr h="421277">
                <a:tc>
                  <a:txBody>
                    <a:bodyPr/>
                    <a:lstStyle/>
                    <a:p>
                      <a:pPr algn="l" fontAlgn="ctr"/>
                      <a:r>
                        <a:rPr lang="ja-JP" altLang="en-US" sz="2000" b="0" i="0" u="none" strike="noStrike" dirty="0">
                          <a:solidFill>
                            <a:srgbClr val="000000"/>
                          </a:solidFill>
                          <a:effectLst/>
                          <a:latin typeface="+mn-ea"/>
                          <a:ea typeface="+mn-ea"/>
                        </a:rPr>
                        <a:t>（仮）</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かり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1658032"/>
                  </a:ext>
                </a:extLst>
              </a:tr>
              <a:tr h="421277">
                <a:tc>
                  <a:txBody>
                    <a:bodyPr/>
                    <a:lstStyle/>
                    <a:p>
                      <a:pPr algn="l" fontAlgn="ctr"/>
                      <a:r>
                        <a:rPr lang="en-US" altLang="ja-JP" sz="2000" b="0" i="0" u="none" strike="noStrike" dirty="0">
                          <a:solidFill>
                            <a:srgbClr val="000000"/>
                          </a:solidFill>
                          <a:effectLst/>
                          <a:latin typeface="+mn-ea"/>
                          <a:ea typeface="+mn-ea"/>
                        </a:rPr>
                        <a:t>(</a:t>
                      </a:r>
                      <a:r>
                        <a:rPr lang="ja-JP" altLang="en-US" sz="2000" b="0" i="0" u="none" strike="noStrike" dirty="0">
                          <a:solidFill>
                            <a:srgbClr val="000000"/>
                          </a:solidFill>
                          <a:effectLst/>
                          <a:latin typeface="+mn-ea"/>
                          <a:ea typeface="+mn-ea"/>
                        </a:rPr>
                        <a:t>仮</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かり</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73931115"/>
                  </a:ext>
                </a:extLst>
              </a:tr>
              <a:tr h="421277">
                <a:tc>
                  <a:txBody>
                    <a:bodyPr/>
                    <a:lstStyle/>
                    <a:p>
                      <a:pPr algn="l" fontAlgn="ctr"/>
                      <a:r>
                        <a:rPr lang="ja-JP" altLang="en-US" sz="2000" b="0" i="0" u="none" strike="noStrike" dirty="0">
                          <a:solidFill>
                            <a:srgbClr val="000000"/>
                          </a:solidFill>
                          <a:effectLst/>
                          <a:latin typeface="+mn-ea"/>
                          <a:ea typeface="+mn-ea"/>
                        </a:rPr>
                        <a:t>外胴</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がいどう</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547244323"/>
                  </a:ext>
                </a:extLst>
              </a:tr>
              <a:tr h="421277">
                <a:tc>
                  <a:txBody>
                    <a:bodyPr/>
                    <a:lstStyle/>
                    <a:p>
                      <a:pPr algn="l" fontAlgn="ctr"/>
                      <a:r>
                        <a:rPr lang="ja-JP" altLang="en-US" sz="2000" b="0" i="0" u="none" strike="noStrike" dirty="0">
                          <a:solidFill>
                            <a:srgbClr val="000000"/>
                          </a:solidFill>
                          <a:effectLst/>
                          <a:latin typeface="+mn-ea"/>
                          <a:ea typeface="+mn-ea"/>
                        </a:rPr>
                        <a:t>ファイル名：</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ふぁい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541369135"/>
                  </a:ext>
                </a:extLst>
              </a:tr>
              <a:tr h="421277">
                <a:tc>
                  <a:txBody>
                    <a:bodyPr/>
                    <a:lstStyle/>
                    <a:p>
                      <a:pPr algn="l" fontAlgn="ctr"/>
                      <a:r>
                        <a:rPr lang="ja-JP" altLang="en-US" sz="2000" b="0" i="0" u="none" strike="noStrike" dirty="0">
                          <a:solidFill>
                            <a:srgbClr val="000000"/>
                          </a:solidFill>
                          <a:effectLst/>
                          <a:latin typeface="+mn-ea"/>
                          <a:ea typeface="+mn-ea"/>
                        </a:rPr>
                        <a:t>　→　</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みぎ</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071073698"/>
                  </a:ext>
                </a:extLst>
              </a:tr>
              <a:tr h="421277">
                <a:tc>
                  <a:txBody>
                    <a:bodyPr/>
                    <a:lstStyle/>
                    <a:p>
                      <a:pPr algn="l" fontAlgn="ctr"/>
                      <a:r>
                        <a:rPr lang="ja-JP" altLang="en-US" sz="2000" b="0" i="0" u="none" strike="noStrike" dirty="0">
                          <a:solidFill>
                            <a:srgbClr val="000000"/>
                          </a:solidFill>
                          <a:effectLst/>
                          <a:latin typeface="+mn-ea"/>
                          <a:ea typeface="+mn-ea"/>
                        </a:rPr>
                        <a:t>持ち物：メモ</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もち</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232596190"/>
                  </a:ext>
                </a:extLst>
              </a:tr>
              <a:tr h="421277">
                <a:tc>
                  <a:txBody>
                    <a:bodyPr/>
                    <a:lstStyle/>
                    <a:p>
                      <a:pPr algn="l" fontAlgn="ctr"/>
                      <a:r>
                        <a:rPr lang="en-US" sz="2000" b="0" i="0" u="none" strike="noStrike" dirty="0">
                          <a:solidFill>
                            <a:srgbClr val="000000"/>
                          </a:solidFill>
                          <a:effectLst/>
                          <a:latin typeface="+mn-ea"/>
                          <a:ea typeface="+mn-ea"/>
                        </a:rPr>
                        <a:t>https://www.amcon.co.jp/</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ゆー</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861226244"/>
                  </a:ext>
                </a:extLst>
              </a:tr>
              <a:tr h="421277">
                <a:tc>
                  <a:txBody>
                    <a:bodyPr/>
                    <a:lstStyle/>
                    <a:p>
                      <a:pPr algn="l" fontAlgn="ctr"/>
                      <a:r>
                        <a:rPr lang="en-US" sz="2000" b="0" i="0" u="none" strike="noStrike" dirty="0">
                          <a:solidFill>
                            <a:srgbClr val="000000"/>
                          </a:solidFill>
                          <a:effectLst/>
                          <a:latin typeface="+mn-ea"/>
                          <a:ea typeface="+mn-ea"/>
                        </a:rPr>
                        <a:t>https://en.amcon.co.jp/</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ゆー</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910785783"/>
                  </a:ext>
                </a:extLst>
              </a:tr>
              <a:tr h="421277">
                <a:tc>
                  <a:txBody>
                    <a:bodyPr/>
                    <a:lstStyle/>
                    <a:p>
                      <a:pPr algn="l" fontAlgn="ctr"/>
                      <a:r>
                        <a:rPr lang="en-US" sz="2000" b="0" i="0" u="none" strike="noStrike" dirty="0" err="1">
                          <a:solidFill>
                            <a:srgbClr val="000000"/>
                          </a:solidFill>
                          <a:effectLst/>
                          <a:latin typeface="+mn-ea"/>
                          <a:ea typeface="+mn-ea"/>
                        </a:rPr>
                        <a:t>Lerning</a:t>
                      </a:r>
                      <a:r>
                        <a:rPr lang="en-US" sz="2000" b="0" i="0" u="none" strike="noStrike" dirty="0">
                          <a:solidFill>
                            <a:srgbClr val="000000"/>
                          </a:solidFill>
                          <a:effectLst/>
                          <a:latin typeface="+mn-ea"/>
                          <a:ea typeface="+mn-ea"/>
                        </a:rPr>
                        <a:t> Agency@</a:t>
                      </a:r>
                      <a:r>
                        <a:rPr lang="ja-JP" altLang="en-US" sz="2000" b="0" i="0" u="none" strike="noStrike" dirty="0">
                          <a:solidFill>
                            <a:srgbClr val="000000"/>
                          </a:solidFill>
                          <a:effectLst/>
                          <a:latin typeface="+mn-ea"/>
                          <a:ea typeface="+mn-ea"/>
                        </a:rPr>
                        <a:t>有楽町</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らー</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394757285"/>
                  </a:ext>
                </a:extLst>
              </a:tr>
              <a:tr h="421277">
                <a:tc>
                  <a:txBody>
                    <a:bodyPr/>
                    <a:lstStyle/>
                    <a:p>
                      <a:pPr algn="l" fontAlgn="ctr"/>
                      <a:r>
                        <a:rPr lang="en-US" altLang="ja-JP" sz="2000" b="0" i="0" u="none" strike="noStrike">
                          <a:solidFill>
                            <a:srgbClr val="000000"/>
                          </a:solidFill>
                          <a:effectLst/>
                          <a:latin typeface="+mn-ea"/>
                          <a:ea typeface="+mn-ea"/>
                        </a:rPr>
                        <a:t>(9:15</a:t>
                      </a:r>
                      <a:r>
                        <a:rPr lang="ja-JP" altLang="en-US" sz="2000" b="0" i="0" u="none" strike="noStrike">
                          <a:solidFill>
                            <a:srgbClr val="000000"/>
                          </a:solidFill>
                          <a:effectLst/>
                          <a:latin typeface="+mn-ea"/>
                          <a:ea typeface="+mn-ea"/>
                        </a:rPr>
                        <a:t>～</a:t>
                      </a:r>
                      <a:r>
                        <a:rPr lang="en-US" altLang="ja-JP" sz="2000" b="0" i="0" u="none" strike="noStrike">
                          <a:solidFill>
                            <a:srgbClr val="000000"/>
                          </a:solidFill>
                          <a:effectLst/>
                          <a:latin typeface="+mn-ea"/>
                          <a:ea typeface="+mn-ea"/>
                        </a:rPr>
                        <a:t>)</a:t>
                      </a:r>
                      <a:r>
                        <a:rPr lang="ja-JP" altLang="en-US" sz="2000" b="0" i="0" u="none" strike="noStrike">
                          <a:solidFill>
                            <a:srgbClr val="000000"/>
                          </a:solidFill>
                          <a:effectLst/>
                          <a:latin typeface="+mn-ea"/>
                          <a:ea typeface="+mn-ea"/>
                        </a:rPr>
                        <a:t>連絡会</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れんらくかい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1082452231"/>
                  </a:ext>
                </a:extLst>
              </a:tr>
              <a:tr h="421277">
                <a:tc>
                  <a:txBody>
                    <a:bodyPr/>
                    <a:lstStyle/>
                    <a:p>
                      <a:pPr algn="l" fontAlgn="ctr"/>
                      <a:r>
                        <a:rPr lang="en-US" altLang="ja-JP" sz="2000" b="0" i="0" u="none" strike="noStrike">
                          <a:solidFill>
                            <a:srgbClr val="000000"/>
                          </a:solidFill>
                          <a:effectLst/>
                          <a:latin typeface="+mn-ea"/>
                          <a:ea typeface="+mn-ea"/>
                        </a:rPr>
                        <a:t>(9:15</a:t>
                      </a:r>
                      <a:r>
                        <a:rPr lang="ja-JP" altLang="en-US" sz="2000" b="0" i="0" u="none" strike="noStrike">
                          <a:solidFill>
                            <a:srgbClr val="000000"/>
                          </a:solidFill>
                          <a:effectLst/>
                          <a:latin typeface="+mn-ea"/>
                          <a:ea typeface="+mn-ea"/>
                        </a:rPr>
                        <a:t>～</a:t>
                      </a:r>
                      <a:r>
                        <a:rPr lang="en-US" altLang="ja-JP" sz="2000" b="0" i="0" u="none" strike="noStrike">
                          <a:solidFill>
                            <a:srgbClr val="000000"/>
                          </a:solidFill>
                          <a:effectLst/>
                          <a:latin typeface="+mn-ea"/>
                          <a:ea typeface="+mn-ea"/>
                        </a:rPr>
                        <a:t>)</a:t>
                      </a:r>
                      <a:r>
                        <a:rPr lang="ja-JP" altLang="en-US" sz="2000" b="0" i="0" u="none" strike="noStrike">
                          <a:solidFill>
                            <a:srgbClr val="000000"/>
                          </a:solidFill>
                          <a:effectLst/>
                          <a:latin typeface="+mn-ea"/>
                          <a:ea typeface="+mn-ea"/>
                        </a:rPr>
                        <a:t>連絡会</a:t>
                      </a:r>
                      <a:r>
                        <a:rPr lang="en-US" altLang="ja-JP" sz="2000" b="0" i="0" u="none" strike="noStrike">
                          <a:solidFill>
                            <a:srgbClr val="000000"/>
                          </a:solidFill>
                          <a:effectLst/>
                          <a:latin typeface="+mn-ea"/>
                          <a:ea typeface="+mn-ea"/>
                        </a:rPr>
                        <a:t>@</a:t>
                      </a:r>
                      <a:r>
                        <a:rPr lang="ja-JP" altLang="en-US" sz="2000" b="0" i="0" u="none" strike="noStrike">
                          <a:solidFill>
                            <a:srgbClr val="000000"/>
                          </a:solidFill>
                          <a:effectLst/>
                          <a:latin typeface="+mn-ea"/>
                          <a:ea typeface="+mn-ea"/>
                        </a:rPr>
                        <a:t>自席</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れんらくかい</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272781721"/>
                  </a:ext>
                </a:extLst>
              </a:tr>
              <a:tr h="421277">
                <a:tc>
                  <a:txBody>
                    <a:bodyPr/>
                    <a:lstStyle/>
                    <a:p>
                      <a:pPr algn="l" fontAlgn="ctr"/>
                      <a:r>
                        <a:rPr lang="en-US" altLang="ja-JP" sz="2000" b="0" i="0" u="none" strike="noStrike" dirty="0">
                          <a:solidFill>
                            <a:srgbClr val="000000"/>
                          </a:solidFill>
                          <a:effectLst/>
                          <a:latin typeface="+mn-ea"/>
                          <a:ea typeface="+mn-ea"/>
                        </a:rPr>
                        <a:t>(</a:t>
                      </a:r>
                      <a:r>
                        <a:rPr lang="ja-JP" altLang="en-US" sz="2000" b="0" i="0" u="none" strike="noStrike" dirty="0">
                          <a:solidFill>
                            <a:srgbClr val="000000"/>
                          </a:solidFill>
                          <a:effectLst/>
                          <a:latin typeface="+mn-ea"/>
                          <a:ea typeface="+mn-ea"/>
                        </a:rPr>
                        <a:t>笑</a:t>
                      </a:r>
                      <a:r>
                        <a:rPr lang="en-US" altLang="ja-JP" sz="2000" b="0" i="0" u="none" strike="noStrike" dirty="0">
                          <a:solidFill>
                            <a:srgbClr val="000000"/>
                          </a:solidFill>
                          <a:effectLst/>
                          <a:latin typeface="+mn-ea"/>
                          <a:ea typeface="+mn-ea"/>
                        </a:rPr>
                        <a:t>)</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わら</a:t>
                      </a:r>
                    </a:p>
                  </a:txBody>
                  <a:tcPr marL="6350" marR="6350" marT="6350" marB="0" anchor="ctr">
                    <a:lnL w="12700" cap="flat" cmpd="sng" algn="ctr">
                      <a:solidFill>
                        <a:srgbClr val="30A3B3"/>
                      </a:solidFill>
                      <a:prstDash val="solid"/>
                      <a:round/>
                      <a:headEnd type="none" w="med" len="med"/>
                      <a:tailEnd type="none" w="med" len="med"/>
                    </a:lnL>
                    <a:lnR w="12700" cap="flat" cmpd="sng" algn="ctr">
                      <a:solidFill>
                        <a:srgbClr val="30A3B3"/>
                      </a:solidFill>
                      <a:prstDash val="solid"/>
                      <a:round/>
                      <a:headEnd type="none" w="med" len="med"/>
                      <a:tailEnd type="none" w="med" len="med"/>
                    </a:lnR>
                    <a:lnT w="12700" cap="flat" cmpd="sng" algn="ctr">
                      <a:solidFill>
                        <a:srgbClr val="30A3B3"/>
                      </a:solidFill>
                      <a:prstDash val="solid"/>
                      <a:round/>
                      <a:headEnd type="none" w="med" len="med"/>
                      <a:tailEnd type="none" w="med" len="med"/>
                    </a:lnT>
                    <a:lnB w="12700" cap="flat" cmpd="sng" algn="ctr">
                      <a:solidFill>
                        <a:srgbClr val="30A3B3"/>
                      </a:solidFill>
                      <a:prstDash val="solid"/>
                      <a:round/>
                      <a:headEnd type="none" w="med" len="med"/>
                      <a:tailEnd type="none" w="med" len="med"/>
                    </a:lnB>
                  </a:tcPr>
                </a:tc>
                <a:extLst>
                  <a:ext uri="{0D108BD9-81ED-4DB2-BD59-A6C34878D82A}">
                    <a16:rowId xmlns:a16="http://schemas.microsoft.com/office/drawing/2014/main" val="2480373165"/>
                  </a:ext>
                </a:extLst>
              </a:tr>
            </a:tbl>
          </a:graphicData>
        </a:graphic>
      </p:graphicFrame>
      <p:sp>
        <p:nvSpPr>
          <p:cNvPr id="18" name="テキスト ボックス 17">
            <a:extLst>
              <a:ext uri="{FF2B5EF4-FFF2-40B4-BE49-F238E27FC236}">
                <a16:creationId xmlns:a16="http://schemas.microsoft.com/office/drawing/2014/main" id="{B80D8E4F-BF25-4349-84C1-10D1989CDFA0}"/>
              </a:ext>
            </a:extLst>
          </p:cNvPr>
          <p:cNvSpPr txBox="1"/>
          <p:nvPr/>
        </p:nvSpPr>
        <p:spPr>
          <a:xfrm>
            <a:off x="11886540" y="8975624"/>
            <a:ext cx="7016775" cy="646331"/>
          </a:xfrm>
          <a:prstGeom prst="rect">
            <a:avLst/>
          </a:prstGeom>
          <a:noFill/>
        </p:spPr>
        <p:txBody>
          <a:bodyPr wrap="square" rtlCol="0">
            <a:spAutoFit/>
          </a:bodyPr>
          <a:lstStyle/>
          <a:p>
            <a:r>
              <a:rPr kumimoji="1" lang="en-US" altLang="ja-JP" dirty="0"/>
              <a:t>※</a:t>
            </a:r>
            <a:r>
              <a:rPr kumimoji="1" lang="ja-JP" altLang="en-US" dirty="0"/>
              <a:t>「その他」のみ</a:t>
            </a:r>
            <a:endParaRPr kumimoji="1" lang="en-US" altLang="ja-JP" dirty="0"/>
          </a:p>
          <a:p>
            <a:r>
              <a:rPr kumimoji="1" lang="ja-JP" altLang="en-US" dirty="0"/>
              <a:t>「読み」の五十音順で語句を記載しています</a:t>
            </a:r>
          </a:p>
        </p:txBody>
      </p:sp>
    </p:spTree>
    <p:extLst>
      <p:ext uri="{BB962C8B-B14F-4D97-AF65-F5344CB8AC3E}">
        <p14:creationId xmlns:p14="http://schemas.microsoft.com/office/powerpoint/2010/main" val="41278799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normAutofit/>
          </a:bodyPr>
          <a:lstStyle/>
          <a:p>
            <a:pPr marL="914400" indent="-914400">
              <a:buFont typeface="+mj-lt"/>
              <a:buAutoNum type="arabicPeriod" startAt="4"/>
            </a:pPr>
            <a:r>
              <a:rPr lang="ja-JP" altLang="en-US" dirty="0"/>
              <a:t>参考</a:t>
            </a:r>
            <a:endParaRPr kumimoji="1" lang="ja-JP" altLang="en-US"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77</a:t>
            </a:fld>
            <a:endParaRPr kumimoji="1" lang="ja-JP" altLang="en-US"/>
          </a:p>
        </p:txBody>
      </p:sp>
      <p:sp>
        <p:nvSpPr>
          <p:cNvPr id="10" name="テキスト プレースホルダー 9"/>
          <p:cNvSpPr>
            <a:spLocks noGrp="1"/>
          </p:cNvSpPr>
          <p:nvPr>
            <p:ph type="body" sz="quarter" idx="12"/>
          </p:nvPr>
        </p:nvSpPr>
        <p:spPr/>
        <p:txBody>
          <a:bodyPr/>
          <a:lstStyle/>
          <a:p>
            <a:r>
              <a:rPr lang="en-US" altLang="ja-JP" dirty="0">
                <a:solidFill>
                  <a:srgbClr val="CECECE"/>
                </a:solidFill>
              </a:rPr>
              <a:t>4</a:t>
            </a:r>
            <a:r>
              <a:rPr kumimoji="1" lang="en-US" altLang="ja-JP" sz="2800" dirty="0">
                <a:solidFill>
                  <a:srgbClr val="CECECE"/>
                </a:solidFill>
              </a:rPr>
              <a:t>-1.</a:t>
            </a:r>
            <a:r>
              <a:rPr kumimoji="1" lang="ja-JP" altLang="en-US" sz="2800" dirty="0">
                <a:solidFill>
                  <a:srgbClr val="CECECE"/>
                </a:solidFill>
              </a:rPr>
              <a:t> 重要なショートカットキーの一覧</a:t>
            </a:r>
            <a:endParaRPr kumimoji="1" lang="en-US" altLang="ja-JP" sz="2800" dirty="0">
              <a:solidFill>
                <a:srgbClr val="CECECE"/>
              </a:solidFill>
            </a:endParaRPr>
          </a:p>
          <a:p>
            <a:r>
              <a:rPr lang="en-US" altLang="ja-JP" dirty="0">
                <a:solidFill>
                  <a:srgbClr val="CECECE"/>
                </a:solidFill>
              </a:rPr>
              <a:t>4</a:t>
            </a:r>
            <a:r>
              <a:rPr kumimoji="1" lang="en-US" altLang="ja-JP" sz="2800" dirty="0">
                <a:solidFill>
                  <a:srgbClr val="CECECE"/>
                </a:solidFill>
              </a:rPr>
              <a:t>-2.</a:t>
            </a:r>
            <a:r>
              <a:rPr lang="ja-JP" altLang="en-US" dirty="0">
                <a:solidFill>
                  <a:srgbClr val="CECECE"/>
                </a:solidFill>
              </a:rPr>
              <a:t>ユーザー辞書登録推奨語句の一覧 </a:t>
            </a:r>
            <a:endParaRPr lang="en-US" altLang="ja-JP" dirty="0">
              <a:solidFill>
                <a:srgbClr val="CECECE"/>
              </a:solidFill>
            </a:endParaRPr>
          </a:p>
          <a:p>
            <a:r>
              <a:rPr kumimoji="1" lang="en-US" altLang="ja-JP" sz="2800" dirty="0">
                <a:solidFill>
                  <a:srgbClr val="5F5F5F"/>
                </a:solidFill>
              </a:rPr>
              <a:t>4-3. </a:t>
            </a:r>
            <a:r>
              <a:rPr kumimoji="1" lang="ja-JP" altLang="en-US" sz="2800" dirty="0">
                <a:solidFill>
                  <a:srgbClr val="5F5F5F"/>
                </a:solidFill>
              </a:rPr>
              <a:t>推薦図書</a:t>
            </a:r>
            <a:endParaRPr kumimoji="1" lang="en-US" altLang="ja-JP" sz="2800" dirty="0">
              <a:solidFill>
                <a:srgbClr val="5F5F5F"/>
              </a:solidFill>
            </a:endParaRPr>
          </a:p>
        </p:txBody>
      </p:sp>
    </p:spTree>
    <p:extLst>
      <p:ext uri="{BB962C8B-B14F-4D97-AF65-F5344CB8AC3E}">
        <p14:creationId xmlns:p14="http://schemas.microsoft.com/office/powerpoint/2010/main" val="34256166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pPr marL="914400" indent="-914400">
              <a:buFont typeface="+mj-lt"/>
              <a:buAutoNum type="arabicPeriod" startAt="4"/>
            </a:pPr>
            <a:r>
              <a:rPr kumimoji="1" lang="ja-JP" altLang="en-US" dirty="0"/>
              <a:t>参考　</a:t>
            </a:r>
            <a:r>
              <a:rPr kumimoji="1" lang="en-US" altLang="ja-JP" sz="2800" dirty="0"/>
              <a:t>4-3. </a:t>
            </a:r>
            <a:r>
              <a:rPr kumimoji="1" lang="ja-JP" altLang="en-US" sz="2800" dirty="0"/>
              <a:t>推薦図書 </a:t>
            </a:r>
            <a:r>
              <a:rPr kumimoji="1" lang="en-US" altLang="ja-JP" sz="2800" dirty="0"/>
              <a:t>1/2</a:t>
            </a:r>
            <a:endParaRPr kumimoji="1" lang="ja-JP" altLang="en-US" sz="2800"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78</a:t>
            </a:fld>
            <a:endParaRPr kumimoji="1" lang="ja-JP" altLang="en-US"/>
          </a:p>
        </p:txBody>
      </p:sp>
      <p:sp>
        <p:nvSpPr>
          <p:cNvPr id="7" name="テキスト プレースホルダー 6"/>
          <p:cNvSpPr>
            <a:spLocks noGrp="1"/>
          </p:cNvSpPr>
          <p:nvPr>
            <p:ph type="body" sz="quarter" idx="12"/>
          </p:nvPr>
        </p:nvSpPr>
        <p:spPr>
          <a:xfrm>
            <a:off x="7231380" y="1549400"/>
            <a:ext cx="13030200" cy="8072438"/>
          </a:xfrm>
        </p:spPr>
        <p:txBody>
          <a:bodyPr/>
          <a:lstStyle/>
          <a:p>
            <a:r>
              <a:rPr kumimoji="1" lang="ja-JP" altLang="en-US" dirty="0"/>
              <a:t>ゼロ秒思考 </a:t>
            </a:r>
            <a:r>
              <a:rPr kumimoji="1" lang="en-US" altLang="ja-JP" dirty="0"/>
              <a:t>[</a:t>
            </a:r>
            <a:r>
              <a:rPr kumimoji="1" lang="ja-JP" altLang="en-US" dirty="0"/>
              <a:t>行動編</a:t>
            </a:r>
            <a:r>
              <a:rPr kumimoji="1" lang="en-US" altLang="ja-JP" dirty="0"/>
              <a:t>]―</a:t>
            </a:r>
            <a:r>
              <a:rPr kumimoji="1" lang="ja-JP" altLang="en-US" dirty="0"/>
              <a:t>即断即決、即実行のトレーニング</a:t>
            </a:r>
            <a:endParaRPr kumimoji="1" lang="en-US" altLang="ja-JP" dirty="0"/>
          </a:p>
          <a:p>
            <a:r>
              <a:rPr kumimoji="1" lang="en-US" altLang="ja-JP" dirty="0"/>
              <a:t>2016/1/16  </a:t>
            </a:r>
            <a:r>
              <a:rPr kumimoji="1" lang="ja-JP" altLang="en-US" dirty="0"/>
              <a:t>赤羽 雄二 </a:t>
            </a:r>
            <a:r>
              <a:rPr kumimoji="1" lang="en-US" altLang="ja-JP" dirty="0"/>
              <a:t>(</a:t>
            </a:r>
            <a:r>
              <a:rPr kumimoji="1" lang="ja-JP" altLang="en-US" dirty="0"/>
              <a:t>著</a:t>
            </a:r>
            <a:r>
              <a:rPr kumimoji="1" lang="en-US" altLang="ja-JP" dirty="0"/>
              <a:t>)</a:t>
            </a:r>
          </a:p>
          <a:p>
            <a:r>
              <a:rPr kumimoji="1" lang="ja-JP" altLang="en-US" dirty="0"/>
              <a:t>仕事が早くなるための効率</a:t>
            </a:r>
            <a:r>
              <a:rPr lang="en-US" altLang="ja-JP" dirty="0"/>
              <a:t>UP</a:t>
            </a:r>
            <a:r>
              <a:rPr kumimoji="1" lang="ja-JP" altLang="en-US" dirty="0"/>
              <a:t>にフォーカス</a:t>
            </a:r>
            <a:endParaRPr kumimoji="1" lang="en-US" altLang="ja-JP" dirty="0"/>
          </a:p>
          <a:p>
            <a:pPr marL="0" indent="0">
              <a:buNone/>
            </a:pPr>
            <a:r>
              <a:rPr lang="ja-JP" altLang="en-US" dirty="0"/>
              <a:t>　</a:t>
            </a:r>
            <a:r>
              <a:rPr kumimoji="1" lang="ja-JP" altLang="en-US" dirty="0"/>
              <a:t>した実務的且つ読みやすい書籍。</a:t>
            </a:r>
          </a:p>
          <a:p>
            <a:endParaRPr kumimoji="1" lang="ja-JP" altLang="en-US" dirty="0"/>
          </a:p>
        </p:txBody>
      </p:sp>
      <p:pic>
        <p:nvPicPr>
          <p:cNvPr id="1028" name="Picture 4" descr="ゼロ秒思考[行動編]―――即断即決、即実行のトレーニング | 赤羽 雄二 |本 | 通販 | Amazon">
            <a:extLst>
              <a:ext uri="{FF2B5EF4-FFF2-40B4-BE49-F238E27FC236}">
                <a16:creationId xmlns:a16="http://schemas.microsoft.com/office/drawing/2014/main" id="{C63092C3-56DF-401F-8335-0DE32E5909F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51381" y="2161588"/>
            <a:ext cx="4735194" cy="6848062"/>
          </a:xfrm>
          <a:prstGeom prst="rect">
            <a:avLst/>
          </a:prstGeom>
          <a:noFill/>
          <a:ln>
            <a:solidFill>
              <a:srgbClr val="30A3B3"/>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2855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pPr marL="914400" indent="-914400">
              <a:buFont typeface="+mj-lt"/>
              <a:buAutoNum type="arabicPeriod" startAt="4"/>
            </a:pPr>
            <a:r>
              <a:rPr kumimoji="1" lang="ja-JP" altLang="en-US" dirty="0"/>
              <a:t>参考　</a:t>
            </a:r>
            <a:r>
              <a:rPr kumimoji="1" lang="en-US" altLang="ja-JP" sz="2800" dirty="0"/>
              <a:t>4-3. </a:t>
            </a:r>
            <a:r>
              <a:rPr kumimoji="1" lang="ja-JP" altLang="en-US" sz="2800" dirty="0"/>
              <a:t>推薦図書 </a:t>
            </a:r>
            <a:r>
              <a:rPr kumimoji="1" lang="en-US" altLang="ja-JP" sz="2800" dirty="0"/>
              <a:t>1/2</a:t>
            </a:r>
            <a:endParaRPr kumimoji="1" lang="ja-JP" altLang="en-US" sz="2800" dirty="0"/>
          </a:p>
        </p:txBody>
      </p:sp>
      <p:sp>
        <p:nvSpPr>
          <p:cNvPr id="3" name="スライド番号プレースホルダー 2"/>
          <p:cNvSpPr>
            <a:spLocks noGrp="1"/>
          </p:cNvSpPr>
          <p:nvPr>
            <p:ph type="sldNum" sz="quarter" idx="10"/>
          </p:nvPr>
        </p:nvSpPr>
        <p:spPr/>
        <p:txBody>
          <a:bodyPr/>
          <a:lstStyle/>
          <a:p>
            <a:fld id="{D28C7C6D-0F52-4FBA-8358-35C6083C2133}" type="slidenum">
              <a:rPr kumimoji="1" lang="ja-JP" altLang="en-US" smtClean="0"/>
              <a:pPr/>
              <a:t>79</a:t>
            </a:fld>
            <a:endParaRPr kumimoji="1" lang="ja-JP" altLang="en-US"/>
          </a:p>
        </p:txBody>
      </p:sp>
      <p:sp>
        <p:nvSpPr>
          <p:cNvPr id="7" name="テキスト プレースホルダー 6"/>
          <p:cNvSpPr>
            <a:spLocks noGrp="1"/>
          </p:cNvSpPr>
          <p:nvPr>
            <p:ph type="body" sz="quarter" idx="12"/>
          </p:nvPr>
        </p:nvSpPr>
        <p:spPr>
          <a:xfrm>
            <a:off x="7063740" y="1259840"/>
            <a:ext cx="13030200" cy="8072438"/>
          </a:xfrm>
        </p:spPr>
        <p:txBody>
          <a:bodyPr/>
          <a:lstStyle/>
          <a:p>
            <a:r>
              <a:rPr kumimoji="1" lang="ja-JP" altLang="en-US" dirty="0"/>
              <a:t>＜新版</a:t>
            </a:r>
            <a:r>
              <a:rPr lang="ja-JP" altLang="en-US" dirty="0"/>
              <a:t>＞</a:t>
            </a:r>
            <a:r>
              <a:rPr kumimoji="1" lang="ja-JP" altLang="en-US" dirty="0"/>
              <a:t>日本語の作文技術</a:t>
            </a:r>
            <a:endParaRPr kumimoji="1" lang="en-US" altLang="ja-JP" dirty="0"/>
          </a:p>
          <a:p>
            <a:r>
              <a:rPr kumimoji="1" lang="en-US" altLang="ja-JP" dirty="0"/>
              <a:t>2015/12/7</a:t>
            </a:r>
            <a:r>
              <a:rPr lang="ja-JP" altLang="en-US" dirty="0"/>
              <a:t> </a:t>
            </a:r>
            <a:r>
              <a:rPr kumimoji="1" lang="ja-JP" altLang="en-US" dirty="0"/>
              <a:t>本多勝一 </a:t>
            </a:r>
            <a:r>
              <a:rPr kumimoji="1" lang="en-US" altLang="ja-JP" dirty="0"/>
              <a:t>(</a:t>
            </a:r>
            <a:r>
              <a:rPr kumimoji="1" lang="ja-JP" altLang="en-US" dirty="0"/>
              <a:t>著</a:t>
            </a:r>
            <a:r>
              <a:rPr kumimoji="1" lang="en-US" altLang="ja-JP" dirty="0"/>
              <a:t>)</a:t>
            </a:r>
            <a:endParaRPr lang="en-US" altLang="ja-JP" dirty="0"/>
          </a:p>
          <a:p>
            <a:r>
              <a:rPr kumimoji="1" lang="ja-JP" altLang="en-US" dirty="0"/>
              <a:t>修飾の順序、句読点の打ち方、</a:t>
            </a:r>
            <a:endParaRPr kumimoji="1" lang="en-US" altLang="ja-JP" dirty="0"/>
          </a:p>
          <a:p>
            <a:pPr marL="0" indent="0">
              <a:buNone/>
            </a:pPr>
            <a:r>
              <a:rPr lang="ja-JP" altLang="en-US" dirty="0"/>
              <a:t>　</a:t>
            </a:r>
            <a:r>
              <a:rPr kumimoji="1" lang="ja-JP" altLang="en-US" dirty="0"/>
              <a:t>助詞の使い方</a:t>
            </a:r>
            <a:r>
              <a:rPr lang="ja-JP" altLang="en-US" dirty="0"/>
              <a:t>等</a:t>
            </a:r>
            <a:r>
              <a:rPr kumimoji="1" lang="ja-JP" altLang="en-US" dirty="0"/>
              <a:t>ちゃんとした日本語を書くための技術書。</a:t>
            </a:r>
            <a:endParaRPr kumimoji="1" lang="en-US" altLang="ja-JP" dirty="0"/>
          </a:p>
        </p:txBody>
      </p:sp>
      <p:pic>
        <p:nvPicPr>
          <p:cNvPr id="2050" name="Picture 2">
            <a:extLst>
              <a:ext uri="{FF2B5EF4-FFF2-40B4-BE49-F238E27FC236}">
                <a16:creationId xmlns:a16="http://schemas.microsoft.com/office/drawing/2014/main" id="{378BA855-4D09-45F3-8D39-E4F993609AD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06105" y="2190159"/>
            <a:ext cx="4825745" cy="6841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096554"/>
      </p:ext>
    </p:extLst>
  </p:cSld>
  <p:clrMapOvr>
    <a:masterClrMapping/>
  </p:clrMapOvr>
</p:sld>
</file>

<file path=ppt/theme/theme1.xml><?xml version="1.0" encoding="utf-8"?>
<a:theme xmlns:a="http://schemas.openxmlformats.org/drawingml/2006/main" name="Uranus - Contents">
  <a:themeElements>
    <a:clrScheme name="Uranus">
      <a:dk1>
        <a:srgbClr val="5F5F5F"/>
      </a:dk1>
      <a:lt1>
        <a:sysClr val="window" lastClr="FFFFFF"/>
      </a:lt1>
      <a:dk2>
        <a:srgbClr val="777777"/>
      </a:dk2>
      <a:lt2>
        <a:srgbClr val="EEECE1"/>
      </a:lt2>
      <a:accent1>
        <a:srgbClr val="30A3B3"/>
      </a:accent1>
      <a:accent2>
        <a:srgbClr val="CC6B9C"/>
      </a:accent2>
      <a:accent3>
        <a:srgbClr val="9BBB59"/>
      </a:accent3>
      <a:accent4>
        <a:srgbClr val="8064A2"/>
      </a:accent4>
      <a:accent5>
        <a:srgbClr val="4BACC6"/>
      </a:accent5>
      <a:accent6>
        <a:srgbClr val="F79646"/>
      </a:accent6>
      <a:hlink>
        <a:srgbClr val="30A3B3"/>
      </a:hlink>
      <a:folHlink>
        <a:srgbClr val="237A86"/>
      </a:folHlink>
    </a:clrScheme>
    <a:fontScheme name="Uranus">
      <a:majorFont>
        <a:latin typeface="Spica Neue P Light"/>
        <a:ea typeface="Spica Neue P Light"/>
        <a:cs typeface=""/>
      </a:majorFont>
      <a:minorFont>
        <a:latin typeface="Spica Neue P"/>
        <a:ea typeface="Spica Neue P"/>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ranus - No Header">
  <a:themeElements>
    <a:clrScheme name="Uranus">
      <a:dk1>
        <a:srgbClr val="5F5F5F"/>
      </a:dk1>
      <a:lt1>
        <a:sysClr val="window" lastClr="FFFFFF"/>
      </a:lt1>
      <a:dk2>
        <a:srgbClr val="777777"/>
      </a:dk2>
      <a:lt2>
        <a:srgbClr val="EEECE1"/>
      </a:lt2>
      <a:accent1>
        <a:srgbClr val="30A3B3"/>
      </a:accent1>
      <a:accent2>
        <a:srgbClr val="CC6B9C"/>
      </a:accent2>
      <a:accent3>
        <a:srgbClr val="9BBB59"/>
      </a:accent3>
      <a:accent4>
        <a:srgbClr val="8064A2"/>
      </a:accent4>
      <a:accent5>
        <a:srgbClr val="4BACC6"/>
      </a:accent5>
      <a:accent6>
        <a:srgbClr val="F79646"/>
      </a:accent6>
      <a:hlink>
        <a:srgbClr val="30A3B3"/>
      </a:hlink>
      <a:folHlink>
        <a:srgbClr val="237A86"/>
      </a:folHlink>
    </a:clrScheme>
    <a:fontScheme name="Uranus">
      <a:majorFont>
        <a:latin typeface="Spica Neue P Light"/>
        <a:ea typeface="Spica Neue P Light"/>
        <a:cs typeface=""/>
      </a:majorFont>
      <a:minorFont>
        <a:latin typeface="Spica Neue P"/>
        <a:ea typeface="Spica Neue P"/>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kumimoji="1" sz="28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ranus - Free Layout">
  <a:themeElements>
    <a:clrScheme name="Uranus">
      <a:dk1>
        <a:srgbClr val="5F5F5F"/>
      </a:dk1>
      <a:lt1>
        <a:sysClr val="window" lastClr="FFFFFF"/>
      </a:lt1>
      <a:dk2>
        <a:srgbClr val="777777"/>
      </a:dk2>
      <a:lt2>
        <a:srgbClr val="EEECE1"/>
      </a:lt2>
      <a:accent1>
        <a:srgbClr val="30A3B3"/>
      </a:accent1>
      <a:accent2>
        <a:srgbClr val="CC6B9C"/>
      </a:accent2>
      <a:accent3>
        <a:srgbClr val="9BBB59"/>
      </a:accent3>
      <a:accent4>
        <a:srgbClr val="8064A2"/>
      </a:accent4>
      <a:accent5>
        <a:srgbClr val="4BACC6"/>
      </a:accent5>
      <a:accent6>
        <a:srgbClr val="F79646"/>
      </a:accent6>
      <a:hlink>
        <a:srgbClr val="30A3B3"/>
      </a:hlink>
      <a:folHlink>
        <a:srgbClr val="237A86"/>
      </a:folHlink>
    </a:clrScheme>
    <a:fontScheme name="Uranus">
      <a:majorFont>
        <a:latin typeface="Spica Neue P Light"/>
        <a:ea typeface="Spica Neue P Light"/>
        <a:cs typeface=""/>
      </a:majorFont>
      <a:minorFont>
        <a:latin typeface="Spica Neue P"/>
        <a:ea typeface="Spica Neue P"/>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1947</TotalTime>
  <Words>5335</Words>
  <Application>Microsoft Office PowerPoint</Application>
  <PresentationFormat>ユーザー設定</PresentationFormat>
  <Paragraphs>1302</Paragraphs>
  <Slides>79</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3</vt:i4>
      </vt:variant>
      <vt:variant>
        <vt:lpstr>スライド タイトル</vt:lpstr>
      </vt:variant>
      <vt:variant>
        <vt:i4>79</vt:i4>
      </vt:variant>
    </vt:vector>
  </HeadingPairs>
  <TitlesOfParts>
    <vt:vector size="90" baseType="lpstr">
      <vt:lpstr>Avenir</vt:lpstr>
      <vt:lpstr>Meiryo UI</vt:lpstr>
      <vt:lpstr>Spica Neue P</vt:lpstr>
      <vt:lpstr>Spica Neue P Bold</vt:lpstr>
      <vt:lpstr>Spica Neue P Light</vt:lpstr>
      <vt:lpstr>游ゴシック</vt:lpstr>
      <vt:lpstr>Arial</vt:lpstr>
      <vt:lpstr>Wingdings</vt:lpstr>
      <vt:lpstr>Uranus - Contents</vt:lpstr>
      <vt:lpstr>Uranus - No Header</vt:lpstr>
      <vt:lpstr>Uranus - Free Layout</vt:lpstr>
      <vt:lpstr>仕事を2倍速で捌くノウハウ・テクニック</vt:lpstr>
      <vt:lpstr>コンテンツ</vt:lpstr>
      <vt:lpstr>導入編</vt:lpstr>
      <vt:lpstr>導入編　1-1.研修の目的</vt:lpstr>
      <vt:lpstr>導入編　1-1.研修の目的</vt:lpstr>
      <vt:lpstr>導入編</vt:lpstr>
      <vt:lpstr>導入編　1-2. 時短のために必要なことは？</vt:lpstr>
      <vt:lpstr>時短テクニック編</vt:lpstr>
      <vt:lpstr>時短テクニック編　2-1.ショートカットキー</vt:lpstr>
      <vt:lpstr>時短テクニック編　2-1.ショートカットキー</vt:lpstr>
      <vt:lpstr>時短テクニック編　2-1.ショートカットキー</vt:lpstr>
      <vt:lpstr>時短テクニック編　2-1.ショートカットキー</vt:lpstr>
      <vt:lpstr>時短テクニック編　2-1.ショートカットキー</vt:lpstr>
      <vt:lpstr>時短テクニック編　2-1.ショートカットキー</vt:lpstr>
      <vt:lpstr>時短テクニック編　2-1.ショートカットキー</vt:lpstr>
      <vt:lpstr>時短テクニック編</vt:lpstr>
      <vt:lpstr>時短テクニック編　2-2. Outlook</vt:lpstr>
      <vt:lpstr>時短テクニック編　2-2. Outlook</vt:lpstr>
      <vt:lpstr>時短テクニック編　2-2. Outlook</vt:lpstr>
      <vt:lpstr>時短テクニック編　2-2. Outlook</vt:lpstr>
      <vt:lpstr>時短テクニック編　2-2. Outlook</vt:lpstr>
      <vt:lpstr>時短テクニック編　2-2. Outlook</vt:lpstr>
      <vt:lpstr>時短テクニック編　2-2. Outlook</vt:lpstr>
      <vt:lpstr>時短テクニック編　2-2. Outlook</vt:lpstr>
      <vt:lpstr>時短テクニック編</vt:lpstr>
      <vt:lpstr>時短テクニック編　2-3. ユーザー辞書</vt:lpstr>
      <vt:lpstr>時短テクニック編　2-3. ユーザー辞書</vt:lpstr>
      <vt:lpstr>時短テクニック編　2-3. ユーザー辞書</vt:lpstr>
      <vt:lpstr>時短テクニック編　2-3. ユーザー辞書</vt:lpstr>
      <vt:lpstr>時短テクニック編　2-3. ユーザー辞書</vt:lpstr>
      <vt:lpstr>時短テクニック編</vt:lpstr>
      <vt:lpstr>時短テクニック編　2-4. Snipping Tool</vt:lpstr>
      <vt:lpstr>時短テクニック編　2-4. Snipping Tool</vt:lpstr>
      <vt:lpstr>時短テクニック編　2-4. Snipping Tool</vt:lpstr>
      <vt:lpstr>時短テクニック編　2-4. Snipping Tool</vt:lpstr>
      <vt:lpstr>時短テクニック編　2-4. Snipping Tool</vt:lpstr>
      <vt:lpstr>時短テクニック編　2-4. Snipping Tool</vt:lpstr>
      <vt:lpstr>時短テクニック編</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　 2-5. PowerPoint</vt:lpstr>
      <vt:lpstr>時短テクニック編</vt:lpstr>
      <vt:lpstr>時短テクニック編　 2-6. SyteLine</vt:lpstr>
      <vt:lpstr>時短テクニック編　 2-6. SyteLine</vt:lpstr>
      <vt:lpstr>時短テクニック編　 2-6. SyteLine</vt:lpstr>
      <vt:lpstr>時短テクニック編　 2-6. SyteLine</vt:lpstr>
      <vt:lpstr>時短テクニック編</vt:lpstr>
      <vt:lpstr>時短テクニック編　 2-7. その他</vt:lpstr>
      <vt:lpstr>時短テクニック編　 2-7. その他</vt:lpstr>
      <vt:lpstr>時短テクニック編　 2-7. その他</vt:lpstr>
      <vt:lpstr>時短テクニック編　 2-7. その他</vt:lpstr>
      <vt:lpstr>時短テクニック編　 2-7. その他</vt:lpstr>
      <vt:lpstr>時短テクニック編　 2-7. その他</vt:lpstr>
      <vt:lpstr>研修の総括</vt:lpstr>
      <vt:lpstr>研修の総括</vt:lpstr>
      <vt:lpstr>研修の総括</vt:lpstr>
      <vt:lpstr>時短のために重要な4つのスキル</vt:lpstr>
      <vt:lpstr>参考</vt:lpstr>
      <vt:lpstr>参考　4-1. 重要なショートカットキーの一覧 1/4 　</vt:lpstr>
      <vt:lpstr>参考　4-1. 重要なショートカットキーの一覧 2/4 　</vt:lpstr>
      <vt:lpstr>参考　4-1. 重要なショートカットキーの一覧 3/4 　</vt:lpstr>
      <vt:lpstr>参考　4-1. 重要なショートカットキーの一覧 4/4 　</vt:lpstr>
      <vt:lpstr>参考</vt:lpstr>
      <vt:lpstr>参考　4-2. ユーザー辞書登録推奨語句の一覧 1/5　</vt:lpstr>
      <vt:lpstr>参考　4-2. ユーザー辞書登録推奨語句の一覧 2/5　</vt:lpstr>
      <vt:lpstr>参考　4-2. ユーザー辞書登録推奨語句の一覧 3/5　</vt:lpstr>
      <vt:lpstr>参考　4-2. ユーザー辞書登録推奨語句の一覧 4/5　</vt:lpstr>
      <vt:lpstr>参考　4-2. ユーザー辞書登録推奨語句の一覧 5/5　</vt:lpstr>
      <vt:lpstr>参考</vt:lpstr>
      <vt:lpstr>参考　4-3. 推薦図書 1/2</vt:lpstr>
      <vt:lpstr>参考　4-3. 推薦図書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Uranus</dc:title>
  <dc:subject>Uranus</dc:subject>
  <dc:creator>Jun Akizaki</dc:creator>
  <cp:keywords>Template</cp:keywords>
  <cp:lastModifiedBy>Aizawa, Manabu</cp:lastModifiedBy>
  <cp:revision>210</cp:revision>
  <cp:lastPrinted>2021-03-31T00:23:38Z</cp:lastPrinted>
  <dcterms:created xsi:type="dcterms:W3CDTF">2016-06-18T12:18:23Z</dcterms:created>
  <dcterms:modified xsi:type="dcterms:W3CDTF">2023-08-03T01:06:04Z</dcterms:modified>
</cp:coreProperties>
</file>