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97979D-FB98-DFBA-BC87-102913E3C6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C09C93-5BA7-F8CF-E12E-AF4C8D2BC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E728BB-9CF8-481C-AE01-1C52789D7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4196E2-3EDD-F5CC-9C8A-F51B1C71A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2A8269-2D05-8072-B4FB-5A62380FE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131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97A50D-379F-9B3D-8F9E-E2307C14E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3AF10F-E7EE-D58B-57CB-29609C71C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202342-ED6F-DAE5-9C54-7E4F743E9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8D9745-0328-8C3D-0159-114AAD847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9DB849-9764-614B-8C1B-E8A804AAC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734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C59B31-3711-87E4-C0E6-A0C4DF7B33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3D7EFB4-5489-0003-DD8E-B13F4D6A5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961A29-DA43-CC0E-6C3B-C034209F3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4C4EF7-68A1-4826-464A-C7962753A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4F-48D9-6FA7-2263-237EA59F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945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9FD7A3-8E2E-F610-6A14-32C2FBD3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966EB7-B8B5-DE4B-71A1-E1858C227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AD7746-350A-0962-7581-AA780D5D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80B74D-E491-6356-EE35-4BD3F4CC6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84909E-D0C1-FDFA-00F1-D74902F8B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979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115E8-2B3D-0169-B597-6676FC84C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D57857-EDB5-60DA-C57B-FC93FE11D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BE196F-8350-2CC1-4EE5-6C436468E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F5944C-14F8-3D6C-3269-6384DCCC2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8F6099-AECE-C60B-F833-1D011410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89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92A91A-E99C-3CD6-A68C-760256E74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22D635-2FB6-7CBB-DAE2-CF85EB597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5AAD24-455D-C78B-B060-AD09CBF8B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A80718-C60A-1B5C-7FDA-B11B30B4A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035845-598A-E0B8-65E2-AABDA9F4B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3C0121-5FF8-976A-1C6B-356599E4A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89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46434C-DC93-5E6D-A35B-F2E74555B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8B0DF6-2675-57C7-D801-3B71B69A1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ACD9E51-8BC0-0863-83DE-5A48F70AB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F8222F-1FB9-464A-D796-41BEF8398A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E4270DF-64E8-3F48-E68B-7BC64BCAB4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1BAD855-1DCB-A521-BB4C-95632CB14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0742768-ADB8-2198-A17A-F432C5CF1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5EBF678-682B-DBFE-4771-19B52B8CF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56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92222A-F204-C4EB-7785-F127A2BA0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ACE50E-0A6E-7696-D744-D2ECE17C1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47AA02D-D312-82B4-AB33-57CA0255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696C92-2564-3620-772B-CE0E1A014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04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99019A0-8226-FB3A-F99A-D581AB6E6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6A7E86D-6FE5-CAB2-8ED3-C25E81A3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46C393-3B8B-6968-B6A1-8898CE249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113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05A24B-2168-F76D-64DE-1EF9AFAFC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99F761-0C4D-1DBB-EB47-6F22464C4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DA00CE-99C1-EA8E-892F-C400CC4B2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CFD548-CF85-4BBE-C2CC-53EA6A552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1B6819-2B17-E0AD-A307-5263CAA83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EB5C77-E620-2C27-CAF2-CCAA36E99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46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BCDDEA-AD8F-F4F1-3136-9DDD7D2E9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35E3C86-F170-8EF1-B00F-0E4238E84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1308D1-F5C2-4C5A-113C-C7A1A07E1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789B36-F8F7-553C-2B72-7F5E2D5CC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6E3300-0666-5DFB-7D99-743079035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C1F602-A9AB-37F9-BB2B-660C2B89D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60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3EB271A-A939-E2B3-51A5-E6CACD662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85CCE5-CB46-9A14-6469-D64E82345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066826-BF76-76BD-17E8-55D26E6F7F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06B9CE-6848-4F8C-8B17-A2606BDD457A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944F5E-BBF7-FDD7-80A3-8711B5E0B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F2F5C-1153-1E7E-3DD9-5F477C5D1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441449-2998-4B62-BCC2-518C240A0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72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99B651-C6E5-5C1F-2360-423710C4BBDE}"/>
              </a:ext>
            </a:extLst>
          </p:cNvPr>
          <p:cNvSpPr/>
          <p:nvPr/>
        </p:nvSpPr>
        <p:spPr>
          <a:xfrm>
            <a:off x="1769165" y="268358"/>
            <a:ext cx="8192327" cy="11131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クライアント</a:t>
            </a:r>
            <a:endParaRPr kumimoji="1" lang="en-US" altLang="ja-JP" dirty="0"/>
          </a:p>
          <a:p>
            <a:pPr algn="ctr"/>
            <a:r>
              <a:rPr lang="en-US" altLang="ja-JP" dirty="0"/>
              <a:t>Gmail</a:t>
            </a:r>
            <a:r>
              <a:rPr lang="ja-JP" altLang="en-US" dirty="0"/>
              <a:t>送信</a:t>
            </a:r>
            <a:endParaRPr lang="en-US" altLang="ja-JP" dirty="0"/>
          </a:p>
          <a:p>
            <a:pPr algn="ctr"/>
            <a:r>
              <a:rPr lang="ja-JP" altLang="en-US" dirty="0"/>
              <a:t>（トリガー）</a:t>
            </a:r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DF4C7E0-39DA-F5CD-7C07-F4612D885398}"/>
              </a:ext>
            </a:extLst>
          </p:cNvPr>
          <p:cNvSpPr/>
          <p:nvPr/>
        </p:nvSpPr>
        <p:spPr>
          <a:xfrm>
            <a:off x="427383" y="2544417"/>
            <a:ext cx="2206487" cy="41644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パターン</a:t>
            </a:r>
            <a:r>
              <a:rPr lang="en-US" altLang="ja-JP" dirty="0"/>
              <a:t>A</a:t>
            </a:r>
            <a:endParaRPr kumimoji="1" lang="en-US" altLang="ja-JP" dirty="0"/>
          </a:p>
          <a:p>
            <a:pPr algn="ctr"/>
            <a:r>
              <a:rPr lang="en-US" altLang="ja-JP" dirty="0" err="1"/>
              <a:t>Youtube</a:t>
            </a:r>
            <a:r>
              <a:rPr lang="ja-JP" altLang="en-US" dirty="0"/>
              <a:t>動画</a:t>
            </a:r>
            <a:endParaRPr lang="en-US" altLang="ja-JP" dirty="0"/>
          </a:p>
          <a:p>
            <a:pPr algn="ctr"/>
            <a:r>
              <a:rPr lang="ja-JP" altLang="en-US" dirty="0"/>
              <a:t>台本作成</a:t>
            </a:r>
            <a:endParaRPr lang="en-US" altLang="ja-JP" dirty="0"/>
          </a:p>
          <a:p>
            <a:pPr algn="ctr"/>
            <a:r>
              <a:rPr lang="ja-JP" altLang="en-US" dirty="0"/>
              <a:t>→イメージを</a:t>
            </a:r>
            <a:endParaRPr lang="en-US" altLang="ja-JP" dirty="0"/>
          </a:p>
          <a:p>
            <a:pPr algn="ctr"/>
            <a:r>
              <a:rPr lang="ja-JP" altLang="en-US" dirty="0"/>
              <a:t>　次ページに</a:t>
            </a:r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96F9F1B-883C-77C0-47FC-D20D304125D3}"/>
              </a:ext>
            </a:extLst>
          </p:cNvPr>
          <p:cNvSpPr/>
          <p:nvPr/>
        </p:nvSpPr>
        <p:spPr>
          <a:xfrm>
            <a:off x="3496917" y="2544417"/>
            <a:ext cx="2206487" cy="41644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パターン</a:t>
            </a:r>
            <a:r>
              <a:rPr kumimoji="1" lang="en-US" altLang="ja-JP" dirty="0"/>
              <a:t>B</a:t>
            </a:r>
          </a:p>
          <a:p>
            <a:pPr algn="ctr"/>
            <a:r>
              <a:rPr lang="ja-JP" altLang="en-US" dirty="0"/>
              <a:t>特定ウェブサイトの記事作成</a:t>
            </a:r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53188C8-D78A-C2E9-A914-F4D6FDB349B8}"/>
              </a:ext>
            </a:extLst>
          </p:cNvPr>
          <p:cNvSpPr/>
          <p:nvPr/>
        </p:nvSpPr>
        <p:spPr>
          <a:xfrm>
            <a:off x="6413223" y="2544417"/>
            <a:ext cx="2206487" cy="41644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パターン</a:t>
            </a:r>
            <a:r>
              <a:rPr kumimoji="1" lang="en-US" altLang="ja-JP" dirty="0"/>
              <a:t>C</a:t>
            </a:r>
          </a:p>
          <a:p>
            <a:pPr algn="ctr"/>
            <a:r>
              <a:rPr lang="ja-JP" altLang="en-US" dirty="0"/>
              <a:t>企画提案書作り</a:t>
            </a:r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0204DA2-307D-67A4-EB96-7487366057AA}"/>
              </a:ext>
            </a:extLst>
          </p:cNvPr>
          <p:cNvSpPr/>
          <p:nvPr/>
        </p:nvSpPr>
        <p:spPr>
          <a:xfrm>
            <a:off x="9329529" y="2544417"/>
            <a:ext cx="2206487" cy="41644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パターン</a:t>
            </a:r>
            <a:r>
              <a:rPr lang="en-US" altLang="ja-JP" dirty="0"/>
              <a:t>D</a:t>
            </a:r>
            <a:endParaRPr kumimoji="1" lang="en-US" altLang="ja-JP" dirty="0"/>
          </a:p>
          <a:p>
            <a:pPr algn="ctr"/>
            <a:r>
              <a:rPr lang="ja-JP" altLang="en-US" dirty="0"/>
              <a:t>分析レポート作り</a:t>
            </a:r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endParaRPr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id="{D7B7AFAE-CADA-A318-4A1B-A1496FD69BCA}"/>
              </a:ext>
            </a:extLst>
          </p:cNvPr>
          <p:cNvSpPr/>
          <p:nvPr/>
        </p:nvSpPr>
        <p:spPr>
          <a:xfrm>
            <a:off x="4955486" y="1431235"/>
            <a:ext cx="357808" cy="1113182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下 17">
            <a:extLst>
              <a:ext uri="{FF2B5EF4-FFF2-40B4-BE49-F238E27FC236}">
                <a16:creationId xmlns:a16="http://schemas.microsoft.com/office/drawing/2014/main" id="{311AE1E5-CAFC-5A8F-27E3-424AF6E6ACF9}"/>
              </a:ext>
            </a:extLst>
          </p:cNvPr>
          <p:cNvSpPr/>
          <p:nvPr/>
        </p:nvSpPr>
        <p:spPr>
          <a:xfrm>
            <a:off x="6592959" y="1431235"/>
            <a:ext cx="357808" cy="1113182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矢印: 下 18">
            <a:extLst>
              <a:ext uri="{FF2B5EF4-FFF2-40B4-BE49-F238E27FC236}">
                <a16:creationId xmlns:a16="http://schemas.microsoft.com/office/drawing/2014/main" id="{2E74CCB5-855C-2F8C-82DF-D98414A48032}"/>
              </a:ext>
            </a:extLst>
          </p:cNvPr>
          <p:cNvSpPr/>
          <p:nvPr/>
        </p:nvSpPr>
        <p:spPr>
          <a:xfrm>
            <a:off x="9603684" y="1431235"/>
            <a:ext cx="357808" cy="1113182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矢印: 下 19">
            <a:extLst>
              <a:ext uri="{FF2B5EF4-FFF2-40B4-BE49-F238E27FC236}">
                <a16:creationId xmlns:a16="http://schemas.microsoft.com/office/drawing/2014/main" id="{0F5DCF8B-81EC-09CA-CB69-B21FEFBDB090}"/>
              </a:ext>
            </a:extLst>
          </p:cNvPr>
          <p:cNvSpPr/>
          <p:nvPr/>
        </p:nvSpPr>
        <p:spPr>
          <a:xfrm>
            <a:off x="1991555" y="1431235"/>
            <a:ext cx="357808" cy="1113182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5F40CFE3-2AE5-ABE4-CFC5-7BFDDCA1273A}"/>
              </a:ext>
            </a:extLst>
          </p:cNvPr>
          <p:cNvSpPr/>
          <p:nvPr/>
        </p:nvSpPr>
        <p:spPr>
          <a:xfrm>
            <a:off x="427383" y="1580322"/>
            <a:ext cx="11102008" cy="56653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メールの「件名」が、事実上の分岐の役割を果たす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送信先メールアドレスで「クライアント」を判断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48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057A13A-4D27-4E3B-DEA6-CCC82727843F}"/>
              </a:ext>
            </a:extLst>
          </p:cNvPr>
          <p:cNvSpPr/>
          <p:nvPr/>
        </p:nvSpPr>
        <p:spPr>
          <a:xfrm>
            <a:off x="407504" y="159026"/>
            <a:ext cx="10813774" cy="10833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①既に</a:t>
            </a:r>
            <a:r>
              <a:rPr kumimoji="1" lang="en-US" altLang="ja-JP" dirty="0"/>
              <a:t>Ch</a:t>
            </a:r>
            <a:r>
              <a:rPr kumimoji="1" lang="ja-JP" altLang="en-US" dirty="0"/>
              <a:t>で取り上げられている動画テーマを把握する（</a:t>
            </a:r>
            <a:r>
              <a:rPr kumimoji="1" lang="en-US" altLang="ja-JP" dirty="0"/>
              <a:t>Gem</a:t>
            </a:r>
            <a:r>
              <a:rPr kumimoji="1" lang="ja-JP" altLang="en-US" dirty="0"/>
              <a:t>？</a:t>
            </a:r>
            <a:r>
              <a:rPr kumimoji="1" lang="en-US" altLang="ja-JP" dirty="0" err="1"/>
              <a:t>NotebookLM</a:t>
            </a:r>
            <a:r>
              <a:rPr kumimoji="1" lang="ja-JP" altLang="en-US" dirty="0"/>
              <a:t>？）</a:t>
            </a:r>
            <a:endParaRPr kumimoji="1" lang="en-US" altLang="ja-JP" dirty="0"/>
          </a:p>
          <a:p>
            <a:pPr algn="ctr"/>
            <a:r>
              <a:rPr lang="en-US" altLang="ja-JP" dirty="0"/>
              <a:t>Ch</a:t>
            </a:r>
            <a:r>
              <a:rPr lang="ja-JP" altLang="en-US" dirty="0"/>
              <a:t>の</a:t>
            </a:r>
            <a:r>
              <a:rPr lang="en-US" altLang="ja-JP" dirty="0"/>
              <a:t>URL</a:t>
            </a:r>
            <a:r>
              <a:rPr lang="ja-JP" altLang="en-US" dirty="0"/>
              <a:t>を渡せばクロールでチェックが可能か？無理ならトリガーの</a:t>
            </a:r>
            <a:r>
              <a:rPr lang="en-US" altLang="ja-JP" dirty="0"/>
              <a:t>Gmail</a:t>
            </a:r>
            <a:r>
              <a:rPr lang="ja-JP" altLang="en-US" dirty="0"/>
              <a:t>に動画テーマ一覧の</a:t>
            </a:r>
            <a:r>
              <a:rPr lang="en-US" altLang="ja-JP" dirty="0" err="1"/>
              <a:t>GoogleSpreadSheet</a:t>
            </a:r>
            <a:r>
              <a:rPr lang="ja-JP" altLang="en-US" dirty="0"/>
              <a:t>リンク（＋</a:t>
            </a:r>
            <a:r>
              <a:rPr lang="en-US" altLang="ja-JP" dirty="0"/>
              <a:t>Google</a:t>
            </a:r>
            <a:r>
              <a:rPr lang="ja-JP" altLang="en-US" dirty="0"/>
              <a:t>ドライブへのアクセス許可）を付けて渡す？</a:t>
            </a:r>
            <a:endParaRPr lang="en-US" altLang="ja-JP" dirty="0"/>
          </a:p>
          <a:p>
            <a:pPr algn="ctr"/>
            <a:r>
              <a:rPr kumimoji="1" lang="ja-JP" altLang="en-US" dirty="0"/>
              <a:t>希望するジャンル・テーマがある場合はメール本文に書く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6FE635F-8804-B517-C8DB-4AB82E95D33F}"/>
              </a:ext>
            </a:extLst>
          </p:cNvPr>
          <p:cNvSpPr/>
          <p:nvPr/>
        </p:nvSpPr>
        <p:spPr>
          <a:xfrm>
            <a:off x="407504" y="1401415"/>
            <a:ext cx="10813774" cy="8845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②①から渡された既存動画テーマとかぶらない（もし希望ジャンル・テーマが本文に書いてあればそれに当てはまるように）</a:t>
            </a:r>
            <a:r>
              <a:rPr lang="en-US" altLang="ja-JP" dirty="0"/>
              <a:t>100</a:t>
            </a:r>
            <a:r>
              <a:rPr lang="ja-JP" altLang="en-US" dirty="0"/>
              <a:t>万再生以上が狙えるテーマを探す（</a:t>
            </a:r>
            <a:r>
              <a:rPr lang="en-US" altLang="ja-JP" dirty="0" err="1"/>
              <a:t>Gem×DeepResearch</a:t>
            </a:r>
            <a:r>
              <a:rPr lang="ja-JP" altLang="en-US" dirty="0"/>
              <a:t>？）</a:t>
            </a:r>
            <a:endParaRPr lang="en-US" altLang="ja-JP" dirty="0"/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そのうえでユーザーに１０案を提示する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098F41D-36DC-EB37-DC40-C70DDC234D1C}"/>
              </a:ext>
            </a:extLst>
          </p:cNvPr>
          <p:cNvSpPr/>
          <p:nvPr/>
        </p:nvSpPr>
        <p:spPr>
          <a:xfrm>
            <a:off x="407504" y="2445022"/>
            <a:ext cx="10813774" cy="3279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③②の</a:t>
            </a:r>
            <a:r>
              <a:rPr lang="en-US" altLang="ja-JP" dirty="0">
                <a:solidFill>
                  <a:schemeClr val="tx1"/>
                </a:solidFill>
                <a:highlight>
                  <a:srgbClr val="FFFF00"/>
                </a:highlight>
              </a:rPr>
              <a:t>10</a:t>
            </a:r>
            <a:r>
              <a:rPr lang="ja-JP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案からユーザーが</a:t>
            </a:r>
            <a:r>
              <a:rPr lang="en-US" altLang="ja-JP" dirty="0">
                <a:solidFill>
                  <a:schemeClr val="tx1"/>
                </a:solidFill>
                <a:highlight>
                  <a:srgbClr val="FFFF00"/>
                </a:highlight>
              </a:rPr>
              <a:t>1</a:t>
            </a:r>
            <a:r>
              <a:rPr lang="ja-JP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テーマを選んで指示</a:t>
            </a:r>
            <a:endParaRPr kumimoji="1" lang="ja-JP" alt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0D85204-5E5F-46F2-B064-081A6A7C0D31}"/>
              </a:ext>
            </a:extLst>
          </p:cNvPr>
          <p:cNvSpPr/>
          <p:nvPr/>
        </p:nvSpPr>
        <p:spPr>
          <a:xfrm>
            <a:off x="407504" y="2917135"/>
            <a:ext cx="10813774" cy="70567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④③で選ばれた</a:t>
            </a:r>
            <a:r>
              <a:rPr lang="en-US" altLang="ja-JP" dirty="0"/>
              <a:t>1</a:t>
            </a:r>
            <a:r>
              <a:rPr lang="ja-JP" altLang="en-US" dirty="0"/>
              <a:t>テーマについて、</a:t>
            </a:r>
            <a:r>
              <a:rPr lang="en-US" altLang="ja-JP" dirty="0" err="1"/>
              <a:t>DeepResearch</a:t>
            </a:r>
            <a:r>
              <a:rPr lang="ja-JP" altLang="en-US" dirty="0"/>
              <a:t>機能を使って、信頼できる情報の</a:t>
            </a:r>
            <a:r>
              <a:rPr lang="en-US" altLang="ja-JP" dirty="0"/>
              <a:t>URL</a:t>
            </a:r>
            <a:r>
              <a:rPr lang="ja-JP" altLang="en-US" dirty="0"/>
              <a:t>（ウェブサイト・</a:t>
            </a:r>
            <a:r>
              <a:rPr lang="en-US" altLang="ja-JP" dirty="0" err="1"/>
              <a:t>Youtube</a:t>
            </a:r>
            <a:r>
              <a:rPr lang="ja-JP" altLang="en-US" dirty="0"/>
              <a:t>）を多数集めて、</a:t>
            </a:r>
            <a:r>
              <a:rPr lang="en-US" altLang="ja-JP" dirty="0" err="1"/>
              <a:t>NotebookLM</a:t>
            </a:r>
            <a:r>
              <a:rPr lang="ja-JP" altLang="en-US" dirty="0"/>
              <a:t>にコピペできる形式（</a:t>
            </a:r>
            <a:r>
              <a:rPr lang="en-US" altLang="ja-JP" dirty="0"/>
              <a:t>URL</a:t>
            </a:r>
            <a:r>
              <a:rPr lang="ja-JP" altLang="en-US" dirty="0"/>
              <a:t>ごとに改行）で出力。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9BD1B35-886E-89A2-5F7B-DD5ECAC901C3}"/>
              </a:ext>
            </a:extLst>
          </p:cNvPr>
          <p:cNvSpPr/>
          <p:nvPr/>
        </p:nvSpPr>
        <p:spPr>
          <a:xfrm>
            <a:off x="407504" y="3766932"/>
            <a:ext cx="10813774" cy="8845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⑤④で出力された内容を受け取った</a:t>
            </a:r>
            <a:r>
              <a:rPr lang="en-US" altLang="ja-JP" dirty="0" err="1"/>
              <a:t>NotebookLM</a:t>
            </a:r>
            <a:r>
              <a:rPr lang="ja-JP" altLang="en-US" dirty="0"/>
              <a:t>が、その情報のみから（ハルシネーションを避けるため、ここでは</a:t>
            </a:r>
            <a:r>
              <a:rPr lang="en-US" altLang="ja-JP" dirty="0"/>
              <a:t>Web</a:t>
            </a:r>
            <a:r>
              <a:rPr lang="ja-JP" altLang="en-US" dirty="0"/>
              <a:t>検索をしない）「質問者」</a:t>
            </a:r>
            <a:r>
              <a:rPr lang="en-US" altLang="ja-JP" dirty="0"/>
              <a:t>×</a:t>
            </a:r>
            <a:r>
              <a:rPr lang="ja-JP" altLang="en-US" dirty="0"/>
              <a:t>「解説者」の対話型台本として出力</a:t>
            </a:r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56CAEF-F85A-33D9-EEF3-996D2E69B7B7}"/>
              </a:ext>
            </a:extLst>
          </p:cNvPr>
          <p:cNvSpPr/>
          <p:nvPr/>
        </p:nvSpPr>
        <p:spPr>
          <a:xfrm>
            <a:off x="407504" y="4805574"/>
            <a:ext cx="10813774" cy="8845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⑥⑤で出力された内容を受け取って（</a:t>
            </a:r>
            <a:r>
              <a:rPr lang="en-US" altLang="ja-JP" dirty="0" err="1"/>
              <a:t>NotebookLM</a:t>
            </a:r>
            <a:r>
              <a:rPr lang="ja-JP" altLang="en-US" dirty="0"/>
              <a:t>？</a:t>
            </a:r>
            <a:r>
              <a:rPr lang="en-US" altLang="ja-JP" dirty="0"/>
              <a:t>Gem</a:t>
            </a:r>
            <a:r>
              <a:rPr lang="ja-JP" altLang="en-US" dirty="0"/>
              <a:t>？）、登録されているナレッジ（</a:t>
            </a:r>
            <a:r>
              <a:rPr lang="en-US" altLang="ja-JP" dirty="0"/>
              <a:t>Ch</a:t>
            </a:r>
            <a:r>
              <a:rPr lang="ja-JP" altLang="en-US" dirty="0"/>
              <a:t>の定番の掛け合い・口癖・性格などの説明書＋過去動画の台本）から、当該</a:t>
            </a:r>
            <a:r>
              <a:rPr lang="en-US" altLang="ja-JP" dirty="0"/>
              <a:t>Ch</a:t>
            </a:r>
            <a:r>
              <a:rPr lang="ja-JP" altLang="en-US" dirty="0"/>
              <a:t>の台本としてリライト。その結果を</a:t>
            </a:r>
            <a:r>
              <a:rPr lang="en-US" altLang="ja-JP" dirty="0" err="1"/>
              <a:t>GoogleDocuments</a:t>
            </a:r>
            <a:r>
              <a:rPr lang="ja-JP" altLang="en-US" dirty="0"/>
              <a:t>で出力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96A004A-C495-42E7-360E-C4CF3886E0B3}"/>
              </a:ext>
            </a:extLst>
          </p:cNvPr>
          <p:cNvSpPr/>
          <p:nvPr/>
        </p:nvSpPr>
        <p:spPr>
          <a:xfrm>
            <a:off x="407504" y="5814391"/>
            <a:ext cx="10813774" cy="8845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⑦⑥で出力された動画台本を、</a:t>
            </a:r>
            <a:r>
              <a:rPr lang="en-US" altLang="ja-JP" dirty="0"/>
              <a:t>1</a:t>
            </a:r>
            <a:r>
              <a:rPr lang="ja-JP" altLang="en-US" dirty="0"/>
              <a:t>行</a:t>
            </a:r>
            <a:r>
              <a:rPr lang="en-US" altLang="ja-JP" dirty="0"/>
              <a:t>1</a:t>
            </a:r>
            <a:r>
              <a:rPr lang="ja-JP" altLang="en-US" dirty="0"/>
              <a:t>行</a:t>
            </a:r>
            <a:r>
              <a:rPr lang="en-US" altLang="ja-JP" dirty="0" err="1"/>
              <a:t>DeepResearch</a:t>
            </a:r>
            <a:r>
              <a:rPr lang="ja-JP" altLang="en-US" dirty="0"/>
              <a:t>を使って</a:t>
            </a:r>
            <a:r>
              <a:rPr lang="en-US" altLang="ja-JP" dirty="0"/>
              <a:t>Web</a:t>
            </a:r>
            <a:r>
              <a:rPr lang="ja-JP" altLang="en-US" dirty="0"/>
              <a:t>上の情報と突き合わせて校閲。その結果を</a:t>
            </a:r>
            <a:r>
              <a:rPr lang="en-US" altLang="ja-JP" dirty="0"/>
              <a:t>1</a:t>
            </a:r>
            <a:r>
              <a:rPr lang="ja-JP" altLang="en-US" dirty="0"/>
              <a:t>行</a:t>
            </a:r>
            <a:r>
              <a:rPr lang="en-US" altLang="ja-JP" dirty="0"/>
              <a:t>1</a:t>
            </a:r>
            <a:r>
              <a:rPr lang="ja-JP" altLang="en-US" dirty="0"/>
              <a:t>行の表形式にして出力する（</a:t>
            </a:r>
            <a:r>
              <a:rPr lang="en-US" altLang="ja-JP" dirty="0"/>
              <a:t>Gem</a:t>
            </a:r>
            <a:r>
              <a:rPr lang="ja-JP" altLang="en-US" dirty="0"/>
              <a:t>）。</a:t>
            </a:r>
            <a:endParaRPr kumimoji="1" lang="ja-JP" altLang="en-US" dirty="0"/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B4ECB50B-3122-8D44-19A8-1218A2335ED7}"/>
              </a:ext>
            </a:extLst>
          </p:cNvPr>
          <p:cNvSpPr/>
          <p:nvPr/>
        </p:nvSpPr>
        <p:spPr>
          <a:xfrm>
            <a:off x="9064487" y="2052426"/>
            <a:ext cx="2720009" cy="521809"/>
          </a:xfrm>
          <a:prstGeom prst="wedgeRoundRectCallout">
            <a:avLst>
              <a:gd name="adj1" fmla="val -92088"/>
              <a:gd name="adj2" fmla="val -40356"/>
              <a:gd name="adj3" fmla="val 16667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AF8376AA-B1AE-C538-97BF-68EC2AB98346}"/>
              </a:ext>
            </a:extLst>
          </p:cNvPr>
          <p:cNvSpPr/>
          <p:nvPr/>
        </p:nvSpPr>
        <p:spPr>
          <a:xfrm>
            <a:off x="9064487" y="2049936"/>
            <a:ext cx="3031435" cy="521809"/>
          </a:xfrm>
          <a:prstGeom prst="wedgeRoundRectCallout">
            <a:avLst>
              <a:gd name="adj1" fmla="val -77472"/>
              <a:gd name="adj2" fmla="val 56786"/>
              <a:gd name="adj3" fmla="val 16667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ユーザーが途中で介在する仕組みが難しければ無しでもかまいません。</a:t>
            </a:r>
          </a:p>
        </p:txBody>
      </p:sp>
    </p:spTree>
    <p:extLst>
      <p:ext uri="{BB962C8B-B14F-4D97-AF65-F5344CB8AC3E}">
        <p14:creationId xmlns:p14="http://schemas.microsoft.com/office/powerpoint/2010/main" val="3010627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381</Words>
  <PresentationFormat>ワイド画面</PresentationFormat>
  <Paragraphs>67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2025-12-06T07:52:03Z</dcterms:created>
  <dcterms:modified xsi:type="dcterms:W3CDTF">2025-12-09T05:28:27Z</dcterms:modified>
</cp:coreProperties>
</file>