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p:sldMasterIdLst>
    <p:sldMasterId id="2147483648" r:id="rId1"/>
    <p:sldMasterId id="2147483769" r:id="rId2"/>
    <p:sldMasterId id="2147483661" r:id="rId3"/>
    <p:sldMasterId id="2147483673" r:id="rId4"/>
    <p:sldMasterId id="2147483685" r:id="rId5"/>
    <p:sldMasterId id="2147483697" r:id="rId6"/>
    <p:sldMasterId id="2147483709" r:id="rId7"/>
    <p:sldMasterId id="2147483721" r:id="rId8"/>
    <p:sldMasterId id="2147483733" r:id="rId9"/>
    <p:sldMasterId id="2147483745" r:id="rId10"/>
    <p:sldMasterId id="2147483757" r:id="rId11"/>
  </p:sldMasterIdLst>
  <p:notesMasterIdLst>
    <p:notesMasterId r:id="rId22"/>
  </p:notesMasterIdLst>
  <p:handoutMasterIdLst>
    <p:handoutMasterId r:id="rId23"/>
  </p:handoutMasterIdLst>
  <p:sldIdLst>
    <p:sldId id="510" r:id="rId12"/>
    <p:sldId id="511" r:id="rId13"/>
    <p:sldId id="519" r:id="rId14"/>
    <p:sldId id="502" r:id="rId15"/>
    <p:sldId id="514" r:id="rId16"/>
    <p:sldId id="513" r:id="rId17"/>
    <p:sldId id="454" r:id="rId18"/>
    <p:sldId id="516" r:id="rId19"/>
    <p:sldId id="517" r:id="rId20"/>
    <p:sldId id="509" r:id="rId21"/>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CC00"/>
    <a:srgbClr val="009900"/>
    <a:srgbClr val="660066"/>
    <a:srgbClr val="FFCCCC"/>
    <a:srgbClr val="0000FF"/>
    <a:srgbClr val="F73BEA"/>
    <a:srgbClr val="990033"/>
    <a:srgbClr val="FCFEAC"/>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7CE84F3-28C3-443E-9E96-99CF82512B78}" styleName="深色样式 1 - 强调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54" autoAdjust="0"/>
    <p:restoredTop sz="89179" autoAdjust="0"/>
  </p:normalViewPr>
  <p:slideViewPr>
    <p:cSldViewPr>
      <p:cViewPr varScale="1">
        <p:scale>
          <a:sx n="104" d="100"/>
          <a:sy n="104" d="100"/>
        </p:scale>
        <p:origin x="211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0.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6" y="3"/>
            <a:ext cx="2945659" cy="496332"/>
          </a:xfrm>
          <a:prstGeom prst="rect">
            <a:avLst/>
          </a:prstGeom>
        </p:spPr>
        <p:txBody>
          <a:bodyPr vert="horz" lIns="91245" tIns="45623" rIns="91245" bIns="45623"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7" y="3"/>
            <a:ext cx="2945659" cy="496332"/>
          </a:xfrm>
          <a:prstGeom prst="rect">
            <a:avLst/>
          </a:prstGeom>
        </p:spPr>
        <p:txBody>
          <a:bodyPr vert="horz" lIns="91245" tIns="45623" rIns="91245" bIns="45623" rtlCol="0"/>
          <a:lstStyle>
            <a:lvl1pPr algn="r">
              <a:defRPr sz="1200"/>
            </a:lvl1pPr>
          </a:lstStyle>
          <a:p>
            <a:fld id="{F2F62223-F7CB-47CE-B581-434AB30CB938}" type="datetimeFigureOut">
              <a:rPr kumimoji="1" lang="ja-JP" altLang="en-US" smtClean="0"/>
              <a:t>2020/4/28</a:t>
            </a:fld>
            <a:endParaRPr kumimoji="1" lang="ja-JP" altLang="en-US"/>
          </a:p>
        </p:txBody>
      </p:sp>
      <p:sp>
        <p:nvSpPr>
          <p:cNvPr id="4" name="フッター プレースホルダー 3"/>
          <p:cNvSpPr>
            <a:spLocks noGrp="1"/>
          </p:cNvSpPr>
          <p:nvPr>
            <p:ph type="ftr" sz="quarter" idx="2"/>
          </p:nvPr>
        </p:nvSpPr>
        <p:spPr>
          <a:xfrm>
            <a:off x="6" y="9428587"/>
            <a:ext cx="2945659" cy="496332"/>
          </a:xfrm>
          <a:prstGeom prst="rect">
            <a:avLst/>
          </a:prstGeom>
        </p:spPr>
        <p:txBody>
          <a:bodyPr vert="horz" lIns="91245" tIns="45623" rIns="91245" bIns="45623" rtlCol="0" anchor="b"/>
          <a:lstStyle>
            <a:lvl1pPr algn="l">
              <a:defRPr sz="1200"/>
            </a:lvl1pPr>
          </a:lstStyle>
          <a:p>
            <a:r>
              <a:rPr kumimoji="1" lang="en-US" altLang="ja-JP"/>
              <a:t>Copyright © 2014.J.C.O.S,Inc.All Rights Reserved.</a:t>
            </a:r>
            <a:endParaRPr kumimoji="1" lang="ja-JP" altLang="en-US"/>
          </a:p>
        </p:txBody>
      </p:sp>
      <p:sp>
        <p:nvSpPr>
          <p:cNvPr id="5" name="スライド番号プレースホルダー 4"/>
          <p:cNvSpPr>
            <a:spLocks noGrp="1"/>
          </p:cNvSpPr>
          <p:nvPr>
            <p:ph type="sldNum" sz="quarter" idx="3"/>
          </p:nvPr>
        </p:nvSpPr>
        <p:spPr>
          <a:xfrm>
            <a:off x="3850447" y="9428587"/>
            <a:ext cx="2945659" cy="496332"/>
          </a:xfrm>
          <a:prstGeom prst="rect">
            <a:avLst/>
          </a:prstGeom>
        </p:spPr>
        <p:txBody>
          <a:bodyPr vert="horz" lIns="91245" tIns="45623" rIns="91245" bIns="45623" rtlCol="0" anchor="b"/>
          <a:lstStyle>
            <a:lvl1pPr algn="r">
              <a:defRPr sz="1200"/>
            </a:lvl1pPr>
          </a:lstStyle>
          <a:p>
            <a:fld id="{AC4C15FF-1440-4A92-A91B-44A7CF36A127}" type="slidenum">
              <a:rPr kumimoji="1" lang="ja-JP" altLang="en-US" smtClean="0"/>
              <a:t>‹#›</a:t>
            </a:fld>
            <a:endParaRPr kumimoji="1" lang="ja-JP" altLang="en-US"/>
          </a:p>
        </p:txBody>
      </p:sp>
    </p:spTree>
    <p:extLst>
      <p:ext uri="{BB962C8B-B14F-4D97-AF65-F5344CB8AC3E}">
        <p14:creationId xmlns:p14="http://schemas.microsoft.com/office/powerpoint/2010/main" val="185861717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6" y="3"/>
            <a:ext cx="2945659" cy="496332"/>
          </a:xfrm>
          <a:prstGeom prst="rect">
            <a:avLst/>
          </a:prstGeom>
        </p:spPr>
        <p:txBody>
          <a:bodyPr vert="horz" lIns="91245" tIns="45623" rIns="91245" bIns="4562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7" y="3"/>
            <a:ext cx="2945659" cy="496332"/>
          </a:xfrm>
          <a:prstGeom prst="rect">
            <a:avLst/>
          </a:prstGeom>
        </p:spPr>
        <p:txBody>
          <a:bodyPr vert="horz" lIns="91245" tIns="45623" rIns="91245" bIns="45623" rtlCol="0"/>
          <a:lstStyle>
            <a:lvl1pPr algn="r">
              <a:defRPr sz="1200"/>
            </a:lvl1pPr>
          </a:lstStyle>
          <a:p>
            <a:fld id="{356877DB-E58D-4CF5-BF6A-DEEF69CD94EE}" type="datetimeFigureOut">
              <a:rPr kumimoji="1" lang="ja-JP" altLang="en-US" smtClean="0"/>
              <a:t>2020/4/28</a:t>
            </a:fld>
            <a:endParaRPr kumimoji="1" lang="ja-JP" altLang="en-US"/>
          </a:p>
        </p:txBody>
      </p:sp>
      <p:sp>
        <p:nvSpPr>
          <p:cNvPr id="4" name="スライド イメージ プレースホルダー 3"/>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1245" tIns="45623" rIns="91245" bIns="45623" rtlCol="0" anchor="ctr"/>
          <a:lstStyle/>
          <a:p>
            <a:endParaRPr lang="ja-JP" altLang="en-US"/>
          </a:p>
        </p:txBody>
      </p:sp>
      <p:sp>
        <p:nvSpPr>
          <p:cNvPr id="5" name="ノート プレースホルダー 4"/>
          <p:cNvSpPr>
            <a:spLocks noGrp="1"/>
          </p:cNvSpPr>
          <p:nvPr>
            <p:ph type="body" sz="quarter" idx="3"/>
          </p:nvPr>
        </p:nvSpPr>
        <p:spPr>
          <a:xfrm>
            <a:off x="679768" y="4715157"/>
            <a:ext cx="5438140" cy="4466987"/>
          </a:xfrm>
          <a:prstGeom prst="rect">
            <a:avLst/>
          </a:prstGeom>
        </p:spPr>
        <p:txBody>
          <a:bodyPr vert="horz" lIns="91245" tIns="45623" rIns="91245" bIns="4562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6" y="9428587"/>
            <a:ext cx="2945659" cy="496332"/>
          </a:xfrm>
          <a:prstGeom prst="rect">
            <a:avLst/>
          </a:prstGeom>
        </p:spPr>
        <p:txBody>
          <a:bodyPr vert="horz" lIns="91245" tIns="45623" rIns="91245" bIns="45623" rtlCol="0" anchor="b"/>
          <a:lstStyle>
            <a:lvl1pPr algn="l">
              <a:defRPr sz="1200"/>
            </a:lvl1pPr>
          </a:lstStyle>
          <a:p>
            <a:r>
              <a:rPr kumimoji="1" lang="en-US" altLang="ja-JP"/>
              <a:t>Copyright © 2014.J.C.O.S,Inc.All Rights Reserved.</a:t>
            </a:r>
            <a:endParaRPr kumimoji="1" lang="ja-JP" altLang="en-US"/>
          </a:p>
        </p:txBody>
      </p:sp>
      <p:sp>
        <p:nvSpPr>
          <p:cNvPr id="7" name="スライド番号プレースホルダー 6"/>
          <p:cNvSpPr>
            <a:spLocks noGrp="1"/>
          </p:cNvSpPr>
          <p:nvPr>
            <p:ph type="sldNum" sz="quarter" idx="5"/>
          </p:nvPr>
        </p:nvSpPr>
        <p:spPr>
          <a:xfrm>
            <a:off x="3850447" y="9428587"/>
            <a:ext cx="2945659" cy="496332"/>
          </a:xfrm>
          <a:prstGeom prst="rect">
            <a:avLst/>
          </a:prstGeom>
        </p:spPr>
        <p:txBody>
          <a:bodyPr vert="horz" lIns="91245" tIns="45623" rIns="91245" bIns="45623" rtlCol="0" anchor="b"/>
          <a:lstStyle>
            <a:lvl1pPr algn="r">
              <a:defRPr sz="1200"/>
            </a:lvl1pPr>
          </a:lstStyle>
          <a:p>
            <a:fld id="{8295AD99-FAEC-4642-B93E-8C808579F94E}" type="slidenum">
              <a:rPr kumimoji="1" lang="ja-JP" altLang="en-US" smtClean="0"/>
              <a:t>‹#›</a:t>
            </a:fld>
            <a:endParaRPr kumimoji="1" lang="ja-JP" altLang="en-US"/>
          </a:p>
        </p:txBody>
      </p:sp>
    </p:spTree>
    <p:extLst>
      <p:ext uri="{BB962C8B-B14F-4D97-AF65-F5344CB8AC3E}">
        <p14:creationId xmlns:p14="http://schemas.microsoft.com/office/powerpoint/2010/main" val="60039890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10"/>
          </p:nvPr>
        </p:nvSpPr>
        <p:spPr/>
        <p:txBody>
          <a:bodyPr/>
          <a:lstStyle/>
          <a:p>
            <a:r>
              <a:rPr kumimoji="1" lang="en-US" altLang="ja-JP" smtClean="0"/>
              <a:t>Copyright © 2014.J.C.O.S,Inc.All Rights Reserved.</a:t>
            </a:r>
            <a:endParaRPr kumimoji="1" lang="ja-JP" altLang="en-US"/>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0</a:t>
            </a:fld>
            <a:endParaRPr kumimoji="1" lang="ja-JP" altLang="en-US"/>
          </a:p>
        </p:txBody>
      </p:sp>
    </p:spTree>
    <p:extLst>
      <p:ext uri="{BB962C8B-B14F-4D97-AF65-F5344CB8AC3E}">
        <p14:creationId xmlns:p14="http://schemas.microsoft.com/office/powerpoint/2010/main" val="1435180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10"/>
          </p:nvPr>
        </p:nvSpPr>
        <p:spPr/>
        <p:txBody>
          <a:bodyPr/>
          <a:lstStyle/>
          <a:p>
            <a:r>
              <a:rPr kumimoji="1" lang="en-US" altLang="ja-JP" smtClean="0"/>
              <a:t>Copyright © 2014.J.C.O.S,Inc.All Rights Reserved.</a:t>
            </a:r>
            <a:endParaRPr kumimoji="1" lang="ja-JP" altLang="en-US"/>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1</a:t>
            </a:fld>
            <a:endParaRPr kumimoji="1" lang="ja-JP" altLang="en-US"/>
          </a:p>
        </p:txBody>
      </p:sp>
    </p:spTree>
    <p:extLst>
      <p:ext uri="{BB962C8B-B14F-4D97-AF65-F5344CB8AC3E}">
        <p14:creationId xmlns:p14="http://schemas.microsoft.com/office/powerpoint/2010/main" val="2872949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10"/>
          </p:nvPr>
        </p:nvSpPr>
        <p:spPr/>
        <p:txBody>
          <a:bodyPr/>
          <a:lstStyle/>
          <a:p>
            <a:r>
              <a:rPr kumimoji="1" lang="en-US" altLang="ja-JP" smtClean="0"/>
              <a:t>Copyright © 2014.J.C.O.S,Inc.All Rights Reserved.</a:t>
            </a:r>
            <a:endParaRPr kumimoji="1" lang="ja-JP" altLang="en-US"/>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2</a:t>
            </a:fld>
            <a:endParaRPr kumimoji="1" lang="ja-JP" altLang="en-US"/>
          </a:p>
        </p:txBody>
      </p:sp>
    </p:spTree>
    <p:extLst>
      <p:ext uri="{BB962C8B-B14F-4D97-AF65-F5344CB8AC3E}">
        <p14:creationId xmlns:p14="http://schemas.microsoft.com/office/powerpoint/2010/main" val="1511725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r>
              <a:rPr kumimoji="1" lang="en-US" altLang="ja-JP" dirty="0" smtClean="0"/>
              <a:t>Copyright © 2014.J.C.O.S,Inc.All Rights Reserved.</a:t>
            </a:r>
            <a:endParaRPr kumimoji="1" lang="ja-JP" altLang="en-US" dirty="0"/>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3</a:t>
            </a:fld>
            <a:endParaRPr kumimoji="1" lang="ja-JP" altLang="en-US" dirty="0"/>
          </a:p>
        </p:txBody>
      </p:sp>
    </p:spTree>
    <p:extLst>
      <p:ext uri="{BB962C8B-B14F-4D97-AF65-F5344CB8AC3E}">
        <p14:creationId xmlns:p14="http://schemas.microsoft.com/office/powerpoint/2010/main" val="3551728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r>
              <a:rPr kumimoji="1" lang="en-US" altLang="ja-JP" dirty="0" smtClean="0"/>
              <a:t>Copyright © 2014.J.C.O.S,Inc.All Rights Reserved.</a:t>
            </a:r>
            <a:endParaRPr kumimoji="1" lang="ja-JP" altLang="en-US" dirty="0"/>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6</a:t>
            </a:fld>
            <a:endParaRPr kumimoji="1" lang="ja-JP" altLang="en-US" dirty="0"/>
          </a:p>
        </p:txBody>
      </p:sp>
    </p:spTree>
    <p:extLst>
      <p:ext uri="{BB962C8B-B14F-4D97-AF65-F5344CB8AC3E}">
        <p14:creationId xmlns:p14="http://schemas.microsoft.com/office/powerpoint/2010/main" val="2353901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r>
              <a:rPr kumimoji="1" lang="en-US" altLang="ja-JP" dirty="0" smtClean="0"/>
              <a:t>Copyright © 2014.J.C.O.S,Inc.All Rights Reserved.</a:t>
            </a:r>
            <a:endParaRPr kumimoji="1" lang="ja-JP" altLang="en-US" dirty="0"/>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7</a:t>
            </a:fld>
            <a:endParaRPr kumimoji="1" lang="ja-JP" altLang="en-US" dirty="0"/>
          </a:p>
        </p:txBody>
      </p:sp>
    </p:spTree>
    <p:extLst>
      <p:ext uri="{BB962C8B-B14F-4D97-AF65-F5344CB8AC3E}">
        <p14:creationId xmlns:p14="http://schemas.microsoft.com/office/powerpoint/2010/main" val="1495139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r>
              <a:rPr kumimoji="1" lang="en-US" altLang="ja-JP" dirty="0" smtClean="0"/>
              <a:t>Copyright © 2014.J.C.O.S,Inc.All Rights Reserved.</a:t>
            </a:r>
            <a:endParaRPr kumimoji="1" lang="ja-JP" altLang="en-US" dirty="0"/>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8</a:t>
            </a:fld>
            <a:endParaRPr kumimoji="1" lang="ja-JP" altLang="en-US" dirty="0"/>
          </a:p>
        </p:txBody>
      </p:sp>
    </p:spTree>
    <p:extLst>
      <p:ext uri="{BB962C8B-B14F-4D97-AF65-F5344CB8AC3E}">
        <p14:creationId xmlns:p14="http://schemas.microsoft.com/office/powerpoint/2010/main" val="1670853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r>
              <a:rPr kumimoji="1" lang="en-US" altLang="ja-JP" dirty="0" smtClean="0"/>
              <a:t>Copyright © 2014.J.C.O.S,Inc.All Rights Reserved.</a:t>
            </a:r>
            <a:endParaRPr kumimoji="1" lang="ja-JP" altLang="en-US" dirty="0"/>
          </a:p>
        </p:txBody>
      </p:sp>
      <p:sp>
        <p:nvSpPr>
          <p:cNvPr id="5" name="スライド番号プレースホルダー 4"/>
          <p:cNvSpPr>
            <a:spLocks noGrp="1"/>
          </p:cNvSpPr>
          <p:nvPr>
            <p:ph type="sldNum" sz="quarter" idx="11"/>
          </p:nvPr>
        </p:nvSpPr>
        <p:spPr/>
        <p:txBody>
          <a:bodyPr/>
          <a:lstStyle/>
          <a:p>
            <a:fld id="{8295AD99-FAEC-4642-B93E-8C808579F94E}" type="slidenum">
              <a:rPr kumimoji="1" lang="ja-JP" altLang="en-US" smtClean="0"/>
              <a:t>9</a:t>
            </a:fld>
            <a:endParaRPr kumimoji="1" lang="ja-JP" altLang="en-US" dirty="0"/>
          </a:p>
        </p:txBody>
      </p:sp>
    </p:spTree>
    <p:extLst>
      <p:ext uri="{BB962C8B-B14F-4D97-AF65-F5344CB8AC3E}">
        <p14:creationId xmlns:p14="http://schemas.microsoft.com/office/powerpoint/2010/main" val="3863972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a:prstGeom prst="rect">
            <a:avLst/>
          </a:prstGeo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5" name="スライド番号プレースホルダー 3"/>
          <p:cNvSpPr>
            <a:spLocks noGrp="1"/>
          </p:cNvSpPr>
          <p:nvPr>
            <p:ph type="sldNum" sz="quarter" idx="11"/>
          </p:nvPr>
        </p:nvSpPr>
        <p:spPr>
          <a:xfrm>
            <a:off x="6758880" y="6592267"/>
            <a:ext cx="2133600" cy="365125"/>
          </a:xfrm>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903C4AA-8B13-46DA-8E2F-928551C16130}"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AA8CB00-5E96-43BC-8FCB-7BF0DBAEEB04}" type="slidenum">
              <a:rPr kumimoji="1" lang="ja-JP" altLang="en-US" smtClean="0"/>
              <a:t>‹#›</a:t>
            </a:fld>
            <a:endParaRPr kumimoji="1" lang="ja-JP" alt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9E3C159-C207-4EA9-A28C-211F3DD61745}" type="slidenum">
              <a:rPr kumimoji="1" lang="ja-JP" altLang="en-US" smtClean="0"/>
              <a:t>‹#›</a:t>
            </a:fld>
            <a:endParaRPr kumimoji="1" lang="ja-JP"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8770D821-1720-48E1-B868-3F56DBC39767}"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800424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770D821-1720-48E1-B868-3F56DBC39767}"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25229816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8770D821-1720-48E1-B868-3F56DBC39767}"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31829640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8770D821-1720-48E1-B868-3F56DBC39767}"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2994828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8770D821-1720-48E1-B868-3F56DBC39767}" type="datetimeFigureOut">
              <a:rPr kumimoji="1" lang="ja-JP" altLang="en-US" smtClean="0"/>
              <a:t>2020/4/28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23808727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8770D821-1720-48E1-B868-3F56DBC39767}" type="datetimeFigureOut">
              <a:rPr kumimoji="1" lang="ja-JP" altLang="en-US" smtClean="0"/>
              <a:t>2020/4/28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1777745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770D821-1720-48E1-B868-3F56DBC39767}" type="datetimeFigureOut">
              <a:rPr kumimoji="1" lang="ja-JP" altLang="en-US" smtClean="0"/>
              <a:t>2020/4/28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111678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1"/>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770D821-1720-48E1-B868-3F56DBC39767}"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24136150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770D821-1720-48E1-B868-3F56DBC39767}"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1709487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770D821-1720-48E1-B868-3F56DBC39767}"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16380898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770D821-1720-48E1-B868-3F56DBC39767}"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29728861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D1C94E24-4047-444C-B78F-19F922515C46}"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1C94E24-4047-444C-B78F-19F922515C46}"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D1C94E24-4047-444C-B78F-19F922515C46}"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D1C94E24-4047-444C-B78F-19F922515C46}"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D1C94E24-4047-444C-B78F-19F922515C46}" type="datetimeFigureOut">
              <a:rPr kumimoji="1" lang="ja-JP" altLang="en-US" smtClean="0"/>
              <a:t>2020/4/28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D1C94E24-4047-444C-B78F-19F922515C46}" type="datetimeFigureOut">
              <a:rPr kumimoji="1" lang="ja-JP" altLang="en-US" smtClean="0"/>
              <a:t>2020/4/28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1C94E24-4047-444C-B78F-19F922515C46}" type="datetimeFigureOut">
              <a:rPr kumimoji="1" lang="ja-JP" altLang="en-US" smtClean="0"/>
              <a:t>2020/4/28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1C94E24-4047-444C-B78F-19F922515C46}"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1C94E24-4047-444C-B78F-19F922515C46}"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1C94E24-4047-444C-B78F-19F922515C46}"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1C94E24-4047-444C-B78F-19F922515C46}"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876CAA-A94E-4F12-B131-48A19F12F5A9}" type="slidenum">
              <a:rPr kumimoji="1" lang="ja-JP" altLang="en-US" smtClean="0"/>
              <a:t>‹#›</a:t>
            </a:fld>
            <a:endParaRPr kumimoji="1" lang="ja-JP"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F950B1AD-7563-4472-B00B-AABC64702A9C}"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950B1AD-7563-4472-B00B-AABC64702A9C}"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F950B1AD-7563-4472-B00B-AABC64702A9C}"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F950B1AD-7563-4472-B00B-AABC64702A9C}"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F950B1AD-7563-4472-B00B-AABC64702A9C}" type="datetimeFigureOut">
              <a:rPr kumimoji="1" lang="ja-JP" altLang="en-US" smtClean="0"/>
              <a:t>2020/4/28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F950B1AD-7563-4472-B00B-AABC64702A9C}" type="datetimeFigureOut">
              <a:rPr kumimoji="1" lang="ja-JP" altLang="en-US" smtClean="0"/>
              <a:t>2020/4/28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950B1AD-7563-4472-B00B-AABC64702A9C}" type="datetimeFigureOut">
              <a:rPr kumimoji="1" lang="ja-JP" altLang="en-US" smtClean="0"/>
              <a:t>2020/4/28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F950B1AD-7563-4472-B00B-AABC64702A9C}"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F950B1AD-7563-4472-B00B-AABC64702A9C}"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950B1AD-7563-4472-B00B-AABC64702A9C}"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950B1AD-7563-4472-B00B-AABC64702A9C}"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BD445BC-0B00-4168-9534-60FE1E40E1B6}" type="slidenum">
              <a:rPr kumimoji="1" lang="ja-JP" altLang="en-US" smtClean="0"/>
              <a:t>‹#›</a:t>
            </a:fld>
            <a:endParaRPr kumimoji="1" lang="ja-JP"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DCCC38E9-DC2B-4660-A5EB-F8645DA2BA76}"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CCC38E9-DC2B-4660-A5EB-F8645DA2BA76}"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DCCC38E9-DC2B-4660-A5EB-F8645DA2BA76}"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DCCC38E9-DC2B-4660-A5EB-F8645DA2BA76}"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DCCC38E9-DC2B-4660-A5EB-F8645DA2BA76}" type="datetimeFigureOut">
              <a:rPr kumimoji="1" lang="ja-JP" altLang="en-US" smtClean="0"/>
              <a:t>2020/4/28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DCCC38E9-DC2B-4660-A5EB-F8645DA2BA76}" type="datetimeFigureOut">
              <a:rPr kumimoji="1" lang="ja-JP" altLang="en-US" smtClean="0"/>
              <a:t>2020/4/28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CCC38E9-DC2B-4660-A5EB-F8645DA2BA76}" type="datetimeFigureOut">
              <a:rPr kumimoji="1" lang="ja-JP" altLang="en-US" smtClean="0"/>
              <a:t>2020/4/28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CCC38E9-DC2B-4660-A5EB-F8645DA2BA76}"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CCC38E9-DC2B-4660-A5EB-F8645DA2BA76}"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CCC38E9-DC2B-4660-A5EB-F8645DA2BA76}"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CCC38E9-DC2B-4660-A5EB-F8645DA2BA76}"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BA4BE6-57A5-4CB5-998A-FF22DB7865F5}" type="slidenum">
              <a:rPr kumimoji="1" lang="ja-JP" altLang="en-US" smtClean="0"/>
              <a:t>‹#›</a:t>
            </a:fld>
            <a:endParaRPr kumimoji="1" lang="ja-JP"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C365F0EA-FD7F-4A6E-80FE-84B66B7460BB}"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365F0EA-FD7F-4A6E-80FE-84B66B7460BB}"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C365F0EA-FD7F-4A6E-80FE-84B66B7460BB}"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C365F0EA-FD7F-4A6E-80FE-84B66B7460BB}"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C365F0EA-FD7F-4A6E-80FE-84B66B7460BB}" type="datetimeFigureOut">
              <a:rPr kumimoji="1" lang="ja-JP" altLang="en-US" smtClean="0"/>
              <a:t>2020/4/28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C365F0EA-FD7F-4A6E-80FE-84B66B7460BB}" type="datetimeFigureOut">
              <a:rPr kumimoji="1" lang="ja-JP" altLang="en-US" smtClean="0"/>
              <a:t>2020/4/28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365F0EA-FD7F-4A6E-80FE-84B66B7460BB}" type="datetimeFigureOut">
              <a:rPr kumimoji="1" lang="ja-JP" altLang="en-US" smtClean="0"/>
              <a:t>2020/4/28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365F0EA-FD7F-4A6E-80FE-84B66B7460BB}"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365F0EA-FD7F-4A6E-80FE-84B66B7460BB}"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365F0EA-FD7F-4A6E-80FE-84B66B7460BB}"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365F0EA-FD7F-4A6E-80FE-84B66B7460BB}"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FA19C02-B112-4467-B56A-052BC14F431A}" type="slidenum">
              <a:rPr kumimoji="1" lang="ja-JP" altLang="en-US" smtClean="0"/>
              <a:t>‹#›</a:t>
            </a:fld>
            <a:endParaRPr kumimoji="1" lang="ja-JP"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D1D572A2-5D6A-454A-A569-3A91AEBB6618}"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1D572A2-5D6A-454A-A569-3A91AEBB6618}"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D1D572A2-5D6A-454A-A569-3A91AEBB6618}"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D1D572A2-5D6A-454A-A569-3A91AEBB6618}"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D1D572A2-5D6A-454A-A569-3A91AEBB6618}" type="datetimeFigureOut">
              <a:rPr kumimoji="1" lang="ja-JP" altLang="en-US" smtClean="0"/>
              <a:t>2020/4/28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D1D572A2-5D6A-454A-A569-3A91AEBB6618}" type="datetimeFigureOut">
              <a:rPr kumimoji="1" lang="ja-JP" altLang="en-US" smtClean="0"/>
              <a:t>2020/4/28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1D572A2-5D6A-454A-A569-3A91AEBB6618}" type="datetimeFigureOut">
              <a:rPr kumimoji="1" lang="ja-JP" altLang="en-US" smtClean="0"/>
              <a:t>2020/4/28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1D572A2-5D6A-454A-A569-3A91AEBB6618}"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1D572A2-5D6A-454A-A569-3A91AEBB6618}"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1D572A2-5D6A-454A-A569-3A91AEBB6618}"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1D572A2-5D6A-454A-A569-3A91AEBB6618}"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F3420E0-F7D6-403D-806F-73B3B82F8FDC}" type="slidenum">
              <a:rPr kumimoji="1" lang="ja-JP" altLang="en-US" smtClean="0"/>
              <a:t>‹#›</a:t>
            </a:fld>
            <a:endParaRPr kumimoji="1" lang="ja-JP"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C3205F84-A236-4A45-95CE-3E9E4F49D1AF}"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3205F84-A236-4A45-95CE-3E9E4F49D1AF}"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C3205F84-A236-4A45-95CE-3E9E4F49D1AF}"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C3205F84-A236-4A45-95CE-3E9E4F49D1AF}"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C3205F84-A236-4A45-95CE-3E9E4F49D1AF}" type="datetimeFigureOut">
              <a:rPr kumimoji="1" lang="ja-JP" altLang="en-US" smtClean="0"/>
              <a:t>2020/4/28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C3205F84-A236-4A45-95CE-3E9E4F49D1AF}" type="datetimeFigureOut">
              <a:rPr kumimoji="1" lang="ja-JP" altLang="en-US" smtClean="0"/>
              <a:t>2020/4/28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3205F84-A236-4A45-95CE-3E9E4F49D1AF}" type="datetimeFigureOut">
              <a:rPr kumimoji="1" lang="ja-JP" altLang="en-US" smtClean="0"/>
              <a:t>2020/4/28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3205F84-A236-4A45-95CE-3E9E4F49D1AF}"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3205F84-A236-4A45-95CE-3E9E4F49D1AF}"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3205F84-A236-4A45-95CE-3E9E4F49D1AF}"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3205F84-A236-4A45-95CE-3E9E4F49D1AF}"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D722926-1BB2-4690-B085-E740E404EC6B}"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1DF40CE-AA9E-4F59-AE97-6C108D93BA83}" type="slidenum">
              <a:rPr kumimoji="1" lang="ja-JP" altLang="en-US" smtClean="0"/>
              <a:t>‹#›</a:t>
            </a:fld>
            <a:endParaRPr kumimoji="1" lang="ja-JP"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C903C4AA-8B13-46DA-8E2F-928551C16130}"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903C4AA-8B13-46DA-8E2F-928551C16130}"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903C4AA-8B13-46DA-8E2F-928551C16130}"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903C4AA-8B13-46DA-8E2F-928551C16130}"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903C4AA-8B13-46DA-8E2F-928551C16130}" type="datetimeFigureOut">
              <a:rPr kumimoji="1" lang="ja-JP" altLang="en-US" smtClean="0"/>
              <a:t>2020/4/28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903C4AA-8B13-46DA-8E2F-928551C16130}" type="datetimeFigureOut">
              <a:rPr kumimoji="1" lang="ja-JP" altLang="en-US" smtClean="0"/>
              <a:t>2020/4/28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903C4AA-8B13-46DA-8E2F-928551C16130}" type="datetimeFigureOut">
              <a:rPr kumimoji="1" lang="ja-JP" altLang="en-US" smtClean="0"/>
              <a:t>2020/4/28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903C4AA-8B13-46DA-8E2F-928551C16130}"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903C4AA-8B13-46DA-8E2F-928551C16130}" type="datetimeFigureOut">
              <a:rPr kumimoji="1" lang="ja-JP" altLang="en-US" smtClean="0"/>
              <a:t>2020/4/28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903C4AA-8B13-46DA-8E2F-928551C16130}" type="datetimeFigureOut">
              <a:rPr kumimoji="1" lang="ja-JP" altLang="en-US" smtClean="0"/>
              <a:t>2020/4/28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C86DDD-27D5-40D1-B356-80AF4DE2A270}"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正方形/長方形 6"/>
          <p:cNvSpPr/>
          <p:nvPr userDrawn="1"/>
        </p:nvSpPr>
        <p:spPr>
          <a:xfrm>
            <a:off x="0" y="6623774"/>
            <a:ext cx="9144000" cy="261610"/>
          </a:xfrm>
          <a:prstGeom prst="rect">
            <a:avLst/>
          </a:prstGeom>
          <a:solidFill>
            <a:schemeClr val="accent2">
              <a:lumMod val="40000"/>
              <a:lumOff val="60000"/>
            </a:schemeClr>
          </a:solidFill>
        </p:spPr>
        <p:txBody>
          <a:bodyPr wrap="square">
            <a:spAutoFit/>
          </a:bodyPr>
          <a:lstStyle/>
          <a:p>
            <a:endParaRPr lang="ja-JP" altLang="en-US" sz="1100" dirty="0"/>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スライド番号プレースホルダー 5"/>
          <p:cNvSpPr>
            <a:spLocks noGrp="1"/>
          </p:cNvSpPr>
          <p:nvPr>
            <p:ph type="sldNum" sz="quarter" idx="4"/>
          </p:nvPr>
        </p:nvSpPr>
        <p:spPr>
          <a:xfrm>
            <a:off x="6758880" y="6592267"/>
            <a:ext cx="2133600" cy="365125"/>
          </a:xfrm>
          <a:prstGeom prst="rect">
            <a:avLst/>
          </a:prstGeom>
        </p:spPr>
        <p:txBody>
          <a:bodyPr vert="horz" lIns="91440" tIns="45720" rIns="91440" bIns="45720" rtlCol="0" anchor="ctr"/>
          <a:lstStyle>
            <a:lvl1pPr algn="r">
              <a:defRPr sz="1200">
                <a:solidFill>
                  <a:srgbClr val="CCFFFF"/>
                </a:solidFill>
              </a:defRPr>
            </a:lvl1pPr>
          </a:lstStyle>
          <a:p>
            <a:fld id="{A1DF40CE-AA9E-4F59-AE97-6C108D93BA83}" type="slidenum">
              <a:rPr lang="ja-JP" altLang="en-US" smtClean="0"/>
              <a:t>‹#›</a:t>
            </a:fld>
            <a:endParaRPr lang="ja-JP" altLang="en-US" dirty="0"/>
          </a:p>
        </p:txBody>
      </p:sp>
      <p:sp>
        <p:nvSpPr>
          <p:cNvPr id="4" name="テキスト ボックス 3"/>
          <p:cNvSpPr txBox="1"/>
          <p:nvPr userDrawn="1"/>
        </p:nvSpPr>
        <p:spPr>
          <a:xfrm>
            <a:off x="2195736" y="6577607"/>
            <a:ext cx="4752528" cy="307777"/>
          </a:xfrm>
          <a:prstGeom prst="rect">
            <a:avLst/>
          </a:prstGeom>
          <a:noFill/>
        </p:spPr>
        <p:txBody>
          <a:bodyPr wrap="square" rtlCol="0">
            <a:spAutoFit/>
          </a:bodyPr>
          <a:lstStyle/>
          <a:p>
            <a:pPr algn="ctr"/>
            <a:r>
              <a:rPr kumimoji="1" lang="en-US" altLang="ja-JP" sz="1400" dirty="0">
                <a:solidFill>
                  <a:srgbClr val="CCFFFF"/>
                </a:solidFill>
              </a:rPr>
              <a:t>Copyright © </a:t>
            </a:r>
            <a:r>
              <a:rPr kumimoji="1" lang="en-US" altLang="ja-JP" sz="1400" dirty="0" smtClean="0">
                <a:solidFill>
                  <a:srgbClr val="CCFFFF"/>
                </a:solidFill>
              </a:rPr>
              <a:t>2020.GIVEFIELD&amp;K-HOMES,Inc.All </a:t>
            </a:r>
            <a:r>
              <a:rPr kumimoji="1" lang="en-US" altLang="ja-JP" sz="1400" dirty="0">
                <a:solidFill>
                  <a:srgbClr val="CCFFFF"/>
                </a:solidFill>
              </a:rPr>
              <a:t>Rights Reserved.</a:t>
            </a:r>
          </a:p>
        </p:txBody>
      </p:sp>
      <p:sp>
        <p:nvSpPr>
          <p:cNvPr id="8" name="正方形/長方形 7"/>
          <p:cNvSpPr/>
          <p:nvPr userDrawn="1"/>
        </p:nvSpPr>
        <p:spPr>
          <a:xfrm>
            <a:off x="974" y="-27384"/>
            <a:ext cx="9144000" cy="600164"/>
          </a:xfrm>
          <a:prstGeom prst="rect">
            <a:avLst/>
          </a:prstGeom>
          <a:solidFill>
            <a:schemeClr val="accent2">
              <a:lumMod val="20000"/>
              <a:lumOff val="80000"/>
            </a:schemeClr>
          </a:solidFill>
        </p:spPr>
        <p:txBody>
          <a:bodyPr wrap="square">
            <a:spAutoFit/>
          </a:bodyPr>
          <a:lstStyle/>
          <a:p>
            <a:endParaRPr lang="en-US" altLang="ja-JP" sz="1100" dirty="0"/>
          </a:p>
          <a:p>
            <a:endParaRPr lang="en-US" altLang="ja-JP" sz="1100" dirty="0"/>
          </a:p>
          <a:p>
            <a:endParaRPr lang="ja-JP" altLang="en-US" sz="1100" dirty="0"/>
          </a:p>
        </p:txBody>
      </p:sp>
      <p:sp>
        <p:nvSpPr>
          <p:cNvPr id="10" name="テキスト ボックス 9"/>
          <p:cNvSpPr txBox="1"/>
          <p:nvPr userDrawn="1"/>
        </p:nvSpPr>
        <p:spPr>
          <a:xfrm>
            <a:off x="7391597" y="148570"/>
            <a:ext cx="1752403" cy="400110"/>
          </a:xfrm>
          <a:prstGeom prst="rect">
            <a:avLst/>
          </a:prstGeom>
          <a:noFill/>
        </p:spPr>
        <p:txBody>
          <a:bodyPr wrap="none" rtlCol="0">
            <a:spAutoFit/>
          </a:bodyPr>
          <a:lstStyle/>
          <a:p>
            <a:r>
              <a:rPr kumimoji="1" lang="en-US" altLang="ja-JP" sz="2000" dirty="0" smtClean="0">
                <a:solidFill>
                  <a:schemeClr val="accent6">
                    <a:lumMod val="60000"/>
                    <a:lumOff val="40000"/>
                  </a:schemeClr>
                </a:solidFill>
                <a:latin typeface="ＤＦＧ極太明朝体" panose="02020C00010101010101" pitchFamily="18" charset="-128"/>
                <a:ea typeface="ＤＦＧ極太明朝体" panose="02020C00010101010101" pitchFamily="18" charset="-128"/>
              </a:rPr>
              <a:t>GIVEFIELD</a:t>
            </a:r>
            <a:endParaRPr kumimoji="1" lang="ja-JP" altLang="en-US" sz="2000" dirty="0">
              <a:solidFill>
                <a:schemeClr val="accent6">
                  <a:lumMod val="60000"/>
                  <a:lumOff val="40000"/>
                </a:schemeClr>
              </a:solidFill>
              <a:latin typeface="ＤＦＧ極太明朝体" panose="02020C00010101010101" pitchFamily="18" charset="-128"/>
              <a:ea typeface="ＤＦＧ極太明朝体" panose="02020C00010101010101" pitchFamily="18" charset="-128"/>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A8CB00-5E96-43BC-8FCB-7BF0DBAEEB04}"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E3C159-C207-4EA9-A28C-211F3DD61745}"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70D821-1720-48E1-B868-3F56DBC39767}" type="datetimeFigureOut">
              <a:rPr kumimoji="1" lang="ja-JP" altLang="en-US" smtClean="0"/>
              <a:t>2020/4/28</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BD7D3B-ECF2-4B5E-B996-34D881B833A8}" type="slidenum">
              <a:rPr kumimoji="1" lang="ja-JP" altLang="en-US" smtClean="0"/>
              <a:t>‹#›</a:t>
            </a:fld>
            <a:endParaRPr kumimoji="1" lang="ja-JP" altLang="en-US"/>
          </a:p>
        </p:txBody>
      </p:sp>
    </p:spTree>
    <p:extLst>
      <p:ext uri="{BB962C8B-B14F-4D97-AF65-F5344CB8AC3E}">
        <p14:creationId xmlns:p14="http://schemas.microsoft.com/office/powerpoint/2010/main" val="510612341"/>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C94E24-4047-444C-B78F-19F922515C46}" type="datetimeFigureOut">
              <a:rPr kumimoji="1" lang="ja-JP" altLang="en-US" smtClean="0"/>
              <a:t>2020/4/28</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876CAA-A94E-4F12-B131-48A19F12F5A9}"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50B1AD-7563-4472-B00B-AABC64702A9C}" type="datetimeFigureOut">
              <a:rPr kumimoji="1" lang="ja-JP" altLang="en-US" smtClean="0"/>
              <a:t>2020/4/28</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445BC-0B00-4168-9534-60FE1E40E1B6}"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CC38E9-DC2B-4660-A5EB-F8645DA2BA76}" type="datetimeFigureOut">
              <a:rPr kumimoji="1" lang="ja-JP" altLang="en-US" smtClean="0"/>
              <a:t>2020/4/28</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BA4BE6-57A5-4CB5-998A-FF22DB7865F5}"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65F0EA-FD7F-4A6E-80FE-84B66B7460BB}" type="datetimeFigureOut">
              <a:rPr kumimoji="1" lang="ja-JP" altLang="en-US" smtClean="0"/>
              <a:t>2020/4/28</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A19C02-B112-4467-B56A-052BC14F431A}"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D572A2-5D6A-454A-A569-3A91AEBB6618}" type="datetimeFigureOut">
              <a:rPr kumimoji="1" lang="ja-JP" altLang="en-US" smtClean="0"/>
              <a:t>2020/4/28</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3420E0-F7D6-403D-806F-73B3B82F8FD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205F84-A236-4A45-95CE-3E9E4F49D1AF}" type="datetimeFigureOut">
              <a:rPr kumimoji="1" lang="ja-JP" altLang="en-US" smtClean="0"/>
              <a:t>2020/4/28</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722926-1BB2-4690-B085-E740E404EC6B}"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3C4AA-8B13-46DA-8E2F-928551C16130}" type="datetimeFigureOut">
              <a:rPr kumimoji="1" lang="ja-JP" altLang="en-US" smtClean="0"/>
              <a:t>2020/4/28</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C86DDD-27D5-40D1-B356-80AF4DE2A270}"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package" Target="../embeddings/Microsoft_Excel_Worksheet1.xlsx"/><Relationship Id="rId13" Type="http://schemas.openxmlformats.org/officeDocument/2006/relationships/oleObject" Target="../embeddings/oleObject3.bin"/><Relationship Id="rId3" Type="http://schemas.openxmlformats.org/officeDocument/2006/relationships/image" Target="../media/image8.png"/><Relationship Id="rId7" Type="http://schemas.openxmlformats.org/officeDocument/2006/relationships/oleObject" Target="../embeddings/oleObject1.bin"/><Relationship Id="rId12" Type="http://schemas.openxmlformats.org/officeDocument/2006/relationships/image" Target="../media/image6.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png"/><Relationship Id="rId11" Type="http://schemas.openxmlformats.org/officeDocument/2006/relationships/package" Target="../embeddings/Microsoft_Excel_Worksheet2.xlsx"/><Relationship Id="rId5" Type="http://schemas.openxmlformats.org/officeDocument/2006/relationships/image" Target="../media/image10.png"/><Relationship Id="rId15" Type="http://schemas.openxmlformats.org/officeDocument/2006/relationships/image" Target="../media/image7.emf"/><Relationship Id="rId10" Type="http://schemas.openxmlformats.org/officeDocument/2006/relationships/oleObject" Target="../embeddings/oleObject2.bin"/><Relationship Id="rId4" Type="http://schemas.openxmlformats.org/officeDocument/2006/relationships/image" Target="../media/image9.png"/><Relationship Id="rId9" Type="http://schemas.openxmlformats.org/officeDocument/2006/relationships/image" Target="../media/image5.emf"/><Relationship Id="rId14" Type="http://schemas.openxmlformats.org/officeDocument/2006/relationships/package" Target="../embeddings/Microsoft_Excel_Worksheet3.xlsx"/></Relationships>
</file>

<file path=ppt/slides/_rels/slide6.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http://www.wanpug.com/illust/illust453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119610" y="4649399"/>
            <a:ext cx="2735074" cy="17391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www.wanpug.com/illust/illust453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flipV="1">
            <a:off x="6228184" y="1073357"/>
            <a:ext cx="2735074" cy="1739116"/>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0807" y="2708920"/>
            <a:ext cx="1152128" cy="1188898"/>
          </a:xfrm>
          <a:prstGeom prst="rect">
            <a:avLst/>
          </a:prstGeom>
        </p:spPr>
      </p:pic>
      <p:sp>
        <p:nvSpPr>
          <p:cNvPr id="7" name="正方形/長方形 6"/>
          <p:cNvSpPr/>
          <p:nvPr/>
        </p:nvSpPr>
        <p:spPr>
          <a:xfrm>
            <a:off x="2195736" y="4077072"/>
            <a:ext cx="4862271" cy="646331"/>
          </a:xfrm>
          <a:prstGeom prst="rect">
            <a:avLst/>
          </a:prstGeom>
          <a:solidFill>
            <a:schemeClr val="bg1"/>
          </a:solidFill>
        </p:spPr>
        <p:txBody>
          <a:bodyPr wrap="square">
            <a:spAutoFit/>
          </a:bodyPr>
          <a:lstStyle/>
          <a:p>
            <a:pPr algn="ctr">
              <a:lnSpc>
                <a:spcPct val="150000"/>
              </a:lnSpc>
            </a:pPr>
            <a:r>
              <a:rPr lang="ja-JP" altLang="en-US" sz="2400" b="1" dirty="0" smtClean="0">
                <a:solidFill>
                  <a:schemeClr val="bg1">
                    <a:lumMod val="75000"/>
                  </a:schemeClr>
                </a:solidFill>
                <a:latin typeface="メイリオ" pitchFamily="50" charset="-128"/>
                <a:ea typeface="メイリオ" pitchFamily="50" charset="-128"/>
                <a:cs typeface="メイリオ" pitchFamily="50" charset="-128"/>
              </a:rPr>
              <a:t>法人様に価値（</a:t>
            </a:r>
            <a:r>
              <a:rPr lang="ja-JP" altLang="en-US" sz="2400" b="1" dirty="0">
                <a:solidFill>
                  <a:schemeClr val="bg1">
                    <a:lumMod val="75000"/>
                  </a:schemeClr>
                </a:solidFill>
                <a:latin typeface="メイリオ" pitchFamily="50" charset="-128"/>
                <a:ea typeface="メイリオ" pitchFamily="50" charset="-128"/>
                <a:cs typeface="メイリオ" pitchFamily="50" charset="-128"/>
              </a:rPr>
              <a:t>勝ち</a:t>
            </a:r>
            <a:r>
              <a:rPr lang="ja-JP" altLang="en-US" sz="2400" b="1" dirty="0" smtClean="0">
                <a:solidFill>
                  <a:schemeClr val="bg1">
                    <a:lumMod val="75000"/>
                  </a:schemeClr>
                </a:solidFill>
                <a:latin typeface="メイリオ" pitchFamily="50" charset="-128"/>
                <a:ea typeface="メイリオ" pitchFamily="50" charset="-128"/>
                <a:cs typeface="メイリオ" pitchFamily="50" charset="-128"/>
              </a:rPr>
              <a:t>）あるものを</a:t>
            </a:r>
          </a:p>
        </p:txBody>
      </p:sp>
      <p:sp>
        <p:nvSpPr>
          <p:cNvPr id="2" name="正方形/長方形 1"/>
          <p:cNvSpPr/>
          <p:nvPr/>
        </p:nvSpPr>
        <p:spPr>
          <a:xfrm>
            <a:off x="141926" y="44624"/>
            <a:ext cx="1415772" cy="461665"/>
          </a:xfrm>
          <a:prstGeom prst="rect">
            <a:avLst/>
          </a:prstGeom>
        </p:spPr>
        <p:txBody>
          <a:bodyPr wrap="none">
            <a:spAutoFit/>
          </a:bodyPr>
          <a:lstStyle/>
          <a:p>
            <a:pPr algn="ctr">
              <a:defRPr/>
            </a:pPr>
            <a:r>
              <a:rPr lang="ja-JP" altLang="en-US" sz="2400" b="1" dirty="0">
                <a:latin typeface="ＤＦＧ平成ゴシック体W5" panose="020B0500010101010101" pitchFamily="50" charset="-128"/>
                <a:ea typeface="ＤＦＧ平成ゴシック体W5" panose="020B0500010101010101" pitchFamily="50" charset="-128"/>
                <a:cs typeface="Tahoma" panose="020B0604030504040204" pitchFamily="34" charset="0"/>
              </a:rPr>
              <a:t>会社概要</a:t>
            </a:r>
            <a:endParaRPr lang="en-US" altLang="ja-JP" sz="2800" b="1" dirty="0">
              <a:latin typeface="ＤＦＧ平成ゴシック体W5" panose="020B0500010101010101" pitchFamily="50" charset="-128"/>
              <a:ea typeface="ＤＦＧ平成ゴシック体W5" panose="020B0500010101010101" pitchFamily="50" charset="-128"/>
              <a:cs typeface="Tahoma" panose="020B0604030504040204" pitchFamily="34" charset="0"/>
            </a:endParaRPr>
          </a:p>
        </p:txBody>
      </p:sp>
    </p:spTree>
    <p:extLst>
      <p:ext uri="{BB962C8B-B14F-4D97-AF65-F5344CB8AC3E}">
        <p14:creationId xmlns:p14="http://schemas.microsoft.com/office/powerpoint/2010/main" val="7331353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9</a:t>
            </a:fld>
            <a:endParaRPr kumimoji="1" lang="ja-JP" altLang="en-US" dirty="0"/>
          </a:p>
        </p:txBody>
      </p:sp>
      <p:sp>
        <p:nvSpPr>
          <p:cNvPr id="5" name="正方形/長方形 4"/>
          <p:cNvSpPr/>
          <p:nvPr/>
        </p:nvSpPr>
        <p:spPr>
          <a:xfrm>
            <a:off x="107504" y="116632"/>
            <a:ext cx="2031325" cy="369332"/>
          </a:xfrm>
          <a:prstGeom prst="rect">
            <a:avLst/>
          </a:prstGeom>
        </p:spPr>
        <p:txBody>
          <a:bodyPr wrap="none">
            <a:spAutoFit/>
          </a:bodyPr>
          <a:lstStyle/>
          <a:p>
            <a:r>
              <a:rPr lang="ja-JP" altLang="en-US" b="1" dirty="0" smtClean="0">
                <a:solidFill>
                  <a:schemeClr val="accent2"/>
                </a:solidFill>
                <a:latin typeface="メイリオ" panose="020B0604030504040204" pitchFamily="50" charset="-128"/>
                <a:ea typeface="メイリオ" panose="020B0604030504040204" pitchFamily="50" charset="-128"/>
              </a:rPr>
              <a:t>営業代行事業概要</a:t>
            </a:r>
            <a:endParaRPr lang="ja-JP" altLang="en-US" dirty="0">
              <a:solidFill>
                <a:schemeClr val="accent2"/>
              </a:solidFill>
            </a:endParaRPr>
          </a:p>
        </p:txBody>
      </p:sp>
      <p:sp>
        <p:nvSpPr>
          <p:cNvPr id="39" name="正方形/長方形 38"/>
          <p:cNvSpPr/>
          <p:nvPr/>
        </p:nvSpPr>
        <p:spPr>
          <a:xfrm>
            <a:off x="363244" y="940077"/>
            <a:ext cx="2408556" cy="369332"/>
          </a:xfrm>
          <a:prstGeom prst="rect">
            <a:avLst/>
          </a:prstGeom>
        </p:spPr>
        <p:txBody>
          <a:bodyPr wrap="square">
            <a:spAutoFit/>
          </a:bodyPr>
          <a:lstStyle/>
          <a:p>
            <a:r>
              <a:rPr lang="ja-JP" altLang="en-US" b="1" dirty="0" smtClean="0">
                <a:solidFill>
                  <a:srgbClr val="0000FF"/>
                </a:solidFill>
                <a:latin typeface="メイリオ" panose="020B0604030504040204" pitchFamily="50" charset="-128"/>
                <a:ea typeface="メイリオ" panose="020B0604030504040204" pitchFamily="50" charset="-128"/>
              </a:rPr>
              <a:t>成果報酬型 営業代行</a:t>
            </a:r>
            <a:endParaRPr lang="en-US" altLang="ja-JP" b="1" dirty="0">
              <a:solidFill>
                <a:srgbClr val="0000FF"/>
              </a:solidFill>
              <a:latin typeface="メイリオ" panose="020B0604030504040204" pitchFamily="50" charset="-128"/>
              <a:ea typeface="メイリオ" panose="020B0604030504040204" pitchFamily="50" charset="-128"/>
            </a:endParaRPr>
          </a:p>
        </p:txBody>
      </p:sp>
      <p:sp>
        <p:nvSpPr>
          <p:cNvPr id="71" name="正方形/長方形 70"/>
          <p:cNvSpPr/>
          <p:nvPr/>
        </p:nvSpPr>
        <p:spPr>
          <a:xfrm>
            <a:off x="434403" y="1556792"/>
            <a:ext cx="7416824" cy="1200329"/>
          </a:xfrm>
          <a:prstGeom prst="rect">
            <a:avLst/>
          </a:prstGeom>
        </p:spPr>
        <p:txBody>
          <a:bodyPr wrap="square">
            <a:spAutoFit/>
          </a:bodyPr>
          <a:lstStyle/>
          <a:p>
            <a:r>
              <a:rPr lang="ja-JP" altLang="en-US" sz="1200" b="1" dirty="0" smtClean="0">
                <a:solidFill>
                  <a:srgbClr val="000000"/>
                </a:solidFill>
                <a:latin typeface="メイリオ" panose="020B0604030504040204" pitchFamily="50" charset="-128"/>
                <a:ea typeface="メイリオ" panose="020B0604030504040204" pitchFamily="50" charset="-128"/>
              </a:rPr>
              <a:t>当社では、自社営業案件のテレマーケティングの他に、「テレアポ代行業務」も請け負っております。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原則、完全成果報酬にてご対応させていただいておりますので、初めて代行業務を依頼される法人様でもご利用いただきやすいので、お気軽にご相談ください。</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成果報酬型</a:t>
            </a:r>
            <a:r>
              <a:rPr lang="en-US" altLang="ja-JP" sz="1200" b="1" dirty="0" smtClean="0">
                <a:solidFill>
                  <a:srgbClr val="000000"/>
                </a:solidFill>
                <a:latin typeface="メイリオ" panose="020B0604030504040204" pitchFamily="50" charset="-128"/>
                <a:ea typeface="メイリオ" panose="020B0604030504040204" pitchFamily="50" charset="-128"/>
              </a:rPr>
              <a:t>/</a:t>
            </a:r>
            <a:r>
              <a:rPr lang="ja-JP" altLang="en-US" sz="1200" b="1" dirty="0" smtClean="0">
                <a:solidFill>
                  <a:srgbClr val="000000"/>
                </a:solidFill>
                <a:latin typeface="メイリオ" panose="020B0604030504040204" pitchFamily="50" charset="-128"/>
                <a:ea typeface="メイリオ" panose="020B0604030504040204" pitchFamily="50" charset="-128"/>
              </a:rPr>
              <a:t>コール課金型</a:t>
            </a:r>
            <a:r>
              <a:rPr lang="en-US" altLang="ja-JP" sz="1200" b="1" dirty="0" smtClean="0">
                <a:solidFill>
                  <a:srgbClr val="000000"/>
                </a:solidFill>
                <a:latin typeface="メイリオ" panose="020B0604030504040204" pitchFamily="50" charset="-128"/>
                <a:ea typeface="メイリオ" panose="020B0604030504040204" pitchFamily="50" charset="-128"/>
              </a:rPr>
              <a:t>/</a:t>
            </a:r>
            <a:r>
              <a:rPr lang="ja-JP" altLang="en-US" sz="1200" b="1" dirty="0" smtClean="0">
                <a:solidFill>
                  <a:srgbClr val="000000"/>
                </a:solidFill>
                <a:latin typeface="メイリオ" panose="020B0604030504040204" pitchFamily="50" charset="-128"/>
                <a:ea typeface="メイリオ" panose="020B0604030504040204" pitchFamily="50" charset="-128"/>
              </a:rPr>
              <a:t>電話完結営業</a:t>
            </a:r>
            <a:r>
              <a:rPr lang="en-US" altLang="ja-JP" sz="1200" b="1" dirty="0" smtClean="0">
                <a:solidFill>
                  <a:srgbClr val="000000"/>
                </a:solidFill>
                <a:latin typeface="メイリオ" panose="020B0604030504040204" pitchFamily="50" charset="-128"/>
                <a:ea typeface="メイリオ" panose="020B0604030504040204" pitchFamily="50" charset="-128"/>
              </a:rPr>
              <a:t>/</a:t>
            </a:r>
            <a:r>
              <a:rPr lang="ja-JP" altLang="en-US" sz="1200" b="1" dirty="0" smtClean="0">
                <a:solidFill>
                  <a:srgbClr val="000000"/>
                </a:solidFill>
                <a:latin typeface="メイリオ" panose="020B0604030504040204" pitchFamily="50" charset="-128"/>
                <a:ea typeface="メイリオ" panose="020B0604030504040204" pitchFamily="50" charset="-128"/>
              </a:rPr>
              <a:t>アポ取り等柔軟にご対応させていただきます。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015486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a:xfrm>
            <a:off x="0" y="44624"/>
            <a:ext cx="9144000" cy="515526"/>
          </a:xfrm>
          <a:prstGeom prst="rect">
            <a:avLst/>
          </a:prstGeom>
        </p:spPr>
        <p:txBody>
          <a:bodyPr wrap="square">
            <a:spAutoFit/>
          </a:bodyPr>
          <a:lstStyle/>
          <a:p>
            <a:pPr>
              <a:lnSpc>
                <a:spcPct val="150000"/>
              </a:lnSpc>
            </a:pPr>
            <a:r>
              <a:rPr lang="ja-JP" altLang="en-US" sz="2000" b="1" dirty="0" smtClean="0">
                <a:solidFill>
                  <a:schemeClr val="bg1"/>
                </a:solidFill>
                <a:latin typeface="メイリオ" pitchFamily="50" charset="-128"/>
                <a:ea typeface="メイリオ" pitchFamily="50" charset="-128"/>
                <a:cs typeface="メイリオ" pitchFamily="50" charset="-128"/>
              </a:rPr>
              <a:t>会社概要</a:t>
            </a:r>
            <a:endParaRPr lang="en-US" altLang="ja-JP" sz="2000" b="1" dirty="0">
              <a:solidFill>
                <a:schemeClr val="bg1"/>
              </a:solidFill>
              <a:latin typeface="メイリオ" pitchFamily="50" charset="-128"/>
              <a:ea typeface="メイリオ" pitchFamily="50" charset="-128"/>
              <a:cs typeface="メイリオ" pitchFamily="50" charset="-128"/>
            </a:endParaRPr>
          </a:p>
        </p:txBody>
      </p:sp>
      <p:sp>
        <p:nvSpPr>
          <p:cNvPr id="6" name="Rectangle 37"/>
          <p:cNvSpPr>
            <a:spLocks noChangeArrowheads="1"/>
          </p:cNvSpPr>
          <p:nvPr/>
        </p:nvSpPr>
        <p:spPr bwMode="auto">
          <a:xfrm>
            <a:off x="323528" y="1146365"/>
            <a:ext cx="2529074" cy="5018939"/>
          </a:xfrm>
          <a:prstGeom prst="rect">
            <a:avLst/>
          </a:prstGeom>
          <a:noFill/>
          <a:ln w="15875" algn="ctr">
            <a:noFill/>
            <a:miter lim="800000"/>
            <a:headEnd/>
            <a:tailEnd/>
          </a:ln>
        </p:spPr>
        <p:txBody>
          <a:bodyPr wrap="square" lIns="90000" tIns="46800" rIns="90000" bIns="46800">
            <a:spAutoFit/>
          </a:bodyPr>
          <a:lstStyle/>
          <a:p>
            <a:pPr algn="l">
              <a:defRPr/>
            </a:pPr>
            <a:r>
              <a:rPr lang="ja-JP" altLang="en-US" sz="1600" dirty="0" smtClean="0">
                <a:latin typeface="Tahoma" panose="020B0604030504040204" pitchFamily="34" charset="0"/>
                <a:ea typeface="Meiryo UI" pitchFamily="50" charset="-128"/>
                <a:cs typeface="Tahoma" panose="020B0604030504040204" pitchFamily="34" charset="0"/>
              </a:rPr>
              <a:t>■商　号　　　 　：</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■設</a:t>
            </a:r>
            <a:r>
              <a:rPr lang="ja-JP" altLang="en-US" sz="1600" dirty="0">
                <a:latin typeface="Tahoma" panose="020B0604030504040204" pitchFamily="34" charset="0"/>
                <a:ea typeface="Meiryo UI" pitchFamily="50" charset="-128"/>
                <a:cs typeface="Tahoma" panose="020B0604030504040204" pitchFamily="34" charset="0"/>
              </a:rPr>
              <a:t>　</a:t>
            </a:r>
            <a:r>
              <a:rPr lang="ja-JP" altLang="en-US" sz="1600" dirty="0" smtClean="0">
                <a:latin typeface="Tahoma" panose="020B0604030504040204" pitchFamily="34" charset="0"/>
                <a:ea typeface="Meiryo UI" pitchFamily="50" charset="-128"/>
                <a:cs typeface="Tahoma" panose="020B0604030504040204" pitchFamily="34" charset="0"/>
              </a:rPr>
              <a:t>立　　 　　：</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■本店所在地</a:t>
            </a:r>
            <a:r>
              <a:rPr lang="ja-JP" altLang="en-US" sz="1600" dirty="0">
                <a:latin typeface="Tahoma" panose="020B0604030504040204" pitchFamily="34" charset="0"/>
                <a:ea typeface="Meiryo UI" pitchFamily="50" charset="-128"/>
                <a:cs typeface="Tahoma" panose="020B0604030504040204" pitchFamily="34" charset="0"/>
              </a:rPr>
              <a:t>　</a:t>
            </a:r>
            <a:r>
              <a:rPr lang="ja-JP" altLang="en-US" sz="1600" dirty="0" smtClean="0">
                <a:latin typeface="Tahoma" panose="020B0604030504040204" pitchFamily="34" charset="0"/>
                <a:ea typeface="Meiryo UI" pitchFamily="50" charset="-128"/>
                <a:cs typeface="Tahoma" panose="020B0604030504040204" pitchFamily="34" charset="0"/>
              </a:rPr>
              <a:t>：</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■資本金　　　　：</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a:t>
            </a:r>
            <a:r>
              <a:rPr lang="ja-JP" altLang="en-US" sz="1600" dirty="0">
                <a:latin typeface="Tahoma" panose="020B0604030504040204" pitchFamily="34" charset="0"/>
                <a:ea typeface="Meiryo UI" pitchFamily="50" charset="-128"/>
                <a:cs typeface="Tahoma" panose="020B0604030504040204" pitchFamily="34" charset="0"/>
              </a:rPr>
              <a:t>決算期</a:t>
            </a:r>
            <a:r>
              <a:rPr lang="ja-JP" altLang="en-US" sz="1600" dirty="0" smtClean="0">
                <a:latin typeface="Tahoma" panose="020B0604030504040204" pitchFamily="34" charset="0"/>
                <a:ea typeface="Meiryo UI" pitchFamily="50" charset="-128"/>
                <a:cs typeface="Tahoma" panose="020B0604030504040204" pitchFamily="34" charset="0"/>
              </a:rPr>
              <a:t>　　　　：</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defRPr/>
            </a:pPr>
            <a:r>
              <a:rPr lang="ja-JP" altLang="en-US" sz="1600" dirty="0" smtClean="0">
                <a:latin typeface="Tahoma" panose="020B0604030504040204" pitchFamily="34" charset="0"/>
                <a:ea typeface="Meiryo UI" pitchFamily="50" charset="-128"/>
                <a:cs typeface="Tahoma" panose="020B0604030504040204" pitchFamily="34" charset="0"/>
              </a:rPr>
              <a:t>■</a:t>
            </a:r>
            <a:r>
              <a:rPr lang="ja-JP" altLang="en-US" sz="1600" dirty="0">
                <a:latin typeface="Tahoma" panose="020B0604030504040204" pitchFamily="34" charset="0"/>
                <a:ea typeface="Meiryo UI" pitchFamily="50" charset="-128"/>
                <a:cs typeface="Tahoma" panose="020B0604030504040204" pitchFamily="34" charset="0"/>
              </a:rPr>
              <a:t>代表者　　　　</a:t>
            </a:r>
            <a:r>
              <a:rPr lang="ja-JP" altLang="en-US" sz="1600" dirty="0" smtClean="0">
                <a:latin typeface="Tahoma" panose="020B0604030504040204" pitchFamily="34" charset="0"/>
                <a:ea typeface="Meiryo UI" pitchFamily="50" charset="-128"/>
                <a:cs typeface="Tahoma" panose="020B0604030504040204" pitchFamily="34" charset="0"/>
              </a:rPr>
              <a:t>：</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■取引銀行 　　：</a:t>
            </a:r>
            <a:r>
              <a:rPr lang="ja-JP" altLang="en-US" sz="1600" dirty="0">
                <a:latin typeface="Tahoma" panose="020B0604030504040204" pitchFamily="34" charset="0"/>
                <a:ea typeface="Meiryo UI" pitchFamily="50" charset="-128"/>
                <a:cs typeface="Tahoma" panose="020B0604030504040204" pitchFamily="34" charset="0"/>
              </a:rPr>
              <a:t>　　 　　　　　　　　　　</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defRPr/>
            </a:pPr>
            <a:r>
              <a:rPr lang="ja-JP" altLang="en-US" sz="1600" dirty="0" smtClean="0">
                <a:latin typeface="Tahoma" panose="020B0604030504040204" pitchFamily="34" charset="0"/>
                <a:ea typeface="Meiryo UI" pitchFamily="50" charset="-128"/>
                <a:cs typeface="Tahoma" panose="020B0604030504040204" pitchFamily="34" charset="0"/>
              </a:rPr>
              <a:t>■事業</a:t>
            </a:r>
            <a:r>
              <a:rPr lang="ja-JP" altLang="en-US" sz="1600" dirty="0">
                <a:latin typeface="Tahoma" panose="020B0604030504040204" pitchFamily="34" charset="0"/>
                <a:ea typeface="Meiryo UI" pitchFamily="50" charset="-128"/>
                <a:cs typeface="Tahoma" panose="020B0604030504040204" pitchFamily="34" charset="0"/>
              </a:rPr>
              <a:t>内容　　</a:t>
            </a:r>
            <a:r>
              <a:rPr lang="ja-JP" altLang="en-US" sz="1600" dirty="0" smtClean="0">
                <a:latin typeface="Tahoma" panose="020B0604030504040204" pitchFamily="34" charset="0"/>
                <a:ea typeface="Meiryo UI" pitchFamily="50" charset="-128"/>
                <a:cs typeface="Tahoma" panose="020B0604030504040204" pitchFamily="34" charset="0"/>
              </a:rPr>
              <a:t> ：</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 </a:t>
            </a: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■古物商許可証</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p:txBody>
      </p:sp>
      <p:sp>
        <p:nvSpPr>
          <p:cNvPr id="7" name="Rectangle 38"/>
          <p:cNvSpPr>
            <a:spLocks noChangeArrowheads="1"/>
          </p:cNvSpPr>
          <p:nvPr/>
        </p:nvSpPr>
        <p:spPr bwMode="auto">
          <a:xfrm>
            <a:off x="2123728" y="1146365"/>
            <a:ext cx="6696744" cy="5265160"/>
          </a:xfrm>
          <a:prstGeom prst="rect">
            <a:avLst/>
          </a:prstGeom>
          <a:noFill/>
          <a:ln w="15875" algn="ctr">
            <a:noFill/>
            <a:miter lim="800000"/>
            <a:headEnd/>
            <a:tailEnd/>
          </a:ln>
        </p:spPr>
        <p:txBody>
          <a:bodyPr wrap="square" lIns="90000" tIns="46800" rIns="90000" bIns="46800">
            <a:spAutoFit/>
          </a:bodyPr>
          <a:lstStyle/>
          <a:p>
            <a:pPr algn="l">
              <a:defRPr/>
            </a:pPr>
            <a:r>
              <a:rPr lang="ja-JP" altLang="en-US" sz="1600" dirty="0">
                <a:latin typeface="Tahoma" panose="020B0604030504040204" pitchFamily="34" charset="0"/>
                <a:ea typeface="Meiryo UI" pitchFamily="50" charset="-128"/>
                <a:cs typeface="Tahoma" panose="020B0604030504040204" pitchFamily="34" charset="0"/>
              </a:rPr>
              <a:t>株式会社 </a:t>
            </a:r>
            <a:r>
              <a:rPr lang="en-US" altLang="ja-JP" sz="1600" dirty="0" smtClean="0">
                <a:latin typeface="Tahoma" panose="020B0604030504040204" pitchFamily="34" charset="0"/>
                <a:ea typeface="Meiryo UI" pitchFamily="50" charset="-128"/>
                <a:cs typeface="Tahoma" panose="020B0604030504040204" pitchFamily="34" charset="0"/>
              </a:rPr>
              <a:t>Give Field</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平成</a:t>
            </a:r>
            <a:r>
              <a:rPr lang="en-US" altLang="ja-JP" sz="1600" dirty="0" smtClean="0">
                <a:latin typeface="Tahoma" panose="020B0604030504040204" pitchFamily="34" charset="0"/>
                <a:ea typeface="Meiryo UI" pitchFamily="50" charset="-128"/>
                <a:cs typeface="Tahoma" panose="020B0604030504040204" pitchFamily="34" charset="0"/>
              </a:rPr>
              <a:t>27</a:t>
            </a:r>
            <a:r>
              <a:rPr lang="ja-JP" altLang="en-US" sz="1600" dirty="0" smtClean="0">
                <a:latin typeface="Tahoma" panose="020B0604030504040204" pitchFamily="34" charset="0"/>
                <a:ea typeface="Meiryo UI" pitchFamily="50" charset="-128"/>
                <a:cs typeface="Tahoma" panose="020B0604030504040204" pitchFamily="34" charset="0"/>
              </a:rPr>
              <a:t>年</a:t>
            </a:r>
            <a:r>
              <a:rPr lang="en-US" altLang="ja-JP" sz="1600" dirty="0">
                <a:latin typeface="Tahoma" panose="020B0604030504040204" pitchFamily="34" charset="0"/>
                <a:ea typeface="Tahoma" panose="020B0604030504040204" pitchFamily="34" charset="0"/>
                <a:cs typeface="Tahoma" panose="020B0604030504040204" pitchFamily="34" charset="0"/>
              </a:rPr>
              <a:t>6</a:t>
            </a:r>
            <a:r>
              <a:rPr lang="ja-JP" altLang="en-US" sz="1600" dirty="0" smtClean="0">
                <a:latin typeface="Tahoma" panose="020B0604030504040204" pitchFamily="34" charset="0"/>
                <a:ea typeface="Meiryo UI" pitchFamily="50" charset="-128"/>
                <a:cs typeface="Tahoma" panose="020B0604030504040204" pitchFamily="34" charset="0"/>
              </a:rPr>
              <a:t>月</a:t>
            </a:r>
            <a:r>
              <a:rPr lang="en-US" altLang="ja-JP" sz="1600" dirty="0" smtClean="0">
                <a:latin typeface="Tahoma" panose="020B0604030504040204" pitchFamily="34" charset="0"/>
                <a:ea typeface="Meiryo UI" pitchFamily="50" charset="-128"/>
                <a:cs typeface="Tahoma" panose="020B0604030504040204" pitchFamily="34" charset="0"/>
              </a:rPr>
              <a:t>22</a:t>
            </a:r>
            <a:r>
              <a:rPr lang="ja-JP" altLang="en-US" sz="1600" dirty="0" smtClean="0">
                <a:latin typeface="Tahoma" panose="020B0604030504040204" pitchFamily="34" charset="0"/>
                <a:ea typeface="Meiryo UI" pitchFamily="50" charset="-128"/>
                <a:cs typeface="Tahoma" panose="020B0604030504040204" pitchFamily="34" charset="0"/>
              </a:rPr>
              <a:t>日</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ja-JP" altLang="en-US" sz="1600" dirty="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a:t>
            </a:r>
            <a:r>
              <a:rPr lang="en-US" altLang="ja-JP" sz="1600" dirty="0" smtClean="0">
                <a:latin typeface="Tahoma" panose="020B0604030504040204" pitchFamily="34" charset="0"/>
                <a:ea typeface="Meiryo UI" pitchFamily="50" charset="-128"/>
                <a:cs typeface="Tahoma" panose="020B0604030504040204" pitchFamily="34" charset="0"/>
              </a:rPr>
              <a:t>170-0014</a:t>
            </a:r>
            <a:r>
              <a:rPr lang="ja-JP" altLang="en-US" sz="1600" dirty="0" smtClean="0">
                <a:latin typeface="Tahoma" panose="020B0604030504040204" pitchFamily="34" charset="0"/>
                <a:ea typeface="Meiryo UI" pitchFamily="50" charset="-128"/>
                <a:cs typeface="Tahoma" panose="020B0604030504040204" pitchFamily="34" charset="0"/>
              </a:rPr>
              <a:t>　</a:t>
            </a:r>
            <a:r>
              <a:rPr lang="zh-TW" altLang="en-US" sz="1600" dirty="0" smtClean="0">
                <a:latin typeface="Tahoma" panose="020B0604030504040204" pitchFamily="34" charset="0"/>
                <a:ea typeface="Meiryo UI" pitchFamily="50" charset="-128"/>
                <a:cs typeface="Tahoma" panose="020B0604030504040204" pitchFamily="34" charset="0"/>
              </a:rPr>
              <a:t>東京都</a:t>
            </a:r>
            <a:r>
              <a:rPr lang="ja-JP" altLang="en-US" sz="1600" dirty="0" smtClean="0">
                <a:latin typeface="Tahoma" panose="020B0604030504040204" pitchFamily="34" charset="0"/>
                <a:ea typeface="Meiryo UI" pitchFamily="50" charset="-128"/>
                <a:cs typeface="Tahoma" panose="020B0604030504040204" pitchFamily="34" charset="0"/>
              </a:rPr>
              <a:t>豊島区池袋</a:t>
            </a:r>
            <a:r>
              <a:rPr lang="en-US" altLang="ja-JP" sz="1600" dirty="0" smtClean="0">
                <a:latin typeface="Tahoma" panose="020B0604030504040204" pitchFamily="34" charset="0"/>
                <a:ea typeface="Meiryo UI" pitchFamily="50" charset="-128"/>
                <a:cs typeface="Tahoma" panose="020B0604030504040204" pitchFamily="34" charset="0"/>
              </a:rPr>
              <a:t>2-60-11</a:t>
            </a:r>
            <a:r>
              <a:rPr lang="ja-JP" altLang="en-US" sz="1600" dirty="0" smtClean="0">
                <a:latin typeface="Tahoma" panose="020B0604030504040204" pitchFamily="34" charset="0"/>
                <a:ea typeface="Meiryo UI" pitchFamily="50" charset="-128"/>
                <a:cs typeface="Tahoma" panose="020B0604030504040204" pitchFamily="34" charset="0"/>
              </a:rPr>
              <a:t> ともビル</a:t>
            </a:r>
            <a:r>
              <a:rPr lang="en-US" altLang="ja-JP" sz="1600" dirty="0" smtClean="0">
                <a:latin typeface="Tahoma" panose="020B0604030504040204" pitchFamily="34" charset="0"/>
                <a:ea typeface="Meiryo UI" pitchFamily="50" charset="-128"/>
                <a:cs typeface="Tahoma" panose="020B0604030504040204" pitchFamily="34" charset="0"/>
              </a:rPr>
              <a:t>11</a:t>
            </a:r>
            <a:r>
              <a:rPr lang="ja-JP" altLang="en-US" sz="1600" dirty="0" smtClean="0">
                <a:latin typeface="Tahoma" panose="020B0604030504040204" pitchFamily="34" charset="0"/>
                <a:ea typeface="Meiryo UI" pitchFamily="50" charset="-128"/>
                <a:cs typeface="Tahoma" panose="020B0604030504040204" pitchFamily="34" charset="0"/>
              </a:rPr>
              <a:t>階</a:t>
            </a: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r>
              <a:rPr lang="en-US" altLang="ja-JP" sz="1600" dirty="0">
                <a:latin typeface="Tahoma" panose="020B0604030504040204" pitchFamily="34" charset="0"/>
                <a:ea typeface="Tahoma" panose="020B0604030504040204" pitchFamily="34" charset="0"/>
                <a:cs typeface="Tahoma" panose="020B0604030504040204" pitchFamily="34" charset="0"/>
              </a:rPr>
              <a:t>5,000,000</a:t>
            </a:r>
            <a:r>
              <a:rPr lang="ja-JP" altLang="en-US" sz="1600" dirty="0" smtClean="0">
                <a:latin typeface="Tahoma" panose="020B0604030504040204" pitchFamily="34" charset="0"/>
                <a:ea typeface="Meiryo UI" pitchFamily="50" charset="-128"/>
                <a:cs typeface="Tahoma" panose="020B0604030504040204" pitchFamily="34" charset="0"/>
              </a:rPr>
              <a:t>円</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ja-JP" altLang="en-US" sz="1600" dirty="0">
              <a:latin typeface="Tahoma" panose="020B0604030504040204" pitchFamily="34" charset="0"/>
              <a:ea typeface="Meiryo UI" pitchFamily="50" charset="-128"/>
              <a:cs typeface="Tahoma" panose="020B0604030504040204" pitchFamily="34" charset="0"/>
            </a:endParaRPr>
          </a:p>
          <a:p>
            <a:pPr algn="l">
              <a:defRPr/>
            </a:pPr>
            <a:r>
              <a:rPr lang="en-US" altLang="ja-JP" sz="1600" dirty="0" smtClean="0">
                <a:latin typeface="Tahoma" panose="020B0604030504040204" pitchFamily="34" charset="0"/>
                <a:ea typeface="Tahoma" panose="020B0604030504040204" pitchFamily="34" charset="0"/>
                <a:cs typeface="Tahoma" panose="020B0604030504040204" pitchFamily="34" charset="0"/>
              </a:rPr>
              <a:t>3</a:t>
            </a:r>
            <a:r>
              <a:rPr lang="ja-JP" altLang="en-US" sz="1600" dirty="0" smtClean="0">
                <a:latin typeface="Tahoma" panose="020B0604030504040204" pitchFamily="34" charset="0"/>
                <a:ea typeface="Tahoma" panose="020B0604030504040204" pitchFamily="34" charset="0"/>
                <a:cs typeface="Tahoma" panose="020B0604030504040204" pitchFamily="34" charset="0"/>
              </a:rPr>
              <a:t>月</a:t>
            </a:r>
            <a:endParaRPr lang="en-US" altLang="ja-JP" sz="1600" dirty="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a:latin typeface="Tahoma" panose="020B0604030504040204" pitchFamily="34" charset="0"/>
                <a:ea typeface="Meiryo UI" pitchFamily="50" charset="-128"/>
                <a:cs typeface="Tahoma" panose="020B0604030504040204" pitchFamily="34" charset="0"/>
              </a:rPr>
              <a:t>　　　　</a:t>
            </a:r>
            <a:endParaRPr lang="en-US" altLang="ja-JP" sz="1600" dirty="0">
              <a:latin typeface="Tahoma" panose="020B0604030504040204" pitchFamily="34" charset="0"/>
              <a:ea typeface="Meiryo UI" pitchFamily="50" charset="-128"/>
              <a:cs typeface="Tahoma" panose="020B0604030504040204" pitchFamily="34" charset="0"/>
            </a:endParaRPr>
          </a:p>
          <a:p>
            <a:pPr>
              <a:defRPr/>
            </a:pPr>
            <a:r>
              <a:rPr lang="ja-JP" altLang="en-US" sz="1600" dirty="0" smtClean="0">
                <a:latin typeface="Tahoma" panose="020B0604030504040204" pitchFamily="34" charset="0"/>
                <a:ea typeface="Meiryo UI" pitchFamily="50" charset="-128"/>
                <a:cs typeface="Tahoma" panose="020B0604030504040204" pitchFamily="34" charset="0"/>
              </a:rPr>
              <a:t>代表</a:t>
            </a:r>
            <a:r>
              <a:rPr lang="ja-JP" altLang="en-US" sz="1600" dirty="0">
                <a:latin typeface="Tahoma" panose="020B0604030504040204" pitchFamily="34" charset="0"/>
                <a:ea typeface="Meiryo UI" pitchFamily="50" charset="-128"/>
                <a:cs typeface="Tahoma" panose="020B0604030504040204" pitchFamily="34" charset="0"/>
              </a:rPr>
              <a:t>取締役　</a:t>
            </a:r>
            <a:r>
              <a:rPr lang="ja-JP" altLang="en-US" sz="1600" dirty="0" smtClean="0">
                <a:latin typeface="Tahoma" panose="020B0604030504040204" pitchFamily="34" charset="0"/>
                <a:ea typeface="Meiryo UI" pitchFamily="50" charset="-128"/>
                <a:cs typeface="Tahoma" panose="020B0604030504040204" pitchFamily="34" charset="0"/>
              </a:rPr>
              <a:t>岸根　幸史</a:t>
            </a:r>
            <a:endParaRPr lang="en-US" altLang="ja-JP" sz="1600" dirty="0" smtClean="0">
              <a:latin typeface="Tahoma" panose="020B0604030504040204" pitchFamily="34" charset="0"/>
              <a:ea typeface="Meiryo UI" pitchFamily="50" charset="-128"/>
              <a:cs typeface="Tahoma" panose="020B0604030504040204" pitchFamily="34" charset="0"/>
            </a:endParaRPr>
          </a:p>
          <a:p>
            <a:pPr>
              <a:defRPr/>
            </a:pP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Tahoma" panose="020B0604030504040204" pitchFamily="34" charset="0"/>
                <a:cs typeface="Tahoma" panose="020B0604030504040204" pitchFamily="34" charset="0"/>
              </a:rPr>
              <a:t>三井住友　銀行</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r>
              <a:rPr lang="ja-JP" altLang="en-US" sz="1600" dirty="0" smtClean="0">
                <a:latin typeface="Tahoma" panose="020B0604030504040204" pitchFamily="34" charset="0"/>
                <a:ea typeface="Tahoma" panose="020B0604030504040204" pitchFamily="34" charset="0"/>
                <a:cs typeface="Tahoma" panose="020B0604030504040204" pitchFamily="34" charset="0"/>
              </a:rPr>
              <a:t>楽天　　　　銀行</a:t>
            </a:r>
            <a:endParaRPr lang="en-US" altLang="ja-JP" sz="1600" dirty="0" smtClean="0">
              <a:latin typeface="Tahoma" panose="020B0604030504040204" pitchFamily="34" charset="0"/>
              <a:ea typeface="Tahoma" panose="020B0604030504040204" pitchFamily="34" charset="0"/>
              <a:cs typeface="Tahoma" panose="020B0604030504040204" pitchFamily="34" charset="0"/>
            </a:endParaRPr>
          </a:p>
          <a:p>
            <a:pPr algn="l">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◆モバイル事業</a:t>
            </a:r>
            <a:endParaRPr lang="en-US" altLang="ja-JP" sz="1600" dirty="0" smtClean="0">
              <a:latin typeface="Tahoma" panose="020B0604030504040204" pitchFamily="34" charset="0"/>
              <a:ea typeface="Meiryo UI" pitchFamily="50" charset="-128"/>
              <a:cs typeface="Tahoma" panose="020B0604030504040204" pitchFamily="34" charset="0"/>
            </a:endParaRPr>
          </a:p>
          <a:p>
            <a:pPr algn="l">
              <a:defRPr/>
            </a:pPr>
            <a:r>
              <a:rPr lang="ja-JP" altLang="en-US" sz="1600" dirty="0" smtClean="0">
                <a:latin typeface="Tahoma" panose="020B0604030504040204" pitchFamily="34" charset="0"/>
                <a:ea typeface="Meiryo UI" pitchFamily="50" charset="-128"/>
                <a:cs typeface="Tahoma" panose="020B0604030504040204" pitchFamily="34" charset="0"/>
              </a:rPr>
              <a:t>◆集客・コスト削減事業</a:t>
            </a:r>
            <a:endParaRPr lang="en-US" altLang="ja-JP" sz="1600" dirty="0" smtClean="0">
              <a:latin typeface="Tahoma" panose="020B0604030504040204" pitchFamily="34" charset="0"/>
              <a:ea typeface="Meiryo UI" pitchFamily="50" charset="-128"/>
              <a:cs typeface="Tahoma" panose="020B0604030504040204" pitchFamily="34" charset="0"/>
            </a:endParaRPr>
          </a:p>
          <a:p>
            <a:pPr>
              <a:defRPr/>
            </a:pPr>
            <a:r>
              <a:rPr lang="ja-JP" altLang="en-US" sz="1600" dirty="0" smtClean="0">
                <a:latin typeface="Tahoma" panose="020B0604030504040204" pitchFamily="34" charset="0"/>
                <a:ea typeface="Meiryo UI" pitchFamily="50" charset="-128"/>
                <a:cs typeface="Tahoma" panose="020B0604030504040204" pitchFamily="34" charset="0"/>
              </a:rPr>
              <a:t>◆リフォーム事業</a:t>
            </a:r>
            <a:endParaRPr lang="en-US" altLang="ja-JP" sz="1600" dirty="0">
              <a:latin typeface="Tahoma" panose="020B0604030504040204" pitchFamily="34" charset="0"/>
              <a:ea typeface="Meiryo UI" pitchFamily="50" charset="-128"/>
              <a:cs typeface="Tahoma" panose="020B0604030504040204" pitchFamily="34" charset="0"/>
            </a:endParaRPr>
          </a:p>
          <a:p>
            <a:pPr algn="l">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defRPr/>
            </a:pPr>
            <a:endParaRPr lang="en-US" altLang="ja-JP" sz="1600" dirty="0" smtClean="0">
              <a:latin typeface="Tahoma" panose="020B0604030504040204" pitchFamily="34" charset="0"/>
              <a:ea typeface="Meiryo UI" pitchFamily="50" charset="-128"/>
              <a:cs typeface="Tahoma" panose="020B0604030504040204" pitchFamily="34" charset="0"/>
            </a:endParaRPr>
          </a:p>
          <a:p>
            <a:pPr>
              <a:defRPr/>
            </a:pPr>
            <a:r>
              <a:rPr lang="ja-JP" altLang="en-US" sz="1600" dirty="0" smtClean="0">
                <a:latin typeface="Tahoma" panose="020B0604030504040204" pitchFamily="34" charset="0"/>
                <a:ea typeface="Meiryo UI" pitchFamily="50" charset="-128"/>
                <a:cs typeface="Tahoma" panose="020B0604030504040204" pitchFamily="34" charset="0"/>
              </a:rPr>
              <a:t>◆</a:t>
            </a:r>
            <a:r>
              <a:rPr lang="ja-JP" altLang="en-US" sz="1400" dirty="0" smtClean="0">
                <a:latin typeface="Tahoma" panose="020B0604030504040204" pitchFamily="34" charset="0"/>
                <a:ea typeface="Meiryo UI" pitchFamily="50" charset="-128"/>
                <a:cs typeface="Tahoma" panose="020B0604030504040204" pitchFamily="34" charset="0"/>
              </a:rPr>
              <a:t>東京公安委員会　第</a:t>
            </a:r>
            <a:r>
              <a:rPr lang="en-US" altLang="ja-JP" sz="1400" dirty="0" smtClean="0">
                <a:latin typeface="Tahoma" panose="020B0604030504040204" pitchFamily="34" charset="0"/>
                <a:ea typeface="Meiryo UI" pitchFamily="50" charset="-128"/>
                <a:cs typeface="Tahoma" panose="020B0604030504040204" pitchFamily="34" charset="0"/>
              </a:rPr>
              <a:t>305501507423</a:t>
            </a:r>
            <a:r>
              <a:rPr lang="ja-JP" altLang="en-US" sz="1400" dirty="0" smtClean="0">
                <a:latin typeface="Tahoma" panose="020B0604030504040204" pitchFamily="34" charset="0"/>
                <a:ea typeface="Meiryo UI" pitchFamily="50" charset="-128"/>
                <a:cs typeface="Tahoma" panose="020B0604030504040204" pitchFamily="34" charset="0"/>
              </a:rPr>
              <a:t>　</a:t>
            </a:r>
            <a:endParaRPr lang="en-US" altLang="ja-JP" sz="1400" dirty="0">
              <a:latin typeface="Tahoma" panose="020B0604030504040204" pitchFamily="34" charset="0"/>
              <a:ea typeface="Meiryo UI" pitchFamily="50" charset="-128"/>
              <a:cs typeface="Tahoma" panose="020B0604030504040204" pitchFamily="34" charset="0"/>
            </a:endParaRPr>
          </a:p>
        </p:txBody>
      </p:sp>
      <p:sp>
        <p:nvSpPr>
          <p:cNvPr id="13" name="Rectangle 38"/>
          <p:cNvSpPr>
            <a:spLocks noChangeArrowheads="1"/>
          </p:cNvSpPr>
          <p:nvPr/>
        </p:nvSpPr>
        <p:spPr bwMode="auto">
          <a:xfrm>
            <a:off x="5264352" y="2488148"/>
            <a:ext cx="3672408" cy="340735"/>
          </a:xfrm>
          <a:prstGeom prst="rect">
            <a:avLst/>
          </a:prstGeom>
          <a:noFill/>
          <a:ln w="15875" algn="ctr">
            <a:noFill/>
            <a:miter lim="800000"/>
            <a:headEnd/>
            <a:tailEnd/>
          </a:ln>
        </p:spPr>
        <p:txBody>
          <a:bodyPr wrap="square" lIns="90000" tIns="46800" rIns="90000" bIns="46800">
            <a:spAutoFit/>
          </a:bodyPr>
          <a:lstStyle/>
          <a:p>
            <a:pPr algn="l">
              <a:defRPr/>
            </a:pPr>
            <a:r>
              <a:rPr lang="ja-JP" altLang="en-US" sz="1600" b="1"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◆アクセス</a:t>
            </a:r>
            <a:r>
              <a:rPr lang="ja-JP" altLang="en-US" sz="1600" b="1" dirty="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a:t>
            </a:r>
            <a:r>
              <a:rPr lang="ja-JP" altLang="en-US" sz="1600" b="1"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池袋駅　　西口　徒歩</a:t>
            </a:r>
            <a:r>
              <a:rPr lang="en-US" altLang="ja-JP" sz="1600" b="1"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6</a:t>
            </a:r>
            <a:r>
              <a:rPr lang="ja-JP" altLang="en-US" sz="1600" b="1"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rPr>
              <a:t>分</a:t>
            </a:r>
            <a:endParaRPr lang="en-US" altLang="ja-JP" sz="1600" b="1" dirty="0" smtClean="0">
              <a:solidFill>
                <a:schemeClr val="tx1">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 name="図 9"/>
          <p:cNvPicPr>
            <a:picLocks noChangeAspect="1"/>
          </p:cNvPicPr>
          <p:nvPr/>
        </p:nvPicPr>
        <p:blipFill rotWithShape="1">
          <a:blip r:embed="rId3"/>
          <a:srcRect l="40017" t="32366" r="27883" b="18781"/>
          <a:stretch/>
        </p:blipFill>
        <p:spPr>
          <a:xfrm>
            <a:off x="5292080" y="2859966"/>
            <a:ext cx="3688960" cy="3158037"/>
          </a:xfrm>
          <a:prstGeom prst="rect">
            <a:avLst/>
          </a:prstGeom>
          <a:ln>
            <a:solidFill>
              <a:srgbClr val="0000FF"/>
            </a:solidFill>
          </a:ln>
        </p:spPr>
      </p:pic>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1</a:t>
            </a:fld>
            <a:endParaRPr kumimoji="1" lang="ja-JP" altLang="en-US"/>
          </a:p>
        </p:txBody>
      </p:sp>
    </p:spTree>
    <p:extLst>
      <p:ext uri="{BB962C8B-B14F-4D97-AF65-F5344CB8AC3E}">
        <p14:creationId xmlns:p14="http://schemas.microsoft.com/office/powerpoint/2010/main" val="40695857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a:xfrm>
            <a:off x="0" y="44624"/>
            <a:ext cx="9144000" cy="515526"/>
          </a:xfrm>
          <a:prstGeom prst="rect">
            <a:avLst/>
          </a:prstGeom>
        </p:spPr>
        <p:txBody>
          <a:bodyPr wrap="square">
            <a:spAutoFit/>
          </a:bodyPr>
          <a:lstStyle/>
          <a:p>
            <a:pPr>
              <a:lnSpc>
                <a:spcPct val="150000"/>
              </a:lnSpc>
            </a:pPr>
            <a:r>
              <a:rPr lang="en-US" altLang="ja-JP" sz="2000" b="1" dirty="0" smtClean="0">
                <a:solidFill>
                  <a:schemeClr val="bg1"/>
                </a:solidFill>
                <a:latin typeface="メイリオ" pitchFamily="50" charset="-128"/>
                <a:ea typeface="メイリオ" pitchFamily="50" charset="-128"/>
                <a:cs typeface="メイリオ" pitchFamily="50" charset="-128"/>
              </a:rPr>
              <a:t>about</a:t>
            </a:r>
            <a:endParaRPr lang="en-US" altLang="ja-JP" sz="2000" b="1" dirty="0">
              <a:solidFill>
                <a:schemeClr val="bg1"/>
              </a:solidFill>
              <a:latin typeface="メイリオ" pitchFamily="50" charset="-128"/>
              <a:ea typeface="メイリオ" pitchFamily="50" charset="-128"/>
              <a:cs typeface="メイリオ" pitchFamily="50" charset="-128"/>
            </a:endParaRPr>
          </a:p>
        </p:txBody>
      </p:sp>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2</a:t>
            </a:fld>
            <a:endParaRPr kumimoji="1" lang="ja-JP" altLang="en-US"/>
          </a:p>
        </p:txBody>
      </p:sp>
      <p:sp>
        <p:nvSpPr>
          <p:cNvPr id="4" name="正方形/長方形 3"/>
          <p:cNvSpPr/>
          <p:nvPr/>
        </p:nvSpPr>
        <p:spPr>
          <a:xfrm>
            <a:off x="251520" y="2868877"/>
            <a:ext cx="8739418" cy="900246"/>
          </a:xfrm>
          <a:prstGeom prst="rect">
            <a:avLst/>
          </a:prstGeom>
        </p:spPr>
        <p:txBody>
          <a:bodyPr wrap="square">
            <a:spAutoFit/>
          </a:bodyPr>
          <a:lstStyle/>
          <a:p>
            <a:r>
              <a:rPr lang="en-US" altLang="ja-JP" sz="1050" u="sng" dirty="0" err="1" smtClean="0"/>
              <a:t>GiveField</a:t>
            </a:r>
            <a:r>
              <a:rPr lang="ja-JP" altLang="en-US" sz="1050" u="sng" dirty="0"/>
              <a:t>使命</a:t>
            </a:r>
            <a:endParaRPr lang="en-US" altLang="ja-JP" sz="1050" u="sng" dirty="0" smtClean="0"/>
          </a:p>
          <a:p>
            <a:r>
              <a:rPr lang="ja-JP" altLang="en-US" sz="1050" dirty="0" smtClean="0"/>
              <a:t>私たち</a:t>
            </a:r>
            <a:r>
              <a:rPr lang="ja-JP" altLang="en-US" sz="1050" dirty="0"/>
              <a:t>は、法人様に特化したサービスをご提供させていただいており、法人様では</a:t>
            </a:r>
            <a:r>
              <a:rPr lang="en-US" altLang="ja-JP" sz="1050" dirty="0"/>
              <a:t>『</a:t>
            </a:r>
            <a:r>
              <a:rPr lang="ja-JP" altLang="en-US" sz="1050" dirty="0"/>
              <a:t>売上アップ</a:t>
            </a:r>
            <a:r>
              <a:rPr lang="en-US" altLang="ja-JP" sz="1050" dirty="0"/>
              <a:t>』『</a:t>
            </a:r>
            <a:r>
              <a:rPr lang="ja-JP" altLang="en-US" sz="1050" dirty="0"/>
              <a:t>コスト削減</a:t>
            </a:r>
            <a:r>
              <a:rPr lang="en-US" altLang="ja-JP" sz="1050" dirty="0"/>
              <a:t>』『</a:t>
            </a:r>
            <a:r>
              <a:rPr lang="ja-JP" altLang="en-US" sz="1050" dirty="0"/>
              <a:t>集客</a:t>
            </a:r>
            <a:r>
              <a:rPr lang="en-US" altLang="ja-JP" sz="1050" dirty="0"/>
              <a:t>』『</a:t>
            </a:r>
            <a:r>
              <a:rPr lang="ja-JP" altLang="en-US" sz="1050" dirty="0"/>
              <a:t>人材確保</a:t>
            </a:r>
            <a:r>
              <a:rPr lang="en-US" altLang="ja-JP" sz="1050" dirty="0"/>
              <a:t>』『</a:t>
            </a:r>
            <a:r>
              <a:rPr lang="ja-JP" altLang="en-US" sz="1050" dirty="0"/>
              <a:t>新情報収集</a:t>
            </a:r>
            <a:r>
              <a:rPr lang="en-US" altLang="ja-JP" sz="1050" dirty="0"/>
              <a:t>』</a:t>
            </a:r>
            <a:r>
              <a:rPr lang="ja-JP" altLang="en-US" sz="1050" dirty="0"/>
              <a:t>等多くのミッションがございます。これら全てが成り立ち会社の利益となります。弊社ではその中の</a:t>
            </a:r>
            <a:r>
              <a:rPr lang="en-US" altLang="ja-JP" sz="1050" dirty="0"/>
              <a:t>『</a:t>
            </a:r>
            <a:r>
              <a:rPr lang="ja-JP" altLang="en-US" sz="1050" dirty="0"/>
              <a:t>売上アップ</a:t>
            </a:r>
            <a:r>
              <a:rPr lang="en-US" altLang="ja-JP" sz="1050" dirty="0"/>
              <a:t>』『</a:t>
            </a:r>
            <a:r>
              <a:rPr lang="ja-JP" altLang="en-US" sz="1050" dirty="0"/>
              <a:t>コスト削減</a:t>
            </a:r>
            <a:r>
              <a:rPr lang="en-US" altLang="ja-JP" sz="1050" dirty="0"/>
              <a:t>』</a:t>
            </a:r>
            <a:r>
              <a:rPr lang="ja-JP" altLang="en-US" sz="1050" dirty="0"/>
              <a:t>と</a:t>
            </a:r>
            <a:r>
              <a:rPr lang="en-US" altLang="ja-JP" sz="1050" dirty="0"/>
              <a:t>2</a:t>
            </a:r>
            <a:r>
              <a:rPr lang="ja-JP" altLang="en-US" sz="1050" dirty="0" err="1"/>
              <a:t>つに</a:t>
            </a:r>
            <a:r>
              <a:rPr lang="ja-JP" altLang="en-US" sz="1050" dirty="0"/>
              <a:t>焦点をあて、法人様へサービスのご提案をさせていただいております。変わりゆく市場で、現代のニーズを見つけ営業手法を常に進化させていかないことには継続的に売上を上げることはできません。コスト削減しながら売上アップという効率の良いご提案をさせて</a:t>
            </a:r>
            <a:r>
              <a:rPr lang="ja-JP" altLang="en-US" sz="1050" dirty="0" smtClean="0"/>
              <a:t>いただくことによりお客様へ価値（勝ち）あるものをご提供いたします。</a:t>
            </a:r>
            <a:endParaRPr lang="ja-JP" altLang="en-US" sz="1050" dirty="0"/>
          </a:p>
        </p:txBody>
      </p:sp>
      <p:sp>
        <p:nvSpPr>
          <p:cNvPr id="8" name="正方形/長方形 7"/>
          <p:cNvSpPr/>
          <p:nvPr/>
        </p:nvSpPr>
        <p:spPr>
          <a:xfrm>
            <a:off x="251520" y="3969460"/>
            <a:ext cx="8352928" cy="2462213"/>
          </a:xfrm>
          <a:prstGeom prst="rect">
            <a:avLst/>
          </a:prstGeom>
        </p:spPr>
        <p:txBody>
          <a:bodyPr wrap="square">
            <a:spAutoFit/>
          </a:bodyPr>
          <a:lstStyle/>
          <a:p>
            <a:r>
              <a:rPr lang="en-US" altLang="ja-JP" sz="1100" u="sng" dirty="0" err="1" smtClean="0"/>
              <a:t>GiveField</a:t>
            </a:r>
            <a:r>
              <a:rPr lang="ja-JP" altLang="en-US" sz="1100" u="sng" dirty="0" smtClean="0"/>
              <a:t>が大切にしていること</a:t>
            </a:r>
            <a:endParaRPr lang="en-US" altLang="ja-JP" sz="1100" u="sng" dirty="0" smtClean="0"/>
          </a:p>
          <a:p>
            <a:r>
              <a:rPr lang="ja-JP" altLang="en-US" sz="1100" dirty="0" smtClean="0"/>
              <a:t>私たちは</a:t>
            </a:r>
            <a:r>
              <a:rPr lang="ja-JP" altLang="en-US" sz="1100" dirty="0"/>
              <a:t>私どもの会社は</a:t>
            </a:r>
            <a:r>
              <a:rPr lang="en-US" altLang="ja-JP" sz="1100" dirty="0"/>
              <a:t>『</a:t>
            </a:r>
            <a:r>
              <a:rPr lang="ja-JP" altLang="en-US" sz="1100" dirty="0"/>
              <a:t>あたり前のことをあたり前にやる</a:t>
            </a:r>
            <a:r>
              <a:rPr lang="en-US" altLang="ja-JP" sz="1100" dirty="0"/>
              <a:t>』</a:t>
            </a:r>
            <a:r>
              <a:rPr lang="ja-JP" altLang="en-US" sz="1100" dirty="0"/>
              <a:t>という一つの経営理念に則り、人材育成を行っております。</a:t>
            </a:r>
            <a:endParaRPr lang="en-US" altLang="ja-JP" sz="1100" dirty="0"/>
          </a:p>
          <a:p>
            <a:r>
              <a:rPr lang="ja-JP" altLang="en-US" sz="1100" dirty="0" smtClean="0"/>
              <a:t>また、「従業員同士でのコミュニケーション」はもちろん、「お客様とのコミュニケーション」を重要視しております。</a:t>
            </a:r>
            <a:r>
              <a:rPr lang="en-US" altLang="ja-JP" sz="1100" dirty="0"/>
              <a:t> </a:t>
            </a:r>
            <a:endParaRPr lang="en-US" altLang="ja-JP" sz="1100" dirty="0" smtClean="0"/>
          </a:p>
          <a:p>
            <a:r>
              <a:rPr lang="en-US" altLang="ja-JP" sz="1100" dirty="0" smtClean="0"/>
              <a:t>GIVEFIELD</a:t>
            </a:r>
            <a:r>
              <a:rPr lang="ja-JP" altLang="en-US" sz="1100" dirty="0"/>
              <a:t>のプロセス</a:t>
            </a:r>
            <a:r>
              <a:rPr lang="ja-JP" altLang="en-US" sz="1100" dirty="0" smtClean="0"/>
              <a:t>はお</a:t>
            </a:r>
            <a:r>
              <a:rPr lang="ja-JP" altLang="en-US" sz="1100" dirty="0"/>
              <a:t>客</a:t>
            </a:r>
            <a:r>
              <a:rPr lang="ja-JP" altLang="en-US" sz="1100" dirty="0" smtClean="0"/>
              <a:t>様</a:t>
            </a:r>
            <a:r>
              <a:rPr lang="ja-JP" altLang="en-US" sz="1100" dirty="0"/>
              <a:t>には欠かせないサービスニーズを真に理解する事からはじまります</a:t>
            </a:r>
            <a:r>
              <a:rPr lang="ja-JP" altLang="en-US" sz="1100" dirty="0" smtClean="0"/>
              <a:t>。</a:t>
            </a:r>
            <a:endParaRPr lang="en-US" altLang="ja-JP" sz="1100" dirty="0" smtClean="0"/>
          </a:p>
          <a:p>
            <a:r>
              <a:rPr lang="ja-JP" altLang="en-US" sz="1100" dirty="0" smtClean="0"/>
              <a:t>コミュニケーション</a:t>
            </a:r>
            <a:r>
              <a:rPr lang="ja-JP" altLang="en-US" sz="1100" dirty="0"/>
              <a:t>を通しお客様のニーズを見出し、そのニーズにお応えし、多くの経験とともに知識を磨いて</a:t>
            </a:r>
            <a:r>
              <a:rPr lang="ja-JP" altLang="en-US" sz="1100" dirty="0" smtClean="0"/>
              <a:t>きました。</a:t>
            </a:r>
            <a:endParaRPr lang="en-US" altLang="ja-JP" sz="1100" dirty="0" smtClean="0"/>
          </a:p>
          <a:p>
            <a:endParaRPr lang="en-US" altLang="ja-JP" sz="1100" dirty="0"/>
          </a:p>
          <a:p>
            <a:r>
              <a:rPr lang="ja-JP" altLang="en-US" sz="1100" dirty="0" smtClean="0"/>
              <a:t>一概</a:t>
            </a:r>
            <a:r>
              <a:rPr lang="ja-JP" altLang="en-US" sz="1100" dirty="0"/>
              <a:t>にコミュニケーションといいましても、ただお話ができればいいというわけではありません</a:t>
            </a:r>
            <a:r>
              <a:rPr lang="ja-JP" altLang="en-US" sz="1100" dirty="0" smtClean="0"/>
              <a:t>。</a:t>
            </a:r>
            <a:endParaRPr lang="en-US" altLang="ja-JP" sz="1100" dirty="0" smtClean="0"/>
          </a:p>
          <a:p>
            <a:r>
              <a:rPr lang="en-US" altLang="ja-JP" sz="1100" dirty="0" smtClean="0"/>
              <a:t>『</a:t>
            </a:r>
            <a:r>
              <a:rPr lang="ja-JP" altLang="en-US" sz="1100" dirty="0"/>
              <a:t>お客様が心の底から思っていること</a:t>
            </a:r>
            <a:r>
              <a:rPr lang="en-US" altLang="ja-JP" sz="1100" dirty="0" smtClean="0"/>
              <a:t>』『</a:t>
            </a:r>
            <a:r>
              <a:rPr lang="ja-JP" altLang="en-US" sz="1100" dirty="0"/>
              <a:t>言いづらいことを引き出せる</a:t>
            </a:r>
            <a:r>
              <a:rPr lang="en-US" altLang="ja-JP" sz="1100" dirty="0" smtClean="0"/>
              <a:t>』</a:t>
            </a:r>
            <a:r>
              <a:rPr lang="ja-JP" altLang="en-US" sz="1100" dirty="0" smtClean="0"/>
              <a:t>そんなコミュニケーション</a:t>
            </a:r>
            <a:r>
              <a:rPr lang="ja-JP" altLang="en-US" sz="1100" dirty="0"/>
              <a:t>能力を身に付けるため日々励んでおります</a:t>
            </a:r>
            <a:r>
              <a:rPr lang="ja-JP" altLang="en-US" sz="1100" dirty="0" smtClean="0"/>
              <a:t>。</a:t>
            </a:r>
            <a:endParaRPr lang="en-US" altLang="ja-JP" sz="1100" dirty="0" smtClean="0"/>
          </a:p>
          <a:p>
            <a:r>
              <a:rPr lang="ja-JP" altLang="en-US" sz="1100" dirty="0" smtClean="0"/>
              <a:t>根底</a:t>
            </a:r>
            <a:r>
              <a:rPr lang="ja-JP" altLang="en-US" sz="1100" dirty="0"/>
              <a:t>にあるものを引き出すことが私共のミッションであり、お客様のニーズに応える為には必要不可欠な事と考えております</a:t>
            </a:r>
            <a:r>
              <a:rPr lang="ja-JP" altLang="en-US" sz="1100" dirty="0" smtClean="0"/>
              <a:t>。</a:t>
            </a:r>
            <a:endParaRPr lang="en-US" altLang="ja-JP" sz="1100" dirty="0" smtClean="0"/>
          </a:p>
          <a:p>
            <a:r>
              <a:rPr lang="en-US" altLang="ja-JP" sz="1100" dirty="0" err="1" smtClean="0"/>
              <a:t>GiveField</a:t>
            </a:r>
            <a:r>
              <a:rPr lang="ja-JP" altLang="en-US" sz="1100" dirty="0"/>
              <a:t>ではこのコミュニケーションの重要性を従業員に教えると共に、お客様とともに成長できるよう常に高みを目指します</a:t>
            </a:r>
            <a:r>
              <a:rPr lang="ja-JP" altLang="en-US" sz="1100" dirty="0" smtClean="0"/>
              <a:t>。</a:t>
            </a:r>
            <a:endParaRPr lang="en-US" altLang="ja-JP" sz="1100" dirty="0" smtClean="0"/>
          </a:p>
          <a:p>
            <a:r>
              <a:rPr lang="ja-JP" altLang="en-US" sz="1100" dirty="0"/>
              <a:t>あたり前のこともできないのにお客様へのご提案やフォロー、なにより信頼関係を築くことはできないとの考えが根底にあります</a:t>
            </a:r>
            <a:r>
              <a:rPr lang="ja-JP" altLang="en-US" sz="1100" dirty="0" smtClean="0"/>
              <a:t>。</a:t>
            </a:r>
            <a:endParaRPr lang="en-US" altLang="ja-JP" sz="1100" dirty="0" smtClean="0"/>
          </a:p>
          <a:p>
            <a:r>
              <a:rPr lang="ja-JP" altLang="en-US" sz="1100" dirty="0" smtClean="0"/>
              <a:t>より</a:t>
            </a:r>
            <a:r>
              <a:rPr lang="ja-JP" altLang="en-US" sz="1100" dirty="0"/>
              <a:t>長くサービスをご利用いただく為、サービスをご利用いただき結果をお出しいただく為、お客様とレスポンスよくご対応させていただく為、株式会社</a:t>
            </a:r>
            <a:r>
              <a:rPr lang="en-US" altLang="ja-JP" sz="1100" dirty="0"/>
              <a:t>GIVEFIELD</a:t>
            </a:r>
            <a:r>
              <a:rPr lang="ja-JP" altLang="en-US" sz="1100" dirty="0"/>
              <a:t>は日々成長そして、進化しながらより高みを目指し業務に励んでおります。</a:t>
            </a:r>
          </a:p>
          <a:p>
            <a:endParaRPr lang="ja-JP" altLang="en-US" sz="1100" dirty="0"/>
          </a:p>
        </p:txBody>
      </p:sp>
      <p:sp>
        <p:nvSpPr>
          <p:cNvPr id="9" name="正方形/長方形 8"/>
          <p:cNvSpPr/>
          <p:nvPr/>
        </p:nvSpPr>
        <p:spPr>
          <a:xfrm>
            <a:off x="251520" y="692331"/>
            <a:ext cx="8190656" cy="2031325"/>
          </a:xfrm>
          <a:prstGeom prst="rect">
            <a:avLst/>
          </a:prstGeom>
        </p:spPr>
        <p:txBody>
          <a:bodyPr wrap="square">
            <a:spAutoFit/>
          </a:bodyPr>
          <a:lstStyle/>
          <a:p>
            <a:r>
              <a:rPr lang="ja-JP" altLang="en-US" sz="900" u="sng" dirty="0" smtClean="0"/>
              <a:t>代表挨拶</a:t>
            </a:r>
            <a:endParaRPr lang="en-US" altLang="ja-JP" sz="900" u="sng" dirty="0" smtClean="0"/>
          </a:p>
          <a:p>
            <a:r>
              <a:rPr lang="en-US" altLang="ja-JP" sz="900" dirty="0" smtClean="0"/>
              <a:t>GIVEFIELD</a:t>
            </a:r>
            <a:r>
              <a:rPr lang="ja-JP" altLang="en-US" sz="900" dirty="0"/>
              <a:t>を直訳しますと「与える場所」となります。</a:t>
            </a:r>
          </a:p>
          <a:p>
            <a:r>
              <a:rPr lang="ja-JP" altLang="en-US" sz="900" dirty="0"/>
              <a:t>弊社で</a:t>
            </a:r>
            <a:r>
              <a:rPr lang="ja-JP" altLang="en-US" sz="900" dirty="0" smtClean="0"/>
              <a:t>は</a:t>
            </a:r>
            <a:r>
              <a:rPr lang="ja-JP" altLang="en-US" sz="900" dirty="0"/>
              <a:t>事業</a:t>
            </a:r>
            <a:r>
              <a:rPr lang="ja-JP" altLang="en-US" sz="900" dirty="0" smtClean="0"/>
              <a:t>を営む方々へ「</a:t>
            </a:r>
            <a:r>
              <a:rPr lang="ja-JP" altLang="en-US" sz="900" dirty="0"/>
              <a:t>新しく意味のある物」をご提供していきたいとの思いを込めて命名しました。</a:t>
            </a:r>
          </a:p>
          <a:p>
            <a:r>
              <a:rPr lang="ja-JP" altLang="en-US" sz="900" dirty="0"/>
              <a:t>めまぐるしく進化、変化していく法人様のニーズに応える</a:t>
            </a:r>
            <a:r>
              <a:rPr lang="ja-JP" altLang="en-US" sz="900" dirty="0" smtClean="0"/>
              <a:t>ため「</a:t>
            </a:r>
            <a:r>
              <a:rPr lang="ja-JP" altLang="en-US" sz="900" dirty="0"/>
              <a:t>情報収集」「スピード」「他社に負けない価格設定」を常に念頭に置き日々業務に取り組んでおります。</a:t>
            </a:r>
          </a:p>
          <a:p>
            <a:r>
              <a:rPr lang="ja-JP" altLang="en-US" sz="900" dirty="0"/>
              <a:t>当社経営理念の一つである</a:t>
            </a:r>
            <a:r>
              <a:rPr lang="en-US" altLang="ja-JP" sz="900" dirty="0"/>
              <a:t>『</a:t>
            </a:r>
            <a:r>
              <a:rPr lang="ja-JP" altLang="en-US" sz="900" dirty="0"/>
              <a:t>法人様へ勝ち（価値）あるものを！</a:t>
            </a:r>
            <a:r>
              <a:rPr lang="en-US" altLang="ja-JP" sz="900" dirty="0" smtClean="0"/>
              <a:t>』</a:t>
            </a:r>
            <a:r>
              <a:rPr lang="ja-JP" altLang="en-US" sz="900" dirty="0" smtClean="0"/>
              <a:t>つまり</a:t>
            </a:r>
            <a:r>
              <a:rPr lang="ja-JP" altLang="en-US" sz="900" dirty="0"/>
              <a:t>、弊社サービスをただご利用</a:t>
            </a:r>
            <a:r>
              <a:rPr lang="ja-JP" altLang="en-US" sz="900" dirty="0" smtClean="0"/>
              <a:t>いただくだけでなく</a:t>
            </a:r>
            <a:r>
              <a:rPr lang="ja-JP" altLang="en-US" sz="900" dirty="0"/>
              <a:t>、企業として勝って</a:t>
            </a:r>
            <a:r>
              <a:rPr lang="ja-JP" altLang="en-US" sz="900" dirty="0" smtClean="0"/>
              <a:t>いける価値あるサービス</a:t>
            </a:r>
            <a:r>
              <a:rPr lang="ja-JP" altLang="en-US" sz="900" dirty="0"/>
              <a:t>の</a:t>
            </a:r>
            <a:r>
              <a:rPr lang="ja-JP" altLang="en-US" sz="900" dirty="0" smtClean="0"/>
              <a:t>創出しご提供いたします。</a:t>
            </a:r>
            <a:endParaRPr lang="ja-JP" altLang="en-US" sz="900" dirty="0"/>
          </a:p>
          <a:p>
            <a:r>
              <a:rPr lang="ja-JP" altLang="en-US" sz="900" dirty="0"/>
              <a:t>継続的に成長していくためにも</a:t>
            </a:r>
            <a:r>
              <a:rPr lang="ja-JP" altLang="en-US" sz="900" dirty="0" smtClean="0"/>
              <a:t>、市場の変化に対応し、スピード感を持って、</a:t>
            </a:r>
            <a:r>
              <a:rPr lang="ja-JP" altLang="en-US" sz="900" dirty="0"/>
              <a:t>常に高みを目指し新しいことにチャレンジし続けます。</a:t>
            </a:r>
          </a:p>
          <a:p>
            <a:r>
              <a:rPr lang="ja-JP" altLang="en-US" sz="900" dirty="0"/>
              <a:t>株式会社</a:t>
            </a:r>
            <a:r>
              <a:rPr lang="en-US" altLang="ja-JP" sz="900" dirty="0" err="1"/>
              <a:t>GiveField</a:t>
            </a:r>
            <a:r>
              <a:rPr lang="ja-JP" altLang="en-US" sz="900" dirty="0"/>
              <a:t>従業員は、貪欲</a:t>
            </a:r>
            <a:r>
              <a:rPr lang="ja-JP" altLang="en-US" sz="900" dirty="0" smtClean="0"/>
              <a:t>にお客様</a:t>
            </a:r>
            <a:r>
              <a:rPr lang="ja-JP" altLang="en-US" sz="900" dirty="0"/>
              <a:t>にとって意味のあるものを模索し、それを独自の目線で法人様に有効活用いただけるようご提案をさせていただきます。</a:t>
            </a:r>
          </a:p>
          <a:p>
            <a:endParaRPr lang="ja-JP" altLang="en-US" sz="900" dirty="0"/>
          </a:p>
          <a:p>
            <a:r>
              <a:rPr lang="ja-JP" altLang="en-US" sz="900" dirty="0"/>
              <a:t>お客様のニーズを引き出す上で必要なのは「コミュニケーション能力」と考えます。</a:t>
            </a:r>
          </a:p>
          <a:p>
            <a:r>
              <a:rPr lang="ja-JP" altLang="en-US" sz="900" dirty="0"/>
              <a:t>従業員にはコミュニケーションの重要性を教え込み、お客様の根底にあるところを引き出し、ご満足いただけるよう努めてまいります。</a:t>
            </a:r>
          </a:p>
          <a:p>
            <a:r>
              <a:rPr lang="ja-JP" altLang="en-US" sz="900" dirty="0" smtClean="0"/>
              <a:t>まだまだ設立の浅くこれから</a:t>
            </a:r>
            <a:r>
              <a:rPr lang="ja-JP" altLang="en-US" sz="900" dirty="0"/>
              <a:t>伸びていく会社ではございますが、一社でも多くの法人様からご支持いただける企業を</a:t>
            </a:r>
            <a:r>
              <a:rPr lang="ja-JP" altLang="en-US" sz="900" dirty="0" smtClean="0"/>
              <a:t>そして</a:t>
            </a:r>
            <a:r>
              <a:rPr lang="ja-JP" altLang="en-US" sz="900" dirty="0"/>
              <a:t>従業員がのびのびと業務に取り組める企業を目指し、社員一同邁進</a:t>
            </a:r>
            <a:r>
              <a:rPr lang="ja-JP" altLang="en-US" sz="900" dirty="0" smtClean="0"/>
              <a:t>してまいります</a:t>
            </a:r>
            <a:r>
              <a:rPr lang="ja-JP" altLang="en-US" sz="900" dirty="0"/>
              <a:t>。</a:t>
            </a:r>
          </a:p>
          <a:p>
            <a:r>
              <a:rPr lang="ja-JP" altLang="en-US" sz="900" dirty="0" smtClean="0"/>
              <a:t>                                                        </a:t>
            </a:r>
            <a:r>
              <a:rPr lang="ja-JP" altLang="en-US" sz="900" dirty="0"/>
              <a:t>　　　　　　　　　　　　　　　　　　　　　　　　　　　　　　　　　　　　　</a:t>
            </a:r>
          </a:p>
        </p:txBody>
      </p:sp>
    </p:spTree>
    <p:extLst>
      <p:ext uri="{BB962C8B-B14F-4D97-AF65-F5344CB8AC3E}">
        <p14:creationId xmlns:p14="http://schemas.microsoft.com/office/powerpoint/2010/main" val="25015655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9000"/>
            <a:lum/>
          </a:blip>
          <a:srcRect/>
          <a:stretch>
            <a:fillRect l="-3000" r="-3000"/>
          </a:stretch>
        </a:blipFill>
        <a:effectLst/>
      </p:bgPr>
    </p:bg>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3</a:t>
            </a:fld>
            <a:endParaRPr kumimoji="1" lang="ja-JP" altLang="en-US" dirty="0"/>
          </a:p>
        </p:txBody>
      </p:sp>
      <p:sp>
        <p:nvSpPr>
          <p:cNvPr id="5" name="正方形/長方形 4"/>
          <p:cNvSpPr/>
          <p:nvPr/>
        </p:nvSpPr>
        <p:spPr>
          <a:xfrm>
            <a:off x="107504" y="116632"/>
            <a:ext cx="2220288" cy="369332"/>
          </a:xfrm>
          <a:prstGeom prst="rect">
            <a:avLst/>
          </a:prstGeom>
        </p:spPr>
        <p:txBody>
          <a:bodyPr wrap="none">
            <a:spAutoFit/>
          </a:bodyPr>
          <a:lstStyle/>
          <a:p>
            <a:r>
              <a:rPr lang="en-US" altLang="ja-JP" b="1" dirty="0" err="1" smtClean="0">
                <a:solidFill>
                  <a:schemeClr val="accent2"/>
                </a:solidFill>
                <a:latin typeface="メイリオ" panose="020B0604030504040204" pitchFamily="50" charset="-128"/>
                <a:ea typeface="メイリオ" panose="020B0604030504040204" pitchFamily="50" charset="-128"/>
              </a:rPr>
              <a:t>GiveField</a:t>
            </a:r>
            <a:r>
              <a:rPr lang="ja-JP" altLang="en-US" b="1" dirty="0" smtClean="0">
                <a:solidFill>
                  <a:schemeClr val="accent2"/>
                </a:solidFill>
                <a:latin typeface="メイリオ" panose="020B0604030504040204" pitchFamily="50" charset="-128"/>
                <a:ea typeface="メイリオ" panose="020B0604030504040204" pitchFamily="50" charset="-128"/>
              </a:rPr>
              <a:t>事業内容</a:t>
            </a:r>
            <a:endParaRPr lang="ja-JP" altLang="en-US" dirty="0">
              <a:solidFill>
                <a:schemeClr val="accent2"/>
              </a:solidFill>
            </a:endParaRPr>
          </a:p>
        </p:txBody>
      </p:sp>
      <p:sp>
        <p:nvSpPr>
          <p:cNvPr id="39" name="正方形/長方形 38"/>
          <p:cNvSpPr/>
          <p:nvPr/>
        </p:nvSpPr>
        <p:spPr>
          <a:xfrm>
            <a:off x="1217648" y="605927"/>
            <a:ext cx="2520280" cy="830997"/>
          </a:xfrm>
          <a:prstGeom prst="rect">
            <a:avLst/>
          </a:prstGeom>
        </p:spPr>
        <p:txBody>
          <a:bodyPr wrap="square">
            <a:spAutoFit/>
          </a:bodyPr>
          <a:lstStyle/>
          <a:p>
            <a:r>
              <a:rPr lang="ja-JP" altLang="en-US" sz="2400" b="1" dirty="0" smtClean="0">
                <a:solidFill>
                  <a:srgbClr val="0000FF"/>
                </a:solidFill>
                <a:latin typeface="メイリオ" panose="020B0604030504040204" pitchFamily="50" charset="-128"/>
                <a:ea typeface="メイリオ" panose="020B0604030504040204" pitchFamily="50" charset="-128"/>
              </a:rPr>
              <a:t>リフォーム事業</a:t>
            </a:r>
            <a:endParaRPr lang="en-US" altLang="ja-JP" sz="2400" b="1" dirty="0" smtClean="0">
              <a:solidFill>
                <a:srgbClr val="0000FF"/>
              </a:solidFill>
              <a:latin typeface="メイリオ" panose="020B0604030504040204" pitchFamily="50" charset="-128"/>
              <a:ea typeface="メイリオ" panose="020B0604030504040204" pitchFamily="50" charset="-128"/>
            </a:endParaRPr>
          </a:p>
          <a:p>
            <a:r>
              <a:rPr lang="ja-JP" altLang="en-US" sz="2400" b="1" dirty="0" smtClean="0">
                <a:solidFill>
                  <a:srgbClr val="0000FF"/>
                </a:solidFill>
                <a:latin typeface="メイリオ" panose="020B0604030504040204" pitchFamily="50" charset="-128"/>
                <a:ea typeface="メイリオ" panose="020B0604030504040204" pitchFamily="50" charset="-128"/>
              </a:rPr>
              <a:t>　</a:t>
            </a:r>
            <a:r>
              <a:rPr lang="en-US" altLang="ja-JP" sz="2400" b="1" dirty="0" smtClean="0">
                <a:solidFill>
                  <a:srgbClr val="0000FF"/>
                </a:solidFill>
                <a:latin typeface="メイリオ" panose="020B0604030504040204" pitchFamily="50" charset="-128"/>
                <a:ea typeface="メイリオ" panose="020B0604030504040204" pitchFamily="50" charset="-128"/>
              </a:rPr>
              <a:t>K-HOMES</a:t>
            </a:r>
            <a:endParaRPr lang="en-US" altLang="ja-JP" sz="2400" b="1" dirty="0">
              <a:solidFill>
                <a:srgbClr val="0000FF"/>
              </a:solidFill>
              <a:latin typeface="メイリオ" panose="020B0604030504040204" pitchFamily="50" charset="-128"/>
              <a:ea typeface="メイリオ" panose="020B0604030504040204" pitchFamily="50" charset="-128"/>
            </a:endParaRPr>
          </a:p>
        </p:txBody>
      </p:sp>
      <p:sp>
        <p:nvSpPr>
          <p:cNvPr id="42" name="正方形/長方形 41"/>
          <p:cNvSpPr/>
          <p:nvPr/>
        </p:nvSpPr>
        <p:spPr>
          <a:xfrm>
            <a:off x="1331640" y="3816174"/>
            <a:ext cx="2016224" cy="461665"/>
          </a:xfrm>
          <a:prstGeom prst="rect">
            <a:avLst/>
          </a:prstGeom>
        </p:spPr>
        <p:txBody>
          <a:bodyPr wrap="square">
            <a:spAutoFit/>
          </a:bodyPr>
          <a:lstStyle/>
          <a:p>
            <a:r>
              <a:rPr lang="ja-JP" altLang="en-US" sz="2400" b="1" dirty="0" smtClean="0">
                <a:solidFill>
                  <a:srgbClr val="0000FF"/>
                </a:solidFill>
                <a:latin typeface="メイリオ" panose="020B0604030504040204" pitchFamily="50" charset="-128"/>
                <a:ea typeface="メイリオ" panose="020B0604030504040204" pitchFamily="50" charset="-128"/>
              </a:rPr>
              <a:t>営業代行事業</a:t>
            </a:r>
            <a:endParaRPr lang="en-US" altLang="ja-JP" sz="2400" b="1" dirty="0">
              <a:solidFill>
                <a:srgbClr val="0000FF"/>
              </a:solidFill>
              <a:latin typeface="メイリオ" panose="020B0604030504040204" pitchFamily="50" charset="-128"/>
              <a:ea typeface="メイリオ" panose="020B0604030504040204" pitchFamily="50" charset="-128"/>
            </a:endParaRPr>
          </a:p>
        </p:txBody>
      </p:sp>
      <p:sp>
        <p:nvSpPr>
          <p:cNvPr id="43" name="正方形/長方形 42"/>
          <p:cNvSpPr/>
          <p:nvPr/>
        </p:nvSpPr>
        <p:spPr>
          <a:xfrm>
            <a:off x="5263940" y="673096"/>
            <a:ext cx="3240360" cy="461665"/>
          </a:xfrm>
          <a:prstGeom prst="rect">
            <a:avLst/>
          </a:prstGeom>
        </p:spPr>
        <p:txBody>
          <a:bodyPr wrap="square">
            <a:spAutoFit/>
          </a:bodyPr>
          <a:lstStyle/>
          <a:p>
            <a:r>
              <a:rPr lang="ja-JP" altLang="en-US" sz="2400" b="1" dirty="0" smtClean="0">
                <a:solidFill>
                  <a:srgbClr val="0000FF"/>
                </a:solidFill>
                <a:latin typeface="メイリオ" panose="020B0604030504040204" pitchFamily="50" charset="-128"/>
                <a:ea typeface="メイリオ" panose="020B0604030504040204" pitchFamily="50" charset="-128"/>
              </a:rPr>
              <a:t>集客・コスト削減事業</a:t>
            </a:r>
            <a:endParaRPr lang="en-US" altLang="ja-JP" sz="2400" b="1" dirty="0">
              <a:solidFill>
                <a:srgbClr val="0000FF"/>
              </a:solidFill>
              <a:latin typeface="メイリオ" panose="020B0604030504040204" pitchFamily="50" charset="-128"/>
              <a:ea typeface="メイリオ" panose="020B0604030504040204" pitchFamily="50" charset="-128"/>
            </a:endParaRPr>
          </a:p>
        </p:txBody>
      </p:sp>
      <p:sp>
        <p:nvSpPr>
          <p:cNvPr id="46" name="正方形/長方形 45"/>
          <p:cNvSpPr/>
          <p:nvPr/>
        </p:nvSpPr>
        <p:spPr>
          <a:xfrm>
            <a:off x="5868144" y="3816173"/>
            <a:ext cx="2016224" cy="461665"/>
          </a:xfrm>
          <a:prstGeom prst="rect">
            <a:avLst/>
          </a:prstGeom>
        </p:spPr>
        <p:txBody>
          <a:bodyPr wrap="square">
            <a:spAutoFit/>
          </a:bodyPr>
          <a:lstStyle/>
          <a:p>
            <a:r>
              <a:rPr lang="ja-JP" altLang="en-US" sz="2400" b="1" dirty="0" smtClean="0">
                <a:solidFill>
                  <a:srgbClr val="0000FF"/>
                </a:solidFill>
                <a:latin typeface="メイリオ" panose="020B0604030504040204" pitchFamily="50" charset="-128"/>
                <a:ea typeface="メイリオ" panose="020B0604030504040204" pitchFamily="50" charset="-128"/>
              </a:rPr>
              <a:t>モバイル事業</a:t>
            </a:r>
            <a:endParaRPr lang="en-US" altLang="ja-JP" sz="2400" b="1" dirty="0">
              <a:solidFill>
                <a:srgbClr val="0000FF"/>
              </a:solidFill>
              <a:latin typeface="メイリオ" panose="020B0604030504040204" pitchFamily="50" charset="-128"/>
              <a:ea typeface="メイリオ" panose="020B0604030504040204" pitchFamily="50" charset="-128"/>
            </a:endParaRPr>
          </a:p>
        </p:txBody>
      </p:sp>
      <p:pic>
        <p:nvPicPr>
          <p:cNvPr id="52" name="図 5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8725" y="2932037"/>
            <a:ext cx="1234544" cy="1273944"/>
          </a:xfrm>
          <a:prstGeom prst="rect">
            <a:avLst/>
          </a:prstGeom>
          <a:ln>
            <a:noFill/>
          </a:ln>
        </p:spPr>
      </p:pic>
      <p:sp>
        <p:nvSpPr>
          <p:cNvPr id="69" name="正方形/長方形 68"/>
          <p:cNvSpPr/>
          <p:nvPr/>
        </p:nvSpPr>
        <p:spPr>
          <a:xfrm>
            <a:off x="217601" y="1355284"/>
            <a:ext cx="4220382" cy="1569660"/>
          </a:xfrm>
          <a:prstGeom prst="rect">
            <a:avLst/>
          </a:prstGeom>
        </p:spPr>
        <p:txBody>
          <a:bodyPr wrap="square">
            <a:spAutoFit/>
          </a:bodyPr>
          <a:lstStyle/>
          <a:p>
            <a:r>
              <a:rPr lang="ja-JP" altLang="en-US" sz="1200" b="1" dirty="0" smtClean="0">
                <a:solidFill>
                  <a:srgbClr val="000000"/>
                </a:solidFill>
                <a:latin typeface="メイリオ" panose="020B0604030504040204" pitchFamily="50" charset="-128"/>
                <a:ea typeface="メイリオ" panose="020B0604030504040204" pitchFamily="50" charset="-128"/>
              </a:rPr>
              <a:t>屋根・外壁・塗装・防水・雨樋等、お客様の大切なお家の工事を請け負わせていただいております。</a:t>
            </a:r>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スピーディーに対応し、お客様の早くにお応え致します！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当社経験豊富な職人による現地調査にて「間違いのない」</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「適正価格」「安全工事」にて対応させていただきます。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またエネルギー事業といたしまして、「蓄電池「太陽光」「オール電化」「新電力」のご提案もさせていただきます</a:t>
            </a:r>
            <a:r>
              <a:rPr lang="ja-JP" altLang="en-US" sz="1200" b="1" dirty="0">
                <a:solidFill>
                  <a:srgbClr val="000000"/>
                </a:solidFill>
                <a:latin typeface="メイリオ" panose="020B0604030504040204" pitchFamily="50" charset="-128"/>
                <a:ea typeface="メイリオ" panose="020B0604030504040204" pitchFamily="50" charset="-128"/>
              </a:rPr>
              <a:t>。</a:t>
            </a:r>
            <a:endParaRPr lang="en-US" altLang="ja-JP" sz="1200" b="1" dirty="0" smtClean="0">
              <a:solidFill>
                <a:srgbClr val="000000"/>
              </a:solidFill>
              <a:latin typeface="メイリオ" panose="020B0604030504040204" pitchFamily="50" charset="-128"/>
              <a:ea typeface="メイリオ" panose="020B0604030504040204" pitchFamily="50" charset="-128"/>
            </a:endParaRPr>
          </a:p>
        </p:txBody>
      </p:sp>
      <p:sp>
        <p:nvSpPr>
          <p:cNvPr id="70" name="正方形/長方形 69"/>
          <p:cNvSpPr/>
          <p:nvPr/>
        </p:nvSpPr>
        <p:spPr>
          <a:xfrm>
            <a:off x="4773928" y="4516484"/>
            <a:ext cx="4370071" cy="1754326"/>
          </a:xfrm>
          <a:prstGeom prst="rect">
            <a:avLst/>
          </a:prstGeom>
        </p:spPr>
        <p:txBody>
          <a:bodyPr wrap="square">
            <a:spAutoFit/>
          </a:bodyPr>
          <a:lstStyle/>
          <a:p>
            <a:r>
              <a:rPr lang="ja-JP" altLang="en-US" sz="1200" b="1" dirty="0" smtClean="0">
                <a:solidFill>
                  <a:srgbClr val="000000"/>
                </a:solidFill>
                <a:latin typeface="メイリオ" panose="020B0604030504040204" pitchFamily="50" charset="-128"/>
                <a:ea typeface="メイリオ" panose="020B0604030504040204" pitchFamily="50" charset="-128"/>
              </a:rPr>
              <a:t>「法人様・店舗様」へ特別な料金プランのご提案をはじめ、故障時の対応、設定対応等お客様のニーズにお応え致します。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携帯電話のご担当者様が抱える、切替時の面倒なお手続き、設定等ご一緒にお手伝いさせていただいております。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また、中古携帯、携帯関連商品の買取・回収、白ロムの販売等もワンストップにてご対応させていただいております。</a:t>
            </a:r>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携帯電話だけでなく、通信機器全般のコスト削減も行っておりますのでお気軽にご相談ください。</a:t>
            </a:r>
            <a:endParaRPr lang="en-US" altLang="ja-JP" sz="1200" b="1" dirty="0" smtClean="0">
              <a:solidFill>
                <a:srgbClr val="000000"/>
              </a:solidFill>
              <a:latin typeface="メイリオ" panose="020B0604030504040204" pitchFamily="50" charset="-128"/>
              <a:ea typeface="メイリオ" panose="020B0604030504040204" pitchFamily="50" charset="-128"/>
            </a:endParaRPr>
          </a:p>
        </p:txBody>
      </p:sp>
      <p:sp>
        <p:nvSpPr>
          <p:cNvPr id="71" name="正方形/長方形 70"/>
          <p:cNvSpPr/>
          <p:nvPr/>
        </p:nvSpPr>
        <p:spPr>
          <a:xfrm>
            <a:off x="335615" y="4581128"/>
            <a:ext cx="4220382" cy="1754326"/>
          </a:xfrm>
          <a:prstGeom prst="rect">
            <a:avLst/>
          </a:prstGeom>
        </p:spPr>
        <p:txBody>
          <a:bodyPr wrap="square">
            <a:spAutoFit/>
          </a:bodyPr>
          <a:lstStyle/>
          <a:p>
            <a:r>
              <a:rPr lang="ja-JP" altLang="en-US" sz="1200" b="1" dirty="0" smtClean="0">
                <a:solidFill>
                  <a:srgbClr val="000000"/>
                </a:solidFill>
                <a:latin typeface="メイリオ" panose="020B0604030504040204" pitchFamily="50" charset="-128"/>
                <a:ea typeface="メイリオ" panose="020B0604030504040204" pitchFamily="50" charset="-128"/>
              </a:rPr>
              <a:t>当社では、自社営業案件のテレマーケティングの他に、「テレアポ代行業務」も請け負っております。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原則、完全成果報酬にてご対応させていただいておりますので、初めて代行業務を依頼される法人様でもご利用いただきやすいので、お気軽にご相談ください。</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endParaRPr lang="en-US" altLang="ja-JP" sz="1200" b="1" dirty="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成果報酬型</a:t>
            </a:r>
            <a:r>
              <a:rPr lang="en-US" altLang="ja-JP" sz="1200" b="1" dirty="0" smtClean="0">
                <a:solidFill>
                  <a:srgbClr val="000000"/>
                </a:solidFill>
                <a:latin typeface="メイリオ" panose="020B0604030504040204" pitchFamily="50" charset="-128"/>
                <a:ea typeface="メイリオ" panose="020B0604030504040204" pitchFamily="50" charset="-128"/>
              </a:rPr>
              <a:t>/</a:t>
            </a:r>
            <a:r>
              <a:rPr lang="ja-JP" altLang="en-US" sz="1200" b="1" dirty="0" smtClean="0">
                <a:solidFill>
                  <a:srgbClr val="000000"/>
                </a:solidFill>
                <a:latin typeface="メイリオ" panose="020B0604030504040204" pitchFamily="50" charset="-128"/>
                <a:ea typeface="メイリオ" panose="020B0604030504040204" pitchFamily="50" charset="-128"/>
              </a:rPr>
              <a:t>コール課金型</a:t>
            </a:r>
            <a:r>
              <a:rPr lang="en-US" altLang="ja-JP" sz="1200" b="1" dirty="0" smtClean="0">
                <a:solidFill>
                  <a:srgbClr val="000000"/>
                </a:solidFill>
                <a:latin typeface="メイリオ" panose="020B0604030504040204" pitchFamily="50" charset="-128"/>
                <a:ea typeface="メイリオ" panose="020B0604030504040204" pitchFamily="50" charset="-128"/>
              </a:rPr>
              <a:t>/</a:t>
            </a:r>
            <a:r>
              <a:rPr lang="ja-JP" altLang="en-US" sz="1200" b="1" dirty="0" smtClean="0">
                <a:solidFill>
                  <a:srgbClr val="000000"/>
                </a:solidFill>
                <a:latin typeface="メイリオ" panose="020B0604030504040204" pitchFamily="50" charset="-128"/>
                <a:ea typeface="メイリオ" panose="020B0604030504040204" pitchFamily="50" charset="-128"/>
              </a:rPr>
              <a:t>電話完結営業</a:t>
            </a:r>
            <a:r>
              <a:rPr lang="en-US" altLang="ja-JP" sz="1200" b="1" dirty="0" smtClean="0">
                <a:solidFill>
                  <a:srgbClr val="000000"/>
                </a:solidFill>
                <a:latin typeface="メイリオ" panose="020B0604030504040204" pitchFamily="50" charset="-128"/>
                <a:ea typeface="メイリオ" panose="020B0604030504040204" pitchFamily="50" charset="-128"/>
              </a:rPr>
              <a:t>/</a:t>
            </a:r>
            <a:r>
              <a:rPr lang="ja-JP" altLang="en-US" sz="1200" b="1" dirty="0" smtClean="0">
                <a:solidFill>
                  <a:srgbClr val="000000"/>
                </a:solidFill>
                <a:latin typeface="メイリオ" panose="020B0604030504040204" pitchFamily="50" charset="-128"/>
                <a:ea typeface="メイリオ" panose="020B0604030504040204" pitchFamily="50" charset="-128"/>
              </a:rPr>
              <a:t>アポ取り等</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　　　柔軟にご対応させていただきます。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p:txBody>
      </p:sp>
      <p:sp>
        <p:nvSpPr>
          <p:cNvPr id="72" name="正方形/長方形 71"/>
          <p:cNvSpPr/>
          <p:nvPr/>
        </p:nvSpPr>
        <p:spPr>
          <a:xfrm>
            <a:off x="4871672" y="1457489"/>
            <a:ext cx="4220382" cy="1384995"/>
          </a:xfrm>
          <a:prstGeom prst="rect">
            <a:avLst/>
          </a:prstGeom>
        </p:spPr>
        <p:txBody>
          <a:bodyPr wrap="square">
            <a:spAutoFit/>
          </a:bodyPr>
          <a:lstStyle/>
          <a:p>
            <a:r>
              <a:rPr lang="ja-JP" altLang="en-US" sz="1200" b="1" dirty="0" smtClean="0">
                <a:solidFill>
                  <a:srgbClr val="000000"/>
                </a:solidFill>
                <a:latin typeface="メイリオ" panose="020B0604030504040204" pitchFamily="50" charset="-128"/>
                <a:ea typeface="メイリオ" panose="020B0604030504040204" pitchFamily="50" charset="-128"/>
              </a:rPr>
              <a:t>法人、店舗、施設の課題となる「集客・コスト削減」のご提案を幅広くさせていただいております。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a:solidFill>
                  <a:srgbClr val="000000"/>
                </a:solidFill>
                <a:latin typeface="メイリオ" panose="020B0604030504040204" pitchFamily="50" charset="-128"/>
                <a:ea typeface="メイリオ" panose="020B0604030504040204" pitchFamily="50" charset="-128"/>
              </a:rPr>
              <a:t>単</a:t>
            </a:r>
            <a:r>
              <a:rPr lang="ja-JP" altLang="en-US" sz="1200" b="1" dirty="0" smtClean="0">
                <a:solidFill>
                  <a:srgbClr val="000000"/>
                </a:solidFill>
                <a:latin typeface="メイリオ" panose="020B0604030504040204" pitchFamily="50" charset="-128"/>
                <a:ea typeface="メイリオ" panose="020B0604030504040204" pitchFamily="50" charset="-128"/>
              </a:rPr>
              <a:t>に集客と言いましてもただ費用をかければいいものではありません。結果が目に見え、やってよかったと思える集客ツールをご提案致します。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a:p>
            <a:r>
              <a:rPr lang="ja-JP" altLang="en-US" sz="1200" b="1" dirty="0" smtClean="0">
                <a:solidFill>
                  <a:srgbClr val="000000"/>
                </a:solidFill>
                <a:latin typeface="メイリオ" panose="020B0604030504040204" pitchFamily="50" charset="-128"/>
                <a:ea typeface="メイリオ" panose="020B0604030504040204" pitchFamily="50" charset="-128"/>
              </a:rPr>
              <a:t>また、必ずかかる固定費「賃料・電気」の料金をお安くなるようご提案致します。</a:t>
            </a:r>
            <a:endParaRPr lang="en-US" altLang="ja-JP" sz="1200" b="1" dirty="0" smtClean="0">
              <a:solidFill>
                <a:srgbClr val="00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4021391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a:xfrm>
            <a:off x="0" y="105162"/>
            <a:ext cx="9144000" cy="515526"/>
          </a:xfrm>
          <a:prstGeom prst="rect">
            <a:avLst/>
          </a:prstGeom>
        </p:spPr>
        <p:txBody>
          <a:bodyPr wrap="square">
            <a:spAutoFit/>
          </a:bodyPr>
          <a:lstStyle/>
          <a:p>
            <a:pPr>
              <a:lnSpc>
                <a:spcPct val="150000"/>
              </a:lnSpc>
            </a:pPr>
            <a:r>
              <a:rPr lang="ja-JP" altLang="en-US" sz="2000" b="1" dirty="0" smtClean="0">
                <a:solidFill>
                  <a:schemeClr val="bg1"/>
                </a:solidFill>
                <a:latin typeface="メイリオ" pitchFamily="50" charset="-128"/>
                <a:ea typeface="メイリオ" pitchFamily="50" charset="-128"/>
                <a:cs typeface="メイリオ" pitchFamily="50" charset="-128"/>
              </a:rPr>
              <a:t>携帯電話取次販売</a:t>
            </a:r>
            <a:r>
              <a:rPr lang="en-US" altLang="ja-JP" sz="2000" b="1" dirty="0" smtClean="0">
                <a:solidFill>
                  <a:schemeClr val="bg1"/>
                </a:solidFill>
                <a:latin typeface="メイリオ" pitchFamily="50" charset="-128"/>
                <a:ea typeface="メイリオ" pitchFamily="50" charset="-128"/>
                <a:cs typeface="メイリオ" pitchFamily="50" charset="-128"/>
              </a:rPr>
              <a:t>【au</a:t>
            </a:r>
            <a:r>
              <a:rPr lang="ja-JP" altLang="en-US" sz="2000" b="1" dirty="0" smtClean="0">
                <a:solidFill>
                  <a:schemeClr val="bg1"/>
                </a:solidFill>
                <a:latin typeface="メイリオ" pitchFamily="50" charset="-128"/>
                <a:ea typeface="メイリオ" pitchFamily="50" charset="-128"/>
                <a:cs typeface="メイリオ" pitchFamily="50" charset="-128"/>
              </a:rPr>
              <a:t>　</a:t>
            </a:r>
            <a:r>
              <a:rPr lang="en-US" altLang="ja-JP" sz="2000" b="1" dirty="0" err="1" smtClean="0">
                <a:solidFill>
                  <a:schemeClr val="bg1"/>
                </a:solidFill>
                <a:latin typeface="メイリオ" pitchFamily="50" charset="-128"/>
                <a:ea typeface="メイリオ" pitchFamily="50" charset="-128"/>
                <a:cs typeface="メイリオ" pitchFamily="50" charset="-128"/>
              </a:rPr>
              <a:t>softbank</a:t>
            </a:r>
            <a:r>
              <a:rPr lang="en-US" altLang="ja-JP" sz="2000" b="1" dirty="0" smtClean="0">
                <a:solidFill>
                  <a:schemeClr val="bg1"/>
                </a:solidFill>
                <a:latin typeface="メイリオ" pitchFamily="50" charset="-128"/>
                <a:ea typeface="メイリオ" pitchFamily="50" charset="-128"/>
                <a:cs typeface="メイリオ" pitchFamily="50" charset="-128"/>
              </a:rPr>
              <a:t>】</a:t>
            </a:r>
          </a:p>
        </p:txBody>
      </p:sp>
      <p:pic>
        <p:nvPicPr>
          <p:cNvPr id="1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3837" t="2043" r="23209" b="5766"/>
          <a:stretch/>
        </p:blipFill>
        <p:spPr bwMode="auto">
          <a:xfrm flipH="1">
            <a:off x="8278042" y="2636912"/>
            <a:ext cx="644151" cy="1203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Rectangle 4"/>
          <p:cNvSpPr>
            <a:spLocks noChangeArrowheads="1"/>
          </p:cNvSpPr>
          <p:nvPr/>
        </p:nvSpPr>
        <p:spPr bwMode="auto">
          <a:xfrm>
            <a:off x="179512" y="2926008"/>
            <a:ext cx="762287" cy="358976"/>
          </a:xfrm>
          <a:prstGeom prst="rect">
            <a:avLst/>
          </a:prstGeom>
          <a:noFill/>
          <a:ln w="9525">
            <a:noFill/>
            <a:miter lim="800000"/>
            <a:headEnd/>
            <a:tailEnd/>
          </a:ln>
        </p:spPr>
        <p:txBody>
          <a:bodyPr lIns="91407" tIns="45704" rIns="91407" bIns="45704" anchor="ctr"/>
          <a:lstStyle/>
          <a:p>
            <a:pPr algn="ctr">
              <a:defRPr/>
            </a:pPr>
            <a:r>
              <a:rPr lang="en-US" altLang="ja-JP" sz="900" dirty="0" smtClean="0">
                <a:solidFill>
                  <a:srgbClr val="000066"/>
                </a:solidFill>
                <a:latin typeface="Meiryo UI" pitchFamily="50" charset="-128"/>
                <a:ea typeface="Meiryo UI" pitchFamily="50" charset="-128"/>
                <a:cs typeface="Meiryo UI" pitchFamily="50" charset="-128"/>
              </a:rPr>
              <a:t>KDDI</a:t>
            </a:r>
            <a:r>
              <a:rPr lang="ja-JP" altLang="en-US" sz="900" dirty="0" smtClean="0">
                <a:solidFill>
                  <a:srgbClr val="000066"/>
                </a:solidFill>
                <a:latin typeface="Meiryo UI" pitchFamily="50" charset="-128"/>
                <a:ea typeface="Meiryo UI" pitchFamily="50" charset="-128"/>
                <a:cs typeface="Meiryo UI" pitchFamily="50" charset="-128"/>
              </a:rPr>
              <a:t>一次代理店</a:t>
            </a:r>
            <a:endParaRPr lang="en-US" altLang="ja-JP" sz="900" dirty="0" smtClean="0">
              <a:solidFill>
                <a:srgbClr val="000066"/>
              </a:solidFill>
              <a:latin typeface="Meiryo UI" pitchFamily="50" charset="-128"/>
              <a:ea typeface="Meiryo UI" pitchFamily="50" charset="-128"/>
              <a:cs typeface="Meiryo UI" pitchFamily="50" charset="-128"/>
            </a:endParaRPr>
          </a:p>
        </p:txBody>
      </p:sp>
      <p:sp>
        <p:nvSpPr>
          <p:cNvPr id="42" name="正方形/長方形 41"/>
          <p:cNvSpPr/>
          <p:nvPr/>
        </p:nvSpPr>
        <p:spPr bwMode="auto">
          <a:xfrm>
            <a:off x="1943280" y="572227"/>
            <a:ext cx="5450480" cy="379136"/>
          </a:xfrm>
          <a:prstGeom prst="rect">
            <a:avLst/>
          </a:prstGeom>
          <a:noFill/>
          <a:ln>
            <a:headEnd type="none" w="med" len="med"/>
            <a:tailEnd type="none" w="med" len="med"/>
          </a:ln>
          <a:effectLst/>
          <a:scene3d>
            <a:camera prst="orthographicFront">
              <a:rot lat="0" lon="0" rev="0"/>
            </a:camera>
            <a:lightRig rig="threePt" dir="t">
              <a:rot lat="0" lon="0" rev="1200000"/>
            </a:lightRig>
          </a:scene3d>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1600" u="sng" dirty="0" smtClean="0">
                <a:solidFill>
                  <a:schemeClr val="tx1"/>
                </a:solidFill>
                <a:latin typeface="HGP創英角ｺﾞｼｯｸUB" pitchFamily="50" charset="-128"/>
                <a:ea typeface="HGP創英角ｺﾞｼｯｸUB" pitchFamily="50" charset="-128"/>
              </a:rPr>
              <a:t>通信コスト削減と業務改善案、利便性向上のご提案</a:t>
            </a:r>
          </a:p>
        </p:txBody>
      </p:sp>
      <p:pic>
        <p:nvPicPr>
          <p:cNvPr id="2" name="図 1"/>
          <p:cNvPicPr>
            <a:picLocks noChangeAspect="1"/>
          </p:cNvPicPr>
          <p:nvPr/>
        </p:nvPicPr>
        <p:blipFill>
          <a:blip r:embed="rId4"/>
          <a:stretch>
            <a:fillRect/>
          </a:stretch>
        </p:blipFill>
        <p:spPr>
          <a:xfrm>
            <a:off x="24718" y="3832109"/>
            <a:ext cx="1229920" cy="1229920"/>
          </a:xfrm>
          <a:prstGeom prst="rect">
            <a:avLst/>
          </a:prstGeom>
        </p:spPr>
      </p:pic>
      <p:pic>
        <p:nvPicPr>
          <p:cNvPr id="3" name="図 2"/>
          <p:cNvPicPr>
            <a:picLocks noChangeAspect="1"/>
          </p:cNvPicPr>
          <p:nvPr/>
        </p:nvPicPr>
        <p:blipFill>
          <a:blip r:embed="rId5"/>
          <a:stretch>
            <a:fillRect/>
          </a:stretch>
        </p:blipFill>
        <p:spPr>
          <a:xfrm>
            <a:off x="35496" y="1766725"/>
            <a:ext cx="1086211" cy="1086211"/>
          </a:xfrm>
          <a:prstGeom prst="rect">
            <a:avLst/>
          </a:prstGeom>
        </p:spPr>
      </p:pic>
      <p:sp>
        <p:nvSpPr>
          <p:cNvPr id="43" name="Rectangle 4"/>
          <p:cNvSpPr>
            <a:spLocks noChangeArrowheads="1"/>
          </p:cNvSpPr>
          <p:nvPr/>
        </p:nvSpPr>
        <p:spPr bwMode="auto">
          <a:xfrm>
            <a:off x="258534" y="5089919"/>
            <a:ext cx="762287" cy="358976"/>
          </a:xfrm>
          <a:prstGeom prst="rect">
            <a:avLst/>
          </a:prstGeom>
          <a:noFill/>
          <a:ln w="9525">
            <a:noFill/>
            <a:miter lim="800000"/>
            <a:headEnd/>
            <a:tailEnd/>
          </a:ln>
        </p:spPr>
        <p:txBody>
          <a:bodyPr lIns="91407" tIns="45704" rIns="91407" bIns="45704" anchor="ctr"/>
          <a:lstStyle/>
          <a:p>
            <a:pPr algn="ctr">
              <a:defRPr/>
            </a:pPr>
            <a:r>
              <a:rPr lang="en-US" altLang="ja-JP" sz="900" dirty="0" err="1" smtClean="0">
                <a:solidFill>
                  <a:srgbClr val="000066"/>
                </a:solidFill>
                <a:latin typeface="Meiryo UI" pitchFamily="50" charset="-128"/>
                <a:ea typeface="Meiryo UI" pitchFamily="50" charset="-128"/>
                <a:cs typeface="Meiryo UI" pitchFamily="50" charset="-128"/>
              </a:rPr>
              <a:t>softbank</a:t>
            </a:r>
            <a:r>
              <a:rPr lang="ja-JP" altLang="en-US" sz="900" dirty="0" smtClean="0">
                <a:solidFill>
                  <a:srgbClr val="000066"/>
                </a:solidFill>
                <a:latin typeface="Meiryo UI" pitchFamily="50" charset="-128"/>
                <a:ea typeface="Meiryo UI" pitchFamily="50" charset="-128"/>
                <a:cs typeface="Meiryo UI" pitchFamily="50" charset="-128"/>
              </a:rPr>
              <a:t>一次代理店</a:t>
            </a:r>
            <a:endParaRPr lang="en-US" altLang="ja-JP" sz="900" dirty="0" smtClean="0">
              <a:solidFill>
                <a:srgbClr val="000066"/>
              </a:solidFill>
              <a:latin typeface="Meiryo UI" pitchFamily="50" charset="-128"/>
              <a:ea typeface="Meiryo UI" pitchFamily="50" charset="-128"/>
              <a:cs typeface="Meiryo UI" pitchFamily="50" charset="-128"/>
            </a:endParaRPr>
          </a:p>
        </p:txBody>
      </p:sp>
      <p:sp>
        <p:nvSpPr>
          <p:cNvPr id="44" name="角丸四角形 43"/>
          <p:cNvSpPr/>
          <p:nvPr/>
        </p:nvSpPr>
        <p:spPr bwMode="auto">
          <a:xfrm>
            <a:off x="8204204" y="4018395"/>
            <a:ext cx="791826" cy="342380"/>
          </a:xfrm>
          <a:prstGeom prst="roundRect">
            <a:avLst>
              <a:gd name="adj" fmla="val 5630"/>
            </a:avLst>
          </a:prstGeom>
          <a:solidFill>
            <a:schemeClr val="bg1">
              <a:lumMod val="95000"/>
            </a:schemeClr>
          </a:solidFill>
          <a:ln w="9525" cap="flat" cmpd="sng" algn="ctr">
            <a:noFill/>
            <a:prstDash val="solid"/>
            <a:round/>
            <a:headEnd type="none" w="med" len="med"/>
            <a:tailEnd type="none" w="med" len="med"/>
          </a:ln>
          <a:effectLst/>
          <a:scene3d>
            <a:camera prst="orthographicFront"/>
            <a:lightRig rig="threePt" dir="t"/>
          </a:scene3d>
          <a:sp3d>
            <a:bevelT w="57150"/>
          </a:sp3d>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ja-JP" altLang="en-US" sz="1600" b="1" dirty="0" smtClean="0">
                <a:solidFill>
                  <a:schemeClr val="tx1">
                    <a:lumMod val="65000"/>
                    <a:lumOff val="35000"/>
                  </a:schemeClr>
                </a:solidFill>
                <a:latin typeface="+mj-ea"/>
                <a:ea typeface="+mj-ea"/>
              </a:rPr>
              <a:t>貴社</a:t>
            </a:r>
            <a:endParaRPr kumimoji="1" lang="ja-JP" altLang="en-US" sz="1600" b="1" dirty="0" smtClean="0">
              <a:solidFill>
                <a:schemeClr val="tx1">
                  <a:lumMod val="65000"/>
                  <a:lumOff val="35000"/>
                </a:schemeClr>
              </a:solidFill>
              <a:latin typeface="+mj-ea"/>
              <a:ea typeface="+mj-ea"/>
            </a:endParaRPr>
          </a:p>
        </p:txBody>
      </p:sp>
      <p:sp>
        <p:nvSpPr>
          <p:cNvPr id="51" name="下矢印 50"/>
          <p:cNvSpPr/>
          <p:nvPr/>
        </p:nvSpPr>
        <p:spPr>
          <a:xfrm rot="16200000">
            <a:off x="3673422" y="2104"/>
            <a:ext cx="2026181" cy="6863748"/>
          </a:xfrm>
          <a:prstGeom prst="downArrow">
            <a:avLst/>
          </a:prstGeom>
          <a:solidFill>
            <a:schemeClr val="accent6">
              <a:lumMod val="20000"/>
              <a:lumOff val="80000"/>
            </a:schemeClr>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p:cNvSpPr/>
          <p:nvPr/>
        </p:nvSpPr>
        <p:spPr bwMode="auto">
          <a:xfrm>
            <a:off x="1196008" y="5966188"/>
            <a:ext cx="7264424" cy="847188"/>
          </a:xfrm>
          <a:prstGeom prst="rect">
            <a:avLst/>
          </a:prstGeom>
          <a:no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ja-JP" altLang="en-US" sz="2800" dirty="0" smtClean="0">
                <a:solidFill>
                  <a:schemeClr val="tx1"/>
                </a:solidFill>
                <a:latin typeface="HGP創英角ｺﾞｼｯｸUB" pitchFamily="50" charset="-128"/>
                <a:ea typeface="HGP創英角ｺﾞｼｯｸUB" pitchFamily="50" charset="-128"/>
              </a:rPr>
              <a:t>上記、</a:t>
            </a:r>
            <a:r>
              <a:rPr lang="en-US" altLang="ja-JP" sz="2800" dirty="0" smtClean="0">
                <a:solidFill>
                  <a:schemeClr val="tx1"/>
                </a:solidFill>
                <a:latin typeface="HGP創英角ｺﾞｼｯｸUB" pitchFamily="50" charset="-128"/>
                <a:ea typeface="HGP創英角ｺﾞｼｯｸUB" pitchFamily="50" charset="-128"/>
              </a:rPr>
              <a:t>3</a:t>
            </a:r>
            <a:r>
              <a:rPr lang="ja-JP" altLang="en-US" sz="2800" dirty="0" err="1" smtClean="0">
                <a:solidFill>
                  <a:schemeClr val="tx1"/>
                </a:solidFill>
                <a:latin typeface="HGP創英角ｺﾞｼｯｸUB" pitchFamily="50" charset="-128"/>
                <a:ea typeface="HGP創英角ｺﾞｼｯｸUB" pitchFamily="50" charset="-128"/>
              </a:rPr>
              <a:t>つを</a:t>
            </a:r>
            <a:r>
              <a:rPr lang="ja-JP" altLang="en-US" sz="2800" dirty="0" smtClean="0">
                <a:solidFill>
                  <a:schemeClr val="tx1"/>
                </a:solidFill>
                <a:latin typeface="HGP創英角ｺﾞｼｯｸUB" pitchFamily="50" charset="-128"/>
                <a:ea typeface="HGP創英角ｺﾞｼｯｸUB" pitchFamily="50" charset="-128"/>
              </a:rPr>
              <a:t>軸にご提案させていただきます！！</a:t>
            </a:r>
            <a:endParaRPr kumimoji="1" lang="ja-JP" altLang="en-US" sz="2800" dirty="0" smtClean="0">
              <a:solidFill>
                <a:schemeClr val="tx1"/>
              </a:solidFill>
              <a:latin typeface="HGP創英角ｺﾞｼｯｸUB" pitchFamily="50" charset="-128"/>
              <a:ea typeface="HGP創英角ｺﾞｼｯｸUB" pitchFamily="50" charset="-128"/>
            </a:endParaRPr>
          </a:p>
        </p:txBody>
      </p:sp>
      <p:pic>
        <p:nvPicPr>
          <p:cNvPr id="5" name="図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66753" y="1093010"/>
            <a:ext cx="4722462" cy="4873178"/>
          </a:xfrm>
          <a:prstGeom prst="rect">
            <a:avLst/>
          </a:prstGeom>
        </p:spPr>
      </p:pic>
      <p:graphicFrame>
        <p:nvGraphicFramePr>
          <p:cNvPr id="21" name="オブジェクト 20"/>
          <p:cNvGraphicFramePr>
            <a:graphicFrameLocks noChangeAspect="1"/>
          </p:cNvGraphicFramePr>
          <p:nvPr>
            <p:extLst/>
          </p:nvPr>
        </p:nvGraphicFramePr>
        <p:xfrm>
          <a:off x="4728577" y="1648430"/>
          <a:ext cx="1931655" cy="952377"/>
        </p:xfrm>
        <a:graphic>
          <a:graphicData uri="http://schemas.openxmlformats.org/presentationml/2006/ole">
            <mc:AlternateContent xmlns:mc="http://schemas.openxmlformats.org/markup-compatibility/2006">
              <mc:Choice xmlns:v="urn:schemas-microsoft-com:vml" Requires="v">
                <p:oleObj spid="_x0000_s3251" name="Worksheet" r:id="rId8" imgW="2190828" imgH="895258" progId="Excel.Sheet.12">
                  <p:embed/>
                </p:oleObj>
              </mc:Choice>
              <mc:Fallback>
                <p:oleObj name="Worksheet" r:id="rId8" imgW="2190828" imgH="895258" progId="Excel.Sheet.12">
                  <p:embed/>
                  <p:pic>
                    <p:nvPicPr>
                      <p:cNvPr id="0" name=""/>
                      <p:cNvPicPr/>
                      <p:nvPr/>
                    </p:nvPicPr>
                    <p:blipFill>
                      <a:blip r:embed="rId9"/>
                      <a:stretch>
                        <a:fillRect/>
                      </a:stretch>
                    </p:blipFill>
                    <p:spPr>
                      <a:xfrm>
                        <a:off x="4728577" y="1648430"/>
                        <a:ext cx="1931655" cy="952377"/>
                      </a:xfrm>
                      <a:prstGeom prst="rect">
                        <a:avLst/>
                      </a:prstGeom>
                      <a:solidFill>
                        <a:schemeClr val="bg1"/>
                      </a:solidFill>
                    </p:spPr>
                  </p:pic>
                </p:oleObj>
              </mc:Fallback>
            </mc:AlternateContent>
          </a:graphicData>
        </a:graphic>
      </p:graphicFrame>
      <p:graphicFrame>
        <p:nvGraphicFramePr>
          <p:cNvPr id="22" name="オブジェクト 21"/>
          <p:cNvGraphicFramePr>
            <a:graphicFrameLocks noChangeAspect="1"/>
          </p:cNvGraphicFramePr>
          <p:nvPr>
            <p:extLst/>
          </p:nvPr>
        </p:nvGraphicFramePr>
        <p:xfrm>
          <a:off x="3539664" y="4360775"/>
          <a:ext cx="2042543" cy="1007049"/>
        </p:xfrm>
        <a:graphic>
          <a:graphicData uri="http://schemas.openxmlformats.org/presentationml/2006/ole">
            <mc:AlternateContent xmlns:mc="http://schemas.openxmlformats.org/markup-compatibility/2006">
              <mc:Choice xmlns:v="urn:schemas-microsoft-com:vml" Requires="v">
                <p:oleObj spid="_x0000_s3252" name="Worksheet" r:id="rId11" imgW="2190828" imgH="895258" progId="Excel.Sheet.12">
                  <p:embed/>
                </p:oleObj>
              </mc:Choice>
              <mc:Fallback>
                <p:oleObj name="Worksheet" r:id="rId11" imgW="2190828" imgH="895258" progId="Excel.Sheet.12">
                  <p:embed/>
                  <p:pic>
                    <p:nvPicPr>
                      <p:cNvPr id="0" name=""/>
                      <p:cNvPicPr/>
                      <p:nvPr/>
                    </p:nvPicPr>
                    <p:blipFill>
                      <a:blip r:embed="rId12"/>
                      <a:stretch>
                        <a:fillRect/>
                      </a:stretch>
                    </p:blipFill>
                    <p:spPr>
                      <a:xfrm>
                        <a:off x="3539664" y="4360775"/>
                        <a:ext cx="2042543" cy="1007049"/>
                      </a:xfrm>
                      <a:prstGeom prst="rect">
                        <a:avLst/>
                      </a:prstGeom>
                      <a:solidFill>
                        <a:schemeClr val="bg1"/>
                      </a:solidFill>
                    </p:spPr>
                  </p:pic>
                </p:oleObj>
              </mc:Fallback>
            </mc:AlternateContent>
          </a:graphicData>
        </a:graphic>
      </p:graphicFrame>
      <p:graphicFrame>
        <p:nvGraphicFramePr>
          <p:cNvPr id="23" name="オブジェクト 22"/>
          <p:cNvGraphicFramePr>
            <a:graphicFrameLocks noChangeAspect="1"/>
          </p:cNvGraphicFramePr>
          <p:nvPr>
            <p:extLst/>
          </p:nvPr>
        </p:nvGraphicFramePr>
        <p:xfrm>
          <a:off x="2477771" y="1648646"/>
          <a:ext cx="1950213" cy="961526"/>
        </p:xfrm>
        <a:graphic>
          <a:graphicData uri="http://schemas.openxmlformats.org/presentationml/2006/ole">
            <mc:AlternateContent xmlns:mc="http://schemas.openxmlformats.org/markup-compatibility/2006">
              <mc:Choice xmlns:v="urn:schemas-microsoft-com:vml" Requires="v">
                <p:oleObj spid="_x0000_s3253" name="Worksheet" r:id="rId14" imgW="2190828" imgH="895258" progId="Excel.Sheet.12">
                  <p:embed/>
                </p:oleObj>
              </mc:Choice>
              <mc:Fallback>
                <p:oleObj name="Worksheet" r:id="rId14" imgW="2190828" imgH="895258" progId="Excel.Sheet.12">
                  <p:embed/>
                  <p:pic>
                    <p:nvPicPr>
                      <p:cNvPr id="0" name=""/>
                      <p:cNvPicPr/>
                      <p:nvPr/>
                    </p:nvPicPr>
                    <p:blipFill>
                      <a:blip r:embed="rId15"/>
                      <a:stretch>
                        <a:fillRect/>
                      </a:stretch>
                    </p:blipFill>
                    <p:spPr>
                      <a:xfrm>
                        <a:off x="2477771" y="1648646"/>
                        <a:ext cx="1950213" cy="961526"/>
                      </a:xfrm>
                      <a:prstGeom prst="rect">
                        <a:avLst/>
                      </a:prstGeom>
                      <a:solidFill>
                        <a:schemeClr val="bg1"/>
                      </a:solidFill>
                    </p:spPr>
                  </p:pic>
                </p:oleObj>
              </mc:Fallback>
            </mc:AlternateContent>
          </a:graphicData>
        </a:graphic>
      </p:graphicFrame>
      <p:sp>
        <p:nvSpPr>
          <p:cNvPr id="6" name="スライド番号プレースホルダー 5"/>
          <p:cNvSpPr>
            <a:spLocks noGrp="1"/>
          </p:cNvSpPr>
          <p:nvPr>
            <p:ph type="sldNum" sz="quarter" idx="11"/>
          </p:nvPr>
        </p:nvSpPr>
        <p:spPr/>
        <p:txBody>
          <a:bodyPr/>
          <a:lstStyle/>
          <a:p>
            <a:fld id="{A1DF40CE-AA9E-4F59-AE97-6C108D93BA83}" type="slidenum">
              <a:rPr kumimoji="1" lang="ja-JP" altLang="en-US" smtClean="0"/>
              <a:t>4</a:t>
            </a:fld>
            <a:endParaRPr kumimoji="1" lang="ja-JP" altLang="en-US"/>
          </a:p>
        </p:txBody>
      </p:sp>
    </p:spTree>
    <p:extLst>
      <p:ext uri="{BB962C8B-B14F-4D97-AF65-F5344CB8AC3E}">
        <p14:creationId xmlns:p14="http://schemas.microsoft.com/office/powerpoint/2010/main" val="687297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18550" y="105162"/>
            <a:ext cx="9144000" cy="515526"/>
          </a:xfrm>
          <a:prstGeom prst="rect">
            <a:avLst/>
          </a:prstGeom>
        </p:spPr>
        <p:txBody>
          <a:bodyPr wrap="square">
            <a:spAutoFit/>
          </a:bodyPr>
          <a:lstStyle/>
          <a:p>
            <a:pPr>
              <a:lnSpc>
                <a:spcPct val="150000"/>
              </a:lnSpc>
            </a:pPr>
            <a:r>
              <a:rPr lang="ja-JP" altLang="en-US" sz="2000" b="1" dirty="0" smtClean="0">
                <a:solidFill>
                  <a:schemeClr val="bg1"/>
                </a:solidFill>
                <a:latin typeface="メイリオ" pitchFamily="50" charset="-128"/>
                <a:ea typeface="メイリオ" pitchFamily="50" charset="-128"/>
                <a:cs typeface="メイリオ" pitchFamily="50" charset="-128"/>
              </a:rPr>
              <a:t>携帯電話機回収、買取事業　</a:t>
            </a:r>
            <a:endParaRPr lang="en-US" altLang="ja-JP" sz="2000" b="1" dirty="0">
              <a:solidFill>
                <a:schemeClr val="bg1"/>
              </a:solidFill>
              <a:latin typeface="メイリオ" pitchFamily="50" charset="-128"/>
              <a:ea typeface="メイリオ" pitchFamily="50" charset="-128"/>
              <a:cs typeface="メイリオ" pitchFamily="50" charset="-128"/>
            </a:endParaRPr>
          </a:p>
        </p:txBody>
      </p:sp>
      <p:sp>
        <p:nvSpPr>
          <p:cNvPr id="28" name="正方形/長方形 27"/>
          <p:cNvSpPr/>
          <p:nvPr/>
        </p:nvSpPr>
        <p:spPr>
          <a:xfrm>
            <a:off x="404026" y="762989"/>
            <a:ext cx="7912390" cy="2031325"/>
          </a:xfrm>
          <a:prstGeom prst="rect">
            <a:avLst/>
          </a:prstGeom>
        </p:spPr>
        <p:txBody>
          <a:bodyPr wrap="square">
            <a:spAutoFit/>
          </a:bodyPr>
          <a:lstStyle/>
          <a:p>
            <a:r>
              <a:rPr lang="ja-JP" altLang="en-US" sz="1050" dirty="0" smtClean="0">
                <a:solidFill>
                  <a:prstClr val="black"/>
                </a:solidFill>
              </a:rPr>
              <a:t>■　会社様で</a:t>
            </a:r>
            <a:r>
              <a:rPr lang="ja-JP" altLang="en-US" sz="1050" u="sng" dirty="0" smtClean="0">
                <a:solidFill>
                  <a:srgbClr val="FF0000"/>
                </a:solidFill>
              </a:rPr>
              <a:t>利用されず眠っている携帯電話</a:t>
            </a:r>
            <a:r>
              <a:rPr lang="ja-JP" altLang="en-US" sz="1050" dirty="0" smtClean="0">
                <a:solidFill>
                  <a:prstClr val="black"/>
                </a:solidFill>
              </a:rPr>
              <a:t>はございません</a:t>
            </a:r>
            <a:r>
              <a:rPr lang="ja-JP" altLang="en-US" sz="1050" dirty="0">
                <a:solidFill>
                  <a:prstClr val="black"/>
                </a:solidFill>
              </a:rPr>
              <a:t>か</a:t>
            </a:r>
            <a:r>
              <a:rPr lang="ja-JP" altLang="en-US" sz="1050" dirty="0" smtClean="0">
                <a:solidFill>
                  <a:prstClr val="black"/>
                </a:solidFill>
              </a:rPr>
              <a:t>？</a:t>
            </a:r>
            <a:endParaRPr lang="en-US" altLang="ja-JP" sz="1050" dirty="0" smtClean="0">
              <a:solidFill>
                <a:prstClr val="black"/>
              </a:solidFill>
            </a:endParaRPr>
          </a:p>
          <a:p>
            <a:r>
              <a:rPr lang="ja-JP" altLang="en-US" sz="1050" dirty="0" smtClean="0">
                <a:solidFill>
                  <a:prstClr val="black"/>
                </a:solidFill>
              </a:rPr>
              <a:t>当社では昔ながらの折り畳み式の携帯電話の回収、買取をはじめ、法人様で多く導入</a:t>
            </a:r>
            <a:endParaRPr lang="en-US" altLang="ja-JP" sz="1050" dirty="0" smtClean="0">
              <a:solidFill>
                <a:prstClr val="black"/>
              </a:solidFill>
            </a:endParaRPr>
          </a:p>
          <a:p>
            <a:r>
              <a:rPr lang="ja-JP" altLang="en-US" sz="1050" dirty="0" smtClean="0">
                <a:solidFill>
                  <a:prstClr val="black"/>
                </a:solidFill>
              </a:rPr>
              <a:t>いただいている携帯電話をメインとし</a:t>
            </a:r>
            <a:r>
              <a:rPr lang="ja-JP" altLang="en-US" sz="1050" u="sng" dirty="0" smtClean="0">
                <a:solidFill>
                  <a:srgbClr val="FF0000"/>
                </a:solidFill>
              </a:rPr>
              <a:t>高価買取</a:t>
            </a:r>
            <a:r>
              <a:rPr lang="ja-JP" altLang="en-US" sz="1050" dirty="0" smtClean="0">
                <a:solidFill>
                  <a:prstClr val="black"/>
                </a:solidFill>
              </a:rPr>
              <a:t>させていただいております。</a:t>
            </a:r>
            <a:endParaRPr lang="en-US" altLang="ja-JP" sz="1050" dirty="0" smtClean="0">
              <a:solidFill>
                <a:prstClr val="black"/>
              </a:solidFill>
            </a:endParaRPr>
          </a:p>
          <a:p>
            <a:endParaRPr lang="en-US" altLang="ja-JP" sz="1050" dirty="0" smtClean="0">
              <a:solidFill>
                <a:prstClr val="black"/>
              </a:solidFill>
            </a:endParaRPr>
          </a:p>
          <a:p>
            <a:r>
              <a:rPr lang="ja-JP" altLang="en-US" sz="1050" dirty="0" smtClean="0">
                <a:solidFill>
                  <a:prstClr val="black"/>
                </a:solidFill>
              </a:rPr>
              <a:t>■　携帯電話に入っているデータはちゃんと処理してますか？</a:t>
            </a:r>
            <a:endParaRPr lang="en-US" altLang="ja-JP" sz="1050" dirty="0" smtClean="0">
              <a:solidFill>
                <a:prstClr val="black"/>
              </a:solidFill>
            </a:endParaRPr>
          </a:p>
          <a:p>
            <a:r>
              <a:rPr lang="ja-JP" altLang="en-US" sz="1050" dirty="0" smtClean="0">
                <a:solidFill>
                  <a:prstClr val="black"/>
                </a:solidFill>
              </a:rPr>
              <a:t>当社ではお客様の大事な情報を確実に削除させていただいております。</a:t>
            </a:r>
            <a:endParaRPr lang="en-US" altLang="ja-JP" sz="1050" dirty="0" smtClean="0">
              <a:solidFill>
                <a:prstClr val="black"/>
              </a:solidFill>
            </a:endParaRPr>
          </a:p>
          <a:p>
            <a:endParaRPr lang="en-US" altLang="ja-JP" sz="1050" dirty="0" smtClean="0">
              <a:solidFill>
                <a:prstClr val="black"/>
              </a:solidFill>
            </a:endParaRPr>
          </a:p>
          <a:p>
            <a:r>
              <a:rPr lang="ja-JP" altLang="en-US" sz="1050" dirty="0" smtClean="0">
                <a:solidFill>
                  <a:prstClr val="black"/>
                </a:solidFill>
              </a:rPr>
              <a:t>■　買取実績多数、法人様専門の買取会社だから安心</a:t>
            </a:r>
            <a:endParaRPr lang="en-US" altLang="ja-JP" sz="1050" dirty="0" smtClean="0">
              <a:solidFill>
                <a:prstClr val="black"/>
              </a:solidFill>
            </a:endParaRPr>
          </a:p>
          <a:p>
            <a:endParaRPr lang="en-US" altLang="ja-JP" sz="1050" dirty="0" smtClean="0">
              <a:solidFill>
                <a:prstClr val="black"/>
              </a:solidFill>
            </a:endParaRPr>
          </a:p>
          <a:p>
            <a:r>
              <a:rPr lang="ja-JP" altLang="en-US" sz="1050" dirty="0" smtClean="0">
                <a:solidFill>
                  <a:prstClr val="black"/>
                </a:solidFill>
              </a:rPr>
              <a:t>■　古い機種の活用方法</a:t>
            </a:r>
            <a:endParaRPr lang="en-US" altLang="ja-JP" sz="1050" dirty="0" smtClean="0">
              <a:solidFill>
                <a:prstClr val="black"/>
              </a:solidFill>
            </a:endParaRPr>
          </a:p>
          <a:p>
            <a:r>
              <a:rPr lang="ja-JP" altLang="en-US" sz="1050" dirty="0" smtClean="0">
                <a:solidFill>
                  <a:prstClr val="black"/>
                </a:solidFill>
              </a:rPr>
              <a:t>当社ではガラケーの大口の回収、買取を多数いただいており、「白ロムとして販売」</a:t>
            </a:r>
            <a:endParaRPr lang="en-US" altLang="ja-JP" sz="1050" dirty="0" smtClean="0">
              <a:solidFill>
                <a:prstClr val="black"/>
              </a:solidFill>
            </a:endParaRPr>
          </a:p>
          <a:p>
            <a:r>
              <a:rPr lang="ja-JP" altLang="en-US" sz="1050" dirty="0" smtClean="0">
                <a:solidFill>
                  <a:prstClr val="black"/>
                </a:solidFill>
              </a:rPr>
              <a:t>「部品パーツ等のリサイクル」に利用させていただいております。</a:t>
            </a:r>
            <a:endParaRPr lang="en-US" altLang="ja-JP" sz="1050" dirty="0">
              <a:solidFill>
                <a:prstClr val="black"/>
              </a:solidFill>
            </a:endParaRPr>
          </a:p>
        </p:txBody>
      </p:sp>
      <p:pic>
        <p:nvPicPr>
          <p:cNvPr id="29" name="Picture 6" descr="http://images.gofreedownload.net/cardboard-box-clip-art-95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1910" y="1484784"/>
            <a:ext cx="1633663" cy="121083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0" descr="http://free-illustrations-ls01.gatag.net/images/lgi01a2014061320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969282" flipH="1">
            <a:off x="7022344" y="953342"/>
            <a:ext cx="154865" cy="446709"/>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http://free-illustrations-ls01.gatag.net/images/lgi01a2014061320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35581" flipH="1">
            <a:off x="7907449" y="2067174"/>
            <a:ext cx="143652" cy="414366"/>
          </a:xfrm>
          <a:prstGeom prst="rect">
            <a:avLst/>
          </a:prstGeom>
          <a:noFill/>
          <a:extLst>
            <a:ext uri="{909E8E84-426E-40DD-AFC4-6F175D3DCCD1}">
              <a14:hiddenFill xmlns:a14="http://schemas.microsoft.com/office/drawing/2010/main">
                <a:solidFill>
                  <a:srgbClr val="FFFFFF"/>
                </a:solidFill>
              </a14:hiddenFill>
            </a:ext>
          </a:extLst>
        </p:spPr>
      </p:pic>
      <p:sp>
        <p:nvSpPr>
          <p:cNvPr id="31" name="正方形/長方形 30"/>
          <p:cNvSpPr/>
          <p:nvPr/>
        </p:nvSpPr>
        <p:spPr>
          <a:xfrm>
            <a:off x="312510" y="710499"/>
            <a:ext cx="8112355" cy="2245398"/>
          </a:xfrm>
          <a:prstGeom prst="rect">
            <a:avLst/>
          </a:prstGeom>
          <a:ln>
            <a:solidFill>
              <a:schemeClr val="tx1"/>
            </a:solidFill>
          </a:ln>
        </p:spPr>
        <p:txBody>
          <a:bodyPr wrap="square">
            <a:spAutoFit/>
          </a:bodyPr>
          <a:lstStyle/>
          <a:p>
            <a:pPr lvl="0">
              <a:lnSpc>
                <a:spcPct val="120000"/>
              </a:lnSpc>
            </a:pPr>
            <a:endParaRPr lang="en-US" altLang="ja-JP" sz="1400" dirty="0" smtClean="0"/>
          </a:p>
        </p:txBody>
      </p:sp>
      <p:pic>
        <p:nvPicPr>
          <p:cNvPr id="53" name="Picture 10" descr="http://free-illustrations-ls01.gatag.net/images/lgi01a2014061320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969282" flipH="1">
            <a:off x="7579137" y="1064540"/>
            <a:ext cx="143652" cy="414366"/>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2" descr="http://www.civillink.net/esozai/img/pics136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6391767">
            <a:off x="6342942" y="1177556"/>
            <a:ext cx="310307" cy="471001"/>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2" descr="http://www.civillink.net/esozai/img/pics136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46683" y="1553792"/>
            <a:ext cx="381501" cy="579064"/>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2" descr="http://www.civillink.net/esozai/img/pics136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4612828">
            <a:off x="6074674" y="2238831"/>
            <a:ext cx="381500" cy="579063"/>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8" descr="http://free-illustrations-ls01.gatag.net/images/lgi01a20130920010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407957" flipH="1">
            <a:off x="7371419" y="1866739"/>
            <a:ext cx="183833" cy="355178"/>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8" descr="http://free-illustrations-ls01.gatag.net/images/lgi01a20130920010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328810" flipH="1">
            <a:off x="7006233" y="1972486"/>
            <a:ext cx="183833" cy="355178"/>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8" descr="http://free-illustrations-ls01.gatag.net/images/lgi01a20130920010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407957" flipH="1">
            <a:off x="6845332" y="1650715"/>
            <a:ext cx="183833" cy="355178"/>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8" descr="http://free-illustrations-ls01.gatag.net/images/lgi01a20130920010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7239773" flipH="1">
            <a:off x="7127992" y="1692852"/>
            <a:ext cx="183833" cy="355179"/>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8" descr="http://free-illustrations-ls01.gatag.net/images/lgi01a20130920010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8003110" flipH="1">
            <a:off x="6688509" y="1856022"/>
            <a:ext cx="183833" cy="355179"/>
          </a:xfrm>
          <a:prstGeom prst="rect">
            <a:avLst/>
          </a:prstGeom>
          <a:noFill/>
          <a:extLst>
            <a:ext uri="{909E8E84-426E-40DD-AFC4-6F175D3DCCD1}">
              <a14:hiddenFill xmlns:a14="http://schemas.microsoft.com/office/drawing/2010/main">
                <a:solidFill>
                  <a:srgbClr val="FFFFFF"/>
                </a:solidFill>
              </a14:hiddenFill>
            </a:ext>
          </a:extLst>
        </p:spPr>
      </p:pic>
      <p:pic>
        <p:nvPicPr>
          <p:cNvPr id="2" name="図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566" y="3162624"/>
            <a:ext cx="8865840" cy="1908619"/>
          </a:xfrm>
          <a:prstGeom prst="rect">
            <a:avLst/>
          </a:prstGeom>
        </p:spPr>
      </p:pic>
      <p:sp>
        <p:nvSpPr>
          <p:cNvPr id="26" name="正方形/長方形 25"/>
          <p:cNvSpPr/>
          <p:nvPr/>
        </p:nvSpPr>
        <p:spPr bwMode="auto">
          <a:xfrm>
            <a:off x="111565" y="5394256"/>
            <a:ext cx="7506801" cy="385524"/>
          </a:xfrm>
          <a:prstGeom prst="rect">
            <a:avLst/>
          </a:prstGeom>
          <a:solidFill>
            <a:schemeClr val="bg1"/>
          </a:solidFill>
          <a:ln w="9525" cap="flat" cmpd="sng" algn="ctr">
            <a:noFill/>
            <a:prstDash val="solid"/>
            <a:round/>
            <a:headEnd type="none" w="med" len="med"/>
            <a:tailEnd type="none" w="med" len="med"/>
          </a:ln>
          <a:effectLst/>
          <a:extLst/>
        </p:spPr>
        <p:txBody>
          <a:bodyPr vert="horz" wrap="non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2000" u="sng" dirty="0" smtClean="0"/>
              <a:t>会社様の大事な情報は確実に削除後、資源としリサイクル処理致します</a:t>
            </a:r>
            <a:endParaRPr kumimoji="1" lang="ja-JP" altLang="en-US" sz="2000" b="0" i="0" u="sng" strike="noStrike" cap="none" normalizeH="0" baseline="0" dirty="0" smtClean="0">
              <a:ln>
                <a:noFill/>
              </a:ln>
              <a:effectLst/>
            </a:endParaRPr>
          </a:p>
        </p:txBody>
      </p:sp>
      <p:sp>
        <p:nvSpPr>
          <p:cNvPr id="30" name="正方形/長方形 29"/>
          <p:cNvSpPr/>
          <p:nvPr/>
        </p:nvSpPr>
        <p:spPr bwMode="auto">
          <a:xfrm>
            <a:off x="111566" y="5910031"/>
            <a:ext cx="5227950" cy="385524"/>
          </a:xfrm>
          <a:prstGeom prst="rect">
            <a:avLst/>
          </a:prstGeom>
          <a:solidFill>
            <a:schemeClr val="bg1"/>
          </a:solidFill>
          <a:ln w="9525" cap="flat" cmpd="sng" algn="ctr">
            <a:noFill/>
            <a:prstDash val="solid"/>
            <a:round/>
            <a:headEnd type="none" w="med" len="med"/>
            <a:tailEnd type="none" w="med" len="med"/>
          </a:ln>
          <a:effectLst/>
          <a:extLst/>
        </p:spPr>
        <p:txBody>
          <a:bodyPr vert="horz" wrap="non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ja-JP" altLang="en-US" sz="2000" u="sng" dirty="0" smtClean="0"/>
              <a:t>大量回収、買取は安全、安心の</a:t>
            </a:r>
            <a:r>
              <a:rPr lang="en-US" altLang="ja-JP" sz="2400" b="1" u="sng" dirty="0" smtClean="0"/>
              <a:t>GIVEFIELD</a:t>
            </a:r>
            <a:r>
              <a:rPr lang="ja-JP" altLang="en-US" sz="2000" u="sng" dirty="0" smtClean="0"/>
              <a:t>へ</a:t>
            </a:r>
            <a:r>
              <a:rPr kumimoji="1" lang="ja-JP" altLang="en-US" sz="2000" b="0" i="0" u="sng" strike="noStrike" cap="none" normalizeH="0" baseline="0" dirty="0" smtClean="0">
                <a:ln>
                  <a:noFill/>
                </a:ln>
                <a:effectLst/>
              </a:rPr>
              <a:t>！</a:t>
            </a:r>
          </a:p>
        </p:txBody>
      </p:sp>
      <p:sp>
        <p:nvSpPr>
          <p:cNvPr id="3" name="スライド番号プレースホルダー 2"/>
          <p:cNvSpPr>
            <a:spLocks noGrp="1"/>
          </p:cNvSpPr>
          <p:nvPr>
            <p:ph type="sldNum" sz="quarter" idx="11"/>
          </p:nvPr>
        </p:nvSpPr>
        <p:spPr/>
        <p:txBody>
          <a:bodyPr/>
          <a:lstStyle/>
          <a:p>
            <a:fld id="{A1DF40CE-AA9E-4F59-AE97-6C108D93BA83}" type="slidenum">
              <a:rPr kumimoji="1" lang="ja-JP" altLang="en-US" smtClean="0"/>
              <a:t>5</a:t>
            </a:fld>
            <a:endParaRPr kumimoji="1" lang="ja-JP" altLang="en-US"/>
          </a:p>
        </p:txBody>
      </p:sp>
    </p:spTree>
    <p:extLst>
      <p:ext uri="{BB962C8B-B14F-4D97-AF65-F5344CB8AC3E}">
        <p14:creationId xmlns:p14="http://schemas.microsoft.com/office/powerpoint/2010/main" val="25905986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6</a:t>
            </a:fld>
            <a:endParaRPr kumimoji="1" lang="ja-JP" altLang="en-US" dirty="0"/>
          </a:p>
        </p:txBody>
      </p:sp>
      <p:sp>
        <p:nvSpPr>
          <p:cNvPr id="5" name="正方形/長方形 4"/>
          <p:cNvSpPr/>
          <p:nvPr/>
        </p:nvSpPr>
        <p:spPr>
          <a:xfrm>
            <a:off x="179512" y="16744"/>
            <a:ext cx="1877437" cy="646331"/>
          </a:xfrm>
          <a:prstGeom prst="rect">
            <a:avLst/>
          </a:prstGeom>
        </p:spPr>
        <p:txBody>
          <a:bodyPr wrap="none">
            <a:spAutoFit/>
          </a:bodyPr>
          <a:lstStyle/>
          <a:p>
            <a:r>
              <a:rPr lang="ja-JP" altLang="en-US" b="1" dirty="0" smtClean="0">
                <a:solidFill>
                  <a:schemeClr val="accent2"/>
                </a:solidFill>
                <a:latin typeface="メイリオ" panose="020B0604030504040204" pitchFamily="50" charset="-128"/>
                <a:ea typeface="メイリオ" panose="020B0604030504040204" pitchFamily="50" charset="-128"/>
              </a:rPr>
              <a:t>リフォーム事業 </a:t>
            </a:r>
            <a:endParaRPr lang="en-US" altLang="ja-JP" b="1" dirty="0" smtClean="0">
              <a:solidFill>
                <a:schemeClr val="accent2"/>
              </a:solidFill>
              <a:latin typeface="メイリオ" panose="020B0604030504040204" pitchFamily="50" charset="-128"/>
              <a:ea typeface="メイリオ" panose="020B0604030504040204" pitchFamily="50" charset="-128"/>
            </a:endParaRPr>
          </a:p>
          <a:p>
            <a:r>
              <a:rPr lang="en-US" altLang="ja-JP" b="1" dirty="0">
                <a:solidFill>
                  <a:schemeClr val="accent2"/>
                </a:solidFill>
                <a:latin typeface="メイリオ" panose="020B0604030504040204" pitchFamily="50" charset="-128"/>
                <a:ea typeface="メイリオ" panose="020B0604030504040204" pitchFamily="50" charset="-128"/>
              </a:rPr>
              <a:t> </a:t>
            </a:r>
            <a:r>
              <a:rPr lang="en-US" altLang="ja-JP" b="1" dirty="0" smtClean="0">
                <a:solidFill>
                  <a:schemeClr val="accent2"/>
                </a:solidFill>
                <a:latin typeface="メイリオ" panose="020B0604030504040204" pitchFamily="50" charset="-128"/>
                <a:ea typeface="メイリオ" panose="020B0604030504040204" pitchFamily="50" charset="-128"/>
              </a:rPr>
              <a:t> K-HOMES</a:t>
            </a:r>
            <a:endParaRPr lang="ja-JP" altLang="en-US" dirty="0">
              <a:solidFill>
                <a:schemeClr val="accent2"/>
              </a:solidFill>
            </a:endParaRPr>
          </a:p>
        </p:txBody>
      </p:sp>
      <p:sp>
        <p:nvSpPr>
          <p:cNvPr id="14" name="正方形/長方形 13"/>
          <p:cNvSpPr/>
          <p:nvPr/>
        </p:nvSpPr>
        <p:spPr>
          <a:xfrm>
            <a:off x="149029" y="621416"/>
            <a:ext cx="9063748" cy="2123658"/>
          </a:xfrm>
          <a:prstGeom prst="rect">
            <a:avLst/>
          </a:prstGeom>
        </p:spPr>
        <p:txBody>
          <a:bodyPr wrap="square">
            <a:spAutoFit/>
          </a:bodyPr>
          <a:lstStyle/>
          <a:p>
            <a:r>
              <a:rPr lang="ja-JP" altLang="en-US" sz="1100" b="1" u="sng" dirty="0" smtClean="0">
                <a:solidFill>
                  <a:srgbClr val="000000"/>
                </a:solidFill>
                <a:latin typeface="+mn-ea"/>
              </a:rPr>
              <a:t>屋根・外壁・防水工事</a:t>
            </a:r>
            <a:endParaRPr lang="en-US" altLang="ja-JP" sz="1100" b="1" u="sng" dirty="0" smtClean="0">
              <a:solidFill>
                <a:srgbClr val="000000"/>
              </a:solidFill>
              <a:latin typeface="+mn-ea"/>
            </a:endParaRPr>
          </a:p>
          <a:p>
            <a:r>
              <a:rPr lang="ja-JP" altLang="en-US" sz="1100" b="1" dirty="0">
                <a:solidFill>
                  <a:srgbClr val="000000"/>
                </a:solidFill>
                <a:latin typeface="+mn-ea"/>
              </a:rPr>
              <a:t>日本は他国に比べて、特に災害の多い国です</a:t>
            </a:r>
            <a:r>
              <a:rPr lang="ja-JP" altLang="en-US" sz="1100" b="1" dirty="0" smtClean="0">
                <a:solidFill>
                  <a:srgbClr val="000000"/>
                </a:solidFill>
                <a:latin typeface="+mn-ea"/>
              </a:rPr>
              <a:t>。</a:t>
            </a:r>
            <a:endParaRPr lang="en-US" altLang="ja-JP" sz="1100" b="1" dirty="0" smtClean="0">
              <a:solidFill>
                <a:srgbClr val="000000"/>
              </a:solidFill>
              <a:latin typeface="+mn-ea"/>
            </a:endParaRPr>
          </a:p>
          <a:p>
            <a:r>
              <a:rPr lang="ja-JP" altLang="en-US" sz="1100" b="1" dirty="0" smtClean="0">
                <a:solidFill>
                  <a:srgbClr val="000000"/>
                </a:solidFill>
                <a:latin typeface="+mn-ea"/>
              </a:rPr>
              <a:t>「</a:t>
            </a:r>
            <a:r>
              <a:rPr lang="ja-JP" altLang="en-US" sz="1100" b="1" dirty="0">
                <a:solidFill>
                  <a:srgbClr val="000000"/>
                </a:solidFill>
                <a:latin typeface="+mn-ea"/>
              </a:rPr>
              <a:t>地震」「雹」「豪雪災害」「風災」</a:t>
            </a:r>
            <a:r>
              <a:rPr lang="ja-JP" altLang="en-US" sz="1100" b="1" dirty="0" smtClean="0">
                <a:solidFill>
                  <a:srgbClr val="000000"/>
                </a:solidFill>
                <a:latin typeface="+mn-ea"/>
              </a:rPr>
              <a:t>など屋根</a:t>
            </a:r>
            <a:r>
              <a:rPr lang="ja-JP" altLang="en-US" sz="1100" b="1" dirty="0">
                <a:solidFill>
                  <a:srgbClr val="000000"/>
                </a:solidFill>
                <a:latin typeface="+mn-ea"/>
              </a:rPr>
              <a:t>だけに限ってもこれだけの災害の影響を受ける可能性があります。</a:t>
            </a:r>
          </a:p>
          <a:p>
            <a:r>
              <a:rPr lang="ja-JP" altLang="en-US" sz="1100" b="1" dirty="0">
                <a:solidFill>
                  <a:srgbClr val="000000"/>
                </a:solidFill>
                <a:latin typeface="+mn-ea"/>
              </a:rPr>
              <a:t>「屋根なんてそんな簡単に壊れるものではない」とお考えの方がほとんどだと思います。</a:t>
            </a:r>
          </a:p>
          <a:p>
            <a:r>
              <a:rPr lang="ja-JP" altLang="en-US" sz="1100" b="1" dirty="0">
                <a:solidFill>
                  <a:srgbClr val="000000"/>
                </a:solidFill>
                <a:latin typeface="+mn-ea"/>
              </a:rPr>
              <a:t>ですが、一般の方々が壊れたと認識する時にはすでにかなりの破損が進んでおり</a:t>
            </a:r>
            <a:r>
              <a:rPr lang="ja-JP" altLang="en-US" sz="1100" b="1" dirty="0" smtClean="0">
                <a:solidFill>
                  <a:srgbClr val="000000"/>
                </a:solidFill>
                <a:latin typeface="+mn-ea"/>
              </a:rPr>
              <a:t>、修理</a:t>
            </a:r>
            <a:r>
              <a:rPr lang="ja-JP" altLang="en-US" sz="1100" b="1" dirty="0">
                <a:solidFill>
                  <a:srgbClr val="000000"/>
                </a:solidFill>
                <a:latin typeface="+mn-ea"/>
              </a:rPr>
              <a:t>に莫大な金額が掛かるような状態になっていることが多いです</a:t>
            </a:r>
            <a:r>
              <a:rPr lang="ja-JP" altLang="en-US" sz="1100" b="1" dirty="0" smtClean="0">
                <a:solidFill>
                  <a:srgbClr val="000000"/>
                </a:solidFill>
                <a:latin typeface="+mn-ea"/>
              </a:rPr>
              <a:t>。</a:t>
            </a:r>
            <a:endParaRPr lang="ja-JP" altLang="en-US" sz="1100" b="1" dirty="0">
              <a:solidFill>
                <a:srgbClr val="000000"/>
              </a:solidFill>
              <a:latin typeface="+mn-ea"/>
            </a:endParaRPr>
          </a:p>
          <a:p>
            <a:r>
              <a:rPr lang="ja-JP" altLang="en-US" sz="1100" b="1" dirty="0">
                <a:solidFill>
                  <a:srgbClr val="000000"/>
                </a:solidFill>
                <a:latin typeface="+mn-ea"/>
              </a:rPr>
              <a:t>屋根内部は空気が滞留し湿度も高くなります。</a:t>
            </a:r>
          </a:p>
          <a:p>
            <a:r>
              <a:rPr lang="ja-JP" altLang="en-US" sz="1100" b="1" dirty="0">
                <a:solidFill>
                  <a:srgbClr val="000000"/>
                </a:solidFill>
                <a:latin typeface="+mn-ea"/>
              </a:rPr>
              <a:t>断熱材などに雨水が染み込むと天井内部の素材が大変傷みやすくなります。</a:t>
            </a:r>
          </a:p>
          <a:p>
            <a:endParaRPr lang="ja-JP" altLang="en-US" sz="1100" b="1" dirty="0">
              <a:solidFill>
                <a:srgbClr val="000000"/>
              </a:solidFill>
              <a:latin typeface="+mn-ea"/>
            </a:endParaRPr>
          </a:p>
          <a:p>
            <a:r>
              <a:rPr lang="ja-JP" altLang="en-US" sz="1100" b="1" dirty="0">
                <a:solidFill>
                  <a:srgbClr val="000000"/>
                </a:solidFill>
                <a:latin typeface="+mn-ea"/>
              </a:rPr>
              <a:t>屋根の大規模な補修となりますと</a:t>
            </a:r>
            <a:r>
              <a:rPr lang="ja-JP" altLang="en-US" sz="1100" b="1" dirty="0" smtClean="0">
                <a:solidFill>
                  <a:srgbClr val="000000"/>
                </a:solidFill>
                <a:latin typeface="+mn-ea"/>
              </a:rPr>
              <a:t>、日数的</a:t>
            </a:r>
            <a:r>
              <a:rPr lang="ja-JP" altLang="en-US" sz="1100" b="1" dirty="0">
                <a:solidFill>
                  <a:srgbClr val="000000"/>
                </a:solidFill>
                <a:latin typeface="+mn-ea"/>
              </a:rPr>
              <a:t>にも金額的にもお客様の負担がかなり大きくなることが想定されます</a:t>
            </a:r>
            <a:r>
              <a:rPr lang="ja-JP" altLang="en-US" sz="1100" b="1" dirty="0" smtClean="0">
                <a:solidFill>
                  <a:srgbClr val="000000"/>
                </a:solidFill>
                <a:latin typeface="+mn-ea"/>
              </a:rPr>
              <a:t>。</a:t>
            </a:r>
            <a:endParaRPr lang="ja-JP" altLang="en-US" sz="1100" b="1" dirty="0">
              <a:solidFill>
                <a:srgbClr val="000000"/>
              </a:solidFill>
              <a:latin typeface="+mn-ea"/>
            </a:endParaRPr>
          </a:p>
          <a:p>
            <a:r>
              <a:rPr lang="ja-JP" altLang="en-US" sz="1100" b="1" dirty="0">
                <a:solidFill>
                  <a:srgbClr val="000000"/>
                </a:solidFill>
                <a:latin typeface="+mn-ea"/>
              </a:rPr>
              <a:t>ですので、定期点検を行い屋根の破損を早期発見すること</a:t>
            </a:r>
            <a:r>
              <a:rPr lang="ja-JP" altLang="en-US" sz="1100" b="1" dirty="0" smtClean="0">
                <a:solidFill>
                  <a:srgbClr val="000000"/>
                </a:solidFill>
                <a:latin typeface="+mn-ea"/>
              </a:rPr>
              <a:t>が何より</a:t>
            </a:r>
            <a:r>
              <a:rPr lang="ja-JP" altLang="en-US" sz="1100" b="1" dirty="0">
                <a:solidFill>
                  <a:srgbClr val="000000"/>
                </a:solidFill>
                <a:latin typeface="+mn-ea"/>
              </a:rPr>
              <a:t>も大切なことだと</a:t>
            </a:r>
            <a:r>
              <a:rPr lang="en-US" altLang="ja-JP" sz="1100" b="1" dirty="0">
                <a:solidFill>
                  <a:srgbClr val="000000"/>
                </a:solidFill>
                <a:latin typeface="+mn-ea"/>
              </a:rPr>
              <a:t>KHOMES</a:t>
            </a:r>
            <a:r>
              <a:rPr lang="ja-JP" altLang="en-US" sz="1100" b="1" dirty="0">
                <a:solidFill>
                  <a:srgbClr val="000000"/>
                </a:solidFill>
                <a:latin typeface="+mn-ea"/>
              </a:rPr>
              <a:t>は考えております</a:t>
            </a:r>
            <a:r>
              <a:rPr lang="ja-JP" altLang="en-US" sz="1100" b="1" dirty="0" smtClean="0">
                <a:solidFill>
                  <a:srgbClr val="000000"/>
                </a:solidFill>
                <a:latin typeface="+mn-ea"/>
              </a:rPr>
              <a:t>。</a:t>
            </a:r>
            <a:endParaRPr lang="ja-JP" altLang="en-US" sz="1100" b="1" dirty="0">
              <a:solidFill>
                <a:srgbClr val="000000"/>
              </a:solidFill>
              <a:latin typeface="+mn-ea"/>
            </a:endParaRPr>
          </a:p>
          <a:p>
            <a:r>
              <a:rPr lang="ja-JP" altLang="en-US" sz="1100" b="1" dirty="0">
                <a:solidFill>
                  <a:srgbClr val="000000"/>
                </a:solidFill>
                <a:latin typeface="+mn-ea"/>
              </a:rPr>
              <a:t>ですが、通常屋根修理は非常に高額でお客様に大きな負担を強いる場合が殆どです。</a:t>
            </a:r>
          </a:p>
          <a:p>
            <a:r>
              <a:rPr lang="ja-JP" altLang="en-US" sz="1100" b="1" dirty="0">
                <a:solidFill>
                  <a:srgbClr val="000000"/>
                </a:solidFill>
                <a:latin typeface="+mn-ea"/>
              </a:rPr>
              <a:t>そこで</a:t>
            </a:r>
            <a:r>
              <a:rPr lang="en-US" altLang="ja-JP" sz="1100" b="1" dirty="0">
                <a:solidFill>
                  <a:srgbClr val="000000"/>
                </a:solidFill>
                <a:latin typeface="+mn-ea"/>
              </a:rPr>
              <a:t>KHOMES</a:t>
            </a:r>
            <a:r>
              <a:rPr lang="ja-JP" altLang="en-US" sz="1100" b="1" dirty="0" smtClean="0">
                <a:solidFill>
                  <a:srgbClr val="000000"/>
                </a:solidFill>
                <a:latin typeface="+mn-ea"/>
              </a:rPr>
              <a:t>は火災</a:t>
            </a:r>
            <a:r>
              <a:rPr lang="ja-JP" altLang="en-US" sz="1100" b="1" dirty="0">
                <a:solidFill>
                  <a:srgbClr val="000000"/>
                </a:solidFill>
                <a:latin typeface="+mn-ea"/>
              </a:rPr>
              <a:t>保険での屋根修理を提案します。</a:t>
            </a:r>
            <a:endParaRPr lang="en-US" altLang="ja-JP" sz="1100" b="1" dirty="0" smtClean="0">
              <a:solidFill>
                <a:srgbClr val="000000"/>
              </a:solidFill>
              <a:latin typeface="+mn-ea"/>
            </a:endParaRPr>
          </a:p>
        </p:txBody>
      </p:sp>
      <p:sp>
        <p:nvSpPr>
          <p:cNvPr id="16" name="正方形/長方形 15"/>
          <p:cNvSpPr/>
          <p:nvPr/>
        </p:nvSpPr>
        <p:spPr>
          <a:xfrm>
            <a:off x="182565" y="2913047"/>
            <a:ext cx="6147326" cy="1492716"/>
          </a:xfrm>
          <a:prstGeom prst="rect">
            <a:avLst/>
          </a:prstGeom>
        </p:spPr>
        <p:txBody>
          <a:bodyPr wrap="square">
            <a:spAutoFit/>
          </a:bodyPr>
          <a:lstStyle/>
          <a:p>
            <a:r>
              <a:rPr lang="ja-JP" altLang="en-US" sz="1100" b="1" u="sng" dirty="0" smtClean="0">
                <a:solidFill>
                  <a:srgbClr val="000000"/>
                </a:solidFill>
                <a:latin typeface="メイリオ" panose="020B0604030504040204" pitchFamily="50" charset="-128"/>
                <a:ea typeface="メイリオ" panose="020B0604030504040204" pitchFamily="50" charset="-128"/>
              </a:rPr>
              <a:t>火災保険申請代行</a:t>
            </a:r>
            <a:endParaRPr lang="en-US" altLang="ja-JP" sz="1100" b="1" u="sng" dirty="0" smtClean="0">
              <a:solidFill>
                <a:srgbClr val="000000"/>
              </a:solidFill>
              <a:latin typeface="メイリオ" panose="020B0604030504040204" pitchFamily="50" charset="-128"/>
              <a:ea typeface="メイリオ" panose="020B0604030504040204" pitchFamily="50" charset="-128"/>
            </a:endParaRPr>
          </a:p>
          <a:p>
            <a:r>
              <a:rPr lang="ja-JP" altLang="en-US" sz="1000" b="1" dirty="0">
                <a:solidFill>
                  <a:srgbClr val="000000"/>
                </a:solidFill>
                <a:latin typeface="+mn-ea"/>
              </a:rPr>
              <a:t>火災保険はプロによる申請サポートで損はさせません！！</a:t>
            </a:r>
          </a:p>
          <a:p>
            <a:r>
              <a:rPr lang="ja-JP" altLang="en-US" sz="1000" b="1" dirty="0">
                <a:solidFill>
                  <a:srgbClr val="000000"/>
                </a:solidFill>
                <a:latin typeface="+mn-ea"/>
              </a:rPr>
              <a:t>火災保険は、自動車の等級のように申請をしたら保険料が上がる事はありません</a:t>
            </a:r>
            <a:r>
              <a:rPr lang="ja-JP" altLang="en-US" sz="1000" b="1" dirty="0" smtClean="0">
                <a:solidFill>
                  <a:srgbClr val="000000"/>
                </a:solidFill>
                <a:latin typeface="+mn-ea"/>
              </a:rPr>
              <a:t>！</a:t>
            </a:r>
            <a:endParaRPr lang="ja-JP" altLang="en-US" sz="1000" b="1" dirty="0">
              <a:solidFill>
                <a:srgbClr val="000000"/>
              </a:solidFill>
              <a:latin typeface="+mn-ea"/>
            </a:endParaRPr>
          </a:p>
          <a:p>
            <a:r>
              <a:rPr lang="ja-JP" altLang="en-US" sz="1000" b="1" dirty="0">
                <a:solidFill>
                  <a:srgbClr val="000000"/>
                </a:solidFill>
                <a:latin typeface="+mn-ea"/>
              </a:rPr>
              <a:t>気づいた時に調査・申請し、しっかりと保険金を受給する権利があるのでお勧めします</a:t>
            </a:r>
            <a:r>
              <a:rPr lang="ja-JP" altLang="en-US" sz="1000" b="1" dirty="0" smtClean="0">
                <a:solidFill>
                  <a:srgbClr val="000000"/>
                </a:solidFill>
                <a:latin typeface="+mn-ea"/>
              </a:rPr>
              <a:t>。</a:t>
            </a:r>
            <a:endParaRPr lang="en-US" altLang="ja-JP" sz="1000" b="1" dirty="0" smtClean="0">
              <a:solidFill>
                <a:srgbClr val="000000"/>
              </a:solidFill>
              <a:latin typeface="+mn-ea"/>
            </a:endParaRPr>
          </a:p>
          <a:p>
            <a:endParaRPr lang="en-US" altLang="ja-JP" sz="1000" b="1" dirty="0" smtClean="0">
              <a:solidFill>
                <a:srgbClr val="000000"/>
              </a:solidFill>
              <a:latin typeface="+mn-ea"/>
            </a:endParaRPr>
          </a:p>
          <a:p>
            <a:r>
              <a:rPr lang="ja-JP" altLang="en-US" sz="1000" b="1" dirty="0" smtClean="0">
                <a:solidFill>
                  <a:srgbClr val="000000"/>
                </a:solidFill>
                <a:latin typeface="+mn-ea"/>
              </a:rPr>
              <a:t>保険</a:t>
            </a:r>
            <a:r>
              <a:rPr lang="ja-JP" altLang="en-US" sz="1000" b="1" dirty="0">
                <a:solidFill>
                  <a:srgbClr val="000000"/>
                </a:solidFill>
                <a:latin typeface="+mn-ea"/>
              </a:rPr>
              <a:t>の申請期限は</a:t>
            </a:r>
            <a:r>
              <a:rPr lang="en-US" altLang="ja-JP" sz="1000" b="1" dirty="0">
                <a:solidFill>
                  <a:srgbClr val="000000"/>
                </a:solidFill>
                <a:latin typeface="+mn-ea"/>
              </a:rPr>
              <a:t>3</a:t>
            </a:r>
            <a:r>
              <a:rPr lang="ja-JP" altLang="en-US" sz="1000" b="1" dirty="0">
                <a:solidFill>
                  <a:srgbClr val="000000"/>
                </a:solidFill>
                <a:latin typeface="+mn-ea"/>
              </a:rPr>
              <a:t>年以内と保険法で定められており、</a:t>
            </a:r>
            <a:r>
              <a:rPr lang="en-US" altLang="ja-JP" sz="1000" b="1" dirty="0">
                <a:solidFill>
                  <a:srgbClr val="000000"/>
                </a:solidFill>
                <a:latin typeface="+mn-ea"/>
              </a:rPr>
              <a:t>2</a:t>
            </a:r>
            <a:r>
              <a:rPr lang="ja-JP" altLang="en-US" sz="1000" b="1" dirty="0">
                <a:solidFill>
                  <a:srgbClr val="000000"/>
                </a:solidFill>
                <a:latin typeface="+mn-ea"/>
              </a:rPr>
              <a:t>年前の損害に対して保険金が下りたケースもあります</a:t>
            </a:r>
            <a:r>
              <a:rPr lang="ja-JP" altLang="en-US" sz="1000" b="1" dirty="0" smtClean="0">
                <a:solidFill>
                  <a:srgbClr val="000000"/>
                </a:solidFill>
                <a:latin typeface="+mn-ea"/>
              </a:rPr>
              <a:t>。</a:t>
            </a:r>
            <a:endParaRPr lang="ja-JP" altLang="en-US" sz="1000" b="1" dirty="0">
              <a:solidFill>
                <a:srgbClr val="000000"/>
              </a:solidFill>
              <a:latin typeface="+mn-ea"/>
            </a:endParaRPr>
          </a:p>
          <a:p>
            <a:r>
              <a:rPr lang="en-US" altLang="ja-JP" sz="1000" b="1" dirty="0">
                <a:solidFill>
                  <a:srgbClr val="000000"/>
                </a:solidFill>
                <a:latin typeface="+mn-ea"/>
              </a:rPr>
              <a:t>3</a:t>
            </a:r>
            <a:r>
              <a:rPr lang="ja-JP" altLang="en-US" sz="1000" b="1" dirty="0">
                <a:solidFill>
                  <a:srgbClr val="000000"/>
                </a:solidFill>
                <a:latin typeface="+mn-ea"/>
              </a:rPr>
              <a:t>年以内の損害でしたら遡って申請する事ができます</a:t>
            </a:r>
            <a:r>
              <a:rPr lang="ja-JP" altLang="en-US" sz="1000" b="1" dirty="0" smtClean="0">
                <a:solidFill>
                  <a:srgbClr val="000000"/>
                </a:solidFill>
                <a:latin typeface="+mn-ea"/>
              </a:rPr>
              <a:t>。</a:t>
            </a:r>
            <a:endParaRPr lang="ja-JP" altLang="en-US" sz="1000" b="1" dirty="0">
              <a:solidFill>
                <a:srgbClr val="000000"/>
              </a:solidFill>
              <a:latin typeface="+mn-ea"/>
            </a:endParaRPr>
          </a:p>
          <a:p>
            <a:r>
              <a:rPr lang="ja-JP" altLang="en-US" sz="1000" b="1" dirty="0">
                <a:solidFill>
                  <a:srgbClr val="000000"/>
                </a:solidFill>
                <a:latin typeface="+mn-ea"/>
              </a:rPr>
              <a:t>「被災して時間も経っているし保険は下りないだろう・・・」と諦めている方は諦めず調査・申請をしてみましょう</a:t>
            </a:r>
            <a:r>
              <a:rPr lang="ja-JP" altLang="en-US" sz="1000" b="1" dirty="0" smtClean="0">
                <a:solidFill>
                  <a:srgbClr val="000000"/>
                </a:solidFill>
                <a:latin typeface="+mn-ea"/>
              </a:rPr>
              <a:t>！我々にお任せください！</a:t>
            </a:r>
            <a:endParaRPr lang="en-US" altLang="ja-JP" sz="1000" b="1" dirty="0" smtClean="0">
              <a:solidFill>
                <a:srgbClr val="000000"/>
              </a:solidFill>
              <a:latin typeface="+mn-ea"/>
            </a:endParaRPr>
          </a:p>
        </p:txBody>
      </p:sp>
      <p:sp>
        <p:nvSpPr>
          <p:cNvPr id="17" name="正方形/長方形 16"/>
          <p:cNvSpPr/>
          <p:nvPr/>
        </p:nvSpPr>
        <p:spPr>
          <a:xfrm>
            <a:off x="205516" y="4581128"/>
            <a:ext cx="7272808" cy="1323439"/>
          </a:xfrm>
          <a:prstGeom prst="rect">
            <a:avLst/>
          </a:prstGeom>
        </p:spPr>
        <p:txBody>
          <a:bodyPr wrap="square">
            <a:spAutoFit/>
          </a:bodyPr>
          <a:lstStyle/>
          <a:p>
            <a:r>
              <a:rPr lang="ja-JP" altLang="en-US" sz="1000" b="1" u="sng" dirty="0" smtClean="0">
                <a:solidFill>
                  <a:srgbClr val="000000"/>
                </a:solidFill>
                <a:latin typeface="+mn-ea"/>
              </a:rPr>
              <a:t>窓フィルム施工</a:t>
            </a:r>
            <a:endParaRPr lang="en-US" altLang="ja-JP" sz="1000" b="1" u="sng" dirty="0" smtClean="0">
              <a:solidFill>
                <a:srgbClr val="000000"/>
              </a:solidFill>
              <a:latin typeface="+mn-ea"/>
            </a:endParaRPr>
          </a:p>
          <a:p>
            <a:r>
              <a:rPr lang="ja-JP" altLang="en-US" sz="1000" b="1" dirty="0" smtClean="0">
                <a:solidFill>
                  <a:srgbClr val="000000"/>
                </a:solidFill>
                <a:latin typeface="+mn-ea"/>
              </a:rPr>
              <a:t>当社では全メーカー</a:t>
            </a:r>
            <a:r>
              <a:rPr lang="ja-JP" altLang="en-US" sz="1000" b="1" dirty="0">
                <a:solidFill>
                  <a:srgbClr val="000000"/>
                </a:solidFill>
                <a:latin typeface="+mn-ea"/>
              </a:rPr>
              <a:t>の窓フィルムを取り扱って</a:t>
            </a:r>
            <a:r>
              <a:rPr lang="ja-JP" altLang="en-US" sz="1000" b="1" dirty="0" smtClean="0">
                <a:solidFill>
                  <a:srgbClr val="000000"/>
                </a:solidFill>
                <a:latin typeface="+mn-ea"/>
              </a:rPr>
              <a:t>おり「透明</a:t>
            </a:r>
            <a:r>
              <a:rPr lang="ja-JP" altLang="en-US" sz="1000" b="1" dirty="0">
                <a:solidFill>
                  <a:srgbClr val="000000"/>
                </a:solidFill>
                <a:latin typeface="+mn-ea"/>
              </a:rPr>
              <a:t>飛散</a:t>
            </a:r>
            <a:r>
              <a:rPr lang="ja-JP" altLang="en-US" sz="1000" b="1" dirty="0" smtClean="0">
                <a:solidFill>
                  <a:srgbClr val="000000"/>
                </a:solidFill>
                <a:latin typeface="+mn-ea"/>
              </a:rPr>
              <a:t>防止」</a:t>
            </a:r>
            <a:r>
              <a:rPr lang="ja-JP" altLang="en-US" sz="1000" b="1" dirty="0">
                <a:solidFill>
                  <a:srgbClr val="000000"/>
                </a:solidFill>
                <a:latin typeface="+mn-ea"/>
              </a:rPr>
              <a:t>「</a:t>
            </a:r>
            <a:r>
              <a:rPr lang="ja-JP" altLang="en-US" sz="1000" b="1" dirty="0" smtClean="0">
                <a:solidFill>
                  <a:srgbClr val="000000"/>
                </a:solidFill>
                <a:latin typeface="+mn-ea"/>
              </a:rPr>
              <a:t>防犯」・</a:t>
            </a:r>
            <a:r>
              <a:rPr lang="ja-JP" altLang="en-US" sz="1000" b="1" dirty="0">
                <a:solidFill>
                  <a:srgbClr val="000000"/>
                </a:solidFill>
                <a:latin typeface="+mn-ea"/>
              </a:rPr>
              <a:t>「</a:t>
            </a:r>
            <a:r>
              <a:rPr lang="ja-JP" altLang="en-US" sz="1000" b="1" dirty="0" smtClean="0">
                <a:solidFill>
                  <a:srgbClr val="000000"/>
                </a:solidFill>
                <a:latin typeface="+mn-ea"/>
              </a:rPr>
              <a:t>遮熱」「断熱」「省エネ」「紫外線防止」「</a:t>
            </a:r>
            <a:r>
              <a:rPr lang="en-US" altLang="ja-JP" sz="1000" b="1" dirty="0" smtClean="0">
                <a:solidFill>
                  <a:srgbClr val="000000"/>
                </a:solidFill>
                <a:latin typeface="+mn-ea"/>
              </a:rPr>
              <a:t>UV</a:t>
            </a:r>
            <a:r>
              <a:rPr lang="ja-JP" altLang="en-US" sz="1000" b="1" dirty="0" smtClean="0">
                <a:solidFill>
                  <a:srgbClr val="000000"/>
                </a:solidFill>
                <a:latin typeface="+mn-ea"/>
              </a:rPr>
              <a:t>カット」「目隠しフィルム」「装飾デザイン</a:t>
            </a:r>
            <a:r>
              <a:rPr lang="ja-JP" altLang="en-US" sz="1000" b="1" dirty="0">
                <a:solidFill>
                  <a:srgbClr val="000000"/>
                </a:solidFill>
                <a:latin typeface="+mn-ea"/>
              </a:rPr>
              <a:t>フィルム</a:t>
            </a:r>
            <a:r>
              <a:rPr lang="ja-JP" altLang="en-US" sz="1000" b="1" dirty="0" smtClean="0">
                <a:solidFill>
                  <a:srgbClr val="000000"/>
                </a:solidFill>
                <a:latin typeface="+mn-ea"/>
              </a:rPr>
              <a:t>」など</a:t>
            </a:r>
            <a:r>
              <a:rPr lang="ja-JP" altLang="en-US" sz="1000" b="1" dirty="0">
                <a:solidFill>
                  <a:srgbClr val="000000"/>
                </a:solidFill>
                <a:latin typeface="+mn-ea"/>
              </a:rPr>
              <a:t>、さまざまなフィルムを取り扱っております</a:t>
            </a:r>
            <a:r>
              <a:rPr lang="ja-JP" altLang="en-US" sz="1000" b="1" dirty="0" smtClean="0">
                <a:solidFill>
                  <a:srgbClr val="000000"/>
                </a:solidFill>
                <a:latin typeface="+mn-ea"/>
              </a:rPr>
              <a:t>。</a:t>
            </a:r>
            <a:endParaRPr lang="en-US" altLang="ja-JP" sz="1000" b="1" dirty="0" smtClean="0">
              <a:solidFill>
                <a:srgbClr val="000000"/>
              </a:solidFill>
              <a:latin typeface="+mn-ea"/>
            </a:endParaRPr>
          </a:p>
          <a:p>
            <a:r>
              <a:rPr lang="ja-JP" altLang="en-US" sz="1000" b="1" dirty="0" smtClean="0">
                <a:solidFill>
                  <a:srgbClr val="000000"/>
                </a:solidFill>
                <a:latin typeface="+mn-ea"/>
              </a:rPr>
              <a:t>店舗様や法人様をはじめ学校や、施設なんかにも多く利用されております。</a:t>
            </a:r>
            <a:endParaRPr lang="en-US" altLang="ja-JP" sz="1000" b="1" dirty="0" smtClean="0">
              <a:solidFill>
                <a:srgbClr val="000000"/>
              </a:solidFill>
              <a:latin typeface="+mn-ea"/>
            </a:endParaRPr>
          </a:p>
          <a:p>
            <a:r>
              <a:rPr lang="ja-JP" altLang="en-US" sz="1000" b="1" dirty="0" smtClean="0">
                <a:solidFill>
                  <a:srgbClr val="000000"/>
                </a:solidFill>
                <a:latin typeface="+mn-ea"/>
              </a:rPr>
              <a:t>ここ</a:t>
            </a:r>
            <a:r>
              <a:rPr lang="ja-JP" altLang="en-US" sz="1000" b="1" dirty="0">
                <a:solidFill>
                  <a:srgbClr val="000000"/>
                </a:solidFill>
                <a:latin typeface="+mn-ea"/>
              </a:rPr>
              <a:t>最近</a:t>
            </a:r>
            <a:r>
              <a:rPr lang="ja-JP" altLang="en-US" sz="1000" b="1" dirty="0" smtClean="0">
                <a:solidFill>
                  <a:srgbClr val="000000"/>
                </a:solidFill>
                <a:latin typeface="+mn-ea"/>
              </a:rPr>
              <a:t>では一般宅への施工も増えてきており窓フィルムのニーズが広がっております。</a:t>
            </a:r>
            <a:endParaRPr lang="en-US" altLang="ja-JP" sz="1000" b="1" dirty="0" smtClean="0">
              <a:solidFill>
                <a:srgbClr val="000000"/>
              </a:solidFill>
              <a:latin typeface="+mn-ea"/>
            </a:endParaRPr>
          </a:p>
          <a:p>
            <a:r>
              <a:rPr lang="ja-JP" altLang="en-US" sz="1000" b="1" dirty="0" smtClean="0">
                <a:solidFill>
                  <a:srgbClr val="000000"/>
                </a:solidFill>
                <a:latin typeface="+mn-ea"/>
              </a:rPr>
              <a:t>昨今では災害がおおく、多くの方々が被害に見舞われております。</a:t>
            </a:r>
            <a:endParaRPr lang="en-US" altLang="ja-JP" sz="1000" b="1" dirty="0" smtClean="0">
              <a:solidFill>
                <a:srgbClr val="000000"/>
              </a:solidFill>
              <a:latin typeface="+mn-ea"/>
            </a:endParaRPr>
          </a:p>
          <a:p>
            <a:r>
              <a:rPr lang="ja-JP" altLang="en-US" sz="1000" b="1" dirty="0">
                <a:solidFill>
                  <a:srgbClr val="000000"/>
                </a:solidFill>
                <a:latin typeface="+mn-ea"/>
              </a:rPr>
              <a:t>特</a:t>
            </a:r>
            <a:r>
              <a:rPr lang="ja-JP" altLang="en-US" sz="1000" b="1" dirty="0" smtClean="0">
                <a:solidFill>
                  <a:srgbClr val="000000"/>
                </a:solidFill>
                <a:latin typeface="+mn-ea"/>
              </a:rPr>
              <a:t>に窓ガラスが飛び散ってしまいさらなる被害が出てしまわれる方も多いので「被災防止フィルム」は国でも推奨しております。</a:t>
            </a:r>
            <a:endParaRPr lang="en-US" altLang="ja-JP" sz="1000" b="1" dirty="0" smtClean="0">
              <a:solidFill>
                <a:srgbClr val="000000"/>
              </a:solidFill>
              <a:latin typeface="+mn-ea"/>
            </a:endParaRPr>
          </a:p>
          <a:p>
            <a:r>
              <a:rPr lang="ja-JP" altLang="en-US" sz="1000" b="1" dirty="0" smtClean="0">
                <a:solidFill>
                  <a:srgbClr val="000000"/>
                </a:solidFill>
                <a:latin typeface="+mn-ea"/>
              </a:rPr>
              <a:t>ご相</a:t>
            </a:r>
            <a:r>
              <a:rPr lang="ja-JP" altLang="en-US" sz="1000" b="1" dirty="0">
                <a:solidFill>
                  <a:srgbClr val="000000"/>
                </a:solidFill>
                <a:latin typeface="+mn-ea"/>
              </a:rPr>
              <a:t>談いただければ、どのようなフィルムが良いかアドバイスさせていただきます。</a:t>
            </a:r>
            <a:endParaRPr lang="en-US" altLang="ja-JP" sz="1000" b="1" dirty="0" smtClean="0">
              <a:solidFill>
                <a:srgbClr val="000000"/>
              </a:solidFill>
              <a:latin typeface="+mn-e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7</a:t>
            </a:fld>
            <a:endParaRPr kumimoji="1" lang="ja-JP" altLang="en-US" dirty="0"/>
          </a:p>
        </p:txBody>
      </p:sp>
      <p:sp>
        <p:nvSpPr>
          <p:cNvPr id="5" name="正方形/長方形 4"/>
          <p:cNvSpPr/>
          <p:nvPr/>
        </p:nvSpPr>
        <p:spPr>
          <a:xfrm>
            <a:off x="179512" y="123324"/>
            <a:ext cx="2723823" cy="369332"/>
          </a:xfrm>
          <a:prstGeom prst="rect">
            <a:avLst/>
          </a:prstGeom>
        </p:spPr>
        <p:txBody>
          <a:bodyPr wrap="none">
            <a:spAutoFit/>
          </a:bodyPr>
          <a:lstStyle/>
          <a:p>
            <a:r>
              <a:rPr lang="ja-JP" altLang="en-US" b="1" dirty="0" smtClean="0">
                <a:solidFill>
                  <a:schemeClr val="accent2"/>
                </a:solidFill>
                <a:latin typeface="メイリオ" panose="020B0604030504040204" pitchFamily="50" charset="-128"/>
                <a:ea typeface="メイリオ" panose="020B0604030504040204" pitchFamily="50" charset="-128"/>
              </a:rPr>
              <a:t>集客・コスト削減事業①</a:t>
            </a:r>
            <a:endParaRPr lang="ja-JP" altLang="en-US" dirty="0">
              <a:solidFill>
                <a:schemeClr val="accent2"/>
              </a:solidFill>
            </a:endParaRPr>
          </a:p>
        </p:txBody>
      </p:sp>
      <p:sp>
        <p:nvSpPr>
          <p:cNvPr id="14" name="正方形/長方形 13"/>
          <p:cNvSpPr/>
          <p:nvPr/>
        </p:nvSpPr>
        <p:spPr>
          <a:xfrm>
            <a:off x="171345" y="561977"/>
            <a:ext cx="4901079" cy="338554"/>
          </a:xfrm>
          <a:prstGeom prst="rect">
            <a:avLst/>
          </a:prstGeom>
        </p:spPr>
        <p:txBody>
          <a:bodyPr wrap="square">
            <a:spAutoFit/>
          </a:bodyPr>
          <a:lstStyle/>
          <a:p>
            <a:r>
              <a:rPr lang="en-US" altLang="ja-JP" sz="1600" b="1" u="sng" dirty="0" smtClean="0">
                <a:solidFill>
                  <a:srgbClr val="000000"/>
                </a:solidFill>
                <a:latin typeface="メイリオ" panose="020B0604030504040204" pitchFamily="50" charset="-128"/>
                <a:ea typeface="メイリオ" panose="020B0604030504040204" pitchFamily="50" charset="-128"/>
              </a:rPr>
              <a:t>MEO</a:t>
            </a:r>
            <a:r>
              <a:rPr lang="ja-JP" altLang="en-US" sz="1600" b="1" u="sng" dirty="0" smtClean="0">
                <a:solidFill>
                  <a:srgbClr val="000000"/>
                </a:solidFill>
                <a:latin typeface="メイリオ" panose="020B0604030504040204" pitchFamily="50" charset="-128"/>
                <a:ea typeface="メイリオ" panose="020B0604030504040204" pitchFamily="50" charset="-128"/>
              </a:rPr>
              <a:t>の先を行く最先端集客ツール</a:t>
            </a:r>
            <a:r>
              <a:rPr lang="en-US" altLang="ja-JP" sz="1600" b="1" u="sng" dirty="0" smtClean="0">
                <a:solidFill>
                  <a:srgbClr val="000000"/>
                </a:solidFill>
                <a:latin typeface="メイリオ" panose="020B0604030504040204" pitchFamily="50" charset="-128"/>
                <a:ea typeface="メイリオ" panose="020B0604030504040204" pitchFamily="50" charset="-128"/>
              </a:rPr>
              <a:t>BME</a:t>
            </a:r>
          </a:p>
        </p:txBody>
      </p:sp>
      <p:pic>
        <p:nvPicPr>
          <p:cNvPr id="4154" name="Picture 58" descr="https://www.blayn.com/common/img/bme/linkage-im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4831" y="1642719"/>
            <a:ext cx="1467489" cy="1507271"/>
          </a:xfrm>
          <a:prstGeom prst="rect">
            <a:avLst/>
          </a:prstGeom>
          <a:noFill/>
          <a:extLst>
            <a:ext uri="{909E8E84-426E-40DD-AFC4-6F175D3DCCD1}">
              <a14:hiddenFill xmlns:a14="http://schemas.microsoft.com/office/drawing/2010/main">
                <a:solidFill>
                  <a:srgbClr val="FFFFFF"/>
                </a:solidFill>
              </a14:hiddenFill>
            </a:ext>
          </a:extLst>
        </p:spPr>
      </p:pic>
      <p:pic>
        <p:nvPicPr>
          <p:cNvPr id="4156" name="Picture 60" descr="https://www.blayn.com/common/img/bme/mng-img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5706" y="2987308"/>
            <a:ext cx="2662677" cy="1991710"/>
          </a:xfrm>
          <a:prstGeom prst="rect">
            <a:avLst/>
          </a:prstGeom>
          <a:noFill/>
          <a:extLst>
            <a:ext uri="{909E8E84-426E-40DD-AFC4-6F175D3DCCD1}">
              <a14:hiddenFill xmlns:a14="http://schemas.microsoft.com/office/drawing/2010/main">
                <a:solidFill>
                  <a:srgbClr val="FFFFFF"/>
                </a:solidFill>
              </a14:hiddenFill>
            </a:ext>
          </a:extLst>
        </p:spPr>
      </p:pic>
      <p:sp>
        <p:nvSpPr>
          <p:cNvPr id="70" name="正方形/長方形 69"/>
          <p:cNvSpPr/>
          <p:nvPr/>
        </p:nvSpPr>
        <p:spPr>
          <a:xfrm>
            <a:off x="171345" y="3235447"/>
            <a:ext cx="4892912" cy="769441"/>
          </a:xfrm>
          <a:prstGeom prst="rect">
            <a:avLst/>
          </a:prstGeom>
        </p:spPr>
        <p:txBody>
          <a:bodyPr wrap="square">
            <a:spAutoFit/>
          </a:bodyPr>
          <a:lstStyle/>
          <a:p>
            <a:r>
              <a:rPr lang="ja-JP" altLang="en-US" sz="1100" dirty="0"/>
              <a:t>売上データと連動して費用対効果がわかります</a:t>
            </a:r>
          </a:p>
          <a:p>
            <a:r>
              <a:rPr lang="en-US" altLang="ja-JP" sz="1100" dirty="0"/>
              <a:t>Google</a:t>
            </a:r>
            <a:r>
              <a:rPr lang="ja-JP" altLang="en-US" sz="1100" dirty="0"/>
              <a:t>マップからの来店数を独自に計測しています</a:t>
            </a:r>
            <a:r>
              <a:rPr lang="ja-JP" altLang="en-US" sz="1100" dirty="0" smtClean="0"/>
              <a:t>。</a:t>
            </a:r>
            <a:endParaRPr lang="en-US" altLang="ja-JP" sz="1100" dirty="0" smtClean="0"/>
          </a:p>
          <a:p>
            <a:r>
              <a:rPr lang="en-US" altLang="ja-JP" sz="1100" dirty="0" smtClean="0"/>
              <a:t>POS</a:t>
            </a:r>
            <a:r>
              <a:rPr lang="ja-JP" altLang="en-US" sz="1100" dirty="0"/>
              <a:t>レジの売上データと連動させることでマップ経由の売上状況が確認できます</a:t>
            </a:r>
            <a:r>
              <a:rPr lang="ja-JP" altLang="en-US" sz="1100" dirty="0" smtClean="0"/>
              <a:t>。</a:t>
            </a:r>
            <a:endParaRPr lang="en-US" altLang="ja-JP" sz="1100" dirty="0" smtClean="0"/>
          </a:p>
          <a:p>
            <a:r>
              <a:rPr lang="ja-JP" altLang="en-US" sz="1100" dirty="0" smtClean="0"/>
              <a:t>費用対</a:t>
            </a:r>
            <a:r>
              <a:rPr lang="ja-JP" altLang="en-US" sz="1100" dirty="0"/>
              <a:t>効果もひと目でわかります。</a:t>
            </a:r>
          </a:p>
        </p:txBody>
      </p:sp>
      <p:sp>
        <p:nvSpPr>
          <p:cNvPr id="7" name="正方形/長方形 6"/>
          <p:cNvSpPr/>
          <p:nvPr/>
        </p:nvSpPr>
        <p:spPr>
          <a:xfrm>
            <a:off x="195745" y="4221088"/>
            <a:ext cx="4572000" cy="861774"/>
          </a:xfrm>
          <a:prstGeom prst="rect">
            <a:avLst/>
          </a:prstGeom>
        </p:spPr>
        <p:txBody>
          <a:bodyPr>
            <a:spAutoFit/>
          </a:bodyPr>
          <a:lstStyle/>
          <a:p>
            <a:r>
              <a:rPr lang="ja-JP" altLang="en-US" sz="1000" u="sng" dirty="0"/>
              <a:t>外国人観光客への集客効果も</a:t>
            </a:r>
          </a:p>
          <a:p>
            <a:r>
              <a:rPr lang="ja-JP" altLang="en-US" sz="1000" dirty="0"/>
              <a:t>トリップアドバイザーや</a:t>
            </a:r>
            <a:r>
              <a:rPr lang="en-US" altLang="ja-JP" sz="1000" dirty="0" err="1"/>
              <a:t>Baidou</a:t>
            </a:r>
            <a:r>
              <a:rPr lang="ja-JP" altLang="en-US" sz="1000" dirty="0"/>
              <a:t>など日本にやって来る外国人観光客によく利用されている</a:t>
            </a:r>
            <a:r>
              <a:rPr lang="en-US" altLang="ja-JP" sz="1000" dirty="0"/>
              <a:t>SNS</a:t>
            </a:r>
            <a:r>
              <a:rPr lang="ja-JP" altLang="en-US" sz="1000" dirty="0"/>
              <a:t>や地図サービスへの露出もできます。これらに正しく統一された情報を掲載するので外国人観光客への集客効果も抜群です。</a:t>
            </a:r>
          </a:p>
          <a:p>
            <a:r>
              <a:rPr lang="en-US" altLang="ja-JP" sz="1000" dirty="0"/>
              <a:t>2020</a:t>
            </a:r>
            <a:r>
              <a:rPr lang="ja-JP" altLang="en-US" sz="1000" dirty="0"/>
              <a:t>年は世界中から観光客が日本にやってきますので今のうちに準備しましょう。</a:t>
            </a:r>
          </a:p>
        </p:txBody>
      </p:sp>
      <p:sp>
        <p:nvSpPr>
          <p:cNvPr id="11" name="円/楕円 10"/>
          <p:cNvSpPr/>
          <p:nvPr/>
        </p:nvSpPr>
        <p:spPr>
          <a:xfrm>
            <a:off x="634865" y="5112171"/>
            <a:ext cx="2397130" cy="146941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2" name="正方形/長方形 11"/>
          <p:cNvSpPr/>
          <p:nvPr/>
        </p:nvSpPr>
        <p:spPr>
          <a:xfrm>
            <a:off x="878423" y="5574474"/>
            <a:ext cx="2068985" cy="646331"/>
          </a:xfrm>
          <a:prstGeom prst="rect">
            <a:avLst/>
          </a:prstGeom>
        </p:spPr>
        <p:txBody>
          <a:bodyPr wrap="square">
            <a:spAutoFit/>
          </a:bodyPr>
          <a:lstStyle/>
          <a:p>
            <a:r>
              <a:rPr lang="ja-JP" altLang="en-US" sz="1200" dirty="0"/>
              <a:t>外国人観光客がよく利用する</a:t>
            </a:r>
          </a:p>
          <a:p>
            <a:r>
              <a:rPr lang="ja-JP" altLang="en-US" sz="1200" dirty="0" smtClean="0"/>
              <a:t>　　トリップアドバイザー</a:t>
            </a:r>
            <a:r>
              <a:rPr lang="ja-JP" altLang="en-US" sz="1200" dirty="0"/>
              <a:t>や</a:t>
            </a:r>
          </a:p>
          <a:p>
            <a:r>
              <a:rPr lang="ja-JP" altLang="en-US" sz="1200" dirty="0" smtClean="0"/>
              <a:t>　　　　</a:t>
            </a:r>
            <a:r>
              <a:rPr lang="en-US" altLang="ja-JP" sz="1200" dirty="0" err="1" smtClean="0"/>
              <a:t>Baidou</a:t>
            </a:r>
            <a:r>
              <a:rPr lang="ja-JP" altLang="en-US" sz="1200" dirty="0"/>
              <a:t>に対応</a:t>
            </a:r>
          </a:p>
        </p:txBody>
      </p:sp>
      <p:sp>
        <p:nvSpPr>
          <p:cNvPr id="74" name="円/楕円 73"/>
          <p:cNvSpPr/>
          <p:nvPr/>
        </p:nvSpPr>
        <p:spPr>
          <a:xfrm>
            <a:off x="3292321" y="5112171"/>
            <a:ext cx="2397130" cy="146941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75" name="正方形/長方形 74"/>
          <p:cNvSpPr/>
          <p:nvPr/>
        </p:nvSpPr>
        <p:spPr>
          <a:xfrm>
            <a:off x="3858498" y="5574474"/>
            <a:ext cx="1507209" cy="461665"/>
          </a:xfrm>
          <a:prstGeom prst="rect">
            <a:avLst/>
          </a:prstGeom>
        </p:spPr>
        <p:txBody>
          <a:bodyPr wrap="square">
            <a:spAutoFit/>
          </a:bodyPr>
          <a:lstStyle/>
          <a:p>
            <a:r>
              <a:rPr lang="ja-JP" altLang="en-US" sz="1200" dirty="0"/>
              <a:t>自動翻訳で</a:t>
            </a:r>
            <a:br>
              <a:rPr lang="ja-JP" altLang="en-US" sz="1200" dirty="0"/>
            </a:br>
            <a:r>
              <a:rPr lang="ja-JP" altLang="en-US" sz="1200" dirty="0"/>
              <a:t>店舗情報を登録</a:t>
            </a:r>
          </a:p>
        </p:txBody>
      </p:sp>
      <p:sp>
        <p:nvSpPr>
          <p:cNvPr id="76" name="円/楕円 75"/>
          <p:cNvSpPr/>
          <p:nvPr/>
        </p:nvSpPr>
        <p:spPr>
          <a:xfrm>
            <a:off x="5963670" y="5070602"/>
            <a:ext cx="2397130" cy="146941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77" name="正方形/長方形 76"/>
          <p:cNvSpPr/>
          <p:nvPr/>
        </p:nvSpPr>
        <p:spPr>
          <a:xfrm>
            <a:off x="6228397" y="5492827"/>
            <a:ext cx="2132403" cy="646331"/>
          </a:xfrm>
          <a:prstGeom prst="rect">
            <a:avLst/>
          </a:prstGeom>
        </p:spPr>
        <p:txBody>
          <a:bodyPr wrap="square">
            <a:spAutoFit/>
          </a:bodyPr>
          <a:lstStyle/>
          <a:p>
            <a:r>
              <a:rPr lang="en-US" altLang="ja-JP" sz="1200" dirty="0"/>
              <a:t>2019</a:t>
            </a:r>
            <a:r>
              <a:rPr lang="ja-JP" altLang="en-US" sz="1200" dirty="0"/>
              <a:t>年度訪日客数</a:t>
            </a:r>
          </a:p>
          <a:p>
            <a:r>
              <a:rPr lang="en-US" altLang="ja-JP" sz="1200" dirty="0"/>
              <a:t>3188</a:t>
            </a:r>
            <a:r>
              <a:rPr lang="ja-JP" altLang="en-US" sz="1200" dirty="0"/>
              <a:t>万人</a:t>
            </a:r>
          </a:p>
          <a:p>
            <a:r>
              <a:rPr lang="ja-JP" altLang="en-US" sz="1200" dirty="0"/>
              <a:t>出典「日本政府観光局</a:t>
            </a:r>
            <a:r>
              <a:rPr lang="en-US" altLang="ja-JP" sz="1200" dirty="0"/>
              <a:t>(JNTO)</a:t>
            </a:r>
            <a:r>
              <a:rPr lang="ja-JP" altLang="en-US" sz="1200" dirty="0"/>
              <a:t>」</a:t>
            </a:r>
          </a:p>
        </p:txBody>
      </p:sp>
      <p:sp>
        <p:nvSpPr>
          <p:cNvPr id="78" name="正方形/長方形 77"/>
          <p:cNvSpPr/>
          <p:nvPr/>
        </p:nvSpPr>
        <p:spPr>
          <a:xfrm>
            <a:off x="171345" y="861812"/>
            <a:ext cx="8820472" cy="1954381"/>
          </a:xfrm>
          <a:prstGeom prst="rect">
            <a:avLst/>
          </a:prstGeom>
        </p:spPr>
        <p:txBody>
          <a:bodyPr wrap="square">
            <a:spAutoFit/>
          </a:bodyPr>
          <a:lstStyle/>
          <a:p>
            <a:r>
              <a:rPr lang="ja-JP" altLang="en-US" sz="1100" b="1" dirty="0" smtClean="0">
                <a:solidFill>
                  <a:srgbClr val="000000"/>
                </a:solidFill>
                <a:latin typeface="メイリオ" panose="020B0604030504040204" pitchFamily="50" charset="-128"/>
                <a:ea typeface="メイリオ" panose="020B0604030504040204" pitchFamily="50" charset="-128"/>
              </a:rPr>
              <a:t>グルメサイト</a:t>
            </a:r>
            <a:r>
              <a:rPr lang="ja-JP" altLang="en-US" sz="1100" b="1" dirty="0">
                <a:solidFill>
                  <a:srgbClr val="000000"/>
                </a:solidFill>
                <a:latin typeface="メイリオ" panose="020B0604030504040204" pitchFamily="50" charset="-128"/>
                <a:ea typeface="メイリオ" panose="020B0604030504040204" pitchFamily="50" charset="-128"/>
              </a:rPr>
              <a:t>に変わる新しい集客サービス</a:t>
            </a:r>
          </a:p>
          <a:p>
            <a:r>
              <a:rPr lang="ja-JP" altLang="en-US" sz="1100" b="1" dirty="0">
                <a:solidFill>
                  <a:srgbClr val="000000"/>
                </a:solidFill>
                <a:latin typeface="メイリオ" panose="020B0604030504040204" pitchFamily="50" charset="-128"/>
                <a:ea typeface="メイリオ" panose="020B0604030504040204" pitchFamily="50" charset="-128"/>
              </a:rPr>
              <a:t>飲食店を探す時、スマホから</a:t>
            </a:r>
            <a:r>
              <a:rPr lang="en-US" altLang="ja-JP" sz="1100" b="1" dirty="0">
                <a:solidFill>
                  <a:srgbClr val="000000"/>
                </a:solidFill>
                <a:latin typeface="メイリオ" panose="020B0604030504040204" pitchFamily="50" charset="-128"/>
                <a:ea typeface="メイリオ" panose="020B0604030504040204" pitchFamily="50" charset="-128"/>
              </a:rPr>
              <a:t>Google</a:t>
            </a:r>
            <a:r>
              <a:rPr lang="ja-JP" altLang="en-US" sz="1100" b="1" dirty="0">
                <a:solidFill>
                  <a:srgbClr val="000000"/>
                </a:solidFill>
                <a:latin typeface="メイリオ" panose="020B0604030504040204" pitchFamily="50" charset="-128"/>
                <a:ea typeface="メイリオ" panose="020B0604030504040204" pitchFamily="50" charset="-128"/>
              </a:rPr>
              <a:t>マップで「地域名＋キーワード」検索する人が増えてきています。しかもスマホユーザーの</a:t>
            </a:r>
            <a:r>
              <a:rPr lang="en-US" altLang="ja-JP" sz="1100" b="1" dirty="0">
                <a:solidFill>
                  <a:srgbClr val="000000"/>
                </a:solidFill>
                <a:latin typeface="メイリオ" panose="020B0604030504040204" pitchFamily="50" charset="-128"/>
                <a:ea typeface="メイリオ" panose="020B0604030504040204" pitchFamily="50" charset="-128"/>
              </a:rPr>
              <a:t>80%</a:t>
            </a:r>
            <a:r>
              <a:rPr lang="ja-JP" altLang="en-US" sz="1100" b="1" dirty="0">
                <a:solidFill>
                  <a:srgbClr val="000000"/>
                </a:solidFill>
                <a:latin typeface="メイリオ" panose="020B0604030504040204" pitchFamily="50" charset="-128"/>
                <a:ea typeface="メイリオ" panose="020B0604030504040204" pitchFamily="50" charset="-128"/>
              </a:rPr>
              <a:t>は、検索したその日のうちに来店する傾向にあります（</a:t>
            </a:r>
            <a:r>
              <a:rPr lang="en-US" altLang="ja-JP" sz="1100" b="1" dirty="0">
                <a:solidFill>
                  <a:srgbClr val="000000"/>
                </a:solidFill>
                <a:latin typeface="メイリオ" panose="020B0604030504040204" pitchFamily="50" charset="-128"/>
                <a:ea typeface="メイリオ" panose="020B0604030504040204" pitchFamily="50" charset="-128"/>
              </a:rPr>
              <a:t>Google</a:t>
            </a:r>
            <a:r>
              <a:rPr lang="ja-JP" altLang="en-US" sz="1100" b="1" dirty="0">
                <a:solidFill>
                  <a:srgbClr val="000000"/>
                </a:solidFill>
                <a:latin typeface="メイリオ" panose="020B0604030504040204" pitchFamily="50" charset="-128"/>
                <a:ea typeface="メイリオ" panose="020B0604030504040204" pitchFamily="50" charset="-128"/>
              </a:rPr>
              <a:t>による調査）</a:t>
            </a:r>
            <a:r>
              <a:rPr lang="ja-JP" altLang="en-US" sz="1100" b="1" dirty="0" smtClean="0">
                <a:solidFill>
                  <a:srgbClr val="000000"/>
                </a:solidFill>
                <a:latin typeface="メイリオ" panose="020B0604030504040204" pitchFamily="50" charset="-128"/>
                <a:ea typeface="メイリオ" panose="020B0604030504040204" pitchFamily="50" charset="-128"/>
              </a:rPr>
              <a:t>。</a:t>
            </a:r>
            <a:endParaRPr lang="en-US" altLang="ja-JP" sz="1100" b="1" dirty="0" smtClean="0">
              <a:solidFill>
                <a:srgbClr val="000000"/>
              </a:solidFill>
              <a:latin typeface="メイリオ" panose="020B0604030504040204" pitchFamily="50" charset="-128"/>
              <a:ea typeface="メイリオ" panose="020B0604030504040204" pitchFamily="50" charset="-128"/>
            </a:endParaRPr>
          </a:p>
          <a:p>
            <a:r>
              <a:rPr lang="en-US" altLang="ja-JP" sz="1100" b="1" dirty="0" smtClean="0">
                <a:solidFill>
                  <a:srgbClr val="000000"/>
                </a:solidFill>
                <a:latin typeface="メイリオ" panose="020B0604030504040204" pitchFamily="50" charset="-128"/>
                <a:ea typeface="メイリオ" panose="020B0604030504040204" pitchFamily="50" charset="-128"/>
              </a:rPr>
              <a:t>Google</a:t>
            </a:r>
            <a:r>
              <a:rPr lang="ja-JP" altLang="en-US" sz="1100" b="1" dirty="0">
                <a:solidFill>
                  <a:srgbClr val="000000"/>
                </a:solidFill>
                <a:latin typeface="メイリオ" panose="020B0604030504040204" pitchFamily="50" charset="-128"/>
                <a:ea typeface="メイリオ" panose="020B0604030504040204" pitchFamily="50" charset="-128"/>
              </a:rPr>
              <a:t>マイビジネスに正しい店舗情報を登録し、</a:t>
            </a:r>
            <a:r>
              <a:rPr lang="en-US" altLang="ja-JP" sz="1100" b="1" dirty="0">
                <a:solidFill>
                  <a:srgbClr val="000000"/>
                </a:solidFill>
                <a:latin typeface="メイリオ" panose="020B0604030504040204" pitchFamily="50" charset="-128"/>
                <a:ea typeface="メイリオ" panose="020B0604030504040204" pitchFamily="50" charset="-128"/>
              </a:rPr>
              <a:t>Google</a:t>
            </a:r>
            <a:r>
              <a:rPr lang="ja-JP" altLang="en-US" sz="1100" b="1" dirty="0">
                <a:solidFill>
                  <a:srgbClr val="000000"/>
                </a:solidFill>
                <a:latin typeface="メイリオ" panose="020B0604030504040204" pitchFamily="50" charset="-128"/>
                <a:ea typeface="メイリオ" panose="020B0604030504040204" pitchFamily="50" charset="-128"/>
              </a:rPr>
              <a:t>マップ検索でのランキングを上げることが集客アップの第一歩です。</a:t>
            </a:r>
          </a:p>
          <a:p>
            <a:endParaRPr lang="en-US" altLang="ja-JP" sz="1100" b="1" dirty="0" smtClean="0">
              <a:solidFill>
                <a:srgbClr val="000000"/>
              </a:solidFill>
              <a:latin typeface="メイリオ" panose="020B0604030504040204" pitchFamily="50" charset="-128"/>
              <a:ea typeface="メイリオ" panose="020B0604030504040204" pitchFamily="50" charset="-128"/>
            </a:endParaRPr>
          </a:p>
          <a:p>
            <a:endParaRPr lang="en-US" altLang="ja-JP" sz="1100" b="1" dirty="0">
              <a:solidFill>
                <a:srgbClr val="000000"/>
              </a:solidFill>
              <a:latin typeface="メイリオ" panose="020B0604030504040204" pitchFamily="50" charset="-128"/>
              <a:ea typeface="メイリオ" panose="020B0604030504040204" pitchFamily="50" charset="-128"/>
            </a:endParaRPr>
          </a:p>
          <a:p>
            <a:r>
              <a:rPr lang="ja-JP" altLang="en-US" sz="1100" b="1" u="sng" dirty="0" smtClean="0">
                <a:solidFill>
                  <a:srgbClr val="000000"/>
                </a:solidFill>
                <a:latin typeface="メイリオ" panose="020B0604030504040204" pitchFamily="50" charset="-128"/>
                <a:ea typeface="メイリオ" panose="020B0604030504040204" pitchFamily="50" charset="-128"/>
              </a:rPr>
              <a:t>ネット上</a:t>
            </a:r>
            <a:r>
              <a:rPr lang="ja-JP" altLang="en-US" sz="1100" b="1" u="sng" dirty="0">
                <a:solidFill>
                  <a:srgbClr val="000000"/>
                </a:solidFill>
                <a:latin typeface="メイリオ" panose="020B0604030504040204" pitchFamily="50" charset="-128"/>
                <a:ea typeface="メイリオ" panose="020B0604030504040204" pitchFamily="50" charset="-128"/>
              </a:rPr>
              <a:t>の情報を一元管理</a:t>
            </a:r>
          </a:p>
          <a:p>
            <a:r>
              <a:rPr lang="ja-JP" altLang="en-US" sz="1100" b="1" dirty="0">
                <a:solidFill>
                  <a:srgbClr val="000000"/>
                </a:solidFill>
                <a:latin typeface="メイリオ" panose="020B0604030504040204" pitchFamily="50" charset="-128"/>
                <a:ea typeface="メイリオ" panose="020B0604030504040204" pitchFamily="50" charset="-128"/>
              </a:rPr>
              <a:t>店舗情報を見つかりやすく</a:t>
            </a:r>
          </a:p>
          <a:p>
            <a:r>
              <a:rPr lang="en-US" altLang="ja-JP" sz="1100" b="1" dirty="0">
                <a:solidFill>
                  <a:srgbClr val="000000"/>
                </a:solidFill>
                <a:latin typeface="メイリオ" panose="020B0604030504040204" pitchFamily="50" charset="-128"/>
                <a:ea typeface="メイリオ" panose="020B0604030504040204" pitchFamily="50" charset="-128"/>
              </a:rPr>
              <a:t>SNS</a:t>
            </a:r>
            <a:r>
              <a:rPr lang="ja-JP" altLang="en-US" sz="1100" b="1" dirty="0">
                <a:solidFill>
                  <a:srgbClr val="000000"/>
                </a:solidFill>
                <a:latin typeface="メイリオ" panose="020B0604030504040204" pitchFamily="50" charset="-128"/>
                <a:ea typeface="メイリオ" panose="020B0604030504040204" pitchFamily="50" charset="-128"/>
              </a:rPr>
              <a:t>などネット上に存在する店舗情報は全てが正しいとは限らず、店舗名などの表記も統一されていません</a:t>
            </a:r>
            <a:r>
              <a:rPr lang="ja-JP" altLang="en-US" sz="1100" b="1" dirty="0" smtClean="0">
                <a:solidFill>
                  <a:srgbClr val="000000"/>
                </a:solidFill>
                <a:latin typeface="メイリオ" panose="020B0604030504040204" pitchFamily="50" charset="-128"/>
                <a:ea typeface="メイリオ" panose="020B0604030504040204" pitchFamily="50" charset="-128"/>
              </a:rPr>
              <a:t>。</a:t>
            </a:r>
            <a:endParaRPr lang="en-US" altLang="ja-JP" sz="1100" b="1" dirty="0" smtClean="0">
              <a:solidFill>
                <a:srgbClr val="000000"/>
              </a:solidFill>
              <a:latin typeface="メイリオ" panose="020B0604030504040204" pitchFamily="50" charset="-128"/>
              <a:ea typeface="メイリオ" panose="020B0604030504040204" pitchFamily="50" charset="-128"/>
            </a:endParaRPr>
          </a:p>
          <a:p>
            <a:r>
              <a:rPr lang="en-US" altLang="ja-JP" sz="1100" b="1" dirty="0" smtClean="0">
                <a:solidFill>
                  <a:srgbClr val="000000"/>
                </a:solidFill>
                <a:latin typeface="メイリオ" panose="020B0604030504040204" pitchFamily="50" charset="-128"/>
                <a:ea typeface="メイリオ" panose="020B0604030504040204" pitchFamily="50" charset="-128"/>
              </a:rPr>
              <a:t>BM</a:t>
            </a:r>
            <a:r>
              <a:rPr lang="en-US" altLang="ja-JP" sz="1100" b="1" dirty="0">
                <a:solidFill>
                  <a:srgbClr val="000000"/>
                </a:solidFill>
                <a:latin typeface="メイリオ" panose="020B0604030504040204" pitchFamily="50" charset="-128"/>
                <a:ea typeface="メイリオ" panose="020B0604030504040204" pitchFamily="50" charset="-128"/>
              </a:rPr>
              <a:t>E</a:t>
            </a:r>
            <a:r>
              <a:rPr lang="ja-JP" altLang="en-US" sz="1100" b="1" dirty="0" smtClean="0">
                <a:solidFill>
                  <a:srgbClr val="000000"/>
                </a:solidFill>
                <a:latin typeface="メイリオ" panose="020B0604030504040204" pitchFamily="50" charset="-128"/>
                <a:ea typeface="メイリオ" panose="020B0604030504040204" pitchFamily="50" charset="-128"/>
              </a:rPr>
              <a:t>は</a:t>
            </a:r>
            <a:r>
              <a:rPr lang="ja-JP" altLang="en-US" sz="1100" b="1" dirty="0">
                <a:solidFill>
                  <a:srgbClr val="000000"/>
                </a:solidFill>
                <a:latin typeface="メイリオ" panose="020B0604030504040204" pitchFamily="50" charset="-128"/>
                <a:ea typeface="メイリオ" panose="020B0604030504040204" pitchFamily="50" charset="-128"/>
              </a:rPr>
              <a:t>独自の技術によって店舗情報を一元管理し、ネット上の店舗情報を統一することに成功しました</a:t>
            </a:r>
            <a:r>
              <a:rPr lang="ja-JP" altLang="en-US" sz="1100" b="1" dirty="0" smtClean="0">
                <a:solidFill>
                  <a:srgbClr val="000000"/>
                </a:solidFill>
                <a:latin typeface="メイリオ" panose="020B0604030504040204" pitchFamily="50" charset="-128"/>
                <a:ea typeface="メイリオ" panose="020B0604030504040204" pitchFamily="50" charset="-128"/>
              </a:rPr>
              <a:t>。</a:t>
            </a:r>
            <a:endParaRPr lang="en-US" altLang="ja-JP" sz="1100" b="1" dirty="0" smtClean="0">
              <a:solidFill>
                <a:srgbClr val="000000"/>
              </a:solidFill>
              <a:latin typeface="メイリオ" panose="020B0604030504040204" pitchFamily="50" charset="-128"/>
              <a:ea typeface="メイリオ" panose="020B0604030504040204" pitchFamily="50" charset="-128"/>
            </a:endParaRPr>
          </a:p>
          <a:p>
            <a:r>
              <a:rPr lang="ja-JP" altLang="en-US" sz="1100" b="1" dirty="0" smtClean="0">
                <a:solidFill>
                  <a:srgbClr val="000000"/>
                </a:solidFill>
                <a:latin typeface="メイリオ" panose="020B0604030504040204" pitchFamily="50" charset="-128"/>
                <a:ea typeface="メイリオ" panose="020B0604030504040204" pitchFamily="50" charset="-128"/>
              </a:rPr>
              <a:t>統一</a:t>
            </a:r>
            <a:r>
              <a:rPr lang="ja-JP" altLang="en-US" sz="1100" b="1" dirty="0">
                <a:solidFill>
                  <a:srgbClr val="000000"/>
                </a:solidFill>
                <a:latin typeface="メイリオ" panose="020B0604030504040204" pitchFamily="50" charset="-128"/>
                <a:ea typeface="メイリオ" panose="020B0604030504040204" pitchFamily="50" charset="-128"/>
              </a:rPr>
              <a:t>された正しい店舗情報を</a:t>
            </a:r>
            <a:r>
              <a:rPr lang="en-US" altLang="ja-JP" sz="1100" b="1" dirty="0">
                <a:solidFill>
                  <a:srgbClr val="000000"/>
                </a:solidFill>
                <a:latin typeface="メイリオ" panose="020B0604030504040204" pitchFamily="50" charset="-128"/>
                <a:ea typeface="メイリオ" panose="020B0604030504040204" pitchFamily="50" charset="-128"/>
              </a:rPr>
              <a:t>Google</a:t>
            </a:r>
            <a:r>
              <a:rPr lang="ja-JP" altLang="en-US" sz="1100" b="1" dirty="0">
                <a:solidFill>
                  <a:srgbClr val="000000"/>
                </a:solidFill>
                <a:latin typeface="メイリオ" panose="020B0604030504040204" pitchFamily="50" charset="-128"/>
                <a:ea typeface="メイリオ" panose="020B0604030504040204" pitchFamily="50" charset="-128"/>
              </a:rPr>
              <a:t>マップはそれを信頼できる情報だと認識し、検索ランキングも上位表示されるようになります</a:t>
            </a:r>
            <a:r>
              <a:rPr lang="ja-JP" altLang="en-US" sz="1100" b="1" dirty="0" smtClean="0">
                <a:solidFill>
                  <a:srgbClr val="000000"/>
                </a:solidFill>
                <a:latin typeface="メイリオ" panose="020B0604030504040204" pitchFamily="50" charset="-128"/>
                <a:ea typeface="メイリオ" panose="020B0604030504040204" pitchFamily="50" charset="-128"/>
              </a:rPr>
              <a:t>。</a:t>
            </a:r>
            <a:endParaRPr lang="en-US" altLang="ja-JP" sz="1100" b="1" dirty="0" smtClean="0">
              <a:solidFill>
                <a:srgbClr val="000000"/>
              </a:solidFill>
              <a:latin typeface="メイリオ" panose="020B0604030504040204" pitchFamily="50" charset="-128"/>
              <a:ea typeface="メイリオ" panose="020B0604030504040204" pitchFamily="50" charset="-128"/>
            </a:endParaRPr>
          </a:p>
        </p:txBody>
      </p:sp>
      <p:sp>
        <p:nvSpPr>
          <p:cNvPr id="13" name="角丸四角形吹き出し 12"/>
          <p:cNvSpPr/>
          <p:nvPr/>
        </p:nvSpPr>
        <p:spPr>
          <a:xfrm>
            <a:off x="6301680" y="2719496"/>
            <a:ext cx="914400" cy="612648"/>
          </a:xfrm>
          <a:prstGeom prst="wedgeRoundRectCallout">
            <a:avLst>
              <a:gd name="adj1" fmla="val -18813"/>
              <a:gd name="adj2" fmla="val 80591"/>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16" name="正方形/長方形 15"/>
          <p:cNvSpPr/>
          <p:nvPr/>
        </p:nvSpPr>
        <p:spPr>
          <a:xfrm>
            <a:off x="6250004" y="2719496"/>
            <a:ext cx="1047082" cy="577081"/>
          </a:xfrm>
          <a:prstGeom prst="rect">
            <a:avLst/>
          </a:prstGeom>
        </p:spPr>
        <p:txBody>
          <a:bodyPr wrap="none">
            <a:spAutoFit/>
          </a:bodyPr>
          <a:lstStyle/>
          <a:p>
            <a:r>
              <a:rPr lang="en-US" altLang="ja-JP" sz="1050" dirty="0"/>
              <a:t>POS</a:t>
            </a:r>
            <a:r>
              <a:rPr lang="ja-JP" altLang="en-US" sz="1050" dirty="0"/>
              <a:t>データ</a:t>
            </a:r>
            <a:r>
              <a:rPr lang="ja-JP" altLang="en-US" sz="1050" dirty="0" smtClean="0"/>
              <a:t>から</a:t>
            </a:r>
            <a:endParaRPr lang="en-US" altLang="ja-JP" sz="1050" dirty="0" smtClean="0"/>
          </a:p>
          <a:p>
            <a:r>
              <a:rPr lang="en-US" altLang="ja-JP" sz="1050" dirty="0" smtClean="0"/>
              <a:t>Google</a:t>
            </a:r>
            <a:r>
              <a:rPr lang="ja-JP" altLang="en-US" sz="1050" dirty="0"/>
              <a:t>マップ</a:t>
            </a:r>
            <a:r>
              <a:rPr lang="ja-JP" altLang="en-US" sz="1050" dirty="0" smtClean="0"/>
              <a:t>の</a:t>
            </a:r>
            <a:endParaRPr lang="en-US" altLang="ja-JP" sz="1050" dirty="0" smtClean="0"/>
          </a:p>
          <a:p>
            <a:r>
              <a:rPr lang="ja-JP" altLang="en-US" sz="1050" dirty="0" smtClean="0"/>
              <a:t>売上高</a:t>
            </a:r>
            <a:r>
              <a:rPr lang="ja-JP" altLang="en-US" sz="1050" dirty="0"/>
              <a:t>を算出</a:t>
            </a:r>
          </a:p>
        </p:txBody>
      </p:sp>
      <p:sp>
        <p:nvSpPr>
          <p:cNvPr id="81" name="角丸四角形吹き出し 80"/>
          <p:cNvSpPr/>
          <p:nvPr/>
        </p:nvSpPr>
        <p:spPr>
          <a:xfrm>
            <a:off x="4737720" y="4260405"/>
            <a:ext cx="914400" cy="612648"/>
          </a:xfrm>
          <a:prstGeom prst="wedgeRoundRectCallout">
            <a:avLst>
              <a:gd name="adj1" fmla="val 60985"/>
              <a:gd name="adj2" fmla="val 15764"/>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82" name="正方形/長方形 81"/>
          <p:cNvSpPr/>
          <p:nvPr/>
        </p:nvSpPr>
        <p:spPr>
          <a:xfrm>
            <a:off x="4707853" y="4292079"/>
            <a:ext cx="939681" cy="577081"/>
          </a:xfrm>
          <a:prstGeom prst="rect">
            <a:avLst/>
          </a:prstGeom>
        </p:spPr>
        <p:txBody>
          <a:bodyPr wrap="none">
            <a:spAutoFit/>
          </a:bodyPr>
          <a:lstStyle/>
          <a:p>
            <a:r>
              <a:rPr lang="ja-JP" altLang="en-US" sz="1050" dirty="0"/>
              <a:t>ネット上の</a:t>
            </a:r>
          </a:p>
          <a:p>
            <a:r>
              <a:rPr lang="ja-JP" altLang="en-US" sz="1050" dirty="0"/>
              <a:t>口コミ評価が</a:t>
            </a:r>
          </a:p>
          <a:p>
            <a:r>
              <a:rPr lang="ja-JP" altLang="en-US" sz="1050" dirty="0"/>
              <a:t>確認できます</a:t>
            </a:r>
          </a:p>
        </p:txBody>
      </p:sp>
    </p:spTree>
    <p:extLst>
      <p:ext uri="{BB962C8B-B14F-4D97-AF65-F5344CB8AC3E}">
        <p14:creationId xmlns:p14="http://schemas.microsoft.com/office/powerpoint/2010/main" val="33121996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8</a:t>
            </a:fld>
            <a:endParaRPr kumimoji="1" lang="ja-JP" altLang="en-US" dirty="0"/>
          </a:p>
        </p:txBody>
      </p:sp>
      <p:sp>
        <p:nvSpPr>
          <p:cNvPr id="8" name="正方形/長方形 7"/>
          <p:cNvSpPr/>
          <p:nvPr/>
        </p:nvSpPr>
        <p:spPr>
          <a:xfrm>
            <a:off x="323528" y="620688"/>
            <a:ext cx="8568952" cy="3854901"/>
          </a:xfrm>
          <a:prstGeom prst="rect">
            <a:avLst/>
          </a:prstGeom>
        </p:spPr>
        <p:txBody>
          <a:bodyPr wrap="square">
            <a:spAutoFit/>
          </a:bodyPr>
          <a:lstStyle/>
          <a:p>
            <a:r>
              <a:rPr lang="ja-JP" altLang="en-US" sz="1200" b="1" u="sng" dirty="0" smtClean="0">
                <a:solidFill>
                  <a:srgbClr val="000000"/>
                </a:solidFill>
                <a:ea typeface="メイリオ" panose="020B0604030504040204" pitchFamily="50" charset="-128"/>
              </a:rPr>
              <a:t>賃貸料金適正化</a:t>
            </a:r>
            <a:endParaRPr lang="en-US" altLang="ja-JP" sz="1200" b="1" u="sng" dirty="0" smtClean="0">
              <a:solidFill>
                <a:srgbClr val="000000"/>
              </a:solidFill>
              <a:ea typeface="メイリオ" panose="020B0604030504040204" pitchFamily="50" charset="-128"/>
            </a:endParaRPr>
          </a:p>
          <a:p>
            <a:endParaRPr lang="en-US" altLang="ja-JP" sz="1200" u="sng" dirty="0" smtClean="0">
              <a:solidFill>
                <a:srgbClr val="000000"/>
              </a:solidFill>
              <a:ea typeface="メイリオ" panose="020B0604030504040204" pitchFamily="50" charset="-128"/>
            </a:endParaRPr>
          </a:p>
          <a:p>
            <a:r>
              <a:rPr lang="ja-JP" altLang="en-US" sz="1050" dirty="0" smtClean="0">
                <a:solidFill>
                  <a:srgbClr val="000000"/>
                </a:solidFill>
                <a:ea typeface="メイリオ" panose="020B0604030504040204" pitchFamily="50" charset="-128"/>
              </a:rPr>
              <a:t>オーナー様が抱える一番の悩みとして挙げられるのが家賃です。</a:t>
            </a:r>
            <a:endParaRPr lang="en-US" altLang="ja-JP" sz="1050" dirty="0" smtClean="0">
              <a:solidFill>
                <a:srgbClr val="000000"/>
              </a:solidFill>
              <a:ea typeface="メイリオ" panose="020B0604030504040204" pitchFamily="50" charset="-128"/>
            </a:endParaRPr>
          </a:p>
          <a:p>
            <a:r>
              <a:rPr lang="ja-JP" altLang="en-US" sz="1050" dirty="0">
                <a:solidFill>
                  <a:srgbClr val="000000"/>
                </a:solidFill>
                <a:ea typeface="メイリオ" panose="020B0604030504040204" pitchFamily="50" charset="-128"/>
              </a:rPr>
              <a:t>家賃</a:t>
            </a:r>
            <a:r>
              <a:rPr lang="ja-JP" altLang="en-US" sz="1050" dirty="0" smtClean="0">
                <a:solidFill>
                  <a:srgbClr val="000000"/>
                </a:solidFill>
                <a:ea typeface="メイリオ" panose="020B0604030504040204" pitchFamily="50" charset="-128"/>
              </a:rPr>
              <a:t>はどのような状況でも必ずご請求されます。</a:t>
            </a:r>
            <a:endParaRPr lang="en-US" altLang="ja-JP" sz="1050" dirty="0" smtClean="0">
              <a:solidFill>
                <a:srgbClr val="000000"/>
              </a:solidFill>
              <a:ea typeface="メイリオ" panose="020B0604030504040204" pitchFamily="50" charset="-128"/>
            </a:endParaRPr>
          </a:p>
          <a:p>
            <a:r>
              <a:rPr lang="ja-JP" altLang="en-US" sz="1050" dirty="0" smtClean="0">
                <a:solidFill>
                  <a:srgbClr val="000000"/>
                </a:solidFill>
                <a:ea typeface="メイリオ" panose="020B0604030504040204" pitchFamily="50" charset="-128"/>
              </a:rPr>
              <a:t>できる</a:t>
            </a:r>
            <a:r>
              <a:rPr lang="ja-JP" altLang="en-US" sz="1050" dirty="0">
                <a:solidFill>
                  <a:srgbClr val="000000"/>
                </a:solidFill>
                <a:ea typeface="メイリオ" panose="020B0604030504040204" pitchFamily="50" charset="-128"/>
              </a:rPr>
              <a:t>事</a:t>
            </a:r>
            <a:r>
              <a:rPr lang="ja-JP" altLang="en-US" sz="1050" dirty="0" smtClean="0">
                <a:solidFill>
                  <a:srgbClr val="000000"/>
                </a:solidFill>
                <a:ea typeface="メイリオ" panose="020B0604030504040204" pitchFamily="50" charset="-128"/>
              </a:rPr>
              <a:t>なら下げたいが、オーナーとの仲が悪くならないか？出て行けと言われないか？などご心配も多いかと思います。</a:t>
            </a:r>
            <a:endParaRPr lang="en-US" altLang="ja-JP" sz="1050" dirty="0" smtClean="0">
              <a:solidFill>
                <a:srgbClr val="000000"/>
              </a:solidFill>
              <a:ea typeface="メイリオ" panose="020B0604030504040204" pitchFamily="50" charset="-128"/>
            </a:endParaRPr>
          </a:p>
          <a:p>
            <a:r>
              <a:rPr lang="ja-JP" altLang="en-US" sz="1050" dirty="0" smtClean="0">
                <a:solidFill>
                  <a:srgbClr val="000000"/>
                </a:solidFill>
                <a:ea typeface="メイリオ" panose="020B0604030504040204" pitchFamily="50" charset="-128"/>
              </a:rPr>
              <a:t>ご安心ください、私たちプロがそのお悩みを解決させていただきます。</a:t>
            </a:r>
            <a:endParaRPr lang="en-US" altLang="ja-JP" sz="1050" dirty="0" smtClean="0">
              <a:solidFill>
                <a:srgbClr val="000000"/>
              </a:solidFill>
              <a:ea typeface="メイリオ" panose="020B0604030504040204" pitchFamily="50" charset="-128"/>
            </a:endParaRPr>
          </a:p>
          <a:p>
            <a:endParaRPr lang="en-US" altLang="ja-JP" sz="1050" dirty="0" smtClean="0">
              <a:solidFill>
                <a:srgbClr val="000000"/>
              </a:solidFill>
              <a:ea typeface="メイリオ" panose="020B0604030504040204" pitchFamily="50" charset="-128"/>
            </a:endParaRPr>
          </a:p>
          <a:p>
            <a:r>
              <a:rPr lang="en-US" altLang="ja-JP" sz="1100" dirty="0" smtClean="0">
                <a:solidFill>
                  <a:srgbClr val="000000"/>
                </a:solidFill>
                <a:ea typeface="メイリオ" panose="020B0604030504040204" pitchFamily="50" charset="-128"/>
              </a:rPr>
              <a:t>【</a:t>
            </a:r>
            <a:r>
              <a:rPr lang="ja-JP" altLang="en-US" sz="1100" dirty="0" smtClean="0">
                <a:solidFill>
                  <a:srgbClr val="000000"/>
                </a:solidFill>
                <a:ea typeface="メイリオ" panose="020B0604030504040204" pitchFamily="50" charset="-128"/>
              </a:rPr>
              <a:t>我々に任せるメリット</a:t>
            </a:r>
            <a:r>
              <a:rPr lang="en-US" altLang="ja-JP" sz="1100" dirty="0" smtClean="0">
                <a:solidFill>
                  <a:srgbClr val="000000"/>
                </a:solidFill>
                <a:ea typeface="メイリオ" panose="020B0604030504040204" pitchFamily="50" charset="-128"/>
              </a:rPr>
              <a:t>】</a:t>
            </a:r>
          </a:p>
          <a:p>
            <a:endParaRPr lang="en-US" altLang="ja-JP" sz="1050" dirty="0" smtClean="0">
              <a:solidFill>
                <a:srgbClr val="000000"/>
              </a:solidFill>
              <a:ea typeface="メイリオ" panose="020B0604030504040204" pitchFamily="50" charset="-128"/>
            </a:endParaRPr>
          </a:p>
          <a:p>
            <a:r>
              <a:rPr lang="ja-JP" altLang="en-US" sz="1050" dirty="0">
                <a:solidFill>
                  <a:srgbClr val="000000"/>
                </a:solidFill>
                <a:ea typeface="メイリオ" panose="020B0604030504040204" pitchFamily="50" charset="-128"/>
              </a:rPr>
              <a:t>①</a:t>
            </a:r>
            <a:r>
              <a:rPr lang="ja-JP" altLang="en-US" sz="1050" dirty="0" smtClean="0">
                <a:solidFill>
                  <a:srgbClr val="000000"/>
                </a:solidFill>
                <a:ea typeface="メイリオ" panose="020B0604030504040204" pitchFamily="50" charset="-128"/>
              </a:rPr>
              <a:t>完全成果</a:t>
            </a:r>
            <a:r>
              <a:rPr lang="ja-JP" altLang="en-US" sz="1050" dirty="0">
                <a:solidFill>
                  <a:srgbClr val="000000"/>
                </a:solidFill>
                <a:ea typeface="メイリオ" panose="020B0604030504040204" pitchFamily="50" charset="-128"/>
              </a:rPr>
              <a:t>報酬</a:t>
            </a:r>
            <a:endParaRPr lang="en-US" altLang="ja-JP" sz="1050" dirty="0" smtClean="0">
              <a:solidFill>
                <a:srgbClr val="000000"/>
              </a:solidFill>
              <a:ea typeface="メイリオ" panose="020B0604030504040204" pitchFamily="50" charset="-128"/>
            </a:endParaRPr>
          </a:p>
          <a:p>
            <a:r>
              <a:rPr lang="ja-JP" altLang="en-US" sz="1050" dirty="0">
                <a:solidFill>
                  <a:srgbClr val="000000"/>
                </a:solidFill>
                <a:ea typeface="メイリオ" panose="020B0604030504040204" pitchFamily="50" charset="-128"/>
              </a:rPr>
              <a:t>手付金も相談料もございません。完全成果報酬制でサービスを提供しておりますので、まずはご相談ください。</a:t>
            </a:r>
          </a:p>
          <a:p>
            <a:r>
              <a:rPr lang="ja-JP" altLang="en-US" sz="1050" dirty="0">
                <a:solidFill>
                  <a:srgbClr val="000000"/>
                </a:solidFill>
                <a:ea typeface="メイリオ" panose="020B0604030504040204" pitchFamily="50" charset="-128"/>
              </a:rPr>
              <a:t>仮に成果が出なかった場合においても、費用は一切発生致しません。</a:t>
            </a:r>
          </a:p>
          <a:p>
            <a:r>
              <a:rPr lang="ja-JP" altLang="en-US" sz="1050" dirty="0">
                <a:solidFill>
                  <a:srgbClr val="000000"/>
                </a:solidFill>
                <a:ea typeface="メイリオ" panose="020B0604030504040204" pitchFamily="50" charset="-128"/>
              </a:rPr>
              <a:t>損となるタイミングのないままに成果を出し、お客様の満足を得られる自信があります。</a:t>
            </a:r>
          </a:p>
          <a:p>
            <a:endParaRPr lang="ja-JP" altLang="en-US" sz="1050" dirty="0">
              <a:solidFill>
                <a:srgbClr val="000000"/>
              </a:solidFill>
              <a:ea typeface="メイリオ" panose="020B0604030504040204" pitchFamily="50" charset="-128"/>
            </a:endParaRPr>
          </a:p>
          <a:p>
            <a:r>
              <a:rPr lang="ja-JP" altLang="en-US" sz="1050" dirty="0" smtClean="0">
                <a:solidFill>
                  <a:srgbClr val="000000"/>
                </a:solidFill>
                <a:ea typeface="メイリオ" panose="020B0604030504040204" pitchFamily="50" charset="-128"/>
              </a:rPr>
              <a:t>②結果</a:t>
            </a:r>
            <a:r>
              <a:rPr lang="ja-JP" altLang="en-US" sz="1050" dirty="0">
                <a:solidFill>
                  <a:srgbClr val="000000"/>
                </a:solidFill>
                <a:ea typeface="メイリオ" panose="020B0604030504040204" pitchFamily="50" charset="-128"/>
              </a:rPr>
              <a:t>が違います</a:t>
            </a:r>
          </a:p>
          <a:p>
            <a:r>
              <a:rPr lang="ja-JP" altLang="en-US" sz="1050" dirty="0">
                <a:solidFill>
                  <a:srgbClr val="000000"/>
                </a:solidFill>
                <a:ea typeface="メイリオ" panose="020B0604030504040204" pitchFamily="50" charset="-128"/>
              </a:rPr>
              <a:t>弊社の保有する専門家ネットワークによる専門力、数多の実績を経て蓄積してきた情報力、精鋭を集めたスタッフによる実践力</a:t>
            </a:r>
          </a:p>
          <a:p>
            <a:r>
              <a:rPr lang="ja-JP" altLang="en-US" sz="1050" dirty="0">
                <a:solidFill>
                  <a:srgbClr val="000000"/>
                </a:solidFill>
                <a:ea typeface="メイリオ" panose="020B0604030504040204" pitchFamily="50" charset="-128"/>
              </a:rPr>
              <a:t>これらのリソースにより、圧倒的な確度で成果を出し、お客様の満足を得られる自信があります。</a:t>
            </a:r>
          </a:p>
          <a:p>
            <a:endParaRPr lang="ja-JP" altLang="en-US" sz="1050" dirty="0">
              <a:solidFill>
                <a:srgbClr val="000000"/>
              </a:solidFill>
              <a:ea typeface="メイリオ" panose="020B0604030504040204" pitchFamily="50" charset="-128"/>
            </a:endParaRPr>
          </a:p>
          <a:p>
            <a:r>
              <a:rPr lang="ja-JP" altLang="en-US" sz="1050" dirty="0" smtClean="0">
                <a:solidFill>
                  <a:srgbClr val="000000"/>
                </a:solidFill>
                <a:ea typeface="メイリオ" panose="020B0604030504040204" pitchFamily="50" charset="-128"/>
              </a:rPr>
              <a:t>③手間</a:t>
            </a:r>
            <a:r>
              <a:rPr lang="ja-JP" altLang="en-US" sz="1050" dirty="0">
                <a:solidFill>
                  <a:srgbClr val="000000"/>
                </a:solidFill>
                <a:ea typeface="メイリオ" panose="020B0604030504040204" pitchFamily="50" charset="-128"/>
              </a:rPr>
              <a:t>をかけさせません</a:t>
            </a:r>
          </a:p>
          <a:p>
            <a:r>
              <a:rPr lang="ja-JP" altLang="en-US" sz="1050" dirty="0">
                <a:solidFill>
                  <a:srgbClr val="000000"/>
                </a:solidFill>
                <a:ea typeface="メイリオ" panose="020B0604030504040204" pitchFamily="50" charset="-128"/>
              </a:rPr>
              <a:t>弊社の「コスト適正化」メニューは、ただ単にアドバイスをしたり業務を代行するだけのサービスではありません。</a:t>
            </a:r>
          </a:p>
          <a:p>
            <a:r>
              <a:rPr lang="ja-JP" altLang="en-US" sz="1050" dirty="0">
                <a:solidFill>
                  <a:srgbClr val="000000"/>
                </a:solidFill>
                <a:ea typeface="メイリオ" panose="020B0604030504040204" pitchFamily="50" charset="-128"/>
              </a:rPr>
              <a:t>常にあらゆるコストを意識しながら成果を数字で解析してきた弊社だからできる、分かりやすい成果に至るまでのフルサポートを、プロジェクトとしてご提案しております。</a:t>
            </a:r>
          </a:p>
          <a:p>
            <a:r>
              <a:rPr lang="ja-JP" altLang="en-US" sz="1050" dirty="0">
                <a:solidFill>
                  <a:srgbClr val="000000"/>
                </a:solidFill>
                <a:ea typeface="メイリオ" panose="020B0604030504040204" pitchFamily="50" charset="-128"/>
              </a:rPr>
              <a:t>極限までお手間をも削減したままにコストに関する成果を出し、お客様の満足を得られる自信があります。</a:t>
            </a:r>
            <a:endParaRPr lang="en-US" altLang="ja-JP" sz="1050" dirty="0" smtClean="0">
              <a:solidFill>
                <a:srgbClr val="000000"/>
              </a:solidFill>
              <a:ea typeface="メイリオ" panose="020B0604030504040204" pitchFamily="50" charset="-128"/>
            </a:endParaRPr>
          </a:p>
        </p:txBody>
      </p:sp>
      <p:sp>
        <p:nvSpPr>
          <p:cNvPr id="7" name="正方形/長方形 6"/>
          <p:cNvSpPr/>
          <p:nvPr/>
        </p:nvSpPr>
        <p:spPr>
          <a:xfrm>
            <a:off x="107504" y="160631"/>
            <a:ext cx="2723823" cy="369332"/>
          </a:xfrm>
          <a:prstGeom prst="rect">
            <a:avLst/>
          </a:prstGeom>
        </p:spPr>
        <p:txBody>
          <a:bodyPr wrap="none">
            <a:spAutoFit/>
          </a:bodyPr>
          <a:lstStyle/>
          <a:p>
            <a:r>
              <a:rPr lang="ja-JP" altLang="en-US" b="1" dirty="0" smtClean="0">
                <a:solidFill>
                  <a:schemeClr val="accent2"/>
                </a:solidFill>
                <a:latin typeface="メイリオ" panose="020B0604030504040204" pitchFamily="50" charset="-128"/>
                <a:ea typeface="メイリオ" panose="020B0604030504040204" pitchFamily="50" charset="-128"/>
              </a:rPr>
              <a:t>集客・コスト削減事業②</a:t>
            </a:r>
            <a:endParaRPr lang="ja-JP" altLang="en-US" dirty="0">
              <a:solidFill>
                <a:schemeClr val="accent2"/>
              </a:solidFill>
            </a:endParaRPr>
          </a:p>
        </p:txBody>
      </p:sp>
      <p:sp>
        <p:nvSpPr>
          <p:cNvPr id="10" name="正方形/長方形 9"/>
          <p:cNvSpPr/>
          <p:nvPr/>
        </p:nvSpPr>
        <p:spPr>
          <a:xfrm>
            <a:off x="303707" y="4633682"/>
            <a:ext cx="2108053" cy="276999"/>
          </a:xfrm>
          <a:prstGeom prst="rect">
            <a:avLst/>
          </a:prstGeom>
        </p:spPr>
        <p:txBody>
          <a:bodyPr wrap="square">
            <a:spAutoFit/>
          </a:bodyPr>
          <a:lstStyle/>
          <a:p>
            <a:r>
              <a:rPr lang="ja-JP" altLang="en-US" sz="1200" b="1" u="sng" dirty="0" smtClean="0">
                <a:solidFill>
                  <a:srgbClr val="000000"/>
                </a:solidFill>
                <a:latin typeface="メイリオ" panose="020B0604030504040204" pitchFamily="50" charset="-128"/>
                <a:ea typeface="メイリオ" panose="020B0604030504040204" pitchFamily="50" charset="-128"/>
              </a:rPr>
              <a:t>ハルエネ新電力</a:t>
            </a:r>
            <a:endParaRPr lang="en-US" altLang="ja-JP" sz="1200" b="1" u="sng" dirty="0" smtClean="0">
              <a:solidFill>
                <a:srgbClr val="000000"/>
              </a:solidFill>
              <a:latin typeface="メイリオ" panose="020B0604030504040204" pitchFamily="50" charset="-128"/>
              <a:ea typeface="メイリオ" panose="020B0604030504040204" pitchFamily="50" charset="-128"/>
            </a:endParaRPr>
          </a:p>
        </p:txBody>
      </p:sp>
      <p:sp>
        <p:nvSpPr>
          <p:cNvPr id="11" name="正方形/長方形 10"/>
          <p:cNvSpPr/>
          <p:nvPr/>
        </p:nvSpPr>
        <p:spPr>
          <a:xfrm>
            <a:off x="321010" y="4972236"/>
            <a:ext cx="7673896" cy="938719"/>
          </a:xfrm>
          <a:prstGeom prst="rect">
            <a:avLst/>
          </a:prstGeom>
        </p:spPr>
        <p:txBody>
          <a:bodyPr wrap="none">
            <a:spAutoFit/>
          </a:bodyPr>
          <a:lstStyle/>
          <a:p>
            <a:r>
              <a:rPr lang="ja-JP" altLang="en-US" sz="1100" dirty="0" smtClean="0"/>
              <a:t>弊社では店舗</a:t>
            </a:r>
            <a:r>
              <a:rPr lang="ja-JP" altLang="en-US" sz="1100" dirty="0"/>
              <a:t>や業務用の電気料金 </a:t>
            </a:r>
            <a:r>
              <a:rPr lang="ja-JP" altLang="en-US" sz="1100" dirty="0" smtClean="0"/>
              <a:t>を大幅にコスト削減できるよう、出来る限りの条件でお客様へご提案をさせていただきます。</a:t>
            </a:r>
            <a:endParaRPr lang="en-US" altLang="ja-JP" sz="1100" dirty="0" smtClean="0"/>
          </a:p>
          <a:p>
            <a:r>
              <a:rPr lang="ja-JP" altLang="en-US" sz="1100" dirty="0"/>
              <a:t>営業</a:t>
            </a:r>
            <a:r>
              <a:rPr lang="ja-JP" altLang="en-US" sz="1100" dirty="0" smtClean="0"/>
              <a:t>をしているうえで必ずかかってくる電気代！</a:t>
            </a:r>
            <a:endParaRPr lang="en-US" altLang="ja-JP" sz="1100" dirty="0" smtClean="0"/>
          </a:p>
          <a:p>
            <a:r>
              <a:rPr lang="ja-JP" altLang="en-US" sz="1100" dirty="0" smtClean="0"/>
              <a:t>右肩</a:t>
            </a:r>
            <a:r>
              <a:rPr lang="ja-JP" altLang="en-US" sz="1100" dirty="0"/>
              <a:t>上がりで供給数を増やしている</a:t>
            </a:r>
            <a:r>
              <a:rPr lang="ja-JP" altLang="en-US" sz="1100" dirty="0" smtClean="0"/>
              <a:t>ハルエネ新電力に変更することによりコスト削減が可能です。</a:t>
            </a:r>
            <a:endParaRPr lang="en-US" altLang="ja-JP" sz="1100" dirty="0" smtClean="0"/>
          </a:p>
          <a:p>
            <a:r>
              <a:rPr lang="ja-JP" altLang="en-US" sz="1100" dirty="0" smtClean="0"/>
              <a:t>状況により、現在ご利用中の電気会社の解約金等もご負担させていただくことも可能になります。</a:t>
            </a:r>
            <a:endParaRPr lang="en-US" altLang="ja-JP" sz="1100" dirty="0" smtClean="0"/>
          </a:p>
          <a:p>
            <a:r>
              <a:rPr lang="ja-JP" altLang="en-US" sz="1100" dirty="0" smtClean="0"/>
              <a:t>毎月かかるものだからこそ、しっかりと見直してみましょう。</a:t>
            </a:r>
            <a:endParaRPr lang="en-US" altLang="ja-JP" sz="1100" dirty="0" smtClean="0"/>
          </a:p>
        </p:txBody>
      </p:sp>
    </p:spTree>
    <p:extLst>
      <p:ext uri="{BB962C8B-B14F-4D97-AF65-F5344CB8AC3E}">
        <p14:creationId xmlns:p14="http://schemas.microsoft.com/office/powerpoint/2010/main" val="4108590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kumimoji="1"/>
        </a:defPPr>
      </a:lstStyle>
      <a:style>
        <a:lnRef idx="2">
          <a:schemeClr val="accent6"/>
        </a:lnRef>
        <a:fillRef idx="1">
          <a:schemeClr val="lt1"/>
        </a:fillRef>
        <a:effectRef idx="0">
          <a:schemeClr val="accent6"/>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2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0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1809</TotalTime>
  <Words>2574</Words>
  <Application>Microsoft Office PowerPoint</Application>
  <PresentationFormat>画面に合わせる (4:3)</PresentationFormat>
  <Paragraphs>241</Paragraphs>
  <Slides>10</Slides>
  <Notes>8</Notes>
  <HiddenSlides>0</HiddenSlides>
  <MMClips>0</MMClips>
  <ScaleCrop>false</ScaleCrop>
  <HeadingPairs>
    <vt:vector size="8" baseType="variant">
      <vt:variant>
        <vt:lpstr>使用されているフォント</vt:lpstr>
      </vt:variant>
      <vt:variant>
        <vt:i4>10</vt:i4>
      </vt:variant>
      <vt:variant>
        <vt:lpstr>テーマ</vt:lpstr>
      </vt:variant>
      <vt:variant>
        <vt:i4>11</vt:i4>
      </vt:variant>
      <vt:variant>
        <vt:lpstr>埋め込まれた OLE サーバー</vt:lpstr>
      </vt:variant>
      <vt:variant>
        <vt:i4>1</vt:i4>
      </vt:variant>
      <vt:variant>
        <vt:lpstr>スライド タイトル</vt:lpstr>
      </vt:variant>
      <vt:variant>
        <vt:i4>10</vt:i4>
      </vt:variant>
    </vt:vector>
  </HeadingPairs>
  <TitlesOfParts>
    <vt:vector size="32" baseType="lpstr">
      <vt:lpstr>ＤＦＧ極太明朝体</vt:lpstr>
      <vt:lpstr>ＤＦＧ平成ゴシック体W5</vt:lpstr>
      <vt:lpstr>HGP創英角ｺﾞｼｯｸUB</vt:lpstr>
      <vt:lpstr>Meiryo UI</vt:lpstr>
      <vt:lpstr>ＭＳ Ｐゴシック</vt:lpstr>
      <vt:lpstr>メイリオ</vt:lpstr>
      <vt:lpstr>Arial</vt:lpstr>
      <vt:lpstr>Calibri</vt:lpstr>
      <vt:lpstr>Calibri Light</vt:lpstr>
      <vt:lpstr>Tahoma</vt:lpstr>
      <vt:lpstr>Office ​​テーマ</vt:lpstr>
      <vt:lpstr>7_デザインの設定</vt:lpstr>
      <vt:lpstr>6_デザインの設定</vt:lpstr>
      <vt:lpstr>5_デザインの設定</vt:lpstr>
      <vt:lpstr>4_デザインの設定</vt:lpstr>
      <vt:lpstr>3_デザインの設定</vt:lpstr>
      <vt:lpstr>2_デザインの設定</vt:lpstr>
      <vt:lpstr>デザインの設定</vt:lpstr>
      <vt:lpstr>20_デザインの設定</vt:lpstr>
      <vt:lpstr>12_デザインの設定</vt:lpstr>
      <vt:lpstr>1_デザインの設定</vt:lpstr>
      <vt:lpstr>Worksheet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katou noriyuki</dc:creator>
  <cp:lastModifiedBy>yukifumi</cp:lastModifiedBy>
  <cp:revision>1191</cp:revision>
  <cp:lastPrinted>2020-04-24T05:48:35Z</cp:lastPrinted>
  <dcterms:created xsi:type="dcterms:W3CDTF">2014-10-22T02:53:00Z</dcterms:created>
  <dcterms:modified xsi:type="dcterms:W3CDTF">2020-04-28T02:34:32Z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1041-10.8.2.6694</vt:lpwstr>
  </property>
</Properties>
</file>