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5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1155520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45093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17536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1405495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719929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746677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653319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1780689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3466000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3662155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3CBAE96-EDC2-4330-A548-931087D2E943}" type="datetimeFigureOut">
              <a:rPr kumimoji="1" lang="ja-JP" altLang="en-US" smtClean="0"/>
              <a:t>2022/1/6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1369406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BAE96-EDC2-4330-A548-931087D2E943}" type="datetimeFigureOut">
              <a:rPr kumimoji="1" lang="ja-JP" altLang="en-US" smtClean="0"/>
              <a:t>2022/1/6</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FAE1D-FBB8-432B-8BC5-794E59FFABB5}" type="slidenum">
              <a:rPr kumimoji="1" lang="ja-JP" altLang="en-US" smtClean="0"/>
              <a:t>‹#›</a:t>
            </a:fld>
            <a:endParaRPr kumimoji="1" lang="ja-JP" altLang="en-US"/>
          </a:p>
        </p:txBody>
      </p:sp>
    </p:spTree>
    <p:extLst>
      <p:ext uri="{BB962C8B-B14F-4D97-AF65-F5344CB8AC3E}">
        <p14:creationId xmlns:p14="http://schemas.microsoft.com/office/powerpoint/2010/main" val="40707362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5" name="直線矢印コネクタ 94">
            <a:extLst>
              <a:ext uri="{FF2B5EF4-FFF2-40B4-BE49-F238E27FC236}">
                <a16:creationId xmlns:a16="http://schemas.microsoft.com/office/drawing/2014/main" id="{0B88EB28-E343-4E91-A68D-109D6E06A7AF}"/>
              </a:ext>
            </a:extLst>
          </p:cNvPr>
          <p:cNvCxnSpPr>
            <a:cxnSpLocks/>
            <a:endCxn id="27" idx="0"/>
          </p:cNvCxnSpPr>
          <p:nvPr/>
        </p:nvCxnSpPr>
        <p:spPr>
          <a:xfrm>
            <a:off x="1661583" y="2840939"/>
            <a:ext cx="2115" cy="19407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四角形: 角を丸くする 24">
            <a:extLst>
              <a:ext uri="{FF2B5EF4-FFF2-40B4-BE49-F238E27FC236}">
                <a16:creationId xmlns:a16="http://schemas.microsoft.com/office/drawing/2014/main" id="{D30D4674-CABA-491B-8F24-9E41C606EA68}"/>
              </a:ext>
            </a:extLst>
          </p:cNvPr>
          <p:cNvSpPr/>
          <p:nvPr/>
        </p:nvSpPr>
        <p:spPr>
          <a:xfrm>
            <a:off x="905933" y="973667"/>
            <a:ext cx="1515534" cy="40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ゴシック" panose="020B0400000000000000" pitchFamily="49" charset="-128"/>
                <a:ea typeface="BIZ UDゴシック" panose="020B0400000000000000" pitchFamily="49" charset="-128"/>
              </a:rPr>
              <a:t>症状がある</a:t>
            </a:r>
          </a:p>
        </p:txBody>
      </p:sp>
      <p:sp>
        <p:nvSpPr>
          <p:cNvPr id="26" name="四角形: 角を丸くする 25">
            <a:extLst>
              <a:ext uri="{FF2B5EF4-FFF2-40B4-BE49-F238E27FC236}">
                <a16:creationId xmlns:a16="http://schemas.microsoft.com/office/drawing/2014/main" id="{24B3F046-8D30-4FA9-A906-A4057B1DB7CC}"/>
              </a:ext>
            </a:extLst>
          </p:cNvPr>
          <p:cNvSpPr/>
          <p:nvPr/>
        </p:nvSpPr>
        <p:spPr>
          <a:xfrm>
            <a:off x="3661840" y="3367559"/>
            <a:ext cx="1515534" cy="406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accent1"/>
                </a:solidFill>
                <a:latin typeface="BIZ UDゴシック" panose="020B0400000000000000" pitchFamily="49" charset="-128"/>
                <a:ea typeface="BIZ UDゴシック" panose="020B0400000000000000" pitchFamily="49" charset="-128"/>
              </a:rPr>
              <a:t>愛知県</a:t>
            </a:r>
            <a:r>
              <a:rPr kumimoji="1" lang="en-US" altLang="ja-JP" sz="1200" dirty="0">
                <a:solidFill>
                  <a:schemeClr val="accent1"/>
                </a:solidFill>
                <a:latin typeface="BIZ UDゴシック" panose="020B0400000000000000" pitchFamily="49" charset="-128"/>
                <a:ea typeface="BIZ UDゴシック" panose="020B0400000000000000" pitchFamily="49" charset="-128"/>
              </a:rPr>
              <a:t>PCR</a:t>
            </a:r>
            <a:r>
              <a:rPr kumimoji="1" lang="ja-JP" altLang="en-US" sz="1200" dirty="0">
                <a:solidFill>
                  <a:schemeClr val="accent1"/>
                </a:solidFill>
                <a:latin typeface="BIZ UDゴシック" panose="020B0400000000000000" pitchFamily="49" charset="-128"/>
                <a:ea typeface="BIZ UDゴシック" panose="020B0400000000000000" pitchFamily="49" charset="-128"/>
              </a:rPr>
              <a:t>等</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pPr algn="ctr"/>
            <a:r>
              <a:rPr kumimoji="1" lang="ja-JP" altLang="en-US" sz="1200" dirty="0">
                <a:solidFill>
                  <a:schemeClr val="accent1"/>
                </a:solidFill>
                <a:latin typeface="BIZ UDゴシック" panose="020B0400000000000000" pitchFamily="49" charset="-128"/>
                <a:ea typeface="BIZ UDゴシック" panose="020B0400000000000000" pitchFamily="49" charset="-128"/>
              </a:rPr>
              <a:t>無料化事業</a:t>
            </a:r>
          </a:p>
        </p:txBody>
      </p:sp>
      <p:sp>
        <p:nvSpPr>
          <p:cNvPr id="27" name="四角形: 角を丸くする 26">
            <a:extLst>
              <a:ext uri="{FF2B5EF4-FFF2-40B4-BE49-F238E27FC236}">
                <a16:creationId xmlns:a16="http://schemas.microsoft.com/office/drawing/2014/main" id="{BF855BA1-F66E-4B1E-9073-F902ADCBA42D}"/>
              </a:ext>
            </a:extLst>
          </p:cNvPr>
          <p:cNvSpPr/>
          <p:nvPr/>
        </p:nvSpPr>
        <p:spPr>
          <a:xfrm>
            <a:off x="905931" y="4781724"/>
            <a:ext cx="1515533" cy="406400"/>
          </a:xfrm>
          <a:prstGeom prst="round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accent1"/>
                </a:solidFill>
                <a:latin typeface="BIZ UDゴシック" panose="020B0400000000000000" pitchFamily="49" charset="-128"/>
                <a:ea typeface="BIZ UDゴシック" panose="020B0400000000000000" pitchFamily="49" charset="-128"/>
              </a:rPr>
              <a:t>自費</a:t>
            </a:r>
            <a:r>
              <a:rPr kumimoji="1" lang="en-US" altLang="ja-JP" dirty="0">
                <a:solidFill>
                  <a:schemeClr val="accent1"/>
                </a:solidFill>
                <a:latin typeface="BIZ UDゴシック" panose="020B0400000000000000" pitchFamily="49" charset="-128"/>
                <a:ea typeface="BIZ UDゴシック" panose="020B0400000000000000" pitchFamily="49" charset="-128"/>
              </a:rPr>
              <a:t>PCR</a:t>
            </a:r>
            <a:r>
              <a:rPr kumimoji="1" lang="ja-JP" altLang="en-US" dirty="0">
                <a:solidFill>
                  <a:schemeClr val="accent1"/>
                </a:solidFill>
                <a:latin typeface="BIZ UDゴシック" panose="020B0400000000000000" pitchFamily="49" charset="-128"/>
                <a:ea typeface="BIZ UDゴシック" panose="020B0400000000000000" pitchFamily="49" charset="-128"/>
              </a:rPr>
              <a:t>検査</a:t>
            </a:r>
          </a:p>
        </p:txBody>
      </p:sp>
      <p:sp>
        <p:nvSpPr>
          <p:cNvPr id="28" name="四角形: 角を丸くする 27">
            <a:extLst>
              <a:ext uri="{FF2B5EF4-FFF2-40B4-BE49-F238E27FC236}">
                <a16:creationId xmlns:a16="http://schemas.microsoft.com/office/drawing/2014/main" id="{F492DF7D-BA41-4F59-9E2C-8AE116C8173C}"/>
              </a:ext>
            </a:extLst>
          </p:cNvPr>
          <p:cNvSpPr/>
          <p:nvPr/>
        </p:nvSpPr>
        <p:spPr>
          <a:xfrm>
            <a:off x="3647016" y="973667"/>
            <a:ext cx="1515534" cy="406400"/>
          </a:xfrm>
          <a:prstGeom prst="round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rgbClr val="FF0000"/>
                </a:solidFill>
                <a:latin typeface="BIZ UDゴシック" panose="020B0400000000000000" pitchFamily="49" charset="-128"/>
                <a:ea typeface="BIZ UDゴシック" panose="020B0400000000000000" pitchFamily="49" charset="-128"/>
              </a:rPr>
              <a:t>発熱外来</a:t>
            </a:r>
          </a:p>
        </p:txBody>
      </p:sp>
      <p:cxnSp>
        <p:nvCxnSpPr>
          <p:cNvPr id="30" name="直線矢印コネクタ 29">
            <a:extLst>
              <a:ext uri="{FF2B5EF4-FFF2-40B4-BE49-F238E27FC236}">
                <a16:creationId xmlns:a16="http://schemas.microsoft.com/office/drawing/2014/main" id="{4477F7CB-8AA3-4E65-B836-EC7AD5C1140D}"/>
              </a:ext>
            </a:extLst>
          </p:cNvPr>
          <p:cNvCxnSpPr>
            <a:cxnSpLocks/>
            <a:stCxn id="25" idx="3"/>
            <a:endCxn id="28" idx="1"/>
          </p:cNvCxnSpPr>
          <p:nvPr/>
        </p:nvCxnSpPr>
        <p:spPr>
          <a:xfrm>
            <a:off x="2421467" y="1176867"/>
            <a:ext cx="1225549" cy="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35" name="直線矢印コネクタ 34">
            <a:extLst>
              <a:ext uri="{FF2B5EF4-FFF2-40B4-BE49-F238E27FC236}">
                <a16:creationId xmlns:a16="http://schemas.microsoft.com/office/drawing/2014/main" id="{09A6A9D2-5296-4D60-BEEA-9FBF1947F63D}"/>
              </a:ext>
            </a:extLst>
          </p:cNvPr>
          <p:cNvCxnSpPr>
            <a:cxnSpLocks/>
            <a:stCxn id="25" idx="2"/>
          </p:cNvCxnSpPr>
          <p:nvPr/>
        </p:nvCxnSpPr>
        <p:spPr>
          <a:xfrm flipH="1">
            <a:off x="1663698" y="1380067"/>
            <a:ext cx="2" cy="11639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1" name="四角形: 角を丸くする 70">
            <a:extLst>
              <a:ext uri="{FF2B5EF4-FFF2-40B4-BE49-F238E27FC236}">
                <a16:creationId xmlns:a16="http://schemas.microsoft.com/office/drawing/2014/main" id="{47D63D77-FDB1-4049-A6F8-B57EA56B9AA1}"/>
              </a:ext>
            </a:extLst>
          </p:cNvPr>
          <p:cNvSpPr/>
          <p:nvPr/>
        </p:nvSpPr>
        <p:spPr>
          <a:xfrm>
            <a:off x="905933" y="393702"/>
            <a:ext cx="1515534" cy="40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ゴシック" panose="020B0400000000000000" pitchFamily="49" charset="-128"/>
                <a:ea typeface="BIZ UDゴシック" panose="020B0400000000000000" pitchFamily="49" charset="-128"/>
              </a:rPr>
              <a:t>濃厚接触者</a:t>
            </a:r>
          </a:p>
        </p:txBody>
      </p:sp>
      <p:cxnSp>
        <p:nvCxnSpPr>
          <p:cNvPr id="76" name="コネクタ: カギ線 75">
            <a:extLst>
              <a:ext uri="{FF2B5EF4-FFF2-40B4-BE49-F238E27FC236}">
                <a16:creationId xmlns:a16="http://schemas.microsoft.com/office/drawing/2014/main" id="{A6D5CD68-26B6-4397-8954-BB7D71157265}"/>
              </a:ext>
            </a:extLst>
          </p:cNvPr>
          <p:cNvCxnSpPr>
            <a:cxnSpLocks/>
            <a:stCxn id="71" idx="3"/>
            <a:endCxn id="28" idx="0"/>
          </p:cNvCxnSpPr>
          <p:nvPr/>
        </p:nvCxnSpPr>
        <p:spPr>
          <a:xfrm>
            <a:off x="2421467" y="596902"/>
            <a:ext cx="1983316" cy="376765"/>
          </a:xfrm>
          <a:prstGeom prst="bentConnector2">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79" name="テキスト ボックス 78">
            <a:extLst>
              <a:ext uri="{FF2B5EF4-FFF2-40B4-BE49-F238E27FC236}">
                <a16:creationId xmlns:a16="http://schemas.microsoft.com/office/drawing/2014/main" id="{6F64FCDA-8D01-4ABB-94B7-26ABEA060F9D}"/>
              </a:ext>
            </a:extLst>
          </p:cNvPr>
          <p:cNvSpPr txBox="1"/>
          <p:nvPr/>
        </p:nvSpPr>
        <p:spPr>
          <a:xfrm>
            <a:off x="3103031" y="461335"/>
            <a:ext cx="620187" cy="261610"/>
          </a:xfrm>
          <a:prstGeom prst="rect">
            <a:avLst/>
          </a:prstGeom>
          <a:solidFill>
            <a:schemeClr val="bg1"/>
          </a:solidFill>
          <a:ln>
            <a:solidFill>
              <a:srgbClr val="FF0000"/>
            </a:solidFill>
          </a:ln>
        </p:spPr>
        <p:txBody>
          <a:bodyPr wrap="square" rtlCol="0">
            <a:spAutoFit/>
          </a:bodyPr>
          <a:lstStyle/>
          <a:p>
            <a:pPr algn="ctr"/>
            <a:r>
              <a:rPr kumimoji="1" lang="ja-JP" altLang="en-US" sz="1100" b="1" dirty="0">
                <a:solidFill>
                  <a:srgbClr val="FF0000"/>
                </a:solidFill>
                <a:latin typeface="BIZ UDゴシック" panose="020B0400000000000000" pitchFamily="49" charset="-128"/>
                <a:ea typeface="BIZ UDゴシック" panose="020B0400000000000000" pitchFamily="49" charset="-128"/>
              </a:rPr>
              <a:t>はい</a:t>
            </a:r>
          </a:p>
        </p:txBody>
      </p:sp>
      <p:sp>
        <p:nvSpPr>
          <p:cNvPr id="83" name="テキスト ボックス 82">
            <a:extLst>
              <a:ext uri="{FF2B5EF4-FFF2-40B4-BE49-F238E27FC236}">
                <a16:creationId xmlns:a16="http://schemas.microsoft.com/office/drawing/2014/main" id="{1721F974-D858-4DA6-BC64-76824DB21D03}"/>
              </a:ext>
            </a:extLst>
          </p:cNvPr>
          <p:cNvSpPr txBox="1"/>
          <p:nvPr/>
        </p:nvSpPr>
        <p:spPr>
          <a:xfrm>
            <a:off x="1353603" y="1755828"/>
            <a:ext cx="620187" cy="261610"/>
          </a:xfrm>
          <a:prstGeom prst="rect">
            <a:avLst/>
          </a:prstGeom>
          <a:solidFill>
            <a:schemeClr val="bg1"/>
          </a:solidFill>
          <a:ln>
            <a:solidFill>
              <a:schemeClr val="tx1"/>
            </a:solidFill>
          </a:ln>
        </p:spPr>
        <p:txBody>
          <a:bodyPr wrap="square" rtlCol="0">
            <a:spAutoFit/>
          </a:bodyPr>
          <a:lstStyle/>
          <a:p>
            <a:pPr algn="ctr"/>
            <a:r>
              <a:rPr kumimoji="1" lang="ja-JP" altLang="en-US" sz="1100" b="1" dirty="0">
                <a:latin typeface="BIZ UDゴシック" panose="020B0400000000000000" pitchFamily="49" charset="-128"/>
                <a:ea typeface="BIZ UDゴシック" panose="020B0400000000000000" pitchFamily="49" charset="-128"/>
              </a:rPr>
              <a:t>いいえ</a:t>
            </a:r>
          </a:p>
        </p:txBody>
      </p:sp>
      <p:sp>
        <p:nvSpPr>
          <p:cNvPr id="85" name="四角形: 角を丸くする 84">
            <a:extLst>
              <a:ext uri="{FF2B5EF4-FFF2-40B4-BE49-F238E27FC236}">
                <a16:creationId xmlns:a16="http://schemas.microsoft.com/office/drawing/2014/main" id="{84D8BFB8-45EE-418F-A9AF-95EE457AEABD}"/>
              </a:ext>
            </a:extLst>
          </p:cNvPr>
          <p:cNvSpPr/>
          <p:nvPr/>
        </p:nvSpPr>
        <p:spPr>
          <a:xfrm>
            <a:off x="326756" y="2265356"/>
            <a:ext cx="5730344" cy="563046"/>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b="0" i="0" dirty="0">
                <a:solidFill>
                  <a:srgbClr val="333333"/>
                </a:solidFill>
                <a:effectLst/>
                <a:latin typeface="BIZ UDゴシック" panose="020B0400000000000000" pitchFamily="49" charset="-128"/>
                <a:ea typeface="BIZ UDゴシック" panose="020B0400000000000000" pitchFamily="49" charset="-128"/>
              </a:rPr>
              <a:t>・基礎疾患、副反応の懸念など健康上の理由によりワクチン接種を受けられない方</a:t>
            </a:r>
            <a:br>
              <a:rPr lang="ja-JP" altLang="en-US" sz="1050" dirty="0">
                <a:latin typeface="BIZ UDゴシック" panose="020B0400000000000000" pitchFamily="49" charset="-128"/>
                <a:ea typeface="BIZ UDゴシック" panose="020B0400000000000000" pitchFamily="49" charset="-128"/>
              </a:rPr>
            </a:br>
            <a:r>
              <a:rPr lang="ja-JP" altLang="en-US" sz="1050" b="0" i="0" dirty="0">
                <a:solidFill>
                  <a:srgbClr val="333333"/>
                </a:solidFill>
                <a:effectLst/>
                <a:latin typeface="BIZ UDゴシック" panose="020B0400000000000000" pitchFamily="49" charset="-128"/>
                <a:ea typeface="BIZ UDゴシック" panose="020B0400000000000000" pitchFamily="49" charset="-128"/>
              </a:rPr>
              <a:t>・</a:t>
            </a:r>
            <a:r>
              <a:rPr lang="en-US" altLang="ja-JP" sz="1050" b="0" i="0" dirty="0">
                <a:solidFill>
                  <a:srgbClr val="333333"/>
                </a:solidFill>
                <a:effectLst/>
                <a:latin typeface="BIZ UDゴシック" panose="020B0400000000000000" pitchFamily="49" charset="-128"/>
                <a:ea typeface="BIZ UDゴシック" panose="020B0400000000000000" pitchFamily="49" charset="-128"/>
              </a:rPr>
              <a:t>12</a:t>
            </a:r>
            <a:r>
              <a:rPr lang="ja-JP" altLang="en-US" sz="1050" b="0" i="0" dirty="0">
                <a:solidFill>
                  <a:srgbClr val="333333"/>
                </a:solidFill>
                <a:effectLst/>
                <a:latin typeface="BIZ UDゴシック" panose="020B0400000000000000" pitchFamily="49" charset="-128"/>
                <a:ea typeface="BIZ UDゴシック" panose="020B0400000000000000" pitchFamily="49" charset="-128"/>
              </a:rPr>
              <a:t>歳未満の子ども</a:t>
            </a:r>
            <a:endParaRPr lang="en-US" altLang="ja-JP" sz="1050" b="0" i="0" dirty="0">
              <a:solidFill>
                <a:srgbClr val="333333"/>
              </a:solidFill>
              <a:effectLst/>
              <a:latin typeface="BIZ UDゴシック" panose="020B0400000000000000" pitchFamily="49" charset="-128"/>
              <a:ea typeface="BIZ UDゴシック" panose="020B0400000000000000" pitchFamily="49" charset="-128"/>
            </a:endParaRPr>
          </a:p>
          <a:p>
            <a:r>
              <a:rPr lang="ja-JP" altLang="en-US" sz="1050" b="0" i="0" dirty="0">
                <a:solidFill>
                  <a:srgbClr val="333333"/>
                </a:solidFill>
                <a:effectLst/>
                <a:latin typeface="BIZ UDゴシック" panose="020B0400000000000000" pitchFamily="49" charset="-128"/>
                <a:ea typeface="BIZ UDゴシック" panose="020B0400000000000000" pitchFamily="49" charset="-128"/>
              </a:rPr>
              <a:t>・感染リスクが高い環境にある等のために感染不安を感じる方</a:t>
            </a:r>
            <a:endParaRPr kumimoji="1" lang="ja-JP" altLang="en-US" sz="1050" dirty="0">
              <a:solidFill>
                <a:schemeClr val="accent1"/>
              </a:solidFill>
              <a:latin typeface="BIZ UDゴシック" panose="020B0400000000000000" pitchFamily="49" charset="-128"/>
              <a:ea typeface="BIZ UDゴシック" panose="020B0400000000000000" pitchFamily="49" charset="-128"/>
            </a:endParaRPr>
          </a:p>
        </p:txBody>
      </p:sp>
      <p:sp>
        <p:nvSpPr>
          <p:cNvPr id="94" name="テキスト ボックス 93">
            <a:extLst>
              <a:ext uri="{FF2B5EF4-FFF2-40B4-BE49-F238E27FC236}">
                <a16:creationId xmlns:a16="http://schemas.microsoft.com/office/drawing/2014/main" id="{42B77005-713A-468B-80C1-41E914C29987}"/>
              </a:ext>
            </a:extLst>
          </p:cNvPr>
          <p:cNvSpPr txBox="1"/>
          <p:nvPr/>
        </p:nvSpPr>
        <p:spPr>
          <a:xfrm>
            <a:off x="1353605" y="3848674"/>
            <a:ext cx="620187" cy="261610"/>
          </a:xfrm>
          <a:prstGeom prst="rect">
            <a:avLst/>
          </a:prstGeom>
          <a:solidFill>
            <a:schemeClr val="bg1"/>
          </a:solidFill>
          <a:ln>
            <a:solidFill>
              <a:schemeClr val="tx1"/>
            </a:solidFill>
          </a:ln>
        </p:spPr>
        <p:txBody>
          <a:bodyPr wrap="square" rtlCol="0">
            <a:spAutoFit/>
          </a:bodyPr>
          <a:lstStyle/>
          <a:p>
            <a:pPr algn="ctr"/>
            <a:r>
              <a:rPr kumimoji="1" lang="ja-JP" altLang="en-US" sz="1100" b="1" dirty="0">
                <a:latin typeface="BIZ UDゴシック" panose="020B0400000000000000" pitchFamily="49" charset="-128"/>
                <a:ea typeface="BIZ UDゴシック" panose="020B0400000000000000" pitchFamily="49" charset="-128"/>
              </a:rPr>
              <a:t>いいえ</a:t>
            </a:r>
          </a:p>
        </p:txBody>
      </p:sp>
      <p:cxnSp>
        <p:nvCxnSpPr>
          <p:cNvPr id="96" name="コネクタ: カギ線 95">
            <a:extLst>
              <a:ext uri="{FF2B5EF4-FFF2-40B4-BE49-F238E27FC236}">
                <a16:creationId xmlns:a16="http://schemas.microsoft.com/office/drawing/2014/main" id="{8EFF925C-6872-45C5-839F-FFE116AEF30F}"/>
              </a:ext>
            </a:extLst>
          </p:cNvPr>
          <p:cNvCxnSpPr>
            <a:cxnSpLocks/>
          </p:cNvCxnSpPr>
          <p:nvPr/>
        </p:nvCxnSpPr>
        <p:spPr>
          <a:xfrm>
            <a:off x="2419350" y="2828402"/>
            <a:ext cx="1223434" cy="742357"/>
          </a:xfrm>
          <a:prstGeom prst="bentConnector3">
            <a:avLst>
              <a:gd name="adj1" fmla="val -519"/>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04" name="テキスト ボックス 103">
            <a:extLst>
              <a:ext uri="{FF2B5EF4-FFF2-40B4-BE49-F238E27FC236}">
                <a16:creationId xmlns:a16="http://schemas.microsoft.com/office/drawing/2014/main" id="{5021B674-65E4-48A7-A4D8-9BA34CA0055D}"/>
              </a:ext>
            </a:extLst>
          </p:cNvPr>
          <p:cNvSpPr txBox="1"/>
          <p:nvPr/>
        </p:nvSpPr>
        <p:spPr>
          <a:xfrm>
            <a:off x="2731560" y="3427444"/>
            <a:ext cx="620187" cy="261610"/>
          </a:xfrm>
          <a:prstGeom prst="rect">
            <a:avLst/>
          </a:prstGeom>
          <a:solidFill>
            <a:schemeClr val="bg1"/>
          </a:solidFill>
          <a:ln>
            <a:solidFill>
              <a:srgbClr val="FF0000"/>
            </a:solidFill>
          </a:ln>
        </p:spPr>
        <p:txBody>
          <a:bodyPr wrap="square" rtlCol="0">
            <a:spAutoFit/>
          </a:bodyPr>
          <a:lstStyle/>
          <a:p>
            <a:pPr algn="ctr"/>
            <a:r>
              <a:rPr kumimoji="1" lang="ja-JP" altLang="en-US" sz="1100" b="1" dirty="0">
                <a:solidFill>
                  <a:srgbClr val="FF0000"/>
                </a:solidFill>
                <a:latin typeface="BIZ UDゴシック" panose="020B0400000000000000" pitchFamily="49" charset="-128"/>
                <a:ea typeface="BIZ UDゴシック" panose="020B0400000000000000" pitchFamily="49" charset="-128"/>
              </a:rPr>
              <a:t>はい</a:t>
            </a:r>
          </a:p>
        </p:txBody>
      </p:sp>
      <p:sp>
        <p:nvSpPr>
          <p:cNvPr id="105" name="吹き出し: 角を丸めた四角形 104">
            <a:extLst>
              <a:ext uri="{FF2B5EF4-FFF2-40B4-BE49-F238E27FC236}">
                <a16:creationId xmlns:a16="http://schemas.microsoft.com/office/drawing/2014/main" id="{04746533-2977-4D13-9590-FEA17939F6F3}"/>
              </a:ext>
            </a:extLst>
          </p:cNvPr>
          <p:cNvSpPr/>
          <p:nvPr/>
        </p:nvSpPr>
        <p:spPr>
          <a:xfrm>
            <a:off x="4967812" y="703531"/>
            <a:ext cx="771791" cy="249488"/>
          </a:xfrm>
          <a:prstGeom prst="wedgeRoundRectCallout">
            <a:avLst>
              <a:gd name="adj1" fmla="val -47710"/>
              <a:gd name="adj2" fmla="val 84993"/>
              <a:gd name="adj3" fmla="val 16667"/>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抗原検査</a:t>
            </a:r>
          </a:p>
        </p:txBody>
      </p:sp>
      <p:cxnSp>
        <p:nvCxnSpPr>
          <p:cNvPr id="113" name="コネクタ: カギ線 112">
            <a:extLst>
              <a:ext uri="{FF2B5EF4-FFF2-40B4-BE49-F238E27FC236}">
                <a16:creationId xmlns:a16="http://schemas.microsoft.com/office/drawing/2014/main" id="{4AEB4572-BDD2-4B6B-A271-438C940F66A1}"/>
              </a:ext>
            </a:extLst>
          </p:cNvPr>
          <p:cNvCxnSpPr>
            <a:cxnSpLocks/>
            <a:stCxn id="26" idx="3"/>
            <a:endCxn id="28" idx="3"/>
          </p:cNvCxnSpPr>
          <p:nvPr/>
        </p:nvCxnSpPr>
        <p:spPr>
          <a:xfrm flipH="1" flipV="1">
            <a:off x="5162550" y="1176867"/>
            <a:ext cx="14824" cy="2393892"/>
          </a:xfrm>
          <a:prstGeom prst="bentConnector3">
            <a:avLst>
              <a:gd name="adj1" fmla="val -11137345"/>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6" name="テキスト ボックス 115">
            <a:extLst>
              <a:ext uri="{FF2B5EF4-FFF2-40B4-BE49-F238E27FC236}">
                <a16:creationId xmlns:a16="http://schemas.microsoft.com/office/drawing/2014/main" id="{96A97BB1-6D8D-4EB6-AC79-4D49273ED184}"/>
              </a:ext>
            </a:extLst>
          </p:cNvPr>
          <p:cNvSpPr txBox="1"/>
          <p:nvPr/>
        </p:nvSpPr>
        <p:spPr>
          <a:xfrm>
            <a:off x="6515108" y="1983514"/>
            <a:ext cx="620187" cy="261610"/>
          </a:xfrm>
          <a:prstGeom prst="rect">
            <a:avLst/>
          </a:prstGeom>
          <a:solidFill>
            <a:schemeClr val="bg1"/>
          </a:solidFill>
          <a:ln>
            <a:solidFill>
              <a:srgbClr val="FF0000"/>
            </a:solidFill>
          </a:ln>
        </p:spPr>
        <p:txBody>
          <a:bodyPr wrap="square" rtlCol="0">
            <a:spAutoFit/>
          </a:bodyPr>
          <a:lstStyle/>
          <a:p>
            <a:pPr algn="ctr"/>
            <a:r>
              <a:rPr kumimoji="1" lang="ja-JP" altLang="en-US" sz="1100" b="1" dirty="0">
                <a:solidFill>
                  <a:srgbClr val="FF0000"/>
                </a:solidFill>
                <a:latin typeface="BIZ UDゴシック" panose="020B0400000000000000" pitchFamily="49" charset="-128"/>
                <a:ea typeface="BIZ UDゴシック" panose="020B0400000000000000" pitchFamily="49" charset="-128"/>
              </a:rPr>
              <a:t>陽性</a:t>
            </a:r>
          </a:p>
        </p:txBody>
      </p:sp>
      <p:cxnSp>
        <p:nvCxnSpPr>
          <p:cNvPr id="120" name="コネクタ: カギ線 119">
            <a:extLst>
              <a:ext uri="{FF2B5EF4-FFF2-40B4-BE49-F238E27FC236}">
                <a16:creationId xmlns:a16="http://schemas.microsoft.com/office/drawing/2014/main" id="{F229A224-76A0-4DB6-BA3A-6F142BB4666E}"/>
              </a:ext>
            </a:extLst>
          </p:cNvPr>
          <p:cNvCxnSpPr>
            <a:cxnSpLocks/>
            <a:endCxn id="123" idx="0"/>
          </p:cNvCxnSpPr>
          <p:nvPr/>
        </p:nvCxnSpPr>
        <p:spPr>
          <a:xfrm rot="16200000" flipH="1">
            <a:off x="4523760" y="1722516"/>
            <a:ext cx="3697998" cy="2420417"/>
          </a:xfrm>
          <a:prstGeom prst="bentConnector3">
            <a:avLst>
              <a:gd name="adj1" fmla="val 89"/>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3" name="四角形: 角を丸くする 122">
            <a:extLst>
              <a:ext uri="{FF2B5EF4-FFF2-40B4-BE49-F238E27FC236}">
                <a16:creationId xmlns:a16="http://schemas.microsoft.com/office/drawing/2014/main" id="{9A263BC6-5D84-48CB-ACB3-7AE33111B395}"/>
              </a:ext>
            </a:extLst>
          </p:cNvPr>
          <p:cNvSpPr/>
          <p:nvPr/>
        </p:nvSpPr>
        <p:spPr>
          <a:xfrm>
            <a:off x="6825201" y="4781724"/>
            <a:ext cx="1515534" cy="40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err="1">
                <a:solidFill>
                  <a:schemeClr val="tx1"/>
                </a:solidFill>
                <a:latin typeface="BIZ UDゴシック" panose="020B0400000000000000" pitchFamily="49" charset="-128"/>
                <a:ea typeface="BIZ UDゴシック" panose="020B0400000000000000" pitchFamily="49" charset="-128"/>
              </a:rPr>
              <a:t>Hersys</a:t>
            </a:r>
            <a:r>
              <a:rPr kumimoji="1" lang="ja-JP" altLang="en-US" dirty="0">
                <a:solidFill>
                  <a:schemeClr val="tx1"/>
                </a:solidFill>
                <a:latin typeface="BIZ UDゴシック" panose="020B0400000000000000" pitchFamily="49" charset="-128"/>
                <a:ea typeface="BIZ UDゴシック" panose="020B0400000000000000" pitchFamily="49" charset="-128"/>
              </a:rPr>
              <a:t>入力</a:t>
            </a:r>
          </a:p>
        </p:txBody>
      </p:sp>
      <p:sp>
        <p:nvSpPr>
          <p:cNvPr id="124" name="テキスト ボックス 123">
            <a:extLst>
              <a:ext uri="{FF2B5EF4-FFF2-40B4-BE49-F238E27FC236}">
                <a16:creationId xmlns:a16="http://schemas.microsoft.com/office/drawing/2014/main" id="{78579E5B-3984-49B0-996B-72A2A59EC4FC}"/>
              </a:ext>
            </a:extLst>
          </p:cNvPr>
          <p:cNvSpPr txBox="1"/>
          <p:nvPr/>
        </p:nvSpPr>
        <p:spPr>
          <a:xfrm>
            <a:off x="7268892" y="1983514"/>
            <a:ext cx="620187" cy="261610"/>
          </a:xfrm>
          <a:prstGeom prst="rect">
            <a:avLst/>
          </a:prstGeom>
          <a:solidFill>
            <a:schemeClr val="bg1"/>
          </a:solidFill>
          <a:ln>
            <a:solidFill>
              <a:srgbClr val="FF0000"/>
            </a:solidFill>
          </a:ln>
        </p:spPr>
        <p:txBody>
          <a:bodyPr wrap="square" rtlCol="0">
            <a:spAutoFit/>
          </a:bodyPr>
          <a:lstStyle/>
          <a:p>
            <a:pPr algn="ctr"/>
            <a:r>
              <a:rPr kumimoji="1" lang="ja-JP" altLang="en-US" sz="1100" b="1" dirty="0">
                <a:solidFill>
                  <a:srgbClr val="FF0000"/>
                </a:solidFill>
                <a:latin typeface="BIZ UDゴシック" panose="020B0400000000000000" pitchFamily="49" charset="-128"/>
                <a:ea typeface="BIZ UDゴシック" panose="020B0400000000000000" pitchFamily="49" charset="-128"/>
              </a:rPr>
              <a:t>陽性</a:t>
            </a:r>
          </a:p>
        </p:txBody>
      </p:sp>
      <p:cxnSp>
        <p:nvCxnSpPr>
          <p:cNvPr id="126" name="直線矢印コネクタ 125">
            <a:extLst>
              <a:ext uri="{FF2B5EF4-FFF2-40B4-BE49-F238E27FC236}">
                <a16:creationId xmlns:a16="http://schemas.microsoft.com/office/drawing/2014/main" id="{2CE1236F-DFD0-48BC-8A07-D597BC39F027}"/>
              </a:ext>
            </a:extLst>
          </p:cNvPr>
          <p:cNvCxnSpPr>
            <a:stCxn id="27" idx="3"/>
            <a:endCxn id="123" idx="1"/>
          </p:cNvCxnSpPr>
          <p:nvPr/>
        </p:nvCxnSpPr>
        <p:spPr>
          <a:xfrm>
            <a:off x="2421464" y="4984924"/>
            <a:ext cx="4403737"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8" name="テキスト ボックス 137">
            <a:extLst>
              <a:ext uri="{FF2B5EF4-FFF2-40B4-BE49-F238E27FC236}">
                <a16:creationId xmlns:a16="http://schemas.microsoft.com/office/drawing/2014/main" id="{5D6A40D3-2C7F-447C-849F-70494AC1F956}"/>
              </a:ext>
            </a:extLst>
          </p:cNvPr>
          <p:cNvSpPr txBox="1"/>
          <p:nvPr/>
        </p:nvSpPr>
        <p:spPr>
          <a:xfrm>
            <a:off x="4281496" y="4854119"/>
            <a:ext cx="620187" cy="261610"/>
          </a:xfrm>
          <a:prstGeom prst="rect">
            <a:avLst/>
          </a:prstGeom>
          <a:solidFill>
            <a:schemeClr val="bg1"/>
          </a:solidFill>
          <a:ln>
            <a:solidFill>
              <a:srgbClr val="FF0000"/>
            </a:solidFill>
          </a:ln>
        </p:spPr>
        <p:txBody>
          <a:bodyPr wrap="square" rtlCol="0">
            <a:spAutoFit/>
          </a:bodyPr>
          <a:lstStyle/>
          <a:p>
            <a:pPr algn="ctr"/>
            <a:r>
              <a:rPr kumimoji="1" lang="ja-JP" altLang="en-US" sz="1100" b="1" dirty="0">
                <a:solidFill>
                  <a:srgbClr val="FF0000"/>
                </a:solidFill>
                <a:latin typeface="BIZ UDゴシック" panose="020B0400000000000000" pitchFamily="49" charset="-128"/>
                <a:ea typeface="BIZ UDゴシック" panose="020B0400000000000000" pitchFamily="49" charset="-128"/>
              </a:rPr>
              <a:t>陽性</a:t>
            </a:r>
          </a:p>
        </p:txBody>
      </p:sp>
      <p:sp>
        <p:nvSpPr>
          <p:cNvPr id="139" name="吹き出し: 角を丸めた四角形 138">
            <a:extLst>
              <a:ext uri="{FF2B5EF4-FFF2-40B4-BE49-F238E27FC236}">
                <a16:creationId xmlns:a16="http://schemas.microsoft.com/office/drawing/2014/main" id="{5AD0C2E8-3343-4B4F-8EFD-3010998DA7EB}"/>
              </a:ext>
            </a:extLst>
          </p:cNvPr>
          <p:cNvSpPr/>
          <p:nvPr/>
        </p:nvSpPr>
        <p:spPr>
          <a:xfrm>
            <a:off x="4958296" y="3187786"/>
            <a:ext cx="1075265" cy="249488"/>
          </a:xfrm>
          <a:prstGeom prst="wedgeRoundRectCallout">
            <a:avLst>
              <a:gd name="adj1" fmla="val -47710"/>
              <a:gd name="adj2" fmla="val 84993"/>
              <a:gd name="adj3" fmla="val 16667"/>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抗原検査</a:t>
            </a:r>
            <a:r>
              <a:rPr kumimoji="1" lang="en-US" altLang="ja-JP" sz="1000" dirty="0" err="1">
                <a:solidFill>
                  <a:schemeClr val="tx1"/>
                </a:solidFill>
                <a:latin typeface="BIZ UDゴシック" panose="020B0400000000000000" pitchFamily="49" charset="-128"/>
                <a:ea typeface="BIZ UDゴシック" panose="020B0400000000000000" pitchFamily="49" charset="-128"/>
              </a:rPr>
              <a:t>orPCR</a:t>
            </a:r>
            <a:endParaRPr kumimoji="1" lang="ja-JP" altLang="en-US" sz="1000" dirty="0">
              <a:solidFill>
                <a:schemeClr val="tx1"/>
              </a:solidFill>
              <a:latin typeface="BIZ UDゴシック" panose="020B0400000000000000" pitchFamily="49" charset="-128"/>
              <a:ea typeface="BIZ UDゴシック" panose="020B0400000000000000" pitchFamily="49" charset="-128"/>
            </a:endParaRPr>
          </a:p>
        </p:txBody>
      </p:sp>
      <p:sp>
        <p:nvSpPr>
          <p:cNvPr id="140" name="吹き出し: 角を丸めた四角形 139">
            <a:extLst>
              <a:ext uri="{FF2B5EF4-FFF2-40B4-BE49-F238E27FC236}">
                <a16:creationId xmlns:a16="http://schemas.microsoft.com/office/drawing/2014/main" id="{02CCE03E-48D3-4827-A10A-DDC4EF9D62D5}"/>
              </a:ext>
            </a:extLst>
          </p:cNvPr>
          <p:cNvSpPr/>
          <p:nvPr/>
        </p:nvSpPr>
        <p:spPr>
          <a:xfrm>
            <a:off x="2166406" y="4500404"/>
            <a:ext cx="447680" cy="249488"/>
          </a:xfrm>
          <a:prstGeom prst="wedgeRoundRectCallout">
            <a:avLst>
              <a:gd name="adj1" fmla="val -47710"/>
              <a:gd name="adj2" fmla="val 84993"/>
              <a:gd name="adj3" fmla="val 16667"/>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solidFill>
                  <a:schemeClr val="tx1"/>
                </a:solidFill>
                <a:latin typeface="BIZ UDゴシック" panose="020B0400000000000000" pitchFamily="49" charset="-128"/>
                <a:ea typeface="BIZ UDゴシック" panose="020B0400000000000000" pitchFamily="49" charset="-128"/>
              </a:rPr>
              <a:t>PCR</a:t>
            </a:r>
            <a:endParaRPr kumimoji="1" lang="ja-JP" altLang="en-US" sz="1000" dirty="0">
              <a:solidFill>
                <a:schemeClr val="tx1"/>
              </a:solidFill>
              <a:latin typeface="BIZ UDゴシック" panose="020B0400000000000000" pitchFamily="49" charset="-128"/>
              <a:ea typeface="BIZ UDゴシック" panose="020B0400000000000000" pitchFamily="49" charset="-128"/>
            </a:endParaRPr>
          </a:p>
        </p:txBody>
      </p:sp>
      <p:sp>
        <p:nvSpPr>
          <p:cNvPr id="141" name="テキスト ボックス 140">
            <a:extLst>
              <a:ext uri="{FF2B5EF4-FFF2-40B4-BE49-F238E27FC236}">
                <a16:creationId xmlns:a16="http://schemas.microsoft.com/office/drawing/2014/main" id="{075C3ACA-59C6-430D-B0A2-CC1C20F3748B}"/>
              </a:ext>
            </a:extLst>
          </p:cNvPr>
          <p:cNvSpPr txBox="1"/>
          <p:nvPr/>
        </p:nvSpPr>
        <p:spPr>
          <a:xfrm>
            <a:off x="2693983" y="1037612"/>
            <a:ext cx="620187" cy="261610"/>
          </a:xfrm>
          <a:prstGeom prst="rect">
            <a:avLst/>
          </a:prstGeom>
          <a:solidFill>
            <a:schemeClr val="bg1"/>
          </a:solidFill>
          <a:ln>
            <a:solidFill>
              <a:srgbClr val="FF0000"/>
            </a:solidFill>
          </a:ln>
        </p:spPr>
        <p:txBody>
          <a:bodyPr wrap="square" rtlCol="0">
            <a:spAutoFit/>
          </a:bodyPr>
          <a:lstStyle/>
          <a:p>
            <a:pPr algn="ctr"/>
            <a:r>
              <a:rPr kumimoji="1" lang="ja-JP" altLang="en-US" sz="1100" b="1" dirty="0">
                <a:solidFill>
                  <a:srgbClr val="FF0000"/>
                </a:solidFill>
                <a:latin typeface="BIZ UDゴシック" panose="020B0400000000000000" pitchFamily="49" charset="-128"/>
                <a:ea typeface="BIZ UDゴシック" panose="020B0400000000000000" pitchFamily="49" charset="-128"/>
              </a:rPr>
              <a:t>はい</a:t>
            </a:r>
          </a:p>
        </p:txBody>
      </p:sp>
      <p:cxnSp>
        <p:nvCxnSpPr>
          <p:cNvPr id="142" name="直線矢印コネクタ 141">
            <a:extLst>
              <a:ext uri="{FF2B5EF4-FFF2-40B4-BE49-F238E27FC236}">
                <a16:creationId xmlns:a16="http://schemas.microsoft.com/office/drawing/2014/main" id="{110F628E-C23F-4737-99A7-04102C7A3B49}"/>
              </a:ext>
            </a:extLst>
          </p:cNvPr>
          <p:cNvCxnSpPr>
            <a:cxnSpLocks/>
            <a:endCxn id="25" idx="0"/>
          </p:cNvCxnSpPr>
          <p:nvPr/>
        </p:nvCxnSpPr>
        <p:spPr>
          <a:xfrm>
            <a:off x="1661585" y="810848"/>
            <a:ext cx="2115" cy="1628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4" name="吹き出し: 角を丸めた四角形 143">
            <a:extLst>
              <a:ext uri="{FF2B5EF4-FFF2-40B4-BE49-F238E27FC236}">
                <a16:creationId xmlns:a16="http://schemas.microsoft.com/office/drawing/2014/main" id="{808F75F4-CFDB-461F-8C71-B7850F5A6EEB}"/>
              </a:ext>
            </a:extLst>
          </p:cNvPr>
          <p:cNvSpPr/>
          <p:nvPr/>
        </p:nvSpPr>
        <p:spPr>
          <a:xfrm>
            <a:off x="4901683" y="3891578"/>
            <a:ext cx="1339587" cy="655842"/>
          </a:xfrm>
          <a:prstGeom prst="wedgeRoundRectCallout">
            <a:avLst>
              <a:gd name="adj1" fmla="val -45709"/>
              <a:gd name="adj2" fmla="val -74397"/>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BIZ UDゴシック" panose="020B0400000000000000" pitchFamily="49" charset="-128"/>
                <a:ea typeface="BIZ UDゴシック" panose="020B0400000000000000" pitchFamily="49" charset="-128"/>
              </a:rPr>
              <a:t>メール受信</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r>
              <a:rPr kumimoji="1" lang="ja-JP" altLang="en-US" sz="800" dirty="0">
                <a:solidFill>
                  <a:schemeClr val="tx1"/>
                </a:solidFill>
                <a:latin typeface="BIZ UDゴシック" panose="020B0400000000000000" pitchFamily="49" charset="-128"/>
                <a:ea typeface="BIZ UDゴシック" panose="020B0400000000000000" pitchFamily="49" charset="-128"/>
              </a:rPr>
              <a:t>返電</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r>
              <a:rPr kumimoji="1" lang="ja-JP" altLang="en-US" sz="800" dirty="0">
                <a:solidFill>
                  <a:schemeClr val="tx1"/>
                </a:solidFill>
                <a:latin typeface="BIZ UDゴシック" panose="020B0400000000000000" pitchFamily="49" charset="-128"/>
                <a:ea typeface="BIZ UDゴシック" panose="020B0400000000000000" pitchFamily="49" charset="-128"/>
              </a:rPr>
              <a:t>管理検査システム登録</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r>
              <a:rPr kumimoji="1" lang="ja-JP" altLang="en-US" sz="800" dirty="0">
                <a:solidFill>
                  <a:schemeClr val="tx1"/>
                </a:solidFill>
                <a:latin typeface="BIZ UDゴシック" panose="020B0400000000000000" pitchFamily="49" charset="-128"/>
                <a:ea typeface="BIZ UDゴシック" panose="020B0400000000000000" pitchFamily="49" charset="-128"/>
              </a:rPr>
              <a:t>検査</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p:txBody>
      </p:sp>
      <p:sp>
        <p:nvSpPr>
          <p:cNvPr id="145" name="吹き出し: 角を丸めた四角形 144">
            <a:extLst>
              <a:ext uri="{FF2B5EF4-FFF2-40B4-BE49-F238E27FC236}">
                <a16:creationId xmlns:a16="http://schemas.microsoft.com/office/drawing/2014/main" id="{5E25EB6F-70BD-481F-86E3-93A29011C409}"/>
              </a:ext>
            </a:extLst>
          </p:cNvPr>
          <p:cNvSpPr/>
          <p:nvPr/>
        </p:nvSpPr>
        <p:spPr>
          <a:xfrm>
            <a:off x="2073537" y="5299640"/>
            <a:ext cx="847463" cy="655842"/>
          </a:xfrm>
          <a:prstGeom prst="wedgeRoundRectCallout">
            <a:avLst>
              <a:gd name="adj1" fmla="val -45709"/>
              <a:gd name="adj2" fmla="val -74397"/>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BIZ UDゴシック" panose="020B0400000000000000" pitchFamily="49" charset="-128"/>
                <a:ea typeface="BIZ UDゴシック" panose="020B0400000000000000" pitchFamily="49" charset="-128"/>
              </a:rPr>
              <a:t>メール受信</a:t>
            </a:r>
          </a:p>
          <a:p>
            <a:r>
              <a:rPr kumimoji="1" lang="ja-JP" altLang="en-US" sz="800" dirty="0">
                <a:solidFill>
                  <a:schemeClr val="tx1"/>
                </a:solidFill>
                <a:latin typeface="BIZ UDゴシック" panose="020B0400000000000000" pitchFamily="49" charset="-128"/>
                <a:ea typeface="BIZ UDゴシック" panose="020B0400000000000000" pitchFamily="49" charset="-128"/>
              </a:rPr>
              <a:t>返電</a:t>
            </a:r>
          </a:p>
          <a:p>
            <a:r>
              <a:rPr kumimoji="1" lang="ja-JP" altLang="en-US" sz="800" dirty="0">
                <a:solidFill>
                  <a:schemeClr val="tx1"/>
                </a:solidFill>
                <a:latin typeface="BIZ UDゴシック" panose="020B0400000000000000" pitchFamily="49" charset="-128"/>
                <a:ea typeface="BIZ UDゴシック" panose="020B0400000000000000" pitchFamily="49" charset="-128"/>
              </a:rPr>
              <a:t>電カル登録</a:t>
            </a:r>
          </a:p>
          <a:p>
            <a:r>
              <a:rPr kumimoji="1" lang="ja-JP" altLang="en-US" sz="800" dirty="0">
                <a:solidFill>
                  <a:schemeClr val="tx1"/>
                </a:solidFill>
                <a:latin typeface="BIZ UDゴシック" panose="020B0400000000000000" pitchFamily="49" charset="-128"/>
                <a:ea typeface="BIZ UDゴシック" panose="020B0400000000000000" pitchFamily="49" charset="-128"/>
              </a:rPr>
              <a:t>検査</a:t>
            </a:r>
          </a:p>
        </p:txBody>
      </p:sp>
      <p:sp>
        <p:nvSpPr>
          <p:cNvPr id="146" name="吹き出し: 角を丸めた四角形 145">
            <a:extLst>
              <a:ext uri="{FF2B5EF4-FFF2-40B4-BE49-F238E27FC236}">
                <a16:creationId xmlns:a16="http://schemas.microsoft.com/office/drawing/2014/main" id="{1769E7E0-072E-4841-B849-4F94F15C9D1F}"/>
              </a:ext>
            </a:extLst>
          </p:cNvPr>
          <p:cNvSpPr/>
          <p:nvPr/>
        </p:nvSpPr>
        <p:spPr>
          <a:xfrm>
            <a:off x="4967812" y="1454368"/>
            <a:ext cx="1075265" cy="655842"/>
          </a:xfrm>
          <a:prstGeom prst="wedgeRoundRectCallout">
            <a:avLst>
              <a:gd name="adj1" fmla="val -45709"/>
              <a:gd name="adj2" fmla="val -74397"/>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BIZ UDゴシック" panose="020B0400000000000000" pitchFamily="49" charset="-128"/>
                <a:ea typeface="BIZ UDゴシック" panose="020B0400000000000000" pitchFamily="49" charset="-128"/>
              </a:rPr>
              <a:t>メール受信</a:t>
            </a:r>
          </a:p>
          <a:p>
            <a:r>
              <a:rPr kumimoji="1" lang="ja-JP" altLang="en-US" sz="800" dirty="0">
                <a:solidFill>
                  <a:schemeClr val="tx1"/>
                </a:solidFill>
                <a:latin typeface="BIZ UDゴシック" panose="020B0400000000000000" pitchFamily="49" charset="-128"/>
                <a:ea typeface="BIZ UDゴシック" panose="020B0400000000000000" pitchFamily="49" charset="-128"/>
              </a:rPr>
              <a:t>返電</a:t>
            </a:r>
          </a:p>
          <a:p>
            <a:r>
              <a:rPr kumimoji="1" lang="ja-JP" altLang="en-US" sz="800" dirty="0">
                <a:solidFill>
                  <a:schemeClr val="tx1"/>
                </a:solidFill>
                <a:latin typeface="BIZ UDゴシック" panose="020B0400000000000000" pitchFamily="49" charset="-128"/>
                <a:ea typeface="BIZ UDゴシック" panose="020B0400000000000000" pitchFamily="49" charset="-128"/>
              </a:rPr>
              <a:t>電カル登録</a:t>
            </a:r>
          </a:p>
          <a:p>
            <a:r>
              <a:rPr kumimoji="1" lang="ja-JP" altLang="en-US" sz="800" dirty="0">
                <a:solidFill>
                  <a:schemeClr val="tx1"/>
                </a:solidFill>
                <a:latin typeface="BIZ UDゴシック" panose="020B0400000000000000" pitchFamily="49" charset="-128"/>
                <a:ea typeface="BIZ UDゴシック" panose="020B0400000000000000" pitchFamily="49" charset="-128"/>
              </a:rPr>
              <a:t>検査</a:t>
            </a:r>
          </a:p>
          <a:p>
            <a:r>
              <a:rPr kumimoji="1" lang="ja-JP" altLang="en-US" sz="800" dirty="0">
                <a:solidFill>
                  <a:schemeClr val="tx1"/>
                </a:solidFill>
                <a:latin typeface="BIZ UDゴシック" panose="020B0400000000000000" pitchFamily="49" charset="-128"/>
                <a:ea typeface="BIZ UDゴシック" panose="020B0400000000000000" pitchFamily="49" charset="-128"/>
              </a:rPr>
              <a:t>診察（結果）</a:t>
            </a:r>
          </a:p>
        </p:txBody>
      </p:sp>
      <p:sp>
        <p:nvSpPr>
          <p:cNvPr id="150" name="四角形: 角を丸くする 149">
            <a:extLst>
              <a:ext uri="{FF2B5EF4-FFF2-40B4-BE49-F238E27FC236}">
                <a16:creationId xmlns:a16="http://schemas.microsoft.com/office/drawing/2014/main" id="{B422808E-A91F-4987-BC75-9BAC65025453}"/>
              </a:ext>
            </a:extLst>
          </p:cNvPr>
          <p:cNvSpPr/>
          <p:nvPr/>
        </p:nvSpPr>
        <p:spPr>
          <a:xfrm>
            <a:off x="7843835" y="3485854"/>
            <a:ext cx="1515534" cy="40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1400" dirty="0">
                <a:solidFill>
                  <a:schemeClr val="tx1"/>
                </a:solidFill>
                <a:latin typeface="BIZ UDゴシック" panose="020B0400000000000000" pitchFamily="49" charset="-128"/>
                <a:ea typeface="BIZ UDゴシック" panose="020B0400000000000000" pitchFamily="49" charset="-128"/>
              </a:rPr>
              <a:t>検査結果通知書</a:t>
            </a:r>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51" name="四角形: 角を丸くする 150">
            <a:extLst>
              <a:ext uri="{FF2B5EF4-FFF2-40B4-BE49-F238E27FC236}">
                <a16:creationId xmlns:a16="http://schemas.microsoft.com/office/drawing/2014/main" id="{FA5B55CC-4D1C-49D8-A20B-1F215C70EB33}"/>
              </a:ext>
            </a:extLst>
          </p:cNvPr>
          <p:cNvSpPr/>
          <p:nvPr/>
        </p:nvSpPr>
        <p:spPr>
          <a:xfrm>
            <a:off x="903815" y="6218694"/>
            <a:ext cx="2199215" cy="40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検査証明書</a:t>
            </a:r>
            <a:r>
              <a:rPr kumimoji="1" lang="en-US" altLang="ja-JP" sz="1400" dirty="0">
                <a:solidFill>
                  <a:schemeClr val="tx1"/>
                </a:solidFill>
                <a:latin typeface="BIZ UDゴシック" panose="020B0400000000000000" pitchFamily="49" charset="-128"/>
                <a:ea typeface="BIZ UDゴシック" panose="020B0400000000000000" pitchFamily="49" charset="-128"/>
              </a:rPr>
              <a:t>or</a:t>
            </a:r>
            <a:r>
              <a:rPr kumimoji="1" lang="ja-JP" altLang="en-US" sz="1400" dirty="0">
                <a:solidFill>
                  <a:schemeClr val="tx1"/>
                </a:solidFill>
                <a:latin typeface="BIZ UDゴシック" panose="020B0400000000000000" pitchFamily="49" charset="-128"/>
                <a:ea typeface="BIZ UDゴシック" panose="020B0400000000000000" pitchFamily="49" charset="-128"/>
              </a:rPr>
              <a:t>メール送信</a:t>
            </a:r>
          </a:p>
        </p:txBody>
      </p:sp>
      <p:cxnSp>
        <p:nvCxnSpPr>
          <p:cNvPr id="153" name="直線矢印コネクタ 152">
            <a:extLst>
              <a:ext uri="{FF2B5EF4-FFF2-40B4-BE49-F238E27FC236}">
                <a16:creationId xmlns:a16="http://schemas.microsoft.com/office/drawing/2014/main" id="{4CE5FD8A-B2FB-4D59-A9FA-F58A613739D2}"/>
              </a:ext>
            </a:extLst>
          </p:cNvPr>
          <p:cNvCxnSpPr/>
          <p:nvPr/>
        </p:nvCxnSpPr>
        <p:spPr>
          <a:xfrm>
            <a:off x="5177374" y="3689054"/>
            <a:ext cx="266646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4" name="テキスト ボックス 153">
            <a:extLst>
              <a:ext uri="{FF2B5EF4-FFF2-40B4-BE49-F238E27FC236}">
                <a16:creationId xmlns:a16="http://schemas.microsoft.com/office/drawing/2014/main" id="{72CE4E53-BAB4-4768-B59A-141115ADDD0F}"/>
              </a:ext>
            </a:extLst>
          </p:cNvPr>
          <p:cNvSpPr txBox="1"/>
          <p:nvPr/>
        </p:nvSpPr>
        <p:spPr>
          <a:xfrm>
            <a:off x="6908258" y="3549187"/>
            <a:ext cx="620187" cy="261610"/>
          </a:xfrm>
          <a:prstGeom prst="rect">
            <a:avLst/>
          </a:prstGeom>
          <a:solidFill>
            <a:schemeClr val="bg1"/>
          </a:solidFill>
          <a:ln>
            <a:solidFill>
              <a:schemeClr val="tx1"/>
            </a:solidFill>
          </a:ln>
        </p:spPr>
        <p:txBody>
          <a:bodyPr wrap="square" rtlCol="0">
            <a:spAutoFit/>
          </a:bodyPr>
          <a:lstStyle/>
          <a:p>
            <a:pPr algn="ctr"/>
            <a:r>
              <a:rPr kumimoji="1" lang="ja-JP" altLang="en-US" sz="1100" b="1" dirty="0">
                <a:latin typeface="BIZ UDゴシック" panose="020B0400000000000000" pitchFamily="49" charset="-128"/>
                <a:ea typeface="BIZ UDゴシック" panose="020B0400000000000000" pitchFamily="49" charset="-128"/>
              </a:rPr>
              <a:t>陰性</a:t>
            </a:r>
          </a:p>
        </p:txBody>
      </p:sp>
      <p:cxnSp>
        <p:nvCxnSpPr>
          <p:cNvPr id="155" name="直線矢印コネクタ 154">
            <a:extLst>
              <a:ext uri="{FF2B5EF4-FFF2-40B4-BE49-F238E27FC236}">
                <a16:creationId xmlns:a16="http://schemas.microsoft.com/office/drawing/2014/main" id="{4F0F8184-3ABD-4E6D-B2E3-80E5655D3986}"/>
              </a:ext>
            </a:extLst>
          </p:cNvPr>
          <p:cNvCxnSpPr>
            <a:cxnSpLocks/>
            <a:stCxn id="27" idx="2"/>
          </p:cNvCxnSpPr>
          <p:nvPr/>
        </p:nvCxnSpPr>
        <p:spPr>
          <a:xfrm>
            <a:off x="1663698" y="5188124"/>
            <a:ext cx="8469" cy="10305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7" name="テキスト ボックス 156">
            <a:extLst>
              <a:ext uri="{FF2B5EF4-FFF2-40B4-BE49-F238E27FC236}">
                <a16:creationId xmlns:a16="http://schemas.microsoft.com/office/drawing/2014/main" id="{E4C6CE04-632E-419F-9BE3-D296458CE912}"/>
              </a:ext>
            </a:extLst>
          </p:cNvPr>
          <p:cNvSpPr txBox="1"/>
          <p:nvPr/>
        </p:nvSpPr>
        <p:spPr>
          <a:xfrm>
            <a:off x="1351489" y="5550830"/>
            <a:ext cx="620187" cy="261610"/>
          </a:xfrm>
          <a:prstGeom prst="rect">
            <a:avLst/>
          </a:prstGeom>
          <a:solidFill>
            <a:schemeClr val="bg1"/>
          </a:solidFill>
          <a:ln>
            <a:solidFill>
              <a:schemeClr val="tx1"/>
            </a:solidFill>
          </a:ln>
        </p:spPr>
        <p:txBody>
          <a:bodyPr wrap="square" rtlCol="0">
            <a:spAutoFit/>
          </a:bodyPr>
          <a:lstStyle/>
          <a:p>
            <a:pPr algn="ctr"/>
            <a:r>
              <a:rPr kumimoji="1" lang="ja-JP" altLang="en-US" sz="1100" b="1" dirty="0">
                <a:latin typeface="BIZ UDゴシック" panose="020B0400000000000000" pitchFamily="49" charset="-128"/>
                <a:ea typeface="BIZ UDゴシック" panose="020B0400000000000000" pitchFamily="49" charset="-128"/>
              </a:rPr>
              <a:t>陰性</a:t>
            </a:r>
          </a:p>
        </p:txBody>
      </p:sp>
      <p:sp>
        <p:nvSpPr>
          <p:cNvPr id="159" name="吹き出し: 線 158">
            <a:extLst>
              <a:ext uri="{FF2B5EF4-FFF2-40B4-BE49-F238E27FC236}">
                <a16:creationId xmlns:a16="http://schemas.microsoft.com/office/drawing/2014/main" id="{394E3FBA-1EE5-4213-8E56-7F4DC94BA34E}"/>
              </a:ext>
            </a:extLst>
          </p:cNvPr>
          <p:cNvSpPr/>
          <p:nvPr/>
        </p:nvSpPr>
        <p:spPr>
          <a:xfrm>
            <a:off x="8040416" y="262468"/>
            <a:ext cx="1515534" cy="1689570"/>
          </a:xfrm>
          <a:prstGeom prst="borderCallout1">
            <a:avLst>
              <a:gd name="adj1" fmla="val 18750"/>
              <a:gd name="adj2" fmla="val -8333"/>
              <a:gd name="adj3" fmla="val 50859"/>
              <a:gd name="adj4" fmla="val -2004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latin typeface="BIZ UDゴシック" panose="020B0400000000000000" pitchFamily="49" charset="-128"/>
                <a:ea typeface="BIZ UDゴシック" panose="020B0400000000000000" pitchFamily="49" charset="-128"/>
              </a:rPr>
              <a:t>保険診療</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点数</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初再診＋加算</a:t>
            </a:r>
            <a:r>
              <a:rPr kumimoji="1" lang="en-US" altLang="ja-JP" sz="1200" dirty="0">
                <a:latin typeface="BIZ UDゴシック" panose="020B0400000000000000" pitchFamily="49" charset="-128"/>
                <a:ea typeface="BIZ UDゴシック" panose="020B0400000000000000" pitchFamily="49" charset="-128"/>
              </a:rPr>
              <a:t>368</a:t>
            </a:r>
          </a:p>
          <a:p>
            <a:r>
              <a:rPr kumimoji="1" lang="ja-JP" altLang="en-US" sz="1200" dirty="0">
                <a:latin typeface="BIZ UDゴシック" panose="020B0400000000000000" pitchFamily="49" charset="-128"/>
                <a:ea typeface="BIZ UDゴシック" panose="020B0400000000000000" pitchFamily="49" charset="-128"/>
              </a:rPr>
              <a:t>トリアージ</a:t>
            </a:r>
            <a:r>
              <a:rPr kumimoji="1" lang="en-US" altLang="ja-JP" sz="1200" dirty="0">
                <a:latin typeface="BIZ UDゴシック" panose="020B0400000000000000" pitchFamily="49" charset="-128"/>
                <a:ea typeface="BIZ UDゴシック" panose="020B0400000000000000" pitchFamily="49" charset="-128"/>
              </a:rPr>
              <a:t>300</a:t>
            </a:r>
          </a:p>
          <a:p>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公費</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ぬぐい</a:t>
            </a:r>
            <a:r>
              <a:rPr kumimoji="1" lang="en-US" altLang="ja-JP" sz="1200" dirty="0">
                <a:latin typeface="BIZ UDゴシック" panose="020B0400000000000000" pitchFamily="49" charset="-128"/>
                <a:ea typeface="BIZ UDゴシック" panose="020B0400000000000000" pitchFamily="49" charset="-128"/>
              </a:rPr>
              <a:t>5</a:t>
            </a:r>
          </a:p>
          <a:p>
            <a:r>
              <a:rPr kumimoji="1" lang="ja-JP" altLang="en-US" sz="1200" dirty="0">
                <a:latin typeface="BIZ UDゴシック" panose="020B0400000000000000" pitchFamily="49" charset="-128"/>
                <a:ea typeface="BIZ UDゴシック" panose="020B0400000000000000" pitchFamily="49" charset="-128"/>
              </a:rPr>
              <a:t>検査</a:t>
            </a:r>
            <a:r>
              <a:rPr kumimoji="1" lang="en-US" altLang="ja-JP" sz="1200" dirty="0">
                <a:latin typeface="BIZ UDゴシック" panose="020B0400000000000000" pitchFamily="49" charset="-128"/>
                <a:ea typeface="BIZ UDゴシック" panose="020B0400000000000000" pitchFamily="49" charset="-128"/>
              </a:rPr>
              <a:t>300</a:t>
            </a:r>
          </a:p>
          <a:p>
            <a:r>
              <a:rPr kumimoji="1" lang="ja-JP" altLang="en-US" sz="1200" dirty="0">
                <a:latin typeface="BIZ UDゴシック" panose="020B0400000000000000" pitchFamily="49" charset="-128"/>
                <a:ea typeface="BIZ UDゴシック" panose="020B0400000000000000" pitchFamily="49" charset="-128"/>
              </a:rPr>
              <a:t>判断</a:t>
            </a:r>
            <a:r>
              <a:rPr kumimoji="1" lang="en-US" altLang="ja-JP" sz="1200" dirty="0">
                <a:latin typeface="BIZ UDゴシック" panose="020B0400000000000000" pitchFamily="49" charset="-128"/>
                <a:ea typeface="BIZ UDゴシック" panose="020B0400000000000000" pitchFamily="49" charset="-128"/>
              </a:rPr>
              <a:t>144</a:t>
            </a:r>
            <a:endParaRPr kumimoji="1" lang="ja-JP" altLang="en-US" sz="1200" dirty="0">
              <a:latin typeface="BIZ UDゴシック" panose="020B0400000000000000" pitchFamily="49" charset="-128"/>
              <a:ea typeface="BIZ UDゴシック" panose="020B0400000000000000" pitchFamily="49" charset="-128"/>
            </a:endParaRPr>
          </a:p>
        </p:txBody>
      </p:sp>
      <p:sp>
        <p:nvSpPr>
          <p:cNvPr id="160" name="吹き出し: 線 159">
            <a:extLst>
              <a:ext uri="{FF2B5EF4-FFF2-40B4-BE49-F238E27FC236}">
                <a16:creationId xmlns:a16="http://schemas.microsoft.com/office/drawing/2014/main" id="{214BE5F7-0236-4553-AEAA-F938AC0BD3FA}"/>
              </a:ext>
            </a:extLst>
          </p:cNvPr>
          <p:cNvSpPr/>
          <p:nvPr/>
        </p:nvSpPr>
        <p:spPr>
          <a:xfrm>
            <a:off x="3386410" y="5656231"/>
            <a:ext cx="1756302" cy="968863"/>
          </a:xfrm>
          <a:prstGeom prst="borderCallout1">
            <a:avLst>
              <a:gd name="adj1" fmla="val 18750"/>
              <a:gd name="adj2" fmla="val -8333"/>
              <a:gd name="adj3" fmla="val -59833"/>
              <a:gd name="adj4" fmla="val -597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latin typeface="BIZ UDゴシック" panose="020B0400000000000000" pitchFamily="49" charset="-128"/>
                <a:ea typeface="BIZ UDゴシック" panose="020B0400000000000000" pitchFamily="49" charset="-128"/>
              </a:rPr>
              <a:t>自費診療</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料金</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検査料</a:t>
            </a:r>
            <a:r>
              <a:rPr kumimoji="1" lang="en-US" altLang="ja-JP" sz="1200" dirty="0">
                <a:latin typeface="BIZ UDゴシック" panose="020B0400000000000000" pitchFamily="49" charset="-128"/>
                <a:ea typeface="BIZ UDゴシック" panose="020B0400000000000000" pitchFamily="49" charset="-128"/>
              </a:rPr>
              <a:t>22,000</a:t>
            </a:r>
            <a:r>
              <a:rPr kumimoji="1" lang="ja-JP" altLang="en-US" sz="1200" dirty="0">
                <a:latin typeface="BIZ UDゴシック" panose="020B0400000000000000" pitchFamily="49" charset="-128"/>
                <a:ea typeface="BIZ UDゴシック" panose="020B0400000000000000" pitchFamily="49" charset="-128"/>
              </a:rPr>
              <a:t>円</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証明書料</a:t>
            </a:r>
            <a:r>
              <a:rPr kumimoji="1" lang="en-US" altLang="ja-JP" sz="1200" dirty="0">
                <a:latin typeface="BIZ UDゴシック" panose="020B0400000000000000" pitchFamily="49" charset="-128"/>
                <a:ea typeface="BIZ UDゴシック" panose="020B0400000000000000" pitchFamily="49" charset="-128"/>
              </a:rPr>
              <a:t>3,300</a:t>
            </a:r>
            <a:r>
              <a:rPr kumimoji="1" lang="ja-JP" altLang="en-US" sz="1200" dirty="0">
                <a:latin typeface="BIZ UDゴシック" panose="020B0400000000000000" pitchFamily="49" charset="-128"/>
                <a:ea typeface="BIZ UDゴシック" panose="020B0400000000000000" pitchFamily="49" charset="-128"/>
              </a:rPr>
              <a:t>円</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英文証明書料</a:t>
            </a:r>
            <a:r>
              <a:rPr kumimoji="1" lang="en-US" altLang="ja-JP" sz="1200" dirty="0">
                <a:latin typeface="BIZ UDゴシック" panose="020B0400000000000000" pitchFamily="49" charset="-128"/>
                <a:ea typeface="BIZ UDゴシック" panose="020B0400000000000000" pitchFamily="49" charset="-128"/>
              </a:rPr>
              <a:t>5,500</a:t>
            </a:r>
            <a:r>
              <a:rPr kumimoji="1" lang="ja-JP" altLang="en-US" sz="1200" dirty="0">
                <a:latin typeface="BIZ UDゴシック" panose="020B0400000000000000" pitchFamily="49" charset="-128"/>
                <a:ea typeface="BIZ UDゴシック" panose="020B0400000000000000" pitchFamily="49" charset="-128"/>
              </a:rPr>
              <a:t>円</a:t>
            </a:r>
          </a:p>
        </p:txBody>
      </p:sp>
    </p:spTree>
    <p:extLst>
      <p:ext uri="{BB962C8B-B14F-4D97-AF65-F5344CB8AC3E}">
        <p14:creationId xmlns:p14="http://schemas.microsoft.com/office/powerpoint/2010/main" val="65834719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TotalTime>
  <Words>138</Words>
  <Application>Microsoft Office PowerPoint</Application>
  <PresentationFormat>A4 210 x 297 mm</PresentationFormat>
  <Paragraphs>51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BIZ UDゴシック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阪本 謙二郎</dc:creator>
  <cp:lastModifiedBy>阪本 謙二郎</cp:lastModifiedBy>
  <cp:revision>1</cp:revision>
  <dcterms:created xsi:type="dcterms:W3CDTF">2022-01-06T10:14:16Z</dcterms:created>
  <dcterms:modified xsi:type="dcterms:W3CDTF">2022-01-06T11:35:34Z</dcterms:modified>
</cp:coreProperties>
</file>