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6858000" cx="12192000"/>
  <p:notesSz cx="6858000" cy="9144000"/>
  <p:embeddedFontLst>
    <p:embeddedFont>
      <p:font typeface="Arimo"/>
      <p:regular r:id="rId15"/>
      <p:bold r:id="rId16"/>
      <p:italic r:id="rId17"/>
      <p:boldItalic r:id="rId18"/>
    </p:embeddedFont>
    <p:embeddedFont>
      <p:font typeface="Mina"/>
      <p:regular r:id="rId19"/>
      <p:bold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1" roundtripDataSignature="AMtx7mgY2/VURmAedCRfm5pePlkVLuafk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F3B486B-D50A-4028-960B-056520C7315A}">
  <a:tblStyle styleId="{9F3B486B-D50A-4028-960B-056520C7315A}"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3B781319-D42A-448A-92B6-CB214CC3A9A9}" styleName="Table_1">
    <a:wholeTbl>
      <a:tcTxStyle b="off" i="off">
        <a:font>
          <a:latin typeface="Trebuchet MS"/>
          <a:ea typeface="Trebuchet MS"/>
          <a:cs typeface="Trebuchet MS"/>
        </a:font>
        <a:schemeClr val="dk1"/>
      </a:tcTxStyle>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b="off" i="off"/>
      <a:tcStyle>
        <a:tcBdr>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tcBdr>
      </a:tcStyle>
    </a:band1H>
    <a:band2H>
      <a:tcTxStyle b="off" i="off"/>
    </a:band2H>
    <a:band1V>
      <a:tcTxStyle b="off" i="off"/>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cBdr>
      </a:tcStyle>
    </a:band1V>
    <a:band2V>
      <a:tcTxStyle b="off" i="off"/>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cBdr>
      </a:tcStyle>
    </a:band2V>
    <a:lastCol>
      <a:tcTxStyle b="on" i="off"/>
    </a:lastCol>
    <a:firstCol>
      <a:tcTxStyle b="on" i="off"/>
    </a:firstCol>
    <a:lastRow>
      <a:tcTxStyle b="on" i="off"/>
      <a:tcStyle>
        <a:tcBdr>
          <a:top>
            <a:ln cap="flat" cmpd="sng" w="50800">
              <a:solidFill>
                <a:schemeClr val="accent1"/>
              </a:solidFill>
              <a:prstDash val="solid"/>
              <a:round/>
              <a:headEnd len="sm" w="sm" type="none"/>
              <a:tailEnd len="sm" w="sm" type="none"/>
            </a:ln>
          </a:top>
        </a:tcBdr>
      </a:tcStyle>
    </a:lastRow>
    <a:seCell>
      <a:tcTxStyle b="off" i="off"/>
    </a:seCell>
    <a:swCell>
      <a:tcTxStyle b="off" i="off"/>
    </a:swCell>
    <a:firstRow>
      <a:tcTxStyle b="on" i="off">
        <a:font>
          <a:latin typeface="Trebuchet MS"/>
          <a:ea typeface="Trebuchet MS"/>
          <a:cs typeface="Trebuchet MS"/>
        </a:font>
        <a:schemeClr val="lt1"/>
      </a:tcTxStyle>
      <a:tcStyle>
        <a:fill>
          <a:solidFill>
            <a:schemeClr val="accent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Mina-bold.fntdata"/><Relationship Id="rId11" Type="http://schemas.openxmlformats.org/officeDocument/2006/relationships/slide" Target="slides/slide5.xml"/><Relationship Id="rId10" Type="http://schemas.openxmlformats.org/officeDocument/2006/relationships/slide" Target="slides/slide4.xml"/><Relationship Id="rId21" Type="http://customschemas.google.com/relationships/presentationmetadata" Target="metadata"/><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font" Target="fonts/Arimo-regular.fntdata"/><Relationship Id="rId14" Type="http://schemas.openxmlformats.org/officeDocument/2006/relationships/slide" Target="slides/slide8.xml"/><Relationship Id="rId17" Type="http://schemas.openxmlformats.org/officeDocument/2006/relationships/font" Target="fonts/Arimo-italic.fntdata"/><Relationship Id="rId16" Type="http://schemas.openxmlformats.org/officeDocument/2006/relationships/font" Target="fonts/Arimo-bold.fntdata"/><Relationship Id="rId5" Type="http://schemas.openxmlformats.org/officeDocument/2006/relationships/slideMaster" Target="slideMasters/slideMaster2.xml"/><Relationship Id="rId19" Type="http://schemas.openxmlformats.org/officeDocument/2006/relationships/font" Target="fonts/Mina-regular.fntdata"/><Relationship Id="rId6" Type="http://schemas.openxmlformats.org/officeDocument/2006/relationships/notesMaster" Target="notesMasters/notesMaster1.xml"/><Relationship Id="rId18" Type="http://schemas.openxmlformats.org/officeDocument/2006/relationships/font" Target="fonts/Arimo-boldItalic.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4" name="Google Shape;164;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3" name="Google Shape;17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1" name="Google Shape;21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1eeaa96b3d1f730b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1" name="Google Shape;241;g1eeaa96b3d1f730b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4" name="Google Shape;25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3" name="Google Shape;27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0" name="Google Shape;280;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7" name="Google Shape;28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1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12"/>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25" name="Google Shape;25;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6" name="Shape 106"/>
        <p:cNvGrpSpPr/>
        <p:nvPr/>
      </p:nvGrpSpPr>
      <p:grpSpPr>
        <a:xfrm>
          <a:off x="0" y="0"/>
          <a:ext cx="0" cy="0"/>
          <a:chOff x="0" y="0"/>
          <a:chExt cx="0" cy="0"/>
        </a:xfrm>
      </p:grpSpPr>
      <p:sp>
        <p:nvSpPr>
          <p:cNvPr id="107" name="Google Shape;107;p20"/>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20"/>
          <p:cNvSpPr/>
          <p:nvPr>
            <p:ph idx="2" type="pic"/>
          </p:nvPr>
        </p:nvSpPr>
        <p:spPr>
          <a:xfrm>
            <a:off x="677334" y="609600"/>
            <a:ext cx="8596668" cy="3845718"/>
          </a:xfrm>
          <a:prstGeom prst="rect">
            <a:avLst/>
          </a:prstGeom>
          <a:noFill/>
          <a:ln>
            <a:noFill/>
          </a:ln>
        </p:spPr>
      </p:sp>
      <p:sp>
        <p:nvSpPr>
          <p:cNvPr id="109" name="Google Shape;109;p20"/>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110" name="Google Shape;110;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113" name="Shape 113"/>
        <p:cNvGrpSpPr/>
        <p:nvPr/>
      </p:nvGrpSpPr>
      <p:grpSpPr>
        <a:xfrm>
          <a:off x="0" y="0"/>
          <a:ext cx="0" cy="0"/>
          <a:chOff x="0" y="0"/>
          <a:chExt cx="0" cy="0"/>
        </a:xfrm>
      </p:grpSpPr>
      <p:sp>
        <p:nvSpPr>
          <p:cNvPr id="114" name="Google Shape;114;p21"/>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21"/>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6" name="Google Shape;116;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119" name="Shape 119"/>
        <p:cNvGrpSpPr/>
        <p:nvPr/>
      </p:nvGrpSpPr>
      <p:grpSpPr>
        <a:xfrm>
          <a:off x="0" y="0"/>
          <a:ext cx="0" cy="0"/>
          <a:chOff x="0" y="0"/>
          <a:chExt cx="0" cy="0"/>
        </a:xfrm>
      </p:grpSpPr>
      <p:sp>
        <p:nvSpPr>
          <p:cNvPr id="120" name="Google Shape;120;p22"/>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p22"/>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2" name="Google Shape;122;p22"/>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3" name="Google Shape;123;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
        <p:nvSpPr>
          <p:cNvPr id="126" name="Google Shape;126;p22"/>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th-TH"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27" name="Google Shape;127;p22"/>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th-TH" sz="8000" u="none" cap="none" strike="noStrike">
                <a:solidFill>
                  <a:srgbClr val="BFE471"/>
                </a:solidFill>
                <a:latin typeface="Arial"/>
                <a:ea typeface="Arial"/>
                <a:cs typeface="Arial"/>
                <a:sym typeface="Arial"/>
              </a:rPr>
              <a:t>”</a:t>
            </a:r>
            <a:endParaRPr b="0" i="0" sz="1800" u="none" cap="none" strike="noStrike">
              <a:solidFill>
                <a:srgbClr val="BFE47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28" name="Shape 128"/>
        <p:cNvGrpSpPr/>
        <p:nvPr/>
      </p:nvGrpSpPr>
      <p:grpSpPr>
        <a:xfrm>
          <a:off x="0" y="0"/>
          <a:ext cx="0" cy="0"/>
          <a:chOff x="0" y="0"/>
          <a:chExt cx="0" cy="0"/>
        </a:xfrm>
      </p:grpSpPr>
      <p:sp>
        <p:nvSpPr>
          <p:cNvPr id="129" name="Google Shape;129;p23"/>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 name="Google Shape;130;p23"/>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31" name="Google Shape;131;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134" name="Shape 134"/>
        <p:cNvGrpSpPr/>
        <p:nvPr/>
      </p:nvGrpSpPr>
      <p:grpSpPr>
        <a:xfrm>
          <a:off x="0" y="0"/>
          <a:ext cx="0" cy="0"/>
          <a:chOff x="0" y="0"/>
          <a:chExt cx="0" cy="0"/>
        </a:xfrm>
      </p:grpSpPr>
      <p:sp>
        <p:nvSpPr>
          <p:cNvPr id="135" name="Google Shape;135;p24"/>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p24"/>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7" name="Google Shape;137;p24"/>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38" name="Google Shape;138;p2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 name="Google Shape;139;p2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 name="Google Shape;140;p2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
        <p:nvSpPr>
          <p:cNvPr id="141" name="Google Shape;141;p24"/>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th-TH"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42" name="Google Shape;142;p24"/>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th-TH"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43" name="Shape 143"/>
        <p:cNvGrpSpPr/>
        <p:nvPr/>
      </p:nvGrpSpPr>
      <p:grpSpPr>
        <a:xfrm>
          <a:off x="0" y="0"/>
          <a:ext cx="0" cy="0"/>
          <a:chOff x="0" y="0"/>
          <a:chExt cx="0" cy="0"/>
        </a:xfrm>
      </p:grpSpPr>
      <p:sp>
        <p:nvSpPr>
          <p:cNvPr id="144" name="Google Shape;144;p25"/>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p25"/>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46" name="Google Shape;146;p25"/>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47" name="Google Shape;147;p2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8" name="Google Shape;148;p2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 name="Google Shape;149;p2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0" name="Shape 150"/>
        <p:cNvGrpSpPr/>
        <p:nvPr/>
      </p:nvGrpSpPr>
      <p:grpSpPr>
        <a:xfrm>
          <a:off x="0" y="0"/>
          <a:ext cx="0" cy="0"/>
          <a:chOff x="0" y="0"/>
          <a:chExt cx="0" cy="0"/>
        </a:xfrm>
      </p:grpSpPr>
      <p:sp>
        <p:nvSpPr>
          <p:cNvPr id="151" name="Google Shape;151;p26"/>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p26"/>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53" name="Google Shape;153;p2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4" name="Google Shape;154;p2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 name="Google Shape;155;p2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6" name="Shape 156"/>
        <p:cNvGrpSpPr/>
        <p:nvPr/>
      </p:nvGrpSpPr>
      <p:grpSpPr>
        <a:xfrm>
          <a:off x="0" y="0"/>
          <a:ext cx="0" cy="0"/>
          <a:chOff x="0" y="0"/>
          <a:chExt cx="0" cy="0"/>
        </a:xfrm>
      </p:grpSpPr>
      <p:sp>
        <p:nvSpPr>
          <p:cNvPr id="157" name="Google Shape;157;p27"/>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 name="Google Shape;158;p27"/>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59" name="Google Shape;159;p2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 name="Google Shape;160;p2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1" name="Google Shape;161;p2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45" name="Shape 45"/>
        <p:cNvGrpSpPr/>
        <p:nvPr/>
      </p:nvGrpSpPr>
      <p:grpSpPr>
        <a:xfrm>
          <a:off x="0" y="0"/>
          <a:ext cx="0" cy="0"/>
          <a:chOff x="0" y="0"/>
          <a:chExt cx="0" cy="0"/>
        </a:xfrm>
      </p:grpSpPr>
      <p:grpSp>
        <p:nvGrpSpPr>
          <p:cNvPr id="46" name="Google Shape;46;p13"/>
          <p:cNvGrpSpPr/>
          <p:nvPr/>
        </p:nvGrpSpPr>
        <p:grpSpPr>
          <a:xfrm>
            <a:off x="0" y="-8467"/>
            <a:ext cx="12192000" cy="6866467"/>
            <a:chOff x="0" y="-8467"/>
            <a:chExt cx="12192000" cy="6866467"/>
          </a:xfrm>
        </p:grpSpPr>
        <p:cxnSp>
          <p:nvCxnSpPr>
            <p:cNvPr id="47" name="Google Shape;47;p13"/>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48" name="Google Shape;48;p13"/>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49" name="Google Shape;49;p13"/>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019"/>
              </a:schemeClr>
            </a:solidFill>
            <a:ln>
              <a:noFill/>
            </a:ln>
          </p:spPr>
        </p:sp>
        <p:sp>
          <p:nvSpPr>
            <p:cNvPr id="50" name="Google Shape;50;p13"/>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51" name="Google Shape;51;p13"/>
            <p:cNvSpPr/>
            <p:nvPr/>
          </p:nvSpPr>
          <p:spPr>
            <a:xfrm>
              <a:off x="8932333" y="3048000"/>
              <a:ext cx="3259667" cy="3810000"/>
            </a:xfrm>
            <a:prstGeom prst="triangle">
              <a:avLst>
                <a:gd fmla="val 100000" name="adj"/>
              </a:avLst>
            </a:prstGeom>
            <a:solidFill>
              <a:schemeClr val="accent2">
                <a:alpha val="7098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13"/>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019"/>
              </a:srgbClr>
            </a:solidFill>
            <a:ln>
              <a:noFill/>
            </a:ln>
          </p:spPr>
        </p:sp>
        <p:sp>
          <p:nvSpPr>
            <p:cNvPr id="53" name="Google Shape;53;p13"/>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019"/>
              </a:srgbClr>
            </a:solidFill>
            <a:ln>
              <a:noFill/>
            </a:ln>
          </p:spPr>
        </p:sp>
        <p:sp>
          <p:nvSpPr>
            <p:cNvPr id="54" name="Google Shape;54;p13"/>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3921"/>
              </a:schemeClr>
            </a:solidFill>
            <a:ln>
              <a:noFill/>
            </a:ln>
          </p:spPr>
        </p:sp>
        <p:sp>
          <p:nvSpPr>
            <p:cNvPr id="55" name="Google Shape;55;p13"/>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13"/>
            <p:cNvSpPr/>
            <p:nvPr/>
          </p:nvSpPr>
          <p:spPr>
            <a:xfrm rot="10800000">
              <a:off x="0" y="0"/>
              <a:ext cx="842596" cy="5666154"/>
            </a:xfrm>
            <a:prstGeom prst="triangle">
              <a:avLst>
                <a:gd fmla="val 100000" name="adj"/>
              </a:avLst>
            </a:prstGeom>
            <a:solidFill>
              <a:schemeClr val="accent1">
                <a:alpha val="8392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7" name="Google Shape;57;p13"/>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13"/>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59" name="Google Shape;59;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2" name="Shape 62"/>
        <p:cNvGrpSpPr/>
        <p:nvPr/>
      </p:nvGrpSpPr>
      <p:grpSpPr>
        <a:xfrm>
          <a:off x="0" y="0"/>
          <a:ext cx="0" cy="0"/>
          <a:chOff x="0" y="0"/>
          <a:chExt cx="0" cy="0"/>
        </a:xfrm>
      </p:grpSpPr>
      <p:sp>
        <p:nvSpPr>
          <p:cNvPr id="63" name="Google Shape;63;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6" name="Shape 66"/>
        <p:cNvGrpSpPr/>
        <p:nvPr/>
      </p:nvGrpSpPr>
      <p:grpSpPr>
        <a:xfrm>
          <a:off x="0" y="0"/>
          <a:ext cx="0" cy="0"/>
          <a:chOff x="0" y="0"/>
          <a:chExt cx="0" cy="0"/>
        </a:xfrm>
      </p:grpSpPr>
      <p:sp>
        <p:nvSpPr>
          <p:cNvPr id="67" name="Google Shape;67;p1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1"/>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9" name="Google Shape;69;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2" name="Shape 72"/>
        <p:cNvGrpSpPr/>
        <p:nvPr/>
      </p:nvGrpSpPr>
      <p:grpSpPr>
        <a:xfrm>
          <a:off x="0" y="0"/>
          <a:ext cx="0" cy="0"/>
          <a:chOff x="0" y="0"/>
          <a:chExt cx="0" cy="0"/>
        </a:xfrm>
      </p:grpSpPr>
      <p:sp>
        <p:nvSpPr>
          <p:cNvPr id="73" name="Google Shape;73;p15"/>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5"/>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75" name="Google Shape;75;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8" name="Shape 78"/>
        <p:cNvGrpSpPr/>
        <p:nvPr/>
      </p:nvGrpSpPr>
      <p:grpSpPr>
        <a:xfrm>
          <a:off x="0" y="0"/>
          <a:ext cx="0" cy="0"/>
          <a:chOff x="0" y="0"/>
          <a:chExt cx="0" cy="0"/>
        </a:xfrm>
      </p:grpSpPr>
      <p:sp>
        <p:nvSpPr>
          <p:cNvPr id="79" name="Google Shape;79;p16"/>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6"/>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81" name="Google Shape;81;p16"/>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82" name="Google Shape;82;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5" name="Shape 85"/>
        <p:cNvGrpSpPr/>
        <p:nvPr/>
      </p:nvGrpSpPr>
      <p:grpSpPr>
        <a:xfrm>
          <a:off x="0" y="0"/>
          <a:ext cx="0" cy="0"/>
          <a:chOff x="0" y="0"/>
          <a:chExt cx="0" cy="0"/>
        </a:xfrm>
      </p:grpSpPr>
      <p:sp>
        <p:nvSpPr>
          <p:cNvPr id="86" name="Google Shape;86;p1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7"/>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88" name="Google Shape;88;p17"/>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89" name="Google Shape;89;p17"/>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90" name="Google Shape;90;p17"/>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1" name="Google Shape;91;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4" name="Shape 94"/>
        <p:cNvGrpSpPr/>
        <p:nvPr/>
      </p:nvGrpSpPr>
      <p:grpSpPr>
        <a:xfrm>
          <a:off x="0" y="0"/>
          <a:ext cx="0" cy="0"/>
          <a:chOff x="0" y="0"/>
          <a:chExt cx="0" cy="0"/>
        </a:xfrm>
      </p:grpSpPr>
      <p:sp>
        <p:nvSpPr>
          <p:cNvPr id="95" name="Google Shape;95;p18"/>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9" name="Shape 99"/>
        <p:cNvGrpSpPr/>
        <p:nvPr/>
      </p:nvGrpSpPr>
      <p:grpSpPr>
        <a:xfrm>
          <a:off x="0" y="0"/>
          <a:ext cx="0" cy="0"/>
          <a:chOff x="0" y="0"/>
          <a:chExt cx="0" cy="0"/>
        </a:xfrm>
      </p:grpSpPr>
      <p:sp>
        <p:nvSpPr>
          <p:cNvPr id="100" name="Google Shape;100;p19"/>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9"/>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02" name="Google Shape;102;p19"/>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103" name="Google Shape;103;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2.xml"/><Relationship Id="rId10" Type="http://schemas.openxmlformats.org/officeDocument/2006/relationships/slideLayout" Target="../slideLayouts/slideLayout11.xml"/><Relationship Id="rId13" Type="http://schemas.openxmlformats.org/officeDocument/2006/relationships/slideLayout" Target="../slideLayouts/slideLayout14.xml"/><Relationship Id="rId12" Type="http://schemas.openxmlformats.org/officeDocument/2006/relationships/slideLayout" Target="../slideLayouts/slideLayout13.xml"/><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9" Type="http://schemas.openxmlformats.org/officeDocument/2006/relationships/slideLayout" Target="../slideLayouts/slideLayout10.xml"/><Relationship Id="rId15" Type="http://schemas.openxmlformats.org/officeDocument/2006/relationships/slideLayout" Target="../slideLayouts/slideLayout16.xml"/><Relationship Id="rId14" Type="http://schemas.openxmlformats.org/officeDocument/2006/relationships/slideLayout" Target="../slideLayouts/slideLayout15.xml"/><Relationship Id="rId17" Type="http://schemas.openxmlformats.org/officeDocument/2006/relationships/theme" Target="../theme/theme3.xml"/><Relationship Id="rId16" Type="http://schemas.openxmlformats.org/officeDocument/2006/relationships/slideLayout" Target="../slideLayouts/slideLayout17.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grpSp>
        <p:nvGrpSpPr>
          <p:cNvPr id="6" name="Google Shape;6;p10"/>
          <p:cNvGrpSpPr/>
          <p:nvPr/>
        </p:nvGrpSpPr>
        <p:grpSpPr>
          <a:xfrm>
            <a:off x="0" y="-8467"/>
            <a:ext cx="12192000" cy="6866467"/>
            <a:chOff x="0" y="-8467"/>
            <a:chExt cx="12192000" cy="6866467"/>
          </a:xfrm>
        </p:grpSpPr>
        <p:cxnSp>
          <p:nvCxnSpPr>
            <p:cNvPr id="7" name="Google Shape;7;p10"/>
            <p:cNvCxnSpPr/>
            <p:nvPr/>
          </p:nvCxnSpPr>
          <p:spPr>
            <a:xfrm>
              <a:off x="9371012" y="0"/>
              <a:ext cx="1219200" cy="6858000"/>
            </a:xfrm>
            <a:prstGeom prst="straightConnector1">
              <a:avLst/>
            </a:prstGeom>
            <a:noFill/>
            <a:ln cap="flat" cmpd="sng" w="9525">
              <a:solidFill>
                <a:schemeClr val="dk1"/>
              </a:solidFill>
              <a:prstDash val="solid"/>
              <a:round/>
              <a:headEnd len="sm" w="sm" type="none"/>
              <a:tailEnd len="sm" w="sm" type="none"/>
            </a:ln>
          </p:spPr>
        </p:cxnSp>
        <p:cxnSp>
          <p:nvCxnSpPr>
            <p:cNvPr id="8" name="Google Shape;8;p10"/>
            <p:cNvCxnSpPr/>
            <p:nvPr/>
          </p:nvCxnSpPr>
          <p:spPr>
            <a:xfrm flipH="1">
              <a:off x="7425267" y="3681413"/>
              <a:ext cx="4763558" cy="3176587"/>
            </a:xfrm>
            <a:prstGeom prst="straightConnector1">
              <a:avLst/>
            </a:prstGeom>
            <a:noFill/>
            <a:ln cap="flat" cmpd="sng" w="9525">
              <a:solidFill>
                <a:schemeClr val="dk1"/>
              </a:solidFill>
              <a:prstDash val="solid"/>
              <a:round/>
              <a:headEnd len="sm" w="sm" type="none"/>
              <a:tailEnd len="sm" w="sm" type="none"/>
            </a:ln>
          </p:spPr>
        </p:cxnSp>
        <p:sp>
          <p:nvSpPr>
            <p:cNvPr id="9" name="Google Shape;9;p10"/>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019"/>
              </a:schemeClr>
            </a:solidFill>
            <a:ln>
              <a:noFill/>
            </a:ln>
          </p:spPr>
        </p:sp>
        <p:sp>
          <p:nvSpPr>
            <p:cNvPr id="10" name="Google Shape;10;p10"/>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10"/>
            <p:cNvSpPr/>
            <p:nvPr/>
          </p:nvSpPr>
          <p:spPr>
            <a:xfrm>
              <a:off x="8932333" y="3048000"/>
              <a:ext cx="3259667" cy="3810000"/>
            </a:xfrm>
            <a:prstGeom prst="triangle">
              <a:avLst>
                <a:gd fmla="val 100000" name="adj"/>
              </a:avLst>
            </a:prstGeom>
            <a:solidFill>
              <a:schemeClr val="accent2">
                <a:alpha val="7098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0"/>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019"/>
              </a:srgbClr>
            </a:solidFill>
            <a:ln>
              <a:noFill/>
            </a:ln>
          </p:spPr>
        </p:sp>
        <p:sp>
          <p:nvSpPr>
            <p:cNvPr id="13" name="Google Shape;13;p10"/>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019"/>
              </a:srgbClr>
            </a:solidFill>
            <a:ln>
              <a:noFill/>
            </a:ln>
          </p:spPr>
        </p:sp>
        <p:sp>
          <p:nvSpPr>
            <p:cNvPr id="14" name="Google Shape;14;p10"/>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3921"/>
              </a:schemeClr>
            </a:solidFill>
            <a:ln>
              <a:noFill/>
            </a:ln>
          </p:spPr>
        </p:sp>
        <p:sp>
          <p:nvSpPr>
            <p:cNvPr id="15" name="Google Shape;15;p10"/>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10"/>
            <p:cNvSpPr/>
            <p:nvPr/>
          </p:nvSpPr>
          <p:spPr>
            <a:xfrm>
              <a:off x="0" y="4013200"/>
              <a:ext cx="448733" cy="2844800"/>
            </a:xfrm>
            <a:prstGeom prst="triangle">
              <a:avLst>
                <a:gd fmla="val 0" name="adj"/>
              </a:avLst>
            </a:prstGeom>
            <a:solidFill>
              <a:schemeClr val="accent1">
                <a:alpha val="8392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10"/>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9pPr>
          </a:lstStyle>
          <a:p/>
        </p:txBody>
      </p:sp>
      <p:sp>
        <p:nvSpPr>
          <p:cNvPr id="18" name="Google Shape;18;p10"/>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FEFEFE"/>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FEFEFE"/>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FEFEFE"/>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FEFEFE"/>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FEFEFE"/>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FEFEFE"/>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FEFEFE"/>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FEFEFE"/>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FEFEFE"/>
                </a:solidFill>
                <a:latin typeface="Trebuchet MS"/>
                <a:ea typeface="Trebuchet MS"/>
                <a:cs typeface="Trebuchet MS"/>
                <a:sym typeface="Trebuchet MS"/>
              </a:defRPr>
            </a:lvl9pPr>
          </a:lstStyle>
          <a:p/>
        </p:txBody>
      </p:sp>
      <p:sp>
        <p:nvSpPr>
          <p:cNvPr id="19" name="Google Shape;19;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chemeClr val="l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9pPr>
          </a:lstStyle>
          <a:p/>
        </p:txBody>
      </p:sp>
      <p:sp>
        <p:nvSpPr>
          <p:cNvPr id="20" name="Google Shape;20;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chemeClr val="l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Trebuchet MS"/>
                <a:ea typeface="Trebuchet MS"/>
                <a:cs typeface="Trebuchet MS"/>
                <a:sym typeface="Trebuchet MS"/>
              </a:defRPr>
            </a:lvl9pPr>
          </a:lstStyle>
          <a:p/>
        </p:txBody>
      </p:sp>
      <p:sp>
        <p:nvSpPr>
          <p:cNvPr id="21" name="Google Shape;21;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 name="Shape 28"/>
        <p:cNvGrpSpPr/>
        <p:nvPr/>
      </p:nvGrpSpPr>
      <p:grpSpPr>
        <a:xfrm>
          <a:off x="0" y="0"/>
          <a:ext cx="0" cy="0"/>
          <a:chOff x="0" y="0"/>
          <a:chExt cx="0" cy="0"/>
        </a:xfrm>
      </p:grpSpPr>
      <p:grpSp>
        <p:nvGrpSpPr>
          <p:cNvPr id="29" name="Google Shape;29;p9"/>
          <p:cNvGrpSpPr/>
          <p:nvPr/>
        </p:nvGrpSpPr>
        <p:grpSpPr>
          <a:xfrm>
            <a:off x="0" y="-8467"/>
            <a:ext cx="12192000" cy="6866467"/>
            <a:chOff x="0" y="-8467"/>
            <a:chExt cx="12192000" cy="6866467"/>
          </a:xfrm>
        </p:grpSpPr>
        <p:cxnSp>
          <p:nvCxnSpPr>
            <p:cNvPr id="30" name="Google Shape;30;p9"/>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31" name="Google Shape;31;p9"/>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32" name="Google Shape;32;p9"/>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019"/>
              </a:schemeClr>
            </a:solidFill>
            <a:ln>
              <a:noFill/>
            </a:ln>
          </p:spPr>
        </p:sp>
        <p:sp>
          <p:nvSpPr>
            <p:cNvPr id="33" name="Google Shape;33;p9"/>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34" name="Google Shape;34;p9"/>
            <p:cNvSpPr/>
            <p:nvPr/>
          </p:nvSpPr>
          <p:spPr>
            <a:xfrm>
              <a:off x="8932333" y="3048000"/>
              <a:ext cx="3259667" cy="3810000"/>
            </a:xfrm>
            <a:prstGeom prst="triangle">
              <a:avLst>
                <a:gd fmla="val 100000" name="adj"/>
              </a:avLst>
            </a:prstGeom>
            <a:solidFill>
              <a:schemeClr val="accent2">
                <a:alpha val="7098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9"/>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019"/>
              </a:srgbClr>
            </a:solidFill>
            <a:ln>
              <a:noFill/>
            </a:ln>
          </p:spPr>
        </p:sp>
        <p:sp>
          <p:nvSpPr>
            <p:cNvPr id="36" name="Google Shape;36;p9"/>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019"/>
              </a:srgbClr>
            </a:solidFill>
            <a:ln>
              <a:noFill/>
            </a:ln>
          </p:spPr>
        </p:sp>
        <p:sp>
          <p:nvSpPr>
            <p:cNvPr id="37" name="Google Shape;37;p9"/>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3921"/>
              </a:schemeClr>
            </a:solidFill>
            <a:ln>
              <a:noFill/>
            </a:ln>
          </p:spPr>
        </p:sp>
        <p:sp>
          <p:nvSpPr>
            <p:cNvPr id="38" name="Google Shape;38;p9"/>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9"/>
            <p:cNvSpPr/>
            <p:nvPr/>
          </p:nvSpPr>
          <p:spPr>
            <a:xfrm>
              <a:off x="0" y="4013200"/>
              <a:ext cx="448733" cy="2844800"/>
            </a:xfrm>
            <a:prstGeom prst="triangle">
              <a:avLst>
                <a:gd fmla="val 0" name="adj"/>
              </a:avLst>
            </a:prstGeom>
            <a:solidFill>
              <a:schemeClr val="accent1">
                <a:alpha val="8392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 name="Google Shape;40;p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41" name="Google Shape;41;p9"/>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42" name="Google Shape;42;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43" name="Google Shape;43;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44" name="Google Shape;44;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th-TH"/>
              <a:t>‹#›</a:t>
            </a:fld>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3.png"/><Relationship Id="rId5"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jpg"/><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65" name="Shape 165"/>
        <p:cNvGrpSpPr/>
        <p:nvPr/>
      </p:nvGrpSpPr>
      <p:grpSpPr>
        <a:xfrm>
          <a:off x="0" y="0"/>
          <a:ext cx="0" cy="0"/>
          <a:chOff x="0" y="0"/>
          <a:chExt cx="0" cy="0"/>
        </a:xfrm>
      </p:grpSpPr>
      <p:sp>
        <p:nvSpPr>
          <p:cNvPr id="166" name="Google Shape;166;p1"/>
          <p:cNvSpPr txBox="1"/>
          <p:nvPr>
            <p:ph type="title"/>
          </p:nvPr>
        </p:nvSpPr>
        <p:spPr>
          <a:xfrm>
            <a:off x="7015488" y="959929"/>
            <a:ext cx="2361300" cy="13209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00000"/>
              </a:lnSpc>
              <a:spcBef>
                <a:spcPts val="0"/>
              </a:spcBef>
              <a:spcAft>
                <a:spcPts val="0"/>
              </a:spcAft>
              <a:buClr>
                <a:schemeClr val="accent1"/>
              </a:buClr>
              <a:buSzPts val="9720"/>
              <a:buFont typeface="Trebuchet MS"/>
              <a:buNone/>
            </a:pPr>
            <a:r>
              <a:rPr lang="th-TH"/>
              <a:t>  </a:t>
            </a:r>
            <a:r>
              <a:rPr lang="th-TH" sz="7200"/>
              <a:t>CBG</a:t>
            </a:r>
            <a:r>
              <a:rPr lang="th-TH"/>
              <a:t> </a:t>
            </a:r>
            <a:br>
              <a:rPr lang="th-TH"/>
            </a:br>
            <a:r>
              <a:rPr lang="th-TH" sz="1200"/>
              <a:t>(Cannabis’clinic by Buddy Grow)</a:t>
            </a:r>
            <a:endParaRPr sz="1200"/>
          </a:p>
        </p:txBody>
      </p:sp>
      <p:sp>
        <p:nvSpPr>
          <p:cNvPr id="167" name="Google Shape;167;p1"/>
          <p:cNvSpPr txBox="1"/>
          <p:nvPr>
            <p:ph idx="1" type="body"/>
          </p:nvPr>
        </p:nvSpPr>
        <p:spPr>
          <a:xfrm>
            <a:off x="6415558" y="2387175"/>
            <a:ext cx="3843300" cy="4299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SzPts val="1440"/>
              <a:buChar char="►"/>
            </a:pPr>
            <a:r>
              <a:rPr lang="th-TH"/>
              <a:t>ディスペンサリーショップFC </a:t>
            </a:r>
            <a:endParaRPr/>
          </a:p>
        </p:txBody>
      </p:sp>
      <p:pic>
        <p:nvPicPr>
          <p:cNvPr descr="A picture containing text&#10;&#10;Description automatically generated" id="168" name="Google Shape;168;p1"/>
          <p:cNvPicPr preferRelativeResize="0"/>
          <p:nvPr/>
        </p:nvPicPr>
        <p:blipFill rotWithShape="1">
          <a:blip r:embed="rId3">
            <a:alphaModFix/>
          </a:blip>
          <a:srcRect b="0" l="425" r="-4125" t="0"/>
          <a:stretch/>
        </p:blipFill>
        <p:spPr>
          <a:xfrm>
            <a:off x="413900" y="0"/>
            <a:ext cx="6325591" cy="6858000"/>
          </a:xfrm>
          <a:custGeom>
            <a:rect b="b" l="l" r="r" t="t"/>
            <a:pathLst>
              <a:path extrusionOk="0" h="6858000" w="5394960">
                <a:moveTo>
                  <a:pt x="842596" y="0"/>
                </a:moveTo>
                <a:lnTo>
                  <a:pt x="5394960" y="0"/>
                </a:lnTo>
                <a:lnTo>
                  <a:pt x="5394960" y="21851"/>
                </a:lnTo>
                <a:lnTo>
                  <a:pt x="4365943" y="6858000"/>
                </a:lnTo>
                <a:lnTo>
                  <a:pt x="0" y="6858000"/>
                </a:lnTo>
                <a:lnTo>
                  <a:pt x="0" y="5666154"/>
                </a:lnTo>
                <a:close/>
              </a:path>
            </a:pathLst>
          </a:custGeom>
          <a:noFill/>
          <a:ln>
            <a:noFill/>
          </a:ln>
        </p:spPr>
      </p:pic>
      <p:pic>
        <p:nvPicPr>
          <p:cNvPr id="169" name="Google Shape;169;p1"/>
          <p:cNvPicPr preferRelativeResize="0"/>
          <p:nvPr/>
        </p:nvPicPr>
        <p:blipFill rotWithShape="1">
          <a:blip r:embed="rId4">
            <a:alphaModFix/>
          </a:blip>
          <a:srcRect b="0" l="0" r="0" t="0"/>
          <a:stretch/>
        </p:blipFill>
        <p:spPr>
          <a:xfrm>
            <a:off x="10145625" y="5897124"/>
            <a:ext cx="1841352" cy="821125"/>
          </a:xfrm>
          <a:prstGeom prst="rect">
            <a:avLst/>
          </a:prstGeom>
          <a:noFill/>
          <a:ln>
            <a:noFill/>
          </a:ln>
        </p:spPr>
      </p:pic>
      <p:pic>
        <p:nvPicPr>
          <p:cNvPr descr="Logo&#10;&#10;Description automatically generated" id="170" name="Google Shape;170;p1"/>
          <p:cNvPicPr preferRelativeResize="0"/>
          <p:nvPr/>
        </p:nvPicPr>
        <p:blipFill rotWithShape="1">
          <a:blip r:embed="rId5">
            <a:alphaModFix/>
          </a:blip>
          <a:srcRect b="0" l="0" r="0" t="0"/>
          <a:stretch/>
        </p:blipFill>
        <p:spPr>
          <a:xfrm>
            <a:off x="7015507" y="2923425"/>
            <a:ext cx="1946639" cy="329816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
          <p:cNvSpPr txBox="1"/>
          <p:nvPr>
            <p:ph type="ctrTitle"/>
          </p:nvPr>
        </p:nvSpPr>
        <p:spPr>
          <a:xfrm>
            <a:off x="5108895" y="0"/>
            <a:ext cx="2348918" cy="4748169"/>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accent1"/>
              </a:buClr>
              <a:buSzPts val="5400"/>
              <a:buFont typeface="Trebuchet MS"/>
              <a:buNone/>
            </a:pPr>
            <a:r>
              <a:rPr lang="th-TH"/>
              <a:t>rr</a:t>
            </a:r>
            <a:endParaRPr/>
          </a:p>
        </p:txBody>
      </p:sp>
      <p:sp>
        <p:nvSpPr>
          <p:cNvPr id="176" name="Google Shape;176;p2"/>
          <p:cNvSpPr txBox="1"/>
          <p:nvPr>
            <p:ph idx="1" type="subTitle"/>
          </p:nvPr>
        </p:nvSpPr>
        <p:spPr>
          <a:xfrm>
            <a:off x="190151" y="4748169"/>
            <a:ext cx="5905849" cy="1655762"/>
          </a:xfrm>
          <a:prstGeom prst="rect">
            <a:avLst/>
          </a:prstGeom>
          <a:noFill/>
          <a:ln>
            <a:noFill/>
          </a:ln>
        </p:spPr>
        <p:txBody>
          <a:bodyPr anchorCtr="0" anchor="t" bIns="45700" lIns="91425" spcFirstLastPara="1" rIns="91425" wrap="square" tIns="45700">
            <a:normAutofit/>
          </a:bodyPr>
          <a:lstStyle/>
          <a:p>
            <a:pPr indent="0" lvl="0" marL="0" rtl="0" algn="r">
              <a:lnSpc>
                <a:spcPct val="100000"/>
              </a:lnSpc>
              <a:spcBef>
                <a:spcPts val="0"/>
              </a:spcBef>
              <a:spcAft>
                <a:spcPts val="0"/>
              </a:spcAft>
              <a:buSzPts val="1440"/>
              <a:buNone/>
            </a:pPr>
            <a:r>
              <a:t/>
            </a:r>
            <a:endParaRPr/>
          </a:p>
        </p:txBody>
      </p:sp>
      <p:sp>
        <p:nvSpPr>
          <p:cNvPr id="177" name="Google Shape;177;p2"/>
          <p:cNvSpPr txBox="1"/>
          <p:nvPr/>
        </p:nvSpPr>
        <p:spPr>
          <a:xfrm>
            <a:off x="6112779" y="4756558"/>
            <a:ext cx="5905849" cy="1655762"/>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2400"/>
              <a:buFont typeface="Arial"/>
              <a:buNone/>
            </a:pPr>
            <a:r>
              <a:t/>
            </a:r>
            <a:endParaRPr b="0" i="0" sz="2400" u="none" cap="none" strike="noStrike">
              <a:solidFill>
                <a:schemeClr val="dk1"/>
              </a:solidFill>
              <a:latin typeface="Trebuchet MS"/>
              <a:ea typeface="Trebuchet MS"/>
              <a:cs typeface="Trebuchet MS"/>
              <a:sym typeface="Trebuchet MS"/>
            </a:endParaRPr>
          </a:p>
        </p:txBody>
      </p:sp>
      <p:sp>
        <p:nvSpPr>
          <p:cNvPr id="178" name="Google Shape;178;p2"/>
          <p:cNvSpPr txBox="1"/>
          <p:nvPr/>
        </p:nvSpPr>
        <p:spPr>
          <a:xfrm>
            <a:off x="6129558" y="4764947"/>
            <a:ext cx="5905849" cy="1655762"/>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2400"/>
              <a:buFont typeface="Arial"/>
              <a:buNone/>
            </a:pPr>
            <a:r>
              <a:t/>
            </a:r>
            <a:endParaRPr b="0" i="0" sz="2400" u="none" cap="none" strike="noStrike">
              <a:solidFill>
                <a:schemeClr val="dk1"/>
              </a:solidFill>
              <a:latin typeface="Trebuchet MS"/>
              <a:ea typeface="Trebuchet MS"/>
              <a:cs typeface="Trebuchet MS"/>
              <a:sym typeface="Trebuchet MS"/>
            </a:endParaRPr>
          </a:p>
        </p:txBody>
      </p:sp>
      <p:sp>
        <p:nvSpPr>
          <p:cNvPr id="179" name="Google Shape;179;p2"/>
          <p:cNvSpPr txBox="1"/>
          <p:nvPr/>
        </p:nvSpPr>
        <p:spPr>
          <a:xfrm>
            <a:off x="6112386" y="4773806"/>
            <a:ext cx="5905849" cy="1655762"/>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2400"/>
              <a:buFont typeface="Arial"/>
              <a:buNone/>
            </a:pPr>
            <a:r>
              <a:t/>
            </a:r>
            <a:endParaRPr b="0" i="0" sz="2400" u="none" cap="none" strike="noStrike">
              <a:solidFill>
                <a:schemeClr val="dk1"/>
              </a:solidFill>
              <a:latin typeface="Trebuchet MS"/>
              <a:ea typeface="Trebuchet MS"/>
              <a:cs typeface="Trebuchet MS"/>
              <a:sym typeface="Trebuchet MS"/>
            </a:endParaRPr>
          </a:p>
        </p:txBody>
      </p:sp>
      <p:sp>
        <p:nvSpPr>
          <p:cNvPr id="180" name="Google Shape;180;p2"/>
          <p:cNvSpPr/>
          <p:nvPr/>
        </p:nvSpPr>
        <p:spPr>
          <a:xfrm>
            <a:off x="4734188" y="-8389"/>
            <a:ext cx="2723625" cy="4748169"/>
          </a:xfrm>
          <a:prstGeom prst="rect">
            <a:avLst/>
          </a:prstGeom>
          <a:solidFill>
            <a:schemeClr val="lt1"/>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81" name="Google Shape;181;p2"/>
          <p:cNvSpPr/>
          <p:nvPr/>
        </p:nvSpPr>
        <p:spPr>
          <a:xfrm>
            <a:off x="7475988" y="-8389"/>
            <a:ext cx="4734187" cy="4747699"/>
          </a:xfrm>
          <a:prstGeom prst="rect">
            <a:avLst/>
          </a:prstGeom>
          <a:solidFill>
            <a:schemeClr val="lt1"/>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th-TH" sz="1800" u="none" cap="none" strike="noStrike">
                <a:solidFill>
                  <a:schemeClr val="dk1"/>
                </a:solidFill>
                <a:latin typeface="Cordia New"/>
                <a:ea typeface="Cordia New"/>
                <a:cs typeface="Cordia New"/>
                <a:sym typeface="Cordia New"/>
              </a:rPr>
              <a:t>グループ</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th-TH" sz="1800" u="none" cap="none" strike="noStrike">
                <a:solidFill>
                  <a:schemeClr val="dk1"/>
                </a:solidFill>
                <a:latin typeface="Cordia New"/>
                <a:ea typeface="Cordia New"/>
                <a:cs typeface="Cordia New"/>
                <a:sym typeface="Cordia New"/>
              </a:rPr>
              <a:t>2.リラッ</a:t>
            </a:r>
            <a:endParaRPr b="0" i="0" sz="1800" u="none" cap="none" strike="noStrike">
              <a:solidFill>
                <a:schemeClr val="lt1"/>
              </a:solidFill>
              <a:latin typeface="Trebuchet MS"/>
              <a:ea typeface="Trebuchet MS"/>
              <a:cs typeface="Trebuchet MS"/>
              <a:sym typeface="Trebuchet MS"/>
            </a:endParaRPr>
          </a:p>
        </p:txBody>
      </p:sp>
      <p:sp>
        <p:nvSpPr>
          <p:cNvPr id="182" name="Google Shape;182;p2"/>
          <p:cNvSpPr/>
          <p:nvPr/>
        </p:nvSpPr>
        <p:spPr>
          <a:xfrm>
            <a:off x="1" y="-8389"/>
            <a:ext cx="4887986" cy="4747699"/>
          </a:xfrm>
          <a:prstGeom prst="rect">
            <a:avLst/>
          </a:prstGeom>
          <a:solidFill>
            <a:schemeClr val="lt1"/>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83" name="Google Shape;183;p2"/>
          <p:cNvSpPr/>
          <p:nvPr/>
        </p:nvSpPr>
        <p:spPr>
          <a:xfrm>
            <a:off x="0" y="4748169"/>
            <a:ext cx="6096000" cy="2109831"/>
          </a:xfrm>
          <a:prstGeom prst="rect">
            <a:avLst/>
          </a:prstGeom>
          <a:solidFill>
            <a:schemeClr val="lt1"/>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84" name="Google Shape;184;p2"/>
          <p:cNvSpPr/>
          <p:nvPr/>
        </p:nvSpPr>
        <p:spPr>
          <a:xfrm>
            <a:off x="6112375" y="5009501"/>
            <a:ext cx="6096000" cy="1848600"/>
          </a:xfrm>
          <a:prstGeom prst="rect">
            <a:avLst/>
          </a:prstGeom>
          <a:solidFill>
            <a:schemeClr val="lt1"/>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th-TH" sz="1800" u="none" cap="none" strike="noStrike">
                <a:solidFill>
                  <a:schemeClr val="lt1"/>
                </a:solidFill>
                <a:latin typeface="Trebuchet MS"/>
                <a:ea typeface="Trebuchet MS"/>
                <a:cs typeface="Trebuchet MS"/>
                <a:sym typeface="Trebuchet MS"/>
              </a:rPr>
              <a:t>ดเ</a:t>
            </a:r>
            <a:endParaRPr b="0" i="0" sz="1800" u="none" cap="none" strike="noStrike">
              <a:solidFill>
                <a:schemeClr val="lt1"/>
              </a:solidFill>
              <a:latin typeface="Trebuchet MS"/>
              <a:ea typeface="Trebuchet MS"/>
              <a:cs typeface="Trebuchet MS"/>
              <a:sym typeface="Trebuchet MS"/>
            </a:endParaRPr>
          </a:p>
        </p:txBody>
      </p:sp>
      <p:sp>
        <p:nvSpPr>
          <p:cNvPr id="185" name="Google Shape;185;p2"/>
          <p:cNvSpPr/>
          <p:nvPr/>
        </p:nvSpPr>
        <p:spPr>
          <a:xfrm>
            <a:off x="7457813" y="-8389"/>
            <a:ext cx="2569826" cy="4747699"/>
          </a:xfrm>
          <a:prstGeom prst="rect">
            <a:avLst/>
          </a:prstGeom>
          <a:solidFill>
            <a:schemeClr val="lt1"/>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86" name="Google Shape;186;p2"/>
          <p:cNvSpPr/>
          <p:nvPr/>
        </p:nvSpPr>
        <p:spPr>
          <a:xfrm>
            <a:off x="2164361" y="-8389"/>
            <a:ext cx="2723625" cy="4747699"/>
          </a:xfrm>
          <a:prstGeom prst="rect">
            <a:avLst/>
          </a:prstGeom>
          <a:solidFill>
            <a:schemeClr val="lt1"/>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th-TH" sz="1800" u="none" cap="none" strike="noStrike">
                <a:solidFill>
                  <a:schemeClr val="lt1"/>
                </a:solidFill>
                <a:latin typeface="Trebuchet MS"/>
                <a:ea typeface="Trebuchet MS"/>
                <a:cs typeface="Trebuchet MS"/>
                <a:sym typeface="Trebuchet MS"/>
              </a:rPr>
              <a:t> </a:t>
            </a:r>
            <a:endParaRPr b="0" i="0" sz="1800" u="none" cap="none" strike="noStrike">
              <a:solidFill>
                <a:schemeClr val="lt1"/>
              </a:solidFill>
              <a:latin typeface="Trebuchet MS"/>
              <a:ea typeface="Trebuchet MS"/>
              <a:cs typeface="Trebuchet MS"/>
              <a:sym typeface="Trebuchet MS"/>
            </a:endParaRPr>
          </a:p>
        </p:txBody>
      </p:sp>
      <p:sp>
        <p:nvSpPr>
          <p:cNvPr id="187" name="Google Shape;187;p2"/>
          <p:cNvSpPr/>
          <p:nvPr/>
        </p:nvSpPr>
        <p:spPr>
          <a:xfrm>
            <a:off x="7457813" y="3026039"/>
            <a:ext cx="2569826" cy="1729579"/>
          </a:xfrm>
          <a:prstGeom prst="rect">
            <a:avLst/>
          </a:prstGeom>
          <a:solidFill>
            <a:schemeClr val="lt1"/>
          </a:solidFill>
          <a:ln cap="rnd" cmpd="sng" w="19050">
            <a:solidFill>
              <a:srgbClr val="3D74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88" name="Google Shape;188;p2"/>
          <p:cNvSpPr/>
          <p:nvPr/>
        </p:nvSpPr>
        <p:spPr>
          <a:xfrm>
            <a:off x="2164361" y="2444097"/>
            <a:ext cx="2723625" cy="2295213"/>
          </a:xfrm>
          <a:prstGeom prst="rect">
            <a:avLst/>
          </a:prstGeom>
          <a:solidFill>
            <a:schemeClr val="lt1"/>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89" name="Google Shape;189;p2"/>
          <p:cNvSpPr/>
          <p:nvPr/>
        </p:nvSpPr>
        <p:spPr>
          <a:xfrm>
            <a:off x="4887986" y="-8389"/>
            <a:ext cx="2569826" cy="572411"/>
          </a:xfrm>
          <a:prstGeom prst="rect">
            <a:avLst/>
          </a:prstGeom>
          <a:solidFill>
            <a:srgbClr val="3F7818"/>
          </a:solidFill>
          <a:ln cap="rnd" cmpd="sng" w="19050">
            <a:solidFill>
              <a:srgbClr val="69613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rPr b="1" i="0" lang="th-TH" sz="1500" u="none" cap="none" strike="noStrike">
                <a:solidFill>
                  <a:srgbClr val="FFFFFF"/>
                </a:solidFill>
                <a:latin typeface="Arial"/>
                <a:ea typeface="Arial"/>
                <a:cs typeface="Arial"/>
                <a:sym typeface="Arial"/>
              </a:rPr>
              <a:t>目的</a:t>
            </a:r>
            <a:endParaRPr b="1" i="0" sz="1500" u="none" cap="none" strike="noStrike">
              <a:solidFill>
                <a:srgbClr val="FFFFFF"/>
              </a:solidFill>
              <a:latin typeface="Arial"/>
              <a:ea typeface="Arial"/>
              <a:cs typeface="Arial"/>
              <a:sym typeface="Arial"/>
            </a:endParaRPr>
          </a:p>
        </p:txBody>
      </p:sp>
      <p:sp>
        <p:nvSpPr>
          <p:cNvPr id="190" name="Google Shape;190;p2"/>
          <p:cNvSpPr/>
          <p:nvPr/>
        </p:nvSpPr>
        <p:spPr>
          <a:xfrm>
            <a:off x="7457812" y="-8389"/>
            <a:ext cx="2569826" cy="572411"/>
          </a:xfrm>
          <a:prstGeom prst="rect">
            <a:avLst/>
          </a:prstGeom>
          <a:solidFill>
            <a:srgbClr val="93DF5F"/>
          </a:solidFill>
          <a:ln cap="rnd" cmpd="sng" w="19050">
            <a:solidFill>
              <a:srgbClr val="B6E99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th-TH" sz="1400" u="none" cap="none" strike="noStrike">
                <a:solidFill>
                  <a:srgbClr val="FFFFFF"/>
                </a:solidFill>
                <a:latin typeface="Arial"/>
                <a:ea typeface="Arial"/>
                <a:cs typeface="Arial"/>
                <a:sym typeface="Arial"/>
              </a:rPr>
              <a:t>店舗と顧客の関係性</a:t>
            </a:r>
            <a:endParaRPr b="1" i="0" sz="1400" u="none" cap="none" strike="noStrike">
              <a:solidFill>
                <a:srgbClr val="FFFFFF"/>
              </a:solidFill>
              <a:latin typeface="Arial"/>
              <a:ea typeface="Arial"/>
              <a:cs typeface="Arial"/>
              <a:sym typeface="Arial"/>
            </a:endParaRPr>
          </a:p>
        </p:txBody>
      </p:sp>
      <p:sp>
        <p:nvSpPr>
          <p:cNvPr id="191" name="Google Shape;191;p2"/>
          <p:cNvSpPr/>
          <p:nvPr/>
        </p:nvSpPr>
        <p:spPr>
          <a:xfrm>
            <a:off x="10027638" y="0"/>
            <a:ext cx="2164361" cy="564022"/>
          </a:xfrm>
          <a:prstGeom prst="rect">
            <a:avLst/>
          </a:prstGeom>
          <a:solidFill>
            <a:srgbClr val="2A5010"/>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th-TH" sz="1400" u="none" cap="none" strike="noStrike">
                <a:solidFill>
                  <a:schemeClr val="lt1"/>
                </a:solidFill>
                <a:latin typeface="Mina"/>
                <a:ea typeface="Mina"/>
                <a:cs typeface="Mina"/>
                <a:sym typeface="Mina"/>
              </a:rPr>
              <a:t>ターゲット顧客</a:t>
            </a:r>
            <a:endParaRPr b="1" i="0" sz="1400" u="none" cap="none" strike="noStrike">
              <a:solidFill>
                <a:srgbClr val="000000"/>
              </a:solidFill>
              <a:latin typeface="Arial"/>
              <a:ea typeface="Arial"/>
              <a:cs typeface="Arial"/>
              <a:sym typeface="Arial"/>
            </a:endParaRPr>
          </a:p>
        </p:txBody>
      </p:sp>
      <p:sp>
        <p:nvSpPr>
          <p:cNvPr id="192" name="Google Shape;192;p2"/>
          <p:cNvSpPr/>
          <p:nvPr/>
        </p:nvSpPr>
        <p:spPr>
          <a:xfrm>
            <a:off x="7448725" y="2547474"/>
            <a:ext cx="2569826" cy="478565"/>
          </a:xfrm>
          <a:prstGeom prst="rect">
            <a:avLst/>
          </a:prstGeom>
          <a:solidFill>
            <a:srgbClr val="486112"/>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th-TH" sz="1400" u="none" cap="none" strike="noStrike">
                <a:solidFill>
                  <a:srgbClr val="FFFFFF"/>
                </a:solidFill>
                <a:latin typeface="Arial"/>
                <a:ea typeface="Arial"/>
                <a:cs typeface="Arial"/>
                <a:sym typeface="Arial"/>
              </a:rPr>
              <a:t>マーケティング</a:t>
            </a:r>
            <a:endParaRPr b="1" i="0" sz="1400" u="none" cap="none" strike="noStrike">
              <a:solidFill>
                <a:srgbClr val="FFFFFF"/>
              </a:solidFill>
              <a:latin typeface="Arial"/>
              <a:ea typeface="Arial"/>
              <a:cs typeface="Arial"/>
              <a:sym typeface="Arial"/>
            </a:endParaRPr>
          </a:p>
        </p:txBody>
      </p:sp>
      <p:sp>
        <p:nvSpPr>
          <p:cNvPr id="193" name="Google Shape;193;p2"/>
          <p:cNvSpPr/>
          <p:nvPr/>
        </p:nvSpPr>
        <p:spPr>
          <a:xfrm>
            <a:off x="2164361" y="0"/>
            <a:ext cx="2723624" cy="572411"/>
          </a:xfrm>
          <a:prstGeom prst="rect">
            <a:avLst/>
          </a:prstGeom>
          <a:solidFill>
            <a:srgbClr val="B6E995"/>
          </a:solidFill>
          <a:ln cap="rnd" cmpd="sng" w="19050">
            <a:solidFill>
              <a:srgbClr val="C0B89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94" name="Google Shape;194;p2"/>
          <p:cNvSpPr/>
          <p:nvPr/>
        </p:nvSpPr>
        <p:spPr>
          <a:xfrm>
            <a:off x="2164361" y="2444097"/>
            <a:ext cx="2723624" cy="478565"/>
          </a:xfrm>
          <a:prstGeom prst="rect">
            <a:avLst/>
          </a:prstGeom>
          <a:solidFill>
            <a:srgbClr val="2A5010"/>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rPr b="1" i="0" lang="th-TH" sz="1500" u="none" cap="none" strike="noStrike">
                <a:solidFill>
                  <a:srgbClr val="FFFFFF"/>
                </a:solidFill>
                <a:latin typeface="Arial"/>
                <a:ea typeface="Arial"/>
                <a:cs typeface="Arial"/>
                <a:sym typeface="Arial"/>
              </a:rPr>
              <a:t>開業で必要となるもの</a:t>
            </a:r>
            <a:endParaRPr b="1" i="0" sz="1500" u="none" cap="none" strike="noStrike">
              <a:solidFill>
                <a:srgbClr val="FFFFFF"/>
              </a:solidFill>
              <a:latin typeface="Arial"/>
              <a:ea typeface="Arial"/>
              <a:cs typeface="Arial"/>
              <a:sym typeface="Arial"/>
            </a:endParaRPr>
          </a:p>
        </p:txBody>
      </p:sp>
      <p:sp>
        <p:nvSpPr>
          <p:cNvPr id="195" name="Google Shape;195;p2"/>
          <p:cNvSpPr/>
          <p:nvPr/>
        </p:nvSpPr>
        <p:spPr>
          <a:xfrm>
            <a:off x="0" y="0"/>
            <a:ext cx="2164360" cy="803972"/>
          </a:xfrm>
          <a:prstGeom prst="rect">
            <a:avLst/>
          </a:prstGeom>
          <a:solidFill>
            <a:srgbClr val="3F7818"/>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rPr b="1" i="0" lang="th-TH" sz="1500" u="none" cap="none" strike="noStrike">
                <a:solidFill>
                  <a:schemeClr val="lt1"/>
                </a:solidFill>
                <a:latin typeface="Mina"/>
                <a:ea typeface="Mina"/>
                <a:cs typeface="Mina"/>
                <a:sym typeface="Mina"/>
              </a:rPr>
              <a:t>パートナー&amp;</a:t>
            </a:r>
            <a:endParaRPr b="1" i="0" sz="1500" u="none" cap="none" strike="noStrike">
              <a:solidFill>
                <a:schemeClr val="lt1"/>
              </a:solidFill>
              <a:latin typeface="Mina"/>
              <a:ea typeface="Mina"/>
              <a:cs typeface="Mina"/>
              <a:sym typeface="Mina"/>
            </a:endParaRPr>
          </a:p>
          <a:p>
            <a:pPr indent="0" lvl="0" marL="0" marR="0" rtl="0" algn="ctr">
              <a:lnSpc>
                <a:spcPct val="100000"/>
              </a:lnSpc>
              <a:spcBef>
                <a:spcPts val="0"/>
              </a:spcBef>
              <a:spcAft>
                <a:spcPts val="0"/>
              </a:spcAft>
              <a:buClr>
                <a:srgbClr val="000000"/>
              </a:buClr>
              <a:buSzPts val="1500"/>
              <a:buFont typeface="Arial"/>
              <a:buNone/>
            </a:pPr>
            <a:r>
              <a:rPr b="1" i="0" lang="th-TH" sz="1500" u="none" cap="none" strike="noStrike">
                <a:solidFill>
                  <a:schemeClr val="lt1"/>
                </a:solidFill>
                <a:latin typeface="Mina"/>
                <a:ea typeface="Mina"/>
                <a:cs typeface="Mina"/>
                <a:sym typeface="Mina"/>
              </a:rPr>
              <a:t>ネットワーク</a:t>
            </a:r>
            <a:endParaRPr b="1" i="0" sz="1500" u="none" cap="none" strike="noStrike">
              <a:solidFill>
                <a:srgbClr val="000000"/>
              </a:solidFill>
              <a:latin typeface="Arial"/>
              <a:ea typeface="Arial"/>
              <a:cs typeface="Arial"/>
              <a:sym typeface="Arial"/>
            </a:endParaRPr>
          </a:p>
        </p:txBody>
      </p:sp>
      <p:sp>
        <p:nvSpPr>
          <p:cNvPr id="196" name="Google Shape;196;p2"/>
          <p:cNvSpPr/>
          <p:nvPr/>
        </p:nvSpPr>
        <p:spPr>
          <a:xfrm>
            <a:off x="0" y="4739310"/>
            <a:ext cx="6095214" cy="478565"/>
          </a:xfrm>
          <a:prstGeom prst="rect">
            <a:avLst/>
          </a:prstGeom>
          <a:solidFill>
            <a:srgbClr val="486112"/>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th-TH" sz="1400" u="none" cap="none" strike="noStrike">
                <a:solidFill>
                  <a:srgbClr val="FFFFFF"/>
                </a:solidFill>
                <a:latin typeface="Arial"/>
                <a:ea typeface="Arial"/>
                <a:cs typeface="Arial"/>
                <a:sym typeface="Arial"/>
              </a:rPr>
              <a:t>開業する為のおおよその初期費用</a:t>
            </a:r>
            <a:endParaRPr b="1" i="0" sz="1400" u="none" cap="none" strike="noStrike">
              <a:solidFill>
                <a:srgbClr val="FFFFFF"/>
              </a:solidFill>
              <a:latin typeface="Arial"/>
              <a:ea typeface="Arial"/>
              <a:cs typeface="Arial"/>
              <a:sym typeface="Arial"/>
            </a:endParaRPr>
          </a:p>
        </p:txBody>
      </p:sp>
      <p:sp>
        <p:nvSpPr>
          <p:cNvPr id="197" name="Google Shape;197;p2"/>
          <p:cNvSpPr/>
          <p:nvPr/>
        </p:nvSpPr>
        <p:spPr>
          <a:xfrm>
            <a:off x="6095225" y="4739300"/>
            <a:ext cx="6115200" cy="478500"/>
          </a:xfrm>
          <a:prstGeom prst="rect">
            <a:avLst/>
          </a:prstGeom>
          <a:solidFill>
            <a:srgbClr val="00B050"/>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th-TH" sz="1400" u="none" cap="none" strike="noStrike">
                <a:solidFill>
                  <a:srgbClr val="FFFFFF"/>
                </a:solidFill>
                <a:latin typeface="Arial"/>
                <a:ea typeface="Arial"/>
                <a:cs typeface="Arial"/>
                <a:sym typeface="Arial"/>
              </a:rPr>
              <a:t>収益構造</a:t>
            </a:r>
            <a:endParaRPr b="1" i="0" sz="1400" u="none" cap="none" strike="noStrike">
              <a:solidFill>
                <a:srgbClr val="FFFFFF"/>
              </a:solidFill>
              <a:latin typeface="Arial"/>
              <a:ea typeface="Arial"/>
              <a:cs typeface="Arial"/>
              <a:sym typeface="Arial"/>
            </a:endParaRPr>
          </a:p>
        </p:txBody>
      </p:sp>
      <p:sp>
        <p:nvSpPr>
          <p:cNvPr id="198" name="Google Shape;198;p2"/>
          <p:cNvSpPr txBox="1"/>
          <p:nvPr/>
        </p:nvSpPr>
        <p:spPr>
          <a:xfrm>
            <a:off x="2443912" y="134250"/>
            <a:ext cx="2164500" cy="323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00"/>
              <a:buFont typeface="Arial"/>
              <a:buNone/>
            </a:pPr>
            <a:r>
              <a:rPr b="1" i="0" lang="th-TH" sz="1500" u="none" cap="none" strike="noStrike">
                <a:solidFill>
                  <a:srgbClr val="FFFFFF"/>
                </a:solidFill>
                <a:latin typeface="Arial"/>
                <a:ea typeface="Arial"/>
                <a:cs typeface="Arial"/>
                <a:sym typeface="Arial"/>
              </a:rPr>
              <a:t>FC契約による恩恵</a:t>
            </a:r>
            <a:endParaRPr b="1" i="0" sz="1500" u="none" cap="none" strike="noStrike">
              <a:solidFill>
                <a:srgbClr val="FFFFFF"/>
              </a:solidFill>
              <a:latin typeface="Arial"/>
              <a:ea typeface="Arial"/>
              <a:cs typeface="Arial"/>
              <a:sym typeface="Arial"/>
            </a:endParaRPr>
          </a:p>
        </p:txBody>
      </p:sp>
      <p:sp>
        <p:nvSpPr>
          <p:cNvPr id="199" name="Google Shape;199;p2"/>
          <p:cNvSpPr txBox="1"/>
          <p:nvPr/>
        </p:nvSpPr>
        <p:spPr>
          <a:xfrm>
            <a:off x="4811175" y="776999"/>
            <a:ext cx="2569800" cy="3767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th-TH" sz="2400" u="none" cap="none" strike="noStrike">
                <a:solidFill>
                  <a:schemeClr val="dk1"/>
                </a:solidFill>
                <a:latin typeface="Trebuchet MS"/>
                <a:ea typeface="Trebuchet MS"/>
                <a:cs typeface="Trebuchet MS"/>
                <a:sym typeface="Trebuchet MS"/>
              </a:rPr>
              <a:t>CBG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1" i="0" lang="th-TH" sz="2400" u="none" cap="none" strike="noStrike">
                <a:solidFill>
                  <a:schemeClr val="dk1"/>
                </a:solidFill>
                <a:latin typeface="Trebuchet MS"/>
                <a:ea typeface="Trebuchet MS"/>
                <a:cs typeface="Trebuchet MS"/>
                <a:sym typeface="Trebuchet MS"/>
              </a:rPr>
              <a:t>(cannabis’clinic by buddy grow)</a:t>
            </a:r>
            <a:endParaRPr b="1" i="0" sz="2400" u="none" cap="none" strike="noStrike">
              <a:solidFill>
                <a:schemeClr val="dk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400"/>
              <a:buFont typeface="Arial"/>
              <a:buNone/>
            </a:pPr>
            <a:r>
              <a:t/>
            </a:r>
            <a:endParaRPr b="1" i="0" sz="2400" u="none" cap="none" strike="noStrike">
              <a:solidFill>
                <a:schemeClr val="dk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1500"/>
              <a:buFont typeface="Arial"/>
              <a:buNone/>
            </a:pPr>
            <a:r>
              <a:rPr b="1" i="0" lang="th-TH" sz="1500" u="none" cap="none" strike="noStrike">
                <a:solidFill>
                  <a:srgbClr val="000000"/>
                </a:solidFill>
                <a:latin typeface="Arial"/>
                <a:ea typeface="Arial"/>
                <a:cs typeface="Arial"/>
                <a:sym typeface="Arial"/>
              </a:rPr>
              <a:t>包括的な大麻販売店を目指して健康に問題を抱える方や気分をリラックスしたい顧客に対して商品の提供を行う。</a:t>
            </a:r>
            <a:endParaRPr b="1" i="0" sz="15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t/>
            </a:r>
            <a:endParaRPr b="1" i="0" sz="15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rPr b="1" i="0" lang="th-TH" sz="1500" u="none" cap="none" strike="noStrike">
                <a:solidFill>
                  <a:srgbClr val="FF0000"/>
                </a:solidFill>
                <a:latin typeface="Arial"/>
                <a:ea typeface="Arial"/>
                <a:cs typeface="Arial"/>
                <a:sym typeface="Arial"/>
              </a:rPr>
              <a:t>*FC契約の場合は店名の後ろに by CBG を付ける事</a:t>
            </a:r>
            <a:endParaRPr b="1" i="0" sz="1500" u="none" cap="none" strike="noStrike">
              <a:solidFill>
                <a:srgbClr val="FF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ordia New"/>
              <a:ea typeface="Cordia New"/>
              <a:cs typeface="Cordia New"/>
              <a:sym typeface="Cordia New"/>
            </a:endParaRPr>
          </a:p>
        </p:txBody>
      </p:sp>
      <p:sp>
        <p:nvSpPr>
          <p:cNvPr id="200" name="Google Shape;200;p2"/>
          <p:cNvSpPr txBox="1"/>
          <p:nvPr/>
        </p:nvSpPr>
        <p:spPr>
          <a:xfrm>
            <a:off x="10104488" y="776996"/>
            <a:ext cx="2163600" cy="2882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th-TH" sz="1800" u="none" cap="none" strike="noStrike">
                <a:solidFill>
                  <a:schemeClr val="dk1"/>
                </a:solidFill>
                <a:latin typeface="Cordia New"/>
                <a:ea typeface="Cordia New"/>
                <a:cs typeface="Cordia New"/>
                <a:sym typeface="Cordia New"/>
              </a:rPr>
              <a:t>1. 化学薬品による治療を好まない健康問題や持病持ちの人</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th-TH" sz="1800" u="none" cap="none" strike="noStrike">
                <a:solidFill>
                  <a:schemeClr val="dk1"/>
                </a:solidFill>
                <a:latin typeface="Cordia New"/>
                <a:ea typeface="Cordia New"/>
                <a:cs typeface="Cordia New"/>
                <a:sym typeface="Cordia New"/>
              </a:rPr>
              <a:t>2.リラックスしたい人</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th-TH" sz="1800" u="none" cap="none" strike="noStrike">
                <a:solidFill>
                  <a:schemeClr val="dk1"/>
                </a:solidFill>
                <a:latin typeface="Cordia New"/>
                <a:ea typeface="Cordia New"/>
                <a:cs typeface="Cordia New"/>
                <a:sym typeface="Cordia New"/>
              </a:rPr>
              <a:t>3.健康問題を抱えており、試しに使ってみたい人</a:t>
            </a:r>
            <a:endParaRPr b="1" i="0" sz="18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rgbClr val="000000"/>
              </a:buClr>
              <a:buSzPts val="1800"/>
              <a:buFont typeface="Arial"/>
              <a:buNone/>
            </a:pPr>
            <a:r>
              <a:rPr b="1" i="0" lang="th-TH" sz="1800" u="none" cap="none" strike="noStrike">
                <a:solidFill>
                  <a:schemeClr val="dk1"/>
                </a:solidFill>
                <a:latin typeface="Cordia New"/>
                <a:ea typeface="Cordia New"/>
                <a:cs typeface="Cordia New"/>
                <a:sym typeface="Cordia New"/>
              </a:rPr>
              <a:t>4.外国人観光客</a:t>
            </a:r>
            <a:endParaRPr b="1" i="0" sz="1800" u="none" cap="none" strike="noStrike">
              <a:solidFill>
                <a:schemeClr val="dk1"/>
              </a:solidFill>
              <a:latin typeface="Cordia New"/>
              <a:ea typeface="Cordia New"/>
              <a:cs typeface="Cordia New"/>
              <a:sym typeface="Cordia New"/>
            </a:endParaRPr>
          </a:p>
        </p:txBody>
      </p:sp>
      <p:sp>
        <p:nvSpPr>
          <p:cNvPr id="201" name="Google Shape;201;p2"/>
          <p:cNvSpPr txBox="1"/>
          <p:nvPr/>
        </p:nvSpPr>
        <p:spPr>
          <a:xfrm>
            <a:off x="7467286" y="3156932"/>
            <a:ext cx="2550900" cy="1246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1" i="0" lang="th-TH" sz="1500" u="none" cap="none" strike="noStrike">
                <a:solidFill>
                  <a:schemeClr val="dk1"/>
                </a:solidFill>
                <a:latin typeface="Cordia New"/>
                <a:ea typeface="Cordia New"/>
                <a:cs typeface="Cordia New"/>
                <a:sym typeface="Cordia New"/>
              </a:rPr>
              <a:t>1.オンラインメディアやSNSなど</a:t>
            </a:r>
            <a:r>
              <a:rPr b="1" i="0" lang="th-TH" sz="1500" u="none" cap="none" strike="noStrike">
                <a:solidFill>
                  <a:srgbClr val="000000"/>
                </a:solidFill>
                <a:latin typeface="Arial"/>
                <a:ea typeface="Arial"/>
                <a:cs typeface="Arial"/>
                <a:sym typeface="Arial"/>
              </a:rPr>
              <a:t> </a:t>
            </a:r>
            <a:r>
              <a:rPr b="1" i="0" lang="th-TH" sz="1500" u="none" cap="none" strike="noStrike">
                <a:solidFill>
                  <a:schemeClr val="dk1"/>
                </a:solidFill>
                <a:latin typeface="Cordia New"/>
                <a:ea typeface="Cordia New"/>
                <a:cs typeface="Cordia New"/>
                <a:sym typeface="Cordia New"/>
              </a:rPr>
              <a:t>Line/Facebook/Youtube</a:t>
            </a:r>
            <a:endParaRPr b="1" i="0" sz="15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rgbClr val="000000"/>
              </a:buClr>
              <a:buSzPts val="1500"/>
              <a:buFont typeface="Arial"/>
              <a:buNone/>
            </a:pPr>
            <a:r>
              <a:rPr b="1" i="0" lang="th-TH" sz="1500" u="none" cap="none" strike="noStrike">
                <a:solidFill>
                  <a:schemeClr val="dk1"/>
                </a:solidFill>
                <a:latin typeface="Cordia New"/>
                <a:ea typeface="Cordia New"/>
                <a:cs typeface="Cordia New"/>
                <a:sym typeface="Cordia New"/>
              </a:rPr>
              <a:t>2.認知度UPの為の集客出来る場所の選定</a:t>
            </a:r>
            <a:endParaRPr b="1" i="0" sz="1500" u="none" cap="none" strike="noStrike">
              <a:solidFill>
                <a:schemeClr val="dk1"/>
              </a:solidFill>
              <a:latin typeface="Cordia New"/>
              <a:ea typeface="Cordia New"/>
              <a:cs typeface="Cordia New"/>
              <a:sym typeface="Cordia New"/>
            </a:endParaRPr>
          </a:p>
        </p:txBody>
      </p:sp>
      <p:sp>
        <p:nvSpPr>
          <p:cNvPr id="202" name="Google Shape;202;p2"/>
          <p:cNvSpPr txBox="1"/>
          <p:nvPr/>
        </p:nvSpPr>
        <p:spPr>
          <a:xfrm>
            <a:off x="7457838" y="662938"/>
            <a:ext cx="2569800" cy="178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1. 病気の治療やリラックスの為のサポート</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2.大麻に関する基本知識・適切な量や使用法を教える</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3.大麻製品をタイ人・外国人コミュニティに広げる</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4.大麻好きのコミュニティを形成</a:t>
            </a:r>
            <a:endParaRPr b="1" i="0" sz="1400" u="none" cap="none" strike="noStrike">
              <a:solidFill>
                <a:srgbClr val="000000"/>
              </a:solidFill>
              <a:latin typeface="Arial"/>
              <a:ea typeface="Arial"/>
              <a:cs typeface="Arial"/>
              <a:sym typeface="Arial"/>
            </a:endParaRPr>
          </a:p>
        </p:txBody>
      </p:sp>
      <p:sp>
        <p:nvSpPr>
          <p:cNvPr id="203" name="Google Shape;203;p2"/>
          <p:cNvSpPr txBox="1"/>
          <p:nvPr/>
        </p:nvSpPr>
        <p:spPr>
          <a:xfrm>
            <a:off x="2164250" y="687825"/>
            <a:ext cx="2723700" cy="178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1.タイ・外国産の品質の良い</a:t>
            </a:r>
            <a:endParaRPr b="1" i="0" sz="14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バッツや大麻関連製品の提供</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2.基本構造の構築・タイの法律に沿った販売許可取得</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3.大麻の正しい知識・ノウハウ(スタッフトレーニング)</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4.その他大麻グループとの協業</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204" name="Google Shape;204;p2"/>
          <p:cNvSpPr txBox="1"/>
          <p:nvPr/>
        </p:nvSpPr>
        <p:spPr>
          <a:xfrm>
            <a:off x="2188075" y="2950275"/>
            <a:ext cx="2791200" cy="178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Arimo"/>
                <a:ea typeface="Arimo"/>
                <a:cs typeface="Arimo"/>
                <a:sym typeface="Arimo"/>
              </a:rPr>
              <a:t>1.販売する店舗の確保</a:t>
            </a:r>
            <a:endParaRPr b="1" i="0" sz="140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Arimo"/>
                <a:ea typeface="Arimo"/>
                <a:cs typeface="Arimo"/>
                <a:sym typeface="Arimo"/>
              </a:rPr>
              <a:t>2.Buddtender (大麻専門販売員)</a:t>
            </a:r>
            <a:endParaRPr b="1" i="0" sz="140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Arimo"/>
                <a:ea typeface="Arimo"/>
                <a:cs typeface="Arimo"/>
                <a:sym typeface="Arimo"/>
              </a:rPr>
              <a:t>3.タイ伝統or現代医療医師</a:t>
            </a:r>
            <a:endParaRPr b="1" i="0" sz="140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Arimo"/>
                <a:ea typeface="Arimo"/>
                <a:cs typeface="Arimo"/>
                <a:sym typeface="Arimo"/>
              </a:rPr>
              <a:t>4.大麻製品(バッツ等)</a:t>
            </a:r>
            <a:endParaRPr b="1" i="0" sz="140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Arimo"/>
                <a:ea typeface="Arimo"/>
                <a:cs typeface="Arimo"/>
                <a:sym typeface="Arimo"/>
              </a:rPr>
              <a:t>5.委託販売商品(土や種など)</a:t>
            </a:r>
            <a:endParaRPr b="1" i="0" sz="1400" u="none" cap="none" strike="noStrike">
              <a:solidFill>
                <a:srgbClr val="000000"/>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Arimo"/>
                <a:ea typeface="Arimo"/>
                <a:cs typeface="Arimo"/>
                <a:sym typeface="Arimo"/>
              </a:rPr>
              <a:t>6.店舗従業員</a:t>
            </a:r>
            <a:endParaRPr b="1" i="0" sz="1400" u="none" cap="none" strike="noStrike">
              <a:solidFill>
                <a:schemeClr val="dk1"/>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Arimo"/>
                <a:ea typeface="Arimo"/>
                <a:cs typeface="Arimo"/>
                <a:sym typeface="Arimo"/>
              </a:rPr>
              <a:t>*医師は店舗に常駐する必要無し。</a:t>
            </a:r>
            <a:endParaRPr b="1" i="0" sz="1400" u="none" cap="none" strike="noStrike">
              <a:solidFill>
                <a:schemeClr val="dk1"/>
              </a:solidFill>
              <a:latin typeface="Arimo"/>
              <a:ea typeface="Arimo"/>
              <a:cs typeface="Arimo"/>
              <a:sym typeface="Arimo"/>
            </a:endParaRPr>
          </a:p>
        </p:txBody>
      </p:sp>
      <p:sp>
        <p:nvSpPr>
          <p:cNvPr id="205" name="Google Shape;205;p2"/>
          <p:cNvSpPr txBox="1"/>
          <p:nvPr/>
        </p:nvSpPr>
        <p:spPr>
          <a:xfrm>
            <a:off x="6323963" y="5281900"/>
            <a:ext cx="4145100" cy="1573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1.大麻の販売</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         1 人当たり 2 g  : 1,000 バーツ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         1 日 顧客 30 人 : 30,000 バーツ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         1 ヶ月     : 900,000 バーツ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         1 年        :  10,800,000 バーツ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2.委託販売 ( GP 30% ) CBGから紹介・仕入れ可</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ordia New"/>
              <a:ea typeface="Cordia New"/>
              <a:cs typeface="Cordia New"/>
              <a:sym typeface="Cordia New"/>
            </a:endParaRPr>
          </a:p>
        </p:txBody>
      </p:sp>
      <p:sp>
        <p:nvSpPr>
          <p:cNvPr id="206" name="Google Shape;206;p2"/>
          <p:cNvSpPr txBox="1"/>
          <p:nvPr/>
        </p:nvSpPr>
        <p:spPr>
          <a:xfrm>
            <a:off x="0" y="5221300"/>
            <a:ext cx="3972900" cy="118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th-TH" sz="1200" u="none" cap="none" strike="noStrike">
                <a:solidFill>
                  <a:schemeClr val="dk1"/>
                </a:solidFill>
                <a:latin typeface="Cordia New"/>
                <a:ea typeface="Cordia New"/>
                <a:cs typeface="Cordia New"/>
                <a:sym typeface="Cordia New"/>
              </a:rPr>
              <a:t>1.販売ライセンス取得・FC契約費 : 3</a:t>
            </a:r>
            <a:r>
              <a:rPr b="1" lang="th-TH" sz="1200">
                <a:solidFill>
                  <a:schemeClr val="dk1"/>
                </a:solidFill>
                <a:latin typeface="Cordia New"/>
                <a:ea typeface="Cordia New"/>
                <a:cs typeface="Cordia New"/>
                <a:sym typeface="Cordia New"/>
              </a:rPr>
              <a:t>0</a:t>
            </a:r>
            <a:r>
              <a:rPr b="1" i="0" lang="th-TH" sz="1200" u="none" cap="none" strike="noStrike">
                <a:solidFill>
                  <a:schemeClr val="dk1"/>
                </a:solidFill>
                <a:latin typeface="Cordia New"/>
                <a:ea typeface="Cordia New"/>
                <a:cs typeface="Cordia New"/>
                <a:sym typeface="Cordia New"/>
              </a:rPr>
              <a:t>万バーツ </a:t>
            </a:r>
            <a:endParaRPr b="1" i="0" sz="12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rgbClr val="000000"/>
              </a:buClr>
              <a:buSzPts val="1200"/>
              <a:buFont typeface="Arial"/>
              <a:buNone/>
            </a:pPr>
            <a:r>
              <a:rPr b="1" i="0" lang="th-TH" sz="1200" u="none" cap="none" strike="noStrike">
                <a:solidFill>
                  <a:schemeClr val="dk1"/>
                </a:solidFill>
                <a:latin typeface="Cordia New"/>
                <a:ea typeface="Cordia New"/>
                <a:cs typeface="Cordia New"/>
                <a:sym typeface="Cordia New"/>
              </a:rPr>
              <a:t>2.内装費(40㎡)　: 50万バーツ(デザイン費も含む) </a:t>
            </a:r>
            <a:endParaRPr b="1"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th-TH" sz="1200" u="none" cap="none" strike="noStrike">
                <a:solidFill>
                  <a:schemeClr val="dk1"/>
                </a:solidFill>
                <a:latin typeface="Cordia New"/>
                <a:ea typeface="Cordia New"/>
                <a:cs typeface="Cordia New"/>
                <a:sym typeface="Cordia New"/>
              </a:rPr>
              <a:t>3.賃料(デポジット) : 約12万バーツ(場所・広さによる) </a:t>
            </a:r>
            <a:endParaRPr b="1"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th-TH" sz="1200" u="none" cap="none" strike="noStrike">
                <a:solidFill>
                  <a:schemeClr val="dk1"/>
                </a:solidFill>
                <a:latin typeface="Cordia New"/>
                <a:ea typeface="Cordia New"/>
                <a:cs typeface="Cordia New"/>
                <a:sym typeface="Cordia New"/>
              </a:rPr>
              <a:t>4.初期大麻製品ストック	: 40万バーツ(回転購入資金)</a:t>
            </a:r>
            <a:endParaRPr b="1"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th-TH" sz="1200" u="none" cap="none" strike="noStrike">
                <a:solidFill>
                  <a:schemeClr val="dk1"/>
                </a:solidFill>
                <a:latin typeface="Cordia New"/>
                <a:ea typeface="Cordia New"/>
                <a:cs typeface="Cordia New"/>
                <a:sym typeface="Cordia New"/>
              </a:rPr>
              <a:t>5. その他オープンに必要な資材(事務用品等): 5万バーツ </a:t>
            </a:r>
            <a:endParaRPr b="1"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th-TH" sz="1200" u="none" cap="none" strike="noStrike">
                <a:solidFill>
                  <a:schemeClr val="dk1"/>
                </a:solidFill>
                <a:latin typeface="Cordia New"/>
                <a:ea typeface="Cordia New"/>
                <a:cs typeface="Cordia New"/>
                <a:sym typeface="Cordia New"/>
              </a:rPr>
              <a:t>                      合計              : 1</a:t>
            </a:r>
            <a:r>
              <a:rPr b="1" lang="th-TH" sz="1200">
                <a:solidFill>
                  <a:schemeClr val="dk1"/>
                </a:solidFill>
                <a:latin typeface="Cordia New"/>
                <a:ea typeface="Cordia New"/>
                <a:cs typeface="Cordia New"/>
                <a:sym typeface="Cordia New"/>
              </a:rPr>
              <a:t>37</a:t>
            </a:r>
            <a:r>
              <a:rPr b="1" i="0" lang="th-TH" sz="1200" u="none" cap="none" strike="noStrike">
                <a:solidFill>
                  <a:schemeClr val="dk1"/>
                </a:solidFill>
                <a:latin typeface="Cordia New"/>
                <a:ea typeface="Cordia New"/>
                <a:cs typeface="Cordia New"/>
                <a:sym typeface="Cordia New"/>
              </a:rPr>
              <a:t>万  バーツ </a:t>
            </a:r>
            <a:endParaRPr b="1" i="0" sz="1200" u="none" cap="none" strike="noStrike">
              <a:solidFill>
                <a:srgbClr val="000000"/>
              </a:solidFill>
              <a:latin typeface="Arial"/>
              <a:ea typeface="Arial"/>
              <a:cs typeface="Arial"/>
              <a:sym typeface="Arial"/>
            </a:endParaRPr>
          </a:p>
        </p:txBody>
      </p:sp>
      <p:sp>
        <p:nvSpPr>
          <p:cNvPr id="207" name="Google Shape;207;p2"/>
          <p:cNvSpPr txBox="1"/>
          <p:nvPr/>
        </p:nvSpPr>
        <p:spPr>
          <a:xfrm>
            <a:off x="3773073" y="5221300"/>
            <a:ext cx="2550900" cy="1573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rgbClr val="000000"/>
                </a:solidFill>
                <a:latin typeface="Arial"/>
                <a:ea typeface="Arial"/>
                <a:cs typeface="Arial"/>
                <a:sym typeface="Arial"/>
              </a:rPr>
              <a:t>月の支出(想定)</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1.賃料 : 4万バーツ</a:t>
            </a:r>
            <a:r>
              <a:rPr b="1" lang="th-TH">
                <a:solidFill>
                  <a:schemeClr val="dk1"/>
                </a:solidFill>
                <a:latin typeface="Cordia New"/>
                <a:ea typeface="Cordia New"/>
                <a:cs typeface="Cordia New"/>
                <a:sym typeface="Cordia New"/>
              </a:rPr>
              <a:t>(仮)</a:t>
            </a:r>
            <a:r>
              <a:rPr b="1" i="0" lang="th-TH" sz="1400" u="none" cap="none" strike="noStrike">
                <a:solidFill>
                  <a:schemeClr val="dk1"/>
                </a:solidFill>
                <a:latin typeface="Cordia New"/>
                <a:ea typeface="Cordia New"/>
                <a:cs typeface="Cordia New"/>
                <a:sym typeface="Cordia New"/>
              </a:rPr>
              <a:t>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2.従業員賃金 : 7.5万バーツ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3.光熱費 : 1万バーツ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4.雑費 : 5千バーツ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5.その他 : 2万バーツ</a:t>
            </a:r>
            <a:endParaRPr b="1" i="0" sz="1400" u="none" cap="none" strike="noStrike">
              <a:solidFill>
                <a:srgbClr val="FF0000"/>
              </a:solidFill>
              <a:latin typeface="Cordia New"/>
              <a:ea typeface="Cordia New"/>
              <a:cs typeface="Cordia New"/>
              <a:sym typeface="Cordia New"/>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    合計 :  15万バーツ</a:t>
            </a:r>
            <a:endParaRPr b="1" i="0" sz="1400" u="none" cap="none" strike="noStrike">
              <a:solidFill>
                <a:schemeClr val="dk1"/>
              </a:solidFill>
              <a:latin typeface="Cordia New"/>
              <a:ea typeface="Cordia New"/>
              <a:cs typeface="Cordia New"/>
              <a:sym typeface="Cordia New"/>
            </a:endParaRPr>
          </a:p>
        </p:txBody>
      </p:sp>
      <p:sp>
        <p:nvSpPr>
          <p:cNvPr id="208" name="Google Shape;208;p2"/>
          <p:cNvSpPr txBox="1"/>
          <p:nvPr/>
        </p:nvSpPr>
        <p:spPr>
          <a:xfrm>
            <a:off x="800" y="803975"/>
            <a:ext cx="2163600" cy="3994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400"/>
              <a:buFont typeface="Arial"/>
              <a:buNone/>
            </a:pPr>
            <a:r>
              <a:rPr b="1" i="0" lang="th-TH" sz="1400" u="none" cap="none" strike="noStrike">
                <a:solidFill>
                  <a:schemeClr val="dk1"/>
                </a:solidFill>
                <a:latin typeface="Cordia New"/>
                <a:ea typeface="Cordia New"/>
                <a:cs typeface="Cordia New"/>
                <a:sym typeface="Cordia New"/>
              </a:rPr>
              <a:t>1.P&amp;P smart farm</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   : インドア式大麻栽培場</a:t>
            </a:r>
            <a:endParaRPr b="1" i="0" sz="14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chemeClr val="dk1"/>
              </a:buClr>
              <a:buSzPts val="1400"/>
              <a:buFont typeface="Arial"/>
              <a:buNone/>
            </a:pPr>
            <a:r>
              <a:rPr b="1" i="0" lang="th-TH" sz="1400" u="none" cap="none" strike="noStrike">
                <a:solidFill>
                  <a:schemeClr val="dk1"/>
                </a:solidFill>
                <a:latin typeface="Cordia New"/>
                <a:ea typeface="Cordia New"/>
                <a:cs typeface="Cordia New"/>
                <a:sym typeface="Cordia New"/>
              </a:rPr>
              <a:t>(バッツ卸先)</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2.タイ伝統医療ベン医師 : 政府の大麻関連商品の販売許可取得済</a:t>
            </a:r>
            <a:endParaRPr b="1" i="0" sz="14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chemeClr val="dk1"/>
              </a:buClr>
              <a:buSzPts val="1400"/>
              <a:buFont typeface="Arial"/>
              <a:buNone/>
            </a:pPr>
            <a:r>
              <a:t/>
            </a:r>
            <a:endParaRPr b="1" i="0" sz="14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chemeClr val="dk1"/>
              </a:buClr>
              <a:buSzPts val="1400"/>
              <a:buFont typeface="Arial"/>
              <a:buNone/>
            </a:pPr>
            <a:r>
              <a:rPr b="1" i="0" lang="th-TH" sz="1400" u="none" cap="none" strike="noStrike">
                <a:solidFill>
                  <a:schemeClr val="dk1"/>
                </a:solidFill>
                <a:latin typeface="Cordia New"/>
                <a:ea typeface="Cordia New"/>
                <a:cs typeface="Cordia New"/>
                <a:sym typeface="Cordia New"/>
              </a:rPr>
              <a:t>3.Buddy grow </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   : 大麻コンサル会社</a:t>
            </a:r>
            <a:endParaRPr b="1" i="0" sz="14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chemeClr val="dk1"/>
              </a:buClr>
              <a:buSzPts val="1400"/>
              <a:buFont typeface="Arial"/>
              <a:buNone/>
            </a:pPr>
            <a:r>
              <a:t/>
            </a:r>
            <a:endParaRPr b="1" i="0" sz="14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chemeClr val="dk1"/>
              </a:buClr>
              <a:buSzPts val="1400"/>
              <a:buFont typeface="Arial"/>
              <a:buNone/>
            </a:pPr>
            <a:r>
              <a:rPr b="1" i="0" lang="th-TH" sz="1400" u="none" cap="none" strike="noStrike">
                <a:solidFill>
                  <a:schemeClr val="dk1"/>
                </a:solidFill>
                <a:latin typeface="Cordia New"/>
                <a:ea typeface="Cordia New"/>
                <a:cs typeface="Cordia New"/>
                <a:sym typeface="Cordia New"/>
              </a:rPr>
              <a:t>4.委託販売グループ</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chemeClr val="dk1"/>
                </a:solidFill>
                <a:latin typeface="Cordia New"/>
                <a:ea typeface="Cordia New"/>
                <a:cs typeface="Cordia New"/>
                <a:sym typeface="Cordia New"/>
              </a:rPr>
              <a:t>   4.1栽培関連</a:t>
            </a:r>
            <a:endParaRPr b="1" i="0" sz="14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chemeClr val="dk1"/>
              </a:buClr>
              <a:buSzPts val="1400"/>
              <a:buFont typeface="Arial"/>
              <a:buNone/>
            </a:pPr>
            <a:r>
              <a:rPr b="1" i="0" lang="th-TH" sz="1400" u="none" cap="none" strike="noStrike">
                <a:solidFill>
                  <a:schemeClr val="dk1"/>
                </a:solidFill>
                <a:latin typeface="Cordia New"/>
                <a:ea typeface="Cordia New"/>
                <a:cs typeface="Cordia New"/>
                <a:sym typeface="Cordia New"/>
              </a:rPr>
              <a:t>(土・肥料・大麻の種等)</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400"/>
              <a:buFont typeface="Arial"/>
              <a:buNone/>
            </a:pPr>
            <a:r>
              <a:rPr b="1" i="0" lang="th-TH" sz="1400" u="none" cap="none" strike="noStrike">
                <a:solidFill>
                  <a:schemeClr val="dk1"/>
                </a:solidFill>
                <a:latin typeface="Cordia New"/>
                <a:ea typeface="Cordia New"/>
                <a:cs typeface="Cordia New"/>
                <a:sym typeface="Cordia New"/>
              </a:rPr>
              <a:t>   4.2 その他大麻関連商品</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400"/>
              <a:buFont typeface="Arial"/>
              <a:buNone/>
            </a:pPr>
            <a:r>
              <a:rPr b="1" i="0" lang="th-TH" sz="1400" u="none" cap="none" strike="noStrike">
                <a:solidFill>
                  <a:schemeClr val="dk1"/>
                </a:solidFill>
                <a:latin typeface="Cordia New"/>
                <a:ea typeface="Cordia New"/>
                <a:cs typeface="Cordia New"/>
                <a:sym typeface="Cordia New"/>
              </a:rPr>
              <a:t>   4.3 ハーブ薬品</a:t>
            </a:r>
            <a:endParaRPr b="1" i="0" sz="1400" u="none" cap="none" strike="noStrike">
              <a:solidFill>
                <a:srgbClr val="000000"/>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
          <p:cNvSpPr/>
          <p:nvPr/>
        </p:nvSpPr>
        <p:spPr>
          <a:xfrm>
            <a:off x="0" y="-13855"/>
            <a:ext cx="12192000" cy="1026057"/>
          </a:xfrm>
          <a:prstGeom prst="rect">
            <a:avLst/>
          </a:prstGeom>
          <a:solidFill>
            <a:schemeClr val="accent1"/>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chemeClr val="lt1"/>
              </a:solidFill>
              <a:latin typeface="Cordia New"/>
              <a:ea typeface="Cordia New"/>
              <a:cs typeface="Cordia New"/>
              <a:sym typeface="Cordia New"/>
            </a:endParaRPr>
          </a:p>
        </p:txBody>
      </p:sp>
      <p:sp>
        <p:nvSpPr>
          <p:cNvPr id="214" name="Google Shape;214;p3"/>
          <p:cNvSpPr/>
          <p:nvPr/>
        </p:nvSpPr>
        <p:spPr>
          <a:xfrm>
            <a:off x="1449732" y="1098466"/>
            <a:ext cx="1337095" cy="1325563"/>
          </a:xfrm>
          <a:prstGeom prst="ellipse">
            <a:avLst/>
          </a:prstGeom>
          <a:solidFill>
            <a:schemeClr val="accent2"/>
          </a:solidFill>
          <a:ln cap="rnd" cmpd="sng" w="19050">
            <a:solidFill>
              <a:srgbClr val="3D74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chemeClr val="lt1"/>
              </a:solidFill>
              <a:latin typeface="Cordia New"/>
              <a:ea typeface="Cordia New"/>
              <a:cs typeface="Cordia New"/>
              <a:sym typeface="Cordia New"/>
            </a:endParaRPr>
          </a:p>
        </p:txBody>
      </p:sp>
      <p:sp>
        <p:nvSpPr>
          <p:cNvPr id="215" name="Google Shape;215;p3"/>
          <p:cNvSpPr/>
          <p:nvPr/>
        </p:nvSpPr>
        <p:spPr>
          <a:xfrm>
            <a:off x="787684" y="2973240"/>
            <a:ext cx="1105085" cy="1095554"/>
          </a:xfrm>
          <a:prstGeom prst="ellipse">
            <a:avLst/>
          </a:prstGeom>
          <a:solidFill>
            <a:schemeClr val="accent1"/>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chemeClr val="lt1"/>
              </a:solidFill>
              <a:latin typeface="Cordia New"/>
              <a:ea typeface="Cordia New"/>
              <a:cs typeface="Cordia New"/>
              <a:sym typeface="Cordia New"/>
            </a:endParaRPr>
          </a:p>
        </p:txBody>
      </p:sp>
      <p:sp>
        <p:nvSpPr>
          <p:cNvPr id="216" name="Google Shape;216;p3"/>
          <p:cNvSpPr/>
          <p:nvPr/>
        </p:nvSpPr>
        <p:spPr>
          <a:xfrm>
            <a:off x="382225" y="4895374"/>
            <a:ext cx="767700" cy="761100"/>
          </a:xfrm>
          <a:prstGeom prst="ellipse">
            <a:avLst/>
          </a:prstGeom>
          <a:solidFill>
            <a:schemeClr val="accent3"/>
          </a:solidFill>
          <a:ln cap="rnd" cmpd="sng" w="19050">
            <a:solidFill>
              <a:srgbClr val="A7871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chemeClr val="lt1"/>
              </a:solidFill>
              <a:latin typeface="Cordia New"/>
              <a:ea typeface="Cordia New"/>
              <a:cs typeface="Cordia New"/>
              <a:sym typeface="Cordia New"/>
            </a:endParaRPr>
          </a:p>
        </p:txBody>
      </p:sp>
      <p:sp>
        <p:nvSpPr>
          <p:cNvPr id="217" name="Google Shape;217;p3"/>
          <p:cNvSpPr/>
          <p:nvPr/>
        </p:nvSpPr>
        <p:spPr>
          <a:xfrm>
            <a:off x="2323186" y="2981869"/>
            <a:ext cx="1105085" cy="1095554"/>
          </a:xfrm>
          <a:prstGeom prst="ellipse">
            <a:avLst/>
          </a:prstGeom>
          <a:solidFill>
            <a:schemeClr val="accent1"/>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chemeClr val="lt1"/>
              </a:solidFill>
              <a:latin typeface="Cordia New"/>
              <a:ea typeface="Cordia New"/>
              <a:cs typeface="Cordia New"/>
              <a:sym typeface="Cordia New"/>
            </a:endParaRPr>
          </a:p>
        </p:txBody>
      </p:sp>
      <p:sp>
        <p:nvSpPr>
          <p:cNvPr id="218" name="Google Shape;218;p3"/>
          <p:cNvSpPr/>
          <p:nvPr/>
        </p:nvSpPr>
        <p:spPr>
          <a:xfrm>
            <a:off x="1803456" y="4895386"/>
            <a:ext cx="767700" cy="761100"/>
          </a:xfrm>
          <a:prstGeom prst="ellipse">
            <a:avLst/>
          </a:prstGeom>
          <a:solidFill>
            <a:schemeClr val="accent4"/>
          </a:solidFill>
          <a:ln cap="rnd" cmpd="sng" w="19050">
            <a:solidFill>
              <a:srgbClr val="A84A1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chemeClr val="lt1"/>
              </a:solidFill>
              <a:latin typeface="Cordia New"/>
              <a:ea typeface="Cordia New"/>
              <a:cs typeface="Cordia New"/>
              <a:sym typeface="Cordia New"/>
            </a:endParaRPr>
          </a:p>
        </p:txBody>
      </p:sp>
      <p:sp>
        <p:nvSpPr>
          <p:cNvPr id="219" name="Google Shape;219;p3"/>
          <p:cNvSpPr/>
          <p:nvPr/>
        </p:nvSpPr>
        <p:spPr>
          <a:xfrm>
            <a:off x="3224685" y="4936754"/>
            <a:ext cx="767700" cy="761100"/>
          </a:xfrm>
          <a:prstGeom prst="ellipse">
            <a:avLst/>
          </a:prstGeom>
          <a:solidFill>
            <a:schemeClr val="accent6"/>
          </a:solidFill>
          <a:ln cap="rnd" cmpd="sng" w="19050">
            <a:solidFill>
              <a:srgbClr val="69613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chemeClr val="lt1"/>
              </a:solidFill>
              <a:latin typeface="Cordia New"/>
              <a:ea typeface="Cordia New"/>
              <a:cs typeface="Cordia New"/>
              <a:sym typeface="Cordia New"/>
            </a:endParaRPr>
          </a:p>
        </p:txBody>
      </p:sp>
      <p:sp>
        <p:nvSpPr>
          <p:cNvPr id="220" name="Google Shape;220;p3"/>
          <p:cNvSpPr txBox="1"/>
          <p:nvPr/>
        </p:nvSpPr>
        <p:spPr>
          <a:xfrm>
            <a:off x="0" y="114467"/>
            <a:ext cx="12192000" cy="765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400"/>
              <a:buFont typeface="Arial"/>
              <a:buNone/>
            </a:pPr>
            <a:r>
              <a:rPr b="1" i="0" lang="th-TH" sz="4400" u="none" cap="none" strike="noStrike">
                <a:solidFill>
                  <a:schemeClr val="lt1"/>
                </a:solidFill>
                <a:latin typeface="Cordia New"/>
                <a:ea typeface="Cordia New"/>
                <a:cs typeface="Cordia New"/>
                <a:sym typeface="Cordia New"/>
              </a:rPr>
              <a:t>店舗販売商品の内訳</a:t>
            </a:r>
            <a:endParaRPr b="1" i="0" sz="4400" u="none" cap="none" strike="noStrike">
              <a:solidFill>
                <a:schemeClr val="lt1"/>
              </a:solidFill>
              <a:latin typeface="Cordia New"/>
              <a:ea typeface="Cordia New"/>
              <a:cs typeface="Cordia New"/>
              <a:sym typeface="Cordia New"/>
            </a:endParaRPr>
          </a:p>
        </p:txBody>
      </p:sp>
      <p:cxnSp>
        <p:nvCxnSpPr>
          <p:cNvPr id="221" name="Google Shape;221;p3"/>
          <p:cNvCxnSpPr/>
          <p:nvPr/>
        </p:nvCxnSpPr>
        <p:spPr>
          <a:xfrm>
            <a:off x="274412" y="2811820"/>
            <a:ext cx="11402683" cy="0"/>
          </a:xfrm>
          <a:prstGeom prst="straightConnector1">
            <a:avLst/>
          </a:prstGeom>
          <a:noFill/>
          <a:ln cap="rnd" cmpd="sng" w="12700">
            <a:solidFill>
              <a:schemeClr val="accent2"/>
            </a:solidFill>
            <a:prstDash val="solid"/>
            <a:round/>
            <a:headEnd len="sm" w="sm" type="none"/>
            <a:tailEnd len="sm" w="sm" type="none"/>
          </a:ln>
        </p:spPr>
      </p:cxnSp>
      <p:cxnSp>
        <p:nvCxnSpPr>
          <p:cNvPr id="222" name="Google Shape;222;p3"/>
          <p:cNvCxnSpPr/>
          <p:nvPr/>
        </p:nvCxnSpPr>
        <p:spPr>
          <a:xfrm>
            <a:off x="274412" y="4561484"/>
            <a:ext cx="11488501" cy="0"/>
          </a:xfrm>
          <a:prstGeom prst="straightConnector1">
            <a:avLst/>
          </a:prstGeom>
          <a:noFill/>
          <a:ln cap="rnd" cmpd="sng" w="12700">
            <a:solidFill>
              <a:schemeClr val="accent1"/>
            </a:solidFill>
            <a:prstDash val="solid"/>
            <a:round/>
            <a:headEnd len="sm" w="sm" type="none"/>
            <a:tailEnd len="sm" w="sm" type="none"/>
          </a:ln>
        </p:spPr>
      </p:cxnSp>
      <p:sp>
        <p:nvSpPr>
          <p:cNvPr id="223" name="Google Shape;223;p3"/>
          <p:cNvSpPr txBox="1"/>
          <p:nvPr/>
        </p:nvSpPr>
        <p:spPr>
          <a:xfrm>
            <a:off x="1572683" y="5882225"/>
            <a:ext cx="1337100" cy="303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rgbClr val="000000"/>
                </a:solidFill>
                <a:latin typeface="Arial"/>
                <a:ea typeface="Arial"/>
                <a:cs typeface="Arial"/>
                <a:sym typeface="Arial"/>
              </a:rPr>
              <a:t>ハーブ薬品</a:t>
            </a:r>
            <a:endParaRPr b="1" i="0" sz="1400" u="none" cap="none" strike="noStrike">
              <a:solidFill>
                <a:srgbClr val="000000"/>
              </a:solidFill>
              <a:latin typeface="Arial"/>
              <a:ea typeface="Arial"/>
              <a:cs typeface="Arial"/>
              <a:sym typeface="Arial"/>
            </a:endParaRPr>
          </a:p>
        </p:txBody>
      </p:sp>
      <p:sp>
        <p:nvSpPr>
          <p:cNvPr id="224" name="Google Shape;224;p3"/>
          <p:cNvSpPr txBox="1"/>
          <p:nvPr/>
        </p:nvSpPr>
        <p:spPr>
          <a:xfrm>
            <a:off x="2909775" y="5882225"/>
            <a:ext cx="1910700" cy="303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rgbClr val="000000"/>
                </a:solidFill>
                <a:latin typeface="Arial"/>
                <a:ea typeface="Arial"/>
                <a:cs typeface="Arial"/>
                <a:sym typeface="Arial"/>
              </a:rPr>
              <a:t>種・ボング等の器具</a:t>
            </a:r>
            <a:endParaRPr b="1" i="0" sz="1400" u="none" cap="none" strike="noStrike">
              <a:solidFill>
                <a:srgbClr val="000000"/>
              </a:solidFill>
              <a:latin typeface="Arial"/>
              <a:ea typeface="Arial"/>
              <a:cs typeface="Arial"/>
              <a:sym typeface="Arial"/>
            </a:endParaRPr>
          </a:p>
        </p:txBody>
      </p:sp>
      <p:sp>
        <p:nvSpPr>
          <p:cNvPr id="225" name="Google Shape;225;p3"/>
          <p:cNvSpPr txBox="1"/>
          <p:nvPr/>
        </p:nvSpPr>
        <p:spPr>
          <a:xfrm>
            <a:off x="274400" y="5826025"/>
            <a:ext cx="1105200" cy="515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th-TH" sz="1400" u="none" cap="none" strike="noStrike">
                <a:solidFill>
                  <a:srgbClr val="000000"/>
                </a:solidFill>
                <a:latin typeface="Arial"/>
                <a:ea typeface="Arial"/>
                <a:cs typeface="Arial"/>
                <a:sym typeface="Arial"/>
              </a:rPr>
              <a:t>自宅栽培用の植木鉢等</a:t>
            </a:r>
            <a:endParaRPr b="1" i="0" sz="1400" u="none" cap="none" strike="noStrike">
              <a:solidFill>
                <a:srgbClr val="000000"/>
              </a:solidFill>
              <a:latin typeface="Arial"/>
              <a:ea typeface="Arial"/>
              <a:cs typeface="Arial"/>
              <a:sym typeface="Arial"/>
            </a:endParaRPr>
          </a:p>
        </p:txBody>
      </p:sp>
      <p:sp>
        <p:nvSpPr>
          <p:cNvPr id="226" name="Google Shape;226;p3"/>
          <p:cNvSpPr txBox="1"/>
          <p:nvPr/>
        </p:nvSpPr>
        <p:spPr>
          <a:xfrm>
            <a:off x="848070" y="3293996"/>
            <a:ext cx="98341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Cordia New"/>
              <a:ea typeface="Cordia New"/>
              <a:cs typeface="Cordia New"/>
              <a:sym typeface="Cordia New"/>
            </a:endParaRPr>
          </a:p>
        </p:txBody>
      </p:sp>
      <p:sp>
        <p:nvSpPr>
          <p:cNvPr id="227" name="Google Shape;227;p3"/>
          <p:cNvSpPr txBox="1"/>
          <p:nvPr/>
        </p:nvSpPr>
        <p:spPr>
          <a:xfrm>
            <a:off x="2392198" y="3302622"/>
            <a:ext cx="98341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Cordia New"/>
              <a:ea typeface="Cordia New"/>
              <a:cs typeface="Cordia New"/>
              <a:sym typeface="Cordia New"/>
            </a:endParaRPr>
          </a:p>
        </p:txBody>
      </p:sp>
      <p:sp>
        <p:nvSpPr>
          <p:cNvPr id="228" name="Google Shape;228;p3"/>
          <p:cNvSpPr txBox="1"/>
          <p:nvPr/>
        </p:nvSpPr>
        <p:spPr>
          <a:xfrm>
            <a:off x="1379600" y="2446775"/>
            <a:ext cx="2048700" cy="342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th-TH" sz="1600" u="none" cap="none" strike="noStrike">
                <a:solidFill>
                  <a:srgbClr val="000000"/>
                </a:solidFill>
                <a:latin typeface="Arial"/>
                <a:ea typeface="Arial"/>
                <a:cs typeface="Arial"/>
                <a:sym typeface="Arial"/>
              </a:rPr>
              <a:t>タイ国産大麻バッツ</a:t>
            </a:r>
            <a:endParaRPr b="1" i="0" sz="1600" u="none" cap="none" strike="noStrike">
              <a:solidFill>
                <a:srgbClr val="000000"/>
              </a:solidFill>
              <a:latin typeface="Arial"/>
              <a:ea typeface="Arial"/>
              <a:cs typeface="Arial"/>
              <a:sym typeface="Arial"/>
            </a:endParaRPr>
          </a:p>
        </p:txBody>
      </p:sp>
      <p:sp>
        <p:nvSpPr>
          <p:cNvPr id="229" name="Google Shape;229;p3"/>
          <p:cNvSpPr txBox="1"/>
          <p:nvPr/>
        </p:nvSpPr>
        <p:spPr>
          <a:xfrm>
            <a:off x="2995182" y="1575550"/>
            <a:ext cx="692400" cy="371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th-TH" sz="1800" u="none" cap="none" strike="noStrike">
                <a:solidFill>
                  <a:schemeClr val="dk1"/>
                </a:solidFill>
                <a:latin typeface="Cordia New"/>
                <a:ea typeface="Cordia New"/>
                <a:cs typeface="Cordia New"/>
                <a:sym typeface="Cordia New"/>
              </a:rPr>
              <a:t>20%</a:t>
            </a:r>
            <a:endParaRPr b="1" i="0" sz="1800" u="none" cap="none" strike="noStrike">
              <a:solidFill>
                <a:schemeClr val="dk1"/>
              </a:solidFill>
              <a:latin typeface="Cordia New"/>
              <a:ea typeface="Cordia New"/>
              <a:cs typeface="Cordia New"/>
              <a:sym typeface="Cordia New"/>
            </a:endParaRPr>
          </a:p>
        </p:txBody>
      </p:sp>
      <p:sp>
        <p:nvSpPr>
          <p:cNvPr id="230" name="Google Shape;230;p3"/>
          <p:cNvSpPr txBox="1"/>
          <p:nvPr/>
        </p:nvSpPr>
        <p:spPr>
          <a:xfrm>
            <a:off x="3605665" y="3343950"/>
            <a:ext cx="767700" cy="371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th-TH" sz="1800" u="none" cap="none" strike="noStrike">
                <a:solidFill>
                  <a:schemeClr val="dk1"/>
                </a:solidFill>
                <a:latin typeface="Cordia New"/>
                <a:ea typeface="Cordia New"/>
                <a:cs typeface="Cordia New"/>
                <a:sym typeface="Cordia New"/>
              </a:rPr>
              <a:t>50%</a:t>
            </a:r>
            <a:endParaRPr b="1" i="0" sz="1800" u="none" cap="none" strike="noStrike">
              <a:solidFill>
                <a:schemeClr val="dk1"/>
              </a:solidFill>
              <a:latin typeface="Cordia New"/>
              <a:ea typeface="Cordia New"/>
              <a:cs typeface="Cordia New"/>
              <a:sym typeface="Cordia New"/>
            </a:endParaRPr>
          </a:p>
        </p:txBody>
      </p:sp>
      <p:sp>
        <p:nvSpPr>
          <p:cNvPr id="231" name="Google Shape;231;p3"/>
          <p:cNvSpPr txBox="1"/>
          <p:nvPr/>
        </p:nvSpPr>
        <p:spPr>
          <a:xfrm>
            <a:off x="4341401" y="5149725"/>
            <a:ext cx="767700" cy="371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th-TH" sz="1800" u="none" cap="none" strike="noStrike">
                <a:solidFill>
                  <a:schemeClr val="dk1"/>
                </a:solidFill>
                <a:latin typeface="Cordia New"/>
                <a:ea typeface="Cordia New"/>
                <a:cs typeface="Cordia New"/>
                <a:sym typeface="Cordia New"/>
              </a:rPr>
              <a:t>30%</a:t>
            </a:r>
            <a:endParaRPr b="1" i="0" sz="1800" u="none" cap="none" strike="noStrike">
              <a:solidFill>
                <a:schemeClr val="dk1"/>
              </a:solidFill>
              <a:latin typeface="Cordia New"/>
              <a:ea typeface="Cordia New"/>
              <a:cs typeface="Cordia New"/>
              <a:sym typeface="Cordia New"/>
            </a:endParaRPr>
          </a:p>
        </p:txBody>
      </p:sp>
      <p:sp>
        <p:nvSpPr>
          <p:cNvPr id="232" name="Google Shape;232;p3"/>
          <p:cNvSpPr txBox="1"/>
          <p:nvPr/>
        </p:nvSpPr>
        <p:spPr>
          <a:xfrm>
            <a:off x="412495" y="4133223"/>
            <a:ext cx="1910700" cy="371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th-TH" sz="1800" u="none" cap="none" strike="noStrike">
                <a:solidFill>
                  <a:schemeClr val="dk1"/>
                </a:solidFill>
                <a:latin typeface="Cordia New"/>
                <a:ea typeface="Cordia New"/>
                <a:cs typeface="Cordia New"/>
                <a:sym typeface="Cordia New"/>
              </a:rPr>
              <a:t>外国産 Sativa</a:t>
            </a:r>
            <a:endParaRPr b="1" i="0" sz="1800" u="none" cap="none" strike="noStrike">
              <a:solidFill>
                <a:schemeClr val="dk1"/>
              </a:solidFill>
              <a:latin typeface="Cordia New"/>
              <a:ea typeface="Cordia New"/>
              <a:cs typeface="Cordia New"/>
              <a:sym typeface="Cordia New"/>
            </a:endParaRPr>
          </a:p>
        </p:txBody>
      </p:sp>
      <p:sp>
        <p:nvSpPr>
          <p:cNvPr id="233" name="Google Shape;233;p3"/>
          <p:cNvSpPr txBox="1"/>
          <p:nvPr/>
        </p:nvSpPr>
        <p:spPr>
          <a:xfrm>
            <a:off x="2215354" y="4140353"/>
            <a:ext cx="1910700" cy="371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th-TH" sz="1800" u="none" cap="none" strike="noStrike">
                <a:solidFill>
                  <a:schemeClr val="dk1"/>
                </a:solidFill>
                <a:latin typeface="Cordia New"/>
                <a:ea typeface="Cordia New"/>
                <a:cs typeface="Cordia New"/>
                <a:sym typeface="Cordia New"/>
              </a:rPr>
              <a:t>外国産 Indica</a:t>
            </a:r>
            <a:endParaRPr b="1" i="0" sz="1800" u="none" cap="none" strike="noStrike">
              <a:solidFill>
                <a:schemeClr val="dk1"/>
              </a:solidFill>
              <a:latin typeface="Cordia New"/>
              <a:ea typeface="Cordia New"/>
              <a:cs typeface="Cordia New"/>
              <a:sym typeface="Cordia New"/>
            </a:endParaRPr>
          </a:p>
        </p:txBody>
      </p:sp>
      <p:sp>
        <p:nvSpPr>
          <p:cNvPr id="234" name="Google Shape;234;p3"/>
          <p:cNvSpPr txBox="1"/>
          <p:nvPr/>
        </p:nvSpPr>
        <p:spPr>
          <a:xfrm>
            <a:off x="4341402" y="1098469"/>
            <a:ext cx="70737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th-TH" sz="2000" u="none" cap="none" strike="noStrike">
                <a:solidFill>
                  <a:schemeClr val="dk1"/>
                </a:solidFill>
                <a:latin typeface="Cordia New"/>
                <a:ea typeface="Cordia New"/>
                <a:cs typeface="Cordia New"/>
                <a:sym typeface="Cordia New"/>
              </a:rPr>
              <a:t>タイ産大麻は古来からの品種で、価格も手頃で、利益率も高い。外国人からも注目を受けている。</a:t>
            </a:r>
            <a:endParaRPr b="0" i="0" sz="1400" u="none" cap="none" strike="noStrike">
              <a:solidFill>
                <a:srgbClr val="000000"/>
              </a:solidFill>
              <a:latin typeface="Arial"/>
              <a:ea typeface="Arial"/>
              <a:cs typeface="Arial"/>
              <a:sym typeface="Arial"/>
            </a:endParaRPr>
          </a:p>
        </p:txBody>
      </p:sp>
      <p:sp>
        <p:nvSpPr>
          <p:cNvPr id="235" name="Google Shape;235;p3"/>
          <p:cNvSpPr txBox="1"/>
          <p:nvPr/>
        </p:nvSpPr>
        <p:spPr>
          <a:xfrm>
            <a:off x="4341388" y="1696257"/>
            <a:ext cx="70737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th-TH" sz="2000" u="none" cap="none" strike="noStrike">
                <a:solidFill>
                  <a:schemeClr val="dk1"/>
                </a:solidFill>
                <a:latin typeface="Cordia New"/>
                <a:ea typeface="Cordia New"/>
                <a:cs typeface="Cordia New"/>
                <a:sym typeface="Cordia New"/>
              </a:rPr>
              <a:t>・卸価格 1kg当たり 50,000 – 100,000 バーツ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th-TH" sz="2000" u="none" cap="none" strike="noStrike">
                <a:solidFill>
                  <a:schemeClr val="dk1"/>
                </a:solidFill>
                <a:latin typeface="Cordia New"/>
                <a:ea typeface="Cordia New"/>
                <a:cs typeface="Cordia New"/>
                <a:sym typeface="Cordia New"/>
              </a:rPr>
              <a:t>・店舗販売価格  1kg当たり200,000 – 250,000 バーツ</a:t>
            </a:r>
            <a:endParaRPr b="1" i="0" sz="20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rgbClr val="000000"/>
              </a:buClr>
              <a:buSzPts val="2000"/>
              <a:buFont typeface="Arial"/>
              <a:buNone/>
            </a:pPr>
            <a:r>
              <a:rPr b="1" i="0" lang="th-TH" sz="2000" u="none" cap="none" strike="noStrike">
                <a:solidFill>
                  <a:schemeClr val="dk1"/>
                </a:solidFill>
                <a:latin typeface="Cordia New"/>
                <a:ea typeface="Cordia New"/>
                <a:cs typeface="Cordia New"/>
                <a:sym typeface="Cordia New"/>
              </a:rPr>
              <a:t>・利益率   150 %</a:t>
            </a:r>
            <a:endParaRPr b="1" i="0" sz="2000" u="none" cap="none" strike="noStrike">
              <a:solidFill>
                <a:schemeClr val="dk1"/>
              </a:solidFill>
              <a:latin typeface="Cordia New"/>
              <a:ea typeface="Cordia New"/>
              <a:cs typeface="Cordia New"/>
              <a:sym typeface="Cordia New"/>
            </a:endParaRPr>
          </a:p>
        </p:txBody>
      </p:sp>
      <p:sp>
        <p:nvSpPr>
          <p:cNvPr id="236" name="Google Shape;236;p3"/>
          <p:cNvSpPr txBox="1"/>
          <p:nvPr/>
        </p:nvSpPr>
        <p:spPr>
          <a:xfrm>
            <a:off x="4373385" y="2911589"/>
            <a:ext cx="70737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th-TH" sz="2000" u="none" cap="none" strike="noStrike">
                <a:solidFill>
                  <a:schemeClr val="dk1"/>
                </a:solidFill>
                <a:latin typeface="Cordia New"/>
                <a:ea typeface="Cordia New"/>
                <a:cs typeface="Cordia New"/>
                <a:sym typeface="Cordia New"/>
              </a:rPr>
              <a:t>外国産の大麻品種は長い年月をかけて研究・開発されて</a:t>
            </a:r>
            <a:endParaRPr b="1" i="0" sz="20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rgbClr val="000000"/>
              </a:buClr>
              <a:buSzPts val="2000"/>
              <a:buFont typeface="Arial"/>
              <a:buNone/>
            </a:pPr>
            <a:r>
              <a:rPr b="1" i="0" lang="th-TH" sz="2000" u="none" cap="none" strike="noStrike">
                <a:solidFill>
                  <a:schemeClr val="dk1"/>
                </a:solidFill>
                <a:latin typeface="Cordia New"/>
                <a:ea typeface="Cordia New"/>
                <a:cs typeface="Cordia New"/>
                <a:sym typeface="Cordia New"/>
              </a:rPr>
              <a:t>おり、品質が非常に優れています。</a:t>
            </a:r>
            <a:endParaRPr b="0" i="0" sz="1400" u="none" cap="none" strike="noStrike">
              <a:solidFill>
                <a:srgbClr val="000000"/>
              </a:solidFill>
              <a:latin typeface="Arial"/>
              <a:ea typeface="Arial"/>
              <a:cs typeface="Arial"/>
              <a:sym typeface="Arial"/>
            </a:endParaRPr>
          </a:p>
        </p:txBody>
      </p:sp>
      <p:sp>
        <p:nvSpPr>
          <p:cNvPr id="237" name="Google Shape;237;p3"/>
          <p:cNvSpPr txBox="1"/>
          <p:nvPr/>
        </p:nvSpPr>
        <p:spPr>
          <a:xfrm>
            <a:off x="4341400" y="3528250"/>
            <a:ext cx="7073700" cy="132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th-TH" sz="2000" u="none" cap="none" strike="noStrike">
                <a:solidFill>
                  <a:schemeClr val="dk1"/>
                </a:solidFill>
                <a:latin typeface="Cordia New"/>
                <a:ea typeface="Cordia New"/>
                <a:cs typeface="Cordia New"/>
                <a:sym typeface="Cordia New"/>
              </a:rPr>
              <a:t>・卸価格 1kg当たり 150,000 – 250,000 バーツ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th-TH" sz="2000" u="none" cap="none" strike="noStrike">
                <a:solidFill>
                  <a:schemeClr val="dk1"/>
                </a:solidFill>
                <a:latin typeface="Cordia New"/>
                <a:ea typeface="Cordia New"/>
                <a:cs typeface="Cordia New"/>
                <a:sym typeface="Cordia New"/>
              </a:rPr>
              <a:t>・店舗販売価格  1kg当たり400,000 – 800,000 バーツ</a:t>
            </a:r>
            <a:endParaRPr b="1" i="0" sz="20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rgbClr val="000000"/>
              </a:buClr>
              <a:buSzPts val="2000"/>
              <a:buFont typeface="Arial"/>
              <a:buNone/>
            </a:pPr>
            <a:r>
              <a:rPr b="1" i="0" lang="th-TH" sz="2000" u="none" cap="none" strike="noStrike">
                <a:solidFill>
                  <a:schemeClr val="dk1"/>
                </a:solidFill>
                <a:latin typeface="Cordia New"/>
                <a:ea typeface="Cordia New"/>
                <a:cs typeface="Cordia New"/>
                <a:sym typeface="Cordia New"/>
              </a:rPr>
              <a:t>・利益率   100-200 %</a:t>
            </a:r>
            <a:endParaRPr b="1" i="0" sz="20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chemeClr val="dk1"/>
              </a:solidFill>
              <a:latin typeface="Cordia New"/>
              <a:ea typeface="Cordia New"/>
              <a:cs typeface="Cordia New"/>
              <a:sym typeface="Cordia New"/>
            </a:endParaRPr>
          </a:p>
        </p:txBody>
      </p:sp>
      <p:sp>
        <p:nvSpPr>
          <p:cNvPr id="238" name="Google Shape;238;p3"/>
          <p:cNvSpPr txBox="1"/>
          <p:nvPr/>
        </p:nvSpPr>
        <p:spPr>
          <a:xfrm>
            <a:off x="5028110" y="4936750"/>
            <a:ext cx="6936300" cy="132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lang="th-TH" sz="2000">
                <a:solidFill>
                  <a:schemeClr val="dk1"/>
                </a:solidFill>
                <a:latin typeface="Cordia New"/>
                <a:ea typeface="Cordia New"/>
                <a:cs typeface="Cordia New"/>
                <a:sym typeface="Cordia New"/>
              </a:rPr>
              <a:t>タイの</a:t>
            </a:r>
            <a:r>
              <a:rPr b="1" i="0" lang="th-TH" sz="2000" u="none" cap="none" strike="noStrike">
                <a:solidFill>
                  <a:schemeClr val="dk1"/>
                </a:solidFill>
                <a:latin typeface="Cordia New"/>
                <a:ea typeface="Cordia New"/>
                <a:cs typeface="Cordia New"/>
                <a:sym typeface="Cordia New"/>
              </a:rPr>
              <a:t>農家が流通の場を持ち、ブランドの宣伝に役立つように、地元栽培者が生産・開発した製品を委託販売します。その際店舗側が 30% の委託料(GP) を受け取ります。これに関して店側はその他費用は受け取りません。</a:t>
            </a:r>
            <a:endParaRPr b="1" i="0" sz="2000" u="none" cap="none" strike="noStrike">
              <a:solidFill>
                <a:schemeClr val="dk1"/>
              </a:solidFill>
              <a:latin typeface="Cordia New"/>
              <a:ea typeface="Cordia New"/>
              <a:cs typeface="Cordia New"/>
              <a:sym typeface="Cordia New"/>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g1eeaa96b3d1f730b_3"/>
          <p:cNvSpPr/>
          <p:nvPr/>
        </p:nvSpPr>
        <p:spPr>
          <a:xfrm>
            <a:off x="0" y="-13855"/>
            <a:ext cx="12192000" cy="1026000"/>
          </a:xfrm>
          <a:prstGeom prst="rect">
            <a:avLst/>
          </a:prstGeom>
          <a:solidFill>
            <a:schemeClr val="accent1"/>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chemeClr val="lt1"/>
              </a:solidFill>
              <a:latin typeface="Cordia New"/>
              <a:ea typeface="Cordia New"/>
              <a:cs typeface="Cordia New"/>
              <a:sym typeface="Cordia New"/>
            </a:endParaRPr>
          </a:p>
        </p:txBody>
      </p:sp>
      <p:sp>
        <p:nvSpPr>
          <p:cNvPr id="244" name="Google Shape;244;g1eeaa96b3d1f730b_3"/>
          <p:cNvSpPr txBox="1"/>
          <p:nvPr/>
        </p:nvSpPr>
        <p:spPr>
          <a:xfrm>
            <a:off x="136799" y="246005"/>
            <a:ext cx="12192000" cy="660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700"/>
              <a:buFont typeface="Arial"/>
              <a:buNone/>
            </a:pPr>
            <a:r>
              <a:rPr b="0" i="0" lang="th-TH" sz="3700" u="none" cap="none" strike="noStrike">
                <a:solidFill>
                  <a:srgbClr val="FFFFFF"/>
                </a:solidFill>
                <a:latin typeface="Arial"/>
                <a:ea typeface="Arial"/>
                <a:cs typeface="Arial"/>
                <a:sym typeface="Arial"/>
              </a:rPr>
              <a:t>フランチャイズ契約と費用</a:t>
            </a:r>
            <a:endParaRPr b="0" i="0" sz="3700" u="none" cap="none" strike="noStrike">
              <a:solidFill>
                <a:srgbClr val="FFFFFF"/>
              </a:solidFill>
              <a:latin typeface="Arial"/>
              <a:ea typeface="Arial"/>
              <a:cs typeface="Arial"/>
              <a:sym typeface="Arial"/>
            </a:endParaRPr>
          </a:p>
        </p:txBody>
      </p:sp>
      <p:cxnSp>
        <p:nvCxnSpPr>
          <p:cNvPr id="245" name="Google Shape;245;g1eeaa96b3d1f730b_3"/>
          <p:cNvCxnSpPr/>
          <p:nvPr/>
        </p:nvCxnSpPr>
        <p:spPr>
          <a:xfrm>
            <a:off x="274410" y="2583495"/>
            <a:ext cx="11402700" cy="0"/>
          </a:xfrm>
          <a:prstGeom prst="straightConnector1">
            <a:avLst/>
          </a:prstGeom>
          <a:noFill/>
          <a:ln cap="rnd" cmpd="sng" w="12700">
            <a:solidFill>
              <a:schemeClr val="accent2"/>
            </a:solidFill>
            <a:prstDash val="solid"/>
            <a:round/>
            <a:headEnd len="sm" w="sm" type="none"/>
            <a:tailEnd len="sm" w="sm" type="none"/>
          </a:ln>
        </p:spPr>
      </p:cxnSp>
      <p:cxnSp>
        <p:nvCxnSpPr>
          <p:cNvPr id="246" name="Google Shape;246;g1eeaa96b3d1f730b_3"/>
          <p:cNvCxnSpPr/>
          <p:nvPr/>
        </p:nvCxnSpPr>
        <p:spPr>
          <a:xfrm>
            <a:off x="231502" y="4917321"/>
            <a:ext cx="11488500" cy="0"/>
          </a:xfrm>
          <a:prstGeom prst="straightConnector1">
            <a:avLst/>
          </a:prstGeom>
          <a:noFill/>
          <a:ln cap="rnd" cmpd="sng" w="12700">
            <a:solidFill>
              <a:schemeClr val="accent1"/>
            </a:solidFill>
            <a:prstDash val="solid"/>
            <a:round/>
            <a:headEnd len="sm" w="sm" type="none"/>
            <a:tailEnd len="sm" w="sm" type="none"/>
          </a:ln>
        </p:spPr>
      </p:cxnSp>
      <p:sp>
        <p:nvSpPr>
          <p:cNvPr id="247" name="Google Shape;247;g1eeaa96b3d1f730b_3"/>
          <p:cNvSpPr txBox="1"/>
          <p:nvPr/>
        </p:nvSpPr>
        <p:spPr>
          <a:xfrm>
            <a:off x="274412" y="1187260"/>
            <a:ext cx="70737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th-TH" sz="2000" u="none" cap="none" strike="noStrike">
                <a:solidFill>
                  <a:schemeClr val="dk1"/>
                </a:solidFill>
                <a:latin typeface="Cordia New"/>
                <a:ea typeface="Cordia New"/>
                <a:cs typeface="Cordia New"/>
                <a:sym typeface="Cordia New"/>
              </a:rPr>
              <a:t> Franchise 契約にかかる初期費用</a:t>
            </a:r>
            <a:endParaRPr b="1" i="0" sz="2000" u="none" cap="none" strike="noStrike">
              <a:solidFill>
                <a:schemeClr val="dk1"/>
              </a:solidFill>
              <a:latin typeface="Cordia New"/>
              <a:ea typeface="Cordia New"/>
              <a:cs typeface="Cordia New"/>
              <a:sym typeface="Cordia New"/>
            </a:endParaRPr>
          </a:p>
        </p:txBody>
      </p:sp>
      <p:sp>
        <p:nvSpPr>
          <p:cNvPr id="248" name="Google Shape;248;g1eeaa96b3d1f730b_3"/>
          <p:cNvSpPr txBox="1"/>
          <p:nvPr/>
        </p:nvSpPr>
        <p:spPr>
          <a:xfrm>
            <a:off x="231502" y="2643324"/>
            <a:ext cx="7073700" cy="352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th-TH" sz="1700" u="none" cap="none" strike="noStrike">
                <a:solidFill>
                  <a:srgbClr val="000000"/>
                </a:solidFill>
                <a:latin typeface="Arial"/>
                <a:ea typeface="Arial"/>
                <a:cs typeface="Arial"/>
                <a:sym typeface="Arial"/>
              </a:rPr>
              <a:t>フランチャイズの条件と範囲</a:t>
            </a:r>
            <a:endParaRPr b="1" i="0" sz="1700" u="none" cap="none" strike="noStrike">
              <a:solidFill>
                <a:srgbClr val="000000"/>
              </a:solidFill>
              <a:latin typeface="Arial"/>
              <a:ea typeface="Arial"/>
              <a:cs typeface="Arial"/>
              <a:sym typeface="Arial"/>
            </a:endParaRPr>
          </a:p>
        </p:txBody>
      </p:sp>
      <p:sp>
        <p:nvSpPr>
          <p:cNvPr id="249" name="Google Shape;249;g1eeaa96b3d1f730b_3"/>
          <p:cNvSpPr txBox="1"/>
          <p:nvPr/>
        </p:nvSpPr>
        <p:spPr>
          <a:xfrm>
            <a:off x="274410" y="2978328"/>
            <a:ext cx="7761900" cy="178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th-TH" sz="1400" u="none" cap="none" strike="noStrike">
                <a:solidFill>
                  <a:srgbClr val="000000"/>
                </a:solidFill>
                <a:latin typeface="Arial"/>
                <a:ea typeface="Arial"/>
                <a:cs typeface="Arial"/>
                <a:sym typeface="Arial"/>
              </a:rPr>
              <a:t>1. CBG という名前を使用することも、最後に BY CBG という単語のみを含む他の名前を使用することもできます。</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th-TH" sz="1400" u="none" cap="none" strike="noStrike">
                <a:solidFill>
                  <a:srgbClr val="000000"/>
                </a:solidFill>
                <a:latin typeface="Arial"/>
                <a:ea typeface="Arial"/>
                <a:cs typeface="Arial"/>
                <a:sym typeface="Arial"/>
              </a:rPr>
              <a:t> 2. CBG のショップからは、バッツと喫煙具の両方の製品を卸売価格で購入できます。</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th-TH" sz="1400" u="none" cap="none" strike="noStrike">
                <a:solidFill>
                  <a:srgbClr val="000000"/>
                </a:solidFill>
                <a:latin typeface="Arial"/>
                <a:ea typeface="Arial"/>
                <a:cs typeface="Arial"/>
                <a:sym typeface="Arial"/>
              </a:rPr>
              <a:t> 3. 本店とのキャンペーン・プロモーションも併用可能です。</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th-TH" sz="1400" u="none" cap="none" strike="noStrike">
                <a:solidFill>
                  <a:srgbClr val="000000"/>
                </a:solidFill>
                <a:latin typeface="Arial"/>
                <a:ea typeface="Arial"/>
                <a:cs typeface="Arial"/>
                <a:sym typeface="Arial"/>
              </a:rPr>
              <a:t> 4. 支店の営業スタッフ（バッツテンダー）の研修は本店で行います。</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th-TH" sz="1400" u="none" cap="none" strike="noStrike">
                <a:solidFill>
                  <a:srgbClr val="000000"/>
                </a:solidFill>
                <a:latin typeface="Arial"/>
                <a:ea typeface="Arial"/>
                <a:cs typeface="Arial"/>
                <a:sym typeface="Arial"/>
              </a:rPr>
              <a:t> 5. CBG は、法律の基準を満たしたショップをオープンするためのシステムのセットアップを手伝います。</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th-TH" sz="1400" u="none" cap="none" strike="noStrike">
                <a:solidFill>
                  <a:srgbClr val="000000"/>
                </a:solidFill>
                <a:latin typeface="Arial"/>
                <a:ea typeface="Arial"/>
                <a:cs typeface="Arial"/>
                <a:sym typeface="Arial"/>
              </a:rPr>
              <a:t> 6. CBG ネットワーク内のすべての店舗は、法律を厳格に遵守する必要があります。</a:t>
            </a:r>
            <a:endParaRPr b="0" i="0" sz="1400" u="none" cap="none" strike="noStrike">
              <a:solidFill>
                <a:srgbClr val="000000"/>
              </a:solidFill>
              <a:latin typeface="Arial"/>
              <a:ea typeface="Arial"/>
              <a:cs typeface="Arial"/>
              <a:sym typeface="Arial"/>
            </a:endParaRPr>
          </a:p>
        </p:txBody>
      </p:sp>
      <p:sp>
        <p:nvSpPr>
          <p:cNvPr id="250" name="Google Shape;250;g1eeaa96b3d1f730b_3"/>
          <p:cNvSpPr txBox="1"/>
          <p:nvPr/>
        </p:nvSpPr>
        <p:spPr>
          <a:xfrm>
            <a:off x="389161" y="5070721"/>
            <a:ext cx="11173200" cy="1612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th-TH" sz="1600" u="none" cap="none" strike="noStrike">
                <a:solidFill>
                  <a:schemeClr val="dk1"/>
                </a:solidFill>
                <a:latin typeface="Cordia New"/>
                <a:ea typeface="Cordia New"/>
                <a:cs typeface="Cordia New"/>
                <a:sym typeface="Cordia New"/>
              </a:rPr>
              <a:t>フランチャイズ参加規定</a:t>
            </a:r>
            <a:endParaRPr b="1" i="0" sz="16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rgbClr val="000000"/>
              </a:buClr>
              <a:buSzPts val="1400"/>
              <a:buFont typeface="Arial"/>
              <a:buNone/>
            </a:pPr>
            <a:r>
              <a:rPr b="0" i="0" lang="th-TH" sz="1400" u="none" cap="none" strike="noStrike">
                <a:solidFill>
                  <a:schemeClr val="dk1"/>
                </a:solidFill>
                <a:latin typeface="Cordia New"/>
                <a:ea typeface="Cordia New"/>
                <a:cs typeface="Cordia New"/>
                <a:sym typeface="Cordia New"/>
              </a:rPr>
              <a:t> 1. フランチャイズ加盟店は、CBGからのみでバッツを購入する権利を有します。</a:t>
            </a:r>
            <a:endParaRPr b="0" i="0" sz="14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rgbClr val="000000"/>
              </a:buClr>
              <a:buSzPts val="1400"/>
              <a:buFont typeface="Arial"/>
              <a:buNone/>
            </a:pPr>
            <a:r>
              <a:rPr b="0" i="0" lang="th-TH" sz="1400" u="none" cap="none" strike="noStrike">
                <a:solidFill>
                  <a:schemeClr val="dk1"/>
                </a:solidFill>
                <a:latin typeface="Cordia New"/>
                <a:ea typeface="Cordia New"/>
                <a:cs typeface="Cordia New"/>
                <a:sym typeface="Cordia New"/>
              </a:rPr>
              <a:t> 2. 外部からバッツを購入する場合は、必ず本部に申し出てください。その場合バッツは店頭で販売する全バッツの20％まで仕入れを認めます。</a:t>
            </a:r>
            <a:endParaRPr b="0" i="0" sz="14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rgbClr val="000000"/>
              </a:buClr>
              <a:buSzPts val="1400"/>
              <a:buFont typeface="Arial"/>
              <a:buNone/>
            </a:pPr>
            <a:r>
              <a:rPr b="0" i="0" lang="th-TH" sz="1400" u="none" cap="none" strike="noStrike">
                <a:solidFill>
                  <a:schemeClr val="dk1"/>
                </a:solidFill>
                <a:latin typeface="Cordia New"/>
                <a:ea typeface="Cordia New"/>
                <a:cs typeface="Cordia New"/>
                <a:sym typeface="Cordia New"/>
              </a:rPr>
              <a:t> 3. 店舗を開く前に、従業員を支店から本店へ最低 3 日間の研修に派遣する必要があります。</a:t>
            </a:r>
            <a:endParaRPr b="0" i="0" sz="14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rgbClr val="000000"/>
              </a:buClr>
              <a:buSzPts val="1400"/>
              <a:buFont typeface="Arial"/>
              <a:buNone/>
            </a:pPr>
            <a:r>
              <a:rPr b="0" i="0" lang="th-TH" sz="1400" u="none" cap="none" strike="noStrike">
                <a:solidFill>
                  <a:schemeClr val="dk1"/>
                </a:solidFill>
                <a:latin typeface="Cordia New"/>
                <a:ea typeface="Cordia New"/>
                <a:cs typeface="Cordia New"/>
                <a:sym typeface="Cordia New"/>
              </a:rPr>
              <a:t> 4. 本店よりも安い価格を設定しないでください。</a:t>
            </a:r>
            <a:endParaRPr b="0" i="0" sz="1400" u="none" cap="none" strike="noStrike">
              <a:solidFill>
                <a:schemeClr val="dk1"/>
              </a:solidFill>
              <a:latin typeface="Cordia New"/>
              <a:ea typeface="Cordia New"/>
              <a:cs typeface="Cordia New"/>
              <a:sym typeface="Cordia New"/>
            </a:endParaRPr>
          </a:p>
          <a:p>
            <a:pPr indent="0" lvl="0" marL="0" marR="0" rtl="0" algn="l">
              <a:lnSpc>
                <a:spcPct val="100000"/>
              </a:lnSpc>
              <a:spcBef>
                <a:spcPts val="0"/>
              </a:spcBef>
              <a:spcAft>
                <a:spcPts val="0"/>
              </a:spcAft>
              <a:buClr>
                <a:srgbClr val="000000"/>
              </a:buClr>
              <a:buSzPts val="1400"/>
              <a:buFont typeface="Arial"/>
              <a:buNone/>
            </a:pPr>
            <a:r>
              <a:rPr b="0" i="0" lang="th-TH" sz="1400" u="none" cap="none" strike="noStrike">
                <a:solidFill>
                  <a:schemeClr val="dk1"/>
                </a:solidFill>
                <a:latin typeface="Cordia New"/>
                <a:ea typeface="Cordia New"/>
                <a:cs typeface="Cordia New"/>
                <a:sym typeface="Cordia New"/>
              </a:rPr>
              <a:t> 5. 本部に相談せずにプロモーションを設定しないでください。</a:t>
            </a:r>
            <a:endParaRPr b="0" i="0" sz="1400" u="none" cap="none" strike="noStrike">
              <a:solidFill>
                <a:schemeClr val="dk1"/>
              </a:solidFill>
              <a:latin typeface="Cordia New"/>
              <a:ea typeface="Cordia New"/>
              <a:cs typeface="Cordia New"/>
              <a:sym typeface="Cordia New"/>
            </a:endParaRPr>
          </a:p>
        </p:txBody>
      </p:sp>
      <p:sp>
        <p:nvSpPr>
          <p:cNvPr id="251" name="Google Shape;251;g1eeaa96b3d1f730b_3"/>
          <p:cNvSpPr txBox="1"/>
          <p:nvPr/>
        </p:nvSpPr>
        <p:spPr>
          <a:xfrm>
            <a:off x="212750" y="1530550"/>
            <a:ext cx="10433700" cy="929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th-TH" sz="1800" u="none" cap="none" strike="noStrike">
                <a:solidFill>
                  <a:schemeClr val="dk1"/>
                </a:solidFill>
                <a:latin typeface="Cordia New"/>
                <a:ea typeface="Cordia New"/>
                <a:cs typeface="Cordia New"/>
                <a:sym typeface="Cordia New"/>
              </a:rPr>
              <a:t>1.ライセンス+フランチャイズ契約費+オープンに必要な資材代　</a:t>
            </a:r>
            <a:r>
              <a:rPr lang="th-TH" sz="1800">
                <a:solidFill>
                  <a:schemeClr val="dk1"/>
                </a:solidFill>
                <a:latin typeface="Cordia New"/>
                <a:ea typeface="Cordia New"/>
                <a:cs typeface="Cordia New"/>
                <a:sym typeface="Cordia New"/>
              </a:rPr>
              <a:t>35</a:t>
            </a:r>
            <a:r>
              <a:rPr b="0" i="0" lang="th-TH" sz="1800" u="none" cap="none" strike="noStrike">
                <a:solidFill>
                  <a:schemeClr val="dk1"/>
                </a:solidFill>
                <a:latin typeface="Cordia New"/>
                <a:ea typeface="Cordia New"/>
                <a:cs typeface="Cordia New"/>
                <a:sym typeface="Cordia New"/>
              </a:rPr>
              <a:t>0,000 バーツ (契約時支払い)</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th-TH" sz="1800" u="none" cap="none" strike="noStrike">
                <a:solidFill>
                  <a:schemeClr val="dk1"/>
                </a:solidFill>
                <a:latin typeface="Cordia New"/>
                <a:ea typeface="Cordia New"/>
                <a:cs typeface="Cordia New"/>
                <a:sym typeface="Cordia New"/>
              </a:rPr>
              <a:t>2. 初期バッツストック費用                        400,000 バーツ (50:50) *50%先払い、50%受け取り後</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th-TH" sz="1800" u="none" cap="none" strike="noStrike">
                <a:solidFill>
                  <a:schemeClr val="dk1"/>
                </a:solidFill>
                <a:latin typeface="Trebuchet MS"/>
                <a:ea typeface="Trebuchet MS"/>
                <a:cs typeface="Trebuchet MS"/>
                <a:sym typeface="Trebuchet MS"/>
              </a:rPr>
              <a:t>                                                              合計 </a:t>
            </a:r>
            <a:r>
              <a:rPr lang="th-TH" sz="1800">
                <a:solidFill>
                  <a:schemeClr val="dk1"/>
                </a:solidFill>
                <a:latin typeface="Trebuchet MS"/>
                <a:ea typeface="Trebuchet MS"/>
                <a:cs typeface="Trebuchet MS"/>
                <a:sym typeface="Trebuchet MS"/>
              </a:rPr>
              <a:t>75</a:t>
            </a:r>
            <a:r>
              <a:rPr b="0" i="0" lang="th-TH" sz="1800" u="none" cap="none" strike="noStrike">
                <a:solidFill>
                  <a:schemeClr val="dk1"/>
                </a:solidFill>
                <a:latin typeface="Trebuchet MS"/>
                <a:ea typeface="Trebuchet MS"/>
                <a:cs typeface="Trebuchet MS"/>
                <a:sym typeface="Trebuchet MS"/>
              </a:rPr>
              <a:t>0,000 バーツ</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255" name="Shape 255"/>
        <p:cNvGrpSpPr/>
        <p:nvPr/>
      </p:nvGrpSpPr>
      <p:grpSpPr>
        <a:xfrm>
          <a:off x="0" y="0"/>
          <a:ext cx="0" cy="0"/>
          <a:chOff x="0" y="0"/>
          <a:chExt cx="0" cy="0"/>
        </a:xfrm>
      </p:grpSpPr>
      <p:pic>
        <p:nvPicPr>
          <p:cNvPr descr="Diagram&#10;&#10;Description automatically generated" id="256" name="Google Shape;256;p4"/>
          <p:cNvPicPr preferRelativeResize="0"/>
          <p:nvPr/>
        </p:nvPicPr>
        <p:blipFill rotWithShape="1">
          <a:blip r:embed="rId3">
            <a:alphaModFix/>
          </a:blip>
          <a:srcRect b="0" l="0" r="0" t="0"/>
          <a:stretch/>
        </p:blipFill>
        <p:spPr>
          <a:xfrm>
            <a:off x="57645" y="146735"/>
            <a:ext cx="12191979" cy="6857991"/>
          </a:xfrm>
          <a:prstGeom prst="rect">
            <a:avLst/>
          </a:prstGeom>
          <a:noFill/>
          <a:ln>
            <a:noFill/>
          </a:ln>
        </p:spPr>
      </p:pic>
      <p:sp>
        <p:nvSpPr>
          <p:cNvPr id="257" name="Google Shape;257;p4"/>
          <p:cNvSpPr/>
          <p:nvPr/>
        </p:nvSpPr>
        <p:spPr>
          <a:xfrm>
            <a:off x="0" y="3733800"/>
            <a:ext cx="762000" cy="3124200"/>
          </a:xfrm>
          <a:custGeom>
            <a:rect b="b" l="l" r="r" t="t"/>
            <a:pathLst>
              <a:path extrusionOk="0" h="3124200" w="762000">
                <a:moveTo>
                  <a:pt x="0" y="0"/>
                </a:moveTo>
                <a:lnTo>
                  <a:pt x="762000" y="3124200"/>
                </a:lnTo>
                <a:lnTo>
                  <a:pt x="0" y="312420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cxnSp>
        <p:nvCxnSpPr>
          <p:cNvPr id="258" name="Google Shape;258;p4"/>
          <p:cNvCxnSpPr/>
          <p:nvPr/>
        </p:nvCxnSpPr>
        <p:spPr>
          <a:xfrm flipH="1" rot="10800000">
            <a:off x="9274002" y="4502552"/>
            <a:ext cx="2917998" cy="2355448"/>
          </a:xfrm>
          <a:prstGeom prst="straightConnector1">
            <a:avLst/>
          </a:prstGeom>
          <a:noFill/>
          <a:ln cap="rnd" cmpd="sng" w="12700">
            <a:solidFill>
              <a:schemeClr val="dk2"/>
            </a:solidFill>
            <a:prstDash val="solid"/>
            <a:round/>
            <a:headEnd len="sm" w="sm" type="none"/>
            <a:tailEnd len="sm" w="sm" type="none"/>
          </a:ln>
        </p:spPr>
      </p:cxnSp>
      <p:cxnSp>
        <p:nvCxnSpPr>
          <p:cNvPr id="259" name="Google Shape;259;p4"/>
          <p:cNvCxnSpPr/>
          <p:nvPr/>
        </p:nvCxnSpPr>
        <p:spPr>
          <a:xfrm>
            <a:off x="8953500" y="-16625"/>
            <a:ext cx="2667482" cy="6874625"/>
          </a:xfrm>
          <a:prstGeom prst="straightConnector1">
            <a:avLst/>
          </a:prstGeom>
          <a:noFill/>
          <a:ln cap="rnd" cmpd="sng" w="12700">
            <a:solidFill>
              <a:schemeClr val="dk2"/>
            </a:solidFill>
            <a:prstDash val="solid"/>
            <a:round/>
            <a:headEnd len="sm" w="sm" type="none"/>
            <a:tailEnd len="sm" w="sm" type="none"/>
          </a:ln>
        </p:spPr>
      </p:cxnSp>
      <p:sp>
        <p:nvSpPr>
          <p:cNvPr id="260" name="Google Shape;260;p4"/>
          <p:cNvSpPr/>
          <p:nvPr/>
        </p:nvSpPr>
        <p:spPr>
          <a:xfrm>
            <a:off x="10922923" y="-16625"/>
            <a:ext cx="1269077" cy="6874625"/>
          </a:xfrm>
          <a:custGeom>
            <a:rect b="b" l="l" r="r" t="t"/>
            <a:pathLst>
              <a:path extrusionOk="0" h="6874625" w="1269077">
                <a:moveTo>
                  <a:pt x="714894" y="0"/>
                </a:moveTo>
                <a:lnTo>
                  <a:pt x="1269077" y="16625"/>
                </a:lnTo>
                <a:lnTo>
                  <a:pt x="1269077" y="6874625"/>
                </a:lnTo>
                <a:lnTo>
                  <a:pt x="0" y="6874625"/>
                </a:lnTo>
                <a:close/>
              </a:path>
            </a:pathLst>
          </a:custGeom>
          <a:solidFill>
            <a:schemeClr val="accent1">
              <a:alpha val="8588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61" name="Google Shape;261;p4"/>
          <p:cNvSpPr/>
          <p:nvPr/>
        </p:nvSpPr>
        <p:spPr>
          <a:xfrm>
            <a:off x="10208374" y="-16624"/>
            <a:ext cx="1983626" cy="6874625"/>
          </a:xfrm>
          <a:custGeom>
            <a:rect b="b" l="l" r="r" t="t"/>
            <a:pathLst>
              <a:path extrusionOk="0" h="6874625" w="1983626">
                <a:moveTo>
                  <a:pt x="0" y="0"/>
                </a:moveTo>
                <a:lnTo>
                  <a:pt x="1983626" y="0"/>
                </a:lnTo>
                <a:lnTo>
                  <a:pt x="1983626" y="6874625"/>
                </a:lnTo>
                <a:lnTo>
                  <a:pt x="1522181" y="6874625"/>
                </a:lnTo>
                <a:close/>
              </a:path>
            </a:pathLst>
          </a:custGeom>
          <a:solidFill>
            <a:schemeClr val="accent1">
              <a:alpha val="70196"/>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62" name="Google Shape;262;p4"/>
          <p:cNvSpPr txBox="1"/>
          <p:nvPr/>
        </p:nvSpPr>
        <p:spPr>
          <a:xfrm>
            <a:off x="25" y="146731"/>
            <a:ext cx="97536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th-TH" sz="2000" u="none" cap="none" strike="noStrike">
                <a:solidFill>
                  <a:srgbClr val="000000"/>
                </a:solidFill>
                <a:latin typeface="Trebuchet MS"/>
                <a:ea typeface="Trebuchet MS"/>
                <a:cs typeface="Trebuchet MS"/>
                <a:sym typeface="Trebuchet MS"/>
              </a:rPr>
              <a:t>店舗レイアウトの一例(カオサン支店)</a:t>
            </a:r>
            <a:endParaRPr b="1" i="0" sz="2000" u="none" cap="none" strike="noStrike">
              <a:solidFill>
                <a:srgbClr val="000000"/>
              </a:solidFill>
              <a:latin typeface="Trebuchet MS"/>
              <a:ea typeface="Trebuchet MS"/>
              <a:cs typeface="Trebuchet MS"/>
              <a:sym typeface="Trebuchet MS"/>
            </a:endParaRPr>
          </a:p>
        </p:txBody>
      </p:sp>
      <p:sp>
        <p:nvSpPr>
          <p:cNvPr id="263" name="Google Shape;263;p4"/>
          <p:cNvSpPr txBox="1"/>
          <p:nvPr/>
        </p:nvSpPr>
        <p:spPr>
          <a:xfrm>
            <a:off x="5203254" y="5494792"/>
            <a:ext cx="2299200" cy="540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0" i="0" lang="th-TH" sz="2300" u="none" cap="none" strike="noStrike">
                <a:solidFill>
                  <a:srgbClr val="000000"/>
                </a:solidFill>
                <a:highlight>
                  <a:srgbClr val="FFFFFF"/>
                </a:highlight>
                <a:latin typeface="Trebuchet MS"/>
                <a:ea typeface="Trebuchet MS"/>
                <a:cs typeface="Trebuchet MS"/>
                <a:sym typeface="Trebuchet MS"/>
              </a:rPr>
              <a:t>商品の陳列場所</a:t>
            </a:r>
            <a:endParaRPr b="0" i="0" sz="2300" u="none" cap="none" strike="noStrike">
              <a:solidFill>
                <a:srgbClr val="000000"/>
              </a:solidFill>
              <a:highlight>
                <a:srgbClr val="FFFFFF"/>
              </a:highlight>
              <a:latin typeface="Trebuchet MS"/>
              <a:ea typeface="Trebuchet MS"/>
              <a:cs typeface="Trebuchet MS"/>
              <a:sym typeface="Trebuchet MS"/>
            </a:endParaRPr>
          </a:p>
        </p:txBody>
      </p:sp>
      <p:sp>
        <p:nvSpPr>
          <p:cNvPr id="264" name="Google Shape;264;p4"/>
          <p:cNvSpPr txBox="1"/>
          <p:nvPr/>
        </p:nvSpPr>
        <p:spPr>
          <a:xfrm>
            <a:off x="1240110" y="5942722"/>
            <a:ext cx="5068500" cy="540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0" i="0" lang="th-TH" sz="2300" u="none" cap="none" strike="noStrike">
                <a:solidFill>
                  <a:srgbClr val="000000"/>
                </a:solidFill>
                <a:highlight>
                  <a:srgbClr val="FFFFFF"/>
                </a:highlight>
                <a:latin typeface="Trebuchet MS"/>
                <a:ea typeface="Trebuchet MS"/>
                <a:cs typeface="Trebuchet MS"/>
                <a:sym typeface="Trebuchet MS"/>
              </a:rPr>
              <a:t>出口の扉(内側からしか開けれない)</a:t>
            </a:r>
            <a:endParaRPr b="0" i="0" sz="2300" u="none" cap="none" strike="noStrike">
              <a:solidFill>
                <a:srgbClr val="000000"/>
              </a:solidFill>
              <a:highlight>
                <a:srgbClr val="FFFFFF"/>
              </a:highlight>
              <a:latin typeface="Trebuchet MS"/>
              <a:ea typeface="Trebuchet MS"/>
              <a:cs typeface="Trebuchet MS"/>
              <a:sym typeface="Trebuchet MS"/>
            </a:endParaRPr>
          </a:p>
        </p:txBody>
      </p:sp>
      <p:sp>
        <p:nvSpPr>
          <p:cNvPr id="265" name="Google Shape;265;p4"/>
          <p:cNvSpPr txBox="1"/>
          <p:nvPr/>
        </p:nvSpPr>
        <p:spPr>
          <a:xfrm>
            <a:off x="57650" y="703900"/>
            <a:ext cx="2918100" cy="89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0" i="0" lang="th-TH" sz="2300" u="none" cap="none" strike="noStrike">
                <a:solidFill>
                  <a:srgbClr val="000000"/>
                </a:solidFill>
                <a:highlight>
                  <a:srgbClr val="FFFFFF"/>
                </a:highlight>
                <a:latin typeface="Trebuchet MS"/>
                <a:ea typeface="Trebuchet MS"/>
                <a:cs typeface="Trebuchet MS"/>
                <a:sym typeface="Trebuchet MS"/>
              </a:rPr>
              <a:t>事務スペース</a:t>
            </a:r>
            <a:endParaRPr b="0" i="0" sz="2300" u="none" cap="none" strike="noStrike">
              <a:solidFill>
                <a:srgbClr val="000000"/>
              </a:solidFill>
              <a:highlight>
                <a:srgbClr val="FFFFFF"/>
              </a:highlight>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300"/>
              <a:buFont typeface="Arial"/>
              <a:buNone/>
            </a:pPr>
            <a:r>
              <a:rPr b="0" i="0" lang="th-TH" sz="2300" u="none" cap="none" strike="noStrike">
                <a:solidFill>
                  <a:srgbClr val="000000"/>
                </a:solidFill>
                <a:highlight>
                  <a:srgbClr val="FFFFFF"/>
                </a:highlight>
                <a:latin typeface="Trebuchet MS"/>
                <a:ea typeface="Trebuchet MS"/>
                <a:cs typeface="Trebuchet MS"/>
                <a:sym typeface="Trebuchet MS"/>
              </a:rPr>
              <a:t>商品ストック等</a:t>
            </a:r>
            <a:endParaRPr b="0" i="0" sz="2300" u="none" cap="none" strike="noStrike">
              <a:solidFill>
                <a:srgbClr val="000000"/>
              </a:solidFill>
              <a:highlight>
                <a:srgbClr val="FFFFFF"/>
              </a:highlight>
              <a:latin typeface="Trebuchet MS"/>
              <a:ea typeface="Trebuchet MS"/>
              <a:cs typeface="Trebuchet MS"/>
              <a:sym typeface="Trebuchet MS"/>
            </a:endParaRPr>
          </a:p>
        </p:txBody>
      </p:sp>
      <p:sp>
        <p:nvSpPr>
          <p:cNvPr id="266" name="Google Shape;266;p4"/>
          <p:cNvSpPr txBox="1"/>
          <p:nvPr/>
        </p:nvSpPr>
        <p:spPr>
          <a:xfrm>
            <a:off x="2791748" y="556285"/>
            <a:ext cx="2918100" cy="89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0" i="0" lang="th-TH" sz="2300" u="none" cap="none" strike="noStrike">
                <a:solidFill>
                  <a:srgbClr val="000000"/>
                </a:solidFill>
                <a:highlight>
                  <a:srgbClr val="FFFFFF"/>
                </a:highlight>
                <a:latin typeface="Trebuchet MS"/>
                <a:ea typeface="Trebuchet MS"/>
                <a:cs typeface="Trebuchet MS"/>
                <a:sym typeface="Trebuchet MS"/>
              </a:rPr>
              <a:t>大麻に関する知識を学べるゾーン</a:t>
            </a:r>
            <a:endParaRPr b="0" i="0" sz="2300" u="none" cap="none" strike="noStrike">
              <a:solidFill>
                <a:srgbClr val="000000"/>
              </a:solidFill>
              <a:highlight>
                <a:srgbClr val="FFFFFF"/>
              </a:highlight>
              <a:latin typeface="Trebuchet MS"/>
              <a:ea typeface="Trebuchet MS"/>
              <a:cs typeface="Trebuchet MS"/>
              <a:sym typeface="Trebuchet MS"/>
            </a:endParaRPr>
          </a:p>
        </p:txBody>
      </p:sp>
      <p:sp>
        <p:nvSpPr>
          <p:cNvPr id="267" name="Google Shape;267;p4"/>
          <p:cNvSpPr txBox="1"/>
          <p:nvPr/>
        </p:nvSpPr>
        <p:spPr>
          <a:xfrm>
            <a:off x="6415061" y="723242"/>
            <a:ext cx="2153700" cy="858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th-TH" sz="2200" u="none" cap="none" strike="noStrike">
                <a:solidFill>
                  <a:srgbClr val="000000"/>
                </a:solidFill>
                <a:highlight>
                  <a:srgbClr val="FFFFFF"/>
                </a:highlight>
                <a:latin typeface="Trebuchet MS"/>
                <a:ea typeface="Trebuchet MS"/>
                <a:cs typeface="Trebuchet MS"/>
                <a:sym typeface="Trebuchet MS"/>
              </a:rPr>
              <a:t>商品の支払い・受付カウンター</a:t>
            </a:r>
            <a:endParaRPr b="0" i="0" sz="2200" u="none" cap="none" strike="noStrike">
              <a:solidFill>
                <a:srgbClr val="000000"/>
              </a:solidFill>
              <a:highlight>
                <a:srgbClr val="FFFFFF"/>
              </a:highlight>
              <a:latin typeface="Trebuchet MS"/>
              <a:ea typeface="Trebuchet MS"/>
              <a:cs typeface="Trebuchet MS"/>
              <a:sym typeface="Trebuchet MS"/>
            </a:endParaRPr>
          </a:p>
        </p:txBody>
      </p:sp>
      <p:sp>
        <p:nvSpPr>
          <p:cNvPr id="268" name="Google Shape;268;p4"/>
          <p:cNvSpPr txBox="1"/>
          <p:nvPr/>
        </p:nvSpPr>
        <p:spPr>
          <a:xfrm>
            <a:off x="9273950" y="992032"/>
            <a:ext cx="2918100" cy="521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lang="th-TH" sz="2200">
                <a:highlight>
                  <a:srgbClr val="FFFFFF"/>
                </a:highlight>
                <a:latin typeface="Trebuchet MS"/>
                <a:ea typeface="Trebuchet MS"/>
                <a:cs typeface="Trebuchet MS"/>
                <a:sym typeface="Trebuchet MS"/>
              </a:rPr>
              <a:t>スタッフ部屋</a:t>
            </a:r>
            <a:endParaRPr b="0" i="0" sz="2200" u="none" cap="none" strike="noStrike">
              <a:solidFill>
                <a:srgbClr val="000000"/>
              </a:solidFill>
              <a:highlight>
                <a:srgbClr val="FFFFFF"/>
              </a:highlight>
              <a:latin typeface="Trebuchet MS"/>
              <a:ea typeface="Trebuchet MS"/>
              <a:cs typeface="Trebuchet MS"/>
              <a:sym typeface="Trebuchet MS"/>
            </a:endParaRPr>
          </a:p>
        </p:txBody>
      </p:sp>
      <p:sp>
        <p:nvSpPr>
          <p:cNvPr id="269" name="Google Shape;269;p4"/>
          <p:cNvSpPr txBox="1"/>
          <p:nvPr/>
        </p:nvSpPr>
        <p:spPr>
          <a:xfrm>
            <a:off x="7502451" y="6483330"/>
            <a:ext cx="2918100" cy="521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th-TH" sz="2200" u="none" cap="none" strike="noStrike">
                <a:solidFill>
                  <a:srgbClr val="000000"/>
                </a:solidFill>
                <a:highlight>
                  <a:srgbClr val="FFFFFF"/>
                </a:highlight>
                <a:latin typeface="Trebuchet MS"/>
                <a:ea typeface="Trebuchet MS"/>
                <a:cs typeface="Trebuchet MS"/>
                <a:sym typeface="Trebuchet MS"/>
              </a:rPr>
              <a:t>出入り口・自動ドア</a:t>
            </a:r>
            <a:endParaRPr b="0" i="0" sz="2200" u="none" cap="none" strike="noStrike">
              <a:solidFill>
                <a:srgbClr val="000000"/>
              </a:solidFill>
              <a:highlight>
                <a:srgbClr val="FFFFFF"/>
              </a:highlight>
              <a:latin typeface="Trebuchet MS"/>
              <a:ea typeface="Trebuchet MS"/>
              <a:cs typeface="Trebuchet MS"/>
              <a:sym typeface="Trebuchet MS"/>
            </a:endParaRPr>
          </a:p>
        </p:txBody>
      </p:sp>
      <p:sp>
        <p:nvSpPr>
          <p:cNvPr id="270" name="Google Shape;270;p4"/>
          <p:cNvSpPr txBox="1"/>
          <p:nvPr/>
        </p:nvSpPr>
        <p:spPr>
          <a:xfrm>
            <a:off x="8182136" y="5673311"/>
            <a:ext cx="2918100" cy="521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th-TH" sz="2200" u="none" cap="none" strike="noStrike">
                <a:solidFill>
                  <a:srgbClr val="000000"/>
                </a:solidFill>
                <a:highlight>
                  <a:srgbClr val="FFFFFF"/>
                </a:highlight>
                <a:latin typeface="Trebuchet MS"/>
                <a:ea typeface="Trebuchet MS"/>
                <a:cs typeface="Trebuchet MS"/>
                <a:sym typeface="Trebuchet MS"/>
              </a:rPr>
              <a:t>診察待ちの椅子</a:t>
            </a:r>
            <a:endParaRPr b="0" i="0" sz="2200" u="none" cap="none" strike="noStrike">
              <a:solidFill>
                <a:srgbClr val="000000"/>
              </a:solidFill>
              <a:highlight>
                <a:srgbClr val="FFFFFF"/>
              </a:highlight>
              <a:latin typeface="Trebuchet MS"/>
              <a:ea typeface="Trebuchet MS"/>
              <a:cs typeface="Trebuchet MS"/>
              <a:sym typeface="Trebuchet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5"/>
          <p:cNvSpPr/>
          <p:nvPr/>
        </p:nvSpPr>
        <p:spPr>
          <a:xfrm>
            <a:off x="148325" y="2401825"/>
            <a:ext cx="2795400" cy="2743200"/>
          </a:xfrm>
          <a:prstGeom prst="ellipse">
            <a:avLst/>
          </a:prstGeom>
          <a:solidFill>
            <a:srgbClr val="262626"/>
          </a:solidFill>
          <a:ln cap="flat" cmpd="thinThick" w="174625">
            <a:solidFill>
              <a:srgbClr val="26262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500"/>
              <a:buFont typeface="Cordia New"/>
              <a:buNone/>
            </a:pPr>
            <a:r>
              <a:rPr b="0" i="0" lang="th-TH" sz="2000" u="none" cap="none" strike="noStrike">
                <a:solidFill>
                  <a:srgbClr val="FFFFFF"/>
                </a:solidFill>
                <a:latin typeface="Cordia New"/>
                <a:ea typeface="Cordia New"/>
                <a:cs typeface="Cordia New"/>
                <a:sym typeface="Cordia New"/>
              </a:rPr>
              <a:t>製品別推定収入</a:t>
            </a:r>
            <a:endParaRPr b="0" i="0" sz="2000" u="none" cap="none" strike="noStrike">
              <a:solidFill>
                <a:srgbClr val="FFFFFF"/>
              </a:solidFill>
              <a:latin typeface="Cordia New"/>
              <a:ea typeface="Cordia New"/>
              <a:cs typeface="Cordia New"/>
              <a:sym typeface="Cordia New"/>
            </a:endParaRPr>
          </a:p>
          <a:p>
            <a:pPr indent="0" lvl="0" marL="0" marR="0" rtl="0" algn="ctr">
              <a:lnSpc>
                <a:spcPct val="100000"/>
              </a:lnSpc>
              <a:spcBef>
                <a:spcPts val="0"/>
              </a:spcBef>
              <a:spcAft>
                <a:spcPts val="0"/>
              </a:spcAft>
              <a:buClr>
                <a:srgbClr val="FFFFFF"/>
              </a:buClr>
              <a:buSzPts val="2500"/>
              <a:buFont typeface="Cordia New"/>
              <a:buNone/>
            </a:pPr>
            <a:r>
              <a:rPr b="0" i="0" lang="th-TH" sz="2000" u="none" cap="none" strike="noStrike">
                <a:solidFill>
                  <a:srgbClr val="FFFFFF"/>
                </a:solidFill>
                <a:latin typeface="Cordia New"/>
                <a:ea typeface="Cordia New"/>
                <a:cs typeface="Cordia New"/>
                <a:sym typeface="Cordia New"/>
              </a:rPr>
              <a:t>  1 人が 1 日 2 グラムの製品を購入と仮定</a:t>
            </a:r>
            <a:endParaRPr b="0" i="0" sz="2000" u="none" cap="none" strike="noStrike">
              <a:solidFill>
                <a:srgbClr val="FFFFFF"/>
              </a:solidFill>
              <a:latin typeface="Cordia New"/>
              <a:ea typeface="Cordia New"/>
              <a:cs typeface="Cordia New"/>
              <a:sym typeface="Cordia New"/>
            </a:endParaRPr>
          </a:p>
          <a:p>
            <a:pPr indent="0" lvl="0" marL="0" marR="0" rtl="0" algn="ctr">
              <a:lnSpc>
                <a:spcPct val="100000"/>
              </a:lnSpc>
              <a:spcBef>
                <a:spcPts val="0"/>
              </a:spcBef>
              <a:spcAft>
                <a:spcPts val="0"/>
              </a:spcAft>
              <a:buClr>
                <a:srgbClr val="FFFFFF"/>
              </a:buClr>
              <a:buSzPts val="2500"/>
              <a:buFont typeface="Cordia New"/>
              <a:buNone/>
            </a:pPr>
            <a:r>
              <a:rPr b="0" i="0" lang="th-TH" sz="2000" u="none" cap="none" strike="noStrike">
                <a:solidFill>
                  <a:srgbClr val="FFFFFF"/>
                </a:solidFill>
                <a:latin typeface="Cordia New"/>
                <a:ea typeface="Cordia New"/>
                <a:cs typeface="Cordia New"/>
                <a:sym typeface="Cordia New"/>
              </a:rPr>
              <a:t>(1 日 30 人)</a:t>
            </a:r>
            <a:endParaRPr b="0" i="0" sz="2000" u="none" cap="none" strike="noStrike">
              <a:solidFill>
                <a:srgbClr val="FFFFFF"/>
              </a:solidFill>
              <a:latin typeface="Cordia New"/>
              <a:ea typeface="Cordia New"/>
              <a:cs typeface="Cordia New"/>
              <a:sym typeface="Cordia New"/>
            </a:endParaRPr>
          </a:p>
        </p:txBody>
      </p:sp>
      <p:graphicFrame>
        <p:nvGraphicFramePr>
          <p:cNvPr id="276" name="Google Shape;276;p5"/>
          <p:cNvGraphicFramePr/>
          <p:nvPr/>
        </p:nvGraphicFramePr>
        <p:xfrm>
          <a:off x="3043923" y="2401814"/>
          <a:ext cx="3000000" cy="3000000"/>
        </p:xfrm>
        <a:graphic>
          <a:graphicData uri="http://schemas.openxmlformats.org/drawingml/2006/table">
            <a:tbl>
              <a:tblPr bandRow="1" firstRow="1">
                <a:solidFill>
                  <a:srgbClr val="F2F2F2"/>
                </a:solidFill>
                <a:tableStyleId>{9F3B486B-D50A-4028-960B-056520C7315A}</a:tableStyleId>
              </a:tblPr>
              <a:tblGrid>
                <a:gridCol w="1471750"/>
                <a:gridCol w="1485675"/>
                <a:gridCol w="1453725"/>
                <a:gridCol w="1760075"/>
                <a:gridCol w="1493700"/>
                <a:gridCol w="1477100"/>
              </a:tblGrid>
              <a:tr h="1333725">
                <a:tc>
                  <a:txBody>
                    <a:bodyPr/>
                    <a:lstStyle/>
                    <a:p>
                      <a:pPr indent="0" lvl="0" marL="0" marR="0" rtl="0" algn="ctr">
                        <a:lnSpc>
                          <a:spcPct val="100000"/>
                        </a:lnSpc>
                        <a:spcBef>
                          <a:spcPts val="0"/>
                        </a:spcBef>
                        <a:spcAft>
                          <a:spcPts val="0"/>
                        </a:spcAft>
                        <a:buClr>
                          <a:srgbClr val="000000"/>
                        </a:buClr>
                        <a:buSzPts val="1800"/>
                        <a:buFont typeface="Arial"/>
                        <a:buNone/>
                      </a:pPr>
                      <a:r>
                        <a:rPr lang="th-TH" sz="1800" u="none" cap="none" strike="noStrike">
                          <a:solidFill>
                            <a:srgbClr val="FFFFFF"/>
                          </a:solidFill>
                        </a:rPr>
                        <a:t>項目</a:t>
                      </a:r>
                      <a:endParaRPr sz="1800" u="none" cap="none" strike="noStrike">
                        <a:solidFill>
                          <a:srgbClr val="FFFFFF"/>
                        </a:solidFill>
                      </a:endParaRPr>
                    </a:p>
                  </a:txBody>
                  <a:tcPr marT="93250" marB="46625" marR="93250" marL="93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lt1"/>
                          </a:solidFill>
                          <a:latin typeface="Cordia New"/>
                          <a:ea typeface="Cordia New"/>
                          <a:cs typeface="Cordia New"/>
                          <a:sym typeface="Cordia New"/>
                        </a:rPr>
                        <a:t>タイ品種20</a:t>
                      </a:r>
                      <a:r>
                        <a:rPr b="0" lang="th-TH" sz="2200" u="none" cap="none" strike="noStrike">
                          <a:solidFill>
                            <a:schemeClr val="lt1"/>
                          </a:solidFill>
                          <a:latin typeface="Cordia New"/>
                          <a:ea typeface="Cordia New"/>
                          <a:cs typeface="Cordia New"/>
                          <a:sym typeface="Cordia New"/>
                        </a:rPr>
                        <a:t>%</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rPr b="0" lang="th-TH" sz="2200" u="none" cap="none" strike="noStrike">
                          <a:solidFill>
                            <a:schemeClr val="lt1"/>
                          </a:solidFill>
                          <a:latin typeface="Cordia New"/>
                          <a:ea typeface="Cordia New"/>
                          <a:cs typeface="Cordia New"/>
                          <a:sym typeface="Cordia New"/>
                        </a:rPr>
                        <a:t>(</a:t>
                      </a:r>
                      <a:r>
                        <a:rPr lang="th-TH" sz="2200" u="none" cap="none" strike="noStrike">
                          <a:solidFill>
                            <a:schemeClr val="lt1"/>
                          </a:solidFill>
                          <a:latin typeface="Cordia New"/>
                          <a:ea typeface="Cordia New"/>
                          <a:cs typeface="Cordia New"/>
                          <a:sym typeface="Cordia New"/>
                        </a:rPr>
                        <a:t>250B/g</a:t>
                      </a:r>
                      <a:r>
                        <a:rPr b="0" lang="th-TH" sz="2200" u="none" cap="none" strike="noStrike">
                          <a:solidFill>
                            <a:schemeClr val="lt1"/>
                          </a:solidFill>
                          <a:latin typeface="Cordia New"/>
                          <a:ea typeface="Cordia New"/>
                          <a:cs typeface="Cordia New"/>
                          <a:sym typeface="Cordia New"/>
                        </a:rPr>
                        <a:t>)</a:t>
                      </a:r>
                      <a:endParaRPr sz="1400" u="none" cap="none" strike="noStrike"/>
                    </a:p>
                  </a:txBody>
                  <a:tcPr marT="93250" marB="46625" marR="93250" marL="93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lt1"/>
                          </a:solidFill>
                          <a:latin typeface="Cordia New"/>
                          <a:ea typeface="Cordia New"/>
                          <a:cs typeface="Cordia New"/>
                          <a:sym typeface="Cordia New"/>
                        </a:rPr>
                        <a:t>外国産5</a:t>
                      </a:r>
                      <a:r>
                        <a:rPr b="0" lang="th-TH" sz="2200" u="none" cap="none" strike="noStrike">
                          <a:solidFill>
                            <a:schemeClr val="lt1"/>
                          </a:solidFill>
                          <a:latin typeface="Cordia New"/>
                          <a:ea typeface="Cordia New"/>
                          <a:cs typeface="Cordia New"/>
                          <a:sym typeface="Cordia New"/>
                        </a:rPr>
                        <a:t>0%</a:t>
                      </a:r>
                      <a:endParaRPr b="0" sz="2200" u="none" cap="none" strike="noStrike">
                        <a:solidFill>
                          <a:schemeClr val="lt1"/>
                        </a:solidFill>
                        <a:latin typeface="Cordia New"/>
                        <a:ea typeface="Cordia New"/>
                        <a:cs typeface="Cordia New"/>
                        <a:sym typeface="Cordia New"/>
                      </a:endParaRPr>
                    </a:p>
                    <a:p>
                      <a:pPr indent="0" lvl="0" marL="0" marR="0" rtl="0" algn="ctr">
                        <a:lnSpc>
                          <a:spcPct val="100000"/>
                        </a:lnSpc>
                        <a:spcBef>
                          <a:spcPts val="0"/>
                        </a:spcBef>
                        <a:spcAft>
                          <a:spcPts val="0"/>
                        </a:spcAft>
                        <a:buClr>
                          <a:srgbClr val="000000"/>
                        </a:buClr>
                        <a:buSzPts val="2200"/>
                        <a:buFont typeface="Arial"/>
                        <a:buNone/>
                      </a:pPr>
                      <a:r>
                        <a:rPr b="0" lang="th-TH" sz="2200" u="none" cap="none" strike="noStrike">
                          <a:solidFill>
                            <a:schemeClr val="lt1"/>
                          </a:solidFill>
                          <a:latin typeface="Cordia New"/>
                          <a:ea typeface="Cordia New"/>
                          <a:cs typeface="Cordia New"/>
                          <a:sym typeface="Cordia New"/>
                        </a:rPr>
                        <a:t>(</a:t>
                      </a:r>
                      <a:r>
                        <a:rPr lang="th-TH" sz="2200" u="none" cap="none" strike="noStrike">
                          <a:solidFill>
                            <a:schemeClr val="lt1"/>
                          </a:solidFill>
                          <a:latin typeface="Cordia New"/>
                          <a:ea typeface="Cordia New"/>
                          <a:cs typeface="Cordia New"/>
                          <a:sym typeface="Cordia New"/>
                        </a:rPr>
                        <a:t>500B/g)</a:t>
                      </a:r>
                      <a:endParaRPr sz="1400" u="none" cap="none" strike="noStrike"/>
                    </a:p>
                  </a:txBody>
                  <a:tcPr marT="93250" marB="46625" marR="93250" marL="93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lt1"/>
                          </a:solidFill>
                          <a:latin typeface="Cordia New"/>
                          <a:ea typeface="Cordia New"/>
                          <a:cs typeface="Cordia New"/>
                          <a:sym typeface="Cordia New"/>
                        </a:rPr>
                        <a:t>委託販売品30</a:t>
                      </a:r>
                      <a:r>
                        <a:rPr b="0" lang="th-TH" sz="2200" u="none" cap="none" strike="noStrike">
                          <a:solidFill>
                            <a:schemeClr val="lt1"/>
                          </a:solidFill>
                          <a:latin typeface="Cordia New"/>
                          <a:ea typeface="Cordia New"/>
                          <a:cs typeface="Cordia New"/>
                          <a:sym typeface="Cordia New"/>
                        </a:rPr>
                        <a:t>%</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rPr b="0" lang="th-TH" sz="2200" u="none" cap="none" strike="noStrike">
                          <a:solidFill>
                            <a:schemeClr val="lt1"/>
                          </a:solidFill>
                          <a:latin typeface="Cordia New"/>
                          <a:ea typeface="Cordia New"/>
                          <a:cs typeface="Cordia New"/>
                          <a:sym typeface="Cordia New"/>
                        </a:rPr>
                        <a:t>(500B/人)</a:t>
                      </a:r>
                      <a:endParaRPr sz="1400" u="none" cap="none" strike="noStrike"/>
                    </a:p>
                  </a:txBody>
                  <a:tcPr marT="93250" marB="46625" marR="93250" marL="93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lang="th-TH" sz="2000" u="none" cap="none" strike="noStrike">
                          <a:solidFill>
                            <a:srgbClr val="FFFFFF"/>
                          </a:solidFill>
                        </a:rPr>
                        <a:t>合計</a:t>
                      </a:r>
                      <a:endParaRPr sz="2000" u="none" cap="none" strike="noStrike">
                        <a:solidFill>
                          <a:srgbClr val="FFFFFF"/>
                        </a:solidFill>
                      </a:endParaRPr>
                    </a:p>
                  </a:txBody>
                  <a:tcPr marT="93250" marB="46625" marR="93250" marL="93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th-TH" sz="1800" u="none" cap="none" strike="noStrike">
                          <a:solidFill>
                            <a:srgbClr val="FFFFFF"/>
                          </a:solidFill>
                        </a:rPr>
                        <a:t>利益</a:t>
                      </a:r>
                      <a:endParaRPr sz="1800" u="none" cap="none" strike="noStrike">
                        <a:solidFill>
                          <a:srgbClr val="FFFFFF"/>
                        </a:solidFill>
                      </a:endParaRPr>
                    </a:p>
                  </a:txBody>
                  <a:tcPr marT="93250" marB="46625" marR="93250" marL="93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2"/>
                    </a:solidFill>
                  </a:tcPr>
                </a:tc>
              </a:tr>
              <a:tr h="794850">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1日(30人の顧客を想定)</a:t>
                      </a:r>
                      <a:endParaRPr sz="2200" u="none" cap="none" strike="noStrike">
                        <a:solidFill>
                          <a:schemeClr val="dk1"/>
                        </a:solidFill>
                        <a:latin typeface="Cordia New"/>
                        <a:ea typeface="Cordia New"/>
                        <a:cs typeface="Cordia New"/>
                        <a:sym typeface="Cordia New"/>
                      </a:endParaRPr>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3,000</a:t>
                      </a:r>
                      <a:endParaRPr sz="2200" u="none" cap="none" strike="noStrike">
                        <a:solidFill>
                          <a:schemeClr val="dk1"/>
                        </a:solidFill>
                        <a:latin typeface="Cordia New"/>
                        <a:ea typeface="Cordia New"/>
                        <a:cs typeface="Cordia New"/>
                        <a:sym typeface="Cordia New"/>
                      </a:endParaRPr>
                    </a:p>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(利益 2,250)</a:t>
                      </a:r>
                      <a:endParaRPr sz="1400" u="none" cap="none" strike="noStrike"/>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15,000</a:t>
                      </a:r>
                      <a:endParaRPr sz="1400" u="none" cap="none" strike="noStrike"/>
                    </a:p>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(利益 7,500)</a:t>
                      </a:r>
                      <a:endParaRPr sz="1400" u="none" cap="none" strike="noStrike"/>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4,500</a:t>
                      </a:r>
                      <a:endParaRPr sz="2200" u="none" cap="none" strike="noStrike">
                        <a:solidFill>
                          <a:schemeClr val="dk1"/>
                        </a:solidFill>
                        <a:latin typeface="Cordia New"/>
                        <a:ea typeface="Cordia New"/>
                        <a:cs typeface="Cordia New"/>
                        <a:sym typeface="Cordia New"/>
                      </a:endParaRPr>
                    </a:p>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(利益</a:t>
                      </a:r>
                      <a:endParaRPr sz="2200" u="none" cap="none" strike="noStrike">
                        <a:solidFill>
                          <a:schemeClr val="dk1"/>
                        </a:solidFill>
                        <a:latin typeface="Cordia New"/>
                        <a:ea typeface="Cordia New"/>
                        <a:cs typeface="Cordia New"/>
                        <a:sym typeface="Cordia New"/>
                      </a:endParaRPr>
                    </a:p>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1,350)</a:t>
                      </a:r>
                      <a:endParaRPr sz="1400" u="none" cap="none" strike="noStrike"/>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22,500</a:t>
                      </a:r>
                      <a:endParaRPr sz="2200" u="none" cap="none" strike="noStrike">
                        <a:solidFill>
                          <a:schemeClr val="dk1"/>
                        </a:solidFill>
                        <a:latin typeface="Cordia New"/>
                        <a:ea typeface="Cordia New"/>
                        <a:cs typeface="Cordia New"/>
                        <a:sym typeface="Cordia New"/>
                      </a:endParaRPr>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11,100</a:t>
                      </a:r>
                      <a:endParaRPr sz="2200" u="none" cap="none" strike="noStrike">
                        <a:solidFill>
                          <a:schemeClr val="dk1"/>
                        </a:solidFill>
                        <a:latin typeface="Cordia New"/>
                        <a:ea typeface="Cordia New"/>
                        <a:cs typeface="Cordia New"/>
                        <a:sym typeface="Cordia New"/>
                      </a:endParaRPr>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r>
              <a:tr h="525400">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1ヶ月</a:t>
                      </a:r>
                      <a:endParaRPr sz="1400" u="none" cap="none" strike="noStrike"/>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7F7F7F"/>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90,000</a:t>
                      </a:r>
                      <a:endParaRPr sz="2200" u="none" cap="none" strike="noStrike">
                        <a:solidFill>
                          <a:schemeClr val="dk1"/>
                        </a:solidFill>
                        <a:latin typeface="Cordia New"/>
                        <a:ea typeface="Cordia New"/>
                        <a:cs typeface="Cordia New"/>
                        <a:sym typeface="Cordia New"/>
                      </a:endParaRPr>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7F7F7F"/>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450,000</a:t>
                      </a:r>
                      <a:endParaRPr sz="2200" u="none" cap="none" strike="noStrike">
                        <a:solidFill>
                          <a:schemeClr val="dk1"/>
                        </a:solidFill>
                        <a:latin typeface="Cordia New"/>
                        <a:ea typeface="Cordia New"/>
                        <a:cs typeface="Cordia New"/>
                        <a:sym typeface="Cordia New"/>
                      </a:endParaRPr>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7F7F7F"/>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135,000</a:t>
                      </a:r>
                      <a:endParaRPr sz="2200" u="none" cap="none" strike="noStrike">
                        <a:solidFill>
                          <a:schemeClr val="dk1"/>
                        </a:solidFill>
                        <a:latin typeface="Cordia New"/>
                        <a:ea typeface="Cordia New"/>
                        <a:cs typeface="Cordia New"/>
                        <a:sym typeface="Cordia New"/>
                      </a:endParaRPr>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7F7F7F"/>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675,000</a:t>
                      </a:r>
                      <a:endParaRPr sz="2200" u="none" cap="none" strike="noStrike">
                        <a:solidFill>
                          <a:schemeClr val="dk1"/>
                        </a:solidFill>
                        <a:latin typeface="Cordia New"/>
                        <a:ea typeface="Cordia New"/>
                        <a:cs typeface="Cordia New"/>
                        <a:sym typeface="Cordia New"/>
                      </a:endParaRPr>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7F7F7F"/>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333,000</a:t>
                      </a:r>
                      <a:endParaRPr sz="2200" u="none" cap="none" strike="noStrike">
                        <a:solidFill>
                          <a:schemeClr val="dk1"/>
                        </a:solidFill>
                        <a:latin typeface="Cordia New"/>
                        <a:ea typeface="Cordia New"/>
                        <a:cs typeface="Cordia New"/>
                        <a:sym typeface="Cordia New"/>
                      </a:endParaRPr>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7F7F7F"/>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r>
              <a:tr h="525400">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1 年</a:t>
                      </a:r>
                      <a:endParaRPr sz="1400" u="none" cap="none" strike="noStrike"/>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7F7F7F"/>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Cordia New"/>
                        <a:ea typeface="Cordia New"/>
                        <a:cs typeface="Cordia New"/>
                        <a:sym typeface="Cordia New"/>
                      </a:endParaRPr>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7F7F7F"/>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Cordia New"/>
                        <a:ea typeface="Cordia New"/>
                        <a:cs typeface="Cordia New"/>
                        <a:sym typeface="Cordia New"/>
                      </a:endParaRPr>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7F7F7F"/>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Clr>
                          <a:srgbClr val="000000"/>
                        </a:buClr>
                        <a:buSzPts val="2200"/>
                        <a:buFont typeface="Arial"/>
                        <a:buNone/>
                      </a:pPr>
                      <a:r>
                        <a:t/>
                      </a:r>
                      <a:endParaRPr sz="2200" u="none" cap="none" strike="noStrike">
                        <a:solidFill>
                          <a:schemeClr val="dk1"/>
                        </a:solidFill>
                        <a:latin typeface="Cordia New"/>
                        <a:ea typeface="Cordia New"/>
                        <a:cs typeface="Cordia New"/>
                        <a:sym typeface="Cordia New"/>
                      </a:endParaRPr>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7F7F7F"/>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8,100,000</a:t>
                      </a:r>
                      <a:endParaRPr sz="2200" u="none" cap="none" strike="noStrike">
                        <a:solidFill>
                          <a:schemeClr val="dk1"/>
                        </a:solidFill>
                        <a:latin typeface="Cordia New"/>
                        <a:ea typeface="Cordia New"/>
                        <a:cs typeface="Cordia New"/>
                        <a:sym typeface="Cordia New"/>
                      </a:endParaRPr>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7F7F7F"/>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lang="th-TH" sz="2200" u="none" cap="none" strike="noStrike">
                          <a:solidFill>
                            <a:schemeClr val="dk1"/>
                          </a:solidFill>
                          <a:latin typeface="Cordia New"/>
                          <a:ea typeface="Cordia New"/>
                          <a:cs typeface="Cordia New"/>
                          <a:sym typeface="Cordia New"/>
                        </a:rPr>
                        <a:t>3,996,000</a:t>
                      </a:r>
                      <a:endParaRPr sz="2200" u="none" cap="none" strike="noStrike">
                        <a:solidFill>
                          <a:schemeClr val="dk1"/>
                        </a:solidFill>
                        <a:latin typeface="Cordia New"/>
                        <a:ea typeface="Cordia New"/>
                        <a:cs typeface="Cordia New"/>
                        <a:sym typeface="Cordia New"/>
                      </a:endParaRPr>
                    </a:p>
                  </a:txBody>
                  <a:tcPr marT="93250" marB="46625" marR="93250" marL="932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7F7F7F"/>
                      </a:solidFill>
                      <a:prstDash val="solid"/>
                      <a:round/>
                      <a:headEnd len="sm" w="sm" type="none"/>
                      <a:tailEnd len="sm" w="sm" type="none"/>
                    </a:lnT>
                    <a:lnB cap="flat" cmpd="sng" w="9525">
                      <a:solidFill>
                        <a:srgbClr val="7F7F7F"/>
                      </a:solidFill>
                      <a:prstDash val="solid"/>
                      <a:round/>
                      <a:headEnd len="sm" w="sm" type="none"/>
                      <a:tailEnd len="sm" w="sm" type="none"/>
                    </a:lnB>
                    <a:solidFill>
                      <a:srgbClr val="F2F2F2"/>
                    </a:solidFill>
                  </a:tcPr>
                </a:tc>
              </a:tr>
            </a:tbl>
          </a:graphicData>
        </a:graphic>
      </p:graphicFrame>
      <p:sp>
        <p:nvSpPr>
          <p:cNvPr id="277" name="Google Shape;277;p5"/>
          <p:cNvSpPr txBox="1"/>
          <p:nvPr/>
        </p:nvSpPr>
        <p:spPr>
          <a:xfrm>
            <a:off x="1335924" y="582262"/>
            <a:ext cx="9520200" cy="1049100"/>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486112"/>
              </a:buClr>
              <a:buSzPts val="4000"/>
              <a:buFont typeface="Cordia New"/>
              <a:buNone/>
            </a:pPr>
            <a:r>
              <a:rPr b="1" i="0" lang="th-TH" sz="4000" u="none" cap="none" strike="noStrike">
                <a:solidFill>
                  <a:srgbClr val="486112"/>
                </a:solidFill>
                <a:latin typeface="Cordia New"/>
                <a:ea typeface="Cordia New"/>
                <a:cs typeface="Cordia New"/>
                <a:sym typeface="Cordia New"/>
              </a:rPr>
              <a:t>収入予測</a:t>
            </a:r>
            <a:endParaRPr b="1" i="0" sz="4000" u="none" cap="none" strike="noStrike">
              <a:solidFill>
                <a:srgbClr val="486112"/>
              </a:solidFill>
              <a:latin typeface="Cordia New"/>
              <a:ea typeface="Cordia New"/>
              <a:cs typeface="Cordia New"/>
              <a:sym typeface="Cordia New"/>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6"/>
          <p:cNvSpPr/>
          <p:nvPr/>
        </p:nvSpPr>
        <p:spPr>
          <a:xfrm>
            <a:off x="650871" y="1622029"/>
            <a:ext cx="3176579" cy="2742153"/>
          </a:xfrm>
          <a:prstGeom prst="pentagon">
            <a:avLst>
              <a:gd fmla="val 105146" name="hf"/>
              <a:gd fmla="val 110557" name="vf"/>
            </a:avLst>
          </a:prstGeom>
          <a:solidFill>
            <a:schemeClr val="accent1"/>
          </a:solidFill>
          <a:ln cap="rnd" cmpd="sng" w="19050">
            <a:solidFill>
              <a:srgbClr val="698D1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83" name="Google Shape;283;p6"/>
          <p:cNvSpPr txBox="1"/>
          <p:nvPr/>
        </p:nvSpPr>
        <p:spPr>
          <a:xfrm>
            <a:off x="578003" y="1707350"/>
            <a:ext cx="3322200" cy="2976000"/>
          </a:xfrm>
          <a:prstGeom prst="rect">
            <a:avLst/>
          </a:prstGeom>
          <a:noFill/>
          <a:ln>
            <a:noFill/>
          </a:ln>
        </p:spPr>
        <p:txBody>
          <a:bodyPr anchorCtr="0" anchor="ctr" bIns="45700" lIns="91425" spcFirstLastPara="1" rIns="91425" wrap="square" tIns="45700">
            <a:normAutofit/>
          </a:bodyPr>
          <a:lstStyle/>
          <a:p>
            <a:pPr indent="0" lvl="0" marL="0" marR="0" rtl="0" algn="ctr">
              <a:lnSpc>
                <a:spcPct val="100000"/>
              </a:lnSpc>
              <a:spcBef>
                <a:spcPts val="0"/>
              </a:spcBef>
              <a:spcAft>
                <a:spcPts val="0"/>
              </a:spcAft>
              <a:buClr>
                <a:srgbClr val="486112"/>
              </a:buClr>
              <a:buSzPts val="3600"/>
              <a:buFont typeface="Cordia New"/>
              <a:buNone/>
            </a:pPr>
            <a:r>
              <a:rPr b="0" i="0" lang="th-TH" sz="3600" u="none" cap="none" strike="noStrike">
                <a:solidFill>
                  <a:srgbClr val="FFFFFF"/>
                </a:solidFill>
                <a:latin typeface="Cordia New"/>
                <a:ea typeface="Cordia New"/>
                <a:cs typeface="Cordia New"/>
                <a:sym typeface="Cordia New"/>
              </a:rPr>
              <a:t>初期費用と</a:t>
            </a:r>
            <a:endParaRPr b="0" i="0" sz="3600" u="none" cap="none" strike="noStrike">
              <a:solidFill>
                <a:srgbClr val="FFFFFF"/>
              </a:solidFill>
              <a:latin typeface="Cordia New"/>
              <a:ea typeface="Cordia New"/>
              <a:cs typeface="Cordia New"/>
              <a:sym typeface="Cordia New"/>
            </a:endParaRPr>
          </a:p>
          <a:p>
            <a:pPr indent="0" lvl="0" marL="0" marR="0" rtl="0" algn="ctr">
              <a:lnSpc>
                <a:spcPct val="100000"/>
              </a:lnSpc>
              <a:spcBef>
                <a:spcPts val="0"/>
              </a:spcBef>
              <a:spcAft>
                <a:spcPts val="0"/>
              </a:spcAft>
              <a:buClr>
                <a:srgbClr val="486112"/>
              </a:buClr>
              <a:buSzPts val="3600"/>
              <a:buFont typeface="Cordia New"/>
              <a:buNone/>
            </a:pPr>
            <a:r>
              <a:rPr b="0" i="0" lang="th-TH" sz="3600" u="none" cap="none" strike="noStrike">
                <a:solidFill>
                  <a:srgbClr val="FFFFFF"/>
                </a:solidFill>
                <a:latin typeface="Cordia New"/>
                <a:ea typeface="Cordia New"/>
                <a:cs typeface="Cordia New"/>
                <a:sym typeface="Cordia New"/>
              </a:rPr>
              <a:t>必要となる</a:t>
            </a:r>
            <a:endParaRPr b="0" i="0" sz="3600" u="none" cap="none" strike="noStrike">
              <a:solidFill>
                <a:srgbClr val="FFFFFF"/>
              </a:solidFill>
              <a:latin typeface="Cordia New"/>
              <a:ea typeface="Cordia New"/>
              <a:cs typeface="Cordia New"/>
              <a:sym typeface="Cordia New"/>
            </a:endParaRPr>
          </a:p>
          <a:p>
            <a:pPr indent="0" lvl="0" marL="0" marR="0" rtl="0" algn="ctr">
              <a:lnSpc>
                <a:spcPct val="100000"/>
              </a:lnSpc>
              <a:spcBef>
                <a:spcPts val="0"/>
              </a:spcBef>
              <a:spcAft>
                <a:spcPts val="0"/>
              </a:spcAft>
              <a:buClr>
                <a:srgbClr val="486112"/>
              </a:buClr>
              <a:buSzPts val="3600"/>
              <a:buFont typeface="Cordia New"/>
              <a:buNone/>
            </a:pPr>
            <a:r>
              <a:rPr b="0" i="0" lang="th-TH" sz="3600" u="none" cap="none" strike="noStrike">
                <a:solidFill>
                  <a:srgbClr val="FFFFFF"/>
                </a:solidFill>
                <a:latin typeface="Cordia New"/>
                <a:ea typeface="Cordia New"/>
                <a:cs typeface="Cordia New"/>
                <a:sym typeface="Cordia New"/>
              </a:rPr>
              <a:t>モノ・コト</a:t>
            </a:r>
            <a:endParaRPr b="0" i="0" sz="3600" u="none" cap="none" strike="noStrike">
              <a:solidFill>
                <a:srgbClr val="FFFFFF"/>
              </a:solidFill>
              <a:latin typeface="Cordia New"/>
              <a:ea typeface="Cordia New"/>
              <a:cs typeface="Cordia New"/>
              <a:sym typeface="Cordia New"/>
            </a:endParaRPr>
          </a:p>
        </p:txBody>
      </p:sp>
      <p:graphicFrame>
        <p:nvGraphicFramePr>
          <p:cNvPr id="284" name="Google Shape;284;p6"/>
          <p:cNvGraphicFramePr/>
          <p:nvPr/>
        </p:nvGraphicFramePr>
        <p:xfrm>
          <a:off x="4340858" y="520017"/>
          <a:ext cx="3000000" cy="3000000"/>
        </p:xfrm>
        <a:graphic>
          <a:graphicData uri="http://schemas.openxmlformats.org/drawingml/2006/table">
            <a:tbl>
              <a:tblPr bandRow="1" firstRow="1">
                <a:noFill/>
                <a:tableStyleId>{3B781319-D42A-448A-92B6-CB214CC3A9A9}</a:tableStyleId>
              </a:tblPr>
              <a:tblGrid>
                <a:gridCol w="2116025"/>
                <a:gridCol w="4857675"/>
              </a:tblGrid>
              <a:tr h="798325">
                <a:tc>
                  <a:txBody>
                    <a:bodyPr/>
                    <a:lstStyle/>
                    <a:p>
                      <a:pPr indent="0" lvl="0" marL="0" marR="0" rtl="0" algn="ctr">
                        <a:lnSpc>
                          <a:spcPct val="100000"/>
                        </a:lnSpc>
                        <a:spcBef>
                          <a:spcPts val="0"/>
                        </a:spcBef>
                        <a:spcAft>
                          <a:spcPts val="0"/>
                        </a:spcAft>
                        <a:buClr>
                          <a:srgbClr val="000000"/>
                        </a:buClr>
                        <a:buSzPts val="2500"/>
                        <a:buFont typeface="Arial"/>
                        <a:buNone/>
                      </a:pPr>
                      <a:r>
                        <a:rPr lang="th-TH" sz="2500" u="none" cap="none" strike="noStrike">
                          <a:latin typeface="Cordia New"/>
                          <a:ea typeface="Cordia New"/>
                          <a:cs typeface="Cordia New"/>
                          <a:sym typeface="Cordia New"/>
                        </a:rPr>
                        <a:t>項目</a:t>
                      </a:r>
                      <a:endParaRPr b="1" sz="2500" u="none" cap="none" strike="noStrike">
                        <a:solidFill>
                          <a:schemeClr val="lt1"/>
                        </a:solidFill>
                        <a:latin typeface="Cordia New"/>
                        <a:ea typeface="Cordia New"/>
                        <a:cs typeface="Cordia New"/>
                        <a:sym typeface="Cordia New"/>
                      </a:endParaRPr>
                    </a:p>
                  </a:txBody>
                  <a:tcPr marT="174825" marB="87400" marR="174825" marL="174825" anchor="ctr"/>
                </a:tc>
                <a:tc>
                  <a:txBody>
                    <a:bodyPr/>
                    <a:lstStyle/>
                    <a:p>
                      <a:pPr indent="0" lvl="0" marL="0" marR="0" rtl="0" algn="ctr">
                        <a:lnSpc>
                          <a:spcPct val="100000"/>
                        </a:lnSpc>
                        <a:spcBef>
                          <a:spcPts val="0"/>
                        </a:spcBef>
                        <a:spcAft>
                          <a:spcPts val="0"/>
                        </a:spcAft>
                        <a:buClr>
                          <a:srgbClr val="000000"/>
                        </a:buClr>
                        <a:buSzPts val="2500"/>
                        <a:buFont typeface="Arial"/>
                        <a:buNone/>
                      </a:pPr>
                      <a:r>
                        <a:rPr lang="th-TH" sz="2500" u="none" cap="none" strike="noStrike">
                          <a:latin typeface="Cordia New"/>
                          <a:ea typeface="Cordia New"/>
                          <a:cs typeface="Cordia New"/>
                          <a:sym typeface="Cordia New"/>
                        </a:rPr>
                        <a:t>必要なモノ・コト</a:t>
                      </a:r>
                      <a:endParaRPr b="1" sz="2500" u="none" cap="none" strike="noStrike">
                        <a:solidFill>
                          <a:schemeClr val="lt1"/>
                        </a:solidFill>
                        <a:latin typeface="Cordia New"/>
                        <a:ea typeface="Cordia New"/>
                        <a:cs typeface="Cordia New"/>
                        <a:sym typeface="Cordia New"/>
                      </a:endParaRPr>
                    </a:p>
                  </a:txBody>
                  <a:tcPr marT="174825" marB="87400" marR="174825" marL="174825" anchor="ctr"/>
                </a:tc>
              </a:tr>
              <a:tr h="681775">
                <a:tc>
                  <a:txBody>
                    <a:bodyPr/>
                    <a:lstStyle/>
                    <a:p>
                      <a:pPr indent="0" lvl="0" marL="0" marR="0" rtl="0" algn="l">
                        <a:lnSpc>
                          <a:spcPct val="100000"/>
                        </a:lnSpc>
                        <a:spcBef>
                          <a:spcPts val="0"/>
                        </a:spcBef>
                        <a:spcAft>
                          <a:spcPts val="0"/>
                        </a:spcAft>
                        <a:buClr>
                          <a:srgbClr val="000000"/>
                        </a:buClr>
                        <a:buSzPts val="2200"/>
                        <a:buFont typeface="Arial"/>
                        <a:buNone/>
                      </a:pPr>
                      <a:r>
                        <a:rPr b="1" lang="th-TH" sz="2200" u="none" cap="none" strike="noStrike">
                          <a:latin typeface="Cordia New"/>
                          <a:ea typeface="Cordia New"/>
                          <a:cs typeface="Cordia New"/>
                          <a:sym typeface="Cordia New"/>
                        </a:rPr>
                        <a:t>場所</a:t>
                      </a:r>
                      <a:endParaRPr b="1" sz="2200" u="none" cap="none" strike="noStrike">
                        <a:solidFill>
                          <a:schemeClr val="dk1"/>
                        </a:solidFill>
                        <a:latin typeface="Cordia New"/>
                        <a:ea typeface="Cordia New"/>
                        <a:cs typeface="Cordia New"/>
                        <a:sym typeface="Cordia New"/>
                      </a:endParaRPr>
                    </a:p>
                  </a:txBody>
                  <a:tcPr marT="174825" marB="87400" marR="174825" marL="174825"/>
                </a:tc>
                <a:tc>
                  <a:txBody>
                    <a:bodyPr/>
                    <a:lstStyle/>
                    <a:p>
                      <a:pPr indent="0" lvl="0" marL="0" marR="0" rtl="0" algn="ctr">
                        <a:lnSpc>
                          <a:spcPct val="100000"/>
                        </a:lnSpc>
                        <a:spcBef>
                          <a:spcPts val="0"/>
                        </a:spcBef>
                        <a:spcAft>
                          <a:spcPts val="0"/>
                        </a:spcAft>
                        <a:buClr>
                          <a:srgbClr val="000000"/>
                        </a:buClr>
                        <a:buSzPts val="2200"/>
                        <a:buFont typeface="Arial"/>
                        <a:buNone/>
                      </a:pPr>
                      <a:r>
                        <a:rPr b="1" lang="th-TH" sz="2200" u="none" cap="none" strike="noStrike"/>
                        <a:t>30平米以上の広さのある店舗</a:t>
                      </a:r>
                      <a:endParaRPr b="1" sz="2200" u="none" cap="none" strike="noStrike">
                        <a:solidFill>
                          <a:schemeClr val="dk1"/>
                        </a:solidFill>
                        <a:latin typeface="Cordia New"/>
                        <a:ea typeface="Cordia New"/>
                        <a:cs typeface="Cordia New"/>
                        <a:sym typeface="Cordia New"/>
                      </a:endParaRPr>
                    </a:p>
                  </a:txBody>
                  <a:tcPr marT="174825" marB="87400" marR="174825" marL="174825"/>
                </a:tc>
              </a:tr>
              <a:tr h="681775">
                <a:tc>
                  <a:txBody>
                    <a:bodyPr/>
                    <a:lstStyle/>
                    <a:p>
                      <a:pPr indent="0" lvl="0" marL="0" marR="0" rtl="0" algn="l">
                        <a:lnSpc>
                          <a:spcPct val="100000"/>
                        </a:lnSpc>
                        <a:spcBef>
                          <a:spcPts val="0"/>
                        </a:spcBef>
                        <a:spcAft>
                          <a:spcPts val="0"/>
                        </a:spcAft>
                        <a:buClr>
                          <a:srgbClr val="000000"/>
                        </a:buClr>
                        <a:buSzPts val="2200"/>
                        <a:buFont typeface="Arial"/>
                        <a:buNone/>
                      </a:pPr>
                      <a:r>
                        <a:rPr b="1" lang="th-TH" sz="2200" u="none" cap="none" strike="noStrike">
                          <a:latin typeface="Cordia New"/>
                          <a:ea typeface="Cordia New"/>
                          <a:cs typeface="Cordia New"/>
                          <a:sym typeface="Cordia New"/>
                        </a:rPr>
                        <a:t>初期費用</a:t>
                      </a:r>
                      <a:endParaRPr b="1" sz="2200" u="none" cap="none" strike="noStrike">
                        <a:solidFill>
                          <a:schemeClr val="dk1"/>
                        </a:solidFill>
                        <a:latin typeface="Cordia New"/>
                        <a:ea typeface="Cordia New"/>
                        <a:cs typeface="Cordia New"/>
                        <a:sym typeface="Cordia New"/>
                      </a:endParaRPr>
                    </a:p>
                  </a:txBody>
                  <a:tcPr marT="174825" marB="87400" marR="174825" marL="174825"/>
                </a:tc>
                <a:tc>
                  <a:txBody>
                    <a:bodyPr/>
                    <a:lstStyle/>
                    <a:p>
                      <a:pPr indent="0" lvl="0" marL="0" marR="0" rtl="0" algn="ctr">
                        <a:lnSpc>
                          <a:spcPct val="100000"/>
                        </a:lnSpc>
                        <a:spcBef>
                          <a:spcPts val="0"/>
                        </a:spcBef>
                        <a:spcAft>
                          <a:spcPts val="0"/>
                        </a:spcAft>
                        <a:buClr>
                          <a:srgbClr val="000000"/>
                        </a:buClr>
                        <a:buSzPts val="2200"/>
                        <a:buFont typeface="Arial"/>
                        <a:buNone/>
                      </a:pPr>
                      <a:r>
                        <a:rPr b="1" lang="th-TH" sz="2200" u="none" cap="none" strike="noStrike">
                          <a:solidFill>
                            <a:schemeClr val="dk1"/>
                          </a:solidFill>
                          <a:latin typeface="Cordia New"/>
                          <a:ea typeface="Cordia New"/>
                          <a:cs typeface="Cordia New"/>
                          <a:sym typeface="Cordia New"/>
                        </a:rPr>
                        <a:t>1,370,000 バーツ</a:t>
                      </a:r>
                      <a:endParaRPr b="1" sz="2200" u="none" cap="none" strike="noStrike">
                        <a:solidFill>
                          <a:schemeClr val="dk1"/>
                        </a:solidFill>
                        <a:latin typeface="Cordia New"/>
                        <a:ea typeface="Cordia New"/>
                        <a:cs typeface="Cordia New"/>
                        <a:sym typeface="Cordia New"/>
                      </a:endParaRPr>
                    </a:p>
                  </a:txBody>
                  <a:tcPr marT="174825" marB="87400" marR="174825" marL="174825"/>
                </a:tc>
              </a:tr>
              <a:tr h="681775">
                <a:tc>
                  <a:txBody>
                    <a:bodyPr/>
                    <a:lstStyle/>
                    <a:p>
                      <a:pPr indent="0" lvl="0" marL="0" marR="0" rtl="0" algn="l">
                        <a:lnSpc>
                          <a:spcPct val="100000"/>
                        </a:lnSpc>
                        <a:spcBef>
                          <a:spcPts val="0"/>
                        </a:spcBef>
                        <a:spcAft>
                          <a:spcPts val="0"/>
                        </a:spcAft>
                        <a:buClr>
                          <a:srgbClr val="000000"/>
                        </a:buClr>
                        <a:buSzPts val="2200"/>
                        <a:buFont typeface="Arial"/>
                        <a:buNone/>
                      </a:pPr>
                      <a:r>
                        <a:rPr b="1" lang="th-TH" sz="2200" u="none" cap="none" strike="noStrike">
                          <a:latin typeface="Cordia New"/>
                          <a:ea typeface="Cordia New"/>
                          <a:cs typeface="Cordia New"/>
                          <a:sym typeface="Cordia New"/>
                        </a:rPr>
                        <a:t>従業員</a:t>
                      </a:r>
                      <a:endParaRPr b="1" sz="2200" u="none" cap="none" strike="noStrike">
                        <a:solidFill>
                          <a:schemeClr val="dk1"/>
                        </a:solidFill>
                        <a:latin typeface="Cordia New"/>
                        <a:ea typeface="Cordia New"/>
                        <a:cs typeface="Cordia New"/>
                        <a:sym typeface="Cordia New"/>
                      </a:endParaRPr>
                    </a:p>
                  </a:txBody>
                  <a:tcPr marT="174825" marB="87400" marR="174825" marL="174825"/>
                </a:tc>
                <a:tc>
                  <a:txBody>
                    <a:bodyPr/>
                    <a:lstStyle/>
                    <a:p>
                      <a:pPr indent="0" lvl="0" marL="0" marR="0" rtl="0" algn="ctr">
                        <a:lnSpc>
                          <a:spcPct val="100000"/>
                        </a:lnSpc>
                        <a:spcBef>
                          <a:spcPts val="0"/>
                        </a:spcBef>
                        <a:spcAft>
                          <a:spcPts val="0"/>
                        </a:spcAft>
                        <a:buClr>
                          <a:srgbClr val="000000"/>
                        </a:buClr>
                        <a:buSzPts val="2200"/>
                        <a:buFont typeface="Arial"/>
                        <a:buNone/>
                      </a:pPr>
                      <a:r>
                        <a:rPr b="1" lang="th-TH" sz="2200" u="none" cap="none" strike="noStrike"/>
                        <a:t>約</a:t>
                      </a:r>
                      <a:r>
                        <a:rPr b="1" lang="th-TH" sz="2200" u="none" cap="none" strike="noStrike">
                          <a:solidFill>
                            <a:schemeClr val="dk1"/>
                          </a:solidFill>
                        </a:rPr>
                        <a:t>  3 名</a:t>
                      </a:r>
                      <a:r>
                        <a:rPr b="1" lang="th-TH" sz="2200" u="none" cap="none" strike="noStrike"/>
                        <a:t> </a:t>
                      </a:r>
                      <a:r>
                        <a:rPr b="1" lang="th-TH" sz="2200" u="none" cap="none" strike="noStrike">
                          <a:solidFill>
                            <a:schemeClr val="dk1"/>
                          </a:solidFill>
                        </a:rPr>
                        <a:t>(シフト制等)</a:t>
                      </a:r>
                      <a:endParaRPr b="1" sz="2200" u="none" cap="none" strike="noStrike">
                        <a:solidFill>
                          <a:schemeClr val="dk1"/>
                        </a:solidFill>
                        <a:latin typeface="Cordia New"/>
                        <a:ea typeface="Cordia New"/>
                        <a:cs typeface="Cordia New"/>
                        <a:sym typeface="Cordia New"/>
                      </a:endParaRPr>
                    </a:p>
                  </a:txBody>
                  <a:tcPr marT="174825" marB="87400" marR="174825" marL="174825"/>
                </a:tc>
              </a:tr>
              <a:tr h="681775">
                <a:tc>
                  <a:txBody>
                    <a:bodyPr/>
                    <a:lstStyle/>
                    <a:p>
                      <a:pPr indent="0" lvl="0" marL="0" marR="0" rtl="0" algn="l">
                        <a:lnSpc>
                          <a:spcPct val="100000"/>
                        </a:lnSpc>
                        <a:spcBef>
                          <a:spcPts val="0"/>
                        </a:spcBef>
                        <a:spcAft>
                          <a:spcPts val="0"/>
                        </a:spcAft>
                        <a:buClr>
                          <a:srgbClr val="000000"/>
                        </a:buClr>
                        <a:buSzPts val="2200"/>
                        <a:buFont typeface="Arial"/>
                        <a:buNone/>
                      </a:pPr>
                      <a:r>
                        <a:rPr b="1" lang="th-TH" sz="2200">
                          <a:latin typeface="Cordia New"/>
                          <a:ea typeface="Cordia New"/>
                          <a:cs typeface="Cordia New"/>
                          <a:sym typeface="Cordia New"/>
                        </a:rPr>
                        <a:t>初期バッツ</a:t>
                      </a:r>
                      <a:r>
                        <a:rPr b="1" lang="th-TH" sz="2200" u="none" cap="none" strike="noStrike">
                          <a:latin typeface="Cordia New"/>
                          <a:ea typeface="Cordia New"/>
                          <a:cs typeface="Cordia New"/>
                          <a:sym typeface="Cordia New"/>
                        </a:rPr>
                        <a:t>ストック</a:t>
                      </a:r>
                      <a:endParaRPr b="1" sz="2200" u="none" cap="none" strike="noStrike">
                        <a:solidFill>
                          <a:schemeClr val="dk1"/>
                        </a:solidFill>
                        <a:latin typeface="Cordia New"/>
                        <a:ea typeface="Cordia New"/>
                        <a:cs typeface="Cordia New"/>
                        <a:sym typeface="Cordia New"/>
                      </a:endParaRPr>
                    </a:p>
                  </a:txBody>
                  <a:tcPr marT="174825" marB="87400" marR="174825" marL="174825"/>
                </a:tc>
                <a:tc>
                  <a:txBody>
                    <a:bodyPr/>
                    <a:lstStyle/>
                    <a:p>
                      <a:pPr indent="0" lvl="0" marL="0" marR="0" rtl="0" algn="ctr">
                        <a:lnSpc>
                          <a:spcPct val="100000"/>
                        </a:lnSpc>
                        <a:spcBef>
                          <a:spcPts val="0"/>
                        </a:spcBef>
                        <a:spcAft>
                          <a:spcPts val="0"/>
                        </a:spcAft>
                        <a:buClr>
                          <a:srgbClr val="000000"/>
                        </a:buClr>
                        <a:buSzPts val="2200"/>
                        <a:buFont typeface="Arial"/>
                        <a:buNone/>
                      </a:pPr>
                      <a:r>
                        <a:rPr b="1" lang="th-TH" sz="2200" u="none" cap="none" strike="noStrike">
                          <a:latin typeface="Cordia New"/>
                          <a:ea typeface="Cordia New"/>
                          <a:cs typeface="Cordia New"/>
                          <a:sym typeface="Cordia New"/>
                        </a:rPr>
                        <a:t>4</a:t>
                      </a:r>
                      <a:r>
                        <a:rPr b="1" lang="th-TH" sz="2200" u="none" cap="none" strike="noStrike">
                          <a:solidFill>
                            <a:schemeClr val="dk1"/>
                          </a:solidFill>
                          <a:latin typeface="Cordia New"/>
                          <a:ea typeface="Cordia New"/>
                          <a:cs typeface="Cordia New"/>
                          <a:sym typeface="Cordia New"/>
                        </a:rPr>
                        <a:t>00,000</a:t>
                      </a:r>
                      <a:r>
                        <a:rPr b="1" lang="th-TH" sz="2200" u="none" cap="none" strike="noStrike">
                          <a:solidFill>
                            <a:schemeClr val="dk1"/>
                          </a:solidFill>
                        </a:rPr>
                        <a:t> バーツ</a:t>
                      </a:r>
                      <a:endParaRPr b="1" sz="2200" u="none" cap="none" strike="noStrike">
                        <a:solidFill>
                          <a:schemeClr val="dk1"/>
                        </a:solidFill>
                        <a:latin typeface="Cordia New"/>
                        <a:ea typeface="Cordia New"/>
                        <a:cs typeface="Cordia New"/>
                        <a:sym typeface="Cordia New"/>
                      </a:endParaRPr>
                    </a:p>
                  </a:txBody>
                  <a:tcPr marT="174825" marB="87400" marR="174825" marL="174825"/>
                </a:tc>
              </a:tr>
              <a:tr h="681775">
                <a:tc>
                  <a:txBody>
                    <a:bodyPr/>
                    <a:lstStyle/>
                    <a:p>
                      <a:pPr indent="0" lvl="0" marL="0" marR="0" rtl="0" algn="l">
                        <a:lnSpc>
                          <a:spcPct val="100000"/>
                        </a:lnSpc>
                        <a:spcBef>
                          <a:spcPts val="0"/>
                        </a:spcBef>
                        <a:spcAft>
                          <a:spcPts val="0"/>
                        </a:spcAft>
                        <a:buClr>
                          <a:srgbClr val="000000"/>
                        </a:buClr>
                        <a:buSzPts val="2200"/>
                        <a:buFont typeface="Arial"/>
                        <a:buNone/>
                      </a:pPr>
                      <a:r>
                        <a:rPr b="1" lang="th-TH" sz="2200" u="none" cap="none" strike="noStrike">
                          <a:latin typeface="Cordia New"/>
                          <a:ea typeface="Cordia New"/>
                          <a:cs typeface="Cordia New"/>
                          <a:sym typeface="Cordia New"/>
                        </a:rPr>
                        <a:t>ライセンス</a:t>
                      </a:r>
                      <a:endParaRPr b="1" sz="2200" u="none" cap="none" strike="noStrike">
                        <a:solidFill>
                          <a:schemeClr val="dk1"/>
                        </a:solidFill>
                        <a:latin typeface="Cordia New"/>
                        <a:ea typeface="Cordia New"/>
                        <a:cs typeface="Cordia New"/>
                        <a:sym typeface="Cordia New"/>
                      </a:endParaRPr>
                    </a:p>
                  </a:txBody>
                  <a:tcPr marT="174825" marB="87400" marR="174825" marL="174825"/>
                </a:tc>
                <a:tc>
                  <a:txBody>
                    <a:bodyPr/>
                    <a:lstStyle/>
                    <a:p>
                      <a:pPr indent="0" lvl="0" marL="0" marR="0" rtl="0" algn="ctr">
                        <a:lnSpc>
                          <a:spcPct val="100000"/>
                        </a:lnSpc>
                        <a:spcBef>
                          <a:spcPts val="0"/>
                        </a:spcBef>
                        <a:spcAft>
                          <a:spcPts val="0"/>
                        </a:spcAft>
                        <a:buClr>
                          <a:srgbClr val="000000"/>
                        </a:buClr>
                        <a:buSzPts val="2200"/>
                        <a:buFont typeface="Arial"/>
                        <a:buNone/>
                      </a:pPr>
                      <a:r>
                        <a:rPr b="1" lang="th-TH" sz="2200" u="none" cap="none" strike="noStrike">
                          <a:solidFill>
                            <a:schemeClr val="dk1"/>
                          </a:solidFill>
                        </a:rPr>
                        <a:t>  タイ伝統・現代医療の事業ライセンス・販売ライセンス</a:t>
                      </a:r>
                      <a:endParaRPr b="1" sz="2200" u="none" cap="none" strike="noStrike">
                        <a:solidFill>
                          <a:schemeClr val="dk1"/>
                        </a:solidFill>
                        <a:latin typeface="Cordia New"/>
                        <a:ea typeface="Cordia New"/>
                        <a:cs typeface="Cordia New"/>
                        <a:sym typeface="Cordia New"/>
                      </a:endParaRPr>
                    </a:p>
                  </a:txBody>
                  <a:tcPr marT="174825" marB="87400" marR="174825" marL="174825"/>
                </a:tc>
              </a:tr>
              <a:tr h="681775">
                <a:tc>
                  <a:txBody>
                    <a:bodyPr/>
                    <a:lstStyle/>
                    <a:p>
                      <a:pPr indent="0" lvl="0" marL="0" marR="0" rtl="0" algn="l">
                        <a:lnSpc>
                          <a:spcPct val="100000"/>
                        </a:lnSpc>
                        <a:spcBef>
                          <a:spcPts val="0"/>
                        </a:spcBef>
                        <a:spcAft>
                          <a:spcPts val="0"/>
                        </a:spcAft>
                        <a:buClr>
                          <a:srgbClr val="000000"/>
                        </a:buClr>
                        <a:buSzPts val="2200"/>
                        <a:buFont typeface="Arial"/>
                        <a:buNone/>
                      </a:pPr>
                      <a:r>
                        <a:rPr b="1" lang="th-TH" sz="2200" u="none" cap="none" strike="noStrike">
                          <a:latin typeface="Cordia New"/>
                          <a:ea typeface="Cordia New"/>
                          <a:cs typeface="Cordia New"/>
                          <a:sym typeface="Cordia New"/>
                        </a:rPr>
                        <a:t>収入(1ヶ月)</a:t>
                      </a:r>
                      <a:endParaRPr b="1" sz="2200" u="none" cap="none" strike="noStrike">
                        <a:solidFill>
                          <a:schemeClr val="dk1"/>
                        </a:solidFill>
                        <a:latin typeface="Cordia New"/>
                        <a:ea typeface="Cordia New"/>
                        <a:cs typeface="Cordia New"/>
                        <a:sym typeface="Cordia New"/>
                      </a:endParaRPr>
                    </a:p>
                  </a:txBody>
                  <a:tcPr marT="174825" marB="87400" marR="174825" marL="174825"/>
                </a:tc>
                <a:tc>
                  <a:txBody>
                    <a:bodyPr/>
                    <a:lstStyle/>
                    <a:p>
                      <a:pPr indent="0" lvl="0" marL="0" marR="0" rtl="0" algn="ctr">
                        <a:lnSpc>
                          <a:spcPct val="100000"/>
                        </a:lnSpc>
                        <a:spcBef>
                          <a:spcPts val="0"/>
                        </a:spcBef>
                        <a:spcAft>
                          <a:spcPts val="0"/>
                        </a:spcAft>
                        <a:buClr>
                          <a:srgbClr val="000000"/>
                        </a:buClr>
                        <a:buSzPts val="2200"/>
                        <a:buFont typeface="Arial"/>
                        <a:buNone/>
                      </a:pPr>
                      <a:r>
                        <a:rPr b="1" lang="th-TH" sz="2200" u="none" cap="none" strike="noStrike">
                          <a:latin typeface="Cordia New"/>
                          <a:ea typeface="Cordia New"/>
                          <a:cs typeface="Cordia New"/>
                          <a:sym typeface="Cordia New"/>
                        </a:rPr>
                        <a:t>675,</a:t>
                      </a:r>
                      <a:r>
                        <a:rPr b="1" lang="th-TH" sz="2200" u="none" cap="none" strike="noStrike">
                          <a:solidFill>
                            <a:schemeClr val="dk1"/>
                          </a:solidFill>
                          <a:latin typeface="Cordia New"/>
                          <a:ea typeface="Cordia New"/>
                          <a:cs typeface="Cordia New"/>
                          <a:sym typeface="Cordia New"/>
                        </a:rPr>
                        <a:t>000</a:t>
                      </a:r>
                      <a:r>
                        <a:rPr b="1" lang="th-TH" sz="2200" u="none" cap="none" strike="noStrike">
                          <a:solidFill>
                            <a:schemeClr val="dk1"/>
                          </a:solidFill>
                        </a:rPr>
                        <a:t> バーツ</a:t>
                      </a:r>
                      <a:endParaRPr b="1" sz="2200" u="none" cap="none" strike="noStrike">
                        <a:solidFill>
                          <a:schemeClr val="dk1"/>
                        </a:solidFill>
                        <a:latin typeface="Cordia New"/>
                        <a:ea typeface="Cordia New"/>
                        <a:cs typeface="Cordia New"/>
                        <a:sym typeface="Cordia New"/>
                      </a:endParaRPr>
                    </a:p>
                  </a:txBody>
                  <a:tcPr marT="174825" marB="87400" marR="174825" marL="174825"/>
                </a:tc>
              </a:tr>
              <a:tr h="681775">
                <a:tc>
                  <a:txBody>
                    <a:bodyPr/>
                    <a:lstStyle/>
                    <a:p>
                      <a:pPr indent="0" lvl="0" marL="0" marR="0" rtl="0" algn="l">
                        <a:lnSpc>
                          <a:spcPct val="100000"/>
                        </a:lnSpc>
                        <a:spcBef>
                          <a:spcPts val="0"/>
                        </a:spcBef>
                        <a:spcAft>
                          <a:spcPts val="0"/>
                        </a:spcAft>
                        <a:buClr>
                          <a:srgbClr val="000000"/>
                        </a:buClr>
                        <a:buSzPts val="2200"/>
                        <a:buFont typeface="Arial"/>
                        <a:buNone/>
                      </a:pPr>
                      <a:r>
                        <a:rPr b="1" lang="th-TH" sz="2200" u="none" cap="none" strike="noStrike">
                          <a:latin typeface="Cordia New"/>
                          <a:ea typeface="Cordia New"/>
                          <a:cs typeface="Cordia New"/>
                          <a:sym typeface="Cordia New"/>
                        </a:rPr>
                        <a:t>支出(1ヶ月)</a:t>
                      </a:r>
                      <a:endParaRPr b="1" sz="2200" u="none" cap="none" strike="noStrike">
                        <a:solidFill>
                          <a:schemeClr val="dk1"/>
                        </a:solidFill>
                        <a:latin typeface="Cordia New"/>
                        <a:ea typeface="Cordia New"/>
                        <a:cs typeface="Cordia New"/>
                        <a:sym typeface="Cordia New"/>
                      </a:endParaRPr>
                    </a:p>
                  </a:txBody>
                  <a:tcPr marT="174825" marB="87400" marR="174825" marL="174825"/>
                </a:tc>
                <a:tc>
                  <a:txBody>
                    <a:bodyPr/>
                    <a:lstStyle/>
                    <a:p>
                      <a:pPr indent="0" lvl="0" marL="0" marR="0" rtl="0" algn="ctr">
                        <a:lnSpc>
                          <a:spcPct val="100000"/>
                        </a:lnSpc>
                        <a:spcBef>
                          <a:spcPts val="0"/>
                        </a:spcBef>
                        <a:spcAft>
                          <a:spcPts val="0"/>
                        </a:spcAft>
                        <a:buClr>
                          <a:srgbClr val="000000"/>
                        </a:buClr>
                        <a:buSzPts val="2200"/>
                        <a:buFont typeface="Arial"/>
                        <a:buNone/>
                      </a:pPr>
                      <a:r>
                        <a:rPr b="1" lang="th-TH" sz="2200" u="none" cap="none" strike="noStrike">
                          <a:solidFill>
                            <a:srgbClr val="000000"/>
                          </a:solidFill>
                          <a:latin typeface="Cordia New"/>
                          <a:ea typeface="Cordia New"/>
                          <a:cs typeface="Cordia New"/>
                          <a:sym typeface="Cordia New"/>
                        </a:rPr>
                        <a:t>150,000</a:t>
                      </a:r>
                      <a:r>
                        <a:rPr b="1" lang="th-TH" sz="2200" u="none" cap="none" strike="noStrike">
                          <a:solidFill>
                            <a:srgbClr val="000000"/>
                          </a:solidFill>
                        </a:rPr>
                        <a:t> バーツ</a:t>
                      </a:r>
                      <a:endParaRPr b="1" sz="2200" u="none" cap="none" strike="noStrike">
                        <a:solidFill>
                          <a:srgbClr val="000000"/>
                        </a:solidFill>
                        <a:latin typeface="Cordia New"/>
                        <a:ea typeface="Cordia New"/>
                        <a:cs typeface="Cordia New"/>
                        <a:sym typeface="Cordia New"/>
                      </a:endParaRPr>
                    </a:p>
                  </a:txBody>
                  <a:tcPr marT="174825" marB="87400" marR="174825" marL="174825"/>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8" name="Shape 288"/>
        <p:cNvGrpSpPr/>
        <p:nvPr/>
      </p:nvGrpSpPr>
      <p:grpSpPr>
        <a:xfrm>
          <a:off x="0" y="0"/>
          <a:ext cx="0" cy="0"/>
          <a:chOff x="0" y="0"/>
          <a:chExt cx="0" cy="0"/>
        </a:xfrm>
      </p:grpSpPr>
      <p:grpSp>
        <p:nvGrpSpPr>
          <p:cNvPr id="289" name="Google Shape;289;p7"/>
          <p:cNvGrpSpPr/>
          <p:nvPr/>
        </p:nvGrpSpPr>
        <p:grpSpPr>
          <a:xfrm>
            <a:off x="0" y="-8467"/>
            <a:ext cx="12192000" cy="6866467"/>
            <a:chOff x="0" y="-8467"/>
            <a:chExt cx="12192000" cy="6866467"/>
          </a:xfrm>
        </p:grpSpPr>
        <p:cxnSp>
          <p:nvCxnSpPr>
            <p:cNvPr id="290" name="Google Shape;290;p7"/>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291" name="Google Shape;291;p7"/>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292" name="Google Shape;292;p7"/>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019"/>
              </a:schemeClr>
            </a:solidFill>
            <a:ln>
              <a:noFill/>
            </a:ln>
          </p:spPr>
        </p:sp>
        <p:sp>
          <p:nvSpPr>
            <p:cNvPr id="293" name="Google Shape;293;p7"/>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94" name="Google Shape;294;p7"/>
            <p:cNvSpPr/>
            <p:nvPr/>
          </p:nvSpPr>
          <p:spPr>
            <a:xfrm>
              <a:off x="8932333" y="3048000"/>
              <a:ext cx="3259667" cy="3810000"/>
            </a:xfrm>
            <a:prstGeom prst="triangle">
              <a:avLst>
                <a:gd fmla="val 100000" name="adj"/>
              </a:avLst>
            </a:prstGeom>
            <a:solidFill>
              <a:schemeClr val="accent2">
                <a:alpha val="7098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7"/>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019"/>
              </a:srgbClr>
            </a:solidFill>
            <a:ln>
              <a:noFill/>
            </a:ln>
          </p:spPr>
        </p:sp>
        <p:sp>
          <p:nvSpPr>
            <p:cNvPr id="296" name="Google Shape;296;p7"/>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019"/>
              </a:srgbClr>
            </a:solidFill>
            <a:ln>
              <a:noFill/>
            </a:ln>
          </p:spPr>
        </p:sp>
        <p:sp>
          <p:nvSpPr>
            <p:cNvPr id="297" name="Google Shape;297;p7"/>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3921"/>
              </a:schemeClr>
            </a:solidFill>
            <a:ln>
              <a:noFill/>
            </a:ln>
          </p:spPr>
        </p:sp>
        <p:sp>
          <p:nvSpPr>
            <p:cNvPr id="298" name="Google Shape;298;p7"/>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7"/>
            <p:cNvSpPr/>
            <p:nvPr/>
          </p:nvSpPr>
          <p:spPr>
            <a:xfrm>
              <a:off x="0" y="4013200"/>
              <a:ext cx="448733" cy="2844800"/>
            </a:xfrm>
            <a:prstGeom prst="triangle">
              <a:avLst>
                <a:gd fmla="val 0" name="adj"/>
              </a:avLst>
            </a:prstGeom>
            <a:solidFill>
              <a:schemeClr val="accent1">
                <a:alpha val="8392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0" name="Google Shape;300;p7"/>
          <p:cNvSpPr txBox="1"/>
          <p:nvPr/>
        </p:nvSpPr>
        <p:spPr>
          <a:xfrm>
            <a:off x="350600" y="609600"/>
            <a:ext cx="3901800" cy="1320900"/>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Clr>
                <a:schemeClr val="accent1"/>
              </a:buClr>
              <a:buSzPts val="3600"/>
              <a:buFont typeface="Trebuchet MS"/>
              <a:buNone/>
            </a:pPr>
            <a:r>
              <a:rPr b="1" i="0" lang="th-TH" sz="3600" u="none" cap="none" strike="noStrike">
                <a:solidFill>
                  <a:schemeClr val="accent1"/>
                </a:solidFill>
                <a:latin typeface="Trebuchet MS"/>
                <a:ea typeface="Trebuchet MS"/>
                <a:cs typeface="Trebuchet MS"/>
                <a:sym typeface="Trebuchet MS"/>
              </a:rPr>
              <a:t>店舗のデザインと内装に関して</a:t>
            </a:r>
            <a:endParaRPr b="0" i="0" sz="1400" u="none" cap="none" strike="noStrike">
              <a:solidFill>
                <a:srgbClr val="000000"/>
              </a:solidFill>
              <a:latin typeface="Arial"/>
              <a:ea typeface="Arial"/>
              <a:cs typeface="Arial"/>
              <a:sym typeface="Arial"/>
            </a:endParaRPr>
          </a:p>
        </p:txBody>
      </p:sp>
      <p:sp>
        <p:nvSpPr>
          <p:cNvPr id="301" name="Google Shape;301;p7"/>
          <p:cNvSpPr txBox="1"/>
          <p:nvPr/>
        </p:nvSpPr>
        <p:spPr>
          <a:xfrm>
            <a:off x="627145" y="1930489"/>
            <a:ext cx="2930400" cy="3880800"/>
          </a:xfrm>
          <a:prstGeom prst="rect">
            <a:avLst/>
          </a:prstGeom>
          <a:noFill/>
          <a:ln>
            <a:noFill/>
          </a:ln>
        </p:spPr>
        <p:txBody>
          <a:bodyPr anchorCtr="0" anchor="t" bIns="45700" lIns="91425" spcFirstLastPara="1" rIns="91425" wrap="square" tIns="45700">
            <a:normAutofit/>
          </a:bodyPr>
          <a:lstStyle/>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1000"/>
              </a:spcBef>
              <a:spcAft>
                <a:spcPts val="0"/>
              </a:spcAft>
              <a:buClr>
                <a:schemeClr val="accent1"/>
              </a:buClr>
              <a:buSzPts val="1440"/>
              <a:buFont typeface="Noto Sans Symbols"/>
              <a:buChar char="►"/>
            </a:pPr>
            <a:r>
              <a:rPr b="0" i="0" lang="th-TH" sz="1800" u="none" cap="none" strike="noStrike">
                <a:solidFill>
                  <a:srgbClr val="3F3F3F"/>
                </a:solidFill>
                <a:latin typeface="Trebuchet MS"/>
                <a:ea typeface="Trebuchet MS"/>
                <a:cs typeface="Trebuchet MS"/>
                <a:sym typeface="Trebuchet MS"/>
              </a:rPr>
              <a:t>法律上、大麻の商品販売の際は顧客に対して大麻の正しい知識を説明する義務がある。</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1000"/>
              </a:spcBef>
              <a:spcAft>
                <a:spcPts val="0"/>
              </a:spcAft>
              <a:buClr>
                <a:schemeClr val="accent1"/>
              </a:buClr>
              <a:buSzPts val="1440"/>
              <a:buFont typeface="Noto Sans Symbols"/>
              <a:buChar char="►"/>
            </a:pPr>
            <a:r>
              <a:rPr b="0" i="0" lang="th-TH" sz="1800" u="none" cap="none" strike="noStrike">
                <a:solidFill>
                  <a:srgbClr val="3F3F3F"/>
                </a:solidFill>
                <a:latin typeface="Trebuchet MS"/>
                <a:ea typeface="Trebuchet MS"/>
                <a:cs typeface="Trebuchet MS"/>
                <a:sym typeface="Trebuchet MS"/>
              </a:rPr>
              <a:t>故に法律対策として店内ではスクリーンで動画を流す事・そして大麻や大麻の製品関する説明をした展示物を置く。どのような効用や使い方があるのかの説明は必須となる。</a:t>
            </a:r>
            <a:endParaRPr b="0" i="0" sz="1400" u="none" cap="none" strike="noStrike">
              <a:solidFill>
                <a:srgbClr val="000000"/>
              </a:solidFill>
              <a:latin typeface="Arial"/>
              <a:ea typeface="Arial"/>
              <a:cs typeface="Arial"/>
              <a:sym typeface="Arial"/>
            </a:endParaRPr>
          </a:p>
        </p:txBody>
      </p:sp>
      <p:pic>
        <p:nvPicPr>
          <p:cNvPr descr="A picture containing text, floor, green, indoor&#10;&#10;Description automatically generated" id="302" name="Google Shape;302;p7"/>
          <p:cNvPicPr preferRelativeResize="0"/>
          <p:nvPr/>
        </p:nvPicPr>
        <p:blipFill rotWithShape="1">
          <a:blip r:embed="rId3">
            <a:alphaModFix/>
          </a:blip>
          <a:srcRect b="0" l="0" r="0" t="0"/>
          <a:stretch/>
        </p:blipFill>
        <p:spPr>
          <a:xfrm>
            <a:off x="4252254" y="609600"/>
            <a:ext cx="4625328" cy="2601747"/>
          </a:xfrm>
          <a:prstGeom prst="rect">
            <a:avLst/>
          </a:prstGeom>
          <a:noFill/>
          <a:ln>
            <a:noFill/>
          </a:ln>
        </p:spPr>
      </p:pic>
      <p:pic>
        <p:nvPicPr>
          <p:cNvPr descr="A picture containing text, indoor, floor, green&#10;&#10;Description automatically generated" id="303" name="Google Shape;303;p7"/>
          <p:cNvPicPr preferRelativeResize="0"/>
          <p:nvPr/>
        </p:nvPicPr>
        <p:blipFill rotWithShape="1">
          <a:blip r:embed="rId4">
            <a:alphaModFix/>
          </a:blip>
          <a:srcRect b="0" l="0" r="0" t="0"/>
          <a:stretch/>
        </p:blipFill>
        <p:spPr>
          <a:xfrm>
            <a:off x="4251727" y="3439020"/>
            <a:ext cx="4626384" cy="260234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Facet">
  <a:themeElements>
    <a:clrScheme name="Face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Facet">
  <a:themeElements>
    <a:clrScheme name="Face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2022-06-29T09:52:40Z</dcterms:created>
  <dc:creator>NamFon Hara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05c9e18-d393-4470-8b67-9616c62ec31f_Enabled">
    <vt:lpwstr>true</vt:lpwstr>
  </property>
  <property fmtid="{D5CDD505-2E9C-101B-9397-08002B2CF9AE}" pid="3" name="MSIP_Label_705c9e18-d393-4470-8b67-9616c62ec31f_SetDate">
    <vt:lpwstr>2022-06-30T03:39:36Z</vt:lpwstr>
  </property>
  <property fmtid="{D5CDD505-2E9C-101B-9397-08002B2CF9AE}" pid="4" name="MSIP_Label_705c9e18-d393-4470-8b67-9616c62ec31f_Method">
    <vt:lpwstr>Standard</vt:lpwstr>
  </property>
  <property fmtid="{D5CDD505-2E9C-101B-9397-08002B2CF9AE}" pid="5" name="MSIP_Label_705c9e18-d393-4470-8b67-9616c62ec31f_Name">
    <vt:lpwstr>705c9e18-d393-4470-8b67-9616c62ec31f</vt:lpwstr>
  </property>
  <property fmtid="{D5CDD505-2E9C-101B-9397-08002B2CF9AE}" pid="6" name="MSIP_Label_705c9e18-d393-4470-8b67-9616c62ec31f_SiteId">
    <vt:lpwstr>c5d1e823-e2b8-46bf-92ff-84f54313e0a5</vt:lpwstr>
  </property>
  <property fmtid="{D5CDD505-2E9C-101B-9397-08002B2CF9AE}" pid="7" name="MSIP_Label_705c9e18-d393-4470-8b67-9616c62ec31f_ActionId">
    <vt:lpwstr>2ed1c35a-6f9a-43c1-b633-2f90a559e019</vt:lpwstr>
  </property>
  <property fmtid="{D5CDD505-2E9C-101B-9397-08002B2CF9AE}" pid="8" name="MSIP_Label_705c9e18-d393-4470-8b67-9616c62ec31f_ContentBits">
    <vt:lpwstr>0</vt:lpwstr>
  </property>
</Properties>
</file>