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65" r:id="rId2"/>
    <p:sldId id="266" r:id="rId3"/>
    <p:sldId id="257" r:id="rId4"/>
    <p:sldId id="310" r:id="rId5"/>
    <p:sldId id="311" r:id="rId6"/>
    <p:sldId id="259" r:id="rId7"/>
    <p:sldId id="260" r:id="rId8"/>
    <p:sldId id="261" r:id="rId9"/>
    <p:sldId id="262" r:id="rId10"/>
    <p:sldId id="263" r:id="rId11"/>
    <p:sldId id="264" r:id="rId12"/>
    <p:sldId id="292" r:id="rId13"/>
    <p:sldId id="295" r:id="rId14"/>
    <p:sldId id="298" r:id="rId15"/>
    <p:sldId id="300" r:id="rId16"/>
    <p:sldId id="291" r:id="rId17"/>
    <p:sldId id="290" r:id="rId18"/>
    <p:sldId id="305" r:id="rId19"/>
    <p:sldId id="309" r:id="rId20"/>
    <p:sldId id="308" r:id="rId21"/>
    <p:sldId id="302" r:id="rId22"/>
    <p:sldId id="304" r:id="rId23"/>
  </p:sldIdLst>
  <p:sldSz cx="9144000" cy="6858000" type="screen4x3"/>
  <p:notesSz cx="914400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62421" autoAdjust="0"/>
  </p:normalViewPr>
  <p:slideViewPr>
    <p:cSldViewPr>
      <p:cViewPr varScale="1">
        <p:scale>
          <a:sx n="50" d="100"/>
          <a:sy n="50" d="100"/>
        </p:scale>
        <p:origin x="2381" y="2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23E8110D-F0F0-40FD-BB0D-BB3A5E416729}" type="datetimeFigureOut">
              <a:rPr kumimoji="1" lang="ja-JP" altLang="en-US" smtClean="0"/>
              <a:t>2020/6/16</a:t>
            </a:fld>
            <a:endParaRPr kumimoji="1" lang="ja-JP" altLang="en-US"/>
          </a:p>
        </p:txBody>
      </p:sp>
      <p:sp>
        <p:nvSpPr>
          <p:cNvPr id="4" name="フッター プレースホルダー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C7B07F8E-C327-4D4E-881B-4D144586E293}" type="slidenum">
              <a:rPr kumimoji="1" lang="ja-JP" altLang="en-US" smtClean="0"/>
              <a:t>‹#›</a:t>
            </a:fld>
            <a:endParaRPr kumimoji="1" lang="ja-JP" altLang="en-US"/>
          </a:p>
        </p:txBody>
      </p:sp>
    </p:spTree>
    <p:extLst>
      <p:ext uri="{BB962C8B-B14F-4D97-AF65-F5344CB8AC3E}">
        <p14:creationId xmlns:p14="http://schemas.microsoft.com/office/powerpoint/2010/main" val="2083221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627E25A-EA9C-48CD-A3C4-9DF61029A222}" type="datetimeFigureOut">
              <a:rPr kumimoji="1" lang="ja-JP" altLang="en-US" smtClean="0"/>
              <a:t>2020/6/16</a:t>
            </a:fld>
            <a:endParaRPr kumimoji="1" lang="ja-JP" altLang="en-US"/>
          </a:p>
        </p:txBody>
      </p:sp>
      <p:sp>
        <p:nvSpPr>
          <p:cNvPr id="4" name="スライド イメージ プレースホルダー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DC595C5-72F5-4959-B83E-6A85B1DF93EA}" type="slidenum">
              <a:rPr kumimoji="1" lang="ja-JP" altLang="en-US" smtClean="0"/>
              <a:t>‹#›</a:t>
            </a:fld>
            <a:endParaRPr kumimoji="1" lang="ja-JP" altLang="en-US"/>
          </a:p>
        </p:txBody>
      </p:sp>
    </p:spTree>
    <p:extLst>
      <p:ext uri="{BB962C8B-B14F-4D97-AF65-F5344CB8AC3E}">
        <p14:creationId xmlns:p14="http://schemas.microsoft.com/office/powerpoint/2010/main" val="41122537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a:t>
            </a:fld>
            <a:endParaRPr kumimoji="1" lang="ja-JP" altLang="en-US"/>
          </a:p>
        </p:txBody>
      </p:sp>
    </p:spTree>
    <p:extLst>
      <p:ext uri="{BB962C8B-B14F-4D97-AF65-F5344CB8AC3E}">
        <p14:creationId xmlns:p14="http://schemas.microsoft.com/office/powerpoint/2010/main" val="6948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この質問の回答は、</a:t>
            </a:r>
            <a:endParaRPr kumimoji="1" lang="en-US" altLang="ja-JP" dirty="0"/>
          </a:p>
          <a:p>
            <a:endParaRPr kumimoji="1" lang="en-US" altLang="ja-JP" dirty="0"/>
          </a:p>
          <a:p>
            <a:r>
              <a:rPr kumimoji="1" lang="ja-JP" altLang="en-US" dirty="0"/>
              <a:t>みんな同じでしょうか？</a:t>
            </a:r>
            <a:endParaRPr kumimoji="1" lang="en-US" altLang="ja-JP" dirty="0"/>
          </a:p>
          <a:p>
            <a:endParaRPr kumimoji="1" lang="en-US" altLang="ja-JP" dirty="0"/>
          </a:p>
          <a:p>
            <a:r>
              <a:rPr kumimoji="1" lang="ja-JP" altLang="en-US" dirty="0"/>
              <a:t>それとも、人それぞれでしょうか？</a:t>
            </a:r>
            <a:endParaRPr kumimoji="1" lang="en-US" altLang="ja-JP" dirty="0"/>
          </a:p>
          <a:p>
            <a:endParaRPr kumimoji="1" lang="en-US" altLang="ja-JP" dirty="0"/>
          </a:p>
          <a:p>
            <a:endParaRPr kumimoji="1" lang="en-US" altLang="ja-JP" dirty="0"/>
          </a:p>
          <a:p>
            <a:r>
              <a:rPr kumimoji="1" lang="ja-JP" altLang="en-US" dirty="0"/>
              <a:t>正解は「答えは人それぞれ」です。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10</a:t>
            </a:fld>
            <a:endParaRPr kumimoji="1" lang="ja-JP" altLang="en-US"/>
          </a:p>
        </p:txBody>
      </p:sp>
    </p:spTree>
    <p:extLst>
      <p:ext uri="{BB962C8B-B14F-4D97-AF65-F5344CB8AC3E}">
        <p14:creationId xmlns:p14="http://schemas.microsoft.com/office/powerpoint/2010/main" val="1692812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皆さんの性格は人ぞれぞれです。</a:t>
            </a:r>
            <a:endParaRPr kumimoji="1" lang="en-US" altLang="ja-JP" dirty="0"/>
          </a:p>
          <a:p>
            <a:endParaRPr kumimoji="1" lang="en-US" altLang="ja-JP" dirty="0"/>
          </a:p>
          <a:p>
            <a:r>
              <a:rPr kumimoji="1" lang="ja-JP" altLang="en-US" dirty="0"/>
              <a:t>ですので、今回、行う適性診断の結果も、当然、人それぞれです。</a:t>
            </a:r>
            <a:endParaRPr kumimoji="1" lang="en-US" altLang="ja-JP"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11</a:t>
            </a:fld>
            <a:endParaRPr kumimoji="1" lang="ja-JP" altLang="en-US"/>
          </a:p>
        </p:txBody>
      </p:sp>
    </p:spTree>
    <p:extLst>
      <p:ext uri="{BB962C8B-B14F-4D97-AF65-F5344CB8AC3E}">
        <p14:creationId xmlns:p14="http://schemas.microsoft.com/office/powerpoint/2010/main" val="363259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12</a:t>
            </a:fld>
            <a:endParaRPr kumimoji="1" lang="ja-JP" altLang="en-US"/>
          </a:p>
        </p:txBody>
      </p:sp>
    </p:spTree>
    <p:extLst>
      <p:ext uri="{BB962C8B-B14F-4D97-AF65-F5344CB8AC3E}">
        <p14:creationId xmlns:p14="http://schemas.microsoft.com/office/powerpoint/2010/main" val="3179920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適性診断で自分について詳しく知ることで、自分らしく活躍できる自分になることができます。</a:t>
            </a:r>
          </a:p>
          <a:p>
            <a:endParaRPr kumimoji="1" lang="ja-JP" altLang="en-US" dirty="0"/>
          </a:p>
          <a:p>
            <a:endParaRPr kumimoji="1" lang="ja-JP" altLang="en-US" dirty="0"/>
          </a:p>
          <a:p>
            <a:r>
              <a:rPr kumimoji="1" lang="ja-JP" altLang="en-US" dirty="0"/>
              <a:t>適性診断では、自分の長所や得意を知ることができます。</a:t>
            </a:r>
          </a:p>
          <a:p>
            <a:endParaRPr kumimoji="1" lang="ja-JP" altLang="en-US" dirty="0"/>
          </a:p>
          <a:p>
            <a:r>
              <a:rPr kumimoji="1" lang="ja-JP" altLang="en-US" dirty="0"/>
              <a:t>例えば、試験勉強をみんなで集まって行う方が頭に入りやすいタイプの人がいれば、一人で黙々と勉強する方が頭に入りやすいタイプの人もいます。</a:t>
            </a:r>
          </a:p>
          <a:p>
            <a:endParaRPr kumimoji="1" lang="ja-JP" altLang="en-US" dirty="0"/>
          </a:p>
          <a:p>
            <a:r>
              <a:rPr kumimoji="1" lang="ja-JP" altLang="en-US" dirty="0"/>
              <a:t>今まで上手くいかなかったことでも、自分に合ったやり方へと行動を変えることで、結果が大きく変わる場合も多いです。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13</a:t>
            </a:fld>
            <a:endParaRPr kumimoji="1" lang="ja-JP" altLang="en-US"/>
          </a:p>
        </p:txBody>
      </p:sp>
    </p:spTree>
    <p:extLst>
      <p:ext uri="{BB962C8B-B14F-4D97-AF65-F5344CB8AC3E}">
        <p14:creationId xmlns:p14="http://schemas.microsoft.com/office/powerpoint/2010/main" val="2975637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適性診断で自分について詳しく知ることで、将来を考える視野が広げることができます 。</a:t>
            </a:r>
            <a:endParaRPr kumimoji="1" lang="en-US" altLang="ja-JP" dirty="0"/>
          </a:p>
          <a:p>
            <a:endParaRPr kumimoji="1" lang="en-US" altLang="ja-JP" dirty="0"/>
          </a:p>
          <a:p>
            <a:r>
              <a:rPr kumimoji="1" lang="ja-JP" altLang="en-US" dirty="0"/>
              <a:t>自分がどんな仕事に適性が高いか知ることで、将来の自分をイメージしやすくなります。</a:t>
            </a:r>
            <a:endParaRPr kumimoji="1" lang="en-US" altLang="ja-JP" dirty="0"/>
          </a:p>
          <a:p>
            <a:endParaRPr kumimoji="1" lang="en-US" altLang="ja-JP" dirty="0"/>
          </a:p>
          <a:p>
            <a:r>
              <a:rPr kumimoji="1" lang="ja-JP" altLang="en-US" dirty="0"/>
              <a:t>今知っていると思っている仕事も、ひょっとすると仕事の内容のごく一部しか知らない場合も多いと思います。</a:t>
            </a:r>
            <a:endParaRPr kumimoji="1" lang="en-US" altLang="ja-JP" dirty="0"/>
          </a:p>
          <a:p>
            <a:endParaRPr kumimoji="1" lang="en-US" altLang="ja-JP" dirty="0"/>
          </a:p>
          <a:p>
            <a:r>
              <a:rPr kumimoji="1" lang="ja-JP" altLang="en-US" dirty="0"/>
              <a:t>興味を持った仕事をより詳しく調べたり、新しく知った仕事について考えるきっかけにしてください。</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14</a:t>
            </a:fld>
            <a:endParaRPr kumimoji="1" lang="ja-JP" altLang="en-US"/>
          </a:p>
        </p:txBody>
      </p:sp>
    </p:spTree>
    <p:extLst>
      <p:ext uri="{BB962C8B-B14F-4D97-AF65-F5344CB8AC3E}">
        <p14:creationId xmlns:p14="http://schemas.microsoft.com/office/powerpoint/2010/main" val="4221979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音楽</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15</a:t>
            </a:fld>
            <a:endParaRPr kumimoji="1" lang="ja-JP" altLang="en-US"/>
          </a:p>
        </p:txBody>
      </p:sp>
    </p:spTree>
    <p:extLst>
      <p:ext uri="{BB962C8B-B14F-4D97-AF65-F5344CB8AC3E}">
        <p14:creationId xmlns:p14="http://schemas.microsoft.com/office/powerpoint/2010/main" val="246122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適性診断の質問に答える際の注意点をお伝えします。</a:t>
            </a:r>
            <a:endParaRPr kumimoji="1" lang="en-US" altLang="ja-JP" dirty="0"/>
          </a:p>
          <a:p>
            <a:endParaRPr kumimoji="1" lang="en-US" altLang="ja-JP" dirty="0"/>
          </a:p>
          <a:p>
            <a:r>
              <a:rPr kumimoji="1" lang="ja-JP" altLang="en-US" dirty="0"/>
              <a:t>今回の適性診断で、診断するのは、あくまでも今の皆さん自身です。</a:t>
            </a:r>
            <a:endParaRPr kumimoji="1" lang="en-US" altLang="ja-JP" dirty="0"/>
          </a:p>
          <a:p>
            <a:r>
              <a:rPr kumimoji="1" lang="ja-JP" altLang="en-US" dirty="0"/>
              <a:t>こうなりたい。こうありたい。という「理想の自分」を答えてはいけません。</a:t>
            </a:r>
            <a:endParaRPr kumimoji="1" lang="en-US" altLang="ja-JP" dirty="0"/>
          </a:p>
          <a:p>
            <a:endParaRPr kumimoji="1" lang="en-US" altLang="ja-JP" dirty="0"/>
          </a:p>
          <a:p>
            <a:r>
              <a:rPr kumimoji="1" lang="ja-JP" altLang="en-US" dirty="0"/>
              <a:t>例えば、「毎日、１時間は家で勉強をしている」という質問があるとします。</a:t>
            </a:r>
          </a:p>
          <a:p>
            <a:r>
              <a:rPr kumimoji="1" lang="ja-JP" altLang="en-US" dirty="0"/>
              <a:t>ついつい「あてはまる」を選びたくなるかもしれません。</a:t>
            </a:r>
            <a:endParaRPr kumimoji="1" lang="en-US" altLang="ja-JP" dirty="0"/>
          </a:p>
          <a:p>
            <a:r>
              <a:rPr kumimoji="1" lang="ja-JP" altLang="en-US" dirty="0"/>
              <a:t>しかし、普段の自分を思い返して見て、「うーん、実際はやっていない日の方が多いな。」と感じた人は、「あてはまらない」を選んで下さい。</a:t>
            </a:r>
            <a:endParaRPr kumimoji="1" lang="en-US" altLang="ja-JP" dirty="0"/>
          </a:p>
          <a:p>
            <a:r>
              <a:rPr kumimoji="1" lang="ja-JP" altLang="en-US" dirty="0"/>
              <a:t>それが、今のあなただからです。</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16</a:t>
            </a:fld>
            <a:endParaRPr kumimoji="1" lang="ja-JP" altLang="en-US"/>
          </a:p>
        </p:txBody>
      </p:sp>
    </p:spTree>
    <p:extLst>
      <p:ext uri="{BB962C8B-B14F-4D97-AF65-F5344CB8AC3E}">
        <p14:creationId xmlns:p14="http://schemas.microsoft.com/office/powerpoint/2010/main" val="3418094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質問の中には自分が経験した事のない内容があるかもしれません。</a:t>
            </a:r>
            <a:endParaRPr kumimoji="1" lang="en-US" altLang="ja-JP" dirty="0"/>
          </a:p>
          <a:p>
            <a:endParaRPr kumimoji="1" lang="en-US" altLang="ja-JP" dirty="0"/>
          </a:p>
          <a:p>
            <a:r>
              <a:rPr kumimoji="1" lang="ja-JP" altLang="en-US" dirty="0"/>
              <a:t>そのような質問に出会った時は、自分がその立場になったら、自分がそういう場面に立ったら、どんな風に思うかな。と想像して回答してください。</a:t>
            </a:r>
            <a:endParaRPr kumimoji="1" lang="en-US" altLang="ja-JP" dirty="0"/>
          </a:p>
          <a:p>
            <a:endParaRPr kumimoji="1" lang="en-US" altLang="ja-JP" dirty="0"/>
          </a:p>
          <a:p>
            <a:r>
              <a:rPr kumimoji="1" lang="ja-JP" altLang="en-US" dirty="0"/>
              <a:t>質問は必ず全部「あてはまる」か「あてはまらないか」で回答する必要があります。</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17</a:t>
            </a:fld>
            <a:endParaRPr kumimoji="1" lang="ja-JP" altLang="en-US"/>
          </a:p>
        </p:txBody>
      </p:sp>
    </p:spTree>
    <p:extLst>
      <p:ext uri="{BB962C8B-B14F-4D97-AF65-F5344CB8AC3E}">
        <p14:creationId xmlns:p14="http://schemas.microsoft.com/office/powerpoint/2010/main" val="4079770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今回の適性診断では、５５問の質問があります。</a:t>
            </a:r>
            <a:endParaRPr kumimoji="1" lang="en-US" altLang="ja-JP" dirty="0"/>
          </a:p>
          <a:p>
            <a:endParaRPr kumimoji="1" lang="ja-JP" altLang="en-US" dirty="0"/>
          </a:p>
          <a:p>
            <a:r>
              <a:rPr kumimoji="1" lang="ja-JP" altLang="en-US" dirty="0"/>
              <a:t>適性診断の質問への答えには、「正解」も「間違い」もありません。</a:t>
            </a:r>
            <a:endParaRPr kumimoji="1" lang="en-US" altLang="ja-JP" dirty="0"/>
          </a:p>
          <a:p>
            <a:endParaRPr kumimoji="1" lang="en-US" altLang="ja-JP" dirty="0"/>
          </a:p>
          <a:p>
            <a:r>
              <a:rPr kumimoji="1" lang="ja-JP" altLang="en-US" dirty="0"/>
              <a:t>あなたが、質問を読んで感じたことが「正解」なのです。</a:t>
            </a:r>
            <a:endParaRPr kumimoji="1" lang="en-US" altLang="ja-JP" dirty="0"/>
          </a:p>
          <a:p>
            <a:endParaRPr kumimoji="1" lang="en-US" altLang="ja-JP" dirty="0"/>
          </a:p>
          <a:p>
            <a:r>
              <a:rPr kumimoji="1" lang="ja-JP" altLang="en-US" dirty="0"/>
              <a:t>答えは人それぞれですので、自分ならどうするか？　自分ならどう思うか？</a:t>
            </a:r>
            <a:endParaRPr kumimoji="1" lang="en-US" altLang="ja-JP" dirty="0"/>
          </a:p>
          <a:p>
            <a:r>
              <a:rPr kumimoji="1" lang="ja-JP" altLang="en-US" dirty="0"/>
              <a:t>自分に問いかけて答えて下さい。</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18</a:t>
            </a:fld>
            <a:endParaRPr kumimoji="1" lang="ja-JP" altLang="en-US"/>
          </a:p>
        </p:txBody>
      </p:sp>
    </p:spTree>
    <p:extLst>
      <p:ext uri="{BB962C8B-B14F-4D97-AF65-F5344CB8AC3E}">
        <p14:creationId xmlns:p14="http://schemas.microsoft.com/office/powerpoint/2010/main" val="4046444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質問用紙に記入する際の注意点をお伝えします。</a:t>
            </a:r>
            <a:endParaRPr kumimoji="1" lang="en-US" altLang="ja-JP" dirty="0"/>
          </a:p>
          <a:p>
            <a:endParaRPr kumimoji="1" lang="en-US" altLang="ja-JP" dirty="0"/>
          </a:p>
          <a:p>
            <a:r>
              <a:rPr kumimoji="1" lang="ja-JP" altLang="en-US" dirty="0"/>
              <a:t>学校名、学年、クラス、番号、氏名は必ず記入してください。</a:t>
            </a:r>
            <a:endParaRPr kumimoji="1" lang="en-US" altLang="ja-JP" dirty="0"/>
          </a:p>
          <a:p>
            <a:endParaRPr kumimoji="1" lang="en-US" altLang="ja-JP" dirty="0"/>
          </a:p>
          <a:p>
            <a:r>
              <a:rPr kumimoji="1" lang="ja-JP" altLang="en-US" dirty="0"/>
              <a:t>また、丁寧に読みやすい字で記入するように心がけましょう。</a:t>
            </a:r>
            <a:endParaRPr kumimoji="1" lang="en-US" altLang="ja-JP" dirty="0"/>
          </a:p>
          <a:p>
            <a:endParaRPr kumimoji="1" lang="en-US" altLang="ja-JP" dirty="0"/>
          </a:p>
          <a:p>
            <a:r>
              <a:rPr kumimoji="1" lang="ja-JP" altLang="en-US" dirty="0"/>
              <a:t>誰のものかわからない場合は、診断結果を返却できない場合もあります。</a:t>
            </a:r>
            <a:endParaRPr kumimoji="1" lang="en-US" altLang="ja-JP" dirty="0"/>
          </a:p>
          <a:p>
            <a:endParaRPr kumimoji="1" lang="en-US" altLang="ja-JP" dirty="0"/>
          </a:p>
          <a:p>
            <a:r>
              <a:rPr kumimoji="1" lang="ja-JP" altLang="en-US" dirty="0"/>
              <a:t>記入漏れがないように、確認しましょう。</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19</a:t>
            </a:fld>
            <a:endParaRPr kumimoji="1" lang="ja-JP" altLang="en-US"/>
          </a:p>
        </p:txBody>
      </p:sp>
    </p:spTree>
    <p:extLst>
      <p:ext uri="{BB962C8B-B14F-4D97-AF65-F5344CB8AC3E}">
        <p14:creationId xmlns:p14="http://schemas.microsoft.com/office/powerpoint/2010/main" val="3266251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この動画では、より正確に診断ができるように、適性診断コンパスについて説明していきます。</a:t>
            </a:r>
            <a:endParaRPr kumimoji="1" lang="en-US" altLang="ja-JP" dirty="0"/>
          </a:p>
          <a:p>
            <a:endParaRPr kumimoji="1" lang="en-US" altLang="ja-JP" dirty="0"/>
          </a:p>
          <a:p>
            <a:r>
              <a:rPr kumimoji="1" lang="ja-JP" altLang="en-US" dirty="0"/>
              <a:t>適性診断コンパスでは、</a:t>
            </a:r>
            <a:endParaRPr kumimoji="1" lang="en-US" altLang="ja-JP" dirty="0"/>
          </a:p>
          <a:p>
            <a:endParaRPr kumimoji="1" lang="en-US" altLang="ja-JP" dirty="0"/>
          </a:p>
          <a:p>
            <a:r>
              <a:rPr kumimoji="1" lang="ja-JP" altLang="en-US" dirty="0"/>
              <a:t>性格診断</a:t>
            </a:r>
            <a:endParaRPr kumimoji="1" lang="en-US" altLang="ja-JP" dirty="0"/>
          </a:p>
          <a:p>
            <a:endParaRPr kumimoji="1" lang="en-US" altLang="ja-JP" dirty="0"/>
          </a:p>
          <a:p>
            <a:r>
              <a:rPr kumimoji="1" lang="ja-JP" altLang="en-US" dirty="0"/>
              <a:t>行動診断</a:t>
            </a:r>
            <a:endParaRPr kumimoji="1" lang="en-US" altLang="ja-JP" dirty="0"/>
          </a:p>
          <a:p>
            <a:endParaRPr kumimoji="1" lang="en-US" altLang="ja-JP" dirty="0"/>
          </a:p>
          <a:p>
            <a:r>
              <a:rPr kumimoji="1" lang="ja-JP" altLang="en-US" dirty="0"/>
              <a:t>適職・適学診断の３つの診断を同時に行う事ができます。</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2</a:t>
            </a:fld>
            <a:endParaRPr kumimoji="1" lang="ja-JP" altLang="en-US"/>
          </a:p>
        </p:txBody>
      </p:sp>
    </p:spTree>
    <p:extLst>
      <p:ext uri="{BB962C8B-B14F-4D97-AF65-F5344CB8AC3E}">
        <p14:creationId xmlns:p14="http://schemas.microsoft.com/office/powerpoint/2010/main" val="3493928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皆さんか回答した質問用紙は、機械で読み取ります。</a:t>
            </a:r>
            <a:endParaRPr kumimoji="1" lang="en-US" altLang="ja-JP" dirty="0"/>
          </a:p>
          <a:p>
            <a:endParaRPr kumimoji="1" lang="en-US" altLang="ja-JP" dirty="0"/>
          </a:p>
          <a:p>
            <a:r>
              <a:rPr kumimoji="1" lang="ja-JP" altLang="en-US" dirty="0"/>
              <a:t>マークシートを丁寧に塗りつぶしていない場合、機械が読み取らない場合もあります。</a:t>
            </a:r>
            <a:endParaRPr kumimoji="1" lang="en-US" altLang="ja-JP" dirty="0"/>
          </a:p>
          <a:p>
            <a:endParaRPr kumimoji="1" lang="en-US" altLang="ja-JP" dirty="0"/>
          </a:p>
          <a:p>
            <a:r>
              <a:rPr kumimoji="1" lang="ja-JP" altLang="en-US" dirty="0"/>
              <a:t>記入見本を参考にして、丁寧に塗りつぶすようにしてください。</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20</a:t>
            </a:fld>
            <a:endParaRPr kumimoji="1" lang="ja-JP" altLang="en-US"/>
          </a:p>
        </p:txBody>
      </p:sp>
    </p:spTree>
    <p:extLst>
      <p:ext uri="{BB962C8B-B14F-4D97-AF65-F5344CB8AC3E}">
        <p14:creationId xmlns:p14="http://schemas.microsoft.com/office/powerpoint/2010/main" val="2520297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それでは、注意点をもう一度、確認します。</a:t>
            </a:r>
            <a:endParaRPr kumimoji="1" lang="en-US" altLang="ja-JP" dirty="0"/>
          </a:p>
          <a:p>
            <a:endParaRPr kumimoji="1" lang="en-US" altLang="ja-JP" dirty="0"/>
          </a:p>
          <a:p>
            <a:r>
              <a:rPr kumimoji="1" lang="ja-JP" altLang="en-US" dirty="0"/>
              <a:t>・学年、クラス、番号氏名は丁寧に書く。</a:t>
            </a:r>
          </a:p>
          <a:p>
            <a:endParaRPr kumimoji="1" lang="ja-JP" altLang="en-US" dirty="0"/>
          </a:p>
          <a:p>
            <a:r>
              <a:rPr kumimoji="1" lang="ja-JP" altLang="en-US" dirty="0"/>
              <a:t>・質問は必ずどちらか１つにチェックする。</a:t>
            </a:r>
          </a:p>
          <a:p>
            <a:endParaRPr kumimoji="1" lang="ja-JP" altLang="en-US" dirty="0"/>
          </a:p>
          <a:p>
            <a:r>
              <a:rPr kumimoji="1" lang="ja-JP" altLang="en-US" dirty="0"/>
              <a:t>・５５問すべて答える。</a:t>
            </a:r>
          </a:p>
          <a:p>
            <a:endParaRPr kumimoji="1" lang="ja-JP" altLang="en-US" dirty="0"/>
          </a:p>
          <a:p>
            <a:r>
              <a:rPr kumimoji="1" lang="ja-JP" altLang="en-US" dirty="0"/>
              <a:t>・経験のないことでもイメージして考える。</a:t>
            </a:r>
            <a:endParaRPr kumimoji="1" lang="en-US" altLang="ja-JP" dirty="0"/>
          </a:p>
          <a:p>
            <a:endParaRPr kumimoji="1" lang="en-US" altLang="ja-JP" dirty="0"/>
          </a:p>
          <a:p>
            <a:r>
              <a:rPr kumimoji="1" lang="ja-JP" altLang="en-US" dirty="0"/>
              <a:t>回答時間の目安は</a:t>
            </a:r>
            <a:r>
              <a:rPr kumimoji="1" lang="en-US" altLang="ja-JP" dirty="0"/>
              <a:t>15</a:t>
            </a:r>
            <a:r>
              <a:rPr kumimoji="1" lang="ja-JP" altLang="en-US" dirty="0"/>
              <a:t>分です。</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21</a:t>
            </a:fld>
            <a:endParaRPr kumimoji="1" lang="ja-JP" altLang="en-US"/>
          </a:p>
        </p:txBody>
      </p:sp>
    </p:spTree>
    <p:extLst>
      <p:ext uri="{BB962C8B-B14F-4D97-AF65-F5344CB8AC3E}">
        <p14:creationId xmlns:p14="http://schemas.microsoft.com/office/powerpoint/2010/main" val="368449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お疲れ様でした。</a:t>
            </a:r>
            <a:endParaRPr kumimoji="1" lang="en-US" altLang="ja-JP" dirty="0"/>
          </a:p>
          <a:p>
            <a:endParaRPr kumimoji="1" lang="en-US" altLang="ja-JP" dirty="0"/>
          </a:p>
          <a:p>
            <a:r>
              <a:rPr kumimoji="1" lang="ja-JP" altLang="en-US" dirty="0"/>
              <a:t>診断結果は、後日お返しします。</a:t>
            </a:r>
          </a:p>
          <a:p>
            <a:endParaRPr kumimoji="1" lang="ja-JP" altLang="en-US" dirty="0"/>
          </a:p>
          <a:p>
            <a:r>
              <a:rPr kumimoji="1" lang="ja-JP" altLang="en-US" dirty="0"/>
              <a:t>それまでお楽しみに。</a:t>
            </a:r>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22</a:t>
            </a:fld>
            <a:endParaRPr kumimoji="1" lang="ja-JP" altLang="en-US"/>
          </a:p>
        </p:txBody>
      </p:sp>
    </p:spTree>
    <p:extLst>
      <p:ext uri="{BB962C8B-B14F-4D97-AF65-F5344CB8AC3E}">
        <p14:creationId xmlns:p14="http://schemas.microsoft.com/office/powerpoint/2010/main" val="1838663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ここでは、あなたに２つの質問をします。</a:t>
            </a:r>
            <a:endParaRPr kumimoji="1" lang="en-US" altLang="ja-JP" dirty="0"/>
          </a:p>
          <a:p>
            <a:endParaRPr kumimoji="1" lang="ja-JP" altLang="en-US" dirty="0"/>
          </a:p>
          <a:p>
            <a:r>
              <a:rPr kumimoji="1" lang="ja-JP" altLang="en-US" dirty="0"/>
              <a:t>状況をイメージして答えてください。</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3</a:t>
            </a:fld>
            <a:endParaRPr kumimoji="1" lang="ja-JP" altLang="en-US"/>
          </a:p>
        </p:txBody>
      </p:sp>
    </p:spTree>
    <p:extLst>
      <p:ext uri="{BB962C8B-B14F-4D97-AF65-F5344CB8AC3E}">
        <p14:creationId xmlns:p14="http://schemas.microsoft.com/office/powerpoint/2010/main" val="2081560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質問１</a:t>
            </a:r>
            <a:endParaRPr kumimoji="1" lang="en-US" altLang="ja-JP" dirty="0"/>
          </a:p>
          <a:p>
            <a:endParaRPr kumimoji="1" lang="en-US" altLang="ja-JP" dirty="0"/>
          </a:p>
          <a:p>
            <a:r>
              <a:rPr kumimoji="1" lang="ja-JP" altLang="en-US" dirty="0"/>
              <a:t>あなたは道を歩いています。</a:t>
            </a:r>
            <a:endParaRPr kumimoji="1" lang="en-US" altLang="ja-JP" dirty="0"/>
          </a:p>
          <a:p>
            <a:endParaRPr kumimoji="1" lang="en-US" altLang="ja-JP" dirty="0"/>
          </a:p>
          <a:p>
            <a:r>
              <a:rPr kumimoji="1" lang="ja-JP" altLang="en-US" dirty="0"/>
              <a:t>すると目の前の信号が赤に変わりました。</a:t>
            </a:r>
          </a:p>
          <a:p>
            <a:r>
              <a:rPr kumimoji="1" lang="ja-JP" altLang="en-US" dirty="0"/>
              <a:t>あなたはどうしますか？</a:t>
            </a:r>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4</a:t>
            </a:fld>
            <a:endParaRPr kumimoji="1" lang="ja-JP" altLang="en-US"/>
          </a:p>
        </p:txBody>
      </p:sp>
    </p:spTree>
    <p:extLst>
      <p:ext uri="{BB962C8B-B14F-4D97-AF65-F5344CB8AC3E}">
        <p14:creationId xmlns:p14="http://schemas.microsoft.com/office/powerpoint/2010/main" val="3957229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質問２</a:t>
            </a:r>
            <a:endParaRPr kumimoji="1" lang="en-US" altLang="ja-JP" dirty="0"/>
          </a:p>
          <a:p>
            <a:endParaRPr kumimoji="1" lang="en-US" altLang="ja-JP" dirty="0"/>
          </a:p>
          <a:p>
            <a:r>
              <a:rPr kumimoji="1" lang="ja-JP" altLang="en-US" sz="1200" dirty="0">
                <a:latin typeface="HG丸ｺﾞｼｯｸM-PRO" panose="020F0600000000000000" pitchFamily="50" charset="-128"/>
                <a:ea typeface="HG丸ｺﾞｼｯｸM-PRO" panose="020F0600000000000000" pitchFamily="50" charset="-128"/>
              </a:rPr>
              <a:t>あなたは、信号待ちをしています。</a:t>
            </a:r>
            <a:endParaRPr kumimoji="1" lang="en-US" altLang="ja-JP" sz="12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前を見ると、道路の向こう側に、あなたの知っている人が、</a:t>
            </a:r>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信号待ちをしています。</a:t>
            </a:r>
            <a:endParaRPr lang="en-US" altLang="ja-JP" sz="12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その人は誰ですか？</a:t>
            </a:r>
            <a:endParaRPr lang="en-US" altLang="ja-JP" sz="1200" dirty="0">
              <a:latin typeface="HG丸ｺﾞｼｯｸM-PRO" panose="020F0600000000000000" pitchFamily="50" charset="-128"/>
              <a:ea typeface="HG丸ｺﾞｼｯｸM-PRO" panose="020F0600000000000000"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5</a:t>
            </a:fld>
            <a:endParaRPr kumimoji="1" lang="ja-JP" altLang="en-US"/>
          </a:p>
        </p:txBody>
      </p:sp>
    </p:spTree>
    <p:extLst>
      <p:ext uri="{BB962C8B-B14F-4D97-AF65-F5344CB8AC3E}">
        <p14:creationId xmlns:p14="http://schemas.microsoft.com/office/powerpoint/2010/main" val="1269377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質問１について考えてみましょう。</a:t>
            </a:r>
            <a:endParaRPr kumimoji="1" lang="en-US" altLang="ja-JP" dirty="0"/>
          </a:p>
          <a:p>
            <a:endParaRPr kumimoji="1" lang="en-US" altLang="ja-JP" dirty="0"/>
          </a:p>
          <a:p>
            <a:r>
              <a:rPr kumimoji="1" lang="ja-JP" altLang="en-US" dirty="0"/>
              <a:t>赤信号になったら止まると答えたと思います。</a:t>
            </a:r>
            <a:endParaRPr kumimoji="1" lang="en-US" altLang="ja-JP" dirty="0"/>
          </a:p>
          <a:p>
            <a:endParaRPr kumimoji="1" lang="en-US" altLang="ja-JP" dirty="0"/>
          </a:p>
          <a:p>
            <a:r>
              <a:rPr kumimoji="1" lang="ja-JP" altLang="en-US" dirty="0"/>
              <a:t>それは、今までの生活の中で</a:t>
            </a:r>
          </a:p>
          <a:p>
            <a:r>
              <a:rPr kumimoji="1" lang="ja-JP" altLang="en-US" dirty="0"/>
              <a:t>「赤信号は止まる」と学んできたからです。</a:t>
            </a:r>
            <a:endParaRPr kumimoji="1" lang="en-US" altLang="ja-JP" dirty="0"/>
          </a:p>
          <a:p>
            <a:endParaRPr kumimoji="1" lang="en-US" altLang="ja-JP" dirty="0"/>
          </a:p>
          <a:p>
            <a:r>
              <a:rPr kumimoji="1" lang="ja-JP" altLang="en-US" dirty="0"/>
              <a:t>だから、みんなが同じ答えになります。</a:t>
            </a:r>
            <a:endParaRPr kumimoji="1" lang="en-US" altLang="ja-JP"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6</a:t>
            </a:fld>
            <a:endParaRPr kumimoji="1" lang="ja-JP" altLang="en-US"/>
          </a:p>
        </p:txBody>
      </p:sp>
    </p:spTree>
    <p:extLst>
      <p:ext uri="{BB962C8B-B14F-4D97-AF65-F5344CB8AC3E}">
        <p14:creationId xmlns:p14="http://schemas.microsoft.com/office/powerpoint/2010/main" val="2319241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では、質問２はどうでしょうか？</a:t>
            </a:r>
            <a:endParaRPr kumimoji="1" lang="en-US" altLang="ja-JP" dirty="0"/>
          </a:p>
          <a:p>
            <a:endParaRPr kumimoji="1" lang="en-US" altLang="ja-JP" dirty="0"/>
          </a:p>
          <a:p>
            <a:r>
              <a:rPr kumimoji="1" lang="ja-JP" altLang="en-US" dirty="0"/>
              <a:t>あなたは誰を思い浮かべましたか？</a:t>
            </a:r>
            <a:endParaRPr kumimoji="1" lang="en-US" altLang="ja-JP" dirty="0"/>
          </a:p>
          <a:p>
            <a:endParaRPr kumimoji="1" lang="ja-JP" altLang="en-US" dirty="0"/>
          </a:p>
          <a:p>
            <a:r>
              <a:rPr kumimoji="1" lang="ja-JP" altLang="en-US" dirty="0"/>
              <a:t>第一問と違って、思い浮かべた人は人によって違うと思います。</a:t>
            </a:r>
          </a:p>
          <a:p>
            <a:endParaRPr kumimoji="1" lang="en-US" altLang="ja-JP" dirty="0"/>
          </a:p>
          <a:p>
            <a:r>
              <a:rPr kumimoji="1" lang="ja-JP" altLang="en-US" dirty="0"/>
              <a:t>答えは人それぞれになります。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7</a:t>
            </a:fld>
            <a:endParaRPr kumimoji="1" lang="ja-JP" altLang="en-US"/>
          </a:p>
        </p:txBody>
      </p:sp>
    </p:spTree>
    <p:extLst>
      <p:ext uri="{BB962C8B-B14F-4D97-AF65-F5344CB8AC3E}">
        <p14:creationId xmlns:p14="http://schemas.microsoft.com/office/powerpoint/2010/main" val="4087905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２つの質問について考えて頂きましたが、</a:t>
            </a:r>
            <a:endParaRPr kumimoji="1" lang="en-US" altLang="ja-JP" dirty="0"/>
          </a:p>
          <a:p>
            <a:endParaRPr kumimoji="1" lang="en-US" altLang="ja-JP" dirty="0"/>
          </a:p>
          <a:p>
            <a:r>
              <a:rPr kumimoji="1" lang="ja-JP" altLang="en-US" dirty="0"/>
              <a:t>ここで皆さんに知って頂きたいことは、</a:t>
            </a:r>
            <a:endParaRPr kumimoji="1" lang="en-US" altLang="ja-JP" dirty="0"/>
          </a:p>
          <a:p>
            <a:endParaRPr kumimoji="1" lang="en-US" altLang="ja-JP" dirty="0"/>
          </a:p>
          <a:p>
            <a:r>
              <a:rPr kumimoji="1" lang="ja-JP" altLang="en-US" dirty="0"/>
              <a:t>答えが決まっている質問と、答えが人それぞれの質問があるということです。</a:t>
            </a:r>
            <a:endParaRPr kumimoji="1" lang="en-US" altLang="ja-JP"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8</a:t>
            </a:fld>
            <a:endParaRPr kumimoji="1" lang="ja-JP" altLang="en-US"/>
          </a:p>
        </p:txBody>
      </p:sp>
    </p:spTree>
    <p:extLst>
      <p:ext uri="{BB962C8B-B14F-4D97-AF65-F5344CB8AC3E}">
        <p14:creationId xmlns:p14="http://schemas.microsoft.com/office/powerpoint/2010/main" val="1544728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では、この質問はどうでしょうか？</a:t>
            </a:r>
            <a:endParaRPr kumimoji="1" lang="en-US" altLang="ja-JP" dirty="0"/>
          </a:p>
          <a:p>
            <a:endParaRPr kumimoji="1" lang="en-US" altLang="ja-JP" dirty="0"/>
          </a:p>
          <a:p>
            <a:r>
              <a:rPr kumimoji="1" lang="en-US" altLang="ja-JP" dirty="0"/>
              <a:t>『</a:t>
            </a:r>
            <a:r>
              <a:rPr kumimoji="1" lang="ja-JP" altLang="en-US" dirty="0"/>
              <a:t>あなたの性格</a:t>
            </a:r>
            <a:r>
              <a:rPr kumimoji="1" lang="en-US" altLang="ja-JP" dirty="0"/>
              <a:t>』</a:t>
            </a:r>
            <a:r>
              <a:rPr kumimoji="1" lang="ja-JP" altLang="en-US" dirty="0"/>
              <a:t>を教えてください。</a:t>
            </a:r>
          </a:p>
          <a:p>
            <a:endParaRPr kumimoji="1" lang="en-US" altLang="ja-JP" dirty="0"/>
          </a:p>
        </p:txBody>
      </p:sp>
      <p:sp>
        <p:nvSpPr>
          <p:cNvPr id="4" name="スライド番号プレースホルダー 3"/>
          <p:cNvSpPr>
            <a:spLocks noGrp="1"/>
          </p:cNvSpPr>
          <p:nvPr>
            <p:ph type="sldNum" sz="quarter" idx="5"/>
          </p:nvPr>
        </p:nvSpPr>
        <p:spPr/>
        <p:txBody>
          <a:bodyPr/>
          <a:lstStyle/>
          <a:p>
            <a:fld id="{8DC595C5-72F5-4959-B83E-6A85B1DF93EA}" type="slidenum">
              <a:rPr kumimoji="1" lang="ja-JP" altLang="en-US" smtClean="0"/>
              <a:t>9</a:t>
            </a:fld>
            <a:endParaRPr kumimoji="1" lang="ja-JP" altLang="en-US"/>
          </a:p>
        </p:txBody>
      </p:sp>
    </p:spTree>
    <p:extLst>
      <p:ext uri="{BB962C8B-B14F-4D97-AF65-F5344CB8AC3E}">
        <p14:creationId xmlns:p14="http://schemas.microsoft.com/office/powerpoint/2010/main" val="686074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51554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84043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421945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3751727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4220121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706513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012136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171130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4204863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3100884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6188878-AD40-4FB1-955B-ABFC5FFC8CDB}" type="datetimeFigureOut">
              <a:rPr kumimoji="1" lang="ja-JP" altLang="en-US" smtClean="0"/>
              <a:t>2020/6/16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255939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188878-AD40-4FB1-955B-ABFC5FFC8CDB}" type="datetimeFigureOut">
              <a:rPr kumimoji="1" lang="ja-JP" altLang="en-US" smtClean="0"/>
              <a:t>2020/6/16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ED8E-AA23-4DD5-93AF-E57C39FCD861}" type="slidenum">
              <a:rPr kumimoji="1" lang="ja-JP" altLang="en-US" smtClean="0"/>
              <a:t>‹#›</a:t>
            </a:fld>
            <a:endParaRPr kumimoji="1" lang="ja-JP" altLang="en-US"/>
          </a:p>
        </p:txBody>
      </p:sp>
    </p:spTree>
    <p:extLst>
      <p:ext uri="{BB962C8B-B14F-4D97-AF65-F5344CB8AC3E}">
        <p14:creationId xmlns:p14="http://schemas.microsoft.com/office/powerpoint/2010/main" val="99911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emf"/><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K:\HP\HP-top写真\motodate\HP-top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1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114845" y="0"/>
            <a:ext cx="10290174" cy="6858000"/>
          </a:xfrm>
          <a:prstGeom prst="rect">
            <a:avLst/>
          </a:prstGeom>
          <a:noFill/>
          <a:effectLst>
            <a:reflection endPos="0" dir="5400000" sy="-100000" algn="bl" rotWithShape="0"/>
          </a:effectLst>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1556792"/>
            <a:ext cx="4319587"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2614067"/>
            <a:ext cx="20701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777279" y="1218900"/>
            <a:ext cx="1345240"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適 性 診 断</a:t>
            </a:r>
          </a:p>
        </p:txBody>
      </p:sp>
      <p:sp>
        <p:nvSpPr>
          <p:cNvPr id="3" name="正方形/長方形 2"/>
          <p:cNvSpPr/>
          <p:nvPr/>
        </p:nvSpPr>
        <p:spPr>
          <a:xfrm>
            <a:off x="1154518" y="3429000"/>
            <a:ext cx="6109366" cy="1107996"/>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ja-JP" altLang="en-US" sz="6600" b="1" cap="none" spc="0" dirty="0">
                <a:ln>
                  <a:solidFill>
                    <a:schemeClr val="bg1"/>
                  </a:solidFill>
                </a:ln>
                <a:solidFill>
                  <a:srgbClr val="006600"/>
                </a:solidFill>
                <a:effectLst/>
                <a:latin typeface="HGPｺﾞｼｯｸE" panose="020B0900000000000000" pitchFamily="50" charset="-128"/>
                <a:ea typeface="HGPｺﾞｼｯｸE" panose="020B0900000000000000" pitchFamily="50" charset="-128"/>
              </a:rPr>
              <a:t>適性診断の説明</a:t>
            </a:r>
          </a:p>
        </p:txBody>
      </p:sp>
      <p:pic>
        <p:nvPicPr>
          <p:cNvPr id="8" name="図 7">
            <a:extLst>
              <a:ext uri="{FF2B5EF4-FFF2-40B4-BE49-F238E27FC236}">
                <a16:creationId xmlns:a16="http://schemas.microsoft.com/office/drawing/2014/main" id="{6993B093-3DFF-47A7-832C-B2011AC105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7038" y="5845455"/>
            <a:ext cx="879336" cy="879336"/>
          </a:xfrm>
          <a:prstGeom prst="rect">
            <a:avLst/>
          </a:prstGeom>
        </p:spPr>
      </p:pic>
      <p:sp>
        <p:nvSpPr>
          <p:cNvPr id="9" name="テキスト ボックス 8">
            <a:extLst>
              <a:ext uri="{FF2B5EF4-FFF2-40B4-BE49-F238E27FC236}">
                <a16:creationId xmlns:a16="http://schemas.microsoft.com/office/drawing/2014/main" id="{D4BAE9A8-4DF0-40F5-B0F1-54D7EB28E65C}"/>
              </a:ext>
            </a:extLst>
          </p:cNvPr>
          <p:cNvSpPr txBox="1"/>
          <p:nvPr/>
        </p:nvSpPr>
        <p:spPr>
          <a:xfrm>
            <a:off x="-42045" y="6235582"/>
            <a:ext cx="2957861" cy="369332"/>
          </a:xfrm>
          <a:prstGeom prst="rect">
            <a:avLst/>
          </a:prstGeom>
          <a:noFill/>
        </p:spPr>
        <p:txBody>
          <a:bodyPr wrap="none" rtlCol="0">
            <a:spAutoFit/>
          </a:bodyPr>
          <a:lstStyle/>
          <a:p>
            <a:r>
              <a:rPr kumimoji="1" lang="ja-JP" altLang="en-US" b="1" dirty="0">
                <a:solidFill>
                  <a:schemeClr val="bg1"/>
                </a:solidFill>
              </a:rPr>
              <a:t>一般社団法人ブライトインク</a:t>
            </a:r>
          </a:p>
        </p:txBody>
      </p:sp>
    </p:spTree>
    <p:extLst>
      <p:ext uri="{BB962C8B-B14F-4D97-AF65-F5344CB8AC3E}">
        <p14:creationId xmlns:p14="http://schemas.microsoft.com/office/powerpoint/2010/main" val="2712379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3438525"/>
            <a:ext cx="4531438" cy="343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4531438" y="0"/>
            <a:ext cx="4622086"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テキスト ボックス 10"/>
          <p:cNvSpPr txBox="1"/>
          <p:nvPr/>
        </p:nvSpPr>
        <p:spPr>
          <a:xfrm>
            <a:off x="561837" y="3068960"/>
            <a:ext cx="3995936" cy="1569660"/>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答えは</a:t>
            </a:r>
            <a:endParaRPr lang="en-US" altLang="ja-JP" sz="4800" dirty="0">
              <a:latin typeface="HG丸ｺﾞｼｯｸM-PRO" panose="020F0600000000000000" pitchFamily="50" charset="-128"/>
              <a:ea typeface="HG丸ｺﾞｼｯｸM-PRO" panose="020F0600000000000000" pitchFamily="50" charset="-128"/>
            </a:endParaRPr>
          </a:p>
          <a:p>
            <a:r>
              <a:rPr lang="ja-JP" altLang="en-US" sz="4800" dirty="0">
                <a:latin typeface="HG丸ｺﾞｼｯｸM-PRO" panose="020F0600000000000000" pitchFamily="50" charset="-128"/>
                <a:ea typeface="HG丸ｺﾞｼｯｸM-PRO" panose="020F0600000000000000" pitchFamily="50" charset="-128"/>
              </a:rPr>
              <a:t>みんな同じ</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5364088" y="3068960"/>
            <a:ext cx="3384808" cy="1569660"/>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答えは</a:t>
            </a:r>
            <a:endParaRPr lang="en-US" altLang="ja-JP" sz="4800" dirty="0">
              <a:latin typeface="HG丸ｺﾞｼｯｸM-PRO" panose="020F0600000000000000" pitchFamily="50" charset="-128"/>
              <a:ea typeface="HG丸ｺﾞｼｯｸM-PRO" panose="020F0600000000000000" pitchFamily="50" charset="-128"/>
            </a:endParaRPr>
          </a:p>
          <a:p>
            <a:r>
              <a:rPr lang="ja-JP" altLang="en-US" sz="4800" dirty="0">
                <a:latin typeface="HG丸ｺﾞｼｯｸM-PRO" panose="020F0600000000000000" pitchFamily="50" charset="-128"/>
                <a:ea typeface="HG丸ｺﾞｼｯｸM-PRO" panose="020F0600000000000000" pitchFamily="50" charset="-128"/>
              </a:rPr>
              <a:t>人それぞれ</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18" name="テキスト ボックス 17"/>
          <p:cNvSpPr txBox="1"/>
          <p:nvPr/>
        </p:nvSpPr>
        <p:spPr>
          <a:xfrm>
            <a:off x="505575" y="1124744"/>
            <a:ext cx="8135985" cy="707886"/>
          </a:xfrm>
          <a:prstGeom prst="rect">
            <a:avLst/>
          </a:prstGeom>
          <a:noFill/>
        </p:spPr>
        <p:txBody>
          <a:bodyPr wrap="square" rtlCol="0">
            <a:spAutoFit/>
          </a:bodyPr>
          <a:lstStyle/>
          <a:p>
            <a:r>
              <a:rPr lang="ja-JP" altLang="en-US" sz="4000" dirty="0">
                <a:latin typeface="HG丸ｺﾞｼｯｸM-PRO" panose="020F0600000000000000" pitchFamily="50" charset="-128"/>
                <a:ea typeface="HG丸ｺﾞｼｯｸM-PRO" panose="020F0600000000000000" pitchFamily="50" charset="-128"/>
              </a:rPr>
              <a:t>答えは、ひとつだけでしょうか？</a:t>
            </a:r>
            <a:endParaRPr lang="en-US" altLang="ja-JP" sz="4000" dirty="0">
              <a:latin typeface="HG丸ｺﾞｼｯｸM-PRO" panose="020F0600000000000000" pitchFamily="50" charset="-128"/>
              <a:ea typeface="HG丸ｺﾞｼｯｸM-PRO" panose="020F0600000000000000" pitchFamily="50" charset="-128"/>
            </a:endParaRPr>
          </a:p>
        </p:txBody>
      </p:sp>
      <p:grpSp>
        <p:nvGrpSpPr>
          <p:cNvPr id="7" name="グループ化 6"/>
          <p:cNvGrpSpPr/>
          <p:nvPr/>
        </p:nvGrpSpPr>
        <p:grpSpPr>
          <a:xfrm>
            <a:off x="971600" y="2852936"/>
            <a:ext cx="7200800" cy="2376264"/>
            <a:chOff x="971600" y="2852936"/>
            <a:chExt cx="7200800" cy="2376264"/>
          </a:xfrm>
        </p:grpSpPr>
        <p:sp>
          <p:nvSpPr>
            <p:cNvPr id="3" name="ドーナツ 2"/>
            <p:cNvSpPr/>
            <p:nvPr/>
          </p:nvSpPr>
          <p:spPr>
            <a:xfrm>
              <a:off x="5724128" y="2852936"/>
              <a:ext cx="2448272" cy="2376264"/>
            </a:xfrm>
            <a:prstGeom prst="donut">
              <a:avLst>
                <a:gd name="adj" fmla="val 9608"/>
              </a:avLst>
            </a:prstGeom>
            <a:solidFill>
              <a:schemeClr val="accent6">
                <a:lumMod val="75000"/>
              </a:schemeClr>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 name="禁止 3"/>
            <p:cNvSpPr/>
            <p:nvPr/>
          </p:nvSpPr>
          <p:spPr>
            <a:xfrm>
              <a:off x="971600" y="2852936"/>
              <a:ext cx="2448272" cy="2376264"/>
            </a:xfrm>
            <a:prstGeom prst="noSmoking">
              <a:avLst>
                <a:gd name="adj" fmla="val 8816"/>
              </a:avLst>
            </a:prstGeom>
            <a:solidFill>
              <a:schemeClr val="accent6">
                <a:lumMod val="75000"/>
              </a:schemeClr>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13" name="正方形/長方形 12"/>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適性はみんな同じ？</a:t>
            </a:r>
            <a:endParaRPr kumimoji="1" lang="ja-JP" altLang="en-US" sz="24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22391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7"/>
                                        </p:tgtEl>
                                      </p:cBhvr>
                                    </p:animEffect>
                                    <p:animScale>
                                      <p:cBhvr>
                                        <p:cTn id="14"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808"/>
            <a:ext cx="9144000" cy="515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テキスト ボックス 12"/>
          <p:cNvSpPr txBox="1"/>
          <p:nvPr/>
        </p:nvSpPr>
        <p:spPr>
          <a:xfrm>
            <a:off x="408341" y="1346865"/>
            <a:ext cx="6768752" cy="707886"/>
          </a:xfrm>
          <a:prstGeom prst="rect">
            <a:avLst/>
          </a:prstGeom>
          <a:noFill/>
        </p:spPr>
        <p:txBody>
          <a:bodyPr wrap="square" rtlCol="0">
            <a:spAutoFit/>
          </a:bodyPr>
          <a:lstStyle/>
          <a:p>
            <a:r>
              <a:rPr lang="en-US" altLang="ja-JP" sz="4000" dirty="0">
                <a:latin typeface="HG丸ｺﾞｼｯｸM-PRO" panose="020F0600000000000000" pitchFamily="50" charset="-128"/>
                <a:ea typeface="HG丸ｺﾞｼｯｸM-PRO" panose="020F0600000000000000" pitchFamily="50" charset="-128"/>
              </a:rPr>
              <a:t>『</a:t>
            </a:r>
            <a:r>
              <a:rPr lang="ja-JP" altLang="en-US" sz="4000" dirty="0">
                <a:latin typeface="HG丸ｺﾞｼｯｸM-PRO" panose="020F0600000000000000" pitchFamily="50" charset="-128"/>
                <a:ea typeface="HG丸ｺﾞｼｯｸM-PRO" panose="020F0600000000000000" pitchFamily="50" charset="-128"/>
              </a:rPr>
              <a:t>性格</a:t>
            </a:r>
            <a:r>
              <a:rPr lang="en-US" altLang="ja-JP" sz="4000" dirty="0">
                <a:latin typeface="HG丸ｺﾞｼｯｸM-PRO" panose="020F0600000000000000" pitchFamily="50" charset="-128"/>
                <a:ea typeface="HG丸ｺﾞｼｯｸM-PRO" panose="020F0600000000000000" pitchFamily="50" charset="-128"/>
              </a:rPr>
              <a:t>』</a:t>
            </a:r>
            <a:r>
              <a:rPr lang="ja-JP" altLang="en-US" sz="4000" dirty="0">
                <a:latin typeface="HG丸ｺﾞｼｯｸM-PRO" panose="020F0600000000000000" pitchFamily="50" charset="-128"/>
                <a:ea typeface="HG丸ｺﾞｼｯｸM-PRO" panose="020F0600000000000000" pitchFamily="50" charset="-128"/>
              </a:rPr>
              <a:t>は人それぞれです。</a:t>
            </a:r>
            <a:endParaRPr lang="en-US" altLang="ja-JP" sz="4000" dirty="0">
              <a:latin typeface="HG丸ｺﾞｼｯｸM-PRO" panose="020F0600000000000000" pitchFamily="50" charset="-128"/>
              <a:ea typeface="HG丸ｺﾞｼｯｸM-PRO" panose="020F0600000000000000" pitchFamily="50" charset="-128"/>
            </a:endParaRPr>
          </a:p>
        </p:txBody>
      </p:sp>
      <p:sp>
        <p:nvSpPr>
          <p:cNvPr id="16" name="テキスト ボックス 15"/>
          <p:cNvSpPr txBox="1"/>
          <p:nvPr/>
        </p:nvSpPr>
        <p:spPr>
          <a:xfrm>
            <a:off x="793086" y="3556129"/>
            <a:ext cx="7488832" cy="1446550"/>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　適性診断の結果も</a:t>
            </a:r>
            <a:endParaRPr lang="en-US" altLang="ja-JP" sz="4400" dirty="0">
              <a:latin typeface="HG丸ｺﾞｼｯｸM-PRO" panose="020F0600000000000000" pitchFamily="50" charset="-128"/>
              <a:ea typeface="HG丸ｺﾞｼｯｸM-PRO" panose="020F0600000000000000" pitchFamily="50" charset="-128"/>
            </a:endParaRPr>
          </a:p>
          <a:p>
            <a:r>
              <a:rPr lang="ja-JP" altLang="en-US" sz="4400" dirty="0">
                <a:latin typeface="HG丸ｺﾞｼｯｸM-PRO" panose="020F0600000000000000" pitchFamily="50" charset="-128"/>
                <a:ea typeface="HG丸ｺﾞｼｯｸM-PRO" panose="020F0600000000000000" pitchFamily="50" charset="-128"/>
              </a:rPr>
              <a:t>　　　　人それぞれです。</a:t>
            </a:r>
            <a:endParaRPr lang="en-US" altLang="ja-JP" sz="4400" dirty="0">
              <a:latin typeface="HG丸ｺﾞｼｯｸM-PRO" panose="020F0600000000000000" pitchFamily="50" charset="-128"/>
              <a:ea typeface="HG丸ｺﾞｼｯｸM-PRO" panose="020F0600000000000000" pitchFamily="50" charset="-128"/>
            </a:endParaRPr>
          </a:p>
        </p:txBody>
      </p:sp>
      <p:sp>
        <p:nvSpPr>
          <p:cNvPr id="19" name="正方形/長方形 18"/>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適性はみんな同じ？</a:t>
            </a:r>
            <a:endParaRPr kumimoji="1" lang="ja-JP" altLang="en-US" sz="24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22391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iterate type="lt">
                                    <p:tmPct val="0"/>
                                  </p:iterate>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mph" presetSubtype="0" fill="hold" grpId="0" nodeType="clickEffect">
                                  <p:stCondLst>
                                    <p:cond delay="0"/>
                                  </p:stCondLst>
                                  <p:iterate type="lt">
                                    <p:tmPct val="4000"/>
                                  </p:iterate>
                                  <p:childTnLst>
                                    <p:set>
                                      <p:cBhvr override="childStyle">
                                        <p:cTn id="11" dur="500" fill="hold"/>
                                        <p:tgtEl>
                                          <p:spTgt spid="16"/>
                                        </p:tgtEl>
                                        <p:attrNameLst>
                                          <p:attrName>style.color</p:attrName>
                                        </p:attrNameLst>
                                      </p:cBhvr>
                                      <p:to>
                                        <p:clrVal>
                                          <a:srgbClr val="FF0000"/>
                                        </p:clrVal>
                                      </p:to>
                                    </p:set>
                                    <p:set>
                                      <p:cBhvr>
                                        <p:cTn id="12" dur="500" fill="hold"/>
                                        <p:tgtEl>
                                          <p:spTgt spid="16"/>
                                        </p:tgtEl>
                                        <p:attrNameLst>
                                          <p:attrName>fillcolor</p:attrName>
                                        </p:attrNameLst>
                                      </p:cBhvr>
                                      <p:to>
                                        <p:clrVal>
                                          <a:srgbClr val="FF0000"/>
                                        </p:clrVal>
                                      </p:to>
                                    </p:set>
                                    <p:set>
                                      <p:cBhvr>
                                        <p:cTn id="13" dur="500" fill="hold"/>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653293" y="3140968"/>
            <a:ext cx="783740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適性診断って役に立つ？</a:t>
            </a:r>
            <a:endParaRPr lang="ja-JP" altLang="en-US" sz="5400" b="1" cap="all" dirty="0">
              <a:ln w="0"/>
              <a:effectLst>
                <a:reflection blurRad="12700" stA="50000" endPos="50000" dist="5000" dir="5400000" sy="-100000" rotWithShape="0"/>
              </a:effectLst>
            </a:endParaRPr>
          </a:p>
        </p:txBody>
      </p:sp>
    </p:spTree>
    <p:extLst>
      <p:ext uri="{BB962C8B-B14F-4D97-AF65-F5344CB8AC3E}">
        <p14:creationId xmlns:p14="http://schemas.microsoft.com/office/powerpoint/2010/main" val="1925207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52197"/>
            <a:ext cx="9144000" cy="6093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診断結果 の 活用例</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467544" y="4460919"/>
            <a:ext cx="3096344" cy="1200329"/>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みんなと同じ</a:t>
            </a:r>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やり方</a:t>
            </a:r>
            <a:endParaRPr lang="en-US" altLang="ja-JP" sz="3600" dirty="0">
              <a:latin typeface="HG丸ｺﾞｼｯｸM-PRO" panose="020F0600000000000000" pitchFamily="50" charset="-128"/>
              <a:ea typeface="HG丸ｺﾞｼｯｸM-PRO" panose="020F0600000000000000" pitchFamily="50" charset="-128"/>
            </a:endParaRPr>
          </a:p>
        </p:txBody>
      </p:sp>
      <p:sp>
        <p:nvSpPr>
          <p:cNvPr id="13" name="右矢印 12"/>
          <p:cNvSpPr/>
          <p:nvPr/>
        </p:nvSpPr>
        <p:spPr>
          <a:xfrm>
            <a:off x="3995936" y="4460919"/>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16" name="テキスト ボックス 15"/>
          <p:cNvSpPr txBox="1"/>
          <p:nvPr/>
        </p:nvSpPr>
        <p:spPr>
          <a:xfrm>
            <a:off x="539552" y="1916832"/>
            <a:ext cx="8136904" cy="1323439"/>
          </a:xfrm>
          <a:prstGeom prst="rect">
            <a:avLst/>
          </a:prstGeom>
          <a:noFill/>
        </p:spPr>
        <p:txBody>
          <a:bodyPr wrap="square" rtlCol="0">
            <a:spAutoFit/>
          </a:bodyPr>
          <a:lstStyle/>
          <a:p>
            <a:r>
              <a:rPr lang="ja-JP" altLang="en-US" sz="3200" dirty="0">
                <a:latin typeface="HG丸ｺﾞｼｯｸM-PRO" panose="020F0600000000000000" pitchFamily="50" charset="-128"/>
                <a:ea typeface="HG丸ｺﾞｼｯｸM-PRO" panose="020F0600000000000000" pitchFamily="50" charset="-128"/>
              </a:rPr>
              <a:t>自分の長所や得意な行動</a:t>
            </a:r>
            <a:r>
              <a:rPr kumimoji="1" lang="ja-JP" altLang="en-US" sz="3200" dirty="0">
                <a:latin typeface="HG丸ｺﾞｼｯｸM-PRO" panose="020F0600000000000000" pitchFamily="50" charset="-128"/>
                <a:ea typeface="HG丸ｺﾞｼｯｸM-PRO" panose="020F0600000000000000" pitchFamily="50" charset="-128"/>
              </a:rPr>
              <a:t>を</a:t>
            </a:r>
            <a:r>
              <a:rPr lang="ja-JP" altLang="en-US" sz="3200" dirty="0">
                <a:latin typeface="HG丸ｺﾞｼｯｸM-PRO" panose="020F0600000000000000" pitchFamily="50" charset="-128"/>
                <a:ea typeface="HG丸ｺﾞｼｯｸM-PRO" panose="020F0600000000000000" pitchFamily="50" charset="-128"/>
              </a:rPr>
              <a:t>知る</a:t>
            </a:r>
            <a:r>
              <a:rPr kumimoji="1" lang="ja-JP" altLang="en-US" sz="3200" dirty="0">
                <a:latin typeface="HG丸ｺﾞｼｯｸM-PRO" panose="020F0600000000000000" pitchFamily="50" charset="-128"/>
                <a:ea typeface="HG丸ｺﾞｼｯｸM-PRO" panose="020F0600000000000000" pitchFamily="50" charset="-128"/>
              </a:rPr>
              <a:t>ことで、</a:t>
            </a:r>
            <a:endParaRPr kumimoji="1" lang="en-US" altLang="ja-JP" sz="3200" dirty="0">
              <a:latin typeface="HG丸ｺﾞｼｯｸM-PRO" panose="020F0600000000000000" pitchFamily="50" charset="-128"/>
              <a:ea typeface="HG丸ｺﾞｼｯｸM-PRO" panose="020F0600000000000000" pitchFamily="50" charset="-128"/>
            </a:endParaRPr>
          </a:p>
          <a:p>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　やり方や行動を変えることができる。</a:t>
            </a:r>
            <a:endParaRPr kumimoji="1" lang="en-US" altLang="ja-JP" sz="3200"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2C3E1B6A-F6C6-4C93-B340-37272162C5BB}"/>
              </a:ext>
            </a:extLst>
          </p:cNvPr>
          <p:cNvSpPr txBox="1"/>
          <p:nvPr/>
        </p:nvSpPr>
        <p:spPr>
          <a:xfrm>
            <a:off x="5469768" y="4449763"/>
            <a:ext cx="3574791" cy="1200329"/>
          </a:xfrm>
          <a:prstGeom prst="rect">
            <a:avLst/>
          </a:prstGeom>
          <a:noFill/>
        </p:spPr>
        <p:txBody>
          <a:bodyPr wrap="square" rtlCol="0">
            <a:spAutoFit/>
          </a:bodyPr>
          <a:lstStyle/>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自分に合った</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やり方</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
        <p:nvSpPr>
          <p:cNvPr id="14" name="テキスト ボックス 13">
            <a:extLst>
              <a:ext uri="{FF2B5EF4-FFF2-40B4-BE49-F238E27FC236}">
                <a16:creationId xmlns:a16="http://schemas.microsoft.com/office/drawing/2014/main" id="{4AF14108-6F62-4FCD-9BA9-E177F41BA5BC}"/>
              </a:ext>
            </a:extLst>
          </p:cNvPr>
          <p:cNvSpPr txBox="1"/>
          <p:nvPr/>
        </p:nvSpPr>
        <p:spPr>
          <a:xfrm>
            <a:off x="369927" y="874455"/>
            <a:ext cx="8568952" cy="646331"/>
          </a:xfrm>
          <a:prstGeom prst="rect">
            <a:avLst/>
          </a:prstGeom>
          <a:noFill/>
        </p:spPr>
        <p:txBody>
          <a:bodyPr wrap="square" rtlCol="0">
            <a:spAutoFit/>
          </a:bodyPr>
          <a:lstStyle/>
          <a:p>
            <a:r>
              <a:rPr lang="en-US" altLang="ja-JP" sz="3600" dirty="0">
                <a:latin typeface="HG丸ｺﾞｼｯｸM-PRO" panose="020F0600000000000000" pitchFamily="50" charset="-128"/>
                <a:ea typeface="HG丸ｺﾞｼｯｸM-PRO" panose="020F0600000000000000" pitchFamily="50" charset="-128"/>
              </a:rPr>
              <a:t>【</a:t>
            </a:r>
            <a:r>
              <a:rPr lang="ja-JP" altLang="en-US" sz="3600" dirty="0">
                <a:latin typeface="HG丸ｺﾞｼｯｸM-PRO" panose="020F0600000000000000" pitchFamily="50" charset="-128"/>
                <a:ea typeface="HG丸ｺﾞｼｯｸM-PRO" panose="020F0600000000000000" pitchFamily="50" charset="-128"/>
              </a:rPr>
              <a:t>自分らしく活躍できる自分になれる</a:t>
            </a:r>
            <a:r>
              <a:rPr lang="en-US" altLang="ja-JP" sz="3600" dirty="0">
                <a:latin typeface="HG丸ｺﾞｼｯｸM-PRO" panose="020F0600000000000000" pitchFamily="50" charset="-128"/>
                <a:ea typeface="HG丸ｺﾞｼｯｸM-PRO" panose="020F0600000000000000" pitchFamily="50" charset="-128"/>
              </a:rPr>
              <a:t>】</a:t>
            </a:r>
            <a:endParaRPr kumimoji="1" lang="en-US" altLang="ja-JP" sz="3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73639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16832"/>
            <a:ext cx="7324725"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診断結果 の 活用例</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13" name="右矢印 12"/>
          <p:cNvSpPr/>
          <p:nvPr/>
        </p:nvSpPr>
        <p:spPr>
          <a:xfrm>
            <a:off x="3995935" y="4501524"/>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16" name="テキスト ボックス 15"/>
          <p:cNvSpPr txBox="1"/>
          <p:nvPr/>
        </p:nvSpPr>
        <p:spPr>
          <a:xfrm>
            <a:off x="300328" y="2105561"/>
            <a:ext cx="8399327" cy="1323439"/>
          </a:xfrm>
          <a:prstGeom prst="rect">
            <a:avLst/>
          </a:prstGeom>
          <a:noFill/>
        </p:spPr>
        <p:txBody>
          <a:bodyPr wrap="square" rtlCol="0">
            <a:spAutoFit/>
          </a:bodyPr>
          <a:lstStyle/>
          <a:p>
            <a:r>
              <a:rPr kumimoji="1" lang="ja-JP" altLang="en-US" sz="3200" dirty="0">
                <a:latin typeface="HG丸ｺﾞｼｯｸM-PRO" panose="020F0600000000000000" pitchFamily="50" charset="-128"/>
                <a:ea typeface="HG丸ｺﾞｼｯｸM-PRO" panose="020F0600000000000000" pitchFamily="50" charset="-128"/>
              </a:rPr>
              <a:t>自分</a:t>
            </a:r>
            <a:r>
              <a:rPr lang="ja-JP" altLang="en-US" sz="3200" dirty="0">
                <a:latin typeface="HG丸ｺﾞｼｯｸM-PRO" panose="020F0600000000000000" pitchFamily="50" charset="-128"/>
                <a:ea typeface="HG丸ｺﾞｼｯｸM-PRO" panose="020F0600000000000000" pitchFamily="50" charset="-128"/>
              </a:rPr>
              <a:t>がどんな仕事に適性が高いか知る</a:t>
            </a:r>
            <a:r>
              <a:rPr kumimoji="1" lang="ja-JP" altLang="en-US" sz="3200" dirty="0">
                <a:latin typeface="HG丸ｺﾞｼｯｸM-PRO" panose="020F0600000000000000" pitchFamily="50" charset="-128"/>
                <a:ea typeface="HG丸ｺﾞｼｯｸM-PRO" panose="020F0600000000000000" pitchFamily="50" charset="-128"/>
              </a:rPr>
              <a:t>ことで、</a:t>
            </a:r>
            <a:endParaRPr kumimoji="1" lang="en-US" altLang="ja-JP" sz="3200" dirty="0">
              <a:latin typeface="HG丸ｺﾞｼｯｸM-PRO" panose="020F0600000000000000" pitchFamily="50" charset="-128"/>
              <a:ea typeface="HG丸ｺﾞｼｯｸM-PRO" panose="020F0600000000000000" pitchFamily="50" charset="-128"/>
            </a:endParaRPr>
          </a:p>
          <a:p>
            <a:endParaRPr lang="en-US" altLang="ja-JP" sz="16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　将来の自分をイメージしやすい。</a:t>
            </a:r>
            <a:endParaRPr kumimoji="1" lang="en-US" altLang="ja-JP" sz="3200" dirty="0">
              <a:latin typeface="HG丸ｺﾞｼｯｸM-PRO" panose="020F0600000000000000" pitchFamily="50" charset="-128"/>
              <a:ea typeface="HG丸ｺﾞｼｯｸM-PRO" panose="020F0600000000000000" pitchFamily="50" charset="-128"/>
            </a:endParaRPr>
          </a:p>
        </p:txBody>
      </p:sp>
      <p:sp>
        <p:nvSpPr>
          <p:cNvPr id="14" name="テキスト ボックス 13"/>
          <p:cNvSpPr txBox="1"/>
          <p:nvPr/>
        </p:nvSpPr>
        <p:spPr>
          <a:xfrm>
            <a:off x="369927" y="874455"/>
            <a:ext cx="8568952" cy="646331"/>
          </a:xfrm>
          <a:prstGeom prst="rect">
            <a:avLst/>
          </a:prstGeom>
          <a:noFill/>
        </p:spPr>
        <p:txBody>
          <a:bodyPr wrap="square" rtlCol="0">
            <a:spAutoFit/>
          </a:bodyPr>
          <a:lstStyle/>
          <a:p>
            <a:r>
              <a:rPr lang="en-US" altLang="ja-JP" sz="3600" dirty="0">
                <a:latin typeface="HG丸ｺﾞｼｯｸM-PRO" panose="020F0600000000000000" pitchFamily="50" charset="-128"/>
                <a:ea typeface="HG丸ｺﾞｼｯｸM-PRO" panose="020F0600000000000000" pitchFamily="50" charset="-128"/>
              </a:rPr>
              <a:t>【 </a:t>
            </a:r>
            <a:r>
              <a:rPr lang="ja-JP" altLang="en-US" sz="3600" dirty="0">
                <a:latin typeface="HG丸ｺﾞｼｯｸM-PRO" panose="020F0600000000000000" pitchFamily="50" charset="-128"/>
                <a:ea typeface="HG丸ｺﾞｼｯｸM-PRO" panose="020F0600000000000000" pitchFamily="50" charset="-128"/>
              </a:rPr>
              <a:t>将来を考える視野が広がる </a:t>
            </a:r>
            <a:r>
              <a:rPr lang="en-US" altLang="ja-JP" sz="3600" dirty="0">
                <a:latin typeface="HG丸ｺﾞｼｯｸM-PRO" panose="020F0600000000000000" pitchFamily="50" charset="-128"/>
                <a:ea typeface="HG丸ｺﾞｼｯｸM-PRO" panose="020F0600000000000000" pitchFamily="50" charset="-128"/>
              </a:rPr>
              <a:t>】</a:t>
            </a:r>
            <a:endParaRPr kumimoji="1" lang="en-US" altLang="ja-JP" sz="3600" dirty="0">
              <a:latin typeface="HG丸ｺﾞｼｯｸM-PRO" panose="020F0600000000000000" pitchFamily="50" charset="-128"/>
              <a:ea typeface="HG丸ｺﾞｼｯｸM-PRO" panose="020F0600000000000000" pitchFamily="50" charset="-128"/>
            </a:endParaRPr>
          </a:p>
        </p:txBody>
      </p:sp>
      <p:sp>
        <p:nvSpPr>
          <p:cNvPr id="17" name="テキスト ボックス 16"/>
          <p:cNvSpPr txBox="1"/>
          <p:nvPr/>
        </p:nvSpPr>
        <p:spPr>
          <a:xfrm>
            <a:off x="467544" y="4460919"/>
            <a:ext cx="3096344" cy="1200329"/>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知っている</a:t>
            </a:r>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仕事や学問</a:t>
            </a:r>
            <a:endParaRPr lang="en-US" altLang="ja-JP" sz="3600" dirty="0">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FE324492-29F9-4557-B3D3-EFE8A1A7D4BF}"/>
              </a:ext>
            </a:extLst>
          </p:cNvPr>
          <p:cNvSpPr txBox="1"/>
          <p:nvPr/>
        </p:nvSpPr>
        <p:spPr>
          <a:xfrm>
            <a:off x="5364088" y="4183920"/>
            <a:ext cx="3574791" cy="1754326"/>
          </a:xfrm>
          <a:prstGeom prst="rect">
            <a:avLst/>
          </a:prstGeom>
          <a:noFill/>
        </p:spPr>
        <p:txBody>
          <a:bodyPr wrap="square" rtlCol="0">
            <a:spAutoFit/>
          </a:bodyPr>
          <a:lstStyle/>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新しい発見や</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a:p>
            <a:r>
              <a:rPr lang="ja-JP" altLang="en-US" sz="3600" dirty="0">
                <a:solidFill>
                  <a:schemeClr val="accent6">
                    <a:lumMod val="75000"/>
                  </a:schemeClr>
                </a:solidFill>
                <a:latin typeface="HG丸ｺﾞｼｯｸM-PRO" panose="020F0600000000000000" pitchFamily="50" charset="-128"/>
                <a:ea typeface="HG丸ｺﾞｼｯｸM-PRO" panose="020F0600000000000000" pitchFamily="50" charset="-128"/>
              </a:rPr>
              <a:t>詳しく調べるきっかけになる</a:t>
            </a:r>
            <a:endParaRPr lang="en-US" altLang="ja-JP" sz="3600"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60511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1696847" y="3140968"/>
            <a:ext cx="575029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適性診断の注意点</a:t>
            </a:r>
            <a:endParaRPr lang="ja-JP" altLang="en-US" sz="5400" b="1" cap="all" dirty="0">
              <a:ln w="0"/>
              <a:effectLst>
                <a:reflection blurRad="12700" stA="50000" endPos="50000" dist="5000" dir="5400000" sy="-100000" rotWithShape="0"/>
              </a:effectLst>
            </a:endParaRPr>
          </a:p>
        </p:txBody>
      </p:sp>
    </p:spTree>
    <p:extLst>
      <p:ext uri="{BB962C8B-B14F-4D97-AF65-F5344CB8AC3E}">
        <p14:creationId xmlns:p14="http://schemas.microsoft.com/office/powerpoint/2010/main" val="2768424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9424" y="3429000"/>
            <a:ext cx="5184576" cy="3456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良いかっこしない</a:t>
            </a:r>
          </a:p>
        </p:txBody>
      </p:sp>
      <p:sp>
        <p:nvSpPr>
          <p:cNvPr id="5" name="テキスト ボックス 4"/>
          <p:cNvSpPr txBox="1"/>
          <p:nvPr/>
        </p:nvSpPr>
        <p:spPr>
          <a:xfrm>
            <a:off x="179512" y="1052736"/>
            <a:ext cx="8712968" cy="3354765"/>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適性診断の質問には、</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600" b="1" dirty="0">
                <a:solidFill>
                  <a:schemeClr val="accent6">
                    <a:lumMod val="75000"/>
                  </a:schemeClr>
                </a:solidFill>
                <a:latin typeface="HG丸ｺﾞｼｯｸM-PRO" panose="020F0600000000000000" pitchFamily="50" charset="-128"/>
                <a:ea typeface="HG丸ｺﾞｼｯｸM-PRO" panose="020F0600000000000000" pitchFamily="50" charset="-128"/>
              </a:rPr>
              <a:t>　「本当の自分」</a:t>
            </a:r>
            <a:r>
              <a:rPr lang="ja-JP" altLang="en-US" sz="3600" dirty="0">
                <a:latin typeface="HG丸ｺﾞｼｯｸM-PRO" panose="020F0600000000000000" pitchFamily="50" charset="-128"/>
                <a:ea typeface="HG丸ｺﾞｼｯｸM-PRO" panose="020F0600000000000000" pitchFamily="50" charset="-128"/>
              </a:rPr>
              <a:t>で回答をしましょう。</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r>
              <a:rPr lang="ja-JP" altLang="en-US" sz="3600" b="1" dirty="0">
                <a:solidFill>
                  <a:srgbClr val="006600"/>
                </a:solidFill>
                <a:latin typeface="HG丸ｺﾞｼｯｸM-PRO" panose="020F0600000000000000" pitchFamily="50" charset="-128"/>
                <a:ea typeface="HG丸ｺﾞｼｯｸM-PRO" panose="020F0600000000000000" pitchFamily="50" charset="-128"/>
              </a:rPr>
              <a:t>「理想の自分」</a:t>
            </a:r>
            <a:r>
              <a:rPr lang="ja-JP" altLang="en-US" sz="3600" dirty="0">
                <a:latin typeface="HG丸ｺﾞｼｯｸM-PRO" panose="020F0600000000000000" pitchFamily="50" charset="-128"/>
                <a:ea typeface="HG丸ｺﾞｼｯｸM-PRO" panose="020F0600000000000000" pitchFamily="50" charset="-128"/>
              </a:rPr>
              <a:t>を回答したくなる</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かもしれませんが、注意しましょう。</a:t>
            </a:r>
            <a:endParaRPr lang="en-US" altLang="ja-JP" sz="3600" dirty="0">
              <a:latin typeface="HG丸ｺﾞｼｯｸM-PRO" panose="020F0600000000000000" pitchFamily="50" charset="-128"/>
              <a:ea typeface="HG丸ｺﾞｼｯｸM-PRO" panose="020F0600000000000000" pitchFamily="50" charset="-128"/>
            </a:endParaRPr>
          </a:p>
        </p:txBody>
      </p:sp>
      <p:sp>
        <p:nvSpPr>
          <p:cNvPr id="6" name="右矢印 5"/>
          <p:cNvSpPr/>
          <p:nvPr/>
        </p:nvSpPr>
        <p:spPr>
          <a:xfrm rot="5400000">
            <a:off x="3999087" y="4590355"/>
            <a:ext cx="1008112" cy="98965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7" name="テキスト ボックス 6"/>
          <p:cNvSpPr txBox="1"/>
          <p:nvPr/>
        </p:nvSpPr>
        <p:spPr>
          <a:xfrm>
            <a:off x="179512" y="5805264"/>
            <a:ext cx="9144000" cy="830997"/>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今の自分を知ることが大切です。</a:t>
            </a:r>
            <a:endParaRPr lang="en-US" altLang="ja-JP" sz="4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46808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イメージが大切</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75" y="3419475"/>
            <a:ext cx="5153025"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179512" y="1052736"/>
            <a:ext cx="8712968" cy="5216813"/>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適性診断の質問には、</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600" b="1" dirty="0">
                <a:solidFill>
                  <a:srgbClr val="006600"/>
                </a:solidFill>
                <a:latin typeface="HG丸ｺﾞｼｯｸM-PRO" panose="020F0600000000000000" pitchFamily="50" charset="-128"/>
                <a:ea typeface="HG丸ｺﾞｼｯｸM-PRO" panose="020F0600000000000000" pitchFamily="50" charset="-128"/>
              </a:rPr>
              <a:t>「経験をしたことが無い」</a:t>
            </a:r>
            <a:r>
              <a:rPr lang="ja-JP" altLang="en-US" sz="3600" dirty="0">
                <a:latin typeface="HG丸ｺﾞｼｯｸM-PRO" panose="020F0600000000000000" pitchFamily="50" charset="-128"/>
                <a:ea typeface="HG丸ｺﾞｼｯｸM-PRO" panose="020F0600000000000000" pitchFamily="50" charset="-128"/>
              </a:rPr>
              <a:t>と感じる</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質問もあるかもしれません。</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その場合でも、</a:t>
            </a:r>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　</a:t>
            </a:r>
            <a:r>
              <a:rPr lang="ja-JP" altLang="en-US" sz="3600" b="1" dirty="0">
                <a:solidFill>
                  <a:schemeClr val="accent6">
                    <a:lumMod val="75000"/>
                  </a:schemeClr>
                </a:solidFill>
                <a:latin typeface="HGP創英角ｺﾞｼｯｸUB" panose="020B0900000000000000" pitchFamily="50" charset="-128"/>
                <a:ea typeface="HGP創英角ｺﾞｼｯｸUB" panose="020B0900000000000000" pitchFamily="50" charset="-128"/>
              </a:rPr>
              <a:t>「もし自分がその立場なら・・・」</a:t>
            </a:r>
            <a:endParaRPr lang="en-US" altLang="ja-JP" sz="3600" b="1" dirty="0">
              <a:solidFill>
                <a:schemeClr val="accent6">
                  <a:lumMod val="75000"/>
                </a:schemeClr>
              </a:solidFill>
              <a:latin typeface="HGP創英角ｺﾞｼｯｸUB" panose="020B0900000000000000" pitchFamily="50" charset="-128"/>
              <a:ea typeface="HGP創英角ｺﾞｼｯｸUB" panose="020B0900000000000000" pitchFamily="50" charset="-128"/>
            </a:endParaRPr>
          </a:p>
          <a:p>
            <a:endParaRPr lang="en-US" altLang="ja-JP" sz="900" b="1" dirty="0">
              <a:solidFill>
                <a:schemeClr val="accent6">
                  <a:lumMod val="75000"/>
                </a:schemeClr>
              </a:solidFill>
              <a:latin typeface="HGP創英角ｺﾞｼｯｸUB" panose="020B0900000000000000" pitchFamily="50" charset="-128"/>
              <a:ea typeface="HGP創英角ｺﾞｼｯｸUB" panose="020B0900000000000000" pitchFamily="50" charset="-128"/>
            </a:endParaRPr>
          </a:p>
          <a:p>
            <a:r>
              <a:rPr lang="ja-JP" altLang="en-US" sz="3600" b="1" dirty="0">
                <a:solidFill>
                  <a:schemeClr val="accent6">
                    <a:lumMod val="75000"/>
                  </a:schemeClr>
                </a:solidFill>
                <a:latin typeface="HGP創英角ｺﾞｼｯｸUB" panose="020B0900000000000000" pitchFamily="50" charset="-128"/>
                <a:ea typeface="HGP創英角ｺﾞｼｯｸUB" panose="020B0900000000000000" pitchFamily="50" charset="-128"/>
              </a:rPr>
              <a:t>　「そういう場面になったら・・・」</a:t>
            </a:r>
            <a:endParaRPr lang="en-US" altLang="ja-JP" sz="3600" b="1" dirty="0">
              <a:solidFill>
                <a:schemeClr val="accent6">
                  <a:lumMod val="75000"/>
                </a:schemeClr>
              </a:solidFill>
              <a:latin typeface="HGP創英角ｺﾞｼｯｸUB" panose="020B0900000000000000" pitchFamily="50" charset="-128"/>
              <a:ea typeface="HGP創英角ｺﾞｼｯｸUB" panose="020B0900000000000000" pitchFamily="50" charset="-128"/>
            </a:endParaRPr>
          </a:p>
          <a:p>
            <a:endParaRPr lang="en-US" altLang="ja-JP" sz="2400" b="1" dirty="0">
              <a:solidFill>
                <a:schemeClr val="accent6">
                  <a:lumMod val="75000"/>
                </a:schemeClr>
              </a:solidFill>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　　　とイメージをして答えてください。</a:t>
            </a:r>
            <a:endParaRPr lang="en-US" altLang="ja-JP" sz="3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77495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診断結果の特徴</a:t>
            </a:r>
            <a:endParaRPr kumimoji="1" lang="ja-JP" altLang="en-US" sz="2400" b="1" dirty="0">
              <a:latin typeface="HG丸ｺﾞｼｯｸM-PRO" panose="020F0600000000000000" pitchFamily="50" charset="-128"/>
              <a:ea typeface="HG丸ｺﾞｼｯｸM-PRO" panose="020F0600000000000000" pitchFamily="50" charset="-128"/>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75" y="3419475"/>
            <a:ext cx="5153025"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179512" y="1052736"/>
            <a:ext cx="8712968" cy="3293209"/>
          </a:xfrm>
          <a:prstGeom prst="rect">
            <a:avLst/>
          </a:prstGeom>
          <a:no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今回の適性診断の質問の答えには、</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600" b="1" dirty="0">
                <a:solidFill>
                  <a:schemeClr val="accent6">
                    <a:lumMod val="75000"/>
                  </a:schemeClr>
                </a:solidFill>
                <a:latin typeface="HG丸ｺﾞｼｯｸM-PRO" panose="020F0600000000000000" pitchFamily="50" charset="-128"/>
                <a:ea typeface="HG丸ｺﾞｼｯｸM-PRO" panose="020F0600000000000000" pitchFamily="50" charset="-128"/>
              </a:rPr>
              <a:t>　「正解」</a:t>
            </a:r>
            <a:r>
              <a:rPr lang="ja-JP" altLang="en-US" sz="3600" dirty="0">
                <a:latin typeface="HG丸ｺﾞｼｯｸM-PRO" panose="020F0600000000000000" pitchFamily="50" charset="-128"/>
                <a:ea typeface="HG丸ｺﾞｼｯｸM-PRO" panose="020F0600000000000000" pitchFamily="50" charset="-128"/>
              </a:rPr>
              <a:t>も</a:t>
            </a:r>
            <a:r>
              <a:rPr lang="ja-JP" altLang="en-US" sz="3600" b="1" dirty="0">
                <a:solidFill>
                  <a:srgbClr val="006600"/>
                </a:solidFill>
                <a:latin typeface="HG丸ｺﾞｼｯｸM-PRO" panose="020F0600000000000000" pitchFamily="50" charset="-128"/>
                <a:ea typeface="HG丸ｺﾞｼｯｸM-PRO" panose="020F0600000000000000" pitchFamily="50" charset="-128"/>
              </a:rPr>
              <a:t>「間違い」</a:t>
            </a:r>
            <a:r>
              <a:rPr lang="ja-JP" altLang="en-US" sz="3600" dirty="0">
                <a:latin typeface="HG丸ｺﾞｼｯｸM-PRO" panose="020F0600000000000000" pitchFamily="50" charset="-128"/>
                <a:ea typeface="HG丸ｺﾞｼｯｸM-PRO" panose="020F0600000000000000" pitchFamily="50" charset="-128"/>
              </a:rPr>
              <a:t>もありません。</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3600" dirty="0">
              <a:latin typeface="HG丸ｺﾞｼｯｸM-PRO" panose="020F0600000000000000" pitchFamily="50" charset="-128"/>
              <a:ea typeface="HG丸ｺﾞｼｯｸM-PRO" panose="020F0600000000000000" pitchFamily="50" charset="-128"/>
            </a:endParaRPr>
          </a:p>
          <a:p>
            <a:r>
              <a:rPr lang="ja-JP" altLang="en-US" sz="3600" dirty="0">
                <a:latin typeface="HG丸ｺﾞｼｯｸM-PRO" panose="020F0600000000000000" pitchFamily="50" charset="-128"/>
                <a:ea typeface="HG丸ｺﾞｼｯｸM-PRO" panose="020F0600000000000000" pitchFamily="50" charset="-128"/>
              </a:rPr>
              <a:t>あなたが、質問を読んで感じたことが</a:t>
            </a:r>
            <a:endParaRPr lang="en-US" altLang="ja-JP" sz="36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600" b="1" dirty="0">
                <a:solidFill>
                  <a:schemeClr val="accent6">
                    <a:lumMod val="75000"/>
                  </a:schemeClr>
                </a:solidFill>
                <a:latin typeface="HG丸ｺﾞｼｯｸM-PRO" panose="020F0600000000000000" pitchFamily="50" charset="-128"/>
                <a:ea typeface="HG丸ｺﾞｼｯｸM-PRO" panose="020F0600000000000000" pitchFamily="50" charset="-128"/>
              </a:rPr>
              <a:t>「正解」</a:t>
            </a:r>
            <a:r>
              <a:rPr lang="ja-JP" altLang="en-US" sz="3600" dirty="0">
                <a:latin typeface="HG丸ｺﾞｼｯｸM-PRO" panose="020F0600000000000000" pitchFamily="50" charset="-128"/>
                <a:ea typeface="HG丸ｺﾞｼｯｸM-PRO" panose="020F0600000000000000" pitchFamily="50" charset="-128"/>
              </a:rPr>
              <a:t>になります。</a:t>
            </a:r>
            <a:endParaRPr lang="en-US" altLang="ja-JP" sz="3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85810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6CBDAAB1-1865-40DF-9B16-51FD25C26F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505" y="84231"/>
            <a:ext cx="4779522" cy="6689537"/>
          </a:xfrm>
          <a:prstGeom prst="rect">
            <a:avLst/>
          </a:prstGeom>
          <a:ln>
            <a:solidFill>
              <a:schemeClr val="tx1"/>
            </a:solidFill>
          </a:ln>
        </p:spPr>
      </p:pic>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記 入 の 注 意 点</a:t>
            </a:r>
          </a:p>
        </p:txBody>
      </p:sp>
      <p:sp>
        <p:nvSpPr>
          <p:cNvPr id="6" name="テキスト ボックス 5"/>
          <p:cNvSpPr txBox="1"/>
          <p:nvPr/>
        </p:nvSpPr>
        <p:spPr>
          <a:xfrm>
            <a:off x="0" y="873011"/>
            <a:ext cx="4788024" cy="646331"/>
          </a:xfrm>
          <a:prstGeom prst="rect">
            <a:avLst/>
          </a:prstGeom>
          <a:noFill/>
        </p:spPr>
        <p:txBody>
          <a:bodyPr wrap="square" rtlCol="0">
            <a:spAutoFit/>
          </a:bodyPr>
          <a:lstStyle/>
          <a:p>
            <a:r>
              <a:rPr lang="en-US" altLang="ja-JP" sz="3600" dirty="0">
                <a:latin typeface="HG丸ｺﾞｼｯｸM-PRO" panose="020F0600000000000000" pitchFamily="50" charset="-128"/>
                <a:ea typeface="HG丸ｺﾞｼｯｸM-PRO" panose="020F0600000000000000" pitchFamily="50" charset="-128"/>
              </a:rPr>
              <a:t>【 </a:t>
            </a:r>
            <a:r>
              <a:rPr lang="ja-JP" altLang="en-US" sz="3600" dirty="0">
                <a:latin typeface="HG丸ｺﾞｼｯｸM-PRO" panose="020F0600000000000000" pitchFamily="50" charset="-128"/>
                <a:ea typeface="HG丸ｺﾞｼｯｸM-PRO" panose="020F0600000000000000" pitchFamily="50" charset="-128"/>
              </a:rPr>
              <a:t>記入を忘れない</a:t>
            </a:r>
            <a:r>
              <a:rPr lang="en-US" altLang="ja-JP" sz="3600" dirty="0">
                <a:latin typeface="HG丸ｺﾞｼｯｸM-PRO" panose="020F0600000000000000" pitchFamily="50" charset="-128"/>
                <a:ea typeface="HG丸ｺﾞｼｯｸM-PRO" panose="020F0600000000000000" pitchFamily="50" charset="-128"/>
              </a:rPr>
              <a:t>】</a:t>
            </a:r>
            <a:endParaRPr kumimoji="1" lang="en-US" altLang="ja-JP" sz="3600" dirty="0">
              <a:latin typeface="HG丸ｺﾞｼｯｸM-PRO" panose="020F0600000000000000" pitchFamily="50" charset="-128"/>
              <a:ea typeface="HG丸ｺﾞｼｯｸM-PRO" panose="020F0600000000000000" pitchFamily="50" charset="-128"/>
            </a:endParaRPr>
          </a:p>
        </p:txBody>
      </p:sp>
      <p:sp>
        <p:nvSpPr>
          <p:cNvPr id="5" name="正方形/長方形 4"/>
          <p:cNvSpPr/>
          <p:nvPr/>
        </p:nvSpPr>
        <p:spPr>
          <a:xfrm>
            <a:off x="5177616" y="116633"/>
            <a:ext cx="1842655" cy="648072"/>
          </a:xfrm>
          <a:prstGeom prst="rect">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a:cxnSpLocks/>
            <a:stCxn id="5" idx="1"/>
          </p:cNvCxnSpPr>
          <p:nvPr/>
        </p:nvCxnSpPr>
        <p:spPr>
          <a:xfrm flipH="1">
            <a:off x="3504435" y="440669"/>
            <a:ext cx="1673181" cy="432342"/>
          </a:xfrm>
          <a:prstGeom prst="line">
            <a:avLst/>
          </a:prstGeom>
          <a:ln w="31750">
            <a:solidFill>
              <a:srgbClr val="006600"/>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242003" y="1561598"/>
            <a:ext cx="3262432" cy="1200329"/>
          </a:xfrm>
          <a:prstGeom prst="rect">
            <a:avLst/>
          </a:prstGeom>
        </p:spPr>
        <p:txBody>
          <a:bodyPr wrap="none">
            <a:spAutoFit/>
          </a:bodyPr>
          <a:lstStyle/>
          <a:p>
            <a:r>
              <a:rPr lang="ja-JP" altLang="en-US" sz="2400" dirty="0">
                <a:latin typeface="HG丸ｺﾞｼｯｸM-PRO" panose="020F0600000000000000" pitchFamily="50" charset="-128"/>
                <a:ea typeface="HG丸ｺﾞｼｯｸM-PRO" panose="020F0600000000000000" pitchFamily="50" charset="-128"/>
              </a:rPr>
              <a:t>■学校名</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■学年、クラス、番号</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■氏名</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2" name="正方形/長方形 11"/>
          <p:cNvSpPr/>
          <p:nvPr/>
        </p:nvSpPr>
        <p:spPr>
          <a:xfrm>
            <a:off x="235297" y="2761927"/>
            <a:ext cx="3954929" cy="369332"/>
          </a:xfrm>
          <a:prstGeom prst="rect">
            <a:avLst/>
          </a:prstGeom>
        </p:spPr>
        <p:txBody>
          <a:bodyPr wrap="none">
            <a:spAutoFit/>
          </a:bodyPr>
          <a:lstStyle/>
          <a:p>
            <a:r>
              <a:rPr lang="en-US" altLang="ja-JP" b="1" u="sng" dirty="0">
                <a:solidFill>
                  <a:schemeClr val="accent6">
                    <a:lumMod val="75000"/>
                  </a:schemeClr>
                </a:solidFill>
                <a:latin typeface="HG丸ｺﾞｼｯｸM-PRO" panose="020F0600000000000000" pitchFamily="50" charset="-128"/>
                <a:ea typeface="HG丸ｺﾞｼｯｸM-PRO" panose="020F0600000000000000" pitchFamily="50" charset="-128"/>
              </a:rPr>
              <a:t>※ </a:t>
            </a:r>
            <a:r>
              <a:rPr lang="ja-JP" altLang="en-US" b="1" u="sng" dirty="0">
                <a:solidFill>
                  <a:schemeClr val="accent6">
                    <a:lumMod val="75000"/>
                  </a:schemeClr>
                </a:solidFill>
                <a:latin typeface="HG丸ｺﾞｼｯｸM-PRO" panose="020F0600000000000000" pitchFamily="50" charset="-128"/>
                <a:ea typeface="HG丸ｺﾞｼｯｸM-PRO" panose="020F0600000000000000" pitchFamily="50" charset="-128"/>
              </a:rPr>
              <a:t>読みやすい字で書いてください。</a:t>
            </a:r>
            <a:endParaRPr lang="en-US" altLang="ja-JP" b="1" u="sng"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
        <p:nvSpPr>
          <p:cNvPr id="15" name="正方形/長方形 14"/>
          <p:cNvSpPr/>
          <p:nvPr/>
        </p:nvSpPr>
        <p:spPr>
          <a:xfrm>
            <a:off x="-5284" y="3284984"/>
            <a:ext cx="3416320" cy="523220"/>
          </a:xfrm>
          <a:prstGeom prst="rect">
            <a:avLst/>
          </a:prstGeom>
        </p:spPr>
        <p:txBody>
          <a:bodyPr wrap="none">
            <a:spAutoFit/>
          </a:bodyPr>
          <a:lstStyle/>
          <a:p>
            <a:r>
              <a:rPr lang="en-US" altLang="ja-JP" sz="2800" dirty="0">
                <a:solidFill>
                  <a:srgbClr val="006600"/>
                </a:solidFill>
                <a:latin typeface="HG丸ｺﾞｼｯｸM-PRO" panose="020F0600000000000000" pitchFamily="50" charset="-128"/>
                <a:ea typeface="HG丸ｺﾞｼｯｸM-PRO" panose="020F0600000000000000" pitchFamily="50" charset="-128"/>
              </a:rPr>
              <a:t>【</a:t>
            </a:r>
            <a:r>
              <a:rPr lang="ja-JP" altLang="en-US" sz="2800" dirty="0">
                <a:solidFill>
                  <a:srgbClr val="006600"/>
                </a:solidFill>
                <a:latin typeface="HG丸ｺﾞｼｯｸM-PRO" panose="020F0600000000000000" pitchFamily="50" charset="-128"/>
                <a:ea typeface="HG丸ｺﾞｼｯｸM-PRO" panose="020F0600000000000000" pitchFamily="50" charset="-128"/>
              </a:rPr>
              <a:t>記入がない場合</a:t>
            </a:r>
            <a:r>
              <a:rPr lang="en-US" altLang="ja-JP" sz="2800" dirty="0">
                <a:solidFill>
                  <a:srgbClr val="006600"/>
                </a:solidFill>
                <a:latin typeface="HG丸ｺﾞｼｯｸM-PRO" panose="020F0600000000000000" pitchFamily="50" charset="-128"/>
                <a:ea typeface="HG丸ｺﾞｼｯｸM-PRO" panose="020F0600000000000000" pitchFamily="50" charset="-128"/>
              </a:rPr>
              <a:t>】</a:t>
            </a:r>
          </a:p>
        </p:txBody>
      </p:sp>
      <p:sp>
        <p:nvSpPr>
          <p:cNvPr id="14" name="正方形/長方形 13"/>
          <p:cNvSpPr/>
          <p:nvPr/>
        </p:nvSpPr>
        <p:spPr>
          <a:xfrm>
            <a:off x="145530" y="3933056"/>
            <a:ext cx="4134465" cy="2677656"/>
          </a:xfrm>
          <a:prstGeom prst="rect">
            <a:avLst/>
          </a:prstGeom>
        </p:spPr>
        <p:txBody>
          <a:bodyPr wrap="none">
            <a:spAutoFit/>
          </a:bodyPr>
          <a:lstStyle/>
          <a:p>
            <a:r>
              <a:rPr lang="ja-JP" altLang="en-US" sz="2800" dirty="0">
                <a:latin typeface="HG丸ｺﾞｼｯｸM-PRO" panose="020F0600000000000000" pitchFamily="50" charset="-128"/>
                <a:ea typeface="HG丸ｺﾞｼｯｸM-PRO" panose="020F0600000000000000" pitchFamily="50" charset="-128"/>
              </a:rPr>
              <a:t>記入が無いと誰のものか</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わからなくなります。</a:t>
            </a:r>
            <a:endParaRPr lang="en-US" altLang="ja-JP" sz="2800" dirty="0">
              <a:latin typeface="HG丸ｺﾞｼｯｸM-PRO" panose="020F0600000000000000" pitchFamily="50" charset="-128"/>
              <a:ea typeface="HG丸ｺﾞｼｯｸM-PRO" panose="020F0600000000000000" pitchFamily="50" charset="-128"/>
            </a:endParaRPr>
          </a:p>
          <a:p>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診断結果を返却する時に</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大切なので、必ず記入を</a:t>
            </a:r>
            <a:endParaRPr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しましょう。</a:t>
            </a:r>
            <a:endParaRPr lang="en-US" altLang="ja-JP" sz="2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858724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1641" y="-27384"/>
            <a:ext cx="10392153" cy="6934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60" y="499517"/>
            <a:ext cx="4319587"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3948" y="1556792"/>
            <a:ext cx="20701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テキスト ボックス 5"/>
          <p:cNvSpPr txBox="1"/>
          <p:nvPr/>
        </p:nvSpPr>
        <p:spPr>
          <a:xfrm>
            <a:off x="363363" y="161625"/>
            <a:ext cx="1345240"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適 性 診 断</a:t>
            </a:r>
          </a:p>
        </p:txBody>
      </p:sp>
      <p:sp>
        <p:nvSpPr>
          <p:cNvPr id="10" name="テキスト ボックス 9"/>
          <p:cNvSpPr txBox="1"/>
          <p:nvPr/>
        </p:nvSpPr>
        <p:spPr>
          <a:xfrm>
            <a:off x="323528" y="2420888"/>
            <a:ext cx="3600400" cy="646331"/>
          </a:xfrm>
          <a:prstGeom prst="rect">
            <a:avLst/>
          </a:prstGeom>
          <a:solidFill>
            <a:schemeClr val="bg1"/>
          </a:solidFill>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① </a:t>
            </a:r>
            <a:r>
              <a:rPr kumimoji="1" lang="ja-JP" altLang="en-US" sz="3600" dirty="0">
                <a:latin typeface="HG丸ｺﾞｼｯｸM-PRO" panose="020F0600000000000000" pitchFamily="50" charset="-128"/>
                <a:ea typeface="HG丸ｺﾞｼｯｸM-PRO" panose="020F0600000000000000" pitchFamily="50" charset="-128"/>
              </a:rPr>
              <a:t>性 格 診 断</a:t>
            </a:r>
          </a:p>
        </p:txBody>
      </p:sp>
      <p:sp>
        <p:nvSpPr>
          <p:cNvPr id="11" name="テキスト ボックス 10"/>
          <p:cNvSpPr txBox="1"/>
          <p:nvPr/>
        </p:nvSpPr>
        <p:spPr>
          <a:xfrm>
            <a:off x="326772" y="3717032"/>
            <a:ext cx="4605268" cy="646331"/>
          </a:xfrm>
          <a:prstGeom prst="rect">
            <a:avLst/>
          </a:prstGeom>
          <a:solidFill>
            <a:schemeClr val="bg1"/>
          </a:solidFill>
        </p:spPr>
        <p:txBody>
          <a:bodyPr wrap="square" rtlCol="0">
            <a:spAutoFit/>
          </a:bodyPr>
          <a:lstStyle/>
          <a:p>
            <a:r>
              <a:rPr kumimoji="1" lang="ja-JP" altLang="en-US" sz="3600" dirty="0">
                <a:latin typeface="HG丸ｺﾞｼｯｸM-PRO" panose="020F0600000000000000" pitchFamily="50" charset="-128"/>
                <a:ea typeface="HG丸ｺﾞｼｯｸM-PRO" panose="020F0600000000000000" pitchFamily="50" charset="-128"/>
              </a:rPr>
              <a:t>② 行動診断</a:t>
            </a:r>
          </a:p>
        </p:txBody>
      </p:sp>
      <p:sp>
        <p:nvSpPr>
          <p:cNvPr id="12" name="テキスト ボックス 11"/>
          <p:cNvSpPr txBox="1"/>
          <p:nvPr/>
        </p:nvSpPr>
        <p:spPr>
          <a:xfrm>
            <a:off x="323529" y="5085184"/>
            <a:ext cx="4608512" cy="646331"/>
          </a:xfrm>
          <a:prstGeom prst="rect">
            <a:avLst/>
          </a:prstGeom>
          <a:solidFill>
            <a:schemeClr val="bg1"/>
          </a:solidFill>
        </p:spPr>
        <p:txBody>
          <a:bodyPr wrap="square" rtlCol="0">
            <a:spAutoFit/>
          </a:bodyPr>
          <a:lstStyle/>
          <a:p>
            <a:r>
              <a:rPr kumimoji="1" lang="ja-JP" altLang="en-US" sz="3600" dirty="0">
                <a:latin typeface="HG丸ｺﾞｼｯｸM-PRO" panose="020F0600000000000000" pitchFamily="50" charset="-128"/>
                <a:ea typeface="HG丸ｺﾞｼｯｸM-PRO" panose="020F0600000000000000" pitchFamily="50" charset="-128"/>
              </a:rPr>
              <a:t>③ 適職・適学診断</a:t>
            </a:r>
          </a:p>
        </p:txBody>
      </p:sp>
      <p:pic>
        <p:nvPicPr>
          <p:cNvPr id="13" name="図 12">
            <a:extLst>
              <a:ext uri="{FF2B5EF4-FFF2-40B4-BE49-F238E27FC236}">
                <a16:creationId xmlns:a16="http://schemas.microsoft.com/office/drawing/2014/main" id="{06601A55-446C-425D-917B-1AED1F951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739257">
            <a:off x="5326467" y="1991109"/>
            <a:ext cx="2731036" cy="3864761"/>
          </a:xfrm>
          <a:prstGeom prst="rect">
            <a:avLst/>
          </a:prstGeom>
          <a:ln w="3175">
            <a:solidFill>
              <a:schemeClr val="tx1"/>
            </a:solidFill>
          </a:ln>
        </p:spPr>
      </p:pic>
      <p:pic>
        <p:nvPicPr>
          <p:cNvPr id="14" name="図 13">
            <a:extLst>
              <a:ext uri="{FF2B5EF4-FFF2-40B4-BE49-F238E27FC236}">
                <a16:creationId xmlns:a16="http://schemas.microsoft.com/office/drawing/2014/main" id="{78F14D94-0064-4310-A6E6-05E0C6A5ED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58760">
            <a:off x="6083145" y="2167926"/>
            <a:ext cx="2731036" cy="3864761"/>
          </a:xfrm>
          <a:prstGeom prst="rect">
            <a:avLst/>
          </a:prstGeom>
          <a:ln w="3175">
            <a:solidFill>
              <a:schemeClr val="tx1"/>
            </a:solidFill>
          </a:ln>
        </p:spPr>
      </p:pic>
    </p:spTree>
    <p:extLst>
      <p:ext uri="{BB962C8B-B14F-4D97-AF65-F5344CB8AC3E}">
        <p14:creationId xmlns:p14="http://schemas.microsoft.com/office/powerpoint/2010/main" val="396158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記 入 の 注 意 点</a:t>
            </a:r>
          </a:p>
        </p:txBody>
      </p:sp>
      <p:sp>
        <p:nvSpPr>
          <p:cNvPr id="6" name="テキスト ボックス 5"/>
          <p:cNvSpPr txBox="1"/>
          <p:nvPr/>
        </p:nvSpPr>
        <p:spPr>
          <a:xfrm>
            <a:off x="-1" y="873011"/>
            <a:ext cx="4279995" cy="646331"/>
          </a:xfrm>
          <a:prstGeom prst="rect">
            <a:avLst/>
          </a:prstGeom>
          <a:noFill/>
        </p:spPr>
        <p:txBody>
          <a:bodyPr wrap="square" rtlCol="0">
            <a:spAutoFit/>
          </a:bodyPr>
          <a:lstStyle/>
          <a:p>
            <a:r>
              <a:rPr lang="en-US" altLang="ja-JP" sz="3600" dirty="0">
                <a:latin typeface="HG丸ｺﾞｼｯｸM-PRO" panose="020F0600000000000000" pitchFamily="50" charset="-128"/>
                <a:ea typeface="HG丸ｺﾞｼｯｸM-PRO" panose="020F0600000000000000" pitchFamily="50" charset="-128"/>
              </a:rPr>
              <a:t>【 </a:t>
            </a:r>
            <a:r>
              <a:rPr lang="ja-JP" altLang="en-US" sz="3600" dirty="0">
                <a:latin typeface="HG丸ｺﾞｼｯｸM-PRO" panose="020F0600000000000000" pitchFamily="50" charset="-128"/>
                <a:ea typeface="HG丸ｺﾞｼｯｸM-PRO" panose="020F0600000000000000" pitchFamily="50" charset="-128"/>
              </a:rPr>
              <a:t>チェック方法 </a:t>
            </a:r>
            <a:r>
              <a:rPr lang="en-US" altLang="ja-JP" sz="3600" dirty="0">
                <a:latin typeface="HG丸ｺﾞｼｯｸM-PRO" panose="020F0600000000000000" pitchFamily="50" charset="-128"/>
                <a:ea typeface="HG丸ｺﾞｼｯｸM-PRO" panose="020F0600000000000000" pitchFamily="50" charset="-128"/>
              </a:rPr>
              <a:t>】</a:t>
            </a:r>
            <a:endParaRPr kumimoji="1" lang="en-US" altLang="ja-JP" sz="36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251196" y="1700808"/>
            <a:ext cx="3877985" cy="830997"/>
          </a:xfrm>
          <a:prstGeom prst="rect">
            <a:avLst/>
          </a:prstGeom>
        </p:spPr>
        <p:txBody>
          <a:bodyPr wrap="none">
            <a:spAutoFit/>
          </a:bodyPr>
          <a:lstStyle/>
          <a:p>
            <a:r>
              <a:rPr lang="ja-JP" altLang="en-US" sz="2400" dirty="0">
                <a:latin typeface="HG丸ｺﾞｼｯｸM-PRO" panose="020F0600000000000000" pitchFamily="50" charset="-128"/>
                <a:ea typeface="HG丸ｺﾞｼｯｸM-PRO" panose="020F0600000000000000" pitchFamily="50" charset="-128"/>
              </a:rPr>
              <a:t>■チェックはわかりやすく</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■どれかには必ずチェック</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2" name="正方形/長方形 11"/>
          <p:cNvSpPr/>
          <p:nvPr/>
        </p:nvSpPr>
        <p:spPr>
          <a:xfrm>
            <a:off x="235297" y="2564904"/>
            <a:ext cx="3515706" cy="369332"/>
          </a:xfrm>
          <a:prstGeom prst="rect">
            <a:avLst/>
          </a:prstGeom>
        </p:spPr>
        <p:txBody>
          <a:bodyPr wrap="none">
            <a:spAutoFit/>
          </a:bodyPr>
          <a:lstStyle/>
          <a:p>
            <a:r>
              <a:rPr lang="en-US" altLang="ja-JP" b="1" u="sng" dirty="0">
                <a:solidFill>
                  <a:schemeClr val="accent6">
                    <a:lumMod val="75000"/>
                  </a:schemeClr>
                </a:solidFill>
                <a:latin typeface="HG丸ｺﾞｼｯｸM-PRO" panose="020F0600000000000000" pitchFamily="50" charset="-128"/>
                <a:ea typeface="HG丸ｺﾞｼｯｸM-PRO" panose="020F0600000000000000" pitchFamily="50" charset="-128"/>
              </a:rPr>
              <a:t>※ </a:t>
            </a:r>
            <a:r>
              <a:rPr lang="ja-JP" altLang="en-US" b="1" u="sng" dirty="0">
                <a:solidFill>
                  <a:schemeClr val="accent6">
                    <a:lumMod val="75000"/>
                  </a:schemeClr>
                </a:solidFill>
                <a:latin typeface="HG丸ｺﾞｼｯｸM-PRO" panose="020F0600000000000000" pitchFamily="50" charset="-128"/>
                <a:ea typeface="HG丸ｺﾞｼｯｸM-PRO" panose="020F0600000000000000" pitchFamily="50" charset="-128"/>
              </a:rPr>
              <a:t>濃く書くようにしましょう。</a:t>
            </a:r>
            <a:endParaRPr lang="en-US" altLang="ja-JP" b="1" u="sng"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
        <p:nvSpPr>
          <p:cNvPr id="13" name="正方形/長方形 12"/>
          <p:cNvSpPr/>
          <p:nvPr/>
        </p:nvSpPr>
        <p:spPr>
          <a:xfrm>
            <a:off x="1662942" y="4429561"/>
            <a:ext cx="954107" cy="1015663"/>
          </a:xfrm>
          <a:prstGeom prst="rect">
            <a:avLst/>
          </a:prstGeom>
        </p:spPr>
        <p:txBody>
          <a:bodyPr wrap="none">
            <a:spAutoFit/>
          </a:bodyPr>
          <a:lstStyle/>
          <a:p>
            <a:r>
              <a:rPr lang="ja-JP" altLang="en-US" sz="6000" dirty="0">
                <a:latin typeface="HG丸ｺﾞｼｯｸM-PRO" panose="020F0600000000000000" pitchFamily="50" charset="-128"/>
                <a:ea typeface="HG丸ｺﾞｼｯｸM-PRO" panose="020F0600000000000000" pitchFamily="50" charset="-128"/>
              </a:rPr>
              <a:t>⇒</a:t>
            </a:r>
            <a:endParaRPr lang="en-US" altLang="ja-JP" sz="5400" dirty="0">
              <a:latin typeface="HG丸ｺﾞｼｯｸM-PRO" panose="020F0600000000000000" pitchFamily="50" charset="-128"/>
              <a:ea typeface="HG丸ｺﾞｼｯｸM-PRO" panose="020F0600000000000000" pitchFamily="50" charset="-128"/>
            </a:endParaRPr>
          </a:p>
        </p:txBody>
      </p:sp>
      <p:sp>
        <p:nvSpPr>
          <p:cNvPr id="15" name="正方形/長方形 14"/>
          <p:cNvSpPr/>
          <p:nvPr/>
        </p:nvSpPr>
        <p:spPr>
          <a:xfrm>
            <a:off x="-5284" y="3284984"/>
            <a:ext cx="3057247" cy="523220"/>
          </a:xfrm>
          <a:prstGeom prst="rect">
            <a:avLst/>
          </a:prstGeom>
        </p:spPr>
        <p:txBody>
          <a:bodyPr wrap="none">
            <a:spAutoFit/>
          </a:bodyPr>
          <a:lstStyle/>
          <a:p>
            <a:r>
              <a:rPr lang="en-US" altLang="ja-JP" sz="2800" dirty="0">
                <a:solidFill>
                  <a:srgbClr val="006600"/>
                </a:solidFill>
                <a:latin typeface="HG丸ｺﾞｼｯｸM-PRO" panose="020F0600000000000000" pitchFamily="50" charset="-128"/>
                <a:ea typeface="HG丸ｺﾞｼｯｸM-PRO" panose="020F0600000000000000" pitchFamily="50" charset="-128"/>
              </a:rPr>
              <a:t>【</a:t>
            </a:r>
            <a:r>
              <a:rPr lang="ja-JP" altLang="en-US" sz="2800" dirty="0">
                <a:solidFill>
                  <a:srgbClr val="006600"/>
                </a:solidFill>
                <a:latin typeface="HG丸ｺﾞｼｯｸM-PRO" panose="020F0600000000000000" pitchFamily="50" charset="-128"/>
                <a:ea typeface="HG丸ｺﾞｼｯｸM-PRO" panose="020F0600000000000000" pitchFamily="50" charset="-128"/>
              </a:rPr>
              <a:t>チェックの例</a:t>
            </a:r>
            <a:r>
              <a:rPr lang="en-US" altLang="ja-JP" sz="2800" dirty="0">
                <a:solidFill>
                  <a:srgbClr val="006600"/>
                </a:solidFill>
                <a:latin typeface="HG丸ｺﾞｼｯｸM-PRO" panose="020F0600000000000000" pitchFamily="50" charset="-128"/>
                <a:ea typeface="HG丸ｺﾞｼｯｸM-PRO" panose="020F0600000000000000" pitchFamily="50" charset="-128"/>
              </a:rPr>
              <a:t>】</a:t>
            </a:r>
          </a:p>
        </p:txBody>
      </p:sp>
      <p:sp>
        <p:nvSpPr>
          <p:cNvPr id="7" name="円/楕円 6"/>
          <p:cNvSpPr/>
          <p:nvPr/>
        </p:nvSpPr>
        <p:spPr>
          <a:xfrm>
            <a:off x="611560" y="4317488"/>
            <a:ext cx="648072" cy="10801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3059832" y="4317488"/>
            <a:ext cx="648072" cy="10801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388505" y="5877272"/>
            <a:ext cx="3865161" cy="461665"/>
          </a:xfrm>
          <a:prstGeom prst="rect">
            <a:avLst/>
          </a:prstGeom>
          <a:noFill/>
        </p:spPr>
        <p:txBody>
          <a:bodyPr wrap="none" rtlCol="0">
            <a:spAutoFit/>
          </a:bodyPr>
          <a:lstStyle/>
          <a:p>
            <a:r>
              <a:rPr lang="ja-JP" altLang="en-US" sz="2400" dirty="0"/>
              <a:t>きれいに塗りつぶしましょう。</a:t>
            </a:r>
            <a:endParaRPr kumimoji="1" lang="ja-JP" altLang="en-US" sz="2400" dirty="0"/>
          </a:p>
        </p:txBody>
      </p:sp>
      <p:pic>
        <p:nvPicPr>
          <p:cNvPr id="9" name="図 8">
            <a:extLst>
              <a:ext uri="{FF2B5EF4-FFF2-40B4-BE49-F238E27FC236}">
                <a16:creationId xmlns:a16="http://schemas.microsoft.com/office/drawing/2014/main" id="{B9C71024-47C2-4721-A8FD-E41AA63329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505" y="84231"/>
            <a:ext cx="4779522" cy="6689537"/>
          </a:xfrm>
          <a:prstGeom prst="rect">
            <a:avLst/>
          </a:prstGeom>
          <a:ln>
            <a:solidFill>
              <a:schemeClr val="tx1"/>
            </a:solidFill>
          </a:ln>
        </p:spPr>
      </p:pic>
      <p:sp>
        <p:nvSpPr>
          <p:cNvPr id="5" name="正方形/長方形 4"/>
          <p:cNvSpPr/>
          <p:nvPr/>
        </p:nvSpPr>
        <p:spPr>
          <a:xfrm>
            <a:off x="7481057" y="764704"/>
            <a:ext cx="1416503" cy="5904656"/>
          </a:xfrm>
          <a:prstGeom prst="rect">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78308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4880" y="764704"/>
            <a:ext cx="9168880" cy="6093295"/>
          </a:xfrm>
          <a:prstGeom prst="rect">
            <a:avLst/>
          </a:prstGeom>
          <a:blipFill dpi="0" rotWithShape="1">
            <a:blip r:embed="rId3">
              <a:alphaModFix amt="4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p:cNvSpPr txBox="1"/>
          <p:nvPr/>
        </p:nvSpPr>
        <p:spPr>
          <a:xfrm>
            <a:off x="237733" y="764704"/>
            <a:ext cx="2800767" cy="646331"/>
          </a:xfrm>
          <a:prstGeom prst="rect">
            <a:avLst/>
          </a:prstGeom>
          <a:noFill/>
        </p:spPr>
        <p:txBody>
          <a:bodyPr wrap="none" rtlCol="0">
            <a:spAutoFit/>
          </a:bodyPr>
          <a:lstStyle/>
          <a:p>
            <a:r>
              <a:rPr kumimoji="1" lang="en-US" altLang="ja-JP" sz="3600" dirty="0">
                <a:latin typeface="HG丸ｺﾞｼｯｸM-PRO" panose="020F0600000000000000" pitchFamily="50" charset="-128"/>
                <a:ea typeface="HG丸ｺﾞｼｯｸM-PRO" panose="020F0600000000000000" pitchFamily="50" charset="-128"/>
              </a:rPr>
              <a:t>【 </a:t>
            </a:r>
            <a:r>
              <a:rPr lang="ja-JP" altLang="en-US" sz="3600" dirty="0">
                <a:latin typeface="HG丸ｺﾞｼｯｸM-PRO" panose="020F0600000000000000" pitchFamily="50" charset="-128"/>
                <a:ea typeface="HG丸ｺﾞｼｯｸM-PRO" panose="020F0600000000000000" pitchFamily="50" charset="-128"/>
              </a:rPr>
              <a:t>注　意 </a:t>
            </a:r>
            <a:r>
              <a:rPr kumimoji="1" lang="en-US" altLang="ja-JP" sz="3600" dirty="0">
                <a:latin typeface="HG丸ｺﾞｼｯｸM-PRO" panose="020F0600000000000000" pitchFamily="50" charset="-128"/>
                <a:ea typeface="HG丸ｺﾞｼｯｸM-PRO" panose="020F0600000000000000" pitchFamily="50" charset="-128"/>
              </a:rPr>
              <a:t>】</a:t>
            </a:r>
            <a:endParaRPr kumimoji="1" lang="ja-JP" altLang="en-US" sz="3600" dirty="0">
              <a:latin typeface="HG丸ｺﾞｼｯｸM-PRO" panose="020F0600000000000000" pitchFamily="50" charset="-128"/>
              <a:ea typeface="HG丸ｺﾞｼｯｸM-PRO" panose="020F0600000000000000" pitchFamily="50" charset="-128"/>
            </a:endParaRPr>
          </a:p>
        </p:txBody>
      </p:sp>
      <p:sp>
        <p:nvSpPr>
          <p:cNvPr id="5" name="正方形/長方形 4"/>
          <p:cNvSpPr/>
          <p:nvPr/>
        </p:nvSpPr>
        <p:spPr>
          <a:xfrm>
            <a:off x="323528" y="1772816"/>
            <a:ext cx="8037986" cy="2708434"/>
          </a:xfrm>
          <a:prstGeom prst="rect">
            <a:avLst/>
          </a:prstGeom>
        </p:spPr>
        <p:txBody>
          <a:bodyPr wrap="square">
            <a:spAutoFit/>
          </a:bodyPr>
          <a:lstStyle/>
          <a:p>
            <a:r>
              <a:rPr lang="ja-JP" altLang="en-US" sz="3200" dirty="0">
                <a:latin typeface="HG丸ｺﾞｼｯｸM-PRO" panose="020F0600000000000000" pitchFamily="50" charset="-128"/>
                <a:ea typeface="HG丸ｺﾞｼｯｸM-PRO" panose="020F0600000000000000" pitchFamily="50" charset="-128"/>
              </a:rPr>
              <a:t>・学年、クラス、番号氏名は丁寧に書く。</a:t>
            </a:r>
            <a:endParaRPr lang="en-US" altLang="ja-JP" sz="32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・質問は必ずどちらか１つにチェックする。</a:t>
            </a:r>
            <a:endParaRPr lang="en-US" altLang="ja-JP" sz="32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・５５問すべて答える。</a:t>
            </a:r>
            <a:endParaRPr lang="en-US" altLang="ja-JP" sz="32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・経験のないことでもイメージして考える。</a:t>
            </a:r>
          </a:p>
        </p:txBody>
      </p:sp>
      <p:sp>
        <p:nvSpPr>
          <p:cNvPr id="2" name="テキスト ボックス 1"/>
          <p:cNvSpPr txBox="1"/>
          <p:nvPr/>
        </p:nvSpPr>
        <p:spPr>
          <a:xfrm>
            <a:off x="2747395" y="5229200"/>
            <a:ext cx="3570208" cy="1107996"/>
          </a:xfrm>
          <a:prstGeom prst="rect">
            <a:avLst/>
          </a:prstGeom>
          <a:noFill/>
        </p:spPr>
        <p:txBody>
          <a:bodyPr wrap="none" rtlCol="0">
            <a:spAutoFit/>
          </a:bodyPr>
          <a:lstStyle/>
          <a:p>
            <a:r>
              <a:rPr kumimoji="1" lang="ja-JP" altLang="en-US" sz="6600" dirty="0">
                <a:latin typeface="HG丸ｺﾞｼｯｸM-PRO" panose="020F0600000000000000" pitchFamily="50" charset="-128"/>
                <a:ea typeface="HG丸ｺﾞｼｯｸM-PRO" panose="020F0600000000000000" pitchFamily="50" charset="-128"/>
              </a:rPr>
              <a:t>約１５分</a:t>
            </a:r>
          </a:p>
        </p:txBody>
      </p:sp>
      <p:sp>
        <p:nvSpPr>
          <p:cNvPr id="8" name="正方形/長方形 7"/>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適正診断をはじめます</a:t>
            </a:r>
            <a:endParaRPr kumimoji="1" lang="ja-JP" altLang="en-US" sz="24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612927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HP\HP-top写真\motodate\HP-top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441"/>
            <a:ext cx="9146047" cy="609555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9146047"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テキスト ボックス 6"/>
          <p:cNvSpPr txBox="1"/>
          <p:nvPr/>
        </p:nvSpPr>
        <p:spPr>
          <a:xfrm>
            <a:off x="621459" y="1257300"/>
            <a:ext cx="7903126" cy="1754326"/>
          </a:xfrm>
          <a:prstGeom prst="rect">
            <a:avLst/>
          </a:prstGeom>
          <a:noFill/>
        </p:spPr>
        <p:txBody>
          <a:bodyPr wrap="none" rtlCol="0">
            <a:spAutoFit/>
          </a:bodyPr>
          <a:lstStyle/>
          <a:p>
            <a:r>
              <a:rPr lang="ja-JP" altLang="en-US" sz="4000" b="1" dirty="0">
                <a:latin typeface="HG丸ｺﾞｼｯｸM-PRO" panose="020F0600000000000000" pitchFamily="50" charset="-128"/>
                <a:ea typeface="HG丸ｺﾞｼｯｸM-PRO" panose="020F0600000000000000" pitchFamily="50" charset="-128"/>
              </a:rPr>
              <a:t>診断結果は、後日お返しします。</a:t>
            </a:r>
            <a:endParaRPr lang="en-US" altLang="ja-JP" sz="4000" b="1" dirty="0">
              <a:latin typeface="HG丸ｺﾞｼｯｸM-PRO" panose="020F0600000000000000" pitchFamily="50" charset="-128"/>
              <a:ea typeface="HG丸ｺﾞｼｯｸM-PRO" panose="020F0600000000000000" pitchFamily="50" charset="-128"/>
            </a:endParaRPr>
          </a:p>
          <a:p>
            <a:endParaRPr lang="en-US" altLang="ja-JP" sz="2800" b="1" dirty="0">
              <a:latin typeface="HG丸ｺﾞｼｯｸM-PRO" panose="020F0600000000000000" pitchFamily="50" charset="-128"/>
              <a:ea typeface="HG丸ｺﾞｼｯｸM-PRO" panose="020F0600000000000000" pitchFamily="50" charset="-128"/>
            </a:endParaRPr>
          </a:p>
          <a:p>
            <a:r>
              <a:rPr kumimoji="1" lang="ja-JP" altLang="en-US" sz="4000" b="1" dirty="0">
                <a:latin typeface="HG丸ｺﾞｼｯｸM-PRO" panose="020F0600000000000000" pitchFamily="50" charset="-128"/>
                <a:ea typeface="HG丸ｺﾞｼｯｸM-PRO" panose="020F0600000000000000" pitchFamily="50" charset="-128"/>
              </a:rPr>
              <a:t>　それまでお楽しみに。</a:t>
            </a:r>
          </a:p>
        </p:txBody>
      </p:sp>
    </p:spTree>
    <p:extLst>
      <p:ext uri="{BB962C8B-B14F-4D97-AF65-F5344CB8AC3E}">
        <p14:creationId xmlns:p14="http://schemas.microsoft.com/office/powerpoint/2010/main" val="1984857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1880828"/>
            <a:ext cx="9144000" cy="3096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p:nvSpPr>
        <p:spPr>
          <a:xfrm>
            <a:off x="653298" y="3140968"/>
            <a:ext cx="783740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kumimoji="1" lang="ja-JP" altLang="en-US" sz="5400" b="1" cap="all" dirty="0">
                <a:ln w="0"/>
                <a:effectLst>
                  <a:reflection blurRad="12700" stA="50000" endPos="50000" dist="5000" dir="5400000" sy="-100000" rotWithShape="0"/>
                </a:effectLst>
                <a:latin typeface="HG丸ｺﾞｼｯｸM-PRO" panose="020F0600000000000000" pitchFamily="50" charset="-128"/>
                <a:ea typeface="HG丸ｺﾞｼｯｸM-PRO" panose="020F0600000000000000" pitchFamily="50" charset="-128"/>
              </a:rPr>
              <a:t>イメージしてみましょう</a:t>
            </a:r>
            <a:endParaRPr lang="ja-JP" altLang="en-US" sz="5400" b="1" cap="all" dirty="0">
              <a:ln w="0"/>
              <a:effectLst>
                <a:reflection blurRad="12700" stA="50000" endPos="50000" dist="5000" dir="5400000" sy="-100000" rotWithShape="0"/>
              </a:effectLst>
            </a:endParaRPr>
          </a:p>
        </p:txBody>
      </p:sp>
    </p:spTree>
    <p:extLst>
      <p:ext uri="{BB962C8B-B14F-4D97-AF65-F5344CB8AC3E}">
        <p14:creationId xmlns:p14="http://schemas.microsoft.com/office/powerpoint/2010/main" val="422914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aji\Pictures\赤信号.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9972" y="3501008"/>
            <a:ext cx="4644516" cy="3096344"/>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369927" y="874455"/>
            <a:ext cx="8568952" cy="2554545"/>
          </a:xfrm>
          <a:prstGeom prst="rect">
            <a:avLst/>
          </a:prstGeom>
          <a:noFill/>
        </p:spPr>
        <p:txBody>
          <a:bodyPr wrap="square" rtlCol="0">
            <a:spAutoFit/>
          </a:bodyPr>
          <a:lstStyle/>
          <a:p>
            <a:r>
              <a:rPr kumimoji="1" lang="ja-JP" altLang="en-US" sz="3200" dirty="0">
                <a:latin typeface="HG丸ｺﾞｼｯｸM-PRO" panose="020F0600000000000000" pitchFamily="50" charset="-128"/>
                <a:ea typeface="HG丸ｺﾞｼｯｸM-PRO" panose="020F0600000000000000" pitchFamily="50" charset="-128"/>
              </a:rPr>
              <a:t>あなたは、道路を歩いています。</a:t>
            </a:r>
            <a:endParaRPr kumimoji="1" lang="en-US" altLang="ja-JP" sz="3200" dirty="0">
              <a:latin typeface="HG丸ｺﾞｼｯｸM-PRO" panose="020F0600000000000000" pitchFamily="50" charset="-128"/>
              <a:ea typeface="HG丸ｺﾞｼｯｸM-PRO" panose="020F0600000000000000" pitchFamily="50" charset="-128"/>
            </a:endParaRPr>
          </a:p>
          <a:p>
            <a:endParaRPr lang="en-US" altLang="ja-JP" sz="32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　すると目の前の信号が、赤に変わりました。</a:t>
            </a:r>
            <a:endParaRPr kumimoji="1" lang="en-US" altLang="ja-JP" sz="3200" dirty="0">
              <a:latin typeface="HG丸ｺﾞｼｯｸM-PRO" panose="020F0600000000000000" pitchFamily="50" charset="-128"/>
              <a:ea typeface="HG丸ｺﾞｼｯｸM-PRO" panose="020F0600000000000000" pitchFamily="50" charset="-128"/>
            </a:endParaRPr>
          </a:p>
          <a:p>
            <a:endParaRPr lang="en-US" altLang="ja-JP" sz="32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　　　　あなたはどうしますか？</a:t>
            </a:r>
          </a:p>
        </p:txBody>
      </p:sp>
      <p:sp>
        <p:nvSpPr>
          <p:cNvPr id="7" name="正方形/長方形 6"/>
          <p:cNvSpPr/>
          <p:nvPr/>
        </p:nvSpPr>
        <p:spPr>
          <a:xfrm>
            <a:off x="0" y="0"/>
            <a:ext cx="18356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質問 １</a:t>
            </a:r>
          </a:p>
        </p:txBody>
      </p:sp>
    </p:spTree>
    <p:extLst>
      <p:ext uri="{BB962C8B-B14F-4D97-AF65-F5344CB8AC3E}">
        <p14:creationId xmlns:p14="http://schemas.microsoft.com/office/powerpoint/2010/main" val="943085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rcRect/>
          <a:stretch>
            <a:fillRect/>
          </a:stretch>
        </p:blipFill>
        <p:spPr bwMode="auto">
          <a:xfrm>
            <a:off x="-9525" y="-4763"/>
            <a:ext cx="9163050" cy="6867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テキスト ボックス 6"/>
          <p:cNvSpPr txBox="1"/>
          <p:nvPr/>
        </p:nvSpPr>
        <p:spPr>
          <a:xfrm>
            <a:off x="971600" y="989304"/>
            <a:ext cx="7632848" cy="3539430"/>
          </a:xfrm>
          <a:prstGeom prst="rect">
            <a:avLst/>
          </a:prstGeom>
          <a:noFill/>
        </p:spPr>
        <p:txBody>
          <a:bodyPr wrap="square" rtlCol="0">
            <a:spAutoFit/>
          </a:bodyPr>
          <a:lstStyle/>
          <a:p>
            <a:r>
              <a:rPr kumimoji="1" lang="ja-JP" altLang="en-US" sz="3200" dirty="0">
                <a:latin typeface="HG丸ｺﾞｼｯｸM-PRO" panose="020F0600000000000000" pitchFamily="50" charset="-128"/>
                <a:ea typeface="HG丸ｺﾞｼｯｸM-PRO" panose="020F0600000000000000" pitchFamily="50" charset="-128"/>
              </a:rPr>
              <a:t>あなたは、信号待ちをしています。</a:t>
            </a:r>
            <a:endParaRPr kumimoji="1" lang="en-US" altLang="ja-JP" sz="3200" dirty="0">
              <a:latin typeface="HG丸ｺﾞｼｯｸM-PRO" panose="020F0600000000000000" pitchFamily="50" charset="-128"/>
              <a:ea typeface="HG丸ｺﾞｼｯｸM-PRO" panose="020F0600000000000000" pitchFamily="50" charset="-128"/>
            </a:endParaRPr>
          </a:p>
          <a:p>
            <a:endParaRPr lang="en-US" altLang="ja-JP" sz="32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　　</a:t>
            </a:r>
            <a:r>
              <a:rPr lang="ja-JP" altLang="en-US" sz="3200" dirty="0">
                <a:latin typeface="HG丸ｺﾞｼｯｸM-PRO" panose="020F0600000000000000" pitchFamily="50" charset="-128"/>
                <a:ea typeface="HG丸ｺﾞｼｯｸM-PRO" panose="020F0600000000000000" pitchFamily="50" charset="-128"/>
              </a:rPr>
              <a:t>前を見ると、道路の向こう側に、</a:t>
            </a:r>
            <a:endParaRPr lang="en-US" altLang="ja-JP" sz="3200" dirty="0">
              <a:latin typeface="HG丸ｺﾞｼｯｸM-PRO" panose="020F0600000000000000" pitchFamily="50" charset="-128"/>
              <a:ea typeface="HG丸ｺﾞｼｯｸM-PRO" panose="020F0600000000000000" pitchFamily="50" charset="-128"/>
            </a:endParaRPr>
          </a:p>
          <a:p>
            <a:endParaRPr lang="en-US" altLang="ja-JP" sz="32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　あなたの知っている人が、</a:t>
            </a:r>
            <a:endParaRPr lang="en-US" altLang="ja-JP" sz="3200" dirty="0">
              <a:latin typeface="HG丸ｺﾞｼｯｸM-PRO" panose="020F0600000000000000" pitchFamily="50" charset="-128"/>
              <a:ea typeface="HG丸ｺﾞｼｯｸM-PRO" panose="020F0600000000000000" pitchFamily="50" charset="-128"/>
            </a:endParaRPr>
          </a:p>
          <a:p>
            <a:endParaRPr lang="en-US" altLang="ja-JP" sz="32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　　　信号待ちをしています。</a:t>
            </a:r>
            <a:endParaRPr lang="en-US" altLang="ja-JP" sz="3200" dirty="0">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4427984" y="5521587"/>
            <a:ext cx="4176464" cy="584775"/>
          </a:xfrm>
          <a:prstGeom prst="rect">
            <a:avLst/>
          </a:prstGeom>
          <a:noFill/>
        </p:spPr>
        <p:txBody>
          <a:bodyPr wrap="square" rtlCol="0">
            <a:spAutoFit/>
          </a:bodyPr>
          <a:lstStyle/>
          <a:p>
            <a:r>
              <a:rPr lang="ja-JP" altLang="en-US" sz="3200" dirty="0">
                <a:latin typeface="HG丸ｺﾞｼｯｸM-PRO" panose="020F0600000000000000" pitchFamily="50" charset="-128"/>
                <a:ea typeface="HG丸ｺﾞｼｯｸM-PRO" panose="020F0600000000000000" pitchFamily="50" charset="-128"/>
              </a:rPr>
              <a:t>その人は誰ですか？</a:t>
            </a:r>
            <a:endParaRPr lang="en-US" altLang="ja-JP" sz="3200" dirty="0">
              <a:latin typeface="HG丸ｺﾞｼｯｸM-PRO" panose="020F0600000000000000" pitchFamily="50" charset="-128"/>
              <a:ea typeface="HG丸ｺﾞｼｯｸM-PRO" panose="020F0600000000000000" pitchFamily="50" charset="-128"/>
            </a:endParaRPr>
          </a:p>
        </p:txBody>
      </p:sp>
      <p:sp>
        <p:nvSpPr>
          <p:cNvPr id="9" name="正方形/長方形 8"/>
          <p:cNvSpPr/>
          <p:nvPr/>
        </p:nvSpPr>
        <p:spPr>
          <a:xfrm>
            <a:off x="0" y="0"/>
            <a:ext cx="18356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質問 ２</a:t>
            </a:r>
          </a:p>
        </p:txBody>
      </p:sp>
    </p:spTree>
    <p:extLst>
      <p:ext uri="{BB962C8B-B14F-4D97-AF65-F5344CB8AC3E}">
        <p14:creationId xmlns:p14="http://schemas.microsoft.com/office/powerpoint/2010/main" val="3582344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3438525"/>
            <a:ext cx="4531438" cy="343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4531438" y="0"/>
            <a:ext cx="4622086"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質問 １について</a:t>
            </a:r>
          </a:p>
        </p:txBody>
      </p:sp>
      <p:sp>
        <p:nvSpPr>
          <p:cNvPr id="8" name="テキスト ボックス 7"/>
          <p:cNvSpPr txBox="1"/>
          <p:nvPr/>
        </p:nvSpPr>
        <p:spPr>
          <a:xfrm>
            <a:off x="1115616" y="1461393"/>
            <a:ext cx="2160240" cy="830997"/>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赤信号</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2" name="右矢印 1"/>
          <p:cNvSpPr/>
          <p:nvPr/>
        </p:nvSpPr>
        <p:spPr>
          <a:xfrm>
            <a:off x="3923928" y="1461393"/>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9" name="テキスト ボックス 8"/>
          <p:cNvSpPr txBox="1"/>
          <p:nvPr/>
        </p:nvSpPr>
        <p:spPr>
          <a:xfrm>
            <a:off x="5579680" y="1484784"/>
            <a:ext cx="2160672" cy="830997"/>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止まる</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869756" y="2996952"/>
            <a:ext cx="7664700" cy="769441"/>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今までの、経験や学んだこと</a:t>
            </a:r>
            <a:endParaRPr lang="en-US" altLang="ja-JP" sz="4400" dirty="0">
              <a:latin typeface="HG丸ｺﾞｼｯｸM-PRO" panose="020F0600000000000000" pitchFamily="50" charset="-128"/>
              <a:ea typeface="HG丸ｺﾞｼｯｸM-PRO" panose="020F0600000000000000" pitchFamily="50" charset="-128"/>
            </a:endParaRPr>
          </a:p>
        </p:txBody>
      </p:sp>
      <p:sp>
        <p:nvSpPr>
          <p:cNvPr id="11" name="右矢印 10"/>
          <p:cNvSpPr/>
          <p:nvPr/>
        </p:nvSpPr>
        <p:spPr>
          <a:xfrm rot="5400000">
            <a:off x="3999087" y="4230315"/>
            <a:ext cx="1008112" cy="98965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12" name="テキスト ボックス 11"/>
          <p:cNvSpPr txBox="1"/>
          <p:nvPr/>
        </p:nvSpPr>
        <p:spPr>
          <a:xfrm>
            <a:off x="1966937" y="5467871"/>
            <a:ext cx="5072412" cy="830997"/>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みんなが同じ答え</a:t>
            </a:r>
            <a:endParaRPr lang="en-US" altLang="ja-JP" sz="4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04305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26" presetClass="emph" presetSubtype="0" fill="hold" grpId="1" nodeType="withEffect">
                                  <p:stCondLst>
                                    <p:cond delay="750"/>
                                  </p:stCondLst>
                                  <p:childTnLst>
                                    <p:animEffect transition="out" filter="fade">
                                      <p:cBhvr>
                                        <p:cTn id="17" dur="500" tmFilter="0, 0; .2, .5; .8, .5; 1, 0"/>
                                        <p:tgtEl>
                                          <p:spTgt spid="10"/>
                                        </p:tgtEl>
                                      </p:cBhvr>
                                    </p:animEffect>
                                    <p:animScale>
                                      <p:cBhvr>
                                        <p:cTn id="18" dur="250" autoRev="1" fill="hold"/>
                                        <p:tgtEl>
                                          <p:spTgt spid="10"/>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500"/>
                            </p:stCondLst>
                            <p:childTnLst>
                              <p:par>
                                <p:cTn id="25" presetID="14" presetClass="entr" presetSubtype="10" fill="hold" grpId="0" nodeType="afterEffect">
                                  <p:stCondLst>
                                    <p:cond delay="50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0" grpId="0"/>
      <p:bldP spid="10" grpId="1"/>
      <p:bldP spid="11"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3438525"/>
            <a:ext cx="4531438" cy="343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4531438" y="0"/>
            <a:ext cx="4622086"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質問 </a:t>
            </a:r>
            <a:r>
              <a:rPr lang="ja-JP" altLang="en-US" sz="2400" b="1" dirty="0">
                <a:latin typeface="HG丸ｺﾞｼｯｸM-PRO" panose="020F0600000000000000" pitchFamily="50" charset="-128"/>
                <a:ea typeface="HG丸ｺﾞｼｯｸM-PRO" panose="020F0600000000000000" pitchFamily="50" charset="-128"/>
              </a:rPr>
              <a:t>２</a:t>
            </a:r>
            <a:r>
              <a:rPr kumimoji="1" lang="ja-JP" altLang="en-US" sz="2400" b="1" dirty="0">
                <a:latin typeface="HG丸ｺﾞｼｯｸM-PRO" panose="020F0600000000000000" pitchFamily="50" charset="-128"/>
                <a:ea typeface="HG丸ｺﾞｼｯｸM-PRO" panose="020F0600000000000000" pitchFamily="50" charset="-128"/>
              </a:rPr>
              <a:t>について</a:t>
            </a:r>
          </a:p>
        </p:txBody>
      </p:sp>
      <p:sp>
        <p:nvSpPr>
          <p:cNvPr id="8" name="テキスト ボックス 7"/>
          <p:cNvSpPr txBox="1"/>
          <p:nvPr/>
        </p:nvSpPr>
        <p:spPr>
          <a:xfrm>
            <a:off x="323528" y="1232947"/>
            <a:ext cx="3456384" cy="1446550"/>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信号待ちをしている人</a:t>
            </a:r>
            <a:endParaRPr lang="en-US" altLang="ja-JP" sz="4400" dirty="0">
              <a:latin typeface="HG丸ｺﾞｼｯｸM-PRO" panose="020F0600000000000000" pitchFamily="50" charset="-128"/>
              <a:ea typeface="HG丸ｺﾞｼｯｸM-PRO" panose="020F0600000000000000" pitchFamily="50" charset="-128"/>
            </a:endParaRPr>
          </a:p>
        </p:txBody>
      </p:sp>
      <p:sp>
        <p:nvSpPr>
          <p:cNvPr id="2" name="右矢印 1"/>
          <p:cNvSpPr/>
          <p:nvPr/>
        </p:nvSpPr>
        <p:spPr>
          <a:xfrm>
            <a:off x="3923928" y="1461393"/>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9" name="テキスト ボックス 8"/>
          <p:cNvSpPr txBox="1"/>
          <p:nvPr/>
        </p:nvSpPr>
        <p:spPr>
          <a:xfrm>
            <a:off x="5579680" y="1484784"/>
            <a:ext cx="2664728" cy="830997"/>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○○さん</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899592" y="2976384"/>
            <a:ext cx="7056784" cy="769441"/>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あなたが思い浮かべたこと</a:t>
            </a:r>
            <a:endParaRPr lang="en-US" altLang="ja-JP" sz="4400" dirty="0">
              <a:latin typeface="HG丸ｺﾞｼｯｸM-PRO" panose="020F0600000000000000" pitchFamily="50" charset="-128"/>
              <a:ea typeface="HG丸ｺﾞｼｯｸM-PRO" panose="020F0600000000000000" pitchFamily="50" charset="-128"/>
            </a:endParaRPr>
          </a:p>
        </p:txBody>
      </p:sp>
      <p:sp>
        <p:nvSpPr>
          <p:cNvPr id="11" name="右矢印 10"/>
          <p:cNvSpPr/>
          <p:nvPr/>
        </p:nvSpPr>
        <p:spPr>
          <a:xfrm rot="5400000">
            <a:off x="3999087" y="4230315"/>
            <a:ext cx="1008112" cy="98965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12" name="テキスト ボックス 11"/>
          <p:cNvSpPr txBox="1"/>
          <p:nvPr/>
        </p:nvSpPr>
        <p:spPr>
          <a:xfrm>
            <a:off x="1966936" y="5467871"/>
            <a:ext cx="5773415" cy="830997"/>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みんなが同じ答え？</a:t>
            </a:r>
            <a:endParaRPr lang="en-US" altLang="ja-JP" sz="4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54180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1" nodeType="clickEffect">
                                  <p:stCondLst>
                                    <p:cond delay="0"/>
                                  </p:stCondLst>
                                  <p:childTnLst>
                                    <p:animEffect transition="out" filter="fade">
                                      <p:cBhvr>
                                        <p:cTn id="26" dur="500" tmFilter="0, 0; .2, .5; .8, .5; 1, 0"/>
                                        <p:tgtEl>
                                          <p:spTgt spid="10"/>
                                        </p:tgtEl>
                                      </p:cBhvr>
                                    </p:animEffect>
                                    <p:animScale>
                                      <p:cBhvr>
                                        <p:cTn id="27" dur="250" autoRev="1" fill="hold"/>
                                        <p:tgtEl>
                                          <p:spTgt spid="10"/>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P spid="9" grpId="0"/>
      <p:bldP spid="10" grpId="0"/>
      <p:bldP spid="10" grpId="1"/>
      <p:bldP spid="11"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3438525"/>
            <a:ext cx="4531438" cy="343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4531438" y="0"/>
            <a:ext cx="4622086"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HG丸ｺﾞｼｯｸM-PRO" panose="020F0600000000000000" pitchFamily="50" charset="-128"/>
                <a:ea typeface="HG丸ｺﾞｼｯｸM-PRO" panose="020F0600000000000000" pitchFamily="50" charset="-128"/>
              </a:rPr>
              <a:t>２つの質問 について</a:t>
            </a:r>
          </a:p>
        </p:txBody>
      </p:sp>
      <p:sp>
        <p:nvSpPr>
          <p:cNvPr id="8" name="テキスト ボックス 7"/>
          <p:cNvSpPr txBox="1"/>
          <p:nvPr/>
        </p:nvSpPr>
        <p:spPr>
          <a:xfrm>
            <a:off x="323528" y="4077072"/>
            <a:ext cx="3456384" cy="1446550"/>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信号待ちをしている人</a:t>
            </a:r>
            <a:endParaRPr lang="en-US" altLang="ja-JP" sz="4400" dirty="0">
              <a:latin typeface="HG丸ｺﾞｼｯｸM-PRO" panose="020F0600000000000000" pitchFamily="50" charset="-128"/>
              <a:ea typeface="HG丸ｺﾞｼｯｸM-PRO" panose="020F0600000000000000" pitchFamily="50" charset="-128"/>
            </a:endParaRPr>
          </a:p>
        </p:txBody>
      </p:sp>
      <p:sp>
        <p:nvSpPr>
          <p:cNvPr id="2" name="右矢印 1"/>
          <p:cNvSpPr/>
          <p:nvPr/>
        </p:nvSpPr>
        <p:spPr>
          <a:xfrm>
            <a:off x="3923928" y="4305518"/>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
        <p:nvSpPr>
          <p:cNvPr id="9" name="テキスト ボックス 8"/>
          <p:cNvSpPr txBox="1"/>
          <p:nvPr/>
        </p:nvSpPr>
        <p:spPr>
          <a:xfrm>
            <a:off x="5220072" y="4328909"/>
            <a:ext cx="3384808" cy="1569660"/>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答えは</a:t>
            </a:r>
            <a:endParaRPr lang="en-US" altLang="ja-JP" sz="4800" dirty="0">
              <a:latin typeface="HG丸ｺﾞｼｯｸM-PRO" panose="020F0600000000000000" pitchFamily="50" charset="-128"/>
              <a:ea typeface="HG丸ｺﾞｼｯｸM-PRO" panose="020F0600000000000000" pitchFamily="50" charset="-128"/>
            </a:endParaRPr>
          </a:p>
          <a:p>
            <a:r>
              <a:rPr lang="ja-JP" altLang="en-US" sz="4800" dirty="0">
                <a:latin typeface="HG丸ｺﾞｼｯｸM-PRO" panose="020F0600000000000000" pitchFamily="50" charset="-128"/>
                <a:ea typeface="HG丸ｺﾞｼｯｸM-PRO" panose="020F0600000000000000" pitchFamily="50" charset="-128"/>
              </a:rPr>
              <a:t>人それぞれ</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13" name="テキスト ボックス 12"/>
          <p:cNvSpPr txBox="1"/>
          <p:nvPr/>
        </p:nvSpPr>
        <p:spPr>
          <a:xfrm>
            <a:off x="1115616" y="1484784"/>
            <a:ext cx="2160240" cy="830997"/>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赤信号</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15" name="テキスト ボックス 14"/>
          <p:cNvSpPr txBox="1"/>
          <p:nvPr/>
        </p:nvSpPr>
        <p:spPr>
          <a:xfrm>
            <a:off x="5148064" y="1140670"/>
            <a:ext cx="3995936" cy="1569660"/>
          </a:xfrm>
          <a:prstGeom prst="rect">
            <a:avLst/>
          </a:prstGeom>
          <a:noFill/>
        </p:spPr>
        <p:txBody>
          <a:bodyPr wrap="square" rtlCol="0">
            <a:spAutoFit/>
          </a:bodyPr>
          <a:lstStyle/>
          <a:p>
            <a:r>
              <a:rPr lang="ja-JP" altLang="en-US" sz="4800" dirty="0">
                <a:latin typeface="HG丸ｺﾞｼｯｸM-PRO" panose="020F0600000000000000" pitchFamily="50" charset="-128"/>
                <a:ea typeface="HG丸ｺﾞｼｯｸM-PRO" panose="020F0600000000000000" pitchFamily="50" charset="-128"/>
              </a:rPr>
              <a:t>答えは</a:t>
            </a:r>
            <a:endParaRPr lang="en-US" altLang="ja-JP" sz="4800" dirty="0">
              <a:latin typeface="HG丸ｺﾞｼｯｸM-PRO" panose="020F0600000000000000" pitchFamily="50" charset="-128"/>
              <a:ea typeface="HG丸ｺﾞｼｯｸM-PRO" panose="020F0600000000000000" pitchFamily="50" charset="-128"/>
            </a:endParaRPr>
          </a:p>
          <a:p>
            <a:r>
              <a:rPr lang="ja-JP" altLang="en-US" sz="4800" dirty="0">
                <a:latin typeface="HG丸ｺﾞｼｯｸM-PRO" panose="020F0600000000000000" pitchFamily="50" charset="-128"/>
                <a:ea typeface="HG丸ｺﾞｼｯｸM-PRO" panose="020F0600000000000000" pitchFamily="50" charset="-128"/>
              </a:rPr>
              <a:t>みんな同じ</a:t>
            </a:r>
            <a:endParaRPr lang="en-US" altLang="ja-JP" sz="4800" dirty="0">
              <a:latin typeface="HG丸ｺﾞｼｯｸM-PRO" panose="020F0600000000000000" pitchFamily="50" charset="-128"/>
              <a:ea typeface="HG丸ｺﾞｼｯｸM-PRO" panose="020F0600000000000000" pitchFamily="50" charset="-128"/>
            </a:endParaRPr>
          </a:p>
        </p:txBody>
      </p:sp>
      <p:sp>
        <p:nvSpPr>
          <p:cNvPr id="16" name="右矢印 15"/>
          <p:cNvSpPr/>
          <p:nvPr/>
        </p:nvSpPr>
        <p:spPr>
          <a:xfrm>
            <a:off x="3923928" y="1461393"/>
            <a:ext cx="1008112" cy="989658"/>
          </a:xfrm>
          <a:prstGeom prst="rightArrow">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800"/>
          </a:p>
        </p:txBody>
      </p:sp>
    </p:spTree>
    <p:extLst>
      <p:ext uri="{BB962C8B-B14F-4D97-AF65-F5344CB8AC3E}">
        <p14:creationId xmlns:p14="http://schemas.microsoft.com/office/powerpoint/2010/main" val="87067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3438525"/>
            <a:ext cx="4531438" cy="343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4531438" y="0"/>
            <a:ext cx="4622086"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正方形/長方形 5"/>
          <p:cNvSpPr/>
          <p:nvPr/>
        </p:nvSpPr>
        <p:spPr>
          <a:xfrm>
            <a:off x="0" y="0"/>
            <a:ext cx="3635896" cy="62068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latin typeface="HG丸ｺﾞｼｯｸM-PRO" panose="020F0600000000000000" pitchFamily="50" charset="-128"/>
                <a:ea typeface="HG丸ｺﾞｼｯｸM-PRO" panose="020F0600000000000000" pitchFamily="50" charset="-128"/>
              </a:rPr>
              <a:t>適性はみんな同じ？</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14" name="テキスト ボックス 13"/>
          <p:cNvSpPr txBox="1"/>
          <p:nvPr/>
        </p:nvSpPr>
        <p:spPr>
          <a:xfrm>
            <a:off x="395536" y="2348880"/>
            <a:ext cx="8640960" cy="1569660"/>
          </a:xfrm>
          <a:prstGeom prst="rect">
            <a:avLst/>
          </a:prstGeom>
          <a:noFill/>
        </p:spPr>
        <p:txBody>
          <a:bodyPr wrap="square" rtlCol="0">
            <a:spAutoFit/>
          </a:bodyPr>
          <a:lstStyle/>
          <a:p>
            <a:r>
              <a:rPr lang="en-US" altLang="ja-JP" sz="4800" dirty="0">
                <a:latin typeface="HG丸ｺﾞｼｯｸM-PRO" panose="020F0600000000000000" pitchFamily="50" charset="-128"/>
                <a:ea typeface="HG丸ｺﾞｼｯｸM-PRO" panose="020F0600000000000000" pitchFamily="50" charset="-128"/>
              </a:rPr>
              <a:t>『</a:t>
            </a:r>
            <a:r>
              <a:rPr lang="ja-JP" altLang="en-US" sz="4800" dirty="0">
                <a:latin typeface="HG丸ｺﾞｼｯｸM-PRO" panose="020F0600000000000000" pitchFamily="50" charset="-128"/>
                <a:ea typeface="HG丸ｺﾞｼｯｸM-PRO" panose="020F0600000000000000" pitchFamily="50" charset="-128"/>
              </a:rPr>
              <a:t>あなたの性格</a:t>
            </a:r>
            <a:r>
              <a:rPr lang="en-US" altLang="ja-JP" sz="4800" dirty="0">
                <a:latin typeface="HG丸ｺﾞｼｯｸM-PRO" panose="020F0600000000000000" pitchFamily="50" charset="-128"/>
                <a:ea typeface="HG丸ｺﾞｼｯｸM-PRO" panose="020F0600000000000000" pitchFamily="50" charset="-128"/>
              </a:rPr>
              <a:t>』</a:t>
            </a:r>
          </a:p>
          <a:p>
            <a:r>
              <a:rPr lang="ja-JP" altLang="en-US" sz="4800" dirty="0">
                <a:latin typeface="HG丸ｺﾞｼｯｸM-PRO" panose="020F0600000000000000" pitchFamily="50" charset="-128"/>
                <a:ea typeface="HG丸ｺﾞｼｯｸM-PRO" panose="020F0600000000000000" pitchFamily="50" charset="-128"/>
              </a:rPr>
              <a:t>　　　　　を教えてください。</a:t>
            </a:r>
            <a:endParaRPr lang="en-US" altLang="ja-JP" sz="4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6585752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1824</TotalTime>
  <Words>1665</Words>
  <Application>Microsoft Office PowerPoint</Application>
  <PresentationFormat>画面に合わせる (4:3)</PresentationFormat>
  <Paragraphs>294</Paragraphs>
  <Slides>22</Slides>
  <Notes>22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22</vt:i4>
      </vt:variant>
    </vt:vector>
  </HeadingPairs>
  <TitlesOfParts>
    <vt:vector size="29" baseType="lpstr">
      <vt:lpstr>HGPｺﾞｼｯｸE</vt:lpstr>
      <vt:lpstr>HGP創英角ｺﾞｼｯｸUB</vt:lpstr>
      <vt:lpstr>HG丸ｺﾞｼｯｸM-PRO</vt:lpstr>
      <vt:lpstr>游ゴシック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kaji</dc:creator>
  <cp:lastModifiedBy>kaji</cp:lastModifiedBy>
  <cp:revision>90</cp:revision>
  <cp:lastPrinted>2015-02-11T05:28:28Z</cp:lastPrinted>
  <dcterms:created xsi:type="dcterms:W3CDTF">2014-12-26T08:05:35Z</dcterms:created>
  <dcterms:modified xsi:type="dcterms:W3CDTF">2020-06-16T14:19:34Z</dcterms:modified>
</cp:coreProperties>
</file>