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3" d="100"/>
          <a:sy n="53" d="100"/>
        </p:scale>
        <p:origin x="7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693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gamma.ap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hyperlink" Target="https://gamma.app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3.png"/><Relationship Id="rId4" Type="http://schemas.openxmlformats.org/officeDocument/2006/relationships/image" Target="../media/image12.png"/><Relationship Id="rId9" Type="http://schemas.openxmlformats.org/officeDocument/2006/relationships/hyperlink" Target="https://gamma.app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ja-JP" alt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50437" y="689134"/>
            <a:ext cx="7415927" cy="30060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7890"/>
              </a:lnSpc>
              <a:buNone/>
            </a:pPr>
            <a:r>
              <a:rPr lang="en-US" sz="6312" b="1" kern="0" spc="-126" dirty="0">
                <a:solidFill>
                  <a:srgbClr val="D73AD7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Source Serif Pro" pitchFamily="34" charset="-120"/>
              </a:rPr>
              <a:t>ライティング授業の友：英語教育を革新する補助システム</a:t>
            </a:r>
            <a:endParaRPr lang="en-US" sz="6312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Text 2"/>
          <p:cNvSpPr/>
          <p:nvPr/>
        </p:nvSpPr>
        <p:spPr>
          <a:xfrm>
            <a:off x="6350437" y="4065508"/>
            <a:ext cx="7415927" cy="276534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「ライティング授業の友」は、英語教育の現場に革新をもたらす画期的なWebシステムです。このシステムは、生徒のライティングスキルを効果的に向上させながら、教師の負担を軽減することを目的としています。従来の授業方法の課題を解決し、より活発で効率的な学習環境を提供します。匿名でのフィードバック、AIによる文法チェック、倫理的な監視機能など、多彩な特徴を備えたこのシステムは、英語教育の未来を切り開く強力なツールとなるでしょう。</a:t>
            </a:r>
            <a:endParaRPr lang="en-US" sz="1944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Shape 3"/>
          <p:cNvSpPr/>
          <p:nvPr/>
        </p:nvSpPr>
        <p:spPr>
          <a:xfrm>
            <a:off x="6350437" y="7126962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10" name="Image 3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122158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Text 1"/>
          <p:cNvSpPr/>
          <p:nvPr/>
        </p:nvSpPr>
        <p:spPr>
          <a:xfrm>
            <a:off x="968693" y="2039541"/>
            <a:ext cx="6812637" cy="72604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718"/>
              </a:lnSpc>
              <a:buNone/>
            </a:pPr>
            <a:r>
              <a:rPr lang="en-US" sz="4574" b="1" kern="0" spc="-91" dirty="0">
                <a:solidFill>
                  <a:srgbClr val="D73AD7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Source Serif Pro" pitchFamily="34" charset="-120"/>
              </a:rPr>
              <a:t>システムの基本概念と目的</a:t>
            </a:r>
            <a:endParaRPr lang="en-US" sz="4574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Text 2"/>
          <p:cNvSpPr/>
          <p:nvPr/>
        </p:nvSpPr>
        <p:spPr>
          <a:xfrm>
            <a:off x="968693" y="3382685"/>
            <a:ext cx="2904530" cy="36314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859"/>
              </a:lnSpc>
              <a:buNone/>
            </a:pPr>
            <a:r>
              <a:rPr lang="en-US" sz="2287" b="1" kern="0" spc="-46" dirty="0">
                <a:solidFill>
                  <a:srgbClr val="D73AD7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従来の課題</a:t>
            </a:r>
            <a:endParaRPr lang="en-US" sz="228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Text 3"/>
          <p:cNvSpPr/>
          <p:nvPr/>
        </p:nvSpPr>
        <p:spPr>
          <a:xfrm>
            <a:off x="968693" y="3992642"/>
            <a:ext cx="3828931" cy="15801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紙ベースの作文交換では、待ち時間が発生し、率直なフィードバックが困難でした。また、教師の添削負担も大きな問題でした。</a:t>
            </a:r>
            <a:endParaRPr lang="en-US" sz="1944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Text 4"/>
          <p:cNvSpPr/>
          <p:nvPr/>
        </p:nvSpPr>
        <p:spPr>
          <a:xfrm>
            <a:off x="5407462" y="3382685"/>
            <a:ext cx="2904530" cy="36314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859"/>
              </a:lnSpc>
              <a:buNone/>
            </a:pPr>
            <a:r>
              <a:rPr lang="en-US" sz="2287" b="1" kern="0" spc="-46" dirty="0">
                <a:solidFill>
                  <a:srgbClr val="D73AD7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新システムの特徴</a:t>
            </a:r>
            <a:endParaRPr lang="en-US" sz="228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Text 5"/>
          <p:cNvSpPr/>
          <p:nvPr/>
        </p:nvSpPr>
        <p:spPr>
          <a:xfrm>
            <a:off x="5407462" y="3992642"/>
            <a:ext cx="3941075" cy="19752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Webベースの投稿システムにより、即時的な共有と匿名でのコメントが可能になります。AIによる文法チェックで、教師の負担を軽減します。</a:t>
            </a:r>
            <a:endParaRPr lang="en-US" sz="1944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Text 6"/>
          <p:cNvSpPr/>
          <p:nvPr/>
        </p:nvSpPr>
        <p:spPr>
          <a:xfrm>
            <a:off x="9846231" y="3382685"/>
            <a:ext cx="2904530" cy="36314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859"/>
              </a:lnSpc>
              <a:buNone/>
            </a:pPr>
            <a:r>
              <a:rPr lang="en-US" sz="2287" b="1" kern="0" spc="-46" dirty="0">
                <a:solidFill>
                  <a:srgbClr val="D73AD7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期待される効果</a:t>
            </a:r>
            <a:endParaRPr lang="en-US" sz="228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846231" y="3992642"/>
            <a:ext cx="3828931" cy="19752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生徒の積極的な参加、率直なフィードバック交換、効率的な学習進行が実現します。教師は個別指導や高度な指導に時間を割けるようになります。</a:t>
            </a:r>
            <a:endParaRPr lang="en-US" sz="1944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1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-91440" y="1905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ja-JP" alt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04837" y="959048"/>
            <a:ext cx="6753582" cy="5081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002"/>
              </a:lnSpc>
              <a:buNone/>
            </a:pPr>
            <a:r>
              <a:rPr lang="en-US" sz="3202" b="1" kern="0" spc="-64" dirty="0">
                <a:solidFill>
                  <a:srgbClr val="D73AD7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Source Serif Pro" pitchFamily="34" charset="-120"/>
              </a:rPr>
              <a:t>匿名フィードバックシステムの仕組み</a:t>
            </a:r>
            <a:endParaRPr lang="en-US" sz="3202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Shape 2"/>
          <p:cNvSpPr/>
          <p:nvPr/>
        </p:nvSpPr>
        <p:spPr>
          <a:xfrm>
            <a:off x="852607" y="1726406"/>
            <a:ext cx="22860" cy="5544145"/>
          </a:xfrm>
          <a:prstGeom prst="roundRect">
            <a:avLst>
              <a:gd name="adj" fmla="val 317520"/>
            </a:avLst>
          </a:prstGeom>
          <a:solidFill>
            <a:srgbClr val="DABADD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Shape 3"/>
          <p:cNvSpPr/>
          <p:nvPr/>
        </p:nvSpPr>
        <p:spPr>
          <a:xfrm>
            <a:off x="1035546" y="2103596"/>
            <a:ext cx="604837" cy="22860"/>
          </a:xfrm>
          <a:prstGeom prst="roundRect">
            <a:avLst>
              <a:gd name="adj" fmla="val 317520"/>
            </a:avLst>
          </a:prstGeom>
          <a:solidFill>
            <a:srgbClr val="DABADD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8" name="Shape 4"/>
          <p:cNvSpPr/>
          <p:nvPr/>
        </p:nvSpPr>
        <p:spPr>
          <a:xfrm>
            <a:off x="669667" y="1920716"/>
            <a:ext cx="388739" cy="388739"/>
          </a:xfrm>
          <a:prstGeom prst="roundRect">
            <a:avLst>
              <a:gd name="adj" fmla="val 18672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" name="Text 5"/>
          <p:cNvSpPr/>
          <p:nvPr/>
        </p:nvSpPr>
        <p:spPr>
          <a:xfrm>
            <a:off x="803017" y="1993106"/>
            <a:ext cx="121920" cy="2439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1921"/>
              </a:lnSpc>
              <a:buNone/>
            </a:pPr>
            <a:r>
              <a:rPr lang="en-US" sz="1921" b="1" kern="0" spc="-38" dirty="0">
                <a:solidFill>
                  <a:srgbClr val="272525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1</a:t>
            </a:r>
            <a:endParaRPr lang="en-US" sz="1921" dirty="0"/>
          </a:p>
        </p:txBody>
      </p:sp>
      <p:sp>
        <p:nvSpPr>
          <p:cNvPr id="10" name="Text 6"/>
          <p:cNvSpPr/>
          <p:nvPr/>
        </p:nvSpPr>
        <p:spPr>
          <a:xfrm>
            <a:off x="1814513" y="1899166"/>
            <a:ext cx="2033111" cy="2541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001"/>
              </a:lnSpc>
              <a:buNone/>
            </a:pPr>
            <a:r>
              <a:rPr lang="en-US" sz="1601" b="1" kern="0" spc="-32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作文投稿</a:t>
            </a:r>
            <a:endParaRPr lang="en-US" sz="160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814513" y="2256949"/>
            <a:ext cx="6724650" cy="5531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生徒が自分の作文をシステムに投稿します。投稿は匿名化され、個人を特定できない形で保存されます。</a:t>
            </a:r>
            <a:endParaRPr lang="en-US" sz="136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1035546" y="3532823"/>
            <a:ext cx="604837" cy="22860"/>
          </a:xfrm>
          <a:prstGeom prst="roundRect">
            <a:avLst>
              <a:gd name="adj" fmla="val 317520"/>
            </a:avLst>
          </a:prstGeom>
          <a:solidFill>
            <a:srgbClr val="DABADD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Shape 9"/>
          <p:cNvSpPr/>
          <p:nvPr/>
        </p:nvSpPr>
        <p:spPr>
          <a:xfrm>
            <a:off x="669667" y="3349943"/>
            <a:ext cx="388739" cy="388739"/>
          </a:xfrm>
          <a:prstGeom prst="roundRect">
            <a:avLst>
              <a:gd name="adj" fmla="val 18672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0"/>
          <p:cNvSpPr/>
          <p:nvPr/>
        </p:nvSpPr>
        <p:spPr>
          <a:xfrm>
            <a:off x="803017" y="3422333"/>
            <a:ext cx="121920" cy="2439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1921"/>
              </a:lnSpc>
              <a:buNone/>
            </a:pPr>
            <a:r>
              <a:rPr lang="en-US" sz="1921" b="1" kern="0" spc="-38" dirty="0">
                <a:solidFill>
                  <a:srgbClr val="272525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2</a:t>
            </a:r>
            <a:endParaRPr lang="en-US" sz="1921" dirty="0"/>
          </a:p>
        </p:txBody>
      </p:sp>
      <p:sp>
        <p:nvSpPr>
          <p:cNvPr id="15" name="Text 11"/>
          <p:cNvSpPr/>
          <p:nvPr/>
        </p:nvSpPr>
        <p:spPr>
          <a:xfrm>
            <a:off x="1814513" y="3328392"/>
            <a:ext cx="2033111" cy="2541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001"/>
              </a:lnSpc>
              <a:buNone/>
            </a:pPr>
            <a:r>
              <a:rPr lang="en-US" sz="1601" b="1" kern="0" spc="-32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閲覧とコメント</a:t>
            </a:r>
            <a:endParaRPr lang="en-US" sz="160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1814513" y="3686175"/>
            <a:ext cx="6724650" cy="5531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クラスメイトは投稿された作文を自由に閲覧し、興味を持った作品にコメントを付けることができます。コメントも匿名で行われます。</a:t>
            </a:r>
            <a:endParaRPr lang="en-US" sz="136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1035546" y="4962049"/>
            <a:ext cx="604837" cy="22860"/>
          </a:xfrm>
          <a:prstGeom prst="roundRect">
            <a:avLst>
              <a:gd name="adj" fmla="val 317520"/>
            </a:avLst>
          </a:prstGeom>
          <a:solidFill>
            <a:srgbClr val="DABADD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8" name="Shape 14"/>
          <p:cNvSpPr/>
          <p:nvPr/>
        </p:nvSpPr>
        <p:spPr>
          <a:xfrm>
            <a:off x="669667" y="4779169"/>
            <a:ext cx="388739" cy="388739"/>
          </a:xfrm>
          <a:prstGeom prst="roundRect">
            <a:avLst>
              <a:gd name="adj" fmla="val 18672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9" name="Text 15"/>
          <p:cNvSpPr/>
          <p:nvPr/>
        </p:nvSpPr>
        <p:spPr>
          <a:xfrm>
            <a:off x="803017" y="4851559"/>
            <a:ext cx="121920" cy="2439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1921"/>
              </a:lnSpc>
              <a:buNone/>
            </a:pPr>
            <a:r>
              <a:rPr lang="en-US" sz="1921" b="1" kern="0" spc="-38" dirty="0">
                <a:solidFill>
                  <a:srgbClr val="272525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3</a:t>
            </a:r>
            <a:endParaRPr lang="en-US" sz="1921" dirty="0"/>
          </a:p>
        </p:txBody>
      </p:sp>
      <p:sp>
        <p:nvSpPr>
          <p:cNvPr id="20" name="Text 16"/>
          <p:cNvSpPr/>
          <p:nvPr/>
        </p:nvSpPr>
        <p:spPr>
          <a:xfrm>
            <a:off x="1814513" y="4757618"/>
            <a:ext cx="2033111" cy="2541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001"/>
              </a:lnSpc>
              <a:buNone/>
            </a:pPr>
            <a:r>
              <a:rPr lang="en-US" sz="1601" b="1" kern="0" spc="-32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フィードバック反映</a:t>
            </a:r>
            <a:endParaRPr lang="en-US" sz="160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1814513" y="5115401"/>
            <a:ext cx="6724650" cy="5531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作者は受け取ったコメントを基に作文を改善します。この過程で、読み手を意識したライティングスキルが養われます。</a:t>
            </a:r>
            <a:endParaRPr lang="en-US" sz="136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Shape 18"/>
          <p:cNvSpPr/>
          <p:nvPr/>
        </p:nvSpPr>
        <p:spPr>
          <a:xfrm>
            <a:off x="1035546" y="6391275"/>
            <a:ext cx="604837" cy="22860"/>
          </a:xfrm>
          <a:prstGeom prst="roundRect">
            <a:avLst>
              <a:gd name="adj" fmla="val 317520"/>
            </a:avLst>
          </a:prstGeom>
          <a:solidFill>
            <a:srgbClr val="DABADD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3" name="Shape 19"/>
          <p:cNvSpPr/>
          <p:nvPr/>
        </p:nvSpPr>
        <p:spPr>
          <a:xfrm>
            <a:off x="669667" y="6208395"/>
            <a:ext cx="388739" cy="388739"/>
          </a:xfrm>
          <a:prstGeom prst="roundRect">
            <a:avLst>
              <a:gd name="adj" fmla="val 18672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4" name="Text 20"/>
          <p:cNvSpPr/>
          <p:nvPr/>
        </p:nvSpPr>
        <p:spPr>
          <a:xfrm>
            <a:off x="803017" y="6280785"/>
            <a:ext cx="121920" cy="2439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1921"/>
              </a:lnSpc>
              <a:buNone/>
            </a:pPr>
            <a:r>
              <a:rPr lang="en-US" sz="1921" b="1" kern="0" spc="-38" dirty="0">
                <a:solidFill>
                  <a:srgbClr val="272525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4</a:t>
            </a:r>
            <a:endParaRPr lang="en-US" sz="1921" dirty="0"/>
          </a:p>
        </p:txBody>
      </p:sp>
      <p:sp>
        <p:nvSpPr>
          <p:cNvPr id="25" name="Text 21"/>
          <p:cNvSpPr/>
          <p:nvPr/>
        </p:nvSpPr>
        <p:spPr>
          <a:xfrm>
            <a:off x="1814513" y="6186845"/>
            <a:ext cx="2033111" cy="2541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001"/>
              </a:lnSpc>
              <a:buNone/>
            </a:pPr>
            <a:r>
              <a:rPr lang="en-US" sz="1601" b="1" kern="0" spc="-32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教師の監督</a:t>
            </a:r>
            <a:endParaRPr lang="en-US" sz="160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6" name="Text 22"/>
          <p:cNvSpPr/>
          <p:nvPr/>
        </p:nvSpPr>
        <p:spPr>
          <a:xfrm>
            <a:off x="1814513" y="6544628"/>
            <a:ext cx="6724650" cy="5531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教師はプロセス全体を監視し、必要に応じて介入やアドバイスを行います。システムは不適切なコメントを自動検出し、教師に通知します。</a:t>
            </a:r>
            <a:endParaRPr lang="en-US" sz="136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7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ja-JP" altLang="en-US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091238" y="928568"/>
            <a:ext cx="4778335" cy="5081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002"/>
              </a:lnSpc>
              <a:buNone/>
            </a:pPr>
            <a:r>
              <a:rPr lang="en-US" sz="3202" b="1" kern="0" spc="-64" dirty="0">
                <a:solidFill>
                  <a:srgbClr val="D73AD7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Source Serif Pro" pitchFamily="34" charset="-120"/>
              </a:rPr>
              <a:t>AIによる文法チェック機能</a:t>
            </a:r>
            <a:endParaRPr lang="en-US" sz="3202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6" name="Shape 2"/>
          <p:cNvSpPr/>
          <p:nvPr/>
        </p:nvSpPr>
        <p:spPr>
          <a:xfrm>
            <a:off x="6091238" y="1731400"/>
            <a:ext cx="7934325" cy="1271707"/>
          </a:xfrm>
          <a:prstGeom prst="roundRect">
            <a:avLst>
              <a:gd name="adj" fmla="val 570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" name="Text 3"/>
          <p:cNvSpPr/>
          <p:nvPr/>
        </p:nvSpPr>
        <p:spPr>
          <a:xfrm>
            <a:off x="6271617" y="1876306"/>
            <a:ext cx="2033111" cy="2541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001"/>
              </a:lnSpc>
              <a:buNone/>
            </a:pPr>
            <a:r>
              <a:rPr lang="ja-JP" altLang="en-US" sz="1601" b="1" kern="0" spc="-32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文法エラー</a:t>
            </a:r>
            <a:r>
              <a:rPr lang="en-US" sz="1601" b="1" kern="0" spc="-32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検出</a:t>
            </a:r>
            <a:endParaRPr lang="en-US" sz="160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Text 4"/>
          <p:cNvSpPr/>
          <p:nvPr/>
        </p:nvSpPr>
        <p:spPr>
          <a:xfrm>
            <a:off x="6271617" y="2234089"/>
            <a:ext cx="7573566" cy="5531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AIが生徒の作文を分析し、文法ミス、スペルミス、語法の誤りなどを検出します。高度な自然言語処理技術により、コンテキストに応じた適切な指摘が可能です。</a:t>
            </a:r>
            <a:endParaRPr lang="en-US" sz="136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Shape 5"/>
          <p:cNvSpPr/>
          <p:nvPr/>
        </p:nvSpPr>
        <p:spPr>
          <a:xfrm>
            <a:off x="6091238" y="3140393"/>
            <a:ext cx="7934325" cy="1271707"/>
          </a:xfrm>
          <a:prstGeom prst="roundRect">
            <a:avLst>
              <a:gd name="adj" fmla="val 570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" name="Text 6"/>
          <p:cNvSpPr/>
          <p:nvPr/>
        </p:nvSpPr>
        <p:spPr>
          <a:xfrm>
            <a:off x="6271617" y="3320772"/>
            <a:ext cx="2033111" cy="2541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001"/>
              </a:lnSpc>
              <a:buNone/>
            </a:pPr>
            <a:r>
              <a:rPr lang="en-US" sz="1601" b="1" kern="0" spc="-32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アドバイス提供</a:t>
            </a:r>
            <a:endParaRPr lang="en-US" sz="160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Text 7"/>
          <p:cNvSpPr/>
          <p:nvPr/>
        </p:nvSpPr>
        <p:spPr>
          <a:xfrm>
            <a:off x="6271617" y="3678555"/>
            <a:ext cx="7573566" cy="5531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検出されたエラーに対して、AIがヒントやアドバイスを提供します。完全な修正文は示さず、生徒自身が考えて修正できるようサポートします。</a:t>
            </a:r>
            <a:endParaRPr lang="en-US" sz="136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6091238" y="4584859"/>
            <a:ext cx="7934325" cy="1271707"/>
          </a:xfrm>
          <a:prstGeom prst="roundRect">
            <a:avLst>
              <a:gd name="adj" fmla="val 570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3" name="Text 9"/>
          <p:cNvSpPr/>
          <p:nvPr/>
        </p:nvSpPr>
        <p:spPr>
          <a:xfrm>
            <a:off x="6271617" y="4765238"/>
            <a:ext cx="2033111" cy="2541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001"/>
              </a:lnSpc>
              <a:buNone/>
            </a:pPr>
            <a:r>
              <a:rPr lang="en-US" sz="1601" b="1" kern="0" spc="-32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レベル調整</a:t>
            </a:r>
            <a:endParaRPr lang="en-US" sz="160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271617" y="5123021"/>
            <a:ext cx="7573566" cy="5531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生徒の英語レベルに合わせて、アドバイスの詳細度を調整します。初心者には基本的なヒント、上級者にはより高度な説明を提供します。</a:t>
            </a:r>
            <a:endParaRPr lang="en-US" sz="136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6091238" y="6029325"/>
            <a:ext cx="7934325" cy="1271707"/>
          </a:xfrm>
          <a:prstGeom prst="roundRect">
            <a:avLst>
              <a:gd name="adj" fmla="val 570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2"/>
          <p:cNvSpPr/>
          <p:nvPr/>
        </p:nvSpPr>
        <p:spPr>
          <a:xfrm>
            <a:off x="6271617" y="6209705"/>
            <a:ext cx="2033111" cy="2541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001"/>
              </a:lnSpc>
              <a:buNone/>
            </a:pPr>
            <a:r>
              <a:rPr lang="en-US" sz="1601" b="1" kern="0" spc="-32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学習履歴管理</a:t>
            </a:r>
            <a:endParaRPr lang="en-US" sz="160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6271617" y="6567488"/>
            <a:ext cx="7573566" cy="5531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生徒ごとの頻出ミスや改善点を記録し、長期的な学習傾向を分析します。これにより、個別の弱点に焦点を当てた指導が可能になります。</a:t>
            </a:r>
            <a:endParaRPr lang="en-US" sz="136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8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14588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ja-JP" alt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6628" y="748189"/>
            <a:ext cx="4347686" cy="54352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279"/>
              </a:lnSpc>
              <a:buNone/>
            </a:pPr>
            <a:r>
              <a:rPr lang="en-US" sz="3423" b="1" kern="0" spc="-68">
                <a:solidFill>
                  <a:srgbClr val="D73AD7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Source Serif Pro" pitchFamily="34" charset="-120"/>
              </a:rPr>
              <a:t>倫理的監視(NG</a:t>
            </a:r>
            <a:r>
              <a:rPr lang="ja-JP" altLang="en-US" sz="3423" b="1" kern="0" spc="-68">
                <a:solidFill>
                  <a:srgbClr val="D73AD7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Source Serif Pro" pitchFamily="34" charset="-120"/>
              </a:rPr>
              <a:t>ワード</a:t>
            </a:r>
            <a:r>
              <a:rPr lang="en-US" altLang="ja-JP" sz="3423" b="1" kern="0" spc="-68">
                <a:solidFill>
                  <a:srgbClr val="D73AD7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Source Serif Pro" pitchFamily="34" charset="-120"/>
              </a:rPr>
              <a:t>)</a:t>
            </a:r>
            <a:r>
              <a:rPr lang="en-US" sz="3423" b="1" kern="0" spc="-68">
                <a:solidFill>
                  <a:srgbClr val="D73AD7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Source Serif Pro" pitchFamily="34" charset="-120"/>
              </a:rPr>
              <a:t>システム</a:t>
            </a:r>
            <a:endParaRPr lang="en-US" sz="3423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628" y="1568768"/>
            <a:ext cx="923806" cy="147816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847493" y="1753433"/>
            <a:ext cx="2173843" cy="27170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40"/>
              </a:lnSpc>
              <a:buNone/>
            </a:pPr>
            <a:r>
              <a:rPr lang="en-US" sz="1712" b="1" kern="0" spc="-34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コンテンツ分析</a:t>
            </a:r>
            <a:endParaRPr lang="en-US" sz="1712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Text 3"/>
          <p:cNvSpPr/>
          <p:nvPr/>
        </p:nvSpPr>
        <p:spPr>
          <a:xfrm>
            <a:off x="1847493" y="2135981"/>
            <a:ext cx="6649879" cy="591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28"/>
              </a:lnSpc>
              <a:buNone/>
            </a:pPr>
            <a:r>
              <a:rPr lang="en-US" sz="1455" kern="0" spc="-29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AIが投稿された作文やコメントの内容を分析し、不適切な表現や倫理的に問題のある記述を検出します。</a:t>
            </a:r>
            <a:endParaRPr lang="en-US" sz="1455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628" y="3046928"/>
            <a:ext cx="923806" cy="147816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847493" y="3231594"/>
            <a:ext cx="2173843" cy="27170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40"/>
              </a:lnSpc>
              <a:buNone/>
            </a:pPr>
            <a:r>
              <a:rPr lang="en-US" sz="1712" b="1" kern="0" spc="-34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リスク評価</a:t>
            </a:r>
            <a:endParaRPr lang="en-US" sz="1712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Text 5"/>
          <p:cNvSpPr/>
          <p:nvPr/>
        </p:nvSpPr>
        <p:spPr>
          <a:xfrm>
            <a:off x="1847493" y="3614142"/>
            <a:ext cx="6649879" cy="591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28"/>
              </a:lnSpc>
              <a:buNone/>
            </a:pPr>
            <a:r>
              <a:rPr lang="en-US" sz="1455" kern="0" spc="-29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検出された問題について、深刻度を評価し、即時対応が必要なケースと経過観察で良いケースを判別します。</a:t>
            </a:r>
            <a:endParaRPr lang="en-US" sz="1455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628" y="4525089"/>
            <a:ext cx="923806" cy="1478161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847493" y="4686074"/>
            <a:ext cx="2173843" cy="27170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40"/>
              </a:lnSpc>
              <a:buNone/>
            </a:pPr>
            <a:r>
              <a:rPr lang="en-US" sz="1712" b="1" kern="0" spc="-34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教師への通知</a:t>
            </a:r>
            <a:endParaRPr lang="en-US" sz="1712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Text 7"/>
          <p:cNvSpPr/>
          <p:nvPr/>
        </p:nvSpPr>
        <p:spPr>
          <a:xfrm>
            <a:off x="1847493" y="5092303"/>
            <a:ext cx="6649879" cy="591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28"/>
              </a:lnSpc>
              <a:buNone/>
            </a:pPr>
            <a:r>
              <a:rPr lang="en-US" sz="1455" kern="0" spc="-29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深刻な問題が検出された場合、システムは即座に担当教師に通知を送ります。教師はダッシュボードで詳細を確認できます。</a:t>
            </a:r>
            <a:endParaRPr lang="en-US" sz="1455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628" y="6003250"/>
            <a:ext cx="923806" cy="1478161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1847493" y="6187916"/>
            <a:ext cx="2173843" cy="27170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40"/>
              </a:lnSpc>
              <a:buNone/>
            </a:pPr>
            <a:r>
              <a:rPr lang="en-US" sz="1712" b="1" kern="0" spc="-34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自動フィルタリング</a:t>
            </a:r>
            <a:endParaRPr lang="en-US" sz="1712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Text 9"/>
          <p:cNvSpPr/>
          <p:nvPr/>
        </p:nvSpPr>
        <p:spPr>
          <a:xfrm>
            <a:off x="1847493" y="6570464"/>
            <a:ext cx="6649879" cy="591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28"/>
              </a:lnSpc>
              <a:buNone/>
            </a:pPr>
            <a:r>
              <a:rPr lang="en-US" sz="1455" kern="0" spc="-29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明らかに不適切なコンテンツは自動的にブロックされ、投稿や表示が制限されます。これにより、クラス内の安全な環境を維持します。</a:t>
            </a:r>
            <a:endParaRPr lang="en-US" sz="1455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8" name="Image 6" descr="preencoded.png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18423" y="894278"/>
            <a:ext cx="4829651" cy="60364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754"/>
              </a:lnSpc>
              <a:buNone/>
            </a:pPr>
            <a:r>
              <a:rPr lang="en-US" sz="3803" b="1" kern="0" spc="-76" dirty="0">
                <a:solidFill>
                  <a:srgbClr val="D73AD7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Source Serif Pro" pitchFamily="34" charset="-120"/>
              </a:rPr>
              <a:t>教師の役割と負担軽減</a:t>
            </a:r>
            <a:endParaRPr lang="en-US" sz="3803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423" y="1805821"/>
            <a:ext cx="513159" cy="513159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718423" y="2524244"/>
            <a:ext cx="2414826" cy="30182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77"/>
              </a:lnSpc>
              <a:buNone/>
            </a:pPr>
            <a:r>
              <a:rPr lang="en-US" sz="1901" b="1" kern="0" spc="-38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時間効率の向上</a:t>
            </a:r>
            <a:endParaRPr lang="en-US" sz="190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Text 3"/>
          <p:cNvSpPr/>
          <p:nvPr/>
        </p:nvSpPr>
        <p:spPr>
          <a:xfrm>
            <a:off x="718423" y="2949178"/>
            <a:ext cx="4614029" cy="13134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586"/>
              </a:lnSpc>
              <a:buNone/>
            </a:pPr>
            <a:r>
              <a:rPr lang="en-US" sz="1616" kern="0" spc="-32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AIによる自動チェックにより、基本的な添削作業にかかる時間が大幅に削減されます。これにより、教師はより創造的で高度な指導に集中できるようになります。</a:t>
            </a:r>
            <a:endParaRPr lang="en-US" sz="1616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0348" y="1805821"/>
            <a:ext cx="513159" cy="513159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640348" y="2524244"/>
            <a:ext cx="2414826" cy="30182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77"/>
              </a:lnSpc>
              <a:buNone/>
            </a:pPr>
            <a:r>
              <a:rPr lang="en-US" sz="1901" b="1" kern="0" spc="-38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的確な個別指導</a:t>
            </a:r>
            <a:endParaRPr lang="en-US" sz="190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Text 5"/>
          <p:cNvSpPr/>
          <p:nvPr/>
        </p:nvSpPr>
        <p:spPr>
          <a:xfrm>
            <a:off x="5640348" y="2949178"/>
            <a:ext cx="4614029" cy="13134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586"/>
              </a:lnSpc>
              <a:buNone/>
            </a:pPr>
            <a:r>
              <a:rPr lang="en-US" sz="1616" kern="0" spc="-32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システムが提供する学習データを基に、各生徒の弱点や傾向を把握し、効果的な個別指導を行うことができます。時間の有効活用により、きめ細かな対応が可能になります。</a:t>
            </a:r>
            <a:endParaRPr lang="en-US" sz="1616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423" y="4878467"/>
            <a:ext cx="513159" cy="513159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718423" y="5596890"/>
            <a:ext cx="2414826" cy="30182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77"/>
              </a:lnSpc>
              <a:buNone/>
            </a:pPr>
            <a:r>
              <a:rPr lang="en-US" sz="1901" b="1" kern="0" spc="-38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進捗管理の効率化</a:t>
            </a:r>
            <a:endParaRPr lang="en-US" sz="190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Text 7"/>
          <p:cNvSpPr/>
          <p:nvPr/>
        </p:nvSpPr>
        <p:spPr>
          <a:xfrm>
            <a:off x="718423" y="6021824"/>
            <a:ext cx="4614029" cy="13134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586"/>
              </a:lnSpc>
              <a:buNone/>
            </a:pPr>
            <a:r>
              <a:rPr lang="en-US" sz="1616" kern="0" spc="-32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クラス全体の進捗状況をダッシュボードで一目で確認できるため、授業計画の調整や補足説明の必要性を迅速に判断できます。データ駆動型の授業運営が実現します。</a:t>
            </a:r>
            <a:endParaRPr lang="en-US" sz="1616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0348" y="4878467"/>
            <a:ext cx="513159" cy="513159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5640348" y="5596890"/>
            <a:ext cx="2414826" cy="30182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77"/>
              </a:lnSpc>
              <a:buNone/>
            </a:pPr>
            <a:r>
              <a:rPr lang="en-US" sz="1901" b="1" kern="0" spc="-38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erif Pro" pitchFamily="34" charset="-120"/>
              </a:rPr>
              <a:t>創造的指導の促進</a:t>
            </a:r>
            <a:endParaRPr lang="en-US" sz="190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Text 9"/>
          <p:cNvSpPr/>
          <p:nvPr/>
        </p:nvSpPr>
        <p:spPr>
          <a:xfrm>
            <a:off x="5640348" y="6021824"/>
            <a:ext cx="4614029" cy="13134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586"/>
              </a:lnSpc>
              <a:buNone/>
            </a:pPr>
            <a:r>
              <a:rPr lang="en-US" sz="1616" kern="0" spc="-32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基本的なタスクから解放された教師は、エッセイの構造指導やより高度なライティングスキルの育成など、創造的で付加価値の高い指導に時間を割くことができます。</a:t>
            </a:r>
            <a:endParaRPr lang="en-US" sz="1616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8" name="Image 6" descr="preencoded.png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31148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241339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351961" y="2944297"/>
            <a:ext cx="4542949" cy="56792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471"/>
              </a:lnSpc>
              <a:buNone/>
            </a:pPr>
            <a:r>
              <a:rPr lang="en-US" sz="3577" b="1" kern="0" spc="-72" dirty="0">
                <a:solidFill>
                  <a:srgbClr val="D73AD7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Source Serif Pro" pitchFamily="34" charset="-120"/>
              </a:rPr>
              <a:t>生徒の学習体験の向上</a:t>
            </a:r>
            <a:endParaRPr lang="en-US" sz="3577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6" name="Shape 2"/>
          <p:cNvSpPr/>
          <p:nvPr/>
        </p:nvSpPr>
        <p:spPr>
          <a:xfrm>
            <a:off x="2351961" y="4018955"/>
            <a:ext cx="434340" cy="43434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" name="Text 3"/>
          <p:cNvSpPr/>
          <p:nvPr/>
        </p:nvSpPr>
        <p:spPr>
          <a:xfrm>
            <a:off x="2500908" y="4099798"/>
            <a:ext cx="136327" cy="27253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146"/>
              </a:lnSpc>
              <a:buNone/>
            </a:pPr>
            <a:r>
              <a:rPr lang="en-US" sz="2146" b="1" kern="0" spc="-43" dirty="0">
                <a:solidFill>
                  <a:srgbClr val="272525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1</a:t>
            </a:r>
            <a:endParaRPr lang="en-US" sz="2146" dirty="0"/>
          </a:p>
        </p:txBody>
      </p:sp>
      <p:sp>
        <p:nvSpPr>
          <p:cNvPr id="8" name="Text 4"/>
          <p:cNvSpPr/>
          <p:nvPr/>
        </p:nvSpPr>
        <p:spPr>
          <a:xfrm>
            <a:off x="2979301" y="4018955"/>
            <a:ext cx="2867739" cy="28396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236"/>
              </a:lnSpc>
              <a:buNone/>
            </a:pPr>
            <a:r>
              <a:rPr lang="en-US" sz="1789" b="1" kern="0" spc="-36" dirty="0">
                <a:solidFill>
                  <a:srgbClr val="272525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アクティブラーニングの促進</a:t>
            </a:r>
            <a:endParaRPr lang="en-US" sz="1789" dirty="0"/>
          </a:p>
        </p:txBody>
      </p:sp>
      <p:sp>
        <p:nvSpPr>
          <p:cNvPr id="9" name="Text 5"/>
          <p:cNvSpPr/>
          <p:nvPr/>
        </p:nvSpPr>
        <p:spPr>
          <a:xfrm>
            <a:off x="2979301" y="4418648"/>
            <a:ext cx="4239339" cy="12358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32"/>
              </a:lnSpc>
              <a:buNone/>
            </a:pPr>
            <a:r>
              <a:rPr lang="en-US" sz="1520" kern="0" spc="-30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匿名フィードバックシステムにより、生徒は積極的に他者の作文を読み、コメントすることが奨励されます。この過程で、批判的思考力と表現力が自然に養われます。</a:t>
            </a:r>
            <a:endParaRPr lang="en-US" sz="15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7411641" y="4018955"/>
            <a:ext cx="434340" cy="43434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" name="Text 7"/>
          <p:cNvSpPr/>
          <p:nvPr/>
        </p:nvSpPr>
        <p:spPr>
          <a:xfrm>
            <a:off x="7560588" y="4099798"/>
            <a:ext cx="136327" cy="27253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146"/>
              </a:lnSpc>
              <a:buNone/>
            </a:pPr>
            <a:r>
              <a:rPr lang="en-US" sz="2146" b="1" kern="0" spc="-43" dirty="0">
                <a:solidFill>
                  <a:srgbClr val="272525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2</a:t>
            </a:r>
            <a:endParaRPr lang="en-US" sz="2146" dirty="0"/>
          </a:p>
        </p:txBody>
      </p:sp>
      <p:sp>
        <p:nvSpPr>
          <p:cNvPr id="12" name="Text 8"/>
          <p:cNvSpPr/>
          <p:nvPr/>
        </p:nvSpPr>
        <p:spPr>
          <a:xfrm>
            <a:off x="8038981" y="4018955"/>
            <a:ext cx="3103840" cy="28396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236"/>
              </a:lnSpc>
              <a:buNone/>
            </a:pPr>
            <a:r>
              <a:rPr lang="en-US" sz="1789" b="1" kern="0" spc="-36" dirty="0">
                <a:solidFill>
                  <a:srgbClr val="272525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即時フィードバックによる成長</a:t>
            </a:r>
            <a:endParaRPr lang="en-US" sz="1789" dirty="0"/>
          </a:p>
        </p:txBody>
      </p:sp>
      <p:sp>
        <p:nvSpPr>
          <p:cNvPr id="13" name="Text 9"/>
          <p:cNvSpPr/>
          <p:nvPr/>
        </p:nvSpPr>
        <p:spPr>
          <a:xfrm>
            <a:off x="8038981" y="4418648"/>
            <a:ext cx="4239339" cy="12358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32"/>
              </a:lnSpc>
              <a:buNone/>
            </a:pPr>
            <a:r>
              <a:rPr lang="en-US" sz="1520" kern="0" spc="-30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AIによる文法チェックと仲間からのコメントにより、生徒は自分の作文の強みと弱点を即座に認識できます。これにより、効率的かつ効果的な学習サイクルが確立されます。</a:t>
            </a:r>
            <a:endParaRPr lang="en-US" sz="15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2351961" y="6064687"/>
            <a:ext cx="434340" cy="43434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1"/>
          <p:cNvSpPr/>
          <p:nvPr/>
        </p:nvSpPr>
        <p:spPr>
          <a:xfrm>
            <a:off x="2500908" y="6145530"/>
            <a:ext cx="136327" cy="27253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146"/>
              </a:lnSpc>
              <a:buNone/>
            </a:pPr>
            <a:r>
              <a:rPr lang="en-US" sz="2146" b="1" kern="0" spc="-43" dirty="0">
                <a:solidFill>
                  <a:srgbClr val="272525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3</a:t>
            </a:r>
            <a:endParaRPr lang="en-US" sz="2146" dirty="0"/>
          </a:p>
        </p:txBody>
      </p:sp>
      <p:sp>
        <p:nvSpPr>
          <p:cNvPr id="16" name="Text 12"/>
          <p:cNvSpPr/>
          <p:nvPr/>
        </p:nvSpPr>
        <p:spPr>
          <a:xfrm>
            <a:off x="2979301" y="6064687"/>
            <a:ext cx="2271474" cy="28396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236"/>
              </a:lnSpc>
              <a:buNone/>
            </a:pPr>
            <a:r>
              <a:rPr lang="en-US" sz="1789" b="1" kern="0" spc="-36" dirty="0">
                <a:solidFill>
                  <a:srgbClr val="272525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多様な視点の獲得</a:t>
            </a:r>
            <a:endParaRPr lang="en-US" sz="1789" dirty="0"/>
          </a:p>
        </p:txBody>
      </p:sp>
      <p:sp>
        <p:nvSpPr>
          <p:cNvPr id="17" name="Text 13"/>
          <p:cNvSpPr/>
          <p:nvPr/>
        </p:nvSpPr>
        <p:spPr>
          <a:xfrm>
            <a:off x="2979301" y="6464379"/>
            <a:ext cx="4239339" cy="12358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32"/>
              </a:lnSpc>
              <a:buNone/>
            </a:pPr>
            <a:r>
              <a:rPr lang="en-US" sz="1520" kern="0" spc="-30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クラスメイト全員の作文に触れることで、様々な表現方法や考え方に触れる機会が増えます。これは語彙力の向上と思考の幅を広げることにつながります。</a:t>
            </a:r>
            <a:endParaRPr lang="en-US" sz="15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7411641" y="6064687"/>
            <a:ext cx="434340" cy="43434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9" name="Text 15"/>
          <p:cNvSpPr/>
          <p:nvPr/>
        </p:nvSpPr>
        <p:spPr>
          <a:xfrm>
            <a:off x="7560588" y="6145530"/>
            <a:ext cx="136327" cy="27253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146"/>
              </a:lnSpc>
              <a:buNone/>
            </a:pPr>
            <a:r>
              <a:rPr lang="en-US" sz="2146" b="1" kern="0" spc="-43" dirty="0">
                <a:solidFill>
                  <a:srgbClr val="272525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4</a:t>
            </a:r>
            <a:endParaRPr lang="en-US" sz="2146" dirty="0"/>
          </a:p>
        </p:txBody>
      </p:sp>
      <p:sp>
        <p:nvSpPr>
          <p:cNvPr id="20" name="Text 16"/>
          <p:cNvSpPr/>
          <p:nvPr/>
        </p:nvSpPr>
        <p:spPr>
          <a:xfrm>
            <a:off x="8038981" y="6064687"/>
            <a:ext cx="2447687" cy="28396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236"/>
              </a:lnSpc>
              <a:buNone/>
            </a:pPr>
            <a:r>
              <a:rPr lang="en-US" sz="1789" b="1" kern="0" spc="-36" dirty="0">
                <a:solidFill>
                  <a:srgbClr val="272525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自己反省と改善の習慣化</a:t>
            </a:r>
            <a:endParaRPr lang="en-US" sz="1789" dirty="0"/>
          </a:p>
        </p:txBody>
      </p:sp>
      <p:sp>
        <p:nvSpPr>
          <p:cNvPr id="21" name="Text 17"/>
          <p:cNvSpPr/>
          <p:nvPr/>
        </p:nvSpPr>
        <p:spPr>
          <a:xfrm>
            <a:off x="8038981" y="6464379"/>
            <a:ext cx="4239339" cy="12358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32"/>
              </a:lnSpc>
              <a:buNone/>
            </a:pPr>
            <a:r>
              <a:rPr lang="en-US" sz="1520" kern="0" spc="-30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システムを通じて継続的に自己評価と改善を行うことで、自律的な学習者としての成長が促されます。この習慣は、将来的なライティングスキルの向上に大きく貢献します。</a:t>
            </a:r>
            <a:endParaRPr lang="en-US" sz="15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2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ja-JP" alt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30541" y="1266706"/>
            <a:ext cx="7655719" cy="125063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924"/>
              </a:lnSpc>
              <a:buNone/>
            </a:pPr>
            <a:r>
              <a:rPr lang="en-US" sz="3939" b="1" kern="0" spc="-79" dirty="0">
                <a:solidFill>
                  <a:srgbClr val="D73AD7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Source Serif Pro" pitchFamily="34" charset="-120"/>
              </a:rPr>
              <a:t>システム導入のメリットと今後の展望</a:t>
            </a:r>
            <a:endParaRPr lang="en-US" sz="3939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Shape 2"/>
          <p:cNvSpPr/>
          <p:nvPr/>
        </p:nvSpPr>
        <p:spPr>
          <a:xfrm>
            <a:off x="6230541" y="2836188"/>
            <a:ext cx="7655719" cy="1846540"/>
          </a:xfrm>
          <a:prstGeom prst="roundRect">
            <a:avLst>
              <a:gd name="adj" fmla="val 483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" name="Shape 3"/>
          <p:cNvSpPr/>
          <p:nvPr/>
        </p:nvSpPr>
        <p:spPr>
          <a:xfrm>
            <a:off x="6238161" y="2843808"/>
            <a:ext cx="7639645" cy="61043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8" name="Text 4"/>
          <p:cNvSpPr/>
          <p:nvPr/>
        </p:nvSpPr>
        <p:spPr>
          <a:xfrm>
            <a:off x="6451521" y="2978944"/>
            <a:ext cx="2117408" cy="3401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79"/>
              </a:lnSpc>
              <a:buNone/>
            </a:pPr>
            <a:r>
              <a:rPr lang="en-US" sz="1674" kern="0" spc="-33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効率的な授業運営</a:t>
            </a:r>
            <a:endParaRPr lang="en-US" sz="1674" dirty="0"/>
          </a:p>
        </p:txBody>
      </p:sp>
      <p:sp>
        <p:nvSpPr>
          <p:cNvPr id="9" name="Text 5"/>
          <p:cNvSpPr/>
          <p:nvPr/>
        </p:nvSpPr>
        <p:spPr>
          <a:xfrm>
            <a:off x="9001601" y="2978944"/>
            <a:ext cx="2113598" cy="3401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79"/>
              </a:lnSpc>
              <a:buNone/>
            </a:pPr>
            <a:r>
              <a:rPr lang="en-US" sz="1674" kern="0" spc="-33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個別指導の充実</a:t>
            </a:r>
            <a:endParaRPr lang="en-US" sz="1674" dirty="0"/>
          </a:p>
        </p:txBody>
      </p:sp>
      <p:sp>
        <p:nvSpPr>
          <p:cNvPr id="10" name="Text 6"/>
          <p:cNvSpPr/>
          <p:nvPr/>
        </p:nvSpPr>
        <p:spPr>
          <a:xfrm>
            <a:off x="11547872" y="2978944"/>
            <a:ext cx="2117408" cy="3401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79"/>
              </a:lnSpc>
              <a:buNone/>
            </a:pPr>
            <a:r>
              <a:rPr lang="en-US" sz="1674" kern="0" spc="-33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生徒の積極的参加</a:t>
            </a:r>
            <a:endParaRPr lang="en-US" sz="1674" dirty="0"/>
          </a:p>
        </p:txBody>
      </p:sp>
      <p:sp>
        <p:nvSpPr>
          <p:cNvPr id="11" name="Shape 7"/>
          <p:cNvSpPr/>
          <p:nvPr/>
        </p:nvSpPr>
        <p:spPr>
          <a:xfrm>
            <a:off x="6238161" y="3454241"/>
            <a:ext cx="7639645" cy="61043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8"/>
          <p:cNvSpPr/>
          <p:nvPr/>
        </p:nvSpPr>
        <p:spPr>
          <a:xfrm>
            <a:off x="6451521" y="3589377"/>
            <a:ext cx="2117408" cy="3401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79"/>
              </a:lnSpc>
              <a:buNone/>
            </a:pPr>
            <a:r>
              <a:rPr lang="en-US" sz="1674" kern="0" spc="-33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データ駆動型指導</a:t>
            </a:r>
            <a:endParaRPr lang="en-US" sz="1674" dirty="0"/>
          </a:p>
        </p:txBody>
      </p:sp>
      <p:sp>
        <p:nvSpPr>
          <p:cNvPr id="13" name="Text 9"/>
          <p:cNvSpPr/>
          <p:nvPr/>
        </p:nvSpPr>
        <p:spPr>
          <a:xfrm>
            <a:off x="9001601" y="3589377"/>
            <a:ext cx="2113598" cy="3401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79"/>
              </a:lnSpc>
              <a:buNone/>
            </a:pPr>
            <a:r>
              <a:rPr lang="en-US" sz="1674" kern="0" spc="-33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倫理的な学習環境</a:t>
            </a:r>
            <a:endParaRPr lang="en-US" sz="1674" dirty="0"/>
          </a:p>
        </p:txBody>
      </p:sp>
      <p:sp>
        <p:nvSpPr>
          <p:cNvPr id="14" name="Text 10"/>
          <p:cNvSpPr/>
          <p:nvPr/>
        </p:nvSpPr>
        <p:spPr>
          <a:xfrm>
            <a:off x="11547872" y="3589377"/>
            <a:ext cx="2117408" cy="3401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79"/>
              </a:lnSpc>
              <a:buNone/>
            </a:pPr>
            <a:r>
              <a:rPr lang="en-US" sz="1674" kern="0" spc="-33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自律的学習者の育成</a:t>
            </a:r>
            <a:endParaRPr lang="en-US" sz="1674" dirty="0"/>
          </a:p>
        </p:txBody>
      </p:sp>
      <p:sp>
        <p:nvSpPr>
          <p:cNvPr id="15" name="Shape 11"/>
          <p:cNvSpPr/>
          <p:nvPr/>
        </p:nvSpPr>
        <p:spPr>
          <a:xfrm>
            <a:off x="6238161" y="4064675"/>
            <a:ext cx="7639645" cy="61043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2"/>
          <p:cNvSpPr/>
          <p:nvPr/>
        </p:nvSpPr>
        <p:spPr>
          <a:xfrm>
            <a:off x="6451521" y="4199811"/>
            <a:ext cx="2117408" cy="3401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79"/>
              </a:lnSpc>
              <a:buNone/>
            </a:pPr>
            <a:r>
              <a:rPr lang="en-US" sz="1674" kern="0" spc="-33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教師の負担軽減</a:t>
            </a:r>
            <a:endParaRPr lang="en-US" sz="1674" dirty="0"/>
          </a:p>
        </p:txBody>
      </p:sp>
      <p:sp>
        <p:nvSpPr>
          <p:cNvPr id="17" name="Text 13"/>
          <p:cNvSpPr/>
          <p:nvPr/>
        </p:nvSpPr>
        <p:spPr>
          <a:xfrm>
            <a:off x="9001601" y="4199811"/>
            <a:ext cx="2113598" cy="3401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79"/>
              </a:lnSpc>
              <a:buNone/>
            </a:pPr>
            <a:r>
              <a:rPr lang="en-US" sz="1674" kern="0" spc="-33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即時フィードバック</a:t>
            </a:r>
            <a:endParaRPr lang="en-US" sz="1674" dirty="0"/>
          </a:p>
        </p:txBody>
      </p:sp>
      <p:sp>
        <p:nvSpPr>
          <p:cNvPr id="18" name="Text 14"/>
          <p:cNvSpPr/>
          <p:nvPr/>
        </p:nvSpPr>
        <p:spPr>
          <a:xfrm>
            <a:off x="11547872" y="4199811"/>
            <a:ext cx="2117408" cy="3401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79"/>
              </a:lnSpc>
              <a:buNone/>
            </a:pPr>
            <a:r>
              <a:rPr lang="en-US" sz="1674" kern="0" spc="-33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多様な表現力の向上</a:t>
            </a:r>
            <a:endParaRPr lang="en-US" sz="1674" dirty="0"/>
          </a:p>
        </p:txBody>
      </p:sp>
      <p:sp>
        <p:nvSpPr>
          <p:cNvPr id="19" name="Text 15"/>
          <p:cNvSpPr/>
          <p:nvPr/>
        </p:nvSpPr>
        <p:spPr>
          <a:xfrm>
            <a:off x="6230541" y="4921925"/>
            <a:ext cx="7655719" cy="23451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79"/>
              </a:lnSpc>
              <a:buNone/>
            </a:pPr>
            <a:r>
              <a:rPr lang="en-US" sz="1674" kern="0" spc="-33" dirty="0">
                <a:solidFill>
                  <a:srgbClr val="27252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Sans Pro" pitchFamily="34" charset="-120"/>
              </a:rPr>
              <a:t>「ライティング授業の友」の導入により、英語教育は新たな段階へと進化します。このシステムは、効率的な授業運営と生徒の積極的参加を促進し、個別指導の質を向上させます。今後は、AI技術のさらなる発展により、より高度な文章構造の分析や、生徒の興味に合わせたテーマ提案など、機能の拡充が期待されます。また、他の言語教育への応用や、遠隔教育との連携など、活用の幅を広げていくことで、グローバル時代に求められる言語教育の礎となることでしょう。</a:t>
            </a:r>
            <a:endParaRPr lang="en-US" sz="1674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0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311</Words>
  <Application>Microsoft Office PowerPoint</Application>
  <PresentationFormat>ユーザー設定</PresentationFormat>
  <Paragraphs>81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6" baseType="lpstr">
      <vt:lpstr>BIZ UDPゴシック</vt:lpstr>
      <vt:lpstr>HGP創英角ｺﾞｼｯｸUB</vt:lpstr>
      <vt:lpstr>HGS創英角ｺﾞｼｯｸUB</vt:lpstr>
      <vt:lpstr>HG創英角ｺﾞｼｯｸUB</vt:lpstr>
      <vt:lpstr>Arial</vt:lpstr>
      <vt:lpstr>Source Sans Pro</vt:lpstr>
      <vt:lpstr>Source Serif Pro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Mamoru Ishitobi</cp:lastModifiedBy>
  <cp:revision>4</cp:revision>
  <dcterms:created xsi:type="dcterms:W3CDTF">2024-08-08T23:33:46Z</dcterms:created>
  <dcterms:modified xsi:type="dcterms:W3CDTF">2024-08-09T03:15:14Z</dcterms:modified>
</cp:coreProperties>
</file>