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8"/>
  </p:notesMasterIdLst>
  <p:sldIdLst>
    <p:sldId id="259" r:id="rId2"/>
    <p:sldId id="302" r:id="rId3"/>
    <p:sldId id="303" r:id="rId4"/>
    <p:sldId id="257" r:id="rId5"/>
    <p:sldId id="304" r:id="rId6"/>
    <p:sldId id="258" r:id="rId7"/>
  </p:sldIdLst>
  <p:sldSz cx="12192000" cy="6858000"/>
  <p:notesSz cx="7099300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4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977" cy="513789"/>
          </a:xfrm>
          <a:prstGeom prst="rect">
            <a:avLst/>
          </a:prstGeom>
        </p:spPr>
        <p:txBody>
          <a:bodyPr vert="horz" lIns="95463" tIns="47732" rIns="95463" bIns="47732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0650" y="0"/>
            <a:ext cx="3076976" cy="513789"/>
          </a:xfrm>
          <a:prstGeom prst="rect">
            <a:avLst/>
          </a:prstGeom>
        </p:spPr>
        <p:txBody>
          <a:bodyPr vert="horz" lIns="95463" tIns="47732" rIns="95463" bIns="47732" rtlCol="0"/>
          <a:lstStyle>
            <a:lvl1pPr algn="r">
              <a:defRPr sz="1300"/>
            </a:lvl1pPr>
          </a:lstStyle>
          <a:p>
            <a:fld id="{DBB060EE-92BC-4668-8F7C-849CC9D7362E}" type="datetimeFigureOut">
              <a:rPr kumimoji="1" lang="ja-JP" altLang="en-US" smtClean="0"/>
              <a:t>2025/2/5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37275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63" tIns="47732" rIns="95463" bIns="47732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09429" y="4925459"/>
            <a:ext cx="5680444" cy="4029621"/>
          </a:xfrm>
          <a:prstGeom prst="rect">
            <a:avLst/>
          </a:prstGeom>
        </p:spPr>
        <p:txBody>
          <a:bodyPr vert="horz" lIns="95463" tIns="47732" rIns="95463" bIns="47732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720824"/>
            <a:ext cx="3076977" cy="513789"/>
          </a:xfrm>
          <a:prstGeom prst="rect">
            <a:avLst/>
          </a:prstGeom>
        </p:spPr>
        <p:txBody>
          <a:bodyPr vert="horz" lIns="95463" tIns="47732" rIns="95463" bIns="47732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0650" y="9720824"/>
            <a:ext cx="3076976" cy="513789"/>
          </a:xfrm>
          <a:prstGeom prst="rect">
            <a:avLst/>
          </a:prstGeom>
        </p:spPr>
        <p:txBody>
          <a:bodyPr vert="horz" lIns="95463" tIns="47732" rIns="95463" bIns="47732" rtlCol="0" anchor="b"/>
          <a:lstStyle>
            <a:lvl1pPr algn="r">
              <a:defRPr sz="1300"/>
            </a:lvl1pPr>
          </a:lstStyle>
          <a:p>
            <a:fld id="{51B8E363-3E89-47D5-AE4C-C6F20A372AD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8387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1662</a:t>
            </a:r>
            <a:r>
              <a:rPr kumimoji="1" lang="ja-JP" altLang="en-US" dirty="0"/>
              <a:t>年　江戸時代　</a:t>
            </a:r>
            <a:r>
              <a:rPr kumimoji="1" lang="en-US" altLang="ja-JP" dirty="0"/>
              <a:t>4</a:t>
            </a:r>
            <a:r>
              <a:rPr kumimoji="1" lang="ja-JP" altLang="en-US" dirty="0"/>
              <a:t>代将軍徳川家綱　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2DE0D-657C-4AD0-BA98-678A67503085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9295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新品を</a:t>
            </a:r>
            <a:r>
              <a:rPr kumimoji="1" lang="en-US" altLang="ja-JP" dirty="0"/>
              <a:t>15</a:t>
            </a:r>
            <a:r>
              <a:rPr kumimoji="1" lang="ja-JP" altLang="en-US" dirty="0"/>
              <a:t>回洗濯しての比較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B8E363-3E89-47D5-AE4C-C6F20A372AD3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7703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F4BF2-734B-452A-9FA1-AF1CED92FB39}" type="datetimeFigureOut">
              <a:rPr kumimoji="1" lang="ja-JP" altLang="en-US" smtClean="0"/>
              <a:t>2025/2/5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DBCA0-6D8E-42B9-8812-B6F5C9F5F3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48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F4BF2-734B-452A-9FA1-AF1CED92FB39}" type="datetimeFigureOut">
              <a:rPr kumimoji="1" lang="ja-JP" altLang="en-US" smtClean="0"/>
              <a:t>2025/2/5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DBCA0-6D8E-42B9-8812-B6F5C9F5F3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3236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F4BF2-734B-452A-9FA1-AF1CED92FB39}" type="datetimeFigureOut">
              <a:rPr kumimoji="1" lang="ja-JP" altLang="en-US" smtClean="0"/>
              <a:t>2025/2/5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DBCA0-6D8E-42B9-8812-B6F5C9F5F382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06430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F4BF2-734B-452A-9FA1-AF1CED92FB39}" type="datetimeFigureOut">
              <a:rPr kumimoji="1" lang="ja-JP" altLang="en-US" smtClean="0"/>
              <a:t>2025/2/5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DBCA0-6D8E-42B9-8812-B6F5C9F5F3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06407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F4BF2-734B-452A-9FA1-AF1CED92FB39}" type="datetimeFigureOut">
              <a:rPr kumimoji="1" lang="ja-JP" altLang="en-US" smtClean="0"/>
              <a:t>2025/2/5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DBCA0-6D8E-42B9-8812-B6F5C9F5F382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116697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F4BF2-734B-452A-9FA1-AF1CED92FB39}" type="datetimeFigureOut">
              <a:rPr kumimoji="1" lang="ja-JP" altLang="en-US" smtClean="0"/>
              <a:t>2025/2/5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DBCA0-6D8E-42B9-8812-B6F5C9F5F3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05630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F4BF2-734B-452A-9FA1-AF1CED92FB39}" type="datetimeFigureOut">
              <a:rPr kumimoji="1" lang="ja-JP" altLang="en-US" smtClean="0"/>
              <a:t>2025/2/5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DBCA0-6D8E-42B9-8812-B6F5C9F5F3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09740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F4BF2-734B-452A-9FA1-AF1CED92FB39}" type="datetimeFigureOut">
              <a:rPr kumimoji="1" lang="ja-JP" altLang="en-US" smtClean="0"/>
              <a:t>2025/2/5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DBCA0-6D8E-42B9-8812-B6F5C9F5F3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6674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F4BF2-734B-452A-9FA1-AF1CED92FB39}" type="datetimeFigureOut">
              <a:rPr kumimoji="1" lang="ja-JP" altLang="en-US" smtClean="0"/>
              <a:t>2025/2/5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DBCA0-6D8E-42B9-8812-B6F5C9F5F3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9079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F4BF2-734B-452A-9FA1-AF1CED92FB39}" type="datetimeFigureOut">
              <a:rPr kumimoji="1" lang="ja-JP" altLang="en-US" smtClean="0"/>
              <a:t>2025/2/5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DBCA0-6D8E-42B9-8812-B6F5C9F5F3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5068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F4BF2-734B-452A-9FA1-AF1CED92FB39}" type="datetimeFigureOut">
              <a:rPr kumimoji="1" lang="ja-JP" altLang="en-US" smtClean="0"/>
              <a:t>2025/2/5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DBCA0-6D8E-42B9-8812-B6F5C9F5F3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3632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F4BF2-734B-452A-9FA1-AF1CED92FB39}" type="datetimeFigureOut">
              <a:rPr kumimoji="1" lang="ja-JP" altLang="en-US" smtClean="0"/>
              <a:t>2025/2/5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DBCA0-6D8E-42B9-8812-B6F5C9F5F3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7083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F4BF2-734B-452A-9FA1-AF1CED92FB39}" type="datetimeFigureOut">
              <a:rPr kumimoji="1" lang="ja-JP" altLang="en-US" smtClean="0"/>
              <a:t>2025/2/5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DBCA0-6D8E-42B9-8812-B6F5C9F5F3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6067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F4BF2-734B-452A-9FA1-AF1CED92FB39}" type="datetimeFigureOut">
              <a:rPr kumimoji="1" lang="ja-JP" altLang="en-US" smtClean="0"/>
              <a:t>2025/2/5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DBCA0-6D8E-42B9-8812-B6F5C9F5F3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7519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F4BF2-734B-452A-9FA1-AF1CED92FB39}" type="datetimeFigureOut">
              <a:rPr kumimoji="1" lang="ja-JP" altLang="en-US" smtClean="0"/>
              <a:t>2025/2/5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DBCA0-6D8E-42B9-8812-B6F5C9F5F3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258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F4BF2-734B-452A-9FA1-AF1CED92FB39}" type="datetimeFigureOut">
              <a:rPr kumimoji="1" lang="ja-JP" altLang="en-US" smtClean="0"/>
              <a:t>2025/2/5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DBCA0-6D8E-42B9-8812-B6F5C9F5F3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6067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F4BF2-734B-452A-9FA1-AF1CED92FB39}" type="datetimeFigureOut">
              <a:rPr kumimoji="1" lang="ja-JP" altLang="en-US" smtClean="0"/>
              <a:t>2025/2/5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16DBCA0-6D8E-42B9-8812-B6F5C9F5F3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9533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kumimoji="1"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g"/><Relationship Id="rId9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F8EB6A-CA45-2597-3C9E-6AB45C7C18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4657" y="990596"/>
            <a:ext cx="8729717" cy="2918722"/>
          </a:xfrm>
        </p:spPr>
        <p:txBody>
          <a:bodyPr/>
          <a:lstStyle/>
          <a:p>
            <a:r>
              <a:rPr lang="ja-JP" altLang="en-US" sz="6000" b="1" dirty="0">
                <a:solidFill>
                  <a:schemeClr val="tx1"/>
                </a:solidFill>
              </a:rPr>
              <a:t>軽量・高耐久防音シート</a:t>
            </a:r>
            <a:r>
              <a:rPr lang="en-US" altLang="ja-JP" sz="3600" b="1" dirty="0">
                <a:solidFill>
                  <a:schemeClr val="tx1"/>
                </a:solidFill>
              </a:rPr>
              <a:t>(</a:t>
            </a:r>
            <a:r>
              <a:rPr lang="ja-JP" altLang="en-US" sz="3600" b="1" dirty="0">
                <a:solidFill>
                  <a:schemeClr val="tx1"/>
                </a:solidFill>
              </a:rPr>
              <a:t>仮設工業会認定品</a:t>
            </a:r>
            <a:r>
              <a:rPr lang="en-US" altLang="ja-JP" sz="3600" b="1" dirty="0">
                <a:solidFill>
                  <a:schemeClr val="tx1"/>
                </a:solidFill>
              </a:rPr>
              <a:t>)</a:t>
            </a:r>
            <a:br>
              <a:rPr lang="en-US" altLang="ja-JP" sz="3600" b="1" dirty="0">
                <a:solidFill>
                  <a:schemeClr val="tx1"/>
                </a:solidFill>
              </a:rPr>
            </a:br>
            <a:br>
              <a:rPr lang="en-US" altLang="ja-JP" sz="3600" b="1" dirty="0">
                <a:solidFill>
                  <a:schemeClr val="tx1"/>
                </a:solidFill>
              </a:rPr>
            </a:br>
            <a:r>
              <a:rPr lang="ja-JP" altLang="en-US" sz="4800" b="1" dirty="0">
                <a:solidFill>
                  <a:schemeClr val="tx1"/>
                </a:solidFill>
              </a:rPr>
              <a:t>御提案書</a:t>
            </a:r>
            <a:endParaRPr kumimoji="1" lang="ja-JP" altLang="en-US" sz="4800" b="1" dirty="0">
              <a:solidFill>
                <a:schemeClr val="tx1"/>
              </a:solidFill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7D9517BE-D0FB-1F73-46F0-2578D9FA9B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4628987"/>
            <a:ext cx="7766936" cy="1096899"/>
          </a:xfrm>
        </p:spPr>
        <p:txBody>
          <a:bodyPr anchor="b">
            <a:normAutofit/>
          </a:bodyPr>
          <a:lstStyle/>
          <a:p>
            <a:r>
              <a:rPr lang="ja-JP" altLang="en-US" sz="3200" dirty="0">
                <a:solidFill>
                  <a:schemeClr val="tx1"/>
                </a:solidFill>
              </a:rPr>
              <a:t>モリリン株式会社</a:t>
            </a:r>
            <a:endParaRPr kumimoji="1" lang="ja-JP" altLang="en-US" sz="3200" dirty="0">
              <a:solidFill>
                <a:schemeClr val="tx1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0000000-0008-0000-0000-00004200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400" y="2349297"/>
            <a:ext cx="2988285" cy="429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029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0488"/>
            <a:ext cx="3907971" cy="654514"/>
          </a:xfrm>
        </p:spPr>
        <p:txBody>
          <a:bodyPr>
            <a:normAutofit fontScale="90000"/>
          </a:bodyPr>
          <a:lstStyle/>
          <a:p>
            <a:r>
              <a:rPr lang="ja-JP" altLang="en-US" sz="2800" b="1" dirty="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モリリン株式会社　ご案内</a:t>
            </a:r>
          </a:p>
        </p:txBody>
      </p:sp>
      <p:sp>
        <p:nvSpPr>
          <p:cNvPr id="27" name="コンテンツ プレースホルダー 2"/>
          <p:cNvSpPr txBox="1">
            <a:spLocks/>
          </p:cNvSpPr>
          <p:nvPr/>
        </p:nvSpPr>
        <p:spPr>
          <a:xfrm>
            <a:off x="1785362" y="621303"/>
            <a:ext cx="6840760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0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1662</a:t>
            </a:r>
            <a:r>
              <a:rPr lang="ja-JP" altLang="en-US" sz="20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年（寛文</a:t>
            </a:r>
            <a:r>
              <a:rPr lang="en-US" altLang="ja-JP" sz="20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2</a:t>
            </a:r>
            <a:r>
              <a:rPr lang="ja-JP" altLang="en-US" sz="20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年） </a:t>
            </a:r>
            <a:endParaRPr lang="en-US" altLang="ja-JP" sz="20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marL="0" indent="0">
              <a:buNone/>
            </a:pPr>
            <a:endParaRPr lang="en-US" altLang="ja-JP" sz="20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28" name="コンテンツ プレースホルダー 2"/>
          <p:cNvSpPr txBox="1">
            <a:spLocks/>
          </p:cNvSpPr>
          <p:nvPr/>
        </p:nvSpPr>
        <p:spPr>
          <a:xfrm>
            <a:off x="1774211" y="1016368"/>
            <a:ext cx="6840760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0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1903</a:t>
            </a:r>
            <a:r>
              <a:rPr lang="ja-JP" altLang="en-US" sz="20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年（明治</a:t>
            </a:r>
            <a:r>
              <a:rPr lang="en-US" altLang="ja-JP" sz="20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36</a:t>
            </a:r>
            <a:r>
              <a:rPr lang="ja-JP" altLang="en-US" sz="20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年）</a:t>
            </a:r>
            <a:endParaRPr lang="en-US" altLang="ja-JP" sz="20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marL="0" indent="0">
              <a:buNone/>
            </a:pPr>
            <a:endParaRPr lang="en-US" altLang="ja-JP" sz="20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marL="0" indent="0">
              <a:buNone/>
            </a:pPr>
            <a:endParaRPr lang="en-US" altLang="ja-JP" sz="20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30" name="コンテンツ プレースホルダー 2"/>
          <p:cNvSpPr txBox="1">
            <a:spLocks/>
          </p:cNvSpPr>
          <p:nvPr/>
        </p:nvSpPr>
        <p:spPr>
          <a:xfrm>
            <a:off x="3287688" y="2492896"/>
            <a:ext cx="7056784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ja-JP" b="1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marL="0" indent="0">
              <a:buNone/>
            </a:pPr>
            <a:endParaRPr lang="en-US" altLang="ja-JP" b="1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marL="0" indent="0">
              <a:buNone/>
            </a:pPr>
            <a:endParaRPr lang="en-US" altLang="ja-JP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31" name="コンテンツ プレースホルダー 2"/>
          <p:cNvSpPr txBox="1">
            <a:spLocks/>
          </p:cNvSpPr>
          <p:nvPr/>
        </p:nvSpPr>
        <p:spPr>
          <a:xfrm>
            <a:off x="1774211" y="1830746"/>
            <a:ext cx="6840760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0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912</a:t>
            </a:r>
            <a:r>
              <a:rPr lang="ja-JP" altLang="en-US" sz="20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億円（</a:t>
            </a:r>
            <a:r>
              <a:rPr lang="en-US" altLang="ja-JP" sz="20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2024</a:t>
            </a:r>
            <a:r>
              <a:rPr lang="ja-JP" altLang="en-US" sz="20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年</a:t>
            </a:r>
            <a:r>
              <a:rPr lang="en-US" altLang="ja-JP" sz="20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2</a:t>
            </a:r>
            <a:r>
              <a:rPr lang="ja-JP" altLang="en-US" sz="20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月期）</a:t>
            </a:r>
            <a:endParaRPr lang="en-US" altLang="ja-JP" sz="20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32" name="コンテンツ プレースホルダー 2"/>
          <p:cNvSpPr txBox="1">
            <a:spLocks/>
          </p:cNvSpPr>
          <p:nvPr/>
        </p:nvSpPr>
        <p:spPr>
          <a:xfrm>
            <a:off x="1774211" y="2250814"/>
            <a:ext cx="6840760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0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551</a:t>
            </a:r>
            <a:r>
              <a:rPr lang="ja-JP" altLang="en-US" sz="20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名</a:t>
            </a:r>
            <a:endParaRPr lang="en-US" altLang="ja-JP" sz="20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marL="0" indent="0">
              <a:buNone/>
            </a:pPr>
            <a:endParaRPr lang="en-US" altLang="ja-JP" sz="20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marL="0" indent="0">
              <a:buNone/>
            </a:pPr>
            <a:endParaRPr lang="en-US" altLang="ja-JP" sz="20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33" name="コンテンツ プレースホルダー 2"/>
          <p:cNvSpPr txBox="1">
            <a:spLocks/>
          </p:cNvSpPr>
          <p:nvPr/>
        </p:nvSpPr>
        <p:spPr>
          <a:xfrm>
            <a:off x="1774211" y="1416393"/>
            <a:ext cx="6840760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0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13</a:t>
            </a:r>
            <a:r>
              <a:rPr lang="ja-JP" altLang="en-US" sz="20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億</a:t>
            </a:r>
            <a:r>
              <a:rPr lang="en-US" altLang="ja-JP" sz="20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5,000</a:t>
            </a:r>
            <a:r>
              <a:rPr lang="ja-JP" altLang="en-US" sz="20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万円</a:t>
            </a:r>
            <a:endParaRPr lang="en-US" altLang="ja-JP" sz="20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35" name="コンテンツ プレースホルダー 2"/>
          <p:cNvSpPr txBox="1">
            <a:spLocks/>
          </p:cNvSpPr>
          <p:nvPr/>
        </p:nvSpPr>
        <p:spPr>
          <a:xfrm>
            <a:off x="3287688" y="4221088"/>
            <a:ext cx="7056784" cy="1728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ja-JP" b="1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marL="0" indent="0">
              <a:buNone/>
            </a:pPr>
            <a:endParaRPr lang="en-US" altLang="ja-JP" b="1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marL="0" indent="0">
              <a:buNone/>
            </a:pPr>
            <a:endParaRPr lang="en-US" altLang="ja-JP" b="1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36" name="コンテンツ プレースホルダー 2"/>
          <p:cNvSpPr txBox="1">
            <a:spLocks/>
          </p:cNvSpPr>
          <p:nvPr/>
        </p:nvSpPr>
        <p:spPr>
          <a:xfrm>
            <a:off x="1774211" y="2633792"/>
            <a:ext cx="6840760" cy="1197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0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本店（愛知県一宮市）</a:t>
            </a:r>
            <a:endParaRPr lang="en-US" altLang="ja-JP" sz="20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marL="0" indent="0">
              <a:buNone/>
            </a:pPr>
            <a:r>
              <a:rPr lang="ja-JP" altLang="en-US" sz="20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本社（東京・名古屋）支店（大阪）</a:t>
            </a:r>
            <a:endParaRPr lang="en-US" altLang="ja-JP" sz="20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marL="0" indent="0">
              <a:buNone/>
            </a:pPr>
            <a:r>
              <a:rPr lang="ja-JP" altLang="en-US" sz="20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中国、アセアンの海外拠点</a:t>
            </a:r>
            <a:endParaRPr lang="en-US" altLang="ja-JP" sz="20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marL="0" indent="0">
              <a:buNone/>
            </a:pPr>
            <a:endParaRPr lang="en-US" altLang="ja-JP" sz="20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marL="0" indent="0">
              <a:buNone/>
            </a:pPr>
            <a:endParaRPr lang="en-US" altLang="ja-JP" sz="20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marL="0" indent="0">
              <a:buNone/>
            </a:pPr>
            <a:endParaRPr lang="en-US" altLang="ja-JP" sz="20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marL="0" indent="0">
              <a:buNone/>
            </a:pPr>
            <a:endParaRPr lang="en-US" altLang="ja-JP" sz="20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pic>
        <p:nvPicPr>
          <p:cNvPr id="34" name="図 33" descr="屋内, テーブル, 部屋, 座る が含まれている画像&#10;&#10;自動的に生成された説明">
            <a:extLst>
              <a:ext uri="{FF2B5EF4-FFF2-40B4-BE49-F238E27FC236}">
                <a16:creationId xmlns:a16="http://schemas.microsoft.com/office/drawing/2014/main" id="{D92414E3-5CFB-809C-FACE-865B9D053B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160" y="433622"/>
            <a:ext cx="4313107" cy="3234830"/>
          </a:xfrm>
          <a:prstGeom prst="ellipse">
            <a:avLst/>
          </a:prstGeom>
        </p:spPr>
      </p:pic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DC1A6596-966F-E3A8-EE22-139D8040566C}"/>
              </a:ext>
            </a:extLst>
          </p:cNvPr>
          <p:cNvSpPr/>
          <p:nvPr/>
        </p:nvSpPr>
        <p:spPr>
          <a:xfrm>
            <a:off x="691736" y="1455724"/>
            <a:ext cx="1082475" cy="33680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ja-JP" altLang="en-US" dirty="0">
                <a:solidFill>
                  <a:schemeClr val="tx1"/>
                </a:solidFill>
              </a:rPr>
              <a:t>資本金</a:t>
            </a:r>
          </a:p>
        </p:txBody>
      </p:sp>
      <p:sp>
        <p:nvSpPr>
          <p:cNvPr id="65" name="コンテンツ プレースホルダー 64">
            <a:extLst>
              <a:ext uri="{FF2B5EF4-FFF2-40B4-BE49-F238E27FC236}">
                <a16:creationId xmlns:a16="http://schemas.microsoft.com/office/drawing/2014/main" id="{DF273AB4-1D09-0A50-CAA4-09BCAD11B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736" y="4108866"/>
            <a:ext cx="7223582" cy="2472212"/>
          </a:xfrm>
        </p:spPr>
        <p:txBody>
          <a:bodyPr/>
          <a:lstStyle/>
          <a:p>
            <a:r>
              <a:rPr lang="ja-JP" altLang="en-US" b="1" dirty="0"/>
              <a:t>当社は繊維総合商社として糸や織りの部分から組み立てを行い、樹脂加工や縫製加工までの一貫したモノづくりを行っている　メーカーです。</a:t>
            </a:r>
            <a:endParaRPr lang="en-US" altLang="ja-JP" b="1" dirty="0"/>
          </a:p>
          <a:p>
            <a:r>
              <a:rPr lang="ja-JP" altLang="en-US" b="1" dirty="0"/>
              <a:t>仮設工業会一種正会員のメーカーで、一貫した生産ラインを構築することでコスト・品質の競争力を有しております。</a:t>
            </a:r>
          </a:p>
          <a:p>
            <a:r>
              <a:rPr lang="ja-JP" altLang="en-US" b="1" dirty="0"/>
              <a:t>国内外に協力工場</a:t>
            </a:r>
            <a:r>
              <a:rPr lang="en-US" altLang="ja-JP" b="1" dirty="0"/>
              <a:t>(</a:t>
            </a:r>
            <a:r>
              <a:rPr lang="ja-JP" altLang="en-US" b="1" dirty="0"/>
              <a:t>仮設工業会認定工場を含む</a:t>
            </a:r>
            <a:r>
              <a:rPr lang="en-US" altLang="ja-JP" b="1" dirty="0"/>
              <a:t>)</a:t>
            </a:r>
            <a:r>
              <a:rPr lang="ja-JP" altLang="en-US" b="1" dirty="0"/>
              <a:t>を有し、　　　　業界トップクラスの生産量を誇っております。</a:t>
            </a:r>
            <a:endParaRPr lang="en-US" altLang="ja-JP" b="1" dirty="0"/>
          </a:p>
        </p:txBody>
      </p:sp>
      <p:sp>
        <p:nvSpPr>
          <p:cNvPr id="70" name="正方形/長方形 69">
            <a:extLst>
              <a:ext uri="{FF2B5EF4-FFF2-40B4-BE49-F238E27FC236}">
                <a16:creationId xmlns:a16="http://schemas.microsoft.com/office/drawing/2014/main" id="{0BE378BC-3C1D-9887-4A61-3C84F489E72C}"/>
              </a:ext>
            </a:extLst>
          </p:cNvPr>
          <p:cNvSpPr/>
          <p:nvPr/>
        </p:nvSpPr>
        <p:spPr>
          <a:xfrm>
            <a:off x="691736" y="1882635"/>
            <a:ext cx="1082475" cy="33680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ja-JP" altLang="en-US" dirty="0">
                <a:solidFill>
                  <a:schemeClr val="tx1"/>
                </a:solidFill>
              </a:rPr>
              <a:t>売上高</a:t>
            </a:r>
          </a:p>
        </p:txBody>
      </p:sp>
      <p:sp>
        <p:nvSpPr>
          <p:cNvPr id="71" name="正方形/長方形 70">
            <a:extLst>
              <a:ext uri="{FF2B5EF4-FFF2-40B4-BE49-F238E27FC236}">
                <a16:creationId xmlns:a16="http://schemas.microsoft.com/office/drawing/2014/main" id="{92174DE6-8D44-3685-CA54-AC50A22C7A63}"/>
              </a:ext>
            </a:extLst>
          </p:cNvPr>
          <p:cNvSpPr/>
          <p:nvPr/>
        </p:nvSpPr>
        <p:spPr>
          <a:xfrm>
            <a:off x="691736" y="2285519"/>
            <a:ext cx="1082475" cy="33680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ja-JP" altLang="en-US" dirty="0">
                <a:solidFill>
                  <a:schemeClr val="tx1"/>
                </a:solidFill>
              </a:rPr>
              <a:t>従業員</a:t>
            </a:r>
          </a:p>
        </p:txBody>
      </p:sp>
      <p:sp>
        <p:nvSpPr>
          <p:cNvPr id="72" name="正方形/長方形 71">
            <a:extLst>
              <a:ext uri="{FF2B5EF4-FFF2-40B4-BE49-F238E27FC236}">
                <a16:creationId xmlns:a16="http://schemas.microsoft.com/office/drawing/2014/main" id="{4D2A403C-0B76-4FE7-0526-C23188B2F8D0}"/>
              </a:ext>
            </a:extLst>
          </p:cNvPr>
          <p:cNvSpPr/>
          <p:nvPr/>
        </p:nvSpPr>
        <p:spPr>
          <a:xfrm>
            <a:off x="694072" y="2700572"/>
            <a:ext cx="1082475" cy="33680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ja-JP" altLang="en-US" dirty="0">
                <a:solidFill>
                  <a:schemeClr val="tx1"/>
                </a:solidFill>
              </a:rPr>
              <a:t>事業所</a:t>
            </a:r>
          </a:p>
        </p:txBody>
      </p:sp>
      <p:sp>
        <p:nvSpPr>
          <p:cNvPr id="73" name="正方形/長方形 72">
            <a:extLst>
              <a:ext uri="{FF2B5EF4-FFF2-40B4-BE49-F238E27FC236}">
                <a16:creationId xmlns:a16="http://schemas.microsoft.com/office/drawing/2014/main" id="{AE219E95-DBCE-26EA-6EAD-DBC5453850A0}"/>
              </a:ext>
            </a:extLst>
          </p:cNvPr>
          <p:cNvSpPr/>
          <p:nvPr/>
        </p:nvSpPr>
        <p:spPr>
          <a:xfrm>
            <a:off x="691736" y="1062846"/>
            <a:ext cx="1082475" cy="33680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ja-JP" altLang="en-US" dirty="0">
                <a:solidFill>
                  <a:schemeClr val="tx1"/>
                </a:solidFill>
              </a:rPr>
              <a:t>設立</a:t>
            </a:r>
          </a:p>
        </p:txBody>
      </p:sp>
      <p:sp>
        <p:nvSpPr>
          <p:cNvPr id="74" name="正方形/長方形 73">
            <a:extLst>
              <a:ext uri="{FF2B5EF4-FFF2-40B4-BE49-F238E27FC236}">
                <a16:creationId xmlns:a16="http://schemas.microsoft.com/office/drawing/2014/main" id="{8344D412-390E-5A53-CB76-CA901D8FA490}"/>
              </a:ext>
            </a:extLst>
          </p:cNvPr>
          <p:cNvSpPr/>
          <p:nvPr/>
        </p:nvSpPr>
        <p:spPr>
          <a:xfrm>
            <a:off x="691736" y="669307"/>
            <a:ext cx="1082475" cy="33680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ja-JP" altLang="en-US" dirty="0">
                <a:solidFill>
                  <a:schemeClr val="tx1"/>
                </a:solidFill>
              </a:rPr>
              <a:t>創業</a:t>
            </a:r>
          </a:p>
        </p:txBody>
      </p:sp>
    </p:spTree>
    <p:extLst>
      <p:ext uri="{BB962C8B-B14F-4D97-AF65-F5344CB8AC3E}">
        <p14:creationId xmlns:p14="http://schemas.microsoft.com/office/powerpoint/2010/main" val="1982074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0C7ACF1-81F5-65A3-DEE7-855A818FD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" y="80737"/>
            <a:ext cx="9424609" cy="1320800"/>
          </a:xfrm>
        </p:spPr>
        <p:txBody>
          <a:bodyPr/>
          <a:lstStyle/>
          <a:p>
            <a:r>
              <a:rPr kumimoji="1" lang="ja-JP" altLang="en-US" b="1" dirty="0">
                <a:solidFill>
                  <a:schemeClr val="tx1"/>
                </a:solidFill>
              </a:rPr>
              <a:t>防音シートのこんな困りごとありませんか？</a:t>
            </a:r>
          </a:p>
        </p:txBody>
      </p:sp>
      <p:pic>
        <p:nvPicPr>
          <p:cNvPr id="21" name="図 20" descr="図形 が含まれている画像&#10;&#10;自動的に生成された説明">
            <a:extLst>
              <a:ext uri="{FF2B5EF4-FFF2-40B4-BE49-F238E27FC236}">
                <a16:creationId xmlns:a16="http://schemas.microsoft.com/office/drawing/2014/main" id="{4A064CE0-8AA8-6D1E-DFCA-429207F205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908" y="3268552"/>
            <a:ext cx="3590456" cy="3204482"/>
          </a:xfrm>
          <a:prstGeom prst="rect">
            <a:avLst/>
          </a:prstGeom>
        </p:spPr>
      </p:pic>
      <p:sp>
        <p:nvSpPr>
          <p:cNvPr id="25" name="コンテンツ プレースホルダー 24">
            <a:extLst>
              <a:ext uri="{FF2B5EF4-FFF2-40B4-BE49-F238E27FC236}">
                <a16:creationId xmlns:a16="http://schemas.microsoft.com/office/drawing/2014/main" id="{0E049A34-E041-C3B0-CC03-BC3B3EA83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3138" y="1184401"/>
            <a:ext cx="5796393" cy="1268411"/>
          </a:xfrm>
        </p:spPr>
        <p:txBody>
          <a:bodyPr>
            <a:normAutofit/>
          </a:bodyPr>
          <a:lstStyle/>
          <a:p>
            <a:r>
              <a:rPr lang="ja-JP" altLang="en-US" sz="2400" b="1" u="sng" dirty="0"/>
              <a:t>破れやすい、強度が弱い、</a:t>
            </a:r>
            <a:endParaRPr lang="en-US" altLang="ja-JP" sz="2400" b="1" u="sng" dirty="0"/>
          </a:p>
          <a:p>
            <a:r>
              <a:rPr lang="ja-JP" altLang="en-US" sz="2400" b="1" u="sng" dirty="0"/>
              <a:t>表面の樹脂がはがれる、長持ちしない</a:t>
            </a: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C610EABE-5925-32F6-977A-50F5D14F64AE}"/>
              </a:ext>
            </a:extLst>
          </p:cNvPr>
          <p:cNvGrpSpPr/>
          <p:nvPr/>
        </p:nvGrpSpPr>
        <p:grpSpPr>
          <a:xfrm>
            <a:off x="6173138" y="2343953"/>
            <a:ext cx="5654879" cy="4113213"/>
            <a:chOff x="441121" y="2785375"/>
            <a:chExt cx="5030611" cy="3744467"/>
          </a:xfrm>
        </p:grpSpPr>
        <p:pic>
          <p:nvPicPr>
            <p:cNvPr id="11" name="図 10" descr="テントの中に立っている男性&#10;&#10;中程度の精度で自動的に生成された説明">
              <a:extLst>
                <a:ext uri="{FF2B5EF4-FFF2-40B4-BE49-F238E27FC236}">
                  <a16:creationId xmlns:a16="http://schemas.microsoft.com/office/drawing/2014/main" id="{E51EABCE-D78C-09D1-5392-21A71CE14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121" y="2785375"/>
              <a:ext cx="5030611" cy="3744467"/>
            </a:xfrm>
            <a:prstGeom prst="rect">
              <a:avLst/>
            </a:prstGeom>
          </p:spPr>
        </p:pic>
        <p:sp>
          <p:nvSpPr>
            <p:cNvPr id="3" name="楕円 2">
              <a:extLst>
                <a:ext uri="{FF2B5EF4-FFF2-40B4-BE49-F238E27FC236}">
                  <a16:creationId xmlns:a16="http://schemas.microsoft.com/office/drawing/2014/main" id="{CC7BD2B8-0480-7159-A55E-EFE13DE2C7FC}"/>
                </a:ext>
              </a:extLst>
            </p:cNvPr>
            <p:cNvSpPr/>
            <p:nvPr/>
          </p:nvSpPr>
          <p:spPr>
            <a:xfrm>
              <a:off x="936171" y="4423789"/>
              <a:ext cx="1240972" cy="1007624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楕円 3">
              <a:extLst>
                <a:ext uri="{FF2B5EF4-FFF2-40B4-BE49-F238E27FC236}">
                  <a16:creationId xmlns:a16="http://schemas.microsoft.com/office/drawing/2014/main" id="{1330DACD-C19C-01FA-AB83-64E10A8AF85B}"/>
                </a:ext>
              </a:extLst>
            </p:cNvPr>
            <p:cNvSpPr/>
            <p:nvPr/>
          </p:nvSpPr>
          <p:spPr>
            <a:xfrm>
              <a:off x="3603172" y="2797052"/>
              <a:ext cx="1197428" cy="1056492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" name="コンテンツ プレースホルダー 24">
            <a:extLst>
              <a:ext uri="{FF2B5EF4-FFF2-40B4-BE49-F238E27FC236}">
                <a16:creationId xmlns:a16="http://schemas.microsoft.com/office/drawing/2014/main" id="{25A10734-EF30-CD71-FDF5-73177B8CE5C1}"/>
              </a:ext>
            </a:extLst>
          </p:cNvPr>
          <p:cNvSpPr txBox="1">
            <a:spLocks/>
          </p:cNvSpPr>
          <p:nvPr/>
        </p:nvSpPr>
        <p:spPr>
          <a:xfrm>
            <a:off x="372480" y="1184400"/>
            <a:ext cx="5474589" cy="12684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400" b="1" u="sng" dirty="0"/>
              <a:t>重くて、持ち運び、シート張り、ヤード管理が大変</a:t>
            </a:r>
          </a:p>
        </p:txBody>
      </p:sp>
      <p:pic>
        <p:nvPicPr>
          <p:cNvPr id="19" name="図 18" descr="帽子をかぶった男性のイラスト&#10;&#10;低い精度で自動的に生成された説明">
            <a:extLst>
              <a:ext uri="{FF2B5EF4-FFF2-40B4-BE49-F238E27FC236}">
                <a16:creationId xmlns:a16="http://schemas.microsoft.com/office/drawing/2014/main" id="{E34A9D22-F485-AF3B-62E2-E91863AA6B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89" y="2343953"/>
            <a:ext cx="2961964" cy="361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256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80D14DC-A4AB-E671-F5EA-4623F1A5B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22" y="80911"/>
            <a:ext cx="9782511" cy="859971"/>
          </a:xfrm>
        </p:spPr>
        <p:txBody>
          <a:bodyPr>
            <a:normAutofit fontScale="90000"/>
          </a:bodyPr>
          <a:lstStyle/>
          <a:p>
            <a:r>
              <a:rPr kumimoji="1" lang="ja-JP" altLang="en-US" b="1" dirty="0">
                <a:solidFill>
                  <a:srgbClr val="FF0000"/>
                </a:solidFill>
              </a:rPr>
              <a:t>強度は変わらず、従来品より製品重量が</a:t>
            </a:r>
            <a:r>
              <a:rPr lang="en-US" altLang="ja-JP" b="1" dirty="0">
                <a:solidFill>
                  <a:srgbClr val="FF0000"/>
                </a:solidFill>
              </a:rPr>
              <a:t>30%</a:t>
            </a:r>
            <a:r>
              <a:rPr lang="ja-JP" altLang="en-US" b="1" dirty="0">
                <a:solidFill>
                  <a:srgbClr val="FF0000"/>
                </a:solidFill>
              </a:rPr>
              <a:t>軽量化</a:t>
            </a:r>
            <a:br>
              <a:rPr lang="en-US" altLang="ja-JP" b="1" dirty="0">
                <a:solidFill>
                  <a:srgbClr val="FF0000"/>
                </a:solidFill>
              </a:rPr>
            </a:br>
            <a:r>
              <a:rPr lang="ja-JP" altLang="en-US" b="1" dirty="0">
                <a:solidFill>
                  <a:srgbClr val="FF0000"/>
                </a:solidFill>
              </a:rPr>
              <a:t>海外製より引張強度が２～３倍強く、高耐久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コンテンツ プレースホルダー 3">
            <a:extLst>
              <a:ext uri="{FF2B5EF4-FFF2-40B4-BE49-F238E27FC236}">
                <a16:creationId xmlns:a16="http://schemas.microsoft.com/office/drawing/2014/main" id="{8C45A580-1B6B-BA96-A90E-842C1B0934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7242393"/>
              </p:ext>
            </p:extLst>
          </p:nvPr>
        </p:nvGraphicFramePr>
        <p:xfrm>
          <a:off x="454310" y="2461670"/>
          <a:ext cx="10975161" cy="40862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4746">
                  <a:extLst>
                    <a:ext uri="{9D8B030D-6E8A-4147-A177-3AD203B41FA5}">
                      <a16:colId xmlns:a16="http://schemas.microsoft.com/office/drawing/2014/main" val="3031857352"/>
                    </a:ext>
                  </a:extLst>
                </a:gridCol>
                <a:gridCol w="942502">
                  <a:extLst>
                    <a:ext uri="{9D8B030D-6E8A-4147-A177-3AD203B41FA5}">
                      <a16:colId xmlns:a16="http://schemas.microsoft.com/office/drawing/2014/main" val="3691983862"/>
                    </a:ext>
                  </a:extLst>
                </a:gridCol>
                <a:gridCol w="1335405">
                  <a:extLst>
                    <a:ext uri="{9D8B030D-6E8A-4147-A177-3AD203B41FA5}">
                      <a16:colId xmlns:a16="http://schemas.microsoft.com/office/drawing/2014/main" val="3235684043"/>
                    </a:ext>
                  </a:extLst>
                </a:gridCol>
                <a:gridCol w="1655611">
                  <a:extLst>
                    <a:ext uri="{9D8B030D-6E8A-4147-A177-3AD203B41FA5}">
                      <a16:colId xmlns:a16="http://schemas.microsoft.com/office/drawing/2014/main" val="34975483"/>
                    </a:ext>
                  </a:extLst>
                </a:gridCol>
                <a:gridCol w="1567755">
                  <a:extLst>
                    <a:ext uri="{9D8B030D-6E8A-4147-A177-3AD203B41FA5}">
                      <a16:colId xmlns:a16="http://schemas.microsoft.com/office/drawing/2014/main" val="2632424479"/>
                    </a:ext>
                  </a:extLst>
                </a:gridCol>
                <a:gridCol w="1970367">
                  <a:extLst>
                    <a:ext uri="{9D8B030D-6E8A-4147-A177-3AD203B41FA5}">
                      <a16:colId xmlns:a16="http://schemas.microsoft.com/office/drawing/2014/main" val="584289859"/>
                    </a:ext>
                  </a:extLst>
                </a:gridCol>
                <a:gridCol w="1468775">
                  <a:extLst>
                    <a:ext uri="{9D8B030D-6E8A-4147-A177-3AD203B41FA5}">
                      <a16:colId xmlns:a16="http://schemas.microsoft.com/office/drawing/2014/main" val="3034287183"/>
                    </a:ext>
                  </a:extLst>
                </a:gridCol>
              </a:tblGrid>
              <a:tr h="131814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/>
                        <a:t>品　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/>
                        <a:t>厚み</a:t>
                      </a:r>
                      <a:r>
                        <a:rPr kumimoji="1" lang="en-US" altLang="ja-JP" sz="2000" dirty="0"/>
                        <a:t>(</a:t>
                      </a:r>
                      <a:r>
                        <a:rPr kumimoji="1" lang="ja-JP" altLang="en-US" sz="2000" dirty="0"/>
                        <a:t>㎜</a:t>
                      </a:r>
                      <a:r>
                        <a:rPr kumimoji="1" lang="en-US" altLang="ja-JP" sz="2000" dirty="0"/>
                        <a:t>)</a:t>
                      </a:r>
                      <a:endParaRPr kumimoji="1" lang="ja-JP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/>
                        <a:t>㎡重量</a:t>
                      </a:r>
                      <a:endParaRPr kumimoji="1" lang="en-US" altLang="ja-JP" sz="2000" dirty="0"/>
                    </a:p>
                    <a:p>
                      <a:pPr algn="ctr"/>
                      <a:r>
                        <a:rPr kumimoji="1" lang="en-US" altLang="ja-JP" sz="2000" dirty="0"/>
                        <a:t>(g)</a:t>
                      </a:r>
                      <a:endParaRPr kumimoji="1" lang="ja-JP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1.8m×3.4m</a:t>
                      </a:r>
                      <a:r>
                        <a:rPr kumimoji="1" lang="ja-JP" altLang="en-US" sz="2000" dirty="0"/>
                        <a:t>製品重量</a:t>
                      </a:r>
                      <a:endParaRPr kumimoji="1" lang="en-US" altLang="ja-JP" sz="2000" dirty="0"/>
                    </a:p>
                    <a:p>
                      <a:pPr algn="ctr"/>
                      <a:r>
                        <a:rPr kumimoji="1" lang="en-US" altLang="ja-JP" sz="2000" dirty="0"/>
                        <a:t>(</a:t>
                      </a:r>
                      <a:r>
                        <a:rPr kumimoji="1" lang="ja-JP" altLang="en-US" sz="2000" dirty="0"/>
                        <a:t>㎏</a:t>
                      </a:r>
                      <a:r>
                        <a:rPr kumimoji="1" lang="en-US" altLang="ja-JP" sz="2000" dirty="0"/>
                        <a:t>)</a:t>
                      </a:r>
                      <a:endParaRPr kumimoji="1" lang="ja-JP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/>
                        <a:t>引張強度</a:t>
                      </a:r>
                      <a:endParaRPr kumimoji="1" lang="en-US" altLang="ja-JP" sz="2000" dirty="0"/>
                    </a:p>
                    <a:p>
                      <a:pPr algn="ctr"/>
                      <a:r>
                        <a:rPr kumimoji="1" lang="ja-JP" altLang="en-US" sz="2000" dirty="0"/>
                        <a:t>タテ方向</a:t>
                      </a:r>
                      <a:endParaRPr kumimoji="1" lang="en-US" altLang="ja-JP" sz="2000" dirty="0"/>
                    </a:p>
                    <a:p>
                      <a:pPr algn="ctr"/>
                      <a:r>
                        <a:rPr kumimoji="1" lang="ja-JP" altLang="en-US" sz="2000" dirty="0"/>
                        <a:t>（</a:t>
                      </a:r>
                      <a:r>
                        <a:rPr kumimoji="1" lang="en-US" altLang="ja-JP" sz="2000" dirty="0"/>
                        <a:t>N/3㎝</a:t>
                      </a:r>
                      <a:r>
                        <a:rPr kumimoji="1" lang="ja-JP" altLang="en-US" sz="2000" dirty="0"/>
                        <a:t>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/>
                        <a:t>引張強度</a:t>
                      </a:r>
                      <a:endParaRPr kumimoji="1" lang="en-US" altLang="ja-JP" sz="2000" dirty="0"/>
                    </a:p>
                    <a:p>
                      <a:pPr algn="ctr"/>
                      <a:r>
                        <a:rPr kumimoji="1" lang="ja-JP" altLang="en-US" sz="2000" dirty="0"/>
                        <a:t>ヨコ方向</a:t>
                      </a:r>
                      <a:endParaRPr kumimoji="1" lang="en-US" altLang="ja-JP" sz="2000" dirty="0"/>
                    </a:p>
                    <a:p>
                      <a:pPr algn="ctr"/>
                      <a:r>
                        <a:rPr kumimoji="1" lang="en-US" altLang="ja-JP" sz="2000" dirty="0"/>
                        <a:t>(N/3㎝)</a:t>
                      </a:r>
                      <a:endParaRPr kumimoji="1" lang="ja-JP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/>
                        <a:t>仮設工業会認定品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5569220"/>
                  </a:ext>
                </a:extLst>
              </a:tr>
              <a:tr h="922702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dirty="0">
                          <a:solidFill>
                            <a:srgbClr val="FF0000"/>
                          </a:solidFill>
                        </a:rPr>
                        <a:t>当社軽量</a:t>
                      </a:r>
                      <a:endParaRPr kumimoji="1" lang="en-US" altLang="ja-JP" sz="2000" b="1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kumimoji="1" lang="ja-JP" altLang="en-US" sz="2000" b="1" dirty="0">
                          <a:solidFill>
                            <a:srgbClr val="FF0000"/>
                          </a:solidFill>
                        </a:rPr>
                        <a:t>防音シート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>
                          <a:solidFill>
                            <a:srgbClr val="FF0000"/>
                          </a:solidFill>
                        </a:rPr>
                        <a:t>0.67</a:t>
                      </a:r>
                      <a:endParaRPr kumimoji="1" lang="ja-JP" alt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>
                          <a:solidFill>
                            <a:srgbClr val="FF0000"/>
                          </a:solidFill>
                        </a:rPr>
                        <a:t>800</a:t>
                      </a:r>
                      <a:endParaRPr kumimoji="1" lang="ja-JP" alt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>
                          <a:solidFill>
                            <a:srgbClr val="FF0000"/>
                          </a:solidFill>
                        </a:rPr>
                        <a:t>7</a:t>
                      </a:r>
                      <a:endParaRPr kumimoji="1" lang="ja-JP" alt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>
                          <a:solidFill>
                            <a:srgbClr val="FF0000"/>
                          </a:solidFill>
                        </a:rPr>
                        <a:t>1740</a:t>
                      </a:r>
                      <a:endParaRPr kumimoji="1" lang="ja-JP" alt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>
                          <a:solidFill>
                            <a:srgbClr val="FF0000"/>
                          </a:solidFill>
                        </a:rPr>
                        <a:t>1720</a:t>
                      </a:r>
                      <a:endParaRPr kumimoji="1" lang="ja-JP" alt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dirty="0">
                          <a:solidFill>
                            <a:srgbClr val="FF0000"/>
                          </a:solidFill>
                        </a:rPr>
                        <a:t>認定品</a:t>
                      </a:r>
                    </a:p>
                  </a:txBody>
                  <a:tcPr anchor="ctr"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117703"/>
                  </a:ext>
                </a:extLst>
              </a:tr>
              <a:tr h="922702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/>
                        <a:t>当社従来</a:t>
                      </a:r>
                      <a:endParaRPr kumimoji="1" lang="en-US" altLang="ja-JP" sz="2000" dirty="0"/>
                    </a:p>
                    <a:p>
                      <a:pPr algn="ctr"/>
                      <a:r>
                        <a:rPr kumimoji="1" lang="ja-JP" altLang="en-US" sz="2000" dirty="0"/>
                        <a:t>防音シート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1</a:t>
                      </a:r>
                      <a:endParaRPr kumimoji="1" lang="ja-JP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1215</a:t>
                      </a:r>
                      <a:endParaRPr kumimoji="1" lang="ja-JP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10</a:t>
                      </a:r>
                      <a:endParaRPr kumimoji="1" lang="ja-JP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1750</a:t>
                      </a:r>
                      <a:endParaRPr kumimoji="1" lang="ja-JP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1730</a:t>
                      </a:r>
                      <a:endParaRPr kumimoji="1" lang="ja-JP" altLang="en-US" sz="2800" dirty="0"/>
                    </a:p>
                  </a:txBody>
                  <a:tcPr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/>
                        <a:t>認定品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06309331"/>
                  </a:ext>
                </a:extLst>
              </a:tr>
              <a:tr h="922702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/>
                        <a:t>海外製</a:t>
                      </a:r>
                      <a:endParaRPr kumimoji="1" lang="en-US" altLang="ja-JP" sz="2000" dirty="0"/>
                    </a:p>
                    <a:p>
                      <a:pPr algn="ctr"/>
                      <a:r>
                        <a:rPr kumimoji="1" lang="ja-JP" altLang="en-US" sz="2000" dirty="0"/>
                        <a:t>防音シート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0.55</a:t>
                      </a:r>
                      <a:endParaRPr kumimoji="1" lang="ja-JP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700</a:t>
                      </a:r>
                      <a:endParaRPr kumimoji="1" lang="ja-JP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6</a:t>
                      </a:r>
                      <a:endParaRPr kumimoji="1" lang="ja-JP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720</a:t>
                      </a:r>
                      <a:endParaRPr kumimoji="1" lang="ja-JP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570</a:t>
                      </a:r>
                      <a:endParaRPr kumimoji="1" lang="ja-JP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/>
                        <a:t>非認定品</a:t>
                      </a:r>
                    </a:p>
                  </a:txBody>
                  <a:tcPr anchor="ctr">
                    <a:lnT w="127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540889570"/>
                  </a:ext>
                </a:extLst>
              </a:tr>
            </a:tbl>
          </a:graphicData>
        </a:graphic>
      </p:graphicFrame>
      <p:pic>
        <p:nvPicPr>
          <p:cNvPr id="6" name="図 5">
            <a:extLst>
              <a:ext uri="{FF2B5EF4-FFF2-40B4-BE49-F238E27FC236}">
                <a16:creationId xmlns:a16="http://schemas.microsoft.com/office/drawing/2014/main" id="{B76062F9-919A-E0E0-D3E6-6D6D6779D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0517" y="0"/>
            <a:ext cx="4997707" cy="497865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FA84388-738A-3C92-4655-CE5D221AAE92}"/>
              </a:ext>
            </a:extLst>
          </p:cNvPr>
          <p:cNvSpPr txBox="1"/>
          <p:nvPr/>
        </p:nvSpPr>
        <p:spPr>
          <a:xfrm>
            <a:off x="353948" y="1423163"/>
            <a:ext cx="9704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/>
              <a:t>◎軽量化により施工性</a:t>
            </a:r>
            <a:r>
              <a:rPr kumimoji="1" lang="en-US" altLang="ja-JP" sz="2000" b="1" dirty="0"/>
              <a:t>UP</a:t>
            </a:r>
            <a:r>
              <a:rPr kumimoji="1" lang="ja-JP" altLang="en-US" sz="2000" b="1" dirty="0"/>
              <a:t>、軽量化によりシートサイズを</a:t>
            </a:r>
            <a:r>
              <a:rPr kumimoji="1" lang="en-US" altLang="ja-JP" sz="2000" b="1" dirty="0"/>
              <a:t>5.1m</a:t>
            </a:r>
            <a:r>
              <a:rPr kumimoji="1" lang="ja-JP" altLang="en-US" sz="2000" b="1" dirty="0"/>
              <a:t>にしても扱いが容易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60EE0DC4-FEBC-662F-8F21-9C4B73CF4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0517" y="2279029"/>
            <a:ext cx="8026813" cy="478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309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5FAE12B-02F6-88DF-F83C-AFCE6EBEA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0" y="88850"/>
            <a:ext cx="10066866" cy="864860"/>
          </a:xfrm>
        </p:spPr>
        <p:txBody>
          <a:bodyPr>
            <a:normAutofit fontScale="90000"/>
          </a:bodyPr>
          <a:lstStyle/>
          <a:p>
            <a:r>
              <a:rPr lang="ja-JP" altLang="en-US" b="1" dirty="0">
                <a:solidFill>
                  <a:srgbClr val="FF0000"/>
                </a:solidFill>
              </a:rPr>
              <a:t>海外製より２倍以上突き刺し破れに強いため安心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pic>
        <p:nvPicPr>
          <p:cNvPr id="5" name="コンテンツ プレースホルダー 4" descr="屋内, テーブル, 座る, 小さい が含まれている画像">
            <a:extLst>
              <a:ext uri="{FF2B5EF4-FFF2-40B4-BE49-F238E27FC236}">
                <a16:creationId xmlns:a16="http://schemas.microsoft.com/office/drawing/2014/main" id="{3FE30291-C82C-314C-47C8-C2CAE1B579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96" y="2452007"/>
            <a:ext cx="5290062" cy="3967547"/>
          </a:xfr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5B4B2B9-6C79-87F9-7035-7C84CC411529}"/>
              </a:ext>
            </a:extLst>
          </p:cNvPr>
          <p:cNvSpPr txBox="1"/>
          <p:nvPr/>
        </p:nvSpPr>
        <p:spPr>
          <a:xfrm>
            <a:off x="6291945" y="2912983"/>
            <a:ext cx="5540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/>
              <a:t>貫入抵抗試験：</a:t>
            </a:r>
            <a:r>
              <a:rPr kumimoji="1" lang="en-US" altLang="ja-JP" sz="2000" dirty="0"/>
              <a:t>ASTM</a:t>
            </a:r>
            <a:r>
              <a:rPr lang="ja-JP" altLang="en-US" sz="2000" dirty="0"/>
              <a:t> </a:t>
            </a:r>
            <a:r>
              <a:rPr lang="en-US" altLang="ja-JP" sz="2000" dirty="0"/>
              <a:t>D</a:t>
            </a:r>
            <a:r>
              <a:rPr lang="ja-JP" altLang="en-US" sz="2000" dirty="0"/>
              <a:t> </a:t>
            </a:r>
            <a:r>
              <a:rPr lang="en-US" altLang="ja-JP" sz="2000" dirty="0"/>
              <a:t>4833</a:t>
            </a:r>
            <a:endParaRPr kumimoji="1" lang="en-US" altLang="ja-JP" sz="2000" b="1" dirty="0">
              <a:solidFill>
                <a:srgbClr val="FF0000"/>
              </a:solidFill>
            </a:endParaRPr>
          </a:p>
          <a:p>
            <a:r>
              <a:rPr kumimoji="1" lang="en-US" altLang="ja-JP" sz="2000" dirty="0"/>
              <a:t>※</a:t>
            </a:r>
            <a:r>
              <a:rPr kumimoji="1" lang="ja-JP" altLang="en-US" sz="2000" dirty="0"/>
              <a:t>突起物がシートを貫通までの強度を測定</a:t>
            </a:r>
            <a:endParaRPr kumimoji="1" lang="en-US" altLang="ja-JP" sz="2000" dirty="0"/>
          </a:p>
        </p:txBody>
      </p:sp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068D1A49-0CE6-9F79-9E37-7F84A228799A}"/>
              </a:ext>
            </a:extLst>
          </p:cNvPr>
          <p:cNvGraphicFramePr>
            <a:graphicFrameLocks noGrp="1"/>
          </p:cNvGraphicFramePr>
          <p:nvPr/>
        </p:nvGraphicFramePr>
        <p:xfrm>
          <a:off x="6291945" y="3639623"/>
          <a:ext cx="5181598" cy="27986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7725">
                  <a:extLst>
                    <a:ext uri="{9D8B030D-6E8A-4147-A177-3AD203B41FA5}">
                      <a16:colId xmlns:a16="http://schemas.microsoft.com/office/drawing/2014/main" val="3214298084"/>
                    </a:ext>
                  </a:extLst>
                </a:gridCol>
                <a:gridCol w="1963873">
                  <a:extLst>
                    <a:ext uri="{9D8B030D-6E8A-4147-A177-3AD203B41FA5}">
                      <a16:colId xmlns:a16="http://schemas.microsoft.com/office/drawing/2014/main" val="1458138826"/>
                    </a:ext>
                  </a:extLst>
                </a:gridCol>
              </a:tblGrid>
              <a:tr h="68947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/>
                        <a:t>品　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貫入抵抗（</a:t>
                      </a:r>
                      <a:r>
                        <a:rPr kumimoji="1" lang="en-US" altLang="ja-JP" dirty="0"/>
                        <a:t>N</a:t>
                      </a:r>
                      <a:r>
                        <a:rPr kumimoji="1" lang="ja-JP" altLang="en-US" dirty="0"/>
                        <a:t>）</a:t>
                      </a:r>
                      <a:endParaRPr kumimoji="1" lang="en-US" altLang="ja-JP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1386628"/>
                  </a:ext>
                </a:extLst>
              </a:tr>
              <a:tr h="98495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dirty="0">
                          <a:solidFill>
                            <a:srgbClr val="FF0000"/>
                          </a:solidFill>
                        </a:rPr>
                        <a:t>当社軽量防音シート</a:t>
                      </a:r>
                      <a:endParaRPr kumimoji="1" lang="en-US" altLang="ja-JP" sz="2000" b="1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kumimoji="1" lang="ja-JP" altLang="en-US" sz="2000" b="1" dirty="0">
                          <a:solidFill>
                            <a:srgbClr val="FF0000"/>
                          </a:solidFill>
                        </a:rPr>
                        <a:t>厚み</a:t>
                      </a:r>
                      <a:r>
                        <a:rPr kumimoji="1" lang="en-US" altLang="ja-JP" sz="2000" b="1" dirty="0">
                          <a:solidFill>
                            <a:srgbClr val="FF0000"/>
                          </a:solidFill>
                        </a:rPr>
                        <a:t>0.67㎜</a:t>
                      </a:r>
                      <a:endParaRPr kumimoji="1" lang="ja-JP" alt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b="1" dirty="0">
                          <a:solidFill>
                            <a:srgbClr val="FF0000"/>
                          </a:solidFill>
                        </a:rPr>
                        <a:t>908</a:t>
                      </a:r>
                      <a:endParaRPr kumimoji="1" lang="ja-JP" alt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2414979"/>
                  </a:ext>
                </a:extLst>
              </a:tr>
              <a:tr h="112425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/>
                        <a:t>海外製防音シート</a:t>
                      </a:r>
                      <a:endParaRPr kumimoji="1" lang="en-US" altLang="ja-JP" sz="2000" dirty="0"/>
                    </a:p>
                    <a:p>
                      <a:pPr algn="ctr"/>
                      <a:r>
                        <a:rPr kumimoji="1" lang="ja-JP" altLang="en-US" sz="2000" dirty="0"/>
                        <a:t>厚み</a:t>
                      </a:r>
                      <a:r>
                        <a:rPr kumimoji="1" lang="en-US" altLang="ja-JP" sz="2000" dirty="0"/>
                        <a:t>0.55</a:t>
                      </a:r>
                      <a:r>
                        <a:rPr kumimoji="1" lang="ja-JP" altLang="en-US" sz="2000" dirty="0"/>
                        <a:t>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/>
                        <a:t>395</a:t>
                      </a:r>
                      <a:endParaRPr kumimoji="1" lang="ja-JP" altLang="en-US" sz="3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6649163"/>
                  </a:ext>
                </a:extLst>
              </a:tr>
            </a:tbl>
          </a:graphicData>
        </a:graphic>
      </p:graphicFrame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7D96D90-B05F-9F83-4514-BD0938B0E371}"/>
              </a:ext>
            </a:extLst>
          </p:cNvPr>
          <p:cNvSpPr txBox="1"/>
          <p:nvPr/>
        </p:nvSpPr>
        <p:spPr>
          <a:xfrm>
            <a:off x="598715" y="953710"/>
            <a:ext cx="109945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100" b="1" dirty="0"/>
              <a:t>◎単管やクランプなど足場部材、ガレキ、飛散物の突起物が</a:t>
            </a:r>
            <a:endParaRPr kumimoji="1" lang="en-US" altLang="ja-JP" sz="2100" b="1" dirty="0"/>
          </a:p>
          <a:p>
            <a:r>
              <a:rPr kumimoji="1" lang="ja-JP" altLang="en-US" sz="2100" b="1" dirty="0"/>
              <a:t>　当たっても破れにくく、外部への飛散を防ぐことができるため安全</a:t>
            </a:r>
            <a:endParaRPr kumimoji="1" lang="en-US" altLang="ja-JP" sz="2100" b="1" dirty="0"/>
          </a:p>
        </p:txBody>
      </p:sp>
      <p:cxnSp>
        <p:nvCxnSpPr>
          <p:cNvPr id="4" name="直線矢印コネクタ 3">
            <a:extLst>
              <a:ext uri="{FF2B5EF4-FFF2-40B4-BE49-F238E27FC236}">
                <a16:creationId xmlns:a16="http://schemas.microsoft.com/office/drawing/2014/main" id="{71EE0395-7208-103B-1A97-CEF5DBCA39F2}"/>
              </a:ext>
            </a:extLst>
          </p:cNvPr>
          <p:cNvCxnSpPr>
            <a:cxnSpLocks/>
          </p:cNvCxnSpPr>
          <p:nvPr/>
        </p:nvCxnSpPr>
        <p:spPr>
          <a:xfrm flipV="1">
            <a:off x="2819400" y="5148943"/>
            <a:ext cx="511827" cy="67491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CC1312-428D-2CBD-2550-D9D591334DD5}"/>
              </a:ext>
            </a:extLst>
          </p:cNvPr>
          <p:cNvSpPr txBox="1"/>
          <p:nvPr/>
        </p:nvSpPr>
        <p:spPr>
          <a:xfrm>
            <a:off x="718457" y="5823857"/>
            <a:ext cx="2601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FF00"/>
                </a:solidFill>
              </a:rPr>
              <a:t>突き刺し貫通穴</a:t>
            </a:r>
          </a:p>
        </p:txBody>
      </p:sp>
    </p:spTree>
    <p:extLst>
      <p:ext uri="{BB962C8B-B14F-4D97-AF65-F5344CB8AC3E}">
        <p14:creationId xmlns:p14="http://schemas.microsoft.com/office/powerpoint/2010/main" val="1082666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E6E4E79-B8CE-E424-D7D1-0CA648949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649"/>
            <a:ext cx="11997083" cy="1320800"/>
          </a:xfrm>
        </p:spPr>
        <p:txBody>
          <a:bodyPr>
            <a:normAutofit/>
          </a:bodyPr>
          <a:lstStyle/>
          <a:p>
            <a:r>
              <a:rPr lang="ja-JP" altLang="en-US" b="1" dirty="0">
                <a:solidFill>
                  <a:srgbClr val="FF0000"/>
                </a:solidFill>
              </a:rPr>
              <a:t>他社品より耐洗濯性</a:t>
            </a:r>
            <a:r>
              <a:rPr lang="en-US" altLang="ja-JP" b="1" dirty="0">
                <a:solidFill>
                  <a:srgbClr val="FF0000"/>
                </a:solidFill>
              </a:rPr>
              <a:t>(</a:t>
            </a:r>
            <a:r>
              <a:rPr lang="ja-JP" altLang="en-US" b="1" dirty="0">
                <a:solidFill>
                  <a:srgbClr val="FF0000"/>
                </a:solidFill>
              </a:rPr>
              <a:t>ダメージ耐性</a:t>
            </a:r>
            <a:r>
              <a:rPr lang="en-US" altLang="ja-JP" b="1" dirty="0">
                <a:solidFill>
                  <a:srgbClr val="FF0000"/>
                </a:solidFill>
              </a:rPr>
              <a:t>)</a:t>
            </a:r>
            <a:r>
              <a:rPr lang="ja-JP" altLang="en-US" b="1" dirty="0">
                <a:solidFill>
                  <a:srgbClr val="FF0000"/>
                </a:solidFill>
              </a:rPr>
              <a:t>が高く、長く使える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pic>
        <p:nvPicPr>
          <p:cNvPr id="5" name="コンテンツ プレースホルダー 4" descr="建物, シャツ, 覆い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895FC55F-B9C9-694C-D282-2467135F8B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090" y="676923"/>
            <a:ext cx="3884749" cy="3662508"/>
          </a:xfrm>
        </p:spPr>
      </p:pic>
      <p:pic>
        <p:nvPicPr>
          <p:cNvPr id="11" name="図 10" descr="テキスト, カレンダー&#10;&#10;自動的に生成された説明">
            <a:extLst>
              <a:ext uri="{FF2B5EF4-FFF2-40B4-BE49-F238E27FC236}">
                <a16:creationId xmlns:a16="http://schemas.microsoft.com/office/drawing/2014/main" id="{9ED72E87-D628-E8A6-3E68-8B549F2878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655" y="676923"/>
            <a:ext cx="4366661" cy="3771025"/>
          </a:xfrm>
          <a:prstGeom prst="rect">
            <a:avLst/>
          </a:prstGeom>
        </p:spPr>
      </p:pic>
      <p:pic>
        <p:nvPicPr>
          <p:cNvPr id="13" name="図 12" descr="座る, 雨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A3E81C6E-4F81-1226-98E8-1D7ADD6858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54577" y="3515165"/>
            <a:ext cx="3766500" cy="2824875"/>
          </a:xfrm>
          <a:prstGeom prst="ellipse">
            <a:avLst/>
          </a:prstGeom>
        </p:spPr>
      </p:pic>
      <p:pic>
        <p:nvPicPr>
          <p:cNvPr id="15" name="図 14" descr="小さい, 鳥, 水, ボート が含まれている画像&#10;&#10;自動的に生成された説明">
            <a:extLst>
              <a:ext uri="{FF2B5EF4-FFF2-40B4-BE49-F238E27FC236}">
                <a16:creationId xmlns:a16="http://schemas.microsoft.com/office/drawing/2014/main" id="{23A9E400-CC79-B4D7-52D7-CAB0A30615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32434" y="3898668"/>
            <a:ext cx="3766500" cy="2824875"/>
          </a:xfrm>
          <a:prstGeom prst="ellipse">
            <a:avLst/>
          </a:prstGeom>
        </p:spPr>
      </p:pic>
      <p:pic>
        <p:nvPicPr>
          <p:cNvPr id="17" name="図 16" descr="水に浮かんでいる船&#10;&#10;低い精度で自動的に生成された説明">
            <a:extLst>
              <a:ext uri="{FF2B5EF4-FFF2-40B4-BE49-F238E27FC236}">
                <a16:creationId xmlns:a16="http://schemas.microsoft.com/office/drawing/2014/main" id="{3F50F03E-1D34-E277-AB83-EF27F64AFB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965369" y="3898668"/>
            <a:ext cx="3766500" cy="2824875"/>
          </a:xfrm>
          <a:prstGeom prst="ellipse">
            <a:avLst/>
          </a:prstGeom>
        </p:spPr>
      </p:pic>
      <p:pic>
        <p:nvPicPr>
          <p:cNvPr id="23" name="図 22" descr="雨, カーテン, バッグ が含まれている画像&#10;&#10;自動的に生成された説明">
            <a:extLst>
              <a:ext uri="{FF2B5EF4-FFF2-40B4-BE49-F238E27FC236}">
                <a16:creationId xmlns:a16="http://schemas.microsoft.com/office/drawing/2014/main" id="{ACD27037-E706-6FA9-696B-6CE609CFC6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33608" y="3392423"/>
            <a:ext cx="3916621" cy="2901149"/>
          </a:xfrm>
          <a:prstGeom prst="flowChartConnector">
            <a:avLst/>
          </a:prstGeom>
        </p:spPr>
      </p:pic>
      <p:pic>
        <p:nvPicPr>
          <p:cNvPr id="25" name="図 24" descr="男, 座る, 写真, 立つ が含まれている画像&#10;&#10;自動的に生成された説明">
            <a:extLst>
              <a:ext uri="{FF2B5EF4-FFF2-40B4-BE49-F238E27FC236}">
                <a16:creationId xmlns:a16="http://schemas.microsoft.com/office/drawing/2014/main" id="{E84F3A47-EE22-C85B-68C9-DB960FEDDC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80653" y="3445102"/>
            <a:ext cx="3871318" cy="2917721"/>
          </a:xfrm>
          <a:prstGeom prst="ellipse">
            <a:avLst/>
          </a:prstGeom>
        </p:spPr>
      </p:pic>
      <p:pic>
        <p:nvPicPr>
          <p:cNvPr id="27" name="図 26" descr="猫, スポーツゲーム が含まれている画像&#10;&#10;自動的に生成された説明">
            <a:extLst>
              <a:ext uri="{FF2B5EF4-FFF2-40B4-BE49-F238E27FC236}">
                <a16:creationId xmlns:a16="http://schemas.microsoft.com/office/drawing/2014/main" id="{D504E1E0-D9DD-D821-E001-D65571B191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38374" y="3438857"/>
            <a:ext cx="3870278" cy="2902709"/>
          </a:xfrm>
          <a:prstGeom prst="ellipse">
            <a:avLst/>
          </a:prstGeom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5B5F4C9-E868-BA5A-5871-DD0102FAD1F9}"/>
              </a:ext>
            </a:extLst>
          </p:cNvPr>
          <p:cNvSpPr txBox="1"/>
          <p:nvPr/>
        </p:nvSpPr>
        <p:spPr>
          <a:xfrm>
            <a:off x="501611" y="6084018"/>
            <a:ext cx="2311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FF00"/>
                </a:solidFill>
              </a:rPr>
              <a:t>生地表面拡大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5BD32BD6-4628-E527-1B9E-5E00BFF3A38E}"/>
              </a:ext>
            </a:extLst>
          </p:cNvPr>
          <p:cNvSpPr txBox="1"/>
          <p:nvPr/>
        </p:nvSpPr>
        <p:spPr>
          <a:xfrm>
            <a:off x="3484413" y="6084017"/>
            <a:ext cx="2311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FF00"/>
                </a:solidFill>
              </a:rPr>
              <a:t>折目部分拡大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1E50F09-5D83-9983-011C-D40DA8330DEA}"/>
              </a:ext>
            </a:extLst>
          </p:cNvPr>
          <p:cNvSpPr txBox="1"/>
          <p:nvPr/>
        </p:nvSpPr>
        <p:spPr>
          <a:xfrm>
            <a:off x="6716808" y="6084018"/>
            <a:ext cx="2311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/>
              <a:t>生地表面拡大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B0C4A44F-8F81-0A84-CA5A-564333BFF1B5}"/>
              </a:ext>
            </a:extLst>
          </p:cNvPr>
          <p:cNvSpPr txBox="1"/>
          <p:nvPr/>
        </p:nvSpPr>
        <p:spPr>
          <a:xfrm>
            <a:off x="9599413" y="6084016"/>
            <a:ext cx="2311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/>
              <a:t>折目部分拡大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C3D84CE7-697E-7C4F-EBBE-76900C42665B}"/>
              </a:ext>
            </a:extLst>
          </p:cNvPr>
          <p:cNvSpPr txBox="1"/>
          <p:nvPr/>
        </p:nvSpPr>
        <p:spPr>
          <a:xfrm>
            <a:off x="1195090" y="695647"/>
            <a:ext cx="38847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FF00"/>
                </a:solidFill>
              </a:rPr>
              <a:t>当社仮設工業会認定</a:t>
            </a:r>
            <a:endParaRPr kumimoji="1" lang="en-US" altLang="ja-JP" sz="2400" b="1" dirty="0">
              <a:solidFill>
                <a:srgbClr val="FFFF00"/>
              </a:solidFill>
            </a:endParaRPr>
          </a:p>
          <a:p>
            <a:r>
              <a:rPr kumimoji="1" lang="ja-JP" altLang="en-US" sz="2400" b="1" dirty="0">
                <a:solidFill>
                  <a:srgbClr val="FFFF00"/>
                </a:solidFill>
              </a:rPr>
              <a:t>軽量防音シート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7FB73B63-5574-6BF1-EBC9-09D506A98FBD}"/>
              </a:ext>
            </a:extLst>
          </p:cNvPr>
          <p:cNvSpPr txBox="1"/>
          <p:nvPr/>
        </p:nvSpPr>
        <p:spPr>
          <a:xfrm>
            <a:off x="6707169" y="676923"/>
            <a:ext cx="38847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/>
              <a:t>他社仮設工業会認定</a:t>
            </a:r>
            <a:endParaRPr kumimoji="1" lang="en-US" altLang="ja-JP" sz="2400" b="1" dirty="0"/>
          </a:p>
          <a:p>
            <a:r>
              <a:rPr kumimoji="1" lang="ja-JP" altLang="en-US" sz="2400" b="1" dirty="0"/>
              <a:t>軽量防音シート</a:t>
            </a:r>
          </a:p>
        </p:txBody>
      </p:sp>
    </p:spTree>
    <p:extLst>
      <p:ext uri="{BB962C8B-B14F-4D97-AF65-F5344CB8AC3E}">
        <p14:creationId xmlns:p14="http://schemas.microsoft.com/office/powerpoint/2010/main" val="2345836749"/>
      </p:ext>
    </p:extLst>
  </p:cSld>
  <p:clrMapOvr>
    <a:masterClrMapping/>
  </p:clrMapOvr>
</p:sld>
</file>

<file path=ppt/theme/theme1.xml><?xml version="1.0" encoding="utf-8"?>
<a:theme xmlns:a="http://schemas.openxmlformats.org/drawingml/2006/main" name="ファセット">
  <a:themeElements>
    <a:clrScheme name="ファセット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ファセット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ファセッ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812</TotalTime>
  <Words>447</Words>
  <Application>Microsoft Office PowerPoint</Application>
  <PresentationFormat>ワイド画面</PresentationFormat>
  <Paragraphs>94</Paragraphs>
  <Slides>6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</vt:i4>
      </vt:variant>
    </vt:vector>
  </HeadingPairs>
  <TitlesOfParts>
    <vt:vector size="12" baseType="lpstr">
      <vt:lpstr>Meiryo UI</vt:lpstr>
      <vt:lpstr>游ゴシック</vt:lpstr>
      <vt:lpstr>Arial</vt:lpstr>
      <vt:lpstr>Trebuchet MS</vt:lpstr>
      <vt:lpstr>Wingdings 3</vt:lpstr>
      <vt:lpstr>ファセット</vt:lpstr>
      <vt:lpstr>軽量・高耐久防音シート(仮設工業会認定品)  御提案書</vt:lpstr>
      <vt:lpstr>モリリン株式会社　ご案内</vt:lpstr>
      <vt:lpstr>防音シートのこんな困りごとありませんか？</vt:lpstr>
      <vt:lpstr>強度は変わらず、従来品より製品重量が30%軽量化 海外製より引張強度が２～３倍強く、高耐久</vt:lpstr>
      <vt:lpstr>海外製より２倍以上突き刺し破れに強いため安心</vt:lpstr>
      <vt:lpstr>他社品より耐洗濯性(ダメージ耐性)が高く、長く使える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日浦 剛志</dc:creator>
  <cp:lastModifiedBy>日浦 剛志</cp:lastModifiedBy>
  <cp:revision>18</cp:revision>
  <cp:lastPrinted>2025-01-24T08:15:16Z</cp:lastPrinted>
  <dcterms:created xsi:type="dcterms:W3CDTF">2024-10-24T05:14:51Z</dcterms:created>
  <dcterms:modified xsi:type="dcterms:W3CDTF">2025-02-05T04:14:01Z</dcterms:modified>
</cp:coreProperties>
</file>