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7" r:id="rId9"/>
    <p:sldId id="263" r:id="rId10"/>
    <p:sldId id="264" r:id="rId11"/>
    <p:sldId id="265" r:id="rId12"/>
    <p:sldId id="266" r:id="rId13"/>
    <p:sldId id="268"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94660"/>
  </p:normalViewPr>
  <p:slideViewPr>
    <p:cSldViewPr snapToGrid="0">
      <p:cViewPr varScale="1">
        <p:scale>
          <a:sx n="59" d="100"/>
          <a:sy n="59" d="100"/>
        </p:scale>
        <p:origin x="7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5ADD5-9559-36FD-4DD4-5542EB7D1A9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E0FD644-BA97-F7F9-F3F2-E64462E94B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DA38B96-BF98-C6D1-364C-37F2C5B73F9B}"/>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769B5E14-8858-CFCB-9887-5DB4B37C1C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152621-F6CA-8001-F536-1BC2EF07BFC6}"/>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54805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67C69-3DFF-5715-698D-770FA3D175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4E0A94D-91A9-F08B-3823-C46670130E9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21B4C3-4EB9-B036-E587-9B88CC9D99CF}"/>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E8B718DB-B3EE-15DE-3E02-2585B9CA51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80E2DE-D81E-328E-B5C4-223E704F0925}"/>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204537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9DD2E9-147F-FC2B-E416-E83865E85D5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682C414-D9EE-3887-C4AD-3D52BCFFDDE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64D93D-2DBC-8F1D-D2FA-483DEC441E3F}"/>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98D6F7B8-7AE8-9CED-A0D5-C6DA21CD60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DF4381-492F-9E9E-1490-150212609D74}"/>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88810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4DBDF8-6DCC-21E4-15AF-EFB86FAEAD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11BCD5-9E54-F10F-CF7F-6C3C2FCF71C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9C22F4-41C2-B567-BE8F-4408B90458C2}"/>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2E5FE52F-BD96-8A9E-5424-61B963A350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CA4E8F-BBCE-17A4-4D7C-B2E375C0EE5C}"/>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275710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1D36E9-1DA0-40BB-8E1D-DC7ABF8521F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CB835B-6617-82A0-8016-A15480C22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25F90CD-98C3-FB36-EC77-79EF2968A612}"/>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4FFD4976-189B-10D0-77B8-1A43BC376A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2213D3-8094-6EA0-0402-5F56FC6D9322}"/>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117770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358FC6-85E2-E67B-669E-C635840F4E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BFF1E2-6E01-3A6A-26C4-BFB117115D1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F8F24C1-2B86-E3A2-0EF0-AE3E2507B06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38FFAA9-B571-A754-4A85-DEFF0BA77E6E}"/>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6" name="フッター プレースホルダー 5">
            <a:extLst>
              <a:ext uri="{FF2B5EF4-FFF2-40B4-BE49-F238E27FC236}">
                <a16:creationId xmlns:a16="http://schemas.microsoft.com/office/drawing/2014/main" id="{41F63B8A-C857-D95E-92FF-C0B29D7357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66A107-3899-7D6A-C5A6-AFA84E0CCC61}"/>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144266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8185E-82AC-F3D7-C479-166C9CE8921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B0056C-8F7B-FFC8-B8D5-A9BD860F6C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B12B2E0-D151-83F5-8861-3AE4E397ED6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99838AD-992D-2287-5343-93F182DA9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4ADBAA4-055C-FD18-859B-56FC7901A12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42F0CAB-D81A-C9E7-B70E-877B579C1AA2}"/>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8" name="フッター プレースホルダー 7">
            <a:extLst>
              <a:ext uri="{FF2B5EF4-FFF2-40B4-BE49-F238E27FC236}">
                <a16:creationId xmlns:a16="http://schemas.microsoft.com/office/drawing/2014/main" id="{4A72FEC6-0B5C-743A-55B6-EA02A715C73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693613D-3D6D-7CEC-E4D6-756985BEA850}"/>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44330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22B665-159F-D53E-0E35-0769B1E54AB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8613EF-60AC-BC20-C243-70AB0B47CFBE}"/>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4" name="フッター プレースホルダー 3">
            <a:extLst>
              <a:ext uri="{FF2B5EF4-FFF2-40B4-BE49-F238E27FC236}">
                <a16:creationId xmlns:a16="http://schemas.microsoft.com/office/drawing/2014/main" id="{967254F4-849F-FE99-A836-F4B85762F9C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E571BE1-EA22-7FE3-CBE3-804F016DD0A6}"/>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265314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9F03463-2F5E-47B0-4330-836D4DD1DBB5}"/>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3" name="フッター プレースホルダー 2">
            <a:extLst>
              <a:ext uri="{FF2B5EF4-FFF2-40B4-BE49-F238E27FC236}">
                <a16:creationId xmlns:a16="http://schemas.microsoft.com/office/drawing/2014/main" id="{8F325A10-5257-6DC9-3B1C-158772D2BEA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7BC3394-7BD0-72A7-F8AE-3B36CA0A5CB9}"/>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20071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FD40D-CE0C-9F4D-39C5-6864441025C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1C5E0E-C362-F5EC-EF77-F686B7D365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2EC598B-3EDF-87B3-6C2D-0973C27B4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AF82DE-9DFD-F732-9D90-C17406F7D08E}"/>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6" name="フッター プレースホルダー 5">
            <a:extLst>
              <a:ext uri="{FF2B5EF4-FFF2-40B4-BE49-F238E27FC236}">
                <a16:creationId xmlns:a16="http://schemas.microsoft.com/office/drawing/2014/main" id="{496C9426-214D-866C-F720-0B164615DA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52EA90-3C47-BA8A-9A37-82CD317A0254}"/>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295773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BEE242-1FCF-0D66-343C-BAB92FCB6F9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714C801-63FF-D4BE-AE06-E827A977E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F0B38E9-86EF-37B1-1B34-A67EC521A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8F3863-7D30-056D-D920-18C53845C941}"/>
              </a:ext>
            </a:extLst>
          </p:cNvPr>
          <p:cNvSpPr>
            <a:spLocks noGrp="1"/>
          </p:cNvSpPr>
          <p:nvPr>
            <p:ph type="dt" sz="half" idx="10"/>
          </p:nvPr>
        </p:nvSpPr>
        <p:spPr/>
        <p:txBody>
          <a:bodyPr/>
          <a:lstStyle/>
          <a:p>
            <a:fld id="{0BA81776-D917-41BF-9809-F23917251035}" type="datetimeFigureOut">
              <a:rPr kumimoji="1" lang="ja-JP" altLang="en-US" smtClean="0"/>
              <a:t>2025/12/1</a:t>
            </a:fld>
            <a:endParaRPr kumimoji="1" lang="ja-JP" altLang="en-US"/>
          </a:p>
        </p:txBody>
      </p:sp>
      <p:sp>
        <p:nvSpPr>
          <p:cNvPr id="6" name="フッター プレースホルダー 5">
            <a:extLst>
              <a:ext uri="{FF2B5EF4-FFF2-40B4-BE49-F238E27FC236}">
                <a16:creationId xmlns:a16="http://schemas.microsoft.com/office/drawing/2014/main" id="{13EA3B14-DB40-29B5-BE20-671E7812702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505270-6201-A267-A7E3-E43908EAB426}"/>
              </a:ext>
            </a:extLst>
          </p:cNvPr>
          <p:cNvSpPr>
            <a:spLocks noGrp="1"/>
          </p:cNvSpPr>
          <p:nvPr>
            <p:ph type="sldNum" sz="quarter" idx="12"/>
          </p:nvPr>
        </p:nvSpPr>
        <p:spPr/>
        <p:txBody>
          <a:body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119630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608EA2-63B0-CB97-C26A-B0C9654DC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374CDB-DF59-D168-1A79-2F2340EE6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08ECC3-2A83-1C43-C4C8-6572B340D0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81776-D917-41BF-9809-F23917251035}" type="datetimeFigureOut">
              <a:rPr kumimoji="1" lang="ja-JP" altLang="en-US" smtClean="0"/>
              <a:t>2025/12/1</a:t>
            </a:fld>
            <a:endParaRPr kumimoji="1" lang="ja-JP" altLang="en-US"/>
          </a:p>
        </p:txBody>
      </p:sp>
      <p:sp>
        <p:nvSpPr>
          <p:cNvPr id="5" name="フッター プレースホルダー 4">
            <a:extLst>
              <a:ext uri="{FF2B5EF4-FFF2-40B4-BE49-F238E27FC236}">
                <a16:creationId xmlns:a16="http://schemas.microsoft.com/office/drawing/2014/main" id="{41402C31-0F3D-8219-6251-16D05D1CD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ADF7224-3252-0E2E-D006-9F7AE07CA6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3D11E-F649-41A4-BF94-7846E4AF55AF}" type="slidenum">
              <a:rPr kumimoji="1" lang="ja-JP" altLang="en-US" smtClean="0"/>
              <a:t>‹#›</a:t>
            </a:fld>
            <a:endParaRPr kumimoji="1" lang="ja-JP" altLang="en-US"/>
          </a:p>
        </p:txBody>
      </p:sp>
    </p:spTree>
    <p:extLst>
      <p:ext uri="{BB962C8B-B14F-4D97-AF65-F5344CB8AC3E}">
        <p14:creationId xmlns:p14="http://schemas.microsoft.com/office/powerpoint/2010/main" val="158177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A72D98-C478-6071-833D-7C3C5D9F168E}"/>
              </a:ext>
            </a:extLst>
          </p:cNvPr>
          <p:cNvSpPr>
            <a:spLocks noGrp="1"/>
          </p:cNvSpPr>
          <p:nvPr>
            <p:ph type="ctrTitle"/>
          </p:nvPr>
        </p:nvSpPr>
        <p:spPr/>
        <p:txBody>
          <a:bodyPr/>
          <a:lstStyle/>
          <a:p>
            <a:r>
              <a:rPr kumimoji="1" lang="ja-JP" altLang="en-US" dirty="0"/>
              <a:t>教育評価を考える</a:t>
            </a:r>
          </a:p>
        </p:txBody>
      </p:sp>
      <p:sp>
        <p:nvSpPr>
          <p:cNvPr id="3" name="字幕 2">
            <a:extLst>
              <a:ext uri="{FF2B5EF4-FFF2-40B4-BE49-F238E27FC236}">
                <a16:creationId xmlns:a16="http://schemas.microsoft.com/office/drawing/2014/main" id="{57AF9ABE-AA11-7083-045D-10248A48BB53}"/>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50674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11AA6C-9138-F272-E4F8-405A970D9B78}"/>
              </a:ext>
            </a:extLst>
          </p:cNvPr>
          <p:cNvSpPr txBox="1"/>
          <p:nvPr/>
        </p:nvSpPr>
        <p:spPr>
          <a:xfrm>
            <a:off x="119743" y="228991"/>
            <a:ext cx="6096000" cy="369332"/>
          </a:xfrm>
          <a:prstGeom prst="rect">
            <a:avLst/>
          </a:prstGeom>
          <a:noFill/>
        </p:spPr>
        <p:txBody>
          <a:bodyPr wrap="square">
            <a:spAutoFit/>
          </a:bodyPr>
          <a:lstStyle/>
          <a:p>
            <a:r>
              <a:rPr lang="ja-JP" altLang="en-US" dirty="0"/>
              <a:t>ポイントタイム③「学びに向かう力って？」　</a:t>
            </a:r>
          </a:p>
        </p:txBody>
      </p:sp>
      <p:sp>
        <p:nvSpPr>
          <p:cNvPr id="4" name="テキスト ボックス 3">
            <a:extLst>
              <a:ext uri="{FF2B5EF4-FFF2-40B4-BE49-F238E27FC236}">
                <a16:creationId xmlns:a16="http://schemas.microsoft.com/office/drawing/2014/main" id="{509BF377-F81C-BCB8-DC04-A292B0F096B6}"/>
              </a:ext>
            </a:extLst>
          </p:cNvPr>
          <p:cNvSpPr txBox="1"/>
          <p:nvPr/>
        </p:nvSpPr>
        <p:spPr>
          <a:xfrm>
            <a:off x="402771" y="830721"/>
            <a:ext cx="11288485" cy="369332"/>
          </a:xfrm>
          <a:prstGeom prst="rect">
            <a:avLst/>
          </a:prstGeom>
          <a:noFill/>
        </p:spPr>
        <p:txBody>
          <a:bodyPr wrap="square">
            <a:spAutoFit/>
          </a:bodyPr>
          <a:lstStyle/>
          <a:p>
            <a:r>
              <a:rPr lang="ja-JP" altLang="en-US" dirty="0"/>
              <a:t>グループで</a:t>
            </a:r>
            <a:r>
              <a:rPr lang="en-US" altLang="ja-JP" dirty="0"/>
              <a:t>1</a:t>
            </a:r>
            <a:r>
              <a:rPr lang="ja-JP" altLang="en-US" dirty="0"/>
              <a:t>枚ずつ読み、「①</a:t>
            </a:r>
            <a:r>
              <a:rPr lang="en-US" altLang="ja-JP" dirty="0"/>
              <a:t>〜④</a:t>
            </a:r>
            <a:r>
              <a:rPr lang="ja-JP" altLang="en-US" dirty="0"/>
              <a:t>のどの力が強く出ているか」を選んで、理由を簡単にメモしください。</a:t>
            </a:r>
          </a:p>
        </p:txBody>
      </p:sp>
      <p:pic>
        <p:nvPicPr>
          <p:cNvPr id="6" name="図 5">
            <a:extLst>
              <a:ext uri="{FF2B5EF4-FFF2-40B4-BE49-F238E27FC236}">
                <a16:creationId xmlns:a16="http://schemas.microsoft.com/office/drawing/2014/main" id="{9517A48E-61E1-97C1-D23B-A3B0E1C75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666" y="1378022"/>
            <a:ext cx="3683835" cy="3683835"/>
          </a:xfrm>
          <a:prstGeom prst="rect">
            <a:avLst/>
          </a:prstGeom>
        </p:spPr>
      </p:pic>
      <p:pic>
        <p:nvPicPr>
          <p:cNvPr id="8" name="図 7">
            <a:extLst>
              <a:ext uri="{FF2B5EF4-FFF2-40B4-BE49-F238E27FC236}">
                <a16:creationId xmlns:a16="http://schemas.microsoft.com/office/drawing/2014/main" id="{35FA43F0-2096-0CAF-B9C6-AD941155C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72" y="1432451"/>
            <a:ext cx="3683835" cy="3683835"/>
          </a:xfrm>
          <a:prstGeom prst="rect">
            <a:avLst/>
          </a:prstGeom>
        </p:spPr>
      </p:pic>
      <p:sp>
        <p:nvSpPr>
          <p:cNvPr id="14" name="正方形/長方形 13">
            <a:extLst>
              <a:ext uri="{FF2B5EF4-FFF2-40B4-BE49-F238E27FC236}">
                <a16:creationId xmlns:a16="http://schemas.microsoft.com/office/drawing/2014/main" id="{0F46A24F-DD60-82F4-9A70-F83DD627B25D}"/>
              </a:ext>
            </a:extLst>
          </p:cNvPr>
          <p:cNvSpPr/>
          <p:nvPr/>
        </p:nvSpPr>
        <p:spPr>
          <a:xfrm>
            <a:off x="402772" y="5447321"/>
            <a:ext cx="4996543" cy="12405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A306702-12EA-0787-70FC-D6B71E4F9318}"/>
              </a:ext>
            </a:extLst>
          </p:cNvPr>
          <p:cNvSpPr/>
          <p:nvPr/>
        </p:nvSpPr>
        <p:spPr>
          <a:xfrm>
            <a:off x="6583424" y="5327578"/>
            <a:ext cx="4996543" cy="12405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93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DD828-C366-771C-4FCA-EC2752D63C2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A586A2-91B7-ACF5-C4DD-C1532EFB8F7F}"/>
              </a:ext>
            </a:extLst>
          </p:cNvPr>
          <p:cNvSpPr txBox="1"/>
          <p:nvPr/>
        </p:nvSpPr>
        <p:spPr>
          <a:xfrm>
            <a:off x="119743" y="228991"/>
            <a:ext cx="6096000" cy="369332"/>
          </a:xfrm>
          <a:prstGeom prst="rect">
            <a:avLst/>
          </a:prstGeom>
          <a:noFill/>
        </p:spPr>
        <p:txBody>
          <a:bodyPr wrap="square">
            <a:spAutoFit/>
          </a:bodyPr>
          <a:lstStyle/>
          <a:p>
            <a:r>
              <a:rPr lang="ja-JP" altLang="en-US" dirty="0"/>
              <a:t>ポイントタイム③「学びに向かう力って？」　</a:t>
            </a:r>
          </a:p>
        </p:txBody>
      </p:sp>
      <p:sp>
        <p:nvSpPr>
          <p:cNvPr id="4" name="テキスト ボックス 3">
            <a:extLst>
              <a:ext uri="{FF2B5EF4-FFF2-40B4-BE49-F238E27FC236}">
                <a16:creationId xmlns:a16="http://schemas.microsoft.com/office/drawing/2014/main" id="{FF7F925C-BB02-89A6-B4E5-649CA96DFBA2}"/>
              </a:ext>
            </a:extLst>
          </p:cNvPr>
          <p:cNvSpPr txBox="1"/>
          <p:nvPr/>
        </p:nvSpPr>
        <p:spPr>
          <a:xfrm>
            <a:off x="402771" y="830721"/>
            <a:ext cx="11582399" cy="369332"/>
          </a:xfrm>
          <a:prstGeom prst="rect">
            <a:avLst/>
          </a:prstGeom>
          <a:noFill/>
        </p:spPr>
        <p:txBody>
          <a:bodyPr wrap="square">
            <a:spAutoFit/>
          </a:bodyPr>
          <a:lstStyle/>
          <a:p>
            <a:r>
              <a:rPr lang="ja-JP" altLang="en-US" dirty="0"/>
              <a:t>グループで</a:t>
            </a:r>
            <a:r>
              <a:rPr lang="en-US" altLang="ja-JP" dirty="0"/>
              <a:t>1</a:t>
            </a:r>
            <a:r>
              <a:rPr lang="ja-JP" altLang="en-US" dirty="0"/>
              <a:t>枚ずつ読み、「①</a:t>
            </a:r>
            <a:r>
              <a:rPr lang="en-US" altLang="ja-JP" dirty="0"/>
              <a:t>〜④</a:t>
            </a:r>
            <a:r>
              <a:rPr lang="ja-JP" altLang="en-US" dirty="0"/>
              <a:t>のどの力が強く出ているか」を選んで、理由を簡単にメモしください。</a:t>
            </a:r>
          </a:p>
        </p:txBody>
      </p:sp>
      <p:pic>
        <p:nvPicPr>
          <p:cNvPr id="10" name="図 9">
            <a:extLst>
              <a:ext uri="{FF2B5EF4-FFF2-40B4-BE49-F238E27FC236}">
                <a16:creationId xmlns:a16="http://schemas.microsoft.com/office/drawing/2014/main" id="{15EBAE82-6F07-CB04-2143-FD9939F1D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72" y="1432451"/>
            <a:ext cx="3683835" cy="3683835"/>
          </a:xfrm>
          <a:prstGeom prst="rect">
            <a:avLst/>
          </a:prstGeom>
        </p:spPr>
      </p:pic>
      <p:pic>
        <p:nvPicPr>
          <p:cNvPr id="12" name="図 11">
            <a:extLst>
              <a:ext uri="{FF2B5EF4-FFF2-40B4-BE49-F238E27FC236}">
                <a16:creationId xmlns:a16="http://schemas.microsoft.com/office/drawing/2014/main" id="{FA103425-99E4-287D-F0C8-EEF0435F5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71" y="1481769"/>
            <a:ext cx="3683835" cy="3683835"/>
          </a:xfrm>
          <a:prstGeom prst="rect">
            <a:avLst/>
          </a:prstGeom>
        </p:spPr>
      </p:pic>
      <p:sp>
        <p:nvSpPr>
          <p:cNvPr id="3" name="正方形/長方形 2">
            <a:extLst>
              <a:ext uri="{FF2B5EF4-FFF2-40B4-BE49-F238E27FC236}">
                <a16:creationId xmlns:a16="http://schemas.microsoft.com/office/drawing/2014/main" id="{1C3E4929-F145-6B8C-B137-252FC9814878}"/>
              </a:ext>
            </a:extLst>
          </p:cNvPr>
          <p:cNvSpPr/>
          <p:nvPr/>
        </p:nvSpPr>
        <p:spPr>
          <a:xfrm>
            <a:off x="402772" y="5447321"/>
            <a:ext cx="4996543" cy="12405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789EB71-4822-27D2-540A-9CD706C427B6}"/>
              </a:ext>
            </a:extLst>
          </p:cNvPr>
          <p:cNvSpPr/>
          <p:nvPr/>
        </p:nvSpPr>
        <p:spPr>
          <a:xfrm>
            <a:off x="6895455" y="5399312"/>
            <a:ext cx="4996543" cy="12405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711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A09EED-E175-1E85-02A9-0AFD1553E932}"/>
              </a:ext>
            </a:extLst>
          </p:cNvPr>
          <p:cNvSpPr txBox="1"/>
          <p:nvPr/>
        </p:nvSpPr>
        <p:spPr>
          <a:xfrm>
            <a:off x="762000" y="970393"/>
            <a:ext cx="10983685" cy="1200329"/>
          </a:xfrm>
          <a:prstGeom prst="rect">
            <a:avLst/>
          </a:prstGeom>
          <a:noFill/>
        </p:spPr>
        <p:txBody>
          <a:bodyPr wrap="square">
            <a:spAutoFit/>
          </a:bodyPr>
          <a:lstStyle/>
          <a:p>
            <a:r>
              <a:rPr lang="ja-JP" altLang="en-US" dirty="0"/>
              <a:t>評価は、子どもを選ぶための“ふるい”ではなく、</a:t>
            </a:r>
            <a:endParaRPr lang="en-US" altLang="ja-JP" dirty="0"/>
          </a:p>
          <a:p>
            <a:r>
              <a:rPr lang="ja-JP" altLang="en-US" dirty="0"/>
              <a:t>子どもを伸ばすための“声かけのしかた”でもあります。</a:t>
            </a:r>
          </a:p>
          <a:p>
            <a:r>
              <a:rPr lang="ja-JP" altLang="en-US" dirty="0"/>
              <a:t>今日考えたことを、これから授業づくりや子ども理解を学ぶときに、</a:t>
            </a:r>
            <a:endParaRPr lang="en-US" altLang="ja-JP" dirty="0"/>
          </a:p>
          <a:p>
            <a:r>
              <a:rPr lang="ja-JP" altLang="en-US" dirty="0"/>
              <a:t>ちょっと頭の片すみに置いておいてください。</a:t>
            </a:r>
          </a:p>
        </p:txBody>
      </p:sp>
      <p:sp>
        <p:nvSpPr>
          <p:cNvPr id="5" name="テキスト ボックス 4">
            <a:extLst>
              <a:ext uri="{FF2B5EF4-FFF2-40B4-BE49-F238E27FC236}">
                <a16:creationId xmlns:a16="http://schemas.microsoft.com/office/drawing/2014/main" id="{C1D710E8-5A27-6CA2-3920-D18F536D379F}"/>
              </a:ext>
            </a:extLst>
          </p:cNvPr>
          <p:cNvSpPr txBox="1"/>
          <p:nvPr/>
        </p:nvSpPr>
        <p:spPr>
          <a:xfrm>
            <a:off x="478972" y="316077"/>
            <a:ext cx="6096000" cy="369332"/>
          </a:xfrm>
          <a:prstGeom prst="rect">
            <a:avLst/>
          </a:prstGeom>
          <a:noFill/>
        </p:spPr>
        <p:txBody>
          <a:bodyPr wrap="square">
            <a:spAutoFit/>
          </a:bodyPr>
          <a:lstStyle/>
          <a:p>
            <a:r>
              <a:rPr lang="ja-JP" altLang="en-US" dirty="0"/>
              <a:t>５　ふり返りタイム</a:t>
            </a:r>
            <a:endParaRPr lang="en-US" altLang="ja-JP" dirty="0"/>
          </a:p>
        </p:txBody>
      </p:sp>
      <p:sp>
        <p:nvSpPr>
          <p:cNvPr id="6" name="正方形/長方形 5">
            <a:extLst>
              <a:ext uri="{FF2B5EF4-FFF2-40B4-BE49-F238E27FC236}">
                <a16:creationId xmlns:a16="http://schemas.microsoft.com/office/drawing/2014/main" id="{F16B0DD5-0E20-62C9-86C2-87D4B15D7284}"/>
              </a:ext>
            </a:extLst>
          </p:cNvPr>
          <p:cNvSpPr/>
          <p:nvPr/>
        </p:nvSpPr>
        <p:spPr>
          <a:xfrm>
            <a:off x="478972" y="2828835"/>
            <a:ext cx="8850086" cy="12003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267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D25E166-6B0E-2FD6-5BD6-168431FA9F02}"/>
              </a:ext>
            </a:extLst>
          </p:cNvPr>
          <p:cNvSpPr txBox="1"/>
          <p:nvPr/>
        </p:nvSpPr>
        <p:spPr>
          <a:xfrm>
            <a:off x="108856" y="158200"/>
            <a:ext cx="7794171" cy="369332"/>
          </a:xfrm>
          <a:prstGeom prst="rect">
            <a:avLst/>
          </a:prstGeom>
          <a:noFill/>
        </p:spPr>
        <p:txBody>
          <a:bodyPr wrap="square" rtlCol="0">
            <a:spAutoFit/>
          </a:bodyPr>
          <a:lstStyle/>
          <a:p>
            <a:r>
              <a:rPr kumimoji="1" lang="ja-JP" altLang="en-US" dirty="0"/>
              <a:t>余談　</a:t>
            </a:r>
            <a:r>
              <a:rPr kumimoji="1" lang="en-US" altLang="ja-JP" dirty="0"/>
              <a:t>2000</a:t>
            </a:r>
            <a:r>
              <a:rPr kumimoji="1" lang="ja-JP" altLang="en-US" dirty="0"/>
              <a:t>年代以降の教育方法学研究における教育評価論の流れ</a:t>
            </a:r>
          </a:p>
        </p:txBody>
      </p:sp>
      <p:sp>
        <p:nvSpPr>
          <p:cNvPr id="4" name="テキスト ボックス 3">
            <a:extLst>
              <a:ext uri="{FF2B5EF4-FFF2-40B4-BE49-F238E27FC236}">
                <a16:creationId xmlns:a16="http://schemas.microsoft.com/office/drawing/2014/main" id="{FCB5EFC6-00C0-A62E-1E47-B1380D4BA53B}"/>
              </a:ext>
            </a:extLst>
          </p:cNvPr>
          <p:cNvSpPr txBox="1"/>
          <p:nvPr/>
        </p:nvSpPr>
        <p:spPr>
          <a:xfrm>
            <a:off x="108856" y="553998"/>
            <a:ext cx="10341429" cy="646331"/>
          </a:xfrm>
          <a:prstGeom prst="rect">
            <a:avLst/>
          </a:prstGeom>
          <a:noFill/>
        </p:spPr>
        <p:txBody>
          <a:bodyPr wrap="square">
            <a:spAutoFit/>
          </a:bodyPr>
          <a:lstStyle/>
          <a:p>
            <a:r>
              <a:rPr lang="ja-JP" altLang="en-US" dirty="0"/>
              <a:t>「テストでふるいにかける評価」から、子どもの学び・成長・関係づくりを支えるための評価へと、評価そのものの意味を組み替えようとしている</a:t>
            </a:r>
          </a:p>
        </p:txBody>
      </p:sp>
      <p:sp>
        <p:nvSpPr>
          <p:cNvPr id="6" name="テキスト ボックス 5">
            <a:extLst>
              <a:ext uri="{FF2B5EF4-FFF2-40B4-BE49-F238E27FC236}">
                <a16:creationId xmlns:a16="http://schemas.microsoft.com/office/drawing/2014/main" id="{80521AD4-76F0-41DA-071D-2C1ED6FEA383}"/>
              </a:ext>
            </a:extLst>
          </p:cNvPr>
          <p:cNvSpPr txBox="1"/>
          <p:nvPr/>
        </p:nvSpPr>
        <p:spPr>
          <a:xfrm>
            <a:off x="108856" y="1239227"/>
            <a:ext cx="11375572" cy="1200329"/>
          </a:xfrm>
          <a:prstGeom prst="rect">
            <a:avLst/>
          </a:prstGeom>
          <a:noFill/>
        </p:spPr>
        <p:txBody>
          <a:bodyPr wrap="square">
            <a:spAutoFit/>
          </a:bodyPr>
          <a:lstStyle/>
          <a:p>
            <a:r>
              <a:rPr lang="ja-JP" altLang="en-US" dirty="0"/>
              <a:t>① 何を評価しようとしているか（対象）</a:t>
            </a:r>
            <a:endParaRPr lang="en-US" altLang="ja-JP" dirty="0"/>
          </a:p>
          <a:p>
            <a:r>
              <a:rPr lang="ja-JP" altLang="en-US" dirty="0"/>
              <a:t>　点数や正答数だけではなく、例えばこうしたものを評価対象にしてよい／すべきだとする。</a:t>
            </a:r>
            <a:endParaRPr lang="en-US" altLang="ja-JP" dirty="0"/>
          </a:p>
          <a:p>
            <a:r>
              <a:rPr lang="ja-JP" altLang="en-US" dirty="0"/>
              <a:t>　　・子どもの 生活や経験の語り　・授業中の 発言・対話のしかた や「間違い」の活かし方</a:t>
            </a:r>
            <a:endParaRPr lang="en-US" altLang="ja-JP" dirty="0"/>
          </a:p>
          <a:p>
            <a:r>
              <a:rPr lang="ja-JP" altLang="en-US" dirty="0"/>
              <a:t>　　・自己評価・相互評価のしかた　・教科・カリキュラムを貫く観念 </a:t>
            </a:r>
            <a:r>
              <a:rPr lang="en-US" altLang="ja-JP" dirty="0"/>
              <a:t>/ </a:t>
            </a:r>
            <a:r>
              <a:rPr lang="ja-JP" altLang="en-US" dirty="0"/>
              <a:t>一般陶冶 </a:t>
            </a:r>
            <a:r>
              <a:rPr lang="en-US" altLang="ja-JP" dirty="0"/>
              <a:t>/ </a:t>
            </a:r>
            <a:r>
              <a:rPr lang="ja-JP" altLang="en-US" dirty="0"/>
              <a:t>教養</a:t>
            </a:r>
            <a:endParaRPr lang="en-US" altLang="ja-JP" dirty="0"/>
          </a:p>
        </p:txBody>
      </p:sp>
      <p:sp>
        <p:nvSpPr>
          <p:cNvPr id="8" name="テキスト ボックス 7">
            <a:extLst>
              <a:ext uri="{FF2B5EF4-FFF2-40B4-BE49-F238E27FC236}">
                <a16:creationId xmlns:a16="http://schemas.microsoft.com/office/drawing/2014/main" id="{485A9CDF-5122-595E-4238-BAA748A464FC}"/>
              </a:ext>
            </a:extLst>
          </p:cNvPr>
          <p:cNvSpPr txBox="1"/>
          <p:nvPr/>
        </p:nvSpPr>
        <p:spPr>
          <a:xfrm>
            <a:off x="108856" y="2310445"/>
            <a:ext cx="11375572" cy="1754326"/>
          </a:xfrm>
          <a:prstGeom prst="rect">
            <a:avLst/>
          </a:prstGeom>
          <a:noFill/>
        </p:spPr>
        <p:txBody>
          <a:bodyPr wrap="square">
            <a:spAutoFit/>
          </a:bodyPr>
          <a:lstStyle/>
          <a:p>
            <a:r>
              <a:rPr lang="ja-JP" altLang="en-US" dirty="0"/>
              <a:t>② 何のために評価するのか（機能）</a:t>
            </a:r>
            <a:endParaRPr lang="en-US" altLang="ja-JP" dirty="0"/>
          </a:p>
          <a:p>
            <a:r>
              <a:rPr lang="ja-JP" altLang="en-US" dirty="0"/>
              <a:t>　評価の主目的を 「選抜・序列づけ」からずらす ことを目指す。</a:t>
            </a:r>
            <a:endParaRPr lang="en-US" altLang="ja-JP" dirty="0"/>
          </a:p>
          <a:p>
            <a:r>
              <a:rPr lang="ja-JP" altLang="en-US" dirty="0"/>
              <a:t>　・学力は「恒常的な知能」ではなく可変的なものとしてとらえる。</a:t>
            </a:r>
            <a:endParaRPr lang="en-US" altLang="ja-JP" dirty="0"/>
          </a:p>
          <a:p>
            <a:r>
              <a:rPr lang="ja-JP" altLang="en-US" dirty="0"/>
              <a:t>　・「学習をどう改善するか」「学習者が自分で質を判断できるようにするか」の仕組みとして構想。</a:t>
            </a:r>
            <a:endParaRPr lang="en-US" altLang="ja-JP" dirty="0"/>
          </a:p>
          <a:p>
            <a:r>
              <a:rPr lang="ja-JP" altLang="en-US" dirty="0"/>
              <a:t>　・生活改善や文化創造、地域の問題解決など、生活世界をよりよくする営み と位置づける。</a:t>
            </a:r>
            <a:endParaRPr lang="en-US" altLang="ja-JP" dirty="0"/>
          </a:p>
          <a:p>
            <a:r>
              <a:rPr lang="ja-JP" altLang="en-US" dirty="0"/>
              <a:t>　・評価を、実践を見える化し、その価値を物語として共有するプロセス として捉え直す。</a:t>
            </a:r>
            <a:endParaRPr lang="en-US" altLang="ja-JP" dirty="0"/>
          </a:p>
        </p:txBody>
      </p:sp>
      <p:sp>
        <p:nvSpPr>
          <p:cNvPr id="9" name="テキスト ボックス 8">
            <a:extLst>
              <a:ext uri="{FF2B5EF4-FFF2-40B4-BE49-F238E27FC236}">
                <a16:creationId xmlns:a16="http://schemas.microsoft.com/office/drawing/2014/main" id="{C566204B-A31E-B96B-6C1C-1F523E8992EC}"/>
              </a:ext>
            </a:extLst>
          </p:cNvPr>
          <p:cNvSpPr txBox="1"/>
          <p:nvPr/>
        </p:nvSpPr>
        <p:spPr>
          <a:xfrm>
            <a:off x="108856" y="4064771"/>
            <a:ext cx="10613570" cy="1477328"/>
          </a:xfrm>
          <a:prstGeom prst="rect">
            <a:avLst/>
          </a:prstGeom>
          <a:noFill/>
        </p:spPr>
        <p:txBody>
          <a:bodyPr wrap="square">
            <a:spAutoFit/>
          </a:bodyPr>
          <a:lstStyle/>
          <a:p>
            <a:r>
              <a:rPr lang="ja-JP" altLang="en-US" dirty="0"/>
              <a:t>③ 誰が・どうやって評価するのか（方法・主体）</a:t>
            </a:r>
            <a:endParaRPr lang="en-US" altLang="ja-JP" dirty="0"/>
          </a:p>
          <a:p>
            <a:r>
              <a:rPr lang="ja-JP" altLang="en-US" dirty="0"/>
              <a:t>　　教師一人が一方的にジャッジする評価観を相対化し、複数主体・対話的・プロセスを重視する </a:t>
            </a:r>
            <a:endParaRPr lang="en-US" altLang="ja-JP" dirty="0"/>
          </a:p>
          <a:p>
            <a:r>
              <a:rPr lang="ja-JP" altLang="en-US" dirty="0"/>
              <a:t>　　・子ども自身の 自己評価・セルフモニタリング　・子どもどうしの 合評・相互評価</a:t>
            </a:r>
            <a:endParaRPr lang="en-US" altLang="ja-JP" dirty="0"/>
          </a:p>
          <a:p>
            <a:r>
              <a:rPr lang="ja-JP" altLang="en-US" dirty="0"/>
              <a:t>　　・授業場面での 対話的な評価発話　・教師・子ども・保護者・社会が関わる 共同の価値づくり</a:t>
            </a:r>
            <a:endParaRPr lang="en-US" altLang="ja-JP" dirty="0"/>
          </a:p>
          <a:p>
            <a:r>
              <a:rPr lang="ja-JP" altLang="en-US" dirty="0"/>
              <a:t>　　・カリキュラム全体の設計と連動した 制度としての評価の組み立て</a:t>
            </a:r>
            <a:endParaRPr lang="en-US" altLang="ja-JP" dirty="0"/>
          </a:p>
        </p:txBody>
      </p:sp>
      <p:sp>
        <p:nvSpPr>
          <p:cNvPr id="10" name="テキスト ボックス 9">
            <a:extLst>
              <a:ext uri="{FF2B5EF4-FFF2-40B4-BE49-F238E27FC236}">
                <a16:creationId xmlns:a16="http://schemas.microsoft.com/office/drawing/2014/main" id="{E9FC2E0F-AF25-7C5E-4C53-78C0544245FA}"/>
              </a:ext>
            </a:extLst>
          </p:cNvPr>
          <p:cNvSpPr txBox="1"/>
          <p:nvPr/>
        </p:nvSpPr>
        <p:spPr>
          <a:xfrm>
            <a:off x="108856" y="5499471"/>
            <a:ext cx="11375572" cy="1200329"/>
          </a:xfrm>
          <a:prstGeom prst="rect">
            <a:avLst/>
          </a:prstGeom>
          <a:noFill/>
        </p:spPr>
        <p:txBody>
          <a:bodyPr wrap="square">
            <a:spAutoFit/>
          </a:bodyPr>
          <a:lstStyle/>
          <a:p>
            <a:r>
              <a:rPr lang="ja-JP" altLang="en-US" dirty="0"/>
              <a:t>④ 評価は価値観そのものの問題である、という自覚</a:t>
            </a:r>
            <a:endParaRPr lang="en-US" altLang="ja-JP" dirty="0"/>
          </a:p>
          <a:p>
            <a:r>
              <a:rPr lang="ja-JP" altLang="en-US" dirty="0"/>
              <a:t>　「評価＝価値判断」であり、それは歴史的・社会的に作りかえられるものだとする。</a:t>
            </a:r>
            <a:endParaRPr lang="en-US" altLang="ja-JP" dirty="0"/>
          </a:p>
          <a:p>
            <a:r>
              <a:rPr lang="ja-JP" altLang="en-US" dirty="0"/>
              <a:t>　・「よさ」の基準そのものを問い直す　・既存制度の前提を批判的に検討する</a:t>
            </a:r>
            <a:endParaRPr lang="en-US" altLang="ja-JP" dirty="0"/>
          </a:p>
          <a:p>
            <a:r>
              <a:rPr lang="ja-JP" altLang="en-US" dirty="0"/>
              <a:t>　・歴史に位置づけることで、評価の価値基準が時代・社会とともに変わりうることを示す</a:t>
            </a:r>
            <a:endParaRPr lang="en-US" altLang="ja-JP" dirty="0"/>
          </a:p>
        </p:txBody>
      </p:sp>
      <p:sp>
        <p:nvSpPr>
          <p:cNvPr id="11" name="テキスト ボックス 10">
            <a:extLst>
              <a:ext uri="{FF2B5EF4-FFF2-40B4-BE49-F238E27FC236}">
                <a16:creationId xmlns:a16="http://schemas.microsoft.com/office/drawing/2014/main" id="{09A98286-1755-A628-4667-E852AC5CD7C5}"/>
              </a:ext>
            </a:extLst>
          </p:cNvPr>
          <p:cNvSpPr txBox="1"/>
          <p:nvPr/>
        </p:nvSpPr>
        <p:spPr>
          <a:xfrm>
            <a:off x="10679875" y="158200"/>
            <a:ext cx="1403269" cy="6395000"/>
          </a:xfrm>
          <a:prstGeom prst="rect">
            <a:avLst/>
          </a:prstGeom>
        </p:spPr>
        <p:style>
          <a:lnRef idx="2">
            <a:schemeClr val="accent1"/>
          </a:lnRef>
          <a:fillRef idx="1">
            <a:schemeClr val="lt1"/>
          </a:fillRef>
          <a:effectRef idx="0">
            <a:schemeClr val="accent1"/>
          </a:effectRef>
          <a:fontRef idx="minor">
            <a:schemeClr val="dk1"/>
          </a:fontRef>
        </p:style>
        <p:txBody>
          <a:bodyPr vert="wordArtVertRtl" wrap="square">
            <a:spAutoFit/>
          </a:bodyPr>
          <a:lstStyle/>
          <a:p>
            <a:r>
              <a:rPr lang="ja-JP" altLang="en-US" dirty="0"/>
              <a:t>評価を子どもの声・学びのプロセス・共同体の価値づくりに根ざした、学びをつくる営みに再設計</a:t>
            </a:r>
          </a:p>
        </p:txBody>
      </p:sp>
    </p:spTree>
    <p:extLst>
      <p:ext uri="{BB962C8B-B14F-4D97-AF65-F5344CB8AC3E}">
        <p14:creationId xmlns:p14="http://schemas.microsoft.com/office/powerpoint/2010/main" val="72244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28C861D-9B9A-8AE4-23F2-3C5170349C61}"/>
              </a:ext>
            </a:extLst>
          </p:cNvPr>
          <p:cNvSpPr txBox="1"/>
          <p:nvPr/>
        </p:nvSpPr>
        <p:spPr>
          <a:xfrm>
            <a:off x="587829" y="5361078"/>
            <a:ext cx="8948057" cy="369332"/>
          </a:xfrm>
          <a:prstGeom prst="rect">
            <a:avLst/>
          </a:prstGeom>
          <a:noFill/>
        </p:spPr>
        <p:txBody>
          <a:bodyPr wrap="square">
            <a:spAutoFit/>
          </a:bodyPr>
          <a:lstStyle/>
          <a:p>
            <a:r>
              <a:rPr lang="ja-JP" altLang="en-US" dirty="0"/>
              <a:t>③「学びに向かう力」とは何かを、自分の経験にあてはめて話せる。</a:t>
            </a:r>
          </a:p>
        </p:txBody>
      </p:sp>
      <p:sp>
        <p:nvSpPr>
          <p:cNvPr id="7" name="テキスト ボックス 6">
            <a:extLst>
              <a:ext uri="{FF2B5EF4-FFF2-40B4-BE49-F238E27FC236}">
                <a16:creationId xmlns:a16="http://schemas.microsoft.com/office/drawing/2014/main" id="{B371FC75-0838-B3EB-9346-7E86493F4392}"/>
              </a:ext>
            </a:extLst>
          </p:cNvPr>
          <p:cNvSpPr txBox="1"/>
          <p:nvPr/>
        </p:nvSpPr>
        <p:spPr>
          <a:xfrm>
            <a:off x="315685" y="4050757"/>
            <a:ext cx="8708571" cy="369332"/>
          </a:xfrm>
          <a:prstGeom prst="rect">
            <a:avLst/>
          </a:prstGeom>
          <a:noFill/>
        </p:spPr>
        <p:txBody>
          <a:bodyPr wrap="square">
            <a:spAutoFit/>
          </a:bodyPr>
          <a:lstStyle/>
          <a:p>
            <a:r>
              <a:rPr lang="ja-JP" altLang="en-US" dirty="0"/>
              <a:t>講義のねらい　＝　授業終了後、みんなができていてほしいことは</a:t>
            </a:r>
            <a:r>
              <a:rPr lang="en-US" altLang="ja-JP" dirty="0"/>
              <a:t>3</a:t>
            </a:r>
            <a:r>
              <a:rPr lang="ja-JP" altLang="en-US" dirty="0"/>
              <a:t>つ</a:t>
            </a:r>
          </a:p>
        </p:txBody>
      </p:sp>
      <p:sp>
        <p:nvSpPr>
          <p:cNvPr id="9" name="テキスト ボックス 8">
            <a:extLst>
              <a:ext uri="{FF2B5EF4-FFF2-40B4-BE49-F238E27FC236}">
                <a16:creationId xmlns:a16="http://schemas.microsoft.com/office/drawing/2014/main" id="{879A6AA8-6B87-7570-B5F7-E6A1969C31AF}"/>
              </a:ext>
            </a:extLst>
          </p:cNvPr>
          <p:cNvSpPr txBox="1"/>
          <p:nvPr/>
        </p:nvSpPr>
        <p:spPr>
          <a:xfrm>
            <a:off x="587829" y="4490713"/>
            <a:ext cx="10341428" cy="369332"/>
          </a:xfrm>
          <a:prstGeom prst="rect">
            <a:avLst/>
          </a:prstGeom>
          <a:noFill/>
        </p:spPr>
        <p:txBody>
          <a:bodyPr wrap="square">
            <a:spAutoFit/>
          </a:bodyPr>
          <a:lstStyle/>
          <a:p>
            <a:r>
              <a:rPr lang="ja-JP" altLang="en-US" dirty="0"/>
              <a:t>①「成績のための評価」と「学びをよくするための評価」の違いを説明できる。</a:t>
            </a:r>
          </a:p>
        </p:txBody>
      </p:sp>
      <p:sp>
        <p:nvSpPr>
          <p:cNvPr id="11" name="テキスト ボックス 10">
            <a:extLst>
              <a:ext uri="{FF2B5EF4-FFF2-40B4-BE49-F238E27FC236}">
                <a16:creationId xmlns:a16="http://schemas.microsoft.com/office/drawing/2014/main" id="{0DA4662C-707B-D8D8-D9EE-2EC3ADA6FA8A}"/>
              </a:ext>
            </a:extLst>
          </p:cNvPr>
          <p:cNvSpPr txBox="1"/>
          <p:nvPr/>
        </p:nvSpPr>
        <p:spPr>
          <a:xfrm>
            <a:off x="587829" y="4921122"/>
            <a:ext cx="9753600" cy="369332"/>
          </a:xfrm>
          <a:prstGeom prst="rect">
            <a:avLst/>
          </a:prstGeom>
          <a:noFill/>
        </p:spPr>
        <p:txBody>
          <a:bodyPr wrap="square">
            <a:spAutoFit/>
          </a:bodyPr>
          <a:lstStyle/>
          <a:p>
            <a:r>
              <a:rPr lang="ja-JP" altLang="en-US" dirty="0"/>
              <a:t>②学校での評価をめぐる「困りごと」を、具体例を通してイメージできる。</a:t>
            </a:r>
          </a:p>
        </p:txBody>
      </p:sp>
      <p:sp>
        <p:nvSpPr>
          <p:cNvPr id="19" name="テキスト ボックス 18">
            <a:extLst>
              <a:ext uri="{FF2B5EF4-FFF2-40B4-BE49-F238E27FC236}">
                <a16:creationId xmlns:a16="http://schemas.microsoft.com/office/drawing/2014/main" id="{185586C7-0503-B194-488D-7D350FDF6874}"/>
              </a:ext>
            </a:extLst>
          </p:cNvPr>
          <p:cNvSpPr txBox="1"/>
          <p:nvPr/>
        </p:nvSpPr>
        <p:spPr>
          <a:xfrm>
            <a:off x="119741" y="308207"/>
            <a:ext cx="8001001" cy="369332"/>
          </a:xfrm>
          <a:prstGeom prst="rect">
            <a:avLst/>
          </a:prstGeom>
          <a:noFill/>
        </p:spPr>
        <p:txBody>
          <a:bodyPr wrap="square">
            <a:spAutoFit/>
          </a:bodyPr>
          <a:lstStyle/>
          <a:p>
            <a:r>
              <a:rPr lang="ja-JP" altLang="en-US" dirty="0"/>
              <a:t>今日は、テストや成績の“しんどさ”をいっしょに言葉にしてみる時間</a:t>
            </a:r>
          </a:p>
        </p:txBody>
      </p:sp>
      <p:sp>
        <p:nvSpPr>
          <p:cNvPr id="21" name="テキスト ボックス 20">
            <a:extLst>
              <a:ext uri="{FF2B5EF4-FFF2-40B4-BE49-F238E27FC236}">
                <a16:creationId xmlns:a16="http://schemas.microsoft.com/office/drawing/2014/main" id="{3BE542B2-3E43-185A-EBD3-FCAC2BC3E679}"/>
              </a:ext>
            </a:extLst>
          </p:cNvPr>
          <p:cNvSpPr txBox="1"/>
          <p:nvPr/>
        </p:nvSpPr>
        <p:spPr>
          <a:xfrm>
            <a:off x="76200" y="1020396"/>
            <a:ext cx="12039600" cy="369332"/>
          </a:xfrm>
          <a:prstGeom prst="rect">
            <a:avLst/>
          </a:prstGeom>
          <a:noFill/>
        </p:spPr>
        <p:txBody>
          <a:bodyPr wrap="square">
            <a:spAutoFit/>
          </a:bodyPr>
          <a:lstStyle/>
          <a:p>
            <a:r>
              <a:rPr lang="ja-JP" altLang="en-US" dirty="0"/>
              <a:t>中学・高校のときの「テスト」や「成績」で、イヤだったこと・モヤッとしたことを、</a:t>
            </a:r>
            <a:r>
              <a:rPr lang="en-US" altLang="ja-JP" dirty="0"/>
              <a:t>1</a:t>
            </a:r>
            <a:r>
              <a:rPr lang="ja-JP" altLang="en-US" dirty="0"/>
              <a:t>つだけ書いてください。</a:t>
            </a:r>
          </a:p>
        </p:txBody>
      </p:sp>
      <p:sp>
        <p:nvSpPr>
          <p:cNvPr id="22" name="正方形/長方形 21">
            <a:extLst>
              <a:ext uri="{FF2B5EF4-FFF2-40B4-BE49-F238E27FC236}">
                <a16:creationId xmlns:a16="http://schemas.microsoft.com/office/drawing/2014/main" id="{25BA9906-F88D-55F5-5EB2-1CE7C7EA67DB}"/>
              </a:ext>
            </a:extLst>
          </p:cNvPr>
          <p:cNvSpPr/>
          <p:nvPr/>
        </p:nvSpPr>
        <p:spPr>
          <a:xfrm>
            <a:off x="315685" y="1955983"/>
            <a:ext cx="8686800" cy="13281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539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72CAE14-36F9-32FC-27CB-58DF17F919F0}"/>
              </a:ext>
            </a:extLst>
          </p:cNvPr>
          <p:cNvSpPr txBox="1"/>
          <p:nvPr/>
        </p:nvSpPr>
        <p:spPr>
          <a:xfrm>
            <a:off x="217714" y="491930"/>
            <a:ext cx="10537372" cy="369332"/>
          </a:xfrm>
          <a:prstGeom prst="rect">
            <a:avLst/>
          </a:prstGeom>
          <a:noFill/>
        </p:spPr>
        <p:txBody>
          <a:bodyPr wrap="square">
            <a:spAutoFit/>
          </a:bodyPr>
          <a:lstStyle/>
          <a:p>
            <a:r>
              <a:rPr kumimoji="1" lang="ja-JP" altLang="en-US" dirty="0"/>
              <a:t>「これまでの学校生活で、一番よく覚えているテスト・成績の思い出は？」</a:t>
            </a:r>
            <a:endParaRPr lang="ja-JP" altLang="en-US" dirty="0"/>
          </a:p>
        </p:txBody>
      </p:sp>
      <p:sp>
        <p:nvSpPr>
          <p:cNvPr id="9" name="テキスト ボックス 8">
            <a:extLst>
              <a:ext uri="{FF2B5EF4-FFF2-40B4-BE49-F238E27FC236}">
                <a16:creationId xmlns:a16="http://schemas.microsoft.com/office/drawing/2014/main" id="{C5E5BB5E-2268-E16D-9024-072B6F3763AB}"/>
              </a:ext>
            </a:extLst>
          </p:cNvPr>
          <p:cNvSpPr txBox="1"/>
          <p:nvPr/>
        </p:nvSpPr>
        <p:spPr>
          <a:xfrm>
            <a:off x="636814" y="923088"/>
            <a:ext cx="9699172" cy="369332"/>
          </a:xfrm>
          <a:prstGeom prst="rect">
            <a:avLst/>
          </a:prstGeom>
          <a:noFill/>
        </p:spPr>
        <p:txBody>
          <a:bodyPr wrap="square">
            <a:spAutoFit/>
          </a:bodyPr>
          <a:lstStyle/>
          <a:p>
            <a:r>
              <a:rPr lang="ja-JP" altLang="en-US" dirty="0"/>
              <a:t>例）いつも点数だけ言われて終わりだった　コメントがうれしかった／こわかった　など</a:t>
            </a:r>
          </a:p>
        </p:txBody>
      </p:sp>
      <p:sp>
        <p:nvSpPr>
          <p:cNvPr id="11" name="テキスト ボックス 10">
            <a:extLst>
              <a:ext uri="{FF2B5EF4-FFF2-40B4-BE49-F238E27FC236}">
                <a16:creationId xmlns:a16="http://schemas.microsoft.com/office/drawing/2014/main" id="{7D2073CC-0F20-B68D-5942-416BB5D07B14}"/>
              </a:ext>
            </a:extLst>
          </p:cNvPr>
          <p:cNvSpPr txBox="1"/>
          <p:nvPr/>
        </p:nvSpPr>
        <p:spPr>
          <a:xfrm>
            <a:off x="217714" y="1454514"/>
            <a:ext cx="8011886" cy="369332"/>
          </a:xfrm>
          <a:prstGeom prst="rect">
            <a:avLst/>
          </a:prstGeom>
          <a:noFill/>
        </p:spPr>
        <p:txBody>
          <a:bodyPr wrap="square">
            <a:spAutoFit/>
          </a:bodyPr>
          <a:lstStyle/>
          <a:p>
            <a:r>
              <a:rPr lang="ja-JP" altLang="en-US" dirty="0"/>
              <a:t>①個人でメモ → 近くの人と話してみる（ペアトーク）。</a:t>
            </a:r>
          </a:p>
        </p:txBody>
      </p:sp>
      <p:sp>
        <p:nvSpPr>
          <p:cNvPr id="13" name="テキスト ボックス 12">
            <a:extLst>
              <a:ext uri="{FF2B5EF4-FFF2-40B4-BE49-F238E27FC236}">
                <a16:creationId xmlns:a16="http://schemas.microsoft.com/office/drawing/2014/main" id="{78CEF132-C915-E6D3-7AFF-AE9C66C86079}"/>
              </a:ext>
            </a:extLst>
          </p:cNvPr>
          <p:cNvSpPr txBox="1"/>
          <p:nvPr/>
        </p:nvSpPr>
        <p:spPr>
          <a:xfrm>
            <a:off x="364672" y="3845637"/>
            <a:ext cx="9971314" cy="923330"/>
          </a:xfrm>
          <a:prstGeom prst="rect">
            <a:avLst/>
          </a:prstGeom>
          <a:noFill/>
        </p:spPr>
        <p:txBody>
          <a:bodyPr wrap="square">
            <a:spAutoFit/>
          </a:bodyPr>
          <a:lstStyle/>
          <a:p>
            <a:r>
              <a:rPr lang="ja-JP" altLang="en-US" dirty="0"/>
              <a:t>今日は、みんなが子どものときに感じていた「評価・成績」を、もう一段深く考えてみます。</a:t>
            </a:r>
          </a:p>
          <a:p>
            <a:endParaRPr lang="en-US" altLang="ja-JP" dirty="0"/>
          </a:p>
          <a:p>
            <a:r>
              <a:rPr lang="ja-JP" altLang="en-US" dirty="0"/>
              <a:t>ただの“点数”じゃなくて、“学びを良くするための評価”って何だろう？という話です。</a:t>
            </a:r>
          </a:p>
        </p:txBody>
      </p:sp>
      <p:sp>
        <p:nvSpPr>
          <p:cNvPr id="15" name="テキスト ボックス 14">
            <a:extLst>
              <a:ext uri="{FF2B5EF4-FFF2-40B4-BE49-F238E27FC236}">
                <a16:creationId xmlns:a16="http://schemas.microsoft.com/office/drawing/2014/main" id="{D0B2CCD8-25C0-D964-470D-6B08913B7287}"/>
              </a:ext>
            </a:extLst>
          </p:cNvPr>
          <p:cNvSpPr txBox="1"/>
          <p:nvPr/>
        </p:nvSpPr>
        <p:spPr>
          <a:xfrm>
            <a:off x="217714" y="156199"/>
            <a:ext cx="6096000" cy="369332"/>
          </a:xfrm>
          <a:prstGeom prst="rect">
            <a:avLst/>
          </a:prstGeom>
          <a:noFill/>
        </p:spPr>
        <p:txBody>
          <a:bodyPr wrap="square">
            <a:spAutoFit/>
          </a:bodyPr>
          <a:lstStyle/>
          <a:p>
            <a:r>
              <a:rPr lang="ja-JP" altLang="en-US" dirty="0"/>
              <a:t>１　スタートタイム</a:t>
            </a:r>
            <a:endParaRPr lang="en-US" altLang="ja-JP" dirty="0"/>
          </a:p>
        </p:txBody>
      </p:sp>
      <p:sp>
        <p:nvSpPr>
          <p:cNvPr id="16" name="正方形/長方形 15">
            <a:extLst>
              <a:ext uri="{FF2B5EF4-FFF2-40B4-BE49-F238E27FC236}">
                <a16:creationId xmlns:a16="http://schemas.microsoft.com/office/drawing/2014/main" id="{87F64D73-E649-4EAD-C8FB-BBC1084A9407}"/>
              </a:ext>
            </a:extLst>
          </p:cNvPr>
          <p:cNvSpPr/>
          <p:nvPr/>
        </p:nvSpPr>
        <p:spPr>
          <a:xfrm>
            <a:off x="778329" y="1915886"/>
            <a:ext cx="10537372" cy="130628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577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623E977-24BF-0660-070D-4D4FDBBDA60B}"/>
              </a:ext>
            </a:extLst>
          </p:cNvPr>
          <p:cNvSpPr txBox="1"/>
          <p:nvPr/>
        </p:nvSpPr>
        <p:spPr>
          <a:xfrm>
            <a:off x="239486" y="1080931"/>
            <a:ext cx="11212286" cy="3139321"/>
          </a:xfrm>
          <a:prstGeom prst="rect">
            <a:avLst/>
          </a:prstGeom>
          <a:noFill/>
        </p:spPr>
        <p:txBody>
          <a:bodyPr wrap="square">
            <a:spAutoFit/>
          </a:bodyPr>
          <a:lstStyle/>
          <a:p>
            <a:r>
              <a:rPr lang="ja-JP" altLang="en-US" dirty="0"/>
              <a:t>評価には大きく</a:t>
            </a:r>
            <a:r>
              <a:rPr lang="en-US" altLang="ja-JP" dirty="0"/>
              <a:t>2</a:t>
            </a:r>
            <a:r>
              <a:rPr lang="ja-JP" altLang="en-US" dirty="0"/>
              <a:t>つある</a:t>
            </a:r>
          </a:p>
          <a:p>
            <a:r>
              <a:rPr lang="ja-JP" altLang="en-US" dirty="0"/>
              <a:t>　①成績のための評価（通知表・内申書・点数を決める）</a:t>
            </a:r>
          </a:p>
          <a:p>
            <a:r>
              <a:rPr lang="ja-JP" altLang="en-US" dirty="0"/>
              <a:t>　②学びを助ける評価（どこができていて、どこを直せばいいかを伝える）</a:t>
            </a:r>
          </a:p>
          <a:p>
            <a:endParaRPr lang="en-US" altLang="ja-JP" dirty="0"/>
          </a:p>
          <a:p>
            <a:r>
              <a:rPr lang="ja-JP" altLang="en-US" dirty="0"/>
              <a:t>わかりやすい例：</a:t>
            </a:r>
          </a:p>
          <a:p>
            <a:r>
              <a:rPr lang="ja-JP" altLang="en-US" dirty="0"/>
              <a:t>「国語のテストで</a:t>
            </a:r>
            <a:r>
              <a:rPr lang="en-US" altLang="ja-JP" dirty="0"/>
              <a:t>60</a:t>
            </a:r>
            <a:r>
              <a:rPr lang="ja-JP" altLang="en-US" dirty="0"/>
              <a:t>点→</a:t>
            </a:r>
            <a:r>
              <a:rPr lang="en-US" altLang="ja-JP" dirty="0"/>
              <a:t>『60</a:t>
            </a:r>
            <a:r>
              <a:rPr lang="ja-JP" altLang="en-US" dirty="0"/>
              <a:t>点</a:t>
            </a:r>
            <a:r>
              <a:rPr lang="en-US" altLang="ja-JP" dirty="0"/>
              <a:t>』</a:t>
            </a:r>
            <a:r>
              <a:rPr lang="ja-JP" altLang="en-US" dirty="0"/>
              <a:t>だけ言われる」＝①</a:t>
            </a:r>
          </a:p>
          <a:p>
            <a:r>
              <a:rPr lang="ja-JP" altLang="en-US" dirty="0"/>
              <a:t>「この問題の考え方は良い。ここをこう直すともっと良くなるよ、とコメントがつく」＝②</a:t>
            </a:r>
          </a:p>
          <a:p>
            <a:endParaRPr lang="en-US" altLang="ja-JP" dirty="0"/>
          </a:p>
          <a:p>
            <a:endParaRPr lang="en-US" altLang="ja-JP" dirty="0"/>
          </a:p>
          <a:p>
            <a:r>
              <a:rPr lang="ja-JP" altLang="en-US" dirty="0"/>
              <a:t>ポイント：</a:t>
            </a:r>
            <a:endParaRPr lang="en-US" altLang="ja-JP" dirty="0"/>
          </a:p>
          <a:p>
            <a:r>
              <a:rPr lang="ja-JP" altLang="en-US" dirty="0"/>
              <a:t>今の学校は①に偏りがちなので、これからは、②をもっと増やしていこう、という流れになっている。</a:t>
            </a:r>
          </a:p>
        </p:txBody>
      </p:sp>
      <p:sp>
        <p:nvSpPr>
          <p:cNvPr id="5" name="テキスト ボックス 4">
            <a:extLst>
              <a:ext uri="{FF2B5EF4-FFF2-40B4-BE49-F238E27FC236}">
                <a16:creationId xmlns:a16="http://schemas.microsoft.com/office/drawing/2014/main" id="{E56817F0-4F37-49FC-9BA6-9DB6992F0F4D}"/>
              </a:ext>
            </a:extLst>
          </p:cNvPr>
          <p:cNvSpPr txBox="1"/>
          <p:nvPr/>
        </p:nvSpPr>
        <p:spPr>
          <a:xfrm>
            <a:off x="239486" y="208899"/>
            <a:ext cx="6096000" cy="369332"/>
          </a:xfrm>
          <a:prstGeom prst="rect">
            <a:avLst/>
          </a:prstGeom>
          <a:noFill/>
        </p:spPr>
        <p:txBody>
          <a:bodyPr wrap="square">
            <a:spAutoFit/>
          </a:bodyPr>
          <a:lstStyle/>
          <a:p>
            <a:r>
              <a:rPr lang="ja-JP" altLang="en-US" dirty="0"/>
              <a:t>２　ポイントタイム①「評価って何のため？」　</a:t>
            </a:r>
          </a:p>
        </p:txBody>
      </p:sp>
    </p:spTree>
    <p:extLst>
      <p:ext uri="{BB962C8B-B14F-4D97-AF65-F5344CB8AC3E}">
        <p14:creationId xmlns:p14="http://schemas.microsoft.com/office/powerpoint/2010/main" val="18938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AC3A-310A-BC7A-2B5B-512359672484}"/>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B516E07-3238-F5B6-F9A5-A50D58A3F890}"/>
              </a:ext>
            </a:extLst>
          </p:cNvPr>
          <p:cNvSpPr txBox="1"/>
          <p:nvPr/>
        </p:nvSpPr>
        <p:spPr>
          <a:xfrm>
            <a:off x="239486" y="208899"/>
            <a:ext cx="6096000" cy="369332"/>
          </a:xfrm>
          <a:prstGeom prst="rect">
            <a:avLst/>
          </a:prstGeom>
          <a:noFill/>
        </p:spPr>
        <p:txBody>
          <a:bodyPr wrap="square">
            <a:spAutoFit/>
          </a:bodyPr>
          <a:lstStyle/>
          <a:p>
            <a:r>
              <a:rPr lang="ja-JP" altLang="en-US" dirty="0"/>
              <a:t>２　ポイントタイム①「評価って何のため？」　</a:t>
            </a:r>
          </a:p>
        </p:txBody>
      </p:sp>
      <p:sp>
        <p:nvSpPr>
          <p:cNvPr id="9" name="テキスト ボックス 8">
            <a:extLst>
              <a:ext uri="{FF2B5EF4-FFF2-40B4-BE49-F238E27FC236}">
                <a16:creationId xmlns:a16="http://schemas.microsoft.com/office/drawing/2014/main" id="{5F7B9E4D-ECD5-A65B-6BC6-95BBE155AD82}"/>
              </a:ext>
            </a:extLst>
          </p:cNvPr>
          <p:cNvSpPr txBox="1"/>
          <p:nvPr/>
        </p:nvSpPr>
        <p:spPr>
          <a:xfrm>
            <a:off x="125186" y="1281041"/>
            <a:ext cx="11440885" cy="4247317"/>
          </a:xfrm>
          <a:prstGeom prst="rect">
            <a:avLst/>
          </a:prstGeom>
          <a:noFill/>
        </p:spPr>
        <p:txBody>
          <a:bodyPr wrap="square">
            <a:spAutoFit/>
          </a:bodyPr>
          <a:lstStyle/>
          <a:p>
            <a:r>
              <a:rPr lang="ja-JP" altLang="en-US" dirty="0"/>
              <a:t>事例</a:t>
            </a:r>
            <a:r>
              <a:rPr lang="en-US" altLang="ja-JP" dirty="0"/>
              <a:t>A</a:t>
            </a:r>
            <a:r>
              <a:rPr lang="ja-JP" altLang="en-US" dirty="0"/>
              <a:t>：</a:t>
            </a:r>
          </a:p>
          <a:p>
            <a:r>
              <a:rPr lang="ja-JP" altLang="en-US" dirty="0"/>
              <a:t>「先生は、テストの点数を学年で並べて、上から順にランキングにした。」</a:t>
            </a:r>
          </a:p>
          <a:p>
            <a:r>
              <a:rPr lang="ja-JP" altLang="en-US" dirty="0"/>
              <a:t>　</a:t>
            </a:r>
            <a:endParaRPr lang="en-US" altLang="ja-JP" dirty="0"/>
          </a:p>
          <a:p>
            <a:r>
              <a:rPr lang="ja-JP" altLang="en-US" dirty="0"/>
              <a:t>→「成績のため」</a:t>
            </a:r>
            <a:r>
              <a:rPr lang="en-US" altLang="ja-JP" dirty="0"/>
              <a:t>or</a:t>
            </a:r>
            <a:r>
              <a:rPr lang="ja-JP" altLang="en-US" dirty="0"/>
              <a:t>「学びを助けるため」</a:t>
            </a:r>
            <a:endParaRPr lang="en-US" altLang="ja-JP" dirty="0"/>
          </a:p>
          <a:p>
            <a:endParaRPr lang="en-US" altLang="ja-JP" dirty="0"/>
          </a:p>
          <a:p>
            <a:endParaRPr lang="ja-JP" altLang="en-US" dirty="0"/>
          </a:p>
          <a:p>
            <a:r>
              <a:rPr lang="ja-JP" altLang="en-US" dirty="0"/>
              <a:t>事例</a:t>
            </a:r>
            <a:r>
              <a:rPr lang="en-US" altLang="ja-JP" dirty="0"/>
              <a:t>B</a:t>
            </a:r>
            <a:r>
              <a:rPr lang="ja-JP" altLang="en-US" dirty="0"/>
              <a:t>：</a:t>
            </a:r>
          </a:p>
          <a:p>
            <a:r>
              <a:rPr lang="ja-JP" altLang="en-US" dirty="0"/>
              <a:t>「先生は、小テストのあと、一人ひとりに</a:t>
            </a:r>
            <a:r>
              <a:rPr lang="en-US" altLang="ja-JP" dirty="0"/>
              <a:t>『</a:t>
            </a:r>
            <a:r>
              <a:rPr lang="ja-JP" altLang="en-US" dirty="0"/>
              <a:t>よくできている点</a:t>
            </a:r>
            <a:r>
              <a:rPr lang="en-US" altLang="ja-JP" dirty="0"/>
              <a:t>』『</a:t>
            </a:r>
            <a:r>
              <a:rPr lang="ja-JP" altLang="en-US" dirty="0"/>
              <a:t>次にがんばる点</a:t>
            </a:r>
            <a:r>
              <a:rPr lang="en-US" altLang="ja-JP" dirty="0"/>
              <a:t>』</a:t>
            </a:r>
            <a:r>
              <a:rPr lang="ja-JP" altLang="en-US" dirty="0"/>
              <a:t>をコメントで返した。」</a:t>
            </a:r>
          </a:p>
          <a:p>
            <a:r>
              <a:rPr lang="ja-JP" altLang="en-US" dirty="0"/>
              <a:t>　→「成績のため」</a:t>
            </a:r>
            <a:r>
              <a:rPr lang="en-US" altLang="ja-JP" dirty="0"/>
              <a:t>or</a:t>
            </a:r>
            <a:r>
              <a:rPr lang="ja-JP" altLang="en-US" dirty="0"/>
              <a:t>「学びを助けるため」</a:t>
            </a:r>
            <a:endParaRPr lang="en-US" altLang="ja-JP" dirty="0"/>
          </a:p>
          <a:p>
            <a:endParaRPr lang="en-US" altLang="ja-JP" dirty="0"/>
          </a:p>
          <a:p>
            <a:endParaRPr lang="ja-JP" altLang="en-US" dirty="0"/>
          </a:p>
          <a:p>
            <a:r>
              <a:rPr lang="ja-JP" altLang="en-US" dirty="0"/>
              <a:t>事例</a:t>
            </a:r>
            <a:r>
              <a:rPr lang="en-US" altLang="ja-JP" dirty="0"/>
              <a:t>C</a:t>
            </a:r>
            <a:r>
              <a:rPr lang="ja-JP" altLang="en-US" dirty="0"/>
              <a:t>：</a:t>
            </a:r>
          </a:p>
          <a:p>
            <a:r>
              <a:rPr lang="ja-JP" altLang="en-US" dirty="0"/>
              <a:t>「発表の後、</a:t>
            </a:r>
            <a:r>
              <a:rPr lang="en-US" altLang="ja-JP" dirty="0"/>
              <a:t>『</a:t>
            </a:r>
            <a:r>
              <a:rPr lang="ja-JP" altLang="en-US" dirty="0"/>
              <a:t>声がよく聞こえた</a:t>
            </a:r>
            <a:r>
              <a:rPr lang="en-US" altLang="ja-JP" dirty="0"/>
              <a:t>』『</a:t>
            </a:r>
            <a:r>
              <a:rPr lang="ja-JP" altLang="en-US" dirty="0"/>
              <a:t>人の意見を聞いて考えを変えたのがよかった</a:t>
            </a:r>
            <a:r>
              <a:rPr lang="en-US" altLang="ja-JP" dirty="0"/>
              <a:t>』</a:t>
            </a:r>
            <a:r>
              <a:rPr lang="ja-JP" altLang="en-US" dirty="0"/>
              <a:t>と伝えた。」</a:t>
            </a:r>
            <a:endParaRPr lang="en-US" altLang="ja-JP" dirty="0"/>
          </a:p>
          <a:p>
            <a:r>
              <a:rPr lang="ja-JP" altLang="en-US" dirty="0"/>
              <a:t>　</a:t>
            </a:r>
            <a:endParaRPr lang="en-US" altLang="ja-JP" dirty="0"/>
          </a:p>
          <a:p>
            <a:r>
              <a:rPr lang="ja-JP" altLang="en-US" dirty="0"/>
              <a:t>→「成績のため」</a:t>
            </a:r>
            <a:r>
              <a:rPr lang="en-US" altLang="ja-JP" dirty="0"/>
              <a:t>or</a:t>
            </a:r>
            <a:r>
              <a:rPr lang="ja-JP" altLang="en-US" dirty="0"/>
              <a:t>「学びを助けるため」</a:t>
            </a:r>
            <a:endParaRPr lang="en-US" altLang="ja-JP" dirty="0"/>
          </a:p>
        </p:txBody>
      </p:sp>
      <p:sp>
        <p:nvSpPr>
          <p:cNvPr id="10" name="テキスト ボックス 9">
            <a:extLst>
              <a:ext uri="{FF2B5EF4-FFF2-40B4-BE49-F238E27FC236}">
                <a16:creationId xmlns:a16="http://schemas.microsoft.com/office/drawing/2014/main" id="{E85C53EF-D9E3-820A-9516-4FE26048F61D}"/>
              </a:ext>
            </a:extLst>
          </p:cNvPr>
          <p:cNvSpPr txBox="1"/>
          <p:nvPr/>
        </p:nvSpPr>
        <p:spPr>
          <a:xfrm>
            <a:off x="239486" y="744970"/>
            <a:ext cx="11212286" cy="369332"/>
          </a:xfrm>
          <a:prstGeom prst="rect">
            <a:avLst/>
          </a:prstGeom>
          <a:noFill/>
        </p:spPr>
        <p:txBody>
          <a:bodyPr wrap="square" rtlCol="0">
            <a:spAutoFit/>
          </a:bodyPr>
          <a:lstStyle/>
          <a:p>
            <a:r>
              <a:rPr kumimoji="1" lang="ja-JP" altLang="en-US" dirty="0"/>
              <a:t>次の事例は</a:t>
            </a:r>
            <a:r>
              <a:rPr lang="ja-JP" altLang="ja-JP" dirty="0"/>
              <a:t>どっちの評価</a:t>
            </a:r>
            <a:r>
              <a:rPr lang="ja-JP" altLang="en-US" dirty="0"/>
              <a:t>か考えて〇をつけてみよう　→　なぜそう思ったのか近くの人と話してみよう</a:t>
            </a:r>
            <a:endParaRPr kumimoji="1" lang="ja-JP" altLang="en-US" dirty="0"/>
          </a:p>
        </p:txBody>
      </p:sp>
      <p:sp>
        <p:nvSpPr>
          <p:cNvPr id="4" name="テキスト ボックス 3">
            <a:extLst>
              <a:ext uri="{FF2B5EF4-FFF2-40B4-BE49-F238E27FC236}">
                <a16:creationId xmlns:a16="http://schemas.microsoft.com/office/drawing/2014/main" id="{489D8BF4-3C83-4944-779D-E034D9BB6F37}"/>
              </a:ext>
            </a:extLst>
          </p:cNvPr>
          <p:cNvSpPr txBox="1"/>
          <p:nvPr/>
        </p:nvSpPr>
        <p:spPr>
          <a:xfrm>
            <a:off x="375557" y="6181615"/>
            <a:ext cx="10733315" cy="369332"/>
          </a:xfrm>
          <a:prstGeom prst="rect">
            <a:avLst/>
          </a:prstGeom>
          <a:noFill/>
        </p:spPr>
        <p:txBody>
          <a:bodyPr wrap="square">
            <a:spAutoFit/>
          </a:bodyPr>
          <a:lstStyle/>
          <a:p>
            <a:r>
              <a:rPr lang="ja-JP" altLang="en-US" dirty="0"/>
              <a:t>評価自体が悪いわけではないけど、どう使うかで意味がかなり変わる。</a:t>
            </a:r>
          </a:p>
        </p:txBody>
      </p:sp>
    </p:spTree>
    <p:extLst>
      <p:ext uri="{BB962C8B-B14F-4D97-AF65-F5344CB8AC3E}">
        <p14:creationId xmlns:p14="http://schemas.microsoft.com/office/powerpoint/2010/main" val="91542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CF708CA-9C85-3C49-0277-C18CF25A06C4}"/>
              </a:ext>
            </a:extLst>
          </p:cNvPr>
          <p:cNvSpPr txBox="1"/>
          <p:nvPr/>
        </p:nvSpPr>
        <p:spPr>
          <a:xfrm>
            <a:off x="304800" y="337849"/>
            <a:ext cx="6096000" cy="369332"/>
          </a:xfrm>
          <a:prstGeom prst="rect">
            <a:avLst/>
          </a:prstGeom>
          <a:noFill/>
        </p:spPr>
        <p:txBody>
          <a:bodyPr wrap="square">
            <a:spAutoFit/>
          </a:bodyPr>
          <a:lstStyle/>
          <a:p>
            <a:r>
              <a:rPr lang="ja-JP" altLang="en-US" dirty="0"/>
              <a:t>３　ポイントタイム②「評価のちょっと困るところ」</a:t>
            </a:r>
            <a:endParaRPr lang="en-US" altLang="ja-JP" dirty="0"/>
          </a:p>
        </p:txBody>
      </p:sp>
      <p:sp>
        <p:nvSpPr>
          <p:cNvPr id="5" name="テキスト ボックス 4">
            <a:extLst>
              <a:ext uri="{FF2B5EF4-FFF2-40B4-BE49-F238E27FC236}">
                <a16:creationId xmlns:a16="http://schemas.microsoft.com/office/drawing/2014/main" id="{F24BBE9F-CD85-BFA8-3B2F-78603DDA660B}"/>
              </a:ext>
            </a:extLst>
          </p:cNvPr>
          <p:cNvSpPr txBox="1"/>
          <p:nvPr/>
        </p:nvSpPr>
        <p:spPr>
          <a:xfrm>
            <a:off x="185057" y="956332"/>
            <a:ext cx="11114314" cy="3416320"/>
          </a:xfrm>
          <a:prstGeom prst="rect">
            <a:avLst/>
          </a:prstGeom>
          <a:noFill/>
        </p:spPr>
        <p:txBody>
          <a:bodyPr wrap="square">
            <a:spAutoFit/>
          </a:bodyPr>
          <a:lstStyle/>
          <a:p>
            <a:r>
              <a:rPr lang="ja-JP" altLang="en-US" dirty="0"/>
              <a:t>①成績づくり中心になりすぎ</a:t>
            </a:r>
          </a:p>
          <a:p>
            <a:r>
              <a:rPr lang="ja-JP" altLang="en-US" dirty="0"/>
              <a:t>　「評価＝通知表のため」になってしまいがち。</a:t>
            </a:r>
          </a:p>
          <a:p>
            <a:r>
              <a:rPr lang="ja-JP" altLang="en-US" dirty="0"/>
              <a:t>　子どもに返す言葉や、授業を良くするために使う時間が少ない。</a:t>
            </a:r>
          </a:p>
          <a:p>
            <a:endParaRPr lang="ja-JP" altLang="en-US" dirty="0"/>
          </a:p>
          <a:p>
            <a:r>
              <a:rPr lang="ja-JP" altLang="en-US" dirty="0"/>
              <a:t>②先生の仕事が多すぎ</a:t>
            </a:r>
          </a:p>
          <a:p>
            <a:r>
              <a:rPr lang="ja-JP" altLang="en-US" dirty="0"/>
              <a:t>　　毎時間チェック・大量の記録</a:t>
            </a:r>
            <a:r>
              <a:rPr lang="en-US" altLang="ja-JP" dirty="0"/>
              <a:t>…</a:t>
            </a:r>
            <a:r>
              <a:rPr lang="ja-JP" altLang="en-US" dirty="0"/>
              <a:t>で、「子どもを見る目」と「授業を工夫する力」が削られてしまう。</a:t>
            </a:r>
          </a:p>
          <a:p>
            <a:endParaRPr lang="ja-JP" altLang="en-US" dirty="0"/>
          </a:p>
          <a:p>
            <a:r>
              <a:rPr lang="ja-JP" altLang="en-US" dirty="0"/>
              <a:t>③</a:t>
            </a:r>
            <a:r>
              <a:rPr lang="en-US" altLang="ja-JP" dirty="0"/>
              <a:t>『</a:t>
            </a:r>
            <a:r>
              <a:rPr lang="ja-JP" altLang="en-US" dirty="0"/>
              <a:t>主体的に学ぶ態度</a:t>
            </a:r>
            <a:r>
              <a:rPr lang="en-US" altLang="ja-JP" dirty="0"/>
              <a:t>』</a:t>
            </a:r>
            <a:r>
              <a:rPr lang="ja-JP" altLang="en-US" dirty="0"/>
              <a:t>が、ただのマジメチェックになりがち</a:t>
            </a:r>
          </a:p>
          <a:p>
            <a:r>
              <a:rPr lang="ja-JP" altLang="en-US" dirty="0"/>
              <a:t>　　ノートを出したか？宿題を出したか？だけで決まることも多い。</a:t>
            </a:r>
          </a:p>
          <a:p>
            <a:endParaRPr lang="ja-JP" altLang="en-US" dirty="0"/>
          </a:p>
          <a:p>
            <a:endParaRPr lang="en-US" altLang="ja-JP" dirty="0"/>
          </a:p>
          <a:p>
            <a:r>
              <a:rPr lang="ja-JP" altLang="en-US" dirty="0"/>
              <a:t>⇒本当は「自分から考えようとする」「質問してみる」などの学びの姿を見たい。</a:t>
            </a:r>
          </a:p>
        </p:txBody>
      </p:sp>
    </p:spTree>
    <p:extLst>
      <p:ext uri="{BB962C8B-B14F-4D97-AF65-F5344CB8AC3E}">
        <p14:creationId xmlns:p14="http://schemas.microsoft.com/office/powerpoint/2010/main" val="383758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0AD4F00-B997-B719-CB91-43F38AF51AEB}"/>
              </a:ext>
            </a:extLst>
          </p:cNvPr>
          <p:cNvSpPr txBox="1"/>
          <p:nvPr/>
        </p:nvSpPr>
        <p:spPr>
          <a:xfrm>
            <a:off x="304800" y="337849"/>
            <a:ext cx="6096000" cy="369332"/>
          </a:xfrm>
          <a:prstGeom prst="rect">
            <a:avLst/>
          </a:prstGeom>
          <a:noFill/>
        </p:spPr>
        <p:txBody>
          <a:bodyPr wrap="square">
            <a:spAutoFit/>
          </a:bodyPr>
          <a:lstStyle/>
          <a:p>
            <a:r>
              <a:rPr lang="ja-JP" altLang="en-US" dirty="0"/>
              <a:t>３　ポイントタイム②「評価のちょっと困るところ」</a:t>
            </a:r>
            <a:endParaRPr lang="en-US" altLang="ja-JP" dirty="0"/>
          </a:p>
        </p:txBody>
      </p:sp>
      <p:sp>
        <p:nvSpPr>
          <p:cNvPr id="4" name="テキスト ボックス 3">
            <a:extLst>
              <a:ext uri="{FF2B5EF4-FFF2-40B4-BE49-F238E27FC236}">
                <a16:creationId xmlns:a16="http://schemas.microsoft.com/office/drawing/2014/main" id="{6C6E7AA4-821C-7EA3-2797-8B7879EFF193}"/>
              </a:ext>
            </a:extLst>
          </p:cNvPr>
          <p:cNvSpPr txBox="1"/>
          <p:nvPr/>
        </p:nvSpPr>
        <p:spPr>
          <a:xfrm>
            <a:off x="468085" y="1121620"/>
            <a:ext cx="6096000" cy="369332"/>
          </a:xfrm>
          <a:prstGeom prst="rect">
            <a:avLst/>
          </a:prstGeom>
          <a:noFill/>
        </p:spPr>
        <p:txBody>
          <a:bodyPr wrap="square">
            <a:spAutoFit/>
          </a:bodyPr>
          <a:lstStyle/>
          <a:p>
            <a:r>
              <a:rPr lang="ja-JP" altLang="en-US" dirty="0"/>
              <a:t>みんなが中・高のとき、こういう経験なかった？</a:t>
            </a:r>
          </a:p>
        </p:txBody>
      </p:sp>
      <p:sp>
        <p:nvSpPr>
          <p:cNvPr id="6" name="テキスト ボックス 5">
            <a:extLst>
              <a:ext uri="{FF2B5EF4-FFF2-40B4-BE49-F238E27FC236}">
                <a16:creationId xmlns:a16="http://schemas.microsoft.com/office/drawing/2014/main" id="{61C6DA20-77BB-74A8-D7BE-F4B9138991D1}"/>
              </a:ext>
            </a:extLst>
          </p:cNvPr>
          <p:cNvSpPr txBox="1"/>
          <p:nvPr/>
        </p:nvSpPr>
        <p:spPr>
          <a:xfrm>
            <a:off x="304800" y="1905391"/>
            <a:ext cx="6096000" cy="369332"/>
          </a:xfrm>
          <a:prstGeom prst="rect">
            <a:avLst/>
          </a:prstGeom>
          <a:noFill/>
        </p:spPr>
        <p:txBody>
          <a:bodyPr wrap="square">
            <a:spAutoFit/>
          </a:bodyPr>
          <a:lstStyle/>
          <a:p>
            <a:r>
              <a:rPr lang="ja-JP" altLang="en-US" dirty="0"/>
              <a:t>①「成績のための評価」だな、と感じた経験は？</a:t>
            </a:r>
          </a:p>
        </p:txBody>
      </p:sp>
      <p:sp>
        <p:nvSpPr>
          <p:cNvPr id="7" name="正方形/長方形 6">
            <a:extLst>
              <a:ext uri="{FF2B5EF4-FFF2-40B4-BE49-F238E27FC236}">
                <a16:creationId xmlns:a16="http://schemas.microsoft.com/office/drawing/2014/main" id="{42B56D7E-0158-2FC7-EB8F-AEF292401861}"/>
              </a:ext>
            </a:extLst>
          </p:cNvPr>
          <p:cNvSpPr/>
          <p:nvPr/>
        </p:nvSpPr>
        <p:spPr>
          <a:xfrm>
            <a:off x="990600" y="2471056"/>
            <a:ext cx="8229600" cy="11212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1193894-F0C2-85F1-2B9D-830CEE483312}"/>
              </a:ext>
            </a:extLst>
          </p:cNvPr>
          <p:cNvSpPr txBox="1"/>
          <p:nvPr/>
        </p:nvSpPr>
        <p:spPr>
          <a:xfrm>
            <a:off x="468085" y="3941020"/>
            <a:ext cx="6096000" cy="369332"/>
          </a:xfrm>
          <a:prstGeom prst="rect">
            <a:avLst/>
          </a:prstGeom>
          <a:noFill/>
        </p:spPr>
        <p:txBody>
          <a:bodyPr wrap="square">
            <a:spAutoFit/>
          </a:bodyPr>
          <a:lstStyle/>
          <a:p>
            <a:r>
              <a:rPr lang="ja-JP" altLang="en-US" dirty="0"/>
              <a:t>②「学びを助けてくれた評価・コメント」の経験は？</a:t>
            </a:r>
          </a:p>
        </p:txBody>
      </p:sp>
      <p:sp>
        <p:nvSpPr>
          <p:cNvPr id="10" name="正方形/長方形 9">
            <a:extLst>
              <a:ext uri="{FF2B5EF4-FFF2-40B4-BE49-F238E27FC236}">
                <a16:creationId xmlns:a16="http://schemas.microsoft.com/office/drawing/2014/main" id="{06835D91-BC1C-12CE-636E-CD4E73CD0291}"/>
              </a:ext>
            </a:extLst>
          </p:cNvPr>
          <p:cNvSpPr/>
          <p:nvPr/>
        </p:nvSpPr>
        <p:spPr>
          <a:xfrm>
            <a:off x="990600" y="4615151"/>
            <a:ext cx="8229600" cy="11212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804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99D996-0653-58A2-531F-96AF3F56C14B}"/>
              </a:ext>
            </a:extLst>
          </p:cNvPr>
          <p:cNvSpPr txBox="1"/>
          <p:nvPr/>
        </p:nvSpPr>
        <p:spPr>
          <a:xfrm>
            <a:off x="304800" y="337849"/>
            <a:ext cx="6096000" cy="369332"/>
          </a:xfrm>
          <a:prstGeom prst="rect">
            <a:avLst/>
          </a:prstGeom>
          <a:noFill/>
        </p:spPr>
        <p:txBody>
          <a:bodyPr wrap="square">
            <a:spAutoFit/>
          </a:bodyPr>
          <a:lstStyle/>
          <a:p>
            <a:r>
              <a:rPr lang="ja-JP" altLang="en-US" dirty="0"/>
              <a:t>３　ポイントタイム②「評価のちょっと困るところ」</a:t>
            </a:r>
            <a:endParaRPr lang="en-US" altLang="ja-JP" dirty="0"/>
          </a:p>
        </p:txBody>
      </p:sp>
      <p:sp>
        <p:nvSpPr>
          <p:cNvPr id="4" name="テキスト ボックス 3">
            <a:extLst>
              <a:ext uri="{FF2B5EF4-FFF2-40B4-BE49-F238E27FC236}">
                <a16:creationId xmlns:a16="http://schemas.microsoft.com/office/drawing/2014/main" id="{517901EB-DB24-3988-8874-530585833979}"/>
              </a:ext>
            </a:extLst>
          </p:cNvPr>
          <p:cNvSpPr txBox="1"/>
          <p:nvPr/>
        </p:nvSpPr>
        <p:spPr>
          <a:xfrm>
            <a:off x="185056" y="937736"/>
            <a:ext cx="10722429" cy="1200329"/>
          </a:xfrm>
          <a:prstGeom prst="rect">
            <a:avLst/>
          </a:prstGeom>
          <a:noFill/>
        </p:spPr>
        <p:txBody>
          <a:bodyPr wrap="square">
            <a:spAutoFit/>
          </a:bodyPr>
          <a:lstStyle/>
          <a:p>
            <a:r>
              <a:rPr lang="ja-JP" altLang="en-US" dirty="0"/>
              <a:t>今の評価は、「成績のため」が多くなりがち先生のやることが多くて大変</a:t>
            </a:r>
            <a:endParaRPr lang="en-US" altLang="ja-JP" dirty="0"/>
          </a:p>
          <a:p>
            <a:r>
              <a:rPr lang="ja-JP" altLang="en-US" dirty="0"/>
              <a:t>「マジメさチェック」だけで決まってしまうこともある</a:t>
            </a:r>
            <a:endParaRPr lang="en-US" altLang="ja-JP" dirty="0"/>
          </a:p>
          <a:p>
            <a:r>
              <a:rPr lang="ja-JP" altLang="en-US" dirty="0"/>
              <a:t>でも、本当はテストの点だけじゃなくその人の「中身」や「伸びているところ」も大事にしたい</a:t>
            </a:r>
            <a:endParaRPr lang="en-US" altLang="ja-JP" dirty="0"/>
          </a:p>
          <a:p>
            <a:r>
              <a:rPr lang="ja-JP" altLang="en-US" dirty="0"/>
              <a:t>→ じゃあ、どんなところを見られたらうれしい？</a:t>
            </a:r>
          </a:p>
        </p:txBody>
      </p:sp>
      <p:sp>
        <p:nvSpPr>
          <p:cNvPr id="5" name="正方形/長方形 4">
            <a:extLst>
              <a:ext uri="{FF2B5EF4-FFF2-40B4-BE49-F238E27FC236}">
                <a16:creationId xmlns:a16="http://schemas.microsoft.com/office/drawing/2014/main" id="{71A02F75-42FC-EAB2-0D77-E9F99F890FAD}"/>
              </a:ext>
            </a:extLst>
          </p:cNvPr>
          <p:cNvSpPr/>
          <p:nvPr/>
        </p:nvSpPr>
        <p:spPr>
          <a:xfrm>
            <a:off x="435429" y="2514600"/>
            <a:ext cx="8860971" cy="131717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54E890D-E406-86AB-BC44-787D07EE2FF5}"/>
              </a:ext>
            </a:extLst>
          </p:cNvPr>
          <p:cNvSpPr txBox="1"/>
          <p:nvPr/>
        </p:nvSpPr>
        <p:spPr>
          <a:xfrm>
            <a:off x="435429" y="4719936"/>
            <a:ext cx="10722429" cy="923330"/>
          </a:xfrm>
          <a:prstGeom prst="rect">
            <a:avLst/>
          </a:prstGeom>
          <a:noFill/>
        </p:spPr>
        <p:txBody>
          <a:bodyPr wrap="square">
            <a:spAutoFit/>
          </a:bodyPr>
          <a:lstStyle/>
          <a:p>
            <a:r>
              <a:rPr lang="ja-JP" altLang="en-US" dirty="0"/>
              <a:t>テストの点にはあまり出てこないけれど先生が本当は大事にしたい力</a:t>
            </a:r>
            <a:endParaRPr lang="en-US" altLang="ja-JP" dirty="0"/>
          </a:p>
          <a:p>
            <a:r>
              <a:rPr lang="ja-JP" altLang="en-US" dirty="0"/>
              <a:t>みんなも「ここを見てくれたらうれしい」と思うところ</a:t>
            </a:r>
            <a:endParaRPr lang="en-US" altLang="ja-JP" dirty="0"/>
          </a:p>
          <a:p>
            <a:r>
              <a:rPr lang="ja-JP" altLang="en-US" dirty="0"/>
              <a:t>今日の授業では「学びに向かう力」と呼びます</a:t>
            </a:r>
          </a:p>
        </p:txBody>
      </p:sp>
    </p:spTree>
    <p:extLst>
      <p:ext uri="{BB962C8B-B14F-4D97-AF65-F5344CB8AC3E}">
        <p14:creationId xmlns:p14="http://schemas.microsoft.com/office/powerpoint/2010/main" val="250112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9D46B22-D23D-668E-A77F-2511C5C4FA1B}"/>
              </a:ext>
            </a:extLst>
          </p:cNvPr>
          <p:cNvSpPr txBox="1"/>
          <p:nvPr/>
        </p:nvSpPr>
        <p:spPr>
          <a:xfrm>
            <a:off x="119743" y="228991"/>
            <a:ext cx="6096000" cy="369332"/>
          </a:xfrm>
          <a:prstGeom prst="rect">
            <a:avLst/>
          </a:prstGeom>
          <a:noFill/>
        </p:spPr>
        <p:txBody>
          <a:bodyPr wrap="square">
            <a:spAutoFit/>
          </a:bodyPr>
          <a:lstStyle/>
          <a:p>
            <a:r>
              <a:rPr lang="ja-JP" altLang="en-US" dirty="0"/>
              <a:t>ポイントタイム③「学びに向かう力って？」　</a:t>
            </a:r>
          </a:p>
        </p:txBody>
      </p:sp>
      <p:sp>
        <p:nvSpPr>
          <p:cNvPr id="5" name="テキスト ボックス 4">
            <a:extLst>
              <a:ext uri="{FF2B5EF4-FFF2-40B4-BE49-F238E27FC236}">
                <a16:creationId xmlns:a16="http://schemas.microsoft.com/office/drawing/2014/main" id="{804CCD6E-7C47-FFFE-D0F2-1306B4FBC5E0}"/>
              </a:ext>
            </a:extLst>
          </p:cNvPr>
          <p:cNvSpPr txBox="1"/>
          <p:nvPr/>
        </p:nvSpPr>
        <p:spPr>
          <a:xfrm>
            <a:off x="0" y="2702464"/>
            <a:ext cx="11375570" cy="369332"/>
          </a:xfrm>
          <a:prstGeom prst="rect">
            <a:avLst/>
          </a:prstGeom>
          <a:noFill/>
        </p:spPr>
        <p:txBody>
          <a:bodyPr wrap="square">
            <a:spAutoFit/>
          </a:bodyPr>
          <a:lstStyle/>
          <a:p>
            <a:r>
              <a:rPr lang="ja-JP" altLang="en-US" dirty="0"/>
              <a:t>「学びに向かう力・人間性」って、ふわっとした言葉があるけど、ここでは</a:t>
            </a:r>
            <a:r>
              <a:rPr lang="en-US" altLang="ja-JP" dirty="0"/>
              <a:t>4</a:t>
            </a:r>
            <a:r>
              <a:rPr lang="ja-JP" altLang="en-US" dirty="0"/>
              <a:t>つに分けて考えてみよう</a:t>
            </a:r>
          </a:p>
        </p:txBody>
      </p:sp>
      <p:sp>
        <p:nvSpPr>
          <p:cNvPr id="7" name="テキスト ボックス 6">
            <a:extLst>
              <a:ext uri="{FF2B5EF4-FFF2-40B4-BE49-F238E27FC236}">
                <a16:creationId xmlns:a16="http://schemas.microsoft.com/office/drawing/2014/main" id="{3D21FD49-6782-31F0-2B88-EC9F1E3FC2DE}"/>
              </a:ext>
            </a:extLst>
          </p:cNvPr>
          <p:cNvSpPr txBox="1"/>
          <p:nvPr/>
        </p:nvSpPr>
        <p:spPr>
          <a:xfrm>
            <a:off x="370115" y="3429000"/>
            <a:ext cx="9601200" cy="2308324"/>
          </a:xfrm>
          <a:prstGeom prst="rect">
            <a:avLst/>
          </a:prstGeom>
          <a:noFill/>
        </p:spPr>
        <p:txBody>
          <a:bodyPr wrap="square">
            <a:spAutoFit/>
          </a:bodyPr>
          <a:lstStyle/>
          <a:p>
            <a:r>
              <a:rPr lang="ja-JP" altLang="en-US" dirty="0"/>
              <a:t>① 初めの一歩をふみ出す力</a:t>
            </a:r>
            <a:endParaRPr lang="en-US" altLang="ja-JP" dirty="0"/>
          </a:p>
          <a:p>
            <a:r>
              <a:rPr lang="ja-JP" altLang="en-US" dirty="0"/>
              <a:t>　　→「なんで？」「やってみよう」と思う気持ち</a:t>
            </a:r>
            <a:endParaRPr lang="en-US" altLang="ja-JP" dirty="0"/>
          </a:p>
          <a:p>
            <a:r>
              <a:rPr lang="ja-JP" altLang="en-US" dirty="0"/>
              <a:t>② 学び方を自分で調整する力</a:t>
            </a:r>
            <a:endParaRPr lang="en-US" altLang="ja-JP" dirty="0"/>
          </a:p>
          <a:p>
            <a:r>
              <a:rPr lang="ja-JP" altLang="en-US" dirty="0"/>
              <a:t>　　→わからないときに、調べる・人に聞く・やり方を変える</a:t>
            </a:r>
            <a:endParaRPr lang="en-US" altLang="ja-JP" dirty="0"/>
          </a:p>
          <a:p>
            <a:r>
              <a:rPr lang="ja-JP" altLang="en-US" dirty="0"/>
              <a:t>③ 人と一緒に学ぶ力</a:t>
            </a:r>
            <a:endParaRPr lang="en-US" altLang="ja-JP" dirty="0"/>
          </a:p>
          <a:p>
            <a:r>
              <a:rPr lang="ja-JP" altLang="en-US" dirty="0"/>
              <a:t>　　→友だちと話す、人の意見を聞く、自分の考えを言う</a:t>
            </a:r>
            <a:endParaRPr lang="en-US" altLang="ja-JP" dirty="0"/>
          </a:p>
          <a:p>
            <a:r>
              <a:rPr lang="ja-JP" altLang="en-US" dirty="0"/>
              <a:t>④ 人としてのあり方</a:t>
            </a:r>
            <a:endParaRPr lang="en-US" altLang="ja-JP" dirty="0"/>
          </a:p>
          <a:p>
            <a:r>
              <a:rPr lang="ja-JP" altLang="en-US" dirty="0"/>
              <a:t>　　→相手を大切にする、学びを人のために生かそうとする</a:t>
            </a:r>
          </a:p>
        </p:txBody>
      </p:sp>
      <p:sp>
        <p:nvSpPr>
          <p:cNvPr id="9" name="テキスト ボックス 8">
            <a:extLst>
              <a:ext uri="{FF2B5EF4-FFF2-40B4-BE49-F238E27FC236}">
                <a16:creationId xmlns:a16="http://schemas.microsoft.com/office/drawing/2014/main" id="{8CA164EF-6156-CDA3-7633-52E122C4AD82}"/>
              </a:ext>
            </a:extLst>
          </p:cNvPr>
          <p:cNvSpPr txBox="1"/>
          <p:nvPr/>
        </p:nvSpPr>
        <p:spPr>
          <a:xfrm>
            <a:off x="370116" y="5754077"/>
            <a:ext cx="9601199" cy="646331"/>
          </a:xfrm>
          <a:prstGeom prst="rect">
            <a:avLst/>
          </a:prstGeom>
          <a:noFill/>
        </p:spPr>
        <p:txBody>
          <a:bodyPr wrap="square">
            <a:spAutoFit/>
          </a:bodyPr>
          <a:lstStyle/>
          <a:p>
            <a:r>
              <a:rPr lang="ja-JP" altLang="en-US" dirty="0"/>
              <a:t>→これはテストの点には出にくいけど、すごく大事なもの。</a:t>
            </a:r>
            <a:endParaRPr lang="en-US" altLang="ja-JP" dirty="0"/>
          </a:p>
          <a:p>
            <a:r>
              <a:rPr lang="ja-JP" altLang="en-US" dirty="0"/>
              <a:t>→教科ごとにバラバラに見るより、“その人の成長”として見たい。</a:t>
            </a:r>
          </a:p>
        </p:txBody>
      </p:sp>
      <p:sp>
        <p:nvSpPr>
          <p:cNvPr id="11" name="テキスト ボックス 10">
            <a:extLst>
              <a:ext uri="{FF2B5EF4-FFF2-40B4-BE49-F238E27FC236}">
                <a16:creationId xmlns:a16="http://schemas.microsoft.com/office/drawing/2014/main" id="{58F38211-3828-32DE-A237-FC845ED60CC9}"/>
              </a:ext>
            </a:extLst>
          </p:cNvPr>
          <p:cNvSpPr txBox="1"/>
          <p:nvPr/>
        </p:nvSpPr>
        <p:spPr>
          <a:xfrm>
            <a:off x="263978" y="955527"/>
            <a:ext cx="9979479" cy="1200329"/>
          </a:xfrm>
          <a:prstGeom prst="rect">
            <a:avLst/>
          </a:prstGeom>
          <a:noFill/>
        </p:spPr>
        <p:txBody>
          <a:bodyPr wrap="square">
            <a:spAutoFit/>
          </a:bodyPr>
          <a:lstStyle/>
          <a:p>
            <a:r>
              <a:rPr lang="ja-JP" altLang="en-US" dirty="0"/>
              <a:t>～例でイメージしてみよう～</a:t>
            </a:r>
            <a:endParaRPr lang="en-US" altLang="ja-JP" dirty="0"/>
          </a:p>
          <a:p>
            <a:r>
              <a:rPr lang="ja-JP" altLang="en-US" dirty="0"/>
              <a:t>わからないところを、そのままにしないで人に聞く自分で調べて、</a:t>
            </a:r>
            <a:endParaRPr lang="en-US" altLang="ja-JP" dirty="0"/>
          </a:p>
          <a:p>
            <a:r>
              <a:rPr lang="ja-JP" altLang="en-US" dirty="0"/>
              <a:t>別のやり方を試してみる友だちと話しながら考えを深める</a:t>
            </a:r>
            <a:endParaRPr lang="en-US" altLang="ja-JP" dirty="0"/>
          </a:p>
          <a:p>
            <a:r>
              <a:rPr lang="ja-JP" altLang="en-US" dirty="0"/>
              <a:t>将来の自分や、まわりの人のために学びたいと思う</a:t>
            </a:r>
          </a:p>
        </p:txBody>
      </p:sp>
    </p:spTree>
    <p:extLst>
      <p:ext uri="{BB962C8B-B14F-4D97-AF65-F5344CB8AC3E}">
        <p14:creationId xmlns:p14="http://schemas.microsoft.com/office/powerpoint/2010/main" val="282335675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1642</Words>
  <Application>Microsoft Office PowerPoint</Application>
  <PresentationFormat>ワイド画面</PresentationFormat>
  <Paragraphs>116</Paragraphs>
  <Slides>13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游ゴシック</vt:lpstr>
      <vt:lpstr>游ゴシック Light</vt:lpstr>
      <vt:lpstr>Arial</vt:lpstr>
      <vt:lpstr>Office テーマ</vt:lpstr>
      <vt:lpstr>教育評価を考える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圭朗 松本</dc:creator>
  <cp:lastModifiedBy>圭朗 松本</cp:lastModifiedBy>
  <cp:revision>18</cp:revision>
  <dcterms:created xsi:type="dcterms:W3CDTF">2025-12-01T05:18:47Z</dcterms:created>
  <dcterms:modified xsi:type="dcterms:W3CDTF">2025-12-01T07:26:33Z</dcterms:modified>
</cp:coreProperties>
</file>