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8" r:id="rId4"/>
    <p:sldId id="269" r:id="rId5"/>
    <p:sldId id="257" r:id="rId6"/>
    <p:sldId id="264" r:id="rId7"/>
    <p:sldId id="258" r:id="rId8"/>
    <p:sldId id="259" r:id="rId9"/>
    <p:sldId id="265" r:id="rId10"/>
    <p:sldId id="266" r:id="rId11"/>
    <p:sldId id="273" r:id="rId12"/>
    <p:sldId id="274" r:id="rId13"/>
    <p:sldId id="271" r:id="rId14"/>
    <p:sldId id="275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FB0517-EA9B-41E2-87D3-4737D87D1778}" v="1445" dt="2023-01-06T08:32:53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051" autoAdjust="0"/>
  </p:normalViewPr>
  <p:slideViewPr>
    <p:cSldViewPr snapToGrid="0">
      <p:cViewPr>
        <p:scale>
          <a:sx n="55" d="100"/>
          <a:sy n="55" d="100"/>
        </p:scale>
        <p:origin x="10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15AB9-0BDF-49F9-A5CC-10555A7A0CBA}" type="doc">
      <dgm:prSet loTypeId="urn:microsoft.com/office/officeart/2005/8/layout/pyramid1" loCatId="pyramid" qsTypeId="urn:microsoft.com/office/officeart/2005/8/quickstyle/simple1" qsCatId="simple" csTypeId="urn:microsoft.com/office/officeart/2005/8/colors/accent1_5" csCatId="accent1" phldr="1"/>
      <dgm:spPr/>
    </dgm:pt>
    <dgm:pt modelId="{802E1860-DE11-4CAA-99C3-F58B66BF9D0E}">
      <dgm:prSet phldrT="[テキスト]"/>
      <dgm:spPr/>
      <dgm:t>
        <a:bodyPr/>
        <a:lstStyle/>
        <a:p>
          <a:r>
            <a:rPr kumimoji="1" lang="ja-JP" altLang="en-US" dirty="0"/>
            <a:t>上流階級</a:t>
          </a:r>
          <a:endParaRPr kumimoji="1" lang="en-US" altLang="ja-JP" dirty="0"/>
        </a:p>
        <a:p>
          <a:r>
            <a:rPr kumimoji="1" lang="ja-JP" altLang="en-US" dirty="0"/>
            <a:t>約</a:t>
          </a:r>
          <a:r>
            <a:rPr kumimoji="1" lang="en-US" altLang="ja-JP" dirty="0"/>
            <a:t>1</a:t>
          </a:r>
          <a:r>
            <a:rPr kumimoji="1" lang="ja-JP" altLang="en-US" dirty="0"/>
            <a:t>％</a:t>
          </a:r>
        </a:p>
      </dgm:t>
    </dgm:pt>
    <dgm:pt modelId="{2237E128-325B-4D3C-85C0-503641F0578E}" type="parTrans" cxnId="{71A709ED-C4E5-4761-A135-2396D689C415}">
      <dgm:prSet/>
      <dgm:spPr/>
      <dgm:t>
        <a:bodyPr/>
        <a:lstStyle/>
        <a:p>
          <a:endParaRPr kumimoji="1" lang="ja-JP" altLang="en-US"/>
        </a:p>
      </dgm:t>
    </dgm:pt>
    <dgm:pt modelId="{B27CAE99-B61E-4ABB-B714-B4DDF21B3A65}" type="sibTrans" cxnId="{71A709ED-C4E5-4761-A135-2396D689C415}">
      <dgm:prSet/>
      <dgm:spPr/>
      <dgm:t>
        <a:bodyPr/>
        <a:lstStyle/>
        <a:p>
          <a:endParaRPr kumimoji="1" lang="ja-JP" altLang="en-US"/>
        </a:p>
      </dgm:t>
    </dgm:pt>
    <dgm:pt modelId="{C288948F-84FF-407D-B009-92E130EFB0D4}">
      <dgm:prSet phldrT="[テキスト]"/>
      <dgm:spPr/>
      <dgm:t>
        <a:bodyPr/>
        <a:lstStyle/>
        <a:p>
          <a:r>
            <a:rPr kumimoji="1" lang="ja-JP" altLang="en-US"/>
            <a:t>労働者階級</a:t>
          </a:r>
          <a:endParaRPr kumimoji="1" lang="en-US" altLang="ja-JP" dirty="0"/>
        </a:p>
        <a:p>
          <a:r>
            <a:rPr kumimoji="1" lang="ja-JP" altLang="en-US" dirty="0"/>
            <a:t>約</a:t>
          </a:r>
          <a:r>
            <a:rPr kumimoji="1" lang="en-US" altLang="ja-JP" dirty="0"/>
            <a:t>70</a:t>
          </a:r>
          <a:r>
            <a:rPr kumimoji="1" lang="ja-JP" altLang="en-US" dirty="0"/>
            <a:t>～</a:t>
          </a:r>
          <a:r>
            <a:rPr kumimoji="1" lang="en-US" altLang="ja-JP" dirty="0"/>
            <a:t>80</a:t>
          </a:r>
          <a:r>
            <a:rPr kumimoji="1" lang="ja-JP" altLang="en-US" dirty="0"/>
            <a:t>％</a:t>
          </a:r>
        </a:p>
      </dgm:t>
    </dgm:pt>
    <dgm:pt modelId="{08A6C37A-3189-4C0C-8D48-37D621A4217C}" type="parTrans" cxnId="{F9ABD29B-CD9A-405A-926F-A56CDC5D9D38}">
      <dgm:prSet/>
      <dgm:spPr/>
      <dgm:t>
        <a:bodyPr/>
        <a:lstStyle/>
        <a:p>
          <a:endParaRPr kumimoji="1" lang="ja-JP" altLang="en-US"/>
        </a:p>
      </dgm:t>
    </dgm:pt>
    <dgm:pt modelId="{C20D7947-A44F-47AC-BE72-2C8CBD1FEA96}" type="sibTrans" cxnId="{F9ABD29B-CD9A-405A-926F-A56CDC5D9D38}">
      <dgm:prSet/>
      <dgm:spPr/>
      <dgm:t>
        <a:bodyPr/>
        <a:lstStyle/>
        <a:p>
          <a:endParaRPr kumimoji="1" lang="ja-JP" altLang="en-US"/>
        </a:p>
      </dgm:t>
    </dgm:pt>
    <dgm:pt modelId="{EF3A02F5-5F2D-47F8-A0A7-9A794DBE8916}">
      <dgm:prSet phldrT="[テキスト]"/>
      <dgm:spPr/>
      <dgm:t>
        <a:bodyPr/>
        <a:lstStyle/>
        <a:p>
          <a:r>
            <a:rPr kumimoji="1" lang="ja-JP" altLang="en-US" dirty="0"/>
            <a:t>中流階級</a:t>
          </a:r>
          <a:endParaRPr kumimoji="1" lang="en-US" altLang="ja-JP" dirty="0"/>
        </a:p>
        <a:p>
          <a:r>
            <a:rPr kumimoji="1" lang="ja-JP" altLang="en-US" dirty="0"/>
            <a:t>約</a:t>
          </a:r>
          <a:r>
            <a:rPr kumimoji="1" lang="en-US" altLang="ja-JP" dirty="0"/>
            <a:t>25</a:t>
          </a:r>
          <a:r>
            <a:rPr kumimoji="1" lang="ja-JP" altLang="en-US" dirty="0"/>
            <a:t>％</a:t>
          </a:r>
          <a:endParaRPr kumimoji="1" lang="en-US" altLang="ja-JP" dirty="0"/>
        </a:p>
      </dgm:t>
    </dgm:pt>
    <dgm:pt modelId="{6845073B-8D33-47CE-8433-F5785D5E2757}" type="sibTrans" cxnId="{FEFF2780-A22C-4039-B44E-B95D35BE6F83}">
      <dgm:prSet/>
      <dgm:spPr/>
      <dgm:t>
        <a:bodyPr/>
        <a:lstStyle/>
        <a:p>
          <a:endParaRPr kumimoji="1" lang="ja-JP" altLang="en-US"/>
        </a:p>
      </dgm:t>
    </dgm:pt>
    <dgm:pt modelId="{908C5875-1698-434B-BB0A-1B4CACCDA800}" type="parTrans" cxnId="{FEFF2780-A22C-4039-B44E-B95D35BE6F83}">
      <dgm:prSet/>
      <dgm:spPr/>
      <dgm:t>
        <a:bodyPr/>
        <a:lstStyle/>
        <a:p>
          <a:endParaRPr kumimoji="1" lang="ja-JP" altLang="en-US"/>
        </a:p>
      </dgm:t>
    </dgm:pt>
    <dgm:pt modelId="{AE70967A-A02B-4507-801A-308F3F7F9EAA}" type="pres">
      <dgm:prSet presAssocID="{61D15AB9-0BDF-49F9-A5CC-10555A7A0CBA}" presName="Name0" presStyleCnt="0">
        <dgm:presLayoutVars>
          <dgm:dir/>
          <dgm:animLvl val="lvl"/>
          <dgm:resizeHandles val="exact"/>
        </dgm:presLayoutVars>
      </dgm:prSet>
      <dgm:spPr/>
    </dgm:pt>
    <dgm:pt modelId="{6BFDABA1-35E6-4FAF-904B-B99298B9A202}" type="pres">
      <dgm:prSet presAssocID="{802E1860-DE11-4CAA-99C3-F58B66BF9D0E}" presName="Name8" presStyleCnt="0"/>
      <dgm:spPr/>
    </dgm:pt>
    <dgm:pt modelId="{FD0CC04B-AE8D-4558-A6AB-8848C3446FBA}" type="pres">
      <dgm:prSet presAssocID="{802E1860-DE11-4CAA-99C3-F58B66BF9D0E}" presName="level" presStyleLbl="node1" presStyleIdx="0" presStyleCnt="3">
        <dgm:presLayoutVars>
          <dgm:chMax val="1"/>
          <dgm:bulletEnabled val="1"/>
        </dgm:presLayoutVars>
      </dgm:prSet>
      <dgm:spPr/>
    </dgm:pt>
    <dgm:pt modelId="{394969B8-E549-4A70-B122-B0AC46E616FD}" type="pres">
      <dgm:prSet presAssocID="{802E1860-DE11-4CAA-99C3-F58B66BF9D0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46963C0-C086-4575-A449-449E6908FC4E}" type="pres">
      <dgm:prSet presAssocID="{EF3A02F5-5F2D-47F8-A0A7-9A794DBE8916}" presName="Name8" presStyleCnt="0"/>
      <dgm:spPr/>
    </dgm:pt>
    <dgm:pt modelId="{AD4605B6-65DE-46D5-9CDE-817657257938}" type="pres">
      <dgm:prSet presAssocID="{EF3A02F5-5F2D-47F8-A0A7-9A794DBE8916}" presName="level" presStyleLbl="node1" presStyleIdx="1" presStyleCnt="3">
        <dgm:presLayoutVars>
          <dgm:chMax val="1"/>
          <dgm:bulletEnabled val="1"/>
        </dgm:presLayoutVars>
      </dgm:prSet>
      <dgm:spPr/>
    </dgm:pt>
    <dgm:pt modelId="{810A86BA-9E40-48B9-8861-79767DC01363}" type="pres">
      <dgm:prSet presAssocID="{EF3A02F5-5F2D-47F8-A0A7-9A794DBE89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E7F77A1A-75C4-409E-A2E1-FE8BBDDC7909}" type="pres">
      <dgm:prSet presAssocID="{C288948F-84FF-407D-B009-92E130EFB0D4}" presName="Name8" presStyleCnt="0"/>
      <dgm:spPr/>
    </dgm:pt>
    <dgm:pt modelId="{C543B168-B013-406A-95CE-7CF282D629C4}" type="pres">
      <dgm:prSet presAssocID="{C288948F-84FF-407D-B009-92E130EFB0D4}" presName="level" presStyleLbl="node1" presStyleIdx="2" presStyleCnt="3">
        <dgm:presLayoutVars>
          <dgm:chMax val="1"/>
          <dgm:bulletEnabled val="1"/>
        </dgm:presLayoutVars>
      </dgm:prSet>
      <dgm:spPr/>
    </dgm:pt>
    <dgm:pt modelId="{0FD8A5EE-F263-4A12-B989-561EEC5476E3}" type="pres">
      <dgm:prSet presAssocID="{C288948F-84FF-407D-B009-92E130EFB0D4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5628D09-3545-4480-BA03-AB09F42C3EF3}" type="presOf" srcId="{EF3A02F5-5F2D-47F8-A0A7-9A794DBE8916}" destId="{AD4605B6-65DE-46D5-9CDE-817657257938}" srcOrd="0" destOrd="0" presId="urn:microsoft.com/office/officeart/2005/8/layout/pyramid1"/>
    <dgm:cxn modelId="{A5EFBA2E-F210-4998-9C04-8E3FA586E865}" type="presOf" srcId="{802E1860-DE11-4CAA-99C3-F58B66BF9D0E}" destId="{FD0CC04B-AE8D-4558-A6AB-8848C3446FBA}" srcOrd="0" destOrd="0" presId="urn:microsoft.com/office/officeart/2005/8/layout/pyramid1"/>
    <dgm:cxn modelId="{1B032F47-80C8-48CF-83D6-7CBB3D3A9759}" type="presOf" srcId="{802E1860-DE11-4CAA-99C3-F58B66BF9D0E}" destId="{394969B8-E549-4A70-B122-B0AC46E616FD}" srcOrd="1" destOrd="0" presId="urn:microsoft.com/office/officeart/2005/8/layout/pyramid1"/>
    <dgm:cxn modelId="{6E7A0F4E-E287-4BF3-A878-C9F80A056CA2}" type="presOf" srcId="{C288948F-84FF-407D-B009-92E130EFB0D4}" destId="{0FD8A5EE-F263-4A12-B989-561EEC5476E3}" srcOrd="1" destOrd="0" presId="urn:microsoft.com/office/officeart/2005/8/layout/pyramid1"/>
    <dgm:cxn modelId="{47B75659-D81F-4DCC-99CB-2F3C5F1ABA41}" type="presOf" srcId="{C288948F-84FF-407D-B009-92E130EFB0D4}" destId="{C543B168-B013-406A-95CE-7CF282D629C4}" srcOrd="0" destOrd="0" presId="urn:microsoft.com/office/officeart/2005/8/layout/pyramid1"/>
    <dgm:cxn modelId="{FEFF2780-A22C-4039-B44E-B95D35BE6F83}" srcId="{61D15AB9-0BDF-49F9-A5CC-10555A7A0CBA}" destId="{EF3A02F5-5F2D-47F8-A0A7-9A794DBE8916}" srcOrd="1" destOrd="0" parTransId="{908C5875-1698-434B-BB0A-1B4CACCDA800}" sibTransId="{6845073B-8D33-47CE-8433-F5785D5E2757}"/>
    <dgm:cxn modelId="{F9ABD29B-CD9A-405A-926F-A56CDC5D9D38}" srcId="{61D15AB9-0BDF-49F9-A5CC-10555A7A0CBA}" destId="{C288948F-84FF-407D-B009-92E130EFB0D4}" srcOrd="2" destOrd="0" parTransId="{08A6C37A-3189-4C0C-8D48-37D621A4217C}" sibTransId="{C20D7947-A44F-47AC-BE72-2C8CBD1FEA96}"/>
    <dgm:cxn modelId="{71A709ED-C4E5-4761-A135-2396D689C415}" srcId="{61D15AB9-0BDF-49F9-A5CC-10555A7A0CBA}" destId="{802E1860-DE11-4CAA-99C3-F58B66BF9D0E}" srcOrd="0" destOrd="0" parTransId="{2237E128-325B-4D3C-85C0-503641F0578E}" sibTransId="{B27CAE99-B61E-4ABB-B714-B4DDF21B3A65}"/>
    <dgm:cxn modelId="{57AE8FF6-97DD-4F06-8F98-96E27C0CE8F1}" type="presOf" srcId="{61D15AB9-0BDF-49F9-A5CC-10555A7A0CBA}" destId="{AE70967A-A02B-4507-801A-308F3F7F9EAA}" srcOrd="0" destOrd="0" presId="urn:microsoft.com/office/officeart/2005/8/layout/pyramid1"/>
    <dgm:cxn modelId="{5CC5C7FC-83F5-4BE3-A93C-A1582AB4C192}" type="presOf" srcId="{EF3A02F5-5F2D-47F8-A0A7-9A794DBE8916}" destId="{810A86BA-9E40-48B9-8861-79767DC01363}" srcOrd="1" destOrd="0" presId="urn:microsoft.com/office/officeart/2005/8/layout/pyramid1"/>
    <dgm:cxn modelId="{87D6F383-BB0F-40B7-B434-4CD7A3140DDF}" type="presParOf" srcId="{AE70967A-A02B-4507-801A-308F3F7F9EAA}" destId="{6BFDABA1-35E6-4FAF-904B-B99298B9A202}" srcOrd="0" destOrd="0" presId="urn:microsoft.com/office/officeart/2005/8/layout/pyramid1"/>
    <dgm:cxn modelId="{1F9E1CA2-75DE-4C91-87E2-4D4B3233E220}" type="presParOf" srcId="{6BFDABA1-35E6-4FAF-904B-B99298B9A202}" destId="{FD0CC04B-AE8D-4558-A6AB-8848C3446FBA}" srcOrd="0" destOrd="0" presId="urn:microsoft.com/office/officeart/2005/8/layout/pyramid1"/>
    <dgm:cxn modelId="{3D5E9482-6E31-4210-BE73-2FEBB5F659F7}" type="presParOf" srcId="{6BFDABA1-35E6-4FAF-904B-B99298B9A202}" destId="{394969B8-E549-4A70-B122-B0AC46E616FD}" srcOrd="1" destOrd="0" presId="urn:microsoft.com/office/officeart/2005/8/layout/pyramid1"/>
    <dgm:cxn modelId="{72FE131F-81F1-46C2-B016-83BE8ED53459}" type="presParOf" srcId="{AE70967A-A02B-4507-801A-308F3F7F9EAA}" destId="{146963C0-C086-4575-A449-449E6908FC4E}" srcOrd="1" destOrd="0" presId="urn:microsoft.com/office/officeart/2005/8/layout/pyramid1"/>
    <dgm:cxn modelId="{6800ADC8-0EDF-45B8-BC52-6EFB910A7D38}" type="presParOf" srcId="{146963C0-C086-4575-A449-449E6908FC4E}" destId="{AD4605B6-65DE-46D5-9CDE-817657257938}" srcOrd="0" destOrd="0" presId="urn:microsoft.com/office/officeart/2005/8/layout/pyramid1"/>
    <dgm:cxn modelId="{B0782C7E-83E0-46DA-B702-7CDA18388E1F}" type="presParOf" srcId="{146963C0-C086-4575-A449-449E6908FC4E}" destId="{810A86BA-9E40-48B9-8861-79767DC01363}" srcOrd="1" destOrd="0" presId="urn:microsoft.com/office/officeart/2005/8/layout/pyramid1"/>
    <dgm:cxn modelId="{794DBD32-E974-4A3E-8677-AC0FEB58ACD3}" type="presParOf" srcId="{AE70967A-A02B-4507-801A-308F3F7F9EAA}" destId="{E7F77A1A-75C4-409E-A2E1-FE8BBDDC7909}" srcOrd="2" destOrd="0" presId="urn:microsoft.com/office/officeart/2005/8/layout/pyramid1"/>
    <dgm:cxn modelId="{64A879B5-3BD4-46D5-9D94-6D2457D775D1}" type="presParOf" srcId="{E7F77A1A-75C4-409E-A2E1-FE8BBDDC7909}" destId="{C543B168-B013-406A-95CE-7CF282D629C4}" srcOrd="0" destOrd="0" presId="urn:microsoft.com/office/officeart/2005/8/layout/pyramid1"/>
    <dgm:cxn modelId="{B496394E-66A3-43EB-A348-CC3E30A8AD79}" type="presParOf" srcId="{E7F77A1A-75C4-409E-A2E1-FE8BBDDC7909}" destId="{0FD8A5EE-F263-4A12-B989-561EEC5476E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CC04B-AE8D-4558-A6AB-8848C3446FBA}">
      <dsp:nvSpPr>
        <dsp:cNvPr id="0" name=""/>
        <dsp:cNvSpPr/>
      </dsp:nvSpPr>
      <dsp:spPr>
        <a:xfrm>
          <a:off x="2648995" y="0"/>
          <a:ext cx="2648995" cy="1998562"/>
        </a:xfrm>
        <a:prstGeom prst="trapezoid">
          <a:avLst>
            <a:gd name="adj" fmla="val 66273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上流階級</a:t>
          </a:r>
          <a:endParaRPr kumimoji="1" lang="en-US" altLang="ja-JP" sz="4000" kern="1200" dirty="0"/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約</a:t>
          </a:r>
          <a:r>
            <a:rPr kumimoji="1" lang="en-US" altLang="ja-JP" sz="4000" kern="1200" dirty="0"/>
            <a:t>1</a:t>
          </a:r>
          <a:r>
            <a:rPr kumimoji="1" lang="ja-JP" altLang="en-US" sz="4000" kern="1200" dirty="0"/>
            <a:t>％</a:t>
          </a:r>
        </a:p>
      </dsp:txBody>
      <dsp:txXfrm>
        <a:off x="2648995" y="0"/>
        <a:ext cx="2648995" cy="1998562"/>
      </dsp:txXfrm>
    </dsp:sp>
    <dsp:sp modelId="{AD4605B6-65DE-46D5-9CDE-817657257938}">
      <dsp:nvSpPr>
        <dsp:cNvPr id="0" name=""/>
        <dsp:cNvSpPr/>
      </dsp:nvSpPr>
      <dsp:spPr>
        <a:xfrm>
          <a:off x="1324497" y="1998562"/>
          <a:ext cx="5297990" cy="1998562"/>
        </a:xfrm>
        <a:prstGeom prst="trapezoid">
          <a:avLst>
            <a:gd name="adj" fmla="val 66273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中流階級</a:t>
          </a:r>
          <a:endParaRPr kumimoji="1" lang="en-US" altLang="ja-JP" sz="4000" kern="1200" dirty="0"/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約</a:t>
          </a:r>
          <a:r>
            <a:rPr kumimoji="1" lang="en-US" altLang="ja-JP" sz="4000" kern="1200" dirty="0"/>
            <a:t>25</a:t>
          </a:r>
          <a:r>
            <a:rPr kumimoji="1" lang="ja-JP" altLang="en-US" sz="4000" kern="1200" dirty="0"/>
            <a:t>％</a:t>
          </a:r>
          <a:endParaRPr kumimoji="1" lang="en-US" altLang="ja-JP" sz="4000" kern="1200" dirty="0"/>
        </a:p>
      </dsp:txBody>
      <dsp:txXfrm>
        <a:off x="2251645" y="1998562"/>
        <a:ext cx="3443693" cy="1998562"/>
      </dsp:txXfrm>
    </dsp:sp>
    <dsp:sp modelId="{C543B168-B013-406A-95CE-7CF282D629C4}">
      <dsp:nvSpPr>
        <dsp:cNvPr id="0" name=""/>
        <dsp:cNvSpPr/>
      </dsp:nvSpPr>
      <dsp:spPr>
        <a:xfrm>
          <a:off x="0" y="3997124"/>
          <a:ext cx="7946985" cy="1998562"/>
        </a:xfrm>
        <a:prstGeom prst="trapezoid">
          <a:avLst>
            <a:gd name="adj" fmla="val 66273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/>
            <a:t>労働者階級</a:t>
          </a:r>
          <a:endParaRPr kumimoji="1" lang="en-US" altLang="ja-JP" sz="4000" kern="1200" dirty="0"/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000" kern="1200" dirty="0"/>
            <a:t>約</a:t>
          </a:r>
          <a:r>
            <a:rPr kumimoji="1" lang="en-US" altLang="ja-JP" sz="4000" kern="1200" dirty="0"/>
            <a:t>70</a:t>
          </a:r>
          <a:r>
            <a:rPr kumimoji="1" lang="ja-JP" altLang="en-US" sz="4000" kern="1200" dirty="0"/>
            <a:t>～</a:t>
          </a:r>
          <a:r>
            <a:rPr kumimoji="1" lang="en-US" altLang="ja-JP" sz="4000" kern="1200" dirty="0"/>
            <a:t>80</a:t>
          </a:r>
          <a:r>
            <a:rPr kumimoji="1" lang="ja-JP" altLang="en-US" sz="4000" kern="1200" dirty="0"/>
            <a:t>％</a:t>
          </a:r>
        </a:p>
      </dsp:txBody>
      <dsp:txXfrm>
        <a:off x="1390722" y="3997124"/>
        <a:ext cx="5165540" cy="1998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6AC96-8CD4-7CE6-BDE8-0160020D1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136F01-94C8-2C79-9F04-DF8468FF1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03CECB-AF72-00DC-6485-3773E6791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1A84D5-146A-97A7-B093-4CA1D14B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3A6C1F-871B-B378-C88F-626EF5392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375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E655A6-4E11-BAD1-1A37-8505BE346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A0AD19-FF26-782F-F410-E4CB0C599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E2B6E2-4CD5-8022-49CD-DA35BEA73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253BF1-5C3C-6284-8D09-A8ADCF537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46C21A-9FDF-8FFB-74FB-10282BC0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238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B1900C-7899-EFFA-C2B4-AF9FDE28F1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AB802A-2CB9-4F17-B0F7-D0C71E18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5F0A16-9264-40F5-2BF8-4A35BF54D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2CDE10-0151-7732-DECE-D12DE6CEA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320463-F7ED-C821-ECE3-0B9B90D42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43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DF1B92-BF48-40E4-8A6B-65DF0C344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BE2395-6309-4DCF-B24E-193D90810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333F1C-2C16-491A-BCB5-B8F9A8F5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FBD86B-6ED6-4A4E-A73A-C8732E30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08B680-6C25-4552-A3A3-8F4ACBFF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611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FC1177-333C-4FB7-8FB9-559B08B8A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2567D0-62BA-45C1-87E0-C365890D8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893A1-DECD-454A-B5B6-70BA5ACB8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D15BB2-F70B-4B9A-AB9E-449926556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9E8705-77D5-4E59-ABB8-B663F7E7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021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48F2A2-5D8E-4FCF-B126-2149FEC8B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45629B-DBDF-4765-870A-F04C98E33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5864DB-6B9E-40CD-A01A-B5A11786E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78063C-9BED-4C7F-A140-C52A2D543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3F9E04-99DF-4077-973A-DD071CC23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012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C2B4F-DD48-41E2-9797-A821D8E39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948DA0-CD38-408C-819C-7B19C7D639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EB6E81-568A-4BB5-B94F-2ABDF30DE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E4560D-83F2-44A1-8DF1-FE3F5EBF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CA6F62-E790-4938-AEEA-606A71EBE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2236A7-FC34-4D27-9E42-DC95471E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397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D87C22-0A75-4594-84CD-8C5E825C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60D02D-1098-45F2-8FC1-AF3657EB5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64B829-224A-4EE5-9751-6C1A76713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7BDABC-BF07-4FEE-8741-D90529D859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B5D3BA-8A3E-4D76-9CA5-632A51A6F1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E046AE-F67C-45D6-924D-E9F17FF5F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8D5287-E6AB-4CCB-97D0-4035D233B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A501A98-DFA1-4A23-A66C-1EC28E63B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182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69817-4DFE-4FE8-813F-C9E55D828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DA21A9-9242-414F-A27C-0410AAB37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E47D4F-C60B-422E-9DAF-F44A9D02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4A87DAD-A48F-4886-AF72-46912155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14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2EC8A03-C31C-4275-A400-91BA8CC49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F57A0A2-052A-42A8-8C44-DF717CD9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27CD1A-E0C2-4DB6-9EFB-B95E2B45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862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3F10C2-F185-468E-9DD1-8781F9E74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6EFDF3-5961-4369-81B9-51FA1FA87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1AC927F-1B6F-439D-8DF0-56B5C6FF4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D4DB14-7585-4ECC-9050-DEA26B195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982E73-2815-4D9E-8299-7BC237D3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57051F-2B7F-40ED-83FB-9EC6A10D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95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135490-E279-5FE6-EB23-29E4124C7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A3E6CE-541F-37A7-9562-A0FBD8AA9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240777-4B56-3B05-9C8F-4A938A0E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5DC310-FD67-CCE7-404B-D2DEDE3F7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0E9690-86EF-7927-BB89-628302A4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5820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BF4582-167E-4BBC-B41B-C483683D3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78CE398-31CD-49AB-8092-080CD99461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BEB624-A594-4984-A2C2-92EC4A31A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9123B1-FD2D-4F3A-A738-3E626389A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168D5F-1AEC-4FCF-B64B-D45BDCA20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75B5F2-2FA0-4EF9-8021-E59C2FDA6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814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36E12-935A-4216-9954-46FE22168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4B9FEF-1FFD-4CBA-9246-423559C18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B574F1-838D-4AB3-8323-A39D2E933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128742-AE4C-452B-91B2-AD63A471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1E86FD-B17F-4725-8030-94F496DF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06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7AB865A-D418-485F-9045-85F1F58097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0EB016C-B657-4F91-8751-2AB497568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94EA0D-9493-4A1A-BB41-560DA7F1B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3EFC1A-8791-42E1-9801-F1CFECF6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9B4257-FEDC-425E-9E1A-998235D06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32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897C0B-193D-5CEB-0AEB-BEE173C67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BDA2E1-BA87-3CB0-B36C-B3110029B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028B12-F545-1740-1FBB-ADF113B4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603592-9023-7334-0AAD-69077B11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E73CA0-5008-7028-F773-13DC9062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18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5667E-E63F-749A-D26B-B4F209BBA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4BFB04-348D-3D8E-2C21-B6DD50421C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1F1B67D-B210-3D20-17F8-08C6C633B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250F6-624E-E1CA-6100-11F02E5C8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EC4179-D226-245B-CFDE-69D2F124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EBDD4E-DEDC-A1FA-3487-EB0ABB169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89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7EE69-3C53-0335-3049-C096A9A0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3A72A4-C282-7BF0-48DB-29412C31C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AAABD9-BEEF-8136-807F-BF2CA338B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3EF3E1D-500E-083C-2255-7538D4C46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AEDE708-A967-327A-81B1-6F4E44AB7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B729F63-3884-9CFD-E051-7C686EB30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C50D8E4-3D3C-06B5-4F6C-BA0B4CA66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AEB5AE8-BE81-5445-FEDC-C05C695F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39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0E598E-36CC-7823-B38F-2888D0C2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C3B3473-77B4-281B-ADE9-81F3E9905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254E31F-0BD5-02D6-D5EF-92C0BCE0B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532181-2012-A717-8F64-808B7D40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09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E14E59-F8D3-F424-88ED-D6AD23427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93933-D2B1-A08E-90BB-19618D537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42E878-90A9-E172-C28B-48B630B78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2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B86DDF-F683-C883-F2E9-A36FB7880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ADDA1F-1E8D-0C76-8E05-9347B012C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314CF6-C113-C5D3-1B64-0B6EA44BD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EF4FF1-C978-4EDB-4793-4AF611E24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490947-CF23-34DF-46BD-B6027D2A4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1095E3-F6ED-E2B2-0293-851A1B4A6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03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A0AF4A-031A-F7A0-65D5-F3B2CB3D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615B68-1C25-7167-BC82-0DC0DA81A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65997-D8A5-6220-5205-CC15C0AF1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A34E99-76A4-4F20-420B-318227233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AFC381-C769-2D37-787D-C68BC93C8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EB23E5-EDD9-7BA7-8E8B-A3618298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17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8712795-0F26-F51A-E99B-5B400D722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74EABB-A320-7B8F-D5EC-911F5D4FA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77CD2A-461B-D48D-D104-BF3F11745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DFC5-565B-4006-A1B5-C9E28C4E6BCB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B99C34-AC2F-CB1F-314D-3F58FEE33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C2E9F7-41A0-5C39-E3A8-B161F202F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1BDE3-8F0C-45E0-88E5-7D086FAC4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38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B41745F-542F-449A-BBAF-98E00F20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EF2FDE-D90A-4708-A3A5-D35F84E75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A721C0-683D-4F58-BFCA-F34EEB7E8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D6E86-C2B0-4D49-AB77-9C38BEBDF914}" type="datetimeFigureOut">
              <a:rPr kumimoji="1" lang="ja-JP" altLang="en-US" smtClean="0"/>
              <a:t>2023/1/15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AFB21A-BB07-467E-94DE-F225C9402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821931-747D-4DB4-AE96-93EAC0B0E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DED2A-BDDE-466B-96FB-A6DFEA016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16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A5F799-03A1-187C-D3E2-CF31A4F588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ヴィクトリア朝の貴族と使用人の関係について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E5ADC8-E27F-D530-1D22-D437E42389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566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5E91BD-3CCC-44D7-B7AA-3A1F432AF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給料の使用用途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95FD6-FA10-49D4-9640-0AB260241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貯金</a:t>
            </a:r>
            <a:endParaRPr kumimoji="1" lang="en-US" altLang="ja-JP" dirty="0"/>
          </a:p>
          <a:p>
            <a:r>
              <a:rPr lang="ja-JP" altLang="en-US" dirty="0"/>
              <a:t>必需品の購入</a:t>
            </a:r>
            <a:r>
              <a:rPr lang="en-US" altLang="ja-JP" dirty="0"/>
              <a:t>(</a:t>
            </a:r>
            <a:r>
              <a:rPr lang="ja-JP" altLang="en-US" dirty="0"/>
              <a:t>制服や靴など</a:t>
            </a:r>
            <a:r>
              <a:rPr lang="en-US" altLang="ja-JP" dirty="0"/>
              <a:t>)</a:t>
            </a:r>
          </a:p>
          <a:p>
            <a:r>
              <a:rPr kumimoji="1" lang="ja-JP" altLang="en-US" dirty="0"/>
              <a:t>実家への送金</a:t>
            </a:r>
            <a:endParaRPr kumimoji="1" lang="en-US" altLang="ja-JP" dirty="0"/>
          </a:p>
          <a:p>
            <a:r>
              <a:rPr lang="ja-JP" altLang="en-US" dirty="0"/>
              <a:t>趣味</a:t>
            </a:r>
            <a:r>
              <a:rPr lang="en-US" altLang="ja-JP" dirty="0"/>
              <a:t>(</a:t>
            </a:r>
            <a:r>
              <a:rPr lang="ja-JP" altLang="en-US" dirty="0"/>
              <a:t>衣服、装飾品など</a:t>
            </a:r>
            <a:r>
              <a:rPr lang="en-US" altLang="ja-JP" dirty="0"/>
              <a:t>)</a:t>
            </a:r>
          </a:p>
          <a:p>
            <a:r>
              <a:rPr lang="ja-JP" altLang="en-US" dirty="0"/>
              <a:t>ぜいたく品</a:t>
            </a:r>
            <a:r>
              <a:rPr lang="en-US" altLang="ja-JP" dirty="0"/>
              <a:t>(</a:t>
            </a:r>
            <a:r>
              <a:rPr lang="ja-JP" altLang="en-US" dirty="0"/>
              <a:t>ギャンブル、アルコールなど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5230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E62E03-CD2C-461B-AD8F-1AADBA0C9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離職理由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5CF383-D58F-47B1-B296-66A7FA1ED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雇用主</a:t>
            </a:r>
            <a:r>
              <a:rPr kumimoji="1" lang="ja-JP" altLang="en-US" dirty="0"/>
              <a:t>→使用人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・働きぶりの不満足</a:t>
            </a:r>
            <a:r>
              <a:rPr lang="en-US" altLang="ja-JP" dirty="0"/>
              <a:t>(</a:t>
            </a:r>
            <a:r>
              <a:rPr lang="ja-JP" altLang="en-US" dirty="0"/>
              <a:t>雇用主のわがまま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kumimoji="1" lang="ja-JP" altLang="en-US" dirty="0"/>
              <a:t>　・雇用主の暮らしの変化</a:t>
            </a:r>
            <a:r>
              <a:rPr kumimoji="1" lang="en-US" altLang="ja-JP" dirty="0"/>
              <a:t>(</a:t>
            </a:r>
            <a:r>
              <a:rPr kumimoji="1" lang="ja-JP" altLang="en-US" dirty="0"/>
              <a:t>生活の切り詰め、長期海外渡航など</a:t>
            </a:r>
            <a:r>
              <a:rPr kumimoji="1" lang="en-US" altLang="ja-JP" dirty="0"/>
              <a:t>)</a:t>
            </a:r>
          </a:p>
          <a:p>
            <a:pPr marL="0" indent="0">
              <a:buNone/>
            </a:pPr>
            <a:r>
              <a:rPr lang="ja-JP" altLang="en-US" dirty="0"/>
              <a:t>　・使用人の不道徳</a:t>
            </a:r>
            <a:r>
              <a:rPr lang="en-US" altLang="ja-JP" dirty="0"/>
              <a:t>(</a:t>
            </a:r>
            <a:r>
              <a:rPr lang="ja-JP" altLang="en-US"/>
              <a:t>横領、飲酒癖、恋人を作ったなど</a:t>
            </a:r>
            <a:r>
              <a:rPr lang="en-US" altLang="ja-JP"/>
              <a:t>)</a:t>
            </a:r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使用人→雇用主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・転職：給与が上がらないから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人間関係でのトラブル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・結婚で退職</a:t>
            </a:r>
          </a:p>
        </p:txBody>
      </p:sp>
    </p:spTree>
    <p:extLst>
      <p:ext uri="{BB962C8B-B14F-4D97-AF65-F5344CB8AC3E}">
        <p14:creationId xmlns:p14="http://schemas.microsoft.com/office/powerpoint/2010/main" val="21228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95ABD4-CDBF-13B4-9796-0CE2AEB6E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女性の働き方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7BD436-C4AF-449A-08BB-84BB765C1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工業化によって男性労働者が工場などへ就職する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→その穴を埋めるために女性使用人が増えた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年収はあまり無いが、中流階級として使用人を雇いたい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→</a:t>
            </a:r>
            <a:r>
              <a:rPr lang="en-US" altLang="ja-JP" dirty="0"/>
              <a:t>Maid of all work</a:t>
            </a:r>
            <a:r>
              <a:rPr lang="ja-JP" altLang="en-US" dirty="0"/>
              <a:t>を多くの雇用主が雇う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女性は農場使用人よりも家事使用人の方が立派であるという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考え方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屋内で働く男性使用人にかかる贅沢税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→女性の家事使用人は女性労働人口の中での最大勢力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64553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0B9EA6-CBC3-57F4-EDCB-EBB69406D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6B3599-575B-A78B-AB50-D45F28968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/>
              <a:t>雇用主が上流階級、中流階級として生活を続けるのに、使用人は必ず</a:t>
            </a:r>
            <a:endParaRPr kumimoji="1" lang="en-US" altLang="ja-JP" sz="4800" dirty="0"/>
          </a:p>
          <a:p>
            <a:pPr marL="0" indent="0">
              <a:buNone/>
            </a:pPr>
            <a:r>
              <a:rPr kumimoji="1" lang="ja-JP" altLang="en-US" sz="4800" dirty="0"/>
              <a:t>必要だった！！！</a:t>
            </a:r>
          </a:p>
        </p:txBody>
      </p:sp>
    </p:spTree>
    <p:extLst>
      <p:ext uri="{BB962C8B-B14F-4D97-AF65-F5344CB8AC3E}">
        <p14:creationId xmlns:p14="http://schemas.microsoft.com/office/powerpoint/2010/main" val="2745063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コンテンツ プレースホルダー 11">
            <a:extLst>
              <a:ext uri="{FF2B5EF4-FFF2-40B4-BE49-F238E27FC236}">
                <a16:creationId xmlns:a16="http://schemas.microsoft.com/office/drawing/2014/main" id="{E833536D-329A-CADB-0240-43EA6C6C5C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933087"/>
              </p:ext>
            </p:extLst>
          </p:nvPr>
        </p:nvGraphicFramePr>
        <p:xfrm>
          <a:off x="838200" y="497710"/>
          <a:ext cx="7946985" cy="5995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E7494D1-9C61-B6CE-2BE8-92EB9B430192}"/>
              </a:ext>
            </a:extLst>
          </p:cNvPr>
          <p:cNvSpPr txBox="1"/>
          <p:nvPr/>
        </p:nvSpPr>
        <p:spPr>
          <a:xfrm>
            <a:off x="7801337" y="2685326"/>
            <a:ext cx="4166886" cy="23083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2400" dirty="0"/>
              <a:t>United Kingdom of Great Britain and Ireland</a:t>
            </a:r>
            <a:r>
              <a:rPr kumimoji="1" lang="ja-JP" altLang="en-US" sz="2400" dirty="0"/>
              <a:t>の人口</a:t>
            </a:r>
            <a:endParaRPr kumimoji="1" lang="en-US" altLang="ja-JP" sz="2400" dirty="0"/>
          </a:p>
          <a:p>
            <a:pPr algn="l"/>
            <a:endParaRPr kumimoji="1" lang="en-US" altLang="ja-JP" sz="2400" dirty="0"/>
          </a:p>
          <a:p>
            <a:pPr algn="l"/>
            <a:r>
              <a:rPr lang="en-US" altLang="ja-JP" sz="2400" dirty="0"/>
              <a:t>1840</a:t>
            </a:r>
            <a:r>
              <a:rPr lang="ja-JP" altLang="en-US" sz="2400" dirty="0"/>
              <a:t>年　</a:t>
            </a:r>
            <a:r>
              <a:rPr lang="en-US" altLang="ja-JP" sz="2400" dirty="0"/>
              <a:t>26,700,000</a:t>
            </a:r>
            <a:r>
              <a:rPr lang="ja-JP" altLang="en-US" sz="2400" dirty="0"/>
              <a:t>人</a:t>
            </a:r>
            <a:endParaRPr lang="en-US" altLang="ja-JP" sz="2400" dirty="0"/>
          </a:p>
          <a:p>
            <a:pPr algn="l"/>
            <a:endParaRPr kumimoji="1" lang="en-US" altLang="ja-JP" sz="2400" dirty="0"/>
          </a:p>
          <a:p>
            <a:pPr algn="l"/>
            <a:r>
              <a:rPr kumimoji="1" lang="en-US" altLang="ja-JP" sz="2400" dirty="0"/>
              <a:t>1901</a:t>
            </a:r>
            <a:r>
              <a:rPr kumimoji="1" lang="ja-JP" altLang="en-US" sz="2400" dirty="0"/>
              <a:t>年　</a:t>
            </a:r>
            <a:r>
              <a:rPr kumimoji="1" lang="en-US" altLang="ja-JP" sz="2400" dirty="0"/>
              <a:t>40,200,000</a:t>
            </a:r>
            <a:r>
              <a:rPr kumimoji="1" lang="ja-JP" altLang="en-US" sz="2400" dirty="0"/>
              <a:t>人</a:t>
            </a:r>
          </a:p>
        </p:txBody>
      </p:sp>
    </p:spTree>
    <p:extLst>
      <p:ext uri="{BB962C8B-B14F-4D97-AF65-F5344CB8AC3E}">
        <p14:creationId xmlns:p14="http://schemas.microsoft.com/office/powerpoint/2010/main" val="254166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14977-F8BD-057F-9534-09A22D5BE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/>
              <a:t>Maid of all work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B272F6-9B74-D519-2170-95EBCB12B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全ての仕事を任される</a:t>
            </a:r>
            <a:endParaRPr kumimoji="1" lang="en-US" altLang="ja-JP" dirty="0"/>
          </a:p>
          <a:p>
            <a:r>
              <a:rPr kumimoji="1" lang="en-US" altLang="ja-JP" dirty="0"/>
              <a:t>1</a:t>
            </a:r>
            <a:r>
              <a:rPr kumimoji="1" lang="ja-JP" altLang="en-US" dirty="0"/>
              <a:t>人で掃除、洗濯、料理、主人の子供の世話を行う</a:t>
            </a:r>
            <a:endParaRPr kumimoji="1" lang="en-US" altLang="ja-JP" dirty="0"/>
          </a:p>
          <a:p>
            <a:r>
              <a:rPr kumimoji="1" lang="ja-JP" altLang="en-US" dirty="0"/>
              <a:t>異なる職種の仕事を並行して行う</a:t>
            </a:r>
            <a:endParaRPr lang="en-US" altLang="ja-JP" dirty="0"/>
          </a:p>
          <a:p>
            <a:r>
              <a:rPr kumimoji="1" lang="ja-JP" altLang="en-US" dirty="0"/>
              <a:t>食事や給与、寝室や自由時間などの待遇は良くない</a:t>
            </a:r>
            <a:endParaRPr kumimoji="1" lang="en-US" altLang="ja-JP" dirty="0"/>
          </a:p>
          <a:p>
            <a:r>
              <a:rPr kumimoji="1" lang="ja-JP" altLang="en-US" dirty="0"/>
              <a:t>雇用主達から家族同然に思われる職場か、物扱いされる職場</a:t>
            </a:r>
            <a:endParaRPr kumimoji="1" lang="en-US" altLang="ja-JP" dirty="0"/>
          </a:p>
          <a:p>
            <a:r>
              <a:rPr kumimoji="1" lang="ja-JP" altLang="en-US" dirty="0"/>
              <a:t>最も数の多かったメイド</a:t>
            </a:r>
            <a:endParaRPr kumimoji="1" lang="en-US" altLang="ja-JP" dirty="0"/>
          </a:p>
          <a:p>
            <a:r>
              <a:rPr kumimoji="1" lang="ja-JP" altLang="en-US" dirty="0"/>
              <a:t>雇用主の経済力は低い方で、無理してメイドを雇い、ステータスを誇示した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366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CD8B84-A7CB-BB55-D564-F08705639663}"/>
              </a:ext>
            </a:extLst>
          </p:cNvPr>
          <p:cNvSpPr txBox="1"/>
          <p:nvPr/>
        </p:nvSpPr>
        <p:spPr>
          <a:xfrm>
            <a:off x="2982686" y="749938"/>
            <a:ext cx="113084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M</a:t>
            </a:r>
            <a:r>
              <a:rPr kumimoji="1" lang="en-US" altLang="ja-JP" dirty="0"/>
              <a:t>istress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F8FC122-6798-6AF6-C015-F233A22C5C89}"/>
              </a:ext>
            </a:extLst>
          </p:cNvPr>
          <p:cNvSpPr txBox="1"/>
          <p:nvPr/>
        </p:nvSpPr>
        <p:spPr>
          <a:xfrm>
            <a:off x="6915777" y="744370"/>
            <a:ext cx="970098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Master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A695D0-6F1D-99A5-32DE-4E94103A2CCD}"/>
              </a:ext>
            </a:extLst>
          </p:cNvPr>
          <p:cNvSpPr txBox="1"/>
          <p:nvPr/>
        </p:nvSpPr>
        <p:spPr>
          <a:xfrm>
            <a:off x="5113913" y="2308522"/>
            <a:ext cx="1382486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Lady’s</a:t>
            </a:r>
            <a:r>
              <a:rPr lang="ja-JP" altLang="en-US" dirty="0"/>
              <a:t> </a:t>
            </a:r>
            <a:r>
              <a:rPr lang="en-US" altLang="ja-JP" dirty="0"/>
              <a:t>maid</a:t>
            </a:r>
            <a:r>
              <a:rPr kumimoji="1" lang="en-US" altLang="ja-JP" dirty="0"/>
              <a:t>,</a:t>
            </a:r>
            <a:r>
              <a:rPr lang="ja-JP" altLang="en-US" dirty="0"/>
              <a:t> </a:t>
            </a:r>
            <a:r>
              <a:rPr lang="en-US" altLang="ja-JP" dirty="0"/>
              <a:t>Valet</a:t>
            </a:r>
            <a:endParaRPr kumimoji="1" lang="en-US" altLang="ja-JP" dirty="0"/>
          </a:p>
          <a:p>
            <a:r>
              <a:rPr kumimoji="1" lang="ja-JP" altLang="en-US" dirty="0"/>
              <a:t>担当領域：個人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9B0AC7B-4891-12C4-B0DE-B86E8AA38D91}"/>
              </a:ext>
            </a:extLst>
          </p:cNvPr>
          <p:cNvSpPr txBox="1"/>
          <p:nvPr/>
        </p:nvSpPr>
        <p:spPr>
          <a:xfrm>
            <a:off x="6489253" y="2316617"/>
            <a:ext cx="1372959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Butler/House Steward</a:t>
            </a:r>
            <a:endParaRPr kumimoji="1" lang="en-US" altLang="ja-JP" dirty="0"/>
          </a:p>
          <a:p>
            <a:r>
              <a:rPr kumimoji="1" lang="ja-JP" altLang="en-US" dirty="0"/>
              <a:t>担当領域：表舞台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896E72F-9FB0-D983-28BC-63E7F1BEE0D1}"/>
              </a:ext>
            </a:extLst>
          </p:cNvPr>
          <p:cNvSpPr txBox="1"/>
          <p:nvPr/>
        </p:nvSpPr>
        <p:spPr>
          <a:xfrm>
            <a:off x="7866975" y="2316617"/>
            <a:ext cx="1372959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Head</a:t>
            </a:r>
            <a:r>
              <a:rPr lang="ja-JP" altLang="en-US" dirty="0"/>
              <a:t> </a:t>
            </a:r>
            <a:r>
              <a:rPr lang="en-US" altLang="ja-JP" dirty="0"/>
              <a:t>coachman</a:t>
            </a:r>
            <a:endParaRPr kumimoji="1" lang="en-US" altLang="ja-JP" dirty="0"/>
          </a:p>
          <a:p>
            <a:r>
              <a:rPr kumimoji="1" lang="ja-JP" altLang="en-US" dirty="0"/>
              <a:t>担当領域：屋敷の外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B09D41A-B591-E209-C96E-CE1CABC94BE8}"/>
              </a:ext>
            </a:extLst>
          </p:cNvPr>
          <p:cNvSpPr txBox="1"/>
          <p:nvPr/>
        </p:nvSpPr>
        <p:spPr>
          <a:xfrm>
            <a:off x="9230407" y="2308523"/>
            <a:ext cx="1369561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Head</a:t>
            </a:r>
            <a:r>
              <a:rPr lang="ja-JP" altLang="en-US" dirty="0"/>
              <a:t> </a:t>
            </a:r>
            <a:r>
              <a:rPr lang="en-US" altLang="ja-JP" dirty="0"/>
              <a:t>gardener</a:t>
            </a:r>
            <a:endParaRPr kumimoji="1" lang="en-US" altLang="ja-JP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担当領域：庭園・菜園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9077936-E223-E76D-B066-4E395B1334B1}"/>
              </a:ext>
            </a:extLst>
          </p:cNvPr>
          <p:cNvSpPr txBox="1"/>
          <p:nvPr/>
        </p:nvSpPr>
        <p:spPr>
          <a:xfrm>
            <a:off x="1719942" y="2303379"/>
            <a:ext cx="1906716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Housekeeper</a:t>
            </a:r>
            <a:endParaRPr kumimoji="1" lang="en-US" altLang="ja-JP" dirty="0"/>
          </a:p>
          <a:p>
            <a:r>
              <a:rPr lang="en-US" altLang="ja-JP" dirty="0"/>
              <a:t>Person in charge: Behind the scenes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BB4C3D-F42B-FE96-5CD7-22D5AC255F83}"/>
              </a:ext>
            </a:extLst>
          </p:cNvPr>
          <p:cNvSpPr txBox="1"/>
          <p:nvPr/>
        </p:nvSpPr>
        <p:spPr>
          <a:xfrm>
            <a:off x="1" y="2316619"/>
            <a:ext cx="1592031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Cook</a:t>
            </a:r>
          </a:p>
          <a:p>
            <a:r>
              <a:rPr lang="en-US" altLang="ja-JP" dirty="0"/>
              <a:t>Person in charge: Food in general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ED9BB8F-7854-E9CF-DA47-50528B8A12A4}"/>
              </a:ext>
            </a:extLst>
          </p:cNvPr>
          <p:cNvSpPr txBox="1"/>
          <p:nvPr/>
        </p:nvSpPr>
        <p:spPr>
          <a:xfrm>
            <a:off x="3726663" y="2316619"/>
            <a:ext cx="138248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Nurse </a:t>
            </a:r>
            <a:endParaRPr kumimoji="1" lang="en-US" altLang="ja-JP" dirty="0"/>
          </a:p>
          <a:p>
            <a:r>
              <a:rPr kumimoji="1" lang="ja-JP" altLang="en-US" dirty="0"/>
              <a:t>担当：子供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ED7A67-D8D2-44C7-D8AC-7B5CAF87F713}"/>
              </a:ext>
            </a:extLst>
          </p:cNvPr>
          <p:cNvSpPr txBox="1"/>
          <p:nvPr/>
        </p:nvSpPr>
        <p:spPr>
          <a:xfrm>
            <a:off x="10599968" y="2316619"/>
            <a:ext cx="1592032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ヘッド・キーパー</a:t>
            </a:r>
            <a:endParaRPr kumimoji="1" lang="en-US" altLang="ja-JP" dirty="0"/>
          </a:p>
          <a:p>
            <a:r>
              <a:rPr kumimoji="1" lang="ja-JP" altLang="en-US" dirty="0"/>
              <a:t>担当：領地全体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B345114-7D10-DEB7-0DFF-D74F1ACF189B}"/>
              </a:ext>
            </a:extLst>
          </p:cNvPr>
          <p:cNvSpPr txBox="1"/>
          <p:nvPr/>
        </p:nvSpPr>
        <p:spPr>
          <a:xfrm>
            <a:off x="98876" y="4004125"/>
            <a:ext cx="1045029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Kitchen maid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386008D-FFCE-9F7D-AAE5-24F4B288C74F}"/>
              </a:ext>
            </a:extLst>
          </p:cNvPr>
          <p:cNvSpPr txBox="1"/>
          <p:nvPr/>
        </p:nvSpPr>
        <p:spPr>
          <a:xfrm>
            <a:off x="126550" y="5313483"/>
            <a:ext cx="1045029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Scullery</a:t>
            </a:r>
            <a:r>
              <a:rPr lang="ja-JP" altLang="en-US" dirty="0"/>
              <a:t> ｍ</a:t>
            </a:r>
            <a:r>
              <a:rPr lang="en-US" altLang="ja-JP" dirty="0"/>
              <a:t>aid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EA7F71D-36DF-A60D-E2CC-3F3F36FF9E6A}"/>
              </a:ext>
            </a:extLst>
          </p:cNvPr>
          <p:cNvSpPr txBox="1"/>
          <p:nvPr/>
        </p:nvSpPr>
        <p:spPr>
          <a:xfrm>
            <a:off x="1289020" y="4004125"/>
            <a:ext cx="1170271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Stillroom</a:t>
            </a:r>
            <a:r>
              <a:rPr lang="ja-JP" altLang="en-US" dirty="0"/>
              <a:t> ｍ</a:t>
            </a:r>
            <a:r>
              <a:rPr lang="en-US" altLang="ja-JP" dirty="0"/>
              <a:t>aid</a:t>
            </a:r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0EFA148-68F7-A1EA-D23A-F313885DE2F0}"/>
              </a:ext>
            </a:extLst>
          </p:cNvPr>
          <p:cNvSpPr txBox="1"/>
          <p:nvPr/>
        </p:nvSpPr>
        <p:spPr>
          <a:xfrm>
            <a:off x="2481163" y="3992337"/>
            <a:ext cx="89662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House maid</a:t>
            </a:r>
            <a:endParaRPr kumimoji="1" lang="ja-JP" altLang="en-US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283E08A-7C26-15D5-807B-4F881B2F2601}"/>
              </a:ext>
            </a:extLst>
          </p:cNvPr>
          <p:cNvSpPr txBox="1"/>
          <p:nvPr/>
        </p:nvSpPr>
        <p:spPr>
          <a:xfrm>
            <a:off x="4475562" y="3946236"/>
            <a:ext cx="88650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Nursemaid</a:t>
            </a:r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0F4EB1A-A911-F7E6-ECB8-FE94268EF79C}"/>
              </a:ext>
            </a:extLst>
          </p:cNvPr>
          <p:cNvSpPr txBox="1"/>
          <p:nvPr/>
        </p:nvSpPr>
        <p:spPr>
          <a:xfrm>
            <a:off x="6587020" y="3968870"/>
            <a:ext cx="1181667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Footman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CAD4438-B447-6471-4D16-E49D1B3B7C7F}"/>
              </a:ext>
            </a:extLst>
          </p:cNvPr>
          <p:cNvSpPr txBox="1"/>
          <p:nvPr/>
        </p:nvSpPr>
        <p:spPr>
          <a:xfrm>
            <a:off x="5457645" y="3946236"/>
            <a:ext cx="89398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Under</a:t>
            </a:r>
            <a:r>
              <a:rPr lang="ja-JP" altLang="en-US" dirty="0"/>
              <a:t> </a:t>
            </a:r>
            <a:r>
              <a:rPr lang="en-US" altLang="ja-JP" dirty="0"/>
              <a:t>butler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2B7F5FD-863C-0760-5418-1A63AB6A9120}"/>
              </a:ext>
            </a:extLst>
          </p:cNvPr>
          <p:cNvSpPr txBox="1"/>
          <p:nvPr/>
        </p:nvSpPr>
        <p:spPr>
          <a:xfrm>
            <a:off x="1942953" y="5313483"/>
            <a:ext cx="736103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Dairy</a:t>
            </a:r>
            <a:r>
              <a:rPr lang="ja-JP" altLang="en-US" dirty="0"/>
              <a:t> </a:t>
            </a:r>
            <a:r>
              <a:rPr lang="en-US" altLang="ja-JP" dirty="0"/>
              <a:t>Maid</a:t>
            </a:r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A242D9F-8B39-442F-EF6B-E4AEE6A6FD1A}"/>
              </a:ext>
            </a:extLst>
          </p:cNvPr>
          <p:cNvSpPr txBox="1"/>
          <p:nvPr/>
        </p:nvSpPr>
        <p:spPr>
          <a:xfrm>
            <a:off x="3408757" y="5313483"/>
            <a:ext cx="1098460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Laundrymaid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ADBB950-2E8F-9A6F-0E62-0F28056CB26A}"/>
              </a:ext>
            </a:extLst>
          </p:cNvPr>
          <p:cNvSpPr txBox="1"/>
          <p:nvPr/>
        </p:nvSpPr>
        <p:spPr>
          <a:xfrm>
            <a:off x="3378121" y="3991467"/>
            <a:ext cx="89662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Laundrees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7A594AD-78C2-4779-DD4B-8AA11BA32129}"/>
              </a:ext>
            </a:extLst>
          </p:cNvPr>
          <p:cNvSpPr txBox="1"/>
          <p:nvPr/>
        </p:nvSpPr>
        <p:spPr>
          <a:xfrm>
            <a:off x="7981120" y="3968870"/>
            <a:ext cx="109809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Coachman</a:t>
            </a:r>
            <a:endParaRPr kumimoji="1" lang="ja-JP" altLang="en-US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BEA4048-8CA2-F231-6342-8A7644804013}"/>
              </a:ext>
            </a:extLst>
          </p:cNvPr>
          <p:cNvSpPr txBox="1"/>
          <p:nvPr/>
        </p:nvSpPr>
        <p:spPr>
          <a:xfrm>
            <a:off x="6754413" y="5067698"/>
            <a:ext cx="893989" cy="38155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Boy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F8FC101-EF29-5FDD-245B-6C7BA3C0CF96}"/>
              </a:ext>
            </a:extLst>
          </p:cNvPr>
          <p:cNvSpPr txBox="1"/>
          <p:nvPr/>
        </p:nvSpPr>
        <p:spPr>
          <a:xfrm>
            <a:off x="9291651" y="3957959"/>
            <a:ext cx="1369561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Foreman</a:t>
            </a:r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EFD712F-C2C1-6A40-9670-2EF4D57331B3}"/>
              </a:ext>
            </a:extLst>
          </p:cNvPr>
          <p:cNvSpPr txBox="1"/>
          <p:nvPr/>
        </p:nvSpPr>
        <p:spPr>
          <a:xfrm>
            <a:off x="9520932" y="4933214"/>
            <a:ext cx="89398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Gardener</a:t>
            </a:r>
            <a:endParaRPr kumimoji="1"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0B226CB-45B8-D3A2-B6D5-DFF41D71FC4C}"/>
              </a:ext>
            </a:extLst>
          </p:cNvPr>
          <p:cNvSpPr txBox="1"/>
          <p:nvPr/>
        </p:nvSpPr>
        <p:spPr>
          <a:xfrm>
            <a:off x="9546452" y="5908469"/>
            <a:ext cx="893988" cy="92333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Apprentice</a:t>
            </a:r>
            <a:r>
              <a:rPr lang="ja-JP" altLang="en-US" dirty="0"/>
              <a:t> </a:t>
            </a:r>
            <a:r>
              <a:rPr lang="en-US" altLang="ja-JP" dirty="0"/>
              <a:t>boy</a:t>
            </a:r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5088D-15B9-E765-AA2D-16A2BEED4AA2}"/>
              </a:ext>
            </a:extLst>
          </p:cNvPr>
          <p:cNvSpPr txBox="1"/>
          <p:nvPr/>
        </p:nvSpPr>
        <p:spPr>
          <a:xfrm>
            <a:off x="8111068" y="4930326"/>
            <a:ext cx="968149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Groom</a:t>
            </a:r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5725A40-3F64-0871-F025-F63C7EF994B9}"/>
              </a:ext>
            </a:extLst>
          </p:cNvPr>
          <p:cNvSpPr txBox="1"/>
          <p:nvPr/>
        </p:nvSpPr>
        <p:spPr>
          <a:xfrm>
            <a:off x="10896599" y="3957959"/>
            <a:ext cx="1281795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ヘッド・ビーター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9801BA7-0816-8E02-636A-0808E8FF6DDA}"/>
              </a:ext>
            </a:extLst>
          </p:cNvPr>
          <p:cNvSpPr txBox="1"/>
          <p:nvPr/>
        </p:nvSpPr>
        <p:spPr>
          <a:xfrm>
            <a:off x="11234057" y="5313483"/>
            <a:ext cx="698045" cy="92333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Gamekeeper</a:t>
            </a:r>
            <a:endParaRPr kumimoji="1" lang="ja-JP" altLang="en-US" dirty="0"/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14319B6B-A6A1-F60A-07A3-1DE5D8869F7E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 flipV="1">
            <a:off x="4113532" y="929036"/>
            <a:ext cx="2802245" cy="5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53FCAF9-28E4-FE17-2187-7B75AE7AC081}"/>
              </a:ext>
            </a:extLst>
          </p:cNvPr>
          <p:cNvSpPr txBox="1"/>
          <p:nvPr/>
        </p:nvSpPr>
        <p:spPr>
          <a:xfrm>
            <a:off x="337456" y="1934046"/>
            <a:ext cx="103482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cooking</a:t>
            </a:r>
            <a:endParaRPr kumimoji="1" lang="ja-JP" altLang="en-US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7E804BD4-2FE4-1EE6-6617-BA8D6F16A847}"/>
              </a:ext>
            </a:extLst>
          </p:cNvPr>
          <p:cNvSpPr txBox="1"/>
          <p:nvPr/>
        </p:nvSpPr>
        <p:spPr>
          <a:xfrm>
            <a:off x="1622416" y="1930494"/>
            <a:ext cx="220061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Home economics</a:t>
            </a:r>
            <a:endParaRPr kumimoji="1" lang="ja-JP" altLang="en-US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5EFE298-A18E-02F6-2E9A-078410A1ADFC}"/>
              </a:ext>
            </a:extLst>
          </p:cNvPr>
          <p:cNvSpPr txBox="1"/>
          <p:nvPr/>
        </p:nvSpPr>
        <p:spPr>
          <a:xfrm>
            <a:off x="3957987" y="1934045"/>
            <a:ext cx="117123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childcare</a:t>
            </a:r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5673AB3-403F-28FA-9177-D7092197D13D}"/>
              </a:ext>
            </a:extLst>
          </p:cNvPr>
          <p:cNvSpPr txBox="1"/>
          <p:nvPr/>
        </p:nvSpPr>
        <p:spPr>
          <a:xfrm>
            <a:off x="5074811" y="1928900"/>
            <a:ext cx="167960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Personal care</a:t>
            </a:r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9C9F028D-CE61-B052-3392-654CB2E64688}"/>
              </a:ext>
            </a:extLst>
          </p:cNvPr>
          <p:cNvSpPr txBox="1"/>
          <p:nvPr/>
        </p:nvSpPr>
        <p:spPr>
          <a:xfrm>
            <a:off x="6844064" y="1940666"/>
            <a:ext cx="94321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waiter</a:t>
            </a:r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712A553-42F7-F78B-D551-D8CD02AA5CC5}"/>
              </a:ext>
            </a:extLst>
          </p:cNvPr>
          <p:cNvSpPr txBox="1"/>
          <p:nvPr/>
        </p:nvSpPr>
        <p:spPr>
          <a:xfrm>
            <a:off x="8152374" y="1947285"/>
            <a:ext cx="120661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migration</a:t>
            </a:r>
            <a:endParaRPr kumimoji="1"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61F5D53-3599-186D-CA77-FB21D789806B}"/>
              </a:ext>
            </a:extLst>
          </p:cNvPr>
          <p:cNvSpPr txBox="1"/>
          <p:nvPr/>
        </p:nvSpPr>
        <p:spPr>
          <a:xfrm>
            <a:off x="9564177" y="1918951"/>
            <a:ext cx="93187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garden</a:t>
            </a:r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FBFF9787-BB36-444F-D801-96D6A3DAD5A7}"/>
              </a:ext>
            </a:extLst>
          </p:cNvPr>
          <p:cNvSpPr txBox="1"/>
          <p:nvPr/>
        </p:nvSpPr>
        <p:spPr>
          <a:xfrm>
            <a:off x="10739864" y="1947285"/>
            <a:ext cx="99716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hunting</a:t>
            </a: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C41E11-CAA8-49C8-F87B-1E8625CF6080}"/>
              </a:ext>
            </a:extLst>
          </p:cNvPr>
          <p:cNvSpPr txBox="1"/>
          <p:nvPr/>
        </p:nvSpPr>
        <p:spPr>
          <a:xfrm>
            <a:off x="5362070" y="1387017"/>
            <a:ext cx="77620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C</a:t>
            </a:r>
            <a:r>
              <a:rPr kumimoji="1" lang="en-US" altLang="ja-JP" dirty="0"/>
              <a:t>hild</a:t>
            </a:r>
            <a:endParaRPr kumimoji="1" lang="ja-JP" altLang="en-US" dirty="0"/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F091046C-1998-9140-5CDB-51CA4A733AF2}"/>
              </a:ext>
            </a:extLst>
          </p:cNvPr>
          <p:cNvCxnSpPr>
            <a:cxnSpLocks/>
            <a:stCxn id="50" idx="0"/>
          </p:cNvCxnSpPr>
          <p:nvPr/>
        </p:nvCxnSpPr>
        <p:spPr>
          <a:xfrm flipV="1">
            <a:off x="5750172" y="929036"/>
            <a:ext cx="0" cy="457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BA8EF5B-7402-AC55-932D-4A9A7BC3C55F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740134" y="3516948"/>
            <a:ext cx="55883" cy="48717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06738A9-7B3A-4B26-978B-A14480417C42}"/>
              </a:ext>
            </a:extLst>
          </p:cNvPr>
          <p:cNvCxnSpPr>
            <a:cxnSpLocks/>
          </p:cNvCxnSpPr>
          <p:nvPr/>
        </p:nvCxnSpPr>
        <p:spPr>
          <a:xfrm flipV="1">
            <a:off x="1719942" y="3760536"/>
            <a:ext cx="2238045" cy="261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006ED6A8-48F8-7931-0466-9FF7C26223DC}"/>
              </a:ext>
            </a:extLst>
          </p:cNvPr>
          <p:cNvCxnSpPr/>
          <p:nvPr/>
        </p:nvCxnSpPr>
        <p:spPr>
          <a:xfrm>
            <a:off x="1719942" y="3760536"/>
            <a:ext cx="0" cy="24358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48D58B33-56A1-6A70-35A6-7239679D1A99}"/>
              </a:ext>
            </a:extLst>
          </p:cNvPr>
          <p:cNvCxnSpPr/>
          <p:nvPr/>
        </p:nvCxnSpPr>
        <p:spPr>
          <a:xfrm>
            <a:off x="3957987" y="3760536"/>
            <a:ext cx="0" cy="24358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F46E2AC3-A4D7-FEFD-F93F-F67F2079FB5C}"/>
              </a:ext>
            </a:extLst>
          </p:cNvPr>
          <p:cNvCxnSpPr>
            <a:endCxn id="20" idx="0"/>
          </p:cNvCxnSpPr>
          <p:nvPr/>
        </p:nvCxnSpPr>
        <p:spPr>
          <a:xfrm>
            <a:off x="2929477" y="3516946"/>
            <a:ext cx="0" cy="47539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93C04308-81E7-5693-EEA3-EFE9866C056B}"/>
              </a:ext>
            </a:extLst>
          </p:cNvPr>
          <p:cNvCxnSpPr/>
          <p:nvPr/>
        </p:nvCxnSpPr>
        <p:spPr>
          <a:xfrm flipH="1">
            <a:off x="2459291" y="3760536"/>
            <a:ext cx="21872" cy="153912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CFAB059F-28D5-6373-EC0A-196998F4C2EE}"/>
              </a:ext>
            </a:extLst>
          </p:cNvPr>
          <p:cNvCxnSpPr>
            <a:stCxn id="15" idx="2"/>
            <a:endCxn id="23" idx="0"/>
          </p:cNvCxnSpPr>
          <p:nvPr/>
        </p:nvCxnSpPr>
        <p:spPr>
          <a:xfrm>
            <a:off x="4417906" y="2962950"/>
            <a:ext cx="500910" cy="98328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5E1568F7-2039-5702-F5D3-39DCA09C58CA}"/>
              </a:ext>
            </a:extLst>
          </p:cNvPr>
          <p:cNvCxnSpPr/>
          <p:nvPr/>
        </p:nvCxnSpPr>
        <p:spPr>
          <a:xfrm>
            <a:off x="5884511" y="3742908"/>
            <a:ext cx="1291221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97C54F29-EDC8-AABF-1258-8040F935634E}"/>
              </a:ext>
            </a:extLst>
          </p:cNvPr>
          <p:cNvCxnSpPr>
            <a:stCxn id="10" idx="2"/>
            <a:endCxn id="25" idx="0"/>
          </p:cNvCxnSpPr>
          <p:nvPr/>
        </p:nvCxnSpPr>
        <p:spPr>
          <a:xfrm>
            <a:off x="7175733" y="3516946"/>
            <a:ext cx="2121" cy="45192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67B9A95-2794-69B3-3476-8DDB4FF0157A}"/>
              </a:ext>
            </a:extLst>
          </p:cNvPr>
          <p:cNvCxnSpPr>
            <a:endCxn id="26" idx="0"/>
          </p:cNvCxnSpPr>
          <p:nvPr/>
        </p:nvCxnSpPr>
        <p:spPr>
          <a:xfrm>
            <a:off x="5904639" y="3742908"/>
            <a:ext cx="0" cy="20332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180B8859-1622-EE31-F56B-620C3F2763A4}"/>
              </a:ext>
            </a:extLst>
          </p:cNvPr>
          <p:cNvCxnSpPr>
            <a:cxnSpLocks/>
          </p:cNvCxnSpPr>
          <p:nvPr/>
        </p:nvCxnSpPr>
        <p:spPr>
          <a:xfrm flipH="1">
            <a:off x="8530168" y="3516946"/>
            <a:ext cx="23286" cy="45192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D8FB2AB4-BD26-0D1F-DC07-89E5A60CB5CF}"/>
              </a:ext>
            </a:extLst>
          </p:cNvPr>
          <p:cNvCxnSpPr>
            <a:stCxn id="12" idx="2"/>
          </p:cNvCxnSpPr>
          <p:nvPr/>
        </p:nvCxnSpPr>
        <p:spPr>
          <a:xfrm flipH="1">
            <a:off x="9908308" y="3508852"/>
            <a:ext cx="6880" cy="49527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4E7A5F98-A345-9230-B389-B5093985B270}"/>
              </a:ext>
            </a:extLst>
          </p:cNvPr>
          <p:cNvCxnSpPr>
            <a:stCxn id="16" idx="2"/>
          </p:cNvCxnSpPr>
          <p:nvPr/>
        </p:nvCxnSpPr>
        <p:spPr>
          <a:xfrm>
            <a:off x="11395984" y="3516948"/>
            <a:ext cx="3424" cy="47451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196FBEDA-B743-E6C4-6D03-77A703414FAA}"/>
              </a:ext>
            </a:extLst>
          </p:cNvPr>
          <p:cNvCxnSpPr>
            <a:stCxn id="17" idx="2"/>
            <a:endCxn id="18" idx="0"/>
          </p:cNvCxnSpPr>
          <p:nvPr/>
        </p:nvCxnSpPr>
        <p:spPr>
          <a:xfrm>
            <a:off x="621391" y="4650456"/>
            <a:ext cx="27674" cy="66302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052A8302-D3B7-7547-25CC-F7395CD872D8}"/>
              </a:ext>
            </a:extLst>
          </p:cNvPr>
          <p:cNvCxnSpPr>
            <a:stCxn id="29" idx="2"/>
          </p:cNvCxnSpPr>
          <p:nvPr/>
        </p:nvCxnSpPr>
        <p:spPr>
          <a:xfrm flipH="1">
            <a:off x="3823034" y="4637798"/>
            <a:ext cx="3401" cy="66186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5BE54BFF-5CCB-D421-0A86-4140A466F19B}"/>
              </a:ext>
            </a:extLst>
          </p:cNvPr>
          <p:cNvCxnSpPr>
            <a:cxnSpLocks/>
            <a:stCxn id="25" idx="2"/>
            <a:endCxn id="32" idx="0"/>
          </p:cNvCxnSpPr>
          <p:nvPr/>
        </p:nvCxnSpPr>
        <p:spPr>
          <a:xfrm>
            <a:off x="7177854" y="4338202"/>
            <a:ext cx="23554" cy="72949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06A2728C-BE0D-A582-DD35-611F0184CBD5}"/>
              </a:ext>
            </a:extLst>
          </p:cNvPr>
          <p:cNvCxnSpPr>
            <a:stCxn id="30" idx="2"/>
            <a:endCxn id="36" idx="0"/>
          </p:cNvCxnSpPr>
          <p:nvPr/>
        </p:nvCxnSpPr>
        <p:spPr>
          <a:xfrm>
            <a:off x="8530169" y="4615201"/>
            <a:ext cx="64974" cy="31512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C3FA9759-DD07-7334-B60F-A34328E4F1E9}"/>
              </a:ext>
            </a:extLst>
          </p:cNvPr>
          <p:cNvCxnSpPr>
            <a:cxnSpLocks/>
          </p:cNvCxnSpPr>
          <p:nvPr/>
        </p:nvCxnSpPr>
        <p:spPr>
          <a:xfrm flipH="1">
            <a:off x="9967926" y="4327290"/>
            <a:ext cx="8506" cy="60592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9D681CC0-4E17-93DE-4B0B-C5145CD91343}"/>
              </a:ext>
            </a:extLst>
          </p:cNvPr>
          <p:cNvCxnSpPr>
            <a:stCxn id="34" idx="2"/>
            <a:endCxn id="35" idx="0"/>
          </p:cNvCxnSpPr>
          <p:nvPr/>
        </p:nvCxnSpPr>
        <p:spPr>
          <a:xfrm>
            <a:off x="9967926" y="5579545"/>
            <a:ext cx="25520" cy="32892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96D993F0-0D46-0DB6-EFBD-90C6CF664A88}"/>
              </a:ext>
            </a:extLst>
          </p:cNvPr>
          <p:cNvCxnSpPr>
            <a:stCxn id="37" idx="2"/>
            <a:endCxn id="38" idx="0"/>
          </p:cNvCxnSpPr>
          <p:nvPr/>
        </p:nvCxnSpPr>
        <p:spPr>
          <a:xfrm>
            <a:off x="11537497" y="4604290"/>
            <a:ext cx="45583" cy="70919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18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BD33342B-1A15-FD75-5E2B-BBBBFCB3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304"/>
          </a:xfrm>
        </p:spPr>
        <p:txBody>
          <a:bodyPr/>
          <a:lstStyle/>
          <a:p>
            <a:pPr algn="ctr"/>
            <a:r>
              <a:rPr lang="ja-JP" altLang="en-US" dirty="0"/>
              <a:t>雇用主の年収と雇用人数の関係</a:t>
            </a: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AB4E214F-3D25-7A6A-3CD0-C2F9F9173C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539573"/>
              </p:ext>
            </p:extLst>
          </p:nvPr>
        </p:nvGraphicFramePr>
        <p:xfrm>
          <a:off x="408212" y="1306286"/>
          <a:ext cx="11631389" cy="5192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627">
                  <a:extLst>
                    <a:ext uri="{9D8B030D-6E8A-4147-A177-3AD203B41FA5}">
                      <a16:colId xmlns:a16="http://schemas.microsoft.com/office/drawing/2014/main" val="3416370616"/>
                    </a:ext>
                  </a:extLst>
                </a:gridCol>
                <a:gridCol w="1661627">
                  <a:extLst>
                    <a:ext uri="{9D8B030D-6E8A-4147-A177-3AD203B41FA5}">
                      <a16:colId xmlns:a16="http://schemas.microsoft.com/office/drawing/2014/main" val="3005231905"/>
                    </a:ext>
                  </a:extLst>
                </a:gridCol>
                <a:gridCol w="1661627">
                  <a:extLst>
                    <a:ext uri="{9D8B030D-6E8A-4147-A177-3AD203B41FA5}">
                      <a16:colId xmlns:a16="http://schemas.microsoft.com/office/drawing/2014/main" val="1744339975"/>
                    </a:ext>
                  </a:extLst>
                </a:gridCol>
                <a:gridCol w="1661627">
                  <a:extLst>
                    <a:ext uri="{9D8B030D-6E8A-4147-A177-3AD203B41FA5}">
                      <a16:colId xmlns:a16="http://schemas.microsoft.com/office/drawing/2014/main" val="1966884533"/>
                    </a:ext>
                  </a:extLst>
                </a:gridCol>
                <a:gridCol w="1661627">
                  <a:extLst>
                    <a:ext uri="{9D8B030D-6E8A-4147-A177-3AD203B41FA5}">
                      <a16:colId xmlns:a16="http://schemas.microsoft.com/office/drawing/2014/main" val="1460796045"/>
                    </a:ext>
                  </a:extLst>
                </a:gridCol>
                <a:gridCol w="1661627">
                  <a:extLst>
                    <a:ext uri="{9D8B030D-6E8A-4147-A177-3AD203B41FA5}">
                      <a16:colId xmlns:a16="http://schemas.microsoft.com/office/drawing/2014/main" val="1778834165"/>
                    </a:ext>
                  </a:extLst>
                </a:gridCol>
                <a:gridCol w="1661627">
                  <a:extLst>
                    <a:ext uri="{9D8B030D-6E8A-4147-A177-3AD203B41FA5}">
                      <a16:colId xmlns:a16="http://schemas.microsoft.com/office/drawing/2014/main" val="1477708476"/>
                    </a:ext>
                  </a:extLst>
                </a:gridCol>
              </a:tblGrid>
              <a:tr h="67926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階級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下層中流階級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約</a:t>
                      </a:r>
                      <a:r>
                        <a:rPr kumimoji="1" lang="en-US" altLang="ja-JP" dirty="0"/>
                        <a:t>66%)</a:t>
                      </a:r>
                      <a:endParaRPr kumimoji="1" lang="ja-JP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中流階級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約</a:t>
                      </a:r>
                      <a:r>
                        <a:rPr kumimoji="1" lang="en-US" altLang="ja-JP" dirty="0"/>
                        <a:t>34%)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221136"/>
                  </a:ext>
                </a:extLst>
              </a:tr>
              <a:tr h="86768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人口比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使用人１人の職場：約７８万人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endParaRPr kumimoji="1" lang="en-US" altLang="ja-JP"/>
                    </a:p>
                    <a:p>
                      <a:pPr algn="ctr"/>
                      <a:r>
                        <a:rPr kumimoji="1" lang="ja-JP" altLang="en-US"/>
                        <a:t>使用人２人以上の職場約４２万人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131690"/>
                  </a:ext>
                </a:extLst>
              </a:tr>
              <a:tr h="36402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世帯年収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150</a:t>
                      </a:r>
                      <a:r>
                        <a:rPr kumimoji="1" lang="ja-JP" altLang="en-US" dirty="0"/>
                        <a:t>￡～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350</a:t>
                      </a:r>
                      <a:r>
                        <a:rPr kumimoji="1" lang="ja-JP" altLang="en-US" dirty="0"/>
                        <a:t>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500</a:t>
                      </a:r>
                      <a:r>
                        <a:rPr kumimoji="1" lang="ja-JP" altLang="en-US" dirty="0"/>
                        <a:t>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750</a:t>
                      </a:r>
                      <a:r>
                        <a:rPr kumimoji="1" lang="ja-JP" altLang="en-US" dirty="0"/>
                        <a:t>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1000</a:t>
                      </a:r>
                      <a:r>
                        <a:rPr kumimoji="1" lang="ja-JP" altLang="en-US" dirty="0"/>
                        <a:t>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1000</a:t>
                      </a:r>
                      <a:r>
                        <a:rPr kumimoji="1" lang="ja-JP" altLang="en-US" dirty="0"/>
                        <a:t>￡以上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972726"/>
                  </a:ext>
                </a:extLst>
              </a:tr>
              <a:tr h="377701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雇用可能人数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１人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２人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３人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４人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５人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６人以上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545128"/>
                  </a:ext>
                </a:extLst>
              </a:tr>
              <a:tr h="651921">
                <a:tc rowSpan="6">
                  <a:txBody>
                    <a:bodyPr/>
                    <a:lstStyle/>
                    <a:p>
                      <a:pPr lvl="0" algn="l"/>
                      <a:r>
                        <a:rPr kumimoji="1" lang="ja-JP" altLang="en-US" dirty="0"/>
                        <a:t>職種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Maid of all work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Maid of all work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House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House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House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House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292189"/>
                  </a:ext>
                </a:extLst>
              </a:tr>
              <a:tr h="41817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Kitchen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Cook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Cook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163917"/>
                  </a:ext>
                </a:extLst>
              </a:tr>
              <a:tr h="377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Nursery-maid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Nursery-maid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Nursery-maid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Nursery-maid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132886"/>
                  </a:ext>
                </a:extLst>
              </a:tr>
              <a:tr h="65192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Coachman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and</a:t>
                      </a:r>
                      <a:r>
                        <a:rPr kumimoji="1" lang="ja-JP" altLang="en-US" dirty="0"/>
                        <a:t> 雑用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コーチマン兼雑用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コーチマン兼雑用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488377"/>
                  </a:ext>
                </a:extLst>
              </a:tr>
              <a:tr h="377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Lady’s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Lady’s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maid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681878"/>
                  </a:ext>
                </a:extLst>
              </a:tr>
              <a:tr h="377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Butler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017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90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29714F-02F6-8D2E-20EC-E6111EBB8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7155"/>
            <a:ext cx="10515600" cy="669018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dirty="0"/>
              <a:t>ハウスメイドの仕事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9DA61F-3564-A1CB-D14B-95832F158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086" y="1034144"/>
            <a:ext cx="11571514" cy="56823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6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起床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客間、応接間、ダイニングルームの掃除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暖炉磨き、火を熾す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主人とゲストのお茶を入れ、寝室に運ぶ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8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朝食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9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主人とスタッフの寝室の掃除とベットメイク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ホール、玄関の掃除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11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お茶の時間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12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昼食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主人の昼食の給仕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ゲストの荷物整理の手伝い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裁縫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16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お茶の時間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20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主人のディナーの給仕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21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ゲストが多い場合、食器洗いの手伝い　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　　　　　　　　随時、曜日ごとの仕事や火を絶やさないように管理する</a:t>
            </a:r>
            <a:endParaRPr kumimoji="1" lang="en-US" altLang="ja-JP" sz="2400" dirty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2260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10BE83-1718-AD31-71A4-FB66897F2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344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dirty="0"/>
              <a:t>ハウスキーパー</a:t>
            </a:r>
            <a:r>
              <a:rPr kumimoji="1" lang="ja-JP" altLang="en-US" dirty="0"/>
              <a:t>の仕事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6ADAC5-2275-F4A7-3BFE-C01DCF390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5657"/>
            <a:ext cx="11049000" cy="59544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7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30</a:t>
            </a:r>
            <a:r>
              <a:rPr kumimoji="1" lang="ja-JP" altLang="en-US" sz="2400" dirty="0"/>
              <a:t>　ハウスキーパーズルームに入る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スティルルームの整理整頓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朝食で使う陶器とリネンの用意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お茶の準備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8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朝食　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            主人たちの朝食の後片付け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掃除のチェック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カーテンやシーツなど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            のリネン類のチェック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11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お茶の時間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13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昼食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　　　家計簿をつける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備品のチェック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お茶の時間の準備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16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お茶の時間　終了後、後片付け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18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主人たちのディナー用のデザート作り</a:t>
            </a:r>
            <a:r>
              <a:rPr kumimoji="1" lang="en-US" altLang="ja-JP" sz="2400" dirty="0"/>
              <a:t>/</a:t>
            </a:r>
            <a:r>
              <a:rPr kumimoji="1" lang="ja-JP" altLang="en-US" sz="2400" dirty="0"/>
              <a:t>お茶とコーヒーの準備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21</a:t>
            </a:r>
            <a:r>
              <a:rPr kumimoji="1" lang="ja-JP" altLang="en-US" sz="2400" dirty="0"/>
              <a:t>：</a:t>
            </a:r>
            <a:r>
              <a:rPr kumimoji="1" lang="en-US" altLang="ja-JP" sz="2400" dirty="0"/>
              <a:t>00</a:t>
            </a:r>
            <a:r>
              <a:rPr kumimoji="1" lang="ja-JP" altLang="en-US" sz="2400" dirty="0"/>
              <a:t>　夕食</a:t>
            </a:r>
            <a:endParaRPr lang="en-US" altLang="ja-JP" sz="2400" dirty="0"/>
          </a:p>
          <a:p>
            <a:pPr marL="0" indent="0" algn="r">
              <a:buNone/>
            </a:pPr>
            <a:r>
              <a:rPr kumimoji="1" lang="ja-JP" altLang="en-US" sz="2400" dirty="0"/>
              <a:t>随時、消耗品や食料品の調達と管理、ゲストの受け入れの準備など</a:t>
            </a:r>
          </a:p>
        </p:txBody>
      </p:sp>
    </p:spTree>
    <p:extLst>
      <p:ext uri="{BB962C8B-B14F-4D97-AF65-F5344CB8AC3E}">
        <p14:creationId xmlns:p14="http://schemas.microsoft.com/office/powerpoint/2010/main" val="2007472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4F5B8B-08FC-83B6-4CA5-E062B2C43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296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/>
              <a:t>使用人の年収モデルケース</a:t>
            </a:r>
            <a:r>
              <a:rPr kumimoji="1" lang="en-US" altLang="ja-JP" dirty="0"/>
              <a:t>(1906</a:t>
            </a:r>
            <a:r>
              <a:rPr kumimoji="1" lang="ja-JP" altLang="en-US" dirty="0"/>
              <a:t>年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86E45ABD-ABF9-D7A1-03F3-0410FF7A13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908601"/>
              </p:ext>
            </p:extLst>
          </p:nvPr>
        </p:nvGraphicFramePr>
        <p:xfrm>
          <a:off x="413656" y="1379311"/>
          <a:ext cx="4452256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6128">
                  <a:extLst>
                    <a:ext uri="{9D8B030D-6E8A-4147-A177-3AD203B41FA5}">
                      <a16:colId xmlns:a16="http://schemas.microsoft.com/office/drawing/2014/main" val="4014565293"/>
                    </a:ext>
                  </a:extLst>
                </a:gridCol>
                <a:gridCol w="2226128">
                  <a:extLst>
                    <a:ext uri="{9D8B030D-6E8A-4147-A177-3AD203B41FA5}">
                      <a16:colId xmlns:a16="http://schemas.microsoft.com/office/drawing/2014/main" val="684268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職種</a:t>
                      </a:r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屋内使用人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年収</a:t>
                      </a:r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￡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924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Butler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55-90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94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House</a:t>
                      </a:r>
                      <a:r>
                        <a:rPr kumimoji="1" lang="ja-JP" altLang="en-US" dirty="0"/>
                        <a:t> </a:t>
                      </a:r>
                      <a:r>
                        <a:rPr kumimoji="1" lang="en-US" altLang="ja-JP" dirty="0"/>
                        <a:t>keeper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30-60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060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Valet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35-50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Lady’s maid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25-40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863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Cook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20-60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128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Under-butler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35-45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74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Footman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18-40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891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House maid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20-35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066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Under-footman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18-34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56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Nurse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25-35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531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Kitchen maid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16-28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536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Maid of all work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12-28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6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boy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6-15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177214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B9D23B32-5907-3099-1CDB-F39615BEC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593700"/>
              </p:ext>
            </p:extLst>
          </p:nvPr>
        </p:nvGraphicFramePr>
        <p:xfrm>
          <a:off x="5323111" y="1379311"/>
          <a:ext cx="4452257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089">
                  <a:extLst>
                    <a:ext uri="{9D8B030D-6E8A-4147-A177-3AD203B41FA5}">
                      <a16:colId xmlns:a16="http://schemas.microsoft.com/office/drawing/2014/main" val="1280920312"/>
                    </a:ext>
                  </a:extLst>
                </a:gridCol>
                <a:gridCol w="2117168">
                  <a:extLst>
                    <a:ext uri="{9D8B030D-6E8A-4147-A177-3AD203B41FA5}">
                      <a16:colId xmlns:a16="http://schemas.microsoft.com/office/drawing/2014/main" val="3159417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職種</a:t>
                      </a:r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屋外使用人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年収</a:t>
                      </a:r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￡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300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Gamekeeper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100-150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93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Head gardener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70-90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69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Coachman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70-90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464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Under-gardener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40-45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81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/>
                        <a:t>Under-groom</a:t>
                      </a:r>
                      <a:endParaRPr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dirty="0"/>
                        <a:t>18-25</a:t>
                      </a:r>
                      <a:endParaRPr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369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他の職種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年収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bg1"/>
                          </a:solidFill>
                        </a:rPr>
                        <a:t>￡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908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Railway engine drivers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119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50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Carpenters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98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10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Shop assistants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83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715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C.S shorthand typist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79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976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Agricultural </a:t>
                      </a:r>
                      <a:r>
                        <a:rPr kumimoji="1" lang="en-US" altLang="ja-JP" dirty="0" err="1"/>
                        <a:t>Iabourers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48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458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In Business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40</a:t>
                      </a:r>
                      <a:endParaRPr kumimoji="1" lang="ja-JP" alt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00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071C30-47F2-1C8E-3B2D-37D816540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875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/>
              <a:t>就職するためには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BB1DF8-0551-9D91-74F5-A6F69B941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14" y="1154112"/>
            <a:ext cx="10755086" cy="5338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dirty="0"/>
              <a:t>1.</a:t>
            </a:r>
            <a:r>
              <a:rPr kumimoji="1" lang="ja-JP" altLang="en-US" sz="2400" dirty="0"/>
              <a:t>勤め先を見つける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知人の紹介：スタッフの採用にあたり、身元の保証が得られやすいコネを　　　　　　重視していました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求人広告：多くの税がかけられて高額だった新聞が、それらの税の廃止が進み、価格が引き下げられてことで、使用人日刊紙などの普及が進みました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</a:t>
            </a:r>
            <a:r>
              <a:rPr kumimoji="1" lang="en-US" altLang="ja-JP" sz="2400" dirty="0"/>
              <a:t>Mop Fair/Hiring Fair : </a:t>
            </a:r>
            <a:r>
              <a:rPr kumimoji="1" lang="ja-JP" altLang="en-US" sz="2400" dirty="0"/>
              <a:t>年に一度か二度、使用人として働きたい少年少女が農場労働者が村に集まり、雇用者と契約をする雇用市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　</a:t>
            </a:r>
            <a:r>
              <a:rPr lang="en-US" altLang="ja-JP" sz="2400" dirty="0"/>
              <a:t>Agency/Registry : </a:t>
            </a:r>
            <a:r>
              <a:rPr lang="ja-JP" altLang="en-US" sz="2400" dirty="0"/>
              <a:t>使用人の求職と雇用主の求人情報をマッチングします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2.</a:t>
            </a:r>
            <a:r>
              <a:rPr lang="ja-JP" altLang="en-US" sz="2400" dirty="0"/>
              <a:t>面接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求められること：清潔さ、素直で従順、体が丈夫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3.</a:t>
            </a:r>
            <a:r>
              <a:rPr kumimoji="1" lang="ja-JP" altLang="en-US" sz="2400" dirty="0"/>
              <a:t>紹介状</a:t>
            </a:r>
            <a:r>
              <a:rPr kumimoji="1" lang="en-US" altLang="ja-JP" sz="2400" dirty="0"/>
              <a:t>(Reference </a:t>
            </a:r>
            <a:r>
              <a:rPr kumimoji="1" lang="ja-JP" altLang="en-US" sz="2400" dirty="0"/>
              <a:t>または</a:t>
            </a:r>
            <a:r>
              <a:rPr kumimoji="1" lang="en-US" altLang="ja-JP" sz="2400" dirty="0"/>
              <a:t> Character)</a:t>
            </a:r>
          </a:p>
          <a:p>
            <a:pPr marL="0" indent="0">
              <a:buNone/>
            </a:pPr>
            <a:r>
              <a:rPr kumimoji="1" lang="ja-JP" altLang="en-US" sz="2400" dirty="0"/>
              <a:t>　使用人の性質や特徴、スキルなどが書かれてたもの</a:t>
            </a:r>
            <a:endParaRPr kumimoji="1" lang="en-US" altLang="ja-JP" sz="2400" dirty="0"/>
          </a:p>
          <a:p>
            <a:pPr marL="0" indent="0">
              <a:buNone/>
            </a:pP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1041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rgbClr val="FFC000"/>
          </a:solidFill>
        </a:ln>
      </a:spPr>
      <a:bodyPr wrap="square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9760</TotalTime>
  <Words>1054</Words>
  <Application>Microsoft Office PowerPoint</Application>
  <PresentationFormat>ワイド画面</PresentationFormat>
  <Paragraphs>230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游ゴシック</vt:lpstr>
      <vt:lpstr>游ゴシック Light</vt:lpstr>
      <vt:lpstr>Arial</vt:lpstr>
      <vt:lpstr>Office テーマ</vt:lpstr>
      <vt:lpstr>1_Office テーマ</vt:lpstr>
      <vt:lpstr>ヴィクトリア朝の貴族と使用人の関係について</vt:lpstr>
      <vt:lpstr>PowerPoint プレゼンテーション</vt:lpstr>
      <vt:lpstr>Maid of all work</vt:lpstr>
      <vt:lpstr>PowerPoint プレゼンテーション</vt:lpstr>
      <vt:lpstr>雇用主の年収と雇用人数の関係</vt:lpstr>
      <vt:lpstr>ハウスメイドの仕事</vt:lpstr>
      <vt:lpstr>ハウスキーパーの仕事</vt:lpstr>
      <vt:lpstr>使用人の年収モデルケース(1906年)</vt:lpstr>
      <vt:lpstr>就職するためには</vt:lpstr>
      <vt:lpstr>給料の使用用途</vt:lpstr>
      <vt:lpstr>離職理由</vt:lpstr>
      <vt:lpstr>女性の働き方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齋藤 千鶴</dc:creator>
  <cp:lastModifiedBy>齋藤 千鶴</cp:lastModifiedBy>
  <cp:revision>2</cp:revision>
  <dcterms:created xsi:type="dcterms:W3CDTF">2023-01-02T03:41:18Z</dcterms:created>
  <dcterms:modified xsi:type="dcterms:W3CDTF">2023-01-15T02:45:53Z</dcterms:modified>
</cp:coreProperties>
</file>