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1"/>
  </p:sldMasterIdLst>
  <p:notesMasterIdLst>
    <p:notesMasterId r:id="rId3"/>
  </p:notesMasterIdLst>
  <p:sldIdLst>
    <p:sldId id="260" r:id="rId2"/>
  </p:sldIdLst>
  <p:sldSz cx="7559675" cy="10691813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哲平 高士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A1304"/>
    <a:srgbClr val="E6E6E6"/>
    <a:srgbClr val="4D2307"/>
    <a:srgbClr val="2E471D"/>
    <a:srgbClr val="000E2A"/>
    <a:srgbClr val="000B22"/>
    <a:srgbClr val="FFC7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9" autoAdjust="0"/>
    <p:restoredTop sz="94688" autoAdjust="0"/>
  </p:normalViewPr>
  <p:slideViewPr>
    <p:cSldViewPr snapToGrid="0">
      <p:cViewPr>
        <p:scale>
          <a:sx n="33" d="100"/>
          <a:sy n="33" d="100"/>
        </p:scale>
        <p:origin x="2813" y="8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97BA3-DB9B-41D9-B355-671124634156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7900" y="1252538"/>
            <a:ext cx="23923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0213" cy="3944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2075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5F03A-1280-4220-AAE8-92B727F52F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493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86495" rtl="0" eaLnBrk="1" latinLnBrk="0" hangingPunct="1">
      <a:defRPr kumimoji="1" sz="770" kern="1200">
        <a:solidFill>
          <a:schemeClr val="tx1"/>
        </a:solidFill>
        <a:latin typeface="+mn-lt"/>
        <a:ea typeface="+mn-ea"/>
        <a:cs typeface="+mn-cs"/>
      </a:defRPr>
    </a:lvl1pPr>
    <a:lvl2pPr marL="293248" algn="l" defTabSz="586495" rtl="0" eaLnBrk="1" latinLnBrk="0" hangingPunct="1">
      <a:defRPr kumimoji="1" sz="770" kern="1200">
        <a:solidFill>
          <a:schemeClr val="tx1"/>
        </a:solidFill>
        <a:latin typeface="+mn-lt"/>
        <a:ea typeface="+mn-ea"/>
        <a:cs typeface="+mn-cs"/>
      </a:defRPr>
    </a:lvl2pPr>
    <a:lvl3pPr marL="586495" algn="l" defTabSz="586495" rtl="0" eaLnBrk="1" latinLnBrk="0" hangingPunct="1">
      <a:defRPr kumimoji="1" sz="770" kern="1200">
        <a:solidFill>
          <a:schemeClr val="tx1"/>
        </a:solidFill>
        <a:latin typeface="+mn-lt"/>
        <a:ea typeface="+mn-ea"/>
        <a:cs typeface="+mn-cs"/>
      </a:defRPr>
    </a:lvl3pPr>
    <a:lvl4pPr marL="879742" algn="l" defTabSz="586495" rtl="0" eaLnBrk="1" latinLnBrk="0" hangingPunct="1">
      <a:defRPr kumimoji="1" sz="770" kern="1200">
        <a:solidFill>
          <a:schemeClr val="tx1"/>
        </a:solidFill>
        <a:latin typeface="+mn-lt"/>
        <a:ea typeface="+mn-ea"/>
        <a:cs typeface="+mn-cs"/>
      </a:defRPr>
    </a:lvl4pPr>
    <a:lvl5pPr marL="1172990" algn="l" defTabSz="586495" rtl="0" eaLnBrk="1" latinLnBrk="0" hangingPunct="1">
      <a:defRPr kumimoji="1" sz="770" kern="1200">
        <a:solidFill>
          <a:schemeClr val="tx1"/>
        </a:solidFill>
        <a:latin typeface="+mn-lt"/>
        <a:ea typeface="+mn-ea"/>
        <a:cs typeface="+mn-cs"/>
      </a:defRPr>
    </a:lvl5pPr>
    <a:lvl6pPr marL="1466237" algn="l" defTabSz="586495" rtl="0" eaLnBrk="1" latinLnBrk="0" hangingPunct="1">
      <a:defRPr kumimoji="1" sz="770" kern="1200">
        <a:solidFill>
          <a:schemeClr val="tx1"/>
        </a:solidFill>
        <a:latin typeface="+mn-lt"/>
        <a:ea typeface="+mn-ea"/>
        <a:cs typeface="+mn-cs"/>
      </a:defRPr>
    </a:lvl6pPr>
    <a:lvl7pPr marL="1759485" algn="l" defTabSz="586495" rtl="0" eaLnBrk="1" latinLnBrk="0" hangingPunct="1">
      <a:defRPr kumimoji="1" sz="770" kern="1200">
        <a:solidFill>
          <a:schemeClr val="tx1"/>
        </a:solidFill>
        <a:latin typeface="+mn-lt"/>
        <a:ea typeface="+mn-ea"/>
        <a:cs typeface="+mn-cs"/>
      </a:defRPr>
    </a:lvl7pPr>
    <a:lvl8pPr marL="2052733" algn="l" defTabSz="586495" rtl="0" eaLnBrk="1" latinLnBrk="0" hangingPunct="1">
      <a:defRPr kumimoji="1" sz="770" kern="1200">
        <a:solidFill>
          <a:schemeClr val="tx1"/>
        </a:solidFill>
        <a:latin typeface="+mn-lt"/>
        <a:ea typeface="+mn-ea"/>
        <a:cs typeface="+mn-cs"/>
      </a:defRPr>
    </a:lvl8pPr>
    <a:lvl9pPr marL="2345979" algn="l" defTabSz="586495" rtl="0" eaLnBrk="1" latinLnBrk="0" hangingPunct="1">
      <a:defRPr kumimoji="1" sz="77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54A9-E015-400D-8CD5-30DD8E2B4CEA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4A41-5079-422B-8AAF-06405A2D8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0333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54A9-E015-400D-8CD5-30DD8E2B4CEA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4A41-5079-422B-8AAF-06405A2D8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242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54A9-E015-400D-8CD5-30DD8E2B4CEA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4A41-5079-422B-8AAF-06405A2D8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940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54A9-E015-400D-8CD5-30DD8E2B4CEA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4A41-5079-422B-8AAF-06405A2D8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9013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54A9-E015-400D-8CD5-30DD8E2B4CEA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4A41-5079-422B-8AAF-06405A2D8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5207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54A9-E015-400D-8CD5-30DD8E2B4CEA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4A41-5079-422B-8AAF-06405A2D8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8387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54A9-E015-400D-8CD5-30DD8E2B4CEA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4A41-5079-422B-8AAF-06405A2D8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3714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54A9-E015-400D-8CD5-30DD8E2B4CEA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4A41-5079-422B-8AAF-06405A2D8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2386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54A9-E015-400D-8CD5-30DD8E2B4CEA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4A41-5079-422B-8AAF-06405A2D8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519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54A9-E015-400D-8CD5-30DD8E2B4CEA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4A41-5079-422B-8AAF-06405A2D8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738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E54A9-E015-400D-8CD5-30DD8E2B4CEA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C4A41-5079-422B-8AAF-06405A2D8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862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E54A9-E015-400D-8CD5-30DD8E2B4CEA}" type="datetimeFigureOut">
              <a:rPr kumimoji="1" lang="ja-JP" altLang="en-US" smtClean="0"/>
              <a:t>2022/9/13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C4A41-5079-422B-8AAF-06405A2D8D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499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official-blog.line.me/tw-biz/" TargetMode="External"/><Relationship Id="rId13" Type="http://schemas.microsoft.com/office/2007/relationships/hdphoto" Target="../media/hdphoto2.wdp"/><Relationship Id="rId18" Type="http://schemas.openxmlformats.org/officeDocument/2006/relationships/image" Target="../media/image14.jpeg"/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17" Type="http://schemas.openxmlformats.org/officeDocument/2006/relationships/image" Target="../media/image13.jpeg"/><Relationship Id="rId2" Type="http://schemas.openxmlformats.org/officeDocument/2006/relationships/image" Target="../media/image1.jpg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8.jpeg"/><Relationship Id="rId5" Type="http://schemas.microsoft.com/office/2007/relationships/hdphoto" Target="../media/hdphoto1.wdp"/><Relationship Id="rId15" Type="http://schemas.openxmlformats.org/officeDocument/2006/relationships/image" Target="../media/image11.jpeg"/><Relationship Id="rId10" Type="http://schemas.openxmlformats.org/officeDocument/2006/relationships/image" Target="../media/image7.jpeg"/><Relationship Id="rId4" Type="http://schemas.openxmlformats.org/officeDocument/2006/relationships/image" Target="../media/image3.png"/><Relationship Id="rId9" Type="http://schemas.openxmlformats.org/officeDocument/2006/relationships/image" Target="../media/image6.jpeg"/><Relationship Id="rId1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E0E0A915-14DE-4834-B88D-54A874C8FE31}"/>
              </a:ext>
            </a:extLst>
          </p:cNvPr>
          <p:cNvGrpSpPr/>
          <p:nvPr/>
        </p:nvGrpSpPr>
        <p:grpSpPr>
          <a:xfrm>
            <a:off x="-1" y="0"/>
            <a:ext cx="7559675" cy="10385691"/>
            <a:chOff x="0" y="0"/>
            <a:chExt cx="12192000" cy="16256002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3E07D675-7E26-4CB8-A265-08AF9DEB82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46" t="52573" b="15577"/>
            <a:stretch/>
          </p:blipFill>
          <p:spPr>
            <a:xfrm rot="16200000">
              <a:off x="-5145128" y="5145128"/>
              <a:ext cx="16255999" cy="5965744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FD139418-5275-47EE-8F1E-D30D523818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573" r="25146" b="14186"/>
            <a:stretch/>
          </p:blipFill>
          <p:spPr>
            <a:xfrm rot="5400000">
              <a:off x="950871" y="5014873"/>
              <a:ext cx="16256001" cy="6226257"/>
            </a:xfrm>
            <a:prstGeom prst="rect">
              <a:avLst/>
            </a:prstGeom>
          </p:spPr>
        </p:pic>
      </p:grp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7383C04-21E4-4184-9FB4-D9B7565D1A80}"/>
              </a:ext>
            </a:extLst>
          </p:cNvPr>
          <p:cNvSpPr/>
          <p:nvPr/>
        </p:nvSpPr>
        <p:spPr>
          <a:xfrm>
            <a:off x="5085823" y="9216324"/>
            <a:ext cx="2473852" cy="147548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116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8AC02E1-F01D-4DF8-8AAB-57AD929239FA}"/>
              </a:ext>
            </a:extLst>
          </p:cNvPr>
          <p:cNvSpPr txBox="1"/>
          <p:nvPr/>
        </p:nvSpPr>
        <p:spPr>
          <a:xfrm>
            <a:off x="5906806" y="8731679"/>
            <a:ext cx="1612942" cy="4739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567019">
              <a:defRPr/>
            </a:pPr>
            <a:r>
              <a:rPr kumimoji="1" lang="ja-JP" altLang="en-US" sz="1240" b="1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ヤサカタクシーでの</a:t>
            </a:r>
            <a:endParaRPr kumimoji="1" lang="en-US" altLang="ja-JP" sz="1240" b="1" dirty="0"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defTabSz="567019">
              <a:defRPr/>
            </a:pPr>
            <a:r>
              <a:rPr kumimoji="1" lang="ja-JP" altLang="en-US" sz="1240" b="1" dirty="0">
                <a:latin typeface="游明朝 Demibold" panose="02020600000000000000" pitchFamily="18" charset="-128"/>
                <a:ea typeface="游明朝 Demibold" panose="02020600000000000000" pitchFamily="18" charset="-128"/>
              </a:rPr>
              <a:t>配達もできます。</a:t>
            </a:r>
            <a:endParaRPr kumimoji="1" lang="en-US" altLang="ja-JP" sz="1240" b="1" dirty="0"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8109448-2FCF-470B-9D53-1F9ADF2046B6}"/>
              </a:ext>
            </a:extLst>
          </p:cNvPr>
          <p:cNvSpPr txBox="1"/>
          <p:nvPr/>
        </p:nvSpPr>
        <p:spPr>
          <a:xfrm>
            <a:off x="5301222" y="9238305"/>
            <a:ext cx="2194945" cy="1323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67019">
              <a:defRPr/>
            </a:pPr>
            <a:r>
              <a:rPr kumimoji="1" lang="ja-JP" altLang="en-US" b="1" dirty="0">
                <a:solidFill>
                  <a:schemeClr val="bg1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キャンセル不可</a:t>
            </a:r>
            <a:endParaRPr kumimoji="1" lang="en-US" altLang="ja-JP" b="1" dirty="0">
              <a:solidFill>
                <a:schemeClr val="bg1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defTabSz="567019">
              <a:defRPr/>
            </a:pPr>
            <a:r>
              <a:rPr lang="ja-JP" altLang="en-US" sz="1488" b="1" dirty="0">
                <a:solidFill>
                  <a:schemeClr val="bg1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店頭での</a:t>
            </a:r>
            <a:endParaRPr lang="en-US" altLang="ja-JP" sz="1488" b="1" dirty="0">
              <a:solidFill>
                <a:schemeClr val="bg1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defTabSz="567019">
              <a:defRPr/>
            </a:pPr>
            <a:r>
              <a:rPr kumimoji="1" lang="ja-JP" altLang="en-US" sz="1488" b="1" dirty="0">
                <a:solidFill>
                  <a:schemeClr val="bg1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受け渡し可能時間</a:t>
            </a:r>
            <a:endParaRPr kumimoji="1" lang="en-US" altLang="ja-JP" sz="1488" b="1" dirty="0">
              <a:solidFill>
                <a:schemeClr val="bg1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algn="ctr" defTabSz="567019">
              <a:defRPr/>
            </a:pPr>
            <a:r>
              <a:rPr lang="en-US" altLang="ja-JP" sz="1488" b="1" dirty="0">
                <a:solidFill>
                  <a:schemeClr val="bg1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12/31</a:t>
            </a:r>
            <a:r>
              <a:rPr lang="ja-JP" altLang="en-US" sz="1488" b="1" dirty="0">
                <a:solidFill>
                  <a:schemeClr val="bg1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　大晦日</a:t>
            </a:r>
            <a:endParaRPr kumimoji="1" lang="en-US" altLang="ja-JP" sz="1488" b="1" dirty="0">
              <a:solidFill>
                <a:schemeClr val="bg1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algn="ctr" defTabSz="567019">
              <a:defRPr/>
            </a:pPr>
            <a:r>
              <a:rPr lang="en-US" altLang="ja-JP" sz="1736" b="1" dirty="0">
                <a:solidFill>
                  <a:schemeClr val="bg1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14</a:t>
            </a:r>
            <a:r>
              <a:rPr lang="ja-JP" altLang="en-US" sz="1736" b="1" dirty="0">
                <a:solidFill>
                  <a:schemeClr val="bg1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：</a:t>
            </a:r>
            <a:r>
              <a:rPr kumimoji="1" lang="en-US" altLang="ja-JP" sz="1736" b="1" dirty="0">
                <a:solidFill>
                  <a:schemeClr val="bg1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00</a:t>
            </a:r>
            <a:r>
              <a:rPr kumimoji="1" lang="ja-JP" altLang="en-US" sz="1736" b="1" dirty="0">
                <a:solidFill>
                  <a:schemeClr val="bg1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～</a:t>
            </a:r>
            <a:r>
              <a:rPr lang="en-US" altLang="ja-JP" sz="1736" b="1" dirty="0">
                <a:solidFill>
                  <a:schemeClr val="bg1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17</a:t>
            </a:r>
            <a:r>
              <a:rPr kumimoji="1" lang="ja-JP" altLang="en-US" sz="1736" b="1" dirty="0">
                <a:solidFill>
                  <a:schemeClr val="bg1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：</a:t>
            </a:r>
            <a:r>
              <a:rPr kumimoji="1" lang="en-US" altLang="ja-JP" sz="1736" b="1" dirty="0">
                <a:solidFill>
                  <a:schemeClr val="bg1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00</a:t>
            </a:r>
            <a:endParaRPr kumimoji="1" lang="ja-JP" altLang="en-US" sz="1116" b="1" dirty="0">
              <a:solidFill>
                <a:schemeClr val="bg1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5613C32A-2535-42C0-8C07-3C634514E8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0" r="863" b="29997"/>
          <a:stretch/>
        </p:blipFill>
        <p:spPr>
          <a:xfrm>
            <a:off x="-14505" y="9212378"/>
            <a:ext cx="5100329" cy="147943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5266CC8-5528-458E-8536-C9B748AD26F4}"/>
              </a:ext>
            </a:extLst>
          </p:cNvPr>
          <p:cNvSpPr txBox="1"/>
          <p:nvPr/>
        </p:nvSpPr>
        <p:spPr>
          <a:xfrm>
            <a:off x="216181" y="8907886"/>
            <a:ext cx="5479647" cy="321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67019">
              <a:defRPr/>
            </a:pPr>
            <a:r>
              <a:rPr kumimoji="1" lang="ja-JP" altLang="en-US" sz="1488" b="1" dirty="0">
                <a:solidFill>
                  <a:srgbClr val="604C3F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数に限りがございますのでお早目のご予約をお勧めいたします。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C326F8C-BC9A-4A81-9394-B8AC65615946}"/>
              </a:ext>
            </a:extLst>
          </p:cNvPr>
          <p:cNvSpPr/>
          <p:nvPr/>
        </p:nvSpPr>
        <p:spPr>
          <a:xfrm flipH="1">
            <a:off x="206990" y="169347"/>
            <a:ext cx="1768173" cy="400744"/>
          </a:xfrm>
          <a:prstGeom prst="rect">
            <a:avLst/>
          </a:prstGeom>
          <a:noFill/>
        </p:spPr>
        <p:txBody>
          <a:bodyPr vert="horz" wrap="square" lIns="56698" tIns="28349" rIns="56698" bIns="28349">
            <a:spAutoFit/>
          </a:bodyPr>
          <a:lstStyle/>
          <a:p>
            <a:r>
              <a:rPr lang="ja-JP" altLang="en-US" sz="2232" dirty="0">
                <a:ln w="13462">
                  <a:noFill/>
                  <a:prstDash val="solid"/>
                </a:ln>
                <a:solidFill>
                  <a:srgbClr val="FF0000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新春を祝う</a:t>
            </a:r>
            <a:r>
              <a:rPr lang="en-US" altLang="ja-JP" sz="2232" dirty="0">
                <a:ln w="13462">
                  <a:noFill/>
                  <a:prstDash val="solid"/>
                </a:ln>
                <a:solidFill>
                  <a:srgbClr val="FF0000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...</a:t>
            </a:r>
            <a:endParaRPr lang="ja-JP" altLang="en-US" sz="2232" dirty="0">
              <a:ln w="13462">
                <a:noFill/>
                <a:prstDash val="solid"/>
              </a:ln>
              <a:solidFill>
                <a:srgbClr val="FF0000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86C9F6D-6E06-487A-88E3-7340EF45B33A}"/>
              </a:ext>
            </a:extLst>
          </p:cNvPr>
          <p:cNvSpPr txBox="1"/>
          <p:nvPr/>
        </p:nvSpPr>
        <p:spPr>
          <a:xfrm>
            <a:off x="3064204" y="877764"/>
            <a:ext cx="4701142" cy="85574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defTabSz="197765">
              <a:defRPr/>
            </a:pPr>
            <a:r>
              <a:rPr lang="ja-JP" altLang="en-US" sz="4961" dirty="0">
                <a:effectLst>
                  <a:outerShdw blurRad="38100" dist="12700" dir="2700000" algn="tl">
                    <a:srgbClr val="000000">
                      <a:alpha val="43137"/>
                    </a:srgbClr>
                  </a:outerShdw>
                </a:effectLst>
                <a:latin typeface="游明朝 Demibold" panose="02020600000000000000" pitchFamily="18" charset="-128"/>
                <a:ea typeface="游明朝 Demibold" panose="02020600000000000000" pitchFamily="18" charset="-128"/>
              </a:rPr>
              <a:t>特製中華おせち</a:t>
            </a:r>
            <a:endParaRPr lang="ja-JP" altLang="en-US" sz="4093" dirty="0">
              <a:effectLst>
                <a:outerShdw blurRad="38100" dist="12700" dir="2700000" algn="tl">
                  <a:srgbClr val="000000">
                    <a:alpha val="43137"/>
                  </a:srgbClr>
                </a:outerShdw>
              </a:effectLst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33BB6F54-535E-4FAB-AD0F-9842BF716B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749">
                        <a14:foregroundMark x1="3010" y1="10841" x2="3010" y2="10841"/>
                        <a14:foregroundMark x1="49666" y1="12523" x2="49666" y2="12523"/>
                        <a14:foregroundMark x1="32274" y1="93084" x2="32274" y2="93084"/>
                        <a14:foregroundMark x1="40468" y1="93832" x2="40468" y2="93832"/>
                        <a14:foregroundMark x1="47910" y1="95514" x2="47910" y2="95514"/>
                        <a14:foregroundMark x1="49080" y1="83178" x2="49080" y2="83178"/>
                        <a14:foregroundMark x1="57609" y1="91028" x2="57609" y2="91028"/>
                        <a14:foregroundMark x1="67224" y1="92523" x2="67224" y2="92523"/>
                        <a14:foregroundMark x1="98579" y1="46355" x2="98579" y2="46355"/>
                        <a14:foregroundMark x1="85452" y1="54393" x2="85452" y2="54393"/>
                        <a14:foregroundMark x1="85284" y1="16262" x2="85284" y2="16262"/>
                        <a14:foregroundMark x1="83278" y1="17383" x2="83278" y2="17383"/>
                        <a14:foregroundMark x1="17893" y1="18318" x2="17893" y2="18318"/>
                        <a14:foregroundMark x1="15134" y1="17383" x2="15134" y2="17383"/>
                        <a14:foregroundMark x1="16472" y1="19065" x2="16472" y2="19065"/>
                        <a14:foregroundMark x1="16221" y1="51776" x2="16221" y2="51776"/>
                        <a14:foregroundMark x1="15468" y1="59626" x2="15468" y2="59626"/>
                        <a14:foregroundMark x1="18227" y1="53832" x2="18227" y2="53832"/>
                        <a14:foregroundMark x1="18227" y1="49720" x2="18227" y2="49720"/>
                        <a14:foregroundMark x1="81355" y1="53645" x2="81355" y2="53645"/>
                        <a14:foregroundMark x1="83612" y1="54019" x2="83612" y2="54019"/>
                        <a14:foregroundMark x1="84615" y1="51028" x2="84532" y2="51215"/>
                        <a14:foregroundMark x1="83278" y1="57196" x2="83278" y2="57196"/>
                        <a14:foregroundMark x1="81689" y1="59626" x2="81438" y2="59439"/>
                        <a14:foregroundMark x1="81940" y1="51776" x2="82943" y2="51589"/>
                        <a14:foregroundMark x1="82358" y1="49907" x2="82358" y2="49907"/>
                        <a14:foregroundMark x1="82441" y1="17757" x2="82441" y2="17757"/>
                        <a14:backgroundMark x1="15385" y1="51402" x2="15385" y2="51402"/>
                        <a14:backgroundMark x1="16472" y1="56075" x2="16472" y2="56075"/>
                        <a14:backgroundMark x1="15385" y1="55140" x2="15385" y2="55140"/>
                        <a14:backgroundMark x1="16722" y1="50654" x2="16722" y2="50654"/>
                        <a14:backgroundMark x1="17893" y1="50841" x2="17893" y2="50841"/>
                        <a14:backgroundMark x1="16722" y1="53832" x2="16722" y2="53832"/>
                        <a14:backgroundMark x1="82441" y1="56075" x2="82441" y2="56075"/>
                        <a14:backgroundMark x1="84532" y1="53084" x2="84532" y2="53084"/>
                        <a14:backgroundMark x1="83445" y1="50841" x2="83445" y2="50841"/>
                        <a14:backgroundMark x1="84783" y1="55514" x2="84783" y2="55514"/>
                        <a14:backgroundMark x1="84950" y1="50280" x2="84950" y2="50280"/>
                        <a14:backgroundMark x1="83779" y1="56636" x2="83779" y2="56636"/>
                        <a14:backgroundMark x1="82525" y1="15888" x2="82525" y2="15888"/>
                        <a14:backgroundMark x1="83278" y1="58318" x2="83278" y2="58318"/>
                        <a14:backgroundMark x1="82191" y1="50467" x2="82191" y2="50467"/>
                        <a14:backgroundMark x1="48579" y1="94019" x2="48579" y2="94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82" y="585148"/>
            <a:ext cx="2656764" cy="1188436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9C66C57-0CFD-4D4E-A225-9A1756AB9BEA}"/>
              </a:ext>
            </a:extLst>
          </p:cNvPr>
          <p:cNvSpPr txBox="1"/>
          <p:nvPr/>
        </p:nvSpPr>
        <p:spPr>
          <a:xfrm>
            <a:off x="156288" y="2017209"/>
            <a:ext cx="2406428" cy="1428083"/>
          </a:xfrm>
          <a:prstGeom prst="rect">
            <a:avLst/>
          </a:prstGeom>
          <a:solidFill>
            <a:srgbClr val="FFC000">
              <a:alpha val="34118"/>
            </a:srgbClr>
          </a:solidFill>
        </p:spPr>
        <p:txBody>
          <a:bodyPr wrap="none" rtlCol="0">
            <a:spAutoFit/>
          </a:bodyPr>
          <a:lstStyle/>
          <a:p>
            <a:pPr>
              <a:defRPr/>
            </a:pP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defTabSz="318925"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広東叉焼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defTabSz="318925"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スモークダック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defTabSz="318925"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低温調理鶏胸肉の葱生姜ソース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defTabSz="318925"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ホタテのスイートチリソース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defTabSz="318925"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脱皮海老の香味揚げ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6393263-8517-421C-8687-02E9AACD9B1F}"/>
              </a:ext>
            </a:extLst>
          </p:cNvPr>
          <p:cNvSpPr txBox="1"/>
          <p:nvPr/>
        </p:nvSpPr>
        <p:spPr>
          <a:xfrm>
            <a:off x="83328" y="1910480"/>
            <a:ext cx="755470" cy="28315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40" dirty="0">
                <a:solidFill>
                  <a:schemeClr val="bg1"/>
                </a:solidFill>
              </a:rPr>
              <a:t>弐</a:t>
            </a:r>
            <a:r>
              <a:rPr kumimoji="1" lang="ja-JP" altLang="en-US" sz="1240" dirty="0">
                <a:solidFill>
                  <a:schemeClr val="bg1"/>
                </a:solidFill>
              </a:rPr>
              <a:t>の重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CB05B42D-47B2-46B2-8300-F16362A9897A}"/>
              </a:ext>
            </a:extLst>
          </p:cNvPr>
          <p:cNvSpPr txBox="1"/>
          <p:nvPr/>
        </p:nvSpPr>
        <p:spPr>
          <a:xfrm>
            <a:off x="7766859" y="1441469"/>
            <a:ext cx="755471" cy="28315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40" dirty="0">
                <a:solidFill>
                  <a:schemeClr val="bg1"/>
                </a:solidFill>
              </a:rPr>
              <a:t>参</a:t>
            </a:r>
            <a:r>
              <a:rPr kumimoji="1" lang="ja-JP" altLang="en-US" sz="1240" dirty="0">
                <a:solidFill>
                  <a:schemeClr val="bg1"/>
                </a:solidFill>
              </a:rPr>
              <a:t>の重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8E92506C-239C-4B31-8624-E834081D7019}"/>
              </a:ext>
            </a:extLst>
          </p:cNvPr>
          <p:cNvGrpSpPr/>
          <p:nvPr/>
        </p:nvGrpSpPr>
        <p:grpSpPr>
          <a:xfrm>
            <a:off x="42365" y="4592015"/>
            <a:ext cx="3373065" cy="916789"/>
            <a:chOff x="7134062" y="11319121"/>
            <a:chExt cx="5439971" cy="1478567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23C67B57-F219-4A8B-B0DF-843D2E20AFC0}"/>
                </a:ext>
              </a:extLst>
            </p:cNvPr>
            <p:cNvSpPr txBox="1"/>
            <p:nvPr/>
          </p:nvSpPr>
          <p:spPr>
            <a:xfrm>
              <a:off x="7134062" y="12053130"/>
              <a:ext cx="5439971" cy="744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567019">
                <a:defRPr/>
              </a:pPr>
              <a:r>
                <a:rPr lang="en-US" altLang="ja-JP" sz="2400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27,000</a:t>
              </a:r>
              <a:r>
                <a:rPr kumimoji="1" lang="ja-JP" altLang="en-US" sz="2000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円 </a:t>
              </a:r>
              <a:r>
                <a:rPr kumimoji="1" lang="en-US" altLang="ja-JP" sz="1488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(</a:t>
              </a:r>
              <a:r>
                <a:rPr kumimoji="1" lang="ja-JP" altLang="en-US" sz="1488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税込</a:t>
              </a:r>
              <a:r>
                <a:rPr kumimoji="1" lang="en-US" altLang="ja-JP" sz="1488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29,700</a:t>
              </a:r>
              <a:r>
                <a:rPr kumimoji="1" lang="ja-JP" altLang="en-US" sz="1488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円</a:t>
              </a:r>
              <a:r>
                <a:rPr kumimoji="1" lang="en-US" altLang="ja-JP" sz="1488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)</a:t>
              </a:r>
              <a:endParaRPr kumimoji="1" lang="ja-JP" altLang="en-US" sz="1488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4FFB0568-7DBC-442D-8F71-02FB555A0739}"/>
                </a:ext>
              </a:extLst>
            </p:cNvPr>
            <p:cNvSpPr txBox="1"/>
            <p:nvPr/>
          </p:nvSpPr>
          <p:spPr>
            <a:xfrm>
              <a:off x="7285795" y="11319121"/>
              <a:ext cx="3611318" cy="887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567019">
                <a:defRPr/>
              </a:pPr>
              <a:r>
                <a:rPr kumimoji="1"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二段重</a:t>
              </a:r>
              <a:endParaRPr kumimoji="1" lang="en-US" altLang="ja-JP" sz="1488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endParaRPr>
            </a:p>
            <a:p>
              <a:pPr defTabSz="567019">
                <a:defRPr/>
              </a:pPr>
              <a:r>
                <a:rPr kumimoji="1"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全</a:t>
              </a:r>
              <a:r>
                <a:rPr lang="en-US" altLang="ja-JP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20</a:t>
              </a:r>
              <a:r>
                <a:rPr kumimoji="1"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　</a:t>
              </a:r>
              <a:r>
                <a:rPr lang="en-US" altLang="ja-JP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3</a:t>
              </a:r>
              <a:r>
                <a:rPr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～</a:t>
              </a:r>
              <a:r>
                <a:rPr lang="en-US" altLang="ja-JP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4</a:t>
              </a:r>
              <a:r>
                <a:rPr kumimoji="1"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人前</a:t>
              </a: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A7A7B75F-EE30-4849-8432-BBF8679678EB}"/>
              </a:ext>
            </a:extLst>
          </p:cNvPr>
          <p:cNvGrpSpPr/>
          <p:nvPr/>
        </p:nvGrpSpPr>
        <p:grpSpPr>
          <a:xfrm>
            <a:off x="108700" y="6355640"/>
            <a:ext cx="2621681" cy="1096320"/>
            <a:chOff x="7285794" y="11319121"/>
            <a:chExt cx="4228162" cy="1768110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C040DCF-CBFD-42FB-9F22-F81A715BDF76}"/>
                </a:ext>
              </a:extLst>
            </p:cNvPr>
            <p:cNvSpPr txBox="1"/>
            <p:nvPr/>
          </p:nvSpPr>
          <p:spPr>
            <a:xfrm>
              <a:off x="7334338" y="12034922"/>
              <a:ext cx="4179618" cy="1052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567019">
                <a:defRPr/>
              </a:pPr>
              <a:r>
                <a:rPr lang="en-US" altLang="ja-JP" sz="2400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42,000</a:t>
              </a:r>
              <a:r>
                <a:rPr kumimoji="1" lang="ja-JP" altLang="en-US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円 </a:t>
              </a:r>
              <a:endParaRPr kumimoji="1" lang="en-US" altLang="ja-JP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endParaRPr>
            </a:p>
            <a:p>
              <a:pPr defTabSz="567019">
                <a:defRPr/>
              </a:pPr>
              <a:r>
                <a:rPr kumimoji="1" lang="en-US" altLang="ja-JP" sz="1240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      (</a:t>
              </a:r>
              <a:r>
                <a:rPr kumimoji="1" lang="ja-JP" altLang="en-US" sz="1240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税込</a:t>
              </a:r>
              <a:r>
                <a:rPr kumimoji="1" lang="en-US" altLang="ja-JP" sz="1240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44,200</a:t>
              </a:r>
              <a:r>
                <a:rPr kumimoji="1" lang="ja-JP" altLang="en-US" sz="1240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円</a:t>
              </a:r>
              <a:r>
                <a:rPr kumimoji="1" lang="en-US" altLang="ja-JP" sz="1240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)</a:t>
              </a:r>
              <a:endParaRPr kumimoji="1" lang="ja-JP" altLang="en-US" sz="1240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DFF61714-B424-4C96-94B5-ECA38EA2EA84}"/>
                </a:ext>
              </a:extLst>
            </p:cNvPr>
            <p:cNvSpPr txBox="1"/>
            <p:nvPr/>
          </p:nvSpPr>
          <p:spPr>
            <a:xfrm>
              <a:off x="7285794" y="11319121"/>
              <a:ext cx="3989018" cy="887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567019">
                <a:defRPr/>
              </a:pPr>
              <a:r>
                <a:rPr kumimoji="1"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三段重</a:t>
              </a:r>
              <a:endParaRPr kumimoji="1" lang="en-US" altLang="ja-JP" sz="1488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endParaRPr>
            </a:p>
            <a:p>
              <a:pPr defTabSz="567019">
                <a:defRPr/>
              </a:pPr>
              <a:r>
                <a:rPr kumimoji="1"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全</a:t>
              </a:r>
              <a:r>
                <a:rPr lang="en-US" altLang="ja-JP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26</a:t>
              </a:r>
              <a:r>
                <a:rPr kumimoji="1"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品　</a:t>
              </a:r>
              <a:r>
                <a:rPr lang="en-US" altLang="ja-JP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3</a:t>
              </a:r>
              <a:r>
                <a:rPr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～</a:t>
              </a:r>
              <a:r>
                <a:rPr lang="en-US" altLang="ja-JP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4</a:t>
              </a:r>
              <a:r>
                <a:rPr kumimoji="1"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人前</a:t>
              </a:r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ABFA790-5DF0-4F91-9DFA-C9A5CB18BF25}"/>
              </a:ext>
            </a:extLst>
          </p:cNvPr>
          <p:cNvSpPr txBox="1"/>
          <p:nvPr/>
        </p:nvSpPr>
        <p:spPr>
          <a:xfrm>
            <a:off x="167036" y="3215912"/>
            <a:ext cx="1930337" cy="1237262"/>
          </a:xfrm>
          <a:prstGeom prst="rect">
            <a:avLst/>
          </a:prstGeom>
          <a:solidFill>
            <a:srgbClr val="FFC000">
              <a:alpha val="34118"/>
            </a:srgbClr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クラゲのマスタード和え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lvl="0"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鰆の中華風南蛮漬け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数の子の紹興酒風味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烏賊の柔らか煮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defTabSz="318925"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イクラのスダチ仕立て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defTabSz="318925"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フカヒレの姿煮凝り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33" name="Rectangle 8">
            <a:extLst>
              <a:ext uri="{FF2B5EF4-FFF2-40B4-BE49-F238E27FC236}">
                <a16:creationId xmlns:a16="http://schemas.microsoft.com/office/drawing/2014/main" id="{9139475A-F81E-4D7A-BE09-EB3851FCD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55" y="9492307"/>
            <a:ext cx="2185965" cy="27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1892" tIns="15946" rIns="31892" bIns="15946" numCol="1" anchor="ctr" anchorCtr="0" compatLnSpc="1">
            <a:prstTxWarp prst="textNoShape">
              <a:avLst/>
            </a:prstTxWarp>
            <a:spAutoFit/>
          </a:bodyPr>
          <a:lstStyle/>
          <a:p>
            <a:pPr indent="26577" defTabSz="31892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1600" dirty="0">
                <a:ln w="3175">
                  <a:solidFill>
                    <a:schemeClr val="tx1"/>
                  </a:solidFill>
                </a:ln>
                <a:latin typeface="游明朝 Demibold" panose="02020600000000000000" pitchFamily="18" charset="-128"/>
                <a:ea typeface="游明朝 Demibold" panose="02020600000000000000" pitchFamily="18" charset="-128"/>
                <a:cs typeface="Times New Roman" panose="02020603050405020304" pitchFamily="18" charset="0"/>
              </a:rPr>
              <a:t>ご注文、お問い合わせ</a:t>
            </a:r>
            <a:endParaRPr lang="en-US" altLang="ja-JP" sz="1600" dirty="0">
              <a:ln w="3175">
                <a:solidFill>
                  <a:schemeClr val="tx1"/>
                </a:solidFill>
              </a:ln>
              <a:latin typeface="游明朝 Demibold" panose="02020600000000000000" pitchFamily="18" charset="-128"/>
              <a:ea typeface="游明朝 Demibold" panose="020206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B405E8F4-126F-45E9-9AF6-7172E43B2EB7}"/>
              </a:ext>
            </a:extLst>
          </p:cNvPr>
          <p:cNvSpPr/>
          <p:nvPr/>
        </p:nvSpPr>
        <p:spPr>
          <a:xfrm>
            <a:off x="252945" y="9952565"/>
            <a:ext cx="26340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18925">
              <a:defRPr/>
            </a:pPr>
            <a:r>
              <a:rPr lang="en-US" altLang="ja-JP" sz="32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0774-64-7188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481C6A78-5AF9-4D88-A81F-F4742B09226A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3407350" y="9557656"/>
            <a:ext cx="1194437" cy="1116125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E0D996C-73F9-469E-BA26-FE1B1C6145E3}"/>
              </a:ext>
            </a:extLst>
          </p:cNvPr>
          <p:cNvPicPr/>
          <p:nvPr/>
        </p:nvPicPr>
        <p:blipFill rotWithShape="1"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t="22787" b="21905"/>
          <a:stretch/>
        </p:blipFill>
        <p:spPr bwMode="auto">
          <a:xfrm>
            <a:off x="3530230" y="9217616"/>
            <a:ext cx="916054" cy="3624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38B5B9A-1FA8-4752-861E-46A15A95B847}"/>
              </a:ext>
            </a:extLst>
          </p:cNvPr>
          <p:cNvSpPr txBox="1"/>
          <p:nvPr/>
        </p:nvSpPr>
        <p:spPr>
          <a:xfrm>
            <a:off x="273797" y="9733727"/>
            <a:ext cx="30072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n w="3175">
                  <a:solidFill>
                    <a:schemeClr val="tx1"/>
                  </a:solidFill>
                </a:ln>
                <a:latin typeface="游明朝 Demibold" panose="02020600000000000000" pitchFamily="18" charset="-128"/>
                <a:ea typeface="游明朝 Demibold" panose="02020600000000000000" pitchFamily="18" charset="-128"/>
              </a:rPr>
              <a:t>電話と</a:t>
            </a:r>
            <a:r>
              <a:rPr kumimoji="1" lang="en-US" altLang="ja-JP" sz="1200" dirty="0">
                <a:ln w="3175">
                  <a:solidFill>
                    <a:schemeClr val="tx1"/>
                  </a:solidFill>
                </a:ln>
                <a:latin typeface="游明朝 Demibold" panose="02020600000000000000" pitchFamily="18" charset="-128"/>
                <a:ea typeface="游明朝 Demibold" panose="02020600000000000000" pitchFamily="18" charset="-128"/>
              </a:rPr>
              <a:t>LINE</a:t>
            </a:r>
            <a:r>
              <a:rPr kumimoji="1" lang="ja-JP" altLang="en-US" sz="1200" dirty="0">
                <a:ln w="3175">
                  <a:solidFill>
                    <a:schemeClr val="tx1"/>
                  </a:solidFill>
                </a:ln>
                <a:latin typeface="游明朝 Demibold" panose="02020600000000000000" pitchFamily="18" charset="-128"/>
                <a:ea typeface="游明朝 Demibold" panose="02020600000000000000" pitchFamily="18" charset="-128"/>
              </a:rPr>
              <a:t>＠にて受け付けております。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0876DAB-BC43-4CFA-BEAF-01A748354D01}"/>
              </a:ext>
            </a:extLst>
          </p:cNvPr>
          <p:cNvSpPr txBox="1"/>
          <p:nvPr/>
        </p:nvSpPr>
        <p:spPr>
          <a:xfrm>
            <a:off x="5103914" y="2096973"/>
            <a:ext cx="2406428" cy="2191369"/>
          </a:xfrm>
          <a:prstGeom prst="rect">
            <a:avLst/>
          </a:prstGeom>
          <a:solidFill>
            <a:srgbClr val="FFC000">
              <a:alpha val="34118"/>
            </a:srgbClr>
          </a:solidFill>
        </p:spPr>
        <p:txBody>
          <a:bodyPr wrap="none" rtlCol="0">
            <a:spAutoFit/>
          </a:bodyPr>
          <a:lstStyle/>
          <a:p>
            <a:pPr>
              <a:defRPr/>
            </a:pP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花椎茸の甘煮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インゲン豆とヤーツァイの炒め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こんにゃくの八角煮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栗の甘露煮　杏露酒の香り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defTabSz="318925"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プチトマトの桂花陳酒漬け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黒豆の陳皮風味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白菜と胡瓜の甘酢漬け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ザーサイ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defTabSz="318925"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黒酢蓮根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 defTabSz="567019">
              <a:defRPr/>
            </a:pPr>
            <a:endParaRPr kumimoji="1"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39CDEB8-291C-4301-9B6E-D2162FAF8C37}"/>
              </a:ext>
            </a:extLst>
          </p:cNvPr>
          <p:cNvSpPr txBox="1"/>
          <p:nvPr/>
        </p:nvSpPr>
        <p:spPr>
          <a:xfrm>
            <a:off x="5026144" y="1987204"/>
            <a:ext cx="725620" cy="28315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40" dirty="0">
                <a:solidFill>
                  <a:schemeClr val="bg1"/>
                </a:solidFill>
              </a:rPr>
              <a:t>壱の重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27D4C7B-23CE-DAB5-6035-8B9BEA3C67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8309" y="4204311"/>
            <a:ext cx="957866" cy="127715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7DF74F9-4A0A-CA9C-512B-A06C16B921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48716" y="4073769"/>
            <a:ext cx="1168273" cy="1557697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1F8EC3F-E2E8-87D4-7B4D-F6215106E3E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9648" y="2841886"/>
            <a:ext cx="905109" cy="1206812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392C146D-6A4C-CAA5-BDBB-A293FE9F037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3750" b="90313" l="2500" r="93125">
                        <a14:foregroundMark x1="6042" y1="66406" x2="13125" y2="55156"/>
                        <a14:foregroundMark x1="25625" y1="29531" x2="23750" y2="34531"/>
                        <a14:foregroundMark x1="93333" y1="24688" x2="91458" y2="62656"/>
                        <a14:foregroundMark x1="7917" y1="72969" x2="2500" y2="657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0" t="4431" r="-2240" b="-4431"/>
          <a:stretch/>
        </p:blipFill>
        <p:spPr>
          <a:xfrm>
            <a:off x="5108792" y="6492099"/>
            <a:ext cx="2406427" cy="3208569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2CAC445E-A374-9DFB-C209-A60E9D3E83F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2669" y="0"/>
            <a:ext cx="664170" cy="885560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73B6611B-041D-803B-E2B8-F80D6CB989E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0308" y="-41842"/>
            <a:ext cx="1242609" cy="1656812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26A989CF-4CB9-9013-EFA4-9D6992603AF0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3" t="23973" r="10262" b="22231"/>
          <a:stretch/>
        </p:blipFill>
        <p:spPr>
          <a:xfrm>
            <a:off x="2584742" y="1675631"/>
            <a:ext cx="2227928" cy="2139130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F234290A-9D96-7A8E-914D-CF72F70D8F51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0" t="25350" r="14586" b="27115"/>
          <a:stretch/>
        </p:blipFill>
        <p:spPr>
          <a:xfrm>
            <a:off x="2598842" y="5733243"/>
            <a:ext cx="2204560" cy="2341114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6661866-B83B-452F-BDA0-098820D23733}"/>
              </a:ext>
            </a:extLst>
          </p:cNvPr>
          <p:cNvSpPr txBox="1"/>
          <p:nvPr/>
        </p:nvSpPr>
        <p:spPr>
          <a:xfrm>
            <a:off x="4820145" y="5141425"/>
            <a:ext cx="1930337" cy="1398844"/>
          </a:xfrm>
          <a:prstGeom prst="rect">
            <a:avLst/>
          </a:prstGeom>
          <a:solidFill>
            <a:srgbClr val="FFC000">
              <a:alpha val="34118"/>
            </a:srgbClr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kumimoji="1"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伊勢海老</a:t>
            </a:r>
            <a:endParaRPr kumimoji="1"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r>
              <a:rPr kumimoji="1" lang="ja-JP" altLang="en-US" sz="105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（マヨネーズソース添え）</a:t>
            </a:r>
            <a:endParaRPr kumimoji="1" lang="en-US" altLang="ja-JP" sz="105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r>
              <a:rPr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ピータン豆腐</a:t>
            </a:r>
            <a:endParaRPr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r>
              <a:rPr kumimoji="1"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フカヒレのせ広東焼売</a:t>
            </a:r>
            <a:endParaRPr kumimoji="1"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r>
              <a:rPr kumimoji="1"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鮑の冷製</a:t>
            </a:r>
            <a:endParaRPr kumimoji="1"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r>
              <a:rPr kumimoji="1"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金粉乗せずわい蟹棒</a:t>
            </a:r>
            <a:endParaRPr kumimoji="1"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  <a:p>
            <a:pPr>
              <a:defRPr/>
            </a:pPr>
            <a:r>
              <a:rPr kumimoji="1"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rPr>
              <a:t>黒毛和牛の香辛料煮込み</a:t>
            </a:r>
            <a:endParaRPr kumimoji="1" lang="en-US" altLang="ja-JP" sz="1240" b="1" dirty="0">
              <a:solidFill>
                <a:prstClr val="black"/>
              </a:solidFill>
              <a:latin typeface="游明朝 Demibold" panose="02020600000000000000" pitchFamily="18" charset="-128"/>
              <a:ea typeface="游明朝 Demibold" panose="02020600000000000000" pitchFamily="18" charset="-128"/>
            </a:endParaRP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39F5E775-4D9C-462B-EEBE-B7C7D21875B7}"/>
              </a:ext>
            </a:extLst>
          </p:cNvPr>
          <p:cNvGrpSpPr/>
          <p:nvPr/>
        </p:nvGrpSpPr>
        <p:grpSpPr>
          <a:xfrm>
            <a:off x="4070" y="8024279"/>
            <a:ext cx="5094403" cy="779253"/>
            <a:chOff x="7285794" y="11464357"/>
            <a:chExt cx="8216088" cy="1256754"/>
          </a:xfrm>
          <a:solidFill>
            <a:srgbClr val="FFFFFF"/>
          </a:solidFill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AB99F484-74F4-C2E8-4922-FF5362340938}"/>
                </a:ext>
              </a:extLst>
            </p:cNvPr>
            <p:cNvSpPr txBox="1"/>
            <p:nvPr/>
          </p:nvSpPr>
          <p:spPr>
            <a:xfrm>
              <a:off x="7285794" y="11464357"/>
              <a:ext cx="5965745" cy="12567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defTabSz="567019">
                <a:defRPr/>
              </a:pPr>
              <a:r>
                <a:rPr kumimoji="1"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上記の三段重</a:t>
              </a:r>
              <a:endParaRPr kumimoji="1" lang="en-US" altLang="ja-JP" sz="1488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endParaRPr>
            </a:p>
            <a:p>
              <a:pPr defTabSz="567019">
                <a:defRPr/>
              </a:pPr>
              <a:r>
                <a:rPr kumimoji="1" lang="en-US" altLang="ja-JP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+</a:t>
              </a:r>
              <a:r>
                <a:rPr kumimoji="1"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毛鹿ザメ（</a:t>
              </a:r>
              <a:r>
                <a:rPr kumimoji="1" lang="en-US" altLang="ja-JP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300</a:t>
              </a:r>
              <a:r>
                <a:rPr kumimoji="1"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ｇ）の特製煮込み</a:t>
              </a:r>
              <a:endParaRPr kumimoji="1" lang="en-US" altLang="ja-JP" sz="1488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endParaRPr>
            </a:p>
            <a:p>
              <a:pPr defTabSz="567019">
                <a:defRPr/>
              </a:pPr>
              <a:r>
                <a:rPr kumimoji="1"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全</a:t>
              </a:r>
              <a:r>
                <a:rPr lang="en-US" altLang="ja-JP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27</a:t>
              </a:r>
              <a:r>
                <a:rPr kumimoji="1"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品　</a:t>
              </a:r>
              <a:r>
                <a:rPr lang="en-US" altLang="ja-JP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3</a:t>
              </a:r>
              <a:r>
                <a:rPr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～</a:t>
              </a:r>
              <a:r>
                <a:rPr lang="en-US" altLang="ja-JP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4</a:t>
              </a:r>
              <a:r>
                <a:rPr kumimoji="1" lang="ja-JP" altLang="en-US" sz="1488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人前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5497FE7D-F3AD-D6F2-8E20-5FA597E3F60F}"/>
                </a:ext>
              </a:extLst>
            </p:cNvPr>
            <p:cNvSpPr txBox="1"/>
            <p:nvPr/>
          </p:nvSpPr>
          <p:spPr>
            <a:xfrm>
              <a:off x="12871150" y="11478156"/>
              <a:ext cx="2630732" cy="105230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defTabSz="567019">
                <a:defRPr/>
              </a:pPr>
              <a:r>
                <a:rPr lang="en-US" altLang="ja-JP" sz="2400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54,000</a:t>
              </a:r>
              <a:r>
                <a:rPr kumimoji="1" lang="ja-JP" altLang="en-US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円 </a:t>
              </a:r>
              <a:endParaRPr kumimoji="1" lang="en-US" altLang="ja-JP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endParaRPr>
            </a:p>
            <a:p>
              <a:pPr defTabSz="567019">
                <a:defRPr/>
              </a:pPr>
              <a:r>
                <a:rPr kumimoji="1" lang="en-US" altLang="ja-JP" sz="1240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      (</a:t>
              </a:r>
              <a:r>
                <a:rPr kumimoji="1" lang="ja-JP" altLang="en-US" sz="1240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税込</a:t>
              </a:r>
              <a:r>
                <a:rPr kumimoji="1" lang="en-US" altLang="ja-JP" sz="1240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59,5000</a:t>
              </a:r>
              <a:r>
                <a:rPr kumimoji="1" lang="ja-JP" altLang="en-US" sz="1240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円</a:t>
              </a:r>
              <a:r>
                <a:rPr kumimoji="1" lang="en-US" altLang="ja-JP" sz="1240" b="1" dirty="0">
                  <a:solidFill>
                    <a:prstClr val="black"/>
                  </a:solidFill>
                  <a:latin typeface="游明朝 Demibold" panose="02020600000000000000" pitchFamily="18" charset="-128"/>
                  <a:ea typeface="游明朝 Demibold" panose="02020600000000000000" pitchFamily="18" charset="-128"/>
                </a:rPr>
                <a:t>)</a:t>
              </a:r>
              <a:endParaRPr kumimoji="1" lang="ja-JP" altLang="en-US" sz="1240" b="1" dirty="0">
                <a:solidFill>
                  <a:prstClr val="black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</a:endParaRPr>
            </a:p>
          </p:txBody>
        </p:sp>
      </p:grpSp>
      <p:pic>
        <p:nvPicPr>
          <p:cNvPr id="32" name="図 31">
            <a:extLst>
              <a:ext uri="{FF2B5EF4-FFF2-40B4-BE49-F238E27FC236}">
                <a16:creationId xmlns:a16="http://schemas.microsoft.com/office/drawing/2014/main" id="{8BB0D614-DB73-AE5C-2A14-8DFEF600B4B6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4" t="27896" r="19990" b="30939"/>
          <a:stretch/>
        </p:blipFill>
        <p:spPr>
          <a:xfrm>
            <a:off x="2588727" y="3794312"/>
            <a:ext cx="2223467" cy="206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55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41304</TotalTime>
  <Words>243</Words>
  <Application>Microsoft Office PowerPoint</Application>
  <PresentationFormat>ユーザー設定</PresentationFormat>
  <Paragraphs>57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游明朝 Demibold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ディナー限定　季節の単品メニュー</dc:title>
  <dc:creator>哲平 高士</dc:creator>
  <cp:lastModifiedBy>高士 哲平</cp:lastModifiedBy>
  <cp:revision>346</cp:revision>
  <cp:lastPrinted>2019-09-13T07:59:52Z</cp:lastPrinted>
  <dcterms:created xsi:type="dcterms:W3CDTF">2019-01-15T14:17:08Z</dcterms:created>
  <dcterms:modified xsi:type="dcterms:W3CDTF">2022-09-13T16:50:46Z</dcterms:modified>
</cp:coreProperties>
</file>