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73" r:id="rId4"/>
    <p:sldId id="263" r:id="rId5"/>
    <p:sldId id="271" r:id="rId6"/>
    <p:sldId id="274" r:id="rId7"/>
    <p:sldId id="275" r:id="rId8"/>
    <p:sldId id="265" r:id="rId9"/>
    <p:sldId id="276" r:id="rId10"/>
    <p:sldId id="277" r:id="rId11"/>
    <p:sldId id="278" r:id="rId12"/>
    <p:sldId id="279" r:id="rId13"/>
    <p:sldId id="281" r:id="rId14"/>
    <p:sldId id="282" r:id="rId15"/>
    <p:sldId id="267" r:id="rId16"/>
    <p:sldId id="270" r:id="rId17"/>
    <p:sldId id="272" r:id="rId18"/>
    <p:sldId id="283" r:id="rId19"/>
    <p:sldId id="284" r:id="rId20"/>
    <p:sldId id="285" r:id="rId21"/>
    <p:sldId id="286" r:id="rId22"/>
    <p:sldId id="280" r:id="rId23"/>
    <p:sldId id="287" r:id="rId24"/>
    <p:sldId id="288" r:id="rId25"/>
    <p:sldId id="289" r:id="rId26"/>
    <p:sldId id="290" r:id="rId27"/>
    <p:sldId id="291" r:id="rId28"/>
    <p:sldId id="295" r:id="rId29"/>
    <p:sldId id="294" r:id="rId30"/>
    <p:sldId id="296" r:id="rId31"/>
    <p:sldId id="292" r:id="rId32"/>
    <p:sldId id="293" r:id="rId33"/>
  </p:sldIdLst>
  <p:sldSz cx="23399750" cy="162004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ADC48"/>
    <a:srgbClr val="FBB221"/>
    <a:srgbClr val="CC3399"/>
    <a:srgbClr val="009A46"/>
    <a:srgbClr val="F8D008"/>
    <a:srgbClr val="CC0000"/>
    <a:srgbClr val="5CEAEA"/>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88" autoAdjust="0"/>
    <p:restoredTop sz="94660"/>
  </p:normalViewPr>
  <p:slideViewPr>
    <p:cSldViewPr snapToGrid="0">
      <p:cViewPr varScale="1">
        <p:scale>
          <a:sx n="44" d="100"/>
          <a:sy n="44" d="100"/>
        </p:scale>
        <p:origin x="2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754981" y="2651323"/>
            <a:ext cx="19889788" cy="5640152"/>
          </a:xfrm>
        </p:spPr>
        <p:txBody>
          <a:bodyPr anchor="b"/>
          <a:lstStyle>
            <a:lvl1pPr algn="ctr">
              <a:defRPr sz="14174"/>
            </a:lvl1pPr>
          </a:lstStyle>
          <a:p>
            <a:r>
              <a:rPr lang="ja-JP" altLang="en-US"/>
              <a:t>マスター タイトルの書式設定</a:t>
            </a:r>
            <a:endParaRPr lang="en-US" dirty="0"/>
          </a:p>
        </p:txBody>
      </p:sp>
      <p:sp>
        <p:nvSpPr>
          <p:cNvPr id="3" name="Subtitle 2"/>
          <p:cNvSpPr>
            <a:spLocks noGrp="1"/>
          </p:cNvSpPr>
          <p:nvPr>
            <p:ph type="subTitle" idx="1"/>
          </p:nvPr>
        </p:nvSpPr>
        <p:spPr>
          <a:xfrm>
            <a:off x="2924969" y="8508981"/>
            <a:ext cx="17549813" cy="3911355"/>
          </a:xfrm>
        </p:spPr>
        <p:txBody>
          <a:bodyPr/>
          <a:lstStyle>
            <a:lvl1pPr marL="0" indent="0" algn="ctr">
              <a:buNone/>
              <a:defRPr sz="5670"/>
            </a:lvl1pPr>
            <a:lvl2pPr marL="1080044" indent="0" algn="ctr">
              <a:buNone/>
              <a:defRPr sz="4725"/>
            </a:lvl2pPr>
            <a:lvl3pPr marL="2160087" indent="0" algn="ctr">
              <a:buNone/>
              <a:defRPr sz="4252"/>
            </a:lvl3pPr>
            <a:lvl4pPr marL="3240131" indent="0" algn="ctr">
              <a:buNone/>
              <a:defRPr sz="3780"/>
            </a:lvl4pPr>
            <a:lvl5pPr marL="4320174" indent="0" algn="ctr">
              <a:buNone/>
              <a:defRPr sz="3780"/>
            </a:lvl5pPr>
            <a:lvl6pPr marL="5400218" indent="0" algn="ctr">
              <a:buNone/>
              <a:defRPr sz="3780"/>
            </a:lvl6pPr>
            <a:lvl7pPr marL="6480261" indent="0" algn="ctr">
              <a:buNone/>
              <a:defRPr sz="3780"/>
            </a:lvl7pPr>
            <a:lvl8pPr marL="7560305" indent="0" algn="ctr">
              <a:buNone/>
              <a:defRPr sz="3780"/>
            </a:lvl8pPr>
            <a:lvl9pPr marL="8640348" indent="0" algn="ctr">
              <a:buNone/>
              <a:defRPr sz="378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2273747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1604179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745447" y="862524"/>
            <a:ext cx="5045571" cy="13729122"/>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608734" y="862524"/>
            <a:ext cx="14844216" cy="1372912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3311489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379293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596547" y="4038864"/>
            <a:ext cx="20182284" cy="6738931"/>
          </a:xfrm>
        </p:spPr>
        <p:txBody>
          <a:bodyPr anchor="b"/>
          <a:lstStyle>
            <a:lvl1pPr>
              <a:defRPr sz="1417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596547" y="10841548"/>
            <a:ext cx="20182284" cy="3543845"/>
          </a:xfrm>
        </p:spPr>
        <p:txBody>
          <a:bodyPr/>
          <a:lstStyle>
            <a:lvl1pPr marL="0" indent="0">
              <a:buNone/>
              <a:defRPr sz="5670">
                <a:solidFill>
                  <a:schemeClr val="tx1"/>
                </a:solidFill>
              </a:defRPr>
            </a:lvl1pPr>
            <a:lvl2pPr marL="1080044" indent="0">
              <a:buNone/>
              <a:defRPr sz="4725">
                <a:solidFill>
                  <a:schemeClr val="tx1">
                    <a:tint val="75000"/>
                  </a:schemeClr>
                </a:solidFill>
              </a:defRPr>
            </a:lvl2pPr>
            <a:lvl3pPr marL="2160087" indent="0">
              <a:buNone/>
              <a:defRPr sz="4252">
                <a:solidFill>
                  <a:schemeClr val="tx1">
                    <a:tint val="75000"/>
                  </a:schemeClr>
                </a:solidFill>
              </a:defRPr>
            </a:lvl3pPr>
            <a:lvl4pPr marL="3240131" indent="0">
              <a:buNone/>
              <a:defRPr sz="3780">
                <a:solidFill>
                  <a:schemeClr val="tx1">
                    <a:tint val="75000"/>
                  </a:schemeClr>
                </a:solidFill>
              </a:defRPr>
            </a:lvl4pPr>
            <a:lvl5pPr marL="4320174" indent="0">
              <a:buNone/>
              <a:defRPr sz="3780">
                <a:solidFill>
                  <a:schemeClr val="tx1">
                    <a:tint val="75000"/>
                  </a:schemeClr>
                </a:solidFill>
              </a:defRPr>
            </a:lvl5pPr>
            <a:lvl6pPr marL="5400218" indent="0">
              <a:buNone/>
              <a:defRPr sz="3780">
                <a:solidFill>
                  <a:schemeClr val="tx1">
                    <a:tint val="75000"/>
                  </a:schemeClr>
                </a:solidFill>
              </a:defRPr>
            </a:lvl6pPr>
            <a:lvl7pPr marL="6480261" indent="0">
              <a:buNone/>
              <a:defRPr sz="3780">
                <a:solidFill>
                  <a:schemeClr val="tx1">
                    <a:tint val="75000"/>
                  </a:schemeClr>
                </a:solidFill>
              </a:defRPr>
            </a:lvl7pPr>
            <a:lvl8pPr marL="7560305" indent="0">
              <a:buNone/>
              <a:defRPr sz="3780">
                <a:solidFill>
                  <a:schemeClr val="tx1">
                    <a:tint val="75000"/>
                  </a:schemeClr>
                </a:solidFill>
              </a:defRPr>
            </a:lvl8pPr>
            <a:lvl9pPr marL="8640348" indent="0">
              <a:buNone/>
              <a:defRPr sz="378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3215776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608733" y="4312617"/>
            <a:ext cx="9944894" cy="1027902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1846123" y="4312617"/>
            <a:ext cx="9944894" cy="1027902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2129655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611781" y="862527"/>
            <a:ext cx="20182284" cy="313133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611783" y="3971359"/>
            <a:ext cx="9899190" cy="1946301"/>
          </a:xfrm>
        </p:spPr>
        <p:txBody>
          <a:bodyPr anchor="b"/>
          <a:lstStyle>
            <a:lvl1pPr marL="0" indent="0">
              <a:buNone/>
              <a:defRPr sz="5670" b="1"/>
            </a:lvl1pPr>
            <a:lvl2pPr marL="1080044" indent="0">
              <a:buNone/>
              <a:defRPr sz="4725" b="1"/>
            </a:lvl2pPr>
            <a:lvl3pPr marL="2160087" indent="0">
              <a:buNone/>
              <a:defRPr sz="4252" b="1"/>
            </a:lvl3pPr>
            <a:lvl4pPr marL="3240131" indent="0">
              <a:buNone/>
              <a:defRPr sz="3780" b="1"/>
            </a:lvl4pPr>
            <a:lvl5pPr marL="4320174" indent="0">
              <a:buNone/>
              <a:defRPr sz="3780" b="1"/>
            </a:lvl5pPr>
            <a:lvl6pPr marL="5400218" indent="0">
              <a:buNone/>
              <a:defRPr sz="3780" b="1"/>
            </a:lvl6pPr>
            <a:lvl7pPr marL="6480261" indent="0">
              <a:buNone/>
              <a:defRPr sz="3780" b="1"/>
            </a:lvl7pPr>
            <a:lvl8pPr marL="7560305" indent="0">
              <a:buNone/>
              <a:defRPr sz="3780" b="1"/>
            </a:lvl8pPr>
            <a:lvl9pPr marL="8640348" indent="0">
              <a:buNone/>
              <a:defRPr sz="3780" b="1"/>
            </a:lvl9pPr>
          </a:lstStyle>
          <a:p>
            <a:pPr lvl="0"/>
            <a:r>
              <a:rPr lang="ja-JP" altLang="en-US"/>
              <a:t>マスター テキストの書式設定</a:t>
            </a:r>
          </a:p>
        </p:txBody>
      </p:sp>
      <p:sp>
        <p:nvSpPr>
          <p:cNvPr id="4" name="Content Placeholder 3"/>
          <p:cNvSpPr>
            <a:spLocks noGrp="1"/>
          </p:cNvSpPr>
          <p:nvPr>
            <p:ph sz="half" idx="2"/>
          </p:nvPr>
        </p:nvSpPr>
        <p:spPr>
          <a:xfrm>
            <a:off x="1611783" y="5917660"/>
            <a:ext cx="9899190" cy="87039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1846124" y="3971359"/>
            <a:ext cx="9947942" cy="1946301"/>
          </a:xfrm>
        </p:spPr>
        <p:txBody>
          <a:bodyPr anchor="b"/>
          <a:lstStyle>
            <a:lvl1pPr marL="0" indent="0">
              <a:buNone/>
              <a:defRPr sz="5670" b="1"/>
            </a:lvl1pPr>
            <a:lvl2pPr marL="1080044" indent="0">
              <a:buNone/>
              <a:defRPr sz="4725" b="1"/>
            </a:lvl2pPr>
            <a:lvl3pPr marL="2160087" indent="0">
              <a:buNone/>
              <a:defRPr sz="4252" b="1"/>
            </a:lvl3pPr>
            <a:lvl4pPr marL="3240131" indent="0">
              <a:buNone/>
              <a:defRPr sz="3780" b="1"/>
            </a:lvl4pPr>
            <a:lvl5pPr marL="4320174" indent="0">
              <a:buNone/>
              <a:defRPr sz="3780" b="1"/>
            </a:lvl5pPr>
            <a:lvl6pPr marL="5400218" indent="0">
              <a:buNone/>
              <a:defRPr sz="3780" b="1"/>
            </a:lvl6pPr>
            <a:lvl7pPr marL="6480261" indent="0">
              <a:buNone/>
              <a:defRPr sz="3780" b="1"/>
            </a:lvl7pPr>
            <a:lvl8pPr marL="7560305" indent="0">
              <a:buNone/>
              <a:defRPr sz="3780" b="1"/>
            </a:lvl8pPr>
            <a:lvl9pPr marL="8640348" indent="0">
              <a:buNone/>
              <a:defRPr sz="3780" b="1"/>
            </a:lvl9pPr>
          </a:lstStyle>
          <a:p>
            <a:pPr lvl="0"/>
            <a:r>
              <a:rPr lang="ja-JP" altLang="en-US"/>
              <a:t>マスター テキストの書式設定</a:t>
            </a:r>
          </a:p>
        </p:txBody>
      </p:sp>
      <p:sp>
        <p:nvSpPr>
          <p:cNvPr id="6" name="Content Placeholder 5"/>
          <p:cNvSpPr>
            <a:spLocks noGrp="1"/>
          </p:cNvSpPr>
          <p:nvPr>
            <p:ph sz="quarter" idx="4"/>
          </p:nvPr>
        </p:nvSpPr>
        <p:spPr>
          <a:xfrm>
            <a:off x="11846124" y="5917660"/>
            <a:ext cx="9947942" cy="87039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396219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2212042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1552294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611781" y="1080029"/>
            <a:ext cx="7547028" cy="3780102"/>
          </a:xfrm>
        </p:spPr>
        <p:txBody>
          <a:bodyPr anchor="b"/>
          <a:lstStyle>
            <a:lvl1pPr>
              <a:defRPr sz="7559"/>
            </a:lvl1pPr>
          </a:lstStyle>
          <a:p>
            <a:r>
              <a:rPr lang="ja-JP" altLang="en-US"/>
              <a:t>マスター タイトルの書式設定</a:t>
            </a:r>
            <a:endParaRPr lang="en-US" dirty="0"/>
          </a:p>
        </p:txBody>
      </p:sp>
      <p:sp>
        <p:nvSpPr>
          <p:cNvPr id="3" name="Content Placeholder 2"/>
          <p:cNvSpPr>
            <a:spLocks noGrp="1"/>
          </p:cNvSpPr>
          <p:nvPr>
            <p:ph idx="1"/>
          </p:nvPr>
        </p:nvSpPr>
        <p:spPr>
          <a:xfrm>
            <a:off x="9947942" y="2332567"/>
            <a:ext cx="11846123" cy="11512811"/>
          </a:xfrm>
        </p:spPr>
        <p:txBody>
          <a:bodyPr/>
          <a:lstStyle>
            <a:lvl1pPr>
              <a:defRPr sz="7559"/>
            </a:lvl1pPr>
            <a:lvl2pPr>
              <a:defRPr sz="6614"/>
            </a:lvl2pPr>
            <a:lvl3pPr>
              <a:defRPr sz="5670"/>
            </a:lvl3pPr>
            <a:lvl4pPr>
              <a:defRPr sz="4725"/>
            </a:lvl4pPr>
            <a:lvl5pPr>
              <a:defRPr sz="4725"/>
            </a:lvl5pPr>
            <a:lvl6pPr>
              <a:defRPr sz="4725"/>
            </a:lvl6pPr>
            <a:lvl7pPr>
              <a:defRPr sz="4725"/>
            </a:lvl7pPr>
            <a:lvl8pPr>
              <a:defRPr sz="4725"/>
            </a:lvl8pPr>
            <a:lvl9pPr>
              <a:defRPr sz="47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611781" y="4860131"/>
            <a:ext cx="7547028" cy="9003995"/>
          </a:xfrm>
        </p:spPr>
        <p:txBody>
          <a:bodyPr/>
          <a:lstStyle>
            <a:lvl1pPr marL="0" indent="0">
              <a:buNone/>
              <a:defRPr sz="3780"/>
            </a:lvl1pPr>
            <a:lvl2pPr marL="1080044" indent="0">
              <a:buNone/>
              <a:defRPr sz="3307"/>
            </a:lvl2pPr>
            <a:lvl3pPr marL="2160087" indent="0">
              <a:buNone/>
              <a:defRPr sz="2835"/>
            </a:lvl3pPr>
            <a:lvl4pPr marL="3240131" indent="0">
              <a:buNone/>
              <a:defRPr sz="2362"/>
            </a:lvl4pPr>
            <a:lvl5pPr marL="4320174" indent="0">
              <a:buNone/>
              <a:defRPr sz="2362"/>
            </a:lvl5pPr>
            <a:lvl6pPr marL="5400218" indent="0">
              <a:buNone/>
              <a:defRPr sz="2362"/>
            </a:lvl6pPr>
            <a:lvl7pPr marL="6480261" indent="0">
              <a:buNone/>
              <a:defRPr sz="2362"/>
            </a:lvl7pPr>
            <a:lvl8pPr marL="7560305" indent="0">
              <a:buNone/>
              <a:defRPr sz="2362"/>
            </a:lvl8pPr>
            <a:lvl9pPr marL="8640348" indent="0">
              <a:buNone/>
              <a:defRPr sz="236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319258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611781" y="1080029"/>
            <a:ext cx="7547028" cy="3780102"/>
          </a:xfrm>
        </p:spPr>
        <p:txBody>
          <a:bodyPr anchor="b"/>
          <a:lstStyle>
            <a:lvl1pPr>
              <a:defRPr sz="755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9947942" y="2332567"/>
            <a:ext cx="11846123" cy="11512811"/>
          </a:xfrm>
        </p:spPr>
        <p:txBody>
          <a:bodyPr anchor="t"/>
          <a:lstStyle>
            <a:lvl1pPr marL="0" indent="0">
              <a:buNone/>
              <a:defRPr sz="7559"/>
            </a:lvl1pPr>
            <a:lvl2pPr marL="1080044" indent="0">
              <a:buNone/>
              <a:defRPr sz="6614"/>
            </a:lvl2pPr>
            <a:lvl3pPr marL="2160087" indent="0">
              <a:buNone/>
              <a:defRPr sz="5670"/>
            </a:lvl3pPr>
            <a:lvl4pPr marL="3240131" indent="0">
              <a:buNone/>
              <a:defRPr sz="4725"/>
            </a:lvl4pPr>
            <a:lvl5pPr marL="4320174" indent="0">
              <a:buNone/>
              <a:defRPr sz="4725"/>
            </a:lvl5pPr>
            <a:lvl6pPr marL="5400218" indent="0">
              <a:buNone/>
              <a:defRPr sz="4725"/>
            </a:lvl6pPr>
            <a:lvl7pPr marL="6480261" indent="0">
              <a:buNone/>
              <a:defRPr sz="4725"/>
            </a:lvl7pPr>
            <a:lvl8pPr marL="7560305" indent="0">
              <a:buNone/>
              <a:defRPr sz="4725"/>
            </a:lvl8pPr>
            <a:lvl9pPr marL="8640348" indent="0">
              <a:buNone/>
              <a:defRPr sz="47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611781" y="4860131"/>
            <a:ext cx="7547028" cy="9003995"/>
          </a:xfrm>
        </p:spPr>
        <p:txBody>
          <a:bodyPr/>
          <a:lstStyle>
            <a:lvl1pPr marL="0" indent="0">
              <a:buNone/>
              <a:defRPr sz="3780"/>
            </a:lvl1pPr>
            <a:lvl2pPr marL="1080044" indent="0">
              <a:buNone/>
              <a:defRPr sz="3307"/>
            </a:lvl2pPr>
            <a:lvl3pPr marL="2160087" indent="0">
              <a:buNone/>
              <a:defRPr sz="2835"/>
            </a:lvl3pPr>
            <a:lvl4pPr marL="3240131" indent="0">
              <a:buNone/>
              <a:defRPr sz="2362"/>
            </a:lvl4pPr>
            <a:lvl5pPr marL="4320174" indent="0">
              <a:buNone/>
              <a:defRPr sz="2362"/>
            </a:lvl5pPr>
            <a:lvl6pPr marL="5400218" indent="0">
              <a:buNone/>
              <a:defRPr sz="2362"/>
            </a:lvl6pPr>
            <a:lvl7pPr marL="6480261" indent="0">
              <a:buNone/>
              <a:defRPr sz="2362"/>
            </a:lvl7pPr>
            <a:lvl8pPr marL="7560305" indent="0">
              <a:buNone/>
              <a:defRPr sz="2362"/>
            </a:lvl8pPr>
            <a:lvl9pPr marL="8640348" indent="0">
              <a:buNone/>
              <a:defRPr sz="236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DA9591-6834-4CB7-8124-F058EB3EF00F}" type="datetimeFigureOut">
              <a:rPr kumimoji="1" lang="ja-JP" altLang="en-US" smtClean="0"/>
              <a:t>2021/4/23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121932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08733" y="862527"/>
            <a:ext cx="20182284" cy="313133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608733" y="4312617"/>
            <a:ext cx="20182284" cy="1027902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608733" y="15015410"/>
            <a:ext cx="5264944" cy="862523"/>
          </a:xfrm>
          <a:prstGeom prst="rect">
            <a:avLst/>
          </a:prstGeom>
        </p:spPr>
        <p:txBody>
          <a:bodyPr vert="horz" lIns="91440" tIns="45720" rIns="91440" bIns="45720" rtlCol="0" anchor="ctr"/>
          <a:lstStyle>
            <a:lvl1pPr algn="l">
              <a:defRPr sz="2835">
                <a:solidFill>
                  <a:schemeClr val="tx1">
                    <a:tint val="75000"/>
                  </a:schemeClr>
                </a:solidFill>
              </a:defRPr>
            </a:lvl1pPr>
          </a:lstStyle>
          <a:p>
            <a:fld id="{48DA9591-6834-4CB7-8124-F058EB3EF00F}" type="datetimeFigureOut">
              <a:rPr kumimoji="1" lang="ja-JP" altLang="en-US" smtClean="0"/>
              <a:t>2021/4/23</a:t>
            </a:fld>
            <a:endParaRPr kumimoji="1" lang="ja-JP" altLang="en-US"/>
          </a:p>
        </p:txBody>
      </p:sp>
      <p:sp>
        <p:nvSpPr>
          <p:cNvPr id="5" name="Footer Placeholder 4"/>
          <p:cNvSpPr>
            <a:spLocks noGrp="1"/>
          </p:cNvSpPr>
          <p:nvPr>
            <p:ph type="ftr" sz="quarter" idx="3"/>
          </p:nvPr>
        </p:nvSpPr>
        <p:spPr>
          <a:xfrm>
            <a:off x="7751167" y="15015410"/>
            <a:ext cx="7897416" cy="862523"/>
          </a:xfrm>
          <a:prstGeom prst="rect">
            <a:avLst/>
          </a:prstGeom>
        </p:spPr>
        <p:txBody>
          <a:bodyPr vert="horz" lIns="91440" tIns="45720" rIns="91440" bIns="45720" rtlCol="0" anchor="ctr"/>
          <a:lstStyle>
            <a:lvl1pPr algn="ctr">
              <a:defRPr sz="283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6526073" y="15015410"/>
            <a:ext cx="5264944" cy="862523"/>
          </a:xfrm>
          <a:prstGeom prst="rect">
            <a:avLst/>
          </a:prstGeom>
        </p:spPr>
        <p:txBody>
          <a:bodyPr vert="horz" lIns="91440" tIns="45720" rIns="91440" bIns="45720" rtlCol="0" anchor="ctr"/>
          <a:lstStyle>
            <a:lvl1pPr algn="r">
              <a:defRPr sz="2835">
                <a:solidFill>
                  <a:schemeClr val="tx1">
                    <a:tint val="75000"/>
                  </a:schemeClr>
                </a:solidFill>
              </a:defRPr>
            </a:lvl1pPr>
          </a:lstStyle>
          <a:p>
            <a:fld id="{8273EBD8-1B28-42C7-AB99-BE26ED757B4D}" type="slidenum">
              <a:rPr kumimoji="1" lang="ja-JP" altLang="en-US" smtClean="0"/>
              <a:t>‹#›</a:t>
            </a:fld>
            <a:endParaRPr kumimoji="1" lang="ja-JP" altLang="en-US"/>
          </a:p>
        </p:txBody>
      </p:sp>
    </p:spTree>
    <p:extLst>
      <p:ext uri="{BB962C8B-B14F-4D97-AF65-F5344CB8AC3E}">
        <p14:creationId xmlns:p14="http://schemas.microsoft.com/office/powerpoint/2010/main" val="25620296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60087" rtl="0" eaLnBrk="1" latinLnBrk="0" hangingPunct="1">
        <a:lnSpc>
          <a:spcPct val="90000"/>
        </a:lnSpc>
        <a:spcBef>
          <a:spcPct val="0"/>
        </a:spcBef>
        <a:buNone/>
        <a:defRPr kumimoji="1" sz="10394" kern="1200">
          <a:solidFill>
            <a:schemeClr val="tx1"/>
          </a:solidFill>
          <a:latin typeface="+mj-lt"/>
          <a:ea typeface="+mj-ea"/>
          <a:cs typeface="+mj-cs"/>
        </a:defRPr>
      </a:lvl1pPr>
    </p:titleStyle>
    <p:bodyStyle>
      <a:lvl1pPr marL="540022" indent="-540022" algn="l" defTabSz="2160087" rtl="0" eaLnBrk="1" latinLnBrk="0" hangingPunct="1">
        <a:lnSpc>
          <a:spcPct val="90000"/>
        </a:lnSpc>
        <a:spcBef>
          <a:spcPts val="2362"/>
        </a:spcBef>
        <a:buFont typeface="Arial" panose="020B0604020202020204" pitchFamily="34" charset="0"/>
        <a:buChar char="•"/>
        <a:defRPr kumimoji="1" sz="6614" kern="1200">
          <a:solidFill>
            <a:schemeClr val="tx1"/>
          </a:solidFill>
          <a:latin typeface="+mn-lt"/>
          <a:ea typeface="+mn-ea"/>
          <a:cs typeface="+mn-cs"/>
        </a:defRPr>
      </a:lvl1pPr>
      <a:lvl2pPr marL="1620065" indent="-540022" algn="l" defTabSz="2160087" rtl="0" eaLnBrk="1" latinLnBrk="0" hangingPunct="1">
        <a:lnSpc>
          <a:spcPct val="90000"/>
        </a:lnSpc>
        <a:spcBef>
          <a:spcPts val="1181"/>
        </a:spcBef>
        <a:buFont typeface="Arial" panose="020B0604020202020204" pitchFamily="34" charset="0"/>
        <a:buChar char="•"/>
        <a:defRPr kumimoji="1" sz="5670" kern="1200">
          <a:solidFill>
            <a:schemeClr val="tx1"/>
          </a:solidFill>
          <a:latin typeface="+mn-lt"/>
          <a:ea typeface="+mn-ea"/>
          <a:cs typeface="+mn-cs"/>
        </a:defRPr>
      </a:lvl2pPr>
      <a:lvl3pPr marL="2700109" indent="-540022" algn="l" defTabSz="2160087" rtl="0" eaLnBrk="1" latinLnBrk="0" hangingPunct="1">
        <a:lnSpc>
          <a:spcPct val="90000"/>
        </a:lnSpc>
        <a:spcBef>
          <a:spcPts val="1181"/>
        </a:spcBef>
        <a:buFont typeface="Arial" panose="020B0604020202020204" pitchFamily="34" charset="0"/>
        <a:buChar char="•"/>
        <a:defRPr kumimoji="1" sz="4725" kern="1200">
          <a:solidFill>
            <a:schemeClr val="tx1"/>
          </a:solidFill>
          <a:latin typeface="+mn-lt"/>
          <a:ea typeface="+mn-ea"/>
          <a:cs typeface="+mn-cs"/>
        </a:defRPr>
      </a:lvl3pPr>
      <a:lvl4pPr marL="3780152"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4pPr>
      <a:lvl5pPr marL="4860196"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5pPr>
      <a:lvl6pPr marL="5940240"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6pPr>
      <a:lvl7pPr marL="7020283"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7pPr>
      <a:lvl8pPr marL="8100327"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8pPr>
      <a:lvl9pPr marL="9180370" indent="-540022" algn="l" defTabSz="2160087" rtl="0" eaLnBrk="1" latinLnBrk="0" hangingPunct="1">
        <a:lnSpc>
          <a:spcPct val="90000"/>
        </a:lnSpc>
        <a:spcBef>
          <a:spcPts val="1181"/>
        </a:spcBef>
        <a:buFont typeface="Arial" panose="020B0604020202020204" pitchFamily="34" charset="0"/>
        <a:buChar char="•"/>
        <a:defRPr kumimoji="1" sz="4252" kern="1200">
          <a:solidFill>
            <a:schemeClr val="tx1"/>
          </a:solidFill>
          <a:latin typeface="+mn-lt"/>
          <a:ea typeface="+mn-ea"/>
          <a:cs typeface="+mn-cs"/>
        </a:defRPr>
      </a:lvl9pPr>
    </p:bodyStyle>
    <p:otherStyle>
      <a:defPPr>
        <a:defRPr lang="en-US"/>
      </a:defPPr>
      <a:lvl1pPr marL="0" algn="l" defTabSz="2160087" rtl="0" eaLnBrk="1" latinLnBrk="0" hangingPunct="1">
        <a:defRPr kumimoji="1" sz="4252" kern="1200">
          <a:solidFill>
            <a:schemeClr val="tx1"/>
          </a:solidFill>
          <a:latin typeface="+mn-lt"/>
          <a:ea typeface="+mn-ea"/>
          <a:cs typeface="+mn-cs"/>
        </a:defRPr>
      </a:lvl1pPr>
      <a:lvl2pPr marL="1080044" algn="l" defTabSz="2160087" rtl="0" eaLnBrk="1" latinLnBrk="0" hangingPunct="1">
        <a:defRPr kumimoji="1" sz="4252" kern="1200">
          <a:solidFill>
            <a:schemeClr val="tx1"/>
          </a:solidFill>
          <a:latin typeface="+mn-lt"/>
          <a:ea typeface="+mn-ea"/>
          <a:cs typeface="+mn-cs"/>
        </a:defRPr>
      </a:lvl2pPr>
      <a:lvl3pPr marL="2160087" algn="l" defTabSz="2160087" rtl="0" eaLnBrk="1" latinLnBrk="0" hangingPunct="1">
        <a:defRPr kumimoji="1" sz="4252" kern="1200">
          <a:solidFill>
            <a:schemeClr val="tx1"/>
          </a:solidFill>
          <a:latin typeface="+mn-lt"/>
          <a:ea typeface="+mn-ea"/>
          <a:cs typeface="+mn-cs"/>
        </a:defRPr>
      </a:lvl3pPr>
      <a:lvl4pPr marL="3240131" algn="l" defTabSz="2160087" rtl="0" eaLnBrk="1" latinLnBrk="0" hangingPunct="1">
        <a:defRPr kumimoji="1" sz="4252" kern="1200">
          <a:solidFill>
            <a:schemeClr val="tx1"/>
          </a:solidFill>
          <a:latin typeface="+mn-lt"/>
          <a:ea typeface="+mn-ea"/>
          <a:cs typeface="+mn-cs"/>
        </a:defRPr>
      </a:lvl4pPr>
      <a:lvl5pPr marL="4320174" algn="l" defTabSz="2160087" rtl="0" eaLnBrk="1" latinLnBrk="0" hangingPunct="1">
        <a:defRPr kumimoji="1" sz="4252" kern="1200">
          <a:solidFill>
            <a:schemeClr val="tx1"/>
          </a:solidFill>
          <a:latin typeface="+mn-lt"/>
          <a:ea typeface="+mn-ea"/>
          <a:cs typeface="+mn-cs"/>
        </a:defRPr>
      </a:lvl5pPr>
      <a:lvl6pPr marL="5400218" algn="l" defTabSz="2160087" rtl="0" eaLnBrk="1" latinLnBrk="0" hangingPunct="1">
        <a:defRPr kumimoji="1" sz="4252" kern="1200">
          <a:solidFill>
            <a:schemeClr val="tx1"/>
          </a:solidFill>
          <a:latin typeface="+mn-lt"/>
          <a:ea typeface="+mn-ea"/>
          <a:cs typeface="+mn-cs"/>
        </a:defRPr>
      </a:lvl6pPr>
      <a:lvl7pPr marL="6480261" algn="l" defTabSz="2160087" rtl="0" eaLnBrk="1" latinLnBrk="0" hangingPunct="1">
        <a:defRPr kumimoji="1" sz="4252" kern="1200">
          <a:solidFill>
            <a:schemeClr val="tx1"/>
          </a:solidFill>
          <a:latin typeface="+mn-lt"/>
          <a:ea typeface="+mn-ea"/>
          <a:cs typeface="+mn-cs"/>
        </a:defRPr>
      </a:lvl7pPr>
      <a:lvl8pPr marL="7560305" algn="l" defTabSz="2160087" rtl="0" eaLnBrk="1" latinLnBrk="0" hangingPunct="1">
        <a:defRPr kumimoji="1" sz="4252" kern="1200">
          <a:solidFill>
            <a:schemeClr val="tx1"/>
          </a:solidFill>
          <a:latin typeface="+mn-lt"/>
          <a:ea typeface="+mn-ea"/>
          <a:cs typeface="+mn-cs"/>
        </a:defRPr>
      </a:lvl8pPr>
      <a:lvl9pPr marL="8640348" algn="l" defTabSz="2160087" rtl="0" eaLnBrk="1" latinLnBrk="0" hangingPunct="1">
        <a:defRPr kumimoji="1" sz="42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facebook.com/umigame2009"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jpg"/></Relationships>
</file>

<file path=ppt/slides/_rels/slide4.xml.rels><?xml version="1.0" encoding="UTF-8" standalone="yes"?>
<Relationships xmlns="http://schemas.openxmlformats.org/package/2006/relationships"><Relationship Id="rId3" Type="http://schemas.openxmlformats.org/officeDocument/2006/relationships/hyperlink" Target="https://earth-commu.jimdofree.com/"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mailto:earth.commu@gmail.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onedrop.li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siratukahama.iimdofree.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xmlns="" id="{7ED27DCD-3618-4A91-B348-1BFEAC4941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7163" y="1462863"/>
            <a:ext cx="13934408" cy="8253240"/>
          </a:xfrm>
          <a:prstGeom prst="rect">
            <a:avLst/>
          </a:prstGeom>
        </p:spPr>
      </p:pic>
      <p:sp>
        <p:nvSpPr>
          <p:cNvPr id="4" name="サブタイトル 2">
            <a:extLst>
              <a:ext uri="{FF2B5EF4-FFF2-40B4-BE49-F238E27FC236}">
                <a16:creationId xmlns:a16="http://schemas.microsoft.com/office/drawing/2014/main" xmlns="" id="{041C950B-F7E3-4C85-AC7C-88AE94D53C96}"/>
              </a:ext>
            </a:extLst>
          </p:cNvPr>
          <p:cNvSpPr>
            <a:spLocks noGrp="1"/>
          </p:cNvSpPr>
          <p:nvPr>
            <p:ph type="subTitle" idx="1"/>
          </p:nvPr>
        </p:nvSpPr>
        <p:spPr>
          <a:xfrm>
            <a:off x="2608305" y="11176000"/>
            <a:ext cx="17380389" cy="4043680"/>
          </a:xfrm>
        </p:spPr>
        <p:txBody>
          <a:bodyPr rtlCol="0">
            <a:normAutofit/>
          </a:bodyPr>
          <a:lstStyle/>
          <a:p>
            <a:pPr>
              <a:defRPr/>
            </a:pPr>
            <a:r>
              <a:rPr lang="ja-JP" altLang="en-US" b="1" dirty="0"/>
              <a:t>「ゴミの山」を「資源の山」へ</a:t>
            </a:r>
            <a:endParaRPr lang="en-US" altLang="ja-JP" b="1" dirty="0"/>
          </a:p>
          <a:p>
            <a:pPr>
              <a:defRPr/>
            </a:pPr>
            <a:r>
              <a:rPr lang="ja-JP" altLang="en-US" sz="9600" b="1" dirty="0">
                <a:solidFill>
                  <a:srgbClr val="33CCFF"/>
                </a:solidFill>
              </a:rPr>
              <a:t>花咲か爺さんプロジェクト</a:t>
            </a:r>
            <a:endParaRPr lang="en-US" altLang="ja-JP" sz="9600" b="1" dirty="0">
              <a:solidFill>
                <a:srgbClr val="33CCFF"/>
              </a:solidFill>
            </a:endParaRPr>
          </a:p>
          <a:p>
            <a:pPr>
              <a:defRPr/>
            </a:pPr>
            <a:r>
              <a:rPr lang="ja-JP" altLang="en-US" b="1" dirty="0"/>
              <a:t>～海洋ゴミ編～</a:t>
            </a:r>
          </a:p>
        </p:txBody>
      </p:sp>
      <p:pic>
        <p:nvPicPr>
          <p:cNvPr id="8" name="yousei no mori">
            <a:hlinkClick r:id="" action="ppaction://media"/>
            <a:extLst>
              <a:ext uri="{FF2B5EF4-FFF2-40B4-BE49-F238E27FC236}">
                <a16:creationId xmlns:a16="http://schemas.microsoft.com/office/drawing/2014/main" xmlns="" id="{EEDA0A63-7830-463F-A3FD-35EAFC2742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4820" y="853263"/>
            <a:ext cx="609600" cy="609600"/>
          </a:xfrm>
          <a:prstGeom prst="rect">
            <a:avLst/>
          </a:prstGeom>
        </p:spPr>
      </p:pic>
    </p:spTree>
    <p:extLst>
      <p:ext uri="{BB962C8B-B14F-4D97-AF65-F5344CB8AC3E}">
        <p14:creationId xmlns:p14="http://schemas.microsoft.com/office/powerpoint/2010/main" val="23543254"/>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7008"/>
            <a:ext cx="23559407" cy="16283591"/>
          </a:xfrm>
          <a:prstGeom prst="rect">
            <a:avLst/>
          </a:prstGeom>
        </p:spPr>
      </p:pic>
      <p:pic>
        <p:nvPicPr>
          <p:cNvPr id="5" name="図 4">
            <a:extLst>
              <a:ext uri="{FF2B5EF4-FFF2-40B4-BE49-F238E27FC236}">
                <a16:creationId xmlns:a16="http://schemas.microsoft.com/office/drawing/2014/main" xmlns="" id="{AE18B7A3-B82C-4C9A-BCA9-E621CCCBA5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491" y="4528821"/>
            <a:ext cx="10875555" cy="8156665"/>
          </a:xfrm>
          <a:prstGeom prst="rect">
            <a:avLst/>
          </a:prstGeom>
        </p:spPr>
      </p:pic>
      <p:sp>
        <p:nvSpPr>
          <p:cNvPr id="9" name="正方形/長方形 8">
            <a:extLst>
              <a:ext uri="{FF2B5EF4-FFF2-40B4-BE49-F238E27FC236}">
                <a16:creationId xmlns:a16="http://schemas.microsoft.com/office/drawing/2014/main" xmlns="" id="{656A847C-407E-4F14-ABC9-9AFD0B89AF50}"/>
              </a:ext>
            </a:extLst>
          </p:cNvPr>
          <p:cNvSpPr/>
          <p:nvPr/>
        </p:nvSpPr>
        <p:spPr>
          <a:xfrm>
            <a:off x="1423616" y="13700761"/>
            <a:ext cx="8166018" cy="923330"/>
          </a:xfrm>
          <a:prstGeom prst="rect">
            <a:avLst/>
          </a:prstGeom>
          <a:noFill/>
        </p:spPr>
        <p:txBody>
          <a:bodyPr wrap="none" lIns="91440" tIns="45720" rIns="91440" bIns="45720">
            <a:spAutoFit/>
          </a:bodyPr>
          <a:lstStyle/>
          <a:p>
            <a:pPr algn="ctr"/>
            <a:r>
              <a:rPr lang="ja-JP" altLang="en-US" sz="5400" b="1" dirty="0">
                <a:ln w="13462">
                  <a:solidFill>
                    <a:schemeClr val="bg1"/>
                  </a:solidFill>
                  <a:prstDash val="solid"/>
                </a:ln>
                <a:solidFill>
                  <a:srgbClr val="FF0000"/>
                </a:solidFill>
                <a:effectLst>
                  <a:outerShdw dist="38100" dir="2700000" algn="bl" rotWithShape="0">
                    <a:schemeClr val="accent5"/>
                  </a:outerShdw>
                </a:effectLst>
              </a:rPr>
              <a:t>山から流れてきた流木の山</a:t>
            </a:r>
          </a:p>
        </p:txBody>
      </p:sp>
      <p:sp>
        <p:nvSpPr>
          <p:cNvPr id="11"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3829" y="1242827"/>
            <a:ext cx="17388114" cy="147251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9600" dirty="0"/>
              <a:t>【</a:t>
            </a:r>
            <a:r>
              <a:rPr lang="ja-JP" altLang="en-US" sz="9600" dirty="0"/>
              <a:t>海岸にいろんなゴミが・・・</a:t>
            </a:r>
            <a:r>
              <a:rPr lang="en-US" altLang="ja-JP" sz="9600" dirty="0"/>
              <a:t>】</a:t>
            </a:r>
          </a:p>
          <a:p>
            <a:pPr marL="0" indent="0">
              <a:buNone/>
            </a:pPr>
            <a:endParaRPr lang="en-US" altLang="ja-JP" dirty="0"/>
          </a:p>
          <a:p>
            <a:pPr marL="0" indent="0">
              <a:buNone/>
            </a:pPr>
            <a:endParaRPr lang="en-US" altLang="ja-JP" dirty="0"/>
          </a:p>
        </p:txBody>
      </p:sp>
      <p:sp>
        <p:nvSpPr>
          <p:cNvPr id="12"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93944" y="3085980"/>
            <a:ext cx="9176647" cy="95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400" dirty="0" smtClean="0"/>
              <a:t>三重県四日市市吉崎海岸</a:t>
            </a:r>
            <a:endParaRPr lang="en-US" altLang="ja-JP" sz="5400" dirty="0"/>
          </a:p>
          <a:p>
            <a:pPr marL="0" indent="0">
              <a:buNone/>
            </a:pPr>
            <a:endParaRPr lang="en-US" altLang="ja-JP" sz="3200" dirty="0"/>
          </a:p>
          <a:p>
            <a:pPr marL="0" indent="0">
              <a:buNone/>
            </a:pPr>
            <a:endParaRPr lang="en-US" altLang="ja-JP" sz="3200" dirty="0"/>
          </a:p>
        </p:txBody>
      </p:sp>
    </p:spTree>
    <p:extLst>
      <p:ext uri="{BB962C8B-B14F-4D97-AF65-F5344CB8AC3E}">
        <p14:creationId xmlns:p14="http://schemas.microsoft.com/office/powerpoint/2010/main" val="1029567129"/>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7008"/>
            <a:ext cx="23559407" cy="16283591"/>
          </a:xfrm>
          <a:prstGeom prst="rect">
            <a:avLst/>
          </a:prstGeom>
        </p:spPr>
      </p:pic>
      <p:sp>
        <p:nvSpPr>
          <p:cNvPr id="8" name="正方形/長方形 7">
            <a:extLst>
              <a:ext uri="{FF2B5EF4-FFF2-40B4-BE49-F238E27FC236}">
                <a16:creationId xmlns:a16="http://schemas.microsoft.com/office/drawing/2014/main" xmlns="" id="{309B210F-0D59-4F7F-8907-82B1C47761C9}"/>
              </a:ext>
            </a:extLst>
          </p:cNvPr>
          <p:cNvSpPr/>
          <p:nvPr/>
        </p:nvSpPr>
        <p:spPr>
          <a:xfrm>
            <a:off x="11607510" y="7631008"/>
            <a:ext cx="184731" cy="923330"/>
          </a:xfrm>
          <a:prstGeom prst="rect">
            <a:avLst/>
          </a:prstGeom>
          <a:solidFill>
            <a:srgbClr val="5CEAEA"/>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3" name="図 2">
            <a:extLst>
              <a:ext uri="{FF2B5EF4-FFF2-40B4-BE49-F238E27FC236}">
                <a16:creationId xmlns:a16="http://schemas.microsoft.com/office/drawing/2014/main" xmlns="" id="{26959930-C7EA-4D5A-B92F-E4BE0503E5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413" y="5230566"/>
            <a:ext cx="11813240" cy="6647543"/>
          </a:xfrm>
          <a:prstGeom prst="rect">
            <a:avLst/>
          </a:prstGeom>
        </p:spPr>
      </p:pic>
      <p:sp>
        <p:nvSpPr>
          <p:cNvPr id="7" name="正方形/長方形 6">
            <a:extLst>
              <a:ext uri="{FF2B5EF4-FFF2-40B4-BE49-F238E27FC236}">
                <a16:creationId xmlns:a16="http://schemas.microsoft.com/office/drawing/2014/main" xmlns="" id="{472605ED-223D-49DC-B7BC-3AA2D26018EE}"/>
              </a:ext>
            </a:extLst>
          </p:cNvPr>
          <p:cNvSpPr/>
          <p:nvPr/>
        </p:nvSpPr>
        <p:spPr>
          <a:xfrm>
            <a:off x="1593944" y="13954969"/>
            <a:ext cx="8202887" cy="923330"/>
          </a:xfrm>
          <a:prstGeom prst="rect">
            <a:avLst/>
          </a:prstGeom>
          <a:noFill/>
        </p:spPr>
        <p:txBody>
          <a:bodyPr wrap="none" lIns="91440" tIns="45720" rIns="91440" bIns="45720">
            <a:spAutoFit/>
          </a:bodyPr>
          <a:lstStyle/>
          <a:p>
            <a:pPr algn="ctr"/>
            <a:r>
              <a:rPr lang="ja-JP" altLang="en-US" sz="5400" b="1" dirty="0">
                <a:ln w="12700">
                  <a:solidFill>
                    <a:schemeClr val="accent1"/>
                  </a:solidFill>
                  <a:prstDash val="solid"/>
                </a:ln>
                <a:solidFill>
                  <a:srgbClr val="92D050"/>
                </a:solidFill>
                <a:effectLst>
                  <a:glow rad="228600">
                    <a:schemeClr val="accent2">
                      <a:satMod val="175000"/>
                      <a:alpha val="40000"/>
                    </a:schemeClr>
                  </a:glow>
                  <a:outerShdw dist="38100" dir="2640000" algn="bl" rotWithShape="0">
                    <a:schemeClr val="accent1"/>
                  </a:outerShdw>
                </a:effectLst>
              </a:rPr>
              <a:t>どうしてソファーが海岸に？</a:t>
            </a:r>
          </a:p>
        </p:txBody>
      </p:sp>
      <p:sp>
        <p:nvSpPr>
          <p:cNvPr id="11"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3829" y="1242827"/>
            <a:ext cx="17388114" cy="147251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9600" dirty="0"/>
              <a:t>【</a:t>
            </a:r>
            <a:r>
              <a:rPr lang="ja-JP" altLang="en-US" sz="9600" dirty="0"/>
              <a:t>海岸にいろんなゴミが・・・</a:t>
            </a:r>
            <a:r>
              <a:rPr lang="en-US" altLang="ja-JP" sz="9600" dirty="0"/>
              <a:t>】</a:t>
            </a:r>
          </a:p>
          <a:p>
            <a:pPr marL="0" indent="0">
              <a:buNone/>
            </a:pPr>
            <a:endParaRPr lang="en-US" altLang="ja-JP" dirty="0"/>
          </a:p>
          <a:p>
            <a:pPr marL="0" indent="0">
              <a:buNone/>
            </a:pPr>
            <a:endParaRPr lang="en-US" altLang="ja-JP" dirty="0"/>
          </a:p>
        </p:txBody>
      </p:sp>
      <p:sp>
        <p:nvSpPr>
          <p:cNvPr id="12"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724572" y="3834255"/>
            <a:ext cx="9176647" cy="95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400" dirty="0" smtClean="0"/>
              <a:t>三重県四日市市吉崎海岸</a:t>
            </a:r>
            <a:endParaRPr lang="en-US" altLang="ja-JP" sz="5400" dirty="0"/>
          </a:p>
          <a:p>
            <a:pPr marL="0" indent="0">
              <a:buNone/>
            </a:pPr>
            <a:endParaRPr lang="en-US" altLang="ja-JP" sz="3200" dirty="0"/>
          </a:p>
          <a:p>
            <a:pPr marL="0" indent="0">
              <a:buNone/>
            </a:pPr>
            <a:endParaRPr lang="en-US" altLang="ja-JP" sz="3200" dirty="0"/>
          </a:p>
        </p:txBody>
      </p:sp>
    </p:spTree>
    <p:extLst>
      <p:ext uri="{BB962C8B-B14F-4D97-AF65-F5344CB8AC3E}">
        <p14:creationId xmlns:p14="http://schemas.microsoft.com/office/powerpoint/2010/main" val="3483455923"/>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7008"/>
            <a:ext cx="23559407" cy="16283591"/>
          </a:xfrm>
          <a:prstGeom prst="rect">
            <a:avLst/>
          </a:prstGeom>
        </p:spPr>
      </p:pic>
      <p:sp>
        <p:nvSpPr>
          <p:cNvPr id="12" name="正方形/長方形 11">
            <a:extLst>
              <a:ext uri="{FF2B5EF4-FFF2-40B4-BE49-F238E27FC236}">
                <a16:creationId xmlns:a16="http://schemas.microsoft.com/office/drawing/2014/main" xmlns="" id="{7087F83A-5777-4A8B-87A0-37EF932292DB}"/>
              </a:ext>
            </a:extLst>
          </p:cNvPr>
          <p:cNvSpPr/>
          <p:nvPr/>
        </p:nvSpPr>
        <p:spPr>
          <a:xfrm>
            <a:off x="11607510" y="7631008"/>
            <a:ext cx="184731" cy="923330"/>
          </a:xfrm>
          <a:prstGeom prst="rect">
            <a:avLst/>
          </a:prstGeom>
          <a:solidFill>
            <a:srgbClr val="5CEAEA"/>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8" name="図 7">
            <a:extLst>
              <a:ext uri="{FF2B5EF4-FFF2-40B4-BE49-F238E27FC236}">
                <a16:creationId xmlns:a16="http://schemas.microsoft.com/office/drawing/2014/main" xmlns="" id="{A4401F2E-E44E-4BE8-B126-5D1B96C12D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44" y="4920344"/>
            <a:ext cx="11217904" cy="7120346"/>
          </a:xfrm>
          <a:prstGeom prst="rect">
            <a:avLst/>
          </a:prstGeom>
        </p:spPr>
      </p:pic>
      <p:sp>
        <p:nvSpPr>
          <p:cNvPr id="7" name="正方形/長方形 6">
            <a:extLst>
              <a:ext uri="{FF2B5EF4-FFF2-40B4-BE49-F238E27FC236}">
                <a16:creationId xmlns:a16="http://schemas.microsoft.com/office/drawing/2014/main" xmlns="" id="{472605ED-223D-49DC-B7BC-3AA2D26018EE}"/>
              </a:ext>
            </a:extLst>
          </p:cNvPr>
          <p:cNvSpPr/>
          <p:nvPr/>
        </p:nvSpPr>
        <p:spPr>
          <a:xfrm>
            <a:off x="967393" y="14194821"/>
            <a:ext cx="11214930" cy="923330"/>
          </a:xfrm>
          <a:prstGeom prst="rect">
            <a:avLst/>
          </a:prstGeom>
          <a:noFill/>
        </p:spPr>
        <p:txBody>
          <a:bodyPr wrap="none" lIns="91440" tIns="45720" rIns="91440" bIns="45720">
            <a:spAutoFit/>
          </a:bodyPr>
          <a:lstStyle/>
          <a:p>
            <a:pPr algn="ctr"/>
            <a:r>
              <a:rPr lang="ja-JP" altLang="en-US" sz="5400" b="1" dirty="0">
                <a:ln w="12700">
                  <a:solidFill>
                    <a:schemeClr val="accent1"/>
                  </a:solidFill>
                  <a:prstDash val="solid"/>
                </a:ln>
                <a:solidFill>
                  <a:srgbClr val="FF0000"/>
                </a:solidFill>
                <a:effectLst>
                  <a:glow rad="228600">
                    <a:schemeClr val="accent2">
                      <a:satMod val="175000"/>
                      <a:alpha val="40000"/>
                    </a:schemeClr>
                  </a:glow>
                  <a:outerShdw dist="38100" dir="2640000" algn="bl" rotWithShape="0">
                    <a:schemeClr val="accent1"/>
                  </a:outerShdw>
                </a:effectLst>
              </a:rPr>
              <a:t>漁網やブイなど漁業関連のゴミも沢山</a:t>
            </a:r>
          </a:p>
        </p:txBody>
      </p:sp>
      <p:sp>
        <p:nvSpPr>
          <p:cNvPr id="13"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3829" y="1242827"/>
            <a:ext cx="17388114" cy="147251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9600" dirty="0"/>
              <a:t>【</a:t>
            </a:r>
            <a:r>
              <a:rPr lang="ja-JP" altLang="en-US" sz="9600" dirty="0"/>
              <a:t>海岸にいろんなゴミが・・・</a:t>
            </a:r>
            <a:r>
              <a:rPr lang="en-US" altLang="ja-JP" sz="9600" dirty="0"/>
              <a:t>】</a:t>
            </a:r>
          </a:p>
          <a:p>
            <a:pPr marL="0" indent="0">
              <a:buNone/>
            </a:pPr>
            <a:endParaRPr lang="en-US" altLang="ja-JP" dirty="0"/>
          </a:p>
          <a:p>
            <a:pPr marL="0" indent="0">
              <a:buNone/>
            </a:pPr>
            <a:endParaRPr lang="en-US" altLang="ja-JP" dirty="0"/>
          </a:p>
        </p:txBody>
      </p:sp>
      <p:sp>
        <p:nvSpPr>
          <p:cNvPr id="14"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724572" y="3834255"/>
            <a:ext cx="9176647" cy="95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400" dirty="0" smtClean="0"/>
              <a:t>静岡県御前崎市久々生海岸</a:t>
            </a:r>
            <a:endParaRPr lang="en-US" altLang="ja-JP" sz="5400" dirty="0"/>
          </a:p>
          <a:p>
            <a:pPr marL="0" indent="0">
              <a:buNone/>
            </a:pPr>
            <a:endParaRPr lang="en-US" altLang="ja-JP" sz="3200" dirty="0"/>
          </a:p>
          <a:p>
            <a:pPr marL="0" indent="0">
              <a:buNone/>
            </a:pPr>
            <a:endParaRPr lang="en-US" altLang="ja-JP" sz="3200" dirty="0"/>
          </a:p>
        </p:txBody>
      </p:sp>
    </p:spTree>
    <p:extLst>
      <p:ext uri="{BB962C8B-B14F-4D97-AF65-F5344CB8AC3E}">
        <p14:creationId xmlns:p14="http://schemas.microsoft.com/office/powerpoint/2010/main" val="241163616"/>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47883"/>
            <a:ext cx="23559407" cy="16283591"/>
          </a:xfrm>
          <a:prstGeom prst="rect">
            <a:avLst/>
          </a:prstGeom>
        </p:spPr>
      </p:pic>
      <p:pic>
        <p:nvPicPr>
          <p:cNvPr id="3" name="図 2">
            <a:extLst>
              <a:ext uri="{FF2B5EF4-FFF2-40B4-BE49-F238E27FC236}">
                <a16:creationId xmlns:a16="http://schemas.microsoft.com/office/drawing/2014/main" xmlns="" id="{2CA5016B-B2AC-46B5-B3DC-76C7F5243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423" y="5276323"/>
            <a:ext cx="10479042" cy="7855738"/>
          </a:xfrm>
          <a:prstGeom prst="rect">
            <a:avLst/>
          </a:prstGeom>
        </p:spPr>
      </p:pic>
      <p:sp>
        <p:nvSpPr>
          <p:cNvPr id="5" name="正方形/長方形 4">
            <a:extLst>
              <a:ext uri="{FF2B5EF4-FFF2-40B4-BE49-F238E27FC236}">
                <a16:creationId xmlns:a16="http://schemas.microsoft.com/office/drawing/2014/main" xmlns="" id="{B268E35F-7E55-4D59-808D-70D91045AA04}"/>
              </a:ext>
            </a:extLst>
          </p:cNvPr>
          <p:cNvSpPr/>
          <p:nvPr/>
        </p:nvSpPr>
        <p:spPr>
          <a:xfrm>
            <a:off x="333829" y="14254665"/>
            <a:ext cx="13902919" cy="923330"/>
          </a:xfrm>
          <a:prstGeom prst="rect">
            <a:avLst/>
          </a:prstGeom>
          <a:noFill/>
        </p:spPr>
        <p:txBody>
          <a:bodyPr wrap="square" lIns="91440" tIns="45720" rIns="91440" bIns="45720">
            <a:spAutoFit/>
          </a:bodyPr>
          <a:lstStyle/>
          <a:p>
            <a:pPr algn="ctr"/>
            <a:r>
              <a:rPr lang="ja-JP" altLang="en-US" sz="5400" b="1" dirty="0">
                <a:ln w="12700">
                  <a:solidFill>
                    <a:schemeClr val="tx2">
                      <a:lumMod val="75000"/>
                    </a:schemeClr>
                  </a:solidFill>
                  <a:prstDash val="solid"/>
                </a:ln>
                <a:solidFill>
                  <a:schemeClr val="accent2">
                    <a:lumMod val="60000"/>
                    <a:lumOff val="40000"/>
                  </a:schemeClr>
                </a:solidFill>
                <a:effectLst>
                  <a:outerShdw dist="38100" dir="2640000" algn="bl" rotWithShape="0">
                    <a:schemeClr val="tx2">
                      <a:lumMod val="75000"/>
                    </a:schemeClr>
                  </a:outerShdw>
                </a:effectLst>
              </a:rPr>
              <a:t>海水浴場にも、ブイが流れ着いたりします</a:t>
            </a:r>
          </a:p>
        </p:txBody>
      </p:sp>
      <p:sp>
        <p:nvSpPr>
          <p:cNvPr id="12"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3829" y="1242827"/>
            <a:ext cx="17388114" cy="147251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9600" dirty="0"/>
              <a:t>【</a:t>
            </a:r>
            <a:r>
              <a:rPr lang="ja-JP" altLang="en-US" sz="9600" dirty="0"/>
              <a:t>海岸にいろんなゴミが・・・</a:t>
            </a:r>
            <a:r>
              <a:rPr lang="en-US" altLang="ja-JP" sz="9600" dirty="0"/>
              <a:t>】</a:t>
            </a:r>
          </a:p>
          <a:p>
            <a:pPr marL="0" indent="0">
              <a:buNone/>
            </a:pPr>
            <a:endParaRPr lang="en-US" altLang="ja-JP" dirty="0"/>
          </a:p>
          <a:p>
            <a:pPr marL="0" indent="0">
              <a:buNone/>
            </a:pPr>
            <a:endParaRPr lang="en-US" altLang="ja-JP" dirty="0"/>
          </a:p>
        </p:txBody>
      </p:sp>
      <p:sp>
        <p:nvSpPr>
          <p:cNvPr id="13"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724572" y="3834255"/>
            <a:ext cx="9176647" cy="95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400" dirty="0" smtClean="0"/>
              <a:t>愛知県常滑市大野海水浴場</a:t>
            </a:r>
            <a:endParaRPr lang="en-US" altLang="ja-JP" sz="5400" dirty="0"/>
          </a:p>
          <a:p>
            <a:pPr marL="0" indent="0">
              <a:buNone/>
            </a:pPr>
            <a:endParaRPr lang="en-US" altLang="ja-JP" sz="3200" dirty="0"/>
          </a:p>
          <a:p>
            <a:pPr marL="0" indent="0">
              <a:buNone/>
            </a:pPr>
            <a:endParaRPr lang="en-US" altLang="ja-JP" sz="3200" dirty="0"/>
          </a:p>
        </p:txBody>
      </p:sp>
    </p:spTree>
    <p:extLst>
      <p:ext uri="{BB962C8B-B14F-4D97-AF65-F5344CB8AC3E}">
        <p14:creationId xmlns:p14="http://schemas.microsoft.com/office/powerpoint/2010/main" val="4173914398"/>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2233534" y="6026046"/>
            <a:ext cx="18692735" cy="24265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8000" dirty="0"/>
              <a:t>清掃活動で回収したゴミはどんなもの</a:t>
            </a:r>
            <a:r>
              <a:rPr lang="ja-JP" altLang="en-US" sz="8000" dirty="0" smtClean="0"/>
              <a:t>？</a:t>
            </a:r>
            <a:endParaRPr lang="en-US" altLang="ja-JP" dirty="0"/>
          </a:p>
        </p:txBody>
      </p:sp>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5912072" y="9201151"/>
            <a:ext cx="11335657" cy="132170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600" dirty="0"/>
              <a:t>サンプル：静岡県牧之原市静波海岸</a:t>
            </a:r>
            <a:endParaRPr lang="en-US" altLang="ja-JP" sz="5600" dirty="0"/>
          </a:p>
          <a:p>
            <a:pPr marL="0" indent="0">
              <a:buNone/>
            </a:pPr>
            <a:endParaRPr lang="en-US" altLang="ja-JP" sz="3200" dirty="0"/>
          </a:p>
          <a:p>
            <a:pPr marL="0" indent="0">
              <a:buNone/>
            </a:pPr>
            <a:endParaRPr lang="en-US" altLang="ja-JP" sz="3200" dirty="0"/>
          </a:p>
        </p:txBody>
      </p:sp>
    </p:spTree>
    <p:extLst>
      <p:ext uri="{BB962C8B-B14F-4D97-AF65-F5344CB8AC3E}">
        <p14:creationId xmlns:p14="http://schemas.microsoft.com/office/powerpoint/2010/main" val="522658129"/>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xmlns="" id="{C1FC6DC2-CB3A-40CE-A81B-C21BB28E7157}"/>
              </a:ext>
            </a:extLst>
          </p:cNvPr>
          <p:cNvSpPr/>
          <p:nvPr/>
        </p:nvSpPr>
        <p:spPr>
          <a:xfrm>
            <a:off x="11607510" y="7631008"/>
            <a:ext cx="184731" cy="923330"/>
          </a:xfrm>
          <a:prstGeom prst="rect">
            <a:avLst/>
          </a:prstGeom>
          <a:solidFill>
            <a:schemeClr val="accent6">
              <a:lumMod val="40000"/>
              <a:lumOff val="60000"/>
            </a:schemeClr>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5848641" y="970291"/>
            <a:ext cx="12206514" cy="140788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ゴミの中身って？</a:t>
            </a:r>
            <a:r>
              <a:rPr lang="en-US" altLang="ja-JP" sz="8800" dirty="0" smtClean="0"/>
              <a:t>】</a:t>
            </a:r>
            <a:endParaRPr lang="en-US" altLang="ja-JP" dirty="0"/>
          </a:p>
        </p:txBody>
      </p:sp>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646399" y="15283542"/>
            <a:ext cx="7170057" cy="68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300" dirty="0"/>
              <a:t>サンプル：静岡県牧之原市静波海岸</a:t>
            </a:r>
            <a:endParaRPr lang="en-US" altLang="ja-JP" sz="3300" dirty="0"/>
          </a:p>
          <a:p>
            <a:pPr marL="0" indent="0">
              <a:buNone/>
            </a:pPr>
            <a:endParaRPr lang="en-US" altLang="ja-JP" sz="3200" dirty="0"/>
          </a:p>
          <a:p>
            <a:pPr marL="0" indent="0">
              <a:buNone/>
            </a:pPr>
            <a:endParaRPr lang="en-US" altLang="ja-JP" sz="3200" dirty="0"/>
          </a:p>
        </p:txBody>
      </p:sp>
      <p:pic>
        <p:nvPicPr>
          <p:cNvPr id="5" name="図 4">
            <a:extLst>
              <a:ext uri="{FF2B5EF4-FFF2-40B4-BE49-F238E27FC236}">
                <a16:creationId xmlns:a16="http://schemas.microsoft.com/office/drawing/2014/main" xmlns="" id="{9108B0E1-BE31-4D74-9A78-948FA8F282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7624" y="2950296"/>
            <a:ext cx="11959771" cy="8969831"/>
          </a:xfrm>
          <a:prstGeom prst="rect">
            <a:avLst/>
          </a:prstGeom>
        </p:spPr>
      </p:pic>
      <p:sp>
        <p:nvSpPr>
          <p:cNvPr id="11" name="コンテンツ プレースホルダー 2">
            <a:extLst>
              <a:ext uri="{FF2B5EF4-FFF2-40B4-BE49-F238E27FC236}">
                <a16:creationId xmlns:a16="http://schemas.microsoft.com/office/drawing/2014/main" xmlns="" id="{0BF3795B-E73A-4617-8DD9-967B21E27361}"/>
              </a:ext>
            </a:extLst>
          </p:cNvPr>
          <p:cNvSpPr txBox="1">
            <a:spLocks/>
          </p:cNvSpPr>
          <p:nvPr/>
        </p:nvSpPr>
        <p:spPr>
          <a:xfrm>
            <a:off x="1538514" y="12492247"/>
            <a:ext cx="20726400" cy="24149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800" dirty="0"/>
              <a:t>静岡県牧之原市静波海岸のビーチクリーンで回収されたゴミを許可を頂いて、ゴミ袋の中身を分類してみました。</a:t>
            </a:r>
            <a:endParaRPr lang="en-US" altLang="ja-JP" sz="4800" dirty="0"/>
          </a:p>
          <a:p>
            <a:pPr marL="0" indent="0">
              <a:buNone/>
            </a:pPr>
            <a:endParaRPr lang="en-US" altLang="ja-JP" sz="3200" dirty="0"/>
          </a:p>
        </p:txBody>
      </p:sp>
    </p:spTree>
    <p:extLst>
      <p:ext uri="{BB962C8B-B14F-4D97-AF65-F5344CB8AC3E}">
        <p14:creationId xmlns:p14="http://schemas.microsoft.com/office/powerpoint/2010/main" val="1925020471"/>
      </p:ext>
    </p:extLst>
  </p:cSld>
  <p:clrMapOvr>
    <a:masterClrMapping/>
  </p:clrMapOvr>
  <mc:AlternateContent xmlns:mc="http://schemas.openxmlformats.org/markup-compatibility/2006" xmlns:p14="http://schemas.microsoft.com/office/powerpoint/2010/main">
    <mc:Choice Requires="p14">
      <p:transition spd="slow" p14:dur="1500" advTm="8000">
        <p:split orient="vert"/>
      </p:transition>
    </mc:Choice>
    <mc:Fallback xmlns="">
      <p:transition spd="slow" advTm="8000">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xmlns="" id="{34B438A3-329D-40DD-BA3D-23034D3A1D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7623" y="2950296"/>
            <a:ext cx="11978205" cy="8983655"/>
          </a:xfrm>
          <a:prstGeom prst="rect">
            <a:avLst/>
          </a:prstGeom>
        </p:spPr>
      </p:pic>
      <p:sp>
        <p:nvSpPr>
          <p:cNvPr id="8"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5848641" y="970291"/>
            <a:ext cx="12206514" cy="140788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ゴミの中身って？</a:t>
            </a:r>
            <a:r>
              <a:rPr lang="en-US" altLang="ja-JP" sz="8800" dirty="0" smtClean="0"/>
              <a:t>】</a:t>
            </a:r>
            <a:endParaRPr lang="en-US" altLang="ja-JP" dirty="0"/>
          </a:p>
        </p:txBody>
      </p:sp>
      <p:sp>
        <p:nvSpPr>
          <p:cNvPr id="9"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646399" y="15283542"/>
            <a:ext cx="7170057" cy="68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300" dirty="0"/>
              <a:t>サンプル：静岡県牧之原市静波海岸</a:t>
            </a:r>
            <a:endParaRPr lang="en-US" altLang="ja-JP" sz="3300" dirty="0"/>
          </a:p>
          <a:p>
            <a:pPr marL="0" indent="0">
              <a:buNone/>
            </a:pPr>
            <a:endParaRPr lang="en-US" altLang="ja-JP" sz="3200" dirty="0"/>
          </a:p>
          <a:p>
            <a:pPr marL="0" indent="0">
              <a:buNone/>
            </a:pPr>
            <a:endParaRPr lang="en-US" altLang="ja-JP" sz="3200" dirty="0"/>
          </a:p>
        </p:txBody>
      </p:sp>
      <p:sp>
        <p:nvSpPr>
          <p:cNvPr id="13" name="コンテンツ プレースホルダー 2">
            <a:extLst>
              <a:ext uri="{FF2B5EF4-FFF2-40B4-BE49-F238E27FC236}">
                <a16:creationId xmlns:a16="http://schemas.microsoft.com/office/drawing/2014/main" xmlns="" id="{0BF3795B-E73A-4617-8DD9-967B21E27361}"/>
              </a:ext>
            </a:extLst>
          </p:cNvPr>
          <p:cNvSpPr txBox="1">
            <a:spLocks/>
          </p:cNvSpPr>
          <p:nvPr/>
        </p:nvSpPr>
        <p:spPr>
          <a:xfrm>
            <a:off x="1538514" y="12492247"/>
            <a:ext cx="20726400" cy="327026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6900" dirty="0"/>
              <a:t>沢山のペットボトルがありました。</a:t>
            </a:r>
            <a:endParaRPr lang="en-US" altLang="ja-JP" sz="6900" dirty="0"/>
          </a:p>
          <a:p>
            <a:pPr marL="0" indent="0">
              <a:lnSpc>
                <a:spcPct val="150000"/>
              </a:lnSpc>
              <a:buNone/>
            </a:pPr>
            <a:r>
              <a:rPr lang="ja-JP" altLang="en-US" sz="6900" dirty="0"/>
              <a:t>ペットボトルは比重が水よりも重いので、海の中には、まだ沢山のペットボトルがあると予想できます。</a:t>
            </a:r>
            <a:endParaRPr lang="en-US" altLang="ja-JP" sz="6900" dirty="0"/>
          </a:p>
          <a:p>
            <a:pPr marL="0" indent="0">
              <a:buNone/>
            </a:pPr>
            <a:endParaRPr lang="en-US" altLang="ja-JP" sz="3200" dirty="0"/>
          </a:p>
        </p:txBody>
      </p:sp>
    </p:spTree>
    <p:extLst>
      <p:ext uri="{BB962C8B-B14F-4D97-AF65-F5344CB8AC3E}">
        <p14:creationId xmlns:p14="http://schemas.microsoft.com/office/powerpoint/2010/main" val="455594167"/>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xmlns="" id="{4D2CCC0B-E763-410E-A19E-6CADCFE8E7D9}"/>
              </a:ext>
            </a:extLst>
          </p:cNvPr>
          <p:cNvSpPr/>
          <p:nvPr/>
        </p:nvSpPr>
        <p:spPr>
          <a:xfrm>
            <a:off x="11607510" y="7631008"/>
            <a:ext cx="184731" cy="923330"/>
          </a:xfrm>
          <a:prstGeom prst="rect">
            <a:avLst/>
          </a:prstGeom>
          <a:solidFill>
            <a:schemeClr val="accent6">
              <a:lumMod val="40000"/>
              <a:lumOff val="60000"/>
            </a:schemeClr>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7" name="図 6">
            <a:extLst>
              <a:ext uri="{FF2B5EF4-FFF2-40B4-BE49-F238E27FC236}">
                <a16:creationId xmlns:a16="http://schemas.microsoft.com/office/drawing/2014/main" xmlns="" id="{38FA8F3C-1D00-4ACF-B275-95CF1A2EC5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7622" y="2950296"/>
            <a:ext cx="11963691" cy="8972770"/>
          </a:xfrm>
          <a:prstGeom prst="rect">
            <a:avLst/>
          </a:prstGeom>
        </p:spPr>
      </p:pic>
      <p:sp>
        <p:nvSpPr>
          <p:cNvPr id="8"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5848641" y="970291"/>
            <a:ext cx="12206514" cy="140788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ゴミの中身って？</a:t>
            </a:r>
            <a:r>
              <a:rPr lang="en-US" altLang="ja-JP" sz="8800" dirty="0" smtClean="0"/>
              <a:t>】</a:t>
            </a:r>
            <a:endParaRPr lang="en-US" altLang="ja-JP" dirty="0"/>
          </a:p>
        </p:txBody>
      </p:sp>
      <p:sp>
        <p:nvSpPr>
          <p:cNvPr id="9"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646399" y="15283542"/>
            <a:ext cx="7170057" cy="68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300" dirty="0"/>
              <a:t>サンプル：静岡県牧之原市静波海岸</a:t>
            </a:r>
            <a:endParaRPr lang="en-US" altLang="ja-JP" sz="3300" dirty="0"/>
          </a:p>
          <a:p>
            <a:pPr marL="0" indent="0">
              <a:buNone/>
            </a:pPr>
            <a:endParaRPr lang="en-US" altLang="ja-JP" sz="3200" dirty="0"/>
          </a:p>
          <a:p>
            <a:pPr marL="0" indent="0">
              <a:buNone/>
            </a:pPr>
            <a:endParaRPr lang="en-US" altLang="ja-JP" sz="3200" dirty="0"/>
          </a:p>
        </p:txBody>
      </p:sp>
      <p:sp>
        <p:nvSpPr>
          <p:cNvPr id="12" name="コンテンツ プレースホルダー 2">
            <a:extLst>
              <a:ext uri="{FF2B5EF4-FFF2-40B4-BE49-F238E27FC236}">
                <a16:creationId xmlns:a16="http://schemas.microsoft.com/office/drawing/2014/main" xmlns="" id="{0BF3795B-E73A-4617-8DD9-967B21E27361}"/>
              </a:ext>
            </a:extLst>
          </p:cNvPr>
          <p:cNvSpPr txBox="1">
            <a:spLocks/>
          </p:cNvSpPr>
          <p:nvPr/>
        </p:nvSpPr>
        <p:spPr>
          <a:xfrm>
            <a:off x="5061565" y="12495185"/>
            <a:ext cx="14677864" cy="32702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800" dirty="0"/>
              <a:t>発泡スチロール箱の破片も沢山ありました</a:t>
            </a:r>
            <a:r>
              <a:rPr lang="ja-JP" altLang="en-US" sz="4800" dirty="0" smtClean="0"/>
              <a:t>。</a:t>
            </a:r>
            <a:endParaRPr lang="en-US" altLang="ja-JP" sz="4800" dirty="0" smtClean="0"/>
          </a:p>
          <a:p>
            <a:pPr marL="0" indent="0">
              <a:lnSpc>
                <a:spcPct val="150000"/>
              </a:lnSpc>
              <a:buNone/>
            </a:pPr>
            <a:r>
              <a:rPr lang="ja-JP" altLang="en-US" sz="4800" dirty="0" smtClean="0"/>
              <a:t>農業</a:t>
            </a:r>
            <a:r>
              <a:rPr lang="ja-JP" altLang="en-US" sz="4800" dirty="0"/>
              <a:t>？漁業？で使われたものなのでしょうか？？？</a:t>
            </a:r>
            <a:endParaRPr lang="en-US" altLang="ja-JP" sz="4800" dirty="0"/>
          </a:p>
          <a:p>
            <a:pPr marL="0" indent="0">
              <a:buNone/>
            </a:pPr>
            <a:endParaRPr lang="en-US" altLang="ja-JP" sz="3200" dirty="0"/>
          </a:p>
        </p:txBody>
      </p:sp>
    </p:spTree>
    <p:extLst>
      <p:ext uri="{BB962C8B-B14F-4D97-AF65-F5344CB8AC3E}">
        <p14:creationId xmlns:p14="http://schemas.microsoft.com/office/powerpoint/2010/main" val="1650681905"/>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xmlns="" id="{8A8A5D42-9205-4ECB-99D7-99F9696F72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7622" y="2950296"/>
            <a:ext cx="11963691" cy="8972770"/>
          </a:xfrm>
          <a:prstGeom prst="rect">
            <a:avLst/>
          </a:prstGeom>
        </p:spPr>
      </p:pic>
      <p:sp>
        <p:nvSpPr>
          <p:cNvPr id="6" name="正方形/長方形 5">
            <a:extLst>
              <a:ext uri="{FF2B5EF4-FFF2-40B4-BE49-F238E27FC236}">
                <a16:creationId xmlns:a16="http://schemas.microsoft.com/office/drawing/2014/main" xmlns="" id="{4D2CCC0B-E763-410E-A19E-6CADCFE8E7D9}"/>
              </a:ext>
            </a:extLst>
          </p:cNvPr>
          <p:cNvSpPr/>
          <p:nvPr/>
        </p:nvSpPr>
        <p:spPr>
          <a:xfrm>
            <a:off x="11607510" y="7631008"/>
            <a:ext cx="184731" cy="923330"/>
          </a:xfrm>
          <a:prstGeom prst="rect">
            <a:avLst/>
          </a:prstGeom>
          <a:solidFill>
            <a:schemeClr val="accent6">
              <a:lumMod val="40000"/>
              <a:lumOff val="60000"/>
            </a:schemeClr>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7"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646399" y="15283542"/>
            <a:ext cx="7170057" cy="68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300" dirty="0"/>
              <a:t>サンプル：静岡県牧之原市静波海岸</a:t>
            </a:r>
            <a:endParaRPr lang="en-US" altLang="ja-JP" sz="3300" dirty="0"/>
          </a:p>
          <a:p>
            <a:pPr marL="0" indent="0">
              <a:buNone/>
            </a:pPr>
            <a:endParaRPr lang="en-US" altLang="ja-JP" sz="3200" dirty="0"/>
          </a:p>
          <a:p>
            <a:pPr marL="0" indent="0">
              <a:buNone/>
            </a:pPr>
            <a:endParaRPr lang="en-US" altLang="ja-JP" sz="3200" dirty="0"/>
          </a:p>
        </p:txBody>
      </p:sp>
      <p:sp>
        <p:nvSpPr>
          <p:cNvPr id="9" name="コンテンツ プレースホルダー 2">
            <a:extLst>
              <a:ext uri="{FF2B5EF4-FFF2-40B4-BE49-F238E27FC236}">
                <a16:creationId xmlns:a16="http://schemas.microsoft.com/office/drawing/2014/main" xmlns="" id="{0BF3795B-E73A-4617-8DD9-967B21E27361}"/>
              </a:ext>
            </a:extLst>
          </p:cNvPr>
          <p:cNvSpPr txBox="1">
            <a:spLocks/>
          </p:cNvSpPr>
          <p:nvPr/>
        </p:nvSpPr>
        <p:spPr>
          <a:xfrm>
            <a:off x="1538514" y="12492247"/>
            <a:ext cx="20726400" cy="327026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7200" dirty="0"/>
              <a:t>農業で使うものなのか？</a:t>
            </a:r>
            <a:endParaRPr lang="en-US" altLang="ja-JP" sz="7200" dirty="0"/>
          </a:p>
          <a:p>
            <a:pPr marL="0" indent="0">
              <a:lnSpc>
                <a:spcPct val="150000"/>
              </a:lnSpc>
              <a:buNone/>
            </a:pPr>
            <a:r>
              <a:rPr lang="ja-JP" altLang="en-US" sz="7200" dirty="0"/>
              <a:t>肥料のビニール袋や苗が植えてあるポットなどのゴミも沢山ありました。</a:t>
            </a:r>
            <a:endParaRPr lang="en-US" altLang="ja-JP" sz="7200" dirty="0"/>
          </a:p>
          <a:p>
            <a:pPr marL="0" indent="0">
              <a:buNone/>
            </a:pPr>
            <a:endParaRPr lang="en-US" altLang="ja-JP" sz="3200" dirty="0"/>
          </a:p>
        </p:txBody>
      </p:sp>
      <p:sp>
        <p:nvSpPr>
          <p:cNvPr id="13"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5848641" y="970291"/>
            <a:ext cx="12206514" cy="140788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ゴミの中身って？</a:t>
            </a:r>
            <a:r>
              <a:rPr lang="en-US" altLang="ja-JP" sz="8800" dirty="0" smtClean="0"/>
              <a:t>】</a:t>
            </a:r>
            <a:endParaRPr lang="en-US" altLang="ja-JP" dirty="0"/>
          </a:p>
        </p:txBody>
      </p:sp>
    </p:spTree>
    <p:extLst>
      <p:ext uri="{BB962C8B-B14F-4D97-AF65-F5344CB8AC3E}">
        <p14:creationId xmlns:p14="http://schemas.microsoft.com/office/powerpoint/2010/main" val="1011039567"/>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xmlns="" id="{1D10CBF8-E6C2-4B8C-8B4E-FFEAAF58B1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6241" y="2947358"/>
            <a:ext cx="11967608" cy="8975708"/>
          </a:xfrm>
          <a:prstGeom prst="rect">
            <a:avLst/>
          </a:prstGeom>
        </p:spPr>
      </p:pic>
      <p:pic>
        <p:nvPicPr>
          <p:cNvPr id="9" name="図 8">
            <a:extLst>
              <a:ext uri="{FF2B5EF4-FFF2-40B4-BE49-F238E27FC236}">
                <a16:creationId xmlns:a16="http://schemas.microsoft.com/office/drawing/2014/main" xmlns="" id="{5AA9A4B6-1D0E-4A31-BEFE-78348C9E62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3863" y="2947358"/>
            <a:ext cx="6731782" cy="8975708"/>
          </a:xfrm>
          <a:prstGeom prst="rect">
            <a:avLst/>
          </a:prstGeom>
        </p:spPr>
      </p:pic>
      <p:sp>
        <p:nvSpPr>
          <p:cNvPr id="8"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5646399" y="15283542"/>
            <a:ext cx="7170057" cy="68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3300" dirty="0"/>
              <a:t>サンプル：静岡県牧之原市静波海岸</a:t>
            </a:r>
            <a:endParaRPr lang="en-US" altLang="ja-JP" sz="3300" dirty="0"/>
          </a:p>
          <a:p>
            <a:pPr marL="0" indent="0">
              <a:buNone/>
            </a:pPr>
            <a:endParaRPr lang="en-US" altLang="ja-JP" sz="3200" dirty="0"/>
          </a:p>
          <a:p>
            <a:pPr marL="0" indent="0">
              <a:buNone/>
            </a:pPr>
            <a:endParaRPr lang="en-US" altLang="ja-JP" sz="3200" dirty="0"/>
          </a:p>
        </p:txBody>
      </p:sp>
      <p:sp>
        <p:nvSpPr>
          <p:cNvPr id="12" name="コンテンツ プレースホルダー 2">
            <a:extLst>
              <a:ext uri="{FF2B5EF4-FFF2-40B4-BE49-F238E27FC236}">
                <a16:creationId xmlns:a16="http://schemas.microsoft.com/office/drawing/2014/main" xmlns="" id="{0BF3795B-E73A-4617-8DD9-967B21E27361}"/>
              </a:ext>
            </a:extLst>
          </p:cNvPr>
          <p:cNvSpPr txBox="1">
            <a:spLocks/>
          </p:cNvSpPr>
          <p:nvPr/>
        </p:nvSpPr>
        <p:spPr>
          <a:xfrm>
            <a:off x="4630057" y="12492247"/>
            <a:ext cx="15385144" cy="1223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800" dirty="0"/>
              <a:t>海ならではのビーチサンダルやフィンなども沢山！！</a:t>
            </a:r>
            <a:endParaRPr lang="en-US" altLang="ja-JP" sz="4800" dirty="0"/>
          </a:p>
          <a:p>
            <a:pPr marL="0" indent="0">
              <a:buNone/>
            </a:pPr>
            <a:endParaRPr lang="en-US" altLang="ja-JP" sz="3200" dirty="0"/>
          </a:p>
        </p:txBody>
      </p:sp>
      <p:sp>
        <p:nvSpPr>
          <p:cNvPr id="13"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5848641" y="970291"/>
            <a:ext cx="12206514" cy="140788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ゴミの中身って？</a:t>
            </a:r>
            <a:r>
              <a:rPr lang="en-US" altLang="ja-JP" sz="8800" dirty="0" smtClean="0"/>
              <a:t>】</a:t>
            </a:r>
            <a:endParaRPr lang="en-US" altLang="ja-JP" dirty="0"/>
          </a:p>
        </p:txBody>
      </p:sp>
    </p:spTree>
    <p:extLst>
      <p:ext uri="{BB962C8B-B14F-4D97-AF65-F5344CB8AC3E}">
        <p14:creationId xmlns:p14="http://schemas.microsoft.com/office/powerpoint/2010/main" val="1695052751"/>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124835" y="1767840"/>
            <a:ext cx="17150080" cy="1706881"/>
          </a:xfrm>
        </p:spPr>
        <p:txBody>
          <a:bodyPr>
            <a:normAutofit/>
          </a:bodyPr>
          <a:lstStyle/>
          <a:p>
            <a:pPr marL="0" indent="0">
              <a:buNone/>
            </a:pPr>
            <a:r>
              <a:rPr lang="en-US" altLang="ja-JP" sz="8000" dirty="0"/>
              <a:t>【</a:t>
            </a:r>
            <a:r>
              <a:rPr lang="ja-JP" altLang="en-US" sz="8000" dirty="0"/>
              <a:t>花咲か爺さんプロジェクト</a:t>
            </a:r>
            <a:r>
              <a:rPr lang="en-US" altLang="ja-JP" sz="8000" dirty="0"/>
              <a:t>】</a:t>
            </a:r>
            <a:r>
              <a:rPr lang="ja-JP" altLang="en-US" sz="8000" dirty="0"/>
              <a:t>とは</a:t>
            </a:r>
            <a:endParaRPr lang="en-US" altLang="ja-JP" sz="8000" dirty="0"/>
          </a:p>
          <a:p>
            <a:pPr marL="0" indent="0">
              <a:buNone/>
            </a:pPr>
            <a:endParaRPr kumimoji="1" lang="en-US" altLang="ja-JP" sz="8000" dirty="0"/>
          </a:p>
          <a:p>
            <a:pPr marL="0" indent="0">
              <a:buNone/>
            </a:pPr>
            <a:endParaRPr lang="en-US" altLang="ja-JP" sz="8000" dirty="0"/>
          </a:p>
        </p:txBody>
      </p:sp>
      <p:sp>
        <p:nvSpPr>
          <p:cNvPr id="4" name="テキスト ボックス 3">
            <a:extLst>
              <a:ext uri="{FF2B5EF4-FFF2-40B4-BE49-F238E27FC236}">
                <a16:creationId xmlns:a16="http://schemas.microsoft.com/office/drawing/2014/main" xmlns="" id="{02B3E746-F5DB-4AD1-B7A0-3F024B9973A7}"/>
              </a:ext>
            </a:extLst>
          </p:cNvPr>
          <p:cNvSpPr txBox="1"/>
          <p:nvPr/>
        </p:nvSpPr>
        <p:spPr>
          <a:xfrm>
            <a:off x="1905635" y="3840480"/>
            <a:ext cx="19588480" cy="11085984"/>
          </a:xfrm>
          <a:prstGeom prst="rect">
            <a:avLst/>
          </a:prstGeom>
          <a:noFill/>
        </p:spPr>
        <p:txBody>
          <a:bodyPr wrap="square">
            <a:spAutoFit/>
          </a:bodyPr>
          <a:lstStyle/>
          <a:p>
            <a:pPr indent="133350" algn="just">
              <a:lnSpc>
                <a:spcPct val="150000"/>
              </a:lnSpc>
            </a:pPr>
            <a:r>
              <a:rPr lang="ja-JP" altLang="ja-JP" sz="4000" kern="100" dirty="0">
                <a:latin typeface="+mn-ea"/>
                <a:cs typeface="Times New Roman" panose="02020603050405020304" pitchFamily="18" charset="0"/>
              </a:rPr>
              <a:t>花咲か爺さんプロジェクトの目的は「知ってもらうこと」です。</a:t>
            </a:r>
          </a:p>
          <a:p>
            <a:pPr indent="133350" algn="just">
              <a:lnSpc>
                <a:spcPct val="150000"/>
              </a:lnSpc>
            </a:pPr>
            <a:r>
              <a:rPr lang="ja-JP" altLang="ja-JP" sz="4000" kern="100" dirty="0">
                <a:latin typeface="+mn-ea"/>
                <a:cs typeface="Times New Roman" panose="02020603050405020304" pitchFamily="18" charset="0"/>
              </a:rPr>
              <a:t>各地で海洋ゴミが問題となり、多くのボランティア活動が行われていて、その活動は海に隣接する地域の方で行われています。しかし、活動に参加してみると、ゴミの種類は海岸によって違いがあり、その大半は陸からたどり着いたものです。花咲か爺さんプロジェクトでは、そういった現状を伝える活動をしていきます。</a:t>
            </a:r>
          </a:p>
          <a:p>
            <a:pPr indent="133350" algn="just">
              <a:lnSpc>
                <a:spcPct val="150000"/>
              </a:lnSpc>
            </a:pPr>
            <a:r>
              <a:rPr lang="ja-JP" altLang="ja-JP" sz="4000" kern="100" dirty="0">
                <a:latin typeface="+mn-ea"/>
                <a:cs typeface="Times New Roman" panose="02020603050405020304" pitchFamily="18" charset="0"/>
              </a:rPr>
              <a:t>また、海洋ゴミを回収しても、焼却処分すれば二酸化炭素を排出して温暖化に繋がってしまいます。近年の異常気象の原因の一つが温暖化だと言われています。花咲か爺さんプロジェクトでは、各自治体、行政と連携を図りボランティア活動やイベントなどから排出されるゴミを無公害で処理するお手伝いをさせて頂き、回収したセラミック灰から二次世品を作って循環型社会への貢献も目指していきます。</a:t>
            </a:r>
          </a:p>
          <a:p>
            <a:pPr indent="133350" algn="just">
              <a:lnSpc>
                <a:spcPct val="150000"/>
              </a:lnSpc>
            </a:pPr>
            <a:r>
              <a:rPr lang="ja-JP" altLang="ja-JP" sz="4000" kern="100" dirty="0">
                <a:latin typeface="+mn-ea"/>
                <a:cs typeface="Times New Roman" panose="02020603050405020304" pitchFamily="18" charset="0"/>
              </a:rPr>
              <a:t>活動する中で、各団体の取り組みを報発信して点と点を繋いで行くことを目標としています。</a:t>
            </a:r>
          </a:p>
        </p:txBody>
      </p:sp>
    </p:spTree>
    <p:extLst>
      <p:ext uri="{BB962C8B-B14F-4D97-AF65-F5344CB8AC3E}">
        <p14:creationId xmlns:p14="http://schemas.microsoft.com/office/powerpoint/2010/main" val="107865600"/>
      </p:ext>
    </p:extLst>
  </p:cSld>
  <p:clrMapOvr>
    <a:masterClrMapping/>
  </p:clrMapOvr>
  <mc:AlternateContent xmlns:mc="http://schemas.openxmlformats.org/markup-compatibility/2006" xmlns:p14="http://schemas.microsoft.com/office/powerpoint/2010/main">
    <mc:Choice Requires="p14">
      <p:transition spd="slow" p14:dur="1500" advTm="15000">
        <p:split orient="vert"/>
      </p:transition>
    </mc:Choice>
    <mc:Fallback xmlns="">
      <p:transition spd="slow" advTm="15000">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1973943" y="3049727"/>
            <a:ext cx="20837440" cy="128724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8800" dirty="0"/>
              <a:t>回収したゴミには、いろいろな種類</a:t>
            </a:r>
            <a:r>
              <a:rPr lang="ja-JP" altLang="en-US" sz="8800" dirty="0" smtClean="0"/>
              <a:t>の</a:t>
            </a:r>
            <a:endParaRPr lang="en-US" altLang="ja-JP" sz="8800" dirty="0" smtClean="0"/>
          </a:p>
          <a:p>
            <a:pPr marL="0" indent="0">
              <a:buNone/>
            </a:pPr>
            <a:r>
              <a:rPr lang="ja-JP" altLang="en-US" sz="8800" dirty="0" smtClean="0"/>
              <a:t>ゴミ</a:t>
            </a:r>
            <a:r>
              <a:rPr lang="ja-JP" altLang="en-US" sz="8800" dirty="0"/>
              <a:t>がありました。</a:t>
            </a:r>
            <a:endParaRPr lang="en-US" altLang="ja-JP" sz="8800" dirty="0"/>
          </a:p>
          <a:p>
            <a:pPr marL="0" indent="0">
              <a:buNone/>
            </a:pPr>
            <a:endParaRPr lang="en-US" altLang="ja-JP" sz="8800" dirty="0"/>
          </a:p>
          <a:p>
            <a:pPr marL="0" indent="0">
              <a:buNone/>
            </a:pPr>
            <a:r>
              <a:rPr lang="ja-JP" altLang="en-US" sz="8800" dirty="0"/>
              <a:t>でも、よく見直してみると・・・</a:t>
            </a:r>
            <a:endParaRPr lang="en-US" altLang="ja-JP" sz="8800" dirty="0"/>
          </a:p>
          <a:p>
            <a:pPr marL="0" indent="0">
              <a:buNone/>
            </a:pPr>
            <a:endParaRPr lang="en-US" altLang="ja-JP" sz="8800" dirty="0"/>
          </a:p>
          <a:p>
            <a:pPr marL="0" indent="0">
              <a:buNone/>
            </a:pPr>
            <a:r>
              <a:rPr lang="ja-JP" altLang="en-US" sz="8800" dirty="0"/>
              <a:t>海のゴミのほとんどが、</a:t>
            </a:r>
            <a:endParaRPr lang="en-US" altLang="ja-JP" sz="8800" dirty="0"/>
          </a:p>
          <a:p>
            <a:pPr marL="0" indent="0">
              <a:buNone/>
            </a:pPr>
            <a:r>
              <a:rPr lang="ja-JP" altLang="en-US" sz="8800" dirty="0"/>
              <a:t>人間の生活から出たゴミばかりだ</a:t>
            </a:r>
            <a:r>
              <a:rPr lang="ja-JP" altLang="en-US" sz="8800" dirty="0" smtClean="0"/>
              <a:t>と</a:t>
            </a:r>
            <a:endParaRPr lang="en-US" altLang="ja-JP" sz="8800" dirty="0" smtClean="0"/>
          </a:p>
          <a:p>
            <a:pPr marL="0" indent="0">
              <a:buNone/>
            </a:pPr>
            <a:r>
              <a:rPr lang="ja-JP" altLang="en-US" sz="8800" dirty="0" smtClean="0"/>
              <a:t>気づきました。</a:t>
            </a:r>
            <a:endParaRPr lang="en-US" altLang="ja-JP" sz="8800" dirty="0"/>
          </a:p>
        </p:txBody>
      </p:sp>
    </p:spTree>
    <p:extLst>
      <p:ext uri="{BB962C8B-B14F-4D97-AF65-F5344CB8AC3E}">
        <p14:creationId xmlns:p14="http://schemas.microsoft.com/office/powerpoint/2010/main" val="1833592739"/>
      </p:ext>
    </p:extLst>
  </p:cSld>
  <p:clrMapOvr>
    <a:masterClrMapping/>
  </p:clrMapOvr>
  <mc:AlternateContent xmlns:mc="http://schemas.openxmlformats.org/markup-compatibility/2006" xmlns:p14="http://schemas.microsoft.com/office/powerpoint/2010/main">
    <mc:Choice Requires="p14">
      <p:transition spd="slow" p14:dur="1500" advTm="8000">
        <p:split orient="vert"/>
      </p:transition>
    </mc:Choice>
    <mc:Fallback xmlns="">
      <p:transition spd="slow" advTm="8000">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67316" y="4942961"/>
            <a:ext cx="17740420" cy="63636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8800" dirty="0"/>
              <a:t>私たちの生活から出たゴミが</a:t>
            </a:r>
            <a:endParaRPr lang="en-US" altLang="ja-JP" sz="8800" dirty="0"/>
          </a:p>
          <a:p>
            <a:pPr marL="0" indent="0">
              <a:buNone/>
            </a:pPr>
            <a:endParaRPr lang="en-US" altLang="ja-JP" sz="8800" dirty="0"/>
          </a:p>
          <a:p>
            <a:pPr marL="0" indent="0">
              <a:buNone/>
            </a:pPr>
            <a:r>
              <a:rPr lang="ja-JP" altLang="en-US" sz="8800" dirty="0"/>
              <a:t>海洋ゴミが生態系にも影響しています。</a:t>
            </a:r>
            <a:endParaRPr lang="en-US" altLang="ja-JP" sz="8800" dirty="0"/>
          </a:p>
          <a:p>
            <a:pPr marL="0" indent="0">
              <a:buNone/>
            </a:pPr>
            <a:endParaRPr lang="en-US" altLang="ja-JP" dirty="0"/>
          </a:p>
        </p:txBody>
      </p:sp>
    </p:spTree>
    <p:extLst>
      <p:ext uri="{BB962C8B-B14F-4D97-AF65-F5344CB8AC3E}">
        <p14:creationId xmlns:p14="http://schemas.microsoft.com/office/powerpoint/2010/main" val="3954112343"/>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2025633" y="1109272"/>
            <a:ext cx="19891947" cy="155738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000" dirty="0"/>
              <a:t>【</a:t>
            </a:r>
            <a:r>
              <a:rPr lang="ja-JP" altLang="en-US" sz="8000" dirty="0"/>
              <a:t>海洋ゴミが生態系にも影響しています</a:t>
            </a:r>
            <a:r>
              <a:rPr lang="en-US" altLang="ja-JP" sz="8000" dirty="0"/>
              <a:t>】</a:t>
            </a:r>
          </a:p>
        </p:txBody>
      </p:sp>
      <p:pic>
        <p:nvPicPr>
          <p:cNvPr id="5" name="図 4">
            <a:extLst>
              <a:ext uri="{FF2B5EF4-FFF2-40B4-BE49-F238E27FC236}">
                <a16:creationId xmlns:a16="http://schemas.microsoft.com/office/drawing/2014/main" xmlns="" id="{F4B64D11-AD48-4FDF-A083-B2F3762C6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881" y="6681176"/>
            <a:ext cx="9519674" cy="7139756"/>
          </a:xfrm>
          <a:prstGeom prst="rect">
            <a:avLst/>
          </a:prstGeom>
        </p:spPr>
      </p:pic>
      <p:pic>
        <p:nvPicPr>
          <p:cNvPr id="8" name="図 7">
            <a:extLst>
              <a:ext uri="{FF2B5EF4-FFF2-40B4-BE49-F238E27FC236}">
                <a16:creationId xmlns:a16="http://schemas.microsoft.com/office/drawing/2014/main" xmlns="" id="{3AF59C4A-081C-4F27-AF03-85FF6F6812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37553" y="6681176"/>
            <a:ext cx="9519674" cy="7139756"/>
          </a:xfrm>
          <a:prstGeom prst="rect">
            <a:avLst/>
          </a:prstGeom>
        </p:spPr>
      </p:pic>
      <p:sp>
        <p:nvSpPr>
          <p:cNvPr id="14" name="矢印: 右 13">
            <a:extLst>
              <a:ext uri="{FF2B5EF4-FFF2-40B4-BE49-F238E27FC236}">
                <a16:creationId xmlns:a16="http://schemas.microsoft.com/office/drawing/2014/main" xmlns="" id="{197F58FD-2219-48A7-B093-C5E93FDA3DCC}"/>
              </a:ext>
            </a:extLst>
          </p:cNvPr>
          <p:cNvSpPr/>
          <p:nvPr/>
        </p:nvSpPr>
        <p:spPr>
          <a:xfrm>
            <a:off x="11129391" y="9908592"/>
            <a:ext cx="1351325" cy="1034228"/>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コンテンツ プレースホルダー 2">
            <a:extLst>
              <a:ext uri="{FF2B5EF4-FFF2-40B4-BE49-F238E27FC236}">
                <a16:creationId xmlns:a16="http://schemas.microsoft.com/office/drawing/2014/main" xmlns="" id="{42CFF7D5-C90E-4B74-AC40-E42CAC0CA651}"/>
              </a:ext>
            </a:extLst>
          </p:cNvPr>
          <p:cNvSpPr txBox="1">
            <a:spLocks/>
          </p:cNvSpPr>
          <p:nvPr/>
        </p:nvSpPr>
        <p:spPr>
          <a:xfrm>
            <a:off x="1499016" y="3901850"/>
            <a:ext cx="9643019" cy="8195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4800" dirty="0">
                <a:solidFill>
                  <a:srgbClr val="00B0F0"/>
                </a:solidFill>
              </a:rPr>
              <a:t>海に流れ着いたプラスチックゴミは、やがてマイクロプラスチックになってしまいます。</a:t>
            </a:r>
            <a:endParaRPr lang="en-US" altLang="ja-JP" sz="4800" dirty="0">
              <a:solidFill>
                <a:srgbClr val="00B0F0"/>
              </a:solidFill>
            </a:endParaRPr>
          </a:p>
        </p:txBody>
      </p:sp>
      <p:sp>
        <p:nvSpPr>
          <p:cNvPr id="7" name="コンテンツ プレースホルダー 2">
            <a:extLst>
              <a:ext uri="{FF2B5EF4-FFF2-40B4-BE49-F238E27FC236}">
                <a16:creationId xmlns:a16="http://schemas.microsoft.com/office/drawing/2014/main" xmlns="" id="{F3877AAC-2CAB-490F-9440-5534DE91A8D6}"/>
              </a:ext>
            </a:extLst>
          </p:cNvPr>
          <p:cNvSpPr txBox="1">
            <a:spLocks/>
          </p:cNvSpPr>
          <p:nvPr/>
        </p:nvSpPr>
        <p:spPr>
          <a:xfrm>
            <a:off x="13269104" y="3901850"/>
            <a:ext cx="8196810" cy="2139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4800" dirty="0">
                <a:solidFill>
                  <a:srgbClr val="00B0F0"/>
                </a:solidFill>
              </a:rPr>
              <a:t>マイクロプラスチックが生態系にも影響していると言われています。</a:t>
            </a:r>
            <a:endParaRPr lang="en-US" altLang="ja-JP" sz="4800" dirty="0">
              <a:solidFill>
                <a:srgbClr val="00B0F0"/>
              </a:solidFill>
            </a:endParaRPr>
          </a:p>
        </p:txBody>
      </p:sp>
      <p:sp>
        <p:nvSpPr>
          <p:cNvPr id="9" name="コンテンツ プレースホルダー 2">
            <a:extLst>
              <a:ext uri="{FF2B5EF4-FFF2-40B4-BE49-F238E27FC236}">
                <a16:creationId xmlns:a16="http://schemas.microsoft.com/office/drawing/2014/main" xmlns="" id="{CC9A23D9-A599-41EC-A012-CCF6086A4D79}"/>
              </a:ext>
            </a:extLst>
          </p:cNvPr>
          <p:cNvSpPr txBox="1">
            <a:spLocks/>
          </p:cNvSpPr>
          <p:nvPr/>
        </p:nvSpPr>
        <p:spPr>
          <a:xfrm>
            <a:off x="13493957" y="15042212"/>
            <a:ext cx="9141191" cy="5475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200" dirty="0"/>
              <a:t>※</a:t>
            </a:r>
            <a:r>
              <a:rPr lang="ja-JP" altLang="en-US" sz="3200" dirty="0"/>
              <a:t>実際の画像ですが、死因については未確認です。</a:t>
            </a:r>
            <a:endParaRPr lang="en-US" altLang="ja-JP" sz="3200" dirty="0"/>
          </a:p>
        </p:txBody>
      </p:sp>
      <p:pic>
        <p:nvPicPr>
          <p:cNvPr id="3" name="図 2">
            <a:extLst>
              <a:ext uri="{FF2B5EF4-FFF2-40B4-BE49-F238E27FC236}">
                <a16:creationId xmlns:a16="http://schemas.microsoft.com/office/drawing/2014/main" xmlns="" id="{EF76A212-6E47-4929-8A39-72AED654CA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56259" y="5881132"/>
            <a:ext cx="2700968" cy="2700968"/>
          </a:xfrm>
          <a:prstGeom prst="rect">
            <a:avLst/>
          </a:prstGeom>
        </p:spPr>
      </p:pic>
      <p:sp>
        <p:nvSpPr>
          <p:cNvPr id="12" name="正方形/長方形 11">
            <a:extLst>
              <a:ext uri="{FF2B5EF4-FFF2-40B4-BE49-F238E27FC236}">
                <a16:creationId xmlns:a16="http://schemas.microsoft.com/office/drawing/2014/main" xmlns="" id="{692CCC2B-9F4F-43CC-966A-FD55159126C4}"/>
              </a:ext>
            </a:extLst>
          </p:cNvPr>
          <p:cNvSpPr/>
          <p:nvPr/>
        </p:nvSpPr>
        <p:spPr>
          <a:xfrm>
            <a:off x="18410132" y="12596619"/>
            <a:ext cx="4225016" cy="707886"/>
          </a:xfrm>
          <a:prstGeom prst="rect">
            <a:avLst/>
          </a:prstGeom>
          <a:noFill/>
        </p:spPr>
        <p:txBody>
          <a:bodyPr wrap="square" lIns="91440" tIns="45720" rIns="91440" bIns="45720">
            <a:spAutoFit/>
          </a:bodyPr>
          <a:lstStyle/>
          <a:p>
            <a:pPr algn="ctr"/>
            <a:r>
              <a:rPr lang="ja-JP" alt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ウミガメの死体</a:t>
            </a:r>
          </a:p>
        </p:txBody>
      </p:sp>
    </p:spTree>
    <p:extLst>
      <p:ext uri="{BB962C8B-B14F-4D97-AF65-F5344CB8AC3E}">
        <p14:creationId xmlns:p14="http://schemas.microsoft.com/office/powerpoint/2010/main" val="220135948"/>
      </p:ext>
    </p:extLst>
  </p:cSld>
  <p:clrMapOvr>
    <a:masterClrMapping/>
  </p:clrMapOvr>
  <mc:AlternateContent xmlns:mc="http://schemas.openxmlformats.org/markup-compatibility/2006" xmlns:p14="http://schemas.microsoft.com/office/powerpoint/2010/main">
    <mc:Choice Requires="p14">
      <p:transition spd="slow" p14:dur="1500" advTm="8000">
        <p:split orient="vert"/>
      </p:transition>
    </mc:Choice>
    <mc:Fallback xmlns="">
      <p:transition spd="slow" advTm="8000">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702520"/>
            <a:ext cx="23559407" cy="16283591"/>
          </a:xfrm>
          <a:prstGeom prst="rect">
            <a:avLst/>
          </a:prstGeom>
        </p:spPr>
      </p:pic>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1648916" y="3497180"/>
            <a:ext cx="20941259" cy="9619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6000" b="1" dirty="0">
                <a:solidFill>
                  <a:srgbClr val="FF0000"/>
                </a:solidFill>
              </a:rPr>
              <a:t>海洋ゴミは、海だけのゴミではないことが分かりました。</a:t>
            </a:r>
            <a:endParaRPr lang="en-US" altLang="ja-JP" sz="6000" b="1" dirty="0">
              <a:solidFill>
                <a:srgbClr val="FF0000"/>
              </a:solidFill>
            </a:endParaRPr>
          </a:p>
          <a:p>
            <a:pPr marL="0" indent="0">
              <a:buNone/>
            </a:pPr>
            <a:r>
              <a:rPr lang="ja-JP" altLang="en-US" sz="6000" b="1" dirty="0">
                <a:solidFill>
                  <a:srgbClr val="FF0000"/>
                </a:solidFill>
              </a:rPr>
              <a:t>そして、その人間の出したゴミが海に生物にも影響してい</a:t>
            </a:r>
            <a:endParaRPr lang="en-US" altLang="ja-JP" sz="6000" b="1" dirty="0">
              <a:solidFill>
                <a:srgbClr val="FF0000"/>
              </a:solidFill>
            </a:endParaRPr>
          </a:p>
          <a:p>
            <a:pPr marL="0" indent="0">
              <a:buNone/>
            </a:pPr>
            <a:r>
              <a:rPr lang="ja-JP" altLang="en-US" sz="6000" b="1" dirty="0">
                <a:solidFill>
                  <a:srgbClr val="FF0000"/>
                </a:solidFill>
              </a:rPr>
              <a:t>ることも分かりました。</a:t>
            </a:r>
            <a:endParaRPr lang="en-US" altLang="ja-JP" sz="6000" b="1" dirty="0">
              <a:solidFill>
                <a:srgbClr val="FF0000"/>
              </a:solidFill>
            </a:endParaRPr>
          </a:p>
          <a:p>
            <a:pPr marL="0" indent="0">
              <a:buNone/>
            </a:pPr>
            <a:endParaRPr lang="en-US" altLang="ja-JP" sz="6000" b="1" dirty="0">
              <a:solidFill>
                <a:srgbClr val="FF0000"/>
              </a:solidFill>
            </a:endParaRPr>
          </a:p>
          <a:p>
            <a:pPr marL="0" indent="0">
              <a:buNone/>
            </a:pPr>
            <a:r>
              <a:rPr lang="ja-JP" altLang="en-US" sz="6000" b="1" dirty="0">
                <a:solidFill>
                  <a:srgbClr val="FF0000"/>
                </a:solidFill>
              </a:rPr>
              <a:t>ビーチクリーンに参加出来なくても、出来ることがあります。</a:t>
            </a:r>
            <a:endParaRPr lang="en-US" altLang="ja-JP" sz="6000" b="1" dirty="0">
              <a:solidFill>
                <a:srgbClr val="FF0000"/>
              </a:solidFill>
            </a:endParaRPr>
          </a:p>
          <a:p>
            <a:pPr marL="0" indent="0">
              <a:buNone/>
            </a:pPr>
            <a:endParaRPr lang="en-US" altLang="ja-JP" sz="6000" b="1" dirty="0">
              <a:solidFill>
                <a:srgbClr val="FF0000"/>
              </a:solidFill>
            </a:endParaRPr>
          </a:p>
          <a:p>
            <a:pPr marL="0" indent="0">
              <a:buNone/>
            </a:pPr>
            <a:r>
              <a:rPr lang="ja-JP" altLang="en-US" sz="6000" b="1" dirty="0">
                <a:solidFill>
                  <a:srgbClr val="FF0000"/>
                </a:solidFill>
              </a:rPr>
              <a:t>それはゴミが海まで流れないように</a:t>
            </a:r>
            <a:r>
              <a:rPr lang="ja-JP" altLang="en-US" sz="6000" b="1" dirty="0" smtClean="0">
                <a:solidFill>
                  <a:srgbClr val="FF0000"/>
                </a:solidFill>
              </a:rPr>
              <a:t>、</a:t>
            </a:r>
            <a:endParaRPr lang="en-US" altLang="ja-JP" sz="6000" b="1" dirty="0" smtClean="0">
              <a:solidFill>
                <a:srgbClr val="FF0000"/>
              </a:solidFill>
            </a:endParaRPr>
          </a:p>
          <a:p>
            <a:pPr marL="0" indent="0">
              <a:buNone/>
            </a:pPr>
            <a:r>
              <a:rPr lang="ja-JP" altLang="en-US" sz="6000" b="1" dirty="0" smtClean="0">
                <a:solidFill>
                  <a:srgbClr val="FF0000"/>
                </a:solidFill>
              </a:rPr>
              <a:t>一人</a:t>
            </a:r>
            <a:r>
              <a:rPr lang="ja-JP" altLang="en-US" sz="6000" b="1" dirty="0">
                <a:solidFill>
                  <a:srgbClr val="FF0000"/>
                </a:solidFill>
              </a:rPr>
              <a:t>ひとりが気</a:t>
            </a:r>
            <a:r>
              <a:rPr lang="ja-JP" altLang="en-US" sz="6000" b="1" dirty="0" smtClean="0">
                <a:solidFill>
                  <a:srgbClr val="FF0000"/>
                </a:solidFill>
              </a:rPr>
              <a:t>を付ける</a:t>
            </a:r>
            <a:r>
              <a:rPr lang="ja-JP" altLang="en-US" sz="6000" b="1" dirty="0">
                <a:solidFill>
                  <a:srgbClr val="FF0000"/>
                </a:solidFill>
              </a:rPr>
              <a:t>こと。</a:t>
            </a:r>
            <a:endParaRPr lang="en-US" altLang="ja-JP" sz="6000" b="1" dirty="0">
              <a:solidFill>
                <a:srgbClr val="FF0000"/>
              </a:solidFill>
            </a:endParaRPr>
          </a:p>
          <a:p>
            <a:pPr marL="0" indent="0">
              <a:buNone/>
            </a:pPr>
            <a:endParaRPr lang="en-US" altLang="ja-JP" sz="6000" b="1" dirty="0">
              <a:solidFill>
                <a:srgbClr val="FF0000"/>
              </a:solidFill>
            </a:endParaRPr>
          </a:p>
          <a:p>
            <a:pPr marL="0" indent="0">
              <a:buNone/>
            </a:pPr>
            <a:r>
              <a:rPr lang="ja-JP" altLang="en-US" sz="6000" b="1" dirty="0">
                <a:solidFill>
                  <a:srgbClr val="FF0000"/>
                </a:solidFill>
              </a:rPr>
              <a:t>自分に出来ることから始めていきましょう。</a:t>
            </a:r>
            <a:endParaRPr lang="en-US" altLang="ja-JP" sz="6000" b="1" dirty="0">
              <a:solidFill>
                <a:srgbClr val="FF0000"/>
              </a:solidFill>
            </a:endParaRPr>
          </a:p>
        </p:txBody>
      </p:sp>
    </p:spTree>
    <p:extLst>
      <p:ext uri="{BB962C8B-B14F-4D97-AF65-F5344CB8AC3E}">
        <p14:creationId xmlns:p14="http://schemas.microsoft.com/office/powerpoint/2010/main" val="772157361"/>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a:extLst>
              <a:ext uri="{FF2B5EF4-FFF2-40B4-BE49-F238E27FC236}">
                <a16:creationId xmlns:a16="http://schemas.microsoft.com/office/drawing/2014/main" xmlns="" id="{041C950B-F7E3-4C85-AC7C-88AE94D53C96}"/>
              </a:ext>
            </a:extLst>
          </p:cNvPr>
          <p:cNvSpPr>
            <a:spLocks noGrp="1"/>
          </p:cNvSpPr>
          <p:nvPr>
            <p:ph type="subTitle" idx="1"/>
          </p:nvPr>
        </p:nvSpPr>
        <p:spPr>
          <a:xfrm>
            <a:off x="3732550" y="11587397"/>
            <a:ext cx="16534151" cy="4152274"/>
          </a:xfrm>
        </p:spPr>
        <p:txBody>
          <a:bodyPr rtlCol="0" anchor="ctr">
            <a:normAutofit/>
          </a:bodyPr>
          <a:lstStyle/>
          <a:p>
            <a:pPr>
              <a:defRPr/>
            </a:pPr>
            <a:r>
              <a:rPr lang="ja-JP" altLang="en-US" dirty="0"/>
              <a:t>「ゴミの山」を「資源の山」へ</a:t>
            </a:r>
            <a:endParaRPr lang="en-US" altLang="ja-JP" dirty="0"/>
          </a:p>
          <a:p>
            <a:pPr>
              <a:defRPr/>
            </a:pPr>
            <a:r>
              <a:rPr lang="ja-JP" altLang="en-US" sz="8800" dirty="0">
                <a:solidFill>
                  <a:srgbClr val="33CCFF"/>
                </a:solidFill>
              </a:rPr>
              <a:t>花咲か爺さんプロジェクト</a:t>
            </a:r>
            <a:endParaRPr lang="en-US" altLang="ja-JP" sz="8800" dirty="0">
              <a:solidFill>
                <a:srgbClr val="33CCFF"/>
              </a:solidFill>
            </a:endParaRPr>
          </a:p>
          <a:p>
            <a:pPr>
              <a:defRPr/>
            </a:pPr>
            <a:r>
              <a:rPr lang="ja-JP" altLang="en-US" dirty="0"/>
              <a:t>～</a:t>
            </a:r>
            <a:r>
              <a:rPr lang="en-US" altLang="ja-JP" dirty="0"/>
              <a:t>SGD</a:t>
            </a:r>
            <a:r>
              <a:rPr lang="ja-JP" altLang="en-US" dirty="0" err="1"/>
              <a:t>ｓ</a:t>
            </a:r>
            <a:r>
              <a:rPr lang="ja-JP" altLang="en-US" dirty="0"/>
              <a:t>ハイドロボール編～</a:t>
            </a:r>
          </a:p>
        </p:txBody>
      </p:sp>
      <p:pic>
        <p:nvPicPr>
          <p:cNvPr id="5" name="図 4">
            <a:extLst>
              <a:ext uri="{FF2B5EF4-FFF2-40B4-BE49-F238E27FC236}">
                <a16:creationId xmlns:a16="http://schemas.microsoft.com/office/drawing/2014/main" xmlns="" id="{7ED27DCD-3618-4A91-B348-1BFEAC494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7163" y="1462863"/>
            <a:ext cx="13934408" cy="8253240"/>
          </a:xfrm>
          <a:prstGeom prst="rect">
            <a:avLst/>
          </a:prstGeom>
        </p:spPr>
      </p:pic>
    </p:spTree>
    <p:extLst>
      <p:ext uri="{BB962C8B-B14F-4D97-AF65-F5344CB8AC3E}">
        <p14:creationId xmlns:p14="http://schemas.microsoft.com/office/powerpoint/2010/main" val="4055548689"/>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xmlns="" id="{AB6C9997-7895-4150-92B6-F959D815AA64}"/>
              </a:ext>
            </a:extLst>
          </p:cNvPr>
          <p:cNvSpPr/>
          <p:nvPr/>
        </p:nvSpPr>
        <p:spPr>
          <a:xfrm>
            <a:off x="11607510" y="7631008"/>
            <a:ext cx="184731" cy="923330"/>
          </a:xfrm>
          <a:prstGeom prst="rect">
            <a:avLst/>
          </a:prstGeom>
          <a:solidFill>
            <a:schemeClr val="accent2">
              <a:lumMod val="40000"/>
              <a:lumOff val="60000"/>
            </a:schemeClr>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4" name="図 3">
            <a:extLst>
              <a:ext uri="{FF2B5EF4-FFF2-40B4-BE49-F238E27FC236}">
                <a16:creationId xmlns:a16="http://schemas.microsoft.com/office/drawing/2014/main" xmlns="" id="{782F48E1-DB5D-44A8-A10A-6450C2269C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902"/>
            <a:ext cx="23399750" cy="16301804"/>
          </a:xfrm>
          <a:prstGeom prst="rect">
            <a:avLst/>
          </a:prstGeom>
        </p:spPr>
      </p:pic>
      <p:sp>
        <p:nvSpPr>
          <p:cNvPr id="5" name="矢印: 右 4">
            <a:extLst>
              <a:ext uri="{FF2B5EF4-FFF2-40B4-BE49-F238E27FC236}">
                <a16:creationId xmlns:a16="http://schemas.microsoft.com/office/drawing/2014/main" xmlns="" id="{FF5001A9-074B-44BA-A8DA-F3D70D84EF0E}"/>
              </a:ext>
            </a:extLst>
          </p:cNvPr>
          <p:cNvSpPr/>
          <p:nvPr/>
        </p:nvSpPr>
        <p:spPr>
          <a:xfrm>
            <a:off x="11381607" y="7342729"/>
            <a:ext cx="245472" cy="1834158"/>
          </a:xfrm>
          <a:prstGeom prst="rightArrow">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6" name="正方形/長方形 5">
            <a:extLst>
              <a:ext uri="{FF2B5EF4-FFF2-40B4-BE49-F238E27FC236}">
                <a16:creationId xmlns:a16="http://schemas.microsoft.com/office/drawing/2014/main" xmlns="" id="{48121AE9-DFF6-43D2-BB7A-BFA839052CA8}"/>
              </a:ext>
            </a:extLst>
          </p:cNvPr>
          <p:cNvSpPr/>
          <p:nvPr/>
        </p:nvSpPr>
        <p:spPr>
          <a:xfrm>
            <a:off x="11036729" y="7372391"/>
            <a:ext cx="184730" cy="923330"/>
          </a:xfrm>
          <a:prstGeom prst="rect">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7" name="正方形/長方形 6">
            <a:extLst>
              <a:ext uri="{FF2B5EF4-FFF2-40B4-BE49-F238E27FC236}">
                <a16:creationId xmlns:a16="http://schemas.microsoft.com/office/drawing/2014/main" xmlns="" id="{035E557D-45FD-49E5-8463-AFD78890ED71}"/>
              </a:ext>
            </a:extLst>
          </p:cNvPr>
          <p:cNvSpPr/>
          <p:nvPr/>
        </p:nvSpPr>
        <p:spPr>
          <a:xfrm>
            <a:off x="2728209" y="4879401"/>
            <a:ext cx="18902597" cy="5909310"/>
          </a:xfrm>
          <a:prstGeom prst="rect">
            <a:avLst/>
          </a:prstGeom>
          <a:solidFill>
            <a:schemeClr val="accent2">
              <a:lumMod val="20000"/>
              <a:lumOff val="80000"/>
            </a:schemeClr>
          </a:solidFill>
        </p:spPr>
        <p:txBody>
          <a:bodyPr wrap="square" lIns="91440" tIns="45720" rIns="91440" bIns="45720">
            <a:spAutoFit/>
          </a:bodyPr>
          <a:lstStyle/>
          <a:p>
            <a:r>
              <a:rPr lang="en-US" altLang="ja-JP" sz="5400" b="1" dirty="0">
                <a:ln w="6600">
                  <a:solidFill>
                    <a:srgbClr val="FF0000"/>
                  </a:solidFill>
                  <a:prstDash val="solid"/>
                </a:ln>
                <a:effectLst>
                  <a:outerShdw dist="38100" dir="2700000" algn="tl" rotWithShape="0">
                    <a:schemeClr val="accent2"/>
                  </a:outerShdw>
                </a:effectLst>
              </a:rPr>
              <a:t>SDG</a:t>
            </a:r>
            <a:r>
              <a:rPr lang="ja-JP" altLang="en-US" sz="5400" b="1" dirty="0">
                <a:ln w="6600">
                  <a:solidFill>
                    <a:srgbClr val="FF0000"/>
                  </a:solidFill>
                  <a:prstDash val="solid"/>
                </a:ln>
                <a:effectLst>
                  <a:outerShdw dist="38100" dir="2700000" algn="tl" rotWithShape="0">
                    <a:schemeClr val="accent2"/>
                  </a:outerShdw>
                </a:effectLst>
              </a:rPr>
              <a:t>ｓハイドロボールとは</a:t>
            </a:r>
            <a:endParaRPr lang="en-US" altLang="ja-JP" sz="5400" b="1" dirty="0">
              <a:ln w="6600">
                <a:solidFill>
                  <a:srgbClr val="FF0000"/>
                </a:solidFill>
                <a:prstDash val="solid"/>
              </a:ln>
              <a:effectLst>
                <a:outerShdw dist="38100" dir="2700000" algn="tl" rotWithShape="0">
                  <a:schemeClr val="accent2"/>
                </a:outerShdw>
              </a:effectLst>
            </a:endParaRPr>
          </a:p>
          <a:p>
            <a:endParaRPr lang="en-US" altLang="ja-JP" sz="5400" b="1" dirty="0">
              <a:ln w="6600">
                <a:solidFill>
                  <a:srgbClr val="FF0000"/>
                </a:solidFill>
                <a:prstDash val="solid"/>
              </a:ln>
              <a:effectLst>
                <a:outerShdw dist="38100" dir="2700000" algn="tl" rotWithShape="0">
                  <a:schemeClr val="accent2"/>
                </a:outerShdw>
              </a:effectLst>
            </a:endParaRPr>
          </a:p>
          <a:p>
            <a:r>
              <a:rPr lang="ja-JP" altLang="en-US" sz="5400" b="1" dirty="0">
                <a:ln w="6600">
                  <a:solidFill>
                    <a:srgbClr val="FF0000"/>
                  </a:solidFill>
                  <a:prstDash val="solid"/>
                </a:ln>
                <a:effectLst>
                  <a:outerShdw dist="38100" dir="2700000" algn="tl" rotWithShape="0">
                    <a:schemeClr val="accent2"/>
                  </a:outerShdw>
                </a:effectLst>
              </a:rPr>
              <a:t>火を使わずに「燃えるゴミ」をセラミック灰に熱分解し、</a:t>
            </a:r>
            <a:endParaRPr lang="en-US" altLang="ja-JP" sz="5400" b="1" dirty="0">
              <a:ln w="6600">
                <a:solidFill>
                  <a:srgbClr val="FF0000"/>
                </a:solidFill>
                <a:prstDash val="solid"/>
              </a:ln>
              <a:effectLst>
                <a:outerShdw dist="38100" dir="2700000" algn="tl" rotWithShape="0">
                  <a:schemeClr val="accent2"/>
                </a:outerShdw>
              </a:effectLst>
            </a:endParaRPr>
          </a:p>
          <a:p>
            <a:endParaRPr lang="en-US" altLang="ja-JP" sz="5400" b="1" dirty="0">
              <a:ln w="6600">
                <a:solidFill>
                  <a:srgbClr val="FF0000"/>
                </a:solidFill>
                <a:prstDash val="solid"/>
              </a:ln>
              <a:effectLst>
                <a:outerShdw dist="38100" dir="2700000" algn="tl" rotWithShape="0">
                  <a:schemeClr val="accent2"/>
                </a:outerShdw>
              </a:effectLst>
            </a:endParaRPr>
          </a:p>
          <a:p>
            <a:r>
              <a:rPr lang="ja-JP" altLang="en-US" sz="5400" b="1" dirty="0">
                <a:ln w="6600">
                  <a:solidFill>
                    <a:srgbClr val="FF0000"/>
                  </a:solidFill>
                  <a:prstDash val="solid"/>
                </a:ln>
                <a:effectLst>
                  <a:outerShdw dist="38100" dir="2700000" algn="tl" rotWithShape="0">
                    <a:schemeClr val="accent2"/>
                  </a:outerShdw>
                </a:effectLst>
              </a:rPr>
              <a:t>そのセラミック灰を原料の一部にしてリサイクルした</a:t>
            </a:r>
            <a:endParaRPr lang="en-US" altLang="ja-JP" sz="5400" b="1" dirty="0">
              <a:ln w="6600">
                <a:solidFill>
                  <a:srgbClr val="FF0000"/>
                </a:solidFill>
                <a:prstDash val="solid"/>
              </a:ln>
              <a:effectLst>
                <a:outerShdw dist="38100" dir="2700000" algn="tl" rotWithShape="0">
                  <a:schemeClr val="accent2"/>
                </a:outerShdw>
              </a:effectLst>
            </a:endParaRPr>
          </a:p>
          <a:p>
            <a:endParaRPr lang="en-US" altLang="ja-JP" sz="5400" b="1" dirty="0">
              <a:ln w="6600">
                <a:solidFill>
                  <a:srgbClr val="FF0000"/>
                </a:solidFill>
                <a:prstDash val="solid"/>
              </a:ln>
              <a:effectLst>
                <a:outerShdw dist="38100" dir="2700000" algn="tl" rotWithShape="0">
                  <a:schemeClr val="accent2"/>
                </a:outerShdw>
              </a:effectLst>
            </a:endParaRPr>
          </a:p>
          <a:p>
            <a:r>
              <a:rPr lang="ja-JP" altLang="en-US" sz="5400" b="1" dirty="0">
                <a:ln w="6600">
                  <a:solidFill>
                    <a:srgbClr val="FF0000"/>
                  </a:solidFill>
                  <a:prstDash val="solid"/>
                </a:ln>
                <a:effectLst>
                  <a:outerShdw dist="38100" dir="2700000" algn="tl" rotWithShape="0">
                    <a:schemeClr val="accent2"/>
                  </a:outerShdw>
                </a:effectLst>
              </a:rPr>
              <a:t>ハイドロボールです。</a:t>
            </a:r>
            <a:endParaRPr lang="en-US" altLang="ja-JP" sz="5400" b="1" dirty="0">
              <a:ln w="6600">
                <a:solidFill>
                  <a:srgbClr val="FF0000"/>
                </a:solidFill>
                <a:prstDash val="solid"/>
              </a:ln>
              <a:effectLst>
                <a:outerShdw dist="38100" dir="2700000" algn="tl" rotWithShape="0">
                  <a:schemeClr val="accent2"/>
                </a:outerShdw>
              </a:effectLst>
            </a:endParaRPr>
          </a:p>
        </p:txBody>
      </p:sp>
      <p:sp>
        <p:nvSpPr>
          <p:cNvPr id="13" name="正方形/長方形 12">
            <a:extLst>
              <a:ext uri="{FF2B5EF4-FFF2-40B4-BE49-F238E27FC236}">
                <a16:creationId xmlns:a16="http://schemas.microsoft.com/office/drawing/2014/main" xmlns="" id="{9CAA566D-CA1E-4000-8541-76AE716A5E07}"/>
              </a:ext>
            </a:extLst>
          </p:cNvPr>
          <p:cNvSpPr/>
          <p:nvPr/>
        </p:nvSpPr>
        <p:spPr>
          <a:xfrm>
            <a:off x="1688870" y="13723018"/>
            <a:ext cx="21246079" cy="1569660"/>
          </a:xfrm>
          <a:prstGeom prst="rect">
            <a:avLst/>
          </a:prstGeom>
          <a:noFill/>
        </p:spPr>
        <p:txBody>
          <a:bodyPr wrap="square" lIns="91440" tIns="45720" rIns="91440" bIns="45720">
            <a:spAutoFit/>
          </a:bodyPr>
          <a:lstStyle/>
          <a:p>
            <a:pPr algn="ctr"/>
            <a:r>
              <a:rPr lang="ja-JP" altLang="en-US" sz="9600" b="1" dirty="0">
                <a:ln w="12700">
                  <a:solidFill>
                    <a:schemeClr val="accent1"/>
                  </a:solidFill>
                  <a:prstDash val="solid"/>
                </a:ln>
                <a:solidFill>
                  <a:srgbClr val="FF0000"/>
                </a:solidFill>
                <a:effectLst>
                  <a:glow rad="228600">
                    <a:schemeClr val="accent2">
                      <a:satMod val="175000"/>
                      <a:alpha val="40000"/>
                    </a:schemeClr>
                  </a:glow>
                  <a:outerShdw dist="38100" dir="2640000" algn="bl" rotWithShape="0">
                    <a:schemeClr val="accent1"/>
                  </a:outerShdw>
                </a:effectLst>
              </a:rPr>
              <a:t>原材料は、もともとゴミでした・・・</a:t>
            </a:r>
          </a:p>
        </p:txBody>
      </p:sp>
    </p:spTree>
    <p:extLst>
      <p:ext uri="{BB962C8B-B14F-4D97-AF65-F5344CB8AC3E}">
        <p14:creationId xmlns:p14="http://schemas.microsoft.com/office/powerpoint/2010/main" val="2553138702"/>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xmlns="" id="{782F48E1-DB5D-44A8-A10A-6450C2269C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902"/>
            <a:ext cx="23399750" cy="16301804"/>
          </a:xfrm>
          <a:prstGeom prst="rect">
            <a:avLst/>
          </a:prstGeom>
        </p:spPr>
      </p:pic>
      <p:sp>
        <p:nvSpPr>
          <p:cNvPr id="9" name="正方形/長方形 8">
            <a:extLst>
              <a:ext uri="{FF2B5EF4-FFF2-40B4-BE49-F238E27FC236}">
                <a16:creationId xmlns:a16="http://schemas.microsoft.com/office/drawing/2014/main" xmlns="" id="{7A49B438-033A-42E6-A677-96CF0233ED6A}"/>
              </a:ext>
            </a:extLst>
          </p:cNvPr>
          <p:cNvSpPr/>
          <p:nvPr/>
        </p:nvSpPr>
        <p:spPr>
          <a:xfrm>
            <a:off x="11607510" y="7631008"/>
            <a:ext cx="184731" cy="923330"/>
          </a:xfrm>
          <a:prstGeom prst="rect">
            <a:avLst/>
          </a:prstGeom>
          <a:solidFill>
            <a:schemeClr val="accent2">
              <a:lumMod val="40000"/>
              <a:lumOff val="60000"/>
            </a:schemeClr>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5" name="矢印: 右 4">
            <a:extLst>
              <a:ext uri="{FF2B5EF4-FFF2-40B4-BE49-F238E27FC236}">
                <a16:creationId xmlns:a16="http://schemas.microsoft.com/office/drawing/2014/main" xmlns="" id="{FF5001A9-074B-44BA-A8DA-F3D70D84EF0E}"/>
              </a:ext>
            </a:extLst>
          </p:cNvPr>
          <p:cNvSpPr/>
          <p:nvPr/>
        </p:nvSpPr>
        <p:spPr>
          <a:xfrm>
            <a:off x="11381607" y="7342729"/>
            <a:ext cx="245472" cy="1834158"/>
          </a:xfrm>
          <a:prstGeom prst="rightArrow">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6" name="正方形/長方形 5">
            <a:extLst>
              <a:ext uri="{FF2B5EF4-FFF2-40B4-BE49-F238E27FC236}">
                <a16:creationId xmlns:a16="http://schemas.microsoft.com/office/drawing/2014/main" xmlns="" id="{48121AE9-DFF6-43D2-BB7A-BFA839052CA8}"/>
              </a:ext>
            </a:extLst>
          </p:cNvPr>
          <p:cNvSpPr/>
          <p:nvPr/>
        </p:nvSpPr>
        <p:spPr>
          <a:xfrm>
            <a:off x="11183378" y="7345256"/>
            <a:ext cx="184730" cy="923330"/>
          </a:xfrm>
          <a:prstGeom prst="rect">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10" name="正方形/長方形 9">
            <a:extLst>
              <a:ext uri="{FF2B5EF4-FFF2-40B4-BE49-F238E27FC236}">
                <a16:creationId xmlns:a16="http://schemas.microsoft.com/office/drawing/2014/main" xmlns="" id="{3CB58729-1FEC-463D-8814-05A3EC5A4956}"/>
              </a:ext>
            </a:extLst>
          </p:cNvPr>
          <p:cNvSpPr/>
          <p:nvPr/>
        </p:nvSpPr>
        <p:spPr>
          <a:xfrm>
            <a:off x="3612681" y="6246615"/>
            <a:ext cx="16174388" cy="3323987"/>
          </a:xfrm>
          <a:prstGeom prst="rect">
            <a:avLst/>
          </a:prstGeom>
          <a:solidFill>
            <a:schemeClr val="accent2">
              <a:lumMod val="20000"/>
              <a:lumOff val="80000"/>
            </a:schemeClr>
          </a:solidFill>
        </p:spPr>
        <p:txBody>
          <a:bodyPr wrap="square" lIns="91440" tIns="45720" rIns="91440" bIns="45720">
            <a:spAutoFit/>
          </a:bodyPr>
          <a:lstStyle/>
          <a:p>
            <a:endParaRPr lang="en-US" altLang="ja-JP" sz="2400" b="1" dirty="0">
              <a:ln w="6600">
                <a:solidFill>
                  <a:srgbClr val="FF0000"/>
                </a:solidFill>
                <a:prstDash val="solid"/>
              </a:ln>
              <a:effectLst>
                <a:outerShdw dist="38100" dir="2700000" algn="tl" rotWithShape="0">
                  <a:schemeClr val="accent2"/>
                </a:outerShdw>
              </a:effectLst>
            </a:endParaRPr>
          </a:p>
          <a:p>
            <a:r>
              <a:rPr lang="ja-JP" altLang="en-US" sz="5400" b="1" dirty="0">
                <a:ln w="6600">
                  <a:solidFill>
                    <a:srgbClr val="FF0000"/>
                  </a:solidFill>
                  <a:prstDash val="solid"/>
                </a:ln>
                <a:effectLst>
                  <a:outerShdw dist="38100" dir="2700000" algn="tl" rotWithShape="0">
                    <a:schemeClr val="accent2"/>
                  </a:outerShdw>
                </a:effectLst>
              </a:rPr>
              <a:t>火を使わないで、</a:t>
            </a:r>
            <a:endParaRPr lang="en-US" altLang="ja-JP" sz="5400" b="1" dirty="0">
              <a:ln w="6600">
                <a:solidFill>
                  <a:srgbClr val="FF0000"/>
                </a:solidFill>
                <a:prstDash val="solid"/>
              </a:ln>
              <a:effectLst>
                <a:outerShdw dist="38100" dir="2700000" algn="tl" rotWithShape="0">
                  <a:schemeClr val="accent2"/>
                </a:outerShdw>
              </a:effectLst>
            </a:endParaRPr>
          </a:p>
          <a:p>
            <a:endParaRPr lang="en-US" altLang="ja-JP" sz="5400" b="1" dirty="0">
              <a:ln w="6600">
                <a:solidFill>
                  <a:srgbClr val="FF0000"/>
                </a:solidFill>
                <a:prstDash val="solid"/>
              </a:ln>
              <a:effectLst>
                <a:outerShdw dist="38100" dir="2700000" algn="tl" rotWithShape="0">
                  <a:schemeClr val="accent2"/>
                </a:outerShdw>
              </a:effectLst>
            </a:endParaRPr>
          </a:p>
          <a:p>
            <a:r>
              <a:rPr lang="ja-JP" altLang="en-US" sz="5400" b="1" dirty="0">
                <a:ln w="6600">
                  <a:solidFill>
                    <a:srgbClr val="FF0000"/>
                  </a:solidFill>
                  <a:prstDash val="solid"/>
                </a:ln>
                <a:effectLst>
                  <a:outerShdw dist="38100" dir="2700000" algn="tl" rotWithShape="0">
                    <a:schemeClr val="accent2"/>
                  </a:outerShdw>
                </a:effectLst>
              </a:rPr>
              <a:t>燃えるゴミを無公害でセラミック灰にしています。</a:t>
            </a:r>
            <a:endParaRPr lang="en-US" altLang="ja-JP" sz="5400" b="1" dirty="0">
              <a:ln w="6600">
                <a:solidFill>
                  <a:srgbClr val="FF0000"/>
                </a:solidFill>
                <a:prstDash val="solid"/>
              </a:ln>
              <a:effectLst>
                <a:outerShdw dist="38100" dir="2700000" algn="tl" rotWithShape="0">
                  <a:schemeClr val="accent2"/>
                </a:outerShdw>
              </a:effectLst>
            </a:endParaRPr>
          </a:p>
          <a:p>
            <a:endParaRPr lang="en-US" altLang="ja-JP" sz="2400" b="1" dirty="0">
              <a:ln w="6600">
                <a:solidFill>
                  <a:srgbClr val="FF0000"/>
                </a:solidFill>
                <a:prstDash val="solid"/>
              </a:ln>
              <a:effectLst>
                <a:outerShdw dist="38100" dir="2700000" algn="tl" rotWithShape="0">
                  <a:schemeClr val="accent2"/>
                </a:outerShdw>
              </a:effectLst>
            </a:endParaRPr>
          </a:p>
        </p:txBody>
      </p:sp>
      <p:sp>
        <p:nvSpPr>
          <p:cNvPr id="11" name="正方形/長方形 10">
            <a:extLst>
              <a:ext uri="{FF2B5EF4-FFF2-40B4-BE49-F238E27FC236}">
                <a16:creationId xmlns:a16="http://schemas.microsoft.com/office/drawing/2014/main" xmlns="" id="{94DF5716-018A-42BD-B94B-F743E9B760BE}"/>
              </a:ext>
            </a:extLst>
          </p:cNvPr>
          <p:cNvSpPr/>
          <p:nvPr/>
        </p:nvSpPr>
        <p:spPr>
          <a:xfrm>
            <a:off x="979024" y="13288303"/>
            <a:ext cx="21626433" cy="1446550"/>
          </a:xfrm>
          <a:prstGeom prst="rect">
            <a:avLst/>
          </a:prstGeom>
          <a:noFill/>
        </p:spPr>
        <p:txBody>
          <a:bodyPr wrap="none" lIns="91440" tIns="45720" rIns="91440" bIns="45720">
            <a:spAutoFit/>
          </a:bodyPr>
          <a:lstStyle/>
          <a:p>
            <a:pPr algn="ctr"/>
            <a:r>
              <a:rPr lang="ja-JP" altLang="en-US" sz="8800" b="1" dirty="0">
                <a:ln w="12700">
                  <a:solidFill>
                    <a:schemeClr val="accent1"/>
                  </a:solidFill>
                  <a:prstDash val="solid"/>
                </a:ln>
                <a:solidFill>
                  <a:srgbClr val="FF0000"/>
                </a:solidFill>
                <a:effectLst>
                  <a:glow rad="228600">
                    <a:schemeClr val="accent2">
                      <a:satMod val="175000"/>
                      <a:alpha val="40000"/>
                    </a:schemeClr>
                  </a:glow>
                  <a:outerShdw dist="38100" dir="2640000" algn="bl" rotWithShape="0">
                    <a:schemeClr val="accent1"/>
                  </a:outerShdw>
                </a:effectLst>
              </a:rPr>
              <a:t>火を使わないから二酸化炭素を排出しない</a:t>
            </a:r>
          </a:p>
        </p:txBody>
      </p:sp>
    </p:spTree>
    <p:extLst>
      <p:ext uri="{BB962C8B-B14F-4D97-AF65-F5344CB8AC3E}">
        <p14:creationId xmlns:p14="http://schemas.microsoft.com/office/powerpoint/2010/main" val="2777969113"/>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矢印: 右 4">
            <a:extLst>
              <a:ext uri="{FF2B5EF4-FFF2-40B4-BE49-F238E27FC236}">
                <a16:creationId xmlns:a16="http://schemas.microsoft.com/office/drawing/2014/main" xmlns="" id="{FF5001A9-074B-44BA-A8DA-F3D70D84EF0E}"/>
              </a:ext>
            </a:extLst>
          </p:cNvPr>
          <p:cNvSpPr/>
          <p:nvPr/>
        </p:nvSpPr>
        <p:spPr>
          <a:xfrm>
            <a:off x="11381607" y="7342729"/>
            <a:ext cx="245472" cy="1834158"/>
          </a:xfrm>
          <a:prstGeom prst="rightArrow">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6" name="正方形/長方形 5">
            <a:extLst>
              <a:ext uri="{FF2B5EF4-FFF2-40B4-BE49-F238E27FC236}">
                <a16:creationId xmlns:a16="http://schemas.microsoft.com/office/drawing/2014/main" xmlns="" id="{48121AE9-DFF6-43D2-BB7A-BFA839052CA8}"/>
              </a:ext>
            </a:extLst>
          </p:cNvPr>
          <p:cNvSpPr/>
          <p:nvPr/>
        </p:nvSpPr>
        <p:spPr>
          <a:xfrm>
            <a:off x="11183378" y="7345256"/>
            <a:ext cx="184730" cy="923330"/>
          </a:xfrm>
          <a:prstGeom prst="rect">
            <a:avLst/>
          </a:prstGeom>
          <a:no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4" name="図 3">
            <a:extLst>
              <a:ext uri="{FF2B5EF4-FFF2-40B4-BE49-F238E27FC236}">
                <a16:creationId xmlns:a16="http://schemas.microsoft.com/office/drawing/2014/main" xmlns="" id="{39E9907E-ED7E-4B55-AE5A-478110F98A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6001" y="4526182"/>
            <a:ext cx="9979742" cy="7484807"/>
          </a:xfrm>
          <a:prstGeom prst="rect">
            <a:avLst/>
          </a:prstGeom>
        </p:spPr>
      </p:pic>
      <p:sp>
        <p:nvSpPr>
          <p:cNvPr id="10" name="正方形/長方形 9">
            <a:extLst>
              <a:ext uri="{FF2B5EF4-FFF2-40B4-BE49-F238E27FC236}">
                <a16:creationId xmlns:a16="http://schemas.microsoft.com/office/drawing/2014/main" xmlns="" id="{05A4B7A9-65DE-47F1-85EC-C4D5F8559EC9}"/>
              </a:ext>
            </a:extLst>
          </p:cNvPr>
          <p:cNvSpPr/>
          <p:nvPr/>
        </p:nvSpPr>
        <p:spPr>
          <a:xfrm>
            <a:off x="12374904" y="4526182"/>
            <a:ext cx="9375823" cy="7478970"/>
          </a:xfrm>
          <a:prstGeom prst="rect">
            <a:avLst/>
          </a:prstGeom>
          <a:solidFill>
            <a:schemeClr val="accent2">
              <a:lumMod val="20000"/>
              <a:lumOff val="80000"/>
            </a:schemeClr>
          </a:solidFill>
        </p:spPr>
        <p:txBody>
          <a:bodyPr wrap="square" lIns="91440" tIns="45720" rIns="91440" bIns="45720">
            <a:spAutoFit/>
          </a:bodyPr>
          <a:lstStyle/>
          <a:p>
            <a:endParaRPr lang="en-US" altLang="ja-JP" sz="24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イベントでは、</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en-US" altLang="ja-JP" sz="4000" b="1" dirty="0">
                <a:ln w="6600">
                  <a:solidFill>
                    <a:srgbClr val="FF0000"/>
                  </a:solidFill>
                  <a:prstDash val="solid"/>
                </a:ln>
                <a:effectLst>
                  <a:outerShdw dist="38100" dir="2700000" algn="tl" rotWithShape="0">
                    <a:schemeClr val="accent2"/>
                  </a:outerShdw>
                </a:effectLst>
              </a:rPr>
              <a:t>SDG</a:t>
            </a:r>
            <a:r>
              <a:rPr lang="ja-JP" altLang="en-US" sz="4000" b="1" dirty="0">
                <a:ln w="6600">
                  <a:solidFill>
                    <a:srgbClr val="FF0000"/>
                  </a:solidFill>
                  <a:prstDash val="solid"/>
                </a:ln>
                <a:effectLst>
                  <a:outerShdw dist="38100" dir="2700000" algn="tl" rotWithShape="0">
                    <a:schemeClr val="accent2"/>
                  </a:outerShdw>
                </a:effectLst>
              </a:rPr>
              <a:t>ｓハイドロボールと工業製品の</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廃材を鉢にして</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ペイント＆多肉植物の植え付け体</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験を行っています。</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楽しみながら、リサイクル活動に</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r>
              <a:rPr lang="ja-JP" altLang="en-US" sz="4000" b="1" dirty="0">
                <a:ln w="6600">
                  <a:solidFill>
                    <a:srgbClr val="FF0000"/>
                  </a:solidFill>
                  <a:prstDash val="solid"/>
                </a:ln>
                <a:effectLst>
                  <a:outerShdw dist="38100" dir="2700000" algn="tl" rotWithShape="0">
                    <a:schemeClr val="accent2"/>
                  </a:outerShdw>
                </a:effectLst>
              </a:rPr>
              <a:t>触れてみてください。</a:t>
            </a:r>
            <a:endParaRPr lang="en-US" altLang="ja-JP" sz="4000" b="1" dirty="0">
              <a:ln w="6600">
                <a:solidFill>
                  <a:srgbClr val="FF0000"/>
                </a:solidFill>
                <a:prstDash val="solid"/>
              </a:ln>
              <a:effectLst>
                <a:outerShdw dist="38100" dir="2700000" algn="tl" rotWithShape="0">
                  <a:schemeClr val="accent2"/>
                </a:outerShdw>
              </a:effectLst>
            </a:endParaRPr>
          </a:p>
          <a:p>
            <a:pPr>
              <a:lnSpc>
                <a:spcPct val="150000"/>
              </a:lnSpc>
            </a:pPr>
            <a:endParaRPr lang="en-US" altLang="ja-JP" sz="2400" b="1" dirty="0">
              <a:ln w="6600">
                <a:solidFill>
                  <a:srgbClr val="FF0000"/>
                </a:solidFill>
                <a:prstDash val="solid"/>
              </a:ln>
              <a:effectLst>
                <a:outerShdw dist="38100" dir="2700000" algn="tl" rotWithShape="0">
                  <a:schemeClr val="accent2"/>
                </a:outerShdw>
              </a:effectLst>
            </a:endParaRPr>
          </a:p>
        </p:txBody>
      </p:sp>
    </p:spTree>
    <p:extLst>
      <p:ext uri="{BB962C8B-B14F-4D97-AF65-F5344CB8AC3E}">
        <p14:creationId xmlns:p14="http://schemas.microsoft.com/office/powerpoint/2010/main" val="1175712994"/>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69801" y="-169877"/>
            <a:ext cx="23399750" cy="1620043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p:cNvSpPr txBox="1">
            <a:spLocks/>
          </p:cNvSpPr>
          <p:nvPr/>
        </p:nvSpPr>
        <p:spPr>
          <a:xfrm>
            <a:off x="1608733" y="260608"/>
            <a:ext cx="20182284" cy="3131336"/>
          </a:xfrm>
          <a:prstGeom prst="rect">
            <a:avLst/>
          </a:prstGeom>
        </p:spPr>
        <p:txBody>
          <a:bodyPr vert="horz" lIns="91440" tIns="45720" rIns="91440" bIns="45720" rtlCol="0" anchor="ctr">
            <a:normAutofit/>
          </a:bodyPr>
          <a:lstStyle>
            <a:lvl1pPr algn="l" defTabSz="2160087" rtl="0" eaLnBrk="1" latinLnBrk="0" hangingPunct="1">
              <a:lnSpc>
                <a:spcPct val="90000"/>
              </a:lnSpc>
              <a:spcBef>
                <a:spcPct val="0"/>
              </a:spcBef>
              <a:buNone/>
              <a:defRPr kumimoji="1" sz="10394" kern="1200">
                <a:solidFill>
                  <a:schemeClr val="tx1"/>
                </a:solidFill>
                <a:latin typeface="+mj-lt"/>
                <a:ea typeface="+mj-ea"/>
                <a:cs typeface="+mj-cs"/>
              </a:defRPr>
            </a:lvl1pPr>
          </a:lstStyle>
          <a:p>
            <a:pPr algn="ctr"/>
            <a:r>
              <a:rPr lang="ja-JP" altLang="en-US" sz="9600" dirty="0" smtClean="0">
                <a:latin typeface="ＤＦＧロマン雪W9" panose="040B0900000000000000" pitchFamily="50" charset="-128"/>
                <a:ea typeface="ＤＦＧロマン雪W9" panose="040B0900000000000000" pitchFamily="50" charset="-128"/>
              </a:rPr>
              <a:t>第４回　</a:t>
            </a:r>
            <a:r>
              <a:rPr lang="ja-JP" altLang="en-US" sz="9600" b="1" dirty="0" smtClean="0">
                <a:latin typeface="ＤＦＧロマン雪W9" panose="040B0900000000000000" pitchFamily="50" charset="-128"/>
                <a:ea typeface="ＤＦＧロマン雪W9" panose="040B0900000000000000" pitchFamily="50" charset="-128"/>
              </a:rPr>
              <a:t>スマイルフラワーマルシェ</a:t>
            </a:r>
            <a:endParaRPr lang="ja-JP" altLang="en-US" sz="9600" b="1" dirty="0">
              <a:latin typeface="ＤＦＧロマン雪W9" panose="040B0900000000000000" pitchFamily="50" charset="-128"/>
              <a:ea typeface="ＤＦＧロマン雪W9" panose="040B0900000000000000" pitchFamily="50" charset="-128"/>
            </a:endParaRPr>
          </a:p>
        </p:txBody>
      </p:sp>
      <p:sp>
        <p:nvSpPr>
          <p:cNvPr id="2" name="タイトル 1"/>
          <p:cNvSpPr>
            <a:spLocks noGrp="1"/>
          </p:cNvSpPr>
          <p:nvPr>
            <p:ph type="title"/>
          </p:nvPr>
        </p:nvSpPr>
        <p:spPr>
          <a:xfrm>
            <a:off x="1538932" y="443670"/>
            <a:ext cx="20182284" cy="2627086"/>
          </a:xfrm>
        </p:spPr>
        <p:txBody>
          <a:bodyPr>
            <a:normAutofit/>
          </a:bodyPr>
          <a:lstStyle/>
          <a:p>
            <a:pPr algn="ctr"/>
            <a:r>
              <a:rPr kumimoji="1" lang="ja-JP" altLang="en-US" sz="9600" b="1" dirty="0" smtClean="0">
                <a:solidFill>
                  <a:schemeClr val="bg1">
                    <a:lumMod val="50000"/>
                  </a:schemeClr>
                </a:solidFill>
                <a:latin typeface="ＤＦＧロマン雪W9" panose="040B0900000000000000" pitchFamily="50" charset="-128"/>
                <a:ea typeface="ＤＦＧロマン雪W9" panose="040B0900000000000000" pitchFamily="50" charset="-128"/>
              </a:rPr>
              <a:t>第４回　スマイルフラワーマルシェ</a:t>
            </a:r>
            <a:endParaRPr kumimoji="1" lang="ja-JP" altLang="en-US" sz="9600" b="1" dirty="0">
              <a:solidFill>
                <a:schemeClr val="bg1">
                  <a:lumMod val="50000"/>
                </a:schemeClr>
              </a:solidFill>
              <a:latin typeface="ＤＦＧロマン雪W9" panose="040B0900000000000000" pitchFamily="50" charset="-128"/>
              <a:ea typeface="ＤＦＧロマン雪W9" panose="040B0900000000000000" pitchFamily="50" charset="-128"/>
            </a:endParaRPr>
          </a:p>
        </p:txBody>
      </p:sp>
      <p:sp>
        <p:nvSpPr>
          <p:cNvPr id="7" name="角丸四角形 6"/>
          <p:cNvSpPr/>
          <p:nvPr/>
        </p:nvSpPr>
        <p:spPr>
          <a:xfrm>
            <a:off x="990508" y="4111002"/>
            <a:ext cx="6623286" cy="1654629"/>
          </a:xfrm>
          <a:prstGeom prst="roundRect">
            <a:avLst/>
          </a:prstGeom>
          <a:solidFill>
            <a:srgbClr val="FF3300"/>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smtClean="0">
                <a:latin typeface="ＤＦＧ雅藝体W6" panose="040B0600000000000000" pitchFamily="50" charset="-128"/>
                <a:ea typeface="ＤＦＧ雅藝体W6" panose="040B0600000000000000" pitchFamily="50" charset="-128"/>
              </a:rPr>
              <a:t>アスリートの力</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8" name="角丸四角形 7"/>
          <p:cNvSpPr/>
          <p:nvPr/>
        </p:nvSpPr>
        <p:spPr>
          <a:xfrm>
            <a:off x="15774357" y="4927599"/>
            <a:ext cx="5348514" cy="1654629"/>
          </a:xfrm>
          <a:prstGeom prst="roundRect">
            <a:avLst/>
          </a:prstGeom>
          <a:solidFill>
            <a:srgbClr val="92D05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smtClean="0">
                <a:latin typeface="ＤＦＧ雅藝体W6" panose="040B0600000000000000" pitchFamily="50" charset="-128"/>
                <a:ea typeface="ＤＦＧ雅藝体W6" panose="040B0600000000000000" pitchFamily="50" charset="-128"/>
              </a:rPr>
              <a:t>心楽農園</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9" name="角丸四角形 8"/>
          <p:cNvSpPr/>
          <p:nvPr/>
        </p:nvSpPr>
        <p:spPr>
          <a:xfrm>
            <a:off x="6574903" y="6283749"/>
            <a:ext cx="8064093" cy="1654629"/>
          </a:xfrm>
          <a:prstGeom prst="roundRect">
            <a:avLst/>
          </a:prstGeom>
          <a:solidFill>
            <a:schemeClr val="accent5">
              <a:lumMod val="75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dirty="0" smtClean="0">
                <a:latin typeface="ＤＦロマン雪W9" panose="040B0909000000000000" pitchFamily="49" charset="-128"/>
                <a:ea typeface="ＤＦロマン雪W9" panose="040B0909000000000000" pitchFamily="49" charset="-128"/>
              </a:rPr>
              <a:t>スマイルフラワー</a:t>
            </a:r>
            <a:endParaRPr kumimoji="1" lang="ja-JP" altLang="en-US" sz="6600" dirty="0">
              <a:latin typeface="ＤＦロマン雪W9" panose="040B0909000000000000" pitchFamily="49" charset="-128"/>
              <a:ea typeface="ＤＦロマン雪W9" panose="040B0909000000000000" pitchFamily="49" charset="-128"/>
            </a:endParaRPr>
          </a:p>
        </p:txBody>
      </p:sp>
      <p:sp>
        <p:nvSpPr>
          <p:cNvPr id="10" name="角丸四角形 9"/>
          <p:cNvSpPr/>
          <p:nvPr/>
        </p:nvSpPr>
        <p:spPr>
          <a:xfrm>
            <a:off x="14043910" y="9007617"/>
            <a:ext cx="5348514" cy="1654629"/>
          </a:xfrm>
          <a:prstGeom prst="roundRect">
            <a:avLst/>
          </a:prstGeom>
          <a:solidFill>
            <a:srgbClr val="CC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smtClean="0">
                <a:latin typeface="ＤＦＧ雅藝体W6" panose="040B0600000000000000" pitchFamily="50" charset="-128"/>
                <a:ea typeface="ＤＦＧ雅藝体W6" panose="040B0600000000000000" pitchFamily="50" charset="-128"/>
              </a:rPr>
              <a:t>大樹生命</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11" name="角丸四角形 10"/>
          <p:cNvSpPr/>
          <p:nvPr/>
        </p:nvSpPr>
        <p:spPr>
          <a:xfrm>
            <a:off x="1623877" y="8943092"/>
            <a:ext cx="6291945" cy="1654629"/>
          </a:xfrm>
          <a:prstGeom prst="roundRect">
            <a:avLst/>
          </a:prstGeom>
          <a:solidFill>
            <a:srgbClr val="FADC48"/>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smtClean="0">
                <a:latin typeface="ＤＦＧ雅藝体W6" panose="040B0600000000000000" pitchFamily="50" charset="-128"/>
                <a:ea typeface="ＤＦＧ雅藝体W6" panose="040B0600000000000000" pitchFamily="50" charset="-128"/>
              </a:rPr>
              <a:t>ドリームリレー</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13" name="角丸四角形 12"/>
          <p:cNvSpPr/>
          <p:nvPr/>
        </p:nvSpPr>
        <p:spPr>
          <a:xfrm>
            <a:off x="1972223" y="13371218"/>
            <a:ext cx="5348514" cy="1654629"/>
          </a:xfrm>
          <a:prstGeom prst="roundRect">
            <a:avLst/>
          </a:prstGeom>
          <a:solidFill>
            <a:srgbClr val="009A46"/>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0" dirty="0" smtClean="0">
                <a:latin typeface="ＤＦＧ雅藝体W6" panose="040B0600000000000000" pitchFamily="50" charset="-128"/>
                <a:ea typeface="ＤＦＧ雅藝体W6" panose="040B0600000000000000" pitchFamily="50" charset="-128"/>
              </a:rPr>
              <a:t>Rai cafe</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14" name="角丸四角形 13"/>
          <p:cNvSpPr/>
          <p:nvPr/>
        </p:nvSpPr>
        <p:spPr>
          <a:xfrm>
            <a:off x="8181475" y="11773708"/>
            <a:ext cx="6754682" cy="1654629"/>
          </a:xfrm>
          <a:prstGeom prst="roundRect">
            <a:avLst/>
          </a:prstGeom>
          <a:solidFill>
            <a:srgbClr val="CC3399"/>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0" dirty="0" err="1" smtClean="0">
                <a:latin typeface="ＤＦＧ雅藝体W6" panose="040B0600000000000000" pitchFamily="50" charset="-128"/>
                <a:ea typeface="ＤＦＧ雅藝体W6" panose="040B0600000000000000" pitchFamily="50" charset="-128"/>
              </a:rPr>
              <a:t>roughline</a:t>
            </a:r>
            <a:endParaRPr kumimoji="1" lang="ja-JP" altLang="en-US" sz="8000" dirty="0">
              <a:latin typeface="ＤＦＧ雅藝体W6" panose="040B0600000000000000" pitchFamily="50" charset="-128"/>
              <a:ea typeface="ＤＦＧ雅藝体W6" panose="040B0600000000000000" pitchFamily="50" charset="-128"/>
            </a:endParaRPr>
          </a:p>
        </p:txBody>
      </p:sp>
      <p:sp>
        <p:nvSpPr>
          <p:cNvPr id="15" name="角丸四角形 14"/>
          <p:cNvSpPr/>
          <p:nvPr/>
        </p:nvSpPr>
        <p:spPr>
          <a:xfrm>
            <a:off x="16559268" y="13255963"/>
            <a:ext cx="5348514" cy="1654629"/>
          </a:xfrm>
          <a:prstGeom prst="roundRect">
            <a:avLst/>
          </a:prstGeom>
          <a:solidFill>
            <a:srgbClr val="FBB22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0" dirty="0" smtClean="0">
                <a:latin typeface="ＤＦＧ雅藝体W6" panose="040B0600000000000000" pitchFamily="50" charset="-128"/>
                <a:ea typeface="ＤＦＧ雅藝体W6" panose="040B0600000000000000" pitchFamily="50" charset="-128"/>
              </a:rPr>
              <a:t>Sin cafe</a:t>
            </a:r>
            <a:endParaRPr kumimoji="1" lang="ja-JP" altLang="en-US" sz="8000" dirty="0">
              <a:latin typeface="ＤＦＧ雅藝体W6" panose="040B0600000000000000" pitchFamily="50" charset="-128"/>
              <a:ea typeface="ＤＦＧ雅藝体W6" panose="040B0600000000000000" pitchFamily="50" charset="-128"/>
            </a:endParaRPr>
          </a:p>
        </p:txBody>
      </p:sp>
    </p:spTree>
    <p:extLst>
      <p:ext uri="{BB962C8B-B14F-4D97-AF65-F5344CB8AC3E}">
        <p14:creationId xmlns:p14="http://schemas.microsoft.com/office/powerpoint/2010/main" val="3120462965"/>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xmlns="" id="{1A8294A9-C47D-4D94-AFEE-58382BDCDA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3249145" cy="16200439"/>
          </a:xfrm>
          <a:prstGeom prst="rect">
            <a:avLst/>
          </a:prstGeo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000" y="535045"/>
            <a:ext cx="14877143" cy="3240652"/>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7297" y="4310742"/>
            <a:ext cx="10058400" cy="7543800"/>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754" y="9811657"/>
            <a:ext cx="8018747" cy="6014060"/>
          </a:xfrm>
          <a:prstGeom prst="rect">
            <a:avLst/>
          </a:prstGeom>
        </p:spPr>
      </p:pic>
      <p:pic>
        <p:nvPicPr>
          <p:cNvPr id="4" name="図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44800" y="9543919"/>
            <a:ext cx="5869440" cy="5875398"/>
          </a:xfrm>
          <a:prstGeom prst="rect">
            <a:avLst/>
          </a:prstGeom>
        </p:spPr>
      </p:pic>
    </p:spTree>
    <p:extLst>
      <p:ext uri="{BB962C8B-B14F-4D97-AF65-F5344CB8AC3E}">
        <p14:creationId xmlns:p14="http://schemas.microsoft.com/office/powerpoint/2010/main" val="2640317286"/>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4689475" y="14833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各地のビーチクリーン</a:t>
            </a:r>
            <a:r>
              <a:rPr lang="en-US" altLang="ja-JP" sz="8800" dirty="0"/>
              <a:t>】</a:t>
            </a:r>
          </a:p>
          <a:p>
            <a:pPr marL="0" indent="0">
              <a:buNone/>
            </a:pPr>
            <a:endParaRPr lang="en-US" altLang="ja-JP" dirty="0"/>
          </a:p>
          <a:p>
            <a:pPr marL="0" indent="0">
              <a:buNone/>
            </a:pPr>
            <a:endParaRPr lang="en-US" altLang="ja-JP" dirty="0"/>
          </a:p>
        </p:txBody>
      </p:sp>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2197463" y="13149120"/>
            <a:ext cx="8696960" cy="11068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4800" kern="0" dirty="0">
                <a:solidFill>
                  <a:srgbClr val="0070C0"/>
                </a:solidFill>
                <a:latin typeface="ＭＳ Ｐゴシック" panose="020B0600070205080204" pitchFamily="50" charset="-128"/>
                <a:cs typeface="ＭＳ Ｐゴシック" panose="020B0600070205080204" pitchFamily="50" charset="-128"/>
              </a:rPr>
              <a:t>NPO</a:t>
            </a:r>
            <a:r>
              <a:rPr lang="ja-JP" altLang="ja-JP" sz="4800" kern="0" dirty="0">
                <a:solidFill>
                  <a:srgbClr val="0070C0"/>
                </a:solidFill>
                <a:ea typeface="ＭＳ Ｐゴシック" panose="020B0600070205080204" pitchFamily="50" charset="-128"/>
                <a:cs typeface="ＭＳ Ｐゴシック" panose="020B0600070205080204" pitchFamily="50" charset="-128"/>
              </a:rPr>
              <a:t>法人四日市ウミガメ保存会</a:t>
            </a:r>
            <a:endParaRPr lang="en-US" altLang="ja-JP" sz="4800" dirty="0">
              <a:solidFill>
                <a:srgbClr val="0070C0"/>
              </a:solidFill>
            </a:endParaRPr>
          </a:p>
          <a:p>
            <a:pPr marL="0" indent="0">
              <a:buNone/>
            </a:pPr>
            <a:endParaRPr lang="en-US" altLang="ja-JP" sz="3200" dirty="0"/>
          </a:p>
        </p:txBody>
      </p:sp>
      <p:sp>
        <p:nvSpPr>
          <p:cNvPr id="6" name="コンテンツ プレースホルダー 2">
            <a:extLst>
              <a:ext uri="{FF2B5EF4-FFF2-40B4-BE49-F238E27FC236}">
                <a16:creationId xmlns:a16="http://schemas.microsoft.com/office/drawing/2014/main" xmlns="" id="{396EE759-2A44-4440-8B34-35392D383A90}"/>
              </a:ext>
            </a:extLst>
          </p:cNvPr>
          <p:cNvSpPr txBox="1">
            <a:spLocks/>
          </p:cNvSpPr>
          <p:nvPr/>
        </p:nvSpPr>
        <p:spPr>
          <a:xfrm>
            <a:off x="12415520" y="3900537"/>
            <a:ext cx="10363200" cy="1187649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12800" dirty="0"/>
              <a:t>活動団体：</a:t>
            </a:r>
            <a:r>
              <a:rPr lang="en-US" altLang="ja-JP" sz="12800" kern="0" dirty="0">
                <a:latin typeface="ＭＳ Ｐゴシック" panose="020B0600070205080204" pitchFamily="50" charset="-128"/>
                <a:cs typeface="ＭＳ Ｐゴシック" panose="020B0600070205080204" pitchFamily="50" charset="-128"/>
              </a:rPr>
              <a:t>NPO</a:t>
            </a:r>
            <a:r>
              <a:rPr lang="ja-JP" altLang="ja-JP" sz="12800" kern="0" dirty="0">
                <a:ea typeface="ＭＳ Ｐゴシック" panose="020B0600070205080204" pitchFamily="50" charset="-128"/>
                <a:cs typeface="ＭＳ Ｐゴシック" panose="020B0600070205080204" pitchFamily="50" charset="-128"/>
              </a:rPr>
              <a:t>法人四日市ウミガメ保存会</a:t>
            </a:r>
            <a:endParaRPr lang="en-US" altLang="ja-JP" sz="12800" dirty="0"/>
          </a:p>
          <a:p>
            <a:pPr marL="0" indent="0">
              <a:lnSpc>
                <a:spcPct val="150000"/>
              </a:lnSpc>
              <a:buNone/>
            </a:pPr>
            <a:r>
              <a:rPr lang="ja-JP" altLang="en-US" sz="12800" dirty="0"/>
              <a:t>活動日：</a:t>
            </a:r>
            <a:r>
              <a:rPr lang="ja-JP" altLang="ja-JP" sz="12800" kern="0" dirty="0">
                <a:ea typeface="ＭＳ Ｐゴシック" panose="020B0600070205080204" pitchFamily="50" charset="-128"/>
                <a:cs typeface="ＭＳ Ｐゴシック" panose="020B0600070205080204" pitchFamily="50" charset="-128"/>
              </a:rPr>
              <a:t>毎月第一日曜日　</a:t>
            </a:r>
            <a:r>
              <a:rPr lang="en-US" altLang="ja-JP" sz="12800" kern="0" dirty="0">
                <a:ea typeface="ＭＳ Ｐゴシック" panose="020B0600070205080204" pitchFamily="50" charset="-128"/>
                <a:cs typeface="ＭＳ Ｐゴシック" panose="020B0600070205080204" pitchFamily="50" charset="-128"/>
              </a:rPr>
              <a:t>AM8:00</a:t>
            </a:r>
            <a:r>
              <a:rPr lang="ja-JP" altLang="ja-JP" sz="12800" kern="0" dirty="0">
                <a:ea typeface="ＭＳ Ｐゴシック" panose="020B0600070205080204" pitchFamily="50" charset="-128"/>
                <a:cs typeface="ＭＳ Ｐゴシック" panose="020B0600070205080204" pitchFamily="50" charset="-128"/>
              </a:rPr>
              <a:t>～</a:t>
            </a:r>
            <a:r>
              <a:rPr lang="en-US" altLang="ja-JP" sz="12800" kern="0" dirty="0">
                <a:ea typeface="ＭＳ Ｐゴシック" panose="020B0600070205080204" pitchFamily="50" charset="-128"/>
                <a:cs typeface="ＭＳ Ｐゴシック" panose="020B0600070205080204" pitchFamily="50" charset="-128"/>
              </a:rPr>
              <a:t>AM10:00</a:t>
            </a:r>
            <a:endParaRPr lang="en-US" altLang="ja-JP" sz="12800" dirty="0"/>
          </a:p>
          <a:p>
            <a:pPr marL="0" indent="0">
              <a:lnSpc>
                <a:spcPct val="150000"/>
              </a:lnSpc>
              <a:buNone/>
            </a:pPr>
            <a:r>
              <a:rPr lang="ja-JP" altLang="en-US" sz="12800" dirty="0"/>
              <a:t>活動場所：</a:t>
            </a:r>
            <a:r>
              <a:rPr lang="ja-JP" altLang="ja-JP" sz="12800" kern="0" dirty="0">
                <a:ea typeface="ＭＳ Ｐゴシック" panose="020B0600070205080204" pitchFamily="50" charset="-128"/>
                <a:cs typeface="ＭＳ Ｐゴシック" panose="020B0600070205080204" pitchFamily="50" charset="-128"/>
              </a:rPr>
              <a:t>三重県四日市市楠町吉崎海岸</a:t>
            </a:r>
            <a:endParaRPr lang="en-US" altLang="ja-JP" sz="12800" kern="0" dirty="0">
              <a:ea typeface="ＭＳ Ｐゴシック" panose="020B0600070205080204" pitchFamily="50" charset="-128"/>
              <a:cs typeface="ＭＳ Ｐゴシック" panose="020B0600070205080204" pitchFamily="50" charset="-128"/>
            </a:endParaRPr>
          </a:p>
          <a:p>
            <a:pPr marL="0" indent="0">
              <a:lnSpc>
                <a:spcPct val="170000"/>
              </a:lnSpc>
              <a:buNone/>
            </a:pPr>
            <a:r>
              <a:rPr lang="en-US" altLang="ja-JP" sz="12800" dirty="0">
                <a:solidFill>
                  <a:srgbClr val="050505"/>
                </a:solidFill>
                <a:latin typeface="Segoe UI Historic" panose="020B0502040204020203" pitchFamily="34" charset="0"/>
              </a:rPr>
              <a:t>URL</a:t>
            </a:r>
            <a:r>
              <a:rPr lang="ja-JP" altLang="en-US" sz="12800" dirty="0">
                <a:solidFill>
                  <a:srgbClr val="050505"/>
                </a:solidFill>
                <a:latin typeface="Segoe UI Historic" panose="020B0502040204020203" pitchFamily="34" charset="0"/>
              </a:rPr>
              <a:t>：</a:t>
            </a:r>
            <a:r>
              <a:rPr lang="en-US" altLang="ja-JP" sz="12800" u="sng" dirty="0">
                <a:solidFill>
                  <a:srgbClr val="050505"/>
                </a:solidFill>
                <a:latin typeface="inherit"/>
              </a:rPr>
              <a:t> </a:t>
            </a:r>
            <a:r>
              <a:rPr lang="en-US" altLang="ja-JP" sz="12800" u="sng" kern="0" dirty="0">
                <a:solidFill>
                  <a:srgbClr val="0000FF"/>
                </a:solidFill>
                <a:latin typeface="ＭＳ Ｐゴシック" panose="020B0600070205080204" pitchFamily="50" charset="-128"/>
                <a:cs typeface="ＭＳ Ｐゴシック" panose="020B0600070205080204" pitchFamily="50" charset="-128"/>
                <a:hlinkClick r:id="rId2"/>
              </a:rPr>
              <a:t>https://www.facebook.com/umigame2009</a:t>
            </a:r>
            <a:endParaRPr lang="en-US" altLang="ja-JP" sz="12800" dirty="0">
              <a:solidFill>
                <a:srgbClr val="050505"/>
              </a:solidFill>
              <a:latin typeface="Segoe UI Historic" panose="020B0502040204020203" pitchFamily="34" charset="0"/>
            </a:endParaRPr>
          </a:p>
          <a:p>
            <a:pPr marL="0" indent="0">
              <a:lnSpc>
                <a:spcPct val="150000"/>
              </a:lnSpc>
              <a:buNone/>
            </a:pPr>
            <a:r>
              <a:rPr lang="ja-JP" altLang="en-US" sz="12800" dirty="0">
                <a:solidFill>
                  <a:srgbClr val="050505"/>
                </a:solidFill>
                <a:latin typeface="Segoe UI Historic" panose="020B0502040204020203" pitchFamily="34" charset="0"/>
              </a:rPr>
              <a:t>問合せ：</a:t>
            </a:r>
            <a:r>
              <a:rPr lang="en-US" altLang="ja-JP" sz="12800" dirty="0">
                <a:solidFill>
                  <a:srgbClr val="050505"/>
                </a:solidFill>
                <a:latin typeface="Segoe UI Historic" panose="020B0502040204020203" pitchFamily="34" charset="0"/>
              </a:rPr>
              <a:t> </a:t>
            </a:r>
            <a:r>
              <a:rPr lang="en-US" altLang="ja-JP" sz="12800" kern="0" dirty="0">
                <a:latin typeface="ＭＳ Ｐゴシック" panose="020B0600070205080204" pitchFamily="50" charset="-128"/>
                <a:cs typeface="ＭＳ Ｐゴシック" panose="020B0600070205080204" pitchFamily="50" charset="-128"/>
              </a:rPr>
              <a:t>090-3951-5881</a:t>
            </a:r>
            <a:r>
              <a:rPr lang="ja-JP" altLang="ja-JP" sz="12800" kern="0" dirty="0">
                <a:ea typeface="ＭＳ Ｐゴシック" panose="020B0600070205080204" pitchFamily="50" charset="-128"/>
                <a:cs typeface="ＭＳ Ｐゴシック" panose="020B0600070205080204" pitchFamily="50" charset="-128"/>
              </a:rPr>
              <a:t>（山田）</a:t>
            </a:r>
            <a:endParaRPr lang="en-US" altLang="ja-JP" sz="12800" dirty="0">
              <a:solidFill>
                <a:srgbClr val="050505"/>
              </a:solidFill>
              <a:latin typeface="Segoe UI Historic" panose="020B0502040204020203" pitchFamily="34" charset="0"/>
            </a:endParaRPr>
          </a:p>
          <a:p>
            <a:pPr marL="0" indent="0">
              <a:lnSpc>
                <a:spcPct val="150000"/>
              </a:lnSpc>
              <a:buNone/>
            </a:pPr>
            <a:r>
              <a:rPr lang="ja-JP" altLang="en-US" sz="12800" dirty="0">
                <a:solidFill>
                  <a:srgbClr val="050505"/>
                </a:solidFill>
                <a:latin typeface="Segoe UI Historic" panose="020B0502040204020203" pitchFamily="34" charset="0"/>
              </a:rPr>
              <a:t>メッセージ：</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私たちは</a:t>
            </a:r>
            <a:r>
              <a:rPr lang="en-US"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2009</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年から毎月吉崎海岸で砂浜</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に</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漂着する</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ごみの回収や外来植物の駆除と</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自</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然</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の</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楽しい勉強会</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を行っています。漂着</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する</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ごみ</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は、大きな</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流木</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や家具もあればとても</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小</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err="1"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さな</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マイクロプラスチックも</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あります。大雨</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や</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台風</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の通過後は、岐阜県の</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ごみも</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木曽</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三川</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を</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下って四日市や鳥羽の海岸に漂</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着す</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る</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んですよ</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。コロナが落ち着いたら、</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アカウミガ</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メが産卵</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に訪れる自然豊かな吉崎海岸に</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遊</a:t>
            </a:r>
            <a:endParaRPr lang="en-US"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en-US"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ja-JP" altLang="ja-JP" sz="12800" dirty="0" err="1"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びに</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来て</a:t>
            </a:r>
            <a:r>
              <a:rPr lang="ja-JP" altLang="ja-JP" sz="12800" dirty="0" smtClean="0">
                <a:latin typeface="ＭＳ Ｐゴシック" panose="020B0600070205080204" pitchFamily="50" charset="-128"/>
                <a:ea typeface="ＭＳ Ｐゴシック" panose="020B0600070205080204" pitchFamily="50" charset="-128"/>
                <a:cs typeface="ＭＳ Ｐゴシック" panose="020B0600070205080204" pitchFamily="50" charset="-128"/>
              </a:rPr>
              <a:t>ください</a:t>
            </a:r>
            <a:r>
              <a:rPr lang="ja-JP" altLang="ja-JP" sz="12800" dirty="0">
                <a:latin typeface="ＭＳ Ｐゴシック" panose="020B0600070205080204" pitchFamily="50" charset="-128"/>
                <a:ea typeface="ＭＳ Ｐゴシック" panose="020B0600070205080204" pitchFamily="50" charset="-128"/>
                <a:cs typeface="ＭＳ Ｐゴシック" panose="020B0600070205080204" pitchFamily="50" charset="-128"/>
              </a:rPr>
              <a:t>ね！</a:t>
            </a:r>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dirty="0"/>
          </a:p>
          <a:p>
            <a:pPr marL="0" indent="0">
              <a:buNone/>
            </a:pPr>
            <a:endParaRPr lang="en-US" altLang="ja-JP" dirty="0"/>
          </a:p>
        </p:txBody>
      </p:sp>
      <p:pic>
        <p:nvPicPr>
          <p:cNvPr id="5" name="図 4">
            <a:extLst>
              <a:ext uri="{FF2B5EF4-FFF2-40B4-BE49-F238E27FC236}">
                <a16:creationId xmlns:a16="http://schemas.microsoft.com/office/drawing/2014/main" xmlns="" id="{E0CD89E7-53D2-4881-858F-9A42126D5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3" y="4093028"/>
            <a:ext cx="10934096" cy="8200571"/>
          </a:xfrm>
          <a:prstGeom prst="rect">
            <a:avLst/>
          </a:prstGeom>
        </p:spPr>
      </p:pic>
    </p:spTree>
    <p:extLst>
      <p:ext uri="{BB962C8B-B14F-4D97-AF65-F5344CB8AC3E}">
        <p14:creationId xmlns:p14="http://schemas.microsoft.com/office/powerpoint/2010/main" val="23221826"/>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61908513773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43086" y="42636"/>
            <a:ext cx="16212457" cy="16212457"/>
          </a:xfrm>
          <a:prstGeom prst="rect">
            <a:avLst/>
          </a:prstGeom>
        </p:spPr>
      </p:pic>
    </p:spTree>
    <p:extLst>
      <p:ext uri="{BB962C8B-B14F-4D97-AF65-F5344CB8AC3E}">
        <p14:creationId xmlns:p14="http://schemas.microsoft.com/office/powerpoint/2010/main" val="32839998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704536"/>
            <a:ext cx="23399750" cy="1690497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t>Sin</a:t>
            </a:r>
            <a:endParaRPr kumimoji="1" lang="ja-JP" altLang="en-US"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274" y="4065235"/>
            <a:ext cx="8382000" cy="4699000"/>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82476" y="4065235"/>
            <a:ext cx="8382000" cy="4699000"/>
          </a:xfrm>
          <a:prstGeom prst="rect">
            <a:avLst/>
          </a:prstGeom>
        </p:spPr>
      </p:pic>
      <p:sp>
        <p:nvSpPr>
          <p:cNvPr id="6" name="正方形/長方形 5"/>
          <p:cNvSpPr/>
          <p:nvPr/>
        </p:nvSpPr>
        <p:spPr>
          <a:xfrm>
            <a:off x="909638" y="9786231"/>
            <a:ext cx="21447125" cy="646331"/>
          </a:xfrm>
          <a:prstGeom prst="rect">
            <a:avLst/>
          </a:prstGeom>
        </p:spPr>
        <p:txBody>
          <a:bodyPr wrap="square">
            <a:spAutoFit/>
          </a:bodyPr>
          <a:lstStyle/>
          <a:p>
            <a:r>
              <a:rPr lang="en-US" altLang="ja-JP" sz="3600" b="1" dirty="0"/>
              <a:t>『</a:t>
            </a:r>
            <a:r>
              <a:rPr lang="ja-JP" altLang="en-US" sz="3600" b="1" dirty="0"/>
              <a:t>来店したお客様を笑顔にしたい！</a:t>
            </a:r>
            <a:r>
              <a:rPr lang="en-US" altLang="ja-JP" sz="3600" b="1" dirty="0"/>
              <a:t>』</a:t>
            </a:r>
            <a:r>
              <a:rPr lang="ja-JP" altLang="en-US" sz="3600" b="1" dirty="0"/>
              <a:t>こだわりのフード＆ドリンクが楽しめるカジュアルカフェ★</a:t>
            </a:r>
            <a:endParaRPr lang="ja-JP" altLang="en-US" sz="3600" dirty="0"/>
          </a:p>
        </p:txBody>
      </p:sp>
      <p:sp>
        <p:nvSpPr>
          <p:cNvPr id="7" name="正方形/長方形 6"/>
          <p:cNvSpPr/>
          <p:nvPr/>
        </p:nvSpPr>
        <p:spPr>
          <a:xfrm>
            <a:off x="3976915" y="10879862"/>
            <a:ext cx="15312572" cy="4524315"/>
          </a:xfrm>
          <a:prstGeom prst="rect">
            <a:avLst/>
          </a:prstGeom>
        </p:spPr>
        <p:txBody>
          <a:bodyPr wrap="square">
            <a:spAutoFit/>
          </a:bodyPr>
          <a:lstStyle/>
          <a:p>
            <a:r>
              <a:rPr lang="ja-JP" altLang="en-US" sz="3200" dirty="0"/>
              <a:t>子供の頃からの夢が実を結び、</a:t>
            </a:r>
            <a:r>
              <a:rPr lang="en-US" altLang="ja-JP" sz="3200" dirty="0"/>
              <a:t>SINCAFE</a:t>
            </a:r>
            <a:r>
              <a:rPr lang="ja-JP" altLang="en-US" sz="3200" dirty="0"/>
              <a:t>は</a:t>
            </a:r>
            <a:r>
              <a:rPr lang="en-US" altLang="ja-JP" sz="3200" dirty="0"/>
              <a:t>2016</a:t>
            </a:r>
            <a:r>
              <a:rPr lang="ja-JP" altLang="en-US" sz="3200" dirty="0"/>
              <a:t>年</a:t>
            </a:r>
            <a:r>
              <a:rPr lang="en-US" altLang="ja-JP" sz="3200" dirty="0"/>
              <a:t>8</a:t>
            </a:r>
            <a:r>
              <a:rPr lang="ja-JP" altLang="en-US" sz="3200" dirty="0"/>
              <a:t>月に</a:t>
            </a:r>
            <a:r>
              <a:rPr lang="en-US" altLang="ja-JP" sz="3200" dirty="0"/>
              <a:t>OPEN</a:t>
            </a:r>
            <a:r>
              <a:rPr lang="ja-JP" altLang="en-US" sz="3200" dirty="0"/>
              <a:t>しました！</a:t>
            </a:r>
            <a:br>
              <a:rPr lang="ja-JP" altLang="en-US" sz="3200" dirty="0"/>
            </a:br>
            <a:r>
              <a:rPr lang="ja-JP" altLang="en-US" sz="3200" dirty="0"/>
              <a:t>ひとつひとつの食材と会話するように、丁寧に調理することでシンプルなメニューの中に、</a:t>
            </a:r>
            <a:br>
              <a:rPr lang="ja-JP" altLang="en-US" sz="3200" dirty="0"/>
            </a:br>
            <a:r>
              <a:rPr lang="ja-JP" altLang="en-US" sz="3200" dirty="0"/>
              <a:t>少しの驚きと工夫をプラスした料理とスイーツを味わって頂けます。</a:t>
            </a:r>
            <a:br>
              <a:rPr lang="ja-JP" altLang="en-US" sz="3200" dirty="0"/>
            </a:br>
            <a:r>
              <a:rPr lang="ja-JP" altLang="en-US" sz="3200" dirty="0"/>
              <a:t/>
            </a:r>
            <a:br>
              <a:rPr lang="ja-JP" altLang="en-US" sz="3200" dirty="0"/>
            </a:br>
            <a:r>
              <a:rPr lang="ja-JP" altLang="en-US" sz="3200" dirty="0"/>
              <a:t>当店自慢のサラダダッチベイビー、ダッチベイビーピザ、デザートのダッチベイビーもお楽しみ下さい。</a:t>
            </a:r>
            <a:br>
              <a:rPr lang="ja-JP" altLang="en-US" sz="3200" dirty="0"/>
            </a:br>
            <a:r>
              <a:rPr lang="ja-JP" altLang="en-US" sz="3200" dirty="0"/>
              <a:t>居心地の良さを大切にしてセレクトしたインテリアが彩る空間でごゆっくりお過ごし下さい。</a:t>
            </a:r>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0058" y="555188"/>
            <a:ext cx="2329089" cy="2891952"/>
          </a:xfrm>
          <a:prstGeom prst="rect">
            <a:avLst/>
          </a:prstGeom>
        </p:spPr>
      </p:pic>
      <p:sp>
        <p:nvSpPr>
          <p:cNvPr id="10" name="正方形/長方形 9"/>
          <p:cNvSpPr/>
          <p:nvPr/>
        </p:nvSpPr>
        <p:spPr>
          <a:xfrm>
            <a:off x="5090756" y="793299"/>
            <a:ext cx="6729040" cy="1938992"/>
          </a:xfrm>
          <a:prstGeom prst="rect">
            <a:avLst/>
          </a:prstGeom>
        </p:spPr>
        <p:txBody>
          <a:bodyPr wrap="square">
            <a:spAutoFit/>
          </a:bodyPr>
          <a:lstStyle/>
          <a:p>
            <a:r>
              <a:rPr lang="en-US" altLang="ja-JP" sz="12000" b="1" dirty="0" smtClean="0">
                <a:solidFill>
                  <a:schemeClr val="accent2"/>
                </a:solidFill>
              </a:rPr>
              <a:t>Sin cafe</a:t>
            </a:r>
            <a:endParaRPr lang="ja-JP" altLang="en-US" sz="12000" dirty="0">
              <a:solidFill>
                <a:schemeClr val="accent2"/>
              </a:solidFill>
            </a:endParaRPr>
          </a:p>
        </p:txBody>
      </p:sp>
      <p:sp>
        <p:nvSpPr>
          <p:cNvPr id="11" name="正方形/長方形 10"/>
          <p:cNvSpPr/>
          <p:nvPr/>
        </p:nvSpPr>
        <p:spPr>
          <a:xfrm>
            <a:off x="11699875" y="977965"/>
            <a:ext cx="10118361" cy="1754326"/>
          </a:xfrm>
          <a:prstGeom prst="rect">
            <a:avLst/>
          </a:prstGeom>
        </p:spPr>
        <p:txBody>
          <a:bodyPr wrap="square">
            <a:spAutoFit/>
          </a:bodyPr>
          <a:lstStyle/>
          <a:p>
            <a:r>
              <a:rPr lang="ja-JP" altLang="en-US" sz="3600" b="1" dirty="0" smtClean="0">
                <a:solidFill>
                  <a:schemeClr val="accent2"/>
                </a:solidFill>
                <a:latin typeface="ＭＳ ゴシック" panose="020B0609070205080204" pitchFamily="49" charset="-128"/>
                <a:ea typeface="ＭＳ ゴシック" panose="020B0609070205080204" pitchFamily="49" charset="-128"/>
              </a:rPr>
              <a:t>春日井市</a:t>
            </a:r>
            <a:r>
              <a:rPr lang="ja-JP" altLang="en-US" sz="3600" dirty="0">
                <a:solidFill>
                  <a:schemeClr val="accent2"/>
                </a:solidFill>
                <a:latin typeface="ＭＳ ゴシック" panose="020B0609070205080204" pitchFamily="49" charset="-128"/>
                <a:ea typeface="ＭＳ ゴシック" panose="020B0609070205080204" pitchFamily="49" charset="-128"/>
              </a:rPr>
              <a:t>柏原町</a:t>
            </a:r>
            <a:r>
              <a:rPr lang="en-US" altLang="ja-JP" sz="3600" dirty="0">
                <a:solidFill>
                  <a:schemeClr val="accent2"/>
                </a:solidFill>
                <a:latin typeface="ＭＳ ゴシック" panose="020B0609070205080204" pitchFamily="49" charset="-128"/>
                <a:ea typeface="ＭＳ ゴシック" panose="020B0609070205080204" pitchFamily="49" charset="-128"/>
              </a:rPr>
              <a:t>3-112 </a:t>
            </a:r>
            <a:r>
              <a:rPr lang="ja-JP" altLang="en-US" sz="3600" dirty="0">
                <a:solidFill>
                  <a:schemeClr val="accent2"/>
                </a:solidFill>
                <a:latin typeface="ＭＳ ゴシック" panose="020B0609070205080204" pitchFamily="49" charset="-128"/>
                <a:ea typeface="ＭＳ ゴシック" panose="020B0609070205080204" pitchFamily="49" charset="-128"/>
              </a:rPr>
              <a:t>ホワイトピュア朋栄 </a:t>
            </a:r>
            <a:r>
              <a:rPr lang="en-US" altLang="ja-JP" sz="3600" dirty="0">
                <a:solidFill>
                  <a:schemeClr val="accent2"/>
                </a:solidFill>
                <a:latin typeface="ＭＳ ゴシック" panose="020B0609070205080204" pitchFamily="49" charset="-128"/>
                <a:ea typeface="ＭＳ ゴシック" panose="020B0609070205080204" pitchFamily="49" charset="-128"/>
              </a:rPr>
              <a:t>1F </a:t>
            </a:r>
            <a:endParaRPr lang="en-US" altLang="ja-JP" sz="3600" b="1" dirty="0" smtClean="0">
              <a:solidFill>
                <a:schemeClr val="accent2"/>
              </a:solidFill>
              <a:latin typeface="ＭＳ ゴシック" panose="020B0609070205080204" pitchFamily="49" charset="-128"/>
              <a:ea typeface="ＭＳ ゴシック" panose="020B0609070205080204" pitchFamily="49" charset="-128"/>
            </a:endParaRPr>
          </a:p>
          <a:p>
            <a:r>
              <a:rPr lang="ja-JP" altLang="en-US" sz="3600" b="1" dirty="0" smtClean="0">
                <a:solidFill>
                  <a:schemeClr val="accent2"/>
                </a:solidFill>
                <a:latin typeface="ＭＳ ゴシック" panose="020B0609070205080204" pitchFamily="49" charset="-128"/>
                <a:ea typeface="ＭＳ ゴシック" panose="020B0609070205080204" pitchFamily="49" charset="-128"/>
              </a:rPr>
              <a:t>ＴＥＬ：</a:t>
            </a:r>
            <a:r>
              <a:rPr lang="en-US" altLang="ja-JP" sz="3600" b="1" dirty="0" smtClean="0">
                <a:solidFill>
                  <a:schemeClr val="accent2"/>
                </a:solidFill>
                <a:latin typeface="ＭＳ ゴシック" panose="020B0609070205080204" pitchFamily="49" charset="-128"/>
                <a:ea typeface="ＭＳ ゴシック" panose="020B0609070205080204" pitchFamily="49" charset="-128"/>
              </a:rPr>
              <a:t>0568-29-7320</a:t>
            </a:r>
            <a:endParaRPr lang="en-US" altLang="ja-JP" sz="3600" b="1" dirty="0">
              <a:solidFill>
                <a:schemeClr val="accent2"/>
              </a:solidFill>
              <a:latin typeface="ＭＳ ゴシック" panose="020B0609070205080204" pitchFamily="49" charset="-128"/>
              <a:ea typeface="ＭＳ ゴシック" panose="020B0609070205080204" pitchFamily="49" charset="-128"/>
            </a:endParaRPr>
          </a:p>
          <a:p>
            <a:r>
              <a:rPr lang="ja-JP" altLang="en-US" sz="3600" dirty="0" smtClean="0">
                <a:solidFill>
                  <a:schemeClr val="accent2"/>
                </a:solidFill>
                <a:latin typeface="ＭＳ ゴシック" panose="020B0609070205080204" pitchFamily="49" charset="-128"/>
                <a:ea typeface="ＭＳ ゴシック" panose="020B0609070205080204" pitchFamily="49" charset="-128"/>
              </a:rPr>
              <a:t>定休日</a:t>
            </a:r>
            <a:r>
              <a:rPr lang="en-US" altLang="ja-JP" sz="3600" dirty="0" smtClean="0">
                <a:solidFill>
                  <a:schemeClr val="accent2"/>
                </a:solidFill>
                <a:latin typeface="ＭＳ ゴシック" panose="020B0609070205080204" pitchFamily="49" charset="-128"/>
                <a:ea typeface="ＭＳ ゴシック" panose="020B0609070205080204" pitchFamily="49" charset="-128"/>
              </a:rPr>
              <a:t>:</a:t>
            </a:r>
            <a:r>
              <a:rPr lang="ja-JP" altLang="en-US" sz="3600" dirty="0" smtClean="0">
                <a:solidFill>
                  <a:schemeClr val="accent2"/>
                </a:solidFill>
                <a:latin typeface="ＭＳ ゴシック" panose="020B0609070205080204" pitchFamily="49" charset="-128"/>
                <a:ea typeface="ＭＳ ゴシック" panose="020B0609070205080204" pitchFamily="49" charset="-128"/>
              </a:rPr>
              <a:t>水曜日</a:t>
            </a:r>
            <a:endParaRPr lang="ja-JP" altLang="en-US" sz="3600" dirty="0">
              <a:solidFill>
                <a:schemeClr val="accent2"/>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99272560"/>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196551" y="14799724"/>
            <a:ext cx="14624243" cy="589801"/>
          </a:xfrm>
          <a:prstGeom prst="rect">
            <a:avLst/>
          </a:prstGeom>
        </p:spPr>
        <p:txBody>
          <a:bodyPr wrap="square">
            <a:spAutoFit/>
          </a:bodyPr>
          <a:lstStyle/>
          <a:p>
            <a:r>
              <a:rPr lang="ja-JP" altLang="en-US" sz="3200" dirty="0">
                <a:solidFill>
                  <a:srgbClr val="FF3300"/>
                </a:solidFill>
                <a:latin typeface="DFM秀英丸ゴシックLJ-P" panose="020F0400000000000000" pitchFamily="50" charset="-128"/>
                <a:ea typeface="DFM秀英丸ゴシックLJ-P" panose="020F0400000000000000" pitchFamily="50" charset="-128"/>
              </a:rPr>
              <a:t>この他</a:t>
            </a:r>
            <a:r>
              <a:rPr lang="ja-JP" altLang="en-US" sz="3200" dirty="0" smtClean="0">
                <a:solidFill>
                  <a:srgbClr val="FF3300"/>
                </a:solidFill>
                <a:latin typeface="DFM秀英丸ゴシックLJ-P" panose="020F0400000000000000" pitchFamily="50" charset="-128"/>
                <a:ea typeface="DFM秀英丸ゴシックLJ-P" panose="020F0400000000000000" pitchFamily="50" charset="-128"/>
              </a:rPr>
              <a:t>にも、沢山のメニューをご用意して、お客様のご来店をお待ちしております。</a:t>
            </a:r>
            <a:endParaRPr lang="ja-JP" altLang="en-US" sz="3200" dirty="0">
              <a:solidFill>
                <a:srgbClr val="FF3300"/>
              </a:solidFill>
              <a:latin typeface="DFM秀英丸ゴシックLJ-P" panose="020F0400000000000000" pitchFamily="50" charset="-128"/>
              <a:ea typeface="DFM秀英丸ゴシックLJ-P" panose="020F0400000000000000" pitchFamily="50" charset="-128"/>
            </a:endParaRPr>
          </a:p>
        </p:txBody>
      </p:sp>
      <p:sp>
        <p:nvSpPr>
          <p:cNvPr id="10" name="正方形/長方形 9"/>
          <p:cNvSpPr/>
          <p:nvPr/>
        </p:nvSpPr>
        <p:spPr>
          <a:xfrm>
            <a:off x="8958788" y="620780"/>
            <a:ext cx="6729040" cy="1938992"/>
          </a:xfrm>
          <a:prstGeom prst="rect">
            <a:avLst/>
          </a:prstGeom>
        </p:spPr>
        <p:txBody>
          <a:bodyPr wrap="square">
            <a:spAutoFit/>
          </a:bodyPr>
          <a:lstStyle/>
          <a:p>
            <a:r>
              <a:rPr lang="en-US" altLang="ja-JP" sz="12000" b="1" dirty="0">
                <a:solidFill>
                  <a:schemeClr val="accent2"/>
                </a:solidFill>
              </a:rPr>
              <a:t>Rai</a:t>
            </a:r>
            <a:r>
              <a:rPr lang="en-US" altLang="ja-JP" sz="12000" b="1" dirty="0" smtClean="0">
                <a:solidFill>
                  <a:schemeClr val="accent2"/>
                </a:solidFill>
              </a:rPr>
              <a:t> cafe</a:t>
            </a:r>
            <a:endParaRPr lang="ja-JP" altLang="en-US" sz="12000" dirty="0">
              <a:solidFill>
                <a:schemeClr val="accent2"/>
              </a:solidFill>
            </a:endParaRPr>
          </a:p>
        </p:txBody>
      </p:sp>
      <p:sp>
        <p:nvSpPr>
          <p:cNvPr id="11" name="正方形/長方形 10"/>
          <p:cNvSpPr/>
          <p:nvPr/>
        </p:nvSpPr>
        <p:spPr>
          <a:xfrm>
            <a:off x="16387989" y="13922561"/>
            <a:ext cx="6094639" cy="1754326"/>
          </a:xfrm>
          <a:prstGeom prst="rect">
            <a:avLst/>
          </a:prstGeom>
        </p:spPr>
        <p:txBody>
          <a:bodyPr wrap="square">
            <a:spAutoFit/>
          </a:bodyPr>
          <a:lstStyle/>
          <a:p>
            <a:r>
              <a:rPr lang="ja-JP" altLang="en-US" sz="3600" b="1" dirty="0" smtClean="0">
                <a:solidFill>
                  <a:schemeClr val="accent2"/>
                </a:solidFill>
                <a:latin typeface="ＭＳ ゴシック" panose="020B0609070205080204" pitchFamily="49" charset="-128"/>
                <a:ea typeface="ＭＳ ゴシック" panose="020B0609070205080204" pitchFamily="49" charset="-128"/>
              </a:rPr>
              <a:t>春日井市小野町</a:t>
            </a:r>
            <a:r>
              <a:rPr lang="en-US" altLang="ja-JP" sz="3600" b="1" dirty="0" smtClean="0">
                <a:solidFill>
                  <a:schemeClr val="accent2"/>
                </a:solidFill>
                <a:latin typeface="ＭＳ ゴシック" panose="020B0609070205080204" pitchFamily="49" charset="-128"/>
                <a:ea typeface="ＭＳ ゴシック" panose="020B0609070205080204" pitchFamily="49" charset="-128"/>
              </a:rPr>
              <a:t>4</a:t>
            </a:r>
            <a:r>
              <a:rPr lang="ja-JP" altLang="en-US" sz="3600" b="1" dirty="0" smtClean="0">
                <a:solidFill>
                  <a:schemeClr val="accent2"/>
                </a:solidFill>
                <a:latin typeface="ＭＳ ゴシック" panose="020B0609070205080204" pitchFamily="49" charset="-128"/>
                <a:ea typeface="ＭＳ ゴシック" panose="020B0609070205080204" pitchFamily="49" charset="-128"/>
              </a:rPr>
              <a:t>丁目</a:t>
            </a:r>
            <a:r>
              <a:rPr lang="en-US" altLang="ja-JP" sz="3600" b="1" dirty="0" smtClean="0">
                <a:solidFill>
                  <a:schemeClr val="accent2"/>
                </a:solidFill>
                <a:latin typeface="ＭＳ ゴシック" panose="020B0609070205080204" pitchFamily="49" charset="-128"/>
                <a:ea typeface="ＭＳ ゴシック" panose="020B0609070205080204" pitchFamily="49" charset="-128"/>
              </a:rPr>
              <a:t>9-10</a:t>
            </a:r>
            <a:r>
              <a:rPr lang="en-US" altLang="ja-JP" sz="3600" dirty="0" smtClean="0">
                <a:solidFill>
                  <a:schemeClr val="accent2"/>
                </a:solidFill>
                <a:latin typeface="ＭＳ ゴシック" panose="020B0609070205080204" pitchFamily="49" charset="-128"/>
                <a:ea typeface="ＭＳ ゴシック" panose="020B0609070205080204" pitchFamily="49" charset="-128"/>
              </a:rPr>
              <a:t> </a:t>
            </a:r>
            <a:endParaRPr lang="en-US" altLang="ja-JP" sz="3600" b="1" dirty="0" smtClean="0">
              <a:solidFill>
                <a:schemeClr val="accent2"/>
              </a:solidFill>
              <a:latin typeface="ＭＳ ゴシック" panose="020B0609070205080204" pitchFamily="49" charset="-128"/>
              <a:ea typeface="ＭＳ ゴシック" panose="020B0609070205080204" pitchFamily="49" charset="-128"/>
            </a:endParaRPr>
          </a:p>
          <a:p>
            <a:r>
              <a:rPr lang="ja-JP" altLang="en-US" sz="3600" b="1" dirty="0" smtClean="0">
                <a:solidFill>
                  <a:schemeClr val="accent2"/>
                </a:solidFill>
                <a:latin typeface="ＭＳ ゴシック" panose="020B0609070205080204" pitchFamily="49" charset="-128"/>
                <a:ea typeface="ＭＳ ゴシック" panose="020B0609070205080204" pitchFamily="49" charset="-128"/>
              </a:rPr>
              <a:t>ＴＥＬ：</a:t>
            </a:r>
            <a:r>
              <a:rPr lang="en-US" altLang="ja-JP" sz="3600" b="1" dirty="0" smtClean="0">
                <a:solidFill>
                  <a:schemeClr val="accent2"/>
                </a:solidFill>
                <a:latin typeface="ＭＳ ゴシック" panose="020B0609070205080204" pitchFamily="49" charset="-128"/>
                <a:ea typeface="ＭＳ ゴシック" panose="020B0609070205080204" pitchFamily="49" charset="-128"/>
              </a:rPr>
              <a:t>0568-37-0720</a:t>
            </a:r>
            <a:endParaRPr lang="en-US" altLang="ja-JP" sz="3600" b="1" dirty="0">
              <a:solidFill>
                <a:schemeClr val="accent2"/>
              </a:solidFill>
              <a:latin typeface="ＭＳ ゴシック" panose="020B0609070205080204" pitchFamily="49" charset="-128"/>
              <a:ea typeface="ＭＳ ゴシック" panose="020B0609070205080204" pitchFamily="49" charset="-128"/>
            </a:endParaRPr>
          </a:p>
          <a:p>
            <a:r>
              <a:rPr lang="ja-JP" altLang="en-US" sz="3600" dirty="0" smtClean="0">
                <a:solidFill>
                  <a:schemeClr val="accent2"/>
                </a:solidFill>
                <a:latin typeface="ＭＳ ゴシック" panose="020B0609070205080204" pitchFamily="49" charset="-128"/>
                <a:ea typeface="ＭＳ ゴシック" panose="020B0609070205080204" pitchFamily="49" charset="-128"/>
              </a:rPr>
              <a:t>定休日</a:t>
            </a:r>
            <a:r>
              <a:rPr lang="en-US" altLang="ja-JP" sz="3600" dirty="0" smtClean="0">
                <a:solidFill>
                  <a:schemeClr val="accent2"/>
                </a:solidFill>
                <a:latin typeface="ＭＳ ゴシック" panose="020B0609070205080204" pitchFamily="49" charset="-128"/>
                <a:ea typeface="ＭＳ ゴシック" panose="020B0609070205080204" pitchFamily="49" charset="-128"/>
              </a:rPr>
              <a:t>:</a:t>
            </a:r>
            <a:r>
              <a:rPr lang="ja-JP" altLang="en-US" sz="3600" dirty="0" smtClean="0">
                <a:solidFill>
                  <a:schemeClr val="accent2"/>
                </a:solidFill>
                <a:latin typeface="ＭＳ ゴシック" panose="020B0609070205080204" pitchFamily="49" charset="-128"/>
                <a:ea typeface="ＭＳ ゴシック" panose="020B0609070205080204" pitchFamily="49" charset="-128"/>
              </a:rPr>
              <a:t>水曜日</a:t>
            </a:r>
            <a:endParaRPr lang="ja-JP" altLang="en-US" sz="3600" dirty="0">
              <a:solidFill>
                <a:schemeClr val="accent2"/>
              </a:solidFill>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6499" y="187026"/>
            <a:ext cx="3286397" cy="3286397"/>
          </a:xfrm>
          <a:prstGeom prst="rect">
            <a:avLst/>
          </a:prstGeom>
        </p:spPr>
      </p:pic>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2188" y="6038100"/>
            <a:ext cx="6027510" cy="6620380"/>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8673" y="6038100"/>
            <a:ext cx="6620380" cy="6620380"/>
          </a:xfrm>
          <a:prstGeom prst="rect">
            <a:avLst/>
          </a:prstGeom>
        </p:spPr>
      </p:pic>
      <p:pic>
        <p:nvPicPr>
          <p:cNvPr id="14" name="図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68718" y="6038100"/>
            <a:ext cx="4963046" cy="6620380"/>
          </a:xfrm>
          <a:prstGeom prst="rect">
            <a:avLst/>
          </a:prstGeom>
        </p:spPr>
      </p:pic>
      <p:sp>
        <p:nvSpPr>
          <p:cNvPr id="15" name="正方形/長方形 14"/>
          <p:cNvSpPr/>
          <p:nvPr/>
        </p:nvSpPr>
        <p:spPr>
          <a:xfrm>
            <a:off x="1654630" y="12997034"/>
            <a:ext cx="5907314" cy="1077218"/>
          </a:xfrm>
          <a:prstGeom prst="rect">
            <a:avLst/>
          </a:prstGeom>
        </p:spPr>
        <p:txBody>
          <a:bodyPr wrap="square">
            <a:spAutoFit/>
          </a:bodyPr>
          <a:lstStyle/>
          <a:p>
            <a:r>
              <a:rPr lang="ja-JP" altLang="en-US"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rPr>
              <a:t>おすすめセットモーニング</a:t>
            </a:r>
            <a:endParaRPr lang="en-US" altLang="ja-JP"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endParaRPr>
          </a:p>
          <a:p>
            <a:r>
              <a:rPr lang="ja-JP" altLang="en-US"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rPr>
              <a:t>エッグ＆ピザトーストセット</a:t>
            </a:r>
            <a:endParaRPr lang="en-US" altLang="ja-JP"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endParaRPr>
          </a:p>
        </p:txBody>
      </p:sp>
      <p:sp>
        <p:nvSpPr>
          <p:cNvPr id="16" name="正方形/長方形 15"/>
          <p:cNvSpPr/>
          <p:nvPr/>
        </p:nvSpPr>
        <p:spPr>
          <a:xfrm>
            <a:off x="9634464" y="12954738"/>
            <a:ext cx="5155594" cy="584775"/>
          </a:xfrm>
          <a:prstGeom prst="rect">
            <a:avLst/>
          </a:prstGeom>
        </p:spPr>
        <p:txBody>
          <a:bodyPr wrap="square">
            <a:spAutoFit/>
          </a:bodyPr>
          <a:lstStyle/>
          <a:p>
            <a:r>
              <a:rPr lang="ja-JP" altLang="en-US" sz="3200" b="1" dirty="0">
                <a:solidFill>
                  <a:schemeClr val="tx1">
                    <a:lumMod val="65000"/>
                    <a:lumOff val="35000"/>
                  </a:schemeClr>
                </a:solidFill>
                <a:latin typeface="ＤＦ雅藝体W6" panose="040B0609000000000000" pitchFamily="49" charset="-128"/>
                <a:ea typeface="ＤＦ雅藝体W6" panose="040B0609000000000000" pitchFamily="49" charset="-128"/>
              </a:rPr>
              <a:t>２種類</a:t>
            </a:r>
            <a:r>
              <a:rPr lang="ja-JP" altLang="en-US"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rPr>
              <a:t>の日替わりランチ</a:t>
            </a:r>
            <a:endParaRPr lang="en-US" altLang="ja-JP"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endParaRPr>
          </a:p>
        </p:txBody>
      </p:sp>
      <p:sp>
        <p:nvSpPr>
          <p:cNvPr id="17" name="正方形/長方形 16"/>
          <p:cNvSpPr/>
          <p:nvPr/>
        </p:nvSpPr>
        <p:spPr>
          <a:xfrm>
            <a:off x="17529216" y="12979723"/>
            <a:ext cx="3842050" cy="584775"/>
          </a:xfrm>
          <a:prstGeom prst="rect">
            <a:avLst/>
          </a:prstGeom>
        </p:spPr>
        <p:txBody>
          <a:bodyPr wrap="square">
            <a:spAutoFit/>
          </a:bodyPr>
          <a:lstStyle/>
          <a:p>
            <a:r>
              <a:rPr lang="ja-JP" altLang="en-US"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rPr>
              <a:t>大人気のマフィン</a:t>
            </a:r>
            <a:endParaRPr lang="en-US" altLang="ja-JP" sz="3200" b="1" dirty="0" smtClean="0">
              <a:solidFill>
                <a:schemeClr val="tx1">
                  <a:lumMod val="65000"/>
                  <a:lumOff val="35000"/>
                </a:schemeClr>
              </a:solidFill>
              <a:latin typeface="ＤＦ雅藝体W6" panose="040B0609000000000000" pitchFamily="49" charset="-128"/>
              <a:ea typeface="ＤＦ雅藝体W6" panose="040B0609000000000000" pitchFamily="49" charset="-128"/>
            </a:endParaRPr>
          </a:p>
        </p:txBody>
      </p:sp>
      <p:sp>
        <p:nvSpPr>
          <p:cNvPr id="18" name="正方形/長方形 17"/>
          <p:cNvSpPr/>
          <p:nvPr/>
        </p:nvSpPr>
        <p:spPr>
          <a:xfrm>
            <a:off x="3883251" y="3737512"/>
            <a:ext cx="17184914" cy="1754326"/>
          </a:xfrm>
          <a:prstGeom prst="rect">
            <a:avLst/>
          </a:prstGeom>
        </p:spPr>
        <p:txBody>
          <a:bodyPr wrap="square">
            <a:spAutoFit/>
          </a:bodyPr>
          <a:lstStyle/>
          <a:p>
            <a:r>
              <a:rPr lang="ja-JP" altLang="en-US" sz="5400" dirty="0" smtClean="0">
                <a:solidFill>
                  <a:schemeClr val="accent2"/>
                </a:solidFill>
                <a:latin typeface="DFM秀英丸ゴシックLJ-P" panose="020F0400000000000000" pitchFamily="50" charset="-128"/>
                <a:ea typeface="DFM秀英丸ゴシックLJ-P" panose="020F0400000000000000" pitchFamily="50" charset="-128"/>
              </a:rPr>
              <a:t>幅広い年齢層に愛されるお店づくりをしています。</a:t>
            </a:r>
            <a:endParaRPr lang="en-US" altLang="ja-JP" sz="5400" dirty="0" smtClean="0">
              <a:solidFill>
                <a:schemeClr val="accent2"/>
              </a:solidFill>
              <a:latin typeface="DFM秀英丸ゴシックLJ-P" panose="020F0400000000000000" pitchFamily="50" charset="-128"/>
              <a:ea typeface="DFM秀英丸ゴシックLJ-P" panose="020F0400000000000000" pitchFamily="50" charset="-128"/>
            </a:endParaRPr>
          </a:p>
          <a:p>
            <a:r>
              <a:rPr lang="ja-JP" altLang="en-US" sz="5400" dirty="0" smtClean="0">
                <a:solidFill>
                  <a:schemeClr val="accent2"/>
                </a:solidFill>
                <a:latin typeface="DFM秀英丸ゴシックLJ-P" panose="020F0400000000000000" pitchFamily="50" charset="-128"/>
                <a:ea typeface="DFM秀英丸ゴシックLJ-P" panose="020F0400000000000000" pitchFamily="50" charset="-128"/>
              </a:rPr>
              <a:t>お弁当も豊富ですよ。</a:t>
            </a:r>
            <a:endParaRPr lang="ja-JP" altLang="en-US" sz="5400" dirty="0">
              <a:solidFill>
                <a:schemeClr val="accent2"/>
              </a:solidFill>
              <a:latin typeface="DFM秀英丸ゴシックLJ-P" panose="020F0400000000000000" pitchFamily="50" charset="-128"/>
              <a:ea typeface="DFM秀英丸ゴシックLJ-P" panose="020F0400000000000000" pitchFamily="50" charset="-128"/>
            </a:endParaRPr>
          </a:p>
        </p:txBody>
      </p:sp>
    </p:spTree>
    <p:extLst>
      <p:ext uri="{BB962C8B-B14F-4D97-AF65-F5344CB8AC3E}">
        <p14:creationId xmlns:p14="http://schemas.microsoft.com/office/powerpoint/2010/main" val="1144396858"/>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xmlns="" id="{AF11DE3B-EFCF-4580-9471-67271771F0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99875" y="3947886"/>
            <a:ext cx="10478399" cy="7858799"/>
          </a:xfrm>
          <a:prstGeom prst="rect">
            <a:avLst/>
          </a:prstGeom>
        </p:spPr>
      </p:pic>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2819928" y="13416885"/>
            <a:ext cx="8955313" cy="10103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4800" dirty="0">
                <a:solidFill>
                  <a:srgbClr val="0070C0"/>
                </a:solidFill>
              </a:rPr>
              <a:t>NPO</a:t>
            </a:r>
            <a:r>
              <a:rPr lang="ja-JP" altLang="en-US" sz="4800" dirty="0">
                <a:solidFill>
                  <a:srgbClr val="0070C0"/>
                </a:solidFill>
              </a:rPr>
              <a:t>法人</a:t>
            </a:r>
            <a:r>
              <a:rPr lang="en-US" altLang="ja-JP" sz="4800" dirty="0">
                <a:solidFill>
                  <a:srgbClr val="0070C0"/>
                </a:solidFill>
              </a:rPr>
              <a:t>Earth </a:t>
            </a:r>
            <a:r>
              <a:rPr lang="en-US" altLang="ja-JP" sz="4800" dirty="0" smtClean="0">
                <a:solidFill>
                  <a:srgbClr val="0070C0"/>
                </a:solidFill>
              </a:rPr>
              <a:t>Communication</a:t>
            </a:r>
            <a:endParaRPr lang="en-US" altLang="ja-JP" sz="4800" dirty="0"/>
          </a:p>
        </p:txBody>
      </p:sp>
      <p:sp>
        <p:nvSpPr>
          <p:cNvPr id="6" name="コンテンツ プレースホルダー 2">
            <a:extLst>
              <a:ext uri="{FF2B5EF4-FFF2-40B4-BE49-F238E27FC236}">
                <a16:creationId xmlns:a16="http://schemas.microsoft.com/office/drawing/2014/main" xmlns="" id="{573283B4-9CF1-484F-B5DE-1CDAB0CF0F5B}"/>
              </a:ext>
            </a:extLst>
          </p:cNvPr>
          <p:cNvSpPr txBox="1">
            <a:spLocks/>
          </p:cNvSpPr>
          <p:nvPr/>
        </p:nvSpPr>
        <p:spPr>
          <a:xfrm>
            <a:off x="1101365" y="3759200"/>
            <a:ext cx="10598510" cy="1165497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200" dirty="0"/>
              <a:t>活動団体：</a:t>
            </a:r>
            <a:r>
              <a:rPr lang="en-US" altLang="ja-JP" sz="4200" dirty="0">
                <a:solidFill>
                  <a:srgbClr val="050505"/>
                </a:solidFill>
              </a:rPr>
              <a:t>NPO</a:t>
            </a:r>
            <a:r>
              <a:rPr lang="ja-JP" altLang="en-US" sz="4200" dirty="0">
                <a:solidFill>
                  <a:srgbClr val="050505"/>
                </a:solidFill>
              </a:rPr>
              <a:t>法人</a:t>
            </a:r>
            <a:r>
              <a:rPr lang="en-US" altLang="ja-JP" sz="4200" dirty="0">
                <a:solidFill>
                  <a:srgbClr val="050505"/>
                </a:solidFill>
              </a:rPr>
              <a:t>Earth Communication</a:t>
            </a:r>
          </a:p>
          <a:p>
            <a:pPr marL="0" indent="0">
              <a:lnSpc>
                <a:spcPct val="150000"/>
              </a:lnSpc>
              <a:buNone/>
            </a:pPr>
            <a:r>
              <a:rPr lang="ja-JP" altLang="en-US" sz="4200" dirty="0"/>
              <a:t>活動日：</a:t>
            </a:r>
            <a:r>
              <a:rPr lang="en-US" altLang="ja-JP" sz="4200" dirty="0">
                <a:solidFill>
                  <a:srgbClr val="050505"/>
                </a:solidFill>
              </a:rPr>
              <a:t>SNS(Facebook</a:t>
            </a:r>
            <a:r>
              <a:rPr lang="ja-JP" altLang="en-US" sz="4200" dirty="0">
                <a:solidFill>
                  <a:srgbClr val="050505"/>
                </a:solidFill>
              </a:rPr>
              <a:t>または</a:t>
            </a:r>
            <a:r>
              <a:rPr lang="en-US" altLang="ja-JP" sz="4200" dirty="0">
                <a:solidFill>
                  <a:srgbClr val="050505"/>
                </a:solidFill>
              </a:rPr>
              <a:t>Instagram)</a:t>
            </a:r>
            <a:r>
              <a:rPr lang="ja-JP" altLang="en-US" sz="4200" dirty="0" smtClean="0">
                <a:solidFill>
                  <a:srgbClr val="050505"/>
                </a:solidFill>
              </a:rPr>
              <a:t>や</a:t>
            </a:r>
            <a:endParaRPr lang="en-US" altLang="ja-JP" sz="4200" dirty="0" smtClean="0">
              <a:solidFill>
                <a:srgbClr val="050505"/>
              </a:solidFill>
            </a:endParaRPr>
          </a:p>
          <a:p>
            <a:pPr marL="0" indent="0">
              <a:lnSpc>
                <a:spcPct val="150000"/>
              </a:lnSpc>
              <a:buNone/>
            </a:pPr>
            <a:r>
              <a:rPr lang="ja-JP" altLang="en-US" sz="4200" dirty="0">
                <a:solidFill>
                  <a:srgbClr val="050505"/>
                </a:solidFill>
              </a:rPr>
              <a:t>　</a:t>
            </a:r>
            <a:r>
              <a:rPr lang="ja-JP" altLang="en-US" sz="4200" dirty="0" smtClean="0">
                <a:solidFill>
                  <a:srgbClr val="050505"/>
                </a:solidFill>
              </a:rPr>
              <a:t>　　　ホームページから</a:t>
            </a:r>
            <a:r>
              <a:rPr lang="ja-JP" altLang="en-US" sz="4200" dirty="0">
                <a:solidFill>
                  <a:srgbClr val="050505"/>
                </a:solidFill>
              </a:rPr>
              <a:t>ご確認を</a:t>
            </a:r>
            <a:r>
              <a:rPr lang="ja-JP" altLang="en-US" sz="4200" dirty="0" smtClean="0">
                <a:solidFill>
                  <a:srgbClr val="050505"/>
                </a:solidFill>
              </a:rPr>
              <a:t>お願い</a:t>
            </a:r>
            <a:endParaRPr lang="en-US" altLang="ja-JP" sz="4200" dirty="0" smtClean="0">
              <a:solidFill>
                <a:srgbClr val="050505"/>
              </a:solidFill>
            </a:endParaRPr>
          </a:p>
          <a:p>
            <a:pPr marL="0" indent="0">
              <a:lnSpc>
                <a:spcPct val="150000"/>
              </a:lnSpc>
              <a:buNone/>
            </a:pPr>
            <a:r>
              <a:rPr lang="ja-JP" altLang="en-US" sz="4200" dirty="0">
                <a:solidFill>
                  <a:srgbClr val="050505"/>
                </a:solidFill>
              </a:rPr>
              <a:t>　</a:t>
            </a:r>
            <a:r>
              <a:rPr lang="ja-JP" altLang="en-US" sz="4200" dirty="0" smtClean="0">
                <a:solidFill>
                  <a:srgbClr val="050505"/>
                </a:solidFill>
              </a:rPr>
              <a:t>　　　します</a:t>
            </a:r>
            <a:endParaRPr lang="en-US" altLang="ja-JP" sz="4200" dirty="0">
              <a:solidFill>
                <a:srgbClr val="050505"/>
              </a:solidFill>
            </a:endParaRPr>
          </a:p>
          <a:p>
            <a:pPr marL="0" indent="0">
              <a:lnSpc>
                <a:spcPct val="150000"/>
              </a:lnSpc>
              <a:buNone/>
            </a:pPr>
            <a:r>
              <a:rPr lang="ja-JP" altLang="en-US" sz="4200" dirty="0"/>
              <a:t>活動場所：</a:t>
            </a:r>
            <a:r>
              <a:rPr lang="ja-JP" altLang="en-US" sz="4200" dirty="0">
                <a:solidFill>
                  <a:srgbClr val="050505"/>
                </a:solidFill>
              </a:rPr>
              <a:t>久々生</a:t>
            </a:r>
            <a:r>
              <a:rPr lang="ja-JP" altLang="en-US" sz="4200" dirty="0" smtClean="0">
                <a:solidFill>
                  <a:srgbClr val="050505"/>
                </a:solidFill>
              </a:rPr>
              <a:t>海岸</a:t>
            </a:r>
            <a:endParaRPr lang="en-US" altLang="ja-JP" sz="4200" dirty="0" smtClean="0">
              <a:solidFill>
                <a:srgbClr val="050505"/>
              </a:solidFill>
            </a:endParaRPr>
          </a:p>
          <a:p>
            <a:pPr marL="0" indent="0">
              <a:lnSpc>
                <a:spcPct val="150000"/>
              </a:lnSpc>
              <a:buNone/>
            </a:pPr>
            <a:r>
              <a:rPr lang="ja-JP" altLang="en-US" sz="4200" dirty="0">
                <a:solidFill>
                  <a:srgbClr val="050505"/>
                </a:solidFill>
              </a:rPr>
              <a:t>　</a:t>
            </a:r>
            <a:r>
              <a:rPr lang="ja-JP" altLang="en-US" sz="4200" dirty="0" smtClean="0">
                <a:solidFill>
                  <a:srgbClr val="050505"/>
                </a:solidFill>
              </a:rPr>
              <a:t>　　　　静岡県御前崎市港６６２０付近</a:t>
            </a:r>
            <a:endParaRPr lang="en-US" altLang="ja-JP" sz="4200" dirty="0">
              <a:solidFill>
                <a:srgbClr val="050505"/>
              </a:solidFill>
            </a:endParaRPr>
          </a:p>
          <a:p>
            <a:pPr marL="0" indent="0">
              <a:lnSpc>
                <a:spcPct val="150000"/>
              </a:lnSpc>
              <a:buNone/>
            </a:pPr>
            <a:r>
              <a:rPr lang="en-US" altLang="ja-JP" sz="4200" dirty="0">
                <a:solidFill>
                  <a:srgbClr val="050505"/>
                </a:solidFill>
                <a:latin typeface="Segoe UI Historic" panose="020B0502040204020203" pitchFamily="34" charset="0"/>
              </a:rPr>
              <a:t>URL</a:t>
            </a:r>
            <a:r>
              <a:rPr lang="ja-JP" altLang="en-US" sz="4200" dirty="0">
                <a:solidFill>
                  <a:srgbClr val="050505"/>
                </a:solidFill>
                <a:latin typeface="Segoe UI Historic" panose="020B0502040204020203" pitchFamily="34" charset="0"/>
              </a:rPr>
              <a:t>：</a:t>
            </a:r>
            <a:r>
              <a:rPr lang="en-US" altLang="ja-JP" sz="4200" u="sng" dirty="0">
                <a:solidFill>
                  <a:srgbClr val="050505"/>
                </a:solidFill>
                <a:latin typeface="inherit"/>
              </a:rPr>
              <a:t> </a:t>
            </a:r>
            <a:r>
              <a:rPr lang="en-US" altLang="ja-JP" sz="4200" u="sng" dirty="0">
                <a:solidFill>
                  <a:srgbClr val="050505"/>
                </a:solidFill>
                <a:latin typeface="inherit"/>
                <a:hlinkClick r:id="rId3"/>
              </a:rPr>
              <a:t>https://earth-commu.jimdofree.com/</a:t>
            </a:r>
            <a:r>
              <a:rPr lang="en-US" altLang="ja-JP" sz="4200" dirty="0">
                <a:solidFill>
                  <a:srgbClr val="050505"/>
                </a:solidFill>
                <a:latin typeface="Segoe UI Historic" panose="020B0502040204020203" pitchFamily="34" charset="0"/>
              </a:rPr>
              <a:t> </a:t>
            </a:r>
            <a:r>
              <a:rPr lang="en-US" altLang="ja-JP" sz="4200" dirty="0"/>
              <a:t/>
            </a:r>
            <a:br>
              <a:rPr lang="en-US" altLang="ja-JP" sz="4200" dirty="0"/>
            </a:br>
            <a:r>
              <a:rPr lang="ja-JP" altLang="en-US" sz="4200" dirty="0" smtClean="0">
                <a:solidFill>
                  <a:srgbClr val="050505"/>
                </a:solidFill>
                <a:latin typeface="Segoe UI Historic" panose="020B0502040204020203" pitchFamily="34" charset="0"/>
              </a:rPr>
              <a:t>問合せ</a:t>
            </a:r>
            <a:r>
              <a:rPr lang="ja-JP" altLang="en-US" sz="4200" dirty="0">
                <a:solidFill>
                  <a:srgbClr val="050505"/>
                </a:solidFill>
                <a:latin typeface="Segoe UI Historic" panose="020B0502040204020203" pitchFamily="34" charset="0"/>
              </a:rPr>
              <a:t>：</a:t>
            </a:r>
            <a:r>
              <a:rPr lang="en-US" altLang="ja-JP" sz="4200" dirty="0">
                <a:solidFill>
                  <a:srgbClr val="050505"/>
                </a:solidFill>
                <a:latin typeface="Segoe UI Historic" panose="020B0502040204020203" pitchFamily="34" charset="0"/>
              </a:rPr>
              <a:t> </a:t>
            </a:r>
            <a:r>
              <a:rPr lang="fr-FR" altLang="ja-JP" sz="4200" dirty="0">
                <a:solidFill>
                  <a:srgbClr val="050505"/>
                </a:solidFill>
                <a:latin typeface="Segoe UI Historic" panose="020B0502040204020203" pitchFamily="34" charset="0"/>
              </a:rPr>
              <a:t>090-5636-0227</a:t>
            </a:r>
          </a:p>
          <a:p>
            <a:pPr marL="0" indent="0">
              <a:lnSpc>
                <a:spcPct val="150000"/>
              </a:lnSpc>
              <a:buNone/>
            </a:pPr>
            <a:r>
              <a:rPr lang="ja-JP" altLang="en-US" sz="4200" dirty="0">
                <a:solidFill>
                  <a:srgbClr val="050505"/>
                </a:solidFill>
                <a:latin typeface="Segoe UI Historic" panose="020B0502040204020203" pitchFamily="34" charset="0"/>
              </a:rPr>
              <a:t>　　　　　</a:t>
            </a:r>
            <a:r>
              <a:rPr lang="fr-FR" altLang="ja-JP" sz="4200" dirty="0">
                <a:solidFill>
                  <a:srgbClr val="050505"/>
                </a:solidFill>
                <a:latin typeface="Segoe UI Historic" panose="020B0502040204020203" pitchFamily="34" charset="0"/>
              </a:rPr>
              <a:t> </a:t>
            </a:r>
            <a:r>
              <a:rPr lang="fr-FR" altLang="ja-JP" sz="4200" dirty="0">
                <a:solidFill>
                  <a:srgbClr val="050505"/>
                </a:solidFill>
                <a:latin typeface="Segoe UI Historic" panose="020B0502040204020203" pitchFamily="34" charset="0"/>
                <a:hlinkClick r:id="rId4"/>
              </a:rPr>
              <a:t>earth.commu@gmail.com</a:t>
            </a:r>
            <a:endParaRPr lang="fr-FR" altLang="ja-JP" sz="4200" dirty="0">
              <a:solidFill>
                <a:srgbClr val="050505"/>
              </a:solidFill>
              <a:latin typeface="Segoe UI Historic" panose="020B0502040204020203" pitchFamily="34" charset="0"/>
            </a:endParaRPr>
          </a:p>
          <a:p>
            <a:pPr marL="0" indent="0">
              <a:lnSpc>
                <a:spcPct val="150000"/>
              </a:lnSpc>
              <a:buNone/>
            </a:pPr>
            <a:r>
              <a:rPr lang="ja-JP" altLang="en-US" sz="4200" dirty="0">
                <a:solidFill>
                  <a:srgbClr val="050505"/>
                </a:solidFill>
                <a:latin typeface="Segoe UI Historic" panose="020B0502040204020203" pitchFamily="34" charset="0"/>
              </a:rPr>
              <a:t>メッセージ：ともに自然を楽しみ</a:t>
            </a:r>
            <a:r>
              <a:rPr lang="ja-JP" altLang="en-US" sz="4200" dirty="0" smtClean="0">
                <a:solidFill>
                  <a:srgbClr val="050505"/>
                </a:solidFill>
                <a:latin typeface="Segoe UI Historic" panose="020B0502040204020203" pitchFamily="34" charset="0"/>
              </a:rPr>
              <a:t>、</a:t>
            </a:r>
            <a:endParaRPr lang="en-US" altLang="ja-JP" sz="4200" dirty="0" smtClean="0">
              <a:solidFill>
                <a:srgbClr val="050505"/>
              </a:solidFill>
              <a:latin typeface="Segoe UI Historic" panose="020B0502040204020203" pitchFamily="34" charset="0"/>
            </a:endParaRPr>
          </a:p>
          <a:p>
            <a:pPr marL="0" indent="0">
              <a:lnSpc>
                <a:spcPct val="150000"/>
              </a:lnSpc>
              <a:buNone/>
            </a:pPr>
            <a:r>
              <a:rPr lang="ja-JP" altLang="en-US" sz="4200" dirty="0">
                <a:solidFill>
                  <a:srgbClr val="050505"/>
                </a:solidFill>
                <a:latin typeface="Segoe UI Historic" panose="020B0502040204020203" pitchFamily="34" charset="0"/>
              </a:rPr>
              <a:t>　　　　　</a:t>
            </a:r>
            <a:r>
              <a:rPr lang="ja-JP" altLang="en-US" sz="4200" dirty="0" smtClean="0">
                <a:solidFill>
                  <a:srgbClr val="050505"/>
                </a:solidFill>
                <a:latin typeface="Segoe UI Historic" panose="020B0502040204020203" pitchFamily="34" charset="0"/>
              </a:rPr>
              <a:t>自然</a:t>
            </a:r>
            <a:r>
              <a:rPr lang="ja-JP" altLang="en-US" sz="4200" dirty="0">
                <a:solidFill>
                  <a:srgbClr val="050505"/>
                </a:solidFill>
                <a:latin typeface="Segoe UI Historic" panose="020B0502040204020203" pitchFamily="34" charset="0"/>
              </a:rPr>
              <a:t>をまもる輪を広げていき</a:t>
            </a:r>
            <a:r>
              <a:rPr lang="ja-JP" altLang="en-US" sz="4200" dirty="0" err="1" smtClean="0">
                <a:solidFill>
                  <a:srgbClr val="050505"/>
                </a:solidFill>
                <a:latin typeface="Segoe UI Historic" panose="020B0502040204020203" pitchFamily="34" charset="0"/>
              </a:rPr>
              <a:t>ま</a:t>
            </a:r>
            <a:endParaRPr lang="en-US" altLang="ja-JP" sz="4200" dirty="0" smtClean="0">
              <a:solidFill>
                <a:srgbClr val="050505"/>
              </a:solidFill>
              <a:latin typeface="Segoe UI Historic" panose="020B0502040204020203" pitchFamily="34" charset="0"/>
            </a:endParaRPr>
          </a:p>
          <a:p>
            <a:pPr marL="0" indent="0">
              <a:lnSpc>
                <a:spcPct val="150000"/>
              </a:lnSpc>
              <a:buNone/>
            </a:pPr>
            <a:r>
              <a:rPr lang="ja-JP" altLang="en-US" sz="4200" dirty="0">
                <a:solidFill>
                  <a:srgbClr val="050505"/>
                </a:solidFill>
                <a:latin typeface="Segoe UI Historic" panose="020B0502040204020203" pitchFamily="34" charset="0"/>
              </a:rPr>
              <a:t>　</a:t>
            </a:r>
            <a:r>
              <a:rPr lang="ja-JP" altLang="en-US" sz="4200" dirty="0" smtClean="0">
                <a:solidFill>
                  <a:srgbClr val="050505"/>
                </a:solidFill>
                <a:latin typeface="Segoe UI Historic" panose="020B0502040204020203" pitchFamily="34" charset="0"/>
              </a:rPr>
              <a:t>　　　　しょう</a:t>
            </a:r>
            <a:r>
              <a:rPr lang="ja-JP" altLang="en-US" sz="4200" dirty="0">
                <a:solidFill>
                  <a:srgbClr val="050505"/>
                </a:solidFill>
                <a:latin typeface="Segoe UI Historic" panose="020B0502040204020203" pitchFamily="34" charset="0"/>
              </a:rPr>
              <a:t>！！</a:t>
            </a:r>
            <a:endParaRPr lang="en-US" altLang="ja-JP" sz="42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dirty="0"/>
          </a:p>
          <a:p>
            <a:pPr marL="0" indent="0">
              <a:buNone/>
            </a:pPr>
            <a:endParaRPr lang="en-US" altLang="ja-JP" dirty="0"/>
          </a:p>
        </p:txBody>
      </p:sp>
      <p:sp>
        <p:nvSpPr>
          <p:cNvPr id="8" name="コンテンツ プレースホルダー 2">
            <a:extLst>
              <a:ext uri="{FF2B5EF4-FFF2-40B4-BE49-F238E27FC236}">
                <a16:creationId xmlns:a16="http://schemas.microsoft.com/office/drawing/2014/main" xmlns="" id="{779F3ADB-5AD5-4F59-9EAD-A375AD374E97}"/>
              </a:ext>
            </a:extLst>
          </p:cNvPr>
          <p:cNvSpPr txBox="1">
            <a:spLocks/>
          </p:cNvSpPr>
          <p:nvPr/>
        </p:nvSpPr>
        <p:spPr>
          <a:xfrm>
            <a:off x="4689475" y="14833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各地のビーチクリーン</a:t>
            </a:r>
            <a:r>
              <a:rPr lang="en-US" altLang="ja-JP" sz="8800" dirty="0"/>
              <a:t>】</a:t>
            </a:r>
          </a:p>
          <a:p>
            <a:pPr marL="0" indent="0">
              <a:buNone/>
            </a:pPr>
            <a:endParaRPr lang="en-US" altLang="ja-JP" dirty="0"/>
          </a:p>
          <a:p>
            <a:pPr marL="0" indent="0">
              <a:buNone/>
            </a:pPr>
            <a:endParaRPr lang="en-US" altLang="ja-JP" dirty="0"/>
          </a:p>
        </p:txBody>
      </p:sp>
    </p:spTree>
    <p:extLst>
      <p:ext uri="{BB962C8B-B14F-4D97-AF65-F5344CB8AC3E}">
        <p14:creationId xmlns:p14="http://schemas.microsoft.com/office/powerpoint/2010/main" val="3108868559"/>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3876057" y="13614401"/>
            <a:ext cx="3526228" cy="10337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4800" dirty="0" err="1">
                <a:solidFill>
                  <a:srgbClr val="0070C0"/>
                </a:solidFill>
                <a:latin typeface="Segoe UI Historic" panose="020B0502040204020203" pitchFamily="34" charset="0"/>
              </a:rPr>
              <a:t>ONEdrop</a:t>
            </a:r>
            <a:endParaRPr lang="en-US" altLang="ja-JP" sz="4800" dirty="0">
              <a:solidFill>
                <a:srgbClr val="0070C0"/>
              </a:solidFill>
            </a:endParaRPr>
          </a:p>
          <a:p>
            <a:pPr marL="0" indent="0">
              <a:buNone/>
            </a:pPr>
            <a:endParaRPr lang="en-US" altLang="ja-JP" sz="3200" dirty="0"/>
          </a:p>
        </p:txBody>
      </p:sp>
      <p:sp>
        <p:nvSpPr>
          <p:cNvPr id="8" name="コンテンツ プレースホルダー 2">
            <a:extLst>
              <a:ext uri="{FF2B5EF4-FFF2-40B4-BE49-F238E27FC236}">
                <a16:creationId xmlns:a16="http://schemas.microsoft.com/office/drawing/2014/main" xmlns="" id="{8611AE6E-4BCF-4879-8ECA-5DBA719493F2}"/>
              </a:ext>
            </a:extLst>
          </p:cNvPr>
          <p:cNvSpPr txBox="1">
            <a:spLocks/>
          </p:cNvSpPr>
          <p:nvPr/>
        </p:nvSpPr>
        <p:spPr>
          <a:xfrm>
            <a:off x="11524344" y="4049484"/>
            <a:ext cx="11495314" cy="115388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3600" dirty="0" smtClean="0"/>
              <a:t>活動団体：</a:t>
            </a:r>
            <a:r>
              <a:rPr lang="en-US" altLang="ja-JP" sz="3600" dirty="0" err="1" smtClean="0"/>
              <a:t>ONEdrop</a:t>
            </a:r>
            <a:endParaRPr lang="en-US" altLang="ja-JP" sz="3600" dirty="0" smtClean="0"/>
          </a:p>
          <a:p>
            <a:pPr marL="0" indent="0">
              <a:lnSpc>
                <a:spcPct val="150000"/>
              </a:lnSpc>
              <a:buNone/>
            </a:pPr>
            <a:r>
              <a:rPr lang="ja-JP" altLang="en-US" sz="3600" dirty="0" smtClean="0"/>
              <a:t>活動日：</a:t>
            </a:r>
            <a:r>
              <a:rPr lang="ja-JP" altLang="en-US" sz="3600" dirty="0" smtClean="0">
                <a:solidFill>
                  <a:srgbClr val="050505"/>
                </a:solidFill>
                <a:latin typeface="Segoe UI Historic" panose="020B0502040204020203" pitchFamily="34" charset="0"/>
              </a:rPr>
              <a:t>毎月第</a:t>
            </a:r>
            <a:r>
              <a:rPr lang="en-US" altLang="ja-JP" sz="3600" dirty="0" smtClean="0">
                <a:solidFill>
                  <a:srgbClr val="050505"/>
                </a:solidFill>
                <a:latin typeface="Segoe UI Historic" panose="020B0502040204020203" pitchFamily="34" charset="0"/>
              </a:rPr>
              <a:t>2</a:t>
            </a:r>
            <a:r>
              <a:rPr lang="ja-JP" altLang="en-US" sz="3600" dirty="0" smtClean="0">
                <a:solidFill>
                  <a:srgbClr val="050505"/>
                </a:solidFill>
                <a:latin typeface="Segoe UI Historic" panose="020B0502040204020203" pitchFamily="34" charset="0"/>
              </a:rPr>
              <a:t>日曜 </a:t>
            </a:r>
            <a:endParaRPr lang="en-US" altLang="ja-JP" sz="3600" dirty="0" smtClean="0"/>
          </a:p>
          <a:p>
            <a:pPr marL="0" indent="0">
              <a:lnSpc>
                <a:spcPct val="150000"/>
              </a:lnSpc>
              <a:buNone/>
            </a:pPr>
            <a:r>
              <a:rPr lang="ja-JP" altLang="en-US" sz="3600" dirty="0" smtClean="0"/>
              <a:t>活動場所：</a:t>
            </a:r>
            <a:r>
              <a:rPr lang="ja-JP" altLang="en-US" sz="3600" dirty="0" smtClean="0">
                <a:solidFill>
                  <a:srgbClr val="050505"/>
                </a:solidFill>
                <a:latin typeface="Segoe UI Historic" panose="020B0502040204020203" pitchFamily="34" charset="0"/>
              </a:rPr>
              <a:t>愛知県常滑市大野海岸近辺</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en-US" altLang="ja-JP" sz="3600" dirty="0" smtClean="0">
                <a:solidFill>
                  <a:srgbClr val="050505"/>
                </a:solidFill>
                <a:latin typeface="Segoe UI Historic" panose="020B0502040204020203" pitchFamily="34" charset="0"/>
              </a:rPr>
              <a:t>URL</a:t>
            </a:r>
            <a:r>
              <a:rPr lang="ja-JP" altLang="en-US" sz="3600" dirty="0" smtClean="0">
                <a:solidFill>
                  <a:srgbClr val="050505"/>
                </a:solidFill>
                <a:latin typeface="Segoe UI Historic" panose="020B0502040204020203" pitchFamily="34" charset="0"/>
              </a:rPr>
              <a:t>：</a:t>
            </a:r>
            <a:r>
              <a:rPr lang="en-US" altLang="ja-JP" sz="3600" u="sng" dirty="0" smtClean="0">
                <a:solidFill>
                  <a:srgbClr val="050505"/>
                </a:solidFill>
                <a:latin typeface="inherit"/>
                <a:hlinkClick r:id="rId2"/>
              </a:rPr>
              <a:t> https://onedrop.link/</a:t>
            </a:r>
            <a:r>
              <a:rPr lang="ja-JP" altLang="en-US" sz="3600" dirty="0" smtClean="0">
                <a:solidFill>
                  <a:srgbClr val="050505"/>
                </a:solidFill>
                <a:latin typeface="Segoe UI Historic" panose="020B0502040204020203" pitchFamily="34" charset="0"/>
              </a:rPr>
              <a:t> </a:t>
            </a:r>
            <a:endParaRPr lang="en-US" altLang="ja-JP" sz="3600" dirty="0" smtClean="0">
              <a:solidFill>
                <a:srgbClr val="050505"/>
              </a:solidFill>
              <a:latin typeface="Segoe UI Historic" panose="020B0502040204020203" pitchFamily="34" charset="0"/>
            </a:endParaRPr>
          </a:p>
          <a:p>
            <a:pPr marL="0" indent="0">
              <a:lnSpc>
                <a:spcPct val="100000"/>
              </a:lnSpc>
              <a:buNone/>
            </a:pPr>
            <a:r>
              <a:rPr lang="ja-JP" altLang="en-US" sz="3600" dirty="0" smtClean="0">
                <a:solidFill>
                  <a:srgbClr val="050505"/>
                </a:solidFill>
                <a:latin typeface="Segoe UI Historic" panose="020B0502040204020203" pitchFamily="34" charset="0"/>
              </a:rPr>
              <a:t>問合せ：</a:t>
            </a:r>
            <a:r>
              <a:rPr lang="en-US" altLang="ja-JP" sz="3600" dirty="0" smtClean="0">
                <a:solidFill>
                  <a:srgbClr val="050505"/>
                </a:solidFill>
                <a:latin typeface="Segoe UI Historic" panose="020B0502040204020203" pitchFamily="34" charset="0"/>
              </a:rPr>
              <a:t> onedrop20181001@gmail.com </a:t>
            </a:r>
          </a:p>
          <a:p>
            <a:pPr marL="0" indent="0">
              <a:lnSpc>
                <a:spcPct val="150000"/>
              </a:lnSpc>
              <a:buNone/>
            </a:pPr>
            <a:r>
              <a:rPr lang="ja-JP" altLang="en-US" sz="3600" dirty="0" smtClean="0">
                <a:solidFill>
                  <a:srgbClr val="050505"/>
                </a:solidFill>
                <a:latin typeface="Segoe UI Historic" panose="020B0502040204020203" pitchFamily="34" charset="0"/>
              </a:rPr>
              <a:t>メッセージ： </a:t>
            </a:r>
            <a:r>
              <a:rPr lang="en-US" altLang="ja-JP" sz="3600" dirty="0" smtClean="0">
                <a:solidFill>
                  <a:srgbClr val="050505"/>
                </a:solidFill>
                <a:latin typeface="Segoe UI Historic" panose="020B0502040204020203" pitchFamily="34" charset="0"/>
              </a:rPr>
              <a:t>『</a:t>
            </a:r>
            <a:r>
              <a:rPr lang="ja-JP" altLang="en-US" sz="3600" dirty="0" smtClean="0">
                <a:solidFill>
                  <a:srgbClr val="050505"/>
                </a:solidFill>
                <a:latin typeface="Segoe UI Historic" panose="020B0502040204020203" pitchFamily="34" charset="0"/>
              </a:rPr>
              <a:t>みらいと想いをつなげる。</a:t>
            </a:r>
            <a:r>
              <a:rPr lang="en-US" altLang="ja-JP" sz="3600" dirty="0" smtClean="0">
                <a:solidFill>
                  <a:srgbClr val="050505"/>
                </a:solidFill>
                <a:latin typeface="Segoe UI Historic" panose="020B0502040204020203" pitchFamily="34" charset="0"/>
              </a:rPr>
              <a:t>』</a:t>
            </a:r>
            <a:r>
              <a:rPr lang="ja-JP" altLang="en-US" sz="3600" dirty="0" smtClean="0">
                <a:solidFill>
                  <a:srgbClr val="050505"/>
                </a:solidFill>
                <a:latin typeface="Segoe UI Historic" panose="020B0502040204020203" pitchFamily="34" charset="0"/>
              </a:rPr>
              <a:t>をコン</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ja-JP" altLang="en-US" sz="3600" dirty="0" smtClean="0">
                <a:solidFill>
                  <a:srgbClr val="050505"/>
                </a:solidFill>
                <a:latin typeface="Segoe UI Historic" panose="020B0502040204020203" pitchFamily="34" charset="0"/>
              </a:rPr>
              <a:t>　　　　　　セプトに活動しています。 </a:t>
            </a:r>
            <a:r>
              <a:rPr lang="en-US" altLang="ja-JP" sz="3600" dirty="0" smtClean="0">
                <a:solidFill>
                  <a:srgbClr val="050505"/>
                </a:solidFill>
                <a:latin typeface="Segoe UI Historic" panose="020B0502040204020203" pitchFamily="34" charset="0"/>
              </a:rPr>
              <a:t>50</a:t>
            </a:r>
            <a:r>
              <a:rPr lang="ja-JP" altLang="en-US" sz="3600" dirty="0" smtClean="0">
                <a:solidFill>
                  <a:srgbClr val="050505"/>
                </a:solidFill>
                <a:latin typeface="Segoe UI Historic" panose="020B0502040204020203" pitchFamily="34" charset="0"/>
              </a:rPr>
              <a:t>年後</a:t>
            </a:r>
            <a:r>
              <a:rPr lang="en-US" altLang="ja-JP" sz="3600" dirty="0" smtClean="0">
                <a:solidFill>
                  <a:srgbClr val="050505"/>
                </a:solidFill>
                <a:latin typeface="Segoe UI Historic" panose="020B0502040204020203" pitchFamily="34" charset="0"/>
              </a:rPr>
              <a:t>100</a:t>
            </a:r>
          </a:p>
          <a:p>
            <a:pPr marL="0" indent="0">
              <a:lnSpc>
                <a:spcPct val="150000"/>
              </a:lnSpc>
              <a:buNone/>
            </a:pPr>
            <a:r>
              <a:rPr lang="ja-JP" altLang="en-US" sz="3600" dirty="0" smtClean="0">
                <a:solidFill>
                  <a:srgbClr val="050505"/>
                </a:solidFill>
                <a:latin typeface="Segoe UI Historic" panose="020B0502040204020203" pitchFamily="34" charset="0"/>
              </a:rPr>
              <a:t>　　　　　　年後のみらい。 子どもたちにも海水浴</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ja-JP" altLang="en-US" sz="3600" dirty="0" smtClean="0">
                <a:solidFill>
                  <a:srgbClr val="050505"/>
                </a:solidFill>
                <a:latin typeface="Segoe UI Historic" panose="020B0502040204020203" pitchFamily="34" charset="0"/>
              </a:rPr>
              <a:t>　　　　　　という楽しみが残したい☆ 毎月のビー</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ja-JP" altLang="en-US" sz="3600" dirty="0" smtClean="0">
                <a:solidFill>
                  <a:srgbClr val="050505"/>
                </a:solidFill>
                <a:latin typeface="Segoe UI Historic" panose="020B0502040204020203" pitchFamily="34" charset="0"/>
              </a:rPr>
              <a:t>　　　　　　チクリーン活動をすることで、少し</a:t>
            </a:r>
            <a:r>
              <a:rPr lang="ja-JP" altLang="en-US" sz="3600" dirty="0" err="1" smtClean="0">
                <a:solidFill>
                  <a:srgbClr val="050505"/>
                </a:solidFill>
                <a:latin typeface="Segoe UI Historic" panose="020B0502040204020203" pitchFamily="34" charset="0"/>
              </a:rPr>
              <a:t>ず</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ja-JP" altLang="en-US" sz="3600" dirty="0" smtClean="0">
                <a:solidFill>
                  <a:srgbClr val="050505"/>
                </a:solidFill>
                <a:latin typeface="Segoe UI Historic" panose="020B0502040204020203" pitchFamily="34" charset="0"/>
              </a:rPr>
              <a:t>　　　　　　つ、ひとつずつ</a:t>
            </a:r>
            <a:r>
              <a:rPr lang="en-US" altLang="ja-JP" sz="3600" dirty="0" smtClean="0">
                <a:solidFill>
                  <a:srgbClr val="050505"/>
                </a:solidFill>
                <a:latin typeface="Segoe UI Historic" panose="020B0502040204020203" pitchFamily="34" charset="0"/>
              </a:rPr>
              <a:t>『</a:t>
            </a:r>
            <a:r>
              <a:rPr lang="ja-JP" altLang="en-US" sz="3600" dirty="0" smtClean="0">
                <a:solidFill>
                  <a:srgbClr val="050505"/>
                </a:solidFill>
                <a:latin typeface="Segoe UI Historic" panose="020B0502040204020203" pitchFamily="34" charset="0"/>
              </a:rPr>
              <a:t>人とみらい。みらい</a:t>
            </a:r>
            <a:endParaRPr lang="en-US" altLang="ja-JP" sz="3600" dirty="0" smtClean="0">
              <a:solidFill>
                <a:srgbClr val="050505"/>
              </a:solidFill>
              <a:latin typeface="Segoe UI Historic" panose="020B0502040204020203" pitchFamily="34" charset="0"/>
            </a:endParaRPr>
          </a:p>
          <a:p>
            <a:pPr marL="0" indent="0">
              <a:lnSpc>
                <a:spcPct val="150000"/>
              </a:lnSpc>
              <a:buNone/>
            </a:pPr>
            <a:r>
              <a:rPr lang="ja-JP" altLang="en-US" sz="3600" dirty="0" smtClean="0">
                <a:solidFill>
                  <a:srgbClr val="050505"/>
                </a:solidFill>
                <a:latin typeface="Segoe UI Historic" panose="020B0502040204020203" pitchFamily="34" charset="0"/>
              </a:rPr>
              <a:t>　　　　　　と想い。</a:t>
            </a:r>
            <a:r>
              <a:rPr lang="en-US" altLang="ja-JP" sz="3600" dirty="0" smtClean="0">
                <a:solidFill>
                  <a:srgbClr val="050505"/>
                </a:solidFill>
                <a:latin typeface="Segoe UI Historic" panose="020B0502040204020203" pitchFamily="34" charset="0"/>
              </a:rPr>
              <a:t>』</a:t>
            </a:r>
            <a:r>
              <a:rPr lang="ja-JP" altLang="en-US" sz="3600" dirty="0" smtClean="0">
                <a:solidFill>
                  <a:srgbClr val="050505"/>
                </a:solidFill>
                <a:latin typeface="Segoe UI Historic" panose="020B0502040204020203" pitchFamily="34" charset="0"/>
              </a:rPr>
              <a:t>がつながるよう願っています。　　</a:t>
            </a:r>
            <a:endParaRPr lang="en-US" altLang="ja-JP" dirty="0"/>
          </a:p>
        </p:txBody>
      </p:sp>
      <p:pic>
        <p:nvPicPr>
          <p:cNvPr id="3" name="図 2">
            <a:extLst>
              <a:ext uri="{FF2B5EF4-FFF2-40B4-BE49-F238E27FC236}">
                <a16:creationId xmlns:a16="http://schemas.microsoft.com/office/drawing/2014/main" xmlns="" id="{9003C520-66C4-47E1-B2B9-4EF3241804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114" y="5262863"/>
            <a:ext cx="10090085" cy="7567567"/>
          </a:xfrm>
          <a:prstGeom prst="rect">
            <a:avLst/>
          </a:prstGeom>
        </p:spPr>
      </p:pic>
      <p:sp>
        <p:nvSpPr>
          <p:cNvPr id="6" name="コンテンツ プレースホルダー 2">
            <a:extLst>
              <a:ext uri="{FF2B5EF4-FFF2-40B4-BE49-F238E27FC236}">
                <a16:creationId xmlns:a16="http://schemas.microsoft.com/office/drawing/2014/main" xmlns="" id="{779F3ADB-5AD5-4F59-9EAD-A375AD374E97}"/>
              </a:ext>
            </a:extLst>
          </p:cNvPr>
          <p:cNvSpPr txBox="1">
            <a:spLocks/>
          </p:cNvSpPr>
          <p:nvPr/>
        </p:nvSpPr>
        <p:spPr>
          <a:xfrm>
            <a:off x="4689475" y="14833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各地のビーチクリーン</a:t>
            </a:r>
            <a:r>
              <a:rPr lang="en-US" altLang="ja-JP" sz="8800" dirty="0"/>
              <a:t>】</a:t>
            </a:r>
          </a:p>
          <a:p>
            <a:pPr marL="0" indent="0">
              <a:buNone/>
            </a:pPr>
            <a:endParaRPr lang="en-US" altLang="ja-JP" dirty="0"/>
          </a:p>
          <a:p>
            <a:pPr marL="0" indent="0">
              <a:buNone/>
            </a:pPr>
            <a:endParaRPr lang="en-US" altLang="ja-JP" dirty="0"/>
          </a:p>
        </p:txBody>
      </p:sp>
    </p:spTree>
    <p:extLst>
      <p:ext uri="{BB962C8B-B14F-4D97-AF65-F5344CB8AC3E}">
        <p14:creationId xmlns:p14="http://schemas.microsoft.com/office/powerpoint/2010/main" val="3066241793"/>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4657684" y="13629142"/>
            <a:ext cx="5837848" cy="6042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ja-JP" sz="4800" kern="0" dirty="0">
                <a:solidFill>
                  <a:srgbClr val="0070C0"/>
                </a:solidFill>
                <a:ea typeface="ＭＳ Ｐゴシック" panose="020B0600070205080204" pitchFamily="50" charset="-128"/>
                <a:cs typeface="ＭＳ Ｐゴシック" panose="020B0600070205080204" pitchFamily="50" charset="-128"/>
              </a:rPr>
              <a:t>白塚の浜を愛する会</a:t>
            </a:r>
            <a:endParaRPr lang="en-US" altLang="ja-JP" sz="4800" dirty="0">
              <a:solidFill>
                <a:srgbClr val="0070C0"/>
              </a:solidFill>
            </a:endParaRPr>
          </a:p>
        </p:txBody>
      </p:sp>
      <p:sp>
        <p:nvSpPr>
          <p:cNvPr id="8" name="コンテンツ プレースホルダー 2">
            <a:extLst>
              <a:ext uri="{FF2B5EF4-FFF2-40B4-BE49-F238E27FC236}">
                <a16:creationId xmlns:a16="http://schemas.microsoft.com/office/drawing/2014/main" xmlns="" id="{8611AE6E-4BCF-4879-8ECA-5DBA719493F2}"/>
              </a:ext>
            </a:extLst>
          </p:cNvPr>
          <p:cNvSpPr txBox="1">
            <a:spLocks/>
          </p:cNvSpPr>
          <p:nvPr/>
        </p:nvSpPr>
        <p:spPr>
          <a:xfrm>
            <a:off x="958210" y="4774110"/>
            <a:ext cx="10422350" cy="99433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000" dirty="0"/>
              <a:t>活動団体：</a:t>
            </a:r>
            <a:r>
              <a:rPr lang="ja-JP" altLang="ja-JP" sz="4000" kern="0" dirty="0">
                <a:ea typeface="ＭＳ Ｐゴシック" panose="020B0600070205080204" pitchFamily="50" charset="-128"/>
                <a:cs typeface="ＭＳ Ｐゴシック" panose="020B0600070205080204" pitchFamily="50" charset="-128"/>
              </a:rPr>
              <a:t>白塚の浜を愛する会</a:t>
            </a:r>
            <a:endParaRPr lang="en-US" altLang="ja-JP" sz="4000" dirty="0"/>
          </a:p>
          <a:p>
            <a:pPr marL="0" indent="0">
              <a:lnSpc>
                <a:spcPct val="150000"/>
              </a:lnSpc>
              <a:buNone/>
            </a:pPr>
            <a:r>
              <a:rPr lang="ja-JP" altLang="en-US" sz="4000" dirty="0"/>
              <a:t>活動日：</a:t>
            </a:r>
            <a:r>
              <a:rPr lang="ja-JP" altLang="ja-JP" sz="4000" kern="0" dirty="0">
                <a:ea typeface="ＭＳ Ｐゴシック" panose="020B0600070205080204" pitchFamily="50" charset="-128"/>
                <a:cs typeface="ＭＳ Ｐゴシック" panose="020B0600070205080204" pitchFamily="50" charset="-128"/>
              </a:rPr>
              <a:t>第三日曜日　午前</a:t>
            </a:r>
            <a:r>
              <a:rPr lang="en-US" altLang="ja-JP" sz="4000" kern="0" dirty="0">
                <a:ea typeface="ＭＳ Ｐゴシック" panose="020B0600070205080204" pitchFamily="50" charset="-128"/>
                <a:cs typeface="ＭＳ Ｐゴシック" panose="020B0600070205080204" pitchFamily="50" charset="-128"/>
              </a:rPr>
              <a:t>9</a:t>
            </a:r>
            <a:r>
              <a:rPr lang="ja-JP" altLang="ja-JP" sz="4000" kern="0" dirty="0">
                <a:ea typeface="ＭＳ Ｐゴシック" panose="020B0600070205080204" pitchFamily="50" charset="-128"/>
                <a:cs typeface="ＭＳ Ｐゴシック" panose="020B0600070205080204" pitchFamily="50" charset="-128"/>
              </a:rPr>
              <a:t>時〜</a:t>
            </a:r>
            <a:endParaRPr lang="en-US" altLang="ja-JP" sz="4000" dirty="0"/>
          </a:p>
          <a:p>
            <a:pPr marL="0" indent="0">
              <a:lnSpc>
                <a:spcPct val="150000"/>
              </a:lnSpc>
              <a:buNone/>
            </a:pPr>
            <a:r>
              <a:rPr lang="ja-JP" altLang="en-US" sz="4000" dirty="0"/>
              <a:t>活動場所：三重県</a:t>
            </a:r>
            <a:r>
              <a:rPr lang="ja-JP" altLang="ja-JP" sz="4000" kern="0" dirty="0">
                <a:ea typeface="ＭＳ Ｐゴシック" panose="020B0600070205080204" pitchFamily="50" charset="-128"/>
                <a:cs typeface="ＭＳ Ｐゴシック" panose="020B0600070205080204" pitchFamily="50" charset="-128"/>
              </a:rPr>
              <a:t>津市白塚海岸</a:t>
            </a:r>
            <a:endParaRPr lang="en-US" altLang="ja-JP" sz="4000" dirty="0">
              <a:solidFill>
                <a:srgbClr val="050505"/>
              </a:solidFill>
              <a:latin typeface="Segoe UI Historic" panose="020B0502040204020203" pitchFamily="34" charset="0"/>
            </a:endParaRPr>
          </a:p>
          <a:p>
            <a:pPr marL="0" indent="0">
              <a:lnSpc>
                <a:spcPct val="150000"/>
              </a:lnSpc>
              <a:buNone/>
            </a:pPr>
            <a:r>
              <a:rPr lang="en-US" altLang="ja-JP" sz="4000" dirty="0">
                <a:solidFill>
                  <a:srgbClr val="050505"/>
                </a:solidFill>
                <a:latin typeface="Segoe UI Historic" panose="020B0502040204020203" pitchFamily="34" charset="0"/>
              </a:rPr>
              <a:t>URL</a:t>
            </a:r>
            <a:r>
              <a:rPr lang="ja-JP" altLang="en-US" sz="4000" dirty="0">
                <a:solidFill>
                  <a:srgbClr val="050505"/>
                </a:solidFill>
                <a:latin typeface="Segoe UI Historic" panose="020B0502040204020203" pitchFamily="34" charset="0"/>
              </a:rPr>
              <a:t>：</a:t>
            </a:r>
            <a:r>
              <a:rPr lang="en-US" altLang="ja-JP" sz="4000" u="sng" dirty="0">
                <a:solidFill>
                  <a:srgbClr val="050505"/>
                </a:solidFill>
                <a:latin typeface="inherit"/>
              </a:rPr>
              <a:t> </a:t>
            </a:r>
            <a:r>
              <a:rPr lang="en-US" altLang="ja-JP" sz="4000" u="sng" kern="0" dirty="0">
                <a:solidFill>
                  <a:srgbClr val="0000FF"/>
                </a:solidFill>
                <a:latin typeface="ＭＳ Ｐゴシック" panose="020B0600070205080204" pitchFamily="50" charset="-128"/>
                <a:cs typeface="ＭＳ Ｐゴシック" panose="020B0600070205080204" pitchFamily="50" charset="-128"/>
                <a:hlinkClick r:id="rId2"/>
              </a:rPr>
              <a:t>https://siratukahama.iimdofree.com/</a:t>
            </a:r>
            <a:endParaRPr lang="en-US" altLang="ja-JP" sz="4000" dirty="0">
              <a:solidFill>
                <a:srgbClr val="050505"/>
              </a:solidFill>
              <a:latin typeface="Segoe UI Historic" panose="020B0502040204020203" pitchFamily="34" charset="0"/>
            </a:endParaRPr>
          </a:p>
          <a:p>
            <a:pPr marL="0" indent="0">
              <a:lnSpc>
                <a:spcPct val="150000"/>
              </a:lnSpc>
              <a:buNone/>
            </a:pPr>
            <a:r>
              <a:rPr lang="ja-JP" altLang="en-US" sz="4000" dirty="0">
                <a:solidFill>
                  <a:srgbClr val="050505"/>
                </a:solidFill>
                <a:latin typeface="Segoe UI Historic" panose="020B0502040204020203" pitchFamily="34" charset="0"/>
              </a:rPr>
              <a:t>問合せ：</a:t>
            </a:r>
            <a:r>
              <a:rPr lang="en-US" altLang="ja-JP" sz="4000" dirty="0">
                <a:solidFill>
                  <a:srgbClr val="050505"/>
                </a:solidFill>
                <a:latin typeface="Segoe UI Historic" panose="020B0502040204020203" pitchFamily="34" charset="0"/>
              </a:rPr>
              <a:t> </a:t>
            </a:r>
            <a:r>
              <a:rPr lang="ja-JP" altLang="en-US" sz="4000" dirty="0">
                <a:solidFill>
                  <a:srgbClr val="050505"/>
                </a:solidFill>
                <a:latin typeface="Segoe UI Historic" panose="020B0502040204020203" pitchFamily="34" charset="0"/>
              </a:rPr>
              <a:t>ホームページからお問合せ下さい</a:t>
            </a:r>
            <a:endParaRPr lang="en-US" altLang="ja-JP" sz="4000" dirty="0">
              <a:solidFill>
                <a:srgbClr val="050505"/>
              </a:solidFill>
              <a:latin typeface="Segoe UI Historic" panose="020B0502040204020203" pitchFamily="34" charset="0"/>
            </a:endParaRPr>
          </a:p>
          <a:p>
            <a:pPr marL="0" indent="0">
              <a:lnSpc>
                <a:spcPct val="150000"/>
              </a:lnSpc>
              <a:buNone/>
            </a:pPr>
            <a:r>
              <a:rPr lang="ja-JP" altLang="en-US" sz="4000" dirty="0">
                <a:solidFill>
                  <a:srgbClr val="050505"/>
                </a:solidFill>
                <a:latin typeface="Segoe UI Historic" panose="020B0502040204020203" pitchFamily="34" charset="0"/>
              </a:rPr>
              <a:t>メッセージ：</a:t>
            </a:r>
            <a:r>
              <a:rPr lang="ja-JP" altLang="ja-JP" sz="4000" kern="0" dirty="0">
                <a:ea typeface="ＭＳ Ｐゴシック" panose="020B0600070205080204" pitchFamily="50" charset="-128"/>
                <a:cs typeface="ＭＳ Ｐゴシック" panose="020B0600070205080204" pitchFamily="50" charset="-128"/>
              </a:rPr>
              <a:t>伊勢の海県立自然公園にある</a:t>
            </a:r>
            <a:r>
              <a:rPr lang="ja-JP" altLang="ja-JP" sz="4000" kern="0" dirty="0" smtClean="0">
                <a:ea typeface="ＭＳ Ｐゴシック" panose="020B0600070205080204" pitchFamily="50" charset="-128"/>
                <a:cs typeface="ＭＳ Ｐゴシック" panose="020B0600070205080204" pitchFamily="50" charset="-128"/>
              </a:rPr>
              <a:t>白</a:t>
            </a:r>
            <a:endParaRPr lang="en-US" altLang="ja-JP" sz="4000" kern="0" dirty="0" smtClean="0">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4000" kern="0" dirty="0">
                <a:ea typeface="ＭＳ Ｐゴシック" panose="020B0600070205080204" pitchFamily="50" charset="-128"/>
                <a:cs typeface="ＭＳ Ｐゴシック" panose="020B0600070205080204" pitchFamily="50" charset="-128"/>
              </a:rPr>
              <a:t>　</a:t>
            </a:r>
            <a:r>
              <a:rPr lang="ja-JP" altLang="en-US" sz="4000" kern="0" dirty="0" smtClean="0">
                <a:ea typeface="ＭＳ Ｐゴシック" panose="020B0600070205080204" pitchFamily="50" charset="-128"/>
                <a:cs typeface="ＭＳ Ｐゴシック" panose="020B0600070205080204" pitchFamily="50" charset="-128"/>
              </a:rPr>
              <a:t>　　　　　　　　</a:t>
            </a:r>
            <a:r>
              <a:rPr lang="ja-JP" altLang="ja-JP" sz="4000" kern="0" dirty="0" smtClean="0">
                <a:ea typeface="ＭＳ Ｐゴシック" panose="020B0600070205080204" pitchFamily="50" charset="-128"/>
                <a:cs typeface="ＭＳ Ｐゴシック" panose="020B0600070205080204" pitchFamily="50" charset="-128"/>
              </a:rPr>
              <a:t>塚海岸</a:t>
            </a:r>
            <a:r>
              <a:rPr lang="ja-JP" altLang="ja-JP" sz="4000" kern="0" dirty="0">
                <a:ea typeface="ＭＳ Ｐゴシック" panose="020B0600070205080204" pitchFamily="50" charset="-128"/>
                <a:cs typeface="ＭＳ Ｐゴシック" panose="020B0600070205080204" pitchFamily="50" charset="-128"/>
              </a:rPr>
              <a:t>は自然豊かな砂浜です</a:t>
            </a:r>
            <a:r>
              <a:rPr lang="ja-JP" altLang="ja-JP" sz="4000" kern="0" dirty="0" smtClean="0">
                <a:ea typeface="ＭＳ Ｐゴシック" panose="020B0600070205080204" pitchFamily="50" charset="-128"/>
                <a:cs typeface="ＭＳ Ｐゴシック" panose="020B0600070205080204" pitchFamily="50" charset="-128"/>
              </a:rPr>
              <a:t>。</a:t>
            </a:r>
            <a:r>
              <a:rPr lang="ja-JP" altLang="en-US" sz="4000" kern="0" dirty="0">
                <a:ea typeface="ＭＳ Ｐゴシック" panose="020B0600070205080204" pitchFamily="50" charset="-128"/>
                <a:cs typeface="ＭＳ Ｐゴシック" panose="020B0600070205080204" pitchFamily="50" charset="-128"/>
              </a:rPr>
              <a:t>　</a:t>
            </a:r>
            <a:endParaRPr lang="en-US" altLang="ja-JP" sz="4000" kern="0" dirty="0">
              <a:ea typeface="ＭＳ Ｐゴシック" panose="020B0600070205080204" pitchFamily="50" charset="-128"/>
              <a:cs typeface="ＭＳ Ｐゴシック" panose="020B0600070205080204" pitchFamily="50" charset="-128"/>
            </a:endParaRPr>
          </a:p>
          <a:p>
            <a:pPr marL="0" indent="0">
              <a:lnSpc>
                <a:spcPct val="150000"/>
              </a:lnSpc>
              <a:buNone/>
            </a:pPr>
            <a:r>
              <a:rPr lang="en-US" altLang="ja-JP" sz="4000" kern="0" dirty="0">
                <a:ea typeface="ＭＳ Ｐゴシック" panose="020B0600070205080204" pitchFamily="50" charset="-128"/>
                <a:cs typeface="ＭＳ Ｐゴシック" panose="020B0600070205080204" pitchFamily="50" charset="-128"/>
              </a:rPr>
              <a:t>                  </a:t>
            </a:r>
            <a:r>
              <a:rPr lang="ja-JP" altLang="en-US" sz="4000" kern="0" dirty="0" smtClean="0">
                <a:ea typeface="ＭＳ Ｐゴシック" panose="020B0600070205080204" pitchFamily="50" charset="-128"/>
                <a:cs typeface="ＭＳ Ｐゴシック" panose="020B0600070205080204" pitchFamily="50" charset="-128"/>
              </a:rPr>
              <a:t>　　</a:t>
            </a:r>
            <a:r>
              <a:rPr lang="en-US" altLang="ja-JP" sz="4000" kern="0" dirty="0" smtClean="0">
                <a:ea typeface="ＭＳ Ｐゴシック" panose="020B0600070205080204" pitchFamily="50" charset="-128"/>
                <a:cs typeface="ＭＳ Ｐゴシック" panose="020B0600070205080204" pitchFamily="50" charset="-128"/>
              </a:rPr>
              <a:t>  </a:t>
            </a:r>
            <a:r>
              <a:rPr lang="ja-JP" altLang="ja-JP" sz="4000" kern="0" dirty="0">
                <a:ea typeface="ＭＳ Ｐゴシック" panose="020B0600070205080204" pitchFamily="50" charset="-128"/>
                <a:cs typeface="ＭＳ Ｐゴシック" panose="020B0600070205080204" pitchFamily="50" charset="-128"/>
              </a:rPr>
              <a:t>手作りお昼ごはん付きの清掃</a:t>
            </a:r>
            <a:r>
              <a:rPr lang="ja-JP" altLang="ja-JP" sz="4000" kern="0" dirty="0" smtClean="0">
                <a:ea typeface="ＭＳ Ｐゴシック" panose="020B0600070205080204" pitchFamily="50" charset="-128"/>
                <a:cs typeface="ＭＳ Ｐゴシック" panose="020B0600070205080204" pitchFamily="50" charset="-128"/>
              </a:rPr>
              <a:t>に</a:t>
            </a:r>
            <a:r>
              <a:rPr lang="ja-JP" altLang="en-US" sz="4000" kern="0" dirty="0">
                <a:ea typeface="ＭＳ Ｐゴシック" panose="020B0600070205080204" pitchFamily="50" charset="-128"/>
                <a:cs typeface="ＭＳ Ｐゴシック" panose="020B0600070205080204" pitchFamily="50" charset="-128"/>
              </a:rPr>
              <a:t>　</a:t>
            </a:r>
            <a:r>
              <a:rPr lang="ja-JP" altLang="en-US" sz="4000" kern="0" dirty="0" smtClean="0">
                <a:ea typeface="ＭＳ Ｐゴシック" panose="020B0600070205080204" pitchFamily="50" charset="-128"/>
                <a:cs typeface="ＭＳ Ｐゴシック" panose="020B0600070205080204" pitchFamily="50" charset="-128"/>
              </a:rPr>
              <a:t>　</a:t>
            </a:r>
            <a:endParaRPr lang="en-US" altLang="ja-JP" sz="4000" kern="0" dirty="0">
              <a:ea typeface="ＭＳ Ｐゴシック" panose="020B0600070205080204" pitchFamily="50" charset="-128"/>
              <a:cs typeface="ＭＳ Ｐゴシック" panose="020B0600070205080204" pitchFamily="50" charset="-128"/>
            </a:endParaRPr>
          </a:p>
          <a:p>
            <a:pPr marL="0" indent="0">
              <a:lnSpc>
                <a:spcPct val="150000"/>
              </a:lnSpc>
              <a:buNone/>
            </a:pPr>
            <a:r>
              <a:rPr lang="ja-JP" altLang="en-US" sz="4000" kern="0" dirty="0">
                <a:ea typeface="ＭＳ Ｐゴシック" panose="020B0600070205080204" pitchFamily="50" charset="-128"/>
                <a:cs typeface="ＭＳ Ｐゴシック" panose="020B0600070205080204" pitchFamily="50" charset="-128"/>
              </a:rPr>
              <a:t>　　　　　　　</a:t>
            </a:r>
            <a:r>
              <a:rPr lang="ja-JP" altLang="en-US" sz="4000" kern="0" dirty="0" smtClean="0">
                <a:ea typeface="ＭＳ Ｐゴシック" panose="020B0600070205080204" pitchFamily="50" charset="-128"/>
                <a:cs typeface="ＭＳ Ｐゴシック" panose="020B0600070205080204" pitchFamily="50" charset="-128"/>
              </a:rPr>
              <a:t>　　</a:t>
            </a:r>
            <a:r>
              <a:rPr lang="ja-JP" altLang="ja-JP" sz="4000" kern="0" dirty="0" smtClean="0">
                <a:ea typeface="ＭＳ Ｐゴシック" panose="020B0600070205080204" pitchFamily="50" charset="-128"/>
                <a:cs typeface="ＭＳ Ｐゴシック" panose="020B0600070205080204" pitchFamily="50" charset="-128"/>
              </a:rPr>
              <a:t>ご参加</a:t>
            </a:r>
            <a:r>
              <a:rPr lang="ja-JP" altLang="ja-JP" sz="4000" kern="0" dirty="0">
                <a:ea typeface="ＭＳ Ｐゴシック" panose="020B0600070205080204" pitchFamily="50" charset="-128"/>
                <a:cs typeface="ＭＳ Ｐゴシック" panose="020B0600070205080204" pitchFamily="50" charset="-128"/>
              </a:rPr>
              <a:t>ください。</a:t>
            </a:r>
            <a:endParaRPr lang="en-US" altLang="ja-JP" sz="40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dirty="0"/>
          </a:p>
          <a:p>
            <a:pPr marL="0" indent="0">
              <a:buNone/>
            </a:pPr>
            <a:endParaRPr lang="en-US" altLang="ja-JP" dirty="0"/>
          </a:p>
        </p:txBody>
      </p:sp>
      <p:pic>
        <p:nvPicPr>
          <p:cNvPr id="5" name="図 4">
            <a:extLst>
              <a:ext uri="{FF2B5EF4-FFF2-40B4-BE49-F238E27FC236}">
                <a16:creationId xmlns:a16="http://schemas.microsoft.com/office/drawing/2014/main" xmlns="" id="{5AC46D55-0002-4489-A96F-67A982CE8B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24811" y="5006339"/>
            <a:ext cx="10343303" cy="7757477"/>
          </a:xfrm>
          <a:prstGeom prst="rect">
            <a:avLst/>
          </a:prstGeom>
        </p:spPr>
      </p:pic>
      <p:sp>
        <p:nvSpPr>
          <p:cNvPr id="6" name="コンテンツ プレースホルダー 2">
            <a:extLst>
              <a:ext uri="{FF2B5EF4-FFF2-40B4-BE49-F238E27FC236}">
                <a16:creationId xmlns:a16="http://schemas.microsoft.com/office/drawing/2014/main" xmlns="" id="{779F3ADB-5AD5-4F59-9EAD-A375AD374E97}"/>
              </a:ext>
            </a:extLst>
          </p:cNvPr>
          <p:cNvSpPr txBox="1">
            <a:spLocks/>
          </p:cNvSpPr>
          <p:nvPr/>
        </p:nvSpPr>
        <p:spPr>
          <a:xfrm>
            <a:off x="4689475" y="14833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各地のビーチクリーン</a:t>
            </a:r>
            <a:r>
              <a:rPr lang="en-US" altLang="ja-JP" sz="8800" dirty="0"/>
              <a:t>】</a:t>
            </a:r>
          </a:p>
          <a:p>
            <a:pPr marL="0" indent="0">
              <a:buNone/>
            </a:pPr>
            <a:endParaRPr lang="en-US" altLang="ja-JP" dirty="0"/>
          </a:p>
          <a:p>
            <a:pPr marL="0" indent="0">
              <a:buNone/>
            </a:pPr>
            <a:endParaRPr lang="en-US" altLang="ja-JP" dirty="0"/>
          </a:p>
        </p:txBody>
      </p:sp>
    </p:spTree>
    <p:extLst>
      <p:ext uri="{BB962C8B-B14F-4D97-AF65-F5344CB8AC3E}">
        <p14:creationId xmlns:p14="http://schemas.microsoft.com/office/powerpoint/2010/main" val="2599463357"/>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2438401" y="13318188"/>
            <a:ext cx="7357651" cy="6042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4800" dirty="0">
                <a:solidFill>
                  <a:srgbClr val="0070C0"/>
                </a:solidFill>
              </a:rPr>
              <a:t>地球を守ろう！神奈川</a:t>
            </a:r>
            <a:endParaRPr lang="en-US" altLang="ja-JP" sz="4800" dirty="0">
              <a:solidFill>
                <a:srgbClr val="0070C0"/>
              </a:solidFill>
            </a:endParaRPr>
          </a:p>
        </p:txBody>
      </p:sp>
      <p:sp>
        <p:nvSpPr>
          <p:cNvPr id="8" name="コンテンツ プレースホルダー 2">
            <a:extLst>
              <a:ext uri="{FF2B5EF4-FFF2-40B4-BE49-F238E27FC236}">
                <a16:creationId xmlns:a16="http://schemas.microsoft.com/office/drawing/2014/main" xmlns="" id="{8611AE6E-4BCF-4879-8ECA-5DBA719493F2}"/>
              </a:ext>
            </a:extLst>
          </p:cNvPr>
          <p:cNvSpPr txBox="1">
            <a:spLocks/>
          </p:cNvSpPr>
          <p:nvPr/>
        </p:nvSpPr>
        <p:spPr>
          <a:xfrm>
            <a:off x="11699875" y="4034971"/>
            <a:ext cx="11268880" cy="11460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None/>
            </a:pPr>
            <a:r>
              <a:rPr lang="ja-JP" altLang="en-US" sz="4000" dirty="0"/>
              <a:t>活動団体：地球を守ろう！神奈川</a:t>
            </a:r>
            <a:endParaRPr lang="en-US" altLang="ja-JP" sz="4000" dirty="0"/>
          </a:p>
          <a:p>
            <a:pPr marL="0" indent="0">
              <a:lnSpc>
                <a:spcPct val="150000"/>
              </a:lnSpc>
              <a:buNone/>
            </a:pPr>
            <a:r>
              <a:rPr lang="ja-JP" altLang="en-US" sz="4000" dirty="0"/>
              <a:t>活動日：不定期</a:t>
            </a:r>
            <a:endParaRPr lang="en-US" altLang="ja-JP" sz="4000" dirty="0"/>
          </a:p>
          <a:p>
            <a:pPr marL="0" indent="0">
              <a:lnSpc>
                <a:spcPct val="150000"/>
              </a:lnSpc>
              <a:buNone/>
            </a:pPr>
            <a:r>
              <a:rPr lang="ja-JP" altLang="en-US" sz="4000" dirty="0"/>
              <a:t>活動場所：神奈川県のどこか</a:t>
            </a:r>
            <a:endParaRPr lang="en-US" altLang="ja-JP" sz="4000" dirty="0">
              <a:solidFill>
                <a:srgbClr val="050505"/>
              </a:solidFill>
              <a:latin typeface="Segoe UI Historic" panose="020B0502040204020203" pitchFamily="34" charset="0"/>
            </a:endParaRPr>
          </a:p>
          <a:p>
            <a:pPr marL="0" indent="0">
              <a:lnSpc>
                <a:spcPct val="150000"/>
              </a:lnSpc>
              <a:buNone/>
            </a:pPr>
            <a:r>
              <a:rPr lang="en-US" altLang="ja-JP" sz="4000" dirty="0">
                <a:solidFill>
                  <a:srgbClr val="050505"/>
                </a:solidFill>
                <a:latin typeface="Segoe UI Historic" panose="020B0502040204020203" pitchFamily="34" charset="0"/>
              </a:rPr>
              <a:t>URL</a:t>
            </a:r>
            <a:r>
              <a:rPr lang="ja-JP" altLang="en-US" sz="4000" dirty="0" smtClean="0">
                <a:solidFill>
                  <a:srgbClr val="050505"/>
                </a:solidFill>
                <a:latin typeface="Segoe UI Historic" panose="020B0502040204020203" pitchFamily="34" charset="0"/>
              </a:rPr>
              <a:t>：　</a:t>
            </a:r>
            <a:r>
              <a:rPr lang="en-US" altLang="ja-JP" sz="4000" dirty="0" smtClean="0">
                <a:solidFill>
                  <a:srgbClr val="050505"/>
                </a:solidFill>
                <a:latin typeface="Segoe UI Historic" panose="020B0502040204020203" pitchFamily="34" charset="0"/>
              </a:rPr>
              <a:t>https</a:t>
            </a:r>
            <a:r>
              <a:rPr lang="en-US" altLang="ja-JP" sz="4000" dirty="0">
                <a:solidFill>
                  <a:srgbClr val="050505"/>
                </a:solidFill>
                <a:latin typeface="Segoe UI Historic" panose="020B0502040204020203" pitchFamily="34" charset="0"/>
              </a:rPr>
              <a:t>://www.facebook.com/chikyuwomamo.tokyo.kanagawa</a:t>
            </a:r>
          </a:p>
          <a:p>
            <a:pPr marL="0" indent="0">
              <a:lnSpc>
                <a:spcPct val="150000"/>
              </a:lnSpc>
              <a:buNone/>
            </a:pPr>
            <a:r>
              <a:rPr lang="ja-JP" altLang="en-US" sz="4000" dirty="0" smtClean="0">
                <a:solidFill>
                  <a:srgbClr val="050505"/>
                </a:solidFill>
                <a:latin typeface="Segoe UI Historic" panose="020B0502040204020203" pitchFamily="34" charset="0"/>
              </a:rPr>
              <a:t>問合せ</a:t>
            </a:r>
            <a:r>
              <a:rPr lang="ja-JP" altLang="en-US" sz="4000" dirty="0">
                <a:solidFill>
                  <a:srgbClr val="050505"/>
                </a:solidFill>
                <a:latin typeface="Segoe UI Historic" panose="020B0502040204020203" pitchFamily="34" charset="0"/>
              </a:rPr>
              <a:t>：</a:t>
            </a:r>
            <a:r>
              <a:rPr lang="en-US" altLang="ja-JP" sz="4000" dirty="0" smtClean="0">
                <a:solidFill>
                  <a:srgbClr val="050505"/>
                </a:solidFill>
                <a:latin typeface="Segoe UI Historic" panose="020B0502040204020203" pitchFamily="34" charset="0"/>
              </a:rPr>
              <a:t>c</a:t>
            </a:r>
            <a:r>
              <a:rPr lang="en-US" altLang="ja-JP" sz="3200" dirty="0" smtClean="0">
                <a:solidFill>
                  <a:srgbClr val="050505"/>
                </a:solidFill>
                <a:latin typeface="Segoe UI Historic" panose="020B0502040204020203" pitchFamily="34" charset="0"/>
              </a:rPr>
              <a:t>hikyuuwomamorou.tokyo2019@gmail.com</a:t>
            </a:r>
            <a:endParaRPr lang="en-US" altLang="ja-JP" sz="3200" dirty="0">
              <a:solidFill>
                <a:srgbClr val="050505"/>
              </a:solidFill>
              <a:latin typeface="Segoe UI Historic" panose="020B0502040204020203" pitchFamily="34" charset="0"/>
            </a:endParaRPr>
          </a:p>
          <a:p>
            <a:pPr marL="0" indent="0">
              <a:lnSpc>
                <a:spcPct val="150000"/>
              </a:lnSpc>
              <a:buNone/>
            </a:pPr>
            <a:r>
              <a:rPr lang="ja-JP" altLang="en-US" sz="4000" dirty="0">
                <a:solidFill>
                  <a:srgbClr val="050505"/>
                </a:solidFill>
                <a:latin typeface="Segoe UI Historic" panose="020B0502040204020203" pitchFamily="34" charset="0"/>
              </a:rPr>
              <a:t>メッセージ：自分たちにできる身近な環境</a:t>
            </a:r>
            <a:r>
              <a:rPr lang="ja-JP" altLang="en-US" sz="4000" dirty="0" smtClean="0">
                <a:solidFill>
                  <a:srgbClr val="050505"/>
                </a:solidFill>
                <a:latin typeface="Segoe UI Historic" panose="020B0502040204020203" pitchFamily="34" charset="0"/>
              </a:rPr>
              <a:t>活</a:t>
            </a:r>
            <a:endParaRPr lang="en-US" altLang="ja-JP" sz="4000" dirty="0" smtClean="0">
              <a:solidFill>
                <a:srgbClr val="050505"/>
              </a:solidFill>
              <a:latin typeface="Segoe UI Historic" panose="020B0502040204020203" pitchFamily="34" charset="0"/>
            </a:endParaRPr>
          </a:p>
          <a:p>
            <a:pPr marL="0" indent="0">
              <a:lnSpc>
                <a:spcPct val="150000"/>
              </a:lnSpc>
              <a:buNone/>
            </a:pPr>
            <a:r>
              <a:rPr lang="ja-JP" altLang="en-US" sz="4000" dirty="0">
                <a:solidFill>
                  <a:srgbClr val="050505"/>
                </a:solidFill>
                <a:latin typeface="Segoe UI Historic" panose="020B0502040204020203" pitchFamily="34" charset="0"/>
              </a:rPr>
              <a:t>　</a:t>
            </a:r>
            <a:r>
              <a:rPr lang="ja-JP" altLang="en-US" sz="4000" dirty="0" smtClean="0">
                <a:solidFill>
                  <a:srgbClr val="050505"/>
                </a:solidFill>
                <a:latin typeface="Segoe UI Historic" panose="020B0502040204020203" pitchFamily="34" charset="0"/>
              </a:rPr>
              <a:t>　　　　　動をみんな</a:t>
            </a:r>
            <a:r>
              <a:rPr lang="ja-JP" altLang="en-US" sz="4000" dirty="0">
                <a:solidFill>
                  <a:srgbClr val="050505"/>
                </a:solidFill>
                <a:latin typeface="Segoe UI Historic" panose="020B0502040204020203" pitchFamily="34" charset="0"/>
              </a:rPr>
              <a:t>で楽しく行って</a:t>
            </a:r>
            <a:r>
              <a:rPr lang="ja-JP" altLang="en-US" sz="4000" dirty="0" smtClean="0">
                <a:solidFill>
                  <a:srgbClr val="050505"/>
                </a:solidFill>
                <a:latin typeface="Segoe UI Historic" panose="020B0502040204020203" pitchFamily="34" charset="0"/>
              </a:rPr>
              <a:t>おり</a:t>
            </a:r>
            <a:endParaRPr lang="en-US" altLang="ja-JP" sz="4000" dirty="0" smtClean="0">
              <a:solidFill>
                <a:srgbClr val="050505"/>
              </a:solidFill>
              <a:latin typeface="Segoe UI Historic" panose="020B0502040204020203" pitchFamily="34" charset="0"/>
            </a:endParaRPr>
          </a:p>
          <a:p>
            <a:pPr marL="0" indent="0">
              <a:lnSpc>
                <a:spcPct val="150000"/>
              </a:lnSpc>
              <a:buNone/>
            </a:pPr>
            <a:r>
              <a:rPr lang="ja-JP" altLang="en-US" sz="4000" dirty="0">
                <a:solidFill>
                  <a:srgbClr val="050505"/>
                </a:solidFill>
                <a:latin typeface="Segoe UI Historic" panose="020B0502040204020203" pitchFamily="34" charset="0"/>
              </a:rPr>
              <a:t>　</a:t>
            </a:r>
            <a:r>
              <a:rPr lang="ja-JP" altLang="en-US" sz="4000" dirty="0" smtClean="0">
                <a:solidFill>
                  <a:srgbClr val="050505"/>
                </a:solidFill>
                <a:latin typeface="Segoe UI Historic" panose="020B0502040204020203" pitchFamily="34" charset="0"/>
              </a:rPr>
              <a:t>　　　　　ます</a:t>
            </a:r>
            <a:r>
              <a:rPr lang="ja-JP" altLang="en-US" sz="4000" dirty="0">
                <a:solidFill>
                  <a:srgbClr val="050505"/>
                </a:solidFill>
                <a:latin typeface="Segoe UI Historic" panose="020B0502040204020203" pitchFamily="34" charset="0"/>
              </a:rPr>
              <a:t>。</a:t>
            </a:r>
            <a:endParaRPr lang="en-US" altLang="ja-JP" sz="40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dirty="0"/>
          </a:p>
          <a:p>
            <a:pPr marL="0" indent="0">
              <a:buNone/>
            </a:pPr>
            <a:endParaRPr lang="en-US" altLang="ja-JP" dirty="0"/>
          </a:p>
        </p:txBody>
      </p:sp>
      <p:pic>
        <p:nvPicPr>
          <p:cNvPr id="11" name="図 10">
            <a:extLst>
              <a:ext uri="{FF2B5EF4-FFF2-40B4-BE49-F238E27FC236}">
                <a16:creationId xmlns:a16="http://schemas.microsoft.com/office/drawing/2014/main" xmlns="" id="{18AACBD6-E1C0-4168-B4D5-F1A8D033ED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489" y="4657884"/>
            <a:ext cx="10045490" cy="7534117"/>
          </a:xfrm>
          <a:prstGeom prst="rect">
            <a:avLst/>
          </a:prstGeom>
        </p:spPr>
      </p:pic>
      <p:sp>
        <p:nvSpPr>
          <p:cNvPr id="6" name="コンテンツ プレースホルダー 2">
            <a:extLst>
              <a:ext uri="{FF2B5EF4-FFF2-40B4-BE49-F238E27FC236}">
                <a16:creationId xmlns:a16="http://schemas.microsoft.com/office/drawing/2014/main" xmlns="" id="{779F3ADB-5AD5-4F59-9EAD-A375AD374E97}"/>
              </a:ext>
            </a:extLst>
          </p:cNvPr>
          <p:cNvSpPr txBox="1">
            <a:spLocks/>
          </p:cNvSpPr>
          <p:nvPr/>
        </p:nvSpPr>
        <p:spPr>
          <a:xfrm>
            <a:off x="4689475" y="14833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a:t>【</a:t>
            </a:r>
            <a:r>
              <a:rPr lang="ja-JP" altLang="en-US" sz="8800" dirty="0"/>
              <a:t>各地のビーチクリーン</a:t>
            </a:r>
            <a:r>
              <a:rPr lang="en-US" altLang="ja-JP" sz="8800" dirty="0"/>
              <a:t>】</a:t>
            </a:r>
          </a:p>
          <a:p>
            <a:pPr marL="0" indent="0">
              <a:buNone/>
            </a:pPr>
            <a:endParaRPr lang="en-US" altLang="ja-JP" dirty="0"/>
          </a:p>
          <a:p>
            <a:pPr marL="0" indent="0">
              <a:buNone/>
            </a:pPr>
            <a:endParaRPr lang="en-US" altLang="ja-JP" dirty="0"/>
          </a:p>
        </p:txBody>
      </p:sp>
    </p:spTree>
    <p:extLst>
      <p:ext uri="{BB962C8B-B14F-4D97-AF65-F5344CB8AC3E}">
        <p14:creationId xmlns:p14="http://schemas.microsoft.com/office/powerpoint/2010/main" val="3823643676"/>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xmlns="" id="{8611AE6E-4BCF-4879-8ECA-5DBA719493F2}"/>
              </a:ext>
            </a:extLst>
          </p:cNvPr>
          <p:cNvSpPr txBox="1">
            <a:spLocks/>
          </p:cNvSpPr>
          <p:nvPr/>
        </p:nvSpPr>
        <p:spPr>
          <a:xfrm>
            <a:off x="798286" y="4528457"/>
            <a:ext cx="10043885" cy="110743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4400" dirty="0"/>
              <a:t>活動団体：</a:t>
            </a:r>
            <a:r>
              <a:rPr lang="ja-JP" altLang="en-US" sz="4400" dirty="0">
                <a:solidFill>
                  <a:srgbClr val="050505"/>
                </a:solidFill>
              </a:rPr>
              <a:t>夜のゴミ拾いグリン隊</a:t>
            </a:r>
            <a:endParaRPr lang="en-US" altLang="ja-JP" sz="4400" dirty="0">
              <a:solidFill>
                <a:srgbClr val="050505"/>
              </a:solidFill>
            </a:endParaRPr>
          </a:p>
          <a:p>
            <a:pPr marL="0" indent="0">
              <a:lnSpc>
                <a:spcPct val="100000"/>
              </a:lnSpc>
              <a:buNone/>
            </a:pPr>
            <a:r>
              <a:rPr lang="ja-JP" altLang="en-US" sz="4400" dirty="0">
                <a:solidFill>
                  <a:srgbClr val="050505"/>
                </a:solidFill>
              </a:rPr>
              <a:t> </a:t>
            </a:r>
            <a:endParaRPr lang="en-US" altLang="ja-JP" sz="4400" dirty="0">
              <a:solidFill>
                <a:srgbClr val="050505"/>
              </a:solidFill>
            </a:endParaRPr>
          </a:p>
          <a:p>
            <a:pPr marL="0" indent="0">
              <a:lnSpc>
                <a:spcPct val="100000"/>
              </a:lnSpc>
              <a:buNone/>
            </a:pPr>
            <a:r>
              <a:rPr lang="ja-JP" altLang="en-US" sz="4400" dirty="0">
                <a:solidFill>
                  <a:srgbClr val="050505"/>
                </a:solidFill>
              </a:rPr>
              <a:t>活動日：第一木曜日 夜の</a:t>
            </a:r>
            <a:r>
              <a:rPr lang="en-US" altLang="ja-JP" sz="4400" dirty="0">
                <a:solidFill>
                  <a:srgbClr val="050505"/>
                </a:solidFill>
              </a:rPr>
              <a:t>8</a:t>
            </a:r>
            <a:r>
              <a:rPr lang="ja-JP" altLang="en-US" sz="4400" dirty="0">
                <a:solidFill>
                  <a:srgbClr val="050505"/>
                </a:solidFill>
              </a:rPr>
              <a:t>時 </a:t>
            </a:r>
            <a:endParaRPr lang="en-US" altLang="ja-JP" sz="4400" dirty="0">
              <a:solidFill>
                <a:srgbClr val="050505"/>
              </a:solidFill>
            </a:endParaRPr>
          </a:p>
          <a:p>
            <a:pPr marL="0" indent="0">
              <a:lnSpc>
                <a:spcPct val="100000"/>
              </a:lnSpc>
              <a:buNone/>
            </a:pPr>
            <a:endParaRPr lang="en-US" altLang="ja-JP" sz="4400" dirty="0">
              <a:solidFill>
                <a:srgbClr val="050505"/>
              </a:solidFill>
            </a:endParaRPr>
          </a:p>
          <a:p>
            <a:pPr marL="0" indent="0">
              <a:lnSpc>
                <a:spcPct val="100000"/>
              </a:lnSpc>
              <a:buNone/>
            </a:pPr>
            <a:r>
              <a:rPr lang="ja-JP" altLang="en-US" sz="4400" dirty="0">
                <a:solidFill>
                  <a:srgbClr val="050505"/>
                </a:solidFill>
              </a:rPr>
              <a:t>活動場所：近鉄四日市駅周辺繁華街 </a:t>
            </a:r>
            <a:endParaRPr lang="en-US" altLang="ja-JP" sz="4400" dirty="0">
              <a:solidFill>
                <a:srgbClr val="050505"/>
              </a:solidFill>
            </a:endParaRPr>
          </a:p>
          <a:p>
            <a:pPr marL="0" indent="0">
              <a:lnSpc>
                <a:spcPct val="100000"/>
              </a:lnSpc>
              <a:buNone/>
            </a:pPr>
            <a:endParaRPr lang="en-US" altLang="ja-JP" sz="4400" dirty="0">
              <a:solidFill>
                <a:srgbClr val="050505"/>
              </a:solidFill>
            </a:endParaRPr>
          </a:p>
          <a:p>
            <a:pPr marL="0" indent="0">
              <a:lnSpc>
                <a:spcPct val="100000"/>
              </a:lnSpc>
              <a:buNone/>
            </a:pPr>
            <a:r>
              <a:rPr lang="ja-JP" altLang="en-US" sz="4400" dirty="0">
                <a:solidFill>
                  <a:srgbClr val="050505"/>
                </a:solidFill>
              </a:rPr>
              <a:t>問合せ：金龍植</a:t>
            </a:r>
            <a:r>
              <a:rPr lang="en-US" altLang="ja-JP" sz="4400" dirty="0">
                <a:solidFill>
                  <a:srgbClr val="050505"/>
                </a:solidFill>
              </a:rPr>
              <a:t>(09084214798)</a:t>
            </a:r>
          </a:p>
          <a:p>
            <a:pPr marL="0" indent="0">
              <a:lnSpc>
                <a:spcPct val="100000"/>
              </a:lnSpc>
              <a:buNone/>
            </a:pPr>
            <a:endParaRPr lang="en-US" altLang="ja-JP" sz="4400" dirty="0">
              <a:solidFill>
                <a:srgbClr val="050505"/>
              </a:solidFill>
            </a:endParaRPr>
          </a:p>
          <a:p>
            <a:pPr marL="0" indent="0">
              <a:lnSpc>
                <a:spcPct val="100000"/>
              </a:lnSpc>
              <a:buNone/>
            </a:pPr>
            <a:r>
              <a:rPr lang="ja-JP" altLang="en-US" sz="4400" dirty="0">
                <a:solidFill>
                  <a:srgbClr val="050505"/>
                </a:solidFill>
              </a:rPr>
              <a:t>メッセージ：</a:t>
            </a:r>
            <a:r>
              <a:rPr lang="en-US" altLang="ja-JP" sz="4400" dirty="0">
                <a:solidFill>
                  <a:srgbClr val="050505"/>
                </a:solidFill>
              </a:rPr>
              <a:t>10</a:t>
            </a:r>
            <a:r>
              <a:rPr lang="ja-JP" altLang="en-US" sz="4400" dirty="0">
                <a:solidFill>
                  <a:srgbClr val="050505"/>
                </a:solidFill>
              </a:rPr>
              <a:t>年続いています。 </a:t>
            </a:r>
            <a:endParaRPr lang="en-US" altLang="ja-JP" sz="4400" dirty="0">
              <a:solidFill>
                <a:srgbClr val="050505"/>
              </a:solidFill>
            </a:endParaRPr>
          </a:p>
          <a:p>
            <a:pPr marL="0" indent="0">
              <a:lnSpc>
                <a:spcPct val="100000"/>
              </a:lnSpc>
              <a:buNone/>
            </a:pPr>
            <a:r>
              <a:rPr lang="ja-JP" altLang="en-US" sz="4400" dirty="0">
                <a:solidFill>
                  <a:srgbClr val="050505"/>
                </a:solidFill>
              </a:rPr>
              <a:t>　　　　　　</a:t>
            </a:r>
            <a:r>
              <a:rPr lang="ja-JP" altLang="en-US" sz="4400" dirty="0" smtClean="0">
                <a:solidFill>
                  <a:srgbClr val="050505"/>
                </a:solidFill>
              </a:rPr>
              <a:t>お気軽</a:t>
            </a:r>
            <a:r>
              <a:rPr lang="ja-JP" altLang="en-US" sz="4400" dirty="0">
                <a:solidFill>
                  <a:srgbClr val="050505"/>
                </a:solidFill>
              </a:rPr>
              <a:t>にお越しください。 </a:t>
            </a:r>
            <a:endParaRPr lang="en-US" altLang="ja-JP" sz="4400" dirty="0">
              <a:solidFill>
                <a:srgbClr val="050505"/>
              </a:solidFill>
            </a:endParaRPr>
          </a:p>
          <a:p>
            <a:pPr marL="0" indent="0">
              <a:lnSpc>
                <a:spcPct val="100000"/>
              </a:lnSpc>
              <a:buNone/>
            </a:pPr>
            <a:r>
              <a:rPr lang="ja-JP" altLang="en-US" sz="4400" dirty="0">
                <a:solidFill>
                  <a:srgbClr val="050505"/>
                </a:solidFill>
              </a:rPr>
              <a:t>　　　　　　</a:t>
            </a:r>
            <a:r>
              <a:rPr lang="ja-JP" altLang="en-US" sz="4400" dirty="0" smtClean="0">
                <a:solidFill>
                  <a:srgbClr val="050505"/>
                </a:solidFill>
              </a:rPr>
              <a:t>参加者</a:t>
            </a:r>
            <a:r>
              <a:rPr lang="ja-JP" altLang="en-US" sz="4400" dirty="0">
                <a:solidFill>
                  <a:srgbClr val="050505"/>
                </a:solidFill>
              </a:rPr>
              <a:t>には最後に</a:t>
            </a:r>
            <a:r>
              <a:rPr lang="ja-JP" altLang="en-US" sz="4400" dirty="0" smtClean="0">
                <a:solidFill>
                  <a:srgbClr val="050505"/>
                </a:solidFill>
              </a:rPr>
              <a:t>ビール</a:t>
            </a:r>
            <a:endParaRPr lang="en-US" altLang="ja-JP" sz="4400" dirty="0" smtClean="0">
              <a:solidFill>
                <a:srgbClr val="050505"/>
              </a:solidFill>
            </a:endParaRPr>
          </a:p>
          <a:p>
            <a:pPr marL="0" indent="0">
              <a:lnSpc>
                <a:spcPct val="100000"/>
              </a:lnSpc>
              <a:buNone/>
            </a:pPr>
            <a:r>
              <a:rPr lang="ja-JP" altLang="en-US" sz="4400" dirty="0">
                <a:solidFill>
                  <a:srgbClr val="050505"/>
                </a:solidFill>
              </a:rPr>
              <a:t>　</a:t>
            </a:r>
            <a:r>
              <a:rPr lang="ja-JP" altLang="en-US" sz="4400" dirty="0" smtClean="0">
                <a:solidFill>
                  <a:srgbClr val="050505"/>
                </a:solidFill>
              </a:rPr>
              <a:t>　　　　　の</a:t>
            </a:r>
            <a:r>
              <a:rPr lang="ja-JP" altLang="en-US" sz="4400" dirty="0">
                <a:solidFill>
                  <a:srgbClr val="050505"/>
                </a:solidFill>
              </a:rPr>
              <a:t>乾杯付きです！</a:t>
            </a:r>
            <a:endParaRPr lang="en-US" altLang="ja-JP" sz="4400" dirty="0"/>
          </a:p>
          <a:p>
            <a:pPr marL="0" indent="0">
              <a:buNone/>
            </a:pPr>
            <a:endParaRPr lang="en-US" altLang="ja-JP" sz="1700" dirty="0"/>
          </a:p>
          <a:p>
            <a:pPr marL="0" indent="0">
              <a:buNone/>
            </a:pPr>
            <a:endParaRPr lang="en-US" altLang="ja-JP" sz="1700" dirty="0"/>
          </a:p>
          <a:p>
            <a:pPr marL="0" indent="0">
              <a:buNone/>
            </a:pPr>
            <a:endParaRPr lang="en-US" altLang="ja-JP" sz="1700" dirty="0"/>
          </a:p>
          <a:p>
            <a:pPr marL="0" indent="0">
              <a:buNone/>
            </a:pPr>
            <a:endParaRPr lang="en-US" altLang="ja-JP" dirty="0"/>
          </a:p>
          <a:p>
            <a:pPr marL="0" indent="0">
              <a:buNone/>
            </a:pPr>
            <a:endParaRPr lang="en-US" altLang="ja-JP" dirty="0"/>
          </a:p>
        </p:txBody>
      </p:sp>
      <p:pic>
        <p:nvPicPr>
          <p:cNvPr id="3" name="図 2">
            <a:extLst>
              <a:ext uri="{FF2B5EF4-FFF2-40B4-BE49-F238E27FC236}">
                <a16:creationId xmlns:a16="http://schemas.microsoft.com/office/drawing/2014/main" xmlns="" id="{BFF4E079-B0EF-45A3-9C2B-12E9A712FB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55492" y="4528457"/>
            <a:ext cx="10732121" cy="8049092"/>
          </a:xfrm>
          <a:prstGeom prst="rect">
            <a:avLst/>
          </a:prstGeom>
        </p:spPr>
      </p:pic>
      <p:sp>
        <p:nvSpPr>
          <p:cNvPr id="5" name="コンテンツ プレースホルダー 2">
            <a:extLst>
              <a:ext uri="{FF2B5EF4-FFF2-40B4-BE49-F238E27FC236}">
                <a16:creationId xmlns:a16="http://schemas.microsoft.com/office/drawing/2014/main" xmlns="" id="{DB980E6D-D5B5-46EE-B593-E7A714474A7F}"/>
              </a:ext>
            </a:extLst>
          </p:cNvPr>
          <p:cNvSpPr txBox="1">
            <a:spLocks/>
          </p:cNvSpPr>
          <p:nvPr/>
        </p:nvSpPr>
        <p:spPr>
          <a:xfrm>
            <a:off x="13353143" y="13622988"/>
            <a:ext cx="7880166" cy="10509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4800" dirty="0">
                <a:solidFill>
                  <a:srgbClr val="0070C0"/>
                </a:solidFill>
              </a:rPr>
              <a:t>夜のゴミ拾いグリン隊</a:t>
            </a:r>
            <a:endParaRPr lang="en-US" altLang="ja-JP" sz="4800" dirty="0">
              <a:solidFill>
                <a:srgbClr val="0070C0"/>
              </a:solidFill>
            </a:endParaRPr>
          </a:p>
        </p:txBody>
      </p:sp>
      <p:sp>
        <p:nvSpPr>
          <p:cNvPr id="6" name="コンテンツ プレースホルダー 2">
            <a:extLst>
              <a:ext uri="{FF2B5EF4-FFF2-40B4-BE49-F238E27FC236}">
                <a16:creationId xmlns:a16="http://schemas.microsoft.com/office/drawing/2014/main" xmlns="" id="{779F3ADB-5AD5-4F59-9EAD-A375AD374E97}"/>
              </a:ext>
            </a:extLst>
          </p:cNvPr>
          <p:cNvSpPr txBox="1">
            <a:spLocks/>
          </p:cNvSpPr>
          <p:nvPr/>
        </p:nvSpPr>
        <p:spPr>
          <a:xfrm>
            <a:off x="6010275" y="1178560"/>
            <a:ext cx="14020800" cy="19029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8800" dirty="0" smtClean="0"/>
              <a:t>【</a:t>
            </a:r>
            <a:r>
              <a:rPr lang="ja-JP" altLang="en-US" sz="8800" dirty="0" smtClean="0"/>
              <a:t>その</a:t>
            </a:r>
            <a:r>
              <a:rPr lang="ja-JP" altLang="en-US" sz="8800" dirty="0"/>
              <a:t>他</a:t>
            </a:r>
            <a:r>
              <a:rPr lang="ja-JP" altLang="en-US" sz="8800" dirty="0" smtClean="0"/>
              <a:t>の清掃活動</a:t>
            </a:r>
            <a:r>
              <a:rPr lang="en-US" altLang="ja-JP" sz="8800" dirty="0" smtClean="0"/>
              <a:t>】</a:t>
            </a:r>
            <a:endParaRPr lang="en-US" altLang="ja-JP" sz="8800" dirty="0"/>
          </a:p>
          <a:p>
            <a:pPr marL="0" indent="0">
              <a:buNone/>
            </a:pPr>
            <a:endParaRPr lang="en-US" altLang="ja-JP" dirty="0"/>
          </a:p>
          <a:p>
            <a:pPr marL="0" indent="0">
              <a:buNone/>
            </a:pPr>
            <a:endParaRPr lang="en-US" altLang="ja-JP" dirty="0"/>
          </a:p>
        </p:txBody>
      </p:sp>
    </p:spTree>
    <p:extLst>
      <p:ext uri="{BB962C8B-B14F-4D97-AF65-F5344CB8AC3E}">
        <p14:creationId xmlns:p14="http://schemas.microsoft.com/office/powerpoint/2010/main" val="2245792471"/>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xmlns="" id="{C09F3958-2CBB-4DB8-A009-512811BE0D2D}"/>
              </a:ext>
            </a:extLst>
          </p:cNvPr>
          <p:cNvSpPr/>
          <p:nvPr/>
        </p:nvSpPr>
        <p:spPr>
          <a:xfrm>
            <a:off x="11607510" y="7631008"/>
            <a:ext cx="184731" cy="923330"/>
          </a:xfrm>
          <a:prstGeom prst="rect">
            <a:avLst/>
          </a:prstGeom>
          <a:solidFill>
            <a:srgbClr val="5CEAEA"/>
          </a:solidFill>
        </p:spPr>
        <p:txBody>
          <a:bodyPr wrap="none" lIns="91440" tIns="45720" rIns="91440" bIns="45720" rtlCol="0" anchor="ctr">
            <a:spAutoFit/>
          </a:bodyPr>
          <a:lstStyle/>
          <a:p>
            <a:pPr algn="ctr"/>
            <a:endParaRPr lang="ja-JP" altLang="en-US" sz="5400" b="1" dirty="0">
              <a:ln w="13462">
                <a:solidFill>
                  <a:schemeClr val="bg1"/>
                </a:solidFill>
                <a:prstDash val="solid"/>
              </a:ln>
              <a:solidFill>
                <a:srgbClr val="FF0000"/>
              </a:solidFill>
              <a:effectLst>
                <a:outerShdw dist="38100" dir="2700000" algn="bl" rotWithShape="0">
                  <a:schemeClr val="accent5"/>
                </a:outerShdw>
              </a:effectLst>
            </a:endParaRPr>
          </a:p>
        </p:txBody>
      </p:sp>
      <p:pic>
        <p:nvPicPr>
          <p:cNvPr id="5" name="図 4">
            <a:extLst>
              <a:ext uri="{FF2B5EF4-FFF2-40B4-BE49-F238E27FC236}">
                <a16:creationId xmlns:a16="http://schemas.microsoft.com/office/drawing/2014/main" xmlns="" id="{38CAC6CE-54EC-4346-8B3E-D21FA6181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7008"/>
            <a:ext cx="23559407" cy="16283591"/>
          </a:xfrm>
          <a:prstGeom prst="rect">
            <a:avLst/>
          </a:prstGeom>
        </p:spPr>
      </p:pic>
      <p:sp>
        <p:nvSpPr>
          <p:cNvPr id="4" name="コンテンツ プレースホルダー 2">
            <a:extLst>
              <a:ext uri="{FF2B5EF4-FFF2-40B4-BE49-F238E27FC236}">
                <a16:creationId xmlns:a16="http://schemas.microsoft.com/office/drawing/2014/main" xmlns="" id="{DAFF4E8A-81CE-4EFC-B6A6-F5D0A99A2108}"/>
              </a:ext>
            </a:extLst>
          </p:cNvPr>
          <p:cNvSpPr txBox="1">
            <a:spLocks/>
          </p:cNvSpPr>
          <p:nvPr/>
        </p:nvSpPr>
        <p:spPr>
          <a:xfrm>
            <a:off x="333829" y="1242827"/>
            <a:ext cx="17388114" cy="147251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9600" dirty="0"/>
              <a:t>【</a:t>
            </a:r>
            <a:r>
              <a:rPr lang="ja-JP" altLang="en-US" sz="9600" dirty="0"/>
              <a:t>海岸にいろんなゴミが・・・</a:t>
            </a:r>
            <a:r>
              <a:rPr lang="en-US" altLang="ja-JP" sz="9600" dirty="0"/>
              <a:t>】</a:t>
            </a:r>
          </a:p>
          <a:p>
            <a:pPr marL="0" indent="0">
              <a:buNone/>
            </a:pPr>
            <a:endParaRPr lang="en-US" altLang="ja-JP" dirty="0"/>
          </a:p>
          <a:p>
            <a:pPr marL="0" indent="0">
              <a:buNone/>
            </a:pPr>
            <a:endParaRPr lang="en-US" altLang="ja-JP" dirty="0"/>
          </a:p>
        </p:txBody>
      </p:sp>
      <p:sp>
        <p:nvSpPr>
          <p:cNvPr id="10" name="コンテンツ プレースホルダー 2">
            <a:extLst>
              <a:ext uri="{FF2B5EF4-FFF2-40B4-BE49-F238E27FC236}">
                <a16:creationId xmlns:a16="http://schemas.microsoft.com/office/drawing/2014/main" xmlns="" id="{D179F7DE-8292-43FB-9DB2-8F4D26CC01DC}"/>
              </a:ext>
            </a:extLst>
          </p:cNvPr>
          <p:cNvSpPr txBox="1">
            <a:spLocks/>
          </p:cNvSpPr>
          <p:nvPr/>
        </p:nvSpPr>
        <p:spPr>
          <a:xfrm>
            <a:off x="1634503" y="3283393"/>
            <a:ext cx="9176647" cy="95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5400" dirty="0"/>
              <a:t>静岡県御前崎市久々生海岸</a:t>
            </a:r>
            <a:endParaRPr lang="en-US" altLang="ja-JP" sz="5400" dirty="0"/>
          </a:p>
          <a:p>
            <a:pPr marL="0" indent="0">
              <a:buNone/>
            </a:pPr>
            <a:endParaRPr lang="en-US" altLang="ja-JP" sz="3200" dirty="0"/>
          </a:p>
          <a:p>
            <a:pPr marL="0" indent="0">
              <a:buNone/>
            </a:pPr>
            <a:endParaRPr lang="en-US" altLang="ja-JP" sz="3200" dirty="0"/>
          </a:p>
        </p:txBody>
      </p:sp>
      <p:pic>
        <p:nvPicPr>
          <p:cNvPr id="3" name="図 2">
            <a:extLst>
              <a:ext uri="{FF2B5EF4-FFF2-40B4-BE49-F238E27FC236}">
                <a16:creationId xmlns:a16="http://schemas.microsoft.com/office/drawing/2014/main" xmlns="" id="{6E3B7B10-437D-458E-ACCD-FCEB165E00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780" y="4364642"/>
            <a:ext cx="10954095" cy="8215572"/>
          </a:xfrm>
          <a:prstGeom prst="rect">
            <a:avLst/>
          </a:prstGeom>
        </p:spPr>
      </p:pic>
      <p:sp>
        <p:nvSpPr>
          <p:cNvPr id="7" name="正方形/長方形 6">
            <a:extLst>
              <a:ext uri="{FF2B5EF4-FFF2-40B4-BE49-F238E27FC236}">
                <a16:creationId xmlns:a16="http://schemas.microsoft.com/office/drawing/2014/main" xmlns="" id="{FAB8C21A-8DE5-4A17-BB21-95E1912BCB53}"/>
              </a:ext>
            </a:extLst>
          </p:cNvPr>
          <p:cNvSpPr/>
          <p:nvPr/>
        </p:nvSpPr>
        <p:spPr>
          <a:xfrm rot="10800000" flipV="1">
            <a:off x="1004012" y="13506243"/>
            <a:ext cx="9573111" cy="1446550"/>
          </a:xfrm>
          <a:prstGeom prst="rect">
            <a:avLst/>
          </a:prstGeom>
          <a:noFill/>
        </p:spPr>
        <p:txBody>
          <a:bodyPr wrap="square" lIns="91440" tIns="45720" rIns="91440" bIns="45720">
            <a:spAutoFit/>
          </a:bodyPr>
          <a:lstStyle/>
          <a:p>
            <a:pPr algn="ctr"/>
            <a:r>
              <a:rPr lang="ja-JP" altLang="en-US" sz="4400" b="1" dirty="0">
                <a:ln w="6600">
                  <a:solidFill>
                    <a:schemeClr val="accent2"/>
                  </a:solidFill>
                  <a:prstDash val="solid"/>
                </a:ln>
                <a:solidFill>
                  <a:srgbClr val="FF0000"/>
                </a:solidFill>
                <a:effectLst>
                  <a:outerShdw dist="38100" dir="2700000" algn="tl" rotWithShape="0">
                    <a:schemeClr val="accent2"/>
                  </a:outerShdw>
                </a:effectLst>
              </a:rPr>
              <a:t>大人一人で運ぶことの出来ないほど</a:t>
            </a:r>
            <a:endParaRPr lang="en-US" altLang="ja-JP" sz="4400" b="1" dirty="0">
              <a:ln w="6600">
                <a:solidFill>
                  <a:schemeClr val="accent2"/>
                </a:solidFill>
                <a:prstDash val="solid"/>
              </a:ln>
              <a:solidFill>
                <a:srgbClr val="FF0000"/>
              </a:solidFill>
              <a:effectLst>
                <a:outerShdw dist="38100" dir="2700000" algn="tl" rotWithShape="0">
                  <a:schemeClr val="accent2"/>
                </a:outerShdw>
              </a:effectLst>
            </a:endParaRPr>
          </a:p>
          <a:p>
            <a:pPr algn="ctr"/>
            <a:r>
              <a:rPr lang="ja-JP" altLang="en-US" sz="4400" b="1" dirty="0">
                <a:ln w="6600">
                  <a:solidFill>
                    <a:schemeClr val="accent2"/>
                  </a:solidFill>
                  <a:prstDash val="solid"/>
                </a:ln>
                <a:solidFill>
                  <a:srgbClr val="FF0000"/>
                </a:solidFill>
                <a:effectLst>
                  <a:outerShdw dist="38100" dir="2700000" algn="tl" rotWithShape="0">
                    <a:schemeClr val="accent2"/>
                  </a:outerShdw>
                </a:effectLst>
              </a:rPr>
              <a:t>大きな発泡スチロール</a:t>
            </a:r>
          </a:p>
        </p:txBody>
      </p:sp>
    </p:spTree>
    <p:extLst>
      <p:ext uri="{BB962C8B-B14F-4D97-AF65-F5344CB8AC3E}">
        <p14:creationId xmlns:p14="http://schemas.microsoft.com/office/powerpoint/2010/main" val="843673031"/>
      </p:ext>
    </p:extLst>
  </p:cSld>
  <p:clrMapOvr>
    <a:masterClrMapping/>
  </p:clrMapOvr>
  <mc:AlternateContent xmlns:mc="http://schemas.openxmlformats.org/markup-compatibility/2006" xmlns:p14="http://schemas.microsoft.com/office/powerpoint/2010/main">
    <mc:Choice Requires="p14">
      <p:transition spd="slow" p14:dur="1500" advTm="10000">
        <p:split orient="vert"/>
      </p:transition>
    </mc:Choice>
    <mc:Fallback xmlns="">
      <p:transition spd="slow" advTm="10000">
        <p:split orient="vert"/>
      </p:transition>
    </mc:Fallback>
  </mc:AlternateContent>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1680</TotalTime>
  <Words>1189</Words>
  <Application>Microsoft Office PowerPoint</Application>
  <PresentationFormat>ユーザー設定</PresentationFormat>
  <Paragraphs>221</Paragraphs>
  <Slides>32</Slides>
  <Notes>0</Notes>
  <HiddenSlides>0</HiddenSlides>
  <MMClips>2</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32</vt:i4>
      </vt:variant>
    </vt:vector>
  </HeadingPairs>
  <TitlesOfParts>
    <vt:vector size="48" baseType="lpstr">
      <vt:lpstr>ＤＦＧロマン雪W9</vt:lpstr>
      <vt:lpstr>ＤＦＧ雅藝体W6</vt:lpstr>
      <vt:lpstr>DFM秀英丸ゴシックLJ-P</vt:lpstr>
      <vt:lpstr>ＤＦロマン雪W9</vt:lpstr>
      <vt:lpstr>ＤＦ雅藝体W6</vt:lpstr>
      <vt:lpstr>inherit</vt:lpstr>
      <vt:lpstr>ＭＳ Ｐゴシック</vt:lpstr>
      <vt:lpstr>ＭＳ ゴシック</vt:lpstr>
      <vt:lpstr>游ゴシック</vt:lpstr>
      <vt:lpstr>游ゴシック Light</vt:lpstr>
      <vt:lpstr>Arial</vt:lpstr>
      <vt:lpstr>Calibri</vt:lpstr>
      <vt:lpstr>Calibri Light</vt:lpstr>
      <vt:lpstr>Segoe UI Historic</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第４回　スマイルフラワーマルシェ</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西脇徹</dc:creator>
  <cp:lastModifiedBy>西脇徹</cp:lastModifiedBy>
  <cp:revision>128</cp:revision>
  <dcterms:created xsi:type="dcterms:W3CDTF">2021-03-29T03:01:04Z</dcterms:created>
  <dcterms:modified xsi:type="dcterms:W3CDTF">2021-04-22T21:18:57Z</dcterms:modified>
</cp:coreProperties>
</file>