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4" r:id="rId4"/>
    <p:sldId id="265" r:id="rId5"/>
    <p:sldId id="269" r:id="rId6"/>
    <p:sldId id="260" r:id="rId7"/>
    <p:sldId id="267" r:id="rId8"/>
    <p:sldId id="262" r:id="rId9"/>
    <p:sldId id="268" r:id="rId10"/>
    <p:sldId id="266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8"/>
    <p:restoredTop sz="96327"/>
  </p:normalViewPr>
  <p:slideViewPr>
    <p:cSldViewPr snapToGrid="0">
      <p:cViewPr varScale="1">
        <p:scale>
          <a:sx n="151" d="100"/>
          <a:sy n="151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A418AA-93F3-6531-A359-4F8335CB5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F45FBDE-262E-C2A0-1797-F3A4C5D60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AEB0A9-4697-F795-0C71-8E5AC0CF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B2A87F-F525-174D-1E06-609E8F8F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05C246-48B3-F353-42A9-043E6D34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627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AFE2D5-CF01-6A67-C893-B40CFC93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E13CCA-6DDD-1D79-0691-915AD6F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E1F4968-C52E-E539-8552-AF8D944D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E8853C-E47E-F2ED-B963-16B38E5F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0915E3-13D8-F358-EDBA-827EE90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75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E40D0B5-66CE-BF8C-50C0-36DF918BC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327158-C6AE-96B4-1D39-AA98636AA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CCB14-0CAE-751D-CB32-954E081C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E66351-7719-7671-887F-FD377F82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25B395-8D98-11F8-1DE0-8179D343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620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EA5256-4F97-2D48-32D1-86E3BC2C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3E51C7-77EC-26B0-4801-85BBDDFA4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2AC0F9-01DE-0B20-B3CD-76B973AF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643BF-0F82-9DB9-FB1B-45940C4F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F5F065-402B-180F-1D4F-8C5EAD82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570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6EF579-939A-A00F-A180-57AFA401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21302A-C483-42EA-9488-141B36B6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B590A7-3888-836C-E79A-3A0A47C5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8189BB-7712-1FF8-9E31-756FC2A1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5A61BA-DAA3-CB41-2CD8-79308074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30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8501C6-55F6-ED5A-8131-966C4755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5F720E-4228-2538-1B24-A1F6CD654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A6BA009-3032-473D-FE2A-66C8FC5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F150B97-B62F-0A92-4D6A-A2197BD3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150A1A-8391-5DA5-0F18-B6158B94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419F84-0766-B415-D13B-9CFBB878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50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601D38-5587-6AB2-B32C-8FC426E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8176778-F9F5-8DED-3F32-2188D8EA5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CAD4D49-0767-6ECA-041A-9FD1CA30A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B1F3938-CA36-B4A1-369C-73E0DAD3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B7896A8-6BFC-EAB8-558A-E6D118A08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ECA9276-190A-C067-E042-7F95138D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D531409-3174-F9D6-FF34-CACD6A5D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6665BF-B1A4-FEDB-8F64-21C1C3EB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99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BEA79E-DA81-E488-8D46-FEB6059C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6735CA-A2F2-911C-44B3-5C135860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45CB4ED-3F32-82A7-96BB-3DB2E5F3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A3B7F69-5D68-EC41-EB9F-23DFC405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48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412C997-2706-A37F-FF81-419ACF43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0DDF6CE-D4C3-1851-157D-69F1A38E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F65673-F522-24CC-54CB-D2DCE2A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25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5FD77-81C4-3D55-B64A-F156B720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2FAC5F-A55E-49F7-5397-0E91785D1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E08FF35-410C-E010-BEBC-654E4145C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2D606FF-B938-F749-52C5-C6E9A0D5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2566765-E685-6DA2-D9CE-48DF2E66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B9BA77C-225E-71AA-93EB-65734C3D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15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84CC9-F0AE-8EE5-C188-C42D07B0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D593740-7FE5-39BA-DCA6-332C2049B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119DA9F-25F7-D7F2-782D-FF64D37C3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8529A5-870F-E1DA-ADCE-BAB221FD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1F0E12-BEDC-DF32-628F-076C64F3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4CAE845-7C1D-595D-092D-407A8E6E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67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2134B85-E28E-CB66-B7F9-E14C0F37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D1368E-18F9-7E67-3F3A-A6837191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973F98-6C2B-AEF4-76B4-0122ECD8E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02A27-E6F1-CE4C-830C-EA441AE5E432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1DB53E-1E02-F4A6-FB98-3779FF7D2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147291-EED1-E192-CA31-A2FF93F0A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4882-0443-F246-96AC-C369360BA0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65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8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B300442-553C-366A-87F0-E7CF73184EE0}"/>
              </a:ext>
            </a:extLst>
          </p:cNvPr>
          <p:cNvGrpSpPr/>
          <p:nvPr/>
        </p:nvGrpSpPr>
        <p:grpSpPr>
          <a:xfrm>
            <a:off x="193396" y="2788789"/>
            <a:ext cx="11805208" cy="1888815"/>
            <a:chOff x="173248" y="674102"/>
            <a:chExt cx="11805208" cy="1888815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AFE6F34-D1AF-AFE2-DF49-07F18467BAA4}"/>
                </a:ext>
              </a:extLst>
            </p:cNvPr>
            <p:cNvGrpSpPr/>
            <p:nvPr/>
          </p:nvGrpSpPr>
          <p:grpSpPr>
            <a:xfrm>
              <a:off x="173248" y="674102"/>
              <a:ext cx="11805208" cy="1888815"/>
              <a:chOff x="173248" y="674102"/>
              <a:chExt cx="11805208" cy="1888815"/>
            </a:xfrm>
          </p:grpSpPr>
          <p:grpSp>
            <p:nvGrpSpPr>
              <p:cNvPr id="11" name="Group 216">
                <a:extLst>
                  <a:ext uri="{FF2B5EF4-FFF2-40B4-BE49-F238E27FC236}">
                    <a16:creationId xmlns:a16="http://schemas.microsoft.com/office/drawing/2014/main" id="{DA08C5CD-220A-90EE-6076-5599825078CE}"/>
                  </a:ext>
                </a:extLst>
              </p:cNvPr>
              <p:cNvGrpSpPr/>
              <p:nvPr/>
            </p:nvGrpSpPr>
            <p:grpSpPr>
              <a:xfrm>
                <a:off x="173248" y="674102"/>
                <a:ext cx="11805208" cy="1888815"/>
                <a:chOff x="173248" y="674102"/>
                <a:chExt cx="11805208" cy="1888815"/>
              </a:xfrm>
            </p:grpSpPr>
            <p:pic>
              <p:nvPicPr>
                <p:cNvPr id="27" name="Picture 75" descr="A picture containing sketch, white, circle, design&#10;&#10;Description automatically generated">
                  <a:extLst>
                    <a:ext uri="{FF2B5EF4-FFF2-40B4-BE49-F238E27FC236}">
                      <a16:creationId xmlns:a16="http://schemas.microsoft.com/office/drawing/2014/main" id="{932A89E0-8318-2529-DB15-39526FEDA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695" t="3715" r="3201"/>
                <a:stretch/>
              </p:blipFill>
              <p:spPr>
                <a:xfrm>
                  <a:off x="10116456" y="1410917"/>
                  <a:ext cx="403798" cy="720000"/>
                </a:xfrm>
                <a:prstGeom prst="rect">
                  <a:avLst/>
                </a:prstGeom>
              </p:spPr>
            </p:pic>
            <p:grpSp>
              <p:nvGrpSpPr>
                <p:cNvPr id="28" name="Group 163">
                  <a:extLst>
                    <a:ext uri="{FF2B5EF4-FFF2-40B4-BE49-F238E27FC236}">
                      <a16:creationId xmlns:a16="http://schemas.microsoft.com/office/drawing/2014/main" id="{42F7278F-EB6D-5228-9BDB-5E0CA51D49F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647927" y="1232331"/>
                  <a:ext cx="584540" cy="900000"/>
                  <a:chOff x="7158316" y="2278822"/>
                  <a:chExt cx="701444" cy="1080000"/>
                </a:xfrm>
              </p:grpSpPr>
              <p:pic>
                <p:nvPicPr>
                  <p:cNvPr id="61" name="Picture 161" descr="A picture containing text, diagram, screenshot, design&#10;&#10;Description automatically generated">
                    <a:extLst>
                      <a:ext uri="{FF2B5EF4-FFF2-40B4-BE49-F238E27FC236}">
                        <a16:creationId xmlns:a16="http://schemas.microsoft.com/office/drawing/2014/main" id="{5A9BE412-7E3D-73C3-6A0B-122B5CB890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158316" y="2278822"/>
                    <a:ext cx="701444" cy="1080000"/>
                  </a:xfrm>
                  <a:prstGeom prst="rect">
                    <a:avLst/>
                  </a:prstGeom>
                </p:spPr>
              </p:pic>
              <p:sp>
                <p:nvSpPr>
                  <p:cNvPr id="62" name="Rectangle 162">
                    <a:extLst>
                      <a:ext uri="{FF2B5EF4-FFF2-40B4-BE49-F238E27FC236}">
                        <a16:creationId xmlns:a16="http://schemas.microsoft.com/office/drawing/2014/main" id="{092FBA84-37C2-79CC-8F3B-699FFD866855}"/>
                      </a:ext>
                    </a:extLst>
                  </p:cNvPr>
                  <p:cNvSpPr/>
                  <p:nvPr/>
                </p:nvSpPr>
                <p:spPr>
                  <a:xfrm>
                    <a:off x="7280325" y="2777963"/>
                    <a:ext cx="432000" cy="396000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29" name="Picture 2" descr="A picture containing text, diagram, screenshot, design&#10;&#10;Description automatically generated">
                  <a:extLst>
                    <a:ext uri="{FF2B5EF4-FFF2-40B4-BE49-F238E27FC236}">
                      <a16:creationId xmlns:a16="http://schemas.microsoft.com/office/drawing/2014/main" id="{936D40D6-4C3A-AB7F-3340-8B0001D01F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-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37540" y="1410917"/>
                  <a:ext cx="747172" cy="720000"/>
                </a:xfrm>
                <a:prstGeom prst="rect">
                  <a:avLst/>
                </a:prstGeom>
              </p:spPr>
            </p:pic>
            <p:pic>
              <p:nvPicPr>
                <p:cNvPr id="30" name="Picture 5" descr="A picture containing text, diagram, screenshot, design&#10;&#10;Description automatically generated">
                  <a:extLst>
                    <a:ext uri="{FF2B5EF4-FFF2-40B4-BE49-F238E27FC236}">
                      <a16:creationId xmlns:a16="http://schemas.microsoft.com/office/drawing/2014/main" id="{921C0B0F-1678-7F03-918F-0048ED7016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983470" y="1410917"/>
                  <a:ext cx="816715" cy="720000"/>
                </a:xfrm>
                <a:prstGeom prst="rect">
                  <a:avLst/>
                </a:prstGeom>
              </p:spPr>
            </p:pic>
            <p:pic>
              <p:nvPicPr>
                <p:cNvPr id="31" name="Picture 6" descr="A picture containing text, diagram, screenshot, design&#10;&#10;Description automatically generated">
                  <a:extLst>
                    <a:ext uri="{FF2B5EF4-FFF2-40B4-BE49-F238E27FC236}">
                      <a16:creationId xmlns:a16="http://schemas.microsoft.com/office/drawing/2014/main" id="{1DC226E3-9FA3-D6B6-DE19-0A8AEEE43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-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848957" y="1590917"/>
                  <a:ext cx="424408" cy="536514"/>
                </a:xfrm>
                <a:prstGeom prst="rect">
                  <a:avLst/>
                </a:prstGeom>
              </p:spPr>
            </p:pic>
            <p:pic>
              <p:nvPicPr>
                <p:cNvPr id="32" name="Picture 3" descr="A picture containing text, diagram, screenshot, design&#10;&#10;Description automatically generated">
                  <a:extLst>
                    <a:ext uri="{FF2B5EF4-FFF2-40B4-BE49-F238E27FC236}">
                      <a16:creationId xmlns:a16="http://schemas.microsoft.com/office/drawing/2014/main" id="{E5106916-E3C2-70C8-D1D0-A195474568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alphaModFix amt="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26486" y="1590917"/>
                  <a:ext cx="746807" cy="540000"/>
                </a:xfrm>
                <a:prstGeom prst="rect">
                  <a:avLst/>
                </a:prstGeom>
              </p:spPr>
            </p:pic>
            <p:sp>
              <p:nvSpPr>
                <p:cNvPr id="33" name="TextBox 8">
                  <a:extLst>
                    <a:ext uri="{FF2B5EF4-FFF2-40B4-BE49-F238E27FC236}">
                      <a16:creationId xmlns:a16="http://schemas.microsoft.com/office/drawing/2014/main" id="{FF99D058-DC8B-BFED-075E-70C4D7F58DC4}"/>
                    </a:ext>
                  </a:extLst>
                </p:cNvPr>
                <p:cNvSpPr txBox="1"/>
                <p:nvPr/>
              </p:nvSpPr>
              <p:spPr>
                <a:xfrm>
                  <a:off x="5270485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Capturing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Chromatography</a:t>
                  </a:r>
                </a:p>
              </p:txBody>
            </p:sp>
            <p:sp>
              <p:nvSpPr>
                <p:cNvPr id="34" name="TextBox 10">
                  <a:extLst>
                    <a:ext uri="{FF2B5EF4-FFF2-40B4-BE49-F238E27FC236}">
                      <a16:creationId xmlns:a16="http://schemas.microsoft.com/office/drawing/2014/main" id="{9A93E1DD-1354-9DD7-860E-577D26E10A78}"/>
                    </a:ext>
                  </a:extLst>
                </p:cNvPr>
                <p:cNvSpPr txBox="1"/>
                <p:nvPr/>
              </p:nvSpPr>
              <p:spPr>
                <a:xfrm>
                  <a:off x="7529268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Polishing</a:t>
                  </a:r>
                  <a:r>
                    <a:rPr lang="ja-JP" altLang="en-US" sz="110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　</a:t>
                  </a:r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#1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Chromatography</a:t>
                  </a:r>
                </a:p>
              </p:txBody>
            </p:sp>
            <p:sp>
              <p:nvSpPr>
                <p:cNvPr id="35" name="TextBox 11">
                  <a:extLst>
                    <a:ext uri="{FF2B5EF4-FFF2-40B4-BE49-F238E27FC236}">
                      <a16:creationId xmlns:a16="http://schemas.microsoft.com/office/drawing/2014/main" id="{ADE1F8CA-DA5F-9A41-BBFB-E74BEF0D5D54}"/>
                    </a:ext>
                  </a:extLst>
                </p:cNvPr>
                <p:cNvSpPr txBox="1"/>
                <p:nvPr/>
              </p:nvSpPr>
              <p:spPr>
                <a:xfrm>
                  <a:off x="8739655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Polishing #2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Chromatography</a:t>
                  </a:r>
                </a:p>
              </p:txBody>
            </p:sp>
            <p:sp>
              <p:nvSpPr>
                <p:cNvPr id="36" name="TextBox 12">
                  <a:extLst>
                    <a:ext uri="{FF2B5EF4-FFF2-40B4-BE49-F238E27FC236}">
                      <a16:creationId xmlns:a16="http://schemas.microsoft.com/office/drawing/2014/main" id="{8E4B1BE4-FDF2-8519-ADBC-5E6E6E62B316}"/>
                    </a:ext>
                  </a:extLst>
                </p:cNvPr>
                <p:cNvSpPr txBox="1"/>
                <p:nvPr/>
              </p:nvSpPr>
              <p:spPr>
                <a:xfrm>
                  <a:off x="1066785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Harvest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Tank</a:t>
                  </a:r>
                </a:p>
              </p:txBody>
            </p:sp>
            <p:sp>
              <p:nvSpPr>
                <p:cNvPr id="37" name="TextBox 13">
                  <a:extLst>
                    <a:ext uri="{FF2B5EF4-FFF2-40B4-BE49-F238E27FC236}">
                      <a16:creationId xmlns:a16="http://schemas.microsoft.com/office/drawing/2014/main" id="{749B9EF0-0DBD-83D7-05EC-E11403A544CA}"/>
                    </a:ext>
                  </a:extLst>
                </p:cNvPr>
                <p:cNvSpPr txBox="1"/>
                <p:nvPr/>
              </p:nvSpPr>
              <p:spPr>
                <a:xfrm>
                  <a:off x="1866233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Centrifuge</a:t>
                  </a:r>
                </a:p>
              </p:txBody>
            </p:sp>
            <p:sp>
              <p:nvSpPr>
                <p:cNvPr id="38" name="TextBox 14">
                  <a:extLst>
                    <a:ext uri="{FF2B5EF4-FFF2-40B4-BE49-F238E27FC236}">
                      <a16:creationId xmlns:a16="http://schemas.microsoft.com/office/drawing/2014/main" id="{8440524D-1203-5E89-CDB3-515C8B7E9A4B}"/>
                    </a:ext>
                  </a:extLst>
                </p:cNvPr>
                <p:cNvSpPr txBox="1"/>
                <p:nvPr/>
              </p:nvSpPr>
              <p:spPr>
                <a:xfrm>
                  <a:off x="2854683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Clarification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Filtration</a:t>
                  </a:r>
                </a:p>
              </p:txBody>
            </p:sp>
            <p:sp>
              <p:nvSpPr>
                <p:cNvPr id="39" name="TextBox 15">
                  <a:extLst>
                    <a:ext uri="{FF2B5EF4-FFF2-40B4-BE49-F238E27FC236}">
                      <a16:creationId xmlns:a16="http://schemas.microsoft.com/office/drawing/2014/main" id="{24B0CFB2-0566-F1B3-C4C4-FBB1C7978F83}"/>
                    </a:ext>
                  </a:extLst>
                </p:cNvPr>
                <p:cNvSpPr txBox="1"/>
                <p:nvPr/>
              </p:nvSpPr>
              <p:spPr>
                <a:xfrm>
                  <a:off x="177874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Bioreactor</a:t>
                  </a:r>
                </a:p>
              </p:txBody>
            </p:sp>
            <p:sp>
              <p:nvSpPr>
                <p:cNvPr id="40" name="TextBox 16">
                  <a:extLst>
                    <a:ext uri="{FF2B5EF4-FFF2-40B4-BE49-F238E27FC236}">
                      <a16:creationId xmlns:a16="http://schemas.microsoft.com/office/drawing/2014/main" id="{46F71A0D-D0EF-137B-7456-3A9ACAC980F3}"/>
                    </a:ext>
                  </a:extLst>
                </p:cNvPr>
                <p:cNvSpPr txBox="1"/>
                <p:nvPr/>
              </p:nvSpPr>
              <p:spPr>
                <a:xfrm>
                  <a:off x="9794655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Viral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Filtration</a:t>
                  </a:r>
                </a:p>
              </p:txBody>
            </p:sp>
            <p:sp>
              <p:nvSpPr>
                <p:cNvPr id="41" name="TextBox 17">
                  <a:extLst>
                    <a:ext uri="{FF2B5EF4-FFF2-40B4-BE49-F238E27FC236}">
                      <a16:creationId xmlns:a16="http://schemas.microsoft.com/office/drawing/2014/main" id="{4C553908-BE96-E9A1-D115-2598E2D1E29F}"/>
                    </a:ext>
                  </a:extLst>
                </p:cNvPr>
                <p:cNvSpPr txBox="1"/>
                <p:nvPr/>
              </p:nvSpPr>
              <p:spPr>
                <a:xfrm>
                  <a:off x="10857926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UF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DF</a:t>
                  </a:r>
                </a:p>
              </p:txBody>
            </p:sp>
            <p:sp>
              <p:nvSpPr>
                <p:cNvPr id="42" name="TextBox 18">
                  <a:extLst>
                    <a:ext uri="{FF2B5EF4-FFF2-40B4-BE49-F238E27FC236}">
                      <a16:creationId xmlns:a16="http://schemas.microsoft.com/office/drawing/2014/main" id="{7D315AF2-9F0F-86BB-B1EA-C68A7C6AABE3}"/>
                    </a:ext>
                  </a:extLst>
                </p:cNvPr>
                <p:cNvSpPr txBox="1"/>
                <p:nvPr/>
              </p:nvSpPr>
              <p:spPr>
                <a:xfrm>
                  <a:off x="6400197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Viral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Inactivation</a:t>
                  </a:r>
                </a:p>
              </p:txBody>
            </p:sp>
            <p:sp>
              <p:nvSpPr>
                <p:cNvPr id="43" name="TextBox 19">
                  <a:extLst>
                    <a:ext uri="{FF2B5EF4-FFF2-40B4-BE49-F238E27FC236}">
                      <a16:creationId xmlns:a16="http://schemas.microsoft.com/office/drawing/2014/main" id="{FAC4CA6A-C073-F40E-432B-173C331E7EEF}"/>
                    </a:ext>
                  </a:extLst>
                </p:cNvPr>
                <p:cNvSpPr txBox="1"/>
                <p:nvPr/>
              </p:nvSpPr>
              <p:spPr>
                <a:xfrm>
                  <a:off x="3826047" y="2130917"/>
                  <a:ext cx="1080000" cy="432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Holding</a:t>
                  </a:r>
                </a:p>
                <a:p>
                  <a:pPr algn="ctr"/>
                  <a:r>
                    <a:rPr lang="en-US" altLang="ja-JP" sz="11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Tank</a:t>
                  </a:r>
                </a:p>
              </p:txBody>
            </p:sp>
            <p:sp>
              <p:nvSpPr>
                <p:cNvPr id="44" name="Left Bracket 20">
                  <a:extLst>
                    <a:ext uri="{FF2B5EF4-FFF2-40B4-BE49-F238E27FC236}">
                      <a16:creationId xmlns:a16="http://schemas.microsoft.com/office/drawing/2014/main" id="{32CA8D0B-039D-D2B3-3485-8E9637345797}"/>
                    </a:ext>
                  </a:extLst>
                </p:cNvPr>
                <p:cNvSpPr/>
                <p:nvPr/>
              </p:nvSpPr>
              <p:spPr>
                <a:xfrm rot="16200000" flipH="1">
                  <a:off x="2498286" y="-1135583"/>
                  <a:ext cx="180000" cy="4320000"/>
                </a:xfrm>
                <a:prstGeom prst="leftBracket">
                  <a:avLst>
                    <a:gd name="adj" fmla="val 84287"/>
                  </a:avLst>
                </a:prstGeom>
                <a:noFill/>
                <a:ln w="12700">
                  <a:solidFill>
                    <a:srgbClr val="FF9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Left Bracket 21">
                  <a:extLst>
                    <a:ext uri="{FF2B5EF4-FFF2-40B4-BE49-F238E27FC236}">
                      <a16:creationId xmlns:a16="http://schemas.microsoft.com/office/drawing/2014/main" id="{FAD65AAB-468C-54FF-9A56-C3CA5286E287}"/>
                    </a:ext>
                  </a:extLst>
                </p:cNvPr>
                <p:cNvSpPr/>
                <p:nvPr/>
              </p:nvSpPr>
              <p:spPr>
                <a:xfrm rot="16200000" flipH="1">
                  <a:off x="8420485" y="-2215583"/>
                  <a:ext cx="180000" cy="6480000"/>
                </a:xfrm>
                <a:prstGeom prst="leftBracket">
                  <a:avLst>
                    <a:gd name="adj" fmla="val 84287"/>
                  </a:avLst>
                </a:prstGeom>
                <a:noFill/>
                <a:ln w="12700">
                  <a:solidFill>
                    <a:srgbClr val="FF9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TextBox 22">
                  <a:extLst>
                    <a:ext uri="{FF2B5EF4-FFF2-40B4-BE49-F238E27FC236}">
                      <a16:creationId xmlns:a16="http://schemas.microsoft.com/office/drawing/2014/main" id="{7EE20716-6266-7B10-EA2E-E665738F47C6}"/>
                    </a:ext>
                  </a:extLst>
                </p:cNvPr>
                <p:cNvSpPr txBox="1"/>
                <p:nvPr/>
              </p:nvSpPr>
              <p:spPr>
                <a:xfrm>
                  <a:off x="1688286" y="674102"/>
                  <a:ext cx="1800000" cy="216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2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USP (Upstream Process)</a:t>
                  </a:r>
                </a:p>
              </p:txBody>
            </p:sp>
            <p:sp>
              <p:nvSpPr>
                <p:cNvPr id="47" name="TextBox 23">
                  <a:extLst>
                    <a:ext uri="{FF2B5EF4-FFF2-40B4-BE49-F238E27FC236}">
                      <a16:creationId xmlns:a16="http://schemas.microsoft.com/office/drawing/2014/main" id="{8ED6E5DC-E054-45C4-8C55-5CB69B9BEA22}"/>
                    </a:ext>
                  </a:extLst>
                </p:cNvPr>
                <p:cNvSpPr txBox="1"/>
                <p:nvPr/>
              </p:nvSpPr>
              <p:spPr>
                <a:xfrm>
                  <a:off x="7542854" y="674102"/>
                  <a:ext cx="1800000" cy="216000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36000" rtlCol="0" anchor="ctr">
                  <a:noAutofit/>
                </a:bodyPr>
                <a:lstStyle/>
                <a:p>
                  <a:pPr algn="ctr"/>
                  <a:r>
                    <a:rPr lang="en-US" altLang="ja-JP" sz="1200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DSP (Downstream Process)</a:t>
                  </a:r>
                </a:p>
              </p:txBody>
            </p:sp>
            <p:sp>
              <p:nvSpPr>
                <p:cNvPr id="48" name="Triangle 24">
                  <a:extLst>
                    <a:ext uri="{FF2B5EF4-FFF2-40B4-BE49-F238E27FC236}">
                      <a16:creationId xmlns:a16="http://schemas.microsoft.com/office/drawing/2014/main" id="{AFA5A3B6-F1C2-6C72-F8AD-601E3AFC94D7}"/>
                    </a:ext>
                  </a:extLst>
                </p:cNvPr>
                <p:cNvSpPr/>
                <p:nvPr/>
              </p:nvSpPr>
              <p:spPr>
                <a:xfrm rot="5400000">
                  <a:off x="1102302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riangle 25">
                  <a:extLst>
                    <a:ext uri="{FF2B5EF4-FFF2-40B4-BE49-F238E27FC236}">
                      <a16:creationId xmlns:a16="http://schemas.microsoft.com/office/drawing/2014/main" id="{0F1C91C9-7A84-73F1-C92A-9009605C43A1}"/>
                    </a:ext>
                  </a:extLst>
                </p:cNvPr>
                <p:cNvSpPr/>
                <p:nvPr/>
              </p:nvSpPr>
              <p:spPr>
                <a:xfrm rot="5400000">
                  <a:off x="1883242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riangle 26">
                  <a:extLst>
                    <a:ext uri="{FF2B5EF4-FFF2-40B4-BE49-F238E27FC236}">
                      <a16:creationId xmlns:a16="http://schemas.microsoft.com/office/drawing/2014/main" id="{3F845CFA-4EFE-9950-5246-DC331CC6478A}"/>
                    </a:ext>
                  </a:extLst>
                </p:cNvPr>
                <p:cNvSpPr/>
                <p:nvPr/>
              </p:nvSpPr>
              <p:spPr>
                <a:xfrm rot="5400000">
                  <a:off x="2713528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riangle 27">
                  <a:extLst>
                    <a:ext uri="{FF2B5EF4-FFF2-40B4-BE49-F238E27FC236}">
                      <a16:creationId xmlns:a16="http://schemas.microsoft.com/office/drawing/2014/main" id="{67E7E495-95AB-D368-BE0F-DCC9157BBEC5}"/>
                    </a:ext>
                  </a:extLst>
                </p:cNvPr>
                <p:cNvSpPr/>
                <p:nvPr/>
              </p:nvSpPr>
              <p:spPr>
                <a:xfrm rot="5400000">
                  <a:off x="3870251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riangle 28">
                  <a:extLst>
                    <a:ext uri="{FF2B5EF4-FFF2-40B4-BE49-F238E27FC236}">
                      <a16:creationId xmlns:a16="http://schemas.microsoft.com/office/drawing/2014/main" id="{5ADEAB05-96EC-FEDC-CBAE-73578AB73602}"/>
                    </a:ext>
                  </a:extLst>
                </p:cNvPr>
                <p:cNvSpPr/>
                <p:nvPr/>
              </p:nvSpPr>
              <p:spPr>
                <a:xfrm rot="5400000">
                  <a:off x="4887886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Triangle 29">
                  <a:extLst>
                    <a:ext uri="{FF2B5EF4-FFF2-40B4-BE49-F238E27FC236}">
                      <a16:creationId xmlns:a16="http://schemas.microsoft.com/office/drawing/2014/main" id="{8FF8A5BE-C08A-CA81-8062-AD8A0982A1A6}"/>
                    </a:ext>
                  </a:extLst>
                </p:cNvPr>
                <p:cNvSpPr/>
                <p:nvPr/>
              </p:nvSpPr>
              <p:spPr>
                <a:xfrm rot="5400000">
                  <a:off x="6311399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Triangle 30">
                  <a:extLst>
                    <a:ext uri="{FF2B5EF4-FFF2-40B4-BE49-F238E27FC236}">
                      <a16:creationId xmlns:a16="http://schemas.microsoft.com/office/drawing/2014/main" id="{28D34319-062A-F964-849A-9342710727C0}"/>
                    </a:ext>
                  </a:extLst>
                </p:cNvPr>
                <p:cNvSpPr/>
                <p:nvPr/>
              </p:nvSpPr>
              <p:spPr>
                <a:xfrm rot="5400000">
                  <a:off x="7352993" y="1806917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riangle 31">
                  <a:extLst>
                    <a:ext uri="{FF2B5EF4-FFF2-40B4-BE49-F238E27FC236}">
                      <a16:creationId xmlns:a16="http://schemas.microsoft.com/office/drawing/2014/main" id="{00739FBD-F908-FBAB-03D2-BCB41F28E747}"/>
                    </a:ext>
                  </a:extLst>
                </p:cNvPr>
                <p:cNvSpPr/>
                <p:nvPr/>
              </p:nvSpPr>
              <p:spPr>
                <a:xfrm rot="5400000">
                  <a:off x="8558260" y="1793534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Triangle 32">
                  <a:extLst>
                    <a:ext uri="{FF2B5EF4-FFF2-40B4-BE49-F238E27FC236}">
                      <a16:creationId xmlns:a16="http://schemas.microsoft.com/office/drawing/2014/main" id="{9F497EFA-B6A1-4FB9-F0F1-42ABCC1B459C}"/>
                    </a:ext>
                  </a:extLst>
                </p:cNvPr>
                <p:cNvSpPr/>
                <p:nvPr/>
              </p:nvSpPr>
              <p:spPr>
                <a:xfrm rot="5400000">
                  <a:off x="9776848" y="1793534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Triangle 33">
                  <a:extLst>
                    <a:ext uri="{FF2B5EF4-FFF2-40B4-BE49-F238E27FC236}">
                      <a16:creationId xmlns:a16="http://schemas.microsoft.com/office/drawing/2014/main" id="{0F3C829F-B0E3-A96F-813A-3CF44ADA6001}"/>
                    </a:ext>
                  </a:extLst>
                </p:cNvPr>
                <p:cNvSpPr/>
                <p:nvPr/>
              </p:nvSpPr>
              <p:spPr>
                <a:xfrm rot="5400000">
                  <a:off x="10643199" y="1793534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riangle 50">
                  <a:extLst>
                    <a:ext uri="{FF2B5EF4-FFF2-40B4-BE49-F238E27FC236}">
                      <a16:creationId xmlns:a16="http://schemas.microsoft.com/office/drawing/2014/main" id="{79F7ACB1-BABC-7C24-E3E3-DAF929489DEA}"/>
                    </a:ext>
                  </a:extLst>
                </p:cNvPr>
                <p:cNvSpPr/>
                <p:nvPr/>
              </p:nvSpPr>
              <p:spPr>
                <a:xfrm rot="5400000">
                  <a:off x="11816456" y="1802704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Triangle 9">
                  <a:extLst>
                    <a:ext uri="{FF2B5EF4-FFF2-40B4-BE49-F238E27FC236}">
                      <a16:creationId xmlns:a16="http://schemas.microsoft.com/office/drawing/2014/main" id="{F0EBBBDC-8485-DF83-13D0-5720C816A02C}"/>
                    </a:ext>
                  </a:extLst>
                </p:cNvPr>
                <p:cNvSpPr/>
                <p:nvPr/>
              </p:nvSpPr>
              <p:spPr>
                <a:xfrm rot="5400000">
                  <a:off x="119248" y="1802704"/>
                  <a:ext cx="216000" cy="10800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60" name="Picture 34" descr="A picture containing design&#10;&#10;Description automatically generated">
                  <a:extLst>
                    <a:ext uri="{FF2B5EF4-FFF2-40B4-BE49-F238E27FC236}">
                      <a16:creationId xmlns:a16="http://schemas.microsoft.com/office/drawing/2014/main" id="{DB613C99-C040-AE8B-090A-1DEBC46DC7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803" y="1047431"/>
                  <a:ext cx="371024" cy="108000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6A4C9F23-0BFB-22E7-C29F-E0808C59FE19}"/>
                  </a:ext>
                </a:extLst>
              </p:cNvPr>
              <p:cNvGrpSpPr/>
              <p:nvPr/>
            </p:nvGrpSpPr>
            <p:grpSpPr>
              <a:xfrm>
                <a:off x="1288455" y="1100366"/>
                <a:ext cx="601931" cy="1001225"/>
                <a:chOff x="1288455" y="1100366"/>
                <a:chExt cx="601931" cy="1001225"/>
              </a:xfrm>
            </p:grpSpPr>
            <p:sp>
              <p:nvSpPr>
                <p:cNvPr id="23" name="正方形/長方形 22">
                  <a:extLst>
                    <a:ext uri="{FF2B5EF4-FFF2-40B4-BE49-F238E27FC236}">
                      <a16:creationId xmlns:a16="http://schemas.microsoft.com/office/drawing/2014/main" id="{4FD889C1-175D-15BB-F424-D0C684CFC224}"/>
                    </a:ext>
                  </a:extLst>
                </p:cNvPr>
                <p:cNvSpPr/>
                <p:nvPr/>
              </p:nvSpPr>
              <p:spPr>
                <a:xfrm>
                  <a:off x="1357743" y="1964704"/>
                  <a:ext cx="54000" cy="13688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CB8F9D36-685C-4B46-6D2B-E19412000FB3}"/>
                    </a:ext>
                  </a:extLst>
                </p:cNvPr>
                <p:cNvSpPr/>
                <p:nvPr/>
              </p:nvSpPr>
              <p:spPr>
                <a:xfrm>
                  <a:off x="1757179" y="1964703"/>
                  <a:ext cx="54000" cy="13688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円柱 24">
                  <a:extLst>
                    <a:ext uri="{FF2B5EF4-FFF2-40B4-BE49-F238E27FC236}">
                      <a16:creationId xmlns:a16="http://schemas.microsoft.com/office/drawing/2014/main" id="{6157915E-5747-10EE-ABB3-D34BFE1526AB}"/>
                    </a:ext>
                  </a:extLst>
                </p:cNvPr>
                <p:cNvSpPr/>
                <p:nvPr/>
              </p:nvSpPr>
              <p:spPr>
                <a:xfrm>
                  <a:off x="1312893" y="1158731"/>
                  <a:ext cx="553340" cy="854671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E938713C-48A1-5A29-741B-F5FE57C06722}"/>
                    </a:ext>
                  </a:extLst>
                </p:cNvPr>
                <p:cNvSpPr/>
                <p:nvPr/>
              </p:nvSpPr>
              <p:spPr>
                <a:xfrm>
                  <a:off x="1288455" y="1100366"/>
                  <a:ext cx="601931" cy="2916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3A3E3178-9F6D-802B-9FC2-7141AC72AA38}"/>
                  </a:ext>
                </a:extLst>
              </p:cNvPr>
              <p:cNvGrpSpPr/>
              <p:nvPr/>
            </p:nvGrpSpPr>
            <p:grpSpPr>
              <a:xfrm>
                <a:off x="4117757" y="1100365"/>
                <a:ext cx="601931" cy="1001225"/>
                <a:chOff x="1288455" y="1100366"/>
                <a:chExt cx="601931" cy="1001225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56EA3A79-A788-9A9D-C70F-1B73B63208E2}"/>
                    </a:ext>
                  </a:extLst>
                </p:cNvPr>
                <p:cNvSpPr/>
                <p:nvPr/>
              </p:nvSpPr>
              <p:spPr>
                <a:xfrm>
                  <a:off x="1357743" y="1964704"/>
                  <a:ext cx="54000" cy="13688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AFFAA25F-C339-F863-D1E3-94B072586278}"/>
                    </a:ext>
                  </a:extLst>
                </p:cNvPr>
                <p:cNvSpPr/>
                <p:nvPr/>
              </p:nvSpPr>
              <p:spPr>
                <a:xfrm>
                  <a:off x="1757179" y="1964703"/>
                  <a:ext cx="54000" cy="13688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円柱 20">
                  <a:extLst>
                    <a:ext uri="{FF2B5EF4-FFF2-40B4-BE49-F238E27FC236}">
                      <a16:creationId xmlns:a16="http://schemas.microsoft.com/office/drawing/2014/main" id="{C7832D8A-FFB6-6662-D227-A3EFFA508B56}"/>
                    </a:ext>
                  </a:extLst>
                </p:cNvPr>
                <p:cNvSpPr/>
                <p:nvPr/>
              </p:nvSpPr>
              <p:spPr>
                <a:xfrm>
                  <a:off x="1312893" y="1158731"/>
                  <a:ext cx="553340" cy="854671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正方形/長方形 21">
                  <a:extLst>
                    <a:ext uri="{FF2B5EF4-FFF2-40B4-BE49-F238E27FC236}">
                      <a16:creationId xmlns:a16="http://schemas.microsoft.com/office/drawing/2014/main" id="{CB849F69-0CC0-7489-7329-3189A72914CB}"/>
                    </a:ext>
                  </a:extLst>
                </p:cNvPr>
                <p:cNvSpPr/>
                <p:nvPr/>
              </p:nvSpPr>
              <p:spPr>
                <a:xfrm>
                  <a:off x="1288455" y="1100366"/>
                  <a:ext cx="601931" cy="2916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93EC1083-03DC-7E5F-E3E6-3CA0213197C2}"/>
                  </a:ext>
                </a:extLst>
              </p:cNvPr>
              <p:cNvGrpSpPr/>
              <p:nvPr/>
            </p:nvGrpSpPr>
            <p:grpSpPr>
              <a:xfrm>
                <a:off x="2126162" y="1434989"/>
                <a:ext cx="535698" cy="666600"/>
                <a:chOff x="2126162" y="1434989"/>
                <a:chExt cx="535698" cy="666600"/>
              </a:xfrm>
            </p:grpSpPr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837BED00-854E-4C07-D454-7BB0160FA04F}"/>
                    </a:ext>
                  </a:extLst>
                </p:cNvPr>
                <p:cNvSpPr/>
                <p:nvPr/>
              </p:nvSpPr>
              <p:spPr>
                <a:xfrm>
                  <a:off x="2163034" y="1998599"/>
                  <a:ext cx="461156" cy="1029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036F9B88-0937-9114-81FE-DCA707ED7A75}"/>
                    </a:ext>
                  </a:extLst>
                </p:cNvPr>
                <p:cNvSpPr/>
                <p:nvPr/>
              </p:nvSpPr>
              <p:spPr>
                <a:xfrm>
                  <a:off x="2126163" y="1660944"/>
                  <a:ext cx="535697" cy="24401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台形 16">
                  <a:extLst>
                    <a:ext uri="{FF2B5EF4-FFF2-40B4-BE49-F238E27FC236}">
                      <a16:creationId xmlns:a16="http://schemas.microsoft.com/office/drawing/2014/main" id="{3EE4C11C-2E26-DFEE-49E8-D725410FE46D}"/>
                    </a:ext>
                  </a:extLst>
                </p:cNvPr>
                <p:cNvSpPr/>
                <p:nvPr/>
              </p:nvSpPr>
              <p:spPr>
                <a:xfrm>
                  <a:off x="2126162" y="1434989"/>
                  <a:ext cx="531421" cy="225227"/>
                </a:xfrm>
                <a:prstGeom prst="trapezoid">
                  <a:avLst>
                    <a:gd name="adj" fmla="val 8420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台形 17">
                  <a:extLst>
                    <a:ext uri="{FF2B5EF4-FFF2-40B4-BE49-F238E27FC236}">
                      <a16:creationId xmlns:a16="http://schemas.microsoft.com/office/drawing/2014/main" id="{8DC21559-E588-0CFE-C4BC-9AEA9D0FBFF5}"/>
                    </a:ext>
                  </a:extLst>
                </p:cNvPr>
                <p:cNvSpPr/>
                <p:nvPr/>
              </p:nvSpPr>
              <p:spPr>
                <a:xfrm rot="10800000">
                  <a:off x="2127273" y="1904960"/>
                  <a:ext cx="531421" cy="102988"/>
                </a:xfrm>
                <a:prstGeom prst="trapezoid">
                  <a:avLst>
                    <a:gd name="adj" fmla="val 8420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6" name="Picture 6" descr="A picture containing text, diagram, screenshot, design&#10;&#10;Description automatically generated">
              <a:extLst>
                <a:ext uri="{FF2B5EF4-FFF2-40B4-BE49-F238E27FC236}">
                  <a16:creationId xmlns:a16="http://schemas.microsoft.com/office/drawing/2014/main" id="{0C72CD24-662E-4C57-FBD8-9FBEFD6DE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24559" y="1592348"/>
              <a:ext cx="424408" cy="536514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146A04-EFE1-32EE-542E-B3BD893D2819}"/>
              </a:ext>
            </a:extLst>
          </p:cNvPr>
          <p:cNvSpPr txBox="1"/>
          <p:nvPr/>
        </p:nvSpPr>
        <p:spPr>
          <a:xfrm>
            <a:off x="597661" y="850318"/>
            <a:ext cx="10814314" cy="1299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/>
              <a:t>このような概念図を作成したいと考えております。（ある工業製品製造プロセスを示したものです）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lang="ja-JP" altLang="en-US"/>
              <a:t>この図は他社の</a:t>
            </a:r>
            <a:r>
              <a:rPr lang="en-US" altLang="ja-JP" dirty="0"/>
              <a:t>HP</a:t>
            </a:r>
            <a:r>
              <a:rPr lang="ja-JP" altLang="en-US"/>
              <a:t>から</a:t>
            </a:r>
            <a:r>
              <a:rPr lang="en-US" altLang="ja-JP" dirty="0"/>
              <a:t>DL</a:t>
            </a:r>
            <a:r>
              <a:rPr lang="ja-JP" altLang="en-US"/>
              <a:t>した画像を切り貼りしたもののため、当社オリジナルでこのような図を用意したく、次ページ以降の写真を参考にイラスト（設備機械の模式図：全９点）の作成をお願いします。</a:t>
            </a:r>
            <a:endParaRPr kumimoji="1" lang="en-US" altLang="ja-JP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9CB7A22B-B459-3EB5-835E-0F563B6D100D}"/>
              </a:ext>
            </a:extLst>
          </p:cNvPr>
          <p:cNvSpPr txBox="1"/>
          <p:nvPr/>
        </p:nvSpPr>
        <p:spPr>
          <a:xfrm>
            <a:off x="3269115" y="5237899"/>
            <a:ext cx="549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今回作りたいイラストのイメージ（他社より引用）</a:t>
            </a:r>
          </a:p>
        </p:txBody>
      </p:sp>
    </p:spTree>
    <p:extLst>
      <p:ext uri="{BB962C8B-B14F-4D97-AF65-F5344CB8AC3E}">
        <p14:creationId xmlns:p14="http://schemas.microsoft.com/office/powerpoint/2010/main" val="351401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ケーキ, 屋内, テーブル, 誕生日 が含まれている画像&#10;&#10;自動的に生成された説明">
            <a:extLst>
              <a:ext uri="{FF2B5EF4-FFF2-40B4-BE49-F238E27FC236}">
                <a16:creationId xmlns:a16="http://schemas.microsoft.com/office/drawing/2014/main" id="{F3C6C1EB-F607-C8CA-7689-5C015BB1C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8" t="10697" r="10986" b="4224"/>
          <a:stretch/>
        </p:blipFill>
        <p:spPr>
          <a:xfrm>
            <a:off x="7185439" y="4244191"/>
            <a:ext cx="2405170" cy="2248715"/>
          </a:xfrm>
          <a:prstGeom prst="rect">
            <a:avLst/>
          </a:prstGeom>
        </p:spPr>
      </p:pic>
      <p:pic>
        <p:nvPicPr>
          <p:cNvPr id="18" name="図 17" descr="器具, ミシン, コンピュータ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E975139-7536-F4B2-748A-B1A43F82E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21" y="365094"/>
            <a:ext cx="4194080" cy="27627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⑨</a:t>
            </a:r>
            <a:r>
              <a:rPr lang="ja-JP" altLang="en-US" sz="1400"/>
              <a:t>デプスフィルター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の現状イラストを参考にして、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4C8EB5-06C5-A80B-64A8-85A345E754D2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pic>
        <p:nvPicPr>
          <p:cNvPr id="7" name="Picture 5" descr="A picture containing text, diagram, screenshot, design&#10;&#10;Description automatically generated">
            <a:extLst>
              <a:ext uri="{FF2B5EF4-FFF2-40B4-BE49-F238E27FC236}">
                <a16:creationId xmlns:a16="http://schemas.microsoft.com/office/drawing/2014/main" id="{941783F4-9575-C81B-527A-9F57792EF1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552" y="1307864"/>
            <a:ext cx="816715" cy="720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4FC15C-0E71-7DEB-6E37-6F83C4930941}"/>
              </a:ext>
            </a:extLst>
          </p:cNvPr>
          <p:cNvSpPr txBox="1"/>
          <p:nvPr/>
        </p:nvSpPr>
        <p:spPr>
          <a:xfrm>
            <a:off x="623019" y="2260906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・絵のタッチは気に入ってます</a:t>
            </a:r>
            <a:endParaRPr lang="en-US" altLang="ja-JP" sz="1200" dirty="0"/>
          </a:p>
          <a:p>
            <a:r>
              <a:rPr kumimoji="1" lang="ja-JP" altLang="en-US" sz="1200"/>
              <a:t>・書き込み具合もちょうど良い</a:t>
            </a:r>
            <a:endParaRPr kumimoji="1" lang="en-US" altLang="ja-JP" sz="1200" dirty="0"/>
          </a:p>
          <a:p>
            <a:r>
              <a:rPr lang="ja-JP" altLang="en-US" sz="1200"/>
              <a:t>・アングルを他のイラストと合わせたい</a:t>
            </a:r>
            <a:endParaRPr kumimoji="1" lang="ja-JP" altLang="en-US" sz="1200"/>
          </a:p>
        </p:txBody>
      </p:sp>
      <p:pic>
        <p:nvPicPr>
          <p:cNvPr id="26" name="図 25" descr="道路, トラック, 車, 運転 が含まれている画像&#10;&#10;自動的に生成された説明">
            <a:extLst>
              <a:ext uri="{FF2B5EF4-FFF2-40B4-BE49-F238E27FC236}">
                <a16:creationId xmlns:a16="http://schemas.microsoft.com/office/drawing/2014/main" id="{37E5520F-0BD9-0D20-E4A0-1E4E39697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368" y="4078170"/>
            <a:ext cx="2492990" cy="231432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50E1964-0DA3-6994-F034-A085685AF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5999" y="4369267"/>
            <a:ext cx="2023229" cy="20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9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①</a:t>
            </a:r>
            <a:r>
              <a:rPr lang="ja-JP" altLang="en-US" sz="1400"/>
              <a:t>バイオリアクター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887F76-0D62-C6D9-B6E1-CEB8E13095F7}"/>
              </a:ext>
            </a:extLst>
          </p:cNvPr>
          <p:cNvSpPr txBox="1"/>
          <p:nvPr/>
        </p:nvSpPr>
        <p:spPr>
          <a:xfrm>
            <a:off x="623019" y="226090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・絵のタッチは気に入ってます</a:t>
            </a:r>
            <a:endParaRPr lang="en-US" altLang="ja-JP" sz="1200" dirty="0"/>
          </a:p>
          <a:p>
            <a:r>
              <a:rPr kumimoji="1" lang="ja-JP" altLang="en-US" sz="1200"/>
              <a:t>・書き込みはもう少し欲しい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BD6DCB79-934D-6AA7-84F3-C80F9C049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65" b="15030"/>
          <a:stretch/>
        </p:blipFill>
        <p:spPr>
          <a:xfrm>
            <a:off x="9064279" y="4560466"/>
            <a:ext cx="2846467" cy="202110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は現状イラストを踏襲して、</a:t>
            </a:r>
            <a:endParaRPr kumimoji="1" lang="en-US" altLang="ja-JP" sz="1200" dirty="0"/>
          </a:p>
          <a:p>
            <a:r>
              <a:rPr lang="ja-JP" altLang="en-US" sz="1200"/>
              <a:t>書き込み具合は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</a:t>
            </a:r>
            <a:endParaRPr lang="en-US" altLang="ja-JP" sz="1200" dirty="0"/>
          </a:p>
          <a:p>
            <a:r>
              <a:rPr lang="ja-JP" altLang="en-US" sz="1200"/>
              <a:t>参考にして、右の「対象写真」をイラスト化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  <a:p>
            <a:r>
              <a:rPr lang="ja-JP" altLang="en-US" sz="1200"/>
              <a:t>・操作パネルやチューブは不要</a:t>
            </a:r>
            <a:endParaRPr lang="en-US" altLang="ja-JP" sz="1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3231D6-1944-89C8-48F2-E1B4429EACDC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・同等製品の別アングルや模式図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pic>
        <p:nvPicPr>
          <p:cNvPr id="11" name="図 10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637D209F-FF68-EF3E-8D2A-72F7EC80B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7" t="59542" r="9632" b="9182"/>
          <a:stretch/>
        </p:blipFill>
        <p:spPr>
          <a:xfrm>
            <a:off x="4803395" y="4110976"/>
            <a:ext cx="4204599" cy="2255324"/>
          </a:xfrm>
          <a:prstGeom prst="rect">
            <a:avLst/>
          </a:prstGeom>
        </p:spPr>
      </p:pic>
      <p:pic>
        <p:nvPicPr>
          <p:cNvPr id="2" name="Picture 34" descr="A picture containing design&#10;&#10;Description automatically generated">
            <a:extLst>
              <a:ext uri="{FF2B5EF4-FFF2-40B4-BE49-F238E27FC236}">
                <a16:creationId xmlns:a16="http://schemas.microsoft.com/office/drawing/2014/main" id="{E2D62903-FD9C-3BE2-9B40-AFB9FE00E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394" y="1056976"/>
            <a:ext cx="371024" cy="1080000"/>
          </a:xfrm>
          <a:prstGeom prst="rect">
            <a:avLst/>
          </a:prstGeom>
        </p:spPr>
      </p:pic>
      <p:pic>
        <p:nvPicPr>
          <p:cNvPr id="12" name="図 11" descr="タイムライン&#10;&#10;自動的に生成された説明">
            <a:extLst>
              <a:ext uri="{FF2B5EF4-FFF2-40B4-BE49-F238E27FC236}">
                <a16:creationId xmlns:a16="http://schemas.microsoft.com/office/drawing/2014/main" id="{0835ACC3-5486-451E-6CC8-9DBDDD7B8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9" t="20741" r="63960" b="56966"/>
          <a:stretch/>
        </p:blipFill>
        <p:spPr>
          <a:xfrm>
            <a:off x="5995196" y="613438"/>
            <a:ext cx="1555335" cy="2383880"/>
          </a:xfrm>
          <a:prstGeom prst="rect">
            <a:avLst/>
          </a:prstGeom>
        </p:spPr>
      </p:pic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A66EB9FB-F623-6668-2C0A-4B7DA6BC1BDB}"/>
              </a:ext>
            </a:extLst>
          </p:cNvPr>
          <p:cNvSpPr/>
          <p:nvPr/>
        </p:nvSpPr>
        <p:spPr>
          <a:xfrm>
            <a:off x="6798733" y="1481667"/>
            <a:ext cx="550334" cy="77923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C322C7-92DB-45D9-6D2E-2BDEDA9CAD82}"/>
              </a:ext>
            </a:extLst>
          </p:cNvPr>
          <p:cNvSpPr txBox="1"/>
          <p:nvPr/>
        </p:nvSpPr>
        <p:spPr>
          <a:xfrm>
            <a:off x="7349067" y="162506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rgbClr val="FF0000"/>
                </a:solidFill>
              </a:rPr>
              <a:t>操作パネル不要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0353B0-0168-944B-EF49-96A24F6FBA7F}"/>
              </a:ext>
            </a:extLst>
          </p:cNvPr>
          <p:cNvSpPr txBox="1"/>
          <p:nvPr/>
        </p:nvSpPr>
        <p:spPr>
          <a:xfrm>
            <a:off x="4884052" y="25072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rgbClr val="FF0000"/>
                </a:solidFill>
              </a:rPr>
              <a:t>チューブや</a:t>
            </a:r>
            <a:endParaRPr lang="en-US" altLang="ja-JP" sz="1000" dirty="0">
              <a:solidFill>
                <a:srgbClr val="FF0000"/>
              </a:solidFill>
            </a:endParaRPr>
          </a:p>
          <a:p>
            <a:r>
              <a:rPr lang="ja-JP" altLang="en-US" sz="1000">
                <a:solidFill>
                  <a:srgbClr val="FF0000"/>
                </a:solidFill>
              </a:rPr>
              <a:t>細かいパーツ不要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6380D971-E87D-694C-900B-99EC65C1A21E}"/>
              </a:ext>
            </a:extLst>
          </p:cNvPr>
          <p:cNvSpPr/>
          <p:nvPr/>
        </p:nvSpPr>
        <p:spPr>
          <a:xfrm>
            <a:off x="5995196" y="2266144"/>
            <a:ext cx="998271" cy="3051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CAC24A2D-7232-02E5-E387-716D84AF3064}"/>
              </a:ext>
            </a:extLst>
          </p:cNvPr>
          <p:cNvSpPr/>
          <p:nvPr/>
        </p:nvSpPr>
        <p:spPr>
          <a:xfrm>
            <a:off x="6024482" y="1183392"/>
            <a:ext cx="275637" cy="4644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97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②</a:t>
            </a:r>
            <a:r>
              <a:rPr lang="ja-JP" altLang="en-US" sz="1400"/>
              <a:t>タンク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887F76-0D62-C6D9-B6E1-CEB8E13095F7}"/>
              </a:ext>
            </a:extLst>
          </p:cNvPr>
          <p:cNvSpPr txBox="1"/>
          <p:nvPr/>
        </p:nvSpPr>
        <p:spPr>
          <a:xfrm>
            <a:off x="623019" y="2260906"/>
            <a:ext cx="3416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・パワポオブジェクトのためクオリティに不満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の現状イラストを参考にして、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  <a:p>
            <a:r>
              <a:rPr lang="ja-JP" altLang="en-US" sz="1200"/>
              <a:t>・人物や配管は不要</a:t>
            </a:r>
            <a:endParaRPr lang="en-US" altLang="ja-JP" sz="1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3231D6-1944-89C8-48F2-E1B4429EACDC}"/>
              </a:ext>
            </a:extLst>
          </p:cNvPr>
          <p:cNvSpPr txBox="1"/>
          <p:nvPr/>
        </p:nvSpPr>
        <p:spPr>
          <a:xfrm>
            <a:off x="8810246" y="3586009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・あまり参考にならないかもしれませんが</a:t>
            </a:r>
            <a:endParaRPr lang="en-US" altLang="ja-JP" sz="1200" dirty="0"/>
          </a:p>
          <a:p>
            <a:r>
              <a:rPr lang="ja-JP" altLang="en-US" sz="1200"/>
              <a:t>　他の設備に比べて大きいです。</a:t>
            </a:r>
            <a:endParaRPr lang="en-US" altLang="ja-JP" sz="12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7CBC173-9258-8BE0-6367-7100CA408C0C}"/>
              </a:ext>
            </a:extLst>
          </p:cNvPr>
          <p:cNvGrpSpPr/>
          <p:nvPr/>
        </p:nvGrpSpPr>
        <p:grpSpPr>
          <a:xfrm>
            <a:off x="1950620" y="981054"/>
            <a:ext cx="601931" cy="1001225"/>
            <a:chOff x="1288455" y="1100366"/>
            <a:chExt cx="601931" cy="1001225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DD2B2ECC-9675-E1F9-2CC5-135978CCA294}"/>
                </a:ext>
              </a:extLst>
            </p:cNvPr>
            <p:cNvSpPr/>
            <p:nvPr/>
          </p:nvSpPr>
          <p:spPr>
            <a:xfrm>
              <a:off x="1357743" y="1964704"/>
              <a:ext cx="54000" cy="136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A666A217-0247-826A-9686-3CAFB69688E7}"/>
                </a:ext>
              </a:extLst>
            </p:cNvPr>
            <p:cNvSpPr/>
            <p:nvPr/>
          </p:nvSpPr>
          <p:spPr>
            <a:xfrm>
              <a:off x="1757179" y="1964703"/>
              <a:ext cx="54000" cy="136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7" name="円柱 26">
              <a:extLst>
                <a:ext uri="{FF2B5EF4-FFF2-40B4-BE49-F238E27FC236}">
                  <a16:creationId xmlns:a16="http://schemas.microsoft.com/office/drawing/2014/main" id="{83E5E48E-F1EA-3EF7-36D6-ABE594A502CE}"/>
                </a:ext>
              </a:extLst>
            </p:cNvPr>
            <p:cNvSpPr/>
            <p:nvPr/>
          </p:nvSpPr>
          <p:spPr>
            <a:xfrm>
              <a:off x="1312893" y="1158731"/>
              <a:ext cx="553340" cy="854671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C2954DA-0FE4-E5CB-C01C-16D42142FB09}"/>
                </a:ext>
              </a:extLst>
            </p:cNvPr>
            <p:cNvSpPr/>
            <p:nvPr/>
          </p:nvSpPr>
          <p:spPr>
            <a:xfrm>
              <a:off x="1288455" y="1100366"/>
              <a:ext cx="601931" cy="291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" name="図 31" descr="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79E450F-B2C9-BE3A-6F21-9C5B59DD7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06" r="20803" b="4981"/>
          <a:stretch/>
        </p:blipFill>
        <p:spPr>
          <a:xfrm>
            <a:off x="6662547" y="342855"/>
            <a:ext cx="1456267" cy="2654112"/>
          </a:xfrm>
          <a:prstGeom prst="rect">
            <a:avLst/>
          </a:prstGeom>
        </p:spPr>
      </p:pic>
      <p:pic>
        <p:nvPicPr>
          <p:cNvPr id="34" name="図 33" descr="屋内, テーブル, キッチン, 窓 が含まれている画像&#10;&#10;自動的に生成された説明">
            <a:extLst>
              <a:ext uri="{FF2B5EF4-FFF2-40B4-BE49-F238E27FC236}">
                <a16:creationId xmlns:a16="http://schemas.microsoft.com/office/drawing/2014/main" id="{038A62E5-2258-9DDE-CDB7-CFD9EF9D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246" y="4113633"/>
            <a:ext cx="2451758" cy="2440933"/>
          </a:xfrm>
          <a:prstGeom prst="rect">
            <a:avLst/>
          </a:prstGeom>
        </p:spPr>
      </p:pic>
      <p:pic>
        <p:nvPicPr>
          <p:cNvPr id="36" name="図 35" descr="屋内, 病室, グリーン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887B1AC-3F00-7CD4-F9EE-207171775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962" y="3719229"/>
            <a:ext cx="2814803" cy="28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8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③</a:t>
            </a:r>
            <a:r>
              <a:rPr lang="ja-JP" altLang="en-US" sz="1400"/>
              <a:t>遠心分離機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887F76-0D62-C6D9-B6E1-CEB8E13095F7}"/>
              </a:ext>
            </a:extLst>
          </p:cNvPr>
          <p:cNvSpPr txBox="1"/>
          <p:nvPr/>
        </p:nvSpPr>
        <p:spPr>
          <a:xfrm>
            <a:off x="623019" y="2260906"/>
            <a:ext cx="3416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・パワポオブジェクトのためクオリティに不満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の現状イラストを参考にして、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80E544A-78A0-7DEA-9103-99D5C11868B4}"/>
              </a:ext>
            </a:extLst>
          </p:cNvPr>
          <p:cNvGrpSpPr/>
          <p:nvPr/>
        </p:nvGrpSpPr>
        <p:grpSpPr>
          <a:xfrm>
            <a:off x="1998035" y="1252038"/>
            <a:ext cx="535698" cy="666600"/>
            <a:chOff x="2126162" y="1434989"/>
            <a:chExt cx="535698" cy="66660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5290C2E-39F5-2925-1B3D-5B0F3375152E}"/>
                </a:ext>
              </a:extLst>
            </p:cNvPr>
            <p:cNvSpPr/>
            <p:nvPr/>
          </p:nvSpPr>
          <p:spPr>
            <a:xfrm>
              <a:off x="2163034" y="1998599"/>
              <a:ext cx="461156" cy="1029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D91C4F6-B948-1C5C-8CBD-2501B9FDCA59}"/>
                </a:ext>
              </a:extLst>
            </p:cNvPr>
            <p:cNvSpPr/>
            <p:nvPr/>
          </p:nvSpPr>
          <p:spPr>
            <a:xfrm>
              <a:off x="2126163" y="1660944"/>
              <a:ext cx="535697" cy="244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3" name="台形 12">
              <a:extLst>
                <a:ext uri="{FF2B5EF4-FFF2-40B4-BE49-F238E27FC236}">
                  <a16:creationId xmlns:a16="http://schemas.microsoft.com/office/drawing/2014/main" id="{E89554FD-1320-0B57-2386-52F2F98B3A28}"/>
                </a:ext>
              </a:extLst>
            </p:cNvPr>
            <p:cNvSpPr/>
            <p:nvPr/>
          </p:nvSpPr>
          <p:spPr>
            <a:xfrm>
              <a:off x="2126162" y="1434989"/>
              <a:ext cx="531421" cy="225227"/>
            </a:xfrm>
            <a:prstGeom prst="trapezoid">
              <a:avLst>
                <a:gd name="adj" fmla="val 8420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4" name="台形 13">
              <a:extLst>
                <a:ext uri="{FF2B5EF4-FFF2-40B4-BE49-F238E27FC236}">
                  <a16:creationId xmlns:a16="http://schemas.microsoft.com/office/drawing/2014/main" id="{B169B783-39CF-1BFB-DEA8-29D6C1F2D0FB}"/>
                </a:ext>
              </a:extLst>
            </p:cNvPr>
            <p:cNvSpPr/>
            <p:nvPr/>
          </p:nvSpPr>
          <p:spPr>
            <a:xfrm rot="10800000">
              <a:off x="2127273" y="1904960"/>
              <a:ext cx="531421" cy="102988"/>
            </a:xfrm>
            <a:prstGeom prst="trapezoid">
              <a:avLst>
                <a:gd name="adj" fmla="val 8420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4AFF8830-5457-B278-1B05-3BA9F106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09" y="3882425"/>
            <a:ext cx="2610387" cy="2610387"/>
          </a:xfrm>
          <a:prstGeom prst="rect">
            <a:avLst/>
          </a:prstGeom>
        </p:spPr>
      </p:pic>
      <p:pic>
        <p:nvPicPr>
          <p:cNvPr id="19" name="図 18" descr="屋内, テーブル, カウンター, 座る が含まれている画像&#10;&#10;自動的に生成された説明">
            <a:extLst>
              <a:ext uri="{FF2B5EF4-FFF2-40B4-BE49-F238E27FC236}">
                <a16:creationId xmlns:a16="http://schemas.microsoft.com/office/drawing/2014/main" id="{E7D86D8E-55FE-FC72-F1F0-E0A1D3FD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743" y="4110976"/>
            <a:ext cx="2729106" cy="2486673"/>
          </a:xfrm>
          <a:prstGeom prst="rect">
            <a:avLst/>
          </a:prstGeom>
        </p:spPr>
      </p:pic>
      <p:pic>
        <p:nvPicPr>
          <p:cNvPr id="31" name="図 30" descr="消火栓の白黒写真&#10;&#10;中程度の精度で自動的に生成された説明">
            <a:extLst>
              <a:ext uri="{FF2B5EF4-FFF2-40B4-BE49-F238E27FC236}">
                <a16:creationId xmlns:a16="http://schemas.microsoft.com/office/drawing/2014/main" id="{67605E46-3988-E4A8-31E5-8212172E1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6" t="7858" r="8332" b="6318"/>
          <a:stretch/>
        </p:blipFill>
        <p:spPr>
          <a:xfrm>
            <a:off x="5984081" y="465537"/>
            <a:ext cx="2269874" cy="261593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4C8EB5-06C5-A80B-64A8-85A345E754D2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pic>
        <p:nvPicPr>
          <p:cNvPr id="36" name="図 35" descr="機械の部品&#10;&#10;低い精度で自動的に生成された説明">
            <a:extLst>
              <a:ext uri="{FF2B5EF4-FFF2-40B4-BE49-F238E27FC236}">
                <a16:creationId xmlns:a16="http://schemas.microsoft.com/office/drawing/2014/main" id="{484EEA65-9B47-6E6D-6B09-6690F8E99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160" y="4275667"/>
            <a:ext cx="1840626" cy="21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4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④</a:t>
            </a:r>
            <a:r>
              <a:rPr lang="ja-JP" altLang="en-US" sz="1400"/>
              <a:t>清澄化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の現状イラストを参考にして、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  <a:p>
            <a:endParaRPr lang="en-US" altLang="ja-JP" sz="12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4C8EB5-06C5-A80B-64A8-85A345E754D2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4FC15C-0E71-7DEB-6E37-6F83C4930941}"/>
              </a:ext>
            </a:extLst>
          </p:cNvPr>
          <p:cNvSpPr txBox="1"/>
          <p:nvPr/>
        </p:nvSpPr>
        <p:spPr>
          <a:xfrm>
            <a:off x="623019" y="22609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・設備のイラストになっていない</a:t>
            </a:r>
            <a:endParaRPr kumimoji="1" lang="ja-JP" altLang="en-US" sz="1200"/>
          </a:p>
        </p:txBody>
      </p:sp>
      <p:pic>
        <p:nvPicPr>
          <p:cNvPr id="2" name="Picture 3" descr="A picture containing text, diagram, screenshot, design&#10;&#10;Description automatically generated">
            <a:extLst>
              <a:ext uri="{FF2B5EF4-FFF2-40B4-BE49-F238E27FC236}">
                <a16:creationId xmlns:a16="http://schemas.microsoft.com/office/drawing/2014/main" id="{E4064213-374B-54D4-575C-FFF736D16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473" y="1310568"/>
            <a:ext cx="746807" cy="54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49FF59C-46A4-2CD9-BB95-F452B8D57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77" y="437551"/>
            <a:ext cx="1255978" cy="255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屋内, キッチン, 写真, 小さい が含まれている画像&#10;&#10;自動的に生成された説明">
            <a:extLst>
              <a:ext uri="{FF2B5EF4-FFF2-40B4-BE49-F238E27FC236}">
                <a16:creationId xmlns:a16="http://schemas.microsoft.com/office/drawing/2014/main" id="{2E23E61E-EB4A-8D42-96D4-3EC1A5B9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794" y="3295109"/>
            <a:ext cx="3331982" cy="333198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⑤</a:t>
            </a:r>
            <a:r>
              <a:rPr lang="ja-JP" altLang="en-US" sz="1400"/>
              <a:t>カラムクロマト（キャプチャー用）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887F76-0D62-C6D9-B6E1-CEB8E13095F7}"/>
              </a:ext>
            </a:extLst>
          </p:cNvPr>
          <p:cNvSpPr txBox="1"/>
          <p:nvPr/>
        </p:nvSpPr>
        <p:spPr>
          <a:xfrm>
            <a:off x="623019" y="226090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・絵のタッチは気に入ってます</a:t>
            </a:r>
            <a:endParaRPr lang="en-US" altLang="ja-JP" sz="1200" dirty="0"/>
          </a:p>
          <a:p>
            <a:r>
              <a:rPr kumimoji="1" lang="ja-JP" altLang="en-US" sz="1200"/>
              <a:t>・書き込み具合もちょうど良い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pic>
        <p:nvPicPr>
          <p:cNvPr id="2" name="Picture 2" descr="A picture containing text, diagram, screenshot, design&#10;&#10;Description automatically generated">
            <a:extLst>
              <a:ext uri="{FF2B5EF4-FFF2-40B4-BE49-F238E27FC236}">
                <a16:creationId xmlns:a16="http://schemas.microsoft.com/office/drawing/2014/main" id="{1638BA3B-042F-1C56-9EED-7375578FE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129" y="1134482"/>
            <a:ext cx="747172" cy="720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BD6DCB79-934D-6AA7-84F3-C80F9C049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65" b="15030"/>
          <a:stretch/>
        </p:blipFill>
        <p:spPr>
          <a:xfrm>
            <a:off x="9064279" y="4560466"/>
            <a:ext cx="2846467" cy="202110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は現状イラストを踏襲して、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pic>
        <p:nvPicPr>
          <p:cNvPr id="19" name="図 18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91E4A187-5250-B322-6BB2-43DB87A83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096" t="58025" r="13821" b="20165"/>
          <a:stretch/>
        </p:blipFill>
        <p:spPr>
          <a:xfrm rot="10800000">
            <a:off x="6033838" y="673464"/>
            <a:ext cx="2415895" cy="2332231"/>
          </a:xfrm>
          <a:prstGeom prst="rect">
            <a:avLst/>
          </a:prstGeom>
        </p:spPr>
      </p:pic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・人物、脚立は不要</a:t>
            </a:r>
            <a:endParaRPr lang="en-US" altLang="ja-JP" sz="1200" dirty="0"/>
          </a:p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3231D6-1944-89C8-48F2-E1B4429EACDC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・同等製品の別アングルや模式図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39153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⑥</a:t>
            </a:r>
            <a:r>
              <a:rPr lang="ja-JP" altLang="en-US" sz="1400"/>
              <a:t>ウイルス不活化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の現状イラストを参考にして、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4C8EB5-06C5-A80B-64A8-85A345E754D2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4FC15C-0E71-7DEB-6E37-6F83C4930941}"/>
              </a:ext>
            </a:extLst>
          </p:cNvPr>
          <p:cNvSpPr txBox="1"/>
          <p:nvPr/>
        </p:nvSpPr>
        <p:spPr>
          <a:xfrm>
            <a:off x="623019" y="2260906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・絵のタッチは気に入ってます</a:t>
            </a:r>
            <a:endParaRPr lang="en-US" altLang="ja-JP" sz="1200" dirty="0"/>
          </a:p>
          <a:p>
            <a:r>
              <a:rPr kumimoji="1" lang="ja-JP" altLang="en-US" sz="1200"/>
              <a:t>・書き込み具合もちょうど良い</a:t>
            </a:r>
            <a:endParaRPr kumimoji="1" lang="en-US" altLang="ja-JP" sz="1200" dirty="0"/>
          </a:p>
          <a:p>
            <a:r>
              <a:rPr lang="ja-JP" altLang="en-US" sz="1200"/>
              <a:t>・アングルを他のイラストと合わせたい</a:t>
            </a:r>
            <a:endParaRPr kumimoji="1" lang="ja-JP" altLang="en-US" sz="1200"/>
          </a:p>
        </p:txBody>
      </p:sp>
      <p:grpSp>
        <p:nvGrpSpPr>
          <p:cNvPr id="2" name="Group 163">
            <a:extLst>
              <a:ext uri="{FF2B5EF4-FFF2-40B4-BE49-F238E27FC236}">
                <a16:creationId xmlns:a16="http://schemas.microsoft.com/office/drawing/2014/main" id="{C3C86650-08C2-E18E-05D1-86F3D2583A4F}"/>
              </a:ext>
            </a:extLst>
          </p:cNvPr>
          <p:cNvGrpSpPr>
            <a:grpSpLocks noChangeAspect="1"/>
          </p:cNvGrpSpPr>
          <p:nvPr/>
        </p:nvGrpSpPr>
        <p:grpSpPr>
          <a:xfrm>
            <a:off x="1901497" y="1036578"/>
            <a:ext cx="584540" cy="900000"/>
            <a:chOff x="7158316" y="2278822"/>
            <a:chExt cx="701444" cy="1080000"/>
          </a:xfrm>
        </p:grpSpPr>
        <p:pic>
          <p:nvPicPr>
            <p:cNvPr id="8" name="Picture 161" descr="A picture containing text, diagram, screenshot, design&#10;&#10;Description automatically generated">
              <a:extLst>
                <a:ext uri="{FF2B5EF4-FFF2-40B4-BE49-F238E27FC236}">
                  <a16:creationId xmlns:a16="http://schemas.microsoft.com/office/drawing/2014/main" id="{23AAA846-4764-3313-000F-59D8EC820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8316" y="2278822"/>
              <a:ext cx="701444" cy="1080000"/>
            </a:xfrm>
            <a:prstGeom prst="rect">
              <a:avLst/>
            </a:prstGeom>
          </p:spPr>
        </p:pic>
        <p:sp>
          <p:nvSpPr>
            <p:cNvPr id="11" name="Rectangle 162">
              <a:extLst>
                <a:ext uri="{FF2B5EF4-FFF2-40B4-BE49-F238E27FC236}">
                  <a16:creationId xmlns:a16="http://schemas.microsoft.com/office/drawing/2014/main" id="{B0A30FD5-F1A3-94DB-7398-B8220FE8FA92}"/>
                </a:ext>
              </a:extLst>
            </p:cNvPr>
            <p:cNvSpPr/>
            <p:nvPr/>
          </p:nvSpPr>
          <p:spPr>
            <a:xfrm>
              <a:off x="7280325" y="2777963"/>
              <a:ext cx="432000" cy="396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4AF6D8A0-A658-332F-AF0F-8A998904A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11" y="366166"/>
            <a:ext cx="2760654" cy="276065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DEC3711-3FE2-020A-E047-E1E52B3104FA}"/>
              </a:ext>
            </a:extLst>
          </p:cNvPr>
          <p:cNvSpPr txBox="1"/>
          <p:nvPr/>
        </p:nvSpPr>
        <p:spPr>
          <a:xfrm>
            <a:off x="8628765" y="789715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6E47B4D6-F45A-D6FC-3D41-29F1F8772EDE}"/>
              </a:ext>
            </a:extLst>
          </p:cNvPr>
          <p:cNvSpPr/>
          <p:nvPr/>
        </p:nvSpPr>
        <p:spPr>
          <a:xfrm>
            <a:off x="7103534" y="963087"/>
            <a:ext cx="1525232" cy="19325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36F477C-C5BC-390E-13F4-C901A867DCAA}"/>
              </a:ext>
            </a:extLst>
          </p:cNvPr>
          <p:cNvSpPr txBox="1"/>
          <p:nvPr/>
        </p:nvSpPr>
        <p:spPr>
          <a:xfrm>
            <a:off x="7324976" y="291765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rgbClr val="FF0000"/>
                </a:solidFill>
              </a:rPr>
              <a:t>こちら側は不要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A42CE4F-09D7-1335-CA5F-313D4DA3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594" y="3429000"/>
            <a:ext cx="2509730" cy="337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3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⑦</a:t>
            </a:r>
            <a:r>
              <a:rPr lang="ja-JP" altLang="en-US" sz="1400"/>
              <a:t>カラムクロマト（ポリシング用）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887F76-0D62-C6D9-B6E1-CEB8E13095F7}"/>
              </a:ext>
            </a:extLst>
          </p:cNvPr>
          <p:cNvSpPr txBox="1"/>
          <p:nvPr/>
        </p:nvSpPr>
        <p:spPr>
          <a:xfrm>
            <a:off x="623019" y="226090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・絵のタッチは気に入ってます</a:t>
            </a:r>
            <a:endParaRPr lang="en-US" altLang="ja-JP" sz="1200" dirty="0"/>
          </a:p>
          <a:p>
            <a:r>
              <a:rPr kumimoji="1" lang="ja-JP" altLang="en-US" sz="1200"/>
              <a:t>・書き込み具合もちょうど良い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BD6DCB79-934D-6AA7-84F3-C80F9C049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65" b="15030"/>
          <a:stretch/>
        </p:blipFill>
        <p:spPr>
          <a:xfrm>
            <a:off x="9064279" y="4560466"/>
            <a:ext cx="2846467" cy="202110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は現状イラストを踏襲して、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9546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  <a:p>
            <a:r>
              <a:rPr lang="ja-JP" altLang="en-US" sz="1200"/>
              <a:t>・</a:t>
            </a:r>
            <a:r>
              <a:rPr lang="en-US" altLang="ja-JP" sz="1200" dirty="0"/>
              <a:t>①</a:t>
            </a:r>
            <a:r>
              <a:rPr lang="ja-JP" altLang="en-US" sz="1200"/>
              <a:t>カラムクロマト（キャプチャー用）</a:t>
            </a:r>
            <a:endParaRPr lang="en-US" altLang="ja-JP" sz="1200" dirty="0"/>
          </a:p>
          <a:p>
            <a:r>
              <a:rPr lang="ja-JP" altLang="en-US" sz="1200"/>
              <a:t>　のサイズ違いです</a:t>
            </a:r>
            <a:endParaRPr lang="en-US" altLang="ja-JP" sz="1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3231D6-1944-89C8-48F2-E1B4429EACDC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・同等製品の別アングルや模式図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pic>
        <p:nvPicPr>
          <p:cNvPr id="7" name="Picture 6" descr="A picture containing text, diagram, screenshot, design&#10;&#10;Description automatically generated">
            <a:extLst>
              <a:ext uri="{FF2B5EF4-FFF2-40B4-BE49-F238E27FC236}">
                <a16:creationId xmlns:a16="http://schemas.microsoft.com/office/drawing/2014/main" id="{CAE915F9-F34D-0CC8-FECA-3786659D5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377" y="1352455"/>
            <a:ext cx="424408" cy="536514"/>
          </a:xfrm>
          <a:prstGeom prst="rect">
            <a:avLst/>
          </a:prstGeom>
        </p:spPr>
      </p:pic>
      <p:pic>
        <p:nvPicPr>
          <p:cNvPr id="10" name="図 9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A55A5D98-DE88-159F-22D8-83A19C5AB7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45" t="74891" r="72870" b="9182"/>
          <a:stretch/>
        </p:blipFill>
        <p:spPr>
          <a:xfrm>
            <a:off x="5907801" y="755408"/>
            <a:ext cx="1667933" cy="2151829"/>
          </a:xfrm>
          <a:prstGeom prst="rect">
            <a:avLst/>
          </a:prstGeom>
        </p:spPr>
      </p:pic>
      <p:pic>
        <p:nvPicPr>
          <p:cNvPr id="12" name="図 11" descr="テーブル, 古い, 光, 男 が含まれている画像&#10;&#10;自動的に生成された説明">
            <a:extLst>
              <a:ext uri="{FF2B5EF4-FFF2-40B4-BE49-F238E27FC236}">
                <a16:creationId xmlns:a16="http://schemas.microsoft.com/office/drawing/2014/main" id="{361A514A-67E1-D83F-AAF1-EFCC6EEA60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8"/>
          <a:stretch/>
        </p:blipFill>
        <p:spPr>
          <a:xfrm>
            <a:off x="6485467" y="4368193"/>
            <a:ext cx="984215" cy="18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7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131FE-A480-A4AA-5077-EF2EBC855925}"/>
              </a:ext>
            </a:extLst>
          </p:cNvPr>
          <p:cNvSpPr txBox="1"/>
          <p:nvPr/>
        </p:nvSpPr>
        <p:spPr>
          <a:xfrm>
            <a:off x="489764" y="27489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⑧</a:t>
            </a:r>
            <a:r>
              <a:rPr lang="ja-JP" altLang="en-US" sz="1400"/>
              <a:t>ウイルス除去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BF8DC-9E96-D902-CA12-75AE60D42FAD}"/>
              </a:ext>
            </a:extLst>
          </p:cNvPr>
          <p:cNvSpPr txBox="1"/>
          <p:nvPr/>
        </p:nvSpPr>
        <p:spPr>
          <a:xfrm>
            <a:off x="623019" y="8091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現状イラスト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A00296-4C92-0757-8ED4-7225591C6E87}"/>
              </a:ext>
            </a:extLst>
          </p:cNvPr>
          <p:cNvSpPr txBox="1"/>
          <p:nvPr/>
        </p:nvSpPr>
        <p:spPr>
          <a:xfrm>
            <a:off x="600871" y="3805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要望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6143A2-C54E-5217-199E-1B19F7A4C859}"/>
              </a:ext>
            </a:extLst>
          </p:cNvPr>
          <p:cNvSpPr/>
          <p:nvPr/>
        </p:nvSpPr>
        <p:spPr>
          <a:xfrm>
            <a:off x="498440" y="67455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7C1FBE-9D74-4B74-3261-A802D1BE2D4F}"/>
              </a:ext>
            </a:extLst>
          </p:cNvPr>
          <p:cNvSpPr txBox="1"/>
          <p:nvPr/>
        </p:nvSpPr>
        <p:spPr>
          <a:xfrm>
            <a:off x="4884052" y="4287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対象写真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F99F6A-A99E-F892-DF7B-910B86AF103F}"/>
              </a:ext>
            </a:extLst>
          </p:cNvPr>
          <p:cNvSpPr txBox="1"/>
          <p:nvPr/>
        </p:nvSpPr>
        <p:spPr>
          <a:xfrm>
            <a:off x="938605" y="4493585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・絵のタッチ</a:t>
            </a:r>
            <a:endParaRPr lang="en-US" altLang="ja-JP" sz="1200" dirty="0"/>
          </a:p>
          <a:p>
            <a:r>
              <a:rPr lang="ja-JP" altLang="en-US" sz="1200"/>
              <a:t>・アングル</a:t>
            </a:r>
            <a:endParaRPr lang="en-US" altLang="ja-JP" sz="1200" dirty="0"/>
          </a:p>
          <a:p>
            <a:r>
              <a:rPr kumimoji="1" lang="ja-JP" altLang="en-US" sz="1200"/>
              <a:t>・書き込み具合</a:t>
            </a:r>
            <a:endParaRPr kumimoji="1"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/>
              <a:t>は</a:t>
            </a:r>
            <a:r>
              <a:rPr lang="en-US" altLang="ja-JP" sz="1200" dirty="0"/>
              <a:t>①②</a:t>
            </a:r>
            <a:r>
              <a:rPr lang="ja-JP" altLang="en-US" sz="1200"/>
              <a:t>の現状イラストを参考にして、</a:t>
            </a:r>
            <a:endParaRPr kumimoji="1" lang="en-US" altLang="ja-JP" sz="1200" dirty="0"/>
          </a:p>
          <a:p>
            <a:r>
              <a:rPr lang="ja-JP" altLang="en-US" sz="1200"/>
              <a:t>右の「対象写真」をイラスト化</a:t>
            </a:r>
            <a:endParaRPr kumimoji="1" lang="ja-JP" altLang="en-US" sz="1200"/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51E36592-4FDB-05AF-E5F6-22CE4871F1AF}"/>
              </a:ext>
            </a:extLst>
          </p:cNvPr>
          <p:cNvSpPr/>
          <p:nvPr/>
        </p:nvSpPr>
        <p:spPr>
          <a:xfrm>
            <a:off x="4605867" y="329106"/>
            <a:ext cx="7230533" cy="2834775"/>
          </a:xfrm>
          <a:prstGeom prst="roundRect">
            <a:avLst>
              <a:gd name="adj" fmla="val 50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B82F0A39-40E5-FF5C-258C-1E3F98B3B6DB}"/>
              </a:ext>
            </a:extLst>
          </p:cNvPr>
          <p:cNvSpPr/>
          <p:nvPr/>
        </p:nvSpPr>
        <p:spPr>
          <a:xfrm>
            <a:off x="1997377" y="3190257"/>
            <a:ext cx="491066" cy="464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BFC4AC-8EEC-B72F-B8DA-5617007A0F92}"/>
              </a:ext>
            </a:extLst>
          </p:cNvPr>
          <p:cNvSpPr/>
          <p:nvPr/>
        </p:nvSpPr>
        <p:spPr>
          <a:xfrm>
            <a:off x="489764" y="3672908"/>
            <a:ext cx="3506293" cy="2524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B09632-807E-80BD-73DD-1CC009C83825}"/>
              </a:ext>
            </a:extLst>
          </p:cNvPr>
          <p:cNvSpPr txBox="1"/>
          <p:nvPr/>
        </p:nvSpPr>
        <p:spPr>
          <a:xfrm>
            <a:off x="4884052" y="34980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参考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EA18C-C532-3685-1B08-6F9D81E3B177}"/>
              </a:ext>
            </a:extLst>
          </p:cNvPr>
          <p:cNvSpPr txBox="1"/>
          <p:nvPr/>
        </p:nvSpPr>
        <p:spPr>
          <a:xfrm>
            <a:off x="8628765" y="789715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・形状の特徴が認識できればよく、</a:t>
            </a:r>
            <a:endParaRPr lang="en-US" altLang="ja-JP" sz="1200" dirty="0"/>
          </a:p>
          <a:p>
            <a:r>
              <a:rPr lang="ja-JP" altLang="en-US" sz="1200"/>
              <a:t>　全ての部品を書き起こす必要なない</a:t>
            </a:r>
            <a:endParaRPr lang="en-US" altLang="ja-JP" sz="1200" dirty="0"/>
          </a:p>
          <a:p>
            <a:r>
              <a:rPr lang="ja-JP" altLang="en-US" sz="1200"/>
              <a:t>・陰影の表現は不要</a:t>
            </a:r>
            <a:endParaRPr lang="en-US" altLang="ja-JP" sz="1200" dirty="0"/>
          </a:p>
          <a:p>
            <a:r>
              <a:rPr lang="ja-JP" altLang="en-US" sz="1200"/>
              <a:t>・ラベルシールは不要</a:t>
            </a:r>
            <a:endParaRPr lang="en-US" altLang="ja-JP" sz="12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4C8EB5-06C5-A80B-64A8-85A345E754D2}"/>
              </a:ext>
            </a:extLst>
          </p:cNvPr>
          <p:cNvSpPr txBox="1"/>
          <p:nvPr/>
        </p:nvSpPr>
        <p:spPr>
          <a:xfrm>
            <a:off x="9055779" y="364931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・同等製品の別アングル</a:t>
            </a:r>
            <a:endParaRPr lang="en-US" altLang="ja-JP" sz="1200" dirty="0"/>
          </a:p>
          <a:p>
            <a:r>
              <a:rPr lang="ja-JP" altLang="en-US" sz="1200"/>
              <a:t>・形状把握の参考にしてください</a:t>
            </a:r>
            <a:endParaRPr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4FC15C-0E71-7DEB-6E37-6F83C4930941}"/>
              </a:ext>
            </a:extLst>
          </p:cNvPr>
          <p:cNvSpPr txBox="1"/>
          <p:nvPr/>
        </p:nvSpPr>
        <p:spPr>
          <a:xfrm>
            <a:off x="623019" y="22609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・他社資料のためこのままでは使えない</a:t>
            </a:r>
            <a:endParaRPr kumimoji="1" lang="en-US" altLang="ja-JP" sz="1200" dirty="0"/>
          </a:p>
          <a:p>
            <a:r>
              <a:rPr lang="ja-JP" altLang="en-US" sz="1200"/>
              <a:t>・設備のイラストになっていない</a:t>
            </a:r>
            <a:endParaRPr kumimoji="1" lang="ja-JP" altLang="en-US" sz="1200"/>
          </a:p>
        </p:txBody>
      </p:sp>
      <p:pic>
        <p:nvPicPr>
          <p:cNvPr id="7" name="Picture 75" descr="A picture containing sketch, white, circle, design&#10;&#10;Description automatically generated">
            <a:extLst>
              <a:ext uri="{FF2B5EF4-FFF2-40B4-BE49-F238E27FC236}">
                <a16:creationId xmlns:a16="http://schemas.microsoft.com/office/drawing/2014/main" id="{31758864-7D86-AFF0-7E2A-A7C3EC1BA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95" t="3715" r="3201"/>
          <a:stretch/>
        </p:blipFill>
        <p:spPr>
          <a:xfrm>
            <a:off x="1988721" y="1130568"/>
            <a:ext cx="403798" cy="720000"/>
          </a:xfrm>
          <a:prstGeom prst="rect">
            <a:avLst/>
          </a:prstGeom>
        </p:spPr>
      </p:pic>
      <p:pic>
        <p:nvPicPr>
          <p:cNvPr id="13" name="図 12" descr="ホワイトボード が含まれている画像&#10;&#10;自動的に生成された説明">
            <a:extLst>
              <a:ext uri="{FF2B5EF4-FFF2-40B4-BE49-F238E27FC236}">
                <a16:creationId xmlns:a16="http://schemas.microsoft.com/office/drawing/2014/main" id="{A01AF727-C19C-4CEF-4C13-133595CBA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39" r="32740"/>
          <a:stretch/>
        </p:blipFill>
        <p:spPr>
          <a:xfrm>
            <a:off x="6186299" y="582666"/>
            <a:ext cx="1686404" cy="2339575"/>
          </a:xfrm>
          <a:prstGeom prst="rect">
            <a:avLst/>
          </a:prstGeom>
        </p:spPr>
      </p:pic>
      <p:pic>
        <p:nvPicPr>
          <p:cNvPr id="16" name="図 15" descr="テーブル, 屋内, 座る, カップ が含まれている画像&#10;&#10;自動的に生成された説明">
            <a:extLst>
              <a:ext uri="{FF2B5EF4-FFF2-40B4-BE49-F238E27FC236}">
                <a16:creationId xmlns:a16="http://schemas.microsoft.com/office/drawing/2014/main" id="{0112F542-DBFF-08DD-83E1-2C358218C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239" y="3959744"/>
            <a:ext cx="3768855" cy="26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8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1007</Words>
  <Application>Microsoft Macintosh PowerPoint</Application>
  <PresentationFormat>ワイド画面</PresentationFormat>
  <Paragraphs>202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游ゴシック</vt:lpstr>
      <vt:lpstr>游ゴシック Light</vt:lpstr>
      <vt:lpstr>Arial</vt:lpstr>
      <vt:lpstr>Segoe UI Semilight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Tadao Sakamoto</dc:creator>
  <cp:lastModifiedBy>Tadao Sakamoto</cp:lastModifiedBy>
  <cp:revision>77</cp:revision>
  <dcterms:created xsi:type="dcterms:W3CDTF">2023-06-29T13:22:36Z</dcterms:created>
  <dcterms:modified xsi:type="dcterms:W3CDTF">2023-07-01T02:03:56Z</dcterms:modified>
</cp:coreProperties>
</file>