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5" r:id="rId3"/>
    <p:sldId id="260" r:id="rId4"/>
    <p:sldId id="257" r:id="rId5"/>
    <p:sldId id="268" r:id="rId6"/>
  </p:sldIdLst>
  <p:sldSz cx="6858000" cy="9144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112" y="3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1103680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3681635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2519776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182487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1620008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2060716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1945554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739736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539734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2285651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0C4BEDDF-0E48-4F2C-A4F9-5F02DD6794CD}" type="datetimeFigureOut">
              <a:rPr kumimoji="1" lang="ja-JP" altLang="en-US" smtClean="0"/>
              <a:t>2020/8/25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937311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0C4BEDDF-0E48-4F2C-A4F9-5F02DD6794CD}" type="datetimeFigureOut">
              <a:rPr kumimoji="1" lang="ja-JP" altLang="en-US" smtClean="0"/>
              <a:t>2020/8/25</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918C8860-7EC9-4179-A0D4-EC55CE3C4C97}" type="slidenum">
              <a:rPr kumimoji="1" lang="ja-JP" altLang="en-US" smtClean="0"/>
              <a:t>‹#›</a:t>
            </a:fld>
            <a:endParaRPr kumimoji="1" lang="ja-JP" altLang="en-US"/>
          </a:p>
        </p:txBody>
      </p:sp>
    </p:spTree>
    <p:extLst>
      <p:ext uri="{BB962C8B-B14F-4D97-AF65-F5344CB8AC3E}">
        <p14:creationId xmlns:p14="http://schemas.microsoft.com/office/powerpoint/2010/main" val="2121324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ja-JP" altLang="en-US"/>
          </a:p>
        </p:txBody>
      </p:sp>
      <p:sp>
        <p:nvSpPr>
          <p:cNvPr id="4" name="ホームベース 3"/>
          <p:cNvSpPr/>
          <p:nvPr/>
        </p:nvSpPr>
        <p:spPr>
          <a:xfrm>
            <a:off x="338023" y="272480"/>
            <a:ext cx="6115314" cy="108012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800" dirty="0" smtClean="0">
                <a:latin typeface="HGP創英角ｺﾞｼｯｸUB" panose="020B0900000000000000" pitchFamily="50" charset="-128"/>
                <a:ea typeface="HGP創英角ｺﾞｼｯｸUB" panose="020B0900000000000000" pitchFamily="50" charset="-128"/>
              </a:rPr>
              <a:t>　ナイフプログラム</a:t>
            </a:r>
            <a:endParaRPr kumimoji="1" lang="ja-JP" altLang="en-US" sz="4800" dirty="0">
              <a:latin typeface="HGP創英角ｺﾞｼｯｸUB" panose="020B0900000000000000" pitchFamily="50" charset="-128"/>
              <a:ea typeface="HGP創英角ｺﾞｼｯｸUB" panose="020B0900000000000000" pitchFamily="50" charset="-128"/>
            </a:endParaRPr>
          </a:p>
        </p:txBody>
      </p:sp>
      <p:pic>
        <p:nvPicPr>
          <p:cNvPr id="5" name="Picture 2" descr="\\Ls-wvl698\共育事業\作業場\素材集\72H デザインデータ切り出し\20170412 72H デザインデータ切り出し\knif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848" y="385680"/>
            <a:ext cx="894912" cy="894912"/>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5"/>
          <p:cNvSpPr/>
          <p:nvPr/>
        </p:nvSpPr>
        <p:spPr>
          <a:xfrm>
            <a:off x="338022" y="1559166"/>
            <a:ext cx="6115315" cy="1224136"/>
          </a:xfrm>
          <a:prstGeom prst="roundRect">
            <a:avLst>
              <a:gd name="adj" fmla="val 9055"/>
            </a:avLst>
          </a:prstGeom>
          <a:solidFill>
            <a:schemeClr val="bg1"/>
          </a:solidFill>
          <a:ln w="349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smtClean="0">
                <a:solidFill>
                  <a:schemeClr val="tx1"/>
                </a:solidFill>
                <a:latin typeface="HG丸ｺﾞｼｯｸM-PRO" panose="020F0600000000000000" pitchFamily="50" charset="-128"/>
                <a:ea typeface="HG丸ｺﾞｼｯｸM-PRO" panose="020F0600000000000000" pitchFamily="50" charset="-128"/>
              </a:rPr>
              <a:t>　　　　</a:t>
            </a:r>
            <a:endParaRPr kumimoji="1" lang="ja-JP" altLang="en-US" sz="1050" dirty="0">
              <a:solidFill>
                <a:schemeClr val="tx1"/>
              </a:solidFill>
              <a:latin typeface="HG丸ｺﾞｼｯｸM-PRO" panose="020F0600000000000000" pitchFamily="50" charset="-128"/>
              <a:ea typeface="HG丸ｺﾞｼｯｸM-PRO" panose="020F0600000000000000" pitchFamily="50" charset="-128"/>
            </a:endParaRPr>
          </a:p>
        </p:txBody>
      </p:sp>
      <p:sp>
        <p:nvSpPr>
          <p:cNvPr id="7" name="角丸四角形 6"/>
          <p:cNvSpPr/>
          <p:nvPr/>
        </p:nvSpPr>
        <p:spPr>
          <a:xfrm>
            <a:off x="415391" y="1640632"/>
            <a:ext cx="1501441" cy="1080120"/>
          </a:xfrm>
          <a:prstGeom prst="roundRect">
            <a:avLst>
              <a:gd name="adj" fmla="val 1096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bg1"/>
                </a:solidFill>
                <a:latin typeface="HGP創英角ｺﾞｼｯｸUB" panose="020B0900000000000000" pitchFamily="50" charset="-128"/>
                <a:ea typeface="HGP創英角ｺﾞｼｯｸUB" panose="020B0900000000000000" pitchFamily="50" charset="-128"/>
              </a:rPr>
              <a:t>プログラム</a:t>
            </a:r>
            <a:r>
              <a:rPr lang="ja-JP" altLang="en-US" sz="1050" dirty="0" smtClean="0">
                <a:solidFill>
                  <a:schemeClr val="bg1"/>
                </a:solidFill>
                <a:latin typeface="HGP創英角ｺﾞｼｯｸUB" panose="020B0900000000000000" pitchFamily="50" charset="-128"/>
                <a:ea typeface="HGP創英角ｺﾞｼｯｸUB" panose="020B0900000000000000" pitchFamily="50" charset="-128"/>
              </a:rPr>
              <a:t>の</a:t>
            </a:r>
            <a:endParaRPr lang="en-US" altLang="ja-JP" sz="1050" dirty="0" smtClean="0">
              <a:solidFill>
                <a:schemeClr val="bg1"/>
              </a:solidFill>
              <a:latin typeface="HGP創英角ｺﾞｼｯｸUB" panose="020B0900000000000000" pitchFamily="50" charset="-128"/>
              <a:ea typeface="HGP創英角ｺﾞｼｯｸUB" panose="020B0900000000000000" pitchFamily="50" charset="-128"/>
            </a:endParaRPr>
          </a:p>
          <a:p>
            <a:pPr algn="ctr"/>
            <a:r>
              <a:rPr kumimoji="1" lang="ja-JP" altLang="en-US" sz="3600" dirty="0">
                <a:solidFill>
                  <a:schemeClr val="bg1"/>
                </a:solidFill>
                <a:latin typeface="HGP創英角ｺﾞｼｯｸUB" panose="020B0900000000000000" pitchFamily="50" charset="-128"/>
                <a:ea typeface="HGP創英角ｺﾞｼｯｸUB" panose="020B0900000000000000" pitchFamily="50" charset="-128"/>
              </a:rPr>
              <a:t>ねらい</a:t>
            </a:r>
          </a:p>
        </p:txBody>
      </p:sp>
      <p:sp>
        <p:nvSpPr>
          <p:cNvPr id="8" name="正方形/長方形 7"/>
          <p:cNvSpPr/>
          <p:nvPr/>
        </p:nvSpPr>
        <p:spPr>
          <a:xfrm>
            <a:off x="1988840" y="1640632"/>
            <a:ext cx="4320480" cy="1080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dirty="0" smtClean="0">
                <a:solidFill>
                  <a:schemeClr val="tx1"/>
                </a:solidFill>
                <a:latin typeface="HG丸ｺﾞｼｯｸM-PRO" panose="020F0600000000000000" pitchFamily="50" charset="-128"/>
                <a:ea typeface="HG丸ｺﾞｼｯｸM-PRO" panose="020F0600000000000000" pitchFamily="50" charset="-128"/>
              </a:rPr>
              <a:t>危険</a:t>
            </a:r>
            <a:r>
              <a:rPr lang="ja-JP" altLang="en-US" sz="1400" dirty="0">
                <a:solidFill>
                  <a:schemeClr val="tx1"/>
                </a:solidFill>
                <a:latin typeface="HG丸ｺﾞｼｯｸM-PRO" panose="020F0600000000000000" pitchFamily="50" charset="-128"/>
                <a:ea typeface="HG丸ｺﾞｼｯｸM-PRO" panose="020F0600000000000000" pitchFamily="50" charset="-128"/>
              </a:rPr>
              <a:t>だと思っている道具もルールを守れば安全に使えること、使いこなすには何度も練習するしかないことに体験をとおして気づく。</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880977250"/>
              </p:ext>
            </p:extLst>
          </p:nvPr>
        </p:nvGraphicFramePr>
        <p:xfrm>
          <a:off x="338022" y="3296816"/>
          <a:ext cx="6209601" cy="3380323"/>
        </p:xfrm>
        <a:graphic>
          <a:graphicData uri="http://schemas.openxmlformats.org/drawingml/2006/table">
            <a:tbl>
              <a:tblPr firstRow="1" bandRow="1">
                <a:tableStyleId>{5C22544A-7EE6-4342-B048-85BDC9FD1C3A}</a:tableStyleId>
              </a:tblPr>
              <a:tblGrid>
                <a:gridCol w="1475687"/>
                <a:gridCol w="391424"/>
                <a:gridCol w="868498"/>
                <a:gridCol w="868498"/>
                <a:gridCol w="868498"/>
                <a:gridCol w="868498"/>
                <a:gridCol w="868498"/>
              </a:tblGrid>
              <a:tr h="206423">
                <a:tc>
                  <a:txBody>
                    <a:bodyPr/>
                    <a:lstStyle/>
                    <a:p>
                      <a:pPr algn="ctr"/>
                      <a:r>
                        <a:rPr kumimoji="1" lang="ja-JP" altLang="en-US" sz="1050" b="0" dirty="0" smtClean="0">
                          <a:latin typeface="HGP創英角ｺﾞｼｯｸUB" panose="020B0900000000000000" pitchFamily="50" charset="-128"/>
                          <a:ea typeface="HGP創英角ｺﾞｼｯｸUB" panose="020B0900000000000000" pitchFamily="50" charset="-128"/>
                        </a:rPr>
                        <a:t>物品</a:t>
                      </a:r>
                      <a:endParaRPr kumimoji="1" lang="ja-JP" altLang="en-US" sz="1050" b="0" dirty="0">
                        <a:latin typeface="HGP創英角ｺﾞｼｯｸUB" panose="020B0900000000000000" pitchFamily="50" charset="-128"/>
                        <a:ea typeface="HGP創英角ｺﾞｼｯｸUB" panose="020B0900000000000000" pitchFamily="50" charset="-128"/>
                      </a:endParaRPr>
                    </a:p>
                  </a:txBody>
                  <a:tcPr marL="40137" marR="40137" marT="20069" marB="20069" anchor="ctr"/>
                </a:tc>
                <a:tc>
                  <a:txBody>
                    <a:bodyPr/>
                    <a:lstStyle/>
                    <a:p>
                      <a:pPr algn="ctr"/>
                      <a:r>
                        <a:rPr kumimoji="1" lang="ja-JP" altLang="en-US" sz="1050" b="0" dirty="0" smtClean="0">
                          <a:latin typeface="HGP創英角ｺﾞｼｯｸUB" panose="020B0900000000000000" pitchFamily="50" charset="-128"/>
                          <a:ea typeface="HGP創英角ｺﾞｼｯｸUB" panose="020B0900000000000000" pitchFamily="50" charset="-128"/>
                        </a:rPr>
                        <a:t>単位</a:t>
                      </a:r>
                      <a:endParaRPr kumimoji="1" lang="ja-JP" altLang="en-US" sz="1050" b="0" dirty="0">
                        <a:latin typeface="HGP創英角ｺﾞｼｯｸUB" panose="020B0900000000000000" pitchFamily="50" charset="-128"/>
                        <a:ea typeface="HGP創英角ｺﾞｼｯｸUB" panose="020B0900000000000000" pitchFamily="50" charset="-128"/>
                      </a:endParaRPr>
                    </a:p>
                  </a:txBody>
                  <a:tcPr marL="40137" marR="40137" marT="20069" marB="20069" anchor="ctr"/>
                </a:tc>
                <a:tc>
                  <a:txBody>
                    <a:bodyPr/>
                    <a:lstStyle/>
                    <a:p>
                      <a:pPr algn="ctr"/>
                      <a:r>
                        <a:rPr kumimoji="1" lang="ja-JP" altLang="en-US" sz="1050" b="0" dirty="0" smtClean="0">
                          <a:latin typeface="HGP創英角ｺﾞｼｯｸUB" panose="020B0900000000000000" pitchFamily="50" charset="-128"/>
                          <a:ea typeface="HGP創英角ｺﾞｼｯｸUB" panose="020B0900000000000000" pitchFamily="50" charset="-128"/>
                        </a:rPr>
                        <a:t>はじめに</a:t>
                      </a:r>
                      <a:endParaRPr kumimoji="1" lang="ja-JP" altLang="en-US" sz="1050" b="0" dirty="0">
                        <a:latin typeface="HGP創英角ｺﾞｼｯｸUB" panose="020B0900000000000000" pitchFamily="50" charset="-128"/>
                        <a:ea typeface="HGP創英角ｺﾞｼｯｸUB" panose="020B0900000000000000" pitchFamily="50" charset="-128"/>
                      </a:endParaRPr>
                    </a:p>
                  </a:txBody>
                  <a:tcPr marL="40137" marR="40137" marT="20069" marB="20069" anchor="ctr"/>
                </a:tc>
                <a:tc>
                  <a:txBody>
                    <a:bodyPr/>
                    <a:lstStyle/>
                    <a:p>
                      <a:pPr algn="ctr"/>
                      <a:r>
                        <a:rPr kumimoji="1" lang="ja-JP" altLang="en-US" sz="1050" b="0" dirty="0" smtClean="0">
                          <a:latin typeface="HGP創英角ｺﾞｼｯｸUB" panose="020B0900000000000000" pitchFamily="50" charset="-128"/>
                          <a:ea typeface="HGP創英角ｺﾞｼｯｸUB" panose="020B0900000000000000" pitchFamily="50" charset="-128"/>
                        </a:rPr>
                        <a:t>ステップ１</a:t>
                      </a:r>
                      <a:endParaRPr kumimoji="1" lang="ja-JP" altLang="en-US" sz="1050" b="0" dirty="0">
                        <a:latin typeface="HGP創英角ｺﾞｼｯｸUB" panose="020B0900000000000000" pitchFamily="50" charset="-128"/>
                        <a:ea typeface="HGP創英角ｺﾞｼｯｸUB" panose="020B0900000000000000" pitchFamily="50" charset="-128"/>
                      </a:endParaRPr>
                    </a:p>
                  </a:txBody>
                  <a:tcPr marL="40137" marR="40137" marT="20069" marB="20069" anchor="ctr"/>
                </a:tc>
                <a:tc>
                  <a:txBody>
                    <a:bodyPr/>
                    <a:lstStyle/>
                    <a:p>
                      <a:pPr algn="ctr"/>
                      <a:r>
                        <a:rPr kumimoji="1" lang="ja-JP" altLang="en-US" sz="1050" b="0" dirty="0" smtClean="0">
                          <a:latin typeface="HGP創英角ｺﾞｼｯｸUB" panose="020B0900000000000000" pitchFamily="50" charset="-128"/>
                          <a:ea typeface="HGP創英角ｺﾞｼｯｸUB" panose="020B0900000000000000" pitchFamily="50" charset="-128"/>
                        </a:rPr>
                        <a:t>ステップ２</a:t>
                      </a:r>
                      <a:endParaRPr kumimoji="1" lang="ja-JP" altLang="en-US" sz="1050" b="0" dirty="0">
                        <a:latin typeface="HGP創英角ｺﾞｼｯｸUB" panose="020B0900000000000000" pitchFamily="50" charset="-128"/>
                        <a:ea typeface="HGP創英角ｺﾞｼｯｸUB" panose="020B0900000000000000" pitchFamily="50" charset="-128"/>
                      </a:endParaRPr>
                    </a:p>
                  </a:txBody>
                  <a:tcPr marL="40137" marR="40137" marT="20069" marB="20069" anchor="ctr"/>
                </a:tc>
                <a:tc>
                  <a:txBody>
                    <a:bodyPr/>
                    <a:lstStyle/>
                    <a:p>
                      <a:pPr algn="ctr"/>
                      <a:r>
                        <a:rPr kumimoji="1" lang="ja-JP" altLang="en-US" sz="1050" b="0" dirty="0" smtClean="0">
                          <a:latin typeface="HGP創英角ｺﾞｼｯｸUB" panose="020B0900000000000000" pitchFamily="50" charset="-128"/>
                          <a:ea typeface="HGP創英角ｺﾞｼｯｸUB" panose="020B0900000000000000" pitchFamily="50" charset="-128"/>
                        </a:rPr>
                        <a:t>ステップ３</a:t>
                      </a:r>
                      <a:endParaRPr kumimoji="1" lang="ja-JP" altLang="en-US" sz="1050" b="0" dirty="0">
                        <a:latin typeface="HGP創英角ｺﾞｼｯｸUB" panose="020B0900000000000000" pitchFamily="50" charset="-128"/>
                        <a:ea typeface="HGP創英角ｺﾞｼｯｸUB" panose="020B0900000000000000" pitchFamily="50" charset="-128"/>
                      </a:endParaRPr>
                    </a:p>
                  </a:txBody>
                  <a:tcPr marL="40137" marR="40137" marT="20069" marB="20069" anchor="ctr"/>
                </a:tc>
                <a:tc>
                  <a:txBody>
                    <a:bodyPr/>
                    <a:lstStyle/>
                    <a:p>
                      <a:pPr algn="ctr"/>
                      <a:r>
                        <a:rPr kumimoji="1" lang="ja-JP" altLang="en-US" sz="1050" b="0" dirty="0" smtClean="0">
                          <a:latin typeface="HGP創英角ｺﾞｼｯｸUB" panose="020B0900000000000000" pitchFamily="50" charset="-128"/>
                          <a:ea typeface="HGP創英角ｺﾞｼｯｸUB" panose="020B0900000000000000" pitchFamily="50" charset="-128"/>
                        </a:rPr>
                        <a:t>ステップ４</a:t>
                      </a:r>
                      <a:endParaRPr kumimoji="1" lang="ja-JP" altLang="en-US" sz="1050" b="0" dirty="0">
                        <a:latin typeface="HGP創英角ｺﾞｼｯｸUB" panose="020B0900000000000000" pitchFamily="50" charset="-128"/>
                        <a:ea typeface="HGP創英角ｺﾞｼｯｸUB" panose="020B0900000000000000" pitchFamily="50" charset="-128"/>
                      </a:endParaRPr>
                    </a:p>
                  </a:txBody>
                  <a:tcPr marL="40137" marR="40137" marT="20069" marB="20069" anchor="ctr"/>
                </a:tc>
              </a:tr>
              <a:tr h="206423">
                <a:tc>
                  <a:txBody>
                    <a:bodyPr/>
                    <a:lstStyle/>
                    <a:p>
                      <a:r>
                        <a:rPr lang="ja-JP" altLang="en-US" sz="800" dirty="0" smtClean="0">
                          <a:latin typeface="HG丸ｺﾞｼｯｸM-PRO" panose="020F0600000000000000" pitchFamily="50" charset="-128"/>
                          <a:ea typeface="HG丸ｺﾞｼｯｸM-PRO" panose="020F0600000000000000" pitchFamily="50" charset="-128"/>
                        </a:rPr>
                        <a:t>用紙</a:t>
                      </a:r>
                      <a:endParaRPr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r>
                        <a:rPr lang="ja-JP" altLang="en-US" sz="800" dirty="0" smtClean="0">
                          <a:latin typeface="HG丸ｺﾞｼｯｸM-PRO" panose="020F0600000000000000" pitchFamily="50" charset="-128"/>
                          <a:ea typeface="HG丸ｺﾞｼｯｸM-PRO" panose="020F0600000000000000" pitchFamily="50" charset="-128"/>
                        </a:rPr>
                        <a:t>枚</a:t>
                      </a:r>
                      <a:endParaRPr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en-US" altLang="ja-JP" sz="800" dirty="0" smtClean="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ペン</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カッターナイフ </a:t>
                      </a:r>
                      <a:r>
                        <a:rPr kumimoji="1" lang="en-US" altLang="ja-JP" sz="800" dirty="0" smtClean="0">
                          <a:latin typeface="HG丸ｺﾞｼｯｸM-PRO" panose="020F0600000000000000" pitchFamily="50" charset="-128"/>
                          <a:ea typeface="HG丸ｺﾞｼｯｸM-PRO" panose="020F0600000000000000" pitchFamily="50" charset="-128"/>
                        </a:rPr>
                        <a:t>or</a:t>
                      </a:r>
                      <a:br>
                        <a:rPr kumimoji="1" lang="en-US" altLang="ja-JP" sz="800" dirty="0" smtClean="0">
                          <a:latin typeface="HG丸ｺﾞｼｯｸM-PRO" panose="020F0600000000000000" pitchFamily="50" charset="-128"/>
                          <a:ea typeface="HG丸ｺﾞｼｯｸM-PRO" panose="020F0600000000000000" pitchFamily="50" charset="-128"/>
                        </a:rPr>
                      </a:br>
                      <a:r>
                        <a:rPr kumimoji="1" lang="ja-JP" altLang="en-US" sz="800" dirty="0" smtClean="0">
                          <a:latin typeface="HG丸ｺﾞｼｯｸM-PRO" panose="020F0600000000000000" pitchFamily="50" charset="-128"/>
                          <a:ea typeface="HG丸ｺﾞｼｯｸM-PRO" panose="020F0600000000000000" pitchFamily="50" charset="-128"/>
                        </a:rPr>
                        <a:t>切り出しナイフ</a:t>
                      </a:r>
                      <a:endParaRPr kumimoji="1" lang="en-US" altLang="ja-JP" sz="800" dirty="0" smtClean="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ナタ</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のこぎり</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手斧</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軍手</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足</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小枝</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r>
                        <a:rPr kumimoji="1" lang="en-US" altLang="ja-JP" sz="800" dirty="0" smtClean="0">
                          <a:latin typeface="HG丸ｺﾞｼｯｸM-PRO" panose="020F0600000000000000" pitchFamily="50" charset="-128"/>
                          <a:ea typeface="HG丸ｺﾞｼｯｸM-PRO" panose="020F0600000000000000" pitchFamily="50" charset="-128"/>
                        </a:rPr>
                        <a:t>+</a:t>
                      </a:r>
                      <a:r>
                        <a:rPr kumimoji="1" lang="ja-JP" altLang="en-US" sz="800" dirty="0" smtClean="0">
                          <a:latin typeface="HG丸ｺﾞｼｯｸM-PRO" panose="020F0600000000000000" pitchFamily="50" charset="-128"/>
                          <a:ea typeface="HG丸ｺﾞｼｯｸM-PRO" panose="020F0600000000000000" pitchFamily="50" charset="-128"/>
                        </a:rPr>
                        <a:t>予備</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シート（</a:t>
                      </a:r>
                      <a:r>
                        <a:rPr kumimoji="1" lang="en-US" altLang="ja-JP" sz="800" dirty="0" smtClean="0">
                          <a:latin typeface="HG丸ｺﾞｼｯｸM-PRO" panose="020F0600000000000000" pitchFamily="50" charset="-128"/>
                          <a:ea typeface="HG丸ｺﾞｼｯｸM-PRO" panose="020F0600000000000000" pitchFamily="50" charset="-128"/>
                        </a:rPr>
                        <a:t>5.4ⅿ×3.6ⅿ</a:t>
                      </a:r>
                      <a:r>
                        <a:rPr kumimoji="1" lang="ja-JP" altLang="en-US" sz="800" dirty="0" smtClean="0">
                          <a:latin typeface="HG丸ｺﾞｼｯｸM-PRO" panose="020F0600000000000000" pitchFamily="50" charset="-128"/>
                          <a:ea typeface="HG丸ｺﾞｼｯｸM-PRO" panose="020F0600000000000000" pitchFamily="50" charset="-128"/>
                        </a:rPr>
                        <a:t>程度）</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枚</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薪</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r>
                        <a:rPr kumimoji="1" lang="en-US" altLang="ja-JP" sz="800" dirty="0" smtClean="0">
                          <a:latin typeface="HG丸ｺﾞｼｯｸM-PRO" panose="020F0600000000000000" pitchFamily="50" charset="-128"/>
                          <a:ea typeface="HG丸ｺﾞｼｯｸM-PRO" panose="020F0600000000000000" pitchFamily="50" charset="-128"/>
                        </a:rPr>
                        <a:t>+</a:t>
                      </a:r>
                      <a:r>
                        <a:rPr kumimoji="1" lang="ja-JP" altLang="en-US" sz="800" dirty="0" smtClean="0">
                          <a:latin typeface="HG丸ｺﾞｼｯｸM-PRO" panose="020F0600000000000000" pitchFamily="50" charset="-128"/>
                          <a:ea typeface="HG丸ｺﾞｼｯｸM-PRO" panose="020F0600000000000000" pitchFamily="50" charset="-128"/>
                        </a:rPr>
                        <a:t>予備</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薪割り台</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台</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竹　</a:t>
                      </a:r>
                      <a:r>
                        <a:rPr kumimoji="1" lang="en-US" altLang="ja-JP" sz="800" dirty="0" smtClean="0">
                          <a:latin typeface="HG丸ｺﾞｼｯｸM-PRO" panose="020F0600000000000000" pitchFamily="50" charset="-128"/>
                          <a:ea typeface="HG丸ｺﾞｼｯｸM-PRO" panose="020F0600000000000000" pitchFamily="50" charset="-128"/>
                        </a:rPr>
                        <a:t>or</a:t>
                      </a:r>
                      <a:r>
                        <a:rPr kumimoji="1" lang="ja-JP" altLang="en-US" sz="800" dirty="0" smtClean="0">
                          <a:latin typeface="HG丸ｺﾞｼｯｸM-PRO" panose="020F0600000000000000" pitchFamily="50" charset="-128"/>
                          <a:ea typeface="HG丸ｺﾞｼｯｸM-PRO" panose="020F0600000000000000" pitchFamily="50" charset="-128"/>
                        </a:rPr>
                        <a:t>　小枝　</a:t>
                      </a:r>
                      <a:r>
                        <a:rPr kumimoji="1" lang="en-US" altLang="ja-JP" sz="800" dirty="0" smtClean="0">
                          <a:latin typeface="HG丸ｺﾞｼｯｸM-PRO" panose="020F0600000000000000" pitchFamily="50" charset="-128"/>
                          <a:ea typeface="HG丸ｺﾞｼｯｸM-PRO" panose="020F0600000000000000" pitchFamily="50" charset="-128"/>
                        </a:rPr>
                        <a:t>or</a:t>
                      </a:r>
                      <a:r>
                        <a:rPr kumimoji="1" lang="ja-JP" altLang="en-US" sz="800" dirty="0" smtClean="0">
                          <a:latin typeface="HG丸ｺﾞｼｯｸM-PRO" panose="020F0600000000000000" pitchFamily="50" charset="-128"/>
                          <a:ea typeface="HG丸ｺﾞｼｯｸM-PRO" panose="020F0600000000000000" pitchFamily="50" charset="-128"/>
                        </a:rPr>
                        <a:t>　細薪</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本</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人数分</a:t>
                      </a:r>
                      <a:r>
                        <a:rPr kumimoji="1" lang="en-US" altLang="ja-JP" sz="800" dirty="0" smtClean="0">
                          <a:latin typeface="HG丸ｺﾞｼｯｸM-PRO" panose="020F0600000000000000" pitchFamily="50" charset="-128"/>
                          <a:ea typeface="HG丸ｺﾞｼｯｸM-PRO" panose="020F0600000000000000" pitchFamily="50" charset="-128"/>
                        </a:rPr>
                        <a:t>×2+</a:t>
                      </a:r>
                      <a:r>
                        <a:rPr kumimoji="1" lang="ja-JP" altLang="en-US" sz="800" dirty="0" smtClean="0">
                          <a:latin typeface="HG丸ｺﾞｼｯｸM-PRO" panose="020F0600000000000000" pitchFamily="50" charset="-128"/>
                          <a:ea typeface="HG丸ｺﾞｼｯｸM-PRO" panose="020F0600000000000000" pitchFamily="50" charset="-128"/>
                        </a:rPr>
                        <a:t>予備</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検定不合格の見本の箸</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膳</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en-US" altLang="ja-JP" sz="800" dirty="0" smtClean="0">
                          <a:latin typeface="HG丸ｺﾞｼｯｸM-PRO" panose="020F0600000000000000" pitchFamily="50" charset="-128"/>
                          <a:ea typeface="HG丸ｺﾞｼｯｸM-PRO" panose="020F0600000000000000" pitchFamily="50" charset="-128"/>
                        </a:rPr>
                        <a:t>2</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検定合格の見本の箸</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膳</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２</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r h="206423">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掃除道具</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式</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c>
                  <a:txBody>
                    <a:bodyPr/>
                    <a:lstStyle/>
                    <a:p>
                      <a:pPr algn="l"/>
                      <a:r>
                        <a:rPr kumimoji="1" lang="ja-JP" altLang="en-US" sz="800" dirty="0" smtClean="0">
                          <a:latin typeface="HG丸ｺﾞｼｯｸM-PRO" panose="020F0600000000000000" pitchFamily="50" charset="-128"/>
                          <a:ea typeface="HG丸ｺﾞｼｯｸM-PRO" panose="020F0600000000000000" pitchFamily="50" charset="-128"/>
                        </a:rPr>
                        <a:t>１</a:t>
                      </a:r>
                      <a:endParaRPr kumimoji="1" lang="ja-JP" altLang="en-US" sz="800" dirty="0">
                        <a:latin typeface="HG丸ｺﾞｼｯｸM-PRO" panose="020F0600000000000000" pitchFamily="50" charset="-128"/>
                        <a:ea typeface="HG丸ｺﾞｼｯｸM-PRO" panose="020F0600000000000000" pitchFamily="50" charset="-128"/>
                      </a:endParaRPr>
                    </a:p>
                  </a:txBody>
                  <a:tcPr marL="40137" marR="40137" marT="20069" marB="20069" anchor="ctr"/>
                </a:tc>
              </a:tr>
            </a:tbl>
          </a:graphicData>
        </a:graphic>
      </p:graphicFrame>
      <p:sp>
        <p:nvSpPr>
          <p:cNvPr id="10" name="角丸四角形 9"/>
          <p:cNvSpPr/>
          <p:nvPr/>
        </p:nvSpPr>
        <p:spPr>
          <a:xfrm>
            <a:off x="415390" y="2864768"/>
            <a:ext cx="1501441" cy="351656"/>
          </a:xfrm>
          <a:prstGeom prst="roundRect">
            <a:avLst>
              <a:gd name="adj" fmla="val 2811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smtClean="0">
                <a:solidFill>
                  <a:schemeClr val="bg1"/>
                </a:solidFill>
                <a:latin typeface="HGP創英角ｺﾞｼｯｸUB" panose="020B0900000000000000" pitchFamily="50" charset="-128"/>
                <a:ea typeface="HGP創英角ｺﾞｼｯｸUB" panose="020B0900000000000000" pitchFamily="50" charset="-128"/>
              </a:rPr>
              <a:t>用意するもの</a:t>
            </a:r>
            <a:endParaRPr lang="en-US" altLang="ja-JP" sz="105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1" name="角丸四角形 10"/>
          <p:cNvSpPr/>
          <p:nvPr/>
        </p:nvSpPr>
        <p:spPr>
          <a:xfrm>
            <a:off x="1988840" y="2936776"/>
            <a:ext cx="4104456" cy="279648"/>
          </a:xfrm>
          <a:prstGeom prst="roundRect">
            <a:avLst>
              <a:gd name="adj" fmla="val 905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800" dirty="0" smtClean="0">
                <a:solidFill>
                  <a:schemeClr val="tx1"/>
                </a:solidFill>
                <a:latin typeface="HG丸ｺﾞｼｯｸM-PRO" panose="020F0600000000000000" pitchFamily="50" charset="-128"/>
                <a:ea typeface="HG丸ｺﾞｼｯｸM-PRO" panose="020F0600000000000000" pitchFamily="50" charset="-128"/>
              </a:rPr>
              <a:t>1</a:t>
            </a:r>
            <a:r>
              <a:rPr lang="ja-JP" altLang="en-US" sz="800" dirty="0" smtClean="0">
                <a:solidFill>
                  <a:schemeClr val="tx1"/>
                </a:solidFill>
                <a:latin typeface="HG丸ｺﾞｼｯｸM-PRO" panose="020F0600000000000000" pitchFamily="50" charset="-128"/>
                <a:ea typeface="HG丸ｺﾞｼｯｸM-PRO" panose="020F0600000000000000" pitchFamily="50" charset="-128"/>
              </a:rPr>
              <a:t>グループ</a:t>
            </a:r>
            <a:r>
              <a:rPr lang="en-US" altLang="ja-JP" sz="800" dirty="0" smtClean="0">
                <a:solidFill>
                  <a:schemeClr val="tx1"/>
                </a:solidFill>
                <a:latin typeface="HG丸ｺﾞｼｯｸM-PRO" panose="020F0600000000000000" pitchFamily="50" charset="-128"/>
                <a:ea typeface="HG丸ｺﾞｼｯｸM-PRO" panose="020F0600000000000000" pitchFamily="50" charset="-128"/>
              </a:rPr>
              <a:t>5</a:t>
            </a:r>
            <a:r>
              <a:rPr lang="ja-JP" altLang="en-US" sz="800" dirty="0" smtClean="0">
                <a:solidFill>
                  <a:schemeClr val="tx1"/>
                </a:solidFill>
                <a:latin typeface="HG丸ｺﾞｼｯｸM-PRO" panose="020F0600000000000000" pitchFamily="50" charset="-128"/>
                <a:ea typeface="HG丸ｺﾞｼｯｸM-PRO" panose="020F0600000000000000" pitchFamily="50" charset="-128"/>
              </a:rPr>
              <a:t>人～</a:t>
            </a:r>
            <a:r>
              <a:rPr lang="en-US" altLang="ja-JP" sz="800" dirty="0" smtClean="0">
                <a:solidFill>
                  <a:schemeClr val="tx1"/>
                </a:solidFill>
                <a:latin typeface="HG丸ｺﾞｼｯｸM-PRO" panose="020F0600000000000000" pitchFamily="50" charset="-128"/>
                <a:ea typeface="HG丸ｺﾞｼｯｸM-PRO" panose="020F0600000000000000" pitchFamily="50" charset="-128"/>
              </a:rPr>
              <a:t>8</a:t>
            </a:r>
            <a:r>
              <a:rPr lang="ja-JP" altLang="en-US" sz="800" dirty="0" smtClean="0">
                <a:solidFill>
                  <a:schemeClr val="tx1"/>
                </a:solidFill>
                <a:latin typeface="HG丸ｺﾞｼｯｸM-PRO" panose="020F0600000000000000" pitchFamily="50" charset="-128"/>
                <a:ea typeface="HG丸ｺﾞｼｯｸM-PRO" panose="020F0600000000000000" pitchFamily="50" charset="-128"/>
              </a:rPr>
              <a:t>人の想定で記載しています。</a:t>
            </a:r>
            <a:endParaRPr kumimoji="1" lang="ja-JP" altLang="en-US" sz="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正方形/長方形 11"/>
          <p:cNvSpPr/>
          <p:nvPr/>
        </p:nvSpPr>
        <p:spPr>
          <a:xfrm>
            <a:off x="604746" y="3995937"/>
            <a:ext cx="5760640" cy="17281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あくまで、イメージです。</a:t>
            </a:r>
            <a:endParaRPr kumimoji="1" lang="en-US" altLang="ja-JP" dirty="0" smtClean="0"/>
          </a:p>
          <a:p>
            <a:pPr algn="ctr"/>
            <a:r>
              <a:rPr lang="ja-JP" altLang="en-US" dirty="0" smtClean="0"/>
              <a:t>もっとわかりやすいデザインがありましたら、ご提案いただきたいです。</a:t>
            </a:r>
            <a:endParaRPr lang="en-US" altLang="ja-JP" dirty="0" smtClean="0"/>
          </a:p>
          <a:p>
            <a:pPr algn="ctr"/>
            <a:r>
              <a:rPr kumimoji="1" lang="ja-JP" altLang="en-US" dirty="0"/>
              <a:t>中身</a:t>
            </a:r>
            <a:r>
              <a:rPr kumimoji="1" lang="ja-JP" altLang="en-US" dirty="0" smtClean="0"/>
              <a:t>の文書はワードにて羅列したデータがあります。</a:t>
            </a:r>
            <a:r>
              <a:rPr kumimoji="1" lang="en-US" altLang="ja-JP" dirty="0" smtClean="0"/>
              <a:t/>
            </a:r>
            <a:br>
              <a:rPr kumimoji="1" lang="en-US" altLang="ja-JP" dirty="0" smtClean="0"/>
            </a:br>
            <a:r>
              <a:rPr kumimoji="1" lang="ja-JP" altLang="en-US" dirty="0" smtClean="0"/>
              <a:t>正式</a:t>
            </a:r>
            <a:r>
              <a:rPr kumimoji="1" lang="ja-JP" altLang="en-US" dirty="0" smtClean="0"/>
              <a:t>に依頼が決まりましたら原稿を送ります。</a:t>
            </a:r>
            <a:endParaRPr kumimoji="1" lang="ja-JP" altLang="en-US" dirty="0"/>
          </a:p>
        </p:txBody>
      </p:sp>
    </p:spTree>
    <p:extLst>
      <p:ext uri="{BB962C8B-B14F-4D97-AF65-F5344CB8AC3E}">
        <p14:creationId xmlns:p14="http://schemas.microsoft.com/office/powerpoint/2010/main" val="2275809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415221065"/>
              </p:ext>
            </p:extLst>
          </p:nvPr>
        </p:nvGraphicFramePr>
        <p:xfrm>
          <a:off x="332657" y="344488"/>
          <a:ext cx="4392487" cy="4532291"/>
        </p:xfrm>
        <a:graphic>
          <a:graphicData uri="http://schemas.openxmlformats.org/drawingml/2006/table">
            <a:tbl>
              <a:tblPr firstRow="1" bandRow="1">
                <a:tableStyleId>{74C1A8A3-306A-4EB7-A6B1-4F7E0EB9C5D6}</a:tableStyleId>
              </a:tblPr>
              <a:tblGrid>
                <a:gridCol w="1082992"/>
                <a:gridCol w="3309495"/>
              </a:tblGrid>
              <a:tr h="508931">
                <a:tc>
                  <a:txBody>
                    <a:bodyPr/>
                    <a:lstStyle/>
                    <a:p>
                      <a:pPr algn="ctr"/>
                      <a:r>
                        <a:rPr kumimoji="1" lang="ja-JP" altLang="en-US" dirty="0" smtClean="0"/>
                        <a:t>はじめに</a:t>
                      </a:r>
                      <a:endParaRPr kumimoji="1" lang="en-US" altLang="ja-JP" dirty="0" smtClean="0"/>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r>
                        <a:rPr kumimoji="1" lang="ja-JP" altLang="ja-JP" sz="1800" b="1" kern="1200" dirty="0" smtClean="0">
                          <a:solidFill>
                            <a:schemeClr val="lt1"/>
                          </a:solidFill>
                          <a:effectLst/>
                          <a:latin typeface="+mn-lt"/>
                          <a:ea typeface="+mn-ea"/>
                          <a:cs typeface="+mn-cs"/>
                        </a:rPr>
                        <a:t>ナイフの必要性を知る</a:t>
                      </a:r>
                      <a:endParaRPr kumimoji="1" lang="ja-JP" altLang="en-US" dirty="0"/>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398294">
                <a:tc>
                  <a:txBody>
                    <a:bodyPr/>
                    <a:lstStyle/>
                    <a:p>
                      <a:pPr algn="ctr"/>
                      <a:r>
                        <a:rPr kumimoji="1" lang="ja-JP" altLang="en-US" dirty="0" smtClean="0"/>
                        <a:t>課題</a:t>
                      </a:r>
                      <a:r>
                        <a:rPr kumimoji="1" lang="en-US" altLang="ja-JP" dirty="0" smtClean="0"/>
                        <a:t>0-1</a:t>
                      </a:r>
                      <a:endParaRPr kumimoji="1" lang="ja-JP" altLang="en-US" dirty="0"/>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kumimoji="1" lang="ja-JP" altLang="ja-JP" sz="1050" u="none"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どんな刃物があるか、またその刃物はどんな場面で使用するかイメージする。</a:t>
                      </a:r>
                      <a:endParaRPr kumimoji="1" lang="ja-JP" altLang="en-US" sz="1050" u="none" dirty="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r>
              <a:tr h="3341246">
                <a:tc>
                  <a:txBody>
                    <a:bodyPr/>
                    <a:lstStyle/>
                    <a:p>
                      <a:pPr algn="ctr"/>
                      <a:r>
                        <a:rPr kumimoji="1" lang="ja-JP" altLang="en-US" dirty="0" smtClean="0"/>
                        <a:t>時間</a:t>
                      </a:r>
                      <a:endParaRPr kumimoji="1" lang="en-US" altLang="ja-JP" dirty="0" smtClean="0"/>
                    </a:p>
                    <a:p>
                      <a:pPr algn="ctr"/>
                      <a:r>
                        <a:rPr kumimoji="1" lang="en-US" altLang="ja-JP" dirty="0" smtClean="0"/>
                        <a:t>15</a:t>
                      </a:r>
                      <a:r>
                        <a:rPr kumimoji="1" lang="ja-JP" altLang="en-US" dirty="0" smtClean="0"/>
                        <a:t>分</a:t>
                      </a:r>
                      <a:endParaRPr kumimoji="1" lang="ja-JP" altLang="en-US" dirty="0"/>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lvl="0"/>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①指導者</a:t>
                      </a:r>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から参加者へどんな刃物をどんな場面で使用したことがあるか質問する。</a:t>
                      </a:r>
                      <a:endParaRPr kumimoji="1" lang="en-US"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endPar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②</a:t>
                      </a:r>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グループで紙に記入してもらう。</a:t>
                      </a:r>
                    </a:p>
                    <a:p>
                      <a:endPar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③</a:t>
                      </a:r>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どんな意見が出たかグループ内で共有する。グループが複数ある場合は発表してもらう。</a:t>
                      </a:r>
                      <a:endParaRPr kumimoji="1" lang="en-US"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endPar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④</a:t>
                      </a:r>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刃物が無いと困ることはどんなことか質問をする。</a:t>
                      </a:r>
                      <a:endParaRPr kumimoji="1" lang="en-US"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endPar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⑤</a:t>
                      </a:r>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刃物が無かったらこんなとき、どう工夫をするか質問する。</a:t>
                      </a:r>
                    </a:p>
                    <a:p>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野菜を切るとき</a:t>
                      </a:r>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は？</a:t>
                      </a:r>
                      <a:endParaRPr kumimoji="1" lang="en-US"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段ボールの梱包を開けるとき</a:t>
                      </a:r>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は？</a:t>
                      </a:r>
                      <a:endParaRPr kumimoji="1" lang="en-US"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必要な太さの薪が欲しいとき</a:t>
                      </a:r>
                      <a:r>
                        <a:rPr kumimoji="1" lang="ja-JP" altLang="en-US"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は？など</a:t>
                      </a:r>
                      <a:endParaRPr kumimoji="1" lang="en-US"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endPar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endParaRPr>
                    </a:p>
                    <a:p>
                      <a:pPr lvl="0"/>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⑤のときや災害時にナイフ</a:t>
                      </a:r>
                      <a:r>
                        <a:rPr kumimoji="1" lang="en-US"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1</a:t>
                      </a:r>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本を使いこなせたら作業はどうなるか質問する。</a:t>
                      </a:r>
                    </a:p>
                    <a:p>
                      <a:r>
                        <a:rPr kumimoji="1" lang="ja-JP" altLang="ja-JP" sz="1050" kern="1200" dirty="0" smtClean="0">
                          <a:solidFill>
                            <a:schemeClr val="dk1"/>
                          </a:solidFill>
                          <a:effectLst/>
                          <a:latin typeface="HG丸ｺﾞｼｯｸM-PRO" panose="020F0600000000000000" pitchFamily="50" charset="-128"/>
                          <a:ea typeface="HG丸ｺﾞｼｯｸM-PRO" panose="020F0600000000000000" pitchFamily="50" charset="-128"/>
                          <a:cs typeface="+mn-cs"/>
                        </a:rPr>
                        <a:t>→参加者にナイフの便利さや必要性を気づいてもらう。</a:t>
                      </a:r>
                    </a:p>
                    <a:p>
                      <a:endParaRPr kumimoji="1" lang="en-US" altLang="ja-JP" sz="1050" dirty="0" smtClean="0">
                        <a:latin typeface="HG丸ｺﾞｼｯｸM-PRO" panose="020F0600000000000000" pitchFamily="50" charset="-128"/>
                        <a:ea typeface="HG丸ｺﾞｼｯｸM-PRO" panose="020F0600000000000000" pitchFamily="50" charset="-128"/>
                      </a:endParaRPr>
                    </a:p>
                    <a:p>
                      <a:endParaRPr kumimoji="1" lang="ja-JP" altLang="en-US" sz="1050" dirty="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sp>
        <p:nvSpPr>
          <p:cNvPr id="5" name="角丸四角形 4"/>
          <p:cNvSpPr/>
          <p:nvPr/>
        </p:nvSpPr>
        <p:spPr>
          <a:xfrm>
            <a:off x="5013176" y="920552"/>
            <a:ext cx="1584176" cy="1224136"/>
          </a:xfrm>
          <a:prstGeom prst="roundRect">
            <a:avLst>
              <a:gd name="adj" fmla="val 905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50" dirty="0" smtClean="0">
                <a:solidFill>
                  <a:schemeClr val="tx1"/>
                </a:solidFill>
                <a:latin typeface="HG丸ｺﾞｼｯｸM-PRO" panose="020F0600000000000000" pitchFamily="50" charset="-128"/>
                <a:ea typeface="HG丸ｺﾞｼｯｸM-PRO" panose="020F0600000000000000" pitchFamily="50" charset="-128"/>
              </a:rPr>
              <a:t>コーチの関わりの内容を記載する</a:t>
            </a:r>
            <a:r>
              <a:rPr kumimoji="1" lang="en-US" altLang="ja-JP" sz="1050" dirty="0" smtClean="0">
                <a:solidFill>
                  <a:schemeClr val="tx1"/>
                </a:solidFill>
                <a:latin typeface="HG丸ｺﾞｼｯｸM-PRO" panose="020F0600000000000000" pitchFamily="50" charset="-128"/>
                <a:ea typeface="HG丸ｺﾞｼｯｸM-PRO" panose="020F0600000000000000" pitchFamily="50" charset="-128"/>
              </a:rPr>
              <a:t/>
            </a:r>
            <a:br>
              <a:rPr kumimoji="1" lang="en-US" altLang="ja-JP" sz="1050" dirty="0" smtClean="0">
                <a:solidFill>
                  <a:schemeClr val="tx1"/>
                </a:solidFill>
                <a:latin typeface="HG丸ｺﾞｼｯｸM-PRO" panose="020F0600000000000000" pitchFamily="50" charset="-128"/>
                <a:ea typeface="HG丸ｺﾞｼｯｸM-PRO" panose="020F0600000000000000" pitchFamily="50" charset="-128"/>
              </a:rPr>
            </a:br>
            <a:endParaRPr kumimoji="1" lang="ja-JP" altLang="en-US" sz="105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6" name="Picture 2" descr="\\Ls-wvl698\共育事業\事務局\写真\2018年度\20181201-02_もしとき教室12月宿泊\PC01355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609" t="8576" r="11641" b="20673"/>
          <a:stretch/>
        </p:blipFill>
        <p:spPr bwMode="auto">
          <a:xfrm>
            <a:off x="5000444" y="3532612"/>
            <a:ext cx="1584176" cy="11881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13176" y="272480"/>
            <a:ext cx="532259" cy="594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表 7"/>
          <p:cNvGraphicFramePr>
            <a:graphicFrameLocks noGrp="1"/>
          </p:cNvGraphicFramePr>
          <p:nvPr>
            <p:extLst>
              <p:ext uri="{D42A27DB-BD31-4B8C-83A1-F6EECF244321}">
                <p14:modId xmlns:p14="http://schemas.microsoft.com/office/powerpoint/2010/main" val="3216452920"/>
              </p:ext>
            </p:extLst>
          </p:nvPr>
        </p:nvGraphicFramePr>
        <p:xfrm>
          <a:off x="332657" y="5037558"/>
          <a:ext cx="4392487" cy="4261657"/>
        </p:xfrm>
        <a:graphic>
          <a:graphicData uri="http://schemas.openxmlformats.org/drawingml/2006/table">
            <a:tbl>
              <a:tblPr firstRow="1" bandRow="1">
                <a:tableStyleId>{74C1A8A3-306A-4EB7-A6B1-4F7E0EB9C5D6}</a:tableStyleId>
              </a:tblPr>
              <a:tblGrid>
                <a:gridCol w="1082992"/>
                <a:gridCol w="3309495"/>
              </a:tblGrid>
              <a:tr h="508931">
                <a:tc>
                  <a:txBody>
                    <a:bodyPr/>
                    <a:lstStyle/>
                    <a:p>
                      <a:pPr algn="ctr"/>
                      <a:r>
                        <a:rPr kumimoji="1" lang="ja-JP" altLang="en-US" sz="1600" dirty="0" smtClean="0"/>
                        <a:t>ステップ</a:t>
                      </a:r>
                      <a:r>
                        <a:rPr kumimoji="1" lang="en-US" altLang="ja-JP" sz="1600" dirty="0" smtClean="0"/>
                        <a:t>1</a:t>
                      </a:r>
                      <a:endParaRPr kumimoji="1" lang="en-US" altLang="ja-JP" sz="1800" dirty="0" smtClean="0"/>
                    </a:p>
                    <a:p>
                      <a:pPr algn="ctr"/>
                      <a:r>
                        <a:rPr kumimoji="1" lang="en-US" altLang="ja-JP" sz="1050" dirty="0" smtClean="0"/>
                        <a:t>P55-P56</a:t>
                      </a:r>
                      <a:endParaRPr kumimoji="1" lang="ja-JP" altLang="en-US" sz="1050" dirty="0"/>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r>
                        <a:rPr kumimoji="1" lang="ja-JP" altLang="en-US" sz="1800" u="none" dirty="0" smtClean="0">
                          <a:latin typeface="HG丸ｺﾞｼｯｸM-PRO" panose="020F0600000000000000" pitchFamily="50" charset="-128"/>
                          <a:ea typeface="HG丸ｺﾞｼｯｸM-PRO" panose="020F0600000000000000" pitchFamily="50" charset="-128"/>
                        </a:rPr>
                        <a:t>刃物の握り方を理解する</a:t>
                      </a:r>
                      <a:endParaRPr kumimoji="1" lang="ja-JP" altLang="en-US" dirty="0"/>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398294">
                <a:tc>
                  <a:txBody>
                    <a:bodyPr/>
                    <a:lstStyle/>
                    <a:p>
                      <a:pPr algn="ctr"/>
                      <a:r>
                        <a:rPr kumimoji="1" lang="ja-JP" altLang="en-US" dirty="0" smtClean="0"/>
                        <a:t>課題</a:t>
                      </a:r>
                      <a:r>
                        <a:rPr kumimoji="1" lang="en-US" altLang="ja-JP" dirty="0" smtClean="0"/>
                        <a:t>1-1</a:t>
                      </a:r>
                      <a:endParaRPr kumimoji="1" lang="ja-JP" altLang="en-US" dirty="0"/>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r>
                        <a:rPr kumimoji="1" lang="ja-JP" altLang="en-US" sz="1050" u="none" dirty="0" smtClean="0">
                          <a:latin typeface="HG丸ｺﾞｼｯｸM-PRO" panose="020F0600000000000000" pitchFamily="50" charset="-128"/>
                          <a:ea typeface="HG丸ｺﾞｼｯｸM-PRO" panose="020F0600000000000000" pitchFamily="50" charset="-128"/>
                        </a:rPr>
                        <a:t>刃物を使うとき、間違った使い方をするとケガをすることを伝え、どんな状況だとケガをするか考える。</a:t>
                      </a:r>
                      <a:endParaRPr kumimoji="1" lang="ja-JP" altLang="en-US" sz="1050" u="none" dirty="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tr>
              <a:tr h="3341246">
                <a:tc>
                  <a:txBody>
                    <a:bodyPr/>
                    <a:lstStyle/>
                    <a:p>
                      <a:pPr algn="ctr"/>
                      <a:r>
                        <a:rPr kumimoji="1" lang="ja-JP" altLang="en-US" dirty="0" smtClean="0"/>
                        <a:t>時間</a:t>
                      </a:r>
                      <a:endParaRPr kumimoji="1" lang="en-US" altLang="ja-JP" dirty="0" smtClean="0"/>
                    </a:p>
                    <a:p>
                      <a:pPr algn="ctr"/>
                      <a:r>
                        <a:rPr kumimoji="1" lang="en-US" altLang="ja-JP" dirty="0" smtClean="0"/>
                        <a:t>10</a:t>
                      </a:r>
                      <a:r>
                        <a:rPr kumimoji="1" lang="ja-JP" altLang="en-US" dirty="0" smtClean="0"/>
                        <a:t>分</a:t>
                      </a:r>
                      <a:endParaRPr kumimoji="1" lang="ja-JP" altLang="en-US" dirty="0"/>
                    </a:p>
                  </a:txBody>
                  <a:tcPr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kumimoji="1" lang="ja-JP" altLang="en-US" sz="1050" dirty="0" smtClean="0">
                          <a:latin typeface="HG丸ｺﾞｼｯｸM-PRO" panose="020F0600000000000000" pitchFamily="50" charset="-128"/>
                          <a:ea typeface="HG丸ｺﾞｼｯｸM-PRO" panose="020F0600000000000000" pitchFamily="50" charset="-128"/>
                        </a:rPr>
                        <a:t>①どんな状況になるとケガをするか、全体に質問する。</a:t>
                      </a:r>
                    </a:p>
                    <a:p>
                      <a:r>
                        <a:rPr kumimoji="1" lang="ja-JP" altLang="en-US" sz="1050" dirty="0" smtClean="0">
                          <a:latin typeface="HG丸ｺﾞｼｯｸM-PRO" panose="020F0600000000000000" pitchFamily="50" charset="-128"/>
                          <a:ea typeface="HG丸ｺﾞｼｯｸM-PRO" panose="020F0600000000000000" pitchFamily="50" charset="-128"/>
                        </a:rPr>
                        <a:t>＜予想される答え＞</a:t>
                      </a:r>
                    </a:p>
                    <a:p>
                      <a:r>
                        <a:rPr kumimoji="1" lang="ja-JP" altLang="en-US" sz="1050" dirty="0" smtClean="0">
                          <a:latin typeface="HG丸ｺﾞｼｯｸM-PRO" panose="020F0600000000000000" pitchFamily="50" charset="-128"/>
                          <a:ea typeface="HG丸ｺﾞｼｯｸM-PRO" panose="020F0600000000000000" pitchFamily="50" charset="-128"/>
                        </a:rPr>
                        <a:t>近くて向き合って使用すると相手を刺してしまう</a:t>
                      </a:r>
                    </a:p>
                    <a:p>
                      <a:r>
                        <a:rPr kumimoji="1" lang="ja-JP" altLang="en-US" sz="1050" dirty="0" smtClean="0">
                          <a:latin typeface="HG丸ｺﾞｼｯｸM-PRO" panose="020F0600000000000000" pitchFamily="50" charset="-128"/>
                          <a:ea typeface="HG丸ｺﾞｼｯｸM-PRO" panose="020F0600000000000000" pitchFamily="50" charset="-128"/>
                        </a:rPr>
                        <a:t>刃を出したまま移動すると誰かに刺してしまう</a:t>
                      </a:r>
                      <a:endParaRPr kumimoji="1" lang="en-US" altLang="ja-JP" sz="1050" dirty="0" smtClean="0">
                        <a:latin typeface="HG丸ｺﾞｼｯｸM-PRO" panose="020F0600000000000000" pitchFamily="50" charset="-128"/>
                        <a:ea typeface="HG丸ｺﾞｼｯｸM-PRO" panose="020F0600000000000000" pitchFamily="50" charset="-128"/>
                      </a:endParaRPr>
                    </a:p>
                    <a:p>
                      <a:r>
                        <a:rPr kumimoji="1" lang="ja-JP" altLang="en-US" sz="1050" dirty="0" smtClean="0">
                          <a:latin typeface="HG丸ｺﾞｼｯｸM-PRO" panose="020F0600000000000000" pitchFamily="50" charset="-128"/>
                          <a:ea typeface="HG丸ｺﾞｼｯｸM-PRO" panose="020F0600000000000000" pitchFamily="50" charset="-128"/>
                        </a:rPr>
                        <a:t>など</a:t>
                      </a:r>
                      <a:endParaRPr kumimoji="1" lang="en-US" altLang="ja-JP" sz="1050" dirty="0" smtClean="0">
                        <a:latin typeface="HG丸ｺﾞｼｯｸM-PRO" panose="020F0600000000000000" pitchFamily="50" charset="-128"/>
                        <a:ea typeface="HG丸ｺﾞｼｯｸM-PRO" panose="020F0600000000000000" pitchFamily="50" charset="-128"/>
                      </a:endParaRPr>
                    </a:p>
                    <a:p>
                      <a:endParaRPr kumimoji="1" lang="ja-JP" altLang="en-US" sz="1050" dirty="0" smtClean="0">
                        <a:latin typeface="HG丸ｺﾞｼｯｸM-PRO" panose="020F0600000000000000" pitchFamily="50" charset="-128"/>
                        <a:ea typeface="HG丸ｺﾞｼｯｸM-PRO" panose="020F0600000000000000" pitchFamily="50" charset="-128"/>
                      </a:endParaRPr>
                    </a:p>
                    <a:p>
                      <a:r>
                        <a:rPr kumimoji="1" lang="ja-JP" altLang="en-US" sz="1050" dirty="0" smtClean="0">
                          <a:latin typeface="HG丸ｺﾞｼｯｸM-PRO" panose="020F0600000000000000" pitchFamily="50" charset="-128"/>
                          <a:ea typeface="HG丸ｺﾞｼｯｸM-PRO" panose="020F0600000000000000" pitchFamily="50" charset="-128"/>
                        </a:rPr>
                        <a:t>②最低限のルールをみんなで決める。</a:t>
                      </a:r>
                      <a:endParaRPr kumimoji="1" lang="en-US" altLang="ja-JP" sz="1050" dirty="0" smtClean="0">
                        <a:latin typeface="HG丸ｺﾞｼｯｸM-PRO" panose="020F0600000000000000" pitchFamily="50" charset="-128"/>
                        <a:ea typeface="HG丸ｺﾞｼｯｸM-PRO" panose="020F0600000000000000" pitchFamily="50" charset="-128"/>
                      </a:endParaRPr>
                    </a:p>
                    <a:p>
                      <a:r>
                        <a:rPr kumimoji="1" lang="ja-JP" altLang="en-US" sz="1050" dirty="0" smtClean="0">
                          <a:latin typeface="HG丸ｺﾞｼｯｸM-PRO" panose="020F0600000000000000" pitchFamily="50" charset="-128"/>
                          <a:ea typeface="HG丸ｺﾞｼｯｸM-PRO" panose="020F0600000000000000" pitchFamily="50" charset="-128"/>
                        </a:rPr>
                        <a:t>近くに人がいないか確認すること！など</a:t>
                      </a:r>
                    </a:p>
                    <a:p>
                      <a:endParaRPr kumimoji="1" lang="en-US" altLang="ja-JP" sz="1050" dirty="0" smtClean="0">
                        <a:latin typeface="HG丸ｺﾞｼｯｸM-PRO" panose="020F0600000000000000" pitchFamily="50" charset="-128"/>
                        <a:ea typeface="HG丸ｺﾞｼｯｸM-PRO" panose="020F0600000000000000" pitchFamily="50" charset="-128"/>
                      </a:endParaRPr>
                    </a:p>
                    <a:p>
                      <a:endParaRPr kumimoji="1" lang="en-US" altLang="ja-JP" sz="1050" dirty="0" smtClean="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sp>
        <p:nvSpPr>
          <p:cNvPr id="9" name="角丸四角形 8"/>
          <p:cNvSpPr/>
          <p:nvPr/>
        </p:nvSpPr>
        <p:spPr>
          <a:xfrm>
            <a:off x="4985481" y="5613622"/>
            <a:ext cx="1584176" cy="1139578"/>
          </a:xfrm>
          <a:prstGeom prst="roundRect">
            <a:avLst>
              <a:gd name="adj" fmla="val 9055"/>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a:solidFill>
                  <a:schemeClr val="tx1"/>
                </a:solidFill>
                <a:latin typeface="HG丸ｺﾞｼｯｸM-PRO" panose="020F0600000000000000" pitchFamily="50" charset="-128"/>
                <a:ea typeface="HG丸ｺﾞｼｯｸM-PRO" panose="020F0600000000000000" pitchFamily="50" charset="-128"/>
              </a:rPr>
              <a:t>各団体の刃物</a:t>
            </a:r>
            <a:r>
              <a:rPr lang="ja-JP" altLang="en-US" sz="1050" dirty="0" smtClean="0">
                <a:solidFill>
                  <a:schemeClr val="tx1"/>
                </a:solidFill>
                <a:latin typeface="HG丸ｺﾞｼｯｸM-PRO" panose="020F0600000000000000" pitchFamily="50" charset="-128"/>
                <a:ea typeface="HG丸ｺﾞｼｯｸM-PRO" panose="020F0600000000000000" pitchFamily="50" charset="-128"/>
              </a:rPr>
              <a:t>使用のためのルール</a:t>
            </a:r>
            <a:r>
              <a:rPr lang="ja-JP" altLang="en-US" sz="1050" dirty="0">
                <a:solidFill>
                  <a:schemeClr val="tx1"/>
                </a:solidFill>
                <a:latin typeface="HG丸ｺﾞｼｯｸM-PRO" panose="020F0600000000000000" pitchFamily="50" charset="-128"/>
                <a:ea typeface="HG丸ｺﾞｼｯｸM-PRO" panose="020F0600000000000000" pitchFamily="50" charset="-128"/>
              </a:rPr>
              <a:t>がある場合</a:t>
            </a:r>
            <a:r>
              <a:rPr lang="ja-JP" altLang="en-US" sz="1050" dirty="0" smtClean="0">
                <a:solidFill>
                  <a:schemeClr val="tx1"/>
                </a:solidFill>
                <a:latin typeface="HG丸ｺﾞｼｯｸM-PRO" panose="020F0600000000000000" pitchFamily="50" charset="-128"/>
                <a:ea typeface="HG丸ｺﾞｼｯｸM-PRO" panose="020F0600000000000000" pitchFamily="50" charset="-128"/>
              </a:rPr>
              <a:t>は、この</a:t>
            </a:r>
            <a:r>
              <a:rPr lang="ja-JP" altLang="en-US" sz="1050" dirty="0">
                <a:solidFill>
                  <a:schemeClr val="tx1"/>
                </a:solidFill>
                <a:latin typeface="HG丸ｺﾞｼｯｸM-PRO" panose="020F0600000000000000" pitchFamily="50" charset="-128"/>
                <a:ea typeface="HG丸ｺﾞｼｯｸM-PRO" panose="020F0600000000000000" pitchFamily="50" charset="-128"/>
              </a:rPr>
              <a:t>タイミングでしっかりと説明</a:t>
            </a:r>
            <a:r>
              <a:rPr lang="ja-JP" altLang="en-US" sz="1050" dirty="0" smtClean="0">
                <a:solidFill>
                  <a:schemeClr val="tx1"/>
                </a:solidFill>
                <a:latin typeface="HG丸ｺﾞｼｯｸM-PRO" panose="020F0600000000000000" pitchFamily="50" charset="-128"/>
                <a:ea typeface="HG丸ｺﾞｼｯｸM-PRO" panose="020F0600000000000000" pitchFamily="50" charset="-128"/>
              </a:rPr>
              <a:t>する。</a:t>
            </a:r>
            <a:endParaRPr kumimoji="1" lang="ja-JP" altLang="en-US" sz="105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1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5481" y="4965550"/>
            <a:ext cx="532259" cy="594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正方形/長方形 11"/>
          <p:cNvSpPr/>
          <p:nvPr/>
        </p:nvSpPr>
        <p:spPr>
          <a:xfrm>
            <a:off x="476672" y="2668522"/>
            <a:ext cx="5760640" cy="17281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あくまで、イメージです。</a:t>
            </a:r>
            <a:endParaRPr kumimoji="1" lang="en-US" altLang="ja-JP" dirty="0" smtClean="0"/>
          </a:p>
          <a:p>
            <a:pPr algn="ctr"/>
            <a:r>
              <a:rPr lang="ja-JP" altLang="en-US" dirty="0" smtClean="0"/>
              <a:t>もっとわかりやすいデザインがありましたら、ご提案いただきたいです。</a:t>
            </a:r>
            <a:endParaRPr lang="en-US" altLang="ja-JP" dirty="0" smtClean="0"/>
          </a:p>
          <a:p>
            <a:pPr algn="ctr"/>
            <a:r>
              <a:rPr kumimoji="1" lang="ja-JP" altLang="en-US" dirty="0"/>
              <a:t>中身</a:t>
            </a:r>
            <a:r>
              <a:rPr kumimoji="1" lang="ja-JP" altLang="en-US" dirty="0" smtClean="0"/>
              <a:t>の文書はワードにて羅列したデータがあります。</a:t>
            </a:r>
            <a:r>
              <a:rPr kumimoji="1" lang="en-US" altLang="ja-JP" dirty="0" smtClean="0"/>
              <a:t/>
            </a:r>
            <a:br>
              <a:rPr kumimoji="1" lang="en-US" altLang="ja-JP" dirty="0" smtClean="0"/>
            </a:br>
            <a:r>
              <a:rPr kumimoji="1" lang="ja-JP" altLang="en-US" dirty="0" smtClean="0"/>
              <a:t>（最終ページ参照）正式</a:t>
            </a:r>
            <a:r>
              <a:rPr kumimoji="1" lang="ja-JP" altLang="en-US" dirty="0" smtClean="0"/>
              <a:t>に依頼が決まりましたら原稿を送ります。</a:t>
            </a:r>
            <a:endParaRPr kumimoji="1" lang="ja-JP" altLang="en-US" dirty="0"/>
          </a:p>
        </p:txBody>
      </p:sp>
    </p:spTree>
    <p:extLst>
      <p:ext uri="{BB962C8B-B14F-4D97-AF65-F5344CB8AC3E}">
        <p14:creationId xmlns:p14="http://schemas.microsoft.com/office/powerpoint/2010/main" val="1184964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2656" y="611560"/>
            <a:ext cx="6172200" cy="2909672"/>
          </a:xfrm>
        </p:spPr>
        <p:txBody>
          <a:bodyPr>
            <a:normAutofit/>
          </a:bodyPr>
          <a:lstStyle/>
          <a:p>
            <a:r>
              <a:rPr kumimoji="1" lang="ja-JP" altLang="en-US" dirty="0" smtClean="0"/>
              <a:t>もくじ</a:t>
            </a:r>
            <a:r>
              <a:rPr kumimoji="1" lang="en-US" altLang="ja-JP" dirty="0" smtClean="0"/>
              <a:t/>
            </a:r>
            <a:br>
              <a:rPr kumimoji="1" lang="en-US" altLang="ja-JP" dirty="0" smtClean="0"/>
            </a:br>
            <a:r>
              <a:rPr lang="ja-JP" altLang="en-US" sz="1800" dirty="0" smtClean="0"/>
              <a:t>特にこだわりありません。</a:t>
            </a:r>
            <a:r>
              <a:rPr lang="ja-JP" altLang="en-US" sz="1800" dirty="0"/>
              <a:t/>
            </a:r>
            <a:br>
              <a:rPr lang="ja-JP" altLang="en-US" sz="1800" dirty="0"/>
            </a:br>
            <a:r>
              <a:rPr lang="ja-JP" altLang="en-US" sz="1800" dirty="0" smtClean="0"/>
              <a:t>全てのページ（私が作成したものと出品者様が作成したもの）が揃いましたらもくじの作成をお願いします。</a:t>
            </a:r>
            <a:endParaRPr kumimoji="1" lang="ja-JP" altLang="en-US" sz="1800" dirty="0"/>
          </a:p>
        </p:txBody>
      </p:sp>
    </p:spTree>
    <p:extLst>
      <p:ext uri="{BB962C8B-B14F-4D97-AF65-F5344CB8AC3E}">
        <p14:creationId xmlns:p14="http://schemas.microsoft.com/office/powerpoint/2010/main" val="4008977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本書の使い方</a:t>
            </a:r>
            <a:r>
              <a:rPr kumimoji="1" lang="en-US" altLang="ja-JP" dirty="0" smtClean="0"/>
              <a:t/>
            </a:r>
            <a:br>
              <a:rPr kumimoji="1" lang="en-US" altLang="ja-JP" dirty="0" smtClean="0"/>
            </a:br>
            <a:r>
              <a:rPr lang="ja-JP" altLang="en-US" sz="1200" dirty="0" smtClean="0"/>
              <a:t>分かりやすくデザインしてくださると嬉しいです。</a:t>
            </a:r>
            <a:endParaRPr kumimoji="1" lang="ja-JP" altLang="en-US" sz="1200" dirty="0"/>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2929547775"/>
              </p:ext>
            </p:extLst>
          </p:nvPr>
        </p:nvGraphicFramePr>
        <p:xfrm>
          <a:off x="1700808" y="2195736"/>
          <a:ext cx="3363888" cy="5112570"/>
        </p:xfrm>
        <a:graphic>
          <a:graphicData uri="http://schemas.openxmlformats.org/drawingml/2006/table">
            <a:tbl>
              <a:tblPr firstRow="1" bandRow="1">
                <a:tableStyleId>{5C22544A-7EE6-4342-B048-85BDC9FD1C3A}</a:tableStyleId>
              </a:tblPr>
              <a:tblGrid>
                <a:gridCol w="1121296"/>
                <a:gridCol w="1121296"/>
                <a:gridCol w="1121296"/>
              </a:tblGrid>
              <a:tr h="1022514">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r>
              <a:tr h="1022514">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r>
              <a:tr h="1022514">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r>
              <a:tr h="1022514">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r>
              <a:tr h="1022514">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r>
            </a:tbl>
          </a:graphicData>
        </a:graphic>
      </p:graphicFrame>
      <p:sp>
        <p:nvSpPr>
          <p:cNvPr id="5" name="線吹き出し 2 (枠付き) 4"/>
          <p:cNvSpPr/>
          <p:nvPr/>
        </p:nvSpPr>
        <p:spPr>
          <a:xfrm>
            <a:off x="5157192" y="1475656"/>
            <a:ext cx="1224136" cy="864096"/>
          </a:xfrm>
          <a:prstGeom prst="borderCallout2">
            <a:avLst>
              <a:gd name="adj1" fmla="val 23937"/>
              <a:gd name="adj2" fmla="val 1187"/>
              <a:gd name="adj3" fmla="val 18750"/>
              <a:gd name="adj4" fmla="val -16667"/>
              <a:gd name="adj5" fmla="val 112500"/>
              <a:gd name="adj6" fmla="val -4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線吹き出し 2 (枠付き) 5"/>
          <p:cNvSpPr/>
          <p:nvPr/>
        </p:nvSpPr>
        <p:spPr>
          <a:xfrm>
            <a:off x="332656" y="4355976"/>
            <a:ext cx="1224136" cy="864096"/>
          </a:xfrm>
          <a:prstGeom prst="borderCallout2">
            <a:avLst>
              <a:gd name="adj1" fmla="val 18750"/>
              <a:gd name="adj2" fmla="val 89066"/>
              <a:gd name="adj3" fmla="val 3188"/>
              <a:gd name="adj4" fmla="val 114420"/>
              <a:gd name="adj5" fmla="val -73206"/>
              <a:gd name="adj6" fmla="val 1356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87927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このようなＡ４資料が</a:t>
            </a:r>
            <a:r>
              <a:rPr kumimoji="1" lang="en-US" altLang="ja-JP" dirty="0" smtClean="0"/>
              <a:t>45</a:t>
            </a:r>
            <a:r>
              <a:rPr kumimoji="1" lang="ja-JP" altLang="en-US" dirty="0" smtClean="0"/>
              <a:t>ページ分あります。</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651" t="26543" r="35201" b="5574"/>
          <a:stretch/>
        </p:blipFill>
        <p:spPr bwMode="auto">
          <a:xfrm>
            <a:off x="980728" y="1835696"/>
            <a:ext cx="4899365" cy="5819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110053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513</Words>
  <Application>Microsoft Office PowerPoint</Application>
  <PresentationFormat>画面に合わせる (4:3)</PresentationFormat>
  <Paragraphs>114</Paragraphs>
  <Slides>5</Slides>
  <Notes>0</Notes>
  <HiddenSlides>0</HiddenSlides>
  <MMClips>0</MMClips>
  <ScaleCrop>false</ScaleCrop>
  <HeadingPairs>
    <vt:vector size="4" baseType="variant">
      <vt:variant>
        <vt:lpstr>テーマ</vt:lpstr>
      </vt:variant>
      <vt:variant>
        <vt:i4>1</vt:i4>
      </vt:variant>
      <vt:variant>
        <vt:lpstr>スライド タイトル</vt:lpstr>
      </vt:variant>
      <vt:variant>
        <vt:i4>5</vt:i4>
      </vt:variant>
    </vt:vector>
  </HeadingPairs>
  <TitlesOfParts>
    <vt:vector size="6" baseType="lpstr">
      <vt:lpstr>Office ​​テーマ</vt:lpstr>
      <vt:lpstr>PowerPoint プレゼンテーション</vt:lpstr>
      <vt:lpstr>PowerPoint プレゼンテーション</vt:lpstr>
      <vt:lpstr>もくじ 特にこだわりありません。 全てのページ（私が作成したものと出品者様が作成したもの）が揃いましたらもくじの作成をお願いします。</vt:lpstr>
      <vt:lpstr>本書の使い方 分かりやすくデザインしてくださると嬉しいです。</vt:lpstr>
      <vt:lpstr>このようなＡ４資料が45ページ分あります。</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Windows ユーザー</dc:creator>
  <cp:lastModifiedBy>Windows ユーザー</cp:lastModifiedBy>
  <cp:revision>15</cp:revision>
  <dcterms:created xsi:type="dcterms:W3CDTF">2020-08-18T02:34:46Z</dcterms:created>
  <dcterms:modified xsi:type="dcterms:W3CDTF">2020-08-25T05:18:38Z</dcterms:modified>
</cp:coreProperties>
</file>