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320" r:id="rId2"/>
    <p:sldId id="256" r:id="rId3"/>
  </p:sldIdLst>
  <p:sldSz cx="6858000" cy="9144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656" y="-1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0C70C-3B54-49DF-B200-4D91CED4642E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2318-7E08-4319-A5CF-3BB72BF36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2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2318-7E08-4319-A5CF-3BB72BF36B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1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0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1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79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16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30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8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5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5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F886-B11E-4A89-9720-476A997F206C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447F-7A41-4C41-985C-3246F75E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47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web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生成されたAi, 表彰台, 勝者, プレゼンテーション, ステージ, 3 D">
            <a:extLst>
              <a:ext uri="{FF2B5EF4-FFF2-40B4-BE49-F238E27FC236}">
                <a16:creationId xmlns:a16="http://schemas.microsoft.com/office/drawing/2014/main" id="{8AC7F318-AADA-D8A5-DC48-0B6CD45C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86375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パラマウントベッド 電動介護ベッド＋PARACAREマットレス リモコン操作可 ロングサイズへの切り替えが簡単！ワイドサイズの在宅介護用電動ベッド「 楽匠Wing（ウィング）シリーズ」を新発売 | パラマウントベッド ホールディングス株式会社のプレスリリース">
            <a:extLst>
              <a:ext uri="{FF2B5EF4-FFF2-40B4-BE49-F238E27FC236}">
                <a16:creationId xmlns:a16="http://schemas.microsoft.com/office/drawing/2014/main" id="{7BEF6832-676A-5BE0-4A69-E5C85C4BF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-1023"/>
          <a:stretch>
            <a:fillRect/>
          </a:stretch>
        </p:blipFill>
        <p:spPr bwMode="auto">
          <a:xfrm>
            <a:off x="-18224" y="0"/>
            <a:ext cx="6950121" cy="54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4">
            <a:extLst>
              <a:ext uri="{FF2B5EF4-FFF2-40B4-BE49-F238E27FC236}">
                <a16:creationId xmlns:a16="http://schemas.microsoft.com/office/drawing/2014/main" id="{967AC088-86D7-A9F1-2BAF-467118201DBA}"/>
              </a:ext>
            </a:extLst>
          </p:cNvPr>
          <p:cNvSpPr txBox="1">
            <a:spLocks/>
          </p:cNvSpPr>
          <p:nvPr/>
        </p:nvSpPr>
        <p:spPr>
          <a:xfrm>
            <a:off x="180247" y="567150"/>
            <a:ext cx="6497505" cy="9234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6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COLLEGE⁺E</a:t>
            </a:r>
            <a:r>
              <a:rPr lang="ja-JP" altLang="en-US" sz="6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altLang="ja-JP" sz="6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KING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886A8F-DDB1-1031-3B74-229ABFF99C79}"/>
              </a:ext>
            </a:extLst>
          </p:cNvPr>
          <p:cNvSpPr txBox="1"/>
          <p:nvPr/>
        </p:nvSpPr>
        <p:spPr>
          <a:xfrm>
            <a:off x="2536671" y="8388657"/>
            <a:ext cx="43067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2026.</a:t>
            </a:r>
            <a:r>
              <a:rPr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HGP創英角ｺﾞｼｯｸUB" panose="020B0900000000000000" pitchFamily="50" charset="-128"/>
              </a:rPr>
              <a:t>5.9</a:t>
            </a:r>
            <a:r>
              <a:rPr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Sat </a:t>
            </a:r>
            <a:r>
              <a:rPr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HGP創英角ｺﾞｼｯｸUB" panose="020B0900000000000000" pitchFamily="50" charset="-128"/>
              </a:rPr>
              <a:t>13:00</a:t>
            </a: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endParaRPr lang="en-US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E98088-55A3-85A1-6B27-14D98AF75F1E}"/>
              </a:ext>
            </a:extLst>
          </p:cNvPr>
          <p:cNvSpPr txBox="1"/>
          <p:nvPr/>
        </p:nvSpPr>
        <p:spPr>
          <a:xfrm>
            <a:off x="-1474679" y="15199"/>
            <a:ext cx="9863033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127000" dir="2700000" algn="tl">
                    <a:srgbClr val="C0000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福祉用具専門相談員　ロールプレイングコンテスト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127000" dir="2700000" algn="tl">
                  <a:srgbClr val="C0000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四角形: 対角を丸める 19">
            <a:extLst>
              <a:ext uri="{FF2B5EF4-FFF2-40B4-BE49-F238E27FC236}">
                <a16:creationId xmlns:a16="http://schemas.microsoft.com/office/drawing/2014/main" id="{77E871FD-13AE-2974-6D52-E1CC2B860064}"/>
              </a:ext>
            </a:extLst>
          </p:cNvPr>
          <p:cNvSpPr/>
          <p:nvPr/>
        </p:nvSpPr>
        <p:spPr>
          <a:xfrm>
            <a:off x="1769919" y="3928629"/>
            <a:ext cx="3318160" cy="481863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5F4A4B-F528-9F63-5CFA-64E478D350E6}"/>
              </a:ext>
            </a:extLst>
          </p:cNvPr>
          <p:cNvSpPr txBox="1"/>
          <p:nvPr/>
        </p:nvSpPr>
        <p:spPr>
          <a:xfrm>
            <a:off x="34432" y="3842407"/>
            <a:ext cx="6855034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ロールプレイング演目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2700000" sx="98000" sy="98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予選「福祉用具 勉強会開催」</a:t>
            </a:r>
            <a:endParaRPr lang="en-US" altLang="ja-JP" sz="2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2700000" sx="98000" sy="98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決勝「魂の３分間 福祉用具を伝える」</a:t>
            </a:r>
            <a:endParaRPr lang="en-US" altLang="ja-JP" sz="2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4127BEB-2DE8-697B-6318-6A6D1B8BBAEB}"/>
              </a:ext>
            </a:extLst>
          </p:cNvPr>
          <p:cNvSpPr txBox="1"/>
          <p:nvPr/>
        </p:nvSpPr>
        <p:spPr>
          <a:xfrm>
            <a:off x="2666334" y="1075110"/>
            <a:ext cx="1581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2026</a:t>
            </a:r>
            <a:endParaRPr lang="ja-JP" alt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9F321A9-1009-8F86-A200-05E6B2D21973}"/>
              </a:ext>
            </a:extLst>
          </p:cNvPr>
          <p:cNvSpPr txBox="1"/>
          <p:nvPr/>
        </p:nvSpPr>
        <p:spPr>
          <a:xfrm>
            <a:off x="103919" y="1650563"/>
            <a:ext cx="6878593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dist="101600" dir="2700000" algn="tl">
                    <a:srgbClr val="FFC00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　福　祉　用　具　を　伝　え　る　力　～</a:t>
            </a:r>
            <a:endParaRPr lang="en-US" altLang="ja-JP" sz="2400" b="1" dirty="0">
              <a:solidFill>
                <a:schemeClr val="bg1"/>
              </a:solidFill>
              <a:effectLst>
                <a:outerShdw dist="101600" dir="2700000" algn="tl">
                  <a:srgbClr val="FFC00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8203D6-3B41-48D1-328C-42D17DD1E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 b="7949"/>
          <a:stretch>
            <a:fillRect/>
          </a:stretch>
        </p:blipFill>
        <p:spPr bwMode="auto">
          <a:xfrm>
            <a:off x="2700000" y="5580000"/>
            <a:ext cx="1382265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10328E7-124B-9905-0699-7400894D1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" y="8334975"/>
            <a:ext cx="2403454" cy="7295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976C2F-1840-BE1E-CBAB-12A230F6D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95" y="5977609"/>
            <a:ext cx="2704862" cy="180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ABB0120-0B1A-E831-1176-2BCC51A36733}"/>
              </a:ext>
            </a:extLst>
          </p:cNvPr>
          <p:cNvSpPr txBox="1"/>
          <p:nvPr/>
        </p:nvSpPr>
        <p:spPr>
          <a:xfrm flipH="1">
            <a:off x="6290550" y="1464158"/>
            <a:ext cx="492443" cy="7358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私たちの</a:t>
            </a:r>
            <a:r>
              <a:rPr kumimoji="1" lang="ja-JP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福祉用具の紹介・勉強会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を採点してください！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5F6E6E8-C4AD-0637-484B-1543F448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/>
          <a:stretch>
            <a:fillRect/>
          </a:stretch>
        </p:blipFill>
        <p:spPr bwMode="auto">
          <a:xfrm>
            <a:off x="180000" y="5580000"/>
            <a:ext cx="1358505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E696672-6434-B380-1A38-D641BE14C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/>
          <a:stretch>
            <a:fillRect/>
          </a:stretch>
        </p:blipFill>
        <p:spPr bwMode="auto">
          <a:xfrm>
            <a:off x="1440000" y="5580000"/>
            <a:ext cx="1339515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CF941FBD-E13F-CD6D-7674-80FC8175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4503"/>
          <a:stretch>
            <a:fillRect/>
          </a:stretch>
        </p:blipFill>
        <p:spPr bwMode="auto">
          <a:xfrm>
            <a:off x="1980000" y="6732000"/>
            <a:ext cx="1382265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CE6BA-9E6D-8F19-65EC-A04C1A0C9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/>
          <a:stretch>
            <a:fillRect/>
          </a:stretch>
        </p:blipFill>
        <p:spPr bwMode="auto">
          <a:xfrm>
            <a:off x="3240000" y="6732000"/>
            <a:ext cx="1339515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D70654B-32CB-124A-AA5A-36854BECE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4"/>
          <a:stretch>
            <a:fillRect/>
          </a:stretch>
        </p:blipFill>
        <p:spPr bwMode="auto">
          <a:xfrm>
            <a:off x="720000" y="6732000"/>
            <a:ext cx="1406880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8" descr="可愛いイラスト無料｜リボン 赤 背景 − free illustration Ribbon red background | イラストダウンロード">
            <a:extLst>
              <a:ext uri="{FF2B5EF4-FFF2-40B4-BE49-F238E27FC236}">
                <a16:creationId xmlns:a16="http://schemas.microsoft.com/office/drawing/2014/main" id="{45821DB3-247F-86F4-F0A5-B5031A362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565" b="51431"/>
          <a:stretch>
            <a:fillRect/>
          </a:stretch>
        </p:blipFill>
        <p:spPr bwMode="auto">
          <a:xfrm>
            <a:off x="3824" y="6520449"/>
            <a:ext cx="863604" cy="4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金帯イラスト｜無料イラスト・フリー素材なら「イラストAC」">
            <a:extLst>
              <a:ext uri="{FF2B5EF4-FFF2-40B4-BE49-F238E27FC236}">
                <a16:creationId xmlns:a16="http://schemas.microsoft.com/office/drawing/2014/main" id="{B40334C3-CEFE-E25E-3F86-FAA4602B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6" b="39520"/>
          <a:stretch>
            <a:fillRect/>
          </a:stretch>
        </p:blipFill>
        <p:spPr bwMode="auto">
          <a:xfrm>
            <a:off x="2542300" y="6640432"/>
            <a:ext cx="1516464" cy="3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宴会場のご案内">
            <a:extLst>
              <a:ext uri="{FF2B5EF4-FFF2-40B4-BE49-F238E27FC236}">
                <a16:creationId xmlns:a16="http://schemas.microsoft.com/office/drawing/2014/main" id="{61C93D13-02E6-7B77-DFE8-B737CDFE3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-6444"/>
          <a:stretch>
            <a:fillRect/>
          </a:stretch>
        </p:blipFill>
        <p:spPr bwMode="auto">
          <a:xfrm>
            <a:off x="4027753" y="6456509"/>
            <a:ext cx="3082080" cy="257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62C2308-219F-4A59-73D8-D72E7BDDF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3" y="4692829"/>
            <a:ext cx="1246395" cy="113555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BF3E81A-6DF5-A787-DF2F-AFA9DF733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38" y="5429406"/>
            <a:ext cx="899842" cy="59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AB22740-FC82-C92F-B64C-4ADDEA319910}"/>
              </a:ext>
            </a:extLst>
          </p:cNvPr>
          <p:cNvSpPr/>
          <p:nvPr/>
        </p:nvSpPr>
        <p:spPr>
          <a:xfrm>
            <a:off x="1" y="5976000"/>
            <a:ext cx="4038598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3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803DB-7451-C552-E089-39FBD974E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t="7671" b="26396"/>
          <a:stretch>
            <a:fillRect/>
          </a:stretch>
        </p:blipFill>
        <p:spPr>
          <a:xfrm>
            <a:off x="0" y="1027280"/>
            <a:ext cx="6858000" cy="349062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350361-2248-1BA4-6A3B-943629290D3E}"/>
              </a:ext>
            </a:extLst>
          </p:cNvPr>
          <p:cNvSpPr/>
          <p:nvPr/>
        </p:nvSpPr>
        <p:spPr>
          <a:xfrm>
            <a:off x="0" y="-1"/>
            <a:ext cx="6648724" cy="13933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3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77C167E-7144-50CD-746C-4A4FE3DBE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077474" y="0"/>
            <a:ext cx="1813278" cy="1959429"/>
          </a:xfrm>
          <a:prstGeom prst="rect">
            <a:avLst/>
          </a:prstGeom>
        </p:spPr>
      </p:pic>
      <p:sp>
        <p:nvSpPr>
          <p:cNvPr id="8" name="タイトル 4">
            <a:extLst>
              <a:ext uri="{FF2B5EF4-FFF2-40B4-BE49-F238E27FC236}">
                <a16:creationId xmlns:a16="http://schemas.microsoft.com/office/drawing/2014/main" id="{9EA29DB4-ED56-AAC0-B9A4-C140BA01E187}"/>
              </a:ext>
            </a:extLst>
          </p:cNvPr>
          <p:cNvSpPr txBox="1">
            <a:spLocks/>
          </p:cNvSpPr>
          <p:nvPr/>
        </p:nvSpPr>
        <p:spPr>
          <a:xfrm>
            <a:off x="229867" y="16102"/>
            <a:ext cx="6628134" cy="636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COLLEGE⁺E</a:t>
            </a:r>
            <a:r>
              <a:rPr lang="ja-JP" altLang="en-US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altLang="ja-JP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KING</a:t>
            </a:r>
            <a:r>
              <a:rPr lang="ja-JP" altLang="en-US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　</a:t>
            </a:r>
            <a:r>
              <a:rPr lang="en-US" altLang="ja-JP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2026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BA56B3-BD77-C9FD-C5A6-538FF7865145}"/>
              </a:ext>
            </a:extLst>
          </p:cNvPr>
          <p:cNvSpPr txBox="1"/>
          <p:nvPr/>
        </p:nvSpPr>
        <p:spPr>
          <a:xfrm>
            <a:off x="863604" y="565614"/>
            <a:ext cx="371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ーカレッジキングとはー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B2FCA7-40AA-BFCC-F76F-DC1D017572AA}"/>
              </a:ext>
            </a:extLst>
          </p:cNvPr>
          <p:cNvSpPr txBox="1"/>
          <p:nvPr/>
        </p:nvSpPr>
        <p:spPr>
          <a:xfrm>
            <a:off x="229867" y="976251"/>
            <a:ext cx="6648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福祉用具専門相談員のロールプレイングコンテストです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407AF7-CF9D-1E7B-6619-06943D5D0F40}"/>
              </a:ext>
            </a:extLst>
          </p:cNvPr>
          <p:cNvSpPr txBox="1"/>
          <p:nvPr/>
        </p:nvSpPr>
        <p:spPr>
          <a:xfrm>
            <a:off x="253104" y="2050423"/>
            <a:ext cx="6351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ケアマネ特別審査員として</a:t>
            </a:r>
            <a:endParaRPr kumimoji="1" lang="en-US" altLang="ja-JP" sz="2800" b="1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大会にご参加していただけませんか？</a:t>
            </a:r>
          </a:p>
        </p:txBody>
      </p:sp>
      <p:pic>
        <p:nvPicPr>
          <p:cNvPr id="1026" name="Picture 2" descr="審査委員イラスト｜無料イラスト・フリー素材なら「イラストAC」">
            <a:extLst>
              <a:ext uri="{FF2B5EF4-FFF2-40B4-BE49-F238E27FC236}">
                <a16:creationId xmlns:a16="http://schemas.microsoft.com/office/drawing/2014/main" id="{B7BD8947-5D07-CA29-6CFD-17864A8B2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/>
          <a:stretch>
            <a:fillRect/>
          </a:stretch>
        </p:blipFill>
        <p:spPr bwMode="auto">
          <a:xfrm>
            <a:off x="5226364" y="3117975"/>
            <a:ext cx="1641932" cy="13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F1D8D5-2B58-599F-0EAD-5C786F4B14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74" y="4961809"/>
            <a:ext cx="1246395" cy="107854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24E325E-3809-0E5E-A4B3-2A8CB45A9B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b="13882"/>
          <a:stretch/>
        </p:blipFill>
        <p:spPr>
          <a:xfrm>
            <a:off x="4142432" y="4713793"/>
            <a:ext cx="715268" cy="84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無地の赤のグラデーションカラーの縦型デザインの背景 | Premium写真">
            <a:extLst>
              <a:ext uri="{FF2B5EF4-FFF2-40B4-BE49-F238E27FC236}">
                <a16:creationId xmlns:a16="http://schemas.microsoft.com/office/drawing/2014/main" id="{4B20CF6D-CD39-074F-5327-03821D27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5968988"/>
            <a:ext cx="2846591" cy="5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FD8F61-5854-A6F0-292B-B51FE4F2D198}"/>
              </a:ext>
            </a:extLst>
          </p:cNvPr>
          <p:cNvSpPr txBox="1"/>
          <p:nvPr/>
        </p:nvSpPr>
        <p:spPr>
          <a:xfrm>
            <a:off x="4387077" y="5976000"/>
            <a:ext cx="239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>
                <a:ln>
                  <a:solidFill>
                    <a:srgbClr val="C00000">
                      <a:alpha val="9700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3900000" algn="tl">
                    <a:srgbClr val="FF0000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シルバー産業新聞にも</a:t>
            </a:r>
            <a:endParaRPr kumimoji="1" lang="en-US" altLang="ja-JP" sz="1400" b="1" u="sng" dirty="0">
              <a:ln>
                <a:solidFill>
                  <a:srgbClr val="C00000">
                    <a:alpha val="97000"/>
                  </a:srgbClr>
                </a:solidFill>
              </a:ln>
              <a:solidFill>
                <a:schemeClr val="bg1"/>
              </a:solidFill>
              <a:effectLst>
                <a:outerShdw blurRad="38100" dist="38100" dir="3900000" algn="tl">
                  <a:srgbClr val="FF0000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400" b="1" u="sng" dirty="0">
                <a:ln>
                  <a:solidFill>
                    <a:srgbClr val="C00000">
                      <a:alpha val="9700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3900000" algn="tl">
                    <a:srgbClr val="FF0000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掲載されている大会です</a:t>
            </a: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4A9BEAE9-5AE2-0281-0673-62F9E3F8DA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6168" y="4242459"/>
            <a:ext cx="6922690" cy="65397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74B43C0-04FF-1C11-B66A-4C10273805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1907" y="4290865"/>
            <a:ext cx="1960323" cy="37992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5E87C3-152D-A8A3-54DE-02A1868C429A}"/>
              </a:ext>
            </a:extLst>
          </p:cNvPr>
          <p:cNvSpPr txBox="1"/>
          <p:nvPr/>
        </p:nvSpPr>
        <p:spPr>
          <a:xfrm>
            <a:off x="267916" y="4813585"/>
            <a:ext cx="3177261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effectLst>
                  <a:outerShdw blurRad="38100"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</a:t>
            </a:r>
            <a:r>
              <a:rPr kumimoji="1" lang="ja-JP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</a:t>
            </a:r>
            <a:r>
              <a:rPr kumimoji="1" lang="ja-JP" altLang="en-US" sz="1400" b="1" dirty="0">
                <a:effectLst>
                  <a:outerShdw blurRad="38100"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400" b="1" dirty="0">
                <a:effectLst>
                  <a:outerShdw dir="2700000" algn="tl">
                    <a:schemeClr val="tx1">
                      <a:alpha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1400" b="1" dirty="0">
                <a:effectLst>
                  <a:outerShdw dir="2700000" algn="tl">
                    <a:schemeClr val="tx1">
                      <a:alpha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福祉用具 勉強会開催</a:t>
            </a:r>
            <a:r>
              <a:rPr kumimoji="1" lang="en-US" altLang="ja-JP" sz="1400" b="1" dirty="0">
                <a:effectLst>
                  <a:outerShdw dir="2700000" algn="tl">
                    <a:schemeClr val="tx1">
                      <a:alpha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</a:p>
          <a:p>
            <a:r>
              <a:rPr kumimoji="1" lang="ja-JP" altLang="en-US" sz="1400" b="1" dirty="0">
                <a:effectLst>
                  <a:outerShdw dir="2700000" algn="tl">
                    <a:schemeClr val="tx1">
                      <a:alpha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1400" b="1" i="1" u="sng" dirty="0">
                <a:effectLst>
                  <a:outerShdw dir="2700000" algn="tl">
                    <a:schemeClr val="tx1">
                      <a:alpha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福祉用具に関する勉強会を開催します</a:t>
            </a:r>
            <a:endParaRPr kumimoji="1" lang="en-US" altLang="ja-JP" sz="1400" b="1" i="1" u="sng" dirty="0">
              <a:effectLst>
                <a:outerShdw dir="2700000" algn="tl">
                  <a:schemeClr val="tx1">
                    <a:alpha val="5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FF2C58-1272-F0DF-8F80-D9A3C616840E}"/>
              </a:ext>
            </a:extLst>
          </p:cNvPr>
          <p:cNvSpPr txBox="1"/>
          <p:nvPr/>
        </p:nvSpPr>
        <p:spPr>
          <a:xfrm>
            <a:off x="153680" y="5332497"/>
            <a:ext cx="3617135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effectLst>
                  <a:outerShdw blurRad="38100"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▶</a:t>
            </a:r>
            <a:r>
              <a:rPr kumimoji="1" lang="ja-JP" altLang="en-U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決勝</a:t>
            </a:r>
            <a:r>
              <a:rPr kumimoji="1" lang="en-US" altLang="ja-JP" sz="1400" b="1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1400" b="1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魂の３分間 福祉用具を伝える</a:t>
            </a:r>
            <a:r>
              <a:rPr kumimoji="1" lang="en-US" altLang="ja-JP" sz="1400" b="1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</a:p>
          <a:p>
            <a:pPr algn="ctr"/>
            <a:r>
              <a:rPr kumimoji="1" lang="ja-JP" altLang="en-US" sz="1400" b="1" i="1" u="sng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持ち時間</a:t>
            </a:r>
            <a:r>
              <a:rPr kumimoji="1" lang="en-US" altLang="ja-JP" sz="1400" b="1" i="1" u="sng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1400" b="1" i="1" u="sng" dirty="0">
                <a:effectLst>
                  <a:outerShdw blurRad="38100" dir="2700000" algn="tl">
                    <a:schemeClr val="tx1">
                      <a:alpha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分で福祉用具をご紹介します</a:t>
            </a:r>
            <a:endParaRPr kumimoji="1" lang="en-US" altLang="ja-JP" sz="1400" b="1" i="1" u="sng" dirty="0">
              <a:effectLst>
                <a:outerShdw blurRad="38100" dir="2700000" algn="tl">
                  <a:schemeClr val="tx1">
                    <a:alpha val="5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63B72DA-E30A-7342-403C-9F70150D21CF}"/>
              </a:ext>
            </a:extLst>
          </p:cNvPr>
          <p:cNvSpPr txBox="1"/>
          <p:nvPr/>
        </p:nvSpPr>
        <p:spPr>
          <a:xfrm>
            <a:off x="369499" y="4171153"/>
            <a:ext cx="844303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演目</a:t>
            </a:r>
            <a:endParaRPr lang="en-US" altLang="zh-CN" sz="1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FD211E-2BBC-AF6B-ECB8-9C07EF9DA79D}"/>
              </a:ext>
            </a:extLst>
          </p:cNvPr>
          <p:cNvSpPr txBox="1"/>
          <p:nvPr/>
        </p:nvSpPr>
        <p:spPr>
          <a:xfrm>
            <a:off x="127671" y="5976000"/>
            <a:ext cx="410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イーライフでは勉強会などの活動を通じて、</a:t>
            </a:r>
            <a:endParaRPr kumimoji="1" lang="en-US" altLang="ja-JP" sz="14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dist="38100" dir="2700000" algn="tl">
                  <a:schemeClr val="tx1">
                    <a:lumMod val="75000"/>
                    <a:lumOff val="25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福祉用具を</a:t>
            </a:r>
            <a:r>
              <a:rPr kumimoji="1" lang="en-US" altLang="ja-JP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〝</a:t>
            </a:r>
            <a:r>
              <a:rPr kumimoji="1" lang="ja-JP" altLang="en-US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伝えること</a:t>
            </a:r>
            <a:r>
              <a:rPr kumimoji="1" lang="en-US" altLang="ja-JP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〟</a:t>
            </a:r>
            <a:r>
              <a:rPr kumimoji="1" lang="ja-JP" altLang="en-US" sz="1400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dist="38100" dir="2700000" algn="tl">
                    <a:schemeClr val="tx1">
                      <a:lumMod val="75000"/>
                      <a:lumOff val="25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に注力しています</a:t>
            </a:r>
            <a:endParaRPr kumimoji="1" lang="en-US" altLang="ja-JP" sz="14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dist="38100" dir="2700000" algn="tl">
                  <a:schemeClr val="tx1">
                    <a:lumMod val="75000"/>
                    <a:lumOff val="25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4" name="Picture 8" descr="シェフのこだわり">
            <a:extLst>
              <a:ext uri="{FF2B5EF4-FFF2-40B4-BE49-F238E27FC236}">
                <a16:creationId xmlns:a16="http://schemas.microsoft.com/office/drawing/2014/main" id="{C39E3375-0C73-3EF8-6519-884B68BF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44" y="7803425"/>
            <a:ext cx="1068552" cy="728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リファハートブラシ">
            <a:extLst>
              <a:ext uri="{FF2B5EF4-FFF2-40B4-BE49-F238E27FC236}">
                <a16:creationId xmlns:a16="http://schemas.microsoft.com/office/drawing/2014/main" id="{69C5FEDA-4A2A-D529-3602-97349105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42" y="7124995"/>
            <a:ext cx="46800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Fa HEART COMB Aira（リファハートコーム アイラ）に待望のNEWカラーが登場 | ニュース | ReFa （リファ ）公式ブランドサイト">
            <a:extLst>
              <a:ext uri="{FF2B5EF4-FFF2-40B4-BE49-F238E27FC236}">
                <a16:creationId xmlns:a16="http://schemas.microsoft.com/office/drawing/2014/main" id="{B3D90DD8-4DCC-FDD0-66E4-9EB653946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97"/>
          <a:stretch>
            <a:fillRect/>
          </a:stretch>
        </p:blipFill>
        <p:spPr bwMode="auto">
          <a:xfrm>
            <a:off x="2640942" y="7124995"/>
            <a:ext cx="462228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7135FB6-1721-15B4-26DA-BA391FEFBC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60942" y="7124995"/>
            <a:ext cx="46800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F5D270E-F50D-D78A-A2EE-CEFB3FB20E0B}"/>
              </a:ext>
            </a:extLst>
          </p:cNvPr>
          <p:cNvSpPr txBox="1"/>
          <p:nvPr/>
        </p:nvSpPr>
        <p:spPr>
          <a:xfrm>
            <a:off x="18918" y="7854808"/>
            <a:ext cx="4462989" cy="8002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➁ 大会後の懇親会（</a:t>
            </a:r>
            <a:r>
              <a:rPr kumimoji="1" lang="en-US" altLang="ja-JP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17:30-19:30</a:t>
            </a:r>
            <a:r>
              <a:rPr kumimoji="1" lang="ja-JP" altLang="en-US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）</a:t>
            </a:r>
            <a:endParaRPr kumimoji="1" lang="en-US" altLang="ja-JP" sz="14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r="5400000" algn="tl" rotWithShape="0">
                  <a:schemeClr val="tx1">
                    <a:lumMod val="75000"/>
                    <a:lumOff val="25000"/>
                  </a:scheme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ホテルディナー</a:t>
            </a:r>
            <a:r>
              <a:rPr lang="en-US" altLang="ja-JP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(</a:t>
            </a:r>
            <a:r>
              <a:rPr lang="ja-JP" altLang="en-US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飲み放題付き</a:t>
            </a:r>
            <a:r>
              <a:rPr lang="en-US" altLang="ja-JP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)</a:t>
            </a:r>
            <a:r>
              <a:rPr lang="ja-JP" altLang="en-US" sz="1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特別価格でご招待</a:t>
            </a:r>
            <a:endParaRPr kumimoji="1" lang="en-US" altLang="ja-JP" sz="14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r="5400000" algn="tl" rotWithShape="0">
                  <a:schemeClr val="tx1">
                    <a:lumMod val="75000"/>
                    <a:lumOff val="25000"/>
                  </a:scheme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tl" rotWithShape="0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通常</a:t>
            </a:r>
            <a:r>
              <a:rPr kumimoji="1" lang="en-US" altLang="ja-JP" sz="14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tl" rotWithShape="0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\10,450-/</a:t>
            </a:r>
            <a:r>
              <a:rPr kumimoji="1" lang="ja-JP" altLang="en-US" b="1" u="sng" dirty="0">
                <a:ln w="6350"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特別価格￥</a:t>
            </a:r>
            <a:r>
              <a:rPr kumimoji="1" lang="en-US" altLang="ja-JP" b="1" u="sng" dirty="0">
                <a:ln w="6350"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5400000" algn="tl" rotWithShape="0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1,000-</a:t>
            </a:r>
            <a:endParaRPr kumimoji="1" lang="ja-JP" altLang="en-US" sz="2000" b="1" u="sng" dirty="0">
              <a:ln w="6350"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r="5400000" algn="tl" rotWithShape="0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C45F7CB-DEE9-CCF2-7C4E-42AC9CF5450B}"/>
              </a:ext>
            </a:extLst>
          </p:cNvPr>
          <p:cNvSpPr txBox="1"/>
          <p:nvPr/>
        </p:nvSpPr>
        <p:spPr>
          <a:xfrm>
            <a:off x="296293" y="7214050"/>
            <a:ext cx="363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1. ReFa</a:t>
            </a:r>
            <a:r>
              <a:rPr kumimoji="1" lang="ja-JP" altLang="en-US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ﾊｰﾄﾌﾞﾗｼ</a:t>
            </a:r>
            <a:endParaRPr kumimoji="1" lang="en-US" altLang="ja-JP" sz="1200" b="1" dirty="0">
              <a:ln w="635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dir="5400000" algn="ctr" rotWithShape="0">
                  <a:srgbClr val="C00000"/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en-US" altLang="ja-JP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2. ReFa </a:t>
            </a:r>
            <a:r>
              <a:rPr kumimoji="1" lang="ja-JP" altLang="en-US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ﾊｰﾄｺｰﾑ</a:t>
            </a:r>
            <a:endParaRPr kumimoji="1" lang="en-US" altLang="ja-JP" sz="1200" b="1" dirty="0">
              <a:ln w="635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dir="5400000" algn="ctr" rotWithShape="0">
                  <a:srgbClr val="C00000"/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en-US" altLang="ja-JP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3. THE</a:t>
            </a:r>
            <a:r>
              <a:rPr kumimoji="1" lang="ja-JP" altLang="en-US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en-US" altLang="ja-JP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NORTH</a:t>
            </a:r>
            <a:r>
              <a:rPr kumimoji="1" lang="ja-JP" altLang="en-US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en-US" altLang="ja-JP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FACE </a:t>
            </a:r>
            <a:r>
              <a:rPr kumimoji="1" lang="ja-JP" altLang="en-US" sz="1200" b="1" dirty="0">
                <a:ln w="635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dir="5400000" algn="ctr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スマホショルダー</a:t>
            </a:r>
            <a:endParaRPr lang="ja-JP" altLang="en-US" sz="1200" dirty="0">
              <a:ln w="635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dir="5400000" algn="ctr" rotWithShape="0">
                  <a:srgbClr val="C00000"/>
                </a:outerShdw>
              </a:effectLst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4317929-ADA0-5F14-83EC-AE692F763A71}"/>
              </a:ext>
            </a:extLst>
          </p:cNvPr>
          <p:cNvSpPr/>
          <p:nvPr/>
        </p:nvSpPr>
        <p:spPr>
          <a:xfrm>
            <a:off x="65752" y="8603999"/>
            <a:ext cx="6823281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3" dirty="0"/>
          </a:p>
        </p:txBody>
      </p:sp>
      <p:pic>
        <p:nvPicPr>
          <p:cNvPr id="53" name="Picture 4" descr="無地の赤のグラデーションカラーの縦型デザインの背景 | Premium写真">
            <a:extLst>
              <a:ext uri="{FF2B5EF4-FFF2-40B4-BE49-F238E27FC236}">
                <a16:creationId xmlns:a16="http://schemas.microsoft.com/office/drawing/2014/main" id="{AF4B308C-869C-D4BF-4A59-7B286A15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8601626"/>
            <a:ext cx="4041727" cy="5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27467F5-9032-C040-FF3D-6F4B41D1D8A6}"/>
              </a:ext>
            </a:extLst>
          </p:cNvPr>
          <p:cNvSpPr txBox="1"/>
          <p:nvPr/>
        </p:nvSpPr>
        <p:spPr>
          <a:xfrm>
            <a:off x="33128" y="8653092"/>
            <a:ext cx="418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i="1" dirty="0">
                <a:ln w="317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➡ご参加いただける方は担当営業までご連絡ください</a:t>
            </a:r>
            <a:endParaRPr kumimoji="1" lang="en-US" altLang="ja-JP" sz="1200" b="1" i="1" dirty="0">
              <a:ln w="3175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200" b="1" i="1" dirty="0">
                <a:ln w="317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招待状をお持ちさせていただきます</a:t>
            </a:r>
            <a:endParaRPr kumimoji="1" lang="en-US" altLang="ja-JP" sz="1200" b="1" i="1" dirty="0">
              <a:ln w="3175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511CEBB-D945-2823-0607-F51FE3276051}"/>
              </a:ext>
            </a:extLst>
          </p:cNvPr>
          <p:cNvSpPr txBox="1"/>
          <p:nvPr/>
        </p:nvSpPr>
        <p:spPr>
          <a:xfrm>
            <a:off x="4330294" y="8662997"/>
            <a:ext cx="244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2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会場席数に限りがございます</a:t>
            </a:r>
            <a:endParaRPr kumimoji="1" lang="en-US" altLang="ja-JP" sz="1200" b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2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ご予約は先着順にて承ります</a:t>
            </a:r>
            <a:endParaRPr kumimoji="1" lang="en-US" altLang="ja-JP" sz="1200" b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7B5875B-9306-5E0A-6C51-70E174EFA39C}"/>
              </a:ext>
            </a:extLst>
          </p:cNvPr>
          <p:cNvSpPr/>
          <p:nvPr/>
        </p:nvSpPr>
        <p:spPr>
          <a:xfrm>
            <a:off x="4038598" y="6382510"/>
            <a:ext cx="2943434" cy="22661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i="0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会場</a:t>
            </a:r>
            <a:endParaRPr lang="en-US" altLang="zh-CN" sz="2400" b="1" i="0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i="0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横浜市中区新港</a:t>
            </a:r>
            <a:r>
              <a:rPr lang="en-US" altLang="zh-CN" sz="1600" b="1" i="0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zh-CN" altLang="en-US" sz="1600" b="1" i="0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丁目</a:t>
            </a:r>
            <a:r>
              <a:rPr lang="en-US" altLang="zh-CN" sz="1600" b="1" i="0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1-1</a:t>
            </a:r>
          </a:p>
          <a:p>
            <a:pPr>
              <a:lnSpc>
                <a:spcPct val="150000"/>
              </a:lnSpc>
            </a:pP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　</a:t>
            </a:r>
            <a:r>
              <a:rPr lang="ja-JP" altLang="en-US" sz="24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ナビオス横浜</a:t>
            </a:r>
            <a:endParaRPr lang="en-US" altLang="ja-JP" sz="2400" b="1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　  </a:t>
            </a:r>
            <a:r>
              <a:rPr lang="en-US" altLang="ja-JP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JR</a:t>
            </a: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桜木町駅　徒歩</a:t>
            </a:r>
            <a:r>
              <a:rPr lang="en-US" altLang="ja-JP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endParaRPr lang="en-US" altLang="ja-JP" sz="1600" b="1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東横線　馬車道駅　徒歩</a:t>
            </a:r>
            <a:r>
              <a:rPr lang="en-US" altLang="ja-JP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1600" b="1" cap="none" spc="0" dirty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endParaRPr lang="ja-JP" altLang="en-US" sz="1600" b="1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7FEC7FB-94E7-C56E-FA4B-0D6317217716}"/>
              </a:ext>
            </a:extLst>
          </p:cNvPr>
          <p:cNvSpPr/>
          <p:nvPr/>
        </p:nvSpPr>
        <p:spPr>
          <a:xfrm>
            <a:off x="3336635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418D5AC-406B-DF28-0389-35FA6471A75D}"/>
              </a:ext>
            </a:extLst>
          </p:cNvPr>
          <p:cNvSpPr txBox="1"/>
          <p:nvPr/>
        </p:nvSpPr>
        <p:spPr>
          <a:xfrm>
            <a:off x="379409" y="6387371"/>
            <a:ext cx="2658277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kumimoji="1" lang="ja-JP" altLang="en-US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参加者特典</a:t>
            </a:r>
            <a:endParaRPr kumimoji="1" lang="en-US" altLang="ja-JP" b="1" dirty="0">
              <a:ln w="9525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6D48035-223A-91E1-165C-D6D0125EEDF6}"/>
              </a:ext>
            </a:extLst>
          </p:cNvPr>
          <p:cNvSpPr/>
          <p:nvPr/>
        </p:nvSpPr>
        <p:spPr>
          <a:xfrm>
            <a:off x="13396" y="6937114"/>
            <a:ext cx="27385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1400" b="1" cap="none" spc="0" dirty="0">
                <a:ln w="3175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2700000" algn="t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➀ 選べるノベルティプレゼント</a:t>
            </a:r>
            <a:endParaRPr lang="ja-JP" altLang="en-US" sz="1400" b="1" cap="none" spc="0" dirty="0">
              <a:ln w="3175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r="2700000" algn="tl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C90D8B0-008C-C74C-5393-D586DBD9BF20}"/>
              </a:ext>
            </a:extLst>
          </p:cNvPr>
          <p:cNvSpPr txBox="1"/>
          <p:nvPr/>
        </p:nvSpPr>
        <p:spPr>
          <a:xfrm>
            <a:off x="2721433" y="6644333"/>
            <a:ext cx="1228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0000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先着５０名様</a:t>
            </a:r>
            <a:endParaRPr kumimoji="1" lang="en-US" altLang="ja-JP" sz="1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0000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98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388</TotalTime>
  <Words>254</Words>
  <Application>Microsoft Office PowerPoint</Application>
  <PresentationFormat>画面に合わせる (4:3)</PresentationFormat>
  <Paragraphs>42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HGP創英角ｺﾞｼｯｸUB</vt:lpstr>
      <vt:lpstr>HGS創英角ｺﾞｼｯｸUB</vt:lpstr>
      <vt:lpstr>UD デジタル 教科書体 NK-B</vt:lpstr>
      <vt:lpstr>UD デジタル 教科書体 NP-R</vt:lpstr>
      <vt:lpstr>メイリオ</vt:lpstr>
      <vt:lpstr>游ゴシック</vt:lpstr>
      <vt:lpstr>Arial</vt:lpstr>
      <vt:lpstr>Berlin Sans FB Demi</vt:lpstr>
      <vt:lpstr>Calibri</vt:lpstr>
      <vt:lpstr>Calibri Light</vt:lpstr>
      <vt:lpstr>Impact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安部 イーライフ</dc:creator>
  <cp:lastModifiedBy>安部 イーライフ</cp:lastModifiedBy>
  <cp:revision>14</cp:revision>
  <cp:lastPrinted>2025-11-23T08:24:04Z</cp:lastPrinted>
  <dcterms:created xsi:type="dcterms:W3CDTF">2025-11-23T03:07:40Z</dcterms:created>
  <dcterms:modified xsi:type="dcterms:W3CDTF">2025-11-24T07:44:22Z</dcterms:modified>
</cp:coreProperties>
</file>