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embedTrueTypeFonts="1" saveSubsetFonts="1" autoCompressPictures="0">
  <p:sldMasterIdLst>
    <p:sldMasterId id="2147483663" r:id="rId1"/>
    <p:sldMasterId id="2147483779" r:id="rId2"/>
  </p:sldMasterIdLst>
  <p:notesMasterIdLst>
    <p:notesMasterId r:id="rId30"/>
  </p:notesMasterIdLst>
  <p:sldIdLst>
    <p:sldId id="323" r:id="rId3"/>
    <p:sldId id="339" r:id="rId4"/>
    <p:sldId id="360" r:id="rId5"/>
    <p:sldId id="305" r:id="rId6"/>
    <p:sldId id="324" r:id="rId7"/>
    <p:sldId id="303" r:id="rId8"/>
    <p:sldId id="361" r:id="rId9"/>
    <p:sldId id="341" r:id="rId10"/>
    <p:sldId id="340" r:id="rId11"/>
    <p:sldId id="342" r:id="rId12"/>
    <p:sldId id="344" r:id="rId13"/>
    <p:sldId id="345" r:id="rId14"/>
    <p:sldId id="347" r:id="rId15"/>
    <p:sldId id="362" r:id="rId16"/>
    <p:sldId id="350" r:id="rId17"/>
    <p:sldId id="351" r:id="rId18"/>
    <p:sldId id="346" r:id="rId19"/>
    <p:sldId id="352" r:id="rId20"/>
    <p:sldId id="353" r:id="rId21"/>
    <p:sldId id="354" r:id="rId22"/>
    <p:sldId id="355" r:id="rId23"/>
    <p:sldId id="356" r:id="rId24"/>
    <p:sldId id="357" r:id="rId25"/>
    <p:sldId id="348" r:id="rId26"/>
    <p:sldId id="343" r:id="rId27"/>
    <p:sldId id="358" r:id="rId28"/>
    <p:sldId id="359" r:id="rId29"/>
  </p:sldIdLst>
  <p:sldSz cx="9906000" cy="6858000" type="A4"/>
  <p:notesSz cx="6858000" cy="9144000"/>
  <p:embeddedFontLst>
    <p:embeddedFont>
      <p:font typeface="Garamond" panose="02020404030301010803" pitchFamily="18" charset="0"/>
      <p:regular r:id="rId31"/>
      <p:bold r:id="rId32"/>
      <p:italic r:id="rId33"/>
      <p:boldItalic r:id="rId34"/>
    </p:embeddedFont>
    <p:embeddedFont>
      <p:font typeface="Libre Franklin" panose="00000500000000000000" charset="0"/>
      <p:regular r:id="rId35"/>
      <p:bold r:id="rId36"/>
      <p:italic r:id="rId37"/>
      <p:boldItalic r:id="rId38"/>
    </p:embeddedFont>
    <p:embeddedFont>
      <p:font typeface="Meiryo UI" panose="020B0604030504040204" pitchFamily="50" charset="-128"/>
      <p:regular r:id="rId39"/>
      <p:bold r:id="rId40"/>
      <p:italic r:id="rId41"/>
      <p:boldItalic r:id="rId42"/>
    </p:embeddedFont>
    <p:embeddedFont>
      <p:font typeface="游ゴシック" panose="020B0400000000000000" pitchFamily="50" charset="-128"/>
      <p:regular r:id="rId43"/>
      <p:bold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1" roundtripDataSignature="AMtx7miC6Qh6JO1NvQosSenhatOnMebzXw=="/>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渕ノ上弘和" initials=""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699FF"/>
    <a:srgbClr val="FF5050"/>
    <a:srgbClr val="E2F0D9"/>
    <a:srgbClr val="FFCCCC"/>
    <a:srgbClr val="CCFFFF"/>
    <a:srgbClr val="3FA437"/>
    <a:srgbClr val="0000FF"/>
    <a:srgbClr val="48A747"/>
    <a:srgbClr val="D3DE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030" autoAdjust="0"/>
    <p:restoredTop sz="91452" autoAdjust="0"/>
  </p:normalViewPr>
  <p:slideViewPr>
    <p:cSldViewPr snapToGrid="0" snapToObjects="1">
      <p:cViewPr varScale="1">
        <p:scale>
          <a:sx n="84" d="100"/>
          <a:sy n="84" d="100"/>
        </p:scale>
        <p:origin x="175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9.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4.fntdata"/><Relationship Id="rId42" Type="http://schemas.openxmlformats.org/officeDocument/2006/relationships/font" Target="fonts/font12.fntdata"/><Relationship Id="rId55"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3.fntdata"/><Relationship Id="rId38" Type="http://schemas.openxmlformats.org/officeDocument/2006/relationships/font" Target="fonts/font8.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11.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53"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6.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1.fntdata"/><Relationship Id="rId44" Type="http://schemas.openxmlformats.org/officeDocument/2006/relationships/font" Target="fonts/font14.fntdata"/><Relationship Id="rId52"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font" Target="fonts/font13.fntdata"/><Relationship Id="rId56" Type="http://schemas.openxmlformats.org/officeDocument/2006/relationships/tableStyles" Target="tableStyles.xml"/><Relationship Id="rId8" Type="http://schemas.openxmlformats.org/officeDocument/2006/relationships/slide" Target="slides/slide6.xml"/><Relationship Id="rId51"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952500" y="685800"/>
            <a:ext cx="4953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782519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158750" indent="0">
              <a:buNone/>
            </a:pPr>
            <a:endParaRPr kumimoji="1" lang="ja-JP" altLang="en-US" dirty="0"/>
          </a:p>
        </p:txBody>
      </p:sp>
    </p:spTree>
    <p:extLst>
      <p:ext uri="{BB962C8B-B14F-4D97-AF65-F5344CB8AC3E}">
        <p14:creationId xmlns:p14="http://schemas.microsoft.com/office/powerpoint/2010/main" val="19197105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Tree>
    <p:extLst>
      <p:ext uri="{BB962C8B-B14F-4D97-AF65-F5344CB8AC3E}">
        <p14:creationId xmlns:p14="http://schemas.microsoft.com/office/powerpoint/2010/main" val="11860833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D2377D1-1AEF-4C1E-9B92-93D8780CD7A6}" type="datetimeFigureOut">
              <a:rPr kumimoji="1" lang="ja-JP" altLang="en-US" smtClean="0"/>
              <a:t>2021/2/23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340F09-AC87-4584-98DB-E279FB98ACA4}" type="slidenum">
              <a:rPr kumimoji="1" lang="ja-JP" altLang="en-US" smtClean="0"/>
              <a:t>‹#›</a:t>
            </a:fld>
            <a:endParaRPr kumimoji="1" lang="ja-JP" altLang="en-US"/>
          </a:p>
        </p:txBody>
      </p:sp>
      <p:sp>
        <p:nvSpPr>
          <p:cNvPr id="7"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Autofit/>
          </a:bodyPr>
          <a:lstStyle>
            <a:lvl1pPr marL="435941" lvl="0" indent="-326956" algn="l">
              <a:lnSpc>
                <a:spcPct val="110000"/>
              </a:lnSpc>
              <a:spcBef>
                <a:spcPts val="858"/>
              </a:spcBef>
              <a:spcAft>
                <a:spcPts val="0"/>
              </a:spcAft>
              <a:buSzPts val="1800"/>
              <a:buChar char="◦"/>
              <a:defRPr sz="2289">
                <a:latin typeface="Meiryo UI" panose="020B0604030504040204" pitchFamily="50" charset="-128"/>
                <a:ea typeface="Meiryo UI" panose="020B0604030504040204" pitchFamily="50" charset="-128"/>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Tree>
    <p:extLst>
      <p:ext uri="{BB962C8B-B14F-4D97-AF65-F5344CB8AC3E}">
        <p14:creationId xmlns:p14="http://schemas.microsoft.com/office/powerpoint/2010/main" val="632438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8"/>
        <p:cNvGrpSpPr/>
        <p:nvPr/>
      </p:nvGrpSpPr>
      <p:grpSpPr>
        <a:xfrm>
          <a:off x="0" y="0"/>
          <a:ext cx="0" cy="0"/>
          <a:chOff x="0" y="0"/>
          <a:chExt cx="0" cy="0"/>
        </a:xfrm>
      </p:grpSpPr>
      <p:sp>
        <p:nvSpPr>
          <p:cNvPr id="29" name="Google Shape;29;p21"/>
          <p:cNvSpPr txBox="1">
            <a:spLocks noGrp="1"/>
          </p:cNvSpPr>
          <p:nvPr>
            <p:ph type="title"/>
          </p:nvPr>
        </p:nvSpPr>
        <p:spPr>
          <a:xfrm>
            <a:off x="866775" y="642594"/>
            <a:ext cx="817245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rmAutofit/>
          </a:bodyPr>
          <a:lstStyle>
            <a:lvl1pPr marL="435941" lvl="0" indent="-326956" algn="l">
              <a:lnSpc>
                <a:spcPct val="110000"/>
              </a:lnSpc>
              <a:spcBef>
                <a:spcPts val="858"/>
              </a:spcBef>
              <a:spcAft>
                <a:spcPts val="0"/>
              </a:spcAft>
              <a:buSzPts val="1800"/>
              <a:buChar char="◦"/>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
        <p:nvSpPr>
          <p:cNvPr id="31" name="Google Shape;31;p21"/>
          <p:cNvSpPr txBox="1">
            <a:spLocks noGrp="1"/>
          </p:cNvSpPr>
          <p:nvPr>
            <p:ph type="dt" idx="10"/>
          </p:nvPr>
        </p:nvSpPr>
        <p:spPr>
          <a:xfrm>
            <a:off x="5896149" y="6035040"/>
            <a:ext cx="2350599"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1"/>
          <p:cNvSpPr txBox="1">
            <a:spLocks noGrp="1"/>
          </p:cNvSpPr>
          <p:nvPr>
            <p:ph type="ftr" idx="11"/>
          </p:nvPr>
        </p:nvSpPr>
        <p:spPr>
          <a:xfrm>
            <a:off x="866775" y="6035040"/>
            <a:ext cx="4725988"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 name="Google Shape;13;p19"/>
          <p:cNvSpPr txBox="1">
            <a:spLocks noGrp="1"/>
          </p:cNvSpPr>
          <p:nvPr>
            <p:ph type="sldNum" idx="12"/>
          </p:nvPr>
        </p:nvSpPr>
        <p:spPr>
          <a:xfrm>
            <a:off x="9224962" y="6509657"/>
            <a:ext cx="681038" cy="36576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953" b="0" i="0" u="none" strike="noStrike" cap="none">
                <a:solidFill>
                  <a:srgbClr val="3F3F3F"/>
                </a:solidFill>
                <a:latin typeface="Libre Franklin"/>
                <a:ea typeface="Libre Franklin"/>
                <a:cs typeface="Libre Franklin"/>
                <a:sym typeface="Libre Franklin"/>
              </a:defRPr>
            </a:lvl1pPr>
            <a:lvl2pPr marL="0" marR="0" lvl="1" indent="0" algn="r" rtl="0">
              <a:spcBef>
                <a:spcPts val="0"/>
              </a:spcBef>
              <a:buNone/>
              <a:defRPr sz="953" b="0" i="0" u="none" strike="noStrike" cap="none">
                <a:solidFill>
                  <a:srgbClr val="3F3F3F"/>
                </a:solidFill>
                <a:latin typeface="Libre Franklin"/>
                <a:ea typeface="Libre Franklin"/>
                <a:cs typeface="Libre Franklin"/>
                <a:sym typeface="Libre Franklin"/>
              </a:defRPr>
            </a:lvl2pPr>
            <a:lvl3pPr marL="0" marR="0" lvl="2" indent="0" algn="r" rtl="0">
              <a:spcBef>
                <a:spcPts val="0"/>
              </a:spcBef>
              <a:buNone/>
              <a:defRPr sz="953" b="0" i="0" u="none" strike="noStrike" cap="none">
                <a:solidFill>
                  <a:srgbClr val="3F3F3F"/>
                </a:solidFill>
                <a:latin typeface="Libre Franklin"/>
                <a:ea typeface="Libre Franklin"/>
                <a:cs typeface="Libre Franklin"/>
                <a:sym typeface="Libre Franklin"/>
              </a:defRPr>
            </a:lvl3pPr>
            <a:lvl4pPr marL="0" marR="0" lvl="3" indent="0" algn="r" rtl="0">
              <a:spcBef>
                <a:spcPts val="0"/>
              </a:spcBef>
              <a:buNone/>
              <a:defRPr sz="953" b="0" i="0" u="none" strike="noStrike" cap="none">
                <a:solidFill>
                  <a:srgbClr val="3F3F3F"/>
                </a:solidFill>
                <a:latin typeface="Libre Franklin"/>
                <a:ea typeface="Libre Franklin"/>
                <a:cs typeface="Libre Franklin"/>
                <a:sym typeface="Libre Franklin"/>
              </a:defRPr>
            </a:lvl4pPr>
            <a:lvl5pPr marL="0" marR="0" lvl="4" indent="0" algn="r" rtl="0">
              <a:spcBef>
                <a:spcPts val="0"/>
              </a:spcBef>
              <a:buNone/>
              <a:defRPr sz="953" b="0" i="0" u="none" strike="noStrike" cap="none">
                <a:solidFill>
                  <a:srgbClr val="3F3F3F"/>
                </a:solidFill>
                <a:latin typeface="Libre Franklin"/>
                <a:ea typeface="Libre Franklin"/>
                <a:cs typeface="Libre Franklin"/>
                <a:sym typeface="Libre Franklin"/>
              </a:defRPr>
            </a:lvl5pPr>
            <a:lvl6pPr marL="0" marR="0" lvl="5" indent="0" algn="r" rtl="0">
              <a:spcBef>
                <a:spcPts val="0"/>
              </a:spcBef>
              <a:buNone/>
              <a:defRPr sz="953" b="0" i="0" u="none" strike="noStrike" cap="none">
                <a:solidFill>
                  <a:srgbClr val="3F3F3F"/>
                </a:solidFill>
                <a:latin typeface="Libre Franklin"/>
                <a:ea typeface="Libre Franklin"/>
                <a:cs typeface="Libre Franklin"/>
                <a:sym typeface="Libre Franklin"/>
              </a:defRPr>
            </a:lvl6pPr>
            <a:lvl7pPr marL="0" marR="0" lvl="6" indent="0" algn="r" rtl="0">
              <a:spcBef>
                <a:spcPts val="0"/>
              </a:spcBef>
              <a:buNone/>
              <a:defRPr sz="953" b="0" i="0" u="none" strike="noStrike" cap="none">
                <a:solidFill>
                  <a:srgbClr val="3F3F3F"/>
                </a:solidFill>
                <a:latin typeface="Libre Franklin"/>
                <a:ea typeface="Libre Franklin"/>
                <a:cs typeface="Libre Franklin"/>
                <a:sym typeface="Libre Franklin"/>
              </a:defRPr>
            </a:lvl7pPr>
            <a:lvl8pPr marL="0" marR="0" lvl="7" indent="0" algn="r" rtl="0">
              <a:spcBef>
                <a:spcPts val="0"/>
              </a:spcBef>
              <a:buNone/>
              <a:defRPr sz="953" b="0" i="0" u="none" strike="noStrike" cap="none">
                <a:solidFill>
                  <a:srgbClr val="3F3F3F"/>
                </a:solidFill>
                <a:latin typeface="Libre Franklin"/>
                <a:ea typeface="Libre Franklin"/>
                <a:cs typeface="Libre Franklin"/>
                <a:sym typeface="Libre Franklin"/>
              </a:defRPr>
            </a:lvl8pPr>
            <a:lvl9pPr marL="0" marR="0" lvl="8" indent="0" algn="r" rtl="0">
              <a:spcBef>
                <a:spcPts val="0"/>
              </a:spcBef>
              <a:buNone/>
              <a:defRPr sz="953" b="0" i="0" u="none" strike="noStrike" cap="none">
                <a:solidFill>
                  <a:srgbClr val="3F3F3F"/>
                </a:solidFill>
                <a:latin typeface="Libre Franklin"/>
                <a:ea typeface="Libre Franklin"/>
                <a:cs typeface="Libre Franklin"/>
                <a:sym typeface="Libre Franklin"/>
              </a:defRPr>
            </a:lvl9pPr>
          </a:lstStyle>
          <a:p>
            <a:fld id="{00000000-1234-1234-1234-123412341234}" type="slidenum">
              <a:rPr lang="en-US" altLang="ja-JP" smtClean="0"/>
              <a:pPr/>
              <a:t>‹#›</a:t>
            </a:fld>
            <a:endParaRPr lang="ja-JP" altLang="en-US"/>
          </a:p>
        </p:txBody>
      </p:sp>
    </p:spTree>
    <p:extLst>
      <p:ext uri="{BB962C8B-B14F-4D97-AF65-F5344CB8AC3E}">
        <p14:creationId xmlns:p14="http://schemas.microsoft.com/office/powerpoint/2010/main" val="19001333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D2377D1-1AEF-4C1E-9B92-93D8780CD7A6}" type="datetimeFigureOut">
              <a:rPr kumimoji="1" lang="ja-JP" altLang="en-US" smtClean="0"/>
              <a:t>2021/2/23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340F09-AC87-4584-98DB-E279FB98ACA4}" type="slidenum">
              <a:rPr kumimoji="1" lang="ja-JP" altLang="en-US" smtClean="0"/>
              <a:t>‹#›</a:t>
            </a:fld>
            <a:endParaRPr kumimoji="1" lang="ja-JP" altLang="en-US"/>
          </a:p>
        </p:txBody>
      </p:sp>
      <p:sp>
        <p:nvSpPr>
          <p:cNvPr id="7"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Autofit/>
          </a:bodyPr>
          <a:lstStyle>
            <a:lvl1pPr marL="435941" lvl="0" indent="-326956" algn="l">
              <a:lnSpc>
                <a:spcPct val="110000"/>
              </a:lnSpc>
              <a:spcBef>
                <a:spcPts val="858"/>
              </a:spcBef>
              <a:spcAft>
                <a:spcPts val="0"/>
              </a:spcAft>
              <a:buSzPts val="1800"/>
              <a:buChar char="◦"/>
              <a:defRPr sz="2289">
                <a:latin typeface="Meiryo UI" panose="020B0604030504040204" pitchFamily="50" charset="-128"/>
                <a:ea typeface="Meiryo UI" panose="020B0604030504040204" pitchFamily="50" charset="-128"/>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Tree>
    <p:extLst>
      <p:ext uri="{BB962C8B-B14F-4D97-AF65-F5344CB8AC3E}">
        <p14:creationId xmlns:p14="http://schemas.microsoft.com/office/powerpoint/2010/main" val="2182506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2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D2377D1-1AEF-4C1E-9B92-93D8780CD7A6}" type="datetimeFigureOut">
              <a:rPr kumimoji="1" lang="ja-JP" altLang="en-US" smtClean="0"/>
              <a:t>2021/2/23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340F09-AC87-4584-98DB-E279FB98ACA4}" type="slidenum">
              <a:rPr kumimoji="1" lang="ja-JP" altLang="en-US" smtClean="0"/>
              <a:t>‹#›</a:t>
            </a:fld>
            <a:endParaRPr kumimoji="1" lang="ja-JP" altLang="en-US"/>
          </a:p>
        </p:txBody>
      </p:sp>
      <p:sp>
        <p:nvSpPr>
          <p:cNvPr id="7"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Autofit/>
          </a:bodyPr>
          <a:lstStyle>
            <a:lvl1pPr marL="435941" lvl="0" indent="-326956" algn="l">
              <a:lnSpc>
                <a:spcPct val="110000"/>
              </a:lnSpc>
              <a:spcBef>
                <a:spcPts val="858"/>
              </a:spcBef>
              <a:spcAft>
                <a:spcPts val="0"/>
              </a:spcAft>
              <a:buSzPts val="1800"/>
              <a:buChar char="◦"/>
              <a:defRPr sz="2289">
                <a:latin typeface="Meiryo UI" panose="020B0604030504040204" pitchFamily="50" charset="-128"/>
                <a:ea typeface="Meiryo UI" panose="020B0604030504040204" pitchFamily="50" charset="-128"/>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Tree>
    <p:extLst>
      <p:ext uri="{BB962C8B-B14F-4D97-AF65-F5344CB8AC3E}">
        <p14:creationId xmlns:p14="http://schemas.microsoft.com/office/powerpoint/2010/main" val="20273964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31221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8"/>
        <p:cNvGrpSpPr/>
        <p:nvPr/>
      </p:nvGrpSpPr>
      <p:grpSpPr>
        <a:xfrm>
          <a:off x="0" y="0"/>
          <a:ext cx="0" cy="0"/>
          <a:chOff x="0" y="0"/>
          <a:chExt cx="0" cy="0"/>
        </a:xfrm>
      </p:grpSpPr>
      <p:sp>
        <p:nvSpPr>
          <p:cNvPr id="29" name="Google Shape;29;p21"/>
          <p:cNvSpPr txBox="1">
            <a:spLocks noGrp="1"/>
          </p:cNvSpPr>
          <p:nvPr>
            <p:ph type="title"/>
          </p:nvPr>
        </p:nvSpPr>
        <p:spPr>
          <a:xfrm>
            <a:off x="866775" y="642594"/>
            <a:ext cx="8172450" cy="137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6262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rmAutofit/>
          </a:bodyPr>
          <a:lstStyle>
            <a:lvl1pPr marL="435941" lvl="0" indent="-326956" algn="l">
              <a:lnSpc>
                <a:spcPct val="110000"/>
              </a:lnSpc>
              <a:spcBef>
                <a:spcPts val="858"/>
              </a:spcBef>
              <a:spcAft>
                <a:spcPts val="0"/>
              </a:spcAft>
              <a:buSzPts val="1800"/>
              <a:buChar char="◦"/>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
        <p:nvSpPr>
          <p:cNvPr id="31" name="Google Shape;31;p21"/>
          <p:cNvSpPr txBox="1">
            <a:spLocks noGrp="1"/>
          </p:cNvSpPr>
          <p:nvPr>
            <p:ph type="dt" idx="10"/>
          </p:nvPr>
        </p:nvSpPr>
        <p:spPr>
          <a:xfrm>
            <a:off x="5896149" y="6035040"/>
            <a:ext cx="2350599" cy="365760"/>
          </a:xfrm>
          <a:prstGeom prst="rect">
            <a:avLst/>
          </a:prstGeom>
          <a:noFill/>
          <a:ln>
            <a:noFill/>
          </a:ln>
        </p:spPr>
        <p:txBody>
          <a:bodyPr spcFirstLastPara="1" wrap="square" lIns="91425" tIns="45700" rIns="91425" bIns="45700" anchor="b"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1"/>
          <p:cNvSpPr txBox="1">
            <a:spLocks noGrp="1"/>
          </p:cNvSpPr>
          <p:nvPr>
            <p:ph type="ftr" idx="11"/>
          </p:nvPr>
        </p:nvSpPr>
        <p:spPr>
          <a:xfrm>
            <a:off x="866775" y="6035040"/>
            <a:ext cx="4725988" cy="36576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 name="Google Shape;13;p19"/>
          <p:cNvSpPr txBox="1">
            <a:spLocks noGrp="1"/>
          </p:cNvSpPr>
          <p:nvPr>
            <p:ph type="sldNum" idx="12"/>
          </p:nvPr>
        </p:nvSpPr>
        <p:spPr>
          <a:xfrm>
            <a:off x="9224962" y="6509657"/>
            <a:ext cx="681038" cy="365760"/>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buNone/>
              <a:defRPr sz="953" b="0" i="0" u="none" strike="noStrike" cap="none">
                <a:solidFill>
                  <a:srgbClr val="3F3F3F"/>
                </a:solidFill>
                <a:latin typeface="Libre Franklin"/>
                <a:ea typeface="Libre Franklin"/>
                <a:cs typeface="Libre Franklin"/>
                <a:sym typeface="Libre Franklin"/>
              </a:defRPr>
            </a:lvl1pPr>
            <a:lvl2pPr marL="0" marR="0" lvl="1" indent="0" algn="r" rtl="0">
              <a:spcBef>
                <a:spcPts val="0"/>
              </a:spcBef>
              <a:buNone/>
              <a:defRPr sz="953" b="0" i="0" u="none" strike="noStrike" cap="none">
                <a:solidFill>
                  <a:srgbClr val="3F3F3F"/>
                </a:solidFill>
                <a:latin typeface="Libre Franklin"/>
                <a:ea typeface="Libre Franklin"/>
                <a:cs typeface="Libre Franklin"/>
                <a:sym typeface="Libre Franklin"/>
              </a:defRPr>
            </a:lvl2pPr>
            <a:lvl3pPr marL="0" marR="0" lvl="2" indent="0" algn="r" rtl="0">
              <a:spcBef>
                <a:spcPts val="0"/>
              </a:spcBef>
              <a:buNone/>
              <a:defRPr sz="953" b="0" i="0" u="none" strike="noStrike" cap="none">
                <a:solidFill>
                  <a:srgbClr val="3F3F3F"/>
                </a:solidFill>
                <a:latin typeface="Libre Franklin"/>
                <a:ea typeface="Libre Franklin"/>
                <a:cs typeface="Libre Franklin"/>
                <a:sym typeface="Libre Franklin"/>
              </a:defRPr>
            </a:lvl3pPr>
            <a:lvl4pPr marL="0" marR="0" lvl="3" indent="0" algn="r" rtl="0">
              <a:spcBef>
                <a:spcPts val="0"/>
              </a:spcBef>
              <a:buNone/>
              <a:defRPr sz="953" b="0" i="0" u="none" strike="noStrike" cap="none">
                <a:solidFill>
                  <a:srgbClr val="3F3F3F"/>
                </a:solidFill>
                <a:latin typeface="Libre Franklin"/>
                <a:ea typeface="Libre Franklin"/>
                <a:cs typeface="Libre Franklin"/>
                <a:sym typeface="Libre Franklin"/>
              </a:defRPr>
            </a:lvl4pPr>
            <a:lvl5pPr marL="0" marR="0" lvl="4" indent="0" algn="r" rtl="0">
              <a:spcBef>
                <a:spcPts val="0"/>
              </a:spcBef>
              <a:buNone/>
              <a:defRPr sz="953" b="0" i="0" u="none" strike="noStrike" cap="none">
                <a:solidFill>
                  <a:srgbClr val="3F3F3F"/>
                </a:solidFill>
                <a:latin typeface="Libre Franklin"/>
                <a:ea typeface="Libre Franklin"/>
                <a:cs typeface="Libre Franklin"/>
                <a:sym typeface="Libre Franklin"/>
              </a:defRPr>
            </a:lvl5pPr>
            <a:lvl6pPr marL="0" marR="0" lvl="5" indent="0" algn="r" rtl="0">
              <a:spcBef>
                <a:spcPts val="0"/>
              </a:spcBef>
              <a:buNone/>
              <a:defRPr sz="953" b="0" i="0" u="none" strike="noStrike" cap="none">
                <a:solidFill>
                  <a:srgbClr val="3F3F3F"/>
                </a:solidFill>
                <a:latin typeface="Libre Franklin"/>
                <a:ea typeface="Libre Franklin"/>
                <a:cs typeface="Libre Franklin"/>
                <a:sym typeface="Libre Franklin"/>
              </a:defRPr>
            </a:lvl6pPr>
            <a:lvl7pPr marL="0" marR="0" lvl="6" indent="0" algn="r" rtl="0">
              <a:spcBef>
                <a:spcPts val="0"/>
              </a:spcBef>
              <a:buNone/>
              <a:defRPr sz="953" b="0" i="0" u="none" strike="noStrike" cap="none">
                <a:solidFill>
                  <a:srgbClr val="3F3F3F"/>
                </a:solidFill>
                <a:latin typeface="Libre Franklin"/>
                <a:ea typeface="Libre Franklin"/>
                <a:cs typeface="Libre Franklin"/>
                <a:sym typeface="Libre Franklin"/>
              </a:defRPr>
            </a:lvl7pPr>
            <a:lvl8pPr marL="0" marR="0" lvl="7" indent="0" algn="r" rtl="0">
              <a:spcBef>
                <a:spcPts val="0"/>
              </a:spcBef>
              <a:buNone/>
              <a:defRPr sz="953" b="0" i="0" u="none" strike="noStrike" cap="none">
                <a:solidFill>
                  <a:srgbClr val="3F3F3F"/>
                </a:solidFill>
                <a:latin typeface="Libre Franklin"/>
                <a:ea typeface="Libre Franklin"/>
                <a:cs typeface="Libre Franklin"/>
                <a:sym typeface="Libre Franklin"/>
              </a:defRPr>
            </a:lvl8pPr>
            <a:lvl9pPr marL="0" marR="0" lvl="8" indent="0" algn="r" rtl="0">
              <a:spcBef>
                <a:spcPts val="0"/>
              </a:spcBef>
              <a:buNone/>
              <a:defRPr sz="953" b="0" i="0" u="none" strike="noStrike" cap="none">
                <a:solidFill>
                  <a:srgbClr val="3F3F3F"/>
                </a:solidFill>
                <a:latin typeface="Libre Franklin"/>
                <a:ea typeface="Libre Franklin"/>
                <a:cs typeface="Libre Franklin"/>
                <a:sym typeface="Libre Franklin"/>
              </a:defRPr>
            </a:lvl9pPr>
          </a:lstStyle>
          <a:p>
            <a:fld id="{00000000-1234-1234-1234-123412341234}" type="slidenum">
              <a:rPr lang="en-US" altLang="ja-JP" smtClean="0"/>
              <a:pPr/>
              <a:t>‹#›</a:t>
            </a:fld>
            <a:endParaRPr lang="ja-JP" altLang="en-US"/>
          </a:p>
        </p:txBody>
      </p:sp>
    </p:spTree>
    <p:extLst>
      <p:ext uri="{BB962C8B-B14F-4D97-AF65-F5344CB8AC3E}">
        <p14:creationId xmlns:p14="http://schemas.microsoft.com/office/powerpoint/2010/main" val="34555183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1_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noAutofit/>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AD2377D1-1AEF-4C1E-9B92-93D8780CD7A6}" type="datetimeFigureOut">
              <a:rPr kumimoji="1" lang="ja-JP" altLang="en-US" smtClean="0"/>
              <a:t>2021/2/23</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EA340F09-AC87-4584-98DB-E279FB98ACA4}" type="slidenum">
              <a:rPr kumimoji="1" lang="ja-JP" altLang="en-US" smtClean="0"/>
              <a:t>‹#›</a:t>
            </a:fld>
            <a:endParaRPr kumimoji="1" lang="ja-JP" altLang="en-US"/>
          </a:p>
        </p:txBody>
      </p:sp>
      <p:sp>
        <p:nvSpPr>
          <p:cNvPr id="7" name="Google Shape;30;p21"/>
          <p:cNvSpPr txBox="1">
            <a:spLocks noGrp="1"/>
          </p:cNvSpPr>
          <p:nvPr>
            <p:ph type="body" idx="1"/>
          </p:nvPr>
        </p:nvSpPr>
        <p:spPr>
          <a:xfrm>
            <a:off x="866775" y="2103120"/>
            <a:ext cx="8172450" cy="3849624"/>
          </a:xfrm>
          <a:prstGeom prst="rect">
            <a:avLst/>
          </a:prstGeom>
          <a:noFill/>
          <a:ln>
            <a:noFill/>
          </a:ln>
        </p:spPr>
        <p:txBody>
          <a:bodyPr spcFirstLastPara="1" wrap="square" lIns="91425" tIns="45700" rIns="91425" bIns="45700" anchor="t" anchorCtr="0">
            <a:noAutofit/>
          </a:bodyPr>
          <a:lstStyle>
            <a:lvl1pPr marL="435941" lvl="0" indent="-326956" algn="l">
              <a:lnSpc>
                <a:spcPct val="110000"/>
              </a:lnSpc>
              <a:spcBef>
                <a:spcPts val="858"/>
              </a:spcBef>
              <a:spcAft>
                <a:spcPts val="0"/>
              </a:spcAft>
              <a:buSzPts val="1800"/>
              <a:buChar char="◦"/>
              <a:defRPr sz="2289">
                <a:latin typeface="Meiryo UI" panose="020B0604030504040204" pitchFamily="50" charset="-128"/>
                <a:ea typeface="Meiryo UI" panose="020B0604030504040204" pitchFamily="50" charset="-128"/>
              </a:defRPr>
            </a:lvl1pPr>
            <a:lvl2pPr marL="871881" lvl="1" indent="-326956" algn="l">
              <a:lnSpc>
                <a:spcPct val="100000"/>
              </a:lnSpc>
              <a:spcBef>
                <a:spcPts val="477"/>
              </a:spcBef>
              <a:spcAft>
                <a:spcPts val="0"/>
              </a:spcAft>
              <a:buSzPts val="1800"/>
              <a:buChar char="◦"/>
              <a:defRPr/>
            </a:lvl2pPr>
            <a:lvl3pPr marL="1307820" lvl="2" indent="-326956" algn="l">
              <a:lnSpc>
                <a:spcPct val="100000"/>
              </a:lnSpc>
              <a:spcBef>
                <a:spcPts val="477"/>
              </a:spcBef>
              <a:spcAft>
                <a:spcPts val="0"/>
              </a:spcAft>
              <a:buSzPts val="1800"/>
              <a:buChar char="◦"/>
              <a:defRPr/>
            </a:lvl3pPr>
            <a:lvl4pPr marL="1743761" lvl="3" indent="-326956" algn="l">
              <a:lnSpc>
                <a:spcPct val="100000"/>
              </a:lnSpc>
              <a:spcBef>
                <a:spcPts val="477"/>
              </a:spcBef>
              <a:spcAft>
                <a:spcPts val="0"/>
              </a:spcAft>
              <a:buSzPts val="1800"/>
              <a:buChar char="◦"/>
              <a:defRPr/>
            </a:lvl4pPr>
            <a:lvl5pPr marL="2179703" lvl="4" indent="-326956" algn="l">
              <a:lnSpc>
                <a:spcPct val="100000"/>
              </a:lnSpc>
              <a:spcBef>
                <a:spcPts val="477"/>
              </a:spcBef>
              <a:spcAft>
                <a:spcPts val="0"/>
              </a:spcAft>
              <a:buSzPts val="1800"/>
              <a:buChar char="◦"/>
              <a:defRPr/>
            </a:lvl5pPr>
            <a:lvl6pPr marL="2615643" lvl="5" indent="-326956" algn="l">
              <a:lnSpc>
                <a:spcPct val="100000"/>
              </a:lnSpc>
              <a:spcBef>
                <a:spcPts val="477"/>
              </a:spcBef>
              <a:spcAft>
                <a:spcPts val="0"/>
              </a:spcAft>
              <a:buSzPts val="1800"/>
              <a:buChar char="◦"/>
              <a:defRPr/>
            </a:lvl6pPr>
            <a:lvl7pPr marL="3051582" lvl="6" indent="-326956" algn="l">
              <a:lnSpc>
                <a:spcPct val="100000"/>
              </a:lnSpc>
              <a:spcBef>
                <a:spcPts val="477"/>
              </a:spcBef>
              <a:spcAft>
                <a:spcPts val="0"/>
              </a:spcAft>
              <a:buSzPts val="1800"/>
              <a:buChar char="◦"/>
              <a:defRPr/>
            </a:lvl7pPr>
            <a:lvl8pPr marL="3487523" lvl="7" indent="-326956" algn="l">
              <a:lnSpc>
                <a:spcPct val="100000"/>
              </a:lnSpc>
              <a:spcBef>
                <a:spcPts val="477"/>
              </a:spcBef>
              <a:spcAft>
                <a:spcPts val="0"/>
              </a:spcAft>
              <a:buSzPts val="1800"/>
              <a:buChar char="◦"/>
              <a:defRPr/>
            </a:lvl8pPr>
            <a:lvl9pPr marL="3923463" lvl="8" indent="-326956" algn="l">
              <a:lnSpc>
                <a:spcPct val="100000"/>
              </a:lnSpc>
              <a:spcBef>
                <a:spcPts val="477"/>
              </a:spcBef>
              <a:spcAft>
                <a:spcPts val="0"/>
              </a:spcAft>
              <a:buSzPts val="1800"/>
              <a:buChar char="◦"/>
              <a:defRPr/>
            </a:lvl9pPr>
          </a:lstStyle>
          <a:p>
            <a:endParaRPr/>
          </a:p>
        </p:txBody>
      </p:sp>
    </p:spTree>
    <p:extLst>
      <p:ext uri="{BB962C8B-B14F-4D97-AF65-F5344CB8AC3E}">
        <p14:creationId xmlns:p14="http://schemas.microsoft.com/office/powerpoint/2010/main" val="310874402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81042" y="567549"/>
            <a:ext cx="8140745" cy="671195"/>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81041" y="1825625"/>
            <a:ext cx="8543925"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81038" y="6356357"/>
            <a:ext cx="2228850" cy="365125"/>
          </a:xfrm>
          <a:prstGeom prst="rect">
            <a:avLst/>
          </a:prstGeom>
        </p:spPr>
        <p:txBody>
          <a:bodyPr vert="horz" lIns="91440" tIns="45720" rIns="91440" bIns="45720" rtlCol="0" anchor="ctr"/>
          <a:lstStyle>
            <a:lvl1pPr algn="l">
              <a:defRPr sz="1144">
                <a:solidFill>
                  <a:schemeClr val="tx1">
                    <a:tint val="75000"/>
                  </a:schemeClr>
                </a:solidFill>
              </a:defRPr>
            </a:lvl1pPr>
          </a:lstStyle>
          <a:p>
            <a:fld id="{AD2377D1-1AEF-4C1E-9B92-93D8780CD7A6}" type="datetimeFigureOut">
              <a:rPr kumimoji="1" lang="ja-JP" altLang="en-US" smtClean="0"/>
              <a:t>2021/2/23</a:t>
            </a:fld>
            <a:endParaRPr kumimoji="1" lang="ja-JP" altLang="en-US"/>
          </a:p>
        </p:txBody>
      </p:sp>
      <p:sp>
        <p:nvSpPr>
          <p:cNvPr id="5" name="フッター プレースホルダー 4"/>
          <p:cNvSpPr>
            <a:spLocks noGrp="1"/>
          </p:cNvSpPr>
          <p:nvPr>
            <p:ph type="ftr" sz="quarter" idx="3"/>
          </p:nvPr>
        </p:nvSpPr>
        <p:spPr>
          <a:xfrm>
            <a:off x="3281366" y="6356357"/>
            <a:ext cx="3343275" cy="365125"/>
          </a:xfrm>
          <a:prstGeom prst="rect">
            <a:avLst/>
          </a:prstGeom>
        </p:spPr>
        <p:txBody>
          <a:bodyPr vert="horz" lIns="91440" tIns="45720" rIns="91440" bIns="45720" rtlCol="0" anchor="ctr"/>
          <a:lstStyle>
            <a:lvl1pPr algn="ctr">
              <a:defRPr sz="1144">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677150" y="6537377"/>
            <a:ext cx="2228850" cy="365125"/>
          </a:xfrm>
          <a:prstGeom prst="rect">
            <a:avLst/>
          </a:prstGeom>
        </p:spPr>
        <p:txBody>
          <a:bodyPr vert="horz" lIns="91440" tIns="45720" rIns="91440" bIns="45720" rtlCol="0" anchor="ctr"/>
          <a:lstStyle>
            <a:lvl1pPr algn="r">
              <a:defRPr sz="1144">
                <a:solidFill>
                  <a:schemeClr val="tx1">
                    <a:tint val="75000"/>
                  </a:schemeClr>
                </a:solidFill>
              </a:defRPr>
            </a:lvl1pPr>
          </a:lstStyle>
          <a:p>
            <a:fld id="{EA340F09-AC87-4584-98DB-E279FB98ACA4}" type="slidenum">
              <a:rPr kumimoji="1" lang="ja-JP" altLang="en-US" smtClean="0"/>
              <a:t>‹#›</a:t>
            </a:fld>
            <a:endParaRPr kumimoji="1" lang="ja-JP" altLang="en-US"/>
          </a:p>
        </p:txBody>
      </p:sp>
      <p:pic>
        <p:nvPicPr>
          <p:cNvPr id="7" name="Google Shape;128;p2">
            <a:extLst>
              <a:ext uri="{FF2B5EF4-FFF2-40B4-BE49-F238E27FC236}">
                <a16:creationId xmlns:a16="http://schemas.microsoft.com/office/drawing/2014/main" id="{9C60E00B-F056-3F4F-BE0F-5BE516324B94}"/>
              </a:ext>
            </a:extLst>
          </p:cNvPr>
          <p:cNvPicPr preferRelativeResize="0"/>
          <p:nvPr userDrawn="1"/>
        </p:nvPicPr>
        <p:blipFill>
          <a:blip r:embed="rId6" cstate="screen">
            <a:alphaModFix/>
            <a:extLst>
              <a:ext uri="{28A0092B-C50C-407E-A947-70E740481C1C}">
                <a14:useLocalDpi xmlns:a14="http://schemas.microsoft.com/office/drawing/2010/main"/>
              </a:ext>
            </a:extLst>
          </a:blip>
          <a:stretch>
            <a:fillRect/>
          </a:stretch>
        </p:blipFill>
        <p:spPr>
          <a:xfrm>
            <a:off x="113212" y="47769"/>
            <a:ext cx="2559428" cy="519776"/>
          </a:xfrm>
          <a:prstGeom prst="rect">
            <a:avLst/>
          </a:prstGeom>
          <a:noFill/>
          <a:ln>
            <a:noFill/>
          </a:ln>
        </p:spPr>
      </p:pic>
      <p:pic>
        <p:nvPicPr>
          <p:cNvPr id="8" name="図 7" descr="画面の領域"/>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677722" y="91278"/>
            <a:ext cx="1185127" cy="515482"/>
          </a:xfrm>
          <a:prstGeom prst="rect">
            <a:avLst/>
          </a:prstGeom>
        </p:spPr>
      </p:pic>
    </p:spTree>
    <p:extLst>
      <p:ext uri="{BB962C8B-B14F-4D97-AF65-F5344CB8AC3E}">
        <p14:creationId xmlns:p14="http://schemas.microsoft.com/office/powerpoint/2010/main" val="2115134418"/>
      </p:ext>
    </p:extLst>
  </p:cSld>
  <p:clrMap bg1="lt1" tx1="dk1" bg2="lt2" tx2="dk2" accent1="accent1" accent2="accent2" accent3="accent3" accent4="accent4" accent5="accent5" accent6="accent6" hlink="hlink" folHlink="folHlink"/>
  <p:sldLayoutIdLst>
    <p:sldLayoutId id="2147483669" r:id="rId1"/>
    <p:sldLayoutId id="2147483671" r:id="rId2"/>
    <p:sldLayoutId id="2147483777" r:id="rId3"/>
    <p:sldLayoutId id="2147483778" r:id="rId4"/>
  </p:sldLayoutIdLst>
  <p:txStyles>
    <p:title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p:titleStyle>
    <p:bodyStyle>
      <a:lvl1pPr marL="217970" indent="-217970" algn="l" defTabSz="871881" rtl="0" eaLnBrk="1" latinLnBrk="0" hangingPunct="1">
        <a:lnSpc>
          <a:spcPct val="90000"/>
        </a:lnSpc>
        <a:spcBef>
          <a:spcPts val="953"/>
        </a:spcBef>
        <a:buFont typeface="Arial" panose="020B0604020202020204" pitchFamily="34" charset="0"/>
        <a:buChar char="•"/>
        <a:defRPr kumimoji="1" sz="2669" kern="1200">
          <a:solidFill>
            <a:schemeClr val="tx1"/>
          </a:solidFill>
          <a:latin typeface="+mn-lt"/>
          <a:ea typeface="+mn-ea"/>
          <a:cs typeface="+mn-cs"/>
        </a:defRPr>
      </a:lvl1pPr>
      <a:lvl2pPr marL="653910" indent="-217970" algn="l" defTabSz="871881" rtl="0" eaLnBrk="1" latinLnBrk="0" hangingPunct="1">
        <a:lnSpc>
          <a:spcPct val="90000"/>
        </a:lnSpc>
        <a:spcBef>
          <a:spcPts val="477"/>
        </a:spcBef>
        <a:buFont typeface="Arial" panose="020B0604020202020204" pitchFamily="34" charset="0"/>
        <a:buChar char="•"/>
        <a:defRPr kumimoji="1" sz="2289" kern="1200">
          <a:solidFill>
            <a:schemeClr val="tx1"/>
          </a:solidFill>
          <a:latin typeface="+mn-lt"/>
          <a:ea typeface="+mn-ea"/>
          <a:cs typeface="+mn-cs"/>
        </a:defRPr>
      </a:lvl2pPr>
      <a:lvl3pPr marL="1089851" indent="-217970" algn="l" defTabSz="871881" rtl="0" eaLnBrk="1" latinLnBrk="0" hangingPunct="1">
        <a:lnSpc>
          <a:spcPct val="90000"/>
        </a:lnSpc>
        <a:spcBef>
          <a:spcPts val="477"/>
        </a:spcBef>
        <a:buFont typeface="Arial" panose="020B0604020202020204" pitchFamily="34" charset="0"/>
        <a:buChar char="•"/>
        <a:defRPr kumimoji="1" sz="1908" kern="1200">
          <a:solidFill>
            <a:schemeClr val="tx1"/>
          </a:solidFill>
          <a:latin typeface="+mn-lt"/>
          <a:ea typeface="+mn-ea"/>
          <a:cs typeface="+mn-cs"/>
        </a:defRPr>
      </a:lvl3pPr>
      <a:lvl4pPr marL="1525791"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4pPr>
      <a:lvl5pPr marL="196173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5pPr>
      <a:lvl6pPr marL="239767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6pPr>
      <a:lvl7pPr marL="283361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7pPr>
      <a:lvl8pPr marL="326955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8pPr>
      <a:lvl9pPr marL="370549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9pPr>
    </p:bodyStyle>
    <p:otherStyle>
      <a:defPPr>
        <a:defRPr lang="ja-JP"/>
      </a:defPPr>
      <a:lvl1pPr marL="0" algn="l" defTabSz="871881" rtl="0" eaLnBrk="1" latinLnBrk="0" hangingPunct="1">
        <a:defRPr kumimoji="1" sz="1716" kern="1200">
          <a:solidFill>
            <a:schemeClr val="tx1"/>
          </a:solidFill>
          <a:latin typeface="+mn-lt"/>
          <a:ea typeface="+mn-ea"/>
          <a:cs typeface="+mn-cs"/>
        </a:defRPr>
      </a:lvl1pPr>
      <a:lvl2pPr marL="435941" algn="l" defTabSz="871881" rtl="0" eaLnBrk="1" latinLnBrk="0" hangingPunct="1">
        <a:defRPr kumimoji="1" sz="1716" kern="1200">
          <a:solidFill>
            <a:schemeClr val="tx1"/>
          </a:solidFill>
          <a:latin typeface="+mn-lt"/>
          <a:ea typeface="+mn-ea"/>
          <a:cs typeface="+mn-cs"/>
        </a:defRPr>
      </a:lvl2pPr>
      <a:lvl3pPr marL="871881" algn="l" defTabSz="871881" rtl="0" eaLnBrk="1" latinLnBrk="0" hangingPunct="1">
        <a:defRPr kumimoji="1" sz="1716" kern="1200">
          <a:solidFill>
            <a:schemeClr val="tx1"/>
          </a:solidFill>
          <a:latin typeface="+mn-lt"/>
          <a:ea typeface="+mn-ea"/>
          <a:cs typeface="+mn-cs"/>
        </a:defRPr>
      </a:lvl3pPr>
      <a:lvl4pPr marL="1307820" algn="l" defTabSz="871881" rtl="0" eaLnBrk="1" latinLnBrk="0" hangingPunct="1">
        <a:defRPr kumimoji="1" sz="1716" kern="1200">
          <a:solidFill>
            <a:schemeClr val="tx1"/>
          </a:solidFill>
          <a:latin typeface="+mn-lt"/>
          <a:ea typeface="+mn-ea"/>
          <a:cs typeface="+mn-cs"/>
        </a:defRPr>
      </a:lvl4pPr>
      <a:lvl5pPr marL="1743761" algn="l" defTabSz="871881" rtl="0" eaLnBrk="1" latinLnBrk="0" hangingPunct="1">
        <a:defRPr kumimoji="1" sz="1716" kern="1200">
          <a:solidFill>
            <a:schemeClr val="tx1"/>
          </a:solidFill>
          <a:latin typeface="+mn-lt"/>
          <a:ea typeface="+mn-ea"/>
          <a:cs typeface="+mn-cs"/>
        </a:defRPr>
      </a:lvl5pPr>
      <a:lvl6pPr marL="2179703" algn="l" defTabSz="871881" rtl="0" eaLnBrk="1" latinLnBrk="0" hangingPunct="1">
        <a:defRPr kumimoji="1" sz="1716" kern="1200">
          <a:solidFill>
            <a:schemeClr val="tx1"/>
          </a:solidFill>
          <a:latin typeface="+mn-lt"/>
          <a:ea typeface="+mn-ea"/>
          <a:cs typeface="+mn-cs"/>
        </a:defRPr>
      </a:lvl6pPr>
      <a:lvl7pPr marL="2615643" algn="l" defTabSz="871881" rtl="0" eaLnBrk="1" latinLnBrk="0" hangingPunct="1">
        <a:defRPr kumimoji="1" sz="1716" kern="1200">
          <a:solidFill>
            <a:schemeClr val="tx1"/>
          </a:solidFill>
          <a:latin typeface="+mn-lt"/>
          <a:ea typeface="+mn-ea"/>
          <a:cs typeface="+mn-cs"/>
        </a:defRPr>
      </a:lvl7pPr>
      <a:lvl8pPr marL="3051582" algn="l" defTabSz="871881" rtl="0" eaLnBrk="1" latinLnBrk="0" hangingPunct="1">
        <a:defRPr kumimoji="1" sz="1716" kern="1200">
          <a:solidFill>
            <a:schemeClr val="tx1"/>
          </a:solidFill>
          <a:latin typeface="+mn-lt"/>
          <a:ea typeface="+mn-ea"/>
          <a:cs typeface="+mn-cs"/>
        </a:defRPr>
      </a:lvl8pPr>
      <a:lvl9pPr marL="3487523" algn="l" defTabSz="871881" rtl="0" eaLnBrk="1" latinLnBrk="0" hangingPunct="1">
        <a:defRPr kumimoji="1" sz="1716"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1116742"/>
      </p:ext>
    </p:extLst>
  </p:cSld>
  <p:clrMap bg1="lt1" tx1="dk1" bg2="lt2" tx2="dk2" accent1="accent1" accent2="accent2" accent3="accent3" accent4="accent4" accent5="accent5" accent6="accent6" hlink="hlink" folHlink="folHlink"/>
  <p:sldLayoutIdLst>
    <p:sldLayoutId id="2147483780" r:id="rId1"/>
    <p:sldLayoutId id="2147483781" r:id="rId2"/>
    <p:sldLayoutId id="2147483782" r:id="rId3"/>
  </p:sldLayoutIdLst>
  <p:txStyles>
    <p:title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p:titleStyle>
    <p:bodyStyle>
      <a:lvl1pPr marL="217970" indent="-217970" algn="l" defTabSz="871881" rtl="0" eaLnBrk="1" latinLnBrk="0" hangingPunct="1">
        <a:lnSpc>
          <a:spcPct val="90000"/>
        </a:lnSpc>
        <a:spcBef>
          <a:spcPts val="953"/>
        </a:spcBef>
        <a:buFont typeface="Arial" panose="020B0604020202020204" pitchFamily="34" charset="0"/>
        <a:buChar char="•"/>
        <a:defRPr kumimoji="1" sz="2669" kern="1200">
          <a:solidFill>
            <a:schemeClr val="tx1"/>
          </a:solidFill>
          <a:latin typeface="+mn-lt"/>
          <a:ea typeface="+mn-ea"/>
          <a:cs typeface="+mn-cs"/>
        </a:defRPr>
      </a:lvl1pPr>
      <a:lvl2pPr marL="653910" indent="-217970" algn="l" defTabSz="871881" rtl="0" eaLnBrk="1" latinLnBrk="0" hangingPunct="1">
        <a:lnSpc>
          <a:spcPct val="90000"/>
        </a:lnSpc>
        <a:spcBef>
          <a:spcPts val="477"/>
        </a:spcBef>
        <a:buFont typeface="Arial" panose="020B0604020202020204" pitchFamily="34" charset="0"/>
        <a:buChar char="•"/>
        <a:defRPr kumimoji="1" sz="2289" kern="1200">
          <a:solidFill>
            <a:schemeClr val="tx1"/>
          </a:solidFill>
          <a:latin typeface="+mn-lt"/>
          <a:ea typeface="+mn-ea"/>
          <a:cs typeface="+mn-cs"/>
        </a:defRPr>
      </a:lvl2pPr>
      <a:lvl3pPr marL="1089851" indent="-217970" algn="l" defTabSz="871881" rtl="0" eaLnBrk="1" latinLnBrk="0" hangingPunct="1">
        <a:lnSpc>
          <a:spcPct val="90000"/>
        </a:lnSpc>
        <a:spcBef>
          <a:spcPts val="477"/>
        </a:spcBef>
        <a:buFont typeface="Arial" panose="020B0604020202020204" pitchFamily="34" charset="0"/>
        <a:buChar char="•"/>
        <a:defRPr kumimoji="1" sz="1908" kern="1200">
          <a:solidFill>
            <a:schemeClr val="tx1"/>
          </a:solidFill>
          <a:latin typeface="+mn-lt"/>
          <a:ea typeface="+mn-ea"/>
          <a:cs typeface="+mn-cs"/>
        </a:defRPr>
      </a:lvl3pPr>
      <a:lvl4pPr marL="1525791"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4pPr>
      <a:lvl5pPr marL="196173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5pPr>
      <a:lvl6pPr marL="239767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6pPr>
      <a:lvl7pPr marL="283361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7pPr>
      <a:lvl8pPr marL="326955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8pPr>
      <a:lvl9pPr marL="370549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9pPr>
    </p:bodyStyle>
    <p:otherStyle>
      <a:defPPr>
        <a:defRPr lang="ja-JP"/>
      </a:defPPr>
      <a:lvl1pPr marL="0" algn="l" defTabSz="871881" rtl="0" eaLnBrk="1" latinLnBrk="0" hangingPunct="1">
        <a:defRPr kumimoji="1" sz="1716" kern="1200">
          <a:solidFill>
            <a:schemeClr val="tx1"/>
          </a:solidFill>
          <a:latin typeface="+mn-lt"/>
          <a:ea typeface="+mn-ea"/>
          <a:cs typeface="+mn-cs"/>
        </a:defRPr>
      </a:lvl1pPr>
      <a:lvl2pPr marL="435941" algn="l" defTabSz="871881" rtl="0" eaLnBrk="1" latinLnBrk="0" hangingPunct="1">
        <a:defRPr kumimoji="1" sz="1716" kern="1200">
          <a:solidFill>
            <a:schemeClr val="tx1"/>
          </a:solidFill>
          <a:latin typeface="+mn-lt"/>
          <a:ea typeface="+mn-ea"/>
          <a:cs typeface="+mn-cs"/>
        </a:defRPr>
      </a:lvl2pPr>
      <a:lvl3pPr marL="871881" algn="l" defTabSz="871881" rtl="0" eaLnBrk="1" latinLnBrk="0" hangingPunct="1">
        <a:defRPr kumimoji="1" sz="1716" kern="1200">
          <a:solidFill>
            <a:schemeClr val="tx1"/>
          </a:solidFill>
          <a:latin typeface="+mn-lt"/>
          <a:ea typeface="+mn-ea"/>
          <a:cs typeface="+mn-cs"/>
        </a:defRPr>
      </a:lvl3pPr>
      <a:lvl4pPr marL="1307820" algn="l" defTabSz="871881" rtl="0" eaLnBrk="1" latinLnBrk="0" hangingPunct="1">
        <a:defRPr kumimoji="1" sz="1716" kern="1200">
          <a:solidFill>
            <a:schemeClr val="tx1"/>
          </a:solidFill>
          <a:latin typeface="+mn-lt"/>
          <a:ea typeface="+mn-ea"/>
          <a:cs typeface="+mn-cs"/>
        </a:defRPr>
      </a:lvl4pPr>
      <a:lvl5pPr marL="1743761" algn="l" defTabSz="871881" rtl="0" eaLnBrk="1" latinLnBrk="0" hangingPunct="1">
        <a:defRPr kumimoji="1" sz="1716" kern="1200">
          <a:solidFill>
            <a:schemeClr val="tx1"/>
          </a:solidFill>
          <a:latin typeface="+mn-lt"/>
          <a:ea typeface="+mn-ea"/>
          <a:cs typeface="+mn-cs"/>
        </a:defRPr>
      </a:lvl5pPr>
      <a:lvl6pPr marL="2179703" algn="l" defTabSz="871881" rtl="0" eaLnBrk="1" latinLnBrk="0" hangingPunct="1">
        <a:defRPr kumimoji="1" sz="1716" kern="1200">
          <a:solidFill>
            <a:schemeClr val="tx1"/>
          </a:solidFill>
          <a:latin typeface="+mn-lt"/>
          <a:ea typeface="+mn-ea"/>
          <a:cs typeface="+mn-cs"/>
        </a:defRPr>
      </a:lvl6pPr>
      <a:lvl7pPr marL="2615643" algn="l" defTabSz="871881" rtl="0" eaLnBrk="1" latinLnBrk="0" hangingPunct="1">
        <a:defRPr kumimoji="1" sz="1716" kern="1200">
          <a:solidFill>
            <a:schemeClr val="tx1"/>
          </a:solidFill>
          <a:latin typeface="+mn-lt"/>
          <a:ea typeface="+mn-ea"/>
          <a:cs typeface="+mn-cs"/>
        </a:defRPr>
      </a:lvl7pPr>
      <a:lvl8pPr marL="3051582" algn="l" defTabSz="871881" rtl="0" eaLnBrk="1" latinLnBrk="0" hangingPunct="1">
        <a:defRPr kumimoji="1" sz="1716" kern="1200">
          <a:solidFill>
            <a:schemeClr val="tx1"/>
          </a:solidFill>
          <a:latin typeface="+mn-lt"/>
          <a:ea typeface="+mn-ea"/>
          <a:cs typeface="+mn-cs"/>
        </a:defRPr>
      </a:lvl8pPr>
      <a:lvl9pPr marL="3487523" algn="l" defTabSz="871881" rtl="0" eaLnBrk="1" latinLnBrk="0" hangingPunct="1">
        <a:defRPr kumimoji="1" sz="171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jpeg"/><Relationship Id="rId1" Type="http://schemas.openxmlformats.org/officeDocument/2006/relationships/slideLayout" Target="../slideLayouts/slideLayout1.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2.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 Id="rId9" Type="http://schemas.openxmlformats.org/officeDocument/2006/relationships/image" Target="../media/image4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42.jpeg"/><Relationship Id="rId7" Type="http://schemas.microsoft.com/office/2007/relationships/hdphoto" Target="../media/hdphoto2.wdp"/><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7.jpeg"/><Relationship Id="rId1" Type="http://schemas.openxmlformats.org/officeDocument/2006/relationships/slideLayout" Target="../slideLayouts/slideLayout1.xml"/><Relationship Id="rId5" Type="http://schemas.openxmlformats.org/officeDocument/2006/relationships/image" Target="../media/image46.png"/><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descr="画面の領域"/>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468765" y="73892"/>
            <a:ext cx="1416953" cy="616317"/>
          </a:xfrm>
          <a:prstGeom prst="rect">
            <a:avLst/>
          </a:prstGeom>
        </p:spPr>
      </p:pic>
      <p:sp>
        <p:nvSpPr>
          <p:cNvPr id="3" name="Google Shape;114;p1"/>
          <p:cNvSpPr txBox="1">
            <a:spLocks/>
          </p:cNvSpPr>
          <p:nvPr/>
        </p:nvSpPr>
        <p:spPr>
          <a:xfrm>
            <a:off x="4071427" y="5719945"/>
            <a:ext cx="5412509" cy="1042880"/>
          </a:xfrm>
          <a:prstGeom prst="rect">
            <a:avLst/>
          </a:prstGeom>
          <a:noFill/>
          <a:ln>
            <a:noFill/>
          </a:ln>
        </p:spPr>
        <p:txBody>
          <a:bodyPr spcFirstLastPara="1" wrap="square" lIns="87179" tIns="43577" rIns="87179" bIns="43577" anchor="t" anchorCtr="0">
            <a:noAutofit/>
          </a:bodyPr>
          <a:lstStyle>
            <a:defPPr marR="0" lvl="0" algn="l" rtl="0">
              <a:lnSpc>
                <a:spcPct val="100000"/>
              </a:lnSpc>
              <a:spcBef>
                <a:spcPts val="0"/>
              </a:spcBef>
              <a:spcAft>
                <a:spcPts val="0"/>
              </a:spcAft>
            </a:defPPr>
            <a:lvl1pPr marL="457200" marR="0" lvl="0" indent="-323850" algn="ctr" rtl="0">
              <a:lnSpc>
                <a:spcPct val="110000"/>
              </a:lnSpc>
              <a:spcBef>
                <a:spcPts val="0"/>
              </a:spcBef>
              <a:spcAft>
                <a:spcPts val="0"/>
              </a:spcAft>
              <a:buClr>
                <a:srgbClr val="262626"/>
              </a:buClr>
              <a:buSzPts val="1800"/>
              <a:buFont typeface="Garamond"/>
              <a:buNone/>
              <a:defRPr sz="1800" b="0" i="0" u="none" strike="noStrike" cap="none">
                <a:solidFill>
                  <a:srgbClr val="0C0C0C"/>
                </a:solidFill>
                <a:latin typeface="Libre Franklin"/>
                <a:ea typeface="Libre Franklin"/>
                <a:cs typeface="Libre Franklin"/>
                <a:sym typeface="Libre Franklin"/>
              </a:defRPr>
            </a:lvl1pPr>
            <a:lvl2pPr marL="914400" marR="0" lvl="1" indent="-31115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2pPr>
            <a:lvl3pPr marL="1371600" marR="0" lvl="2" indent="-3048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3pPr>
            <a:lvl4pPr marL="1828800" marR="0" lvl="3" indent="-3048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4pPr>
            <a:lvl5pPr marL="2286000" marR="0" lvl="4" indent="-3048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5pPr>
            <a:lvl6pPr marL="2743200" marR="0" lvl="5"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6pPr>
            <a:lvl7pPr marL="3200400" marR="0" lvl="6"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7pPr>
            <a:lvl8pPr marL="3657600" marR="0" lvl="7"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8pPr>
            <a:lvl9pPr marL="4114800" marR="0" lvl="8" indent="-317500" algn="ctr" rtl="0">
              <a:lnSpc>
                <a:spcPct val="100000"/>
              </a:lnSpc>
              <a:spcBef>
                <a:spcPts val="500"/>
              </a:spcBef>
              <a:spcAft>
                <a:spcPts val="0"/>
              </a:spcAft>
              <a:buClr>
                <a:srgbClr val="262626"/>
              </a:buClr>
              <a:buSzPts val="1600"/>
              <a:buFont typeface="Garamond"/>
              <a:buNone/>
              <a:defRPr sz="1600" b="0" i="0" u="none" strike="noStrike" cap="none">
                <a:solidFill>
                  <a:schemeClr val="dk1"/>
                </a:solidFill>
                <a:latin typeface="Libre Franklin"/>
                <a:ea typeface="Libre Franklin"/>
                <a:cs typeface="Libre Franklin"/>
                <a:sym typeface="Libre Franklin"/>
              </a:defRPr>
            </a:lvl9pPr>
          </a:lstStyle>
          <a:p>
            <a:pPr marL="0" indent="0" algn="l">
              <a:lnSpc>
                <a:spcPct val="100000"/>
              </a:lnSpc>
              <a:spcBef>
                <a:spcPts val="572"/>
              </a:spcBef>
            </a:pPr>
            <a:r>
              <a:rPr lang="en-US" altLang="ja-JP" sz="2200" b="1" dirty="0">
                <a:solidFill>
                  <a:schemeClr val="tx1">
                    <a:lumMod val="75000"/>
                    <a:lumOff val="25000"/>
                  </a:schemeClr>
                </a:solidFill>
                <a:latin typeface="Meiryo UI" panose="020B0604030504040204" pitchFamily="50" charset="-128"/>
                <a:ea typeface="Meiryo UI" panose="020B0604030504040204" pitchFamily="50" charset="-128"/>
              </a:rPr>
              <a:t>Presented by</a:t>
            </a:r>
            <a:r>
              <a:rPr lang="ja-JP" altLang="en-US" sz="2200" b="1" dirty="0">
                <a:solidFill>
                  <a:schemeClr val="tx1">
                    <a:lumMod val="75000"/>
                    <a:lumOff val="25000"/>
                  </a:schemeClr>
                </a:solidFill>
                <a:latin typeface="Meiryo UI" panose="020B0604030504040204" pitchFamily="50" charset="-128"/>
                <a:ea typeface="Meiryo UI" panose="020B0604030504040204" pitchFamily="50" charset="-128"/>
              </a:rPr>
              <a:t>　株式会社</a:t>
            </a:r>
            <a:r>
              <a:rPr lang="en-US" altLang="ja-JP" sz="2200" b="1" dirty="0">
                <a:solidFill>
                  <a:schemeClr val="tx1">
                    <a:lumMod val="75000"/>
                    <a:lumOff val="25000"/>
                  </a:schemeClr>
                </a:solidFill>
                <a:latin typeface="Meiryo UI" panose="020B0604030504040204" pitchFamily="50" charset="-128"/>
                <a:ea typeface="Meiryo UI" panose="020B0604030504040204" pitchFamily="50" charset="-128"/>
              </a:rPr>
              <a:t>FFP</a:t>
            </a:r>
            <a:endParaRPr lang="ja-JP" altLang="en-US" sz="2200" b="1" dirty="0">
              <a:solidFill>
                <a:schemeClr val="tx1">
                  <a:lumMod val="75000"/>
                  <a:lumOff val="25000"/>
                </a:schemeClr>
              </a:solidFill>
              <a:latin typeface="Meiryo UI" panose="020B0604030504040204" pitchFamily="50" charset="-128"/>
              <a:ea typeface="Meiryo UI" panose="020B0604030504040204" pitchFamily="50" charset="-128"/>
            </a:endParaRPr>
          </a:p>
          <a:p>
            <a:pPr marL="0" indent="0" algn="l">
              <a:lnSpc>
                <a:spcPct val="100000"/>
              </a:lnSpc>
              <a:spcBef>
                <a:spcPts val="572"/>
              </a:spcBef>
            </a:pPr>
            <a:r>
              <a:rPr lang="ja-JP" altLang="en-US" sz="2200" b="1" dirty="0">
                <a:solidFill>
                  <a:schemeClr val="tx1">
                    <a:lumMod val="75000"/>
                    <a:lumOff val="25000"/>
                  </a:schemeClr>
                </a:solidFill>
                <a:latin typeface="Meiryo UI" panose="020B0604030504040204" pitchFamily="50" charset="-128"/>
                <a:ea typeface="Meiryo UI" panose="020B0604030504040204" pitchFamily="50" charset="-128"/>
              </a:rPr>
              <a:t>　　　　　　　　　　　 マンション管理士事務所　</a:t>
            </a:r>
          </a:p>
        </p:txBody>
      </p:sp>
      <p:pic>
        <p:nvPicPr>
          <p:cNvPr id="4" name="図 3" descr="屋外, 建物, 大きい, 背の高い が含まれている画像&#10;&#10;自動的に生成された説明">
            <a:extLst>
              <a:ext uri="{FF2B5EF4-FFF2-40B4-BE49-F238E27FC236}">
                <a16:creationId xmlns:a16="http://schemas.microsoft.com/office/drawing/2014/main" id="{7F9D8C87-DA78-294D-81B1-A2A3C780A08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8176" y="970830"/>
            <a:ext cx="9135760" cy="4610570"/>
          </a:xfrm>
          <a:prstGeom prst="rect">
            <a:avLst/>
          </a:prstGeom>
        </p:spPr>
      </p:pic>
      <p:sp>
        <p:nvSpPr>
          <p:cNvPr id="5" name="Google Shape;114;p1"/>
          <p:cNvSpPr txBox="1">
            <a:spLocks/>
          </p:cNvSpPr>
          <p:nvPr/>
        </p:nvSpPr>
        <p:spPr>
          <a:xfrm>
            <a:off x="348176" y="3449638"/>
            <a:ext cx="6515100" cy="1547812"/>
          </a:xfrm>
          <a:prstGeom prst="rect">
            <a:avLst/>
          </a:prstGeom>
          <a:solidFill>
            <a:srgbClr val="FFFFFF">
              <a:alpha val="80000"/>
            </a:srgbClr>
          </a:solidFill>
          <a:ln>
            <a:noFill/>
          </a:ln>
        </p:spPr>
        <p:txBody>
          <a:bodyPr spcFirstLastPara="1" vert="horz" wrap="square" lIns="87179" tIns="43577" rIns="87179" bIns="43577" rtlCol="0" anchor="ctr" anchorCtr="1">
            <a:noAutofit/>
          </a:bodyPr>
          <a:lstStyle>
            <a:lvl1pPr marL="217970" indent="-217970" algn="l" defTabSz="871881" rtl="0" eaLnBrk="1" latinLnBrk="0" hangingPunct="1">
              <a:lnSpc>
                <a:spcPct val="90000"/>
              </a:lnSpc>
              <a:spcBef>
                <a:spcPts val="953"/>
              </a:spcBef>
              <a:buFont typeface="Arial" panose="020B0604020202020204" pitchFamily="34" charset="0"/>
              <a:buChar char="•"/>
              <a:defRPr kumimoji="1" sz="2669" kern="1200">
                <a:solidFill>
                  <a:schemeClr val="tx1"/>
                </a:solidFill>
                <a:latin typeface="+mn-lt"/>
                <a:ea typeface="+mn-ea"/>
                <a:cs typeface="+mn-cs"/>
              </a:defRPr>
            </a:lvl1pPr>
            <a:lvl2pPr marL="653910" indent="-217970" algn="l" defTabSz="871881" rtl="0" eaLnBrk="1" latinLnBrk="0" hangingPunct="1">
              <a:lnSpc>
                <a:spcPct val="90000"/>
              </a:lnSpc>
              <a:spcBef>
                <a:spcPts val="477"/>
              </a:spcBef>
              <a:buFont typeface="Arial" panose="020B0604020202020204" pitchFamily="34" charset="0"/>
              <a:buChar char="•"/>
              <a:defRPr kumimoji="1" sz="2289" kern="1200">
                <a:solidFill>
                  <a:schemeClr val="tx1"/>
                </a:solidFill>
                <a:latin typeface="+mn-lt"/>
                <a:ea typeface="+mn-ea"/>
                <a:cs typeface="+mn-cs"/>
              </a:defRPr>
            </a:lvl2pPr>
            <a:lvl3pPr marL="1089851" indent="-217970" algn="l" defTabSz="871881" rtl="0" eaLnBrk="1" latinLnBrk="0" hangingPunct="1">
              <a:lnSpc>
                <a:spcPct val="90000"/>
              </a:lnSpc>
              <a:spcBef>
                <a:spcPts val="477"/>
              </a:spcBef>
              <a:buFont typeface="Arial" panose="020B0604020202020204" pitchFamily="34" charset="0"/>
              <a:buChar char="•"/>
              <a:defRPr kumimoji="1" sz="1908" kern="1200">
                <a:solidFill>
                  <a:schemeClr val="tx1"/>
                </a:solidFill>
                <a:latin typeface="+mn-lt"/>
                <a:ea typeface="+mn-ea"/>
                <a:cs typeface="+mn-cs"/>
              </a:defRPr>
            </a:lvl3pPr>
            <a:lvl4pPr marL="1525791"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4pPr>
            <a:lvl5pPr marL="196173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5pPr>
            <a:lvl6pPr marL="2397672"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6pPr>
            <a:lvl7pPr marL="283361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7pPr>
            <a:lvl8pPr marL="326955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8pPr>
            <a:lvl9pPr marL="3705493" indent="-217970" algn="l" defTabSz="871881" rtl="0" eaLnBrk="1" latinLnBrk="0" hangingPunct="1">
              <a:lnSpc>
                <a:spcPct val="90000"/>
              </a:lnSpc>
              <a:spcBef>
                <a:spcPts val="477"/>
              </a:spcBef>
              <a:buFont typeface="Arial" panose="020B0604020202020204" pitchFamily="34" charset="0"/>
              <a:buChar char="•"/>
              <a:defRPr kumimoji="1" sz="1716" kern="1200">
                <a:solidFill>
                  <a:schemeClr val="tx1"/>
                </a:solidFill>
                <a:latin typeface="+mn-lt"/>
                <a:ea typeface="+mn-ea"/>
                <a:cs typeface="+mn-cs"/>
              </a:defRPr>
            </a:lvl9pPr>
          </a:lstStyle>
          <a:p>
            <a:pPr marL="0" indent="0">
              <a:lnSpc>
                <a:spcPct val="100000"/>
              </a:lnSpc>
              <a:spcBef>
                <a:spcPts val="572"/>
              </a:spcBef>
              <a:buClrTx/>
              <a:buSzPts val="1800"/>
              <a:buNone/>
            </a:pPr>
            <a:r>
              <a:rPr lang="ja-JP" altLang="en-US" sz="3200" b="1" dirty="0">
                <a:solidFill>
                  <a:schemeClr val="tx1">
                    <a:lumMod val="75000"/>
                    <a:lumOff val="25000"/>
                  </a:schemeClr>
                </a:solidFill>
                <a:effectLst>
                  <a:outerShdw blurRad="50800" dist="38100" dir="2700000" algn="tl" rotWithShape="0">
                    <a:prstClr val="black">
                      <a:alpha val="40000"/>
                    </a:prstClr>
                  </a:outerShdw>
                </a:effectLst>
                <a:latin typeface="Meiryo UI"/>
                <a:ea typeface="Meiryo UI"/>
              </a:rPr>
              <a:t>管理会社担当者のみなさまへ　</a:t>
            </a:r>
            <a:endParaRPr lang="en-US" altLang="ja-JP" sz="3200" b="1" dirty="0">
              <a:solidFill>
                <a:schemeClr val="tx1">
                  <a:lumMod val="75000"/>
                  <a:lumOff val="25000"/>
                </a:schemeClr>
              </a:solidFill>
              <a:effectLst>
                <a:outerShdw blurRad="50800" dist="38100" dir="2700000" algn="tl" rotWithShape="0">
                  <a:prstClr val="black">
                    <a:alpha val="40000"/>
                  </a:prstClr>
                </a:outerShdw>
              </a:effectLst>
              <a:latin typeface="Meiryo UI"/>
              <a:ea typeface="Meiryo UI"/>
            </a:endParaRPr>
          </a:p>
          <a:p>
            <a:pPr marL="0" indent="0">
              <a:lnSpc>
                <a:spcPct val="100000"/>
              </a:lnSpc>
              <a:spcBef>
                <a:spcPts val="572"/>
              </a:spcBef>
              <a:buClrTx/>
              <a:buSzPts val="1800"/>
              <a:buNone/>
            </a:pPr>
            <a:r>
              <a:rPr lang="ja-JP" altLang="en-US" sz="3200" b="1" dirty="0">
                <a:solidFill>
                  <a:schemeClr val="tx1">
                    <a:lumMod val="75000"/>
                    <a:lumOff val="25000"/>
                  </a:schemeClr>
                </a:solidFill>
                <a:effectLst>
                  <a:outerShdw blurRad="50800" dist="38100" dir="2700000" algn="tl" rotWithShape="0">
                    <a:prstClr val="black">
                      <a:alpha val="40000"/>
                    </a:prstClr>
                  </a:outerShdw>
                </a:effectLst>
                <a:latin typeface="Meiryo UI"/>
                <a:ea typeface="Meiryo UI"/>
              </a:rPr>
              <a:t>ー CoAMer.netの活用 ー</a:t>
            </a:r>
          </a:p>
        </p:txBody>
      </p:sp>
    </p:spTree>
    <p:extLst>
      <p:ext uri="{BB962C8B-B14F-4D97-AF65-F5344CB8AC3E}">
        <p14:creationId xmlns:p14="http://schemas.microsoft.com/office/powerpoint/2010/main" val="31125653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5">
            <a:extLst>
              <a:ext uri="{FF2B5EF4-FFF2-40B4-BE49-F238E27FC236}">
                <a16:creationId xmlns:a16="http://schemas.microsoft.com/office/drawing/2014/main" id="{3D21B1FC-7AD4-46A6-A5DF-9A2AACB24771}"/>
              </a:ext>
            </a:extLst>
          </p:cNvPr>
          <p:cNvSpPr>
            <a:spLocks noGrp="1"/>
          </p:cNvSpPr>
          <p:nvPr>
            <p:ph type="title"/>
          </p:nvPr>
        </p:nvSpPr>
        <p:spPr/>
        <p:txBody>
          <a:bodyPr/>
          <a:lstStyle/>
          <a:p>
            <a:r>
              <a:rPr lang="ja-JP" altLang="en-US" sz="2650" dirty="0">
                <a:solidFill>
                  <a:schemeClr val="tx1">
                    <a:lumMod val="75000"/>
                    <a:lumOff val="25000"/>
                  </a:schemeClr>
                </a:solidFill>
                <a:latin typeface="Meiryo UI"/>
                <a:ea typeface="Meiryo UI"/>
              </a:rPr>
              <a:t>サービス内容</a:t>
            </a:r>
          </a:p>
        </p:txBody>
      </p:sp>
      <p:pic>
        <p:nvPicPr>
          <p:cNvPr id="11" name="図 10">
            <a:extLst>
              <a:ext uri="{FF2B5EF4-FFF2-40B4-BE49-F238E27FC236}">
                <a16:creationId xmlns:a16="http://schemas.microsoft.com/office/drawing/2014/main" id="{ABE7DE4A-E2AC-4CF3-A49E-D18FF66CF99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390498" y="1957277"/>
            <a:ext cx="1114812" cy="1332994"/>
          </a:xfrm>
          <a:prstGeom prst="rect">
            <a:avLst/>
          </a:prstGeom>
        </p:spPr>
      </p:pic>
      <p:pic>
        <p:nvPicPr>
          <p:cNvPr id="12" name="図 11" descr="スクリーンショットの画面&#10;&#10;自動的に生成された説明">
            <a:extLst>
              <a:ext uri="{FF2B5EF4-FFF2-40B4-BE49-F238E27FC236}">
                <a16:creationId xmlns:a16="http://schemas.microsoft.com/office/drawing/2014/main" id="{1FF6B188-A504-4A23-81D9-9583258C3DC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454293" y="1980049"/>
            <a:ext cx="1254707" cy="1203144"/>
          </a:xfrm>
          <a:prstGeom prst="rect">
            <a:avLst/>
          </a:prstGeom>
        </p:spPr>
      </p:pic>
      <p:pic>
        <p:nvPicPr>
          <p:cNvPr id="13" name="図 12">
            <a:extLst>
              <a:ext uri="{FF2B5EF4-FFF2-40B4-BE49-F238E27FC236}">
                <a16:creationId xmlns:a16="http://schemas.microsoft.com/office/drawing/2014/main" id="{1EFBC8F5-08F3-4A7D-8757-21ABA18C2F3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259571" y="2014459"/>
            <a:ext cx="1136283" cy="1158130"/>
          </a:xfrm>
          <a:prstGeom prst="rect">
            <a:avLst/>
          </a:prstGeom>
        </p:spPr>
      </p:pic>
      <p:sp>
        <p:nvSpPr>
          <p:cNvPr id="19" name="正方形/長方形 18">
            <a:extLst>
              <a:ext uri="{FF2B5EF4-FFF2-40B4-BE49-F238E27FC236}">
                <a16:creationId xmlns:a16="http://schemas.microsoft.com/office/drawing/2014/main" id="{F7C39FFC-93B2-4EC7-99DD-8F74A0565CE1}"/>
              </a:ext>
            </a:extLst>
          </p:cNvPr>
          <p:cNvSpPr/>
          <p:nvPr/>
        </p:nvSpPr>
        <p:spPr>
          <a:xfrm>
            <a:off x="658807" y="3372179"/>
            <a:ext cx="2693994" cy="950694"/>
          </a:xfrm>
          <a:prstGeom prst="rect">
            <a:avLst/>
          </a:prstGeom>
          <a:solidFill>
            <a:srgbClr val="3FA437"/>
          </a:solidFill>
        </p:spPr>
        <p:txBody>
          <a:bodyPr wrap="square" anchor="ctr">
            <a:noAutofit/>
          </a:bodyPr>
          <a:lstStyle/>
          <a:p>
            <a:pPr algn="ctr"/>
            <a:r>
              <a:rPr lang="ja-JP" altLang="en-US" sz="2400" b="1" dirty="0">
                <a:solidFill>
                  <a:schemeClr val="bg1"/>
                </a:solidFill>
                <a:latin typeface="Meiryo UI" panose="020B0604030504040204" pitchFamily="50" charset="-128"/>
                <a:ea typeface="Meiryo UI" panose="020B0604030504040204" pitchFamily="50" charset="-128"/>
              </a:rPr>
              <a:t>理事会・管理組合</a:t>
            </a:r>
            <a:endParaRPr lang="en-US" altLang="ja-JP" sz="2400" b="1" dirty="0">
              <a:solidFill>
                <a:schemeClr val="bg1"/>
              </a:solidFill>
              <a:latin typeface="Meiryo UI" panose="020B0604030504040204" pitchFamily="50" charset="-128"/>
              <a:ea typeface="Meiryo UI" panose="020B0604030504040204" pitchFamily="50" charset="-128"/>
            </a:endParaRPr>
          </a:p>
          <a:p>
            <a:pPr algn="ctr"/>
            <a:r>
              <a:rPr lang="ja-JP" altLang="en-US" sz="2400" b="1" dirty="0">
                <a:solidFill>
                  <a:schemeClr val="bg1"/>
                </a:solidFill>
                <a:latin typeface="Meiryo UI" panose="020B0604030504040204" pitchFamily="50" charset="-128"/>
                <a:ea typeface="Meiryo UI" panose="020B0604030504040204" pitchFamily="50" charset="-128"/>
              </a:rPr>
              <a:t>運営コンテンツ</a:t>
            </a:r>
            <a:endParaRPr lang="ja-JP" altLang="en-US" sz="2000" dirty="0">
              <a:solidFill>
                <a:schemeClr val="bg1"/>
              </a:solidFill>
              <a:latin typeface="Meiryo UI" panose="020B0604030504040204" pitchFamily="50" charset="-128"/>
              <a:ea typeface="Meiryo UI" panose="020B0604030504040204" pitchFamily="50" charset="-128"/>
            </a:endParaRPr>
          </a:p>
        </p:txBody>
      </p:sp>
      <p:sp>
        <p:nvSpPr>
          <p:cNvPr id="20" name="正方形/長方形 19">
            <a:extLst>
              <a:ext uri="{FF2B5EF4-FFF2-40B4-BE49-F238E27FC236}">
                <a16:creationId xmlns:a16="http://schemas.microsoft.com/office/drawing/2014/main" id="{0F397A4A-277A-4511-9086-14C1ED080B39}"/>
              </a:ext>
            </a:extLst>
          </p:cNvPr>
          <p:cNvSpPr/>
          <p:nvPr/>
        </p:nvSpPr>
        <p:spPr>
          <a:xfrm>
            <a:off x="3610886" y="3372179"/>
            <a:ext cx="2712069" cy="950694"/>
          </a:xfrm>
          <a:prstGeom prst="rect">
            <a:avLst/>
          </a:prstGeom>
          <a:solidFill>
            <a:srgbClr val="3FA437"/>
          </a:solidFill>
        </p:spPr>
        <p:txBody>
          <a:bodyPr wrap="square" anchor="ctr">
            <a:noAutofit/>
          </a:bodyPr>
          <a:lstStyle/>
          <a:p>
            <a:pPr algn="ctr"/>
            <a:r>
              <a:rPr lang="ja-JP" altLang="en-US" sz="2400" b="1" dirty="0">
                <a:solidFill>
                  <a:schemeClr val="bg1"/>
                </a:solidFill>
                <a:latin typeface="Meiryo UI" panose="020B0604030504040204" pitchFamily="50" charset="-128"/>
                <a:ea typeface="Meiryo UI" panose="020B0604030504040204" pitchFamily="50" charset="-128"/>
              </a:rPr>
              <a:t>マンション資産価値</a:t>
            </a:r>
            <a:endParaRPr lang="en-US" altLang="ja-JP" sz="2400" b="1" dirty="0">
              <a:solidFill>
                <a:schemeClr val="bg1"/>
              </a:solidFill>
              <a:latin typeface="Meiryo UI" panose="020B0604030504040204" pitchFamily="50" charset="-128"/>
              <a:ea typeface="Meiryo UI" panose="020B0604030504040204" pitchFamily="50" charset="-128"/>
            </a:endParaRPr>
          </a:p>
          <a:p>
            <a:pPr algn="ctr"/>
            <a:r>
              <a:rPr lang="ja-JP" altLang="en-US" sz="2400" b="1" dirty="0">
                <a:solidFill>
                  <a:schemeClr val="bg1"/>
                </a:solidFill>
                <a:latin typeface="Meiryo UI" panose="020B0604030504040204" pitchFamily="50" charset="-128"/>
                <a:ea typeface="Meiryo UI" panose="020B0604030504040204" pitchFamily="50" charset="-128"/>
              </a:rPr>
              <a:t>レポート</a:t>
            </a:r>
            <a:endParaRPr lang="ja-JP" altLang="en-US" sz="2000" dirty="0">
              <a:solidFill>
                <a:schemeClr val="bg1"/>
              </a:solidFill>
              <a:latin typeface="Meiryo UI" panose="020B0604030504040204" pitchFamily="50" charset="-128"/>
              <a:ea typeface="Meiryo UI" panose="020B0604030504040204" pitchFamily="50" charset="-128"/>
            </a:endParaRPr>
          </a:p>
        </p:txBody>
      </p:sp>
      <p:sp>
        <p:nvSpPr>
          <p:cNvPr id="21" name="正方形/長方形 20">
            <a:extLst>
              <a:ext uri="{FF2B5EF4-FFF2-40B4-BE49-F238E27FC236}">
                <a16:creationId xmlns:a16="http://schemas.microsoft.com/office/drawing/2014/main" id="{43FBB464-8DF3-4D10-B768-1FD0748CC8BF}"/>
              </a:ext>
            </a:extLst>
          </p:cNvPr>
          <p:cNvSpPr/>
          <p:nvPr/>
        </p:nvSpPr>
        <p:spPr>
          <a:xfrm>
            <a:off x="6581039" y="3372179"/>
            <a:ext cx="2666154" cy="950694"/>
          </a:xfrm>
          <a:prstGeom prst="rect">
            <a:avLst/>
          </a:prstGeom>
          <a:solidFill>
            <a:srgbClr val="3FA437"/>
          </a:solidFill>
        </p:spPr>
        <p:txBody>
          <a:bodyPr wrap="square" anchor="ctr">
            <a:noAutofit/>
          </a:bodyPr>
          <a:lstStyle/>
          <a:p>
            <a:pPr algn="ctr"/>
            <a:r>
              <a:rPr lang="zh-TW" altLang="en-US" sz="2400" b="1" dirty="0">
                <a:solidFill>
                  <a:schemeClr val="bg1"/>
                </a:solidFill>
                <a:latin typeface="Meiryo UI" panose="020B0604030504040204" pitchFamily="50" charset="-128"/>
                <a:ea typeface="Meiryo UI" panose="020B0604030504040204" pitchFamily="50" charset="-128"/>
              </a:rPr>
              <a:t>提携司法書士</a:t>
            </a:r>
            <a:endParaRPr lang="en-US" altLang="zh-TW" sz="2400" b="1" dirty="0">
              <a:solidFill>
                <a:schemeClr val="bg1"/>
              </a:solidFill>
              <a:latin typeface="Meiryo UI" panose="020B0604030504040204" pitchFamily="50" charset="-128"/>
              <a:ea typeface="Meiryo UI" panose="020B0604030504040204" pitchFamily="50" charset="-128"/>
            </a:endParaRPr>
          </a:p>
          <a:p>
            <a:pPr algn="ctr"/>
            <a:r>
              <a:rPr lang="ja-JP" altLang="en-US" sz="2400" b="1" dirty="0">
                <a:solidFill>
                  <a:schemeClr val="bg1"/>
                </a:solidFill>
                <a:latin typeface="Meiryo UI" panose="020B0604030504040204" pitchFamily="50" charset="-128"/>
                <a:ea typeface="Meiryo UI" panose="020B0604030504040204" pitchFamily="50" charset="-128"/>
              </a:rPr>
              <a:t>弁護士・</a:t>
            </a:r>
            <a:r>
              <a:rPr lang="zh-TW" altLang="en-US" sz="2400" b="1" dirty="0">
                <a:solidFill>
                  <a:schemeClr val="bg1"/>
                </a:solidFill>
                <a:latin typeface="Meiryo UI" panose="020B0604030504040204" pitchFamily="50" charset="-128"/>
                <a:ea typeface="Meiryo UI" panose="020B0604030504040204" pitchFamily="50" charset="-128"/>
              </a:rPr>
              <a:t>紹介</a:t>
            </a:r>
            <a:endParaRPr lang="ja-JP" altLang="en-US" sz="2000" dirty="0">
              <a:solidFill>
                <a:schemeClr val="bg1"/>
              </a:solidFill>
              <a:latin typeface="Meiryo UI" panose="020B0604030504040204" pitchFamily="50" charset="-128"/>
              <a:ea typeface="Meiryo UI" panose="020B0604030504040204" pitchFamily="50" charset="-128"/>
            </a:endParaRPr>
          </a:p>
        </p:txBody>
      </p:sp>
      <p:sp>
        <p:nvSpPr>
          <p:cNvPr id="28" name="Google Shape;176;p6">
            <a:extLst>
              <a:ext uri="{FF2B5EF4-FFF2-40B4-BE49-F238E27FC236}">
                <a16:creationId xmlns:a16="http://schemas.microsoft.com/office/drawing/2014/main" id="{25A280B0-9E22-4EB4-886B-71EE8F2AA9C6}"/>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en-US" altLang="ja-JP" sz="2400" b="1" dirty="0" err="1">
                <a:solidFill>
                  <a:schemeClr val="bg1"/>
                </a:solidFill>
                <a:latin typeface="Meiryo UI" panose="020B0604030504040204" pitchFamily="50" charset="-128"/>
                <a:ea typeface="Meiryo UI" panose="020B0604030504040204" pitchFamily="50" charset="-128"/>
              </a:rPr>
              <a:t>CoAMer.net</a:t>
            </a:r>
            <a:r>
              <a:rPr lang="ja-JP" altLang="en-US" sz="2400" b="1" dirty="0">
                <a:solidFill>
                  <a:schemeClr val="bg1"/>
                </a:solidFill>
                <a:latin typeface="Meiryo UI" panose="020B0604030504040204" pitchFamily="50" charset="-128"/>
                <a:ea typeface="Meiryo UI" panose="020B0604030504040204" pitchFamily="50" charset="-128"/>
              </a:rPr>
              <a:t>主要サービス</a:t>
            </a:r>
          </a:p>
        </p:txBody>
      </p:sp>
      <p:sp>
        <p:nvSpPr>
          <p:cNvPr id="30" name="テキスト ボックス 29">
            <a:extLst>
              <a:ext uri="{FF2B5EF4-FFF2-40B4-BE49-F238E27FC236}">
                <a16:creationId xmlns:a16="http://schemas.microsoft.com/office/drawing/2014/main" id="{5CC7A857-3B49-4C11-9504-A9BEAACA56EF}"/>
              </a:ext>
            </a:extLst>
          </p:cNvPr>
          <p:cNvSpPr txBox="1"/>
          <p:nvPr/>
        </p:nvSpPr>
        <p:spPr>
          <a:xfrm>
            <a:off x="658806" y="4331439"/>
            <a:ext cx="2693994" cy="1902190"/>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1600" b="1" dirty="0">
                <a:solidFill>
                  <a:schemeClr val="tx1">
                    <a:lumMod val="75000"/>
                    <a:lumOff val="25000"/>
                  </a:schemeClr>
                </a:solidFill>
                <a:latin typeface="Meiryo UI"/>
                <a:ea typeface="Meiryo UI"/>
              </a:rPr>
              <a:t>理事会役員・管理組合員</a:t>
            </a:r>
            <a:endParaRPr lang="en-US" altLang="ja-JP" sz="1600" b="1" dirty="0">
              <a:solidFill>
                <a:schemeClr val="tx1">
                  <a:lumMod val="75000"/>
                  <a:lumOff val="25000"/>
                </a:schemeClr>
              </a:solidFill>
              <a:latin typeface="Meiryo UI"/>
              <a:ea typeface="Meiryo UI"/>
            </a:endParaRPr>
          </a:p>
          <a:p>
            <a:pPr algn="ctr">
              <a:spcBef>
                <a:spcPts val="191"/>
              </a:spcBef>
            </a:pPr>
            <a:r>
              <a:rPr lang="ja-JP" altLang="en-US" sz="1600" b="1" dirty="0">
                <a:solidFill>
                  <a:schemeClr val="tx1">
                    <a:lumMod val="75000"/>
                    <a:lumOff val="25000"/>
                  </a:schemeClr>
                </a:solidFill>
                <a:latin typeface="Meiryo UI"/>
                <a:ea typeface="Meiryo UI"/>
              </a:rPr>
              <a:t>として</a:t>
            </a:r>
            <a:endParaRPr lang="en-US" altLang="ja-JP" sz="1600" b="1" dirty="0">
              <a:solidFill>
                <a:schemeClr val="tx1">
                  <a:lumMod val="75000"/>
                  <a:lumOff val="25000"/>
                </a:schemeClr>
              </a:solidFill>
              <a:latin typeface="Meiryo UI"/>
              <a:ea typeface="Meiryo UI"/>
            </a:endParaRPr>
          </a:p>
          <a:p>
            <a:pPr algn="ctr">
              <a:spcBef>
                <a:spcPts val="191"/>
              </a:spcBef>
            </a:pPr>
            <a:r>
              <a:rPr lang="ja-JP" altLang="en-US" sz="1800" b="1" dirty="0">
                <a:solidFill>
                  <a:schemeClr val="tx1">
                    <a:lumMod val="75000"/>
                    <a:lumOff val="25000"/>
                  </a:schemeClr>
                </a:solidFill>
                <a:latin typeface="Meiryo UI"/>
                <a:ea typeface="Meiryo UI"/>
              </a:rPr>
              <a:t>身につけておくべき知識</a:t>
            </a:r>
            <a:r>
              <a:rPr lang="ja-JP" altLang="en-US" sz="1600" b="1" dirty="0">
                <a:solidFill>
                  <a:schemeClr val="tx1">
                    <a:lumMod val="75000"/>
                    <a:lumOff val="25000"/>
                  </a:schemeClr>
                </a:solidFill>
                <a:latin typeface="Meiryo UI"/>
                <a:ea typeface="Meiryo UI"/>
              </a:rPr>
              <a:t>を</a:t>
            </a:r>
            <a:endParaRPr lang="en-US" altLang="ja-JP" sz="1600" b="1" dirty="0">
              <a:solidFill>
                <a:schemeClr val="tx1">
                  <a:lumMod val="75000"/>
                  <a:lumOff val="25000"/>
                </a:schemeClr>
              </a:solidFill>
              <a:latin typeface="Meiryo UI"/>
              <a:ea typeface="Meiryo UI"/>
            </a:endParaRPr>
          </a:p>
          <a:p>
            <a:pPr algn="ctr">
              <a:spcBef>
                <a:spcPts val="191"/>
              </a:spcBef>
            </a:pPr>
            <a:r>
              <a:rPr lang="ja-JP" altLang="en-US" sz="2400" b="1" dirty="0">
                <a:solidFill>
                  <a:schemeClr val="tx1">
                    <a:lumMod val="75000"/>
                    <a:lumOff val="25000"/>
                  </a:schemeClr>
                </a:solidFill>
                <a:latin typeface="Meiryo UI"/>
                <a:ea typeface="Meiryo UI"/>
              </a:rPr>
              <a:t>コンテンツ</a:t>
            </a:r>
            <a:r>
              <a:rPr lang="ja-JP" altLang="en-US" sz="1600" b="1" dirty="0">
                <a:solidFill>
                  <a:schemeClr val="tx1">
                    <a:lumMod val="75000"/>
                    <a:lumOff val="25000"/>
                  </a:schemeClr>
                </a:solidFill>
                <a:latin typeface="Meiryo UI"/>
                <a:ea typeface="Meiryo UI"/>
              </a:rPr>
              <a:t>提供</a:t>
            </a:r>
            <a:endParaRPr lang="en-US" altLang="ja-JP"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5E0C334A-99B7-48D4-9D44-B399105372FF}"/>
              </a:ext>
            </a:extLst>
          </p:cNvPr>
          <p:cNvSpPr txBox="1"/>
          <p:nvPr/>
        </p:nvSpPr>
        <p:spPr>
          <a:xfrm>
            <a:off x="6581039" y="4331439"/>
            <a:ext cx="2666154" cy="1902190"/>
          </a:xfrm>
          <a:prstGeom prst="rect">
            <a:avLst/>
          </a:prstGeom>
          <a:solidFill>
            <a:schemeClr val="accent6">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lgn="ctr">
              <a:spcBef>
                <a:spcPts val="191"/>
              </a:spcBef>
              <a:defRPr sz="1600" b="1">
                <a:solidFill>
                  <a:schemeClr val="tx1">
                    <a:lumMod val="75000"/>
                    <a:lumOff val="25000"/>
                  </a:schemeClr>
                </a:solidFill>
                <a:latin typeface="Meiryo UI"/>
                <a:ea typeface="Meiryo UI"/>
              </a:defRPr>
            </a:lvl1pPr>
          </a:lstStyle>
          <a:p>
            <a:r>
              <a:rPr lang="ja-JP" altLang="en-US" sz="2800" dirty="0"/>
              <a:t>困ったとき</a:t>
            </a:r>
            <a:r>
              <a:rPr lang="ja-JP" altLang="en-US" dirty="0"/>
              <a:t>に</a:t>
            </a:r>
            <a:endParaRPr lang="en-US" altLang="ja-JP" dirty="0"/>
          </a:p>
          <a:p>
            <a:r>
              <a:rPr lang="ja-JP" altLang="en-US" dirty="0"/>
              <a:t>相談できる</a:t>
            </a:r>
            <a:endParaRPr lang="en-US" altLang="ja-JP" dirty="0"/>
          </a:p>
          <a:p>
            <a:r>
              <a:rPr lang="ja-JP" altLang="en-US" sz="2200" dirty="0"/>
              <a:t>司法書士</a:t>
            </a:r>
            <a:r>
              <a:rPr lang="ja-JP" altLang="en-US" dirty="0"/>
              <a:t>・</a:t>
            </a:r>
            <a:r>
              <a:rPr lang="ja-JP" altLang="en-US" sz="2200" dirty="0"/>
              <a:t>弁護士</a:t>
            </a:r>
            <a:r>
              <a:rPr lang="ja-JP" altLang="en-US" dirty="0"/>
              <a:t>をご紹介</a:t>
            </a:r>
            <a:endParaRPr lang="en-US" altLang="ja-JP" dirty="0"/>
          </a:p>
        </p:txBody>
      </p:sp>
      <p:sp>
        <p:nvSpPr>
          <p:cNvPr id="32" name="テキスト ボックス 31">
            <a:extLst>
              <a:ext uri="{FF2B5EF4-FFF2-40B4-BE49-F238E27FC236}">
                <a16:creationId xmlns:a16="http://schemas.microsoft.com/office/drawing/2014/main" id="{F3A51B24-24CF-42E2-8B5E-8EC49A5F2C71}"/>
              </a:ext>
            </a:extLst>
          </p:cNvPr>
          <p:cNvSpPr txBox="1"/>
          <p:nvPr/>
        </p:nvSpPr>
        <p:spPr>
          <a:xfrm>
            <a:off x="3610886" y="4331439"/>
            <a:ext cx="2713256" cy="1902190"/>
          </a:xfrm>
          <a:prstGeom prst="rect">
            <a:avLst/>
          </a:prstGeom>
          <a:solidFill>
            <a:schemeClr val="accent6">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lgn="ctr">
              <a:spcBef>
                <a:spcPts val="191"/>
              </a:spcBef>
              <a:defRPr sz="1600" b="1">
                <a:solidFill>
                  <a:schemeClr val="tx1">
                    <a:lumMod val="75000"/>
                    <a:lumOff val="25000"/>
                  </a:schemeClr>
                </a:solidFill>
                <a:latin typeface="Meiryo UI"/>
                <a:ea typeface="Meiryo UI"/>
              </a:defRPr>
            </a:lvl1pPr>
          </a:lstStyle>
          <a:p>
            <a:r>
              <a:rPr lang="ja-JP" altLang="en-US" dirty="0"/>
              <a:t>ご自身のマンションの情報について、</a:t>
            </a:r>
            <a:r>
              <a:rPr lang="ja-JP" altLang="en-US" sz="2000" dirty="0"/>
              <a:t>データをもとに</a:t>
            </a:r>
            <a:endParaRPr lang="en-US" altLang="ja-JP" sz="2000" dirty="0"/>
          </a:p>
          <a:p>
            <a:r>
              <a:rPr lang="ja-JP" altLang="en-US" sz="2800" dirty="0"/>
              <a:t>レポート</a:t>
            </a:r>
            <a:r>
              <a:rPr lang="ja-JP" altLang="en-US" dirty="0"/>
              <a:t>をご提出</a:t>
            </a:r>
            <a:endParaRPr lang="en-US" altLang="ja-JP" dirty="0"/>
          </a:p>
        </p:txBody>
      </p:sp>
    </p:spTree>
    <p:extLst>
      <p:ext uri="{BB962C8B-B14F-4D97-AF65-F5344CB8AC3E}">
        <p14:creationId xmlns:p14="http://schemas.microsoft.com/office/powerpoint/2010/main" val="1651705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070100" y="2683730"/>
            <a:ext cx="5765800" cy="1490540"/>
          </a:xfrm>
          <a:prstGeom prst="rect">
            <a:avLst/>
          </a:prstGeom>
        </p:spPr>
        <p:txBody>
          <a:bodyPr vert="horz" lIns="87193" tIns="43597" rIns="87193" bIns="43597" rtlCol="0" anchor="ctr">
            <a:noAutofit/>
          </a:bodyPr>
          <a:lstStyle/>
          <a:p>
            <a:pPr algn="ctr">
              <a:lnSpc>
                <a:spcPct val="90000"/>
              </a:lnSpc>
              <a:spcBef>
                <a:spcPct val="0"/>
              </a:spcBef>
            </a:pPr>
            <a:r>
              <a:rPr lang="en-US" altLang="ja-JP" sz="3400" b="1" kern="1200" dirty="0">
                <a:solidFill>
                  <a:schemeClr val="tx1">
                    <a:lumMod val="75000"/>
                    <a:lumOff val="25000"/>
                  </a:schemeClr>
                </a:solidFill>
                <a:latin typeface="Meiryo UI"/>
                <a:ea typeface="Meiryo UI"/>
                <a:cs typeface="+mj-cs"/>
              </a:rPr>
              <a:t>3</a:t>
            </a:r>
            <a:r>
              <a:rPr lang="ja-JP" altLang="en-US" sz="3400" b="1" kern="1200" dirty="0">
                <a:solidFill>
                  <a:schemeClr val="tx1">
                    <a:lumMod val="75000"/>
                    <a:lumOff val="25000"/>
                  </a:schemeClr>
                </a:solidFill>
                <a:latin typeface="Meiryo UI"/>
                <a:ea typeface="Meiryo UI"/>
                <a:cs typeface="+mj-cs"/>
              </a:rPr>
              <a:t>．管理会社業務目線の</a:t>
            </a:r>
            <a:endParaRPr lang="en-US" altLang="ja-JP" sz="3400" b="1" kern="1200" dirty="0">
              <a:solidFill>
                <a:schemeClr val="tx1">
                  <a:lumMod val="75000"/>
                  <a:lumOff val="25000"/>
                </a:schemeClr>
              </a:solidFill>
              <a:latin typeface="Meiryo UI"/>
              <a:ea typeface="Meiryo UI"/>
              <a:cs typeface="+mj-cs"/>
            </a:endParaRPr>
          </a:p>
          <a:p>
            <a:pPr algn="ctr">
              <a:lnSpc>
                <a:spcPct val="90000"/>
              </a:lnSpc>
              <a:spcBef>
                <a:spcPct val="0"/>
              </a:spcBef>
            </a:pPr>
            <a:r>
              <a:rPr lang="ja-JP" altLang="en-US" sz="3400" b="1" kern="1200" dirty="0">
                <a:solidFill>
                  <a:schemeClr val="tx1">
                    <a:lumMod val="75000"/>
                    <a:lumOff val="25000"/>
                  </a:schemeClr>
                </a:solidFill>
                <a:latin typeface="Meiryo UI"/>
                <a:ea typeface="Meiryo UI"/>
                <a:cs typeface="+mj-cs"/>
              </a:rPr>
              <a:t>ご導入メリット</a:t>
            </a:r>
          </a:p>
        </p:txBody>
      </p:sp>
    </p:spTree>
    <p:extLst>
      <p:ext uri="{BB962C8B-B14F-4D97-AF65-F5344CB8AC3E}">
        <p14:creationId xmlns:p14="http://schemas.microsoft.com/office/powerpoint/2010/main" val="4110890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テキスト ボックス 27">
            <a:extLst>
              <a:ext uri="{FF2B5EF4-FFF2-40B4-BE49-F238E27FC236}">
                <a16:creationId xmlns:a16="http://schemas.microsoft.com/office/drawing/2014/main" id="{EA8683E4-E083-465E-A6B9-3D15ECBE6377}"/>
              </a:ext>
            </a:extLst>
          </p:cNvPr>
          <p:cNvSpPr txBox="1"/>
          <p:nvPr/>
        </p:nvSpPr>
        <p:spPr>
          <a:xfrm>
            <a:off x="5083783" y="2008229"/>
            <a:ext cx="4192437" cy="632288"/>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800" b="1" dirty="0">
                <a:solidFill>
                  <a:schemeClr val="tx1">
                    <a:lumMod val="75000"/>
                    <a:lumOff val="25000"/>
                  </a:schemeClr>
                </a:solidFill>
                <a:latin typeface="Meiryo UI" panose="020B0604030504040204" pitchFamily="50" charset="-128"/>
                <a:ea typeface="Meiryo UI" panose="020B0604030504040204" pitchFamily="50" charset="-128"/>
              </a:rPr>
              <a:t>導入後</a:t>
            </a: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7" name="テキスト ボックス 26">
            <a:extLst>
              <a:ext uri="{FF2B5EF4-FFF2-40B4-BE49-F238E27FC236}">
                <a16:creationId xmlns:a16="http://schemas.microsoft.com/office/drawing/2014/main" id="{1A1C1EF8-590D-4788-A9FF-5F3823EF04EF}"/>
              </a:ext>
            </a:extLst>
          </p:cNvPr>
          <p:cNvSpPr txBox="1"/>
          <p:nvPr/>
        </p:nvSpPr>
        <p:spPr>
          <a:xfrm>
            <a:off x="658806" y="2008229"/>
            <a:ext cx="4162674" cy="632288"/>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800" b="1" dirty="0">
                <a:solidFill>
                  <a:schemeClr val="tx1">
                    <a:lumMod val="75000"/>
                    <a:lumOff val="25000"/>
                  </a:schemeClr>
                </a:solidFill>
                <a:latin typeface="Meiryo UI" panose="020B0604030504040204" pitchFamily="50" charset="-128"/>
                <a:ea typeface="Meiryo UI" panose="020B0604030504040204" pitchFamily="50" charset="-128"/>
              </a:rPr>
              <a:t>導入前</a:t>
            </a: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6" name="テキスト ボックス 35">
            <a:extLst>
              <a:ext uri="{FF2B5EF4-FFF2-40B4-BE49-F238E27FC236}">
                <a16:creationId xmlns:a16="http://schemas.microsoft.com/office/drawing/2014/main" id="{5845DEEE-1B73-4503-BADD-3A2AF76378AD}"/>
              </a:ext>
            </a:extLst>
          </p:cNvPr>
          <p:cNvSpPr txBox="1"/>
          <p:nvPr/>
        </p:nvSpPr>
        <p:spPr>
          <a:xfrm>
            <a:off x="658806" y="2008229"/>
            <a:ext cx="4162674" cy="4282222"/>
          </a:xfrm>
          <a:prstGeom prst="rect">
            <a:avLst/>
          </a:prstGeom>
          <a:noFill/>
          <a:ln w="28575">
            <a:solidFill>
              <a:schemeClr val="bg1">
                <a:lumMod val="85000"/>
              </a:schemeClr>
            </a:solidFill>
          </a:ln>
        </p:spPr>
        <p:txBody>
          <a:bodyPr wrap="square" lIns="288000" tIns="72000" bIns="72000" rtlCol="0" anchor="ctr" anchorCtr="0">
            <a:noAutofit/>
          </a:bodyPr>
          <a:lstStyle/>
          <a:p>
            <a:pPr algn="ctr">
              <a:spcBef>
                <a:spcPts val="191"/>
              </a:spcBef>
            </a:pP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5A6CA013-2D84-4AF9-99E8-75057BED4E95}"/>
              </a:ext>
            </a:extLst>
          </p:cNvPr>
          <p:cNvSpPr txBox="1"/>
          <p:nvPr/>
        </p:nvSpPr>
        <p:spPr>
          <a:xfrm>
            <a:off x="5087257" y="2008229"/>
            <a:ext cx="4162674" cy="4282222"/>
          </a:xfrm>
          <a:prstGeom prst="rect">
            <a:avLst/>
          </a:prstGeom>
          <a:noFill/>
          <a:ln w="28575">
            <a:solidFill>
              <a:schemeClr val="bg1">
                <a:lumMod val="85000"/>
              </a:schemeClr>
            </a:solidFill>
          </a:ln>
        </p:spPr>
        <p:txBody>
          <a:bodyPr wrap="square" lIns="288000" tIns="72000" bIns="72000" rtlCol="0" anchor="ctr" anchorCtr="0">
            <a:noAutofit/>
          </a:bodyPr>
          <a:lstStyle/>
          <a:p>
            <a:pPr algn="ctr">
              <a:spcBef>
                <a:spcPts val="191"/>
              </a:spcBef>
            </a:pP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 name="タイトル 5">
            <a:extLst>
              <a:ext uri="{FF2B5EF4-FFF2-40B4-BE49-F238E27FC236}">
                <a16:creationId xmlns:a16="http://schemas.microsoft.com/office/drawing/2014/main" id="{3D21B1FC-7AD4-46A6-A5DF-9A2AACB24771}"/>
              </a:ext>
            </a:extLst>
          </p:cNvPr>
          <p:cNvSpPr>
            <a:spLocks noGrp="1"/>
          </p:cNvSpPr>
          <p:nvPr>
            <p:ph type="title"/>
          </p:nvPr>
        </p:nvSpPr>
        <p:spPr/>
        <p:txBody>
          <a:bodyPr/>
          <a:lstStyle/>
          <a:p>
            <a:r>
              <a:rPr lang="ja-JP" altLang="en-US" sz="2650" dirty="0">
                <a:solidFill>
                  <a:schemeClr val="tx1">
                    <a:lumMod val="75000"/>
                    <a:lumOff val="25000"/>
                  </a:schemeClr>
                </a:solidFill>
                <a:latin typeface="Meiryo UI"/>
                <a:ea typeface="Meiryo UI"/>
              </a:rPr>
              <a:t>３．管理会社業務目線のご導入メリット</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現状の業務負担軽減＋業務効率</a:t>
            </a:r>
            <a:r>
              <a:rPr lang="en-US" altLang="ja-JP" sz="2400" b="1" dirty="0">
                <a:solidFill>
                  <a:schemeClr val="bg1"/>
                </a:solidFill>
                <a:latin typeface="Meiryo UI" panose="020B0604030504040204" pitchFamily="50" charset="-128"/>
                <a:ea typeface="Meiryo UI" panose="020B0604030504040204" pitchFamily="50" charset="-128"/>
              </a:rPr>
              <a:t>UP</a:t>
            </a:r>
            <a:r>
              <a:rPr lang="ja-JP" altLang="en-US" sz="2400" b="1" dirty="0">
                <a:solidFill>
                  <a:schemeClr val="bg1"/>
                </a:solidFill>
                <a:latin typeface="Meiryo UI" panose="020B0604030504040204" pitchFamily="50" charset="-128"/>
                <a:ea typeface="Meiryo UI" panose="020B0604030504040204" pitchFamily="50" charset="-128"/>
              </a:rPr>
              <a:t>＋業務「品質」向上</a:t>
            </a:r>
          </a:p>
        </p:txBody>
      </p:sp>
      <p:sp>
        <p:nvSpPr>
          <p:cNvPr id="30" name="テキスト ボックス 29">
            <a:extLst>
              <a:ext uri="{FF2B5EF4-FFF2-40B4-BE49-F238E27FC236}">
                <a16:creationId xmlns:a16="http://schemas.microsoft.com/office/drawing/2014/main" id="{D429157D-205F-4B6F-BB38-4DFB335154A6}"/>
              </a:ext>
            </a:extLst>
          </p:cNvPr>
          <p:cNvSpPr txBox="1"/>
          <p:nvPr/>
        </p:nvSpPr>
        <p:spPr>
          <a:xfrm>
            <a:off x="741374" y="2770581"/>
            <a:ext cx="3978508" cy="1420908"/>
          </a:xfrm>
          <a:prstGeom prst="rect">
            <a:avLst/>
          </a:prstGeom>
          <a:solidFill>
            <a:srgbClr val="FFCCCC"/>
          </a:solidFill>
        </p:spPr>
        <p:txBody>
          <a:bodyPr wrap="square" lIns="288000" tIns="72000" bIns="72000" rtlCol="0" anchor="ctr" anchorCtr="0">
            <a:noAutofit/>
          </a:bodyPr>
          <a:lstStyle/>
          <a:p>
            <a:pP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１．「管理」の説明</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2000" b="1">
                <a:solidFill>
                  <a:schemeClr val="tx1">
                    <a:lumMod val="75000"/>
                    <a:lumOff val="25000"/>
                  </a:schemeClr>
                </a:solidFill>
                <a:latin typeface="Meiryo UI" panose="020B0604030504040204" pitchFamily="50" charset="-128"/>
                <a:ea typeface="Meiryo UI" panose="020B0604030504040204" pitchFamily="50" charset="-128"/>
              </a:rPr>
              <a:t>２．業務外事項</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３．クレーム対応</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2" name="テキスト ボックス 31">
            <a:extLst>
              <a:ext uri="{FF2B5EF4-FFF2-40B4-BE49-F238E27FC236}">
                <a16:creationId xmlns:a16="http://schemas.microsoft.com/office/drawing/2014/main" id="{158ACA6D-7FA8-452D-AE55-96A5F412E13E}"/>
              </a:ext>
            </a:extLst>
          </p:cNvPr>
          <p:cNvSpPr txBox="1"/>
          <p:nvPr/>
        </p:nvSpPr>
        <p:spPr>
          <a:xfrm>
            <a:off x="5181602" y="2770581"/>
            <a:ext cx="3978508" cy="1420908"/>
          </a:xfrm>
          <a:prstGeom prst="rect">
            <a:avLst/>
          </a:prstGeom>
          <a:solidFill>
            <a:srgbClr val="FFCCCC"/>
          </a:solidFill>
        </p:spPr>
        <p:txBody>
          <a:bodyPr wrap="square" lIns="288000" tIns="72000" bIns="72000" rtlCol="0" anchor="ctr" anchorCtr="0">
            <a:noAutofit/>
          </a:bodyPr>
          <a:lstStyle/>
          <a:p>
            <a:pP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１．「管理」の説明</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2000" b="1">
                <a:solidFill>
                  <a:schemeClr val="tx1">
                    <a:lumMod val="75000"/>
                    <a:lumOff val="25000"/>
                  </a:schemeClr>
                </a:solidFill>
                <a:latin typeface="Meiryo UI" panose="020B0604030504040204" pitchFamily="50" charset="-128"/>
                <a:ea typeface="Meiryo UI" panose="020B0604030504040204" pitchFamily="50" charset="-128"/>
              </a:rPr>
              <a:t>２．業務外事項</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３．クレーム対応</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5" name="楕円 4">
            <a:extLst>
              <a:ext uri="{FF2B5EF4-FFF2-40B4-BE49-F238E27FC236}">
                <a16:creationId xmlns:a16="http://schemas.microsoft.com/office/drawing/2014/main" id="{B277E89B-CB73-45D0-BFA6-E4FC18B69EB4}"/>
              </a:ext>
            </a:extLst>
          </p:cNvPr>
          <p:cNvSpPr/>
          <p:nvPr/>
        </p:nvSpPr>
        <p:spPr>
          <a:xfrm>
            <a:off x="3321085" y="2855599"/>
            <a:ext cx="1263320" cy="1263320"/>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800" b="1" dirty="0">
                <a:latin typeface="Meiryo UI" panose="020B0604030504040204" pitchFamily="50" charset="-128"/>
                <a:ea typeface="Meiryo UI" panose="020B0604030504040204" pitchFamily="50" charset="-128"/>
              </a:rPr>
              <a:t>負担</a:t>
            </a:r>
            <a:r>
              <a:rPr kumimoji="1" lang="ja-JP" altLang="en-US" sz="3200" b="1" dirty="0">
                <a:latin typeface="Meiryo UI" panose="020B0604030504040204" pitchFamily="50" charset="-128"/>
                <a:ea typeface="Meiryo UI" panose="020B0604030504040204" pitchFamily="50" charset="-128"/>
              </a:rPr>
              <a:t>大</a:t>
            </a:r>
            <a:endParaRPr kumimoji="1" lang="ja-JP" altLang="en-US" sz="1800" b="1" dirty="0">
              <a:latin typeface="Meiryo UI" panose="020B0604030504040204" pitchFamily="50" charset="-128"/>
              <a:ea typeface="Meiryo UI" panose="020B0604030504040204" pitchFamily="50" charset="-128"/>
            </a:endParaRPr>
          </a:p>
        </p:txBody>
      </p:sp>
      <p:sp>
        <p:nvSpPr>
          <p:cNvPr id="33" name="楕円 32">
            <a:extLst>
              <a:ext uri="{FF2B5EF4-FFF2-40B4-BE49-F238E27FC236}">
                <a16:creationId xmlns:a16="http://schemas.microsoft.com/office/drawing/2014/main" id="{A425928E-5936-4F50-B763-5213302764C7}"/>
              </a:ext>
            </a:extLst>
          </p:cNvPr>
          <p:cNvSpPr/>
          <p:nvPr/>
        </p:nvSpPr>
        <p:spPr>
          <a:xfrm>
            <a:off x="8011940" y="3083341"/>
            <a:ext cx="795387" cy="795387"/>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負担</a:t>
            </a:r>
            <a:endParaRPr kumimoji="1" lang="en-US" altLang="ja-JP" b="1" dirty="0">
              <a:latin typeface="Meiryo UI" panose="020B0604030504040204" pitchFamily="50" charset="-128"/>
              <a:ea typeface="Meiryo UI" panose="020B0604030504040204" pitchFamily="50" charset="-128"/>
            </a:endParaRPr>
          </a:p>
          <a:p>
            <a:pPr algn="ctr"/>
            <a:r>
              <a:rPr kumimoji="1" lang="ja-JP" altLang="en-US" sz="1100" b="1" dirty="0">
                <a:latin typeface="Meiryo UI" panose="020B0604030504040204" pitchFamily="50" charset="-128"/>
                <a:ea typeface="Meiryo UI" panose="020B0604030504040204" pitchFamily="50" charset="-128"/>
              </a:rPr>
              <a:t>軽減</a:t>
            </a:r>
          </a:p>
        </p:txBody>
      </p:sp>
      <p:sp>
        <p:nvSpPr>
          <p:cNvPr id="34" name="テキスト ボックス 33">
            <a:extLst>
              <a:ext uri="{FF2B5EF4-FFF2-40B4-BE49-F238E27FC236}">
                <a16:creationId xmlns:a16="http://schemas.microsoft.com/office/drawing/2014/main" id="{C0124C46-B6E9-4173-B71C-2B07BEC67634}"/>
              </a:ext>
            </a:extLst>
          </p:cNvPr>
          <p:cNvSpPr txBox="1"/>
          <p:nvPr/>
        </p:nvSpPr>
        <p:spPr>
          <a:xfrm>
            <a:off x="5152574" y="4767945"/>
            <a:ext cx="3978508" cy="1420908"/>
          </a:xfrm>
          <a:prstGeom prst="rect">
            <a:avLst/>
          </a:prstGeom>
          <a:solidFill>
            <a:schemeClr val="accent1">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spcBef>
                <a:spcPts val="191"/>
              </a:spcBef>
              <a:defRPr sz="20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zh-TW" altLang="en-US" dirty="0"/>
              <a:t>４．資産</a:t>
            </a:r>
            <a:r>
              <a:rPr lang="zh-TW" altLang="en-US"/>
              <a:t>価値分析</a:t>
            </a:r>
            <a:endParaRPr lang="en-US" altLang="zh-TW" dirty="0"/>
          </a:p>
          <a:p>
            <a:r>
              <a:rPr lang="ja-JP" altLang="en-US" dirty="0"/>
              <a:t>５．資産価値向上アクション提案</a:t>
            </a:r>
          </a:p>
          <a:p>
            <a:r>
              <a:rPr lang="zh-TW" altLang="en-US" dirty="0"/>
              <a:t>６．売却案件獲得</a:t>
            </a:r>
          </a:p>
        </p:txBody>
      </p:sp>
      <p:sp>
        <p:nvSpPr>
          <p:cNvPr id="35" name="テキスト ボックス 34">
            <a:extLst>
              <a:ext uri="{FF2B5EF4-FFF2-40B4-BE49-F238E27FC236}">
                <a16:creationId xmlns:a16="http://schemas.microsoft.com/office/drawing/2014/main" id="{DFBB4B3B-DC3B-4197-86E9-E5D663329A58}"/>
              </a:ext>
            </a:extLst>
          </p:cNvPr>
          <p:cNvSpPr txBox="1"/>
          <p:nvPr/>
        </p:nvSpPr>
        <p:spPr>
          <a:xfrm>
            <a:off x="5083783" y="4121143"/>
            <a:ext cx="4192437" cy="632288"/>
          </a:xfrm>
          <a:prstGeom prst="rect">
            <a:avLst/>
          </a:prstGeom>
          <a:noFill/>
        </p:spPr>
        <p:txBody>
          <a:bodyPr wrap="square" lIns="288000" tIns="72000" bIns="72000" rtlCol="0" anchor="ctr" anchorCtr="0">
            <a:noAutofit/>
          </a:bodyPr>
          <a:lstStyle/>
          <a:p>
            <a:pPr algn="ctr">
              <a:spcBef>
                <a:spcPts val="191"/>
              </a:spcBef>
            </a:pPr>
            <a:r>
              <a:rPr lang="ja-JP" altLang="en-US" sz="3600" b="1" dirty="0">
                <a:solidFill>
                  <a:srgbClr val="3FA437"/>
                </a:solidFill>
                <a:latin typeface="Meiryo UI" panose="020B0604030504040204" pitchFamily="50" charset="-128"/>
                <a:ea typeface="Meiryo UI" panose="020B0604030504040204" pitchFamily="50" charset="-128"/>
              </a:rPr>
              <a:t>＋＠</a:t>
            </a:r>
            <a:endParaRPr lang="en-US" altLang="ja-JP" sz="2800" dirty="0">
              <a:solidFill>
                <a:srgbClr val="3FA437"/>
              </a:solidFill>
              <a:latin typeface="Meiryo UI" panose="020B0604030504040204" pitchFamily="50" charset="-128"/>
              <a:ea typeface="Meiryo UI" panose="020B0604030504040204" pitchFamily="50" charset="-128"/>
            </a:endParaRPr>
          </a:p>
        </p:txBody>
      </p:sp>
      <p:sp>
        <p:nvSpPr>
          <p:cNvPr id="8" name="二等辺三角形 7">
            <a:extLst>
              <a:ext uri="{FF2B5EF4-FFF2-40B4-BE49-F238E27FC236}">
                <a16:creationId xmlns:a16="http://schemas.microsoft.com/office/drawing/2014/main" id="{E15DD6C7-8487-4B3C-B9BC-09447ABF1116}"/>
              </a:ext>
            </a:extLst>
          </p:cNvPr>
          <p:cNvSpPr/>
          <p:nvPr/>
        </p:nvSpPr>
        <p:spPr>
          <a:xfrm rot="5400000">
            <a:off x="4724502" y="3988361"/>
            <a:ext cx="525263" cy="26556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13624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E0815AD1-24D4-4E92-A706-2FE111BA3420}"/>
              </a:ext>
            </a:extLst>
          </p:cNvPr>
          <p:cNvSpPr txBox="1"/>
          <p:nvPr/>
        </p:nvSpPr>
        <p:spPr>
          <a:xfrm>
            <a:off x="658806" y="2008229"/>
            <a:ext cx="4162674" cy="632288"/>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800" b="1" dirty="0">
                <a:solidFill>
                  <a:schemeClr val="tx1">
                    <a:lumMod val="75000"/>
                    <a:lumOff val="25000"/>
                  </a:schemeClr>
                </a:solidFill>
                <a:latin typeface="Meiryo UI" panose="020B0604030504040204" pitchFamily="50" charset="-128"/>
                <a:ea typeface="Meiryo UI" panose="020B0604030504040204" pitchFamily="50" charset="-128"/>
              </a:rPr>
              <a:t>導入前</a:t>
            </a: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47982D4F-B0A5-46B0-96B4-318F937A1A22}"/>
              </a:ext>
            </a:extLst>
          </p:cNvPr>
          <p:cNvPicPr>
            <a:picLocks noChangeAspect="1"/>
          </p:cNvPicPr>
          <p:nvPr/>
        </p:nvPicPr>
        <p:blipFill>
          <a:blip r:embed="rId2">
            <a:duotone>
              <a:schemeClr val="bg2">
                <a:shade val="45000"/>
                <a:satMod val="135000"/>
              </a:schemeClr>
              <a:prstClr val="white"/>
            </a:duotone>
          </a:blip>
          <a:stretch>
            <a:fillRect/>
          </a:stretch>
        </p:blipFill>
        <p:spPr>
          <a:xfrm>
            <a:off x="5084522" y="2008229"/>
            <a:ext cx="4200508" cy="4316342"/>
          </a:xfrm>
          <a:prstGeom prst="rect">
            <a:avLst/>
          </a:prstGeom>
        </p:spPr>
      </p:pic>
      <p:sp>
        <p:nvSpPr>
          <p:cNvPr id="3" name="タイトル 5">
            <a:extLst>
              <a:ext uri="{FF2B5EF4-FFF2-40B4-BE49-F238E27FC236}">
                <a16:creationId xmlns:a16="http://schemas.microsoft.com/office/drawing/2014/main" id="{3D21B1FC-7AD4-46A6-A5DF-9A2AACB24771}"/>
              </a:ext>
            </a:extLst>
          </p:cNvPr>
          <p:cNvSpPr>
            <a:spLocks noGrp="1"/>
          </p:cNvSpPr>
          <p:nvPr>
            <p:ph type="title"/>
          </p:nvPr>
        </p:nvSpPr>
        <p:spPr/>
        <p:txBody>
          <a:bodyPr/>
          <a:lstStyle/>
          <a:p>
            <a:r>
              <a:rPr lang="ja-JP" altLang="en-US" sz="2650" dirty="0">
                <a:solidFill>
                  <a:schemeClr val="bg1">
                    <a:lumMod val="65000"/>
                  </a:schemeClr>
                </a:solidFill>
                <a:latin typeface="Meiryo UI"/>
                <a:ea typeface="Meiryo UI"/>
              </a:rPr>
              <a:t>３．管理会社業務目線のご導入メリット</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chemeClr val="bg1">
              <a:lumMod val="85000"/>
            </a:schemeClr>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現状の業務負担軽減</a:t>
            </a:r>
            <a:r>
              <a:rPr lang="zh-TW" altLang="en-US" sz="2400" b="1" dirty="0">
                <a:solidFill>
                  <a:schemeClr val="bg1"/>
                </a:solidFill>
                <a:latin typeface="Meiryo UI" panose="020B0604030504040204" pitchFamily="50" charset="-128"/>
                <a:ea typeface="Meiryo UI" panose="020B0604030504040204" pitchFamily="50" charset="-128"/>
              </a:rPr>
              <a:t>＋業務効率</a:t>
            </a:r>
            <a:r>
              <a:rPr lang="en-US" altLang="zh-TW" sz="2400" b="1" dirty="0">
                <a:solidFill>
                  <a:schemeClr val="bg1"/>
                </a:solidFill>
                <a:latin typeface="Meiryo UI" panose="020B0604030504040204" pitchFamily="50" charset="-128"/>
                <a:ea typeface="Meiryo UI" panose="020B0604030504040204" pitchFamily="50" charset="-128"/>
              </a:rPr>
              <a:t>UP</a:t>
            </a:r>
            <a:r>
              <a:rPr lang="zh-TW" altLang="en-US" sz="2400" b="1" dirty="0">
                <a:solidFill>
                  <a:schemeClr val="bg1"/>
                </a:solidFill>
                <a:latin typeface="Meiryo UI" panose="020B0604030504040204" pitchFamily="50" charset="-128"/>
                <a:ea typeface="Meiryo UI" panose="020B0604030504040204" pitchFamily="50" charset="-128"/>
              </a:rPr>
              <a:t>＋業務「品質」向上</a:t>
            </a:r>
            <a:endParaRPr lang="ja-JP" altLang="en-US" sz="2400" b="1" dirty="0">
              <a:solidFill>
                <a:schemeClr val="bg1"/>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49AF96A8-D8EE-4886-B87A-924A5C1868AB}"/>
              </a:ext>
            </a:extLst>
          </p:cNvPr>
          <p:cNvSpPr txBox="1"/>
          <p:nvPr/>
        </p:nvSpPr>
        <p:spPr>
          <a:xfrm>
            <a:off x="658806" y="2008229"/>
            <a:ext cx="4162674" cy="4282222"/>
          </a:xfrm>
          <a:prstGeom prst="rect">
            <a:avLst/>
          </a:prstGeom>
          <a:noFill/>
          <a:ln w="28575">
            <a:solidFill>
              <a:schemeClr val="bg1">
                <a:lumMod val="85000"/>
              </a:schemeClr>
            </a:solidFill>
          </a:ln>
        </p:spPr>
        <p:txBody>
          <a:bodyPr wrap="square" lIns="288000" tIns="72000" bIns="72000" rtlCol="0" anchor="ctr" anchorCtr="0">
            <a:noAutofit/>
          </a:bodyPr>
          <a:lstStyle/>
          <a:p>
            <a:pPr algn="ctr">
              <a:spcBef>
                <a:spcPts val="191"/>
              </a:spcBef>
            </a:pP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3646A1F6-B887-4C06-B043-02ABA841D11B}"/>
              </a:ext>
            </a:extLst>
          </p:cNvPr>
          <p:cNvSpPr txBox="1"/>
          <p:nvPr/>
        </p:nvSpPr>
        <p:spPr>
          <a:xfrm>
            <a:off x="741374" y="2770581"/>
            <a:ext cx="3978508" cy="1420908"/>
          </a:xfrm>
          <a:prstGeom prst="rect">
            <a:avLst/>
          </a:prstGeom>
          <a:solidFill>
            <a:srgbClr val="FFCCCC"/>
          </a:solidFill>
        </p:spPr>
        <p:txBody>
          <a:bodyPr wrap="square" lIns="288000" tIns="72000" bIns="72000" rtlCol="0" anchor="ctr" anchorCtr="0">
            <a:noAutofit/>
          </a:bodyPr>
          <a:lstStyle/>
          <a:p>
            <a:pP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１．「管理」の説明</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2000" b="1">
                <a:solidFill>
                  <a:schemeClr val="tx1">
                    <a:lumMod val="75000"/>
                    <a:lumOff val="25000"/>
                  </a:schemeClr>
                </a:solidFill>
                <a:latin typeface="Meiryo UI" panose="020B0604030504040204" pitchFamily="50" charset="-128"/>
                <a:ea typeface="Meiryo UI" panose="020B0604030504040204" pitchFamily="50" charset="-128"/>
              </a:rPr>
              <a:t>２．業務外事項</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３．クレーム対応</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6" name="楕円 15">
            <a:extLst>
              <a:ext uri="{FF2B5EF4-FFF2-40B4-BE49-F238E27FC236}">
                <a16:creationId xmlns:a16="http://schemas.microsoft.com/office/drawing/2014/main" id="{3D18FC2E-A75D-4C95-BAD4-0C934CDB80AA}"/>
              </a:ext>
            </a:extLst>
          </p:cNvPr>
          <p:cNvSpPr/>
          <p:nvPr/>
        </p:nvSpPr>
        <p:spPr>
          <a:xfrm>
            <a:off x="3321085" y="2855599"/>
            <a:ext cx="1263320" cy="1263320"/>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800" b="1" dirty="0">
                <a:latin typeface="Meiryo UI" panose="020B0604030504040204" pitchFamily="50" charset="-128"/>
                <a:ea typeface="Meiryo UI" panose="020B0604030504040204" pitchFamily="50" charset="-128"/>
              </a:rPr>
              <a:t>負担</a:t>
            </a:r>
            <a:r>
              <a:rPr kumimoji="1" lang="ja-JP" altLang="en-US" sz="3200" b="1" dirty="0">
                <a:latin typeface="Meiryo UI" panose="020B0604030504040204" pitchFamily="50" charset="-128"/>
                <a:ea typeface="Meiryo UI" panose="020B0604030504040204" pitchFamily="50" charset="-128"/>
              </a:rPr>
              <a:t>大</a:t>
            </a:r>
            <a:endParaRPr kumimoji="1" lang="ja-JP" altLang="en-US" sz="1800" b="1" dirty="0">
              <a:latin typeface="Meiryo UI" panose="020B0604030504040204" pitchFamily="50" charset="-128"/>
              <a:ea typeface="Meiryo UI" panose="020B0604030504040204" pitchFamily="50" charset="-128"/>
            </a:endParaRPr>
          </a:p>
        </p:txBody>
      </p:sp>
      <p:sp>
        <p:nvSpPr>
          <p:cNvPr id="20" name="二等辺三角形 19">
            <a:extLst>
              <a:ext uri="{FF2B5EF4-FFF2-40B4-BE49-F238E27FC236}">
                <a16:creationId xmlns:a16="http://schemas.microsoft.com/office/drawing/2014/main" id="{D5090877-8C08-4FB2-BB6A-4698B0C0D4B0}"/>
              </a:ext>
            </a:extLst>
          </p:cNvPr>
          <p:cNvSpPr/>
          <p:nvPr/>
        </p:nvSpPr>
        <p:spPr>
          <a:xfrm rot="5400000">
            <a:off x="4724502" y="3988361"/>
            <a:ext cx="525263" cy="26556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8424467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タイトル 5">
            <a:extLst>
              <a:ext uri="{FF2B5EF4-FFF2-40B4-BE49-F238E27FC236}">
                <a16:creationId xmlns:a16="http://schemas.microsoft.com/office/drawing/2014/main" id="{6818C0A8-3E8C-49C7-AF8D-688790736D22}"/>
              </a:ext>
            </a:extLst>
          </p:cNvPr>
          <p:cNvSpPr txBox="1">
            <a:spLocks/>
          </p:cNvSpPr>
          <p:nvPr/>
        </p:nvSpPr>
        <p:spPr>
          <a:xfrm>
            <a:off x="658807" y="567549"/>
            <a:ext cx="1576394" cy="671195"/>
          </a:xfrm>
          <a:prstGeom prst="rect">
            <a:avLst/>
          </a:prstGeom>
          <a:solidFill>
            <a:schemeClr val="accent6">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spcBef>
                <a:spcPts val="191"/>
              </a:spcBef>
              <a:defRPr sz="24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dirty="0"/>
              <a:t>導入</a:t>
            </a:r>
            <a:r>
              <a:rPr lang="ja-JP" altLang="en-US" dirty="0">
                <a:solidFill>
                  <a:srgbClr val="FF5050"/>
                </a:solidFill>
              </a:rPr>
              <a:t>前</a:t>
            </a:r>
          </a:p>
        </p:txBody>
      </p:sp>
      <p:sp>
        <p:nvSpPr>
          <p:cNvPr id="3" name="タイトル 5">
            <a:extLst>
              <a:ext uri="{FF2B5EF4-FFF2-40B4-BE49-F238E27FC236}">
                <a16:creationId xmlns:a16="http://schemas.microsoft.com/office/drawing/2014/main" id="{3D21B1FC-7AD4-46A6-A5DF-9A2AACB24771}"/>
              </a:ext>
            </a:extLst>
          </p:cNvPr>
          <p:cNvSpPr>
            <a:spLocks noGrp="1"/>
          </p:cNvSpPr>
          <p:nvPr>
            <p:ph type="title"/>
          </p:nvPr>
        </p:nvSpPr>
        <p:spPr>
          <a:xfrm>
            <a:off x="2235201" y="567549"/>
            <a:ext cx="7670800" cy="671195"/>
          </a:xfrm>
        </p:spPr>
        <p:txBody>
          <a:bodyPr/>
          <a:lstStyle/>
          <a:p>
            <a:r>
              <a:rPr lang="ja-JP" altLang="en-US" sz="2650" dirty="0">
                <a:solidFill>
                  <a:schemeClr val="tx1">
                    <a:lumMod val="75000"/>
                    <a:lumOff val="25000"/>
                  </a:schemeClr>
                </a:solidFill>
                <a:latin typeface="Meiryo UI"/>
                <a:ea typeface="Meiryo UI"/>
              </a:rPr>
              <a:t>１．「管理」の説明</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管理組合（役員・一般組合員）が言う事を聞かない</a:t>
            </a:r>
          </a:p>
        </p:txBody>
      </p:sp>
      <p:sp>
        <p:nvSpPr>
          <p:cNvPr id="20" name="正方形/長方形 19">
            <a:extLst>
              <a:ext uri="{FF2B5EF4-FFF2-40B4-BE49-F238E27FC236}">
                <a16:creationId xmlns:a16="http://schemas.microsoft.com/office/drawing/2014/main" id="{EE696D57-220C-4EF3-925B-916D91E4709A}"/>
              </a:ext>
            </a:extLst>
          </p:cNvPr>
          <p:cNvSpPr/>
          <p:nvPr/>
        </p:nvSpPr>
        <p:spPr>
          <a:xfrm>
            <a:off x="5130350" y="97960"/>
            <a:ext cx="4145871" cy="67119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bg1"/>
                </a:solidFill>
                <a:latin typeface="Meiryo UI" panose="020B0604030504040204" pitchFamily="50" charset="-128"/>
                <a:ea typeface="Meiryo UI" panose="020B0604030504040204" pitchFamily="50" charset="-128"/>
              </a:rPr>
              <a:t>パターン</a:t>
            </a:r>
            <a:r>
              <a:rPr kumimoji="1" lang="en-US" altLang="ja-JP" sz="1600" dirty="0">
                <a:solidFill>
                  <a:schemeClr val="bg1"/>
                </a:solidFill>
                <a:latin typeface="Meiryo UI" panose="020B0604030504040204" pitchFamily="50" charset="-128"/>
                <a:ea typeface="Meiryo UI" panose="020B0604030504040204" pitchFamily="50" charset="-128"/>
              </a:rPr>
              <a:t>2</a:t>
            </a:r>
            <a:r>
              <a:rPr kumimoji="1" lang="ja-JP" altLang="en-US" sz="1600" dirty="0">
                <a:solidFill>
                  <a:schemeClr val="bg1"/>
                </a:solidFill>
                <a:latin typeface="Meiryo UI" panose="020B0604030504040204" pitchFamily="50" charset="-128"/>
                <a:ea typeface="Meiryo UI" panose="020B0604030504040204" pitchFamily="50" charset="-128"/>
              </a:rPr>
              <a:t>です</a:t>
            </a:r>
          </a:p>
        </p:txBody>
      </p:sp>
      <p:pic>
        <p:nvPicPr>
          <p:cNvPr id="7" name="図 6">
            <a:extLst>
              <a:ext uri="{FF2B5EF4-FFF2-40B4-BE49-F238E27FC236}">
                <a16:creationId xmlns:a16="http://schemas.microsoft.com/office/drawing/2014/main" id="{32184AD8-04C6-4FC8-8832-5B82954E67E0}"/>
              </a:ext>
            </a:extLst>
          </p:cNvPr>
          <p:cNvPicPr>
            <a:picLocks noChangeAspect="1"/>
          </p:cNvPicPr>
          <p:nvPr/>
        </p:nvPicPr>
        <p:blipFill rotWithShape="1">
          <a:blip r:embed="rId2" cstate="print">
            <a:grayscl/>
            <a:extLst>
              <a:ext uri="{28A0092B-C50C-407E-A947-70E740481C1C}">
                <a14:useLocalDpi xmlns:a14="http://schemas.microsoft.com/office/drawing/2010/main"/>
              </a:ext>
            </a:extLst>
          </a:blip>
          <a:srcRect/>
          <a:stretch/>
        </p:blipFill>
        <p:spPr>
          <a:xfrm>
            <a:off x="651056" y="2409169"/>
            <a:ext cx="4133938" cy="3766682"/>
          </a:xfrm>
          <a:prstGeom prst="rect">
            <a:avLst/>
          </a:prstGeom>
          <a:effectLst>
            <a:softEdge rad="63500"/>
          </a:effectLst>
        </p:spPr>
      </p:pic>
      <p:sp>
        <p:nvSpPr>
          <p:cNvPr id="14" name="タイトル 1">
            <a:extLst>
              <a:ext uri="{FF2B5EF4-FFF2-40B4-BE49-F238E27FC236}">
                <a16:creationId xmlns:a16="http://schemas.microsoft.com/office/drawing/2014/main" id="{BA1AD5CC-4AD9-4DE7-80BC-93F68B17AEE1}"/>
              </a:ext>
            </a:extLst>
          </p:cNvPr>
          <p:cNvSpPr txBox="1">
            <a:spLocks/>
          </p:cNvSpPr>
          <p:nvPr/>
        </p:nvSpPr>
        <p:spPr>
          <a:xfrm>
            <a:off x="5722070" y="2481438"/>
            <a:ext cx="3054285" cy="516286"/>
          </a:xfrm>
          <a:prstGeom prst="rect">
            <a:avLst/>
          </a:prstGeom>
          <a:solidFill>
            <a:srgbClr val="FF5050"/>
          </a:solidFill>
          <a:ln>
            <a:noFill/>
          </a:ln>
        </p:spPr>
        <p:txBody>
          <a:bodyPr spcFirstLastPara="1" vert="horz" wrap="square" lIns="87179" tIns="43577" rIns="87179" bIns="43577" rtlCol="0" anchor="ctr" anchorCtr="0">
            <a:noAutofit/>
          </a:bodyPr>
          <a:lstStyle>
            <a:defPPr marR="0" lvl="0" algn="l" rtl="0">
              <a:lnSpc>
                <a:spcPct val="100000"/>
              </a:lnSpc>
              <a:spcBef>
                <a:spcPts val="0"/>
              </a:spcBef>
              <a:spcAft>
                <a:spcPts val="0"/>
              </a:spcAft>
            </a:defPPr>
            <a:lvl1pPr algn="ctr" defTabSz="914400" eaLnBrk="1" latinLnBrk="0" hangingPunct="1">
              <a:buClr>
                <a:srgbClr val="262626"/>
              </a:buClr>
              <a:buSzPts val="1800"/>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r>
              <a:rPr lang="ja-JP" altLang="en-US" sz="2000" dirty="0"/>
              <a:t>未実施</a:t>
            </a:r>
          </a:p>
        </p:txBody>
      </p:sp>
      <p:sp>
        <p:nvSpPr>
          <p:cNvPr id="15" name="タイトル 1">
            <a:extLst>
              <a:ext uri="{FF2B5EF4-FFF2-40B4-BE49-F238E27FC236}">
                <a16:creationId xmlns:a16="http://schemas.microsoft.com/office/drawing/2014/main" id="{4314F1AE-E3B4-48B2-B1CB-66BC9FC9B8E1}"/>
              </a:ext>
            </a:extLst>
          </p:cNvPr>
          <p:cNvSpPr txBox="1">
            <a:spLocks/>
          </p:cNvSpPr>
          <p:nvPr/>
        </p:nvSpPr>
        <p:spPr>
          <a:xfrm>
            <a:off x="5722070" y="4292510"/>
            <a:ext cx="3054285" cy="516286"/>
          </a:xfrm>
          <a:prstGeom prst="rect">
            <a:avLst/>
          </a:prstGeom>
          <a:solidFill>
            <a:srgbClr val="FF5050"/>
          </a:solidFill>
          <a:ln>
            <a:noFill/>
          </a:ln>
        </p:spPr>
        <p:txBody>
          <a:bodyPr spcFirstLastPara="1" vert="horz" wrap="square" lIns="87179" tIns="43577" rIns="87179" bIns="43577" rtlCol="0" anchor="ctr" anchorCtr="0">
            <a:noAutofit/>
          </a:bodyPr>
          <a:lstStyle>
            <a:defPPr marR="0" lvl="0" algn="l" rtl="0">
              <a:lnSpc>
                <a:spcPct val="100000"/>
              </a:lnSpc>
              <a:spcBef>
                <a:spcPts val="0"/>
              </a:spcBef>
              <a:spcAft>
                <a:spcPts val="0"/>
              </a:spcAft>
            </a:defPPr>
            <a:lvl1pPr algn="ctr" defTabSz="914400" eaLnBrk="1" latinLnBrk="0" hangingPunct="1">
              <a:buClr>
                <a:srgbClr val="262626"/>
              </a:buClr>
              <a:buSzPts val="1800"/>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r>
              <a:rPr lang="ja-JP" altLang="en-US" sz="2000" dirty="0"/>
              <a:t>話を聞いてもらえない</a:t>
            </a:r>
          </a:p>
        </p:txBody>
      </p:sp>
      <p:sp>
        <p:nvSpPr>
          <p:cNvPr id="16" name="タイトル 1">
            <a:extLst>
              <a:ext uri="{FF2B5EF4-FFF2-40B4-BE49-F238E27FC236}">
                <a16:creationId xmlns:a16="http://schemas.microsoft.com/office/drawing/2014/main" id="{32A83D62-19EB-4E13-AB13-9D02FF81D969}"/>
              </a:ext>
            </a:extLst>
          </p:cNvPr>
          <p:cNvSpPr txBox="1">
            <a:spLocks/>
          </p:cNvSpPr>
          <p:nvPr/>
        </p:nvSpPr>
        <p:spPr>
          <a:xfrm>
            <a:off x="5628980" y="3093690"/>
            <a:ext cx="3300588" cy="753274"/>
          </a:xfrm>
          <a:prstGeom prst="rect">
            <a:avLst/>
          </a:prstGeom>
          <a:noFill/>
          <a:ln>
            <a:noFill/>
          </a:ln>
        </p:spPr>
        <p:txBody>
          <a:bodyPr spcFirstLastPara="1" vert="horz" wrap="square" lIns="87179" tIns="43577" rIns="87179" bIns="43577" rtlCol="0" anchor="ctr" anchorCtr="0">
            <a:noAutofit/>
          </a:bodyPr>
          <a:lstStyle>
            <a:defPPr marR="0" lvl="0" algn="l" rtl="0">
              <a:lnSpc>
                <a:spcPct val="100000"/>
              </a:lnSpc>
              <a:spcBef>
                <a:spcPts val="0"/>
              </a:spcBef>
              <a:spcAft>
                <a:spcPts val="0"/>
              </a:spcAft>
            </a:defPPr>
            <a:lvl1pPr algn="ctr" defTabSz="914400" eaLnBrk="1" latinLnBrk="0" hangingPunct="1">
              <a:buClr>
                <a:srgbClr val="262626"/>
              </a:buClr>
              <a:buSzPts val="1800"/>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r>
              <a:rPr lang="ja-JP" altLang="en-US" sz="2000" dirty="0">
                <a:solidFill>
                  <a:schemeClr val="tx1">
                    <a:lumMod val="75000"/>
                    <a:lumOff val="25000"/>
                  </a:schemeClr>
                </a:solidFill>
              </a:rPr>
              <a:t>忙しくてできない</a:t>
            </a:r>
            <a:endParaRPr lang="en-US" altLang="ja-JP" sz="2000" dirty="0">
              <a:solidFill>
                <a:schemeClr val="tx1">
                  <a:lumMod val="75000"/>
                  <a:lumOff val="25000"/>
                </a:schemeClr>
              </a:solidFill>
            </a:endParaRPr>
          </a:p>
          <a:p>
            <a:r>
              <a:rPr lang="ja-JP" altLang="en-US" sz="2000" dirty="0">
                <a:solidFill>
                  <a:schemeClr val="tx1">
                    <a:lumMod val="75000"/>
                    <a:lumOff val="25000"/>
                  </a:schemeClr>
                </a:solidFill>
              </a:rPr>
              <a:t>スキルが足りない</a:t>
            </a:r>
          </a:p>
        </p:txBody>
      </p:sp>
      <p:sp>
        <p:nvSpPr>
          <p:cNvPr id="17" name="タイトル 1">
            <a:extLst>
              <a:ext uri="{FF2B5EF4-FFF2-40B4-BE49-F238E27FC236}">
                <a16:creationId xmlns:a16="http://schemas.microsoft.com/office/drawing/2014/main" id="{093D8F9B-0EA8-43D5-B15B-B11AD33EDDD7}"/>
              </a:ext>
            </a:extLst>
          </p:cNvPr>
          <p:cNvSpPr txBox="1">
            <a:spLocks/>
          </p:cNvSpPr>
          <p:nvPr/>
        </p:nvSpPr>
        <p:spPr>
          <a:xfrm>
            <a:off x="5583052" y="5016758"/>
            <a:ext cx="3300588" cy="753274"/>
          </a:xfrm>
          <a:prstGeom prst="rect">
            <a:avLst/>
          </a:prstGeom>
          <a:noFill/>
          <a:ln>
            <a:noFill/>
          </a:ln>
        </p:spPr>
        <p:txBody>
          <a:bodyPr spcFirstLastPara="1" vert="horz" wrap="square" lIns="87179" tIns="43577" rIns="87179" bIns="43577" rtlCol="0" anchor="ctr" anchorCtr="0">
            <a:noAutofit/>
          </a:bodyPr>
          <a:lstStyle>
            <a:defPPr marR="0" lvl="0" algn="l" rtl="0">
              <a:lnSpc>
                <a:spcPct val="100000"/>
              </a:lnSpc>
              <a:spcBef>
                <a:spcPts val="0"/>
              </a:spcBef>
              <a:spcAft>
                <a:spcPts val="0"/>
              </a:spcAft>
            </a:defPPr>
            <a:lvl1pPr algn="ctr" defTabSz="914400" eaLnBrk="1" latinLnBrk="0" hangingPunct="1">
              <a:buClr>
                <a:srgbClr val="262626"/>
              </a:buClr>
              <a:buSzPts val="1800"/>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r>
              <a:rPr lang="ja-JP" altLang="en-US" sz="2000" dirty="0">
                <a:solidFill>
                  <a:schemeClr val="tx1">
                    <a:lumMod val="75000"/>
                    <a:lumOff val="25000"/>
                  </a:schemeClr>
                </a:solidFill>
              </a:rPr>
              <a:t>伝える手段がない</a:t>
            </a:r>
            <a:endParaRPr lang="en-US" altLang="ja-JP" sz="2000" dirty="0">
              <a:solidFill>
                <a:schemeClr val="tx1">
                  <a:lumMod val="75000"/>
                  <a:lumOff val="25000"/>
                </a:schemeClr>
              </a:solidFill>
            </a:endParaRPr>
          </a:p>
          <a:p>
            <a:r>
              <a:rPr lang="ja-JP" altLang="en-US" sz="2000" dirty="0">
                <a:solidFill>
                  <a:schemeClr val="tx1">
                    <a:lumMod val="75000"/>
                    <a:lumOff val="25000"/>
                  </a:schemeClr>
                </a:solidFill>
              </a:rPr>
              <a:t>管理組合が話を聞く気がない</a:t>
            </a:r>
          </a:p>
        </p:txBody>
      </p:sp>
      <p:sp>
        <p:nvSpPr>
          <p:cNvPr id="11" name="二等辺三角形 10">
            <a:extLst>
              <a:ext uri="{FF2B5EF4-FFF2-40B4-BE49-F238E27FC236}">
                <a16:creationId xmlns:a16="http://schemas.microsoft.com/office/drawing/2014/main" id="{DFE9634B-76DA-45B9-8590-6310763B25E5}"/>
              </a:ext>
            </a:extLst>
          </p:cNvPr>
          <p:cNvSpPr/>
          <p:nvPr/>
        </p:nvSpPr>
        <p:spPr>
          <a:xfrm rot="5400000">
            <a:off x="5166004" y="3359183"/>
            <a:ext cx="525263" cy="26556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二等辺三角形 11">
            <a:extLst>
              <a:ext uri="{FF2B5EF4-FFF2-40B4-BE49-F238E27FC236}">
                <a16:creationId xmlns:a16="http://schemas.microsoft.com/office/drawing/2014/main" id="{02988F15-2543-4B10-8082-C873FC609EC4}"/>
              </a:ext>
            </a:extLst>
          </p:cNvPr>
          <p:cNvSpPr/>
          <p:nvPr/>
        </p:nvSpPr>
        <p:spPr>
          <a:xfrm rot="5400000">
            <a:off x="5166004" y="5295233"/>
            <a:ext cx="525263" cy="26556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3105730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タイトル 5">
            <a:extLst>
              <a:ext uri="{FF2B5EF4-FFF2-40B4-BE49-F238E27FC236}">
                <a16:creationId xmlns:a16="http://schemas.microsoft.com/office/drawing/2014/main" id="{0B2249DB-7C31-41F1-B65B-1C3C1E5CEEAE}"/>
              </a:ext>
            </a:extLst>
          </p:cNvPr>
          <p:cNvSpPr txBox="1">
            <a:spLocks/>
          </p:cNvSpPr>
          <p:nvPr/>
        </p:nvSpPr>
        <p:spPr>
          <a:xfrm>
            <a:off x="658807" y="567549"/>
            <a:ext cx="1576394" cy="671195"/>
          </a:xfrm>
          <a:prstGeom prst="rect">
            <a:avLst/>
          </a:prstGeom>
          <a:solidFill>
            <a:schemeClr val="accent6">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spcBef>
                <a:spcPts val="191"/>
              </a:spcBef>
              <a:defRPr sz="24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dirty="0"/>
              <a:t>導入</a:t>
            </a:r>
            <a:r>
              <a:rPr lang="ja-JP" altLang="en-US" dirty="0">
                <a:solidFill>
                  <a:srgbClr val="FF5050"/>
                </a:solidFill>
              </a:rPr>
              <a:t>前</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本来業務以外のものを無償対応している</a:t>
            </a:r>
          </a:p>
        </p:txBody>
      </p:sp>
      <p:sp>
        <p:nvSpPr>
          <p:cNvPr id="11" name="タイトル 5">
            <a:extLst>
              <a:ext uri="{FF2B5EF4-FFF2-40B4-BE49-F238E27FC236}">
                <a16:creationId xmlns:a16="http://schemas.microsoft.com/office/drawing/2014/main" id="{C8FE9BD4-5396-4317-9C8B-2FB3A6FD4756}"/>
              </a:ext>
            </a:extLst>
          </p:cNvPr>
          <p:cNvSpPr txBox="1">
            <a:spLocks/>
          </p:cNvSpPr>
          <p:nvPr/>
        </p:nvSpPr>
        <p:spPr>
          <a:xfrm>
            <a:off x="2235201" y="567549"/>
            <a:ext cx="7670800" cy="671195"/>
          </a:xfrm>
          <a:prstGeom prst="rect">
            <a:avLst/>
          </a:prstGeom>
        </p:spPr>
        <p:txBody>
          <a:bodyPr vert="horz" lIns="91440" tIns="45720" rIns="91440" bIns="45720" rtlCol="0" anchor="ctr">
            <a:noAutofit/>
          </a:bodyPr>
          <a:lst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a:lstStyle>
          <a:p>
            <a:pPr>
              <a:buClrTx/>
              <a:buFontTx/>
            </a:pPr>
            <a:r>
              <a:rPr lang="ja-JP" altLang="en-US" sz="2650">
                <a:solidFill>
                  <a:schemeClr val="tx1">
                    <a:lumMod val="75000"/>
                    <a:lumOff val="25000"/>
                  </a:schemeClr>
                </a:solidFill>
                <a:latin typeface="Meiryo UI"/>
                <a:ea typeface="Meiryo UI"/>
              </a:rPr>
              <a:t>２．業務外事項</a:t>
            </a:r>
            <a:endParaRPr lang="ja-JP" altLang="en-US" sz="2650" dirty="0">
              <a:solidFill>
                <a:schemeClr val="tx1">
                  <a:lumMod val="75000"/>
                  <a:lumOff val="25000"/>
                </a:schemeClr>
              </a:solidFill>
              <a:latin typeface="Meiryo UI"/>
              <a:ea typeface="Meiryo UI"/>
            </a:endParaRPr>
          </a:p>
        </p:txBody>
      </p:sp>
      <p:pic>
        <p:nvPicPr>
          <p:cNvPr id="3" name="図 2">
            <a:extLst>
              <a:ext uri="{FF2B5EF4-FFF2-40B4-BE49-F238E27FC236}">
                <a16:creationId xmlns:a16="http://schemas.microsoft.com/office/drawing/2014/main" id="{40CE4427-1A79-43F4-BE21-F3C1BC053138}"/>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658807" y="2344871"/>
            <a:ext cx="4702907" cy="3713259"/>
          </a:xfrm>
          <a:prstGeom prst="rect">
            <a:avLst/>
          </a:prstGeom>
          <a:effectLst>
            <a:softEdge rad="63500"/>
          </a:effectLst>
        </p:spPr>
      </p:pic>
      <p:sp>
        <p:nvSpPr>
          <p:cNvPr id="12" name="吹き出し: 角を丸めた四角形 11">
            <a:extLst>
              <a:ext uri="{FF2B5EF4-FFF2-40B4-BE49-F238E27FC236}">
                <a16:creationId xmlns:a16="http://schemas.microsoft.com/office/drawing/2014/main" id="{03CB27A2-B1DC-43B9-91B8-5868D39A884C}"/>
              </a:ext>
            </a:extLst>
          </p:cNvPr>
          <p:cNvSpPr/>
          <p:nvPr/>
        </p:nvSpPr>
        <p:spPr>
          <a:xfrm>
            <a:off x="4130302" y="3421342"/>
            <a:ext cx="2428753" cy="1156232"/>
          </a:xfrm>
          <a:prstGeom prst="wedgeRoundRectCallout">
            <a:avLst>
              <a:gd name="adj1" fmla="val -61654"/>
              <a:gd name="adj2" fmla="val 16684"/>
              <a:gd name="adj3" fmla="val 16667"/>
            </a:avLst>
          </a:prstGeom>
          <a:solidFill>
            <a:srgbClr val="FF5050"/>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1EF41E00-B194-4A34-AFED-4BA761221863}"/>
              </a:ext>
            </a:extLst>
          </p:cNvPr>
          <p:cNvSpPr txBox="1"/>
          <p:nvPr/>
        </p:nvSpPr>
        <p:spPr>
          <a:xfrm>
            <a:off x="3914706" y="3828018"/>
            <a:ext cx="1593529" cy="370404"/>
          </a:xfrm>
          <a:prstGeom prst="rect">
            <a:avLst/>
          </a:prstGeom>
          <a:noFill/>
        </p:spPr>
        <p:txBody>
          <a:bodyPr wrap="square" lIns="288000" tIns="72000" bIns="72000" rtlCol="0" anchor="ctr" anchorCtr="0">
            <a:noAutofit/>
          </a:bodyPr>
          <a:lstStyle/>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組合備品の</a:t>
            </a:r>
            <a:endParaRPr lang="en-US" altLang="ja-JP" sz="1800" b="1" dirty="0">
              <a:solidFill>
                <a:schemeClr val="bg1"/>
              </a:solidFill>
              <a:latin typeface="Meiryo UI" panose="020B0604030504040204" pitchFamily="50" charset="-128"/>
              <a:ea typeface="Meiryo UI" panose="020B0604030504040204" pitchFamily="50" charset="-128"/>
            </a:endParaRPr>
          </a:p>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買い物</a:t>
            </a:r>
            <a:endParaRPr lang="en-US" altLang="ja-JP" sz="1800" b="1" dirty="0">
              <a:solidFill>
                <a:schemeClr val="bg1"/>
              </a:solidFill>
              <a:latin typeface="Meiryo UI" panose="020B0604030504040204" pitchFamily="50" charset="-128"/>
              <a:ea typeface="Meiryo UI" panose="020B0604030504040204" pitchFamily="50" charset="-128"/>
            </a:endParaRPr>
          </a:p>
        </p:txBody>
      </p:sp>
      <p:sp>
        <p:nvSpPr>
          <p:cNvPr id="17" name="吹き出し: 角を丸めた四角形 16">
            <a:extLst>
              <a:ext uri="{FF2B5EF4-FFF2-40B4-BE49-F238E27FC236}">
                <a16:creationId xmlns:a16="http://schemas.microsoft.com/office/drawing/2014/main" id="{48D94388-9A5E-4039-8664-EB346911FD65}"/>
              </a:ext>
            </a:extLst>
          </p:cNvPr>
          <p:cNvSpPr/>
          <p:nvPr/>
        </p:nvSpPr>
        <p:spPr>
          <a:xfrm>
            <a:off x="4367456" y="2160428"/>
            <a:ext cx="2240420" cy="1156232"/>
          </a:xfrm>
          <a:prstGeom prst="wedgeRoundRectCallout">
            <a:avLst>
              <a:gd name="adj1" fmla="val -61654"/>
              <a:gd name="adj2" fmla="val 16684"/>
              <a:gd name="adj3" fmla="val 16667"/>
            </a:avLst>
          </a:prstGeom>
          <a:solidFill>
            <a:srgbClr val="FF5050"/>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8" name="吹き出し: 角を丸めた四角形 17">
            <a:extLst>
              <a:ext uri="{FF2B5EF4-FFF2-40B4-BE49-F238E27FC236}">
                <a16:creationId xmlns:a16="http://schemas.microsoft.com/office/drawing/2014/main" id="{8504C044-D055-4B75-B040-35D5E19B99B2}"/>
              </a:ext>
            </a:extLst>
          </p:cNvPr>
          <p:cNvSpPr/>
          <p:nvPr/>
        </p:nvSpPr>
        <p:spPr>
          <a:xfrm>
            <a:off x="6794734" y="2444232"/>
            <a:ext cx="2489199" cy="1156232"/>
          </a:xfrm>
          <a:prstGeom prst="wedgeRoundRectCallout">
            <a:avLst>
              <a:gd name="adj1" fmla="val -61654"/>
              <a:gd name="adj2" fmla="val 16684"/>
              <a:gd name="adj3" fmla="val 16667"/>
            </a:avLst>
          </a:prstGeom>
          <a:solidFill>
            <a:srgbClr val="FF5050"/>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吹き出し: 角を丸めた四角形 18">
            <a:extLst>
              <a:ext uri="{FF2B5EF4-FFF2-40B4-BE49-F238E27FC236}">
                <a16:creationId xmlns:a16="http://schemas.microsoft.com/office/drawing/2014/main" id="{E52D5CA5-28CE-476E-85FC-F6150C1D05AB}"/>
              </a:ext>
            </a:extLst>
          </p:cNvPr>
          <p:cNvSpPr/>
          <p:nvPr/>
        </p:nvSpPr>
        <p:spPr>
          <a:xfrm>
            <a:off x="6616509" y="4221364"/>
            <a:ext cx="2659712" cy="1156232"/>
          </a:xfrm>
          <a:prstGeom prst="wedgeRoundRectCallout">
            <a:avLst>
              <a:gd name="adj1" fmla="val -61654"/>
              <a:gd name="adj2" fmla="val 16684"/>
              <a:gd name="adj3" fmla="val 16667"/>
            </a:avLst>
          </a:prstGeom>
          <a:solidFill>
            <a:srgbClr val="FF5050"/>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テキスト ボックス 12">
            <a:extLst>
              <a:ext uri="{FF2B5EF4-FFF2-40B4-BE49-F238E27FC236}">
                <a16:creationId xmlns:a16="http://schemas.microsoft.com/office/drawing/2014/main" id="{2B3087D4-DB6B-4310-BCE8-7B90978755E9}"/>
              </a:ext>
            </a:extLst>
          </p:cNvPr>
          <p:cNvSpPr txBox="1"/>
          <p:nvPr/>
        </p:nvSpPr>
        <p:spPr>
          <a:xfrm>
            <a:off x="4315118" y="2507708"/>
            <a:ext cx="1304791" cy="370404"/>
          </a:xfrm>
          <a:prstGeom prst="rect">
            <a:avLst/>
          </a:prstGeom>
          <a:noFill/>
        </p:spPr>
        <p:txBody>
          <a:bodyPr wrap="square" lIns="288000" tIns="72000" bIns="72000" rtlCol="0" anchor="ctr" anchorCtr="0">
            <a:noAutofit/>
          </a:bodyPr>
          <a:lstStyle/>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文書作成</a:t>
            </a:r>
            <a:endParaRPr lang="en-US" altLang="ja-JP" sz="1800" b="1" dirty="0">
              <a:solidFill>
                <a:schemeClr val="bg1"/>
              </a:solidFill>
              <a:latin typeface="Meiryo UI" panose="020B0604030504040204" pitchFamily="50" charset="-128"/>
              <a:ea typeface="Meiryo UI" panose="020B0604030504040204" pitchFamily="50" charset="-128"/>
            </a:endParaRPr>
          </a:p>
        </p:txBody>
      </p:sp>
      <p:sp>
        <p:nvSpPr>
          <p:cNvPr id="14" name="テキスト ボックス 13">
            <a:extLst>
              <a:ext uri="{FF2B5EF4-FFF2-40B4-BE49-F238E27FC236}">
                <a16:creationId xmlns:a16="http://schemas.microsoft.com/office/drawing/2014/main" id="{F4C34626-8399-4805-ABEE-DB32B91C76CD}"/>
              </a:ext>
            </a:extLst>
          </p:cNvPr>
          <p:cNvSpPr txBox="1"/>
          <p:nvPr/>
        </p:nvSpPr>
        <p:spPr>
          <a:xfrm>
            <a:off x="6607876" y="2837146"/>
            <a:ext cx="2001811" cy="370404"/>
          </a:xfrm>
          <a:prstGeom prst="rect">
            <a:avLst/>
          </a:prstGeom>
          <a:noFill/>
        </p:spPr>
        <p:txBody>
          <a:bodyPr wrap="square" lIns="288000" tIns="72000" bIns="72000" rtlCol="0" anchor="ctr" anchorCtr="0">
            <a:noAutofit/>
          </a:bodyPr>
          <a:lstStyle/>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アンケート調査</a:t>
            </a:r>
            <a:endParaRPr lang="en-US" altLang="ja-JP" sz="1800" b="1" dirty="0">
              <a:solidFill>
                <a:schemeClr val="bg1"/>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C9D8D549-1C06-4BE4-90C4-B157508676E4}"/>
              </a:ext>
            </a:extLst>
          </p:cNvPr>
          <p:cNvSpPr txBox="1"/>
          <p:nvPr/>
        </p:nvSpPr>
        <p:spPr>
          <a:xfrm>
            <a:off x="6660672" y="4662176"/>
            <a:ext cx="1423815" cy="370404"/>
          </a:xfrm>
          <a:prstGeom prst="rect">
            <a:avLst/>
          </a:prstGeom>
          <a:noFill/>
        </p:spPr>
        <p:txBody>
          <a:bodyPr wrap="square" lIns="288000" tIns="72000" bIns="72000" rtlCol="0" anchor="ctr" anchorCtr="0">
            <a:noAutofit/>
          </a:bodyPr>
          <a:lstStyle/>
          <a:p>
            <a:pPr algn="ctr">
              <a:spcBef>
                <a:spcPts val="191"/>
              </a:spcBef>
            </a:pPr>
            <a:r>
              <a:rPr lang="zh-TW" altLang="en-US" sz="1800" b="1" dirty="0">
                <a:solidFill>
                  <a:schemeClr val="bg1"/>
                </a:solidFill>
                <a:latin typeface="Meiryo UI" panose="020B0604030504040204" pitchFamily="50" charset="-128"/>
                <a:ea typeface="Meiryo UI" panose="020B0604030504040204" pitchFamily="50" charset="-128"/>
              </a:rPr>
              <a:t>各種機器</a:t>
            </a:r>
            <a:endParaRPr lang="en-US" altLang="zh-TW" sz="1800" b="1" dirty="0">
              <a:solidFill>
                <a:schemeClr val="bg1"/>
              </a:solidFill>
              <a:latin typeface="Meiryo UI" panose="020B0604030504040204" pitchFamily="50" charset="-128"/>
              <a:ea typeface="Meiryo UI" panose="020B0604030504040204" pitchFamily="50" charset="-128"/>
            </a:endParaRPr>
          </a:p>
          <a:p>
            <a:pPr algn="ctr">
              <a:spcBef>
                <a:spcPts val="191"/>
              </a:spcBef>
            </a:pPr>
            <a:r>
              <a:rPr lang="zh-TW" altLang="en-US" sz="1800" b="1" dirty="0">
                <a:solidFill>
                  <a:schemeClr val="bg1"/>
                </a:solidFill>
                <a:latin typeface="Meiryo UI" panose="020B0604030504040204" pitchFamily="50" charset="-128"/>
                <a:ea typeface="Meiryo UI" panose="020B0604030504040204" pitchFamily="50" charset="-128"/>
              </a:rPr>
              <a:t>設定</a:t>
            </a:r>
            <a:endParaRPr lang="en-US" altLang="ja-JP" sz="1800" b="1" dirty="0">
              <a:solidFill>
                <a:schemeClr val="bg1"/>
              </a:solidFill>
              <a:latin typeface="Meiryo UI" panose="020B0604030504040204" pitchFamily="50" charset="-128"/>
              <a:ea typeface="Meiryo UI" panose="020B0604030504040204" pitchFamily="50" charset="-128"/>
            </a:endParaRPr>
          </a:p>
        </p:txBody>
      </p:sp>
      <p:pic>
        <p:nvPicPr>
          <p:cNvPr id="21" name="図 20">
            <a:extLst>
              <a:ext uri="{FF2B5EF4-FFF2-40B4-BE49-F238E27FC236}">
                <a16:creationId xmlns:a16="http://schemas.microsoft.com/office/drawing/2014/main" id="{4479C97B-DEC9-4528-B5A4-4C1A66C8DBA0}"/>
              </a:ext>
            </a:extLst>
          </p:cNvPr>
          <p:cNvPicPr>
            <a:picLocks noChangeAspect="1"/>
          </p:cNvPicPr>
          <p:nvPr/>
        </p:nvPicPr>
        <p:blipFill>
          <a:blip r:embed="rId3" cstate="print">
            <a:biLevel thresh="25000"/>
            <a:extLst>
              <a:ext uri="{28A0092B-C50C-407E-A947-70E740481C1C}">
                <a14:useLocalDpi xmlns:a14="http://schemas.microsoft.com/office/drawing/2010/main"/>
              </a:ext>
            </a:extLst>
          </a:blip>
          <a:stretch>
            <a:fillRect/>
          </a:stretch>
        </p:blipFill>
        <p:spPr>
          <a:xfrm>
            <a:off x="8484455" y="2604357"/>
            <a:ext cx="799477" cy="805747"/>
          </a:xfrm>
          <a:prstGeom prst="rect">
            <a:avLst/>
          </a:prstGeom>
        </p:spPr>
      </p:pic>
      <p:pic>
        <p:nvPicPr>
          <p:cNvPr id="22" name="図 21">
            <a:extLst>
              <a:ext uri="{FF2B5EF4-FFF2-40B4-BE49-F238E27FC236}">
                <a16:creationId xmlns:a16="http://schemas.microsoft.com/office/drawing/2014/main" id="{825AC1DB-E546-43D5-A4D2-5000390F4996}"/>
              </a:ext>
            </a:extLst>
          </p:cNvPr>
          <p:cNvPicPr>
            <a:picLocks noChangeAspect="1"/>
          </p:cNvPicPr>
          <p:nvPr/>
        </p:nvPicPr>
        <p:blipFill>
          <a:blip r:embed="rId4" cstate="print">
            <a:biLevel thresh="25000"/>
            <a:extLst>
              <a:ext uri="{28A0092B-C50C-407E-A947-70E740481C1C}">
                <a14:useLocalDpi xmlns:a14="http://schemas.microsoft.com/office/drawing/2010/main"/>
              </a:ext>
            </a:extLst>
          </a:blip>
          <a:stretch>
            <a:fillRect/>
          </a:stretch>
        </p:blipFill>
        <p:spPr>
          <a:xfrm>
            <a:off x="5639049" y="2326554"/>
            <a:ext cx="817567" cy="823979"/>
          </a:xfrm>
          <a:prstGeom prst="rect">
            <a:avLst/>
          </a:prstGeom>
        </p:spPr>
      </p:pic>
      <p:pic>
        <p:nvPicPr>
          <p:cNvPr id="24" name="図 23">
            <a:extLst>
              <a:ext uri="{FF2B5EF4-FFF2-40B4-BE49-F238E27FC236}">
                <a16:creationId xmlns:a16="http://schemas.microsoft.com/office/drawing/2014/main" id="{52751DFE-BFF2-4DA0-BC27-A49AC2965519}"/>
              </a:ext>
            </a:extLst>
          </p:cNvPr>
          <p:cNvPicPr>
            <a:picLocks noChangeAspect="1"/>
          </p:cNvPicPr>
          <p:nvPr/>
        </p:nvPicPr>
        <p:blipFill>
          <a:blip r:embed="rId5" cstate="print">
            <a:biLevel thresh="25000"/>
            <a:extLst>
              <a:ext uri="{28A0092B-C50C-407E-A947-70E740481C1C}">
                <a14:useLocalDpi xmlns:a14="http://schemas.microsoft.com/office/drawing/2010/main"/>
              </a:ext>
            </a:extLst>
          </a:blip>
          <a:stretch>
            <a:fillRect/>
          </a:stretch>
        </p:blipFill>
        <p:spPr>
          <a:xfrm>
            <a:off x="8300714" y="4435843"/>
            <a:ext cx="698173" cy="703649"/>
          </a:xfrm>
          <a:prstGeom prst="rect">
            <a:avLst/>
          </a:prstGeom>
        </p:spPr>
      </p:pic>
      <p:pic>
        <p:nvPicPr>
          <p:cNvPr id="6" name="図 5">
            <a:extLst>
              <a:ext uri="{FF2B5EF4-FFF2-40B4-BE49-F238E27FC236}">
                <a16:creationId xmlns:a16="http://schemas.microsoft.com/office/drawing/2014/main" id="{6368F716-F9D4-40F5-99C3-D5BAC8DE6F0D}"/>
              </a:ext>
            </a:extLst>
          </p:cNvPr>
          <p:cNvPicPr>
            <a:picLocks noChangeAspect="1"/>
          </p:cNvPicPr>
          <p:nvPr/>
        </p:nvPicPr>
        <p:blipFill>
          <a:blip r:embed="rId6" cstate="print">
            <a:biLevel thresh="25000"/>
            <a:extLst>
              <a:ext uri="{28A0092B-C50C-407E-A947-70E740481C1C}">
                <a14:useLocalDpi xmlns:a14="http://schemas.microsoft.com/office/drawing/2010/main"/>
              </a:ext>
            </a:extLst>
          </a:blip>
          <a:stretch>
            <a:fillRect/>
          </a:stretch>
        </p:blipFill>
        <p:spPr>
          <a:xfrm>
            <a:off x="5498999" y="3498194"/>
            <a:ext cx="875240" cy="882105"/>
          </a:xfrm>
          <a:prstGeom prst="rect">
            <a:avLst/>
          </a:prstGeom>
        </p:spPr>
      </p:pic>
      <p:sp>
        <p:nvSpPr>
          <p:cNvPr id="20" name="二等辺三角形 19">
            <a:extLst>
              <a:ext uri="{FF2B5EF4-FFF2-40B4-BE49-F238E27FC236}">
                <a16:creationId xmlns:a16="http://schemas.microsoft.com/office/drawing/2014/main" id="{FF99B909-7711-409E-A933-43DF18B9FEEB}"/>
              </a:ext>
            </a:extLst>
          </p:cNvPr>
          <p:cNvSpPr/>
          <p:nvPr/>
        </p:nvSpPr>
        <p:spPr>
          <a:xfrm rot="5400000">
            <a:off x="6345244" y="5820497"/>
            <a:ext cx="525263" cy="26556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タイトル 1">
            <a:extLst>
              <a:ext uri="{FF2B5EF4-FFF2-40B4-BE49-F238E27FC236}">
                <a16:creationId xmlns:a16="http://schemas.microsoft.com/office/drawing/2014/main" id="{D22A82E9-6904-4580-9E26-60B3DDD74416}"/>
              </a:ext>
            </a:extLst>
          </p:cNvPr>
          <p:cNvSpPr txBox="1">
            <a:spLocks/>
          </p:cNvSpPr>
          <p:nvPr/>
        </p:nvSpPr>
        <p:spPr>
          <a:xfrm>
            <a:off x="6794734" y="5576642"/>
            <a:ext cx="2481487" cy="753274"/>
          </a:xfrm>
          <a:prstGeom prst="rect">
            <a:avLst/>
          </a:prstGeom>
          <a:noFill/>
          <a:ln>
            <a:noFill/>
          </a:ln>
        </p:spPr>
        <p:txBody>
          <a:bodyPr spcFirstLastPara="1" vert="horz" wrap="square" lIns="87179" tIns="43577" rIns="87179" bIns="43577" rtlCol="0" anchor="ctr" anchorCtr="0">
            <a:noAutofit/>
          </a:bodyPr>
          <a:lstStyle>
            <a:defPPr marR="0" lvl="0" algn="l" rtl="0">
              <a:lnSpc>
                <a:spcPct val="100000"/>
              </a:lnSpc>
              <a:spcBef>
                <a:spcPts val="0"/>
              </a:spcBef>
              <a:spcAft>
                <a:spcPts val="0"/>
              </a:spcAft>
            </a:defPPr>
            <a:lvl1pPr algn="ctr" defTabSz="914400" eaLnBrk="1" latinLnBrk="0" hangingPunct="1">
              <a:buClr>
                <a:srgbClr val="262626"/>
              </a:buClr>
              <a:buSzPts val="1800"/>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r>
              <a:rPr lang="ja-JP" altLang="en-US" sz="2000" dirty="0">
                <a:solidFill>
                  <a:schemeClr val="tx1">
                    <a:lumMod val="75000"/>
                    <a:lumOff val="25000"/>
                  </a:schemeClr>
                </a:solidFill>
              </a:rPr>
              <a:t>本来業務ではない</a:t>
            </a:r>
          </a:p>
        </p:txBody>
      </p:sp>
    </p:spTree>
    <p:extLst>
      <p:ext uri="{BB962C8B-B14F-4D97-AF65-F5344CB8AC3E}">
        <p14:creationId xmlns:p14="http://schemas.microsoft.com/office/powerpoint/2010/main" val="207328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5">
            <a:extLst>
              <a:ext uri="{FF2B5EF4-FFF2-40B4-BE49-F238E27FC236}">
                <a16:creationId xmlns:a16="http://schemas.microsoft.com/office/drawing/2014/main" id="{FBBB21E4-D82B-4E14-9189-72588928E800}"/>
              </a:ext>
            </a:extLst>
          </p:cNvPr>
          <p:cNvSpPr txBox="1">
            <a:spLocks/>
          </p:cNvSpPr>
          <p:nvPr/>
        </p:nvSpPr>
        <p:spPr>
          <a:xfrm>
            <a:off x="658807" y="567549"/>
            <a:ext cx="1576394" cy="671195"/>
          </a:xfrm>
          <a:prstGeom prst="rect">
            <a:avLst/>
          </a:prstGeom>
          <a:solidFill>
            <a:schemeClr val="accent6">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spcBef>
                <a:spcPts val="191"/>
              </a:spcBef>
              <a:defRPr sz="24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dirty="0"/>
              <a:t>導入</a:t>
            </a:r>
            <a:r>
              <a:rPr lang="ja-JP" altLang="en-US" dirty="0">
                <a:solidFill>
                  <a:srgbClr val="FF5050"/>
                </a:solidFill>
              </a:rPr>
              <a:t>前</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一部の少数組合員が管理会社担当者を困らせている</a:t>
            </a:r>
          </a:p>
        </p:txBody>
      </p:sp>
      <p:sp>
        <p:nvSpPr>
          <p:cNvPr id="10" name="タイトル 5">
            <a:extLst>
              <a:ext uri="{FF2B5EF4-FFF2-40B4-BE49-F238E27FC236}">
                <a16:creationId xmlns:a16="http://schemas.microsoft.com/office/drawing/2014/main" id="{E02236FC-671D-4596-9CFD-466BD252A42C}"/>
              </a:ext>
            </a:extLst>
          </p:cNvPr>
          <p:cNvSpPr txBox="1">
            <a:spLocks/>
          </p:cNvSpPr>
          <p:nvPr/>
        </p:nvSpPr>
        <p:spPr>
          <a:xfrm>
            <a:off x="2235201" y="567549"/>
            <a:ext cx="7670800" cy="671195"/>
          </a:xfrm>
          <a:prstGeom prst="rect">
            <a:avLst/>
          </a:prstGeom>
        </p:spPr>
        <p:txBody>
          <a:bodyPr vert="horz" lIns="91440" tIns="45720" rIns="91440" bIns="45720" rtlCol="0" anchor="ctr">
            <a:noAutofit/>
          </a:bodyPr>
          <a:lst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a:lstStyle>
          <a:p>
            <a:pPr>
              <a:buClrTx/>
              <a:buFontTx/>
            </a:pPr>
            <a:r>
              <a:rPr lang="ja-JP" altLang="en-US" sz="2650" dirty="0">
                <a:solidFill>
                  <a:schemeClr val="tx1">
                    <a:lumMod val="75000"/>
                    <a:lumOff val="25000"/>
                  </a:schemeClr>
                </a:solidFill>
                <a:latin typeface="Meiryo UI"/>
                <a:ea typeface="Meiryo UI"/>
              </a:rPr>
              <a:t>３．クレーム対応</a:t>
            </a:r>
          </a:p>
        </p:txBody>
      </p:sp>
      <p:pic>
        <p:nvPicPr>
          <p:cNvPr id="3" name="図 2">
            <a:extLst>
              <a:ext uri="{FF2B5EF4-FFF2-40B4-BE49-F238E27FC236}">
                <a16:creationId xmlns:a16="http://schemas.microsoft.com/office/drawing/2014/main" id="{6DCEBD1B-9CF6-410A-8BED-022938EA15F0}"/>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a:ext>
            </a:extLst>
          </a:blip>
          <a:srcRect/>
          <a:stretch/>
        </p:blipFill>
        <p:spPr>
          <a:xfrm>
            <a:off x="658807" y="2107918"/>
            <a:ext cx="4749800" cy="4182533"/>
          </a:xfrm>
          <a:prstGeom prst="rect">
            <a:avLst/>
          </a:prstGeom>
          <a:effectLst>
            <a:softEdge rad="63500"/>
          </a:effectLst>
        </p:spPr>
      </p:pic>
      <p:sp>
        <p:nvSpPr>
          <p:cNvPr id="11" name="吹き出し: 角を丸めた四角形 10">
            <a:extLst>
              <a:ext uri="{FF2B5EF4-FFF2-40B4-BE49-F238E27FC236}">
                <a16:creationId xmlns:a16="http://schemas.microsoft.com/office/drawing/2014/main" id="{2EC5D02F-7DB0-411E-959D-BCD84AE67218}"/>
              </a:ext>
            </a:extLst>
          </p:cNvPr>
          <p:cNvSpPr/>
          <p:nvPr/>
        </p:nvSpPr>
        <p:spPr>
          <a:xfrm>
            <a:off x="4139498" y="3683597"/>
            <a:ext cx="2604373" cy="1156232"/>
          </a:xfrm>
          <a:prstGeom prst="wedgeRoundRectCallout">
            <a:avLst>
              <a:gd name="adj1" fmla="val -61654"/>
              <a:gd name="adj2" fmla="val 16684"/>
              <a:gd name="adj3" fmla="val 16667"/>
            </a:avLst>
          </a:prstGeom>
          <a:solidFill>
            <a:srgbClr val="FF5050"/>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テキスト ボックス 11">
            <a:extLst>
              <a:ext uri="{FF2B5EF4-FFF2-40B4-BE49-F238E27FC236}">
                <a16:creationId xmlns:a16="http://schemas.microsoft.com/office/drawing/2014/main" id="{FB35A757-7688-4F61-88FC-D45B0D225223}"/>
              </a:ext>
            </a:extLst>
          </p:cNvPr>
          <p:cNvSpPr txBox="1"/>
          <p:nvPr/>
        </p:nvSpPr>
        <p:spPr>
          <a:xfrm>
            <a:off x="3970214" y="4090273"/>
            <a:ext cx="1747094" cy="370404"/>
          </a:xfrm>
          <a:prstGeom prst="rect">
            <a:avLst/>
          </a:prstGeom>
          <a:noFill/>
        </p:spPr>
        <p:txBody>
          <a:bodyPr wrap="square" lIns="288000" tIns="72000" bIns="72000" rtlCol="0" anchor="ctr" anchorCtr="0">
            <a:noAutofit/>
          </a:bodyPr>
          <a:lstStyle/>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理事会・</a:t>
            </a:r>
            <a:endParaRPr lang="en-US" altLang="ja-JP" sz="1800" b="1" dirty="0">
              <a:solidFill>
                <a:schemeClr val="bg1"/>
              </a:solidFill>
              <a:latin typeface="Meiryo UI" panose="020B0604030504040204" pitchFamily="50" charset="-128"/>
              <a:ea typeface="Meiryo UI" panose="020B0604030504040204" pitchFamily="50" charset="-128"/>
            </a:endParaRPr>
          </a:p>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管理会社への</a:t>
            </a:r>
            <a:endParaRPr lang="en-US" altLang="ja-JP" sz="1800" b="1" dirty="0">
              <a:solidFill>
                <a:schemeClr val="bg1"/>
              </a:solidFill>
              <a:latin typeface="Meiryo UI" panose="020B0604030504040204" pitchFamily="50" charset="-128"/>
              <a:ea typeface="Meiryo UI" panose="020B0604030504040204" pitchFamily="50" charset="-128"/>
            </a:endParaRPr>
          </a:p>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嫌がらせ</a:t>
            </a:r>
            <a:endParaRPr lang="en-US" altLang="ja-JP" sz="1800" b="1" dirty="0">
              <a:solidFill>
                <a:schemeClr val="bg1"/>
              </a:solidFill>
              <a:latin typeface="Meiryo UI" panose="020B0604030504040204" pitchFamily="50" charset="-128"/>
              <a:ea typeface="Meiryo UI" panose="020B0604030504040204" pitchFamily="50" charset="-128"/>
            </a:endParaRPr>
          </a:p>
        </p:txBody>
      </p:sp>
      <p:sp>
        <p:nvSpPr>
          <p:cNvPr id="13" name="吹き出し: 角を丸めた四角形 12">
            <a:extLst>
              <a:ext uri="{FF2B5EF4-FFF2-40B4-BE49-F238E27FC236}">
                <a16:creationId xmlns:a16="http://schemas.microsoft.com/office/drawing/2014/main" id="{AB7EC3E1-C670-4168-9858-3FDB3D3CD35C}"/>
              </a:ext>
            </a:extLst>
          </p:cNvPr>
          <p:cNvSpPr/>
          <p:nvPr/>
        </p:nvSpPr>
        <p:spPr>
          <a:xfrm>
            <a:off x="4367456" y="2160428"/>
            <a:ext cx="2240420" cy="1156232"/>
          </a:xfrm>
          <a:prstGeom prst="wedgeRoundRectCallout">
            <a:avLst>
              <a:gd name="adj1" fmla="val -61654"/>
              <a:gd name="adj2" fmla="val 16684"/>
              <a:gd name="adj3" fmla="val 16667"/>
            </a:avLst>
          </a:prstGeom>
          <a:solidFill>
            <a:srgbClr val="FF5050"/>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吹き出し: 角を丸めた四角形 13">
            <a:extLst>
              <a:ext uri="{FF2B5EF4-FFF2-40B4-BE49-F238E27FC236}">
                <a16:creationId xmlns:a16="http://schemas.microsoft.com/office/drawing/2014/main" id="{22A1E725-F6D1-4F26-A24C-0E672E6D5061}"/>
              </a:ext>
            </a:extLst>
          </p:cNvPr>
          <p:cNvSpPr/>
          <p:nvPr/>
        </p:nvSpPr>
        <p:spPr>
          <a:xfrm>
            <a:off x="6794734" y="2702739"/>
            <a:ext cx="2489199" cy="1156232"/>
          </a:xfrm>
          <a:prstGeom prst="wedgeRoundRectCallout">
            <a:avLst>
              <a:gd name="adj1" fmla="val -61654"/>
              <a:gd name="adj2" fmla="val 16684"/>
              <a:gd name="adj3" fmla="val 16667"/>
            </a:avLst>
          </a:prstGeom>
          <a:solidFill>
            <a:srgbClr val="FF5050"/>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9BEDB66A-AAA7-4541-BACA-864065CB2205}"/>
              </a:ext>
            </a:extLst>
          </p:cNvPr>
          <p:cNvSpPr txBox="1"/>
          <p:nvPr/>
        </p:nvSpPr>
        <p:spPr>
          <a:xfrm>
            <a:off x="4192380" y="2553342"/>
            <a:ext cx="1524928" cy="370404"/>
          </a:xfrm>
          <a:prstGeom prst="rect">
            <a:avLst/>
          </a:prstGeom>
          <a:noFill/>
        </p:spPr>
        <p:txBody>
          <a:bodyPr wrap="square" lIns="288000" tIns="72000" bIns="72000" rtlCol="0" anchor="ctr" anchorCtr="0">
            <a:noAutofit/>
          </a:bodyPr>
          <a:lstStyle/>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クレーマー</a:t>
            </a:r>
            <a:endParaRPr lang="en-US" altLang="ja-JP" sz="1800" b="1" dirty="0">
              <a:solidFill>
                <a:schemeClr val="bg1"/>
              </a:solidFill>
              <a:latin typeface="Meiryo UI" panose="020B0604030504040204" pitchFamily="50" charset="-128"/>
              <a:ea typeface="Meiryo UI" panose="020B0604030504040204" pitchFamily="50" charset="-128"/>
            </a:endParaRPr>
          </a:p>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対応</a:t>
            </a:r>
            <a:endParaRPr lang="en-US" altLang="ja-JP" sz="1800" b="1" dirty="0">
              <a:solidFill>
                <a:schemeClr val="bg1"/>
              </a:solidFill>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31F465A6-1656-410D-A245-33D087389802}"/>
              </a:ext>
            </a:extLst>
          </p:cNvPr>
          <p:cNvSpPr txBox="1"/>
          <p:nvPr/>
        </p:nvSpPr>
        <p:spPr>
          <a:xfrm>
            <a:off x="6740658" y="3113405"/>
            <a:ext cx="1386127" cy="370404"/>
          </a:xfrm>
          <a:prstGeom prst="rect">
            <a:avLst/>
          </a:prstGeom>
          <a:noFill/>
        </p:spPr>
        <p:txBody>
          <a:bodyPr wrap="square" lIns="288000" tIns="72000" bIns="72000" rtlCol="0" anchor="ctr" anchorCtr="0">
            <a:noAutofit/>
          </a:bodyPr>
          <a:lstStyle/>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騒音問題</a:t>
            </a:r>
            <a:endParaRPr lang="en-US" altLang="ja-JP" sz="1800" b="1" dirty="0">
              <a:solidFill>
                <a:schemeClr val="bg1"/>
              </a:solidFill>
              <a:latin typeface="Meiryo UI" panose="020B0604030504040204" pitchFamily="50" charset="-128"/>
              <a:ea typeface="Meiryo UI" panose="020B0604030504040204" pitchFamily="50" charset="-128"/>
            </a:endParaRPr>
          </a:p>
        </p:txBody>
      </p:sp>
      <p:pic>
        <p:nvPicPr>
          <p:cNvPr id="20" name="図 19">
            <a:extLst>
              <a:ext uri="{FF2B5EF4-FFF2-40B4-BE49-F238E27FC236}">
                <a16:creationId xmlns:a16="http://schemas.microsoft.com/office/drawing/2014/main" id="{4CF2742D-B370-4C3C-8CC9-554DC017AA45}"/>
              </a:ext>
            </a:extLst>
          </p:cNvPr>
          <p:cNvPicPr>
            <a:picLocks noChangeAspect="1"/>
          </p:cNvPicPr>
          <p:nvPr/>
        </p:nvPicPr>
        <p:blipFill>
          <a:blip r:embed="rId3" cstate="print">
            <a:biLevel thresh="25000"/>
            <a:extLst>
              <a:ext uri="{28A0092B-C50C-407E-A947-70E740481C1C}">
                <a14:useLocalDpi xmlns:a14="http://schemas.microsoft.com/office/drawing/2010/main"/>
              </a:ext>
            </a:extLst>
          </a:blip>
          <a:stretch>
            <a:fillRect/>
          </a:stretch>
        </p:blipFill>
        <p:spPr>
          <a:xfrm>
            <a:off x="5595465" y="2223920"/>
            <a:ext cx="864950" cy="871734"/>
          </a:xfrm>
          <a:prstGeom prst="rect">
            <a:avLst/>
          </a:prstGeom>
        </p:spPr>
      </p:pic>
      <p:sp>
        <p:nvSpPr>
          <p:cNvPr id="21" name="二等辺三角形 20">
            <a:extLst>
              <a:ext uri="{FF2B5EF4-FFF2-40B4-BE49-F238E27FC236}">
                <a16:creationId xmlns:a16="http://schemas.microsoft.com/office/drawing/2014/main" id="{7BB1E145-5CED-455B-BE37-FDE8EFDEE4D0}"/>
              </a:ext>
            </a:extLst>
          </p:cNvPr>
          <p:cNvSpPr/>
          <p:nvPr/>
        </p:nvSpPr>
        <p:spPr>
          <a:xfrm rot="5400000">
            <a:off x="6345244" y="5096672"/>
            <a:ext cx="525263" cy="26556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二等辺三角形 21">
            <a:extLst>
              <a:ext uri="{FF2B5EF4-FFF2-40B4-BE49-F238E27FC236}">
                <a16:creationId xmlns:a16="http://schemas.microsoft.com/office/drawing/2014/main" id="{E10B31DD-627F-4CB7-BC52-D9D5A3CEAE04}"/>
              </a:ext>
            </a:extLst>
          </p:cNvPr>
          <p:cNvSpPr/>
          <p:nvPr/>
        </p:nvSpPr>
        <p:spPr>
          <a:xfrm rot="5400000">
            <a:off x="6345244" y="5820497"/>
            <a:ext cx="525263" cy="26556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タイトル 1">
            <a:extLst>
              <a:ext uri="{FF2B5EF4-FFF2-40B4-BE49-F238E27FC236}">
                <a16:creationId xmlns:a16="http://schemas.microsoft.com/office/drawing/2014/main" id="{5C94C1D8-A4A6-46D5-8A94-548755CB82AC}"/>
              </a:ext>
            </a:extLst>
          </p:cNvPr>
          <p:cNvSpPr txBox="1">
            <a:spLocks/>
          </p:cNvSpPr>
          <p:nvPr/>
        </p:nvSpPr>
        <p:spPr>
          <a:xfrm>
            <a:off x="6794734" y="4794196"/>
            <a:ext cx="2481487" cy="753274"/>
          </a:xfrm>
          <a:prstGeom prst="rect">
            <a:avLst/>
          </a:prstGeom>
          <a:noFill/>
          <a:ln>
            <a:noFill/>
          </a:ln>
        </p:spPr>
        <p:txBody>
          <a:bodyPr spcFirstLastPara="1" vert="horz" wrap="square" lIns="87179" tIns="43577" rIns="87179" bIns="43577" rtlCol="0" anchor="ctr" anchorCtr="0">
            <a:noAutofit/>
          </a:bodyPr>
          <a:lstStyle>
            <a:defPPr marR="0" lvl="0" algn="l" rtl="0">
              <a:lnSpc>
                <a:spcPct val="100000"/>
              </a:lnSpc>
              <a:spcBef>
                <a:spcPts val="0"/>
              </a:spcBef>
              <a:spcAft>
                <a:spcPts val="0"/>
              </a:spcAft>
            </a:defPPr>
            <a:lvl1pPr algn="ctr" defTabSz="914400" eaLnBrk="1" latinLnBrk="0" hangingPunct="1">
              <a:buClr>
                <a:srgbClr val="262626"/>
              </a:buClr>
              <a:buSzPts val="1800"/>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r>
              <a:rPr lang="ja-JP" altLang="en-US" sz="2000" dirty="0">
                <a:solidFill>
                  <a:schemeClr val="tx1">
                    <a:lumMod val="75000"/>
                    <a:lumOff val="25000"/>
                  </a:schemeClr>
                </a:solidFill>
              </a:rPr>
              <a:t>ソリューションが無い</a:t>
            </a:r>
          </a:p>
        </p:txBody>
      </p:sp>
      <p:sp>
        <p:nvSpPr>
          <p:cNvPr id="24" name="タイトル 1">
            <a:extLst>
              <a:ext uri="{FF2B5EF4-FFF2-40B4-BE49-F238E27FC236}">
                <a16:creationId xmlns:a16="http://schemas.microsoft.com/office/drawing/2014/main" id="{0EBCE545-7065-4AE4-BE2C-E977E2FD3F9F}"/>
              </a:ext>
            </a:extLst>
          </p:cNvPr>
          <p:cNvSpPr txBox="1">
            <a:spLocks/>
          </p:cNvSpPr>
          <p:nvPr/>
        </p:nvSpPr>
        <p:spPr>
          <a:xfrm>
            <a:off x="6794734" y="5576642"/>
            <a:ext cx="2481487" cy="753274"/>
          </a:xfrm>
          <a:prstGeom prst="rect">
            <a:avLst/>
          </a:prstGeom>
          <a:noFill/>
          <a:ln>
            <a:noFill/>
          </a:ln>
        </p:spPr>
        <p:txBody>
          <a:bodyPr spcFirstLastPara="1" vert="horz" wrap="square" lIns="87179" tIns="43577" rIns="87179" bIns="43577" rtlCol="0" anchor="ctr" anchorCtr="0">
            <a:noAutofit/>
          </a:bodyPr>
          <a:lstStyle>
            <a:defPPr marR="0" lvl="0" algn="l" rtl="0">
              <a:lnSpc>
                <a:spcPct val="100000"/>
              </a:lnSpc>
              <a:spcBef>
                <a:spcPts val="0"/>
              </a:spcBef>
              <a:spcAft>
                <a:spcPts val="0"/>
              </a:spcAft>
            </a:defPPr>
            <a:lvl1pPr algn="ctr" defTabSz="914400" eaLnBrk="1" latinLnBrk="0" hangingPunct="1">
              <a:buClr>
                <a:srgbClr val="262626"/>
              </a:buClr>
              <a:buSzPts val="1800"/>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r>
              <a:rPr lang="ja-JP" altLang="en-US" sz="2000" dirty="0">
                <a:solidFill>
                  <a:schemeClr val="tx1">
                    <a:lumMod val="75000"/>
                    <a:lumOff val="25000"/>
                  </a:schemeClr>
                </a:solidFill>
              </a:rPr>
              <a:t>本来業務ではない</a:t>
            </a:r>
          </a:p>
        </p:txBody>
      </p:sp>
      <p:pic>
        <p:nvPicPr>
          <p:cNvPr id="4" name="図 3">
            <a:extLst>
              <a:ext uri="{FF2B5EF4-FFF2-40B4-BE49-F238E27FC236}">
                <a16:creationId xmlns:a16="http://schemas.microsoft.com/office/drawing/2014/main" id="{D16684A3-C54B-4F3F-954E-514FEE9D4948}"/>
              </a:ext>
            </a:extLst>
          </p:cNvPr>
          <p:cNvPicPr>
            <a:picLocks noChangeAspect="1"/>
          </p:cNvPicPr>
          <p:nvPr/>
        </p:nvPicPr>
        <p:blipFill>
          <a:blip r:embed="rId4" cstate="print">
            <a:biLevel thresh="25000"/>
            <a:extLst>
              <a:ext uri="{28A0092B-C50C-407E-A947-70E740481C1C}">
                <a14:useLocalDpi xmlns:a14="http://schemas.microsoft.com/office/drawing/2010/main"/>
              </a:ext>
            </a:extLst>
          </a:blip>
          <a:stretch>
            <a:fillRect/>
          </a:stretch>
        </p:blipFill>
        <p:spPr>
          <a:xfrm>
            <a:off x="5788495" y="3931253"/>
            <a:ext cx="762082" cy="768059"/>
          </a:xfrm>
          <a:prstGeom prst="rect">
            <a:avLst/>
          </a:prstGeom>
        </p:spPr>
      </p:pic>
      <p:pic>
        <p:nvPicPr>
          <p:cNvPr id="25" name="図 24">
            <a:extLst>
              <a:ext uri="{FF2B5EF4-FFF2-40B4-BE49-F238E27FC236}">
                <a16:creationId xmlns:a16="http://schemas.microsoft.com/office/drawing/2014/main" id="{4F11662D-AA9A-46EA-8606-FF3710C2B2B7}"/>
              </a:ext>
            </a:extLst>
          </p:cNvPr>
          <p:cNvPicPr>
            <a:picLocks noChangeAspect="1"/>
          </p:cNvPicPr>
          <p:nvPr/>
        </p:nvPicPr>
        <p:blipFill>
          <a:blip r:embed="rId5" cstate="print">
            <a:biLevel thresh="25000"/>
            <a:extLst>
              <a:ext uri="{28A0092B-C50C-407E-A947-70E740481C1C}">
                <a14:useLocalDpi xmlns:a14="http://schemas.microsoft.com/office/drawing/2010/main"/>
              </a:ext>
            </a:extLst>
          </a:blip>
          <a:stretch>
            <a:fillRect/>
          </a:stretch>
        </p:blipFill>
        <p:spPr>
          <a:xfrm>
            <a:off x="8259567" y="2854283"/>
            <a:ext cx="917559" cy="924756"/>
          </a:xfrm>
          <a:prstGeom prst="rect">
            <a:avLst/>
          </a:prstGeom>
        </p:spPr>
      </p:pic>
    </p:spTree>
    <p:extLst>
      <p:ext uri="{BB962C8B-B14F-4D97-AF65-F5344CB8AC3E}">
        <p14:creationId xmlns:p14="http://schemas.microsoft.com/office/powerpoint/2010/main" val="31784417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テキスト ボックス 14">
            <a:extLst>
              <a:ext uri="{FF2B5EF4-FFF2-40B4-BE49-F238E27FC236}">
                <a16:creationId xmlns:a16="http://schemas.microsoft.com/office/drawing/2014/main" id="{1D4C7B23-284E-4658-B9E1-A0AA4B1818EB}"/>
              </a:ext>
            </a:extLst>
          </p:cNvPr>
          <p:cNvSpPr txBox="1"/>
          <p:nvPr/>
        </p:nvSpPr>
        <p:spPr>
          <a:xfrm>
            <a:off x="5083783" y="2008229"/>
            <a:ext cx="4192437" cy="632288"/>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800" b="1" dirty="0">
                <a:solidFill>
                  <a:schemeClr val="tx1">
                    <a:lumMod val="75000"/>
                    <a:lumOff val="25000"/>
                  </a:schemeClr>
                </a:solidFill>
                <a:latin typeface="Meiryo UI" panose="020B0604030504040204" pitchFamily="50" charset="-128"/>
                <a:ea typeface="Meiryo UI" panose="020B0604030504040204" pitchFamily="50" charset="-128"/>
              </a:rPr>
              <a:t>導入後</a:t>
            </a: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 name="タイトル 5">
            <a:extLst>
              <a:ext uri="{FF2B5EF4-FFF2-40B4-BE49-F238E27FC236}">
                <a16:creationId xmlns:a16="http://schemas.microsoft.com/office/drawing/2014/main" id="{3D21B1FC-7AD4-46A6-A5DF-9A2AACB24771}"/>
              </a:ext>
            </a:extLst>
          </p:cNvPr>
          <p:cNvSpPr>
            <a:spLocks noGrp="1"/>
          </p:cNvSpPr>
          <p:nvPr>
            <p:ph type="title"/>
          </p:nvPr>
        </p:nvSpPr>
        <p:spPr/>
        <p:txBody>
          <a:bodyPr/>
          <a:lstStyle/>
          <a:p>
            <a:r>
              <a:rPr lang="ja-JP" altLang="en-US" sz="2650" dirty="0">
                <a:solidFill>
                  <a:schemeClr val="bg1">
                    <a:lumMod val="65000"/>
                  </a:schemeClr>
                </a:solidFill>
                <a:latin typeface="Meiryo UI"/>
                <a:ea typeface="Meiryo UI"/>
              </a:rPr>
              <a:t>３．管理会社業務目線のご導入メリット</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chemeClr val="bg1">
              <a:lumMod val="85000"/>
            </a:schemeClr>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現状の業務負担軽減＋業務効率</a:t>
            </a:r>
            <a:r>
              <a:rPr lang="en-US" altLang="ja-JP" sz="2400" b="1" dirty="0">
                <a:solidFill>
                  <a:schemeClr val="bg1"/>
                </a:solidFill>
                <a:latin typeface="Meiryo UI" panose="020B0604030504040204" pitchFamily="50" charset="-128"/>
                <a:ea typeface="Meiryo UI" panose="020B0604030504040204" pitchFamily="50" charset="-128"/>
              </a:rPr>
              <a:t>UP</a:t>
            </a:r>
            <a:r>
              <a:rPr lang="ja-JP" altLang="en-US" sz="2400" b="1" dirty="0">
                <a:solidFill>
                  <a:schemeClr val="bg1"/>
                </a:solidFill>
                <a:latin typeface="Meiryo UI" panose="020B0604030504040204" pitchFamily="50" charset="-128"/>
                <a:ea typeface="Meiryo UI" panose="020B0604030504040204" pitchFamily="50" charset="-128"/>
              </a:rPr>
              <a:t>＋業務「品質」向上</a:t>
            </a:r>
          </a:p>
        </p:txBody>
      </p:sp>
      <p:sp>
        <p:nvSpPr>
          <p:cNvPr id="13" name="テキスト ボックス 12">
            <a:extLst>
              <a:ext uri="{FF2B5EF4-FFF2-40B4-BE49-F238E27FC236}">
                <a16:creationId xmlns:a16="http://schemas.microsoft.com/office/drawing/2014/main" id="{15111B40-78BA-458A-88B0-6FB754EDE63F}"/>
              </a:ext>
            </a:extLst>
          </p:cNvPr>
          <p:cNvSpPr txBox="1"/>
          <p:nvPr/>
        </p:nvSpPr>
        <p:spPr>
          <a:xfrm>
            <a:off x="5087257" y="2008229"/>
            <a:ext cx="4162674" cy="4282222"/>
          </a:xfrm>
          <a:prstGeom prst="rect">
            <a:avLst/>
          </a:prstGeom>
          <a:noFill/>
          <a:ln w="28575">
            <a:solidFill>
              <a:schemeClr val="bg1">
                <a:lumMod val="85000"/>
              </a:schemeClr>
            </a:solidFill>
          </a:ln>
        </p:spPr>
        <p:txBody>
          <a:bodyPr wrap="square" lIns="288000" tIns="72000" bIns="72000" rtlCol="0" anchor="ctr" anchorCtr="0">
            <a:noAutofit/>
          </a:bodyPr>
          <a:lstStyle/>
          <a:p>
            <a:pPr algn="ctr">
              <a:spcBef>
                <a:spcPts val="191"/>
              </a:spcBef>
            </a:pP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7" name="テキスト ボックス 16">
            <a:extLst>
              <a:ext uri="{FF2B5EF4-FFF2-40B4-BE49-F238E27FC236}">
                <a16:creationId xmlns:a16="http://schemas.microsoft.com/office/drawing/2014/main" id="{8BDD0716-6B52-4BBE-AE94-AA18142F7157}"/>
              </a:ext>
            </a:extLst>
          </p:cNvPr>
          <p:cNvSpPr txBox="1"/>
          <p:nvPr/>
        </p:nvSpPr>
        <p:spPr>
          <a:xfrm>
            <a:off x="5181602" y="2770581"/>
            <a:ext cx="3978508" cy="1420908"/>
          </a:xfrm>
          <a:prstGeom prst="rect">
            <a:avLst/>
          </a:prstGeom>
          <a:solidFill>
            <a:srgbClr val="FFCCCC"/>
          </a:solidFill>
        </p:spPr>
        <p:txBody>
          <a:bodyPr wrap="square" lIns="288000" tIns="72000" bIns="72000" rtlCol="0" anchor="ctr" anchorCtr="0">
            <a:noAutofit/>
          </a:bodyPr>
          <a:lstStyle/>
          <a:p>
            <a:pP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１．「管理」の説明</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2000" b="1">
                <a:solidFill>
                  <a:schemeClr val="tx1">
                    <a:lumMod val="75000"/>
                    <a:lumOff val="25000"/>
                  </a:schemeClr>
                </a:solidFill>
                <a:latin typeface="Meiryo UI" panose="020B0604030504040204" pitchFamily="50" charset="-128"/>
                <a:ea typeface="Meiryo UI" panose="020B0604030504040204" pitchFamily="50" charset="-128"/>
              </a:rPr>
              <a:t>２．業務外事項</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３．クレーム対応</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9" name="楕円 18">
            <a:extLst>
              <a:ext uri="{FF2B5EF4-FFF2-40B4-BE49-F238E27FC236}">
                <a16:creationId xmlns:a16="http://schemas.microsoft.com/office/drawing/2014/main" id="{7AF5D9E8-9B02-4E25-AE40-66FE537A5D82}"/>
              </a:ext>
            </a:extLst>
          </p:cNvPr>
          <p:cNvSpPr/>
          <p:nvPr/>
        </p:nvSpPr>
        <p:spPr>
          <a:xfrm>
            <a:off x="8011940" y="3083341"/>
            <a:ext cx="795387" cy="795387"/>
          </a:xfrm>
          <a:prstGeom prst="ellipse">
            <a:avLst/>
          </a:prstGeom>
          <a:solidFill>
            <a:srgbClr val="FF5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latin typeface="Meiryo UI" panose="020B0604030504040204" pitchFamily="50" charset="-128"/>
                <a:ea typeface="Meiryo UI" panose="020B0604030504040204" pitchFamily="50" charset="-128"/>
              </a:rPr>
              <a:t>負担</a:t>
            </a:r>
            <a:endParaRPr kumimoji="1" lang="en-US" altLang="ja-JP" b="1" dirty="0">
              <a:latin typeface="Meiryo UI" panose="020B0604030504040204" pitchFamily="50" charset="-128"/>
              <a:ea typeface="Meiryo UI" panose="020B0604030504040204" pitchFamily="50" charset="-128"/>
            </a:endParaRPr>
          </a:p>
          <a:p>
            <a:pPr algn="ctr"/>
            <a:r>
              <a:rPr kumimoji="1" lang="ja-JP" altLang="en-US" sz="1100" b="1" dirty="0">
                <a:latin typeface="Meiryo UI" panose="020B0604030504040204" pitchFamily="50" charset="-128"/>
                <a:ea typeface="Meiryo UI" panose="020B0604030504040204" pitchFamily="50" charset="-128"/>
              </a:rPr>
              <a:t>軽減</a:t>
            </a:r>
          </a:p>
        </p:txBody>
      </p:sp>
      <p:sp>
        <p:nvSpPr>
          <p:cNvPr id="20" name="テキスト ボックス 19">
            <a:extLst>
              <a:ext uri="{FF2B5EF4-FFF2-40B4-BE49-F238E27FC236}">
                <a16:creationId xmlns:a16="http://schemas.microsoft.com/office/drawing/2014/main" id="{7631D71B-F75F-4508-B93C-9B4D8D0FD5FF}"/>
              </a:ext>
            </a:extLst>
          </p:cNvPr>
          <p:cNvSpPr txBox="1"/>
          <p:nvPr/>
        </p:nvSpPr>
        <p:spPr>
          <a:xfrm>
            <a:off x="5152574" y="4767945"/>
            <a:ext cx="3978508" cy="1420908"/>
          </a:xfrm>
          <a:prstGeom prst="rect">
            <a:avLst/>
          </a:prstGeom>
          <a:solidFill>
            <a:schemeClr val="accent1">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spcBef>
                <a:spcPts val="191"/>
              </a:spcBef>
              <a:defRPr sz="20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zh-TW" altLang="en-US" dirty="0"/>
              <a:t>４．資産</a:t>
            </a:r>
            <a:r>
              <a:rPr lang="zh-TW" altLang="en-US"/>
              <a:t>価値分析</a:t>
            </a:r>
            <a:endParaRPr lang="en-US" altLang="zh-TW" dirty="0"/>
          </a:p>
          <a:p>
            <a:r>
              <a:rPr lang="ja-JP" altLang="en-US" dirty="0"/>
              <a:t>５．資産価値向上アクション提案</a:t>
            </a:r>
          </a:p>
          <a:p>
            <a:r>
              <a:rPr lang="zh-TW" altLang="en-US" dirty="0"/>
              <a:t>６．売却案件獲得</a:t>
            </a:r>
          </a:p>
        </p:txBody>
      </p:sp>
      <p:sp>
        <p:nvSpPr>
          <p:cNvPr id="21" name="テキスト ボックス 20">
            <a:extLst>
              <a:ext uri="{FF2B5EF4-FFF2-40B4-BE49-F238E27FC236}">
                <a16:creationId xmlns:a16="http://schemas.microsoft.com/office/drawing/2014/main" id="{64BAD1F5-5F07-45E5-B722-B50E2FD2EB4D}"/>
              </a:ext>
            </a:extLst>
          </p:cNvPr>
          <p:cNvSpPr txBox="1"/>
          <p:nvPr/>
        </p:nvSpPr>
        <p:spPr>
          <a:xfrm>
            <a:off x="5083783" y="4121143"/>
            <a:ext cx="4192437" cy="632288"/>
          </a:xfrm>
          <a:prstGeom prst="rect">
            <a:avLst/>
          </a:prstGeom>
          <a:noFill/>
        </p:spPr>
        <p:txBody>
          <a:bodyPr wrap="square" lIns="288000" tIns="72000" bIns="72000" rtlCol="0" anchor="ctr" anchorCtr="0">
            <a:noAutofit/>
          </a:bodyPr>
          <a:lstStyle/>
          <a:p>
            <a:pPr algn="ctr">
              <a:spcBef>
                <a:spcPts val="191"/>
              </a:spcBef>
            </a:pPr>
            <a:r>
              <a:rPr lang="ja-JP" altLang="en-US" sz="3600" b="1" dirty="0">
                <a:solidFill>
                  <a:srgbClr val="3FA437"/>
                </a:solidFill>
                <a:latin typeface="Meiryo UI" panose="020B0604030504040204" pitchFamily="50" charset="-128"/>
                <a:ea typeface="Meiryo UI" panose="020B0604030504040204" pitchFamily="50" charset="-128"/>
              </a:rPr>
              <a:t>＋＠</a:t>
            </a:r>
            <a:endParaRPr lang="en-US" altLang="ja-JP" sz="2800" dirty="0">
              <a:solidFill>
                <a:srgbClr val="3FA437"/>
              </a:solidFill>
              <a:latin typeface="Meiryo UI" panose="020B0604030504040204" pitchFamily="50" charset="-128"/>
              <a:ea typeface="Meiryo UI" panose="020B0604030504040204" pitchFamily="50" charset="-128"/>
            </a:endParaRPr>
          </a:p>
        </p:txBody>
      </p:sp>
      <p:sp>
        <p:nvSpPr>
          <p:cNvPr id="22" name="二等辺三角形 21">
            <a:extLst>
              <a:ext uri="{FF2B5EF4-FFF2-40B4-BE49-F238E27FC236}">
                <a16:creationId xmlns:a16="http://schemas.microsoft.com/office/drawing/2014/main" id="{3EA84B57-4526-41C0-AA3D-90F392EEF7BB}"/>
              </a:ext>
            </a:extLst>
          </p:cNvPr>
          <p:cNvSpPr/>
          <p:nvPr/>
        </p:nvSpPr>
        <p:spPr>
          <a:xfrm rot="5400000">
            <a:off x="4724502" y="3988361"/>
            <a:ext cx="525263" cy="26556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4" name="図 3">
            <a:extLst>
              <a:ext uri="{FF2B5EF4-FFF2-40B4-BE49-F238E27FC236}">
                <a16:creationId xmlns:a16="http://schemas.microsoft.com/office/drawing/2014/main" id="{F9F48750-6296-40A6-A1E1-35E1AEF3412D}"/>
              </a:ext>
            </a:extLst>
          </p:cNvPr>
          <p:cNvPicPr>
            <a:picLocks noChangeAspect="1"/>
          </p:cNvPicPr>
          <p:nvPr/>
        </p:nvPicPr>
        <p:blipFill>
          <a:blip r:embed="rId2">
            <a:duotone>
              <a:schemeClr val="bg2">
                <a:shade val="45000"/>
                <a:satMod val="135000"/>
              </a:schemeClr>
              <a:prstClr val="white"/>
            </a:duotone>
          </a:blip>
          <a:stretch>
            <a:fillRect/>
          </a:stretch>
        </p:blipFill>
        <p:spPr>
          <a:xfrm>
            <a:off x="633210" y="1999351"/>
            <a:ext cx="4194412" cy="4316342"/>
          </a:xfrm>
          <a:prstGeom prst="rect">
            <a:avLst/>
          </a:prstGeom>
        </p:spPr>
      </p:pic>
    </p:spTree>
    <p:extLst>
      <p:ext uri="{BB962C8B-B14F-4D97-AF65-F5344CB8AC3E}">
        <p14:creationId xmlns:p14="http://schemas.microsoft.com/office/powerpoint/2010/main" val="8713423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5">
            <a:extLst>
              <a:ext uri="{FF2B5EF4-FFF2-40B4-BE49-F238E27FC236}">
                <a16:creationId xmlns:a16="http://schemas.microsoft.com/office/drawing/2014/main" id="{60AB3C9E-D420-4497-A4CD-57091B6FA295}"/>
              </a:ext>
            </a:extLst>
          </p:cNvPr>
          <p:cNvSpPr txBox="1">
            <a:spLocks/>
          </p:cNvSpPr>
          <p:nvPr/>
        </p:nvSpPr>
        <p:spPr>
          <a:xfrm>
            <a:off x="658807" y="567549"/>
            <a:ext cx="1576394" cy="671195"/>
          </a:xfrm>
          <a:prstGeom prst="rect">
            <a:avLst/>
          </a:prstGeom>
          <a:solidFill>
            <a:schemeClr val="accent6">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spcBef>
                <a:spcPts val="191"/>
              </a:spcBef>
              <a:defRPr sz="24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dirty="0"/>
              <a:t>導入</a:t>
            </a:r>
            <a:r>
              <a:rPr lang="ja-JP" altLang="en-US" dirty="0">
                <a:solidFill>
                  <a:srgbClr val="6699FF"/>
                </a:solidFill>
              </a:rPr>
              <a:t>後</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コンテンツ配布で説明負担を大幅減</a:t>
            </a:r>
          </a:p>
        </p:txBody>
      </p:sp>
      <p:pic>
        <p:nvPicPr>
          <p:cNvPr id="5" name="図 4" descr="スクリーンショットの画面&#10;&#10;自動的に生成された説明">
            <a:extLst>
              <a:ext uri="{FF2B5EF4-FFF2-40B4-BE49-F238E27FC236}">
                <a16:creationId xmlns:a16="http://schemas.microsoft.com/office/drawing/2014/main" id="{AE8E0D55-082F-4345-921B-DA6020DA30F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8807" y="2016455"/>
            <a:ext cx="8414172" cy="4507914"/>
          </a:xfrm>
          <a:prstGeom prst="rect">
            <a:avLst/>
          </a:prstGeom>
        </p:spPr>
      </p:pic>
      <p:sp>
        <p:nvSpPr>
          <p:cNvPr id="8" name="タイトル 5">
            <a:extLst>
              <a:ext uri="{FF2B5EF4-FFF2-40B4-BE49-F238E27FC236}">
                <a16:creationId xmlns:a16="http://schemas.microsoft.com/office/drawing/2014/main" id="{F7DB66CE-365C-4519-89BF-005B07E09A8B}"/>
              </a:ext>
            </a:extLst>
          </p:cNvPr>
          <p:cNvSpPr txBox="1">
            <a:spLocks/>
          </p:cNvSpPr>
          <p:nvPr/>
        </p:nvSpPr>
        <p:spPr>
          <a:xfrm>
            <a:off x="2235201" y="567549"/>
            <a:ext cx="7670800" cy="671195"/>
          </a:xfrm>
          <a:prstGeom prst="rect">
            <a:avLst/>
          </a:prstGeom>
        </p:spPr>
        <p:txBody>
          <a:bodyPr vert="horz" lIns="91440" tIns="45720" rIns="91440" bIns="45720" rtlCol="0" anchor="ctr">
            <a:noAutofit/>
          </a:bodyPr>
          <a:lst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a:lstStyle>
          <a:p>
            <a:pPr>
              <a:buClrTx/>
              <a:buFontTx/>
            </a:pPr>
            <a:r>
              <a:rPr lang="ja-JP" altLang="en-US" sz="2650" dirty="0">
                <a:solidFill>
                  <a:schemeClr val="tx1">
                    <a:lumMod val="75000"/>
                    <a:lumOff val="25000"/>
                  </a:schemeClr>
                </a:solidFill>
                <a:latin typeface="Meiryo UI"/>
                <a:ea typeface="Meiryo UI"/>
              </a:rPr>
              <a:t>１．「管理」の説明</a:t>
            </a:r>
          </a:p>
        </p:txBody>
      </p:sp>
    </p:spTree>
    <p:extLst>
      <p:ext uri="{BB962C8B-B14F-4D97-AF65-F5344CB8AC3E}">
        <p14:creationId xmlns:p14="http://schemas.microsoft.com/office/powerpoint/2010/main" val="8310296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タイトル 5">
            <a:extLst>
              <a:ext uri="{FF2B5EF4-FFF2-40B4-BE49-F238E27FC236}">
                <a16:creationId xmlns:a16="http://schemas.microsoft.com/office/drawing/2014/main" id="{E87124E6-C8C6-4BD8-8C15-2D32046A7926}"/>
              </a:ext>
            </a:extLst>
          </p:cNvPr>
          <p:cNvSpPr txBox="1">
            <a:spLocks/>
          </p:cNvSpPr>
          <p:nvPr/>
        </p:nvSpPr>
        <p:spPr>
          <a:xfrm>
            <a:off x="658807" y="567549"/>
            <a:ext cx="1576394" cy="671195"/>
          </a:xfrm>
          <a:prstGeom prst="rect">
            <a:avLst/>
          </a:prstGeom>
          <a:solidFill>
            <a:schemeClr val="accent6">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spcBef>
                <a:spcPts val="191"/>
              </a:spcBef>
              <a:defRPr sz="24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dirty="0"/>
              <a:t>導入</a:t>
            </a:r>
            <a:r>
              <a:rPr lang="ja-JP" altLang="en-US" dirty="0">
                <a:solidFill>
                  <a:srgbClr val="6699FF"/>
                </a:solidFill>
              </a:rPr>
              <a:t>後</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en-US" altLang="ja-JP" sz="2400" b="1" dirty="0">
                <a:solidFill>
                  <a:schemeClr val="bg1"/>
                </a:solidFill>
                <a:latin typeface="Meiryo UI" panose="020B0604030504040204" pitchFamily="50" charset="-128"/>
                <a:ea typeface="Meiryo UI" panose="020B0604030504040204" pitchFamily="50" charset="-128"/>
              </a:rPr>
              <a:t>CoAMer.net</a:t>
            </a:r>
            <a:r>
              <a:rPr lang="ja-JP" altLang="en-US" sz="2400" b="1" dirty="0">
                <a:solidFill>
                  <a:schemeClr val="bg1"/>
                </a:solidFill>
                <a:latin typeface="Meiryo UI" panose="020B0604030504040204" pitchFamily="50" charset="-128"/>
                <a:ea typeface="Meiryo UI" panose="020B0604030504040204" pitchFamily="50" charset="-128"/>
              </a:rPr>
              <a:t>協力業者で対応</a:t>
            </a:r>
          </a:p>
        </p:txBody>
      </p:sp>
      <p:sp>
        <p:nvSpPr>
          <p:cNvPr id="10" name="タイトル 5">
            <a:extLst>
              <a:ext uri="{FF2B5EF4-FFF2-40B4-BE49-F238E27FC236}">
                <a16:creationId xmlns:a16="http://schemas.microsoft.com/office/drawing/2014/main" id="{71DB95C3-67CE-4028-976D-9E308A74018D}"/>
              </a:ext>
            </a:extLst>
          </p:cNvPr>
          <p:cNvSpPr txBox="1">
            <a:spLocks/>
          </p:cNvSpPr>
          <p:nvPr/>
        </p:nvSpPr>
        <p:spPr>
          <a:xfrm>
            <a:off x="2235201" y="567549"/>
            <a:ext cx="7670800" cy="671195"/>
          </a:xfrm>
          <a:prstGeom prst="rect">
            <a:avLst/>
          </a:prstGeom>
        </p:spPr>
        <p:txBody>
          <a:bodyPr vert="horz" lIns="91440" tIns="45720" rIns="91440" bIns="45720" rtlCol="0" anchor="ctr">
            <a:noAutofit/>
          </a:bodyPr>
          <a:lst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a:lstStyle>
          <a:p>
            <a:pPr>
              <a:buClrTx/>
              <a:buFontTx/>
            </a:pPr>
            <a:r>
              <a:rPr lang="ja-JP" altLang="en-US" sz="2650" dirty="0">
                <a:solidFill>
                  <a:schemeClr val="tx1">
                    <a:lumMod val="75000"/>
                    <a:lumOff val="25000"/>
                  </a:schemeClr>
                </a:solidFill>
                <a:latin typeface="Meiryo UI"/>
                <a:ea typeface="Meiryo UI"/>
              </a:rPr>
              <a:t>２．業務外事項</a:t>
            </a:r>
          </a:p>
        </p:txBody>
      </p:sp>
      <p:pic>
        <p:nvPicPr>
          <p:cNvPr id="12" name="図 11">
            <a:extLst>
              <a:ext uri="{FF2B5EF4-FFF2-40B4-BE49-F238E27FC236}">
                <a16:creationId xmlns:a16="http://schemas.microsoft.com/office/drawing/2014/main" id="{F5A19E37-95CD-44E3-9A82-AF13C6C35EA5}"/>
              </a:ext>
            </a:extLst>
          </p:cNvPr>
          <p:cNvPicPr>
            <a:picLocks noChangeAspect="1"/>
          </p:cNvPicPr>
          <p:nvPr/>
        </p:nvPicPr>
        <p:blipFill>
          <a:blip r:embed="rId2"/>
          <a:stretch>
            <a:fillRect/>
          </a:stretch>
        </p:blipFill>
        <p:spPr>
          <a:xfrm>
            <a:off x="8070881" y="2945253"/>
            <a:ext cx="1131311" cy="1140184"/>
          </a:xfrm>
          <a:prstGeom prst="rect">
            <a:avLst/>
          </a:prstGeom>
        </p:spPr>
      </p:pic>
      <p:pic>
        <p:nvPicPr>
          <p:cNvPr id="13" name="図 12">
            <a:extLst>
              <a:ext uri="{FF2B5EF4-FFF2-40B4-BE49-F238E27FC236}">
                <a16:creationId xmlns:a16="http://schemas.microsoft.com/office/drawing/2014/main" id="{87FFF37D-D522-429A-A759-5B51F031141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69745" y="2595475"/>
            <a:ext cx="4350329" cy="3412918"/>
          </a:xfrm>
          <a:prstGeom prst="rect">
            <a:avLst/>
          </a:prstGeom>
          <a:effectLst>
            <a:softEdge rad="127000"/>
          </a:effectLst>
        </p:spPr>
      </p:pic>
      <p:sp>
        <p:nvSpPr>
          <p:cNvPr id="18" name="吹き出し: 角を丸めた四角形 17">
            <a:extLst>
              <a:ext uri="{FF2B5EF4-FFF2-40B4-BE49-F238E27FC236}">
                <a16:creationId xmlns:a16="http://schemas.microsoft.com/office/drawing/2014/main" id="{6935B63C-CEC5-4C0C-A41F-6F7970E5C807}"/>
              </a:ext>
            </a:extLst>
          </p:cNvPr>
          <p:cNvSpPr/>
          <p:nvPr/>
        </p:nvSpPr>
        <p:spPr>
          <a:xfrm>
            <a:off x="5669956" y="2924530"/>
            <a:ext cx="2240420" cy="1156232"/>
          </a:xfrm>
          <a:prstGeom prst="wedgeRoundRectCallout">
            <a:avLst>
              <a:gd name="adj1" fmla="val -61654"/>
              <a:gd name="adj2" fmla="val 16684"/>
              <a:gd name="adj3" fmla="val 16667"/>
            </a:avLst>
          </a:prstGeom>
          <a:solidFill>
            <a:srgbClr val="6699FF"/>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吹き出し: 角を丸めた四角形 18">
            <a:extLst>
              <a:ext uri="{FF2B5EF4-FFF2-40B4-BE49-F238E27FC236}">
                <a16:creationId xmlns:a16="http://schemas.microsoft.com/office/drawing/2014/main" id="{689AD79C-674C-46F4-A121-394C9D1878F2}"/>
              </a:ext>
            </a:extLst>
          </p:cNvPr>
          <p:cNvSpPr/>
          <p:nvPr/>
        </p:nvSpPr>
        <p:spPr>
          <a:xfrm>
            <a:off x="5644556" y="4650087"/>
            <a:ext cx="2240420" cy="1156232"/>
          </a:xfrm>
          <a:prstGeom prst="wedgeRoundRectCallout">
            <a:avLst>
              <a:gd name="adj1" fmla="val -61654"/>
              <a:gd name="adj2" fmla="val 16684"/>
              <a:gd name="adj3" fmla="val 16667"/>
            </a:avLst>
          </a:prstGeom>
          <a:solidFill>
            <a:srgbClr val="6699FF"/>
          </a:solidFill>
          <a:ln>
            <a:solidFill>
              <a:schemeClr val="bg1">
                <a:lumMod val="8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AF1EA60A-D2A5-4962-9698-5E8C81EE4200}"/>
              </a:ext>
            </a:extLst>
          </p:cNvPr>
          <p:cNvSpPr txBox="1"/>
          <p:nvPr/>
        </p:nvSpPr>
        <p:spPr>
          <a:xfrm>
            <a:off x="5617618" y="3271810"/>
            <a:ext cx="1304791" cy="370404"/>
          </a:xfrm>
          <a:prstGeom prst="rect">
            <a:avLst/>
          </a:prstGeom>
          <a:noFill/>
        </p:spPr>
        <p:txBody>
          <a:bodyPr wrap="square" lIns="288000" tIns="72000" bIns="72000" rtlCol="0" anchor="ctr" anchorCtr="0">
            <a:noAutofit/>
          </a:bodyPr>
          <a:lstStyle/>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文書作成</a:t>
            </a:r>
            <a:endParaRPr lang="en-US" altLang="ja-JP" sz="1800" b="1" dirty="0">
              <a:solidFill>
                <a:schemeClr val="bg1"/>
              </a:solidFill>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02D9C125-1BBF-4DBA-BC0D-B06F4D9C11A0}"/>
              </a:ext>
            </a:extLst>
          </p:cNvPr>
          <p:cNvSpPr txBox="1"/>
          <p:nvPr/>
        </p:nvSpPr>
        <p:spPr>
          <a:xfrm>
            <a:off x="5478250" y="5043001"/>
            <a:ext cx="1732480" cy="370404"/>
          </a:xfrm>
          <a:prstGeom prst="rect">
            <a:avLst/>
          </a:prstGeom>
          <a:noFill/>
        </p:spPr>
        <p:txBody>
          <a:bodyPr wrap="square" lIns="288000" tIns="72000" bIns="72000" rtlCol="0" anchor="ctr" anchorCtr="0">
            <a:noAutofit/>
          </a:bodyPr>
          <a:lstStyle/>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アンケート</a:t>
            </a:r>
            <a:endParaRPr lang="en-US" altLang="ja-JP" sz="1800" b="1" dirty="0">
              <a:solidFill>
                <a:schemeClr val="bg1"/>
              </a:solidFill>
              <a:latin typeface="Meiryo UI" panose="020B0604030504040204" pitchFamily="50" charset="-128"/>
              <a:ea typeface="Meiryo UI" panose="020B0604030504040204" pitchFamily="50" charset="-128"/>
            </a:endParaRPr>
          </a:p>
          <a:p>
            <a:pPr algn="ctr">
              <a:spcBef>
                <a:spcPts val="191"/>
              </a:spcBef>
            </a:pPr>
            <a:r>
              <a:rPr lang="ja-JP" altLang="en-US" sz="1800" b="1" dirty="0">
                <a:solidFill>
                  <a:schemeClr val="bg1"/>
                </a:solidFill>
                <a:latin typeface="Meiryo UI" panose="020B0604030504040204" pitchFamily="50" charset="-128"/>
                <a:ea typeface="Meiryo UI" panose="020B0604030504040204" pitchFamily="50" charset="-128"/>
              </a:rPr>
              <a:t>調査</a:t>
            </a:r>
            <a:endParaRPr lang="en-US" altLang="ja-JP" sz="1800" b="1" dirty="0">
              <a:solidFill>
                <a:schemeClr val="bg1"/>
              </a:solidFill>
              <a:latin typeface="Meiryo UI" panose="020B0604030504040204" pitchFamily="50" charset="-128"/>
              <a:ea typeface="Meiryo UI" panose="020B0604030504040204" pitchFamily="50" charset="-128"/>
            </a:endParaRPr>
          </a:p>
        </p:txBody>
      </p:sp>
      <p:pic>
        <p:nvPicPr>
          <p:cNvPr id="22" name="図 21">
            <a:extLst>
              <a:ext uri="{FF2B5EF4-FFF2-40B4-BE49-F238E27FC236}">
                <a16:creationId xmlns:a16="http://schemas.microsoft.com/office/drawing/2014/main" id="{0FDEC2A2-5F25-479A-9BC2-C440FAB396C1}"/>
              </a:ext>
            </a:extLst>
          </p:cNvPr>
          <p:cNvPicPr>
            <a:picLocks noChangeAspect="1"/>
          </p:cNvPicPr>
          <p:nvPr/>
        </p:nvPicPr>
        <p:blipFill>
          <a:blip r:embed="rId4" cstate="print">
            <a:biLevel thresh="25000"/>
            <a:extLst>
              <a:ext uri="{28A0092B-C50C-407E-A947-70E740481C1C}">
                <a14:useLocalDpi xmlns:a14="http://schemas.microsoft.com/office/drawing/2010/main"/>
              </a:ext>
            </a:extLst>
          </a:blip>
          <a:stretch>
            <a:fillRect/>
          </a:stretch>
        </p:blipFill>
        <p:spPr>
          <a:xfrm>
            <a:off x="7085498" y="4810212"/>
            <a:ext cx="799477" cy="805747"/>
          </a:xfrm>
          <a:prstGeom prst="rect">
            <a:avLst/>
          </a:prstGeom>
        </p:spPr>
      </p:pic>
      <p:pic>
        <p:nvPicPr>
          <p:cNvPr id="23" name="図 22">
            <a:extLst>
              <a:ext uri="{FF2B5EF4-FFF2-40B4-BE49-F238E27FC236}">
                <a16:creationId xmlns:a16="http://schemas.microsoft.com/office/drawing/2014/main" id="{4D7F0DCC-8A13-45F6-9FAB-E8339FB64F8A}"/>
              </a:ext>
            </a:extLst>
          </p:cNvPr>
          <p:cNvPicPr>
            <a:picLocks noChangeAspect="1"/>
          </p:cNvPicPr>
          <p:nvPr/>
        </p:nvPicPr>
        <p:blipFill>
          <a:blip r:embed="rId5" cstate="print">
            <a:biLevel thresh="25000"/>
            <a:extLst>
              <a:ext uri="{28A0092B-C50C-407E-A947-70E740481C1C}">
                <a14:useLocalDpi xmlns:a14="http://schemas.microsoft.com/office/drawing/2010/main"/>
              </a:ext>
            </a:extLst>
          </a:blip>
          <a:stretch>
            <a:fillRect/>
          </a:stretch>
        </p:blipFill>
        <p:spPr>
          <a:xfrm>
            <a:off x="6941549" y="3090656"/>
            <a:ext cx="817567" cy="823979"/>
          </a:xfrm>
          <a:prstGeom prst="rect">
            <a:avLst/>
          </a:prstGeom>
        </p:spPr>
      </p:pic>
      <p:pic>
        <p:nvPicPr>
          <p:cNvPr id="24" name="図 23">
            <a:extLst>
              <a:ext uri="{FF2B5EF4-FFF2-40B4-BE49-F238E27FC236}">
                <a16:creationId xmlns:a16="http://schemas.microsoft.com/office/drawing/2014/main" id="{C814A32D-7C79-41B4-A6DA-C88CBDF7E34F}"/>
              </a:ext>
            </a:extLst>
          </p:cNvPr>
          <p:cNvPicPr>
            <a:picLocks noChangeAspect="1"/>
          </p:cNvPicPr>
          <p:nvPr/>
        </p:nvPicPr>
        <p:blipFill>
          <a:blip r:embed="rId2"/>
          <a:stretch>
            <a:fillRect/>
          </a:stretch>
        </p:blipFill>
        <p:spPr>
          <a:xfrm>
            <a:off x="8051281" y="4642993"/>
            <a:ext cx="1131311" cy="1140184"/>
          </a:xfrm>
          <a:prstGeom prst="rect">
            <a:avLst/>
          </a:prstGeom>
        </p:spPr>
      </p:pic>
      <p:sp>
        <p:nvSpPr>
          <p:cNvPr id="27" name="タイトル 5">
            <a:extLst>
              <a:ext uri="{FF2B5EF4-FFF2-40B4-BE49-F238E27FC236}">
                <a16:creationId xmlns:a16="http://schemas.microsoft.com/office/drawing/2014/main" id="{855194A7-AD4C-4CB0-A959-7E4DEF02180D}"/>
              </a:ext>
            </a:extLst>
          </p:cNvPr>
          <p:cNvSpPr txBox="1">
            <a:spLocks/>
          </p:cNvSpPr>
          <p:nvPr/>
        </p:nvSpPr>
        <p:spPr>
          <a:xfrm>
            <a:off x="8219696" y="4085437"/>
            <a:ext cx="890219" cy="365364"/>
          </a:xfrm>
          <a:prstGeom prst="rect">
            <a:avLst/>
          </a:prstGeom>
        </p:spPr>
        <p:txBody>
          <a:bodyPr vert="horz" lIns="91440" tIns="45720" rIns="91440" bIns="45720" rtlCol="0" anchor="ctr">
            <a:noAutofit/>
          </a:bodyPr>
          <a:lst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a:lstStyle>
          <a:p>
            <a:pPr algn="ctr">
              <a:buClrTx/>
              <a:buFontTx/>
            </a:pPr>
            <a:r>
              <a:rPr lang="ja-JP" altLang="en-US" sz="1600" dirty="0">
                <a:solidFill>
                  <a:schemeClr val="tx1">
                    <a:lumMod val="75000"/>
                    <a:lumOff val="25000"/>
                  </a:schemeClr>
                </a:solidFill>
                <a:latin typeface="Meiryo UI"/>
                <a:ea typeface="Meiryo UI"/>
              </a:rPr>
              <a:t>業者</a:t>
            </a:r>
            <a:r>
              <a:rPr lang="en-US" altLang="ja-JP" sz="1600" dirty="0">
                <a:solidFill>
                  <a:schemeClr val="tx1">
                    <a:lumMod val="75000"/>
                    <a:lumOff val="25000"/>
                  </a:schemeClr>
                </a:solidFill>
                <a:latin typeface="Meiryo UI"/>
                <a:ea typeface="Meiryo UI"/>
              </a:rPr>
              <a:t>A</a:t>
            </a:r>
            <a:endParaRPr lang="ja-JP" altLang="en-US" sz="1600" dirty="0">
              <a:solidFill>
                <a:schemeClr val="tx1">
                  <a:lumMod val="75000"/>
                  <a:lumOff val="25000"/>
                </a:schemeClr>
              </a:solidFill>
              <a:latin typeface="Meiryo UI"/>
              <a:ea typeface="Meiryo UI"/>
            </a:endParaRPr>
          </a:p>
        </p:txBody>
      </p:sp>
      <p:sp>
        <p:nvSpPr>
          <p:cNvPr id="28" name="タイトル 5">
            <a:extLst>
              <a:ext uri="{FF2B5EF4-FFF2-40B4-BE49-F238E27FC236}">
                <a16:creationId xmlns:a16="http://schemas.microsoft.com/office/drawing/2014/main" id="{D695AF9A-0ED0-45F2-A42A-1AC43C9A1593}"/>
              </a:ext>
            </a:extLst>
          </p:cNvPr>
          <p:cNvSpPr txBox="1">
            <a:spLocks/>
          </p:cNvSpPr>
          <p:nvPr/>
        </p:nvSpPr>
        <p:spPr>
          <a:xfrm>
            <a:off x="8219696" y="5781437"/>
            <a:ext cx="890219" cy="365364"/>
          </a:xfrm>
          <a:prstGeom prst="rect">
            <a:avLst/>
          </a:prstGeom>
        </p:spPr>
        <p:txBody>
          <a:bodyPr vert="horz" lIns="91440" tIns="45720" rIns="91440" bIns="45720" rtlCol="0" anchor="ctr">
            <a:noAutofit/>
          </a:bodyPr>
          <a:lst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a:lstStyle>
          <a:p>
            <a:pPr algn="ctr">
              <a:buClrTx/>
              <a:buFontTx/>
            </a:pPr>
            <a:r>
              <a:rPr lang="ja-JP" altLang="en-US" sz="1600" dirty="0">
                <a:solidFill>
                  <a:schemeClr val="tx1">
                    <a:lumMod val="75000"/>
                    <a:lumOff val="25000"/>
                  </a:schemeClr>
                </a:solidFill>
                <a:latin typeface="Meiryo UI"/>
                <a:ea typeface="Meiryo UI"/>
              </a:rPr>
              <a:t>業者</a:t>
            </a:r>
            <a:r>
              <a:rPr lang="en-US" altLang="ja-JP" sz="1600" dirty="0">
                <a:solidFill>
                  <a:schemeClr val="tx1">
                    <a:lumMod val="75000"/>
                    <a:lumOff val="25000"/>
                  </a:schemeClr>
                </a:solidFill>
                <a:latin typeface="Meiryo UI"/>
                <a:ea typeface="Meiryo UI"/>
              </a:rPr>
              <a:t>B</a:t>
            </a:r>
            <a:endParaRPr lang="ja-JP" altLang="en-US" sz="1600" dirty="0">
              <a:solidFill>
                <a:schemeClr val="tx1">
                  <a:lumMod val="75000"/>
                  <a:lumOff val="25000"/>
                </a:schemeClr>
              </a:solidFill>
              <a:latin typeface="Meiryo UI"/>
              <a:ea typeface="Meiryo UI"/>
            </a:endParaRPr>
          </a:p>
        </p:txBody>
      </p:sp>
      <p:sp>
        <p:nvSpPr>
          <p:cNvPr id="30" name="タイトル 5">
            <a:extLst>
              <a:ext uri="{FF2B5EF4-FFF2-40B4-BE49-F238E27FC236}">
                <a16:creationId xmlns:a16="http://schemas.microsoft.com/office/drawing/2014/main" id="{BABF5A92-2609-422A-9C4D-9DFCAAC7DC25}"/>
              </a:ext>
            </a:extLst>
          </p:cNvPr>
          <p:cNvSpPr txBox="1">
            <a:spLocks/>
          </p:cNvSpPr>
          <p:nvPr/>
        </p:nvSpPr>
        <p:spPr>
          <a:xfrm>
            <a:off x="5186380" y="2103974"/>
            <a:ext cx="4089842" cy="671195"/>
          </a:xfrm>
          <a:prstGeom prst="rect">
            <a:avLst/>
          </a:prstGeom>
        </p:spPr>
        <p:txBody>
          <a:bodyPr vert="horz" lIns="91440" tIns="45720" rIns="91440" bIns="45720" rtlCol="0" anchor="ctr">
            <a:noAutofit/>
          </a:bodyPr>
          <a:lst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a:lstStyle>
          <a:p>
            <a:pPr algn="ctr">
              <a:buClrTx/>
              <a:buFontTx/>
            </a:pPr>
            <a:r>
              <a:rPr lang="ja-JP" altLang="en-US" sz="2800" dirty="0">
                <a:solidFill>
                  <a:srgbClr val="6699FF"/>
                </a:solidFill>
                <a:latin typeface="Meiryo UI"/>
                <a:ea typeface="Meiryo UI"/>
              </a:rPr>
              <a:t>必要業者をマッチング</a:t>
            </a:r>
          </a:p>
        </p:txBody>
      </p:sp>
    </p:spTree>
    <p:extLst>
      <p:ext uri="{BB962C8B-B14F-4D97-AF65-F5344CB8AC3E}">
        <p14:creationId xmlns:p14="http://schemas.microsoft.com/office/powerpoint/2010/main" val="3739186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7A19E76-405D-4EA2-B507-DF4EBE872A8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9906000" cy="6858000"/>
          </a:xfrm>
          <a:prstGeom prst="rect">
            <a:avLst/>
          </a:prstGeom>
        </p:spPr>
      </p:pic>
      <p:sp>
        <p:nvSpPr>
          <p:cNvPr id="6" name="Google Shape;176;p6"/>
          <p:cNvSpPr txBox="1"/>
          <p:nvPr/>
        </p:nvSpPr>
        <p:spPr>
          <a:xfrm>
            <a:off x="0" y="0"/>
            <a:ext cx="9906000" cy="6858000"/>
          </a:xfrm>
          <a:prstGeom prst="rect">
            <a:avLst/>
          </a:prstGeom>
          <a:solidFill>
            <a:srgbClr val="FFFFFF">
              <a:alpha val="69804"/>
            </a:srgbClr>
          </a:solidFill>
          <a:ln>
            <a:noFill/>
          </a:ln>
        </p:spPr>
        <p:txBody>
          <a:bodyPr spcFirstLastPara="1" wrap="square" lIns="87179" tIns="43577" rIns="87179" bIns="43577" anchor="ctr" anchorCtr="1">
            <a:noAutofit/>
          </a:bodyPr>
          <a:lstStyle/>
          <a:p>
            <a:endParaRPr lang="ja-JP" altLang="en" sz="2400" b="1" dirty="0">
              <a:solidFill>
                <a:schemeClr val="tx1">
                  <a:lumMod val="75000"/>
                  <a:lumOff val="25000"/>
                </a:schemeClr>
              </a:solidFill>
              <a:ea typeface="Meiryo UI" panose="020B0604030504040204" pitchFamily="50" charset="-128"/>
            </a:endParaRPr>
          </a:p>
        </p:txBody>
      </p:sp>
      <p:pic>
        <p:nvPicPr>
          <p:cNvPr id="1026" name="Picture 2">
            <a:extLst>
              <a:ext uri="{FF2B5EF4-FFF2-40B4-BE49-F238E27FC236}">
                <a16:creationId xmlns:a16="http://schemas.microsoft.com/office/drawing/2014/main" id="{A04D8C88-5E87-4603-A04D-1C29F0068166}"/>
              </a:ext>
            </a:extLst>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324928" y="414338"/>
            <a:ext cx="4213985" cy="842797"/>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176;p6">
            <a:extLst>
              <a:ext uri="{FF2B5EF4-FFF2-40B4-BE49-F238E27FC236}">
                <a16:creationId xmlns:a16="http://schemas.microsoft.com/office/drawing/2014/main" id="{170DA131-DEEB-43C3-9BDC-EB90698F715E}"/>
              </a:ext>
            </a:extLst>
          </p:cNvPr>
          <p:cNvSpPr txBox="1"/>
          <p:nvPr/>
        </p:nvSpPr>
        <p:spPr>
          <a:xfrm>
            <a:off x="635000" y="3589404"/>
            <a:ext cx="8623300" cy="2822633"/>
          </a:xfrm>
          <a:prstGeom prst="rect">
            <a:avLst/>
          </a:prstGeom>
          <a:noFill/>
          <a:ln>
            <a:noFill/>
          </a:ln>
        </p:spPr>
        <p:txBody>
          <a:bodyPr spcFirstLastPara="1" wrap="square" lIns="87179" tIns="43577" rIns="87179" bIns="43577" anchor="ctr" anchorCtr="1">
            <a:noAutofit/>
          </a:bodyPr>
          <a:lstStyle/>
          <a:p>
            <a:r>
              <a:rPr lang="ja-JP" altLang="en" sz="2400" b="1" dirty="0">
                <a:solidFill>
                  <a:schemeClr val="tx1">
                    <a:lumMod val="75000"/>
                    <a:lumOff val="25000"/>
                  </a:schemeClr>
                </a:solidFill>
                <a:ea typeface="Meiryo UI"/>
              </a:rPr>
              <a:t>１．</a:t>
            </a:r>
            <a:r>
              <a:rPr lang="ja-JP" altLang="en-US" sz="2800" b="1" dirty="0">
                <a:solidFill>
                  <a:schemeClr val="tx1">
                    <a:lumMod val="75000"/>
                    <a:lumOff val="25000"/>
                  </a:schemeClr>
                </a:solidFill>
                <a:ea typeface="Meiryo UI"/>
              </a:rPr>
              <a:t>会社概要</a:t>
            </a:r>
            <a:endParaRPr lang="en-US" altLang="ja-JP" sz="2400" b="1" dirty="0">
              <a:solidFill>
                <a:schemeClr val="tx1">
                  <a:lumMod val="75000"/>
                  <a:lumOff val="25000"/>
                </a:schemeClr>
              </a:solidFill>
              <a:ea typeface="Meiryo UI"/>
            </a:endParaRPr>
          </a:p>
          <a:p>
            <a:endParaRPr lang="en-US" altLang="ja-JP" sz="500" b="1" dirty="0">
              <a:solidFill>
                <a:schemeClr val="tx1">
                  <a:lumMod val="75000"/>
                  <a:lumOff val="25000"/>
                </a:schemeClr>
              </a:solidFill>
              <a:ea typeface="Meiryo UI"/>
            </a:endParaRPr>
          </a:p>
          <a:p>
            <a:endParaRPr lang="en-US" altLang="ja-JP" sz="500" b="1" dirty="0">
              <a:solidFill>
                <a:schemeClr val="tx1">
                  <a:lumMod val="75000"/>
                  <a:lumOff val="25000"/>
                </a:schemeClr>
              </a:solidFill>
              <a:ea typeface="Meiryo UI"/>
            </a:endParaRPr>
          </a:p>
          <a:p>
            <a:r>
              <a:rPr kumimoji="0" lang="ja-JP" altLang="en" sz="2400" b="1" i="0" u="none" strike="noStrike" kern="0" cap="none" spc="0" normalizeH="0" baseline="0" noProof="0" dirty="0">
                <a:ln>
                  <a:noFill/>
                </a:ln>
                <a:solidFill>
                  <a:prstClr val="black">
                    <a:lumMod val="75000"/>
                    <a:lumOff val="25000"/>
                  </a:prstClr>
                </a:solidFill>
                <a:effectLst/>
                <a:uLnTx/>
                <a:uFillTx/>
                <a:latin typeface="Arial"/>
                <a:ea typeface="Meiryo UI"/>
                <a:cs typeface="Arial"/>
                <a:sym typeface="Arial"/>
              </a:rPr>
              <a:t>２</a:t>
            </a:r>
            <a:r>
              <a:rPr kumimoji="0" lang="ja-JP" altLang="en" sz="2000" b="1" i="0" u="none" strike="noStrike" kern="0" cap="none" spc="0" normalizeH="0" baseline="0" noProof="0" dirty="0">
                <a:ln>
                  <a:noFill/>
                </a:ln>
                <a:solidFill>
                  <a:prstClr val="black">
                    <a:lumMod val="75000"/>
                    <a:lumOff val="25000"/>
                  </a:prstClr>
                </a:solidFill>
                <a:effectLst/>
                <a:uLnTx/>
                <a:uFillTx/>
                <a:latin typeface="Arial"/>
                <a:ea typeface="Meiryo UI"/>
                <a:cs typeface="Arial"/>
                <a:sym typeface="Arial"/>
              </a:rPr>
              <a:t>． </a:t>
            </a:r>
            <a:r>
              <a:rPr lang="en-US" altLang="ja-JP" sz="2800" b="1" dirty="0">
                <a:solidFill>
                  <a:schemeClr val="tx1">
                    <a:lumMod val="75000"/>
                    <a:lumOff val="25000"/>
                  </a:schemeClr>
                </a:solidFill>
                <a:ea typeface="Meiryo UI"/>
              </a:rPr>
              <a:t>『CoAMer.net』</a:t>
            </a:r>
            <a:r>
              <a:rPr lang="ja-JP" altLang="en-US" sz="2400" b="1" dirty="0">
                <a:solidFill>
                  <a:schemeClr val="tx1">
                    <a:lumMod val="75000"/>
                    <a:lumOff val="25000"/>
                  </a:schemeClr>
                </a:solidFill>
                <a:ea typeface="Meiryo UI"/>
              </a:rPr>
              <a:t>サービス概要</a:t>
            </a:r>
            <a:endParaRPr lang="en-US" altLang="ja-JP" sz="2400" b="1" dirty="0">
              <a:solidFill>
                <a:schemeClr val="tx1">
                  <a:lumMod val="75000"/>
                  <a:lumOff val="25000"/>
                </a:schemeClr>
              </a:solidFill>
              <a:ea typeface="Meiryo UI"/>
            </a:endParaRPr>
          </a:p>
          <a:p>
            <a:endParaRPr lang="en-US" altLang="ja-JP" sz="400" b="1" dirty="0">
              <a:solidFill>
                <a:schemeClr val="tx1">
                  <a:lumMod val="75000"/>
                  <a:lumOff val="25000"/>
                </a:schemeClr>
              </a:solidFill>
              <a:ea typeface="Meiryo UI"/>
            </a:endParaRPr>
          </a:p>
          <a:p>
            <a:endParaRPr lang="en" altLang="ja-JP" sz="400" b="1" dirty="0">
              <a:solidFill>
                <a:schemeClr val="tx1">
                  <a:lumMod val="75000"/>
                  <a:lumOff val="25000"/>
                </a:schemeClr>
              </a:solidFill>
              <a:ea typeface="Meiryo UI" panose="020B0604030504040204" pitchFamily="50" charset="-128"/>
            </a:endParaRPr>
          </a:p>
          <a:p>
            <a:r>
              <a:rPr lang="ja-JP" altLang="en-US" sz="2400" b="1" dirty="0">
                <a:solidFill>
                  <a:schemeClr val="tx1">
                    <a:lumMod val="75000"/>
                    <a:lumOff val="25000"/>
                  </a:schemeClr>
                </a:solidFill>
                <a:ea typeface="Meiryo UI"/>
              </a:rPr>
              <a:t>３</a:t>
            </a:r>
            <a:r>
              <a:rPr lang="ja-JP" altLang="en" sz="2400" b="1" dirty="0">
                <a:solidFill>
                  <a:schemeClr val="tx1">
                    <a:lumMod val="75000"/>
                    <a:lumOff val="25000"/>
                  </a:schemeClr>
                </a:solidFill>
                <a:ea typeface="Meiryo UI"/>
              </a:rPr>
              <a:t>．</a:t>
            </a:r>
            <a:r>
              <a:rPr lang="ja-JP" altLang="en-US" sz="2400" b="1" dirty="0">
                <a:solidFill>
                  <a:schemeClr val="tx1">
                    <a:lumMod val="75000"/>
                    <a:lumOff val="25000"/>
                  </a:schemeClr>
                </a:solidFill>
                <a:ea typeface="Meiryo UI"/>
              </a:rPr>
              <a:t>管理会社業務目線の</a:t>
            </a:r>
            <a:r>
              <a:rPr lang="ja-JP" altLang="en-US" sz="2800" b="1" dirty="0">
                <a:solidFill>
                  <a:schemeClr val="tx1">
                    <a:lumMod val="75000"/>
                    <a:lumOff val="25000"/>
                  </a:schemeClr>
                </a:solidFill>
                <a:ea typeface="Meiryo UI"/>
              </a:rPr>
              <a:t>ご導入メリット</a:t>
            </a:r>
            <a:endParaRPr lang="en-US" altLang="ja-JP" sz="2400" b="1" dirty="0">
              <a:solidFill>
                <a:schemeClr val="tx1">
                  <a:lumMod val="75000"/>
                  <a:lumOff val="25000"/>
                </a:schemeClr>
              </a:solidFill>
              <a:ea typeface="Meiryo UI"/>
            </a:endParaRPr>
          </a:p>
          <a:p>
            <a:endParaRPr lang="en-US" altLang="ja-JP" sz="400" b="1" dirty="0">
              <a:solidFill>
                <a:schemeClr val="tx1">
                  <a:lumMod val="75000"/>
                  <a:lumOff val="25000"/>
                </a:schemeClr>
              </a:solidFill>
              <a:ea typeface="Meiryo UI"/>
            </a:endParaRPr>
          </a:p>
          <a:p>
            <a:endParaRPr lang="ja-JP" altLang="en" sz="400" b="1" dirty="0">
              <a:solidFill>
                <a:schemeClr val="tx1">
                  <a:lumMod val="75000"/>
                  <a:lumOff val="25000"/>
                </a:schemeClr>
              </a:solidFill>
              <a:ea typeface="Meiryo UI" panose="020B0604030504040204" pitchFamily="50" charset="-128"/>
            </a:endParaRPr>
          </a:p>
          <a:p>
            <a:r>
              <a:rPr lang="ja-JP" altLang="en-US" sz="2400" b="1" dirty="0">
                <a:solidFill>
                  <a:schemeClr val="tx1">
                    <a:lumMod val="75000"/>
                    <a:lumOff val="25000"/>
                  </a:schemeClr>
                </a:solidFill>
                <a:ea typeface="Meiryo UI"/>
              </a:rPr>
              <a:t>４</a:t>
            </a:r>
            <a:r>
              <a:rPr lang="ja-JP" altLang="en" sz="2400" b="1" dirty="0">
                <a:solidFill>
                  <a:schemeClr val="tx1">
                    <a:lumMod val="75000"/>
                    <a:lumOff val="25000"/>
                  </a:schemeClr>
                </a:solidFill>
                <a:ea typeface="Meiryo UI"/>
              </a:rPr>
              <a:t>．</a:t>
            </a:r>
            <a:r>
              <a:rPr lang="ja-JP" altLang="en-US" sz="2800" b="1" dirty="0">
                <a:solidFill>
                  <a:schemeClr val="tx1">
                    <a:lumMod val="75000"/>
                    <a:lumOff val="25000"/>
                  </a:schemeClr>
                </a:solidFill>
                <a:ea typeface="Meiryo UI"/>
              </a:rPr>
              <a:t>ご不明点・不安</a:t>
            </a:r>
            <a:r>
              <a:rPr lang="ja-JP" altLang="en-US" sz="2000" b="1" dirty="0">
                <a:solidFill>
                  <a:schemeClr val="tx1">
                    <a:lumMod val="75000"/>
                    <a:lumOff val="25000"/>
                  </a:schemeClr>
                </a:solidFill>
                <a:ea typeface="Meiryo UI"/>
              </a:rPr>
              <a:t>の</a:t>
            </a:r>
            <a:r>
              <a:rPr lang="ja-JP" altLang="en-US" sz="2800" b="1" dirty="0">
                <a:solidFill>
                  <a:schemeClr val="tx1">
                    <a:lumMod val="75000"/>
                    <a:lumOff val="25000"/>
                  </a:schemeClr>
                </a:solidFill>
                <a:ea typeface="Meiryo UI"/>
              </a:rPr>
              <a:t>解消</a:t>
            </a:r>
            <a:endParaRPr lang="en-US" altLang="ja-JP" sz="2400" b="1" dirty="0">
              <a:solidFill>
                <a:schemeClr val="tx1">
                  <a:lumMod val="75000"/>
                  <a:lumOff val="25000"/>
                </a:schemeClr>
              </a:solidFill>
              <a:ea typeface="Meiryo UI"/>
            </a:endParaRPr>
          </a:p>
          <a:p>
            <a:endParaRPr lang="en-US" altLang="ja-JP" sz="400" b="1" dirty="0">
              <a:solidFill>
                <a:schemeClr val="tx1">
                  <a:lumMod val="75000"/>
                  <a:lumOff val="25000"/>
                </a:schemeClr>
              </a:solidFill>
              <a:ea typeface="Meiryo UI"/>
            </a:endParaRPr>
          </a:p>
          <a:p>
            <a:endParaRPr lang="en-US" altLang="ja-JP" sz="400" b="1" dirty="0">
              <a:solidFill>
                <a:schemeClr val="tx1">
                  <a:lumMod val="75000"/>
                  <a:lumOff val="25000"/>
                </a:schemeClr>
              </a:solidFill>
              <a:ea typeface="Meiryo UI"/>
            </a:endParaRPr>
          </a:p>
          <a:p>
            <a:r>
              <a:rPr lang="ja-JP" altLang="en-US" sz="2400" b="1" dirty="0">
                <a:solidFill>
                  <a:schemeClr val="tx1">
                    <a:lumMod val="75000"/>
                    <a:lumOff val="25000"/>
                  </a:schemeClr>
                </a:solidFill>
                <a:ea typeface="Meiryo UI" panose="020B0604030504040204" pitchFamily="50" charset="-128"/>
              </a:rPr>
              <a:t>５．</a:t>
            </a:r>
            <a:r>
              <a:rPr lang="ja-JP" altLang="en-US" sz="2800" b="1" dirty="0">
                <a:solidFill>
                  <a:schemeClr val="tx1">
                    <a:lumMod val="75000"/>
                    <a:lumOff val="25000"/>
                  </a:schemeClr>
                </a:solidFill>
                <a:ea typeface="Meiryo UI" panose="020B0604030504040204" pitchFamily="50" charset="-128"/>
              </a:rPr>
              <a:t>まとめ</a:t>
            </a:r>
            <a:endParaRPr lang="ja-JP" altLang="en" sz="2400" b="1" dirty="0">
              <a:solidFill>
                <a:schemeClr val="tx1">
                  <a:lumMod val="75000"/>
                  <a:lumOff val="25000"/>
                </a:schemeClr>
              </a:solidFill>
              <a:ea typeface="Meiryo UI" panose="020B0604030504040204" pitchFamily="50" charset="-128"/>
            </a:endParaRPr>
          </a:p>
        </p:txBody>
      </p:sp>
      <p:sp>
        <p:nvSpPr>
          <p:cNvPr id="8" name="正方形/長方形 7">
            <a:extLst>
              <a:ext uri="{FF2B5EF4-FFF2-40B4-BE49-F238E27FC236}">
                <a16:creationId xmlns:a16="http://schemas.microsoft.com/office/drawing/2014/main" id="{4418E52A-50A4-454C-BD0A-19DE40301790}"/>
              </a:ext>
            </a:extLst>
          </p:cNvPr>
          <p:cNvSpPr/>
          <p:nvPr/>
        </p:nvSpPr>
        <p:spPr>
          <a:xfrm>
            <a:off x="570422" y="1416073"/>
            <a:ext cx="8382000" cy="831041"/>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1" lang="ja-JP" altLang="en-US" sz="3200" b="1" dirty="0">
                <a:latin typeface="Meiryo UI" panose="020B0604030504040204" pitchFamily="50" charset="-128"/>
                <a:ea typeface="Meiryo UI" panose="020B0604030504040204" pitchFamily="50" charset="-128"/>
              </a:rPr>
              <a:t> 本日の目的</a:t>
            </a:r>
          </a:p>
        </p:txBody>
      </p:sp>
      <p:pic>
        <p:nvPicPr>
          <p:cNvPr id="13" name="図 12" descr="画面の領域">
            <a:extLst>
              <a:ext uri="{FF2B5EF4-FFF2-40B4-BE49-F238E27FC236}">
                <a16:creationId xmlns:a16="http://schemas.microsoft.com/office/drawing/2014/main" id="{A773735D-B73F-49A4-B505-08F1145FD7A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77722" y="91278"/>
            <a:ext cx="1185127" cy="515482"/>
          </a:xfrm>
          <a:prstGeom prst="rect">
            <a:avLst/>
          </a:prstGeom>
        </p:spPr>
      </p:pic>
      <p:sp>
        <p:nvSpPr>
          <p:cNvPr id="9" name="Google Shape;176;p6">
            <a:extLst>
              <a:ext uri="{FF2B5EF4-FFF2-40B4-BE49-F238E27FC236}">
                <a16:creationId xmlns:a16="http://schemas.microsoft.com/office/drawing/2014/main" id="{07FD60D3-08AE-4C65-B1FA-09EE7808E003}"/>
              </a:ext>
            </a:extLst>
          </p:cNvPr>
          <p:cNvSpPr txBox="1"/>
          <p:nvPr/>
        </p:nvSpPr>
        <p:spPr>
          <a:xfrm>
            <a:off x="635000" y="2258132"/>
            <a:ext cx="8636000" cy="1178345"/>
          </a:xfrm>
          <a:prstGeom prst="rect">
            <a:avLst/>
          </a:prstGeom>
          <a:noFill/>
          <a:ln>
            <a:noFill/>
          </a:ln>
        </p:spPr>
        <p:txBody>
          <a:bodyPr spcFirstLastPara="1" wrap="square" lIns="87179" tIns="43577" rIns="87179" bIns="43577" anchor="ctr" anchorCtr="1">
            <a:noAutofit/>
          </a:bodyPr>
          <a:lstStyle/>
          <a:p>
            <a:r>
              <a:rPr lang="ja-JP" altLang="en-US" sz="3600" b="1" dirty="0">
                <a:solidFill>
                  <a:srgbClr val="3FA437"/>
                </a:solidFill>
                <a:ea typeface="Meiryo UI"/>
              </a:rPr>
              <a:t>ご担当マンション管理組合への</a:t>
            </a:r>
            <a:endParaRPr lang="en-US" altLang="ja-JP" sz="3600" b="1" dirty="0">
              <a:solidFill>
                <a:srgbClr val="3FA437"/>
              </a:solidFill>
              <a:ea typeface="Meiryo UI"/>
            </a:endParaRPr>
          </a:p>
          <a:p>
            <a:r>
              <a:rPr lang="en-US" altLang="ja-JP" sz="3600" b="1" dirty="0">
                <a:solidFill>
                  <a:srgbClr val="3FA437"/>
                </a:solidFill>
                <a:ea typeface="Meiryo UI"/>
              </a:rPr>
              <a:t>『CoAMer.net』</a:t>
            </a:r>
            <a:r>
              <a:rPr lang="ja-JP" altLang="en-US" sz="3600" b="1" dirty="0">
                <a:solidFill>
                  <a:srgbClr val="3FA437"/>
                </a:solidFill>
                <a:ea typeface="Meiryo UI"/>
              </a:rPr>
              <a:t>サービスご導入依頼</a:t>
            </a:r>
            <a:endParaRPr lang="en-US" altLang="ja-JP" sz="3600" b="1" dirty="0">
              <a:solidFill>
                <a:srgbClr val="3FA437"/>
              </a:solidFill>
              <a:ea typeface="Meiryo UI"/>
            </a:endParaRPr>
          </a:p>
        </p:txBody>
      </p:sp>
    </p:spTree>
    <p:extLst>
      <p:ext uri="{BB962C8B-B14F-4D97-AF65-F5344CB8AC3E}">
        <p14:creationId xmlns:p14="http://schemas.microsoft.com/office/powerpoint/2010/main" val="31619684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タイトル 5">
            <a:extLst>
              <a:ext uri="{FF2B5EF4-FFF2-40B4-BE49-F238E27FC236}">
                <a16:creationId xmlns:a16="http://schemas.microsoft.com/office/drawing/2014/main" id="{84480EC2-392A-4DE7-BABE-C73C9B40031B}"/>
              </a:ext>
            </a:extLst>
          </p:cNvPr>
          <p:cNvSpPr txBox="1">
            <a:spLocks/>
          </p:cNvSpPr>
          <p:nvPr/>
        </p:nvSpPr>
        <p:spPr>
          <a:xfrm>
            <a:off x="658807" y="567549"/>
            <a:ext cx="1576394" cy="671195"/>
          </a:xfrm>
          <a:prstGeom prst="rect">
            <a:avLst/>
          </a:prstGeom>
          <a:solidFill>
            <a:schemeClr val="accent6">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spcBef>
                <a:spcPts val="191"/>
              </a:spcBef>
              <a:defRPr sz="24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dirty="0"/>
              <a:t>導入</a:t>
            </a:r>
            <a:r>
              <a:rPr lang="ja-JP" altLang="en-US" dirty="0">
                <a:solidFill>
                  <a:srgbClr val="6699FF"/>
                </a:solidFill>
              </a:rPr>
              <a:t>後</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en-US" altLang="ja-JP" sz="2400" b="1" dirty="0">
                <a:solidFill>
                  <a:schemeClr val="bg1"/>
                </a:solidFill>
                <a:latin typeface="Meiryo UI" panose="020B0604030504040204" pitchFamily="50" charset="-128"/>
                <a:ea typeface="Meiryo UI" panose="020B0604030504040204" pitchFamily="50" charset="-128"/>
              </a:rPr>
              <a:t>CoAMer.net</a:t>
            </a:r>
            <a:r>
              <a:rPr lang="ja-JP" altLang="en-US" sz="2400" b="1" dirty="0">
                <a:solidFill>
                  <a:schemeClr val="bg1"/>
                </a:solidFill>
                <a:latin typeface="Meiryo UI" panose="020B0604030504040204" pitchFamily="50" charset="-128"/>
                <a:ea typeface="Meiryo UI" panose="020B0604030504040204" pitchFamily="50" charset="-128"/>
              </a:rPr>
              <a:t>協力司法書士・弁護士をご紹介</a:t>
            </a:r>
          </a:p>
        </p:txBody>
      </p:sp>
      <p:sp>
        <p:nvSpPr>
          <p:cNvPr id="23" name="タイトル 5">
            <a:extLst>
              <a:ext uri="{FF2B5EF4-FFF2-40B4-BE49-F238E27FC236}">
                <a16:creationId xmlns:a16="http://schemas.microsoft.com/office/drawing/2014/main" id="{A78266B9-B1E2-403E-BE7E-1A3F4C5CB4AE}"/>
              </a:ext>
            </a:extLst>
          </p:cNvPr>
          <p:cNvSpPr txBox="1">
            <a:spLocks/>
          </p:cNvSpPr>
          <p:nvPr/>
        </p:nvSpPr>
        <p:spPr>
          <a:xfrm>
            <a:off x="2235201" y="567549"/>
            <a:ext cx="7670800" cy="671195"/>
          </a:xfrm>
          <a:prstGeom prst="rect">
            <a:avLst/>
          </a:prstGeom>
        </p:spPr>
        <p:txBody>
          <a:bodyPr vert="horz" lIns="91440" tIns="45720" rIns="91440" bIns="45720" rtlCol="0" anchor="ctr">
            <a:noAutofit/>
          </a:bodyPr>
          <a:lst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a:lstStyle>
          <a:p>
            <a:pPr>
              <a:buClrTx/>
              <a:buFontTx/>
            </a:pPr>
            <a:r>
              <a:rPr lang="ja-JP" altLang="en-US" sz="2650" dirty="0">
                <a:solidFill>
                  <a:schemeClr val="tx1">
                    <a:lumMod val="75000"/>
                    <a:lumOff val="25000"/>
                  </a:schemeClr>
                </a:solidFill>
                <a:latin typeface="Meiryo UI"/>
                <a:ea typeface="Meiryo UI"/>
              </a:rPr>
              <a:t>３．クレーム対応</a:t>
            </a:r>
          </a:p>
        </p:txBody>
      </p:sp>
      <p:pic>
        <p:nvPicPr>
          <p:cNvPr id="4" name="図 3">
            <a:extLst>
              <a:ext uri="{FF2B5EF4-FFF2-40B4-BE49-F238E27FC236}">
                <a16:creationId xmlns:a16="http://schemas.microsoft.com/office/drawing/2014/main" id="{5AFF7CEE-6FC7-47E5-971A-DF813F0CCF06}"/>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658807" y="2121158"/>
            <a:ext cx="4454163" cy="4169293"/>
          </a:xfrm>
          <a:prstGeom prst="rect">
            <a:avLst/>
          </a:prstGeom>
          <a:effectLst>
            <a:softEdge rad="127000"/>
          </a:effectLst>
        </p:spPr>
      </p:pic>
      <p:pic>
        <p:nvPicPr>
          <p:cNvPr id="11" name="図 10">
            <a:extLst>
              <a:ext uri="{FF2B5EF4-FFF2-40B4-BE49-F238E27FC236}">
                <a16:creationId xmlns:a16="http://schemas.microsoft.com/office/drawing/2014/main" id="{73DCA0B8-313A-473D-A5D8-CDB0BFD413B3}"/>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
          <a:stretch/>
        </p:blipFill>
        <p:spPr>
          <a:xfrm>
            <a:off x="5112970" y="2101231"/>
            <a:ext cx="4359091" cy="872908"/>
          </a:xfrm>
          <a:prstGeom prst="rect">
            <a:avLst/>
          </a:prstGeom>
        </p:spPr>
      </p:pic>
      <p:pic>
        <p:nvPicPr>
          <p:cNvPr id="8" name="図 7">
            <a:extLst>
              <a:ext uri="{FF2B5EF4-FFF2-40B4-BE49-F238E27FC236}">
                <a16:creationId xmlns:a16="http://schemas.microsoft.com/office/drawing/2014/main" id="{15CCDEAD-FC8E-4BB2-B0DC-4D7F3F36AA93}"/>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b="-1"/>
          <a:stretch/>
        </p:blipFill>
        <p:spPr>
          <a:xfrm>
            <a:off x="5129146" y="4360030"/>
            <a:ext cx="3991048" cy="943280"/>
          </a:xfrm>
          <a:prstGeom prst="rect">
            <a:avLst/>
          </a:prstGeom>
        </p:spPr>
      </p:pic>
      <p:sp>
        <p:nvSpPr>
          <p:cNvPr id="24" name="タイトル 1">
            <a:extLst>
              <a:ext uri="{FF2B5EF4-FFF2-40B4-BE49-F238E27FC236}">
                <a16:creationId xmlns:a16="http://schemas.microsoft.com/office/drawing/2014/main" id="{190C423A-AA5A-4C35-A989-FC04B6D46B90}"/>
              </a:ext>
            </a:extLst>
          </p:cNvPr>
          <p:cNvSpPr txBox="1">
            <a:spLocks/>
          </p:cNvSpPr>
          <p:nvPr/>
        </p:nvSpPr>
        <p:spPr>
          <a:xfrm>
            <a:off x="6070601" y="5046022"/>
            <a:ext cx="3588135" cy="753274"/>
          </a:xfrm>
          <a:prstGeom prst="rect">
            <a:avLst/>
          </a:prstGeom>
          <a:noFill/>
          <a:ln>
            <a:noFill/>
          </a:ln>
        </p:spPr>
        <p:txBody>
          <a:bodyPr spcFirstLastPara="1" vert="horz" wrap="square" lIns="87179" tIns="43577" rIns="87179" bIns="43577" rtlCol="0" anchor="ctr" anchorCtr="0">
            <a:noAutofit/>
          </a:bodyPr>
          <a:lstStyle>
            <a:defPPr marR="0" lvl="0" algn="l" rtl="0">
              <a:lnSpc>
                <a:spcPct val="100000"/>
              </a:lnSpc>
              <a:spcBef>
                <a:spcPts val="0"/>
              </a:spcBef>
              <a:spcAft>
                <a:spcPts val="0"/>
              </a:spcAft>
            </a:defPPr>
            <a:lvl1pPr algn="ctr" defTabSz="914400" eaLnBrk="1" latinLnBrk="0" hangingPunct="1">
              <a:buClr>
                <a:srgbClr val="262626"/>
              </a:buClr>
              <a:buSzPts val="1800"/>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r>
              <a:rPr lang="ja-JP" altLang="en-US" sz="1800" b="0" dirty="0">
                <a:solidFill>
                  <a:schemeClr val="tx1">
                    <a:lumMod val="75000"/>
                    <a:lumOff val="25000"/>
                  </a:schemeClr>
                </a:solidFill>
              </a:rPr>
              <a:t>司法書士で対応ができない案件は、</a:t>
            </a:r>
            <a:endParaRPr lang="en-US" altLang="ja-JP" sz="1800" b="0" dirty="0">
              <a:solidFill>
                <a:schemeClr val="tx1">
                  <a:lumMod val="75000"/>
                  <a:lumOff val="25000"/>
                </a:schemeClr>
              </a:solidFill>
            </a:endParaRPr>
          </a:p>
          <a:p>
            <a:r>
              <a:rPr lang="ja-JP" altLang="en-US" sz="1800" b="0" dirty="0">
                <a:solidFill>
                  <a:schemeClr val="tx1">
                    <a:lumMod val="75000"/>
                    <a:lumOff val="25000"/>
                  </a:schemeClr>
                </a:solidFill>
              </a:rPr>
              <a:t>弁護士をご紹介</a:t>
            </a:r>
          </a:p>
        </p:txBody>
      </p:sp>
      <p:pic>
        <p:nvPicPr>
          <p:cNvPr id="25" name="図 24">
            <a:extLst>
              <a:ext uri="{FF2B5EF4-FFF2-40B4-BE49-F238E27FC236}">
                <a16:creationId xmlns:a16="http://schemas.microsoft.com/office/drawing/2014/main" id="{AD8F9FBD-3ACB-4F1A-904B-A4A4B8EB1F78}"/>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344875" y="2998679"/>
            <a:ext cx="825501" cy="1110513"/>
          </a:xfrm>
          <a:prstGeom prst="rect">
            <a:avLst/>
          </a:prstGeom>
        </p:spPr>
      </p:pic>
      <p:sp>
        <p:nvSpPr>
          <p:cNvPr id="27" name="タイトル 1">
            <a:extLst>
              <a:ext uri="{FF2B5EF4-FFF2-40B4-BE49-F238E27FC236}">
                <a16:creationId xmlns:a16="http://schemas.microsoft.com/office/drawing/2014/main" id="{DAFD6B0E-8786-44E8-AA98-51331A1DC6EB}"/>
              </a:ext>
            </a:extLst>
          </p:cNvPr>
          <p:cNvSpPr txBox="1">
            <a:spLocks/>
          </p:cNvSpPr>
          <p:nvPr/>
        </p:nvSpPr>
        <p:spPr>
          <a:xfrm>
            <a:off x="6070601" y="3001767"/>
            <a:ext cx="3588135" cy="1214140"/>
          </a:xfrm>
          <a:prstGeom prst="rect">
            <a:avLst/>
          </a:prstGeom>
          <a:noFill/>
          <a:ln>
            <a:noFill/>
          </a:ln>
        </p:spPr>
        <p:txBody>
          <a:bodyPr spcFirstLastPara="1" vert="horz" wrap="square" lIns="87179" tIns="43577" rIns="87179" bIns="43577" rtlCol="0" anchor="ctr" anchorCtr="0">
            <a:noAutofit/>
          </a:bodyPr>
          <a:lstStyle>
            <a:defPPr marR="0" lvl="0" algn="l" rtl="0">
              <a:lnSpc>
                <a:spcPct val="100000"/>
              </a:lnSpc>
              <a:spcBef>
                <a:spcPts val="0"/>
              </a:spcBef>
              <a:spcAft>
                <a:spcPts val="0"/>
              </a:spcAft>
            </a:defPPr>
            <a:lvl1pPr algn="ctr" defTabSz="914400" eaLnBrk="1" latinLnBrk="0" hangingPunct="1">
              <a:buClr>
                <a:srgbClr val="262626"/>
              </a:buClr>
              <a:buSzPts val="1800"/>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vl2pPr>
              <a:buSzPts val="1400"/>
              <a:buNone/>
            </a:lvl2pPr>
            <a:lvl3pPr>
              <a:buSzPts val="1400"/>
              <a:buNone/>
            </a:lvl3pPr>
            <a:lvl4pPr>
              <a:buSzPts val="1400"/>
              <a:buNone/>
            </a:lvl4pPr>
            <a:lvl5pPr>
              <a:buSzPts val="1400"/>
              <a:buNone/>
            </a:lvl5pPr>
            <a:lvl6pPr>
              <a:buSzPts val="1400"/>
              <a:buNone/>
            </a:lvl6pPr>
            <a:lvl7pPr>
              <a:buSzPts val="1400"/>
              <a:buNone/>
            </a:lvl7pPr>
            <a:lvl8pPr>
              <a:buSzPts val="1400"/>
              <a:buNone/>
            </a:lvl8pPr>
            <a:lvl9pPr>
              <a:buSzPts val="1400"/>
              <a:buNone/>
            </a:lvl9pPr>
          </a:lstStyle>
          <a:p>
            <a:r>
              <a:rPr lang="ja-JP" altLang="en-US" sz="1800" b="0" dirty="0">
                <a:solidFill>
                  <a:schemeClr val="tx1">
                    <a:lumMod val="75000"/>
                    <a:lumOff val="25000"/>
                  </a:schemeClr>
                </a:solidFill>
              </a:rPr>
              <a:t>そもそも管理組合や管理会社の</a:t>
            </a:r>
            <a:endParaRPr lang="en-US" altLang="ja-JP" sz="1800" b="0" dirty="0">
              <a:solidFill>
                <a:schemeClr val="tx1">
                  <a:lumMod val="75000"/>
                  <a:lumOff val="25000"/>
                </a:schemeClr>
              </a:solidFill>
            </a:endParaRPr>
          </a:p>
          <a:p>
            <a:r>
              <a:rPr lang="ja-JP" altLang="en-US" sz="1800" b="0" dirty="0">
                <a:solidFill>
                  <a:schemeClr val="tx1">
                    <a:lumMod val="75000"/>
                    <a:lumOff val="25000"/>
                  </a:schemeClr>
                </a:solidFill>
              </a:rPr>
              <a:t>仕事であるか否かもグレー</a:t>
            </a:r>
            <a:endParaRPr lang="en-US" altLang="ja-JP" sz="1800" b="0" dirty="0">
              <a:solidFill>
                <a:schemeClr val="tx1">
                  <a:lumMod val="75000"/>
                  <a:lumOff val="25000"/>
                </a:schemeClr>
              </a:solidFill>
            </a:endParaRPr>
          </a:p>
          <a:p>
            <a:endParaRPr lang="en-US" altLang="ja-JP" sz="500" b="0" dirty="0">
              <a:solidFill>
                <a:schemeClr val="tx1">
                  <a:lumMod val="75000"/>
                  <a:lumOff val="25000"/>
                </a:schemeClr>
              </a:solidFill>
            </a:endParaRPr>
          </a:p>
          <a:p>
            <a:r>
              <a:rPr lang="ja-JP" altLang="en-US" sz="1800" b="0" dirty="0">
                <a:solidFill>
                  <a:schemeClr val="tx1">
                    <a:lumMod val="75000"/>
                    <a:lumOff val="25000"/>
                  </a:schemeClr>
                </a:solidFill>
              </a:rPr>
              <a:t>弁護士に頼むのは費用が気になる為</a:t>
            </a:r>
            <a:endParaRPr lang="en-US" altLang="ja-JP" sz="1800" b="0" dirty="0">
              <a:solidFill>
                <a:schemeClr val="tx1">
                  <a:lumMod val="75000"/>
                  <a:lumOff val="25000"/>
                </a:schemeClr>
              </a:solidFill>
            </a:endParaRPr>
          </a:p>
          <a:p>
            <a:r>
              <a:rPr lang="ja-JP" altLang="en-US" sz="1800" b="0" dirty="0">
                <a:solidFill>
                  <a:schemeClr val="tx1">
                    <a:lumMod val="75000"/>
                    <a:lumOff val="25000"/>
                  </a:schemeClr>
                </a:solidFill>
              </a:rPr>
              <a:t>書面催促を軸に司法書士に依頼</a:t>
            </a:r>
          </a:p>
        </p:txBody>
      </p:sp>
      <p:sp>
        <p:nvSpPr>
          <p:cNvPr id="28" name="正方形/長方形 27">
            <a:extLst>
              <a:ext uri="{FF2B5EF4-FFF2-40B4-BE49-F238E27FC236}">
                <a16:creationId xmlns:a16="http://schemas.microsoft.com/office/drawing/2014/main" id="{9F7C1F75-A28F-49AF-9AA9-0CF0AC500F84}"/>
              </a:ext>
            </a:extLst>
          </p:cNvPr>
          <p:cNvSpPr/>
          <p:nvPr/>
        </p:nvSpPr>
        <p:spPr>
          <a:xfrm>
            <a:off x="639762" y="5858204"/>
            <a:ext cx="8910638" cy="830997"/>
          </a:xfrm>
          <a:prstGeom prst="rect">
            <a:avLst/>
          </a:prstGeom>
          <a:solidFill>
            <a:srgbClr val="FFFFFF">
              <a:alpha val="80000"/>
            </a:srgbClr>
          </a:solidFill>
        </p:spPr>
        <p:txBody>
          <a:bodyPr wrap="square" lIns="91440" tIns="45720" rIns="91440" bIns="45720" anchor="t">
            <a:spAutoFit/>
          </a:bodyPr>
          <a:lstStyle/>
          <a:p>
            <a:pPr algn="ctr"/>
            <a:r>
              <a:rPr lang="ja-JP" altLang="en-US" sz="2400" b="1" dirty="0">
                <a:solidFill>
                  <a:srgbClr val="3FA437"/>
                </a:solidFill>
                <a:latin typeface="Meiryo UI" panose="020B0604030504040204" pitchFamily="50" charset="-128"/>
                <a:ea typeface="Meiryo UI" panose="020B0604030504040204" pitchFamily="50" charset="-128"/>
              </a:rPr>
              <a:t>管理会社起因でない管理組合員からのクレームは</a:t>
            </a:r>
            <a:endParaRPr lang="en-US" altLang="ja-JP" sz="2400" b="1" dirty="0">
              <a:solidFill>
                <a:srgbClr val="3FA437"/>
              </a:solidFill>
              <a:latin typeface="Meiryo UI" panose="020B0604030504040204" pitchFamily="50" charset="-128"/>
              <a:ea typeface="Meiryo UI" panose="020B0604030504040204" pitchFamily="50" charset="-128"/>
            </a:endParaRPr>
          </a:p>
          <a:p>
            <a:pPr algn="ctr"/>
            <a:r>
              <a:rPr lang="ja-JP" altLang="en-US" sz="2400" b="1" dirty="0">
                <a:solidFill>
                  <a:srgbClr val="3FA437"/>
                </a:solidFill>
                <a:latin typeface="Meiryo UI" panose="020B0604030504040204" pitchFamily="50" charset="-128"/>
                <a:ea typeface="Meiryo UI" panose="020B0604030504040204" pitchFamily="50" charset="-128"/>
              </a:rPr>
              <a:t>管理組合に費用を請求</a:t>
            </a:r>
          </a:p>
        </p:txBody>
      </p:sp>
    </p:spTree>
    <p:extLst>
      <p:ext uri="{BB962C8B-B14F-4D97-AF65-F5344CB8AC3E}">
        <p14:creationId xmlns:p14="http://schemas.microsoft.com/office/powerpoint/2010/main" val="26107957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図 37" descr="挿絵 が含まれている画像&#10;&#10;自動的に生成された説明">
            <a:extLst>
              <a:ext uri="{FF2B5EF4-FFF2-40B4-BE49-F238E27FC236}">
                <a16:creationId xmlns:a16="http://schemas.microsoft.com/office/drawing/2014/main" id="{A5BE4FD2-192C-47CC-9F86-74C22531DC28}"/>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428566" y="3443069"/>
            <a:ext cx="7175391" cy="1520729"/>
          </a:xfrm>
          <a:prstGeom prst="rect">
            <a:avLst/>
          </a:prstGeom>
        </p:spPr>
      </p:pic>
      <p:pic>
        <p:nvPicPr>
          <p:cNvPr id="35" name="図 34">
            <a:extLst>
              <a:ext uri="{FF2B5EF4-FFF2-40B4-BE49-F238E27FC236}">
                <a16:creationId xmlns:a16="http://schemas.microsoft.com/office/drawing/2014/main" id="{152B5041-0561-4A1E-A475-A5D93892E8D6}"/>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025447" y="1870443"/>
            <a:ext cx="7981631" cy="1520729"/>
          </a:xfrm>
          <a:prstGeom prst="rect">
            <a:avLst/>
          </a:prstGeom>
        </p:spPr>
      </p:pic>
      <p:sp>
        <p:nvSpPr>
          <p:cNvPr id="28" name="タイトル 5">
            <a:extLst>
              <a:ext uri="{FF2B5EF4-FFF2-40B4-BE49-F238E27FC236}">
                <a16:creationId xmlns:a16="http://schemas.microsoft.com/office/drawing/2014/main" id="{68237E7E-3A41-44F6-A8E2-6DF163183E0B}"/>
              </a:ext>
            </a:extLst>
          </p:cNvPr>
          <p:cNvSpPr txBox="1">
            <a:spLocks/>
          </p:cNvSpPr>
          <p:nvPr/>
        </p:nvSpPr>
        <p:spPr>
          <a:xfrm>
            <a:off x="658807" y="567549"/>
            <a:ext cx="1576394" cy="671195"/>
          </a:xfrm>
          <a:prstGeom prst="rect">
            <a:avLst/>
          </a:prstGeom>
          <a:solidFill>
            <a:schemeClr val="accent6">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spcBef>
                <a:spcPts val="191"/>
              </a:spcBef>
              <a:defRPr sz="24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dirty="0"/>
              <a:t>導入</a:t>
            </a:r>
            <a:r>
              <a:rPr lang="ja-JP" altLang="en-US" dirty="0">
                <a:solidFill>
                  <a:srgbClr val="6699FF"/>
                </a:solidFill>
              </a:rPr>
              <a:t>後</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弊社マンション管理士が「物件価格」・「管理状況」を分析</a:t>
            </a:r>
          </a:p>
        </p:txBody>
      </p:sp>
      <p:sp>
        <p:nvSpPr>
          <p:cNvPr id="30" name="タイトル 5">
            <a:extLst>
              <a:ext uri="{FF2B5EF4-FFF2-40B4-BE49-F238E27FC236}">
                <a16:creationId xmlns:a16="http://schemas.microsoft.com/office/drawing/2014/main" id="{12E82222-314C-49CF-95CE-654FFE5B1D47}"/>
              </a:ext>
            </a:extLst>
          </p:cNvPr>
          <p:cNvSpPr txBox="1">
            <a:spLocks/>
          </p:cNvSpPr>
          <p:nvPr/>
        </p:nvSpPr>
        <p:spPr>
          <a:xfrm>
            <a:off x="2235201" y="567549"/>
            <a:ext cx="7670800" cy="671195"/>
          </a:xfrm>
          <a:prstGeom prst="rect">
            <a:avLst/>
          </a:prstGeom>
        </p:spPr>
        <p:txBody>
          <a:bodyPr vert="horz" lIns="91440" tIns="45720" rIns="91440" bIns="45720" rtlCol="0" anchor="ctr">
            <a:noAutofit/>
          </a:bodyPr>
          <a:lst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a:lstStyle>
          <a:p>
            <a:pPr>
              <a:buClrTx/>
              <a:buFontTx/>
            </a:pPr>
            <a:r>
              <a:rPr lang="zh-TW" altLang="en-US" sz="2650" dirty="0">
                <a:solidFill>
                  <a:schemeClr val="tx1">
                    <a:lumMod val="75000"/>
                    <a:lumOff val="25000"/>
                  </a:schemeClr>
                </a:solidFill>
                <a:latin typeface="Meiryo UI"/>
                <a:ea typeface="Meiryo UI"/>
              </a:rPr>
              <a:t>４．資産価値分析</a:t>
            </a:r>
            <a:endParaRPr lang="ja-JP" altLang="en-US" sz="2650" dirty="0">
              <a:solidFill>
                <a:schemeClr val="tx1">
                  <a:lumMod val="75000"/>
                  <a:lumOff val="25000"/>
                </a:schemeClr>
              </a:solidFill>
              <a:latin typeface="Meiryo UI"/>
              <a:ea typeface="Meiryo UI"/>
            </a:endParaRPr>
          </a:p>
        </p:txBody>
      </p:sp>
      <p:sp>
        <p:nvSpPr>
          <p:cNvPr id="32" name="テキスト ボックス 31">
            <a:extLst>
              <a:ext uri="{FF2B5EF4-FFF2-40B4-BE49-F238E27FC236}">
                <a16:creationId xmlns:a16="http://schemas.microsoft.com/office/drawing/2014/main" id="{161E26EC-1A47-415F-8064-9F4D5873208B}"/>
              </a:ext>
            </a:extLst>
          </p:cNvPr>
          <p:cNvSpPr txBox="1"/>
          <p:nvPr/>
        </p:nvSpPr>
        <p:spPr>
          <a:xfrm>
            <a:off x="658807" y="4946108"/>
            <a:ext cx="8591123" cy="1481557"/>
          </a:xfrm>
          <a:prstGeom prst="rect">
            <a:avLst/>
          </a:prstGeom>
          <a:solidFill>
            <a:schemeClr val="accent6">
              <a:lumMod val="20000"/>
              <a:lumOff val="80000"/>
            </a:schemeClr>
          </a:solidFill>
        </p:spPr>
        <p:txBody>
          <a:bodyPr wrap="square" rtlCol="0">
            <a:noAutofit/>
          </a:bodyPr>
          <a:lstStyle/>
          <a:p>
            <a:endParaRPr kumimoji="1" lang="ja-JP" altLang="en-US" dirty="0">
              <a:solidFill>
                <a:schemeClr val="tx1">
                  <a:lumMod val="75000"/>
                  <a:lumOff val="25000"/>
                </a:schemeClr>
              </a:solidFill>
            </a:endParaRPr>
          </a:p>
        </p:txBody>
      </p:sp>
      <p:sp>
        <p:nvSpPr>
          <p:cNvPr id="33" name="正方形/長方形 32">
            <a:extLst>
              <a:ext uri="{FF2B5EF4-FFF2-40B4-BE49-F238E27FC236}">
                <a16:creationId xmlns:a16="http://schemas.microsoft.com/office/drawing/2014/main" id="{E22D13D8-2BBF-455A-A2B4-03FC2A0E0AE3}"/>
              </a:ext>
            </a:extLst>
          </p:cNvPr>
          <p:cNvSpPr/>
          <p:nvPr/>
        </p:nvSpPr>
        <p:spPr>
          <a:xfrm>
            <a:off x="1025447" y="5350447"/>
            <a:ext cx="7855107" cy="1077218"/>
          </a:xfrm>
          <a:prstGeom prst="rect">
            <a:avLst/>
          </a:prstGeom>
        </p:spPr>
        <p:txBody>
          <a:bodyPr wrap="square">
            <a:spAutoFit/>
          </a:bodyPr>
          <a:lstStyle/>
          <a:p>
            <a:pPr algn="ct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マンションを「管理」「土地」「建物」の３要素に分けた上で「管理」の分析を行う評価方式。</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「土地」と「建物」は他の形で評価済みであるして、「管理」については、別軸で評価を行う。</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「長期修繕計画」「資金計画」等のプランニングがきちんとなされているか、必要なルールが</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定まっているか、居住者補助体制が整えられているか、等に重きを置いて分析を行う。</a:t>
            </a:r>
          </a:p>
        </p:txBody>
      </p:sp>
      <p:sp>
        <p:nvSpPr>
          <p:cNvPr id="34" name="正方形/長方形 33">
            <a:extLst>
              <a:ext uri="{FF2B5EF4-FFF2-40B4-BE49-F238E27FC236}">
                <a16:creationId xmlns:a16="http://schemas.microsoft.com/office/drawing/2014/main" id="{BD94F9A0-735D-41E1-95EC-113679BC5C5B}"/>
              </a:ext>
            </a:extLst>
          </p:cNvPr>
          <p:cNvSpPr/>
          <p:nvPr/>
        </p:nvSpPr>
        <p:spPr>
          <a:xfrm>
            <a:off x="1513116" y="4963798"/>
            <a:ext cx="6879768" cy="400110"/>
          </a:xfrm>
          <a:prstGeom prst="rect">
            <a:avLst/>
          </a:prstGeom>
        </p:spPr>
        <p:txBody>
          <a:bodyPr wrap="square">
            <a:spAutoFit/>
          </a:bodyPr>
          <a:lstStyle/>
          <a:p>
            <a:pPr algn="ctr" fontAlgn="base"/>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コンドミニアム・アセットマネジメント（</a:t>
            </a:r>
            <a:r>
              <a:rPr lang="en-US" altLang="ja-JP" sz="2000" b="1" dirty="0" err="1">
                <a:solidFill>
                  <a:schemeClr val="tx1">
                    <a:lumMod val="75000"/>
                    <a:lumOff val="25000"/>
                  </a:schemeClr>
                </a:solidFill>
                <a:latin typeface="Meiryo UI" panose="020B0604030504040204" pitchFamily="50" charset="-128"/>
                <a:ea typeface="Meiryo UI" panose="020B0604030504040204" pitchFamily="50" charset="-128"/>
              </a:rPr>
              <a:t>CoAM</a:t>
            </a: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）式管理鑑定方式</a:t>
            </a:r>
          </a:p>
        </p:txBody>
      </p:sp>
    </p:spTree>
    <p:extLst>
      <p:ext uri="{BB962C8B-B14F-4D97-AF65-F5344CB8AC3E}">
        <p14:creationId xmlns:p14="http://schemas.microsoft.com/office/powerpoint/2010/main" val="49043082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図 44">
            <a:extLst>
              <a:ext uri="{FF2B5EF4-FFF2-40B4-BE49-F238E27FC236}">
                <a16:creationId xmlns:a16="http://schemas.microsoft.com/office/drawing/2014/main" id="{1AEC2954-A506-4F97-8D9F-1951592C3514}"/>
              </a:ext>
            </a:extLst>
          </p:cNvPr>
          <p:cNvPicPr>
            <a:picLocks noChangeAspect="1"/>
          </p:cNvPicPr>
          <p:nvPr/>
        </p:nvPicPr>
        <p:blipFill>
          <a:blip r:embed="rId3"/>
          <a:stretch>
            <a:fillRect/>
          </a:stretch>
        </p:blipFill>
        <p:spPr>
          <a:xfrm>
            <a:off x="5815188" y="5097078"/>
            <a:ext cx="838733" cy="341945"/>
          </a:xfrm>
          <a:prstGeom prst="rect">
            <a:avLst/>
          </a:prstGeom>
        </p:spPr>
      </p:pic>
      <p:sp>
        <p:nvSpPr>
          <p:cNvPr id="32" name="テキスト ボックス 31">
            <a:extLst>
              <a:ext uri="{FF2B5EF4-FFF2-40B4-BE49-F238E27FC236}">
                <a16:creationId xmlns:a16="http://schemas.microsoft.com/office/drawing/2014/main" id="{8C0311B5-00E6-46A1-A9B2-EE141A29115D}"/>
              </a:ext>
            </a:extLst>
          </p:cNvPr>
          <p:cNvSpPr txBox="1"/>
          <p:nvPr/>
        </p:nvSpPr>
        <p:spPr>
          <a:xfrm>
            <a:off x="658806" y="2008229"/>
            <a:ext cx="4162674" cy="632288"/>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バリューアップ工事</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3" name="テキスト ボックス 32">
            <a:extLst>
              <a:ext uri="{FF2B5EF4-FFF2-40B4-BE49-F238E27FC236}">
                <a16:creationId xmlns:a16="http://schemas.microsoft.com/office/drawing/2014/main" id="{C36C5076-BD63-49B8-BEB1-809CAF8CCBD8}"/>
              </a:ext>
            </a:extLst>
          </p:cNvPr>
          <p:cNvSpPr txBox="1"/>
          <p:nvPr/>
        </p:nvSpPr>
        <p:spPr>
          <a:xfrm>
            <a:off x="5083783" y="2008229"/>
            <a:ext cx="4192437" cy="632288"/>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クラウドカメラの導入</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40" name="吹き出し: 角を丸めた四角形 39">
            <a:extLst>
              <a:ext uri="{FF2B5EF4-FFF2-40B4-BE49-F238E27FC236}">
                <a16:creationId xmlns:a16="http://schemas.microsoft.com/office/drawing/2014/main" id="{E947032C-BCAA-4130-8C89-F5B4A41AA076}"/>
              </a:ext>
            </a:extLst>
          </p:cNvPr>
          <p:cNvSpPr/>
          <p:nvPr/>
        </p:nvSpPr>
        <p:spPr>
          <a:xfrm>
            <a:off x="856913" y="5181221"/>
            <a:ext cx="1892300" cy="578802"/>
          </a:xfrm>
          <a:prstGeom prst="wedgeRoundRectCallout">
            <a:avLst>
              <a:gd name="adj1" fmla="val 62388"/>
              <a:gd name="adj2" fmla="val 9839"/>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吹き出し: 角を丸めた四角形 1">
            <a:extLst>
              <a:ext uri="{FF2B5EF4-FFF2-40B4-BE49-F238E27FC236}">
                <a16:creationId xmlns:a16="http://schemas.microsoft.com/office/drawing/2014/main" id="{6668425B-3194-4CC9-BB1D-CFFAE0EC9345}"/>
              </a:ext>
            </a:extLst>
          </p:cNvPr>
          <p:cNvSpPr/>
          <p:nvPr/>
        </p:nvSpPr>
        <p:spPr>
          <a:xfrm>
            <a:off x="2844800" y="3701098"/>
            <a:ext cx="1892300" cy="578802"/>
          </a:xfrm>
          <a:prstGeom prst="wedgeRoundRectCallout">
            <a:avLst>
              <a:gd name="adj1" fmla="val -57746"/>
              <a:gd name="adj2" fmla="val 18616"/>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テキスト ボックス 29">
            <a:extLst>
              <a:ext uri="{FF2B5EF4-FFF2-40B4-BE49-F238E27FC236}">
                <a16:creationId xmlns:a16="http://schemas.microsoft.com/office/drawing/2014/main" id="{4C172F18-CBDD-4B72-BD8E-BA564A64CDA7}"/>
              </a:ext>
            </a:extLst>
          </p:cNvPr>
          <p:cNvSpPr txBox="1"/>
          <p:nvPr/>
        </p:nvSpPr>
        <p:spPr>
          <a:xfrm>
            <a:off x="658806" y="2008229"/>
            <a:ext cx="4162674" cy="4282222"/>
          </a:xfrm>
          <a:prstGeom prst="rect">
            <a:avLst/>
          </a:prstGeom>
          <a:noFill/>
          <a:ln w="28575">
            <a:solidFill>
              <a:schemeClr val="bg1">
                <a:lumMod val="85000"/>
              </a:schemeClr>
            </a:solidFill>
          </a:ln>
        </p:spPr>
        <p:txBody>
          <a:bodyPr wrap="square" lIns="288000" tIns="72000" bIns="72000" rtlCol="0" anchor="ctr" anchorCtr="0">
            <a:noAutofit/>
          </a:bodyPr>
          <a:lstStyle/>
          <a:p>
            <a:pPr algn="ctr">
              <a:spcBef>
                <a:spcPts val="191"/>
              </a:spcBef>
            </a:pP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1" name="テキスト ボックス 30">
            <a:extLst>
              <a:ext uri="{FF2B5EF4-FFF2-40B4-BE49-F238E27FC236}">
                <a16:creationId xmlns:a16="http://schemas.microsoft.com/office/drawing/2014/main" id="{33B8D327-9DEF-4F83-91BC-8EA95FF94C6B}"/>
              </a:ext>
            </a:extLst>
          </p:cNvPr>
          <p:cNvSpPr txBox="1"/>
          <p:nvPr/>
        </p:nvSpPr>
        <p:spPr>
          <a:xfrm>
            <a:off x="5087257" y="2008229"/>
            <a:ext cx="4162674" cy="4282222"/>
          </a:xfrm>
          <a:prstGeom prst="rect">
            <a:avLst/>
          </a:prstGeom>
          <a:noFill/>
          <a:ln w="28575">
            <a:solidFill>
              <a:schemeClr val="bg1">
                <a:lumMod val="85000"/>
              </a:schemeClr>
            </a:solidFill>
          </a:ln>
        </p:spPr>
        <p:txBody>
          <a:bodyPr wrap="square" lIns="288000" tIns="72000" bIns="72000" rtlCol="0" anchor="ctr" anchorCtr="0">
            <a:noAutofit/>
          </a:bodyPr>
          <a:lstStyle/>
          <a:p>
            <a:pPr algn="ctr">
              <a:spcBef>
                <a:spcPts val="191"/>
              </a:spcBef>
            </a:pP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8" name="タイトル 5">
            <a:extLst>
              <a:ext uri="{FF2B5EF4-FFF2-40B4-BE49-F238E27FC236}">
                <a16:creationId xmlns:a16="http://schemas.microsoft.com/office/drawing/2014/main" id="{9CD614BE-6CBB-4003-BB8E-8F19CB963960}"/>
              </a:ext>
            </a:extLst>
          </p:cNvPr>
          <p:cNvSpPr txBox="1">
            <a:spLocks/>
          </p:cNvSpPr>
          <p:nvPr/>
        </p:nvSpPr>
        <p:spPr>
          <a:xfrm>
            <a:off x="658807" y="567549"/>
            <a:ext cx="1576394" cy="671195"/>
          </a:xfrm>
          <a:prstGeom prst="rect">
            <a:avLst/>
          </a:prstGeom>
          <a:solidFill>
            <a:schemeClr val="accent6">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spcBef>
                <a:spcPts val="191"/>
              </a:spcBef>
              <a:defRPr sz="24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dirty="0"/>
              <a:t>導入</a:t>
            </a:r>
            <a:r>
              <a:rPr lang="ja-JP" altLang="en-US" dirty="0">
                <a:solidFill>
                  <a:srgbClr val="6699FF"/>
                </a:solidFill>
              </a:rPr>
              <a:t>後</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改修工事・居住者属性に合わせた管理仕様の増減など</a:t>
            </a:r>
          </a:p>
        </p:txBody>
      </p:sp>
      <p:sp>
        <p:nvSpPr>
          <p:cNvPr id="9" name="タイトル 5">
            <a:extLst>
              <a:ext uri="{FF2B5EF4-FFF2-40B4-BE49-F238E27FC236}">
                <a16:creationId xmlns:a16="http://schemas.microsoft.com/office/drawing/2014/main" id="{8C485BE2-7025-4901-92E6-3F8F33CF15D6}"/>
              </a:ext>
            </a:extLst>
          </p:cNvPr>
          <p:cNvSpPr txBox="1">
            <a:spLocks/>
          </p:cNvSpPr>
          <p:nvPr/>
        </p:nvSpPr>
        <p:spPr>
          <a:xfrm>
            <a:off x="2235201" y="567549"/>
            <a:ext cx="7670800" cy="671195"/>
          </a:xfrm>
          <a:prstGeom prst="rect">
            <a:avLst/>
          </a:prstGeom>
        </p:spPr>
        <p:txBody>
          <a:bodyPr vert="horz" lIns="91440" tIns="45720" rIns="91440" bIns="45720" rtlCol="0" anchor="ctr">
            <a:noAutofit/>
          </a:bodyPr>
          <a:lst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a:lstStyle>
          <a:p>
            <a:pPr>
              <a:buClrTx/>
              <a:buFontTx/>
            </a:pPr>
            <a:r>
              <a:rPr lang="ja-JP" altLang="en-US" sz="2650" dirty="0">
                <a:solidFill>
                  <a:schemeClr val="tx1">
                    <a:lumMod val="75000"/>
                    <a:lumOff val="25000"/>
                  </a:schemeClr>
                </a:solidFill>
                <a:latin typeface="Meiryo UI"/>
                <a:ea typeface="Meiryo UI"/>
              </a:rPr>
              <a:t>５．資産価値向上アクション提案</a:t>
            </a:r>
          </a:p>
        </p:txBody>
      </p:sp>
      <p:pic>
        <p:nvPicPr>
          <p:cNvPr id="1032" name="Picture 8">
            <a:extLst>
              <a:ext uri="{FF2B5EF4-FFF2-40B4-BE49-F238E27FC236}">
                <a16:creationId xmlns:a16="http://schemas.microsoft.com/office/drawing/2014/main" id="{5F9B196E-72DF-4C2E-A3E7-844341969313}"/>
              </a:ext>
            </a:extLst>
          </p:cNvPr>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7460607" y="4651028"/>
            <a:ext cx="1606894" cy="1340916"/>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13" name="テキスト ボックス 12">
            <a:extLst>
              <a:ext uri="{FF2B5EF4-FFF2-40B4-BE49-F238E27FC236}">
                <a16:creationId xmlns:a16="http://schemas.microsoft.com/office/drawing/2014/main" id="{D99FABC6-27F7-41F0-97BD-B71A69515FD6}"/>
              </a:ext>
            </a:extLst>
          </p:cNvPr>
          <p:cNvSpPr txBox="1"/>
          <p:nvPr/>
        </p:nvSpPr>
        <p:spPr>
          <a:xfrm>
            <a:off x="633850" y="2688609"/>
            <a:ext cx="4212585" cy="632288"/>
          </a:xfrm>
          <a:prstGeom prst="rect">
            <a:avLst/>
          </a:prstGeom>
          <a:noFill/>
        </p:spPr>
        <p:txBody>
          <a:bodyPr wrap="square" lIns="288000" tIns="72000" bIns="72000" rtlCol="0" anchor="ctr" anchorCtr="0">
            <a:noAutofit/>
          </a:bodyPr>
          <a:lstStyle/>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エントランスやゴミ置き場などの改修</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pic>
        <p:nvPicPr>
          <p:cNvPr id="1034" name="Picture 10">
            <a:extLst>
              <a:ext uri="{FF2B5EF4-FFF2-40B4-BE49-F238E27FC236}">
                <a16:creationId xmlns:a16="http://schemas.microsoft.com/office/drawing/2014/main" id="{B3D3EA54-1016-4538-AA22-045255D2C8FD}"/>
              </a:ext>
            </a:extLst>
          </p:cNvPr>
          <p:cNvPicPr>
            <a:picLocks noChangeAspect="1" noChangeArrowheads="1"/>
          </p:cNvPicPr>
          <p:nvPr/>
        </p:nvPicPr>
        <p:blipFill>
          <a:blip r:embed="rId5" cstate="print">
            <a:extLst>
              <a:ext uri="{28A0092B-C50C-407E-A947-70E740481C1C}">
                <a14:useLocalDpi xmlns:a14="http://schemas.microsoft.com/office/drawing/2010/main"/>
              </a:ext>
            </a:extLst>
          </a:blip>
          <a:srcRect/>
          <a:stretch>
            <a:fillRect/>
          </a:stretch>
        </p:blipFill>
        <p:spPr bwMode="auto">
          <a:xfrm>
            <a:off x="762495" y="3268412"/>
            <a:ext cx="1999510" cy="1333006"/>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2EF84F70-A720-4DCE-84EC-5F0EE01B38FB}"/>
              </a:ext>
            </a:extLst>
          </p:cNvPr>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2941785" y="4601418"/>
            <a:ext cx="1429157" cy="1578751"/>
          </a:xfrm>
          <a:prstGeom prst="rect">
            <a:avLst/>
          </a:prstGeom>
          <a:noFill/>
          <a:effectLst>
            <a:softEdge rad="63500"/>
          </a:effectLst>
          <a:extLst>
            <a:ext uri="{909E8E84-426E-40DD-AFC4-6F175D3DCCD1}">
              <a14:hiddenFill xmlns:a14="http://schemas.microsoft.com/office/drawing/2010/main">
                <a:solidFill>
                  <a:srgbClr val="FFFFFF"/>
                </a:solidFill>
              </a14:hiddenFill>
            </a:ext>
          </a:extLst>
        </p:spPr>
      </p:pic>
      <p:sp>
        <p:nvSpPr>
          <p:cNvPr id="35" name="テキスト ボックス 34">
            <a:extLst>
              <a:ext uri="{FF2B5EF4-FFF2-40B4-BE49-F238E27FC236}">
                <a16:creationId xmlns:a16="http://schemas.microsoft.com/office/drawing/2014/main" id="{47615493-4CAE-4F85-A1EC-9FE65AF0B11F}"/>
              </a:ext>
            </a:extLst>
          </p:cNvPr>
          <p:cNvSpPr txBox="1"/>
          <p:nvPr/>
        </p:nvSpPr>
        <p:spPr>
          <a:xfrm>
            <a:off x="2671838" y="3650565"/>
            <a:ext cx="2150408" cy="632288"/>
          </a:xfrm>
          <a:prstGeom prst="rect">
            <a:avLst/>
          </a:prstGeom>
          <a:noFill/>
        </p:spPr>
        <p:txBody>
          <a:bodyPr wrap="square" lIns="288000" tIns="72000" bIns="72000" rtlCol="0" anchor="ctr" anchorCtr="0">
            <a:noAutofit/>
          </a:bodyPr>
          <a:lstStyle/>
          <a:p>
            <a:pPr algn="ctr">
              <a:spcBef>
                <a:spcPts val="191"/>
              </a:spcBef>
            </a:pPr>
            <a:r>
              <a:rPr lang="ja-JP" altLang="en-US" dirty="0">
                <a:solidFill>
                  <a:schemeClr val="tx1">
                    <a:lumMod val="75000"/>
                    <a:lumOff val="25000"/>
                  </a:schemeClr>
                </a:solidFill>
                <a:latin typeface="Meiryo UI" panose="020B0604030504040204" pitchFamily="50" charset="-128"/>
                <a:ea typeface="Meiryo UI" panose="020B0604030504040204" pitchFamily="50" charset="-128"/>
              </a:rPr>
              <a:t>既存の手動扉を廃止し、自動扉を設置</a:t>
            </a:r>
            <a:endParaRPr lang="en-US" altLang="ja-JP"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7" name="テキスト ボックス 36">
            <a:extLst>
              <a:ext uri="{FF2B5EF4-FFF2-40B4-BE49-F238E27FC236}">
                <a16:creationId xmlns:a16="http://schemas.microsoft.com/office/drawing/2014/main" id="{80B7C7BE-6AB5-4C09-89F6-71C7A919295D}"/>
              </a:ext>
            </a:extLst>
          </p:cNvPr>
          <p:cNvSpPr txBox="1"/>
          <p:nvPr/>
        </p:nvSpPr>
        <p:spPr>
          <a:xfrm>
            <a:off x="550701" y="5166349"/>
            <a:ext cx="2150408" cy="632288"/>
          </a:xfrm>
          <a:prstGeom prst="rect">
            <a:avLst/>
          </a:prstGeom>
          <a:noFill/>
        </p:spPr>
        <p:txBody>
          <a:bodyPr wrap="square" lIns="288000" tIns="72000" bIns="72000" rtlCol="0" anchor="ctr" anchorCtr="0">
            <a:noAutofit/>
          </a:bodyPr>
          <a:lstStyle/>
          <a:p>
            <a:pPr algn="ctr">
              <a:spcBef>
                <a:spcPts val="191"/>
              </a:spcBef>
            </a:pPr>
            <a:r>
              <a:rPr lang="ja-JP" altLang="en-US" dirty="0">
                <a:solidFill>
                  <a:schemeClr val="tx1">
                    <a:lumMod val="75000"/>
                    <a:lumOff val="25000"/>
                  </a:schemeClr>
                </a:solidFill>
                <a:latin typeface="Meiryo UI" panose="020B0604030504040204" pitchFamily="50" charset="-128"/>
                <a:ea typeface="Meiryo UI" panose="020B0604030504040204" pitchFamily="50" charset="-128"/>
              </a:rPr>
              <a:t>ゴミ置場の入り口に</a:t>
            </a:r>
            <a:endParaRPr lang="en-US" altLang="ja-JP" dirty="0">
              <a:solidFill>
                <a:schemeClr val="tx1">
                  <a:lumMod val="75000"/>
                  <a:lumOff val="25000"/>
                </a:schemeClr>
              </a:solidFill>
              <a:latin typeface="Meiryo UI" panose="020B0604030504040204" pitchFamily="50" charset="-128"/>
              <a:ea typeface="Meiryo UI" panose="020B0604030504040204" pitchFamily="50" charset="-128"/>
            </a:endParaRPr>
          </a:p>
          <a:p>
            <a:pPr algn="ctr">
              <a:spcBef>
                <a:spcPts val="191"/>
              </a:spcBef>
            </a:pPr>
            <a:r>
              <a:rPr lang="ja-JP" altLang="en-US" dirty="0">
                <a:solidFill>
                  <a:schemeClr val="tx1">
                    <a:lumMod val="75000"/>
                    <a:lumOff val="25000"/>
                  </a:schemeClr>
                </a:solidFill>
                <a:latin typeface="Meiryo UI" panose="020B0604030504040204" pitchFamily="50" charset="-128"/>
                <a:ea typeface="Meiryo UI" panose="020B0604030504040204" pitchFamily="50" charset="-128"/>
              </a:rPr>
              <a:t>扉を設置</a:t>
            </a:r>
            <a:endParaRPr lang="en-US" altLang="ja-JP"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8" name="テキスト ボックス 37">
            <a:extLst>
              <a:ext uri="{FF2B5EF4-FFF2-40B4-BE49-F238E27FC236}">
                <a16:creationId xmlns:a16="http://schemas.microsoft.com/office/drawing/2014/main" id="{D7C86FFD-4564-4517-82D2-DA7BCF3A577E}"/>
              </a:ext>
            </a:extLst>
          </p:cNvPr>
          <p:cNvSpPr txBox="1"/>
          <p:nvPr/>
        </p:nvSpPr>
        <p:spPr>
          <a:xfrm>
            <a:off x="5087257" y="2688609"/>
            <a:ext cx="4132943" cy="632288"/>
          </a:xfrm>
          <a:prstGeom prst="rect">
            <a:avLst/>
          </a:prstGeom>
          <a:noFill/>
        </p:spPr>
        <p:txBody>
          <a:bodyPr wrap="square" lIns="288000" tIns="72000" bIns="72000" rtlCol="0" anchor="ctr" anchorCtr="0">
            <a:noAutofit/>
          </a:bodyPr>
          <a:lstStyle/>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管理員勤務時間の削減にも</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66F1F0D6-93FE-41CA-A59B-3047FB46AB6F}"/>
              </a:ext>
            </a:extLst>
          </p:cNvPr>
          <p:cNvPicPr>
            <a:picLocks noChangeAspect="1"/>
          </p:cNvPicPr>
          <p:nvPr/>
        </p:nvPicPr>
        <p:blipFill>
          <a:blip r:embed="rId7"/>
          <a:stretch>
            <a:fillRect/>
          </a:stretch>
        </p:blipFill>
        <p:spPr>
          <a:xfrm>
            <a:off x="7559308" y="3406448"/>
            <a:ext cx="1185670" cy="1194970"/>
          </a:xfrm>
          <a:prstGeom prst="rect">
            <a:avLst/>
          </a:prstGeom>
        </p:spPr>
      </p:pic>
      <p:pic>
        <p:nvPicPr>
          <p:cNvPr id="39" name="図 38">
            <a:extLst>
              <a:ext uri="{FF2B5EF4-FFF2-40B4-BE49-F238E27FC236}">
                <a16:creationId xmlns:a16="http://schemas.microsoft.com/office/drawing/2014/main" id="{63BF2688-EE1F-4853-8982-A836A2D75908}"/>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6410570" y="5425125"/>
            <a:ext cx="555105" cy="559459"/>
          </a:xfrm>
          <a:prstGeom prst="rect">
            <a:avLst/>
          </a:prstGeom>
        </p:spPr>
      </p:pic>
      <p:pic>
        <p:nvPicPr>
          <p:cNvPr id="42" name="図 41">
            <a:extLst>
              <a:ext uri="{FF2B5EF4-FFF2-40B4-BE49-F238E27FC236}">
                <a16:creationId xmlns:a16="http://schemas.microsoft.com/office/drawing/2014/main" id="{46BB4012-C386-4C44-AB3D-DF1CB493EE7A}"/>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5605492" y="5351023"/>
            <a:ext cx="710957" cy="716533"/>
          </a:xfrm>
          <a:prstGeom prst="rect">
            <a:avLst/>
          </a:prstGeom>
        </p:spPr>
      </p:pic>
      <p:sp>
        <p:nvSpPr>
          <p:cNvPr id="49" name="吹き出し: 角を丸めた四角形 48">
            <a:extLst>
              <a:ext uri="{FF2B5EF4-FFF2-40B4-BE49-F238E27FC236}">
                <a16:creationId xmlns:a16="http://schemas.microsoft.com/office/drawing/2014/main" id="{70AA888E-3430-4308-BD55-6FB36D7D050F}"/>
              </a:ext>
            </a:extLst>
          </p:cNvPr>
          <p:cNvSpPr/>
          <p:nvPr/>
        </p:nvSpPr>
        <p:spPr>
          <a:xfrm>
            <a:off x="5187880" y="3510579"/>
            <a:ext cx="2225282" cy="983003"/>
          </a:xfrm>
          <a:prstGeom prst="wedgeRoundRectCallout">
            <a:avLst>
              <a:gd name="adj1" fmla="val -3303"/>
              <a:gd name="adj2" fmla="val 93464"/>
              <a:gd name="adj3" fmla="val 16667"/>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0" name="テキスト ボックス 49">
            <a:extLst>
              <a:ext uri="{FF2B5EF4-FFF2-40B4-BE49-F238E27FC236}">
                <a16:creationId xmlns:a16="http://schemas.microsoft.com/office/drawing/2014/main" id="{9582D3D9-83A9-4570-8807-68A25AC1D759}"/>
              </a:ext>
            </a:extLst>
          </p:cNvPr>
          <p:cNvSpPr txBox="1"/>
          <p:nvPr/>
        </p:nvSpPr>
        <p:spPr>
          <a:xfrm>
            <a:off x="5041734" y="3701098"/>
            <a:ext cx="2349509" cy="632288"/>
          </a:xfrm>
          <a:prstGeom prst="rect">
            <a:avLst/>
          </a:prstGeom>
          <a:noFill/>
        </p:spPr>
        <p:txBody>
          <a:bodyPr wrap="square" lIns="288000" tIns="72000" bIns="72000" rtlCol="0" anchor="ctr" anchorCtr="0">
            <a:noAutofit/>
          </a:bodyPr>
          <a:lstStyle/>
          <a:p>
            <a:pPr algn="ctr">
              <a:spcBef>
                <a:spcPts val="191"/>
              </a:spcBef>
            </a:pPr>
            <a:r>
              <a:rPr lang="ja-JP" altLang="en-US" dirty="0">
                <a:solidFill>
                  <a:schemeClr val="tx1">
                    <a:lumMod val="75000"/>
                    <a:lumOff val="25000"/>
                  </a:schemeClr>
                </a:solidFill>
                <a:latin typeface="Meiryo UI" panose="020B0604030504040204" pitchFamily="50" charset="-128"/>
                <a:ea typeface="Meiryo UI" panose="020B0604030504040204" pitchFamily="50" charset="-128"/>
              </a:rPr>
              <a:t>クラウドカメラ＝アプリ等で、</a:t>
            </a:r>
            <a:r>
              <a:rPr lang="en-US" altLang="ja-JP" dirty="0">
                <a:solidFill>
                  <a:schemeClr val="tx1">
                    <a:lumMod val="75000"/>
                    <a:lumOff val="25000"/>
                  </a:schemeClr>
                </a:solidFill>
                <a:latin typeface="Meiryo UI" panose="020B0604030504040204" pitchFamily="50" charset="-128"/>
                <a:ea typeface="Meiryo UI" panose="020B0604030504040204" pitchFamily="50" charset="-128"/>
              </a:rPr>
              <a:t>24</a:t>
            </a:r>
            <a:r>
              <a:rPr lang="ja-JP" altLang="en-US" dirty="0">
                <a:solidFill>
                  <a:schemeClr val="tx1">
                    <a:lumMod val="75000"/>
                    <a:lumOff val="25000"/>
                  </a:schemeClr>
                </a:solidFill>
                <a:latin typeface="Meiryo UI" panose="020B0604030504040204" pitchFamily="50" charset="-128"/>
                <a:ea typeface="Meiryo UI" panose="020B0604030504040204" pitchFamily="50" charset="-128"/>
              </a:rPr>
              <a:t>時間マンションが</a:t>
            </a:r>
            <a:endParaRPr lang="en-US" altLang="ja-JP" dirty="0">
              <a:solidFill>
                <a:schemeClr val="tx1">
                  <a:lumMod val="75000"/>
                  <a:lumOff val="25000"/>
                </a:schemeClr>
              </a:solidFill>
              <a:latin typeface="Meiryo UI" panose="020B0604030504040204" pitchFamily="50" charset="-128"/>
              <a:ea typeface="Meiryo UI" panose="020B0604030504040204" pitchFamily="50" charset="-128"/>
            </a:endParaRPr>
          </a:p>
          <a:p>
            <a:pPr algn="ctr">
              <a:spcBef>
                <a:spcPts val="191"/>
              </a:spcBef>
            </a:pPr>
            <a:r>
              <a:rPr lang="ja-JP" altLang="en-US" dirty="0">
                <a:solidFill>
                  <a:schemeClr val="tx1">
                    <a:lumMod val="75000"/>
                    <a:lumOff val="25000"/>
                  </a:schemeClr>
                </a:solidFill>
                <a:latin typeface="Meiryo UI" panose="020B0604030504040204" pitchFamily="50" charset="-128"/>
                <a:ea typeface="Meiryo UI" panose="020B0604030504040204" pitchFamily="50" charset="-128"/>
              </a:rPr>
              <a:t>監視できる</a:t>
            </a:r>
            <a:endParaRPr lang="en-US" altLang="ja-JP"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43" name="楕円 42">
            <a:extLst>
              <a:ext uri="{FF2B5EF4-FFF2-40B4-BE49-F238E27FC236}">
                <a16:creationId xmlns:a16="http://schemas.microsoft.com/office/drawing/2014/main" id="{0C16C28F-E58E-4798-B4B3-BB184EF3311F}"/>
              </a:ext>
            </a:extLst>
          </p:cNvPr>
          <p:cNvSpPr/>
          <p:nvPr/>
        </p:nvSpPr>
        <p:spPr>
          <a:xfrm>
            <a:off x="5165962" y="5010149"/>
            <a:ext cx="2225281" cy="1170019"/>
          </a:xfrm>
          <a:prstGeom prst="ellipse">
            <a:avLst/>
          </a:prstGeom>
          <a:noFill/>
          <a:ln w="38100">
            <a:solidFill>
              <a:schemeClr val="bg1">
                <a:lumMod val="85000"/>
              </a:schemeClr>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9264675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7AA67463-B7C7-44FB-84F6-5DF8650E657D}"/>
              </a:ext>
            </a:extLst>
          </p:cNvPr>
          <p:cNvSpPr txBox="1"/>
          <p:nvPr/>
        </p:nvSpPr>
        <p:spPr>
          <a:xfrm>
            <a:off x="658806" y="2008229"/>
            <a:ext cx="4162674" cy="632288"/>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800" b="1" dirty="0">
                <a:solidFill>
                  <a:schemeClr val="tx1">
                    <a:lumMod val="75000"/>
                    <a:lumOff val="25000"/>
                  </a:schemeClr>
                </a:solidFill>
                <a:latin typeface="Meiryo UI" panose="020B0604030504040204" pitchFamily="50" charset="-128"/>
                <a:ea typeface="Meiryo UI" panose="020B0604030504040204" pitchFamily="50" charset="-128"/>
              </a:rPr>
              <a:t>①通常の仲介手数料</a:t>
            </a: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9" name="テキスト ボックス 18">
            <a:extLst>
              <a:ext uri="{FF2B5EF4-FFF2-40B4-BE49-F238E27FC236}">
                <a16:creationId xmlns:a16="http://schemas.microsoft.com/office/drawing/2014/main" id="{6CBCAEF0-B67D-483D-8627-7EF95C5CD7BE}"/>
              </a:ext>
            </a:extLst>
          </p:cNvPr>
          <p:cNvSpPr txBox="1"/>
          <p:nvPr/>
        </p:nvSpPr>
        <p:spPr>
          <a:xfrm>
            <a:off x="5084520" y="2008229"/>
            <a:ext cx="4162674" cy="632288"/>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800" b="1" dirty="0">
                <a:solidFill>
                  <a:schemeClr val="tx1">
                    <a:lumMod val="75000"/>
                    <a:lumOff val="25000"/>
                  </a:schemeClr>
                </a:solidFill>
                <a:latin typeface="Meiryo UI" panose="020B0604030504040204" pitchFamily="50" charset="-128"/>
                <a:ea typeface="Meiryo UI" panose="020B0604030504040204" pitchFamily="50" charset="-128"/>
              </a:rPr>
              <a:t>②仲介手数料半額</a:t>
            </a: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3" name="タイトル 5">
            <a:extLst>
              <a:ext uri="{FF2B5EF4-FFF2-40B4-BE49-F238E27FC236}">
                <a16:creationId xmlns:a16="http://schemas.microsoft.com/office/drawing/2014/main" id="{B0E09B63-FDF8-44B1-9F2B-EC6844E499A0}"/>
              </a:ext>
            </a:extLst>
          </p:cNvPr>
          <p:cNvSpPr txBox="1">
            <a:spLocks/>
          </p:cNvSpPr>
          <p:nvPr/>
        </p:nvSpPr>
        <p:spPr>
          <a:xfrm>
            <a:off x="658807" y="567549"/>
            <a:ext cx="1576394" cy="671195"/>
          </a:xfrm>
          <a:prstGeom prst="rect">
            <a:avLst/>
          </a:prstGeom>
          <a:solidFill>
            <a:schemeClr val="accent6">
              <a:lumMod val="20000"/>
              <a:lumOff val="8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spcBef>
                <a:spcPts val="191"/>
              </a:spcBef>
              <a:defRPr sz="24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dirty="0"/>
              <a:t>導入</a:t>
            </a:r>
            <a:r>
              <a:rPr lang="ja-JP" altLang="en-US" dirty="0">
                <a:solidFill>
                  <a:srgbClr val="6699FF"/>
                </a:solidFill>
              </a:rPr>
              <a:t>後</a:t>
            </a:r>
          </a:p>
        </p:txBody>
      </p:sp>
      <p:sp>
        <p:nvSpPr>
          <p:cNvPr id="29" name="Google Shape;176;p6">
            <a:extLst>
              <a:ext uri="{FF2B5EF4-FFF2-40B4-BE49-F238E27FC236}">
                <a16:creationId xmlns:a16="http://schemas.microsoft.com/office/drawing/2014/main" id="{ED4FC9F9-3A63-4484-8E14-7F677175AB0B}"/>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「お客様のご希望」に合わせて仲介業者を選定</a:t>
            </a:r>
          </a:p>
        </p:txBody>
      </p:sp>
      <p:sp>
        <p:nvSpPr>
          <p:cNvPr id="5" name="正方形/長方形 4">
            <a:extLst>
              <a:ext uri="{FF2B5EF4-FFF2-40B4-BE49-F238E27FC236}">
                <a16:creationId xmlns:a16="http://schemas.microsoft.com/office/drawing/2014/main" id="{E509E759-B395-42D5-B755-41E7AE57FA0B}"/>
              </a:ext>
            </a:extLst>
          </p:cNvPr>
          <p:cNvSpPr/>
          <p:nvPr/>
        </p:nvSpPr>
        <p:spPr>
          <a:xfrm>
            <a:off x="639762" y="5680585"/>
            <a:ext cx="8910638" cy="830997"/>
          </a:xfrm>
          <a:prstGeom prst="rect">
            <a:avLst/>
          </a:prstGeom>
        </p:spPr>
        <p:txBody>
          <a:bodyPr wrap="square" lIns="91440" tIns="45720" rIns="91440" bIns="45720" anchor="t">
            <a:spAutoFit/>
          </a:bodyPr>
          <a:lstStyle/>
          <a:p>
            <a:pPr algn="ctr"/>
            <a:r>
              <a:rPr lang="en-US" altLang="ja-JP" sz="2400" b="1" dirty="0" err="1">
                <a:solidFill>
                  <a:schemeClr val="tx1">
                    <a:lumMod val="75000"/>
                    <a:lumOff val="25000"/>
                  </a:schemeClr>
                </a:solidFill>
                <a:latin typeface="Meiryo UI" panose="020B0604030504040204" pitchFamily="50" charset="-128"/>
                <a:ea typeface="Meiryo UI" panose="020B0604030504040204" pitchFamily="50" charset="-128"/>
              </a:rPr>
              <a:t>一番資産価値を把握して</a:t>
            </a:r>
            <a:r>
              <a:rPr lang="ja-JP" altLang="en-US" sz="2400" b="1" dirty="0">
                <a:solidFill>
                  <a:schemeClr val="tx1">
                    <a:lumMod val="75000"/>
                    <a:lumOff val="25000"/>
                  </a:schemeClr>
                </a:solidFill>
                <a:latin typeface="Meiryo UI" panose="020B0604030504040204" pitchFamily="50" charset="-128"/>
                <a:ea typeface="Meiryo UI" panose="020B0604030504040204" pitchFamily="50" charset="-128"/>
              </a:rPr>
              <a:t>いるご</a:t>
            </a:r>
            <a:r>
              <a:rPr lang="en-US" altLang="ja-JP" sz="2400" b="1" dirty="0" err="1">
                <a:solidFill>
                  <a:schemeClr val="tx1">
                    <a:lumMod val="75000"/>
                    <a:lumOff val="25000"/>
                  </a:schemeClr>
                </a:solidFill>
                <a:latin typeface="Meiryo UI" panose="020B0604030504040204" pitchFamily="50" charset="-128"/>
                <a:ea typeface="Meiryo UI" panose="020B0604030504040204" pitchFamily="50" charset="-128"/>
              </a:rPr>
              <a:t>担当者</a:t>
            </a:r>
            <a:r>
              <a:rPr lang="ja-JP" altLang="en-US" sz="2400" b="1" dirty="0">
                <a:solidFill>
                  <a:schemeClr val="tx1">
                    <a:lumMod val="75000"/>
                    <a:lumOff val="25000"/>
                  </a:schemeClr>
                </a:solidFill>
                <a:latin typeface="Meiryo UI" panose="020B0604030504040204" pitchFamily="50" charset="-128"/>
                <a:ea typeface="Meiryo UI" panose="020B0604030504040204" pitchFamily="50" charset="-128"/>
              </a:rPr>
              <a:t>の皆様が「</a:t>
            </a:r>
            <a:r>
              <a:rPr lang="en-US" altLang="ja-JP" sz="2400" b="1" dirty="0" err="1">
                <a:solidFill>
                  <a:schemeClr val="tx1">
                    <a:lumMod val="75000"/>
                    <a:lumOff val="25000"/>
                  </a:schemeClr>
                </a:solidFill>
                <a:latin typeface="Meiryo UI" panose="020B0604030504040204" pitchFamily="50" charset="-128"/>
                <a:ea typeface="Meiryo UI" panose="020B0604030504040204" pitchFamily="50" charset="-128"/>
              </a:rPr>
              <a:t>相談・送客窓口</a:t>
            </a:r>
            <a:r>
              <a:rPr lang="ja-JP" altLang="en-US" sz="24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2400" b="1" dirty="0">
                <a:solidFill>
                  <a:schemeClr val="tx1">
                    <a:lumMod val="75000"/>
                    <a:lumOff val="25000"/>
                  </a:schemeClr>
                </a:solidFill>
                <a:latin typeface="Meiryo UI" panose="020B0604030504040204" pitchFamily="50" charset="-128"/>
                <a:ea typeface="Meiryo UI" panose="020B0604030504040204" pitchFamily="50" charset="-128"/>
              </a:rPr>
              <a:t>に</a:t>
            </a:r>
          </a:p>
          <a:p>
            <a:pPr algn="ctr"/>
            <a:r>
              <a:rPr lang="ja-JP" altLang="en-US" sz="24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2400" b="1" dirty="0" err="1">
                <a:solidFill>
                  <a:srgbClr val="3FA437"/>
                </a:solidFill>
                <a:latin typeface="Meiryo UI" panose="020B0604030504040204" pitchFamily="50" charset="-128"/>
                <a:ea typeface="Meiryo UI" panose="020B0604030504040204" pitchFamily="50" charset="-128"/>
              </a:rPr>
              <a:t>手数料収入による増収</a:t>
            </a:r>
            <a:r>
              <a:rPr lang="ja-JP" altLang="en-US" sz="2400" b="1" dirty="0">
                <a:solidFill>
                  <a:schemeClr val="tx1">
                    <a:lumMod val="75000"/>
                    <a:lumOff val="25000"/>
                  </a:schemeClr>
                </a:solidFill>
                <a:latin typeface="Meiryo UI" panose="020B0604030504040204" pitchFamily="50" charset="-128"/>
                <a:ea typeface="Meiryo UI" panose="020B0604030504040204" pitchFamily="50" charset="-128"/>
              </a:rPr>
              <a:t>が見込めます！</a:t>
            </a:r>
            <a:endParaRPr lang="en-US" altLang="ja-JP" sz="24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8" name="テキスト ボックス 7">
            <a:extLst>
              <a:ext uri="{FF2B5EF4-FFF2-40B4-BE49-F238E27FC236}">
                <a16:creationId xmlns:a16="http://schemas.microsoft.com/office/drawing/2014/main" id="{E06AC5F6-A8FD-4D66-AEFC-2175CAEDDAC0}"/>
              </a:ext>
            </a:extLst>
          </p:cNvPr>
          <p:cNvSpPr txBox="1"/>
          <p:nvPr/>
        </p:nvSpPr>
        <p:spPr>
          <a:xfrm>
            <a:off x="658806" y="2008229"/>
            <a:ext cx="4162674" cy="3548925"/>
          </a:xfrm>
          <a:prstGeom prst="rect">
            <a:avLst/>
          </a:prstGeom>
          <a:noFill/>
          <a:ln w="28575">
            <a:solidFill>
              <a:schemeClr val="bg1">
                <a:lumMod val="85000"/>
              </a:schemeClr>
            </a:solidFill>
          </a:ln>
        </p:spPr>
        <p:txBody>
          <a:bodyPr wrap="square" lIns="288000" tIns="72000" bIns="72000" rtlCol="0" anchor="ctr" anchorCtr="0">
            <a:noAutofit/>
          </a:bodyPr>
          <a:lstStyle/>
          <a:p>
            <a:pPr algn="ctr">
              <a:spcBef>
                <a:spcPts val="191"/>
              </a:spcBef>
            </a:pP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043A471C-C165-46D7-920D-CBDD63AF72AA}"/>
              </a:ext>
            </a:extLst>
          </p:cNvPr>
          <p:cNvSpPr txBox="1"/>
          <p:nvPr/>
        </p:nvSpPr>
        <p:spPr>
          <a:xfrm>
            <a:off x="5087257" y="2008229"/>
            <a:ext cx="4162674" cy="3548925"/>
          </a:xfrm>
          <a:prstGeom prst="rect">
            <a:avLst/>
          </a:prstGeom>
          <a:noFill/>
          <a:ln w="28575">
            <a:solidFill>
              <a:schemeClr val="bg1">
                <a:lumMod val="85000"/>
              </a:schemeClr>
            </a:solidFill>
          </a:ln>
        </p:spPr>
        <p:txBody>
          <a:bodyPr wrap="square" lIns="288000" tIns="72000" bIns="72000" rtlCol="0" anchor="ctr" anchorCtr="0">
            <a:noAutofit/>
          </a:bodyPr>
          <a:lstStyle/>
          <a:p>
            <a:pPr algn="ctr">
              <a:spcBef>
                <a:spcPts val="191"/>
              </a:spcBef>
            </a:pP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2" name="テキスト ボックス 11">
            <a:extLst>
              <a:ext uri="{FF2B5EF4-FFF2-40B4-BE49-F238E27FC236}">
                <a16:creationId xmlns:a16="http://schemas.microsoft.com/office/drawing/2014/main" id="{A0378CCF-4CC9-44C1-830B-17D27A2009C0}"/>
              </a:ext>
            </a:extLst>
          </p:cNvPr>
          <p:cNvSpPr txBox="1"/>
          <p:nvPr/>
        </p:nvSpPr>
        <p:spPr>
          <a:xfrm>
            <a:off x="741374" y="2771878"/>
            <a:ext cx="3978508" cy="632288"/>
          </a:xfrm>
          <a:prstGeom prst="rect">
            <a:avLst/>
          </a:prstGeom>
          <a:solidFill>
            <a:schemeClr val="bg1">
              <a:lumMod val="95000"/>
            </a:schemeClr>
          </a:solidFill>
        </p:spPr>
        <p:txBody>
          <a:bodyPr wrap="square" lIns="288000" tIns="72000" bIns="72000" rtlCol="0" anchor="ctr" anchorCtr="0">
            <a:noAutofit/>
          </a:bodyPr>
          <a:lstStyle/>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物件価格✖️３％プラス</a:t>
            </a:r>
            <a:r>
              <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rPr>
              <a:t>6</a:t>
            </a: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万円</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3" name="テキスト ボックス 12">
            <a:extLst>
              <a:ext uri="{FF2B5EF4-FFF2-40B4-BE49-F238E27FC236}">
                <a16:creationId xmlns:a16="http://schemas.microsoft.com/office/drawing/2014/main" id="{7836A82B-4CFC-4398-A914-0F31CC1C8BEA}"/>
              </a:ext>
            </a:extLst>
          </p:cNvPr>
          <p:cNvSpPr txBox="1"/>
          <p:nvPr/>
        </p:nvSpPr>
        <p:spPr>
          <a:xfrm>
            <a:off x="5181602" y="2771878"/>
            <a:ext cx="3978508" cy="632288"/>
          </a:xfrm>
          <a:prstGeom prst="rect">
            <a:avLst/>
          </a:prstGeom>
          <a:solidFill>
            <a:schemeClr val="bg1">
              <a:lumMod val="95000"/>
            </a:schemeClr>
          </a:solidFill>
        </p:spPr>
        <p:txBody>
          <a:bodyPr wrap="square" lIns="288000" tIns="72000" bIns="72000" rtlCol="0" anchor="ctr" anchorCtr="0">
            <a:noAutofit/>
          </a:bodyPr>
          <a:lstStyle/>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物件価格✖️</a:t>
            </a:r>
            <a:r>
              <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rPr>
              <a:t>1.5%</a:t>
            </a: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プラス</a:t>
            </a:r>
            <a:r>
              <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rPr>
              <a:t>3</a:t>
            </a: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万円</a:t>
            </a:r>
          </a:p>
        </p:txBody>
      </p:sp>
      <p:sp>
        <p:nvSpPr>
          <p:cNvPr id="18" name="二等辺三角形 17">
            <a:extLst>
              <a:ext uri="{FF2B5EF4-FFF2-40B4-BE49-F238E27FC236}">
                <a16:creationId xmlns:a16="http://schemas.microsoft.com/office/drawing/2014/main" id="{9547C88A-AD48-4343-A1D7-27F4D4DA2B00}"/>
              </a:ext>
            </a:extLst>
          </p:cNvPr>
          <p:cNvSpPr/>
          <p:nvPr/>
        </p:nvSpPr>
        <p:spPr>
          <a:xfrm rot="10800000">
            <a:off x="2467996" y="3581134"/>
            <a:ext cx="525263" cy="26556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0" name="テキスト ボックス 19">
            <a:extLst>
              <a:ext uri="{FF2B5EF4-FFF2-40B4-BE49-F238E27FC236}">
                <a16:creationId xmlns:a16="http://schemas.microsoft.com/office/drawing/2014/main" id="{8B2DBD0F-1D14-4071-8576-93EACA1BA6EF}"/>
              </a:ext>
            </a:extLst>
          </p:cNvPr>
          <p:cNvSpPr txBox="1"/>
          <p:nvPr/>
        </p:nvSpPr>
        <p:spPr>
          <a:xfrm>
            <a:off x="741374" y="4023666"/>
            <a:ext cx="3978508" cy="1361133"/>
          </a:xfrm>
          <a:prstGeom prst="rect">
            <a:avLst/>
          </a:prstGeom>
          <a:solidFill>
            <a:schemeClr val="bg1">
              <a:lumMod val="95000"/>
            </a:schemeClr>
          </a:solidFill>
        </p:spPr>
        <p:txBody>
          <a:bodyPr wrap="square" lIns="288000" tIns="72000" bIns="72000" rtlCol="0" anchor="t" anchorCtr="0">
            <a:noAutofit/>
          </a:bodyPr>
          <a:lstStyle/>
          <a:p>
            <a:pPr>
              <a:spcBef>
                <a:spcPts val="191"/>
              </a:spcBef>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御社グループ内関連会社へ</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endParaRPr lang="en-US" altLang="ja-JP" sz="5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一般的なの不動産業者（仲介会社）の場合</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a:t>
            </a:r>
          </a:p>
          <a:p>
            <a:pPr>
              <a:spcBef>
                <a:spcPts val="191"/>
              </a:spcBef>
            </a:pP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物件価格：</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5,000</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万円（税抜）</a:t>
            </a:r>
            <a:b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b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5,000</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万円</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３％＋</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6</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万円＝</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156</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万円（税別）</a:t>
            </a:r>
            <a:endPar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EBDBC2BE-2923-4BDA-96AB-3D37781EEBAD}"/>
              </a:ext>
            </a:extLst>
          </p:cNvPr>
          <p:cNvSpPr txBox="1"/>
          <p:nvPr/>
        </p:nvSpPr>
        <p:spPr>
          <a:xfrm>
            <a:off x="5181602" y="4023666"/>
            <a:ext cx="3978508" cy="1361133"/>
          </a:xfrm>
          <a:prstGeom prst="rect">
            <a:avLst/>
          </a:prstGeom>
          <a:solidFill>
            <a:schemeClr val="bg1">
              <a:lumMod val="95000"/>
            </a:schemeClr>
          </a:solidFill>
        </p:spPr>
        <p:txBody>
          <a:bodyPr wrap="square" lIns="288000" tIns="72000" bIns="72000" rtlCol="0" anchor="t" anchorCtr="0">
            <a:noAutofit/>
          </a:bodyPr>
          <a:lstStyle/>
          <a:p>
            <a:pPr>
              <a:spcBef>
                <a:spcPts val="191"/>
              </a:spcBef>
            </a:pPr>
            <a:r>
              <a:rPr lang="ja-JP" altLang="en-US" sz="1600" b="1" dirty="0">
                <a:solidFill>
                  <a:schemeClr val="tx1">
                    <a:lumMod val="75000"/>
                    <a:lumOff val="25000"/>
                  </a:schemeClr>
                </a:solidFill>
                <a:latin typeface="Meiryo UI" panose="020B0604030504040204" pitchFamily="50" charset="-128"/>
                <a:ea typeface="Meiryo UI" panose="020B0604030504040204" pitchFamily="50" charset="-128"/>
              </a:rPr>
              <a:t>コンドミニアム・アセットマネジメント（株）へ</a:t>
            </a:r>
            <a:endParaRPr lang="en-US" altLang="ja-JP" sz="16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endParaRPr lang="en-US" altLang="ja-JP" sz="5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弊社の仲介手数料半額プランを適用した場合</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a:t>
            </a:r>
          </a:p>
          <a:p>
            <a:pPr>
              <a:spcBef>
                <a:spcPts val="191"/>
              </a:spcBef>
            </a:pP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物件価格：</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5,000</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万円（税抜）</a:t>
            </a:r>
            <a:b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b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5,000</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万円</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１</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.5%</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3</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万円</a:t>
            </a:r>
            <a:r>
              <a:rPr lang="en-US" altLang="ja-JP" sz="1200" b="1" dirty="0">
                <a:solidFill>
                  <a:schemeClr val="tx1">
                    <a:lumMod val="75000"/>
                    <a:lumOff val="25000"/>
                  </a:schemeClr>
                </a:solidFill>
                <a:latin typeface="Meiryo UI" panose="020B0604030504040204" pitchFamily="50" charset="-128"/>
                <a:ea typeface="Meiryo UI" panose="020B0604030504040204" pitchFamily="50" charset="-128"/>
              </a:rPr>
              <a:t>=78</a:t>
            </a:r>
            <a:r>
              <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rPr>
              <a:t>万円（税別）</a:t>
            </a:r>
          </a:p>
          <a:p>
            <a:pPr>
              <a:spcBef>
                <a:spcPts val="191"/>
              </a:spcBef>
            </a:pPr>
            <a:r>
              <a:rPr lang="ja-JP" altLang="en-US" sz="1200" b="1" dirty="0">
                <a:solidFill>
                  <a:srgbClr val="FF0000"/>
                </a:solidFill>
                <a:latin typeface="Meiryo UI" panose="020B0604030504040204" pitchFamily="50" charset="-128"/>
                <a:ea typeface="Meiryo UI" panose="020B0604030504040204" pitchFamily="50" charset="-128"/>
              </a:rPr>
              <a:t>→</a:t>
            </a:r>
            <a:r>
              <a:rPr lang="en-US" altLang="ja-JP" sz="1200" b="1" dirty="0">
                <a:solidFill>
                  <a:srgbClr val="FF0000"/>
                </a:solidFill>
                <a:latin typeface="Meiryo UI" panose="020B0604030504040204" pitchFamily="50" charset="-128"/>
                <a:ea typeface="Meiryo UI" panose="020B0604030504040204" pitchFamily="50" charset="-128"/>
              </a:rPr>
              <a:t>78</a:t>
            </a:r>
            <a:r>
              <a:rPr lang="ja-JP" altLang="en-US" sz="1200" b="1" dirty="0">
                <a:solidFill>
                  <a:srgbClr val="FF0000"/>
                </a:solidFill>
                <a:latin typeface="Meiryo UI" panose="020B0604030504040204" pitchFamily="50" charset="-128"/>
                <a:ea typeface="Meiryo UI" panose="020B0604030504040204" pitchFamily="50" charset="-128"/>
              </a:rPr>
              <a:t>万円（税別）も廉価に！</a:t>
            </a:r>
            <a:endParaRPr lang="en-US" altLang="ja-JP" sz="1200" b="1" dirty="0">
              <a:solidFill>
                <a:srgbClr val="FF0000"/>
              </a:solidFill>
              <a:latin typeface="Meiryo UI" panose="020B0604030504040204" pitchFamily="50" charset="-128"/>
              <a:ea typeface="Meiryo UI" panose="020B0604030504040204" pitchFamily="50" charset="-128"/>
            </a:endParaRPr>
          </a:p>
        </p:txBody>
      </p:sp>
      <p:sp>
        <p:nvSpPr>
          <p:cNvPr id="22" name="二等辺三角形 21">
            <a:extLst>
              <a:ext uri="{FF2B5EF4-FFF2-40B4-BE49-F238E27FC236}">
                <a16:creationId xmlns:a16="http://schemas.microsoft.com/office/drawing/2014/main" id="{A02139C2-6AC1-4919-BAD5-3697C4774FF8}"/>
              </a:ext>
            </a:extLst>
          </p:cNvPr>
          <p:cNvSpPr/>
          <p:nvPr/>
        </p:nvSpPr>
        <p:spPr>
          <a:xfrm rot="10800000">
            <a:off x="6912742" y="3581134"/>
            <a:ext cx="525263" cy="265564"/>
          </a:xfrm>
          <a:prstGeom prst="triangl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タイトル 5">
            <a:extLst>
              <a:ext uri="{FF2B5EF4-FFF2-40B4-BE49-F238E27FC236}">
                <a16:creationId xmlns:a16="http://schemas.microsoft.com/office/drawing/2014/main" id="{2E0F1B6B-1340-40F9-B20D-38251339F1C4}"/>
              </a:ext>
            </a:extLst>
          </p:cNvPr>
          <p:cNvSpPr txBox="1">
            <a:spLocks/>
          </p:cNvSpPr>
          <p:nvPr/>
        </p:nvSpPr>
        <p:spPr>
          <a:xfrm>
            <a:off x="2235201" y="567549"/>
            <a:ext cx="7670800" cy="671195"/>
          </a:xfrm>
          <a:prstGeom prst="rect">
            <a:avLst/>
          </a:prstGeom>
        </p:spPr>
        <p:txBody>
          <a:bodyPr vert="horz" lIns="91440" tIns="45720" rIns="91440" bIns="45720" rtlCol="0" anchor="ctr">
            <a:noAutofit/>
          </a:bodyPr>
          <a:lstStyle>
            <a:lvl1pPr algn="l" defTabSz="871881" rtl="0" eaLnBrk="1" latinLnBrk="0" hangingPunct="1">
              <a:lnSpc>
                <a:spcPct val="90000"/>
              </a:lnSpc>
              <a:spcBef>
                <a:spcPct val="0"/>
              </a:spcBef>
              <a:buNone/>
              <a:defRPr kumimoji="1" sz="2669" b="1" kern="1200">
                <a:solidFill>
                  <a:schemeClr val="tx1"/>
                </a:solidFill>
                <a:latin typeface="Meiryo UI" panose="020B0604030504040204" pitchFamily="50" charset="-128"/>
                <a:ea typeface="Meiryo UI" panose="020B0604030504040204" pitchFamily="50" charset="-128"/>
                <a:cs typeface="+mj-cs"/>
              </a:defRPr>
            </a:lvl1pPr>
          </a:lstStyle>
          <a:p>
            <a:pPr>
              <a:buClrTx/>
              <a:buFontTx/>
            </a:pPr>
            <a:r>
              <a:rPr lang="ja-JP" altLang="en-US" sz="2650" dirty="0">
                <a:solidFill>
                  <a:schemeClr val="tx1">
                    <a:lumMod val="75000"/>
                    <a:lumOff val="25000"/>
                  </a:schemeClr>
                </a:solidFill>
                <a:latin typeface="Meiryo UI"/>
                <a:ea typeface="Meiryo UI"/>
              </a:rPr>
              <a:t>６．売却案件獲得</a:t>
            </a:r>
          </a:p>
        </p:txBody>
      </p:sp>
    </p:spTree>
    <p:extLst>
      <p:ext uri="{BB962C8B-B14F-4D97-AF65-F5344CB8AC3E}">
        <p14:creationId xmlns:p14="http://schemas.microsoft.com/office/powerpoint/2010/main" val="126052145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070100" y="2683730"/>
            <a:ext cx="5765800" cy="1490540"/>
          </a:xfrm>
          <a:prstGeom prst="rect">
            <a:avLst/>
          </a:prstGeom>
        </p:spPr>
        <p:txBody>
          <a:bodyPr vert="horz" lIns="87193" tIns="43597" rIns="87193" bIns="43597" rtlCol="0" anchor="ctr">
            <a:noAutofit/>
          </a:bodyPr>
          <a:lstStyle/>
          <a:p>
            <a:pPr algn="ctr">
              <a:lnSpc>
                <a:spcPct val="90000"/>
              </a:lnSpc>
              <a:spcBef>
                <a:spcPct val="0"/>
              </a:spcBef>
            </a:pPr>
            <a:r>
              <a:rPr lang="en-US" altLang="ja-JP" sz="3400" b="1" kern="1200" dirty="0">
                <a:solidFill>
                  <a:schemeClr val="tx1">
                    <a:lumMod val="75000"/>
                    <a:lumOff val="25000"/>
                  </a:schemeClr>
                </a:solidFill>
                <a:latin typeface="Meiryo UI"/>
                <a:ea typeface="Meiryo UI"/>
                <a:cs typeface="+mj-cs"/>
              </a:rPr>
              <a:t>4</a:t>
            </a:r>
            <a:r>
              <a:rPr lang="ja-JP" altLang="en-US" sz="3400" b="1" kern="1200" dirty="0">
                <a:solidFill>
                  <a:schemeClr val="tx1">
                    <a:lumMod val="75000"/>
                    <a:lumOff val="25000"/>
                  </a:schemeClr>
                </a:solidFill>
                <a:latin typeface="Meiryo UI"/>
                <a:ea typeface="Meiryo UI"/>
                <a:cs typeface="+mj-cs"/>
              </a:rPr>
              <a:t>．ご不明点・不安の解消</a:t>
            </a:r>
          </a:p>
        </p:txBody>
      </p:sp>
    </p:spTree>
    <p:extLst>
      <p:ext uri="{BB962C8B-B14F-4D97-AF65-F5344CB8AC3E}">
        <p14:creationId xmlns:p14="http://schemas.microsoft.com/office/powerpoint/2010/main" val="3004360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7429D555-7111-4F5D-9066-0905E1A8584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0"/>
            <a:ext cx="9906000" cy="7006431"/>
          </a:xfrm>
          <a:prstGeom prst="rect">
            <a:avLst/>
          </a:prstGeom>
        </p:spPr>
      </p:pic>
      <p:sp>
        <p:nvSpPr>
          <p:cNvPr id="24" name="Google Shape;176;p6">
            <a:extLst>
              <a:ext uri="{FF2B5EF4-FFF2-40B4-BE49-F238E27FC236}">
                <a16:creationId xmlns:a16="http://schemas.microsoft.com/office/drawing/2014/main" id="{D825137F-AE2A-482A-A44B-576425940A79}"/>
              </a:ext>
            </a:extLst>
          </p:cNvPr>
          <p:cNvSpPr txBox="1"/>
          <p:nvPr/>
        </p:nvSpPr>
        <p:spPr>
          <a:xfrm>
            <a:off x="0" y="-1"/>
            <a:ext cx="9906000" cy="7006431"/>
          </a:xfrm>
          <a:prstGeom prst="rect">
            <a:avLst/>
          </a:prstGeom>
          <a:solidFill>
            <a:srgbClr val="FFFFFF">
              <a:alpha val="69804"/>
            </a:srgbClr>
          </a:solidFill>
          <a:ln>
            <a:noFill/>
          </a:ln>
        </p:spPr>
        <p:txBody>
          <a:bodyPr spcFirstLastPara="1" wrap="square" lIns="87179" tIns="43577" rIns="87179" bIns="43577" anchor="ctr" anchorCtr="1">
            <a:noAutofit/>
          </a:bodyPr>
          <a:lstStyle/>
          <a:p>
            <a:endParaRPr lang="ja-JP" altLang="en" sz="2400" b="1" dirty="0">
              <a:solidFill>
                <a:schemeClr val="tx1">
                  <a:lumMod val="75000"/>
                  <a:lumOff val="25000"/>
                </a:schemeClr>
              </a:solidFill>
              <a:ea typeface="Meiryo UI" panose="020B0604030504040204" pitchFamily="50" charset="-128"/>
            </a:endParaRPr>
          </a:p>
        </p:txBody>
      </p:sp>
      <p:sp>
        <p:nvSpPr>
          <p:cNvPr id="8" name="テキスト ボックス 7">
            <a:extLst>
              <a:ext uri="{FF2B5EF4-FFF2-40B4-BE49-F238E27FC236}">
                <a16:creationId xmlns:a16="http://schemas.microsoft.com/office/drawing/2014/main" id="{52CC4673-B611-438A-A87B-B30753A08506}"/>
              </a:ext>
            </a:extLst>
          </p:cNvPr>
          <p:cNvSpPr txBox="1"/>
          <p:nvPr/>
        </p:nvSpPr>
        <p:spPr>
          <a:xfrm>
            <a:off x="658806" y="2270357"/>
            <a:ext cx="4162674" cy="1077218"/>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管理会社としての</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本来業務の考え方</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D5FD06DF-7BA5-4A3C-9BCF-DCF777CA4541}"/>
              </a:ext>
            </a:extLst>
          </p:cNvPr>
          <p:cNvSpPr txBox="1"/>
          <p:nvPr/>
        </p:nvSpPr>
        <p:spPr>
          <a:xfrm>
            <a:off x="5083784" y="2270357"/>
            <a:ext cx="4162674" cy="1077218"/>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コンドミニアム・アセットマネジメントの</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観点から</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0" name="テキスト ボックス 9">
            <a:extLst>
              <a:ext uri="{FF2B5EF4-FFF2-40B4-BE49-F238E27FC236}">
                <a16:creationId xmlns:a16="http://schemas.microsoft.com/office/drawing/2014/main" id="{0A5C55B6-BB1F-4C45-99FA-1E3428F5CE78}"/>
              </a:ext>
            </a:extLst>
          </p:cNvPr>
          <p:cNvSpPr txBox="1"/>
          <p:nvPr/>
        </p:nvSpPr>
        <p:spPr>
          <a:xfrm>
            <a:off x="658806" y="3347575"/>
            <a:ext cx="4162674" cy="2949986"/>
          </a:xfrm>
          <a:prstGeom prst="rect">
            <a:avLst/>
          </a:prstGeom>
          <a:solidFill>
            <a:srgbClr val="FFFFFF">
              <a:alpha val="60000"/>
            </a:srgbClr>
          </a:solidFill>
        </p:spPr>
        <p:txBody>
          <a:bodyPr wrap="square" lIns="288000" tIns="72000" bIns="72000" rtlCol="0" anchor="ctr" anchorCtr="0">
            <a:noAutofit/>
          </a:bodyPr>
          <a:lstStyle/>
          <a:p>
            <a:pPr algn="ctr">
              <a:spcBef>
                <a:spcPts val="191"/>
              </a:spcBef>
            </a:pPr>
            <a:endParaRPr lang="en-US" altLang="ja-JP"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1" name="テキスト ボックス 10">
            <a:extLst>
              <a:ext uri="{FF2B5EF4-FFF2-40B4-BE49-F238E27FC236}">
                <a16:creationId xmlns:a16="http://schemas.microsoft.com/office/drawing/2014/main" id="{28ECBFE2-7CF8-4DD5-84E8-85A6CB57DB4E}"/>
              </a:ext>
            </a:extLst>
          </p:cNvPr>
          <p:cNvSpPr txBox="1"/>
          <p:nvPr/>
        </p:nvSpPr>
        <p:spPr>
          <a:xfrm>
            <a:off x="5083784" y="3347575"/>
            <a:ext cx="4162674" cy="2949986"/>
          </a:xfrm>
          <a:prstGeom prst="rect">
            <a:avLst/>
          </a:prstGeom>
          <a:solidFill>
            <a:srgbClr val="FFFFFF">
              <a:alpha val="60000"/>
            </a:srgbClr>
          </a:solidFill>
        </p:spPr>
        <p:txBody>
          <a:bodyPr wrap="square" lIns="288000" tIns="72000" bIns="72000" rtlCol="0" anchor="ctr" anchorCtr="0">
            <a:noAutofit/>
          </a:bodyPr>
          <a:lstStyle/>
          <a:p>
            <a:pPr algn="ctr">
              <a:spcBef>
                <a:spcPts val="191"/>
              </a:spcBef>
            </a:pPr>
            <a:endParaRPr lang="en-US" altLang="ja-JP"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3" name="テキスト ボックス 2">
            <a:extLst>
              <a:ext uri="{FF2B5EF4-FFF2-40B4-BE49-F238E27FC236}">
                <a16:creationId xmlns:a16="http://schemas.microsoft.com/office/drawing/2014/main" id="{EEA62E9D-B32B-490B-ADE5-EBF980478072}"/>
              </a:ext>
            </a:extLst>
          </p:cNvPr>
          <p:cNvSpPr txBox="1"/>
          <p:nvPr/>
        </p:nvSpPr>
        <p:spPr>
          <a:xfrm>
            <a:off x="5148354" y="3550834"/>
            <a:ext cx="4033531"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tLang="ja-JP" sz="1600" b="1" dirty="0">
                <a:solidFill>
                  <a:schemeClr val="tx1">
                    <a:lumMod val="75000"/>
                    <a:lumOff val="25000"/>
                  </a:schemeClr>
                </a:solidFill>
                <a:latin typeface="Meiryo UI"/>
                <a:ea typeface="Meiryo UI"/>
              </a:rPr>
              <a:t>１．流通価格の考え方</a:t>
            </a:r>
          </a:p>
          <a:p>
            <a:r>
              <a:rPr lang="en-US" altLang="ja-JP" sz="1600" b="1" dirty="0">
                <a:solidFill>
                  <a:schemeClr val="tx1">
                    <a:lumMod val="75000"/>
                    <a:lumOff val="25000"/>
                  </a:schemeClr>
                </a:solidFill>
                <a:latin typeface="Meiryo UI"/>
                <a:ea typeface="Meiryo UI"/>
              </a:rPr>
              <a:t>２．</a:t>
            </a:r>
            <a:r>
              <a:rPr lang="ja-JP" altLang="en-US" sz="1600" b="1">
                <a:solidFill>
                  <a:schemeClr val="tx1">
                    <a:lumMod val="75000"/>
                    <a:lumOff val="25000"/>
                  </a:schemeClr>
                </a:solidFill>
                <a:latin typeface="Meiryo UI"/>
                <a:ea typeface="Meiryo UI"/>
              </a:rPr>
              <a:t>流通における資産価値</a:t>
            </a:r>
            <a:r>
              <a:rPr lang="en-US" altLang="ja-JP" sz="1600" b="1" dirty="0" err="1">
                <a:solidFill>
                  <a:schemeClr val="tx1">
                    <a:lumMod val="75000"/>
                    <a:lumOff val="25000"/>
                  </a:schemeClr>
                </a:solidFill>
                <a:latin typeface="Meiryo UI"/>
                <a:ea typeface="Meiryo UI"/>
              </a:rPr>
              <a:t>から見た管理鑑定</a:t>
            </a:r>
            <a:endParaRPr lang="en-US" altLang="ja-JP" sz="1600" b="1" dirty="0">
              <a:solidFill>
                <a:schemeClr val="tx1">
                  <a:lumMod val="75000"/>
                  <a:lumOff val="25000"/>
                </a:schemeClr>
              </a:solidFill>
              <a:latin typeface="Meiryo UI"/>
              <a:ea typeface="Meiryo UI"/>
            </a:endParaRPr>
          </a:p>
          <a:p>
            <a:r>
              <a:rPr lang="en-US" altLang="ja-JP" sz="1600" b="1" dirty="0">
                <a:solidFill>
                  <a:schemeClr val="tx1">
                    <a:lumMod val="75000"/>
                    <a:lumOff val="25000"/>
                  </a:schemeClr>
                </a:solidFill>
                <a:latin typeface="Meiryo UI"/>
                <a:ea typeface="Meiryo UI"/>
              </a:rPr>
              <a:t>３．不動産売買の基本</a:t>
            </a:r>
          </a:p>
          <a:p>
            <a:r>
              <a:rPr lang="en-US" altLang="ja-JP" sz="1600" b="1" dirty="0">
                <a:solidFill>
                  <a:schemeClr val="tx1">
                    <a:lumMod val="75000"/>
                    <a:lumOff val="25000"/>
                  </a:schemeClr>
                </a:solidFill>
                <a:latin typeface="Meiryo UI"/>
                <a:ea typeface="Meiryo UI"/>
              </a:rPr>
              <a:t>４．資産価値向上施策の考え方</a:t>
            </a:r>
          </a:p>
        </p:txBody>
      </p:sp>
      <p:sp>
        <p:nvSpPr>
          <p:cNvPr id="6" name="テキスト ボックス 5">
            <a:extLst>
              <a:ext uri="{FF2B5EF4-FFF2-40B4-BE49-F238E27FC236}">
                <a16:creationId xmlns:a16="http://schemas.microsoft.com/office/drawing/2014/main" id="{945FE6B9-A363-45CD-91AC-76F2457C83EF}"/>
              </a:ext>
            </a:extLst>
          </p:cNvPr>
          <p:cNvSpPr txBox="1"/>
          <p:nvPr/>
        </p:nvSpPr>
        <p:spPr>
          <a:xfrm>
            <a:off x="724114" y="3550834"/>
            <a:ext cx="3938014"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ja-JP" sz="1600" b="1" dirty="0">
                <a:solidFill>
                  <a:schemeClr val="tx1">
                    <a:lumMod val="75000"/>
                    <a:lumOff val="25000"/>
                  </a:schemeClr>
                </a:solidFill>
                <a:latin typeface="Meiryo UI"/>
                <a:ea typeface="Meiryo UI"/>
              </a:rPr>
              <a:t>１</a:t>
            </a:r>
            <a:r>
              <a:rPr lang="ja-JP" altLang="en-US" sz="1600" b="1" dirty="0">
                <a:solidFill>
                  <a:schemeClr val="tx1">
                    <a:lumMod val="75000"/>
                    <a:lumOff val="25000"/>
                  </a:schemeClr>
                </a:solidFill>
                <a:latin typeface="Meiryo UI"/>
                <a:ea typeface="Meiryo UI"/>
              </a:rPr>
              <a:t>．未収金督促から業務を分離</a:t>
            </a:r>
            <a:endParaRPr lang="en-US" sz="1600" b="1" dirty="0">
              <a:solidFill>
                <a:schemeClr val="tx1">
                  <a:lumMod val="75000"/>
                  <a:lumOff val="25000"/>
                </a:schemeClr>
              </a:solidFill>
              <a:ea typeface="Meiryo UI"/>
            </a:endParaRPr>
          </a:p>
          <a:p>
            <a:r>
              <a:rPr lang="en-US" altLang="ja-JP" sz="1600" b="1" dirty="0">
                <a:solidFill>
                  <a:schemeClr val="tx1">
                    <a:lumMod val="75000"/>
                    <a:lumOff val="25000"/>
                  </a:schemeClr>
                </a:solidFill>
                <a:latin typeface="Meiryo UI"/>
                <a:ea typeface="Meiryo UI"/>
              </a:rPr>
              <a:t>２．クレーム対応について</a:t>
            </a:r>
            <a:endParaRPr lang="en-US" sz="1600" b="1" dirty="0">
              <a:solidFill>
                <a:schemeClr val="tx1">
                  <a:lumMod val="75000"/>
                  <a:lumOff val="25000"/>
                </a:schemeClr>
              </a:solidFill>
              <a:ea typeface="Meiryo UI"/>
            </a:endParaRPr>
          </a:p>
          <a:p>
            <a:r>
              <a:rPr lang="en-US" altLang="ja-JP" sz="1600" b="1" dirty="0">
                <a:solidFill>
                  <a:schemeClr val="tx1">
                    <a:lumMod val="75000"/>
                    <a:lumOff val="25000"/>
                  </a:schemeClr>
                </a:solidFill>
                <a:latin typeface="Meiryo UI"/>
                <a:ea typeface="Meiryo UI"/>
              </a:rPr>
              <a:t>​３．管理組合運営における「コスト」の考え方</a:t>
            </a:r>
            <a:endParaRPr lang="en-US" sz="1600" b="1" dirty="0">
              <a:solidFill>
                <a:schemeClr val="tx1">
                  <a:lumMod val="75000"/>
                  <a:lumOff val="25000"/>
                </a:schemeClr>
              </a:solidFill>
              <a:ea typeface="Meiryo UI"/>
            </a:endParaRPr>
          </a:p>
        </p:txBody>
      </p:sp>
      <p:pic>
        <p:nvPicPr>
          <p:cNvPr id="18" name="図 17">
            <a:extLst>
              <a:ext uri="{FF2B5EF4-FFF2-40B4-BE49-F238E27FC236}">
                <a16:creationId xmlns:a16="http://schemas.microsoft.com/office/drawing/2014/main" id="{FE10C015-E362-4EA8-9676-57E52F2AC543}"/>
              </a:ext>
            </a:extLst>
          </p:cNvPr>
          <p:cNvPicPr>
            <a:picLocks noChangeAspect="1"/>
          </p:cNvPicPr>
          <p:nvPr/>
        </p:nvPicPr>
        <p:blipFill>
          <a:blip r:embed="rId4"/>
          <a:stretch>
            <a:fillRect/>
          </a:stretch>
        </p:blipFill>
        <p:spPr>
          <a:xfrm>
            <a:off x="7143034" y="4566952"/>
            <a:ext cx="1656517" cy="1669509"/>
          </a:xfrm>
          <a:prstGeom prst="rect">
            <a:avLst/>
          </a:prstGeom>
        </p:spPr>
      </p:pic>
      <p:pic>
        <p:nvPicPr>
          <p:cNvPr id="20" name="図 19">
            <a:extLst>
              <a:ext uri="{FF2B5EF4-FFF2-40B4-BE49-F238E27FC236}">
                <a16:creationId xmlns:a16="http://schemas.microsoft.com/office/drawing/2014/main" id="{72819AD2-C63D-40A2-8D21-078230E52065}"/>
              </a:ext>
            </a:extLst>
          </p:cNvPr>
          <p:cNvPicPr>
            <a:picLocks noChangeAspect="1"/>
          </p:cNvPicPr>
          <p:nvPr/>
        </p:nvPicPr>
        <p:blipFill>
          <a:blip r:embed="rId5"/>
          <a:stretch>
            <a:fillRect/>
          </a:stretch>
        </p:blipFill>
        <p:spPr>
          <a:xfrm>
            <a:off x="2693121" y="4424793"/>
            <a:ext cx="1656517" cy="1669509"/>
          </a:xfrm>
          <a:prstGeom prst="rect">
            <a:avLst/>
          </a:prstGeom>
        </p:spPr>
      </p:pic>
      <p:sp>
        <p:nvSpPr>
          <p:cNvPr id="21" name="タイトル 5">
            <a:extLst>
              <a:ext uri="{FF2B5EF4-FFF2-40B4-BE49-F238E27FC236}">
                <a16:creationId xmlns:a16="http://schemas.microsoft.com/office/drawing/2014/main" id="{D645A15F-E850-4C08-9558-3DD41ECD2150}"/>
              </a:ext>
            </a:extLst>
          </p:cNvPr>
          <p:cNvSpPr txBox="1">
            <a:spLocks/>
          </p:cNvSpPr>
          <p:nvPr/>
        </p:nvSpPr>
        <p:spPr>
          <a:xfrm>
            <a:off x="681042" y="567549"/>
            <a:ext cx="8140745" cy="671195"/>
          </a:xfrm>
          <a:prstGeom prst="rect">
            <a:avLst/>
          </a:prstGeom>
          <a:noFill/>
          <a:ln>
            <a:noFill/>
          </a:ln>
        </p:spPr>
        <p:txBody>
          <a:bodyPr spcFirstLastPara="1" vert="horz" wrap="square" lIns="91425" tIns="45700" rIns="91425" bIns="45700" rtlCol="0" anchor="ctr" anchorCtr="0">
            <a:normAutofit/>
          </a:bodyPr>
          <a:lstStyle>
            <a:lvl1pPr lvl="0" algn="l" defTabSz="871881" rtl="0" eaLnBrk="1" latinLnBrk="0" hangingPunct="1">
              <a:lnSpc>
                <a:spcPct val="90000"/>
              </a:lnSpc>
              <a:spcBef>
                <a:spcPts val="0"/>
              </a:spcBef>
              <a:spcAft>
                <a:spcPts val="0"/>
              </a:spcAft>
              <a:buClr>
                <a:srgbClr val="262626"/>
              </a:buClr>
              <a:buSzPts val="1800"/>
              <a:buNone/>
              <a:defRPr kumimoji="1" sz="2669" b="1" kern="1200">
                <a:solidFill>
                  <a:schemeClr val="tx1"/>
                </a:solidFill>
                <a:latin typeface="Meiryo UI" panose="020B0604030504040204" pitchFamily="50" charset="-128"/>
                <a:ea typeface="Meiryo UI" panose="020B0604030504040204" pitchFamily="50" charset="-128"/>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pPr>
              <a:buFontTx/>
            </a:pPr>
            <a:r>
              <a:rPr lang="ja-JP" altLang="en-US" sz="2650" dirty="0">
                <a:solidFill>
                  <a:schemeClr val="tx1">
                    <a:lumMod val="75000"/>
                    <a:lumOff val="25000"/>
                  </a:schemeClr>
                </a:solidFill>
                <a:latin typeface="Meiryo UI"/>
                <a:ea typeface="Meiryo UI"/>
              </a:rPr>
              <a:t>４．ご不明点・不安の解消</a:t>
            </a:r>
          </a:p>
        </p:txBody>
      </p:sp>
      <p:sp>
        <p:nvSpPr>
          <p:cNvPr id="25" name="Google Shape;176;p6">
            <a:extLst>
              <a:ext uri="{FF2B5EF4-FFF2-40B4-BE49-F238E27FC236}">
                <a16:creationId xmlns:a16="http://schemas.microsoft.com/office/drawing/2014/main" id="{BC46F2CD-6D94-4A26-8CEE-DFB3B88B56D9}"/>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「管理会社担当者様向け」の研修を提供予定</a:t>
            </a:r>
          </a:p>
        </p:txBody>
      </p:sp>
      <p:pic>
        <p:nvPicPr>
          <p:cNvPr id="27" name="図 26" descr="画面の領域">
            <a:extLst>
              <a:ext uri="{FF2B5EF4-FFF2-40B4-BE49-F238E27FC236}">
                <a16:creationId xmlns:a16="http://schemas.microsoft.com/office/drawing/2014/main" id="{30C97FF3-AA67-463E-AAB2-B8A1FC02D701}"/>
              </a:ext>
            </a:extLst>
          </p:cNvPr>
          <p:cNvPicPr>
            <a:picLocks noChangeAspect="1"/>
          </p:cNvPicPr>
          <p:nvPr/>
        </p:nvPicPr>
        <p:blipFill>
          <a:blip r:embed="rId6" cstate="screen">
            <a:extLst>
              <a:ext uri="{BEBA8EAE-BF5A-486C-A8C5-ECC9F3942E4B}">
                <a14:imgProps xmlns:a14="http://schemas.microsoft.com/office/drawing/2010/main">
                  <a14:imgLayer r:embed="rId7">
                    <a14:imgEffect>
                      <a14:backgroundRemoval t="10000" b="90000" l="10000" r="90000">
                        <a14:foregroundMark x1="32990" y1="48810" x2="32990" y2="48810"/>
                        <a14:foregroundMark x1="50515" y1="52381" x2="50515" y2="52381"/>
                        <a14:foregroundMark x1="69072" y1="51190" x2="69072" y2="51190"/>
                      </a14:backgroundRemoval>
                    </a14:imgEffect>
                  </a14:imgLayer>
                </a14:imgProps>
              </a:ext>
              <a:ext uri="{28A0092B-C50C-407E-A947-70E740481C1C}">
                <a14:useLocalDpi xmlns:a14="http://schemas.microsoft.com/office/drawing/2010/main"/>
              </a:ext>
            </a:extLst>
          </a:blip>
          <a:stretch>
            <a:fillRect/>
          </a:stretch>
        </p:blipFill>
        <p:spPr>
          <a:xfrm>
            <a:off x="8677722" y="91278"/>
            <a:ext cx="1185127" cy="515482"/>
          </a:xfrm>
          <a:prstGeom prst="rect">
            <a:avLst/>
          </a:prstGeom>
        </p:spPr>
      </p:pic>
      <p:pic>
        <p:nvPicPr>
          <p:cNvPr id="30" name="Picture 2">
            <a:extLst>
              <a:ext uri="{FF2B5EF4-FFF2-40B4-BE49-F238E27FC236}">
                <a16:creationId xmlns:a16="http://schemas.microsoft.com/office/drawing/2014/main" id="{942EF2C5-BF89-47A5-AB10-A7AB954896E8}"/>
              </a:ext>
            </a:extLst>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159865" y="109153"/>
            <a:ext cx="2342072" cy="468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3872703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070100" y="2683730"/>
            <a:ext cx="5765800" cy="1490540"/>
          </a:xfrm>
          <a:prstGeom prst="rect">
            <a:avLst/>
          </a:prstGeom>
        </p:spPr>
        <p:txBody>
          <a:bodyPr vert="horz" lIns="87193" tIns="43597" rIns="87193" bIns="43597" rtlCol="0" anchor="ctr">
            <a:noAutofit/>
          </a:bodyPr>
          <a:lstStyle/>
          <a:p>
            <a:pPr algn="ctr">
              <a:lnSpc>
                <a:spcPct val="90000"/>
              </a:lnSpc>
              <a:spcBef>
                <a:spcPct val="0"/>
              </a:spcBef>
            </a:pPr>
            <a:r>
              <a:rPr lang="en-US" altLang="ja-JP" sz="3400" b="1" kern="1200" dirty="0">
                <a:solidFill>
                  <a:schemeClr val="tx1">
                    <a:lumMod val="75000"/>
                    <a:lumOff val="25000"/>
                  </a:schemeClr>
                </a:solidFill>
                <a:latin typeface="Meiryo UI"/>
                <a:ea typeface="Meiryo UI"/>
                <a:cs typeface="+mj-cs"/>
              </a:rPr>
              <a:t>5</a:t>
            </a:r>
            <a:r>
              <a:rPr lang="ja-JP" altLang="en-US" sz="3400" b="1" kern="1200" dirty="0">
                <a:solidFill>
                  <a:schemeClr val="tx1">
                    <a:lumMod val="75000"/>
                    <a:lumOff val="25000"/>
                  </a:schemeClr>
                </a:solidFill>
                <a:latin typeface="Meiryo UI"/>
                <a:ea typeface="Meiryo UI"/>
                <a:cs typeface="+mj-cs"/>
              </a:rPr>
              <a:t>．まとめ</a:t>
            </a:r>
          </a:p>
        </p:txBody>
      </p:sp>
    </p:spTree>
    <p:extLst>
      <p:ext uri="{BB962C8B-B14F-4D97-AF65-F5344CB8AC3E}">
        <p14:creationId xmlns:p14="http://schemas.microsoft.com/office/powerpoint/2010/main" val="14543863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53D0F02D-71EC-4D49-9410-A2BFC3D58C5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906000" cy="6858000"/>
          </a:xfrm>
          <a:prstGeom prst="rect">
            <a:avLst/>
          </a:prstGeom>
        </p:spPr>
      </p:pic>
      <p:sp>
        <p:nvSpPr>
          <p:cNvPr id="18" name="Google Shape;176;p6">
            <a:extLst>
              <a:ext uri="{FF2B5EF4-FFF2-40B4-BE49-F238E27FC236}">
                <a16:creationId xmlns:a16="http://schemas.microsoft.com/office/drawing/2014/main" id="{097FD038-69EC-4D6A-9A2F-A5D5B524AD6B}"/>
              </a:ext>
            </a:extLst>
          </p:cNvPr>
          <p:cNvSpPr txBox="1"/>
          <p:nvPr/>
        </p:nvSpPr>
        <p:spPr>
          <a:xfrm>
            <a:off x="0" y="0"/>
            <a:ext cx="9906000" cy="6858000"/>
          </a:xfrm>
          <a:prstGeom prst="rect">
            <a:avLst/>
          </a:prstGeom>
          <a:solidFill>
            <a:srgbClr val="FFFFFF">
              <a:alpha val="69804"/>
            </a:srgbClr>
          </a:solidFill>
          <a:ln>
            <a:noFill/>
          </a:ln>
        </p:spPr>
        <p:txBody>
          <a:bodyPr spcFirstLastPara="1" wrap="square" lIns="87179" tIns="43577" rIns="87179" bIns="43577" anchor="ctr" anchorCtr="1">
            <a:noAutofit/>
          </a:bodyPr>
          <a:lstStyle/>
          <a:p>
            <a:endParaRPr lang="ja-JP" altLang="en" sz="2400" b="1" dirty="0">
              <a:solidFill>
                <a:schemeClr val="tx1">
                  <a:lumMod val="75000"/>
                  <a:lumOff val="25000"/>
                </a:schemeClr>
              </a:solidFill>
              <a:ea typeface="Meiryo UI" panose="020B0604030504040204" pitchFamily="50" charset="-128"/>
            </a:endParaRPr>
          </a:p>
        </p:txBody>
      </p:sp>
      <p:sp>
        <p:nvSpPr>
          <p:cNvPr id="6" name="Google Shape;176;p6"/>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en-US" altLang="ja-JP" sz="2400" b="1" dirty="0">
                <a:solidFill>
                  <a:schemeClr val="bg1"/>
                </a:solidFill>
                <a:latin typeface="Meiryo UI" panose="020B0604030504040204" pitchFamily="50" charset="-128"/>
                <a:ea typeface="Meiryo UI" panose="020B0604030504040204" pitchFamily="50" charset="-128"/>
              </a:rPr>
              <a:t>『CoAMer.net』</a:t>
            </a:r>
            <a:r>
              <a:rPr lang="ja-JP" altLang="en-US" sz="2400" b="1" dirty="0">
                <a:solidFill>
                  <a:schemeClr val="bg1"/>
                </a:solidFill>
                <a:latin typeface="Meiryo UI" panose="020B0604030504040204" pitchFamily="50" charset="-128"/>
                <a:ea typeface="Meiryo UI" panose="020B0604030504040204" pitchFamily="50" charset="-128"/>
              </a:rPr>
              <a:t>サービスご導入メリット</a:t>
            </a:r>
          </a:p>
        </p:txBody>
      </p:sp>
      <p:sp>
        <p:nvSpPr>
          <p:cNvPr id="3" name="タイトル 5">
            <a:extLst>
              <a:ext uri="{FF2B5EF4-FFF2-40B4-BE49-F238E27FC236}">
                <a16:creationId xmlns:a16="http://schemas.microsoft.com/office/drawing/2014/main" id="{3D21B1FC-7AD4-46A6-A5DF-9A2AACB24771}"/>
              </a:ext>
            </a:extLst>
          </p:cNvPr>
          <p:cNvSpPr>
            <a:spLocks noGrp="1"/>
          </p:cNvSpPr>
          <p:nvPr>
            <p:ph type="title"/>
          </p:nvPr>
        </p:nvSpPr>
        <p:spPr/>
        <p:txBody>
          <a:bodyPr/>
          <a:lstStyle/>
          <a:p>
            <a:r>
              <a:rPr lang="ja-JP" altLang="en-US" sz="2650" dirty="0">
                <a:solidFill>
                  <a:schemeClr val="tx1">
                    <a:lumMod val="75000"/>
                    <a:lumOff val="25000"/>
                  </a:schemeClr>
                </a:solidFill>
                <a:latin typeface="Meiryo UI"/>
                <a:ea typeface="Meiryo UI"/>
              </a:rPr>
              <a:t>５．まとめ</a:t>
            </a:r>
          </a:p>
        </p:txBody>
      </p:sp>
      <p:sp>
        <p:nvSpPr>
          <p:cNvPr id="4" name="テキスト ボックス 3">
            <a:extLst>
              <a:ext uri="{FF2B5EF4-FFF2-40B4-BE49-F238E27FC236}">
                <a16:creationId xmlns:a16="http://schemas.microsoft.com/office/drawing/2014/main" id="{7D6B27BC-BAC5-412E-AC83-7ED10D00DD04}"/>
              </a:ext>
            </a:extLst>
          </p:cNvPr>
          <p:cNvSpPr txBox="1"/>
          <p:nvPr/>
        </p:nvSpPr>
        <p:spPr>
          <a:xfrm>
            <a:off x="658807" y="2553504"/>
            <a:ext cx="2693993" cy="1784870"/>
          </a:xfrm>
          <a:prstGeom prst="rect">
            <a:avLst/>
          </a:prstGeom>
          <a:solidFill>
            <a:schemeClr val="accent6">
              <a:lumMod val="20000"/>
              <a:lumOff val="80000"/>
              <a:alpha val="60000"/>
            </a:schemeClr>
          </a:solidFill>
        </p:spPr>
        <p:txBody>
          <a:bodyPr wrap="square" lIns="288000" tIns="72000" bIns="72000" rtlCol="0" anchor="ctr" anchorCtr="0">
            <a:noAutofit/>
          </a:bodyPr>
          <a:lstStyle>
            <a:defPPr marR="0" lvl="0" algn="l" rtl="0">
              <a:lnSpc>
                <a:spcPct val="100000"/>
              </a:lnSpc>
              <a:spcBef>
                <a:spcPts val="0"/>
              </a:spcBef>
              <a:spcAft>
                <a:spcPts val="0"/>
              </a:spcAft>
            </a:defPPr>
            <a:lvl1pPr algn="ctr">
              <a:spcBef>
                <a:spcPts val="191"/>
              </a:spcBef>
              <a:defRPr>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sz="2000" b="1" dirty="0"/>
              <a:t>お客様に「管理</a:t>
            </a:r>
            <a:r>
              <a:rPr lang="ja-JP" altLang="en-US" sz="2000" b="1"/>
              <a:t>」を</a:t>
            </a:r>
            <a:endParaRPr lang="en-US" altLang="ja-JP" sz="2000" b="1" dirty="0"/>
          </a:p>
          <a:p>
            <a:r>
              <a:rPr lang="ja-JP" altLang="en-US" sz="2000" b="1" dirty="0"/>
              <a:t>理解</a:t>
            </a:r>
            <a:r>
              <a:rPr lang="ja-JP" altLang="en-US" sz="2000" b="1"/>
              <a:t>して頂ける</a:t>
            </a:r>
            <a:endParaRPr lang="en-US" altLang="ja-JP" sz="2000" b="1" dirty="0"/>
          </a:p>
        </p:txBody>
      </p:sp>
      <p:sp>
        <p:nvSpPr>
          <p:cNvPr id="7" name="テキスト ボックス 6">
            <a:extLst>
              <a:ext uri="{FF2B5EF4-FFF2-40B4-BE49-F238E27FC236}">
                <a16:creationId xmlns:a16="http://schemas.microsoft.com/office/drawing/2014/main" id="{4BC416CE-675A-47F3-AA72-E80448EDA0B3}"/>
              </a:ext>
            </a:extLst>
          </p:cNvPr>
          <p:cNvSpPr txBox="1"/>
          <p:nvPr/>
        </p:nvSpPr>
        <p:spPr>
          <a:xfrm>
            <a:off x="3620518" y="2553504"/>
            <a:ext cx="2693993" cy="1784870"/>
          </a:xfrm>
          <a:prstGeom prst="rect">
            <a:avLst/>
          </a:prstGeom>
          <a:solidFill>
            <a:schemeClr val="accent6">
              <a:lumMod val="20000"/>
              <a:lumOff val="80000"/>
              <a:alpha val="60000"/>
            </a:schemeClr>
          </a:solidFill>
        </p:spPr>
        <p:txBody>
          <a:bodyPr wrap="square" lIns="288000" tIns="72000" bIns="72000" rtlCol="0" anchor="ctr" anchorCtr="0">
            <a:noAutofit/>
          </a:bodyPr>
          <a:lstStyle>
            <a:defPPr marR="0" lvl="0" algn="l" rtl="0">
              <a:lnSpc>
                <a:spcPct val="100000"/>
              </a:lnSpc>
              <a:spcBef>
                <a:spcPts val="0"/>
              </a:spcBef>
              <a:spcAft>
                <a:spcPts val="0"/>
              </a:spcAft>
              <a:defRPr/>
            </a:defPPr>
            <a:lvl1pPr algn="ctr">
              <a:spcBef>
                <a:spcPts val="191"/>
              </a:spcBef>
              <a:defRPr sz="20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dirty="0"/>
              <a:t>管理会社</a:t>
            </a:r>
            <a:r>
              <a:rPr lang="ja-JP" altLang="en-US"/>
              <a:t>担当者の</a:t>
            </a:r>
            <a:endParaRPr lang="en-US" altLang="ja-JP" dirty="0"/>
          </a:p>
          <a:p>
            <a:r>
              <a:rPr lang="ja-JP" altLang="en-US" dirty="0"/>
              <a:t>業務</a:t>
            </a:r>
            <a:r>
              <a:rPr lang="ja-JP" altLang="en-US"/>
              <a:t>負担軽減</a:t>
            </a:r>
            <a:endParaRPr lang="en-US" altLang="ja-JP" dirty="0"/>
          </a:p>
        </p:txBody>
      </p:sp>
      <p:sp>
        <p:nvSpPr>
          <p:cNvPr id="9" name="テキスト ボックス 8">
            <a:extLst>
              <a:ext uri="{FF2B5EF4-FFF2-40B4-BE49-F238E27FC236}">
                <a16:creationId xmlns:a16="http://schemas.microsoft.com/office/drawing/2014/main" id="{BED62AD7-AA84-467E-A833-59FF8A331B3B}"/>
              </a:ext>
            </a:extLst>
          </p:cNvPr>
          <p:cNvSpPr txBox="1"/>
          <p:nvPr/>
        </p:nvSpPr>
        <p:spPr>
          <a:xfrm>
            <a:off x="6582228" y="2553504"/>
            <a:ext cx="2693993" cy="1784870"/>
          </a:xfrm>
          <a:prstGeom prst="rect">
            <a:avLst/>
          </a:prstGeom>
          <a:solidFill>
            <a:schemeClr val="accent6">
              <a:lumMod val="20000"/>
              <a:lumOff val="80000"/>
              <a:alpha val="60000"/>
            </a:schemeClr>
          </a:solidFill>
        </p:spPr>
        <p:txBody>
          <a:bodyPr wrap="square" lIns="288000" tIns="72000" bIns="72000" rtlCol="0" anchor="ctr" anchorCtr="0">
            <a:noAutofit/>
          </a:bodyPr>
          <a:lstStyle>
            <a:defPPr marR="0" lvl="0" algn="l" rtl="0">
              <a:lnSpc>
                <a:spcPct val="100000"/>
              </a:lnSpc>
              <a:spcBef>
                <a:spcPts val="0"/>
              </a:spcBef>
              <a:spcAft>
                <a:spcPts val="0"/>
              </a:spcAft>
              <a:defRPr/>
            </a:defPPr>
            <a:lvl1pPr algn="ctr">
              <a:spcBef>
                <a:spcPts val="191"/>
              </a:spcBef>
              <a:defRPr sz="2000" b="1">
                <a:solidFill>
                  <a:schemeClr val="tx1">
                    <a:lumMod val="75000"/>
                    <a:lumOff val="25000"/>
                  </a:schemeClr>
                </a:solidFill>
                <a:latin typeface="Meiryo UI" panose="020B0604030504040204" pitchFamily="50" charset="-128"/>
                <a:ea typeface="Meiryo UI" panose="020B0604030504040204" pitchFamily="50" charset="-128"/>
              </a:defRPr>
            </a:lvl1pPr>
          </a:lstStyle>
          <a:p>
            <a:r>
              <a:rPr lang="ja-JP" altLang="en-US" dirty="0"/>
              <a:t>管理会社担当者は</a:t>
            </a:r>
            <a:endParaRPr lang="en-US" altLang="ja-JP" dirty="0"/>
          </a:p>
          <a:p>
            <a:r>
              <a:rPr lang="ja-JP" altLang="en-US" dirty="0"/>
              <a:t>本来の業務に集中</a:t>
            </a:r>
            <a:endParaRPr lang="en-US" altLang="ja-JP" dirty="0"/>
          </a:p>
          <a:p>
            <a:r>
              <a:rPr lang="ja-JP" altLang="en-US" sz="1100" dirty="0"/>
              <a:t>（コンドミニアム・アセットマネジメント）</a:t>
            </a:r>
          </a:p>
        </p:txBody>
      </p:sp>
      <p:sp>
        <p:nvSpPr>
          <p:cNvPr id="22" name="正方形/長方形 21">
            <a:extLst>
              <a:ext uri="{FF2B5EF4-FFF2-40B4-BE49-F238E27FC236}">
                <a16:creationId xmlns:a16="http://schemas.microsoft.com/office/drawing/2014/main" id="{2331D900-34A3-4A17-866A-8C31266BED4C}"/>
              </a:ext>
            </a:extLst>
          </p:cNvPr>
          <p:cNvSpPr/>
          <p:nvPr/>
        </p:nvSpPr>
        <p:spPr>
          <a:xfrm>
            <a:off x="631590" y="2262011"/>
            <a:ext cx="593887" cy="707886"/>
          </a:xfrm>
          <a:prstGeom prst="rect">
            <a:avLst/>
          </a:prstGeom>
        </p:spPr>
        <p:txBody>
          <a:bodyPr wrap="square">
            <a:spAutoFit/>
          </a:bodyPr>
          <a:lstStyle/>
          <a:p>
            <a:pPr algn="ctr"/>
            <a:r>
              <a:rPr lang="en-US" altLang="ja-JP" sz="4000" b="1" dirty="0">
                <a:solidFill>
                  <a:srgbClr val="3FA437"/>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1</a:t>
            </a:r>
            <a:endParaRPr lang="ja-JP" altLang="en-US" sz="3600" dirty="0">
              <a:solidFill>
                <a:schemeClr val="tx1">
                  <a:lumMod val="75000"/>
                  <a:lumOff val="2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637662A4-8236-45CE-9DE0-324303A30188}"/>
              </a:ext>
            </a:extLst>
          </p:cNvPr>
          <p:cNvSpPr/>
          <p:nvPr/>
        </p:nvSpPr>
        <p:spPr>
          <a:xfrm>
            <a:off x="3638906" y="2262011"/>
            <a:ext cx="593887" cy="707886"/>
          </a:xfrm>
          <a:prstGeom prst="rect">
            <a:avLst/>
          </a:prstGeom>
        </p:spPr>
        <p:txBody>
          <a:bodyPr wrap="square">
            <a:spAutoFit/>
          </a:bodyPr>
          <a:lstStyle/>
          <a:p>
            <a:pPr algn="ctr"/>
            <a:r>
              <a:rPr lang="en-US" altLang="ja-JP" sz="4000" b="1" dirty="0">
                <a:solidFill>
                  <a:srgbClr val="3FA437"/>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2</a:t>
            </a:r>
            <a:endParaRPr lang="ja-JP" altLang="en-US" sz="3600" dirty="0">
              <a:solidFill>
                <a:schemeClr val="tx1">
                  <a:lumMod val="75000"/>
                  <a:lumOff val="2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180AC062-DD74-4BC4-A788-E0E8BB537958}"/>
              </a:ext>
            </a:extLst>
          </p:cNvPr>
          <p:cNvSpPr/>
          <p:nvPr/>
        </p:nvSpPr>
        <p:spPr>
          <a:xfrm>
            <a:off x="6582228" y="2262011"/>
            <a:ext cx="593887" cy="707886"/>
          </a:xfrm>
          <a:prstGeom prst="rect">
            <a:avLst/>
          </a:prstGeom>
        </p:spPr>
        <p:txBody>
          <a:bodyPr wrap="square">
            <a:spAutoFit/>
          </a:bodyPr>
          <a:lstStyle/>
          <a:p>
            <a:pPr algn="ctr"/>
            <a:r>
              <a:rPr lang="en-US" altLang="ja-JP" sz="4000" b="1" dirty="0">
                <a:solidFill>
                  <a:srgbClr val="3FA437"/>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3</a:t>
            </a:r>
            <a:endParaRPr lang="ja-JP" altLang="en-US" sz="3600" dirty="0">
              <a:solidFill>
                <a:schemeClr val="tx1">
                  <a:lumMod val="75000"/>
                  <a:lumOff val="2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16" name="正方形/長方形 15">
            <a:extLst>
              <a:ext uri="{FF2B5EF4-FFF2-40B4-BE49-F238E27FC236}">
                <a16:creationId xmlns:a16="http://schemas.microsoft.com/office/drawing/2014/main" id="{ED7DA0B2-146D-4082-9C0B-66C88F50B796}"/>
              </a:ext>
            </a:extLst>
          </p:cNvPr>
          <p:cNvSpPr/>
          <p:nvPr/>
        </p:nvSpPr>
        <p:spPr>
          <a:xfrm>
            <a:off x="639762" y="4938612"/>
            <a:ext cx="8910638" cy="1200329"/>
          </a:xfrm>
          <a:prstGeom prst="rect">
            <a:avLst/>
          </a:prstGeom>
          <a:solidFill>
            <a:srgbClr val="FFFFFF">
              <a:alpha val="50196"/>
            </a:srgbClr>
          </a:solidFill>
        </p:spPr>
        <p:txBody>
          <a:bodyPr wrap="square" lIns="91440" tIns="45720" rIns="91440" bIns="45720" anchor="t">
            <a:spAutoFit/>
          </a:bodyPr>
          <a:lstStyle/>
          <a:p>
            <a:pPr algn="ctr"/>
            <a:r>
              <a:rPr lang="ja-JP" altLang="en-US" sz="3600" b="1" dirty="0">
                <a:solidFill>
                  <a:srgbClr val="3FA437"/>
                </a:solidFill>
                <a:latin typeface="Meiryo UI" panose="020B0604030504040204" pitchFamily="50" charset="-128"/>
                <a:ea typeface="Meiryo UI" panose="020B0604030504040204" pitchFamily="50" charset="-128"/>
              </a:rPr>
              <a:t>ご担当物件管理組合への</a:t>
            </a:r>
            <a:endParaRPr lang="en-US" altLang="ja-JP" sz="3600" b="1" dirty="0">
              <a:solidFill>
                <a:srgbClr val="3FA437"/>
              </a:solidFill>
              <a:latin typeface="Meiryo UI" panose="020B0604030504040204" pitchFamily="50" charset="-128"/>
              <a:ea typeface="Meiryo UI" panose="020B0604030504040204" pitchFamily="50" charset="-128"/>
            </a:endParaRPr>
          </a:p>
          <a:p>
            <a:pPr algn="ctr"/>
            <a:r>
              <a:rPr lang="ja-JP" altLang="en-US" sz="3600" b="1" dirty="0">
                <a:solidFill>
                  <a:srgbClr val="3FA437"/>
                </a:solidFill>
                <a:latin typeface="Meiryo UI" panose="020B0604030504040204" pitchFamily="50" charset="-128"/>
                <a:ea typeface="Meiryo UI" panose="020B0604030504040204" pitchFamily="50" charset="-128"/>
              </a:rPr>
              <a:t>「サービス導入提案」をお願い致します</a:t>
            </a:r>
            <a:endParaRPr lang="en-US" altLang="ja-JP" sz="3600" b="1" dirty="0">
              <a:solidFill>
                <a:srgbClr val="3FA437"/>
              </a:solidFill>
              <a:latin typeface="Meiryo UI" panose="020B0604030504040204" pitchFamily="50" charset="-128"/>
              <a:ea typeface="Meiryo UI" panose="020B0604030504040204" pitchFamily="50" charset="-128"/>
            </a:endParaRPr>
          </a:p>
        </p:txBody>
      </p:sp>
      <p:pic>
        <p:nvPicPr>
          <p:cNvPr id="20" name="図 19" descr="画面の領域">
            <a:extLst>
              <a:ext uri="{FF2B5EF4-FFF2-40B4-BE49-F238E27FC236}">
                <a16:creationId xmlns:a16="http://schemas.microsoft.com/office/drawing/2014/main" id="{B8F0A17D-410F-4586-B746-C918762DD626}"/>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10000" b="90000" l="10000" r="90000">
                        <a14:foregroundMark x1="32990" y1="48810" x2="32990" y2="48810"/>
                        <a14:foregroundMark x1="50515" y1="52381" x2="50515" y2="52381"/>
                        <a14:foregroundMark x1="69072" y1="51190" x2="69072" y2="51190"/>
                      </a14:backgroundRemoval>
                    </a14:imgEffect>
                  </a14:imgLayer>
                </a14:imgProps>
              </a:ext>
              <a:ext uri="{28A0092B-C50C-407E-A947-70E740481C1C}">
                <a14:useLocalDpi xmlns:a14="http://schemas.microsoft.com/office/drawing/2010/main"/>
              </a:ext>
            </a:extLst>
          </a:blip>
          <a:stretch>
            <a:fillRect/>
          </a:stretch>
        </p:blipFill>
        <p:spPr>
          <a:xfrm>
            <a:off x="8677722" y="91278"/>
            <a:ext cx="1185127" cy="515482"/>
          </a:xfrm>
          <a:prstGeom prst="rect">
            <a:avLst/>
          </a:prstGeom>
        </p:spPr>
      </p:pic>
      <p:pic>
        <p:nvPicPr>
          <p:cNvPr id="21" name="Picture 2">
            <a:extLst>
              <a:ext uri="{FF2B5EF4-FFF2-40B4-BE49-F238E27FC236}">
                <a16:creationId xmlns:a16="http://schemas.microsoft.com/office/drawing/2014/main" id="{4A4640C8-2099-40B6-A7B1-BE6816F7F243}"/>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59865" y="109153"/>
            <a:ext cx="2342072" cy="4684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33742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070100" y="2683730"/>
            <a:ext cx="5765800" cy="1490540"/>
          </a:xfrm>
          <a:prstGeom prst="rect">
            <a:avLst/>
          </a:prstGeom>
        </p:spPr>
        <p:txBody>
          <a:bodyPr vert="horz" lIns="87193" tIns="43597" rIns="87193" bIns="43597" rtlCol="0" anchor="ctr">
            <a:noAutofit/>
          </a:bodyPr>
          <a:lstStyle/>
          <a:p>
            <a:pPr algn="ctr">
              <a:lnSpc>
                <a:spcPct val="90000"/>
              </a:lnSpc>
              <a:spcBef>
                <a:spcPct val="0"/>
              </a:spcBef>
            </a:pPr>
            <a:r>
              <a:rPr lang="ja-JP" altLang="en-US" sz="3400" b="1" kern="1200" dirty="0">
                <a:solidFill>
                  <a:schemeClr val="tx1">
                    <a:lumMod val="75000"/>
                    <a:lumOff val="25000"/>
                  </a:schemeClr>
                </a:solidFill>
                <a:latin typeface="Meiryo UI"/>
                <a:ea typeface="Meiryo UI"/>
                <a:cs typeface="+mj-cs"/>
              </a:rPr>
              <a:t>１．会社概要</a:t>
            </a:r>
          </a:p>
        </p:txBody>
      </p:sp>
    </p:spTree>
    <p:extLst>
      <p:ext uri="{BB962C8B-B14F-4D97-AF65-F5344CB8AC3E}">
        <p14:creationId xmlns:p14="http://schemas.microsoft.com/office/powerpoint/2010/main" val="133706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C9972CCA-2D64-4D7B-9F42-C623BB051A8B}"/>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colorTemperature colorTemp="4700"/>
                    </a14:imgEffect>
                    <a14:imgEffect>
                      <a14:brightnessContrast bright="20000"/>
                    </a14:imgEffect>
                  </a14:imgLayer>
                </a14:imgProps>
              </a:ext>
              <a:ext uri="{28A0092B-C50C-407E-A947-70E740481C1C}">
                <a14:useLocalDpi xmlns:a14="http://schemas.microsoft.com/office/drawing/2010/main"/>
              </a:ext>
            </a:extLst>
          </a:blip>
          <a:srcRect/>
          <a:stretch/>
        </p:blipFill>
        <p:spPr>
          <a:xfrm>
            <a:off x="0" y="-21836"/>
            <a:ext cx="9906001" cy="6879836"/>
          </a:xfrm>
          <a:prstGeom prst="rect">
            <a:avLst/>
          </a:prstGeom>
        </p:spPr>
      </p:pic>
      <p:sp>
        <p:nvSpPr>
          <p:cNvPr id="12" name="Google Shape;176;p6">
            <a:extLst>
              <a:ext uri="{FF2B5EF4-FFF2-40B4-BE49-F238E27FC236}">
                <a16:creationId xmlns:a16="http://schemas.microsoft.com/office/drawing/2014/main" id="{4989B540-3CC6-4AD2-A4ED-9EF6037D3881}"/>
              </a:ext>
            </a:extLst>
          </p:cNvPr>
          <p:cNvSpPr txBox="1"/>
          <p:nvPr/>
        </p:nvSpPr>
        <p:spPr>
          <a:xfrm>
            <a:off x="-11281" y="-21836"/>
            <a:ext cx="9917281" cy="6879836"/>
          </a:xfrm>
          <a:prstGeom prst="rect">
            <a:avLst/>
          </a:prstGeom>
          <a:solidFill>
            <a:srgbClr val="FFFFFF">
              <a:alpha val="60000"/>
            </a:srgbClr>
          </a:solidFill>
          <a:ln>
            <a:noFill/>
          </a:ln>
        </p:spPr>
        <p:txBody>
          <a:bodyPr spcFirstLastPara="1" wrap="square" lIns="87179" tIns="43577" rIns="87179" bIns="43577" anchor="ctr" anchorCtr="1">
            <a:noAutofit/>
          </a:bodyPr>
          <a:lstStyle/>
          <a:p>
            <a:endParaRPr lang="ja-JP" altLang="en" sz="2400" b="1" dirty="0">
              <a:solidFill>
                <a:schemeClr val="tx1">
                  <a:lumMod val="75000"/>
                  <a:lumOff val="25000"/>
                </a:schemeClr>
              </a:solidFill>
              <a:ea typeface="Meiryo UI" panose="020B0604030504040204" pitchFamily="50" charset="-128"/>
            </a:endParaRPr>
          </a:p>
        </p:txBody>
      </p:sp>
      <p:sp>
        <p:nvSpPr>
          <p:cNvPr id="8" name="テキスト ボックス 7"/>
          <p:cNvSpPr txBox="1"/>
          <p:nvPr/>
        </p:nvSpPr>
        <p:spPr>
          <a:xfrm>
            <a:off x="658807" y="1951680"/>
            <a:ext cx="8623738" cy="2087214"/>
          </a:xfrm>
          <a:prstGeom prst="rect">
            <a:avLst/>
          </a:prstGeom>
          <a:solidFill>
            <a:srgbClr val="E2F0D9">
              <a:alpha val="69804"/>
            </a:srgbClr>
          </a:solidFill>
        </p:spPr>
        <p:txBody>
          <a:bodyPr wrap="square" lIns="288000" tIns="72000" bIns="72000" rtlCol="0" anchor="ctr" anchorCtr="0">
            <a:noAutofit/>
          </a:bodyPr>
          <a:lstStyle>
            <a:defPPr marR="0" lvl="0" algn="l" rtl="0">
              <a:lnSpc>
                <a:spcPct val="100000"/>
              </a:lnSpc>
              <a:spcBef>
                <a:spcPts val="0"/>
              </a:spcBef>
              <a:spcAft>
                <a:spcPts val="0"/>
              </a:spcAft>
              <a:defRPr/>
            </a:defPPr>
            <a:lvl1pPr algn="ctr">
              <a:spcBef>
                <a:spcPts val="191"/>
              </a:spcBef>
              <a:defRPr sz="2000" b="1">
                <a:solidFill>
                  <a:schemeClr val="tx1">
                    <a:lumMod val="75000"/>
                    <a:lumOff val="25000"/>
                  </a:schemeClr>
                </a:solidFill>
                <a:latin typeface="Meiryo UI" panose="020B0604030504040204" pitchFamily="50" charset="-128"/>
                <a:ea typeface="Meiryo UI" panose="020B0604030504040204" pitchFamily="50" charset="-128"/>
              </a:defRPr>
            </a:lvl1pPr>
          </a:lstStyle>
          <a:p>
            <a:pPr>
              <a:spcBef>
                <a:spcPts val="191"/>
              </a:spcBef>
            </a:pPr>
            <a:r>
              <a:rPr lang="en" altLang="ja-JP" sz="2400" b="1" dirty="0">
                <a:solidFill>
                  <a:schemeClr val="tx1">
                    <a:lumMod val="75000"/>
                    <a:lumOff val="25000"/>
                  </a:schemeClr>
                </a:solidFill>
                <a:latin typeface="Meiryo UI" panose="020B0604030504040204" pitchFamily="50" charset="-128"/>
                <a:ea typeface="Meiryo UI" panose="020B0604030504040204" pitchFamily="50" charset="-128"/>
              </a:rPr>
              <a:t>FFP</a:t>
            </a:r>
            <a:r>
              <a:rPr lang="ja-JP" altLang="en-US" sz="2400" b="1" dirty="0">
                <a:solidFill>
                  <a:schemeClr val="tx1">
                    <a:lumMod val="75000"/>
                    <a:lumOff val="25000"/>
                  </a:schemeClr>
                </a:solidFill>
                <a:latin typeface="Meiryo UI" panose="020B0604030504040204" pitchFamily="50" charset="-128"/>
                <a:ea typeface="Meiryo UI" panose="020B0604030504040204" pitchFamily="50" charset="-128"/>
              </a:rPr>
              <a:t>は、「</a:t>
            </a:r>
            <a:r>
              <a:rPr lang="en" altLang="ja-JP" sz="2400" b="1" dirty="0">
                <a:solidFill>
                  <a:srgbClr val="3FA437"/>
                </a:solidFill>
                <a:latin typeface="Meiryo UI" panose="020B0604030504040204" pitchFamily="50" charset="-128"/>
                <a:ea typeface="Meiryo UI" panose="020B0604030504040204" pitchFamily="50" charset="-128"/>
              </a:rPr>
              <a:t>F</a:t>
            </a:r>
            <a:r>
              <a:rPr lang="en" altLang="ja-JP" sz="2400" b="1" dirty="0">
                <a:solidFill>
                  <a:schemeClr val="tx1">
                    <a:lumMod val="75000"/>
                    <a:lumOff val="25000"/>
                  </a:schemeClr>
                </a:solidFill>
                <a:latin typeface="Meiryo UI" panose="020B0604030504040204" pitchFamily="50" charset="-128"/>
                <a:ea typeface="Meiryo UI" panose="020B0604030504040204" pitchFamily="50" charset="-128"/>
              </a:rPr>
              <a:t>easible </a:t>
            </a:r>
            <a:r>
              <a:rPr lang="en" altLang="ja-JP" sz="2400" b="1" dirty="0">
                <a:solidFill>
                  <a:srgbClr val="3FA437"/>
                </a:solidFill>
                <a:latin typeface="Meiryo UI" panose="020B0604030504040204" pitchFamily="50" charset="-128"/>
                <a:ea typeface="Meiryo UI" panose="020B0604030504040204" pitchFamily="50" charset="-128"/>
              </a:rPr>
              <a:t>F</a:t>
            </a:r>
            <a:r>
              <a:rPr lang="en" altLang="ja-JP" sz="2400" b="1" dirty="0">
                <a:solidFill>
                  <a:schemeClr val="tx1">
                    <a:lumMod val="75000"/>
                    <a:lumOff val="25000"/>
                  </a:schemeClr>
                </a:solidFill>
                <a:latin typeface="Meiryo UI" panose="020B0604030504040204" pitchFamily="50" charset="-128"/>
                <a:ea typeface="Meiryo UI" panose="020B0604030504040204" pitchFamily="50" charset="-128"/>
              </a:rPr>
              <a:t>inancial </a:t>
            </a:r>
            <a:r>
              <a:rPr lang="en" altLang="ja-JP" sz="2400" b="1" dirty="0">
                <a:solidFill>
                  <a:srgbClr val="3FA437"/>
                </a:solidFill>
                <a:latin typeface="Meiryo UI" panose="020B0604030504040204" pitchFamily="50" charset="-128"/>
                <a:ea typeface="Meiryo UI" panose="020B0604030504040204" pitchFamily="50" charset="-128"/>
              </a:rPr>
              <a:t>P</a:t>
            </a:r>
            <a:r>
              <a:rPr lang="en" altLang="ja-JP" sz="2400" b="1" dirty="0">
                <a:solidFill>
                  <a:schemeClr val="tx1">
                    <a:lumMod val="75000"/>
                    <a:lumOff val="25000"/>
                  </a:schemeClr>
                </a:solidFill>
                <a:latin typeface="Meiryo UI" panose="020B0604030504040204" pitchFamily="50" charset="-128"/>
                <a:ea typeface="Meiryo UI" panose="020B0604030504040204" pitchFamily="50" charset="-128"/>
              </a:rPr>
              <a:t>lanning</a:t>
            </a:r>
            <a:r>
              <a:rPr lang="ja-JP" altLang="en" sz="2400" b="1" dirty="0">
                <a:solidFill>
                  <a:schemeClr val="tx1">
                    <a:lumMod val="75000"/>
                    <a:lumOff val="25000"/>
                  </a:schemeClr>
                </a:solidFill>
                <a:latin typeface="Meiryo UI" panose="020B0604030504040204" pitchFamily="50" charset="-128"/>
                <a:ea typeface="Meiryo UI" panose="020B0604030504040204" pitchFamily="50" charset="-128"/>
              </a:rPr>
              <a:t>」</a:t>
            </a:r>
            <a:endParaRPr lang="en-US" altLang="ja-JP" sz="24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 sz="2400" b="1"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400" b="1" dirty="0">
                <a:solidFill>
                  <a:schemeClr val="tx1">
                    <a:lumMod val="75000"/>
                    <a:lumOff val="25000"/>
                  </a:schemeClr>
                </a:solidFill>
                <a:latin typeface="Meiryo UI" panose="020B0604030504040204" pitchFamily="50" charset="-128"/>
                <a:ea typeface="Meiryo UI" panose="020B0604030504040204" pitchFamily="50" charset="-128"/>
              </a:rPr>
              <a:t>実行可能なファイナンシャルプランニング）の頭文字</a:t>
            </a:r>
            <a:endParaRPr lang="en-US" altLang="ja-JP" sz="2400" b="1"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144"/>
              </a:spcBef>
            </a:pP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　より合理的で実現可能性の高い、分譲マンション（共用部分・専有部分）の</a:t>
            </a:r>
            <a:endParaRPr lang="en-US" altLang="ja-JP" sz="1800"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91"/>
              </a:spcBef>
            </a:pP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　資産価値</a:t>
            </a:r>
            <a:r>
              <a:rPr lang="en-US" altLang="ja-JP" sz="1800" baseline="20000"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マネジメントを考えるポリシーを表現しています</a:t>
            </a:r>
            <a:endParaRPr lang="en-US" altLang="ja-JP" sz="1800"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1144"/>
              </a:spcBef>
            </a:pPr>
            <a:r>
              <a:rPr lang="ja-JP" altLang="en-US" sz="1800" dirty="0">
                <a:solidFill>
                  <a:schemeClr val="tx1">
                    <a:lumMod val="75000"/>
                    <a:lumOff val="25000"/>
                  </a:schemeClr>
                </a:solidFill>
                <a:latin typeface="Meiryo UI" panose="020B0604030504040204" pitchFamily="50" charset="-128"/>
                <a:ea typeface="Meiryo UI" panose="020B0604030504040204" pitchFamily="50" charset="-128"/>
              </a:rPr>
              <a:t>　</a:t>
            </a:r>
            <a:r>
              <a:rPr lang="en-US" altLang="ja-JP" sz="1600"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1600" dirty="0">
                <a:solidFill>
                  <a:schemeClr val="tx1">
                    <a:lumMod val="75000"/>
                    <a:lumOff val="25000"/>
                  </a:schemeClr>
                </a:solidFill>
                <a:latin typeface="Meiryo UI" panose="020B0604030504040204" pitchFamily="50" charset="-128"/>
                <a:ea typeface="Meiryo UI" panose="020B0604030504040204" pitchFamily="50" charset="-128"/>
              </a:rPr>
              <a:t>「資産価値」　　①金銭的資産価値　②居住資産価値（客観・主観）</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p:txBody>
      </p:sp>
      <p:graphicFrame>
        <p:nvGraphicFramePr>
          <p:cNvPr id="6" name="表 5"/>
          <p:cNvGraphicFramePr>
            <a:graphicFrameLocks noGrp="1"/>
          </p:cNvGraphicFramePr>
          <p:nvPr>
            <p:extLst>
              <p:ext uri="{D42A27DB-BD31-4B8C-83A1-F6EECF244321}">
                <p14:modId xmlns:p14="http://schemas.microsoft.com/office/powerpoint/2010/main" val="1972147076"/>
              </p:ext>
            </p:extLst>
          </p:nvPr>
        </p:nvGraphicFramePr>
        <p:xfrm>
          <a:off x="681042" y="4237923"/>
          <a:ext cx="8623738" cy="2120133"/>
        </p:xfrm>
        <a:graphic>
          <a:graphicData uri="http://schemas.openxmlformats.org/drawingml/2006/table">
            <a:tbl>
              <a:tblPr firstRow="1" bandRow="1">
                <a:tableStyleId>{F5AB1C69-6EDB-4FF4-983F-18BD219EF322}</a:tableStyleId>
              </a:tblPr>
              <a:tblGrid>
                <a:gridCol w="1246591">
                  <a:extLst>
                    <a:ext uri="{9D8B030D-6E8A-4147-A177-3AD203B41FA5}">
                      <a16:colId xmlns:a16="http://schemas.microsoft.com/office/drawing/2014/main" val="3567371071"/>
                    </a:ext>
                  </a:extLst>
                </a:gridCol>
                <a:gridCol w="7377147">
                  <a:extLst>
                    <a:ext uri="{9D8B030D-6E8A-4147-A177-3AD203B41FA5}">
                      <a16:colId xmlns:a16="http://schemas.microsoft.com/office/drawing/2014/main" val="1742827924"/>
                    </a:ext>
                  </a:extLst>
                </a:gridCol>
              </a:tblGrid>
              <a:tr h="322224">
                <a:tc>
                  <a:txBody>
                    <a:bodyPr/>
                    <a:lstStyle/>
                    <a:p>
                      <a:pPr algn="ctr"/>
                      <a:r>
                        <a:rPr kumimoji="1" lang="ja-JP" altLang="en-US" sz="1600" b="0" dirty="0">
                          <a:solidFill>
                            <a:schemeClr val="tx1">
                              <a:lumMod val="75000"/>
                              <a:lumOff val="25000"/>
                            </a:schemeClr>
                          </a:solidFill>
                          <a:latin typeface="Meiryo UI" panose="020B0604030504040204" pitchFamily="50" charset="-128"/>
                          <a:ea typeface="Meiryo UI" panose="020B0604030504040204" pitchFamily="50" charset="-128"/>
                        </a:rPr>
                        <a:t>商号</a:t>
                      </a: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alpha val="8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株式会社</a:t>
                      </a:r>
                      <a:r>
                        <a:rPr kumimoji="1" lang="en"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FFP</a:t>
                      </a:r>
                      <a:r>
                        <a:rPr kumimoji="1" lang="ja-JP" altLang="en-US" sz="12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（カブシキガイシャ　エフエフピー）</a:t>
                      </a:r>
                      <a:endParaRPr kumimoji="1" lang="en-US" altLang="ja-JP" sz="12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alpha val="80000"/>
                      </a:srgbClr>
                    </a:solidFill>
                  </a:tcPr>
                </a:tc>
                <a:extLst>
                  <a:ext uri="{0D108BD9-81ED-4DB2-BD59-A6C34878D82A}">
                    <a16:rowId xmlns:a16="http://schemas.microsoft.com/office/drawing/2014/main" val="3988763937"/>
                  </a:ext>
                </a:extLst>
              </a:tr>
              <a:tr h="559575">
                <a:tc>
                  <a:txBody>
                    <a:bodyPr/>
                    <a:lstStyle/>
                    <a:p>
                      <a:pPr algn="ctr"/>
                      <a:r>
                        <a:rPr kumimoji="1" lang="ja-JP" altLang="en-US" sz="1600" b="0" dirty="0">
                          <a:solidFill>
                            <a:schemeClr val="tx1">
                              <a:lumMod val="75000"/>
                              <a:lumOff val="25000"/>
                            </a:schemeClr>
                          </a:solidFill>
                          <a:latin typeface="Meiryo UI" panose="020B0604030504040204" pitchFamily="50" charset="-128"/>
                          <a:ea typeface="Meiryo UI" panose="020B0604030504040204" pitchFamily="50" charset="-128"/>
                        </a:rPr>
                        <a:t>本社</a:t>
                      </a:r>
                      <a:endParaRPr kumimoji="1" lang="en-US" altLang="ja-JP" sz="1600" b="0"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kumimoji="1" lang="ja-JP" altLang="en-US" sz="1600" b="0" dirty="0">
                          <a:solidFill>
                            <a:schemeClr val="tx1">
                              <a:lumMod val="75000"/>
                              <a:lumOff val="25000"/>
                            </a:schemeClr>
                          </a:solidFill>
                          <a:latin typeface="Meiryo UI" panose="020B0604030504040204" pitchFamily="50" charset="-128"/>
                          <a:ea typeface="Meiryo UI" panose="020B0604030504040204" pitchFamily="50" charset="-128"/>
                        </a:rPr>
                        <a:t>所在地</a:t>
                      </a: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alpha val="8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a:t>
                      </a:r>
                      <a:r>
                        <a:rPr kumimoji="1" lang="en-US"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135-0091</a:t>
                      </a:r>
                      <a:r>
                        <a:rPr kumimoji="1" lang="ja-JP" altLang="en-US"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　</a:t>
                      </a:r>
                      <a:endParaRPr kumimoji="1" lang="en-US"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東京都港区台場２−２−２</a:t>
                      </a:r>
                      <a:endParaRPr kumimoji="1" lang="en-US"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alpha val="80000"/>
                      </a:srgbClr>
                    </a:solidFill>
                  </a:tcPr>
                </a:tc>
                <a:extLst>
                  <a:ext uri="{0D108BD9-81ED-4DB2-BD59-A6C34878D82A}">
                    <a16:rowId xmlns:a16="http://schemas.microsoft.com/office/drawing/2014/main" val="1082320484"/>
                  </a:ext>
                </a:extLst>
              </a:tr>
              <a:tr h="883191">
                <a:tc>
                  <a:txBody>
                    <a:bodyPr/>
                    <a:lstStyle/>
                    <a:p>
                      <a:pPr algn="ctr"/>
                      <a:r>
                        <a:rPr kumimoji="1" lang="ja-JP" altLang="en-US" sz="1600" b="0" dirty="0">
                          <a:solidFill>
                            <a:schemeClr val="tx1">
                              <a:lumMod val="75000"/>
                              <a:lumOff val="25000"/>
                            </a:schemeClr>
                          </a:solidFill>
                          <a:latin typeface="Meiryo UI" panose="020B0604030504040204" pitchFamily="50" charset="-128"/>
                          <a:ea typeface="Meiryo UI" panose="020B0604030504040204" pitchFamily="50" charset="-128"/>
                        </a:rPr>
                        <a:t>事業</a:t>
                      </a:r>
                      <a:endParaRPr kumimoji="1" lang="en-US" altLang="ja-JP" sz="1600" b="0"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kumimoji="1" lang="ja-JP" altLang="en-US" sz="1600" b="0" dirty="0">
                          <a:solidFill>
                            <a:schemeClr val="tx1">
                              <a:lumMod val="75000"/>
                              <a:lumOff val="25000"/>
                            </a:schemeClr>
                          </a:solidFill>
                          <a:latin typeface="Meiryo UI" panose="020B0604030504040204" pitchFamily="50" charset="-128"/>
                          <a:ea typeface="Meiryo UI" panose="020B0604030504040204" pitchFamily="50" charset="-128"/>
                        </a:rPr>
                        <a:t>内容</a:t>
                      </a: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alpha val="80000"/>
                      </a:srgbClr>
                    </a:solidFill>
                  </a:tcPr>
                </a:tc>
                <a:tc>
                  <a:txBody>
                    <a:bodyPr/>
                    <a:lstStyle/>
                    <a:p>
                      <a:pPr lvl="0"/>
                      <a:r>
                        <a:rPr kumimoji="1" lang="ja-JP" altLang="en-US"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区分所有物件（分譲マンション）の資産価値分析・マネジメント事業</a:t>
                      </a:r>
                      <a:endParaRPr kumimoji="1" lang="en-US"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p>
                      <a:pPr lvl="0"/>
                      <a:r>
                        <a:rPr kumimoji="1" lang="en-US"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 </a:t>
                      </a:r>
                      <a:r>
                        <a:rPr kumimoji="1" lang="en"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Condominium Asset Management</a:t>
                      </a:r>
                    </a:p>
                    <a:p>
                      <a:pPr lvl="0"/>
                      <a:r>
                        <a:rPr kumimoji="1" lang="ja-JP" altLang="en-US"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　</a:t>
                      </a:r>
                      <a:r>
                        <a:rPr kumimoji="1" lang="ja-JP" altLang="en"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a:t>
                      </a:r>
                      <a:r>
                        <a:rPr kumimoji="1" lang="ja-JP" altLang="en-US"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コンドミニアムアセットマネジメント）全般</a:t>
                      </a:r>
                      <a:endParaRPr kumimoji="1" lang="en-US"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alpha val="80000"/>
                      </a:srgbClr>
                    </a:solidFill>
                  </a:tcPr>
                </a:tc>
                <a:extLst>
                  <a:ext uri="{0D108BD9-81ED-4DB2-BD59-A6C34878D82A}">
                    <a16:rowId xmlns:a16="http://schemas.microsoft.com/office/drawing/2014/main" val="3692368061"/>
                  </a:ext>
                </a:extLst>
              </a:tr>
              <a:tr h="322224">
                <a:tc>
                  <a:txBody>
                    <a:bodyPr/>
                    <a:lstStyle/>
                    <a:p>
                      <a:pPr algn="ctr"/>
                      <a:r>
                        <a:rPr kumimoji="1" lang="ja-JP" altLang="en-US" sz="1600" b="0" dirty="0">
                          <a:solidFill>
                            <a:schemeClr val="tx1">
                              <a:lumMod val="75000"/>
                              <a:lumOff val="25000"/>
                            </a:schemeClr>
                          </a:solidFill>
                          <a:latin typeface="Meiryo UI" panose="020B0604030504040204" pitchFamily="50" charset="-128"/>
                          <a:ea typeface="Meiryo UI" panose="020B0604030504040204" pitchFamily="50" charset="-128"/>
                        </a:rPr>
                        <a:t>設立</a:t>
                      </a:r>
                    </a:p>
                  </a:txBody>
                  <a:tcPr marL="87193" marR="87193" marT="43597" marB="43597" anchor="ctr">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alpha val="80000"/>
                      </a:srgb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2004</a:t>
                      </a:r>
                      <a:r>
                        <a:rPr kumimoji="1" lang="ja-JP" altLang="en-US"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年</a:t>
                      </a:r>
                      <a:r>
                        <a:rPr kumimoji="1" lang="en-US"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4</a:t>
                      </a:r>
                      <a:r>
                        <a:rPr kumimoji="1" lang="ja-JP" altLang="en-US"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月</a:t>
                      </a:r>
                      <a:r>
                        <a:rPr kumimoji="1" lang="en-US"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7</a:t>
                      </a:r>
                      <a:r>
                        <a:rPr kumimoji="1" lang="ja-JP" altLang="en-US"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rPr>
                        <a:t>日　</a:t>
                      </a:r>
                      <a:endParaRPr kumimoji="1" lang="en-US" altLang="ja-JP" sz="1600" b="0" kern="1200" dirty="0">
                        <a:solidFill>
                          <a:schemeClr val="tx1">
                            <a:lumMod val="75000"/>
                            <a:lumOff val="25000"/>
                          </a:schemeClr>
                        </a:solidFill>
                        <a:latin typeface="Meiryo UI" panose="020B0604030504040204" pitchFamily="50" charset="-128"/>
                        <a:ea typeface="Meiryo UI" panose="020B0604030504040204" pitchFamily="50" charset="-128"/>
                        <a:cs typeface="+mn-cs"/>
                      </a:endParaRPr>
                    </a:p>
                  </a:txBody>
                  <a:tcPr marL="87193" marR="87193" marT="43597" marB="43597">
                    <a:lnL w="6350" cap="flat" cmpd="sng" algn="ctr">
                      <a:solidFill>
                        <a:schemeClr val="bg1">
                          <a:lumMod val="50000"/>
                        </a:schemeClr>
                      </a:solidFill>
                      <a:prstDash val="solid"/>
                      <a:round/>
                      <a:headEnd type="none" w="med" len="med"/>
                      <a:tailEnd type="none" w="med" len="med"/>
                    </a:lnL>
                    <a:lnR w="6350" cap="flat" cmpd="sng" algn="ctr">
                      <a:solidFill>
                        <a:schemeClr val="bg1">
                          <a:lumMod val="50000"/>
                        </a:schemeClr>
                      </a:solidFill>
                      <a:prstDash val="solid"/>
                      <a:round/>
                      <a:headEnd type="none" w="med" len="med"/>
                      <a:tailEnd type="none" w="med" len="med"/>
                    </a:ln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solidFill>
                      <a:srgbClr val="FFFFFF">
                        <a:alpha val="80000"/>
                      </a:srgbClr>
                    </a:solidFill>
                  </a:tcPr>
                </a:tc>
                <a:extLst>
                  <a:ext uri="{0D108BD9-81ED-4DB2-BD59-A6C34878D82A}">
                    <a16:rowId xmlns:a16="http://schemas.microsoft.com/office/drawing/2014/main" val="534104193"/>
                  </a:ext>
                </a:extLst>
              </a:tr>
            </a:tbl>
          </a:graphicData>
        </a:graphic>
      </p:graphicFrame>
      <p:sp>
        <p:nvSpPr>
          <p:cNvPr id="15" name="Google Shape;176;p6">
            <a:extLst>
              <a:ext uri="{FF2B5EF4-FFF2-40B4-BE49-F238E27FC236}">
                <a16:creationId xmlns:a16="http://schemas.microsoft.com/office/drawing/2014/main" id="{6DF76E15-7C8D-4EE5-9D10-14D24E4E8A1E}"/>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ja-JP" altLang="en-US" sz="2400" b="1" dirty="0">
                <a:solidFill>
                  <a:schemeClr val="bg1"/>
                </a:solidFill>
                <a:latin typeface="Meiryo UI" panose="020B0604030504040204" pitchFamily="50" charset="-128"/>
                <a:ea typeface="Meiryo UI" panose="020B0604030504040204" pitchFamily="50" charset="-128"/>
              </a:rPr>
              <a:t>株式会社</a:t>
            </a:r>
            <a:r>
              <a:rPr lang="en-US" altLang="ja-JP" sz="2400" b="1" dirty="0">
                <a:solidFill>
                  <a:schemeClr val="bg1"/>
                </a:solidFill>
                <a:latin typeface="Meiryo UI" panose="020B0604030504040204" pitchFamily="50" charset="-128"/>
                <a:ea typeface="Meiryo UI" panose="020B0604030504040204" pitchFamily="50" charset="-128"/>
              </a:rPr>
              <a:t>FFP</a:t>
            </a:r>
          </a:p>
        </p:txBody>
      </p:sp>
      <p:sp>
        <p:nvSpPr>
          <p:cNvPr id="16" name="タイトル 5">
            <a:extLst>
              <a:ext uri="{FF2B5EF4-FFF2-40B4-BE49-F238E27FC236}">
                <a16:creationId xmlns:a16="http://schemas.microsoft.com/office/drawing/2014/main" id="{1F83D57C-9864-404C-AC7B-44D7EAA7A6D4}"/>
              </a:ext>
            </a:extLst>
          </p:cNvPr>
          <p:cNvSpPr>
            <a:spLocks noGrp="1"/>
          </p:cNvSpPr>
          <p:nvPr>
            <p:ph type="title"/>
          </p:nvPr>
        </p:nvSpPr>
        <p:spPr>
          <a:xfrm>
            <a:off x="681042" y="567549"/>
            <a:ext cx="8140745" cy="671195"/>
          </a:xfrm>
        </p:spPr>
        <p:txBody>
          <a:bodyPr/>
          <a:lstStyle/>
          <a:p>
            <a:r>
              <a:rPr lang="ja-JP" altLang="en-US" sz="2650" dirty="0">
                <a:solidFill>
                  <a:schemeClr val="tx1">
                    <a:lumMod val="75000"/>
                    <a:lumOff val="25000"/>
                  </a:schemeClr>
                </a:solidFill>
                <a:latin typeface="Meiryo UI"/>
                <a:ea typeface="Meiryo UI"/>
              </a:rPr>
              <a:t>会社概要</a:t>
            </a:r>
          </a:p>
        </p:txBody>
      </p:sp>
      <p:sp>
        <p:nvSpPr>
          <p:cNvPr id="9" name="正方形/長方形 8">
            <a:extLst>
              <a:ext uri="{FF2B5EF4-FFF2-40B4-BE49-F238E27FC236}">
                <a16:creationId xmlns:a16="http://schemas.microsoft.com/office/drawing/2014/main" id="{C534C428-0C2D-4D2E-9758-3C97C7D4310C}"/>
              </a:ext>
            </a:extLst>
          </p:cNvPr>
          <p:cNvSpPr/>
          <p:nvPr/>
        </p:nvSpPr>
        <p:spPr>
          <a:xfrm>
            <a:off x="5130350" y="97960"/>
            <a:ext cx="4145871" cy="67119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bg1"/>
                </a:solidFill>
                <a:latin typeface="Meiryo UI" panose="020B0604030504040204" pitchFamily="50" charset="-128"/>
                <a:ea typeface="Meiryo UI" panose="020B0604030504040204" pitchFamily="50" charset="-128"/>
              </a:rPr>
              <a:t>全体の流れが完成したら、</a:t>
            </a:r>
            <a:endParaRPr kumimoji="1" lang="en-US" altLang="ja-JP" sz="1600" dirty="0">
              <a:solidFill>
                <a:schemeClr val="bg1"/>
              </a:solidFill>
              <a:latin typeface="Meiryo UI" panose="020B0604030504040204" pitchFamily="50" charset="-128"/>
              <a:ea typeface="Meiryo UI" panose="020B0604030504040204" pitchFamily="50" charset="-128"/>
            </a:endParaRPr>
          </a:p>
          <a:p>
            <a:pPr algn="ctr"/>
            <a:r>
              <a:rPr kumimoji="1" lang="ja-JP" altLang="en-US" sz="1600" dirty="0">
                <a:solidFill>
                  <a:schemeClr val="bg1"/>
                </a:solidFill>
                <a:latin typeface="Meiryo UI" panose="020B0604030504040204" pitchFamily="50" charset="-128"/>
                <a:ea typeface="Meiryo UI" panose="020B0604030504040204" pitchFamily="50" charset="-128"/>
              </a:rPr>
              <a:t>一部企業向けに後ろにしたものもお作りします</a:t>
            </a:r>
          </a:p>
        </p:txBody>
      </p:sp>
    </p:spTree>
    <p:extLst>
      <p:ext uri="{BB962C8B-B14F-4D97-AF65-F5344CB8AC3E}">
        <p14:creationId xmlns:p14="http://schemas.microsoft.com/office/powerpoint/2010/main" val="18537301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テキスト ボックス 8"/>
          <p:cNvSpPr txBox="1"/>
          <p:nvPr/>
        </p:nvSpPr>
        <p:spPr>
          <a:xfrm>
            <a:off x="942050" y="4233235"/>
            <a:ext cx="8178577" cy="2315347"/>
          </a:xfrm>
          <a:prstGeom prst="rect">
            <a:avLst/>
          </a:prstGeom>
          <a:solidFill>
            <a:schemeClr val="accent6">
              <a:lumMod val="20000"/>
              <a:lumOff val="80000"/>
            </a:schemeClr>
          </a:solidFill>
        </p:spPr>
        <p:txBody>
          <a:bodyPr wrap="square" lIns="171641" rtlCol="0" anchor="ctr" anchorCtr="0">
            <a:noAutofit/>
          </a:bodyPr>
          <a:lstStyle/>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１．分譲マンションの資産価値分析・評価</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２．分譲マンション資産価値向上施策の企画立案・実施</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　　（１）専有部分の売却、購入、賃貸に関わる資産価値マネジメント全般</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　　（２）共用部分の資産価値向上に関わる資産価値マネジメント全般</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a:spcBef>
                <a:spcPts val="858"/>
              </a:spcBef>
            </a:pPr>
            <a:r>
              <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a:t>
            </a:r>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分譲マンション資産価値マネジメント（</a:t>
            </a:r>
            <a:r>
              <a:rPr kumimoji="1" lang="en"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Condominium Asset Management</a:t>
            </a:r>
            <a:r>
              <a:rPr kumimoji="1" lang="ja-JP" altLang="en"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コンドミニアムアセットマネジメント）の観点から、共用部分・専有部分の資産価値の</a:t>
            </a:r>
            <a:endParaRPr kumimoji="1" lang="en-US" altLang="ja-JP"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endParaRPr>
          </a:p>
          <a:p>
            <a:pPr lvl="0"/>
            <a:r>
              <a:rPr kumimoji="1" lang="ja-JP" altLang="en-US" sz="1800" kern="1200" dirty="0">
                <a:solidFill>
                  <a:schemeClr val="tx1">
                    <a:lumMod val="75000"/>
                    <a:lumOff val="25000"/>
                  </a:schemeClr>
                </a:solidFill>
                <a:latin typeface="Meiryo UI" panose="020B0604030504040204" pitchFamily="50" charset="-128"/>
                <a:ea typeface="Meiryo UI" panose="020B0604030504040204" pitchFamily="50" charset="-128"/>
                <a:cs typeface="Arial" panose="020B0604020202020204" pitchFamily="34" charset="0"/>
              </a:rPr>
              <a:t>分析を行います。</a:t>
            </a:r>
          </a:p>
        </p:txBody>
      </p:sp>
      <p:sp>
        <p:nvSpPr>
          <p:cNvPr id="11" name="タイトル 1"/>
          <p:cNvSpPr txBox="1">
            <a:spLocks/>
          </p:cNvSpPr>
          <p:nvPr/>
        </p:nvSpPr>
        <p:spPr>
          <a:xfrm>
            <a:off x="942049" y="1502508"/>
            <a:ext cx="1510438" cy="720000"/>
          </a:xfrm>
          <a:prstGeom prst="rect">
            <a:avLst/>
          </a:prstGeom>
          <a:solidFill>
            <a:srgbClr val="3FA437"/>
          </a:solidFill>
        </p:spPr>
        <p:txBody>
          <a:bodyPr vert="horz" lIns="87193" tIns="43597" rIns="87193" bIns="43597" rtlCol="0" anchor="ctr">
            <a:noAutofit/>
          </a:bodyPr>
          <a:lstStyle>
            <a:lvl1pPr algn="l" defTabSz="914400" rtl="0" eaLnBrk="1" latinLnBrk="0" hangingPunct="1">
              <a:lnSpc>
                <a:spcPct val="90000"/>
              </a:lnSpc>
              <a:spcBef>
                <a:spcPct val="0"/>
              </a:spcBef>
              <a:buNone/>
              <a:defRPr kumimoji="1" sz="2800" b="1" kern="1200">
                <a:solidFill>
                  <a:schemeClr val="tx1"/>
                </a:solidFill>
                <a:latin typeface="Meiryo UI" panose="020B0604030504040204" pitchFamily="50" charset="-128"/>
                <a:ea typeface="Meiryo UI" panose="020B0604030504040204" pitchFamily="50" charset="-128"/>
                <a:cs typeface="+mj-cs"/>
              </a:defRPr>
            </a:lvl1pPr>
          </a:lstStyle>
          <a:p>
            <a:pPr algn="ctr" fontAlgn="base">
              <a:lnSpc>
                <a:spcPct val="100000"/>
              </a:lnSpc>
              <a:spcBef>
                <a:spcPts val="0"/>
              </a:spcBef>
              <a:buClrTx/>
              <a:buFontTx/>
            </a:pPr>
            <a:r>
              <a:rPr lang="en-US" altLang="ja-JP" sz="1908" dirty="0">
                <a:solidFill>
                  <a:schemeClr val="bg1"/>
                </a:solidFill>
              </a:rPr>
              <a:t>Mission</a:t>
            </a:r>
          </a:p>
        </p:txBody>
      </p:sp>
      <p:sp>
        <p:nvSpPr>
          <p:cNvPr id="12" name="タイトル 1"/>
          <p:cNvSpPr txBox="1">
            <a:spLocks/>
          </p:cNvSpPr>
          <p:nvPr/>
        </p:nvSpPr>
        <p:spPr>
          <a:xfrm>
            <a:off x="2527207" y="1502508"/>
            <a:ext cx="6865625" cy="720000"/>
          </a:xfrm>
          <a:prstGeom prst="rect">
            <a:avLst/>
          </a:prstGeom>
        </p:spPr>
        <p:txBody>
          <a:bodyPr anchor="ctr" anchorCtr="0">
            <a:noAutofit/>
          </a:bodyPr>
          <a:lstStyle>
            <a:defPPr marR="0" lvl="0" algn="l" rtl="0">
              <a:lnSpc>
                <a:spcPct val="100000"/>
              </a:lnSpc>
              <a:spcBef>
                <a:spcPts val="0"/>
              </a:spcBef>
              <a:spcAft>
                <a:spcPts val="0"/>
              </a:spcAft>
            </a:defPPr>
            <a:lvl1pPr defTabSz="914400" eaLnBrk="1" fontAlgn="base" latinLnBrk="0" hangingPunct="1">
              <a:buClrTx/>
              <a:buFontTx/>
              <a:buNone/>
              <a:defRPr kumimoji="1" sz="2400" kern="1200">
                <a:solidFill>
                  <a:schemeClr val="tx1">
                    <a:lumMod val="75000"/>
                    <a:lumOff val="25000"/>
                  </a:schemeClr>
                </a:solidFill>
                <a:latin typeface="Meiryo UI" panose="020B0604030504040204" pitchFamily="50" charset="-128"/>
                <a:ea typeface="Meiryo UI" panose="020B0604030504040204" pitchFamily="50" charset="-128"/>
                <a:cs typeface="+mj-cs"/>
              </a:defRPr>
            </a:lvl1pPr>
          </a:lstStyle>
          <a:p>
            <a:r>
              <a:rPr lang="ja-JP" altLang="en-US" sz="2000" dirty="0"/>
              <a:t>「マンション」に実現可能な最適解を創造する</a:t>
            </a:r>
          </a:p>
        </p:txBody>
      </p:sp>
      <p:sp>
        <p:nvSpPr>
          <p:cNvPr id="13" name="タイトル 1"/>
          <p:cNvSpPr txBox="1">
            <a:spLocks/>
          </p:cNvSpPr>
          <p:nvPr/>
        </p:nvSpPr>
        <p:spPr>
          <a:xfrm>
            <a:off x="942049" y="2360056"/>
            <a:ext cx="1510438" cy="720000"/>
          </a:xfrm>
          <a:prstGeom prst="rect">
            <a:avLst/>
          </a:prstGeom>
          <a:solidFill>
            <a:srgbClr val="3FA437"/>
          </a:solidFill>
        </p:spPr>
        <p:txBody>
          <a:bodyPr vert="horz" lIns="87193" tIns="43597" rIns="87193" bIns="43597" rtlCol="0" anchor="ctr">
            <a:noAutofit/>
          </a:bodyPr>
          <a:lstStyle>
            <a:defPPr marR="0" lvl="0" algn="l" rtl="0">
              <a:lnSpc>
                <a:spcPct val="100000"/>
              </a:lnSpc>
              <a:spcBef>
                <a:spcPts val="0"/>
              </a:spcBef>
              <a:spcAft>
                <a:spcPts val="0"/>
              </a:spcAft>
            </a:defPPr>
            <a:lvl1pPr algn="ctr" defTabSz="914400" eaLnBrk="1" fontAlgn="base" latinLnBrk="0" hangingPunct="1">
              <a:buClrTx/>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stStyle>
          <a:p>
            <a:r>
              <a:rPr lang="en" altLang="ja-JP" sz="1908" dirty="0"/>
              <a:t>Vision</a:t>
            </a:r>
            <a:endParaRPr lang="en-US" altLang="ja-JP" sz="1908" dirty="0"/>
          </a:p>
        </p:txBody>
      </p:sp>
      <p:sp>
        <p:nvSpPr>
          <p:cNvPr id="14" name="タイトル 1"/>
          <p:cNvSpPr txBox="1">
            <a:spLocks/>
          </p:cNvSpPr>
          <p:nvPr/>
        </p:nvSpPr>
        <p:spPr>
          <a:xfrm>
            <a:off x="2527207" y="2360056"/>
            <a:ext cx="6865625" cy="720000"/>
          </a:xfrm>
          <a:prstGeom prst="rect">
            <a:avLst/>
          </a:prstGeom>
        </p:spPr>
        <p:txBody>
          <a:bodyPr anchor="ctr" anchorCtr="0">
            <a:noAutofit/>
          </a:bodyPr>
          <a:lstStyle>
            <a:defPPr marR="0" lvl="0" algn="l" rtl="0">
              <a:lnSpc>
                <a:spcPct val="100000"/>
              </a:lnSpc>
              <a:spcBef>
                <a:spcPts val="0"/>
              </a:spcBef>
              <a:spcAft>
                <a:spcPts val="0"/>
              </a:spcAft>
              <a:defRPr/>
            </a:defPPr>
            <a:lvl1pPr defTabSz="914400" eaLnBrk="1" fontAlgn="base" latinLnBrk="0" hangingPunct="1">
              <a:buClrTx/>
              <a:buFontTx/>
              <a:buNone/>
              <a:defRPr kumimoji="1" sz="2400" kern="1200">
                <a:solidFill>
                  <a:schemeClr val="tx1">
                    <a:lumMod val="75000"/>
                    <a:lumOff val="25000"/>
                  </a:schemeClr>
                </a:solidFill>
                <a:latin typeface="Meiryo UI" panose="020B0604030504040204" pitchFamily="50" charset="-128"/>
                <a:ea typeface="Meiryo UI" panose="020B0604030504040204" pitchFamily="50" charset="-128"/>
                <a:cs typeface="+mj-cs"/>
              </a:defRPr>
            </a:lvl1pPr>
          </a:lstStyle>
          <a:p>
            <a:r>
              <a:rPr lang="ja-JP" altLang="en-US" sz="2000" dirty="0"/>
              <a:t>「マンション」に合理的な資産価値向上アクションを提供する</a:t>
            </a:r>
            <a:endParaRPr lang="en-US" altLang="ja-JP" sz="2000" dirty="0"/>
          </a:p>
          <a:p>
            <a:r>
              <a:rPr lang="ja-JP" altLang="en-US" sz="2000" dirty="0"/>
              <a:t>「マンション」リテラシー拡充サービスを提供する</a:t>
            </a:r>
          </a:p>
        </p:txBody>
      </p:sp>
      <p:sp>
        <p:nvSpPr>
          <p:cNvPr id="15" name="タイトル 1"/>
          <p:cNvSpPr txBox="1">
            <a:spLocks/>
          </p:cNvSpPr>
          <p:nvPr/>
        </p:nvSpPr>
        <p:spPr>
          <a:xfrm>
            <a:off x="942049" y="3241553"/>
            <a:ext cx="1510438" cy="720000"/>
          </a:xfrm>
          <a:prstGeom prst="rect">
            <a:avLst/>
          </a:prstGeom>
          <a:solidFill>
            <a:srgbClr val="3FA437"/>
          </a:solidFill>
        </p:spPr>
        <p:txBody>
          <a:bodyPr vert="horz" lIns="87193" tIns="43597" rIns="87193" bIns="43597" rtlCol="0" anchor="ctr">
            <a:noAutofit/>
          </a:bodyPr>
          <a:lstStyle>
            <a:defPPr marR="0" lvl="0" algn="l" rtl="0">
              <a:lnSpc>
                <a:spcPct val="100000"/>
              </a:lnSpc>
              <a:spcBef>
                <a:spcPts val="0"/>
              </a:spcBef>
              <a:spcAft>
                <a:spcPts val="0"/>
              </a:spcAft>
            </a:defPPr>
            <a:lvl1pPr algn="ctr" defTabSz="914400" eaLnBrk="1" fontAlgn="base" latinLnBrk="0" hangingPunct="1">
              <a:buClrTx/>
              <a:buFontTx/>
              <a:buNone/>
              <a:defRPr kumimoji="1" sz="2400" b="1" kern="1200">
                <a:solidFill>
                  <a:schemeClr val="bg1"/>
                </a:solidFill>
                <a:latin typeface="Meiryo UI" panose="020B0604030504040204" pitchFamily="50" charset="-128"/>
                <a:ea typeface="Meiryo UI" panose="020B0604030504040204" pitchFamily="50" charset="-128"/>
                <a:cs typeface="+mj-cs"/>
              </a:defRPr>
            </a:lvl1pPr>
          </a:lstStyle>
          <a:p>
            <a:r>
              <a:rPr lang="en-US" altLang="ja-JP" sz="1908" dirty="0"/>
              <a:t>Value</a:t>
            </a:r>
          </a:p>
        </p:txBody>
      </p:sp>
      <p:sp>
        <p:nvSpPr>
          <p:cNvPr id="16" name="タイトル 1"/>
          <p:cNvSpPr txBox="1">
            <a:spLocks/>
          </p:cNvSpPr>
          <p:nvPr/>
        </p:nvSpPr>
        <p:spPr>
          <a:xfrm>
            <a:off x="2527207" y="3241553"/>
            <a:ext cx="6865625" cy="720000"/>
          </a:xfrm>
          <a:prstGeom prst="rect">
            <a:avLst/>
          </a:prstGeom>
        </p:spPr>
        <p:txBody>
          <a:bodyPr anchor="ctr" anchorCtr="0">
            <a:noAutofit/>
          </a:bodyPr>
          <a:lstStyle>
            <a:defPPr marR="0" lvl="0" algn="l" rtl="0">
              <a:lnSpc>
                <a:spcPct val="100000"/>
              </a:lnSpc>
              <a:spcBef>
                <a:spcPts val="0"/>
              </a:spcBef>
              <a:spcAft>
                <a:spcPts val="0"/>
              </a:spcAft>
              <a:defRPr/>
            </a:defPPr>
            <a:lvl1pPr defTabSz="914400" eaLnBrk="1" fontAlgn="base" latinLnBrk="0" hangingPunct="1">
              <a:buClrTx/>
              <a:buFontTx/>
              <a:buNone/>
              <a:defRPr kumimoji="1" sz="2400" kern="1200">
                <a:solidFill>
                  <a:schemeClr val="tx1">
                    <a:lumMod val="75000"/>
                    <a:lumOff val="25000"/>
                  </a:schemeClr>
                </a:solidFill>
                <a:latin typeface="Meiryo UI" panose="020B0604030504040204" pitchFamily="50" charset="-128"/>
                <a:ea typeface="Meiryo UI" panose="020B0604030504040204" pitchFamily="50" charset="-128"/>
                <a:cs typeface="+mj-cs"/>
              </a:defRPr>
            </a:lvl1pPr>
          </a:lstStyle>
          <a:p>
            <a:pPr lvl="0"/>
            <a:r>
              <a:rPr lang="en" altLang="ja-JP" sz="2000" dirty="0">
                <a:latin typeface="Arial" panose="020B0604020202020204" pitchFamily="34" charset="0"/>
                <a:cs typeface="Arial" panose="020B0604020202020204" pitchFamily="34" charset="0"/>
              </a:rPr>
              <a:t>For</a:t>
            </a:r>
            <a:r>
              <a:rPr lang="ja-JP" altLang="en" sz="2000" dirty="0">
                <a:latin typeface="Arial" panose="020B0604020202020204" pitchFamily="34" charset="0"/>
                <a:cs typeface="Arial" panose="020B0604020202020204" pitchFamily="34" charset="0"/>
              </a:rPr>
              <a:t>　</a:t>
            </a:r>
            <a:r>
              <a:rPr lang="en" altLang="ja-JP" sz="2000" dirty="0">
                <a:latin typeface="Arial" panose="020B0604020202020204" pitchFamily="34" charset="0"/>
                <a:cs typeface="Arial" panose="020B0604020202020204" pitchFamily="34" charset="0"/>
              </a:rPr>
              <a:t>Users</a:t>
            </a:r>
            <a:r>
              <a:rPr lang="ja-JP" altLang="en" sz="2000" dirty="0"/>
              <a:t>（</a:t>
            </a:r>
            <a:r>
              <a:rPr lang="ja-JP" altLang="en-US" sz="2000" dirty="0"/>
              <a:t>ユーザーのために）</a:t>
            </a:r>
          </a:p>
          <a:p>
            <a:pPr lvl="0"/>
            <a:r>
              <a:rPr lang="en" altLang="ja-JP" sz="2000" dirty="0">
                <a:latin typeface="Arial" panose="020B0604020202020204" pitchFamily="34" charset="0"/>
                <a:cs typeface="Arial" panose="020B0604020202020204" pitchFamily="34" charset="0"/>
              </a:rPr>
              <a:t>Providing the Optimum Information</a:t>
            </a:r>
            <a:r>
              <a:rPr lang="ja-JP" altLang="en" sz="2000" dirty="0"/>
              <a:t>（</a:t>
            </a:r>
            <a:r>
              <a:rPr lang="ja-JP" altLang="en-US" sz="2000" dirty="0"/>
              <a:t>最適な情報提供）</a:t>
            </a:r>
          </a:p>
        </p:txBody>
      </p:sp>
      <p:sp>
        <p:nvSpPr>
          <p:cNvPr id="17" name="タイトル 5">
            <a:extLst>
              <a:ext uri="{FF2B5EF4-FFF2-40B4-BE49-F238E27FC236}">
                <a16:creationId xmlns:a16="http://schemas.microsoft.com/office/drawing/2014/main" id="{E5DC8F1F-BE52-4862-B1E2-BCD2EBF12C35}"/>
              </a:ext>
            </a:extLst>
          </p:cNvPr>
          <p:cNvSpPr>
            <a:spLocks noGrp="1"/>
          </p:cNvSpPr>
          <p:nvPr>
            <p:ph type="title"/>
          </p:nvPr>
        </p:nvSpPr>
        <p:spPr>
          <a:xfrm>
            <a:off x="681042" y="567549"/>
            <a:ext cx="8140745" cy="671195"/>
          </a:xfrm>
        </p:spPr>
        <p:txBody>
          <a:bodyPr/>
          <a:lstStyle/>
          <a:p>
            <a:r>
              <a:rPr lang="en-US" altLang="ja-JP" sz="2650" dirty="0">
                <a:solidFill>
                  <a:schemeClr val="tx1">
                    <a:lumMod val="75000"/>
                    <a:lumOff val="25000"/>
                  </a:schemeClr>
                </a:solidFill>
                <a:latin typeface="Meiryo UI"/>
                <a:ea typeface="Meiryo UI"/>
              </a:rPr>
              <a:t>FFP</a:t>
            </a:r>
            <a:r>
              <a:rPr lang="ja-JP" altLang="en-US" sz="2650" dirty="0">
                <a:solidFill>
                  <a:schemeClr val="tx1">
                    <a:lumMod val="75000"/>
                    <a:lumOff val="25000"/>
                  </a:schemeClr>
                </a:solidFill>
                <a:latin typeface="Meiryo UI"/>
                <a:ea typeface="Meiryo UI"/>
              </a:rPr>
              <a:t>の事業内容</a:t>
            </a:r>
          </a:p>
        </p:txBody>
      </p:sp>
      <p:cxnSp>
        <p:nvCxnSpPr>
          <p:cNvPr id="22" name="直線コネクタ 21">
            <a:extLst>
              <a:ext uri="{FF2B5EF4-FFF2-40B4-BE49-F238E27FC236}">
                <a16:creationId xmlns:a16="http://schemas.microsoft.com/office/drawing/2014/main" id="{43A133E6-B8E3-45E4-B3A2-14567E604CB4}"/>
              </a:ext>
            </a:extLst>
          </p:cNvPr>
          <p:cNvCxnSpPr/>
          <p:nvPr/>
        </p:nvCxnSpPr>
        <p:spPr>
          <a:xfrm>
            <a:off x="521298" y="1115133"/>
            <a:ext cx="4680000"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23" name="正方形/長方形 22">
            <a:extLst>
              <a:ext uri="{FF2B5EF4-FFF2-40B4-BE49-F238E27FC236}">
                <a16:creationId xmlns:a16="http://schemas.microsoft.com/office/drawing/2014/main" id="{90284CC2-6F81-499A-B3AD-DCAB098B2080}"/>
              </a:ext>
            </a:extLst>
          </p:cNvPr>
          <p:cNvSpPr/>
          <p:nvPr/>
        </p:nvSpPr>
        <p:spPr>
          <a:xfrm>
            <a:off x="521299" y="709287"/>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19" name="正方形/長方形 18">
            <a:extLst>
              <a:ext uri="{FF2B5EF4-FFF2-40B4-BE49-F238E27FC236}">
                <a16:creationId xmlns:a16="http://schemas.microsoft.com/office/drawing/2014/main" id="{B9441B81-E41B-46C8-A3A4-4FAC8B8C9471}"/>
              </a:ext>
            </a:extLst>
          </p:cNvPr>
          <p:cNvSpPr/>
          <p:nvPr/>
        </p:nvSpPr>
        <p:spPr>
          <a:xfrm>
            <a:off x="5130350" y="97960"/>
            <a:ext cx="4145871" cy="67119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bg1"/>
                </a:solidFill>
                <a:latin typeface="Meiryo UI" panose="020B0604030504040204" pitchFamily="50" charset="-128"/>
                <a:ea typeface="Meiryo UI" panose="020B0604030504040204" pitchFamily="50" charset="-128"/>
              </a:rPr>
              <a:t>全体の流れが完成したら、</a:t>
            </a:r>
            <a:endParaRPr kumimoji="1" lang="en-US" altLang="ja-JP" sz="1600" dirty="0">
              <a:solidFill>
                <a:schemeClr val="bg1"/>
              </a:solidFill>
              <a:latin typeface="Meiryo UI" panose="020B0604030504040204" pitchFamily="50" charset="-128"/>
              <a:ea typeface="Meiryo UI" panose="020B0604030504040204" pitchFamily="50" charset="-128"/>
            </a:endParaRPr>
          </a:p>
          <a:p>
            <a:pPr algn="ctr"/>
            <a:r>
              <a:rPr kumimoji="1" lang="ja-JP" altLang="en-US" sz="1600" dirty="0">
                <a:solidFill>
                  <a:schemeClr val="bg1"/>
                </a:solidFill>
                <a:latin typeface="Meiryo UI" panose="020B0604030504040204" pitchFamily="50" charset="-128"/>
                <a:ea typeface="Meiryo UI" panose="020B0604030504040204" pitchFamily="50" charset="-128"/>
              </a:rPr>
              <a:t>一部企業向けに後ろにしたものもお作りします</a:t>
            </a:r>
          </a:p>
        </p:txBody>
      </p:sp>
    </p:spTree>
    <p:extLst>
      <p:ext uri="{BB962C8B-B14F-4D97-AF65-F5344CB8AC3E}">
        <p14:creationId xmlns:p14="http://schemas.microsoft.com/office/powerpoint/2010/main" val="4171520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64937" y="609191"/>
            <a:ext cx="4520544" cy="1017726"/>
          </a:xfrm>
        </p:spPr>
        <p:txBody>
          <a:bodyPr>
            <a:noAutofit/>
          </a:bodyPr>
          <a:lstStyle/>
          <a:p>
            <a:pPr fontAlgn="base">
              <a:lnSpc>
                <a:spcPct val="100000"/>
              </a:lnSpc>
              <a:spcBef>
                <a:spcPts val="0"/>
              </a:spcBef>
            </a:pPr>
            <a:r>
              <a:rPr lang="ja-JP" altLang="en-US" sz="1908" dirty="0">
                <a:solidFill>
                  <a:schemeClr val="tx1">
                    <a:lumMod val="50000"/>
                    <a:lumOff val="50000"/>
                  </a:schemeClr>
                </a:solidFill>
              </a:rPr>
              <a:t>不動産コンサルティングマスター</a:t>
            </a:r>
            <a:br>
              <a:rPr lang="en-US" altLang="ja-JP" sz="1908" dirty="0">
                <a:solidFill>
                  <a:schemeClr val="tx1">
                    <a:lumMod val="50000"/>
                    <a:lumOff val="50000"/>
                  </a:schemeClr>
                </a:solidFill>
              </a:rPr>
            </a:br>
            <a:r>
              <a:rPr lang="ja-JP" altLang="en-US" sz="1908" dirty="0">
                <a:solidFill>
                  <a:schemeClr val="tx1">
                    <a:lumMod val="50000"/>
                    <a:lumOff val="50000"/>
                  </a:schemeClr>
                </a:solidFill>
              </a:rPr>
              <a:t>マンション管理士　</a:t>
            </a:r>
            <a:br>
              <a:rPr lang="en-US" altLang="ja-JP" dirty="0">
                <a:solidFill>
                  <a:schemeClr val="tx1">
                    <a:lumMod val="75000"/>
                    <a:lumOff val="25000"/>
                  </a:schemeClr>
                </a:solidFill>
              </a:rPr>
            </a:br>
            <a:r>
              <a:rPr lang="ja-JP" altLang="en-US" sz="2700" dirty="0">
                <a:solidFill>
                  <a:schemeClr val="tx1">
                    <a:lumMod val="75000"/>
                    <a:lumOff val="25000"/>
                  </a:schemeClr>
                </a:solidFill>
              </a:rPr>
              <a:t>渕ノ上弘和</a:t>
            </a:r>
            <a:r>
              <a:rPr lang="ja-JP" altLang="en-US" sz="1908" dirty="0">
                <a:solidFill>
                  <a:schemeClr val="tx1">
                    <a:lumMod val="75000"/>
                    <a:lumOff val="25000"/>
                  </a:schemeClr>
                </a:solidFill>
              </a:rPr>
              <a:t>（フチノウエ ヒロカズ）</a:t>
            </a:r>
            <a:endParaRPr lang="en-US" altLang="ja-JP" sz="1908" dirty="0">
              <a:solidFill>
                <a:schemeClr val="tx1">
                  <a:lumMod val="75000"/>
                  <a:lumOff val="25000"/>
                </a:schemeClr>
              </a:solidFill>
            </a:endParaRPr>
          </a:p>
        </p:txBody>
      </p:sp>
      <p:pic>
        <p:nvPicPr>
          <p:cNvPr id="3" name="Picture 2" descr="渕ノ上イメージ-1">
            <a:extLst>
              <a:ext uri="{FF2B5EF4-FFF2-40B4-BE49-F238E27FC236}">
                <a16:creationId xmlns:a16="http://schemas.microsoft.com/office/drawing/2014/main" id="{6ADDC884-4CD6-0143-8BFB-5FF84C8F7946}"/>
              </a:ext>
            </a:extLst>
          </p:cNvPr>
          <p:cNvPicPr>
            <a:picLocks noChangeAspect="1" noChangeArrowheads="1"/>
          </p:cNvPicPr>
          <p:nvPr/>
        </p:nvPicPr>
        <p:blipFill>
          <a:blip r:embed="rId2" cstate="screen">
            <a:extLst>
              <a:ext uri="{28A0092B-C50C-407E-A947-70E740481C1C}">
                <a14:useLocalDpi xmlns:a14="http://schemas.microsoft.com/office/drawing/2010/main"/>
              </a:ext>
            </a:extLst>
          </a:blip>
          <a:stretch>
            <a:fillRect/>
          </a:stretch>
        </p:blipFill>
        <p:spPr bwMode="auto">
          <a:xfrm>
            <a:off x="5844842" y="726610"/>
            <a:ext cx="2648877" cy="2682408"/>
          </a:xfrm>
          <a:custGeom>
            <a:avLst/>
            <a:gdLst/>
            <a:ahLst/>
            <a:cxnLst/>
            <a:rect l="l" t="t" r="r" b="b"/>
            <a:pathLst>
              <a:path w="4114800" h="5712488">
                <a:moveTo>
                  <a:pt x="133155" y="0"/>
                </a:moveTo>
                <a:lnTo>
                  <a:pt x="3981645" y="0"/>
                </a:lnTo>
                <a:cubicBezTo>
                  <a:pt x="4055184" y="0"/>
                  <a:pt x="4114800" y="59616"/>
                  <a:pt x="4114800" y="133155"/>
                </a:cubicBezTo>
                <a:lnTo>
                  <a:pt x="4114800" y="5579333"/>
                </a:lnTo>
                <a:cubicBezTo>
                  <a:pt x="4114800" y="5652872"/>
                  <a:pt x="4055184" y="5712488"/>
                  <a:pt x="3981645" y="5712488"/>
                </a:cubicBezTo>
                <a:lnTo>
                  <a:pt x="133155" y="5712488"/>
                </a:lnTo>
                <a:cubicBezTo>
                  <a:pt x="59616" y="5712488"/>
                  <a:pt x="0" y="5652872"/>
                  <a:pt x="0" y="5579333"/>
                </a:cubicBezTo>
                <a:lnTo>
                  <a:pt x="0" y="133155"/>
                </a:lnTo>
                <a:cubicBezTo>
                  <a:pt x="0" y="59616"/>
                  <a:pt x="59616" y="0"/>
                  <a:pt x="133155" y="0"/>
                </a:cubicBezTo>
                <a:close/>
              </a:path>
            </a:pathLst>
          </a:cu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37E32533-B77B-0F4E-B530-4F80E5E5DD5A}"/>
              </a:ext>
            </a:extLst>
          </p:cNvPr>
          <p:cNvSpPr txBox="1"/>
          <p:nvPr/>
        </p:nvSpPr>
        <p:spPr>
          <a:xfrm>
            <a:off x="824337" y="3606930"/>
            <a:ext cx="7817164" cy="3019068"/>
          </a:xfrm>
          <a:prstGeom prst="rect">
            <a:avLst/>
          </a:prstGeom>
          <a:solidFill>
            <a:srgbClr val="ECF5E7"/>
          </a:solidFill>
        </p:spPr>
        <p:txBody>
          <a:bodyPr vert="horz" lIns="216000" tIns="144000" rIns="144000" bIns="144000" rtlCol="0" anchor="ctr" anchorCtr="0">
            <a:noAutofit/>
          </a:bodyPr>
          <a:lstStyle/>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立教大学法学部法学科卒業。</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在学中より法律系予備校に通い法律を学ぶ。</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大学卒業後コンサルタントとして</a:t>
            </a:r>
            <a:r>
              <a:rPr lang="en" altLang="ja-JP" sz="1430" dirty="0">
                <a:solidFill>
                  <a:schemeClr val="tx1">
                    <a:lumMod val="75000"/>
                    <a:lumOff val="25000"/>
                  </a:schemeClr>
                </a:solidFill>
                <a:latin typeface="Meiryo UI" panose="020B0604030504040204" pitchFamily="50" charset="-128"/>
                <a:ea typeface="Meiryo UI" panose="020B0604030504040204" pitchFamily="50" charset="-128"/>
              </a:rPr>
              <a:t>EC</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サイト運営会社を起業すると同時に</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不動産コンサルタントとしても業務を開始、不動産関連法律資格の講師として活動。</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spcBef>
                <a:spcPts val="572"/>
              </a:spcBef>
            </a:pP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その後、かねてから興味が強かった区分所有建物（マンション）について、</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資産価値の維持・向上・適正評価を志し、大手マンション管理会社２社で業務を執る。</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自身で新たに考案した「コンドミニアム・アセットマネジメント」の概念を提唱し、</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マンション管理が与える資産価値へのインパクトを訴え業務に取り組む。</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spcBef>
                <a:spcPts val="572"/>
              </a:spcBef>
            </a:pP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その中で、共用部分・専有部分両者を包括したマンションの資産性を考える上では、</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流通の観点から改革に取り組む必要があると考え、</a:t>
            </a:r>
            <a:r>
              <a:rPr lang="en-US" altLang="ja-JP" sz="1430" dirty="0">
                <a:solidFill>
                  <a:schemeClr val="tx1">
                    <a:lumMod val="75000"/>
                    <a:lumOff val="25000"/>
                  </a:schemeClr>
                </a:solidFill>
                <a:latin typeface="Meiryo UI" panose="020B0604030504040204" pitchFamily="50" charset="-128"/>
                <a:ea typeface="Meiryo UI" panose="020B0604030504040204" pitchFamily="50" charset="-128"/>
              </a:rPr>
              <a:t>IT</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a:t>
            </a:r>
            <a:r>
              <a:rPr lang="en-US" altLang="ja-JP" sz="1430" dirty="0">
                <a:solidFill>
                  <a:schemeClr val="tx1">
                    <a:lumMod val="75000"/>
                    <a:lumOff val="25000"/>
                  </a:schemeClr>
                </a:solidFill>
                <a:latin typeface="Meiryo UI" panose="020B0604030504040204" pitchFamily="50" charset="-128"/>
                <a:ea typeface="Meiryo UI" panose="020B0604030504040204" pitchFamily="50" charset="-128"/>
              </a:rPr>
              <a:t>AI</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ツールを活用した仲介事業会社である</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「コンドミニアム・アセットマネジメント（株）代表取締役を務めると共に、</a:t>
            </a:r>
            <a:endParaRPr lang="en-US" altLang="ja-JP" sz="1430"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マンション管理士として株式会社</a:t>
            </a:r>
            <a:r>
              <a:rPr lang="en-US" altLang="ja-JP" sz="1430" dirty="0">
                <a:solidFill>
                  <a:schemeClr val="tx1">
                    <a:lumMod val="75000"/>
                    <a:lumOff val="25000"/>
                  </a:schemeClr>
                </a:solidFill>
                <a:latin typeface="Meiryo UI" panose="020B0604030504040204" pitchFamily="50" charset="-128"/>
                <a:ea typeface="Meiryo UI" panose="020B0604030504040204" pitchFamily="50" charset="-128"/>
              </a:rPr>
              <a:t>FFP</a:t>
            </a:r>
            <a:r>
              <a:rPr lang="ja-JP" altLang="en-US" sz="1430" dirty="0">
                <a:solidFill>
                  <a:schemeClr val="tx1">
                    <a:lumMod val="75000"/>
                    <a:lumOff val="25000"/>
                  </a:schemeClr>
                </a:solidFill>
                <a:latin typeface="Meiryo UI" panose="020B0604030504040204" pitchFamily="50" charset="-128"/>
                <a:ea typeface="Meiryo UI" panose="020B0604030504040204" pitchFamily="50" charset="-128"/>
              </a:rPr>
              <a:t>の代表取締役としてマンション管理業務を執っている。</a:t>
            </a:r>
          </a:p>
        </p:txBody>
      </p:sp>
      <p:sp>
        <p:nvSpPr>
          <p:cNvPr id="6" name="テキスト ボックス 5">
            <a:extLst>
              <a:ext uri="{FF2B5EF4-FFF2-40B4-BE49-F238E27FC236}">
                <a16:creationId xmlns:a16="http://schemas.microsoft.com/office/drawing/2014/main" id="{37E32533-B77B-0F4E-B530-4F80E5E5DD5A}"/>
              </a:ext>
            </a:extLst>
          </p:cNvPr>
          <p:cNvSpPr txBox="1"/>
          <p:nvPr/>
        </p:nvSpPr>
        <p:spPr>
          <a:xfrm>
            <a:off x="846544" y="1864252"/>
            <a:ext cx="4511738" cy="1544766"/>
          </a:xfrm>
          <a:prstGeom prst="rect">
            <a:avLst/>
          </a:prstGeom>
          <a:solidFill>
            <a:schemeClr val="bg1">
              <a:lumMod val="95000"/>
            </a:schemeClr>
          </a:solidFill>
        </p:spPr>
        <p:txBody>
          <a:bodyPr vert="horz" lIns="205969" tIns="43597" rIns="87193" bIns="43597" rtlCol="0" anchor="ctr" anchorCtr="0">
            <a:noAutofit/>
          </a:bodyPr>
          <a:lstStyle/>
          <a:p>
            <a:pPr fontAlgn="base"/>
            <a:endParaRPr lang="en-US" altLang="ja-JP" sz="1525"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endParaRPr lang="en-US" altLang="ja-JP" sz="1525" dirty="0">
              <a:solidFill>
                <a:schemeClr val="tx1">
                  <a:lumMod val="75000"/>
                  <a:lumOff val="25000"/>
                </a:schemeClr>
              </a:solidFill>
              <a:latin typeface="Meiryo UI" panose="020B0604030504040204" pitchFamily="50" charset="-128"/>
              <a:ea typeface="Meiryo UI" panose="020B0604030504040204" pitchFamily="50" charset="-128"/>
            </a:endParaRPr>
          </a:p>
          <a:p>
            <a:pPr fontAlgn="base"/>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不動産コンサルティングマスター／宅地建物取引士</a:t>
            </a:r>
          </a:p>
          <a:p>
            <a:pPr fontAlgn="base"/>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マンション管理士／管理業務主任者／</a:t>
            </a:r>
            <a:r>
              <a:rPr lang="en" altLang="ja-JP" sz="1525" dirty="0">
                <a:solidFill>
                  <a:schemeClr val="tx1">
                    <a:lumMod val="75000"/>
                    <a:lumOff val="25000"/>
                  </a:schemeClr>
                </a:solidFill>
                <a:latin typeface="Meiryo UI" panose="020B0604030504040204" pitchFamily="50" charset="-128"/>
                <a:ea typeface="Meiryo UI" panose="020B0604030504040204" pitchFamily="50" charset="-128"/>
              </a:rPr>
              <a:t>AFP</a:t>
            </a:r>
          </a:p>
          <a:p>
            <a:pPr fontAlgn="base"/>
            <a:r>
              <a:rPr lang="ja-JP" altLang="en" sz="1525" dirty="0">
                <a:solidFill>
                  <a:schemeClr val="tx1">
                    <a:lumMod val="75000"/>
                    <a:lumOff val="25000"/>
                  </a:schemeClr>
                </a:solidFill>
                <a:latin typeface="Meiryo UI" panose="020B0604030504040204" pitchFamily="50" charset="-128"/>
                <a:ea typeface="Meiryo UI" panose="020B0604030504040204" pitchFamily="50" charset="-128"/>
              </a:rPr>
              <a:t>２</a:t>
            </a:r>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級ファイナンシャルプランニング技能士</a:t>
            </a:r>
          </a:p>
          <a:p>
            <a:pPr fontAlgn="base"/>
            <a:r>
              <a:rPr lang="ja-JP" altLang="en-US" sz="1525" dirty="0">
                <a:solidFill>
                  <a:schemeClr val="tx1">
                    <a:lumMod val="75000"/>
                    <a:lumOff val="25000"/>
                  </a:schemeClr>
                </a:solidFill>
                <a:latin typeface="Meiryo UI" panose="020B0604030504040204" pitchFamily="50" charset="-128"/>
                <a:ea typeface="Meiryo UI" panose="020B0604030504040204" pitchFamily="50" charset="-128"/>
              </a:rPr>
              <a:t>マンション維持修繕技術者／マンション建替士</a:t>
            </a:r>
            <a:endParaRPr lang="en-US" altLang="ja-JP" sz="1525"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5" name="タイトル 1"/>
          <p:cNvSpPr txBox="1">
            <a:spLocks/>
          </p:cNvSpPr>
          <p:nvPr/>
        </p:nvSpPr>
        <p:spPr>
          <a:xfrm>
            <a:off x="978654" y="1965048"/>
            <a:ext cx="1239782" cy="356218"/>
          </a:xfrm>
          <a:prstGeom prst="rect">
            <a:avLst/>
          </a:prstGeom>
          <a:solidFill>
            <a:srgbClr val="3FA437"/>
          </a:solidFill>
        </p:spPr>
        <p:txBody>
          <a:bodyPr vert="horz" lIns="87193" tIns="43597" rIns="87193" bIns="43597" rtlCol="0" anchor="ctr">
            <a:noAutofit/>
          </a:bodyPr>
          <a:lstStyle>
            <a:lvl1pPr algn="l" defTabSz="914400" rtl="0" eaLnBrk="1" latinLnBrk="0" hangingPunct="1">
              <a:lnSpc>
                <a:spcPct val="90000"/>
              </a:lnSpc>
              <a:spcBef>
                <a:spcPct val="0"/>
              </a:spcBef>
              <a:buNone/>
              <a:defRPr kumimoji="1" sz="2800" b="1" kern="1200">
                <a:solidFill>
                  <a:schemeClr val="tx1"/>
                </a:solidFill>
                <a:latin typeface="Meiryo UI" panose="020B0604030504040204" pitchFamily="50" charset="-128"/>
                <a:ea typeface="Meiryo UI" panose="020B0604030504040204" pitchFamily="50" charset="-128"/>
                <a:cs typeface="+mj-cs"/>
              </a:defRPr>
            </a:lvl1pPr>
          </a:lstStyle>
          <a:p>
            <a:pPr algn="ctr" fontAlgn="base">
              <a:lnSpc>
                <a:spcPct val="100000"/>
              </a:lnSpc>
              <a:spcBef>
                <a:spcPts val="0"/>
              </a:spcBef>
              <a:buClrTx/>
              <a:buFontTx/>
            </a:pPr>
            <a:r>
              <a:rPr lang="ja-JP" altLang="en-US" sz="1716" dirty="0">
                <a:solidFill>
                  <a:schemeClr val="bg1"/>
                </a:solidFill>
              </a:rPr>
              <a:t>保有資格</a:t>
            </a:r>
            <a:endParaRPr lang="en-US" altLang="ja-JP" sz="1716" dirty="0">
              <a:solidFill>
                <a:schemeClr val="bg1"/>
              </a:solidFill>
            </a:endParaRPr>
          </a:p>
        </p:txBody>
      </p:sp>
      <p:cxnSp>
        <p:nvCxnSpPr>
          <p:cNvPr id="9" name="直線コネクタ 8"/>
          <p:cNvCxnSpPr/>
          <p:nvPr/>
        </p:nvCxnSpPr>
        <p:spPr>
          <a:xfrm>
            <a:off x="584798" y="1666339"/>
            <a:ext cx="4680000" cy="0"/>
          </a:xfrm>
          <a:prstGeom prst="line">
            <a:avLst/>
          </a:prstGeom>
          <a:ln w="38100">
            <a:solidFill>
              <a:srgbClr val="3FA437"/>
            </a:solidFill>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584799" y="1247793"/>
            <a:ext cx="180138" cy="400319"/>
          </a:xfrm>
          <a:prstGeom prst="rect">
            <a:avLst/>
          </a:prstGeom>
          <a:solidFill>
            <a:srgbClr val="3FA43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336"/>
          </a:p>
        </p:txBody>
      </p:sp>
      <p:sp>
        <p:nvSpPr>
          <p:cNvPr id="12" name="正方形/長方形 11">
            <a:extLst>
              <a:ext uri="{FF2B5EF4-FFF2-40B4-BE49-F238E27FC236}">
                <a16:creationId xmlns:a16="http://schemas.microsoft.com/office/drawing/2014/main" id="{BB2260BE-CA7A-4C30-8989-C7551C0BE682}"/>
              </a:ext>
            </a:extLst>
          </p:cNvPr>
          <p:cNvSpPr/>
          <p:nvPr/>
        </p:nvSpPr>
        <p:spPr>
          <a:xfrm>
            <a:off x="5130350" y="97960"/>
            <a:ext cx="4145871" cy="67119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bg1"/>
                </a:solidFill>
                <a:latin typeface="Meiryo UI" panose="020B0604030504040204" pitchFamily="50" charset="-128"/>
                <a:ea typeface="Meiryo UI" panose="020B0604030504040204" pitchFamily="50" charset="-128"/>
              </a:rPr>
              <a:t>全体の流れが完成したら、</a:t>
            </a:r>
            <a:endParaRPr kumimoji="1" lang="en-US" altLang="ja-JP" sz="1600" dirty="0">
              <a:solidFill>
                <a:schemeClr val="bg1"/>
              </a:solidFill>
              <a:latin typeface="Meiryo UI" panose="020B0604030504040204" pitchFamily="50" charset="-128"/>
              <a:ea typeface="Meiryo UI" panose="020B0604030504040204" pitchFamily="50" charset="-128"/>
            </a:endParaRPr>
          </a:p>
          <a:p>
            <a:pPr algn="ctr"/>
            <a:r>
              <a:rPr kumimoji="1" lang="ja-JP" altLang="en-US" sz="1600" dirty="0">
                <a:solidFill>
                  <a:schemeClr val="bg1"/>
                </a:solidFill>
                <a:latin typeface="Meiryo UI" panose="020B0604030504040204" pitchFamily="50" charset="-128"/>
                <a:ea typeface="Meiryo UI" panose="020B0604030504040204" pitchFamily="50" charset="-128"/>
              </a:rPr>
              <a:t>一部企業向けに後ろにしたものもお作りします</a:t>
            </a:r>
          </a:p>
        </p:txBody>
      </p:sp>
    </p:spTree>
    <p:extLst>
      <p:ext uri="{BB962C8B-B14F-4D97-AF65-F5344CB8AC3E}">
        <p14:creationId xmlns:p14="http://schemas.microsoft.com/office/powerpoint/2010/main" val="2732252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EFCAE95E-AA0C-4294-8B70-5A7E9418D44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906000" cy="6858000"/>
          </a:xfrm>
          <a:prstGeom prst="rect">
            <a:avLst/>
          </a:prstGeom>
        </p:spPr>
      </p:pic>
      <p:sp>
        <p:nvSpPr>
          <p:cNvPr id="21" name="Google Shape;176;p6">
            <a:extLst>
              <a:ext uri="{FF2B5EF4-FFF2-40B4-BE49-F238E27FC236}">
                <a16:creationId xmlns:a16="http://schemas.microsoft.com/office/drawing/2014/main" id="{5F7BE1CD-53A0-49A6-95B3-7C3DDC0EC5AE}"/>
              </a:ext>
            </a:extLst>
          </p:cNvPr>
          <p:cNvSpPr txBox="1"/>
          <p:nvPr/>
        </p:nvSpPr>
        <p:spPr>
          <a:xfrm>
            <a:off x="0" y="0"/>
            <a:ext cx="9906000" cy="6858000"/>
          </a:xfrm>
          <a:prstGeom prst="rect">
            <a:avLst/>
          </a:prstGeom>
          <a:solidFill>
            <a:srgbClr val="FFFFFF">
              <a:alpha val="80000"/>
            </a:srgbClr>
          </a:solidFill>
          <a:ln>
            <a:noFill/>
          </a:ln>
        </p:spPr>
        <p:txBody>
          <a:bodyPr spcFirstLastPara="1" wrap="square" lIns="87179" tIns="43577" rIns="87179" bIns="43577" anchor="ctr" anchorCtr="1">
            <a:noAutofit/>
          </a:bodyPr>
          <a:lstStyle/>
          <a:p>
            <a:endParaRPr lang="ja-JP" altLang="en" sz="2400" b="1" dirty="0">
              <a:solidFill>
                <a:schemeClr val="tx1">
                  <a:lumMod val="75000"/>
                  <a:lumOff val="25000"/>
                </a:schemeClr>
              </a:solidFill>
              <a:ea typeface="Meiryo UI" panose="020B0604030504040204" pitchFamily="50" charset="-128"/>
            </a:endParaRPr>
          </a:p>
        </p:txBody>
      </p:sp>
      <p:sp>
        <p:nvSpPr>
          <p:cNvPr id="3" name="タイトル 5">
            <a:extLst>
              <a:ext uri="{FF2B5EF4-FFF2-40B4-BE49-F238E27FC236}">
                <a16:creationId xmlns:a16="http://schemas.microsoft.com/office/drawing/2014/main" id="{3D21B1FC-7AD4-46A6-A5DF-9A2AACB24771}"/>
              </a:ext>
            </a:extLst>
          </p:cNvPr>
          <p:cNvSpPr>
            <a:spLocks noGrp="1"/>
          </p:cNvSpPr>
          <p:nvPr>
            <p:ph type="title"/>
          </p:nvPr>
        </p:nvSpPr>
        <p:spPr/>
        <p:txBody>
          <a:bodyPr/>
          <a:lstStyle/>
          <a:p>
            <a:r>
              <a:rPr lang="ja-JP" altLang="en-US" sz="2650" dirty="0">
                <a:solidFill>
                  <a:schemeClr val="tx1">
                    <a:lumMod val="75000"/>
                    <a:lumOff val="25000"/>
                  </a:schemeClr>
                </a:solidFill>
                <a:latin typeface="Meiryo UI"/>
                <a:ea typeface="Meiryo UI"/>
              </a:rPr>
              <a:t>私たちの考え方</a:t>
            </a:r>
          </a:p>
        </p:txBody>
      </p:sp>
      <p:sp>
        <p:nvSpPr>
          <p:cNvPr id="18" name="Google Shape;176;p6">
            <a:extLst>
              <a:ext uri="{FF2B5EF4-FFF2-40B4-BE49-F238E27FC236}">
                <a16:creationId xmlns:a16="http://schemas.microsoft.com/office/drawing/2014/main" id="{3B2C7D9D-6430-4BD1-AE9E-E916FCF1FABA}"/>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zh-CN" altLang="en-US" sz="2400" b="1" dirty="0">
                <a:solidFill>
                  <a:schemeClr val="bg1"/>
                </a:solidFill>
                <a:latin typeface="Meiryo UI" panose="020B0604030504040204" pitchFamily="50" charset="-128"/>
                <a:ea typeface="Meiryo UI" panose="020B0604030504040204" pitchFamily="50" charset="-128"/>
              </a:rPr>
              <a:t>管理会社営業担当者</a:t>
            </a:r>
            <a:r>
              <a:rPr lang="ja-JP" altLang="en-US" sz="2400" b="1" dirty="0">
                <a:solidFill>
                  <a:schemeClr val="bg1"/>
                </a:solidFill>
                <a:latin typeface="Meiryo UI" panose="020B0604030504040204" pitchFamily="50" charset="-128"/>
                <a:ea typeface="Meiryo UI" panose="020B0604030504040204" pitchFamily="50" charset="-128"/>
              </a:rPr>
              <a:t>とは？</a:t>
            </a:r>
          </a:p>
        </p:txBody>
      </p:sp>
      <p:sp>
        <p:nvSpPr>
          <p:cNvPr id="13" name="正方形/長方形 12">
            <a:extLst>
              <a:ext uri="{FF2B5EF4-FFF2-40B4-BE49-F238E27FC236}">
                <a16:creationId xmlns:a16="http://schemas.microsoft.com/office/drawing/2014/main" id="{8F2A1B98-FB34-43D9-86D2-B6599A99DD42}"/>
              </a:ext>
            </a:extLst>
          </p:cNvPr>
          <p:cNvSpPr/>
          <p:nvPr/>
        </p:nvSpPr>
        <p:spPr>
          <a:xfrm>
            <a:off x="921826" y="3674257"/>
            <a:ext cx="8214449" cy="807913"/>
          </a:xfrm>
          <a:prstGeom prst="rect">
            <a:avLst/>
          </a:prstGeom>
        </p:spPr>
        <p:txBody>
          <a:bodyPr wrap="square">
            <a:spAutoFit/>
          </a:bodyPr>
          <a:lstStyle/>
          <a:p>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マンション（</a:t>
            </a:r>
            <a:r>
              <a:rPr lang="en-US" altLang="ja-JP" sz="2000" dirty="0">
                <a:solidFill>
                  <a:schemeClr val="tx1">
                    <a:lumMod val="75000"/>
                    <a:lumOff val="25000"/>
                  </a:schemeClr>
                </a:solidFill>
                <a:latin typeface="Meiryo UI" panose="020B0604030504040204" pitchFamily="50" charset="-128"/>
                <a:ea typeface="Meiryo UI" panose="020B0604030504040204" pitchFamily="50" charset="-128"/>
              </a:rPr>
              <a:t>Condominium/</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区分所有建物）の資産価値を考える上で、</a:t>
            </a: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a:p>
            <a:pPr>
              <a:spcBef>
                <a:spcPts val="300"/>
              </a:spcBef>
            </a:pP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その構成を</a:t>
            </a:r>
            <a:r>
              <a:rPr lang="ja-JP" altLang="en-US" sz="2400" b="1" dirty="0">
                <a:solidFill>
                  <a:srgbClr val="3FA437"/>
                </a:solidFill>
                <a:latin typeface="Meiryo UI" panose="020B0604030504040204" pitchFamily="50" charset="-128"/>
                <a:ea typeface="Meiryo UI" panose="020B0604030504040204" pitchFamily="50" charset="-128"/>
              </a:rPr>
              <a:t>３要素</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に分解し分析・評価</a:t>
            </a:r>
            <a:endParaRPr lang="en-US" altLang="ja-JP" sz="20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4" name="正方形/長方形 13">
            <a:extLst>
              <a:ext uri="{FF2B5EF4-FFF2-40B4-BE49-F238E27FC236}">
                <a16:creationId xmlns:a16="http://schemas.microsoft.com/office/drawing/2014/main" id="{E56E7B2C-92A6-4EB5-B415-24126BD94D4D}"/>
              </a:ext>
            </a:extLst>
          </p:cNvPr>
          <p:cNvSpPr/>
          <p:nvPr/>
        </p:nvSpPr>
        <p:spPr>
          <a:xfrm>
            <a:off x="731871" y="3141238"/>
            <a:ext cx="1569423" cy="468000"/>
          </a:xfrm>
          <a:prstGeom prst="rect">
            <a:avLst/>
          </a:prstGeom>
          <a:solidFill>
            <a:srgbClr val="48A747"/>
          </a:solidFill>
          <a:ln>
            <a:noFill/>
          </a:ln>
        </p:spPr>
        <p:txBody>
          <a:bodyPr spcFirstLastPara="1" vert="horz" wrap="square" lIns="87179" tIns="43577" rIns="87179" bIns="43577" rtlCol="0" anchor="ctr" anchorCtr="0">
            <a:noAutofit/>
          </a:bodyPr>
          <a:lstStyle/>
          <a:p>
            <a:pPr algn="ctr" defTabSz="871881">
              <a:buClr>
                <a:srgbClr val="262626"/>
              </a:buClr>
              <a:buSzPts val="1800"/>
            </a:pPr>
            <a:r>
              <a:rPr lang="en-US" altLang="ja-JP" sz="2600" b="1" dirty="0" err="1">
                <a:solidFill>
                  <a:schemeClr val="bg1"/>
                </a:solidFill>
                <a:latin typeface="Meiryo UI" panose="020B0604030504040204" pitchFamily="50" charset="-128"/>
                <a:ea typeface="Meiryo UI" panose="020B0604030504040204" pitchFamily="50" charset="-128"/>
              </a:rPr>
              <a:t>CoAM</a:t>
            </a:r>
            <a:endParaRPr kumimoji="1" lang="en-US" altLang="ja-JP" sz="2600" b="1" kern="1200" dirty="0">
              <a:solidFill>
                <a:schemeClr val="bg1"/>
              </a:solidFill>
              <a:latin typeface="Meiryo UI" panose="020B0604030504040204" pitchFamily="50" charset="-128"/>
              <a:ea typeface="Meiryo UI" panose="020B0604030504040204" pitchFamily="50" charset="-128"/>
              <a:cs typeface="+mj-cs"/>
            </a:endParaRPr>
          </a:p>
        </p:txBody>
      </p:sp>
      <p:sp>
        <p:nvSpPr>
          <p:cNvPr id="16" name="正方形/長方形 15">
            <a:extLst>
              <a:ext uri="{FF2B5EF4-FFF2-40B4-BE49-F238E27FC236}">
                <a16:creationId xmlns:a16="http://schemas.microsoft.com/office/drawing/2014/main" id="{2B0FF89E-EA34-42E5-B376-649B4526A40B}"/>
              </a:ext>
            </a:extLst>
          </p:cNvPr>
          <p:cNvSpPr/>
          <p:nvPr/>
        </p:nvSpPr>
        <p:spPr>
          <a:xfrm>
            <a:off x="1327193" y="4572399"/>
            <a:ext cx="8089900" cy="1661993"/>
          </a:xfrm>
          <a:prstGeom prst="rect">
            <a:avLst/>
          </a:prstGeom>
        </p:spPr>
        <p:txBody>
          <a:bodyPr wrap="square">
            <a:spAutoFit/>
          </a:bodyPr>
          <a:lstStyle/>
          <a:p>
            <a:pPr>
              <a:spcBef>
                <a:spcPts val="1800"/>
              </a:spcBef>
            </a:pPr>
            <a:r>
              <a:rPr lang="ja-JP" altLang="en-US" sz="2400" b="1" dirty="0">
                <a:solidFill>
                  <a:srgbClr val="3FA437"/>
                </a:solidFill>
                <a:latin typeface="Meiryo UI" panose="020B0604030504040204" pitchFamily="50" charset="-128"/>
                <a:ea typeface="Meiryo UI" panose="020B0604030504040204" pitchFamily="50" charset="-128"/>
              </a:rPr>
              <a:t>「土地」</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＝土地そのものの安全性・近隣のエリアとしての魅力</a:t>
            </a:r>
            <a:r>
              <a:rPr lang="en-US" altLang="ja-JP" sz="2000"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街力</a:t>
            </a:r>
            <a:r>
              <a:rPr lang="en-US" altLang="ja-JP" sz="2000" dirty="0">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000" dirty="0" err="1">
                <a:solidFill>
                  <a:schemeClr val="tx1">
                    <a:lumMod val="75000"/>
                    <a:lumOff val="25000"/>
                  </a:schemeClr>
                </a:solidFill>
                <a:latin typeface="Meiryo UI" panose="020B0604030504040204" pitchFamily="50" charset="-128"/>
                <a:ea typeface="Meiryo UI" panose="020B0604030504040204" pitchFamily="50" charset="-128"/>
              </a:rPr>
              <a:t>、</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立地</a:t>
            </a:r>
          </a:p>
          <a:p>
            <a:pPr>
              <a:spcBef>
                <a:spcPts val="1800"/>
              </a:spcBef>
            </a:pPr>
            <a:r>
              <a:rPr lang="ja-JP" altLang="en-US" sz="2400" b="1" dirty="0">
                <a:solidFill>
                  <a:srgbClr val="3FA437"/>
                </a:solidFill>
                <a:latin typeface="Meiryo UI" panose="020B0604030504040204" pitchFamily="50" charset="-128"/>
                <a:ea typeface="Meiryo UI" panose="020B0604030504040204" pitchFamily="50" charset="-128"/>
              </a:rPr>
              <a:t>「建物」</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＝マンションの建築物としての魅力</a:t>
            </a:r>
          </a:p>
          <a:p>
            <a:pPr>
              <a:spcBef>
                <a:spcPts val="1800"/>
              </a:spcBef>
            </a:pPr>
            <a:r>
              <a:rPr lang="ja-JP" altLang="en-US" sz="2400" b="1" dirty="0">
                <a:solidFill>
                  <a:srgbClr val="3FA437"/>
                </a:solidFill>
                <a:latin typeface="Meiryo UI" panose="020B0604030504040204" pitchFamily="50" charset="-128"/>
                <a:ea typeface="Meiryo UI" panose="020B0604030504040204" pitchFamily="50" charset="-128"/>
              </a:rPr>
              <a:t>「管理」</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＝運営としてのプランニング・実行力</a:t>
            </a:r>
          </a:p>
        </p:txBody>
      </p:sp>
      <p:sp>
        <p:nvSpPr>
          <p:cNvPr id="17" name="正方形/長方形 16">
            <a:extLst>
              <a:ext uri="{FF2B5EF4-FFF2-40B4-BE49-F238E27FC236}">
                <a16:creationId xmlns:a16="http://schemas.microsoft.com/office/drawing/2014/main" id="{60B0D6D3-D8E8-443F-A24A-38CAAA2F97D1}"/>
              </a:ext>
            </a:extLst>
          </p:cNvPr>
          <p:cNvSpPr/>
          <p:nvPr/>
        </p:nvSpPr>
        <p:spPr>
          <a:xfrm>
            <a:off x="984678" y="2580345"/>
            <a:ext cx="8225714" cy="400110"/>
          </a:xfrm>
          <a:prstGeom prst="rect">
            <a:avLst/>
          </a:prstGeom>
        </p:spPr>
        <p:txBody>
          <a:bodyPr wrap="square">
            <a:spAutoFit/>
          </a:bodyPr>
          <a:lstStyle/>
          <a:p>
            <a:pPr>
              <a:spcBef>
                <a:spcPts val="300"/>
              </a:spcBef>
            </a:pP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「コンドミニアムアセットマネジメント（</a:t>
            </a:r>
            <a:r>
              <a:rPr lang="en-US" altLang="ja-JP" sz="2000" dirty="0" err="1">
                <a:solidFill>
                  <a:schemeClr val="tx1">
                    <a:lumMod val="75000"/>
                    <a:lumOff val="25000"/>
                  </a:schemeClr>
                </a:solidFill>
                <a:latin typeface="Meiryo UI" panose="020B0604030504040204" pitchFamily="50" charset="-128"/>
                <a:ea typeface="Meiryo UI" panose="020B0604030504040204" pitchFamily="50" charset="-128"/>
              </a:rPr>
              <a:t>CoAM</a:t>
            </a:r>
            <a:r>
              <a:rPr lang="ja-JP" altLang="en-US" sz="2000" dirty="0">
                <a:solidFill>
                  <a:schemeClr val="tx1">
                    <a:lumMod val="75000"/>
                    <a:lumOff val="25000"/>
                  </a:schemeClr>
                </a:solidFill>
                <a:latin typeface="Meiryo UI" panose="020B0604030504040204" pitchFamily="50" charset="-128"/>
                <a:ea typeface="Meiryo UI" panose="020B0604030504040204" pitchFamily="50" charset="-128"/>
              </a:rPr>
              <a:t>）」を「行う人」全般を指す</a:t>
            </a:r>
          </a:p>
        </p:txBody>
      </p:sp>
      <p:sp>
        <p:nvSpPr>
          <p:cNvPr id="19" name="正方形/長方形 18">
            <a:extLst>
              <a:ext uri="{FF2B5EF4-FFF2-40B4-BE49-F238E27FC236}">
                <a16:creationId xmlns:a16="http://schemas.microsoft.com/office/drawing/2014/main" id="{975700BA-2ADA-4753-8501-E9E8EC34EBB9}"/>
              </a:ext>
            </a:extLst>
          </p:cNvPr>
          <p:cNvSpPr/>
          <p:nvPr/>
        </p:nvSpPr>
        <p:spPr>
          <a:xfrm>
            <a:off x="731871" y="2022368"/>
            <a:ext cx="1725002" cy="468000"/>
          </a:xfrm>
          <a:prstGeom prst="rect">
            <a:avLst/>
          </a:prstGeom>
          <a:solidFill>
            <a:srgbClr val="48A747"/>
          </a:solidFill>
          <a:ln>
            <a:noFill/>
          </a:ln>
        </p:spPr>
        <p:txBody>
          <a:bodyPr spcFirstLastPara="1" vert="horz" wrap="square" lIns="87179" tIns="43577" rIns="87179" bIns="43577" rtlCol="0" anchor="ctr" anchorCtr="0">
            <a:noAutofit/>
          </a:bodyPr>
          <a:lstStyle/>
          <a:p>
            <a:pPr algn="ctr" defTabSz="871881">
              <a:buClr>
                <a:srgbClr val="262626"/>
              </a:buClr>
              <a:buSzPts val="1800"/>
            </a:pPr>
            <a:r>
              <a:rPr lang="en-US" altLang="ja-JP" sz="2600" b="1" dirty="0" err="1">
                <a:solidFill>
                  <a:schemeClr val="bg1"/>
                </a:solidFill>
                <a:latin typeface="Meiryo UI" panose="020B0604030504040204" pitchFamily="50" charset="-128"/>
                <a:ea typeface="Meiryo UI" panose="020B0604030504040204" pitchFamily="50" charset="-128"/>
              </a:rPr>
              <a:t>CoAMer</a:t>
            </a:r>
            <a:endParaRPr kumimoji="1" lang="en-US" altLang="ja-JP" sz="2600" b="1" kern="1200" dirty="0">
              <a:solidFill>
                <a:schemeClr val="bg1"/>
              </a:solidFill>
              <a:latin typeface="Meiryo UI" panose="020B0604030504040204" pitchFamily="50" charset="-128"/>
              <a:ea typeface="Meiryo UI" panose="020B0604030504040204" pitchFamily="50" charset="-128"/>
              <a:cs typeface="+mj-cs"/>
            </a:endParaRPr>
          </a:p>
        </p:txBody>
      </p:sp>
      <p:sp>
        <p:nvSpPr>
          <p:cNvPr id="20" name="正方形/長方形 19">
            <a:extLst>
              <a:ext uri="{FF2B5EF4-FFF2-40B4-BE49-F238E27FC236}">
                <a16:creationId xmlns:a16="http://schemas.microsoft.com/office/drawing/2014/main" id="{BE54155B-1BAE-41FE-A1BE-469F384049E8}"/>
              </a:ext>
            </a:extLst>
          </p:cNvPr>
          <p:cNvSpPr/>
          <p:nvPr/>
        </p:nvSpPr>
        <p:spPr>
          <a:xfrm>
            <a:off x="2456873" y="2010147"/>
            <a:ext cx="5554726" cy="492443"/>
          </a:xfrm>
          <a:prstGeom prst="rect">
            <a:avLst/>
          </a:prstGeom>
        </p:spPr>
        <p:txBody>
          <a:bodyPr wrap="none">
            <a:spAutoFit/>
          </a:bodyPr>
          <a:lstStyle/>
          <a:p>
            <a:r>
              <a:rPr lang="en-US" altLang="ja-JP" sz="2600" b="1" dirty="0">
                <a:solidFill>
                  <a:srgbClr val="3FA437"/>
                </a:solidFill>
                <a:latin typeface="Meiryo UI" panose="020B0604030504040204" pitchFamily="50" charset="-128"/>
                <a:ea typeface="Meiryo UI" panose="020B0604030504040204" pitchFamily="50" charset="-128"/>
              </a:rPr>
              <a:t>C</a:t>
            </a:r>
            <a:r>
              <a:rPr lang="en-US" altLang="ja-JP" sz="2600" b="1" dirty="0">
                <a:latin typeface="Meiryo UI" panose="020B0604030504040204" pitchFamily="50" charset="-128"/>
                <a:ea typeface="Meiryo UI" panose="020B0604030504040204" pitchFamily="50" charset="-128"/>
              </a:rPr>
              <a:t>ond</a:t>
            </a:r>
            <a:r>
              <a:rPr lang="en-US" altLang="ja-JP" sz="2600" b="1" dirty="0">
                <a:solidFill>
                  <a:srgbClr val="3FA437"/>
                </a:solidFill>
                <a:latin typeface="Meiryo UI" panose="020B0604030504040204" pitchFamily="50" charset="-128"/>
                <a:ea typeface="Meiryo UI" panose="020B0604030504040204" pitchFamily="50" charset="-128"/>
              </a:rPr>
              <a:t>o</a:t>
            </a:r>
            <a:r>
              <a:rPr lang="en-US" altLang="ja-JP" sz="2600" b="1" dirty="0">
                <a:latin typeface="Meiryo UI" panose="020B0604030504040204" pitchFamily="50" charset="-128"/>
                <a:ea typeface="Meiryo UI" panose="020B0604030504040204" pitchFamily="50" charset="-128"/>
              </a:rPr>
              <a:t>minium </a:t>
            </a:r>
            <a:r>
              <a:rPr lang="en-US" altLang="ja-JP" sz="2600" b="1" dirty="0">
                <a:solidFill>
                  <a:srgbClr val="3FA437"/>
                </a:solidFill>
                <a:latin typeface="Meiryo UI" panose="020B0604030504040204" pitchFamily="50" charset="-128"/>
                <a:ea typeface="Meiryo UI" panose="020B0604030504040204" pitchFamily="50" charset="-128"/>
              </a:rPr>
              <a:t>A</a:t>
            </a:r>
            <a:r>
              <a:rPr lang="en-US" altLang="ja-JP" sz="2600" b="1" dirty="0">
                <a:latin typeface="Meiryo UI" panose="020B0604030504040204" pitchFamily="50" charset="-128"/>
                <a:ea typeface="Meiryo UI" panose="020B0604030504040204" pitchFamily="50" charset="-128"/>
              </a:rPr>
              <a:t>sset</a:t>
            </a:r>
            <a:r>
              <a:rPr lang="en-US" altLang="ja-JP" sz="2600" b="1" dirty="0">
                <a:solidFill>
                  <a:srgbClr val="3FA437"/>
                </a:solidFill>
                <a:latin typeface="Meiryo UI" panose="020B0604030504040204" pitchFamily="50" charset="-128"/>
                <a:ea typeface="Meiryo UI" panose="020B0604030504040204" pitchFamily="50" charset="-128"/>
              </a:rPr>
              <a:t> </a:t>
            </a:r>
            <a:r>
              <a:rPr lang="en-US" altLang="ja-JP" sz="2600" b="1" dirty="0" err="1">
                <a:solidFill>
                  <a:srgbClr val="3FA437"/>
                </a:solidFill>
                <a:latin typeface="Meiryo UI" panose="020B0604030504040204" pitchFamily="50" charset="-128"/>
                <a:ea typeface="Meiryo UI" panose="020B0604030504040204" pitchFamily="50" charset="-128"/>
              </a:rPr>
              <a:t>Manageer</a:t>
            </a:r>
            <a:endParaRPr lang="ja-JP" altLang="en-US" sz="2600" b="1" dirty="0">
              <a:solidFill>
                <a:srgbClr val="3FA437"/>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1F6C5084-4EED-4DBB-8E21-8C5834FEEC47}"/>
              </a:ext>
            </a:extLst>
          </p:cNvPr>
          <p:cNvSpPr/>
          <p:nvPr/>
        </p:nvSpPr>
        <p:spPr>
          <a:xfrm>
            <a:off x="5130350" y="97960"/>
            <a:ext cx="4145871" cy="671196"/>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dirty="0">
                <a:solidFill>
                  <a:schemeClr val="bg1"/>
                </a:solidFill>
                <a:latin typeface="Meiryo UI" panose="020B0604030504040204" pitchFamily="50" charset="-128"/>
                <a:ea typeface="Meiryo UI" panose="020B0604030504040204" pitchFamily="50" charset="-128"/>
              </a:rPr>
              <a:t>全体の流れが完成したら、</a:t>
            </a:r>
            <a:endParaRPr kumimoji="1" lang="en-US" altLang="ja-JP" sz="1600" dirty="0">
              <a:solidFill>
                <a:schemeClr val="bg1"/>
              </a:solidFill>
              <a:latin typeface="Meiryo UI" panose="020B0604030504040204" pitchFamily="50" charset="-128"/>
              <a:ea typeface="Meiryo UI" panose="020B0604030504040204" pitchFamily="50" charset="-128"/>
            </a:endParaRPr>
          </a:p>
          <a:p>
            <a:pPr algn="ctr"/>
            <a:r>
              <a:rPr kumimoji="1" lang="ja-JP" altLang="en-US" sz="1600" dirty="0">
                <a:solidFill>
                  <a:schemeClr val="bg1"/>
                </a:solidFill>
                <a:latin typeface="Meiryo UI" panose="020B0604030504040204" pitchFamily="50" charset="-128"/>
                <a:ea typeface="Meiryo UI" panose="020B0604030504040204" pitchFamily="50" charset="-128"/>
              </a:rPr>
              <a:t>一部企業向けに後ろにしたものもお作りします</a:t>
            </a:r>
          </a:p>
        </p:txBody>
      </p:sp>
    </p:spTree>
    <p:extLst>
      <p:ext uri="{BB962C8B-B14F-4D97-AF65-F5344CB8AC3E}">
        <p14:creationId xmlns:p14="http://schemas.microsoft.com/office/powerpoint/2010/main" val="31315250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p:cNvSpPr/>
          <p:nvPr/>
        </p:nvSpPr>
        <p:spPr>
          <a:xfrm>
            <a:off x="2070100" y="2683730"/>
            <a:ext cx="5765800" cy="1490540"/>
          </a:xfrm>
          <a:prstGeom prst="rect">
            <a:avLst/>
          </a:prstGeom>
        </p:spPr>
        <p:txBody>
          <a:bodyPr vert="horz" lIns="87193" tIns="43597" rIns="87193" bIns="43597" rtlCol="0" anchor="ctr">
            <a:noAutofit/>
          </a:bodyPr>
          <a:lstStyle/>
          <a:p>
            <a:pPr algn="ctr">
              <a:lnSpc>
                <a:spcPct val="90000"/>
              </a:lnSpc>
              <a:spcBef>
                <a:spcPct val="0"/>
              </a:spcBef>
            </a:pPr>
            <a:r>
              <a:rPr lang="en-US" altLang="ja-JP" sz="3400" b="1" kern="1200" dirty="0">
                <a:solidFill>
                  <a:schemeClr val="tx1">
                    <a:lumMod val="75000"/>
                    <a:lumOff val="25000"/>
                  </a:schemeClr>
                </a:solidFill>
                <a:latin typeface="Meiryo UI"/>
                <a:ea typeface="Meiryo UI"/>
                <a:cs typeface="+mj-cs"/>
              </a:rPr>
              <a:t>2</a:t>
            </a:r>
            <a:r>
              <a:rPr lang="ja-JP" altLang="en-US" sz="3400" b="1" kern="1200" dirty="0">
                <a:solidFill>
                  <a:schemeClr val="tx1">
                    <a:lumMod val="75000"/>
                    <a:lumOff val="25000"/>
                  </a:schemeClr>
                </a:solidFill>
                <a:latin typeface="Meiryo UI"/>
                <a:ea typeface="Meiryo UI"/>
                <a:cs typeface="+mj-cs"/>
              </a:rPr>
              <a:t>．</a:t>
            </a:r>
            <a:r>
              <a:rPr lang="en-US" altLang="ja-JP" sz="3400" b="1" kern="1200" dirty="0">
                <a:solidFill>
                  <a:schemeClr val="tx1">
                    <a:lumMod val="75000"/>
                    <a:lumOff val="25000"/>
                  </a:schemeClr>
                </a:solidFill>
                <a:latin typeface="Meiryo UI"/>
                <a:ea typeface="Meiryo UI"/>
                <a:cs typeface="+mj-cs"/>
              </a:rPr>
              <a:t>『CoAMer.net』</a:t>
            </a:r>
          </a:p>
          <a:p>
            <a:pPr algn="ctr">
              <a:lnSpc>
                <a:spcPct val="90000"/>
              </a:lnSpc>
              <a:spcBef>
                <a:spcPct val="0"/>
              </a:spcBef>
            </a:pPr>
            <a:r>
              <a:rPr lang="ja-JP" altLang="en-US" sz="3400" b="1" kern="1200" dirty="0">
                <a:solidFill>
                  <a:schemeClr val="tx1">
                    <a:lumMod val="75000"/>
                    <a:lumOff val="25000"/>
                  </a:schemeClr>
                </a:solidFill>
                <a:latin typeface="Meiryo UI"/>
                <a:ea typeface="Meiryo UI"/>
                <a:cs typeface="+mj-cs"/>
              </a:rPr>
              <a:t>概要説明</a:t>
            </a:r>
          </a:p>
        </p:txBody>
      </p:sp>
    </p:spTree>
    <p:extLst>
      <p:ext uri="{BB962C8B-B14F-4D97-AF65-F5344CB8AC3E}">
        <p14:creationId xmlns:p14="http://schemas.microsoft.com/office/powerpoint/2010/main" val="40200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DE053322-4175-4063-8642-C63D40DB79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0" y="0"/>
            <a:ext cx="9906000" cy="6858000"/>
          </a:xfrm>
          <a:prstGeom prst="rect">
            <a:avLst/>
          </a:prstGeom>
        </p:spPr>
      </p:pic>
      <p:sp>
        <p:nvSpPr>
          <p:cNvPr id="26" name="Google Shape;176;p6">
            <a:extLst>
              <a:ext uri="{FF2B5EF4-FFF2-40B4-BE49-F238E27FC236}">
                <a16:creationId xmlns:a16="http://schemas.microsoft.com/office/drawing/2014/main" id="{B7B0AE77-6F39-417E-BD4F-21DF64004427}"/>
              </a:ext>
            </a:extLst>
          </p:cNvPr>
          <p:cNvSpPr txBox="1"/>
          <p:nvPr/>
        </p:nvSpPr>
        <p:spPr>
          <a:xfrm>
            <a:off x="-1" y="0"/>
            <a:ext cx="9906000" cy="6858000"/>
          </a:xfrm>
          <a:prstGeom prst="rect">
            <a:avLst/>
          </a:prstGeom>
          <a:solidFill>
            <a:srgbClr val="FFFFFF">
              <a:alpha val="69804"/>
            </a:srgbClr>
          </a:solidFill>
          <a:ln>
            <a:noFill/>
          </a:ln>
        </p:spPr>
        <p:txBody>
          <a:bodyPr spcFirstLastPara="1" wrap="square" lIns="87179" tIns="43577" rIns="87179" bIns="43577" anchor="ctr" anchorCtr="1">
            <a:noAutofit/>
          </a:bodyPr>
          <a:lstStyle/>
          <a:p>
            <a:endParaRPr lang="ja-JP" altLang="en" sz="2400" b="1" dirty="0">
              <a:solidFill>
                <a:schemeClr val="tx1">
                  <a:lumMod val="75000"/>
                  <a:lumOff val="25000"/>
                </a:schemeClr>
              </a:solidFill>
              <a:ea typeface="Meiryo UI" panose="020B0604030504040204" pitchFamily="50" charset="-128"/>
            </a:endParaRPr>
          </a:p>
        </p:txBody>
      </p:sp>
      <p:sp>
        <p:nvSpPr>
          <p:cNvPr id="3" name="タイトル 5">
            <a:extLst>
              <a:ext uri="{FF2B5EF4-FFF2-40B4-BE49-F238E27FC236}">
                <a16:creationId xmlns:a16="http://schemas.microsoft.com/office/drawing/2014/main" id="{3D21B1FC-7AD4-46A6-A5DF-9A2AACB24771}"/>
              </a:ext>
            </a:extLst>
          </p:cNvPr>
          <p:cNvSpPr>
            <a:spLocks noGrp="1"/>
          </p:cNvSpPr>
          <p:nvPr>
            <p:ph type="title"/>
          </p:nvPr>
        </p:nvSpPr>
        <p:spPr/>
        <p:txBody>
          <a:bodyPr/>
          <a:lstStyle/>
          <a:p>
            <a:r>
              <a:rPr lang="ja-JP" altLang="en-US" sz="2650" dirty="0">
                <a:solidFill>
                  <a:schemeClr val="tx1">
                    <a:lumMod val="75000"/>
                    <a:lumOff val="25000"/>
                  </a:schemeClr>
                </a:solidFill>
                <a:latin typeface="Meiryo UI"/>
                <a:ea typeface="Meiryo UI"/>
              </a:rPr>
              <a:t>２．</a:t>
            </a:r>
            <a:r>
              <a:rPr lang="en-US" altLang="ja-JP" sz="2650" dirty="0">
                <a:solidFill>
                  <a:schemeClr val="tx1">
                    <a:lumMod val="75000"/>
                    <a:lumOff val="25000"/>
                  </a:schemeClr>
                </a:solidFill>
                <a:latin typeface="Meiryo UI"/>
                <a:ea typeface="Meiryo UI"/>
              </a:rPr>
              <a:t>『CoAMer.net』</a:t>
            </a:r>
            <a:r>
              <a:rPr lang="ja-JP" altLang="en-US" sz="2650" dirty="0">
                <a:solidFill>
                  <a:schemeClr val="tx1">
                    <a:lumMod val="75000"/>
                    <a:lumOff val="25000"/>
                  </a:schemeClr>
                </a:solidFill>
                <a:latin typeface="Meiryo UI"/>
                <a:ea typeface="Meiryo UI"/>
              </a:rPr>
              <a:t>サービス概要</a:t>
            </a:r>
          </a:p>
        </p:txBody>
      </p:sp>
      <p:sp>
        <p:nvSpPr>
          <p:cNvPr id="4" name="テキスト ボックス 3">
            <a:extLst>
              <a:ext uri="{FF2B5EF4-FFF2-40B4-BE49-F238E27FC236}">
                <a16:creationId xmlns:a16="http://schemas.microsoft.com/office/drawing/2014/main" id="{7D6B27BC-BAC5-412E-AC83-7ED10D00DD04}"/>
              </a:ext>
            </a:extLst>
          </p:cNvPr>
          <p:cNvSpPr txBox="1"/>
          <p:nvPr/>
        </p:nvSpPr>
        <p:spPr>
          <a:xfrm>
            <a:off x="658807" y="4276050"/>
            <a:ext cx="2693993" cy="1784870"/>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お客様に「管理」を</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理解して頂ける</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7" name="テキスト ボックス 6">
            <a:extLst>
              <a:ext uri="{FF2B5EF4-FFF2-40B4-BE49-F238E27FC236}">
                <a16:creationId xmlns:a16="http://schemas.microsoft.com/office/drawing/2014/main" id="{4BC416CE-675A-47F3-AA72-E80448EDA0B3}"/>
              </a:ext>
            </a:extLst>
          </p:cNvPr>
          <p:cNvSpPr txBox="1"/>
          <p:nvPr/>
        </p:nvSpPr>
        <p:spPr>
          <a:xfrm>
            <a:off x="3620518" y="4276050"/>
            <a:ext cx="2693993" cy="1784870"/>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管理会社担当者の</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業務負担軽減</a:t>
            </a:r>
            <a:endParaRPr lang="en-US" altLang="ja-JP" sz="1600"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9" name="テキスト ボックス 8">
            <a:extLst>
              <a:ext uri="{FF2B5EF4-FFF2-40B4-BE49-F238E27FC236}">
                <a16:creationId xmlns:a16="http://schemas.microsoft.com/office/drawing/2014/main" id="{BED62AD7-AA84-467E-A833-59FF8A331B3B}"/>
              </a:ext>
            </a:extLst>
          </p:cNvPr>
          <p:cNvSpPr txBox="1"/>
          <p:nvPr/>
        </p:nvSpPr>
        <p:spPr>
          <a:xfrm>
            <a:off x="6582228" y="4276050"/>
            <a:ext cx="2693993" cy="1784870"/>
          </a:xfrm>
          <a:prstGeom prst="rect">
            <a:avLst/>
          </a:prstGeom>
          <a:solidFill>
            <a:schemeClr val="accent6">
              <a:lumMod val="20000"/>
              <a:lumOff val="80000"/>
            </a:schemeClr>
          </a:solidFill>
        </p:spPr>
        <p:txBody>
          <a:bodyPr wrap="square" lIns="288000" tIns="72000" bIns="72000" rtlCol="0" anchor="ctr" anchorCtr="0">
            <a:noAutofit/>
          </a:bodyPr>
          <a:lstStyle/>
          <a:p>
            <a:pPr algn="ctr">
              <a:spcBef>
                <a:spcPts val="191"/>
              </a:spcBef>
            </a:pP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管理会社担当者は</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lgn="ctr">
              <a:spcBef>
                <a:spcPts val="191"/>
              </a:spcBef>
            </a:pPr>
            <a:r>
              <a:rPr lang="ja-JP" altLang="en-US" sz="2000" b="1" u="sng" dirty="0">
                <a:solidFill>
                  <a:schemeClr val="tx1">
                    <a:lumMod val="75000"/>
                    <a:lumOff val="25000"/>
                  </a:schemeClr>
                </a:solidFill>
                <a:latin typeface="Meiryo UI" panose="020B0604030504040204" pitchFamily="50" charset="-128"/>
                <a:ea typeface="Meiryo UI" panose="020B0604030504040204" pitchFamily="50" charset="-128"/>
              </a:rPr>
              <a:t>本来の業務</a:t>
            </a:r>
            <a:r>
              <a:rPr lang="ja-JP" altLang="en-US" sz="2000" b="1" dirty="0">
                <a:solidFill>
                  <a:schemeClr val="tx1">
                    <a:lumMod val="75000"/>
                    <a:lumOff val="25000"/>
                  </a:schemeClr>
                </a:solidFill>
                <a:latin typeface="Meiryo UI" panose="020B0604030504040204" pitchFamily="50" charset="-128"/>
                <a:ea typeface="Meiryo UI" panose="020B0604030504040204" pitchFamily="50" charset="-128"/>
              </a:rPr>
              <a:t>に集中</a:t>
            </a:r>
            <a:endParaRPr lang="en-US" altLang="ja-JP" sz="2000" b="1" dirty="0">
              <a:solidFill>
                <a:schemeClr val="tx1">
                  <a:lumMod val="75000"/>
                  <a:lumOff val="25000"/>
                </a:schemeClr>
              </a:solidFill>
              <a:latin typeface="Meiryo UI" panose="020B0604030504040204" pitchFamily="50" charset="-128"/>
              <a:ea typeface="Meiryo UI" panose="020B0604030504040204" pitchFamily="50" charset="-128"/>
            </a:endParaRPr>
          </a:p>
          <a:p>
            <a:pPr algn="ctr">
              <a:spcBef>
                <a:spcPts val="191"/>
              </a:spcBef>
            </a:pPr>
            <a:r>
              <a:rPr lang="ja-JP" altLang="en-US" sz="1100" b="1" dirty="0">
                <a:solidFill>
                  <a:schemeClr val="tx1">
                    <a:lumMod val="75000"/>
                    <a:lumOff val="25000"/>
                  </a:schemeClr>
                </a:solidFill>
                <a:latin typeface="Meiryo UI" panose="020B0604030504040204" pitchFamily="50" charset="-128"/>
                <a:ea typeface="Meiryo UI" panose="020B0604030504040204" pitchFamily="50" charset="-128"/>
              </a:rPr>
              <a:t>（コンドミニアム・アセットマネジメント）</a:t>
            </a:r>
            <a:endParaRPr lang="ja-JP" altLang="en-US" sz="1200" b="1" dirty="0">
              <a:solidFill>
                <a:schemeClr val="tx1">
                  <a:lumMod val="75000"/>
                  <a:lumOff val="25000"/>
                </a:schemeClr>
              </a:solidFill>
              <a:latin typeface="Meiryo UI" panose="020B0604030504040204" pitchFamily="50" charset="-128"/>
              <a:ea typeface="Meiryo UI" panose="020B0604030504040204" pitchFamily="50" charset="-128"/>
            </a:endParaRPr>
          </a:p>
        </p:txBody>
      </p:sp>
      <p:sp>
        <p:nvSpPr>
          <p:cNvPr id="15" name="Google Shape;176;p6">
            <a:extLst>
              <a:ext uri="{FF2B5EF4-FFF2-40B4-BE49-F238E27FC236}">
                <a16:creationId xmlns:a16="http://schemas.microsoft.com/office/drawing/2014/main" id="{D1C73D55-5329-474C-9E75-E5AE9CCF7586}"/>
              </a:ext>
            </a:extLst>
          </p:cNvPr>
          <p:cNvSpPr txBox="1"/>
          <p:nvPr/>
        </p:nvSpPr>
        <p:spPr>
          <a:xfrm>
            <a:off x="658807" y="1727144"/>
            <a:ext cx="8588385" cy="1435328"/>
          </a:xfrm>
          <a:prstGeom prst="rect">
            <a:avLst/>
          </a:prstGeom>
          <a:noFill/>
          <a:ln>
            <a:noFill/>
          </a:ln>
        </p:spPr>
        <p:txBody>
          <a:bodyPr spcFirstLastPara="1" wrap="square" lIns="87179" tIns="43577" rIns="87179" bIns="43577" anchor="ctr" anchorCtr="1">
            <a:noAutofit/>
          </a:bodyPr>
          <a:lstStyle/>
          <a:p>
            <a:pPr algn="ctr"/>
            <a:endParaRPr lang="en-US" altLang="ja-JP" sz="600" b="1" dirty="0">
              <a:solidFill>
                <a:schemeClr val="tx1">
                  <a:lumMod val="75000"/>
                  <a:lumOff val="25000"/>
                </a:schemeClr>
              </a:solidFill>
              <a:latin typeface="Meiryo UI" panose="020B0604030504040204" pitchFamily="50" charset="-128"/>
              <a:ea typeface="Meiryo UI" panose="020B0604030504040204" pitchFamily="50" charset="-128"/>
            </a:endParaRPr>
          </a:p>
          <a:p>
            <a:pPr algn="ctr"/>
            <a:r>
              <a:rPr lang="ja-JP" altLang="en-US" sz="3600" b="1" dirty="0">
                <a:solidFill>
                  <a:srgbClr val="3FA437"/>
                </a:solidFill>
                <a:latin typeface="Meiryo UI" panose="020B0604030504040204" pitchFamily="50" charset="-128"/>
                <a:ea typeface="Meiryo UI" panose="020B0604030504040204" pitchFamily="50" charset="-128"/>
              </a:rPr>
              <a:t>マンション管理運営サポート </a:t>
            </a:r>
            <a:r>
              <a:rPr lang="ja-JP" altLang="en-US" sz="2400" b="1" dirty="0">
                <a:solidFill>
                  <a:schemeClr val="tx1">
                    <a:lumMod val="75000"/>
                    <a:lumOff val="25000"/>
                  </a:schemeClr>
                </a:solidFill>
                <a:latin typeface="Meiryo UI" panose="020B0604030504040204" pitchFamily="50" charset="-128"/>
                <a:ea typeface="Meiryo UI" panose="020B0604030504040204" pitchFamily="50" charset="-128"/>
              </a:rPr>
              <a:t>サブスクリプションサービス</a:t>
            </a:r>
          </a:p>
        </p:txBody>
      </p:sp>
      <p:sp>
        <p:nvSpPr>
          <p:cNvPr id="2" name="二等辺三角形 1">
            <a:extLst>
              <a:ext uri="{FF2B5EF4-FFF2-40B4-BE49-F238E27FC236}">
                <a16:creationId xmlns:a16="http://schemas.microsoft.com/office/drawing/2014/main" id="{86F015B2-E385-4C94-83F6-9C3B68194B2F}"/>
              </a:ext>
            </a:extLst>
          </p:cNvPr>
          <p:cNvSpPr/>
          <p:nvPr/>
        </p:nvSpPr>
        <p:spPr>
          <a:xfrm flipV="1">
            <a:off x="3587390" y="3180773"/>
            <a:ext cx="2661091" cy="802470"/>
          </a:xfrm>
          <a:prstGeom prst="triangle">
            <a:avLst/>
          </a:prstGeom>
          <a:solidFill>
            <a:srgbClr val="3FA437"/>
          </a:solidFill>
        </p:spPr>
        <p:txBody>
          <a:bodyPr wrap="square" lIns="288000" tIns="72000" bIns="72000" rtlCol="0" anchor="ctr" anchorCtr="0">
            <a:noAutofit/>
          </a:bodyPr>
          <a:lstStyle/>
          <a:p>
            <a:pPr algn="ctr">
              <a:spcBef>
                <a:spcPts val="191"/>
              </a:spcBef>
            </a:pPr>
            <a:endParaRPr lang="ja-JP" altLang="en-US" sz="2000" b="1">
              <a:solidFill>
                <a:schemeClr val="tx1">
                  <a:lumMod val="75000"/>
                  <a:lumOff val="25000"/>
                </a:schemeClr>
              </a:solidFill>
              <a:latin typeface="Meiryo UI" panose="020B0604030504040204" pitchFamily="50" charset="-128"/>
              <a:ea typeface="Meiryo UI" panose="020B0604030504040204" pitchFamily="50" charset="-128"/>
              <a:cs typeface="Arial"/>
            </a:endParaRPr>
          </a:p>
        </p:txBody>
      </p:sp>
      <p:sp>
        <p:nvSpPr>
          <p:cNvPr id="22" name="正方形/長方形 21">
            <a:extLst>
              <a:ext uri="{FF2B5EF4-FFF2-40B4-BE49-F238E27FC236}">
                <a16:creationId xmlns:a16="http://schemas.microsoft.com/office/drawing/2014/main" id="{2331D900-34A3-4A17-866A-8C31266BED4C}"/>
              </a:ext>
            </a:extLst>
          </p:cNvPr>
          <p:cNvSpPr/>
          <p:nvPr/>
        </p:nvSpPr>
        <p:spPr>
          <a:xfrm>
            <a:off x="631590" y="3997257"/>
            <a:ext cx="593887" cy="707886"/>
          </a:xfrm>
          <a:prstGeom prst="rect">
            <a:avLst/>
          </a:prstGeom>
        </p:spPr>
        <p:txBody>
          <a:bodyPr wrap="square">
            <a:spAutoFit/>
          </a:bodyPr>
          <a:lstStyle/>
          <a:p>
            <a:pPr algn="ctr"/>
            <a:r>
              <a:rPr lang="en-US" altLang="ja-JP" sz="4000" b="1" dirty="0">
                <a:solidFill>
                  <a:srgbClr val="3FA437"/>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1</a:t>
            </a:r>
            <a:endParaRPr lang="ja-JP" altLang="en-US" sz="3600" dirty="0">
              <a:solidFill>
                <a:schemeClr val="tx1">
                  <a:lumMod val="75000"/>
                  <a:lumOff val="2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23" name="正方形/長方形 22">
            <a:extLst>
              <a:ext uri="{FF2B5EF4-FFF2-40B4-BE49-F238E27FC236}">
                <a16:creationId xmlns:a16="http://schemas.microsoft.com/office/drawing/2014/main" id="{637662A4-8236-45CE-9DE0-324303A30188}"/>
              </a:ext>
            </a:extLst>
          </p:cNvPr>
          <p:cNvSpPr/>
          <p:nvPr/>
        </p:nvSpPr>
        <p:spPr>
          <a:xfrm>
            <a:off x="3638906" y="3997257"/>
            <a:ext cx="593887" cy="707886"/>
          </a:xfrm>
          <a:prstGeom prst="rect">
            <a:avLst/>
          </a:prstGeom>
        </p:spPr>
        <p:txBody>
          <a:bodyPr wrap="square">
            <a:spAutoFit/>
          </a:bodyPr>
          <a:lstStyle/>
          <a:p>
            <a:pPr algn="ctr"/>
            <a:r>
              <a:rPr lang="en-US" altLang="ja-JP" sz="4000" b="1" dirty="0">
                <a:solidFill>
                  <a:srgbClr val="3FA437"/>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2</a:t>
            </a:r>
            <a:endParaRPr lang="ja-JP" altLang="en-US" sz="3600" dirty="0">
              <a:solidFill>
                <a:schemeClr val="tx1">
                  <a:lumMod val="75000"/>
                  <a:lumOff val="2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24" name="正方形/長方形 23">
            <a:extLst>
              <a:ext uri="{FF2B5EF4-FFF2-40B4-BE49-F238E27FC236}">
                <a16:creationId xmlns:a16="http://schemas.microsoft.com/office/drawing/2014/main" id="{180AC062-DD74-4BC4-A788-E0E8BB537958}"/>
              </a:ext>
            </a:extLst>
          </p:cNvPr>
          <p:cNvSpPr/>
          <p:nvPr/>
        </p:nvSpPr>
        <p:spPr>
          <a:xfrm>
            <a:off x="6582228" y="3997257"/>
            <a:ext cx="593887" cy="707886"/>
          </a:xfrm>
          <a:prstGeom prst="rect">
            <a:avLst/>
          </a:prstGeom>
        </p:spPr>
        <p:txBody>
          <a:bodyPr wrap="square">
            <a:spAutoFit/>
          </a:bodyPr>
          <a:lstStyle/>
          <a:p>
            <a:pPr algn="ctr"/>
            <a:r>
              <a:rPr lang="en-US" altLang="ja-JP" sz="4000" b="1" dirty="0">
                <a:solidFill>
                  <a:srgbClr val="3FA437"/>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rPr>
              <a:t>3</a:t>
            </a:r>
            <a:endParaRPr lang="ja-JP" altLang="en-US" sz="3600" dirty="0">
              <a:solidFill>
                <a:schemeClr val="tx1">
                  <a:lumMod val="75000"/>
                  <a:lumOff val="25000"/>
                </a:schemeClr>
              </a:solidFill>
              <a:effectLst>
                <a:outerShdw blurRad="38100" dist="38100" dir="2700000" algn="tl">
                  <a:srgbClr val="000000">
                    <a:alpha val="43137"/>
                  </a:srgbClr>
                </a:outerShdw>
              </a:effectLst>
              <a:latin typeface="Meiryo UI" panose="020B0604030504040204" pitchFamily="50" charset="-128"/>
              <a:ea typeface="Meiryo UI" panose="020B0604030504040204" pitchFamily="50" charset="-128"/>
            </a:endParaRPr>
          </a:p>
        </p:txBody>
      </p:sp>
      <p:sp>
        <p:nvSpPr>
          <p:cNvPr id="25" name="Google Shape;176;p6">
            <a:extLst>
              <a:ext uri="{FF2B5EF4-FFF2-40B4-BE49-F238E27FC236}">
                <a16:creationId xmlns:a16="http://schemas.microsoft.com/office/drawing/2014/main" id="{08666521-4D92-4A82-9F60-BE4433F9C664}"/>
              </a:ext>
            </a:extLst>
          </p:cNvPr>
          <p:cNvSpPr txBox="1"/>
          <p:nvPr/>
        </p:nvSpPr>
        <p:spPr>
          <a:xfrm>
            <a:off x="4232792" y="3222612"/>
            <a:ext cx="1456807" cy="527823"/>
          </a:xfrm>
          <a:prstGeom prst="rect">
            <a:avLst/>
          </a:prstGeom>
          <a:noFill/>
          <a:ln>
            <a:noFill/>
          </a:ln>
        </p:spPr>
        <p:txBody>
          <a:bodyPr spcFirstLastPara="1" wrap="square" lIns="87179" tIns="43577" rIns="87179" bIns="43577" anchor="ctr" anchorCtr="1">
            <a:noAutofit/>
          </a:bodyPr>
          <a:lstStyle/>
          <a:p>
            <a:pPr algn="ctr"/>
            <a:r>
              <a:rPr lang="ja-JP" altLang="en-US" sz="2000" b="1" dirty="0">
                <a:solidFill>
                  <a:schemeClr val="bg1"/>
                </a:solidFill>
                <a:latin typeface="Meiryo UI" panose="020B0604030504040204" pitchFamily="50" charset="-128"/>
                <a:ea typeface="Meiryo UI" panose="020B0604030504040204" pitchFamily="50" charset="-128"/>
              </a:rPr>
              <a:t>活用</a:t>
            </a:r>
            <a:endParaRPr lang="en-US" altLang="ja-JP" sz="2000" b="1" dirty="0">
              <a:solidFill>
                <a:schemeClr val="bg1"/>
              </a:solidFill>
              <a:latin typeface="Meiryo UI" panose="020B0604030504040204" pitchFamily="50" charset="-128"/>
              <a:ea typeface="Meiryo UI" panose="020B0604030504040204" pitchFamily="50" charset="-128"/>
            </a:endParaRPr>
          </a:p>
          <a:p>
            <a:pPr algn="ctr"/>
            <a:r>
              <a:rPr lang="ja-JP" altLang="en-US" sz="2000" b="1" dirty="0">
                <a:solidFill>
                  <a:schemeClr val="bg1"/>
                </a:solidFill>
                <a:latin typeface="Meiryo UI" panose="020B0604030504040204" pitchFamily="50" charset="-128"/>
                <a:ea typeface="Meiryo UI" panose="020B0604030504040204" pitchFamily="50" charset="-128"/>
              </a:rPr>
              <a:t>メリット</a:t>
            </a:r>
          </a:p>
        </p:txBody>
      </p:sp>
      <p:sp>
        <p:nvSpPr>
          <p:cNvPr id="18" name="Google Shape;176;p6">
            <a:extLst>
              <a:ext uri="{FF2B5EF4-FFF2-40B4-BE49-F238E27FC236}">
                <a16:creationId xmlns:a16="http://schemas.microsoft.com/office/drawing/2014/main" id="{3B2C7D9D-6430-4BD1-AE9E-E916FCF1FABA}"/>
              </a:ext>
            </a:extLst>
          </p:cNvPr>
          <p:cNvSpPr txBox="1"/>
          <p:nvPr/>
        </p:nvSpPr>
        <p:spPr>
          <a:xfrm>
            <a:off x="658807" y="1167354"/>
            <a:ext cx="8617414" cy="651193"/>
          </a:xfrm>
          <a:prstGeom prst="rect">
            <a:avLst/>
          </a:prstGeom>
          <a:solidFill>
            <a:srgbClr val="3FA437"/>
          </a:solidFill>
          <a:ln>
            <a:noFill/>
          </a:ln>
        </p:spPr>
        <p:txBody>
          <a:bodyPr spcFirstLastPara="1" wrap="square" lIns="87179" tIns="43577" rIns="87179" bIns="43577" anchor="ctr" anchorCtr="1">
            <a:noAutofit/>
          </a:bodyPr>
          <a:lstStyle/>
          <a:p>
            <a:r>
              <a:rPr lang="en-US" altLang="ja-JP" sz="2400" b="1" dirty="0">
                <a:solidFill>
                  <a:schemeClr val="bg1"/>
                </a:solidFill>
                <a:latin typeface="Meiryo UI" panose="020B0604030504040204" pitchFamily="50" charset="-128"/>
                <a:ea typeface="Meiryo UI" panose="020B0604030504040204" pitchFamily="50" charset="-128"/>
              </a:rPr>
              <a:t>『CoAMer.net』</a:t>
            </a:r>
            <a:r>
              <a:rPr lang="ja-JP" altLang="en-US" sz="2400" b="1" dirty="0">
                <a:solidFill>
                  <a:schemeClr val="bg1"/>
                </a:solidFill>
                <a:latin typeface="Meiryo UI" panose="020B0604030504040204" pitchFamily="50" charset="-128"/>
                <a:ea typeface="Meiryo UI" panose="020B0604030504040204" pitchFamily="50" charset="-128"/>
              </a:rPr>
              <a:t>とは？</a:t>
            </a:r>
          </a:p>
        </p:txBody>
      </p:sp>
    </p:spTree>
    <p:extLst>
      <p:ext uri="{BB962C8B-B14F-4D97-AF65-F5344CB8AC3E}">
        <p14:creationId xmlns:p14="http://schemas.microsoft.com/office/powerpoint/2010/main" val="3870805195"/>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デザインの設定">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3870</TotalTime>
  <Words>1828</Words>
  <Application>Microsoft Office PowerPoint</Application>
  <PresentationFormat>A4 210 x 297 mm</PresentationFormat>
  <Paragraphs>291</Paragraphs>
  <Slides>27</Slides>
  <Notes>3</Notes>
  <HiddenSlides>0</HiddenSlides>
  <MMClips>0</MMClips>
  <ScaleCrop>false</ScaleCrop>
  <HeadingPairs>
    <vt:vector size="6" baseType="variant">
      <vt:variant>
        <vt:lpstr>使用されているフォント</vt:lpstr>
      </vt:variant>
      <vt:variant>
        <vt:i4>5</vt:i4>
      </vt:variant>
      <vt:variant>
        <vt:lpstr>テーマ</vt:lpstr>
      </vt:variant>
      <vt:variant>
        <vt:i4>2</vt:i4>
      </vt:variant>
      <vt:variant>
        <vt:lpstr>スライド タイトル</vt:lpstr>
      </vt:variant>
      <vt:variant>
        <vt:i4>27</vt:i4>
      </vt:variant>
    </vt:vector>
  </HeadingPairs>
  <TitlesOfParts>
    <vt:vector size="34" baseType="lpstr">
      <vt:lpstr>Meiryo UI</vt:lpstr>
      <vt:lpstr>Garamond</vt:lpstr>
      <vt:lpstr>Libre Franklin</vt:lpstr>
      <vt:lpstr>游ゴシック</vt:lpstr>
      <vt:lpstr>Arial</vt:lpstr>
      <vt:lpstr>デザインの設定</vt:lpstr>
      <vt:lpstr>1_デザインの設定</vt:lpstr>
      <vt:lpstr>PowerPoint プレゼンテーション</vt:lpstr>
      <vt:lpstr>PowerPoint プレゼンテーション</vt:lpstr>
      <vt:lpstr>PowerPoint プレゼンテーション</vt:lpstr>
      <vt:lpstr>会社概要</vt:lpstr>
      <vt:lpstr>FFPの事業内容</vt:lpstr>
      <vt:lpstr>不動産コンサルティングマスター マンション管理士　 渕ノ上弘和（フチノウエ ヒロカズ）</vt:lpstr>
      <vt:lpstr>私たちの考え方</vt:lpstr>
      <vt:lpstr>PowerPoint プレゼンテーション</vt:lpstr>
      <vt:lpstr>２．『CoAMer.net』サービス概要</vt:lpstr>
      <vt:lpstr>サービス内容</vt:lpstr>
      <vt:lpstr>PowerPoint プレゼンテーション</vt:lpstr>
      <vt:lpstr>３．管理会社業務目線のご導入メリット</vt:lpstr>
      <vt:lpstr>３．管理会社業務目線のご導入メリット</vt:lpstr>
      <vt:lpstr>１．「管理」の説明</vt:lpstr>
      <vt:lpstr>PowerPoint プレゼンテーション</vt:lpstr>
      <vt:lpstr>PowerPoint プレゼンテーション</vt:lpstr>
      <vt:lpstr>３．管理会社業務目線のご導入メリット</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５．まとめ</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渕ノ上弘和</dc:creator>
  <cp:lastModifiedBy>Shinjuku IT 相談室</cp:lastModifiedBy>
  <cp:revision>653</cp:revision>
  <dcterms:created xsi:type="dcterms:W3CDTF">2020-04-15T11:44:49Z</dcterms:created>
  <dcterms:modified xsi:type="dcterms:W3CDTF">2021-02-23T03:25:17Z</dcterms:modified>
</cp:coreProperties>
</file>