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8"/>
  </p:notesMasterIdLst>
  <p:sldIdLst>
    <p:sldId id="256" r:id="rId5"/>
    <p:sldId id="270" r:id="rId6"/>
    <p:sldId id="257" r:id="rId7"/>
    <p:sldId id="258" r:id="rId8"/>
    <p:sldId id="285" r:id="rId9"/>
    <p:sldId id="272" r:id="rId10"/>
    <p:sldId id="287" r:id="rId11"/>
    <p:sldId id="260" r:id="rId12"/>
    <p:sldId id="261" r:id="rId13"/>
    <p:sldId id="279" r:id="rId14"/>
    <p:sldId id="262" r:id="rId15"/>
    <p:sldId id="283" r:id="rId16"/>
    <p:sldId id="264" r:id="rId17"/>
    <p:sldId id="266" r:id="rId18"/>
    <p:sldId id="271" r:id="rId19"/>
    <p:sldId id="278" r:id="rId20"/>
    <p:sldId id="276" r:id="rId21"/>
    <p:sldId id="280" r:id="rId22"/>
    <p:sldId id="286" r:id="rId23"/>
    <p:sldId id="267" r:id="rId24"/>
    <p:sldId id="281" r:id="rId25"/>
    <p:sldId id="284" r:id="rId26"/>
    <p:sldId id="282" r:id="rId27"/>
  </p:sldIdLst>
  <p:sldSz cx="6858000" cy="9906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43" userDrawn="1">
          <p15:clr>
            <a:srgbClr val="A4A3A4"/>
          </p15:clr>
        </p15:guide>
        <p15:guide id="2" pos="2160">
          <p15:clr>
            <a:srgbClr val="A4A3A4"/>
          </p15:clr>
        </p15:guide>
        <p15:guide id="3" orient="horz" pos="37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229869-5625-4AA4-45BB-2E70C8B4C281}" name="冨田　嶺央" initials="冨田" userId="S::tomita-reo@jrta.onmicrosoft.com::4dd4ee66-afad-4ba7-add8-ecc4e94c14b2" providerId="AD"/>
  <p188:author id="{662928AC-5CB8-CA12-D95F-605E7BB42868}" name="西村　健太郎" initials="西村" userId="S::k-nishimura@jrta.onmicrosoft.com::2ecdaa03-885e-46e4-ba24-a4d035396ae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冨田 嶺央" initials="冨田" lastIdx="1" clrIdx="0">
    <p:extLst>
      <p:ext uri="{19B8F6BF-5375-455C-9EA6-DF929625EA0E}">
        <p15:presenceInfo xmlns:p15="http://schemas.microsoft.com/office/powerpoint/2012/main" userId="S-1-5-21-1838622594-2087873021-4021179993-10251" providerId="AD"/>
      </p:ext>
    </p:extLst>
  </p:cmAuthor>
  <p:cmAuthor id="2" name="朋子 柴田" initials="朋子" lastIdx="4" clrIdx="1">
    <p:extLst>
      <p:ext uri="{19B8F6BF-5375-455C-9EA6-DF929625EA0E}">
        <p15:presenceInfo xmlns:p15="http://schemas.microsoft.com/office/powerpoint/2012/main" userId="朋子 柴田" providerId="None"/>
      </p:ext>
    </p:extLst>
  </p:cmAuthor>
  <p:cmAuthor id="3" name="西村　健太郎" initials="西村" lastIdx="8" clrIdx="2">
    <p:extLst>
      <p:ext uri="{19B8F6BF-5375-455C-9EA6-DF929625EA0E}">
        <p15:presenceInfo xmlns:p15="http://schemas.microsoft.com/office/powerpoint/2012/main" userId="S::k-nishimura@jrta.onmicrosoft.com::2ecdaa03-885e-46e4-ba24-a4d035396ae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FFFF00"/>
    <a:srgbClr val="0000FF"/>
    <a:srgbClr val="000000"/>
    <a:srgbClr val="376092"/>
    <a:srgbClr val="E1CDCD"/>
    <a:srgbClr val="A6A6A6"/>
    <a:srgbClr val="DCECF1"/>
    <a:srgbClr val="EAF491"/>
    <a:srgbClr val="F7FB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D4CC08-9EFA-4B91-99E1-A31CB0EDBA09}" v="22" dt="2023-02-27T04:47:12.71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4282" autoAdjust="0"/>
  </p:normalViewPr>
  <p:slideViewPr>
    <p:cSldViewPr snapToGrid="0">
      <p:cViewPr varScale="1">
        <p:scale>
          <a:sx n="77" d="100"/>
          <a:sy n="77" d="100"/>
        </p:scale>
        <p:origin x="726" y="96"/>
      </p:cViewPr>
      <p:guideLst>
        <p:guide orient="horz" pos="3143"/>
        <p:guide pos="2160"/>
        <p:guide orient="horz" pos="37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西村　健太郎" userId="S::k-nishimura@jrta.onmicrosoft.com::2ecdaa03-885e-46e4-ba24-a4d035396ae2" providerId="AD" clId="Web-{6DD4CC08-9EFA-4B91-99E1-A31CB0EDBA09}"/>
    <pc:docChg chg="modSld">
      <pc:chgData name="西村　健太郎" userId="S::k-nishimura@jrta.onmicrosoft.com::2ecdaa03-885e-46e4-ba24-a4d035396ae2" providerId="AD" clId="Web-{6DD4CC08-9EFA-4B91-99E1-A31CB0EDBA09}" dt="2023-02-27T04:47:11.792" v="10" actId="20577"/>
      <pc:docMkLst>
        <pc:docMk/>
      </pc:docMkLst>
      <pc:sldChg chg="modSp">
        <pc:chgData name="西村　健太郎" userId="S::k-nishimura@jrta.onmicrosoft.com::2ecdaa03-885e-46e4-ba24-a4d035396ae2" providerId="AD" clId="Web-{6DD4CC08-9EFA-4B91-99E1-A31CB0EDBA09}" dt="2023-02-27T04:47:11.792" v="10" actId="20577"/>
        <pc:sldMkLst>
          <pc:docMk/>
          <pc:sldMk cId="2464610550" sldId="271"/>
        </pc:sldMkLst>
        <pc:spChg chg="mod">
          <ac:chgData name="西村　健太郎" userId="S::k-nishimura@jrta.onmicrosoft.com::2ecdaa03-885e-46e4-ba24-a4d035396ae2" providerId="AD" clId="Web-{6DD4CC08-9EFA-4B91-99E1-A31CB0EDBA09}" dt="2023-02-27T04:47:11.792" v="10" actId="20577"/>
          <ac:spMkLst>
            <pc:docMk/>
            <pc:sldMk cId="2464610550" sldId="271"/>
            <ac:spMk id="6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0BDCB8EF-F4AB-44DD-AC07-508B8453F21D}" type="datetimeFigureOut">
              <a:rPr kumimoji="1" lang="ja-JP" altLang="en-US" smtClean="0"/>
              <a:t>2026/5/21</a:t>
            </a:fld>
            <a:endParaRPr kumimoji="1" lang="ja-JP" altLang="en-US"/>
          </a:p>
        </p:txBody>
      </p:sp>
      <p:sp>
        <p:nvSpPr>
          <p:cNvPr id="4" name="スライド イメージ プレースホルダー 3"/>
          <p:cNvSpPr>
            <a:spLocks noGrp="1" noRot="1" noChangeAspect="1"/>
          </p:cNvSpPr>
          <p:nvPr>
            <p:ph type="sldImg" idx="2"/>
          </p:nvPr>
        </p:nvSpPr>
        <p:spPr>
          <a:xfrm>
            <a:off x="2114550" y="746125"/>
            <a:ext cx="25781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2301C-91EB-42A5-93C8-30B22A5B1944}" type="slidenum">
              <a:rPr kumimoji="1" lang="ja-JP" altLang="en-US" smtClean="0"/>
              <a:t>‹#›</a:t>
            </a:fld>
            <a:endParaRPr kumimoji="1" lang="ja-JP" altLang="en-US"/>
          </a:p>
        </p:txBody>
      </p:sp>
    </p:spTree>
    <p:extLst>
      <p:ext uri="{BB962C8B-B14F-4D97-AF65-F5344CB8AC3E}">
        <p14:creationId xmlns:p14="http://schemas.microsoft.com/office/powerpoint/2010/main" val="13345406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3"/>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01E60D5-DAB1-459A-A0A1-D58B3B7A3707}" type="datetime1">
              <a:rPr kumimoji="1" lang="ja-JP" altLang="en-US" smtClean="0"/>
              <a:t>2026/5/21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105965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4CD27EE-06BF-429F-81AA-0B80121334AC}" type="datetime1">
              <a:rPr kumimoji="1" lang="ja-JP" altLang="en-US" smtClean="0"/>
              <a:t>2026/5/21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355839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29697"/>
            <a:ext cx="1157288" cy="1126807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6" y="529697"/>
            <a:ext cx="3357563" cy="1126807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0FE499-6E76-4C58-8160-B82CF2E0D2DE}" type="datetime1">
              <a:rPr kumimoji="1" lang="ja-JP" altLang="en-US" smtClean="0"/>
              <a:t>2026/5/21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2394832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FF42AC1-2F97-49B9-9679-83D03A8BCDE5}" type="datetime1">
              <a:rPr kumimoji="1" lang="ja-JP" altLang="en-US" smtClean="0"/>
              <a:t>2026/5/21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119115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2"/>
            <a:ext cx="5829300" cy="1967442"/>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67DA80C-D808-48F8-B2AC-ACB80834CB3D}" type="datetime1">
              <a:rPr kumimoji="1" lang="ja-JP" altLang="en-US" smtClean="0"/>
              <a:t>2026/5/21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3353712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6"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1"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6FCF780-B542-4A8F-A7CF-9451C7FEFCD0}" type="datetime1">
              <a:rPr kumimoji="1" lang="ja-JP" altLang="en-US" smtClean="0"/>
              <a:t>2026/5/21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2182805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9A1945A-FD65-4233-A596-0B15F3BA98C1}" type="datetime1">
              <a:rPr kumimoji="1" lang="ja-JP" altLang="en-US" smtClean="0"/>
              <a:t>2026/5/21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3988672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80DE25E-B1E6-4E64-BACB-11EE0EE83CA6}" type="datetime1">
              <a:rPr kumimoji="1" lang="ja-JP" altLang="en-US" smtClean="0"/>
              <a:t>2026/5/21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276555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6300146-52B3-4503-9BCE-B7A8E17095FC}" type="datetime1">
              <a:rPr kumimoji="1" lang="ja-JP" altLang="en-US" smtClean="0"/>
              <a:t>2026/5/21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3112847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1" y="394406"/>
            <a:ext cx="2256235" cy="1678517"/>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2FEEAC2-C22F-43C7-BAAE-4C23D4E447F4}" type="datetime1">
              <a:rPr kumimoji="1" lang="ja-JP" altLang="en-US" smtClean="0"/>
              <a:t>2026/5/21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4143440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1"/>
            <a:ext cx="4114800" cy="818622"/>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5D8F456-2EF2-4D53-90C3-12B6A7BC6A13}" type="datetime1">
              <a:rPr kumimoji="1" lang="ja-JP" altLang="en-US" smtClean="0"/>
              <a:t>2026/5/21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814234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74FF1742-71FE-4C2D-8CCF-936C419C755A}" type="datetime1">
              <a:rPr kumimoji="1" lang="ja-JP" altLang="en-US" smtClean="0"/>
              <a:t>2026/5/21</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285184" y="9394150"/>
            <a:ext cx="1600200" cy="527402"/>
          </a:xfrm>
          <a:prstGeom prst="rect">
            <a:avLst/>
          </a:prstGeom>
        </p:spPr>
        <p:txBody>
          <a:bodyPr vert="horz" lIns="91440" tIns="45720" rIns="91440" bIns="45720" rtlCol="0" anchor="b"/>
          <a:lstStyle>
            <a:lvl1pPr algn="r">
              <a:defRPr sz="1200">
                <a:solidFill>
                  <a:schemeClr val="tx1">
                    <a:tint val="75000"/>
                  </a:schemeClr>
                </a:solidFill>
              </a:defRPr>
            </a:lvl1pPr>
          </a:lstStyle>
          <a:p>
            <a:fld id="{CC9ACBC2-97BD-4C19-9595-5CA5904AFFF1}" type="slidenum">
              <a:rPr kumimoji="1" lang="ja-JP" altLang="en-US" smtClean="0"/>
              <a:t>‹#›</a:t>
            </a:fld>
            <a:endParaRPr kumimoji="1" lang="ja-JP" altLang="en-US"/>
          </a:p>
        </p:txBody>
      </p:sp>
    </p:spTree>
    <p:extLst>
      <p:ext uri="{BB962C8B-B14F-4D97-AF65-F5344CB8AC3E}">
        <p14:creationId xmlns:p14="http://schemas.microsoft.com/office/powerpoint/2010/main" val="59612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news.mynavi.jp/news/2014/10/09/341/images/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8840" y="2360712"/>
            <a:ext cx="2857500" cy="1981200"/>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p:cNvSpPr/>
          <p:nvPr/>
        </p:nvSpPr>
        <p:spPr>
          <a:xfrm>
            <a:off x="1888368" y="3200151"/>
            <a:ext cx="3124992" cy="22835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JR</a:t>
            </a:r>
            <a:r>
              <a:rPr kumimoji="1" lang="ja-JP" altLang="en-US"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ゲートタワーイベントスペース</a:t>
            </a:r>
            <a:endParaRPr kumimoji="1" lang="en-US" altLang="ja-JP"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2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利用マニュアル</a:t>
            </a:r>
            <a:endParaRPr kumimoji="1" lang="ja-JP" altLang="en-US" sz="2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p:cNvSpPr txBox="1"/>
          <p:nvPr/>
        </p:nvSpPr>
        <p:spPr>
          <a:xfrm>
            <a:off x="0" y="4812019"/>
            <a:ext cx="6858000" cy="861774"/>
          </a:xfrm>
          <a:prstGeom prst="rect">
            <a:avLst/>
          </a:prstGeom>
          <a:noFill/>
        </p:spPr>
        <p:txBody>
          <a:bodyPr wrap="square" rtlCol="0">
            <a:spAutoFit/>
          </a:bodyPr>
          <a:lstStyle/>
          <a:p>
            <a:pPr algn="ctr"/>
            <a:r>
              <a:rPr lang="en-US" altLang="ja-JP" dirty="0">
                <a:latin typeface="Meiryo UI" panose="020B0604030504040204" pitchFamily="50" charset="-128"/>
                <a:ea typeface="Meiryo UI" panose="020B0604030504040204" pitchFamily="50" charset="-128"/>
                <a:cs typeface="メイリオ" panose="020B0604030504040204" pitchFamily="50" charset="-128"/>
              </a:rPr>
              <a:t>2026</a:t>
            </a:r>
            <a:r>
              <a:rPr lang="ja-JP" altLang="en-US" dirty="0">
                <a:latin typeface="Meiryo UI" panose="020B0604030504040204" pitchFamily="50" charset="-128"/>
                <a:ea typeface="Meiryo UI" panose="020B0604030504040204" pitchFamily="50" charset="-128"/>
                <a:cs typeface="メイリオ" panose="020B0604030504040204" pitchFamily="50" charset="-128"/>
              </a:rPr>
              <a:t>年度版</a:t>
            </a:r>
            <a:endParaRPr lang="en-US" altLang="ja-JP" dirty="0">
              <a:latin typeface="Meiryo UI" panose="020B0604030504040204" pitchFamily="50" charset="-128"/>
              <a:ea typeface="Meiryo UI" panose="020B0604030504040204" pitchFamily="50" charset="-128"/>
              <a:cs typeface="メイリオ" panose="020B0604030504040204" pitchFamily="50" charset="-128"/>
            </a:endParaRPr>
          </a:p>
          <a:p>
            <a:pPr algn="ctr"/>
            <a:endParaRPr lang="en-US" altLang="ja-JP" dirty="0">
              <a:latin typeface="Meiryo UI" panose="020B0604030504040204" pitchFamily="50" charset="-128"/>
              <a:ea typeface="Meiryo UI" panose="020B0604030504040204" pitchFamily="50" charset="-128"/>
              <a:cs typeface="メイリオ" panose="020B0604030504040204" pitchFamily="50" charset="-128"/>
            </a:endParaRPr>
          </a:p>
          <a:p>
            <a:pPr algn="ctr"/>
            <a:r>
              <a:rPr lang="en-US" altLang="ja-JP" sz="1400" dirty="0">
                <a:latin typeface="Meiryo UI" panose="020B0604030504040204" pitchFamily="50" charset="-128"/>
                <a:ea typeface="Meiryo UI" panose="020B0604030504040204" pitchFamily="50" charset="-128"/>
                <a:cs typeface="メイリオ" panose="020B0604030504040204" pitchFamily="50" charset="-128"/>
              </a:rPr>
              <a:t>2026</a:t>
            </a:r>
            <a:r>
              <a:rPr lang="ja-JP" altLang="en-US" sz="1400" dirty="0">
                <a:latin typeface="Meiryo UI" panose="020B0604030504040204" pitchFamily="50" charset="-128"/>
                <a:ea typeface="Meiryo UI" panose="020B0604030504040204" pitchFamily="50" charset="-128"/>
                <a:cs typeface="メイリオ" panose="020B0604030504040204" pitchFamily="50" charset="-128"/>
              </a:rPr>
              <a:t>年</a:t>
            </a:r>
            <a:r>
              <a:rPr lang="en-US" altLang="ja-JP" sz="1400" dirty="0">
                <a:latin typeface="Meiryo UI" panose="020B0604030504040204" pitchFamily="50" charset="-128"/>
                <a:ea typeface="Meiryo UI" panose="020B0604030504040204" pitchFamily="50" charset="-128"/>
                <a:cs typeface="メイリオ" panose="020B0604030504040204" pitchFamily="50" charset="-128"/>
              </a:rPr>
              <a:t>5</a:t>
            </a:r>
            <a:r>
              <a:rPr lang="ja-JP" altLang="en-US" sz="1400" dirty="0">
                <a:latin typeface="Meiryo UI" panose="020B0604030504040204" pitchFamily="50" charset="-128"/>
                <a:ea typeface="Meiryo UI" panose="020B0604030504040204" pitchFamily="50" charset="-128"/>
                <a:cs typeface="メイリオ" panose="020B0604030504040204" pitchFamily="50" charset="-128"/>
              </a:rPr>
              <a:t>月</a:t>
            </a:r>
            <a:r>
              <a:rPr lang="en-US" altLang="ja-JP" sz="1400" dirty="0">
                <a:latin typeface="Meiryo UI" panose="020B0604030504040204" pitchFamily="50" charset="-128"/>
                <a:ea typeface="Meiryo UI" panose="020B0604030504040204" pitchFamily="50" charset="-128"/>
                <a:cs typeface="メイリオ" panose="020B0604030504040204" pitchFamily="50" charset="-128"/>
              </a:rPr>
              <a:t>21</a:t>
            </a:r>
            <a:r>
              <a:rPr lang="ja-JP" altLang="en-US" sz="1400" dirty="0">
                <a:latin typeface="Meiryo UI" panose="020B0604030504040204" pitchFamily="50" charset="-128"/>
                <a:ea typeface="Meiryo UI" panose="020B0604030504040204" pitchFamily="50" charset="-128"/>
                <a:cs typeface="メイリオ" panose="020B0604030504040204" pitchFamily="50" charset="-128"/>
              </a:rPr>
              <a:t>日更新</a:t>
            </a:r>
            <a:endParaRPr lang="en-US" altLang="ja-JP" sz="1400" dirty="0">
              <a:latin typeface="Meiryo UI" panose="020B0604030504040204" pitchFamily="50" charset="-128"/>
              <a:ea typeface="Meiryo UI" panose="020B0604030504040204" pitchFamily="50" charset="-128"/>
              <a:cs typeface="メイリオ" panose="020B0604030504040204" pitchFamily="50" charset="-128"/>
            </a:endParaRPr>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1061" y="7627188"/>
            <a:ext cx="1215878" cy="497254"/>
          </a:xfrm>
          <a:prstGeom prst="rect">
            <a:avLst/>
          </a:prstGeom>
        </p:spPr>
      </p:pic>
    </p:spTree>
    <p:extLst>
      <p:ext uri="{BB962C8B-B14F-4D97-AF65-F5344CB8AC3E}">
        <p14:creationId xmlns:p14="http://schemas.microsoft.com/office/powerpoint/2010/main" val="116903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91657" y="2728686"/>
            <a:ext cx="6384336" cy="145143"/>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212069" y="8051440"/>
            <a:ext cx="6384336" cy="145143"/>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212069" y="8995662"/>
            <a:ext cx="6384336" cy="145143"/>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対角する 2 つの角を丸めた四角形 21"/>
          <p:cNvSpPr/>
          <p:nvPr/>
        </p:nvSpPr>
        <p:spPr>
          <a:xfrm>
            <a:off x="212069" y="931714"/>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91657" y="920552"/>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④イベント申請資料提出</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p:cNvSpPr txBox="1"/>
          <p:nvPr/>
        </p:nvSpPr>
        <p:spPr>
          <a:xfrm>
            <a:off x="212069" y="1412576"/>
            <a:ext cx="6384336"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■各資料の提出期限は厳守でお願いします。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24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■資料及びイベント内容に不備や懸念点がある場合、修正指示をさせていただきますので、</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24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速やかにご対応をお願いします。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■ご提出いただいた資料を</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より関係各所に申請し、承認を得次第、回答いたします。</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p:cNvSpPr txBox="1"/>
          <p:nvPr/>
        </p:nvSpPr>
        <p:spPr>
          <a:xfrm>
            <a:off x="191657" y="2304490"/>
            <a:ext cx="6788806" cy="6001643"/>
          </a:xfrm>
          <a:prstGeom prst="rect">
            <a:avLst/>
          </a:prstGeom>
          <a:noFill/>
        </p:spPr>
        <p:txBody>
          <a:bodyPr wrap="square" lIns="91440" tIns="45720" rIns="91440" bIns="45720" rtlCol="0" anchor="t">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イベント申請資料は下記の資料をスケジュールに沿ってご提出ください。</a:t>
            </a:r>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a:ea typeface="Meiryo UI"/>
                <a:cs typeface="Meiryo UI" panose="020B0604030504040204" pitchFamily="50" charset="-128"/>
              </a:rPr>
              <a:t>（</a:t>
            </a:r>
            <a:r>
              <a:rPr lang="en-US" altLang="ja-JP" sz="1200" b="1" dirty="0">
                <a:latin typeface="Meiryo UI"/>
                <a:ea typeface="Meiryo UI"/>
                <a:cs typeface="Meiryo UI" panose="020B0604030504040204" pitchFamily="50" charset="-128"/>
              </a:rPr>
              <a:t>1</a:t>
            </a:r>
            <a:r>
              <a:rPr lang="ja-JP" altLang="en-US" sz="1200" b="1" dirty="0">
                <a:latin typeface="Meiryo UI"/>
                <a:ea typeface="Meiryo UI"/>
                <a:cs typeface="Meiryo UI" panose="020B0604030504040204" pitchFamily="50" charset="-128"/>
              </a:rPr>
              <a:t>）実施</a:t>
            </a:r>
            <a:r>
              <a:rPr lang="en-US" altLang="ja-JP" sz="1200" b="1" dirty="0">
                <a:latin typeface="Meiryo UI"/>
                <a:ea typeface="Meiryo UI"/>
                <a:cs typeface="Meiryo UI" panose="020B0604030504040204" pitchFamily="50" charset="-128"/>
              </a:rPr>
              <a:t>1</a:t>
            </a:r>
            <a:r>
              <a:rPr lang="ja-JP" altLang="en-US" sz="1200" b="1" dirty="0">
                <a:latin typeface="Meiryo UI"/>
                <a:ea typeface="Meiryo UI"/>
                <a:cs typeface="Meiryo UI" panose="020B0604030504040204" pitchFamily="50" charset="-128"/>
              </a:rPr>
              <a:t>ヶ月半前までに提出</a:t>
            </a:r>
            <a:endParaRPr lang="en-US" altLang="ja-JP" sz="1200" b="1" strike="sngStrike" dirty="0">
              <a:latin typeface="Meiryo UI"/>
              <a:ea typeface="Meiryo UI"/>
              <a:cs typeface="Meiryo UI" panose="020B0604030504040204" pitchFamily="50" charset="-128"/>
            </a:endParaRPr>
          </a:p>
          <a:p>
            <a:r>
              <a:rPr lang="ja-JP" altLang="en-US" sz="1200" b="1" dirty="0">
                <a:latin typeface="Meiryo UI"/>
                <a:ea typeface="Meiryo UI"/>
                <a:cs typeface="Meiryo UI" panose="020B0604030504040204" pitchFamily="50" charset="-128"/>
              </a:rPr>
              <a:t>　  ●</a:t>
            </a:r>
            <a:r>
              <a:rPr lang="en-US" altLang="ja-JP" sz="1200" b="1" dirty="0">
                <a:latin typeface="Meiryo UI"/>
                <a:ea typeface="Meiryo UI"/>
                <a:cs typeface="Meiryo UI" panose="020B0604030504040204" pitchFamily="50" charset="-128"/>
              </a:rPr>
              <a:t>JTA</a:t>
            </a:r>
            <a:r>
              <a:rPr lang="ja-JP" altLang="en-US" sz="1200" b="1" dirty="0">
                <a:latin typeface="Meiryo UI"/>
                <a:ea typeface="Meiryo UI"/>
                <a:cs typeface="Meiryo UI" panose="020B0604030504040204" pitchFamily="50" charset="-128"/>
              </a:rPr>
              <a:t>指定フォーマット</a:t>
            </a:r>
            <a:endParaRPr lang="en-US" altLang="ja-JP" sz="1200" b="1" dirty="0">
              <a:latin typeface="Meiryo UI"/>
              <a:ea typeface="Meiryo UI"/>
              <a:cs typeface="Meiryo UI" panose="020B0604030504040204" pitchFamily="50" charset="-128"/>
            </a:endParaRPr>
          </a:p>
          <a:p>
            <a:r>
              <a:rPr lang="ja-JP" altLang="en-US" sz="1200" dirty="0">
                <a:latin typeface="Meiryo UI"/>
                <a:ea typeface="Meiryo UI"/>
                <a:cs typeface="Meiryo UI" panose="020B0604030504040204" pitchFamily="50" charset="-128"/>
              </a:rPr>
              <a:t>　　　 </a:t>
            </a:r>
            <a:r>
              <a:rPr lang="en-US" altLang="ja-JP" sz="1200" dirty="0">
                <a:latin typeface="Meiryo UI"/>
                <a:ea typeface="Meiryo UI"/>
                <a:cs typeface="Meiryo UI" panose="020B0604030504040204" pitchFamily="50" charset="-128"/>
              </a:rPr>
              <a:t>JTA</a:t>
            </a:r>
            <a:r>
              <a:rPr lang="ja-JP" altLang="en-US" sz="1200" dirty="0">
                <a:latin typeface="Meiryo UI"/>
                <a:ea typeface="Meiryo UI"/>
                <a:cs typeface="Meiryo UI" panose="020B0604030504040204" pitchFamily="50" charset="-128"/>
              </a:rPr>
              <a:t>指定の書式を使用のうえ、下記の</a:t>
            </a:r>
            <a:r>
              <a:rPr lang="en-US" altLang="ja-JP" sz="1200" dirty="0">
                <a:latin typeface="Meiryo UI"/>
                <a:ea typeface="Meiryo UI"/>
                <a:cs typeface="Meiryo UI" panose="020B0604030504040204" pitchFamily="50" charset="-128"/>
              </a:rPr>
              <a:t>①〜④</a:t>
            </a:r>
            <a:r>
              <a:rPr lang="ja-JP" altLang="en-US" sz="1200" dirty="0">
                <a:latin typeface="Meiryo UI"/>
                <a:ea typeface="Meiryo UI"/>
                <a:cs typeface="Meiryo UI" panose="020B0604030504040204" pitchFamily="50" charset="-128"/>
              </a:rPr>
              <a:t>を記入のうえ、ご提出ください。</a:t>
            </a:r>
            <a:endParaRPr lang="en-US" altLang="ja-JP" sz="1200" dirty="0">
              <a:latin typeface="Meiryo UI"/>
              <a:ea typeface="Meiryo UI"/>
              <a:cs typeface="Meiryo UI" panose="020B0604030504040204" pitchFamily="50" charset="-128"/>
            </a:endParaRPr>
          </a:p>
          <a:p>
            <a:endParaRPr lang="en-US" altLang="ja-JP" sz="600" dirty="0">
              <a:latin typeface="Meiryo UI"/>
              <a:ea typeface="Meiryo UI"/>
              <a:cs typeface="Meiryo UI" panose="020B0604030504040204" pitchFamily="50" charset="-128"/>
            </a:endParaRPr>
          </a:p>
          <a:p>
            <a:r>
              <a:rPr lang="ja-JP" altLang="en-US" sz="1200" dirty="0">
                <a:latin typeface="Meiryo UI"/>
                <a:ea typeface="Meiryo UI"/>
                <a:cs typeface="Meiryo UI" panose="020B0604030504040204" pitchFamily="50" charset="-128"/>
              </a:rPr>
              <a:t>　　　　①催事内容表／②自衛消防隊編成表／③電気使用設備明細表／④作業工程表</a:t>
            </a:r>
            <a:endParaRPr lang="en-US" altLang="ja-JP" sz="1200" dirty="0">
              <a:latin typeface="Meiryo UI"/>
              <a:ea typeface="Meiryo UI"/>
              <a:cs typeface="Meiryo UI" panose="020B0604030504040204" pitchFamily="50" charset="-128"/>
            </a:endParaRPr>
          </a:p>
          <a:p>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a:ea typeface="Meiryo UI"/>
                <a:cs typeface="Meiryo UI" panose="020B0604030504040204" pitchFamily="50" charset="-128"/>
              </a:rPr>
              <a:t>　</a:t>
            </a:r>
            <a:r>
              <a:rPr lang="ja-JP" altLang="en-US" sz="1200" dirty="0">
                <a:latin typeface="Meiryo UI"/>
                <a:ea typeface="Meiryo UI"/>
                <a:cs typeface="Meiryo UI" panose="020B0604030504040204" pitchFamily="50" charset="-128"/>
              </a:rPr>
              <a:t>　　</a:t>
            </a:r>
            <a:r>
              <a:rPr lang="en-US" altLang="ja-JP" sz="1200" dirty="0">
                <a:latin typeface="Meiryo UI"/>
                <a:ea typeface="Meiryo UI"/>
                <a:cs typeface="Meiryo UI" panose="020B0604030504040204" pitchFamily="50" charset="-128"/>
              </a:rPr>
              <a:t> </a:t>
            </a:r>
            <a:r>
              <a:rPr lang="ja-JP" altLang="en-US" sz="1200" dirty="0">
                <a:solidFill>
                  <a:srgbClr val="FF0000"/>
                </a:solidFill>
                <a:latin typeface="Meiryo UI"/>
                <a:ea typeface="Meiryo UI"/>
                <a:cs typeface="Meiryo UI" panose="020B0604030504040204" pitchFamily="50" charset="-128"/>
              </a:rPr>
              <a:t>電気工事ありの場合は、</a:t>
            </a:r>
            <a:r>
              <a:rPr lang="en-US" altLang="ja-JP" sz="1200" dirty="0">
                <a:solidFill>
                  <a:srgbClr val="FF0000"/>
                </a:solidFill>
                <a:latin typeface="Meiryo UI"/>
                <a:ea typeface="Meiryo UI"/>
                <a:cs typeface="Meiryo UI" panose="020B0604030504040204" pitchFamily="50" charset="-128"/>
              </a:rPr>
              <a:t>JTA</a:t>
            </a:r>
            <a:r>
              <a:rPr lang="ja-JP" altLang="en-US" sz="1200" dirty="0">
                <a:solidFill>
                  <a:srgbClr val="FF0000"/>
                </a:solidFill>
                <a:latin typeface="Meiryo UI"/>
                <a:ea typeface="Meiryo UI"/>
                <a:cs typeface="Meiryo UI" panose="020B0604030504040204" pitchFamily="50" charset="-128"/>
              </a:rPr>
              <a:t>指定の書式を使用のうえ、下記の</a:t>
            </a:r>
            <a:r>
              <a:rPr lang="en-US" altLang="ja-JP" sz="1200" dirty="0">
                <a:solidFill>
                  <a:srgbClr val="FF0000"/>
                </a:solidFill>
                <a:latin typeface="Meiryo UI"/>
                <a:ea typeface="Meiryo UI"/>
                <a:cs typeface="Meiryo UI" panose="020B0604030504040204" pitchFamily="50" charset="-128"/>
              </a:rPr>
              <a:t>①〜⑦</a:t>
            </a:r>
            <a:r>
              <a:rPr lang="ja-JP" altLang="en-US" sz="1200" dirty="0">
                <a:solidFill>
                  <a:srgbClr val="FF0000"/>
                </a:solidFill>
                <a:latin typeface="Meiryo UI"/>
                <a:ea typeface="Meiryo UI"/>
                <a:cs typeface="Meiryo UI" panose="020B0604030504040204" pitchFamily="50" charset="-128"/>
              </a:rPr>
              <a:t>を記入のうえ、ご提出ください。</a:t>
            </a:r>
            <a:endParaRPr lang="en-US" altLang="ja-JP" sz="1200" dirty="0">
              <a:solidFill>
                <a:srgbClr val="FF0000"/>
              </a:solidFill>
              <a:latin typeface="Meiryo UI"/>
              <a:ea typeface="Meiryo UI"/>
              <a:cs typeface="Meiryo UI" panose="020B0604030504040204" pitchFamily="50" charset="-128"/>
            </a:endParaRPr>
          </a:p>
          <a:p>
            <a:endParaRPr lang="en-US" altLang="ja-JP" sz="6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srgbClr val="FF0000"/>
                </a:solidFill>
                <a:latin typeface="Meiryo UI"/>
                <a:ea typeface="Meiryo UI"/>
                <a:cs typeface="Meiryo UI" panose="020B0604030504040204" pitchFamily="50" charset="-128"/>
              </a:rPr>
              <a:t>　　　　①催事内容表／②自衛消防隊編成表／③電気使用設備明細表／</a:t>
            </a:r>
            <a:endParaRPr lang="en-US" altLang="ja-JP" sz="1200" dirty="0">
              <a:solidFill>
                <a:srgbClr val="FF0000"/>
              </a:solidFill>
              <a:latin typeface="Meiryo UI"/>
              <a:ea typeface="Meiryo UI"/>
              <a:cs typeface="Meiryo UI" panose="020B0604030504040204" pitchFamily="50" charset="-128"/>
            </a:endParaRPr>
          </a:p>
          <a:p>
            <a:r>
              <a:rPr lang="ja-JP" altLang="en-US" sz="1200" dirty="0">
                <a:solidFill>
                  <a:srgbClr val="FF0000"/>
                </a:solidFill>
                <a:latin typeface="Meiryo UI"/>
                <a:ea typeface="Meiryo UI"/>
                <a:cs typeface="Meiryo UI" panose="020B0604030504040204" pitchFamily="50" charset="-128"/>
              </a:rPr>
              <a:t>　　　　④ブレーカー止め電源工事確認表／</a:t>
            </a:r>
            <a:r>
              <a:rPr lang="en-US" altLang="ja-JP" sz="1200" dirty="0">
                <a:solidFill>
                  <a:srgbClr val="FF0000"/>
                </a:solidFill>
                <a:latin typeface="Meiryo UI"/>
                <a:ea typeface="Meiryo UI"/>
                <a:cs typeface="Meiryo UI" panose="020B0604030504040204" pitchFamily="50" charset="-128"/>
              </a:rPr>
              <a:t>⑤</a:t>
            </a:r>
            <a:r>
              <a:rPr lang="ja-JP" altLang="en-US" sz="1200" dirty="0">
                <a:solidFill>
                  <a:srgbClr val="FF0000"/>
                </a:solidFill>
                <a:latin typeface="Meiryo UI"/>
                <a:ea typeface="Meiryo UI"/>
                <a:cs typeface="Meiryo UI" panose="020B0604030504040204" pitchFamily="50" charset="-128"/>
              </a:rPr>
              <a:t>仮設分電盤位置図／⑥分電盤の使用電源／</a:t>
            </a:r>
            <a:endParaRPr lang="en-US" altLang="ja-JP" sz="1200" dirty="0">
              <a:solidFill>
                <a:srgbClr val="FF0000"/>
              </a:solidFill>
              <a:latin typeface="Meiryo UI"/>
              <a:ea typeface="Meiryo UI"/>
              <a:cs typeface="Meiryo UI" panose="020B0604030504040204" pitchFamily="50" charset="-128"/>
            </a:endParaRPr>
          </a:p>
          <a:p>
            <a:r>
              <a:rPr lang="ja-JP" altLang="en-US" sz="1200" dirty="0">
                <a:solidFill>
                  <a:srgbClr val="FF0000"/>
                </a:solidFill>
                <a:latin typeface="Meiryo UI"/>
                <a:ea typeface="Meiryo UI"/>
                <a:cs typeface="Meiryo UI" panose="020B0604030504040204" pitchFamily="50" charset="-128"/>
              </a:rPr>
              <a:t>　　　　⑦作業工程表</a:t>
            </a:r>
            <a:endParaRPr lang="en-US" altLang="ja-JP" sz="1200" b="1" strike="sngStrike" dirty="0">
              <a:solidFill>
                <a:srgbClr val="FF0000"/>
              </a:solidFill>
              <a:latin typeface="Meiryo UI"/>
              <a:ea typeface="Meiryo UI"/>
              <a:cs typeface="Meiryo UI" panose="020B0604030504040204" pitchFamily="50" charset="-128"/>
            </a:endParaRPr>
          </a:p>
          <a:p>
            <a:endParaRPr lang="en-US" altLang="ja-JP" sz="1200" b="1" strike="sngStrike" dirty="0">
              <a:latin typeface="Meiryo UI"/>
              <a:ea typeface="Meiryo UI"/>
              <a:cs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イベント企画書　　日時、実施内容</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配布物・展示物・スケジュール</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など内容がわかるもの</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指定されたエリア外でのイベント行為（サンプリングや客引き行為等）は禁止します。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スタッフ、来場客、設置物、待機列等、イベントに関する全てをスペース内に収容できる</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a:ea typeface="Meiryo UI"/>
                <a:cs typeface="Meiryo UI" panose="020B0604030504040204" pitchFamily="50" charset="-128"/>
              </a:rPr>
              <a:t>　　　 　 </a:t>
            </a:r>
            <a:r>
              <a:rPr lang="ja-JP" altLang="en-US" sz="1200" dirty="0" err="1">
                <a:latin typeface="Meiryo UI"/>
                <a:ea typeface="Meiryo UI"/>
                <a:cs typeface="Meiryo UI" panose="020B0604030504040204" pitchFamily="50" charset="-128"/>
              </a:rPr>
              <a:t>ような</a:t>
            </a:r>
            <a:r>
              <a:rPr lang="ja-JP" altLang="en-US" sz="1200" dirty="0">
                <a:latin typeface="Meiryo UI"/>
                <a:ea typeface="Meiryo UI"/>
                <a:cs typeface="Meiryo UI" panose="020B0604030504040204" pitchFamily="50" charset="-128"/>
              </a:rPr>
              <a:t>イベント内容、会場レイアウトとしてください。</a:t>
            </a:r>
            <a:endParaRPr lang="en-US" altLang="ja-JP" sz="1200" dirty="0">
              <a:latin typeface="Meiryo UI"/>
              <a:ea typeface="Meiryo UI"/>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保健所など、</a:t>
            </a:r>
            <a:r>
              <a:rPr lang="ja-JP" altLang="ja-JP" sz="1200" dirty="0">
                <a:latin typeface="Meiryo UI" panose="020B0604030504040204" pitchFamily="50" charset="-128"/>
                <a:ea typeface="Meiryo UI" panose="020B0604030504040204" pitchFamily="50" charset="-128"/>
                <a:cs typeface="Meiryo UI" panose="020B0604030504040204" pitchFamily="50" charset="-128"/>
              </a:rPr>
              <a:t>関係機関へ届出が必要な場合は、</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広告主</a:t>
            </a:r>
            <a:r>
              <a:rPr lang="ja-JP" altLang="ja-JP" sz="1200" dirty="0">
                <a:latin typeface="Meiryo UI" panose="020B0604030504040204" pitchFamily="50" charset="-128"/>
                <a:ea typeface="Meiryo UI" panose="020B0604030504040204" pitchFamily="50" charset="-128"/>
                <a:cs typeface="Meiryo UI" panose="020B0604030504040204" pitchFamily="50" charset="-128"/>
              </a:rPr>
              <a:t>にて届出</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ください</a:t>
            </a:r>
            <a:r>
              <a:rPr lang="ja-JP"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イベントで使用する設置物や配布物、放映する動画などは、すべて</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による意匠審査を行います。</a:t>
            </a:r>
            <a:endParaRPr lang="ja-JP"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●平面図（電気配線と造作物の寸法等、設置物全ての什器を明記してください）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イベント実施時間外</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平面図（ベルトパーテーションを記載）も併せてご提出ください。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有効幅員を</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1.2m</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以上確保してください。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rgbClr val="FF0000"/>
                </a:solidFill>
                <a:latin typeface="Meiryo UI"/>
                <a:ea typeface="Meiryo UI"/>
                <a:cs typeface="Meiryo UI" panose="020B0604030504040204" pitchFamily="50" charset="-128"/>
              </a:rPr>
              <a:t>天部を覆う設置物は原則不可です。</a:t>
            </a:r>
            <a:r>
              <a:rPr lang="ja-JP" altLang="en-US" sz="1200" dirty="0">
                <a:latin typeface="Meiryo UI"/>
                <a:ea typeface="Meiryo UI"/>
                <a:cs typeface="Meiryo UI" panose="020B0604030504040204" pitchFamily="50" charset="-128"/>
              </a:rPr>
              <a:t>（メッシュ素材で開口率</a:t>
            </a:r>
            <a:r>
              <a:rPr lang="en-US" altLang="ja-JP" sz="1200" dirty="0">
                <a:latin typeface="Meiryo UI"/>
                <a:ea typeface="Meiryo UI"/>
                <a:cs typeface="Meiryo UI" panose="020B0604030504040204" pitchFamily="50" charset="-128"/>
              </a:rPr>
              <a:t>70%</a:t>
            </a:r>
            <a:r>
              <a:rPr lang="ja-JP" altLang="en-US" sz="1200" dirty="0">
                <a:latin typeface="Meiryo UI"/>
                <a:ea typeface="Meiryo UI"/>
                <a:cs typeface="Meiryo UI" panose="020B0604030504040204" pitchFamily="50" charset="-128"/>
              </a:rPr>
              <a:t>以上であれば可）</a:t>
            </a:r>
            <a:endParaRPr lang="en-US" altLang="ja-JP" sz="1200" dirty="0">
              <a:latin typeface="Meiryo UI"/>
              <a:ea typeface="Meiryo UI"/>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消火器</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本を設置してください。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転倒対策、スタッフ配置、防火・防炎番号の記載をしてください。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●立面図（造作物の高さ・配置が分かるよう、設置物全ての什器の寸法を明記してください）　　　　</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●待機列整理対応</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イベントスペース内に来場客が収まるよう、待機列を提出資料に明記してください。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また、来場客（待機列含む）に対するスタッフのオペレーションも明記してください。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イベント来場者の混雑が予想される場合は、場内整理係等の配置や、事前に入場</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723900" indent="-546100"/>
            <a:r>
              <a:rPr lang="ja-JP" altLang="en-US" sz="1200" dirty="0">
                <a:latin typeface="Meiryo UI" panose="020B0604030504040204" pitchFamily="50" charset="-128"/>
                <a:ea typeface="Meiryo UI" panose="020B0604030504040204" pitchFamily="50" charset="-128"/>
                <a:cs typeface="Meiryo UI" panose="020B0604030504040204" pitchFamily="50" charset="-128"/>
              </a:rPr>
              <a:t>　　 　規制または会場通路を一方通行にする等の安全措置を行ってください。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191657" y="7990416"/>
            <a:ext cx="6529299" cy="1200329"/>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）実施</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週間前までに提出（</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指定フォーマット）</a:t>
            </a:r>
            <a:r>
              <a:rPr lang="en-US" altLang="ja-JP"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各種資料の最終提出期限</a:t>
            </a:r>
            <a:endParaRPr lang="en-US" altLang="ja-JP"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設営時作業者リスト、撤去時作業者リストについてご連絡ください。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イベント会期中の鍵借用者について</a:t>
            </a:r>
            <a:r>
              <a:rPr lang="ja-JP" altLang="en-US" sz="1200" b="1" u="sng" dirty="0">
                <a:latin typeface="Meiryo UI" panose="020B0604030504040204" pitchFamily="50" charset="-128"/>
                <a:ea typeface="Meiryo UI" panose="020B0604030504040204" pitchFamily="50" charset="-128"/>
                <a:cs typeface="Meiryo UI" panose="020B0604030504040204" pitchFamily="50" charset="-128"/>
              </a:rPr>
              <a:t>（同一の会社から最大</a:t>
            </a:r>
            <a:r>
              <a:rPr lang="en-US" altLang="ja-JP" sz="1200" b="1" u="sng" dirty="0">
                <a:latin typeface="Meiryo UI" panose="020B0604030504040204" pitchFamily="50" charset="-128"/>
                <a:ea typeface="Meiryo UI" panose="020B0604030504040204" pitchFamily="50" charset="-128"/>
                <a:cs typeface="Meiryo UI" panose="020B0604030504040204" pitchFamily="50" charset="-128"/>
              </a:rPr>
              <a:t>3</a:t>
            </a:r>
            <a:r>
              <a:rPr lang="ja-JP" altLang="en-US" sz="1200" b="1" u="sng" dirty="0">
                <a:latin typeface="Meiryo UI" panose="020B0604030504040204" pitchFamily="50" charset="-128"/>
                <a:ea typeface="Meiryo UI" panose="020B0604030504040204" pitchFamily="50" charset="-128"/>
                <a:cs typeface="Meiryo UI" panose="020B0604030504040204" pitchFamily="50" charset="-128"/>
              </a:rPr>
              <a:t>名まで登録可）</a:t>
            </a:r>
            <a:endParaRPr lang="en-US" altLang="ja-JP" sz="12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a:ea typeface="Meiryo UI"/>
                <a:cs typeface="Meiryo UI" panose="020B0604030504040204" pitchFamily="50" charset="-128"/>
              </a:rPr>
              <a:t>　　 　</a:t>
            </a:r>
            <a:r>
              <a:rPr lang="ja-JP" altLang="en-US" sz="1200" dirty="0">
                <a:latin typeface="Meiryo UI"/>
                <a:ea typeface="Meiryo UI"/>
                <a:cs typeface="Meiryo UI" panose="020B0604030504040204" pitchFamily="50" charset="-128"/>
              </a:rPr>
              <a:t>確認項目（申請者の社名／氏名／電話番号／携帯番号）</a:t>
            </a:r>
            <a:endParaRPr lang="en-US" altLang="ja-JP" sz="1200" dirty="0">
              <a:latin typeface="Meiryo UI"/>
              <a:ea typeface="Meiryo UI"/>
              <a:cs typeface="Meiryo UI" panose="020B0604030504040204" pitchFamily="50" charset="-128"/>
            </a:endParaRPr>
          </a:p>
          <a:p>
            <a:r>
              <a:rPr lang="ja-JP" altLang="en-US" sz="1200" dirty="0">
                <a:latin typeface="Meiryo UI"/>
                <a:ea typeface="Meiryo UI"/>
                <a:cs typeface="Meiryo UI" panose="020B0604030504040204" pitchFamily="50" charset="-128"/>
              </a:rPr>
              <a:t>　　　　</a:t>
            </a:r>
            <a:r>
              <a:rPr lang="en-US" altLang="ja-JP" sz="1200" dirty="0">
                <a:solidFill>
                  <a:srgbClr val="FF0000"/>
                </a:solidFill>
                <a:latin typeface="Meiryo UI"/>
                <a:ea typeface="Meiryo UI"/>
                <a:cs typeface="Meiryo UI" panose="020B0604030504040204" pitchFamily="50" charset="-128"/>
              </a:rPr>
              <a:t>※</a:t>
            </a:r>
            <a:r>
              <a:rPr lang="ja-JP" altLang="en-US" sz="1200" dirty="0">
                <a:solidFill>
                  <a:srgbClr val="FF0000"/>
                </a:solidFill>
                <a:latin typeface="Meiryo UI"/>
                <a:ea typeface="Meiryo UI"/>
                <a:cs typeface="Meiryo UI" panose="020B0604030504040204" pitchFamily="50" charset="-128"/>
              </a:rPr>
              <a:t>関係各所への申請に移行するため、提出期限を厳守してください。</a:t>
            </a:r>
            <a:endParaRPr lang="en-US" altLang="ja-JP" sz="1200" dirty="0">
              <a:solidFill>
                <a:srgbClr val="FF0000"/>
              </a:solidFill>
              <a:latin typeface="Meiryo UI"/>
              <a:ea typeface="Meiryo UI"/>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p:cNvSpPr txBox="1"/>
          <p:nvPr/>
        </p:nvSpPr>
        <p:spPr>
          <a:xfrm>
            <a:off x="191657" y="8933762"/>
            <a:ext cx="6529299" cy="646331"/>
          </a:xfrm>
          <a:prstGeom prst="rect">
            <a:avLst/>
          </a:prstGeom>
          <a:noFill/>
        </p:spPr>
        <p:txBody>
          <a:bodyPr wrap="square" lIns="91440" tIns="45720" rIns="91440" bIns="45720" rtlCol="0" anchor="t">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3</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）実施</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1</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週間前までに事前連絡が必要なもの</a:t>
            </a:r>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a:ea typeface="Meiryo UI"/>
                <a:cs typeface="Meiryo UI" panose="020B0604030504040204" pitchFamily="50" charset="-128"/>
              </a:rPr>
              <a:t>　　●</a:t>
            </a:r>
            <a:r>
              <a:rPr lang="ja-JP" altLang="en-US" sz="1200" dirty="0">
                <a:latin typeface="Meiryo UI"/>
                <a:ea typeface="Meiryo UI"/>
                <a:cs typeface="Meiryo UI" panose="020B0604030504040204" pitchFamily="50" charset="-128"/>
              </a:rPr>
              <a:t>撮影申請書（メディア取材や撮影がある場合のみ）</a:t>
            </a:r>
            <a:endParaRPr lang="en-US" altLang="ja-JP" sz="1200" dirty="0">
              <a:latin typeface="Meiryo UI"/>
              <a:ea typeface="Meiryo UI"/>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●事前告知資料等（</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Web</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サイトや広告、プレスリリース等で告知する場合のみ）</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正方形/長方形 10"/>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10</a:t>
            </a:fld>
            <a:endParaRPr kumimoji="1" lang="ja-JP" altLang="en-US" dirty="0">
              <a:solidFill>
                <a:schemeClr val="bg1"/>
              </a:solidFill>
            </a:endParaRPr>
          </a:p>
        </p:txBody>
      </p:sp>
      <p:sp>
        <p:nvSpPr>
          <p:cNvPr id="15" name="テキスト ボックス 14"/>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5" name="左大かっこ 4">
            <a:extLst>
              <a:ext uri="{FF2B5EF4-FFF2-40B4-BE49-F238E27FC236}">
                <a16:creationId xmlns:a16="http://schemas.microsoft.com/office/drawing/2014/main" id="{97703164-74B6-D67B-0F78-CECC5AF88AD2}"/>
              </a:ext>
            </a:extLst>
          </p:cNvPr>
          <p:cNvSpPr/>
          <p:nvPr/>
        </p:nvSpPr>
        <p:spPr>
          <a:xfrm>
            <a:off x="503198" y="3311874"/>
            <a:ext cx="77271" cy="288339"/>
          </a:xfrm>
          <a:prstGeom prst="leftBracket">
            <a:avLst>
              <a:gd name="adj" fmla="val 18170"/>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左大かっこ 6">
            <a:extLst>
              <a:ext uri="{FF2B5EF4-FFF2-40B4-BE49-F238E27FC236}">
                <a16:creationId xmlns:a16="http://schemas.microsoft.com/office/drawing/2014/main" id="{ADB8BCA7-E324-ECE6-88B7-39E01A8ED51E}"/>
              </a:ext>
            </a:extLst>
          </p:cNvPr>
          <p:cNvSpPr/>
          <p:nvPr/>
        </p:nvSpPr>
        <p:spPr>
          <a:xfrm>
            <a:off x="503197" y="3972769"/>
            <a:ext cx="77271" cy="615442"/>
          </a:xfrm>
          <a:prstGeom prst="leftBracket">
            <a:avLst>
              <a:gd name="adj" fmla="val 18170"/>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 name="左大かっこ 7">
            <a:extLst>
              <a:ext uri="{FF2B5EF4-FFF2-40B4-BE49-F238E27FC236}">
                <a16:creationId xmlns:a16="http://schemas.microsoft.com/office/drawing/2014/main" id="{46575C4E-60A0-BB77-EF4D-F2C2AAFAFBD3}"/>
              </a:ext>
            </a:extLst>
          </p:cNvPr>
          <p:cNvSpPr/>
          <p:nvPr/>
        </p:nvSpPr>
        <p:spPr>
          <a:xfrm flipH="1">
            <a:off x="5981905" y="3294135"/>
            <a:ext cx="77271" cy="288339"/>
          </a:xfrm>
          <a:prstGeom prst="leftBracket">
            <a:avLst>
              <a:gd name="adj" fmla="val 18170"/>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左大かっこ 15">
            <a:extLst>
              <a:ext uri="{FF2B5EF4-FFF2-40B4-BE49-F238E27FC236}">
                <a16:creationId xmlns:a16="http://schemas.microsoft.com/office/drawing/2014/main" id="{7ECFB22A-D4BA-55F5-7CE7-DD8C7B9EEB29}"/>
              </a:ext>
            </a:extLst>
          </p:cNvPr>
          <p:cNvSpPr/>
          <p:nvPr/>
        </p:nvSpPr>
        <p:spPr>
          <a:xfrm flipH="1">
            <a:off x="5981905" y="3995333"/>
            <a:ext cx="77271" cy="566630"/>
          </a:xfrm>
          <a:prstGeom prst="leftBracket">
            <a:avLst>
              <a:gd name="adj" fmla="val 18170"/>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320553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対角する 2 つの角を丸めた四角形 11"/>
          <p:cNvSpPr/>
          <p:nvPr/>
        </p:nvSpPr>
        <p:spPr>
          <a:xfrm>
            <a:off x="212069" y="625600"/>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11</a:t>
            </a:fld>
            <a:endParaRPr kumimoji="1" lang="ja-JP" altLang="en-US">
              <a:solidFill>
                <a:schemeClr val="bg1"/>
              </a:solidFill>
            </a:endParaRPr>
          </a:p>
        </p:txBody>
      </p:sp>
      <p:sp>
        <p:nvSpPr>
          <p:cNvPr id="15" name="テキスト ボックス 14"/>
          <p:cNvSpPr txBox="1"/>
          <p:nvPr/>
        </p:nvSpPr>
        <p:spPr>
          <a:xfrm>
            <a:off x="163941" y="592779"/>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⑤</a:t>
            </a:r>
            <a:r>
              <a:rPr lang="en-US" altLang="ja-JP" b="1" dirty="0">
                <a:latin typeface="Meiryo UI" panose="020B0604030504040204" pitchFamily="50" charset="-128"/>
                <a:ea typeface="Meiryo UI" panose="020B0604030504040204" pitchFamily="50" charset="-128"/>
                <a:cs typeface="Meiryo UI" panose="020B0604030504040204" pitchFamily="50" charset="-128"/>
              </a:rPr>
              <a:t>LED</a:t>
            </a:r>
            <a:r>
              <a:rPr lang="ja-JP" altLang="en-US" b="1" dirty="0">
                <a:latin typeface="Meiryo UI" panose="020B0604030504040204" pitchFamily="50" charset="-128"/>
                <a:ea typeface="Meiryo UI" panose="020B0604030504040204" pitchFamily="50" charset="-128"/>
                <a:cs typeface="Meiryo UI" panose="020B0604030504040204" pitchFamily="50" charset="-128"/>
              </a:rPr>
              <a:t>ビジョン関連</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9" name="テキスト ボックス 16"/>
          <p:cNvSpPr txBox="1">
            <a:spLocks noChangeArrowheads="1"/>
          </p:cNvSpPr>
          <p:nvPr/>
        </p:nvSpPr>
        <p:spPr bwMode="auto">
          <a:xfrm>
            <a:off x="83930" y="3868519"/>
            <a:ext cx="62825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dirty="0">
                <a:latin typeface="Meiryo UI" panose="020B0604030504040204" pitchFamily="50" charset="-128"/>
                <a:ea typeface="Meiryo UI" panose="020B0604030504040204" pitchFamily="50" charset="-128"/>
                <a:cs typeface="Meiryo UI" panose="020B0604030504040204" pitchFamily="50" charset="-128"/>
              </a:rPr>
              <a:t>静止画の場合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＜ファイル形式＞</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JPEG</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形式（</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RGB</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カラーモード）</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＜画像サイズ＞</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3,328×896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ピクセル</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6"/>
          <p:cNvSpPr txBox="1">
            <a:spLocks noChangeArrowheads="1"/>
          </p:cNvSpPr>
          <p:nvPr/>
        </p:nvSpPr>
        <p:spPr bwMode="auto">
          <a:xfrm>
            <a:off x="116185" y="1330403"/>
            <a:ext cx="6769199"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b="1" u="sng" dirty="0">
                <a:latin typeface="Meiryo UI" panose="020B0604030504040204" pitchFamily="50" charset="-128"/>
                <a:ea typeface="Meiryo UI" panose="020B0604030504040204" pitchFamily="50" charset="-128"/>
                <a:cs typeface="メイリオ" panose="020B0604030504040204" pitchFamily="50" charset="-128"/>
              </a:rPr>
              <a:t>動画の場合</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	</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＜ファイル形式＞	</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MP4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h.264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）形式　</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※AVC</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Advanced Video Codec </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＜参照フレーム数＞	５フレーム以下（推奨）</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＜画像サイズ＞	</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3,328×896</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ピクセル</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＜ビデオビットレート＞	</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10</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15Mbps</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CBR</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（固定ビットレート）モード</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＜フレームレート＞	</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29.97fps </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CFR</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（固定フレームレート）モード</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＜スキャン方式＞	ノンインターレース方式</a:t>
            </a:r>
          </a:p>
          <a:p>
            <a:pPr eaLnBrk="1" hangingPunct="1">
              <a:spcBef>
                <a:spcPct val="0"/>
              </a:spcBef>
              <a:buNone/>
            </a:pPr>
            <a:endParaRPr lang="ja-JP" altLang="en-US"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None/>
            </a:pPr>
            <a:r>
              <a:rPr lang="ja-JP" altLang="en-US" sz="1200"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　</a:t>
            </a:r>
            <a:r>
              <a:rPr lang="en-US" altLang="ja-JP" sz="1200" b="1" u="sng" dirty="0">
                <a:solidFill>
                  <a:srgbClr val="FF0000"/>
                </a:solidFill>
                <a:latin typeface="Meiryo UI" panose="020B0604030504040204" pitchFamily="50" charset="-128"/>
                <a:ea typeface="Meiryo UI" panose="020B0604030504040204" pitchFamily="50" charset="-128"/>
                <a:cs typeface="メイリオ" pitchFamily="50" charset="-128"/>
              </a:rPr>
              <a:t>※</a:t>
            </a:r>
            <a:r>
              <a:rPr lang="ja-JP" altLang="en-US" sz="1200" b="1" u="sng" dirty="0">
                <a:solidFill>
                  <a:srgbClr val="FF0000"/>
                </a:solidFill>
                <a:latin typeface="Meiryo UI" panose="020B0604030504040204" pitchFamily="50" charset="-128"/>
                <a:ea typeface="Meiryo UI" panose="020B0604030504040204" pitchFamily="50" charset="-128"/>
                <a:cs typeface="メイリオ" pitchFamily="50" charset="-128"/>
              </a:rPr>
              <a:t>音声付きの素材は以下をご参照ください。</a:t>
            </a:r>
            <a:r>
              <a:rPr lang="en-US" altLang="ja-JP" sz="1200" b="1" u="sng" dirty="0">
                <a:solidFill>
                  <a:srgbClr val="FF0000"/>
                </a:solidFill>
                <a:latin typeface="Meiryo UI" panose="020B0604030504040204" pitchFamily="50" charset="-128"/>
                <a:ea typeface="Meiryo UI" panose="020B0604030504040204" pitchFamily="50" charset="-128"/>
                <a:cs typeface="メイリオ" pitchFamily="50" charset="-128"/>
              </a:rPr>
              <a:t>(</a:t>
            </a:r>
            <a:r>
              <a:rPr lang="ja-JP" altLang="en-US" sz="1200" b="1" u="sng" dirty="0">
                <a:solidFill>
                  <a:srgbClr val="FF0000"/>
                </a:solidFill>
                <a:latin typeface="Meiryo UI" panose="020B0604030504040204" pitchFamily="50" charset="-128"/>
                <a:ea typeface="Meiryo UI" panose="020B0604030504040204" pitchFamily="50" charset="-128"/>
                <a:cs typeface="メイリオ" pitchFamily="50" charset="-128"/>
              </a:rPr>
              <a:t>音声無し素材は音声コーデックを削除してください</a:t>
            </a:r>
            <a:r>
              <a:rPr lang="en-US" altLang="ja-JP" sz="1200" b="1" u="sng" dirty="0">
                <a:solidFill>
                  <a:srgbClr val="FF0000"/>
                </a:solidFill>
                <a:latin typeface="Meiryo UI" panose="020B0604030504040204" pitchFamily="50" charset="-128"/>
                <a:ea typeface="Meiryo UI" panose="020B0604030504040204" pitchFamily="50" charset="-128"/>
                <a:cs typeface="メイリオ" pitchFamily="50" charset="-128"/>
              </a:rPr>
              <a:t>)</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＜音声ファイル＞</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	AAC</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Advanced Audio Codec </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＜音声ビットレート＞</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	160kbps</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CBR</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（固定ビットレート）モード</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＜無音エリア＞</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	</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コンテンツの冒頭</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0.5</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秒、最後</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0.5</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秒は無音とすること</a:t>
            </a:r>
          </a:p>
          <a:p>
            <a:pPr lvl="0" eaLnBrk="1" hangingPunct="1">
              <a:spcBef>
                <a:spcPct val="0"/>
              </a:spcBef>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＜音声レベル＞</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	</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ラウドネス値 </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-18.0LKFS</a:t>
            </a:r>
          </a:p>
        </p:txBody>
      </p:sp>
      <p:sp>
        <p:nvSpPr>
          <p:cNvPr id="17" name="Text Box 12"/>
          <p:cNvSpPr txBox="1">
            <a:spLocks noChangeArrowheads="1"/>
          </p:cNvSpPr>
          <p:nvPr/>
        </p:nvSpPr>
        <p:spPr bwMode="auto">
          <a:xfrm>
            <a:off x="163941" y="1053404"/>
            <a:ext cx="61225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ＪＲゲートタワー１</a:t>
            </a:r>
            <a:r>
              <a:rPr lang="en-US" altLang="ja-JP" sz="1400" b="1" dirty="0">
                <a:latin typeface="Meiryo UI" panose="020B0604030504040204" pitchFamily="50" charset="-128"/>
                <a:ea typeface="Meiryo UI" panose="020B0604030504040204" pitchFamily="50" charset="-128"/>
                <a:cs typeface="メイリオ" panose="020B0604030504040204" pitchFamily="50" charset="-128"/>
              </a:rPr>
              <a:t>F</a:t>
            </a: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　ＬＥＤビジョン　納品データ仕様　</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&lt; </a:t>
            </a:r>
            <a:r>
              <a:rPr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フルサイズ </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&gt;</a:t>
            </a:r>
            <a:endParaRPr lang="ja-JP" altLang="en-US" sz="1400" b="1" dirty="0">
              <a:latin typeface="Meiryo UI" panose="020B0604030504040204" pitchFamily="50" charset="-128"/>
              <a:ea typeface="Meiryo UI" panose="020B0604030504040204" pitchFamily="50" charset="-128"/>
              <a:cs typeface="メイリオ" panose="020B0604030504040204" pitchFamily="50" charset="-128"/>
            </a:endParaRPr>
          </a:p>
        </p:txBody>
      </p:sp>
      <p:grpSp>
        <p:nvGrpSpPr>
          <p:cNvPr id="18" name="グループ化 17">
            <a:extLst>
              <a:ext uri="{FF2B5EF4-FFF2-40B4-BE49-F238E27FC236}">
                <a16:creationId xmlns:a16="http://schemas.microsoft.com/office/drawing/2014/main" id="{3A2D9077-B2B2-5D81-C437-9CAB38D465C4}"/>
              </a:ext>
            </a:extLst>
          </p:cNvPr>
          <p:cNvGrpSpPr/>
          <p:nvPr/>
        </p:nvGrpSpPr>
        <p:grpSpPr>
          <a:xfrm>
            <a:off x="316986" y="4503386"/>
            <a:ext cx="3112015" cy="1162997"/>
            <a:chOff x="6859012" y="1939535"/>
            <a:chExt cx="3112015" cy="1162997"/>
          </a:xfrm>
        </p:grpSpPr>
        <p:sp>
          <p:nvSpPr>
            <p:cNvPr id="19" name="正方形/長方形 18"/>
            <p:cNvSpPr/>
            <p:nvPr/>
          </p:nvSpPr>
          <p:spPr>
            <a:xfrm>
              <a:off x="7939236" y="1939535"/>
              <a:ext cx="1332803" cy="276999"/>
            </a:xfrm>
            <a:prstGeom prst="rect">
              <a:avLst/>
            </a:prstGeom>
          </p:spPr>
          <p:txBody>
            <a:bodyPr wrap="square">
              <a:spAutoFit/>
            </a:bodyPr>
            <a:lstStyle/>
            <a:p>
              <a:pPr algn="ctr">
                <a:spcBef>
                  <a:spcPct val="0"/>
                </a:spcBef>
              </a:pPr>
              <a:r>
                <a:rPr lang="en-US" altLang="ja-JP" sz="1200" dirty="0">
                  <a:latin typeface="Meiryo UI" panose="020B0604030504040204" pitchFamily="50" charset="-128"/>
                  <a:ea typeface="Meiryo UI" panose="020B0604030504040204" pitchFamily="50" charset="-128"/>
                  <a:cs typeface="Meiryo UI" panose="020B0604030504040204" pitchFamily="50" charset="-128"/>
                </a:rPr>
                <a:t>3,328</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ピクセル</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p:cNvSpPr/>
            <p:nvPr/>
          </p:nvSpPr>
          <p:spPr>
            <a:xfrm rot="16200000">
              <a:off x="6508470" y="2474991"/>
              <a:ext cx="978083" cy="276999"/>
            </a:xfrm>
            <a:prstGeom prst="rect">
              <a:avLst/>
            </a:prstGeom>
          </p:spPr>
          <p:txBody>
            <a:bodyPr wrap="square">
              <a:spAutoFit/>
            </a:bodyPr>
            <a:lstStyle/>
            <a:p>
              <a:pPr algn="ctr">
                <a:spcBef>
                  <a:spcPct val="0"/>
                </a:spcBef>
              </a:pPr>
              <a:r>
                <a:rPr lang="en-US" altLang="ja-JP" sz="1200" dirty="0">
                  <a:latin typeface="Meiryo UI" panose="020B0604030504040204" pitchFamily="50" charset="-128"/>
                  <a:ea typeface="Meiryo UI" panose="020B0604030504040204" pitchFamily="50" charset="-128"/>
                  <a:cs typeface="Meiryo UI" panose="020B0604030504040204" pitchFamily="50" charset="-128"/>
                </a:rPr>
                <a:t>896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ピクセル</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正方形/長方形 20"/>
            <p:cNvSpPr/>
            <p:nvPr/>
          </p:nvSpPr>
          <p:spPr>
            <a:xfrm rot="16200000">
              <a:off x="8158978" y="1157901"/>
              <a:ext cx="769869" cy="2854229"/>
            </a:xfrm>
            <a:prstGeom prst="rect">
              <a:avLst/>
            </a:prstGeom>
            <a:solidFill>
              <a:schemeClr val="bg1"/>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Meiryo UI" panose="020B0604030504040204" pitchFamily="50" charset="-128"/>
                <a:ea typeface="Meiryo UI" panose="020B0604030504040204" pitchFamily="50" charset="-128"/>
                <a:cs typeface="Meiryo UI" panose="020B0604030504040204" pitchFamily="50" charset="-128"/>
              </a:endParaRPr>
            </a:p>
          </p:txBody>
        </p:sp>
        <p:pic>
          <p:nvPicPr>
            <p:cNvPr id="22" name="図 21">
              <a:extLst>
                <a:ext uri="{FF2B5EF4-FFF2-40B4-BE49-F238E27FC236}">
                  <a16:creationId xmlns:a16="http://schemas.microsoft.com/office/drawing/2014/main" id="{B2FADFE5-547B-FE03-B76B-DD3E70FF29E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94700" y="2795251"/>
              <a:ext cx="354649" cy="100349"/>
            </a:xfrm>
            <a:prstGeom prst="rect">
              <a:avLst/>
            </a:prstGeom>
          </p:spPr>
        </p:pic>
      </p:grpSp>
      <p:sp>
        <p:nvSpPr>
          <p:cNvPr id="23" name="テキスト ボックス 16">
            <a:extLst>
              <a:ext uri="{FF2B5EF4-FFF2-40B4-BE49-F238E27FC236}">
                <a16:creationId xmlns:a16="http://schemas.microsoft.com/office/drawing/2014/main" id="{DEAC3A9F-7E2B-E4C3-6EE7-47A280CB9AD0}"/>
              </a:ext>
            </a:extLst>
          </p:cNvPr>
          <p:cNvSpPr txBox="1">
            <a:spLocks noChangeArrowheads="1"/>
          </p:cNvSpPr>
          <p:nvPr/>
        </p:nvSpPr>
        <p:spPr bwMode="auto">
          <a:xfrm>
            <a:off x="116185" y="8180673"/>
            <a:ext cx="6867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注意点</a:t>
            </a:r>
            <a:r>
              <a:rPr lang="en-US" altLang="ja-JP" sz="1200" dirty="0">
                <a:latin typeface="Meiryo UI" panose="020B0604030504040204" pitchFamily="50" charset="-128"/>
                <a:ea typeface="Meiryo UI" panose="020B0604030504040204" pitchFamily="50" charset="-128"/>
              </a:rPr>
              <a:t>】</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・素材が指定ファイル形式以外で制作・納品された場合や不備があった場合は、放映出来ない場合があります。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ct val="0"/>
              </a:spcBef>
              <a:buFontTx/>
              <a:buNone/>
            </a:pP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・長尺の放映素材をご希望の場合は事前にご相談ください。</a:t>
            </a:r>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ct val="0"/>
              </a:spcBef>
              <a:buFontTx/>
              <a:buNone/>
            </a:pP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・素材数に制限はありませんが、総データ容量は</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1GB</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となります。</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ct val="0"/>
              </a:spcBef>
              <a:buFontTx/>
              <a:buNone/>
            </a:pP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・静止画を放映する場合、放映秒数をご指定ください。（指定がない場合は</a:t>
            </a:r>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秒放映で設定します）</a:t>
            </a:r>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・放映期間中に素材を変更する場合や放映を中止する場合は、対応出来ない場合があります。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・放映機器の機能や、施設による規制などがございますので、詳しくはお問い合わせください。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AutoShape 120">
            <a:extLst>
              <a:ext uri="{FF2B5EF4-FFF2-40B4-BE49-F238E27FC236}">
                <a16:creationId xmlns:a16="http://schemas.microsoft.com/office/drawing/2014/main" id="{29792DFB-C34A-7AE6-97A9-45CFBC31FE6C}"/>
              </a:ext>
            </a:extLst>
          </p:cNvPr>
          <p:cNvSpPr>
            <a:spLocks noChangeArrowheads="1"/>
          </p:cNvSpPr>
          <p:nvPr/>
        </p:nvSpPr>
        <p:spPr bwMode="auto">
          <a:xfrm>
            <a:off x="1160089" y="1374484"/>
            <a:ext cx="1806948" cy="175044"/>
          </a:xfrm>
          <a:prstGeom prst="roundRect">
            <a:avLst>
              <a:gd name="adj" fmla="val 16667"/>
            </a:avLst>
          </a:prstGeom>
          <a:solidFill>
            <a:srgbClr val="FF3399"/>
          </a:solidFill>
          <a:ln>
            <a:noFill/>
          </a:ln>
          <a:effectLst/>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a:r>
              <a:rPr lang="ja-JP" altLang="en-US" sz="9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広告音声対応可（</a:t>
            </a:r>
            <a:r>
              <a:rPr lang="en-US" altLang="ja-JP" sz="9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MP4</a:t>
            </a:r>
            <a:r>
              <a:rPr lang="ja-JP" altLang="en-US" sz="9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のみ）</a:t>
            </a:r>
          </a:p>
        </p:txBody>
      </p:sp>
      <p:sp>
        <p:nvSpPr>
          <p:cNvPr id="25" name="テキスト ボックス 16"/>
          <p:cNvSpPr txBox="1">
            <a:spLocks noChangeArrowheads="1"/>
          </p:cNvSpPr>
          <p:nvPr/>
        </p:nvSpPr>
        <p:spPr bwMode="auto">
          <a:xfrm>
            <a:off x="163941" y="5722844"/>
            <a:ext cx="6694059"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ファイル名称</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放映開始月日</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広告主略称</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素材番号</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」で名称を付けてください。</a:t>
            </a:r>
          </a:p>
          <a:p>
            <a:pPr eaLnBrk="1" hangingPunct="1">
              <a:spcBef>
                <a:spcPct val="0"/>
              </a:spcBef>
              <a:buNone/>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&lt;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例</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&gt;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放映開始日が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日、広告主が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東海エージェンシー</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略称名</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err="1">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素材が１つ、動画の場合</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ct val="0"/>
              </a:spcBef>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…0401JTA1.mp4</a:t>
            </a:r>
            <a:endParaRPr lang="ja-JP" altLang="en-US"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FontTx/>
              <a:buNone/>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素材番号は、複数の素材がある場合に、放映する順番等に従って付与してください。</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（素材が</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1</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つだけの場合は、</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1</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と付与）</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FontTx/>
              <a:buNone/>
            </a:pPr>
            <a:endParaRPr lang="ja-JP" altLang="en-US" sz="1200" dirty="0">
              <a:latin typeface="Meiryo UI" panose="020B0604030504040204" pitchFamily="50" charset="-128"/>
              <a:ea typeface="Meiryo UI" panose="020B0604030504040204" pitchFamily="50" charset="-128"/>
              <a:cs typeface="メイリオ" panose="020B0604030504040204" pitchFamily="50" charset="-128"/>
            </a:endParaRPr>
          </a:p>
          <a:p>
            <a:pPr eaLnBrk="1" hangingPunct="1">
              <a:spcBef>
                <a:spcPct val="0"/>
              </a:spcBef>
              <a:buFontTx/>
              <a:buNone/>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納品期限</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eaLnBrk="1" hangingPunct="1">
              <a:spcBef>
                <a:spcPct val="0"/>
              </a:spcBef>
              <a:buFontTx/>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イベント開始日の</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7</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営業日前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15</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時まで（</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JTA</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の意匠審査を終了していること）</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lvl="0" eaLnBrk="1" hangingPunct="1">
              <a:spcBef>
                <a:spcPct val="0"/>
              </a:spcBef>
              <a:buNone/>
            </a:pP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＜例</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&gt;</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イベント実施日が</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月</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日</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日</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の場合、</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月</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日</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木</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が入稿期限　［</a:t>
            </a: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2026</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年のカレンダーより］</a:t>
            </a:r>
            <a:endPar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a:p>
            <a:pPr lvl="0" eaLnBrk="1" hangingPunct="1">
              <a:spcBef>
                <a:spcPct val="0"/>
              </a:spcBef>
              <a:buNone/>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大型連休や年末年始等のスケジュールにより、納品期日が前倒しとなる場合がございます。</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lvl="0" eaLnBrk="1" hangingPunct="1">
              <a:spcBef>
                <a:spcPct val="0"/>
              </a:spcBef>
              <a:buNone/>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　 事前にご確認ください。</a:t>
            </a:r>
          </a:p>
          <a:p>
            <a:pPr lvl="0" eaLnBrk="1" hangingPunct="1">
              <a:spcBef>
                <a:spcPct val="0"/>
              </a:spcBef>
              <a:buNone/>
            </a:pPr>
            <a:r>
              <a:rPr lang="en-US" altLang="ja-JP" sz="1200" u="sng"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u="sng" dirty="0">
                <a:latin typeface="Meiryo UI" panose="020B0604030504040204" pitchFamily="50" charset="-128"/>
                <a:ea typeface="Meiryo UI" panose="020B0604030504040204" pitchFamily="50" charset="-128"/>
                <a:cs typeface="メイリオ" panose="020B0604030504040204" pitchFamily="50" charset="-128"/>
              </a:rPr>
              <a:t>納品期限以降にご入稿については、入稿遅延料</a:t>
            </a:r>
            <a:r>
              <a:rPr lang="en-US" altLang="ja-JP" sz="1200" u="sng" dirty="0">
                <a:latin typeface="Meiryo UI" panose="020B0604030504040204" pitchFamily="50" charset="-128"/>
                <a:ea typeface="Meiryo UI" panose="020B0604030504040204" pitchFamily="50" charset="-128"/>
                <a:cs typeface="メイリオ" panose="020B0604030504040204" pitchFamily="50" charset="-128"/>
              </a:rPr>
              <a:t>25,000</a:t>
            </a:r>
            <a:r>
              <a:rPr lang="ja-JP" altLang="en-US" sz="1200" u="sng" dirty="0">
                <a:latin typeface="Meiryo UI" panose="020B0604030504040204" pitchFamily="50" charset="-128"/>
                <a:ea typeface="Meiryo UI" panose="020B0604030504040204" pitchFamily="50" charset="-128"/>
                <a:cs typeface="メイリオ" panose="020B0604030504040204" pitchFamily="50" charset="-128"/>
              </a:rPr>
              <a:t>円</a:t>
            </a:r>
            <a:r>
              <a:rPr lang="en-US" altLang="ja-JP" sz="1200" u="sng"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u="sng" dirty="0">
                <a:latin typeface="Meiryo UI" panose="020B0604030504040204" pitchFamily="50" charset="-128"/>
                <a:ea typeface="Meiryo UI" panose="020B0604030504040204" pitchFamily="50" charset="-128"/>
                <a:cs typeface="メイリオ" panose="020B0604030504040204" pitchFamily="50" charset="-128"/>
              </a:rPr>
              <a:t>税別</a:t>
            </a:r>
            <a:r>
              <a:rPr lang="en-US" altLang="ja-JP" sz="1200" u="sng"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u="sng" dirty="0">
                <a:latin typeface="Meiryo UI" panose="020B0604030504040204" pitchFamily="50" charset="-128"/>
                <a:ea typeface="Meiryo UI" panose="020B0604030504040204" pitchFamily="50" charset="-128"/>
                <a:cs typeface="メイリオ" panose="020B0604030504040204" pitchFamily="50" charset="-128"/>
              </a:rPr>
              <a:t>が発生します。</a:t>
            </a:r>
            <a:endParaRPr lang="en-US" altLang="ja-JP" sz="1200" u="sng" dirty="0">
              <a:latin typeface="Meiryo UI" panose="020B0604030504040204" pitchFamily="50" charset="-128"/>
              <a:ea typeface="Meiryo UI"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763519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対角する 2 つの角を丸めた四角形 11"/>
          <p:cNvSpPr/>
          <p:nvPr/>
        </p:nvSpPr>
        <p:spPr>
          <a:xfrm>
            <a:off x="151775" y="750898"/>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16700" y="2454838"/>
            <a:ext cx="6255102" cy="7109639"/>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注意事項・禁止事項</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a:t>
            </a:r>
          </a:p>
          <a:p>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■原則として指定代理店の立会は必須となります。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 ■イベント内容や会場レイアウトを無断で申請内容から変更することはできません。</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■腕章及び鍵等の貸与物は、紛失しないよう注意して使用してください。</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紛失した場合は、　　　　　　　　　　　　　　　　　</a:t>
            </a:r>
            <a:endPar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イベント中止となります。</a:t>
            </a:r>
            <a:endPar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■設営・撤去作業時及び、イベント実施時間外は、</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警備員の有無に関わらず、イベントスペース  </a:t>
            </a:r>
            <a:endPar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77800"/>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をパーティションやコーンなどで囲ってください。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■流動物・飛散物等の搬入出作業は、必ず密閉容器をご利用ください。</a:t>
            </a: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■搬入出作業には、必ず誘導員をつけてください。</a:t>
            </a: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■搬入出作業には、必要に応じて養生を行ってください。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■消火器は消防法に定められた規格のものを</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広告主様手配</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以上、</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　 容易に使用できる場所に設置してください。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■床荷重制限を遵守するなど施設を破損しないように注意してください。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■展示物、什器等は、落下・転倒の防止措置を施してください。</a:t>
            </a:r>
          </a:p>
          <a:p>
            <a:pPr marL="444500" indent="-2667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当スペースは屋外に位置するため、風などの影響を強く受ける場合があります。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444500" indent="-266700"/>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安全面に最大限配慮した対策を施してください。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■電気配線について、ビニールコードの引き回し配線は行わないでください。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■イベントスペース外へ資材を置いたり作業スペースを設けたりしないでください。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■会場で使用する設置物は、防炎性能を有するものを使用してください。</a:t>
            </a:r>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■点字ブロック上の通行に支障しないようにしてください。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■作業場内へは火気を発生させる器材（ライター含む）は持ち込み禁止です。</a:t>
            </a: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■周辺店舗（「サラベス」等）出入口の見通し、お客様動線を塞がないようにしてください。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12</a:t>
            </a:fld>
            <a:endParaRPr kumimoji="1" lang="ja-JP" altLang="en-US" dirty="0">
              <a:solidFill>
                <a:schemeClr val="bg1"/>
              </a:solidFill>
            </a:endParaRPr>
          </a:p>
        </p:txBody>
      </p:sp>
      <p:sp>
        <p:nvSpPr>
          <p:cNvPr id="2" name="正方形/長方形 1"/>
          <p:cNvSpPr/>
          <p:nvPr/>
        </p:nvSpPr>
        <p:spPr>
          <a:xfrm>
            <a:off x="272362" y="2402500"/>
            <a:ext cx="6299440" cy="714543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366492" y="1835579"/>
            <a:ext cx="6255102" cy="461665"/>
          </a:xfrm>
          <a:prstGeom prst="rect">
            <a:avLst/>
          </a:prstGeom>
          <a:noFill/>
        </p:spPr>
        <p:txBody>
          <a:bodyPr wrap="square" rtlCol="0">
            <a:spAutoFit/>
          </a:bodyPr>
          <a:lstStyle/>
          <a:p>
            <a:endParaRPr lang="en-US" altLang="ja-JP" sz="12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■下記「注意事項・禁止事項」を理解したうえで、準備及び作業を行ってください。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p:cNvSpPr txBox="1"/>
          <p:nvPr/>
        </p:nvSpPr>
        <p:spPr>
          <a:xfrm>
            <a:off x="366492" y="943131"/>
            <a:ext cx="6255102" cy="1200329"/>
          </a:xfrm>
          <a:prstGeom prst="rect">
            <a:avLst/>
          </a:prstGeom>
          <a:noFill/>
        </p:spPr>
        <p:txBody>
          <a:bodyPr wrap="square" rtlCol="0">
            <a:spAutoFit/>
          </a:bodyPr>
          <a:lstStyle/>
          <a:p>
            <a:endParaRPr lang="en-US" altLang="ja-JP" sz="12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 設営時間：</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イベント実施日の前日</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時まで</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撤去時間：</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イベント終了日の</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時まで</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注）資材運搬車両の道路駐車可能時間は、</a:t>
            </a:r>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23</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時～翌</a:t>
            </a:r>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時までです。</a:t>
            </a:r>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p:cNvSpPr txBox="1"/>
          <p:nvPr/>
        </p:nvSpPr>
        <p:spPr>
          <a:xfrm>
            <a:off x="108620" y="733726"/>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⑥設営</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⑧撤去作業　</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Tree>
    <p:extLst>
      <p:ext uri="{BB962C8B-B14F-4D97-AF65-F5344CB8AC3E}">
        <p14:creationId xmlns:p14="http://schemas.microsoft.com/office/powerpoint/2010/main" val="2317604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40" descr="C:\Users\hi-watanabe\Desktop\図面.PNG"/>
          <p:cNvPicPr>
            <a:picLocks noChangeAspect="1" noChangeArrowheads="1"/>
          </p:cNvPicPr>
          <p:nvPr/>
        </p:nvPicPr>
        <p:blipFill rotWithShape="1">
          <a:blip r:embed="rId2">
            <a:extLst>
              <a:ext uri="{28A0092B-C50C-407E-A947-70E740481C1C}">
                <a14:useLocalDpi xmlns:a14="http://schemas.microsoft.com/office/drawing/2010/main" val="0"/>
              </a:ext>
            </a:extLst>
          </a:blip>
          <a:srcRect l="7392" b="10679"/>
          <a:stretch/>
        </p:blipFill>
        <p:spPr bwMode="auto">
          <a:xfrm>
            <a:off x="419100" y="7269473"/>
            <a:ext cx="2886951" cy="226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32"/>
          <p:cNvSpPr>
            <a:spLocks noChangeArrowheads="1"/>
          </p:cNvSpPr>
          <p:nvPr/>
        </p:nvSpPr>
        <p:spPr bwMode="auto">
          <a:xfrm>
            <a:off x="1875236" y="9379341"/>
            <a:ext cx="557004" cy="133732"/>
          </a:xfrm>
          <a:prstGeom prst="rect">
            <a:avLst/>
          </a:prstGeom>
          <a:solidFill>
            <a:schemeClr val="accent6">
              <a:lumMod val="75000"/>
            </a:schemeClr>
          </a:solidFill>
          <a:ln>
            <a:solidFill>
              <a:schemeClr val="accent6">
                <a:lumMod val="75000"/>
              </a:schemeClr>
            </a:solidFill>
          </a:ln>
          <a:effectLst/>
        </p:spPr>
        <p:txBody>
          <a:bodyPr wrap="none" anchor="ct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defRPr/>
            </a:pPr>
            <a:endParaRPr lang="ja-JP" altLang="en-US" sz="1800">
              <a:latin typeface="HGSｺﾞｼｯｸM" panose="020B0600000000000000" pitchFamily="50" charset="-128"/>
              <a:ea typeface="HGSｺﾞｼｯｸM" panose="020B0600000000000000" pitchFamily="50" charset="-128"/>
            </a:endParaRPr>
          </a:p>
        </p:txBody>
      </p:sp>
      <p:sp>
        <p:nvSpPr>
          <p:cNvPr id="26" name="Line 33"/>
          <p:cNvSpPr>
            <a:spLocks noChangeShapeType="1"/>
          </p:cNvSpPr>
          <p:nvPr/>
        </p:nvSpPr>
        <p:spPr bwMode="auto">
          <a:xfrm flipH="1" flipV="1">
            <a:off x="1622698" y="9469134"/>
            <a:ext cx="366142" cy="1094"/>
          </a:xfrm>
          <a:prstGeom prst="line">
            <a:avLst/>
          </a:prstGeom>
          <a:noFill/>
          <a:ln w="19050">
            <a:solidFill>
              <a:schemeClr val="accent6">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ja-JP" altLang="en-US">
              <a:latin typeface="HGSｺﾞｼｯｸM" panose="020B0600000000000000" pitchFamily="50" charset="-128"/>
              <a:ea typeface="HGSｺﾞｼｯｸM" panose="020B0600000000000000" pitchFamily="50" charset="-128"/>
            </a:endParaRPr>
          </a:p>
        </p:txBody>
      </p:sp>
      <p:sp>
        <p:nvSpPr>
          <p:cNvPr id="27" name="Line 34"/>
          <p:cNvSpPr>
            <a:spLocks noChangeShapeType="1"/>
          </p:cNvSpPr>
          <p:nvPr/>
        </p:nvSpPr>
        <p:spPr bwMode="auto">
          <a:xfrm flipH="1" flipV="1">
            <a:off x="1659706" y="8622385"/>
            <a:ext cx="0" cy="864721"/>
          </a:xfrm>
          <a:prstGeom prst="line">
            <a:avLst/>
          </a:prstGeom>
          <a:noFill/>
          <a:ln w="19050">
            <a:solidFill>
              <a:schemeClr val="accent6">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ja-JP" altLang="en-US">
              <a:latin typeface="HGSｺﾞｼｯｸM" panose="020B0600000000000000" pitchFamily="50" charset="-128"/>
              <a:ea typeface="HGSｺﾞｼｯｸM" panose="020B0600000000000000" pitchFamily="50" charset="-128"/>
            </a:endParaRPr>
          </a:p>
        </p:txBody>
      </p:sp>
      <p:sp>
        <p:nvSpPr>
          <p:cNvPr id="28" name="Line 34"/>
          <p:cNvSpPr>
            <a:spLocks noChangeShapeType="1"/>
          </p:cNvSpPr>
          <p:nvPr/>
        </p:nvSpPr>
        <p:spPr bwMode="auto">
          <a:xfrm flipV="1">
            <a:off x="1659706" y="8622385"/>
            <a:ext cx="363546" cy="0"/>
          </a:xfrm>
          <a:prstGeom prst="line">
            <a:avLst/>
          </a:prstGeom>
          <a:noFill/>
          <a:ln w="19050">
            <a:solidFill>
              <a:schemeClr val="accent6">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ja-JP" altLang="en-US">
              <a:latin typeface="HGSｺﾞｼｯｸM" panose="020B0600000000000000" pitchFamily="50" charset="-128"/>
              <a:ea typeface="HGSｺﾞｼｯｸM" panose="020B0600000000000000" pitchFamily="50" charset="-128"/>
            </a:endParaRPr>
          </a:p>
        </p:txBody>
      </p:sp>
      <p:sp>
        <p:nvSpPr>
          <p:cNvPr id="29" name="フリーフォーム 28"/>
          <p:cNvSpPr/>
          <p:nvPr/>
        </p:nvSpPr>
        <p:spPr>
          <a:xfrm>
            <a:off x="1798631" y="7640810"/>
            <a:ext cx="615432" cy="659577"/>
          </a:xfrm>
          <a:custGeom>
            <a:avLst/>
            <a:gdLst>
              <a:gd name="connsiteX0" fmla="*/ 15240 w 2042160"/>
              <a:gd name="connsiteY0" fmla="*/ 1219200 h 2110740"/>
              <a:gd name="connsiteX1" fmla="*/ 1257300 w 2042160"/>
              <a:gd name="connsiteY1" fmla="*/ 754380 h 2110740"/>
              <a:gd name="connsiteX2" fmla="*/ 1059180 w 2042160"/>
              <a:gd name="connsiteY2" fmla="*/ 289560 h 2110740"/>
              <a:gd name="connsiteX3" fmla="*/ 1805940 w 2042160"/>
              <a:gd name="connsiteY3" fmla="*/ 0 h 2110740"/>
              <a:gd name="connsiteX4" fmla="*/ 2034540 w 2042160"/>
              <a:gd name="connsiteY4" fmla="*/ 510540 h 2110740"/>
              <a:gd name="connsiteX5" fmla="*/ 2042160 w 2042160"/>
              <a:gd name="connsiteY5" fmla="*/ 2110740 h 2110740"/>
              <a:gd name="connsiteX6" fmla="*/ 0 w 2042160"/>
              <a:gd name="connsiteY6" fmla="*/ 2110740 h 2110740"/>
              <a:gd name="connsiteX7" fmla="*/ 15240 w 2042160"/>
              <a:gd name="connsiteY7" fmla="*/ 1219200 h 2110740"/>
              <a:gd name="connsiteX0" fmla="*/ 15240 w 2042160"/>
              <a:gd name="connsiteY0" fmla="*/ 1295400 h 2186940"/>
              <a:gd name="connsiteX1" fmla="*/ 1257300 w 2042160"/>
              <a:gd name="connsiteY1" fmla="*/ 830580 h 2186940"/>
              <a:gd name="connsiteX2" fmla="*/ 1059180 w 2042160"/>
              <a:gd name="connsiteY2" fmla="*/ 365760 h 2186940"/>
              <a:gd name="connsiteX3" fmla="*/ 202692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 name="connsiteX0" fmla="*/ 15240 w 2042160"/>
              <a:gd name="connsiteY0" fmla="*/ 1295400 h 2186940"/>
              <a:gd name="connsiteX1" fmla="*/ 1257300 w 2042160"/>
              <a:gd name="connsiteY1" fmla="*/ 830580 h 2186940"/>
              <a:gd name="connsiteX2" fmla="*/ 906780 w 2042160"/>
              <a:gd name="connsiteY2" fmla="*/ 0 h 2186940"/>
              <a:gd name="connsiteX3" fmla="*/ 202692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 name="connsiteX0" fmla="*/ 15240 w 2042160"/>
              <a:gd name="connsiteY0" fmla="*/ 1295400 h 2186940"/>
              <a:gd name="connsiteX1" fmla="*/ 1257300 w 2042160"/>
              <a:gd name="connsiteY1" fmla="*/ 830580 h 2186940"/>
              <a:gd name="connsiteX2" fmla="*/ 906780 w 2042160"/>
              <a:gd name="connsiteY2" fmla="*/ 0 h 2186940"/>
              <a:gd name="connsiteX3" fmla="*/ 177927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160" h="2186940">
                <a:moveTo>
                  <a:pt x="15240" y="1295400"/>
                </a:moveTo>
                <a:lnTo>
                  <a:pt x="1257300" y="830580"/>
                </a:lnTo>
                <a:lnTo>
                  <a:pt x="906780" y="0"/>
                </a:lnTo>
                <a:lnTo>
                  <a:pt x="1779270" y="0"/>
                </a:lnTo>
                <a:lnTo>
                  <a:pt x="2034540" y="586740"/>
                </a:lnTo>
                <a:lnTo>
                  <a:pt x="2042160" y="2186940"/>
                </a:lnTo>
                <a:lnTo>
                  <a:pt x="0" y="2186940"/>
                </a:lnTo>
                <a:lnTo>
                  <a:pt x="15240" y="1295400"/>
                </a:lnTo>
                <a:close/>
              </a:path>
            </a:pathLst>
          </a:custGeom>
          <a:solidFill>
            <a:schemeClr val="accent6">
              <a:lumMod val="75000"/>
              <a:alpha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0" name="円/楕円 29"/>
          <p:cNvSpPr/>
          <p:nvPr/>
        </p:nvSpPr>
        <p:spPr>
          <a:xfrm>
            <a:off x="1576609" y="9241713"/>
            <a:ext cx="1060776" cy="385618"/>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Line 34"/>
          <p:cNvSpPr>
            <a:spLocks noChangeShapeType="1"/>
          </p:cNvSpPr>
          <p:nvPr/>
        </p:nvSpPr>
        <p:spPr bwMode="auto">
          <a:xfrm flipH="1" flipV="1">
            <a:off x="2023252" y="8300386"/>
            <a:ext cx="0" cy="321998"/>
          </a:xfrm>
          <a:prstGeom prst="line">
            <a:avLst/>
          </a:prstGeom>
          <a:noFill/>
          <a:ln w="19050">
            <a:solidFill>
              <a:schemeClr val="accent6">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ja-JP" altLang="en-US">
              <a:latin typeface="HGSｺﾞｼｯｸM" panose="020B0600000000000000" pitchFamily="50" charset="-128"/>
              <a:ea typeface="HGSｺﾞｼｯｸM" panose="020B0600000000000000" pitchFamily="50" charset="-128"/>
            </a:endParaRPr>
          </a:p>
        </p:txBody>
      </p:sp>
      <p:grpSp>
        <p:nvGrpSpPr>
          <p:cNvPr id="32" name="グループ化 31"/>
          <p:cNvGrpSpPr/>
          <p:nvPr/>
        </p:nvGrpSpPr>
        <p:grpSpPr>
          <a:xfrm>
            <a:off x="3501008" y="7413490"/>
            <a:ext cx="3007421" cy="1698284"/>
            <a:chOff x="107950" y="3933825"/>
            <a:chExt cx="4649788" cy="2625725"/>
          </a:xfrm>
        </p:grpSpPr>
        <p:sp>
          <p:nvSpPr>
            <p:cNvPr id="33" name="正方形/長方形 32"/>
            <p:cNvSpPr/>
            <p:nvPr/>
          </p:nvSpPr>
          <p:spPr>
            <a:xfrm>
              <a:off x="107950" y="3933825"/>
              <a:ext cx="4643438" cy="660400"/>
            </a:xfrm>
            <a:prstGeom prst="rec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34" name="テキスト ボックス 92"/>
            <p:cNvSpPr txBox="1">
              <a:spLocks noChangeArrowheads="1"/>
            </p:cNvSpPr>
            <p:nvPr/>
          </p:nvSpPr>
          <p:spPr bwMode="auto">
            <a:xfrm>
              <a:off x="850900" y="4105274"/>
              <a:ext cx="2032001"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歩道</a:t>
              </a:r>
            </a:p>
          </p:txBody>
        </p:sp>
        <p:sp>
          <p:nvSpPr>
            <p:cNvPr id="35" name="角丸四角形 34"/>
            <p:cNvSpPr/>
            <p:nvPr/>
          </p:nvSpPr>
          <p:spPr>
            <a:xfrm>
              <a:off x="954088" y="4656138"/>
              <a:ext cx="3754437" cy="865187"/>
            </a:xfrm>
            <a:prstGeom prst="roundRect">
              <a:avLst/>
            </a:prstGeom>
            <a:pattFill prst="pct5">
              <a:fgClr>
                <a:schemeClr val="tx2"/>
              </a:fgClr>
              <a:bgClr>
                <a:schemeClr val="bg1"/>
              </a:bgClr>
            </a:pattFill>
            <a:ln w="444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36" name="正方形/長方形 35"/>
            <p:cNvSpPr/>
            <p:nvPr/>
          </p:nvSpPr>
          <p:spPr>
            <a:xfrm>
              <a:off x="3108325" y="4873625"/>
              <a:ext cx="1458913" cy="503238"/>
            </a:xfrm>
            <a:prstGeom prst="rect">
              <a:avLst/>
            </a:prstGeom>
            <a:solidFill>
              <a:schemeClr val="accent6">
                <a:lumMod val="40000"/>
                <a:lumOff val="6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37" name="テキスト ボックス 101"/>
            <p:cNvSpPr txBox="1">
              <a:spLocks noChangeArrowheads="1"/>
            </p:cNvSpPr>
            <p:nvPr/>
          </p:nvSpPr>
          <p:spPr bwMode="auto">
            <a:xfrm>
              <a:off x="3054349" y="4940301"/>
              <a:ext cx="1594113"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資材運搬車両</a:t>
              </a:r>
            </a:p>
          </p:txBody>
        </p:sp>
        <p:cxnSp>
          <p:nvCxnSpPr>
            <p:cNvPr id="38" name="直線コネクタ 37"/>
            <p:cNvCxnSpPr/>
            <p:nvPr/>
          </p:nvCxnSpPr>
          <p:spPr>
            <a:xfrm>
              <a:off x="885825" y="5670550"/>
              <a:ext cx="36877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906463" y="6559550"/>
              <a:ext cx="3687762"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a:off x="1619250" y="6122988"/>
              <a:ext cx="2736850" cy="7937"/>
            </a:xfrm>
            <a:prstGeom prst="straightConnector1">
              <a:avLst/>
            </a:prstGeom>
            <a:ln w="2222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41" name="テキスト ボックス 116"/>
            <p:cNvSpPr txBox="1">
              <a:spLocks noChangeArrowheads="1"/>
            </p:cNvSpPr>
            <p:nvPr/>
          </p:nvSpPr>
          <p:spPr bwMode="auto">
            <a:xfrm>
              <a:off x="954088" y="5929313"/>
              <a:ext cx="2032001"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車道</a:t>
              </a:r>
            </a:p>
          </p:txBody>
        </p:sp>
        <p:sp>
          <p:nvSpPr>
            <p:cNvPr id="42" name="正方形/長方形 41"/>
            <p:cNvSpPr/>
            <p:nvPr/>
          </p:nvSpPr>
          <p:spPr>
            <a:xfrm>
              <a:off x="1270000" y="4873625"/>
              <a:ext cx="1458913" cy="503238"/>
            </a:xfrm>
            <a:prstGeom prst="rect">
              <a:avLst/>
            </a:prstGeom>
            <a:solidFill>
              <a:schemeClr val="accent6">
                <a:lumMod val="40000"/>
                <a:lumOff val="6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43" name="テキスト ボックス 101"/>
            <p:cNvSpPr txBox="1">
              <a:spLocks noChangeArrowheads="1"/>
            </p:cNvSpPr>
            <p:nvPr/>
          </p:nvSpPr>
          <p:spPr bwMode="auto">
            <a:xfrm>
              <a:off x="1216025" y="4940301"/>
              <a:ext cx="1594113"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資材運搬車両</a:t>
              </a:r>
            </a:p>
          </p:txBody>
        </p:sp>
        <p:sp>
          <p:nvSpPr>
            <p:cNvPr id="44" name="二等辺三角形 43"/>
            <p:cNvSpPr/>
            <p:nvPr/>
          </p:nvSpPr>
          <p:spPr>
            <a:xfrm>
              <a:off x="4635500" y="4418013"/>
              <a:ext cx="122238"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45" name="二等辺三角形 44"/>
            <p:cNvSpPr/>
            <p:nvPr/>
          </p:nvSpPr>
          <p:spPr>
            <a:xfrm>
              <a:off x="4635500" y="5211763"/>
              <a:ext cx="122238"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46" name="二等辺三角形 45"/>
            <p:cNvSpPr/>
            <p:nvPr/>
          </p:nvSpPr>
          <p:spPr>
            <a:xfrm>
              <a:off x="928688" y="4418013"/>
              <a:ext cx="123825"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47" name="二等辺三角形 46"/>
            <p:cNvSpPr/>
            <p:nvPr/>
          </p:nvSpPr>
          <p:spPr>
            <a:xfrm>
              <a:off x="928688" y="5211763"/>
              <a:ext cx="123825"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cxnSp>
          <p:nvCxnSpPr>
            <p:cNvPr id="48" name="直線コネクタ 47"/>
            <p:cNvCxnSpPr/>
            <p:nvPr/>
          </p:nvCxnSpPr>
          <p:spPr>
            <a:xfrm>
              <a:off x="107950" y="476250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a:off x="107950" y="4929188"/>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a:off x="107950" y="5091113"/>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a:off x="107950" y="5240338"/>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a:off x="107950" y="5408613"/>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p:nvPr/>
          </p:nvCxnSpPr>
          <p:spPr>
            <a:xfrm>
              <a:off x="107950" y="5570538"/>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a:off x="107950" y="5751513"/>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p:nvCxnSpPr>
          <p:spPr>
            <a:xfrm>
              <a:off x="107950" y="591820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p:nvPr/>
          </p:nvCxnSpPr>
          <p:spPr>
            <a:xfrm>
              <a:off x="107950" y="6080125"/>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p:nvCxnSpPr>
          <p:spPr>
            <a:xfrm>
              <a:off x="107950" y="622935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a:off x="107950" y="6397625"/>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p:cNvCxnSpPr/>
            <p:nvPr/>
          </p:nvCxnSpPr>
          <p:spPr>
            <a:xfrm>
              <a:off x="107950" y="655955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60" name="Picture 42" descr="C:\Users\hi-watanabe\AppData\Local\Microsoft\Windows\Temporary Internet Files\Content.IE5\NKSCLRPV\man-146843_960_72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725" y="4762500"/>
              <a:ext cx="23336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テキスト ボックス 106"/>
            <p:cNvSpPr txBox="1">
              <a:spLocks noChangeArrowheads="1"/>
            </p:cNvSpPr>
            <p:nvPr/>
          </p:nvSpPr>
          <p:spPr bwMode="auto">
            <a:xfrm>
              <a:off x="458702" y="5229224"/>
              <a:ext cx="867238" cy="28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defRPr/>
              </a:pPr>
              <a:r>
                <a:rPr lang="ja-JP" altLang="en-US" sz="600">
                  <a:latin typeface="Arial" charset="0"/>
                </a:rPr>
                <a:t>見張り員</a:t>
              </a:r>
            </a:p>
          </p:txBody>
        </p:sp>
        <p:sp>
          <p:nvSpPr>
            <p:cNvPr id="62" name="テキスト ボックス 106"/>
            <p:cNvSpPr txBox="1">
              <a:spLocks noChangeArrowheads="1"/>
            </p:cNvSpPr>
            <p:nvPr/>
          </p:nvSpPr>
          <p:spPr bwMode="auto">
            <a:xfrm>
              <a:off x="3681412" y="4324492"/>
              <a:ext cx="1073150" cy="28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defRPr/>
              </a:pPr>
              <a:r>
                <a:rPr lang="ja-JP" altLang="en-US" sz="600" dirty="0">
                  <a:latin typeface="Arial" charset="0"/>
                </a:rPr>
                <a:t>照明付きコーン</a:t>
              </a:r>
            </a:p>
          </p:txBody>
        </p:sp>
        <p:sp>
          <p:nvSpPr>
            <p:cNvPr id="63" name="テキスト ボックス 98"/>
            <p:cNvSpPr txBox="1">
              <a:spLocks noChangeArrowheads="1"/>
            </p:cNvSpPr>
            <p:nvPr/>
          </p:nvSpPr>
          <p:spPr bwMode="auto">
            <a:xfrm>
              <a:off x="2482849" y="5516562"/>
              <a:ext cx="1081087"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en-US" altLang="ja-JP" sz="1050">
                  <a:solidFill>
                    <a:schemeClr val="tx2"/>
                  </a:solidFill>
                  <a:latin typeface="Arial" charset="0"/>
                </a:rPr>
                <a:t>20.0m</a:t>
              </a:r>
              <a:endParaRPr lang="ja-JP" altLang="en-US" sz="1050">
                <a:solidFill>
                  <a:schemeClr val="tx2"/>
                </a:solidFill>
                <a:latin typeface="Arial" charset="0"/>
              </a:endParaRPr>
            </a:p>
          </p:txBody>
        </p:sp>
        <p:sp>
          <p:nvSpPr>
            <p:cNvPr id="64" name="テキスト ボックス 116"/>
            <p:cNvSpPr txBox="1">
              <a:spLocks noChangeArrowheads="1"/>
            </p:cNvSpPr>
            <p:nvPr/>
          </p:nvSpPr>
          <p:spPr bwMode="auto">
            <a:xfrm>
              <a:off x="260350" y="5535613"/>
              <a:ext cx="373063" cy="90412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ja-JP" altLang="en-US" sz="800">
                  <a:latin typeface="Arial" charset="0"/>
                </a:rPr>
                <a:t>横</a:t>
              </a:r>
              <a:endParaRPr lang="en-US" altLang="ja-JP" sz="800">
                <a:latin typeface="Arial" charset="0"/>
              </a:endParaRPr>
            </a:p>
            <a:p>
              <a:pPr algn="ctr" eaLnBrk="1" hangingPunct="1">
                <a:spcBef>
                  <a:spcPct val="0"/>
                </a:spcBef>
                <a:buFontTx/>
                <a:buNone/>
              </a:pPr>
              <a:r>
                <a:rPr lang="ja-JP" altLang="en-US" sz="800">
                  <a:latin typeface="Arial" charset="0"/>
                </a:rPr>
                <a:t>断</a:t>
              </a:r>
              <a:endParaRPr lang="en-US" altLang="ja-JP" sz="800">
                <a:latin typeface="Arial" charset="0"/>
              </a:endParaRPr>
            </a:p>
            <a:p>
              <a:pPr algn="ctr" eaLnBrk="1" hangingPunct="1">
                <a:spcBef>
                  <a:spcPct val="0"/>
                </a:spcBef>
                <a:buFontTx/>
                <a:buNone/>
              </a:pPr>
              <a:r>
                <a:rPr lang="ja-JP" altLang="en-US" sz="800">
                  <a:latin typeface="Arial" charset="0"/>
                </a:rPr>
                <a:t>歩</a:t>
              </a:r>
              <a:endParaRPr lang="en-US" altLang="ja-JP" sz="800">
                <a:latin typeface="Arial" charset="0"/>
              </a:endParaRPr>
            </a:p>
            <a:p>
              <a:pPr algn="ctr" eaLnBrk="1" hangingPunct="1">
                <a:spcBef>
                  <a:spcPct val="0"/>
                </a:spcBef>
                <a:buFontTx/>
                <a:buNone/>
              </a:pPr>
              <a:r>
                <a:rPr lang="ja-JP" altLang="en-US" sz="800">
                  <a:latin typeface="Arial" charset="0"/>
                </a:rPr>
                <a:t>道</a:t>
              </a:r>
            </a:p>
          </p:txBody>
        </p:sp>
      </p:grpSp>
      <p:sp>
        <p:nvSpPr>
          <p:cNvPr id="65" name="正方形/長方形 64"/>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13</a:t>
            </a:fld>
            <a:endParaRPr kumimoji="1" lang="ja-JP" altLang="en-US">
              <a:solidFill>
                <a:schemeClr val="bg1"/>
              </a:solidFill>
            </a:endParaRPr>
          </a:p>
        </p:txBody>
      </p:sp>
      <p:pic>
        <p:nvPicPr>
          <p:cNvPr id="70" name="図 69"/>
          <p:cNvPicPr>
            <a:picLocks noChangeAspect="1"/>
          </p:cNvPicPr>
          <p:nvPr/>
        </p:nvPicPr>
        <p:blipFill rotWithShape="1">
          <a:blip r:embed="rId4"/>
          <a:srcRect t="36305"/>
          <a:stretch/>
        </p:blipFill>
        <p:spPr>
          <a:xfrm>
            <a:off x="574748" y="3347007"/>
            <a:ext cx="3064089" cy="1777377"/>
          </a:xfrm>
          <a:prstGeom prst="rect">
            <a:avLst/>
          </a:prstGeom>
          <a:ln>
            <a:solidFill>
              <a:schemeClr val="tx1"/>
            </a:solidFill>
          </a:ln>
        </p:spPr>
      </p:pic>
      <p:sp>
        <p:nvSpPr>
          <p:cNvPr id="71" name="テキスト ボックス 70"/>
          <p:cNvSpPr txBox="1"/>
          <p:nvPr/>
        </p:nvSpPr>
        <p:spPr>
          <a:xfrm>
            <a:off x="2782679" y="4451785"/>
            <a:ext cx="519694" cy="307777"/>
          </a:xfrm>
          <a:prstGeom prst="rect">
            <a:avLst/>
          </a:prstGeom>
          <a:noFill/>
        </p:spPr>
        <p:txBody>
          <a:bodyPr wrap="none" rtlCol="0">
            <a:spAutoFit/>
          </a:bodyPr>
          <a:lstStyle/>
          <a:p>
            <a:r>
              <a:rPr kumimoji="1" lang="ja-JP" altLang="en-US" sz="700" b="1">
                <a:solidFill>
                  <a:schemeClr val="bg1"/>
                </a:solidFill>
              </a:rPr>
              <a:t>イベント</a:t>
            </a:r>
            <a:endParaRPr kumimoji="1" lang="en-US" altLang="ja-JP" sz="700" b="1">
              <a:solidFill>
                <a:schemeClr val="bg1"/>
              </a:solidFill>
            </a:endParaRPr>
          </a:p>
          <a:p>
            <a:r>
              <a:rPr kumimoji="1" lang="ja-JP" altLang="en-US" sz="700" b="1">
                <a:solidFill>
                  <a:schemeClr val="bg1"/>
                </a:solidFill>
              </a:rPr>
              <a:t>スペース</a:t>
            </a:r>
          </a:p>
        </p:txBody>
      </p:sp>
      <p:sp>
        <p:nvSpPr>
          <p:cNvPr id="72" name="正方形/長方形 71"/>
          <p:cNvSpPr/>
          <p:nvPr/>
        </p:nvSpPr>
        <p:spPr>
          <a:xfrm>
            <a:off x="3362287" y="3396743"/>
            <a:ext cx="276550" cy="247341"/>
          </a:xfrm>
          <a:prstGeom prst="rect">
            <a:avLst/>
          </a:prstGeom>
          <a:solidFill>
            <a:srgbClr val="0000FF">
              <a:alpha val="40000"/>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 name="直線コネクタ 72"/>
          <p:cNvCxnSpPr/>
          <p:nvPr/>
        </p:nvCxnSpPr>
        <p:spPr>
          <a:xfrm>
            <a:off x="3501008" y="3518083"/>
            <a:ext cx="682091" cy="40692"/>
          </a:xfrm>
          <a:prstGeom prst="line">
            <a:avLst/>
          </a:prstGeom>
          <a:ln w="19050">
            <a:solidFill>
              <a:srgbClr val="0000FF"/>
            </a:solidFill>
            <a:tailEnd type="none"/>
          </a:ln>
        </p:spPr>
        <p:style>
          <a:lnRef idx="1">
            <a:schemeClr val="accent1"/>
          </a:lnRef>
          <a:fillRef idx="0">
            <a:schemeClr val="accent1"/>
          </a:fillRef>
          <a:effectRef idx="0">
            <a:schemeClr val="accent1"/>
          </a:effectRef>
          <a:fontRef idx="minor">
            <a:schemeClr val="tx1"/>
          </a:fontRef>
        </p:style>
      </p:cxnSp>
      <p:sp>
        <p:nvSpPr>
          <p:cNvPr id="74" name="テキスト ボックス 73"/>
          <p:cNvSpPr txBox="1"/>
          <p:nvPr/>
        </p:nvSpPr>
        <p:spPr>
          <a:xfrm>
            <a:off x="4125886" y="3426330"/>
            <a:ext cx="1175322" cy="307777"/>
          </a:xfrm>
          <a:prstGeom prst="rect">
            <a:avLst/>
          </a:prstGeom>
          <a:noFill/>
        </p:spPr>
        <p:txBody>
          <a:bodyPr wrap="none" rtlCol="0">
            <a:spAutoFit/>
          </a:bodyPr>
          <a:lstStyle/>
          <a:p>
            <a:r>
              <a:rPr kumimoji="1" lang="ja-JP" altLang="en-US" sz="1400" b="1">
                <a:solidFill>
                  <a:srgbClr val="0000FF"/>
                </a:solidFill>
              </a:rPr>
              <a:t>防災センター</a:t>
            </a:r>
          </a:p>
        </p:txBody>
      </p:sp>
      <p:cxnSp>
        <p:nvCxnSpPr>
          <p:cNvPr id="76" name="直線コネクタ 75"/>
          <p:cNvCxnSpPr/>
          <p:nvPr/>
        </p:nvCxnSpPr>
        <p:spPr>
          <a:xfrm flipV="1">
            <a:off x="3035303" y="4260324"/>
            <a:ext cx="921286" cy="230694"/>
          </a:xfrm>
          <a:prstGeom prst="line">
            <a:avLst/>
          </a:prstGeom>
          <a:ln w="1905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77" name="テキスト ボックス 76"/>
          <p:cNvSpPr txBox="1"/>
          <p:nvPr/>
        </p:nvSpPr>
        <p:spPr>
          <a:xfrm>
            <a:off x="3962487" y="4119230"/>
            <a:ext cx="902811" cy="307777"/>
          </a:xfrm>
          <a:prstGeom prst="rect">
            <a:avLst/>
          </a:prstGeom>
          <a:noFill/>
          <a:ln>
            <a:solidFill>
              <a:srgbClr val="FF0000"/>
            </a:solidFill>
          </a:ln>
        </p:spPr>
        <p:txBody>
          <a:bodyPr wrap="none" rtlCol="0">
            <a:spAutoFit/>
          </a:bodyPr>
          <a:lstStyle/>
          <a:p>
            <a:r>
              <a:rPr kumimoji="1" lang="ja-JP" altLang="en-US" sz="1400" b="1">
                <a:solidFill>
                  <a:srgbClr val="FF0000"/>
                </a:solidFill>
              </a:rPr>
              <a:t>集合場所</a:t>
            </a:r>
          </a:p>
        </p:txBody>
      </p:sp>
      <p:sp>
        <p:nvSpPr>
          <p:cNvPr id="78" name="対角する 2 つの角を丸めた四角形 77"/>
          <p:cNvSpPr/>
          <p:nvPr/>
        </p:nvSpPr>
        <p:spPr>
          <a:xfrm>
            <a:off x="212069" y="765748"/>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ボックス 78"/>
          <p:cNvSpPr txBox="1"/>
          <p:nvPr/>
        </p:nvSpPr>
        <p:spPr>
          <a:xfrm>
            <a:off x="163941" y="732927"/>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⑥設営</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⑧撤去作業　</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1</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）集合と資材搬入車両の駐車について</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0" name="直線コネクタ 79"/>
          <p:cNvCxnSpPr/>
          <p:nvPr/>
        </p:nvCxnSpPr>
        <p:spPr>
          <a:xfrm>
            <a:off x="395904" y="1594288"/>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1" name="テキスト ボックス 80"/>
          <p:cNvSpPr txBox="1"/>
          <p:nvPr/>
        </p:nvSpPr>
        <p:spPr>
          <a:xfrm>
            <a:off x="132588" y="1279798"/>
            <a:ext cx="6371734" cy="338554"/>
          </a:xfrm>
          <a:prstGeom prst="rect">
            <a:avLst/>
          </a:prstGeom>
          <a:noFill/>
        </p:spPr>
        <p:txBody>
          <a:bodyPr wrap="square" rtlCol="0">
            <a:spAutoFit/>
          </a:bodyPr>
          <a:lstStyle/>
          <a:p>
            <a:pPr marL="177800"/>
            <a:r>
              <a:rPr lang="en-US" altLang="ja-JP" sz="1600" b="1">
                <a:latin typeface="Meiryo UI" panose="020B0604030504040204" pitchFamily="50" charset="-128"/>
                <a:ea typeface="Meiryo UI" panose="020B0604030504040204" pitchFamily="50" charset="-128"/>
                <a:cs typeface="Meiryo UI" panose="020B0604030504040204" pitchFamily="50" charset="-128"/>
              </a:rPr>
              <a:t>1.</a:t>
            </a:r>
            <a:r>
              <a:rPr lang="ja-JP" altLang="en-US" sz="1600" b="1">
                <a:latin typeface="Meiryo UI" panose="020B0604030504040204" pitchFamily="50" charset="-128"/>
                <a:ea typeface="Meiryo UI" panose="020B0604030504040204" pitchFamily="50" charset="-128"/>
                <a:cs typeface="Meiryo UI" panose="020B0604030504040204" pitchFamily="50" charset="-128"/>
              </a:rPr>
              <a:t>集合</a:t>
            </a:r>
            <a:endParaRPr lang="en-US" altLang="ja-JP" sz="1600" b="1">
              <a:latin typeface="Meiryo UI" panose="020B0604030504040204" pitchFamily="50" charset="-128"/>
              <a:ea typeface="Meiryo UI" panose="020B0604030504040204" pitchFamily="50" charset="-128"/>
              <a:cs typeface="Meiryo UI" panose="020B0604030504040204" pitchFamily="50" charset="-128"/>
            </a:endParaRPr>
          </a:p>
        </p:txBody>
      </p:sp>
      <p:sp>
        <p:nvSpPr>
          <p:cNvPr id="83" name="テキスト ボックス 82"/>
          <p:cNvSpPr txBox="1"/>
          <p:nvPr/>
        </p:nvSpPr>
        <p:spPr>
          <a:xfrm>
            <a:off x="154051" y="1725890"/>
            <a:ext cx="6371734" cy="1938992"/>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■設営開始時刻の</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分前に、</a:t>
            </a:r>
            <a:r>
              <a:rPr lang="ja-JP" altLang="en-US" sz="1200" i="1" u="sng" dirty="0">
                <a:latin typeface="Meiryo UI" panose="020B0604030504040204" pitchFamily="50" charset="-128"/>
                <a:ea typeface="Meiryo UI" panose="020B0604030504040204" pitchFamily="50" charset="-128"/>
                <a:cs typeface="Meiryo UI" panose="020B0604030504040204" pitchFamily="50" charset="-128"/>
              </a:rPr>
              <a:t>会場責任者</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はイベントスペースにお越しください。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より、開催期間における鍵・腕章の借用方法をお伝えします。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 （</a:t>
            </a:r>
            <a:r>
              <a:rPr lang="en-US" altLang="ja-JP" sz="1200" dirty="0">
                <a:latin typeface="Meiryo UI"/>
                <a:ea typeface="Meiryo UI"/>
                <a:cs typeface="Meiryo UI" panose="020B0604030504040204" pitchFamily="50" charset="-128"/>
              </a:rPr>
              <a:t>※</a:t>
            </a:r>
            <a:r>
              <a:rPr lang="ja-JP" altLang="en-US" sz="1200" dirty="0">
                <a:latin typeface="Meiryo UI"/>
                <a:ea typeface="Meiryo UI"/>
                <a:cs typeface="Meiryo UI" panose="020B0604030504040204" pitchFamily="50" charset="-128"/>
              </a:rPr>
              <a:t>「腕章」「鍵」の借用方法に関する詳細は、</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　　別紙「</a:t>
            </a:r>
            <a:r>
              <a:rPr lang="ja-JP" sz="1200" dirty="0">
                <a:latin typeface="Meiryo UI"/>
                <a:ea typeface="Meiryo UI"/>
                <a:cs typeface="+mn-lt"/>
              </a:rPr>
              <a:t>JRGTイベントスペース鍵・腕章の借用及び返却方法</a:t>
            </a:r>
            <a:r>
              <a:rPr lang="ja-JP" altLang="en-US" sz="1200" dirty="0">
                <a:latin typeface="Meiryo UI"/>
                <a:ea typeface="Meiryo UI"/>
                <a:cs typeface="Meiryo UI" panose="020B0604030504040204" pitchFamily="50" charset="-128"/>
              </a:rPr>
              <a:t>」を参照ください）</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借用方法説明後、設営・撤去時の「道路使用許可証」をお渡しします。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■設営開始時刻に、</a:t>
            </a:r>
            <a:r>
              <a:rPr lang="ja-JP" altLang="en-US" sz="1200" u="sng" dirty="0">
                <a:latin typeface="Meiryo UI" panose="020B0604030504040204" pitchFamily="50" charset="-128"/>
                <a:ea typeface="Meiryo UI" panose="020B0604030504040204" pitchFamily="50" charset="-128"/>
                <a:cs typeface="Meiryo UI" panose="020B0604030504040204" pitchFamily="50" charset="-128"/>
              </a:rPr>
              <a:t>作業員全員</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はイベントスペースに集合してください。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より、「作業人数分の腕章」を配り、設営・撤去時の注意事項についてご説明します。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テキスト ボックス 85"/>
          <p:cNvSpPr txBox="1"/>
          <p:nvPr/>
        </p:nvSpPr>
        <p:spPr>
          <a:xfrm>
            <a:off x="154051" y="5770493"/>
            <a:ext cx="6371734" cy="1384995"/>
          </a:xfrm>
          <a:prstGeom prst="rect">
            <a:avLst/>
          </a:prstGeom>
          <a:noFill/>
        </p:spPr>
        <p:txBody>
          <a:bodyPr wrap="square" rtlCol="0">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■道路駐車可能時間は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時までです。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■資材運搬車両は、下図のとおり、</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ゲートタワー東側の「</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ゲートタワー前」交差点側に、</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a:t>
            </a:r>
            <a:r>
              <a:rPr lang="ja-JP" altLang="en-US" sz="1200" dirty="0" err="1">
                <a:latin typeface="Meiryo UI" panose="020B0604030504040204" pitchFamily="50" charset="-128"/>
                <a:ea typeface="Meiryo UI" panose="020B0604030504040204" pitchFamily="50" charset="-128"/>
                <a:cs typeface="Meiryo UI" panose="020B0604030504040204" pitchFamily="50" charset="-128"/>
              </a:rPr>
              <a:t>ｍ</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の幅に収まるように、駐車してください。（資材運搬車両サイズは最大で</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トントラック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台）</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資材運搬車両の周囲</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箇所を、照明付きコーン（広告主様手配）で囲んで下さい。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■車両のフロントガラスから見える位置に、必ず</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手配の「道路使用許可証」を掲出してください。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■机や椅子等の資材は台車または手持ち、展示車両は原則手押しで運搬してください。</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■使用する道路付近に見張り員</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名の配置してください。</a:t>
            </a:r>
          </a:p>
        </p:txBody>
      </p:sp>
      <p:cxnSp>
        <p:nvCxnSpPr>
          <p:cNvPr id="87" name="直線コネクタ 86"/>
          <p:cNvCxnSpPr/>
          <p:nvPr/>
        </p:nvCxnSpPr>
        <p:spPr>
          <a:xfrm>
            <a:off x="395904" y="5613051"/>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8" name="テキスト ボックス 87"/>
          <p:cNvSpPr txBox="1"/>
          <p:nvPr/>
        </p:nvSpPr>
        <p:spPr>
          <a:xfrm>
            <a:off x="132588" y="5298561"/>
            <a:ext cx="6371734" cy="338554"/>
          </a:xfrm>
          <a:prstGeom prst="rect">
            <a:avLst/>
          </a:prstGeom>
          <a:noFill/>
        </p:spPr>
        <p:txBody>
          <a:bodyPr wrap="square" rtlCol="0">
            <a:spAutoFit/>
          </a:bodyPr>
          <a:lstStyle/>
          <a:p>
            <a:pPr marL="177800"/>
            <a:r>
              <a:rPr lang="ja-JP" altLang="en-US" sz="1600" b="1">
                <a:latin typeface="Meiryo UI" panose="020B0604030504040204" pitchFamily="50" charset="-128"/>
                <a:ea typeface="Meiryo UI" panose="020B0604030504040204" pitchFamily="50" charset="-128"/>
                <a:cs typeface="Meiryo UI" panose="020B0604030504040204" pitchFamily="50" charset="-128"/>
              </a:rPr>
              <a:t>２</a:t>
            </a:r>
            <a:r>
              <a:rPr lang="en-US" altLang="ja-JP" sz="1600" b="1">
                <a:latin typeface="Meiryo UI" panose="020B0604030504040204" pitchFamily="50" charset="-128"/>
                <a:ea typeface="Meiryo UI" panose="020B0604030504040204" pitchFamily="50" charset="-128"/>
                <a:cs typeface="Meiryo UI" panose="020B0604030504040204" pitchFamily="50" charset="-128"/>
              </a:rPr>
              <a:t>.</a:t>
            </a:r>
            <a:r>
              <a:rPr lang="ja-JP" altLang="en-US" sz="1600" b="1">
                <a:latin typeface="Meiryo UI" panose="020B0604030504040204" pitchFamily="50" charset="-128"/>
                <a:ea typeface="Meiryo UI" panose="020B0604030504040204" pitchFamily="50" charset="-128"/>
                <a:cs typeface="Meiryo UI" panose="020B0604030504040204" pitchFamily="50" charset="-128"/>
              </a:rPr>
              <a:t>資材運搬車両の駐車について</a:t>
            </a:r>
            <a:endParaRPr lang="en-US" altLang="ja-JP" sz="1600" b="1">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Tree>
    <p:extLst>
      <p:ext uri="{BB962C8B-B14F-4D97-AF65-F5344CB8AC3E}">
        <p14:creationId xmlns:p14="http://schemas.microsoft.com/office/powerpoint/2010/main" val="3522695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対角する 2 つの角を丸めた四角形 11"/>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⑥設営</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⑧撤去作業　</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（２）作業開始～終了・退出について</a:t>
            </a:r>
          </a:p>
        </p:txBody>
      </p:sp>
      <p:sp>
        <p:nvSpPr>
          <p:cNvPr id="9" name="テキスト ボックス 8"/>
          <p:cNvSpPr txBox="1"/>
          <p:nvPr/>
        </p:nvSpPr>
        <p:spPr>
          <a:xfrm>
            <a:off x="352091" y="1818903"/>
            <a:ext cx="6255102" cy="5078313"/>
          </a:xfrm>
          <a:prstGeom prst="rect">
            <a:avLst/>
          </a:prstGeom>
          <a:noFill/>
        </p:spPr>
        <p:txBody>
          <a:bodyPr wrap="square" rtlCol="0">
            <a:spAutoFit/>
          </a:bodyPr>
          <a:lstStyle/>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■作業を開始する前に作業スペースをパーテーションで囲ってください。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パーテーションは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より貸出いたします。詳細は</a:t>
            </a:r>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P.22</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をご参照ください。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■周辺店舗（「サラベス」等）出入口の見通し、お客様動線を塞がないようにしてください。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■イベント来場者や通行者の安全管理のため、イベント実施日の前日</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時からイベント終了日の撤去作業終了時まで</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手配の警備員が常駐いたします。</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イベント実施時間を除く。</a:t>
            </a:r>
            <a:br>
              <a:rPr lang="en-US" altLang="ja-JP" sz="1200" dirty="0">
                <a:latin typeface="Meiryo UI" panose="020B0604030504040204" pitchFamily="50" charset="-128"/>
                <a:ea typeface="Meiryo UI" panose="020B0604030504040204" pitchFamily="50" charset="-128"/>
                <a:cs typeface="Meiryo UI" panose="020B0604030504040204" pitchFamily="50" charset="-128"/>
              </a:rPr>
            </a:br>
            <a:r>
              <a:rPr lang="ja-JP" altLang="en-US" sz="1200" dirty="0">
                <a:latin typeface="Meiryo UI" panose="020B0604030504040204" pitchFamily="50" charset="-128"/>
                <a:ea typeface="Meiryo UI" panose="020B0604030504040204" pitchFamily="50" charset="-128"/>
                <a:cs typeface="Meiryo UI" panose="020B0604030504040204" pitchFamily="50" charset="-128"/>
              </a:rPr>
              <a:t>尚、什器の破損等のトラブルに対する責任は保証いたしかねます。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■設営作業は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時から翌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時まで、撤去作業はイベント終了日の</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時から翌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時までに作業を</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終了してください。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■搬入出作業には、必ず誘導員をつけてください。</a:t>
            </a: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■搬入出作業には、必要に応じて養生を行ってください。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■物品の搬入出、設置を行う場合は、投げ落とさずにゆっくりと床に置いてください。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78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■イベントスペース外へ資材を置いたり作業スペースを設けたりしないでください。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■搬入出作業や設営・撤去作業において、床・壁・ガラス・天井スプリンクラーヘッド等を汚損・破損した場合は、ただちに</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にご連絡ください。広告主にて費用負担をしていただきます。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■撤去作業終了後、清掃と原状回復を行ってください。尚、ゴミ等は利用者側にて処理していただきます。利用後に汚れやゴミ等が残っていた場合、処理費をご負担いただきます。</a:t>
            </a: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■注意事項を守らない場合は、作業を中止していただきます。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14</a:t>
            </a:fld>
            <a:endParaRPr kumimoji="1" lang="ja-JP" altLang="en-US">
              <a:solidFill>
                <a:schemeClr val="bg1"/>
              </a:solidFill>
            </a:endParaRPr>
          </a:p>
        </p:txBody>
      </p:sp>
      <p:cxnSp>
        <p:nvCxnSpPr>
          <p:cNvPr id="13" name="直線コネクタ 12"/>
          <p:cNvCxnSpPr/>
          <p:nvPr/>
        </p:nvCxnSpPr>
        <p:spPr>
          <a:xfrm>
            <a:off x="395904" y="1704595"/>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132588" y="1390105"/>
            <a:ext cx="6371734" cy="338554"/>
          </a:xfrm>
          <a:prstGeom prst="rect">
            <a:avLst/>
          </a:prstGeom>
          <a:noFill/>
        </p:spPr>
        <p:txBody>
          <a:bodyPr wrap="square" rtlCol="0">
            <a:spAutoFit/>
          </a:bodyPr>
          <a:lstStyle/>
          <a:p>
            <a:pPr marL="177800"/>
            <a:r>
              <a:rPr lang="ja-JP" altLang="en-US" sz="1600" b="1">
                <a:latin typeface="Meiryo UI" panose="020B0604030504040204" pitchFamily="50" charset="-128"/>
                <a:ea typeface="Meiryo UI" panose="020B0604030504040204" pitchFamily="50" charset="-128"/>
                <a:cs typeface="Meiryo UI" panose="020B0604030504040204" pitchFamily="50" charset="-128"/>
              </a:rPr>
              <a:t>３</a:t>
            </a:r>
            <a:r>
              <a:rPr lang="en-US" altLang="ja-JP" sz="1600" b="1">
                <a:latin typeface="Meiryo UI" panose="020B0604030504040204" pitchFamily="50" charset="-128"/>
                <a:ea typeface="Meiryo UI" panose="020B0604030504040204" pitchFamily="50" charset="-128"/>
                <a:cs typeface="Meiryo UI" panose="020B0604030504040204" pitchFamily="50" charset="-128"/>
              </a:rPr>
              <a:t>.</a:t>
            </a:r>
            <a:r>
              <a:rPr lang="ja-JP" altLang="en-US" sz="1600" b="1">
                <a:latin typeface="Meiryo UI" panose="020B0604030504040204" pitchFamily="50" charset="-128"/>
                <a:ea typeface="Meiryo UI" panose="020B0604030504040204" pitchFamily="50" charset="-128"/>
                <a:cs typeface="Meiryo UI" panose="020B0604030504040204" pitchFamily="50" charset="-128"/>
              </a:rPr>
              <a:t>設営撤去作業開始</a:t>
            </a:r>
            <a:endParaRPr lang="en-US" altLang="ja-JP" sz="1600" b="1">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5" name="直線コネクタ 14"/>
          <p:cNvCxnSpPr/>
          <p:nvPr/>
        </p:nvCxnSpPr>
        <p:spPr>
          <a:xfrm>
            <a:off x="395904" y="7383939"/>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32588" y="7069449"/>
            <a:ext cx="6371734" cy="338554"/>
          </a:xfrm>
          <a:prstGeom prst="rect">
            <a:avLst/>
          </a:prstGeom>
          <a:noFill/>
        </p:spPr>
        <p:txBody>
          <a:bodyPr wrap="square" rtlCol="0">
            <a:spAutoFit/>
          </a:bodyPr>
          <a:lstStyle/>
          <a:p>
            <a:pPr marL="177800"/>
            <a:r>
              <a:rPr lang="ja-JP" altLang="en-US" sz="1600" b="1" dirty="0">
                <a:latin typeface="Meiryo UI" panose="020B0604030504040204" pitchFamily="50" charset="-128"/>
                <a:ea typeface="Meiryo UI" panose="020B0604030504040204" pitchFamily="50" charset="-128"/>
                <a:cs typeface="Meiryo UI" panose="020B0604030504040204" pitchFamily="50" charset="-128"/>
              </a:rPr>
              <a:t>４</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設営</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撤去作業終了・終了報告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352091" y="7559804"/>
            <a:ext cx="6255102" cy="1815882"/>
          </a:xfrm>
          <a:prstGeom prst="rect">
            <a:avLst/>
          </a:prstGeom>
          <a:noFill/>
        </p:spPr>
        <p:txBody>
          <a:bodyPr wrap="square" rtlCol="0">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■設営作業が終了したら、以下の項目を確認し、</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立会者に終了報告を必ず行ってください。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　イベント資料と実際の設営レイアウトに乖離が無いこと</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　消火器</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本以上を容易に使用できる場所に設置すること</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　ビニールコードの引き回しをしていないこと</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（養生をするなどコードが剥き出しにならないようにしてください）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　イベントスペース周辺がパーテーションで囲われていること</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533400" indent="-3556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Tree>
    <p:extLst>
      <p:ext uri="{BB962C8B-B14F-4D97-AF65-F5344CB8AC3E}">
        <p14:creationId xmlns:p14="http://schemas.microsoft.com/office/powerpoint/2010/main" val="3111480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D08F2FC5-44B0-D2C5-DB1F-AC0F1BB67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9929" y="2126311"/>
            <a:ext cx="1823631" cy="1239362"/>
          </a:xfrm>
          <a:prstGeom prst="rect">
            <a:avLst/>
          </a:prstGeom>
        </p:spPr>
      </p:pic>
      <p:sp>
        <p:nvSpPr>
          <p:cNvPr id="24" name="正方形/長方形 23"/>
          <p:cNvSpPr/>
          <p:nvPr/>
        </p:nvSpPr>
        <p:spPr>
          <a:xfrm>
            <a:off x="5784850" y="2736490"/>
            <a:ext cx="356574" cy="6758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p:cNvSpPr txBox="1"/>
          <p:nvPr/>
        </p:nvSpPr>
        <p:spPr>
          <a:xfrm>
            <a:off x="122402" y="7060683"/>
            <a:ext cx="6371734" cy="338554"/>
          </a:xfrm>
          <a:prstGeom prst="rect">
            <a:avLst/>
          </a:prstGeom>
          <a:noFill/>
        </p:spPr>
        <p:txBody>
          <a:bodyPr wrap="square" rtlCol="0">
            <a:spAutoFit/>
          </a:bodyPr>
          <a:lstStyle/>
          <a:p>
            <a:pPr marL="177800"/>
            <a:r>
              <a:rPr lang="en-US" altLang="ja-JP" sz="1600" b="1" dirty="0">
                <a:latin typeface="Meiryo UI" panose="020B0604030504040204" pitchFamily="50" charset="-128"/>
                <a:ea typeface="Meiryo UI" panose="020B0604030504040204" pitchFamily="50" charset="-128"/>
                <a:cs typeface="Meiryo UI" panose="020B0604030504040204" pitchFamily="50" charset="-128"/>
              </a:rPr>
              <a:t>3.</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ネット環境について</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19" name="対角する 2 つの角を丸めた四角形 18"/>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⑥設営</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⑧撤去作業　</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電気工事</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ネット環境について</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38952" y="4841700"/>
            <a:ext cx="6507777" cy="2123658"/>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電気工事を行う場合は、通常の提出資料に加え、下記</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指定書式の資料提出もお願いします。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　</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　●ブレーカー止め電源工事確認表</a:t>
            </a:r>
            <a:r>
              <a:rPr lang="en-US" altLang="ja-JP" sz="1200" dirty="0">
                <a:latin typeface="Meiryo UI"/>
                <a:ea typeface="Meiryo UI"/>
                <a:cs typeface="Meiryo UI" panose="020B0604030504040204" pitchFamily="50" charset="-128"/>
              </a:rPr>
              <a:t> </a:t>
            </a:r>
            <a:r>
              <a:rPr lang="en-US" altLang="ja-JP" sz="1200" dirty="0">
                <a:solidFill>
                  <a:srgbClr val="FF0000"/>
                </a:solidFill>
                <a:latin typeface="Meiryo UI"/>
                <a:ea typeface="Meiryo UI"/>
                <a:cs typeface="Meiryo UI" panose="020B0604030504040204" pitchFamily="50" charset="-128"/>
              </a:rPr>
              <a:t>※</a:t>
            </a:r>
            <a:r>
              <a:rPr lang="ja-JP" altLang="en-US" sz="1200" dirty="0">
                <a:solidFill>
                  <a:srgbClr val="FF0000"/>
                </a:solidFill>
                <a:latin typeface="Meiryo UI"/>
                <a:ea typeface="Meiryo UI"/>
                <a:cs typeface="Meiryo UI" panose="020B0604030504040204" pitchFamily="50" charset="-128"/>
              </a:rPr>
              <a:t>イベント実施前と実施後の</a:t>
            </a:r>
            <a:r>
              <a:rPr lang="en-US" altLang="ja-JP" sz="1200" dirty="0">
                <a:solidFill>
                  <a:srgbClr val="FF0000"/>
                </a:solidFill>
                <a:latin typeface="Meiryo UI"/>
                <a:ea typeface="Meiryo UI"/>
                <a:cs typeface="Meiryo UI" panose="020B0604030504040204" pitchFamily="50" charset="-128"/>
              </a:rPr>
              <a:t>2</a:t>
            </a:r>
            <a:r>
              <a:rPr lang="ja-JP" altLang="en-US" sz="1200" dirty="0">
                <a:solidFill>
                  <a:srgbClr val="FF0000"/>
                </a:solidFill>
                <a:latin typeface="Meiryo UI"/>
                <a:ea typeface="Meiryo UI"/>
                <a:cs typeface="Meiryo UI" panose="020B0604030504040204" pitchFamily="50" charset="-128"/>
              </a:rPr>
              <a:t>回提出あり</a:t>
            </a:r>
            <a:endParaRPr lang="en-US" altLang="ja-JP" sz="1200" dirty="0">
              <a:solidFill>
                <a:srgbClr val="FF0000"/>
              </a:solidFill>
              <a:latin typeface="Meiryo UI"/>
              <a:ea typeface="Meiryo UI"/>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→電気工事施工者の氏名と資格、使用する電気使用量の詳細を記載してください。</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●分電盤の使用電源</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→イベント分電盤の使用する回路（容量）にチェックを入れてください。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●作業工程表（電気工事用）</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→設営・撤去の工程表内に、電気工事の工程も記載してください。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a:ea typeface="Meiryo UI"/>
                <a:cs typeface="Meiryo UI" panose="020B0604030504040204" pitchFamily="50" charset="-128"/>
              </a:rPr>
              <a:t>【</a:t>
            </a:r>
            <a:r>
              <a:rPr lang="ja-JP" altLang="en-US" sz="1200" dirty="0">
                <a:latin typeface="Meiryo UI"/>
                <a:ea typeface="Meiryo UI"/>
                <a:cs typeface="Meiryo UI" panose="020B0604030504040204" pitchFamily="50" charset="-128"/>
              </a:rPr>
              <a:t>イベント終了後提出資料</a:t>
            </a:r>
            <a:r>
              <a:rPr lang="en-US" altLang="ja-JP" sz="1200" dirty="0">
                <a:latin typeface="Meiryo UI"/>
                <a:ea typeface="Meiryo UI"/>
                <a:cs typeface="Meiryo UI" panose="020B0604030504040204" pitchFamily="50" charset="-128"/>
              </a:rPr>
              <a:t>】</a:t>
            </a:r>
          </a:p>
          <a:p>
            <a:pPr marL="330200" indent="-152400"/>
            <a:r>
              <a:rPr lang="ja-JP" altLang="en-US" sz="1200" dirty="0">
                <a:latin typeface="Meiryo UI"/>
                <a:ea typeface="Meiryo UI"/>
                <a:cs typeface="Meiryo UI" panose="020B0604030504040204" pitchFamily="50" charset="-128"/>
              </a:rPr>
              <a:t>　●ブレーカー止め電源工事確認表</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　　→チェック欄（「使用前点検」や「毎日行う点検」）を記入した状態でご提出ください。</a:t>
            </a:r>
            <a:endParaRPr lang="en-US" altLang="ja-JP"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5" name="直線コネクタ 54"/>
          <p:cNvCxnSpPr/>
          <p:nvPr/>
        </p:nvCxnSpPr>
        <p:spPr>
          <a:xfrm>
            <a:off x="344307" y="7399237"/>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a:off x="397745" y="1535728"/>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9" name="テキスト ボックス 58"/>
          <p:cNvSpPr txBox="1"/>
          <p:nvPr/>
        </p:nvSpPr>
        <p:spPr>
          <a:xfrm>
            <a:off x="98973" y="1170584"/>
            <a:ext cx="6371734" cy="338554"/>
          </a:xfrm>
          <a:prstGeom prst="rect">
            <a:avLst/>
          </a:prstGeom>
          <a:noFill/>
        </p:spPr>
        <p:txBody>
          <a:bodyPr wrap="square" rtlCol="0">
            <a:spAutoFit/>
          </a:bodyPr>
          <a:lstStyle/>
          <a:p>
            <a:pPr marL="177800"/>
            <a:r>
              <a:rPr lang="en-US" altLang="ja-JP" sz="1600" b="1" dirty="0">
                <a:latin typeface="Meiryo UI" panose="020B0604030504040204" pitchFamily="50" charset="-128"/>
                <a:ea typeface="Meiryo UI" panose="020B0604030504040204" pitchFamily="50" charset="-128"/>
                <a:cs typeface="Meiryo UI" panose="020B0604030504040204" pitchFamily="50" charset="-128"/>
              </a:rPr>
              <a:t>1. </a:t>
            </a:r>
            <a:r>
              <a:rPr lang="ja-JP" altLang="en-US" sz="1600" b="1">
                <a:latin typeface="Meiryo UI" panose="020B0604030504040204" pitchFamily="50" charset="-128"/>
                <a:ea typeface="Meiryo UI" panose="020B0604030504040204" pitchFamily="50" charset="-128"/>
                <a:cs typeface="Meiryo UI" panose="020B0604030504040204" pitchFamily="50" charset="-128"/>
              </a:rPr>
              <a:t>電気工事について</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p:cNvSpPr txBox="1"/>
          <p:nvPr/>
        </p:nvSpPr>
        <p:spPr>
          <a:xfrm>
            <a:off x="-38269" y="1579528"/>
            <a:ext cx="6646217" cy="2862322"/>
          </a:xfrm>
          <a:prstGeom prst="rect">
            <a:avLst/>
          </a:prstGeom>
          <a:noFill/>
        </p:spPr>
        <p:txBody>
          <a:bodyPr wrap="square" lIns="91440" tIns="45720" rIns="91440" bIns="45720" rtlCol="0" anchor="t">
            <a:spAutoFit/>
          </a:bodyPr>
          <a:lstStyle/>
          <a:p>
            <a:pPr marL="330200" indent="-152400"/>
            <a:r>
              <a:rPr lang="ja-JP" altLang="en-US" sz="1200" dirty="0">
                <a:latin typeface="Meiryo UI"/>
                <a:ea typeface="Meiryo UI"/>
                <a:cs typeface="+mn-lt"/>
              </a:rPr>
              <a:t>■既設コンセント（単相</a:t>
            </a:r>
            <a:r>
              <a:rPr lang="en-US" altLang="ja-JP" sz="1200" dirty="0">
                <a:latin typeface="Meiryo UI"/>
                <a:ea typeface="Meiryo UI"/>
                <a:cs typeface="+mn-lt"/>
              </a:rPr>
              <a:t>2</a:t>
            </a:r>
            <a:r>
              <a:rPr lang="ja-JP" altLang="en-US" sz="1200" dirty="0">
                <a:latin typeface="Meiryo UI"/>
                <a:ea typeface="Meiryo UI"/>
                <a:cs typeface="+mn-lt"/>
              </a:rPr>
              <a:t>線式</a:t>
            </a:r>
            <a:r>
              <a:rPr lang="en-US" altLang="ja-JP" sz="1200" dirty="0">
                <a:latin typeface="Meiryo UI"/>
                <a:ea typeface="Meiryo UI"/>
                <a:cs typeface="+mn-lt"/>
              </a:rPr>
              <a:t>100V20A 2</a:t>
            </a:r>
            <a:r>
              <a:rPr lang="ja-JP" altLang="en-US" sz="1200" dirty="0">
                <a:latin typeface="Meiryo UI"/>
                <a:ea typeface="Meiryo UI"/>
                <a:cs typeface="+mn-lt"/>
              </a:rPr>
              <a:t>系統）の使用が原則となりますが、</a:t>
            </a:r>
            <a:r>
              <a:rPr lang="en-US" altLang="ja-JP" sz="1200" b="1" u="sng" dirty="0">
                <a:solidFill>
                  <a:schemeClr val="tx2"/>
                </a:solidFill>
                <a:latin typeface="Meiryo UI"/>
                <a:ea typeface="Meiryo UI"/>
                <a:cs typeface="+mn-lt"/>
              </a:rPr>
              <a:t>2</a:t>
            </a:r>
            <a:r>
              <a:rPr lang="ja-JP" altLang="en-US" sz="1200" b="1" u="sng" dirty="0">
                <a:solidFill>
                  <a:schemeClr val="tx2"/>
                </a:solidFill>
                <a:latin typeface="Meiryo UI"/>
                <a:ea typeface="Meiryo UI"/>
                <a:cs typeface="+mn-lt"/>
              </a:rPr>
              <a:t>kVA </a:t>
            </a:r>
            <a:r>
              <a:rPr lang="en-US" altLang="ja-JP" sz="1200" b="1" u="sng" dirty="0">
                <a:solidFill>
                  <a:schemeClr val="tx2"/>
                </a:solidFill>
                <a:latin typeface="Meiryo UI"/>
                <a:ea typeface="Meiryo UI"/>
                <a:cs typeface="+mn-lt"/>
              </a:rPr>
              <a:t>2</a:t>
            </a:r>
            <a:r>
              <a:rPr lang="ja-JP" altLang="en-US" sz="1200" b="1" u="sng" dirty="0">
                <a:solidFill>
                  <a:schemeClr val="tx2"/>
                </a:solidFill>
                <a:latin typeface="Meiryo UI"/>
                <a:ea typeface="Meiryo UI"/>
                <a:cs typeface="+mn-lt"/>
              </a:rPr>
              <a:t>回路以上</a:t>
            </a:r>
            <a:r>
              <a:rPr lang="ja-JP" altLang="en-US" sz="1200" dirty="0">
                <a:solidFill>
                  <a:schemeClr val="tx2"/>
                </a:solidFill>
                <a:latin typeface="Meiryo UI"/>
                <a:ea typeface="Meiryo UI"/>
                <a:cs typeface="+mn-lt"/>
              </a:rPr>
              <a:t>の</a:t>
            </a:r>
            <a:endParaRPr lang="en-US" altLang="ja-JP" sz="1200" dirty="0">
              <a:solidFill>
                <a:schemeClr val="tx2"/>
              </a:solidFill>
              <a:latin typeface="Meiryo UI"/>
              <a:ea typeface="Meiryo UI"/>
              <a:cs typeface="+mn-lt"/>
            </a:endParaRPr>
          </a:p>
          <a:p>
            <a:pPr marL="330200" indent="-152400"/>
            <a:r>
              <a:rPr lang="ja-JP" altLang="en-US" sz="1200" dirty="0">
                <a:solidFill>
                  <a:schemeClr val="tx2"/>
                </a:solidFill>
                <a:latin typeface="Meiryo UI"/>
                <a:ea typeface="Meiryo UI"/>
                <a:cs typeface="+mn-lt"/>
              </a:rPr>
              <a:t>　 電気容量を要する場合は事前にご相談ください。（下記の通り、追加資料の提出が必要となります）</a:t>
            </a:r>
            <a:endParaRPr lang="ja-JP" altLang="en-US" dirty="0">
              <a:solidFill>
                <a:schemeClr val="tx2"/>
              </a:solidFill>
              <a:latin typeface="Meiryo UI"/>
              <a:ea typeface="Meiryo UI"/>
            </a:endParaRPr>
          </a:p>
          <a:p>
            <a:pPr marL="330200" indent="-152400"/>
            <a:endParaRPr lang="en-US" altLang="ja-JP" sz="1200" dirty="0">
              <a:latin typeface="Meiryo UI"/>
              <a:ea typeface="Meiryo UI"/>
              <a:cs typeface="Meiryo UI" panose="020B0604030504040204" pitchFamily="50" charset="-128"/>
            </a:endParaRPr>
          </a:p>
          <a:p>
            <a:pPr marL="330200" indent="-152400"/>
            <a:endParaRPr lang="en-US" altLang="ja-JP" sz="1200" dirty="0">
              <a:latin typeface="Meiryo UI"/>
              <a:ea typeface="Meiryo UI"/>
              <a:cs typeface="Meiryo UI" panose="020B0604030504040204" pitchFamily="50" charset="-128"/>
            </a:endParaRPr>
          </a:p>
          <a:p>
            <a:pPr marL="330200" indent="-152400"/>
            <a:endParaRPr lang="en-US" altLang="ja-JP" sz="1200" dirty="0">
              <a:latin typeface="Meiryo UI"/>
              <a:ea typeface="Meiryo UI"/>
              <a:cs typeface="Meiryo UI" panose="020B0604030504040204" pitchFamily="50" charset="-128"/>
            </a:endParaRPr>
          </a:p>
          <a:p>
            <a:pPr marL="330200" indent="-152400"/>
            <a:endParaRPr lang="en-US" altLang="ja-JP" sz="1200" dirty="0">
              <a:latin typeface="Meiryo UI"/>
              <a:ea typeface="Meiryo UI"/>
              <a:cs typeface="Meiryo UI" panose="020B0604030504040204" pitchFamily="50" charset="-128"/>
            </a:endParaRPr>
          </a:p>
          <a:p>
            <a:pPr marL="330200" indent="-152400"/>
            <a:endParaRPr lang="en-US" altLang="ja-JP" sz="1200" dirty="0">
              <a:latin typeface="Meiryo UI"/>
              <a:ea typeface="Meiryo UI"/>
              <a:cs typeface="Meiryo UI" panose="020B0604030504040204" pitchFamily="50" charset="-128"/>
            </a:endParaRPr>
          </a:p>
          <a:p>
            <a:pPr marL="330200" indent="-152400"/>
            <a:endParaRPr lang="en-US" altLang="ja-JP" sz="1200" dirty="0">
              <a:latin typeface="Meiryo UI"/>
              <a:ea typeface="Meiryo UI"/>
              <a:cs typeface="Meiryo UI" panose="020B0604030504040204" pitchFamily="50" charset="-128"/>
            </a:endParaRPr>
          </a:p>
          <a:p>
            <a:pPr marL="330200" indent="-152400"/>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　</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■電気配線は、ピット下に通す、または配線カバーを用いて養生してください。</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■既設コンセント以上の電気容量を必要とする場合、仮設分電盤の電気工事が必要となります。</a:t>
            </a:r>
            <a:endParaRPr lang="en-US" altLang="ja-JP" sz="1200" dirty="0">
              <a:latin typeface="Meiryo UI"/>
              <a:ea typeface="Meiryo UI"/>
              <a:cs typeface="Meiryo UI" panose="020B0604030504040204" pitchFamily="50" charset="-128"/>
            </a:endParaRPr>
          </a:p>
          <a:p>
            <a:pPr marL="330200" indent="-152400"/>
            <a:r>
              <a:rPr lang="ja-JP" altLang="en-US" sz="1200" dirty="0">
                <a:solidFill>
                  <a:srgbClr val="FF0000"/>
                </a:solidFill>
                <a:latin typeface="Meiryo UI"/>
                <a:ea typeface="Meiryo UI"/>
                <a:cs typeface="Meiryo UI" panose="020B0604030504040204" pitchFamily="50" charset="-128"/>
              </a:rPr>
              <a:t> ・工事開始前の写真および工事完了後の写真を</a:t>
            </a:r>
            <a:r>
              <a:rPr lang="en-US" altLang="ja-JP" sz="1200" dirty="0">
                <a:solidFill>
                  <a:srgbClr val="FF0000"/>
                </a:solidFill>
                <a:latin typeface="Meiryo UI"/>
                <a:ea typeface="Meiryo UI"/>
                <a:cs typeface="Meiryo UI" panose="020B0604030504040204" pitchFamily="50" charset="-128"/>
              </a:rPr>
              <a:t>JTA</a:t>
            </a:r>
            <a:r>
              <a:rPr lang="ja-JP" altLang="en-US" sz="1200" dirty="0">
                <a:solidFill>
                  <a:srgbClr val="FF0000"/>
                </a:solidFill>
                <a:latin typeface="Meiryo UI"/>
                <a:ea typeface="Meiryo UI"/>
                <a:cs typeface="Meiryo UI" panose="020B0604030504040204" pitchFamily="50" charset="-128"/>
              </a:rPr>
              <a:t>立会者が撮影します。</a:t>
            </a:r>
            <a:endParaRPr lang="en-US" altLang="ja-JP" sz="1200" dirty="0">
              <a:solidFill>
                <a:srgbClr val="FF0000"/>
              </a:solidFill>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 ・電気工事作業を開始する際は、イベント分電盤の主幹ブレーカーを遮断してから作業してください。</a:t>
            </a:r>
            <a:endParaRPr lang="en-US" altLang="ja-JP" sz="1200" dirty="0">
              <a:latin typeface="Meiryo UI"/>
              <a:ea typeface="Meiryo UI"/>
              <a:cs typeface="Meiryo UI" panose="020B0604030504040204" pitchFamily="50" charset="-128"/>
            </a:endParaRPr>
          </a:p>
          <a:p>
            <a:pPr marL="330200" indent="-152400"/>
            <a:r>
              <a:rPr lang="ja-JP" altLang="en-US" sz="1200" dirty="0">
                <a:solidFill>
                  <a:srgbClr val="00B050"/>
                </a:solidFill>
                <a:latin typeface="Meiryo UI"/>
                <a:ea typeface="Meiryo UI"/>
                <a:cs typeface="Meiryo UI" panose="020B0604030504040204" pitchFamily="50" charset="-128"/>
              </a:rPr>
              <a:t> 　</a:t>
            </a:r>
            <a:r>
              <a:rPr lang="en-US" altLang="ja-JP" sz="1200" dirty="0">
                <a:latin typeface="Meiryo UI"/>
                <a:ea typeface="Meiryo UI"/>
                <a:cs typeface="Meiryo UI" panose="020B0604030504040204" pitchFamily="50" charset="-128"/>
              </a:rPr>
              <a:t>※</a:t>
            </a:r>
            <a:r>
              <a:rPr lang="ja-JP" altLang="en-US" sz="1200" dirty="0">
                <a:latin typeface="Meiryo UI"/>
                <a:ea typeface="Meiryo UI"/>
                <a:cs typeface="Meiryo UI" panose="020B0604030504040204" pitchFamily="50" charset="-128"/>
              </a:rPr>
              <a:t>既設コンセントを使用する場合は、ブレーカーの操作は必要はありません</a:t>
            </a:r>
            <a:endParaRPr lang="en-US" altLang="ja-JP" sz="1200" dirty="0">
              <a:latin typeface="Meiryo UI"/>
              <a:ea typeface="Meiryo UI"/>
              <a:cs typeface="Meiryo UI" panose="020B0604030504040204" pitchFamily="50" charset="-128"/>
            </a:endParaRPr>
          </a:p>
        </p:txBody>
      </p:sp>
      <p:sp>
        <p:nvSpPr>
          <p:cNvPr id="64" name="正方形/長方形 63"/>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15</a:t>
            </a:fld>
            <a:endParaRPr kumimoji="1" lang="ja-JP" altLang="en-US">
              <a:solidFill>
                <a:schemeClr val="bg1"/>
              </a:solidFill>
            </a:endParaRPr>
          </a:p>
        </p:txBody>
      </p:sp>
      <p:sp>
        <p:nvSpPr>
          <p:cNvPr id="16" name="楕円 15"/>
          <p:cNvSpPr/>
          <p:nvPr/>
        </p:nvSpPr>
        <p:spPr>
          <a:xfrm>
            <a:off x="3772794" y="2425413"/>
            <a:ext cx="974098" cy="5132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nvGrpSpPr>
          <p:cNvPr id="4" name="グループ化 3"/>
          <p:cNvGrpSpPr/>
          <p:nvPr/>
        </p:nvGrpSpPr>
        <p:grpSpPr>
          <a:xfrm>
            <a:off x="990599" y="2210281"/>
            <a:ext cx="2331185" cy="1097404"/>
            <a:chOff x="-5214358" y="2479431"/>
            <a:chExt cx="3499857" cy="1647557"/>
          </a:xfrm>
        </p:grpSpPr>
        <p:pic>
          <p:nvPicPr>
            <p:cNvPr id="2" name="図 1"/>
            <p:cNvPicPr>
              <a:picLocks noChangeAspect="1"/>
            </p:cNvPicPr>
            <p:nvPr/>
          </p:nvPicPr>
          <p:blipFill rotWithShape="1">
            <a:blip r:embed="rId3"/>
            <a:srcRect b="87133"/>
            <a:stretch/>
          </p:blipFill>
          <p:spPr>
            <a:xfrm>
              <a:off x="-5214358" y="2479431"/>
              <a:ext cx="3499857" cy="708269"/>
            </a:xfrm>
            <a:prstGeom prst="rect">
              <a:avLst/>
            </a:prstGeom>
          </p:spPr>
        </p:pic>
        <p:pic>
          <p:nvPicPr>
            <p:cNvPr id="21" name="図 20"/>
            <p:cNvPicPr>
              <a:picLocks noChangeAspect="1"/>
            </p:cNvPicPr>
            <p:nvPr/>
          </p:nvPicPr>
          <p:blipFill rotWithShape="1">
            <a:blip r:embed="rId3"/>
            <a:srcRect t="46794" b="36141"/>
            <a:stretch/>
          </p:blipFill>
          <p:spPr>
            <a:xfrm>
              <a:off x="-5214358" y="3187700"/>
              <a:ext cx="3499857" cy="939288"/>
            </a:xfrm>
            <a:prstGeom prst="rect">
              <a:avLst/>
            </a:prstGeom>
          </p:spPr>
        </p:pic>
      </p:grpSp>
      <p:cxnSp>
        <p:nvCxnSpPr>
          <p:cNvPr id="6" name="直線コネクタ 5"/>
          <p:cNvCxnSpPr>
            <a:cxnSpLocks/>
            <a:stCxn id="16" idx="7"/>
            <a:endCxn id="8" idx="1"/>
          </p:cNvCxnSpPr>
          <p:nvPr/>
        </p:nvCxnSpPr>
        <p:spPr>
          <a:xfrm flipV="1">
            <a:off x="4604239" y="2327660"/>
            <a:ext cx="996702" cy="172918"/>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5600941" y="2119911"/>
            <a:ext cx="1007007" cy="415498"/>
          </a:xfrm>
          <a:prstGeom prst="rect">
            <a:avLst/>
          </a:prstGeom>
          <a:noFill/>
        </p:spPr>
        <p:txBody>
          <a:bodyPr wrap="none" rtlCol="0">
            <a:spAutoFit/>
          </a:bodyPr>
          <a:lstStyle/>
          <a:p>
            <a:r>
              <a:rPr kumimoji="1" lang="ja-JP" altLang="en-US" sz="1050" b="1" dirty="0">
                <a:solidFill>
                  <a:srgbClr val="FF0000"/>
                </a:solidFill>
                <a:latin typeface="Meiryo UI" panose="020B0604030504040204" pitchFamily="50" charset="-128"/>
                <a:ea typeface="Meiryo UI" panose="020B0604030504040204" pitchFamily="50" charset="-128"/>
              </a:rPr>
              <a:t>使用可能な</a:t>
            </a:r>
            <a:endParaRPr kumimoji="1" lang="en-US" altLang="ja-JP" sz="1050" b="1" dirty="0">
              <a:solidFill>
                <a:srgbClr val="FF0000"/>
              </a:solidFill>
              <a:latin typeface="Meiryo UI" panose="020B0604030504040204" pitchFamily="50" charset="-128"/>
              <a:ea typeface="Meiryo UI" panose="020B0604030504040204" pitchFamily="50" charset="-128"/>
            </a:endParaRPr>
          </a:p>
          <a:p>
            <a:r>
              <a:rPr kumimoji="1" lang="ja-JP" altLang="en-US" sz="1050" b="1" dirty="0">
                <a:solidFill>
                  <a:srgbClr val="FF0000"/>
                </a:solidFill>
                <a:latin typeface="Meiryo UI" panose="020B0604030504040204" pitchFamily="50" charset="-128"/>
                <a:ea typeface="Meiryo UI" panose="020B0604030504040204" pitchFamily="50" charset="-128"/>
              </a:rPr>
              <a:t>既設コンセント</a:t>
            </a:r>
            <a:endParaRPr kumimoji="1" lang="en-US" altLang="ja-JP" sz="1050" b="1" dirty="0">
              <a:solidFill>
                <a:srgbClr val="FF0000"/>
              </a:solidFill>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5551537" y="2497450"/>
            <a:ext cx="2491931" cy="276999"/>
          </a:xfrm>
          <a:prstGeom prst="rect">
            <a:avLst/>
          </a:prstGeom>
          <a:noFill/>
        </p:spPr>
        <p:txBody>
          <a:bodyPr wrap="square" rtlCol="0">
            <a:spAutoFit/>
          </a:bodyPr>
          <a:lstStyle/>
          <a:p>
            <a:r>
              <a:rPr kumimoji="1" lang="en-US" altLang="ja-JP" sz="600" dirty="0">
                <a:latin typeface="Meiryo UI" panose="020B0604030504040204" pitchFamily="50" charset="-128"/>
                <a:ea typeface="Meiryo UI" panose="020B0604030504040204" pitchFamily="50" charset="-128"/>
              </a:rPr>
              <a:t>※</a:t>
            </a:r>
            <a:r>
              <a:rPr kumimoji="1" lang="ja-JP" altLang="en-US" sz="600" dirty="0">
                <a:latin typeface="Meiryo UI" panose="020B0604030504040204" pitchFamily="50" charset="-128"/>
                <a:ea typeface="Meiryo UI" panose="020B0604030504040204" pitchFamily="50" charset="-128"/>
              </a:rPr>
              <a:t>「イベント用」と記載のある</a:t>
            </a:r>
            <a:endParaRPr kumimoji="1" lang="en-US" altLang="ja-JP" sz="600" dirty="0">
              <a:latin typeface="Meiryo UI" panose="020B0604030504040204" pitchFamily="50" charset="-128"/>
              <a:ea typeface="Meiryo UI" panose="020B0604030504040204" pitchFamily="50" charset="-128"/>
            </a:endParaRPr>
          </a:p>
          <a:p>
            <a:r>
              <a:rPr kumimoji="1" lang="ja-JP" altLang="en-US" sz="600" dirty="0">
                <a:latin typeface="Meiryo UI" panose="020B0604030504040204" pitchFamily="50" charset="-128"/>
                <a:ea typeface="Meiryo UI" panose="020B0604030504040204" pitchFamily="50" charset="-128"/>
              </a:rPr>
              <a:t>　</a:t>
            </a:r>
            <a:r>
              <a:rPr kumimoji="1" lang="en-US" altLang="ja-JP" sz="600" dirty="0">
                <a:latin typeface="Meiryo UI" panose="020B0604030504040204" pitchFamily="50" charset="-128"/>
                <a:ea typeface="Meiryo UI" panose="020B0604030504040204" pitchFamily="50" charset="-128"/>
              </a:rPr>
              <a:t>4</a:t>
            </a:r>
            <a:r>
              <a:rPr kumimoji="1" lang="ja-JP" altLang="en-US" sz="600" dirty="0">
                <a:latin typeface="Meiryo UI" panose="020B0604030504040204" pitchFamily="50" charset="-128"/>
                <a:ea typeface="Meiryo UI" panose="020B0604030504040204" pitchFamily="50" charset="-128"/>
              </a:rPr>
              <a:t>カ所をご使用ください。</a:t>
            </a:r>
          </a:p>
        </p:txBody>
      </p:sp>
      <p:sp>
        <p:nvSpPr>
          <p:cNvPr id="17" name="楕円 16">
            <a:extLst>
              <a:ext uri="{FF2B5EF4-FFF2-40B4-BE49-F238E27FC236}">
                <a16:creationId xmlns:a16="http://schemas.microsoft.com/office/drawing/2014/main" id="{972596D7-D277-0887-03E6-0947C54A34C8}"/>
              </a:ext>
            </a:extLst>
          </p:cNvPr>
          <p:cNvSpPr/>
          <p:nvPr/>
        </p:nvSpPr>
        <p:spPr>
          <a:xfrm>
            <a:off x="4837239" y="2938675"/>
            <a:ext cx="410295" cy="37263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cxnSp>
        <p:nvCxnSpPr>
          <p:cNvPr id="22" name="直線コネクタ 21">
            <a:extLst>
              <a:ext uri="{FF2B5EF4-FFF2-40B4-BE49-F238E27FC236}">
                <a16:creationId xmlns:a16="http://schemas.microsoft.com/office/drawing/2014/main" id="{BD7F3E30-BDC9-A39E-7BEF-DA4971570FCA}"/>
              </a:ext>
            </a:extLst>
          </p:cNvPr>
          <p:cNvCxnSpPr>
            <a:cxnSpLocks/>
          </p:cNvCxnSpPr>
          <p:nvPr/>
        </p:nvCxnSpPr>
        <p:spPr>
          <a:xfrm flipV="1">
            <a:off x="5227370" y="3125354"/>
            <a:ext cx="452380" cy="2699"/>
          </a:xfrm>
          <a:prstGeom prst="line">
            <a:avLst/>
          </a:prstGeom>
          <a:ln w="38100">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E4001EF3-64EB-D541-05B3-E5F205E94E49}"/>
              </a:ext>
            </a:extLst>
          </p:cNvPr>
          <p:cNvSpPr txBox="1"/>
          <p:nvPr/>
        </p:nvSpPr>
        <p:spPr>
          <a:xfrm>
            <a:off x="5731569" y="2998036"/>
            <a:ext cx="723275" cy="253916"/>
          </a:xfrm>
          <a:prstGeom prst="rect">
            <a:avLst/>
          </a:prstGeom>
          <a:noFill/>
        </p:spPr>
        <p:txBody>
          <a:bodyPr wrap="none" rtlCol="0">
            <a:spAutoFit/>
          </a:bodyPr>
          <a:lstStyle/>
          <a:p>
            <a:r>
              <a:rPr kumimoji="1" lang="ja-JP" altLang="en-US" sz="1050" b="1" dirty="0">
                <a:solidFill>
                  <a:srgbClr val="00B050"/>
                </a:solidFill>
                <a:latin typeface="Meiryo UI" panose="020B0604030504040204" pitchFamily="50" charset="-128"/>
                <a:ea typeface="Meiryo UI" panose="020B0604030504040204" pitchFamily="50" charset="-128"/>
              </a:rPr>
              <a:t>使用不可</a:t>
            </a:r>
            <a:endParaRPr kumimoji="1" lang="en-US" altLang="ja-JP" sz="1050" b="1" dirty="0">
              <a:solidFill>
                <a:srgbClr val="00B050"/>
              </a:solidFill>
              <a:latin typeface="Meiryo UI" panose="020B0604030504040204" pitchFamily="50" charset="-128"/>
              <a:ea typeface="Meiryo UI" panose="020B0604030504040204" pitchFamily="50" charset="-128"/>
            </a:endParaRPr>
          </a:p>
        </p:txBody>
      </p:sp>
      <p:pic>
        <p:nvPicPr>
          <p:cNvPr id="28" name="図 27">
            <a:extLst>
              <a:ext uri="{FF2B5EF4-FFF2-40B4-BE49-F238E27FC236}">
                <a16:creationId xmlns:a16="http://schemas.microsoft.com/office/drawing/2014/main" id="{D8036130-8982-9853-B1D9-5A92FDC2E3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7513" y="7565516"/>
            <a:ext cx="2029216" cy="1521912"/>
          </a:xfrm>
          <a:prstGeom prst="rect">
            <a:avLst/>
          </a:prstGeom>
        </p:spPr>
      </p:pic>
      <p:sp>
        <p:nvSpPr>
          <p:cNvPr id="29" name="テキスト ボックス 28">
            <a:extLst>
              <a:ext uri="{FF2B5EF4-FFF2-40B4-BE49-F238E27FC236}">
                <a16:creationId xmlns:a16="http://schemas.microsoft.com/office/drawing/2014/main" id="{6B320A79-7D1E-C6D0-71BA-99B803D391DC}"/>
              </a:ext>
            </a:extLst>
          </p:cNvPr>
          <p:cNvSpPr txBox="1"/>
          <p:nvPr/>
        </p:nvSpPr>
        <p:spPr>
          <a:xfrm>
            <a:off x="106974" y="4494241"/>
            <a:ext cx="6371734" cy="338554"/>
          </a:xfrm>
          <a:prstGeom prst="rect">
            <a:avLst/>
          </a:prstGeom>
          <a:noFill/>
        </p:spPr>
        <p:txBody>
          <a:bodyPr wrap="square" rtlCol="0">
            <a:spAutoFit/>
          </a:bodyPr>
          <a:lstStyle/>
          <a:p>
            <a:pPr marL="177800"/>
            <a:r>
              <a:rPr lang="ja-JP" altLang="en-US" sz="1600" b="1" dirty="0">
                <a:latin typeface="Meiryo UI" panose="020B0604030504040204" pitchFamily="50" charset="-128"/>
                <a:ea typeface="Meiryo UI" panose="020B0604030504040204" pitchFamily="50" charset="-128"/>
                <a:cs typeface="Meiryo UI" panose="020B0604030504040204" pitchFamily="50" charset="-128"/>
              </a:rPr>
              <a:t>２</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提出資料</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30" name="直線コネクタ 29">
            <a:extLst>
              <a:ext uri="{FF2B5EF4-FFF2-40B4-BE49-F238E27FC236}">
                <a16:creationId xmlns:a16="http://schemas.microsoft.com/office/drawing/2014/main" id="{6443BF7C-4475-6C2D-C121-4143143F09C6}"/>
              </a:ext>
            </a:extLst>
          </p:cNvPr>
          <p:cNvCxnSpPr/>
          <p:nvPr/>
        </p:nvCxnSpPr>
        <p:spPr>
          <a:xfrm>
            <a:off x="344307" y="4832795"/>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0D6B4334-6308-D72F-A314-990D79A0AE48}"/>
              </a:ext>
            </a:extLst>
          </p:cNvPr>
          <p:cNvSpPr txBox="1"/>
          <p:nvPr/>
        </p:nvSpPr>
        <p:spPr>
          <a:xfrm>
            <a:off x="164760" y="7487709"/>
            <a:ext cx="6646217" cy="1846659"/>
          </a:xfrm>
          <a:prstGeom prst="rect">
            <a:avLst/>
          </a:prstGeom>
          <a:noFill/>
        </p:spPr>
        <p:txBody>
          <a:bodyPr wrap="square" lIns="91440" tIns="45720" rIns="91440" bIns="45720" rtlCol="0" anchor="t">
            <a:spAutoFit/>
          </a:bodyPr>
          <a:lstStyle/>
          <a:p>
            <a:r>
              <a:rPr lang="ja-JP" altLang="en-US" sz="1200" dirty="0">
                <a:latin typeface="Meiryo UI" panose="020B0604030504040204" pitchFamily="50" charset="-128"/>
                <a:ea typeface="Meiryo UI" panose="020B0604030504040204" pitchFamily="50" charset="-128"/>
              </a:rPr>
              <a:t>■以下のインターネット回線をご利用いただけます。</a:t>
            </a:r>
          </a:p>
          <a:p>
            <a:r>
              <a:rPr lang="ja-JP" altLang="en-US" sz="1200" dirty="0">
                <a:latin typeface="Meiryo UI" panose="020B0604030504040204" pitchFamily="50" charset="-128"/>
                <a:ea typeface="Meiryo UI" panose="020B0604030504040204" pitchFamily="50" charset="-128"/>
              </a:rPr>
              <a:t> ・回線種別：</a:t>
            </a:r>
            <a:r>
              <a:rPr lang="en-US" altLang="ja-JP" sz="1200" dirty="0" err="1">
                <a:latin typeface="Meiryo UI" panose="020B0604030504040204" pitchFamily="50" charset="-128"/>
                <a:ea typeface="Meiryo UI" panose="020B0604030504040204" pitchFamily="50" charset="-128"/>
              </a:rPr>
              <a:t>SmartInternet</a:t>
            </a:r>
            <a:r>
              <a:rPr lang="en-US" altLang="ja-JP" sz="1200" dirty="0">
                <a:latin typeface="Meiryo UI" panose="020B0604030504040204" pitchFamily="50" charset="-128"/>
                <a:ea typeface="Meiryo UI" panose="020B0604030504040204" pitchFamily="50" charset="-128"/>
              </a:rPr>
              <a:t> -Suite Ether</a:t>
            </a:r>
            <a:r>
              <a:rPr lang="ja-JP" altLang="en-US" sz="1200" dirty="0">
                <a:latin typeface="Meiryo UI" panose="020B0604030504040204" pitchFamily="50" charset="-128"/>
                <a:ea typeface="Meiryo UI" panose="020B0604030504040204" pitchFamily="50" charset="-128"/>
              </a:rPr>
              <a:t>（スタンダードタイプ）</a:t>
            </a:r>
            <a:br>
              <a:rPr lang="ja-JP" altLang="en-US"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・通信速度：最大</a:t>
            </a:r>
            <a:r>
              <a:rPr lang="en-US" altLang="ja-JP" sz="1200" dirty="0">
                <a:latin typeface="Meiryo UI" panose="020B0604030504040204" pitchFamily="50" charset="-128"/>
                <a:ea typeface="Meiryo UI" panose="020B0604030504040204" pitchFamily="50" charset="-128"/>
              </a:rPr>
              <a:t>100Mb/s</a:t>
            </a:r>
            <a:br>
              <a:rPr lang="en-US" altLang="ja-JP" sz="1200" dirty="0">
                <a:latin typeface="Meiryo UI" panose="020B0604030504040204" pitchFamily="50" charset="-128"/>
                <a:ea typeface="Meiryo UI" panose="020B0604030504040204" pitchFamily="50" charset="-128"/>
              </a:rPr>
            </a:b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・接続方式：有線</a:t>
            </a:r>
            <a:r>
              <a:rPr lang="en-US" altLang="ja-JP" sz="1200" dirty="0">
                <a:latin typeface="Meiryo UI" panose="020B0604030504040204" pitchFamily="50" charset="-128"/>
                <a:ea typeface="Meiryo UI" panose="020B0604030504040204" pitchFamily="50" charset="-128"/>
              </a:rPr>
              <a:t>LAN</a:t>
            </a:r>
            <a:br>
              <a:rPr lang="en-US" altLang="ja-JP" sz="1200" dirty="0">
                <a:latin typeface="Meiryo UI" panose="020B0604030504040204" pitchFamily="50" charset="-128"/>
                <a:ea typeface="Meiryo UI" panose="020B0604030504040204" pitchFamily="50" charset="-128"/>
              </a:rPr>
            </a:b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LAN</a:t>
            </a:r>
            <a:r>
              <a:rPr lang="ja-JP" altLang="en-US" sz="1200" dirty="0">
                <a:latin typeface="Meiryo UI" panose="020B0604030504040204" pitchFamily="50" charset="-128"/>
                <a:ea typeface="Meiryo UI" panose="020B0604030504040204" pitchFamily="50" charset="-128"/>
              </a:rPr>
              <a:t>ポート数：</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口</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rPr>
              <a:t>※Wi-Fi</a:t>
            </a:r>
            <a:r>
              <a:rPr lang="ja-JP" altLang="en-US" sz="1200" dirty="0">
                <a:latin typeface="Meiryo UI" panose="020B0604030504040204" pitchFamily="50" charset="-128"/>
                <a:ea typeface="Meiryo UI" panose="020B0604030504040204" pitchFamily="50" charset="-128"/>
              </a:rPr>
              <a:t>をご利用の場合は、別途ルーター等の機器をご用意ください。</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通信環境の設定は、利用者側でご対応をお願いします。</a:t>
            </a:r>
          </a:p>
          <a:p>
            <a:pPr marL="330200" indent="-152400"/>
            <a:endParaRPr lang="ja-JP" altLang="en-US" dirty="0">
              <a:solidFill>
                <a:schemeClr val="tx2"/>
              </a:solidFill>
              <a:latin typeface="Meiryo UI"/>
              <a:ea typeface="Meiryo UI"/>
            </a:endParaRPr>
          </a:p>
        </p:txBody>
      </p:sp>
      <p:sp>
        <p:nvSpPr>
          <p:cNvPr id="33" name="楕円 32">
            <a:extLst>
              <a:ext uri="{FF2B5EF4-FFF2-40B4-BE49-F238E27FC236}">
                <a16:creationId xmlns:a16="http://schemas.microsoft.com/office/drawing/2014/main" id="{D270E671-1A1C-0E8C-A82E-7190C2F14AFD}"/>
              </a:ext>
            </a:extLst>
          </p:cNvPr>
          <p:cNvSpPr/>
          <p:nvPr/>
        </p:nvSpPr>
        <p:spPr>
          <a:xfrm>
            <a:off x="6033265" y="8109160"/>
            <a:ext cx="490671" cy="6578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34" name="直線コネクタ 33">
            <a:extLst>
              <a:ext uri="{FF2B5EF4-FFF2-40B4-BE49-F238E27FC236}">
                <a16:creationId xmlns:a16="http://schemas.microsoft.com/office/drawing/2014/main" id="{F1BEBCAA-F083-3CCD-D6BA-A5CFD7D41198}"/>
              </a:ext>
            </a:extLst>
          </p:cNvPr>
          <p:cNvCxnSpPr>
            <a:cxnSpLocks/>
          </p:cNvCxnSpPr>
          <p:nvPr/>
        </p:nvCxnSpPr>
        <p:spPr>
          <a:xfrm flipV="1">
            <a:off x="6278600" y="8765862"/>
            <a:ext cx="0" cy="440768"/>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60A1C744-C9FC-4FF3-1B70-F462BD93F1B5}"/>
              </a:ext>
            </a:extLst>
          </p:cNvPr>
          <p:cNvSpPr txBox="1"/>
          <p:nvPr/>
        </p:nvSpPr>
        <p:spPr>
          <a:xfrm>
            <a:off x="5643670" y="9243838"/>
            <a:ext cx="1167307" cy="253916"/>
          </a:xfrm>
          <a:prstGeom prst="rect">
            <a:avLst/>
          </a:prstGeom>
          <a:noFill/>
        </p:spPr>
        <p:txBody>
          <a:bodyPr wrap="none" rtlCol="0">
            <a:spAutoFit/>
          </a:bodyPr>
          <a:lstStyle/>
          <a:p>
            <a:r>
              <a:rPr kumimoji="1" lang="en-US" altLang="ja-JP" sz="1050" b="1" dirty="0">
                <a:solidFill>
                  <a:srgbClr val="FF0000"/>
                </a:solidFill>
                <a:latin typeface="Meiryo UI" panose="020B0604030504040204" pitchFamily="50" charset="-128"/>
                <a:ea typeface="Meiryo UI" panose="020B0604030504040204" pitchFamily="50" charset="-128"/>
              </a:rPr>
              <a:t>LAN</a:t>
            </a:r>
            <a:r>
              <a:rPr kumimoji="1" lang="ja-JP" altLang="en-US" sz="1050" b="1" dirty="0">
                <a:solidFill>
                  <a:srgbClr val="FF0000"/>
                </a:solidFill>
                <a:latin typeface="Meiryo UI" panose="020B0604030504040204" pitchFamily="50" charset="-128"/>
                <a:ea typeface="Meiryo UI" panose="020B0604030504040204" pitchFamily="50" charset="-128"/>
              </a:rPr>
              <a:t>ポート：</a:t>
            </a:r>
            <a:r>
              <a:rPr kumimoji="1" lang="en-US" altLang="ja-JP" sz="1050" b="1" dirty="0">
                <a:solidFill>
                  <a:srgbClr val="FF0000"/>
                </a:solidFill>
                <a:latin typeface="Meiryo UI" panose="020B0604030504040204" pitchFamily="50" charset="-128"/>
                <a:ea typeface="Meiryo UI" panose="020B0604030504040204" pitchFamily="50" charset="-128"/>
              </a:rPr>
              <a:t>3</a:t>
            </a:r>
            <a:r>
              <a:rPr kumimoji="1" lang="ja-JP" altLang="en-US" sz="1050" b="1" dirty="0">
                <a:solidFill>
                  <a:srgbClr val="FF0000"/>
                </a:solidFill>
                <a:latin typeface="Meiryo UI" panose="020B0604030504040204" pitchFamily="50" charset="-128"/>
                <a:ea typeface="Meiryo UI" panose="020B0604030504040204" pitchFamily="50" charset="-128"/>
              </a:rPr>
              <a:t>口</a:t>
            </a:r>
            <a:endParaRPr kumimoji="1" lang="en-US" altLang="ja-JP" sz="1050" b="1"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64610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19" name="対角する 2 つの角を丸めた四角形 18"/>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⑥設営</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⑧撤去作業　</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車両展示の場合</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8" name="直線コネクタ 57"/>
          <p:cNvCxnSpPr/>
          <p:nvPr/>
        </p:nvCxnSpPr>
        <p:spPr>
          <a:xfrm>
            <a:off x="373800" y="1730130"/>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9" name="テキスト ボックス 58"/>
          <p:cNvSpPr txBox="1"/>
          <p:nvPr/>
        </p:nvSpPr>
        <p:spPr>
          <a:xfrm>
            <a:off x="110484" y="1408357"/>
            <a:ext cx="6371734" cy="338554"/>
          </a:xfrm>
          <a:prstGeom prst="rect">
            <a:avLst/>
          </a:prstGeom>
          <a:noFill/>
        </p:spPr>
        <p:txBody>
          <a:bodyPr wrap="square" rtlCol="0">
            <a:spAutoFit/>
          </a:bodyPr>
          <a:lstStyle/>
          <a:p>
            <a:pPr marL="177800"/>
            <a:r>
              <a:rPr lang="en-US" altLang="ja-JP" sz="1600" b="1" dirty="0">
                <a:latin typeface="Meiryo UI" panose="020B0604030504040204" pitchFamily="50" charset="-128"/>
                <a:ea typeface="Meiryo UI" panose="020B0604030504040204" pitchFamily="50" charset="-128"/>
                <a:cs typeface="Meiryo UI" panose="020B0604030504040204" pitchFamily="50" charset="-128"/>
              </a:rPr>
              <a:t>1.</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展示可能な車両条件</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正方形/長方形 63"/>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16</a:t>
            </a:fld>
            <a:endParaRPr kumimoji="1" lang="ja-JP" altLang="en-US">
              <a:solidFill>
                <a:schemeClr val="bg1"/>
              </a:solidFill>
            </a:endParaRPr>
          </a:p>
        </p:txBody>
      </p:sp>
      <p:sp>
        <p:nvSpPr>
          <p:cNvPr id="76" name="テキスト ボックス 75"/>
          <p:cNvSpPr txBox="1"/>
          <p:nvPr/>
        </p:nvSpPr>
        <p:spPr>
          <a:xfrm>
            <a:off x="108524" y="7476943"/>
            <a:ext cx="6371734" cy="338554"/>
          </a:xfrm>
          <a:prstGeom prst="rect">
            <a:avLst/>
          </a:prstGeom>
          <a:noFill/>
        </p:spPr>
        <p:txBody>
          <a:bodyPr wrap="square" rtlCol="0">
            <a:spAutoFit/>
          </a:bodyPr>
          <a:lstStyle/>
          <a:p>
            <a:pPr marL="177800"/>
            <a:r>
              <a:rPr lang="en-US" altLang="ja-JP" sz="16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展示車両搬入出時の注意事項</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7" name="テキスト ボックス 76"/>
          <p:cNvSpPr txBox="1"/>
          <p:nvPr/>
        </p:nvSpPr>
        <p:spPr>
          <a:xfrm>
            <a:off x="238614" y="7915079"/>
            <a:ext cx="6371734" cy="1569660"/>
          </a:xfrm>
          <a:prstGeom prst="rect">
            <a:avLst/>
          </a:prstGeom>
          <a:noFill/>
        </p:spPr>
        <p:txBody>
          <a:bodyPr wrap="square" lIns="91440" tIns="45720" rIns="91440" bIns="45720" rtlCol="0" anchor="t">
            <a:spAutoFit/>
          </a:bodyPr>
          <a:lstStyle/>
          <a:p>
            <a:pPr marL="330200" indent="-152400"/>
            <a:r>
              <a:rPr lang="ja-JP" altLang="en-US" sz="1200" dirty="0">
                <a:latin typeface="Meiryo UI"/>
                <a:ea typeface="Meiryo UI"/>
                <a:cs typeface="Meiryo UI" panose="020B0604030504040204" pitchFamily="50" charset="-128"/>
              </a:rPr>
              <a:t>■道路駐車可能時間は</a:t>
            </a:r>
            <a:r>
              <a:rPr lang="en-US" altLang="ja-JP" sz="1200" dirty="0">
                <a:latin typeface="Meiryo UI"/>
                <a:ea typeface="Meiryo UI"/>
                <a:cs typeface="Meiryo UI" panose="020B0604030504040204" pitchFamily="50" charset="-128"/>
              </a:rPr>
              <a:t>23</a:t>
            </a:r>
            <a:r>
              <a:rPr lang="ja-JP" altLang="en-US" sz="1200" dirty="0">
                <a:latin typeface="Meiryo UI"/>
                <a:ea typeface="Meiryo UI"/>
                <a:cs typeface="Meiryo UI" panose="020B0604030504040204" pitchFamily="50" charset="-128"/>
              </a:rPr>
              <a:t>時～翌</a:t>
            </a:r>
            <a:r>
              <a:rPr lang="en-US" altLang="ja-JP" sz="1200" dirty="0">
                <a:latin typeface="Meiryo UI"/>
                <a:ea typeface="Meiryo UI"/>
                <a:cs typeface="Meiryo UI" panose="020B0604030504040204" pitchFamily="50" charset="-128"/>
              </a:rPr>
              <a:t>6</a:t>
            </a:r>
            <a:r>
              <a:rPr lang="ja-JP" altLang="en-US" sz="1200" dirty="0">
                <a:latin typeface="Meiryo UI"/>
                <a:ea typeface="Meiryo UI"/>
                <a:cs typeface="Meiryo UI" panose="020B0604030504040204" pitchFamily="50" charset="-128"/>
              </a:rPr>
              <a:t>時までです。</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■申請いただく「作業工程表」内に、展示車両の搬入出時間も明記ください。</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a:t>
            </a:r>
            <a:r>
              <a:rPr lang="en-US" altLang="ja-JP" sz="1200" dirty="0">
                <a:latin typeface="Meiryo UI"/>
                <a:ea typeface="Meiryo UI"/>
                <a:cs typeface="Meiryo UI" panose="020B0604030504040204" pitchFamily="50" charset="-128"/>
              </a:rPr>
              <a:t>23</a:t>
            </a:r>
            <a:r>
              <a:rPr lang="ja-JP" altLang="en-US" sz="1200" dirty="0">
                <a:latin typeface="Meiryo UI"/>
                <a:ea typeface="Meiryo UI"/>
                <a:cs typeface="Meiryo UI" panose="020B0604030504040204" pitchFamily="50" charset="-128"/>
              </a:rPr>
              <a:t>時は人通りが多いため、原則０時以降に搬入搬出をしてください。</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■車両のフロントガラスから見える位置に、必ず</a:t>
            </a:r>
            <a:r>
              <a:rPr lang="en-US" altLang="ja-JP" sz="1200" dirty="0">
                <a:latin typeface="Meiryo UI"/>
                <a:ea typeface="Meiryo UI"/>
                <a:cs typeface="Meiryo UI" panose="020B0604030504040204" pitchFamily="50" charset="-128"/>
              </a:rPr>
              <a:t>JTA</a:t>
            </a:r>
            <a:r>
              <a:rPr lang="ja-JP" altLang="en-US" sz="1200" dirty="0">
                <a:latin typeface="Meiryo UI"/>
                <a:ea typeface="Meiryo UI"/>
                <a:cs typeface="Meiryo UI" panose="020B0604030504040204" pitchFamily="50" charset="-128"/>
              </a:rPr>
              <a:t>手配の「道路使用許可証」を掲出してください。</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a:ea typeface="Meiryo UI"/>
                <a:cs typeface="Meiryo UI" panose="020B0604030504040204" pitchFamily="50" charset="-128"/>
              </a:rPr>
              <a:t>■使用する道路付近に見張り員</a:t>
            </a:r>
            <a:r>
              <a:rPr lang="en-US" altLang="ja-JP" sz="1200" dirty="0">
                <a:latin typeface="Meiryo UI"/>
                <a:ea typeface="Meiryo UI"/>
                <a:cs typeface="Meiryo UI" panose="020B0604030504040204" pitchFamily="50" charset="-128"/>
              </a:rPr>
              <a:t>1</a:t>
            </a:r>
            <a:r>
              <a:rPr lang="ja-JP" altLang="en-US" sz="1200" dirty="0">
                <a:latin typeface="Meiryo UI"/>
                <a:ea typeface="Meiryo UI"/>
                <a:cs typeface="Meiryo UI" panose="020B0604030504040204" pitchFamily="50" charset="-128"/>
              </a:rPr>
              <a:t>名の配置してください。</a:t>
            </a:r>
            <a:endParaRPr lang="en-US" altLang="ja-JP" sz="1200" dirty="0">
              <a:latin typeface="Meiryo UI"/>
              <a:ea typeface="Meiryo UI"/>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■展示車両は原則ガソリンを抜いて（または必要最低限の燃料にして）、手押しで運搬してください。</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■展示車両搬入出作業には、必要に応じて養生を行ってください。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■エンジンがかからないようバッテリー配線を外す、またはその設定にしてください。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p:cNvCxnSpPr/>
          <p:nvPr/>
        </p:nvCxnSpPr>
        <p:spPr>
          <a:xfrm>
            <a:off x="386500" y="7816859"/>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12069" y="1270747"/>
            <a:ext cx="6420027" cy="82415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A5518EF7-1BFD-4F4A-9CF2-F5F9E818335B}"/>
              </a:ext>
            </a:extLst>
          </p:cNvPr>
          <p:cNvSpPr txBox="1"/>
          <p:nvPr/>
        </p:nvSpPr>
        <p:spPr>
          <a:xfrm>
            <a:off x="517285" y="7179783"/>
            <a:ext cx="492443" cy="276999"/>
          </a:xfrm>
          <a:prstGeom prst="rect">
            <a:avLst/>
          </a:prstGeom>
          <a:noFill/>
        </p:spPr>
        <p:txBody>
          <a:bodyPr wrap="none" rtlCol="0">
            <a:spAutoFit/>
          </a:bodyPr>
          <a:lstStyle/>
          <a:p>
            <a:r>
              <a:rPr kumimoji="1" lang="ja-JP" altLang="en-US" sz="1200" dirty="0">
                <a:latin typeface="メイリオ" panose="020B0604030504040204" pitchFamily="50" charset="-128"/>
                <a:ea typeface="メイリオ" panose="020B0604030504040204" pitchFamily="50" charset="-128"/>
              </a:rPr>
              <a:t>凡例</a:t>
            </a:r>
            <a:endParaRPr kumimoji="1" lang="ja-JP" altLang="en-US" sz="1100" dirty="0">
              <a:latin typeface="メイリオ" panose="020B0604030504040204" pitchFamily="50" charset="-128"/>
              <a:ea typeface="メイリオ" panose="020B0604030504040204" pitchFamily="50" charset="-128"/>
            </a:endParaRPr>
          </a:p>
        </p:txBody>
      </p:sp>
      <p:sp>
        <p:nvSpPr>
          <p:cNvPr id="65" name="正方形/長方形 64">
            <a:extLst>
              <a:ext uri="{FF2B5EF4-FFF2-40B4-BE49-F238E27FC236}">
                <a16:creationId xmlns:a16="http://schemas.microsoft.com/office/drawing/2014/main" id="{9E91C997-6ECF-403C-86EF-173D75F0B74B}"/>
              </a:ext>
            </a:extLst>
          </p:cNvPr>
          <p:cNvSpPr/>
          <p:nvPr/>
        </p:nvSpPr>
        <p:spPr>
          <a:xfrm>
            <a:off x="1358300" y="7186298"/>
            <a:ext cx="164292" cy="205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ボックス 65">
            <a:extLst>
              <a:ext uri="{FF2B5EF4-FFF2-40B4-BE49-F238E27FC236}">
                <a16:creationId xmlns:a16="http://schemas.microsoft.com/office/drawing/2014/main" id="{C0A867FC-7443-4CDD-8D70-10A39DC70D0F}"/>
              </a:ext>
            </a:extLst>
          </p:cNvPr>
          <p:cNvSpPr txBox="1"/>
          <p:nvPr/>
        </p:nvSpPr>
        <p:spPr>
          <a:xfrm>
            <a:off x="1506402" y="7176210"/>
            <a:ext cx="1210588" cy="246221"/>
          </a:xfrm>
          <a:prstGeom prst="rect">
            <a:avLst/>
          </a:prstGeom>
          <a:noFill/>
        </p:spPr>
        <p:txBody>
          <a:bodyPr wrap="none" rtlCol="0">
            <a:spAutoFit/>
          </a:bodyPr>
          <a:lstStyle/>
          <a:p>
            <a:r>
              <a:rPr kumimoji="1" lang="ja-JP" altLang="en-US" sz="1000" dirty="0">
                <a:latin typeface="メイリオ" panose="020B0604030504040204" pitchFamily="50" charset="-128"/>
                <a:ea typeface="メイリオ" panose="020B0604030504040204" pitchFamily="50" charset="-128"/>
              </a:rPr>
              <a:t>＝タイヤ接地面積</a:t>
            </a:r>
            <a:endParaRPr kumimoji="1" lang="en-US" altLang="ja-JP" sz="1000" dirty="0">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D6EDBEDE-1AB2-46A0-B548-F65D5E8F2959}"/>
              </a:ext>
            </a:extLst>
          </p:cNvPr>
          <p:cNvSpPr txBox="1"/>
          <p:nvPr/>
        </p:nvSpPr>
        <p:spPr>
          <a:xfrm>
            <a:off x="3433719" y="7168773"/>
            <a:ext cx="2696572" cy="400110"/>
          </a:xfrm>
          <a:prstGeom prst="rect">
            <a:avLst/>
          </a:prstGeom>
          <a:noFill/>
        </p:spPr>
        <p:txBody>
          <a:bodyPr wrap="none" rtlCol="0">
            <a:spAutoFit/>
          </a:bodyPr>
          <a:lstStyle/>
          <a:p>
            <a:r>
              <a:rPr kumimoji="1" lang="ja-JP" altLang="en-US" sz="1000" dirty="0">
                <a:latin typeface="メイリオ" panose="020B0604030504040204" pitchFamily="50" charset="-128"/>
                <a:ea typeface="メイリオ" panose="020B0604030504040204" pitchFamily="50" charset="-128"/>
              </a:rPr>
              <a:t>＝荷重分散パネル（構造用合板 厚＝</a:t>
            </a:r>
            <a:r>
              <a:rPr kumimoji="1" lang="en-US" altLang="ja-JP" sz="1000" dirty="0">
                <a:latin typeface="メイリオ" panose="020B0604030504040204" pitchFamily="50" charset="-128"/>
                <a:ea typeface="メイリオ" panose="020B0604030504040204" pitchFamily="50" charset="-128"/>
              </a:rPr>
              <a:t>24</a:t>
            </a:r>
            <a:r>
              <a:rPr kumimoji="1" lang="ja-JP" altLang="en-US" sz="1000" dirty="0">
                <a:latin typeface="メイリオ" panose="020B0604030504040204" pitchFamily="50" charset="-128"/>
                <a:ea typeface="メイリオ" panose="020B0604030504040204" pitchFamily="50" charset="-128"/>
              </a:rPr>
              <a:t>㎜）</a:t>
            </a:r>
            <a:endParaRPr kumimoji="1"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rPr>
              <a:t>910mm×1,820mm</a:t>
            </a:r>
            <a:r>
              <a:rPr lang="ja-JP" altLang="en-US" sz="1000" dirty="0">
                <a:latin typeface="メイリオ" panose="020B0604030504040204" pitchFamily="50" charset="-128"/>
                <a:ea typeface="メイリオ" panose="020B0604030504040204" pitchFamily="50" charset="-128"/>
              </a:rPr>
              <a:t>　全４枚　</a:t>
            </a:r>
            <a:endParaRPr kumimoji="1" lang="ja-JP" altLang="en-US" sz="1000" dirty="0">
              <a:latin typeface="メイリオ" panose="020B0604030504040204" pitchFamily="50" charset="-128"/>
              <a:ea typeface="メイリオ" panose="020B0604030504040204" pitchFamily="50" charset="-128"/>
            </a:endParaRPr>
          </a:p>
        </p:txBody>
      </p:sp>
      <p:pic>
        <p:nvPicPr>
          <p:cNvPr id="39" name="図 38">
            <a:extLst>
              <a:ext uri="{FF2B5EF4-FFF2-40B4-BE49-F238E27FC236}">
                <a16:creationId xmlns:a16="http://schemas.microsoft.com/office/drawing/2014/main" id="{A7666599-68A3-4D57-91B3-CB532F8DEC75}"/>
              </a:ext>
            </a:extLst>
          </p:cNvPr>
          <p:cNvPicPr>
            <a:picLocks noChangeAspect="1"/>
          </p:cNvPicPr>
          <p:nvPr/>
        </p:nvPicPr>
        <p:blipFill>
          <a:blip r:embed="rId2"/>
          <a:stretch>
            <a:fillRect/>
          </a:stretch>
        </p:blipFill>
        <p:spPr>
          <a:xfrm>
            <a:off x="3294391" y="7196262"/>
            <a:ext cx="168662" cy="193228"/>
          </a:xfrm>
          <a:prstGeom prst="rect">
            <a:avLst/>
          </a:prstGeom>
          <a:ln w="19050">
            <a:solidFill>
              <a:srgbClr val="00B050"/>
            </a:solidFill>
          </a:ln>
        </p:spPr>
      </p:pic>
      <p:grpSp>
        <p:nvGrpSpPr>
          <p:cNvPr id="2" name="グループ化 1">
            <a:extLst>
              <a:ext uri="{FF2B5EF4-FFF2-40B4-BE49-F238E27FC236}">
                <a16:creationId xmlns:a16="http://schemas.microsoft.com/office/drawing/2014/main" id="{EAB6208F-F39A-24F5-856D-237908D10689}"/>
              </a:ext>
            </a:extLst>
          </p:cNvPr>
          <p:cNvGrpSpPr/>
          <p:nvPr/>
        </p:nvGrpSpPr>
        <p:grpSpPr>
          <a:xfrm>
            <a:off x="673425" y="4314983"/>
            <a:ext cx="5806833" cy="2859865"/>
            <a:chOff x="685815" y="4252163"/>
            <a:chExt cx="5806833" cy="2859865"/>
          </a:xfrm>
        </p:grpSpPr>
        <p:grpSp>
          <p:nvGrpSpPr>
            <p:cNvPr id="10" name="グループ化 9"/>
            <p:cNvGrpSpPr/>
            <p:nvPr/>
          </p:nvGrpSpPr>
          <p:grpSpPr>
            <a:xfrm>
              <a:off x="685815" y="4252163"/>
              <a:ext cx="5806833" cy="2859865"/>
              <a:chOff x="705183" y="4238377"/>
              <a:chExt cx="5806855" cy="2859876"/>
            </a:xfrm>
          </p:grpSpPr>
          <p:pic>
            <p:nvPicPr>
              <p:cNvPr id="28" name="図 27">
                <a:extLst>
                  <a:ext uri="{FF2B5EF4-FFF2-40B4-BE49-F238E27FC236}">
                    <a16:creationId xmlns:a16="http://schemas.microsoft.com/office/drawing/2014/main" id="{EDBC2C8A-5E40-44EE-8091-96C64603521F}"/>
                  </a:ext>
                </a:extLst>
              </p:cNvPr>
              <p:cNvPicPr>
                <a:picLocks noChangeAspect="1"/>
              </p:cNvPicPr>
              <p:nvPr/>
            </p:nvPicPr>
            <p:blipFill>
              <a:blip r:embed="rId3"/>
              <a:stretch>
                <a:fillRect/>
              </a:stretch>
            </p:blipFill>
            <p:spPr>
              <a:xfrm>
                <a:off x="705183" y="4645568"/>
                <a:ext cx="5411305" cy="2452685"/>
              </a:xfrm>
              <a:prstGeom prst="rect">
                <a:avLst/>
              </a:prstGeom>
            </p:spPr>
          </p:pic>
          <p:cxnSp>
            <p:nvCxnSpPr>
              <p:cNvPr id="43" name="直線コネクタ 42">
                <a:extLst>
                  <a:ext uri="{FF2B5EF4-FFF2-40B4-BE49-F238E27FC236}">
                    <a16:creationId xmlns:a16="http://schemas.microsoft.com/office/drawing/2014/main" id="{197DD21C-2D1E-4DAC-9133-A7754865C0B6}"/>
                  </a:ext>
                </a:extLst>
              </p:cNvPr>
              <p:cNvCxnSpPr>
                <a:cxnSpLocks/>
              </p:cNvCxnSpPr>
              <p:nvPr/>
            </p:nvCxnSpPr>
            <p:spPr>
              <a:xfrm>
                <a:off x="4072478" y="4376877"/>
                <a:ext cx="1620000"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03402C72-5857-47A8-B934-E4FC9BCDC7F3}"/>
                  </a:ext>
                </a:extLst>
              </p:cNvPr>
              <p:cNvCxnSpPr/>
              <p:nvPr/>
            </p:nvCxnSpPr>
            <p:spPr>
              <a:xfrm>
                <a:off x="4197413" y="4310892"/>
                <a:ext cx="0" cy="288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E1748F44-B24C-4913-9BE6-68740F846FCC}"/>
                  </a:ext>
                </a:extLst>
              </p:cNvPr>
              <p:cNvCxnSpPr/>
              <p:nvPr/>
            </p:nvCxnSpPr>
            <p:spPr>
              <a:xfrm>
                <a:off x="5570157" y="4310892"/>
                <a:ext cx="0" cy="288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49A20156-515E-4875-A8F0-8E7E473E93F3}"/>
                  </a:ext>
                </a:extLst>
              </p:cNvPr>
              <p:cNvCxnSpPr>
                <a:cxnSpLocks/>
              </p:cNvCxnSpPr>
              <p:nvPr/>
            </p:nvCxnSpPr>
            <p:spPr>
              <a:xfrm>
                <a:off x="5575910" y="4610744"/>
                <a:ext cx="504000" cy="0"/>
              </a:xfrm>
              <a:prstGeom prst="line">
                <a:avLst/>
              </a:prstGeom>
              <a:ln w="19050">
                <a:solidFill>
                  <a:srgbClr val="4A7EBB"/>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40563C1D-8818-48CB-8115-E0CAE4B4D3DE}"/>
                  </a:ext>
                </a:extLst>
              </p:cNvPr>
              <p:cNvCxnSpPr>
                <a:cxnSpLocks/>
              </p:cNvCxnSpPr>
              <p:nvPr/>
            </p:nvCxnSpPr>
            <p:spPr>
              <a:xfrm>
                <a:off x="5570157" y="5250266"/>
                <a:ext cx="504000" cy="0"/>
              </a:xfrm>
              <a:prstGeom prst="line">
                <a:avLst/>
              </a:prstGeom>
              <a:ln w="19050">
                <a:solidFill>
                  <a:srgbClr val="4A7EBB"/>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F4B68832-0AC6-49CC-93A0-7B5F409892CF}"/>
                  </a:ext>
                </a:extLst>
              </p:cNvPr>
              <p:cNvCxnSpPr/>
              <p:nvPr/>
            </p:nvCxnSpPr>
            <p:spPr>
              <a:xfrm>
                <a:off x="5997550" y="4499474"/>
                <a:ext cx="0" cy="86400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9" name="テキスト ボックス 48">
                <a:extLst>
                  <a:ext uri="{FF2B5EF4-FFF2-40B4-BE49-F238E27FC236}">
                    <a16:creationId xmlns:a16="http://schemas.microsoft.com/office/drawing/2014/main" id="{C2E28E85-6D77-471A-86CA-A3BBF62B9413}"/>
                  </a:ext>
                </a:extLst>
              </p:cNvPr>
              <p:cNvSpPr txBox="1"/>
              <p:nvPr/>
            </p:nvSpPr>
            <p:spPr>
              <a:xfrm>
                <a:off x="4463002" y="4238377"/>
                <a:ext cx="841567" cy="277000"/>
              </a:xfrm>
              <a:prstGeom prst="rect">
                <a:avLst/>
              </a:prstGeom>
              <a:solidFill>
                <a:schemeClr val="bg1"/>
              </a:solidFill>
            </p:spPr>
            <p:txBody>
              <a:bodyPr wrap="square" rtlCol="0">
                <a:spAutoFit/>
              </a:bodyPr>
              <a:lstStyle/>
              <a:p>
                <a:pPr algn="ctr"/>
                <a:r>
                  <a:rPr kumimoji="1" lang="en-US" altLang="ja-JP" sz="1200" dirty="0">
                    <a:latin typeface="メイリオ" panose="020B0604030504040204" pitchFamily="50" charset="-128"/>
                    <a:ea typeface="メイリオ" panose="020B0604030504040204" pitchFamily="50" charset="-128"/>
                  </a:rPr>
                  <a:t>1,820</a:t>
                </a:r>
                <a:r>
                  <a:rPr kumimoji="1" lang="ja-JP" altLang="en-US" sz="1200" dirty="0">
                    <a:latin typeface="メイリオ" panose="020B0604030504040204" pitchFamily="50" charset="-128"/>
                    <a:ea typeface="メイリオ" panose="020B0604030504040204" pitchFamily="50" charset="-128"/>
                  </a:rPr>
                  <a:t>㎜</a:t>
                </a:r>
              </a:p>
            </p:txBody>
          </p:sp>
          <p:sp>
            <p:nvSpPr>
              <p:cNvPr id="50" name="テキスト ボックス 49">
                <a:extLst>
                  <a:ext uri="{FF2B5EF4-FFF2-40B4-BE49-F238E27FC236}">
                    <a16:creationId xmlns:a16="http://schemas.microsoft.com/office/drawing/2014/main" id="{AF81501F-8C2C-489A-BF3B-DEBFF978685B}"/>
                  </a:ext>
                </a:extLst>
              </p:cNvPr>
              <p:cNvSpPr txBox="1"/>
              <p:nvPr/>
            </p:nvSpPr>
            <p:spPr>
              <a:xfrm>
                <a:off x="5860116" y="4824928"/>
                <a:ext cx="651922" cy="277000"/>
              </a:xfrm>
              <a:prstGeom prst="rect">
                <a:avLst/>
              </a:prstGeom>
              <a:solidFill>
                <a:schemeClr val="bg1"/>
              </a:solidFill>
            </p:spPr>
            <p:txBody>
              <a:bodyPr wrap="square" rtlCol="0">
                <a:spAutoFit/>
              </a:bodyPr>
              <a:lstStyle/>
              <a:p>
                <a:r>
                  <a:rPr kumimoji="1" lang="en-US" altLang="ja-JP" sz="1200" dirty="0">
                    <a:latin typeface="メイリオ" panose="020B0604030504040204" pitchFamily="50" charset="-128"/>
                    <a:ea typeface="メイリオ" panose="020B0604030504040204" pitchFamily="50" charset="-128"/>
                  </a:rPr>
                  <a:t>910</a:t>
                </a:r>
                <a:r>
                  <a:rPr kumimoji="1" lang="ja-JP" altLang="en-US" sz="1200" dirty="0">
                    <a:latin typeface="メイリオ" panose="020B0604030504040204" pitchFamily="50" charset="-128"/>
                    <a:ea typeface="メイリオ" panose="020B0604030504040204" pitchFamily="50" charset="-128"/>
                  </a:rPr>
                  <a:t>㎜</a:t>
                </a:r>
                <a:endParaRPr kumimoji="1" lang="ja-JP" altLang="en-US" sz="1000" dirty="0">
                  <a:latin typeface="メイリオ" panose="020B0604030504040204" pitchFamily="50" charset="-128"/>
                  <a:ea typeface="メイリオ" panose="020B0604030504040204" pitchFamily="50" charset="-128"/>
                </a:endParaRPr>
              </a:p>
            </p:txBody>
          </p:sp>
        </p:grpSp>
        <p:pic>
          <p:nvPicPr>
            <p:cNvPr id="69" name="図 68">
              <a:extLst>
                <a:ext uri="{FF2B5EF4-FFF2-40B4-BE49-F238E27FC236}">
                  <a16:creationId xmlns:a16="http://schemas.microsoft.com/office/drawing/2014/main" id="{A7666599-68A3-4D57-91B3-CB532F8DEC75}"/>
                </a:ext>
              </a:extLst>
            </p:cNvPr>
            <p:cNvPicPr>
              <a:picLocks noChangeAspect="1"/>
            </p:cNvPicPr>
            <p:nvPr/>
          </p:nvPicPr>
          <p:blipFill>
            <a:blip r:embed="rId2"/>
            <a:stretch>
              <a:fillRect/>
            </a:stretch>
          </p:blipFill>
          <p:spPr>
            <a:xfrm>
              <a:off x="1148876" y="4612338"/>
              <a:ext cx="1380400" cy="650347"/>
            </a:xfrm>
            <a:prstGeom prst="rect">
              <a:avLst/>
            </a:prstGeom>
            <a:ln>
              <a:solidFill>
                <a:srgbClr val="00B050"/>
              </a:solidFill>
            </a:ln>
          </p:spPr>
        </p:pic>
        <p:sp>
          <p:nvSpPr>
            <p:cNvPr id="52" name="正方形/長方形 51">
              <a:extLst>
                <a:ext uri="{FF2B5EF4-FFF2-40B4-BE49-F238E27FC236}">
                  <a16:creationId xmlns:a16="http://schemas.microsoft.com/office/drawing/2014/main" id="{9E91C997-6ECF-403C-86EF-173D75F0B74B}"/>
                </a:ext>
              </a:extLst>
            </p:cNvPr>
            <p:cNvSpPr/>
            <p:nvPr/>
          </p:nvSpPr>
          <p:spPr>
            <a:xfrm>
              <a:off x="1760456" y="4839742"/>
              <a:ext cx="164291" cy="205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5" name="図 74">
              <a:extLst>
                <a:ext uri="{FF2B5EF4-FFF2-40B4-BE49-F238E27FC236}">
                  <a16:creationId xmlns:a16="http://schemas.microsoft.com/office/drawing/2014/main" id="{A7666599-68A3-4D57-91B3-CB532F8DEC75}"/>
                </a:ext>
              </a:extLst>
            </p:cNvPr>
            <p:cNvPicPr>
              <a:picLocks noChangeAspect="1"/>
            </p:cNvPicPr>
            <p:nvPr/>
          </p:nvPicPr>
          <p:blipFill>
            <a:blip r:embed="rId2"/>
            <a:stretch>
              <a:fillRect/>
            </a:stretch>
          </p:blipFill>
          <p:spPr>
            <a:xfrm>
              <a:off x="4203087" y="6441836"/>
              <a:ext cx="1347683" cy="632507"/>
            </a:xfrm>
            <a:prstGeom prst="rect">
              <a:avLst/>
            </a:prstGeom>
            <a:ln w="19050">
              <a:solidFill>
                <a:srgbClr val="00B050"/>
              </a:solidFill>
            </a:ln>
          </p:spPr>
        </p:pic>
        <p:sp>
          <p:nvSpPr>
            <p:cNvPr id="55" name="正方形/長方形 54">
              <a:extLst>
                <a:ext uri="{FF2B5EF4-FFF2-40B4-BE49-F238E27FC236}">
                  <a16:creationId xmlns:a16="http://schemas.microsoft.com/office/drawing/2014/main" id="{9E91C997-6ECF-403C-86EF-173D75F0B74B}"/>
                </a:ext>
              </a:extLst>
            </p:cNvPr>
            <p:cNvSpPr/>
            <p:nvPr/>
          </p:nvSpPr>
          <p:spPr>
            <a:xfrm>
              <a:off x="4813557" y="6698491"/>
              <a:ext cx="164291" cy="205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8" name="図 37">
              <a:extLst>
                <a:ext uri="{FF2B5EF4-FFF2-40B4-BE49-F238E27FC236}">
                  <a16:creationId xmlns:a16="http://schemas.microsoft.com/office/drawing/2014/main" id="{A7666599-68A3-4D57-91B3-CB532F8DEC75}"/>
                </a:ext>
              </a:extLst>
            </p:cNvPr>
            <p:cNvPicPr>
              <a:picLocks noChangeAspect="1"/>
            </p:cNvPicPr>
            <p:nvPr/>
          </p:nvPicPr>
          <p:blipFill>
            <a:blip r:embed="rId2"/>
            <a:stretch>
              <a:fillRect/>
            </a:stretch>
          </p:blipFill>
          <p:spPr>
            <a:xfrm>
              <a:off x="1181593" y="6441836"/>
              <a:ext cx="1347683" cy="632507"/>
            </a:xfrm>
            <a:prstGeom prst="rect">
              <a:avLst/>
            </a:prstGeom>
            <a:ln w="19050">
              <a:solidFill>
                <a:srgbClr val="00B050"/>
              </a:solidFill>
            </a:ln>
          </p:spPr>
        </p:pic>
        <p:sp>
          <p:nvSpPr>
            <p:cNvPr id="54" name="正方形/長方形 53">
              <a:extLst>
                <a:ext uri="{FF2B5EF4-FFF2-40B4-BE49-F238E27FC236}">
                  <a16:creationId xmlns:a16="http://schemas.microsoft.com/office/drawing/2014/main" id="{9E91C997-6ECF-403C-86EF-173D75F0B74B}"/>
                </a:ext>
              </a:extLst>
            </p:cNvPr>
            <p:cNvSpPr/>
            <p:nvPr/>
          </p:nvSpPr>
          <p:spPr>
            <a:xfrm>
              <a:off x="1756931" y="6670559"/>
              <a:ext cx="164291" cy="205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 name="図 39">
              <a:extLst>
                <a:ext uri="{FF2B5EF4-FFF2-40B4-BE49-F238E27FC236}">
                  <a16:creationId xmlns:a16="http://schemas.microsoft.com/office/drawing/2014/main" id="{A7666599-68A3-4D57-91B3-CB532F8DEC75}"/>
                </a:ext>
              </a:extLst>
            </p:cNvPr>
            <p:cNvPicPr>
              <a:picLocks noChangeAspect="1"/>
            </p:cNvPicPr>
            <p:nvPr/>
          </p:nvPicPr>
          <p:blipFill>
            <a:blip r:embed="rId2"/>
            <a:stretch>
              <a:fillRect/>
            </a:stretch>
          </p:blipFill>
          <p:spPr>
            <a:xfrm>
              <a:off x="4189252" y="4631791"/>
              <a:ext cx="1347683" cy="632507"/>
            </a:xfrm>
            <a:prstGeom prst="rect">
              <a:avLst/>
            </a:prstGeom>
            <a:ln w="19050">
              <a:solidFill>
                <a:srgbClr val="00B050"/>
              </a:solidFill>
            </a:ln>
          </p:spPr>
        </p:pic>
        <p:sp>
          <p:nvSpPr>
            <p:cNvPr id="53" name="正方形/長方形 52">
              <a:extLst>
                <a:ext uri="{FF2B5EF4-FFF2-40B4-BE49-F238E27FC236}">
                  <a16:creationId xmlns:a16="http://schemas.microsoft.com/office/drawing/2014/main" id="{9E91C997-6ECF-403C-86EF-173D75F0B74B}"/>
                </a:ext>
              </a:extLst>
            </p:cNvPr>
            <p:cNvSpPr/>
            <p:nvPr/>
          </p:nvSpPr>
          <p:spPr>
            <a:xfrm>
              <a:off x="4817082" y="4867674"/>
              <a:ext cx="164291" cy="205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0" name="テキスト ボックス 59"/>
          <p:cNvSpPr txBox="1"/>
          <p:nvPr/>
        </p:nvSpPr>
        <p:spPr>
          <a:xfrm>
            <a:off x="294781" y="1767302"/>
            <a:ext cx="6371734" cy="2939266"/>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■全高</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3m</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を超える車両はお断りさせて頂きます。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■展示車両の重量によって、搬入出方法や施工方法が変更となるため、</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企画書などに車両のスペックを記載していただきますようお願いします。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■トレーラーハウスの設置は不可となります。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5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＜展示車両下部への合板敷設について＞</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500" b="1"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車両展示を行う場合は、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が指定するサイズの構造用合板</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枚を</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輪ずつに敷設し、</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床面保護に務めてください。</a:t>
            </a:r>
            <a:r>
              <a:rPr lang="ja-JP" altLang="en-US" sz="1200" dirty="0">
                <a:latin typeface="Meiryo UI"/>
                <a:ea typeface="Meiryo UI"/>
                <a:cs typeface="Meiryo UI" panose="020B0604030504040204" pitchFamily="50" charset="-128"/>
              </a:rPr>
              <a:t>また、可能な限りタイヤの接地面を合板の中央にしてください。</a:t>
            </a:r>
            <a:endParaRPr lang="en-US" altLang="ja-JP" sz="1200" dirty="0">
              <a:latin typeface="Meiryo UI"/>
              <a:ea typeface="Meiryo UI"/>
              <a:cs typeface="Meiryo UI" panose="020B0604030504040204" pitchFamily="50" charset="-128"/>
            </a:endParaRPr>
          </a:p>
          <a:p>
            <a:pPr marL="330200" indent="-152400"/>
            <a:endParaRPr lang="ja-JP" altLang="en-US" sz="500" dirty="0">
              <a:latin typeface="Meiryo UI"/>
              <a:ea typeface="Meiryo UI"/>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指定サイズの構造用合板　</a:t>
            </a:r>
            <a:r>
              <a:rPr lang="en-US" altLang="ja-JP"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厚さ</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24mm×</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幅</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910mm×</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長さ</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1,820mm</a:t>
            </a:r>
            <a:r>
              <a:rPr lang="en-US" altLang="ja-JP"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事前に車両サイズ、車重、展示台数をお知らせください。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panose="020B0604030504040204" pitchFamily="34" charset="-128"/>
                <a:ea typeface="Meiryo" panose="020B0604030504040204" pitchFamily="34" charset="-128"/>
                <a:cs typeface="Meiryo UI" panose="020B0604030504040204" pitchFamily="50" charset="-128"/>
              </a:rPr>
              <a:t>※</a:t>
            </a:r>
            <a:r>
              <a:rPr lang="en-US" altLang="ja-JP" sz="1200" dirty="0">
                <a:latin typeface="Meiryo" panose="020B0604030504040204" pitchFamily="34" charset="-128"/>
                <a:ea typeface="Meiryo" panose="020B0604030504040204" pitchFamily="34" charset="-128"/>
              </a:rPr>
              <a:t>1</a:t>
            </a:r>
            <a:r>
              <a:rPr lang="ja-JP" altLang="en-US" sz="1200" dirty="0">
                <a:latin typeface="Meiryo" panose="020B0604030504040204" pitchFamily="34" charset="-128"/>
                <a:ea typeface="Meiryo" panose="020B0604030504040204" pitchFamily="34" charset="-128"/>
              </a:rPr>
              <a:t>ヶ月以上展示を行う場合は、構造用合板の耐水性能が変化する恐れがあるため、</a:t>
            </a:r>
            <a:endParaRPr lang="en-US" altLang="ja-JP" sz="1200" dirty="0">
              <a:latin typeface="Meiryo" panose="020B0604030504040204" pitchFamily="34" charset="-128"/>
              <a:ea typeface="Meiryo" panose="020B0604030504040204" pitchFamily="34" charset="-128"/>
            </a:endParaRPr>
          </a:p>
          <a:p>
            <a:pPr marL="330200" indent="-152400"/>
            <a:r>
              <a:rPr lang="ja-JP" altLang="en-US" sz="1200" dirty="0">
                <a:latin typeface="Meiryo" panose="020B0604030504040204" pitchFamily="34" charset="-128"/>
                <a:ea typeface="Meiryo" panose="020B0604030504040204" pitchFamily="34" charset="-128"/>
              </a:rPr>
              <a:t>　</a:t>
            </a:r>
            <a:r>
              <a:rPr lang="en-US" altLang="ja-JP" sz="1200" dirty="0">
                <a:latin typeface="Meiryo" panose="020B0604030504040204" pitchFamily="34" charset="-128"/>
                <a:ea typeface="Meiryo" panose="020B0604030504040204" pitchFamily="34" charset="-128"/>
              </a:rPr>
              <a:t>  </a:t>
            </a:r>
            <a:r>
              <a:rPr lang="ja-JP" altLang="en-US" sz="1200" dirty="0">
                <a:latin typeface="Meiryo" panose="020B0604030504040204" pitchFamily="34" charset="-128"/>
                <a:ea typeface="Meiryo" panose="020B0604030504040204" pitchFamily="34" charset="-128"/>
              </a:rPr>
              <a:t>下記の仕様としてください。</a:t>
            </a:r>
            <a:endParaRPr lang="en-US" altLang="ja-JP" sz="1200" dirty="0">
              <a:latin typeface="Meiryo" panose="020B0604030504040204" pitchFamily="34" charset="-128"/>
              <a:ea typeface="Meiryo" panose="020B0604030504040204" pitchFamily="34" charset="-128"/>
            </a:endParaRPr>
          </a:p>
          <a:p>
            <a:pPr marL="330200" indent="-152400"/>
            <a:r>
              <a:rPr lang="ja-JP" altLang="en-US" sz="1200" dirty="0">
                <a:latin typeface="Meiryo" panose="020B0604030504040204" pitchFamily="34" charset="-128"/>
                <a:ea typeface="Meiryo" panose="020B0604030504040204" pitchFamily="34" charset="-128"/>
              </a:rPr>
              <a:t>　</a:t>
            </a:r>
            <a:r>
              <a:rPr lang="en-US" altLang="ja-JP" sz="1200" dirty="0">
                <a:latin typeface="Meiryo" panose="020B0604030504040204" pitchFamily="34" charset="-128"/>
                <a:ea typeface="Meiryo" panose="020B0604030504040204" pitchFamily="34" charset="-128"/>
              </a:rPr>
              <a:t>  </a:t>
            </a:r>
            <a:r>
              <a:rPr lang="ja-JP" altLang="en-US" sz="1200" dirty="0">
                <a:latin typeface="Meiryo" panose="020B0604030504040204" pitchFamily="34" charset="-128"/>
                <a:ea typeface="Meiryo" panose="020B0604030504040204" pitchFamily="34" charset="-128"/>
              </a:rPr>
              <a:t>規格：</a:t>
            </a:r>
            <a:r>
              <a:rPr lang="en-US" altLang="ja-JP" sz="1200" b="1" dirty="0">
                <a:solidFill>
                  <a:srgbClr val="FF0000"/>
                </a:solidFill>
                <a:latin typeface="Meiryo" panose="020B0604030504040204" pitchFamily="34" charset="-128"/>
                <a:ea typeface="Meiryo" panose="020B0604030504040204" pitchFamily="34" charset="-128"/>
              </a:rPr>
              <a:t>【</a:t>
            </a:r>
            <a:r>
              <a:rPr lang="ja-JP" altLang="en-US" sz="1200" b="1" u="sng" dirty="0">
                <a:solidFill>
                  <a:srgbClr val="FF0000"/>
                </a:solidFill>
                <a:latin typeface="Meiryo" panose="020B0604030504040204" pitchFamily="34" charset="-128"/>
                <a:ea typeface="Meiryo" panose="020B0604030504040204" pitchFamily="34" charset="-128"/>
              </a:rPr>
              <a:t>特類 針葉樹 </a:t>
            </a:r>
            <a:r>
              <a:rPr lang="en-US" altLang="ja-JP" sz="1200" b="1" u="sng" dirty="0">
                <a:solidFill>
                  <a:srgbClr val="FF0000"/>
                </a:solidFill>
                <a:latin typeface="Meiryo" panose="020B0604030504040204" pitchFamily="34" charset="-128"/>
                <a:ea typeface="Meiryo" panose="020B0604030504040204" pitchFamily="34" charset="-128"/>
              </a:rPr>
              <a:t>2</a:t>
            </a:r>
            <a:r>
              <a:rPr lang="ja-JP" altLang="en-US" sz="1200" b="1" u="sng" dirty="0">
                <a:solidFill>
                  <a:srgbClr val="FF0000"/>
                </a:solidFill>
                <a:latin typeface="Meiryo" panose="020B0604030504040204" pitchFamily="34" charset="-128"/>
                <a:ea typeface="Meiryo" panose="020B0604030504040204" pitchFamily="34" charset="-128"/>
              </a:rPr>
              <a:t>級 </a:t>
            </a:r>
            <a:r>
              <a:rPr lang="en-US" altLang="ja-JP" sz="1200" b="1" u="sng" dirty="0">
                <a:solidFill>
                  <a:srgbClr val="FF0000"/>
                </a:solidFill>
                <a:latin typeface="Meiryo" panose="020B0604030504040204" pitchFamily="34" charset="-128"/>
                <a:ea typeface="Meiryo" panose="020B0604030504040204" pitchFamily="34" charset="-128"/>
              </a:rPr>
              <a:t>CD</a:t>
            </a:r>
            <a:r>
              <a:rPr lang="ja-JP" altLang="en-US" sz="1200" b="1" u="sng" dirty="0">
                <a:solidFill>
                  <a:srgbClr val="FF0000"/>
                </a:solidFill>
                <a:latin typeface="Meiryo" panose="020B0604030504040204" pitchFamily="34" charset="-128"/>
                <a:ea typeface="Meiryo" panose="020B0604030504040204" pitchFamily="34" charset="-128"/>
              </a:rPr>
              <a:t>／厚さ</a:t>
            </a:r>
            <a:r>
              <a:rPr lang="en-US" altLang="ja-JP" sz="1200" b="1" u="sng" dirty="0">
                <a:solidFill>
                  <a:srgbClr val="FF0000"/>
                </a:solidFill>
                <a:latin typeface="Meiryo" panose="020B0604030504040204" pitchFamily="34" charset="-128"/>
                <a:ea typeface="Meiryo" panose="020B0604030504040204" pitchFamily="34" charset="-128"/>
              </a:rPr>
              <a:t>24</a:t>
            </a:r>
            <a:r>
              <a:rPr lang="ja-JP" altLang="en-US" sz="1200" b="1" u="sng" dirty="0">
                <a:solidFill>
                  <a:srgbClr val="FF0000"/>
                </a:solidFill>
                <a:latin typeface="Meiryo" panose="020B0604030504040204" pitchFamily="34" charset="-128"/>
                <a:ea typeface="Meiryo" panose="020B0604030504040204" pitchFamily="34" charset="-128"/>
              </a:rPr>
              <a:t>ｍｍ</a:t>
            </a:r>
            <a:r>
              <a:rPr lang="en-US" altLang="ja-JP" sz="1200" b="1" u="sng" dirty="0">
                <a:solidFill>
                  <a:srgbClr val="FF0000"/>
                </a:solidFill>
                <a:latin typeface="Meiryo" panose="020B0604030504040204" pitchFamily="34" charset="-128"/>
                <a:ea typeface="Meiryo" panose="020B0604030504040204" pitchFamily="34" charset="-128"/>
              </a:rPr>
              <a:t>×</a:t>
            </a:r>
            <a:r>
              <a:rPr lang="ja-JP" altLang="en-US" sz="1200" b="1" u="sng" dirty="0">
                <a:solidFill>
                  <a:srgbClr val="FF0000"/>
                </a:solidFill>
                <a:latin typeface="Meiryo" panose="020B0604030504040204" pitchFamily="34" charset="-128"/>
                <a:ea typeface="Meiryo" panose="020B0604030504040204" pitchFamily="34" charset="-128"/>
              </a:rPr>
              <a:t>幅</a:t>
            </a:r>
            <a:r>
              <a:rPr lang="en-US" altLang="ja-JP" sz="1200" b="1" u="sng" dirty="0">
                <a:solidFill>
                  <a:srgbClr val="FF0000"/>
                </a:solidFill>
                <a:latin typeface="Meiryo" panose="020B0604030504040204" pitchFamily="34" charset="-128"/>
                <a:ea typeface="Meiryo" panose="020B0604030504040204" pitchFamily="34" charset="-128"/>
              </a:rPr>
              <a:t>910mm×</a:t>
            </a:r>
            <a:r>
              <a:rPr lang="ja-JP" altLang="en-US" sz="1200" b="1" u="sng" dirty="0">
                <a:solidFill>
                  <a:srgbClr val="FF0000"/>
                </a:solidFill>
                <a:latin typeface="Meiryo" panose="020B0604030504040204" pitchFamily="34" charset="-128"/>
                <a:ea typeface="Meiryo" panose="020B0604030504040204" pitchFamily="34" charset="-128"/>
              </a:rPr>
              <a:t>長さ</a:t>
            </a:r>
            <a:r>
              <a:rPr lang="en-US" altLang="ja-JP" sz="1200" b="1" u="sng" dirty="0">
                <a:solidFill>
                  <a:srgbClr val="FF0000"/>
                </a:solidFill>
                <a:latin typeface="Meiryo" panose="020B0604030504040204" pitchFamily="34" charset="-128"/>
                <a:ea typeface="Meiryo" panose="020B0604030504040204" pitchFamily="34" charset="-128"/>
              </a:rPr>
              <a:t>1,820mm</a:t>
            </a:r>
            <a:r>
              <a:rPr lang="en-US" altLang="ja-JP" sz="1200" b="1" dirty="0">
                <a:solidFill>
                  <a:srgbClr val="FF0000"/>
                </a:solidFill>
                <a:latin typeface="Meiryo" panose="020B0604030504040204" pitchFamily="34" charset="-128"/>
                <a:ea typeface="Meiryo" panose="020B0604030504040204" pitchFamily="34" charset="-128"/>
              </a:rPr>
              <a:t>】</a:t>
            </a:r>
            <a:endParaRPr lang="ja-JP" altLang="en-US" sz="1200" b="1" dirty="0">
              <a:solidFill>
                <a:srgbClr val="FF0000"/>
              </a:solidFill>
              <a:latin typeface="Meiryo" panose="020B0604030504040204" pitchFamily="34" charset="-128"/>
              <a:ea typeface="Meiryo" panose="020B0604030504040204" pitchFamily="34"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cs typeface="Meiryo UI" panose="020B0604030504040204" pitchFamily="50" charset="-128"/>
              </a:rPr>
              <a:t>構造用合板は市販のもので問題ありません</a:t>
            </a:r>
            <a:endParaRPr lang="en-US" altLang="ja-JP" sz="1200" u="sng"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cs typeface="Meiryo UI" panose="020B0604030504040204" pitchFamily="50" charset="-128"/>
              </a:rPr>
              <a:t>合板への装飾などは可能です</a:t>
            </a:r>
            <a:endParaRPr lang="en-US" altLang="ja-JP" sz="1200" u="sng"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098897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531" t="14445" r="24126" b="13974"/>
          <a:stretch/>
        </p:blipFill>
        <p:spPr bwMode="auto">
          <a:xfrm>
            <a:off x="3607053" y="3274819"/>
            <a:ext cx="2854732" cy="2040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19" name="対角する 2 つの角を丸めた四角形 18"/>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⑥⑧設営</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撤去作業　</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車両展示の場合</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5" name="グループ化 14"/>
          <p:cNvGrpSpPr/>
          <p:nvPr/>
        </p:nvGrpSpPr>
        <p:grpSpPr>
          <a:xfrm>
            <a:off x="401408" y="3141077"/>
            <a:ext cx="3019743" cy="1698284"/>
            <a:chOff x="107950" y="3933825"/>
            <a:chExt cx="4668838" cy="2625725"/>
          </a:xfrm>
        </p:grpSpPr>
        <p:sp>
          <p:nvSpPr>
            <p:cNvPr id="16" name="正方形/長方形 15"/>
            <p:cNvSpPr/>
            <p:nvPr/>
          </p:nvSpPr>
          <p:spPr>
            <a:xfrm>
              <a:off x="107950" y="3933825"/>
              <a:ext cx="4643438" cy="660400"/>
            </a:xfrm>
            <a:prstGeom prst="rec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17" name="テキスト ボックス 92"/>
            <p:cNvSpPr txBox="1">
              <a:spLocks noChangeArrowheads="1"/>
            </p:cNvSpPr>
            <p:nvPr/>
          </p:nvSpPr>
          <p:spPr bwMode="auto">
            <a:xfrm>
              <a:off x="850900" y="4105274"/>
              <a:ext cx="2032001"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歩道</a:t>
              </a:r>
            </a:p>
          </p:txBody>
        </p:sp>
        <p:sp>
          <p:nvSpPr>
            <p:cNvPr id="24" name="角丸四角形 23"/>
            <p:cNvSpPr/>
            <p:nvPr/>
          </p:nvSpPr>
          <p:spPr>
            <a:xfrm>
              <a:off x="954088" y="4656138"/>
              <a:ext cx="3754437" cy="865187"/>
            </a:xfrm>
            <a:prstGeom prst="roundRect">
              <a:avLst/>
            </a:prstGeom>
            <a:pattFill prst="pct5">
              <a:fgClr>
                <a:schemeClr val="tx2"/>
              </a:fgClr>
              <a:bgClr>
                <a:schemeClr val="bg1"/>
              </a:bgClr>
            </a:pattFill>
            <a:ln w="444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25" name="正方形/長方形 24"/>
            <p:cNvSpPr/>
            <p:nvPr/>
          </p:nvSpPr>
          <p:spPr>
            <a:xfrm>
              <a:off x="3108325" y="4873625"/>
              <a:ext cx="1458913" cy="503238"/>
            </a:xfrm>
            <a:prstGeom prst="rect">
              <a:avLst/>
            </a:prstGeom>
            <a:solidFill>
              <a:schemeClr val="accent6">
                <a:lumMod val="40000"/>
                <a:lumOff val="6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26" name="テキスト ボックス 101"/>
            <p:cNvSpPr txBox="1">
              <a:spLocks noChangeArrowheads="1"/>
            </p:cNvSpPr>
            <p:nvPr/>
          </p:nvSpPr>
          <p:spPr bwMode="auto">
            <a:xfrm>
              <a:off x="3054349" y="4940301"/>
              <a:ext cx="1594113"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資材運搬車両</a:t>
              </a:r>
            </a:p>
          </p:txBody>
        </p:sp>
        <p:cxnSp>
          <p:nvCxnSpPr>
            <p:cNvPr id="27" name="直線コネクタ 26"/>
            <p:cNvCxnSpPr/>
            <p:nvPr/>
          </p:nvCxnSpPr>
          <p:spPr>
            <a:xfrm>
              <a:off x="885825" y="5670550"/>
              <a:ext cx="36877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a:off x="906463" y="6559550"/>
              <a:ext cx="3687762"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a:off x="1619250" y="6122988"/>
              <a:ext cx="2736850" cy="7937"/>
            </a:xfrm>
            <a:prstGeom prst="straightConnector1">
              <a:avLst/>
            </a:prstGeom>
            <a:ln w="2222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テキスト ボックス 116"/>
            <p:cNvSpPr txBox="1">
              <a:spLocks noChangeArrowheads="1"/>
            </p:cNvSpPr>
            <p:nvPr/>
          </p:nvSpPr>
          <p:spPr bwMode="auto">
            <a:xfrm>
              <a:off x="954088" y="5929313"/>
              <a:ext cx="2032001"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車道</a:t>
              </a:r>
            </a:p>
          </p:txBody>
        </p:sp>
        <p:sp>
          <p:nvSpPr>
            <p:cNvPr id="31" name="正方形/長方形 30"/>
            <p:cNvSpPr/>
            <p:nvPr/>
          </p:nvSpPr>
          <p:spPr>
            <a:xfrm>
              <a:off x="1270001" y="4873625"/>
              <a:ext cx="1458914" cy="503239"/>
            </a:xfrm>
            <a:prstGeom prst="rect">
              <a:avLst/>
            </a:prstGeom>
            <a:solidFill>
              <a:schemeClr val="accent3">
                <a:lumMod val="40000"/>
                <a:lumOff val="6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32" name="テキスト ボックス 101"/>
            <p:cNvSpPr txBox="1">
              <a:spLocks noChangeArrowheads="1"/>
            </p:cNvSpPr>
            <p:nvPr/>
          </p:nvSpPr>
          <p:spPr bwMode="auto">
            <a:xfrm>
              <a:off x="1426504" y="4940301"/>
              <a:ext cx="1118259" cy="392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50">
                  <a:latin typeface="Arial" charset="0"/>
                </a:rPr>
                <a:t>展示車両</a:t>
              </a:r>
            </a:p>
          </p:txBody>
        </p:sp>
        <p:sp>
          <p:nvSpPr>
            <p:cNvPr id="33" name="二等辺三角形 32"/>
            <p:cNvSpPr/>
            <p:nvPr/>
          </p:nvSpPr>
          <p:spPr>
            <a:xfrm>
              <a:off x="4635500" y="4418013"/>
              <a:ext cx="122238"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34" name="二等辺三角形 33"/>
            <p:cNvSpPr/>
            <p:nvPr/>
          </p:nvSpPr>
          <p:spPr>
            <a:xfrm>
              <a:off x="4635500" y="5211763"/>
              <a:ext cx="122238"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35" name="二等辺三角形 34"/>
            <p:cNvSpPr/>
            <p:nvPr/>
          </p:nvSpPr>
          <p:spPr>
            <a:xfrm>
              <a:off x="928688" y="4418013"/>
              <a:ext cx="123825"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sp>
          <p:nvSpPr>
            <p:cNvPr id="36" name="二等辺三角形 35"/>
            <p:cNvSpPr/>
            <p:nvPr/>
          </p:nvSpPr>
          <p:spPr>
            <a:xfrm>
              <a:off x="928688" y="5211763"/>
              <a:ext cx="123825" cy="3302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p>
          </p:txBody>
        </p:sp>
        <p:cxnSp>
          <p:nvCxnSpPr>
            <p:cNvPr id="37" name="直線コネクタ 36"/>
            <p:cNvCxnSpPr/>
            <p:nvPr/>
          </p:nvCxnSpPr>
          <p:spPr>
            <a:xfrm>
              <a:off x="107950" y="476250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a:off x="107950" y="4929188"/>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107950" y="5091113"/>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a:off x="107950" y="5240338"/>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a:off x="107950" y="5408613"/>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107950" y="5570538"/>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a:off x="107950" y="5751513"/>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107950" y="591820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a:off x="107950" y="6080125"/>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a:off x="107950" y="622935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a:off x="107950" y="6397625"/>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a:off x="107950" y="6559550"/>
              <a:ext cx="690563" cy="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49" name="Picture 42" descr="C:\Users\hi-watanabe\AppData\Local\Microsoft\Windows\Temporary Internet Files\Content.IE5\NKSCLRPV\man-146843_960_72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725" y="4762500"/>
              <a:ext cx="23336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テキスト ボックス 106"/>
            <p:cNvSpPr txBox="1">
              <a:spLocks noChangeArrowheads="1"/>
            </p:cNvSpPr>
            <p:nvPr/>
          </p:nvSpPr>
          <p:spPr bwMode="auto">
            <a:xfrm>
              <a:off x="458702" y="5229224"/>
              <a:ext cx="867238" cy="28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defRPr/>
              </a:pPr>
              <a:r>
                <a:rPr lang="ja-JP" altLang="en-US" sz="600">
                  <a:latin typeface="Arial" charset="0"/>
                </a:rPr>
                <a:t>見張り員</a:t>
              </a:r>
            </a:p>
          </p:txBody>
        </p:sp>
        <p:sp>
          <p:nvSpPr>
            <p:cNvPr id="51" name="テキスト ボックス 106"/>
            <p:cNvSpPr txBox="1">
              <a:spLocks noChangeArrowheads="1"/>
            </p:cNvSpPr>
            <p:nvPr/>
          </p:nvSpPr>
          <p:spPr bwMode="auto">
            <a:xfrm>
              <a:off x="3703638" y="4322765"/>
              <a:ext cx="1073150" cy="28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defRPr/>
              </a:pPr>
              <a:r>
                <a:rPr lang="ja-JP" altLang="en-US" sz="600" dirty="0">
                  <a:latin typeface="Arial" charset="0"/>
                </a:rPr>
                <a:t>照明付きコーン</a:t>
              </a:r>
            </a:p>
          </p:txBody>
        </p:sp>
        <p:sp>
          <p:nvSpPr>
            <p:cNvPr id="52" name="テキスト ボックス 98"/>
            <p:cNvSpPr txBox="1">
              <a:spLocks noChangeArrowheads="1"/>
            </p:cNvSpPr>
            <p:nvPr/>
          </p:nvSpPr>
          <p:spPr bwMode="auto">
            <a:xfrm>
              <a:off x="2482849" y="5633647"/>
              <a:ext cx="1081087" cy="4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en-US" altLang="ja-JP" sz="1050">
                  <a:solidFill>
                    <a:schemeClr val="accent1"/>
                  </a:solidFill>
                  <a:latin typeface="Arial" charset="0"/>
                </a:rPr>
                <a:t>20.0m</a:t>
              </a:r>
              <a:endParaRPr lang="ja-JP" altLang="en-US" sz="1050">
                <a:solidFill>
                  <a:schemeClr val="accent1"/>
                </a:solidFill>
                <a:latin typeface="Arial" charset="0"/>
              </a:endParaRPr>
            </a:p>
          </p:txBody>
        </p:sp>
        <p:sp>
          <p:nvSpPr>
            <p:cNvPr id="53" name="テキスト ボックス 116"/>
            <p:cNvSpPr txBox="1">
              <a:spLocks noChangeArrowheads="1"/>
            </p:cNvSpPr>
            <p:nvPr/>
          </p:nvSpPr>
          <p:spPr bwMode="auto">
            <a:xfrm>
              <a:off x="260350" y="5535613"/>
              <a:ext cx="373063" cy="90412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ja-JP" altLang="en-US" sz="800">
                  <a:latin typeface="Arial" charset="0"/>
                </a:rPr>
                <a:t>横</a:t>
              </a:r>
              <a:endParaRPr lang="en-US" altLang="ja-JP" sz="800">
                <a:latin typeface="Arial" charset="0"/>
              </a:endParaRPr>
            </a:p>
            <a:p>
              <a:pPr algn="ctr" eaLnBrk="1" hangingPunct="1">
                <a:spcBef>
                  <a:spcPct val="0"/>
                </a:spcBef>
                <a:buFontTx/>
                <a:buNone/>
              </a:pPr>
              <a:r>
                <a:rPr lang="ja-JP" altLang="en-US" sz="800">
                  <a:latin typeface="Arial" charset="0"/>
                </a:rPr>
                <a:t>断</a:t>
              </a:r>
              <a:endParaRPr lang="en-US" altLang="ja-JP" sz="800">
                <a:latin typeface="Arial" charset="0"/>
              </a:endParaRPr>
            </a:p>
            <a:p>
              <a:pPr algn="ctr" eaLnBrk="1" hangingPunct="1">
                <a:spcBef>
                  <a:spcPct val="0"/>
                </a:spcBef>
                <a:buFontTx/>
                <a:buNone/>
              </a:pPr>
              <a:r>
                <a:rPr lang="ja-JP" altLang="en-US" sz="800">
                  <a:latin typeface="Arial" charset="0"/>
                </a:rPr>
                <a:t>歩</a:t>
              </a:r>
              <a:endParaRPr lang="en-US" altLang="ja-JP" sz="800">
                <a:latin typeface="Arial" charset="0"/>
              </a:endParaRPr>
            </a:p>
            <a:p>
              <a:pPr algn="ctr" eaLnBrk="1" hangingPunct="1">
                <a:spcBef>
                  <a:spcPct val="0"/>
                </a:spcBef>
                <a:buFontTx/>
                <a:buNone/>
              </a:pPr>
              <a:r>
                <a:rPr lang="ja-JP" altLang="en-US" sz="800">
                  <a:latin typeface="Arial" charset="0"/>
                </a:rPr>
                <a:t>道</a:t>
              </a:r>
            </a:p>
          </p:txBody>
        </p:sp>
      </p:grpSp>
      <p:sp>
        <p:nvSpPr>
          <p:cNvPr id="54" name="テキスト ボックス 53"/>
          <p:cNvSpPr txBox="1"/>
          <p:nvPr/>
        </p:nvSpPr>
        <p:spPr>
          <a:xfrm>
            <a:off x="316815" y="1814930"/>
            <a:ext cx="6371734" cy="1492716"/>
          </a:xfrm>
          <a:prstGeom prst="rect">
            <a:avLst/>
          </a:prstGeom>
          <a:noFill/>
        </p:spPr>
        <p:txBody>
          <a:bodyPr wrap="square" rtlCol="0">
            <a:spAutoFit/>
          </a:bodyPr>
          <a:lstStyle/>
          <a:p>
            <a:pPr marL="330200" indent="-152400"/>
            <a:r>
              <a:rPr lang="ja-JP" altLang="en-US" sz="1400" b="1" dirty="0">
                <a:latin typeface="Meiryo UI" panose="020B0604030504040204" pitchFamily="50" charset="-128"/>
                <a:ea typeface="Meiryo UI" panose="020B0604030504040204" pitchFamily="50" charset="-128"/>
                <a:cs typeface="Meiryo UI" panose="020B0604030504040204" pitchFamily="50" charset="-128"/>
              </a:rPr>
              <a:t>＜車両重量が</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2,000kg</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未満の場合＞</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5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■展示車両を下図エリアに一時駐停車させる場合は、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a:t>
            </a:r>
            <a:r>
              <a:rPr lang="ja-JP" altLang="en-US" sz="1200" dirty="0" err="1">
                <a:latin typeface="Meiryo UI" panose="020B0604030504040204" pitchFamily="50" charset="-128"/>
                <a:ea typeface="Meiryo UI" panose="020B0604030504040204" pitchFamily="50" charset="-128"/>
                <a:cs typeface="Meiryo UI" panose="020B0604030504040204" pitchFamily="50" charset="-128"/>
              </a:rPr>
              <a:t>ｍ</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の幅に収まるように停車してください。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資材運搬車両と同時に駐停車させる場合も</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a:t>
            </a:r>
            <a:r>
              <a:rPr lang="ja-JP" altLang="en-US" sz="1200" dirty="0" err="1">
                <a:latin typeface="Meiryo UI" panose="020B0604030504040204" pitchFamily="50" charset="-128"/>
                <a:ea typeface="Meiryo UI" panose="020B0604030504040204" pitchFamily="50" charset="-128"/>
                <a:cs typeface="Meiryo UI" panose="020B0604030504040204" pitchFamily="50" charset="-128"/>
              </a:rPr>
              <a:t>ｍ</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の範囲内に必ず収めてください。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（目安：最大で</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トントラック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台分）</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車両の周囲</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箇所を、照明付きコーン（広告主様手配）で囲んで下さい。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なお、当該箇所から搬入出を行う場合、作業日の</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午前</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時より</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作業を開始します。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8" name="直線コネクタ 57"/>
          <p:cNvCxnSpPr/>
          <p:nvPr/>
        </p:nvCxnSpPr>
        <p:spPr>
          <a:xfrm>
            <a:off x="373800" y="1730130"/>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9" name="テキスト ボックス 58"/>
          <p:cNvSpPr txBox="1"/>
          <p:nvPr/>
        </p:nvSpPr>
        <p:spPr>
          <a:xfrm>
            <a:off x="110484" y="1408357"/>
            <a:ext cx="6371734" cy="338554"/>
          </a:xfrm>
          <a:prstGeom prst="rect">
            <a:avLst/>
          </a:prstGeom>
          <a:noFill/>
        </p:spPr>
        <p:txBody>
          <a:bodyPr wrap="square" rtlCol="0">
            <a:spAutoFit/>
          </a:bodyPr>
          <a:lstStyle/>
          <a:p>
            <a:pPr marL="177800"/>
            <a:r>
              <a:rPr lang="en-US" altLang="ja-JP" sz="1600" b="1" dirty="0">
                <a:latin typeface="Meiryo UI" panose="020B0604030504040204" pitchFamily="50" charset="-128"/>
                <a:ea typeface="Meiryo UI" panose="020B0604030504040204" pitchFamily="50" charset="-128"/>
                <a:cs typeface="Meiryo UI" panose="020B0604030504040204" pitchFamily="50" charset="-128"/>
              </a:rPr>
              <a:t>3.</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展示車両搬入出ルート</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p:cNvSpPr/>
          <p:nvPr/>
        </p:nvSpPr>
        <p:spPr>
          <a:xfrm>
            <a:off x="212069" y="1270746"/>
            <a:ext cx="6420027" cy="8359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17</a:t>
            </a:fld>
            <a:endParaRPr kumimoji="1" lang="ja-JP" altLang="en-US">
              <a:solidFill>
                <a:schemeClr val="bg1"/>
              </a:solidFill>
            </a:endParaRPr>
          </a:p>
        </p:txBody>
      </p:sp>
      <p:sp>
        <p:nvSpPr>
          <p:cNvPr id="70" name="テキスト ボックス 69"/>
          <p:cNvSpPr txBox="1"/>
          <p:nvPr/>
        </p:nvSpPr>
        <p:spPr>
          <a:xfrm>
            <a:off x="316815" y="5400822"/>
            <a:ext cx="6371734" cy="1308050"/>
          </a:xfrm>
          <a:prstGeom prst="rect">
            <a:avLst/>
          </a:prstGeom>
          <a:noFill/>
        </p:spPr>
        <p:txBody>
          <a:bodyPr wrap="square" rtlCol="0">
            <a:spAutoFit/>
          </a:bodyPr>
          <a:lstStyle/>
          <a:p>
            <a:pPr marL="330200" indent="-152400"/>
            <a:r>
              <a:rPr lang="ja-JP" altLang="en-US" sz="1400" b="1" dirty="0">
                <a:latin typeface="Meiryo UI" panose="020B0604030504040204" pitchFamily="50" charset="-128"/>
                <a:ea typeface="Meiryo UI" panose="020B0604030504040204" pitchFamily="50" charset="-128"/>
                <a:cs typeface="Meiryo UI" panose="020B0604030504040204" pitchFamily="50" charset="-128"/>
              </a:rPr>
              <a:t>＜車両重量が</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2,000kg</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以上の場合＞</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5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■展示車両が</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2,000kg</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以上の場合は、名古屋駅桜通口タクシー乗り場より搬入出を行います。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なお、当該箇所から搬入出を行う場合、作業日の</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午前</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時より</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作業を開始します。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過去の実績に問わず、事前に現地調査を行っていただきますようお願いします。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詳細は別紙参照　</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フリーフォーム 62"/>
          <p:cNvSpPr/>
          <p:nvPr/>
        </p:nvSpPr>
        <p:spPr>
          <a:xfrm>
            <a:off x="4315787" y="3328823"/>
            <a:ext cx="495300" cy="1644650"/>
          </a:xfrm>
          <a:custGeom>
            <a:avLst/>
            <a:gdLst>
              <a:gd name="connsiteX0" fmla="*/ 273050 w 603250"/>
              <a:gd name="connsiteY0" fmla="*/ 0 h 1644650"/>
              <a:gd name="connsiteX1" fmla="*/ 603250 w 603250"/>
              <a:gd name="connsiteY1" fmla="*/ 0 h 1644650"/>
              <a:gd name="connsiteX2" fmla="*/ 603250 w 603250"/>
              <a:gd name="connsiteY2" fmla="*/ 1644650 h 1644650"/>
              <a:gd name="connsiteX3" fmla="*/ 107950 w 603250"/>
              <a:gd name="connsiteY3" fmla="*/ 1644650 h 1644650"/>
              <a:gd name="connsiteX4" fmla="*/ 120650 w 603250"/>
              <a:gd name="connsiteY4" fmla="*/ 1644650 h 1644650"/>
              <a:gd name="connsiteX5" fmla="*/ 0 w 603250"/>
              <a:gd name="connsiteY5" fmla="*/ 1276350 h 1644650"/>
              <a:gd name="connsiteX0" fmla="*/ 273050 w 603250"/>
              <a:gd name="connsiteY0" fmla="*/ 0 h 1644650"/>
              <a:gd name="connsiteX1" fmla="*/ 603250 w 603250"/>
              <a:gd name="connsiteY1" fmla="*/ 0 h 1644650"/>
              <a:gd name="connsiteX2" fmla="*/ 603250 w 603250"/>
              <a:gd name="connsiteY2" fmla="*/ 1644650 h 1644650"/>
              <a:gd name="connsiteX3" fmla="*/ 107950 w 603250"/>
              <a:gd name="connsiteY3" fmla="*/ 1644650 h 1644650"/>
              <a:gd name="connsiteX4" fmla="*/ 0 w 603250"/>
              <a:gd name="connsiteY4" fmla="*/ 1276350 h 1644650"/>
              <a:gd name="connsiteX0" fmla="*/ 165100 w 495300"/>
              <a:gd name="connsiteY0" fmla="*/ 0 h 1644650"/>
              <a:gd name="connsiteX1" fmla="*/ 495300 w 495300"/>
              <a:gd name="connsiteY1" fmla="*/ 0 h 1644650"/>
              <a:gd name="connsiteX2" fmla="*/ 495300 w 495300"/>
              <a:gd name="connsiteY2" fmla="*/ 1644650 h 1644650"/>
              <a:gd name="connsiteX3" fmla="*/ 0 w 495300"/>
              <a:gd name="connsiteY3" fmla="*/ 1644650 h 1644650"/>
            </a:gdLst>
            <a:ahLst/>
            <a:cxnLst>
              <a:cxn ang="0">
                <a:pos x="connsiteX0" y="connsiteY0"/>
              </a:cxn>
              <a:cxn ang="0">
                <a:pos x="connsiteX1" y="connsiteY1"/>
              </a:cxn>
              <a:cxn ang="0">
                <a:pos x="connsiteX2" y="connsiteY2"/>
              </a:cxn>
              <a:cxn ang="0">
                <a:pos x="connsiteX3" y="connsiteY3"/>
              </a:cxn>
            </a:cxnLst>
            <a:rect l="l" t="t" r="r" b="b"/>
            <a:pathLst>
              <a:path w="495300" h="1644650">
                <a:moveTo>
                  <a:pt x="165100" y="0"/>
                </a:moveTo>
                <a:lnTo>
                  <a:pt x="495300" y="0"/>
                </a:lnTo>
                <a:lnTo>
                  <a:pt x="495300" y="1644650"/>
                </a:lnTo>
                <a:lnTo>
                  <a:pt x="0" y="1644650"/>
                </a:lnTo>
              </a:path>
            </a:pathLst>
          </a:custGeom>
          <a:noFill/>
          <a:ln w="47625">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1" name="グループ化 70"/>
          <p:cNvGrpSpPr/>
          <p:nvPr/>
        </p:nvGrpSpPr>
        <p:grpSpPr>
          <a:xfrm>
            <a:off x="4070452" y="3231986"/>
            <a:ext cx="595035" cy="215444"/>
            <a:chOff x="4070452" y="3231986"/>
            <a:chExt cx="595035" cy="215444"/>
          </a:xfrm>
        </p:grpSpPr>
        <p:sp>
          <p:nvSpPr>
            <p:cNvPr id="69" name="正方形/長方形 68"/>
            <p:cNvSpPr/>
            <p:nvPr/>
          </p:nvSpPr>
          <p:spPr>
            <a:xfrm>
              <a:off x="4111090" y="3240215"/>
              <a:ext cx="513760" cy="177217"/>
            </a:xfrm>
            <a:prstGeom prst="rect">
              <a:avLst/>
            </a:prstGeom>
            <a:solidFill>
              <a:schemeClr val="accent3">
                <a:lumMod val="40000"/>
                <a:lumOff val="6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50">
                <a:solidFill>
                  <a:schemeClr val="tx1"/>
                </a:solidFill>
              </a:endParaRPr>
            </a:p>
          </p:txBody>
        </p:sp>
        <p:sp>
          <p:nvSpPr>
            <p:cNvPr id="4" name="テキスト ボックス 3"/>
            <p:cNvSpPr txBox="1"/>
            <p:nvPr/>
          </p:nvSpPr>
          <p:spPr>
            <a:xfrm>
              <a:off x="4070452" y="3231986"/>
              <a:ext cx="595035" cy="215444"/>
            </a:xfrm>
            <a:prstGeom prst="rect">
              <a:avLst/>
            </a:prstGeom>
            <a:noFill/>
          </p:spPr>
          <p:txBody>
            <a:bodyPr wrap="none" rtlCol="0">
              <a:spAutoFit/>
            </a:bodyPr>
            <a:lstStyle/>
            <a:p>
              <a:r>
                <a:rPr kumimoji="1" lang="ja-JP" altLang="en-US" sz="800" b="1" dirty="0">
                  <a:latin typeface="メイリオ" panose="020B0604030504040204" pitchFamily="50" charset="-128"/>
                  <a:ea typeface="メイリオ" panose="020B0604030504040204" pitchFamily="50" charset="-128"/>
                </a:rPr>
                <a:t>展示車両</a:t>
              </a:r>
            </a:p>
          </p:txBody>
        </p:sp>
      </p:grpSp>
      <p:pic>
        <p:nvPicPr>
          <p:cNvPr id="75" name="図 74"/>
          <p:cNvPicPr>
            <a:picLocks noChangeAspect="1"/>
          </p:cNvPicPr>
          <p:nvPr/>
        </p:nvPicPr>
        <p:blipFill rotWithShape="1">
          <a:blip r:embed="rId4"/>
          <a:srcRect l="31261" t="28717" r="14642" b="13483"/>
          <a:stretch/>
        </p:blipFill>
        <p:spPr>
          <a:xfrm>
            <a:off x="831320" y="6482668"/>
            <a:ext cx="5195362" cy="3122489"/>
          </a:xfrm>
          <a:prstGeom prst="rect">
            <a:avLst/>
          </a:prstGeom>
        </p:spPr>
      </p:pic>
      <p:sp>
        <p:nvSpPr>
          <p:cNvPr id="5" name="楕円 4"/>
          <p:cNvSpPr/>
          <p:nvPr/>
        </p:nvSpPr>
        <p:spPr>
          <a:xfrm>
            <a:off x="3654040" y="8921230"/>
            <a:ext cx="250150" cy="250150"/>
          </a:xfrm>
          <a:prstGeom prst="ellipse">
            <a:avLst/>
          </a:prstGeom>
          <a:solidFill>
            <a:srgbClr val="FFFF00">
              <a:alpha val="40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p:cNvCxnSpPr/>
          <p:nvPr/>
        </p:nvCxnSpPr>
        <p:spPr>
          <a:xfrm>
            <a:off x="3904914" y="9083786"/>
            <a:ext cx="674642" cy="469793"/>
          </a:xfrm>
          <a:prstGeom prst="line">
            <a:avLst/>
          </a:prstGeom>
          <a:ln w="38100">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4552098" y="9417128"/>
            <a:ext cx="898003" cy="230832"/>
          </a:xfrm>
          <a:prstGeom prst="rect">
            <a:avLst/>
          </a:prstGeom>
          <a:noFill/>
        </p:spPr>
        <p:txBody>
          <a:bodyPr wrap="none" rtlCol="0">
            <a:spAutoFit/>
          </a:bodyPr>
          <a:lstStyle/>
          <a:p>
            <a:r>
              <a:rPr kumimoji="1" lang="ja-JP" altLang="en-US" sz="900" b="1" dirty="0">
                <a:solidFill>
                  <a:srgbClr val="00B050"/>
                </a:solidFill>
              </a:rPr>
              <a:t>タクシー乗り場</a:t>
            </a:r>
          </a:p>
        </p:txBody>
      </p:sp>
      <p:sp>
        <p:nvSpPr>
          <p:cNvPr id="77" name="フリーフォーム 76"/>
          <p:cNvSpPr/>
          <p:nvPr/>
        </p:nvSpPr>
        <p:spPr>
          <a:xfrm>
            <a:off x="2582329" y="6959044"/>
            <a:ext cx="2546350" cy="1790700"/>
          </a:xfrm>
          <a:custGeom>
            <a:avLst/>
            <a:gdLst>
              <a:gd name="connsiteX0" fmla="*/ 0 w 2546350"/>
              <a:gd name="connsiteY0" fmla="*/ 1651000 h 1816100"/>
              <a:gd name="connsiteX1" fmla="*/ 704850 w 2546350"/>
              <a:gd name="connsiteY1" fmla="*/ 1816100 h 1816100"/>
              <a:gd name="connsiteX2" fmla="*/ 990600 w 2546350"/>
              <a:gd name="connsiteY2" fmla="*/ 1816100 h 1816100"/>
              <a:gd name="connsiteX3" fmla="*/ 2057400 w 2546350"/>
              <a:gd name="connsiteY3" fmla="*/ 1816100 h 1816100"/>
              <a:gd name="connsiteX4" fmla="*/ 2546350 w 2546350"/>
              <a:gd name="connsiteY4" fmla="*/ 647700 h 1816100"/>
              <a:gd name="connsiteX5" fmla="*/ 1397000 w 2546350"/>
              <a:gd name="connsiteY5" fmla="*/ 425450 h 1816100"/>
              <a:gd name="connsiteX6" fmla="*/ 1276350 w 2546350"/>
              <a:gd name="connsiteY6" fmla="*/ 38100 h 1816100"/>
              <a:gd name="connsiteX7" fmla="*/ 1352550 w 2546350"/>
              <a:gd name="connsiteY7" fmla="*/ 0 h 1816100"/>
              <a:gd name="connsiteX0" fmla="*/ 0 w 2546350"/>
              <a:gd name="connsiteY0" fmla="*/ 1612900 h 1778000"/>
              <a:gd name="connsiteX1" fmla="*/ 704850 w 2546350"/>
              <a:gd name="connsiteY1" fmla="*/ 1778000 h 1778000"/>
              <a:gd name="connsiteX2" fmla="*/ 990600 w 2546350"/>
              <a:gd name="connsiteY2" fmla="*/ 1778000 h 1778000"/>
              <a:gd name="connsiteX3" fmla="*/ 2057400 w 2546350"/>
              <a:gd name="connsiteY3" fmla="*/ 1778000 h 1778000"/>
              <a:gd name="connsiteX4" fmla="*/ 2546350 w 2546350"/>
              <a:gd name="connsiteY4" fmla="*/ 609600 h 1778000"/>
              <a:gd name="connsiteX5" fmla="*/ 1397000 w 2546350"/>
              <a:gd name="connsiteY5" fmla="*/ 387350 h 1778000"/>
              <a:gd name="connsiteX6" fmla="*/ 1276350 w 2546350"/>
              <a:gd name="connsiteY6" fmla="*/ 0 h 1778000"/>
              <a:gd name="connsiteX0" fmla="*/ 0 w 2546350"/>
              <a:gd name="connsiteY0" fmla="*/ 1625600 h 1790700"/>
              <a:gd name="connsiteX1" fmla="*/ 704850 w 2546350"/>
              <a:gd name="connsiteY1" fmla="*/ 1790700 h 1790700"/>
              <a:gd name="connsiteX2" fmla="*/ 990600 w 2546350"/>
              <a:gd name="connsiteY2" fmla="*/ 1790700 h 1790700"/>
              <a:gd name="connsiteX3" fmla="*/ 2057400 w 2546350"/>
              <a:gd name="connsiteY3" fmla="*/ 1790700 h 1790700"/>
              <a:gd name="connsiteX4" fmla="*/ 2546350 w 2546350"/>
              <a:gd name="connsiteY4" fmla="*/ 622300 h 1790700"/>
              <a:gd name="connsiteX5" fmla="*/ 1397000 w 2546350"/>
              <a:gd name="connsiteY5" fmla="*/ 400050 h 1790700"/>
              <a:gd name="connsiteX6" fmla="*/ 1390650 w 2546350"/>
              <a:gd name="connsiteY6" fmla="*/ 0 h 179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6350" h="1790700">
                <a:moveTo>
                  <a:pt x="0" y="1625600"/>
                </a:moveTo>
                <a:lnTo>
                  <a:pt x="704850" y="1790700"/>
                </a:lnTo>
                <a:lnTo>
                  <a:pt x="990600" y="1790700"/>
                </a:lnTo>
                <a:lnTo>
                  <a:pt x="2057400" y="1790700"/>
                </a:lnTo>
                <a:lnTo>
                  <a:pt x="2546350" y="622300"/>
                </a:lnTo>
                <a:lnTo>
                  <a:pt x="1397000" y="400050"/>
                </a:lnTo>
                <a:lnTo>
                  <a:pt x="1390650" y="0"/>
                </a:lnTo>
              </a:path>
            </a:pathLst>
          </a:custGeom>
          <a:noFill/>
          <a:ln w="444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フリーフォーム 77"/>
          <p:cNvSpPr/>
          <p:nvPr/>
        </p:nvSpPr>
        <p:spPr>
          <a:xfrm>
            <a:off x="2553662" y="8707380"/>
            <a:ext cx="3524250" cy="171450"/>
          </a:xfrm>
          <a:custGeom>
            <a:avLst/>
            <a:gdLst>
              <a:gd name="connsiteX0" fmla="*/ 3524250 w 3524250"/>
              <a:gd name="connsiteY0" fmla="*/ 171450 h 171450"/>
              <a:gd name="connsiteX1" fmla="*/ 781050 w 3524250"/>
              <a:gd name="connsiteY1" fmla="*/ 171450 h 171450"/>
              <a:gd name="connsiteX2" fmla="*/ 0 w 3524250"/>
              <a:gd name="connsiteY2" fmla="*/ 0 h 171450"/>
              <a:gd name="connsiteX3" fmla="*/ 0 w 3524250"/>
              <a:gd name="connsiteY3" fmla="*/ 0 h 171450"/>
            </a:gdLst>
            <a:ahLst/>
            <a:cxnLst>
              <a:cxn ang="0">
                <a:pos x="connsiteX0" y="connsiteY0"/>
              </a:cxn>
              <a:cxn ang="0">
                <a:pos x="connsiteX1" y="connsiteY1"/>
              </a:cxn>
              <a:cxn ang="0">
                <a:pos x="connsiteX2" y="connsiteY2"/>
              </a:cxn>
              <a:cxn ang="0">
                <a:pos x="connsiteX3" y="connsiteY3"/>
              </a:cxn>
            </a:cxnLst>
            <a:rect l="l" t="t" r="r" b="b"/>
            <a:pathLst>
              <a:path w="3524250" h="171450">
                <a:moveTo>
                  <a:pt x="3524250" y="171450"/>
                </a:moveTo>
                <a:lnTo>
                  <a:pt x="781050" y="171450"/>
                </a:lnTo>
                <a:lnTo>
                  <a:pt x="0" y="0"/>
                </a:lnTo>
                <a:lnTo>
                  <a:pt x="0" y="0"/>
                </a:lnTo>
              </a:path>
            </a:pathLst>
          </a:custGeom>
          <a:noFill/>
          <a:ln w="44450" cmpd="sng">
            <a:solidFill>
              <a:srgbClr val="0000FF"/>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 name="直線コネクタ 80"/>
          <p:cNvCxnSpPr/>
          <p:nvPr/>
        </p:nvCxnSpPr>
        <p:spPr>
          <a:xfrm>
            <a:off x="5197771" y="8043912"/>
            <a:ext cx="310854" cy="0"/>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2" name="テキスト ボックス 81"/>
          <p:cNvSpPr txBox="1"/>
          <p:nvPr/>
        </p:nvSpPr>
        <p:spPr>
          <a:xfrm>
            <a:off x="5496963" y="7942596"/>
            <a:ext cx="1146468" cy="230832"/>
          </a:xfrm>
          <a:prstGeom prst="rect">
            <a:avLst/>
          </a:prstGeom>
          <a:noFill/>
        </p:spPr>
        <p:txBody>
          <a:bodyPr wrap="none" rtlCol="0">
            <a:spAutoFit/>
          </a:bodyPr>
          <a:lstStyle/>
          <a:p>
            <a:r>
              <a:rPr lang="ja-JP" altLang="en-US" sz="900" b="1" dirty="0">
                <a:latin typeface="メイリオ" panose="020B0604030504040204" pitchFamily="50" charset="-128"/>
                <a:ea typeface="メイリオ" panose="020B0604030504040204" pitchFamily="50" charset="-128"/>
              </a:rPr>
              <a:t>展示車両 搬出動線</a:t>
            </a:r>
            <a:endParaRPr kumimoji="1" lang="ja-JP" altLang="en-US" sz="900" b="1" dirty="0">
              <a:latin typeface="メイリオ" panose="020B0604030504040204" pitchFamily="50" charset="-128"/>
              <a:ea typeface="メイリオ" panose="020B0604030504040204" pitchFamily="50" charset="-128"/>
            </a:endParaRPr>
          </a:p>
        </p:txBody>
      </p:sp>
      <p:cxnSp>
        <p:nvCxnSpPr>
          <p:cNvPr id="83" name="直線コネクタ 82"/>
          <p:cNvCxnSpPr/>
          <p:nvPr/>
        </p:nvCxnSpPr>
        <p:spPr>
          <a:xfrm>
            <a:off x="5197771" y="8326760"/>
            <a:ext cx="310854" cy="0"/>
          </a:xfrm>
          <a:prstGeom prst="line">
            <a:avLst/>
          </a:prstGeom>
          <a:ln w="38100">
            <a:solidFill>
              <a:srgbClr val="000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4" name="テキスト ボックス 83"/>
          <p:cNvSpPr txBox="1"/>
          <p:nvPr/>
        </p:nvSpPr>
        <p:spPr>
          <a:xfrm>
            <a:off x="5496963" y="8225444"/>
            <a:ext cx="1146468" cy="230832"/>
          </a:xfrm>
          <a:prstGeom prst="rect">
            <a:avLst/>
          </a:prstGeom>
          <a:noFill/>
        </p:spPr>
        <p:txBody>
          <a:bodyPr wrap="none" rtlCol="0">
            <a:spAutoFit/>
          </a:bodyPr>
          <a:lstStyle/>
          <a:p>
            <a:r>
              <a:rPr lang="ja-JP" altLang="en-US" sz="900" b="1" dirty="0">
                <a:latin typeface="メイリオ" panose="020B0604030504040204" pitchFamily="50" charset="-128"/>
                <a:ea typeface="メイリオ" panose="020B0604030504040204" pitchFamily="50" charset="-128"/>
              </a:rPr>
              <a:t>展示車両 搬入動線</a:t>
            </a:r>
            <a:endParaRPr kumimoji="1" lang="ja-JP" altLang="en-US" sz="9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00201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199943" y="1238920"/>
            <a:ext cx="6326204" cy="4893647"/>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■イベント実施中は現地責任者を選任し、</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指定の現地責任者腕章を着用してください。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現地責任者は、実施イベント内容を熟知し、各運営スタッフに指示が出せる方を選任し、</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イベント実施中に常時必ず</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名配置してください。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■イベント来場者及び周辺通行者の安全を確保するため、必要な場所に監視及び注意喚起する要員を配置してください。（イベントスペース境界、エスカレーター乗降口 等）</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■音響機器または照明機器を使用する場合は、イベント初日の開始前に</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社員立ち会いのもと、音響機器の最大ボリュームレベル、照明機器の明るさや向きの確認・設定を行います。</a:t>
            </a:r>
            <a:r>
              <a:rPr lang="ja-JP" altLang="en-US" sz="1200" dirty="0">
                <a:latin typeface="Meiryo UI"/>
                <a:ea typeface="Meiryo UI"/>
                <a:cs typeface="Meiryo UI" panose="020B0604030504040204" pitchFamily="50" charset="-128"/>
              </a:rPr>
              <a:t>現地責任者は</a:t>
            </a:r>
            <a:r>
              <a:rPr lang="ja-JP" altLang="en-US" sz="1200" u="sng" dirty="0">
                <a:latin typeface="Meiryo UI"/>
                <a:ea typeface="Meiryo UI"/>
                <a:cs typeface="Meiryo UI" panose="020B0604030504040204" pitchFamily="50" charset="-128"/>
              </a:rPr>
              <a:t>イベント開始</a:t>
            </a:r>
            <a:r>
              <a:rPr lang="en-US" altLang="ja-JP" sz="1200" u="sng" dirty="0">
                <a:latin typeface="Meiryo UI"/>
                <a:ea typeface="Meiryo UI"/>
                <a:cs typeface="Meiryo UI" panose="020B0604030504040204" pitchFamily="50" charset="-128"/>
              </a:rPr>
              <a:t>30</a:t>
            </a:r>
            <a:r>
              <a:rPr lang="ja-JP" altLang="en-US" sz="1200" u="sng" dirty="0">
                <a:latin typeface="Meiryo UI"/>
                <a:ea typeface="Meiryo UI"/>
                <a:cs typeface="Meiryo UI" panose="020B0604030504040204" pitchFamily="50" charset="-128"/>
              </a:rPr>
              <a:t>分前にイベントスペースへお集まりください。</a:t>
            </a:r>
            <a:endParaRPr lang="en-US" altLang="ja-JP" sz="1200" u="sng" dirty="0">
              <a:latin typeface="Meiryo UI"/>
              <a:ea typeface="Meiryo UI"/>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a:ea typeface="Meiryo UI"/>
                <a:cs typeface="Meiryo UI" panose="020B0604030504040204" pitchFamily="50" charset="-128"/>
              </a:rPr>
              <a:t> 運営時も</a:t>
            </a:r>
            <a:r>
              <a:rPr lang="en-US" altLang="ja-JP" sz="1200" dirty="0">
                <a:latin typeface="Meiryo UI"/>
                <a:ea typeface="Meiryo UI"/>
                <a:cs typeface="Meiryo UI" panose="020B0604030504040204" pitchFamily="50" charset="-128"/>
              </a:rPr>
              <a:t>JTA</a:t>
            </a:r>
            <a:r>
              <a:rPr lang="ja-JP" altLang="en-US" sz="1200" dirty="0">
                <a:latin typeface="Meiryo UI"/>
                <a:ea typeface="Meiryo UI"/>
                <a:cs typeface="Meiryo UI" panose="020B0604030504040204" pitchFamily="50" charset="-128"/>
              </a:rPr>
              <a:t>より、音量や明るさ調整の依頼があった際は、適宜ご対応をお願いします。念のため、イベント開催中は機器を操作できる方が現地に来られるようご対応ください。</a:t>
            </a:r>
            <a:endParaRPr lang="en-US" altLang="ja-JP" sz="1200" dirty="0">
              <a:latin typeface="Meiryo UI"/>
              <a:ea typeface="Meiryo UI"/>
              <a:cs typeface="Meiryo UI" panose="020B0604030504040204" pitchFamily="50" charset="-128"/>
            </a:endParaRPr>
          </a:p>
          <a:p>
            <a:pPr marL="330200" indent="-1524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■災害発生時は、自衛消防隊に基づき通報・避難誘導・初期消火・救護等の任務に当たってください。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■イベント実施中に会場内及び周辺に遺失物があった場合は、出来る限り速やかに</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ゲートタワー防災センターへの届け出をお願いします。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■トイレは、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ゲートタワー１階のバスターミナル内トイレ、またはタワーズ駐車場エレベーターにて</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Ｍ</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階へ行き駐車場内トイレを利用してください。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■スペース内に限らず、トイレ等の施設を利用する際は、一般の方が不快感を感じることのないよう、公共のルールを守ってご利用ください。（スペース内での飲食、トイレでの着替え等）</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CC9ACBC2-97BD-4C19-9595-5CA5904AFFF1}" type="slidenum">
              <a:rPr kumimoji="1" lang="ja-JP" altLang="en-US" smtClean="0">
                <a:solidFill>
                  <a:schemeClr val="bg1"/>
                </a:solidFill>
              </a:rPr>
              <a:t>18</a:t>
            </a:fld>
            <a:endParaRPr kumimoji="1" lang="ja-JP" altLang="en-US">
              <a:solidFill>
                <a:schemeClr val="bg1"/>
              </a:solidFill>
            </a:endParaRPr>
          </a:p>
        </p:txBody>
      </p:sp>
      <p:sp>
        <p:nvSpPr>
          <p:cNvPr id="12" name="テキスト ボックス 11"/>
          <p:cNvSpPr txBox="1"/>
          <p:nvPr/>
        </p:nvSpPr>
        <p:spPr>
          <a:xfrm>
            <a:off x="271810" y="6139024"/>
            <a:ext cx="6255102" cy="3231654"/>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注意事項・禁止事項</a:t>
            </a:r>
            <a:r>
              <a:rPr lang="en-US" altLang="ja-JP" sz="1200" b="1" dirty="0">
                <a:latin typeface="Meiryo UI" panose="020B0604030504040204" pitchFamily="50" charset="-128"/>
                <a:ea typeface="Meiryo UI" panose="020B0604030504040204" pitchFamily="50" charset="-128"/>
                <a:cs typeface="Meiryo UI" panose="020B0604030504040204" pitchFamily="50" charset="-128"/>
              </a:rPr>
              <a:t>]</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イベント内容や会場レイアウトを無断で申請内容から変更することはできません。</a:t>
            </a:r>
            <a:endPar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（催物開催届を消防署へ提出しているため）</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指定されたエリア外でのイベント行為（サンプリングや客引き行為等）は禁止します。</a:t>
            </a:r>
            <a:endPar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■喫煙、裸火の使用及び危険物品の取扱いは禁止とします。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■周辺施設・店舗業務の支障、通行者に不快感を与える行為等は禁止します。（強い香りを発するものの設置、大声等による過剰な呼び込み・勧誘、音響機器による大音量等）</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■イベント来場者の混雑が予想される場合は、場内整理係等の配置や、事前に入場規制または、</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会場通路を一方通行にする等の安全措置を行ってください。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■音響機器について、無線マイクは使用不可とし、有線マイクのみ可とします。</a:t>
            </a:r>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■事前に設定した音響機器の最大ボリュームレベル以上の音量を出すことは禁止します。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p:cNvSpPr/>
          <p:nvPr/>
        </p:nvSpPr>
        <p:spPr>
          <a:xfrm>
            <a:off x="271810" y="6080609"/>
            <a:ext cx="6255102" cy="32316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17" name="対角する 2 つの角を丸めた四角形 18">
            <a:extLst>
              <a:ext uri="{FF2B5EF4-FFF2-40B4-BE49-F238E27FC236}">
                <a16:creationId xmlns:a16="http://schemas.microsoft.com/office/drawing/2014/main" id="{B356834E-DECA-E905-F593-F30787F36601}"/>
              </a:ext>
            </a:extLst>
          </p:cNvPr>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2C33D221-5A85-1D45-08FC-3C51B65C5AFF}"/>
              </a:ext>
            </a:extLst>
          </p:cNvPr>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➆イベント実施</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495532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22BE-E4DF-F73B-FBD3-59CB9A0835A5}"/>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EB154D9-04B4-1085-16C3-0A1560443BD4}"/>
              </a:ext>
            </a:extLst>
          </p:cNvPr>
          <p:cNvSpPr txBox="1"/>
          <p:nvPr/>
        </p:nvSpPr>
        <p:spPr>
          <a:xfrm>
            <a:off x="199943" y="1776230"/>
            <a:ext cx="6326204" cy="6186309"/>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■サンプリングがメインとなるイベントの実施にあたっては、以下の事項を遵守してください。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1.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実施スペースの管理</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サンプリングは、事前に指定されたスペース内でのみ実施すること。</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配布列は安全かつ円滑な導線を確保し、通行の妨げにならないよう整理する。</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緊急時に備え堵列対応できるような人員を配置する。</a:t>
            </a:r>
          </a:p>
          <a:p>
            <a:pPr marL="330200" indent="-1524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2.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告知・広報の制限</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配布日や内容に関する事前告知・宣伝は行わず、ゲリラ的に実施する。</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想定外の混雑や滞留を防ぎ、現場での柔軟な対応を可能にする。</a:t>
            </a:r>
          </a:p>
          <a:p>
            <a:pPr marL="330200" indent="-1524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3.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配布物の条件</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サンプリング品は原則として持ち帰り可能な形態とし、現地での消費を前提としない。</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飲食物の場合は、個包装など衛生面に配慮する。</a:t>
            </a: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4.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ゴミ回収体制の整備</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飲食物を配布する際は、ゴミ回収のための人員を適切に配置する。</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清掃責任を明確にし、スペースの美観維持に努める。</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5.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リニア</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GATE</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ビジョン</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イベント開始前はイベント告知要素を含む意匠の放映を不可とする。</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ただし、イベント告知要素を含まない</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CM</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素材等の放映は可能。</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イベント開始後「開催中」など開催を周知させる文言や、</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開催時間が表記された意匠も不可とする。</a:t>
            </a:r>
          </a:p>
          <a:p>
            <a:pPr marL="330200" indent="-152400"/>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6.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その他</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滞留を促すようなステージイベントや滞在型の企画とは併用しない。</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サンプリング単体での実施を原則とし、流動性を重視する。</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その他必要に応じた官公庁への申請は主催者側で手続きする。</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事前にサンプリング内容を共有してください。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実施可否およびガイドラインの適用は詳細内容をもとに判断します。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0877906-50E8-3BC7-9D05-F101B61C057C}"/>
              </a:ext>
            </a:extLst>
          </p:cNvPr>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01FBCDF4-99A0-87DA-67E1-075EBB5B2C4A}"/>
              </a:ext>
            </a:extLst>
          </p:cNvPr>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76B4614-59BA-306D-AAC5-EB00E45F56BA}"/>
              </a:ext>
            </a:extLst>
          </p:cNvPr>
          <p:cNvSpPr>
            <a:spLocks noGrp="1"/>
          </p:cNvSpPr>
          <p:nvPr>
            <p:ph type="sldNum" sz="quarter" idx="12"/>
          </p:nvPr>
        </p:nvSpPr>
        <p:spPr/>
        <p:txBody>
          <a:bodyPr/>
          <a:lstStyle/>
          <a:p>
            <a:fld id="{CC9ACBC2-97BD-4C19-9595-5CA5904AFFF1}" type="slidenum">
              <a:rPr kumimoji="1" lang="ja-JP" altLang="en-US" smtClean="0">
                <a:solidFill>
                  <a:schemeClr val="bg1"/>
                </a:solidFill>
              </a:rPr>
              <a:t>19</a:t>
            </a:fld>
            <a:endParaRPr kumimoji="1" lang="ja-JP" altLang="en-US">
              <a:solidFill>
                <a:schemeClr val="bg1"/>
              </a:solidFill>
            </a:endParaRPr>
          </a:p>
        </p:txBody>
      </p:sp>
      <p:sp>
        <p:nvSpPr>
          <p:cNvPr id="13" name="テキスト ボックス 12">
            <a:extLst>
              <a:ext uri="{FF2B5EF4-FFF2-40B4-BE49-F238E27FC236}">
                <a16:creationId xmlns:a16="http://schemas.microsoft.com/office/drawing/2014/main" id="{14E81434-D3BE-DAB3-E2F4-B340BE3CC225}"/>
              </a:ext>
            </a:extLst>
          </p:cNvPr>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17" name="対角する 2 つの角を丸めた四角形 18">
            <a:extLst>
              <a:ext uri="{FF2B5EF4-FFF2-40B4-BE49-F238E27FC236}">
                <a16:creationId xmlns:a16="http://schemas.microsoft.com/office/drawing/2014/main" id="{D9B8D391-ABC9-B571-75E2-0024E66DBEC0}"/>
              </a:ext>
            </a:extLst>
          </p:cNvPr>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B1F109C1-11E1-EF41-01A4-798451D87975}"/>
              </a:ext>
            </a:extLst>
          </p:cNvPr>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➆イベント実施　</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サンプリングの場合</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967F5DE6-39B7-439B-B123-C4C3CA78A998}"/>
              </a:ext>
            </a:extLst>
          </p:cNvPr>
          <p:cNvSpPr txBox="1"/>
          <p:nvPr/>
        </p:nvSpPr>
        <p:spPr>
          <a:xfrm>
            <a:off x="108524" y="1370709"/>
            <a:ext cx="6371734" cy="338554"/>
          </a:xfrm>
          <a:prstGeom prst="rect">
            <a:avLst/>
          </a:prstGeom>
          <a:noFill/>
        </p:spPr>
        <p:txBody>
          <a:bodyPr wrap="square" rtlCol="0">
            <a:spAutoFit/>
          </a:bodyPr>
          <a:lstStyle/>
          <a:p>
            <a:pPr marL="177800"/>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サンプリングイベント　ガイドライン</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a:extLst>
              <a:ext uri="{FF2B5EF4-FFF2-40B4-BE49-F238E27FC236}">
                <a16:creationId xmlns:a16="http://schemas.microsoft.com/office/drawing/2014/main" id="{0396BF72-569D-F7E1-5CDF-96CE950BA740}"/>
              </a:ext>
            </a:extLst>
          </p:cNvPr>
          <p:cNvCxnSpPr/>
          <p:nvPr/>
        </p:nvCxnSpPr>
        <p:spPr>
          <a:xfrm>
            <a:off x="386500" y="1710625"/>
            <a:ext cx="6048672"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870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748432" y="674648"/>
            <a:ext cx="1258678" cy="461665"/>
          </a:xfrm>
          <a:prstGeom prst="rect">
            <a:avLst/>
          </a:prstGeom>
          <a:noFill/>
        </p:spPr>
        <p:txBody>
          <a:bodyPr wrap="none" rtlCol="0">
            <a:spAutoFit/>
          </a:bodyPr>
          <a:lstStyle/>
          <a:p>
            <a:r>
              <a:rPr kumimoji="1" lang="en-US" altLang="ja-JP" sz="2400" b="1" u="sng" dirty="0">
                <a:latin typeface="Meiryo UI" panose="020B0604030504040204" pitchFamily="50" charset="-128"/>
                <a:ea typeface="Meiryo UI" panose="020B0604030504040204" pitchFamily="50" charset="-128"/>
              </a:rPr>
              <a:t>INDEX</a:t>
            </a:r>
            <a:endParaRPr kumimoji="1" lang="ja-JP" altLang="en-US" sz="2400" b="1" u="sng"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520066" y="1072976"/>
            <a:ext cx="3268844" cy="8848576"/>
          </a:xfrm>
          <a:prstGeom prst="rect">
            <a:avLst/>
          </a:prstGeom>
          <a:noFill/>
        </p:spPr>
        <p:txBody>
          <a:bodyPr wrap="none" rtlCol="0">
            <a:spAutoFit/>
          </a:bodyPr>
          <a:lstStyle/>
          <a:p>
            <a:r>
              <a:rPr kumimoji="1" lang="en-US" altLang="ja-JP" b="1"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ご利用にあたって</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b="1" dirty="0">
                <a:latin typeface="Meiryo UI" panose="020B0604030504040204" pitchFamily="50" charset="-128"/>
                <a:ea typeface="Meiryo UI" panose="020B0604030504040204" pitchFamily="50" charset="-128"/>
                <a:cs typeface="Meiryo UI" panose="020B0604030504040204" pitchFamily="50" charset="-128"/>
              </a:rPr>
              <a:t>2.</a:t>
            </a:r>
            <a:r>
              <a:rPr lang="ja-JP" altLang="en-US" b="1" dirty="0">
                <a:latin typeface="Meiryo UI" panose="020B0604030504040204" pitchFamily="50" charset="-128"/>
                <a:ea typeface="Meiryo UI" panose="020B0604030504040204" pitchFamily="50" charset="-128"/>
                <a:cs typeface="Meiryo UI" panose="020B0604030504040204" pitchFamily="50" charset="-128"/>
              </a:rPr>
              <a:t>イベントスペース概要</a:t>
            </a:r>
          </a:p>
          <a:p>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b="1" dirty="0">
                <a:latin typeface="Meiryo UI" panose="020B0604030504040204" pitchFamily="50" charset="-128"/>
                <a:ea typeface="Meiryo UI" panose="020B0604030504040204" pitchFamily="50" charset="-128"/>
                <a:cs typeface="Meiryo UI" panose="020B0604030504040204" pitchFamily="50" charset="-128"/>
              </a:rPr>
              <a:t>3.</a:t>
            </a:r>
            <a:r>
              <a:rPr lang="ja-JP" altLang="en-US" b="1" dirty="0">
                <a:latin typeface="Meiryo UI" panose="020B0604030504040204" pitchFamily="50" charset="-128"/>
                <a:ea typeface="Meiryo UI" panose="020B0604030504040204" pitchFamily="50" charset="-128"/>
                <a:cs typeface="Meiryo UI" panose="020B0604030504040204" pitchFamily="50" charset="-128"/>
              </a:rPr>
              <a:t>イベント実施までの流れ</a:t>
            </a:r>
          </a:p>
          <a:p>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b="1" dirty="0">
                <a:latin typeface="Meiryo UI" panose="020B0604030504040204" pitchFamily="50" charset="-128"/>
                <a:ea typeface="Meiryo UI" panose="020B0604030504040204" pitchFamily="50" charset="-128"/>
                <a:cs typeface="Meiryo UI" panose="020B0604030504040204" pitchFamily="50" charset="-128"/>
              </a:rPr>
              <a:t>4.</a:t>
            </a:r>
            <a:r>
              <a:rPr lang="ja-JP" altLang="en-US" b="1" dirty="0">
                <a:latin typeface="Meiryo UI" panose="020B0604030504040204" pitchFamily="50" charset="-128"/>
                <a:ea typeface="Meiryo UI" panose="020B0604030504040204" pitchFamily="50" charset="-128"/>
                <a:cs typeface="Meiryo UI" panose="020B0604030504040204" pitchFamily="50" charset="-128"/>
              </a:rPr>
              <a:t>イベント実施の手順</a:t>
            </a:r>
          </a:p>
          <a:p>
            <a:endParaRPr kumimoji="1" lang="en-US" altLang="ja-JP" sz="1100" b="1"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 　① お問い合わせ</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② お申込受付</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③ 会場下見・実施打ち合わせ</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pPr algn="dist">
              <a:lnSpc>
                <a:spcPct val="150000"/>
              </a:lnSpc>
            </a:pPr>
            <a:r>
              <a:rPr lang="ja-JP" altLang="en-US" b="1" dirty="0">
                <a:latin typeface="Meiryo UI" panose="020B0604030504040204" pitchFamily="50" charset="-128"/>
                <a:ea typeface="Meiryo UI" panose="020B0604030504040204" pitchFamily="50" charset="-128"/>
                <a:cs typeface="Meiryo UI" panose="020B0604030504040204" pitchFamily="50" charset="-128"/>
              </a:rPr>
              <a:t> 　④ イベント申請資料提出</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pPr algn="dist">
              <a:lnSpc>
                <a:spcPct val="150000"/>
              </a:lnSpc>
            </a:pPr>
            <a:r>
              <a:rPr lang="en-US" altLang="ja-JP" b="1" dirty="0">
                <a:latin typeface="Meiryo UI" panose="020B0604030504040204" pitchFamily="50" charset="-128"/>
                <a:ea typeface="Meiryo UI" panose="020B0604030504040204" pitchFamily="50" charset="-128"/>
                <a:cs typeface="Meiryo UI" panose="020B0604030504040204" pitchFamily="50" charset="-128"/>
              </a:rPr>
              <a:t>   </a:t>
            </a:r>
            <a:r>
              <a:rPr lang="ja-JP" altLang="en-US" b="1" dirty="0">
                <a:latin typeface="Meiryo UI" panose="020B0604030504040204" pitchFamily="50" charset="-128"/>
                <a:ea typeface="Meiryo UI" panose="020B0604030504040204" pitchFamily="50" charset="-128"/>
                <a:cs typeface="Meiryo UI" panose="020B0604030504040204" pitchFamily="50" charset="-128"/>
              </a:rPr>
              <a:t>⑤</a:t>
            </a:r>
            <a:r>
              <a:rPr lang="en-US" altLang="ja-JP" b="1" dirty="0">
                <a:latin typeface="Meiryo UI" panose="020B0604030504040204" pitchFamily="50" charset="-128"/>
                <a:ea typeface="Meiryo UI" panose="020B0604030504040204" pitchFamily="50" charset="-128"/>
                <a:cs typeface="Meiryo UI" panose="020B0604030504040204" pitchFamily="50" charset="-128"/>
              </a:rPr>
              <a:t>LED</a:t>
            </a:r>
            <a:r>
              <a:rPr lang="ja-JP" altLang="en-US" b="1" dirty="0">
                <a:latin typeface="Meiryo UI" panose="020B0604030504040204" pitchFamily="50" charset="-128"/>
                <a:ea typeface="Meiryo UI" panose="020B0604030504040204" pitchFamily="50" charset="-128"/>
                <a:cs typeface="Meiryo UI" panose="020B0604030504040204" pitchFamily="50" charset="-128"/>
              </a:rPr>
              <a:t>ビジョン関連</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⑥ 設営作業</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⑧撤去作業</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電気工事</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車両展示</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⑦ イベント実施</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サンプリング</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５</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その他</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イベント機械室</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イベント専用機械室</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7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パーテーションについて</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cs typeface="Meiryo UI" panose="020B0604030504040204" pitchFamily="50" charset="-128"/>
              </a:rPr>
              <a:t>　取材・撮影対応について</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3538905" y="1117263"/>
            <a:ext cx="3492557" cy="369332"/>
          </a:xfrm>
          <a:prstGeom prst="rect">
            <a:avLst/>
          </a:prstGeom>
          <a:noFill/>
        </p:spPr>
        <p:txBody>
          <a:bodyPr wrap="square" rtlCol="0">
            <a:spAutoFit/>
          </a:bodyPr>
          <a:lstStyle/>
          <a:p>
            <a:r>
              <a:rPr kumimoji="1" lang="ja-JP" altLang="en-US" dirty="0"/>
              <a:t>・・・・・・・・・・・・・・・・・・・・　</a:t>
            </a:r>
            <a:r>
              <a:rPr kumimoji="1" lang="en-US" altLang="ja-JP" dirty="0"/>
              <a:t>P.3</a:t>
            </a:r>
            <a:endParaRPr kumimoji="1" lang="ja-JP" altLang="en-US" dirty="0"/>
          </a:p>
        </p:txBody>
      </p:sp>
      <p:sp>
        <p:nvSpPr>
          <p:cNvPr id="11" name="テキスト ボックス 10"/>
          <p:cNvSpPr txBox="1"/>
          <p:nvPr/>
        </p:nvSpPr>
        <p:spPr>
          <a:xfrm>
            <a:off x="3538905" y="1665949"/>
            <a:ext cx="2979872" cy="369332"/>
          </a:xfrm>
          <a:prstGeom prst="rect">
            <a:avLst/>
          </a:prstGeom>
          <a:noFill/>
        </p:spPr>
        <p:txBody>
          <a:bodyPr wrap="square" rtlCol="0">
            <a:spAutoFit/>
          </a:bodyPr>
          <a:lstStyle/>
          <a:p>
            <a:r>
              <a:rPr kumimoji="1" lang="ja-JP" altLang="en-US" dirty="0"/>
              <a:t>・・・・・・・・・・・・・・・・・・・・　</a:t>
            </a:r>
            <a:r>
              <a:rPr kumimoji="1" lang="en-US" altLang="ja-JP" dirty="0"/>
              <a:t>P.4</a:t>
            </a:r>
            <a:endParaRPr kumimoji="1" lang="ja-JP" altLang="en-US" dirty="0"/>
          </a:p>
        </p:txBody>
      </p:sp>
      <p:sp>
        <p:nvSpPr>
          <p:cNvPr id="12" name="テキスト ボックス 11"/>
          <p:cNvSpPr txBox="1"/>
          <p:nvPr/>
        </p:nvSpPr>
        <p:spPr>
          <a:xfrm>
            <a:off x="3538905" y="2255460"/>
            <a:ext cx="3164437" cy="369332"/>
          </a:xfrm>
          <a:prstGeom prst="rect">
            <a:avLst/>
          </a:prstGeom>
          <a:noFill/>
        </p:spPr>
        <p:txBody>
          <a:bodyPr wrap="square" rtlCol="0">
            <a:spAutoFit/>
          </a:bodyPr>
          <a:lstStyle/>
          <a:p>
            <a:r>
              <a:rPr kumimoji="1" lang="ja-JP" altLang="en-US" dirty="0"/>
              <a:t>・・・・・・・・・・・・・・・・・・・・　</a:t>
            </a:r>
            <a:r>
              <a:rPr kumimoji="1" lang="en-US" altLang="ja-JP" dirty="0"/>
              <a:t>P.8</a:t>
            </a:r>
            <a:endParaRPr kumimoji="1" lang="ja-JP" altLang="en-US" dirty="0"/>
          </a:p>
        </p:txBody>
      </p:sp>
      <p:sp>
        <p:nvSpPr>
          <p:cNvPr id="13" name="テキスト ボックス 12"/>
          <p:cNvSpPr txBox="1"/>
          <p:nvPr/>
        </p:nvSpPr>
        <p:spPr>
          <a:xfrm>
            <a:off x="3538905" y="2776555"/>
            <a:ext cx="2950872" cy="369332"/>
          </a:xfrm>
          <a:prstGeom prst="rect">
            <a:avLst/>
          </a:prstGeom>
          <a:noFill/>
        </p:spPr>
        <p:txBody>
          <a:bodyPr wrap="none" rtlCol="0">
            <a:spAutoFit/>
          </a:bodyPr>
          <a:lstStyle/>
          <a:p>
            <a:r>
              <a:rPr kumimoji="1" lang="ja-JP" altLang="en-US" dirty="0"/>
              <a:t>・・・・・・・・・・・・・・・・・・・・　</a:t>
            </a:r>
            <a:r>
              <a:rPr kumimoji="1" lang="en-US" altLang="ja-JP" dirty="0"/>
              <a:t>P.9</a:t>
            </a:r>
            <a:endParaRPr kumimoji="1" lang="ja-JP" altLang="en-US" dirty="0"/>
          </a:p>
        </p:txBody>
      </p:sp>
      <p:sp>
        <p:nvSpPr>
          <p:cNvPr id="14" name="テキスト ボックス 13"/>
          <p:cNvSpPr txBox="1"/>
          <p:nvPr/>
        </p:nvSpPr>
        <p:spPr>
          <a:xfrm>
            <a:off x="3080334" y="4418876"/>
            <a:ext cx="3623007" cy="369332"/>
          </a:xfrm>
          <a:prstGeom prst="rect">
            <a:avLst/>
          </a:prstGeom>
          <a:noFill/>
        </p:spPr>
        <p:txBody>
          <a:bodyPr wrap="square" rtlCol="0">
            <a:spAutoFit/>
          </a:bodyPr>
          <a:lstStyle/>
          <a:p>
            <a:r>
              <a:rPr kumimoji="1" lang="ja-JP" altLang="en-US" dirty="0"/>
              <a:t>　　　・・・・・・・・・・・・・・・・・・・・　</a:t>
            </a:r>
            <a:r>
              <a:rPr kumimoji="1" lang="en-US" altLang="ja-JP" dirty="0"/>
              <a:t>P.10</a:t>
            </a:r>
            <a:endParaRPr kumimoji="1" lang="ja-JP" altLang="en-US" dirty="0"/>
          </a:p>
        </p:txBody>
      </p:sp>
      <p:sp>
        <p:nvSpPr>
          <p:cNvPr id="15" name="テキスト ボックス 14"/>
          <p:cNvSpPr txBox="1"/>
          <p:nvPr/>
        </p:nvSpPr>
        <p:spPr>
          <a:xfrm>
            <a:off x="3552603" y="4884171"/>
            <a:ext cx="2952475" cy="369332"/>
          </a:xfrm>
          <a:prstGeom prst="rect">
            <a:avLst/>
          </a:prstGeom>
          <a:noFill/>
        </p:spPr>
        <p:txBody>
          <a:bodyPr wrap="none" rtlCol="0">
            <a:spAutoFit/>
          </a:bodyPr>
          <a:lstStyle/>
          <a:p>
            <a:r>
              <a:rPr kumimoji="1" lang="ja-JP" altLang="en-US" dirty="0"/>
              <a:t>・・・・・・・・・・・・・・・・・・・　</a:t>
            </a:r>
            <a:r>
              <a:rPr kumimoji="1" lang="en-US" altLang="ja-JP" dirty="0"/>
              <a:t>P.11</a:t>
            </a:r>
            <a:endParaRPr kumimoji="1" lang="ja-JP" altLang="en-US" dirty="0"/>
          </a:p>
        </p:txBody>
      </p:sp>
      <p:sp>
        <p:nvSpPr>
          <p:cNvPr id="16" name="テキスト ボックス 15"/>
          <p:cNvSpPr txBox="1"/>
          <p:nvPr/>
        </p:nvSpPr>
        <p:spPr>
          <a:xfrm>
            <a:off x="3537302" y="5459995"/>
            <a:ext cx="2952475" cy="646331"/>
          </a:xfrm>
          <a:prstGeom prst="rect">
            <a:avLst/>
          </a:prstGeom>
          <a:noFill/>
        </p:spPr>
        <p:txBody>
          <a:bodyPr wrap="none" rtlCol="0">
            <a:spAutoFit/>
          </a:bodyPr>
          <a:lstStyle/>
          <a:p>
            <a:r>
              <a:rPr kumimoji="1" lang="ja-JP" altLang="en-US" dirty="0"/>
              <a:t>・・・・・・・・・・・・・・・・・・・　</a:t>
            </a:r>
            <a:r>
              <a:rPr kumimoji="1" lang="en-US" altLang="ja-JP" dirty="0"/>
              <a:t>P.12</a:t>
            </a:r>
          </a:p>
          <a:p>
            <a:endParaRPr kumimoji="1" lang="ja-JP" altLang="en-US" dirty="0"/>
          </a:p>
        </p:txBody>
      </p:sp>
      <p:sp>
        <p:nvSpPr>
          <p:cNvPr id="18" name="正方形/長方形 17"/>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2</a:t>
            </a:fld>
            <a:endParaRPr kumimoji="1" lang="ja-JP" altLang="en-US">
              <a:solidFill>
                <a:schemeClr val="bg1"/>
              </a:solidFill>
            </a:endParaRPr>
          </a:p>
        </p:txBody>
      </p:sp>
      <p:sp>
        <p:nvSpPr>
          <p:cNvPr id="17" name="テキスト ボックス 16"/>
          <p:cNvSpPr txBox="1"/>
          <p:nvPr/>
        </p:nvSpPr>
        <p:spPr>
          <a:xfrm>
            <a:off x="3558941" y="6304735"/>
            <a:ext cx="2952475" cy="369332"/>
          </a:xfrm>
          <a:prstGeom prst="rect">
            <a:avLst/>
          </a:prstGeom>
          <a:noFill/>
        </p:spPr>
        <p:txBody>
          <a:bodyPr wrap="none" rtlCol="0">
            <a:spAutoFit/>
          </a:bodyPr>
          <a:lstStyle/>
          <a:p>
            <a:r>
              <a:rPr kumimoji="1" lang="ja-JP" altLang="en-US" dirty="0"/>
              <a:t>・・・・・・・・・・・・・・・・・・・　</a:t>
            </a:r>
            <a:r>
              <a:rPr kumimoji="1" lang="en-US" altLang="ja-JP" dirty="0"/>
              <a:t>P.16</a:t>
            </a:r>
            <a:endParaRPr kumimoji="1" lang="ja-JP" altLang="en-US" dirty="0"/>
          </a:p>
        </p:txBody>
      </p:sp>
      <p:sp>
        <p:nvSpPr>
          <p:cNvPr id="20" name="正方形/長方形 19"/>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3552603" y="5921660"/>
            <a:ext cx="2952475" cy="369332"/>
          </a:xfrm>
          <a:prstGeom prst="rect">
            <a:avLst/>
          </a:prstGeom>
          <a:noFill/>
        </p:spPr>
        <p:txBody>
          <a:bodyPr wrap="none" rtlCol="0">
            <a:spAutoFit/>
          </a:bodyPr>
          <a:lstStyle/>
          <a:p>
            <a:r>
              <a:rPr kumimoji="1" lang="ja-JP" altLang="en-US" dirty="0"/>
              <a:t>・・・・・・・・・・・・・・・・・・・　</a:t>
            </a:r>
            <a:r>
              <a:rPr kumimoji="1" lang="en-US" altLang="ja-JP" dirty="0"/>
              <a:t>P.15</a:t>
            </a:r>
            <a:endParaRPr kumimoji="1" lang="ja-JP" altLang="en-US" dirty="0"/>
          </a:p>
        </p:txBody>
      </p:sp>
      <p:sp>
        <p:nvSpPr>
          <p:cNvPr id="23" name="テキスト ボックス 22"/>
          <p:cNvSpPr txBox="1"/>
          <p:nvPr/>
        </p:nvSpPr>
        <p:spPr>
          <a:xfrm>
            <a:off x="3558941" y="7898245"/>
            <a:ext cx="2992550" cy="369332"/>
          </a:xfrm>
          <a:prstGeom prst="rect">
            <a:avLst/>
          </a:prstGeom>
          <a:noFill/>
        </p:spPr>
        <p:txBody>
          <a:bodyPr wrap="none" rtlCol="0">
            <a:spAutoFit/>
          </a:bodyPr>
          <a:lstStyle/>
          <a:p>
            <a:r>
              <a:rPr kumimoji="1" lang="ja-JP" altLang="en-US" dirty="0"/>
              <a:t>・・・・・・・・・・・・・・・・・・・　</a:t>
            </a:r>
            <a:r>
              <a:rPr kumimoji="1" lang="en-US" altLang="ja-JP" dirty="0"/>
              <a:t>P.20</a:t>
            </a:r>
            <a:endParaRPr kumimoji="1" lang="ja-JP" altLang="en-US" dirty="0"/>
          </a:p>
        </p:txBody>
      </p:sp>
      <p:sp>
        <p:nvSpPr>
          <p:cNvPr id="24" name="テキスト ボックス 23"/>
          <p:cNvSpPr txBox="1"/>
          <p:nvPr/>
        </p:nvSpPr>
        <p:spPr>
          <a:xfrm>
            <a:off x="3405054" y="8270413"/>
            <a:ext cx="3106363" cy="369332"/>
          </a:xfrm>
          <a:prstGeom prst="rect">
            <a:avLst/>
          </a:prstGeom>
          <a:noFill/>
        </p:spPr>
        <p:txBody>
          <a:bodyPr wrap="none" rtlCol="0">
            <a:spAutoFit/>
          </a:bodyPr>
          <a:lstStyle/>
          <a:p>
            <a:r>
              <a:rPr kumimoji="1" lang="ja-JP" altLang="en-US" dirty="0"/>
              <a:t>　・・・・・・・・・・・・・・・・・・・　</a:t>
            </a:r>
            <a:r>
              <a:rPr kumimoji="1" lang="en-US" altLang="ja-JP" dirty="0"/>
              <a:t>P.21</a:t>
            </a:r>
            <a:endParaRPr kumimoji="1" lang="ja-JP" altLang="en-US" dirty="0"/>
          </a:p>
        </p:txBody>
      </p:sp>
      <p:sp>
        <p:nvSpPr>
          <p:cNvPr id="22" name="テキスト ボックス 21"/>
          <p:cNvSpPr txBox="1"/>
          <p:nvPr/>
        </p:nvSpPr>
        <p:spPr>
          <a:xfrm>
            <a:off x="3558942" y="8683617"/>
            <a:ext cx="2952475" cy="369332"/>
          </a:xfrm>
          <a:prstGeom prst="rect">
            <a:avLst/>
          </a:prstGeom>
          <a:noFill/>
        </p:spPr>
        <p:txBody>
          <a:bodyPr wrap="none" rtlCol="0">
            <a:spAutoFit/>
          </a:bodyPr>
          <a:lstStyle/>
          <a:p>
            <a:r>
              <a:rPr kumimoji="1" lang="ja-JP" altLang="en-US" dirty="0"/>
              <a:t>・・・・・・・・・・・・・・・・・・・　</a:t>
            </a:r>
            <a:r>
              <a:rPr kumimoji="1" lang="en-US" altLang="ja-JP" dirty="0"/>
              <a:t>P.22</a:t>
            </a:r>
            <a:endParaRPr kumimoji="1" lang="ja-JP" altLang="en-US" dirty="0"/>
          </a:p>
        </p:txBody>
      </p:sp>
      <p:sp>
        <p:nvSpPr>
          <p:cNvPr id="25" name="テキスト ボックス 24"/>
          <p:cNvSpPr txBox="1"/>
          <p:nvPr/>
        </p:nvSpPr>
        <p:spPr>
          <a:xfrm>
            <a:off x="3558941" y="6665164"/>
            <a:ext cx="2952475" cy="369332"/>
          </a:xfrm>
          <a:prstGeom prst="rect">
            <a:avLst/>
          </a:prstGeom>
          <a:noFill/>
        </p:spPr>
        <p:txBody>
          <a:bodyPr wrap="none" rtlCol="0">
            <a:spAutoFit/>
          </a:bodyPr>
          <a:lstStyle/>
          <a:p>
            <a:r>
              <a:rPr kumimoji="1" lang="ja-JP" altLang="en-US" dirty="0"/>
              <a:t>・・・・・・・・・・・・・・・・・・・　</a:t>
            </a:r>
            <a:r>
              <a:rPr kumimoji="1" lang="en-US" altLang="ja-JP" dirty="0"/>
              <a:t>P.18</a:t>
            </a:r>
            <a:endParaRPr kumimoji="1" lang="ja-JP" altLang="en-US" dirty="0"/>
          </a:p>
        </p:txBody>
      </p:sp>
      <p:sp>
        <p:nvSpPr>
          <p:cNvPr id="26" name="テキスト ボックス 25"/>
          <p:cNvSpPr txBox="1"/>
          <p:nvPr/>
        </p:nvSpPr>
        <p:spPr>
          <a:xfrm>
            <a:off x="3558942" y="9209484"/>
            <a:ext cx="2952475" cy="369332"/>
          </a:xfrm>
          <a:prstGeom prst="rect">
            <a:avLst/>
          </a:prstGeom>
          <a:noFill/>
        </p:spPr>
        <p:txBody>
          <a:bodyPr wrap="none" rtlCol="0">
            <a:spAutoFit/>
          </a:bodyPr>
          <a:lstStyle/>
          <a:p>
            <a:r>
              <a:rPr kumimoji="1" lang="ja-JP" altLang="en-US" dirty="0"/>
              <a:t>・・・・・・・・・・・・・・・・・・・　</a:t>
            </a:r>
            <a:r>
              <a:rPr kumimoji="1" lang="en-US" altLang="ja-JP" dirty="0"/>
              <a:t>P.23</a:t>
            </a:r>
            <a:endParaRPr kumimoji="1" lang="ja-JP" altLang="en-US" dirty="0"/>
          </a:p>
        </p:txBody>
      </p:sp>
      <p:sp>
        <p:nvSpPr>
          <p:cNvPr id="2" name="テキスト ボックス 1">
            <a:extLst>
              <a:ext uri="{FF2B5EF4-FFF2-40B4-BE49-F238E27FC236}">
                <a16:creationId xmlns:a16="http://schemas.microsoft.com/office/drawing/2014/main" id="{44B47F36-27D9-9E09-2153-2F5D5D3B0EF0}"/>
              </a:ext>
            </a:extLst>
          </p:cNvPr>
          <p:cNvSpPr txBox="1"/>
          <p:nvPr/>
        </p:nvSpPr>
        <p:spPr>
          <a:xfrm>
            <a:off x="3552603" y="6985445"/>
            <a:ext cx="2952475" cy="369332"/>
          </a:xfrm>
          <a:prstGeom prst="rect">
            <a:avLst/>
          </a:prstGeom>
          <a:noFill/>
        </p:spPr>
        <p:txBody>
          <a:bodyPr wrap="none" rtlCol="0">
            <a:spAutoFit/>
          </a:bodyPr>
          <a:lstStyle/>
          <a:p>
            <a:r>
              <a:rPr kumimoji="1" lang="ja-JP" altLang="en-US" dirty="0"/>
              <a:t>・・・・・・・・・・・・・・・・・・・　</a:t>
            </a:r>
            <a:r>
              <a:rPr kumimoji="1" lang="en-US" altLang="ja-JP" dirty="0"/>
              <a:t>P.19</a:t>
            </a:r>
            <a:endParaRPr kumimoji="1" lang="ja-JP" altLang="en-US" dirty="0"/>
          </a:p>
        </p:txBody>
      </p:sp>
    </p:spTree>
    <p:extLst>
      <p:ext uri="{BB962C8B-B14F-4D97-AF65-F5344CB8AC3E}">
        <p14:creationId xmlns:p14="http://schemas.microsoft.com/office/powerpoint/2010/main" val="1727209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212069" y="1174267"/>
            <a:ext cx="6326204" cy="1015663"/>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■イベント機械室は、専用鍵を借用のうえ、使用可能です。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■使用可能時間は、イベント設営時、イベント運営時、イベント撤去時のみとなります。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■分電盤、</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LED</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ビジョンの放映機器が設置されており、使用の際は十分ご注意ください。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■許可された使用方法以外での使用によるイベント開催に関わるトラブルに対して</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は一切の責任を負いません。</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CC9ACBC2-97BD-4C19-9595-5CA5904AFFF1}" type="slidenum">
              <a:rPr kumimoji="1" lang="ja-JP" altLang="en-US" smtClean="0">
                <a:solidFill>
                  <a:schemeClr val="bg1"/>
                </a:solidFill>
              </a:rPr>
              <a:t>20</a:t>
            </a:fld>
            <a:endParaRPr kumimoji="1" lang="ja-JP" altLang="en-US">
              <a:solidFill>
                <a:schemeClr val="bg1"/>
              </a:solidFill>
            </a:endParaRPr>
          </a:p>
        </p:txBody>
      </p:sp>
      <p:sp>
        <p:nvSpPr>
          <p:cNvPr id="13" name="テキスト ボックス 12"/>
          <p:cNvSpPr txBox="1"/>
          <p:nvPr/>
        </p:nvSpPr>
        <p:spPr>
          <a:xfrm>
            <a:off x="3654030" y="61923"/>
            <a:ext cx="2920991" cy="369332"/>
          </a:xfrm>
          <a:prstGeom prst="rect">
            <a:avLst/>
          </a:prstGeom>
          <a:noFill/>
        </p:spPr>
        <p:txBody>
          <a:bodyPr wrap="none" rtlCol="0">
            <a:spAutoFit/>
          </a:bodyPr>
          <a:lstStyle/>
          <a:p>
            <a:pPr algn="r"/>
            <a:r>
              <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その他（イベント機械室）</a:t>
            </a:r>
          </a:p>
        </p:txBody>
      </p:sp>
      <p:pic>
        <p:nvPicPr>
          <p:cNvPr id="111" name="図 110"/>
          <p:cNvPicPr>
            <a:picLocks noChangeAspect="1"/>
          </p:cNvPicPr>
          <p:nvPr/>
        </p:nvPicPr>
        <p:blipFill>
          <a:blip r:embed="rId2"/>
          <a:stretch>
            <a:fillRect/>
          </a:stretch>
        </p:blipFill>
        <p:spPr>
          <a:xfrm>
            <a:off x="178077" y="5883115"/>
            <a:ext cx="6578324" cy="3572128"/>
          </a:xfrm>
          <a:prstGeom prst="rect">
            <a:avLst/>
          </a:prstGeom>
        </p:spPr>
      </p:pic>
      <p:pic>
        <p:nvPicPr>
          <p:cNvPr id="25" name="図 24"/>
          <p:cNvPicPr>
            <a:picLocks noChangeAspect="1"/>
          </p:cNvPicPr>
          <p:nvPr/>
        </p:nvPicPr>
        <p:blipFill rotWithShape="1">
          <a:blip r:embed="rId3"/>
          <a:srcRect l="-685" r="37959" b="226"/>
          <a:stretch/>
        </p:blipFill>
        <p:spPr>
          <a:xfrm>
            <a:off x="4762517" y="3074589"/>
            <a:ext cx="1800988" cy="2485409"/>
          </a:xfrm>
          <a:prstGeom prst="rect">
            <a:avLst/>
          </a:prstGeom>
        </p:spPr>
      </p:pic>
      <p:pic>
        <p:nvPicPr>
          <p:cNvPr id="27" name="図 26"/>
          <p:cNvPicPr>
            <a:picLocks noChangeAspect="1"/>
          </p:cNvPicPr>
          <p:nvPr/>
        </p:nvPicPr>
        <p:blipFill rotWithShape="1">
          <a:blip r:embed="rId4"/>
          <a:srcRect l="1222" t="57532" r="31210"/>
          <a:stretch/>
        </p:blipFill>
        <p:spPr>
          <a:xfrm>
            <a:off x="3123665" y="4064698"/>
            <a:ext cx="1649347" cy="1495455"/>
          </a:xfrm>
          <a:prstGeom prst="rect">
            <a:avLst/>
          </a:prstGeom>
        </p:spPr>
      </p:pic>
      <p:sp>
        <p:nvSpPr>
          <p:cNvPr id="24" name="正方形/長方形 23"/>
          <p:cNvSpPr/>
          <p:nvPr/>
        </p:nvSpPr>
        <p:spPr>
          <a:xfrm rot="3881662">
            <a:off x="4249380" y="4269855"/>
            <a:ext cx="155079" cy="90253"/>
          </a:xfrm>
          <a:prstGeom prst="rect">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8" name="グループ化 37"/>
          <p:cNvGrpSpPr/>
          <p:nvPr/>
        </p:nvGrpSpPr>
        <p:grpSpPr>
          <a:xfrm>
            <a:off x="568545" y="2530872"/>
            <a:ext cx="2417700" cy="3049072"/>
            <a:chOff x="493395" y="2409317"/>
            <a:chExt cx="2596641" cy="3274744"/>
          </a:xfrm>
        </p:grpSpPr>
        <p:pic>
          <p:nvPicPr>
            <p:cNvPr id="2" name="図 1"/>
            <p:cNvPicPr>
              <a:picLocks noChangeAspect="1"/>
            </p:cNvPicPr>
            <p:nvPr/>
          </p:nvPicPr>
          <p:blipFill rotWithShape="1">
            <a:blip r:embed="rId5" cstate="print">
              <a:extLst>
                <a:ext uri="{28A0092B-C50C-407E-A947-70E740481C1C}">
                  <a14:useLocalDpi xmlns:a14="http://schemas.microsoft.com/office/drawing/2010/main" val="0"/>
                </a:ext>
              </a:extLst>
            </a:blip>
            <a:srcRect l="12659" t="6041" b="11430"/>
            <a:stretch/>
          </p:blipFill>
          <p:spPr>
            <a:xfrm>
              <a:off x="493395" y="2409317"/>
              <a:ext cx="2576914" cy="3274744"/>
            </a:xfrm>
            <a:prstGeom prst="rect">
              <a:avLst/>
            </a:prstGeom>
          </p:spPr>
        </p:pic>
        <p:sp>
          <p:nvSpPr>
            <p:cNvPr id="32" name="正方形/長方形 31"/>
            <p:cNvSpPr/>
            <p:nvPr/>
          </p:nvSpPr>
          <p:spPr>
            <a:xfrm>
              <a:off x="498009" y="2413027"/>
              <a:ext cx="2592027" cy="32676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b="1" dirty="0">
                <a:solidFill>
                  <a:schemeClr val="tx1"/>
                </a:solidFill>
                <a:latin typeface="メイリオ" panose="020B0604030504040204" pitchFamily="50" charset="-128"/>
                <a:ea typeface="メイリオ" panose="020B0604030504040204" pitchFamily="50" charset="-128"/>
              </a:endParaRPr>
            </a:p>
          </p:txBody>
        </p:sp>
      </p:grpSp>
      <p:sp>
        <p:nvSpPr>
          <p:cNvPr id="37" name="フリーフォーム 36"/>
          <p:cNvSpPr/>
          <p:nvPr/>
        </p:nvSpPr>
        <p:spPr>
          <a:xfrm>
            <a:off x="2987522" y="2877810"/>
            <a:ext cx="1303491" cy="1379865"/>
          </a:xfrm>
          <a:custGeom>
            <a:avLst/>
            <a:gdLst>
              <a:gd name="connsiteX0" fmla="*/ 0 w 1524000"/>
              <a:gd name="connsiteY0" fmla="*/ 0 h 1057275"/>
              <a:gd name="connsiteX1" fmla="*/ 1524000 w 1524000"/>
              <a:gd name="connsiteY1" fmla="*/ 1057275 h 1057275"/>
              <a:gd name="connsiteX2" fmla="*/ 409575 w 1524000"/>
              <a:gd name="connsiteY2" fmla="*/ 819150 h 1057275"/>
              <a:gd name="connsiteX0" fmla="*/ 0 w 1524000"/>
              <a:gd name="connsiteY0" fmla="*/ 0 h 1057275"/>
              <a:gd name="connsiteX1" fmla="*/ 1524000 w 1524000"/>
              <a:gd name="connsiteY1" fmla="*/ 1057275 h 1057275"/>
            </a:gdLst>
            <a:ahLst/>
            <a:cxnLst>
              <a:cxn ang="0">
                <a:pos x="connsiteX0" y="connsiteY0"/>
              </a:cxn>
              <a:cxn ang="0">
                <a:pos x="connsiteX1" y="connsiteY1"/>
              </a:cxn>
            </a:cxnLst>
            <a:rect l="l" t="t" r="r" b="b"/>
            <a:pathLst>
              <a:path w="1524000" h="1057275">
                <a:moveTo>
                  <a:pt x="0" y="0"/>
                </a:moveTo>
                <a:lnTo>
                  <a:pt x="1524000" y="1057275"/>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p:cNvSpPr txBox="1"/>
          <p:nvPr/>
        </p:nvSpPr>
        <p:spPr>
          <a:xfrm>
            <a:off x="301213" y="2312834"/>
            <a:ext cx="1508400" cy="246221"/>
          </a:xfrm>
          <a:prstGeom prst="rect">
            <a:avLst/>
          </a:prstGeom>
          <a:noFill/>
        </p:spPr>
        <p:txBody>
          <a:bodyPr wrap="square" rtlCol="0">
            <a:spAutoFit/>
          </a:bodyPr>
          <a:lstStyle/>
          <a:p>
            <a:pPr algn="ct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＜イベント機械室＞</a:t>
            </a:r>
            <a:endParaRPr kumimoji="1" lang="en-US" altLang="ja-JP" sz="10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p:cNvSpPr/>
          <p:nvPr/>
        </p:nvSpPr>
        <p:spPr>
          <a:xfrm>
            <a:off x="6010275" y="9277350"/>
            <a:ext cx="357188" cy="80963"/>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5821313" y="9238541"/>
            <a:ext cx="2491931" cy="276999"/>
          </a:xfrm>
          <a:prstGeom prst="rect">
            <a:avLst/>
          </a:prstGeom>
          <a:noFill/>
        </p:spPr>
        <p:txBody>
          <a:bodyPr wrap="square" rtlCol="0">
            <a:spAutoFit/>
          </a:bodyPr>
          <a:lstStyle/>
          <a:p>
            <a:r>
              <a:rPr kumimoji="1" lang="en-US" altLang="ja-JP" sz="600" dirty="0"/>
              <a:t>※</a:t>
            </a:r>
            <a:r>
              <a:rPr kumimoji="1" lang="ja-JP" altLang="en-US" sz="600" dirty="0"/>
              <a:t>「イベント用」と記載のある</a:t>
            </a:r>
            <a:endParaRPr kumimoji="1" lang="en-US" altLang="ja-JP" sz="600" dirty="0"/>
          </a:p>
          <a:p>
            <a:r>
              <a:rPr kumimoji="1" lang="ja-JP" altLang="en-US" sz="600" dirty="0"/>
              <a:t>　コンセントをご使用ください。</a:t>
            </a:r>
          </a:p>
        </p:txBody>
      </p:sp>
      <p:sp>
        <p:nvSpPr>
          <p:cNvPr id="5" name="対角する 2 つの角を丸めた四角形 18">
            <a:extLst>
              <a:ext uri="{FF2B5EF4-FFF2-40B4-BE49-F238E27FC236}">
                <a16:creationId xmlns:a16="http://schemas.microsoft.com/office/drawing/2014/main" id="{7753C137-8B25-B0F8-A91D-AD2C8D5F4660}"/>
              </a:ext>
            </a:extLst>
          </p:cNvPr>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51399E2-A571-0008-07A8-A0678FC5EEAF}"/>
              </a:ext>
            </a:extLst>
          </p:cNvPr>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イベント機械室</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331775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CC9ACBC2-97BD-4C19-9595-5CA5904AFFF1}" type="slidenum">
              <a:rPr kumimoji="1" lang="ja-JP" altLang="en-US" smtClean="0">
                <a:solidFill>
                  <a:schemeClr val="bg1"/>
                </a:solidFill>
              </a:rPr>
              <a:t>21</a:t>
            </a:fld>
            <a:endParaRPr kumimoji="1" lang="ja-JP" altLang="en-US">
              <a:solidFill>
                <a:schemeClr val="bg1"/>
              </a:solidFill>
            </a:endParaRPr>
          </a:p>
        </p:txBody>
      </p:sp>
      <p:sp>
        <p:nvSpPr>
          <p:cNvPr id="13" name="テキスト ボックス 12"/>
          <p:cNvSpPr txBox="1"/>
          <p:nvPr/>
        </p:nvSpPr>
        <p:spPr>
          <a:xfrm>
            <a:off x="3192365" y="61923"/>
            <a:ext cx="3382656" cy="369332"/>
          </a:xfrm>
          <a:prstGeom prst="rect">
            <a:avLst/>
          </a:prstGeom>
          <a:noFill/>
        </p:spPr>
        <p:txBody>
          <a:bodyPr wrap="none" rtlCol="0">
            <a:spAutoFit/>
          </a:bodyPr>
          <a:lstStyle/>
          <a:p>
            <a:pPr algn="r"/>
            <a:r>
              <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その他（イベント専用機械室）</a:t>
            </a:r>
          </a:p>
        </p:txBody>
      </p:sp>
      <p:sp>
        <p:nvSpPr>
          <p:cNvPr id="18" name="テキスト ボックス 17"/>
          <p:cNvSpPr txBox="1"/>
          <p:nvPr/>
        </p:nvSpPr>
        <p:spPr>
          <a:xfrm>
            <a:off x="212069" y="1218687"/>
            <a:ext cx="6326204" cy="461665"/>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■専用鍵を借用のうえ、倉庫およびスタッフ控え室として利用可能です。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23:40</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5:45</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の間は閉館時間のため、出入りできません。</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9" name="図 18"/>
          <p:cNvPicPr/>
          <p:nvPr/>
        </p:nvPicPr>
        <p:blipFill rotWithShape="1">
          <a:blip r:embed="rId2" cstate="screen">
            <a:extLst>
              <a:ext uri="{28A0092B-C50C-407E-A947-70E740481C1C}">
                <a14:useLocalDpi xmlns:a14="http://schemas.microsoft.com/office/drawing/2010/main"/>
              </a:ext>
            </a:extLst>
          </a:blip>
          <a:srcRect/>
          <a:stretch/>
        </p:blipFill>
        <p:spPr>
          <a:xfrm>
            <a:off x="365010" y="2007626"/>
            <a:ext cx="2954360" cy="2243282"/>
          </a:xfrm>
          <a:prstGeom prst="rect">
            <a:avLst/>
          </a:prstGeom>
        </p:spPr>
      </p:pic>
      <p:pic>
        <p:nvPicPr>
          <p:cNvPr id="20" name="図 19"/>
          <p:cNvPicPr/>
          <p:nvPr/>
        </p:nvPicPr>
        <p:blipFill rotWithShape="1">
          <a:blip r:embed="rId3" cstate="screen">
            <a:extLst>
              <a:ext uri="{28A0092B-C50C-407E-A947-70E740481C1C}">
                <a14:useLocalDpi xmlns:a14="http://schemas.microsoft.com/office/drawing/2010/main"/>
              </a:ext>
            </a:extLst>
          </a:blip>
          <a:srcRect/>
          <a:stretch/>
        </p:blipFill>
        <p:spPr>
          <a:xfrm>
            <a:off x="3458720" y="2016428"/>
            <a:ext cx="2949522" cy="2219095"/>
          </a:xfrm>
          <a:prstGeom prst="rect">
            <a:avLst/>
          </a:prstGeom>
        </p:spPr>
      </p:pic>
      <p:grpSp>
        <p:nvGrpSpPr>
          <p:cNvPr id="74" name="グループ化 73"/>
          <p:cNvGrpSpPr/>
          <p:nvPr/>
        </p:nvGrpSpPr>
        <p:grpSpPr>
          <a:xfrm>
            <a:off x="2412529" y="6839382"/>
            <a:ext cx="4316060" cy="2371725"/>
            <a:chOff x="1117599" y="6270209"/>
            <a:chExt cx="4316060" cy="2371725"/>
          </a:xfrm>
        </p:grpSpPr>
        <p:grpSp>
          <p:nvGrpSpPr>
            <p:cNvPr id="55" name="グループ化 54"/>
            <p:cNvGrpSpPr/>
            <p:nvPr/>
          </p:nvGrpSpPr>
          <p:grpSpPr>
            <a:xfrm>
              <a:off x="1117599" y="6270209"/>
              <a:ext cx="4316060" cy="2371725"/>
              <a:chOff x="-6351" y="5820065"/>
              <a:chExt cx="4316060" cy="2371725"/>
            </a:xfrm>
          </p:grpSpPr>
          <p:pic>
            <p:nvPicPr>
              <p:cNvPr id="2" name="図 1"/>
              <p:cNvPicPr>
                <a:picLocks noChangeAspect="1"/>
              </p:cNvPicPr>
              <p:nvPr/>
            </p:nvPicPr>
            <p:blipFill>
              <a:blip r:embed="rId4"/>
              <a:stretch>
                <a:fillRect/>
              </a:stretch>
            </p:blipFill>
            <p:spPr>
              <a:xfrm>
                <a:off x="1576034" y="5820065"/>
                <a:ext cx="2733675" cy="2371725"/>
              </a:xfrm>
              <a:prstGeom prst="rect">
                <a:avLst/>
              </a:prstGeom>
            </p:spPr>
          </p:pic>
          <p:sp>
            <p:nvSpPr>
              <p:cNvPr id="5" name="テキスト ボックス 4"/>
              <p:cNvSpPr txBox="1"/>
              <p:nvPr/>
            </p:nvSpPr>
            <p:spPr>
              <a:xfrm>
                <a:off x="3955766" y="6270531"/>
                <a:ext cx="353943" cy="1220847"/>
              </a:xfrm>
              <a:prstGeom prst="rect">
                <a:avLst/>
              </a:prstGeom>
              <a:noFill/>
            </p:spPr>
            <p:txBody>
              <a:bodyPr vert="eaVert" wrap="none" rtlCol="0">
                <a:spAutoFit/>
              </a:bodyPr>
              <a:lstStyle/>
              <a:p>
                <a:r>
                  <a:rPr kumimoji="1" lang="ja-JP" altLang="en-US" sz="1100" dirty="0">
                    <a:latin typeface="游ゴシック" panose="020B0400000000000000" pitchFamily="50" charset="-128"/>
                    <a:ea typeface="游ゴシック" panose="020B0400000000000000" pitchFamily="50" charset="-128"/>
                  </a:rPr>
                  <a:t>市バスターミナル</a:t>
                </a:r>
              </a:p>
            </p:txBody>
          </p:sp>
          <p:pic>
            <p:nvPicPr>
              <p:cNvPr id="8" name="図 7"/>
              <p:cNvPicPr>
                <a:picLocks noChangeAspect="1"/>
              </p:cNvPicPr>
              <p:nvPr/>
            </p:nvPicPr>
            <p:blipFill rotWithShape="1">
              <a:blip r:embed="rId5"/>
              <a:srcRect l="1222" t="57532" r="31210"/>
              <a:stretch/>
            </p:blipFill>
            <p:spPr>
              <a:xfrm>
                <a:off x="-6351" y="6762750"/>
                <a:ext cx="1570347" cy="1423826"/>
              </a:xfrm>
              <a:prstGeom prst="rect">
                <a:avLst/>
              </a:prstGeom>
            </p:spPr>
          </p:pic>
        </p:grpSp>
        <p:cxnSp>
          <p:nvCxnSpPr>
            <p:cNvPr id="57" name="直線コネクタ 56"/>
            <p:cNvCxnSpPr/>
            <p:nvPr/>
          </p:nvCxnSpPr>
          <p:spPr>
            <a:xfrm>
              <a:off x="2684771" y="7035823"/>
              <a:ext cx="0" cy="546100"/>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flipH="1">
              <a:off x="2339930" y="7562873"/>
              <a:ext cx="360054" cy="0"/>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正方形/長方形 63"/>
            <p:cNvSpPr/>
            <p:nvPr/>
          </p:nvSpPr>
          <p:spPr>
            <a:xfrm>
              <a:off x="2984500" y="6915149"/>
              <a:ext cx="234950" cy="23812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p:cNvSpPr/>
            <p:nvPr/>
          </p:nvSpPr>
          <p:spPr>
            <a:xfrm>
              <a:off x="4488597" y="6859104"/>
              <a:ext cx="352426" cy="23812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 name="直線コネクタ 59"/>
            <p:cNvCxnSpPr/>
            <p:nvPr/>
          </p:nvCxnSpPr>
          <p:spPr>
            <a:xfrm flipH="1">
              <a:off x="2667000" y="7048523"/>
              <a:ext cx="1943103" cy="4740"/>
            </a:xfrm>
            <a:prstGeom prst="line">
              <a:avLst/>
            </a:prstGeom>
            <a:ln w="381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直線矢印コネクタ 68"/>
            <p:cNvCxnSpPr/>
            <p:nvPr/>
          </p:nvCxnSpPr>
          <p:spPr>
            <a:xfrm flipV="1">
              <a:off x="4591050" y="6810375"/>
              <a:ext cx="0" cy="223837"/>
            </a:xfrm>
            <a:prstGeom prst="straightConnector1">
              <a:avLst/>
            </a:prstGeom>
            <a:ln w="38100">
              <a:solidFill>
                <a:srgbClr val="FF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3" name="正方形/長方形 72"/>
            <p:cNvSpPr/>
            <p:nvPr/>
          </p:nvSpPr>
          <p:spPr>
            <a:xfrm>
              <a:off x="4390392" y="6751155"/>
              <a:ext cx="234950" cy="89700"/>
            </a:xfrm>
            <a:prstGeom prst="rect">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190488" y="4733242"/>
            <a:ext cx="5494834" cy="2631936"/>
            <a:chOff x="-6744607" y="4274497"/>
            <a:chExt cx="6648756" cy="3184647"/>
          </a:xfrm>
        </p:grpSpPr>
        <p:grpSp>
          <p:nvGrpSpPr>
            <p:cNvPr id="75" name="グループ化 74"/>
            <p:cNvGrpSpPr/>
            <p:nvPr/>
          </p:nvGrpSpPr>
          <p:grpSpPr>
            <a:xfrm>
              <a:off x="-5558222" y="4840336"/>
              <a:ext cx="2688489" cy="1443331"/>
              <a:chOff x="3204778" y="4886003"/>
              <a:chExt cx="2688489" cy="1443331"/>
            </a:xfrm>
          </p:grpSpPr>
          <p:sp>
            <p:nvSpPr>
              <p:cNvPr id="76" name="正方形/長方形 75"/>
              <p:cNvSpPr/>
              <p:nvPr/>
            </p:nvSpPr>
            <p:spPr>
              <a:xfrm>
                <a:off x="3228971" y="5462907"/>
                <a:ext cx="2664296" cy="8657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正方形/長方形 76"/>
              <p:cNvSpPr/>
              <p:nvPr/>
            </p:nvSpPr>
            <p:spPr>
              <a:xfrm>
                <a:off x="3228972" y="4886003"/>
                <a:ext cx="816236" cy="865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正方形/長方形 77"/>
              <p:cNvSpPr/>
              <p:nvPr/>
            </p:nvSpPr>
            <p:spPr>
              <a:xfrm flipH="1">
                <a:off x="3204778" y="6209593"/>
                <a:ext cx="841874" cy="1197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9" name="正方形/長方形 78"/>
            <p:cNvSpPr/>
            <p:nvPr/>
          </p:nvSpPr>
          <p:spPr>
            <a:xfrm>
              <a:off x="-2917534" y="5489248"/>
              <a:ext cx="45719" cy="7217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左中かっこ 79"/>
            <p:cNvSpPr/>
            <p:nvPr/>
          </p:nvSpPr>
          <p:spPr>
            <a:xfrm rot="5400000">
              <a:off x="-5280968" y="4302148"/>
              <a:ext cx="288875" cy="789181"/>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1" name="テキスト ボックス 80"/>
            <p:cNvSpPr txBox="1"/>
            <p:nvPr/>
          </p:nvSpPr>
          <p:spPr>
            <a:xfrm>
              <a:off x="-5605079" y="4274497"/>
              <a:ext cx="958334" cy="297928"/>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1655mm</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左中かっこ 81"/>
            <p:cNvSpPr/>
            <p:nvPr/>
          </p:nvSpPr>
          <p:spPr>
            <a:xfrm>
              <a:off x="-5847096" y="4840337"/>
              <a:ext cx="288874" cy="1323590"/>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3" name="左中かっこ 82"/>
            <p:cNvSpPr/>
            <p:nvPr/>
          </p:nvSpPr>
          <p:spPr>
            <a:xfrm rot="10800000">
              <a:off x="-2869733" y="5417239"/>
              <a:ext cx="288874" cy="865776"/>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4" name="正方形/長方形 83"/>
            <p:cNvSpPr/>
            <p:nvPr/>
          </p:nvSpPr>
          <p:spPr>
            <a:xfrm flipV="1">
              <a:off x="-3949853" y="6234265"/>
              <a:ext cx="248640" cy="55934"/>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テキスト ボックス 84"/>
            <p:cNvSpPr txBox="1"/>
            <p:nvPr/>
          </p:nvSpPr>
          <p:spPr>
            <a:xfrm>
              <a:off x="-6744607" y="5356517"/>
              <a:ext cx="1129965" cy="297928"/>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2650</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mm</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テキスト ボックス 85"/>
            <p:cNvSpPr txBox="1"/>
            <p:nvPr/>
          </p:nvSpPr>
          <p:spPr>
            <a:xfrm>
              <a:off x="-2580860" y="5692136"/>
              <a:ext cx="1171808" cy="297928"/>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1700</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mm</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7" name="左中かっこ 86"/>
            <p:cNvSpPr/>
            <p:nvPr/>
          </p:nvSpPr>
          <p:spPr>
            <a:xfrm rot="5400000">
              <a:off x="-3867023" y="4422034"/>
              <a:ext cx="144437" cy="1845978"/>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8" name="テキスト ボックス 87"/>
            <p:cNvSpPr txBox="1"/>
            <p:nvPr/>
          </p:nvSpPr>
          <p:spPr>
            <a:xfrm>
              <a:off x="-4666611" y="5007361"/>
              <a:ext cx="1746254" cy="297928"/>
            </a:xfrm>
            <a:prstGeom prst="rect">
              <a:avLst/>
            </a:prstGeom>
            <a:noFill/>
          </p:spPr>
          <p:txBody>
            <a:bodyPr wrap="square" rtlCol="0">
              <a:spAutoFit/>
            </a:bodyPr>
            <a:lstStyle/>
            <a:p>
              <a:pPr algn="ctr"/>
              <a:r>
                <a:rPr lang="en-US" altLang="ja-JP" sz="1000" dirty="0">
                  <a:latin typeface="Meiryo UI" panose="020B0604030504040204" pitchFamily="50" charset="-128"/>
                  <a:ea typeface="Meiryo UI" panose="020B0604030504040204" pitchFamily="50" charset="-128"/>
                  <a:cs typeface="Meiryo UI" panose="020B0604030504040204" pitchFamily="50" charset="-128"/>
                </a:rPr>
                <a:t>2820</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mm</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左中かっこ 88"/>
            <p:cNvSpPr/>
            <p:nvPr/>
          </p:nvSpPr>
          <p:spPr>
            <a:xfrm rot="16200000">
              <a:off x="-5205903" y="5817371"/>
              <a:ext cx="144015" cy="783913"/>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0" name="テキスト ボックス 89"/>
            <p:cNvSpPr txBox="1"/>
            <p:nvPr/>
          </p:nvSpPr>
          <p:spPr>
            <a:xfrm>
              <a:off x="-5498092" y="6283016"/>
              <a:ext cx="922396" cy="297928"/>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945</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mm</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1" name="テキスト ボックス 90"/>
            <p:cNvSpPr txBox="1"/>
            <p:nvPr/>
          </p:nvSpPr>
          <p:spPr>
            <a:xfrm>
              <a:off x="-4666613" y="6114968"/>
              <a:ext cx="965400" cy="287357"/>
            </a:xfrm>
            <a:prstGeom prst="rect">
              <a:avLst/>
            </a:prstGeom>
            <a:noFill/>
          </p:spPr>
          <p:txBody>
            <a:bodyPr wrap="square" rtlCol="0">
              <a:spAutoFit/>
            </a:bodyPr>
            <a:lstStyle/>
            <a:p>
              <a:r>
                <a:rPr lang="en-US" altLang="ja-JP" sz="1050" dirty="0">
                  <a:latin typeface="Meiryo UI" panose="020B0604030504040204" pitchFamily="50" charset="-128"/>
                  <a:ea typeface="Meiryo UI" panose="020B0604030504040204" pitchFamily="50" charset="-128"/>
                  <a:cs typeface="Meiryo UI" panose="020B0604030504040204" pitchFamily="50" charset="-128"/>
                </a:rPr>
                <a:t>100</a:t>
              </a:r>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mm</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2" name="左中かっこ 91"/>
            <p:cNvSpPr/>
            <p:nvPr/>
          </p:nvSpPr>
          <p:spPr>
            <a:xfrm rot="10800000">
              <a:off x="-4689247" y="6163927"/>
              <a:ext cx="113550" cy="126272"/>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3" name="左中かっこ 92"/>
            <p:cNvSpPr/>
            <p:nvPr/>
          </p:nvSpPr>
          <p:spPr>
            <a:xfrm rot="16200000">
              <a:off x="-3885697" y="5477788"/>
              <a:ext cx="210334" cy="1817432"/>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4" name="テキスト ボックス 93"/>
            <p:cNvSpPr txBox="1"/>
            <p:nvPr/>
          </p:nvSpPr>
          <p:spPr>
            <a:xfrm>
              <a:off x="-4332898" y="6490711"/>
              <a:ext cx="1087409" cy="297928"/>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3530</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mm</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5" name="直線コネクタ 94"/>
            <p:cNvCxnSpPr/>
            <p:nvPr/>
          </p:nvCxnSpPr>
          <p:spPr>
            <a:xfrm flipH="1">
              <a:off x="-2917534" y="4978835"/>
              <a:ext cx="336675" cy="5232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p:cNvSpPr txBox="1"/>
            <p:nvPr/>
          </p:nvSpPr>
          <p:spPr>
            <a:xfrm>
              <a:off x="-2580859" y="4760284"/>
              <a:ext cx="1414195" cy="782062"/>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開閉扉</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幅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1100</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mm</a:t>
              </a: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高さ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2090mm</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7" name="星 5 96"/>
            <p:cNvSpPr/>
            <p:nvPr/>
          </p:nvSpPr>
          <p:spPr>
            <a:xfrm>
              <a:off x="-3916197" y="6042824"/>
              <a:ext cx="169324" cy="168184"/>
            </a:xfrm>
            <a:prstGeom prst="star5">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左中かっこ 97"/>
            <p:cNvSpPr/>
            <p:nvPr/>
          </p:nvSpPr>
          <p:spPr>
            <a:xfrm>
              <a:off x="-4864701" y="4853301"/>
              <a:ext cx="167308" cy="552216"/>
            </a:xfrm>
            <a:prstGeom prst="leftBrace">
              <a:avLst>
                <a:gd name="adj1" fmla="val 29896"/>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9" name="テキスト ボックス 98"/>
            <p:cNvSpPr txBox="1"/>
            <p:nvPr/>
          </p:nvSpPr>
          <p:spPr>
            <a:xfrm>
              <a:off x="-5629536" y="4978835"/>
              <a:ext cx="1271642" cy="297928"/>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1050mm</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0" name="直線コネクタ 99"/>
            <p:cNvCxnSpPr>
              <a:endCxn id="73" idx="1"/>
            </p:cNvCxnSpPr>
            <p:nvPr/>
          </p:nvCxnSpPr>
          <p:spPr>
            <a:xfrm>
              <a:off x="-2871817" y="5673213"/>
              <a:ext cx="2775966" cy="178593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3" name="角丸四角形 102"/>
          <p:cNvSpPr/>
          <p:nvPr/>
        </p:nvSpPr>
        <p:spPr>
          <a:xfrm>
            <a:off x="4902784" y="4877756"/>
            <a:ext cx="1677916" cy="147674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テキスト ボックス 103"/>
          <p:cNvSpPr txBox="1"/>
          <p:nvPr/>
        </p:nvSpPr>
        <p:spPr>
          <a:xfrm>
            <a:off x="4986612" y="5130513"/>
            <a:ext cx="1459985"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・室内の天井高　　　　</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2780mm</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5" name="星 5 104"/>
          <p:cNvSpPr/>
          <p:nvPr/>
        </p:nvSpPr>
        <p:spPr>
          <a:xfrm>
            <a:off x="5010470" y="5977137"/>
            <a:ext cx="169324" cy="168184"/>
          </a:xfrm>
          <a:prstGeom prst="star5">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p:cNvSpPr txBox="1"/>
          <p:nvPr/>
        </p:nvSpPr>
        <p:spPr>
          <a:xfrm>
            <a:off x="5095132" y="5916162"/>
            <a:ext cx="1571340"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＝コンセントあり</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口</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7" name="テキスト ボックス 106"/>
          <p:cNvSpPr txBox="1"/>
          <p:nvPr/>
        </p:nvSpPr>
        <p:spPr>
          <a:xfrm>
            <a:off x="5319260" y="4546901"/>
            <a:ext cx="794688" cy="276999"/>
          </a:xfrm>
          <a:prstGeom prst="rect">
            <a:avLst/>
          </a:prstGeom>
          <a:solidFill>
            <a:schemeClr val="bg1"/>
          </a:solid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8" name="テキスト ボックス 107"/>
          <p:cNvSpPr txBox="1"/>
          <p:nvPr/>
        </p:nvSpPr>
        <p:spPr>
          <a:xfrm>
            <a:off x="5001784" y="5604258"/>
            <a:ext cx="1459985"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・中からも施錠</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可</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9" name="テキスト ボックス 108"/>
          <p:cNvSpPr txBox="1"/>
          <p:nvPr/>
        </p:nvSpPr>
        <p:spPr>
          <a:xfrm>
            <a:off x="1472523" y="5779016"/>
            <a:ext cx="1575889" cy="461665"/>
          </a:xfrm>
          <a:prstGeom prst="rect">
            <a:avLst/>
          </a:prstGeom>
          <a:noFill/>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約</a:t>
            </a:r>
            <a:r>
              <a:rPr lang="en-US" altLang="ja-JP" sz="2400" dirty="0">
                <a:latin typeface="メイリオ" panose="020B0604030504040204" pitchFamily="50" charset="-128"/>
                <a:ea typeface="メイリオ" panose="020B0604030504040204" pitchFamily="50" charset="-128"/>
              </a:rPr>
              <a:t>9</a:t>
            </a:r>
            <a:r>
              <a:rPr kumimoji="1" lang="ja-JP" altLang="en-US" sz="2000" dirty="0">
                <a:latin typeface="メイリオ" panose="020B0604030504040204" pitchFamily="50" charset="-128"/>
                <a:ea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endParaRPr>
          </a:p>
        </p:txBody>
      </p:sp>
      <p:sp>
        <p:nvSpPr>
          <p:cNvPr id="59" name="正方形/長方形 58"/>
          <p:cNvSpPr/>
          <p:nvPr/>
        </p:nvSpPr>
        <p:spPr>
          <a:xfrm>
            <a:off x="6139024" y="7331574"/>
            <a:ext cx="163969" cy="238126"/>
          </a:xfrm>
          <a:prstGeom prst="rect">
            <a:avLst/>
          </a:prstGeom>
          <a:solidFill>
            <a:srgbClr val="CCCC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対角する 2 つの角を丸めた四角形 18">
            <a:extLst>
              <a:ext uri="{FF2B5EF4-FFF2-40B4-BE49-F238E27FC236}">
                <a16:creationId xmlns:a16="http://schemas.microsoft.com/office/drawing/2014/main" id="{9C935590-1143-1054-5F1B-246CA2539D28}"/>
              </a:ext>
            </a:extLst>
          </p:cNvPr>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C6A13166-CAE3-8912-9916-66FACE86B446}"/>
              </a:ext>
            </a:extLst>
          </p:cNvPr>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イベント専用機械室</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412530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274" y="-13591"/>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CC9ACBC2-97BD-4C19-9595-5CA5904AFFF1}" type="slidenum">
              <a:rPr kumimoji="1" lang="ja-JP" altLang="en-US" smtClean="0">
                <a:solidFill>
                  <a:schemeClr val="bg1"/>
                </a:solidFill>
              </a:rPr>
              <a:t>22</a:t>
            </a:fld>
            <a:endParaRPr kumimoji="1" lang="ja-JP" altLang="en-US">
              <a:solidFill>
                <a:schemeClr val="bg1"/>
              </a:solidFill>
            </a:endParaRPr>
          </a:p>
        </p:txBody>
      </p:sp>
      <p:sp>
        <p:nvSpPr>
          <p:cNvPr id="13" name="テキスト ボックス 12"/>
          <p:cNvSpPr txBox="1"/>
          <p:nvPr/>
        </p:nvSpPr>
        <p:spPr>
          <a:xfrm>
            <a:off x="3767841" y="61923"/>
            <a:ext cx="2807180" cy="369332"/>
          </a:xfrm>
          <a:prstGeom prst="rect">
            <a:avLst/>
          </a:prstGeom>
          <a:noFill/>
        </p:spPr>
        <p:txBody>
          <a:bodyPr wrap="none" rtlCol="0">
            <a:spAutoFit/>
          </a:bodyPr>
          <a:lstStyle/>
          <a:p>
            <a:pPr algn="r"/>
            <a:r>
              <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その他（パーテーション）</a:t>
            </a:r>
          </a:p>
        </p:txBody>
      </p:sp>
      <p:sp>
        <p:nvSpPr>
          <p:cNvPr id="15" name="テキスト ボックス 14"/>
          <p:cNvSpPr txBox="1"/>
          <p:nvPr/>
        </p:nvSpPr>
        <p:spPr>
          <a:xfrm>
            <a:off x="-11695" y="1190828"/>
            <a:ext cx="6802820" cy="1384995"/>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■イベント設営・撤去、実施時間外は、スペース全体をパーテーションで囲っていただきます。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パーテーションは会場より無償で貸出をしております。</a:t>
            </a:r>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イベント開催中もご使用いただけます。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貸出本数は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50</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本です。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■スペース範囲を厳守いただく必要があるため、</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イベント開催中は原則として、一部エリアにパーテーションを常設していただきます。</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常設エリアについては、下記平面図の緑線をご参照ください</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■イベントのレイアウト上、パーテーションの設置をご希望されない場合は、別途ご相談ください。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p:cNvSpPr txBox="1"/>
          <p:nvPr/>
        </p:nvSpPr>
        <p:spPr>
          <a:xfrm>
            <a:off x="419100" y="6528970"/>
            <a:ext cx="828675" cy="246221"/>
          </a:xfrm>
          <a:prstGeom prst="rect">
            <a:avLst/>
          </a:prstGeom>
          <a:noFill/>
          <a:ln>
            <a:solidFill>
              <a:schemeClr val="tx1"/>
            </a:solidFill>
          </a:ln>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設置可能例</a:t>
            </a:r>
          </a:p>
        </p:txBody>
      </p:sp>
      <p:pic>
        <p:nvPicPr>
          <p:cNvPr id="19" name="図 18"/>
          <p:cNvPicPr>
            <a:picLocks noChangeAspect="1"/>
          </p:cNvPicPr>
          <p:nvPr/>
        </p:nvPicPr>
        <p:blipFill>
          <a:blip r:embed="rId2"/>
          <a:stretch>
            <a:fillRect/>
          </a:stretch>
        </p:blipFill>
        <p:spPr>
          <a:xfrm>
            <a:off x="504825" y="6969352"/>
            <a:ext cx="1027194" cy="1031039"/>
          </a:xfrm>
          <a:prstGeom prst="rect">
            <a:avLst/>
          </a:prstGeom>
        </p:spPr>
      </p:pic>
      <p:pic>
        <p:nvPicPr>
          <p:cNvPr id="20" name="図 19"/>
          <p:cNvPicPr>
            <a:picLocks noChangeAspect="1"/>
          </p:cNvPicPr>
          <p:nvPr/>
        </p:nvPicPr>
        <p:blipFill rotWithShape="1">
          <a:blip r:embed="rId3" cstate="print">
            <a:extLst>
              <a:ext uri="{28A0092B-C50C-407E-A947-70E740481C1C}">
                <a14:useLocalDpi xmlns:a14="http://schemas.microsoft.com/office/drawing/2010/main" val="0"/>
              </a:ext>
            </a:extLst>
          </a:blip>
          <a:srcRect l="3690" t="11517" r="8659" b="9807"/>
          <a:stretch/>
        </p:blipFill>
        <p:spPr>
          <a:xfrm>
            <a:off x="1166267" y="6661522"/>
            <a:ext cx="1461817" cy="1098950"/>
          </a:xfrm>
          <a:prstGeom prst="rect">
            <a:avLst/>
          </a:prstGeom>
        </p:spPr>
      </p:pic>
      <p:pic>
        <p:nvPicPr>
          <p:cNvPr id="21" name="図 20"/>
          <p:cNvPicPr>
            <a:picLocks noChangeAspect="1"/>
          </p:cNvPicPr>
          <p:nvPr/>
        </p:nvPicPr>
        <p:blipFill>
          <a:blip r:embed="rId4"/>
          <a:stretch>
            <a:fillRect/>
          </a:stretch>
        </p:blipFill>
        <p:spPr>
          <a:xfrm>
            <a:off x="359554" y="8216474"/>
            <a:ext cx="1172465" cy="1016145"/>
          </a:xfrm>
          <a:prstGeom prst="rect">
            <a:avLst/>
          </a:prstGeom>
          <a:ln>
            <a:noFill/>
          </a:ln>
          <a:effectLst>
            <a:softEdge rad="112500"/>
          </a:effectLst>
        </p:spPr>
      </p:pic>
      <p:pic>
        <p:nvPicPr>
          <p:cNvPr id="23" name="図 22"/>
          <p:cNvPicPr>
            <a:picLocks noChangeAspect="1"/>
          </p:cNvPicPr>
          <p:nvPr/>
        </p:nvPicPr>
        <p:blipFill rotWithShape="1">
          <a:blip r:embed="rId5" cstate="print">
            <a:extLst>
              <a:ext uri="{28A0092B-C50C-407E-A947-70E740481C1C}">
                <a14:useLocalDpi xmlns:a14="http://schemas.microsoft.com/office/drawing/2010/main" val="0"/>
              </a:ext>
            </a:extLst>
          </a:blip>
          <a:srcRect l="6265" r="56627"/>
          <a:stretch/>
        </p:blipFill>
        <p:spPr>
          <a:xfrm>
            <a:off x="2020073" y="7893024"/>
            <a:ext cx="481981" cy="1305745"/>
          </a:xfrm>
          <a:prstGeom prst="rect">
            <a:avLst/>
          </a:prstGeom>
        </p:spPr>
      </p:pic>
      <p:sp>
        <p:nvSpPr>
          <p:cNvPr id="24" name="テキスト ボックス 23"/>
          <p:cNvSpPr txBox="1"/>
          <p:nvPr/>
        </p:nvSpPr>
        <p:spPr>
          <a:xfrm>
            <a:off x="1455347" y="9251298"/>
            <a:ext cx="2374492" cy="338554"/>
          </a:xfrm>
          <a:prstGeom prst="rect">
            <a:avLst/>
          </a:prstGeom>
          <a:noFill/>
        </p:spPr>
        <p:txBody>
          <a:bodyPr wrap="square" lIns="91440" tIns="45720" rIns="91440" bIns="45720" rtlCol="0" anchor="t">
            <a:spAutoFit/>
          </a:bodyPr>
          <a:lstStyle/>
          <a:p>
            <a:r>
              <a:rPr kumimoji="1" lang="en-US" altLang="ja-JP" sz="800" b="1" dirty="0">
                <a:solidFill>
                  <a:srgbClr val="FF0000"/>
                </a:solidFill>
                <a:latin typeface="メイリオ" panose="020B0604030504040204" pitchFamily="50" charset="-128"/>
                <a:ea typeface="メイリオ" panose="020B0604030504040204" pitchFamily="50" charset="-128"/>
              </a:rPr>
              <a:t>※</a:t>
            </a:r>
            <a:r>
              <a:rPr kumimoji="1" lang="ja-JP" altLang="en-US" sz="800" b="1" dirty="0">
                <a:solidFill>
                  <a:srgbClr val="FF0000"/>
                </a:solidFill>
                <a:latin typeface="メイリオ" panose="020B0604030504040204" pitchFamily="50" charset="-128"/>
                <a:ea typeface="メイリオ" panose="020B0604030504040204" pitchFamily="50" charset="-128"/>
              </a:rPr>
              <a:t>ヘアライン加工(つや消し)</a:t>
            </a:r>
            <a:endParaRPr kumimoji="1" lang="ja-JP" sz="1400" dirty="0">
              <a:solidFill>
                <a:srgbClr val="000000"/>
              </a:solidFill>
              <a:latin typeface="メイリオ" panose="020B0604030504040204" pitchFamily="50" charset="-128"/>
              <a:ea typeface="メイリオ" panose="020B0604030504040204" pitchFamily="50" charset="-128"/>
            </a:endParaRPr>
          </a:p>
          <a:p>
            <a:r>
              <a:rPr kumimoji="1" lang="ja-JP" altLang="en-US" sz="800" b="1" dirty="0">
                <a:solidFill>
                  <a:srgbClr val="FF0000"/>
                </a:solidFill>
                <a:latin typeface="メイリオ" panose="020B0604030504040204" pitchFamily="50" charset="-128"/>
                <a:ea typeface="メイリオ" panose="020B0604030504040204" pitchFamily="50" charset="-128"/>
              </a:rPr>
              <a:t>　されたものに限り、シルバー仕様可</a:t>
            </a:r>
            <a:endParaRPr lang="ja-JP" altLang="en-US" sz="800" b="1" dirty="0">
              <a:solidFill>
                <a:srgbClr val="FF0000"/>
              </a:solidFill>
              <a:latin typeface="メイリオ" panose="020B0604030504040204" pitchFamily="50" charset="-128"/>
              <a:ea typeface="メイリオ" panose="020B0604030504040204" pitchFamily="50" charset="-128"/>
              <a:cs typeface="Calibri"/>
            </a:endParaRPr>
          </a:p>
        </p:txBody>
      </p:sp>
      <p:cxnSp>
        <p:nvCxnSpPr>
          <p:cNvPr id="5" name="直線コネクタ 4"/>
          <p:cNvCxnSpPr>
            <a:cxnSpLocks/>
          </p:cNvCxnSpPr>
          <p:nvPr/>
        </p:nvCxnSpPr>
        <p:spPr>
          <a:xfrm>
            <a:off x="3363673" y="6528970"/>
            <a:ext cx="0" cy="3031122"/>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3543295" y="6528970"/>
            <a:ext cx="828675" cy="246221"/>
          </a:xfrm>
          <a:prstGeom prst="rect">
            <a:avLst/>
          </a:prstGeom>
          <a:noFill/>
          <a:ln>
            <a:solidFill>
              <a:schemeClr val="tx1"/>
            </a:solidFill>
          </a:ln>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設置不可例</a:t>
            </a:r>
          </a:p>
        </p:txBody>
      </p:sp>
      <p:sp>
        <p:nvSpPr>
          <p:cNvPr id="26" name="テキスト ボックス 25"/>
          <p:cNvSpPr txBox="1"/>
          <p:nvPr/>
        </p:nvSpPr>
        <p:spPr>
          <a:xfrm>
            <a:off x="4371970" y="6538548"/>
            <a:ext cx="3466594" cy="369332"/>
          </a:xfrm>
          <a:prstGeom prst="rect">
            <a:avLst/>
          </a:prstGeom>
          <a:noFill/>
        </p:spPr>
        <p:txBody>
          <a:bodyPr wrap="square" rtlCol="0">
            <a:spAutoFit/>
          </a:bodyPr>
          <a:lstStyle/>
          <a:p>
            <a:r>
              <a:rPr lang="en-US" altLang="ja-JP" sz="900" b="1" dirty="0">
                <a:solidFill>
                  <a:srgbClr val="FF0000"/>
                </a:solidFill>
                <a:latin typeface="メイリオ" panose="020B0604030504040204" pitchFamily="50" charset="-128"/>
                <a:ea typeface="メイリオ" panose="020B0604030504040204" pitchFamily="50" charset="-128"/>
              </a:rPr>
              <a:t>※</a:t>
            </a:r>
            <a:r>
              <a:rPr lang="ja-JP" altLang="en-US" sz="900" b="1" dirty="0">
                <a:solidFill>
                  <a:srgbClr val="FF0000"/>
                </a:solidFill>
                <a:latin typeface="メイリオ" panose="020B0604030504040204" pitchFamily="50" charset="-128"/>
                <a:ea typeface="メイリオ" panose="020B0604030504040204" pitchFamily="50" charset="-128"/>
              </a:rPr>
              <a:t>反射素材は</a:t>
            </a:r>
            <a:r>
              <a:rPr lang="en-US" altLang="ja-JP" sz="900" b="1" dirty="0">
                <a:solidFill>
                  <a:srgbClr val="FF0000"/>
                </a:solidFill>
                <a:latin typeface="メイリオ" panose="020B0604030504040204" pitchFamily="50" charset="-128"/>
                <a:ea typeface="メイリオ" panose="020B0604030504040204" pitchFamily="50" charset="-128"/>
              </a:rPr>
              <a:t>NG</a:t>
            </a:r>
            <a:r>
              <a:rPr lang="ja-JP" altLang="en-US" sz="900" b="1" dirty="0">
                <a:solidFill>
                  <a:srgbClr val="FF0000"/>
                </a:solidFill>
                <a:latin typeface="メイリオ" panose="020B0604030504040204" pitchFamily="50" charset="-128"/>
                <a:ea typeface="メイリオ" panose="020B0604030504040204" pitchFamily="50" charset="-128"/>
              </a:rPr>
              <a:t>（メッキ塗装されたもの等）</a:t>
            </a:r>
          </a:p>
          <a:p>
            <a:endParaRPr kumimoji="1" lang="ja-JP" altLang="en-US" sz="900" b="1" dirty="0">
              <a:solidFill>
                <a:srgbClr val="FF0000"/>
              </a:solidFill>
              <a:latin typeface="メイリオ" panose="020B0604030504040204" pitchFamily="50" charset="-128"/>
              <a:ea typeface="メイリオ" panose="020B0604030504040204" pitchFamily="50" charset="-128"/>
            </a:endParaRPr>
          </a:p>
        </p:txBody>
      </p:sp>
      <p:pic>
        <p:nvPicPr>
          <p:cNvPr id="27" name="Picture 2" descr="7-4174-02 スチールパーテーション ガイドボール M GP-M 【AXEL】 アズワン"/>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5204"/>
          <a:stretch/>
        </p:blipFill>
        <p:spPr bwMode="auto">
          <a:xfrm>
            <a:off x="3647917" y="6967851"/>
            <a:ext cx="1580609" cy="1248624"/>
          </a:xfrm>
          <a:prstGeom prst="rect">
            <a:avLst/>
          </a:prstGeom>
          <a:noFill/>
          <a:ln w="3175">
            <a:noFill/>
          </a:ln>
          <a:extLst>
            <a:ext uri="{909E8E84-426E-40DD-AFC4-6F175D3DCCD1}">
              <a14:hiddenFill xmlns:a14="http://schemas.microsoft.com/office/drawing/2010/main">
                <a:solidFill>
                  <a:srgbClr val="FFFFFF"/>
                </a:solidFill>
              </a14:hiddenFill>
            </a:ext>
          </a:extLst>
        </p:spPr>
      </p:pic>
      <p:pic>
        <p:nvPicPr>
          <p:cNvPr id="28" name="図 27"/>
          <p:cNvPicPr>
            <a:picLocks noChangeAspect="1"/>
          </p:cNvPicPr>
          <p:nvPr/>
        </p:nvPicPr>
        <p:blipFill>
          <a:blip r:embed="rId7"/>
          <a:stretch>
            <a:fillRect/>
          </a:stretch>
        </p:blipFill>
        <p:spPr>
          <a:xfrm>
            <a:off x="5124696" y="7493545"/>
            <a:ext cx="1334649" cy="1334649"/>
          </a:xfrm>
          <a:prstGeom prst="rect">
            <a:avLst/>
          </a:prstGeom>
          <a:ln>
            <a:noFill/>
          </a:ln>
        </p:spPr>
      </p:pic>
      <p:pic>
        <p:nvPicPr>
          <p:cNvPr id="29" name="図 28"/>
          <p:cNvPicPr>
            <a:picLocks noChangeAspect="1"/>
          </p:cNvPicPr>
          <p:nvPr/>
        </p:nvPicPr>
        <p:blipFill rotWithShape="1">
          <a:blip r:embed="rId8"/>
          <a:srcRect t="11523"/>
          <a:stretch/>
        </p:blipFill>
        <p:spPr>
          <a:xfrm>
            <a:off x="3742483" y="8475493"/>
            <a:ext cx="1225857" cy="1084599"/>
          </a:xfrm>
          <a:prstGeom prst="rect">
            <a:avLst/>
          </a:prstGeom>
        </p:spPr>
      </p:pic>
      <p:pic>
        <p:nvPicPr>
          <p:cNvPr id="30"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l="18544" t="21287" r="25469" b="14059"/>
          <a:stretch/>
        </p:blipFill>
        <p:spPr bwMode="auto">
          <a:xfrm>
            <a:off x="638114" y="2548023"/>
            <a:ext cx="5019014" cy="3260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フリーフォーム 30"/>
          <p:cNvSpPr/>
          <p:nvPr/>
        </p:nvSpPr>
        <p:spPr>
          <a:xfrm>
            <a:off x="2626837" y="2930326"/>
            <a:ext cx="2042160" cy="2186940"/>
          </a:xfrm>
          <a:custGeom>
            <a:avLst/>
            <a:gdLst>
              <a:gd name="connsiteX0" fmla="*/ 15240 w 2042160"/>
              <a:gd name="connsiteY0" fmla="*/ 1219200 h 2110740"/>
              <a:gd name="connsiteX1" fmla="*/ 1257300 w 2042160"/>
              <a:gd name="connsiteY1" fmla="*/ 754380 h 2110740"/>
              <a:gd name="connsiteX2" fmla="*/ 1059180 w 2042160"/>
              <a:gd name="connsiteY2" fmla="*/ 289560 h 2110740"/>
              <a:gd name="connsiteX3" fmla="*/ 1805940 w 2042160"/>
              <a:gd name="connsiteY3" fmla="*/ 0 h 2110740"/>
              <a:gd name="connsiteX4" fmla="*/ 2034540 w 2042160"/>
              <a:gd name="connsiteY4" fmla="*/ 510540 h 2110740"/>
              <a:gd name="connsiteX5" fmla="*/ 2042160 w 2042160"/>
              <a:gd name="connsiteY5" fmla="*/ 2110740 h 2110740"/>
              <a:gd name="connsiteX6" fmla="*/ 0 w 2042160"/>
              <a:gd name="connsiteY6" fmla="*/ 2110740 h 2110740"/>
              <a:gd name="connsiteX7" fmla="*/ 15240 w 2042160"/>
              <a:gd name="connsiteY7" fmla="*/ 1219200 h 2110740"/>
              <a:gd name="connsiteX0" fmla="*/ 15240 w 2042160"/>
              <a:gd name="connsiteY0" fmla="*/ 1295400 h 2186940"/>
              <a:gd name="connsiteX1" fmla="*/ 1257300 w 2042160"/>
              <a:gd name="connsiteY1" fmla="*/ 830580 h 2186940"/>
              <a:gd name="connsiteX2" fmla="*/ 1059180 w 2042160"/>
              <a:gd name="connsiteY2" fmla="*/ 365760 h 2186940"/>
              <a:gd name="connsiteX3" fmla="*/ 202692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 name="connsiteX0" fmla="*/ 15240 w 2042160"/>
              <a:gd name="connsiteY0" fmla="*/ 1295400 h 2186940"/>
              <a:gd name="connsiteX1" fmla="*/ 1257300 w 2042160"/>
              <a:gd name="connsiteY1" fmla="*/ 830580 h 2186940"/>
              <a:gd name="connsiteX2" fmla="*/ 906780 w 2042160"/>
              <a:gd name="connsiteY2" fmla="*/ 0 h 2186940"/>
              <a:gd name="connsiteX3" fmla="*/ 202692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 name="connsiteX0" fmla="*/ 15240 w 2042160"/>
              <a:gd name="connsiteY0" fmla="*/ 1295400 h 2186940"/>
              <a:gd name="connsiteX1" fmla="*/ 1257300 w 2042160"/>
              <a:gd name="connsiteY1" fmla="*/ 830580 h 2186940"/>
              <a:gd name="connsiteX2" fmla="*/ 906780 w 2042160"/>
              <a:gd name="connsiteY2" fmla="*/ 0 h 2186940"/>
              <a:gd name="connsiteX3" fmla="*/ 177927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160" h="2186940">
                <a:moveTo>
                  <a:pt x="15240" y="1295400"/>
                </a:moveTo>
                <a:lnTo>
                  <a:pt x="1257300" y="830580"/>
                </a:lnTo>
                <a:lnTo>
                  <a:pt x="906780" y="0"/>
                </a:lnTo>
                <a:lnTo>
                  <a:pt x="1779270" y="0"/>
                </a:lnTo>
                <a:lnTo>
                  <a:pt x="2034540" y="586740"/>
                </a:lnTo>
                <a:lnTo>
                  <a:pt x="2042160" y="2186940"/>
                </a:lnTo>
                <a:lnTo>
                  <a:pt x="0" y="2186940"/>
                </a:lnTo>
                <a:lnTo>
                  <a:pt x="15240" y="1295400"/>
                </a:lnTo>
                <a:close/>
              </a:path>
            </a:pathLst>
          </a:cu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rot="16200000" flipV="1">
            <a:off x="4442270" y="4885795"/>
            <a:ext cx="451312" cy="4571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rgbClr val="0000FF"/>
              </a:solidFill>
            </a:endParaRPr>
          </a:p>
        </p:txBody>
      </p:sp>
      <p:sp>
        <p:nvSpPr>
          <p:cNvPr id="33" name="正方形/長方形 32"/>
          <p:cNvSpPr/>
          <p:nvPr/>
        </p:nvSpPr>
        <p:spPr>
          <a:xfrm flipV="1">
            <a:off x="4068355" y="5074655"/>
            <a:ext cx="607230" cy="5965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rgbClr val="0000FF"/>
              </a:solidFill>
            </a:endParaRPr>
          </a:p>
        </p:txBody>
      </p:sp>
      <p:sp>
        <p:nvSpPr>
          <p:cNvPr id="35" name="テキスト ボックス 34"/>
          <p:cNvSpPr txBox="1"/>
          <p:nvPr/>
        </p:nvSpPr>
        <p:spPr>
          <a:xfrm>
            <a:off x="20672" y="5846002"/>
            <a:ext cx="6802820" cy="461665"/>
          </a:xfrm>
          <a:prstGeom prst="rect">
            <a:avLst/>
          </a:prstGeom>
          <a:noFill/>
        </p:spPr>
        <p:txBody>
          <a:bodyPr wrap="square" lIns="91440" tIns="45720" rIns="91440" bIns="45720" rtlCol="0" anchor="t">
            <a:spAutoFit/>
          </a:bodyPr>
          <a:lstStyle/>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■待機列の設置等により、パーテーションが追加で必要となった場合は、広告主様にてご準備をお願いいたします。その際は、下記設置可能例のパーテーションを必ずご使用ください。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対角する 2 つの角を丸めた四角形 18">
            <a:extLst>
              <a:ext uri="{FF2B5EF4-FFF2-40B4-BE49-F238E27FC236}">
                <a16:creationId xmlns:a16="http://schemas.microsoft.com/office/drawing/2014/main" id="{B8C74898-B6AB-285A-1C29-56D18D763198}"/>
              </a:ext>
            </a:extLst>
          </p:cNvPr>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1101557-0ECA-B425-C109-B818FCCE10CB}"/>
              </a:ext>
            </a:extLst>
          </p:cNvPr>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パーテーションについて</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07438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274" y="-13591"/>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CC9ACBC2-97BD-4C19-9595-5CA5904AFFF1}" type="slidenum">
              <a:rPr kumimoji="1" lang="ja-JP" altLang="en-US" smtClean="0">
                <a:solidFill>
                  <a:schemeClr val="bg1"/>
                </a:solidFill>
              </a:rPr>
              <a:t>23</a:t>
            </a:fld>
            <a:endParaRPr kumimoji="1" lang="ja-JP" altLang="en-US">
              <a:solidFill>
                <a:schemeClr val="bg1"/>
              </a:solidFill>
            </a:endParaRPr>
          </a:p>
        </p:txBody>
      </p:sp>
      <p:sp>
        <p:nvSpPr>
          <p:cNvPr id="13" name="テキスト ボックス 12"/>
          <p:cNvSpPr txBox="1"/>
          <p:nvPr/>
        </p:nvSpPr>
        <p:spPr>
          <a:xfrm>
            <a:off x="4032337" y="61923"/>
            <a:ext cx="2542684" cy="369332"/>
          </a:xfrm>
          <a:prstGeom prst="rect">
            <a:avLst/>
          </a:prstGeom>
          <a:noFill/>
        </p:spPr>
        <p:txBody>
          <a:bodyPr wrap="none" rtlCol="0">
            <a:spAutoFit/>
          </a:bodyPr>
          <a:lstStyle/>
          <a:p>
            <a:pPr algn="r"/>
            <a:r>
              <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その他（取材・撮影）</a:t>
            </a:r>
          </a:p>
        </p:txBody>
      </p:sp>
      <p:sp>
        <p:nvSpPr>
          <p:cNvPr id="18" name="テキスト ボックス 17"/>
          <p:cNvSpPr txBox="1"/>
          <p:nvPr/>
        </p:nvSpPr>
        <p:spPr>
          <a:xfrm>
            <a:off x="212068" y="1218687"/>
            <a:ext cx="6550681" cy="4431983"/>
          </a:xfrm>
          <a:prstGeom prst="rect">
            <a:avLst/>
          </a:prstGeom>
          <a:noFill/>
        </p:spPr>
        <p:txBody>
          <a:bodyPr wrap="square" lIns="91440" tIns="45720" rIns="91440" bIns="45720" rtlCol="0" anchor="t">
            <a:spAutoFit/>
          </a:bodyPr>
          <a:lstStyle/>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①取材・撮影を行う場合、別途料金が必要になります。（税別</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\100,000/</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日）</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②取材・撮影を行う場合、関係各所との調整が発生するため</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イベント実施の</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営業日前まで</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に</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下記の項目をご連絡いただきますようお願いします。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■取材・撮影会社／撮影者情報：社名、責任者名、電話番号、携帯電話番号、メールアドレス</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（当日来場される代表者の名前をご記載ください）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■取材・撮影日時</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（取材・撮影は原則、</a:t>
            </a:r>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社員立ち会いのもと行っていただきますので、日時を統一させてください）</a:t>
            </a:r>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■撮影物使用目的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（放送予定日時、掲載誌発行予定日、番組名、雑誌名、撮影物を使用するコーナー・企画名など）</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■撮影意図</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（上記番組等における企画の趣旨及び撮影物を掲載する趣旨・意図などをご記載ください）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＜注意事項＞</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■取材・撮影を行う際は、</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より貸出の腕章を着用してください。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■原則、イベントスペース外からの取材・撮影は禁止となります。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（撮影機材をスペース外へ置かないようお願いします）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■通行者及びイベント来場者の安全確保と動線に配慮し、取材・撮影を行ってください。</a:t>
            </a:r>
          </a:p>
          <a:p>
            <a:pPr marL="330200" indent="-152400"/>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左大かっこ 1"/>
          <p:cNvSpPr/>
          <p:nvPr/>
        </p:nvSpPr>
        <p:spPr>
          <a:xfrm>
            <a:off x="368751" y="2351314"/>
            <a:ext cx="161925" cy="1735361"/>
          </a:xfrm>
          <a:prstGeom prst="leftBracket">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正方形/長方形 10"/>
          <p:cNvSpPr/>
          <p:nvPr/>
        </p:nvSpPr>
        <p:spPr>
          <a:xfrm>
            <a:off x="212069" y="1270748"/>
            <a:ext cx="6420027" cy="437992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対角する 2 つの角を丸めた四角形 18">
            <a:extLst>
              <a:ext uri="{FF2B5EF4-FFF2-40B4-BE49-F238E27FC236}">
                <a16:creationId xmlns:a16="http://schemas.microsoft.com/office/drawing/2014/main" id="{62D3DF29-BB97-93C6-2209-BF8FB7B8F0F6}"/>
              </a:ext>
            </a:extLst>
          </p:cNvPr>
          <p:cNvSpPr/>
          <p:nvPr/>
        </p:nvSpPr>
        <p:spPr>
          <a:xfrm>
            <a:off x="212069" y="76224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385BAC8-25E8-40A0-8F1E-E73BB2FD8230}"/>
              </a:ext>
            </a:extLst>
          </p:cNvPr>
          <p:cNvSpPr txBox="1"/>
          <p:nvPr/>
        </p:nvSpPr>
        <p:spPr>
          <a:xfrm>
            <a:off x="164760" y="750924"/>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取材・撮影について</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945793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362803" y="581146"/>
            <a:ext cx="6234545" cy="307777"/>
          </a:xfrm>
          <a:prstGeom prst="rect">
            <a:avLst/>
          </a:prstGeom>
          <a:noFill/>
        </p:spPr>
        <p:txBody>
          <a:bodyPr wrap="square" rtlCol="0">
            <a:spAutoFit/>
          </a:bodyPr>
          <a:lstStyle>
            <a:defPPr>
              <a:defRPr lang="ja-JP"/>
            </a:defPPr>
            <a:lvl1pPr>
              <a:defRPr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sz="1400" b="0" dirty="0">
                <a:latin typeface="Meiryo UI" panose="020B0604030504040204" pitchFamily="50" charset="-128"/>
                <a:ea typeface="Meiryo UI" panose="020B0604030504040204" pitchFamily="50" charset="-128"/>
                <a:cs typeface="Meiryo UI" panose="020B0604030504040204" pitchFamily="50" charset="-128"/>
              </a:rPr>
              <a:t>◇利用者の皆様へ</a:t>
            </a:r>
            <a:endParaRPr lang="en-US" altLang="ja-JP" sz="1400" b="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p:cNvSpPr txBox="1"/>
          <p:nvPr/>
        </p:nvSpPr>
        <p:spPr>
          <a:xfrm>
            <a:off x="340476" y="926111"/>
            <a:ext cx="6234545" cy="1384995"/>
          </a:xfrm>
          <a:prstGeom prst="rect">
            <a:avLst/>
          </a:prstGeom>
          <a:noFill/>
          <a:ln>
            <a:solidFill>
              <a:schemeClr val="tx1"/>
            </a:solidFill>
          </a:ln>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本マニュアルは、ジェイアールセントラルビル株式会社が管理運営する施設「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ゲートタワー」（以下「</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JRGT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」といいます）</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1F</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のイベントスペース「</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ゲートタワー　イベントスペース」（以下「当スペース」といいます）の利用について、当スペースの販売業務を行う株式会社ＪＲ東海エージェンシー（以下「</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」といいます）が定めるものです。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ご利用に際しては、本マニュアルの内容を十分にご理解いただき、遵守してくださいますようお願い申し上げます。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　また、通行者及びイベント来場者の安全面に最大限配慮した円滑な実施運営を行ってください。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p:cNvSpPr txBox="1"/>
          <p:nvPr/>
        </p:nvSpPr>
        <p:spPr>
          <a:xfrm>
            <a:off x="362803" y="2347321"/>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■責任の所在</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p:cNvSpPr txBox="1"/>
          <p:nvPr/>
        </p:nvSpPr>
        <p:spPr>
          <a:xfrm>
            <a:off x="599756" y="3350280"/>
            <a:ext cx="5997592" cy="830997"/>
          </a:xfrm>
          <a:prstGeom prst="rect">
            <a:avLst/>
          </a:prstGeom>
          <a:noFill/>
        </p:spPr>
        <p:txBody>
          <a:bodyPr wrap="square" rtlCol="0">
            <a:spAutoFit/>
          </a:bodyPr>
          <a:lstStyle/>
          <a:p>
            <a:pPr marL="85725"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・イベントの企画内容を記した企画書等をご提出いただき、実施可否を判断いたします。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85725"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内容等によって実施をお断りすることがありますが、その理由を明示する義務を負いません。</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85725" lvl="0"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・法令などの新設、改廃、そのほかの事情の変化により、広告主の了承を得ることなく本マニュアルの規定を予告なく変更することがあります。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599756" y="2636733"/>
            <a:ext cx="5997592" cy="461665"/>
          </a:xfrm>
          <a:prstGeom prst="rect">
            <a:avLst/>
          </a:prstGeom>
          <a:noFill/>
        </p:spPr>
        <p:txBody>
          <a:bodyPr wrap="square" rtlCol="0">
            <a:spAutoFit/>
          </a:bodyPr>
          <a:lstStyle/>
          <a:p>
            <a:pPr marL="85725"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・実施されたイベントに関する一切の責任は、広告主が負うものとします。</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JRCB</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及び</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が損害を受けた場合も同様とします。</a:t>
            </a:r>
          </a:p>
        </p:txBody>
      </p:sp>
      <p:sp>
        <p:nvSpPr>
          <p:cNvPr id="11" name="テキスト ボックス 10"/>
          <p:cNvSpPr txBox="1"/>
          <p:nvPr/>
        </p:nvSpPr>
        <p:spPr>
          <a:xfrm>
            <a:off x="362803" y="3079148"/>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a:latin typeface="Meiryo UI" panose="020B0604030504040204" pitchFamily="50" charset="-128"/>
                <a:ea typeface="Meiryo UI" panose="020B0604030504040204" pitchFamily="50" charset="-128"/>
                <a:cs typeface="Meiryo UI" panose="020B0604030504040204" pitchFamily="50" charset="-128"/>
              </a:rPr>
              <a:t>■イベントの実施可否</a:t>
            </a:r>
            <a:endParaRPr lang="en-US" altLang="ja-JP" strike="sngStrike">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p:cNvSpPr txBox="1"/>
          <p:nvPr/>
        </p:nvSpPr>
        <p:spPr>
          <a:xfrm>
            <a:off x="599756" y="8360632"/>
            <a:ext cx="5997592" cy="1200329"/>
          </a:xfrm>
          <a:prstGeom prst="rect">
            <a:avLst/>
          </a:prstGeom>
          <a:noFill/>
        </p:spPr>
        <p:txBody>
          <a:bodyPr wrap="square" rtlCol="0">
            <a:spAutoFit/>
          </a:bodyPr>
          <a:lstStyle/>
          <a:p>
            <a:pPr marL="85725" lvl="0"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実施期間中（設営・撤去作業時も含む）において発生した事故については、広告主自身のみならず関係事業者やイベント来場者の行為であっても、すべて広告主に責任を負っていただきます。事故防止には万全を期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85725" lvl="0"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・什器の破損などのトラブルに対する責任は保証いたしかねます。貴重品の管理等も広告主の責任と負担において処理していただきます。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85725" lvl="0"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・イベント来場者とのトラブルやクレームへ発展しないよう、スタッフ教育の徹底をお願いいたします。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362802" y="8110492"/>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a:latin typeface="Meiryo UI" panose="020B0604030504040204" pitchFamily="50" charset="-128"/>
                <a:ea typeface="Meiryo UI" panose="020B0604030504040204" pitchFamily="50" charset="-128"/>
                <a:cs typeface="Meiryo UI" panose="020B0604030504040204" pitchFamily="50" charset="-128"/>
              </a:rPr>
              <a:t>■管理責任</a:t>
            </a:r>
            <a:endParaRPr lang="en-US" alt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p:cNvSpPr txBox="1"/>
          <p:nvPr/>
        </p:nvSpPr>
        <p:spPr>
          <a:xfrm>
            <a:off x="599756" y="6987108"/>
            <a:ext cx="6141608" cy="1123384"/>
          </a:xfrm>
          <a:prstGeom prst="rect">
            <a:avLst/>
          </a:prstGeom>
          <a:noFill/>
        </p:spPr>
        <p:txBody>
          <a:bodyPr wrap="square" rtlCol="0">
            <a:spAutoFit/>
          </a:bodyPr>
          <a:lstStyle/>
          <a:p>
            <a:pPr marL="85725" lvl="0" indent="-85725"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以下に該当する場合には、イベントの実施を中止します。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85725" lvl="0" indent="-85725" fontAlgn="ctr">
              <a:spcBef>
                <a:spcPct val="0"/>
              </a:spcBef>
              <a:spcAft>
                <a:spcPct val="0"/>
              </a:spcAft>
            </a:pPr>
            <a:r>
              <a:rPr lang="en-US" altLang="ja-JP" sz="1100" dirty="0">
                <a:latin typeface="Meiryo UI" panose="020B0604030504040204" pitchFamily="50" charset="-128"/>
                <a:ea typeface="Meiryo UI" panose="020B0604030504040204" pitchFamily="50" charset="-128"/>
                <a:cs typeface="Meiryo UI" panose="020B0604030504040204" pitchFamily="50" charset="-128"/>
              </a:rPr>
              <a:t>	1.</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法令等によりイベントの実施を禁止されたときや、イベントの中止を命じられたとき</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85725" lvl="0" indent="-85725" fontAlgn="ctr">
              <a:spcBef>
                <a:spcPct val="0"/>
              </a:spcBef>
              <a:spcAft>
                <a:spcPct val="0"/>
              </a:spcAft>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本マニュアルに抵触する事由が生じたとき</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85725" lvl="0" indent="-85725" fontAlgn="ctr">
              <a:spcBef>
                <a:spcPct val="0"/>
              </a:spcBef>
              <a:spcAft>
                <a:spcPct val="0"/>
              </a:spcAft>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3.JTA</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の業務に支障が生じたとき</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185738" lvl="0" indent="-185738" fontAlgn="ctr">
              <a:spcBef>
                <a:spcPct val="0"/>
              </a:spcBef>
              <a:spcAft>
                <a:spcPct val="0"/>
              </a:spcAft>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正当な理由により</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が指示をしているのにもかかわらず、その指示に従わないとき</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185738" lvl="0" indent="-185738" fontAlgn="ctr">
              <a:spcBef>
                <a:spcPct val="0"/>
              </a:spcBef>
              <a:spcAft>
                <a:spcPct val="0"/>
              </a:spcAft>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その他、イベントの実施を不適当とする事由が生じたとき</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362802" y="6711006"/>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a:latin typeface="Meiryo UI" panose="020B0604030504040204" pitchFamily="50" charset="-128"/>
                <a:ea typeface="Meiryo UI" panose="020B0604030504040204" pitchFamily="50" charset="-128"/>
                <a:cs typeface="Meiryo UI" panose="020B0604030504040204" pitchFamily="50" charset="-128"/>
              </a:rPr>
              <a:t>■イベントの中止</a:t>
            </a:r>
            <a:endParaRPr lang="en-US" alt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362802" y="4146934"/>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a:latin typeface="Meiryo UI" panose="020B0604030504040204" pitchFamily="50" charset="-128"/>
                <a:ea typeface="Meiryo UI" panose="020B0604030504040204" pitchFamily="50" charset="-128"/>
                <a:cs typeface="Meiryo UI" panose="020B0604030504040204" pitchFamily="50" charset="-128"/>
              </a:rPr>
              <a:t>■禁止事項</a:t>
            </a:r>
            <a:endParaRPr lang="en-US" alt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テキスト ボックス 20"/>
          <p:cNvSpPr txBox="1"/>
          <p:nvPr/>
        </p:nvSpPr>
        <p:spPr>
          <a:xfrm>
            <a:off x="599756" y="4450283"/>
            <a:ext cx="6141608" cy="2308324"/>
          </a:xfrm>
          <a:prstGeom prst="rect">
            <a:avLst/>
          </a:prstGeom>
          <a:noFill/>
        </p:spPr>
        <p:txBody>
          <a:bodyPr wrap="square" rtlCol="0">
            <a:spAutoFit/>
          </a:bodyPr>
          <a:lstStyle/>
          <a:p>
            <a:pPr marL="271463" lvl="0" indent="-271463"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以下に該当する、またはそのおそれがあるイベントは実施できません。</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271463" indent="-271463"/>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関係諸法規や各業界が定めている公正競争規約や自主規制などに違反しているもの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indent="-271463"/>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  2.</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利用者が事件を引き起こしていたり、社会的に糾弾されているなどして、来場者等に不利益が及ぶもの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indent="-271463"/>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特定の</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政治活動、宗教活動及びそれに類するもの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公共空間の品位や美観を損なうもの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危険を生じるもの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indent="-271463"/>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6.JTA</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の業務上支障のあるもの</a:t>
            </a:r>
            <a:endParaRPr lang="ja-JP"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7.JRGT</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及びその入居テナントのブランドイメージに合致しないもの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強い臭い、大きな音を発する等、周辺テナント利用者の迷惑となるもの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イベントスペース外へイベント来場者等がはみ出す恐れのあるもの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床荷重制限を超える等、施設を損壊する恐れのあるもの</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その他、詳細は</a:t>
            </a:r>
            <a:r>
              <a:rPr lang="en-US" altLang="ja-JP" sz="11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P.9</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をご参照ください。</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正方形/長方形 19"/>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511635" y="61923"/>
            <a:ext cx="2063386" cy="369332"/>
          </a:xfrm>
          <a:prstGeom prst="rect">
            <a:avLst/>
          </a:prstGeom>
          <a:noFill/>
        </p:spPr>
        <p:txBody>
          <a:bodyPr wrap="none" rtlCol="0">
            <a:spAutoFit/>
          </a:bodyPr>
          <a:lstStyle/>
          <a:p>
            <a:pPr algn="r"/>
            <a:r>
              <a:rPr kumimoji="1"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ご利用にあたって</a:t>
            </a:r>
          </a:p>
        </p:txBody>
      </p:sp>
      <p:sp>
        <p:nvSpPr>
          <p:cNvPr id="23" name="正方形/長方形 22"/>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3</a:t>
            </a:fld>
            <a:endParaRPr kumimoji="1" lang="ja-JP" altLang="en-US" dirty="0">
              <a:solidFill>
                <a:schemeClr val="bg1"/>
              </a:solidFill>
            </a:endParaRPr>
          </a:p>
        </p:txBody>
      </p:sp>
    </p:spTree>
    <p:extLst>
      <p:ext uri="{BB962C8B-B14F-4D97-AF65-F5344CB8AC3E}">
        <p14:creationId xmlns:p14="http://schemas.microsoft.com/office/powerpoint/2010/main" val="513166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oup 64"/>
          <p:cNvGraphicFramePr>
            <a:graphicFrameLocks noGrp="1"/>
          </p:cNvGraphicFramePr>
          <p:nvPr>
            <p:extLst>
              <p:ext uri="{D42A27DB-BD31-4B8C-83A1-F6EECF244321}">
                <p14:modId xmlns:p14="http://schemas.microsoft.com/office/powerpoint/2010/main" val="1969904137"/>
              </p:ext>
            </p:extLst>
          </p:nvPr>
        </p:nvGraphicFramePr>
        <p:xfrm>
          <a:off x="261000" y="582118"/>
          <a:ext cx="6336000" cy="9007071"/>
        </p:xfrm>
        <a:graphic>
          <a:graphicData uri="http://schemas.openxmlformats.org/drawingml/2006/table">
            <a:tbl>
              <a:tblPr/>
              <a:tblGrid>
                <a:gridCol w="1284373">
                  <a:extLst>
                    <a:ext uri="{9D8B030D-6E8A-4147-A177-3AD203B41FA5}">
                      <a16:colId xmlns:a16="http://schemas.microsoft.com/office/drawing/2014/main" val="20000"/>
                    </a:ext>
                  </a:extLst>
                </a:gridCol>
                <a:gridCol w="5051627">
                  <a:extLst>
                    <a:ext uri="{9D8B030D-6E8A-4147-A177-3AD203B41FA5}">
                      <a16:colId xmlns:a16="http://schemas.microsoft.com/office/drawing/2014/main" val="20001"/>
                    </a:ext>
                  </a:extLst>
                </a:gridCol>
              </a:tblGrid>
              <a:tr h="272642">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kern="1200"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会場名称</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Ｊ</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R</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ゲートタワー　イベントスペース</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2642">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実施場所</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Ｊ</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R</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名古屋駅直結　Ｊ</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R</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ゲートタワー</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階　</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2642">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会場サイズ</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W21m×D18m</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（約</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039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電源設備</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100V20A</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専用コンセント　</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系統</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2kVA 2</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回路以上の電気容量を要する場合は、事前にご相談ください）</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039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ネット環境</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lang="en-US" altLang="ja-JP" sz="1050" dirty="0" err="1">
                          <a:latin typeface="Meiryo UI" panose="020B0604030504040204" pitchFamily="50" charset="-128"/>
                          <a:ea typeface="Meiryo UI" panose="020B0604030504040204" pitchFamily="50" charset="-128"/>
                        </a:rPr>
                        <a:t>SmartInternet</a:t>
                      </a:r>
                      <a:r>
                        <a:rPr lang="en-US" altLang="ja-JP" sz="1050" dirty="0">
                          <a:latin typeface="Meiryo UI" panose="020B0604030504040204" pitchFamily="50" charset="-128"/>
                          <a:ea typeface="Meiryo UI" panose="020B0604030504040204" pitchFamily="50" charset="-128"/>
                        </a:rPr>
                        <a:t> -Suite Ether</a:t>
                      </a:r>
                      <a:r>
                        <a:rPr lang="ja-JP" altLang="en-US" sz="1050" dirty="0">
                          <a:latin typeface="Meiryo UI" panose="020B0604030504040204" pitchFamily="50" charset="-128"/>
                          <a:ea typeface="Meiryo UI" panose="020B0604030504040204" pitchFamily="50" charset="-128"/>
                        </a:rPr>
                        <a:t>（スタンダードタイプ）</a:t>
                      </a:r>
                      <a:r>
                        <a:rPr lang="en-US" altLang="ja-JP" sz="1050" dirty="0">
                          <a:latin typeface="Meiryo UI" panose="020B0604030504040204" pitchFamily="50" charset="-128"/>
                          <a:ea typeface="Meiryo UI" panose="020B0604030504040204" pitchFamily="50" charset="-128"/>
                        </a:rPr>
                        <a:t>100Mb/s</a:t>
                      </a:r>
                    </a:p>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有線</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LAN</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接続：</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LAN</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ポート</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口</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（使用用途を事前にご共有ください）</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7929195"/>
                  </a:ext>
                </a:extLst>
              </a:tr>
              <a:tr h="52927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実施期間</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・時間</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期</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日間（</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時間外でのご利用をご希望の場合は応相談（</a:t>
                      </a:r>
                      <a:r>
                        <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実施内容を確認のうえ判断）</a:t>
                      </a:r>
                      <a:endParaRPr kumimoji="1" lang="en-US" altLang="ja-JP"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50694">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広告料金</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（税別）</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\1,000,000/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日 </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申込後のキャンセルはできません。</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その他諸経費（電気料等）が別途必要となります。（</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\150,000/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日）</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取材・撮影を行う場合は、別途料金が必要になります。（</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\100,000/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日）</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3039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オプション</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（柱巻き装飾）</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本につき￥</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100,000/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日（税別）</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最大</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本まで</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別途、制作費等が必要となります。詳細は当社指定の制作会社へお問い合わせください。</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14411607"/>
                  </a:ext>
                </a:extLst>
              </a:tr>
              <a:tr h="1391214">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リニア</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GATE</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ビジョン</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LED</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ビジョン）</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について</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・サイズ：　</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W13,000×H3,500mm</a:t>
                      </a: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・点灯時間は原則として</a:t>
                      </a:r>
                      <a:r>
                        <a:rPr kumimoji="1" lang="en-US" altLang="ja-JP"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時～</a:t>
                      </a:r>
                      <a:r>
                        <a:rPr kumimoji="1" lang="en-US" altLang="ja-JP"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時</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となります。</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　イベント開催期間中は最終日を除き、上記時間でイベント主催者の広告を放映します。</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ただし、最終日はイベント終了時刻以降、イベント開催案内に関する内容は放映不可とし、</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　イベント開催にかかわらないイメージ広告等を</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時まで放映可とします。</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・広告音声あり。</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・放映素材の入稿期限は</a:t>
                      </a:r>
                      <a:r>
                        <a:rPr kumimoji="1" lang="ja-JP" altLang="en-US"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イベント開始日の</a:t>
                      </a:r>
                      <a:r>
                        <a:rPr kumimoji="1" lang="en-US" altLang="ja-JP"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営業日前</a:t>
                      </a:r>
                      <a:r>
                        <a:rPr kumimoji="1" lang="en-US" altLang="ja-JP"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05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時</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までとします。</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・入稿仕様詳細は本マニュアル</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P.11</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をご確認ください。</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09161740"/>
                  </a:ext>
                </a:extLst>
              </a:tr>
              <a:tr h="393100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その他</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＜物販＞</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物販は可能です。ただし、</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PR</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に付随するものに限ります。</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物販可能な場合でも、実施内容を踏まえ条件が付く場合があります。予めご了承ください。</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70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＜取材＞</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関係各所との調整するため、実施</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営業日前までに取材を行う旨をご連絡ください。</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70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＜警備＞</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indent="0" eaLnBrk="1" hangingPunct="1">
                        <a:spcBef>
                          <a:spcPct val="0"/>
                        </a:spcBef>
                        <a:buFontTx/>
                        <a:buNone/>
                      </a:pPr>
                      <a:r>
                        <a:rPr kumimoji="1" lang="ja-JP" altLang="en-US" sz="1050" b="0" i="0" u="sng"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イベント来場者や通行者の安全管理のため</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、イベント実施日の前日設営開始時刻の</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indent="0" eaLnBrk="1" hangingPunct="1">
                        <a:spcBef>
                          <a:spcPct val="0"/>
                        </a:spcBef>
                        <a:buFontTx/>
                        <a:buNone/>
                      </a:pP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時からイベント終了日の撤去作業終了時まで</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JTA</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手配の警備員が常駐いたします。</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indent="0" eaLnBrk="1" hangingPunct="1">
                        <a:spcBef>
                          <a:spcPct val="0"/>
                        </a:spcBef>
                        <a:buFontTx/>
                        <a:buNone/>
                      </a:pP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イベント実施時間を除く。</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indent="0" eaLnBrk="1" hangingPunct="1">
                        <a:spcBef>
                          <a:spcPct val="0"/>
                        </a:spcBef>
                        <a:buFontTx/>
                        <a:buNone/>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尚、什器の破損等のトラブルに対する責任は保証いたしかねます。</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70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＜設営・撤去作業について＞</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・設営作業：イベント実施日の前日</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時から翌</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時まで</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・撤去作業：イベント終了日の</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時から翌</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時まで</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資材搬入車両は、</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時から翌</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時まで駐車可能</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70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駐車場、地下</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2F</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荷捌場の使用及び搬入出ルートについては、別途規定がありますので詳細はお問い合わせください。</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70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2563" marR="0" lvl="0" indent="-179388"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＜荒天時、事故・災害時等の対応＞</a:t>
                      </a:r>
                      <a:b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JTA</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の都合や</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広告主</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責</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によらない荒天や</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不測</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の事故・災害等により</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2563" marR="0" lvl="0" indent="-179388"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イベント</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の実施が不可と</a:t>
                      </a:r>
                      <a:r>
                        <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JTA</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が判断した場合、広告料金は免除とし</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ます。</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185738"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ただし</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、既に発生している実費（諸経費</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等</a:t>
                      </a:r>
                      <a:r>
                        <a:rPr kumimoji="1" lang="ja-JP"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）については請求</a:t>
                      </a:r>
                      <a:r>
                        <a:rPr kumimoji="1" lang="ja-JP" altLang="en-US"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させていただきます。</a:t>
                      </a:r>
                      <a:endParaRPr kumimoji="1" lang="en-US" altLang="ja-JP" sz="1050" b="0" i="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6" name="正方形/長方形 5"/>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92638" y="61923"/>
            <a:ext cx="2382383"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イベントスペース概要</a:t>
            </a:r>
          </a:p>
        </p:txBody>
      </p:sp>
      <p:sp>
        <p:nvSpPr>
          <p:cNvPr id="8" name="正方形/長方形 7"/>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4</a:t>
            </a:fld>
            <a:endParaRPr kumimoji="1" lang="ja-JP" altLang="en-US">
              <a:solidFill>
                <a:schemeClr val="bg1"/>
              </a:solidFill>
            </a:endParaRPr>
          </a:p>
        </p:txBody>
      </p:sp>
    </p:spTree>
    <p:extLst>
      <p:ext uri="{BB962C8B-B14F-4D97-AF65-F5344CB8AC3E}">
        <p14:creationId xmlns:p14="http://schemas.microsoft.com/office/powerpoint/2010/main" val="4248414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52707-41D6-1376-F824-EA1FA436DD8B}"/>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2163AB9C-1A75-47F2-F7D4-7B864827CB1C}"/>
              </a:ext>
            </a:extLst>
          </p:cNvPr>
          <p:cNvSpPr txBox="1"/>
          <p:nvPr/>
        </p:nvSpPr>
        <p:spPr>
          <a:xfrm>
            <a:off x="362807" y="818065"/>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■平面図</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51003095-90E7-7E80-B702-85F8A3F24205}"/>
              </a:ext>
            </a:extLst>
          </p:cNvPr>
          <p:cNvSpPr txBox="1"/>
          <p:nvPr/>
        </p:nvSpPr>
        <p:spPr>
          <a:xfrm>
            <a:off x="458057" y="4801885"/>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a:latin typeface="Meiryo UI" panose="020B0604030504040204" pitchFamily="50" charset="-128"/>
                <a:ea typeface="Meiryo UI" panose="020B0604030504040204" pitchFamily="50" charset="-128"/>
                <a:cs typeface="Meiryo UI" panose="020B0604030504040204" pitchFamily="50" charset="-128"/>
              </a:rPr>
              <a:t>■立面図</a:t>
            </a:r>
            <a:endParaRPr lang="en-US" altLang="ja-JP">
              <a:latin typeface="Meiryo UI" panose="020B0604030504040204" pitchFamily="50" charset="-128"/>
              <a:ea typeface="Meiryo UI" panose="020B0604030504040204" pitchFamily="50" charset="-128"/>
              <a:cs typeface="Meiryo UI" panose="020B0604030504040204" pitchFamily="50" charset="-128"/>
            </a:endParaRPr>
          </a:p>
        </p:txBody>
      </p:sp>
      <p:pic>
        <p:nvPicPr>
          <p:cNvPr id="2050" name="Picture 2">
            <a:extLst>
              <a:ext uri="{FF2B5EF4-FFF2-40B4-BE49-F238E27FC236}">
                <a16:creationId xmlns:a16="http://schemas.microsoft.com/office/drawing/2014/main" id="{88A1B680-0551-FB70-B599-CF51CCECF7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66" t="54545" r="44843" b="16389"/>
          <a:stretch/>
        </p:blipFill>
        <p:spPr bwMode="auto">
          <a:xfrm>
            <a:off x="1108194" y="5145243"/>
            <a:ext cx="4752148"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a:extLst>
              <a:ext uri="{FF2B5EF4-FFF2-40B4-BE49-F238E27FC236}">
                <a16:creationId xmlns:a16="http://schemas.microsoft.com/office/drawing/2014/main" id="{8820DB59-2799-022D-3EBF-E148AE183FDB}"/>
              </a:ext>
            </a:extLst>
          </p:cNvPr>
          <p:cNvSpPr/>
          <p:nvPr/>
        </p:nvSpPr>
        <p:spPr>
          <a:xfrm>
            <a:off x="1940278" y="8110964"/>
            <a:ext cx="3096344" cy="45719"/>
          </a:xfrm>
          <a:prstGeom prst="rect">
            <a:avLst/>
          </a:pr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a:extLst>
              <a:ext uri="{FF2B5EF4-FFF2-40B4-BE49-F238E27FC236}">
                <a16:creationId xmlns:a16="http://schemas.microsoft.com/office/drawing/2014/main" id="{F739D5FA-C9A8-6DE5-4874-6147253481F1}"/>
              </a:ext>
            </a:extLst>
          </p:cNvPr>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2210B9A1-BF8B-705E-9F14-80CC21C12F50}"/>
              </a:ext>
            </a:extLst>
          </p:cNvPr>
          <p:cNvSpPr txBox="1"/>
          <p:nvPr/>
        </p:nvSpPr>
        <p:spPr>
          <a:xfrm>
            <a:off x="4192638" y="61923"/>
            <a:ext cx="2382383"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イベントスペース概要</a:t>
            </a:r>
          </a:p>
        </p:txBody>
      </p:sp>
      <p:sp>
        <p:nvSpPr>
          <p:cNvPr id="13" name="正方形/長方形 12">
            <a:extLst>
              <a:ext uri="{FF2B5EF4-FFF2-40B4-BE49-F238E27FC236}">
                <a16:creationId xmlns:a16="http://schemas.microsoft.com/office/drawing/2014/main" id="{84C24BE1-F4C6-82F0-F2C3-5D9B0341E2C2}"/>
              </a:ext>
            </a:extLst>
          </p:cNvPr>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スライド番号プレースホルダー 3">
            <a:extLst>
              <a:ext uri="{FF2B5EF4-FFF2-40B4-BE49-F238E27FC236}">
                <a16:creationId xmlns:a16="http://schemas.microsoft.com/office/drawing/2014/main" id="{C6A16FDB-10A9-51CC-AA0C-EB4AB825C015}"/>
              </a:ext>
            </a:extLst>
          </p:cNvPr>
          <p:cNvSpPr>
            <a:spLocks noGrp="1"/>
          </p:cNvSpPr>
          <p:nvPr>
            <p:ph type="sldNum" sz="quarter" idx="12"/>
          </p:nvPr>
        </p:nvSpPr>
        <p:spPr>
          <a:xfrm>
            <a:off x="5285184" y="9394150"/>
            <a:ext cx="1600200" cy="527402"/>
          </a:xfrm>
        </p:spPr>
        <p:txBody>
          <a:bodyPr/>
          <a:lstStyle/>
          <a:p>
            <a:r>
              <a:rPr kumimoji="1" lang="en-US" altLang="ja-JP" dirty="0">
                <a:solidFill>
                  <a:schemeClr val="bg1"/>
                </a:solidFill>
              </a:rPr>
              <a:t>5</a:t>
            </a:r>
            <a:endParaRPr kumimoji="1" lang="ja-JP" altLang="en-US" dirty="0">
              <a:solidFill>
                <a:schemeClr val="bg1"/>
              </a:solidFill>
            </a:endParaRPr>
          </a:p>
        </p:txBody>
      </p:sp>
      <p:pic>
        <p:nvPicPr>
          <p:cNvPr id="15" name="Picture 7">
            <a:extLst>
              <a:ext uri="{FF2B5EF4-FFF2-40B4-BE49-F238E27FC236}">
                <a16:creationId xmlns:a16="http://schemas.microsoft.com/office/drawing/2014/main" id="{A19AD0D4-4968-D49A-F3A5-39F871E7882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01" t="24322" r="1874" b="5557"/>
          <a:stretch/>
        </p:blipFill>
        <p:spPr bwMode="auto">
          <a:xfrm>
            <a:off x="587487" y="8489828"/>
            <a:ext cx="2148093" cy="93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テキスト ボックス 18">
            <a:extLst>
              <a:ext uri="{FF2B5EF4-FFF2-40B4-BE49-F238E27FC236}">
                <a16:creationId xmlns:a16="http://schemas.microsoft.com/office/drawing/2014/main" id="{3C4ECEC9-1F6C-BA85-AE23-34806BD26794}"/>
              </a:ext>
            </a:extLst>
          </p:cNvPr>
          <p:cNvSpPr txBox="1"/>
          <p:nvPr/>
        </p:nvSpPr>
        <p:spPr>
          <a:xfrm>
            <a:off x="501507" y="9451612"/>
            <a:ext cx="2380780" cy="253916"/>
          </a:xfrm>
          <a:prstGeom prst="rect">
            <a:avLst/>
          </a:prstGeom>
          <a:noFill/>
        </p:spPr>
        <p:txBody>
          <a:bodyPr wrap="none" rtlCol="0">
            <a:spAutoFit/>
          </a:bodyPr>
          <a:lstStyle/>
          <a:p>
            <a:r>
              <a:rPr kumimoji="1" lang="en-US" altLang="ja-JP" sz="1050" u="sng" dirty="0">
                <a:latin typeface="メイリオ" panose="020B0604030504040204" pitchFamily="50" charset="-128"/>
                <a:ea typeface="メイリオ" panose="020B0604030504040204" pitchFamily="50" charset="-128"/>
              </a:rPr>
              <a:t>JR</a:t>
            </a:r>
            <a:r>
              <a:rPr kumimoji="1" lang="ja-JP" altLang="en-US" sz="1050" u="sng" dirty="0">
                <a:latin typeface="メイリオ" panose="020B0604030504040204" pitchFamily="50" charset="-128"/>
                <a:ea typeface="メイリオ" panose="020B0604030504040204" pitchFamily="50" charset="-128"/>
              </a:rPr>
              <a:t>ゲートタワー</a:t>
            </a:r>
            <a:r>
              <a:rPr kumimoji="1" lang="en-US" altLang="ja-JP" sz="1050" u="sng" dirty="0">
                <a:latin typeface="メイリオ" panose="020B0604030504040204" pitchFamily="50" charset="-128"/>
                <a:ea typeface="メイリオ" panose="020B0604030504040204" pitchFamily="50" charset="-128"/>
              </a:rPr>
              <a:t>1F</a:t>
            </a:r>
            <a:r>
              <a:rPr kumimoji="1" lang="ja-JP" altLang="en-US" sz="1050" u="sng" dirty="0">
                <a:latin typeface="メイリオ" panose="020B0604030504040204" pitchFamily="50" charset="-128"/>
                <a:ea typeface="メイリオ" panose="020B0604030504040204" pitchFamily="50" charset="-128"/>
              </a:rPr>
              <a:t>イベントスペース</a:t>
            </a:r>
          </a:p>
        </p:txBody>
      </p:sp>
      <p:sp>
        <p:nvSpPr>
          <p:cNvPr id="20" name="テキスト ボックス 19">
            <a:extLst>
              <a:ext uri="{FF2B5EF4-FFF2-40B4-BE49-F238E27FC236}">
                <a16:creationId xmlns:a16="http://schemas.microsoft.com/office/drawing/2014/main" id="{2F2FF9EC-6B43-AF92-05E7-939C368914E5}"/>
              </a:ext>
            </a:extLst>
          </p:cNvPr>
          <p:cNvSpPr txBox="1"/>
          <p:nvPr/>
        </p:nvSpPr>
        <p:spPr>
          <a:xfrm>
            <a:off x="2927004" y="9437671"/>
            <a:ext cx="3270005" cy="253916"/>
          </a:xfrm>
          <a:prstGeom prst="rect">
            <a:avLst/>
          </a:prstGeom>
          <a:noFill/>
        </p:spPr>
        <p:txBody>
          <a:bodyPr wrap="square" rtlCol="0">
            <a:spAutoFit/>
          </a:bodyPr>
          <a:lstStyle/>
          <a:p>
            <a:pPr algn="ctr"/>
            <a:r>
              <a:rPr kumimoji="1" lang="en-US" altLang="ja-JP" sz="1050" u="sng" dirty="0">
                <a:latin typeface="メイリオ" panose="020B0604030504040204" pitchFamily="50" charset="-128"/>
                <a:ea typeface="メイリオ" panose="020B0604030504040204" pitchFamily="50" charset="-128"/>
              </a:rPr>
              <a:t>LED</a:t>
            </a:r>
            <a:r>
              <a:rPr kumimoji="1" lang="ja-JP" altLang="en-US" sz="1050" u="sng" dirty="0">
                <a:latin typeface="メイリオ" panose="020B0604030504040204" pitchFamily="50" charset="-128"/>
                <a:ea typeface="メイリオ" panose="020B0604030504040204" pitchFamily="50" charset="-128"/>
              </a:rPr>
              <a:t>ビジョン</a:t>
            </a:r>
          </a:p>
        </p:txBody>
      </p:sp>
      <p:pic>
        <p:nvPicPr>
          <p:cNvPr id="17" name="図 16">
            <a:extLst>
              <a:ext uri="{FF2B5EF4-FFF2-40B4-BE49-F238E27FC236}">
                <a16:creationId xmlns:a16="http://schemas.microsoft.com/office/drawing/2014/main" id="{6482C3CC-51C8-2EFD-7FE0-3C266A0434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52428" y="8481675"/>
            <a:ext cx="2246806" cy="940443"/>
          </a:xfrm>
          <a:prstGeom prst="rect">
            <a:avLst/>
          </a:prstGeom>
        </p:spPr>
      </p:pic>
      <p:pic>
        <p:nvPicPr>
          <p:cNvPr id="22" name="図 21" descr="グラフィカル ユーザー インターフェイス, ダイアグラム&#10;&#10;AI 生成コンテンツは誤りを含む可能性があります。">
            <a:extLst>
              <a:ext uri="{FF2B5EF4-FFF2-40B4-BE49-F238E27FC236}">
                <a16:creationId xmlns:a16="http://schemas.microsoft.com/office/drawing/2014/main" id="{986ED99F-B629-1DE7-950E-F199EF964241}"/>
              </a:ext>
            </a:extLst>
          </p:cNvPr>
          <p:cNvPicPr>
            <a:picLocks noChangeAspect="1"/>
          </p:cNvPicPr>
          <p:nvPr/>
        </p:nvPicPr>
        <p:blipFill>
          <a:blip r:embed="rId5" cstate="print">
            <a:extLst>
              <a:ext uri="{28A0092B-C50C-407E-A947-70E740481C1C}">
                <a14:useLocalDpi xmlns:a14="http://schemas.microsoft.com/office/drawing/2010/main" val="0"/>
              </a:ext>
            </a:extLst>
          </a:blip>
          <a:srcRect t="4090"/>
          <a:stretch>
            <a:fillRect/>
          </a:stretch>
        </p:blipFill>
        <p:spPr>
          <a:xfrm>
            <a:off x="707484" y="1074762"/>
            <a:ext cx="4991750" cy="3778204"/>
          </a:xfrm>
          <a:prstGeom prst="rect">
            <a:avLst/>
          </a:prstGeom>
        </p:spPr>
      </p:pic>
      <p:sp>
        <p:nvSpPr>
          <p:cNvPr id="24" name="テキスト ボックス 23">
            <a:extLst>
              <a:ext uri="{FF2B5EF4-FFF2-40B4-BE49-F238E27FC236}">
                <a16:creationId xmlns:a16="http://schemas.microsoft.com/office/drawing/2014/main" id="{52583A41-00EF-3366-64FE-48DDE75ABEEF}"/>
              </a:ext>
            </a:extLst>
          </p:cNvPr>
          <p:cNvSpPr txBox="1"/>
          <p:nvPr/>
        </p:nvSpPr>
        <p:spPr>
          <a:xfrm>
            <a:off x="5036622" y="3708032"/>
            <a:ext cx="369332" cy="938719"/>
          </a:xfrm>
          <a:prstGeom prst="rect">
            <a:avLst/>
          </a:prstGeom>
          <a:solidFill>
            <a:schemeClr val="bg2">
              <a:lumMod val="75000"/>
            </a:schemeClr>
          </a:solidFill>
        </p:spPr>
        <p:txBody>
          <a:bodyPr vert="eaVert" wrap="none" rtlCol="0">
            <a:spAutoFit/>
          </a:bodyPr>
          <a:lstStyle/>
          <a:p>
            <a:r>
              <a:rPr kumimoji="1" lang="ja-JP" altLang="en-US" sz="1200" dirty="0"/>
              <a:t>サラベス店舗</a:t>
            </a:r>
            <a:endParaRPr kumimoji="1" lang="en-US" altLang="ja-JP" sz="1200" dirty="0"/>
          </a:p>
        </p:txBody>
      </p:sp>
    </p:spTree>
    <p:extLst>
      <p:ext uri="{BB962C8B-B14F-4D97-AF65-F5344CB8AC3E}">
        <p14:creationId xmlns:p14="http://schemas.microsoft.com/office/powerpoint/2010/main" val="2519898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262106" y="597822"/>
            <a:ext cx="6234545" cy="307777"/>
          </a:xfrm>
          <a:prstGeom prst="rect">
            <a:avLst/>
          </a:prstGeom>
          <a:noFill/>
        </p:spPr>
        <p:txBody>
          <a:bodyPr wrap="square" rtlCol="0">
            <a:spAutoFit/>
          </a:bodyPr>
          <a:lstStyle>
            <a:defPPr>
              <a:defRPr lang="ja-JP"/>
            </a:defPPr>
            <a:lvl1pPr>
              <a:defRPr sz="14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■高さ制限エリア</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正方形/長方形 18"/>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4192638" y="61923"/>
            <a:ext cx="2382383"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イベントスペース概要</a:t>
            </a:r>
          </a:p>
        </p:txBody>
      </p:sp>
      <p:sp>
        <p:nvSpPr>
          <p:cNvPr id="37"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6</a:t>
            </a:fld>
            <a:endParaRPr kumimoji="1" lang="ja-JP" altLang="en-US" dirty="0">
              <a:solidFill>
                <a:schemeClr val="bg1"/>
              </a:solidFill>
            </a:endParaRPr>
          </a:p>
        </p:txBody>
      </p:sp>
      <p:grpSp>
        <p:nvGrpSpPr>
          <p:cNvPr id="32" name="グループ化 31">
            <a:extLst>
              <a:ext uri="{FF2B5EF4-FFF2-40B4-BE49-F238E27FC236}">
                <a16:creationId xmlns:a16="http://schemas.microsoft.com/office/drawing/2014/main" id="{7B5559C6-3050-DEF6-562A-3B675D6E64B4}"/>
              </a:ext>
            </a:extLst>
          </p:cNvPr>
          <p:cNvGrpSpPr/>
          <p:nvPr/>
        </p:nvGrpSpPr>
        <p:grpSpPr>
          <a:xfrm>
            <a:off x="350118" y="5485188"/>
            <a:ext cx="5815310" cy="2677656"/>
            <a:chOff x="666003" y="5485188"/>
            <a:chExt cx="5815310" cy="2677656"/>
          </a:xfrm>
        </p:grpSpPr>
        <p:sp>
          <p:nvSpPr>
            <p:cNvPr id="12" name="正方形/長方形 11"/>
            <p:cNvSpPr/>
            <p:nvPr/>
          </p:nvSpPr>
          <p:spPr>
            <a:xfrm>
              <a:off x="666003" y="5485188"/>
              <a:ext cx="5815310" cy="2677656"/>
            </a:xfrm>
            <a:prstGeom prst="rect">
              <a:avLst/>
            </a:prstGeom>
          </p:spPr>
          <p:txBody>
            <a:bodyPr wrap="square" lIns="91440" tIns="45720" rIns="91440" bIns="45720" anchor="t">
              <a:spAutoFit/>
            </a:bodyPr>
            <a:lstStyle/>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吹抜けになっていない所はイベントスペース範囲外です。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イベント来場者及び待機列、スタッフを含めスペース範囲を遵守してください。来場者が殺到し、スペース範囲外に滞留が発生しそうな場合は、イベントを中断してください。</a:t>
              </a:r>
              <a:endPar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来場者や堵列の管理が行き届かない場合は、イベントを中止していただきます。</a:t>
              </a:r>
              <a:endPar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　　　　　の</a:t>
              </a:r>
              <a:r>
                <a:rPr lang="ja-JP" altLang="en-US" sz="1200" dirty="0">
                  <a:latin typeface="Meiryo UI"/>
                  <a:ea typeface="Meiryo UI"/>
                  <a:cs typeface="Meiryo UI" panose="020B0604030504040204" pitchFamily="50" charset="-128"/>
                </a:rPr>
                <a:t>エリアは、歩行者動線を確保する観点から、原則什器等の設置が不可です。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a:ea typeface="Meiryo UI"/>
                  <a:cs typeface="Meiryo UI" panose="020B0604030504040204" pitchFamily="50" charset="-128"/>
                </a:rPr>
                <a:t>※</a:t>
              </a:r>
              <a:r>
                <a:rPr lang="en-US" altLang="ja-JP" sz="1200" dirty="0">
                  <a:solidFill>
                    <a:srgbClr val="FF0000"/>
                  </a:solidFill>
                  <a:latin typeface="Meiryo UI"/>
                  <a:ea typeface="Meiryo UI"/>
                  <a:cs typeface="Meiryo UI" panose="020B0604030504040204" pitchFamily="50" charset="-128"/>
                </a:rPr>
                <a:t>  </a:t>
              </a:r>
              <a:r>
                <a:rPr lang="ja-JP" altLang="en-US" sz="1200" dirty="0">
                  <a:latin typeface="Meiryo UI"/>
                  <a:ea typeface="Meiryo UI"/>
                  <a:cs typeface="Meiryo UI" panose="020B0604030504040204" pitchFamily="50" charset="-128"/>
                </a:rPr>
                <a:t>　　　　のエリアは、原則 高さ</a:t>
              </a:r>
              <a:r>
                <a:rPr lang="en-US" altLang="ja-JP" sz="1200" dirty="0">
                  <a:latin typeface="Meiryo UI"/>
                  <a:ea typeface="Meiryo UI"/>
                  <a:cs typeface="Meiryo UI" panose="020B0604030504040204" pitchFamily="50" charset="-128"/>
                </a:rPr>
                <a:t>1600mm</a:t>
              </a:r>
              <a:r>
                <a:rPr lang="ja-JP" altLang="en-US" sz="1200" dirty="0">
                  <a:latin typeface="Meiryo UI"/>
                  <a:ea typeface="Meiryo UI"/>
                  <a:cs typeface="Meiryo UI" panose="020B0604030504040204" pitchFamily="50" charset="-128"/>
                </a:rPr>
                <a:t>を超える什器等の設置が不可です。</a:t>
              </a:r>
              <a:endParaRPr lang="en-US" altLang="ja-JP" sz="1200" dirty="0">
                <a:latin typeface="Meiryo UI"/>
                <a:ea typeface="Meiryo UI"/>
                <a:cs typeface="Meiryo UI" panose="020B0604030504040204" pitchFamily="50" charset="-128"/>
              </a:endParaRPr>
            </a:p>
            <a:p>
              <a:pPr marL="330200" indent="-152400"/>
              <a:r>
                <a:rPr lang="en-US" altLang="ja-JP" sz="1200" dirty="0">
                  <a:latin typeface="Meiryo UI"/>
                  <a:ea typeface="Meiryo UI"/>
                  <a:cs typeface="Meiryo UI" panose="020B0604030504040204" pitchFamily="50" charset="-128"/>
                </a:rPr>
                <a:t>※</a:t>
              </a:r>
              <a:r>
                <a:rPr lang="ja-JP" altLang="en-US" sz="1200" dirty="0">
                  <a:latin typeface="Meiryo UI"/>
                  <a:ea typeface="Meiryo UI"/>
                  <a:cs typeface="Meiryo UI" panose="020B0604030504040204" pitchFamily="50" charset="-128"/>
                </a:rPr>
                <a:t>　　　　　のエリアは、原則</a:t>
              </a:r>
              <a:r>
                <a:rPr lang="en-US" altLang="ja-JP" sz="1200" dirty="0">
                  <a:latin typeface="Meiryo UI"/>
                  <a:ea typeface="Meiryo UI"/>
                  <a:cs typeface="Meiryo UI" panose="020B0604030504040204" pitchFamily="50" charset="-128"/>
                </a:rPr>
                <a:t> </a:t>
              </a:r>
              <a:r>
                <a:rPr lang="ja-JP" altLang="en-US" sz="1200" dirty="0">
                  <a:latin typeface="Meiryo UI"/>
                  <a:ea typeface="Meiryo UI"/>
                  <a:cs typeface="Meiryo UI" panose="020B0604030504040204" pitchFamily="50" charset="-128"/>
                </a:rPr>
                <a:t>高さ</a:t>
              </a:r>
              <a:r>
                <a:rPr lang="en-US" altLang="ja-JP" sz="1200" dirty="0">
                  <a:latin typeface="Meiryo UI"/>
                  <a:ea typeface="Meiryo UI"/>
                  <a:cs typeface="Meiryo UI" panose="020B0604030504040204" pitchFamily="50" charset="-128"/>
                </a:rPr>
                <a:t>1900mm</a:t>
              </a:r>
              <a:r>
                <a:rPr lang="ja-JP" altLang="en-US" sz="1200" dirty="0">
                  <a:latin typeface="Meiryo UI"/>
                  <a:ea typeface="Meiryo UI"/>
                  <a:cs typeface="Meiryo UI" panose="020B0604030504040204" pitchFamily="50" charset="-128"/>
                </a:rPr>
                <a:t>を超える什器等の設置が不可です。</a:t>
              </a:r>
              <a:endParaRPr lang="en-US" altLang="ja-JP" sz="1200" dirty="0">
                <a:latin typeface="Meiryo UI"/>
                <a:ea typeface="Meiryo UI"/>
                <a:cs typeface="Meiryo UI" panose="020B0604030504040204" pitchFamily="50" charset="-128"/>
              </a:endParaRPr>
            </a:p>
            <a:p>
              <a:pPr marL="330200" indent="-152400"/>
              <a:r>
                <a:rPr lang="en-US" altLang="ja-JP" sz="1200" dirty="0">
                  <a:latin typeface="Meiryo UI"/>
                  <a:ea typeface="Meiryo UI"/>
                  <a:cs typeface="Meiryo UI" panose="020B0604030504040204" pitchFamily="50" charset="-128"/>
                </a:rPr>
                <a:t>※</a:t>
              </a:r>
              <a:r>
                <a:rPr lang="ja-JP" altLang="en-US" sz="1200" dirty="0">
                  <a:latin typeface="Meiryo UI"/>
                  <a:ea typeface="Meiryo UI"/>
                  <a:cs typeface="Meiryo UI" panose="020B0604030504040204" pitchFamily="50" charset="-128"/>
                </a:rPr>
                <a:t>　　　　　に防火設備があります。この前には什器、機材などの設置は不可です。</a:t>
              </a:r>
              <a:endParaRPr lang="en-US" altLang="ja-JP" sz="1200" dirty="0">
                <a:latin typeface="Meiryo UI"/>
                <a:ea typeface="Meiryo UI"/>
                <a:cs typeface="Meiryo UI" panose="020B0604030504040204" pitchFamily="50" charset="-128"/>
              </a:endParaRPr>
            </a:p>
            <a:p>
              <a:pPr marL="330200" indent="-152400"/>
              <a:r>
                <a:rPr lang="en-US" altLang="ja-JP" sz="1200" dirty="0">
                  <a:latin typeface="Meiryo UI"/>
                  <a:ea typeface="Meiryo UI"/>
                  <a:cs typeface="Meiryo UI" panose="020B0604030504040204" pitchFamily="50" charset="-128"/>
                </a:rPr>
                <a:t>※</a:t>
              </a:r>
              <a:r>
                <a:rPr lang="ja-JP" altLang="en-US" sz="1200" dirty="0">
                  <a:latin typeface="Meiryo UI"/>
                  <a:ea typeface="Meiryo UI"/>
                  <a:cs typeface="Meiryo UI" panose="020B0604030504040204" pitchFamily="50" charset="-128"/>
                </a:rPr>
                <a:t>天部を覆う設置物は原則不可（メッシュ素材で開口率</a:t>
              </a:r>
              <a:r>
                <a:rPr lang="en-US" altLang="ja-JP" sz="1200" dirty="0">
                  <a:latin typeface="Meiryo UI"/>
                  <a:ea typeface="Meiryo UI"/>
                  <a:cs typeface="Meiryo UI" panose="020B0604030504040204" pitchFamily="50" charset="-128"/>
                </a:rPr>
                <a:t>70%</a:t>
              </a:r>
              <a:r>
                <a:rPr lang="ja-JP" altLang="en-US" sz="1200" dirty="0">
                  <a:latin typeface="Meiryo UI"/>
                  <a:ea typeface="Meiryo UI"/>
                  <a:cs typeface="Meiryo UI" panose="020B0604030504040204" pitchFamily="50" charset="-128"/>
                </a:rPr>
                <a:t>以上であれば可）</a:t>
              </a:r>
              <a:endParaRPr lang="en-US" altLang="ja-JP" sz="1200" dirty="0">
                <a:latin typeface="Meiryo UI"/>
                <a:ea typeface="Meiryo UI"/>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連エスカレータを降りた地点からサラベス店舗の青色看板が認識できるよう</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ja-JP" altLang="en-US" sz="1200" dirty="0">
                  <a:latin typeface="Meiryo UI" panose="020B0604030504040204" pitchFamily="50" charset="-128"/>
                  <a:ea typeface="Meiryo UI" panose="020B0604030504040204" pitchFamily="50" charset="-128"/>
                  <a:cs typeface="Meiryo UI" panose="020B0604030504040204" pitchFamily="50" charset="-128"/>
                </a:rPr>
                <a:t>　 見通しを確保してください。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高さ４ｍ以上の設置物を設置する場合は、構造計算書の提出を依頼する場合があります。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330200" indent="-152400"/>
              <a:endParaRPr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p:cNvSpPr/>
            <p:nvPr/>
          </p:nvSpPr>
          <p:spPr>
            <a:xfrm>
              <a:off x="1105701" y="6287585"/>
              <a:ext cx="423863" cy="121630"/>
            </a:xfrm>
            <a:prstGeom prst="rect">
              <a:avLst/>
            </a:prstGeom>
            <a:pattFill prst="wdDnDiag">
              <a:fgClr>
                <a:srgbClr val="FF0000"/>
              </a:fgClr>
              <a:bgClr>
                <a:schemeClr val="bg1"/>
              </a:bgClr>
            </a:patt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p:nvSpPr>
          <p:spPr>
            <a:xfrm>
              <a:off x="1105702" y="6470191"/>
              <a:ext cx="423863" cy="121630"/>
            </a:xfrm>
            <a:prstGeom prst="rect">
              <a:avLst/>
            </a:prstGeom>
            <a:solidFill>
              <a:srgbClr val="EAF491"/>
            </a:solidFill>
            <a:ln>
              <a:solidFill>
                <a:srgbClr val="F7FB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p:nvSpPr>
          <p:spPr>
            <a:xfrm>
              <a:off x="1105702" y="6652797"/>
              <a:ext cx="423863" cy="121630"/>
            </a:xfrm>
            <a:prstGeom prst="rect">
              <a:avLst/>
            </a:prstGeom>
            <a:solidFill>
              <a:srgbClr val="DCECF1"/>
            </a:solidFill>
            <a:ln>
              <a:solidFill>
                <a:srgbClr val="376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p:nvSpPr>
          <p:spPr>
            <a:xfrm>
              <a:off x="1105703" y="6842384"/>
              <a:ext cx="423863" cy="121630"/>
            </a:xfrm>
            <a:prstGeom prst="rect">
              <a:avLst/>
            </a:prstGeom>
            <a:solidFill>
              <a:srgbClr val="00B050">
                <a:alpha val="50196"/>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95B22FC6-54F6-5B98-85E3-BCE883276CC0}"/>
              </a:ext>
            </a:extLst>
          </p:cNvPr>
          <p:cNvGrpSpPr/>
          <p:nvPr/>
        </p:nvGrpSpPr>
        <p:grpSpPr>
          <a:xfrm>
            <a:off x="428828" y="990538"/>
            <a:ext cx="6289660" cy="3804192"/>
            <a:chOff x="486320" y="990538"/>
            <a:chExt cx="6289660" cy="3804192"/>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8544" t="23651" r="25469" b="14060"/>
            <a:stretch/>
          </p:blipFill>
          <p:spPr bwMode="auto">
            <a:xfrm>
              <a:off x="779198" y="1653674"/>
              <a:ext cx="5019014" cy="3141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フリーフォーム 2"/>
            <p:cNvSpPr/>
            <p:nvPr/>
          </p:nvSpPr>
          <p:spPr>
            <a:xfrm>
              <a:off x="2756509" y="1916963"/>
              <a:ext cx="2042160" cy="2186940"/>
            </a:xfrm>
            <a:custGeom>
              <a:avLst/>
              <a:gdLst>
                <a:gd name="connsiteX0" fmla="*/ 15240 w 2042160"/>
                <a:gd name="connsiteY0" fmla="*/ 1219200 h 2110740"/>
                <a:gd name="connsiteX1" fmla="*/ 1257300 w 2042160"/>
                <a:gd name="connsiteY1" fmla="*/ 754380 h 2110740"/>
                <a:gd name="connsiteX2" fmla="*/ 1059180 w 2042160"/>
                <a:gd name="connsiteY2" fmla="*/ 289560 h 2110740"/>
                <a:gd name="connsiteX3" fmla="*/ 1805940 w 2042160"/>
                <a:gd name="connsiteY3" fmla="*/ 0 h 2110740"/>
                <a:gd name="connsiteX4" fmla="*/ 2034540 w 2042160"/>
                <a:gd name="connsiteY4" fmla="*/ 510540 h 2110740"/>
                <a:gd name="connsiteX5" fmla="*/ 2042160 w 2042160"/>
                <a:gd name="connsiteY5" fmla="*/ 2110740 h 2110740"/>
                <a:gd name="connsiteX6" fmla="*/ 0 w 2042160"/>
                <a:gd name="connsiteY6" fmla="*/ 2110740 h 2110740"/>
                <a:gd name="connsiteX7" fmla="*/ 15240 w 2042160"/>
                <a:gd name="connsiteY7" fmla="*/ 1219200 h 2110740"/>
                <a:gd name="connsiteX0" fmla="*/ 15240 w 2042160"/>
                <a:gd name="connsiteY0" fmla="*/ 1295400 h 2186940"/>
                <a:gd name="connsiteX1" fmla="*/ 1257300 w 2042160"/>
                <a:gd name="connsiteY1" fmla="*/ 830580 h 2186940"/>
                <a:gd name="connsiteX2" fmla="*/ 1059180 w 2042160"/>
                <a:gd name="connsiteY2" fmla="*/ 365760 h 2186940"/>
                <a:gd name="connsiteX3" fmla="*/ 202692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 name="connsiteX0" fmla="*/ 15240 w 2042160"/>
                <a:gd name="connsiteY0" fmla="*/ 1295400 h 2186940"/>
                <a:gd name="connsiteX1" fmla="*/ 1257300 w 2042160"/>
                <a:gd name="connsiteY1" fmla="*/ 830580 h 2186940"/>
                <a:gd name="connsiteX2" fmla="*/ 906780 w 2042160"/>
                <a:gd name="connsiteY2" fmla="*/ 0 h 2186940"/>
                <a:gd name="connsiteX3" fmla="*/ 202692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 name="connsiteX0" fmla="*/ 15240 w 2042160"/>
                <a:gd name="connsiteY0" fmla="*/ 1295400 h 2186940"/>
                <a:gd name="connsiteX1" fmla="*/ 1257300 w 2042160"/>
                <a:gd name="connsiteY1" fmla="*/ 830580 h 2186940"/>
                <a:gd name="connsiteX2" fmla="*/ 906780 w 2042160"/>
                <a:gd name="connsiteY2" fmla="*/ 0 h 2186940"/>
                <a:gd name="connsiteX3" fmla="*/ 177927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15240 w 2042160"/>
                <a:gd name="connsiteY7" fmla="*/ 1295400 h 2186940"/>
                <a:gd name="connsiteX0" fmla="*/ 8097 w 2042160"/>
                <a:gd name="connsiteY0" fmla="*/ 1295400 h 2186940"/>
                <a:gd name="connsiteX1" fmla="*/ 1257300 w 2042160"/>
                <a:gd name="connsiteY1" fmla="*/ 830580 h 2186940"/>
                <a:gd name="connsiteX2" fmla="*/ 906780 w 2042160"/>
                <a:gd name="connsiteY2" fmla="*/ 0 h 2186940"/>
                <a:gd name="connsiteX3" fmla="*/ 1779270 w 2042160"/>
                <a:gd name="connsiteY3" fmla="*/ 0 h 2186940"/>
                <a:gd name="connsiteX4" fmla="*/ 2034540 w 2042160"/>
                <a:gd name="connsiteY4" fmla="*/ 586740 h 2186940"/>
                <a:gd name="connsiteX5" fmla="*/ 2042160 w 2042160"/>
                <a:gd name="connsiteY5" fmla="*/ 2186940 h 2186940"/>
                <a:gd name="connsiteX6" fmla="*/ 0 w 2042160"/>
                <a:gd name="connsiteY6" fmla="*/ 2186940 h 2186940"/>
                <a:gd name="connsiteX7" fmla="*/ 8097 w 2042160"/>
                <a:gd name="connsiteY7" fmla="*/ 1295400 h 218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2160" h="2186940">
                  <a:moveTo>
                    <a:pt x="8097" y="1295400"/>
                  </a:moveTo>
                  <a:lnTo>
                    <a:pt x="1257300" y="830580"/>
                  </a:lnTo>
                  <a:lnTo>
                    <a:pt x="906780" y="0"/>
                  </a:lnTo>
                  <a:lnTo>
                    <a:pt x="1779270" y="0"/>
                  </a:lnTo>
                  <a:lnTo>
                    <a:pt x="2034540" y="586740"/>
                  </a:lnTo>
                  <a:lnTo>
                    <a:pt x="2042160" y="2186940"/>
                  </a:lnTo>
                  <a:lnTo>
                    <a:pt x="0" y="2186940"/>
                  </a:lnTo>
                  <a:lnTo>
                    <a:pt x="8097" y="1295400"/>
                  </a:lnTo>
                  <a:close/>
                </a:path>
              </a:pathLst>
            </a:custGeom>
            <a:solidFill>
              <a:srgbClr val="FF0000">
                <a:alpha val="40000"/>
              </a:srgb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5318777" y="3837733"/>
              <a:ext cx="346249" cy="92398"/>
            </a:xfrm>
            <a:prstGeom prst="rect">
              <a:avLst/>
            </a:prstGeom>
            <a:solidFill>
              <a:schemeClr val="bg2">
                <a:lumMod val="75000"/>
              </a:schemeClr>
            </a:solidFill>
          </p:spPr>
          <p:txBody>
            <a:bodyPr vert="eaVert" wrap="none" rtlCol="0">
              <a:spAutoFit/>
            </a:bodyPr>
            <a:lstStyle/>
            <a:p>
              <a:endParaRPr kumimoji="1" lang="ja-JP" altLang="en-US" sz="1050" dirty="0">
                <a:latin typeface="Meiryo UI" panose="020B0604030504040204" pitchFamily="50" charset="-128"/>
                <a:ea typeface="Meiryo UI" panose="020B0604030504040204" pitchFamily="50" charset="-128"/>
              </a:endParaRPr>
            </a:p>
          </p:txBody>
        </p:sp>
        <p:sp>
          <p:nvSpPr>
            <p:cNvPr id="6" name="二等辺三角形 5"/>
            <p:cNvSpPr/>
            <p:nvPr/>
          </p:nvSpPr>
          <p:spPr>
            <a:xfrm>
              <a:off x="2771916" y="3214759"/>
              <a:ext cx="2036401" cy="889144"/>
            </a:xfrm>
            <a:custGeom>
              <a:avLst/>
              <a:gdLst>
                <a:gd name="connsiteX0" fmla="*/ 0 w 1021080"/>
                <a:gd name="connsiteY0" fmla="*/ 689118 h 689118"/>
                <a:gd name="connsiteX1" fmla="*/ 510540 w 1021080"/>
                <a:gd name="connsiteY1" fmla="*/ 0 h 689118"/>
                <a:gd name="connsiteX2" fmla="*/ 1021080 w 1021080"/>
                <a:gd name="connsiteY2" fmla="*/ 689118 h 689118"/>
                <a:gd name="connsiteX3" fmla="*/ 0 w 1021080"/>
                <a:gd name="connsiteY3" fmla="*/ 689118 h 689118"/>
                <a:gd name="connsiteX0" fmla="*/ 0 w 1021080"/>
                <a:gd name="connsiteY0" fmla="*/ 670068 h 670068"/>
                <a:gd name="connsiteX1" fmla="*/ 10477 w 1021080"/>
                <a:gd name="connsiteY1" fmla="*/ 0 h 670068"/>
                <a:gd name="connsiteX2" fmla="*/ 1021080 w 1021080"/>
                <a:gd name="connsiteY2" fmla="*/ 670068 h 670068"/>
                <a:gd name="connsiteX3" fmla="*/ 0 w 1021080"/>
                <a:gd name="connsiteY3" fmla="*/ 670068 h 670068"/>
                <a:gd name="connsiteX0" fmla="*/ 0 w 2445067"/>
                <a:gd name="connsiteY0" fmla="*/ 670068 h 670068"/>
                <a:gd name="connsiteX1" fmla="*/ 10477 w 2445067"/>
                <a:gd name="connsiteY1" fmla="*/ 0 h 670068"/>
                <a:gd name="connsiteX2" fmla="*/ 2445067 w 2445067"/>
                <a:gd name="connsiteY2" fmla="*/ 589105 h 670068"/>
                <a:gd name="connsiteX3" fmla="*/ 0 w 2445067"/>
                <a:gd name="connsiteY3" fmla="*/ 670068 h 670068"/>
                <a:gd name="connsiteX0" fmla="*/ 2413636 w 2434590"/>
                <a:gd name="connsiteY0" fmla="*/ 1360631 h 1360631"/>
                <a:gd name="connsiteX1" fmla="*/ 0 w 2434590"/>
                <a:gd name="connsiteY1" fmla="*/ 0 h 1360631"/>
                <a:gd name="connsiteX2" fmla="*/ 2434590 w 2434590"/>
                <a:gd name="connsiteY2" fmla="*/ 589105 h 1360631"/>
                <a:gd name="connsiteX3" fmla="*/ 2413636 w 2434590"/>
                <a:gd name="connsiteY3" fmla="*/ 1360631 h 1360631"/>
                <a:gd name="connsiteX0" fmla="*/ 2446973 w 2446973"/>
                <a:gd name="connsiteY0" fmla="*/ 1370156 h 1370156"/>
                <a:gd name="connsiteX1" fmla="*/ 0 w 2446973"/>
                <a:gd name="connsiteY1" fmla="*/ 0 h 1370156"/>
                <a:gd name="connsiteX2" fmla="*/ 2434590 w 2446973"/>
                <a:gd name="connsiteY2" fmla="*/ 589105 h 1370156"/>
                <a:gd name="connsiteX3" fmla="*/ 2446973 w 2446973"/>
                <a:gd name="connsiteY3" fmla="*/ 1370156 h 1370156"/>
                <a:gd name="connsiteX0" fmla="*/ 2404110 w 2434590"/>
                <a:gd name="connsiteY0" fmla="*/ 1374919 h 1374919"/>
                <a:gd name="connsiteX1" fmla="*/ 0 w 2434590"/>
                <a:gd name="connsiteY1" fmla="*/ 0 h 1374919"/>
                <a:gd name="connsiteX2" fmla="*/ 2434590 w 2434590"/>
                <a:gd name="connsiteY2" fmla="*/ 589105 h 1374919"/>
                <a:gd name="connsiteX3" fmla="*/ 2404110 w 2434590"/>
                <a:gd name="connsiteY3" fmla="*/ 1374919 h 1374919"/>
                <a:gd name="connsiteX0" fmla="*/ 2404110 w 2404110"/>
                <a:gd name="connsiteY0" fmla="*/ 1374919 h 1374919"/>
                <a:gd name="connsiteX1" fmla="*/ 0 w 2404110"/>
                <a:gd name="connsiteY1" fmla="*/ 0 h 1374919"/>
                <a:gd name="connsiteX2" fmla="*/ 2391727 w 2404110"/>
                <a:gd name="connsiteY2" fmla="*/ 589105 h 1374919"/>
                <a:gd name="connsiteX3" fmla="*/ 2404110 w 2404110"/>
                <a:gd name="connsiteY3" fmla="*/ 1374919 h 1374919"/>
                <a:gd name="connsiteX0" fmla="*/ 2385060 w 2391727"/>
                <a:gd name="connsiteY0" fmla="*/ 1362219 h 1362219"/>
                <a:gd name="connsiteX1" fmla="*/ 0 w 2391727"/>
                <a:gd name="connsiteY1" fmla="*/ 0 h 1362219"/>
                <a:gd name="connsiteX2" fmla="*/ 2391727 w 2391727"/>
                <a:gd name="connsiteY2" fmla="*/ 589105 h 1362219"/>
                <a:gd name="connsiteX3" fmla="*/ 2385060 w 2391727"/>
                <a:gd name="connsiteY3" fmla="*/ 1362219 h 1362219"/>
                <a:gd name="connsiteX0" fmla="*/ 2399348 w 2399622"/>
                <a:gd name="connsiteY0" fmla="*/ 1376506 h 1376506"/>
                <a:gd name="connsiteX1" fmla="*/ 0 w 2399622"/>
                <a:gd name="connsiteY1" fmla="*/ 0 h 1376506"/>
                <a:gd name="connsiteX2" fmla="*/ 2391727 w 2399622"/>
                <a:gd name="connsiteY2" fmla="*/ 589105 h 1376506"/>
                <a:gd name="connsiteX3" fmla="*/ 2399348 w 2399622"/>
                <a:gd name="connsiteY3" fmla="*/ 1376506 h 1376506"/>
                <a:gd name="connsiteX0" fmla="*/ 2394585 w 2395011"/>
                <a:gd name="connsiteY0" fmla="*/ 1371744 h 1371744"/>
                <a:gd name="connsiteX1" fmla="*/ 0 w 2395011"/>
                <a:gd name="connsiteY1" fmla="*/ 0 h 1371744"/>
                <a:gd name="connsiteX2" fmla="*/ 2391727 w 2395011"/>
                <a:gd name="connsiteY2" fmla="*/ 589105 h 1371744"/>
                <a:gd name="connsiteX3" fmla="*/ 2394585 w 2395011"/>
                <a:gd name="connsiteY3" fmla="*/ 1371744 h 1371744"/>
                <a:gd name="connsiteX0" fmla="*/ 2394585 w 2395011"/>
                <a:gd name="connsiteY0" fmla="*/ 1371744 h 1371744"/>
                <a:gd name="connsiteX1" fmla="*/ 2371684 w 2395011"/>
                <a:gd name="connsiteY1" fmla="*/ 1361812 h 1371744"/>
                <a:gd name="connsiteX2" fmla="*/ 0 w 2395011"/>
                <a:gd name="connsiteY2" fmla="*/ 0 h 1371744"/>
                <a:gd name="connsiteX3" fmla="*/ 2391727 w 2395011"/>
                <a:gd name="connsiteY3" fmla="*/ 589105 h 1371744"/>
                <a:gd name="connsiteX4" fmla="*/ 2394585 w 2395011"/>
                <a:gd name="connsiteY4" fmla="*/ 1371744 h 1371744"/>
                <a:gd name="connsiteX0" fmla="*/ 2394585 w 2395011"/>
                <a:gd name="connsiteY0" fmla="*/ 1371744 h 1371744"/>
                <a:gd name="connsiteX1" fmla="*/ 1536659 w 2395011"/>
                <a:gd name="connsiteY1" fmla="*/ 882387 h 1371744"/>
                <a:gd name="connsiteX2" fmla="*/ 0 w 2395011"/>
                <a:gd name="connsiteY2" fmla="*/ 0 h 1371744"/>
                <a:gd name="connsiteX3" fmla="*/ 2391727 w 2395011"/>
                <a:gd name="connsiteY3" fmla="*/ 589105 h 1371744"/>
                <a:gd name="connsiteX4" fmla="*/ 2394585 w 2395011"/>
                <a:gd name="connsiteY4" fmla="*/ 1371744 h 1371744"/>
                <a:gd name="connsiteX0" fmla="*/ 2035810 w 2391727"/>
                <a:gd name="connsiteY0" fmla="*/ 889144 h 889144"/>
                <a:gd name="connsiteX1" fmla="*/ 1536659 w 2391727"/>
                <a:gd name="connsiteY1" fmla="*/ 882387 h 889144"/>
                <a:gd name="connsiteX2" fmla="*/ 0 w 2391727"/>
                <a:gd name="connsiteY2" fmla="*/ 0 h 889144"/>
                <a:gd name="connsiteX3" fmla="*/ 2391727 w 2391727"/>
                <a:gd name="connsiteY3" fmla="*/ 589105 h 889144"/>
                <a:gd name="connsiteX4" fmla="*/ 2035810 w 2391727"/>
                <a:gd name="connsiteY4" fmla="*/ 889144 h 889144"/>
                <a:gd name="connsiteX0" fmla="*/ 2035810 w 2036236"/>
                <a:gd name="connsiteY0" fmla="*/ 889144 h 889144"/>
                <a:gd name="connsiteX1" fmla="*/ 1536659 w 2036236"/>
                <a:gd name="connsiteY1" fmla="*/ 882387 h 889144"/>
                <a:gd name="connsiteX2" fmla="*/ 0 w 2036236"/>
                <a:gd name="connsiteY2" fmla="*/ 0 h 889144"/>
                <a:gd name="connsiteX3" fmla="*/ 2032952 w 2036236"/>
                <a:gd name="connsiteY3" fmla="*/ 500205 h 889144"/>
                <a:gd name="connsiteX4" fmla="*/ 2035810 w 2036236"/>
                <a:gd name="connsiteY4" fmla="*/ 889144 h 889144"/>
                <a:gd name="connsiteX0" fmla="*/ 2035810 w 2042477"/>
                <a:gd name="connsiteY0" fmla="*/ 889144 h 889144"/>
                <a:gd name="connsiteX1" fmla="*/ 1536659 w 2042477"/>
                <a:gd name="connsiteY1" fmla="*/ 882387 h 889144"/>
                <a:gd name="connsiteX2" fmla="*/ 0 w 2042477"/>
                <a:gd name="connsiteY2" fmla="*/ 0 h 889144"/>
                <a:gd name="connsiteX3" fmla="*/ 2042477 w 2042477"/>
                <a:gd name="connsiteY3" fmla="*/ 497030 h 889144"/>
                <a:gd name="connsiteX4" fmla="*/ 2035810 w 2042477"/>
                <a:gd name="connsiteY4" fmla="*/ 889144 h 889144"/>
                <a:gd name="connsiteX0" fmla="*/ 2035810 w 2036084"/>
                <a:gd name="connsiteY0" fmla="*/ 889144 h 889144"/>
                <a:gd name="connsiteX1" fmla="*/ 1536659 w 2036084"/>
                <a:gd name="connsiteY1" fmla="*/ 882387 h 889144"/>
                <a:gd name="connsiteX2" fmla="*/ 0 w 2036084"/>
                <a:gd name="connsiteY2" fmla="*/ 0 h 889144"/>
                <a:gd name="connsiteX3" fmla="*/ 2028189 w 2036084"/>
                <a:gd name="connsiteY3" fmla="*/ 494649 h 889144"/>
                <a:gd name="connsiteX4" fmla="*/ 2035810 w 2036084"/>
                <a:gd name="connsiteY4" fmla="*/ 889144 h 889144"/>
                <a:gd name="connsiteX0" fmla="*/ 2035810 w 2040096"/>
                <a:gd name="connsiteY0" fmla="*/ 889144 h 889144"/>
                <a:gd name="connsiteX1" fmla="*/ 1536659 w 2040096"/>
                <a:gd name="connsiteY1" fmla="*/ 882387 h 889144"/>
                <a:gd name="connsiteX2" fmla="*/ 0 w 2040096"/>
                <a:gd name="connsiteY2" fmla="*/ 0 h 889144"/>
                <a:gd name="connsiteX3" fmla="*/ 2040096 w 2040096"/>
                <a:gd name="connsiteY3" fmla="*/ 497031 h 889144"/>
                <a:gd name="connsiteX4" fmla="*/ 2035810 w 2040096"/>
                <a:gd name="connsiteY4" fmla="*/ 889144 h 889144"/>
                <a:gd name="connsiteX0" fmla="*/ 2035810 w 2040096"/>
                <a:gd name="connsiteY0" fmla="*/ 889144 h 889144"/>
                <a:gd name="connsiteX1" fmla="*/ 1536659 w 2040096"/>
                <a:gd name="connsiteY1" fmla="*/ 882387 h 889144"/>
                <a:gd name="connsiteX2" fmla="*/ 0 w 2040096"/>
                <a:gd name="connsiteY2" fmla="*/ 0 h 889144"/>
                <a:gd name="connsiteX3" fmla="*/ 2040096 w 2040096"/>
                <a:gd name="connsiteY3" fmla="*/ 497031 h 889144"/>
                <a:gd name="connsiteX4" fmla="*/ 2035810 w 2040096"/>
                <a:gd name="connsiteY4" fmla="*/ 889144 h 889144"/>
                <a:gd name="connsiteX0" fmla="*/ 2035810 w 2036401"/>
                <a:gd name="connsiteY0" fmla="*/ 889144 h 889144"/>
                <a:gd name="connsiteX1" fmla="*/ 1536659 w 2036401"/>
                <a:gd name="connsiteY1" fmla="*/ 882387 h 889144"/>
                <a:gd name="connsiteX2" fmla="*/ 0 w 2036401"/>
                <a:gd name="connsiteY2" fmla="*/ 0 h 889144"/>
                <a:gd name="connsiteX3" fmla="*/ 2035333 w 2036401"/>
                <a:gd name="connsiteY3" fmla="*/ 497031 h 889144"/>
                <a:gd name="connsiteX4" fmla="*/ 2035810 w 2036401"/>
                <a:gd name="connsiteY4" fmla="*/ 889144 h 889144"/>
                <a:gd name="connsiteX0" fmla="*/ 2035810 w 2036401"/>
                <a:gd name="connsiteY0" fmla="*/ 889144 h 889144"/>
                <a:gd name="connsiteX1" fmla="*/ 1536659 w 2036401"/>
                <a:gd name="connsiteY1" fmla="*/ 882387 h 889144"/>
                <a:gd name="connsiteX2" fmla="*/ 0 w 2036401"/>
                <a:gd name="connsiteY2" fmla="*/ 0 h 889144"/>
                <a:gd name="connsiteX3" fmla="*/ 2035333 w 2036401"/>
                <a:gd name="connsiteY3" fmla="*/ 497031 h 889144"/>
                <a:gd name="connsiteX4" fmla="*/ 2035810 w 2036401"/>
                <a:gd name="connsiteY4" fmla="*/ 889144 h 88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6401" h="889144">
                  <a:moveTo>
                    <a:pt x="2035810" y="889144"/>
                  </a:moveTo>
                  <a:lnTo>
                    <a:pt x="1536659" y="882387"/>
                  </a:lnTo>
                  <a:lnTo>
                    <a:pt x="0" y="0"/>
                  </a:lnTo>
                  <a:lnTo>
                    <a:pt x="2035333" y="497031"/>
                  </a:lnTo>
                  <a:cubicBezTo>
                    <a:pt x="2033111" y="754736"/>
                    <a:pt x="2038032" y="631439"/>
                    <a:pt x="2035810" y="889144"/>
                  </a:cubicBezTo>
                  <a:close/>
                </a:path>
              </a:pathLst>
            </a:custGeom>
            <a:solidFill>
              <a:srgbClr val="DBEEF4">
                <a:alpha val="96863"/>
              </a:srgb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p:nvCxnSpPr>
          <p:spPr>
            <a:xfrm>
              <a:off x="3520223" y="2243881"/>
              <a:ext cx="0" cy="36004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7" name="テキスト ボックス 26"/>
            <p:cNvSpPr txBox="1"/>
            <p:nvPr/>
          </p:nvSpPr>
          <p:spPr>
            <a:xfrm>
              <a:off x="4677329" y="1514340"/>
              <a:ext cx="2098651" cy="400110"/>
            </a:xfrm>
            <a:prstGeom prst="rect">
              <a:avLst/>
            </a:prstGeom>
            <a:solidFill>
              <a:srgbClr val="FDEADA">
                <a:alpha val="92157"/>
              </a:srgbClr>
            </a:solidFill>
            <a:ln w="3175">
              <a:solidFill>
                <a:srgbClr val="000000">
                  <a:alpha val="61961"/>
                </a:srgbClr>
              </a:solidFill>
            </a:ln>
          </p:spPr>
          <p:txBody>
            <a:bodyPr wrap="none" rtlCol="0">
              <a:spAutoFit/>
            </a:bodyPr>
            <a:lstStyle/>
            <a:p>
              <a:endParaRPr kumimoji="1" lang="en-US" altLang="ja-JP" sz="600" dirty="0">
                <a:solidFill>
                  <a:schemeClr val="tx1">
                    <a:lumMod val="75000"/>
                    <a:lumOff val="25000"/>
                  </a:schemeClr>
                </a:solidFill>
              </a:endParaRPr>
            </a:p>
            <a:p>
              <a:r>
                <a:rPr kumimoji="1" lang="en-US" altLang="ja-JP" sz="700" dirty="0">
                  <a:solidFill>
                    <a:schemeClr val="tx1">
                      <a:lumMod val="75000"/>
                      <a:lumOff val="25000"/>
                    </a:schemeClr>
                  </a:solidFill>
                </a:rPr>
                <a:t>1600mm</a:t>
              </a:r>
              <a:r>
                <a:rPr kumimoji="1" lang="ja-JP" altLang="en-US" sz="700" dirty="0">
                  <a:solidFill>
                    <a:schemeClr val="tx1">
                      <a:lumMod val="75000"/>
                      <a:lumOff val="25000"/>
                    </a:schemeClr>
                  </a:solidFill>
                </a:rPr>
                <a:t>と</a:t>
              </a:r>
              <a:r>
                <a:rPr lang="en-US" altLang="ja-JP" sz="700" dirty="0">
                  <a:solidFill>
                    <a:schemeClr val="tx1">
                      <a:lumMod val="75000"/>
                      <a:lumOff val="25000"/>
                    </a:schemeClr>
                  </a:solidFill>
                </a:rPr>
                <a:t>19</a:t>
              </a:r>
              <a:r>
                <a:rPr kumimoji="1" lang="en-US" altLang="ja-JP" sz="700" dirty="0">
                  <a:solidFill>
                    <a:schemeClr val="tx1">
                      <a:lumMod val="75000"/>
                      <a:lumOff val="25000"/>
                    </a:schemeClr>
                  </a:solidFill>
                </a:rPr>
                <a:t>00mm</a:t>
              </a:r>
              <a:r>
                <a:rPr kumimoji="1" lang="ja-JP" altLang="en-US" sz="700" dirty="0">
                  <a:solidFill>
                    <a:schemeClr val="tx1">
                      <a:lumMod val="75000"/>
                      <a:lumOff val="25000"/>
                    </a:schemeClr>
                  </a:solidFill>
                </a:rPr>
                <a:t>の境界は</a:t>
              </a:r>
              <a:r>
                <a:rPr kumimoji="1" lang="en-US" altLang="ja-JP" sz="700" dirty="0">
                  <a:solidFill>
                    <a:schemeClr val="tx1">
                      <a:lumMod val="75000"/>
                      <a:lumOff val="25000"/>
                    </a:schemeClr>
                  </a:solidFill>
                </a:rPr>
                <a:t>2</a:t>
              </a:r>
              <a:r>
                <a:rPr kumimoji="1" lang="ja-JP" altLang="en-US" sz="700" dirty="0">
                  <a:solidFill>
                    <a:schemeClr val="tx1">
                      <a:lumMod val="75000"/>
                      <a:lumOff val="25000"/>
                    </a:schemeClr>
                  </a:solidFill>
                </a:rPr>
                <a:t>つめの立て看板左側</a:t>
              </a:r>
              <a:endParaRPr kumimoji="1" lang="en-US" altLang="ja-JP" sz="700" dirty="0">
                <a:solidFill>
                  <a:schemeClr val="tx1">
                    <a:lumMod val="75000"/>
                    <a:lumOff val="25000"/>
                  </a:schemeClr>
                </a:solidFill>
              </a:endParaRPr>
            </a:p>
            <a:p>
              <a:endParaRPr kumimoji="1" lang="en-US" altLang="ja-JP" sz="700" dirty="0">
                <a:solidFill>
                  <a:schemeClr val="tx1">
                    <a:lumMod val="75000"/>
                    <a:lumOff val="25000"/>
                  </a:schemeClr>
                </a:solidFill>
              </a:endParaRPr>
            </a:p>
          </p:txBody>
        </p:sp>
        <p:sp>
          <p:nvSpPr>
            <p:cNvPr id="13" name="楕円 12"/>
            <p:cNvSpPr/>
            <p:nvPr/>
          </p:nvSpPr>
          <p:spPr>
            <a:xfrm>
              <a:off x="3474055" y="2958005"/>
              <a:ext cx="92333" cy="92333"/>
            </a:xfrm>
            <a:prstGeom prst="ellipse">
              <a:avLst/>
            </a:prstGeom>
            <a:solidFill>
              <a:srgbClr val="FF0000">
                <a:alpha val="21176"/>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コネクタ 14"/>
            <p:cNvCxnSpPr/>
            <p:nvPr/>
          </p:nvCxnSpPr>
          <p:spPr>
            <a:xfrm flipH="1">
              <a:off x="3504085" y="1781919"/>
              <a:ext cx="1080806" cy="122714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20" name="図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320" y="990538"/>
              <a:ext cx="1906671" cy="1430003"/>
            </a:xfrm>
            <a:prstGeom prst="rect">
              <a:avLst/>
            </a:prstGeom>
            <a:ln>
              <a:solidFill>
                <a:schemeClr val="bg1">
                  <a:lumMod val="50000"/>
                </a:schemeClr>
              </a:solidFill>
            </a:ln>
          </p:spPr>
        </p:pic>
        <p:cxnSp>
          <p:nvCxnSpPr>
            <p:cNvPr id="24" name="直線コネクタ 23"/>
            <p:cNvCxnSpPr/>
            <p:nvPr/>
          </p:nvCxnSpPr>
          <p:spPr>
            <a:xfrm>
              <a:off x="2392991" y="2302302"/>
              <a:ext cx="350180" cy="143021"/>
            </a:xfrm>
            <a:prstGeom prst="line">
              <a:avLst/>
            </a:prstGeom>
            <a:ln w="19050">
              <a:solidFill>
                <a:schemeClr val="bg1">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8" name="グループ化 17"/>
            <p:cNvGrpSpPr/>
            <p:nvPr/>
          </p:nvGrpSpPr>
          <p:grpSpPr>
            <a:xfrm rot="18041308">
              <a:off x="2537696" y="3096005"/>
              <a:ext cx="192578" cy="117985"/>
              <a:chOff x="1940278" y="3466863"/>
              <a:chExt cx="192578" cy="117985"/>
            </a:xfrm>
            <a:solidFill>
              <a:schemeClr val="bg1"/>
            </a:solidFill>
          </p:grpSpPr>
          <p:sp>
            <p:nvSpPr>
              <p:cNvPr id="16" name="円/楕円 15"/>
              <p:cNvSpPr/>
              <p:nvPr/>
            </p:nvSpPr>
            <p:spPr>
              <a:xfrm>
                <a:off x="1940278" y="3466863"/>
                <a:ext cx="192578" cy="117985"/>
              </a:xfrm>
              <a:prstGeom prst="ellipse">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p:nvSpPr>
            <p:spPr>
              <a:xfrm>
                <a:off x="1988422" y="3466863"/>
                <a:ext cx="96289" cy="117985"/>
              </a:xfrm>
              <a:prstGeom prst="ellipse">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フリーフォーム 39"/>
            <p:cNvSpPr/>
            <p:nvPr/>
          </p:nvSpPr>
          <p:spPr>
            <a:xfrm>
              <a:off x="2754153" y="3110196"/>
              <a:ext cx="269082" cy="383381"/>
            </a:xfrm>
            <a:custGeom>
              <a:avLst/>
              <a:gdLst>
                <a:gd name="connsiteX0" fmla="*/ 269082 w 269082"/>
                <a:gd name="connsiteY0" fmla="*/ 0 h 383381"/>
                <a:gd name="connsiteX1" fmla="*/ 7144 w 269082"/>
                <a:gd name="connsiteY1" fmla="*/ 92869 h 383381"/>
                <a:gd name="connsiteX2" fmla="*/ 0 w 269082"/>
                <a:gd name="connsiteY2" fmla="*/ 383381 h 383381"/>
                <a:gd name="connsiteX3" fmla="*/ 269082 w 269082"/>
                <a:gd name="connsiteY3" fmla="*/ 0 h 383381"/>
              </a:gdLst>
              <a:ahLst/>
              <a:cxnLst>
                <a:cxn ang="0">
                  <a:pos x="connsiteX0" y="connsiteY0"/>
                </a:cxn>
                <a:cxn ang="0">
                  <a:pos x="connsiteX1" y="connsiteY1"/>
                </a:cxn>
                <a:cxn ang="0">
                  <a:pos x="connsiteX2" y="connsiteY2"/>
                </a:cxn>
                <a:cxn ang="0">
                  <a:pos x="connsiteX3" y="connsiteY3"/>
                </a:cxn>
              </a:cxnLst>
              <a:rect l="l" t="t" r="r" b="b"/>
              <a:pathLst>
                <a:path w="269082" h="383381">
                  <a:moveTo>
                    <a:pt x="269082" y="0"/>
                  </a:moveTo>
                  <a:lnTo>
                    <a:pt x="7144" y="92869"/>
                  </a:lnTo>
                  <a:lnTo>
                    <a:pt x="0" y="383381"/>
                  </a:lnTo>
                  <a:lnTo>
                    <a:pt x="269082" y="0"/>
                  </a:lnTo>
                  <a:close/>
                </a:path>
              </a:pathLst>
            </a:custGeom>
            <a:pattFill prst="wdDnDiag">
              <a:fgClr>
                <a:srgbClr val="FF0000"/>
              </a:fgClr>
              <a:bgClr>
                <a:schemeClr val="bg1"/>
              </a:bgClr>
            </a:patt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二等辺三角形 5"/>
            <p:cNvSpPr/>
            <p:nvPr/>
          </p:nvSpPr>
          <p:spPr>
            <a:xfrm>
              <a:off x="2781170" y="3218168"/>
              <a:ext cx="765645" cy="441470"/>
            </a:xfrm>
            <a:custGeom>
              <a:avLst/>
              <a:gdLst>
                <a:gd name="connsiteX0" fmla="*/ 0 w 1021080"/>
                <a:gd name="connsiteY0" fmla="*/ 689118 h 689118"/>
                <a:gd name="connsiteX1" fmla="*/ 510540 w 1021080"/>
                <a:gd name="connsiteY1" fmla="*/ 0 h 689118"/>
                <a:gd name="connsiteX2" fmla="*/ 1021080 w 1021080"/>
                <a:gd name="connsiteY2" fmla="*/ 689118 h 689118"/>
                <a:gd name="connsiteX3" fmla="*/ 0 w 1021080"/>
                <a:gd name="connsiteY3" fmla="*/ 689118 h 689118"/>
                <a:gd name="connsiteX0" fmla="*/ 0 w 1021080"/>
                <a:gd name="connsiteY0" fmla="*/ 670068 h 670068"/>
                <a:gd name="connsiteX1" fmla="*/ 10477 w 1021080"/>
                <a:gd name="connsiteY1" fmla="*/ 0 h 670068"/>
                <a:gd name="connsiteX2" fmla="*/ 1021080 w 1021080"/>
                <a:gd name="connsiteY2" fmla="*/ 670068 h 670068"/>
                <a:gd name="connsiteX3" fmla="*/ 0 w 1021080"/>
                <a:gd name="connsiteY3" fmla="*/ 670068 h 670068"/>
                <a:gd name="connsiteX0" fmla="*/ 0 w 2445067"/>
                <a:gd name="connsiteY0" fmla="*/ 670068 h 670068"/>
                <a:gd name="connsiteX1" fmla="*/ 10477 w 2445067"/>
                <a:gd name="connsiteY1" fmla="*/ 0 h 670068"/>
                <a:gd name="connsiteX2" fmla="*/ 2445067 w 2445067"/>
                <a:gd name="connsiteY2" fmla="*/ 589105 h 670068"/>
                <a:gd name="connsiteX3" fmla="*/ 0 w 2445067"/>
                <a:gd name="connsiteY3" fmla="*/ 670068 h 670068"/>
                <a:gd name="connsiteX0" fmla="*/ 2413636 w 2434590"/>
                <a:gd name="connsiteY0" fmla="*/ 1360631 h 1360631"/>
                <a:gd name="connsiteX1" fmla="*/ 0 w 2434590"/>
                <a:gd name="connsiteY1" fmla="*/ 0 h 1360631"/>
                <a:gd name="connsiteX2" fmla="*/ 2434590 w 2434590"/>
                <a:gd name="connsiteY2" fmla="*/ 589105 h 1360631"/>
                <a:gd name="connsiteX3" fmla="*/ 2413636 w 2434590"/>
                <a:gd name="connsiteY3" fmla="*/ 1360631 h 1360631"/>
                <a:gd name="connsiteX0" fmla="*/ 2446973 w 2446973"/>
                <a:gd name="connsiteY0" fmla="*/ 1370156 h 1370156"/>
                <a:gd name="connsiteX1" fmla="*/ 0 w 2446973"/>
                <a:gd name="connsiteY1" fmla="*/ 0 h 1370156"/>
                <a:gd name="connsiteX2" fmla="*/ 2434590 w 2446973"/>
                <a:gd name="connsiteY2" fmla="*/ 589105 h 1370156"/>
                <a:gd name="connsiteX3" fmla="*/ 2446973 w 2446973"/>
                <a:gd name="connsiteY3" fmla="*/ 1370156 h 1370156"/>
                <a:gd name="connsiteX0" fmla="*/ 2404110 w 2434590"/>
                <a:gd name="connsiteY0" fmla="*/ 1374919 h 1374919"/>
                <a:gd name="connsiteX1" fmla="*/ 0 w 2434590"/>
                <a:gd name="connsiteY1" fmla="*/ 0 h 1374919"/>
                <a:gd name="connsiteX2" fmla="*/ 2434590 w 2434590"/>
                <a:gd name="connsiteY2" fmla="*/ 589105 h 1374919"/>
                <a:gd name="connsiteX3" fmla="*/ 2404110 w 2434590"/>
                <a:gd name="connsiteY3" fmla="*/ 1374919 h 1374919"/>
                <a:gd name="connsiteX0" fmla="*/ 2404110 w 2404110"/>
                <a:gd name="connsiteY0" fmla="*/ 1374919 h 1374919"/>
                <a:gd name="connsiteX1" fmla="*/ 0 w 2404110"/>
                <a:gd name="connsiteY1" fmla="*/ 0 h 1374919"/>
                <a:gd name="connsiteX2" fmla="*/ 2391727 w 2404110"/>
                <a:gd name="connsiteY2" fmla="*/ 589105 h 1374919"/>
                <a:gd name="connsiteX3" fmla="*/ 2404110 w 2404110"/>
                <a:gd name="connsiteY3" fmla="*/ 1374919 h 1374919"/>
                <a:gd name="connsiteX0" fmla="*/ 2404110 w 2404110"/>
                <a:gd name="connsiteY0" fmla="*/ 1374919 h 1374919"/>
                <a:gd name="connsiteX1" fmla="*/ 0 w 2404110"/>
                <a:gd name="connsiteY1" fmla="*/ 0 h 1374919"/>
                <a:gd name="connsiteX2" fmla="*/ 820102 w 2404110"/>
                <a:gd name="connsiteY2" fmla="*/ 203343 h 1374919"/>
                <a:gd name="connsiteX3" fmla="*/ 2404110 w 2404110"/>
                <a:gd name="connsiteY3" fmla="*/ 1374919 h 1374919"/>
                <a:gd name="connsiteX0" fmla="*/ 827722 w 827722"/>
                <a:gd name="connsiteY0" fmla="*/ 465282 h 465282"/>
                <a:gd name="connsiteX1" fmla="*/ 0 w 827722"/>
                <a:gd name="connsiteY1" fmla="*/ 0 h 465282"/>
                <a:gd name="connsiteX2" fmla="*/ 820102 w 827722"/>
                <a:gd name="connsiteY2" fmla="*/ 203343 h 465282"/>
                <a:gd name="connsiteX3" fmla="*/ 827722 w 827722"/>
                <a:gd name="connsiteY3" fmla="*/ 465282 h 465282"/>
                <a:gd name="connsiteX0" fmla="*/ 837247 w 837247"/>
                <a:gd name="connsiteY0" fmla="*/ 474807 h 474807"/>
                <a:gd name="connsiteX1" fmla="*/ 0 w 837247"/>
                <a:gd name="connsiteY1" fmla="*/ 0 h 474807"/>
                <a:gd name="connsiteX2" fmla="*/ 820102 w 837247"/>
                <a:gd name="connsiteY2" fmla="*/ 203343 h 474807"/>
                <a:gd name="connsiteX3" fmla="*/ 837247 w 837247"/>
                <a:gd name="connsiteY3" fmla="*/ 474807 h 474807"/>
                <a:gd name="connsiteX0" fmla="*/ 822959 w 822959"/>
                <a:gd name="connsiteY0" fmla="*/ 479570 h 479570"/>
                <a:gd name="connsiteX1" fmla="*/ 0 w 822959"/>
                <a:gd name="connsiteY1" fmla="*/ 0 h 479570"/>
                <a:gd name="connsiteX2" fmla="*/ 820102 w 822959"/>
                <a:gd name="connsiteY2" fmla="*/ 203343 h 479570"/>
                <a:gd name="connsiteX3" fmla="*/ 822959 w 822959"/>
                <a:gd name="connsiteY3" fmla="*/ 479570 h 479570"/>
                <a:gd name="connsiteX0" fmla="*/ 818196 w 820256"/>
                <a:gd name="connsiteY0" fmla="*/ 470045 h 470045"/>
                <a:gd name="connsiteX1" fmla="*/ 0 w 820256"/>
                <a:gd name="connsiteY1" fmla="*/ 0 h 470045"/>
                <a:gd name="connsiteX2" fmla="*/ 820102 w 820256"/>
                <a:gd name="connsiteY2" fmla="*/ 203343 h 470045"/>
                <a:gd name="connsiteX3" fmla="*/ 818196 w 820256"/>
                <a:gd name="connsiteY3" fmla="*/ 470045 h 470045"/>
                <a:gd name="connsiteX0" fmla="*/ 818196 w 818196"/>
                <a:gd name="connsiteY0" fmla="*/ 470045 h 470045"/>
                <a:gd name="connsiteX1" fmla="*/ 0 w 818196"/>
                <a:gd name="connsiteY1" fmla="*/ 0 h 470045"/>
                <a:gd name="connsiteX2" fmla="*/ 804208 w 818196"/>
                <a:gd name="connsiteY2" fmla="*/ 203343 h 470045"/>
                <a:gd name="connsiteX3" fmla="*/ 818196 w 818196"/>
                <a:gd name="connsiteY3" fmla="*/ 470045 h 470045"/>
                <a:gd name="connsiteX0" fmla="*/ 818196 w 818196"/>
                <a:gd name="connsiteY0" fmla="*/ 470045 h 470045"/>
                <a:gd name="connsiteX1" fmla="*/ 0 w 818196"/>
                <a:gd name="connsiteY1" fmla="*/ 0 h 470045"/>
                <a:gd name="connsiteX2" fmla="*/ 797850 w 818196"/>
                <a:gd name="connsiteY2" fmla="*/ 193818 h 470045"/>
                <a:gd name="connsiteX3" fmla="*/ 818196 w 818196"/>
                <a:gd name="connsiteY3" fmla="*/ 470045 h 470045"/>
                <a:gd name="connsiteX0" fmla="*/ 799124 w 799124"/>
                <a:gd name="connsiteY0" fmla="*/ 457345 h 457345"/>
                <a:gd name="connsiteX1" fmla="*/ 0 w 799124"/>
                <a:gd name="connsiteY1" fmla="*/ 0 h 457345"/>
                <a:gd name="connsiteX2" fmla="*/ 797850 w 799124"/>
                <a:gd name="connsiteY2" fmla="*/ 193818 h 457345"/>
                <a:gd name="connsiteX3" fmla="*/ 799124 w 799124"/>
                <a:gd name="connsiteY3" fmla="*/ 457345 h 457345"/>
                <a:gd name="connsiteX0" fmla="*/ 799124 w 799124"/>
                <a:gd name="connsiteY0" fmla="*/ 457345 h 457345"/>
                <a:gd name="connsiteX1" fmla="*/ 0 w 799124"/>
                <a:gd name="connsiteY1" fmla="*/ 0 h 457345"/>
                <a:gd name="connsiteX2" fmla="*/ 762885 w 799124"/>
                <a:gd name="connsiteY2" fmla="*/ 177943 h 457345"/>
                <a:gd name="connsiteX3" fmla="*/ 799124 w 799124"/>
                <a:gd name="connsiteY3" fmla="*/ 457345 h 457345"/>
                <a:gd name="connsiteX0" fmla="*/ 764158 w 764158"/>
                <a:gd name="connsiteY0" fmla="*/ 441470 h 441470"/>
                <a:gd name="connsiteX1" fmla="*/ 0 w 764158"/>
                <a:gd name="connsiteY1" fmla="*/ 0 h 441470"/>
                <a:gd name="connsiteX2" fmla="*/ 762885 w 764158"/>
                <a:gd name="connsiteY2" fmla="*/ 177943 h 441470"/>
                <a:gd name="connsiteX3" fmla="*/ 764158 w 764158"/>
                <a:gd name="connsiteY3" fmla="*/ 441470 h 441470"/>
                <a:gd name="connsiteX0" fmla="*/ 766543 w 766543"/>
                <a:gd name="connsiteY0" fmla="*/ 441470 h 441470"/>
                <a:gd name="connsiteX1" fmla="*/ 0 w 766543"/>
                <a:gd name="connsiteY1" fmla="*/ 0 h 441470"/>
                <a:gd name="connsiteX2" fmla="*/ 762885 w 766543"/>
                <a:gd name="connsiteY2" fmla="*/ 177943 h 441470"/>
                <a:gd name="connsiteX3" fmla="*/ 766543 w 766543"/>
                <a:gd name="connsiteY3" fmla="*/ 441470 h 441470"/>
                <a:gd name="connsiteX0" fmla="*/ 766543 w 766543"/>
                <a:gd name="connsiteY0" fmla="*/ 441470 h 441470"/>
                <a:gd name="connsiteX1" fmla="*/ 0 w 766543"/>
                <a:gd name="connsiteY1" fmla="*/ 0 h 441470"/>
                <a:gd name="connsiteX2" fmla="*/ 762885 w 766543"/>
                <a:gd name="connsiteY2" fmla="*/ 180324 h 441470"/>
                <a:gd name="connsiteX3" fmla="*/ 766543 w 766543"/>
                <a:gd name="connsiteY3" fmla="*/ 441470 h 441470"/>
                <a:gd name="connsiteX0" fmla="*/ 766543 w 766543"/>
                <a:gd name="connsiteY0" fmla="*/ 441470 h 441470"/>
                <a:gd name="connsiteX1" fmla="*/ 0 w 766543"/>
                <a:gd name="connsiteY1" fmla="*/ 0 h 441470"/>
                <a:gd name="connsiteX2" fmla="*/ 765270 w 766543"/>
                <a:gd name="connsiteY2" fmla="*/ 187468 h 441470"/>
                <a:gd name="connsiteX3" fmla="*/ 766543 w 766543"/>
                <a:gd name="connsiteY3" fmla="*/ 441470 h 441470"/>
              </a:gdLst>
              <a:ahLst/>
              <a:cxnLst>
                <a:cxn ang="0">
                  <a:pos x="connsiteX0" y="connsiteY0"/>
                </a:cxn>
                <a:cxn ang="0">
                  <a:pos x="connsiteX1" y="connsiteY1"/>
                </a:cxn>
                <a:cxn ang="0">
                  <a:pos x="connsiteX2" y="connsiteY2"/>
                </a:cxn>
                <a:cxn ang="0">
                  <a:pos x="connsiteX3" y="connsiteY3"/>
                </a:cxn>
              </a:cxnLst>
              <a:rect l="l" t="t" r="r" b="b"/>
              <a:pathLst>
                <a:path w="766543" h="441470">
                  <a:moveTo>
                    <a:pt x="766543" y="441470"/>
                  </a:moveTo>
                  <a:lnTo>
                    <a:pt x="0" y="0"/>
                  </a:lnTo>
                  <a:lnTo>
                    <a:pt x="765270" y="187468"/>
                  </a:lnTo>
                  <a:cubicBezTo>
                    <a:pt x="766222" y="279544"/>
                    <a:pt x="765591" y="349394"/>
                    <a:pt x="766543" y="441470"/>
                  </a:cubicBezTo>
                  <a:close/>
                </a:path>
              </a:pathLst>
            </a:custGeom>
            <a:solidFill>
              <a:srgbClr val="FFFF00">
                <a:alpha val="40000"/>
              </a:srgbClr>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rot="20209763">
              <a:off x="3826401" y="2252937"/>
              <a:ext cx="87520" cy="2023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p:cNvSpPr/>
            <p:nvPr/>
          </p:nvSpPr>
          <p:spPr>
            <a:xfrm rot="16200000" flipV="1">
              <a:off x="4211135" y="3492330"/>
              <a:ext cx="1169914" cy="5888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rgbClr val="0000FF"/>
                </a:solidFill>
              </a:endParaRPr>
            </a:p>
          </p:txBody>
        </p:sp>
        <p:pic>
          <p:nvPicPr>
            <p:cNvPr id="5" name="図 4" descr="グラフィカル ユーザー インターフェイス, ダイアグラム">
              <a:extLst>
                <a:ext uri="{FF2B5EF4-FFF2-40B4-BE49-F238E27FC236}">
                  <a16:creationId xmlns:a16="http://schemas.microsoft.com/office/drawing/2014/main" id="{B955108D-F175-B93C-8E75-E3CCB0C14C6B}"/>
                </a:ext>
              </a:extLst>
            </p:cNvPr>
            <p:cNvPicPr>
              <a:picLocks noChangeAspect="1"/>
            </p:cNvPicPr>
            <p:nvPr/>
          </p:nvPicPr>
          <p:blipFill>
            <a:blip r:embed="rId4" cstate="print">
              <a:extLst>
                <a:ext uri="{28A0092B-C50C-407E-A947-70E740481C1C}">
                  <a14:useLocalDpi xmlns:a14="http://schemas.microsoft.com/office/drawing/2010/main" val="0"/>
                </a:ext>
              </a:extLst>
            </a:blip>
            <a:srcRect l="82568" t="4089" b="27070"/>
            <a:stretch>
              <a:fillRect/>
            </a:stretch>
          </p:blipFill>
          <p:spPr>
            <a:xfrm>
              <a:off x="5169519" y="1927974"/>
              <a:ext cx="702818" cy="2074020"/>
            </a:xfrm>
            <a:prstGeom prst="rect">
              <a:avLst/>
            </a:prstGeom>
          </p:spPr>
        </p:pic>
        <p:pic>
          <p:nvPicPr>
            <p:cNvPr id="30" name="図 29" descr="背景パターン&#10;&#10;AI 生成コンテンツは誤りを含む可能性があります。">
              <a:extLst>
                <a:ext uri="{FF2B5EF4-FFF2-40B4-BE49-F238E27FC236}">
                  <a16:creationId xmlns:a16="http://schemas.microsoft.com/office/drawing/2014/main" id="{6F751BDB-11D0-5CAF-BBFB-C3E35F1415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1783" y="4008781"/>
              <a:ext cx="463574" cy="508026"/>
            </a:xfrm>
            <a:prstGeom prst="rect">
              <a:avLst/>
            </a:prstGeom>
          </p:spPr>
        </p:pic>
        <p:sp>
          <p:nvSpPr>
            <p:cNvPr id="22" name="テキスト ボックス 21">
              <a:extLst>
                <a:ext uri="{FF2B5EF4-FFF2-40B4-BE49-F238E27FC236}">
                  <a16:creationId xmlns:a16="http://schemas.microsoft.com/office/drawing/2014/main" id="{AAA305CD-BB13-D7DB-9663-0103A8DA0669}"/>
                </a:ext>
              </a:extLst>
            </p:cNvPr>
            <p:cNvSpPr txBox="1"/>
            <p:nvPr/>
          </p:nvSpPr>
          <p:spPr>
            <a:xfrm>
              <a:off x="5363211" y="3853386"/>
              <a:ext cx="369332" cy="938719"/>
            </a:xfrm>
            <a:prstGeom prst="rect">
              <a:avLst/>
            </a:prstGeom>
            <a:solidFill>
              <a:schemeClr val="bg2">
                <a:lumMod val="75000"/>
              </a:schemeClr>
            </a:solidFill>
          </p:spPr>
          <p:txBody>
            <a:bodyPr vert="eaVert" wrap="none" rtlCol="0">
              <a:spAutoFit/>
            </a:bodyPr>
            <a:lstStyle/>
            <a:p>
              <a:r>
                <a:rPr kumimoji="1" lang="ja-JP" altLang="en-US" sz="1200" dirty="0"/>
                <a:t>サラベス店舗</a:t>
              </a:r>
              <a:endParaRPr kumimoji="1" lang="en-US" altLang="ja-JP" sz="1200" dirty="0"/>
            </a:p>
          </p:txBody>
        </p:sp>
      </p:grpSp>
    </p:spTree>
    <p:extLst>
      <p:ext uri="{BB962C8B-B14F-4D97-AF65-F5344CB8AC3E}">
        <p14:creationId xmlns:p14="http://schemas.microsoft.com/office/powerpoint/2010/main" val="3888977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A7F57-BE04-304A-D079-4DE09F02A08A}"/>
            </a:ext>
          </a:extLst>
        </p:cNvPr>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D90DE82E-75BB-EF54-2DDA-2A05BAB30E55}"/>
              </a:ext>
            </a:extLst>
          </p:cNvPr>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3D82E1D3-3F07-2D7D-0E0C-DF7C0277C795}"/>
              </a:ext>
            </a:extLst>
          </p:cNvPr>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8B40713A-E913-135B-F890-49B4B97F32A9}"/>
              </a:ext>
            </a:extLst>
          </p:cNvPr>
          <p:cNvSpPr txBox="1"/>
          <p:nvPr/>
        </p:nvSpPr>
        <p:spPr>
          <a:xfrm>
            <a:off x="2770773" y="61923"/>
            <a:ext cx="3804248" cy="369332"/>
          </a:xfrm>
          <a:prstGeom prst="rect">
            <a:avLst/>
          </a:prstGeom>
          <a:noFill/>
        </p:spPr>
        <p:txBody>
          <a:bodyPr wrap="none" rtlCol="0">
            <a:spAutoFit/>
          </a:bodyPr>
          <a:lstStyle/>
          <a:p>
            <a:pPr algn="r"/>
            <a:r>
              <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イベントスペース概要（オプション）</a:t>
            </a:r>
          </a:p>
        </p:txBody>
      </p:sp>
      <p:sp>
        <p:nvSpPr>
          <p:cNvPr id="37" name="スライド番号プレースホルダー 3">
            <a:extLst>
              <a:ext uri="{FF2B5EF4-FFF2-40B4-BE49-F238E27FC236}">
                <a16:creationId xmlns:a16="http://schemas.microsoft.com/office/drawing/2014/main" id="{9BDF40C1-43C6-B85C-54CF-0C1D1C02DB16}"/>
              </a:ext>
            </a:extLst>
          </p:cNvPr>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7</a:t>
            </a:fld>
            <a:endParaRPr kumimoji="1" lang="ja-JP" altLang="en-US" dirty="0">
              <a:solidFill>
                <a:schemeClr val="bg1"/>
              </a:solidFill>
            </a:endParaRPr>
          </a:p>
        </p:txBody>
      </p:sp>
      <p:grpSp>
        <p:nvGrpSpPr>
          <p:cNvPr id="21" name="グループ化 20">
            <a:extLst>
              <a:ext uri="{FF2B5EF4-FFF2-40B4-BE49-F238E27FC236}">
                <a16:creationId xmlns:a16="http://schemas.microsoft.com/office/drawing/2014/main" id="{5FFD4C3A-DBF5-9C6E-2ED3-B79DD82B2D99}"/>
              </a:ext>
            </a:extLst>
          </p:cNvPr>
          <p:cNvGrpSpPr/>
          <p:nvPr/>
        </p:nvGrpSpPr>
        <p:grpSpPr>
          <a:xfrm>
            <a:off x="651934" y="1274735"/>
            <a:ext cx="5554127" cy="3697244"/>
            <a:chOff x="5618163" y="1426103"/>
            <a:chExt cx="4200313" cy="3062645"/>
          </a:xfrm>
        </p:grpSpPr>
        <p:pic>
          <p:nvPicPr>
            <p:cNvPr id="26" name="図 25" descr="駅の構内&#10;&#10;AI 生成コンテンツは誤りを含む可能性があります。">
              <a:extLst>
                <a:ext uri="{FF2B5EF4-FFF2-40B4-BE49-F238E27FC236}">
                  <a16:creationId xmlns:a16="http://schemas.microsoft.com/office/drawing/2014/main" id="{ED3563B7-726E-A5D0-E5CF-75919A0BE6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8163" y="1426103"/>
              <a:ext cx="4200313" cy="3062645"/>
            </a:xfrm>
            <a:prstGeom prst="rect">
              <a:avLst/>
            </a:prstGeom>
          </p:spPr>
        </p:pic>
        <p:sp>
          <p:nvSpPr>
            <p:cNvPr id="28" name="正方形/長方形 24">
              <a:extLst>
                <a:ext uri="{FF2B5EF4-FFF2-40B4-BE49-F238E27FC236}">
                  <a16:creationId xmlns:a16="http://schemas.microsoft.com/office/drawing/2014/main" id="{CF004D97-6A1C-99BB-6F5D-0559D3E646DD}"/>
                </a:ext>
              </a:extLst>
            </p:cNvPr>
            <p:cNvSpPr/>
            <p:nvPr/>
          </p:nvSpPr>
          <p:spPr>
            <a:xfrm>
              <a:off x="8769424" y="2366272"/>
              <a:ext cx="631751" cy="1998831"/>
            </a:xfrm>
            <a:custGeom>
              <a:avLst/>
              <a:gdLst>
                <a:gd name="connsiteX0" fmla="*/ 0 w 504056"/>
                <a:gd name="connsiteY0" fmla="*/ 0 h 1659120"/>
                <a:gd name="connsiteX1" fmla="*/ 504056 w 504056"/>
                <a:gd name="connsiteY1" fmla="*/ 0 h 1659120"/>
                <a:gd name="connsiteX2" fmla="*/ 504056 w 504056"/>
                <a:gd name="connsiteY2" fmla="*/ 1659120 h 1659120"/>
                <a:gd name="connsiteX3" fmla="*/ 0 w 504056"/>
                <a:gd name="connsiteY3" fmla="*/ 1659120 h 1659120"/>
                <a:gd name="connsiteX4" fmla="*/ 0 w 504056"/>
                <a:gd name="connsiteY4" fmla="*/ 0 h 1659120"/>
                <a:gd name="connsiteX0" fmla="*/ 0 w 523106"/>
                <a:gd name="connsiteY0" fmla="*/ 63500 h 1659120"/>
                <a:gd name="connsiteX1" fmla="*/ 523106 w 523106"/>
                <a:gd name="connsiteY1" fmla="*/ 0 h 1659120"/>
                <a:gd name="connsiteX2" fmla="*/ 523106 w 523106"/>
                <a:gd name="connsiteY2" fmla="*/ 1659120 h 1659120"/>
                <a:gd name="connsiteX3" fmla="*/ 19050 w 523106"/>
                <a:gd name="connsiteY3" fmla="*/ 1659120 h 1659120"/>
                <a:gd name="connsiteX4" fmla="*/ 0 w 523106"/>
                <a:gd name="connsiteY4" fmla="*/ 63500 h 1659120"/>
                <a:gd name="connsiteX0" fmla="*/ 0 w 523106"/>
                <a:gd name="connsiteY0" fmla="*/ 63500 h 1659120"/>
                <a:gd name="connsiteX1" fmla="*/ 523106 w 523106"/>
                <a:gd name="connsiteY1" fmla="*/ 0 h 1659120"/>
                <a:gd name="connsiteX2" fmla="*/ 523106 w 523106"/>
                <a:gd name="connsiteY2" fmla="*/ 1659120 h 1659120"/>
                <a:gd name="connsiteX3" fmla="*/ 19050 w 523106"/>
                <a:gd name="connsiteY3" fmla="*/ 1659120 h 1659120"/>
                <a:gd name="connsiteX4" fmla="*/ 0 w 523106"/>
                <a:gd name="connsiteY4" fmla="*/ 63500 h 1659120"/>
                <a:gd name="connsiteX0" fmla="*/ 0 w 523106"/>
                <a:gd name="connsiteY0" fmla="*/ 73025 h 1668645"/>
                <a:gd name="connsiteX1" fmla="*/ 399281 w 523106"/>
                <a:gd name="connsiteY1" fmla="*/ 0 h 1668645"/>
                <a:gd name="connsiteX2" fmla="*/ 523106 w 523106"/>
                <a:gd name="connsiteY2" fmla="*/ 1668645 h 1668645"/>
                <a:gd name="connsiteX3" fmla="*/ 19050 w 523106"/>
                <a:gd name="connsiteY3" fmla="*/ 1668645 h 1668645"/>
                <a:gd name="connsiteX4" fmla="*/ 0 w 523106"/>
                <a:gd name="connsiteY4" fmla="*/ 73025 h 1668645"/>
                <a:gd name="connsiteX0" fmla="*/ 0 w 504056"/>
                <a:gd name="connsiteY0" fmla="*/ 80169 h 1668645"/>
                <a:gd name="connsiteX1" fmla="*/ 380231 w 504056"/>
                <a:gd name="connsiteY1" fmla="*/ 0 h 1668645"/>
                <a:gd name="connsiteX2" fmla="*/ 504056 w 504056"/>
                <a:gd name="connsiteY2" fmla="*/ 1668645 h 1668645"/>
                <a:gd name="connsiteX3" fmla="*/ 0 w 504056"/>
                <a:gd name="connsiteY3" fmla="*/ 1668645 h 1668645"/>
                <a:gd name="connsiteX4" fmla="*/ 0 w 504056"/>
                <a:gd name="connsiteY4" fmla="*/ 80169 h 1668645"/>
                <a:gd name="connsiteX0" fmla="*/ 0 w 535013"/>
                <a:gd name="connsiteY0" fmla="*/ 80169 h 1668645"/>
                <a:gd name="connsiteX1" fmla="*/ 380231 w 535013"/>
                <a:gd name="connsiteY1" fmla="*/ 0 h 1668645"/>
                <a:gd name="connsiteX2" fmla="*/ 535013 w 535013"/>
                <a:gd name="connsiteY2" fmla="*/ 1632926 h 1668645"/>
                <a:gd name="connsiteX3" fmla="*/ 0 w 535013"/>
                <a:gd name="connsiteY3" fmla="*/ 1668645 h 1668645"/>
                <a:gd name="connsiteX4" fmla="*/ 0 w 535013"/>
                <a:gd name="connsiteY4" fmla="*/ 80169 h 1668645"/>
                <a:gd name="connsiteX0" fmla="*/ 0 w 535013"/>
                <a:gd name="connsiteY0" fmla="*/ 80169 h 1649595"/>
                <a:gd name="connsiteX1" fmla="*/ 380231 w 535013"/>
                <a:gd name="connsiteY1" fmla="*/ 0 h 1649595"/>
                <a:gd name="connsiteX2" fmla="*/ 535013 w 535013"/>
                <a:gd name="connsiteY2" fmla="*/ 1632926 h 1649595"/>
                <a:gd name="connsiteX3" fmla="*/ 78581 w 535013"/>
                <a:gd name="connsiteY3" fmla="*/ 1649595 h 1649595"/>
                <a:gd name="connsiteX4" fmla="*/ 0 w 535013"/>
                <a:gd name="connsiteY4" fmla="*/ 80169 h 1649595"/>
                <a:gd name="connsiteX0" fmla="*/ 0 w 535013"/>
                <a:gd name="connsiteY0" fmla="*/ 80169 h 1637688"/>
                <a:gd name="connsiteX1" fmla="*/ 380231 w 535013"/>
                <a:gd name="connsiteY1" fmla="*/ 0 h 1637688"/>
                <a:gd name="connsiteX2" fmla="*/ 535013 w 535013"/>
                <a:gd name="connsiteY2" fmla="*/ 1632926 h 1637688"/>
                <a:gd name="connsiteX3" fmla="*/ 126206 w 535013"/>
                <a:gd name="connsiteY3" fmla="*/ 1637688 h 1637688"/>
                <a:gd name="connsiteX4" fmla="*/ 0 w 535013"/>
                <a:gd name="connsiteY4" fmla="*/ 80169 h 1637688"/>
                <a:gd name="connsiteX0" fmla="*/ 0 w 535013"/>
                <a:gd name="connsiteY0" fmla="*/ 80169 h 1632926"/>
                <a:gd name="connsiteX1" fmla="*/ 380231 w 535013"/>
                <a:gd name="connsiteY1" fmla="*/ 0 h 1632926"/>
                <a:gd name="connsiteX2" fmla="*/ 535013 w 535013"/>
                <a:gd name="connsiteY2" fmla="*/ 1632926 h 1632926"/>
                <a:gd name="connsiteX3" fmla="*/ 88106 w 535013"/>
                <a:gd name="connsiteY3" fmla="*/ 1444806 h 1632926"/>
                <a:gd name="connsiteX4" fmla="*/ 0 w 535013"/>
                <a:gd name="connsiteY4" fmla="*/ 80169 h 1632926"/>
                <a:gd name="connsiteX0" fmla="*/ 0 w 535013"/>
                <a:gd name="connsiteY0" fmla="*/ 80169 h 1632926"/>
                <a:gd name="connsiteX1" fmla="*/ 380231 w 535013"/>
                <a:gd name="connsiteY1" fmla="*/ 0 h 1632926"/>
                <a:gd name="connsiteX2" fmla="*/ 535013 w 535013"/>
                <a:gd name="connsiteY2" fmla="*/ 1632926 h 1632926"/>
                <a:gd name="connsiteX3" fmla="*/ 88106 w 535013"/>
                <a:gd name="connsiteY3" fmla="*/ 1444806 h 1632926"/>
                <a:gd name="connsiteX4" fmla="*/ 0 w 535013"/>
                <a:gd name="connsiteY4" fmla="*/ 80169 h 1632926"/>
                <a:gd name="connsiteX0" fmla="*/ 0 w 535013"/>
                <a:gd name="connsiteY0" fmla="*/ 80169 h 1728687"/>
                <a:gd name="connsiteX1" fmla="*/ 380231 w 535013"/>
                <a:gd name="connsiteY1" fmla="*/ 0 h 1728687"/>
                <a:gd name="connsiteX2" fmla="*/ 535013 w 535013"/>
                <a:gd name="connsiteY2" fmla="*/ 1632926 h 1728687"/>
                <a:gd name="connsiteX3" fmla="*/ 126926 w 535013"/>
                <a:gd name="connsiteY3" fmla="*/ 1540974 h 1728687"/>
                <a:gd name="connsiteX4" fmla="*/ 88106 w 535013"/>
                <a:gd name="connsiteY4" fmla="*/ 1444806 h 1728687"/>
                <a:gd name="connsiteX5" fmla="*/ 0 w 535013"/>
                <a:gd name="connsiteY5" fmla="*/ 80169 h 1728687"/>
                <a:gd name="connsiteX0" fmla="*/ 0 w 535013"/>
                <a:gd name="connsiteY0" fmla="*/ 80169 h 1728687"/>
                <a:gd name="connsiteX1" fmla="*/ 380231 w 535013"/>
                <a:gd name="connsiteY1" fmla="*/ 0 h 1728687"/>
                <a:gd name="connsiteX2" fmla="*/ 535013 w 535013"/>
                <a:gd name="connsiteY2" fmla="*/ 1632926 h 1728687"/>
                <a:gd name="connsiteX3" fmla="*/ 126926 w 535013"/>
                <a:gd name="connsiteY3" fmla="*/ 1540974 h 1728687"/>
                <a:gd name="connsiteX4" fmla="*/ 88106 w 535013"/>
                <a:gd name="connsiteY4" fmla="*/ 1444806 h 1728687"/>
                <a:gd name="connsiteX5" fmla="*/ 0 w 535013"/>
                <a:gd name="connsiteY5" fmla="*/ 80169 h 1728687"/>
                <a:gd name="connsiteX0" fmla="*/ 0 w 535013"/>
                <a:gd name="connsiteY0" fmla="*/ 80169 h 1728687"/>
                <a:gd name="connsiteX1" fmla="*/ 380231 w 535013"/>
                <a:gd name="connsiteY1" fmla="*/ 0 h 1728687"/>
                <a:gd name="connsiteX2" fmla="*/ 535013 w 535013"/>
                <a:gd name="connsiteY2" fmla="*/ 1632926 h 1728687"/>
                <a:gd name="connsiteX3" fmla="*/ 126926 w 535013"/>
                <a:gd name="connsiteY3" fmla="*/ 1540974 h 1728687"/>
                <a:gd name="connsiteX4" fmla="*/ 92869 w 535013"/>
                <a:gd name="connsiteY4" fmla="*/ 1366225 h 1728687"/>
                <a:gd name="connsiteX5" fmla="*/ 0 w 535013"/>
                <a:gd name="connsiteY5" fmla="*/ 80169 h 1728687"/>
                <a:gd name="connsiteX0" fmla="*/ 0 w 515963"/>
                <a:gd name="connsiteY0" fmla="*/ 80169 h 1654524"/>
                <a:gd name="connsiteX1" fmla="*/ 380231 w 515963"/>
                <a:gd name="connsiteY1" fmla="*/ 0 h 1654524"/>
                <a:gd name="connsiteX2" fmla="*/ 515963 w 515963"/>
                <a:gd name="connsiteY2" fmla="*/ 1535294 h 1654524"/>
                <a:gd name="connsiteX3" fmla="*/ 126926 w 515963"/>
                <a:gd name="connsiteY3" fmla="*/ 1540974 h 1654524"/>
                <a:gd name="connsiteX4" fmla="*/ 92869 w 515963"/>
                <a:gd name="connsiteY4" fmla="*/ 1366225 h 1654524"/>
                <a:gd name="connsiteX5" fmla="*/ 0 w 515963"/>
                <a:gd name="connsiteY5" fmla="*/ 80169 h 1654524"/>
                <a:gd name="connsiteX0" fmla="*/ 0 w 515963"/>
                <a:gd name="connsiteY0" fmla="*/ 80169 h 1649771"/>
                <a:gd name="connsiteX1" fmla="*/ 380231 w 515963"/>
                <a:gd name="connsiteY1" fmla="*/ 0 h 1649771"/>
                <a:gd name="connsiteX2" fmla="*/ 515963 w 515963"/>
                <a:gd name="connsiteY2" fmla="*/ 1535294 h 1649771"/>
                <a:gd name="connsiteX3" fmla="*/ 93589 w 515963"/>
                <a:gd name="connsiteY3" fmla="*/ 1524305 h 1649771"/>
                <a:gd name="connsiteX4" fmla="*/ 92869 w 515963"/>
                <a:gd name="connsiteY4" fmla="*/ 1366225 h 1649771"/>
                <a:gd name="connsiteX5" fmla="*/ 0 w 515963"/>
                <a:gd name="connsiteY5" fmla="*/ 80169 h 1649771"/>
                <a:gd name="connsiteX0" fmla="*/ 0 w 515963"/>
                <a:gd name="connsiteY0" fmla="*/ 80169 h 1649771"/>
                <a:gd name="connsiteX1" fmla="*/ 380231 w 515963"/>
                <a:gd name="connsiteY1" fmla="*/ 0 h 1649771"/>
                <a:gd name="connsiteX2" fmla="*/ 515963 w 515963"/>
                <a:gd name="connsiteY2" fmla="*/ 1535294 h 1649771"/>
                <a:gd name="connsiteX3" fmla="*/ 93589 w 515963"/>
                <a:gd name="connsiteY3" fmla="*/ 1524305 h 1649771"/>
                <a:gd name="connsiteX4" fmla="*/ 76200 w 515963"/>
                <a:gd name="connsiteY4" fmla="*/ 1363844 h 1649771"/>
                <a:gd name="connsiteX5" fmla="*/ 0 w 515963"/>
                <a:gd name="connsiteY5" fmla="*/ 80169 h 1649771"/>
                <a:gd name="connsiteX0" fmla="*/ 0 w 487388"/>
                <a:gd name="connsiteY0" fmla="*/ 96838 h 1649771"/>
                <a:gd name="connsiteX1" fmla="*/ 351656 w 487388"/>
                <a:gd name="connsiteY1" fmla="*/ 0 h 1649771"/>
                <a:gd name="connsiteX2" fmla="*/ 487388 w 487388"/>
                <a:gd name="connsiteY2" fmla="*/ 1535294 h 1649771"/>
                <a:gd name="connsiteX3" fmla="*/ 65014 w 487388"/>
                <a:gd name="connsiteY3" fmla="*/ 1524305 h 1649771"/>
                <a:gd name="connsiteX4" fmla="*/ 47625 w 487388"/>
                <a:gd name="connsiteY4" fmla="*/ 1363844 h 1649771"/>
                <a:gd name="connsiteX5" fmla="*/ 0 w 487388"/>
                <a:gd name="connsiteY5" fmla="*/ 96838 h 1649771"/>
                <a:gd name="connsiteX0" fmla="*/ 0 w 499294"/>
                <a:gd name="connsiteY0" fmla="*/ 103981 h 1649771"/>
                <a:gd name="connsiteX1" fmla="*/ 363562 w 499294"/>
                <a:gd name="connsiteY1" fmla="*/ 0 h 1649771"/>
                <a:gd name="connsiteX2" fmla="*/ 499294 w 499294"/>
                <a:gd name="connsiteY2" fmla="*/ 1535294 h 1649771"/>
                <a:gd name="connsiteX3" fmla="*/ 76920 w 499294"/>
                <a:gd name="connsiteY3" fmla="*/ 1524305 h 1649771"/>
                <a:gd name="connsiteX4" fmla="*/ 59531 w 499294"/>
                <a:gd name="connsiteY4" fmla="*/ 1363844 h 1649771"/>
                <a:gd name="connsiteX5" fmla="*/ 0 w 499294"/>
                <a:gd name="connsiteY5" fmla="*/ 103981 h 1649771"/>
                <a:gd name="connsiteX0" fmla="*/ 0 w 499294"/>
                <a:gd name="connsiteY0" fmla="*/ 103981 h 1649771"/>
                <a:gd name="connsiteX1" fmla="*/ 363562 w 499294"/>
                <a:gd name="connsiteY1" fmla="*/ 0 h 1649771"/>
                <a:gd name="connsiteX2" fmla="*/ 499294 w 499294"/>
                <a:gd name="connsiteY2" fmla="*/ 1535294 h 1649771"/>
                <a:gd name="connsiteX3" fmla="*/ 76920 w 499294"/>
                <a:gd name="connsiteY3" fmla="*/ 1524305 h 1649771"/>
                <a:gd name="connsiteX4" fmla="*/ 59531 w 499294"/>
                <a:gd name="connsiteY4" fmla="*/ 1363844 h 1649771"/>
                <a:gd name="connsiteX5" fmla="*/ 0 w 499294"/>
                <a:gd name="connsiteY5" fmla="*/ 103981 h 1649771"/>
                <a:gd name="connsiteX0" fmla="*/ 0 w 499294"/>
                <a:gd name="connsiteY0" fmla="*/ 103981 h 1649771"/>
                <a:gd name="connsiteX1" fmla="*/ 363562 w 499294"/>
                <a:gd name="connsiteY1" fmla="*/ 0 h 1649771"/>
                <a:gd name="connsiteX2" fmla="*/ 499294 w 499294"/>
                <a:gd name="connsiteY2" fmla="*/ 1535294 h 1649771"/>
                <a:gd name="connsiteX3" fmla="*/ 76920 w 499294"/>
                <a:gd name="connsiteY3" fmla="*/ 1524305 h 1649771"/>
                <a:gd name="connsiteX4" fmla="*/ 59531 w 499294"/>
                <a:gd name="connsiteY4" fmla="*/ 1363844 h 1649771"/>
                <a:gd name="connsiteX5" fmla="*/ 0 w 499294"/>
                <a:gd name="connsiteY5" fmla="*/ 103981 h 1649771"/>
                <a:gd name="connsiteX0" fmla="*/ 0 w 499294"/>
                <a:gd name="connsiteY0" fmla="*/ 103981 h 1649771"/>
                <a:gd name="connsiteX1" fmla="*/ 363562 w 499294"/>
                <a:gd name="connsiteY1" fmla="*/ 0 h 1649771"/>
                <a:gd name="connsiteX2" fmla="*/ 499294 w 499294"/>
                <a:gd name="connsiteY2" fmla="*/ 1535294 h 1649771"/>
                <a:gd name="connsiteX3" fmla="*/ 76920 w 499294"/>
                <a:gd name="connsiteY3" fmla="*/ 1524305 h 1649771"/>
                <a:gd name="connsiteX4" fmla="*/ 59531 w 499294"/>
                <a:gd name="connsiteY4" fmla="*/ 1363844 h 1649771"/>
                <a:gd name="connsiteX5" fmla="*/ 0 w 499294"/>
                <a:gd name="connsiteY5" fmla="*/ 103981 h 1649771"/>
                <a:gd name="connsiteX0" fmla="*/ 0 w 499294"/>
                <a:gd name="connsiteY0" fmla="*/ 103981 h 1649771"/>
                <a:gd name="connsiteX1" fmla="*/ 363562 w 499294"/>
                <a:gd name="connsiteY1" fmla="*/ 0 h 1649771"/>
                <a:gd name="connsiteX2" fmla="*/ 499294 w 499294"/>
                <a:gd name="connsiteY2" fmla="*/ 1535294 h 1649771"/>
                <a:gd name="connsiteX3" fmla="*/ 76920 w 499294"/>
                <a:gd name="connsiteY3" fmla="*/ 1524305 h 1649771"/>
                <a:gd name="connsiteX4" fmla="*/ 73818 w 499294"/>
                <a:gd name="connsiteY4" fmla="*/ 1363844 h 1649771"/>
                <a:gd name="connsiteX5" fmla="*/ 0 w 499294"/>
                <a:gd name="connsiteY5" fmla="*/ 103981 h 1649771"/>
                <a:gd name="connsiteX0" fmla="*/ 0 w 499294"/>
                <a:gd name="connsiteY0" fmla="*/ 103981 h 1654524"/>
                <a:gd name="connsiteX1" fmla="*/ 363562 w 499294"/>
                <a:gd name="connsiteY1" fmla="*/ 0 h 1654524"/>
                <a:gd name="connsiteX2" fmla="*/ 499294 w 499294"/>
                <a:gd name="connsiteY2" fmla="*/ 1535294 h 1654524"/>
                <a:gd name="connsiteX3" fmla="*/ 93589 w 499294"/>
                <a:gd name="connsiteY3" fmla="*/ 1540974 h 1654524"/>
                <a:gd name="connsiteX4" fmla="*/ 73818 w 499294"/>
                <a:gd name="connsiteY4" fmla="*/ 1363844 h 1654524"/>
                <a:gd name="connsiteX5" fmla="*/ 0 w 499294"/>
                <a:gd name="connsiteY5" fmla="*/ 103981 h 1654524"/>
                <a:gd name="connsiteX0" fmla="*/ 0 w 496912"/>
                <a:gd name="connsiteY0" fmla="*/ 103981 h 1642997"/>
                <a:gd name="connsiteX1" fmla="*/ 363562 w 496912"/>
                <a:gd name="connsiteY1" fmla="*/ 0 h 1642997"/>
                <a:gd name="connsiteX2" fmla="*/ 496912 w 496912"/>
                <a:gd name="connsiteY2" fmla="*/ 1518625 h 1642997"/>
                <a:gd name="connsiteX3" fmla="*/ 93589 w 496912"/>
                <a:gd name="connsiteY3" fmla="*/ 1540974 h 1642997"/>
                <a:gd name="connsiteX4" fmla="*/ 73818 w 496912"/>
                <a:gd name="connsiteY4" fmla="*/ 1363844 h 1642997"/>
                <a:gd name="connsiteX5" fmla="*/ 0 w 496912"/>
                <a:gd name="connsiteY5" fmla="*/ 103981 h 1642997"/>
                <a:gd name="connsiteX0" fmla="*/ 0 w 496912"/>
                <a:gd name="connsiteY0" fmla="*/ 103981 h 1642997"/>
                <a:gd name="connsiteX1" fmla="*/ 363562 w 496912"/>
                <a:gd name="connsiteY1" fmla="*/ 0 h 1642997"/>
                <a:gd name="connsiteX2" fmla="*/ 496912 w 496912"/>
                <a:gd name="connsiteY2" fmla="*/ 1518625 h 1642997"/>
                <a:gd name="connsiteX3" fmla="*/ 93589 w 496912"/>
                <a:gd name="connsiteY3" fmla="*/ 1540974 h 1642997"/>
                <a:gd name="connsiteX4" fmla="*/ 73818 w 496912"/>
                <a:gd name="connsiteY4" fmla="*/ 1363844 h 1642997"/>
                <a:gd name="connsiteX5" fmla="*/ 0 w 496912"/>
                <a:gd name="connsiteY5" fmla="*/ 103981 h 1642997"/>
                <a:gd name="connsiteX0" fmla="*/ 0 w 518343"/>
                <a:gd name="connsiteY0" fmla="*/ 103981 h 1684057"/>
                <a:gd name="connsiteX1" fmla="*/ 363562 w 518343"/>
                <a:gd name="connsiteY1" fmla="*/ 0 h 1684057"/>
                <a:gd name="connsiteX2" fmla="*/ 518343 w 518343"/>
                <a:gd name="connsiteY2" fmla="*/ 1575775 h 1684057"/>
                <a:gd name="connsiteX3" fmla="*/ 93589 w 518343"/>
                <a:gd name="connsiteY3" fmla="*/ 1540974 h 1684057"/>
                <a:gd name="connsiteX4" fmla="*/ 73818 w 518343"/>
                <a:gd name="connsiteY4" fmla="*/ 1363844 h 1684057"/>
                <a:gd name="connsiteX5" fmla="*/ 0 w 518343"/>
                <a:gd name="connsiteY5" fmla="*/ 103981 h 1684057"/>
                <a:gd name="connsiteX0" fmla="*/ 0 w 518660"/>
                <a:gd name="connsiteY0" fmla="*/ 103981 h 1703320"/>
                <a:gd name="connsiteX1" fmla="*/ 363562 w 518660"/>
                <a:gd name="connsiteY1" fmla="*/ 0 h 1703320"/>
                <a:gd name="connsiteX2" fmla="*/ 518343 w 518660"/>
                <a:gd name="connsiteY2" fmla="*/ 1575775 h 1703320"/>
                <a:gd name="connsiteX3" fmla="*/ 141212 w 518660"/>
                <a:gd name="connsiteY3" fmla="*/ 1581457 h 1703320"/>
                <a:gd name="connsiteX4" fmla="*/ 93589 w 518660"/>
                <a:gd name="connsiteY4" fmla="*/ 1540974 h 1703320"/>
                <a:gd name="connsiteX5" fmla="*/ 73818 w 518660"/>
                <a:gd name="connsiteY5" fmla="*/ 1363844 h 1703320"/>
                <a:gd name="connsiteX6" fmla="*/ 0 w 518660"/>
                <a:gd name="connsiteY6" fmla="*/ 103981 h 1703320"/>
                <a:gd name="connsiteX0" fmla="*/ 0 w 523471"/>
                <a:gd name="connsiteY0" fmla="*/ 103981 h 1716696"/>
                <a:gd name="connsiteX1" fmla="*/ 363562 w 523471"/>
                <a:gd name="connsiteY1" fmla="*/ 0 h 1716696"/>
                <a:gd name="connsiteX2" fmla="*/ 518343 w 523471"/>
                <a:gd name="connsiteY2" fmla="*/ 1575775 h 1716696"/>
                <a:gd name="connsiteX3" fmla="*/ 426961 w 523471"/>
                <a:gd name="connsiteY3" fmla="*/ 1631462 h 1716696"/>
                <a:gd name="connsiteX4" fmla="*/ 141212 w 523471"/>
                <a:gd name="connsiteY4" fmla="*/ 1581457 h 1716696"/>
                <a:gd name="connsiteX5" fmla="*/ 93589 w 523471"/>
                <a:gd name="connsiteY5" fmla="*/ 1540974 h 1716696"/>
                <a:gd name="connsiteX6" fmla="*/ 73818 w 523471"/>
                <a:gd name="connsiteY6" fmla="*/ 1363844 h 1716696"/>
                <a:gd name="connsiteX7" fmla="*/ 0 w 523471"/>
                <a:gd name="connsiteY7" fmla="*/ 103981 h 1716696"/>
                <a:gd name="connsiteX0" fmla="*/ 0 w 523471"/>
                <a:gd name="connsiteY0" fmla="*/ 103981 h 1716696"/>
                <a:gd name="connsiteX1" fmla="*/ 391695 w 523471"/>
                <a:gd name="connsiteY1" fmla="*/ 0 h 1716696"/>
                <a:gd name="connsiteX2" fmla="*/ 518343 w 523471"/>
                <a:gd name="connsiteY2" fmla="*/ 1575775 h 1716696"/>
                <a:gd name="connsiteX3" fmla="*/ 426961 w 523471"/>
                <a:gd name="connsiteY3" fmla="*/ 1631462 h 1716696"/>
                <a:gd name="connsiteX4" fmla="*/ 141212 w 523471"/>
                <a:gd name="connsiteY4" fmla="*/ 1581457 h 1716696"/>
                <a:gd name="connsiteX5" fmla="*/ 93589 w 523471"/>
                <a:gd name="connsiteY5" fmla="*/ 1540974 h 1716696"/>
                <a:gd name="connsiteX6" fmla="*/ 73818 w 523471"/>
                <a:gd name="connsiteY6" fmla="*/ 1363844 h 1716696"/>
                <a:gd name="connsiteX7" fmla="*/ 0 w 523471"/>
                <a:gd name="connsiteY7" fmla="*/ 103981 h 1716696"/>
                <a:gd name="connsiteX0" fmla="*/ 0 w 523471"/>
                <a:gd name="connsiteY0" fmla="*/ 103981 h 1716696"/>
                <a:gd name="connsiteX1" fmla="*/ 391695 w 523471"/>
                <a:gd name="connsiteY1" fmla="*/ 0 h 1716696"/>
                <a:gd name="connsiteX2" fmla="*/ 518343 w 523471"/>
                <a:gd name="connsiteY2" fmla="*/ 1575775 h 1716696"/>
                <a:gd name="connsiteX3" fmla="*/ 426961 w 523471"/>
                <a:gd name="connsiteY3" fmla="*/ 1631462 h 1716696"/>
                <a:gd name="connsiteX4" fmla="*/ 141212 w 523471"/>
                <a:gd name="connsiteY4" fmla="*/ 1581457 h 1716696"/>
                <a:gd name="connsiteX5" fmla="*/ 93589 w 523471"/>
                <a:gd name="connsiteY5" fmla="*/ 1540974 h 1716696"/>
                <a:gd name="connsiteX6" fmla="*/ 73818 w 523471"/>
                <a:gd name="connsiteY6" fmla="*/ 1363844 h 1716696"/>
                <a:gd name="connsiteX7" fmla="*/ 0 w 523471"/>
                <a:gd name="connsiteY7" fmla="*/ 103981 h 1716696"/>
                <a:gd name="connsiteX0" fmla="*/ 0 w 523471"/>
                <a:gd name="connsiteY0" fmla="*/ 103981 h 1716696"/>
                <a:gd name="connsiteX1" fmla="*/ 391695 w 523471"/>
                <a:gd name="connsiteY1" fmla="*/ 0 h 1716696"/>
                <a:gd name="connsiteX2" fmla="*/ 518343 w 523471"/>
                <a:gd name="connsiteY2" fmla="*/ 1575775 h 1716696"/>
                <a:gd name="connsiteX3" fmla="*/ 426961 w 523471"/>
                <a:gd name="connsiteY3" fmla="*/ 1631462 h 1716696"/>
                <a:gd name="connsiteX4" fmla="*/ 141212 w 523471"/>
                <a:gd name="connsiteY4" fmla="*/ 1581457 h 1716696"/>
                <a:gd name="connsiteX5" fmla="*/ 93589 w 523471"/>
                <a:gd name="connsiteY5" fmla="*/ 1540974 h 1716696"/>
                <a:gd name="connsiteX6" fmla="*/ 73818 w 523471"/>
                <a:gd name="connsiteY6" fmla="*/ 1363844 h 1716696"/>
                <a:gd name="connsiteX7" fmla="*/ 0 w 523471"/>
                <a:gd name="connsiteY7" fmla="*/ 103981 h 1716696"/>
                <a:gd name="connsiteX0" fmla="*/ 0 w 545249"/>
                <a:gd name="connsiteY0" fmla="*/ 103981 h 1721672"/>
                <a:gd name="connsiteX1" fmla="*/ 391695 w 545249"/>
                <a:gd name="connsiteY1" fmla="*/ 0 h 1721672"/>
                <a:gd name="connsiteX2" fmla="*/ 541361 w 545249"/>
                <a:gd name="connsiteY2" fmla="*/ 1583124 h 1721672"/>
                <a:gd name="connsiteX3" fmla="*/ 426961 w 545249"/>
                <a:gd name="connsiteY3" fmla="*/ 1631462 h 1721672"/>
                <a:gd name="connsiteX4" fmla="*/ 141212 w 545249"/>
                <a:gd name="connsiteY4" fmla="*/ 1581457 h 1721672"/>
                <a:gd name="connsiteX5" fmla="*/ 93589 w 545249"/>
                <a:gd name="connsiteY5" fmla="*/ 1540974 h 1721672"/>
                <a:gd name="connsiteX6" fmla="*/ 73818 w 545249"/>
                <a:gd name="connsiteY6" fmla="*/ 1363844 h 1721672"/>
                <a:gd name="connsiteX7" fmla="*/ 0 w 545249"/>
                <a:gd name="connsiteY7" fmla="*/ 103981 h 1721672"/>
                <a:gd name="connsiteX0" fmla="*/ 0 w 543698"/>
                <a:gd name="connsiteY0" fmla="*/ 103981 h 1746283"/>
                <a:gd name="connsiteX1" fmla="*/ 391695 w 543698"/>
                <a:gd name="connsiteY1" fmla="*/ 0 h 1746283"/>
                <a:gd name="connsiteX2" fmla="*/ 541361 w 543698"/>
                <a:gd name="connsiteY2" fmla="*/ 1583124 h 1746283"/>
                <a:gd name="connsiteX3" fmla="*/ 365579 w 543698"/>
                <a:gd name="connsiteY3" fmla="*/ 1697607 h 1746283"/>
                <a:gd name="connsiteX4" fmla="*/ 141212 w 543698"/>
                <a:gd name="connsiteY4" fmla="*/ 1581457 h 1746283"/>
                <a:gd name="connsiteX5" fmla="*/ 93589 w 543698"/>
                <a:gd name="connsiteY5" fmla="*/ 1540974 h 1746283"/>
                <a:gd name="connsiteX6" fmla="*/ 73818 w 543698"/>
                <a:gd name="connsiteY6" fmla="*/ 1363844 h 1746283"/>
                <a:gd name="connsiteX7" fmla="*/ 0 w 543698"/>
                <a:gd name="connsiteY7" fmla="*/ 103981 h 1746283"/>
                <a:gd name="connsiteX0" fmla="*/ 0 w 466868"/>
                <a:gd name="connsiteY0" fmla="*/ 103981 h 1697614"/>
                <a:gd name="connsiteX1" fmla="*/ 391695 w 466868"/>
                <a:gd name="connsiteY1" fmla="*/ 0 h 1697614"/>
                <a:gd name="connsiteX2" fmla="*/ 462076 w 466868"/>
                <a:gd name="connsiteY2" fmla="*/ 902074 h 1697614"/>
                <a:gd name="connsiteX3" fmla="*/ 365579 w 466868"/>
                <a:gd name="connsiteY3" fmla="*/ 1697607 h 1697614"/>
                <a:gd name="connsiteX4" fmla="*/ 141212 w 466868"/>
                <a:gd name="connsiteY4" fmla="*/ 1581457 h 1697614"/>
                <a:gd name="connsiteX5" fmla="*/ 93589 w 466868"/>
                <a:gd name="connsiteY5" fmla="*/ 1540974 h 1697614"/>
                <a:gd name="connsiteX6" fmla="*/ 73818 w 466868"/>
                <a:gd name="connsiteY6" fmla="*/ 1363844 h 1697614"/>
                <a:gd name="connsiteX7" fmla="*/ 0 w 466868"/>
                <a:gd name="connsiteY7" fmla="*/ 103981 h 1697614"/>
                <a:gd name="connsiteX0" fmla="*/ 0 w 505396"/>
                <a:gd name="connsiteY0" fmla="*/ 103981 h 1701301"/>
                <a:gd name="connsiteX1" fmla="*/ 391695 w 505396"/>
                <a:gd name="connsiteY1" fmla="*/ 0 h 1701301"/>
                <a:gd name="connsiteX2" fmla="*/ 462076 w 505396"/>
                <a:gd name="connsiteY2" fmla="*/ 902074 h 1701301"/>
                <a:gd name="connsiteX3" fmla="*/ 502051 w 505396"/>
                <a:gd name="connsiteY3" fmla="*/ 1524103 h 1701301"/>
                <a:gd name="connsiteX4" fmla="*/ 365579 w 505396"/>
                <a:gd name="connsiteY4" fmla="*/ 1697607 h 1701301"/>
                <a:gd name="connsiteX5" fmla="*/ 141212 w 505396"/>
                <a:gd name="connsiteY5" fmla="*/ 1581457 h 1701301"/>
                <a:gd name="connsiteX6" fmla="*/ 93589 w 505396"/>
                <a:gd name="connsiteY6" fmla="*/ 1540974 h 1701301"/>
                <a:gd name="connsiteX7" fmla="*/ 73818 w 505396"/>
                <a:gd name="connsiteY7" fmla="*/ 1363844 h 1701301"/>
                <a:gd name="connsiteX8" fmla="*/ 0 w 505396"/>
                <a:gd name="connsiteY8" fmla="*/ 103981 h 1701301"/>
                <a:gd name="connsiteX0" fmla="*/ 0 w 569976"/>
                <a:gd name="connsiteY0" fmla="*/ 103981 h 1679958"/>
                <a:gd name="connsiteX1" fmla="*/ 391695 w 569976"/>
                <a:gd name="connsiteY1" fmla="*/ 0 h 1679958"/>
                <a:gd name="connsiteX2" fmla="*/ 462076 w 569976"/>
                <a:gd name="connsiteY2" fmla="*/ 902074 h 1679958"/>
                <a:gd name="connsiteX3" fmla="*/ 502051 w 569976"/>
                <a:gd name="connsiteY3" fmla="*/ 1524103 h 1679958"/>
                <a:gd name="connsiteX4" fmla="*/ 557396 w 569976"/>
                <a:gd name="connsiteY4" fmla="*/ 1675558 h 1679958"/>
                <a:gd name="connsiteX5" fmla="*/ 141212 w 569976"/>
                <a:gd name="connsiteY5" fmla="*/ 1581457 h 1679958"/>
                <a:gd name="connsiteX6" fmla="*/ 93589 w 569976"/>
                <a:gd name="connsiteY6" fmla="*/ 1540974 h 1679958"/>
                <a:gd name="connsiteX7" fmla="*/ 73818 w 569976"/>
                <a:gd name="connsiteY7" fmla="*/ 1363844 h 1679958"/>
                <a:gd name="connsiteX8" fmla="*/ 0 w 569976"/>
                <a:gd name="connsiteY8" fmla="*/ 103981 h 1679958"/>
                <a:gd name="connsiteX0" fmla="*/ 0 w 573075"/>
                <a:gd name="connsiteY0" fmla="*/ 103981 h 1679958"/>
                <a:gd name="connsiteX1" fmla="*/ 391695 w 573075"/>
                <a:gd name="connsiteY1" fmla="*/ 0 h 1679958"/>
                <a:gd name="connsiteX2" fmla="*/ 462076 w 573075"/>
                <a:gd name="connsiteY2" fmla="*/ 902074 h 1679958"/>
                <a:gd name="connsiteX3" fmla="*/ 532742 w 573075"/>
                <a:gd name="connsiteY3" fmla="*/ 1524104 h 1679958"/>
                <a:gd name="connsiteX4" fmla="*/ 557396 w 573075"/>
                <a:gd name="connsiteY4" fmla="*/ 1675558 h 1679958"/>
                <a:gd name="connsiteX5" fmla="*/ 141212 w 573075"/>
                <a:gd name="connsiteY5" fmla="*/ 1581457 h 1679958"/>
                <a:gd name="connsiteX6" fmla="*/ 93589 w 573075"/>
                <a:gd name="connsiteY6" fmla="*/ 1540974 h 1679958"/>
                <a:gd name="connsiteX7" fmla="*/ 73818 w 573075"/>
                <a:gd name="connsiteY7" fmla="*/ 1363844 h 1679958"/>
                <a:gd name="connsiteX8" fmla="*/ 0 w 573075"/>
                <a:gd name="connsiteY8" fmla="*/ 103981 h 1679958"/>
                <a:gd name="connsiteX0" fmla="*/ 0 w 573075"/>
                <a:gd name="connsiteY0" fmla="*/ 103981 h 1679958"/>
                <a:gd name="connsiteX1" fmla="*/ 391695 w 573075"/>
                <a:gd name="connsiteY1" fmla="*/ 0 h 1679958"/>
                <a:gd name="connsiteX2" fmla="*/ 462076 w 573075"/>
                <a:gd name="connsiteY2" fmla="*/ 902074 h 1679958"/>
                <a:gd name="connsiteX3" fmla="*/ 532742 w 573075"/>
                <a:gd name="connsiteY3" fmla="*/ 1524104 h 1679958"/>
                <a:gd name="connsiteX4" fmla="*/ 557396 w 573075"/>
                <a:gd name="connsiteY4" fmla="*/ 1675558 h 1679958"/>
                <a:gd name="connsiteX5" fmla="*/ 141212 w 573075"/>
                <a:gd name="connsiteY5" fmla="*/ 1581457 h 1679958"/>
                <a:gd name="connsiteX6" fmla="*/ 93589 w 573075"/>
                <a:gd name="connsiteY6" fmla="*/ 1540974 h 1679958"/>
                <a:gd name="connsiteX7" fmla="*/ 73818 w 573075"/>
                <a:gd name="connsiteY7" fmla="*/ 1363844 h 1679958"/>
                <a:gd name="connsiteX8" fmla="*/ 0 w 573075"/>
                <a:gd name="connsiteY8" fmla="*/ 103981 h 1679958"/>
                <a:gd name="connsiteX0" fmla="*/ 0 w 573075"/>
                <a:gd name="connsiteY0" fmla="*/ 103981 h 1680853"/>
                <a:gd name="connsiteX1" fmla="*/ 391695 w 573075"/>
                <a:gd name="connsiteY1" fmla="*/ 0 h 1680853"/>
                <a:gd name="connsiteX2" fmla="*/ 462076 w 573075"/>
                <a:gd name="connsiteY2" fmla="*/ 902074 h 1680853"/>
                <a:gd name="connsiteX3" fmla="*/ 532742 w 573075"/>
                <a:gd name="connsiteY3" fmla="*/ 1524104 h 1680853"/>
                <a:gd name="connsiteX4" fmla="*/ 557396 w 573075"/>
                <a:gd name="connsiteY4" fmla="*/ 1675558 h 1680853"/>
                <a:gd name="connsiteX5" fmla="*/ 133539 w 573075"/>
                <a:gd name="connsiteY5" fmla="*/ 1601055 h 1680853"/>
                <a:gd name="connsiteX6" fmla="*/ 93589 w 573075"/>
                <a:gd name="connsiteY6" fmla="*/ 1540974 h 1680853"/>
                <a:gd name="connsiteX7" fmla="*/ 73818 w 573075"/>
                <a:gd name="connsiteY7" fmla="*/ 1363844 h 1680853"/>
                <a:gd name="connsiteX8" fmla="*/ 0 w 573075"/>
                <a:gd name="connsiteY8" fmla="*/ 103981 h 1680853"/>
                <a:gd name="connsiteX0" fmla="*/ 0 w 580748"/>
                <a:gd name="connsiteY0" fmla="*/ 84383 h 1680853"/>
                <a:gd name="connsiteX1" fmla="*/ 399368 w 580748"/>
                <a:gd name="connsiteY1" fmla="*/ 0 h 1680853"/>
                <a:gd name="connsiteX2" fmla="*/ 469749 w 580748"/>
                <a:gd name="connsiteY2" fmla="*/ 902074 h 1680853"/>
                <a:gd name="connsiteX3" fmla="*/ 540415 w 580748"/>
                <a:gd name="connsiteY3" fmla="*/ 1524104 h 1680853"/>
                <a:gd name="connsiteX4" fmla="*/ 565069 w 580748"/>
                <a:gd name="connsiteY4" fmla="*/ 1675558 h 1680853"/>
                <a:gd name="connsiteX5" fmla="*/ 141212 w 580748"/>
                <a:gd name="connsiteY5" fmla="*/ 1601055 h 1680853"/>
                <a:gd name="connsiteX6" fmla="*/ 101262 w 580748"/>
                <a:gd name="connsiteY6" fmla="*/ 1540974 h 1680853"/>
                <a:gd name="connsiteX7" fmla="*/ 81491 w 580748"/>
                <a:gd name="connsiteY7" fmla="*/ 1363844 h 1680853"/>
                <a:gd name="connsiteX8" fmla="*/ 0 w 580748"/>
                <a:gd name="connsiteY8" fmla="*/ 84383 h 1680853"/>
                <a:gd name="connsiteX0" fmla="*/ 0 w 580748"/>
                <a:gd name="connsiteY0" fmla="*/ 72133 h 1668603"/>
                <a:gd name="connsiteX1" fmla="*/ 399368 w 580748"/>
                <a:gd name="connsiteY1" fmla="*/ 0 h 1668603"/>
                <a:gd name="connsiteX2" fmla="*/ 469749 w 580748"/>
                <a:gd name="connsiteY2" fmla="*/ 889824 h 1668603"/>
                <a:gd name="connsiteX3" fmla="*/ 540415 w 580748"/>
                <a:gd name="connsiteY3" fmla="*/ 1511854 h 1668603"/>
                <a:gd name="connsiteX4" fmla="*/ 565069 w 580748"/>
                <a:gd name="connsiteY4" fmla="*/ 1663308 h 1668603"/>
                <a:gd name="connsiteX5" fmla="*/ 141212 w 580748"/>
                <a:gd name="connsiteY5" fmla="*/ 1588805 h 1668603"/>
                <a:gd name="connsiteX6" fmla="*/ 101262 w 580748"/>
                <a:gd name="connsiteY6" fmla="*/ 1528724 h 1668603"/>
                <a:gd name="connsiteX7" fmla="*/ 81491 w 580748"/>
                <a:gd name="connsiteY7" fmla="*/ 1351594 h 1668603"/>
                <a:gd name="connsiteX8" fmla="*/ 0 w 580748"/>
                <a:gd name="connsiteY8" fmla="*/ 72133 h 1668603"/>
                <a:gd name="connsiteX0" fmla="*/ 0 w 580748"/>
                <a:gd name="connsiteY0" fmla="*/ 72133 h 1668603"/>
                <a:gd name="connsiteX1" fmla="*/ 399368 w 580748"/>
                <a:gd name="connsiteY1" fmla="*/ 0 h 1668603"/>
                <a:gd name="connsiteX2" fmla="*/ 469749 w 580748"/>
                <a:gd name="connsiteY2" fmla="*/ 889824 h 1668603"/>
                <a:gd name="connsiteX3" fmla="*/ 540415 w 580748"/>
                <a:gd name="connsiteY3" fmla="*/ 1511854 h 1668603"/>
                <a:gd name="connsiteX4" fmla="*/ 565069 w 580748"/>
                <a:gd name="connsiteY4" fmla="*/ 1663308 h 1668603"/>
                <a:gd name="connsiteX5" fmla="*/ 141212 w 580748"/>
                <a:gd name="connsiteY5" fmla="*/ 1588805 h 1668603"/>
                <a:gd name="connsiteX6" fmla="*/ 101262 w 580748"/>
                <a:gd name="connsiteY6" fmla="*/ 1528724 h 1668603"/>
                <a:gd name="connsiteX7" fmla="*/ 81491 w 580748"/>
                <a:gd name="connsiteY7" fmla="*/ 1351594 h 1668603"/>
                <a:gd name="connsiteX8" fmla="*/ 0 w 580748"/>
                <a:gd name="connsiteY8" fmla="*/ 72133 h 1668603"/>
                <a:gd name="connsiteX0" fmla="*/ 0 w 583306"/>
                <a:gd name="connsiteY0" fmla="*/ 79483 h 1668603"/>
                <a:gd name="connsiteX1" fmla="*/ 401926 w 583306"/>
                <a:gd name="connsiteY1" fmla="*/ 0 h 1668603"/>
                <a:gd name="connsiteX2" fmla="*/ 472307 w 583306"/>
                <a:gd name="connsiteY2" fmla="*/ 889824 h 1668603"/>
                <a:gd name="connsiteX3" fmla="*/ 542973 w 583306"/>
                <a:gd name="connsiteY3" fmla="*/ 1511854 h 1668603"/>
                <a:gd name="connsiteX4" fmla="*/ 567627 w 583306"/>
                <a:gd name="connsiteY4" fmla="*/ 1663308 h 1668603"/>
                <a:gd name="connsiteX5" fmla="*/ 143770 w 583306"/>
                <a:gd name="connsiteY5" fmla="*/ 1588805 h 1668603"/>
                <a:gd name="connsiteX6" fmla="*/ 103820 w 583306"/>
                <a:gd name="connsiteY6" fmla="*/ 1528724 h 1668603"/>
                <a:gd name="connsiteX7" fmla="*/ 84049 w 583306"/>
                <a:gd name="connsiteY7" fmla="*/ 1351594 h 1668603"/>
                <a:gd name="connsiteX8" fmla="*/ 0 w 583306"/>
                <a:gd name="connsiteY8" fmla="*/ 79483 h 1668603"/>
                <a:gd name="connsiteX0" fmla="*/ 0 w 583306"/>
                <a:gd name="connsiteY0" fmla="*/ 79483 h 1668603"/>
                <a:gd name="connsiteX1" fmla="*/ 401926 w 583306"/>
                <a:gd name="connsiteY1" fmla="*/ 0 h 1668603"/>
                <a:gd name="connsiteX2" fmla="*/ 472307 w 583306"/>
                <a:gd name="connsiteY2" fmla="*/ 889824 h 1668603"/>
                <a:gd name="connsiteX3" fmla="*/ 542973 w 583306"/>
                <a:gd name="connsiteY3" fmla="*/ 1511854 h 1668603"/>
                <a:gd name="connsiteX4" fmla="*/ 567627 w 583306"/>
                <a:gd name="connsiteY4" fmla="*/ 1663308 h 1668603"/>
                <a:gd name="connsiteX5" fmla="*/ 143770 w 583306"/>
                <a:gd name="connsiteY5" fmla="*/ 1588805 h 1668603"/>
                <a:gd name="connsiteX6" fmla="*/ 91032 w 583306"/>
                <a:gd name="connsiteY6" fmla="*/ 1540973 h 1668603"/>
                <a:gd name="connsiteX7" fmla="*/ 84049 w 583306"/>
                <a:gd name="connsiteY7" fmla="*/ 1351594 h 1668603"/>
                <a:gd name="connsiteX8" fmla="*/ 0 w 583306"/>
                <a:gd name="connsiteY8" fmla="*/ 79483 h 1668603"/>
                <a:gd name="connsiteX0" fmla="*/ 0 w 590978"/>
                <a:gd name="connsiteY0" fmla="*/ 94182 h 1668603"/>
                <a:gd name="connsiteX1" fmla="*/ 409598 w 590978"/>
                <a:gd name="connsiteY1" fmla="*/ 0 h 1668603"/>
                <a:gd name="connsiteX2" fmla="*/ 479979 w 590978"/>
                <a:gd name="connsiteY2" fmla="*/ 889824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0978"/>
                <a:gd name="connsiteY0" fmla="*/ 94182 h 1668603"/>
                <a:gd name="connsiteX1" fmla="*/ 409598 w 590978"/>
                <a:gd name="connsiteY1" fmla="*/ 0 h 1668603"/>
                <a:gd name="connsiteX2" fmla="*/ 479979 w 590978"/>
                <a:gd name="connsiteY2" fmla="*/ 889824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0978"/>
                <a:gd name="connsiteY0" fmla="*/ 94182 h 1668603"/>
                <a:gd name="connsiteX1" fmla="*/ 417271 w 590978"/>
                <a:gd name="connsiteY1" fmla="*/ 0 h 1668603"/>
                <a:gd name="connsiteX2" fmla="*/ 479979 w 590978"/>
                <a:gd name="connsiteY2" fmla="*/ 889824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0978"/>
                <a:gd name="connsiteY0" fmla="*/ 94182 h 1668603"/>
                <a:gd name="connsiteX1" fmla="*/ 417271 w 590978"/>
                <a:gd name="connsiteY1" fmla="*/ 0 h 1668603"/>
                <a:gd name="connsiteX2" fmla="*/ 500440 w 590978"/>
                <a:gd name="connsiteY2" fmla="*/ 902072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0978"/>
                <a:gd name="connsiteY0" fmla="*/ 94182 h 1668603"/>
                <a:gd name="connsiteX1" fmla="*/ 417271 w 590978"/>
                <a:gd name="connsiteY1" fmla="*/ 0 h 1668603"/>
                <a:gd name="connsiteX2" fmla="*/ 500440 w 590978"/>
                <a:gd name="connsiteY2" fmla="*/ 902072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0978"/>
                <a:gd name="connsiteY0" fmla="*/ 94182 h 1668603"/>
                <a:gd name="connsiteX1" fmla="*/ 417271 w 590978"/>
                <a:gd name="connsiteY1" fmla="*/ 0 h 1668603"/>
                <a:gd name="connsiteX2" fmla="*/ 500440 w 590978"/>
                <a:gd name="connsiteY2" fmla="*/ 902072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0978"/>
                <a:gd name="connsiteY0" fmla="*/ 94182 h 1668603"/>
                <a:gd name="connsiteX1" fmla="*/ 417271 w 590978"/>
                <a:gd name="connsiteY1" fmla="*/ 0 h 1668603"/>
                <a:gd name="connsiteX2" fmla="*/ 495325 w 590978"/>
                <a:gd name="connsiteY2" fmla="*/ 906973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0978"/>
                <a:gd name="connsiteY0" fmla="*/ 94182 h 1668603"/>
                <a:gd name="connsiteX1" fmla="*/ 417271 w 590978"/>
                <a:gd name="connsiteY1" fmla="*/ 0 h 1668603"/>
                <a:gd name="connsiteX2" fmla="*/ 495325 w 590978"/>
                <a:gd name="connsiteY2" fmla="*/ 906973 h 1668603"/>
                <a:gd name="connsiteX3" fmla="*/ 550645 w 590978"/>
                <a:gd name="connsiteY3" fmla="*/ 1511854 h 1668603"/>
                <a:gd name="connsiteX4" fmla="*/ 575299 w 590978"/>
                <a:gd name="connsiteY4" fmla="*/ 1663308 h 1668603"/>
                <a:gd name="connsiteX5" fmla="*/ 151442 w 590978"/>
                <a:gd name="connsiteY5" fmla="*/ 1588805 h 1668603"/>
                <a:gd name="connsiteX6" fmla="*/ 98704 w 590978"/>
                <a:gd name="connsiteY6" fmla="*/ 1540973 h 1668603"/>
                <a:gd name="connsiteX7" fmla="*/ 91721 w 590978"/>
                <a:gd name="connsiteY7" fmla="*/ 1351594 h 1668603"/>
                <a:gd name="connsiteX8" fmla="*/ 0 w 590978"/>
                <a:gd name="connsiteY8" fmla="*/ 94182 h 1668603"/>
                <a:gd name="connsiteX0" fmla="*/ 0 w 592010"/>
                <a:gd name="connsiteY0" fmla="*/ 94182 h 1668603"/>
                <a:gd name="connsiteX1" fmla="*/ 417271 w 592010"/>
                <a:gd name="connsiteY1" fmla="*/ 0 h 1668603"/>
                <a:gd name="connsiteX2" fmla="*/ 495325 w 592010"/>
                <a:gd name="connsiteY2" fmla="*/ 906973 h 1668603"/>
                <a:gd name="connsiteX3" fmla="*/ 558317 w 592010"/>
                <a:gd name="connsiteY3" fmla="*/ 1531453 h 1668603"/>
                <a:gd name="connsiteX4" fmla="*/ 575299 w 592010"/>
                <a:gd name="connsiteY4" fmla="*/ 1663308 h 1668603"/>
                <a:gd name="connsiteX5" fmla="*/ 151442 w 592010"/>
                <a:gd name="connsiteY5" fmla="*/ 1588805 h 1668603"/>
                <a:gd name="connsiteX6" fmla="*/ 98704 w 592010"/>
                <a:gd name="connsiteY6" fmla="*/ 1540973 h 1668603"/>
                <a:gd name="connsiteX7" fmla="*/ 91721 w 592010"/>
                <a:gd name="connsiteY7" fmla="*/ 1351594 h 1668603"/>
                <a:gd name="connsiteX8" fmla="*/ 0 w 592010"/>
                <a:gd name="connsiteY8" fmla="*/ 94182 h 1668603"/>
                <a:gd name="connsiteX0" fmla="*/ 0 w 584972"/>
                <a:gd name="connsiteY0" fmla="*/ 94182 h 1668603"/>
                <a:gd name="connsiteX1" fmla="*/ 417271 w 584972"/>
                <a:gd name="connsiteY1" fmla="*/ 0 h 1668603"/>
                <a:gd name="connsiteX2" fmla="*/ 495325 w 584972"/>
                <a:gd name="connsiteY2" fmla="*/ 906973 h 1668603"/>
                <a:gd name="connsiteX3" fmla="*/ 558317 w 584972"/>
                <a:gd name="connsiteY3" fmla="*/ 1531453 h 1668603"/>
                <a:gd name="connsiteX4" fmla="*/ 575299 w 584972"/>
                <a:gd name="connsiteY4" fmla="*/ 1663308 h 1668603"/>
                <a:gd name="connsiteX5" fmla="*/ 151442 w 584972"/>
                <a:gd name="connsiteY5" fmla="*/ 1588805 h 1668603"/>
                <a:gd name="connsiteX6" fmla="*/ 98704 w 584972"/>
                <a:gd name="connsiteY6" fmla="*/ 1540973 h 1668603"/>
                <a:gd name="connsiteX7" fmla="*/ 91721 w 584972"/>
                <a:gd name="connsiteY7" fmla="*/ 1351594 h 1668603"/>
                <a:gd name="connsiteX8" fmla="*/ 0 w 584972"/>
                <a:gd name="connsiteY8" fmla="*/ 94182 h 1668603"/>
                <a:gd name="connsiteX0" fmla="*/ 0 w 591518"/>
                <a:gd name="connsiteY0" fmla="*/ 94182 h 1703016"/>
                <a:gd name="connsiteX1" fmla="*/ 417271 w 591518"/>
                <a:gd name="connsiteY1" fmla="*/ 0 h 1703016"/>
                <a:gd name="connsiteX2" fmla="*/ 495325 w 591518"/>
                <a:gd name="connsiteY2" fmla="*/ 906973 h 1703016"/>
                <a:gd name="connsiteX3" fmla="*/ 575299 w 591518"/>
                <a:gd name="connsiteY3" fmla="*/ 1663308 h 1703016"/>
                <a:gd name="connsiteX4" fmla="*/ 151442 w 591518"/>
                <a:gd name="connsiteY4" fmla="*/ 1588805 h 1703016"/>
                <a:gd name="connsiteX5" fmla="*/ 98704 w 591518"/>
                <a:gd name="connsiteY5" fmla="*/ 1540973 h 1703016"/>
                <a:gd name="connsiteX6" fmla="*/ 91721 w 591518"/>
                <a:gd name="connsiteY6" fmla="*/ 1351594 h 1703016"/>
                <a:gd name="connsiteX7" fmla="*/ 0 w 591518"/>
                <a:gd name="connsiteY7" fmla="*/ 94182 h 1703016"/>
                <a:gd name="connsiteX0" fmla="*/ 0 w 558417"/>
                <a:gd name="connsiteY0" fmla="*/ 94182 h 1703017"/>
                <a:gd name="connsiteX1" fmla="*/ 417271 w 558417"/>
                <a:gd name="connsiteY1" fmla="*/ 0 h 1703017"/>
                <a:gd name="connsiteX2" fmla="*/ 495325 w 558417"/>
                <a:gd name="connsiteY2" fmla="*/ 906973 h 1703017"/>
                <a:gd name="connsiteX3" fmla="*/ 536935 w 558417"/>
                <a:gd name="connsiteY3" fmla="*/ 1663309 h 1703017"/>
                <a:gd name="connsiteX4" fmla="*/ 151442 w 558417"/>
                <a:gd name="connsiteY4" fmla="*/ 1588805 h 1703017"/>
                <a:gd name="connsiteX5" fmla="*/ 98704 w 558417"/>
                <a:gd name="connsiteY5" fmla="*/ 1540973 h 1703017"/>
                <a:gd name="connsiteX6" fmla="*/ 91721 w 558417"/>
                <a:gd name="connsiteY6" fmla="*/ 1351594 h 1703017"/>
                <a:gd name="connsiteX7" fmla="*/ 0 w 558417"/>
                <a:gd name="connsiteY7" fmla="*/ 94182 h 1703017"/>
                <a:gd name="connsiteX0" fmla="*/ 0 w 554257"/>
                <a:gd name="connsiteY0" fmla="*/ 94182 h 1721832"/>
                <a:gd name="connsiteX1" fmla="*/ 417271 w 554257"/>
                <a:gd name="connsiteY1" fmla="*/ 0 h 1721832"/>
                <a:gd name="connsiteX2" fmla="*/ 495325 w 554257"/>
                <a:gd name="connsiteY2" fmla="*/ 906973 h 1721832"/>
                <a:gd name="connsiteX3" fmla="*/ 531819 w 554257"/>
                <a:gd name="connsiteY3" fmla="*/ 1685358 h 1721832"/>
                <a:gd name="connsiteX4" fmla="*/ 151442 w 554257"/>
                <a:gd name="connsiteY4" fmla="*/ 1588805 h 1721832"/>
                <a:gd name="connsiteX5" fmla="*/ 98704 w 554257"/>
                <a:gd name="connsiteY5" fmla="*/ 1540973 h 1721832"/>
                <a:gd name="connsiteX6" fmla="*/ 91721 w 554257"/>
                <a:gd name="connsiteY6" fmla="*/ 1351594 h 1721832"/>
                <a:gd name="connsiteX7" fmla="*/ 0 w 554257"/>
                <a:gd name="connsiteY7" fmla="*/ 94182 h 1721832"/>
                <a:gd name="connsiteX0" fmla="*/ 0 w 541056"/>
                <a:gd name="connsiteY0" fmla="*/ 94182 h 1721832"/>
                <a:gd name="connsiteX1" fmla="*/ 417271 w 541056"/>
                <a:gd name="connsiteY1" fmla="*/ 0 h 1721832"/>
                <a:gd name="connsiteX2" fmla="*/ 495325 w 541056"/>
                <a:gd name="connsiteY2" fmla="*/ 906973 h 1721832"/>
                <a:gd name="connsiteX3" fmla="*/ 531819 w 541056"/>
                <a:gd name="connsiteY3" fmla="*/ 1685358 h 1721832"/>
                <a:gd name="connsiteX4" fmla="*/ 151442 w 541056"/>
                <a:gd name="connsiteY4" fmla="*/ 1588805 h 1721832"/>
                <a:gd name="connsiteX5" fmla="*/ 98704 w 541056"/>
                <a:gd name="connsiteY5" fmla="*/ 1540973 h 1721832"/>
                <a:gd name="connsiteX6" fmla="*/ 91721 w 541056"/>
                <a:gd name="connsiteY6" fmla="*/ 1351594 h 1721832"/>
                <a:gd name="connsiteX7" fmla="*/ 0 w 541056"/>
                <a:gd name="connsiteY7" fmla="*/ 94182 h 1721832"/>
                <a:gd name="connsiteX0" fmla="*/ 0 w 540177"/>
                <a:gd name="connsiteY0" fmla="*/ 94182 h 1721832"/>
                <a:gd name="connsiteX1" fmla="*/ 417271 w 540177"/>
                <a:gd name="connsiteY1" fmla="*/ 0 h 1721832"/>
                <a:gd name="connsiteX2" fmla="*/ 495325 w 540177"/>
                <a:gd name="connsiteY2" fmla="*/ 906973 h 1721832"/>
                <a:gd name="connsiteX3" fmla="*/ 531819 w 540177"/>
                <a:gd name="connsiteY3" fmla="*/ 1685358 h 1721832"/>
                <a:gd name="connsiteX4" fmla="*/ 151442 w 540177"/>
                <a:gd name="connsiteY4" fmla="*/ 1588805 h 1721832"/>
                <a:gd name="connsiteX5" fmla="*/ 98704 w 540177"/>
                <a:gd name="connsiteY5" fmla="*/ 1540973 h 1721832"/>
                <a:gd name="connsiteX6" fmla="*/ 91721 w 540177"/>
                <a:gd name="connsiteY6" fmla="*/ 1351594 h 1721832"/>
                <a:gd name="connsiteX7" fmla="*/ 0 w 540177"/>
                <a:gd name="connsiteY7" fmla="*/ 94182 h 1721832"/>
                <a:gd name="connsiteX0" fmla="*/ 0 w 581473"/>
                <a:gd name="connsiteY0" fmla="*/ 94182 h 1685406"/>
                <a:gd name="connsiteX1" fmla="*/ 417271 w 581473"/>
                <a:gd name="connsiteY1" fmla="*/ 0 h 1685406"/>
                <a:gd name="connsiteX2" fmla="*/ 495325 w 581473"/>
                <a:gd name="connsiteY2" fmla="*/ 906973 h 1685406"/>
                <a:gd name="connsiteX3" fmla="*/ 531819 w 581473"/>
                <a:gd name="connsiteY3" fmla="*/ 1685358 h 1685406"/>
                <a:gd name="connsiteX4" fmla="*/ 151442 w 581473"/>
                <a:gd name="connsiteY4" fmla="*/ 1588805 h 1685406"/>
                <a:gd name="connsiteX5" fmla="*/ 98704 w 581473"/>
                <a:gd name="connsiteY5" fmla="*/ 1540973 h 1685406"/>
                <a:gd name="connsiteX6" fmla="*/ 91721 w 581473"/>
                <a:gd name="connsiteY6" fmla="*/ 1351594 h 1685406"/>
                <a:gd name="connsiteX7" fmla="*/ 0 w 581473"/>
                <a:gd name="connsiteY7" fmla="*/ 94182 h 1685406"/>
                <a:gd name="connsiteX0" fmla="*/ 0 w 498962"/>
                <a:gd name="connsiteY0" fmla="*/ 94182 h 1591190"/>
                <a:gd name="connsiteX1" fmla="*/ 417271 w 498962"/>
                <a:gd name="connsiteY1" fmla="*/ 0 h 1591190"/>
                <a:gd name="connsiteX2" fmla="*/ 495325 w 498962"/>
                <a:gd name="connsiteY2" fmla="*/ 906973 h 1591190"/>
                <a:gd name="connsiteX3" fmla="*/ 281178 w 498962"/>
                <a:gd name="connsiteY3" fmla="*/ 1442825 h 1591190"/>
                <a:gd name="connsiteX4" fmla="*/ 151442 w 498962"/>
                <a:gd name="connsiteY4" fmla="*/ 1588805 h 1591190"/>
                <a:gd name="connsiteX5" fmla="*/ 98704 w 498962"/>
                <a:gd name="connsiteY5" fmla="*/ 1540973 h 1591190"/>
                <a:gd name="connsiteX6" fmla="*/ 91721 w 498962"/>
                <a:gd name="connsiteY6" fmla="*/ 1351594 h 1591190"/>
                <a:gd name="connsiteX7" fmla="*/ 0 w 498962"/>
                <a:gd name="connsiteY7" fmla="*/ 94182 h 1591190"/>
                <a:gd name="connsiteX0" fmla="*/ 0 w 515153"/>
                <a:gd name="connsiteY0" fmla="*/ 94182 h 1591324"/>
                <a:gd name="connsiteX1" fmla="*/ 417271 w 515153"/>
                <a:gd name="connsiteY1" fmla="*/ 0 h 1591324"/>
                <a:gd name="connsiteX2" fmla="*/ 495325 w 515153"/>
                <a:gd name="connsiteY2" fmla="*/ 906973 h 1591324"/>
                <a:gd name="connsiteX3" fmla="*/ 421844 w 515153"/>
                <a:gd name="connsiteY3" fmla="*/ 1452625 h 1591324"/>
                <a:gd name="connsiteX4" fmla="*/ 151442 w 515153"/>
                <a:gd name="connsiteY4" fmla="*/ 1588805 h 1591324"/>
                <a:gd name="connsiteX5" fmla="*/ 98704 w 515153"/>
                <a:gd name="connsiteY5" fmla="*/ 1540973 h 1591324"/>
                <a:gd name="connsiteX6" fmla="*/ 91721 w 515153"/>
                <a:gd name="connsiteY6" fmla="*/ 1351594 h 1591324"/>
                <a:gd name="connsiteX7" fmla="*/ 0 w 515153"/>
                <a:gd name="connsiteY7" fmla="*/ 94182 h 1591324"/>
                <a:gd name="connsiteX0" fmla="*/ 0 w 573635"/>
                <a:gd name="connsiteY0" fmla="*/ 94182 h 1678061"/>
                <a:gd name="connsiteX1" fmla="*/ 417271 w 573635"/>
                <a:gd name="connsiteY1" fmla="*/ 0 h 1678061"/>
                <a:gd name="connsiteX2" fmla="*/ 495325 w 573635"/>
                <a:gd name="connsiteY2" fmla="*/ 906973 h 1678061"/>
                <a:gd name="connsiteX3" fmla="*/ 521589 w 573635"/>
                <a:gd name="connsiteY3" fmla="*/ 1678008 h 1678061"/>
                <a:gd name="connsiteX4" fmla="*/ 151442 w 573635"/>
                <a:gd name="connsiteY4" fmla="*/ 1588805 h 1678061"/>
                <a:gd name="connsiteX5" fmla="*/ 98704 w 573635"/>
                <a:gd name="connsiteY5" fmla="*/ 1540973 h 1678061"/>
                <a:gd name="connsiteX6" fmla="*/ 91721 w 573635"/>
                <a:gd name="connsiteY6" fmla="*/ 1351594 h 1678061"/>
                <a:gd name="connsiteX7" fmla="*/ 0 w 573635"/>
                <a:gd name="connsiteY7" fmla="*/ 94182 h 1678061"/>
                <a:gd name="connsiteX0" fmla="*/ 0 w 573635"/>
                <a:gd name="connsiteY0" fmla="*/ 94182 h 1678061"/>
                <a:gd name="connsiteX1" fmla="*/ 417271 w 573635"/>
                <a:gd name="connsiteY1" fmla="*/ 0 h 1678061"/>
                <a:gd name="connsiteX2" fmla="*/ 495325 w 573635"/>
                <a:gd name="connsiteY2" fmla="*/ 906973 h 1678061"/>
                <a:gd name="connsiteX3" fmla="*/ 521589 w 573635"/>
                <a:gd name="connsiteY3" fmla="*/ 1678008 h 1678061"/>
                <a:gd name="connsiteX4" fmla="*/ 151442 w 573635"/>
                <a:gd name="connsiteY4" fmla="*/ 1588805 h 1678061"/>
                <a:gd name="connsiteX5" fmla="*/ 98704 w 573635"/>
                <a:gd name="connsiteY5" fmla="*/ 1540973 h 1678061"/>
                <a:gd name="connsiteX6" fmla="*/ 91721 w 573635"/>
                <a:gd name="connsiteY6" fmla="*/ 1351594 h 1678061"/>
                <a:gd name="connsiteX7" fmla="*/ 0 w 573635"/>
                <a:gd name="connsiteY7" fmla="*/ 94182 h 1678061"/>
                <a:gd name="connsiteX0" fmla="*/ 0 w 495325"/>
                <a:gd name="connsiteY0" fmla="*/ 94182 h 1588805"/>
                <a:gd name="connsiteX1" fmla="*/ 417271 w 495325"/>
                <a:gd name="connsiteY1" fmla="*/ 0 h 1588805"/>
                <a:gd name="connsiteX2" fmla="*/ 495325 w 495325"/>
                <a:gd name="connsiteY2" fmla="*/ 906973 h 1588805"/>
                <a:gd name="connsiteX3" fmla="*/ 151442 w 495325"/>
                <a:gd name="connsiteY3" fmla="*/ 1588805 h 1588805"/>
                <a:gd name="connsiteX4" fmla="*/ 98704 w 495325"/>
                <a:gd name="connsiteY4" fmla="*/ 1540973 h 1588805"/>
                <a:gd name="connsiteX5" fmla="*/ 91721 w 495325"/>
                <a:gd name="connsiteY5" fmla="*/ 1351594 h 1588805"/>
                <a:gd name="connsiteX6" fmla="*/ 0 w 495325"/>
                <a:gd name="connsiteY6" fmla="*/ 94182 h 1588805"/>
                <a:gd name="connsiteX0" fmla="*/ 0 w 575699"/>
                <a:gd name="connsiteY0" fmla="*/ 94182 h 1679449"/>
                <a:gd name="connsiteX1" fmla="*/ 417271 w 575699"/>
                <a:gd name="connsiteY1" fmla="*/ 0 h 1679449"/>
                <a:gd name="connsiteX2" fmla="*/ 495325 w 575699"/>
                <a:gd name="connsiteY2" fmla="*/ 906973 h 1679449"/>
                <a:gd name="connsiteX3" fmla="*/ 560650 w 575699"/>
                <a:gd name="connsiteY3" fmla="*/ 1679449 h 1679449"/>
                <a:gd name="connsiteX4" fmla="*/ 98704 w 575699"/>
                <a:gd name="connsiteY4" fmla="*/ 1540973 h 1679449"/>
                <a:gd name="connsiteX5" fmla="*/ 91721 w 575699"/>
                <a:gd name="connsiteY5" fmla="*/ 1351594 h 1679449"/>
                <a:gd name="connsiteX6" fmla="*/ 0 w 575699"/>
                <a:gd name="connsiteY6" fmla="*/ 94182 h 1679449"/>
                <a:gd name="connsiteX0" fmla="*/ 0 w 575699"/>
                <a:gd name="connsiteY0" fmla="*/ 94182 h 1679449"/>
                <a:gd name="connsiteX1" fmla="*/ 417271 w 575699"/>
                <a:gd name="connsiteY1" fmla="*/ 0 h 1679449"/>
                <a:gd name="connsiteX2" fmla="*/ 495325 w 575699"/>
                <a:gd name="connsiteY2" fmla="*/ 906973 h 1679449"/>
                <a:gd name="connsiteX3" fmla="*/ 560650 w 575699"/>
                <a:gd name="connsiteY3" fmla="*/ 1679449 h 1679449"/>
                <a:gd name="connsiteX4" fmla="*/ 98704 w 575699"/>
                <a:gd name="connsiteY4" fmla="*/ 1540973 h 1679449"/>
                <a:gd name="connsiteX5" fmla="*/ 91721 w 575699"/>
                <a:gd name="connsiteY5" fmla="*/ 1351594 h 1679449"/>
                <a:gd name="connsiteX6" fmla="*/ 0 w 575699"/>
                <a:gd name="connsiteY6" fmla="*/ 94182 h 1679449"/>
                <a:gd name="connsiteX0" fmla="*/ 0 w 575699"/>
                <a:gd name="connsiteY0" fmla="*/ 94182 h 1679449"/>
                <a:gd name="connsiteX1" fmla="*/ 417271 w 575699"/>
                <a:gd name="connsiteY1" fmla="*/ 0 h 1679449"/>
                <a:gd name="connsiteX2" fmla="*/ 495325 w 575699"/>
                <a:gd name="connsiteY2" fmla="*/ 906973 h 1679449"/>
                <a:gd name="connsiteX3" fmla="*/ 560650 w 575699"/>
                <a:gd name="connsiteY3" fmla="*/ 1679449 h 1679449"/>
                <a:gd name="connsiteX4" fmla="*/ 98704 w 575699"/>
                <a:gd name="connsiteY4" fmla="*/ 1540973 h 1679449"/>
                <a:gd name="connsiteX5" fmla="*/ 86606 w 575699"/>
                <a:gd name="connsiteY5" fmla="*/ 1356493 h 1679449"/>
                <a:gd name="connsiteX6" fmla="*/ 0 w 575699"/>
                <a:gd name="connsiteY6" fmla="*/ 94182 h 1679449"/>
                <a:gd name="connsiteX0" fmla="*/ 0 w 575699"/>
                <a:gd name="connsiteY0" fmla="*/ 94182 h 1679449"/>
                <a:gd name="connsiteX1" fmla="*/ 417271 w 575699"/>
                <a:gd name="connsiteY1" fmla="*/ 0 h 1679449"/>
                <a:gd name="connsiteX2" fmla="*/ 495325 w 575699"/>
                <a:gd name="connsiteY2" fmla="*/ 906973 h 1679449"/>
                <a:gd name="connsiteX3" fmla="*/ 560650 w 575699"/>
                <a:gd name="connsiteY3" fmla="*/ 1679449 h 1679449"/>
                <a:gd name="connsiteX4" fmla="*/ 108934 w 575699"/>
                <a:gd name="connsiteY4" fmla="*/ 1585070 h 1679449"/>
                <a:gd name="connsiteX5" fmla="*/ 86606 w 575699"/>
                <a:gd name="connsiteY5" fmla="*/ 1356493 h 1679449"/>
                <a:gd name="connsiteX6" fmla="*/ 0 w 575699"/>
                <a:gd name="connsiteY6" fmla="*/ 94182 h 1679449"/>
                <a:gd name="connsiteX0" fmla="*/ 0 w 575699"/>
                <a:gd name="connsiteY0" fmla="*/ 94182 h 1734126"/>
                <a:gd name="connsiteX1" fmla="*/ 417271 w 575699"/>
                <a:gd name="connsiteY1" fmla="*/ 0 h 1734126"/>
                <a:gd name="connsiteX2" fmla="*/ 495325 w 575699"/>
                <a:gd name="connsiteY2" fmla="*/ 906973 h 1734126"/>
                <a:gd name="connsiteX3" fmla="*/ 560650 w 575699"/>
                <a:gd name="connsiteY3" fmla="*/ 1679449 h 1734126"/>
                <a:gd name="connsiteX4" fmla="*/ 340925 w 575699"/>
                <a:gd name="connsiteY4" fmla="*/ 1671090 h 1734126"/>
                <a:gd name="connsiteX5" fmla="*/ 108934 w 575699"/>
                <a:gd name="connsiteY5" fmla="*/ 1585070 h 1734126"/>
                <a:gd name="connsiteX6" fmla="*/ 86606 w 575699"/>
                <a:gd name="connsiteY6" fmla="*/ 1356493 h 1734126"/>
                <a:gd name="connsiteX7" fmla="*/ 0 w 575699"/>
                <a:gd name="connsiteY7" fmla="*/ 94182 h 1734126"/>
                <a:gd name="connsiteX0" fmla="*/ 0 w 575699"/>
                <a:gd name="connsiteY0" fmla="*/ 94182 h 1728930"/>
                <a:gd name="connsiteX1" fmla="*/ 417271 w 575699"/>
                <a:gd name="connsiteY1" fmla="*/ 0 h 1728930"/>
                <a:gd name="connsiteX2" fmla="*/ 495325 w 575699"/>
                <a:gd name="connsiteY2" fmla="*/ 906973 h 1728930"/>
                <a:gd name="connsiteX3" fmla="*/ 560650 w 575699"/>
                <a:gd name="connsiteY3" fmla="*/ 1679449 h 1728930"/>
                <a:gd name="connsiteX4" fmla="*/ 340925 w 575699"/>
                <a:gd name="connsiteY4" fmla="*/ 1671090 h 1728930"/>
                <a:gd name="connsiteX5" fmla="*/ 108934 w 575699"/>
                <a:gd name="connsiteY5" fmla="*/ 1585070 h 1728930"/>
                <a:gd name="connsiteX6" fmla="*/ 86606 w 575699"/>
                <a:gd name="connsiteY6" fmla="*/ 1356493 h 1728930"/>
                <a:gd name="connsiteX7" fmla="*/ 0 w 575699"/>
                <a:gd name="connsiteY7" fmla="*/ 94182 h 1728930"/>
                <a:gd name="connsiteX0" fmla="*/ 0 w 575699"/>
                <a:gd name="connsiteY0" fmla="*/ 94182 h 1735262"/>
                <a:gd name="connsiteX1" fmla="*/ 417271 w 575699"/>
                <a:gd name="connsiteY1" fmla="*/ 0 h 1735262"/>
                <a:gd name="connsiteX2" fmla="*/ 495325 w 575699"/>
                <a:gd name="connsiteY2" fmla="*/ 906973 h 1735262"/>
                <a:gd name="connsiteX3" fmla="*/ 560650 w 575699"/>
                <a:gd name="connsiteY3" fmla="*/ 1679449 h 1735262"/>
                <a:gd name="connsiteX4" fmla="*/ 340925 w 575699"/>
                <a:gd name="connsiteY4" fmla="*/ 1671090 h 1735262"/>
                <a:gd name="connsiteX5" fmla="*/ 108934 w 575699"/>
                <a:gd name="connsiteY5" fmla="*/ 1585070 h 1735262"/>
                <a:gd name="connsiteX6" fmla="*/ 86606 w 575699"/>
                <a:gd name="connsiteY6" fmla="*/ 1356493 h 1735262"/>
                <a:gd name="connsiteX7" fmla="*/ 0 w 575699"/>
                <a:gd name="connsiteY7" fmla="*/ 94182 h 1735262"/>
                <a:gd name="connsiteX0" fmla="*/ 0 w 568804"/>
                <a:gd name="connsiteY0" fmla="*/ 94182 h 1735262"/>
                <a:gd name="connsiteX1" fmla="*/ 417271 w 568804"/>
                <a:gd name="connsiteY1" fmla="*/ 0 h 1735262"/>
                <a:gd name="connsiteX2" fmla="*/ 495325 w 568804"/>
                <a:gd name="connsiteY2" fmla="*/ 906973 h 1735262"/>
                <a:gd name="connsiteX3" fmla="*/ 560650 w 568804"/>
                <a:gd name="connsiteY3" fmla="*/ 1679449 h 1735262"/>
                <a:gd name="connsiteX4" fmla="*/ 340925 w 568804"/>
                <a:gd name="connsiteY4" fmla="*/ 1671090 h 1735262"/>
                <a:gd name="connsiteX5" fmla="*/ 108934 w 568804"/>
                <a:gd name="connsiteY5" fmla="*/ 1585070 h 1735262"/>
                <a:gd name="connsiteX6" fmla="*/ 86606 w 568804"/>
                <a:gd name="connsiteY6" fmla="*/ 1356493 h 1735262"/>
                <a:gd name="connsiteX7" fmla="*/ 0 w 568804"/>
                <a:gd name="connsiteY7" fmla="*/ 94182 h 1735262"/>
                <a:gd name="connsiteX0" fmla="*/ 0 w 573597"/>
                <a:gd name="connsiteY0" fmla="*/ 94182 h 1733088"/>
                <a:gd name="connsiteX1" fmla="*/ 417271 w 573597"/>
                <a:gd name="connsiteY1" fmla="*/ 0 h 1733088"/>
                <a:gd name="connsiteX2" fmla="*/ 495325 w 573597"/>
                <a:gd name="connsiteY2" fmla="*/ 906973 h 1733088"/>
                <a:gd name="connsiteX3" fmla="*/ 560650 w 573597"/>
                <a:gd name="connsiteY3" fmla="*/ 1679449 h 1733088"/>
                <a:gd name="connsiteX4" fmla="*/ 340925 w 573597"/>
                <a:gd name="connsiteY4" fmla="*/ 1671090 h 1733088"/>
                <a:gd name="connsiteX5" fmla="*/ 108934 w 573597"/>
                <a:gd name="connsiteY5" fmla="*/ 1585070 h 1733088"/>
                <a:gd name="connsiteX6" fmla="*/ 86606 w 573597"/>
                <a:gd name="connsiteY6" fmla="*/ 1356493 h 1733088"/>
                <a:gd name="connsiteX7" fmla="*/ 0 w 573597"/>
                <a:gd name="connsiteY7" fmla="*/ 94182 h 1733088"/>
                <a:gd name="connsiteX0" fmla="*/ 0 w 573597"/>
                <a:gd name="connsiteY0" fmla="*/ 94182 h 1736351"/>
                <a:gd name="connsiteX1" fmla="*/ 417271 w 573597"/>
                <a:gd name="connsiteY1" fmla="*/ 0 h 1736351"/>
                <a:gd name="connsiteX2" fmla="*/ 495325 w 573597"/>
                <a:gd name="connsiteY2" fmla="*/ 906973 h 1736351"/>
                <a:gd name="connsiteX3" fmla="*/ 560650 w 573597"/>
                <a:gd name="connsiteY3" fmla="*/ 1679449 h 1736351"/>
                <a:gd name="connsiteX4" fmla="*/ 340925 w 573597"/>
                <a:gd name="connsiteY4" fmla="*/ 1671090 h 1736351"/>
                <a:gd name="connsiteX5" fmla="*/ 108934 w 573597"/>
                <a:gd name="connsiteY5" fmla="*/ 1585070 h 1736351"/>
                <a:gd name="connsiteX6" fmla="*/ 86606 w 573597"/>
                <a:gd name="connsiteY6" fmla="*/ 1356493 h 1736351"/>
                <a:gd name="connsiteX7" fmla="*/ 0 w 573597"/>
                <a:gd name="connsiteY7" fmla="*/ 94182 h 1736351"/>
                <a:gd name="connsiteX0" fmla="*/ 0 w 495325"/>
                <a:gd name="connsiteY0" fmla="*/ 94182 h 1671090"/>
                <a:gd name="connsiteX1" fmla="*/ 417271 w 495325"/>
                <a:gd name="connsiteY1" fmla="*/ 0 h 1671090"/>
                <a:gd name="connsiteX2" fmla="*/ 495325 w 495325"/>
                <a:gd name="connsiteY2" fmla="*/ 906973 h 1671090"/>
                <a:gd name="connsiteX3" fmla="*/ 340925 w 495325"/>
                <a:gd name="connsiteY3" fmla="*/ 1671090 h 1671090"/>
                <a:gd name="connsiteX4" fmla="*/ 108934 w 495325"/>
                <a:gd name="connsiteY4" fmla="*/ 1585070 h 1671090"/>
                <a:gd name="connsiteX5" fmla="*/ 86606 w 495325"/>
                <a:gd name="connsiteY5" fmla="*/ 1356493 h 1671090"/>
                <a:gd name="connsiteX6" fmla="*/ 0 w 495325"/>
                <a:gd name="connsiteY6" fmla="*/ 94182 h 1671090"/>
                <a:gd name="connsiteX0" fmla="*/ 0 w 495325"/>
                <a:gd name="connsiteY0" fmla="*/ 94182 h 1671090"/>
                <a:gd name="connsiteX1" fmla="*/ 417271 w 495325"/>
                <a:gd name="connsiteY1" fmla="*/ 0 h 1671090"/>
                <a:gd name="connsiteX2" fmla="*/ 495325 w 495325"/>
                <a:gd name="connsiteY2" fmla="*/ 906973 h 1671090"/>
                <a:gd name="connsiteX3" fmla="*/ 407420 w 495325"/>
                <a:gd name="connsiteY3" fmla="*/ 1482453 h 1671090"/>
                <a:gd name="connsiteX4" fmla="*/ 340925 w 495325"/>
                <a:gd name="connsiteY4" fmla="*/ 1671090 h 1671090"/>
                <a:gd name="connsiteX5" fmla="*/ 108934 w 495325"/>
                <a:gd name="connsiteY5" fmla="*/ 1585070 h 1671090"/>
                <a:gd name="connsiteX6" fmla="*/ 86606 w 495325"/>
                <a:gd name="connsiteY6" fmla="*/ 1356493 h 1671090"/>
                <a:gd name="connsiteX7" fmla="*/ 0 w 495325"/>
                <a:gd name="connsiteY7" fmla="*/ 94182 h 1671090"/>
                <a:gd name="connsiteX0" fmla="*/ 0 w 570295"/>
                <a:gd name="connsiteY0" fmla="*/ 94182 h 1678179"/>
                <a:gd name="connsiteX1" fmla="*/ 417271 w 570295"/>
                <a:gd name="connsiteY1" fmla="*/ 0 h 1678179"/>
                <a:gd name="connsiteX2" fmla="*/ 495325 w 570295"/>
                <a:gd name="connsiteY2" fmla="*/ 906973 h 1678179"/>
                <a:gd name="connsiteX3" fmla="*/ 565988 w 570295"/>
                <a:gd name="connsiteY3" fmla="*/ 1602495 h 1678179"/>
                <a:gd name="connsiteX4" fmla="*/ 340925 w 570295"/>
                <a:gd name="connsiteY4" fmla="*/ 1671090 h 1678179"/>
                <a:gd name="connsiteX5" fmla="*/ 108934 w 570295"/>
                <a:gd name="connsiteY5" fmla="*/ 1585070 h 1678179"/>
                <a:gd name="connsiteX6" fmla="*/ 86606 w 570295"/>
                <a:gd name="connsiteY6" fmla="*/ 1356493 h 1678179"/>
                <a:gd name="connsiteX7" fmla="*/ 0 w 570295"/>
                <a:gd name="connsiteY7" fmla="*/ 94182 h 1678179"/>
                <a:gd name="connsiteX0" fmla="*/ 0 w 567326"/>
                <a:gd name="connsiteY0" fmla="*/ 94182 h 1678179"/>
                <a:gd name="connsiteX1" fmla="*/ 417271 w 567326"/>
                <a:gd name="connsiteY1" fmla="*/ 0 h 1678179"/>
                <a:gd name="connsiteX2" fmla="*/ 495325 w 567326"/>
                <a:gd name="connsiteY2" fmla="*/ 906973 h 1678179"/>
                <a:gd name="connsiteX3" fmla="*/ 565988 w 567326"/>
                <a:gd name="connsiteY3" fmla="*/ 1602495 h 1678179"/>
                <a:gd name="connsiteX4" fmla="*/ 340925 w 567326"/>
                <a:gd name="connsiteY4" fmla="*/ 1671090 h 1678179"/>
                <a:gd name="connsiteX5" fmla="*/ 108934 w 567326"/>
                <a:gd name="connsiteY5" fmla="*/ 1585070 h 1678179"/>
                <a:gd name="connsiteX6" fmla="*/ 86606 w 567326"/>
                <a:gd name="connsiteY6" fmla="*/ 1356493 h 1678179"/>
                <a:gd name="connsiteX7" fmla="*/ 0 w 567326"/>
                <a:gd name="connsiteY7" fmla="*/ 94182 h 1678179"/>
                <a:gd name="connsiteX0" fmla="*/ 0 w 567326"/>
                <a:gd name="connsiteY0" fmla="*/ 94182 h 1657543"/>
                <a:gd name="connsiteX1" fmla="*/ 417271 w 567326"/>
                <a:gd name="connsiteY1" fmla="*/ 0 h 1657543"/>
                <a:gd name="connsiteX2" fmla="*/ 495325 w 567326"/>
                <a:gd name="connsiteY2" fmla="*/ 906973 h 1657543"/>
                <a:gd name="connsiteX3" fmla="*/ 565988 w 567326"/>
                <a:gd name="connsiteY3" fmla="*/ 1602495 h 1657543"/>
                <a:gd name="connsiteX4" fmla="*/ 108934 w 567326"/>
                <a:gd name="connsiteY4" fmla="*/ 1585070 h 1657543"/>
                <a:gd name="connsiteX5" fmla="*/ 86606 w 567326"/>
                <a:gd name="connsiteY5" fmla="*/ 1356493 h 1657543"/>
                <a:gd name="connsiteX6" fmla="*/ 0 w 567326"/>
                <a:gd name="connsiteY6" fmla="*/ 94182 h 1657543"/>
                <a:gd name="connsiteX0" fmla="*/ 0 w 564806"/>
                <a:gd name="connsiteY0" fmla="*/ 94182 h 1662806"/>
                <a:gd name="connsiteX1" fmla="*/ 417271 w 564806"/>
                <a:gd name="connsiteY1" fmla="*/ 0 h 1662806"/>
                <a:gd name="connsiteX2" fmla="*/ 495325 w 564806"/>
                <a:gd name="connsiteY2" fmla="*/ 906973 h 1662806"/>
                <a:gd name="connsiteX3" fmla="*/ 563430 w 564806"/>
                <a:gd name="connsiteY3" fmla="*/ 1609845 h 1662806"/>
                <a:gd name="connsiteX4" fmla="*/ 108934 w 564806"/>
                <a:gd name="connsiteY4" fmla="*/ 1585070 h 1662806"/>
                <a:gd name="connsiteX5" fmla="*/ 86606 w 564806"/>
                <a:gd name="connsiteY5" fmla="*/ 1356493 h 1662806"/>
                <a:gd name="connsiteX6" fmla="*/ 0 w 564806"/>
                <a:gd name="connsiteY6" fmla="*/ 94182 h 1662806"/>
                <a:gd name="connsiteX0" fmla="*/ 0 w 564806"/>
                <a:gd name="connsiteY0" fmla="*/ 94182 h 1698833"/>
                <a:gd name="connsiteX1" fmla="*/ 417271 w 564806"/>
                <a:gd name="connsiteY1" fmla="*/ 0 h 1698833"/>
                <a:gd name="connsiteX2" fmla="*/ 495325 w 564806"/>
                <a:gd name="connsiteY2" fmla="*/ 906973 h 1698833"/>
                <a:gd name="connsiteX3" fmla="*/ 563430 w 564806"/>
                <a:gd name="connsiteY3" fmla="*/ 1609845 h 1698833"/>
                <a:gd name="connsiteX4" fmla="*/ 409977 w 564806"/>
                <a:gd name="connsiteY4" fmla="*/ 1688237 h 1698833"/>
                <a:gd name="connsiteX5" fmla="*/ 108934 w 564806"/>
                <a:gd name="connsiteY5" fmla="*/ 1585070 h 1698833"/>
                <a:gd name="connsiteX6" fmla="*/ 86606 w 564806"/>
                <a:gd name="connsiteY6" fmla="*/ 1356493 h 1698833"/>
                <a:gd name="connsiteX7" fmla="*/ 0 w 564806"/>
                <a:gd name="connsiteY7" fmla="*/ 94182 h 1698833"/>
                <a:gd name="connsiteX0" fmla="*/ 0 w 567186"/>
                <a:gd name="connsiteY0" fmla="*/ 94182 h 1692250"/>
                <a:gd name="connsiteX1" fmla="*/ 417271 w 567186"/>
                <a:gd name="connsiteY1" fmla="*/ 0 h 1692250"/>
                <a:gd name="connsiteX2" fmla="*/ 495325 w 567186"/>
                <a:gd name="connsiteY2" fmla="*/ 906973 h 1692250"/>
                <a:gd name="connsiteX3" fmla="*/ 563430 w 567186"/>
                <a:gd name="connsiteY3" fmla="*/ 1609845 h 1692250"/>
                <a:gd name="connsiteX4" fmla="*/ 540412 w 567186"/>
                <a:gd name="connsiteY4" fmla="*/ 1666187 h 1692250"/>
                <a:gd name="connsiteX5" fmla="*/ 409977 w 567186"/>
                <a:gd name="connsiteY5" fmla="*/ 1688237 h 1692250"/>
                <a:gd name="connsiteX6" fmla="*/ 108934 w 567186"/>
                <a:gd name="connsiteY6" fmla="*/ 1585070 h 1692250"/>
                <a:gd name="connsiteX7" fmla="*/ 86606 w 567186"/>
                <a:gd name="connsiteY7" fmla="*/ 1356493 h 1692250"/>
                <a:gd name="connsiteX8" fmla="*/ 0 w 567186"/>
                <a:gd name="connsiteY8" fmla="*/ 94182 h 1692250"/>
                <a:gd name="connsiteX0" fmla="*/ 0 w 568190"/>
                <a:gd name="connsiteY0" fmla="*/ 94182 h 1692376"/>
                <a:gd name="connsiteX1" fmla="*/ 417271 w 568190"/>
                <a:gd name="connsiteY1" fmla="*/ 0 h 1692376"/>
                <a:gd name="connsiteX2" fmla="*/ 495325 w 568190"/>
                <a:gd name="connsiteY2" fmla="*/ 906973 h 1692376"/>
                <a:gd name="connsiteX3" fmla="*/ 563430 w 568190"/>
                <a:gd name="connsiteY3" fmla="*/ 1609845 h 1692376"/>
                <a:gd name="connsiteX4" fmla="*/ 540412 w 568190"/>
                <a:gd name="connsiteY4" fmla="*/ 1666187 h 1692376"/>
                <a:gd name="connsiteX5" fmla="*/ 409977 w 568190"/>
                <a:gd name="connsiteY5" fmla="*/ 1688237 h 1692376"/>
                <a:gd name="connsiteX6" fmla="*/ 108934 w 568190"/>
                <a:gd name="connsiteY6" fmla="*/ 1585070 h 1692376"/>
                <a:gd name="connsiteX7" fmla="*/ 86606 w 568190"/>
                <a:gd name="connsiteY7" fmla="*/ 1356493 h 1692376"/>
                <a:gd name="connsiteX8" fmla="*/ 0 w 568190"/>
                <a:gd name="connsiteY8" fmla="*/ 94182 h 1692376"/>
                <a:gd name="connsiteX0" fmla="*/ 0 w 567081"/>
                <a:gd name="connsiteY0" fmla="*/ 94182 h 1705083"/>
                <a:gd name="connsiteX1" fmla="*/ 417271 w 567081"/>
                <a:gd name="connsiteY1" fmla="*/ 0 h 1705083"/>
                <a:gd name="connsiteX2" fmla="*/ 495325 w 567081"/>
                <a:gd name="connsiteY2" fmla="*/ 906973 h 1705083"/>
                <a:gd name="connsiteX3" fmla="*/ 563430 w 567081"/>
                <a:gd name="connsiteY3" fmla="*/ 1609845 h 1705083"/>
                <a:gd name="connsiteX4" fmla="*/ 535297 w 567081"/>
                <a:gd name="connsiteY4" fmla="*/ 1688235 h 1705083"/>
                <a:gd name="connsiteX5" fmla="*/ 409977 w 567081"/>
                <a:gd name="connsiteY5" fmla="*/ 1688237 h 1705083"/>
                <a:gd name="connsiteX6" fmla="*/ 108934 w 567081"/>
                <a:gd name="connsiteY6" fmla="*/ 1585070 h 1705083"/>
                <a:gd name="connsiteX7" fmla="*/ 86606 w 567081"/>
                <a:gd name="connsiteY7" fmla="*/ 1356493 h 1705083"/>
                <a:gd name="connsiteX8" fmla="*/ 0 w 567081"/>
                <a:gd name="connsiteY8" fmla="*/ 94182 h 1705083"/>
                <a:gd name="connsiteX0" fmla="*/ 0 w 569189"/>
                <a:gd name="connsiteY0" fmla="*/ 94182 h 1698052"/>
                <a:gd name="connsiteX1" fmla="*/ 417271 w 569189"/>
                <a:gd name="connsiteY1" fmla="*/ 0 h 1698052"/>
                <a:gd name="connsiteX2" fmla="*/ 495325 w 569189"/>
                <a:gd name="connsiteY2" fmla="*/ 906973 h 1698052"/>
                <a:gd name="connsiteX3" fmla="*/ 563430 w 569189"/>
                <a:gd name="connsiteY3" fmla="*/ 1609845 h 1698052"/>
                <a:gd name="connsiteX4" fmla="*/ 535297 w 569189"/>
                <a:gd name="connsiteY4" fmla="*/ 1688235 h 1698052"/>
                <a:gd name="connsiteX5" fmla="*/ 409977 w 569189"/>
                <a:gd name="connsiteY5" fmla="*/ 1688237 h 1698052"/>
                <a:gd name="connsiteX6" fmla="*/ 108934 w 569189"/>
                <a:gd name="connsiteY6" fmla="*/ 1585070 h 1698052"/>
                <a:gd name="connsiteX7" fmla="*/ 86606 w 569189"/>
                <a:gd name="connsiteY7" fmla="*/ 1356493 h 1698052"/>
                <a:gd name="connsiteX8" fmla="*/ 0 w 569189"/>
                <a:gd name="connsiteY8" fmla="*/ 94182 h 1698052"/>
                <a:gd name="connsiteX0" fmla="*/ 0 w 567456"/>
                <a:gd name="connsiteY0" fmla="*/ 94182 h 1698052"/>
                <a:gd name="connsiteX1" fmla="*/ 417271 w 567456"/>
                <a:gd name="connsiteY1" fmla="*/ 0 h 1698052"/>
                <a:gd name="connsiteX2" fmla="*/ 495325 w 567456"/>
                <a:gd name="connsiteY2" fmla="*/ 906973 h 1698052"/>
                <a:gd name="connsiteX3" fmla="*/ 560873 w 567456"/>
                <a:gd name="connsiteY3" fmla="*/ 1585347 h 1698052"/>
                <a:gd name="connsiteX4" fmla="*/ 535297 w 567456"/>
                <a:gd name="connsiteY4" fmla="*/ 1688235 h 1698052"/>
                <a:gd name="connsiteX5" fmla="*/ 409977 w 567456"/>
                <a:gd name="connsiteY5" fmla="*/ 1688237 h 1698052"/>
                <a:gd name="connsiteX6" fmla="*/ 108934 w 567456"/>
                <a:gd name="connsiteY6" fmla="*/ 1585070 h 1698052"/>
                <a:gd name="connsiteX7" fmla="*/ 86606 w 567456"/>
                <a:gd name="connsiteY7" fmla="*/ 1356493 h 1698052"/>
                <a:gd name="connsiteX8" fmla="*/ 0 w 567456"/>
                <a:gd name="connsiteY8"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08934 w 577571"/>
                <a:gd name="connsiteY6" fmla="*/ 1585070 h 1698052"/>
                <a:gd name="connsiteX7" fmla="*/ 86606 w 577571"/>
                <a:gd name="connsiteY7" fmla="*/ 1356493 h 1698052"/>
                <a:gd name="connsiteX8" fmla="*/ 0 w 577571"/>
                <a:gd name="connsiteY8"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08934 w 577571"/>
                <a:gd name="connsiteY6" fmla="*/ 1585070 h 1698052"/>
                <a:gd name="connsiteX7" fmla="*/ 90284 w 577571"/>
                <a:gd name="connsiteY7" fmla="*/ 1475102 h 1698052"/>
                <a:gd name="connsiteX8" fmla="*/ 86606 w 577571"/>
                <a:gd name="connsiteY8" fmla="*/ 1356493 h 1698052"/>
                <a:gd name="connsiteX9" fmla="*/ 0 w 577571"/>
                <a:gd name="connsiteY9"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16607 w 577571"/>
                <a:gd name="connsiteY6" fmla="*/ 1585070 h 1698052"/>
                <a:gd name="connsiteX7" fmla="*/ 90284 w 577571"/>
                <a:gd name="connsiteY7" fmla="*/ 1475102 h 1698052"/>
                <a:gd name="connsiteX8" fmla="*/ 86606 w 577571"/>
                <a:gd name="connsiteY8" fmla="*/ 1356493 h 1698052"/>
                <a:gd name="connsiteX9" fmla="*/ 0 w 577571"/>
                <a:gd name="connsiteY9"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16607 w 577571"/>
                <a:gd name="connsiteY6" fmla="*/ 1585070 h 1698052"/>
                <a:gd name="connsiteX7" fmla="*/ 87725 w 577571"/>
                <a:gd name="connsiteY7" fmla="*/ 1543697 h 1698052"/>
                <a:gd name="connsiteX8" fmla="*/ 90284 w 577571"/>
                <a:gd name="connsiteY8" fmla="*/ 1475102 h 1698052"/>
                <a:gd name="connsiteX9" fmla="*/ 86606 w 577571"/>
                <a:gd name="connsiteY9" fmla="*/ 1356493 h 1698052"/>
                <a:gd name="connsiteX10" fmla="*/ 0 w 577571"/>
                <a:gd name="connsiteY10"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37068 w 577571"/>
                <a:gd name="connsiteY6" fmla="*/ 1597318 h 1698052"/>
                <a:gd name="connsiteX7" fmla="*/ 87725 w 577571"/>
                <a:gd name="connsiteY7" fmla="*/ 1543697 h 1698052"/>
                <a:gd name="connsiteX8" fmla="*/ 90284 w 577571"/>
                <a:gd name="connsiteY8" fmla="*/ 1475102 h 1698052"/>
                <a:gd name="connsiteX9" fmla="*/ 86606 w 577571"/>
                <a:gd name="connsiteY9" fmla="*/ 1356493 h 1698052"/>
                <a:gd name="connsiteX10" fmla="*/ 0 w 577571"/>
                <a:gd name="connsiteY10"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37068 w 577571"/>
                <a:gd name="connsiteY6" fmla="*/ 1597318 h 1698052"/>
                <a:gd name="connsiteX7" fmla="*/ 87725 w 577571"/>
                <a:gd name="connsiteY7" fmla="*/ 1543697 h 1698052"/>
                <a:gd name="connsiteX8" fmla="*/ 90284 w 577571"/>
                <a:gd name="connsiteY8" fmla="*/ 1475102 h 1698052"/>
                <a:gd name="connsiteX9" fmla="*/ 86606 w 577571"/>
                <a:gd name="connsiteY9" fmla="*/ 1356493 h 1698052"/>
                <a:gd name="connsiteX10" fmla="*/ 0 w 577571"/>
                <a:gd name="connsiteY10"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37068 w 577571"/>
                <a:gd name="connsiteY6" fmla="*/ 1597318 h 1698052"/>
                <a:gd name="connsiteX7" fmla="*/ 87725 w 577571"/>
                <a:gd name="connsiteY7" fmla="*/ 1543697 h 1698052"/>
                <a:gd name="connsiteX8" fmla="*/ 90284 w 577571"/>
                <a:gd name="connsiteY8" fmla="*/ 1475102 h 1698052"/>
                <a:gd name="connsiteX9" fmla="*/ 86606 w 577571"/>
                <a:gd name="connsiteY9" fmla="*/ 1356493 h 1698052"/>
                <a:gd name="connsiteX10" fmla="*/ 0 w 577571"/>
                <a:gd name="connsiteY10" fmla="*/ 94182 h 1698052"/>
                <a:gd name="connsiteX0" fmla="*/ 0 w 577571"/>
                <a:gd name="connsiteY0" fmla="*/ 94182 h 1698052"/>
                <a:gd name="connsiteX1" fmla="*/ 417271 w 577571"/>
                <a:gd name="connsiteY1" fmla="*/ 0 h 1698052"/>
                <a:gd name="connsiteX2" fmla="*/ 495325 w 577571"/>
                <a:gd name="connsiteY2" fmla="*/ 906973 h 1698052"/>
                <a:gd name="connsiteX3" fmla="*/ 560873 w 577571"/>
                <a:gd name="connsiteY3" fmla="*/ 1585347 h 1698052"/>
                <a:gd name="connsiteX4" fmla="*/ 535297 w 577571"/>
                <a:gd name="connsiteY4" fmla="*/ 1688235 h 1698052"/>
                <a:gd name="connsiteX5" fmla="*/ 409977 w 577571"/>
                <a:gd name="connsiteY5" fmla="*/ 1688237 h 1698052"/>
                <a:gd name="connsiteX6" fmla="*/ 137068 w 577571"/>
                <a:gd name="connsiteY6" fmla="*/ 1597318 h 1698052"/>
                <a:gd name="connsiteX7" fmla="*/ 97955 w 577571"/>
                <a:gd name="connsiteY7" fmla="*/ 1546146 h 1698052"/>
                <a:gd name="connsiteX8" fmla="*/ 90284 w 577571"/>
                <a:gd name="connsiteY8" fmla="*/ 1475102 h 1698052"/>
                <a:gd name="connsiteX9" fmla="*/ 86606 w 577571"/>
                <a:gd name="connsiteY9" fmla="*/ 1356493 h 1698052"/>
                <a:gd name="connsiteX10" fmla="*/ 0 w 577571"/>
                <a:gd name="connsiteY10" fmla="*/ 94182 h 1698052"/>
                <a:gd name="connsiteX0" fmla="*/ 0 w 583180"/>
                <a:gd name="connsiteY0" fmla="*/ 94182 h 1698052"/>
                <a:gd name="connsiteX1" fmla="*/ 417271 w 583180"/>
                <a:gd name="connsiteY1" fmla="*/ 0 h 1698052"/>
                <a:gd name="connsiteX2" fmla="*/ 495325 w 583180"/>
                <a:gd name="connsiteY2" fmla="*/ 906973 h 1698052"/>
                <a:gd name="connsiteX3" fmla="*/ 568546 w 583180"/>
                <a:gd name="connsiteY3" fmla="*/ 1585347 h 1698052"/>
                <a:gd name="connsiteX4" fmla="*/ 535297 w 583180"/>
                <a:gd name="connsiteY4" fmla="*/ 1688235 h 1698052"/>
                <a:gd name="connsiteX5" fmla="*/ 409977 w 583180"/>
                <a:gd name="connsiteY5" fmla="*/ 1688237 h 1698052"/>
                <a:gd name="connsiteX6" fmla="*/ 137068 w 583180"/>
                <a:gd name="connsiteY6" fmla="*/ 1597318 h 1698052"/>
                <a:gd name="connsiteX7" fmla="*/ 97955 w 583180"/>
                <a:gd name="connsiteY7" fmla="*/ 1546146 h 1698052"/>
                <a:gd name="connsiteX8" fmla="*/ 90284 w 583180"/>
                <a:gd name="connsiteY8" fmla="*/ 1475102 h 1698052"/>
                <a:gd name="connsiteX9" fmla="*/ 86606 w 583180"/>
                <a:gd name="connsiteY9" fmla="*/ 1356493 h 1698052"/>
                <a:gd name="connsiteX10" fmla="*/ 0 w 583180"/>
                <a:gd name="connsiteY10" fmla="*/ 94182 h 1698052"/>
                <a:gd name="connsiteX0" fmla="*/ 0 w 583180"/>
                <a:gd name="connsiteY0" fmla="*/ 94182 h 1698052"/>
                <a:gd name="connsiteX1" fmla="*/ 417271 w 583180"/>
                <a:gd name="connsiteY1" fmla="*/ 0 h 1698052"/>
                <a:gd name="connsiteX2" fmla="*/ 495325 w 583180"/>
                <a:gd name="connsiteY2" fmla="*/ 906973 h 1698052"/>
                <a:gd name="connsiteX3" fmla="*/ 568546 w 583180"/>
                <a:gd name="connsiteY3" fmla="*/ 1585347 h 1698052"/>
                <a:gd name="connsiteX4" fmla="*/ 535297 w 583180"/>
                <a:gd name="connsiteY4" fmla="*/ 1688235 h 1698052"/>
                <a:gd name="connsiteX5" fmla="*/ 409977 w 583180"/>
                <a:gd name="connsiteY5" fmla="*/ 1688237 h 1698052"/>
                <a:gd name="connsiteX6" fmla="*/ 137068 w 583180"/>
                <a:gd name="connsiteY6" fmla="*/ 1597318 h 1698052"/>
                <a:gd name="connsiteX7" fmla="*/ 97955 w 583180"/>
                <a:gd name="connsiteY7" fmla="*/ 1546146 h 1698052"/>
                <a:gd name="connsiteX8" fmla="*/ 90284 w 583180"/>
                <a:gd name="connsiteY8" fmla="*/ 1475102 h 1698052"/>
                <a:gd name="connsiteX9" fmla="*/ 86606 w 583180"/>
                <a:gd name="connsiteY9" fmla="*/ 1356493 h 1698052"/>
                <a:gd name="connsiteX10" fmla="*/ 0 w 583180"/>
                <a:gd name="connsiteY10" fmla="*/ 94182 h 1698052"/>
                <a:gd name="connsiteX0" fmla="*/ 0 w 568546"/>
                <a:gd name="connsiteY0" fmla="*/ 94182 h 1698052"/>
                <a:gd name="connsiteX1" fmla="*/ 417271 w 568546"/>
                <a:gd name="connsiteY1" fmla="*/ 0 h 1698052"/>
                <a:gd name="connsiteX2" fmla="*/ 495325 w 568546"/>
                <a:gd name="connsiteY2" fmla="*/ 906973 h 1698052"/>
                <a:gd name="connsiteX3" fmla="*/ 568546 w 568546"/>
                <a:gd name="connsiteY3" fmla="*/ 1585347 h 1698052"/>
                <a:gd name="connsiteX4" fmla="*/ 535297 w 568546"/>
                <a:gd name="connsiteY4" fmla="*/ 1688235 h 1698052"/>
                <a:gd name="connsiteX5" fmla="*/ 409977 w 568546"/>
                <a:gd name="connsiteY5" fmla="*/ 1688237 h 1698052"/>
                <a:gd name="connsiteX6" fmla="*/ 137068 w 568546"/>
                <a:gd name="connsiteY6" fmla="*/ 1597318 h 1698052"/>
                <a:gd name="connsiteX7" fmla="*/ 97955 w 568546"/>
                <a:gd name="connsiteY7" fmla="*/ 1546146 h 1698052"/>
                <a:gd name="connsiteX8" fmla="*/ 90284 w 568546"/>
                <a:gd name="connsiteY8" fmla="*/ 1475102 h 1698052"/>
                <a:gd name="connsiteX9" fmla="*/ 86606 w 568546"/>
                <a:gd name="connsiteY9" fmla="*/ 1356493 h 1698052"/>
                <a:gd name="connsiteX10" fmla="*/ 0 w 568546"/>
                <a:gd name="connsiteY10" fmla="*/ 94182 h 1698052"/>
                <a:gd name="connsiteX0" fmla="*/ 0 w 589005"/>
                <a:gd name="connsiteY0" fmla="*/ 94182 h 1691738"/>
                <a:gd name="connsiteX1" fmla="*/ 417271 w 589005"/>
                <a:gd name="connsiteY1" fmla="*/ 0 h 1691738"/>
                <a:gd name="connsiteX2" fmla="*/ 495325 w 589005"/>
                <a:gd name="connsiteY2" fmla="*/ 906973 h 1691738"/>
                <a:gd name="connsiteX3" fmla="*/ 568546 w 589005"/>
                <a:gd name="connsiteY3" fmla="*/ 1585347 h 1691738"/>
                <a:gd name="connsiteX4" fmla="*/ 589005 w 589005"/>
                <a:gd name="connsiteY4" fmla="*/ 1661288 h 1691738"/>
                <a:gd name="connsiteX5" fmla="*/ 409977 w 589005"/>
                <a:gd name="connsiteY5" fmla="*/ 1688237 h 1691738"/>
                <a:gd name="connsiteX6" fmla="*/ 137068 w 589005"/>
                <a:gd name="connsiteY6" fmla="*/ 1597318 h 1691738"/>
                <a:gd name="connsiteX7" fmla="*/ 97955 w 589005"/>
                <a:gd name="connsiteY7" fmla="*/ 1546146 h 1691738"/>
                <a:gd name="connsiteX8" fmla="*/ 90284 w 589005"/>
                <a:gd name="connsiteY8" fmla="*/ 1475102 h 1691738"/>
                <a:gd name="connsiteX9" fmla="*/ 86606 w 589005"/>
                <a:gd name="connsiteY9" fmla="*/ 1356493 h 1691738"/>
                <a:gd name="connsiteX10" fmla="*/ 0 w 589005"/>
                <a:gd name="connsiteY10" fmla="*/ 94182 h 1691738"/>
                <a:gd name="connsiteX0" fmla="*/ 0 w 576216"/>
                <a:gd name="connsiteY0" fmla="*/ 94182 h 1692926"/>
                <a:gd name="connsiteX1" fmla="*/ 417271 w 576216"/>
                <a:gd name="connsiteY1" fmla="*/ 0 h 1692926"/>
                <a:gd name="connsiteX2" fmla="*/ 495325 w 576216"/>
                <a:gd name="connsiteY2" fmla="*/ 906973 h 1692926"/>
                <a:gd name="connsiteX3" fmla="*/ 568546 w 576216"/>
                <a:gd name="connsiteY3" fmla="*/ 1585347 h 1692926"/>
                <a:gd name="connsiteX4" fmla="*/ 576216 w 576216"/>
                <a:gd name="connsiteY4" fmla="*/ 1671087 h 1692926"/>
                <a:gd name="connsiteX5" fmla="*/ 409977 w 576216"/>
                <a:gd name="connsiteY5" fmla="*/ 1688237 h 1692926"/>
                <a:gd name="connsiteX6" fmla="*/ 137068 w 576216"/>
                <a:gd name="connsiteY6" fmla="*/ 1597318 h 1692926"/>
                <a:gd name="connsiteX7" fmla="*/ 97955 w 576216"/>
                <a:gd name="connsiteY7" fmla="*/ 1546146 h 1692926"/>
                <a:gd name="connsiteX8" fmla="*/ 90284 w 576216"/>
                <a:gd name="connsiteY8" fmla="*/ 1475102 h 1692926"/>
                <a:gd name="connsiteX9" fmla="*/ 86606 w 576216"/>
                <a:gd name="connsiteY9" fmla="*/ 1356493 h 1692926"/>
                <a:gd name="connsiteX10" fmla="*/ 0 w 576216"/>
                <a:gd name="connsiteY10" fmla="*/ 94182 h 1692926"/>
                <a:gd name="connsiteX0" fmla="*/ 0 w 589000"/>
                <a:gd name="connsiteY0" fmla="*/ 94182 h 1693214"/>
                <a:gd name="connsiteX1" fmla="*/ 417271 w 589000"/>
                <a:gd name="connsiteY1" fmla="*/ 0 h 1693214"/>
                <a:gd name="connsiteX2" fmla="*/ 495325 w 589000"/>
                <a:gd name="connsiteY2" fmla="*/ 906973 h 1693214"/>
                <a:gd name="connsiteX3" fmla="*/ 568546 w 589000"/>
                <a:gd name="connsiteY3" fmla="*/ 1585347 h 1693214"/>
                <a:gd name="connsiteX4" fmla="*/ 576216 w 589000"/>
                <a:gd name="connsiteY4" fmla="*/ 1671087 h 1693214"/>
                <a:gd name="connsiteX5" fmla="*/ 409977 w 589000"/>
                <a:gd name="connsiteY5" fmla="*/ 1688237 h 1693214"/>
                <a:gd name="connsiteX6" fmla="*/ 137068 w 589000"/>
                <a:gd name="connsiteY6" fmla="*/ 1597318 h 1693214"/>
                <a:gd name="connsiteX7" fmla="*/ 97955 w 589000"/>
                <a:gd name="connsiteY7" fmla="*/ 1546146 h 1693214"/>
                <a:gd name="connsiteX8" fmla="*/ 90284 w 589000"/>
                <a:gd name="connsiteY8" fmla="*/ 1475102 h 1693214"/>
                <a:gd name="connsiteX9" fmla="*/ 86606 w 589000"/>
                <a:gd name="connsiteY9" fmla="*/ 1356493 h 1693214"/>
                <a:gd name="connsiteX10" fmla="*/ 0 w 589000"/>
                <a:gd name="connsiteY10" fmla="*/ 94182 h 1693214"/>
                <a:gd name="connsiteX0" fmla="*/ 0 w 577807"/>
                <a:gd name="connsiteY0" fmla="*/ 94182 h 1696583"/>
                <a:gd name="connsiteX1" fmla="*/ 417271 w 577807"/>
                <a:gd name="connsiteY1" fmla="*/ 0 h 1696583"/>
                <a:gd name="connsiteX2" fmla="*/ 495325 w 577807"/>
                <a:gd name="connsiteY2" fmla="*/ 906973 h 1696583"/>
                <a:gd name="connsiteX3" fmla="*/ 568546 w 577807"/>
                <a:gd name="connsiteY3" fmla="*/ 1585347 h 1696583"/>
                <a:gd name="connsiteX4" fmla="*/ 576216 w 577807"/>
                <a:gd name="connsiteY4" fmla="*/ 1671087 h 1696583"/>
                <a:gd name="connsiteX5" fmla="*/ 409977 w 577807"/>
                <a:gd name="connsiteY5" fmla="*/ 1688237 h 1696583"/>
                <a:gd name="connsiteX6" fmla="*/ 137068 w 577807"/>
                <a:gd name="connsiteY6" fmla="*/ 1597318 h 1696583"/>
                <a:gd name="connsiteX7" fmla="*/ 97955 w 577807"/>
                <a:gd name="connsiteY7" fmla="*/ 1546146 h 1696583"/>
                <a:gd name="connsiteX8" fmla="*/ 90284 w 577807"/>
                <a:gd name="connsiteY8" fmla="*/ 1475102 h 1696583"/>
                <a:gd name="connsiteX9" fmla="*/ 86606 w 577807"/>
                <a:gd name="connsiteY9" fmla="*/ 1356493 h 1696583"/>
                <a:gd name="connsiteX10" fmla="*/ 0 w 577807"/>
                <a:gd name="connsiteY10" fmla="*/ 94182 h 1696583"/>
                <a:gd name="connsiteX0" fmla="*/ 0 w 577807"/>
                <a:gd name="connsiteY0" fmla="*/ 94182 h 1696923"/>
                <a:gd name="connsiteX1" fmla="*/ 417271 w 577807"/>
                <a:gd name="connsiteY1" fmla="*/ 0 h 1696923"/>
                <a:gd name="connsiteX2" fmla="*/ 495325 w 577807"/>
                <a:gd name="connsiteY2" fmla="*/ 906973 h 1696923"/>
                <a:gd name="connsiteX3" fmla="*/ 568546 w 577807"/>
                <a:gd name="connsiteY3" fmla="*/ 1585347 h 1696923"/>
                <a:gd name="connsiteX4" fmla="*/ 576216 w 577807"/>
                <a:gd name="connsiteY4" fmla="*/ 1671087 h 1696923"/>
                <a:gd name="connsiteX5" fmla="*/ 409977 w 577807"/>
                <a:gd name="connsiteY5" fmla="*/ 1688237 h 1696923"/>
                <a:gd name="connsiteX6" fmla="*/ 137068 w 577807"/>
                <a:gd name="connsiteY6" fmla="*/ 1597318 h 1696923"/>
                <a:gd name="connsiteX7" fmla="*/ 97955 w 577807"/>
                <a:gd name="connsiteY7" fmla="*/ 1546146 h 1696923"/>
                <a:gd name="connsiteX8" fmla="*/ 90284 w 577807"/>
                <a:gd name="connsiteY8" fmla="*/ 1475102 h 1696923"/>
                <a:gd name="connsiteX9" fmla="*/ 86606 w 577807"/>
                <a:gd name="connsiteY9" fmla="*/ 1356493 h 1696923"/>
                <a:gd name="connsiteX10" fmla="*/ 0 w 577807"/>
                <a:gd name="connsiteY10" fmla="*/ 94182 h 1696923"/>
                <a:gd name="connsiteX0" fmla="*/ 0 w 577807"/>
                <a:gd name="connsiteY0" fmla="*/ 94182 h 1688237"/>
                <a:gd name="connsiteX1" fmla="*/ 417271 w 577807"/>
                <a:gd name="connsiteY1" fmla="*/ 0 h 1688237"/>
                <a:gd name="connsiteX2" fmla="*/ 495325 w 577807"/>
                <a:gd name="connsiteY2" fmla="*/ 906973 h 1688237"/>
                <a:gd name="connsiteX3" fmla="*/ 568546 w 577807"/>
                <a:gd name="connsiteY3" fmla="*/ 1585347 h 1688237"/>
                <a:gd name="connsiteX4" fmla="*/ 576216 w 577807"/>
                <a:gd name="connsiteY4" fmla="*/ 1671087 h 1688237"/>
                <a:gd name="connsiteX5" fmla="*/ 409977 w 577807"/>
                <a:gd name="connsiteY5" fmla="*/ 1688237 h 1688237"/>
                <a:gd name="connsiteX6" fmla="*/ 137068 w 577807"/>
                <a:gd name="connsiteY6" fmla="*/ 1597318 h 1688237"/>
                <a:gd name="connsiteX7" fmla="*/ 97955 w 577807"/>
                <a:gd name="connsiteY7" fmla="*/ 1546146 h 1688237"/>
                <a:gd name="connsiteX8" fmla="*/ 90284 w 577807"/>
                <a:gd name="connsiteY8" fmla="*/ 1475102 h 1688237"/>
                <a:gd name="connsiteX9" fmla="*/ 86606 w 577807"/>
                <a:gd name="connsiteY9" fmla="*/ 1356493 h 1688237"/>
                <a:gd name="connsiteX10" fmla="*/ 0 w 577807"/>
                <a:gd name="connsiteY10" fmla="*/ 94182 h 1688237"/>
                <a:gd name="connsiteX0" fmla="*/ 0 w 577807"/>
                <a:gd name="connsiteY0" fmla="*/ 94182 h 1688237"/>
                <a:gd name="connsiteX1" fmla="*/ 417271 w 577807"/>
                <a:gd name="connsiteY1" fmla="*/ 0 h 1688237"/>
                <a:gd name="connsiteX2" fmla="*/ 495325 w 577807"/>
                <a:gd name="connsiteY2" fmla="*/ 906973 h 1688237"/>
                <a:gd name="connsiteX3" fmla="*/ 568546 w 577807"/>
                <a:gd name="connsiteY3" fmla="*/ 1585347 h 1688237"/>
                <a:gd name="connsiteX4" fmla="*/ 576216 w 577807"/>
                <a:gd name="connsiteY4" fmla="*/ 1671087 h 1688237"/>
                <a:gd name="connsiteX5" fmla="*/ 409977 w 577807"/>
                <a:gd name="connsiteY5" fmla="*/ 1688237 h 1688237"/>
                <a:gd name="connsiteX6" fmla="*/ 137068 w 577807"/>
                <a:gd name="connsiteY6" fmla="*/ 1597318 h 1688237"/>
                <a:gd name="connsiteX7" fmla="*/ 97955 w 577807"/>
                <a:gd name="connsiteY7" fmla="*/ 1546146 h 1688237"/>
                <a:gd name="connsiteX8" fmla="*/ 90284 w 577807"/>
                <a:gd name="connsiteY8" fmla="*/ 1475102 h 1688237"/>
                <a:gd name="connsiteX9" fmla="*/ 86606 w 577807"/>
                <a:gd name="connsiteY9" fmla="*/ 1356493 h 1688237"/>
                <a:gd name="connsiteX10" fmla="*/ 0 w 577807"/>
                <a:gd name="connsiteY10" fmla="*/ 94182 h 1688237"/>
                <a:gd name="connsiteX0" fmla="*/ 0 w 577807"/>
                <a:gd name="connsiteY0" fmla="*/ 94182 h 1688237"/>
                <a:gd name="connsiteX1" fmla="*/ 417271 w 577807"/>
                <a:gd name="connsiteY1" fmla="*/ 0 h 1688237"/>
                <a:gd name="connsiteX2" fmla="*/ 495325 w 577807"/>
                <a:gd name="connsiteY2" fmla="*/ 906973 h 1688237"/>
                <a:gd name="connsiteX3" fmla="*/ 568546 w 577807"/>
                <a:gd name="connsiteY3" fmla="*/ 1585347 h 1688237"/>
                <a:gd name="connsiteX4" fmla="*/ 576216 w 577807"/>
                <a:gd name="connsiteY4" fmla="*/ 1671087 h 1688237"/>
                <a:gd name="connsiteX5" fmla="*/ 409977 w 577807"/>
                <a:gd name="connsiteY5" fmla="*/ 1688237 h 1688237"/>
                <a:gd name="connsiteX6" fmla="*/ 137068 w 577807"/>
                <a:gd name="connsiteY6" fmla="*/ 1597318 h 1688237"/>
                <a:gd name="connsiteX7" fmla="*/ 97955 w 577807"/>
                <a:gd name="connsiteY7" fmla="*/ 1546146 h 1688237"/>
                <a:gd name="connsiteX8" fmla="*/ 86606 w 577807"/>
                <a:gd name="connsiteY8" fmla="*/ 1356493 h 1688237"/>
                <a:gd name="connsiteX9" fmla="*/ 0 w 577807"/>
                <a:gd name="connsiteY9" fmla="*/ 94182 h 1688237"/>
                <a:gd name="connsiteX0" fmla="*/ 12811 w 590618"/>
                <a:gd name="connsiteY0" fmla="*/ 94182 h 1688237"/>
                <a:gd name="connsiteX1" fmla="*/ 430082 w 590618"/>
                <a:gd name="connsiteY1" fmla="*/ 0 h 1688237"/>
                <a:gd name="connsiteX2" fmla="*/ 508136 w 590618"/>
                <a:gd name="connsiteY2" fmla="*/ 906973 h 1688237"/>
                <a:gd name="connsiteX3" fmla="*/ 581357 w 590618"/>
                <a:gd name="connsiteY3" fmla="*/ 1585347 h 1688237"/>
                <a:gd name="connsiteX4" fmla="*/ 589027 w 590618"/>
                <a:gd name="connsiteY4" fmla="*/ 1671087 h 1688237"/>
                <a:gd name="connsiteX5" fmla="*/ 422788 w 590618"/>
                <a:gd name="connsiteY5" fmla="*/ 1688237 h 1688237"/>
                <a:gd name="connsiteX6" fmla="*/ 149879 w 590618"/>
                <a:gd name="connsiteY6" fmla="*/ 1597318 h 1688237"/>
                <a:gd name="connsiteX7" fmla="*/ 110766 w 590618"/>
                <a:gd name="connsiteY7" fmla="*/ 1546146 h 1688237"/>
                <a:gd name="connsiteX8" fmla="*/ 12811 w 590618"/>
                <a:gd name="connsiteY8" fmla="*/ 94182 h 1688237"/>
                <a:gd name="connsiteX0" fmla="*/ 12811 w 590618"/>
                <a:gd name="connsiteY0" fmla="*/ 94182 h 1688237"/>
                <a:gd name="connsiteX1" fmla="*/ 430082 w 590618"/>
                <a:gd name="connsiteY1" fmla="*/ 0 h 1688237"/>
                <a:gd name="connsiteX2" fmla="*/ 508136 w 590618"/>
                <a:gd name="connsiteY2" fmla="*/ 906973 h 1688237"/>
                <a:gd name="connsiteX3" fmla="*/ 581357 w 590618"/>
                <a:gd name="connsiteY3" fmla="*/ 1585347 h 1688237"/>
                <a:gd name="connsiteX4" fmla="*/ 589027 w 590618"/>
                <a:gd name="connsiteY4" fmla="*/ 1671087 h 1688237"/>
                <a:gd name="connsiteX5" fmla="*/ 422788 w 590618"/>
                <a:gd name="connsiteY5" fmla="*/ 1688237 h 1688237"/>
                <a:gd name="connsiteX6" fmla="*/ 149879 w 590618"/>
                <a:gd name="connsiteY6" fmla="*/ 1597318 h 1688237"/>
                <a:gd name="connsiteX7" fmla="*/ 110766 w 590618"/>
                <a:gd name="connsiteY7" fmla="*/ 1546146 h 1688237"/>
                <a:gd name="connsiteX8" fmla="*/ 12811 w 590618"/>
                <a:gd name="connsiteY8" fmla="*/ 94182 h 1688237"/>
                <a:gd name="connsiteX0" fmla="*/ 10822 w 588629"/>
                <a:gd name="connsiteY0" fmla="*/ 94182 h 1688237"/>
                <a:gd name="connsiteX1" fmla="*/ 428093 w 588629"/>
                <a:gd name="connsiteY1" fmla="*/ 0 h 1688237"/>
                <a:gd name="connsiteX2" fmla="*/ 506147 w 588629"/>
                <a:gd name="connsiteY2" fmla="*/ 906973 h 1688237"/>
                <a:gd name="connsiteX3" fmla="*/ 579368 w 588629"/>
                <a:gd name="connsiteY3" fmla="*/ 1585347 h 1688237"/>
                <a:gd name="connsiteX4" fmla="*/ 587038 w 588629"/>
                <a:gd name="connsiteY4" fmla="*/ 1671087 h 1688237"/>
                <a:gd name="connsiteX5" fmla="*/ 420799 w 588629"/>
                <a:gd name="connsiteY5" fmla="*/ 1688237 h 1688237"/>
                <a:gd name="connsiteX6" fmla="*/ 147890 w 588629"/>
                <a:gd name="connsiteY6" fmla="*/ 1597318 h 1688237"/>
                <a:gd name="connsiteX7" fmla="*/ 10822 w 588629"/>
                <a:gd name="connsiteY7" fmla="*/ 94182 h 1688237"/>
                <a:gd name="connsiteX0" fmla="*/ 14579 w 592386"/>
                <a:gd name="connsiteY0" fmla="*/ 94182 h 1692682"/>
                <a:gd name="connsiteX1" fmla="*/ 431850 w 592386"/>
                <a:gd name="connsiteY1" fmla="*/ 0 h 1692682"/>
                <a:gd name="connsiteX2" fmla="*/ 509904 w 592386"/>
                <a:gd name="connsiteY2" fmla="*/ 906973 h 1692682"/>
                <a:gd name="connsiteX3" fmla="*/ 583125 w 592386"/>
                <a:gd name="connsiteY3" fmla="*/ 1585347 h 1692682"/>
                <a:gd name="connsiteX4" fmla="*/ 590795 w 592386"/>
                <a:gd name="connsiteY4" fmla="*/ 1671087 h 1692682"/>
                <a:gd name="connsiteX5" fmla="*/ 424556 w 592386"/>
                <a:gd name="connsiteY5" fmla="*/ 1688237 h 1692682"/>
                <a:gd name="connsiteX6" fmla="*/ 110727 w 592386"/>
                <a:gd name="connsiteY6" fmla="*/ 1582619 h 1692682"/>
                <a:gd name="connsiteX7" fmla="*/ 14579 w 592386"/>
                <a:gd name="connsiteY7" fmla="*/ 94182 h 1692682"/>
                <a:gd name="connsiteX0" fmla="*/ 14579 w 592386"/>
                <a:gd name="connsiteY0" fmla="*/ 94182 h 1692682"/>
                <a:gd name="connsiteX1" fmla="*/ 431850 w 592386"/>
                <a:gd name="connsiteY1" fmla="*/ 0 h 1692682"/>
                <a:gd name="connsiteX2" fmla="*/ 509904 w 592386"/>
                <a:gd name="connsiteY2" fmla="*/ 906973 h 1692682"/>
                <a:gd name="connsiteX3" fmla="*/ 583125 w 592386"/>
                <a:gd name="connsiteY3" fmla="*/ 1585347 h 1692682"/>
                <a:gd name="connsiteX4" fmla="*/ 590795 w 592386"/>
                <a:gd name="connsiteY4" fmla="*/ 1671087 h 1692682"/>
                <a:gd name="connsiteX5" fmla="*/ 424556 w 592386"/>
                <a:gd name="connsiteY5" fmla="*/ 1688237 h 1692682"/>
                <a:gd name="connsiteX6" fmla="*/ 110727 w 592386"/>
                <a:gd name="connsiteY6" fmla="*/ 1582619 h 1692682"/>
                <a:gd name="connsiteX7" fmla="*/ 14579 w 592386"/>
                <a:gd name="connsiteY7" fmla="*/ 94182 h 1692682"/>
                <a:gd name="connsiteX0" fmla="*/ 0 w 577807"/>
                <a:gd name="connsiteY0" fmla="*/ 94182 h 1692682"/>
                <a:gd name="connsiteX1" fmla="*/ 417271 w 577807"/>
                <a:gd name="connsiteY1" fmla="*/ 0 h 1692682"/>
                <a:gd name="connsiteX2" fmla="*/ 495325 w 577807"/>
                <a:gd name="connsiteY2" fmla="*/ 906973 h 1692682"/>
                <a:gd name="connsiteX3" fmla="*/ 568546 w 577807"/>
                <a:gd name="connsiteY3" fmla="*/ 1585347 h 1692682"/>
                <a:gd name="connsiteX4" fmla="*/ 576216 w 577807"/>
                <a:gd name="connsiteY4" fmla="*/ 1671087 h 1692682"/>
                <a:gd name="connsiteX5" fmla="*/ 409977 w 577807"/>
                <a:gd name="connsiteY5" fmla="*/ 1688237 h 1692682"/>
                <a:gd name="connsiteX6" fmla="*/ 96148 w 577807"/>
                <a:gd name="connsiteY6" fmla="*/ 1582619 h 1692682"/>
                <a:gd name="connsiteX7" fmla="*/ 0 w 577807"/>
                <a:gd name="connsiteY7" fmla="*/ 94182 h 1692682"/>
                <a:gd name="connsiteX0" fmla="*/ 0 w 577807"/>
                <a:gd name="connsiteY0" fmla="*/ 94182 h 1692682"/>
                <a:gd name="connsiteX1" fmla="*/ 417271 w 577807"/>
                <a:gd name="connsiteY1" fmla="*/ 0 h 1692682"/>
                <a:gd name="connsiteX2" fmla="*/ 502998 w 577807"/>
                <a:gd name="connsiteY2" fmla="*/ 906973 h 1692682"/>
                <a:gd name="connsiteX3" fmla="*/ 568546 w 577807"/>
                <a:gd name="connsiteY3" fmla="*/ 1585347 h 1692682"/>
                <a:gd name="connsiteX4" fmla="*/ 576216 w 577807"/>
                <a:gd name="connsiteY4" fmla="*/ 1671087 h 1692682"/>
                <a:gd name="connsiteX5" fmla="*/ 409977 w 577807"/>
                <a:gd name="connsiteY5" fmla="*/ 1688237 h 1692682"/>
                <a:gd name="connsiteX6" fmla="*/ 96148 w 577807"/>
                <a:gd name="connsiteY6" fmla="*/ 1582619 h 1692682"/>
                <a:gd name="connsiteX7" fmla="*/ 0 w 577807"/>
                <a:gd name="connsiteY7" fmla="*/ 94182 h 1692682"/>
                <a:gd name="connsiteX0" fmla="*/ 0 w 577807"/>
                <a:gd name="connsiteY0" fmla="*/ 94182 h 1692682"/>
                <a:gd name="connsiteX1" fmla="*/ 417271 w 577807"/>
                <a:gd name="connsiteY1" fmla="*/ 0 h 1692682"/>
                <a:gd name="connsiteX2" fmla="*/ 568546 w 577807"/>
                <a:gd name="connsiteY2" fmla="*/ 1585347 h 1692682"/>
                <a:gd name="connsiteX3" fmla="*/ 576216 w 577807"/>
                <a:gd name="connsiteY3" fmla="*/ 1671087 h 1692682"/>
                <a:gd name="connsiteX4" fmla="*/ 409977 w 577807"/>
                <a:gd name="connsiteY4" fmla="*/ 1688237 h 1692682"/>
                <a:gd name="connsiteX5" fmla="*/ 96148 w 577807"/>
                <a:gd name="connsiteY5" fmla="*/ 1582619 h 1692682"/>
                <a:gd name="connsiteX6" fmla="*/ 0 w 577807"/>
                <a:gd name="connsiteY6" fmla="*/ 94182 h 1692682"/>
                <a:gd name="connsiteX0" fmla="*/ 0 w 576232"/>
                <a:gd name="connsiteY0" fmla="*/ 94182 h 1804301"/>
                <a:gd name="connsiteX1" fmla="*/ 417271 w 576232"/>
                <a:gd name="connsiteY1" fmla="*/ 0 h 1804301"/>
                <a:gd name="connsiteX2" fmla="*/ 576216 w 576232"/>
                <a:gd name="connsiteY2" fmla="*/ 1671087 h 1804301"/>
                <a:gd name="connsiteX3" fmla="*/ 409977 w 576232"/>
                <a:gd name="connsiteY3" fmla="*/ 1688237 h 1804301"/>
                <a:gd name="connsiteX4" fmla="*/ 96148 w 576232"/>
                <a:gd name="connsiteY4" fmla="*/ 1582619 h 1804301"/>
                <a:gd name="connsiteX5" fmla="*/ 0 w 576232"/>
                <a:gd name="connsiteY5" fmla="*/ 94182 h 1804301"/>
                <a:gd name="connsiteX0" fmla="*/ 0 w 568562"/>
                <a:gd name="connsiteY0" fmla="*/ 94182 h 1802468"/>
                <a:gd name="connsiteX1" fmla="*/ 417271 w 568562"/>
                <a:gd name="connsiteY1" fmla="*/ 0 h 1802468"/>
                <a:gd name="connsiteX2" fmla="*/ 568543 w 568562"/>
                <a:gd name="connsiteY2" fmla="*/ 1668638 h 1802468"/>
                <a:gd name="connsiteX3" fmla="*/ 409977 w 568562"/>
                <a:gd name="connsiteY3" fmla="*/ 1688237 h 1802468"/>
                <a:gd name="connsiteX4" fmla="*/ 96148 w 568562"/>
                <a:gd name="connsiteY4" fmla="*/ 1582619 h 1802468"/>
                <a:gd name="connsiteX5" fmla="*/ 0 w 568562"/>
                <a:gd name="connsiteY5" fmla="*/ 94182 h 1802468"/>
                <a:gd name="connsiteX0" fmla="*/ 0 w 568562"/>
                <a:gd name="connsiteY0" fmla="*/ 94182 h 1802468"/>
                <a:gd name="connsiteX1" fmla="*/ 417271 w 568562"/>
                <a:gd name="connsiteY1" fmla="*/ 0 h 1802468"/>
                <a:gd name="connsiteX2" fmla="*/ 568543 w 568562"/>
                <a:gd name="connsiteY2" fmla="*/ 1668638 h 1802468"/>
                <a:gd name="connsiteX3" fmla="*/ 409977 w 568562"/>
                <a:gd name="connsiteY3" fmla="*/ 1688237 h 1802468"/>
                <a:gd name="connsiteX4" fmla="*/ 96148 w 568562"/>
                <a:gd name="connsiteY4" fmla="*/ 1582619 h 1802468"/>
                <a:gd name="connsiteX5" fmla="*/ 0 w 568562"/>
                <a:gd name="connsiteY5" fmla="*/ 94182 h 1802468"/>
                <a:gd name="connsiteX0" fmla="*/ 0 w 568543"/>
                <a:gd name="connsiteY0" fmla="*/ 94182 h 1802468"/>
                <a:gd name="connsiteX1" fmla="*/ 417271 w 568543"/>
                <a:gd name="connsiteY1" fmla="*/ 0 h 1802468"/>
                <a:gd name="connsiteX2" fmla="*/ 568543 w 568543"/>
                <a:gd name="connsiteY2" fmla="*/ 1668638 h 1802468"/>
                <a:gd name="connsiteX3" fmla="*/ 409977 w 568543"/>
                <a:gd name="connsiteY3" fmla="*/ 1688237 h 1802468"/>
                <a:gd name="connsiteX4" fmla="*/ 96148 w 568543"/>
                <a:gd name="connsiteY4" fmla="*/ 1582619 h 1802468"/>
                <a:gd name="connsiteX5" fmla="*/ 0 w 568543"/>
                <a:gd name="connsiteY5" fmla="*/ 94182 h 1802468"/>
                <a:gd name="connsiteX0" fmla="*/ 0 w 576216"/>
                <a:gd name="connsiteY0" fmla="*/ 94182 h 1795190"/>
                <a:gd name="connsiteX1" fmla="*/ 417271 w 576216"/>
                <a:gd name="connsiteY1" fmla="*/ 0 h 1795190"/>
                <a:gd name="connsiteX2" fmla="*/ 576216 w 576216"/>
                <a:gd name="connsiteY2" fmla="*/ 1658839 h 1795190"/>
                <a:gd name="connsiteX3" fmla="*/ 409977 w 576216"/>
                <a:gd name="connsiteY3" fmla="*/ 1688237 h 1795190"/>
                <a:gd name="connsiteX4" fmla="*/ 96148 w 576216"/>
                <a:gd name="connsiteY4" fmla="*/ 1582619 h 1795190"/>
                <a:gd name="connsiteX5" fmla="*/ 0 w 576216"/>
                <a:gd name="connsiteY5" fmla="*/ 94182 h 1795190"/>
                <a:gd name="connsiteX0" fmla="*/ 0 w 576216"/>
                <a:gd name="connsiteY0" fmla="*/ 94182 h 1688237"/>
                <a:gd name="connsiteX1" fmla="*/ 417271 w 576216"/>
                <a:gd name="connsiteY1" fmla="*/ 0 h 1688237"/>
                <a:gd name="connsiteX2" fmla="*/ 576216 w 576216"/>
                <a:gd name="connsiteY2" fmla="*/ 1658839 h 1688237"/>
                <a:gd name="connsiteX3" fmla="*/ 409977 w 576216"/>
                <a:gd name="connsiteY3" fmla="*/ 1688237 h 1688237"/>
                <a:gd name="connsiteX4" fmla="*/ 96148 w 576216"/>
                <a:gd name="connsiteY4" fmla="*/ 1582619 h 1688237"/>
                <a:gd name="connsiteX5" fmla="*/ 0 w 576216"/>
                <a:gd name="connsiteY5" fmla="*/ 94182 h 1688237"/>
                <a:gd name="connsiteX0" fmla="*/ 0 w 576216"/>
                <a:gd name="connsiteY0" fmla="*/ 94182 h 1688237"/>
                <a:gd name="connsiteX1" fmla="*/ 417271 w 576216"/>
                <a:gd name="connsiteY1" fmla="*/ 0 h 1688237"/>
                <a:gd name="connsiteX2" fmla="*/ 576216 w 576216"/>
                <a:gd name="connsiteY2" fmla="*/ 1658839 h 1688237"/>
                <a:gd name="connsiteX3" fmla="*/ 409977 w 576216"/>
                <a:gd name="connsiteY3" fmla="*/ 1688237 h 1688237"/>
                <a:gd name="connsiteX4" fmla="*/ 96148 w 576216"/>
                <a:gd name="connsiteY4" fmla="*/ 1582619 h 1688237"/>
                <a:gd name="connsiteX5" fmla="*/ 0 w 576216"/>
                <a:gd name="connsiteY5" fmla="*/ 94182 h 1688237"/>
                <a:gd name="connsiteX0" fmla="*/ 0 w 573659"/>
                <a:gd name="connsiteY0" fmla="*/ 94182 h 1693167"/>
                <a:gd name="connsiteX1" fmla="*/ 417271 w 573659"/>
                <a:gd name="connsiteY1" fmla="*/ 0 h 1693167"/>
                <a:gd name="connsiteX2" fmla="*/ 573659 w 573659"/>
                <a:gd name="connsiteY2" fmla="*/ 1671088 h 1693167"/>
                <a:gd name="connsiteX3" fmla="*/ 409977 w 573659"/>
                <a:gd name="connsiteY3" fmla="*/ 1688237 h 1693167"/>
                <a:gd name="connsiteX4" fmla="*/ 96148 w 573659"/>
                <a:gd name="connsiteY4" fmla="*/ 1582619 h 1693167"/>
                <a:gd name="connsiteX5" fmla="*/ 0 w 573659"/>
                <a:gd name="connsiteY5" fmla="*/ 94182 h 1693167"/>
                <a:gd name="connsiteX0" fmla="*/ 0 w 573659"/>
                <a:gd name="connsiteY0" fmla="*/ 94182 h 1688685"/>
                <a:gd name="connsiteX1" fmla="*/ 417271 w 573659"/>
                <a:gd name="connsiteY1" fmla="*/ 0 h 1688685"/>
                <a:gd name="connsiteX2" fmla="*/ 573659 w 573659"/>
                <a:gd name="connsiteY2" fmla="*/ 1671088 h 1688685"/>
                <a:gd name="connsiteX3" fmla="*/ 409977 w 573659"/>
                <a:gd name="connsiteY3" fmla="*/ 1688237 h 1688685"/>
                <a:gd name="connsiteX4" fmla="*/ 96148 w 573659"/>
                <a:gd name="connsiteY4" fmla="*/ 1582619 h 1688685"/>
                <a:gd name="connsiteX5" fmla="*/ 0 w 573659"/>
                <a:gd name="connsiteY5" fmla="*/ 94182 h 1688685"/>
                <a:gd name="connsiteX0" fmla="*/ 0 w 573659"/>
                <a:gd name="connsiteY0" fmla="*/ 94182 h 1688877"/>
                <a:gd name="connsiteX1" fmla="*/ 417271 w 573659"/>
                <a:gd name="connsiteY1" fmla="*/ 0 h 1688877"/>
                <a:gd name="connsiteX2" fmla="*/ 573659 w 573659"/>
                <a:gd name="connsiteY2" fmla="*/ 1671088 h 1688877"/>
                <a:gd name="connsiteX3" fmla="*/ 409977 w 573659"/>
                <a:gd name="connsiteY3" fmla="*/ 1688237 h 1688877"/>
                <a:gd name="connsiteX4" fmla="*/ 96148 w 573659"/>
                <a:gd name="connsiteY4" fmla="*/ 1582619 h 1688877"/>
                <a:gd name="connsiteX5" fmla="*/ 0 w 573659"/>
                <a:gd name="connsiteY5" fmla="*/ 94182 h 1688877"/>
                <a:gd name="connsiteX0" fmla="*/ 0 w 573659"/>
                <a:gd name="connsiteY0" fmla="*/ 94182 h 1690189"/>
                <a:gd name="connsiteX1" fmla="*/ 417271 w 573659"/>
                <a:gd name="connsiteY1" fmla="*/ 0 h 1690189"/>
                <a:gd name="connsiteX2" fmla="*/ 573659 w 573659"/>
                <a:gd name="connsiteY2" fmla="*/ 1671088 h 1690189"/>
                <a:gd name="connsiteX3" fmla="*/ 409977 w 573659"/>
                <a:gd name="connsiteY3" fmla="*/ 1688237 h 1690189"/>
                <a:gd name="connsiteX4" fmla="*/ 96148 w 573659"/>
                <a:gd name="connsiteY4" fmla="*/ 1582619 h 1690189"/>
                <a:gd name="connsiteX5" fmla="*/ 0 w 573659"/>
                <a:gd name="connsiteY5" fmla="*/ 94182 h 1690189"/>
                <a:gd name="connsiteX0" fmla="*/ 17328 w 590987"/>
                <a:gd name="connsiteY0" fmla="*/ 94182 h 1690189"/>
                <a:gd name="connsiteX1" fmla="*/ 434599 w 590987"/>
                <a:gd name="connsiteY1" fmla="*/ 0 h 1690189"/>
                <a:gd name="connsiteX2" fmla="*/ 590987 w 590987"/>
                <a:gd name="connsiteY2" fmla="*/ 1671088 h 1690189"/>
                <a:gd name="connsiteX3" fmla="*/ 427305 w 590987"/>
                <a:gd name="connsiteY3" fmla="*/ 1688237 h 1690189"/>
                <a:gd name="connsiteX4" fmla="*/ 113476 w 590987"/>
                <a:gd name="connsiteY4" fmla="*/ 1582619 h 1690189"/>
                <a:gd name="connsiteX5" fmla="*/ 17328 w 590987"/>
                <a:gd name="connsiteY5" fmla="*/ 94182 h 1690189"/>
                <a:gd name="connsiteX0" fmla="*/ 17329 w 590988"/>
                <a:gd name="connsiteY0" fmla="*/ 94182 h 1691995"/>
                <a:gd name="connsiteX1" fmla="*/ 434600 w 590988"/>
                <a:gd name="connsiteY1" fmla="*/ 0 h 1691995"/>
                <a:gd name="connsiteX2" fmla="*/ 590988 w 590988"/>
                <a:gd name="connsiteY2" fmla="*/ 1671088 h 1691995"/>
                <a:gd name="connsiteX3" fmla="*/ 427306 w 590988"/>
                <a:gd name="connsiteY3" fmla="*/ 1688237 h 1691995"/>
                <a:gd name="connsiteX4" fmla="*/ 113477 w 590988"/>
                <a:gd name="connsiteY4" fmla="*/ 1599768 h 1691995"/>
                <a:gd name="connsiteX5" fmla="*/ 17329 w 590988"/>
                <a:gd name="connsiteY5" fmla="*/ 94182 h 1691995"/>
                <a:gd name="connsiteX0" fmla="*/ 17329 w 590988"/>
                <a:gd name="connsiteY0" fmla="*/ 94182 h 1691995"/>
                <a:gd name="connsiteX1" fmla="*/ 434600 w 590988"/>
                <a:gd name="connsiteY1" fmla="*/ 0 h 1691995"/>
                <a:gd name="connsiteX2" fmla="*/ 590988 w 590988"/>
                <a:gd name="connsiteY2" fmla="*/ 1671088 h 1691995"/>
                <a:gd name="connsiteX3" fmla="*/ 427306 w 590988"/>
                <a:gd name="connsiteY3" fmla="*/ 1688237 h 1691995"/>
                <a:gd name="connsiteX4" fmla="*/ 113477 w 590988"/>
                <a:gd name="connsiteY4" fmla="*/ 1599768 h 1691995"/>
                <a:gd name="connsiteX5" fmla="*/ 17329 w 590988"/>
                <a:gd name="connsiteY5" fmla="*/ 94182 h 1691995"/>
                <a:gd name="connsiteX0" fmla="*/ -1 w 573658"/>
                <a:gd name="connsiteY0" fmla="*/ 94182 h 1691995"/>
                <a:gd name="connsiteX1" fmla="*/ 417270 w 573658"/>
                <a:gd name="connsiteY1" fmla="*/ 0 h 1691995"/>
                <a:gd name="connsiteX2" fmla="*/ 573658 w 573658"/>
                <a:gd name="connsiteY2" fmla="*/ 1671088 h 1691995"/>
                <a:gd name="connsiteX3" fmla="*/ 409976 w 573658"/>
                <a:gd name="connsiteY3" fmla="*/ 1688237 h 1691995"/>
                <a:gd name="connsiteX4" fmla="*/ 96147 w 573658"/>
                <a:gd name="connsiteY4" fmla="*/ 1599768 h 1691995"/>
                <a:gd name="connsiteX5" fmla="*/ -1 w 573658"/>
                <a:gd name="connsiteY5" fmla="*/ 94182 h 1691995"/>
                <a:gd name="connsiteX0" fmla="*/ 0 w 573659"/>
                <a:gd name="connsiteY0" fmla="*/ 94182 h 1693506"/>
                <a:gd name="connsiteX1" fmla="*/ 417271 w 573659"/>
                <a:gd name="connsiteY1" fmla="*/ 0 h 1693506"/>
                <a:gd name="connsiteX2" fmla="*/ 573659 w 573659"/>
                <a:gd name="connsiteY2" fmla="*/ 1671088 h 1693506"/>
                <a:gd name="connsiteX3" fmla="*/ 409977 w 573659"/>
                <a:gd name="connsiteY3" fmla="*/ 1688237 h 1693506"/>
                <a:gd name="connsiteX4" fmla="*/ 121723 w 573659"/>
                <a:gd name="connsiteY4" fmla="*/ 1577719 h 1693506"/>
                <a:gd name="connsiteX5" fmla="*/ 0 w 573659"/>
                <a:gd name="connsiteY5" fmla="*/ 94182 h 1693506"/>
                <a:gd name="connsiteX0" fmla="*/ 0 w 573659"/>
                <a:gd name="connsiteY0" fmla="*/ 94182 h 1695572"/>
                <a:gd name="connsiteX1" fmla="*/ 417271 w 573659"/>
                <a:gd name="connsiteY1" fmla="*/ 0 h 1695572"/>
                <a:gd name="connsiteX2" fmla="*/ 573659 w 573659"/>
                <a:gd name="connsiteY2" fmla="*/ 1671088 h 1695572"/>
                <a:gd name="connsiteX3" fmla="*/ 409977 w 573659"/>
                <a:gd name="connsiteY3" fmla="*/ 1688237 h 1695572"/>
                <a:gd name="connsiteX4" fmla="*/ 91033 w 573659"/>
                <a:gd name="connsiteY4" fmla="*/ 1548321 h 1695572"/>
                <a:gd name="connsiteX5" fmla="*/ 0 w 573659"/>
                <a:gd name="connsiteY5" fmla="*/ 94182 h 1695572"/>
                <a:gd name="connsiteX0" fmla="*/ 0 w 573659"/>
                <a:gd name="connsiteY0" fmla="*/ 94182 h 1695052"/>
                <a:gd name="connsiteX1" fmla="*/ 417271 w 573659"/>
                <a:gd name="connsiteY1" fmla="*/ 0 h 1695052"/>
                <a:gd name="connsiteX2" fmla="*/ 573659 w 573659"/>
                <a:gd name="connsiteY2" fmla="*/ 1671088 h 1695052"/>
                <a:gd name="connsiteX3" fmla="*/ 409977 w 573659"/>
                <a:gd name="connsiteY3" fmla="*/ 1688237 h 1695052"/>
                <a:gd name="connsiteX4" fmla="*/ 91033 w 573659"/>
                <a:gd name="connsiteY4" fmla="*/ 1555670 h 1695052"/>
                <a:gd name="connsiteX5" fmla="*/ 0 w 573659"/>
                <a:gd name="connsiteY5" fmla="*/ 94182 h 1695052"/>
                <a:gd name="connsiteX0" fmla="*/ 0 w 573659"/>
                <a:gd name="connsiteY0" fmla="*/ 94182 h 1691020"/>
                <a:gd name="connsiteX1" fmla="*/ 417271 w 573659"/>
                <a:gd name="connsiteY1" fmla="*/ 0 h 1691020"/>
                <a:gd name="connsiteX2" fmla="*/ 573659 w 573659"/>
                <a:gd name="connsiteY2" fmla="*/ 1671088 h 1691020"/>
                <a:gd name="connsiteX3" fmla="*/ 409977 w 573659"/>
                <a:gd name="connsiteY3" fmla="*/ 1688237 h 1691020"/>
                <a:gd name="connsiteX4" fmla="*/ 91033 w 573659"/>
                <a:gd name="connsiteY4" fmla="*/ 1555670 h 1691020"/>
                <a:gd name="connsiteX5" fmla="*/ 0 w 573659"/>
                <a:gd name="connsiteY5" fmla="*/ 94182 h 169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3659" h="1691020">
                  <a:moveTo>
                    <a:pt x="0" y="94182"/>
                  </a:moveTo>
                  <a:cubicBezTo>
                    <a:pt x="178427" y="2343"/>
                    <a:pt x="245459" y="4018"/>
                    <a:pt x="417271" y="0"/>
                  </a:cubicBezTo>
                  <a:lnTo>
                    <a:pt x="573659" y="1671088"/>
                  </a:lnTo>
                  <a:cubicBezTo>
                    <a:pt x="518246" y="1680887"/>
                    <a:pt x="518548" y="1697673"/>
                    <a:pt x="409977" y="1688237"/>
                  </a:cubicBezTo>
                  <a:cubicBezTo>
                    <a:pt x="327582" y="1681076"/>
                    <a:pt x="105573" y="1612204"/>
                    <a:pt x="91033" y="1555670"/>
                  </a:cubicBezTo>
                  <a:lnTo>
                    <a:pt x="0" y="94182"/>
                  </a:lnTo>
                  <a:close/>
                </a:path>
              </a:pathLst>
            </a:cu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②</a:t>
              </a:r>
            </a:p>
          </p:txBody>
        </p:sp>
        <p:sp>
          <p:nvSpPr>
            <p:cNvPr id="33" name="正方形/長方形 25">
              <a:extLst>
                <a:ext uri="{FF2B5EF4-FFF2-40B4-BE49-F238E27FC236}">
                  <a16:creationId xmlns:a16="http://schemas.microsoft.com/office/drawing/2014/main" id="{A2A5CBCA-9F3D-3FE1-0C94-DCFE11BAE7F0}"/>
                </a:ext>
              </a:extLst>
            </p:cNvPr>
            <p:cNvSpPr/>
            <p:nvPr/>
          </p:nvSpPr>
          <p:spPr>
            <a:xfrm>
              <a:off x="6158086" y="2874368"/>
              <a:ext cx="299939" cy="885626"/>
            </a:xfrm>
            <a:custGeom>
              <a:avLst/>
              <a:gdLst>
                <a:gd name="connsiteX0" fmla="*/ 0 w 164058"/>
                <a:gd name="connsiteY0" fmla="*/ 0 h 720074"/>
                <a:gd name="connsiteX1" fmla="*/ 164058 w 164058"/>
                <a:gd name="connsiteY1" fmla="*/ 0 h 720074"/>
                <a:gd name="connsiteX2" fmla="*/ 164058 w 164058"/>
                <a:gd name="connsiteY2" fmla="*/ 720074 h 720074"/>
                <a:gd name="connsiteX3" fmla="*/ 0 w 164058"/>
                <a:gd name="connsiteY3" fmla="*/ 720074 h 720074"/>
                <a:gd name="connsiteX4" fmla="*/ 0 w 164058"/>
                <a:gd name="connsiteY4" fmla="*/ 0 h 720074"/>
                <a:gd name="connsiteX0" fmla="*/ 19050 w 164058"/>
                <a:gd name="connsiteY0" fmla="*/ 0 h 753411"/>
                <a:gd name="connsiteX1" fmla="*/ 164058 w 164058"/>
                <a:gd name="connsiteY1" fmla="*/ 33337 h 753411"/>
                <a:gd name="connsiteX2" fmla="*/ 164058 w 164058"/>
                <a:gd name="connsiteY2" fmla="*/ 753411 h 753411"/>
                <a:gd name="connsiteX3" fmla="*/ 0 w 164058"/>
                <a:gd name="connsiteY3" fmla="*/ 753411 h 753411"/>
                <a:gd name="connsiteX4" fmla="*/ 19050 w 164058"/>
                <a:gd name="connsiteY4" fmla="*/ 0 h 753411"/>
                <a:gd name="connsiteX0" fmla="*/ 19050 w 183108"/>
                <a:gd name="connsiteY0" fmla="*/ 0 h 753411"/>
                <a:gd name="connsiteX1" fmla="*/ 183108 w 183108"/>
                <a:gd name="connsiteY1" fmla="*/ 9524 h 753411"/>
                <a:gd name="connsiteX2" fmla="*/ 164058 w 183108"/>
                <a:gd name="connsiteY2" fmla="*/ 753411 h 753411"/>
                <a:gd name="connsiteX3" fmla="*/ 0 w 183108"/>
                <a:gd name="connsiteY3" fmla="*/ 753411 h 753411"/>
                <a:gd name="connsiteX4" fmla="*/ 19050 w 183108"/>
                <a:gd name="connsiteY4" fmla="*/ 0 h 753411"/>
                <a:gd name="connsiteX0" fmla="*/ 19050 w 183108"/>
                <a:gd name="connsiteY0" fmla="*/ 0 h 753411"/>
                <a:gd name="connsiteX1" fmla="*/ 183108 w 183108"/>
                <a:gd name="connsiteY1" fmla="*/ 9524 h 753411"/>
                <a:gd name="connsiteX2" fmla="*/ 164058 w 183108"/>
                <a:gd name="connsiteY2" fmla="*/ 753411 h 753411"/>
                <a:gd name="connsiteX3" fmla="*/ 0 w 183108"/>
                <a:gd name="connsiteY3" fmla="*/ 753411 h 753411"/>
                <a:gd name="connsiteX4" fmla="*/ 19050 w 183108"/>
                <a:gd name="connsiteY4" fmla="*/ 0 h 753411"/>
                <a:gd name="connsiteX0" fmla="*/ 90488 w 254546"/>
                <a:gd name="connsiteY0" fmla="*/ 0 h 753411"/>
                <a:gd name="connsiteX1" fmla="*/ 254546 w 254546"/>
                <a:gd name="connsiteY1" fmla="*/ 9524 h 753411"/>
                <a:gd name="connsiteX2" fmla="*/ 235496 w 254546"/>
                <a:gd name="connsiteY2" fmla="*/ 753411 h 753411"/>
                <a:gd name="connsiteX3" fmla="*/ 0 w 254546"/>
                <a:gd name="connsiteY3" fmla="*/ 720073 h 753411"/>
                <a:gd name="connsiteX4" fmla="*/ 90488 w 254546"/>
                <a:gd name="connsiteY4" fmla="*/ 0 h 753411"/>
                <a:gd name="connsiteX0" fmla="*/ 80963 w 254546"/>
                <a:gd name="connsiteY0" fmla="*/ 0 h 755792"/>
                <a:gd name="connsiteX1" fmla="*/ 254546 w 254546"/>
                <a:gd name="connsiteY1" fmla="*/ 11905 h 755792"/>
                <a:gd name="connsiteX2" fmla="*/ 235496 w 254546"/>
                <a:gd name="connsiteY2" fmla="*/ 755792 h 755792"/>
                <a:gd name="connsiteX3" fmla="*/ 0 w 254546"/>
                <a:gd name="connsiteY3" fmla="*/ 722454 h 755792"/>
                <a:gd name="connsiteX4" fmla="*/ 80963 w 254546"/>
                <a:gd name="connsiteY4" fmla="*/ 0 h 755792"/>
                <a:gd name="connsiteX0" fmla="*/ 80963 w 254546"/>
                <a:gd name="connsiteY0" fmla="*/ 0 h 722454"/>
                <a:gd name="connsiteX1" fmla="*/ 254546 w 254546"/>
                <a:gd name="connsiteY1" fmla="*/ 11905 h 722454"/>
                <a:gd name="connsiteX2" fmla="*/ 171202 w 254546"/>
                <a:gd name="connsiteY2" fmla="*/ 705786 h 722454"/>
                <a:gd name="connsiteX3" fmla="*/ 0 w 254546"/>
                <a:gd name="connsiteY3" fmla="*/ 722454 h 722454"/>
                <a:gd name="connsiteX4" fmla="*/ 80963 w 254546"/>
                <a:gd name="connsiteY4" fmla="*/ 0 h 722454"/>
                <a:gd name="connsiteX0" fmla="*/ 80963 w 254546"/>
                <a:gd name="connsiteY0" fmla="*/ 0 h 722454"/>
                <a:gd name="connsiteX1" fmla="*/ 254546 w 254546"/>
                <a:gd name="connsiteY1" fmla="*/ 11905 h 722454"/>
                <a:gd name="connsiteX2" fmla="*/ 185490 w 254546"/>
                <a:gd name="connsiteY2" fmla="*/ 717693 h 722454"/>
                <a:gd name="connsiteX3" fmla="*/ 0 w 254546"/>
                <a:gd name="connsiteY3" fmla="*/ 722454 h 722454"/>
                <a:gd name="connsiteX4" fmla="*/ 80963 w 254546"/>
                <a:gd name="connsiteY4" fmla="*/ 0 h 722454"/>
                <a:gd name="connsiteX0" fmla="*/ 80963 w 254546"/>
                <a:gd name="connsiteY0" fmla="*/ 0 h 722454"/>
                <a:gd name="connsiteX1" fmla="*/ 254546 w 254546"/>
                <a:gd name="connsiteY1" fmla="*/ 11905 h 722454"/>
                <a:gd name="connsiteX2" fmla="*/ 185490 w 254546"/>
                <a:gd name="connsiteY2" fmla="*/ 717693 h 722454"/>
                <a:gd name="connsiteX3" fmla="*/ 92671 w 254546"/>
                <a:gd name="connsiteY3" fmla="*/ 722297 h 722454"/>
                <a:gd name="connsiteX4" fmla="*/ 0 w 254546"/>
                <a:gd name="connsiteY4" fmla="*/ 722454 h 722454"/>
                <a:gd name="connsiteX5" fmla="*/ 80963 w 254546"/>
                <a:gd name="connsiteY5" fmla="*/ 0 h 722454"/>
                <a:gd name="connsiteX0" fmla="*/ 80963 w 254546"/>
                <a:gd name="connsiteY0" fmla="*/ 0 h 722454"/>
                <a:gd name="connsiteX1" fmla="*/ 254546 w 254546"/>
                <a:gd name="connsiteY1" fmla="*/ 11905 h 722454"/>
                <a:gd name="connsiteX2" fmla="*/ 185490 w 254546"/>
                <a:gd name="connsiteY2" fmla="*/ 717693 h 722454"/>
                <a:gd name="connsiteX3" fmla="*/ 92671 w 254546"/>
                <a:gd name="connsiteY3" fmla="*/ 722297 h 722454"/>
                <a:gd name="connsiteX4" fmla="*/ 0 w 254546"/>
                <a:gd name="connsiteY4" fmla="*/ 722454 h 722454"/>
                <a:gd name="connsiteX5" fmla="*/ 80963 w 254546"/>
                <a:gd name="connsiteY5" fmla="*/ 0 h 722454"/>
                <a:gd name="connsiteX0" fmla="*/ 80963 w 254546"/>
                <a:gd name="connsiteY0" fmla="*/ 0 h 731822"/>
                <a:gd name="connsiteX1" fmla="*/ 254546 w 254546"/>
                <a:gd name="connsiteY1" fmla="*/ 11905 h 731822"/>
                <a:gd name="connsiteX2" fmla="*/ 185490 w 254546"/>
                <a:gd name="connsiteY2" fmla="*/ 717693 h 731822"/>
                <a:gd name="connsiteX3" fmla="*/ 95052 w 254546"/>
                <a:gd name="connsiteY3" fmla="*/ 731822 h 731822"/>
                <a:gd name="connsiteX4" fmla="*/ 0 w 254546"/>
                <a:gd name="connsiteY4" fmla="*/ 722454 h 731822"/>
                <a:gd name="connsiteX5" fmla="*/ 80963 w 254546"/>
                <a:gd name="connsiteY5" fmla="*/ 0 h 731822"/>
                <a:gd name="connsiteX0" fmla="*/ 80963 w 254546"/>
                <a:gd name="connsiteY0" fmla="*/ 0 h 731860"/>
                <a:gd name="connsiteX1" fmla="*/ 254546 w 254546"/>
                <a:gd name="connsiteY1" fmla="*/ 11905 h 731860"/>
                <a:gd name="connsiteX2" fmla="*/ 185490 w 254546"/>
                <a:gd name="connsiteY2" fmla="*/ 717693 h 731860"/>
                <a:gd name="connsiteX3" fmla="*/ 95052 w 254546"/>
                <a:gd name="connsiteY3" fmla="*/ 731822 h 731860"/>
                <a:gd name="connsiteX4" fmla="*/ 0 w 254546"/>
                <a:gd name="connsiteY4" fmla="*/ 722454 h 731860"/>
                <a:gd name="connsiteX5" fmla="*/ 80963 w 254546"/>
                <a:gd name="connsiteY5" fmla="*/ 0 h 731860"/>
                <a:gd name="connsiteX0" fmla="*/ 80963 w 254546"/>
                <a:gd name="connsiteY0" fmla="*/ 0 h 738991"/>
                <a:gd name="connsiteX1" fmla="*/ 254546 w 254546"/>
                <a:gd name="connsiteY1" fmla="*/ 11905 h 738991"/>
                <a:gd name="connsiteX2" fmla="*/ 185490 w 254546"/>
                <a:gd name="connsiteY2" fmla="*/ 717693 h 738991"/>
                <a:gd name="connsiteX3" fmla="*/ 95052 w 254546"/>
                <a:gd name="connsiteY3" fmla="*/ 738966 h 738991"/>
                <a:gd name="connsiteX4" fmla="*/ 0 w 254546"/>
                <a:gd name="connsiteY4" fmla="*/ 722454 h 738991"/>
                <a:gd name="connsiteX5" fmla="*/ 80963 w 254546"/>
                <a:gd name="connsiteY5" fmla="*/ 0 h 738991"/>
                <a:gd name="connsiteX0" fmla="*/ 80963 w 254546"/>
                <a:gd name="connsiteY0" fmla="*/ 0 h 739640"/>
                <a:gd name="connsiteX1" fmla="*/ 254546 w 254546"/>
                <a:gd name="connsiteY1" fmla="*/ 11905 h 739640"/>
                <a:gd name="connsiteX2" fmla="*/ 185490 w 254546"/>
                <a:gd name="connsiteY2" fmla="*/ 717693 h 739640"/>
                <a:gd name="connsiteX3" fmla="*/ 95052 w 254546"/>
                <a:gd name="connsiteY3" fmla="*/ 738966 h 739640"/>
                <a:gd name="connsiteX4" fmla="*/ 0 w 254546"/>
                <a:gd name="connsiteY4" fmla="*/ 722454 h 739640"/>
                <a:gd name="connsiteX5" fmla="*/ 80963 w 254546"/>
                <a:gd name="connsiteY5" fmla="*/ 0 h 739640"/>
                <a:gd name="connsiteX0" fmla="*/ 80963 w 249784"/>
                <a:gd name="connsiteY0" fmla="*/ 0 h 739640"/>
                <a:gd name="connsiteX1" fmla="*/ 249784 w 249784"/>
                <a:gd name="connsiteY1" fmla="*/ 16668 h 739640"/>
                <a:gd name="connsiteX2" fmla="*/ 185490 w 249784"/>
                <a:gd name="connsiteY2" fmla="*/ 717693 h 739640"/>
                <a:gd name="connsiteX3" fmla="*/ 95052 w 249784"/>
                <a:gd name="connsiteY3" fmla="*/ 738966 h 739640"/>
                <a:gd name="connsiteX4" fmla="*/ 0 w 249784"/>
                <a:gd name="connsiteY4" fmla="*/ 722454 h 739640"/>
                <a:gd name="connsiteX5" fmla="*/ 80963 w 249784"/>
                <a:gd name="connsiteY5" fmla="*/ 0 h 739640"/>
                <a:gd name="connsiteX0" fmla="*/ 80963 w 249784"/>
                <a:gd name="connsiteY0" fmla="*/ 637 h 740277"/>
                <a:gd name="connsiteX1" fmla="*/ 249784 w 249784"/>
                <a:gd name="connsiteY1" fmla="*/ 17305 h 740277"/>
                <a:gd name="connsiteX2" fmla="*/ 185490 w 249784"/>
                <a:gd name="connsiteY2" fmla="*/ 718330 h 740277"/>
                <a:gd name="connsiteX3" fmla="*/ 95052 w 249784"/>
                <a:gd name="connsiteY3" fmla="*/ 739603 h 740277"/>
                <a:gd name="connsiteX4" fmla="*/ 0 w 249784"/>
                <a:gd name="connsiteY4" fmla="*/ 723091 h 740277"/>
                <a:gd name="connsiteX5" fmla="*/ 80963 w 249784"/>
                <a:gd name="connsiteY5" fmla="*/ 637 h 740277"/>
                <a:gd name="connsiteX0" fmla="*/ 83345 w 249784"/>
                <a:gd name="connsiteY0" fmla="*/ 0 h 742021"/>
                <a:gd name="connsiteX1" fmla="*/ 249784 w 249784"/>
                <a:gd name="connsiteY1" fmla="*/ 19049 h 742021"/>
                <a:gd name="connsiteX2" fmla="*/ 185490 w 249784"/>
                <a:gd name="connsiteY2" fmla="*/ 720074 h 742021"/>
                <a:gd name="connsiteX3" fmla="*/ 95052 w 249784"/>
                <a:gd name="connsiteY3" fmla="*/ 741347 h 742021"/>
                <a:gd name="connsiteX4" fmla="*/ 0 w 249784"/>
                <a:gd name="connsiteY4" fmla="*/ 724835 h 742021"/>
                <a:gd name="connsiteX5" fmla="*/ 83345 w 249784"/>
                <a:gd name="connsiteY5" fmla="*/ 0 h 742021"/>
                <a:gd name="connsiteX0" fmla="*/ 83345 w 249784"/>
                <a:gd name="connsiteY0" fmla="*/ 4953 h 746974"/>
                <a:gd name="connsiteX1" fmla="*/ 249784 w 249784"/>
                <a:gd name="connsiteY1" fmla="*/ 24002 h 746974"/>
                <a:gd name="connsiteX2" fmla="*/ 185490 w 249784"/>
                <a:gd name="connsiteY2" fmla="*/ 725027 h 746974"/>
                <a:gd name="connsiteX3" fmla="*/ 95052 w 249784"/>
                <a:gd name="connsiteY3" fmla="*/ 746300 h 746974"/>
                <a:gd name="connsiteX4" fmla="*/ 0 w 249784"/>
                <a:gd name="connsiteY4" fmla="*/ 729788 h 746974"/>
                <a:gd name="connsiteX5" fmla="*/ 83345 w 249784"/>
                <a:gd name="connsiteY5" fmla="*/ 4953 h 746974"/>
                <a:gd name="connsiteX0" fmla="*/ 85726 w 249784"/>
                <a:gd name="connsiteY0" fmla="*/ 7525 h 742403"/>
                <a:gd name="connsiteX1" fmla="*/ 249784 w 249784"/>
                <a:gd name="connsiteY1" fmla="*/ 19431 h 742403"/>
                <a:gd name="connsiteX2" fmla="*/ 185490 w 249784"/>
                <a:gd name="connsiteY2" fmla="*/ 720456 h 742403"/>
                <a:gd name="connsiteX3" fmla="*/ 95052 w 249784"/>
                <a:gd name="connsiteY3" fmla="*/ 741729 h 742403"/>
                <a:gd name="connsiteX4" fmla="*/ 0 w 249784"/>
                <a:gd name="connsiteY4" fmla="*/ 725217 h 742403"/>
                <a:gd name="connsiteX5" fmla="*/ 85726 w 249784"/>
                <a:gd name="connsiteY5" fmla="*/ 7525 h 742403"/>
                <a:gd name="connsiteX0" fmla="*/ 85726 w 249784"/>
                <a:gd name="connsiteY0" fmla="*/ 11486 h 746364"/>
                <a:gd name="connsiteX1" fmla="*/ 249784 w 249784"/>
                <a:gd name="connsiteY1" fmla="*/ 23392 h 746364"/>
                <a:gd name="connsiteX2" fmla="*/ 185490 w 249784"/>
                <a:gd name="connsiteY2" fmla="*/ 724417 h 746364"/>
                <a:gd name="connsiteX3" fmla="*/ 95052 w 249784"/>
                <a:gd name="connsiteY3" fmla="*/ 745690 h 746364"/>
                <a:gd name="connsiteX4" fmla="*/ 0 w 249784"/>
                <a:gd name="connsiteY4" fmla="*/ 729178 h 746364"/>
                <a:gd name="connsiteX5" fmla="*/ 85726 w 249784"/>
                <a:gd name="connsiteY5" fmla="*/ 11486 h 746364"/>
                <a:gd name="connsiteX0" fmla="*/ 85726 w 247403"/>
                <a:gd name="connsiteY0" fmla="*/ 9181 h 744059"/>
                <a:gd name="connsiteX1" fmla="*/ 247403 w 247403"/>
                <a:gd name="connsiteY1" fmla="*/ 28231 h 744059"/>
                <a:gd name="connsiteX2" fmla="*/ 185490 w 247403"/>
                <a:gd name="connsiteY2" fmla="*/ 722112 h 744059"/>
                <a:gd name="connsiteX3" fmla="*/ 95052 w 247403"/>
                <a:gd name="connsiteY3" fmla="*/ 743385 h 744059"/>
                <a:gd name="connsiteX4" fmla="*/ 0 w 247403"/>
                <a:gd name="connsiteY4" fmla="*/ 726873 h 744059"/>
                <a:gd name="connsiteX5" fmla="*/ 85726 w 247403"/>
                <a:gd name="connsiteY5" fmla="*/ 9181 h 744059"/>
                <a:gd name="connsiteX0" fmla="*/ 85726 w 247403"/>
                <a:gd name="connsiteY0" fmla="*/ 9181 h 744059"/>
                <a:gd name="connsiteX1" fmla="*/ 247403 w 247403"/>
                <a:gd name="connsiteY1" fmla="*/ 28231 h 744059"/>
                <a:gd name="connsiteX2" fmla="*/ 171202 w 247403"/>
                <a:gd name="connsiteY2" fmla="*/ 729256 h 744059"/>
                <a:gd name="connsiteX3" fmla="*/ 95052 w 247403"/>
                <a:gd name="connsiteY3" fmla="*/ 743385 h 744059"/>
                <a:gd name="connsiteX4" fmla="*/ 0 w 247403"/>
                <a:gd name="connsiteY4" fmla="*/ 726873 h 744059"/>
                <a:gd name="connsiteX5" fmla="*/ 85726 w 247403"/>
                <a:gd name="connsiteY5" fmla="*/ 9181 h 744059"/>
                <a:gd name="connsiteX0" fmla="*/ 85726 w 247403"/>
                <a:gd name="connsiteY0" fmla="*/ 9181 h 744059"/>
                <a:gd name="connsiteX1" fmla="*/ 247403 w 247403"/>
                <a:gd name="connsiteY1" fmla="*/ 28231 h 744059"/>
                <a:gd name="connsiteX2" fmla="*/ 183108 w 247403"/>
                <a:gd name="connsiteY2" fmla="*/ 729256 h 744059"/>
                <a:gd name="connsiteX3" fmla="*/ 95052 w 247403"/>
                <a:gd name="connsiteY3" fmla="*/ 743385 h 744059"/>
                <a:gd name="connsiteX4" fmla="*/ 0 w 247403"/>
                <a:gd name="connsiteY4" fmla="*/ 726873 h 744059"/>
                <a:gd name="connsiteX5" fmla="*/ 85726 w 247403"/>
                <a:gd name="connsiteY5" fmla="*/ 9181 h 744059"/>
                <a:gd name="connsiteX0" fmla="*/ 73820 w 235497"/>
                <a:gd name="connsiteY0" fmla="*/ 9181 h 744765"/>
                <a:gd name="connsiteX1" fmla="*/ 235497 w 235497"/>
                <a:gd name="connsiteY1" fmla="*/ 28231 h 744765"/>
                <a:gd name="connsiteX2" fmla="*/ 171202 w 235497"/>
                <a:gd name="connsiteY2" fmla="*/ 729256 h 744765"/>
                <a:gd name="connsiteX3" fmla="*/ 83146 w 235497"/>
                <a:gd name="connsiteY3" fmla="*/ 743385 h 744765"/>
                <a:gd name="connsiteX4" fmla="*/ 0 w 235497"/>
                <a:gd name="connsiteY4" fmla="*/ 736398 h 744765"/>
                <a:gd name="connsiteX5" fmla="*/ 73820 w 235497"/>
                <a:gd name="connsiteY5" fmla="*/ 9181 h 744765"/>
                <a:gd name="connsiteX0" fmla="*/ 80963 w 242640"/>
                <a:gd name="connsiteY0" fmla="*/ 9181 h 744485"/>
                <a:gd name="connsiteX1" fmla="*/ 242640 w 242640"/>
                <a:gd name="connsiteY1" fmla="*/ 28231 h 744485"/>
                <a:gd name="connsiteX2" fmla="*/ 178345 w 242640"/>
                <a:gd name="connsiteY2" fmla="*/ 729256 h 744485"/>
                <a:gd name="connsiteX3" fmla="*/ 90289 w 242640"/>
                <a:gd name="connsiteY3" fmla="*/ 743385 h 744485"/>
                <a:gd name="connsiteX4" fmla="*/ 0 w 242640"/>
                <a:gd name="connsiteY4" fmla="*/ 734017 h 744485"/>
                <a:gd name="connsiteX5" fmla="*/ 80963 w 242640"/>
                <a:gd name="connsiteY5" fmla="*/ 9181 h 744485"/>
                <a:gd name="connsiteX0" fmla="*/ 78581 w 240258"/>
                <a:gd name="connsiteY0" fmla="*/ 9181 h 743869"/>
                <a:gd name="connsiteX1" fmla="*/ 240258 w 240258"/>
                <a:gd name="connsiteY1" fmla="*/ 28231 h 743869"/>
                <a:gd name="connsiteX2" fmla="*/ 175963 w 240258"/>
                <a:gd name="connsiteY2" fmla="*/ 729256 h 743869"/>
                <a:gd name="connsiteX3" fmla="*/ 87907 w 240258"/>
                <a:gd name="connsiteY3" fmla="*/ 743385 h 743869"/>
                <a:gd name="connsiteX4" fmla="*/ 0 w 240258"/>
                <a:gd name="connsiteY4" fmla="*/ 719729 h 743869"/>
                <a:gd name="connsiteX5" fmla="*/ 78581 w 240258"/>
                <a:gd name="connsiteY5" fmla="*/ 9181 h 743869"/>
                <a:gd name="connsiteX0" fmla="*/ 85725 w 247402"/>
                <a:gd name="connsiteY0" fmla="*/ 9181 h 743762"/>
                <a:gd name="connsiteX1" fmla="*/ 247402 w 247402"/>
                <a:gd name="connsiteY1" fmla="*/ 28231 h 743762"/>
                <a:gd name="connsiteX2" fmla="*/ 183107 w 247402"/>
                <a:gd name="connsiteY2" fmla="*/ 729256 h 743762"/>
                <a:gd name="connsiteX3" fmla="*/ 95051 w 247402"/>
                <a:gd name="connsiteY3" fmla="*/ 743385 h 743762"/>
                <a:gd name="connsiteX4" fmla="*/ 0 w 247402"/>
                <a:gd name="connsiteY4" fmla="*/ 712586 h 743762"/>
                <a:gd name="connsiteX5" fmla="*/ 85725 w 247402"/>
                <a:gd name="connsiteY5" fmla="*/ 9181 h 743762"/>
                <a:gd name="connsiteX0" fmla="*/ 85725 w 247402"/>
                <a:gd name="connsiteY0" fmla="*/ 9181 h 744125"/>
                <a:gd name="connsiteX1" fmla="*/ 247402 w 247402"/>
                <a:gd name="connsiteY1" fmla="*/ 28231 h 744125"/>
                <a:gd name="connsiteX2" fmla="*/ 183107 w 247402"/>
                <a:gd name="connsiteY2" fmla="*/ 729256 h 744125"/>
                <a:gd name="connsiteX3" fmla="*/ 95051 w 247402"/>
                <a:gd name="connsiteY3" fmla="*/ 743385 h 744125"/>
                <a:gd name="connsiteX4" fmla="*/ 0 w 247402"/>
                <a:gd name="connsiteY4" fmla="*/ 712586 h 744125"/>
                <a:gd name="connsiteX5" fmla="*/ 85725 w 247402"/>
                <a:gd name="connsiteY5" fmla="*/ 9181 h 744125"/>
                <a:gd name="connsiteX0" fmla="*/ 85725 w 247402"/>
                <a:gd name="connsiteY0" fmla="*/ 9181 h 744125"/>
                <a:gd name="connsiteX1" fmla="*/ 247402 w 247402"/>
                <a:gd name="connsiteY1" fmla="*/ 28231 h 744125"/>
                <a:gd name="connsiteX2" fmla="*/ 183107 w 247402"/>
                <a:gd name="connsiteY2" fmla="*/ 729256 h 744125"/>
                <a:gd name="connsiteX3" fmla="*/ 95051 w 247402"/>
                <a:gd name="connsiteY3" fmla="*/ 743385 h 744125"/>
                <a:gd name="connsiteX4" fmla="*/ 0 w 247402"/>
                <a:gd name="connsiteY4" fmla="*/ 712586 h 744125"/>
                <a:gd name="connsiteX5" fmla="*/ 85725 w 247402"/>
                <a:gd name="connsiteY5" fmla="*/ 9181 h 744125"/>
                <a:gd name="connsiteX0" fmla="*/ 80962 w 242639"/>
                <a:gd name="connsiteY0" fmla="*/ 9181 h 745819"/>
                <a:gd name="connsiteX1" fmla="*/ 242639 w 242639"/>
                <a:gd name="connsiteY1" fmla="*/ 28231 h 745819"/>
                <a:gd name="connsiteX2" fmla="*/ 178344 w 242639"/>
                <a:gd name="connsiteY2" fmla="*/ 729256 h 745819"/>
                <a:gd name="connsiteX3" fmla="*/ 90288 w 242639"/>
                <a:gd name="connsiteY3" fmla="*/ 743385 h 745819"/>
                <a:gd name="connsiteX4" fmla="*/ 0 w 242639"/>
                <a:gd name="connsiteY4" fmla="*/ 726874 h 745819"/>
                <a:gd name="connsiteX5" fmla="*/ 80962 w 242639"/>
                <a:gd name="connsiteY5" fmla="*/ 9181 h 745819"/>
                <a:gd name="connsiteX0" fmla="*/ 80962 w 242639"/>
                <a:gd name="connsiteY0" fmla="*/ 9181 h 744440"/>
                <a:gd name="connsiteX1" fmla="*/ 242639 w 242639"/>
                <a:gd name="connsiteY1" fmla="*/ 28231 h 744440"/>
                <a:gd name="connsiteX2" fmla="*/ 178344 w 242639"/>
                <a:gd name="connsiteY2" fmla="*/ 729256 h 744440"/>
                <a:gd name="connsiteX3" fmla="*/ 90288 w 242639"/>
                <a:gd name="connsiteY3" fmla="*/ 743385 h 744440"/>
                <a:gd name="connsiteX4" fmla="*/ 0 w 242639"/>
                <a:gd name="connsiteY4" fmla="*/ 726874 h 744440"/>
                <a:gd name="connsiteX5" fmla="*/ 80962 w 242639"/>
                <a:gd name="connsiteY5" fmla="*/ 9181 h 744440"/>
                <a:gd name="connsiteX0" fmla="*/ 80962 w 235495"/>
                <a:gd name="connsiteY0" fmla="*/ 12426 h 747685"/>
                <a:gd name="connsiteX1" fmla="*/ 235495 w 235495"/>
                <a:gd name="connsiteY1" fmla="*/ 21951 h 747685"/>
                <a:gd name="connsiteX2" fmla="*/ 178344 w 235495"/>
                <a:gd name="connsiteY2" fmla="*/ 732501 h 747685"/>
                <a:gd name="connsiteX3" fmla="*/ 90288 w 235495"/>
                <a:gd name="connsiteY3" fmla="*/ 746630 h 747685"/>
                <a:gd name="connsiteX4" fmla="*/ 0 w 235495"/>
                <a:gd name="connsiteY4" fmla="*/ 730119 h 747685"/>
                <a:gd name="connsiteX5" fmla="*/ 80962 w 235495"/>
                <a:gd name="connsiteY5" fmla="*/ 12426 h 747685"/>
                <a:gd name="connsiteX0" fmla="*/ 80962 w 235495"/>
                <a:gd name="connsiteY0" fmla="*/ 12426 h 747685"/>
                <a:gd name="connsiteX1" fmla="*/ 235495 w 235495"/>
                <a:gd name="connsiteY1" fmla="*/ 21951 h 747685"/>
                <a:gd name="connsiteX2" fmla="*/ 178344 w 235495"/>
                <a:gd name="connsiteY2" fmla="*/ 732501 h 747685"/>
                <a:gd name="connsiteX3" fmla="*/ 90288 w 235495"/>
                <a:gd name="connsiteY3" fmla="*/ 746630 h 747685"/>
                <a:gd name="connsiteX4" fmla="*/ 0 w 235495"/>
                <a:gd name="connsiteY4" fmla="*/ 730119 h 747685"/>
                <a:gd name="connsiteX5" fmla="*/ 80962 w 235495"/>
                <a:gd name="connsiteY5" fmla="*/ 12426 h 747685"/>
                <a:gd name="connsiteX0" fmla="*/ 80962 w 235495"/>
                <a:gd name="connsiteY0" fmla="*/ 12426 h 747685"/>
                <a:gd name="connsiteX1" fmla="*/ 235495 w 235495"/>
                <a:gd name="connsiteY1" fmla="*/ 21951 h 747685"/>
                <a:gd name="connsiteX2" fmla="*/ 178344 w 235495"/>
                <a:gd name="connsiteY2" fmla="*/ 732501 h 747685"/>
                <a:gd name="connsiteX3" fmla="*/ 90288 w 235495"/>
                <a:gd name="connsiteY3" fmla="*/ 746630 h 747685"/>
                <a:gd name="connsiteX4" fmla="*/ 0 w 235495"/>
                <a:gd name="connsiteY4" fmla="*/ 730119 h 747685"/>
                <a:gd name="connsiteX5" fmla="*/ 80962 w 235495"/>
                <a:gd name="connsiteY5" fmla="*/ 12426 h 747685"/>
                <a:gd name="connsiteX0" fmla="*/ 85725 w 235495"/>
                <a:gd name="connsiteY0" fmla="*/ 9180 h 753964"/>
                <a:gd name="connsiteX1" fmla="*/ 235495 w 235495"/>
                <a:gd name="connsiteY1" fmla="*/ 28230 h 753964"/>
                <a:gd name="connsiteX2" fmla="*/ 178344 w 235495"/>
                <a:gd name="connsiteY2" fmla="*/ 738780 h 753964"/>
                <a:gd name="connsiteX3" fmla="*/ 90288 w 235495"/>
                <a:gd name="connsiteY3" fmla="*/ 752909 h 753964"/>
                <a:gd name="connsiteX4" fmla="*/ 0 w 235495"/>
                <a:gd name="connsiteY4" fmla="*/ 736398 h 753964"/>
                <a:gd name="connsiteX5" fmla="*/ 85725 w 235495"/>
                <a:gd name="connsiteY5" fmla="*/ 9180 h 753964"/>
                <a:gd name="connsiteX0" fmla="*/ 85725 w 235495"/>
                <a:gd name="connsiteY0" fmla="*/ 3897 h 748681"/>
                <a:gd name="connsiteX1" fmla="*/ 235495 w 235495"/>
                <a:gd name="connsiteY1" fmla="*/ 22947 h 748681"/>
                <a:gd name="connsiteX2" fmla="*/ 178344 w 235495"/>
                <a:gd name="connsiteY2" fmla="*/ 733497 h 748681"/>
                <a:gd name="connsiteX3" fmla="*/ 90288 w 235495"/>
                <a:gd name="connsiteY3" fmla="*/ 747626 h 748681"/>
                <a:gd name="connsiteX4" fmla="*/ 0 w 235495"/>
                <a:gd name="connsiteY4" fmla="*/ 731115 h 748681"/>
                <a:gd name="connsiteX5" fmla="*/ 85725 w 235495"/>
                <a:gd name="connsiteY5" fmla="*/ 3897 h 748681"/>
                <a:gd name="connsiteX0" fmla="*/ 85725 w 245020"/>
                <a:gd name="connsiteY0" fmla="*/ 2781 h 747565"/>
                <a:gd name="connsiteX1" fmla="*/ 245020 w 245020"/>
                <a:gd name="connsiteY1" fmla="*/ 26593 h 747565"/>
                <a:gd name="connsiteX2" fmla="*/ 178344 w 245020"/>
                <a:gd name="connsiteY2" fmla="*/ 732381 h 747565"/>
                <a:gd name="connsiteX3" fmla="*/ 90288 w 245020"/>
                <a:gd name="connsiteY3" fmla="*/ 746510 h 747565"/>
                <a:gd name="connsiteX4" fmla="*/ 0 w 245020"/>
                <a:gd name="connsiteY4" fmla="*/ 729999 h 747565"/>
                <a:gd name="connsiteX5" fmla="*/ 85725 w 245020"/>
                <a:gd name="connsiteY5" fmla="*/ 2781 h 747565"/>
                <a:gd name="connsiteX0" fmla="*/ 76200 w 245020"/>
                <a:gd name="connsiteY0" fmla="*/ 2781 h 747565"/>
                <a:gd name="connsiteX1" fmla="*/ 245020 w 245020"/>
                <a:gd name="connsiteY1" fmla="*/ 26593 h 747565"/>
                <a:gd name="connsiteX2" fmla="*/ 178344 w 245020"/>
                <a:gd name="connsiteY2" fmla="*/ 732381 h 747565"/>
                <a:gd name="connsiteX3" fmla="*/ 90288 w 245020"/>
                <a:gd name="connsiteY3" fmla="*/ 746510 h 747565"/>
                <a:gd name="connsiteX4" fmla="*/ 0 w 245020"/>
                <a:gd name="connsiteY4" fmla="*/ 729999 h 747565"/>
                <a:gd name="connsiteX5" fmla="*/ 76200 w 245020"/>
                <a:gd name="connsiteY5" fmla="*/ 2781 h 747565"/>
                <a:gd name="connsiteX0" fmla="*/ 76200 w 245020"/>
                <a:gd name="connsiteY0" fmla="*/ 2781 h 747395"/>
                <a:gd name="connsiteX1" fmla="*/ 245020 w 245020"/>
                <a:gd name="connsiteY1" fmla="*/ 26593 h 747395"/>
                <a:gd name="connsiteX2" fmla="*/ 178344 w 245020"/>
                <a:gd name="connsiteY2" fmla="*/ 732381 h 747395"/>
                <a:gd name="connsiteX3" fmla="*/ 90288 w 245020"/>
                <a:gd name="connsiteY3" fmla="*/ 746510 h 747395"/>
                <a:gd name="connsiteX4" fmla="*/ 0 w 245020"/>
                <a:gd name="connsiteY4" fmla="*/ 727617 h 747395"/>
                <a:gd name="connsiteX5" fmla="*/ 76200 w 245020"/>
                <a:gd name="connsiteY5" fmla="*/ 2781 h 747395"/>
                <a:gd name="connsiteX0" fmla="*/ 76200 w 245020"/>
                <a:gd name="connsiteY0" fmla="*/ 2781 h 748858"/>
                <a:gd name="connsiteX1" fmla="*/ 245020 w 245020"/>
                <a:gd name="connsiteY1" fmla="*/ 26593 h 748858"/>
                <a:gd name="connsiteX2" fmla="*/ 178344 w 245020"/>
                <a:gd name="connsiteY2" fmla="*/ 732381 h 748858"/>
                <a:gd name="connsiteX3" fmla="*/ 90288 w 245020"/>
                <a:gd name="connsiteY3" fmla="*/ 746510 h 748858"/>
                <a:gd name="connsiteX4" fmla="*/ 0 w 245020"/>
                <a:gd name="connsiteY4" fmla="*/ 727617 h 748858"/>
                <a:gd name="connsiteX5" fmla="*/ 76200 w 245020"/>
                <a:gd name="connsiteY5" fmla="*/ 2781 h 748858"/>
                <a:gd name="connsiteX0" fmla="*/ 76200 w 245020"/>
                <a:gd name="connsiteY0" fmla="*/ 2781 h 752552"/>
                <a:gd name="connsiteX1" fmla="*/ 245020 w 245020"/>
                <a:gd name="connsiteY1" fmla="*/ 26593 h 752552"/>
                <a:gd name="connsiteX2" fmla="*/ 178344 w 245020"/>
                <a:gd name="connsiteY2" fmla="*/ 732381 h 752552"/>
                <a:gd name="connsiteX3" fmla="*/ 90288 w 245020"/>
                <a:gd name="connsiteY3" fmla="*/ 746510 h 752552"/>
                <a:gd name="connsiteX4" fmla="*/ 0 w 245020"/>
                <a:gd name="connsiteY4" fmla="*/ 737142 h 752552"/>
                <a:gd name="connsiteX5" fmla="*/ 76200 w 245020"/>
                <a:gd name="connsiteY5" fmla="*/ 2781 h 752552"/>
                <a:gd name="connsiteX0" fmla="*/ 76200 w 245020"/>
                <a:gd name="connsiteY0" fmla="*/ 2781 h 747859"/>
                <a:gd name="connsiteX1" fmla="*/ 245020 w 245020"/>
                <a:gd name="connsiteY1" fmla="*/ 26593 h 747859"/>
                <a:gd name="connsiteX2" fmla="*/ 178344 w 245020"/>
                <a:gd name="connsiteY2" fmla="*/ 732381 h 747859"/>
                <a:gd name="connsiteX3" fmla="*/ 90288 w 245020"/>
                <a:gd name="connsiteY3" fmla="*/ 746510 h 747859"/>
                <a:gd name="connsiteX4" fmla="*/ 0 w 245020"/>
                <a:gd name="connsiteY4" fmla="*/ 737142 h 747859"/>
                <a:gd name="connsiteX5" fmla="*/ 76200 w 245020"/>
                <a:gd name="connsiteY5" fmla="*/ 2781 h 74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020" h="747859">
                  <a:moveTo>
                    <a:pt x="76200" y="2781"/>
                  </a:moveTo>
                  <a:cubicBezTo>
                    <a:pt x="130886" y="-3569"/>
                    <a:pt x="185571" y="-394"/>
                    <a:pt x="245020" y="26593"/>
                  </a:cubicBezTo>
                  <a:lnTo>
                    <a:pt x="178344" y="732381"/>
                  </a:lnTo>
                  <a:cubicBezTo>
                    <a:pt x="147404" y="748203"/>
                    <a:pt x="118846" y="747357"/>
                    <a:pt x="90288" y="746510"/>
                  </a:cubicBezTo>
                  <a:cubicBezTo>
                    <a:pt x="58604" y="750531"/>
                    <a:pt x="48352" y="745028"/>
                    <a:pt x="0" y="737142"/>
                  </a:cubicBezTo>
                  <a:lnTo>
                    <a:pt x="76200" y="2781"/>
                  </a:lnTo>
                  <a:close/>
                </a:path>
              </a:pathLst>
            </a:cu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①</a:t>
              </a:r>
            </a:p>
          </p:txBody>
        </p:sp>
        <p:sp>
          <p:nvSpPr>
            <p:cNvPr id="34" name="正方形/長方形 26">
              <a:extLst>
                <a:ext uri="{FF2B5EF4-FFF2-40B4-BE49-F238E27FC236}">
                  <a16:creationId xmlns:a16="http://schemas.microsoft.com/office/drawing/2014/main" id="{C1160693-4D35-DE08-4779-D74D8781ED52}"/>
                </a:ext>
              </a:extLst>
            </p:cNvPr>
            <p:cNvSpPr/>
            <p:nvPr/>
          </p:nvSpPr>
          <p:spPr>
            <a:xfrm>
              <a:off x="8346902" y="3120107"/>
              <a:ext cx="123205" cy="427956"/>
            </a:xfrm>
            <a:custGeom>
              <a:avLst/>
              <a:gdLst>
                <a:gd name="connsiteX0" fmla="*/ 0 w 128520"/>
                <a:gd name="connsiteY0" fmla="*/ 0 h 288014"/>
                <a:gd name="connsiteX1" fmla="*/ 128520 w 128520"/>
                <a:gd name="connsiteY1" fmla="*/ 0 h 288014"/>
                <a:gd name="connsiteX2" fmla="*/ 128520 w 128520"/>
                <a:gd name="connsiteY2" fmla="*/ 288014 h 288014"/>
                <a:gd name="connsiteX3" fmla="*/ 0 w 128520"/>
                <a:gd name="connsiteY3" fmla="*/ 288014 h 288014"/>
                <a:gd name="connsiteX4" fmla="*/ 0 w 128520"/>
                <a:gd name="connsiteY4" fmla="*/ 0 h 288014"/>
                <a:gd name="connsiteX0" fmla="*/ 4763 w 128520"/>
                <a:gd name="connsiteY0" fmla="*/ 7144 h 288014"/>
                <a:gd name="connsiteX1" fmla="*/ 128520 w 128520"/>
                <a:gd name="connsiteY1" fmla="*/ 0 h 288014"/>
                <a:gd name="connsiteX2" fmla="*/ 128520 w 128520"/>
                <a:gd name="connsiteY2" fmla="*/ 288014 h 288014"/>
                <a:gd name="connsiteX3" fmla="*/ 0 w 128520"/>
                <a:gd name="connsiteY3" fmla="*/ 288014 h 288014"/>
                <a:gd name="connsiteX4" fmla="*/ 4763 w 128520"/>
                <a:gd name="connsiteY4" fmla="*/ 7144 h 288014"/>
                <a:gd name="connsiteX0" fmla="*/ 4763 w 128520"/>
                <a:gd name="connsiteY0" fmla="*/ 9526 h 290396"/>
                <a:gd name="connsiteX1" fmla="*/ 92802 w 128520"/>
                <a:gd name="connsiteY1" fmla="*/ 0 h 290396"/>
                <a:gd name="connsiteX2" fmla="*/ 128520 w 128520"/>
                <a:gd name="connsiteY2" fmla="*/ 290396 h 290396"/>
                <a:gd name="connsiteX3" fmla="*/ 0 w 128520"/>
                <a:gd name="connsiteY3" fmla="*/ 290396 h 290396"/>
                <a:gd name="connsiteX4" fmla="*/ 4763 w 128520"/>
                <a:gd name="connsiteY4" fmla="*/ 9526 h 290396"/>
                <a:gd name="connsiteX0" fmla="*/ 4763 w 97564"/>
                <a:gd name="connsiteY0" fmla="*/ 9526 h 290396"/>
                <a:gd name="connsiteX1" fmla="*/ 92802 w 97564"/>
                <a:gd name="connsiteY1" fmla="*/ 0 h 290396"/>
                <a:gd name="connsiteX2" fmla="*/ 97564 w 97564"/>
                <a:gd name="connsiteY2" fmla="*/ 276108 h 290396"/>
                <a:gd name="connsiteX3" fmla="*/ 0 w 97564"/>
                <a:gd name="connsiteY3" fmla="*/ 290396 h 290396"/>
                <a:gd name="connsiteX4" fmla="*/ 4763 w 97564"/>
                <a:gd name="connsiteY4" fmla="*/ 9526 h 290396"/>
                <a:gd name="connsiteX0" fmla="*/ 4763 w 104708"/>
                <a:gd name="connsiteY0" fmla="*/ 9526 h 290396"/>
                <a:gd name="connsiteX1" fmla="*/ 92802 w 104708"/>
                <a:gd name="connsiteY1" fmla="*/ 0 h 290396"/>
                <a:gd name="connsiteX2" fmla="*/ 104708 w 104708"/>
                <a:gd name="connsiteY2" fmla="*/ 280871 h 290396"/>
                <a:gd name="connsiteX3" fmla="*/ 0 w 104708"/>
                <a:gd name="connsiteY3" fmla="*/ 290396 h 290396"/>
                <a:gd name="connsiteX4" fmla="*/ 4763 w 104708"/>
                <a:gd name="connsiteY4" fmla="*/ 9526 h 290396"/>
                <a:gd name="connsiteX0" fmla="*/ 459 w 100404"/>
                <a:gd name="connsiteY0" fmla="*/ 9526 h 280871"/>
                <a:gd name="connsiteX1" fmla="*/ 88498 w 100404"/>
                <a:gd name="connsiteY1" fmla="*/ 0 h 280871"/>
                <a:gd name="connsiteX2" fmla="*/ 100404 w 100404"/>
                <a:gd name="connsiteY2" fmla="*/ 280871 h 280871"/>
                <a:gd name="connsiteX3" fmla="*/ 459 w 100404"/>
                <a:gd name="connsiteY3" fmla="*/ 259439 h 280871"/>
                <a:gd name="connsiteX4" fmla="*/ 459 w 100404"/>
                <a:gd name="connsiteY4" fmla="*/ 9526 h 280871"/>
                <a:gd name="connsiteX0" fmla="*/ 459 w 100404"/>
                <a:gd name="connsiteY0" fmla="*/ 9526 h 280871"/>
                <a:gd name="connsiteX1" fmla="*/ 88498 w 100404"/>
                <a:gd name="connsiteY1" fmla="*/ 0 h 280871"/>
                <a:gd name="connsiteX2" fmla="*/ 100404 w 100404"/>
                <a:gd name="connsiteY2" fmla="*/ 280871 h 280871"/>
                <a:gd name="connsiteX3" fmla="*/ 459 w 100404"/>
                <a:gd name="connsiteY3" fmla="*/ 273727 h 280871"/>
                <a:gd name="connsiteX4" fmla="*/ 459 w 100404"/>
                <a:gd name="connsiteY4" fmla="*/ 9526 h 280871"/>
                <a:gd name="connsiteX0" fmla="*/ 459 w 100404"/>
                <a:gd name="connsiteY0" fmla="*/ 2382 h 280871"/>
                <a:gd name="connsiteX1" fmla="*/ 88498 w 100404"/>
                <a:gd name="connsiteY1" fmla="*/ 0 h 280871"/>
                <a:gd name="connsiteX2" fmla="*/ 100404 w 100404"/>
                <a:gd name="connsiteY2" fmla="*/ 280871 h 280871"/>
                <a:gd name="connsiteX3" fmla="*/ 459 w 100404"/>
                <a:gd name="connsiteY3" fmla="*/ 273727 h 280871"/>
                <a:gd name="connsiteX4" fmla="*/ 459 w 100404"/>
                <a:gd name="connsiteY4" fmla="*/ 2382 h 280871"/>
                <a:gd name="connsiteX0" fmla="*/ 138 w 100083"/>
                <a:gd name="connsiteY0" fmla="*/ 2382 h 280871"/>
                <a:gd name="connsiteX1" fmla="*/ 88177 w 100083"/>
                <a:gd name="connsiteY1" fmla="*/ 0 h 280871"/>
                <a:gd name="connsiteX2" fmla="*/ 100083 w 100083"/>
                <a:gd name="connsiteY2" fmla="*/ 280871 h 280871"/>
                <a:gd name="connsiteX3" fmla="*/ 9663 w 100083"/>
                <a:gd name="connsiteY3" fmla="*/ 273727 h 280871"/>
                <a:gd name="connsiteX4" fmla="*/ 138 w 100083"/>
                <a:gd name="connsiteY4" fmla="*/ 2382 h 280871"/>
                <a:gd name="connsiteX0" fmla="*/ 459 w 90879"/>
                <a:gd name="connsiteY0" fmla="*/ 2382 h 280871"/>
                <a:gd name="connsiteX1" fmla="*/ 78973 w 90879"/>
                <a:gd name="connsiteY1" fmla="*/ 0 h 280871"/>
                <a:gd name="connsiteX2" fmla="*/ 90879 w 90879"/>
                <a:gd name="connsiteY2" fmla="*/ 280871 h 280871"/>
                <a:gd name="connsiteX3" fmla="*/ 459 w 90879"/>
                <a:gd name="connsiteY3" fmla="*/ 273727 h 280871"/>
                <a:gd name="connsiteX4" fmla="*/ 459 w 90879"/>
                <a:gd name="connsiteY4" fmla="*/ 2382 h 280871"/>
                <a:gd name="connsiteX0" fmla="*/ 166 w 97730"/>
                <a:gd name="connsiteY0" fmla="*/ 2382 h 280871"/>
                <a:gd name="connsiteX1" fmla="*/ 85824 w 97730"/>
                <a:gd name="connsiteY1" fmla="*/ 0 h 280871"/>
                <a:gd name="connsiteX2" fmla="*/ 97730 w 97730"/>
                <a:gd name="connsiteY2" fmla="*/ 280871 h 280871"/>
                <a:gd name="connsiteX3" fmla="*/ 7310 w 97730"/>
                <a:gd name="connsiteY3" fmla="*/ 273727 h 280871"/>
                <a:gd name="connsiteX4" fmla="*/ 166 w 97730"/>
                <a:gd name="connsiteY4" fmla="*/ 2382 h 280871"/>
                <a:gd name="connsiteX0" fmla="*/ 103 w 97667"/>
                <a:gd name="connsiteY0" fmla="*/ 2382 h 280871"/>
                <a:gd name="connsiteX1" fmla="*/ 85761 w 97667"/>
                <a:gd name="connsiteY1" fmla="*/ 0 h 280871"/>
                <a:gd name="connsiteX2" fmla="*/ 97667 w 97667"/>
                <a:gd name="connsiteY2" fmla="*/ 280871 h 280871"/>
                <a:gd name="connsiteX3" fmla="*/ 14391 w 97667"/>
                <a:gd name="connsiteY3" fmla="*/ 273727 h 280871"/>
                <a:gd name="connsiteX4" fmla="*/ 103 w 97667"/>
                <a:gd name="connsiteY4" fmla="*/ 2382 h 280871"/>
                <a:gd name="connsiteX0" fmla="*/ 117 w 97681"/>
                <a:gd name="connsiteY0" fmla="*/ 2382 h 280871"/>
                <a:gd name="connsiteX1" fmla="*/ 85775 w 97681"/>
                <a:gd name="connsiteY1" fmla="*/ 0 h 280871"/>
                <a:gd name="connsiteX2" fmla="*/ 97681 w 97681"/>
                <a:gd name="connsiteY2" fmla="*/ 280871 h 280871"/>
                <a:gd name="connsiteX3" fmla="*/ 12024 w 97681"/>
                <a:gd name="connsiteY3" fmla="*/ 266584 h 280871"/>
                <a:gd name="connsiteX4" fmla="*/ 117 w 97681"/>
                <a:gd name="connsiteY4" fmla="*/ 2382 h 280871"/>
                <a:gd name="connsiteX0" fmla="*/ 0 w 97564"/>
                <a:gd name="connsiteY0" fmla="*/ 2382 h 280871"/>
                <a:gd name="connsiteX1" fmla="*/ 85658 w 97564"/>
                <a:gd name="connsiteY1" fmla="*/ 0 h 280871"/>
                <a:gd name="connsiteX2" fmla="*/ 97564 w 97564"/>
                <a:gd name="connsiteY2" fmla="*/ 280871 h 280871"/>
                <a:gd name="connsiteX3" fmla="*/ 11907 w 97564"/>
                <a:gd name="connsiteY3" fmla="*/ 266584 h 280871"/>
                <a:gd name="connsiteX4" fmla="*/ 0 w 97564"/>
                <a:gd name="connsiteY4" fmla="*/ 2382 h 280871"/>
                <a:gd name="connsiteX0" fmla="*/ 0 w 97564"/>
                <a:gd name="connsiteY0" fmla="*/ 2382 h 266584"/>
                <a:gd name="connsiteX1" fmla="*/ 85658 w 97564"/>
                <a:gd name="connsiteY1" fmla="*/ 0 h 266584"/>
                <a:gd name="connsiteX2" fmla="*/ 97564 w 97564"/>
                <a:gd name="connsiteY2" fmla="*/ 266584 h 266584"/>
                <a:gd name="connsiteX3" fmla="*/ 11907 w 97564"/>
                <a:gd name="connsiteY3" fmla="*/ 266584 h 266584"/>
                <a:gd name="connsiteX4" fmla="*/ 0 w 97564"/>
                <a:gd name="connsiteY4" fmla="*/ 2382 h 266584"/>
                <a:gd name="connsiteX0" fmla="*/ 0 w 97564"/>
                <a:gd name="connsiteY0" fmla="*/ 2382 h 266584"/>
                <a:gd name="connsiteX1" fmla="*/ 85658 w 97564"/>
                <a:gd name="connsiteY1" fmla="*/ 0 h 266584"/>
                <a:gd name="connsiteX2" fmla="*/ 97564 w 97564"/>
                <a:gd name="connsiteY2" fmla="*/ 266584 h 266584"/>
                <a:gd name="connsiteX3" fmla="*/ 11907 w 97564"/>
                <a:gd name="connsiteY3" fmla="*/ 266584 h 266584"/>
                <a:gd name="connsiteX4" fmla="*/ 0 w 97564"/>
                <a:gd name="connsiteY4" fmla="*/ 2382 h 266584"/>
                <a:gd name="connsiteX0" fmla="*/ 0 w 97564"/>
                <a:gd name="connsiteY0" fmla="*/ 6127 h 270329"/>
                <a:gd name="connsiteX1" fmla="*/ 85658 w 97564"/>
                <a:gd name="connsiteY1" fmla="*/ 3745 h 270329"/>
                <a:gd name="connsiteX2" fmla="*/ 97564 w 97564"/>
                <a:gd name="connsiteY2" fmla="*/ 270329 h 270329"/>
                <a:gd name="connsiteX3" fmla="*/ 11907 w 97564"/>
                <a:gd name="connsiteY3" fmla="*/ 270329 h 270329"/>
                <a:gd name="connsiteX4" fmla="*/ 0 w 97564"/>
                <a:gd name="connsiteY4" fmla="*/ 6127 h 270329"/>
                <a:gd name="connsiteX0" fmla="*/ 0 w 97564"/>
                <a:gd name="connsiteY0" fmla="*/ 3021 h 267223"/>
                <a:gd name="connsiteX1" fmla="*/ 85658 w 97564"/>
                <a:gd name="connsiteY1" fmla="*/ 639 h 267223"/>
                <a:gd name="connsiteX2" fmla="*/ 97564 w 97564"/>
                <a:gd name="connsiteY2" fmla="*/ 267223 h 267223"/>
                <a:gd name="connsiteX3" fmla="*/ 11907 w 97564"/>
                <a:gd name="connsiteY3" fmla="*/ 267223 h 267223"/>
                <a:gd name="connsiteX4" fmla="*/ 0 w 97564"/>
                <a:gd name="connsiteY4" fmla="*/ 3021 h 267223"/>
                <a:gd name="connsiteX0" fmla="*/ 0 w 97564"/>
                <a:gd name="connsiteY0" fmla="*/ 4039 h 268241"/>
                <a:gd name="connsiteX1" fmla="*/ 85658 w 97564"/>
                <a:gd name="connsiteY1" fmla="*/ 1657 h 268241"/>
                <a:gd name="connsiteX2" fmla="*/ 97564 w 97564"/>
                <a:gd name="connsiteY2" fmla="*/ 268241 h 268241"/>
                <a:gd name="connsiteX3" fmla="*/ 11907 w 97564"/>
                <a:gd name="connsiteY3" fmla="*/ 268241 h 268241"/>
                <a:gd name="connsiteX4" fmla="*/ 0 w 97564"/>
                <a:gd name="connsiteY4" fmla="*/ 4039 h 268241"/>
                <a:gd name="connsiteX0" fmla="*/ 0 w 97564"/>
                <a:gd name="connsiteY0" fmla="*/ 4039 h 268241"/>
                <a:gd name="connsiteX1" fmla="*/ 85658 w 97564"/>
                <a:gd name="connsiteY1" fmla="*/ 1657 h 268241"/>
                <a:gd name="connsiteX2" fmla="*/ 97564 w 97564"/>
                <a:gd name="connsiteY2" fmla="*/ 268241 h 268241"/>
                <a:gd name="connsiteX3" fmla="*/ 4763 w 97564"/>
                <a:gd name="connsiteY3" fmla="*/ 268241 h 268241"/>
                <a:gd name="connsiteX4" fmla="*/ 0 w 97564"/>
                <a:gd name="connsiteY4" fmla="*/ 4039 h 268241"/>
                <a:gd name="connsiteX0" fmla="*/ 0 w 97564"/>
                <a:gd name="connsiteY0" fmla="*/ 4039 h 268241"/>
                <a:gd name="connsiteX1" fmla="*/ 85658 w 97564"/>
                <a:gd name="connsiteY1" fmla="*/ 1657 h 268241"/>
                <a:gd name="connsiteX2" fmla="*/ 97564 w 97564"/>
                <a:gd name="connsiteY2" fmla="*/ 268241 h 268241"/>
                <a:gd name="connsiteX3" fmla="*/ 4763 w 97564"/>
                <a:gd name="connsiteY3" fmla="*/ 268241 h 268241"/>
                <a:gd name="connsiteX4" fmla="*/ 0 w 97564"/>
                <a:gd name="connsiteY4" fmla="*/ 4039 h 268241"/>
                <a:gd name="connsiteX0" fmla="*/ 0 w 97564"/>
                <a:gd name="connsiteY0" fmla="*/ 4039 h 275645"/>
                <a:gd name="connsiteX1" fmla="*/ 85658 w 97564"/>
                <a:gd name="connsiteY1" fmla="*/ 1657 h 275645"/>
                <a:gd name="connsiteX2" fmla="*/ 97564 w 97564"/>
                <a:gd name="connsiteY2" fmla="*/ 268241 h 275645"/>
                <a:gd name="connsiteX3" fmla="*/ 55854 w 97564"/>
                <a:gd name="connsiteY3" fmla="*/ 275603 h 275645"/>
                <a:gd name="connsiteX4" fmla="*/ 4763 w 97564"/>
                <a:gd name="connsiteY4" fmla="*/ 268241 h 275645"/>
                <a:gd name="connsiteX5" fmla="*/ 0 w 97564"/>
                <a:gd name="connsiteY5" fmla="*/ 4039 h 275645"/>
                <a:gd name="connsiteX0" fmla="*/ 0 w 104708"/>
                <a:gd name="connsiteY0" fmla="*/ 6029 h 273988"/>
                <a:gd name="connsiteX1" fmla="*/ 92802 w 104708"/>
                <a:gd name="connsiteY1" fmla="*/ 0 h 273988"/>
                <a:gd name="connsiteX2" fmla="*/ 104708 w 104708"/>
                <a:gd name="connsiteY2" fmla="*/ 266584 h 273988"/>
                <a:gd name="connsiteX3" fmla="*/ 62998 w 104708"/>
                <a:gd name="connsiteY3" fmla="*/ 273946 h 273988"/>
                <a:gd name="connsiteX4" fmla="*/ 11907 w 104708"/>
                <a:gd name="connsiteY4" fmla="*/ 266584 h 273988"/>
                <a:gd name="connsiteX5" fmla="*/ 0 w 104708"/>
                <a:gd name="connsiteY5" fmla="*/ 6029 h 273988"/>
                <a:gd name="connsiteX0" fmla="*/ 0 w 104708"/>
                <a:gd name="connsiteY0" fmla="*/ 6029 h 273988"/>
                <a:gd name="connsiteX1" fmla="*/ 92802 w 104708"/>
                <a:gd name="connsiteY1" fmla="*/ 0 h 273988"/>
                <a:gd name="connsiteX2" fmla="*/ 104708 w 104708"/>
                <a:gd name="connsiteY2" fmla="*/ 266584 h 273988"/>
                <a:gd name="connsiteX3" fmla="*/ 62998 w 104708"/>
                <a:gd name="connsiteY3" fmla="*/ 273946 h 273988"/>
                <a:gd name="connsiteX4" fmla="*/ 11907 w 104708"/>
                <a:gd name="connsiteY4" fmla="*/ 266584 h 273988"/>
                <a:gd name="connsiteX5" fmla="*/ 0 w 104708"/>
                <a:gd name="connsiteY5" fmla="*/ 6029 h 27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08" h="273988">
                  <a:moveTo>
                    <a:pt x="0" y="6029"/>
                  </a:moveTo>
                  <a:cubicBezTo>
                    <a:pt x="45221" y="-1910"/>
                    <a:pt x="64249" y="794"/>
                    <a:pt x="92802" y="0"/>
                  </a:cubicBezTo>
                  <a:lnTo>
                    <a:pt x="104708" y="266584"/>
                  </a:lnTo>
                  <a:cubicBezTo>
                    <a:pt x="91598" y="265863"/>
                    <a:pt x="76108" y="274667"/>
                    <a:pt x="62998" y="273946"/>
                  </a:cubicBezTo>
                  <a:lnTo>
                    <a:pt x="11907" y="266584"/>
                  </a:lnTo>
                  <a:lnTo>
                    <a:pt x="0" y="6029"/>
                  </a:lnTo>
                  <a:close/>
                </a:path>
              </a:pathLst>
            </a:cu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③</a:t>
              </a:r>
            </a:p>
          </p:txBody>
        </p:sp>
      </p:grpSp>
      <p:graphicFrame>
        <p:nvGraphicFramePr>
          <p:cNvPr id="39" name="Group 64">
            <a:extLst>
              <a:ext uri="{FF2B5EF4-FFF2-40B4-BE49-F238E27FC236}">
                <a16:creationId xmlns:a16="http://schemas.microsoft.com/office/drawing/2014/main" id="{DA02D5CF-23D9-28CA-824E-CA951B7906A7}"/>
              </a:ext>
            </a:extLst>
          </p:cNvPr>
          <p:cNvGraphicFramePr>
            <a:graphicFrameLocks noGrp="1"/>
          </p:cNvGraphicFramePr>
          <p:nvPr>
            <p:extLst>
              <p:ext uri="{D42A27DB-BD31-4B8C-83A1-F6EECF244321}">
                <p14:modId xmlns:p14="http://schemas.microsoft.com/office/powerpoint/2010/main" val="59023635"/>
              </p:ext>
            </p:extLst>
          </p:nvPr>
        </p:nvGraphicFramePr>
        <p:xfrm>
          <a:off x="654440" y="5164804"/>
          <a:ext cx="5554126" cy="3478375"/>
        </p:xfrm>
        <a:graphic>
          <a:graphicData uri="http://schemas.openxmlformats.org/drawingml/2006/table">
            <a:tbl>
              <a:tblPr/>
              <a:tblGrid>
                <a:gridCol w="1202935">
                  <a:extLst>
                    <a:ext uri="{9D8B030D-6E8A-4147-A177-3AD203B41FA5}">
                      <a16:colId xmlns:a16="http://schemas.microsoft.com/office/drawing/2014/main" val="20000"/>
                    </a:ext>
                  </a:extLst>
                </a:gridCol>
                <a:gridCol w="4351191">
                  <a:extLst>
                    <a:ext uri="{9D8B030D-6E8A-4147-A177-3AD203B41FA5}">
                      <a16:colId xmlns:a16="http://schemas.microsoft.com/office/drawing/2014/main" val="20001"/>
                    </a:ext>
                  </a:extLst>
                </a:gridCol>
              </a:tblGrid>
              <a:tr h="47508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掲出場所</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JR</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ゲートタワーイベントスペース　</a:t>
                      </a:r>
                      <a:endPar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上図をご参照ください。</a:t>
                      </a:r>
                      <a:endPar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974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サイズ（最大）</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①</a:t>
                      </a:r>
                      <a:r>
                        <a:rPr kumimoji="1" lang="en-US" altLang="zh-TW"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H</a:t>
                      </a: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3,866</a:t>
                      </a:r>
                      <a:r>
                        <a:rPr kumimoji="1" lang="en-US" altLang="zh-TW"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×W</a:t>
                      </a: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2,363</a:t>
                      </a:r>
                      <a:r>
                        <a:rPr kumimoji="1" lang="en-US" altLang="zh-TW"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mm</a:t>
                      </a:r>
                    </a:p>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②・③</a:t>
                      </a: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H3,866×2,765mm</a:t>
                      </a:r>
                      <a:endParaRPr kumimoji="1" lang="en-US" altLang="zh-TW"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最大サイズ内であれば掲出サイズは自由に設定可能です。</a:t>
                      </a:r>
                      <a:endParaRPr kumimoji="1" lang="zh-TW"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638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広告料金（税別）</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1</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本につき</a:t>
                      </a: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100,000</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円</a:t>
                      </a: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日（最大</a:t>
                      </a: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3</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本）</a:t>
                      </a:r>
                      <a:endParaRPr kumimoji="1" lang="en-US" altLang="ja-JP"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a:t>
                      </a: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掲出サイズにかかわらず広告料金は一律とします。</a:t>
                      </a:r>
                      <a:endPar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508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製作・掲出・撤去料</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別途費用が必要となります。</a:t>
                      </a:r>
                      <a:endParaRPr kumimoji="1" lang="en-US" altLang="ja-JP"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メイリオ" panose="020B0604030504040204" pitchFamily="50" charset="-128"/>
                        </a:rPr>
                        <a:t>詳細は当社指定の制作会社へお問い合わせください。</a:t>
                      </a:r>
                      <a:endParaRPr kumimoji="1" lang="ja-JP" altLang="en-US" sz="1000" b="0" i="0" u="sng" strike="noStrike" cap="none" normalizeH="0" baseline="0" dirty="0">
                        <a:ln>
                          <a:noFill/>
                        </a:ln>
                        <a:solidFill>
                          <a:schemeClr val="tx1"/>
                        </a:solidFill>
                        <a:effectLst/>
                        <a:latin typeface="HGSｺﾞｼｯｸM" panose="020B0600000000000000" pitchFamily="50" charset="-128"/>
                        <a:ea typeface="HGSｺﾞｼｯｸM" panose="020B0600000000000000"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22208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その他</a:t>
                      </a: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65088" marR="0" lvl="0" indent="-65088" algn="l" defTabSz="914400" rtl="0" eaLnBrk="1" fontAlgn="ctr" latinLnBrk="0" hangingPunct="1">
                        <a:lnSpc>
                          <a:spcPct val="100000"/>
                        </a:lnSpc>
                        <a:spcBef>
                          <a:spcPct val="0"/>
                        </a:spcBef>
                        <a:spcAft>
                          <a:spcPct val="0"/>
                        </a:spcAft>
                        <a:buClrTx/>
                        <a:buSzTx/>
                        <a:buFontTx/>
                        <a:buNone/>
                        <a:tabLst/>
                        <a:defRPr/>
                      </a:pPr>
                      <a:r>
                        <a:rPr kumimoji="1" lang="ja-JP" altLang="en-US"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・掲出はイベント実施日に限ります。</a:t>
                      </a:r>
                      <a:endParaRPr kumimoji="1" lang="en-US" altLang="ja-JP"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p>
                      <a:pPr marL="65088" marR="0" lvl="0" indent="-65088" algn="l" defTabSz="914400" rtl="0" eaLnBrk="1" fontAlgn="ctr"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・イベント申込時に当媒体もお申込ください。</a:t>
                      </a:r>
                      <a:endParaRPr kumimoji="1" lang="en-US" altLang="ja-JP" sz="10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p>
                      <a:pPr marL="65088" marR="0" lvl="0" indent="-65088" algn="l" defTabSz="914400" rtl="0" eaLnBrk="1" fontAlgn="ctr" latinLnBrk="0" hangingPunct="1">
                        <a:lnSpc>
                          <a:spcPct val="100000"/>
                        </a:lnSpc>
                        <a:spcBef>
                          <a:spcPct val="0"/>
                        </a:spcBef>
                        <a:spcAft>
                          <a:spcPct val="0"/>
                        </a:spcAft>
                        <a:buClrTx/>
                        <a:buSzTx/>
                        <a:buFontTx/>
                        <a:buNone/>
                        <a:tabLst/>
                        <a:defRPr/>
                      </a:pPr>
                      <a:r>
                        <a:rPr kumimoji="1" lang="ja-JP" altLang="en-US"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・①～③は</a:t>
                      </a:r>
                      <a:r>
                        <a:rPr kumimoji="1" lang="en-US" altLang="ja-JP"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1</a:t>
                      </a:r>
                      <a:r>
                        <a:rPr kumimoji="1" lang="ja-JP" altLang="en-US"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本から掲出可能です。</a:t>
                      </a:r>
                      <a:endParaRPr kumimoji="1" lang="en-US" altLang="ja-JP"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p>
                      <a:pPr marL="65088" marR="0" lvl="0" indent="-65088" algn="l" defTabSz="914400" rtl="0" eaLnBrk="1" fontAlgn="ctr" latinLnBrk="0" hangingPunct="1">
                        <a:lnSpc>
                          <a:spcPct val="100000"/>
                        </a:lnSpc>
                        <a:spcBef>
                          <a:spcPct val="0"/>
                        </a:spcBef>
                        <a:spcAft>
                          <a:spcPct val="0"/>
                        </a:spcAft>
                        <a:buClrTx/>
                        <a:buSzTx/>
                        <a:buFontTx/>
                        <a:buNone/>
                        <a:tabLst/>
                        <a:defRPr/>
                      </a:pPr>
                      <a:r>
                        <a:rPr kumimoji="1" lang="ja-JP" altLang="en-US"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a:t>
                      </a:r>
                      <a:r>
                        <a:rPr kumimoji="1" lang="en-US" altLang="ja-JP"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JTA</a:t>
                      </a:r>
                      <a:r>
                        <a:rPr kumimoji="1" lang="ja-JP" altLang="en-US"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rPr>
                        <a:t>による意匠審査がございます。</a:t>
                      </a:r>
                      <a:endParaRPr kumimoji="1" lang="en-US" altLang="ja-JP" sz="1000" b="0" i="0" u="none" strike="noStrike" kern="1200" cap="none" normalizeH="0" baseline="0" dirty="0">
                        <a:ln>
                          <a:noFill/>
                        </a:ln>
                        <a:solidFill>
                          <a:schemeClr val="tx1"/>
                        </a:solidFill>
                        <a:effectLst/>
                        <a:latin typeface="HGPｺﾞｼｯｸM" panose="020B0600000000000000" pitchFamily="50" charset="-128"/>
                        <a:ea typeface="HGPｺﾞｼｯｸM" panose="020B0600000000000000" pitchFamily="50" charset="-128"/>
                        <a:cs typeface="Meiryo UI" panose="020B0604030504040204" pitchFamily="50" charset="-128"/>
                      </a:endParaRPr>
                    </a:p>
                  </a:txBody>
                  <a:tcPr marL="126225" marR="126225" marT="58267" marB="582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45" name="対角する 2 つの角を丸めた四角形 21">
            <a:extLst>
              <a:ext uri="{FF2B5EF4-FFF2-40B4-BE49-F238E27FC236}">
                <a16:creationId xmlns:a16="http://schemas.microsoft.com/office/drawing/2014/main" id="{C9DBD3D7-535B-AAFE-1BD1-99F94BFE3F58}"/>
              </a:ext>
            </a:extLst>
          </p:cNvPr>
          <p:cNvSpPr/>
          <p:nvPr/>
        </p:nvSpPr>
        <p:spPr>
          <a:xfrm>
            <a:off x="218985" y="647326"/>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柱巻き装飾</a:t>
            </a:r>
            <a:endParaRPr lang="en-US" altLang="ja-JP"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702895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 name="直線コネクタ 76"/>
          <p:cNvCxnSpPr/>
          <p:nvPr/>
        </p:nvCxnSpPr>
        <p:spPr>
          <a:xfrm flipV="1">
            <a:off x="675878" y="8825038"/>
            <a:ext cx="2327496" cy="4048"/>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直線コネクタ 74"/>
          <p:cNvCxnSpPr/>
          <p:nvPr/>
        </p:nvCxnSpPr>
        <p:spPr>
          <a:xfrm flipV="1">
            <a:off x="675878" y="8105351"/>
            <a:ext cx="2327496" cy="4048"/>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直線コネクタ 88"/>
          <p:cNvCxnSpPr/>
          <p:nvPr/>
        </p:nvCxnSpPr>
        <p:spPr>
          <a:xfrm flipV="1">
            <a:off x="675878" y="7437186"/>
            <a:ext cx="2327496" cy="4048"/>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flipV="1">
            <a:off x="675878" y="6510174"/>
            <a:ext cx="2327496" cy="6696"/>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57" name="ホームベース 56"/>
          <p:cNvSpPr/>
          <p:nvPr/>
        </p:nvSpPr>
        <p:spPr>
          <a:xfrm rot="5400000">
            <a:off x="-774597" y="2283005"/>
            <a:ext cx="3058059" cy="391066"/>
          </a:xfrm>
          <a:prstGeom prst="homePlat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ja-JP" altLang="en-US" sz="14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13606" y="8632228"/>
            <a:ext cx="720080" cy="415498"/>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cs typeface="Meiryo UI" panose="020B0604030504040204" pitchFamily="50" charset="-128"/>
              </a:rPr>
              <a:t>イベント</a:t>
            </a:r>
            <a:endParaRPr kumimoji="1"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cs typeface="Meiryo UI" panose="020B0604030504040204" pitchFamily="50" charset="-128"/>
              </a:rPr>
              <a:t>最終日</a:t>
            </a:r>
          </a:p>
        </p:txBody>
      </p:sp>
      <p:sp>
        <p:nvSpPr>
          <p:cNvPr id="14" name="テキスト ボックス 13"/>
          <p:cNvSpPr txBox="1"/>
          <p:nvPr/>
        </p:nvSpPr>
        <p:spPr>
          <a:xfrm>
            <a:off x="-13606" y="7264076"/>
            <a:ext cx="720080" cy="415498"/>
          </a:xfrm>
          <a:prstGeom prst="rect">
            <a:avLst/>
          </a:prstGeom>
          <a:noFill/>
        </p:spPr>
        <p:txBody>
          <a:bodyPr wrap="square" rtlCol="0">
            <a:spAutoFit/>
          </a:bodyPr>
          <a:lstStyle/>
          <a:p>
            <a:pPr algn="ctr"/>
            <a:r>
              <a:rPr lang="ja-JP" altLang="en-US" sz="1050">
                <a:latin typeface="Meiryo UI" panose="020B0604030504040204" pitchFamily="50" charset="-128"/>
                <a:ea typeface="Meiryo UI" panose="020B0604030504040204" pitchFamily="50" charset="-128"/>
                <a:cs typeface="Meiryo UI" panose="020B0604030504040204" pitchFamily="50" charset="-128"/>
              </a:rPr>
              <a:t>イベント</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a:latin typeface="Meiryo UI" panose="020B0604030504040204" pitchFamily="50" charset="-128"/>
                <a:ea typeface="Meiryo UI" panose="020B0604030504040204" pitchFamily="50" charset="-128"/>
                <a:cs typeface="Meiryo UI" panose="020B0604030504040204" pitchFamily="50" charset="-128"/>
              </a:rPr>
              <a:t>前日</a:t>
            </a:r>
            <a:endParaRPr kumimoji="1" lang="en-US" altLang="ja-JP" sz="10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p:cNvSpPr txBox="1"/>
          <p:nvPr/>
        </p:nvSpPr>
        <p:spPr>
          <a:xfrm>
            <a:off x="-56142" y="3920955"/>
            <a:ext cx="805153" cy="253916"/>
          </a:xfrm>
          <a:prstGeom prst="rect">
            <a:avLst/>
          </a:prstGeom>
          <a:noFill/>
        </p:spPr>
        <p:txBody>
          <a:bodyPr wrap="square" rtlCol="0">
            <a:spAutoFit/>
          </a:bodyPr>
          <a:lstStyle/>
          <a:p>
            <a:pPr algn="ctr"/>
            <a:r>
              <a:rPr lang="en-US" altLang="ja-JP" sz="105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ヶ月半前</a:t>
            </a:r>
            <a:endParaRPr kumimoji="1" lang="en-US" altLang="ja-JP" sz="10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p:cNvSpPr txBox="1"/>
          <p:nvPr/>
        </p:nvSpPr>
        <p:spPr>
          <a:xfrm>
            <a:off x="-13606" y="6383214"/>
            <a:ext cx="720080" cy="253916"/>
          </a:xfrm>
          <a:prstGeom prst="rect">
            <a:avLst/>
          </a:prstGeom>
          <a:noFill/>
        </p:spPr>
        <p:txBody>
          <a:bodyPr wrap="square" rtlCol="0">
            <a:spAutoFit/>
          </a:bodyPr>
          <a:lstStyle/>
          <a:p>
            <a:pPr algn="ctr"/>
            <a:r>
              <a:rPr lang="en-US" altLang="ja-JP" sz="1050">
                <a:latin typeface="Meiryo UI" panose="020B0604030504040204" pitchFamily="50" charset="-128"/>
                <a:ea typeface="Meiryo UI" panose="020B0604030504040204" pitchFamily="50" charset="-128"/>
                <a:cs typeface="Meiryo UI" panose="020B0604030504040204" pitchFamily="50" charset="-128"/>
              </a:rPr>
              <a:t>2</a:t>
            </a:r>
            <a:r>
              <a:rPr lang="ja-JP" altLang="en-US" sz="1050">
                <a:latin typeface="Meiryo UI" panose="020B0604030504040204" pitchFamily="50" charset="-128"/>
                <a:ea typeface="Meiryo UI" panose="020B0604030504040204" pitchFamily="50" charset="-128"/>
                <a:cs typeface="Meiryo UI" panose="020B0604030504040204" pitchFamily="50" charset="-128"/>
              </a:rPr>
              <a:t>週間前</a:t>
            </a:r>
            <a:endParaRPr kumimoji="1" lang="en-US" altLang="ja-JP" sz="1050">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p:cNvSpPr txBox="1"/>
          <p:nvPr/>
        </p:nvSpPr>
        <p:spPr>
          <a:xfrm>
            <a:off x="2928074" y="829285"/>
            <a:ext cx="1345840" cy="276999"/>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①お問い合わせ</a:t>
            </a:r>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テキスト ボックス 26"/>
          <p:cNvSpPr txBox="1"/>
          <p:nvPr/>
        </p:nvSpPr>
        <p:spPr>
          <a:xfrm>
            <a:off x="2905214" y="1031587"/>
            <a:ext cx="3356956" cy="430887"/>
          </a:xfrm>
          <a:prstGeom prst="rect">
            <a:avLst/>
          </a:prstGeom>
          <a:noFill/>
        </p:spPr>
        <p:txBody>
          <a:bodyPr wrap="square" rtlCol="0">
            <a:spAutoFit/>
          </a:bodyPr>
          <a:lstStyle/>
          <a:p>
            <a:pPr marL="128588" indent="-128588"/>
            <a:r>
              <a:rPr lang="ja-JP" altLang="en-US" sz="1100" dirty="0">
                <a:latin typeface="Meiryo UI" panose="020B0604030504040204" pitchFamily="50" charset="-128"/>
                <a:ea typeface="Meiryo UI" panose="020B0604030504040204" pitchFamily="50" charset="-128"/>
                <a:cs typeface="Meiryo UI" panose="020B0604030504040204" pitchFamily="50" charset="-128"/>
              </a:rPr>
              <a:t>■空き状況や実施内容についてのお問い合わせは、</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128588" indent="-128588"/>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100" dirty="0" err="1">
                <a:latin typeface="Meiryo UI" panose="020B0604030504040204" pitchFamily="50" charset="-128"/>
                <a:ea typeface="Meiryo UI" panose="020B0604030504040204" pitchFamily="50" charset="-128"/>
                <a:cs typeface="Meiryo UI" panose="020B0604030504040204" pitchFamily="50" charset="-128"/>
              </a:rPr>
              <a:t>にて</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随時受け付けます。</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テキスト ボックス 27"/>
          <p:cNvSpPr txBox="1"/>
          <p:nvPr/>
        </p:nvSpPr>
        <p:spPr>
          <a:xfrm>
            <a:off x="2928074" y="1461846"/>
            <a:ext cx="1345840" cy="276999"/>
          </a:xfrm>
          <a:prstGeom prst="rect">
            <a:avLst/>
          </a:prstGeom>
          <a:noFill/>
        </p:spPr>
        <p:txBody>
          <a:bodyPr wrap="square" rtlCol="0">
            <a:spAutoFit/>
          </a:bodyPr>
          <a:lstStyle>
            <a:defPPr>
              <a:defRPr lang="ja-JP"/>
            </a:defPPr>
            <a:lvl1pPr>
              <a:defRPr sz="1200"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②お申込受付</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p:cNvSpPr txBox="1"/>
          <p:nvPr/>
        </p:nvSpPr>
        <p:spPr>
          <a:xfrm>
            <a:off x="2905213" y="1664148"/>
            <a:ext cx="3669807" cy="600164"/>
          </a:xfrm>
          <a:prstGeom prst="rect">
            <a:avLst/>
          </a:prstGeom>
          <a:noFill/>
        </p:spPr>
        <p:txBody>
          <a:bodyPr wrap="square" rtlCol="0">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27000" indent="-127000"/>
            <a:r>
              <a:rPr lang="ja-JP" altLang="en-US" dirty="0">
                <a:latin typeface="Meiryo UI" panose="020B0604030504040204" pitchFamily="50" charset="-128"/>
                <a:ea typeface="Meiryo UI" panose="020B0604030504040204" pitchFamily="50" charset="-128"/>
                <a:cs typeface="Meiryo UI" panose="020B0604030504040204" pitchFamily="50" charset="-128"/>
              </a:rPr>
              <a:t>■イベント実施日の</a:t>
            </a:r>
            <a:r>
              <a:rPr lang="en-US" altLang="ja-JP" dirty="0">
                <a:latin typeface="Meiryo UI" panose="020B0604030504040204" pitchFamily="50" charset="-128"/>
                <a:ea typeface="Meiryo UI" panose="020B0604030504040204" pitchFamily="50" charset="-128"/>
                <a:cs typeface="Meiryo UI" panose="020B0604030504040204" pitchFamily="50" charset="-128"/>
              </a:rPr>
              <a:t>1</a:t>
            </a:r>
            <a:r>
              <a:rPr lang="ja-JP" altLang="en-US" dirty="0">
                <a:latin typeface="Meiryo UI" panose="020B0604030504040204" pitchFamily="50" charset="-128"/>
                <a:ea typeface="Meiryo UI" panose="020B0604030504040204" pitchFamily="50" charset="-128"/>
                <a:cs typeface="Meiryo UI" panose="020B0604030504040204" pitchFamily="50" charset="-128"/>
              </a:rPr>
              <a:t>ヶ月半前まで利用申込を受け付けます。</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238125" indent="-238125"/>
            <a:r>
              <a:rPr lang="ja-JP" altLang="en-US" dirty="0">
                <a:latin typeface="Meiryo UI" panose="020B0604030504040204" pitchFamily="50" charset="-128"/>
                <a:ea typeface="Meiryo UI" panose="020B0604030504040204" pitchFamily="50" charset="-128"/>
                <a:cs typeface="Meiryo UI" panose="020B0604030504040204" pitchFamily="50" charset="-128"/>
              </a:rPr>
              <a:t>　 </a:t>
            </a:r>
            <a:r>
              <a:rPr lang="en-US" altLang="ja-JP" dirty="0">
                <a:latin typeface="Meiryo UI" panose="020B0604030504040204" pitchFamily="50" charset="-128"/>
                <a:ea typeface="Meiryo UI" panose="020B0604030504040204" pitchFamily="50" charset="-128"/>
                <a:cs typeface="Meiryo UI" panose="020B0604030504040204" pitchFamily="50" charset="-128"/>
              </a:rPr>
              <a:t>※</a:t>
            </a:r>
            <a:r>
              <a:rPr lang="ja-JP" altLang="en-US" dirty="0">
                <a:latin typeface="Meiryo UI" panose="020B0604030504040204" pitchFamily="50" charset="-128"/>
                <a:ea typeface="Meiryo UI" panose="020B0604030504040204" pitchFamily="50" charset="-128"/>
                <a:cs typeface="Meiryo UI" panose="020B0604030504040204" pitchFamily="50" charset="-128"/>
              </a:rPr>
              <a:t>広告主・内容審査がございます。</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事前に実施可否をご確認ください。</a:t>
            </a:r>
            <a:r>
              <a:rPr lang="ja-JP" altLang="en-US" dirty="0">
                <a:latin typeface="Meiryo UI" panose="020B0604030504040204" pitchFamily="50" charset="-128"/>
                <a:ea typeface="Meiryo UI" panose="020B0604030504040204" pitchFamily="50" charset="-128"/>
                <a:cs typeface="Meiryo UI" panose="020B0604030504040204" pitchFamily="50" charset="-128"/>
              </a:rPr>
              <a:t>併せて、実施目的・実施概要をご教示ください。</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テキスト ボックス 29"/>
          <p:cNvSpPr txBox="1"/>
          <p:nvPr/>
        </p:nvSpPr>
        <p:spPr>
          <a:xfrm>
            <a:off x="2928074" y="3601379"/>
            <a:ext cx="2088232" cy="276999"/>
          </a:xfrm>
          <a:prstGeom prst="rect">
            <a:avLst/>
          </a:prstGeom>
          <a:noFill/>
        </p:spPr>
        <p:txBody>
          <a:bodyPr wrap="square" rtlCol="0">
            <a:spAutoFit/>
          </a:bodyPr>
          <a:lstStyle>
            <a:defPPr>
              <a:defRPr lang="ja-JP"/>
            </a:defPPr>
            <a:lvl1pPr>
              <a:defRPr sz="1200"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a:latin typeface="Meiryo UI" panose="020B0604030504040204" pitchFamily="50" charset="-128"/>
                <a:ea typeface="Meiryo UI" panose="020B0604030504040204" pitchFamily="50" charset="-128"/>
                <a:cs typeface="Meiryo UI" panose="020B0604030504040204" pitchFamily="50" charset="-128"/>
              </a:rPr>
              <a:t>④イベント申請資料</a:t>
            </a:r>
            <a:r>
              <a:rPr lang="ja-JP" altLang="en-US" dirty="0">
                <a:latin typeface="Meiryo UI" panose="020B0604030504040204" pitchFamily="50" charset="-128"/>
                <a:ea typeface="Meiryo UI" panose="020B0604030504040204" pitchFamily="50" charset="-128"/>
                <a:cs typeface="Meiryo UI" panose="020B0604030504040204" pitchFamily="50" charset="-128"/>
              </a:rPr>
              <a:t>提出</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p:cNvSpPr txBox="1"/>
          <p:nvPr/>
        </p:nvSpPr>
        <p:spPr>
          <a:xfrm>
            <a:off x="2905213" y="3803681"/>
            <a:ext cx="3968486" cy="3046988"/>
          </a:xfrm>
          <a:prstGeom prst="rect">
            <a:avLst/>
          </a:prstGeom>
          <a:noFill/>
        </p:spPr>
        <p:txBody>
          <a:bodyPr wrap="square" lIns="91440" tIns="45720" rIns="91440" bIns="45720" rtlCol="0" anchor="t">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■以下のとおり、各資料のご提出をお願いします。</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cs typeface="Meiryo UI" panose="020B0604030504040204" pitchFamily="50" charset="-128"/>
              </a:rPr>
              <a:t>　 イベント内容により、追加資料の提出を求める場合があります。</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marL="939800" indent="-939800"/>
            <a:r>
              <a:rPr lang="ja-JP" altLang="en-US" sz="105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実施</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ヶ月半前</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a:t>
            </a:r>
          </a:p>
          <a:p>
            <a:pPr marL="939800" indent="-939800"/>
            <a:r>
              <a:rPr lang="ja-JP" altLang="en-US" sz="1050" dirty="0">
                <a:latin typeface="Meiryo UI" panose="020B0604030504040204" pitchFamily="50" charset="-128"/>
                <a:ea typeface="Meiryo UI" panose="020B0604030504040204" pitchFamily="50" charset="-128"/>
                <a:cs typeface="Meiryo UI" panose="020B0604030504040204" pitchFamily="50" charset="-128"/>
              </a:rPr>
              <a:t>　　　イベント企画書、催事内容表、自衛消防隊</a:t>
            </a:r>
            <a:r>
              <a:rPr lang="ja-JP" altLang="en-US" sz="1050" dirty="0">
                <a:latin typeface="Meiryo UI"/>
                <a:ea typeface="Meiryo UI"/>
                <a:cs typeface="Meiryo UI" panose="020B0604030504040204" pitchFamily="50" charset="-128"/>
              </a:rPr>
              <a:t>編成表、</a:t>
            </a:r>
            <a:endParaRPr lang="en-US" altLang="ja-JP" sz="1050" dirty="0">
              <a:latin typeface="Meiryo UI"/>
              <a:ea typeface="Meiryo UI"/>
              <a:cs typeface="Meiryo UI" panose="020B0604030504040204" pitchFamily="50" charset="-128"/>
            </a:endParaRPr>
          </a:p>
          <a:p>
            <a:pPr marL="182563" indent="-182563"/>
            <a:r>
              <a:rPr lang="ja-JP" altLang="en-US" sz="1050" dirty="0">
                <a:latin typeface="Meiryo UI"/>
                <a:ea typeface="Meiryo UI"/>
                <a:cs typeface="Meiryo UI" panose="020B0604030504040204" pitchFamily="50" charset="-128"/>
              </a:rPr>
              <a:t>　　　平面図</a:t>
            </a:r>
            <a:r>
              <a:rPr lang="en-US" altLang="ja-JP" sz="1000" dirty="0">
                <a:latin typeface="Meiryo UI"/>
                <a:ea typeface="Meiryo UI"/>
                <a:cs typeface="Meiryo UI" panose="020B0604030504040204" pitchFamily="50" charset="-128"/>
              </a:rPr>
              <a:t>(</a:t>
            </a:r>
            <a:r>
              <a:rPr lang="ja-JP" altLang="en-US" sz="1000" dirty="0">
                <a:latin typeface="Meiryo UI"/>
                <a:ea typeface="Meiryo UI"/>
                <a:cs typeface="Meiryo UI" panose="020B0604030504040204" pitchFamily="50" charset="-128"/>
              </a:rPr>
              <a:t>電気配線・転倒対策・スタッフ配置記載・実施時間外図面</a:t>
            </a:r>
            <a:r>
              <a:rPr lang="en-US" altLang="ja-JP" sz="1000" dirty="0">
                <a:latin typeface="Meiryo UI"/>
                <a:ea typeface="Meiryo UI"/>
                <a:cs typeface="Meiryo UI" panose="020B0604030504040204" pitchFamily="50" charset="-128"/>
              </a:rPr>
              <a:t>)</a:t>
            </a:r>
            <a:r>
              <a:rPr lang="ja-JP" altLang="en-US" sz="1050" dirty="0" err="1">
                <a:latin typeface="Meiryo UI"/>
                <a:ea typeface="Meiryo UI"/>
                <a:cs typeface="Meiryo UI" panose="020B0604030504040204" pitchFamily="50" charset="-128"/>
              </a:rPr>
              <a:t>、</a:t>
            </a:r>
            <a:r>
              <a:rPr lang="ja-JP" altLang="en-US" sz="1050" dirty="0">
                <a:latin typeface="Meiryo UI"/>
                <a:ea typeface="Meiryo UI"/>
                <a:cs typeface="Meiryo UI" panose="020B0604030504040204" pitchFamily="50" charset="-128"/>
              </a:rPr>
              <a:t>　</a:t>
            </a:r>
            <a:endParaRPr lang="en-US" altLang="ja-JP" sz="1050" dirty="0">
              <a:latin typeface="Meiryo UI"/>
              <a:ea typeface="Meiryo UI"/>
              <a:cs typeface="Meiryo UI" panose="020B0604030504040204" pitchFamily="50" charset="-128"/>
            </a:endParaRPr>
          </a:p>
          <a:p>
            <a:pPr marL="182563" indent="-182563"/>
            <a:r>
              <a:rPr lang="ja-JP" altLang="en-US" sz="1050" dirty="0">
                <a:latin typeface="Meiryo UI"/>
                <a:ea typeface="Meiryo UI"/>
                <a:cs typeface="Meiryo UI" panose="020B0604030504040204" pitchFamily="50" charset="-128"/>
              </a:rPr>
              <a:t>　　　立面図電気使用設備明細表、作業工程表、 待機列整理対応</a:t>
            </a:r>
            <a:endParaRPr lang="en-US" altLang="ja-JP" sz="1050" strike="sngStrike" dirty="0">
              <a:solidFill>
                <a:srgbClr val="0070C0"/>
              </a:solidFill>
              <a:latin typeface="Meiryo UI"/>
              <a:ea typeface="Meiryo UI"/>
              <a:cs typeface="Meiryo UI" panose="020B0604030504040204" pitchFamily="50" charset="-128"/>
            </a:endParaRPr>
          </a:p>
          <a:p>
            <a:pPr marL="939800" indent="-939800"/>
            <a:endParaRPr lang="en-US" altLang="ja-JP" sz="300" dirty="0">
              <a:latin typeface="Meiryo UI" panose="020B0604030504040204" pitchFamily="50" charset="-128"/>
              <a:ea typeface="Meiryo UI" panose="020B0604030504040204" pitchFamily="50" charset="-128"/>
              <a:cs typeface="Meiryo UI" panose="020B0604030504040204" pitchFamily="50" charset="-128"/>
            </a:endParaRPr>
          </a:p>
          <a:p>
            <a:pPr marL="939800" indent="-939800"/>
            <a:r>
              <a:rPr lang="ja-JP" altLang="en-US" sz="1050" dirty="0">
                <a:solidFill>
                  <a:srgbClr val="FF0000"/>
                </a:solidFill>
                <a:latin typeface="Meiryo UI"/>
                <a:ea typeface="Meiryo UI"/>
                <a:cs typeface="Meiryo UI" panose="020B0604030504040204" pitchFamily="50" charset="-128"/>
              </a:rPr>
              <a:t>　　 ＜電気工事を行う場合＞</a:t>
            </a:r>
            <a:endParaRPr lang="en-US" altLang="ja-JP" sz="1050" dirty="0">
              <a:solidFill>
                <a:srgbClr val="FF0000"/>
              </a:solidFill>
              <a:latin typeface="Meiryo UI"/>
              <a:ea typeface="Meiryo UI"/>
              <a:cs typeface="Meiryo UI" panose="020B0604030504040204" pitchFamily="50" charset="-128"/>
            </a:endParaRPr>
          </a:p>
          <a:p>
            <a:pPr marL="939800" indent="-939800"/>
            <a:r>
              <a:rPr lang="ja-JP" altLang="en-US"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下記の資料の提出をお願いします。</a:t>
            </a:r>
            <a:endParaRPr lang="en-US" altLang="ja-JP"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939800" indent="-939800"/>
            <a:r>
              <a:rPr lang="ja-JP" altLang="en-US" sz="105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●ブレーカー止め電源工事確認表</a:t>
            </a:r>
            <a:endParaRPr lang="en-US" altLang="ja-JP"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939800" indent="-939800"/>
            <a:r>
              <a:rPr lang="ja-JP" altLang="en-US" sz="1050" dirty="0">
                <a:latin typeface="Meiryo UI"/>
                <a:ea typeface="Meiryo UI"/>
                <a:cs typeface="Meiryo UI" panose="020B0604030504040204" pitchFamily="50" charset="-128"/>
              </a:rPr>
              <a:t>　　　　 </a:t>
            </a:r>
            <a:r>
              <a:rPr lang="ja-JP" altLang="en-US" sz="1050" dirty="0">
                <a:solidFill>
                  <a:srgbClr val="FF0000"/>
                </a:solidFill>
                <a:latin typeface="Meiryo UI"/>
                <a:ea typeface="Meiryo UI"/>
                <a:cs typeface="Meiryo UI" panose="020B0604030504040204" pitchFamily="50" charset="-128"/>
              </a:rPr>
              <a:t>●仮設分電盤位置図</a:t>
            </a:r>
            <a:endParaRPr lang="en-US" altLang="ja-JP" sz="1050" dirty="0">
              <a:solidFill>
                <a:srgbClr val="FF0000"/>
              </a:solidFill>
              <a:latin typeface="Meiryo UI"/>
              <a:ea typeface="Meiryo UI"/>
              <a:cs typeface="Meiryo UI" panose="020B0604030504040204" pitchFamily="50" charset="-128"/>
            </a:endParaRPr>
          </a:p>
          <a:p>
            <a:pPr marL="939800" indent="-939800"/>
            <a:r>
              <a:rPr lang="ja-JP" altLang="en-US" sz="1050" dirty="0">
                <a:solidFill>
                  <a:srgbClr val="FF0000"/>
                </a:solidFill>
                <a:latin typeface="Meiryo UI"/>
                <a:ea typeface="Meiryo UI"/>
                <a:cs typeface="Meiryo UI" panose="020B0604030504040204" pitchFamily="50" charset="-128"/>
              </a:rPr>
              <a:t>　　　　 ●分電盤の使用電源</a:t>
            </a:r>
            <a:endParaRPr lang="en-US" altLang="ja-JP" sz="1050" dirty="0">
              <a:solidFill>
                <a:srgbClr val="FF0000"/>
              </a:solidFill>
              <a:latin typeface="Meiryo UI"/>
              <a:ea typeface="Meiryo UI"/>
              <a:cs typeface="Meiryo UI" panose="020B0604030504040204" pitchFamily="50" charset="-128"/>
            </a:endParaRPr>
          </a:p>
          <a:p>
            <a:pPr marL="939800" indent="-939800"/>
            <a:r>
              <a:rPr lang="ja-JP" altLang="en-US" sz="105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●作業工程表</a:t>
            </a:r>
            <a:endParaRPr lang="en-US" altLang="ja-JP"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939800" indent="-939800"/>
            <a:r>
              <a:rPr lang="ja-JP" altLang="en-US" sz="1050" dirty="0">
                <a:solidFill>
                  <a:srgbClr val="FF0000"/>
                </a:solidFill>
                <a:latin typeface="Meiryo UI"/>
                <a:ea typeface="Meiryo UI"/>
                <a:cs typeface="Meiryo UI" panose="020B0604030504040204" pitchFamily="50" charset="-128"/>
              </a:rPr>
              <a:t>　　　　　　　　　　　</a:t>
            </a:r>
            <a:endParaRPr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939800" indent="-939800"/>
            <a:r>
              <a:rPr lang="ja-JP" altLang="en-US" sz="105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実施</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週間前</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a:t>
            </a:r>
          </a:p>
          <a:p>
            <a:pPr marL="939800" indent="-939800"/>
            <a:r>
              <a:rPr lang="ja-JP" altLang="en-US" sz="1050" dirty="0">
                <a:latin typeface="Meiryo UI" panose="020B0604030504040204" pitchFamily="50" charset="-128"/>
                <a:ea typeface="Meiryo UI" panose="020B0604030504040204" pitchFamily="50" charset="-128"/>
                <a:cs typeface="Meiryo UI" panose="020B0604030504040204" pitchFamily="50" charset="-128"/>
              </a:rPr>
              <a:t>　　　設営時</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撤去時作業者リスト、イベント会期中の鍵借用者確認</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marL="939800" indent="-939800"/>
            <a:endParaRPr lang="en-US" altLang="ja-JP" sz="1000"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marL="939800" indent="-939800"/>
            <a:r>
              <a:rPr lang="ja-JP" altLang="en-US" sz="1050" dirty="0">
                <a:latin typeface="Meiryo UI"/>
                <a:ea typeface="Meiryo UI"/>
                <a:cs typeface="Meiryo UI" panose="020B0604030504040204" pitchFamily="50" charset="-128"/>
              </a:rPr>
              <a:t>　　</a:t>
            </a:r>
            <a:r>
              <a:rPr lang="en-US" altLang="ja-JP" sz="1050" dirty="0">
                <a:latin typeface="Meiryo UI"/>
                <a:ea typeface="Meiryo UI"/>
                <a:cs typeface="Meiryo UI" panose="020B0604030504040204" pitchFamily="50" charset="-128"/>
              </a:rPr>
              <a:t>【</a:t>
            </a:r>
            <a:r>
              <a:rPr lang="ja-JP" altLang="en-US" sz="1050" dirty="0">
                <a:latin typeface="Meiryo UI"/>
                <a:ea typeface="Meiryo UI"/>
                <a:cs typeface="Meiryo UI" panose="020B0604030504040204" pitchFamily="50" charset="-128"/>
              </a:rPr>
              <a:t>実施</a:t>
            </a:r>
            <a:r>
              <a:rPr lang="en-US" altLang="ja-JP" sz="1050" dirty="0">
                <a:latin typeface="Meiryo UI"/>
                <a:ea typeface="Meiryo UI"/>
                <a:cs typeface="Meiryo UI" panose="020B0604030504040204" pitchFamily="50" charset="-128"/>
              </a:rPr>
              <a:t>1</a:t>
            </a:r>
            <a:r>
              <a:rPr lang="ja-JP" altLang="en-US" sz="1050" dirty="0">
                <a:latin typeface="Meiryo UI"/>
                <a:ea typeface="Meiryo UI"/>
                <a:cs typeface="Meiryo UI" panose="020B0604030504040204" pitchFamily="50" charset="-128"/>
              </a:rPr>
              <a:t>週間前</a:t>
            </a:r>
            <a:r>
              <a:rPr lang="en-US" altLang="ja-JP" sz="1050" dirty="0">
                <a:latin typeface="Meiryo UI"/>
                <a:ea typeface="Meiryo UI"/>
                <a:cs typeface="Meiryo UI" panose="020B0604030504040204" pitchFamily="50" charset="-128"/>
              </a:rPr>
              <a:t>】</a:t>
            </a:r>
          </a:p>
          <a:p>
            <a:pPr marL="939800" indent="-939800"/>
            <a:r>
              <a:rPr lang="ja-JP" altLang="en-US" sz="1050" dirty="0">
                <a:latin typeface="Meiryo UI"/>
                <a:ea typeface="Meiryo UI"/>
                <a:cs typeface="Meiryo UI" panose="020B0604030504040204" pitchFamily="50" charset="-128"/>
              </a:rPr>
              <a:t>　　　撮影申請書</a:t>
            </a:r>
            <a:r>
              <a:rPr lang="ja-JP" altLang="en-US" sz="900" dirty="0">
                <a:latin typeface="Meiryo UI"/>
                <a:ea typeface="Meiryo UI"/>
                <a:cs typeface="Meiryo UI" panose="020B0604030504040204" pitchFamily="50" charset="-128"/>
              </a:rPr>
              <a:t>（取材や撮影有りの場合のみ）</a:t>
            </a:r>
          </a:p>
        </p:txBody>
      </p:sp>
      <p:sp>
        <p:nvSpPr>
          <p:cNvPr id="42" name="テキスト ボックス 41"/>
          <p:cNvSpPr txBox="1"/>
          <p:nvPr/>
        </p:nvSpPr>
        <p:spPr>
          <a:xfrm>
            <a:off x="3009511" y="7541236"/>
            <a:ext cx="2088232" cy="276999"/>
          </a:xfrm>
          <a:prstGeom prst="rect">
            <a:avLst/>
          </a:prstGeom>
          <a:noFill/>
        </p:spPr>
        <p:txBody>
          <a:bodyPr wrap="square" rtlCol="0">
            <a:spAutoFit/>
          </a:bodyPr>
          <a:lstStyle>
            <a:defPPr>
              <a:defRPr lang="ja-JP"/>
            </a:defPPr>
            <a:lvl1pPr>
              <a:defRPr sz="1200"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⑥設営作業</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テキスト ボックス 42"/>
          <p:cNvSpPr txBox="1"/>
          <p:nvPr/>
        </p:nvSpPr>
        <p:spPr>
          <a:xfrm>
            <a:off x="2986651" y="7743539"/>
            <a:ext cx="3468286" cy="430887"/>
          </a:xfrm>
          <a:prstGeom prst="rect">
            <a:avLst/>
          </a:prstGeom>
          <a:noFill/>
        </p:spPr>
        <p:txBody>
          <a:bodyPr wrap="square" rtlCol="0">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25413" lvl="0" indent="-125413" fontAlgn="ctr">
              <a:spcBef>
                <a:spcPct val="0"/>
              </a:spcBef>
              <a:spcAft>
                <a:spcPct val="0"/>
              </a:spcAft>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■イベント実施日の前日</a:t>
            </a:r>
            <a:r>
              <a:rPr lang="en-US" altLang="ja-JP" dirty="0">
                <a:latin typeface="Meiryo UI" panose="020B0604030504040204" pitchFamily="50" charset="-128"/>
                <a:ea typeface="Meiryo UI" panose="020B0604030504040204" pitchFamily="50" charset="-128"/>
                <a:cs typeface="Meiryo UI" panose="020B0604030504040204" pitchFamily="50" charset="-128"/>
              </a:rPr>
              <a:t>23</a:t>
            </a:r>
            <a:r>
              <a:rPr lang="ja-JP" altLang="en-US" dirty="0">
                <a:latin typeface="Meiryo UI" panose="020B0604030504040204" pitchFamily="50" charset="-128"/>
                <a:ea typeface="Meiryo UI" panose="020B0604030504040204" pitchFamily="50" charset="-128"/>
                <a:cs typeface="Meiryo UI" panose="020B0604030504040204" pitchFamily="50" charset="-128"/>
              </a:rPr>
              <a:t>時から翌</a:t>
            </a:r>
            <a:r>
              <a:rPr lang="en-US" altLang="ja-JP" dirty="0">
                <a:latin typeface="Meiryo UI" panose="020B0604030504040204" pitchFamily="50" charset="-128"/>
                <a:ea typeface="Meiryo UI" panose="020B0604030504040204" pitchFamily="50" charset="-128"/>
                <a:cs typeface="Meiryo UI" panose="020B0604030504040204" pitchFamily="50" charset="-128"/>
              </a:rPr>
              <a:t>6</a:t>
            </a:r>
            <a:r>
              <a:rPr lang="ja-JP" altLang="en-US" dirty="0">
                <a:latin typeface="Meiryo UI" panose="020B0604030504040204" pitchFamily="50" charset="-128"/>
                <a:ea typeface="Meiryo UI" panose="020B0604030504040204" pitchFamily="50" charset="-128"/>
                <a:cs typeface="Meiryo UI" panose="020B0604030504040204" pitchFamily="50" charset="-128"/>
              </a:rPr>
              <a:t>時の間に設営作業を行います。</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0" name="直線コネクタ 49"/>
          <p:cNvCxnSpPr>
            <a:cxnSpLocks/>
            <a:stCxn id="15" idx="3"/>
          </p:cNvCxnSpPr>
          <p:nvPr/>
        </p:nvCxnSpPr>
        <p:spPr>
          <a:xfrm>
            <a:off x="749011" y="4047913"/>
            <a:ext cx="2255645" cy="0"/>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flipV="1">
            <a:off x="675878" y="6993718"/>
            <a:ext cx="2327496" cy="6696"/>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テキスト ボックス 54"/>
          <p:cNvSpPr txBox="1"/>
          <p:nvPr/>
        </p:nvSpPr>
        <p:spPr>
          <a:xfrm>
            <a:off x="-13606" y="6869158"/>
            <a:ext cx="720080" cy="253916"/>
          </a:xfrm>
          <a:prstGeom prst="rect">
            <a:avLst/>
          </a:prstGeom>
          <a:noFill/>
        </p:spPr>
        <p:txBody>
          <a:bodyPr wrap="square" rtlCol="0">
            <a:spAutoFit/>
          </a:bodyPr>
          <a:lstStyle/>
          <a:p>
            <a:pPr algn="ctr"/>
            <a:r>
              <a:rPr lang="en-US" altLang="ja-JP" sz="1050">
                <a:latin typeface="Meiryo UI" panose="020B0604030504040204" pitchFamily="50" charset="-128"/>
                <a:ea typeface="Meiryo UI" panose="020B0604030504040204" pitchFamily="50" charset="-128"/>
                <a:cs typeface="Meiryo UI" panose="020B0604030504040204" pitchFamily="50" charset="-128"/>
              </a:rPr>
              <a:t>1</a:t>
            </a:r>
            <a:r>
              <a:rPr lang="ja-JP" altLang="en-US" sz="1050">
                <a:latin typeface="Meiryo UI" panose="020B0604030504040204" pitchFamily="50" charset="-128"/>
                <a:ea typeface="Meiryo UI" panose="020B0604030504040204" pitchFamily="50" charset="-128"/>
                <a:cs typeface="Meiryo UI" panose="020B0604030504040204" pitchFamily="50" charset="-128"/>
              </a:rPr>
              <a:t>週間前</a:t>
            </a:r>
            <a:endParaRPr kumimoji="1" lang="en-US" altLang="ja-JP" sz="1050">
              <a:latin typeface="Meiryo UI" panose="020B0604030504040204" pitchFamily="50" charset="-128"/>
              <a:ea typeface="Meiryo UI" panose="020B0604030504040204" pitchFamily="50" charset="-128"/>
              <a:cs typeface="Meiryo UI" panose="020B0604030504040204" pitchFamily="50" charset="-128"/>
            </a:endParaRPr>
          </a:p>
        </p:txBody>
      </p:sp>
      <p:sp>
        <p:nvSpPr>
          <p:cNvPr id="58" name="ホームベース 57"/>
          <p:cNvSpPr/>
          <p:nvPr/>
        </p:nvSpPr>
        <p:spPr>
          <a:xfrm rot="5400000">
            <a:off x="-197176" y="2426236"/>
            <a:ext cx="2807800" cy="391066"/>
          </a:xfrm>
          <a:prstGeom prst="homePlat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ja-JP" altLang="en-US" sz="14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テキスト ボックス 58"/>
          <p:cNvSpPr txBox="1"/>
          <p:nvPr/>
        </p:nvSpPr>
        <p:spPr>
          <a:xfrm>
            <a:off x="556050" y="968358"/>
            <a:ext cx="400110" cy="1349087"/>
          </a:xfrm>
          <a:prstGeom prst="rect">
            <a:avLst/>
          </a:prstGeom>
          <a:noFill/>
        </p:spPr>
        <p:txBody>
          <a:bodyPr vert="eaVert" wrap="none" rtlCol="0">
            <a:spAutoFit/>
          </a:bodyPr>
          <a:lstStyle/>
          <a:p>
            <a:r>
              <a:rPr lang="ja-JP" altLang="en-US" sz="1400">
                <a:latin typeface="メイリオ" panose="020B0604030504040204" pitchFamily="50" charset="-128"/>
                <a:ea typeface="メイリオ" panose="020B0604030504040204" pitchFamily="50" charset="-128"/>
                <a:cs typeface="メイリオ" panose="020B0604030504040204" pitchFamily="50" charset="-128"/>
              </a:rPr>
              <a:t>①お問い合わせ</a:t>
            </a:r>
            <a:endParaRPr kumimoji="1" lang="ja-JP" altLang="en-US" sz="14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テキスト ボックス 59"/>
          <p:cNvSpPr txBox="1"/>
          <p:nvPr/>
        </p:nvSpPr>
        <p:spPr>
          <a:xfrm>
            <a:off x="997789" y="1220699"/>
            <a:ext cx="400110" cy="1169551"/>
          </a:xfrm>
          <a:prstGeom prst="rect">
            <a:avLst/>
          </a:prstGeom>
          <a:noFill/>
        </p:spPr>
        <p:txBody>
          <a:bodyPr vert="eaVert" wrap="none" rtlCol="0">
            <a:spAutoFit/>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②お申込受付</a:t>
            </a:r>
          </a:p>
        </p:txBody>
      </p:sp>
      <p:sp>
        <p:nvSpPr>
          <p:cNvPr id="64" name="ホームベース 63"/>
          <p:cNvSpPr/>
          <p:nvPr/>
        </p:nvSpPr>
        <p:spPr>
          <a:xfrm rot="5400000">
            <a:off x="393083" y="2532267"/>
            <a:ext cx="2558521" cy="413661"/>
          </a:xfrm>
          <a:prstGeom prst="homePlat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ja-JP" altLang="en-US" sz="14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5" name="テキスト ボックス 64"/>
          <p:cNvSpPr txBox="1"/>
          <p:nvPr/>
        </p:nvSpPr>
        <p:spPr>
          <a:xfrm>
            <a:off x="1479065" y="1494208"/>
            <a:ext cx="400110" cy="2390371"/>
          </a:xfrm>
          <a:prstGeom prst="rect">
            <a:avLst/>
          </a:prstGeom>
          <a:noFill/>
        </p:spPr>
        <p:txBody>
          <a:bodyPr vert="eaVert" wrap="square" lIns="91440" tIns="45720" rIns="91440" bIns="45720" rtlCol="0" anchor="t">
            <a:spAutoFit/>
          </a:bodyPr>
          <a:lstStyle/>
          <a:p>
            <a:r>
              <a:rPr kumimoji="1" lang="ja-JP" altLang="en-US" sz="1400">
                <a:solidFill>
                  <a:srgbClr val="FF0000"/>
                </a:solidFill>
                <a:latin typeface="メイリオ"/>
                <a:ea typeface="メイリオ"/>
                <a:cs typeface="メイリオ" panose="020B0604030504040204" pitchFamily="50" charset="-128"/>
              </a:rPr>
              <a:t>③会場下見・実施打合せ</a:t>
            </a:r>
          </a:p>
        </p:txBody>
      </p:sp>
      <p:sp>
        <p:nvSpPr>
          <p:cNvPr id="66" name="テキスト ボックス 65"/>
          <p:cNvSpPr txBox="1"/>
          <p:nvPr/>
        </p:nvSpPr>
        <p:spPr>
          <a:xfrm>
            <a:off x="2928074" y="2437802"/>
            <a:ext cx="3096344" cy="276999"/>
          </a:xfrm>
          <a:prstGeom prst="rect">
            <a:avLst/>
          </a:prstGeom>
          <a:noFill/>
        </p:spPr>
        <p:txBody>
          <a:bodyPr wrap="square" rtlCol="0">
            <a:spAutoFit/>
          </a:bodyPr>
          <a:lstStyle>
            <a:defPPr>
              <a:defRPr lang="ja-JP"/>
            </a:defPPr>
            <a:lvl1pPr>
              <a:defRPr sz="1200"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a:t>③会場下見・実施打ち合わせ</a:t>
            </a:r>
            <a:endParaRPr lang="en-US" alt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テキスト ボックス 66"/>
          <p:cNvSpPr txBox="1"/>
          <p:nvPr/>
        </p:nvSpPr>
        <p:spPr>
          <a:xfrm>
            <a:off x="2905214" y="2640104"/>
            <a:ext cx="3892920" cy="938719"/>
          </a:xfrm>
          <a:prstGeom prst="rect">
            <a:avLst/>
          </a:prstGeom>
          <a:noFill/>
        </p:spPr>
        <p:txBody>
          <a:bodyPr wrap="square" lIns="91440" tIns="45720" rIns="91440" bIns="45720" rtlCol="0" anchor="t">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25095" indent="-125095"/>
            <a:r>
              <a:rPr lang="ja-JP" altLang="en-US" dirty="0">
                <a:latin typeface="Meiryo UI"/>
                <a:ea typeface="Meiryo UI"/>
                <a:cs typeface="Meiryo UI" panose="020B0604030504040204" pitchFamily="50" charset="-128"/>
              </a:rPr>
              <a:t>■</a:t>
            </a:r>
            <a:r>
              <a:rPr lang="ja-JP" altLang="en-US" dirty="0">
                <a:solidFill>
                  <a:srgbClr val="FF0000"/>
                </a:solidFill>
                <a:latin typeface="Meiryo UI"/>
                <a:ea typeface="Meiryo UI"/>
                <a:cs typeface="Meiryo UI" panose="020B0604030504040204" pitchFamily="50" charset="-128"/>
              </a:rPr>
              <a:t>原則実施</a:t>
            </a:r>
            <a:r>
              <a:rPr lang="en-US" altLang="ja-JP" dirty="0">
                <a:solidFill>
                  <a:srgbClr val="FF0000"/>
                </a:solidFill>
                <a:latin typeface="Meiryo UI"/>
                <a:ea typeface="Meiryo UI"/>
                <a:cs typeface="Meiryo UI" panose="020B0604030504040204" pitchFamily="50" charset="-128"/>
              </a:rPr>
              <a:t>1</a:t>
            </a:r>
            <a:r>
              <a:rPr lang="ja-JP" altLang="en-US" dirty="0">
                <a:solidFill>
                  <a:srgbClr val="FF0000"/>
                </a:solidFill>
                <a:latin typeface="Meiryo UI"/>
                <a:ea typeface="Meiryo UI"/>
                <a:cs typeface="Meiryo UI" panose="020B0604030504040204" pitchFamily="50" charset="-128"/>
              </a:rPr>
              <a:t>ヶ月半前までに、</a:t>
            </a:r>
            <a:r>
              <a:rPr lang="en-US" altLang="ja-JP" dirty="0">
                <a:latin typeface="Meiryo UI"/>
                <a:ea typeface="Meiryo UI"/>
                <a:cs typeface="Meiryo UI" panose="020B0604030504040204" pitchFamily="50" charset="-128"/>
              </a:rPr>
              <a:t>JTA</a:t>
            </a:r>
            <a:r>
              <a:rPr lang="ja-JP" altLang="en-US" dirty="0">
                <a:latin typeface="Meiryo UI"/>
                <a:ea typeface="Meiryo UI"/>
                <a:cs typeface="Meiryo UI" panose="020B0604030504040204" pitchFamily="50" charset="-128"/>
              </a:rPr>
              <a:t>とスケジュール調整のうえ</a:t>
            </a:r>
            <a:endParaRPr lang="en-US" altLang="ja-JP" dirty="0">
              <a:latin typeface="Meiryo UI"/>
              <a:ea typeface="Meiryo UI"/>
              <a:cs typeface="Meiryo UI" panose="020B0604030504040204" pitchFamily="50" charset="-128"/>
            </a:endParaRPr>
          </a:p>
          <a:p>
            <a:pPr marL="125095" indent="-125095"/>
            <a:r>
              <a:rPr lang="ja-JP" altLang="en-US" dirty="0">
                <a:latin typeface="Meiryo UI" panose="020B0604030504040204" pitchFamily="50" charset="-128"/>
                <a:ea typeface="Meiryo UI" panose="020B0604030504040204" pitchFamily="50" charset="-128"/>
                <a:cs typeface="Meiryo UI" panose="020B0604030504040204" pitchFamily="50" charset="-128"/>
              </a:rPr>
              <a:t>　 会場下見、実施打ち合わせをお済ませください。</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25095" indent="-125095"/>
            <a:r>
              <a:rPr lang="ja-JP" altLang="en-US" dirty="0">
                <a:latin typeface="Meiryo UI" panose="020B0604030504040204" pitchFamily="50" charset="-128"/>
                <a:ea typeface="Meiryo UI" panose="020B0604030504040204" pitchFamily="50" charset="-128"/>
                <a:cs typeface="Meiryo UI" panose="020B0604030504040204" pitchFamily="50" charset="-128"/>
              </a:rPr>
              <a:t>　 </a:t>
            </a:r>
            <a:r>
              <a:rPr lang="en-US" altLang="ja-JP" dirty="0"/>
              <a:t>※</a:t>
            </a:r>
            <a:r>
              <a:rPr lang="ja-JP" altLang="ja-JP" dirty="0"/>
              <a:t>イベントスペース</a:t>
            </a:r>
            <a:r>
              <a:rPr lang="ja-JP" altLang="ja-JP" u="sng" dirty="0"/>
              <a:t>初回ご利用時</a:t>
            </a:r>
            <a:r>
              <a:rPr lang="ja-JP" altLang="en-US" u="sng" dirty="0"/>
              <a:t>、または大型車両</a:t>
            </a:r>
            <a:endParaRPr lang="en-US" altLang="ja-JP" u="sng" dirty="0"/>
          </a:p>
          <a:p>
            <a:pPr marL="125095" indent="-125095"/>
            <a:r>
              <a:rPr lang="en-US" altLang="ja-JP" dirty="0"/>
              <a:t>      </a:t>
            </a:r>
            <a:r>
              <a:rPr lang="ja-JP" altLang="en-US" u="sng" dirty="0"/>
              <a:t>の搬入出を検討されている場合</a:t>
            </a:r>
            <a:r>
              <a:rPr lang="ja-JP" altLang="ja-JP" dirty="0"/>
              <a:t>については、</a:t>
            </a:r>
            <a:endParaRPr lang="en-US" altLang="ja-JP" dirty="0"/>
          </a:p>
          <a:p>
            <a:pPr marL="125095" indent="-125095"/>
            <a:r>
              <a:rPr lang="ja-JP" altLang="en-US" dirty="0"/>
              <a:t>　   </a:t>
            </a:r>
            <a:r>
              <a:rPr lang="ja-JP" altLang="ja-JP" u="sng" dirty="0"/>
              <a:t>会場下見が必須</a:t>
            </a:r>
            <a:r>
              <a:rPr lang="ja-JP" altLang="ja-JP" dirty="0"/>
              <a:t>となります。</a:t>
            </a:r>
            <a:r>
              <a:rPr lang="en-US" altLang="ja-JP" dirty="0"/>
              <a:t>​</a:t>
            </a:r>
          </a:p>
        </p:txBody>
      </p:sp>
      <p:sp>
        <p:nvSpPr>
          <p:cNvPr id="76" name="テキスト ボックス 75"/>
          <p:cNvSpPr txBox="1"/>
          <p:nvPr/>
        </p:nvSpPr>
        <p:spPr>
          <a:xfrm>
            <a:off x="-13606" y="7880019"/>
            <a:ext cx="720080" cy="415498"/>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cs typeface="Meiryo UI" panose="020B0604030504040204" pitchFamily="50" charset="-128"/>
              </a:rPr>
              <a:t>イベント</a:t>
            </a:r>
            <a:endParaRPr kumimoji="1"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cs typeface="Meiryo UI" panose="020B0604030504040204" pitchFamily="50" charset="-128"/>
              </a:rPr>
              <a:t>当日</a:t>
            </a:r>
          </a:p>
        </p:txBody>
      </p:sp>
      <p:sp>
        <p:nvSpPr>
          <p:cNvPr id="79" name="ホームベース 78"/>
          <p:cNvSpPr/>
          <p:nvPr/>
        </p:nvSpPr>
        <p:spPr>
          <a:xfrm rot="5400000">
            <a:off x="1393530" y="6863197"/>
            <a:ext cx="642487" cy="1798561"/>
          </a:xfrm>
          <a:prstGeom prst="homePlate">
            <a:avLst>
              <a:gd name="adj" fmla="val 29668"/>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ja-JP" altLang="en-US" sz="14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0" name="テキスト ボックス 79"/>
          <p:cNvSpPr txBox="1"/>
          <p:nvPr/>
        </p:nvSpPr>
        <p:spPr>
          <a:xfrm>
            <a:off x="1171226" y="7572243"/>
            <a:ext cx="1082348" cy="307777"/>
          </a:xfrm>
          <a:prstGeom prst="rect">
            <a:avLst/>
          </a:prstGeom>
          <a:noFill/>
        </p:spPr>
        <p:txBody>
          <a:bodyPr vert="horz" wrap="none" rtlCol="0">
            <a:spAutoFit/>
          </a:bodyPr>
          <a:lstStyle/>
          <a:p>
            <a:pPr algn="ct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⑥設営作業</a:t>
            </a:r>
          </a:p>
        </p:txBody>
      </p:sp>
      <p:sp>
        <p:nvSpPr>
          <p:cNvPr id="81" name="ホームベース 80"/>
          <p:cNvSpPr/>
          <p:nvPr/>
        </p:nvSpPr>
        <p:spPr>
          <a:xfrm rot="5400000">
            <a:off x="1393530" y="7534760"/>
            <a:ext cx="642487" cy="1798561"/>
          </a:xfrm>
          <a:prstGeom prst="homePlate">
            <a:avLst>
              <a:gd name="adj" fmla="val 29668"/>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ja-JP" altLang="en-US" sz="14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テキスト ボックス 81"/>
          <p:cNvSpPr txBox="1"/>
          <p:nvPr/>
        </p:nvSpPr>
        <p:spPr>
          <a:xfrm>
            <a:off x="991689" y="8252443"/>
            <a:ext cx="1441420" cy="307777"/>
          </a:xfrm>
          <a:prstGeom prst="rect">
            <a:avLst/>
          </a:prstGeom>
          <a:noFill/>
        </p:spPr>
        <p:txBody>
          <a:bodyPr vert="horz" wrap="none" rtlCol="0">
            <a:spAutoFit/>
          </a:bodyPr>
          <a:lstStyle/>
          <a:p>
            <a:pPr algn="ct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⑦イベント</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実施</a:t>
            </a:r>
            <a:endPar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3" name="ホームベース 82"/>
          <p:cNvSpPr/>
          <p:nvPr/>
        </p:nvSpPr>
        <p:spPr>
          <a:xfrm rot="5400000">
            <a:off x="1393530" y="8250214"/>
            <a:ext cx="642487" cy="1798561"/>
          </a:xfrm>
          <a:prstGeom prst="homePlate">
            <a:avLst>
              <a:gd name="adj" fmla="val 29668"/>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ja-JP" altLang="en-US" sz="14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テキスト ボックス 83"/>
          <p:cNvSpPr txBox="1"/>
          <p:nvPr/>
        </p:nvSpPr>
        <p:spPr>
          <a:xfrm>
            <a:off x="1171225" y="8947617"/>
            <a:ext cx="1082349" cy="307777"/>
          </a:xfrm>
          <a:prstGeom prst="rect">
            <a:avLst/>
          </a:prstGeom>
          <a:noFill/>
        </p:spPr>
        <p:txBody>
          <a:bodyPr vert="horz" wrap="none" rtlCol="0">
            <a:spAutoFit/>
          </a:bodyPr>
          <a:lstStyle/>
          <a:p>
            <a:pPr algn="ct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⑧撤去作業</a:t>
            </a:r>
          </a:p>
        </p:txBody>
      </p:sp>
      <p:sp>
        <p:nvSpPr>
          <p:cNvPr id="85" name="テキスト ボックス 84"/>
          <p:cNvSpPr txBox="1"/>
          <p:nvPr/>
        </p:nvSpPr>
        <p:spPr>
          <a:xfrm>
            <a:off x="3009511" y="8207018"/>
            <a:ext cx="2088232" cy="276999"/>
          </a:xfrm>
          <a:prstGeom prst="rect">
            <a:avLst/>
          </a:prstGeom>
          <a:noFill/>
        </p:spPr>
        <p:txBody>
          <a:bodyPr wrap="square" rtlCol="0">
            <a:spAutoFit/>
          </a:bodyPr>
          <a:lstStyle>
            <a:defPPr>
              <a:defRPr lang="ja-JP"/>
            </a:defPPr>
            <a:lvl1pPr>
              <a:defRPr sz="1200"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⑦イベント実施</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テキスト ボックス 85"/>
          <p:cNvSpPr txBox="1"/>
          <p:nvPr/>
        </p:nvSpPr>
        <p:spPr>
          <a:xfrm>
            <a:off x="2986650" y="8385693"/>
            <a:ext cx="3468287" cy="261610"/>
          </a:xfrm>
          <a:prstGeom prst="rect">
            <a:avLst/>
          </a:prstGeom>
          <a:noFill/>
        </p:spPr>
        <p:txBody>
          <a:bodyPr wrap="square" rtlCol="0">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a:t>
            </a:r>
            <a:r>
              <a:rPr lang="en-US" altLang="ja-JP" dirty="0">
                <a:latin typeface="Meiryo UI" panose="020B0604030504040204" pitchFamily="50" charset="-128"/>
                <a:ea typeface="Meiryo UI" panose="020B0604030504040204" pitchFamily="50" charset="-128"/>
                <a:cs typeface="Meiryo UI" panose="020B0604030504040204" pitchFamily="50" charset="-128"/>
              </a:rPr>
              <a:t>10</a:t>
            </a:r>
            <a:r>
              <a:rPr lang="ja-JP" altLang="en-US" dirty="0">
                <a:latin typeface="Meiryo UI" panose="020B0604030504040204" pitchFamily="50" charset="-128"/>
                <a:ea typeface="Meiryo UI" panose="020B0604030504040204" pitchFamily="50" charset="-128"/>
                <a:cs typeface="Meiryo UI" panose="020B0604030504040204" pitchFamily="50" charset="-128"/>
              </a:rPr>
              <a:t>時から</a:t>
            </a:r>
            <a:r>
              <a:rPr lang="en-US" altLang="ja-JP" dirty="0">
                <a:latin typeface="Meiryo UI" panose="020B0604030504040204" pitchFamily="50" charset="-128"/>
                <a:ea typeface="Meiryo UI" panose="020B0604030504040204" pitchFamily="50" charset="-128"/>
                <a:cs typeface="Meiryo UI" panose="020B0604030504040204" pitchFamily="50" charset="-128"/>
              </a:rPr>
              <a:t>20</a:t>
            </a:r>
            <a:r>
              <a:rPr lang="ja-JP" altLang="en-US" dirty="0">
                <a:latin typeface="Meiryo UI" panose="020B0604030504040204" pitchFamily="50" charset="-128"/>
                <a:ea typeface="Meiryo UI" panose="020B0604030504040204" pitchFamily="50" charset="-128"/>
                <a:cs typeface="Meiryo UI" panose="020B0604030504040204" pitchFamily="50" charset="-128"/>
              </a:rPr>
              <a:t>時の間でイベントを実施します。</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7" name="テキスト ボックス 86"/>
          <p:cNvSpPr txBox="1"/>
          <p:nvPr/>
        </p:nvSpPr>
        <p:spPr>
          <a:xfrm>
            <a:off x="3026234" y="8722600"/>
            <a:ext cx="2088232" cy="276999"/>
          </a:xfrm>
          <a:prstGeom prst="rect">
            <a:avLst/>
          </a:prstGeom>
          <a:noFill/>
        </p:spPr>
        <p:txBody>
          <a:bodyPr wrap="square" rtlCol="0">
            <a:spAutoFit/>
          </a:bodyPr>
          <a:lstStyle>
            <a:defPPr>
              <a:defRPr lang="ja-JP"/>
            </a:defPPr>
            <a:lvl1pPr>
              <a:defRPr sz="1200"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⑧撤去作業</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8" name="テキスト ボックス 87"/>
          <p:cNvSpPr txBox="1"/>
          <p:nvPr/>
        </p:nvSpPr>
        <p:spPr>
          <a:xfrm>
            <a:off x="3003374" y="8924902"/>
            <a:ext cx="3356956" cy="430887"/>
          </a:xfrm>
          <a:prstGeom prst="rect">
            <a:avLst/>
          </a:prstGeom>
          <a:noFill/>
        </p:spPr>
        <p:txBody>
          <a:bodyPr wrap="square" rtlCol="0">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30175" lvl="0" indent="-130175" fontAlgn="ctr">
              <a:spcBef>
                <a:spcPct val="0"/>
              </a:spcBef>
              <a:spcAft>
                <a:spcPct val="0"/>
              </a:spcAft>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■イベント終了日の</a:t>
            </a:r>
            <a:r>
              <a:rPr lang="en-US" altLang="ja-JP" dirty="0">
                <a:latin typeface="Meiryo UI" panose="020B0604030504040204" pitchFamily="50" charset="-128"/>
                <a:ea typeface="Meiryo UI" panose="020B0604030504040204" pitchFamily="50" charset="-128"/>
                <a:cs typeface="Meiryo UI" panose="020B0604030504040204" pitchFamily="50" charset="-128"/>
              </a:rPr>
              <a:t>23</a:t>
            </a:r>
            <a:r>
              <a:rPr lang="ja-JP" altLang="en-US" dirty="0">
                <a:latin typeface="Meiryo UI" panose="020B0604030504040204" pitchFamily="50" charset="-128"/>
                <a:ea typeface="Meiryo UI" panose="020B0604030504040204" pitchFamily="50" charset="-128"/>
                <a:cs typeface="Meiryo UI" panose="020B0604030504040204" pitchFamily="50" charset="-128"/>
              </a:rPr>
              <a:t>時から翌</a:t>
            </a:r>
            <a:r>
              <a:rPr lang="en-US" altLang="ja-JP" dirty="0">
                <a:latin typeface="Meiryo UI" panose="020B0604030504040204" pitchFamily="50" charset="-128"/>
                <a:ea typeface="Meiryo UI" panose="020B0604030504040204" pitchFamily="50" charset="-128"/>
                <a:cs typeface="Meiryo UI" panose="020B0604030504040204" pitchFamily="50" charset="-128"/>
              </a:rPr>
              <a:t>6</a:t>
            </a:r>
            <a:r>
              <a:rPr lang="ja-JP" altLang="en-US" dirty="0">
                <a:latin typeface="Meiryo UI" panose="020B0604030504040204" pitchFamily="50" charset="-128"/>
                <a:ea typeface="Meiryo UI" panose="020B0604030504040204" pitchFamily="50" charset="-128"/>
                <a:cs typeface="Meiryo UI" panose="020B0604030504040204" pitchFamily="50" charset="-128"/>
              </a:rPr>
              <a:t>時までの間に撤去作業を完了してください。</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正方形/長方形 44"/>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p:cNvSpPr txBox="1"/>
          <p:nvPr/>
        </p:nvSpPr>
        <p:spPr>
          <a:xfrm>
            <a:off x="3936157" y="61923"/>
            <a:ext cx="2638864"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イベント実施までの流れ</a:t>
            </a:r>
          </a:p>
        </p:txBody>
      </p:sp>
      <p:sp>
        <p:nvSpPr>
          <p:cNvPr id="48" name="正方形/長方形 47"/>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8</a:t>
            </a:fld>
            <a:endParaRPr kumimoji="1" lang="ja-JP" altLang="en-US">
              <a:solidFill>
                <a:schemeClr val="bg1"/>
              </a:solidFill>
            </a:endParaRPr>
          </a:p>
        </p:txBody>
      </p:sp>
      <p:sp>
        <p:nvSpPr>
          <p:cNvPr id="61" name="ホームベース 60"/>
          <p:cNvSpPr/>
          <p:nvPr/>
        </p:nvSpPr>
        <p:spPr>
          <a:xfrm rot="5400000">
            <a:off x="965420" y="5077489"/>
            <a:ext cx="2433654" cy="431719"/>
          </a:xfrm>
          <a:prstGeom prst="homePlat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vert="vert270" lIns="91440" tIns="45720" rIns="91440" bIns="45720" rtlCol="0" anchor="t"/>
          <a:lstStyle/>
          <a:p>
            <a:pPr algn="ctr"/>
            <a:r>
              <a:rPr lang="ja-JP" altLang="en-US" sz="1400">
                <a:solidFill>
                  <a:srgbClr val="FF0000"/>
                </a:solidFill>
                <a:latin typeface="メイリオ"/>
                <a:ea typeface="メイリオ"/>
                <a:cs typeface="メイリオ" panose="020B0604030504040204" pitchFamily="50" charset="-128"/>
              </a:rPr>
              <a:t>④作業者リスト提出</a:t>
            </a:r>
          </a:p>
          <a:p>
            <a:pPr algn="ctr"/>
            <a:endPar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ホームベース 60">
            <a:extLst>
              <a:ext uri="{FF2B5EF4-FFF2-40B4-BE49-F238E27FC236}">
                <a16:creationId xmlns:a16="http://schemas.microsoft.com/office/drawing/2014/main" id="{121FC363-F3A0-1F0D-763F-5E13F7A806D3}"/>
              </a:ext>
            </a:extLst>
          </p:cNvPr>
          <p:cNvSpPr/>
          <p:nvPr/>
        </p:nvSpPr>
        <p:spPr>
          <a:xfrm rot="5400000">
            <a:off x="1201009" y="5315990"/>
            <a:ext cx="2897107" cy="418168"/>
          </a:xfrm>
          <a:prstGeom prst="homePlat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vert="vert270" lIns="91440" tIns="45720" rIns="91440" bIns="45720" rtlCol="0" anchor="t"/>
          <a:lstStyle/>
          <a:p>
            <a:pPr algn="ctr"/>
            <a:r>
              <a:rPr lang="ja-JP" altLang="en-US" sz="1400">
                <a:solidFill>
                  <a:srgbClr val="FF0000"/>
                </a:solidFill>
                <a:latin typeface="メイリオ"/>
                <a:ea typeface="メイリオ"/>
                <a:cs typeface="メイリオ" panose="020B0604030504040204" pitchFamily="50" charset="-128"/>
              </a:rPr>
              <a:t>④取材撮影リスト提出</a:t>
            </a:r>
          </a:p>
          <a:p>
            <a:pPr algn="ctr"/>
            <a:endPar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ホームベース 50"/>
          <p:cNvSpPr/>
          <p:nvPr/>
        </p:nvSpPr>
        <p:spPr>
          <a:xfrm rot="5400000">
            <a:off x="893957" y="2532267"/>
            <a:ext cx="2558521" cy="413661"/>
          </a:xfrm>
          <a:prstGeom prst="homePlat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ja-JP" altLang="en-US" sz="14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979939" y="1494208"/>
            <a:ext cx="400110" cy="2390371"/>
          </a:xfrm>
          <a:prstGeom prst="rect">
            <a:avLst/>
          </a:prstGeom>
          <a:noFill/>
        </p:spPr>
        <p:txBody>
          <a:bodyPr vert="eaVert" wrap="square" lIns="91440" tIns="45720" rIns="91440" bIns="45720" rtlCol="0" anchor="t">
            <a:spAutoFit/>
          </a:bodyPr>
          <a:lstStyle/>
          <a:p>
            <a:r>
              <a:rPr kumimoji="1" lang="ja-JP" altLang="en-US" sz="1400" dirty="0">
                <a:solidFill>
                  <a:srgbClr val="FF0000"/>
                </a:solidFill>
                <a:latin typeface="メイリオ"/>
                <a:ea typeface="メイリオ"/>
                <a:cs typeface="メイリオ" panose="020B0604030504040204" pitchFamily="50" charset="-128"/>
              </a:rPr>
              <a:t>④イベント申請資料提出</a:t>
            </a:r>
          </a:p>
        </p:txBody>
      </p:sp>
      <p:sp>
        <p:nvSpPr>
          <p:cNvPr id="56" name="ホームベース 55"/>
          <p:cNvSpPr/>
          <p:nvPr/>
        </p:nvSpPr>
        <p:spPr>
          <a:xfrm rot="5400000">
            <a:off x="-240376" y="5056482"/>
            <a:ext cx="2433654" cy="431719"/>
          </a:xfrm>
          <a:prstGeom prst="homePlat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vert="vert270" lIns="91440" tIns="45720" rIns="91440" bIns="45720" rtlCol="0" anchor="t"/>
          <a:lstStyle/>
          <a:p>
            <a:pPr algn="ctr"/>
            <a:r>
              <a:rPr lang="ja-JP" altLang="en-US" sz="1400" dirty="0">
                <a:solidFill>
                  <a:srgbClr val="FF0000"/>
                </a:solidFill>
                <a:latin typeface="メイリオ"/>
                <a:ea typeface="メイリオ"/>
                <a:cs typeface="メイリオ" panose="020B0604030504040204" pitchFamily="50" charset="-128"/>
              </a:rPr>
              <a:t>⑤</a:t>
            </a:r>
            <a:endParaRPr lang="en-US" altLang="ja-JP" sz="1400" dirty="0">
              <a:solidFill>
                <a:srgbClr val="FF0000"/>
              </a:solidFill>
              <a:latin typeface="メイリオ"/>
              <a:ea typeface="メイリオ"/>
              <a:cs typeface="メイリオ" panose="020B0604030504040204" pitchFamily="50" charset="-128"/>
            </a:endParaRPr>
          </a:p>
          <a:p>
            <a:pPr algn="ctr"/>
            <a:r>
              <a:rPr lang="en-US" altLang="ja-JP" sz="1400" dirty="0">
                <a:solidFill>
                  <a:srgbClr val="FF0000"/>
                </a:solidFill>
                <a:latin typeface="メイリオ"/>
                <a:ea typeface="メイリオ"/>
                <a:cs typeface="メイリオ" panose="020B0604030504040204" pitchFamily="50" charset="-128"/>
              </a:rPr>
              <a:t>L</a:t>
            </a:r>
          </a:p>
          <a:p>
            <a:pPr algn="ctr"/>
            <a:r>
              <a:rPr lang="en-US" altLang="ja-JP" sz="1400" dirty="0">
                <a:solidFill>
                  <a:srgbClr val="FF0000"/>
                </a:solidFill>
                <a:latin typeface="メイリオ"/>
                <a:ea typeface="メイリオ"/>
                <a:cs typeface="メイリオ" panose="020B0604030504040204" pitchFamily="50" charset="-128"/>
              </a:rPr>
              <a:t>E</a:t>
            </a:r>
          </a:p>
          <a:p>
            <a:pPr algn="ctr"/>
            <a:r>
              <a:rPr lang="en-US" altLang="ja-JP" sz="1400" dirty="0">
                <a:solidFill>
                  <a:srgbClr val="FF0000"/>
                </a:solidFill>
                <a:latin typeface="メイリオ"/>
                <a:ea typeface="メイリオ"/>
                <a:cs typeface="メイリオ" panose="020B0604030504040204" pitchFamily="50" charset="-128"/>
              </a:rPr>
              <a:t>D</a:t>
            </a:r>
          </a:p>
          <a:p>
            <a:pPr algn="ctr"/>
            <a:r>
              <a:rPr lang="ja-JP" altLang="en-US" sz="1400" dirty="0">
                <a:solidFill>
                  <a:srgbClr val="FF0000"/>
                </a:solidFill>
                <a:latin typeface="メイリオ"/>
                <a:ea typeface="メイリオ"/>
                <a:cs typeface="メイリオ" panose="020B0604030504040204" pitchFamily="50" charset="-128"/>
              </a:rPr>
              <a:t>ビジョン審査</a:t>
            </a:r>
            <a:endPar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ホームベース 61"/>
          <p:cNvSpPr/>
          <p:nvPr/>
        </p:nvSpPr>
        <p:spPr>
          <a:xfrm rot="5400000">
            <a:off x="734701" y="6548966"/>
            <a:ext cx="471181" cy="431719"/>
          </a:xfrm>
          <a:prstGeom prst="homePlate">
            <a:avLst/>
          </a:prstGeom>
          <a:solidFill>
            <a:schemeClr val="bg1"/>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vert="vert270" lIns="91440" tIns="45720" rIns="91440" bIns="45720" rtlCol="0" anchor="t"/>
          <a:lstStyle/>
          <a:p>
            <a:pPr algn="ctr"/>
            <a:r>
              <a:rPr lang="ja-JP" altLang="en-US"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入稿</a:t>
            </a:r>
          </a:p>
        </p:txBody>
      </p:sp>
      <p:sp>
        <p:nvSpPr>
          <p:cNvPr id="63" name="テキスト ボックス 62"/>
          <p:cNvSpPr txBox="1"/>
          <p:nvPr/>
        </p:nvSpPr>
        <p:spPr>
          <a:xfrm>
            <a:off x="3014331" y="6865692"/>
            <a:ext cx="2669137" cy="276999"/>
          </a:xfrm>
          <a:prstGeom prst="rect">
            <a:avLst/>
          </a:prstGeom>
          <a:noFill/>
        </p:spPr>
        <p:txBody>
          <a:bodyPr wrap="square" rtlCol="0">
            <a:spAutoFit/>
          </a:bodyPr>
          <a:lstStyle>
            <a:defPPr>
              <a:defRPr lang="ja-JP"/>
            </a:defPPr>
            <a:lvl1pPr>
              <a:defRPr sz="1200" b="1">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⑤リニア</a:t>
            </a:r>
            <a:r>
              <a:rPr lang="en-US" altLang="ja-JP" dirty="0">
                <a:latin typeface="Meiryo UI" panose="020B0604030504040204" pitchFamily="50" charset="-128"/>
                <a:ea typeface="Meiryo UI" panose="020B0604030504040204" pitchFamily="50" charset="-128"/>
                <a:cs typeface="Meiryo UI" panose="020B0604030504040204" pitchFamily="50" charset="-128"/>
              </a:rPr>
              <a:t>GATE</a:t>
            </a:r>
            <a:r>
              <a:rPr lang="ja-JP" altLang="en-US" dirty="0">
                <a:latin typeface="Meiryo UI" panose="020B0604030504040204" pitchFamily="50" charset="-128"/>
                <a:ea typeface="Meiryo UI" panose="020B0604030504040204" pitchFamily="50" charset="-128"/>
                <a:cs typeface="Meiryo UI" panose="020B0604030504040204" pitchFamily="50" charset="-128"/>
              </a:rPr>
              <a:t>ビジョン関連</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テキスト ボックス 67"/>
          <p:cNvSpPr txBox="1"/>
          <p:nvPr/>
        </p:nvSpPr>
        <p:spPr>
          <a:xfrm>
            <a:off x="2991472" y="7067995"/>
            <a:ext cx="3806662" cy="430887"/>
          </a:xfrm>
          <a:prstGeom prst="rect">
            <a:avLst/>
          </a:prstGeom>
          <a:noFill/>
        </p:spPr>
        <p:txBody>
          <a:bodyPr wrap="square" rtlCol="0">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25413" lvl="0" indent="-125413" fontAlgn="ctr">
              <a:spcBef>
                <a:spcPct val="0"/>
              </a:spcBef>
              <a:spcAft>
                <a:spcPct val="0"/>
              </a:spcAft>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■放映素材は</a:t>
            </a:r>
            <a:r>
              <a:rPr lang="en-US" altLang="ja-JP" dirty="0">
                <a:latin typeface="Meiryo UI" panose="020B0604030504040204" pitchFamily="50" charset="-128"/>
                <a:ea typeface="Meiryo UI" panose="020B0604030504040204" pitchFamily="50" charset="-128"/>
                <a:cs typeface="Meiryo UI" panose="020B0604030504040204" pitchFamily="50" charset="-128"/>
              </a:rPr>
              <a:t>2</a:t>
            </a:r>
            <a:r>
              <a:rPr lang="ja-JP" altLang="en-US" dirty="0">
                <a:latin typeface="Meiryo UI" panose="020B0604030504040204" pitchFamily="50" charset="-128"/>
                <a:ea typeface="Meiryo UI" panose="020B0604030504040204" pitchFamily="50" charset="-128"/>
                <a:cs typeface="Meiryo UI" panose="020B0604030504040204" pitchFamily="50" charset="-128"/>
              </a:rPr>
              <a:t>週間前までに審査素材を提出、</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25413" lvl="0" indent="-125413" fontAlgn="ctr">
              <a:spcBef>
                <a:spcPct val="0"/>
              </a:spcBef>
              <a:spcAft>
                <a:spcPct val="0"/>
              </a:spcAft>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　</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イベント開始日の</a:t>
            </a:r>
            <a:r>
              <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営業日前まで</a:t>
            </a:r>
            <a:r>
              <a:rPr lang="ja-JP" altLang="en-US" dirty="0">
                <a:latin typeface="Meiryo UI" panose="020B0604030504040204" pitchFamily="50" charset="-128"/>
                <a:ea typeface="Meiryo UI" panose="020B0604030504040204" pitchFamily="50" charset="-128"/>
                <a:cs typeface="Meiryo UI" panose="020B0604030504040204" pitchFamily="50" charset="-128"/>
              </a:rPr>
              <a:t>に入稿データを提出してください。</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1089817" y="6796379"/>
            <a:ext cx="1825489" cy="200055"/>
          </a:xfrm>
          <a:prstGeom prst="rect">
            <a:avLst/>
          </a:prstGeom>
          <a:noFill/>
        </p:spPr>
        <p:txBody>
          <a:bodyPr wrap="square" rtlCol="0">
            <a:spAutoFit/>
          </a:bodyPr>
          <a:lstStyle>
            <a:defPPr>
              <a:defRPr lang="ja-JP"/>
            </a:defPPr>
            <a:lvl1pPr marL="177800" indent="-177800">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25413" lvl="0" indent="-125413" fontAlgn="ctr">
              <a:spcBef>
                <a:spcPct val="0"/>
              </a:spcBef>
              <a:spcAft>
                <a:spcPct val="0"/>
              </a:spcAft>
              <a:defRPr/>
            </a:pPr>
            <a:r>
              <a:rPr lang="ja-JP" altLang="en-US" sz="7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イベント開始日の</a:t>
            </a:r>
            <a:r>
              <a:rPr lang="en-US" altLang="ja-JP" sz="7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7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営業日前まで</a:t>
            </a:r>
            <a:endParaRPr lang="en-US" altLang="ja-JP" sz="7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960266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対角する 2 つの角を丸めた四角形 15"/>
          <p:cNvSpPr/>
          <p:nvPr/>
        </p:nvSpPr>
        <p:spPr>
          <a:xfrm>
            <a:off x="212069" y="5295765"/>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対角する 2 つの角を丸めた四角形 14"/>
          <p:cNvSpPr/>
          <p:nvPr/>
        </p:nvSpPr>
        <p:spPr>
          <a:xfrm>
            <a:off x="212069" y="839092"/>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486266" y="1367980"/>
            <a:ext cx="6255102" cy="413959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■空き</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状況についてはその都度</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よりご返答いたします。お気軽にお問い合わせください。</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0813" indent="-150813"/>
            <a:r>
              <a:rPr lang="ja-JP" altLang="en-US" sz="1200" dirty="0">
                <a:latin typeface="Meiryo UI" panose="020B0604030504040204" pitchFamily="50" charset="-128"/>
                <a:ea typeface="Meiryo UI" panose="020B0604030504040204" pitchFamily="50" charset="-128"/>
                <a:cs typeface="Meiryo UI" panose="020B0604030504040204" pitchFamily="50" charset="-128"/>
              </a:rPr>
              <a:t>■本マニュアルに沿わないイベントについては、ご利用をお断りさせていただく場合がございます。</a:t>
            </a:r>
            <a:br>
              <a:rPr lang="en-US" altLang="ja-JP" sz="1200" dirty="0">
                <a:latin typeface="Meiryo UI" panose="020B0604030504040204" pitchFamily="50" charset="-128"/>
                <a:ea typeface="Meiryo UI" panose="020B0604030504040204" pitchFamily="50" charset="-128"/>
                <a:cs typeface="Meiryo UI" panose="020B0604030504040204" pitchFamily="50" charset="-128"/>
              </a:rPr>
            </a:br>
            <a:r>
              <a:rPr lang="ja-JP" altLang="en-US" sz="1200" dirty="0">
                <a:latin typeface="Meiryo UI" panose="020B0604030504040204" pitchFamily="50" charset="-128"/>
                <a:ea typeface="Meiryo UI" panose="020B0604030504040204" pitchFamily="50" charset="-128"/>
                <a:cs typeface="Meiryo UI" panose="020B0604030504040204" pitchFamily="50" charset="-128"/>
              </a:rPr>
              <a:t>実施内容に関するお問い合わせは、企画案など、イベントの概要がわかる資料を提出してください。</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271463" lvl="0" indent="-271463" fontAlgn="ctr">
              <a:spcBef>
                <a:spcPct val="0"/>
              </a:spcBef>
              <a:spcAft>
                <a:spcPct val="0"/>
              </a:spcAf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■イベントの実施にあたっては、以下の項目を遵守してください。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施設内の安全、美観、良好な環境維持、スムーズで安全な通行を妨げるおそれのあるものは実施しない。また、必要な要員を配置して事故防止に万全をきすこと。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   2.</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原則として広告主は</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社、商材は</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つまでとすること。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年齢制限のあるものは、原則として取り扱わない。</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募金など寄付金を扱うものは原則として実施しない。</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強引な勧誘や呼びかけは行わない。</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6.</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発生したゴミは、すべて広告主の責任において持ち帰ること。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食品や、化粧品の中でも身体に強い影響を与えるものは、直接手渡しが出来る場合に限る。</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配布するものが高額である場合や、希少品、人気の高いものである場合などは、安全、美観対策が万全であると</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JTA</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が判断したものに限る。</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marL="271463" lvl="0" indent="-271463" fontAlgn="ctr">
              <a:spcBef>
                <a:spcPct val="0"/>
              </a:spcBef>
              <a:spcAft>
                <a:spcPct val="0"/>
              </a:spcAft>
            </a:pPr>
            <a:r>
              <a:rPr lang="ja-JP" altLang="en-US" sz="1100" dirty="0">
                <a:latin typeface="メイリオ" panose="020B0604030504040204" pitchFamily="50" charset="-128"/>
                <a:ea typeface="メイリオ"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配布物が複数種ある場合は、袋詰めした状態で配布すること。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71463" lvl="0" indent="-271463" fontAlgn="ctr">
              <a:spcBef>
                <a:spcPct val="0"/>
              </a:spcBef>
              <a:spcAft>
                <a:spcPct val="0"/>
              </a:spcAft>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飲食物の配布は、原則、常温のものに限る。</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71463" indent="-271463" fontAlgn="ctr">
              <a:spcBef>
                <a:spcPct val="0"/>
              </a:spcBef>
              <a:spcAft>
                <a:spcPct val="0"/>
              </a:spcAft>
            </a:pP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床面への粘着力の強いテープは使用しないこと。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71463" lvl="0" indent="-271463" fontAlgn="ctr">
              <a:spcBef>
                <a:spcPct val="0"/>
              </a:spcBef>
              <a:spcAft>
                <a:spcPct val="0"/>
              </a:spcAft>
            </a:pP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2563" indent="-182563"/>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u="sng" dirty="0">
                <a:latin typeface="Meiryo UI" panose="020B0604030504040204" pitchFamily="50" charset="-128"/>
                <a:ea typeface="Meiryo UI" panose="020B0604030504040204" pitchFamily="50" charset="-128"/>
                <a:cs typeface="Meiryo UI" panose="020B0604030504040204" pitchFamily="50" charset="-128"/>
              </a:rPr>
              <a:t>P.3</a:t>
            </a:r>
            <a:r>
              <a:rPr lang="ja-JP" altLang="en-US" sz="1200" u="sng" dirty="0">
                <a:latin typeface="Meiryo UI" panose="020B0604030504040204" pitchFamily="50" charset="-128"/>
                <a:ea typeface="Meiryo UI" panose="020B0604030504040204" pitchFamily="50" charset="-128"/>
                <a:cs typeface="Meiryo UI" panose="020B0604030504040204" pitchFamily="50" charset="-128"/>
              </a:rPr>
              <a:t>に記載の「禁止事項」に該当する、またはその恐れがあるイベントは実施できません</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ので、</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2563" indent="-182563"/>
            <a:r>
              <a:rPr lang="ja-JP" altLang="en-US" sz="1200" dirty="0">
                <a:latin typeface="Meiryo UI" panose="020B0604030504040204" pitchFamily="50" charset="-128"/>
                <a:ea typeface="Meiryo UI" panose="020B0604030504040204" pitchFamily="50" charset="-128"/>
                <a:cs typeface="Meiryo UI" panose="020B0604030504040204" pitchFamily="50" charset="-128"/>
              </a:rPr>
              <a:t>　　ご注意ください。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2563" lvl="0" indent="-182563"/>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p:cNvSpPr txBox="1"/>
          <p:nvPr/>
        </p:nvSpPr>
        <p:spPr>
          <a:xfrm>
            <a:off x="188640" y="830440"/>
            <a:ext cx="597666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①お問い合わせ</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188640" y="5282573"/>
            <a:ext cx="5976664" cy="369332"/>
          </a:xfrm>
          <a:prstGeom prst="rect">
            <a:avLst/>
          </a:prstGeom>
          <a:noFill/>
        </p:spPr>
        <p:txBody>
          <a:bodyPr wrap="square" rtlCol="0">
            <a:spAutoFit/>
          </a:bodyPr>
          <a:lstStyle/>
          <a:p>
            <a:r>
              <a:rPr lang="ja-JP" altLang="en-US" b="1">
                <a:latin typeface="Meiryo UI" panose="020B0604030504040204" pitchFamily="50" charset="-128"/>
                <a:ea typeface="Meiryo UI" panose="020B0604030504040204" pitchFamily="50" charset="-128"/>
                <a:cs typeface="Meiryo UI" panose="020B0604030504040204" pitchFamily="50" charset="-128"/>
              </a:rPr>
              <a:t>②お申込受付</a:t>
            </a:r>
            <a:endParaRPr lang="en-US" altLang="ja-JP" b="1">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p:cNvSpPr txBox="1"/>
          <p:nvPr/>
        </p:nvSpPr>
        <p:spPr>
          <a:xfrm>
            <a:off x="486266" y="5791853"/>
            <a:ext cx="6255102" cy="2862322"/>
          </a:xfrm>
          <a:prstGeom prst="rect">
            <a:avLst/>
          </a:prstGeom>
          <a:noFill/>
        </p:spPr>
        <p:txBody>
          <a:bodyPr wrap="square" lIns="91440" tIns="45720" rIns="91440" bIns="45720" rtlCol="0" anchor="t">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2026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年度内の販売可能日程において、</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決定優先</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にて販売します。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0495" indent="-150495"/>
            <a:r>
              <a:rPr lang="ja-JP" altLang="en-US" sz="1200" dirty="0">
                <a:latin typeface="Meiryo UI" panose="020B0604030504040204" pitchFamily="50" charset="-128"/>
                <a:ea typeface="Meiryo UI" panose="020B0604030504040204" pitchFamily="50" charset="-128"/>
                <a:cs typeface="Meiryo UI" panose="020B0604030504040204" pitchFamily="50" charset="-128"/>
              </a:rPr>
              <a:t>■利用申込は、原則として</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イベント実施日の</a:t>
            </a:r>
            <a:r>
              <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ヶ月半前まで</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を受付期間とします。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0495" indent="-150495"/>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0495" indent="-150495"/>
            <a:r>
              <a:rPr kumimoji="1" lang="ja-JP" altLang="en-US" sz="1200" dirty="0">
                <a:latin typeface="Meiryo UI"/>
                <a:ea typeface="Meiryo UI"/>
                <a:cs typeface="Meiryo UI" panose="020B0604030504040204" pitchFamily="50" charset="-128"/>
              </a:rPr>
              <a:t>■お申込時、</a:t>
            </a:r>
            <a:r>
              <a:rPr lang="ja-JP" altLang="en-US" sz="1200" dirty="0">
                <a:latin typeface="Meiryo UI"/>
                <a:ea typeface="Meiryo UI"/>
                <a:cs typeface="Meiryo UI" panose="020B0604030504040204" pitchFamily="50" charset="-128"/>
              </a:rPr>
              <a:t>予定している</a:t>
            </a:r>
            <a:r>
              <a:rPr kumimoji="1" lang="ja-JP" altLang="en-US" sz="1200" dirty="0">
                <a:latin typeface="Meiryo UI"/>
                <a:ea typeface="Meiryo UI"/>
                <a:cs typeface="Meiryo UI" panose="020B0604030504040204" pitchFamily="50" charset="-128"/>
              </a:rPr>
              <a:t>イベント実施概要について、</a:t>
            </a:r>
            <a:r>
              <a:rPr lang="ja-JP" altLang="en-US" sz="1200" dirty="0">
                <a:latin typeface="Meiryo UI"/>
                <a:ea typeface="Meiryo UI"/>
                <a:cs typeface="Meiryo UI" panose="020B0604030504040204" pitchFamily="50" charset="-128"/>
              </a:rPr>
              <a:t>お知らせ</a:t>
            </a:r>
            <a:r>
              <a:rPr kumimoji="1" lang="ja-JP" altLang="en-US" sz="1200" dirty="0">
                <a:latin typeface="Meiryo UI"/>
                <a:ea typeface="Meiryo UI"/>
                <a:cs typeface="Meiryo UI" panose="020B0604030504040204" pitchFamily="50" charset="-128"/>
              </a:rPr>
              <a:t>ください。</a:t>
            </a:r>
            <a:r>
              <a:rPr lang="ja-JP" altLang="en-US" sz="1200" dirty="0">
                <a:latin typeface="Meiryo UI"/>
                <a:ea typeface="Meiryo UI"/>
                <a:cs typeface="Meiryo UI" panose="020B0604030504040204" pitchFamily="50" charset="-128"/>
              </a:rPr>
              <a:t>（</a:t>
            </a:r>
            <a:r>
              <a:rPr kumimoji="1" lang="ja-JP" altLang="en-US" sz="1200" dirty="0">
                <a:latin typeface="Meiryo UI"/>
                <a:ea typeface="Meiryo UI"/>
                <a:cs typeface="Meiryo UI" panose="020B0604030504040204" pitchFamily="50" charset="-128"/>
              </a:rPr>
              <a:t>実施目的</a:t>
            </a:r>
            <a:r>
              <a:rPr lang="ja-JP" altLang="en-US" sz="1200" dirty="0">
                <a:latin typeface="Meiryo UI"/>
                <a:ea typeface="Meiryo UI"/>
                <a:cs typeface="Meiryo UI" panose="020B0604030504040204" pitchFamily="50" charset="-128"/>
              </a:rPr>
              <a:t>・</a:t>
            </a:r>
            <a:r>
              <a:rPr kumimoji="1" lang="ja-JP" altLang="en-US" sz="1200" dirty="0">
                <a:latin typeface="Meiryo UI"/>
                <a:ea typeface="Meiryo UI"/>
                <a:cs typeface="Meiryo UI" panose="020B0604030504040204" pitchFamily="50" charset="-128"/>
              </a:rPr>
              <a:t>概要</a:t>
            </a:r>
            <a:r>
              <a:rPr lang="ja-JP" altLang="en-US" sz="1200" dirty="0">
                <a:latin typeface="Meiryo UI"/>
                <a:ea typeface="Meiryo UI"/>
                <a:cs typeface="Meiryo UI" panose="020B0604030504040204" pitchFamily="50" charset="-128"/>
              </a:rPr>
              <a:t>など</a:t>
            </a:r>
            <a:r>
              <a:rPr kumimoji="1" lang="ja-JP" altLang="en-US" sz="1200" dirty="0">
                <a:latin typeface="Meiryo UI"/>
                <a:ea typeface="Meiryo UI"/>
                <a:cs typeface="Meiryo UI" panose="020B0604030504040204" pitchFamily="50" charset="-128"/>
              </a:rPr>
              <a:t>）</a:t>
            </a:r>
            <a:endParaRPr lang="en-US" altLang="ja-JP" sz="1200" dirty="0">
              <a:latin typeface="Meiryo UI"/>
              <a:ea typeface="Meiryo UI"/>
              <a:cs typeface="Meiryo UI" panose="020B0604030504040204" pitchFamily="50" charset="-128"/>
            </a:endParaRPr>
          </a:p>
          <a:p>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0495" lvl="0" indent="-150495"/>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お申込後のキャンセルはできません。</a:t>
            </a:r>
            <a:endParaRPr lang="en-US" altLang="ja-JP" sz="1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50495" lvl="0" indent="-150495"/>
            <a:r>
              <a:rPr lang="ja-JP" altLang="en-US" sz="1200" dirty="0">
                <a:latin typeface="Meiryo UI" panose="020B0604030504040204" pitchFamily="50" charset="-128"/>
                <a:ea typeface="Meiryo UI" panose="020B0604030504040204" pitchFamily="50" charset="-128"/>
                <a:cs typeface="Meiryo UI" panose="020B0604030504040204" pitchFamily="50" charset="-128"/>
              </a:rPr>
              <a:t>　 決定後に中止等をする場合、原則として広告料金ならびに諸経費相当分の金額を請求いたします。</a:t>
            </a:r>
            <a:br>
              <a:rPr lang="en-US" altLang="ja-JP" sz="1200" dirty="0">
                <a:latin typeface="Meiryo UI" panose="020B0604030504040204" pitchFamily="50" charset="-128"/>
                <a:ea typeface="Meiryo UI" panose="020B0604030504040204" pitchFamily="50" charset="-128"/>
                <a:cs typeface="Meiryo UI" panose="020B0604030504040204" pitchFamily="50" charset="-128"/>
              </a:rPr>
            </a:br>
            <a:r>
              <a:rPr lang="ja-JP" altLang="en-US" sz="1200" dirty="0">
                <a:latin typeface="Meiryo UI" panose="020B0604030504040204" pitchFamily="50" charset="-128"/>
                <a:ea typeface="Meiryo UI" panose="020B0604030504040204" pitchFamily="50" charset="-128"/>
                <a:cs typeface="Meiryo UI" panose="020B0604030504040204" pitchFamily="50" charset="-128"/>
              </a:rPr>
              <a:t>ただし、</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の都合や広告主の責によらない荒天や不測の事故・災害等により、イベントの実施が不可と</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が判断した場合、広告料金は免除とします。その場合も、既に発生している実費（諸経費等）については請求させていただきます。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50495" lvl="0" indent="-150495"/>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a:p>
            <a:pPr marL="182245" indent="-182245"/>
            <a:r>
              <a:rPr lang="ja-JP" altLang="en-US" sz="1200" dirty="0">
                <a:latin typeface="Meiryo UI" panose="020B0604030504040204" pitchFamily="50" charset="-128"/>
                <a:ea typeface="Meiryo UI" panose="020B0604030504040204" pitchFamily="50" charset="-128"/>
                <a:cs typeface="Meiryo UI" panose="020B0604030504040204" pitchFamily="50" charset="-128"/>
              </a:rPr>
              <a:t>■広告主／イベント内容審査</a:t>
            </a:r>
            <a:br>
              <a:rPr lang="en-US" altLang="ja-JP" sz="1200" dirty="0">
                <a:latin typeface="Meiryo UI" panose="020B0604030504040204" pitchFamily="50" charset="-128"/>
                <a:ea typeface="Meiryo UI" panose="020B0604030504040204" pitchFamily="50" charset="-128"/>
                <a:cs typeface="Meiryo UI" panose="020B0604030504040204" pitchFamily="50" charset="-128"/>
              </a:rPr>
            </a:br>
            <a:r>
              <a:rPr lang="ja-JP" altLang="en-US" sz="1200" dirty="0">
                <a:latin typeface="Meiryo UI" panose="020B0604030504040204" pitchFamily="50" charset="-128"/>
                <a:ea typeface="Meiryo UI" panose="020B0604030504040204" pitchFamily="50" charset="-128"/>
                <a:cs typeface="Meiryo UI" panose="020B0604030504040204" pitchFamily="50" charset="-128"/>
              </a:rPr>
              <a:t>広告主及びイベント内容について、</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JTA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による審査があります。事前にご確認ください。</a:t>
            </a:r>
          </a:p>
          <a:p>
            <a:pPr marL="182245" lvl="0" indent="-182245"/>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p:cNvSpPr/>
          <p:nvPr/>
        </p:nvSpPr>
        <p:spPr>
          <a:xfrm>
            <a:off x="1" y="-13508"/>
            <a:ext cx="6858000" cy="520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290421" y="61923"/>
            <a:ext cx="2284600" cy="369332"/>
          </a:xfrm>
          <a:prstGeom prst="rect">
            <a:avLst/>
          </a:prstGeom>
          <a:noFill/>
        </p:spPr>
        <p:txBody>
          <a:bodyPr wrap="none" rtlCol="0">
            <a:spAutoFit/>
          </a:bodyPr>
          <a:lstStyle/>
          <a:p>
            <a:pPr algn="r"/>
            <a:r>
              <a:rPr lang="en-US" altLang="ja-JP" b="1">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b="1">
                <a:solidFill>
                  <a:schemeClr val="bg1"/>
                </a:solidFill>
                <a:latin typeface="Meiryo UI" panose="020B0604030504040204" pitchFamily="50" charset="-128"/>
                <a:ea typeface="Meiryo UI" panose="020B0604030504040204" pitchFamily="50" charset="-128"/>
                <a:cs typeface="Meiryo UI" panose="020B0604030504040204" pitchFamily="50" charset="-128"/>
              </a:rPr>
              <a:t>イベント実施の手順</a:t>
            </a:r>
          </a:p>
        </p:txBody>
      </p:sp>
      <p:sp>
        <p:nvSpPr>
          <p:cNvPr id="10" name="正方形/長方形 9"/>
          <p:cNvSpPr/>
          <p:nvPr/>
        </p:nvSpPr>
        <p:spPr>
          <a:xfrm>
            <a:off x="1" y="9705528"/>
            <a:ext cx="6858000" cy="2004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スライド番号プレースホルダー 3"/>
          <p:cNvSpPr>
            <a:spLocks noGrp="1"/>
          </p:cNvSpPr>
          <p:nvPr>
            <p:ph type="sldNum" sz="quarter" idx="12"/>
          </p:nvPr>
        </p:nvSpPr>
        <p:spPr>
          <a:xfrm>
            <a:off x="5285184" y="9394150"/>
            <a:ext cx="1600200" cy="527402"/>
          </a:xfrm>
        </p:spPr>
        <p:txBody>
          <a:bodyPr/>
          <a:lstStyle/>
          <a:p>
            <a:fld id="{CC9ACBC2-97BD-4C19-9595-5CA5904AFFF1}" type="slidenum">
              <a:rPr kumimoji="1" lang="ja-JP" altLang="en-US" smtClean="0">
                <a:solidFill>
                  <a:schemeClr val="bg1"/>
                </a:solidFill>
              </a:rPr>
              <a:t>9</a:t>
            </a:fld>
            <a:endParaRPr kumimoji="1" lang="ja-JP" altLang="en-US">
              <a:solidFill>
                <a:schemeClr val="bg1"/>
              </a:solidFill>
            </a:endParaRPr>
          </a:p>
        </p:txBody>
      </p:sp>
      <p:sp>
        <p:nvSpPr>
          <p:cNvPr id="12" name="テキスト ボックス 11"/>
          <p:cNvSpPr txBox="1"/>
          <p:nvPr/>
        </p:nvSpPr>
        <p:spPr>
          <a:xfrm>
            <a:off x="486266" y="8973695"/>
            <a:ext cx="6255102"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■搬入出経路やスタッフ入退館経路などについて、詳細の打ち合わせを行います。</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原則、イベント実施</a:t>
            </a:r>
            <a:r>
              <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ヶ月半前</a:t>
            </a:r>
            <a:r>
              <a:rPr kumimoji="1"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JTA</a:t>
            </a:r>
            <a:r>
              <a:rPr kumimoji="1"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とスケジュール調整のうえ、実施をお願いいたします</a:t>
            </a:r>
            <a:r>
              <a:rPr kumimoji="1" lang="ja-JP" altLang="en-US" sz="1200" dirty="0">
                <a:solidFill>
                  <a:schemeClr val="accent6"/>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200" dirty="0">
              <a:solidFill>
                <a:schemeClr val="accent6"/>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対角する 2 つの角を丸めた四角形 16"/>
          <p:cNvSpPr/>
          <p:nvPr/>
        </p:nvSpPr>
        <p:spPr>
          <a:xfrm>
            <a:off x="212068" y="8551807"/>
            <a:ext cx="6420027" cy="352904"/>
          </a:xfrm>
          <a:prstGeom prst="round2DiagRect">
            <a:avLst/>
          </a:prstGeom>
          <a:solidFill>
            <a:schemeClr val="tx2">
              <a:lumMod val="20000"/>
              <a:lumOff val="80000"/>
              <a:alpha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212069" y="8543593"/>
            <a:ext cx="5976664" cy="369332"/>
          </a:xfrm>
          <a:prstGeom prst="rect">
            <a:avLst/>
          </a:prstGeom>
          <a:noFill/>
        </p:spPr>
        <p:txBody>
          <a:bodyPr wrap="square" rtlCol="0">
            <a:spAutoFit/>
          </a:bodyPr>
          <a:lstStyle/>
          <a:p>
            <a:r>
              <a:rPr lang="ja-JP" altLang="en-US" b="1">
                <a:latin typeface="Meiryo UI" panose="020B0604030504040204" pitchFamily="50" charset="-128"/>
                <a:ea typeface="Meiryo UI" panose="020B0604030504040204" pitchFamily="50" charset="-128"/>
                <a:cs typeface="Meiryo UI" panose="020B0604030504040204" pitchFamily="50" charset="-128"/>
              </a:rPr>
              <a:t>③会場下見・実施打ち合わせ</a:t>
            </a:r>
            <a:endParaRPr lang="en-US" altLang="ja-JP" b="1">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1210767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alpha val="40000"/>
          </a:srgbClr>
        </a:solidFill>
        <a:ln>
          <a:solidFill>
            <a:srgbClr val="FF0000"/>
          </a:solid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rgbClr val="FF0000"/>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e3a2d5b-431b-4d74-ac60-39684614fb52" xsi:nil="true"/>
    <lcf76f155ced4ddcb4097134ff3c332f xmlns="7a6ab828-94b2-469b-8ce6-521badc83e4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B6FB9887982E44FA4B1EA236B14C133" ma:contentTypeVersion="16" ma:contentTypeDescription="新しいドキュメントを作成します。" ma:contentTypeScope="" ma:versionID="8f4e0b5b86901e97568eb395de0be859">
  <xsd:schema xmlns:xsd="http://www.w3.org/2001/XMLSchema" xmlns:xs="http://www.w3.org/2001/XMLSchema" xmlns:p="http://schemas.microsoft.com/office/2006/metadata/properties" xmlns:ns2="7a6ab828-94b2-469b-8ce6-521badc83e4f" xmlns:ns3="8e3a2d5b-431b-4d74-ac60-39684614fb52" targetNamespace="http://schemas.microsoft.com/office/2006/metadata/properties" ma:root="true" ma:fieldsID="bf58166a80b3cc7a3075592901a8f022" ns2:_="" ns3:_="">
    <xsd:import namespace="7a6ab828-94b2-469b-8ce6-521badc83e4f"/>
    <xsd:import namespace="8e3a2d5b-431b-4d74-ac60-39684614fb5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6ab828-94b2-469b-8ce6-521badc83e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画像タグ" ma:readOnly="false" ma:fieldId="{5cf76f15-5ced-4ddc-b409-7134ff3c332f}" ma:taxonomyMulti="true" ma:sspId="11cf9e6d-7edf-4b50-b07e-a486ff8eac8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3a2d5b-431b-4d74-ac60-39684614fb52" elementFormDefault="qualified">
    <xsd:import namespace="http://schemas.microsoft.com/office/2006/documentManagement/types"/>
    <xsd:import namespace="http://schemas.microsoft.com/office/infopath/2007/PartnerControls"/>
    <xsd:element name="SharedWithUsers" ma:index="14"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共有相手の詳細情報" ma:internalName="SharedWithDetails" ma:readOnly="true">
      <xsd:simpleType>
        <xsd:restriction base="dms:Note">
          <xsd:maxLength value="255"/>
        </xsd:restriction>
      </xsd:simpleType>
    </xsd:element>
    <xsd:element name="TaxCatchAll" ma:index="21" nillable="true" ma:displayName="Taxonomy Catch All Column" ma:hidden="true" ma:list="{1a0a3f97-7cd6-4892-911b-e132fab5bd08}" ma:internalName="TaxCatchAll" ma:showField="CatchAllData" ma:web="8e3a2d5b-431b-4d74-ac60-39684614f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153E9D-E03A-47F4-B962-8F32AF7D34F1}">
  <ds:schemaRefs>
    <ds:schemaRef ds:uri="8e3a2d5b-431b-4d74-ac60-39684614fb52"/>
    <ds:schemaRef ds:uri="http://purl.org/dc/terms/"/>
    <ds:schemaRef ds:uri="http://purl.org/dc/elements/1.1/"/>
    <ds:schemaRef ds:uri="http://purl.org/dc/dcmitype/"/>
    <ds:schemaRef ds:uri="7a6ab828-94b2-469b-8ce6-521badc83e4f"/>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s>
</ds:datastoreItem>
</file>

<file path=customXml/itemProps2.xml><?xml version="1.0" encoding="utf-8"?>
<ds:datastoreItem xmlns:ds="http://schemas.openxmlformats.org/officeDocument/2006/customXml" ds:itemID="{346E432A-B919-4837-9305-B136C0D8FF76}">
  <ds:schemaRefs>
    <ds:schemaRef ds:uri="http://schemas.microsoft.com/sharepoint/v3/contenttype/forms"/>
  </ds:schemaRefs>
</ds:datastoreItem>
</file>

<file path=customXml/itemProps3.xml><?xml version="1.0" encoding="utf-8"?>
<ds:datastoreItem xmlns:ds="http://schemas.openxmlformats.org/officeDocument/2006/customXml" ds:itemID="{BFC1A203-6EE6-479A-92CE-D67F6C866C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6ab828-94b2-469b-8ce6-521badc83e4f"/>
    <ds:schemaRef ds:uri="8e3a2d5b-431b-4d74-ac60-39684614fb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5004</TotalTime>
  <Words>8239</Words>
  <Application>Microsoft Office PowerPoint</Application>
  <PresentationFormat>A4 210 x 297 mm</PresentationFormat>
  <Paragraphs>784</Paragraphs>
  <Slides>23</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23</vt:i4>
      </vt:variant>
    </vt:vector>
  </HeadingPairs>
  <TitlesOfParts>
    <vt:vector size="32" baseType="lpstr">
      <vt:lpstr>HGPｺﾞｼｯｸM</vt:lpstr>
      <vt:lpstr>HGSｺﾞｼｯｸM</vt:lpstr>
      <vt:lpstr>Meiryo UI</vt:lpstr>
      <vt:lpstr>Meiryo</vt:lpstr>
      <vt:lpstr>Meiryo</vt:lpstr>
      <vt:lpstr>游ゴシック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株式会社ジェイアール東海エージェンシー</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株式会社ジェイアール東海エージェンシー</dc:creator>
  <cp:lastModifiedBy>Tani Yudai（谷 悠大）</cp:lastModifiedBy>
  <cp:revision>564</cp:revision>
  <cp:lastPrinted>2026-04-07T09:20:01Z</cp:lastPrinted>
  <dcterms:created xsi:type="dcterms:W3CDTF">2018-01-24T10:20:55Z</dcterms:created>
  <dcterms:modified xsi:type="dcterms:W3CDTF">2026-05-21T10:33:02Z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0x0101000B6FB9887982E44FA4B1EA236B14C133</vt:lpwstr>
  </property>
</Properties>
</file>