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6" r:id="rId2"/>
  </p:sldMasterIdLst>
  <p:notesMasterIdLst>
    <p:notesMasterId r:id="rId18"/>
  </p:notesMasterIdLst>
  <p:sldIdLst>
    <p:sldId id="256" r:id="rId3"/>
    <p:sldId id="259" r:id="rId4"/>
    <p:sldId id="296" r:id="rId5"/>
    <p:sldId id="323" r:id="rId6"/>
    <p:sldId id="304" r:id="rId7"/>
    <p:sldId id="312" r:id="rId8"/>
    <p:sldId id="299" r:id="rId9"/>
    <p:sldId id="298" r:id="rId10"/>
    <p:sldId id="308" r:id="rId11"/>
    <p:sldId id="309" r:id="rId12"/>
    <p:sldId id="324" r:id="rId13"/>
    <p:sldId id="286" r:id="rId14"/>
    <p:sldId id="325" r:id="rId15"/>
    <p:sldId id="290" r:id="rId16"/>
    <p:sldId id="294" r:id="rId17"/>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356f00fb4a8657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5AC0CE"/>
    <a:srgbClr val="4B7475"/>
    <a:srgbClr val="CC0000"/>
    <a:srgbClr val="FFCCCC"/>
    <a:srgbClr val="FF0000"/>
    <a:srgbClr val="5CC1CE"/>
    <a:srgbClr val="F3F7D9"/>
    <a:srgbClr val="85C042"/>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95" autoAdjust="0"/>
    <p:restoredTop sz="94312" autoAdjust="0"/>
  </p:normalViewPr>
  <p:slideViewPr>
    <p:cSldViewPr snapToGrid="0" snapToObjects="1">
      <p:cViewPr varScale="1">
        <p:scale>
          <a:sx n="76" d="100"/>
          <a:sy n="76" d="100"/>
        </p:scale>
        <p:origin x="9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26" tIns="45713" rIns="91426"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26" tIns="45713" rIns="91426" bIns="45713" rtlCol="0"/>
          <a:lstStyle>
            <a:lvl1pPr algn="r">
              <a:defRPr sz="1200"/>
            </a:lvl1pPr>
          </a:lstStyle>
          <a:p>
            <a:fld id="{13C43EAF-3120-4094-B970-DC7EE4FBB12A}" type="datetimeFigureOut">
              <a:rPr kumimoji="1" lang="ja-JP" altLang="en-US" smtClean="0"/>
              <a:t>2021/8/26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6" tIns="45713" rIns="91426" bIns="45713"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6" tIns="45713" rIns="91426"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26" tIns="45713" rIns="91426"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26" tIns="45713" rIns="91426" bIns="45713" rtlCol="0" anchor="b"/>
          <a:lstStyle>
            <a:lvl1pPr algn="r">
              <a:defRPr sz="1200"/>
            </a:lvl1pPr>
          </a:lstStyle>
          <a:p>
            <a:fld id="{8436E004-9218-4B16-8B98-D74EDB49F176}" type="slidenum">
              <a:rPr kumimoji="1" lang="ja-JP" altLang="en-US" smtClean="0"/>
              <a:t>‹#›</a:t>
            </a:fld>
            <a:endParaRPr kumimoji="1" lang="ja-JP" altLang="en-US"/>
          </a:p>
        </p:txBody>
      </p:sp>
    </p:spTree>
    <p:extLst>
      <p:ext uri="{BB962C8B-B14F-4D97-AF65-F5344CB8AC3E}">
        <p14:creationId xmlns:p14="http://schemas.microsoft.com/office/powerpoint/2010/main" val="45790541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8436E004-9218-4B16-8B98-D74EDB49F176}" type="slidenum">
              <a:rPr kumimoji="1" lang="ja-JP" altLang="en-US" smtClean="0"/>
              <a:t>1</a:t>
            </a:fld>
            <a:endParaRPr kumimoji="1" lang="ja-JP" altLang="en-US"/>
          </a:p>
        </p:txBody>
      </p:sp>
    </p:spTree>
    <p:extLst>
      <p:ext uri="{BB962C8B-B14F-4D97-AF65-F5344CB8AC3E}">
        <p14:creationId xmlns:p14="http://schemas.microsoft.com/office/powerpoint/2010/main" val="3360344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＜会社概要＞</a:t>
            </a:r>
          </a:p>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本日はご多忙のところ、お時間いただきありがとうございます。</a:t>
            </a:r>
          </a:p>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アリーズカンパニーの○○と申します。</a:t>
            </a:r>
          </a:p>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本日はよろしくお願いします。</a:t>
            </a:r>
          </a:p>
          <a:p>
            <a:r>
              <a:rPr lang="ja-JP" altLang="ja-JP" dirty="0"/>
              <a:t>出張コストの削減を法人企業様にご提案させていただいております。</a:t>
            </a:r>
          </a:p>
          <a:p>
            <a:r>
              <a:rPr lang="ja-JP" altLang="ja-JP" dirty="0"/>
              <a:t>前身は旅行業でございまして、数少ない</a:t>
            </a:r>
            <a:r>
              <a:rPr lang="en-US" altLang="ja-JP" dirty="0" err="1"/>
              <a:t>jalana</a:t>
            </a:r>
            <a:r>
              <a:rPr lang="ja-JP" altLang="ja-JP" dirty="0" err="1"/>
              <a:t>さんの</a:t>
            </a:r>
            <a:r>
              <a:rPr lang="ja-JP" altLang="ja-JP" dirty="0"/>
              <a:t>認可店でもございますので、</a:t>
            </a:r>
          </a:p>
          <a:p>
            <a:r>
              <a:rPr lang="ja-JP" altLang="ja-JP" dirty="0"/>
              <a:t>自社で受付から発券までをワンストップで行なっております。</a:t>
            </a:r>
          </a:p>
          <a:p>
            <a:r>
              <a:rPr lang="ja-JP" altLang="ja-JP" dirty="0"/>
              <a:t>現在は国内航空券の販売を直接企業様に行なっておりまして、取引企業はセキスイさん、</a:t>
            </a:r>
            <a:endParaRPr lang="en-US" altLang="ja-JP" dirty="0"/>
          </a:p>
          <a:p>
            <a:r>
              <a:rPr lang="ja-JP" altLang="ja-JP" dirty="0"/>
              <a:t>オートバックスさんなどの上場企業さんをはじめ約</a:t>
            </a:r>
            <a:r>
              <a:rPr lang="en-US" altLang="ja-JP" dirty="0"/>
              <a:t>700</a:t>
            </a:r>
            <a:r>
              <a:rPr lang="ja-JP" altLang="ja-JP" dirty="0"/>
              <a:t>社お取引させていただいております。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8436E004-9218-4B16-8B98-D74EDB49F176}" type="slidenum">
              <a:rPr kumimoji="1" lang="ja-JP" altLang="en-US" smtClean="0"/>
              <a:t>2</a:t>
            </a:fld>
            <a:endParaRPr kumimoji="1" lang="ja-JP" altLang="en-US"/>
          </a:p>
        </p:txBody>
      </p:sp>
    </p:spTree>
    <p:extLst>
      <p:ext uri="{BB962C8B-B14F-4D97-AF65-F5344CB8AC3E}">
        <p14:creationId xmlns:p14="http://schemas.microsoft.com/office/powerpoint/2010/main" val="709443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某大手ハウスメーカ様では航空券を旅行会社に頼まれてました。</a:t>
            </a:r>
          </a:p>
          <a:p>
            <a:r>
              <a:rPr kumimoji="1" lang="ja-JP" altLang="en-US"/>
              <a:t>またシステムも導入されてましたが、ほとんど使われていない状態でしたが、</a:t>
            </a:r>
          </a:p>
          <a:p>
            <a:r>
              <a:rPr kumimoji="1" lang="ja-JP" altLang="en-US"/>
              <a:t>弊社ご利用いただくことにより、直接コストだけで年間</a:t>
            </a:r>
            <a:r>
              <a:rPr kumimoji="1" lang="en-US" altLang="ja-JP" dirty="0"/>
              <a:t>4200</a:t>
            </a:r>
            <a:r>
              <a:rPr kumimoji="1" lang="ja-JP" altLang="en-US"/>
              <a:t>万もの削減効果がありました。</a:t>
            </a:r>
          </a:p>
          <a:p>
            <a:r>
              <a:rPr kumimoji="1" lang="ja-JP" altLang="en-US"/>
              <a:t>他の大手企業様にもご提案させていただいておりますが、まだまだ変更可能の普通運賃で</a:t>
            </a:r>
          </a:p>
          <a:p>
            <a:r>
              <a:rPr kumimoji="1" lang="ja-JP" altLang="en-US"/>
              <a:t>手配されている企業様は多く、先日試算させていただいた某大手通信会社</a:t>
            </a:r>
            <a:r>
              <a:rPr kumimoji="1" lang="en-US" altLang="ja-JP" dirty="0"/>
              <a:t>S</a:t>
            </a:r>
            <a:r>
              <a:rPr kumimoji="1" lang="ja-JP" altLang="en-US"/>
              <a:t>社では</a:t>
            </a:r>
          </a:p>
          <a:p>
            <a:r>
              <a:rPr kumimoji="1" lang="en-US" altLang="ja-JP" dirty="0"/>
              <a:t>8</a:t>
            </a:r>
            <a:r>
              <a:rPr kumimoji="1" lang="ja-JP" altLang="en-US"/>
              <a:t>割が普通運賃とまさにブラックボックス化された例が浮き彫りになりました。</a:t>
            </a:r>
            <a:endParaRPr kumimoji="1" lang="en-US" altLang="ja-JP" dirty="0"/>
          </a:p>
          <a:p>
            <a:endParaRPr kumimoji="1" lang="en-US" altLang="ja-JP" dirty="0"/>
          </a:p>
          <a:p>
            <a:r>
              <a:rPr kumimoji="1" lang="ja-JP" altLang="en-US"/>
              <a:t>現状御社でのご利用実態はいかがでしょうか。</a:t>
            </a:r>
            <a:endParaRPr kumimoji="1" lang="ja-JP" altLang="en-US" dirty="0"/>
          </a:p>
        </p:txBody>
      </p:sp>
      <p:sp>
        <p:nvSpPr>
          <p:cNvPr id="4" name="スライド番号プレースホルダー 3"/>
          <p:cNvSpPr>
            <a:spLocks noGrp="1"/>
          </p:cNvSpPr>
          <p:nvPr>
            <p:ph type="sldNum" sz="quarter" idx="10"/>
          </p:nvPr>
        </p:nvSpPr>
        <p:spPr/>
        <p:txBody>
          <a:bodyPr/>
          <a:lstStyle/>
          <a:p>
            <a:fld id="{8436E004-9218-4B16-8B98-D74EDB49F176}" type="slidenum">
              <a:rPr kumimoji="1" lang="ja-JP" altLang="en-US" smtClean="0"/>
              <a:t>12</a:t>
            </a:fld>
            <a:endParaRPr kumimoji="1" lang="ja-JP" altLang="en-US"/>
          </a:p>
        </p:txBody>
      </p:sp>
    </p:spTree>
    <p:extLst>
      <p:ext uri="{BB962C8B-B14F-4D97-AF65-F5344CB8AC3E}">
        <p14:creationId xmlns:p14="http://schemas.microsoft.com/office/powerpoint/2010/main" val="969370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新バージョンの登録シート使用の場合</a:t>
            </a:r>
          </a:p>
        </p:txBody>
      </p:sp>
      <p:sp>
        <p:nvSpPr>
          <p:cNvPr id="4" name="スライド番号プレースホルダー 3"/>
          <p:cNvSpPr>
            <a:spLocks noGrp="1"/>
          </p:cNvSpPr>
          <p:nvPr>
            <p:ph type="sldNum" sz="quarter" idx="10"/>
          </p:nvPr>
        </p:nvSpPr>
        <p:spPr/>
        <p:txBody>
          <a:bodyPr/>
          <a:lstStyle/>
          <a:p>
            <a:fld id="{8436E004-9218-4B16-8B98-D74EDB49F176}" type="slidenum">
              <a:rPr kumimoji="1" lang="ja-JP" altLang="en-US" smtClean="0"/>
              <a:t>14</a:t>
            </a:fld>
            <a:endParaRPr kumimoji="1" lang="ja-JP" altLang="en-US"/>
          </a:p>
        </p:txBody>
      </p:sp>
    </p:spTree>
    <p:extLst>
      <p:ext uri="{BB962C8B-B14F-4D97-AF65-F5344CB8AC3E}">
        <p14:creationId xmlns:p14="http://schemas.microsoft.com/office/powerpoint/2010/main" val="2822894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8436E004-9218-4B16-8B98-D74EDB49F176}" type="slidenum">
              <a:rPr kumimoji="1" lang="ja-JP" altLang="en-US" smtClean="0"/>
              <a:t>15</a:t>
            </a:fld>
            <a:endParaRPr kumimoji="1" lang="ja-JP" altLang="en-US"/>
          </a:p>
        </p:txBody>
      </p:sp>
    </p:spTree>
    <p:extLst>
      <p:ext uri="{BB962C8B-B14F-4D97-AF65-F5344CB8AC3E}">
        <p14:creationId xmlns:p14="http://schemas.microsoft.com/office/powerpoint/2010/main" val="3796071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6E239F7-CBB1-4EB0-820E-305D6A06D546}" type="datetime1">
              <a:rPr kumimoji="1" lang="ja-JP" altLang="en-US" smtClean="0"/>
              <a:t>2021/8/26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460927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3C3BBDB-BA56-4EA0-9E83-5DB7CA5783BC}" type="datetime1">
              <a:rPr kumimoji="1" lang="ja-JP" altLang="en-US" smtClean="0"/>
              <a:t>2021/8/26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996290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FEE3D85-849A-4EAB-996C-292295EBE90A}" type="datetime1">
              <a:rPr kumimoji="1" lang="ja-JP" altLang="en-US" smtClean="0"/>
              <a:t>2021/8/26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730706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A575BC1-0F40-4365-A73F-D13A332A9A34}"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2656285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33E5A0-6D81-4920-93FD-008ABC66A946}"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pic>
        <p:nvPicPr>
          <p:cNvPr id="9" name="図 8">
            <a:extLst>
              <a:ext uri="{FF2B5EF4-FFF2-40B4-BE49-F238E27FC236}">
                <a16:creationId xmlns:a16="http://schemas.microsoft.com/office/drawing/2014/main" id="{FF87DDBC-222A-430F-BF1E-B2F97741BA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27022" y="280575"/>
            <a:ext cx="778399" cy="624262"/>
          </a:xfrm>
          <a:prstGeom prst="rect">
            <a:avLst/>
          </a:prstGeom>
        </p:spPr>
      </p:pic>
      <p:sp>
        <p:nvSpPr>
          <p:cNvPr id="10" name="正方形/長方形 9">
            <a:extLst>
              <a:ext uri="{FF2B5EF4-FFF2-40B4-BE49-F238E27FC236}">
                <a16:creationId xmlns:a16="http://schemas.microsoft.com/office/drawing/2014/main" id="{9A020971-3C6C-461E-9DE2-7A4622FE8A52}"/>
              </a:ext>
            </a:extLst>
          </p:cNvPr>
          <p:cNvSpPr/>
          <p:nvPr userDrawn="1"/>
        </p:nvSpPr>
        <p:spPr>
          <a:xfrm>
            <a:off x="881085" y="788670"/>
            <a:ext cx="9720000" cy="45719"/>
          </a:xfrm>
          <a:prstGeom prst="rect">
            <a:avLst/>
          </a:prstGeom>
          <a:solidFill>
            <a:srgbClr val="8A211A"/>
          </a:solidFill>
          <a:ln>
            <a:solidFill>
              <a:srgbClr val="8C10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charset="-128"/>
              <a:ea typeface="Meiryo" charset="-128"/>
              <a:cs typeface="Meiryo" charset="-128"/>
            </a:endParaRPr>
          </a:p>
        </p:txBody>
      </p:sp>
      <p:sp>
        <p:nvSpPr>
          <p:cNvPr id="11" name="正方形/長方形 10">
            <a:extLst>
              <a:ext uri="{FF2B5EF4-FFF2-40B4-BE49-F238E27FC236}">
                <a16:creationId xmlns:a16="http://schemas.microsoft.com/office/drawing/2014/main" id="{3519CEA9-1E64-4F7E-B957-2BBB9A69C5F4}"/>
              </a:ext>
            </a:extLst>
          </p:cNvPr>
          <p:cNvSpPr/>
          <p:nvPr userDrawn="1"/>
        </p:nvSpPr>
        <p:spPr>
          <a:xfrm>
            <a:off x="5060580" y="6589357"/>
            <a:ext cx="1454244" cy="261610"/>
          </a:xfrm>
          <a:prstGeom prst="rect">
            <a:avLst/>
          </a:prstGeom>
        </p:spPr>
        <p:txBody>
          <a:bodyPr wrap="none">
            <a:spAutoFit/>
          </a:bodyPr>
          <a:lstStyle/>
          <a:p>
            <a:r>
              <a:rPr lang="sk-SK" altLang="ja-JP" sz="1100" b="1" i="0" dirty="0">
                <a:solidFill>
                  <a:schemeClr val="tx1">
                    <a:lumMod val="50000"/>
                    <a:lumOff val="50000"/>
                  </a:schemeClr>
                </a:solidFill>
                <a:effectLst/>
                <a:latin typeface="Meiryo" charset="-128"/>
                <a:ea typeface="Meiryo" charset="-128"/>
                <a:cs typeface="Meiryo" charset="-128"/>
              </a:rPr>
              <a:t>Copyright © </a:t>
            </a:r>
            <a:r>
              <a:rPr lang="en-US" altLang="ja-JP" sz="1100" b="1" dirty="0" err="1">
                <a:solidFill>
                  <a:schemeClr val="tx1">
                    <a:lumMod val="50000"/>
                    <a:lumOff val="50000"/>
                  </a:schemeClr>
                </a:solidFill>
                <a:latin typeface="Meiryo" charset="-128"/>
                <a:ea typeface="Meiryo" charset="-128"/>
                <a:cs typeface="Meiryo" charset="-128"/>
              </a:rPr>
              <a:t>Aliis</a:t>
            </a:r>
            <a:endParaRPr lang="ja-JP" altLang="en-US" sz="1100" b="1" dirty="0">
              <a:solidFill>
                <a:schemeClr val="tx1">
                  <a:lumMod val="50000"/>
                  <a:lumOff val="50000"/>
                </a:schemeClr>
              </a:solidFill>
              <a:latin typeface="Meiryo" charset="-128"/>
              <a:ea typeface="Meiryo" charset="-128"/>
              <a:cs typeface="Meiryo" charset="-128"/>
            </a:endParaRPr>
          </a:p>
        </p:txBody>
      </p:sp>
      <p:cxnSp>
        <p:nvCxnSpPr>
          <p:cNvPr id="12" name="直線コネクタ 11">
            <a:extLst>
              <a:ext uri="{FF2B5EF4-FFF2-40B4-BE49-F238E27FC236}">
                <a16:creationId xmlns:a16="http://schemas.microsoft.com/office/drawing/2014/main" id="{9C1CAAC6-4D5B-4CAB-BC58-41201004C602}"/>
              </a:ext>
            </a:extLst>
          </p:cNvPr>
          <p:cNvCxnSpPr/>
          <p:nvPr userDrawn="1"/>
        </p:nvCxnSpPr>
        <p:spPr>
          <a:xfrm>
            <a:off x="881085" y="6538666"/>
            <a:ext cx="9720000" cy="36000"/>
          </a:xfrm>
          <a:prstGeom prst="line">
            <a:avLst/>
          </a:prstGeom>
          <a:ln w="19050">
            <a:solidFill>
              <a:srgbClr val="8A211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886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FDA78A-82CE-4F2D-89F9-82CE18E342C9}"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472797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B2E9E76-D106-4E20-978F-85AB313D6A92}"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462434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2EAD850-92EA-4EC9-A161-50331FDFB072}" type="datetime1">
              <a:rPr kumimoji="1" lang="ja-JP" altLang="en-US" smtClean="0"/>
              <a:t>2021/8/26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827431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BE392A2-5F01-49C9-B088-91AAE9967792}" type="datetime1">
              <a:rPr kumimoji="1" lang="ja-JP" altLang="en-US" smtClean="0"/>
              <a:t>2021/8/26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562457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AF728-BFFC-4EBC-8970-FE5144D28C0D}" type="datetime1">
              <a:rPr kumimoji="1" lang="ja-JP" altLang="en-US" smtClean="0"/>
              <a:t>2021/8/26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480853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D5BFBF4-54B3-425D-B679-9900C1C5CA62}"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663464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B7DE2A8-0B20-45B7-B119-D7F3DBE3E9FA}" type="datetime1">
              <a:rPr kumimoji="1" lang="ja-JP" altLang="en-US" smtClean="0"/>
              <a:t>2021/8/26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842557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8E12F9-3542-4CAC-8A05-F79CB50E3077}"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3913891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6AEE33-79B0-407A-904F-A52598EBC0C9}"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3543368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1DEB53F-AFAA-48AD-82B8-E59FA75ADDAD}"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995D7B-E6C1-044D-936A-6D37CA6DD999}" type="slidenum">
              <a:rPr kumimoji="1" lang="ja-JP" altLang="en-US" smtClean="0"/>
              <a:t>‹#›</a:t>
            </a:fld>
            <a:endParaRPr kumimoji="1" lang="ja-JP"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8587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F37AF50D-93B1-4BD1-A94E-3B28E78E068B}"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46682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3B6CB1E-6507-41BB-A772-745383A6A247}"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995D7B-E6C1-044D-936A-6D37CA6DD999}" type="slidenum">
              <a:rPr kumimoji="1" lang="ja-JP" altLang="en-US" smtClean="0"/>
              <a:t>‹#›</a:t>
            </a:fld>
            <a:endParaRPr kumimoji="1" lang="ja-JP"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25541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C2C9A3BF-EC79-4645-B750-A91DCA96D1A8}" type="datetime1">
              <a:rPr kumimoji="1" lang="ja-JP" altLang="en-US" smtClean="0"/>
              <a:t>2021/8/26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430907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653E77A-6B26-4012-8578-0C3AFC38FA0B}"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11336083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E17E2FE-A08F-43BD-B90E-0FC9ACC880A5}" type="datetime1">
              <a:rPr kumimoji="1" lang="ja-JP" altLang="en-US" smtClean="0"/>
              <a:t>2021/8/26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995D7B-E6C1-044D-936A-6D37CA6DD999}" type="slidenum">
              <a:rPr kumimoji="1" lang="ja-JP" altLang="en-US" smtClean="0"/>
              <a:t>‹#›</a:t>
            </a:fld>
            <a:endParaRPr kumimoji="1" lang="ja-JP" altLang="en-US"/>
          </a:p>
        </p:txBody>
      </p:sp>
    </p:spTree>
    <p:extLst>
      <p:ext uri="{BB962C8B-B14F-4D97-AF65-F5344CB8AC3E}">
        <p14:creationId xmlns:p14="http://schemas.microsoft.com/office/powerpoint/2010/main" val="3209750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5DE5B80-DB67-4453-BC9C-DB0C129069DE}" type="datetime1">
              <a:rPr kumimoji="1" lang="ja-JP" altLang="en-US" smtClean="0"/>
              <a:t>2021/8/26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360566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3F9CD1C-C7EB-47A7-AAC6-B64CDCEE050B}" type="datetime1">
              <a:rPr kumimoji="1" lang="ja-JP" altLang="en-US" smtClean="0"/>
              <a:t>2021/8/26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1984385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CA2B77E-2A9F-40A9-A69F-1EF367166222}" type="datetime1">
              <a:rPr kumimoji="1" lang="ja-JP" altLang="en-US" smtClean="0"/>
              <a:t>2021/8/26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1145371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E169EEE-8A59-4A27-B87C-2AD32643F1CD}" type="datetime1">
              <a:rPr kumimoji="1" lang="ja-JP" altLang="en-US" smtClean="0"/>
              <a:t>2021/8/26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215439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9F73CB1-B5A4-4418-BC6E-BC795FAA9A5E}" type="datetime1">
              <a:rPr kumimoji="1" lang="ja-JP" altLang="en-US" smtClean="0"/>
              <a:t>2021/8/26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229424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369A14A-9FFC-4676-B115-55B192C00119}" type="datetime1">
              <a:rPr kumimoji="1" lang="ja-JP" altLang="en-US" smtClean="0"/>
              <a:t>2021/8/26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11968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AB336D-7A9C-46A9-B60F-BF95505B2414}" type="datetime1">
              <a:rPr kumimoji="1" lang="ja-JP" altLang="en-US" smtClean="0"/>
              <a:t>2021/8/26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2045068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D03CD3-199C-4DA2-8AA9-573BA6F4F634}" type="datetime1">
              <a:rPr kumimoji="1" lang="ja-JP" altLang="en-US" smtClean="0"/>
              <a:t>2021/8/26</a:t>
            </a:fld>
            <a:endParaRPr kumimoji="1" lang="ja-JP" altLang="en-US"/>
          </a:p>
        </p:txBody>
      </p:sp>
      <p:sp>
        <p:nvSpPr>
          <p:cNvPr id="5" name="フッター プレースホルダー 4"/>
          <p:cNvSpPr>
            <a:spLocks noGrp="1"/>
          </p:cNvSpPr>
          <p:nvPr>
            <p:ph type="ftr" sz="quarter" idx="3"/>
          </p:nvPr>
        </p:nvSpPr>
        <p:spPr>
          <a:xfrm>
            <a:off x="2209800" y="6357620"/>
            <a:ext cx="766953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7C7F5-CFB0-FA49-BBB7-3D4791F6ACF4}" type="slidenum">
              <a:rPr kumimoji="1" lang="ja-JP" altLang="en-US" smtClean="0"/>
              <a:t>‹#›</a:t>
            </a:fld>
            <a:endParaRPr kumimoji="1" lang="ja-JP" altLang="en-US"/>
          </a:p>
        </p:txBody>
      </p:sp>
      <p:sp>
        <p:nvSpPr>
          <p:cNvPr id="7" name="正方形/長方形 6"/>
          <p:cNvSpPr/>
          <p:nvPr userDrawn="1"/>
        </p:nvSpPr>
        <p:spPr>
          <a:xfrm>
            <a:off x="1496389" y="3118604"/>
            <a:ext cx="184731" cy="276999"/>
          </a:xfrm>
          <a:prstGeom prst="rect">
            <a:avLst/>
          </a:prstGeom>
        </p:spPr>
        <p:txBody>
          <a:bodyPr wrap="none">
            <a:spAutoFit/>
          </a:bodyPr>
          <a:lstStyle/>
          <a:p>
            <a:endParaRPr lang="ja-JP" altLang="en-US" sz="1200" b="1" dirty="0">
              <a:solidFill>
                <a:schemeClr val="tx1">
                  <a:lumMod val="50000"/>
                  <a:lumOff val="50000"/>
                </a:schemeClr>
              </a:solidFill>
              <a:latin typeface="Meiryo" charset="-128"/>
              <a:ea typeface="Meiryo" charset="-128"/>
              <a:cs typeface="Meiryo" charset="-128"/>
            </a:endParaRPr>
          </a:p>
        </p:txBody>
      </p:sp>
    </p:spTree>
    <p:extLst>
      <p:ext uri="{BB962C8B-B14F-4D97-AF65-F5344CB8AC3E}">
        <p14:creationId xmlns:p14="http://schemas.microsoft.com/office/powerpoint/2010/main" val="569640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831071-26B3-429A-82E1-9ADD00E928DE}" type="datetime1">
              <a:rPr kumimoji="1" lang="ja-JP" altLang="en-US" smtClean="0"/>
              <a:t>2021/8/26</a:t>
            </a:fld>
            <a:endParaRPr kumimoji="1" lang="ja-JP"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ja-JP" alt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07C7F5-CFB0-FA49-BBB7-3D4791F6ACF4}" type="slidenum">
              <a:rPr kumimoji="1" lang="ja-JP" altLang="en-US" smtClean="0"/>
              <a:t>‹#›</a:t>
            </a:fld>
            <a:endParaRPr kumimoji="1" lang="ja-JP" altLang="en-US"/>
          </a:p>
        </p:txBody>
      </p:sp>
    </p:spTree>
    <p:extLst>
      <p:ext uri="{BB962C8B-B14F-4D97-AF65-F5344CB8AC3E}">
        <p14:creationId xmlns:p14="http://schemas.microsoft.com/office/powerpoint/2010/main" val="408103899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hf hdr="0" ftr="0" dt="0"/>
  <p:txStyles>
    <p:titleStyle>
      <a:lvl1pPr algn="l" defTabSz="457200" rtl="0" eaLnBrk="1" latinLnBrk="0" hangingPunct="1">
        <a:spcBef>
          <a:spcPct val="0"/>
        </a:spcBef>
        <a:buNone/>
        <a:defRPr kumimoji="1" sz="3600" kern="1200">
          <a:solidFill>
            <a:schemeClr val="accent2">
              <a:lumMod val="7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hyperlink" Target="https://top.cospro.biz/demo1"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a:stretch>
            <a:fillRect/>
          </a:stretch>
        </p:blipFill>
        <p:spPr>
          <a:xfrm>
            <a:off x="9153525" y="110562"/>
            <a:ext cx="2790879" cy="734443"/>
          </a:xfrm>
          <a:prstGeom prst="rect">
            <a:avLst/>
          </a:prstGeom>
        </p:spPr>
      </p:pic>
      <p:sp>
        <p:nvSpPr>
          <p:cNvPr id="9" name="タイトル 1">
            <a:extLst>
              <a:ext uri="{FF2B5EF4-FFF2-40B4-BE49-F238E27FC236}">
                <a16:creationId xmlns:a16="http://schemas.microsoft.com/office/drawing/2014/main" id="{2725C915-0F11-4D40-8075-CE539F022757}"/>
              </a:ext>
            </a:extLst>
          </p:cNvPr>
          <p:cNvSpPr txBox="1">
            <a:spLocks/>
          </p:cNvSpPr>
          <p:nvPr/>
        </p:nvSpPr>
        <p:spPr>
          <a:xfrm>
            <a:off x="1800225" y="4377776"/>
            <a:ext cx="10391775" cy="672306"/>
          </a:xfrm>
          <a:prstGeom prst="rect">
            <a:avLst/>
          </a:prstGeom>
          <a:solidFill>
            <a:srgbClr val="9A0000"/>
          </a:solidFill>
        </p:spPr>
        <p:txBody>
          <a:bodyPr vert="horz" lIns="91440" tIns="45720" rIns="91440" bIns="45720" rtlCol="0" anchor="b">
            <a:normAutofit/>
          </a:bodyPr>
          <a:lstStyle>
            <a:lvl1pPr algn="l" defTabSz="457200" rtl="0" eaLnBrk="1" latinLnBrk="0" hangingPunct="1">
              <a:spcBef>
                <a:spcPct val="0"/>
              </a:spcBef>
              <a:buNone/>
              <a:defRPr kumimoji="1" sz="5400" kern="1200">
                <a:solidFill>
                  <a:schemeClr val="accent2">
                    <a:lumMod val="7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600" b="1"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       </a:t>
            </a:r>
            <a:r>
              <a:rPr lang="en-US" altLang="ja-JP" sz="3600" b="1" dirty="0" err="1">
                <a:solidFill>
                  <a:schemeClr val="bg1"/>
                </a:solidFill>
                <a:latin typeface="Impact" panose="020B0806030902050204" pitchFamily="34" charset="0"/>
                <a:ea typeface="Segoe UI Historic" panose="020B0502040204020203" pitchFamily="34" charset="0"/>
                <a:cs typeface="Segoe UI Historic" panose="020B0502040204020203" pitchFamily="34" charset="0"/>
              </a:rPr>
              <a:t>Alii’s</a:t>
            </a:r>
            <a:r>
              <a:rPr lang="en-US" altLang="ja-JP" sz="3600" b="1" dirty="0">
                <a:solidFill>
                  <a:schemeClr val="bg1"/>
                </a:solidFill>
                <a:latin typeface="Impact" panose="020B0806030902050204" pitchFamily="34" charset="0"/>
                <a:ea typeface="Segoe UI Historic" panose="020B0502040204020203" pitchFamily="34" charset="0"/>
                <a:cs typeface="Segoe UI Historic" panose="020B0502040204020203" pitchFamily="34" charset="0"/>
              </a:rPr>
              <a:t> Company  Co .,Ltd</a:t>
            </a:r>
            <a:endParaRPr lang="ja-JP" altLang="en-US" sz="3600" b="1" dirty="0">
              <a:solidFill>
                <a:schemeClr val="bg1"/>
              </a:solidFill>
              <a:latin typeface="Impact" panose="020B0806030902050204" pitchFamily="34" charset="0"/>
              <a:cs typeface="Segoe UI Historic" panose="020B0502040204020203" pitchFamily="34" charset="0"/>
            </a:endParaRPr>
          </a:p>
        </p:txBody>
      </p:sp>
      <p:pic>
        <p:nvPicPr>
          <p:cNvPr id="10" name="図 9">
            <a:extLst>
              <a:ext uri="{FF2B5EF4-FFF2-40B4-BE49-F238E27FC236}">
                <a16:creationId xmlns:a16="http://schemas.microsoft.com/office/drawing/2014/main" id="{120B3CD5-C7E8-490F-9FB0-B52E6FABE874}"/>
              </a:ext>
            </a:extLst>
          </p:cNvPr>
          <p:cNvPicPr>
            <a:picLocks noChangeAspect="1"/>
          </p:cNvPicPr>
          <p:nvPr/>
        </p:nvPicPr>
        <p:blipFill>
          <a:blip r:embed="rId4"/>
          <a:stretch>
            <a:fillRect/>
          </a:stretch>
        </p:blipFill>
        <p:spPr>
          <a:xfrm>
            <a:off x="7885295" y="5122190"/>
            <a:ext cx="4154359" cy="1730983"/>
          </a:xfrm>
          <a:prstGeom prst="rect">
            <a:avLst/>
          </a:prstGeom>
        </p:spPr>
      </p:pic>
      <p:pic>
        <p:nvPicPr>
          <p:cNvPr id="11" name="図 10">
            <a:extLst>
              <a:ext uri="{FF2B5EF4-FFF2-40B4-BE49-F238E27FC236}">
                <a16:creationId xmlns:a16="http://schemas.microsoft.com/office/drawing/2014/main" id="{4B9DA5FD-FE59-418A-9748-1AAD135B7B38}"/>
              </a:ext>
            </a:extLst>
          </p:cNvPr>
          <p:cNvPicPr>
            <a:picLocks noChangeAspect="1"/>
          </p:cNvPicPr>
          <p:nvPr/>
        </p:nvPicPr>
        <p:blipFill>
          <a:blip r:embed="rId5"/>
          <a:stretch>
            <a:fillRect/>
          </a:stretch>
        </p:blipFill>
        <p:spPr>
          <a:xfrm>
            <a:off x="2873783" y="4713929"/>
            <a:ext cx="3812821" cy="1072356"/>
          </a:xfrm>
          <a:prstGeom prst="rect">
            <a:avLst/>
          </a:prstGeom>
        </p:spPr>
      </p:pic>
      <p:sp>
        <p:nvSpPr>
          <p:cNvPr id="3" name="スライド番号プレースホルダー 2">
            <a:extLst>
              <a:ext uri="{FF2B5EF4-FFF2-40B4-BE49-F238E27FC236}">
                <a16:creationId xmlns:a16="http://schemas.microsoft.com/office/drawing/2014/main" id="{B314BF83-4488-4916-9906-35F1E39B64EC}"/>
              </a:ext>
            </a:extLst>
          </p:cNvPr>
          <p:cNvSpPr>
            <a:spLocks noGrp="1"/>
          </p:cNvSpPr>
          <p:nvPr>
            <p:ph type="sldNum" sz="quarter" idx="12"/>
          </p:nvPr>
        </p:nvSpPr>
        <p:spPr/>
        <p:txBody>
          <a:bodyPr/>
          <a:lstStyle/>
          <a:p>
            <a:fld id="{25995D7B-E6C1-044D-936A-6D37CA6DD999}" type="slidenum">
              <a:rPr kumimoji="1" lang="ja-JP" altLang="en-US" smtClean="0"/>
              <a:t>1</a:t>
            </a:fld>
            <a:endParaRPr kumimoji="1" lang="ja-JP" altLang="en-US"/>
          </a:p>
        </p:txBody>
      </p:sp>
    </p:spTree>
    <p:extLst>
      <p:ext uri="{BB962C8B-B14F-4D97-AF65-F5344CB8AC3E}">
        <p14:creationId xmlns:p14="http://schemas.microsoft.com/office/powerpoint/2010/main" val="1099997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580F981-3314-4EFA-945C-ED12D59C17C6}"/>
              </a:ext>
            </a:extLst>
          </p:cNvPr>
          <p:cNvSpPr txBox="1"/>
          <p:nvPr/>
        </p:nvSpPr>
        <p:spPr>
          <a:xfrm>
            <a:off x="7582162" y="255484"/>
            <a:ext cx="3409949"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課題・問題点の確認　</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8454FD0D-0AFB-4D27-BA01-3E73493BEDF9}"/>
              </a:ext>
            </a:extLst>
          </p:cNvPr>
          <p:cNvSpPr>
            <a:spLocks noGrp="1"/>
          </p:cNvSpPr>
          <p:nvPr>
            <p:ph type="sldNum" sz="quarter" idx="12"/>
          </p:nvPr>
        </p:nvSpPr>
        <p:spPr/>
        <p:txBody>
          <a:bodyPr/>
          <a:lstStyle/>
          <a:p>
            <a:fld id="{25995D7B-E6C1-044D-936A-6D37CA6DD999}" type="slidenum">
              <a:rPr kumimoji="1" lang="ja-JP" altLang="en-US" smtClean="0"/>
              <a:t>10</a:t>
            </a:fld>
            <a:endParaRPr kumimoji="1" lang="ja-JP" altLang="en-US"/>
          </a:p>
        </p:txBody>
      </p:sp>
      <p:sp>
        <p:nvSpPr>
          <p:cNvPr id="7" name="四角形: 角を丸くする 6">
            <a:extLst>
              <a:ext uri="{FF2B5EF4-FFF2-40B4-BE49-F238E27FC236}">
                <a16:creationId xmlns:a16="http://schemas.microsoft.com/office/drawing/2014/main" id="{05016223-6541-4313-8386-4749AC68A3C5}"/>
              </a:ext>
            </a:extLst>
          </p:cNvPr>
          <p:cNvSpPr/>
          <p:nvPr/>
        </p:nvSpPr>
        <p:spPr>
          <a:xfrm>
            <a:off x="1155430" y="1535808"/>
            <a:ext cx="1522258" cy="1072255"/>
          </a:xfrm>
          <a:prstGeom prst="roundRect">
            <a:avLst/>
          </a:prstGeom>
          <a:solidFill>
            <a:schemeClr val="tx1">
              <a:lumMod val="95000"/>
              <a:lumOff val="5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都度精算が面倒くさい</a:t>
            </a:r>
            <a:endParaRPr kumimoji="1" lang="ja-JP" altLang="en-US" b="1" dirty="0"/>
          </a:p>
        </p:txBody>
      </p:sp>
      <p:sp>
        <p:nvSpPr>
          <p:cNvPr id="11" name="四角形: 角を丸くする 10">
            <a:extLst>
              <a:ext uri="{FF2B5EF4-FFF2-40B4-BE49-F238E27FC236}">
                <a16:creationId xmlns:a16="http://schemas.microsoft.com/office/drawing/2014/main" id="{A1F61643-52FB-4275-8C27-947D92D0C500}"/>
              </a:ext>
            </a:extLst>
          </p:cNvPr>
          <p:cNvSpPr/>
          <p:nvPr/>
        </p:nvSpPr>
        <p:spPr>
          <a:xfrm>
            <a:off x="1563630" y="4434450"/>
            <a:ext cx="1463534" cy="1072254"/>
          </a:xfrm>
          <a:prstGeom prst="roundRect">
            <a:avLst/>
          </a:prstGeom>
          <a:solidFill>
            <a:schemeClr val="tx1">
              <a:lumMod val="95000"/>
              <a:lumOff val="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手配時間の長さ</a:t>
            </a:r>
            <a:endParaRPr kumimoji="1" lang="ja-JP" altLang="en-US" b="1" dirty="0"/>
          </a:p>
        </p:txBody>
      </p:sp>
      <p:sp>
        <p:nvSpPr>
          <p:cNvPr id="10" name="正方形/長方形 9">
            <a:extLst>
              <a:ext uri="{FF2B5EF4-FFF2-40B4-BE49-F238E27FC236}">
                <a16:creationId xmlns:a16="http://schemas.microsoft.com/office/drawing/2014/main" id="{2C7B1F23-646D-4A0E-97E1-C7AECB1B69FF}"/>
              </a:ext>
            </a:extLst>
          </p:cNvPr>
          <p:cNvSpPr/>
          <p:nvPr/>
        </p:nvSpPr>
        <p:spPr>
          <a:xfrm>
            <a:off x="1214154" y="74513"/>
            <a:ext cx="779767" cy="582971"/>
          </a:xfrm>
          <a:prstGeom prst="rect">
            <a:avLst/>
          </a:prstGeom>
          <a:solidFill>
            <a:schemeClr val="accent2">
              <a:lumMod val="75000"/>
            </a:schemeClr>
          </a:solidFill>
          <a:ln w="2540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C</a:t>
            </a:r>
          </a:p>
        </p:txBody>
      </p:sp>
      <p:sp>
        <p:nvSpPr>
          <p:cNvPr id="12" name="四角形: 角を丸くする 11">
            <a:extLst>
              <a:ext uri="{FF2B5EF4-FFF2-40B4-BE49-F238E27FC236}">
                <a16:creationId xmlns:a16="http://schemas.microsoft.com/office/drawing/2014/main" id="{5A7BEDF8-0CF0-4C19-81CE-D30345216A4D}"/>
              </a:ext>
            </a:extLst>
          </p:cNvPr>
          <p:cNvSpPr/>
          <p:nvPr/>
        </p:nvSpPr>
        <p:spPr>
          <a:xfrm>
            <a:off x="600939" y="2848389"/>
            <a:ext cx="1694458" cy="1281579"/>
          </a:xfrm>
          <a:prstGeom prst="roundRect">
            <a:avLst/>
          </a:prstGeom>
          <a:solidFill>
            <a:schemeClr val="tx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t>出張状況が管理できていない</a:t>
            </a:r>
            <a:endParaRPr kumimoji="1" lang="ja-JP" altLang="en-US" sz="2000" b="1" dirty="0"/>
          </a:p>
        </p:txBody>
      </p:sp>
      <p:sp>
        <p:nvSpPr>
          <p:cNvPr id="15" name="矢印: ストライプ 14">
            <a:extLst>
              <a:ext uri="{FF2B5EF4-FFF2-40B4-BE49-F238E27FC236}">
                <a16:creationId xmlns:a16="http://schemas.microsoft.com/office/drawing/2014/main" id="{55EF0DAB-2128-4D5C-A1D7-7BFA10F4F55E}"/>
              </a:ext>
            </a:extLst>
          </p:cNvPr>
          <p:cNvSpPr/>
          <p:nvPr/>
        </p:nvSpPr>
        <p:spPr>
          <a:xfrm>
            <a:off x="5685642" y="2523471"/>
            <a:ext cx="2241256" cy="2246539"/>
          </a:xfrm>
          <a:prstGeom prst="strip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1024FF9-827F-46B0-AB33-8BD1A587D98F}"/>
              </a:ext>
            </a:extLst>
          </p:cNvPr>
          <p:cNvSpPr/>
          <p:nvPr/>
        </p:nvSpPr>
        <p:spPr>
          <a:xfrm>
            <a:off x="7852095" y="2719743"/>
            <a:ext cx="3369235" cy="923330"/>
          </a:xfrm>
          <a:prstGeom prst="rect">
            <a:avLst/>
          </a:prstGeom>
          <a:noFill/>
        </p:spPr>
        <p:txBody>
          <a:bodyPr wrap="square" lIns="91440" tIns="45720" rIns="91440" bIns="45720">
            <a:spAutoFit/>
          </a:bodyPr>
          <a:lstStyle/>
          <a:p>
            <a:pPr algn="ctr"/>
            <a:r>
              <a:rPr lang="en-US" altLang="ja-JP" sz="5400" b="1" dirty="0" err="1">
                <a:ln w="22225">
                  <a:solidFill>
                    <a:schemeClr val="accent2"/>
                  </a:solidFill>
                  <a:prstDash val="solid"/>
                </a:ln>
                <a:solidFill>
                  <a:srgbClr val="92D050"/>
                </a:solidFill>
              </a:rPr>
              <a:t>CosPro</a:t>
            </a:r>
            <a:endParaRPr lang="en-US" altLang="ja-JP" sz="5400" b="1" dirty="0">
              <a:ln w="22225">
                <a:solidFill>
                  <a:schemeClr val="accent2"/>
                </a:solidFill>
                <a:prstDash val="solid"/>
              </a:ln>
              <a:solidFill>
                <a:srgbClr val="92D050"/>
              </a:solidFill>
            </a:endParaRPr>
          </a:p>
        </p:txBody>
      </p:sp>
      <p:sp>
        <p:nvSpPr>
          <p:cNvPr id="17" name="テキスト ボックス 16">
            <a:extLst>
              <a:ext uri="{FF2B5EF4-FFF2-40B4-BE49-F238E27FC236}">
                <a16:creationId xmlns:a16="http://schemas.microsoft.com/office/drawing/2014/main" id="{E3D4E8CD-9D3C-4827-B731-347FB51E3AEC}"/>
              </a:ext>
            </a:extLst>
          </p:cNvPr>
          <p:cNvSpPr txBox="1"/>
          <p:nvPr/>
        </p:nvSpPr>
        <p:spPr>
          <a:xfrm>
            <a:off x="8022642" y="3837165"/>
            <a:ext cx="4339012" cy="461665"/>
          </a:xfrm>
          <a:prstGeom prst="rect">
            <a:avLst/>
          </a:prstGeom>
          <a:noFill/>
        </p:spPr>
        <p:txBody>
          <a:bodyPr wrap="square" rtlCol="0">
            <a:spAutoFit/>
          </a:bodyPr>
          <a:lstStyle/>
          <a:p>
            <a:r>
              <a:rPr kumimoji="1" lang="ja-JP" altLang="en-US" sz="2400" b="1" dirty="0">
                <a:solidFill>
                  <a:srgbClr val="00B050"/>
                </a:solidFill>
              </a:rPr>
              <a:t>がすべてを解決いたします</a:t>
            </a:r>
            <a:r>
              <a:rPr kumimoji="1" lang="ja-JP" altLang="en-US" dirty="0"/>
              <a:t>。</a:t>
            </a:r>
            <a:endParaRPr kumimoji="1" lang="en-US" altLang="ja-JP" dirty="0"/>
          </a:p>
        </p:txBody>
      </p:sp>
    </p:spTree>
    <p:extLst>
      <p:ext uri="{BB962C8B-B14F-4D97-AF65-F5344CB8AC3E}">
        <p14:creationId xmlns:p14="http://schemas.microsoft.com/office/powerpoint/2010/main" val="3144715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7BB05FA-B3E7-45F5-AF93-8881C9B08224}"/>
              </a:ext>
            </a:extLst>
          </p:cNvPr>
          <p:cNvSpPr>
            <a:spLocks noGrp="1"/>
          </p:cNvSpPr>
          <p:nvPr>
            <p:ph type="sldNum" sz="quarter" idx="12"/>
          </p:nvPr>
        </p:nvSpPr>
        <p:spPr/>
        <p:txBody>
          <a:bodyPr/>
          <a:lstStyle/>
          <a:p>
            <a:fld id="{25995D7B-E6C1-044D-936A-6D37CA6DD999}" type="slidenum">
              <a:rPr kumimoji="1" lang="ja-JP" altLang="en-US" smtClean="0"/>
              <a:t>11</a:t>
            </a:fld>
            <a:endParaRPr kumimoji="1" lang="ja-JP" altLang="en-US"/>
          </a:p>
        </p:txBody>
      </p:sp>
      <p:sp>
        <p:nvSpPr>
          <p:cNvPr id="5" name="テキスト ボックス 4">
            <a:extLst>
              <a:ext uri="{FF2B5EF4-FFF2-40B4-BE49-F238E27FC236}">
                <a16:creationId xmlns:a16="http://schemas.microsoft.com/office/drawing/2014/main" id="{FAFC9B94-2DC1-4B41-AB9F-A6D38DF721F7}"/>
              </a:ext>
            </a:extLst>
          </p:cNvPr>
          <p:cNvSpPr txBox="1"/>
          <p:nvPr/>
        </p:nvSpPr>
        <p:spPr>
          <a:xfrm>
            <a:off x="9427740" y="264562"/>
            <a:ext cx="1503115"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まとめ　</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209591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1529121" y="1360002"/>
            <a:ext cx="2718816" cy="738689"/>
          </a:xfrm>
          <a:prstGeom prst="rect">
            <a:avLst/>
          </a:prstGeom>
        </p:spPr>
        <p:txBody>
          <a:bodyPr vert="horz" lIns="91440" tIns="45720" rIns="91440" bIns="45720" rtlCol="0" anchor="ctr">
            <a:norm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endParaRPr lang="ja-JP" altLang="en-US" sz="17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タイトル 1"/>
          <p:cNvSpPr txBox="1">
            <a:spLocks/>
          </p:cNvSpPr>
          <p:nvPr/>
        </p:nvSpPr>
        <p:spPr>
          <a:xfrm>
            <a:off x="7100510" y="1439434"/>
            <a:ext cx="4815838" cy="1239961"/>
          </a:xfrm>
          <a:prstGeom prst="rect">
            <a:avLst/>
          </a:prstGeom>
        </p:spPr>
        <p:txBody>
          <a:bodyPr vert="horz" lIns="91440" tIns="45720" rIns="91440" bIns="45720" rtlCol="0" anchor="ctr">
            <a:normAutofit lnSpcReduction="10000"/>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r>
              <a:rPr lang="ja-JP" altLang="en-US" sz="36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削減率</a:t>
            </a:r>
            <a:r>
              <a:rPr lang="en-US" altLang="ja-JP" sz="80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28.7</a:t>
            </a:r>
            <a:r>
              <a:rPr lang="en-US" altLang="ja-JP" sz="28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36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タイトル 1"/>
          <p:cNvSpPr txBox="1">
            <a:spLocks/>
          </p:cNvSpPr>
          <p:nvPr/>
        </p:nvSpPr>
        <p:spPr>
          <a:xfrm>
            <a:off x="7109288" y="4245136"/>
            <a:ext cx="4815838" cy="1239961"/>
          </a:xfrm>
          <a:prstGeom prst="rect">
            <a:avLst/>
          </a:prstGeom>
        </p:spPr>
        <p:txBody>
          <a:bodyPr vert="horz" lIns="91440" tIns="45720" rIns="91440" bIns="45720" rtlCol="0" anchor="ctr">
            <a:normAutofit lnSpcReduction="10000"/>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r>
              <a:rPr lang="ja-JP" altLang="en-US" sz="36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削減率</a:t>
            </a:r>
            <a:r>
              <a:rPr lang="en-US" altLang="ja-JP" sz="80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25.0</a:t>
            </a:r>
            <a:r>
              <a:rPr lang="en-US" altLang="ja-JP" sz="28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36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タイトル 1"/>
          <p:cNvSpPr txBox="1">
            <a:spLocks/>
          </p:cNvSpPr>
          <p:nvPr/>
        </p:nvSpPr>
        <p:spPr>
          <a:xfrm>
            <a:off x="2085902" y="1596917"/>
            <a:ext cx="2670464" cy="738689"/>
          </a:xfrm>
          <a:prstGeom prst="rect">
            <a:avLst/>
          </a:prstGeom>
        </p:spPr>
        <p:txBody>
          <a:bodyPr vert="horz" lIns="91440" tIns="45720" rIns="91440" bIns="45720" rtlCol="0" anchor="ctr">
            <a:norm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■エリア：全国</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■社員数：</a:t>
            </a:r>
            <a:r>
              <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10,000</a:t>
            </a: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名以上</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■航空券使用座席数：</a:t>
            </a:r>
            <a:r>
              <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600</a:t>
            </a: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席</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タイトル 1"/>
          <p:cNvSpPr txBox="1">
            <a:spLocks/>
          </p:cNvSpPr>
          <p:nvPr/>
        </p:nvSpPr>
        <p:spPr>
          <a:xfrm>
            <a:off x="2083905" y="4522312"/>
            <a:ext cx="2718816" cy="738689"/>
          </a:xfrm>
          <a:prstGeom prst="rect">
            <a:avLst/>
          </a:prstGeom>
        </p:spPr>
        <p:txBody>
          <a:bodyPr vert="horz" lIns="91440" tIns="45720" rIns="91440" bIns="45720" rtlCol="0" anchor="ctr">
            <a:norm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■エリア：本社関東・支店全国</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■社員数：</a:t>
            </a:r>
            <a:r>
              <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400</a:t>
            </a: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名</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a:p>
            <a:pPr>
              <a:lnSpc>
                <a:spcPct val="100000"/>
              </a:lnSpc>
              <a:spcBef>
                <a:spcPts val="0"/>
              </a:spcBef>
              <a:defRPr/>
            </a:pP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■航空券使用座席数：</a:t>
            </a:r>
            <a:r>
              <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50</a:t>
            </a:r>
            <a:r>
              <a:rPr lang="ja-JP" altLang="en-US"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席</a:t>
            </a:r>
            <a:endParaRPr lang="en-US" altLang="ja-JP" sz="14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タイトル 1"/>
          <p:cNvSpPr txBox="1">
            <a:spLocks/>
          </p:cNvSpPr>
          <p:nvPr/>
        </p:nvSpPr>
        <p:spPr>
          <a:xfrm>
            <a:off x="4744305" y="621140"/>
            <a:ext cx="6162203" cy="738689"/>
          </a:xfrm>
          <a:prstGeom prst="rect">
            <a:avLst/>
          </a:prstGeom>
        </p:spPr>
        <p:txBody>
          <a:bodyPr vert="horz" lIns="91440" tIns="45720" rIns="91440" bIns="45720" rtlCol="0" anchor="ctr">
            <a:norm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nSpc>
                <a:spcPct val="100000"/>
              </a:lnSpc>
              <a:spcBef>
                <a:spcPts val="0"/>
              </a:spcBef>
              <a:defRPr/>
            </a:pPr>
            <a:endParaRPr lang="en-US" altLang="ja-JP" sz="12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p:cNvSpPr/>
          <p:nvPr/>
        </p:nvSpPr>
        <p:spPr>
          <a:xfrm>
            <a:off x="2094362" y="980089"/>
            <a:ext cx="2406350" cy="599318"/>
          </a:xfrm>
          <a:prstGeom prst="rect">
            <a:avLst/>
          </a:prstGeom>
          <a:solidFill>
            <a:srgbClr val="5AC0CE"/>
          </a:solidFill>
          <a:ln w="381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00000"/>
              </a:lnSpc>
              <a:spcBef>
                <a:spcPts val="0"/>
              </a:spcBef>
              <a:defRPr/>
            </a:pP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ハウスメーカー</a:t>
            </a:r>
          </a:p>
        </p:txBody>
      </p:sp>
      <p:pic>
        <p:nvPicPr>
          <p:cNvPr id="28" name="図 27"/>
          <p:cNvPicPr>
            <a:picLocks noChangeAspect="1"/>
          </p:cNvPicPr>
          <p:nvPr/>
        </p:nvPicPr>
        <p:blipFill>
          <a:blip r:embed="rId3"/>
          <a:stretch>
            <a:fillRect/>
          </a:stretch>
        </p:blipFill>
        <p:spPr>
          <a:xfrm>
            <a:off x="2549890" y="2572521"/>
            <a:ext cx="1495294" cy="1233618"/>
          </a:xfrm>
          <a:prstGeom prst="rect">
            <a:avLst/>
          </a:prstGeom>
        </p:spPr>
      </p:pic>
      <p:sp>
        <p:nvSpPr>
          <p:cNvPr id="29" name="正方形/長方形 28"/>
          <p:cNvSpPr/>
          <p:nvPr/>
        </p:nvSpPr>
        <p:spPr>
          <a:xfrm>
            <a:off x="2094362" y="3918491"/>
            <a:ext cx="2406350" cy="599318"/>
          </a:xfrm>
          <a:prstGeom prst="rect">
            <a:avLst/>
          </a:prstGeom>
          <a:solidFill>
            <a:srgbClr val="5AC0CE"/>
          </a:solidFill>
          <a:ln w="381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00000"/>
              </a:lnSpc>
              <a:spcBef>
                <a:spcPts val="0"/>
              </a:spcBef>
              <a:defRPr/>
            </a:pP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大手広告代理店</a:t>
            </a:r>
          </a:p>
        </p:txBody>
      </p:sp>
      <p:pic>
        <p:nvPicPr>
          <p:cNvPr id="30" name="図 29"/>
          <p:cNvPicPr>
            <a:picLocks noChangeAspect="1"/>
          </p:cNvPicPr>
          <p:nvPr/>
        </p:nvPicPr>
        <p:blipFill>
          <a:blip r:embed="rId4"/>
          <a:stretch>
            <a:fillRect/>
          </a:stretch>
        </p:blipFill>
        <p:spPr>
          <a:xfrm>
            <a:off x="2713583" y="5323188"/>
            <a:ext cx="1167908" cy="1167908"/>
          </a:xfrm>
          <a:prstGeom prst="rect">
            <a:avLst/>
          </a:prstGeom>
        </p:spPr>
      </p:pic>
      <p:cxnSp>
        <p:nvCxnSpPr>
          <p:cNvPr id="32" name="直線コネクタ 31"/>
          <p:cNvCxnSpPr/>
          <p:nvPr/>
        </p:nvCxnSpPr>
        <p:spPr>
          <a:xfrm>
            <a:off x="1393693" y="3768984"/>
            <a:ext cx="9732565" cy="0"/>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表 1"/>
          <p:cNvGraphicFramePr>
            <a:graphicFrameLocks noGrp="1"/>
          </p:cNvGraphicFramePr>
          <p:nvPr>
            <p:extLst>
              <p:ext uri="{D42A27DB-BD31-4B8C-83A1-F6EECF244321}">
                <p14:modId xmlns:p14="http://schemas.microsoft.com/office/powerpoint/2010/main" val="3991436543"/>
              </p:ext>
            </p:extLst>
          </p:nvPr>
        </p:nvGraphicFramePr>
        <p:xfrm>
          <a:off x="7105118" y="2608549"/>
          <a:ext cx="4426338" cy="1141943"/>
        </p:xfrm>
        <a:graphic>
          <a:graphicData uri="http://schemas.openxmlformats.org/drawingml/2006/table">
            <a:tbl>
              <a:tblPr firstRow="1" bandRow="1">
                <a:tableStyleId>{5C22544A-7EE6-4342-B048-85BDC9FD1C3A}</a:tableStyleId>
              </a:tblPr>
              <a:tblGrid>
                <a:gridCol w="632334">
                  <a:extLst>
                    <a:ext uri="{9D8B030D-6E8A-4147-A177-3AD203B41FA5}">
                      <a16:colId xmlns:a16="http://schemas.microsoft.com/office/drawing/2014/main" val="2443193776"/>
                    </a:ext>
                  </a:extLst>
                </a:gridCol>
                <a:gridCol w="632334">
                  <a:extLst>
                    <a:ext uri="{9D8B030D-6E8A-4147-A177-3AD203B41FA5}">
                      <a16:colId xmlns:a16="http://schemas.microsoft.com/office/drawing/2014/main" val="4038397480"/>
                    </a:ext>
                  </a:extLst>
                </a:gridCol>
                <a:gridCol w="632334">
                  <a:extLst>
                    <a:ext uri="{9D8B030D-6E8A-4147-A177-3AD203B41FA5}">
                      <a16:colId xmlns:a16="http://schemas.microsoft.com/office/drawing/2014/main" val="2223301961"/>
                    </a:ext>
                  </a:extLst>
                </a:gridCol>
                <a:gridCol w="632334">
                  <a:extLst>
                    <a:ext uri="{9D8B030D-6E8A-4147-A177-3AD203B41FA5}">
                      <a16:colId xmlns:a16="http://schemas.microsoft.com/office/drawing/2014/main" val="846214262"/>
                    </a:ext>
                  </a:extLst>
                </a:gridCol>
                <a:gridCol w="632334">
                  <a:extLst>
                    <a:ext uri="{9D8B030D-6E8A-4147-A177-3AD203B41FA5}">
                      <a16:colId xmlns:a16="http://schemas.microsoft.com/office/drawing/2014/main" val="1955490492"/>
                    </a:ext>
                  </a:extLst>
                </a:gridCol>
                <a:gridCol w="632334">
                  <a:extLst>
                    <a:ext uri="{9D8B030D-6E8A-4147-A177-3AD203B41FA5}">
                      <a16:colId xmlns:a16="http://schemas.microsoft.com/office/drawing/2014/main" val="1796345287"/>
                    </a:ext>
                  </a:extLst>
                </a:gridCol>
                <a:gridCol w="632334">
                  <a:extLst>
                    <a:ext uri="{9D8B030D-6E8A-4147-A177-3AD203B41FA5}">
                      <a16:colId xmlns:a16="http://schemas.microsoft.com/office/drawing/2014/main" val="2560283606"/>
                    </a:ext>
                  </a:extLst>
                </a:gridCol>
              </a:tblGrid>
              <a:tr h="370840">
                <a:tc gridSpan="3">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従来</a:t>
                      </a:r>
                    </a:p>
                  </a:txBody>
                  <a:tcPr anchor="ctr"/>
                </a:tc>
                <a:tc hMerge="1">
                  <a:txBody>
                    <a:bodyPr/>
                    <a:lstStyle/>
                    <a:p>
                      <a:endParaRPr kumimoji="1" lang="ja-JP" altLang="en-US" dirty="0"/>
                    </a:p>
                  </a:txBody>
                  <a:tcPr/>
                </a:tc>
                <a:tc hMerge="1">
                  <a:txBody>
                    <a:bodyPr/>
                    <a:lstStyle/>
                    <a:p>
                      <a:endParaRPr kumimoji="1" lang="ja-JP" altLang="en-US" dirty="0"/>
                    </a:p>
                  </a:txBody>
                  <a:tcPr/>
                </a:tc>
                <a:tc gridSpan="3">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改善後</a:t>
                      </a:r>
                    </a:p>
                  </a:txBody>
                  <a:tcPr anchor="ctr"/>
                </a:tc>
                <a:tc hMerge="1">
                  <a:txBody>
                    <a:bodyPr/>
                    <a:lstStyle/>
                    <a:p>
                      <a:endParaRPr kumimoji="1" lang="ja-JP" altLang="en-US" dirty="0"/>
                    </a:p>
                  </a:txBody>
                  <a:tcPr/>
                </a:tc>
                <a:tc hMerge="1">
                  <a:txBody>
                    <a:bodyPr/>
                    <a:lstStyle/>
                    <a:p>
                      <a:endParaRPr kumimoji="1" lang="ja-JP" altLang="en-US" dirty="0"/>
                    </a:p>
                  </a:txBody>
                  <a:tcPr/>
                </a:tc>
                <a:tc>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効果</a:t>
                      </a:r>
                    </a:p>
                  </a:txBody>
                  <a:tcPr anchor="ctr"/>
                </a:tc>
                <a:extLst>
                  <a:ext uri="{0D108BD9-81ED-4DB2-BD59-A6C34878D82A}">
                    <a16:rowId xmlns:a16="http://schemas.microsoft.com/office/drawing/2014/main" val="2797422907"/>
                  </a:ext>
                </a:extLst>
              </a:tr>
              <a:tr h="400263">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システム料金（月）</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航空券平均購入額</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総支出</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システム料金（月）</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航空券平均購入額</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総支出</a:t>
                      </a:r>
                    </a:p>
                  </a:txBody>
                  <a:tcPr anchor="ctr"/>
                </a:tc>
                <a:tc>
                  <a:txBody>
                    <a:bodyPr/>
                    <a:lstStyle/>
                    <a:p>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削減額</a:t>
                      </a:r>
                    </a:p>
                  </a:txBody>
                  <a:tcPr anchor="ctr"/>
                </a:tc>
                <a:extLst>
                  <a:ext uri="{0D108BD9-81ED-4DB2-BD59-A6C34878D82A}">
                    <a16:rowId xmlns:a16="http://schemas.microsoft.com/office/drawing/2014/main" val="1987047977"/>
                  </a:ext>
                </a:extLst>
              </a:tr>
              <a:tr h="370840">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21</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1.46</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億</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0</a:t>
                      </a:r>
                      <a:endParaRPr kumimoji="1" lang="ja-JP" altLang="en-US" sz="800" b="1"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1.45</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1.04</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億</a:t>
                      </a:r>
                    </a:p>
                  </a:txBody>
                  <a:tcPr anchor="ctr"/>
                </a:tc>
                <a:tc>
                  <a:txBody>
                    <a:bodyPr/>
                    <a:lstStyle/>
                    <a:p>
                      <a:pPr algn="ctr"/>
                      <a:r>
                        <a:rPr kumimoji="1" lang="en-US" altLang="ja-JP"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4,200</a:t>
                      </a:r>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万</a:t>
                      </a:r>
                    </a:p>
                  </a:txBody>
                  <a:tcPr anchor="ctr"/>
                </a:tc>
                <a:extLst>
                  <a:ext uri="{0D108BD9-81ED-4DB2-BD59-A6C34878D82A}">
                    <a16:rowId xmlns:a16="http://schemas.microsoft.com/office/drawing/2014/main" val="1696211631"/>
                  </a:ext>
                </a:extLst>
              </a:tr>
            </a:tbl>
          </a:graphicData>
        </a:graphic>
      </p:graphicFrame>
      <p:graphicFrame>
        <p:nvGraphicFramePr>
          <p:cNvPr id="24" name="表 23"/>
          <p:cNvGraphicFramePr>
            <a:graphicFrameLocks noGrp="1"/>
          </p:cNvGraphicFramePr>
          <p:nvPr>
            <p:extLst>
              <p:ext uri="{D42A27DB-BD31-4B8C-83A1-F6EECF244321}">
                <p14:modId xmlns:p14="http://schemas.microsoft.com/office/powerpoint/2010/main" val="707382411"/>
              </p:ext>
            </p:extLst>
          </p:nvPr>
        </p:nvGraphicFramePr>
        <p:xfrm>
          <a:off x="7109288" y="5368080"/>
          <a:ext cx="4426338" cy="1141943"/>
        </p:xfrm>
        <a:graphic>
          <a:graphicData uri="http://schemas.openxmlformats.org/drawingml/2006/table">
            <a:tbl>
              <a:tblPr firstRow="1" bandRow="1">
                <a:tableStyleId>{5C22544A-7EE6-4342-B048-85BDC9FD1C3A}</a:tableStyleId>
              </a:tblPr>
              <a:tblGrid>
                <a:gridCol w="632334">
                  <a:extLst>
                    <a:ext uri="{9D8B030D-6E8A-4147-A177-3AD203B41FA5}">
                      <a16:colId xmlns:a16="http://schemas.microsoft.com/office/drawing/2014/main" val="2443193776"/>
                    </a:ext>
                  </a:extLst>
                </a:gridCol>
                <a:gridCol w="632334">
                  <a:extLst>
                    <a:ext uri="{9D8B030D-6E8A-4147-A177-3AD203B41FA5}">
                      <a16:colId xmlns:a16="http://schemas.microsoft.com/office/drawing/2014/main" val="4038397480"/>
                    </a:ext>
                  </a:extLst>
                </a:gridCol>
                <a:gridCol w="632334">
                  <a:extLst>
                    <a:ext uri="{9D8B030D-6E8A-4147-A177-3AD203B41FA5}">
                      <a16:colId xmlns:a16="http://schemas.microsoft.com/office/drawing/2014/main" val="2223301961"/>
                    </a:ext>
                  </a:extLst>
                </a:gridCol>
                <a:gridCol w="632334">
                  <a:extLst>
                    <a:ext uri="{9D8B030D-6E8A-4147-A177-3AD203B41FA5}">
                      <a16:colId xmlns:a16="http://schemas.microsoft.com/office/drawing/2014/main" val="846214262"/>
                    </a:ext>
                  </a:extLst>
                </a:gridCol>
                <a:gridCol w="632334">
                  <a:extLst>
                    <a:ext uri="{9D8B030D-6E8A-4147-A177-3AD203B41FA5}">
                      <a16:colId xmlns:a16="http://schemas.microsoft.com/office/drawing/2014/main" val="1955490492"/>
                    </a:ext>
                  </a:extLst>
                </a:gridCol>
                <a:gridCol w="632334">
                  <a:extLst>
                    <a:ext uri="{9D8B030D-6E8A-4147-A177-3AD203B41FA5}">
                      <a16:colId xmlns:a16="http://schemas.microsoft.com/office/drawing/2014/main" val="1796345287"/>
                    </a:ext>
                  </a:extLst>
                </a:gridCol>
                <a:gridCol w="632334">
                  <a:extLst>
                    <a:ext uri="{9D8B030D-6E8A-4147-A177-3AD203B41FA5}">
                      <a16:colId xmlns:a16="http://schemas.microsoft.com/office/drawing/2014/main" val="2560283606"/>
                    </a:ext>
                  </a:extLst>
                </a:gridCol>
              </a:tblGrid>
              <a:tr h="370840">
                <a:tc gridSpan="3">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従来</a:t>
                      </a:r>
                    </a:p>
                  </a:txBody>
                  <a:tcPr anchor="ctr"/>
                </a:tc>
                <a:tc hMerge="1">
                  <a:txBody>
                    <a:bodyPr/>
                    <a:lstStyle/>
                    <a:p>
                      <a:endParaRPr kumimoji="1" lang="ja-JP" altLang="en-US" dirty="0"/>
                    </a:p>
                  </a:txBody>
                  <a:tcPr/>
                </a:tc>
                <a:tc hMerge="1">
                  <a:txBody>
                    <a:bodyPr/>
                    <a:lstStyle/>
                    <a:p>
                      <a:endParaRPr kumimoji="1" lang="ja-JP" altLang="en-US" dirty="0"/>
                    </a:p>
                  </a:txBody>
                  <a:tcPr/>
                </a:tc>
                <a:tc gridSpan="3">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改善後</a:t>
                      </a:r>
                    </a:p>
                  </a:txBody>
                  <a:tcPr anchor="ctr"/>
                </a:tc>
                <a:tc hMerge="1">
                  <a:txBody>
                    <a:bodyPr/>
                    <a:lstStyle/>
                    <a:p>
                      <a:endParaRPr kumimoji="1" lang="ja-JP" altLang="en-US" dirty="0"/>
                    </a:p>
                  </a:txBody>
                  <a:tcPr/>
                </a:tc>
                <a:tc hMerge="1">
                  <a:txBody>
                    <a:bodyPr/>
                    <a:lstStyle/>
                    <a:p>
                      <a:endParaRPr kumimoji="1" lang="ja-JP" altLang="en-US" dirty="0"/>
                    </a:p>
                  </a:txBody>
                  <a:tcPr/>
                </a:tc>
                <a:tc>
                  <a:txBody>
                    <a:bodyPr/>
                    <a:lstStyle/>
                    <a:p>
                      <a:pPr algn="ctr"/>
                      <a:r>
                        <a:rPr kumimoji="1" lang="ja-JP" altLang="en-US" sz="1000" b="1" dirty="0">
                          <a:latin typeface="Meiryo UI" panose="020B0604030504040204" pitchFamily="50" charset="-128"/>
                          <a:ea typeface="Meiryo UI" panose="020B0604030504040204" pitchFamily="50" charset="-128"/>
                          <a:cs typeface="Meiryo UI" panose="020B0604030504040204" pitchFamily="50" charset="-128"/>
                        </a:rPr>
                        <a:t>効果</a:t>
                      </a:r>
                    </a:p>
                  </a:txBody>
                  <a:tcPr anchor="ctr"/>
                </a:tc>
                <a:extLst>
                  <a:ext uri="{0D108BD9-81ED-4DB2-BD59-A6C34878D82A}">
                    <a16:rowId xmlns:a16="http://schemas.microsoft.com/office/drawing/2014/main" val="2797422907"/>
                  </a:ext>
                </a:extLst>
              </a:tr>
              <a:tr h="400263">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システム料金（月）</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航空券平均購入額</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総支出</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システム料金（月）</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航空券平均購入額</a:t>
                      </a:r>
                    </a:p>
                  </a:txBody>
                  <a:tcPr anchor="ctr"/>
                </a:tc>
                <a:tc>
                  <a:txBody>
                    <a:bodyPr/>
                    <a:lstStyle/>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総支出</a:t>
                      </a:r>
                    </a:p>
                  </a:txBody>
                  <a:tcPr anchor="ctr"/>
                </a:tc>
                <a:tc>
                  <a:txBody>
                    <a:bodyPr/>
                    <a:lstStyle/>
                    <a:p>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年間</a:t>
                      </a:r>
                      <a:endParaRPr kumimoji="1" lang="en-US" altLang="ja-JP"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削減額</a:t>
                      </a:r>
                    </a:p>
                  </a:txBody>
                  <a:tcPr anchor="ctr"/>
                </a:tc>
                <a:extLst>
                  <a:ext uri="{0D108BD9-81ED-4DB2-BD59-A6C34878D82A}">
                    <a16:rowId xmlns:a16="http://schemas.microsoft.com/office/drawing/2014/main" val="1987047977"/>
                  </a:ext>
                </a:extLst>
              </a:tr>
              <a:tr h="370840">
                <a:tc>
                  <a:txBody>
                    <a:bodyPr/>
                    <a:lstStyle/>
                    <a:p>
                      <a:pPr algn="ct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０</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1,200</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0</a:t>
                      </a:r>
                      <a:endParaRPr kumimoji="1" lang="ja-JP" altLang="en-US" sz="800" b="1"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latin typeface="Meiryo UI" panose="020B0604030504040204" pitchFamily="50" charset="-128"/>
                          <a:ea typeface="Meiryo UI" panose="020B0604030504040204" pitchFamily="50" charset="-128"/>
                          <a:cs typeface="Meiryo UI" panose="020B0604030504040204" pitchFamily="50" charset="-128"/>
                        </a:rPr>
                        <a:t>900</a:t>
                      </a:r>
                      <a:r>
                        <a:rPr kumimoji="1" lang="ja-JP" altLang="en-US" sz="800" b="1" dirty="0">
                          <a:latin typeface="Meiryo UI" panose="020B0604030504040204" pitchFamily="50" charset="-128"/>
                          <a:ea typeface="Meiryo UI" panose="020B0604030504040204" pitchFamily="50" charset="-128"/>
                          <a:cs typeface="Meiryo UI" panose="020B0604030504040204" pitchFamily="50" charset="-128"/>
                        </a:rPr>
                        <a:t>万</a:t>
                      </a:r>
                    </a:p>
                  </a:txBody>
                  <a:tcPr anchor="ctr"/>
                </a:tc>
                <a:tc>
                  <a:txBody>
                    <a:bodyPr/>
                    <a:lstStyle/>
                    <a:p>
                      <a:pPr algn="ctr"/>
                      <a:r>
                        <a:rPr kumimoji="1" lang="en-US" altLang="ja-JP"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300</a:t>
                      </a:r>
                      <a:r>
                        <a:rPr kumimoji="1" lang="ja-JP" altLang="en-US" sz="8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万</a:t>
                      </a:r>
                    </a:p>
                  </a:txBody>
                  <a:tcPr anchor="ctr"/>
                </a:tc>
                <a:extLst>
                  <a:ext uri="{0D108BD9-81ED-4DB2-BD59-A6C34878D82A}">
                    <a16:rowId xmlns:a16="http://schemas.microsoft.com/office/drawing/2014/main" val="1696211631"/>
                  </a:ext>
                </a:extLst>
              </a:tr>
            </a:tbl>
          </a:graphicData>
        </a:graphic>
      </p:graphicFrame>
      <p:grpSp>
        <p:nvGrpSpPr>
          <p:cNvPr id="6" name="グループ化 5"/>
          <p:cNvGrpSpPr/>
          <p:nvPr/>
        </p:nvGrpSpPr>
        <p:grpSpPr>
          <a:xfrm>
            <a:off x="6105435" y="4529198"/>
            <a:ext cx="548882" cy="1980825"/>
            <a:chOff x="4808852" y="4522845"/>
            <a:chExt cx="548882" cy="1980825"/>
          </a:xfrm>
        </p:grpSpPr>
        <p:sp>
          <p:nvSpPr>
            <p:cNvPr id="33" name="正方形/長方形 32"/>
            <p:cNvSpPr/>
            <p:nvPr/>
          </p:nvSpPr>
          <p:spPr>
            <a:xfrm>
              <a:off x="4808852" y="4979741"/>
              <a:ext cx="545796" cy="1523929"/>
            </a:xfrm>
            <a:prstGeom prst="rect">
              <a:avLst/>
            </a:prstGeom>
            <a:solidFill>
              <a:srgbClr val="F3F7D9"/>
            </a:solidFill>
            <a:ln>
              <a:solidFill>
                <a:srgbClr val="F3F7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900</a:t>
              </a: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a:t>
              </a:r>
            </a:p>
          </p:txBody>
        </p:sp>
        <p:sp>
          <p:nvSpPr>
            <p:cNvPr id="45" name="正方形/長方形 44"/>
            <p:cNvSpPr/>
            <p:nvPr/>
          </p:nvSpPr>
          <p:spPr>
            <a:xfrm>
              <a:off x="4811938" y="4522845"/>
              <a:ext cx="545796" cy="45689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300</a:t>
              </a:r>
              <a:r>
                <a:rPr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万</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13" name="グループ化 12"/>
          <p:cNvGrpSpPr/>
          <p:nvPr/>
        </p:nvGrpSpPr>
        <p:grpSpPr>
          <a:xfrm>
            <a:off x="4970026" y="1756999"/>
            <a:ext cx="2130484" cy="1980825"/>
            <a:chOff x="3706949" y="1571367"/>
            <a:chExt cx="2130484" cy="1980825"/>
          </a:xfrm>
        </p:grpSpPr>
        <p:sp>
          <p:nvSpPr>
            <p:cNvPr id="3" name="正方形/長方形 2"/>
            <p:cNvSpPr/>
            <p:nvPr/>
          </p:nvSpPr>
          <p:spPr>
            <a:xfrm>
              <a:off x="4153930" y="1571367"/>
              <a:ext cx="545796" cy="198082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1.46</a:t>
              </a: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億</a:t>
              </a:r>
            </a:p>
          </p:txBody>
        </p:sp>
        <p:grpSp>
          <p:nvGrpSpPr>
            <p:cNvPr id="4" name="グループ化 3"/>
            <p:cNvGrpSpPr/>
            <p:nvPr/>
          </p:nvGrpSpPr>
          <p:grpSpPr>
            <a:xfrm>
              <a:off x="4836738" y="1571367"/>
              <a:ext cx="545796" cy="1963315"/>
              <a:chOff x="4836738" y="1588877"/>
              <a:chExt cx="545796" cy="1963315"/>
            </a:xfrm>
          </p:grpSpPr>
          <p:sp>
            <p:nvSpPr>
              <p:cNvPr id="25" name="正方形/長方形 24"/>
              <p:cNvSpPr/>
              <p:nvPr/>
            </p:nvSpPr>
            <p:spPr>
              <a:xfrm>
                <a:off x="4836738" y="2195881"/>
                <a:ext cx="545796" cy="1356311"/>
              </a:xfrm>
              <a:prstGeom prst="rect">
                <a:avLst/>
              </a:prstGeom>
              <a:solidFill>
                <a:srgbClr val="F3F7D9"/>
              </a:solidFill>
              <a:ln>
                <a:solidFill>
                  <a:srgbClr val="F3F7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1.04</a:t>
                </a:r>
                <a:r>
                  <a:rPr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億</a:t>
                </a:r>
              </a:p>
            </p:txBody>
          </p:sp>
          <p:sp>
            <p:nvSpPr>
              <p:cNvPr id="44" name="正方形/長方形 43"/>
              <p:cNvSpPr/>
              <p:nvPr/>
            </p:nvSpPr>
            <p:spPr>
              <a:xfrm>
                <a:off x="4836738" y="1588877"/>
                <a:ext cx="545796" cy="6070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4200</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万</a:t>
                </a:r>
              </a:p>
            </p:txBody>
          </p:sp>
        </p:grpSp>
        <p:cxnSp>
          <p:nvCxnSpPr>
            <p:cNvPr id="5" name="直線コネクタ 4"/>
            <p:cNvCxnSpPr/>
            <p:nvPr/>
          </p:nvCxnSpPr>
          <p:spPr>
            <a:xfrm>
              <a:off x="3706949" y="3552192"/>
              <a:ext cx="2130484"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9" name="グループ化 8"/>
          <p:cNvGrpSpPr/>
          <p:nvPr/>
        </p:nvGrpSpPr>
        <p:grpSpPr>
          <a:xfrm>
            <a:off x="4972076" y="4541664"/>
            <a:ext cx="2130484" cy="1980825"/>
            <a:chOff x="3679063" y="4522845"/>
            <a:chExt cx="2130484" cy="1980825"/>
          </a:xfrm>
        </p:grpSpPr>
        <p:sp>
          <p:nvSpPr>
            <p:cNvPr id="31" name="正方形/長方形 30"/>
            <p:cNvSpPr/>
            <p:nvPr/>
          </p:nvSpPr>
          <p:spPr>
            <a:xfrm>
              <a:off x="4126044" y="4522845"/>
              <a:ext cx="545796" cy="198082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1200</a:t>
              </a: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a:t>
              </a:r>
            </a:p>
          </p:txBody>
        </p:sp>
        <p:cxnSp>
          <p:nvCxnSpPr>
            <p:cNvPr id="34" name="直線コネクタ 33"/>
            <p:cNvCxnSpPr/>
            <p:nvPr/>
          </p:nvCxnSpPr>
          <p:spPr>
            <a:xfrm>
              <a:off x="3679063" y="6503670"/>
              <a:ext cx="2130484"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4" name="テキスト ボックス 13"/>
          <p:cNvSpPr txBox="1"/>
          <p:nvPr/>
        </p:nvSpPr>
        <p:spPr>
          <a:xfrm>
            <a:off x="5576132" y="913604"/>
            <a:ext cx="5197257" cy="276999"/>
          </a:xfrm>
          <a:prstGeom prst="rect">
            <a:avLst/>
          </a:prstGeom>
          <a:noFill/>
        </p:spPr>
        <p:txBody>
          <a:bodyPr wrap="none" rtlCol="0">
            <a:spAutoFit/>
          </a:bodyPr>
          <a:lstStyle/>
          <a:p>
            <a:r>
              <a:rPr lang="en-US" altLang="ja-JP" sz="12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このほか通信・コンサルティングなど多岐にわたる業界において実績がございます</a:t>
            </a:r>
            <a:endParaRPr lang="en-US" altLang="ja-JP" sz="1200" b="1"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AC36ABBE-188F-4A40-A77B-49F4AC224ADB}"/>
              </a:ext>
            </a:extLst>
          </p:cNvPr>
          <p:cNvSpPr txBox="1"/>
          <p:nvPr/>
        </p:nvSpPr>
        <p:spPr>
          <a:xfrm>
            <a:off x="9086850" y="287475"/>
            <a:ext cx="1762124"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削減事例</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スライド番号プレースホルダー 9">
            <a:extLst>
              <a:ext uri="{FF2B5EF4-FFF2-40B4-BE49-F238E27FC236}">
                <a16:creationId xmlns:a16="http://schemas.microsoft.com/office/drawing/2014/main" id="{729E8BD0-B80A-40AA-9A60-01700F5A50CD}"/>
              </a:ext>
            </a:extLst>
          </p:cNvPr>
          <p:cNvSpPr>
            <a:spLocks noGrp="1"/>
          </p:cNvSpPr>
          <p:nvPr>
            <p:ph type="sldNum" sz="quarter" idx="12"/>
          </p:nvPr>
        </p:nvSpPr>
        <p:spPr/>
        <p:txBody>
          <a:bodyPr/>
          <a:lstStyle/>
          <a:p>
            <a:fld id="{25995D7B-E6C1-044D-936A-6D37CA6DD999}" type="slidenum">
              <a:rPr kumimoji="1" lang="ja-JP" altLang="en-US" smtClean="0"/>
              <a:t>12</a:t>
            </a:fld>
            <a:endParaRPr kumimoji="1" lang="ja-JP" altLang="en-US"/>
          </a:p>
        </p:txBody>
      </p:sp>
    </p:spTree>
    <p:extLst>
      <p:ext uri="{BB962C8B-B14F-4D97-AF65-F5344CB8AC3E}">
        <p14:creationId xmlns:p14="http://schemas.microsoft.com/office/powerpoint/2010/main" val="17860623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580BA0C-9B97-4DA8-A108-A5CF3108F651}"/>
              </a:ext>
            </a:extLst>
          </p:cNvPr>
          <p:cNvSpPr>
            <a:spLocks noGrp="1"/>
          </p:cNvSpPr>
          <p:nvPr>
            <p:ph type="sldNum" sz="quarter" idx="12"/>
          </p:nvPr>
        </p:nvSpPr>
        <p:spPr/>
        <p:txBody>
          <a:bodyPr/>
          <a:lstStyle/>
          <a:p>
            <a:fld id="{25995D7B-E6C1-044D-936A-6D37CA6DD999}" type="slidenum">
              <a:rPr kumimoji="1" lang="ja-JP" altLang="en-US" smtClean="0"/>
              <a:t>13</a:t>
            </a:fld>
            <a:endParaRPr kumimoji="1" lang="ja-JP" altLang="en-US"/>
          </a:p>
        </p:txBody>
      </p:sp>
      <p:sp>
        <p:nvSpPr>
          <p:cNvPr id="6" name="テキスト ボックス 5">
            <a:extLst>
              <a:ext uri="{FF2B5EF4-FFF2-40B4-BE49-F238E27FC236}">
                <a16:creationId xmlns:a16="http://schemas.microsoft.com/office/drawing/2014/main" id="{A071954F-F9F0-4D4D-8F9D-7743F041E4DC}"/>
              </a:ext>
            </a:extLst>
          </p:cNvPr>
          <p:cNvSpPr txBox="1"/>
          <p:nvPr/>
        </p:nvSpPr>
        <p:spPr>
          <a:xfrm>
            <a:off x="9427740" y="264562"/>
            <a:ext cx="1503115" cy="523220"/>
          </a:xfrm>
          <a:prstGeom prst="rect">
            <a:avLst/>
          </a:prstGeom>
          <a:noFill/>
        </p:spPr>
        <p:txBody>
          <a:bodyPr wrap="square" rtlCol="0">
            <a:spAutoFit/>
          </a:bodyPr>
          <a:lstStyle/>
          <a:p>
            <a:r>
              <a:rPr lang="en-US" altLang="ja-JP"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四角形: 角を丸くする 15">
            <a:extLst>
              <a:ext uri="{FF2B5EF4-FFF2-40B4-BE49-F238E27FC236}">
                <a16:creationId xmlns:a16="http://schemas.microsoft.com/office/drawing/2014/main" id="{27791540-EC63-4183-BD4A-DA81757A4ECA}"/>
              </a:ext>
            </a:extLst>
          </p:cNvPr>
          <p:cNvSpPr/>
          <p:nvPr/>
        </p:nvSpPr>
        <p:spPr>
          <a:xfrm>
            <a:off x="1115562" y="1259008"/>
            <a:ext cx="1471366" cy="469359"/>
          </a:xfrm>
          <a:prstGeom prst="roundRect">
            <a:avLst/>
          </a:prstGeom>
          <a:solidFill>
            <a:srgbClr val="5AC0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dirty="0"/>
              <a:t>BCP</a:t>
            </a:r>
            <a:r>
              <a:rPr kumimoji="1" lang="ja-JP" altLang="en-US" sz="1600" b="1" dirty="0"/>
              <a:t>とは？</a:t>
            </a:r>
          </a:p>
        </p:txBody>
      </p:sp>
      <p:sp>
        <p:nvSpPr>
          <p:cNvPr id="17" name="テキスト ボックス 16">
            <a:extLst>
              <a:ext uri="{FF2B5EF4-FFF2-40B4-BE49-F238E27FC236}">
                <a16:creationId xmlns:a16="http://schemas.microsoft.com/office/drawing/2014/main" id="{8FF9C85B-62CE-403C-A446-CB8B150F12B9}"/>
              </a:ext>
            </a:extLst>
          </p:cNvPr>
          <p:cNvSpPr txBox="1"/>
          <p:nvPr/>
        </p:nvSpPr>
        <p:spPr>
          <a:xfrm>
            <a:off x="1115562" y="1810861"/>
            <a:ext cx="9296400" cy="615553"/>
          </a:xfrm>
          <a:prstGeom prst="rect">
            <a:avLst/>
          </a:prstGeom>
          <a:noFill/>
        </p:spPr>
        <p:txBody>
          <a:bodyPr wrap="square" rtlCol="0">
            <a:spAutoFit/>
          </a:bodyPr>
          <a:lstStyle/>
          <a:p>
            <a:r>
              <a:rPr kumimoji="1" lang="en-US" altLang="ja-JP" dirty="0">
                <a:solidFill>
                  <a:schemeClr val="tx1">
                    <a:lumMod val="75000"/>
                    <a:lumOff val="25000"/>
                  </a:schemeClr>
                </a:solidFill>
              </a:rPr>
              <a:t>Business Continuity Plan</a:t>
            </a:r>
            <a:r>
              <a:rPr kumimoji="1" lang="ja-JP" altLang="en-US" dirty="0">
                <a:solidFill>
                  <a:schemeClr val="tx1">
                    <a:lumMod val="75000"/>
                    <a:lumOff val="25000"/>
                  </a:schemeClr>
                </a:solidFill>
              </a:rPr>
              <a:t>（事業継続計画）</a:t>
            </a:r>
            <a:r>
              <a:rPr kumimoji="1" lang="ja-JP" altLang="en-US" sz="1600" dirty="0">
                <a:solidFill>
                  <a:schemeClr val="tx1">
                    <a:lumMod val="75000"/>
                    <a:lumOff val="25000"/>
                  </a:schemeClr>
                </a:solidFill>
              </a:rPr>
              <a:t>という意味です</a:t>
            </a:r>
            <a:r>
              <a:rPr kumimoji="1" lang="ja-JP" altLang="en-US" dirty="0">
                <a:solidFill>
                  <a:schemeClr val="tx1">
                    <a:lumMod val="75000"/>
                    <a:lumOff val="25000"/>
                  </a:schemeClr>
                </a:solidFill>
              </a:rPr>
              <a:t>。</a:t>
            </a:r>
            <a:endParaRPr kumimoji="1" lang="en-US" altLang="ja-JP" dirty="0">
              <a:solidFill>
                <a:schemeClr val="tx1">
                  <a:lumMod val="75000"/>
                  <a:lumOff val="25000"/>
                </a:schemeClr>
              </a:solidFill>
            </a:endParaRPr>
          </a:p>
          <a:p>
            <a:r>
              <a:rPr kumimoji="1" lang="ja-JP" altLang="en-US" sz="1600" dirty="0">
                <a:solidFill>
                  <a:schemeClr val="tx1">
                    <a:lumMod val="75000"/>
                    <a:lumOff val="25000"/>
                  </a:schemeClr>
                </a:solidFill>
              </a:rPr>
              <a:t>簡単には、緊急事態においても事業を継続するための事業計画です。</a:t>
            </a:r>
          </a:p>
        </p:txBody>
      </p:sp>
      <p:sp>
        <p:nvSpPr>
          <p:cNvPr id="18" name="四角形: 角を丸くする 17">
            <a:extLst>
              <a:ext uri="{FF2B5EF4-FFF2-40B4-BE49-F238E27FC236}">
                <a16:creationId xmlns:a16="http://schemas.microsoft.com/office/drawing/2014/main" id="{66FAE48E-8F4C-40D0-80A6-27EEE51F5766}"/>
              </a:ext>
            </a:extLst>
          </p:cNvPr>
          <p:cNvSpPr/>
          <p:nvPr/>
        </p:nvSpPr>
        <p:spPr>
          <a:xfrm>
            <a:off x="1115562" y="2574733"/>
            <a:ext cx="3411483" cy="469359"/>
          </a:xfrm>
          <a:prstGeom prst="roundRect">
            <a:avLst/>
          </a:prstGeom>
          <a:solidFill>
            <a:srgbClr val="5AC0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dirty="0"/>
              <a:t>BCP</a:t>
            </a:r>
            <a:r>
              <a:rPr kumimoji="1" lang="ja-JP" altLang="en-US" sz="2400" b="1" dirty="0"/>
              <a:t>対策の３つの目的</a:t>
            </a:r>
            <a:endParaRPr kumimoji="1" lang="ja-JP" altLang="en-US" sz="1600" b="1" dirty="0"/>
          </a:p>
        </p:txBody>
      </p:sp>
      <p:sp>
        <p:nvSpPr>
          <p:cNvPr id="19" name="テキスト ボックス 18">
            <a:extLst>
              <a:ext uri="{FF2B5EF4-FFF2-40B4-BE49-F238E27FC236}">
                <a16:creationId xmlns:a16="http://schemas.microsoft.com/office/drawing/2014/main" id="{FA38A99F-5DCB-4AB2-A19A-CA3E887A073A}"/>
              </a:ext>
            </a:extLst>
          </p:cNvPr>
          <p:cNvSpPr txBox="1"/>
          <p:nvPr/>
        </p:nvSpPr>
        <p:spPr>
          <a:xfrm>
            <a:off x="1115562" y="3260623"/>
            <a:ext cx="9419480" cy="677108"/>
          </a:xfrm>
          <a:prstGeom prst="rect">
            <a:avLst/>
          </a:prstGeom>
          <a:noFill/>
        </p:spPr>
        <p:txBody>
          <a:bodyPr wrap="square" rtlCol="0">
            <a:spAutoFit/>
          </a:bodyPr>
          <a:lstStyle/>
          <a:p>
            <a:r>
              <a:rPr kumimoji="1" lang="ja-JP" altLang="en-US" sz="1600" dirty="0">
                <a:solidFill>
                  <a:schemeClr val="tx1">
                    <a:lumMod val="75000"/>
                    <a:lumOff val="25000"/>
                  </a:schemeClr>
                </a:solidFill>
              </a:rPr>
              <a:t>❶従業員を守る・事業を守る</a:t>
            </a:r>
            <a:endParaRPr kumimoji="1" lang="en-US" altLang="ja-JP" sz="1600" dirty="0">
              <a:solidFill>
                <a:schemeClr val="tx1">
                  <a:lumMod val="75000"/>
                  <a:lumOff val="25000"/>
                </a:schemeClr>
              </a:solidFill>
            </a:endParaRPr>
          </a:p>
          <a:p>
            <a:r>
              <a:rPr kumimoji="1" lang="ja-JP" altLang="en-US" sz="1100" dirty="0">
                <a:solidFill>
                  <a:schemeClr val="tx1">
                    <a:lumMod val="75000"/>
                    <a:lumOff val="25000"/>
                  </a:schemeClr>
                </a:solidFill>
              </a:rPr>
              <a:t>・最も重要なことは従業員を守ることです。災害・感染などから従業員の生命や健康を守る。続いて従業員を守ることは、従業員の生活や取引先</a:t>
            </a:r>
            <a:endParaRPr kumimoji="1" lang="en-US" altLang="ja-JP" sz="1100" dirty="0">
              <a:solidFill>
                <a:schemeClr val="tx1">
                  <a:lumMod val="75000"/>
                  <a:lumOff val="25000"/>
                </a:schemeClr>
              </a:solidFill>
            </a:endParaRPr>
          </a:p>
          <a:p>
            <a:r>
              <a:rPr kumimoji="1" lang="ja-JP" altLang="en-US" sz="1100" dirty="0">
                <a:solidFill>
                  <a:schemeClr val="tx1">
                    <a:lumMod val="75000"/>
                    <a:lumOff val="25000"/>
                  </a:schemeClr>
                </a:solidFill>
              </a:rPr>
              <a:t>　の事業継続にも大きく関わってきます。</a:t>
            </a:r>
            <a:endParaRPr kumimoji="1" lang="en-US" altLang="ja-JP" sz="1100" dirty="0">
              <a:solidFill>
                <a:schemeClr val="tx1">
                  <a:lumMod val="75000"/>
                  <a:lumOff val="25000"/>
                </a:schemeClr>
              </a:solidFill>
            </a:endParaRPr>
          </a:p>
        </p:txBody>
      </p:sp>
      <p:sp>
        <p:nvSpPr>
          <p:cNvPr id="20" name="テキスト ボックス 19">
            <a:extLst>
              <a:ext uri="{FF2B5EF4-FFF2-40B4-BE49-F238E27FC236}">
                <a16:creationId xmlns:a16="http://schemas.microsoft.com/office/drawing/2014/main" id="{79D37EB8-7234-40A9-8026-882143DE44F1}"/>
              </a:ext>
            </a:extLst>
          </p:cNvPr>
          <p:cNvSpPr txBox="1"/>
          <p:nvPr/>
        </p:nvSpPr>
        <p:spPr>
          <a:xfrm>
            <a:off x="1115562" y="4026216"/>
            <a:ext cx="9296400" cy="677108"/>
          </a:xfrm>
          <a:prstGeom prst="rect">
            <a:avLst/>
          </a:prstGeom>
          <a:noFill/>
        </p:spPr>
        <p:txBody>
          <a:bodyPr wrap="square" rtlCol="0">
            <a:spAutoFit/>
          </a:bodyPr>
          <a:lstStyle/>
          <a:p>
            <a:r>
              <a:rPr kumimoji="1" lang="ja-JP" altLang="en-US" sz="1600" dirty="0">
                <a:solidFill>
                  <a:schemeClr val="tx1">
                    <a:lumMod val="75000"/>
                    <a:lumOff val="25000"/>
                  </a:schemeClr>
                </a:solidFill>
              </a:rPr>
              <a:t>❷企業価値を高める</a:t>
            </a:r>
            <a:endParaRPr kumimoji="1" lang="en-US" altLang="ja-JP" sz="1600" dirty="0">
              <a:solidFill>
                <a:schemeClr val="tx1">
                  <a:lumMod val="75000"/>
                  <a:lumOff val="25000"/>
                </a:schemeClr>
              </a:solidFill>
            </a:endParaRPr>
          </a:p>
          <a:p>
            <a:r>
              <a:rPr kumimoji="1" lang="ja-JP" altLang="en-US" sz="1100" dirty="0">
                <a:solidFill>
                  <a:schemeClr val="tx1">
                    <a:lumMod val="75000"/>
                    <a:lumOff val="25000"/>
                  </a:schemeClr>
                </a:solidFill>
              </a:rPr>
              <a:t>・取引先を選ぶ際、</a:t>
            </a:r>
            <a:r>
              <a:rPr kumimoji="1" lang="en-US" altLang="ja-JP" sz="1100" dirty="0">
                <a:solidFill>
                  <a:schemeClr val="tx1">
                    <a:lumMod val="75000"/>
                    <a:lumOff val="25000"/>
                  </a:schemeClr>
                </a:solidFill>
              </a:rPr>
              <a:t>【</a:t>
            </a:r>
            <a:r>
              <a:rPr kumimoji="1" lang="ja-JP" altLang="en-US" sz="1100" dirty="0">
                <a:solidFill>
                  <a:schemeClr val="tx1">
                    <a:lumMod val="75000"/>
                    <a:lumOff val="25000"/>
                  </a:schemeClr>
                </a:solidFill>
              </a:rPr>
              <a:t>災害時のリスクが高い</a:t>
            </a:r>
            <a:r>
              <a:rPr kumimoji="1" lang="en-US" altLang="ja-JP" sz="1100" dirty="0">
                <a:solidFill>
                  <a:schemeClr val="tx1">
                    <a:lumMod val="75000"/>
                    <a:lumOff val="25000"/>
                  </a:schemeClr>
                </a:solidFill>
              </a:rPr>
              <a:t>】</a:t>
            </a:r>
            <a:r>
              <a:rPr kumimoji="1" lang="ja-JP" altLang="en-US" sz="1100" dirty="0">
                <a:solidFill>
                  <a:schemeClr val="tx1">
                    <a:lumMod val="75000"/>
                    <a:lumOff val="25000"/>
                  </a:schemeClr>
                </a:solidFill>
              </a:rPr>
              <a:t>企業を選びません。大型地震・水害・感染症などの緊急事態が頻発する昨今では、</a:t>
            </a:r>
            <a:endParaRPr kumimoji="1" lang="en-US" altLang="ja-JP" sz="1100" dirty="0">
              <a:solidFill>
                <a:schemeClr val="tx1">
                  <a:lumMod val="75000"/>
                  <a:lumOff val="25000"/>
                </a:schemeClr>
              </a:solidFill>
            </a:endParaRPr>
          </a:p>
          <a:p>
            <a:r>
              <a:rPr kumimoji="1" lang="ja-JP" altLang="en-US" sz="1100" dirty="0">
                <a:solidFill>
                  <a:schemeClr val="tx1">
                    <a:lumMod val="75000"/>
                    <a:lumOff val="25000"/>
                  </a:schemeClr>
                </a:solidFill>
              </a:rPr>
              <a:t>　</a:t>
            </a:r>
            <a:r>
              <a:rPr kumimoji="1" lang="en-US" altLang="ja-JP" sz="1100" dirty="0">
                <a:solidFill>
                  <a:schemeClr val="tx1">
                    <a:lumMod val="75000"/>
                    <a:lumOff val="25000"/>
                  </a:schemeClr>
                </a:solidFill>
              </a:rPr>
              <a:t>『BCP</a:t>
            </a:r>
            <a:r>
              <a:rPr kumimoji="1" lang="ja-JP" altLang="en-US" sz="1100" dirty="0">
                <a:solidFill>
                  <a:schemeClr val="tx1">
                    <a:lumMod val="75000"/>
                    <a:lumOff val="25000"/>
                  </a:schemeClr>
                </a:solidFill>
              </a:rPr>
              <a:t>対策に取り組んでいるか否か</a:t>
            </a:r>
            <a:r>
              <a:rPr kumimoji="1" lang="en-US" altLang="ja-JP" sz="1100" dirty="0">
                <a:solidFill>
                  <a:schemeClr val="tx1">
                    <a:lumMod val="75000"/>
                    <a:lumOff val="25000"/>
                  </a:schemeClr>
                </a:solidFill>
              </a:rPr>
              <a:t>』</a:t>
            </a:r>
            <a:r>
              <a:rPr kumimoji="1" lang="ja-JP" altLang="en-US" sz="1100" dirty="0">
                <a:solidFill>
                  <a:schemeClr val="tx1">
                    <a:lumMod val="75000"/>
                    <a:lumOff val="25000"/>
                  </a:schemeClr>
                </a:solidFill>
              </a:rPr>
              <a:t>が取引先選定の大きな指標になると予想されます。</a:t>
            </a:r>
            <a:endParaRPr kumimoji="1" lang="en-US" altLang="ja-JP" sz="1100" dirty="0">
              <a:solidFill>
                <a:schemeClr val="tx1">
                  <a:lumMod val="75000"/>
                  <a:lumOff val="25000"/>
                </a:schemeClr>
              </a:solidFill>
            </a:endParaRPr>
          </a:p>
        </p:txBody>
      </p:sp>
      <p:sp>
        <p:nvSpPr>
          <p:cNvPr id="21" name="テキスト ボックス 20">
            <a:extLst>
              <a:ext uri="{FF2B5EF4-FFF2-40B4-BE49-F238E27FC236}">
                <a16:creationId xmlns:a16="http://schemas.microsoft.com/office/drawing/2014/main" id="{0AF44470-0C54-4CCB-8C34-281B4BB9FD63}"/>
              </a:ext>
            </a:extLst>
          </p:cNvPr>
          <p:cNvSpPr txBox="1"/>
          <p:nvPr/>
        </p:nvSpPr>
        <p:spPr>
          <a:xfrm>
            <a:off x="1115562" y="4760651"/>
            <a:ext cx="9296400" cy="677108"/>
          </a:xfrm>
          <a:prstGeom prst="rect">
            <a:avLst/>
          </a:prstGeom>
          <a:noFill/>
        </p:spPr>
        <p:txBody>
          <a:bodyPr wrap="square" rtlCol="0">
            <a:spAutoFit/>
          </a:bodyPr>
          <a:lstStyle/>
          <a:p>
            <a:r>
              <a:rPr kumimoji="1" lang="ja-JP" altLang="en-US" sz="1600" dirty="0">
                <a:solidFill>
                  <a:schemeClr val="tx1">
                    <a:lumMod val="75000"/>
                    <a:lumOff val="25000"/>
                  </a:schemeClr>
                </a:solidFill>
              </a:rPr>
              <a:t>❸</a:t>
            </a:r>
            <a:r>
              <a:rPr kumimoji="1" lang="en-US" altLang="ja-JP" sz="1600" dirty="0">
                <a:solidFill>
                  <a:schemeClr val="tx1">
                    <a:lumMod val="75000"/>
                    <a:lumOff val="25000"/>
                  </a:schemeClr>
                </a:solidFill>
              </a:rPr>
              <a:t>CSR</a:t>
            </a:r>
          </a:p>
          <a:p>
            <a:r>
              <a:rPr kumimoji="1" lang="ja-JP" altLang="en-US" sz="1100" dirty="0">
                <a:solidFill>
                  <a:schemeClr val="tx1">
                    <a:lumMod val="75000"/>
                    <a:lumOff val="25000"/>
                  </a:schemeClr>
                </a:solidFill>
              </a:rPr>
              <a:t>・従業員やサプライチェーンを守る姿勢を社会に示すことは、企業イメージの良化にもつながります。</a:t>
            </a:r>
            <a:endParaRPr kumimoji="1" lang="en-US" altLang="ja-JP" sz="1100" dirty="0">
              <a:solidFill>
                <a:schemeClr val="tx1">
                  <a:lumMod val="75000"/>
                  <a:lumOff val="25000"/>
                </a:schemeClr>
              </a:solidFill>
            </a:endParaRPr>
          </a:p>
          <a:p>
            <a:r>
              <a:rPr kumimoji="1" lang="ja-JP" altLang="en-US" sz="1100" dirty="0">
                <a:solidFill>
                  <a:schemeClr val="tx1">
                    <a:lumMod val="75000"/>
                    <a:lumOff val="25000"/>
                  </a:schemeClr>
                </a:solidFill>
              </a:rPr>
              <a:t>　中でも</a:t>
            </a:r>
            <a:r>
              <a:rPr kumimoji="1" lang="en-US" altLang="ja-JP" sz="1100" dirty="0">
                <a:solidFill>
                  <a:schemeClr val="tx1">
                    <a:lumMod val="75000"/>
                    <a:lumOff val="25000"/>
                  </a:schemeClr>
                </a:solidFill>
              </a:rPr>
              <a:t>【</a:t>
            </a:r>
            <a:r>
              <a:rPr kumimoji="1" lang="ja-JP" altLang="en-US" sz="1100" dirty="0">
                <a:solidFill>
                  <a:schemeClr val="tx1">
                    <a:lumMod val="75000"/>
                    <a:lumOff val="25000"/>
                  </a:schemeClr>
                </a:solidFill>
              </a:rPr>
              <a:t>地域社会への取り組み</a:t>
            </a:r>
            <a:r>
              <a:rPr kumimoji="1" lang="en-US" altLang="ja-JP" sz="1100" dirty="0">
                <a:solidFill>
                  <a:schemeClr val="tx1">
                    <a:lumMod val="75000"/>
                    <a:lumOff val="25000"/>
                  </a:schemeClr>
                </a:solidFill>
              </a:rPr>
              <a:t>】</a:t>
            </a:r>
            <a:r>
              <a:rPr kumimoji="1" lang="ja-JP" altLang="en-US" sz="1100" dirty="0">
                <a:solidFill>
                  <a:schemeClr val="tx1">
                    <a:lumMod val="75000"/>
                    <a:lumOff val="25000"/>
                  </a:schemeClr>
                </a:solidFill>
              </a:rPr>
              <a:t>は、わかりやすい例です。</a:t>
            </a:r>
            <a:endParaRPr kumimoji="1" lang="en-US" altLang="ja-JP" sz="1100"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7C78A277-E452-4FFF-A075-CC98BC88015D}"/>
              </a:ext>
            </a:extLst>
          </p:cNvPr>
          <p:cNvSpPr txBox="1"/>
          <p:nvPr/>
        </p:nvSpPr>
        <p:spPr>
          <a:xfrm>
            <a:off x="1115562" y="5600289"/>
            <a:ext cx="9296400" cy="646331"/>
          </a:xfrm>
          <a:prstGeom prst="rect">
            <a:avLst/>
          </a:prstGeom>
          <a:noFill/>
        </p:spPr>
        <p:txBody>
          <a:bodyPr wrap="square" rtlCol="0">
            <a:spAutoFit/>
          </a:bodyPr>
          <a:lstStyle/>
          <a:p>
            <a:r>
              <a:rPr kumimoji="1" lang="ja-JP" altLang="en-US" b="1" u="sng" dirty="0">
                <a:solidFill>
                  <a:srgbClr val="A50021"/>
                </a:solidFill>
              </a:rPr>
              <a:t>今後</a:t>
            </a:r>
            <a:r>
              <a:rPr kumimoji="1" lang="en-US" altLang="ja-JP" b="1" u="sng" dirty="0">
                <a:solidFill>
                  <a:srgbClr val="A50021"/>
                </a:solidFill>
              </a:rPr>
              <a:t>BCP</a:t>
            </a:r>
            <a:r>
              <a:rPr kumimoji="1" lang="ja-JP" altLang="en-US" b="1" u="sng" dirty="0">
                <a:solidFill>
                  <a:srgbClr val="A50021"/>
                </a:solidFill>
              </a:rPr>
              <a:t>構築の幅広いサービスを提供する予定です。リスクマネジメントパートナーとしても弊社にご用命いただけるように努めてまいります。</a:t>
            </a:r>
            <a:endParaRPr kumimoji="1" lang="en-US" altLang="ja-JP" b="1" u="sng" dirty="0">
              <a:solidFill>
                <a:srgbClr val="A50021"/>
              </a:solidFill>
            </a:endParaRPr>
          </a:p>
        </p:txBody>
      </p:sp>
    </p:spTree>
    <p:extLst>
      <p:ext uri="{BB962C8B-B14F-4D97-AF65-F5344CB8AC3E}">
        <p14:creationId xmlns:p14="http://schemas.microsoft.com/office/powerpoint/2010/main" val="4173786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四角形: 角を丸くする 14"/>
          <p:cNvSpPr/>
          <p:nvPr/>
        </p:nvSpPr>
        <p:spPr>
          <a:xfrm>
            <a:off x="1311579" y="970344"/>
            <a:ext cx="9651696" cy="492388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タイトル 2"/>
          <p:cNvSpPr txBox="1">
            <a:spLocks/>
          </p:cNvSpPr>
          <p:nvPr/>
        </p:nvSpPr>
        <p:spPr bwMode="auto">
          <a:xfrm>
            <a:off x="3720066" y="1143044"/>
            <a:ext cx="5616575" cy="864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r>
              <a:rPr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お申し込み</a:t>
            </a:r>
            <a:endParaRPr kumimoji="1" lang="en-US" altLang="ja-JP"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lang="en-US" altLang="ja-JP" sz="12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CosPro</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登録お申込みフォーマットより、お申込み下さい。</a:t>
            </a: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事前に従業員様の登録</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をいただければ、初回利用時スムーズにご案内させていただけます。</a:t>
            </a:r>
            <a:endPar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3" name="グループ化 2">
            <a:extLst>
              <a:ext uri="{FF2B5EF4-FFF2-40B4-BE49-F238E27FC236}">
                <a16:creationId xmlns:a16="http://schemas.microsoft.com/office/drawing/2014/main" id="{F11CAEE0-B01D-4E50-A525-0043158C377F}"/>
              </a:ext>
            </a:extLst>
          </p:cNvPr>
          <p:cNvGrpSpPr/>
          <p:nvPr/>
        </p:nvGrpSpPr>
        <p:grpSpPr>
          <a:xfrm>
            <a:off x="2297331" y="1143044"/>
            <a:ext cx="917575" cy="885190"/>
            <a:chOff x="2280207" y="1632643"/>
            <a:chExt cx="917575" cy="885190"/>
          </a:xfrm>
        </p:grpSpPr>
        <p:sp>
          <p:nvSpPr>
            <p:cNvPr id="5" name="角丸四角形 4"/>
            <p:cNvSpPr/>
            <p:nvPr/>
          </p:nvSpPr>
          <p:spPr>
            <a:xfrm>
              <a:off x="2280207" y="1632643"/>
              <a:ext cx="917575" cy="885190"/>
            </a:xfrm>
            <a:prstGeom prst="roundRect">
              <a:avLst>
                <a:gd name="adj" fmla="val 9409"/>
              </a:avLst>
            </a:prstGeom>
            <a:solidFill>
              <a:srgbClr val="85C042"/>
            </a:solidFill>
            <a:ln w="25400" cap="flat" cmpd="sng" algn="ctr">
              <a:noFill/>
              <a:prstDash val="solid"/>
            </a:ln>
            <a:effectLst/>
          </p:spPr>
          <p:txBody>
            <a:bodyPr anchor="ctr"/>
            <a:lstStyle/>
            <a:p>
              <a:pPr algn="ctr" eaLnBrk="1" fontAlgn="auto" hangingPunct="1">
                <a:spcBef>
                  <a:spcPts val="0"/>
                </a:spcBef>
                <a:spcAft>
                  <a:spcPts val="0"/>
                </a:spcAft>
                <a:defRPr/>
              </a:pPr>
              <a:endParaRPr kumimoji="1" lang="ja-JP" altLang="en-US" sz="1200" kern="0" dirty="0">
                <a:solidFill>
                  <a:schemeClr val="accent4"/>
                </a:solidFill>
                <a:latin typeface="Meiryo UI" panose="020B0604030504040204" pitchFamily="50" charset="-128"/>
                <a:ea typeface="Meiryo UI" panose="020B0604030504040204" pitchFamily="50" charset="-128"/>
                <a:cs typeface="Meiryo UI" panose="020B0604030504040204" pitchFamily="50" charset="-128"/>
                <a:sym typeface="Gill Sans Light" charset="0"/>
              </a:endParaRPr>
            </a:p>
          </p:txBody>
        </p:sp>
        <p:sp>
          <p:nvSpPr>
            <p:cNvPr id="6" name="タイトル 2"/>
            <p:cNvSpPr txBox="1">
              <a:spLocks/>
            </p:cNvSpPr>
            <p:nvPr/>
          </p:nvSpPr>
          <p:spPr bwMode="auto">
            <a:xfrm>
              <a:off x="2388155" y="1756469"/>
              <a:ext cx="734060" cy="673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eaLnBrk="1" hangingPunct="1"/>
              <a:r>
                <a:rPr kumimoji="1" lang="en-US" altLang="ja-JP"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Step</a:t>
              </a:r>
            </a:p>
            <a:p>
              <a:pPr eaLnBrk="1" hangingPunct="1"/>
              <a:r>
                <a:rPr kumimoji="1"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p:txBody>
        </p:sp>
      </p:grpSp>
      <p:sp>
        <p:nvSpPr>
          <p:cNvPr id="7" name="タイトル 2"/>
          <p:cNvSpPr txBox="1">
            <a:spLocks/>
          </p:cNvSpPr>
          <p:nvPr/>
        </p:nvSpPr>
        <p:spPr bwMode="auto">
          <a:xfrm>
            <a:off x="3720066" y="2379079"/>
            <a:ext cx="6147834" cy="859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r>
              <a:rPr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登録</a:t>
            </a:r>
            <a:r>
              <a:rPr kumimoji="1"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完了</a:t>
            </a:r>
            <a:r>
              <a:rPr kumimoji="1" lang="en-US" altLang="ja-JP"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サービス準備完了通知のご案内［ご利用開始］</a:t>
            </a:r>
            <a:endParaRPr kumimoji="1" lang="en-US" altLang="ja-JP"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お申し込みから</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週間</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程度で専用画面を実装いたします。</a:t>
            </a:r>
            <a:endPar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準備か完了しましたら、メールにて</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サービス</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URL</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などを記載した</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「登録完了通知書」</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をお送りいたします。</a:t>
            </a:r>
            <a:endPar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タイトル 2"/>
          <p:cNvSpPr txBox="1">
            <a:spLocks/>
          </p:cNvSpPr>
          <p:nvPr/>
        </p:nvSpPr>
        <p:spPr bwMode="auto">
          <a:xfrm>
            <a:off x="3720066" y="4910622"/>
            <a:ext cx="6605034" cy="859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r>
              <a:rPr kumimoji="1"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ご予約開始・お支払い</a:t>
            </a:r>
            <a:endParaRPr kumimoji="1" lang="en-US" altLang="ja-JP"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ご予約開始。お支払い方法は、</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口座振替、</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お振込みからお選びいただけます。</a:t>
            </a:r>
            <a:endPar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なお、</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課金はご予約ベースとなります</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。請求書払いの場合は、弊社指定の銀行口座へお振込みください。</a:t>
            </a:r>
          </a:p>
        </p:txBody>
      </p:sp>
      <p:sp>
        <p:nvSpPr>
          <p:cNvPr id="13" name="テキスト ボックス 12"/>
          <p:cNvSpPr txBox="1"/>
          <p:nvPr/>
        </p:nvSpPr>
        <p:spPr>
          <a:xfrm>
            <a:off x="762450" y="270765"/>
            <a:ext cx="3531736" cy="523220"/>
          </a:xfrm>
          <a:prstGeom prst="rect">
            <a:avLst/>
          </a:prstGeom>
          <a:noFill/>
        </p:spPr>
        <p:txBody>
          <a:bodyPr wrap="none" rtlCol="0">
            <a:spAutoFit/>
          </a:bodyPr>
          <a:lstStyle/>
          <a:p>
            <a:r>
              <a:rPr lang="ja-JP" altLang="en-US" sz="2800" b="1" dirty="0">
                <a:solidFill>
                  <a:schemeClr val="bg2">
                    <a:lumMod val="50000"/>
                  </a:schemeClr>
                </a:solidFill>
                <a:latin typeface="Meiryo UI" panose="020B0604030504040204" pitchFamily="50" charset="-128"/>
                <a:ea typeface="Meiryo UI" panose="020B0604030504040204" pitchFamily="50" charset="-128"/>
                <a:cs typeface="Meiryo UI" panose="020B0604030504040204" pitchFamily="50" charset="-128"/>
              </a:rPr>
              <a:t>ご利用開始までの流れ</a:t>
            </a:r>
            <a:endParaRPr kumimoji="1" lang="ja-JP" altLang="en-US" sz="2800" b="1" dirty="0">
              <a:solidFill>
                <a:schemeClr val="bg2">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3EFCA88E-497A-4348-BD91-6AD853B5129C}"/>
              </a:ext>
            </a:extLst>
          </p:cNvPr>
          <p:cNvSpPr>
            <a:spLocks noGrp="1"/>
          </p:cNvSpPr>
          <p:nvPr>
            <p:ph type="sldNum" sz="quarter" idx="12"/>
          </p:nvPr>
        </p:nvSpPr>
        <p:spPr/>
        <p:txBody>
          <a:bodyPr/>
          <a:lstStyle/>
          <a:p>
            <a:fld id="{25995D7B-E6C1-044D-936A-6D37CA6DD999}" type="slidenum">
              <a:rPr kumimoji="1" lang="ja-JP" altLang="en-US" smtClean="0"/>
              <a:t>14</a:t>
            </a:fld>
            <a:endParaRPr kumimoji="1" lang="ja-JP" altLang="en-US"/>
          </a:p>
        </p:txBody>
      </p:sp>
      <p:grpSp>
        <p:nvGrpSpPr>
          <p:cNvPr id="26" name="グループ化 25">
            <a:extLst>
              <a:ext uri="{FF2B5EF4-FFF2-40B4-BE49-F238E27FC236}">
                <a16:creationId xmlns:a16="http://schemas.microsoft.com/office/drawing/2014/main" id="{437B8409-B282-4639-988A-6F6ABAE2EB6F}"/>
              </a:ext>
            </a:extLst>
          </p:cNvPr>
          <p:cNvGrpSpPr/>
          <p:nvPr/>
        </p:nvGrpSpPr>
        <p:grpSpPr>
          <a:xfrm>
            <a:off x="2300993" y="2399795"/>
            <a:ext cx="917575" cy="885190"/>
            <a:chOff x="2280207" y="1632643"/>
            <a:chExt cx="917575" cy="885190"/>
          </a:xfrm>
        </p:grpSpPr>
        <p:sp>
          <p:nvSpPr>
            <p:cNvPr id="27" name="角丸四角形 4">
              <a:extLst>
                <a:ext uri="{FF2B5EF4-FFF2-40B4-BE49-F238E27FC236}">
                  <a16:creationId xmlns:a16="http://schemas.microsoft.com/office/drawing/2014/main" id="{B8532C0C-A19D-41D5-82DD-18AE2CBE7D55}"/>
                </a:ext>
              </a:extLst>
            </p:cNvPr>
            <p:cNvSpPr/>
            <p:nvPr/>
          </p:nvSpPr>
          <p:spPr>
            <a:xfrm>
              <a:off x="2280207" y="1632643"/>
              <a:ext cx="917575" cy="885190"/>
            </a:xfrm>
            <a:prstGeom prst="roundRect">
              <a:avLst>
                <a:gd name="adj" fmla="val 9409"/>
              </a:avLst>
            </a:prstGeom>
            <a:solidFill>
              <a:srgbClr val="85C042"/>
            </a:solidFill>
            <a:ln w="25400" cap="flat" cmpd="sng" algn="ctr">
              <a:noFill/>
              <a:prstDash val="solid"/>
            </a:ln>
            <a:effectLst/>
          </p:spPr>
          <p:txBody>
            <a:bodyPr anchor="ctr"/>
            <a:lstStyle/>
            <a:p>
              <a:pPr algn="ctr" eaLnBrk="1" fontAlgn="auto" hangingPunct="1">
                <a:spcBef>
                  <a:spcPts val="0"/>
                </a:spcBef>
                <a:spcAft>
                  <a:spcPts val="0"/>
                </a:spcAft>
                <a:defRPr/>
              </a:pPr>
              <a:endParaRPr kumimoji="1" lang="ja-JP" altLang="en-US" sz="1200" kern="0" dirty="0">
                <a:solidFill>
                  <a:schemeClr val="accent4"/>
                </a:solidFill>
                <a:latin typeface="Meiryo UI" panose="020B0604030504040204" pitchFamily="50" charset="-128"/>
                <a:ea typeface="Meiryo UI" panose="020B0604030504040204" pitchFamily="50" charset="-128"/>
                <a:cs typeface="Meiryo UI" panose="020B0604030504040204" pitchFamily="50" charset="-128"/>
                <a:sym typeface="Gill Sans Light" charset="0"/>
              </a:endParaRPr>
            </a:p>
          </p:txBody>
        </p:sp>
        <p:sp>
          <p:nvSpPr>
            <p:cNvPr id="28" name="タイトル 2">
              <a:extLst>
                <a:ext uri="{FF2B5EF4-FFF2-40B4-BE49-F238E27FC236}">
                  <a16:creationId xmlns:a16="http://schemas.microsoft.com/office/drawing/2014/main" id="{1A19D968-C849-4106-8E9D-B80AFFD01C9D}"/>
                </a:ext>
              </a:extLst>
            </p:cNvPr>
            <p:cNvSpPr txBox="1">
              <a:spLocks/>
            </p:cNvSpPr>
            <p:nvPr/>
          </p:nvSpPr>
          <p:spPr bwMode="auto">
            <a:xfrm>
              <a:off x="2388155" y="1756469"/>
              <a:ext cx="734060" cy="673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eaLnBrk="1" hangingPunct="1"/>
              <a:r>
                <a:rPr kumimoji="1" lang="en-US" altLang="ja-JP"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Step</a:t>
              </a:r>
            </a:p>
            <a:p>
              <a:pPr eaLnBrk="1" hangingPunct="1"/>
              <a:r>
                <a:rPr lang="en-US" altLang="ja-JP"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29" name="グループ化 28">
            <a:extLst>
              <a:ext uri="{FF2B5EF4-FFF2-40B4-BE49-F238E27FC236}">
                <a16:creationId xmlns:a16="http://schemas.microsoft.com/office/drawing/2014/main" id="{6F7078B6-09E5-42EC-AC15-83E2EF93C2A6}"/>
              </a:ext>
            </a:extLst>
          </p:cNvPr>
          <p:cNvGrpSpPr/>
          <p:nvPr/>
        </p:nvGrpSpPr>
        <p:grpSpPr>
          <a:xfrm>
            <a:off x="2300993" y="3656546"/>
            <a:ext cx="917575" cy="885190"/>
            <a:chOff x="2280207" y="1632643"/>
            <a:chExt cx="917575" cy="885190"/>
          </a:xfrm>
        </p:grpSpPr>
        <p:sp>
          <p:nvSpPr>
            <p:cNvPr id="30" name="角丸四角形 4">
              <a:extLst>
                <a:ext uri="{FF2B5EF4-FFF2-40B4-BE49-F238E27FC236}">
                  <a16:creationId xmlns:a16="http://schemas.microsoft.com/office/drawing/2014/main" id="{4C5493D3-4C8A-43FF-B206-2C2B504CFE6B}"/>
                </a:ext>
              </a:extLst>
            </p:cNvPr>
            <p:cNvSpPr/>
            <p:nvPr/>
          </p:nvSpPr>
          <p:spPr>
            <a:xfrm>
              <a:off x="2280207" y="1632643"/>
              <a:ext cx="917575" cy="885190"/>
            </a:xfrm>
            <a:prstGeom prst="roundRect">
              <a:avLst>
                <a:gd name="adj" fmla="val 9409"/>
              </a:avLst>
            </a:prstGeom>
            <a:solidFill>
              <a:srgbClr val="85C042"/>
            </a:solidFill>
            <a:ln w="25400" cap="flat" cmpd="sng" algn="ctr">
              <a:noFill/>
              <a:prstDash val="solid"/>
            </a:ln>
            <a:effectLst/>
          </p:spPr>
          <p:txBody>
            <a:bodyPr anchor="ctr"/>
            <a:lstStyle/>
            <a:p>
              <a:pPr algn="ctr" eaLnBrk="1" fontAlgn="auto" hangingPunct="1">
                <a:spcBef>
                  <a:spcPts val="0"/>
                </a:spcBef>
                <a:spcAft>
                  <a:spcPts val="0"/>
                </a:spcAft>
                <a:defRPr/>
              </a:pPr>
              <a:endParaRPr kumimoji="1" lang="ja-JP" altLang="en-US" sz="1200" kern="0" dirty="0">
                <a:solidFill>
                  <a:schemeClr val="accent4"/>
                </a:solidFill>
                <a:latin typeface="Meiryo UI" panose="020B0604030504040204" pitchFamily="50" charset="-128"/>
                <a:ea typeface="Meiryo UI" panose="020B0604030504040204" pitchFamily="50" charset="-128"/>
                <a:cs typeface="Meiryo UI" panose="020B0604030504040204" pitchFamily="50" charset="-128"/>
                <a:sym typeface="Gill Sans Light" charset="0"/>
              </a:endParaRPr>
            </a:p>
          </p:txBody>
        </p:sp>
        <p:sp>
          <p:nvSpPr>
            <p:cNvPr id="31" name="タイトル 2">
              <a:extLst>
                <a:ext uri="{FF2B5EF4-FFF2-40B4-BE49-F238E27FC236}">
                  <a16:creationId xmlns:a16="http://schemas.microsoft.com/office/drawing/2014/main" id="{70F2D50C-E3A2-4BEC-81CA-2C96242EFEA8}"/>
                </a:ext>
              </a:extLst>
            </p:cNvPr>
            <p:cNvSpPr txBox="1">
              <a:spLocks/>
            </p:cNvSpPr>
            <p:nvPr/>
          </p:nvSpPr>
          <p:spPr bwMode="auto">
            <a:xfrm>
              <a:off x="2388155" y="1756469"/>
              <a:ext cx="734060" cy="673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eaLnBrk="1" hangingPunct="1"/>
              <a:r>
                <a:rPr kumimoji="1" lang="en-US" altLang="ja-JP"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Step</a:t>
              </a:r>
            </a:p>
            <a:p>
              <a:pPr eaLnBrk="1" hangingPunct="1"/>
              <a:r>
                <a:rPr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endParaRPr kumimoji="1"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2" name="グループ化 31">
            <a:extLst>
              <a:ext uri="{FF2B5EF4-FFF2-40B4-BE49-F238E27FC236}">
                <a16:creationId xmlns:a16="http://schemas.microsoft.com/office/drawing/2014/main" id="{629D26CF-79C2-45BD-A0D4-218C4DA3DF36}"/>
              </a:ext>
            </a:extLst>
          </p:cNvPr>
          <p:cNvGrpSpPr/>
          <p:nvPr/>
        </p:nvGrpSpPr>
        <p:grpSpPr>
          <a:xfrm>
            <a:off x="2297332" y="4913297"/>
            <a:ext cx="917575" cy="885190"/>
            <a:chOff x="2280207" y="1632643"/>
            <a:chExt cx="917575" cy="885190"/>
          </a:xfrm>
        </p:grpSpPr>
        <p:sp>
          <p:nvSpPr>
            <p:cNvPr id="33" name="角丸四角形 4">
              <a:extLst>
                <a:ext uri="{FF2B5EF4-FFF2-40B4-BE49-F238E27FC236}">
                  <a16:creationId xmlns:a16="http://schemas.microsoft.com/office/drawing/2014/main" id="{359D37F0-5C7F-45CB-83F0-1F154C40EE76}"/>
                </a:ext>
              </a:extLst>
            </p:cNvPr>
            <p:cNvSpPr/>
            <p:nvPr/>
          </p:nvSpPr>
          <p:spPr>
            <a:xfrm>
              <a:off x="2280207" y="1632643"/>
              <a:ext cx="917575" cy="885190"/>
            </a:xfrm>
            <a:prstGeom prst="roundRect">
              <a:avLst>
                <a:gd name="adj" fmla="val 9409"/>
              </a:avLst>
            </a:prstGeom>
            <a:solidFill>
              <a:srgbClr val="85C042"/>
            </a:solidFill>
            <a:ln w="25400" cap="flat" cmpd="sng" algn="ctr">
              <a:noFill/>
              <a:prstDash val="solid"/>
            </a:ln>
            <a:effectLst/>
          </p:spPr>
          <p:txBody>
            <a:bodyPr anchor="ctr"/>
            <a:lstStyle/>
            <a:p>
              <a:pPr algn="ctr" eaLnBrk="1" fontAlgn="auto" hangingPunct="1">
                <a:spcBef>
                  <a:spcPts val="0"/>
                </a:spcBef>
                <a:spcAft>
                  <a:spcPts val="0"/>
                </a:spcAft>
                <a:defRPr/>
              </a:pPr>
              <a:endParaRPr kumimoji="1" lang="ja-JP" altLang="en-US" sz="1200" kern="0" dirty="0">
                <a:solidFill>
                  <a:schemeClr val="accent4"/>
                </a:solidFill>
                <a:latin typeface="Meiryo UI" panose="020B0604030504040204" pitchFamily="50" charset="-128"/>
                <a:ea typeface="Meiryo UI" panose="020B0604030504040204" pitchFamily="50" charset="-128"/>
                <a:cs typeface="Meiryo UI" panose="020B0604030504040204" pitchFamily="50" charset="-128"/>
                <a:sym typeface="Gill Sans Light" charset="0"/>
              </a:endParaRPr>
            </a:p>
          </p:txBody>
        </p:sp>
        <p:sp>
          <p:nvSpPr>
            <p:cNvPr id="34" name="タイトル 2">
              <a:extLst>
                <a:ext uri="{FF2B5EF4-FFF2-40B4-BE49-F238E27FC236}">
                  <a16:creationId xmlns:a16="http://schemas.microsoft.com/office/drawing/2014/main" id="{74596245-9F62-47C6-8060-131FF0B1C9B6}"/>
                </a:ext>
              </a:extLst>
            </p:cNvPr>
            <p:cNvSpPr txBox="1">
              <a:spLocks/>
            </p:cNvSpPr>
            <p:nvPr/>
          </p:nvSpPr>
          <p:spPr bwMode="auto">
            <a:xfrm>
              <a:off x="2388155" y="1756469"/>
              <a:ext cx="734060" cy="673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eaLnBrk="1" hangingPunct="1"/>
              <a:r>
                <a:rPr kumimoji="1" lang="en-US" altLang="ja-JP"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Step</a:t>
              </a:r>
            </a:p>
            <a:p>
              <a:pPr eaLnBrk="1" hangingPunct="1"/>
              <a:r>
                <a:rPr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４</a:t>
              </a:r>
              <a:endParaRPr kumimoji="1" lang="ja-JP" altLang="en-US" sz="19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35" name="タイトル 2">
            <a:extLst>
              <a:ext uri="{FF2B5EF4-FFF2-40B4-BE49-F238E27FC236}">
                <a16:creationId xmlns:a16="http://schemas.microsoft.com/office/drawing/2014/main" id="{1D57BD79-F961-43F8-A189-5DD9EBEA6AB6}"/>
              </a:ext>
            </a:extLst>
          </p:cNvPr>
          <p:cNvSpPr txBox="1">
            <a:spLocks/>
          </p:cNvSpPr>
          <p:nvPr/>
        </p:nvSpPr>
        <p:spPr bwMode="auto">
          <a:xfrm>
            <a:off x="3720066" y="3656546"/>
            <a:ext cx="5754134" cy="859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r>
              <a:rPr lang="ja-JP" altLang="en-US"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社員様へのご通知</a:t>
            </a:r>
            <a:endParaRPr kumimoji="1" lang="en-US" altLang="ja-JP" sz="1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eaLnBrk="1" hangingPunct="1">
              <a:lnSpc>
                <a:spcPct val="120000"/>
              </a:lnSpc>
            </a:pP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社内連絡メール・イントラネットでの告知・掲示板での告知等で社員様へご通知頂きます。場合によっては社員様への説明会なども開催させて頂きます。</a:t>
            </a:r>
          </a:p>
        </p:txBody>
      </p:sp>
      <p:sp>
        <p:nvSpPr>
          <p:cNvPr id="37" name="タイトル 2">
            <a:extLst>
              <a:ext uri="{FF2B5EF4-FFF2-40B4-BE49-F238E27FC236}">
                <a16:creationId xmlns:a16="http://schemas.microsoft.com/office/drawing/2014/main" id="{0748DBEF-1E20-4F12-B4C2-2DD074389858}"/>
              </a:ext>
            </a:extLst>
          </p:cNvPr>
          <p:cNvSpPr txBox="1">
            <a:spLocks/>
          </p:cNvSpPr>
          <p:nvPr/>
        </p:nvSpPr>
        <p:spPr bwMode="auto">
          <a:xfrm>
            <a:off x="4326405" y="4457754"/>
            <a:ext cx="5754134" cy="2924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lnSpc>
                <a:spcPct val="120000"/>
              </a:lnSpc>
            </a:pPr>
            <a:r>
              <a:rPr kumimoji="1"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＊社員様全員がご利用頂くことで、リスクマネジメント・</a:t>
            </a:r>
            <a:r>
              <a:rPr kumimoji="1"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の策定等の効果が上がります。</a:t>
            </a:r>
          </a:p>
        </p:txBody>
      </p:sp>
      <p:sp>
        <p:nvSpPr>
          <p:cNvPr id="38" name="タイトル 2">
            <a:extLst>
              <a:ext uri="{FF2B5EF4-FFF2-40B4-BE49-F238E27FC236}">
                <a16:creationId xmlns:a16="http://schemas.microsoft.com/office/drawing/2014/main" id="{012453E5-5545-42C5-9CBF-328F3C2DD3D8}"/>
              </a:ext>
            </a:extLst>
          </p:cNvPr>
          <p:cNvSpPr txBox="1">
            <a:spLocks/>
          </p:cNvSpPr>
          <p:nvPr/>
        </p:nvSpPr>
        <p:spPr bwMode="auto">
          <a:xfrm>
            <a:off x="1698960" y="5972362"/>
            <a:ext cx="9178589" cy="5297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7355" tIns="33677" rIns="67355" bIns="33677" anchor="ctr"/>
          <a:lstStyle>
            <a:lvl1pPr algn="ctr">
              <a:defRPr sz="3100">
                <a:solidFill>
                  <a:srgbClr val="414141"/>
                </a:solidFill>
                <a:latin typeface="Gill Sans Light" pitchFamily="1" charset="0"/>
                <a:ea typeface="ヒラギノ角ゴ ProN W3" pitchFamily="1" charset="-128"/>
                <a:sym typeface="Gill Sans Light" pitchFamily="1" charset="0"/>
              </a:defRPr>
            </a:lvl1pPr>
            <a:lvl2pPr marL="742950" indent="-285750" algn="ctr">
              <a:defRPr sz="3100">
                <a:solidFill>
                  <a:srgbClr val="414141"/>
                </a:solidFill>
                <a:latin typeface="Gill Sans Light" pitchFamily="1" charset="0"/>
                <a:ea typeface="ヒラギノ角ゴ ProN W3" pitchFamily="1" charset="-128"/>
                <a:sym typeface="Gill Sans Light" pitchFamily="1" charset="0"/>
              </a:defRPr>
            </a:lvl2pPr>
            <a:lvl3pPr marL="1143000" indent="-228600" algn="ctr">
              <a:defRPr sz="3100">
                <a:solidFill>
                  <a:srgbClr val="414141"/>
                </a:solidFill>
                <a:latin typeface="Gill Sans Light" pitchFamily="1" charset="0"/>
                <a:ea typeface="ヒラギノ角ゴ ProN W3" pitchFamily="1" charset="-128"/>
                <a:sym typeface="Gill Sans Light" pitchFamily="1" charset="0"/>
              </a:defRPr>
            </a:lvl3pPr>
            <a:lvl4pPr marL="1600200" indent="-228600" algn="ctr">
              <a:defRPr sz="3100">
                <a:solidFill>
                  <a:srgbClr val="414141"/>
                </a:solidFill>
                <a:latin typeface="Gill Sans Light" pitchFamily="1" charset="0"/>
                <a:ea typeface="ヒラギノ角ゴ ProN W3" pitchFamily="1" charset="-128"/>
                <a:sym typeface="Gill Sans Light" pitchFamily="1" charset="0"/>
              </a:defRPr>
            </a:lvl4pPr>
            <a:lvl5pPr marL="2057400" indent="-228600" algn="ctr">
              <a:defRPr sz="3100">
                <a:solidFill>
                  <a:srgbClr val="414141"/>
                </a:solidFill>
                <a:latin typeface="Gill Sans Light" pitchFamily="1" charset="0"/>
                <a:ea typeface="ヒラギノ角ゴ ProN W3" pitchFamily="1" charset="-128"/>
                <a:sym typeface="Gill Sans Light" pitchFamily="1" charset="0"/>
              </a:defRPr>
            </a:lvl5pPr>
            <a:lvl6pPr marL="25146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6pPr>
            <a:lvl7pPr marL="29718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7pPr>
            <a:lvl8pPr marL="34290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8pPr>
            <a:lvl9pPr marL="3886200" indent="-228600" algn="ctr" eaLnBrk="0" fontAlgn="base" hangingPunct="0">
              <a:spcBef>
                <a:spcPct val="0"/>
              </a:spcBef>
              <a:spcAft>
                <a:spcPct val="0"/>
              </a:spcAft>
              <a:defRPr sz="3100">
                <a:solidFill>
                  <a:srgbClr val="414141"/>
                </a:solidFill>
                <a:latin typeface="Gill Sans Light" pitchFamily="1" charset="0"/>
                <a:ea typeface="ヒラギノ角ゴ ProN W3" pitchFamily="1" charset="-128"/>
                <a:sym typeface="Gill Sans Light" pitchFamily="1" charset="0"/>
              </a:defRPr>
            </a:lvl9pPr>
          </a:lstStyle>
          <a:p>
            <a:pPr algn="l" eaLnBrk="1" hangingPunct="1">
              <a:lnSpc>
                <a:spcPct val="120000"/>
              </a:lnSpc>
            </a:pPr>
            <a:endParaRPr kumimoji="1"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四角形: 角を丸くする 39">
            <a:extLst>
              <a:ext uri="{FF2B5EF4-FFF2-40B4-BE49-F238E27FC236}">
                <a16:creationId xmlns:a16="http://schemas.microsoft.com/office/drawing/2014/main" id="{F74DCBE7-F789-4030-B061-0B10A7F8DE6A}"/>
              </a:ext>
            </a:extLst>
          </p:cNvPr>
          <p:cNvSpPr/>
          <p:nvPr/>
        </p:nvSpPr>
        <p:spPr>
          <a:xfrm>
            <a:off x="1551090" y="5894231"/>
            <a:ext cx="9172673" cy="56271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ご登録からご予約開始まで、弊社営業担当がフォローさせて頂きます。また、営業担当がご利用実績等を踏まえて定期的にフォローさせて頂きますので、ご契約がゴールではなく、スタートだと考えております。</a:t>
            </a:r>
          </a:p>
        </p:txBody>
      </p:sp>
    </p:spTree>
    <p:extLst>
      <p:ext uri="{BB962C8B-B14F-4D97-AF65-F5344CB8AC3E}">
        <p14:creationId xmlns:p14="http://schemas.microsoft.com/office/powerpoint/2010/main" val="27718996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p:cNvSpPr txBox="1"/>
          <p:nvPr/>
        </p:nvSpPr>
        <p:spPr>
          <a:xfrm>
            <a:off x="815008" y="220039"/>
            <a:ext cx="3961854" cy="523220"/>
          </a:xfrm>
          <a:prstGeom prst="rect">
            <a:avLst/>
          </a:prstGeom>
          <a:noFill/>
        </p:spPr>
        <p:txBody>
          <a:bodyPr wrap="none" rtlCol="0">
            <a:spAutoFit/>
          </a:bodyPr>
          <a:lstStyle/>
          <a:p>
            <a:r>
              <a:rPr lang="en-US" altLang="ja-JP" sz="2800" b="1" dirty="0">
                <a:solidFill>
                  <a:schemeClr val="bg2">
                    <a:lumMod val="50000"/>
                  </a:schemeClr>
                </a:solidFill>
                <a:latin typeface="Meiryo UI" panose="020B0604030504040204" pitchFamily="50" charset="-128"/>
                <a:ea typeface="Meiryo UI" panose="020B0604030504040204" pitchFamily="50" charset="-128"/>
                <a:cs typeface="Meiryo UI" panose="020B0604030504040204" pitchFamily="50" charset="-128"/>
              </a:rPr>
              <a:t>FAQ</a:t>
            </a:r>
            <a:r>
              <a:rPr lang="ja-JP" altLang="en-US" sz="2800" b="1" dirty="0">
                <a:solidFill>
                  <a:schemeClr val="bg2">
                    <a:lumMod val="50000"/>
                  </a:schemeClr>
                </a:solidFill>
                <a:latin typeface="Meiryo UI" panose="020B0604030504040204" pitchFamily="50" charset="-128"/>
                <a:ea typeface="Meiryo UI" panose="020B0604030504040204" pitchFamily="50" charset="-128"/>
                <a:cs typeface="Meiryo UI" panose="020B0604030504040204" pitchFamily="50" charset="-128"/>
              </a:rPr>
              <a:t>よくある質問について</a:t>
            </a:r>
            <a:endParaRPr kumimoji="1" lang="ja-JP" altLang="en-US" sz="2800" b="1" dirty="0">
              <a:solidFill>
                <a:schemeClr val="bg2">
                  <a:lumMod val="50000"/>
                </a:schemeClr>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3" name="グループ化 22">
            <a:extLst>
              <a:ext uri="{FF2B5EF4-FFF2-40B4-BE49-F238E27FC236}">
                <a16:creationId xmlns:a16="http://schemas.microsoft.com/office/drawing/2014/main" id="{A727098E-64B7-49FB-A315-472E81858A36}"/>
              </a:ext>
            </a:extLst>
          </p:cNvPr>
          <p:cNvGrpSpPr/>
          <p:nvPr/>
        </p:nvGrpSpPr>
        <p:grpSpPr>
          <a:xfrm>
            <a:off x="1878806" y="1611067"/>
            <a:ext cx="8434388" cy="4065268"/>
            <a:chOff x="1143000" y="1017561"/>
            <a:chExt cx="9423400" cy="4065268"/>
          </a:xfrm>
        </p:grpSpPr>
        <p:sp>
          <p:nvSpPr>
            <p:cNvPr id="5" name="四角形: 角を丸くする 4"/>
            <p:cNvSpPr/>
            <p:nvPr/>
          </p:nvSpPr>
          <p:spPr>
            <a:xfrm>
              <a:off x="1143000" y="1352530"/>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初期導入費用をはじめご利用料金は一切いただいておりません。（オプションサービスを除く）</a:t>
              </a:r>
            </a:p>
          </p:txBody>
        </p:sp>
        <p:grpSp>
          <p:nvGrpSpPr>
            <p:cNvPr id="3" name="グループ化 2">
              <a:extLst>
                <a:ext uri="{FF2B5EF4-FFF2-40B4-BE49-F238E27FC236}">
                  <a16:creationId xmlns:a16="http://schemas.microsoft.com/office/drawing/2014/main" id="{E752B87C-07B4-4371-86BB-88A00748AFA5}"/>
                </a:ext>
              </a:extLst>
            </p:cNvPr>
            <p:cNvGrpSpPr/>
            <p:nvPr/>
          </p:nvGrpSpPr>
          <p:grpSpPr>
            <a:xfrm>
              <a:off x="1143000" y="1017561"/>
              <a:ext cx="9423400" cy="4065268"/>
              <a:chOff x="1143000" y="1017561"/>
              <a:chExt cx="9423400" cy="4065268"/>
            </a:xfrm>
          </p:grpSpPr>
          <p:sp>
            <p:nvSpPr>
              <p:cNvPr id="4" name="四角形: 角を丸くする 3"/>
              <p:cNvSpPr/>
              <p:nvPr/>
            </p:nvSpPr>
            <p:spPr>
              <a:xfrm>
                <a:off x="1143000" y="1017561"/>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Q1.</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利用料金はかかりますか？</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四角形: 角を丸くする 7"/>
              <p:cNvSpPr/>
              <p:nvPr/>
            </p:nvSpPr>
            <p:spPr>
              <a:xfrm>
                <a:off x="1143000" y="1695679"/>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Q2.</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マイレージを貯めていますが、御社で手配をお願いしても貯まりますか？</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四角形: 角を丸くする 8"/>
              <p:cNvSpPr/>
              <p:nvPr/>
            </p:nvSpPr>
            <p:spPr>
              <a:xfrm>
                <a:off x="1143000" y="2030648"/>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はい。貯まります。航空会社規定の積算率に準じて積算させていただきます。</a:t>
                </a:r>
              </a:p>
            </p:txBody>
          </p:sp>
          <p:sp>
            <p:nvSpPr>
              <p:cNvPr id="10" name="四角形: 角を丸くする 9"/>
              <p:cNvSpPr/>
              <p:nvPr/>
            </p:nvSpPr>
            <p:spPr>
              <a:xfrm>
                <a:off x="1143000" y="2373797"/>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Q3.</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LCC</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（ローコストキャリア）の手配は可能ですか？</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四角形: 角を丸くする 10"/>
              <p:cNvSpPr/>
              <p:nvPr/>
            </p:nvSpPr>
            <p:spPr>
              <a:xfrm>
                <a:off x="1143000" y="2708766"/>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申し訳ありませんが、遅延・欠航率が高いためビジネスニーズに適さず弊社では</a:t>
                </a:r>
                <a:r>
                  <a:rPr lang="en-US" altLang="ja-JP"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LCC</a:t>
                </a:r>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のお手配はいたしておりません。</a:t>
                </a:r>
              </a:p>
            </p:txBody>
          </p:sp>
          <p:sp>
            <p:nvSpPr>
              <p:cNvPr id="12" name="四角形: 角を丸くする 11"/>
              <p:cNvSpPr/>
              <p:nvPr/>
            </p:nvSpPr>
            <p:spPr>
              <a:xfrm>
                <a:off x="1143000" y="3051915"/>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Q4.</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・ホテルやレンタカーの予約もお願いできますか？</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四角形: 角を丸くする 12"/>
              <p:cNvSpPr/>
              <p:nvPr/>
            </p:nvSpPr>
            <p:spPr>
              <a:xfrm>
                <a:off x="1143000" y="3386884"/>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はい。ホテルレンタカーともお受けしております。</a:t>
                </a:r>
              </a:p>
            </p:txBody>
          </p:sp>
          <p:sp>
            <p:nvSpPr>
              <p:cNvPr id="16" name="四角形: 角を丸くする 15"/>
              <p:cNvSpPr/>
              <p:nvPr/>
            </p:nvSpPr>
            <p:spPr>
              <a:xfrm>
                <a:off x="1143000" y="3730033"/>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Q5.</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清算方法は？</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四角形: 角を丸くする 16"/>
              <p:cNvSpPr/>
              <p:nvPr/>
            </p:nvSpPr>
            <p:spPr>
              <a:xfrm>
                <a:off x="1143000" y="4073182"/>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月末締めでご請求を送らせて頂きます。社員様の立て替えや仮払いによる負担を軽減できます。</a:t>
                </a:r>
              </a:p>
            </p:txBody>
          </p:sp>
          <p:sp>
            <p:nvSpPr>
              <p:cNvPr id="21" name="四角形: 角を丸くする 20"/>
              <p:cNvSpPr/>
              <p:nvPr/>
            </p:nvSpPr>
            <p:spPr>
              <a:xfrm>
                <a:off x="1143000" y="4427591"/>
                <a:ext cx="9423400" cy="307356"/>
              </a:xfrm>
              <a:prstGeom prst="roundRect">
                <a:avLst/>
              </a:prstGeom>
              <a:solidFill>
                <a:srgbClr val="85C042"/>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Q6.</a:t>
                </a:r>
                <a:r>
                  <a:rPr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オペレーターは何名体制でしょうか</a:t>
                </a:r>
                <a:endParaRPr kumimoji="1" lang="ja-JP" altLang="en-US" sz="1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 角を丸くする 21"/>
              <p:cNvSpPr/>
              <p:nvPr/>
            </p:nvSpPr>
            <p:spPr>
              <a:xfrm>
                <a:off x="1143000" y="4767293"/>
                <a:ext cx="9423400" cy="315536"/>
              </a:xfrm>
              <a:prstGeom prst="roundRect">
                <a:avLst/>
              </a:prstGeom>
              <a:solidFill>
                <a:srgbClr val="F3F7D9"/>
              </a:solidFill>
              <a:ln>
                <a:solidFill>
                  <a:srgbClr val="85C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現在</a:t>
                </a:r>
                <a:r>
                  <a:rPr lang="en-US" altLang="ja-JP"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ブースで対応させていただいております。応答率は</a:t>
                </a:r>
                <a:r>
                  <a:rPr lang="en-US" altLang="ja-JP"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1400" dirty="0">
                    <a:solidFill>
                      <a:schemeClr val="bg1">
                        <a:lumMod val="50000"/>
                      </a:schemeClr>
                    </a:solidFill>
                    <a:latin typeface="Meiryo UI" panose="020B0604030504040204" pitchFamily="50" charset="-128"/>
                    <a:ea typeface="Meiryo UI" panose="020B0604030504040204" pitchFamily="50" charset="-128"/>
                    <a:cs typeface="Meiryo UI" panose="020B0604030504040204" pitchFamily="50" charset="-128"/>
                  </a:rPr>
                  <a:t>％ですので、ご安心ください。</a:t>
                </a:r>
              </a:p>
            </p:txBody>
          </p:sp>
        </p:grpSp>
      </p:grpSp>
      <p:sp>
        <p:nvSpPr>
          <p:cNvPr id="2" name="スライド番号プレースホルダー 1">
            <a:extLst>
              <a:ext uri="{FF2B5EF4-FFF2-40B4-BE49-F238E27FC236}">
                <a16:creationId xmlns:a16="http://schemas.microsoft.com/office/drawing/2014/main" id="{B15E9F49-156D-4477-8C0C-F5FC4CD8DB3C}"/>
              </a:ext>
            </a:extLst>
          </p:cNvPr>
          <p:cNvSpPr>
            <a:spLocks noGrp="1"/>
          </p:cNvSpPr>
          <p:nvPr>
            <p:ph type="sldNum" sz="quarter" idx="12"/>
          </p:nvPr>
        </p:nvSpPr>
        <p:spPr/>
        <p:txBody>
          <a:bodyPr/>
          <a:lstStyle/>
          <a:p>
            <a:fld id="{25995D7B-E6C1-044D-936A-6D37CA6DD999}" type="slidenum">
              <a:rPr kumimoji="1" lang="ja-JP" altLang="en-US" smtClean="0"/>
              <a:t>15</a:t>
            </a:fld>
            <a:endParaRPr kumimoji="1" lang="ja-JP" altLang="en-US"/>
          </a:p>
        </p:txBody>
      </p:sp>
    </p:spTree>
    <p:extLst>
      <p:ext uri="{BB962C8B-B14F-4D97-AF65-F5344CB8AC3E}">
        <p14:creationId xmlns:p14="http://schemas.microsoft.com/office/powerpoint/2010/main" val="91740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058638" y="296076"/>
            <a:ext cx="1620957" cy="523220"/>
          </a:xfrm>
          <a:prstGeom prst="rect">
            <a:avLst/>
          </a:prstGeom>
          <a:noFill/>
        </p:spPr>
        <p:txBody>
          <a:bodyPr wrap="non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会社概要</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6" name="表 25">
            <a:extLst>
              <a:ext uri="{FF2B5EF4-FFF2-40B4-BE49-F238E27FC236}">
                <a16:creationId xmlns:a16="http://schemas.microsoft.com/office/drawing/2014/main" id="{AF152505-51A1-41F6-9A5E-5E08870A8162}"/>
              </a:ext>
            </a:extLst>
          </p:cNvPr>
          <p:cNvGraphicFramePr>
            <a:graphicFrameLocks noGrp="1"/>
          </p:cNvGraphicFramePr>
          <p:nvPr>
            <p:extLst>
              <p:ext uri="{D42A27DB-BD31-4B8C-83A1-F6EECF244321}">
                <p14:modId xmlns:p14="http://schemas.microsoft.com/office/powerpoint/2010/main" val="4240121433"/>
              </p:ext>
            </p:extLst>
          </p:nvPr>
        </p:nvGraphicFramePr>
        <p:xfrm>
          <a:off x="1560507" y="1092953"/>
          <a:ext cx="5778798" cy="5336493"/>
        </p:xfrm>
        <a:graphic>
          <a:graphicData uri="http://schemas.openxmlformats.org/drawingml/2006/table">
            <a:tbl>
              <a:tblPr firstRow="1" bandRow="1">
                <a:tableStyleId>{D7AC3CCA-C797-4891-BE02-D94E43425B78}</a:tableStyleId>
              </a:tblPr>
              <a:tblGrid>
                <a:gridCol w="1545829">
                  <a:extLst>
                    <a:ext uri="{9D8B030D-6E8A-4147-A177-3AD203B41FA5}">
                      <a16:colId xmlns:a16="http://schemas.microsoft.com/office/drawing/2014/main" val="20000"/>
                    </a:ext>
                  </a:extLst>
                </a:gridCol>
                <a:gridCol w="4232969">
                  <a:extLst>
                    <a:ext uri="{9D8B030D-6E8A-4147-A177-3AD203B41FA5}">
                      <a16:colId xmlns:a16="http://schemas.microsoft.com/office/drawing/2014/main" val="20001"/>
                    </a:ext>
                  </a:extLst>
                </a:gridCol>
              </a:tblGrid>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会社名</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株式会社アリーズカンパニー</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0"/>
                  </a:ext>
                </a:extLst>
              </a:tr>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代表者</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代表取締役</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浅井</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巨樹</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1"/>
                  </a:ext>
                </a:extLst>
              </a:tr>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創業</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創業</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2002</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　</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設立</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2004</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2"/>
                  </a:ext>
                </a:extLst>
              </a:tr>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資本金</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3,000</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万円</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3"/>
                  </a:ext>
                </a:extLst>
              </a:tr>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従業員数</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4"/>
                  </a:ext>
                </a:extLst>
              </a:tr>
              <a:tr h="410774">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売上高</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lumMod val="95000"/>
                      </a:schemeClr>
                    </a:solidFill>
                  </a:tcP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億円（令和元年度）</a:t>
                      </a:r>
                      <a:endPar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5"/>
                  </a:ext>
                </a:extLst>
              </a:tr>
              <a:tr h="817979">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本社所在地</a:t>
                      </a:r>
                    </a:p>
                  </a:txBody>
                  <a:tcPr anchor="ctr">
                    <a:solidFill>
                      <a:schemeClr val="bg1">
                        <a:lumMod val="95000"/>
                      </a:schemeClr>
                    </a:solidFill>
                  </a:tcP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国内・海外出張コールセンター</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531−6119</a:t>
                      </a:r>
                    </a:p>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大阪市北区大淀中</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梅田スカイビルタワーウエスト</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階</a:t>
                      </a:r>
                      <a:endPar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10006"/>
                  </a:ext>
                </a:extLst>
              </a:tr>
              <a:tr h="410774">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取引先銀行</a:t>
                      </a:r>
                    </a:p>
                  </a:txBody>
                  <a:tcPr anchor="ctr">
                    <a:solidFill>
                      <a:schemeClr val="bg1">
                        <a:lumMod val="95000"/>
                      </a:schemeClr>
                    </a:solidFill>
                  </a:tcP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りそな銀行・三井住銀行・南都銀行</a:t>
                      </a:r>
                    </a:p>
                  </a:txBody>
                  <a:tcPr anchor="ctr">
                    <a:solidFill>
                      <a:schemeClr val="bg1"/>
                    </a:solidFill>
                  </a:tcPr>
                </a:tc>
                <a:extLst>
                  <a:ext uri="{0D108BD9-81ED-4DB2-BD59-A6C34878D82A}">
                    <a16:rowId xmlns:a16="http://schemas.microsoft.com/office/drawing/2014/main" val="10007"/>
                  </a:ext>
                </a:extLst>
              </a:tr>
              <a:tr h="41077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旅行業登録</a:t>
                      </a:r>
                    </a:p>
                  </a:txBody>
                  <a:tcPr anchor="ctr">
                    <a:solidFill>
                      <a:schemeClr val="bg1">
                        <a:lumMod val="9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大阪府知事登録旅行業　第</a:t>
                      </a:r>
                      <a:r>
                        <a:rPr kumimoji="1" lang="en-US" altLang="ja-JP"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2-2482</a:t>
                      </a:r>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号</a:t>
                      </a:r>
                    </a:p>
                  </a:txBody>
                  <a:tcPr anchor="ctr">
                    <a:solidFill>
                      <a:schemeClr val="bg1"/>
                    </a:solidFill>
                  </a:tcPr>
                </a:tc>
                <a:extLst>
                  <a:ext uri="{0D108BD9-81ED-4DB2-BD59-A6C34878D82A}">
                    <a16:rowId xmlns:a16="http://schemas.microsoft.com/office/drawing/2014/main" val="44121550"/>
                  </a:ext>
                </a:extLst>
              </a:tr>
              <a:tr h="410774">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所属団体</a:t>
                      </a:r>
                    </a:p>
                  </a:txBody>
                  <a:tcPr anchor="ctr">
                    <a:solidFill>
                      <a:schemeClr val="bg1">
                        <a:lumMod val="95000"/>
                      </a:schemeClr>
                    </a:solidFill>
                  </a:tcPr>
                </a:tc>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一般社団法人全国旅行業協会　正会員</a:t>
                      </a:r>
                    </a:p>
                  </a:txBody>
                  <a:tcPr anchor="ctr">
                    <a:solidFill>
                      <a:schemeClr val="bg1"/>
                    </a:solidFill>
                  </a:tcPr>
                </a:tc>
                <a:extLst>
                  <a:ext uri="{0D108BD9-81ED-4DB2-BD59-A6C34878D82A}">
                    <a16:rowId xmlns:a16="http://schemas.microsoft.com/office/drawing/2014/main" val="10008"/>
                  </a:ext>
                </a:extLst>
              </a:tr>
              <a:tr h="410774">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プライバシーマーク</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登録番号　第</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17003053</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02</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）号</a:t>
                      </a: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3340608835"/>
                  </a:ext>
                </a:extLst>
              </a:tr>
              <a:tr h="410774">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提携航空会社</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日本航空（</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JAL</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）全日本空輸（</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ANA</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）スカイマークなど</a:t>
                      </a:r>
                      <a:endPar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bg1"/>
                    </a:solidFill>
                  </a:tcPr>
                </a:tc>
                <a:extLst>
                  <a:ext uri="{0D108BD9-81ED-4DB2-BD59-A6C34878D82A}">
                    <a16:rowId xmlns:a16="http://schemas.microsoft.com/office/drawing/2014/main" val="4112424922"/>
                  </a:ext>
                </a:extLst>
              </a:tr>
            </a:tbl>
          </a:graphicData>
        </a:graphic>
      </p:graphicFrame>
      <p:pic>
        <p:nvPicPr>
          <p:cNvPr id="28" name="図 27">
            <a:extLst>
              <a:ext uri="{FF2B5EF4-FFF2-40B4-BE49-F238E27FC236}">
                <a16:creationId xmlns:a16="http://schemas.microsoft.com/office/drawing/2014/main" id="{AB982CC9-0D9E-42E5-B652-B3390F9F74A4}"/>
              </a:ext>
            </a:extLst>
          </p:cNvPr>
          <p:cNvPicPr>
            <a:picLocks noChangeAspect="1"/>
          </p:cNvPicPr>
          <p:nvPr/>
        </p:nvPicPr>
        <p:blipFill>
          <a:blip r:embed="rId3"/>
          <a:stretch>
            <a:fillRect/>
          </a:stretch>
        </p:blipFill>
        <p:spPr>
          <a:xfrm>
            <a:off x="8742370" y="5877288"/>
            <a:ext cx="531165" cy="531165"/>
          </a:xfrm>
          <a:prstGeom prst="rect">
            <a:avLst/>
          </a:prstGeom>
        </p:spPr>
      </p:pic>
      <p:pic>
        <p:nvPicPr>
          <p:cNvPr id="29" name="Picture 2" descr="http://www.alii.jp/img/anta_logo.gif">
            <a:extLst>
              <a:ext uri="{FF2B5EF4-FFF2-40B4-BE49-F238E27FC236}">
                <a16:creationId xmlns:a16="http://schemas.microsoft.com/office/drawing/2014/main" id="{F4B4E486-3FC8-4073-A457-016CD60C3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8889" y="5877288"/>
            <a:ext cx="1001377" cy="53116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ttps://www.kuchu-teien.com/img/i_topMv_p01.jpg">
            <a:extLst>
              <a:ext uri="{FF2B5EF4-FFF2-40B4-BE49-F238E27FC236}">
                <a16:creationId xmlns:a16="http://schemas.microsoft.com/office/drawing/2014/main" id="{020A1221-925D-41CD-8E55-8E5CC2DF33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0437" y="4467225"/>
            <a:ext cx="2518317" cy="194652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a:extLst>
              <a:ext uri="{FF2B5EF4-FFF2-40B4-BE49-F238E27FC236}">
                <a16:creationId xmlns:a16="http://schemas.microsoft.com/office/drawing/2014/main" id="{41D6B460-213D-4838-89A7-4114698FDF2E}"/>
              </a:ext>
            </a:extLst>
          </p:cNvPr>
          <p:cNvGrpSpPr/>
          <p:nvPr/>
        </p:nvGrpSpPr>
        <p:grpSpPr>
          <a:xfrm>
            <a:off x="7648889" y="1524000"/>
            <a:ext cx="4114486" cy="1733550"/>
            <a:chOff x="7648889" y="2057400"/>
            <a:chExt cx="4114486" cy="1733550"/>
          </a:xfrm>
        </p:grpSpPr>
        <p:sp>
          <p:nvSpPr>
            <p:cNvPr id="41" name="正方形/長方形 40">
              <a:extLst>
                <a:ext uri="{FF2B5EF4-FFF2-40B4-BE49-F238E27FC236}">
                  <a16:creationId xmlns:a16="http://schemas.microsoft.com/office/drawing/2014/main" id="{50744A96-1281-4708-87E8-50CF448837CA}"/>
                </a:ext>
              </a:extLst>
            </p:cNvPr>
            <p:cNvSpPr/>
            <p:nvPr/>
          </p:nvSpPr>
          <p:spPr>
            <a:xfrm>
              <a:off x="7648889" y="2057400"/>
              <a:ext cx="4114486" cy="1733550"/>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ja-JP" altLang="en-US"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事業内容</a:t>
              </a:r>
              <a:endParaRPr lang="en-US" altLang="ja-JP"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出張手配サービス</a:t>
              </a:r>
              <a:r>
                <a:rPr lang="en-US" altLang="ja-JP"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err="1">
                  <a:solidFill>
                    <a:srgbClr val="5AC0CE"/>
                  </a:solidFill>
                  <a:latin typeface="Meiryo UI" panose="020B0604030504040204" pitchFamily="50" charset="-128"/>
                  <a:ea typeface="Meiryo UI" panose="020B0604030504040204" pitchFamily="50" charset="-128"/>
                  <a:cs typeface="Meiryo UI" panose="020B0604030504040204" pitchFamily="50" charset="-128"/>
                </a:rPr>
                <a:t>CosPro</a:t>
              </a:r>
              <a:r>
                <a:rPr lang="en-US" altLang="ja-JP"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の運営</a:t>
              </a:r>
            </a:p>
          </p:txBody>
        </p:sp>
        <p:pic>
          <p:nvPicPr>
            <p:cNvPr id="40" name="図 39">
              <a:extLst>
                <a:ext uri="{FF2B5EF4-FFF2-40B4-BE49-F238E27FC236}">
                  <a16:creationId xmlns:a16="http://schemas.microsoft.com/office/drawing/2014/main" id="{819ED075-D24D-40DC-BD1E-899074DC108B}"/>
                </a:ext>
              </a:extLst>
            </p:cNvPr>
            <p:cNvPicPr>
              <a:picLocks noChangeAspect="1"/>
            </p:cNvPicPr>
            <p:nvPr/>
          </p:nvPicPr>
          <p:blipFill>
            <a:blip r:embed="rId6"/>
            <a:stretch>
              <a:fillRect/>
            </a:stretch>
          </p:blipFill>
          <p:spPr>
            <a:xfrm>
              <a:off x="8498273" y="2924175"/>
              <a:ext cx="2415718" cy="635716"/>
            </a:xfrm>
            <a:prstGeom prst="rect">
              <a:avLst/>
            </a:prstGeom>
          </p:spPr>
        </p:pic>
      </p:grpSp>
      <p:sp>
        <p:nvSpPr>
          <p:cNvPr id="2" name="スライド番号プレースホルダー 1">
            <a:extLst>
              <a:ext uri="{FF2B5EF4-FFF2-40B4-BE49-F238E27FC236}">
                <a16:creationId xmlns:a16="http://schemas.microsoft.com/office/drawing/2014/main" id="{EEE0C76E-3E06-43F5-9D3F-279F7C3CE56C}"/>
              </a:ext>
            </a:extLst>
          </p:cNvPr>
          <p:cNvSpPr>
            <a:spLocks noGrp="1"/>
          </p:cNvSpPr>
          <p:nvPr>
            <p:ph type="sldNum" sz="quarter" idx="12"/>
          </p:nvPr>
        </p:nvSpPr>
        <p:spPr/>
        <p:txBody>
          <a:bodyPr/>
          <a:lstStyle/>
          <a:p>
            <a:fld id="{25995D7B-E6C1-044D-936A-6D37CA6DD999}" type="slidenum">
              <a:rPr kumimoji="1" lang="ja-JP" altLang="en-US" smtClean="0"/>
              <a:t>2</a:t>
            </a:fld>
            <a:endParaRPr kumimoji="1" lang="ja-JP" altLang="en-US"/>
          </a:p>
        </p:txBody>
      </p:sp>
      <p:sp>
        <p:nvSpPr>
          <p:cNvPr id="3" name="正方形/長方形 2">
            <a:extLst>
              <a:ext uri="{FF2B5EF4-FFF2-40B4-BE49-F238E27FC236}">
                <a16:creationId xmlns:a16="http://schemas.microsoft.com/office/drawing/2014/main" id="{B4607ACB-4246-45BB-A167-C77C19091087}"/>
              </a:ext>
            </a:extLst>
          </p:cNvPr>
          <p:cNvSpPr/>
          <p:nvPr/>
        </p:nvSpPr>
        <p:spPr>
          <a:xfrm>
            <a:off x="9706132" y="2112091"/>
            <a:ext cx="1095375" cy="276999"/>
          </a:xfrm>
          <a:prstGeom prst="rect">
            <a:avLst/>
          </a:prstGeom>
        </p:spPr>
        <p:txBody>
          <a:bodyPr wrap="square">
            <a:spAutoFit/>
          </a:bodyPr>
          <a:lstStyle/>
          <a:p>
            <a:pPr algn="ctr"/>
            <a:r>
              <a:rPr lang="ja-JP" altLang="en-US"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コスプロ</a:t>
            </a:r>
            <a:endParaRPr lang="en-US" altLang="ja-JP"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912649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5">
            <a:extLst>
              <a:ext uri="{FF2B5EF4-FFF2-40B4-BE49-F238E27FC236}">
                <a16:creationId xmlns:a16="http://schemas.microsoft.com/office/drawing/2014/main" id="{C25B9222-87FD-44AB-8CC9-C55384257FDA}"/>
              </a:ext>
            </a:extLst>
          </p:cNvPr>
          <p:cNvSpPr/>
          <p:nvPr/>
        </p:nvSpPr>
        <p:spPr>
          <a:xfrm>
            <a:off x="1217483" y="1626757"/>
            <a:ext cx="10715624" cy="4603409"/>
          </a:xfrm>
          <a:prstGeom prst="roundRect">
            <a:avLst/>
          </a:prstGeom>
          <a:solidFill>
            <a:schemeClr val="accent2">
              <a:lumMod val="20000"/>
              <a:lumOff val="80000"/>
            </a:schemeClr>
          </a:solidFill>
          <a:ln>
            <a:solidFill>
              <a:schemeClr val="accent2">
                <a:lumMod val="20000"/>
                <a:lumOff val="8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角丸四角形 45">
            <a:extLst>
              <a:ext uri="{FF2B5EF4-FFF2-40B4-BE49-F238E27FC236}">
                <a16:creationId xmlns:a16="http://schemas.microsoft.com/office/drawing/2014/main" id="{371D26EA-89A8-4667-9B8C-3EE43E6357FD}"/>
              </a:ext>
            </a:extLst>
          </p:cNvPr>
          <p:cNvSpPr/>
          <p:nvPr/>
        </p:nvSpPr>
        <p:spPr>
          <a:xfrm>
            <a:off x="6428552" y="1866764"/>
            <a:ext cx="5210251" cy="4146700"/>
          </a:xfrm>
          <a:prstGeom prst="roundRect">
            <a:avLst/>
          </a:prstGeom>
          <a:solidFill>
            <a:schemeClr val="accent2">
              <a:lumMod val="40000"/>
              <a:lumOff val="60000"/>
            </a:schemeClr>
          </a:solidFill>
          <a:ln w="76200">
            <a:solidFill>
              <a:schemeClr val="accent2">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789A2840-7C28-405C-BEEB-9243507D0CC4}"/>
              </a:ext>
            </a:extLst>
          </p:cNvPr>
          <p:cNvSpPr txBox="1"/>
          <p:nvPr/>
        </p:nvSpPr>
        <p:spPr>
          <a:xfrm>
            <a:off x="1997898" y="2202735"/>
            <a:ext cx="2500819" cy="307777"/>
          </a:xfrm>
          <a:prstGeom prst="rect">
            <a:avLst/>
          </a:prstGeom>
          <a:noFill/>
          <a:ln w="25400" cmpd="thickThin">
            <a:noFill/>
            <a:bevel/>
          </a:ln>
        </p:spPr>
        <p:txBody>
          <a:bodyPr wrap="square" rtlCol="0">
            <a:spAutoFit/>
          </a:bodyPr>
          <a:lstStyle/>
          <a:p>
            <a:r>
              <a:rPr lang="ja-JP" altLang="en-US" sz="1400" b="1" dirty="0">
                <a:latin typeface="Meiryo UI" panose="020B0604030504040204" pitchFamily="50" charset="-128"/>
                <a:ea typeface="Meiryo UI" panose="020B0604030504040204" pitchFamily="50" charset="-128"/>
              </a:rPr>
              <a:t>導入企業例　順不同敬称略</a:t>
            </a:r>
            <a:endParaRPr lang="en-US" altLang="ja-JP" sz="1400" b="1" dirty="0">
              <a:latin typeface="Meiryo UI" panose="020B0604030504040204" pitchFamily="50" charset="-128"/>
              <a:ea typeface="Meiryo UI" panose="020B0604030504040204" pitchFamily="50" charset="-128"/>
            </a:endParaRPr>
          </a:p>
        </p:txBody>
      </p:sp>
      <p:grpSp>
        <p:nvGrpSpPr>
          <p:cNvPr id="29" name="図形グループ 2">
            <a:extLst>
              <a:ext uri="{FF2B5EF4-FFF2-40B4-BE49-F238E27FC236}">
                <a16:creationId xmlns:a16="http://schemas.microsoft.com/office/drawing/2014/main" id="{E209AB2E-4B86-4C91-91CA-F0257FF4FBF5}"/>
              </a:ext>
            </a:extLst>
          </p:cNvPr>
          <p:cNvGrpSpPr/>
          <p:nvPr/>
        </p:nvGrpSpPr>
        <p:grpSpPr>
          <a:xfrm>
            <a:off x="6575295" y="1910790"/>
            <a:ext cx="5090205" cy="4065113"/>
            <a:chOff x="7332220" y="1328835"/>
            <a:chExt cx="4400329" cy="3744913"/>
          </a:xfrm>
        </p:grpSpPr>
        <p:pic>
          <p:nvPicPr>
            <p:cNvPr id="30" name="Picture 4">
              <a:extLst>
                <a:ext uri="{FF2B5EF4-FFF2-40B4-BE49-F238E27FC236}">
                  <a16:creationId xmlns:a16="http://schemas.microsoft.com/office/drawing/2014/main" id="{7563EB25-050A-449A-A11C-34E2F3CEB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5739" y="1328835"/>
              <a:ext cx="3190875" cy="374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1" name="Freeform 7">
              <a:extLst>
                <a:ext uri="{FF2B5EF4-FFF2-40B4-BE49-F238E27FC236}">
                  <a16:creationId xmlns:a16="http://schemas.microsoft.com/office/drawing/2014/main" id="{934C3960-782C-484B-8DD7-78FA2EA873F1}"/>
                </a:ext>
              </a:extLst>
            </p:cNvPr>
            <p:cNvSpPr>
              <a:spLocks/>
            </p:cNvSpPr>
            <p:nvPr/>
          </p:nvSpPr>
          <p:spPr bwMode="auto">
            <a:xfrm>
              <a:off x="10459210" y="2784500"/>
              <a:ext cx="1152525" cy="287338"/>
            </a:xfrm>
            <a:custGeom>
              <a:avLst/>
              <a:gdLst>
                <a:gd name="T0" fmla="*/ 0 w 907"/>
                <a:gd name="T1" fmla="*/ 181 h 181"/>
                <a:gd name="T2" fmla="*/ 363 w 907"/>
                <a:gd name="T3" fmla="*/ 0 h 181"/>
                <a:gd name="T4" fmla="*/ 907 w 907"/>
                <a:gd name="T5" fmla="*/ 0 h 181"/>
              </a:gdLst>
              <a:ahLst/>
              <a:cxnLst>
                <a:cxn ang="0">
                  <a:pos x="T0" y="T1"/>
                </a:cxn>
                <a:cxn ang="0">
                  <a:pos x="T2" y="T3"/>
                </a:cxn>
                <a:cxn ang="0">
                  <a:pos x="T4" y="T5"/>
                </a:cxn>
              </a:cxnLst>
              <a:rect l="0" t="0" r="r" b="b"/>
              <a:pathLst>
                <a:path w="907" h="181">
                  <a:moveTo>
                    <a:pt x="0" y="181"/>
                  </a:moveTo>
                  <a:lnTo>
                    <a:pt x="363" y="0"/>
                  </a:lnTo>
                  <a:lnTo>
                    <a:pt x="907" y="0"/>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Freeform 13">
              <a:extLst>
                <a:ext uri="{FF2B5EF4-FFF2-40B4-BE49-F238E27FC236}">
                  <a16:creationId xmlns:a16="http://schemas.microsoft.com/office/drawing/2014/main" id="{AE3C74B8-E400-4811-8983-CF1D3C6B81D1}"/>
                </a:ext>
              </a:extLst>
            </p:cNvPr>
            <p:cNvSpPr>
              <a:spLocks/>
            </p:cNvSpPr>
            <p:nvPr/>
          </p:nvSpPr>
          <p:spPr bwMode="auto">
            <a:xfrm>
              <a:off x="9801346" y="3983063"/>
              <a:ext cx="1600199" cy="232116"/>
            </a:xfrm>
            <a:custGeom>
              <a:avLst/>
              <a:gdLst>
                <a:gd name="T0" fmla="*/ 0 w 1089"/>
                <a:gd name="T1" fmla="*/ 0 h 182"/>
                <a:gd name="T2" fmla="*/ 182 w 1089"/>
                <a:gd name="T3" fmla="*/ 182 h 182"/>
                <a:gd name="T4" fmla="*/ 1089 w 1089"/>
                <a:gd name="T5" fmla="*/ 182 h 182"/>
              </a:gdLst>
              <a:ahLst/>
              <a:cxnLst>
                <a:cxn ang="0">
                  <a:pos x="T0" y="T1"/>
                </a:cxn>
                <a:cxn ang="0">
                  <a:pos x="T2" y="T3"/>
                </a:cxn>
                <a:cxn ang="0">
                  <a:pos x="T4" y="T5"/>
                </a:cxn>
              </a:cxnLst>
              <a:rect l="0" t="0" r="r" b="b"/>
              <a:pathLst>
                <a:path w="1089" h="182">
                  <a:moveTo>
                    <a:pt x="0" y="0"/>
                  </a:moveTo>
                  <a:lnTo>
                    <a:pt x="182" y="182"/>
                  </a:lnTo>
                  <a:lnTo>
                    <a:pt x="1089" y="182"/>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Freeform 19">
              <a:extLst>
                <a:ext uri="{FF2B5EF4-FFF2-40B4-BE49-F238E27FC236}">
                  <a16:creationId xmlns:a16="http://schemas.microsoft.com/office/drawing/2014/main" id="{3D0741C9-D1EF-44D9-91B7-EEBF245E5B1A}"/>
                </a:ext>
              </a:extLst>
            </p:cNvPr>
            <p:cNvSpPr>
              <a:spLocks/>
            </p:cNvSpPr>
            <p:nvPr/>
          </p:nvSpPr>
          <p:spPr bwMode="auto">
            <a:xfrm>
              <a:off x="8064602" y="3339790"/>
              <a:ext cx="1242083" cy="595649"/>
            </a:xfrm>
            <a:custGeom>
              <a:avLst/>
              <a:gdLst>
                <a:gd name="T0" fmla="*/ 544 w 544"/>
                <a:gd name="T1" fmla="*/ 181 h 181"/>
                <a:gd name="T2" fmla="*/ 363 w 544"/>
                <a:gd name="T3" fmla="*/ 0 h 181"/>
                <a:gd name="T4" fmla="*/ 0 w 544"/>
                <a:gd name="T5" fmla="*/ 0 h 181"/>
              </a:gdLst>
              <a:ahLst/>
              <a:cxnLst>
                <a:cxn ang="0">
                  <a:pos x="T0" y="T1"/>
                </a:cxn>
                <a:cxn ang="0">
                  <a:pos x="T2" y="T3"/>
                </a:cxn>
                <a:cxn ang="0">
                  <a:pos x="T4" y="T5"/>
                </a:cxn>
              </a:cxnLst>
              <a:rect l="0" t="0" r="r" b="b"/>
              <a:pathLst>
                <a:path w="544" h="181">
                  <a:moveTo>
                    <a:pt x="544" y="181"/>
                  </a:moveTo>
                  <a:lnTo>
                    <a:pt x="363" y="0"/>
                  </a:lnTo>
                  <a:lnTo>
                    <a:pt x="0" y="0"/>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Freeform 24">
              <a:extLst>
                <a:ext uri="{FF2B5EF4-FFF2-40B4-BE49-F238E27FC236}">
                  <a16:creationId xmlns:a16="http://schemas.microsoft.com/office/drawing/2014/main" id="{79D9246B-887F-4530-BCE7-C26D4FED655A}"/>
                </a:ext>
              </a:extLst>
            </p:cNvPr>
            <p:cNvSpPr>
              <a:spLocks/>
            </p:cNvSpPr>
            <p:nvPr/>
          </p:nvSpPr>
          <p:spPr bwMode="auto">
            <a:xfrm>
              <a:off x="7750892" y="3951695"/>
              <a:ext cx="1196935" cy="236453"/>
            </a:xfrm>
            <a:custGeom>
              <a:avLst/>
              <a:gdLst>
                <a:gd name="T0" fmla="*/ 907 w 907"/>
                <a:gd name="T1" fmla="*/ 182 h 182"/>
                <a:gd name="T2" fmla="*/ 726 w 907"/>
                <a:gd name="T3" fmla="*/ 0 h 182"/>
                <a:gd name="T4" fmla="*/ 0 w 907"/>
                <a:gd name="T5" fmla="*/ 0 h 182"/>
              </a:gdLst>
              <a:ahLst/>
              <a:cxnLst>
                <a:cxn ang="0">
                  <a:pos x="T0" y="T1"/>
                </a:cxn>
                <a:cxn ang="0">
                  <a:pos x="T2" y="T3"/>
                </a:cxn>
                <a:cxn ang="0">
                  <a:pos x="T4" y="T5"/>
                </a:cxn>
              </a:cxnLst>
              <a:rect l="0" t="0" r="r" b="b"/>
              <a:pathLst>
                <a:path w="907" h="182">
                  <a:moveTo>
                    <a:pt x="907" y="182"/>
                  </a:moveTo>
                  <a:lnTo>
                    <a:pt x="726" y="0"/>
                  </a:lnTo>
                  <a:lnTo>
                    <a:pt x="0" y="0"/>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Freeform 32">
              <a:extLst>
                <a:ext uri="{FF2B5EF4-FFF2-40B4-BE49-F238E27FC236}">
                  <a16:creationId xmlns:a16="http://schemas.microsoft.com/office/drawing/2014/main" id="{DCF81C6B-A84B-4E92-AB05-273A03C60236}"/>
                </a:ext>
              </a:extLst>
            </p:cNvPr>
            <p:cNvSpPr>
              <a:spLocks/>
            </p:cNvSpPr>
            <p:nvPr/>
          </p:nvSpPr>
          <p:spPr bwMode="auto">
            <a:xfrm>
              <a:off x="9149522" y="1854225"/>
              <a:ext cx="1600200" cy="419100"/>
            </a:xfrm>
            <a:custGeom>
              <a:avLst/>
              <a:gdLst>
                <a:gd name="T0" fmla="*/ 1008 w 1008"/>
                <a:gd name="T1" fmla="*/ 0 h 264"/>
                <a:gd name="T2" fmla="*/ 564 w 1008"/>
                <a:gd name="T3" fmla="*/ 264 h 264"/>
                <a:gd name="T4" fmla="*/ 0 w 1008"/>
                <a:gd name="T5" fmla="*/ 264 h 264"/>
              </a:gdLst>
              <a:ahLst/>
              <a:cxnLst>
                <a:cxn ang="0">
                  <a:pos x="T0" y="T1"/>
                </a:cxn>
                <a:cxn ang="0">
                  <a:pos x="T2" y="T3"/>
                </a:cxn>
                <a:cxn ang="0">
                  <a:pos x="T4" y="T5"/>
                </a:cxn>
              </a:cxnLst>
              <a:rect l="0" t="0" r="r" b="b"/>
              <a:pathLst>
                <a:path w="1008" h="264">
                  <a:moveTo>
                    <a:pt x="1008" y="0"/>
                  </a:moveTo>
                  <a:lnTo>
                    <a:pt x="564" y="264"/>
                  </a:lnTo>
                  <a:lnTo>
                    <a:pt x="0" y="264"/>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Freeform 36">
              <a:extLst>
                <a:ext uri="{FF2B5EF4-FFF2-40B4-BE49-F238E27FC236}">
                  <a16:creationId xmlns:a16="http://schemas.microsoft.com/office/drawing/2014/main" id="{2D8B897C-496E-49F5-A2FC-903435EE5B7D}"/>
                </a:ext>
              </a:extLst>
            </p:cNvPr>
            <p:cNvSpPr>
              <a:spLocks/>
            </p:cNvSpPr>
            <p:nvPr/>
          </p:nvSpPr>
          <p:spPr bwMode="auto">
            <a:xfrm>
              <a:off x="7332220" y="4451356"/>
              <a:ext cx="1140792" cy="227013"/>
            </a:xfrm>
            <a:custGeom>
              <a:avLst/>
              <a:gdLst>
                <a:gd name="T0" fmla="*/ 636 w 636"/>
                <a:gd name="T1" fmla="*/ 0 h 143"/>
                <a:gd name="T2" fmla="*/ 388 w 636"/>
                <a:gd name="T3" fmla="*/ 143 h 143"/>
                <a:gd name="T4" fmla="*/ 0 w 636"/>
                <a:gd name="T5" fmla="*/ 143 h 143"/>
              </a:gdLst>
              <a:ahLst/>
              <a:cxnLst>
                <a:cxn ang="0">
                  <a:pos x="T0" y="T1"/>
                </a:cxn>
                <a:cxn ang="0">
                  <a:pos x="T2" y="T3"/>
                </a:cxn>
                <a:cxn ang="0">
                  <a:pos x="T4" y="T5"/>
                </a:cxn>
              </a:cxnLst>
              <a:rect l="0" t="0" r="r" b="b"/>
              <a:pathLst>
                <a:path w="636" h="143">
                  <a:moveTo>
                    <a:pt x="636" y="0"/>
                  </a:moveTo>
                  <a:lnTo>
                    <a:pt x="388" y="143"/>
                  </a:lnTo>
                  <a:lnTo>
                    <a:pt x="0" y="143"/>
                  </a:lnTo>
                </a:path>
              </a:pathLst>
            </a:custGeom>
            <a:noFill/>
            <a:ln w="9525">
              <a:solidFill>
                <a:schemeClr val="tx1"/>
              </a:solidFill>
              <a:round/>
              <a:headEnd type="oval"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a:extLst>
                <a:ext uri="{FF2B5EF4-FFF2-40B4-BE49-F238E27FC236}">
                  <a16:creationId xmlns:a16="http://schemas.microsoft.com/office/drawing/2014/main" id="{54F85BA0-4435-40A1-B266-F7AADD3277ED}"/>
                </a:ext>
              </a:extLst>
            </p:cNvPr>
            <p:cNvSpPr txBox="1"/>
            <p:nvPr/>
          </p:nvSpPr>
          <p:spPr>
            <a:xfrm>
              <a:off x="10919631" y="2515377"/>
              <a:ext cx="803425" cy="276999"/>
            </a:xfrm>
            <a:prstGeom prst="rect">
              <a:avLst/>
            </a:prstGeom>
            <a:noFill/>
          </p:spPr>
          <p:txBody>
            <a:bodyPr wrap="non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東北</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33</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38" name="テキスト ボックス 37">
              <a:extLst>
                <a:ext uri="{FF2B5EF4-FFF2-40B4-BE49-F238E27FC236}">
                  <a16:creationId xmlns:a16="http://schemas.microsoft.com/office/drawing/2014/main" id="{C481DAE7-5FCD-4202-BA57-CCCC971E3440}"/>
                </a:ext>
              </a:extLst>
            </p:cNvPr>
            <p:cNvSpPr txBox="1"/>
            <p:nvPr/>
          </p:nvSpPr>
          <p:spPr>
            <a:xfrm>
              <a:off x="10929124" y="3187579"/>
              <a:ext cx="803425" cy="255180"/>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関東</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596</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39" name="テキスト ボックス 38">
              <a:extLst>
                <a:ext uri="{FF2B5EF4-FFF2-40B4-BE49-F238E27FC236}">
                  <a16:creationId xmlns:a16="http://schemas.microsoft.com/office/drawing/2014/main" id="{9B816C1B-CB32-4816-BAD6-785DA10CB3EA}"/>
                </a:ext>
              </a:extLst>
            </p:cNvPr>
            <p:cNvSpPr txBox="1"/>
            <p:nvPr/>
          </p:nvSpPr>
          <p:spPr>
            <a:xfrm>
              <a:off x="10617284" y="3929695"/>
              <a:ext cx="803425" cy="276999"/>
            </a:xfrm>
            <a:prstGeom prst="rect">
              <a:avLst/>
            </a:prstGeom>
            <a:noFill/>
          </p:spPr>
          <p:txBody>
            <a:bodyPr wrap="non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東海</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40" name="テキスト ボックス 39">
              <a:extLst>
                <a:ext uri="{FF2B5EF4-FFF2-40B4-BE49-F238E27FC236}">
                  <a16:creationId xmlns:a16="http://schemas.microsoft.com/office/drawing/2014/main" id="{FFFFF5E1-98A5-4638-80DD-D8E92A87E47B}"/>
                </a:ext>
              </a:extLst>
            </p:cNvPr>
            <p:cNvSpPr txBox="1"/>
            <p:nvPr/>
          </p:nvSpPr>
          <p:spPr>
            <a:xfrm>
              <a:off x="9207161" y="2004453"/>
              <a:ext cx="1030863" cy="276999"/>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北海道</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41" name="テキスト ボックス 40">
              <a:extLst>
                <a:ext uri="{FF2B5EF4-FFF2-40B4-BE49-F238E27FC236}">
                  <a16:creationId xmlns:a16="http://schemas.microsoft.com/office/drawing/2014/main" id="{E64A428E-7056-4958-B380-4A6F674E0F56}"/>
                </a:ext>
              </a:extLst>
            </p:cNvPr>
            <p:cNvSpPr txBox="1"/>
            <p:nvPr/>
          </p:nvSpPr>
          <p:spPr>
            <a:xfrm>
              <a:off x="8494030" y="2494264"/>
              <a:ext cx="1238556" cy="255180"/>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甲信越北陸</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16</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42" name="テキスト ボックス 41">
              <a:extLst>
                <a:ext uri="{FF2B5EF4-FFF2-40B4-BE49-F238E27FC236}">
                  <a16:creationId xmlns:a16="http://schemas.microsoft.com/office/drawing/2014/main" id="{F7CAA9CC-B05B-4A27-BF19-CA4E1DD3FC86}"/>
                </a:ext>
              </a:extLst>
            </p:cNvPr>
            <p:cNvSpPr txBox="1"/>
            <p:nvPr/>
          </p:nvSpPr>
          <p:spPr>
            <a:xfrm>
              <a:off x="8071809" y="3062791"/>
              <a:ext cx="966788" cy="276999"/>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関西</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243</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43" name="テキスト ボックス 42">
              <a:extLst>
                <a:ext uri="{FF2B5EF4-FFF2-40B4-BE49-F238E27FC236}">
                  <a16:creationId xmlns:a16="http://schemas.microsoft.com/office/drawing/2014/main" id="{CB325A53-43D7-41EC-A12A-B9BBBF8A65A4}"/>
                </a:ext>
              </a:extLst>
            </p:cNvPr>
            <p:cNvSpPr txBox="1"/>
            <p:nvPr/>
          </p:nvSpPr>
          <p:spPr>
            <a:xfrm>
              <a:off x="7776636" y="3674695"/>
              <a:ext cx="966788" cy="276999"/>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中四国</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27</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sp>
          <p:nvSpPr>
            <p:cNvPr id="44" name="テキスト ボックス 43">
              <a:extLst>
                <a:ext uri="{FF2B5EF4-FFF2-40B4-BE49-F238E27FC236}">
                  <a16:creationId xmlns:a16="http://schemas.microsoft.com/office/drawing/2014/main" id="{BE38B84D-BF3A-4E6F-A81E-81B99D07D595}"/>
                </a:ext>
              </a:extLst>
            </p:cNvPr>
            <p:cNvSpPr txBox="1"/>
            <p:nvPr/>
          </p:nvSpPr>
          <p:spPr>
            <a:xfrm>
              <a:off x="7356967" y="4418988"/>
              <a:ext cx="694364" cy="255180"/>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cs typeface="Meiryo UI" panose="020B0604030504040204" pitchFamily="50" charset="-128"/>
                </a:rPr>
                <a:t>九州</a:t>
              </a:r>
              <a:r>
                <a:rPr lang="en-US" altLang="ja-JP" sz="1200" b="1" dirty="0">
                  <a:solidFill>
                    <a:srgbClr val="8A211A"/>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社</a:t>
              </a:r>
            </a:p>
          </p:txBody>
        </p:sp>
      </p:grpSp>
      <p:sp>
        <p:nvSpPr>
          <p:cNvPr id="46" name="テキスト ボックス 45">
            <a:extLst>
              <a:ext uri="{FF2B5EF4-FFF2-40B4-BE49-F238E27FC236}">
                <a16:creationId xmlns:a16="http://schemas.microsoft.com/office/drawing/2014/main" id="{F7226598-4EBF-419D-A87C-225CAAB89BFB}"/>
              </a:ext>
            </a:extLst>
          </p:cNvPr>
          <p:cNvSpPr txBox="1"/>
          <p:nvPr/>
        </p:nvSpPr>
        <p:spPr>
          <a:xfrm>
            <a:off x="8767002" y="279538"/>
            <a:ext cx="1980948"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ご契約企業</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988126B-CCA5-42F6-BC19-C2A038BDD6FE}"/>
              </a:ext>
            </a:extLst>
          </p:cNvPr>
          <p:cNvSpPr>
            <a:spLocks noGrp="1"/>
          </p:cNvSpPr>
          <p:nvPr>
            <p:ph type="sldNum" sz="quarter" idx="12"/>
          </p:nvPr>
        </p:nvSpPr>
        <p:spPr/>
        <p:txBody>
          <a:bodyPr/>
          <a:lstStyle/>
          <a:p>
            <a:fld id="{25995D7B-E6C1-044D-936A-6D37CA6DD999}" type="slidenum">
              <a:rPr kumimoji="1" lang="ja-JP" altLang="en-US" smtClean="0"/>
              <a:t>3</a:t>
            </a:fld>
            <a:endParaRPr kumimoji="1" lang="ja-JP" altLang="en-US"/>
          </a:p>
        </p:txBody>
      </p:sp>
      <p:grpSp>
        <p:nvGrpSpPr>
          <p:cNvPr id="52" name="グループ化 51">
            <a:extLst>
              <a:ext uri="{FF2B5EF4-FFF2-40B4-BE49-F238E27FC236}">
                <a16:creationId xmlns:a16="http://schemas.microsoft.com/office/drawing/2014/main" id="{B2F8890D-0F17-4C80-B3B1-D19A8EBA6B33}"/>
              </a:ext>
            </a:extLst>
          </p:cNvPr>
          <p:cNvGrpSpPr/>
          <p:nvPr/>
        </p:nvGrpSpPr>
        <p:grpSpPr>
          <a:xfrm>
            <a:off x="1717400" y="949270"/>
            <a:ext cx="9172673" cy="467464"/>
            <a:chOff x="1717400" y="949270"/>
            <a:chExt cx="9172673" cy="795480"/>
          </a:xfrm>
        </p:grpSpPr>
        <p:sp>
          <p:nvSpPr>
            <p:cNvPr id="53" name="四角形: 角を丸くする 52">
              <a:extLst>
                <a:ext uri="{FF2B5EF4-FFF2-40B4-BE49-F238E27FC236}">
                  <a16:creationId xmlns:a16="http://schemas.microsoft.com/office/drawing/2014/main" id="{D35BFA48-C597-431A-9947-8BAEDDDD0757}"/>
                </a:ext>
              </a:extLst>
            </p:cNvPr>
            <p:cNvSpPr/>
            <p:nvPr/>
          </p:nvSpPr>
          <p:spPr>
            <a:xfrm>
              <a:off x="1717400" y="949270"/>
              <a:ext cx="9172673" cy="78153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62DB6687-5609-4D60-B2AF-2CD8710CC6D8}"/>
                </a:ext>
              </a:extLst>
            </p:cNvPr>
            <p:cNvSpPr txBox="1"/>
            <p:nvPr/>
          </p:nvSpPr>
          <p:spPr>
            <a:xfrm>
              <a:off x="1760138" y="1011513"/>
              <a:ext cx="9098999" cy="733237"/>
            </a:xfrm>
            <a:prstGeom prst="rect">
              <a:avLst/>
            </a:prstGeom>
            <a:noFill/>
          </p:spPr>
          <p:txBody>
            <a:bodyPr wrap="square" rtlCol="0">
              <a:spAutoFit/>
            </a:bodyPr>
            <a:lstStyle/>
            <a:p>
              <a:pPr algn="ctr"/>
              <a:r>
                <a:rPr kumimoji="1" lang="ja-JP" altLang="en-US" sz="2200" b="1" dirty="0">
                  <a:solidFill>
                    <a:schemeClr val="bg1"/>
                  </a:solidFill>
                </a:rPr>
                <a:t>全国各地で</a:t>
              </a:r>
              <a:r>
                <a:rPr kumimoji="1" lang="en-US" altLang="ja-JP" sz="2200" b="1" dirty="0">
                  <a:solidFill>
                    <a:schemeClr val="bg1"/>
                  </a:solidFill>
                </a:rPr>
                <a:t>1,000</a:t>
              </a:r>
              <a:r>
                <a:rPr kumimoji="1" lang="ja-JP" altLang="en-US" sz="2200" b="1" dirty="0">
                  <a:solidFill>
                    <a:schemeClr val="bg1"/>
                  </a:solidFill>
                </a:rPr>
                <a:t>社以上のご契約実績</a:t>
              </a:r>
              <a:r>
                <a:rPr kumimoji="1" lang="en-US" altLang="ja-JP" sz="2200" b="1" dirty="0">
                  <a:solidFill>
                    <a:schemeClr val="bg1"/>
                  </a:solidFill>
                </a:rPr>
                <a:t>!!</a:t>
              </a:r>
              <a:r>
                <a:rPr kumimoji="1" lang="ja-JP" altLang="en-US" sz="2200" b="1" dirty="0">
                  <a:solidFill>
                    <a:schemeClr val="bg1"/>
                  </a:solidFill>
                </a:rPr>
                <a:t>　（上場会社様</a:t>
              </a:r>
              <a:r>
                <a:rPr kumimoji="1" lang="en-US" altLang="ja-JP" sz="2200" b="1" dirty="0">
                  <a:solidFill>
                    <a:schemeClr val="bg1"/>
                  </a:solidFill>
                </a:rPr>
                <a:t>50</a:t>
              </a:r>
              <a:r>
                <a:rPr kumimoji="1" lang="ja-JP" altLang="en-US" sz="2200" b="1" dirty="0">
                  <a:solidFill>
                    <a:schemeClr val="bg1"/>
                  </a:solidFill>
                </a:rPr>
                <a:t>社）　</a:t>
              </a:r>
              <a:endParaRPr kumimoji="1" lang="en-US" altLang="ja-JP" sz="2200" b="1" dirty="0">
                <a:solidFill>
                  <a:schemeClr val="bg1"/>
                </a:solidFill>
              </a:endParaRPr>
            </a:p>
          </p:txBody>
        </p:sp>
      </p:grpSp>
      <p:sp>
        <p:nvSpPr>
          <p:cNvPr id="49" name="テキスト ボックス 48">
            <a:extLst>
              <a:ext uri="{FF2B5EF4-FFF2-40B4-BE49-F238E27FC236}">
                <a16:creationId xmlns:a16="http://schemas.microsoft.com/office/drawing/2014/main" id="{66D71F19-25E2-4B13-B648-FA7ABA7090B7}"/>
              </a:ext>
            </a:extLst>
          </p:cNvPr>
          <p:cNvSpPr txBox="1"/>
          <p:nvPr/>
        </p:nvSpPr>
        <p:spPr>
          <a:xfrm>
            <a:off x="1561126" y="2620673"/>
            <a:ext cx="4422248" cy="2800767"/>
          </a:xfrm>
          <a:prstGeom prst="rect">
            <a:avLst/>
          </a:prstGeom>
          <a:noFill/>
          <a:ln>
            <a:solidFill>
              <a:schemeClr val="accent1">
                <a:lumMod val="75000"/>
              </a:schemeClr>
            </a:solidFill>
          </a:ln>
        </p:spPr>
        <p:txBody>
          <a:bodyPr wrap="square" rtlCol="0">
            <a:spAutoFit/>
          </a:bodyPr>
          <a:lstStyle/>
          <a:p>
            <a:r>
              <a:rPr lang="ja-JP" altLang="en-US" sz="1600" b="1" dirty="0">
                <a:solidFill>
                  <a:schemeClr val="accent1">
                    <a:lumMod val="50000"/>
                  </a:schemeClr>
                </a:solidFill>
              </a:rPr>
              <a:t>積水</a:t>
            </a:r>
            <a:r>
              <a:rPr kumimoji="1" lang="ja-JP" altLang="en-US" sz="1600" b="1" dirty="0">
                <a:solidFill>
                  <a:schemeClr val="accent1">
                    <a:lumMod val="50000"/>
                  </a:schemeClr>
                </a:solidFill>
              </a:rPr>
              <a:t>ハウス</a:t>
            </a:r>
            <a:endParaRPr kumimoji="1" lang="en-US" altLang="ja-JP" sz="1600" b="1" dirty="0">
              <a:solidFill>
                <a:schemeClr val="accent1">
                  <a:lumMod val="50000"/>
                </a:schemeClr>
              </a:solidFill>
            </a:endParaRPr>
          </a:p>
          <a:p>
            <a:r>
              <a:rPr kumimoji="1" lang="ja-JP" altLang="en-US" sz="1600" b="1" dirty="0">
                <a:solidFill>
                  <a:schemeClr val="accent1">
                    <a:lumMod val="50000"/>
                  </a:schemeClr>
                </a:solidFill>
              </a:rPr>
              <a:t>住友不動産</a:t>
            </a:r>
            <a:endParaRPr kumimoji="1" lang="en-US" altLang="ja-JP" sz="1600" b="1" dirty="0">
              <a:solidFill>
                <a:schemeClr val="accent1">
                  <a:lumMod val="50000"/>
                </a:schemeClr>
              </a:solidFill>
            </a:endParaRPr>
          </a:p>
          <a:p>
            <a:r>
              <a:rPr kumimoji="1" lang="ja-JP" altLang="en-US" sz="1600" b="1" dirty="0">
                <a:solidFill>
                  <a:schemeClr val="accent1">
                    <a:lumMod val="50000"/>
                  </a:schemeClr>
                </a:solidFill>
              </a:rPr>
              <a:t>小林製薬</a:t>
            </a:r>
            <a:endParaRPr kumimoji="1" lang="en-US" altLang="ja-JP" sz="1600" b="1" dirty="0">
              <a:solidFill>
                <a:schemeClr val="accent1">
                  <a:lumMod val="50000"/>
                </a:schemeClr>
              </a:solidFill>
            </a:endParaRPr>
          </a:p>
          <a:p>
            <a:r>
              <a:rPr kumimoji="1" lang="en-US" altLang="ja-JP" sz="1600" b="1" dirty="0">
                <a:solidFill>
                  <a:schemeClr val="accent1">
                    <a:lumMod val="50000"/>
                  </a:schemeClr>
                </a:solidFill>
              </a:rPr>
              <a:t>DIC</a:t>
            </a:r>
          </a:p>
          <a:p>
            <a:r>
              <a:rPr kumimoji="1" lang="en-US" altLang="ja-JP" sz="1600" b="1" dirty="0">
                <a:solidFill>
                  <a:schemeClr val="accent1">
                    <a:lumMod val="50000"/>
                  </a:schemeClr>
                </a:solidFill>
              </a:rPr>
              <a:t>USEN</a:t>
            </a:r>
          </a:p>
          <a:p>
            <a:r>
              <a:rPr kumimoji="1" lang="ja-JP" altLang="en-US" sz="1600" b="1" dirty="0">
                <a:solidFill>
                  <a:schemeClr val="accent1">
                    <a:lumMod val="50000"/>
                  </a:schemeClr>
                </a:solidFill>
              </a:rPr>
              <a:t>クレディセゾン</a:t>
            </a:r>
            <a:endParaRPr kumimoji="1" lang="en-US" altLang="ja-JP" sz="1600" b="1" dirty="0">
              <a:solidFill>
                <a:schemeClr val="accent1">
                  <a:lumMod val="50000"/>
                </a:schemeClr>
              </a:solidFill>
            </a:endParaRPr>
          </a:p>
          <a:p>
            <a:r>
              <a:rPr kumimoji="1" lang="en-US" altLang="ja-JP" sz="1600" b="1" dirty="0">
                <a:solidFill>
                  <a:schemeClr val="accent1">
                    <a:lumMod val="50000"/>
                  </a:schemeClr>
                </a:solidFill>
              </a:rPr>
              <a:t>M</a:t>
            </a:r>
            <a:r>
              <a:rPr kumimoji="1" lang="ja-JP" altLang="en-US" sz="1600" b="1" dirty="0">
                <a:solidFill>
                  <a:schemeClr val="accent1">
                    <a:lumMod val="50000"/>
                  </a:schemeClr>
                </a:solidFill>
              </a:rPr>
              <a:t>＆</a:t>
            </a:r>
            <a:r>
              <a:rPr kumimoji="1" lang="en-US" altLang="ja-JP" sz="1600" b="1" dirty="0">
                <a:solidFill>
                  <a:schemeClr val="accent1">
                    <a:lumMod val="50000"/>
                  </a:schemeClr>
                </a:solidFill>
              </a:rPr>
              <a:t>A</a:t>
            </a:r>
            <a:r>
              <a:rPr kumimoji="1" lang="ja-JP" altLang="en-US" sz="1600" b="1" dirty="0">
                <a:solidFill>
                  <a:schemeClr val="accent1">
                    <a:lumMod val="50000"/>
                  </a:schemeClr>
                </a:solidFill>
              </a:rPr>
              <a:t>キャピタルパートナーズ</a:t>
            </a:r>
            <a:endParaRPr kumimoji="1" lang="en-US" altLang="ja-JP" sz="1600" b="1" dirty="0">
              <a:solidFill>
                <a:schemeClr val="accent1">
                  <a:lumMod val="50000"/>
                </a:schemeClr>
              </a:solidFill>
            </a:endParaRPr>
          </a:p>
          <a:p>
            <a:r>
              <a:rPr kumimoji="1" lang="ja-JP" altLang="en-US" sz="1600" b="1" dirty="0">
                <a:solidFill>
                  <a:schemeClr val="accent1">
                    <a:lumMod val="50000"/>
                  </a:schemeClr>
                </a:solidFill>
              </a:rPr>
              <a:t>オートバックスセブン</a:t>
            </a:r>
            <a:endParaRPr kumimoji="1" lang="en-US" altLang="ja-JP" sz="1600" b="1" dirty="0">
              <a:solidFill>
                <a:schemeClr val="accent1">
                  <a:lumMod val="50000"/>
                </a:schemeClr>
              </a:solidFill>
            </a:endParaRPr>
          </a:p>
          <a:p>
            <a:r>
              <a:rPr kumimoji="1" lang="ja-JP" altLang="en-US" sz="1600" b="1" dirty="0">
                <a:solidFill>
                  <a:schemeClr val="accent1">
                    <a:lumMod val="50000"/>
                  </a:schemeClr>
                </a:solidFill>
              </a:rPr>
              <a:t>パシフィックコンサルタンツ</a:t>
            </a:r>
            <a:endParaRPr kumimoji="1" lang="en-US" altLang="ja-JP" sz="1600" b="1" dirty="0">
              <a:solidFill>
                <a:schemeClr val="accent1">
                  <a:lumMod val="50000"/>
                </a:schemeClr>
              </a:solidFill>
            </a:endParaRPr>
          </a:p>
          <a:p>
            <a:r>
              <a:rPr kumimoji="1" lang="ja-JP" altLang="en-US" sz="1600" b="1" dirty="0">
                <a:solidFill>
                  <a:schemeClr val="accent1">
                    <a:lumMod val="50000"/>
                  </a:schemeClr>
                </a:solidFill>
              </a:rPr>
              <a:t>カルチュア・コンビニエンス・クラブ</a:t>
            </a:r>
            <a:endParaRPr kumimoji="1" lang="en-US" altLang="ja-JP" sz="1600" b="1" dirty="0">
              <a:solidFill>
                <a:schemeClr val="accent1">
                  <a:lumMod val="50000"/>
                </a:schemeClr>
              </a:solidFill>
            </a:endParaRPr>
          </a:p>
          <a:p>
            <a:r>
              <a:rPr kumimoji="1" lang="ja-JP" altLang="en-US" sz="1600" b="1" dirty="0"/>
              <a:t>など（上場企業は約５０社）</a:t>
            </a:r>
            <a:endParaRPr kumimoji="1" lang="en-US" altLang="ja-JP" sz="1600" b="1" dirty="0"/>
          </a:p>
        </p:txBody>
      </p:sp>
    </p:spTree>
    <p:extLst>
      <p:ext uri="{BB962C8B-B14F-4D97-AF65-F5344CB8AC3E}">
        <p14:creationId xmlns:p14="http://schemas.microsoft.com/office/powerpoint/2010/main" val="6772007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吹き出し: 角を丸めた四角形 28">
            <a:extLst>
              <a:ext uri="{FF2B5EF4-FFF2-40B4-BE49-F238E27FC236}">
                <a16:creationId xmlns:a16="http://schemas.microsoft.com/office/drawing/2014/main" id="{AF303EE6-32D5-4D9F-BB94-44AD3C8A6FEB}"/>
              </a:ext>
            </a:extLst>
          </p:cNvPr>
          <p:cNvSpPr/>
          <p:nvPr/>
        </p:nvSpPr>
        <p:spPr>
          <a:xfrm>
            <a:off x="782655" y="5335668"/>
            <a:ext cx="4716253" cy="959618"/>
          </a:xfrm>
          <a:prstGeom prst="wedgeRoundRectCallout">
            <a:avLst>
              <a:gd name="adj1" fmla="val 57672"/>
              <a:gd name="adj2" fmla="val -75593"/>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4717507A-C285-46C6-A952-53CAB24583C8}"/>
              </a:ext>
            </a:extLst>
          </p:cNvPr>
          <p:cNvPicPr>
            <a:picLocks noChangeAspect="1"/>
          </p:cNvPicPr>
          <p:nvPr/>
        </p:nvPicPr>
        <p:blipFill>
          <a:blip r:embed="rId2"/>
          <a:stretch>
            <a:fillRect/>
          </a:stretch>
        </p:blipFill>
        <p:spPr>
          <a:xfrm>
            <a:off x="792140" y="1380994"/>
            <a:ext cx="4857521" cy="3332656"/>
          </a:xfrm>
          <a:prstGeom prst="rect">
            <a:avLst/>
          </a:prstGeom>
          <a:ln>
            <a:solidFill>
              <a:schemeClr val="tx1"/>
            </a:solidFill>
          </a:ln>
        </p:spPr>
      </p:pic>
      <p:sp>
        <p:nvSpPr>
          <p:cNvPr id="28" name="思考の吹き出し: 雲形 27">
            <a:extLst>
              <a:ext uri="{FF2B5EF4-FFF2-40B4-BE49-F238E27FC236}">
                <a16:creationId xmlns:a16="http://schemas.microsoft.com/office/drawing/2014/main" id="{F25131D3-5EC6-4902-AE2E-0F8053D9945F}"/>
              </a:ext>
            </a:extLst>
          </p:cNvPr>
          <p:cNvSpPr/>
          <p:nvPr/>
        </p:nvSpPr>
        <p:spPr>
          <a:xfrm>
            <a:off x="6126205" y="916191"/>
            <a:ext cx="5933132" cy="2123198"/>
          </a:xfrm>
          <a:prstGeom prst="cloudCallout">
            <a:avLst>
              <a:gd name="adj1" fmla="val -62615"/>
              <a:gd name="adj2" fmla="val 21205"/>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4A6D5E9-CF33-48C3-A6FE-585263589B30}"/>
              </a:ext>
            </a:extLst>
          </p:cNvPr>
          <p:cNvSpPr>
            <a:spLocks noGrp="1"/>
          </p:cNvSpPr>
          <p:nvPr>
            <p:ph type="sldNum" sz="quarter" idx="12"/>
          </p:nvPr>
        </p:nvSpPr>
        <p:spPr/>
        <p:txBody>
          <a:bodyPr/>
          <a:lstStyle/>
          <a:p>
            <a:fld id="{25995D7B-E6C1-044D-936A-6D37CA6DD999}" type="slidenum">
              <a:rPr kumimoji="1" lang="ja-JP" altLang="en-US" smtClean="0"/>
              <a:t>4</a:t>
            </a:fld>
            <a:endParaRPr kumimoji="1" lang="ja-JP" altLang="en-US"/>
          </a:p>
        </p:txBody>
      </p:sp>
      <p:sp>
        <p:nvSpPr>
          <p:cNvPr id="7" name="テキスト ボックス 6">
            <a:extLst>
              <a:ext uri="{FF2B5EF4-FFF2-40B4-BE49-F238E27FC236}">
                <a16:creationId xmlns:a16="http://schemas.microsoft.com/office/drawing/2014/main" id="{17A0835E-B233-4B20-95DE-E7299FCFFF04}"/>
              </a:ext>
            </a:extLst>
          </p:cNvPr>
          <p:cNvSpPr txBox="1"/>
          <p:nvPr/>
        </p:nvSpPr>
        <p:spPr>
          <a:xfrm>
            <a:off x="8347046" y="279538"/>
            <a:ext cx="2384633" cy="523220"/>
          </a:xfrm>
          <a:prstGeom prst="rect">
            <a:avLst/>
          </a:prstGeom>
          <a:noFill/>
        </p:spPr>
        <p:txBody>
          <a:bodyPr wrap="square" rtlCol="0">
            <a:spAutoFit/>
          </a:bodyPr>
          <a:lstStyle/>
          <a:p>
            <a:r>
              <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サービス概要</a:t>
            </a:r>
          </a:p>
        </p:txBody>
      </p:sp>
      <p:grpSp>
        <p:nvGrpSpPr>
          <p:cNvPr id="8" name="グループ化 7">
            <a:extLst>
              <a:ext uri="{FF2B5EF4-FFF2-40B4-BE49-F238E27FC236}">
                <a16:creationId xmlns:a16="http://schemas.microsoft.com/office/drawing/2014/main" id="{CA72FF5D-E439-4DE9-860F-965B59CFD7B3}"/>
              </a:ext>
            </a:extLst>
          </p:cNvPr>
          <p:cNvGrpSpPr/>
          <p:nvPr/>
        </p:nvGrpSpPr>
        <p:grpSpPr>
          <a:xfrm>
            <a:off x="6009176" y="4353332"/>
            <a:ext cx="5666928" cy="1864680"/>
            <a:chOff x="927463" y="2746636"/>
            <a:chExt cx="4791270" cy="1406850"/>
          </a:xfrm>
        </p:grpSpPr>
        <p:sp>
          <p:nvSpPr>
            <p:cNvPr id="9" name="加算記号 8">
              <a:extLst>
                <a:ext uri="{FF2B5EF4-FFF2-40B4-BE49-F238E27FC236}">
                  <a16:creationId xmlns:a16="http://schemas.microsoft.com/office/drawing/2014/main" id="{805248E5-F51B-448E-B44C-DB659ECC3ECF}"/>
                </a:ext>
              </a:extLst>
            </p:cNvPr>
            <p:cNvSpPr/>
            <p:nvPr/>
          </p:nvSpPr>
          <p:spPr>
            <a:xfrm>
              <a:off x="2264540" y="3322286"/>
              <a:ext cx="343263" cy="330992"/>
            </a:xfrm>
            <a:prstGeom prst="mathPlus">
              <a:avLst/>
            </a:prstGeom>
            <a:solidFill>
              <a:schemeClr val="bg1">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加算記号 9">
              <a:extLst>
                <a:ext uri="{FF2B5EF4-FFF2-40B4-BE49-F238E27FC236}">
                  <a16:creationId xmlns:a16="http://schemas.microsoft.com/office/drawing/2014/main" id="{9E278437-C852-47B7-BF44-0FF861C00BE8}"/>
                </a:ext>
              </a:extLst>
            </p:cNvPr>
            <p:cNvSpPr/>
            <p:nvPr/>
          </p:nvSpPr>
          <p:spPr>
            <a:xfrm>
              <a:off x="4037742" y="3322286"/>
              <a:ext cx="343263" cy="330992"/>
            </a:xfrm>
            <a:prstGeom prst="mathPlus">
              <a:avLst/>
            </a:prstGeom>
            <a:solidFill>
              <a:schemeClr val="bg1">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1" name="グループ化 10">
              <a:extLst>
                <a:ext uri="{FF2B5EF4-FFF2-40B4-BE49-F238E27FC236}">
                  <a16:creationId xmlns:a16="http://schemas.microsoft.com/office/drawing/2014/main" id="{73FE5C85-6E0E-4DA6-B5A6-2C9D9DB2233D}"/>
                </a:ext>
              </a:extLst>
            </p:cNvPr>
            <p:cNvGrpSpPr/>
            <p:nvPr/>
          </p:nvGrpSpPr>
          <p:grpSpPr>
            <a:xfrm>
              <a:off x="927463" y="2808031"/>
              <a:ext cx="1306286" cy="1342739"/>
              <a:chOff x="927463" y="2808031"/>
              <a:chExt cx="1306286" cy="1342739"/>
            </a:xfrm>
          </p:grpSpPr>
          <p:sp>
            <p:nvSpPr>
              <p:cNvPr id="21" name="四角形: 角を丸くする 20">
                <a:extLst>
                  <a:ext uri="{FF2B5EF4-FFF2-40B4-BE49-F238E27FC236}">
                    <a16:creationId xmlns:a16="http://schemas.microsoft.com/office/drawing/2014/main" id="{29150521-F934-4A56-8EDC-C849C51E4A79}"/>
                  </a:ext>
                </a:extLst>
              </p:cNvPr>
              <p:cNvSpPr/>
              <p:nvPr/>
            </p:nvSpPr>
            <p:spPr>
              <a:xfrm>
                <a:off x="927463" y="2808031"/>
                <a:ext cx="1306286" cy="1201783"/>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34AB9454-31AA-4930-9DAF-924647FA2926}"/>
                  </a:ext>
                </a:extLst>
              </p:cNvPr>
              <p:cNvPicPr>
                <a:picLocks noChangeAspect="1"/>
              </p:cNvPicPr>
              <p:nvPr/>
            </p:nvPicPr>
            <p:blipFill>
              <a:blip r:embed="rId3"/>
              <a:stretch>
                <a:fillRect/>
              </a:stretch>
            </p:blipFill>
            <p:spPr>
              <a:xfrm>
                <a:off x="1073574" y="2808031"/>
                <a:ext cx="1089429" cy="1089429"/>
              </a:xfrm>
              <a:prstGeom prst="rect">
                <a:avLst/>
              </a:prstGeom>
            </p:spPr>
          </p:pic>
          <p:sp>
            <p:nvSpPr>
              <p:cNvPr id="23" name="テキスト ボックス 22">
                <a:extLst>
                  <a:ext uri="{FF2B5EF4-FFF2-40B4-BE49-F238E27FC236}">
                    <a16:creationId xmlns:a16="http://schemas.microsoft.com/office/drawing/2014/main" id="{E15A4727-15DC-4C22-AC53-7E998C43786C}"/>
                  </a:ext>
                </a:extLst>
              </p:cNvPr>
              <p:cNvSpPr txBox="1"/>
              <p:nvPr/>
            </p:nvSpPr>
            <p:spPr>
              <a:xfrm>
                <a:off x="972805" y="3901338"/>
                <a:ext cx="1112482" cy="249432"/>
              </a:xfrm>
              <a:prstGeom prst="rect">
                <a:avLst/>
              </a:prstGeom>
              <a:noFill/>
            </p:spPr>
            <p:txBody>
              <a:bodyPr wrap="none" rtlCol="0">
                <a:spAutoFit/>
              </a:bodyPr>
              <a:lstStyle/>
              <a:p>
                <a:r>
                  <a:rPr lang="ja-JP" altLang="en-US"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出張費</a:t>
                </a:r>
                <a:r>
                  <a:rPr kumimoji="1" lang="ja-JP" altLang="en-US"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の削減</a:t>
                </a:r>
              </a:p>
            </p:txBody>
          </p:sp>
        </p:grpSp>
        <p:grpSp>
          <p:nvGrpSpPr>
            <p:cNvPr id="12" name="グループ化 11">
              <a:extLst>
                <a:ext uri="{FF2B5EF4-FFF2-40B4-BE49-F238E27FC236}">
                  <a16:creationId xmlns:a16="http://schemas.microsoft.com/office/drawing/2014/main" id="{2388B834-24DE-44CA-B5E1-059C1774CEAA}"/>
                </a:ext>
              </a:extLst>
            </p:cNvPr>
            <p:cNvGrpSpPr/>
            <p:nvPr/>
          </p:nvGrpSpPr>
          <p:grpSpPr>
            <a:xfrm>
              <a:off x="4343597" y="2808031"/>
              <a:ext cx="1375136" cy="1342739"/>
              <a:chOff x="4343597" y="2808031"/>
              <a:chExt cx="1375136" cy="1342739"/>
            </a:xfrm>
          </p:grpSpPr>
          <p:sp>
            <p:nvSpPr>
              <p:cNvPr id="18" name="四角形: 角を丸くする 17">
                <a:extLst>
                  <a:ext uri="{FF2B5EF4-FFF2-40B4-BE49-F238E27FC236}">
                    <a16:creationId xmlns:a16="http://schemas.microsoft.com/office/drawing/2014/main" id="{78812E6C-9461-49DF-BDD5-94713EC2E2EB}"/>
                  </a:ext>
                </a:extLst>
              </p:cNvPr>
              <p:cNvSpPr/>
              <p:nvPr/>
            </p:nvSpPr>
            <p:spPr>
              <a:xfrm>
                <a:off x="4412447" y="2808031"/>
                <a:ext cx="1306286" cy="1201783"/>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E2DB5E32-C83A-44EF-8B2A-A627D3B45934}"/>
                  </a:ext>
                </a:extLst>
              </p:cNvPr>
              <p:cNvPicPr>
                <a:picLocks noChangeAspect="1"/>
              </p:cNvPicPr>
              <p:nvPr/>
            </p:nvPicPr>
            <p:blipFill>
              <a:blip r:embed="rId4"/>
              <a:stretch>
                <a:fillRect/>
              </a:stretch>
            </p:blipFill>
            <p:spPr>
              <a:xfrm>
                <a:off x="4546225" y="2918220"/>
                <a:ext cx="1038730" cy="1038730"/>
              </a:xfrm>
              <a:prstGeom prst="rect">
                <a:avLst/>
              </a:prstGeom>
            </p:spPr>
          </p:pic>
          <p:sp>
            <p:nvSpPr>
              <p:cNvPr id="20" name="テキスト ボックス 19">
                <a:extLst>
                  <a:ext uri="{FF2B5EF4-FFF2-40B4-BE49-F238E27FC236}">
                    <a16:creationId xmlns:a16="http://schemas.microsoft.com/office/drawing/2014/main" id="{3C831E46-0210-4D37-A9AA-EADD76142135}"/>
                  </a:ext>
                </a:extLst>
              </p:cNvPr>
              <p:cNvSpPr txBox="1"/>
              <p:nvPr/>
            </p:nvSpPr>
            <p:spPr>
              <a:xfrm>
                <a:off x="4343597" y="3901338"/>
                <a:ext cx="1295365" cy="249432"/>
              </a:xfrm>
              <a:prstGeom prst="rect">
                <a:avLst/>
              </a:prstGeom>
              <a:noFill/>
            </p:spPr>
            <p:txBody>
              <a:bodyPr wrap="none" rtlCol="0">
                <a:spAutoFit/>
              </a:bodyPr>
              <a:lstStyle/>
              <a:p>
                <a:r>
                  <a:rPr kumimoji="1" lang="ja-JP" altLang="en-US"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ガバナンスの強化</a:t>
                </a:r>
              </a:p>
            </p:txBody>
          </p:sp>
        </p:grpSp>
        <p:grpSp>
          <p:nvGrpSpPr>
            <p:cNvPr id="13" name="グループ化 12">
              <a:extLst>
                <a:ext uri="{FF2B5EF4-FFF2-40B4-BE49-F238E27FC236}">
                  <a16:creationId xmlns:a16="http://schemas.microsoft.com/office/drawing/2014/main" id="{C6E9B1E2-AD4D-4A8F-8EC8-06F7E8987660}"/>
                </a:ext>
              </a:extLst>
            </p:cNvPr>
            <p:cNvGrpSpPr/>
            <p:nvPr/>
          </p:nvGrpSpPr>
          <p:grpSpPr>
            <a:xfrm>
              <a:off x="2409521" y="2746636"/>
              <a:ext cx="1609373" cy="1406850"/>
              <a:chOff x="2409521" y="2746636"/>
              <a:chExt cx="1609373" cy="1406850"/>
            </a:xfrm>
          </p:grpSpPr>
          <p:sp>
            <p:nvSpPr>
              <p:cNvPr id="14" name="四角形: 角を丸くする 13">
                <a:extLst>
                  <a:ext uri="{FF2B5EF4-FFF2-40B4-BE49-F238E27FC236}">
                    <a16:creationId xmlns:a16="http://schemas.microsoft.com/office/drawing/2014/main" id="{DA741D7E-E78E-4D51-A30E-7B0F566FBF9C}"/>
                  </a:ext>
                </a:extLst>
              </p:cNvPr>
              <p:cNvSpPr/>
              <p:nvPr/>
            </p:nvSpPr>
            <p:spPr>
              <a:xfrm>
                <a:off x="2637984" y="2836693"/>
                <a:ext cx="1306286" cy="1201783"/>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7C9252B0-3C36-4D96-AC0B-2E83FA21778D}"/>
                  </a:ext>
                </a:extLst>
              </p:cNvPr>
              <p:cNvGrpSpPr/>
              <p:nvPr/>
            </p:nvGrpSpPr>
            <p:grpSpPr>
              <a:xfrm>
                <a:off x="2409521" y="2746636"/>
                <a:ext cx="1609373" cy="1406850"/>
                <a:chOff x="2409521" y="2746636"/>
                <a:chExt cx="1609373" cy="1406850"/>
              </a:xfrm>
            </p:grpSpPr>
            <p:pic>
              <p:nvPicPr>
                <p:cNvPr id="16" name="図 15">
                  <a:extLst>
                    <a:ext uri="{FF2B5EF4-FFF2-40B4-BE49-F238E27FC236}">
                      <a16:creationId xmlns:a16="http://schemas.microsoft.com/office/drawing/2014/main" id="{6CEA7752-F3D6-468E-8D7A-5242EA350D0A}"/>
                    </a:ext>
                  </a:extLst>
                </p:cNvPr>
                <p:cNvPicPr>
                  <a:picLocks noChangeAspect="1"/>
                </p:cNvPicPr>
                <p:nvPr/>
              </p:nvPicPr>
              <p:blipFill>
                <a:blip r:embed="rId5"/>
                <a:stretch>
                  <a:fillRect/>
                </a:stretch>
              </p:blipFill>
              <p:spPr>
                <a:xfrm>
                  <a:off x="2676577" y="2746636"/>
                  <a:ext cx="1259107" cy="1259107"/>
                </a:xfrm>
                <a:prstGeom prst="rect">
                  <a:avLst/>
                </a:prstGeom>
              </p:spPr>
            </p:pic>
            <p:sp>
              <p:nvSpPr>
                <p:cNvPr id="17" name="テキスト ボックス 16">
                  <a:extLst>
                    <a:ext uri="{FF2B5EF4-FFF2-40B4-BE49-F238E27FC236}">
                      <a16:creationId xmlns:a16="http://schemas.microsoft.com/office/drawing/2014/main" id="{AE0C4240-9EE0-4F4B-BE29-0FC1A2BF908A}"/>
                    </a:ext>
                  </a:extLst>
                </p:cNvPr>
                <p:cNvSpPr txBox="1"/>
                <p:nvPr/>
              </p:nvSpPr>
              <p:spPr>
                <a:xfrm>
                  <a:off x="2409521" y="3904054"/>
                  <a:ext cx="1609373" cy="249432"/>
                </a:xfrm>
                <a:prstGeom prst="rect">
                  <a:avLst/>
                </a:prstGeom>
                <a:noFill/>
              </p:spPr>
              <p:txBody>
                <a:bodyPr wrap="none" rtlCol="0">
                  <a:spAutoFit/>
                </a:bodyPr>
                <a:lstStyle/>
                <a:p>
                  <a:r>
                    <a:rPr lang="ja-JP" altLang="en-US"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出張手配業務の改善</a:t>
                  </a:r>
                  <a:endParaRPr kumimoji="1" lang="ja-JP" altLang="en-US" b="1" dirty="0">
                    <a:solidFill>
                      <a:srgbClr val="C00000"/>
                    </a:solidFill>
                    <a:latin typeface="Meiryo UI" panose="020B0604030504040204" pitchFamily="50" charset="-128"/>
                    <a:ea typeface="Meiryo UI" panose="020B0604030504040204" pitchFamily="50" charset="-128"/>
                    <a:cs typeface="Meiryo UI" panose="020B0604030504040204" pitchFamily="50" charset="-128"/>
                  </a:endParaRPr>
                </a:p>
              </p:txBody>
            </p:sp>
          </p:grpSp>
        </p:grpSp>
      </p:grpSp>
      <p:pic>
        <p:nvPicPr>
          <p:cNvPr id="24" name="図 23">
            <a:extLst>
              <a:ext uri="{FF2B5EF4-FFF2-40B4-BE49-F238E27FC236}">
                <a16:creationId xmlns:a16="http://schemas.microsoft.com/office/drawing/2014/main" id="{C44394CD-CD13-4F2E-899B-F6C2E53229C8}"/>
              </a:ext>
            </a:extLst>
          </p:cNvPr>
          <p:cNvPicPr>
            <a:picLocks noChangeAspect="1"/>
          </p:cNvPicPr>
          <p:nvPr/>
        </p:nvPicPr>
        <p:blipFill>
          <a:blip r:embed="rId6"/>
          <a:stretch>
            <a:fillRect/>
          </a:stretch>
        </p:blipFill>
        <p:spPr>
          <a:xfrm>
            <a:off x="6009176" y="109135"/>
            <a:ext cx="2238342" cy="589038"/>
          </a:xfrm>
          <a:prstGeom prst="rect">
            <a:avLst/>
          </a:prstGeom>
        </p:spPr>
      </p:pic>
      <p:sp>
        <p:nvSpPr>
          <p:cNvPr id="25" name="テキスト ボックス 24">
            <a:extLst>
              <a:ext uri="{FF2B5EF4-FFF2-40B4-BE49-F238E27FC236}">
                <a16:creationId xmlns:a16="http://schemas.microsoft.com/office/drawing/2014/main" id="{D818ABF5-4FF8-452B-AF99-8AF6C1A8210E}"/>
              </a:ext>
            </a:extLst>
          </p:cNvPr>
          <p:cNvSpPr txBox="1"/>
          <p:nvPr/>
        </p:nvSpPr>
        <p:spPr>
          <a:xfrm>
            <a:off x="6509361" y="1719253"/>
            <a:ext cx="5318621" cy="707886"/>
          </a:xfrm>
          <a:prstGeom prst="rect">
            <a:avLst/>
          </a:prstGeom>
          <a:noFill/>
        </p:spPr>
        <p:txBody>
          <a:bodyPr wrap="square" rtlCol="0">
            <a:spAutoFit/>
          </a:bodyPr>
          <a:lstStyle/>
          <a:p>
            <a:r>
              <a:rPr lang="ja-JP" altLang="en-US" sz="2000" b="1" dirty="0"/>
              <a:t>企業様の出張業務に関するあらゆる</a:t>
            </a:r>
            <a:r>
              <a:rPr kumimoji="1" lang="ja-JP" altLang="en-US" sz="2000" b="1" dirty="0"/>
              <a:t>手配</a:t>
            </a:r>
            <a:r>
              <a:rPr lang="ja-JP" altLang="en-US" sz="2000" b="1" dirty="0"/>
              <a:t>を</a:t>
            </a:r>
            <a:endParaRPr lang="en-US" altLang="ja-JP" sz="2000" b="1" dirty="0"/>
          </a:p>
          <a:p>
            <a:r>
              <a:rPr kumimoji="1" lang="ja-JP" altLang="en-US" sz="2000" b="1" dirty="0"/>
              <a:t>させていただきます。</a:t>
            </a:r>
            <a:endParaRPr kumimoji="1" lang="en-US" altLang="ja-JP" sz="2000" b="1" dirty="0"/>
          </a:p>
        </p:txBody>
      </p:sp>
      <p:sp>
        <p:nvSpPr>
          <p:cNvPr id="26" name="テキスト ボックス 25">
            <a:extLst>
              <a:ext uri="{FF2B5EF4-FFF2-40B4-BE49-F238E27FC236}">
                <a16:creationId xmlns:a16="http://schemas.microsoft.com/office/drawing/2014/main" id="{BED7C67C-6551-47CC-BA18-206F16298220}"/>
              </a:ext>
            </a:extLst>
          </p:cNvPr>
          <p:cNvSpPr txBox="1"/>
          <p:nvPr/>
        </p:nvSpPr>
        <p:spPr>
          <a:xfrm>
            <a:off x="871576" y="5505445"/>
            <a:ext cx="5318621" cy="615553"/>
          </a:xfrm>
          <a:prstGeom prst="rect">
            <a:avLst/>
          </a:prstGeom>
          <a:noFill/>
        </p:spPr>
        <p:txBody>
          <a:bodyPr wrap="square" rtlCol="0">
            <a:spAutoFit/>
          </a:bodyPr>
          <a:lstStyle/>
          <a:p>
            <a:r>
              <a:rPr kumimoji="1" lang="ja-JP" altLang="en-US" sz="1600" b="1" dirty="0"/>
              <a:t>コスプロをご利用いただくことで、３つの効果を</a:t>
            </a:r>
            <a:endParaRPr kumimoji="1" lang="en-US" altLang="ja-JP" sz="1600" b="1" dirty="0"/>
          </a:p>
          <a:p>
            <a:r>
              <a:rPr kumimoji="1" lang="ja-JP" altLang="en-US" sz="1600" b="1" dirty="0"/>
              <a:t>実現させていただきます</a:t>
            </a:r>
            <a:r>
              <a:rPr kumimoji="1" lang="ja-JP" altLang="en-US" dirty="0"/>
              <a:t>。</a:t>
            </a:r>
          </a:p>
        </p:txBody>
      </p:sp>
    </p:spTree>
    <p:extLst>
      <p:ext uri="{BB962C8B-B14F-4D97-AF65-F5344CB8AC3E}">
        <p14:creationId xmlns:p14="http://schemas.microsoft.com/office/powerpoint/2010/main" val="63922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フローチャート: 端子 68">
            <a:extLst>
              <a:ext uri="{FF2B5EF4-FFF2-40B4-BE49-F238E27FC236}">
                <a16:creationId xmlns:a16="http://schemas.microsoft.com/office/drawing/2014/main" id="{48BEE17D-52E5-4E28-966F-35C9550E7A15}"/>
              </a:ext>
            </a:extLst>
          </p:cNvPr>
          <p:cNvSpPr/>
          <p:nvPr/>
        </p:nvSpPr>
        <p:spPr>
          <a:xfrm>
            <a:off x="5846927" y="1844892"/>
            <a:ext cx="1766371" cy="620785"/>
          </a:xfrm>
          <a:prstGeom prst="flowChartTerminator">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端子 8">
            <a:extLst>
              <a:ext uri="{FF2B5EF4-FFF2-40B4-BE49-F238E27FC236}">
                <a16:creationId xmlns:a16="http://schemas.microsoft.com/office/drawing/2014/main" id="{65977A87-B79C-4960-ADD3-B3A3746E233F}"/>
              </a:ext>
            </a:extLst>
          </p:cNvPr>
          <p:cNvSpPr/>
          <p:nvPr/>
        </p:nvSpPr>
        <p:spPr>
          <a:xfrm>
            <a:off x="8516630" y="3099436"/>
            <a:ext cx="1766371" cy="620785"/>
          </a:xfrm>
          <a:prstGeom prst="flowChartTerminator">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端子 7">
            <a:extLst>
              <a:ext uri="{FF2B5EF4-FFF2-40B4-BE49-F238E27FC236}">
                <a16:creationId xmlns:a16="http://schemas.microsoft.com/office/drawing/2014/main" id="{B531937A-8612-4D85-AC73-E70B90F5D56C}"/>
              </a:ext>
            </a:extLst>
          </p:cNvPr>
          <p:cNvSpPr/>
          <p:nvPr/>
        </p:nvSpPr>
        <p:spPr>
          <a:xfrm>
            <a:off x="4873157" y="5287073"/>
            <a:ext cx="2740141" cy="651397"/>
          </a:xfrm>
          <a:prstGeom prst="flowChartTerminator">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0BB2B19-B5A5-442F-AB93-B30CCCD41265}"/>
              </a:ext>
            </a:extLst>
          </p:cNvPr>
          <p:cNvSpPr>
            <a:spLocks noGrp="1"/>
          </p:cNvSpPr>
          <p:nvPr>
            <p:ph type="sldNum" sz="quarter" idx="12"/>
          </p:nvPr>
        </p:nvSpPr>
        <p:spPr/>
        <p:txBody>
          <a:bodyPr/>
          <a:lstStyle/>
          <a:p>
            <a:fld id="{25995D7B-E6C1-044D-936A-6D37CA6DD999}" type="slidenum">
              <a:rPr kumimoji="1" lang="ja-JP" altLang="en-US" smtClean="0"/>
              <a:t>5</a:t>
            </a:fld>
            <a:endParaRPr kumimoji="1" lang="ja-JP" altLang="en-US"/>
          </a:p>
        </p:txBody>
      </p:sp>
      <p:sp>
        <p:nvSpPr>
          <p:cNvPr id="5" name="テキスト ボックス 4">
            <a:extLst>
              <a:ext uri="{FF2B5EF4-FFF2-40B4-BE49-F238E27FC236}">
                <a16:creationId xmlns:a16="http://schemas.microsoft.com/office/drawing/2014/main" id="{A2E0B8C0-E796-4757-9D13-C1D1D2679146}"/>
              </a:ext>
            </a:extLst>
          </p:cNvPr>
          <p:cNvSpPr txBox="1"/>
          <p:nvPr/>
        </p:nvSpPr>
        <p:spPr>
          <a:xfrm>
            <a:off x="7716443" y="257336"/>
            <a:ext cx="3048500" cy="523220"/>
          </a:xfrm>
          <a:prstGeom prst="rect">
            <a:avLst/>
          </a:prstGeom>
          <a:noFill/>
        </p:spPr>
        <p:txBody>
          <a:bodyPr wrap="square" rtlCol="0">
            <a:spAutoFit/>
          </a:bodyPr>
          <a:lstStyle/>
          <a:p>
            <a:pPr algn="r"/>
            <a:r>
              <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コスプロとは？</a:t>
            </a:r>
          </a:p>
        </p:txBody>
      </p:sp>
      <p:sp>
        <p:nvSpPr>
          <p:cNvPr id="2" name="四角形: 角を丸くする 1">
            <a:extLst>
              <a:ext uri="{FF2B5EF4-FFF2-40B4-BE49-F238E27FC236}">
                <a16:creationId xmlns:a16="http://schemas.microsoft.com/office/drawing/2014/main" id="{90B42E2E-7064-4F73-9F06-81E0AE278F31}"/>
              </a:ext>
            </a:extLst>
          </p:cNvPr>
          <p:cNvSpPr/>
          <p:nvPr/>
        </p:nvSpPr>
        <p:spPr>
          <a:xfrm>
            <a:off x="1706517" y="910788"/>
            <a:ext cx="9291450" cy="62947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コスプロとは、法人企業様の出張業務をトータルにサポートするサービスの総称です！</a:t>
            </a:r>
          </a:p>
        </p:txBody>
      </p:sp>
      <p:pic>
        <p:nvPicPr>
          <p:cNvPr id="49" name="図 48">
            <a:extLst>
              <a:ext uri="{FF2B5EF4-FFF2-40B4-BE49-F238E27FC236}">
                <a16:creationId xmlns:a16="http://schemas.microsoft.com/office/drawing/2014/main" id="{801E4398-2161-404B-B1B1-CC262DF13B08}"/>
              </a:ext>
            </a:extLst>
          </p:cNvPr>
          <p:cNvPicPr>
            <a:picLocks noChangeAspect="1"/>
          </p:cNvPicPr>
          <p:nvPr/>
        </p:nvPicPr>
        <p:blipFill>
          <a:blip r:embed="rId2"/>
          <a:stretch>
            <a:fillRect/>
          </a:stretch>
        </p:blipFill>
        <p:spPr>
          <a:xfrm>
            <a:off x="6281571" y="109332"/>
            <a:ext cx="2118555" cy="557515"/>
          </a:xfrm>
          <a:prstGeom prst="rect">
            <a:avLst/>
          </a:prstGeom>
        </p:spPr>
      </p:pic>
      <p:cxnSp>
        <p:nvCxnSpPr>
          <p:cNvPr id="31" name="直線コネクタ 30">
            <a:extLst>
              <a:ext uri="{FF2B5EF4-FFF2-40B4-BE49-F238E27FC236}">
                <a16:creationId xmlns:a16="http://schemas.microsoft.com/office/drawing/2014/main" id="{0FF22884-13B6-43D6-973B-D98F5E7A2413}"/>
              </a:ext>
            </a:extLst>
          </p:cNvPr>
          <p:cNvCxnSpPr/>
          <p:nvPr/>
        </p:nvCxnSpPr>
        <p:spPr>
          <a:xfrm>
            <a:off x="900419" y="7095514"/>
            <a:ext cx="9105900" cy="0"/>
          </a:xfrm>
          <a:prstGeom prst="line">
            <a:avLst/>
          </a:prstGeom>
          <a:ln>
            <a:solidFill>
              <a:schemeClr val="accent6">
                <a:lumMod val="75000"/>
              </a:schemeClr>
            </a:solidFill>
          </a:ln>
        </p:spPr>
        <p:style>
          <a:lnRef idx="2">
            <a:schemeClr val="accent6"/>
          </a:lnRef>
          <a:fillRef idx="0">
            <a:schemeClr val="accent6"/>
          </a:fillRef>
          <a:effectRef idx="1">
            <a:schemeClr val="accent6"/>
          </a:effectRef>
          <a:fontRef idx="minor">
            <a:schemeClr val="tx1"/>
          </a:fontRef>
        </p:style>
      </p:cxnSp>
      <p:sp>
        <p:nvSpPr>
          <p:cNvPr id="36" name="四角形: 角を丸くする 35">
            <a:extLst>
              <a:ext uri="{FF2B5EF4-FFF2-40B4-BE49-F238E27FC236}">
                <a16:creationId xmlns:a16="http://schemas.microsoft.com/office/drawing/2014/main" id="{884E37F1-AF7C-4937-8FD2-58DAC5456442}"/>
              </a:ext>
            </a:extLst>
          </p:cNvPr>
          <p:cNvSpPr/>
          <p:nvPr/>
        </p:nvSpPr>
        <p:spPr>
          <a:xfrm>
            <a:off x="252368" y="1602297"/>
            <a:ext cx="11736772" cy="4525185"/>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 name="グラフィックス 36" descr="都市">
            <a:extLst>
              <a:ext uri="{FF2B5EF4-FFF2-40B4-BE49-F238E27FC236}">
                <a16:creationId xmlns:a16="http://schemas.microsoft.com/office/drawing/2014/main" id="{2E59F875-EA5B-4E93-996C-9A503D7D0E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2941" y="1594836"/>
            <a:ext cx="1108319" cy="1108319"/>
          </a:xfrm>
          <a:prstGeom prst="rect">
            <a:avLst/>
          </a:prstGeom>
        </p:spPr>
      </p:pic>
      <p:pic>
        <p:nvPicPr>
          <p:cNvPr id="38" name="グラフィックス 37" descr="建物">
            <a:extLst>
              <a:ext uri="{FF2B5EF4-FFF2-40B4-BE49-F238E27FC236}">
                <a16:creationId xmlns:a16="http://schemas.microsoft.com/office/drawing/2014/main" id="{2354717C-9336-4CEA-B8A8-038C9C4189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32772" y="2413890"/>
            <a:ext cx="2078972" cy="2078972"/>
          </a:xfrm>
          <a:prstGeom prst="rect">
            <a:avLst/>
          </a:prstGeom>
        </p:spPr>
      </p:pic>
      <p:sp>
        <p:nvSpPr>
          <p:cNvPr id="39" name="テキスト ボックス 38">
            <a:extLst>
              <a:ext uri="{FF2B5EF4-FFF2-40B4-BE49-F238E27FC236}">
                <a16:creationId xmlns:a16="http://schemas.microsoft.com/office/drawing/2014/main" id="{8F7896D5-E2E4-4B18-A3C4-CBB1A96FE777}"/>
              </a:ext>
            </a:extLst>
          </p:cNvPr>
          <p:cNvSpPr txBox="1"/>
          <p:nvPr/>
        </p:nvSpPr>
        <p:spPr>
          <a:xfrm>
            <a:off x="2150953" y="2633949"/>
            <a:ext cx="855402" cy="276999"/>
          </a:xfrm>
          <a:prstGeom prst="rect">
            <a:avLst/>
          </a:prstGeom>
          <a:noFill/>
        </p:spPr>
        <p:txBody>
          <a:bodyPr wrap="square" rtlCol="0">
            <a:spAutoFit/>
          </a:bodyPr>
          <a:lstStyle/>
          <a:p>
            <a:r>
              <a:rPr kumimoji="1" lang="ja-JP" altLang="en-US" sz="1200" dirty="0"/>
              <a:t>企業様</a:t>
            </a:r>
          </a:p>
        </p:txBody>
      </p:sp>
      <p:sp>
        <p:nvSpPr>
          <p:cNvPr id="50" name="テキスト ボックス 49">
            <a:extLst>
              <a:ext uri="{FF2B5EF4-FFF2-40B4-BE49-F238E27FC236}">
                <a16:creationId xmlns:a16="http://schemas.microsoft.com/office/drawing/2014/main" id="{23F8FACF-01CC-415E-9261-D042F0DE5B1E}"/>
              </a:ext>
            </a:extLst>
          </p:cNvPr>
          <p:cNvSpPr txBox="1"/>
          <p:nvPr/>
        </p:nvSpPr>
        <p:spPr>
          <a:xfrm>
            <a:off x="7277963" y="4492862"/>
            <a:ext cx="1653305" cy="276999"/>
          </a:xfrm>
          <a:prstGeom prst="rect">
            <a:avLst/>
          </a:prstGeom>
          <a:noFill/>
        </p:spPr>
        <p:txBody>
          <a:bodyPr wrap="square" rtlCol="0">
            <a:spAutoFit/>
          </a:bodyPr>
          <a:lstStyle/>
          <a:p>
            <a:r>
              <a:rPr kumimoji="1" lang="ja-JP" altLang="en-US" sz="1200" dirty="0">
                <a:solidFill>
                  <a:schemeClr val="accent1">
                    <a:lumMod val="50000"/>
                  </a:schemeClr>
                </a:solidFill>
              </a:rPr>
              <a:t>アリーズカンパニー</a:t>
            </a:r>
          </a:p>
        </p:txBody>
      </p:sp>
      <p:sp>
        <p:nvSpPr>
          <p:cNvPr id="56" name="テキスト ボックス 55">
            <a:extLst>
              <a:ext uri="{FF2B5EF4-FFF2-40B4-BE49-F238E27FC236}">
                <a16:creationId xmlns:a16="http://schemas.microsoft.com/office/drawing/2014/main" id="{CAD6EA1C-21CF-4E47-811A-8BA32D17BEDD}"/>
              </a:ext>
            </a:extLst>
          </p:cNvPr>
          <p:cNvSpPr txBox="1"/>
          <p:nvPr/>
        </p:nvSpPr>
        <p:spPr>
          <a:xfrm>
            <a:off x="7965680" y="1702474"/>
            <a:ext cx="733231" cy="307777"/>
          </a:xfrm>
          <a:prstGeom prst="rect">
            <a:avLst/>
          </a:prstGeom>
          <a:noFill/>
        </p:spPr>
        <p:txBody>
          <a:bodyPr wrap="square" rtlCol="0">
            <a:spAutoFit/>
          </a:bodyPr>
          <a:lstStyle/>
          <a:p>
            <a:r>
              <a:rPr kumimoji="1" lang="ja-JP" altLang="en-US" sz="1400" dirty="0">
                <a:solidFill>
                  <a:schemeClr val="bg1"/>
                </a:solidFill>
              </a:rPr>
              <a:t>ホテル</a:t>
            </a:r>
          </a:p>
        </p:txBody>
      </p:sp>
      <p:sp>
        <p:nvSpPr>
          <p:cNvPr id="68" name="正方形/長方形 67">
            <a:extLst>
              <a:ext uri="{FF2B5EF4-FFF2-40B4-BE49-F238E27FC236}">
                <a16:creationId xmlns:a16="http://schemas.microsoft.com/office/drawing/2014/main" id="{270AD7DD-0BE3-4F66-B072-68F9137B662D}"/>
              </a:ext>
            </a:extLst>
          </p:cNvPr>
          <p:cNvSpPr/>
          <p:nvPr/>
        </p:nvSpPr>
        <p:spPr>
          <a:xfrm>
            <a:off x="4501180" y="2190945"/>
            <a:ext cx="1270166" cy="276999"/>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1200" dirty="0">
                <a:solidFill>
                  <a:srgbClr val="FF0000"/>
                </a:solidFill>
              </a:rPr>
              <a:t>出張情報</a:t>
            </a:r>
            <a:r>
              <a:rPr kumimoji="1" lang="ja-JP" altLang="en-US" sz="1200" dirty="0">
                <a:solidFill>
                  <a:srgbClr val="FF0000"/>
                </a:solidFill>
              </a:rPr>
              <a:t>管理</a:t>
            </a:r>
          </a:p>
        </p:txBody>
      </p:sp>
      <p:sp>
        <p:nvSpPr>
          <p:cNvPr id="71" name="テキスト ボックス 70">
            <a:extLst>
              <a:ext uri="{FF2B5EF4-FFF2-40B4-BE49-F238E27FC236}">
                <a16:creationId xmlns:a16="http://schemas.microsoft.com/office/drawing/2014/main" id="{99978D74-348F-4504-A77F-2D5C0870C4F0}"/>
              </a:ext>
            </a:extLst>
          </p:cNvPr>
          <p:cNvSpPr txBox="1"/>
          <p:nvPr/>
        </p:nvSpPr>
        <p:spPr>
          <a:xfrm>
            <a:off x="5133689" y="5342797"/>
            <a:ext cx="2831991" cy="523220"/>
          </a:xfrm>
          <a:prstGeom prst="rect">
            <a:avLst/>
          </a:prstGeom>
          <a:noFill/>
        </p:spPr>
        <p:txBody>
          <a:bodyPr wrap="square" rtlCol="0">
            <a:spAutoFit/>
          </a:bodyPr>
          <a:lstStyle/>
          <a:p>
            <a:r>
              <a:rPr kumimoji="1" lang="ja-JP" altLang="en-US" sz="1400" b="1" dirty="0">
                <a:solidFill>
                  <a:srgbClr val="CC0000"/>
                </a:solidFill>
              </a:rPr>
              <a:t>①オンラン</a:t>
            </a:r>
            <a:r>
              <a:rPr lang="ja-JP" altLang="en-US" sz="1400" b="1" dirty="0">
                <a:solidFill>
                  <a:srgbClr val="CC0000"/>
                </a:solidFill>
              </a:rPr>
              <a:t>予約システム</a:t>
            </a:r>
            <a:endParaRPr lang="en-US" altLang="ja-JP" sz="1400" b="1" dirty="0">
              <a:solidFill>
                <a:srgbClr val="CC0000"/>
              </a:solidFill>
            </a:endParaRPr>
          </a:p>
          <a:p>
            <a:r>
              <a:rPr lang="ja-JP" altLang="en-US" sz="1400" b="1" dirty="0">
                <a:solidFill>
                  <a:srgbClr val="CC0000"/>
                </a:solidFill>
              </a:rPr>
              <a:t>②コールセンター</a:t>
            </a:r>
            <a:endParaRPr kumimoji="1" lang="ja-JP" altLang="en-US" sz="1400" b="1" dirty="0">
              <a:solidFill>
                <a:srgbClr val="CC0000"/>
              </a:solidFill>
            </a:endParaRPr>
          </a:p>
        </p:txBody>
      </p:sp>
      <p:sp>
        <p:nvSpPr>
          <p:cNvPr id="77" name="テキスト ボックス 76">
            <a:extLst>
              <a:ext uri="{FF2B5EF4-FFF2-40B4-BE49-F238E27FC236}">
                <a16:creationId xmlns:a16="http://schemas.microsoft.com/office/drawing/2014/main" id="{6B5B75EF-AB78-41FF-9D5D-7A81909AE9C8}"/>
              </a:ext>
            </a:extLst>
          </p:cNvPr>
          <p:cNvSpPr txBox="1"/>
          <p:nvPr/>
        </p:nvSpPr>
        <p:spPr>
          <a:xfrm>
            <a:off x="8501754" y="3233962"/>
            <a:ext cx="2511244" cy="307777"/>
          </a:xfrm>
          <a:prstGeom prst="rect">
            <a:avLst/>
          </a:prstGeom>
          <a:noFill/>
        </p:spPr>
        <p:txBody>
          <a:bodyPr wrap="square" rtlCol="0">
            <a:spAutoFit/>
          </a:bodyPr>
          <a:lstStyle/>
          <a:p>
            <a:r>
              <a:rPr kumimoji="1" lang="ja-JP" altLang="en-US" sz="1400" b="1" dirty="0">
                <a:solidFill>
                  <a:srgbClr val="CC0000"/>
                </a:solidFill>
              </a:rPr>
              <a:t>③適正化チェック</a:t>
            </a:r>
          </a:p>
        </p:txBody>
      </p:sp>
      <p:pic>
        <p:nvPicPr>
          <p:cNvPr id="78" name="グラフィックス 77" descr="男の人">
            <a:extLst>
              <a:ext uri="{FF2B5EF4-FFF2-40B4-BE49-F238E27FC236}">
                <a16:creationId xmlns:a16="http://schemas.microsoft.com/office/drawing/2014/main" id="{AECB4168-0FCA-41E7-AF86-E730D6EF32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94595" y="4166378"/>
            <a:ext cx="1146665" cy="1146665"/>
          </a:xfrm>
          <a:prstGeom prst="rect">
            <a:avLst/>
          </a:prstGeom>
        </p:spPr>
      </p:pic>
      <p:sp>
        <p:nvSpPr>
          <p:cNvPr id="79" name="矢印: 左右 78">
            <a:extLst>
              <a:ext uri="{FF2B5EF4-FFF2-40B4-BE49-F238E27FC236}">
                <a16:creationId xmlns:a16="http://schemas.microsoft.com/office/drawing/2014/main" id="{93DBAE6B-2AA6-442E-B550-E0D686CAA801}"/>
              </a:ext>
            </a:extLst>
          </p:cNvPr>
          <p:cNvSpPr/>
          <p:nvPr/>
        </p:nvSpPr>
        <p:spPr>
          <a:xfrm rot="10800000">
            <a:off x="3887027" y="2525179"/>
            <a:ext cx="2380569" cy="470621"/>
          </a:xfrm>
          <a:prstGeom prst="leftRightArrow">
            <a:avLst>
              <a:gd name="adj1" fmla="val 49604"/>
              <a:gd name="adj2" fmla="val 34348"/>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矢印: 右 79">
            <a:extLst>
              <a:ext uri="{FF2B5EF4-FFF2-40B4-BE49-F238E27FC236}">
                <a16:creationId xmlns:a16="http://schemas.microsoft.com/office/drawing/2014/main" id="{F023B0B1-82FF-4669-8BAC-8BC2DC72E711}"/>
              </a:ext>
            </a:extLst>
          </p:cNvPr>
          <p:cNvSpPr/>
          <p:nvPr/>
        </p:nvSpPr>
        <p:spPr>
          <a:xfrm>
            <a:off x="4483597" y="4594458"/>
            <a:ext cx="1866985" cy="160509"/>
          </a:xfrm>
          <a:prstGeom prst="rightArrow">
            <a:avLst>
              <a:gd name="adj1" fmla="val 50000"/>
              <a:gd name="adj2" fmla="val 104356"/>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テキスト ボックス 80">
            <a:extLst>
              <a:ext uri="{FF2B5EF4-FFF2-40B4-BE49-F238E27FC236}">
                <a16:creationId xmlns:a16="http://schemas.microsoft.com/office/drawing/2014/main" id="{93F1B0CA-8CE1-4C2B-B8F1-E4D672961BA3}"/>
              </a:ext>
            </a:extLst>
          </p:cNvPr>
          <p:cNvSpPr txBox="1"/>
          <p:nvPr/>
        </p:nvSpPr>
        <p:spPr>
          <a:xfrm>
            <a:off x="2046020" y="5491015"/>
            <a:ext cx="1065269" cy="461665"/>
          </a:xfrm>
          <a:prstGeom prst="rect">
            <a:avLst/>
          </a:prstGeom>
          <a:noFill/>
        </p:spPr>
        <p:txBody>
          <a:bodyPr wrap="square" rtlCol="0">
            <a:spAutoFit/>
          </a:bodyPr>
          <a:lstStyle/>
          <a:p>
            <a:r>
              <a:rPr kumimoji="1" lang="ja-JP" altLang="en-US" sz="1200" dirty="0"/>
              <a:t>ご出張者</a:t>
            </a:r>
            <a:endParaRPr kumimoji="1" lang="en-US" altLang="ja-JP" sz="1200" dirty="0"/>
          </a:p>
          <a:p>
            <a:r>
              <a:rPr kumimoji="1" lang="ja-JP" altLang="en-US" sz="1200" dirty="0"/>
              <a:t>手配担当者</a:t>
            </a:r>
          </a:p>
        </p:txBody>
      </p:sp>
      <p:sp>
        <p:nvSpPr>
          <p:cNvPr id="84" name="字幕 14">
            <a:extLst>
              <a:ext uri="{FF2B5EF4-FFF2-40B4-BE49-F238E27FC236}">
                <a16:creationId xmlns:a16="http://schemas.microsoft.com/office/drawing/2014/main" id="{15C628DA-5C0A-497B-BED9-7D47D686EEC6}"/>
              </a:ext>
            </a:extLst>
          </p:cNvPr>
          <p:cNvSpPr txBox="1">
            <a:spLocks/>
          </p:cNvSpPr>
          <p:nvPr/>
        </p:nvSpPr>
        <p:spPr>
          <a:xfrm>
            <a:off x="5069" y="6127482"/>
            <a:ext cx="11328458" cy="651932"/>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kumimoji="1" sz="20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kumimoji="1" sz="1400" kern="1200" cap="none">
                <a:solidFill>
                  <a:schemeClr val="tx1">
                    <a:tint val="75000"/>
                  </a:schemeClr>
                </a:solidFill>
                <a:effectLst/>
                <a:latin typeface="+mn-lt"/>
                <a:ea typeface="+mn-ea"/>
                <a:cs typeface="+mn-cs"/>
              </a:defRPr>
            </a:lvl9pPr>
          </a:lstStyle>
          <a:p>
            <a:pPr algn="ctr"/>
            <a:r>
              <a:rPr lang="ja-JP" altLang="en-US" sz="2400" b="1" u="sng" dirty="0">
                <a:solidFill>
                  <a:schemeClr val="tx2">
                    <a:lumMod val="50000"/>
                  </a:schemeClr>
                </a:solidFill>
              </a:rPr>
              <a:t>　</a:t>
            </a:r>
            <a:r>
              <a:rPr lang="en-US" altLang="ja-JP" sz="2400" b="1" u="sng" dirty="0">
                <a:solidFill>
                  <a:schemeClr val="tx2">
                    <a:lumMod val="50000"/>
                  </a:schemeClr>
                </a:solidFill>
              </a:rPr>
              <a:t>《</a:t>
            </a:r>
            <a:r>
              <a:rPr lang="ja-JP" altLang="en-US" sz="2400" b="1" u="sng" dirty="0">
                <a:solidFill>
                  <a:schemeClr val="tx2">
                    <a:lumMod val="50000"/>
                  </a:schemeClr>
                </a:solidFill>
              </a:rPr>
              <a:t>イニシャルコスト・ランニングコスト</a:t>
            </a:r>
            <a:r>
              <a:rPr lang="ja-JP" altLang="en-US" sz="2400" b="1" u="sng" dirty="0">
                <a:solidFill>
                  <a:srgbClr val="FF0000"/>
                </a:solidFill>
              </a:rPr>
              <a:t>０円</a:t>
            </a:r>
            <a:r>
              <a:rPr lang="en-US" altLang="ja-JP" sz="2400" b="1" u="sng" dirty="0">
                <a:solidFill>
                  <a:schemeClr val="tx2">
                    <a:lumMod val="50000"/>
                  </a:schemeClr>
                </a:solidFill>
              </a:rPr>
              <a:t>》</a:t>
            </a:r>
            <a:r>
              <a:rPr lang="ja-JP" altLang="en-US" sz="2400" b="1" u="sng" dirty="0">
                <a:solidFill>
                  <a:schemeClr val="tx2">
                    <a:lumMod val="50000"/>
                  </a:schemeClr>
                </a:solidFill>
              </a:rPr>
              <a:t>・導入</a:t>
            </a:r>
            <a:r>
              <a:rPr lang="ja-JP" altLang="en-US" sz="2400" b="1" u="sng" dirty="0">
                <a:solidFill>
                  <a:srgbClr val="FF0000"/>
                </a:solidFill>
              </a:rPr>
              <a:t>リスクゼロ</a:t>
            </a:r>
          </a:p>
        </p:txBody>
      </p:sp>
      <p:sp>
        <p:nvSpPr>
          <p:cNvPr id="46" name="テキスト ボックス 45">
            <a:extLst>
              <a:ext uri="{FF2B5EF4-FFF2-40B4-BE49-F238E27FC236}">
                <a16:creationId xmlns:a16="http://schemas.microsoft.com/office/drawing/2014/main" id="{53C35878-7CA6-42F1-AC4D-6142F114DE36}"/>
              </a:ext>
            </a:extLst>
          </p:cNvPr>
          <p:cNvSpPr txBox="1"/>
          <p:nvPr/>
        </p:nvSpPr>
        <p:spPr>
          <a:xfrm>
            <a:off x="6040285" y="1966315"/>
            <a:ext cx="1655699" cy="307777"/>
          </a:xfrm>
          <a:prstGeom prst="rect">
            <a:avLst/>
          </a:prstGeom>
          <a:noFill/>
        </p:spPr>
        <p:txBody>
          <a:bodyPr wrap="square" rtlCol="0">
            <a:spAutoFit/>
          </a:bodyPr>
          <a:lstStyle/>
          <a:p>
            <a:r>
              <a:rPr lang="ja-JP" altLang="en-US" sz="1400" b="1" dirty="0">
                <a:solidFill>
                  <a:srgbClr val="CC0000"/>
                </a:solidFill>
              </a:rPr>
              <a:t>④管理システム</a:t>
            </a:r>
            <a:endParaRPr kumimoji="1" lang="ja-JP" altLang="en-US" sz="1400" b="1" dirty="0">
              <a:solidFill>
                <a:srgbClr val="CC0000"/>
              </a:solidFill>
            </a:endParaRPr>
          </a:p>
        </p:txBody>
      </p:sp>
      <p:sp>
        <p:nvSpPr>
          <p:cNvPr id="93" name="テキスト ボックス 92">
            <a:extLst>
              <a:ext uri="{FF2B5EF4-FFF2-40B4-BE49-F238E27FC236}">
                <a16:creationId xmlns:a16="http://schemas.microsoft.com/office/drawing/2014/main" id="{92E0A631-8F40-4C93-BD43-167C488F4B9A}"/>
              </a:ext>
            </a:extLst>
          </p:cNvPr>
          <p:cNvSpPr txBox="1"/>
          <p:nvPr/>
        </p:nvSpPr>
        <p:spPr>
          <a:xfrm>
            <a:off x="4873157" y="4773200"/>
            <a:ext cx="1146665" cy="276999"/>
          </a:xfrm>
          <a:prstGeom prst="rect">
            <a:avLst/>
          </a:prstGeom>
          <a:noFill/>
        </p:spPr>
        <p:txBody>
          <a:bodyPr wrap="square" rtlCol="0">
            <a:spAutoFit/>
          </a:bodyPr>
          <a:lstStyle/>
          <a:p>
            <a:r>
              <a:rPr kumimoji="1" lang="ja-JP" altLang="en-US" sz="1200" dirty="0"/>
              <a:t>予約依頼</a:t>
            </a:r>
            <a:endParaRPr kumimoji="1" lang="en-US" altLang="ja-JP" sz="1200" dirty="0"/>
          </a:p>
        </p:txBody>
      </p:sp>
      <p:sp>
        <p:nvSpPr>
          <p:cNvPr id="97" name="正方形/長方形 96">
            <a:extLst>
              <a:ext uri="{FF2B5EF4-FFF2-40B4-BE49-F238E27FC236}">
                <a16:creationId xmlns:a16="http://schemas.microsoft.com/office/drawing/2014/main" id="{00260D62-A581-4AC9-A00D-55FE9168F953}"/>
              </a:ext>
            </a:extLst>
          </p:cNvPr>
          <p:cNvSpPr/>
          <p:nvPr/>
        </p:nvSpPr>
        <p:spPr>
          <a:xfrm>
            <a:off x="4601871" y="3051737"/>
            <a:ext cx="950879" cy="30099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200" dirty="0">
                <a:solidFill>
                  <a:srgbClr val="FF0000"/>
                </a:solidFill>
              </a:rPr>
              <a:t>精算</a:t>
            </a:r>
          </a:p>
        </p:txBody>
      </p:sp>
      <p:sp>
        <p:nvSpPr>
          <p:cNvPr id="47" name="矢印: 右 46">
            <a:extLst>
              <a:ext uri="{FF2B5EF4-FFF2-40B4-BE49-F238E27FC236}">
                <a16:creationId xmlns:a16="http://schemas.microsoft.com/office/drawing/2014/main" id="{CA0D78CA-1377-46C0-87C9-BE8EB1800D62}"/>
              </a:ext>
            </a:extLst>
          </p:cNvPr>
          <p:cNvSpPr/>
          <p:nvPr/>
        </p:nvSpPr>
        <p:spPr>
          <a:xfrm rot="10800000">
            <a:off x="4425234" y="4197331"/>
            <a:ext cx="1856337" cy="201317"/>
          </a:xfrm>
          <a:prstGeom prst="rightArrow">
            <a:avLst>
              <a:gd name="adj1" fmla="val 50000"/>
              <a:gd name="adj2" fmla="val 104356"/>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13C3AB52-1F4A-4E9D-B52D-11093CC3FA60}"/>
              </a:ext>
            </a:extLst>
          </p:cNvPr>
          <p:cNvSpPr txBox="1"/>
          <p:nvPr/>
        </p:nvSpPr>
        <p:spPr>
          <a:xfrm>
            <a:off x="4751049" y="3993983"/>
            <a:ext cx="1268773" cy="276999"/>
          </a:xfrm>
          <a:prstGeom prst="rect">
            <a:avLst/>
          </a:prstGeom>
          <a:noFill/>
        </p:spPr>
        <p:txBody>
          <a:bodyPr wrap="square" rtlCol="0">
            <a:spAutoFit/>
          </a:bodyPr>
          <a:lstStyle/>
          <a:p>
            <a:r>
              <a:rPr lang="ja-JP" altLang="en-US" sz="1200" dirty="0"/>
              <a:t>手配回答</a:t>
            </a:r>
            <a:endParaRPr kumimoji="1" lang="ja-JP" altLang="en-US" sz="1200" dirty="0"/>
          </a:p>
        </p:txBody>
      </p:sp>
      <p:sp>
        <p:nvSpPr>
          <p:cNvPr id="6" name="左中かっこ 5">
            <a:extLst>
              <a:ext uri="{FF2B5EF4-FFF2-40B4-BE49-F238E27FC236}">
                <a16:creationId xmlns:a16="http://schemas.microsoft.com/office/drawing/2014/main" id="{D1AB77AD-14F2-4B47-818E-BE9D7BBE9AAC}"/>
              </a:ext>
            </a:extLst>
          </p:cNvPr>
          <p:cNvSpPr/>
          <p:nvPr/>
        </p:nvSpPr>
        <p:spPr>
          <a:xfrm>
            <a:off x="4617288" y="5287073"/>
            <a:ext cx="315010" cy="56081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F65AD141-D2DD-416C-AA84-5BB313AC52C1}"/>
              </a:ext>
            </a:extLst>
          </p:cNvPr>
          <p:cNvSpPr txBox="1"/>
          <p:nvPr/>
        </p:nvSpPr>
        <p:spPr>
          <a:xfrm>
            <a:off x="3210076" y="5436552"/>
            <a:ext cx="1477241" cy="276999"/>
          </a:xfrm>
          <a:prstGeom prst="rect">
            <a:avLst/>
          </a:prstGeom>
          <a:solidFill>
            <a:srgbClr val="FFCCCC"/>
          </a:solidFill>
        </p:spPr>
        <p:txBody>
          <a:bodyPr wrap="square" rtlCol="0">
            <a:spAutoFit/>
          </a:bodyPr>
          <a:lstStyle/>
          <a:p>
            <a:r>
              <a:rPr kumimoji="1" lang="ja-JP" altLang="en-US" sz="1200" dirty="0"/>
              <a:t>予約方法は</a:t>
            </a:r>
            <a:r>
              <a:rPr kumimoji="1" lang="en-US" altLang="ja-JP" sz="1200" dirty="0"/>
              <a:t>2</a:t>
            </a:r>
            <a:r>
              <a:rPr kumimoji="1" lang="ja-JP" altLang="en-US" sz="1200" dirty="0"/>
              <a:t>通り</a:t>
            </a:r>
            <a:endParaRPr kumimoji="1" lang="en-US" altLang="ja-JP" sz="1200" dirty="0"/>
          </a:p>
        </p:txBody>
      </p:sp>
      <p:pic>
        <p:nvPicPr>
          <p:cNvPr id="13" name="グラフィックス 12" descr="右向き指示マーク">
            <a:extLst>
              <a:ext uri="{FF2B5EF4-FFF2-40B4-BE49-F238E27FC236}">
                <a16:creationId xmlns:a16="http://schemas.microsoft.com/office/drawing/2014/main" id="{2ACA6283-1BC9-44BA-966D-C1192E7228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69245" y="5558702"/>
            <a:ext cx="553773" cy="553773"/>
          </a:xfrm>
          <a:prstGeom prst="rect">
            <a:avLst/>
          </a:prstGeom>
        </p:spPr>
      </p:pic>
      <p:pic>
        <p:nvPicPr>
          <p:cNvPr id="75" name="グラフィックス 74" descr="右向き指示マーク">
            <a:extLst>
              <a:ext uri="{FF2B5EF4-FFF2-40B4-BE49-F238E27FC236}">
                <a16:creationId xmlns:a16="http://schemas.microsoft.com/office/drawing/2014/main" id="{B06D5CD3-60F1-4165-AAE5-2F159E6B676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86161" y="2072369"/>
            <a:ext cx="553773" cy="553773"/>
          </a:xfrm>
          <a:prstGeom prst="rect">
            <a:avLst/>
          </a:prstGeom>
        </p:spPr>
      </p:pic>
      <p:pic>
        <p:nvPicPr>
          <p:cNvPr id="76" name="グラフィックス 75" descr="右向き指示マーク">
            <a:extLst>
              <a:ext uri="{FF2B5EF4-FFF2-40B4-BE49-F238E27FC236}">
                <a16:creationId xmlns:a16="http://schemas.microsoft.com/office/drawing/2014/main" id="{ABDD7D54-6A02-49AC-8C4D-D087A5606BF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46083" y="3430079"/>
            <a:ext cx="553773" cy="553773"/>
          </a:xfrm>
          <a:prstGeom prst="rect">
            <a:avLst/>
          </a:prstGeom>
        </p:spPr>
      </p:pic>
      <p:cxnSp>
        <p:nvCxnSpPr>
          <p:cNvPr id="15" name="直線矢印コネクタ 14">
            <a:extLst>
              <a:ext uri="{FF2B5EF4-FFF2-40B4-BE49-F238E27FC236}">
                <a16:creationId xmlns:a16="http://schemas.microsoft.com/office/drawing/2014/main" id="{4C720C54-F41F-499E-92B5-F46BC3ACCDBB}"/>
              </a:ext>
            </a:extLst>
          </p:cNvPr>
          <p:cNvCxnSpPr>
            <a:cxnSpLocks/>
          </p:cNvCxnSpPr>
          <p:nvPr/>
        </p:nvCxnSpPr>
        <p:spPr>
          <a:xfrm>
            <a:off x="3078663" y="2982758"/>
            <a:ext cx="1538625" cy="898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正方形/長方形 81">
            <a:extLst>
              <a:ext uri="{FF2B5EF4-FFF2-40B4-BE49-F238E27FC236}">
                <a16:creationId xmlns:a16="http://schemas.microsoft.com/office/drawing/2014/main" id="{7E20201B-0CC8-4384-8BFA-8213E9371A64}"/>
              </a:ext>
            </a:extLst>
          </p:cNvPr>
          <p:cNvSpPr/>
          <p:nvPr/>
        </p:nvSpPr>
        <p:spPr>
          <a:xfrm>
            <a:off x="2412674" y="3306246"/>
            <a:ext cx="1422328" cy="2570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200" b="1" dirty="0">
                <a:solidFill>
                  <a:schemeClr val="accent3">
                    <a:lumMod val="50000"/>
                  </a:schemeClr>
                </a:solidFill>
              </a:rPr>
              <a:t>出張状況可視化</a:t>
            </a:r>
          </a:p>
        </p:txBody>
      </p:sp>
    </p:spTree>
    <p:extLst>
      <p:ext uri="{BB962C8B-B14F-4D97-AF65-F5344CB8AC3E}">
        <p14:creationId xmlns:p14="http://schemas.microsoft.com/office/powerpoint/2010/main" val="2737252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グループ化 47">
            <a:extLst>
              <a:ext uri="{FF2B5EF4-FFF2-40B4-BE49-F238E27FC236}">
                <a16:creationId xmlns:a16="http://schemas.microsoft.com/office/drawing/2014/main" id="{114B97BD-A029-45AC-A561-2A097119FCE5}"/>
              </a:ext>
            </a:extLst>
          </p:cNvPr>
          <p:cNvGrpSpPr/>
          <p:nvPr/>
        </p:nvGrpSpPr>
        <p:grpSpPr>
          <a:xfrm>
            <a:off x="1763923" y="1232426"/>
            <a:ext cx="7668423" cy="1179575"/>
            <a:chOff x="2096965" y="1992455"/>
            <a:chExt cx="6603149" cy="1244301"/>
          </a:xfrm>
        </p:grpSpPr>
        <p:grpSp>
          <p:nvGrpSpPr>
            <p:cNvPr id="24" name="グループ化 23">
              <a:extLst>
                <a:ext uri="{FF2B5EF4-FFF2-40B4-BE49-F238E27FC236}">
                  <a16:creationId xmlns:a16="http://schemas.microsoft.com/office/drawing/2014/main" id="{115A5C42-2A63-4516-A90B-17408B722EEA}"/>
                </a:ext>
              </a:extLst>
            </p:cNvPr>
            <p:cNvGrpSpPr/>
            <p:nvPr/>
          </p:nvGrpSpPr>
          <p:grpSpPr>
            <a:xfrm>
              <a:off x="2096965" y="1992455"/>
              <a:ext cx="6603149" cy="1244301"/>
              <a:chOff x="2096965" y="1992455"/>
              <a:chExt cx="6603149" cy="1244301"/>
            </a:xfrm>
          </p:grpSpPr>
          <p:grpSp>
            <p:nvGrpSpPr>
              <p:cNvPr id="7" name="グループ化 6">
                <a:extLst>
                  <a:ext uri="{FF2B5EF4-FFF2-40B4-BE49-F238E27FC236}">
                    <a16:creationId xmlns:a16="http://schemas.microsoft.com/office/drawing/2014/main" id="{FE28C973-EDBC-4987-824A-A9414DBC3DED}"/>
                  </a:ext>
                </a:extLst>
              </p:cNvPr>
              <p:cNvGrpSpPr/>
              <p:nvPr/>
            </p:nvGrpSpPr>
            <p:grpSpPr>
              <a:xfrm>
                <a:off x="2096965" y="2289949"/>
                <a:ext cx="6603149" cy="946807"/>
                <a:chOff x="1983902" y="2261572"/>
                <a:chExt cx="6603149" cy="946807"/>
              </a:xfrm>
            </p:grpSpPr>
            <p:sp>
              <p:nvSpPr>
                <p:cNvPr id="8" name="正方形/長方形 7">
                  <a:extLst>
                    <a:ext uri="{FF2B5EF4-FFF2-40B4-BE49-F238E27FC236}">
                      <a16:creationId xmlns:a16="http://schemas.microsoft.com/office/drawing/2014/main" id="{3A2FC964-6E92-4DAC-986E-B5B45896B3DD}"/>
                    </a:ext>
                  </a:extLst>
                </p:cNvPr>
                <p:cNvSpPr/>
                <p:nvPr/>
              </p:nvSpPr>
              <p:spPr>
                <a:xfrm>
                  <a:off x="3694756" y="2271856"/>
                  <a:ext cx="1218385"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リアルタイム</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空席情報</a:t>
                  </a:r>
                </a:p>
              </p:txBody>
            </p:sp>
            <p:sp>
              <p:nvSpPr>
                <p:cNvPr id="9" name="正方形/長方形 8">
                  <a:extLst>
                    <a:ext uri="{FF2B5EF4-FFF2-40B4-BE49-F238E27FC236}">
                      <a16:creationId xmlns:a16="http://schemas.microsoft.com/office/drawing/2014/main" id="{BDA6F1FB-D42A-4D91-A9AE-320BA26A44F7}"/>
                    </a:ext>
                  </a:extLst>
                </p:cNvPr>
                <p:cNvSpPr/>
                <p:nvPr/>
              </p:nvSpPr>
              <p:spPr>
                <a:xfrm>
                  <a:off x="5691483" y="2292422"/>
                  <a:ext cx="121838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上限金額設定</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内部統制機能</a:t>
                  </a:r>
                </a:p>
              </p:txBody>
            </p:sp>
            <p:sp>
              <p:nvSpPr>
                <p:cNvPr id="10" name="正方形/長方形 9">
                  <a:extLst>
                    <a:ext uri="{FF2B5EF4-FFF2-40B4-BE49-F238E27FC236}">
                      <a16:creationId xmlns:a16="http://schemas.microsoft.com/office/drawing/2014/main" id="{44223F20-1530-4EE6-BF6C-FDF7AD3AA965}"/>
                    </a:ext>
                  </a:extLst>
                </p:cNvPr>
                <p:cNvSpPr/>
                <p:nvPr/>
              </p:nvSpPr>
              <p:spPr>
                <a:xfrm>
                  <a:off x="7348057" y="2261572"/>
                  <a:ext cx="1238994" cy="915956"/>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ポイント</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会社保有</a:t>
                  </a:r>
                </a:p>
              </p:txBody>
            </p:sp>
            <p:sp>
              <p:nvSpPr>
                <p:cNvPr id="11" name="正方形/長方形 10">
                  <a:extLst>
                    <a:ext uri="{FF2B5EF4-FFF2-40B4-BE49-F238E27FC236}">
                      <a16:creationId xmlns:a16="http://schemas.microsoft.com/office/drawing/2014/main" id="{6BE01F8B-D963-4675-B592-86B17760B4F2}"/>
                    </a:ext>
                  </a:extLst>
                </p:cNvPr>
                <p:cNvSpPr/>
                <p:nvPr/>
              </p:nvSpPr>
              <p:spPr>
                <a:xfrm>
                  <a:off x="1983902" y="2261572"/>
                  <a:ext cx="115225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一発検索</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一覧表示</a:t>
                  </a:r>
                </a:p>
              </p:txBody>
            </p:sp>
          </p:grpSp>
          <p:sp>
            <p:nvSpPr>
              <p:cNvPr id="25" name="四角形: 角を丸くする 24">
                <a:extLst>
                  <a:ext uri="{FF2B5EF4-FFF2-40B4-BE49-F238E27FC236}">
                    <a16:creationId xmlns:a16="http://schemas.microsoft.com/office/drawing/2014/main" id="{9F29C30D-0C28-4E80-9EF1-3FA52295A66B}"/>
                  </a:ext>
                </a:extLst>
              </p:cNvPr>
              <p:cNvSpPr/>
              <p:nvPr/>
            </p:nvSpPr>
            <p:spPr>
              <a:xfrm>
                <a:off x="2638049" y="1992455"/>
                <a:ext cx="1778962" cy="307777"/>
              </a:xfrm>
              <a:prstGeom prst="roundRect">
                <a:avLst/>
              </a:prstGeom>
              <a:solidFill>
                <a:srgbClr val="5CC1CE"/>
              </a:solidFill>
              <a:ln>
                <a:solidFill>
                  <a:srgbClr val="5CC1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航空券・新幹線</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p>
            </p:txBody>
          </p:sp>
        </p:grpSp>
        <p:sp>
          <p:nvSpPr>
            <p:cNvPr id="26" name="四角形: 角を丸くする 25">
              <a:extLst>
                <a:ext uri="{FF2B5EF4-FFF2-40B4-BE49-F238E27FC236}">
                  <a16:creationId xmlns:a16="http://schemas.microsoft.com/office/drawing/2014/main" id="{002BCB61-85E0-45D0-954E-D656968E01FB}"/>
                </a:ext>
              </a:extLst>
            </p:cNvPr>
            <p:cNvSpPr/>
            <p:nvPr/>
          </p:nvSpPr>
          <p:spPr>
            <a:xfrm>
              <a:off x="6584745" y="1992456"/>
              <a:ext cx="1062471" cy="307777"/>
            </a:xfrm>
            <a:prstGeom prst="roundRect">
              <a:avLst/>
            </a:prstGeom>
            <a:solidFill>
              <a:srgbClr val="5CC1CE"/>
            </a:solidFill>
            <a:ln>
              <a:solidFill>
                <a:srgbClr val="5CC1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ホテル　</a:t>
              </a:r>
            </a:p>
          </p:txBody>
        </p:sp>
      </p:grpSp>
      <p:sp>
        <p:nvSpPr>
          <p:cNvPr id="3" name="スライド番号プレースホルダー 2">
            <a:extLst>
              <a:ext uri="{FF2B5EF4-FFF2-40B4-BE49-F238E27FC236}">
                <a16:creationId xmlns:a16="http://schemas.microsoft.com/office/drawing/2014/main" id="{4CB21939-8B09-4586-A546-988CF7D3754D}"/>
              </a:ext>
            </a:extLst>
          </p:cNvPr>
          <p:cNvSpPr>
            <a:spLocks noGrp="1"/>
          </p:cNvSpPr>
          <p:nvPr>
            <p:ph type="sldNum" sz="quarter" idx="12"/>
          </p:nvPr>
        </p:nvSpPr>
        <p:spPr/>
        <p:txBody>
          <a:bodyPr/>
          <a:lstStyle/>
          <a:p>
            <a:fld id="{25995D7B-E6C1-044D-936A-6D37CA6DD999}" type="slidenum">
              <a:rPr kumimoji="1" lang="ja-JP" altLang="en-US" smtClean="0"/>
              <a:t>6</a:t>
            </a:fld>
            <a:endParaRPr kumimoji="1" lang="ja-JP" altLang="en-US"/>
          </a:p>
        </p:txBody>
      </p:sp>
      <p:sp>
        <p:nvSpPr>
          <p:cNvPr id="15" name="テキスト ボックス 14">
            <a:extLst>
              <a:ext uri="{FF2B5EF4-FFF2-40B4-BE49-F238E27FC236}">
                <a16:creationId xmlns:a16="http://schemas.microsoft.com/office/drawing/2014/main" id="{A37D4192-B093-4FCB-9F78-BBFF3CA98722}"/>
              </a:ext>
            </a:extLst>
          </p:cNvPr>
          <p:cNvSpPr txBox="1"/>
          <p:nvPr/>
        </p:nvSpPr>
        <p:spPr>
          <a:xfrm>
            <a:off x="6652470" y="257336"/>
            <a:ext cx="4112473" cy="523220"/>
          </a:xfrm>
          <a:prstGeom prst="rect">
            <a:avLst/>
          </a:prstGeom>
          <a:noFill/>
        </p:spPr>
        <p:txBody>
          <a:bodyPr wrap="square" rtlCol="0">
            <a:spAutoFit/>
          </a:bodyPr>
          <a:lstStyle/>
          <a:p>
            <a:pPr algn="r"/>
            <a:r>
              <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コスプロのポイント！</a:t>
            </a:r>
          </a:p>
        </p:txBody>
      </p:sp>
      <p:sp>
        <p:nvSpPr>
          <p:cNvPr id="16" name="テキスト ボックス 15">
            <a:hlinkClick r:id="rId2"/>
            <a:extLst>
              <a:ext uri="{FF2B5EF4-FFF2-40B4-BE49-F238E27FC236}">
                <a16:creationId xmlns:a16="http://schemas.microsoft.com/office/drawing/2014/main" id="{964CE6CE-7641-4975-BB63-05B34911EF01}"/>
              </a:ext>
            </a:extLst>
          </p:cNvPr>
          <p:cNvSpPr txBox="1"/>
          <p:nvPr/>
        </p:nvSpPr>
        <p:spPr>
          <a:xfrm>
            <a:off x="1585806" y="824305"/>
            <a:ext cx="2919082" cy="400110"/>
          </a:xfrm>
          <a:prstGeom prst="rect">
            <a:avLst/>
          </a:prstGeom>
          <a:noFill/>
        </p:spPr>
        <p:txBody>
          <a:bodyPr wrap="square" rtlCol="0">
            <a:spAutoFit/>
          </a:bodyPr>
          <a:lstStyle/>
          <a:p>
            <a:r>
              <a:rPr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①オンライン予約システム　</a:t>
            </a:r>
            <a:endParaRPr kumimoji="1"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C507B106-E0CA-45CF-8C99-65FFCACB0A70}"/>
              </a:ext>
            </a:extLst>
          </p:cNvPr>
          <p:cNvSpPr txBox="1"/>
          <p:nvPr/>
        </p:nvSpPr>
        <p:spPr>
          <a:xfrm>
            <a:off x="1632283" y="3824395"/>
            <a:ext cx="2919082" cy="400110"/>
          </a:xfrm>
          <a:prstGeom prst="rect">
            <a:avLst/>
          </a:prstGeom>
          <a:noFill/>
        </p:spPr>
        <p:txBody>
          <a:bodyPr wrap="square" rtlCol="0">
            <a:spAutoFit/>
          </a:bodyPr>
          <a:lstStyle/>
          <a:p>
            <a:r>
              <a:rPr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③適正化チェック　</a:t>
            </a:r>
            <a:endParaRPr kumimoji="1"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33" name="グループ化 32">
            <a:extLst>
              <a:ext uri="{FF2B5EF4-FFF2-40B4-BE49-F238E27FC236}">
                <a16:creationId xmlns:a16="http://schemas.microsoft.com/office/drawing/2014/main" id="{32B0A134-4DF9-4453-8654-D78A6B1108B9}"/>
              </a:ext>
            </a:extLst>
          </p:cNvPr>
          <p:cNvGrpSpPr/>
          <p:nvPr/>
        </p:nvGrpSpPr>
        <p:grpSpPr>
          <a:xfrm>
            <a:off x="1822646" y="2919385"/>
            <a:ext cx="7690469" cy="861030"/>
            <a:chOff x="1983902" y="2261572"/>
            <a:chExt cx="6603149" cy="946807"/>
          </a:xfrm>
        </p:grpSpPr>
        <p:sp>
          <p:nvSpPr>
            <p:cNvPr id="35" name="正方形/長方形 34">
              <a:extLst>
                <a:ext uri="{FF2B5EF4-FFF2-40B4-BE49-F238E27FC236}">
                  <a16:creationId xmlns:a16="http://schemas.microsoft.com/office/drawing/2014/main" id="{5815CD48-CF81-407B-87EF-1E353CA3330A}"/>
                </a:ext>
              </a:extLst>
            </p:cNvPr>
            <p:cNvSpPr/>
            <p:nvPr/>
          </p:nvSpPr>
          <p:spPr>
            <a:xfrm>
              <a:off x="3694756" y="2271856"/>
              <a:ext cx="1218385"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手配内容を</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データ化</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正方形/長方形 35">
              <a:extLst>
                <a:ext uri="{FF2B5EF4-FFF2-40B4-BE49-F238E27FC236}">
                  <a16:creationId xmlns:a16="http://schemas.microsoft.com/office/drawing/2014/main" id="{DCE84E53-B001-406B-9D34-321C0017C739}"/>
                </a:ext>
              </a:extLst>
            </p:cNvPr>
            <p:cNvSpPr/>
            <p:nvPr/>
          </p:nvSpPr>
          <p:spPr>
            <a:xfrm>
              <a:off x="5691483" y="2292422"/>
              <a:ext cx="121838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自社運営</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正方形/長方形 36">
              <a:extLst>
                <a:ext uri="{FF2B5EF4-FFF2-40B4-BE49-F238E27FC236}">
                  <a16:creationId xmlns:a16="http://schemas.microsoft.com/office/drawing/2014/main" id="{EEBD4344-A7AC-48C0-AAF6-DB184E5E2C3C}"/>
                </a:ext>
              </a:extLst>
            </p:cNvPr>
            <p:cNvSpPr/>
            <p:nvPr/>
          </p:nvSpPr>
          <p:spPr>
            <a:xfrm>
              <a:off x="7348057" y="2261572"/>
              <a:ext cx="1238994" cy="915956"/>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電話１本</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正方形/長方形 37">
              <a:extLst>
                <a:ext uri="{FF2B5EF4-FFF2-40B4-BE49-F238E27FC236}">
                  <a16:creationId xmlns:a16="http://schemas.microsoft.com/office/drawing/2014/main" id="{5E5A85F3-DE91-4391-8DB9-AB3B9FA36F9E}"/>
                </a:ext>
              </a:extLst>
            </p:cNvPr>
            <p:cNvSpPr/>
            <p:nvPr/>
          </p:nvSpPr>
          <p:spPr>
            <a:xfrm>
              <a:off x="1983902" y="2261572"/>
              <a:ext cx="115225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365</a:t>
              </a: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日</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年中無休</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39" name="テキスト ボックス 38">
            <a:extLst>
              <a:ext uri="{FF2B5EF4-FFF2-40B4-BE49-F238E27FC236}">
                <a16:creationId xmlns:a16="http://schemas.microsoft.com/office/drawing/2014/main" id="{99B074DF-E1A6-4000-9FD5-C20618CFB960}"/>
              </a:ext>
            </a:extLst>
          </p:cNvPr>
          <p:cNvSpPr txBox="1"/>
          <p:nvPr/>
        </p:nvSpPr>
        <p:spPr>
          <a:xfrm>
            <a:off x="1632283" y="2430834"/>
            <a:ext cx="2919082" cy="400110"/>
          </a:xfrm>
          <a:prstGeom prst="rect">
            <a:avLst/>
          </a:prstGeom>
          <a:noFill/>
        </p:spPr>
        <p:txBody>
          <a:bodyPr wrap="square" rtlCol="0">
            <a:spAutoFit/>
          </a:bodyPr>
          <a:lstStyle/>
          <a:p>
            <a:r>
              <a:rPr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②コールセンター　</a:t>
            </a:r>
            <a:endParaRPr kumimoji="1"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41" name="グループ化 40">
            <a:extLst>
              <a:ext uri="{FF2B5EF4-FFF2-40B4-BE49-F238E27FC236}">
                <a16:creationId xmlns:a16="http://schemas.microsoft.com/office/drawing/2014/main" id="{5000C82A-4E71-499E-A417-63E3D6F0E7BF}"/>
              </a:ext>
            </a:extLst>
          </p:cNvPr>
          <p:cNvGrpSpPr/>
          <p:nvPr/>
        </p:nvGrpSpPr>
        <p:grpSpPr>
          <a:xfrm>
            <a:off x="1732524" y="4277488"/>
            <a:ext cx="10192337" cy="832975"/>
            <a:chOff x="1983901" y="2241506"/>
            <a:chExt cx="5138118" cy="936023"/>
          </a:xfrm>
        </p:grpSpPr>
        <p:sp>
          <p:nvSpPr>
            <p:cNvPr id="42" name="正方形/長方形 41">
              <a:extLst>
                <a:ext uri="{FF2B5EF4-FFF2-40B4-BE49-F238E27FC236}">
                  <a16:creationId xmlns:a16="http://schemas.microsoft.com/office/drawing/2014/main" id="{C40C090C-452C-4107-A246-003FB10D87FA}"/>
                </a:ext>
              </a:extLst>
            </p:cNvPr>
            <p:cNvSpPr/>
            <p:nvPr/>
          </p:nvSpPr>
          <p:spPr>
            <a:xfrm>
              <a:off x="3750120" y="2261572"/>
              <a:ext cx="707835"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オリジナルサービス</a:t>
              </a:r>
              <a:endParaRPr lang="en-US" altLang="ja-JP"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正方形/長方形 42">
              <a:extLst>
                <a:ext uri="{FF2B5EF4-FFF2-40B4-BE49-F238E27FC236}">
                  <a16:creationId xmlns:a16="http://schemas.microsoft.com/office/drawing/2014/main" id="{87046FD1-8655-49DD-B46B-64D3D105662D}"/>
                </a:ext>
              </a:extLst>
            </p:cNvPr>
            <p:cNvSpPr/>
            <p:nvPr/>
          </p:nvSpPr>
          <p:spPr>
            <a:xfrm>
              <a:off x="4537131" y="2241506"/>
              <a:ext cx="2584888"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企業がしなければならないチェックをトラベルマネージャーが変わってチェック</a:t>
              </a:r>
              <a:endParaRPr lang="en-US" altLang="ja-JP"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正方形/長方形 44">
              <a:extLst>
                <a:ext uri="{FF2B5EF4-FFF2-40B4-BE49-F238E27FC236}">
                  <a16:creationId xmlns:a16="http://schemas.microsoft.com/office/drawing/2014/main" id="{84BCFE0C-3C72-42DB-8BFF-94F1F941D8A9}"/>
                </a:ext>
              </a:extLst>
            </p:cNvPr>
            <p:cNvSpPr/>
            <p:nvPr/>
          </p:nvSpPr>
          <p:spPr>
            <a:xfrm>
              <a:off x="1983901" y="2261572"/>
              <a:ext cx="1687042"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オペレーターとは別の専門スタッフが行うチェック</a:t>
              </a:r>
              <a:endParaRPr lang="en-US" altLang="ja-JP" sz="12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46" name="テキスト ボックス 45">
            <a:extLst>
              <a:ext uri="{FF2B5EF4-FFF2-40B4-BE49-F238E27FC236}">
                <a16:creationId xmlns:a16="http://schemas.microsoft.com/office/drawing/2014/main" id="{5B0ADC03-24F0-4D14-87D2-38EE55D94C47}"/>
              </a:ext>
            </a:extLst>
          </p:cNvPr>
          <p:cNvSpPr txBox="1"/>
          <p:nvPr/>
        </p:nvSpPr>
        <p:spPr>
          <a:xfrm>
            <a:off x="1650498" y="5169676"/>
            <a:ext cx="2919082" cy="400110"/>
          </a:xfrm>
          <a:prstGeom prst="rect">
            <a:avLst/>
          </a:prstGeom>
          <a:noFill/>
        </p:spPr>
        <p:txBody>
          <a:bodyPr wrap="square" rtlCol="0">
            <a:spAutoFit/>
          </a:bodyPr>
          <a:lstStyle/>
          <a:p>
            <a:r>
              <a:rPr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④管理システム　</a:t>
            </a:r>
            <a:endParaRPr kumimoji="1" lang="ja-JP" altLang="en-US" sz="20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47" name="グループ化 46">
            <a:extLst>
              <a:ext uri="{FF2B5EF4-FFF2-40B4-BE49-F238E27FC236}">
                <a16:creationId xmlns:a16="http://schemas.microsoft.com/office/drawing/2014/main" id="{A936F44F-DFF0-4180-A678-3D7794F1ABC4}"/>
              </a:ext>
            </a:extLst>
          </p:cNvPr>
          <p:cNvGrpSpPr/>
          <p:nvPr/>
        </p:nvGrpSpPr>
        <p:grpSpPr>
          <a:xfrm>
            <a:off x="1799951" y="5593870"/>
            <a:ext cx="7998390" cy="815118"/>
            <a:chOff x="1983902" y="2261572"/>
            <a:chExt cx="6603149" cy="946807"/>
          </a:xfrm>
        </p:grpSpPr>
        <p:sp>
          <p:nvSpPr>
            <p:cNvPr id="49" name="正方形/長方形 48">
              <a:extLst>
                <a:ext uri="{FF2B5EF4-FFF2-40B4-BE49-F238E27FC236}">
                  <a16:creationId xmlns:a16="http://schemas.microsoft.com/office/drawing/2014/main" id="{33208E8B-7E6B-4A1C-AFFA-AC153FC807AE}"/>
                </a:ext>
              </a:extLst>
            </p:cNvPr>
            <p:cNvSpPr/>
            <p:nvPr/>
          </p:nvSpPr>
          <p:spPr>
            <a:xfrm>
              <a:off x="3694756" y="2271856"/>
              <a:ext cx="1218385"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CSV</a:t>
              </a: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出力可能</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（データ活用）</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正方形/長方形 49">
              <a:extLst>
                <a:ext uri="{FF2B5EF4-FFF2-40B4-BE49-F238E27FC236}">
                  <a16:creationId xmlns:a16="http://schemas.microsoft.com/office/drawing/2014/main" id="{2018B787-13CE-458C-B807-25012B303E50}"/>
                </a:ext>
              </a:extLst>
            </p:cNvPr>
            <p:cNvSpPr/>
            <p:nvPr/>
          </p:nvSpPr>
          <p:spPr>
            <a:xfrm>
              <a:off x="5691483" y="2292422"/>
              <a:ext cx="121838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リスクマネジメント</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の観点）</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E9C22247-88B5-4C91-8060-97140BBE0F04}"/>
                </a:ext>
              </a:extLst>
            </p:cNvPr>
            <p:cNvSpPr/>
            <p:nvPr/>
          </p:nvSpPr>
          <p:spPr>
            <a:xfrm>
              <a:off x="7348057" y="2261572"/>
              <a:ext cx="1238994" cy="915956"/>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企業一括精算</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正方形/長方形 51">
              <a:extLst>
                <a:ext uri="{FF2B5EF4-FFF2-40B4-BE49-F238E27FC236}">
                  <a16:creationId xmlns:a16="http://schemas.microsoft.com/office/drawing/2014/main" id="{8A6598ED-CF6C-4BAE-854E-12FC8809DAC1}"/>
                </a:ext>
              </a:extLst>
            </p:cNvPr>
            <p:cNvSpPr/>
            <p:nvPr/>
          </p:nvSpPr>
          <p:spPr>
            <a:xfrm>
              <a:off x="1983902" y="2261572"/>
              <a:ext cx="1152256" cy="915957"/>
            </a:xfrm>
            <a:prstGeom prst="rect">
              <a:avLst/>
            </a:prstGeom>
            <a:ln w="25400">
              <a:solidFill>
                <a:srgbClr val="5AC0CE"/>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出張記録</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rPr>
                <a:t>（一覧表示）</a:t>
              </a:r>
              <a:endParaRPr lang="en-US" altLang="ja-JP" sz="1400" b="1" dirty="0">
                <a:solidFill>
                  <a:srgbClr val="5AC0CE"/>
                </a:solidFill>
                <a:latin typeface="Meiryo UI" panose="020B0604030504040204" pitchFamily="50" charset="-128"/>
                <a:ea typeface="Meiryo UI" panose="020B0604030504040204" pitchFamily="50" charset="-128"/>
                <a:cs typeface="Meiryo UI" panose="020B0604030504040204" pitchFamily="50" charset="-128"/>
              </a:endParaRPr>
            </a:p>
          </p:txBody>
        </p:sp>
      </p:grpSp>
    </p:spTree>
    <p:extLst>
      <p:ext uri="{BB962C8B-B14F-4D97-AF65-F5344CB8AC3E}">
        <p14:creationId xmlns:p14="http://schemas.microsoft.com/office/powerpoint/2010/main" val="19329368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00CA8BD-3CE8-4D7F-9FFC-7090420B0C70}"/>
              </a:ext>
            </a:extLst>
          </p:cNvPr>
          <p:cNvSpPr txBox="1"/>
          <p:nvPr/>
        </p:nvSpPr>
        <p:spPr>
          <a:xfrm>
            <a:off x="7763502" y="227551"/>
            <a:ext cx="2889745" cy="523220"/>
          </a:xfrm>
          <a:prstGeom prst="rect">
            <a:avLst/>
          </a:prstGeom>
          <a:noFill/>
        </p:spPr>
        <p:txBody>
          <a:bodyPr wrap="square" rtlCol="0">
            <a:spAutoFit/>
          </a:bodyPr>
          <a:lstStyle/>
          <a:p>
            <a:pPr algn="r"/>
            <a:r>
              <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出張</a:t>
            </a:r>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手配状況</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4CB21939-8B09-4586-A546-988CF7D3754D}"/>
              </a:ext>
            </a:extLst>
          </p:cNvPr>
          <p:cNvSpPr>
            <a:spLocks noGrp="1"/>
          </p:cNvSpPr>
          <p:nvPr>
            <p:ph type="sldNum" sz="quarter" idx="12"/>
          </p:nvPr>
        </p:nvSpPr>
        <p:spPr/>
        <p:txBody>
          <a:bodyPr/>
          <a:lstStyle/>
          <a:p>
            <a:fld id="{25995D7B-E6C1-044D-936A-6D37CA6DD999}" type="slidenum">
              <a:rPr kumimoji="1" lang="ja-JP" altLang="en-US" smtClean="0"/>
              <a:t>7</a:t>
            </a:fld>
            <a:endParaRPr kumimoji="1" lang="ja-JP" altLang="en-US" dirty="0"/>
          </a:p>
        </p:txBody>
      </p:sp>
      <p:sp>
        <p:nvSpPr>
          <p:cNvPr id="45" name="テキスト ボックス 44">
            <a:extLst>
              <a:ext uri="{FF2B5EF4-FFF2-40B4-BE49-F238E27FC236}">
                <a16:creationId xmlns:a16="http://schemas.microsoft.com/office/drawing/2014/main" id="{BAEF4D48-0EF2-4994-9E77-14A5D7AC1918}"/>
              </a:ext>
            </a:extLst>
          </p:cNvPr>
          <p:cNvSpPr txBox="1"/>
          <p:nvPr/>
        </p:nvSpPr>
        <p:spPr>
          <a:xfrm>
            <a:off x="1933053" y="886351"/>
            <a:ext cx="8720194" cy="430887"/>
          </a:xfrm>
          <a:prstGeom prst="rect">
            <a:avLst/>
          </a:prstGeom>
          <a:solidFill>
            <a:srgbClr val="A50021"/>
          </a:solidFill>
          <a:ln>
            <a:noFill/>
          </a:ln>
        </p:spPr>
        <p:txBody>
          <a:bodyPr wrap="square" rtlCol="0">
            <a:spAutoFit/>
          </a:bodyPr>
          <a:lstStyle/>
          <a:p>
            <a:pPr algn="ctr"/>
            <a:r>
              <a:rPr lang="ja-JP" altLang="en-US" sz="2200" b="1" dirty="0">
                <a:solidFill>
                  <a:schemeClr val="bg1"/>
                </a:solidFill>
              </a:rPr>
              <a:t>企業様の</a:t>
            </a:r>
            <a:r>
              <a:rPr kumimoji="1" lang="ja-JP" altLang="en-US" sz="2200" b="1" dirty="0">
                <a:solidFill>
                  <a:schemeClr val="bg1"/>
                </a:solidFill>
              </a:rPr>
              <a:t>出張手配状況は、下記３カテゴリーに分かれます</a:t>
            </a:r>
            <a:endParaRPr kumimoji="1" lang="en-US" altLang="ja-JP" sz="2200" b="1" dirty="0">
              <a:solidFill>
                <a:schemeClr val="bg1"/>
              </a:solidFill>
            </a:endParaRPr>
          </a:p>
        </p:txBody>
      </p:sp>
      <p:sp>
        <p:nvSpPr>
          <p:cNvPr id="55" name="四角形: 角を丸くする 54">
            <a:extLst>
              <a:ext uri="{FF2B5EF4-FFF2-40B4-BE49-F238E27FC236}">
                <a16:creationId xmlns:a16="http://schemas.microsoft.com/office/drawing/2014/main" id="{CC0CAA96-69A6-4871-8182-C9D4E81BF947}"/>
              </a:ext>
            </a:extLst>
          </p:cNvPr>
          <p:cNvSpPr/>
          <p:nvPr/>
        </p:nvSpPr>
        <p:spPr>
          <a:xfrm>
            <a:off x="916891" y="2555432"/>
            <a:ext cx="2162022" cy="469359"/>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t>出張者が各自で手配</a:t>
            </a:r>
            <a:endParaRPr kumimoji="1" lang="ja-JP" altLang="en-US" sz="1600" b="1" dirty="0"/>
          </a:p>
        </p:txBody>
      </p:sp>
      <p:sp>
        <p:nvSpPr>
          <p:cNvPr id="56" name="四角形: 角を丸くする 55">
            <a:extLst>
              <a:ext uri="{FF2B5EF4-FFF2-40B4-BE49-F238E27FC236}">
                <a16:creationId xmlns:a16="http://schemas.microsoft.com/office/drawing/2014/main" id="{999AE05B-35EF-453E-B174-29348D53D8AF}"/>
              </a:ext>
            </a:extLst>
          </p:cNvPr>
          <p:cNvSpPr/>
          <p:nvPr/>
        </p:nvSpPr>
        <p:spPr>
          <a:xfrm>
            <a:off x="4703377" y="2545752"/>
            <a:ext cx="2294898" cy="469359"/>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t>法人向け予約システム</a:t>
            </a:r>
          </a:p>
        </p:txBody>
      </p:sp>
      <p:sp>
        <p:nvSpPr>
          <p:cNvPr id="57" name="四角形: 角を丸くする 56">
            <a:extLst>
              <a:ext uri="{FF2B5EF4-FFF2-40B4-BE49-F238E27FC236}">
                <a16:creationId xmlns:a16="http://schemas.microsoft.com/office/drawing/2014/main" id="{E39FE644-128E-4CE8-A098-66FB97B2F111}"/>
              </a:ext>
            </a:extLst>
          </p:cNvPr>
          <p:cNvSpPr/>
          <p:nvPr/>
        </p:nvSpPr>
        <p:spPr>
          <a:xfrm>
            <a:off x="8532134" y="2545751"/>
            <a:ext cx="1769546" cy="469359"/>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t>取引先</a:t>
            </a:r>
            <a:r>
              <a:rPr lang="ja-JP" altLang="en-US" sz="1600" b="1" dirty="0"/>
              <a:t>旅行会社</a:t>
            </a:r>
            <a:endParaRPr kumimoji="1" lang="ja-JP" altLang="en-US" sz="1600" b="1" dirty="0"/>
          </a:p>
        </p:txBody>
      </p:sp>
      <p:graphicFrame>
        <p:nvGraphicFramePr>
          <p:cNvPr id="58" name="Group 196">
            <a:extLst>
              <a:ext uri="{FF2B5EF4-FFF2-40B4-BE49-F238E27FC236}">
                <a16:creationId xmlns:a16="http://schemas.microsoft.com/office/drawing/2014/main" id="{7B27389F-7B62-4E3A-9A44-0C47074D4399}"/>
              </a:ext>
            </a:extLst>
          </p:cNvPr>
          <p:cNvGraphicFramePr>
            <a:graphicFrameLocks noGrp="1"/>
          </p:cNvGraphicFramePr>
          <p:nvPr>
            <p:extLst>
              <p:ext uri="{D42A27DB-BD31-4B8C-83A1-F6EECF244321}">
                <p14:modId xmlns:p14="http://schemas.microsoft.com/office/powerpoint/2010/main" val="3384017073"/>
              </p:ext>
            </p:extLst>
          </p:nvPr>
        </p:nvGraphicFramePr>
        <p:xfrm>
          <a:off x="704674" y="3264725"/>
          <a:ext cx="10368794" cy="3169472"/>
        </p:xfrm>
        <a:graphic>
          <a:graphicData uri="http://schemas.openxmlformats.org/drawingml/2006/table">
            <a:tbl>
              <a:tblPr/>
              <a:tblGrid>
                <a:gridCol w="4186260">
                  <a:extLst>
                    <a:ext uri="{9D8B030D-6E8A-4147-A177-3AD203B41FA5}">
                      <a16:colId xmlns:a16="http://schemas.microsoft.com/office/drawing/2014/main" val="239275052"/>
                    </a:ext>
                  </a:extLst>
                </a:gridCol>
                <a:gridCol w="805049">
                  <a:extLst>
                    <a:ext uri="{9D8B030D-6E8A-4147-A177-3AD203B41FA5}">
                      <a16:colId xmlns:a16="http://schemas.microsoft.com/office/drawing/2014/main" val="156417580"/>
                    </a:ext>
                  </a:extLst>
                </a:gridCol>
                <a:gridCol w="868894">
                  <a:extLst>
                    <a:ext uri="{9D8B030D-6E8A-4147-A177-3AD203B41FA5}">
                      <a16:colId xmlns:a16="http://schemas.microsoft.com/office/drawing/2014/main" val="760817117"/>
                    </a:ext>
                  </a:extLst>
                </a:gridCol>
                <a:gridCol w="917168">
                  <a:extLst>
                    <a:ext uri="{9D8B030D-6E8A-4147-A177-3AD203B41FA5}">
                      <a16:colId xmlns:a16="http://schemas.microsoft.com/office/drawing/2014/main" val="1475995767"/>
                    </a:ext>
                  </a:extLst>
                </a:gridCol>
                <a:gridCol w="932113">
                  <a:extLst>
                    <a:ext uri="{9D8B030D-6E8A-4147-A177-3AD203B41FA5}">
                      <a16:colId xmlns:a16="http://schemas.microsoft.com/office/drawing/2014/main" val="3836102415"/>
                    </a:ext>
                  </a:extLst>
                </a:gridCol>
                <a:gridCol w="873628">
                  <a:extLst>
                    <a:ext uri="{9D8B030D-6E8A-4147-A177-3AD203B41FA5}">
                      <a16:colId xmlns:a16="http://schemas.microsoft.com/office/drawing/2014/main" val="2344830122"/>
                    </a:ext>
                  </a:extLst>
                </a:gridCol>
                <a:gridCol w="946783">
                  <a:extLst>
                    <a:ext uri="{9D8B030D-6E8A-4147-A177-3AD203B41FA5}">
                      <a16:colId xmlns:a16="http://schemas.microsoft.com/office/drawing/2014/main" val="4258301474"/>
                    </a:ext>
                  </a:extLst>
                </a:gridCol>
                <a:gridCol w="838899">
                  <a:extLst>
                    <a:ext uri="{9D8B030D-6E8A-4147-A177-3AD203B41FA5}">
                      <a16:colId xmlns:a16="http://schemas.microsoft.com/office/drawing/2014/main" val="1137987311"/>
                    </a:ext>
                  </a:extLst>
                </a:gridCol>
              </a:tblGrid>
              <a:tr h="548585">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ja-JP" sz="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endParaRPr>
                    </a:p>
                  </a:txBody>
                  <a:tcPr marT="45930" marB="4593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コスト</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料金</a:t>
                      </a:r>
                      <a:endParaRPr kumimoji="1" lang="en-US" altLang="ja-JP"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ﾁｪｯｸ</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電話受付</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管理</a:t>
                      </a:r>
                      <a:b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b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ｼｽﾃﾑ</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契約社数</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不正防止</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2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システム</a:t>
                      </a:r>
                      <a:endParaRPr kumimoji="1" lang="en-US" altLang="ja-JP" sz="12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2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利用料</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extLst>
                  <a:ext uri="{0D108BD9-81ED-4DB2-BD59-A6C34878D82A}">
                    <a16:rowId xmlns:a16="http://schemas.microsoft.com/office/drawing/2014/main" val="3468531789"/>
                  </a:ext>
                </a:extLst>
              </a:tr>
              <a:tr h="590320">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50000"/>
                        </a:lnSpc>
                        <a:spcBef>
                          <a:spcPct val="20000"/>
                        </a:spcBef>
                        <a:spcAft>
                          <a:spcPct val="0"/>
                        </a:spcAft>
                        <a:buClrTx/>
                        <a:buSzTx/>
                        <a:buFontTx/>
                        <a:buNone/>
                        <a:tabLst/>
                      </a:pPr>
                      <a:r>
                        <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当社サービス</a:t>
                      </a:r>
                    </a:p>
                  </a:txBody>
                  <a:tcPr marT="45930" marB="4593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〇</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30719715"/>
                  </a:ext>
                </a:extLst>
              </a:tr>
              <a:tr h="671890">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50000"/>
                        </a:lnSpc>
                        <a:spcBef>
                          <a:spcPct val="20000"/>
                        </a:spcBef>
                        <a:spcAft>
                          <a:spcPct val="0"/>
                        </a:spcAft>
                        <a:buClrTx/>
                        <a:buSzTx/>
                        <a:buFontTx/>
                        <a:buNone/>
                        <a:tabLst/>
                      </a:pPr>
                      <a:r>
                        <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社員自らが手配</a:t>
                      </a:r>
                      <a:r>
                        <a:rPr kumimoji="1" lang="en-US" altLang="ja-JP"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【A】</a:t>
                      </a:r>
                      <a:endPar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endParaRPr>
                    </a:p>
                  </a:txBody>
                  <a:tcPr marT="45930" marB="4593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85848275"/>
                  </a:ext>
                </a:extLst>
              </a:tr>
              <a:tr h="673005">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50000"/>
                        </a:lnSpc>
                        <a:spcBef>
                          <a:spcPct val="20000"/>
                        </a:spcBef>
                        <a:spcAft>
                          <a:spcPct val="0"/>
                        </a:spcAft>
                        <a:buClrTx/>
                        <a:buSzTx/>
                        <a:buFontTx/>
                        <a:buNone/>
                        <a:tabLst/>
                      </a:pPr>
                      <a:r>
                        <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法人向け予約システム</a:t>
                      </a:r>
                      <a:r>
                        <a:rPr kumimoji="1" lang="en-US" altLang="ja-JP"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【B】</a:t>
                      </a:r>
                    </a:p>
                  </a:txBody>
                  <a:tcPr marT="45930" marB="4593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〇</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〇</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37543409"/>
                  </a:ext>
                </a:extLst>
              </a:tr>
              <a:tr h="673005">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50000"/>
                        </a:lnSpc>
                        <a:spcBef>
                          <a:spcPct val="20000"/>
                        </a:spcBef>
                        <a:spcAft>
                          <a:spcPct val="0"/>
                        </a:spcAft>
                        <a:buClrTx/>
                        <a:buSzTx/>
                        <a:buFontTx/>
                        <a:buNone/>
                        <a:tabLst/>
                      </a:pPr>
                      <a:r>
                        <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取引先旅行会社</a:t>
                      </a:r>
                      <a:r>
                        <a:rPr kumimoji="1" lang="en-US" altLang="ja-JP"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rPr>
                        <a:t>【C】</a:t>
                      </a:r>
                      <a:endParaRPr kumimoji="1" lang="ja-JP" altLang="en-US" sz="1800" b="1" i="0" u="none" strike="noStrike" cap="none" normalizeH="0" baseline="0" dirty="0">
                        <a:ln>
                          <a:noFill/>
                        </a:ln>
                        <a:solidFill>
                          <a:schemeClr val="bg1"/>
                        </a:solidFill>
                        <a:effectLst/>
                        <a:latin typeface="Arial" panose="020B0604020202020204" pitchFamily="34" charset="0"/>
                        <a:ea typeface="ＭＳ Ｐゴシック" panose="020B0600070205080204" pitchFamily="50" charset="-128"/>
                      </a:endParaRPr>
                    </a:p>
                  </a:txBody>
                  <a:tcPr marT="45930" marB="4593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lumMod val="50000"/>
                      </a:schemeClr>
                    </a:solid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〇</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endPar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endParaRP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50" charset="-128"/>
                        </a:defRPr>
                      </a:lvl1pPr>
                      <a:lvl2pPr marL="45720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50" charset="-128"/>
                        </a:defRPr>
                      </a:lvl2pPr>
                      <a:lvl3pPr marL="9144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50" charset="-128"/>
                        </a:defRPr>
                      </a:lvl3pPr>
                      <a:lvl4pPr marL="1371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4pPr>
                      <a:lvl5pPr marL="18288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50" charset="-128"/>
                        </a:defRPr>
                      </a:lvl5pPr>
                      <a:lvl6pPr marL="22860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6pPr>
                      <a:lvl7pPr marL="27432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7pPr>
                      <a:lvl8pPr marL="32004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8pPr>
                      <a:lvl9pPr marL="3657600" algn="l" defTabSz="914400" rtl="0" eaLnBrk="1" fontAlgn="base" latinLnBrk="0" hangingPunct="1">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0" i="0" u="none" strike="noStrike" cap="none" normalizeH="0" baseline="0" dirty="0">
                          <a:ln>
                            <a:noFill/>
                          </a:ln>
                          <a:solidFill>
                            <a:schemeClr val="accent3">
                              <a:lumMod val="50000"/>
                            </a:schemeClr>
                          </a:solidFill>
                          <a:effectLst/>
                          <a:latin typeface="ＭＳ Ｐゴシック" panose="020B0600070205080204" pitchFamily="50" charset="-128"/>
                          <a:ea typeface="ＭＳ Ｐゴシック" panose="020B0600070205080204" pitchFamily="50" charset="-128"/>
                        </a:rPr>
                        <a:t>―</a:t>
                      </a:r>
                    </a:p>
                  </a:txBody>
                  <a:tcPr marT="45930" marB="459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23040821"/>
                  </a:ext>
                </a:extLst>
              </a:tr>
            </a:tbl>
          </a:graphicData>
        </a:graphic>
      </p:graphicFrame>
      <p:sp>
        <p:nvSpPr>
          <p:cNvPr id="60" name="正方形/長方形 59">
            <a:extLst>
              <a:ext uri="{FF2B5EF4-FFF2-40B4-BE49-F238E27FC236}">
                <a16:creationId xmlns:a16="http://schemas.microsoft.com/office/drawing/2014/main" id="{16FE61F3-9990-43A9-91C6-DA2BA2121EA7}"/>
              </a:ext>
            </a:extLst>
          </p:cNvPr>
          <p:cNvSpPr/>
          <p:nvPr/>
        </p:nvSpPr>
        <p:spPr>
          <a:xfrm>
            <a:off x="1605442" y="1636170"/>
            <a:ext cx="779767" cy="582971"/>
          </a:xfrm>
          <a:prstGeom prst="rect">
            <a:avLst/>
          </a:prstGeom>
          <a:solidFill>
            <a:srgbClr val="FF0000"/>
          </a:solidFill>
          <a:ln w="254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a:t>
            </a:r>
          </a:p>
        </p:txBody>
      </p:sp>
      <p:sp>
        <p:nvSpPr>
          <p:cNvPr id="61" name="正方形/長方形 60">
            <a:extLst>
              <a:ext uri="{FF2B5EF4-FFF2-40B4-BE49-F238E27FC236}">
                <a16:creationId xmlns:a16="http://schemas.microsoft.com/office/drawing/2014/main" id="{1B46E252-F5FE-4824-BBEE-573C86BC11B3}"/>
              </a:ext>
            </a:extLst>
          </p:cNvPr>
          <p:cNvSpPr/>
          <p:nvPr/>
        </p:nvSpPr>
        <p:spPr>
          <a:xfrm>
            <a:off x="5316233" y="1656828"/>
            <a:ext cx="779767" cy="582971"/>
          </a:xfrm>
          <a:prstGeom prst="rect">
            <a:avLst/>
          </a:prstGeom>
          <a:solidFill>
            <a:srgbClr val="FFC000"/>
          </a:solidFill>
          <a:ln w="25400">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B</a:t>
            </a:r>
          </a:p>
        </p:txBody>
      </p:sp>
      <p:sp>
        <p:nvSpPr>
          <p:cNvPr id="62" name="正方形/長方形 61">
            <a:extLst>
              <a:ext uri="{FF2B5EF4-FFF2-40B4-BE49-F238E27FC236}">
                <a16:creationId xmlns:a16="http://schemas.microsoft.com/office/drawing/2014/main" id="{B45682E6-2DE7-4D10-8619-3468BC526A3D}"/>
              </a:ext>
            </a:extLst>
          </p:cNvPr>
          <p:cNvSpPr/>
          <p:nvPr/>
        </p:nvSpPr>
        <p:spPr>
          <a:xfrm>
            <a:off x="8977160" y="1687798"/>
            <a:ext cx="779767" cy="582971"/>
          </a:xfrm>
          <a:prstGeom prst="rect">
            <a:avLst/>
          </a:prstGeom>
          <a:solidFill>
            <a:schemeClr val="accent2">
              <a:lumMod val="75000"/>
            </a:schemeClr>
          </a:solidFill>
          <a:ln w="25400">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C</a:t>
            </a:r>
          </a:p>
        </p:txBody>
      </p:sp>
    </p:spTree>
    <p:extLst>
      <p:ext uri="{BB962C8B-B14F-4D97-AF65-F5344CB8AC3E}">
        <p14:creationId xmlns:p14="http://schemas.microsoft.com/office/powerpoint/2010/main" val="3472797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580F981-3314-4EFA-945C-ED12D59C17C6}"/>
              </a:ext>
            </a:extLst>
          </p:cNvPr>
          <p:cNvSpPr txBox="1"/>
          <p:nvPr/>
        </p:nvSpPr>
        <p:spPr>
          <a:xfrm>
            <a:off x="7852095" y="256672"/>
            <a:ext cx="3464654"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出張課題と解決策　</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8454FD0D-0AFB-4D27-BA01-3E73493BEDF9}"/>
              </a:ext>
            </a:extLst>
          </p:cNvPr>
          <p:cNvSpPr>
            <a:spLocks noGrp="1"/>
          </p:cNvSpPr>
          <p:nvPr>
            <p:ph type="sldNum" sz="quarter" idx="12"/>
          </p:nvPr>
        </p:nvSpPr>
        <p:spPr/>
        <p:txBody>
          <a:bodyPr/>
          <a:lstStyle/>
          <a:p>
            <a:fld id="{25995D7B-E6C1-044D-936A-6D37CA6DD999}" type="slidenum">
              <a:rPr kumimoji="1" lang="ja-JP" altLang="en-US" smtClean="0"/>
              <a:t>8</a:t>
            </a:fld>
            <a:endParaRPr kumimoji="1" lang="ja-JP" altLang="en-US"/>
          </a:p>
        </p:txBody>
      </p:sp>
      <p:sp>
        <p:nvSpPr>
          <p:cNvPr id="7" name="四角形: 角を丸くする 6">
            <a:extLst>
              <a:ext uri="{FF2B5EF4-FFF2-40B4-BE49-F238E27FC236}">
                <a16:creationId xmlns:a16="http://schemas.microsoft.com/office/drawing/2014/main" id="{3ADBF874-2CAC-4143-AF7C-4BC844CB6C7A}"/>
              </a:ext>
            </a:extLst>
          </p:cNvPr>
          <p:cNvSpPr/>
          <p:nvPr/>
        </p:nvSpPr>
        <p:spPr>
          <a:xfrm>
            <a:off x="495070" y="1334987"/>
            <a:ext cx="1694457" cy="1384757"/>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手配に</a:t>
            </a:r>
            <a:r>
              <a:rPr lang="ja-JP" altLang="en-US" sz="2000" b="1" dirty="0"/>
              <a:t>時間がかかる</a:t>
            </a:r>
            <a:endParaRPr kumimoji="1" lang="ja-JP" altLang="en-US" sz="2000" b="1" dirty="0"/>
          </a:p>
        </p:txBody>
      </p:sp>
      <p:sp>
        <p:nvSpPr>
          <p:cNvPr id="8" name="四角形: 角を丸くする 7">
            <a:extLst>
              <a:ext uri="{FF2B5EF4-FFF2-40B4-BE49-F238E27FC236}">
                <a16:creationId xmlns:a16="http://schemas.microsoft.com/office/drawing/2014/main" id="{AA343901-17A9-495F-8756-0A776FDB991C}"/>
              </a:ext>
            </a:extLst>
          </p:cNvPr>
          <p:cNvSpPr/>
          <p:nvPr/>
        </p:nvSpPr>
        <p:spPr>
          <a:xfrm>
            <a:off x="2295397" y="954503"/>
            <a:ext cx="1694456" cy="1511679"/>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適正な料金で手配されてるかわからない</a:t>
            </a:r>
            <a:endParaRPr kumimoji="1" lang="ja-JP" altLang="en-US" b="1" dirty="0"/>
          </a:p>
        </p:txBody>
      </p:sp>
      <p:sp>
        <p:nvSpPr>
          <p:cNvPr id="14" name="正方形/長方形 13">
            <a:extLst>
              <a:ext uri="{FF2B5EF4-FFF2-40B4-BE49-F238E27FC236}">
                <a16:creationId xmlns:a16="http://schemas.microsoft.com/office/drawing/2014/main" id="{8EDDE362-71B3-431E-A509-2CA1F2059886}"/>
              </a:ext>
            </a:extLst>
          </p:cNvPr>
          <p:cNvSpPr/>
          <p:nvPr/>
        </p:nvSpPr>
        <p:spPr>
          <a:xfrm>
            <a:off x="1515630" y="141879"/>
            <a:ext cx="779767" cy="582971"/>
          </a:xfrm>
          <a:prstGeom prst="rect">
            <a:avLst/>
          </a:prstGeom>
          <a:solidFill>
            <a:srgbClr val="FF0000"/>
          </a:solidFill>
          <a:ln w="254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a:t>
            </a:r>
          </a:p>
        </p:txBody>
      </p:sp>
      <p:sp>
        <p:nvSpPr>
          <p:cNvPr id="23" name="四角形: 角を丸くする 22">
            <a:extLst>
              <a:ext uri="{FF2B5EF4-FFF2-40B4-BE49-F238E27FC236}">
                <a16:creationId xmlns:a16="http://schemas.microsoft.com/office/drawing/2014/main" id="{F486B61B-058A-45AA-9B80-7FE5A803CD6B}"/>
              </a:ext>
            </a:extLst>
          </p:cNvPr>
          <p:cNvSpPr/>
          <p:nvPr/>
        </p:nvSpPr>
        <p:spPr>
          <a:xfrm>
            <a:off x="600939" y="2848389"/>
            <a:ext cx="1694458" cy="1281579"/>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t>出張状況が管理できていない</a:t>
            </a:r>
            <a:endParaRPr kumimoji="1" lang="ja-JP" altLang="en-US" sz="2000" b="1" dirty="0"/>
          </a:p>
        </p:txBody>
      </p:sp>
      <p:sp>
        <p:nvSpPr>
          <p:cNvPr id="26" name="四角形: 角を丸くする 25">
            <a:extLst>
              <a:ext uri="{FF2B5EF4-FFF2-40B4-BE49-F238E27FC236}">
                <a16:creationId xmlns:a16="http://schemas.microsoft.com/office/drawing/2014/main" id="{EBFB4F3E-1C76-46D7-831C-6CC21BB29556}"/>
              </a:ext>
            </a:extLst>
          </p:cNvPr>
          <p:cNvSpPr/>
          <p:nvPr/>
        </p:nvSpPr>
        <p:spPr>
          <a:xfrm>
            <a:off x="3506718" y="2078954"/>
            <a:ext cx="1694456" cy="1281579"/>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急な変更・キャンセルが大変</a:t>
            </a:r>
            <a:endParaRPr kumimoji="1" lang="ja-JP" altLang="en-US" b="1" dirty="0"/>
          </a:p>
        </p:txBody>
      </p:sp>
      <p:sp>
        <p:nvSpPr>
          <p:cNvPr id="27" name="四角形: 角を丸くする 26">
            <a:extLst>
              <a:ext uri="{FF2B5EF4-FFF2-40B4-BE49-F238E27FC236}">
                <a16:creationId xmlns:a16="http://schemas.microsoft.com/office/drawing/2014/main" id="{6E76E375-8012-4FCB-B29F-2BE8FFBA3526}"/>
              </a:ext>
            </a:extLst>
          </p:cNvPr>
          <p:cNvSpPr/>
          <p:nvPr/>
        </p:nvSpPr>
        <p:spPr>
          <a:xfrm>
            <a:off x="2189527" y="3297056"/>
            <a:ext cx="1694456" cy="1162247"/>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出張のルールが明確でない</a:t>
            </a:r>
            <a:endParaRPr kumimoji="1" lang="ja-JP" altLang="en-US" b="1" dirty="0"/>
          </a:p>
        </p:txBody>
      </p:sp>
      <p:sp>
        <p:nvSpPr>
          <p:cNvPr id="28" name="四角形: 角を丸くする 27">
            <a:extLst>
              <a:ext uri="{FF2B5EF4-FFF2-40B4-BE49-F238E27FC236}">
                <a16:creationId xmlns:a16="http://schemas.microsoft.com/office/drawing/2014/main" id="{4B2A8870-4F09-41A9-9407-540B3907C099}"/>
              </a:ext>
            </a:extLst>
          </p:cNvPr>
          <p:cNvSpPr/>
          <p:nvPr/>
        </p:nvSpPr>
        <p:spPr>
          <a:xfrm>
            <a:off x="351293" y="4788639"/>
            <a:ext cx="1591966" cy="1281579"/>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出張費を社員が立替えている</a:t>
            </a:r>
          </a:p>
        </p:txBody>
      </p:sp>
      <p:sp>
        <p:nvSpPr>
          <p:cNvPr id="29" name="四角形: 角を丸くする 28">
            <a:extLst>
              <a:ext uri="{FF2B5EF4-FFF2-40B4-BE49-F238E27FC236}">
                <a16:creationId xmlns:a16="http://schemas.microsoft.com/office/drawing/2014/main" id="{C0DF47F3-E9A2-405B-AE69-FEF956DD3620}"/>
              </a:ext>
            </a:extLst>
          </p:cNvPr>
          <p:cNvSpPr/>
          <p:nvPr/>
        </p:nvSpPr>
        <p:spPr>
          <a:xfrm>
            <a:off x="2713077" y="4676772"/>
            <a:ext cx="1866730" cy="1511679"/>
          </a:xfrm>
          <a:prstGeom prst="round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不正が行われ</a:t>
            </a:r>
            <a:r>
              <a:rPr lang="ja-JP" altLang="en-US" b="1" dirty="0"/>
              <a:t>ているかどうかチェックする機能がない</a:t>
            </a:r>
            <a:endParaRPr kumimoji="1" lang="ja-JP" altLang="en-US" b="1" dirty="0"/>
          </a:p>
        </p:txBody>
      </p:sp>
      <p:sp>
        <p:nvSpPr>
          <p:cNvPr id="3" name="矢印: ストライプ 2">
            <a:extLst>
              <a:ext uri="{FF2B5EF4-FFF2-40B4-BE49-F238E27FC236}">
                <a16:creationId xmlns:a16="http://schemas.microsoft.com/office/drawing/2014/main" id="{7A67371E-1D5B-457F-892C-F12130DB9B14}"/>
              </a:ext>
            </a:extLst>
          </p:cNvPr>
          <p:cNvSpPr/>
          <p:nvPr/>
        </p:nvSpPr>
        <p:spPr>
          <a:xfrm>
            <a:off x="5694031" y="2365908"/>
            <a:ext cx="2241256" cy="224653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73E3710-C226-48E2-BAEB-AECC77491E82}"/>
              </a:ext>
            </a:extLst>
          </p:cNvPr>
          <p:cNvSpPr/>
          <p:nvPr/>
        </p:nvSpPr>
        <p:spPr>
          <a:xfrm>
            <a:off x="7852095" y="2719743"/>
            <a:ext cx="3369235" cy="923330"/>
          </a:xfrm>
          <a:prstGeom prst="rect">
            <a:avLst/>
          </a:prstGeom>
          <a:noFill/>
        </p:spPr>
        <p:txBody>
          <a:bodyPr wrap="square" lIns="91440" tIns="45720" rIns="91440" bIns="45720">
            <a:spAutoFit/>
          </a:bodyPr>
          <a:lstStyle/>
          <a:p>
            <a:pPr algn="ctr"/>
            <a:r>
              <a:rPr lang="en-US" altLang="ja-JP" sz="5400" b="1" dirty="0" err="1">
                <a:ln w="22225">
                  <a:solidFill>
                    <a:schemeClr val="accent2"/>
                  </a:solidFill>
                  <a:prstDash val="solid"/>
                </a:ln>
                <a:solidFill>
                  <a:srgbClr val="92D050"/>
                </a:solidFill>
              </a:rPr>
              <a:t>CosPro</a:t>
            </a:r>
            <a:endParaRPr lang="en-US" altLang="ja-JP" sz="5400" b="1" dirty="0">
              <a:ln w="22225">
                <a:solidFill>
                  <a:schemeClr val="accent2"/>
                </a:solidFill>
                <a:prstDash val="solid"/>
              </a:ln>
              <a:solidFill>
                <a:srgbClr val="92D050"/>
              </a:solidFill>
            </a:endParaRPr>
          </a:p>
        </p:txBody>
      </p:sp>
      <p:sp>
        <p:nvSpPr>
          <p:cNvPr id="11" name="テキスト ボックス 10">
            <a:extLst>
              <a:ext uri="{FF2B5EF4-FFF2-40B4-BE49-F238E27FC236}">
                <a16:creationId xmlns:a16="http://schemas.microsoft.com/office/drawing/2014/main" id="{AE4B909D-9A38-475F-9BA1-886461B836C3}"/>
              </a:ext>
            </a:extLst>
          </p:cNvPr>
          <p:cNvSpPr txBox="1"/>
          <p:nvPr/>
        </p:nvSpPr>
        <p:spPr>
          <a:xfrm>
            <a:off x="8022642" y="3837165"/>
            <a:ext cx="4339012" cy="461665"/>
          </a:xfrm>
          <a:prstGeom prst="rect">
            <a:avLst/>
          </a:prstGeom>
          <a:noFill/>
        </p:spPr>
        <p:txBody>
          <a:bodyPr wrap="square" rtlCol="0">
            <a:spAutoFit/>
          </a:bodyPr>
          <a:lstStyle/>
          <a:p>
            <a:r>
              <a:rPr kumimoji="1" lang="ja-JP" altLang="en-US" sz="2400" b="1" dirty="0">
                <a:solidFill>
                  <a:srgbClr val="00B050"/>
                </a:solidFill>
              </a:rPr>
              <a:t>がすべてを解決いたします</a:t>
            </a:r>
            <a:r>
              <a:rPr kumimoji="1" lang="ja-JP" altLang="en-US" dirty="0"/>
              <a:t>。</a:t>
            </a:r>
            <a:endParaRPr kumimoji="1" lang="en-US" altLang="ja-JP" dirty="0"/>
          </a:p>
        </p:txBody>
      </p:sp>
    </p:spTree>
    <p:extLst>
      <p:ext uri="{BB962C8B-B14F-4D97-AF65-F5344CB8AC3E}">
        <p14:creationId xmlns:p14="http://schemas.microsoft.com/office/powerpoint/2010/main" val="39658939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580F981-3314-4EFA-945C-ED12D59C17C6}"/>
              </a:ext>
            </a:extLst>
          </p:cNvPr>
          <p:cNvSpPr txBox="1"/>
          <p:nvPr/>
        </p:nvSpPr>
        <p:spPr>
          <a:xfrm>
            <a:off x="7582162" y="255484"/>
            <a:ext cx="3409949" cy="523220"/>
          </a:xfrm>
          <a:prstGeom prst="rect">
            <a:avLst/>
          </a:prstGeom>
          <a:noFill/>
        </p:spPr>
        <p:txBody>
          <a:bodyPr wrap="square" rtlCol="0">
            <a:spAutoFit/>
          </a:bodyPr>
          <a:lstStyle/>
          <a:p>
            <a:r>
              <a:rPr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課題・問題点の確認　</a:t>
            </a:r>
            <a:endParaRPr kumimoji="1" lang="ja-JP" altLang="en-US" sz="28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8454FD0D-0AFB-4D27-BA01-3E73493BEDF9}"/>
              </a:ext>
            </a:extLst>
          </p:cNvPr>
          <p:cNvSpPr>
            <a:spLocks noGrp="1"/>
          </p:cNvSpPr>
          <p:nvPr>
            <p:ph type="sldNum" sz="quarter" idx="12"/>
          </p:nvPr>
        </p:nvSpPr>
        <p:spPr/>
        <p:txBody>
          <a:bodyPr/>
          <a:lstStyle/>
          <a:p>
            <a:fld id="{25995D7B-E6C1-044D-936A-6D37CA6DD999}" type="slidenum">
              <a:rPr kumimoji="1" lang="ja-JP" altLang="en-US" smtClean="0"/>
              <a:t>9</a:t>
            </a:fld>
            <a:endParaRPr kumimoji="1" lang="ja-JP" altLang="en-US"/>
          </a:p>
        </p:txBody>
      </p:sp>
      <p:sp>
        <p:nvSpPr>
          <p:cNvPr id="6" name="正方形/長方形 5">
            <a:extLst>
              <a:ext uri="{FF2B5EF4-FFF2-40B4-BE49-F238E27FC236}">
                <a16:creationId xmlns:a16="http://schemas.microsoft.com/office/drawing/2014/main" id="{973394FF-AB90-4B1B-8DE7-A0552AD01F2A}"/>
              </a:ext>
            </a:extLst>
          </p:cNvPr>
          <p:cNvSpPr/>
          <p:nvPr/>
        </p:nvSpPr>
        <p:spPr>
          <a:xfrm>
            <a:off x="1432985" y="66128"/>
            <a:ext cx="779767" cy="582971"/>
          </a:xfrm>
          <a:prstGeom prst="rect">
            <a:avLst/>
          </a:prstGeom>
          <a:solidFill>
            <a:srgbClr val="FFC000"/>
          </a:solidFill>
          <a:ln w="25400">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6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B</a:t>
            </a:r>
          </a:p>
        </p:txBody>
      </p:sp>
      <p:sp>
        <p:nvSpPr>
          <p:cNvPr id="7" name="四角形: 角を丸くする 6">
            <a:extLst>
              <a:ext uri="{FF2B5EF4-FFF2-40B4-BE49-F238E27FC236}">
                <a16:creationId xmlns:a16="http://schemas.microsoft.com/office/drawing/2014/main" id="{A33F4B02-CEE7-451B-8CCC-E0718BE8037A}"/>
              </a:ext>
            </a:extLst>
          </p:cNvPr>
          <p:cNvSpPr/>
          <p:nvPr/>
        </p:nvSpPr>
        <p:spPr>
          <a:xfrm>
            <a:off x="563836" y="1585354"/>
            <a:ext cx="1704059" cy="1144274"/>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システムからの予約のみ</a:t>
            </a:r>
            <a:endParaRPr kumimoji="1" lang="ja-JP" altLang="en-US" b="1" dirty="0"/>
          </a:p>
        </p:txBody>
      </p:sp>
      <p:sp>
        <p:nvSpPr>
          <p:cNvPr id="8" name="四角形: 角を丸くする 7">
            <a:extLst>
              <a:ext uri="{FF2B5EF4-FFF2-40B4-BE49-F238E27FC236}">
                <a16:creationId xmlns:a16="http://schemas.microsoft.com/office/drawing/2014/main" id="{12EFF1B0-36BC-48A7-84E3-F71B0C27CF0E}"/>
              </a:ext>
            </a:extLst>
          </p:cNvPr>
          <p:cNvSpPr/>
          <p:nvPr/>
        </p:nvSpPr>
        <p:spPr>
          <a:xfrm>
            <a:off x="2416072" y="1358637"/>
            <a:ext cx="1704059" cy="1294798"/>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チェック機能がない</a:t>
            </a:r>
            <a:endParaRPr kumimoji="1" lang="ja-JP" altLang="en-US" b="1" dirty="0"/>
          </a:p>
        </p:txBody>
      </p:sp>
      <p:sp>
        <p:nvSpPr>
          <p:cNvPr id="9" name="四角形: 角を丸くする 8">
            <a:extLst>
              <a:ext uri="{FF2B5EF4-FFF2-40B4-BE49-F238E27FC236}">
                <a16:creationId xmlns:a16="http://schemas.microsoft.com/office/drawing/2014/main" id="{24E7995C-9AB2-4000-9EB5-0F0BD88682FE}"/>
              </a:ext>
            </a:extLst>
          </p:cNvPr>
          <p:cNvSpPr/>
          <p:nvPr/>
        </p:nvSpPr>
        <p:spPr>
          <a:xfrm>
            <a:off x="353479" y="3233436"/>
            <a:ext cx="1704060" cy="1015957"/>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色んな券種が予約出来る</a:t>
            </a:r>
          </a:p>
        </p:txBody>
      </p:sp>
      <p:sp>
        <p:nvSpPr>
          <p:cNvPr id="11" name="四角形: 角を丸くする 10">
            <a:extLst>
              <a:ext uri="{FF2B5EF4-FFF2-40B4-BE49-F238E27FC236}">
                <a16:creationId xmlns:a16="http://schemas.microsoft.com/office/drawing/2014/main" id="{E22CE34E-18A5-4C1A-BD2D-8C8D2842D1EF}"/>
              </a:ext>
            </a:extLst>
          </p:cNvPr>
          <p:cNvSpPr/>
          <p:nvPr/>
        </p:nvSpPr>
        <p:spPr>
          <a:xfrm>
            <a:off x="664151" y="4849808"/>
            <a:ext cx="1548601" cy="1410494"/>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比較情報が少ない</a:t>
            </a:r>
            <a:endParaRPr kumimoji="1" lang="ja-JP" altLang="en-US" b="1" dirty="0"/>
          </a:p>
        </p:txBody>
      </p:sp>
      <p:sp>
        <p:nvSpPr>
          <p:cNvPr id="12" name="四角形: 角を丸くする 11">
            <a:extLst>
              <a:ext uri="{FF2B5EF4-FFF2-40B4-BE49-F238E27FC236}">
                <a16:creationId xmlns:a16="http://schemas.microsoft.com/office/drawing/2014/main" id="{65156F67-B440-464C-ABAC-547610B9733C}"/>
              </a:ext>
            </a:extLst>
          </p:cNvPr>
          <p:cNvSpPr/>
          <p:nvPr/>
        </p:nvSpPr>
        <p:spPr>
          <a:xfrm>
            <a:off x="2780399" y="4851964"/>
            <a:ext cx="2140881" cy="1294797"/>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t>システムによっては利用料がかかる</a:t>
            </a:r>
            <a:endParaRPr lang="en-US" altLang="ja-JP" b="1" dirty="0"/>
          </a:p>
        </p:txBody>
      </p:sp>
      <p:sp>
        <p:nvSpPr>
          <p:cNvPr id="13" name="四角形: 角を丸くする 12">
            <a:extLst>
              <a:ext uri="{FF2B5EF4-FFF2-40B4-BE49-F238E27FC236}">
                <a16:creationId xmlns:a16="http://schemas.microsoft.com/office/drawing/2014/main" id="{C661B19C-8092-4C30-9076-96918A81B8CA}"/>
              </a:ext>
            </a:extLst>
          </p:cNvPr>
          <p:cNvSpPr/>
          <p:nvPr/>
        </p:nvSpPr>
        <p:spPr>
          <a:xfrm>
            <a:off x="2038936" y="2565709"/>
            <a:ext cx="1912097" cy="1670573"/>
          </a:xfrm>
          <a:prstGeom prst="roundRect">
            <a:avLst/>
          </a:prstGeom>
          <a:solidFill>
            <a:schemeClr val="tx1">
              <a:lumMod val="95000"/>
              <a:lumOff val="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カテゴリーごとにログインは必要</a:t>
            </a:r>
          </a:p>
        </p:txBody>
      </p:sp>
      <p:sp>
        <p:nvSpPr>
          <p:cNvPr id="19" name="矢印: ストライプ 18">
            <a:extLst>
              <a:ext uri="{FF2B5EF4-FFF2-40B4-BE49-F238E27FC236}">
                <a16:creationId xmlns:a16="http://schemas.microsoft.com/office/drawing/2014/main" id="{0A35CA4A-ADFD-45EE-AA6A-DE7303396873}"/>
              </a:ext>
            </a:extLst>
          </p:cNvPr>
          <p:cNvSpPr/>
          <p:nvPr/>
        </p:nvSpPr>
        <p:spPr>
          <a:xfrm>
            <a:off x="5694031" y="2365908"/>
            <a:ext cx="2241256" cy="2246539"/>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1E2E54F7-FB77-4F89-BFA0-F706AE297A87}"/>
              </a:ext>
            </a:extLst>
          </p:cNvPr>
          <p:cNvSpPr/>
          <p:nvPr/>
        </p:nvSpPr>
        <p:spPr>
          <a:xfrm>
            <a:off x="7852095" y="2719743"/>
            <a:ext cx="3369235" cy="923330"/>
          </a:xfrm>
          <a:prstGeom prst="rect">
            <a:avLst/>
          </a:prstGeom>
          <a:noFill/>
        </p:spPr>
        <p:txBody>
          <a:bodyPr wrap="square" lIns="91440" tIns="45720" rIns="91440" bIns="45720">
            <a:spAutoFit/>
          </a:bodyPr>
          <a:lstStyle/>
          <a:p>
            <a:pPr algn="ctr"/>
            <a:r>
              <a:rPr lang="en-US" altLang="ja-JP" sz="5400" b="1" dirty="0" err="1">
                <a:ln w="22225">
                  <a:solidFill>
                    <a:schemeClr val="accent2"/>
                  </a:solidFill>
                  <a:prstDash val="solid"/>
                </a:ln>
                <a:solidFill>
                  <a:srgbClr val="92D050"/>
                </a:solidFill>
              </a:rPr>
              <a:t>CosPro</a:t>
            </a:r>
            <a:endParaRPr lang="en-US" altLang="ja-JP" sz="5400" b="1" dirty="0">
              <a:ln w="22225">
                <a:solidFill>
                  <a:schemeClr val="accent2"/>
                </a:solidFill>
                <a:prstDash val="solid"/>
              </a:ln>
              <a:solidFill>
                <a:srgbClr val="92D050"/>
              </a:solidFill>
            </a:endParaRPr>
          </a:p>
        </p:txBody>
      </p:sp>
      <p:sp>
        <p:nvSpPr>
          <p:cNvPr id="21" name="テキスト ボックス 20">
            <a:extLst>
              <a:ext uri="{FF2B5EF4-FFF2-40B4-BE49-F238E27FC236}">
                <a16:creationId xmlns:a16="http://schemas.microsoft.com/office/drawing/2014/main" id="{77740A98-0714-40C3-A3A0-FE8CD6084BE9}"/>
              </a:ext>
            </a:extLst>
          </p:cNvPr>
          <p:cNvSpPr txBox="1"/>
          <p:nvPr/>
        </p:nvSpPr>
        <p:spPr>
          <a:xfrm>
            <a:off x="8022642" y="3837165"/>
            <a:ext cx="4339012" cy="461665"/>
          </a:xfrm>
          <a:prstGeom prst="rect">
            <a:avLst/>
          </a:prstGeom>
          <a:noFill/>
        </p:spPr>
        <p:txBody>
          <a:bodyPr wrap="square" rtlCol="0">
            <a:spAutoFit/>
          </a:bodyPr>
          <a:lstStyle/>
          <a:p>
            <a:r>
              <a:rPr kumimoji="1" lang="ja-JP" altLang="en-US" sz="2400" b="1" dirty="0">
                <a:solidFill>
                  <a:srgbClr val="00B050"/>
                </a:solidFill>
              </a:rPr>
              <a:t>がすべてを解決いたします</a:t>
            </a:r>
            <a:r>
              <a:rPr kumimoji="1" lang="ja-JP" altLang="en-US" dirty="0"/>
              <a:t>。</a:t>
            </a:r>
            <a:endParaRPr kumimoji="1" lang="en-US" altLang="ja-JP" dirty="0"/>
          </a:p>
        </p:txBody>
      </p:sp>
    </p:spTree>
    <p:extLst>
      <p:ext uri="{BB962C8B-B14F-4D97-AF65-F5344CB8AC3E}">
        <p14:creationId xmlns:p14="http://schemas.microsoft.com/office/powerpoint/2010/main" val="26959348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ウィスプ">
  <a:themeElements>
    <a:clrScheme name="ウィスプ">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1353</TotalTime>
  <Words>1684</Words>
  <Application>Microsoft Office PowerPoint</Application>
  <PresentationFormat>ワイド画面</PresentationFormat>
  <Paragraphs>336</Paragraphs>
  <Slides>15</Slides>
  <Notes>5</Notes>
  <HiddenSlides>0</HiddenSlides>
  <MMClips>0</MMClips>
  <ScaleCrop>false</ScaleCrop>
  <HeadingPairs>
    <vt:vector size="6" baseType="variant">
      <vt:variant>
        <vt:lpstr>使用されているフォント</vt:lpstr>
      </vt:variant>
      <vt:variant>
        <vt:i4>12</vt:i4>
      </vt:variant>
      <vt:variant>
        <vt:lpstr>テーマ</vt:lpstr>
      </vt:variant>
      <vt:variant>
        <vt:i4>2</vt:i4>
      </vt:variant>
      <vt:variant>
        <vt:lpstr>スライド タイトル</vt:lpstr>
      </vt:variant>
      <vt:variant>
        <vt:i4>15</vt:i4>
      </vt:variant>
    </vt:vector>
  </HeadingPairs>
  <TitlesOfParts>
    <vt:vector size="29" baseType="lpstr">
      <vt:lpstr>Meiryo UI</vt:lpstr>
      <vt:lpstr>ＭＳ Ｐゴシック</vt:lpstr>
      <vt:lpstr>Meiryo</vt:lpstr>
      <vt:lpstr>Meiryo</vt:lpstr>
      <vt:lpstr>Yu Gothic</vt:lpstr>
      <vt:lpstr>Yu Gothic</vt:lpstr>
      <vt:lpstr>Yu Gothic Light</vt:lpstr>
      <vt:lpstr>Arial</vt:lpstr>
      <vt:lpstr>Century Gothic</vt:lpstr>
      <vt:lpstr>Impact</vt:lpstr>
      <vt:lpstr>Segoe UI Historic</vt:lpstr>
      <vt:lpstr>Wingdings 3</vt:lpstr>
      <vt:lpstr>デザインの設定</vt:lpstr>
      <vt:lpstr>ウィスプ</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浜田計</dc:creator>
  <cp:lastModifiedBy>アリーズ カンパニー</cp:lastModifiedBy>
  <cp:revision>475</cp:revision>
  <cp:lastPrinted>2021-08-26T00:05:29Z</cp:lastPrinted>
  <dcterms:created xsi:type="dcterms:W3CDTF">2016-08-16T06:22:51Z</dcterms:created>
  <dcterms:modified xsi:type="dcterms:W3CDTF">2021-08-26T00:17:50Z</dcterms:modified>
</cp:coreProperties>
</file>