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Lst>
  <p:notesMasterIdLst>
    <p:notesMasterId r:id="rId31"/>
  </p:notesMasterIdLst>
  <p:sldIdLst>
    <p:sldId id="256" r:id="rId5"/>
    <p:sldId id="297" r:id="rId6"/>
    <p:sldId id="258" r:id="rId7"/>
    <p:sldId id="259" r:id="rId8"/>
    <p:sldId id="262" r:id="rId9"/>
    <p:sldId id="260" r:id="rId10"/>
    <p:sldId id="261" r:id="rId11"/>
    <p:sldId id="263" r:id="rId12"/>
    <p:sldId id="264" r:id="rId13"/>
    <p:sldId id="265" r:id="rId14"/>
    <p:sldId id="290" r:id="rId15"/>
    <p:sldId id="301" r:id="rId16"/>
    <p:sldId id="282" r:id="rId17"/>
    <p:sldId id="284" r:id="rId18"/>
    <p:sldId id="306" r:id="rId19"/>
    <p:sldId id="307" r:id="rId20"/>
    <p:sldId id="311" r:id="rId21"/>
    <p:sldId id="312" r:id="rId22"/>
    <p:sldId id="302" r:id="rId23"/>
    <p:sldId id="305" r:id="rId24"/>
    <p:sldId id="303" r:id="rId25"/>
    <p:sldId id="304" r:id="rId26"/>
    <p:sldId id="309" r:id="rId27"/>
    <p:sldId id="277" r:id="rId28"/>
    <p:sldId id="278" r:id="rId29"/>
    <p:sldId id="310" r:id="rId30"/>
  </p:sldIdLst>
  <p:sldSz cx="3419475" cy="611981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8" userDrawn="1">
          <p15:clr>
            <a:srgbClr val="A4A3A4"/>
          </p15:clr>
        </p15:guide>
        <p15:guide id="2" pos="107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A4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B5942-DF54-4D61-BAF8-C9E77394F9D4}" v="37" dt="2024-11-15T10:56:36.667"/>
    <p1510:client id="{D7C041C2-1112-43FA-A9B7-2F1639D3F0C7}" v="243" dt="2024-11-15T08:52:06.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5865" autoAdjust="0"/>
  </p:normalViewPr>
  <p:slideViewPr>
    <p:cSldViewPr snapToGrid="0" showGuides="1">
      <p:cViewPr varScale="1">
        <p:scale>
          <a:sx n="102" d="100"/>
          <a:sy n="102" d="100"/>
        </p:scale>
        <p:origin x="2349" y="-6"/>
      </p:cViewPr>
      <p:guideLst>
        <p:guide orient="horz" pos="1928"/>
        <p:guide pos="1078"/>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0" d="100"/>
          <a:sy n="70" d="100"/>
        </p:scale>
        <p:origin x="186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4275401" cy="337958"/>
          </a:xfrm>
          <a:prstGeom prst="rect">
            <a:avLst/>
          </a:prstGeom>
        </p:spPr>
        <p:txBody>
          <a:bodyPr vert="horz" lIns="90756" tIns="45379" rIns="90756" bIns="45379"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31" y="0"/>
            <a:ext cx="4275401" cy="337958"/>
          </a:xfrm>
          <a:prstGeom prst="rect">
            <a:avLst/>
          </a:prstGeom>
        </p:spPr>
        <p:txBody>
          <a:bodyPr vert="horz" lIns="90756" tIns="45379" rIns="90756" bIns="45379" rtlCol="0"/>
          <a:lstStyle>
            <a:lvl1pPr algn="r">
              <a:defRPr sz="1200"/>
            </a:lvl1pPr>
          </a:lstStyle>
          <a:p>
            <a:fld id="{E655A775-E9CC-4479-8DBC-F3252E18B378}" type="datetimeFigureOut">
              <a:rPr kumimoji="1" lang="ja-JP" altLang="en-US" smtClean="0"/>
              <a:t>2024/11/15</a:t>
            </a:fld>
            <a:endParaRPr kumimoji="1" lang="ja-JP" altLang="en-US"/>
          </a:p>
        </p:txBody>
      </p:sp>
      <p:sp>
        <p:nvSpPr>
          <p:cNvPr id="4" name="スライド イメージ プレースホルダー 3"/>
          <p:cNvSpPr>
            <a:spLocks noGrp="1" noRot="1" noChangeAspect="1"/>
          </p:cNvSpPr>
          <p:nvPr>
            <p:ph type="sldImg" idx="2"/>
          </p:nvPr>
        </p:nvSpPr>
        <p:spPr>
          <a:xfrm>
            <a:off x="4297363" y="841375"/>
            <a:ext cx="1271587" cy="2273300"/>
          </a:xfrm>
          <a:prstGeom prst="rect">
            <a:avLst/>
          </a:prstGeom>
          <a:noFill/>
          <a:ln w="12700">
            <a:solidFill>
              <a:prstClr val="black"/>
            </a:solidFill>
          </a:ln>
        </p:spPr>
        <p:txBody>
          <a:bodyPr vert="horz" lIns="90756" tIns="45379" rIns="90756" bIns="45379" rtlCol="0" anchor="ctr"/>
          <a:lstStyle/>
          <a:p>
            <a:endParaRPr lang="ja-JP" altLang="en-US"/>
          </a:p>
        </p:txBody>
      </p:sp>
      <p:sp>
        <p:nvSpPr>
          <p:cNvPr id="5" name="ノート プレースホルダー 4"/>
          <p:cNvSpPr>
            <a:spLocks noGrp="1"/>
          </p:cNvSpPr>
          <p:nvPr>
            <p:ph type="body" sz="quarter" idx="3"/>
          </p:nvPr>
        </p:nvSpPr>
        <p:spPr>
          <a:xfrm>
            <a:off x="986632" y="3241587"/>
            <a:ext cx="7893050" cy="2652207"/>
          </a:xfrm>
          <a:prstGeom prst="rect">
            <a:avLst/>
          </a:prstGeom>
        </p:spPr>
        <p:txBody>
          <a:bodyPr vert="horz" lIns="90756" tIns="45379" rIns="90756" bIns="453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6397808"/>
            <a:ext cx="4275401" cy="337957"/>
          </a:xfrm>
          <a:prstGeom prst="rect">
            <a:avLst/>
          </a:prstGeom>
        </p:spPr>
        <p:txBody>
          <a:bodyPr vert="horz" lIns="90756" tIns="45379" rIns="90756" bIns="453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31" y="6397808"/>
            <a:ext cx="4275401" cy="337957"/>
          </a:xfrm>
          <a:prstGeom prst="rect">
            <a:avLst/>
          </a:prstGeom>
        </p:spPr>
        <p:txBody>
          <a:bodyPr vert="horz" lIns="90756" tIns="45379" rIns="90756" bIns="45379" rtlCol="0" anchor="b"/>
          <a:lstStyle>
            <a:lvl1pPr algn="r">
              <a:defRPr sz="1200"/>
            </a:lvl1pPr>
          </a:lstStyle>
          <a:p>
            <a:fld id="{D082A902-D2D3-4A8B-9BAC-F3F010B645E9}" type="slidenum">
              <a:rPr kumimoji="1" lang="ja-JP" altLang="en-US" smtClean="0"/>
              <a:t>‹#›</a:t>
            </a:fld>
            <a:endParaRPr kumimoji="1" lang="ja-JP" altLang="en-US"/>
          </a:p>
        </p:txBody>
      </p:sp>
    </p:spTree>
    <p:extLst>
      <p:ext uri="{BB962C8B-B14F-4D97-AF65-F5344CB8AC3E}">
        <p14:creationId xmlns:p14="http://schemas.microsoft.com/office/powerpoint/2010/main" val="7096765"/>
      </p:ext>
    </p:extLst>
  </p:cSld>
  <p:clrMap bg1="lt1" tx1="dk1" bg2="lt2" tx2="dk2" accent1="accent1" accent2="accent2" accent3="accent3" accent4="accent4" accent5="accent5" accent6="accent6" hlink="hlink" folHlink="folHlink"/>
  <p:notesStyle>
    <a:lvl1pPr marL="0" algn="l" defTabSz="676753" rtl="0" eaLnBrk="1" latinLnBrk="0" hangingPunct="1">
      <a:defRPr kumimoji="1" sz="888" kern="1200">
        <a:solidFill>
          <a:schemeClr val="tx1"/>
        </a:solidFill>
        <a:latin typeface="+mn-lt"/>
        <a:ea typeface="+mn-ea"/>
        <a:cs typeface="+mn-cs"/>
      </a:defRPr>
    </a:lvl1pPr>
    <a:lvl2pPr marL="338376" algn="l" defTabSz="676753" rtl="0" eaLnBrk="1" latinLnBrk="0" hangingPunct="1">
      <a:defRPr kumimoji="1" sz="888" kern="1200">
        <a:solidFill>
          <a:schemeClr val="tx1"/>
        </a:solidFill>
        <a:latin typeface="+mn-lt"/>
        <a:ea typeface="+mn-ea"/>
        <a:cs typeface="+mn-cs"/>
      </a:defRPr>
    </a:lvl2pPr>
    <a:lvl3pPr marL="676753" algn="l" defTabSz="676753" rtl="0" eaLnBrk="1" latinLnBrk="0" hangingPunct="1">
      <a:defRPr kumimoji="1" sz="888" kern="1200">
        <a:solidFill>
          <a:schemeClr val="tx1"/>
        </a:solidFill>
        <a:latin typeface="+mn-lt"/>
        <a:ea typeface="+mn-ea"/>
        <a:cs typeface="+mn-cs"/>
      </a:defRPr>
    </a:lvl3pPr>
    <a:lvl4pPr marL="1015128" algn="l" defTabSz="676753" rtl="0" eaLnBrk="1" latinLnBrk="0" hangingPunct="1">
      <a:defRPr kumimoji="1" sz="888" kern="1200">
        <a:solidFill>
          <a:schemeClr val="tx1"/>
        </a:solidFill>
        <a:latin typeface="+mn-lt"/>
        <a:ea typeface="+mn-ea"/>
        <a:cs typeface="+mn-cs"/>
      </a:defRPr>
    </a:lvl4pPr>
    <a:lvl5pPr marL="1353505" algn="l" defTabSz="676753" rtl="0" eaLnBrk="1" latinLnBrk="0" hangingPunct="1">
      <a:defRPr kumimoji="1" sz="888" kern="1200">
        <a:solidFill>
          <a:schemeClr val="tx1"/>
        </a:solidFill>
        <a:latin typeface="+mn-lt"/>
        <a:ea typeface="+mn-ea"/>
        <a:cs typeface="+mn-cs"/>
      </a:defRPr>
    </a:lvl5pPr>
    <a:lvl6pPr marL="1691881" algn="l" defTabSz="676753" rtl="0" eaLnBrk="1" latinLnBrk="0" hangingPunct="1">
      <a:defRPr kumimoji="1" sz="888" kern="1200">
        <a:solidFill>
          <a:schemeClr val="tx1"/>
        </a:solidFill>
        <a:latin typeface="+mn-lt"/>
        <a:ea typeface="+mn-ea"/>
        <a:cs typeface="+mn-cs"/>
      </a:defRPr>
    </a:lvl6pPr>
    <a:lvl7pPr marL="2030258" algn="l" defTabSz="676753" rtl="0" eaLnBrk="1" latinLnBrk="0" hangingPunct="1">
      <a:defRPr kumimoji="1" sz="888" kern="1200">
        <a:solidFill>
          <a:schemeClr val="tx1"/>
        </a:solidFill>
        <a:latin typeface="+mn-lt"/>
        <a:ea typeface="+mn-ea"/>
        <a:cs typeface="+mn-cs"/>
      </a:defRPr>
    </a:lvl7pPr>
    <a:lvl8pPr marL="2368634" algn="l" defTabSz="676753" rtl="0" eaLnBrk="1" latinLnBrk="0" hangingPunct="1">
      <a:defRPr kumimoji="1" sz="888" kern="1200">
        <a:solidFill>
          <a:schemeClr val="tx1"/>
        </a:solidFill>
        <a:latin typeface="+mn-lt"/>
        <a:ea typeface="+mn-ea"/>
        <a:cs typeface="+mn-cs"/>
      </a:defRPr>
    </a:lvl8pPr>
    <a:lvl9pPr marL="2707011" algn="l" defTabSz="676753" rtl="0" eaLnBrk="1" latinLnBrk="0" hangingPunct="1">
      <a:defRPr kumimoji="1" sz="88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97363" y="841375"/>
            <a:ext cx="1271587" cy="2273300"/>
          </a:xfrm>
        </p:spPr>
      </p:sp>
      <p:sp>
        <p:nvSpPr>
          <p:cNvPr id="3" name="ノート プレースホルダー 2"/>
          <p:cNvSpPr>
            <a:spLocks noGrp="1"/>
          </p:cNvSpPr>
          <p:nvPr>
            <p:ph type="body" idx="1"/>
          </p:nvPr>
        </p:nvSpPr>
        <p:spPr/>
        <p:txBody>
          <a:bodyPr/>
          <a:lstStyle/>
          <a:p>
            <a:endParaRPr lang="en-US" altLang="ja-JP" sz="1800" dirty="0"/>
          </a:p>
        </p:txBody>
      </p:sp>
      <p:sp>
        <p:nvSpPr>
          <p:cNvPr id="4" name="スライド番号プレースホルダー 3"/>
          <p:cNvSpPr>
            <a:spLocks noGrp="1"/>
          </p:cNvSpPr>
          <p:nvPr>
            <p:ph type="sldNum" sz="quarter" idx="5"/>
          </p:nvPr>
        </p:nvSpPr>
        <p:spPr/>
        <p:txBody>
          <a:bodyPr/>
          <a:lstStyle/>
          <a:p>
            <a:fld id="{D082A902-D2D3-4A8B-9BAC-F3F010B645E9}" type="slidenum">
              <a:rPr kumimoji="1" lang="ja-JP" altLang="en-US" smtClean="0"/>
              <a:t>4</a:t>
            </a:fld>
            <a:endParaRPr kumimoji="1" lang="ja-JP" altLang="en-US"/>
          </a:p>
        </p:txBody>
      </p:sp>
    </p:spTree>
    <p:extLst>
      <p:ext uri="{BB962C8B-B14F-4D97-AF65-F5344CB8AC3E}">
        <p14:creationId xmlns:p14="http://schemas.microsoft.com/office/powerpoint/2010/main" val="3207730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97363" y="841375"/>
            <a:ext cx="1271587" cy="2273300"/>
          </a:xfrm>
        </p:spPr>
      </p:sp>
      <p:sp>
        <p:nvSpPr>
          <p:cNvPr id="3" name="ノート プレースホルダー 2"/>
          <p:cNvSpPr>
            <a:spLocks noGrp="1"/>
          </p:cNvSpPr>
          <p:nvPr>
            <p:ph type="body" idx="1"/>
          </p:nvPr>
        </p:nvSpPr>
        <p:spPr/>
        <p:txBody>
          <a:bodyPr/>
          <a:lstStyle/>
          <a:p>
            <a:pPr algn="just"/>
            <a:endParaRPr lang="ja-JP" altLang="ja-JP"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D082A902-D2D3-4A8B-9BAC-F3F010B645E9}" type="slidenum">
              <a:rPr kumimoji="1" lang="ja-JP" altLang="en-US" smtClean="0"/>
              <a:t>5</a:t>
            </a:fld>
            <a:endParaRPr kumimoji="1" lang="ja-JP" altLang="en-US"/>
          </a:p>
        </p:txBody>
      </p:sp>
    </p:spTree>
    <p:extLst>
      <p:ext uri="{BB962C8B-B14F-4D97-AF65-F5344CB8AC3E}">
        <p14:creationId xmlns:p14="http://schemas.microsoft.com/office/powerpoint/2010/main" val="415466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97363" y="841375"/>
            <a:ext cx="1271587"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082A902-D2D3-4A8B-9BAC-F3F010B645E9}" type="slidenum">
              <a:rPr kumimoji="1" lang="ja-JP" altLang="en-US" smtClean="0"/>
              <a:t>6</a:t>
            </a:fld>
            <a:endParaRPr kumimoji="1" lang="ja-JP" altLang="en-US"/>
          </a:p>
        </p:txBody>
      </p:sp>
    </p:spTree>
    <p:extLst>
      <p:ext uri="{BB962C8B-B14F-4D97-AF65-F5344CB8AC3E}">
        <p14:creationId xmlns:p14="http://schemas.microsoft.com/office/powerpoint/2010/main" val="2882811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97363" y="841375"/>
            <a:ext cx="1271587"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082A902-D2D3-4A8B-9BAC-F3F010B645E9}" type="slidenum">
              <a:rPr kumimoji="1" lang="ja-JP" altLang="en-US" smtClean="0"/>
              <a:t>10</a:t>
            </a:fld>
            <a:endParaRPr kumimoji="1" lang="ja-JP" altLang="en-US"/>
          </a:p>
        </p:txBody>
      </p:sp>
    </p:spTree>
    <p:extLst>
      <p:ext uri="{BB962C8B-B14F-4D97-AF65-F5344CB8AC3E}">
        <p14:creationId xmlns:p14="http://schemas.microsoft.com/office/powerpoint/2010/main" val="1415903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97363" y="841375"/>
            <a:ext cx="1271587"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082A902-D2D3-4A8B-9BAC-F3F010B645E9}" type="slidenum">
              <a:rPr kumimoji="1" lang="ja-JP" altLang="en-US" smtClean="0"/>
              <a:t>11</a:t>
            </a:fld>
            <a:endParaRPr kumimoji="1" lang="ja-JP" altLang="en-US"/>
          </a:p>
        </p:txBody>
      </p:sp>
    </p:spTree>
    <p:extLst>
      <p:ext uri="{BB962C8B-B14F-4D97-AF65-F5344CB8AC3E}">
        <p14:creationId xmlns:p14="http://schemas.microsoft.com/office/powerpoint/2010/main" val="1852338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97363" y="841375"/>
            <a:ext cx="1271587" cy="2273300"/>
          </a:xfrm>
        </p:spPr>
      </p:sp>
      <p:sp>
        <p:nvSpPr>
          <p:cNvPr id="3" name="ノート プレースホルダー 2"/>
          <p:cNvSpPr>
            <a:spLocks noGrp="1"/>
          </p:cNvSpPr>
          <p:nvPr>
            <p:ph type="body" idx="1"/>
          </p:nvPr>
        </p:nvSpPr>
        <p:spPr/>
        <p:txBody>
          <a:bodyPr/>
          <a:lstStyle/>
          <a:p>
            <a:pPr>
              <a:lnSpc>
                <a:spcPct val="130000"/>
              </a:lnSpc>
            </a:pPr>
            <a:endParaRPr kumimoji="1" lang="en-US" altLang="ja-JP" dirty="0"/>
          </a:p>
        </p:txBody>
      </p:sp>
      <p:sp>
        <p:nvSpPr>
          <p:cNvPr id="4" name="スライド番号プレースホルダー 3"/>
          <p:cNvSpPr>
            <a:spLocks noGrp="1"/>
          </p:cNvSpPr>
          <p:nvPr>
            <p:ph type="sldNum" sz="quarter" idx="5"/>
          </p:nvPr>
        </p:nvSpPr>
        <p:spPr/>
        <p:txBody>
          <a:bodyPr/>
          <a:lstStyle/>
          <a:p>
            <a:fld id="{D082A902-D2D3-4A8B-9BAC-F3F010B645E9}" type="slidenum">
              <a:rPr kumimoji="1" lang="ja-JP" altLang="en-US" smtClean="0"/>
              <a:t>12</a:t>
            </a:fld>
            <a:endParaRPr kumimoji="1" lang="ja-JP" altLang="en-US"/>
          </a:p>
        </p:txBody>
      </p:sp>
    </p:spTree>
    <p:extLst>
      <p:ext uri="{BB962C8B-B14F-4D97-AF65-F5344CB8AC3E}">
        <p14:creationId xmlns:p14="http://schemas.microsoft.com/office/powerpoint/2010/main" val="2891607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97363" y="841375"/>
            <a:ext cx="1271587" cy="2273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082A902-D2D3-4A8B-9BAC-F3F010B645E9}" type="slidenum">
              <a:rPr kumimoji="1" lang="ja-JP" altLang="en-US" smtClean="0"/>
              <a:t>13</a:t>
            </a:fld>
            <a:endParaRPr kumimoji="1" lang="ja-JP" altLang="en-US"/>
          </a:p>
        </p:txBody>
      </p:sp>
    </p:spTree>
    <p:extLst>
      <p:ext uri="{BB962C8B-B14F-4D97-AF65-F5344CB8AC3E}">
        <p14:creationId xmlns:p14="http://schemas.microsoft.com/office/powerpoint/2010/main" val="1392861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6461" y="1001553"/>
            <a:ext cx="2906554" cy="2130602"/>
          </a:xfrm>
        </p:spPr>
        <p:txBody>
          <a:bodyPr anchor="b"/>
          <a:lstStyle>
            <a:lvl1pPr algn="ctr">
              <a:defRPr sz="2244"/>
            </a:lvl1pPr>
          </a:lstStyle>
          <a:p>
            <a:r>
              <a:rPr lang="ja-JP" altLang="en-US"/>
              <a:t>マスター タイトルの書式設定</a:t>
            </a:r>
            <a:endParaRPr lang="en-US" dirty="0"/>
          </a:p>
        </p:txBody>
      </p:sp>
      <p:sp>
        <p:nvSpPr>
          <p:cNvPr id="3" name="Subtitle 2"/>
          <p:cNvSpPr>
            <a:spLocks noGrp="1"/>
          </p:cNvSpPr>
          <p:nvPr>
            <p:ph type="subTitle" idx="1"/>
          </p:nvPr>
        </p:nvSpPr>
        <p:spPr>
          <a:xfrm>
            <a:off x="427435" y="3214319"/>
            <a:ext cx="2564606" cy="1477538"/>
          </a:xfrm>
        </p:spPr>
        <p:txBody>
          <a:bodyPr/>
          <a:lstStyle>
            <a:lvl1pPr marL="0" indent="0" algn="ctr">
              <a:buNone/>
              <a:defRPr sz="898"/>
            </a:lvl1pPr>
            <a:lvl2pPr marL="170993" indent="0" algn="ctr">
              <a:buNone/>
              <a:defRPr sz="748"/>
            </a:lvl2pPr>
            <a:lvl3pPr marL="341986" indent="0" algn="ctr">
              <a:buNone/>
              <a:defRPr sz="673"/>
            </a:lvl3pPr>
            <a:lvl4pPr marL="512978" indent="0" algn="ctr">
              <a:buNone/>
              <a:defRPr sz="598"/>
            </a:lvl4pPr>
            <a:lvl5pPr marL="683971" indent="0" algn="ctr">
              <a:buNone/>
              <a:defRPr sz="598"/>
            </a:lvl5pPr>
            <a:lvl6pPr marL="854964" indent="0" algn="ctr">
              <a:buNone/>
              <a:defRPr sz="598"/>
            </a:lvl6pPr>
            <a:lvl7pPr marL="1025957" indent="0" algn="ctr">
              <a:buNone/>
              <a:defRPr sz="598"/>
            </a:lvl7pPr>
            <a:lvl8pPr marL="1196950" indent="0" algn="ctr">
              <a:buNone/>
              <a:defRPr sz="598"/>
            </a:lvl8pPr>
            <a:lvl9pPr marL="1367942" indent="0" algn="ctr">
              <a:buNone/>
              <a:defRPr sz="59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B26FE6E-5A8A-47C7-AC37-9B403488E94E}" type="datetime1">
              <a:rPr kumimoji="1" lang="ja-JP" altLang="en-US" smtClean="0"/>
              <a:t>2024/11/15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9700F4-1176-4600-B559-DB4036D3B8D5}" type="slidenum">
              <a:rPr kumimoji="1" lang="ja-JP" altLang="en-US" smtClean="0"/>
              <a:t>‹#›</a:t>
            </a:fld>
            <a:endParaRPr kumimoji="1" lang="ja-JP" altLang="en-US"/>
          </a:p>
        </p:txBody>
      </p:sp>
    </p:spTree>
    <p:extLst>
      <p:ext uri="{BB962C8B-B14F-4D97-AF65-F5344CB8AC3E}">
        <p14:creationId xmlns:p14="http://schemas.microsoft.com/office/powerpoint/2010/main" val="415257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BA305A-D74E-4EBC-B695-A8DCDBBE4CAB}" type="datetime1">
              <a:rPr kumimoji="1" lang="ja-JP" altLang="en-US" smtClean="0"/>
              <a:t>2024/11/15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9700F4-1176-4600-B559-DB4036D3B8D5}" type="slidenum">
              <a:rPr kumimoji="1" lang="ja-JP" altLang="en-US" smtClean="0"/>
              <a:t>‹#›</a:t>
            </a:fld>
            <a:endParaRPr kumimoji="1" lang="ja-JP" altLang="en-US"/>
          </a:p>
        </p:txBody>
      </p:sp>
    </p:spTree>
    <p:extLst>
      <p:ext uri="{BB962C8B-B14F-4D97-AF65-F5344CB8AC3E}">
        <p14:creationId xmlns:p14="http://schemas.microsoft.com/office/powerpoint/2010/main" val="1286061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47062" y="325823"/>
            <a:ext cx="737324" cy="518625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35089" y="325823"/>
            <a:ext cx="2169229" cy="518625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30D01C-85A0-4E30-8B69-6726EC27DE4C}" type="datetime1">
              <a:rPr kumimoji="1" lang="ja-JP" altLang="en-US" smtClean="0"/>
              <a:t>2024/11/15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9700F4-1176-4600-B559-DB4036D3B8D5}" type="slidenum">
              <a:rPr kumimoji="1" lang="ja-JP" altLang="en-US" smtClean="0"/>
              <a:t>‹#›</a:t>
            </a:fld>
            <a:endParaRPr kumimoji="1" lang="ja-JP" altLang="en-US"/>
          </a:p>
        </p:txBody>
      </p:sp>
    </p:spTree>
    <p:extLst>
      <p:ext uri="{BB962C8B-B14F-4D97-AF65-F5344CB8AC3E}">
        <p14:creationId xmlns:p14="http://schemas.microsoft.com/office/powerpoint/2010/main" val="234231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AD640F-45C2-4FF2-A423-2F850A95282A}" type="datetime1">
              <a:rPr kumimoji="1" lang="ja-JP" altLang="en-US" smtClean="0"/>
              <a:t>2024/11/15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9700F4-1176-4600-B559-DB4036D3B8D5}" type="slidenum">
              <a:rPr kumimoji="1" lang="ja-JP" altLang="en-US" smtClean="0"/>
              <a:t>‹#›</a:t>
            </a:fld>
            <a:endParaRPr kumimoji="1" lang="ja-JP" altLang="en-US"/>
          </a:p>
        </p:txBody>
      </p:sp>
    </p:spTree>
    <p:extLst>
      <p:ext uri="{BB962C8B-B14F-4D97-AF65-F5344CB8AC3E}">
        <p14:creationId xmlns:p14="http://schemas.microsoft.com/office/powerpoint/2010/main" val="3440417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33308" y="1525705"/>
            <a:ext cx="2949297" cy="2545672"/>
          </a:xfrm>
        </p:spPr>
        <p:txBody>
          <a:bodyPr anchor="b"/>
          <a:lstStyle>
            <a:lvl1pPr>
              <a:defRPr sz="224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33308" y="4095460"/>
            <a:ext cx="2949297" cy="1338709"/>
          </a:xfrm>
        </p:spPr>
        <p:txBody>
          <a:bodyPr/>
          <a:lstStyle>
            <a:lvl1pPr marL="0" indent="0">
              <a:buNone/>
              <a:defRPr sz="898">
                <a:solidFill>
                  <a:schemeClr val="tx1"/>
                </a:solidFill>
              </a:defRPr>
            </a:lvl1pPr>
            <a:lvl2pPr marL="170993" indent="0">
              <a:buNone/>
              <a:defRPr sz="748">
                <a:solidFill>
                  <a:schemeClr val="tx1">
                    <a:tint val="75000"/>
                  </a:schemeClr>
                </a:solidFill>
              </a:defRPr>
            </a:lvl2pPr>
            <a:lvl3pPr marL="341986" indent="0">
              <a:buNone/>
              <a:defRPr sz="673">
                <a:solidFill>
                  <a:schemeClr val="tx1">
                    <a:tint val="75000"/>
                  </a:schemeClr>
                </a:solidFill>
              </a:defRPr>
            </a:lvl3pPr>
            <a:lvl4pPr marL="512978" indent="0">
              <a:buNone/>
              <a:defRPr sz="598">
                <a:solidFill>
                  <a:schemeClr val="tx1">
                    <a:tint val="75000"/>
                  </a:schemeClr>
                </a:solidFill>
              </a:defRPr>
            </a:lvl4pPr>
            <a:lvl5pPr marL="683971" indent="0">
              <a:buNone/>
              <a:defRPr sz="598">
                <a:solidFill>
                  <a:schemeClr val="tx1">
                    <a:tint val="75000"/>
                  </a:schemeClr>
                </a:solidFill>
              </a:defRPr>
            </a:lvl5pPr>
            <a:lvl6pPr marL="854964" indent="0">
              <a:buNone/>
              <a:defRPr sz="598">
                <a:solidFill>
                  <a:schemeClr val="tx1">
                    <a:tint val="75000"/>
                  </a:schemeClr>
                </a:solidFill>
              </a:defRPr>
            </a:lvl6pPr>
            <a:lvl7pPr marL="1025957" indent="0">
              <a:buNone/>
              <a:defRPr sz="598">
                <a:solidFill>
                  <a:schemeClr val="tx1">
                    <a:tint val="75000"/>
                  </a:schemeClr>
                </a:solidFill>
              </a:defRPr>
            </a:lvl7pPr>
            <a:lvl8pPr marL="1196950" indent="0">
              <a:buNone/>
              <a:defRPr sz="598">
                <a:solidFill>
                  <a:schemeClr val="tx1">
                    <a:tint val="75000"/>
                  </a:schemeClr>
                </a:solidFill>
              </a:defRPr>
            </a:lvl8pPr>
            <a:lvl9pPr marL="1367942" indent="0">
              <a:buNone/>
              <a:defRPr sz="59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07B8835-DA25-49C4-BADE-814054FE614C}" type="datetime1">
              <a:rPr kumimoji="1" lang="ja-JP" altLang="en-US" smtClean="0"/>
              <a:t>2024/11/15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9700F4-1176-4600-B559-DB4036D3B8D5}" type="slidenum">
              <a:rPr kumimoji="1" lang="ja-JP" altLang="en-US" smtClean="0"/>
              <a:t>‹#›</a:t>
            </a:fld>
            <a:endParaRPr kumimoji="1" lang="ja-JP" altLang="en-US"/>
          </a:p>
        </p:txBody>
      </p:sp>
    </p:spTree>
    <p:extLst>
      <p:ext uri="{BB962C8B-B14F-4D97-AF65-F5344CB8AC3E}">
        <p14:creationId xmlns:p14="http://schemas.microsoft.com/office/powerpoint/2010/main" val="161232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35089" y="1629117"/>
            <a:ext cx="1453277" cy="3882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1731109" y="1629117"/>
            <a:ext cx="1453277" cy="3882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E90F712-EFA9-4C07-9D20-E8FFCA4D6376}" type="datetime1">
              <a:rPr kumimoji="1" lang="ja-JP" altLang="en-US" smtClean="0"/>
              <a:t>2024/11/15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69700F4-1176-4600-B559-DB4036D3B8D5}" type="slidenum">
              <a:rPr kumimoji="1" lang="ja-JP" altLang="en-US" smtClean="0"/>
              <a:t>‹#›</a:t>
            </a:fld>
            <a:endParaRPr kumimoji="1" lang="ja-JP" altLang="en-US"/>
          </a:p>
        </p:txBody>
      </p:sp>
    </p:spTree>
    <p:extLst>
      <p:ext uri="{BB962C8B-B14F-4D97-AF65-F5344CB8AC3E}">
        <p14:creationId xmlns:p14="http://schemas.microsoft.com/office/powerpoint/2010/main" val="431894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35534" y="325825"/>
            <a:ext cx="2949297" cy="118288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35535" y="1500205"/>
            <a:ext cx="1446598" cy="735227"/>
          </a:xfrm>
        </p:spPr>
        <p:txBody>
          <a:bodyPr anchor="b"/>
          <a:lstStyle>
            <a:lvl1pPr marL="0" indent="0">
              <a:buNone/>
              <a:defRPr sz="898" b="1"/>
            </a:lvl1pPr>
            <a:lvl2pPr marL="170993" indent="0">
              <a:buNone/>
              <a:defRPr sz="748" b="1"/>
            </a:lvl2pPr>
            <a:lvl3pPr marL="341986" indent="0">
              <a:buNone/>
              <a:defRPr sz="673" b="1"/>
            </a:lvl3pPr>
            <a:lvl4pPr marL="512978" indent="0">
              <a:buNone/>
              <a:defRPr sz="598" b="1"/>
            </a:lvl4pPr>
            <a:lvl5pPr marL="683971" indent="0">
              <a:buNone/>
              <a:defRPr sz="598" b="1"/>
            </a:lvl5pPr>
            <a:lvl6pPr marL="854964" indent="0">
              <a:buNone/>
              <a:defRPr sz="598" b="1"/>
            </a:lvl6pPr>
            <a:lvl7pPr marL="1025957" indent="0">
              <a:buNone/>
              <a:defRPr sz="598" b="1"/>
            </a:lvl7pPr>
            <a:lvl8pPr marL="1196950" indent="0">
              <a:buNone/>
              <a:defRPr sz="598" b="1"/>
            </a:lvl8pPr>
            <a:lvl9pPr marL="1367942" indent="0">
              <a:buNone/>
              <a:defRPr sz="598" b="1"/>
            </a:lvl9pPr>
          </a:lstStyle>
          <a:p>
            <a:pPr lvl="0"/>
            <a:r>
              <a:rPr lang="ja-JP" altLang="en-US"/>
              <a:t>マスター テキストの書式設定</a:t>
            </a:r>
          </a:p>
        </p:txBody>
      </p:sp>
      <p:sp>
        <p:nvSpPr>
          <p:cNvPr id="4" name="Content Placeholder 3"/>
          <p:cNvSpPr>
            <a:spLocks noGrp="1"/>
          </p:cNvSpPr>
          <p:nvPr>
            <p:ph sz="half" idx="2"/>
          </p:nvPr>
        </p:nvSpPr>
        <p:spPr>
          <a:xfrm>
            <a:off x="235535" y="2235432"/>
            <a:ext cx="1446598" cy="32879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1731110" y="1500205"/>
            <a:ext cx="1453722" cy="735227"/>
          </a:xfrm>
        </p:spPr>
        <p:txBody>
          <a:bodyPr anchor="b"/>
          <a:lstStyle>
            <a:lvl1pPr marL="0" indent="0">
              <a:buNone/>
              <a:defRPr sz="898" b="1"/>
            </a:lvl1pPr>
            <a:lvl2pPr marL="170993" indent="0">
              <a:buNone/>
              <a:defRPr sz="748" b="1"/>
            </a:lvl2pPr>
            <a:lvl3pPr marL="341986" indent="0">
              <a:buNone/>
              <a:defRPr sz="673" b="1"/>
            </a:lvl3pPr>
            <a:lvl4pPr marL="512978" indent="0">
              <a:buNone/>
              <a:defRPr sz="598" b="1"/>
            </a:lvl4pPr>
            <a:lvl5pPr marL="683971" indent="0">
              <a:buNone/>
              <a:defRPr sz="598" b="1"/>
            </a:lvl5pPr>
            <a:lvl6pPr marL="854964" indent="0">
              <a:buNone/>
              <a:defRPr sz="598" b="1"/>
            </a:lvl6pPr>
            <a:lvl7pPr marL="1025957" indent="0">
              <a:buNone/>
              <a:defRPr sz="598" b="1"/>
            </a:lvl7pPr>
            <a:lvl8pPr marL="1196950" indent="0">
              <a:buNone/>
              <a:defRPr sz="598" b="1"/>
            </a:lvl8pPr>
            <a:lvl9pPr marL="1367942" indent="0">
              <a:buNone/>
              <a:defRPr sz="598" b="1"/>
            </a:lvl9pPr>
          </a:lstStyle>
          <a:p>
            <a:pPr lvl="0"/>
            <a:r>
              <a:rPr lang="ja-JP" altLang="en-US"/>
              <a:t>マスター テキストの書式設定</a:t>
            </a:r>
          </a:p>
        </p:txBody>
      </p:sp>
      <p:sp>
        <p:nvSpPr>
          <p:cNvPr id="6" name="Content Placeholder 5"/>
          <p:cNvSpPr>
            <a:spLocks noGrp="1"/>
          </p:cNvSpPr>
          <p:nvPr>
            <p:ph sz="quarter" idx="4"/>
          </p:nvPr>
        </p:nvSpPr>
        <p:spPr>
          <a:xfrm>
            <a:off x="1731110" y="2235432"/>
            <a:ext cx="1453722" cy="32879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540F724-10B0-4FC9-824E-332C623C2662}" type="datetime1">
              <a:rPr kumimoji="1" lang="ja-JP" altLang="en-US" smtClean="0"/>
              <a:t>2024/11/15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69700F4-1176-4600-B559-DB4036D3B8D5}" type="slidenum">
              <a:rPr kumimoji="1" lang="ja-JP" altLang="en-US" smtClean="0"/>
              <a:t>‹#›</a:t>
            </a:fld>
            <a:endParaRPr kumimoji="1" lang="ja-JP" altLang="en-US"/>
          </a:p>
        </p:txBody>
      </p:sp>
    </p:spTree>
    <p:extLst>
      <p:ext uri="{BB962C8B-B14F-4D97-AF65-F5344CB8AC3E}">
        <p14:creationId xmlns:p14="http://schemas.microsoft.com/office/powerpoint/2010/main" val="159635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42105DE-5608-4C1E-918D-F942075F7B88}" type="datetime1">
              <a:rPr kumimoji="1" lang="ja-JP" altLang="en-US" smtClean="0"/>
              <a:t>2024/11/15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69700F4-1176-4600-B559-DB4036D3B8D5}" type="slidenum">
              <a:rPr kumimoji="1" lang="ja-JP" altLang="en-US" smtClean="0"/>
              <a:t>‹#›</a:t>
            </a:fld>
            <a:endParaRPr kumimoji="1" lang="ja-JP" altLang="en-US"/>
          </a:p>
        </p:txBody>
      </p:sp>
    </p:spTree>
    <p:extLst>
      <p:ext uri="{BB962C8B-B14F-4D97-AF65-F5344CB8AC3E}">
        <p14:creationId xmlns:p14="http://schemas.microsoft.com/office/powerpoint/2010/main" val="3893675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25046" y="5792812"/>
            <a:ext cx="769382" cy="325823"/>
          </a:xfrm>
        </p:spPr>
        <p:txBody>
          <a:bodyPr/>
          <a:lstStyle>
            <a:lvl1pPr algn="ctr">
              <a:defRPr/>
            </a:lvl1pPr>
          </a:lstStyle>
          <a:p>
            <a:fld id="{D69700F4-1176-4600-B559-DB4036D3B8D5}" type="slidenum">
              <a:rPr kumimoji="1" lang="ja-JP" altLang="en-US" smtClean="0"/>
              <a:pPr/>
              <a:t>‹#›</a:t>
            </a:fld>
            <a:endParaRPr kumimoji="1" lang="ja-JP" altLang="en-US" dirty="0"/>
          </a:p>
        </p:txBody>
      </p:sp>
      <p:cxnSp>
        <p:nvCxnSpPr>
          <p:cNvPr id="5" name="直線コネクタ 4">
            <a:extLst>
              <a:ext uri="{FF2B5EF4-FFF2-40B4-BE49-F238E27FC236}">
                <a16:creationId xmlns:a16="http://schemas.microsoft.com/office/drawing/2014/main" id="{AC5F34CA-09BA-5C63-9889-21DEC110F29C}"/>
              </a:ext>
            </a:extLst>
          </p:cNvPr>
          <p:cNvCxnSpPr>
            <a:cxnSpLocks/>
          </p:cNvCxnSpPr>
          <p:nvPr userDrawn="1"/>
        </p:nvCxnSpPr>
        <p:spPr>
          <a:xfrm>
            <a:off x="359737" y="529972"/>
            <a:ext cx="270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D6A326E8-B226-DE4A-F31F-EAFE76E97631}"/>
              </a:ext>
            </a:extLst>
          </p:cNvPr>
          <p:cNvSpPr/>
          <p:nvPr userDrawn="1"/>
        </p:nvSpPr>
        <p:spPr>
          <a:xfrm>
            <a:off x="359737" y="206066"/>
            <a:ext cx="76079" cy="323903"/>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855"/>
          </a:p>
        </p:txBody>
      </p:sp>
    </p:spTree>
    <p:extLst>
      <p:ext uri="{BB962C8B-B14F-4D97-AF65-F5344CB8AC3E}">
        <p14:creationId xmlns:p14="http://schemas.microsoft.com/office/powerpoint/2010/main" val="2060463478"/>
      </p:ext>
    </p:extLst>
  </p:cSld>
  <p:clrMapOvr>
    <a:masterClrMapping/>
  </p:clrMapOvr>
  <p:extLst>
    <p:ext uri="{DCECCB84-F9BA-43D5-87BE-67443E8EF086}">
      <p15:sldGuideLst xmlns:p15="http://schemas.microsoft.com/office/powerpoint/2012/main">
        <p15:guide id="1" orient="horz" pos="1928" userDrawn="1">
          <p15:clr>
            <a:srgbClr val="FBAE40"/>
          </p15:clr>
        </p15:guide>
        <p15:guide id="2" pos="107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35534" y="407988"/>
            <a:ext cx="1102870" cy="1427956"/>
          </a:xfrm>
        </p:spPr>
        <p:txBody>
          <a:bodyPr anchor="b"/>
          <a:lstStyle>
            <a:lvl1pPr>
              <a:defRPr sz="1197"/>
            </a:lvl1pPr>
          </a:lstStyle>
          <a:p>
            <a:r>
              <a:rPr lang="ja-JP" altLang="en-US"/>
              <a:t>マスター タイトルの書式設定</a:t>
            </a:r>
            <a:endParaRPr lang="en-US" dirty="0"/>
          </a:p>
        </p:txBody>
      </p:sp>
      <p:sp>
        <p:nvSpPr>
          <p:cNvPr id="3" name="Content Placeholder 2"/>
          <p:cNvSpPr>
            <a:spLocks noGrp="1"/>
          </p:cNvSpPr>
          <p:nvPr>
            <p:ph idx="1"/>
          </p:nvPr>
        </p:nvSpPr>
        <p:spPr>
          <a:xfrm>
            <a:off x="1453722" y="881141"/>
            <a:ext cx="1731109" cy="4349034"/>
          </a:xfrm>
        </p:spPr>
        <p:txBody>
          <a:bodyPr/>
          <a:lstStyle>
            <a:lvl1pPr>
              <a:defRPr sz="1197"/>
            </a:lvl1pPr>
            <a:lvl2pPr>
              <a:defRPr sz="1047"/>
            </a:lvl2pPr>
            <a:lvl3pPr>
              <a:defRPr sz="898"/>
            </a:lvl3pPr>
            <a:lvl4pPr>
              <a:defRPr sz="748"/>
            </a:lvl4pPr>
            <a:lvl5pPr>
              <a:defRPr sz="748"/>
            </a:lvl5pPr>
            <a:lvl6pPr>
              <a:defRPr sz="748"/>
            </a:lvl6pPr>
            <a:lvl7pPr>
              <a:defRPr sz="748"/>
            </a:lvl7pPr>
            <a:lvl8pPr>
              <a:defRPr sz="748"/>
            </a:lvl8pPr>
            <a:lvl9pPr>
              <a:defRPr sz="74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35534" y="1835944"/>
            <a:ext cx="1102870" cy="3401313"/>
          </a:xfrm>
        </p:spPr>
        <p:txBody>
          <a:bodyPr/>
          <a:lstStyle>
            <a:lvl1pPr marL="0" indent="0">
              <a:buNone/>
              <a:defRPr sz="598"/>
            </a:lvl1pPr>
            <a:lvl2pPr marL="170993" indent="0">
              <a:buNone/>
              <a:defRPr sz="524"/>
            </a:lvl2pPr>
            <a:lvl3pPr marL="341986" indent="0">
              <a:buNone/>
              <a:defRPr sz="449"/>
            </a:lvl3pPr>
            <a:lvl4pPr marL="512978" indent="0">
              <a:buNone/>
              <a:defRPr sz="374"/>
            </a:lvl4pPr>
            <a:lvl5pPr marL="683971" indent="0">
              <a:buNone/>
              <a:defRPr sz="374"/>
            </a:lvl5pPr>
            <a:lvl6pPr marL="854964" indent="0">
              <a:buNone/>
              <a:defRPr sz="374"/>
            </a:lvl6pPr>
            <a:lvl7pPr marL="1025957" indent="0">
              <a:buNone/>
              <a:defRPr sz="374"/>
            </a:lvl7pPr>
            <a:lvl8pPr marL="1196950" indent="0">
              <a:buNone/>
              <a:defRPr sz="374"/>
            </a:lvl8pPr>
            <a:lvl9pPr marL="1367942" indent="0">
              <a:buNone/>
              <a:defRPr sz="37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B9A5BE9-3AF3-4496-B62C-C021C8758706}" type="datetime1">
              <a:rPr kumimoji="1" lang="ja-JP" altLang="en-US" smtClean="0"/>
              <a:t>2024/11/15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69700F4-1176-4600-B559-DB4036D3B8D5}" type="slidenum">
              <a:rPr kumimoji="1" lang="ja-JP" altLang="en-US" smtClean="0"/>
              <a:t>‹#›</a:t>
            </a:fld>
            <a:endParaRPr kumimoji="1" lang="ja-JP" altLang="en-US"/>
          </a:p>
        </p:txBody>
      </p:sp>
    </p:spTree>
    <p:extLst>
      <p:ext uri="{BB962C8B-B14F-4D97-AF65-F5344CB8AC3E}">
        <p14:creationId xmlns:p14="http://schemas.microsoft.com/office/powerpoint/2010/main" val="246035693"/>
      </p:ext>
    </p:extLst>
  </p:cSld>
  <p:clrMapOvr>
    <a:masterClrMapping/>
  </p:clrMapOvr>
  <p:extLst>
    <p:ext uri="{DCECCB84-F9BA-43D5-87BE-67443E8EF086}">
      <p15:sldGuideLst xmlns:p15="http://schemas.microsoft.com/office/powerpoint/2012/main">
        <p15:guide id="1" orient="horz" pos="1928" userDrawn="1">
          <p15:clr>
            <a:srgbClr val="FBAE40"/>
          </p15:clr>
        </p15:guide>
        <p15:guide id="2" pos="107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35534" y="407988"/>
            <a:ext cx="1102870" cy="1427956"/>
          </a:xfrm>
        </p:spPr>
        <p:txBody>
          <a:bodyPr anchor="b"/>
          <a:lstStyle>
            <a:lvl1pPr>
              <a:defRPr sz="119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453722" y="881141"/>
            <a:ext cx="1731109" cy="4349034"/>
          </a:xfrm>
        </p:spPr>
        <p:txBody>
          <a:bodyPr anchor="t"/>
          <a:lstStyle>
            <a:lvl1pPr marL="0" indent="0">
              <a:buNone/>
              <a:defRPr sz="1197"/>
            </a:lvl1pPr>
            <a:lvl2pPr marL="170993" indent="0">
              <a:buNone/>
              <a:defRPr sz="1047"/>
            </a:lvl2pPr>
            <a:lvl3pPr marL="341986" indent="0">
              <a:buNone/>
              <a:defRPr sz="898"/>
            </a:lvl3pPr>
            <a:lvl4pPr marL="512978" indent="0">
              <a:buNone/>
              <a:defRPr sz="748"/>
            </a:lvl4pPr>
            <a:lvl5pPr marL="683971" indent="0">
              <a:buNone/>
              <a:defRPr sz="748"/>
            </a:lvl5pPr>
            <a:lvl6pPr marL="854964" indent="0">
              <a:buNone/>
              <a:defRPr sz="748"/>
            </a:lvl6pPr>
            <a:lvl7pPr marL="1025957" indent="0">
              <a:buNone/>
              <a:defRPr sz="748"/>
            </a:lvl7pPr>
            <a:lvl8pPr marL="1196950" indent="0">
              <a:buNone/>
              <a:defRPr sz="748"/>
            </a:lvl8pPr>
            <a:lvl9pPr marL="1367942" indent="0">
              <a:buNone/>
              <a:defRPr sz="74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35534" y="1835944"/>
            <a:ext cx="1102870" cy="3401313"/>
          </a:xfrm>
        </p:spPr>
        <p:txBody>
          <a:bodyPr/>
          <a:lstStyle>
            <a:lvl1pPr marL="0" indent="0">
              <a:buNone/>
              <a:defRPr sz="598"/>
            </a:lvl1pPr>
            <a:lvl2pPr marL="170993" indent="0">
              <a:buNone/>
              <a:defRPr sz="524"/>
            </a:lvl2pPr>
            <a:lvl3pPr marL="341986" indent="0">
              <a:buNone/>
              <a:defRPr sz="449"/>
            </a:lvl3pPr>
            <a:lvl4pPr marL="512978" indent="0">
              <a:buNone/>
              <a:defRPr sz="374"/>
            </a:lvl4pPr>
            <a:lvl5pPr marL="683971" indent="0">
              <a:buNone/>
              <a:defRPr sz="374"/>
            </a:lvl5pPr>
            <a:lvl6pPr marL="854964" indent="0">
              <a:buNone/>
              <a:defRPr sz="374"/>
            </a:lvl6pPr>
            <a:lvl7pPr marL="1025957" indent="0">
              <a:buNone/>
              <a:defRPr sz="374"/>
            </a:lvl7pPr>
            <a:lvl8pPr marL="1196950" indent="0">
              <a:buNone/>
              <a:defRPr sz="374"/>
            </a:lvl8pPr>
            <a:lvl9pPr marL="1367942" indent="0">
              <a:buNone/>
              <a:defRPr sz="37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2BE3B9-807B-4F7C-8F06-1015898C3A83}" type="datetime1">
              <a:rPr kumimoji="1" lang="ja-JP" altLang="en-US" smtClean="0"/>
              <a:t>2024/11/15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69700F4-1176-4600-B559-DB4036D3B8D5}" type="slidenum">
              <a:rPr kumimoji="1" lang="ja-JP" altLang="en-US" smtClean="0"/>
              <a:t>‹#›</a:t>
            </a:fld>
            <a:endParaRPr kumimoji="1" lang="ja-JP" altLang="en-US"/>
          </a:p>
        </p:txBody>
      </p:sp>
    </p:spTree>
    <p:extLst>
      <p:ext uri="{BB962C8B-B14F-4D97-AF65-F5344CB8AC3E}">
        <p14:creationId xmlns:p14="http://schemas.microsoft.com/office/powerpoint/2010/main" val="1815941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5089" y="325825"/>
            <a:ext cx="2949297" cy="118288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35089" y="1629117"/>
            <a:ext cx="2949297" cy="388296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35089" y="5672162"/>
            <a:ext cx="769382" cy="325823"/>
          </a:xfrm>
          <a:prstGeom prst="rect">
            <a:avLst/>
          </a:prstGeom>
        </p:spPr>
        <p:txBody>
          <a:bodyPr vert="horz" lIns="91440" tIns="45720" rIns="91440" bIns="45720" rtlCol="0" anchor="ctr"/>
          <a:lstStyle>
            <a:lvl1pPr algn="l">
              <a:defRPr sz="449">
                <a:solidFill>
                  <a:schemeClr val="tx1">
                    <a:tint val="75000"/>
                  </a:schemeClr>
                </a:solidFill>
              </a:defRPr>
            </a:lvl1pPr>
          </a:lstStyle>
          <a:p>
            <a:fld id="{CC615388-6B4B-4543-A453-35E1FFB4DD74}" type="datetime1">
              <a:rPr kumimoji="1" lang="ja-JP" altLang="en-US" smtClean="0"/>
              <a:t>2024/11/15</a:t>
            </a:fld>
            <a:endParaRPr kumimoji="1" lang="ja-JP" altLang="en-US"/>
          </a:p>
        </p:txBody>
      </p:sp>
      <p:sp>
        <p:nvSpPr>
          <p:cNvPr id="5" name="Footer Placeholder 4"/>
          <p:cNvSpPr>
            <a:spLocks noGrp="1"/>
          </p:cNvSpPr>
          <p:nvPr>
            <p:ph type="ftr" sz="quarter" idx="3"/>
          </p:nvPr>
        </p:nvSpPr>
        <p:spPr>
          <a:xfrm>
            <a:off x="1132701" y="5672162"/>
            <a:ext cx="1154073" cy="325823"/>
          </a:xfrm>
          <a:prstGeom prst="rect">
            <a:avLst/>
          </a:prstGeom>
        </p:spPr>
        <p:txBody>
          <a:bodyPr vert="horz" lIns="91440" tIns="45720" rIns="91440" bIns="45720" rtlCol="0" anchor="ctr"/>
          <a:lstStyle>
            <a:lvl1pPr algn="ctr">
              <a:defRPr sz="449">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2415004" y="5672162"/>
            <a:ext cx="769382" cy="325823"/>
          </a:xfrm>
          <a:prstGeom prst="rect">
            <a:avLst/>
          </a:prstGeom>
        </p:spPr>
        <p:txBody>
          <a:bodyPr vert="horz" lIns="91440" tIns="45720" rIns="91440" bIns="45720" rtlCol="0" anchor="ctr"/>
          <a:lstStyle>
            <a:lvl1pPr algn="r">
              <a:defRPr sz="449">
                <a:solidFill>
                  <a:schemeClr val="tx1">
                    <a:tint val="75000"/>
                  </a:schemeClr>
                </a:solidFill>
              </a:defRPr>
            </a:lvl1pPr>
          </a:lstStyle>
          <a:p>
            <a:fld id="{D69700F4-1176-4600-B559-DB4036D3B8D5}" type="slidenum">
              <a:rPr kumimoji="1" lang="ja-JP" altLang="en-US" smtClean="0"/>
              <a:pPr/>
              <a:t>‹#›</a:t>
            </a:fld>
            <a:endParaRPr kumimoji="1" lang="ja-JP" altLang="en-US"/>
          </a:p>
        </p:txBody>
      </p:sp>
    </p:spTree>
    <p:extLst>
      <p:ext uri="{BB962C8B-B14F-4D97-AF65-F5344CB8AC3E}">
        <p14:creationId xmlns:p14="http://schemas.microsoft.com/office/powerpoint/2010/main" val="13285768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341986" rtl="0" eaLnBrk="1" latinLnBrk="0" hangingPunct="1">
        <a:lnSpc>
          <a:spcPct val="90000"/>
        </a:lnSpc>
        <a:spcBef>
          <a:spcPct val="0"/>
        </a:spcBef>
        <a:buNone/>
        <a:defRPr kumimoji="1" sz="1646" kern="1200">
          <a:solidFill>
            <a:schemeClr val="tx1"/>
          </a:solidFill>
          <a:latin typeface="+mj-lt"/>
          <a:ea typeface="+mj-ea"/>
          <a:cs typeface="+mj-cs"/>
        </a:defRPr>
      </a:lvl1pPr>
    </p:titleStyle>
    <p:bodyStyle>
      <a:lvl1pPr marL="85496" indent="-85496" algn="l" defTabSz="341986" rtl="0" eaLnBrk="1" latinLnBrk="0" hangingPunct="1">
        <a:lnSpc>
          <a:spcPct val="90000"/>
        </a:lnSpc>
        <a:spcBef>
          <a:spcPts val="374"/>
        </a:spcBef>
        <a:buFont typeface="Arial" panose="020B0604020202020204" pitchFamily="34" charset="0"/>
        <a:buChar char="•"/>
        <a:defRPr kumimoji="1" sz="1047" kern="1200">
          <a:solidFill>
            <a:schemeClr val="tx1"/>
          </a:solidFill>
          <a:latin typeface="+mn-lt"/>
          <a:ea typeface="+mn-ea"/>
          <a:cs typeface="+mn-cs"/>
        </a:defRPr>
      </a:lvl1pPr>
      <a:lvl2pPr marL="256489" indent="-85496" algn="l" defTabSz="341986" rtl="0" eaLnBrk="1" latinLnBrk="0" hangingPunct="1">
        <a:lnSpc>
          <a:spcPct val="90000"/>
        </a:lnSpc>
        <a:spcBef>
          <a:spcPts val="187"/>
        </a:spcBef>
        <a:buFont typeface="Arial" panose="020B0604020202020204" pitchFamily="34" charset="0"/>
        <a:buChar char="•"/>
        <a:defRPr kumimoji="1" sz="898" kern="1200">
          <a:solidFill>
            <a:schemeClr val="tx1"/>
          </a:solidFill>
          <a:latin typeface="+mn-lt"/>
          <a:ea typeface="+mn-ea"/>
          <a:cs typeface="+mn-cs"/>
        </a:defRPr>
      </a:lvl2pPr>
      <a:lvl3pPr marL="427482" indent="-85496" algn="l" defTabSz="341986" rtl="0" eaLnBrk="1" latinLnBrk="0" hangingPunct="1">
        <a:lnSpc>
          <a:spcPct val="90000"/>
        </a:lnSpc>
        <a:spcBef>
          <a:spcPts val="187"/>
        </a:spcBef>
        <a:buFont typeface="Arial" panose="020B0604020202020204" pitchFamily="34" charset="0"/>
        <a:buChar char="•"/>
        <a:defRPr kumimoji="1" sz="748" kern="1200">
          <a:solidFill>
            <a:schemeClr val="tx1"/>
          </a:solidFill>
          <a:latin typeface="+mn-lt"/>
          <a:ea typeface="+mn-ea"/>
          <a:cs typeface="+mn-cs"/>
        </a:defRPr>
      </a:lvl3pPr>
      <a:lvl4pPr marL="598475" indent="-85496" algn="l" defTabSz="341986" rtl="0" eaLnBrk="1" latinLnBrk="0" hangingPunct="1">
        <a:lnSpc>
          <a:spcPct val="90000"/>
        </a:lnSpc>
        <a:spcBef>
          <a:spcPts val="187"/>
        </a:spcBef>
        <a:buFont typeface="Arial" panose="020B0604020202020204" pitchFamily="34" charset="0"/>
        <a:buChar char="•"/>
        <a:defRPr kumimoji="1" sz="673" kern="1200">
          <a:solidFill>
            <a:schemeClr val="tx1"/>
          </a:solidFill>
          <a:latin typeface="+mn-lt"/>
          <a:ea typeface="+mn-ea"/>
          <a:cs typeface="+mn-cs"/>
        </a:defRPr>
      </a:lvl4pPr>
      <a:lvl5pPr marL="769468" indent="-85496" algn="l" defTabSz="341986" rtl="0" eaLnBrk="1" latinLnBrk="0" hangingPunct="1">
        <a:lnSpc>
          <a:spcPct val="90000"/>
        </a:lnSpc>
        <a:spcBef>
          <a:spcPts val="187"/>
        </a:spcBef>
        <a:buFont typeface="Arial" panose="020B0604020202020204" pitchFamily="34" charset="0"/>
        <a:buChar char="•"/>
        <a:defRPr kumimoji="1" sz="673" kern="1200">
          <a:solidFill>
            <a:schemeClr val="tx1"/>
          </a:solidFill>
          <a:latin typeface="+mn-lt"/>
          <a:ea typeface="+mn-ea"/>
          <a:cs typeface="+mn-cs"/>
        </a:defRPr>
      </a:lvl5pPr>
      <a:lvl6pPr marL="940460" indent="-85496" algn="l" defTabSz="341986" rtl="0" eaLnBrk="1" latinLnBrk="0" hangingPunct="1">
        <a:lnSpc>
          <a:spcPct val="90000"/>
        </a:lnSpc>
        <a:spcBef>
          <a:spcPts val="187"/>
        </a:spcBef>
        <a:buFont typeface="Arial" panose="020B0604020202020204" pitchFamily="34" charset="0"/>
        <a:buChar char="•"/>
        <a:defRPr kumimoji="1" sz="673" kern="1200">
          <a:solidFill>
            <a:schemeClr val="tx1"/>
          </a:solidFill>
          <a:latin typeface="+mn-lt"/>
          <a:ea typeface="+mn-ea"/>
          <a:cs typeface="+mn-cs"/>
        </a:defRPr>
      </a:lvl6pPr>
      <a:lvl7pPr marL="1111453" indent="-85496" algn="l" defTabSz="341986" rtl="0" eaLnBrk="1" latinLnBrk="0" hangingPunct="1">
        <a:lnSpc>
          <a:spcPct val="90000"/>
        </a:lnSpc>
        <a:spcBef>
          <a:spcPts val="187"/>
        </a:spcBef>
        <a:buFont typeface="Arial" panose="020B0604020202020204" pitchFamily="34" charset="0"/>
        <a:buChar char="•"/>
        <a:defRPr kumimoji="1" sz="673" kern="1200">
          <a:solidFill>
            <a:schemeClr val="tx1"/>
          </a:solidFill>
          <a:latin typeface="+mn-lt"/>
          <a:ea typeface="+mn-ea"/>
          <a:cs typeface="+mn-cs"/>
        </a:defRPr>
      </a:lvl7pPr>
      <a:lvl8pPr marL="1282446" indent="-85496" algn="l" defTabSz="341986" rtl="0" eaLnBrk="1" latinLnBrk="0" hangingPunct="1">
        <a:lnSpc>
          <a:spcPct val="90000"/>
        </a:lnSpc>
        <a:spcBef>
          <a:spcPts val="187"/>
        </a:spcBef>
        <a:buFont typeface="Arial" panose="020B0604020202020204" pitchFamily="34" charset="0"/>
        <a:buChar char="•"/>
        <a:defRPr kumimoji="1" sz="673" kern="1200">
          <a:solidFill>
            <a:schemeClr val="tx1"/>
          </a:solidFill>
          <a:latin typeface="+mn-lt"/>
          <a:ea typeface="+mn-ea"/>
          <a:cs typeface="+mn-cs"/>
        </a:defRPr>
      </a:lvl8pPr>
      <a:lvl9pPr marL="1453439" indent="-85496" algn="l" defTabSz="341986" rtl="0" eaLnBrk="1" latinLnBrk="0" hangingPunct="1">
        <a:lnSpc>
          <a:spcPct val="90000"/>
        </a:lnSpc>
        <a:spcBef>
          <a:spcPts val="187"/>
        </a:spcBef>
        <a:buFont typeface="Arial" panose="020B0604020202020204" pitchFamily="34" charset="0"/>
        <a:buChar char="•"/>
        <a:defRPr kumimoji="1" sz="673" kern="1200">
          <a:solidFill>
            <a:schemeClr val="tx1"/>
          </a:solidFill>
          <a:latin typeface="+mn-lt"/>
          <a:ea typeface="+mn-ea"/>
          <a:cs typeface="+mn-cs"/>
        </a:defRPr>
      </a:lvl9pPr>
    </p:bodyStyle>
    <p:otherStyle>
      <a:defPPr>
        <a:defRPr lang="en-US"/>
      </a:defPPr>
      <a:lvl1pPr marL="0" algn="l" defTabSz="341986" rtl="0" eaLnBrk="1" latinLnBrk="0" hangingPunct="1">
        <a:defRPr kumimoji="1" sz="673" kern="1200">
          <a:solidFill>
            <a:schemeClr val="tx1"/>
          </a:solidFill>
          <a:latin typeface="+mn-lt"/>
          <a:ea typeface="+mn-ea"/>
          <a:cs typeface="+mn-cs"/>
        </a:defRPr>
      </a:lvl1pPr>
      <a:lvl2pPr marL="170993" algn="l" defTabSz="341986" rtl="0" eaLnBrk="1" latinLnBrk="0" hangingPunct="1">
        <a:defRPr kumimoji="1" sz="673" kern="1200">
          <a:solidFill>
            <a:schemeClr val="tx1"/>
          </a:solidFill>
          <a:latin typeface="+mn-lt"/>
          <a:ea typeface="+mn-ea"/>
          <a:cs typeface="+mn-cs"/>
        </a:defRPr>
      </a:lvl2pPr>
      <a:lvl3pPr marL="341986" algn="l" defTabSz="341986" rtl="0" eaLnBrk="1" latinLnBrk="0" hangingPunct="1">
        <a:defRPr kumimoji="1" sz="673" kern="1200">
          <a:solidFill>
            <a:schemeClr val="tx1"/>
          </a:solidFill>
          <a:latin typeface="+mn-lt"/>
          <a:ea typeface="+mn-ea"/>
          <a:cs typeface="+mn-cs"/>
        </a:defRPr>
      </a:lvl3pPr>
      <a:lvl4pPr marL="512978" algn="l" defTabSz="341986" rtl="0" eaLnBrk="1" latinLnBrk="0" hangingPunct="1">
        <a:defRPr kumimoji="1" sz="673" kern="1200">
          <a:solidFill>
            <a:schemeClr val="tx1"/>
          </a:solidFill>
          <a:latin typeface="+mn-lt"/>
          <a:ea typeface="+mn-ea"/>
          <a:cs typeface="+mn-cs"/>
        </a:defRPr>
      </a:lvl4pPr>
      <a:lvl5pPr marL="683971" algn="l" defTabSz="341986" rtl="0" eaLnBrk="1" latinLnBrk="0" hangingPunct="1">
        <a:defRPr kumimoji="1" sz="673" kern="1200">
          <a:solidFill>
            <a:schemeClr val="tx1"/>
          </a:solidFill>
          <a:latin typeface="+mn-lt"/>
          <a:ea typeface="+mn-ea"/>
          <a:cs typeface="+mn-cs"/>
        </a:defRPr>
      </a:lvl5pPr>
      <a:lvl6pPr marL="854964" algn="l" defTabSz="341986" rtl="0" eaLnBrk="1" latinLnBrk="0" hangingPunct="1">
        <a:defRPr kumimoji="1" sz="673" kern="1200">
          <a:solidFill>
            <a:schemeClr val="tx1"/>
          </a:solidFill>
          <a:latin typeface="+mn-lt"/>
          <a:ea typeface="+mn-ea"/>
          <a:cs typeface="+mn-cs"/>
        </a:defRPr>
      </a:lvl6pPr>
      <a:lvl7pPr marL="1025957" algn="l" defTabSz="341986" rtl="0" eaLnBrk="1" latinLnBrk="0" hangingPunct="1">
        <a:defRPr kumimoji="1" sz="673" kern="1200">
          <a:solidFill>
            <a:schemeClr val="tx1"/>
          </a:solidFill>
          <a:latin typeface="+mn-lt"/>
          <a:ea typeface="+mn-ea"/>
          <a:cs typeface="+mn-cs"/>
        </a:defRPr>
      </a:lvl7pPr>
      <a:lvl8pPr marL="1196950" algn="l" defTabSz="341986" rtl="0" eaLnBrk="1" latinLnBrk="0" hangingPunct="1">
        <a:defRPr kumimoji="1" sz="673" kern="1200">
          <a:solidFill>
            <a:schemeClr val="tx1"/>
          </a:solidFill>
          <a:latin typeface="+mn-lt"/>
          <a:ea typeface="+mn-ea"/>
          <a:cs typeface="+mn-cs"/>
        </a:defRPr>
      </a:lvl8pPr>
      <a:lvl9pPr marL="1367942" algn="l" defTabSz="341986" rtl="0" eaLnBrk="1" latinLnBrk="0" hangingPunct="1">
        <a:defRPr kumimoji="1" sz="67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8" userDrawn="1">
          <p15:clr>
            <a:srgbClr val="F26B43"/>
          </p15:clr>
        </p15:guide>
        <p15:guide id="2" pos="107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BD13D9E-1FDB-4BB4-A648-0DA8E7763CE2}"/>
              </a:ext>
            </a:extLst>
          </p:cNvPr>
          <p:cNvSpPr txBox="1"/>
          <p:nvPr/>
        </p:nvSpPr>
        <p:spPr>
          <a:xfrm>
            <a:off x="-1" y="1489890"/>
            <a:ext cx="3419475" cy="724557"/>
          </a:xfrm>
          <a:prstGeom prst="rect">
            <a:avLst/>
          </a:prstGeom>
          <a:noFill/>
        </p:spPr>
        <p:txBody>
          <a:bodyPr wrap="square" rtlCol="0">
            <a:spAutoFit/>
          </a:bodyPr>
          <a:lstStyle/>
          <a:p>
            <a:pPr algn="ctr"/>
            <a:r>
              <a:rPr kumimoji="1" lang="en-US" altLang="ja-JP" sz="2054" b="1" dirty="0">
                <a:solidFill>
                  <a:schemeClr val="bg1"/>
                </a:solidFill>
                <a:latin typeface="+mn-ea"/>
                <a:cs typeface="Times New Roman" panose="02020603050405020304" pitchFamily="18" charset="0"/>
              </a:rPr>
              <a:t>CORPORATE</a:t>
            </a:r>
          </a:p>
          <a:p>
            <a:pPr algn="ctr"/>
            <a:r>
              <a:rPr kumimoji="1" lang="en-US" altLang="ja-JP" sz="2054" b="1" dirty="0">
                <a:solidFill>
                  <a:schemeClr val="bg1"/>
                </a:solidFill>
                <a:latin typeface="+mn-ea"/>
                <a:cs typeface="Times New Roman" panose="02020603050405020304" pitchFamily="18" charset="0"/>
              </a:rPr>
              <a:t>DESIGN BOOK</a:t>
            </a:r>
          </a:p>
        </p:txBody>
      </p:sp>
      <p:cxnSp>
        <p:nvCxnSpPr>
          <p:cNvPr id="6" name="直線コネクタ 5">
            <a:extLst>
              <a:ext uri="{FF2B5EF4-FFF2-40B4-BE49-F238E27FC236}">
                <a16:creationId xmlns:a16="http://schemas.microsoft.com/office/drawing/2014/main" id="{7A3CF5AD-BCFA-5BBE-A76F-E02FBCEAE010}"/>
              </a:ext>
            </a:extLst>
          </p:cNvPr>
          <p:cNvCxnSpPr>
            <a:cxnSpLocks/>
          </p:cNvCxnSpPr>
          <p:nvPr/>
        </p:nvCxnSpPr>
        <p:spPr>
          <a:xfrm>
            <a:off x="586895" y="1354036"/>
            <a:ext cx="226606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C96B1985-311B-FCEA-0066-C5325E5F405B}"/>
              </a:ext>
            </a:extLst>
          </p:cNvPr>
          <p:cNvCxnSpPr>
            <a:cxnSpLocks/>
          </p:cNvCxnSpPr>
          <p:nvPr/>
        </p:nvCxnSpPr>
        <p:spPr>
          <a:xfrm>
            <a:off x="586895" y="2367385"/>
            <a:ext cx="226606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1D0EC78A-3A83-A930-E796-A68A01C1FB23}"/>
              </a:ext>
            </a:extLst>
          </p:cNvPr>
          <p:cNvSpPr txBox="1"/>
          <p:nvPr/>
        </p:nvSpPr>
        <p:spPr>
          <a:xfrm>
            <a:off x="-680" y="2498096"/>
            <a:ext cx="3419475" cy="261610"/>
          </a:xfrm>
          <a:prstGeom prst="rect">
            <a:avLst/>
          </a:prstGeom>
          <a:noFill/>
        </p:spPr>
        <p:txBody>
          <a:bodyPr wrap="square" rtlCol="0">
            <a:spAutoFit/>
          </a:bodyPr>
          <a:lstStyle/>
          <a:p>
            <a:pPr algn="ctr"/>
            <a:r>
              <a:rPr kumimoji="1" lang="ja-JP" altLang="en-US" sz="1050" b="1" dirty="0">
                <a:solidFill>
                  <a:schemeClr val="bg1"/>
                </a:solidFill>
                <a:latin typeface="+mn-ea"/>
                <a:cs typeface="Times New Roman" panose="02020603050405020304" pitchFamily="18" charset="0"/>
              </a:rPr>
              <a:t>株式会社</a:t>
            </a:r>
            <a:r>
              <a:rPr kumimoji="1" lang="en-US" altLang="ja-JP" sz="1050" b="1" dirty="0" err="1">
                <a:solidFill>
                  <a:schemeClr val="bg1"/>
                </a:solidFill>
                <a:latin typeface="+mn-ea"/>
                <a:cs typeface="Times New Roman" panose="02020603050405020304" pitchFamily="18" charset="0"/>
              </a:rPr>
              <a:t>notos</a:t>
            </a:r>
            <a:r>
              <a:rPr kumimoji="1" lang="en-US" altLang="ja-JP" sz="1050" b="1" dirty="0">
                <a:solidFill>
                  <a:schemeClr val="bg1"/>
                </a:solidFill>
                <a:latin typeface="+mn-ea"/>
                <a:cs typeface="Times New Roman" panose="02020603050405020304" pitchFamily="18" charset="0"/>
              </a:rPr>
              <a:t> creative home</a:t>
            </a:r>
            <a:endParaRPr kumimoji="1" lang="ja-JP" altLang="en-US" sz="855" b="1" dirty="0">
              <a:solidFill>
                <a:schemeClr val="bg1"/>
              </a:solidFill>
              <a:latin typeface="+mn-ea"/>
              <a:cs typeface="Times New Roman" panose="02020603050405020304" pitchFamily="18" charset="0"/>
            </a:endParaRPr>
          </a:p>
        </p:txBody>
      </p:sp>
    </p:spTree>
    <p:extLst>
      <p:ext uri="{BB962C8B-B14F-4D97-AF65-F5344CB8AC3E}">
        <p14:creationId xmlns:p14="http://schemas.microsoft.com/office/powerpoint/2010/main" val="1649005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EAEEED9-8766-D57D-296F-A31A67B2644E}"/>
              </a:ext>
            </a:extLst>
          </p:cNvPr>
          <p:cNvSpPr>
            <a:spLocks noGrp="1"/>
          </p:cNvSpPr>
          <p:nvPr>
            <p:ph type="sldNum" sz="quarter" idx="12"/>
          </p:nvPr>
        </p:nvSpPr>
        <p:spPr/>
        <p:txBody>
          <a:bodyPr/>
          <a:lstStyle/>
          <a:p>
            <a:fld id="{D69700F4-1176-4600-B559-DB4036D3B8D5}" type="slidenum">
              <a:rPr kumimoji="1" lang="ja-JP" altLang="en-US" smtClean="0">
                <a:latin typeface="+mn-ea"/>
              </a:rPr>
              <a:t>10</a:t>
            </a:fld>
            <a:endParaRPr kumimoji="1" lang="ja-JP" altLang="en-US" dirty="0">
              <a:latin typeface="+mn-ea"/>
            </a:endParaRPr>
          </a:p>
        </p:txBody>
      </p:sp>
      <p:sp>
        <p:nvSpPr>
          <p:cNvPr id="3" name="テキスト ボックス 2">
            <a:extLst>
              <a:ext uri="{FF2B5EF4-FFF2-40B4-BE49-F238E27FC236}">
                <a16:creationId xmlns:a16="http://schemas.microsoft.com/office/drawing/2014/main" id="{CCDC8B59-A2E1-84AF-0D0B-3CDB2E5D2DE8}"/>
              </a:ext>
            </a:extLst>
          </p:cNvPr>
          <p:cNvSpPr txBox="1"/>
          <p:nvPr/>
        </p:nvSpPr>
        <p:spPr>
          <a:xfrm>
            <a:off x="426980" y="258713"/>
            <a:ext cx="2736000" cy="276999"/>
          </a:xfrm>
          <a:prstGeom prst="rect">
            <a:avLst/>
          </a:prstGeom>
          <a:noFill/>
        </p:spPr>
        <p:txBody>
          <a:bodyPr wrap="square" rtlCol="0">
            <a:spAutoFit/>
          </a:bodyPr>
          <a:lstStyle>
            <a:defPPr>
              <a:defRPr lang="en-US"/>
            </a:defPPr>
            <a:lvl1pPr>
              <a:defRPr kumimoji="1" sz="1284">
                <a:latin typeface="HGP創英角ｺﾞｼｯｸUB" panose="020B0900000000000000" pitchFamily="50" charset="-128"/>
                <a:ea typeface="HGP創英角ｺﾞｼｯｸUB" panose="020B0900000000000000" pitchFamily="50" charset="-128"/>
                <a:cs typeface="Times New Roman" panose="02020603050405020304" pitchFamily="18" charset="0"/>
              </a:defRPr>
            </a:lvl1pPr>
          </a:lstStyle>
          <a:p>
            <a:r>
              <a:rPr lang="ja-JP" altLang="en-US" sz="1200" b="1" dirty="0">
                <a:latin typeface="+mn-ea"/>
                <a:ea typeface="+mn-ea"/>
              </a:rPr>
              <a:t>３．経営方針　</a:t>
            </a:r>
            <a:r>
              <a:rPr lang="en-US" altLang="ja-JP" sz="1200" b="1" dirty="0">
                <a:latin typeface="+mn-ea"/>
                <a:ea typeface="+mn-ea"/>
              </a:rPr>
              <a:t> – </a:t>
            </a:r>
            <a:r>
              <a:rPr lang="ja-JP" altLang="en-US" sz="1200" b="1" dirty="0">
                <a:latin typeface="+mn-ea"/>
                <a:ea typeface="+mn-ea"/>
              </a:rPr>
              <a:t>フィロソフィー </a:t>
            </a:r>
            <a:r>
              <a:rPr lang="en-US" altLang="ja-JP" sz="1200" b="1" dirty="0">
                <a:latin typeface="+mn-ea"/>
                <a:ea typeface="+mn-ea"/>
              </a:rPr>
              <a:t>– </a:t>
            </a:r>
            <a:r>
              <a:rPr lang="ja-JP" altLang="en-US" sz="1200" b="1" dirty="0">
                <a:latin typeface="+mn-ea"/>
                <a:ea typeface="+mn-ea"/>
              </a:rPr>
              <a:t>　</a:t>
            </a:r>
          </a:p>
        </p:txBody>
      </p:sp>
      <p:sp>
        <p:nvSpPr>
          <p:cNvPr id="4" name="テキスト ボックス 3">
            <a:extLst>
              <a:ext uri="{FF2B5EF4-FFF2-40B4-BE49-F238E27FC236}">
                <a16:creationId xmlns:a16="http://schemas.microsoft.com/office/drawing/2014/main" id="{67A50CB6-17CA-9FAE-6538-FA9BACF61984}"/>
              </a:ext>
            </a:extLst>
          </p:cNvPr>
          <p:cNvSpPr txBox="1"/>
          <p:nvPr/>
        </p:nvSpPr>
        <p:spPr>
          <a:xfrm>
            <a:off x="391108" y="532338"/>
            <a:ext cx="2752285" cy="6569171"/>
          </a:xfrm>
          <a:prstGeom prst="rect">
            <a:avLst/>
          </a:prstGeom>
          <a:noFill/>
        </p:spPr>
        <p:txBody>
          <a:bodyPr wrap="square" lIns="91440" tIns="45720" rIns="91440" bIns="45720" anchor="t">
            <a:spAutoFit/>
          </a:bodyPr>
          <a:lstStyle/>
          <a:p>
            <a:pPr algn="just">
              <a:lnSpc>
                <a:spcPct val="130000"/>
              </a:lnSpc>
              <a:defRPr/>
            </a:pPr>
            <a:r>
              <a:rPr kumimoji="0" lang="ja-JP" altLang="en-US" sz="800" b="0" i="0" u="none" strike="noStrike" kern="1200" cap="none" spc="0" normalizeH="0" baseline="0" noProof="0">
                <a:ln>
                  <a:noFill/>
                </a:ln>
                <a:solidFill>
                  <a:srgbClr val="000000"/>
                </a:solidFill>
                <a:effectLst/>
                <a:uLnTx/>
                <a:uFillTx/>
                <a:latin typeface="游ゴシック"/>
                <a:ea typeface="游ゴシック"/>
              </a:rPr>
              <a:t>フィロソフィーとは、</a:t>
            </a:r>
            <a:endParaRPr lang="en-US" altLang="ja-JP" sz="800">
              <a:solidFill>
                <a:srgbClr val="000000"/>
              </a:solidFill>
              <a:latin typeface="游ゴシック"/>
              <a:ea typeface="游ゴシック"/>
            </a:endParaRPr>
          </a:p>
          <a:p>
            <a:pPr algn="just">
              <a:lnSpc>
                <a:spcPct val="130000"/>
              </a:lnSpc>
              <a:defRPr/>
            </a:pPr>
            <a:r>
              <a:rPr kumimoji="0" lang="ja-JP" altLang="en-US" sz="800" b="0" i="0" u="none" strike="noStrike" kern="1200" cap="none" spc="0" normalizeH="0" baseline="0" noProof="0">
                <a:ln>
                  <a:noFill/>
                </a:ln>
                <a:solidFill>
                  <a:srgbClr val="000000"/>
                </a:solidFill>
                <a:effectLst/>
                <a:uLnTx/>
                <a:uFillTx/>
                <a:latin typeface="游ゴシック"/>
                <a:ea typeface="游ゴシック"/>
              </a:rPr>
              <a:t>「ノトスの社員としてふさわしい</a:t>
            </a:r>
            <a:r>
              <a:rPr kumimoji="0" lang="en-US" altLang="ja-JP" sz="800" b="0" i="0" u="none" strike="noStrike" kern="1200" cap="none" spc="0" normalizeH="0" baseline="0" noProof="0" dirty="0">
                <a:ln>
                  <a:noFill/>
                </a:ln>
                <a:solidFill>
                  <a:srgbClr val="000000"/>
                </a:solidFill>
                <a:effectLst/>
                <a:uLnTx/>
                <a:uFillTx/>
                <a:latin typeface="游ゴシック"/>
                <a:ea typeface="游ゴシック"/>
              </a:rPr>
              <a:t>5</a:t>
            </a:r>
            <a:r>
              <a:rPr kumimoji="0" lang="ja-JP" altLang="en-US" sz="800" b="0" i="0" u="none" strike="noStrike" kern="1200" cap="none" spc="0" normalizeH="0" baseline="0" noProof="0">
                <a:ln>
                  <a:noFill/>
                </a:ln>
                <a:solidFill>
                  <a:srgbClr val="000000"/>
                </a:solidFill>
                <a:effectLst/>
                <a:uLnTx/>
                <a:uFillTx/>
                <a:latin typeface="游ゴシック"/>
                <a:ea typeface="游ゴシック"/>
              </a:rPr>
              <a:t>つの行動規範」</a:t>
            </a:r>
            <a:endParaRPr lang="en-US" altLang="ja-JP" sz="800">
              <a:solidFill>
                <a:srgbClr val="000000"/>
              </a:solidFill>
              <a:latin typeface="游ゴシック"/>
              <a:ea typeface="游ゴシック"/>
            </a:endParaRPr>
          </a:p>
          <a:p>
            <a:pPr marL="0" marR="0" lvl="0" indent="0" algn="just" defTabSz="457200">
              <a:lnSpc>
                <a:spcPct val="130000"/>
              </a:lnSpc>
              <a:spcBef>
                <a:spcPts val="0"/>
              </a:spcBef>
              <a:spcAft>
                <a:spcPts val="0"/>
              </a:spcAft>
              <a:buClrTx/>
              <a:buSzTx/>
              <a:buFontTx/>
              <a:buNone/>
              <a:tabLst/>
              <a:defRPr/>
            </a:pPr>
            <a:r>
              <a:rPr kumimoji="0" lang="ja-JP" altLang="en-US" sz="800" b="0" i="0" u="none" strike="noStrike" kern="1200" cap="none" spc="0" normalizeH="0" baseline="0" noProof="0">
                <a:ln>
                  <a:noFill/>
                </a:ln>
                <a:solidFill>
                  <a:srgbClr val="000000"/>
                </a:solidFill>
                <a:effectLst/>
                <a:uLnTx/>
                <a:uFillTx/>
                <a:latin typeface="游ゴシック"/>
                <a:ea typeface="游ゴシック"/>
              </a:rPr>
              <a:t>のことです。</a:t>
            </a:r>
            <a:endParaRPr lang="en-US" altLang="ja-JP" sz="800" b="0" i="0" u="none" strike="noStrike" kern="1200" cap="none" spc="0" normalizeH="0" baseline="0" noProof="0">
              <a:ln>
                <a:noFill/>
              </a:ln>
              <a:solidFill>
                <a:srgbClr val="000000"/>
              </a:solidFill>
              <a:effectLst/>
              <a:uLnTx/>
              <a:uFillTx/>
              <a:latin typeface="游ゴシック"/>
              <a:ea typeface="游ゴシック"/>
            </a:endParaRPr>
          </a:p>
          <a:p>
            <a:pPr algn="just">
              <a:lnSpc>
                <a:spcPct val="130000"/>
              </a:lnSpc>
              <a:defRPr/>
            </a:pPr>
            <a:r>
              <a:rPr kumimoji="0" lang="ja-JP" altLang="en-US" sz="800" b="0" i="0" u="none" strike="noStrike" kern="1200" cap="none" spc="0" normalizeH="0" baseline="0" noProof="0">
                <a:ln>
                  <a:noFill/>
                </a:ln>
                <a:solidFill>
                  <a:srgbClr val="000000"/>
                </a:solidFill>
                <a:effectLst/>
                <a:uLnTx/>
                <a:uFillTx/>
                <a:latin typeface="游ゴシック"/>
                <a:ea typeface="游ゴシック"/>
              </a:rPr>
              <a:t>「自分が依頼者だったら、その仕事で満足か？</a:t>
            </a:r>
            <a:endParaRPr lang="en-US" altLang="ja-JP" sz="800">
              <a:solidFill>
                <a:srgbClr val="000000"/>
              </a:solidFill>
              <a:latin typeface="游ゴシック"/>
              <a:ea typeface="游ゴシック"/>
            </a:endParaRPr>
          </a:p>
          <a:p>
            <a:pPr algn="just">
              <a:lnSpc>
                <a:spcPct val="130000"/>
              </a:lnSpc>
              <a:defRPr/>
            </a:pPr>
            <a:r>
              <a:rPr kumimoji="0" lang="ja-JP" altLang="en-US" sz="800" b="0" i="0" u="none" strike="noStrike" kern="1200" cap="none" spc="0" normalizeH="0" baseline="0" noProof="0">
                <a:ln>
                  <a:noFill/>
                </a:ln>
                <a:solidFill>
                  <a:srgbClr val="000000"/>
                </a:solidFill>
                <a:effectLst/>
                <a:uLnTx/>
                <a:uFillTx/>
                <a:latin typeface="游ゴシック"/>
                <a:ea typeface="游ゴシック"/>
              </a:rPr>
              <a:t>自分のような人に依頼したいか？」</a:t>
            </a:r>
            <a:endParaRPr lang="en-US" altLang="ja-JP" sz="800">
              <a:solidFill>
                <a:srgbClr val="000000"/>
              </a:solidFill>
              <a:latin typeface="游ゴシック"/>
              <a:ea typeface="游ゴシック"/>
            </a:endParaRPr>
          </a:p>
          <a:p>
            <a:pPr marL="0" marR="0" lvl="0" indent="0" algn="just" defTabSz="457200">
              <a:lnSpc>
                <a:spcPct val="130000"/>
              </a:lnSpc>
              <a:spcBef>
                <a:spcPts val="0"/>
              </a:spcBef>
              <a:spcAft>
                <a:spcPts val="0"/>
              </a:spcAft>
              <a:buClrTx/>
              <a:buSzTx/>
              <a:buFontTx/>
              <a:buNone/>
              <a:tabLst/>
              <a:defRPr/>
            </a:pPr>
            <a:r>
              <a:rPr kumimoji="0" lang="ja-JP" altLang="en-US" sz="800" b="0" i="0" u="none" strike="noStrike" kern="1200" cap="none" spc="0" normalizeH="0" baseline="0" noProof="0">
                <a:ln>
                  <a:noFill/>
                </a:ln>
                <a:solidFill>
                  <a:srgbClr val="000000"/>
                </a:solidFill>
                <a:effectLst/>
                <a:uLnTx/>
                <a:uFillTx/>
                <a:latin typeface="游ゴシック"/>
                <a:ea typeface="游ゴシック"/>
              </a:rPr>
              <a:t>常に自問自答する。</a:t>
            </a:r>
            <a:endParaRPr lang="en-US" altLang="ja-JP" sz="800" b="0" i="0" u="none" strike="noStrike" kern="1200" cap="none" spc="0" normalizeH="0" baseline="0" noProof="0">
              <a:ln>
                <a:noFill/>
              </a:ln>
              <a:solidFill>
                <a:srgbClr val="000000"/>
              </a:solidFill>
              <a:effectLst/>
              <a:uLnTx/>
              <a:uFillTx/>
              <a:latin typeface="游ゴシック"/>
              <a:ea typeface="游ゴシック"/>
            </a:endParaRPr>
          </a:p>
          <a:p>
            <a:pPr marL="0" marR="0" lvl="0" indent="0" algn="just" defTabSz="457200" rtl="0" eaLnBrk="1" fontAlgn="auto" latinLnBrk="0" hangingPunct="1">
              <a:lnSpc>
                <a:spcPct val="130000"/>
              </a:lnSpc>
              <a:spcBef>
                <a:spcPts val="0"/>
              </a:spcBef>
              <a:spcAft>
                <a:spcPts val="0"/>
              </a:spcAft>
              <a:buClrTx/>
              <a:buSzTx/>
              <a:buFontTx/>
              <a:buNone/>
              <a:tabLst/>
              <a:defRPr/>
            </a:pPr>
            <a:r>
              <a:rPr lang="ja-JP" altLang="en-US" sz="800" dirty="0">
                <a:solidFill>
                  <a:srgbClr val="000000"/>
                </a:solidFill>
                <a:latin typeface="游ゴシック"/>
                <a:ea typeface="游ゴシック"/>
                <a:cs typeface="+mn-cs"/>
              </a:rPr>
              <a:t>自分の大切な人を紹介しようと思うのか？</a:t>
            </a:r>
            <a:endParaRPr kumimoji="0" lang="en-US" altLang="ja-JP" sz="8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algn="just">
              <a:lnSpc>
                <a:spcPct val="130000"/>
              </a:lnSpc>
              <a:defRPr/>
            </a:pPr>
            <a:endParaRPr lang="en-US" altLang="ja-JP" sz="800" dirty="0">
              <a:solidFill>
                <a:srgbClr val="000000"/>
              </a:solidFill>
              <a:latin typeface="游ゴシック" panose="020B0400000000000000" pitchFamily="50" charset="-128"/>
              <a:ea typeface="游ゴシック" panose="020B0400000000000000" pitchFamily="50" charset="-128"/>
            </a:endParaRPr>
          </a:p>
          <a:p>
            <a:pPr marL="0" marR="0" lvl="0" indent="0" algn="just" defTabSz="457200" rtl="0" eaLnBrk="1" fontAlgn="auto" latinLnBrk="0" hangingPunct="1">
              <a:lnSpc>
                <a:spcPct val="13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①誠実</a:t>
            </a:r>
            <a:endParaRPr kumimoji="0" lang="en-US" altLang="ja-JP" sz="8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just" defTabSz="457200" rtl="0" eaLnBrk="1" fontAlgn="auto" latinLnBrk="0" hangingPunct="1">
              <a:lnSpc>
                <a:spcPct val="13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「私たちは自分との約束を守り、</a:t>
            </a:r>
            <a:endParaRPr kumimoji="0" lang="en-US" altLang="ja-JP" sz="8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just" defTabSz="457200" rtl="0" eaLnBrk="1" fontAlgn="auto" latinLnBrk="0" hangingPunct="1">
              <a:lnSpc>
                <a:spcPct val="13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他人との約束を守ります。」</a:t>
            </a:r>
            <a:endParaRPr kumimoji="0" lang="en-US" altLang="ja-JP" sz="8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algn="just">
              <a:lnSpc>
                <a:spcPct val="130000"/>
              </a:lnSpc>
              <a:defRPr/>
            </a:pPr>
            <a:r>
              <a:rPr kumimoji="0" lang="ja-JP" altLang="en-US" sz="800" b="0" i="0" u="none" strike="noStrike" kern="1200" cap="none" spc="0" normalizeH="0" baseline="0" noProof="0">
                <a:ln>
                  <a:noFill/>
                </a:ln>
                <a:solidFill>
                  <a:srgbClr val="000000"/>
                </a:solidFill>
                <a:effectLst/>
                <a:uLnTx/>
                <a:uFillTx/>
                <a:latin typeface="游ゴシック"/>
                <a:ea typeface="游ゴシック"/>
              </a:rPr>
              <a:t>自分や人との約束を守ることで信頼され、</a:t>
            </a:r>
            <a:endParaRPr lang="en-US" altLang="ja-JP" sz="800">
              <a:solidFill>
                <a:srgbClr val="000000"/>
              </a:solidFill>
              <a:latin typeface="游ゴシック"/>
              <a:ea typeface="游ゴシック"/>
            </a:endParaRPr>
          </a:p>
          <a:p>
            <a:pPr marL="0" marR="0" lvl="0" indent="0" algn="just" defTabSz="457200">
              <a:lnSpc>
                <a:spcPct val="130000"/>
              </a:lnSpc>
              <a:spcBef>
                <a:spcPts val="0"/>
              </a:spcBef>
              <a:spcAft>
                <a:spcPts val="0"/>
              </a:spcAft>
              <a:buClrTx/>
              <a:buSzTx/>
              <a:buFontTx/>
              <a:buNone/>
              <a:tabLst/>
              <a:defRPr/>
            </a:pPr>
            <a:r>
              <a:rPr kumimoji="0" lang="ja-JP" altLang="en-US" sz="800" b="0" i="0" u="none" strike="noStrike" kern="1200" cap="none" spc="0" normalizeH="0" baseline="0" noProof="0">
                <a:ln>
                  <a:noFill/>
                </a:ln>
                <a:solidFill>
                  <a:srgbClr val="000000"/>
                </a:solidFill>
                <a:effectLst/>
                <a:uLnTx/>
                <a:uFillTx/>
                <a:latin typeface="游ゴシック"/>
                <a:ea typeface="游ゴシック"/>
              </a:rPr>
              <a:t>良好な人間関係を築くことに繋がります。</a:t>
            </a:r>
            <a:endParaRPr lang="en-US" altLang="ja-JP" sz="800" b="0" i="0" u="none" strike="noStrike" kern="1200" cap="none" spc="0" normalizeH="0" baseline="0" noProof="0">
              <a:ln>
                <a:noFill/>
              </a:ln>
              <a:solidFill>
                <a:srgbClr val="000000"/>
              </a:solidFill>
              <a:effectLst/>
              <a:uLnTx/>
              <a:uFillTx/>
              <a:latin typeface="游ゴシック"/>
              <a:ea typeface="游ゴシック"/>
            </a:endParaRPr>
          </a:p>
          <a:p>
            <a:pPr algn="just">
              <a:lnSpc>
                <a:spcPct val="130000"/>
              </a:lnSpc>
              <a:defRPr/>
            </a:pPr>
            <a:r>
              <a:rPr kumimoji="0" lang="ja-JP" altLang="en-US" sz="800" b="0" i="0" u="none" strike="noStrike" kern="1200" cap="none" spc="0" normalizeH="0" baseline="0" noProof="0">
                <a:ln>
                  <a:noFill/>
                </a:ln>
                <a:solidFill>
                  <a:srgbClr val="000000"/>
                </a:solidFill>
                <a:effectLst/>
                <a:uLnTx/>
                <a:uFillTx/>
                <a:latin typeface="游ゴシック"/>
                <a:ea typeface="游ゴシック"/>
              </a:rPr>
              <a:t>具体的</a:t>
            </a:r>
            <a:r>
              <a:rPr lang="ja-JP" altLang="en-US" sz="800">
                <a:solidFill>
                  <a:srgbClr val="000000"/>
                </a:solidFill>
                <a:latin typeface="游ゴシック"/>
                <a:ea typeface="游ゴシック"/>
              </a:rPr>
              <a:t>■</a:t>
            </a:r>
            <a:endParaRPr lang="en-US" altLang="ja-JP" sz="800">
              <a:solidFill>
                <a:srgbClr val="000000"/>
              </a:solidFill>
              <a:latin typeface="游ゴシック"/>
              <a:ea typeface="游ゴシック"/>
            </a:endParaRPr>
          </a:p>
          <a:p>
            <a:pPr algn="just">
              <a:lnSpc>
                <a:spcPct val="130000"/>
              </a:lnSpc>
              <a:defRPr/>
            </a:pPr>
            <a:r>
              <a:rPr lang="ja-JP" altLang="en-US" sz="800">
                <a:solidFill>
                  <a:srgbClr val="000000"/>
                </a:solidFill>
                <a:latin typeface="游ゴシック"/>
                <a:ea typeface="游ゴシック"/>
              </a:rPr>
              <a:t>・</a:t>
            </a:r>
            <a:r>
              <a:rPr kumimoji="0" lang="ja-JP" altLang="en-US" sz="800" b="0" i="0" u="none" strike="noStrike" kern="1200" cap="none" spc="0" normalizeH="0" baseline="0" noProof="0">
                <a:ln>
                  <a:noFill/>
                </a:ln>
                <a:solidFill>
                  <a:srgbClr val="000000"/>
                </a:solidFill>
                <a:effectLst/>
                <a:uLnTx/>
                <a:uFillTx/>
                <a:latin typeface="游ゴシック"/>
                <a:ea typeface="游ゴシック"/>
              </a:rPr>
              <a:t>時間、期日を守る。</a:t>
            </a:r>
            <a:endParaRPr lang="en-US" altLang="ja-JP" sz="800">
              <a:solidFill>
                <a:srgbClr val="000000"/>
              </a:solidFill>
              <a:latin typeface="游ゴシック"/>
              <a:ea typeface="游ゴシック"/>
            </a:endParaRPr>
          </a:p>
          <a:p>
            <a:pPr algn="just">
              <a:lnSpc>
                <a:spcPct val="130000"/>
              </a:lnSpc>
              <a:defRPr/>
            </a:pPr>
            <a:r>
              <a:rPr lang="ja-JP" altLang="en-US" sz="800">
                <a:solidFill>
                  <a:srgbClr val="000000"/>
                </a:solidFill>
                <a:latin typeface="游ゴシック"/>
                <a:ea typeface="游ゴシック"/>
              </a:rPr>
              <a:t>・</a:t>
            </a:r>
            <a:r>
              <a:rPr kumimoji="0" lang="ja-JP" altLang="en-US" sz="800" b="0" i="0" u="none" strike="noStrike" kern="1200" cap="none" spc="0" normalizeH="0" baseline="0" noProof="0">
                <a:ln>
                  <a:noFill/>
                </a:ln>
                <a:solidFill>
                  <a:srgbClr val="000000"/>
                </a:solidFill>
                <a:effectLst/>
                <a:uLnTx/>
                <a:uFillTx/>
                <a:latin typeface="游ゴシック"/>
                <a:ea typeface="游ゴシック"/>
              </a:rPr>
              <a:t>言ったこと、聞いたことを実行する。</a:t>
            </a:r>
            <a:endParaRPr lang="en-US" altLang="ja-JP" sz="800">
              <a:solidFill>
                <a:srgbClr val="000000"/>
              </a:solidFill>
              <a:latin typeface="游ゴシック"/>
              <a:ea typeface="游ゴシック"/>
            </a:endParaRPr>
          </a:p>
          <a:p>
            <a:pPr algn="just">
              <a:lnSpc>
                <a:spcPct val="130000"/>
              </a:lnSpc>
              <a:defRPr/>
            </a:pPr>
            <a:r>
              <a:rPr lang="ja-JP" altLang="en-US" sz="800">
                <a:solidFill>
                  <a:srgbClr val="000000"/>
                </a:solidFill>
                <a:latin typeface="游ゴシック"/>
                <a:ea typeface="游ゴシック"/>
              </a:rPr>
              <a:t>・</a:t>
            </a:r>
            <a:r>
              <a:rPr kumimoji="0" lang="ja-JP" altLang="en-US" sz="800" b="0" i="0" u="none" strike="noStrike" kern="1200" cap="none" spc="0" normalizeH="0" baseline="0" noProof="0">
                <a:ln>
                  <a:noFill/>
                </a:ln>
                <a:solidFill>
                  <a:srgbClr val="000000"/>
                </a:solidFill>
                <a:effectLst/>
                <a:uLnTx/>
                <a:uFillTx/>
                <a:latin typeface="游ゴシック"/>
                <a:ea typeface="游ゴシック"/>
              </a:rPr>
              <a:t>嘘をつかない</a:t>
            </a:r>
            <a:endParaRPr lang="en-US" altLang="ja-JP" sz="800">
              <a:solidFill>
                <a:srgbClr val="000000"/>
              </a:solidFill>
              <a:latin typeface="游ゴシック"/>
              <a:ea typeface="游ゴシック"/>
            </a:endParaRPr>
          </a:p>
          <a:p>
            <a:pPr algn="just">
              <a:lnSpc>
                <a:spcPct val="130000"/>
              </a:lnSpc>
              <a:defRPr/>
            </a:pPr>
            <a:r>
              <a:rPr lang="ja-JP" altLang="en-US" sz="800">
                <a:solidFill>
                  <a:srgbClr val="000000"/>
                </a:solidFill>
                <a:latin typeface="游ゴシック"/>
                <a:ea typeface="游ゴシック"/>
              </a:rPr>
              <a:t>・お客さんに声かける際は</a:t>
            </a:r>
            <a:r>
              <a:rPr lang="ja-JP" sz="800">
                <a:solidFill>
                  <a:srgbClr val="000000"/>
                </a:solidFill>
                <a:latin typeface="游ゴシック"/>
                <a:ea typeface="游ゴシック"/>
              </a:rPr>
              <a:t>「○○さん」と</a:t>
            </a:r>
            <a:r>
              <a:rPr lang="ja-JP" altLang="en-US" sz="800">
                <a:solidFill>
                  <a:srgbClr val="000000"/>
                </a:solidFill>
                <a:latin typeface="游ゴシック"/>
                <a:ea typeface="游ゴシック"/>
              </a:rPr>
              <a:t>名前を呼ぶ</a:t>
            </a:r>
            <a:endParaRPr lang="ja-JP" altLang="en-US" sz="800" dirty="0">
              <a:solidFill>
                <a:srgbClr val="000000"/>
              </a:solidFill>
              <a:latin typeface="游ゴシック"/>
              <a:ea typeface="游ゴシック"/>
            </a:endParaRPr>
          </a:p>
          <a:p>
            <a:pPr marL="0" marR="0" lvl="0" indent="0" algn="just" defTabSz="457200">
              <a:lnSpc>
                <a:spcPct val="130000"/>
              </a:lnSpc>
              <a:spcBef>
                <a:spcPts val="0"/>
              </a:spcBef>
              <a:spcAft>
                <a:spcPts val="0"/>
              </a:spcAft>
              <a:buNone/>
              <a:tabLst/>
              <a:defRPr/>
            </a:pPr>
            <a:r>
              <a:rPr lang="ja-JP" altLang="en-US" sz="800">
                <a:solidFill>
                  <a:srgbClr val="000000"/>
                </a:solidFill>
                <a:ea typeface="+mn-lt"/>
                <a:cs typeface="+mn-lt"/>
              </a:rPr>
              <a:t>・個人の</a:t>
            </a:r>
            <a:r>
              <a:rPr lang="ja-JP" sz="800">
                <a:solidFill>
                  <a:srgbClr val="000000"/>
                </a:solidFill>
                <a:ea typeface="+mn-lt"/>
                <a:cs typeface="+mn-lt"/>
              </a:rPr>
              <a:t>プロフィールと</a:t>
            </a:r>
            <a:r>
              <a:rPr lang="ja-JP" altLang="en-US" sz="800">
                <a:solidFill>
                  <a:srgbClr val="000000"/>
                </a:solidFill>
                <a:ea typeface="+mn-lt"/>
                <a:cs typeface="+mn-lt"/>
              </a:rPr>
              <a:t>名刺を</a:t>
            </a:r>
            <a:r>
              <a:rPr lang="ja-JP" sz="800">
                <a:solidFill>
                  <a:srgbClr val="000000"/>
                </a:solidFill>
                <a:ea typeface="+mn-lt"/>
                <a:cs typeface="+mn-lt"/>
              </a:rPr>
              <a:t>渡す</a:t>
            </a:r>
            <a:endParaRPr lang="ja-JP" sz="800" b="0" i="0" u="none" strike="noStrike" kern="1200" cap="none" spc="0" normalizeH="0" baseline="0" noProof="0">
              <a:ln>
                <a:noFill/>
              </a:ln>
              <a:solidFill>
                <a:srgbClr val="000000"/>
              </a:solidFill>
              <a:effectLst/>
              <a:uLnTx/>
              <a:uFillTx/>
              <a:latin typeface="Calibri"/>
              <a:ea typeface="游ゴシック" panose="020B0400000000000000" pitchFamily="50" charset="-128"/>
              <a:cs typeface="Calibri"/>
            </a:endParaRPr>
          </a:p>
          <a:p>
            <a:pPr algn="just">
              <a:lnSpc>
                <a:spcPct val="130000"/>
              </a:lnSpc>
              <a:defRPr/>
            </a:pPr>
            <a:endParaRPr lang="en-US" altLang="ja-JP" sz="800" dirty="0">
              <a:solidFill>
                <a:srgbClr val="000000"/>
              </a:solidFill>
              <a:latin typeface="游ゴシック" panose="020B0400000000000000" pitchFamily="50" charset="-128"/>
              <a:ea typeface="游ゴシック" panose="020B0400000000000000" pitchFamily="50" charset="-128"/>
            </a:endParaRPr>
          </a:p>
          <a:p>
            <a:pPr marL="0" marR="0" lvl="0" indent="0" algn="just" defTabSz="457200" rtl="0" eaLnBrk="1" fontAlgn="auto" latinLnBrk="0" hangingPunct="1">
              <a:lnSpc>
                <a:spcPct val="13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②おもいやり</a:t>
            </a:r>
            <a:endParaRPr kumimoji="0" lang="en-US" altLang="ja-JP" sz="8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just" defTabSz="457200" rtl="0" eaLnBrk="1" fontAlgn="auto" latinLnBrk="0" hangingPunct="1">
              <a:lnSpc>
                <a:spcPct val="13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「私たちは周囲に些細なおもいやりを大切にします」</a:t>
            </a:r>
            <a:endParaRPr kumimoji="0" lang="en-US" altLang="ja-JP" sz="8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just" defTabSz="457200" rtl="0" eaLnBrk="1" fontAlgn="auto" latinLnBrk="0" hangingPunct="1">
              <a:lnSpc>
                <a:spcPct val="130000"/>
              </a:lnSpc>
              <a:spcBef>
                <a:spcPts val="0"/>
              </a:spcBef>
              <a:spcAft>
                <a:spcPts val="0"/>
              </a:spcAft>
              <a:buClrTx/>
              <a:buSzTx/>
              <a:buFontTx/>
              <a:buNone/>
              <a:tabLst/>
              <a:defRPr/>
            </a:pPr>
            <a:r>
              <a:rPr kumimoji="0" lang="ja-JP" altLang="en-US" sz="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相手目線で思いやりを持った関わりをすることで互いにとって心地の良いコミュニケーションが生まれます。</a:t>
            </a:r>
            <a:endParaRPr kumimoji="0" lang="en-US" altLang="ja-JP" sz="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a:p>
            <a:pPr algn="just">
              <a:lnSpc>
                <a:spcPct val="130000"/>
              </a:lnSpc>
              <a:defRPr/>
            </a:pPr>
            <a:r>
              <a:rPr kumimoji="0" lang="ja-JP" altLang="en-US" sz="800" b="0" i="0" u="none" strike="noStrike" kern="1200" cap="none" spc="0" normalizeH="0" baseline="0" noProof="0">
                <a:ln>
                  <a:noFill/>
                </a:ln>
                <a:effectLst/>
                <a:uLnTx/>
                <a:uFillTx/>
                <a:latin typeface="游ゴシック"/>
                <a:ea typeface="游ゴシック"/>
              </a:rPr>
              <a:t>マニュアルを超えた対応</a:t>
            </a:r>
            <a:r>
              <a:rPr kumimoji="0" lang="en-US" altLang="ja-JP" sz="800" b="0" i="0" u="none" strike="noStrike" kern="1200" cap="none" spc="0" normalizeH="0" baseline="0" noProof="0" dirty="0">
                <a:ln>
                  <a:noFill/>
                </a:ln>
                <a:effectLst/>
                <a:uLnTx/>
                <a:uFillTx/>
                <a:latin typeface="游ゴシック"/>
                <a:ea typeface="游ゴシック"/>
              </a:rPr>
              <a:t>/</a:t>
            </a:r>
            <a:r>
              <a:rPr kumimoji="0" lang="ja-JP" altLang="en-US" sz="800" b="0" i="0" u="none" strike="noStrike" kern="1200" cap="none" spc="0" normalizeH="0" baseline="0" noProof="0">
                <a:ln>
                  <a:noFill/>
                </a:ln>
                <a:effectLst/>
                <a:uLnTx/>
                <a:uFillTx/>
                <a:latin typeface="游ゴシック"/>
                <a:ea typeface="游ゴシック"/>
              </a:rPr>
              <a:t>期待以上の関わりによって</a:t>
            </a:r>
            <a:endParaRPr lang="en-US" altLang="ja-JP" sz="800">
              <a:latin typeface="游ゴシック"/>
              <a:ea typeface="游ゴシック"/>
            </a:endParaRPr>
          </a:p>
          <a:p>
            <a:pPr marL="0" marR="0" lvl="0" indent="0" algn="just" defTabSz="457200">
              <a:lnSpc>
                <a:spcPct val="130000"/>
              </a:lnSpc>
              <a:spcBef>
                <a:spcPts val="0"/>
              </a:spcBef>
              <a:spcAft>
                <a:spcPts val="0"/>
              </a:spcAft>
              <a:buClrTx/>
              <a:buSzTx/>
              <a:buFontTx/>
              <a:buNone/>
              <a:tabLst/>
              <a:defRPr/>
            </a:pPr>
            <a:r>
              <a:rPr kumimoji="0" lang="ja-JP" altLang="en-US" sz="800" b="0" i="0" u="none" strike="noStrike" kern="1200" cap="none" spc="0" normalizeH="0" baseline="0" noProof="0">
                <a:ln>
                  <a:noFill/>
                </a:ln>
                <a:effectLst/>
                <a:uLnTx/>
                <a:uFillTx/>
                <a:latin typeface="游ゴシック"/>
                <a:ea typeface="游ゴシック"/>
              </a:rPr>
              <a:t>感動をつくります。</a:t>
            </a:r>
            <a:endParaRPr lang="en-US" altLang="ja-JP" sz="800" b="0" i="0" u="none" strike="noStrike" kern="1200" cap="none" spc="0" normalizeH="0" baseline="0" noProof="0">
              <a:ln>
                <a:noFill/>
              </a:ln>
              <a:effectLst/>
              <a:uLnTx/>
              <a:uFillTx/>
              <a:latin typeface="游ゴシック"/>
              <a:ea typeface="游ゴシック"/>
            </a:endParaRPr>
          </a:p>
          <a:p>
            <a:pPr algn="just">
              <a:lnSpc>
                <a:spcPct val="130000"/>
              </a:lnSpc>
              <a:defRPr/>
            </a:pPr>
            <a:r>
              <a:rPr lang="ja-JP" altLang="en-US" sz="800">
                <a:solidFill>
                  <a:srgbClr val="000000"/>
                </a:solidFill>
                <a:latin typeface="游ゴシック"/>
                <a:ea typeface="游ゴシック"/>
              </a:rPr>
              <a:t>■</a:t>
            </a:r>
            <a:r>
              <a:rPr kumimoji="0" lang="ja-JP" altLang="en-US" sz="800" b="0" i="0" u="none" strike="noStrike" kern="1200" cap="none" spc="0" normalizeH="0" baseline="0" noProof="0">
                <a:ln>
                  <a:noFill/>
                </a:ln>
                <a:solidFill>
                  <a:srgbClr val="000000"/>
                </a:solidFill>
                <a:effectLst/>
                <a:uLnTx/>
                <a:uFillTx/>
                <a:latin typeface="游ゴシック"/>
                <a:ea typeface="游ゴシック"/>
              </a:rPr>
              <a:t>具体的</a:t>
            </a:r>
            <a:r>
              <a:rPr lang="ja-JP" altLang="en-US" sz="800">
                <a:solidFill>
                  <a:srgbClr val="000000"/>
                </a:solidFill>
                <a:latin typeface="游ゴシック"/>
                <a:ea typeface="游ゴシック"/>
              </a:rPr>
              <a:t>■</a:t>
            </a:r>
            <a:r>
              <a:rPr kumimoji="0" lang="ja-JP" altLang="en-US" sz="800" b="0" i="0" u="none" strike="noStrike" kern="1200" cap="none" spc="0" normalizeH="0" baseline="0" noProof="0">
                <a:ln>
                  <a:noFill/>
                </a:ln>
                <a:solidFill>
                  <a:srgbClr val="000000"/>
                </a:solidFill>
                <a:effectLst/>
                <a:uLnTx/>
                <a:uFillTx/>
                <a:latin typeface="游ゴシック"/>
                <a:ea typeface="游ゴシック"/>
              </a:rPr>
              <a:t>、</a:t>
            </a:r>
            <a:endParaRPr lang="ja-JP" altLang="en-US" sz="800">
              <a:solidFill>
                <a:srgbClr val="000000"/>
              </a:solidFill>
              <a:latin typeface="游ゴシック"/>
              <a:ea typeface="游ゴシック"/>
            </a:endParaRPr>
          </a:p>
          <a:p>
            <a:pPr algn="just">
              <a:lnSpc>
                <a:spcPct val="130000"/>
              </a:lnSpc>
              <a:defRPr/>
            </a:pPr>
            <a:r>
              <a:rPr kumimoji="0" lang="ja-JP" altLang="en-US" sz="800" b="0" i="0" u="none" strike="noStrike" kern="1200" cap="none" spc="0" normalizeH="0" baseline="0" noProof="0">
                <a:ln>
                  <a:noFill/>
                </a:ln>
                <a:solidFill>
                  <a:srgbClr val="000000"/>
                </a:solidFill>
                <a:effectLst/>
                <a:uLnTx/>
                <a:uFillTx/>
                <a:latin typeface="游ゴシック"/>
                <a:ea typeface="游ゴシック"/>
              </a:rPr>
              <a:t>相手の目線にあわせる。</a:t>
            </a:r>
            <a:endParaRPr lang="ja-JP"/>
          </a:p>
          <a:p>
            <a:pPr algn="just">
              <a:lnSpc>
                <a:spcPct val="130000"/>
              </a:lnSpc>
              <a:defRPr/>
            </a:pPr>
            <a:r>
              <a:rPr kumimoji="0" lang="ja-JP" altLang="en-US" sz="800" b="0" i="0" u="none" strike="noStrike" kern="1200" cap="none" spc="0" normalizeH="0" baseline="0" noProof="0">
                <a:ln>
                  <a:noFill/>
                </a:ln>
                <a:solidFill>
                  <a:srgbClr val="000000"/>
                </a:solidFill>
                <a:effectLst/>
                <a:uLnTx/>
                <a:uFillTx/>
                <a:latin typeface="游ゴシック"/>
                <a:ea typeface="游ゴシック"/>
              </a:rPr>
              <a:t>早いレスポンス。</a:t>
            </a:r>
            <a:endParaRPr lang="en-US" altLang="ja-JP" sz="800">
              <a:solidFill>
                <a:srgbClr val="000000"/>
              </a:solidFill>
              <a:latin typeface="游ゴシック"/>
              <a:ea typeface="游ゴシック"/>
            </a:endParaRPr>
          </a:p>
          <a:p>
            <a:pPr algn="just">
              <a:lnSpc>
                <a:spcPct val="130000"/>
              </a:lnSpc>
              <a:defRPr/>
            </a:pPr>
            <a:r>
              <a:rPr kumimoji="0" lang="ja-JP" altLang="en-US" sz="800" b="0" i="0" u="none" strike="noStrike" kern="1200" cap="none" spc="0" normalizeH="0" baseline="0" noProof="0">
                <a:ln>
                  <a:noFill/>
                </a:ln>
                <a:solidFill>
                  <a:srgbClr val="000000"/>
                </a:solidFill>
                <a:effectLst/>
                <a:uLnTx/>
                <a:uFillTx/>
                <a:latin typeface="游ゴシック"/>
                <a:ea typeface="游ゴシック"/>
              </a:rPr>
              <a:t>部下の育成。</a:t>
            </a:r>
            <a:endParaRPr lang="en-US" altLang="ja-JP" sz="800">
              <a:solidFill>
                <a:srgbClr val="000000"/>
              </a:solidFill>
              <a:latin typeface="游ゴシック"/>
              <a:ea typeface="游ゴシック"/>
            </a:endParaRPr>
          </a:p>
          <a:p>
            <a:pPr algn="just">
              <a:lnSpc>
                <a:spcPct val="130000"/>
              </a:lnSpc>
              <a:defRPr/>
            </a:pPr>
            <a:r>
              <a:rPr kumimoji="0" lang="ja-JP" altLang="en-US" sz="800" b="0" i="0" u="none" strike="noStrike" kern="1200" cap="none" spc="0" normalizeH="0" baseline="0" noProof="0">
                <a:ln>
                  <a:noFill/>
                </a:ln>
                <a:solidFill>
                  <a:srgbClr val="000000"/>
                </a:solidFill>
                <a:effectLst/>
                <a:uLnTx/>
                <a:uFillTx/>
                <a:latin typeface="游ゴシック"/>
                <a:ea typeface="游ゴシック"/>
              </a:rPr>
              <a:t>リマインドを送る。</a:t>
            </a:r>
            <a:endParaRPr lang="en-US" altLang="ja-JP" sz="800">
              <a:latin typeface="游ゴシック"/>
              <a:ea typeface="游ゴシック"/>
            </a:endParaRPr>
          </a:p>
          <a:p>
            <a:pPr algn="just">
              <a:lnSpc>
                <a:spcPct val="130000"/>
              </a:lnSpc>
              <a:defRPr/>
            </a:pPr>
            <a:r>
              <a:rPr kumimoji="0" lang="ja-JP" altLang="en-US" sz="800" b="0" i="0" u="none" strike="noStrike" kern="1200" cap="none" spc="0" normalizeH="0" baseline="0" noProof="0">
                <a:ln>
                  <a:noFill/>
                </a:ln>
                <a:effectLst/>
                <a:uLnTx/>
                <a:uFillTx/>
                <a:latin typeface="游ゴシック"/>
                <a:ea typeface="游ゴシック"/>
              </a:rPr>
              <a:t>身の回りの整理</a:t>
            </a:r>
            <a:endParaRPr lang="en-US" altLang="ja-JP" sz="800" dirty="0">
              <a:solidFill>
                <a:srgbClr val="000000"/>
              </a:solidFill>
              <a:latin typeface="游ゴシック" panose="020B0400000000000000" pitchFamily="50" charset="-128"/>
              <a:ea typeface="游ゴシック" panose="020B0400000000000000" pitchFamily="50" charset="-128"/>
            </a:endParaRPr>
          </a:p>
          <a:p>
            <a:pPr marL="0" marR="0" lvl="0" indent="0" algn="just" defTabSz="457200">
              <a:lnSpc>
                <a:spcPct val="130000"/>
              </a:lnSpc>
              <a:spcBef>
                <a:spcPts val="0"/>
              </a:spcBef>
              <a:spcAft>
                <a:spcPts val="0"/>
              </a:spcAft>
              <a:buClrTx/>
              <a:buSzTx/>
              <a:buFontTx/>
              <a:buNone/>
              <a:tabLst/>
              <a:defRPr/>
            </a:pPr>
            <a:r>
              <a:rPr lang="ja-JP" altLang="en-US" sz="800">
                <a:solidFill>
                  <a:srgbClr val="000000"/>
                </a:solidFill>
                <a:latin typeface="游ゴシック"/>
                <a:ea typeface="游ゴシック"/>
              </a:rPr>
              <a:t>チャット・メールにリアクションをする。</a:t>
            </a:r>
            <a:endParaRPr lang="en-US" altLang="ja-JP" sz="8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endParaRPr>
          </a:p>
          <a:p>
            <a:pPr algn="just">
              <a:defRPr/>
            </a:pPr>
            <a:r>
              <a:rPr lang="ja-JP" sz="800">
                <a:solidFill>
                  <a:srgbClr val="000000"/>
                </a:solidFill>
                <a:ea typeface="+mn-lt"/>
                <a:cs typeface="+mn-lt"/>
              </a:rPr>
              <a:t>メンバーのチャット・メールにリアクションする：既読やスタンプなどで、相手が安心できるよう配慮する。</a:t>
            </a:r>
            <a:endParaRPr lang="ja-JP"/>
          </a:p>
          <a:p>
            <a:pPr marL="0" marR="0" lvl="0" indent="0" algn="just" defTabSz="457200">
              <a:lnSpc>
                <a:spcPct val="130000"/>
              </a:lnSpc>
              <a:spcBef>
                <a:spcPts val="0"/>
              </a:spcBef>
              <a:spcAft>
                <a:spcPts val="0"/>
              </a:spcAft>
              <a:buNone/>
              <a:tabLst/>
              <a:defRPr/>
            </a:pPr>
            <a:r>
              <a:rPr lang="ja-JP" sz="800">
                <a:solidFill>
                  <a:srgbClr val="000000"/>
                </a:solidFill>
                <a:ea typeface="+mn-lt"/>
                <a:cs typeface="+mn-lt"/>
              </a:rPr>
              <a:t>自分の業務を超えた部分での助け合い：忙しい時期に、チーム内で助け合う文化を育てます。</a:t>
            </a:r>
            <a:endParaRPr lang="ja-JP"/>
          </a:p>
          <a:p>
            <a:pPr marL="0" marR="0" lvl="0" indent="0" algn="just" defTabSz="457200" rtl="0" eaLnBrk="1" fontAlgn="auto" latinLnBrk="0" hangingPunct="1">
              <a:lnSpc>
                <a:spcPct val="130000"/>
              </a:lnSpc>
              <a:spcBef>
                <a:spcPts val="0"/>
              </a:spcBef>
              <a:spcAft>
                <a:spcPts val="0"/>
              </a:spcAft>
              <a:buClrTx/>
              <a:buSzTx/>
              <a:buFontTx/>
              <a:buNone/>
              <a:tabLst/>
              <a:defRPr/>
            </a:pPr>
            <a:endParaRPr lang="ja-JP" altLang="en-US" sz="8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endParaRPr>
          </a:p>
          <a:p>
            <a:pPr algn="just">
              <a:lnSpc>
                <a:spcPct val="130000"/>
              </a:lnSpc>
              <a:defRPr/>
            </a:pPr>
            <a:endParaRPr lang="en-US" altLang="ja-JP" sz="800" dirty="0">
              <a:solidFill>
                <a:srgbClr val="000000"/>
              </a:solidFill>
              <a:latin typeface="游ゴシック" panose="020B0400000000000000" pitchFamily="50" charset="-128"/>
              <a:ea typeface="游ゴシック" panose="020B0400000000000000" pitchFamily="50" charset="-128"/>
            </a:endParaRPr>
          </a:p>
          <a:p>
            <a:pPr algn="just">
              <a:lnSpc>
                <a:spcPct val="130000"/>
              </a:lnSpc>
              <a:defRPr/>
            </a:pPr>
            <a:endParaRPr lang="en-US" altLang="ja-JP" sz="800" dirty="0">
              <a:solidFill>
                <a:srgbClr val="000000"/>
              </a:solidFill>
              <a:latin typeface="游ゴシック" panose="020B0400000000000000" pitchFamily="50" charset="-128"/>
              <a:ea typeface="游ゴシック" panose="020B0400000000000000" pitchFamily="50" charset="-128"/>
            </a:endParaRPr>
          </a:p>
          <a:p>
            <a:pPr algn="just">
              <a:lnSpc>
                <a:spcPct val="130000"/>
              </a:lnSpc>
              <a:defRPr/>
            </a:pPr>
            <a:endParaRPr lang="en-US" altLang="ja-JP" sz="800" dirty="0">
              <a:solidFill>
                <a:srgbClr val="000000"/>
              </a:solidFill>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23BDC9AF-66DF-8F62-2B1F-69FB3027953D}"/>
              </a:ext>
            </a:extLst>
          </p:cNvPr>
          <p:cNvSpPr txBox="1"/>
          <p:nvPr/>
        </p:nvSpPr>
        <p:spPr>
          <a:xfrm>
            <a:off x="3610945" y="1910522"/>
            <a:ext cx="2700000" cy="1381212"/>
          </a:xfrm>
          <a:prstGeom prst="rect">
            <a:avLst/>
          </a:prstGeom>
          <a:noFill/>
        </p:spPr>
        <p:txBody>
          <a:bodyPr wrap="square" lIns="91440" tIns="45720" rIns="91440" bIns="45720" anchor="t">
            <a:spAutoFit/>
          </a:bodyPr>
          <a:lstStyle/>
          <a:p>
            <a:pPr algn="just">
              <a:lnSpc>
                <a:spcPct val="130000"/>
              </a:lnSpc>
            </a:pPr>
            <a:r>
              <a:rPr lang="ja-JP" altLang="en-US" sz="700" dirty="0">
                <a:solidFill>
                  <a:srgbClr val="000000"/>
                </a:solidFill>
                <a:latin typeface="+mn-ea"/>
              </a:rPr>
              <a:t>両方今回初めて考えた。考えながら頭の片隅にずっとあったのは、「いうからには自分が示す必要がある」ということ。</a:t>
            </a:r>
            <a:endParaRPr lang="en-US" altLang="ja-JP" sz="700" dirty="0">
              <a:solidFill>
                <a:srgbClr val="000000"/>
              </a:solidFill>
              <a:latin typeface="+mn-ea"/>
            </a:endParaRPr>
          </a:p>
          <a:p>
            <a:pPr algn="just">
              <a:lnSpc>
                <a:spcPct val="130000"/>
              </a:lnSpc>
            </a:pPr>
            <a:r>
              <a:rPr lang="ja-JP" altLang="en-US" sz="700" dirty="0">
                <a:solidFill>
                  <a:srgbClr val="000000"/>
                </a:solidFill>
                <a:latin typeface="+mn-ea"/>
              </a:rPr>
              <a:t>出来ていないからこそ掲げるものでもあるかなと。</a:t>
            </a:r>
            <a:endParaRPr lang="en-US" altLang="ja-JP" sz="700" dirty="0">
              <a:solidFill>
                <a:srgbClr val="000000"/>
              </a:solidFill>
              <a:latin typeface="+mn-ea"/>
            </a:endParaRPr>
          </a:p>
          <a:p>
            <a:pPr algn="just">
              <a:lnSpc>
                <a:spcPct val="130000"/>
              </a:lnSpc>
            </a:pPr>
            <a:endParaRPr lang="en-US" altLang="ja-JP" sz="700" dirty="0">
              <a:solidFill>
                <a:srgbClr val="000000"/>
              </a:solidFill>
              <a:latin typeface="+mn-ea"/>
            </a:endParaRPr>
          </a:p>
          <a:p>
            <a:pPr algn="just">
              <a:lnSpc>
                <a:spcPct val="130000"/>
              </a:lnSpc>
            </a:pPr>
            <a:r>
              <a:rPr lang="ja-JP" altLang="en-US" sz="700" dirty="0">
                <a:solidFill>
                  <a:srgbClr val="000000"/>
                </a:solidFill>
                <a:latin typeface="+mn-ea"/>
              </a:rPr>
              <a:t>自分は悪くない⇒自分ができたことは？</a:t>
            </a:r>
          </a:p>
          <a:p>
            <a:pPr algn="just">
              <a:lnSpc>
                <a:spcPct val="130000"/>
              </a:lnSpc>
            </a:pPr>
            <a:endParaRPr lang="ja-JP" altLang="en-US" sz="700" dirty="0">
              <a:solidFill>
                <a:srgbClr val="000000"/>
              </a:solidFill>
              <a:latin typeface="游ゴシック"/>
              <a:ea typeface="游ゴシック"/>
            </a:endParaRPr>
          </a:p>
          <a:p>
            <a:pPr algn="just">
              <a:lnSpc>
                <a:spcPct val="130000"/>
              </a:lnSpc>
            </a:pPr>
            <a:endParaRPr lang="ja-JP" altLang="en-US" sz="700" dirty="0">
              <a:solidFill>
                <a:srgbClr val="000000"/>
              </a:solidFill>
              <a:latin typeface="游ゴシック"/>
              <a:ea typeface="游ゴシック"/>
            </a:endParaRPr>
          </a:p>
          <a:p>
            <a:pPr algn="just">
              <a:lnSpc>
                <a:spcPct val="130000"/>
              </a:lnSpc>
            </a:pPr>
            <a:r>
              <a:rPr lang="ja-JP" sz="800" b="1">
                <a:solidFill>
                  <a:srgbClr val="000000"/>
                </a:solidFill>
                <a:latin typeface="游ゴシック"/>
                <a:ea typeface="游ゴシック"/>
              </a:rPr>
              <a:t>⑦ものを大切に</a:t>
            </a:r>
            <a:endParaRPr lang="en-US" sz="800">
              <a:solidFill>
                <a:srgbClr val="000000"/>
              </a:solidFill>
              <a:latin typeface="游ゴシック"/>
              <a:ea typeface="Meiryo UI"/>
            </a:endParaRPr>
          </a:p>
          <a:p>
            <a:pPr algn="just">
              <a:lnSpc>
                <a:spcPct val="130000"/>
              </a:lnSpc>
            </a:pPr>
            <a:r>
              <a:rPr lang="ja-JP" sz="800">
                <a:solidFill>
                  <a:srgbClr val="000000"/>
                </a:solidFill>
                <a:latin typeface="游ゴシック"/>
                <a:ea typeface="游ゴシック"/>
              </a:rPr>
              <a:t>「あることは当たり前じゃない」</a:t>
            </a:r>
            <a:endParaRPr lang="ja-JP"/>
          </a:p>
        </p:txBody>
      </p:sp>
    </p:spTree>
    <p:extLst>
      <p:ext uri="{BB962C8B-B14F-4D97-AF65-F5344CB8AC3E}">
        <p14:creationId xmlns:p14="http://schemas.microsoft.com/office/powerpoint/2010/main" val="3469709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EAEEED9-8766-D57D-296F-A31A67B2644E}"/>
              </a:ext>
            </a:extLst>
          </p:cNvPr>
          <p:cNvSpPr>
            <a:spLocks noGrp="1"/>
          </p:cNvSpPr>
          <p:nvPr>
            <p:ph type="sldNum" sz="quarter" idx="12"/>
          </p:nvPr>
        </p:nvSpPr>
        <p:spPr/>
        <p:txBody>
          <a:bodyPr/>
          <a:lstStyle/>
          <a:p>
            <a:fld id="{D69700F4-1176-4600-B559-DB4036D3B8D5}" type="slidenum">
              <a:rPr kumimoji="1" lang="ja-JP" altLang="en-US" smtClean="0">
                <a:latin typeface="+mn-ea"/>
              </a:rPr>
              <a:t>11</a:t>
            </a:fld>
            <a:endParaRPr kumimoji="1" lang="ja-JP" altLang="en-US" dirty="0">
              <a:latin typeface="+mn-ea"/>
            </a:endParaRPr>
          </a:p>
        </p:txBody>
      </p:sp>
      <p:sp>
        <p:nvSpPr>
          <p:cNvPr id="4" name="テキスト ボックス 3">
            <a:extLst>
              <a:ext uri="{FF2B5EF4-FFF2-40B4-BE49-F238E27FC236}">
                <a16:creationId xmlns:a16="http://schemas.microsoft.com/office/drawing/2014/main" id="{EECF5170-08C9-68CD-F3B6-5858AE79C67F}"/>
              </a:ext>
            </a:extLst>
          </p:cNvPr>
          <p:cNvSpPr txBox="1"/>
          <p:nvPr/>
        </p:nvSpPr>
        <p:spPr>
          <a:xfrm>
            <a:off x="51452" y="680171"/>
            <a:ext cx="3322196" cy="8009565"/>
          </a:xfrm>
          <a:prstGeom prst="rect">
            <a:avLst/>
          </a:prstGeom>
          <a:noFill/>
        </p:spPr>
        <p:txBody>
          <a:bodyPr wrap="square" lIns="91440" tIns="45720" rIns="91440" bIns="45720" anchor="t">
            <a:spAutoFit/>
          </a:bodyPr>
          <a:lstStyle/>
          <a:p>
            <a:pPr algn="just">
              <a:lnSpc>
                <a:spcPct val="130000"/>
              </a:lnSpc>
            </a:pPr>
            <a:r>
              <a:rPr lang="ja-JP" altLang="en-US" sz="800" b="1" dirty="0">
                <a:solidFill>
                  <a:srgbClr val="000000"/>
                </a:solidFill>
                <a:latin typeface="+mn-ea"/>
              </a:rPr>
              <a:t>③承認</a:t>
            </a:r>
            <a:endParaRPr lang="en-US" altLang="ja-JP" sz="800" b="1" dirty="0">
              <a:solidFill>
                <a:srgbClr val="000000"/>
              </a:solidFill>
              <a:latin typeface="+mn-ea"/>
            </a:endParaRPr>
          </a:p>
          <a:p>
            <a:pPr algn="just">
              <a:lnSpc>
                <a:spcPct val="130000"/>
              </a:lnSpc>
            </a:pPr>
            <a:r>
              <a:rPr lang="ja-JP" altLang="en-US" sz="800" b="1" dirty="0">
                <a:latin typeface="+mn-ea"/>
              </a:rPr>
              <a:t>「私たちは承認し合うことを大切にします」</a:t>
            </a:r>
            <a:endParaRPr lang="en-US" altLang="ja-JP" sz="800" b="0" i="0" dirty="0">
              <a:effectLst/>
              <a:highlight>
                <a:srgbClr val="FFFFFF"/>
              </a:highlight>
              <a:latin typeface="Arial" panose="020B0604020202020204" pitchFamily="34" charset="0"/>
            </a:endParaRPr>
          </a:p>
          <a:p>
            <a:pPr algn="just">
              <a:lnSpc>
                <a:spcPct val="130000"/>
              </a:lnSpc>
            </a:pPr>
            <a:r>
              <a:rPr lang="ja-JP" altLang="en-US" sz="800" b="0" i="0" dirty="0">
                <a:effectLst/>
                <a:highlight>
                  <a:srgbClr val="FFFFFF"/>
                </a:highlight>
                <a:latin typeface="Arial" panose="020B0604020202020204" pitchFamily="34" charset="0"/>
              </a:rPr>
              <a:t>安心安全な空間でこそ人は本領を発揮できます。</a:t>
            </a:r>
            <a:endParaRPr lang="en-US" altLang="ja-JP" sz="800" b="0" i="0" dirty="0">
              <a:effectLst/>
              <a:highlight>
                <a:srgbClr val="FFFFFF"/>
              </a:highlight>
              <a:latin typeface="Arial" panose="020B0604020202020204" pitchFamily="34" charset="0"/>
            </a:endParaRPr>
          </a:p>
          <a:p>
            <a:pPr algn="just">
              <a:lnSpc>
                <a:spcPct val="130000"/>
              </a:lnSpc>
            </a:pPr>
            <a:r>
              <a:rPr lang="ja-JP" altLang="en-US" sz="800" b="0" i="0" dirty="0">
                <a:solidFill>
                  <a:srgbClr val="000000"/>
                </a:solidFill>
                <a:effectLst/>
                <a:highlight>
                  <a:srgbClr val="FFFFFF"/>
                </a:highlight>
                <a:latin typeface="Arial" panose="020B0604020202020204" pitchFamily="34" charset="0"/>
              </a:rPr>
              <a:t>人のいいところに焦点をあてて、直接伝えることで主体性が生まれ、本音を言いやすい文化</a:t>
            </a:r>
            <a:r>
              <a:rPr lang="ja-JP" altLang="en-US" sz="800" dirty="0">
                <a:solidFill>
                  <a:srgbClr val="000000"/>
                </a:solidFill>
                <a:highlight>
                  <a:srgbClr val="FFFFFF"/>
                </a:highlight>
                <a:latin typeface="Arial" panose="020B0604020202020204" pitchFamily="34" charset="0"/>
              </a:rPr>
              <a:t>に繋がります。</a:t>
            </a:r>
            <a:endParaRPr lang="en-US" altLang="ja-JP" sz="800" b="0" i="0" dirty="0">
              <a:solidFill>
                <a:srgbClr val="FF0000"/>
              </a:solidFill>
              <a:effectLst/>
              <a:highlight>
                <a:srgbClr val="FFFFFF"/>
              </a:highlight>
              <a:latin typeface="Arial" panose="020B0604020202020204" pitchFamily="34" charset="0"/>
            </a:endParaRPr>
          </a:p>
          <a:p>
            <a:pPr algn="just">
              <a:lnSpc>
                <a:spcPct val="130000"/>
              </a:lnSpc>
            </a:pPr>
            <a:endParaRPr lang="ja-JP" altLang="en-US" sz="800" dirty="0">
              <a:solidFill>
                <a:srgbClr val="000000"/>
              </a:solidFill>
              <a:highlight>
                <a:srgbClr val="FFFFFF"/>
              </a:highlight>
              <a:latin typeface="Arial"/>
              <a:ea typeface="游ゴシック"/>
              <a:cs typeface="Arial"/>
            </a:endParaRPr>
          </a:p>
          <a:p>
            <a:pPr algn="just">
              <a:lnSpc>
                <a:spcPct val="130000"/>
              </a:lnSpc>
            </a:pPr>
            <a:r>
              <a:rPr lang="ja-JP" sz="800">
                <a:solidFill>
                  <a:srgbClr val="000000"/>
                </a:solidFill>
                <a:highlight>
                  <a:srgbClr val="FFFFFF"/>
                </a:highlight>
                <a:latin typeface="Calibri"/>
                <a:ea typeface="游ゴシック"/>
                <a:cs typeface="Calibri"/>
              </a:rPr>
              <a:t>■具体例■</a:t>
            </a:r>
            <a:endParaRPr lang="ja-JP"/>
          </a:p>
          <a:p>
            <a:pPr algn="just"/>
            <a:r>
              <a:rPr lang="ja-JP" altLang="en-US" sz="800">
                <a:solidFill>
                  <a:srgbClr val="000000"/>
                </a:solidFill>
                <a:highlight>
                  <a:srgbClr val="FFFFFF"/>
                </a:highlight>
                <a:ea typeface="+mn-lt"/>
                <a:cs typeface="+mn-lt"/>
              </a:rPr>
              <a:t>・</a:t>
            </a:r>
            <a:r>
              <a:rPr lang="ja-JP" sz="800">
                <a:solidFill>
                  <a:srgbClr val="000000"/>
                </a:solidFill>
                <a:highlight>
                  <a:srgbClr val="FFFFFF"/>
                </a:highlight>
                <a:ea typeface="+mn-lt"/>
                <a:cs typeface="+mn-lt"/>
              </a:rPr>
              <a:t>ありがとうを伝える</a:t>
            </a:r>
            <a:endParaRPr lang="ja-JP" sz="800">
              <a:highlight>
                <a:srgbClr val="FFFFFF"/>
              </a:highlight>
              <a:ea typeface="游ゴシック"/>
              <a:cs typeface="Calibri"/>
            </a:endParaRPr>
          </a:p>
          <a:p>
            <a:pPr algn="just"/>
            <a:r>
              <a:rPr lang="ja-JP" altLang="en-US" sz="800">
                <a:solidFill>
                  <a:srgbClr val="000000"/>
                </a:solidFill>
                <a:highlight>
                  <a:srgbClr val="FFFFFF"/>
                </a:highlight>
                <a:ea typeface="+mn-lt"/>
                <a:cs typeface="+mn-lt"/>
              </a:rPr>
              <a:t>・</a:t>
            </a:r>
            <a:r>
              <a:rPr lang="ja-JP" sz="800">
                <a:solidFill>
                  <a:srgbClr val="000000"/>
                </a:solidFill>
                <a:highlight>
                  <a:srgbClr val="FFFFFF"/>
                </a:highlight>
                <a:ea typeface="+mn-lt"/>
                <a:cs typeface="+mn-lt"/>
              </a:rPr>
              <a:t>相手を否定しない</a:t>
            </a:r>
            <a:endParaRPr lang="ja-JP"/>
          </a:p>
          <a:p>
            <a:pPr algn="just">
              <a:lnSpc>
                <a:spcPct val="130000"/>
              </a:lnSpc>
            </a:pPr>
            <a:r>
              <a:rPr lang="ja-JP" altLang="en-US" sz="800">
                <a:solidFill>
                  <a:srgbClr val="000000"/>
                </a:solidFill>
                <a:highlight>
                  <a:srgbClr val="FFFFFF"/>
                </a:highlight>
                <a:ea typeface="+mn-lt"/>
                <a:cs typeface="+mn-lt"/>
              </a:rPr>
              <a:t>・</a:t>
            </a:r>
            <a:r>
              <a:rPr lang="ja-JP" sz="800">
                <a:solidFill>
                  <a:srgbClr val="000000"/>
                </a:solidFill>
                <a:highlight>
                  <a:srgbClr val="FFFFFF"/>
                </a:highlight>
                <a:ea typeface="+mn-lt"/>
                <a:cs typeface="+mn-lt"/>
              </a:rPr>
              <a:t>「すごいな」と感じた時には素直に伝える</a:t>
            </a:r>
            <a:endParaRPr lang="ja-JP"/>
          </a:p>
          <a:p>
            <a:pPr algn="just">
              <a:lnSpc>
                <a:spcPct val="130000"/>
              </a:lnSpc>
            </a:pPr>
            <a:endParaRPr lang="en-US" altLang="ja-JP" sz="800" dirty="0">
              <a:solidFill>
                <a:srgbClr val="000000"/>
              </a:solidFill>
              <a:highlight>
                <a:srgbClr val="FFFFFF"/>
              </a:highlight>
              <a:latin typeface="Arial" panose="020B0604020202020204" pitchFamily="34" charset="0"/>
              <a:cs typeface="Arial" panose="020B0604020202020204" pitchFamily="34" charset="0"/>
            </a:endParaRPr>
          </a:p>
          <a:p>
            <a:pPr algn="just">
              <a:lnSpc>
                <a:spcPct val="130000"/>
              </a:lnSpc>
            </a:pPr>
            <a:r>
              <a:rPr lang="ja-JP" altLang="en-US" sz="800" b="1" dirty="0">
                <a:solidFill>
                  <a:srgbClr val="000000"/>
                </a:solidFill>
                <a:latin typeface="+mn-ea"/>
              </a:rPr>
              <a:t>④</a:t>
            </a:r>
            <a:r>
              <a:rPr lang="ja-JP" altLang="en-US" sz="800" b="1" dirty="0">
                <a:latin typeface="+mn-ea"/>
              </a:rPr>
              <a:t>主体性</a:t>
            </a:r>
            <a:endParaRPr lang="en-US" altLang="ja-JP" sz="800" b="1" dirty="0">
              <a:latin typeface="+mn-ea"/>
            </a:endParaRPr>
          </a:p>
          <a:p>
            <a:pPr algn="just">
              <a:lnSpc>
                <a:spcPct val="130000"/>
              </a:lnSpc>
            </a:pPr>
            <a:r>
              <a:rPr lang="ja-JP" altLang="en-US" sz="800" b="1" dirty="0">
                <a:solidFill>
                  <a:srgbClr val="000000"/>
                </a:solidFill>
                <a:latin typeface="+mn-ea"/>
              </a:rPr>
              <a:t>「私たちは目の前に起こるすべてのことは</a:t>
            </a:r>
            <a:endParaRPr lang="en-US" altLang="ja-JP" sz="800" b="1" dirty="0">
              <a:solidFill>
                <a:srgbClr val="000000"/>
              </a:solidFill>
              <a:latin typeface="+mn-ea"/>
            </a:endParaRPr>
          </a:p>
          <a:p>
            <a:pPr algn="just">
              <a:lnSpc>
                <a:spcPct val="130000"/>
              </a:lnSpc>
            </a:pPr>
            <a:r>
              <a:rPr lang="ja-JP" altLang="en-US" sz="800" b="1" dirty="0">
                <a:solidFill>
                  <a:srgbClr val="000000"/>
                </a:solidFill>
                <a:latin typeface="+mn-ea"/>
              </a:rPr>
              <a:t>　自分の責任としてとらえて仕事をやり切ります」</a:t>
            </a:r>
            <a:endParaRPr lang="en-US" altLang="ja-JP" sz="800" b="1" i="0" u="none" strike="noStrike" baseline="0" dirty="0">
              <a:solidFill>
                <a:srgbClr val="000000"/>
              </a:solidFill>
              <a:latin typeface="+mn-ea"/>
            </a:endParaRPr>
          </a:p>
          <a:p>
            <a:pPr algn="just">
              <a:lnSpc>
                <a:spcPct val="130000"/>
              </a:lnSpc>
            </a:pPr>
            <a:r>
              <a:rPr lang="ja-JP" altLang="en-US" sz="800" i="0" u="none" strike="noStrike" baseline="0" dirty="0">
                <a:latin typeface="+mn-ea"/>
              </a:rPr>
              <a:t>目の前に起こることがすべて自分を成長させてくれる機会と捉え、受け入れる器を育みます。</a:t>
            </a:r>
            <a:endParaRPr lang="en-US" altLang="ja-JP" sz="800" i="0" u="none" strike="noStrike" baseline="0" dirty="0">
              <a:latin typeface="+mn-ea"/>
            </a:endParaRPr>
          </a:p>
          <a:p>
            <a:pPr algn="just">
              <a:lnSpc>
                <a:spcPct val="130000"/>
              </a:lnSpc>
            </a:pPr>
            <a:endParaRPr lang="ja-JP" altLang="en-US" sz="800" dirty="0">
              <a:solidFill>
                <a:srgbClr val="000000"/>
              </a:solidFill>
              <a:latin typeface="游ゴシック"/>
              <a:ea typeface="游ゴシック"/>
              <a:cs typeface="Calibri"/>
            </a:endParaRPr>
          </a:p>
          <a:p>
            <a:pPr algn="just">
              <a:lnSpc>
                <a:spcPct val="130000"/>
              </a:lnSpc>
            </a:pPr>
            <a:r>
              <a:rPr lang="ja-JP" sz="800">
                <a:solidFill>
                  <a:srgbClr val="000000"/>
                </a:solidFill>
                <a:highlight>
                  <a:srgbClr val="FFFFFF"/>
                </a:highlight>
                <a:latin typeface="Calibri"/>
                <a:ea typeface="游ゴシック"/>
                <a:cs typeface="Calibri"/>
              </a:rPr>
              <a:t>■具体例■</a:t>
            </a:r>
            <a:endParaRPr lang="ja-JP"/>
          </a:p>
          <a:p>
            <a:pPr algn="just"/>
            <a:r>
              <a:rPr lang="ja-JP" altLang="en-US" sz="800">
                <a:solidFill>
                  <a:srgbClr val="000000"/>
                </a:solidFill>
                <a:ea typeface="+mn-lt"/>
                <a:cs typeface="+mn-lt"/>
              </a:rPr>
              <a:t>・</a:t>
            </a:r>
            <a:r>
              <a:rPr lang="ja-JP" sz="800">
                <a:solidFill>
                  <a:srgbClr val="000000"/>
                </a:solidFill>
                <a:ea typeface="+mn-lt"/>
                <a:cs typeface="+mn-lt"/>
              </a:rPr>
              <a:t>「○○のせいでできなかった」ではなく、「私に何かできることはなかったか」を問い直す</a:t>
            </a:r>
            <a:endParaRPr lang="ja-JP"/>
          </a:p>
          <a:p>
            <a:pPr algn="just"/>
            <a:r>
              <a:rPr lang="ja-JP" altLang="en-US" sz="800">
                <a:solidFill>
                  <a:srgbClr val="000000"/>
                </a:solidFill>
                <a:ea typeface="+mn-lt"/>
                <a:cs typeface="+mn-lt"/>
              </a:rPr>
              <a:t>・</a:t>
            </a:r>
            <a:r>
              <a:rPr lang="ja-JP" sz="800">
                <a:solidFill>
                  <a:srgbClr val="000000"/>
                </a:solidFill>
                <a:ea typeface="+mn-lt"/>
                <a:cs typeface="+mn-lt"/>
              </a:rPr>
              <a:t>事前に自分なりの考えや解決案を持ってから相談する。</a:t>
            </a:r>
            <a:endParaRPr lang="ja-JP"/>
          </a:p>
          <a:p>
            <a:pPr algn="just">
              <a:lnSpc>
                <a:spcPct val="130000"/>
              </a:lnSpc>
            </a:pPr>
            <a:r>
              <a:rPr lang="ja-JP" altLang="en-US" sz="800">
                <a:solidFill>
                  <a:srgbClr val="000000"/>
                </a:solidFill>
                <a:ea typeface="+mn-lt"/>
                <a:cs typeface="+mn-lt"/>
              </a:rPr>
              <a:t>・</a:t>
            </a:r>
            <a:r>
              <a:rPr lang="ja-JP" sz="800">
                <a:solidFill>
                  <a:srgbClr val="000000"/>
                </a:solidFill>
                <a:ea typeface="+mn-lt"/>
                <a:cs typeface="+mn-lt"/>
              </a:rPr>
              <a:t>自分の意見をもって行動する</a:t>
            </a:r>
            <a:endParaRPr lang="ja-JP"/>
          </a:p>
          <a:p>
            <a:pPr algn="just">
              <a:lnSpc>
                <a:spcPct val="130000"/>
              </a:lnSpc>
            </a:pPr>
            <a:endParaRPr lang="ja-JP" altLang="en-US" sz="800" dirty="0">
              <a:solidFill>
                <a:srgbClr val="000000"/>
              </a:solidFill>
              <a:latin typeface="游ゴシック"/>
              <a:ea typeface="游ゴシック"/>
            </a:endParaRPr>
          </a:p>
          <a:p>
            <a:pPr algn="just">
              <a:lnSpc>
                <a:spcPct val="130000"/>
              </a:lnSpc>
            </a:pPr>
            <a:endParaRPr lang="en-US" altLang="ja-JP" sz="800" b="1" dirty="0">
              <a:solidFill>
                <a:srgbClr val="000000"/>
              </a:solidFill>
              <a:latin typeface="+mn-ea"/>
            </a:endParaRPr>
          </a:p>
          <a:p>
            <a:pPr algn="just">
              <a:lnSpc>
                <a:spcPct val="130000"/>
              </a:lnSpc>
            </a:pPr>
            <a:r>
              <a:rPr lang="ja-JP" altLang="en-US" sz="800" b="1" dirty="0">
                <a:solidFill>
                  <a:srgbClr val="000000"/>
                </a:solidFill>
                <a:latin typeface="+mn-ea"/>
              </a:rPr>
              <a:t>⑤向上心</a:t>
            </a:r>
            <a:endParaRPr lang="en-US" altLang="ja-JP" sz="800" b="1" dirty="0">
              <a:solidFill>
                <a:srgbClr val="000000"/>
              </a:solidFill>
              <a:latin typeface="+mn-ea"/>
            </a:endParaRPr>
          </a:p>
          <a:p>
            <a:pPr algn="just">
              <a:lnSpc>
                <a:spcPct val="130000"/>
              </a:lnSpc>
            </a:pPr>
            <a:r>
              <a:rPr lang="ja-JP" altLang="en-US" sz="800" b="1" dirty="0">
                <a:solidFill>
                  <a:srgbClr val="000000"/>
                </a:solidFill>
                <a:latin typeface="+mn-ea"/>
              </a:rPr>
              <a:t>「私たちは現状に甘んじることなく、</a:t>
            </a:r>
            <a:endParaRPr lang="en-US" altLang="ja-JP" sz="800" b="1" dirty="0">
              <a:solidFill>
                <a:srgbClr val="000000"/>
              </a:solidFill>
              <a:latin typeface="+mn-ea"/>
            </a:endParaRPr>
          </a:p>
          <a:p>
            <a:pPr algn="just">
              <a:lnSpc>
                <a:spcPct val="130000"/>
              </a:lnSpc>
            </a:pPr>
            <a:r>
              <a:rPr lang="ja-JP" altLang="en-US" sz="800" b="1" dirty="0">
                <a:solidFill>
                  <a:srgbClr val="000000"/>
                </a:solidFill>
                <a:latin typeface="+mn-ea"/>
              </a:rPr>
              <a:t>　よりよいを追求します。」</a:t>
            </a:r>
            <a:endParaRPr lang="en-US" altLang="ja-JP" sz="800" b="1" i="0" u="none" strike="noStrike" baseline="0" dirty="0">
              <a:solidFill>
                <a:srgbClr val="000000"/>
              </a:solidFill>
              <a:latin typeface="+mn-ea"/>
            </a:endParaRPr>
          </a:p>
          <a:p>
            <a:pPr algn="just">
              <a:lnSpc>
                <a:spcPct val="130000"/>
              </a:lnSpc>
            </a:pPr>
            <a:r>
              <a:rPr lang="ja-JP" altLang="en-US" sz="800" b="0" i="0" u="none" strike="noStrike" baseline="0" dirty="0">
                <a:latin typeface="+mn-ea"/>
              </a:rPr>
              <a:t>現状維持は衰退の始まりです。</a:t>
            </a:r>
            <a:endParaRPr lang="en-US" altLang="ja-JP" sz="800" b="0" i="0" u="none" strike="noStrike" baseline="0" dirty="0">
              <a:latin typeface="+mn-ea"/>
            </a:endParaRPr>
          </a:p>
          <a:p>
            <a:pPr algn="just">
              <a:lnSpc>
                <a:spcPct val="130000"/>
              </a:lnSpc>
            </a:pPr>
            <a:r>
              <a:rPr lang="ja-JP" altLang="en-US" sz="800">
                <a:latin typeface="游ゴシック"/>
                <a:ea typeface="游ゴシック"/>
              </a:rPr>
              <a:t>成長・挑戦することで働きがいを生み出し、イキイキとした文化をつくります。</a:t>
            </a:r>
            <a:r>
              <a:rPr lang="ja-JP" altLang="en-US" sz="800" b="0" i="0" u="none" strike="noStrike" baseline="0">
                <a:solidFill>
                  <a:srgbClr val="000000"/>
                </a:solidFill>
                <a:latin typeface="游ゴシック"/>
                <a:ea typeface="游ゴシック"/>
              </a:rPr>
              <a:t>業務に必要なことを継続して学び続け、改善を繰り返し、よりよいサービスを生み出します。</a:t>
            </a:r>
            <a:endParaRPr lang="en-US" altLang="ja-JP" sz="800" b="0" i="0" u="none" strike="noStrike" baseline="0">
              <a:solidFill>
                <a:srgbClr val="000000"/>
              </a:solidFill>
              <a:latin typeface="游ゴシック"/>
              <a:ea typeface="游ゴシック"/>
            </a:endParaRPr>
          </a:p>
          <a:p>
            <a:pPr algn="just">
              <a:lnSpc>
                <a:spcPct val="130000"/>
              </a:lnSpc>
            </a:pPr>
            <a:r>
              <a:rPr lang="ja-JP" altLang="en-US" sz="800">
                <a:solidFill>
                  <a:srgbClr val="000000"/>
                </a:solidFill>
                <a:latin typeface="游ゴシック"/>
                <a:ea typeface="游ゴシック"/>
              </a:rPr>
              <a:t>■具体例■</a:t>
            </a:r>
            <a:endParaRPr lang="ja-JP" altLang="en-US" sz="800" dirty="0">
              <a:solidFill>
                <a:srgbClr val="000000"/>
              </a:solidFill>
              <a:latin typeface="游ゴシック"/>
              <a:ea typeface="游ゴシック"/>
            </a:endParaRPr>
          </a:p>
          <a:p>
            <a:pPr algn="just">
              <a:lnSpc>
                <a:spcPct val="130000"/>
              </a:lnSpc>
            </a:pPr>
            <a:r>
              <a:rPr lang="ja-JP" sz="800">
                <a:solidFill>
                  <a:srgbClr val="000000"/>
                </a:solidFill>
                <a:ea typeface="+mn-lt"/>
                <a:cs typeface="+mn-lt"/>
              </a:rPr>
              <a:t>失敗を恐れず行動し、その後の学び</a:t>
            </a:r>
            <a:r>
              <a:rPr lang="ja-JP" altLang="en-US" sz="800">
                <a:solidFill>
                  <a:srgbClr val="000000"/>
                </a:solidFill>
                <a:ea typeface="+mn-lt"/>
                <a:cs typeface="+mn-lt"/>
              </a:rPr>
              <a:t>・振り返りを大切にする。</a:t>
            </a:r>
            <a:endParaRPr lang="ja-JP" sz="800">
              <a:solidFill>
                <a:srgbClr val="000000"/>
              </a:solidFill>
              <a:latin typeface="Calibri"/>
              <a:ea typeface="游ゴシック"/>
              <a:cs typeface="Calibri"/>
            </a:endParaRPr>
          </a:p>
          <a:p>
            <a:pPr algn="just">
              <a:lnSpc>
                <a:spcPct val="130000"/>
              </a:lnSpc>
            </a:pPr>
            <a:endParaRPr lang="ja-JP" altLang="en-US" sz="800" dirty="0">
              <a:solidFill>
                <a:srgbClr val="000000"/>
              </a:solidFill>
              <a:latin typeface="Calibri"/>
              <a:ea typeface="游ゴシック"/>
              <a:cs typeface="Calibri"/>
            </a:endParaRPr>
          </a:p>
          <a:p>
            <a:pPr algn="just">
              <a:lnSpc>
                <a:spcPct val="130000"/>
              </a:lnSpc>
            </a:pPr>
            <a:r>
              <a:rPr lang="ja-JP" altLang="en-US" sz="800" b="1">
                <a:solidFill>
                  <a:srgbClr val="000000"/>
                </a:solidFill>
                <a:latin typeface="游ゴシック"/>
                <a:ea typeface="游ゴシック"/>
              </a:rPr>
              <a:t>⑥分かち合い　</a:t>
            </a:r>
            <a:endParaRPr lang="ja-JP" altLang="en-US" sz="800" b="1" dirty="0">
              <a:solidFill>
                <a:srgbClr val="000000"/>
              </a:solidFill>
              <a:latin typeface="游ゴシック"/>
              <a:ea typeface="游ゴシック"/>
            </a:endParaRPr>
          </a:p>
          <a:p>
            <a:pPr algn="just"/>
            <a:r>
              <a:rPr lang="ja-JP" sz="800">
                <a:solidFill>
                  <a:srgbClr val="000000"/>
                </a:solidFill>
                <a:ea typeface="+mn-lt"/>
                <a:cs typeface="+mn-lt"/>
              </a:rPr>
              <a:t>「私たちは知識や経験、助け合いを通じて、仲間と喜びや感謝を分かち合います。」</a:t>
            </a:r>
            <a:endParaRPr lang="ja-JP">
              <a:ea typeface="游ゴシック"/>
              <a:cs typeface="Calibri"/>
            </a:endParaRPr>
          </a:p>
          <a:p>
            <a:pPr algn="just"/>
            <a:endParaRPr lang="ja-JP"/>
          </a:p>
          <a:p>
            <a:pPr algn="just"/>
            <a:r>
              <a:rPr lang="ja-JP" sz="800">
                <a:solidFill>
                  <a:srgbClr val="000000"/>
                </a:solidFill>
                <a:ea typeface="+mn-lt"/>
                <a:cs typeface="+mn-lt"/>
              </a:rPr>
              <a:t>仲間と共に知識や経験を共有し、日々の小さな気づきや助け合いを大切にすることで、互いに成長できる環境が生まれます。分かち合いを通じて、信頼関係を築き、チーム全体で目標を目指していく文化を育みます。</a:t>
            </a:r>
            <a:endParaRPr lang="ja-JP"/>
          </a:p>
          <a:p>
            <a:pPr algn="just"/>
            <a:endParaRPr lang="ja-JP"/>
          </a:p>
          <a:p>
            <a:pPr algn="just"/>
            <a:r>
              <a:rPr lang="ja-JP" altLang="en-US" sz="800">
                <a:solidFill>
                  <a:srgbClr val="000000"/>
                </a:solidFill>
                <a:ea typeface="+mn-lt"/>
                <a:cs typeface="+mn-lt"/>
              </a:rPr>
              <a:t>■</a:t>
            </a:r>
            <a:r>
              <a:rPr lang="ja-JP" sz="800">
                <a:solidFill>
                  <a:srgbClr val="000000"/>
                </a:solidFill>
                <a:ea typeface="+mn-lt"/>
                <a:cs typeface="+mn-lt"/>
              </a:rPr>
              <a:t>具体</a:t>
            </a:r>
            <a:r>
              <a:rPr lang="ja-JP" altLang="en-US" sz="800">
                <a:solidFill>
                  <a:srgbClr val="000000"/>
                </a:solidFill>
                <a:ea typeface="+mn-lt"/>
                <a:cs typeface="+mn-lt"/>
              </a:rPr>
              <a:t>例■</a:t>
            </a:r>
            <a:endParaRPr lang="en-US" altLang="ja-JP" sz="800">
              <a:cs typeface="Calibri"/>
            </a:endParaRPr>
          </a:p>
          <a:p>
            <a:pPr algn="just"/>
            <a:r>
              <a:rPr lang="ja-JP" altLang="en-US" sz="800">
                <a:solidFill>
                  <a:srgbClr val="000000"/>
                </a:solidFill>
                <a:ea typeface="+mn-lt"/>
                <a:cs typeface="+mn-lt"/>
              </a:rPr>
              <a:t>・</a:t>
            </a:r>
            <a:r>
              <a:rPr lang="ja-JP" sz="800">
                <a:solidFill>
                  <a:srgbClr val="000000"/>
                </a:solidFill>
                <a:ea typeface="+mn-lt"/>
                <a:cs typeface="+mn-lt"/>
              </a:rPr>
              <a:t>相談しやすい環境・雰囲気を作る</a:t>
            </a:r>
            <a:endParaRPr lang="ja-JP" altLang="en-US" sz="800">
              <a:solidFill>
                <a:srgbClr val="000000"/>
              </a:solidFill>
              <a:ea typeface="游ゴシック"/>
              <a:cs typeface="+mn-lt"/>
            </a:endParaRPr>
          </a:p>
          <a:p>
            <a:pPr algn="just"/>
            <a:r>
              <a:rPr lang="ja-JP" altLang="en-US" sz="800">
                <a:solidFill>
                  <a:srgbClr val="000000"/>
                </a:solidFill>
                <a:ea typeface="+mn-lt"/>
                <a:cs typeface="+mn-lt"/>
              </a:rPr>
              <a:t>・</a:t>
            </a:r>
            <a:r>
              <a:rPr lang="ja-JP" sz="800">
                <a:solidFill>
                  <a:srgbClr val="000000"/>
                </a:solidFill>
                <a:ea typeface="+mn-lt"/>
                <a:cs typeface="+mn-lt"/>
              </a:rPr>
              <a:t>自分の周囲だけでなく、皆で共用する空間を常に清潔に保ち、気持ちよく過ごせる環境を維持</a:t>
            </a:r>
            <a:r>
              <a:rPr lang="ja-JP" altLang="en-US" sz="800">
                <a:solidFill>
                  <a:srgbClr val="000000"/>
                </a:solidFill>
                <a:ea typeface="+mn-lt"/>
                <a:cs typeface="+mn-lt"/>
              </a:rPr>
              <a:t>する。</a:t>
            </a:r>
            <a:endParaRPr lang="ja-JP" sz="800">
              <a:ea typeface="游ゴシック"/>
              <a:cs typeface="Calibri"/>
            </a:endParaRPr>
          </a:p>
          <a:p>
            <a:pPr algn="just"/>
            <a:r>
              <a:rPr lang="ja-JP" altLang="en-US" sz="800">
                <a:solidFill>
                  <a:srgbClr val="000000"/>
                </a:solidFill>
                <a:ea typeface="+mn-lt"/>
                <a:cs typeface="+mn-lt"/>
              </a:rPr>
              <a:t>・挨拶や「お疲れさま」といった</a:t>
            </a:r>
            <a:r>
              <a:rPr lang="ja-JP" sz="800">
                <a:solidFill>
                  <a:srgbClr val="000000"/>
                </a:solidFill>
                <a:ea typeface="+mn-lt"/>
                <a:cs typeface="+mn-lt"/>
              </a:rPr>
              <a:t>日常的に声をかける</a:t>
            </a:r>
            <a:endParaRPr lang="ja-JP" altLang="en-US" sz="800">
              <a:solidFill>
                <a:srgbClr val="000000"/>
              </a:solidFill>
              <a:ea typeface="游ゴシック"/>
              <a:cs typeface="+mn-lt"/>
            </a:endParaRPr>
          </a:p>
          <a:p>
            <a:pPr algn="just"/>
            <a:r>
              <a:rPr lang="ja-JP" altLang="en-US" sz="800">
                <a:solidFill>
                  <a:srgbClr val="000000"/>
                </a:solidFill>
                <a:ea typeface="+mn-lt"/>
                <a:cs typeface="+mn-lt"/>
              </a:rPr>
              <a:t>・</a:t>
            </a:r>
            <a:r>
              <a:rPr lang="ja-JP" sz="800">
                <a:solidFill>
                  <a:srgbClr val="000000"/>
                </a:solidFill>
                <a:ea typeface="+mn-lt"/>
                <a:cs typeface="+mn-lt"/>
              </a:rPr>
              <a:t>小話をする（自分の知識をシェアする）</a:t>
            </a:r>
            <a:endParaRPr lang="ja-JP" sz="800">
              <a:solidFill>
                <a:srgbClr val="000000"/>
              </a:solidFill>
              <a:latin typeface="Calibri"/>
              <a:ea typeface="游ゴシック"/>
              <a:cs typeface="Calibri"/>
            </a:endParaRPr>
          </a:p>
          <a:p>
            <a:pPr algn="just">
              <a:lnSpc>
                <a:spcPct val="130000"/>
              </a:lnSpc>
            </a:pPr>
            <a:endParaRPr lang="ja-JP" altLang="en-US" sz="800" dirty="0">
              <a:solidFill>
                <a:srgbClr val="000000"/>
              </a:solidFill>
              <a:latin typeface="游ゴシック"/>
              <a:ea typeface="游ゴシック"/>
            </a:endParaRPr>
          </a:p>
          <a:p>
            <a:pPr algn="just">
              <a:lnSpc>
                <a:spcPct val="130000"/>
              </a:lnSpc>
            </a:pPr>
            <a:endParaRPr lang="ja-JP" altLang="en-US" sz="800" b="1" dirty="0">
              <a:solidFill>
                <a:srgbClr val="000000"/>
              </a:solidFill>
              <a:latin typeface="游ゴシック"/>
              <a:ea typeface="游ゴシック"/>
            </a:endParaRPr>
          </a:p>
        </p:txBody>
      </p:sp>
      <p:sp>
        <p:nvSpPr>
          <p:cNvPr id="3" name="テキスト ボックス 2">
            <a:extLst>
              <a:ext uri="{FF2B5EF4-FFF2-40B4-BE49-F238E27FC236}">
                <a16:creationId xmlns:a16="http://schemas.microsoft.com/office/drawing/2014/main" id="{786A475C-D82A-68B3-B796-1B9119FD2290}"/>
              </a:ext>
            </a:extLst>
          </p:cNvPr>
          <p:cNvSpPr txBox="1"/>
          <p:nvPr/>
        </p:nvSpPr>
        <p:spPr>
          <a:xfrm>
            <a:off x="426980" y="258713"/>
            <a:ext cx="2736000" cy="276999"/>
          </a:xfrm>
          <a:prstGeom prst="rect">
            <a:avLst/>
          </a:prstGeom>
          <a:noFill/>
        </p:spPr>
        <p:txBody>
          <a:bodyPr wrap="square" rtlCol="0">
            <a:spAutoFit/>
          </a:bodyPr>
          <a:lstStyle>
            <a:defPPr>
              <a:defRPr lang="en-US"/>
            </a:defPPr>
            <a:lvl1pPr>
              <a:defRPr kumimoji="1" sz="1284">
                <a:latin typeface="HGP創英角ｺﾞｼｯｸUB" panose="020B0900000000000000" pitchFamily="50" charset="-128"/>
                <a:ea typeface="HGP創英角ｺﾞｼｯｸUB" panose="020B0900000000000000" pitchFamily="50" charset="-128"/>
                <a:cs typeface="Times New Roman" panose="02020603050405020304" pitchFamily="18" charset="0"/>
              </a:defRPr>
            </a:lvl1pPr>
          </a:lstStyle>
          <a:p>
            <a:r>
              <a:rPr lang="ja-JP" altLang="en-US" sz="1200" b="1" dirty="0">
                <a:latin typeface="+mn-ea"/>
                <a:ea typeface="+mn-ea"/>
              </a:rPr>
              <a:t>３．経営方針　</a:t>
            </a:r>
            <a:r>
              <a:rPr lang="en-US" altLang="ja-JP" sz="1200" b="1" dirty="0">
                <a:latin typeface="+mn-ea"/>
                <a:ea typeface="+mn-ea"/>
              </a:rPr>
              <a:t> – </a:t>
            </a:r>
            <a:r>
              <a:rPr lang="ja-JP" altLang="en-US" sz="1200" b="1" dirty="0">
                <a:latin typeface="+mn-ea"/>
                <a:ea typeface="+mn-ea"/>
              </a:rPr>
              <a:t>フィロソフィー </a:t>
            </a:r>
            <a:r>
              <a:rPr lang="en-US" altLang="ja-JP" sz="1200" b="1" dirty="0">
                <a:latin typeface="+mn-ea"/>
                <a:ea typeface="+mn-ea"/>
              </a:rPr>
              <a:t>– </a:t>
            </a:r>
            <a:r>
              <a:rPr lang="ja-JP" altLang="en-US" sz="1200" b="1" dirty="0">
                <a:latin typeface="+mn-ea"/>
                <a:ea typeface="+mn-ea"/>
              </a:rPr>
              <a:t>　</a:t>
            </a:r>
          </a:p>
        </p:txBody>
      </p:sp>
    </p:spTree>
    <p:extLst>
      <p:ext uri="{BB962C8B-B14F-4D97-AF65-F5344CB8AC3E}">
        <p14:creationId xmlns:p14="http://schemas.microsoft.com/office/powerpoint/2010/main" val="110227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EAEEED9-8766-D57D-296F-A31A67B2644E}"/>
              </a:ext>
            </a:extLst>
          </p:cNvPr>
          <p:cNvSpPr>
            <a:spLocks noGrp="1"/>
          </p:cNvSpPr>
          <p:nvPr>
            <p:ph type="sldNum" sz="quarter" idx="12"/>
          </p:nvPr>
        </p:nvSpPr>
        <p:spPr/>
        <p:txBody>
          <a:bodyPr/>
          <a:lstStyle/>
          <a:p>
            <a:fld id="{D69700F4-1176-4600-B559-DB4036D3B8D5}" type="slidenum">
              <a:rPr kumimoji="1" lang="ja-JP" altLang="en-US" smtClean="0">
                <a:latin typeface="+mn-ea"/>
              </a:rPr>
              <a:t>12</a:t>
            </a:fld>
            <a:endParaRPr kumimoji="1" lang="ja-JP" altLang="en-US" dirty="0">
              <a:latin typeface="+mn-ea"/>
            </a:endParaRPr>
          </a:p>
        </p:txBody>
      </p:sp>
      <p:sp>
        <p:nvSpPr>
          <p:cNvPr id="7" name="テキスト ボックス 6">
            <a:extLst>
              <a:ext uri="{FF2B5EF4-FFF2-40B4-BE49-F238E27FC236}">
                <a16:creationId xmlns:a16="http://schemas.microsoft.com/office/drawing/2014/main" id="{87AEF906-13C5-FC86-2C93-2F1FFCA27548}"/>
              </a:ext>
            </a:extLst>
          </p:cNvPr>
          <p:cNvSpPr txBox="1"/>
          <p:nvPr/>
        </p:nvSpPr>
        <p:spPr>
          <a:xfrm>
            <a:off x="426980" y="258713"/>
            <a:ext cx="2565514" cy="276999"/>
          </a:xfrm>
          <a:prstGeom prst="rect">
            <a:avLst/>
          </a:prstGeom>
          <a:noFill/>
        </p:spPr>
        <p:txBody>
          <a:bodyPr wrap="square" rtlCol="0">
            <a:spAutoFit/>
          </a:bodyPr>
          <a:lstStyle/>
          <a:p>
            <a:r>
              <a:rPr kumimoji="1" lang="ja-JP" altLang="en-US" sz="1200" b="1" dirty="0">
                <a:latin typeface="+mn-ea"/>
                <a:cs typeface="Times New Roman" panose="02020603050405020304" pitchFamily="18" charset="0"/>
              </a:rPr>
              <a:t>４．人財育成方針</a:t>
            </a:r>
          </a:p>
        </p:txBody>
      </p:sp>
      <p:sp>
        <p:nvSpPr>
          <p:cNvPr id="3" name="正方形/長方形 2">
            <a:extLst>
              <a:ext uri="{FF2B5EF4-FFF2-40B4-BE49-F238E27FC236}">
                <a16:creationId xmlns:a16="http://schemas.microsoft.com/office/drawing/2014/main" id="{342FE488-C2F0-5471-3FDD-B461ED482887}"/>
              </a:ext>
            </a:extLst>
          </p:cNvPr>
          <p:cNvSpPr/>
          <p:nvPr/>
        </p:nvSpPr>
        <p:spPr>
          <a:xfrm>
            <a:off x="359737" y="670819"/>
            <a:ext cx="2700000" cy="477256"/>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20000"/>
              </a:lnSpc>
            </a:pPr>
            <a:r>
              <a:rPr kumimoji="1" lang="ja-JP" altLang="en-US" sz="900" b="1" dirty="0">
                <a:solidFill>
                  <a:schemeClr val="bg1"/>
                </a:solidFill>
                <a:latin typeface="+mn-ea"/>
              </a:rPr>
              <a:t>徳</a:t>
            </a:r>
            <a:r>
              <a:rPr kumimoji="1" lang="en-US" altLang="ja-JP" sz="900" b="1" dirty="0">
                <a:solidFill>
                  <a:schemeClr val="bg1"/>
                </a:solidFill>
                <a:latin typeface="+mn-ea"/>
              </a:rPr>
              <a:t>(</a:t>
            </a:r>
            <a:r>
              <a:rPr kumimoji="1" lang="ja-JP" altLang="en-US" sz="900" b="1" dirty="0">
                <a:solidFill>
                  <a:schemeClr val="bg1"/>
                </a:solidFill>
                <a:latin typeface="+mn-ea"/>
              </a:rPr>
              <a:t>人格</a:t>
            </a:r>
            <a:r>
              <a:rPr kumimoji="1" lang="en-US" altLang="ja-JP" sz="900" b="1" dirty="0">
                <a:solidFill>
                  <a:schemeClr val="bg1"/>
                </a:solidFill>
                <a:latin typeface="+mn-ea"/>
              </a:rPr>
              <a:t>)</a:t>
            </a:r>
            <a:r>
              <a:rPr kumimoji="1" lang="ja-JP" altLang="en-US" sz="900" b="1" dirty="0">
                <a:solidFill>
                  <a:schemeClr val="bg1"/>
                </a:solidFill>
                <a:latin typeface="+mn-ea"/>
              </a:rPr>
              <a:t>と才</a:t>
            </a:r>
            <a:r>
              <a:rPr kumimoji="1" lang="en-US" altLang="ja-JP" sz="900" b="1" dirty="0">
                <a:solidFill>
                  <a:schemeClr val="bg1"/>
                </a:solidFill>
                <a:latin typeface="+mn-ea"/>
              </a:rPr>
              <a:t>(</a:t>
            </a:r>
            <a:r>
              <a:rPr kumimoji="1" lang="ja-JP" altLang="en-US" sz="900" b="1" dirty="0">
                <a:solidFill>
                  <a:schemeClr val="bg1"/>
                </a:solidFill>
                <a:latin typeface="+mn-ea"/>
              </a:rPr>
              <a:t>スキル</a:t>
            </a:r>
            <a:r>
              <a:rPr kumimoji="1" lang="en-US" altLang="ja-JP" sz="900" b="1" dirty="0">
                <a:solidFill>
                  <a:schemeClr val="bg1"/>
                </a:solidFill>
                <a:latin typeface="+mn-ea"/>
              </a:rPr>
              <a:t>)</a:t>
            </a:r>
            <a:r>
              <a:rPr kumimoji="1" lang="ja-JP" altLang="en-US" sz="900" b="1" dirty="0">
                <a:solidFill>
                  <a:schemeClr val="bg1"/>
                </a:solidFill>
                <a:latin typeface="+mn-ea"/>
              </a:rPr>
              <a:t>を兼ね備えた</a:t>
            </a:r>
            <a:endParaRPr kumimoji="1" lang="en-US" altLang="ja-JP" sz="900" b="1" dirty="0">
              <a:solidFill>
                <a:schemeClr val="bg1"/>
              </a:solidFill>
              <a:latin typeface="+mn-ea"/>
            </a:endParaRPr>
          </a:p>
          <a:p>
            <a:pPr algn="ctr">
              <a:lnSpc>
                <a:spcPct val="120000"/>
              </a:lnSpc>
            </a:pPr>
            <a:r>
              <a:rPr kumimoji="1" lang="ja-JP" altLang="en-US" sz="900" b="1" dirty="0">
                <a:solidFill>
                  <a:schemeClr val="bg1"/>
                </a:solidFill>
                <a:latin typeface="+mn-ea"/>
              </a:rPr>
              <a:t>子供たちの憧れの存在</a:t>
            </a:r>
          </a:p>
        </p:txBody>
      </p:sp>
      <p:sp>
        <p:nvSpPr>
          <p:cNvPr id="5" name="テキスト ボックス 4">
            <a:extLst>
              <a:ext uri="{FF2B5EF4-FFF2-40B4-BE49-F238E27FC236}">
                <a16:creationId xmlns:a16="http://schemas.microsoft.com/office/drawing/2014/main" id="{CFA2A71C-7020-EA17-7BE2-4BF2DA4BDF13}"/>
              </a:ext>
            </a:extLst>
          </p:cNvPr>
          <p:cNvSpPr txBox="1"/>
          <p:nvPr/>
        </p:nvSpPr>
        <p:spPr>
          <a:xfrm>
            <a:off x="359737" y="1204757"/>
            <a:ext cx="2700000" cy="3442161"/>
          </a:xfrm>
          <a:prstGeom prst="rect">
            <a:avLst/>
          </a:prstGeom>
          <a:noFill/>
        </p:spPr>
        <p:txBody>
          <a:bodyPr wrap="square">
            <a:spAutoFit/>
          </a:bodyPr>
          <a:lstStyle/>
          <a:p>
            <a:pPr algn="just">
              <a:lnSpc>
                <a:spcPct val="130000"/>
              </a:lnSpc>
            </a:pPr>
            <a:r>
              <a:rPr lang="ja-JP" altLang="en-US" sz="800" dirty="0">
                <a:solidFill>
                  <a:srgbClr val="000000"/>
                </a:solidFill>
                <a:latin typeface="+mn-ea"/>
              </a:rPr>
              <a:t>高い能力・スキルをもち、人間としての器が大きく、日々やりがいや生きがいを感じている。</a:t>
            </a:r>
            <a:endParaRPr lang="en-US" altLang="ja-JP" sz="800" dirty="0">
              <a:solidFill>
                <a:srgbClr val="000000"/>
              </a:solidFill>
              <a:latin typeface="+mn-ea"/>
            </a:endParaRPr>
          </a:p>
          <a:p>
            <a:pPr algn="just">
              <a:lnSpc>
                <a:spcPct val="130000"/>
              </a:lnSpc>
            </a:pPr>
            <a:r>
              <a:rPr lang="ja-JP" altLang="en-US" sz="800" dirty="0">
                <a:solidFill>
                  <a:srgbClr val="000000"/>
                </a:solidFill>
                <a:latin typeface="+mn-ea"/>
              </a:rPr>
              <a:t>そんな人財がノトスとしてあるべき人財像です。</a:t>
            </a:r>
            <a:endParaRPr lang="en-US" altLang="ja-JP" sz="800" dirty="0">
              <a:solidFill>
                <a:srgbClr val="000000"/>
              </a:solidFill>
              <a:latin typeface="+mn-ea"/>
            </a:endParaRPr>
          </a:p>
          <a:p>
            <a:pPr algn="just">
              <a:lnSpc>
                <a:spcPct val="130000"/>
              </a:lnSpc>
            </a:pPr>
            <a:endParaRPr lang="en-US" altLang="ja-JP" sz="800" dirty="0">
              <a:solidFill>
                <a:srgbClr val="000000"/>
              </a:solidFill>
              <a:latin typeface="+mn-ea"/>
            </a:endParaRPr>
          </a:p>
          <a:p>
            <a:pPr algn="just">
              <a:lnSpc>
                <a:spcPct val="130000"/>
              </a:lnSpc>
            </a:pPr>
            <a:r>
              <a:rPr lang="ja-JP" altLang="en-US" sz="800" dirty="0">
                <a:solidFill>
                  <a:srgbClr val="000000"/>
                </a:solidFill>
                <a:latin typeface="+mn-ea"/>
              </a:rPr>
              <a:t>そういった人財を育成するために下記に注力します。</a:t>
            </a:r>
            <a:endParaRPr lang="en-US" altLang="ja-JP" sz="800" dirty="0">
              <a:solidFill>
                <a:srgbClr val="000000"/>
              </a:solidFill>
              <a:latin typeface="+mn-ea"/>
            </a:endParaRPr>
          </a:p>
          <a:p>
            <a:pPr algn="just">
              <a:lnSpc>
                <a:spcPct val="130000"/>
              </a:lnSpc>
            </a:pPr>
            <a:endParaRPr lang="en-US" altLang="ja-JP" sz="800" dirty="0">
              <a:solidFill>
                <a:srgbClr val="000000"/>
              </a:solidFill>
              <a:latin typeface="+mn-ea"/>
            </a:endParaRPr>
          </a:p>
          <a:p>
            <a:pPr algn="just">
              <a:lnSpc>
                <a:spcPct val="130000"/>
              </a:lnSpc>
            </a:pPr>
            <a:r>
              <a:rPr lang="ja-JP" altLang="en-US" sz="800" b="1" dirty="0">
                <a:solidFill>
                  <a:srgbClr val="000000"/>
                </a:solidFill>
                <a:latin typeface="+mn-ea"/>
              </a:rPr>
              <a:t>生きる目的から一貫性して行動する支援を行う</a:t>
            </a:r>
            <a:endParaRPr lang="en-US" altLang="ja-JP" sz="800" b="1" dirty="0">
              <a:solidFill>
                <a:srgbClr val="000000"/>
              </a:solidFill>
              <a:latin typeface="+mn-ea"/>
            </a:endParaRPr>
          </a:p>
          <a:p>
            <a:pPr algn="just">
              <a:lnSpc>
                <a:spcPct val="130000"/>
              </a:lnSpc>
            </a:pPr>
            <a:r>
              <a:rPr lang="ja-JP" altLang="en-US" sz="800" dirty="0">
                <a:solidFill>
                  <a:srgbClr val="000000"/>
                </a:solidFill>
                <a:latin typeface="+mn-ea"/>
              </a:rPr>
              <a:t>誰のために、何のために、なぜ、自分は生きているのかを考える機会を提供し、そこから日々の行動を行うことができるように支援します。</a:t>
            </a:r>
            <a:endParaRPr lang="en-US" altLang="ja-JP" sz="800" b="1" dirty="0">
              <a:solidFill>
                <a:srgbClr val="000000"/>
              </a:solidFill>
              <a:latin typeface="+mn-ea"/>
            </a:endParaRPr>
          </a:p>
          <a:p>
            <a:pPr algn="just">
              <a:lnSpc>
                <a:spcPct val="130000"/>
              </a:lnSpc>
            </a:pPr>
            <a:endParaRPr lang="en-US" altLang="ja-JP" sz="800" dirty="0">
              <a:solidFill>
                <a:srgbClr val="000000"/>
              </a:solidFill>
              <a:latin typeface="+mn-ea"/>
            </a:endParaRPr>
          </a:p>
          <a:p>
            <a:pPr algn="just">
              <a:lnSpc>
                <a:spcPct val="130000"/>
              </a:lnSpc>
            </a:pPr>
            <a:r>
              <a:rPr lang="ja-JP" altLang="en-US" sz="800" b="1" dirty="0">
                <a:solidFill>
                  <a:srgbClr val="000000"/>
                </a:solidFill>
                <a:latin typeface="+mn-ea"/>
              </a:rPr>
              <a:t>向上心のある人財に必要な挑戦の機会を提供する</a:t>
            </a:r>
          </a:p>
          <a:p>
            <a:pPr algn="just">
              <a:lnSpc>
                <a:spcPct val="130000"/>
              </a:lnSpc>
            </a:pPr>
            <a:r>
              <a:rPr lang="ja-JP" altLang="en-US" sz="800" dirty="0">
                <a:solidFill>
                  <a:srgbClr val="000000"/>
                </a:solidFill>
                <a:latin typeface="+mn-ea"/>
              </a:rPr>
              <a:t>もっとお客さんに喜んでもらいたい。もっとよりよく生きたいなど、現状に満足せずに高みを目指す人財に対して、挑戦できる機会や環境を提供します。</a:t>
            </a:r>
            <a:endParaRPr lang="en-US" altLang="ja-JP" sz="800" dirty="0">
              <a:solidFill>
                <a:srgbClr val="000000"/>
              </a:solidFill>
              <a:latin typeface="+mn-ea"/>
            </a:endParaRPr>
          </a:p>
          <a:p>
            <a:pPr algn="just">
              <a:lnSpc>
                <a:spcPct val="130000"/>
              </a:lnSpc>
            </a:pPr>
            <a:endParaRPr lang="en-US" altLang="ja-JP" sz="800" dirty="0">
              <a:solidFill>
                <a:srgbClr val="000000"/>
              </a:solidFill>
              <a:latin typeface="+mn-ea"/>
            </a:endParaRPr>
          </a:p>
          <a:p>
            <a:pPr algn="just">
              <a:lnSpc>
                <a:spcPct val="130000"/>
              </a:lnSpc>
            </a:pPr>
            <a:r>
              <a:rPr lang="ja-JP" altLang="en-US" sz="800" b="1" dirty="0">
                <a:solidFill>
                  <a:srgbClr val="000000"/>
                </a:solidFill>
                <a:latin typeface="+mn-ea"/>
              </a:rPr>
              <a:t>継続して学べる場を提供する</a:t>
            </a:r>
          </a:p>
          <a:p>
            <a:pPr algn="just">
              <a:lnSpc>
                <a:spcPct val="130000"/>
              </a:lnSpc>
            </a:pPr>
            <a:r>
              <a:rPr lang="ja-JP" altLang="en-US" sz="800" dirty="0">
                <a:solidFill>
                  <a:srgbClr val="000000"/>
                </a:solidFill>
                <a:latin typeface="+mn-ea"/>
              </a:rPr>
              <a:t>「知る・わかる」と「行う・できる」の間には大きな壁があります。知った・わかったことをできるようになるために継続して学び、実践することができる環境を提供します。</a:t>
            </a:r>
            <a:endParaRPr lang="en-US" altLang="ja-JP" sz="800" dirty="0">
              <a:solidFill>
                <a:srgbClr val="000000"/>
              </a:solidFill>
              <a:latin typeface="+mn-ea"/>
            </a:endParaRPr>
          </a:p>
        </p:txBody>
      </p:sp>
      <p:sp>
        <p:nvSpPr>
          <p:cNvPr id="4" name="テキスト ボックス 3">
            <a:extLst>
              <a:ext uri="{FF2B5EF4-FFF2-40B4-BE49-F238E27FC236}">
                <a16:creationId xmlns:a16="http://schemas.microsoft.com/office/drawing/2014/main" id="{1A5AF3D9-2B71-144B-DBC8-5A1FAE3D4085}"/>
              </a:ext>
            </a:extLst>
          </p:cNvPr>
          <p:cNvSpPr txBox="1"/>
          <p:nvPr/>
        </p:nvSpPr>
        <p:spPr>
          <a:xfrm>
            <a:off x="3544897" y="1204757"/>
            <a:ext cx="2700000" cy="4483792"/>
          </a:xfrm>
          <a:prstGeom prst="rect">
            <a:avLst/>
          </a:prstGeom>
          <a:noFill/>
        </p:spPr>
        <p:txBody>
          <a:bodyPr wrap="square">
            <a:spAutoFit/>
          </a:bodyPr>
          <a:lstStyle/>
          <a:p>
            <a:pPr algn="just">
              <a:lnSpc>
                <a:spcPct val="130000"/>
              </a:lnSpc>
            </a:pPr>
            <a:r>
              <a:rPr lang="ja-JP" altLang="en-US" sz="800" dirty="0">
                <a:solidFill>
                  <a:srgbClr val="000000"/>
                </a:solidFill>
                <a:latin typeface="+mn-ea"/>
              </a:rPr>
              <a:t>徳とは、「人格」のことであり、才とは、「能力・スキル」のことを表します。高い能力・スキルをもち、人間としての器が大きく、日々やりがいや生きがいを感じれている、そんな人財がノトスとしてあるべき姿です。</a:t>
            </a:r>
            <a:endParaRPr lang="en-US" altLang="ja-JP" sz="800" dirty="0">
              <a:solidFill>
                <a:srgbClr val="000000"/>
              </a:solidFill>
              <a:latin typeface="+mn-ea"/>
            </a:endParaRPr>
          </a:p>
          <a:p>
            <a:pPr algn="just">
              <a:lnSpc>
                <a:spcPct val="130000"/>
              </a:lnSpc>
            </a:pPr>
            <a:endParaRPr lang="en-US" altLang="ja-JP" sz="800" dirty="0">
              <a:solidFill>
                <a:srgbClr val="000000"/>
              </a:solidFill>
              <a:latin typeface="+mn-ea"/>
            </a:endParaRPr>
          </a:p>
          <a:p>
            <a:pPr algn="just">
              <a:lnSpc>
                <a:spcPct val="130000"/>
              </a:lnSpc>
            </a:pPr>
            <a:r>
              <a:rPr lang="ja-JP" altLang="en-US" sz="800" dirty="0">
                <a:solidFill>
                  <a:srgbClr val="000000"/>
                </a:solidFill>
                <a:latin typeface="+mn-ea"/>
              </a:rPr>
              <a:t>そういった人財を育成するために下記に注力します。</a:t>
            </a:r>
            <a:endParaRPr lang="en-US" altLang="ja-JP" sz="800" dirty="0">
              <a:solidFill>
                <a:srgbClr val="000000"/>
              </a:solidFill>
              <a:latin typeface="+mn-ea"/>
            </a:endParaRPr>
          </a:p>
          <a:p>
            <a:pPr algn="just">
              <a:lnSpc>
                <a:spcPct val="130000"/>
              </a:lnSpc>
            </a:pPr>
            <a:endParaRPr lang="en-US" altLang="ja-JP" sz="800" dirty="0">
              <a:solidFill>
                <a:srgbClr val="000000"/>
              </a:solidFill>
              <a:latin typeface="+mn-ea"/>
            </a:endParaRPr>
          </a:p>
          <a:p>
            <a:pPr algn="just">
              <a:lnSpc>
                <a:spcPct val="130000"/>
              </a:lnSpc>
            </a:pPr>
            <a:r>
              <a:rPr lang="ja-JP" altLang="en-US" sz="800" dirty="0">
                <a:solidFill>
                  <a:srgbClr val="000000"/>
                </a:solidFill>
                <a:latin typeface="+mn-ea"/>
              </a:rPr>
              <a:t>●向上心のある人財に対して</a:t>
            </a:r>
            <a:endParaRPr lang="en-US" altLang="ja-JP" sz="800" dirty="0">
              <a:solidFill>
                <a:srgbClr val="000000"/>
              </a:solidFill>
              <a:latin typeface="+mn-ea"/>
            </a:endParaRPr>
          </a:p>
          <a:p>
            <a:pPr algn="just">
              <a:lnSpc>
                <a:spcPct val="130000"/>
              </a:lnSpc>
            </a:pPr>
            <a:r>
              <a:rPr lang="ja-JP" altLang="en-US" sz="800" dirty="0">
                <a:solidFill>
                  <a:srgbClr val="000000"/>
                </a:solidFill>
                <a:latin typeface="+mn-ea"/>
              </a:rPr>
              <a:t>　必要な挑戦の機会を提供すること</a:t>
            </a:r>
          </a:p>
          <a:p>
            <a:pPr algn="just">
              <a:lnSpc>
                <a:spcPct val="130000"/>
              </a:lnSpc>
            </a:pPr>
            <a:endParaRPr lang="en-US" altLang="ja-JP" sz="800" dirty="0">
              <a:solidFill>
                <a:srgbClr val="000000"/>
              </a:solidFill>
              <a:latin typeface="+mn-ea"/>
            </a:endParaRPr>
          </a:p>
          <a:p>
            <a:pPr algn="just">
              <a:lnSpc>
                <a:spcPct val="130000"/>
              </a:lnSpc>
            </a:pPr>
            <a:r>
              <a:rPr lang="ja-JP" altLang="en-US" sz="800" dirty="0">
                <a:solidFill>
                  <a:srgbClr val="000000"/>
                </a:solidFill>
                <a:latin typeface="+mn-ea"/>
              </a:rPr>
              <a:t>●継続して学べる場を提供すること</a:t>
            </a:r>
          </a:p>
          <a:p>
            <a:pPr algn="just">
              <a:lnSpc>
                <a:spcPct val="130000"/>
              </a:lnSpc>
            </a:pPr>
            <a:endParaRPr lang="en-US" altLang="ja-JP" sz="800" dirty="0">
              <a:solidFill>
                <a:srgbClr val="000000"/>
              </a:solidFill>
              <a:latin typeface="+mn-ea"/>
            </a:endParaRPr>
          </a:p>
          <a:p>
            <a:pPr algn="just">
              <a:lnSpc>
                <a:spcPct val="130000"/>
              </a:lnSpc>
            </a:pPr>
            <a:r>
              <a:rPr lang="ja-JP" altLang="en-US" sz="800" dirty="0">
                <a:solidFill>
                  <a:srgbClr val="000000"/>
                </a:solidFill>
                <a:latin typeface="+mn-ea"/>
              </a:rPr>
              <a:t>●個人の生きる目的を明確にし、</a:t>
            </a:r>
            <a:endParaRPr lang="en-US" altLang="ja-JP" sz="800" dirty="0">
              <a:solidFill>
                <a:srgbClr val="000000"/>
              </a:solidFill>
              <a:latin typeface="+mn-ea"/>
            </a:endParaRPr>
          </a:p>
          <a:p>
            <a:pPr algn="just">
              <a:lnSpc>
                <a:spcPct val="130000"/>
              </a:lnSpc>
            </a:pPr>
            <a:r>
              <a:rPr lang="ja-JP" altLang="en-US" sz="800" dirty="0">
                <a:solidFill>
                  <a:srgbClr val="000000"/>
                </a:solidFill>
                <a:latin typeface="+mn-ea"/>
              </a:rPr>
              <a:t>　そこから日々の行動に一貫性があるということ。</a:t>
            </a:r>
            <a:endParaRPr lang="en-US" altLang="ja-JP" sz="800" dirty="0">
              <a:solidFill>
                <a:srgbClr val="000000"/>
              </a:solidFill>
              <a:latin typeface="+mn-ea"/>
            </a:endParaRPr>
          </a:p>
          <a:p>
            <a:pPr algn="just">
              <a:lnSpc>
                <a:spcPct val="130000"/>
              </a:lnSpc>
            </a:pPr>
            <a:endParaRPr lang="en-US" altLang="ja-JP" sz="800" b="1" dirty="0">
              <a:solidFill>
                <a:srgbClr val="000000"/>
              </a:solidFill>
              <a:latin typeface="+mn-ea"/>
            </a:endParaRPr>
          </a:p>
          <a:p>
            <a:pPr algn="just">
              <a:lnSpc>
                <a:spcPct val="130000"/>
              </a:lnSpc>
            </a:pPr>
            <a:r>
              <a:rPr lang="ja-JP" altLang="en-US" sz="700" b="1" dirty="0">
                <a:solidFill>
                  <a:srgbClr val="000000"/>
                </a:solidFill>
                <a:latin typeface="+mn-ea"/>
              </a:rPr>
              <a:t>＜生きる目的＞</a:t>
            </a:r>
          </a:p>
          <a:p>
            <a:pPr algn="just">
              <a:lnSpc>
                <a:spcPct val="130000"/>
              </a:lnSpc>
            </a:pPr>
            <a:r>
              <a:rPr lang="ja-JP" altLang="en-US" sz="700" dirty="0">
                <a:solidFill>
                  <a:srgbClr val="000000"/>
                </a:solidFill>
                <a:latin typeface="+mn-ea"/>
              </a:rPr>
              <a:t>誰のために、何のために、なぜ、自分はいきているのかということを明文化したもの。</a:t>
            </a:r>
          </a:p>
          <a:p>
            <a:pPr algn="just">
              <a:lnSpc>
                <a:spcPct val="130000"/>
              </a:lnSpc>
            </a:pPr>
            <a:endParaRPr lang="ja-JP" altLang="en-US" sz="700" dirty="0">
              <a:solidFill>
                <a:srgbClr val="000000"/>
              </a:solidFill>
              <a:latin typeface="+mn-ea"/>
            </a:endParaRPr>
          </a:p>
          <a:p>
            <a:pPr algn="just">
              <a:lnSpc>
                <a:spcPct val="130000"/>
              </a:lnSpc>
            </a:pPr>
            <a:r>
              <a:rPr lang="ja-JP" altLang="en-US" sz="700" b="1" dirty="0">
                <a:solidFill>
                  <a:srgbClr val="000000"/>
                </a:solidFill>
                <a:latin typeface="+mn-ea"/>
              </a:rPr>
              <a:t>＜向上心＞</a:t>
            </a:r>
          </a:p>
          <a:p>
            <a:pPr algn="just">
              <a:lnSpc>
                <a:spcPct val="130000"/>
              </a:lnSpc>
            </a:pPr>
            <a:r>
              <a:rPr lang="ja-JP" altLang="en-US" sz="700" dirty="0">
                <a:solidFill>
                  <a:srgbClr val="000000"/>
                </a:solidFill>
                <a:latin typeface="+mn-ea"/>
              </a:rPr>
              <a:t>もっとお客さんに喜んでもらいたい。もっとよりよく生きたいなど、現状に満足せずに高みを目指すこと。</a:t>
            </a:r>
          </a:p>
          <a:p>
            <a:pPr algn="just">
              <a:lnSpc>
                <a:spcPct val="130000"/>
              </a:lnSpc>
            </a:pPr>
            <a:endParaRPr lang="ja-JP" altLang="en-US" sz="700" dirty="0">
              <a:solidFill>
                <a:srgbClr val="000000"/>
              </a:solidFill>
              <a:latin typeface="+mn-ea"/>
            </a:endParaRPr>
          </a:p>
          <a:p>
            <a:pPr algn="just">
              <a:lnSpc>
                <a:spcPct val="130000"/>
              </a:lnSpc>
            </a:pPr>
            <a:r>
              <a:rPr lang="ja-JP" altLang="en-US" sz="700" b="1" dirty="0">
                <a:solidFill>
                  <a:srgbClr val="000000"/>
                </a:solidFill>
                <a:latin typeface="+mn-ea"/>
              </a:rPr>
              <a:t>＜継続＞</a:t>
            </a:r>
          </a:p>
          <a:p>
            <a:pPr algn="just">
              <a:lnSpc>
                <a:spcPct val="130000"/>
              </a:lnSpc>
            </a:pPr>
            <a:r>
              <a:rPr lang="ja-JP" altLang="en-US" sz="700" dirty="0">
                <a:solidFill>
                  <a:srgbClr val="000000"/>
                </a:solidFill>
                <a:latin typeface="+mn-ea"/>
              </a:rPr>
              <a:t>「知る・わかる」と「行う・できる」の間には大きな壁があり、知った・わかったことをできるようになるために継続して学び、実践することが大切です。</a:t>
            </a:r>
            <a:endParaRPr lang="en-US" altLang="ja-JP" sz="700" i="0" u="none" strike="noStrike" baseline="0" dirty="0">
              <a:solidFill>
                <a:srgbClr val="000000"/>
              </a:solidFill>
              <a:latin typeface="+mn-ea"/>
            </a:endParaRPr>
          </a:p>
        </p:txBody>
      </p:sp>
    </p:spTree>
    <p:extLst>
      <p:ext uri="{BB962C8B-B14F-4D97-AF65-F5344CB8AC3E}">
        <p14:creationId xmlns:p14="http://schemas.microsoft.com/office/powerpoint/2010/main" val="2926767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EAEEED9-8766-D57D-296F-A31A67B2644E}"/>
              </a:ext>
            </a:extLst>
          </p:cNvPr>
          <p:cNvSpPr>
            <a:spLocks noGrp="1"/>
          </p:cNvSpPr>
          <p:nvPr>
            <p:ph type="sldNum" sz="quarter" idx="12"/>
          </p:nvPr>
        </p:nvSpPr>
        <p:spPr/>
        <p:txBody>
          <a:bodyPr/>
          <a:lstStyle/>
          <a:p>
            <a:fld id="{D69700F4-1176-4600-B559-DB4036D3B8D5}" type="slidenum">
              <a:rPr kumimoji="1" lang="ja-JP" altLang="en-US" smtClean="0">
                <a:latin typeface="+mn-ea"/>
              </a:rPr>
              <a:t>13</a:t>
            </a:fld>
            <a:endParaRPr kumimoji="1" lang="ja-JP" altLang="en-US" dirty="0">
              <a:latin typeface="+mn-ea"/>
            </a:endParaRPr>
          </a:p>
        </p:txBody>
      </p:sp>
      <p:sp>
        <p:nvSpPr>
          <p:cNvPr id="6" name="テキスト ボックス 5">
            <a:extLst>
              <a:ext uri="{FF2B5EF4-FFF2-40B4-BE49-F238E27FC236}">
                <a16:creationId xmlns:a16="http://schemas.microsoft.com/office/drawing/2014/main" id="{69EC7B42-D5E2-11AE-C616-465FF408ADAD}"/>
              </a:ext>
            </a:extLst>
          </p:cNvPr>
          <p:cNvSpPr txBox="1"/>
          <p:nvPr/>
        </p:nvSpPr>
        <p:spPr>
          <a:xfrm>
            <a:off x="426979" y="258713"/>
            <a:ext cx="2607005" cy="276999"/>
          </a:xfrm>
          <a:prstGeom prst="rect">
            <a:avLst/>
          </a:prstGeom>
          <a:noFill/>
        </p:spPr>
        <p:txBody>
          <a:bodyPr wrap="square" rtlCol="0">
            <a:spAutoFit/>
          </a:bodyPr>
          <a:lstStyle/>
          <a:p>
            <a:r>
              <a:rPr kumimoji="1" lang="ja-JP" altLang="en-US" sz="1200" b="1" dirty="0">
                <a:latin typeface="+mn-ea"/>
                <a:cs typeface="Times New Roman" panose="02020603050405020304" pitchFamily="18" charset="0"/>
              </a:rPr>
              <a:t>５．差別化・区分化・専門化戦略 </a:t>
            </a:r>
          </a:p>
        </p:txBody>
      </p:sp>
      <p:sp>
        <p:nvSpPr>
          <p:cNvPr id="4" name="正方形/長方形 3">
            <a:extLst>
              <a:ext uri="{FF2B5EF4-FFF2-40B4-BE49-F238E27FC236}">
                <a16:creationId xmlns:a16="http://schemas.microsoft.com/office/drawing/2014/main" id="{0C065759-4BAC-80D9-FEC9-9A4A99EED822}"/>
              </a:ext>
            </a:extLst>
          </p:cNvPr>
          <p:cNvSpPr/>
          <p:nvPr/>
        </p:nvSpPr>
        <p:spPr>
          <a:xfrm>
            <a:off x="359737" y="670819"/>
            <a:ext cx="2700000" cy="408187"/>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100" b="1" dirty="0">
                <a:latin typeface="+mn-ea"/>
              </a:rPr>
              <a:t>マーケティング戦略</a:t>
            </a:r>
            <a:endParaRPr kumimoji="1" lang="en-US" altLang="ja-JP" sz="1100" b="1" dirty="0">
              <a:latin typeface="+mn-ea"/>
            </a:endParaRPr>
          </a:p>
          <a:p>
            <a:pPr algn="ctr"/>
            <a:r>
              <a:rPr kumimoji="1" lang="en-US" altLang="ja-JP" sz="1100" b="1" dirty="0">
                <a:latin typeface="+mn-ea"/>
              </a:rPr>
              <a:t>(</a:t>
            </a:r>
            <a:r>
              <a:rPr kumimoji="1" lang="ja-JP" altLang="en-US" sz="1100" b="1" dirty="0">
                <a:latin typeface="+mn-ea"/>
              </a:rPr>
              <a:t>誰のお役に立てるのか</a:t>
            </a:r>
            <a:r>
              <a:rPr kumimoji="1" lang="en-US" altLang="ja-JP" sz="1100" b="1" dirty="0">
                <a:latin typeface="+mn-ea"/>
              </a:rPr>
              <a:t>)</a:t>
            </a:r>
          </a:p>
        </p:txBody>
      </p:sp>
      <p:sp>
        <p:nvSpPr>
          <p:cNvPr id="7" name="テキスト ボックス 6">
            <a:extLst>
              <a:ext uri="{FF2B5EF4-FFF2-40B4-BE49-F238E27FC236}">
                <a16:creationId xmlns:a16="http://schemas.microsoft.com/office/drawing/2014/main" id="{5A211B12-B720-FA98-553C-410F276702E8}"/>
              </a:ext>
            </a:extLst>
          </p:cNvPr>
          <p:cNvSpPr txBox="1"/>
          <p:nvPr/>
        </p:nvSpPr>
        <p:spPr>
          <a:xfrm>
            <a:off x="359737" y="1124930"/>
            <a:ext cx="2700000" cy="721416"/>
          </a:xfrm>
          <a:prstGeom prst="rect">
            <a:avLst/>
          </a:prstGeom>
          <a:noFill/>
        </p:spPr>
        <p:txBody>
          <a:bodyPr wrap="square">
            <a:spAutoFit/>
          </a:bodyPr>
          <a:lstStyle/>
          <a:p>
            <a:pPr algn="just">
              <a:lnSpc>
                <a:spcPct val="130000"/>
              </a:lnSpc>
            </a:pPr>
            <a:r>
              <a:rPr lang="ja-JP" altLang="en-US" sz="800" b="1" i="0" u="none" strike="noStrike" baseline="0" dirty="0">
                <a:solidFill>
                  <a:srgbClr val="000000"/>
                </a:solidFill>
                <a:latin typeface="+mn-ea"/>
              </a:rPr>
              <a:t>これからお店を持ちたいと考えている方</a:t>
            </a:r>
            <a:endParaRPr lang="en-US" altLang="ja-JP" sz="800" dirty="0">
              <a:solidFill>
                <a:srgbClr val="000000"/>
              </a:solidFill>
              <a:latin typeface="+mn-ea"/>
            </a:endParaRPr>
          </a:p>
          <a:p>
            <a:pPr algn="just">
              <a:lnSpc>
                <a:spcPct val="130000"/>
              </a:lnSpc>
            </a:pPr>
            <a:r>
              <a:rPr lang="ja-JP" altLang="en-US" sz="800" dirty="0">
                <a:solidFill>
                  <a:srgbClr val="000000"/>
                </a:solidFill>
                <a:latin typeface="+mn-ea"/>
              </a:rPr>
              <a:t>今後店舗を作りたいと思っている方々に対して、これまでの施工実績からあらゆるニーズに応えることで選ばれる企業になることを目指します。</a:t>
            </a:r>
            <a:endParaRPr lang="en-US" altLang="ja-JP" sz="800" dirty="0">
              <a:solidFill>
                <a:srgbClr val="000000"/>
              </a:solidFill>
              <a:latin typeface="+mn-ea"/>
            </a:endParaRPr>
          </a:p>
        </p:txBody>
      </p:sp>
      <p:sp>
        <p:nvSpPr>
          <p:cNvPr id="12" name="正方形/長方形 11">
            <a:extLst>
              <a:ext uri="{FF2B5EF4-FFF2-40B4-BE49-F238E27FC236}">
                <a16:creationId xmlns:a16="http://schemas.microsoft.com/office/drawing/2014/main" id="{907AD182-1D28-A229-BD64-D168794F6FB9}"/>
              </a:ext>
            </a:extLst>
          </p:cNvPr>
          <p:cNvSpPr/>
          <p:nvPr/>
        </p:nvSpPr>
        <p:spPr>
          <a:xfrm>
            <a:off x="359737" y="4476721"/>
            <a:ext cx="2700000" cy="408187"/>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100" b="1" dirty="0">
                <a:latin typeface="+mn-ea"/>
              </a:rPr>
              <a:t>営業戦略</a:t>
            </a:r>
            <a:endParaRPr kumimoji="1" lang="en-US" altLang="ja-JP" sz="1100" b="1" dirty="0">
              <a:latin typeface="+mn-ea"/>
            </a:endParaRPr>
          </a:p>
          <a:p>
            <a:pPr algn="ctr"/>
            <a:r>
              <a:rPr kumimoji="1" lang="en-US" altLang="ja-JP" sz="1100" b="1" dirty="0">
                <a:latin typeface="+mn-ea"/>
              </a:rPr>
              <a:t>(</a:t>
            </a:r>
            <a:r>
              <a:rPr kumimoji="1" lang="ja-JP" altLang="en-US" sz="1100" b="1" dirty="0">
                <a:latin typeface="+mn-ea"/>
              </a:rPr>
              <a:t>どのように届けるのか</a:t>
            </a:r>
            <a:r>
              <a:rPr kumimoji="1" lang="en-US" altLang="ja-JP" sz="1100" b="1" dirty="0">
                <a:latin typeface="+mn-ea"/>
              </a:rPr>
              <a:t>)</a:t>
            </a:r>
          </a:p>
        </p:txBody>
      </p:sp>
      <p:sp>
        <p:nvSpPr>
          <p:cNvPr id="14" name="テキスト ボックス 13">
            <a:extLst>
              <a:ext uri="{FF2B5EF4-FFF2-40B4-BE49-F238E27FC236}">
                <a16:creationId xmlns:a16="http://schemas.microsoft.com/office/drawing/2014/main" id="{5560BC41-BB12-DE83-239F-1E6BDD2AEA53}"/>
              </a:ext>
            </a:extLst>
          </p:cNvPr>
          <p:cNvSpPr txBox="1"/>
          <p:nvPr/>
        </p:nvSpPr>
        <p:spPr>
          <a:xfrm>
            <a:off x="359737" y="4930832"/>
            <a:ext cx="2700000" cy="721416"/>
          </a:xfrm>
          <a:prstGeom prst="rect">
            <a:avLst/>
          </a:prstGeom>
          <a:noFill/>
        </p:spPr>
        <p:txBody>
          <a:bodyPr wrap="square">
            <a:spAutoFit/>
          </a:bodyPr>
          <a:lstStyle/>
          <a:p>
            <a:pPr algn="just">
              <a:lnSpc>
                <a:spcPct val="130000"/>
              </a:lnSpc>
            </a:pPr>
            <a:r>
              <a:rPr lang="ja-JP" altLang="en-US" sz="800" b="1" i="0" u="none" strike="noStrike" baseline="0" dirty="0">
                <a:solidFill>
                  <a:srgbClr val="000000"/>
                </a:solidFill>
                <a:latin typeface="+mn-ea"/>
              </a:rPr>
              <a:t>Ｂ</a:t>
            </a:r>
            <a:r>
              <a:rPr lang="en-US" altLang="ja-JP" sz="800" b="1" i="0" u="none" strike="noStrike" baseline="0" dirty="0">
                <a:solidFill>
                  <a:srgbClr val="000000"/>
                </a:solidFill>
                <a:latin typeface="+mn-ea"/>
              </a:rPr>
              <a:t>to</a:t>
            </a:r>
            <a:r>
              <a:rPr lang="ja-JP" altLang="en-US" sz="800" b="1" i="0" u="none" strike="noStrike" baseline="0" dirty="0">
                <a:solidFill>
                  <a:srgbClr val="000000"/>
                </a:solidFill>
                <a:latin typeface="+mn-ea"/>
              </a:rPr>
              <a:t>Ｆ戦略</a:t>
            </a:r>
            <a:endParaRPr lang="en-US" altLang="ja-JP" sz="800" b="1" i="0" u="none" strike="noStrike" baseline="0" dirty="0">
              <a:solidFill>
                <a:srgbClr val="000000"/>
              </a:solidFill>
              <a:latin typeface="+mn-ea"/>
            </a:endParaRPr>
          </a:p>
          <a:p>
            <a:pPr algn="just">
              <a:lnSpc>
                <a:spcPct val="130000"/>
              </a:lnSpc>
            </a:pPr>
            <a:r>
              <a:rPr lang="ja-JP" altLang="en-US" sz="800" b="0" i="0" u="none" strike="noStrike" baseline="0" dirty="0">
                <a:solidFill>
                  <a:srgbClr val="000000"/>
                </a:solidFill>
                <a:latin typeface="+mn-ea"/>
              </a:rPr>
              <a:t>継続的な些細なおもいやりを通してノトスのファンをつくり続けます。不特定多数を追い求めるのではなくて目の前のお客さん、既存のお客さんを大切にします。</a:t>
            </a:r>
            <a:endParaRPr lang="en-US" altLang="ja-JP" sz="800" b="0" i="0" u="none" strike="noStrike" baseline="0" dirty="0">
              <a:solidFill>
                <a:srgbClr val="000000"/>
              </a:solidFill>
              <a:latin typeface="+mn-ea"/>
            </a:endParaRPr>
          </a:p>
        </p:txBody>
      </p:sp>
      <p:sp>
        <p:nvSpPr>
          <p:cNvPr id="9" name="正方形/長方形 8">
            <a:extLst>
              <a:ext uri="{FF2B5EF4-FFF2-40B4-BE49-F238E27FC236}">
                <a16:creationId xmlns:a16="http://schemas.microsoft.com/office/drawing/2014/main" id="{F234843D-8658-6AC5-72F0-12FA40B30862}"/>
              </a:ext>
            </a:extLst>
          </p:cNvPr>
          <p:cNvSpPr/>
          <p:nvPr/>
        </p:nvSpPr>
        <p:spPr>
          <a:xfrm>
            <a:off x="359737" y="1998039"/>
            <a:ext cx="2700000" cy="408187"/>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100" b="1" dirty="0">
                <a:latin typeface="+mn-ea"/>
              </a:rPr>
              <a:t>商品・サービス戦略　</a:t>
            </a:r>
            <a:endParaRPr kumimoji="1" lang="en-US" altLang="ja-JP" sz="1100" b="1" dirty="0">
              <a:latin typeface="+mn-ea"/>
            </a:endParaRPr>
          </a:p>
          <a:p>
            <a:pPr algn="ctr"/>
            <a:r>
              <a:rPr kumimoji="1" lang="en-US" altLang="ja-JP" sz="1100" b="1" dirty="0">
                <a:latin typeface="+mn-ea"/>
              </a:rPr>
              <a:t>(</a:t>
            </a:r>
            <a:r>
              <a:rPr kumimoji="1" lang="ja-JP" altLang="en-US" sz="1100" b="1" dirty="0">
                <a:latin typeface="+mn-ea"/>
              </a:rPr>
              <a:t>私たちの強み</a:t>
            </a:r>
            <a:r>
              <a:rPr kumimoji="1" lang="en-US" altLang="ja-JP" sz="1100" b="1" dirty="0">
                <a:latin typeface="+mn-ea"/>
              </a:rPr>
              <a:t>)</a:t>
            </a:r>
          </a:p>
        </p:txBody>
      </p:sp>
      <p:sp>
        <p:nvSpPr>
          <p:cNvPr id="11" name="テキスト ボックス 10">
            <a:extLst>
              <a:ext uri="{FF2B5EF4-FFF2-40B4-BE49-F238E27FC236}">
                <a16:creationId xmlns:a16="http://schemas.microsoft.com/office/drawing/2014/main" id="{77D5EBBC-FC5E-7B06-718C-308C6A501F94}"/>
              </a:ext>
            </a:extLst>
          </p:cNvPr>
          <p:cNvSpPr txBox="1"/>
          <p:nvPr/>
        </p:nvSpPr>
        <p:spPr>
          <a:xfrm>
            <a:off x="359737" y="2452150"/>
            <a:ext cx="2700000" cy="1841723"/>
          </a:xfrm>
          <a:prstGeom prst="rect">
            <a:avLst/>
          </a:prstGeom>
          <a:noFill/>
        </p:spPr>
        <p:txBody>
          <a:bodyPr wrap="square">
            <a:spAutoFit/>
          </a:bodyPr>
          <a:lstStyle/>
          <a:p>
            <a:pPr algn="just">
              <a:lnSpc>
                <a:spcPct val="130000"/>
              </a:lnSpc>
            </a:pPr>
            <a:r>
              <a:rPr lang="ja-JP" altLang="en-US" sz="800" b="1" dirty="0">
                <a:solidFill>
                  <a:srgbClr val="000000"/>
                </a:solidFill>
                <a:latin typeface="+mn-ea"/>
              </a:rPr>
              <a:t>無垢材を活用し、永く使っていただける建築物</a:t>
            </a:r>
            <a:endParaRPr lang="en-US" altLang="ja-JP" sz="800" b="1" dirty="0">
              <a:solidFill>
                <a:srgbClr val="000000"/>
              </a:solidFill>
              <a:latin typeface="+mn-ea"/>
            </a:endParaRPr>
          </a:p>
          <a:p>
            <a:pPr algn="just">
              <a:lnSpc>
                <a:spcPct val="130000"/>
              </a:lnSpc>
            </a:pPr>
            <a:r>
              <a:rPr lang="ja-JP" altLang="en-US" sz="800" dirty="0">
                <a:solidFill>
                  <a:srgbClr val="000000"/>
                </a:solidFill>
                <a:latin typeface="+mn-ea"/>
              </a:rPr>
              <a:t>高い技術力によって新しいものと古いものを調和させ、だんだんと味わい深く、価値が上がっていく建築物を作ります。結果としてお客様に永く使っていただくことが私たちが届けている真の価値です。</a:t>
            </a:r>
            <a:endParaRPr lang="en-US" altLang="ja-JP" sz="800" dirty="0">
              <a:solidFill>
                <a:srgbClr val="000000"/>
              </a:solidFill>
              <a:latin typeface="+mn-ea"/>
            </a:endParaRPr>
          </a:p>
          <a:p>
            <a:pPr algn="just">
              <a:lnSpc>
                <a:spcPct val="130000"/>
              </a:lnSpc>
            </a:pPr>
            <a:endParaRPr lang="en-US" altLang="ja-JP" sz="800" dirty="0">
              <a:solidFill>
                <a:srgbClr val="000000"/>
              </a:solidFill>
              <a:latin typeface="+mn-ea"/>
            </a:endParaRPr>
          </a:p>
          <a:p>
            <a:pPr algn="just">
              <a:lnSpc>
                <a:spcPct val="130000"/>
              </a:lnSpc>
            </a:pPr>
            <a:r>
              <a:rPr lang="ja-JP" altLang="en-US" sz="800" b="1" dirty="0">
                <a:solidFill>
                  <a:srgbClr val="000000"/>
                </a:solidFill>
                <a:latin typeface="+mn-ea"/>
              </a:rPr>
              <a:t>お客さんに寄り添い、安心を届ける</a:t>
            </a:r>
            <a:endParaRPr lang="en-US" altLang="ja-JP" sz="800" b="1" dirty="0">
              <a:solidFill>
                <a:srgbClr val="000000"/>
              </a:solidFill>
              <a:latin typeface="+mn-ea"/>
            </a:endParaRPr>
          </a:p>
          <a:p>
            <a:pPr algn="just">
              <a:lnSpc>
                <a:spcPct val="130000"/>
              </a:lnSpc>
            </a:pPr>
            <a:r>
              <a:rPr lang="ja-JP" altLang="en-US" sz="800" dirty="0">
                <a:solidFill>
                  <a:srgbClr val="000000"/>
                </a:solidFill>
                <a:latin typeface="+mn-ea"/>
              </a:rPr>
              <a:t>費用面・クオリティ面などで不安を感じているお客様に対して、安心して任せていただけるように、要望を吸い上げ、寄り添った説明や提案をすることで、地域で最も安心を届けます。</a:t>
            </a:r>
            <a:endParaRPr lang="en-US" altLang="ja-JP" sz="800" b="0" i="0" u="none" strike="noStrike" baseline="0" dirty="0">
              <a:solidFill>
                <a:srgbClr val="000000"/>
              </a:solidFill>
              <a:latin typeface="+mn-ea"/>
            </a:endParaRPr>
          </a:p>
        </p:txBody>
      </p:sp>
      <p:sp>
        <p:nvSpPr>
          <p:cNvPr id="3" name="テキスト ボックス 2">
            <a:extLst>
              <a:ext uri="{FF2B5EF4-FFF2-40B4-BE49-F238E27FC236}">
                <a16:creationId xmlns:a16="http://schemas.microsoft.com/office/drawing/2014/main" id="{F5F91DF7-2D2D-5C49-5EF6-017AD743471E}"/>
              </a:ext>
            </a:extLst>
          </p:cNvPr>
          <p:cNvSpPr txBox="1"/>
          <p:nvPr/>
        </p:nvSpPr>
        <p:spPr>
          <a:xfrm>
            <a:off x="3594004" y="1079006"/>
            <a:ext cx="2700000" cy="3762248"/>
          </a:xfrm>
          <a:prstGeom prst="rect">
            <a:avLst/>
          </a:prstGeom>
          <a:noFill/>
        </p:spPr>
        <p:txBody>
          <a:bodyPr wrap="square">
            <a:spAutoFit/>
          </a:bodyPr>
          <a:lstStyle/>
          <a:p>
            <a:pPr algn="just">
              <a:lnSpc>
                <a:spcPct val="130000"/>
              </a:lnSpc>
            </a:pPr>
            <a:r>
              <a:rPr lang="ja-JP" altLang="en-US" sz="800" dirty="0">
                <a:solidFill>
                  <a:srgbClr val="000000"/>
                </a:solidFill>
                <a:latin typeface="+mn-ea"/>
              </a:rPr>
              <a:t>Ｂ</a:t>
            </a:r>
            <a:r>
              <a:rPr lang="en-US" altLang="ja-JP" sz="800" b="0" i="0" u="none" strike="noStrike" baseline="0" dirty="0">
                <a:solidFill>
                  <a:srgbClr val="000000"/>
                </a:solidFill>
                <a:latin typeface="+mn-ea"/>
              </a:rPr>
              <a:t>to</a:t>
            </a:r>
            <a:r>
              <a:rPr lang="ja-JP" altLang="en-US" sz="800" b="0" i="0" u="none" strike="noStrike" baseline="0" dirty="0">
                <a:solidFill>
                  <a:srgbClr val="000000"/>
                </a:solidFill>
                <a:latin typeface="+mn-ea"/>
              </a:rPr>
              <a:t>Ｃの商品を扱い、来店型の商売で設計から工事まで安心して任せたい方。</a:t>
            </a:r>
            <a:endParaRPr lang="en-US" altLang="ja-JP" sz="800" b="0" i="0" u="none" strike="noStrike" baseline="0" dirty="0">
              <a:solidFill>
                <a:srgbClr val="000000"/>
              </a:solidFill>
              <a:latin typeface="+mn-ea"/>
            </a:endParaRPr>
          </a:p>
          <a:p>
            <a:pPr algn="just">
              <a:lnSpc>
                <a:spcPct val="130000"/>
              </a:lnSpc>
            </a:pPr>
            <a:endParaRPr lang="en-US" altLang="ja-JP" sz="800" dirty="0">
              <a:solidFill>
                <a:srgbClr val="000000"/>
              </a:solidFill>
              <a:latin typeface="+mn-ea"/>
            </a:endParaRPr>
          </a:p>
          <a:p>
            <a:pPr algn="just">
              <a:lnSpc>
                <a:spcPct val="130000"/>
              </a:lnSpc>
            </a:pPr>
            <a:endParaRPr lang="en-US" altLang="ja-JP" sz="800" dirty="0">
              <a:solidFill>
                <a:srgbClr val="000000"/>
              </a:solidFill>
              <a:latin typeface="+mn-ea"/>
            </a:endParaRPr>
          </a:p>
          <a:p>
            <a:pPr algn="just">
              <a:lnSpc>
                <a:spcPct val="130000"/>
              </a:lnSpc>
            </a:pPr>
            <a:r>
              <a:rPr lang="en-US" altLang="ja-JP" sz="800" dirty="0" err="1">
                <a:solidFill>
                  <a:srgbClr val="000000"/>
                </a:solidFill>
                <a:latin typeface="+mn-ea"/>
              </a:rPr>
              <a:t>BtoC</a:t>
            </a:r>
            <a:r>
              <a:rPr lang="ja-JP" altLang="en-US" sz="800" dirty="0">
                <a:solidFill>
                  <a:srgbClr val="000000"/>
                </a:solidFill>
                <a:latin typeface="+mn-ea"/>
              </a:rPr>
              <a:t>にこだわり、下請けをしない。それが実学</a:t>
            </a:r>
            <a:endParaRPr lang="en-US" altLang="ja-JP" sz="800" dirty="0">
              <a:solidFill>
                <a:srgbClr val="000000"/>
              </a:solidFill>
              <a:latin typeface="+mn-ea"/>
            </a:endParaRPr>
          </a:p>
          <a:p>
            <a:pPr algn="just">
              <a:lnSpc>
                <a:spcPct val="130000"/>
              </a:lnSpc>
            </a:pPr>
            <a:r>
              <a:rPr lang="ja-JP" altLang="en-US" sz="800" b="0" i="0" u="none" strike="noStrike" baseline="0" dirty="0">
                <a:solidFill>
                  <a:srgbClr val="000000"/>
                </a:solidFill>
                <a:latin typeface="+mn-ea"/>
              </a:rPr>
              <a:t>これまでの施工実績から、今後店舗を作りたいと思っている方々に対して、最も価値を提供することができます。</a:t>
            </a:r>
            <a:endParaRPr lang="en-US" altLang="ja-JP" sz="800" b="0" i="0" u="none" strike="noStrike" baseline="0" dirty="0">
              <a:solidFill>
                <a:srgbClr val="000000"/>
              </a:solidFill>
              <a:latin typeface="+mn-ea"/>
            </a:endParaRPr>
          </a:p>
          <a:p>
            <a:pPr algn="just">
              <a:lnSpc>
                <a:spcPct val="130000"/>
              </a:lnSpc>
            </a:pPr>
            <a:endParaRPr lang="en-US" altLang="ja-JP" sz="800" dirty="0">
              <a:solidFill>
                <a:srgbClr val="000000"/>
              </a:solidFill>
              <a:latin typeface="+mn-ea"/>
            </a:endParaRPr>
          </a:p>
          <a:p>
            <a:pPr algn="just">
              <a:lnSpc>
                <a:spcPct val="130000"/>
              </a:lnSpc>
            </a:pPr>
            <a:r>
              <a:rPr lang="ja-JP" altLang="en-US" sz="800" dirty="0">
                <a:solidFill>
                  <a:srgbClr val="000000"/>
                </a:solidFill>
                <a:latin typeface="+mn-ea"/>
              </a:rPr>
              <a:t>色々なニーズに応えることができる</a:t>
            </a:r>
            <a:endParaRPr lang="en-US" altLang="ja-JP" sz="800" dirty="0">
              <a:solidFill>
                <a:srgbClr val="000000"/>
              </a:solidFill>
              <a:latin typeface="+mn-ea"/>
            </a:endParaRPr>
          </a:p>
          <a:p>
            <a:pPr algn="just">
              <a:lnSpc>
                <a:spcPct val="130000"/>
              </a:lnSpc>
            </a:pPr>
            <a:r>
              <a:rPr lang="ja-JP" altLang="en-US" sz="800" dirty="0">
                <a:solidFill>
                  <a:srgbClr val="000000"/>
                </a:solidFill>
                <a:latin typeface="+mn-ea"/>
              </a:rPr>
              <a:t>費用面・</a:t>
            </a:r>
            <a:r>
              <a:rPr lang="en-US" altLang="ja-JP" sz="800" dirty="0">
                <a:solidFill>
                  <a:srgbClr val="000000"/>
                </a:solidFill>
                <a:latin typeface="+mn-ea"/>
              </a:rPr>
              <a:t>DIY</a:t>
            </a:r>
            <a:r>
              <a:rPr lang="ja-JP" altLang="en-US" sz="800" dirty="0">
                <a:solidFill>
                  <a:srgbClr val="000000"/>
                </a:solidFill>
                <a:latin typeface="+mn-ea"/>
              </a:rPr>
              <a:t>・別の業者の紹介</a:t>
            </a:r>
            <a:endParaRPr lang="en-US" altLang="ja-JP" sz="800" dirty="0">
              <a:solidFill>
                <a:srgbClr val="000000"/>
              </a:solidFill>
              <a:latin typeface="+mn-ea"/>
            </a:endParaRPr>
          </a:p>
          <a:p>
            <a:pPr algn="just">
              <a:lnSpc>
                <a:spcPct val="130000"/>
              </a:lnSpc>
            </a:pPr>
            <a:endParaRPr lang="en-US" altLang="ja-JP" sz="800" dirty="0">
              <a:solidFill>
                <a:srgbClr val="000000"/>
              </a:solidFill>
              <a:latin typeface="+mn-ea"/>
            </a:endParaRPr>
          </a:p>
          <a:p>
            <a:pPr algn="just">
              <a:lnSpc>
                <a:spcPct val="130000"/>
              </a:lnSpc>
            </a:pPr>
            <a:r>
              <a:rPr lang="ja-JP" altLang="en-US" sz="800" b="0" i="0" u="none" strike="noStrike" baseline="0" dirty="0">
                <a:solidFill>
                  <a:srgbClr val="000000"/>
                </a:solidFill>
                <a:latin typeface="+mn-ea"/>
              </a:rPr>
              <a:t>個人事業主のお客様も増えてきている。</a:t>
            </a:r>
            <a:endParaRPr lang="en-US" altLang="ja-JP" sz="800" b="0" i="0" u="none" strike="noStrike" baseline="0" dirty="0">
              <a:solidFill>
                <a:srgbClr val="000000"/>
              </a:solidFill>
              <a:latin typeface="+mn-ea"/>
            </a:endParaRPr>
          </a:p>
          <a:p>
            <a:pPr algn="just">
              <a:lnSpc>
                <a:spcPct val="130000"/>
              </a:lnSpc>
            </a:pPr>
            <a:r>
              <a:rPr lang="ja-JP" altLang="en-US" sz="800" dirty="0">
                <a:solidFill>
                  <a:srgbClr val="000000"/>
                </a:solidFill>
                <a:latin typeface="+mn-ea"/>
              </a:rPr>
              <a:t>住宅</a:t>
            </a:r>
            <a:r>
              <a:rPr lang="en-US" altLang="ja-JP" sz="800" dirty="0">
                <a:solidFill>
                  <a:srgbClr val="000000"/>
                </a:solidFill>
                <a:latin typeface="+mn-ea"/>
              </a:rPr>
              <a:t>4 </a:t>
            </a:r>
            <a:r>
              <a:rPr lang="ja-JP" altLang="en-US" sz="800" dirty="0">
                <a:solidFill>
                  <a:srgbClr val="000000"/>
                </a:solidFill>
                <a:latin typeface="+mn-ea"/>
              </a:rPr>
              <a:t>店舗</a:t>
            </a:r>
            <a:r>
              <a:rPr lang="en-US" altLang="ja-JP" sz="800" dirty="0">
                <a:solidFill>
                  <a:srgbClr val="000000"/>
                </a:solidFill>
                <a:latin typeface="+mn-ea"/>
              </a:rPr>
              <a:t>6</a:t>
            </a:r>
            <a:r>
              <a:rPr lang="ja-JP" altLang="en-US" sz="800" dirty="0">
                <a:solidFill>
                  <a:srgbClr val="000000"/>
                </a:solidFill>
                <a:latin typeface="+mn-ea"/>
              </a:rPr>
              <a:t>が現状</a:t>
            </a:r>
            <a:endParaRPr lang="en-US" altLang="ja-JP" sz="800" dirty="0">
              <a:solidFill>
                <a:srgbClr val="000000"/>
              </a:solidFill>
              <a:latin typeface="+mn-ea"/>
            </a:endParaRPr>
          </a:p>
          <a:p>
            <a:pPr algn="just">
              <a:lnSpc>
                <a:spcPct val="130000"/>
              </a:lnSpc>
            </a:pPr>
            <a:r>
              <a:rPr lang="ja-JP" altLang="en-US" sz="800" dirty="0">
                <a:solidFill>
                  <a:srgbClr val="000000"/>
                </a:solidFill>
                <a:latin typeface="+mn-ea"/>
              </a:rPr>
              <a:t>お店作りをしたいと思っている方</a:t>
            </a:r>
            <a:endParaRPr lang="en-US" altLang="ja-JP" sz="800" dirty="0">
              <a:solidFill>
                <a:srgbClr val="000000"/>
              </a:solidFill>
              <a:latin typeface="+mn-ea"/>
            </a:endParaRPr>
          </a:p>
          <a:p>
            <a:pPr algn="just">
              <a:lnSpc>
                <a:spcPct val="130000"/>
              </a:lnSpc>
            </a:pPr>
            <a:r>
              <a:rPr lang="ja-JP" altLang="en-US" sz="800" dirty="0">
                <a:solidFill>
                  <a:srgbClr val="000000"/>
                </a:solidFill>
                <a:latin typeface="+mn-ea"/>
              </a:rPr>
              <a:t>競合もあまりいない。工務店は打合せが土日多いが</a:t>
            </a:r>
            <a:endParaRPr lang="en-US" altLang="ja-JP" sz="800" dirty="0">
              <a:solidFill>
                <a:srgbClr val="000000"/>
              </a:solidFill>
              <a:latin typeface="+mn-ea"/>
            </a:endParaRPr>
          </a:p>
          <a:p>
            <a:pPr algn="just">
              <a:lnSpc>
                <a:spcPct val="130000"/>
              </a:lnSpc>
            </a:pPr>
            <a:r>
              <a:rPr lang="ja-JP" altLang="en-US" sz="800" dirty="0">
                <a:solidFill>
                  <a:srgbClr val="000000"/>
                </a:solidFill>
                <a:latin typeface="+mn-ea"/>
              </a:rPr>
              <a:t>ノトスは日祝完全に休み、土曜もなるべく休みにしている</a:t>
            </a:r>
            <a:endParaRPr lang="en-US" altLang="ja-JP" sz="800" dirty="0">
              <a:solidFill>
                <a:srgbClr val="000000"/>
              </a:solidFill>
              <a:latin typeface="+mn-ea"/>
            </a:endParaRPr>
          </a:p>
          <a:p>
            <a:pPr algn="just">
              <a:lnSpc>
                <a:spcPct val="130000"/>
              </a:lnSpc>
            </a:pPr>
            <a:endParaRPr lang="en-US" altLang="ja-JP" sz="800" dirty="0">
              <a:solidFill>
                <a:srgbClr val="000000"/>
              </a:solidFill>
              <a:latin typeface="+mn-ea"/>
            </a:endParaRPr>
          </a:p>
          <a:p>
            <a:pPr algn="just">
              <a:lnSpc>
                <a:spcPct val="130000"/>
              </a:lnSpc>
            </a:pPr>
            <a:r>
              <a:rPr lang="ja-JP" altLang="en-US" sz="800" dirty="0">
                <a:solidFill>
                  <a:srgbClr val="000000"/>
                </a:solidFill>
                <a:latin typeface="+mn-ea"/>
              </a:rPr>
              <a:t>永く使える、手を抜かない</a:t>
            </a:r>
            <a:endParaRPr lang="en-US" altLang="ja-JP" sz="800" dirty="0">
              <a:solidFill>
                <a:srgbClr val="000000"/>
              </a:solidFill>
              <a:latin typeface="+mn-ea"/>
            </a:endParaRPr>
          </a:p>
          <a:p>
            <a:pPr algn="just">
              <a:lnSpc>
                <a:spcPct val="130000"/>
              </a:lnSpc>
            </a:pPr>
            <a:r>
              <a:rPr lang="ja-JP" altLang="en-US" sz="800" dirty="0">
                <a:solidFill>
                  <a:srgbClr val="000000"/>
                </a:solidFill>
                <a:latin typeface="+mn-ea"/>
              </a:rPr>
              <a:t>新しいものと古いものを融合する⇒調和</a:t>
            </a:r>
            <a:endParaRPr lang="en-US" altLang="ja-JP" sz="800" dirty="0">
              <a:solidFill>
                <a:srgbClr val="000000"/>
              </a:solidFill>
              <a:latin typeface="+mn-ea"/>
            </a:endParaRPr>
          </a:p>
          <a:p>
            <a:pPr algn="just">
              <a:lnSpc>
                <a:spcPct val="130000"/>
              </a:lnSpc>
            </a:pPr>
            <a:r>
              <a:rPr lang="ja-JP" altLang="en-US" sz="800" dirty="0">
                <a:solidFill>
                  <a:srgbClr val="000000"/>
                </a:solidFill>
                <a:latin typeface="+mn-ea"/>
              </a:rPr>
              <a:t>経験値　人脈</a:t>
            </a:r>
            <a:endParaRPr lang="en-US" altLang="ja-JP" sz="800" dirty="0">
              <a:solidFill>
                <a:srgbClr val="000000"/>
              </a:solidFill>
              <a:latin typeface="+mn-ea"/>
            </a:endParaRPr>
          </a:p>
          <a:p>
            <a:pPr algn="just">
              <a:lnSpc>
                <a:spcPct val="130000"/>
              </a:lnSpc>
            </a:pPr>
            <a:endParaRPr lang="en-US" altLang="ja-JP" sz="800" b="0" i="0" u="none" strike="noStrike" baseline="0" dirty="0">
              <a:solidFill>
                <a:srgbClr val="000000"/>
              </a:solidFill>
              <a:latin typeface="+mn-ea"/>
            </a:endParaRPr>
          </a:p>
        </p:txBody>
      </p:sp>
    </p:spTree>
    <p:extLst>
      <p:ext uri="{BB962C8B-B14F-4D97-AF65-F5344CB8AC3E}">
        <p14:creationId xmlns:p14="http://schemas.microsoft.com/office/powerpoint/2010/main" val="2984669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EAEEED9-8766-D57D-296F-A31A67B2644E}"/>
              </a:ext>
            </a:extLst>
          </p:cNvPr>
          <p:cNvSpPr>
            <a:spLocks noGrp="1"/>
          </p:cNvSpPr>
          <p:nvPr>
            <p:ph type="sldNum" sz="quarter" idx="12"/>
          </p:nvPr>
        </p:nvSpPr>
        <p:spPr/>
        <p:txBody>
          <a:bodyPr/>
          <a:lstStyle/>
          <a:p>
            <a:fld id="{D69700F4-1176-4600-B559-DB4036D3B8D5}" type="slidenum">
              <a:rPr kumimoji="1" lang="ja-JP" altLang="en-US" smtClean="0">
                <a:latin typeface="+mn-ea"/>
              </a:rPr>
              <a:t>14</a:t>
            </a:fld>
            <a:endParaRPr kumimoji="1" lang="ja-JP" altLang="en-US" dirty="0">
              <a:latin typeface="+mn-ea"/>
            </a:endParaRPr>
          </a:p>
        </p:txBody>
      </p:sp>
      <p:sp>
        <p:nvSpPr>
          <p:cNvPr id="5" name="テキスト ボックス 4">
            <a:extLst>
              <a:ext uri="{FF2B5EF4-FFF2-40B4-BE49-F238E27FC236}">
                <a16:creationId xmlns:a16="http://schemas.microsoft.com/office/drawing/2014/main" id="{53765B0A-A752-3449-93EF-46F1150B9CC4}"/>
              </a:ext>
            </a:extLst>
          </p:cNvPr>
          <p:cNvSpPr txBox="1"/>
          <p:nvPr/>
        </p:nvSpPr>
        <p:spPr>
          <a:xfrm>
            <a:off x="426979" y="258713"/>
            <a:ext cx="2607005" cy="276999"/>
          </a:xfrm>
          <a:prstGeom prst="rect">
            <a:avLst/>
          </a:prstGeom>
          <a:noFill/>
        </p:spPr>
        <p:txBody>
          <a:bodyPr wrap="square" rtlCol="0">
            <a:spAutoFit/>
          </a:bodyPr>
          <a:lstStyle/>
          <a:p>
            <a:r>
              <a:rPr kumimoji="1" lang="ja-JP" altLang="en-US" sz="1200" b="1" dirty="0">
                <a:latin typeface="+mn-ea"/>
                <a:cs typeface="Times New Roman" panose="02020603050405020304" pitchFamily="18" charset="0"/>
              </a:rPr>
              <a:t>６．部門別方針 </a:t>
            </a:r>
          </a:p>
        </p:txBody>
      </p:sp>
      <p:sp>
        <p:nvSpPr>
          <p:cNvPr id="4" name="テキスト ボックス 3">
            <a:extLst>
              <a:ext uri="{FF2B5EF4-FFF2-40B4-BE49-F238E27FC236}">
                <a16:creationId xmlns:a16="http://schemas.microsoft.com/office/drawing/2014/main" id="{F29630C0-0E34-B12D-0ED2-7A93AC625A12}"/>
              </a:ext>
            </a:extLst>
          </p:cNvPr>
          <p:cNvSpPr txBox="1"/>
          <p:nvPr/>
        </p:nvSpPr>
        <p:spPr>
          <a:xfrm>
            <a:off x="359737" y="1554603"/>
            <a:ext cx="2700000" cy="721416"/>
          </a:xfrm>
          <a:prstGeom prst="rect">
            <a:avLst/>
          </a:prstGeom>
          <a:noFill/>
        </p:spPr>
        <p:txBody>
          <a:bodyPr wrap="square">
            <a:spAutoFit/>
          </a:bodyPr>
          <a:lstStyle/>
          <a:p>
            <a:pPr>
              <a:lnSpc>
                <a:spcPct val="130000"/>
              </a:lnSpc>
            </a:pPr>
            <a:r>
              <a:rPr lang="ja-JP" altLang="en-US" sz="800" b="1" i="0" u="none" strike="noStrike" baseline="0" dirty="0">
                <a:solidFill>
                  <a:srgbClr val="000000"/>
                </a:solidFill>
                <a:latin typeface="+mn-ea"/>
              </a:rPr>
              <a:t>お客様の願望を見える化するパートナーとして</a:t>
            </a:r>
            <a:endParaRPr lang="en-US" altLang="ja-JP" sz="800" b="1" i="0" u="none" strike="noStrike" baseline="0" dirty="0">
              <a:solidFill>
                <a:srgbClr val="000000"/>
              </a:solidFill>
              <a:latin typeface="+mn-ea"/>
            </a:endParaRPr>
          </a:p>
          <a:p>
            <a:pPr>
              <a:lnSpc>
                <a:spcPct val="130000"/>
              </a:lnSpc>
            </a:pPr>
            <a:r>
              <a:rPr lang="ja-JP" altLang="en-US" sz="800" dirty="0">
                <a:solidFill>
                  <a:srgbClr val="000000"/>
                </a:solidFill>
                <a:latin typeface="+mn-ea"/>
              </a:rPr>
              <a:t>・要望をすべて吸い上げ、傾聴する</a:t>
            </a:r>
            <a:endParaRPr lang="en-US" altLang="ja-JP" sz="800" dirty="0">
              <a:solidFill>
                <a:srgbClr val="000000"/>
              </a:solidFill>
              <a:latin typeface="+mn-ea"/>
            </a:endParaRPr>
          </a:p>
          <a:p>
            <a:pPr>
              <a:lnSpc>
                <a:spcPct val="130000"/>
              </a:lnSpc>
            </a:pPr>
            <a:r>
              <a:rPr lang="ja-JP" altLang="en-US" sz="800" dirty="0">
                <a:solidFill>
                  <a:srgbClr val="000000"/>
                </a:solidFill>
                <a:latin typeface="+mn-ea"/>
              </a:rPr>
              <a:t>・要望を可能な限り叶える設計をする</a:t>
            </a:r>
            <a:endParaRPr lang="en-US" altLang="ja-JP" sz="800" dirty="0">
              <a:solidFill>
                <a:srgbClr val="000000"/>
              </a:solidFill>
              <a:latin typeface="+mn-ea"/>
            </a:endParaRPr>
          </a:p>
          <a:p>
            <a:pPr>
              <a:lnSpc>
                <a:spcPct val="130000"/>
              </a:lnSpc>
            </a:pPr>
            <a:r>
              <a:rPr lang="ja-JP" altLang="en-US" sz="800" dirty="0">
                <a:solidFill>
                  <a:srgbClr val="000000"/>
                </a:solidFill>
                <a:latin typeface="+mn-ea"/>
              </a:rPr>
              <a:t>・安請け合いせず、誠実に情報提供する</a:t>
            </a:r>
            <a:endParaRPr lang="en-US" altLang="ja-JP" sz="800" dirty="0">
              <a:solidFill>
                <a:srgbClr val="000000"/>
              </a:solidFill>
              <a:latin typeface="+mn-ea"/>
            </a:endParaRPr>
          </a:p>
        </p:txBody>
      </p:sp>
      <p:sp>
        <p:nvSpPr>
          <p:cNvPr id="7" name="テキスト ボックス 6">
            <a:extLst>
              <a:ext uri="{FF2B5EF4-FFF2-40B4-BE49-F238E27FC236}">
                <a16:creationId xmlns:a16="http://schemas.microsoft.com/office/drawing/2014/main" id="{4D7830FD-DD46-CDFC-096A-59E1AAEBAE06}"/>
              </a:ext>
            </a:extLst>
          </p:cNvPr>
          <p:cNvSpPr txBox="1"/>
          <p:nvPr/>
        </p:nvSpPr>
        <p:spPr>
          <a:xfrm>
            <a:off x="359737" y="3402453"/>
            <a:ext cx="2700000" cy="1361206"/>
          </a:xfrm>
          <a:prstGeom prst="rect">
            <a:avLst/>
          </a:prstGeom>
          <a:noFill/>
        </p:spPr>
        <p:txBody>
          <a:bodyPr wrap="square" lIns="91440" tIns="45720" rIns="91440" bIns="45720" anchor="t">
            <a:spAutoFit/>
          </a:bodyPr>
          <a:lstStyle/>
          <a:p>
            <a:pPr>
              <a:lnSpc>
                <a:spcPct val="130000"/>
              </a:lnSpc>
            </a:pPr>
            <a:r>
              <a:rPr lang="ja-JP" altLang="en-US" sz="800" dirty="0">
                <a:solidFill>
                  <a:srgbClr val="000000"/>
                </a:solidFill>
                <a:latin typeface="+mn-ea"/>
              </a:rPr>
              <a:t>丁寧な説明</a:t>
            </a:r>
          </a:p>
          <a:p>
            <a:pPr>
              <a:lnSpc>
                <a:spcPct val="130000"/>
              </a:lnSpc>
            </a:pPr>
            <a:r>
              <a:rPr lang="ja-JP" altLang="en-US" sz="800" dirty="0">
                <a:solidFill>
                  <a:srgbClr val="000000"/>
                </a:solidFill>
                <a:latin typeface="+mn-ea"/>
              </a:rPr>
              <a:t>わかりやすい資料</a:t>
            </a:r>
          </a:p>
          <a:p>
            <a:pPr>
              <a:lnSpc>
                <a:spcPct val="130000"/>
              </a:lnSpc>
            </a:pPr>
            <a:r>
              <a:rPr lang="ja-JP" altLang="en-US" sz="800" dirty="0">
                <a:solidFill>
                  <a:srgbClr val="000000"/>
                </a:solidFill>
                <a:latin typeface="+mn-ea"/>
              </a:rPr>
              <a:t>対応は素早く。</a:t>
            </a:r>
          </a:p>
          <a:p>
            <a:pPr>
              <a:lnSpc>
                <a:spcPct val="130000"/>
              </a:lnSpc>
            </a:pPr>
            <a:r>
              <a:rPr lang="ja-JP" altLang="en-US" sz="800" dirty="0">
                <a:solidFill>
                  <a:srgbClr val="000000"/>
                </a:solidFill>
                <a:latin typeface="+mn-ea"/>
              </a:rPr>
              <a:t>完全着工を目指す。</a:t>
            </a:r>
          </a:p>
          <a:p>
            <a:pPr>
              <a:lnSpc>
                <a:spcPct val="130000"/>
              </a:lnSpc>
            </a:pPr>
            <a:r>
              <a:rPr lang="ja-JP" altLang="en-US" sz="800" dirty="0">
                <a:solidFill>
                  <a:srgbClr val="000000"/>
                </a:solidFill>
                <a:latin typeface="+mn-ea"/>
              </a:rPr>
              <a:t>報連相の徹底</a:t>
            </a:r>
            <a:endParaRPr lang="en-US" altLang="ja-JP" sz="700" dirty="0">
              <a:solidFill>
                <a:srgbClr val="000000"/>
              </a:solidFill>
              <a:latin typeface="+mn-ea"/>
            </a:endParaRPr>
          </a:p>
          <a:p>
            <a:pPr>
              <a:lnSpc>
                <a:spcPct val="130000"/>
              </a:lnSpc>
            </a:pPr>
            <a:endParaRPr lang="ja-JP" altLang="en-US" sz="800" dirty="0">
              <a:solidFill>
                <a:srgbClr val="000000"/>
              </a:solidFill>
              <a:latin typeface="游ゴシック"/>
              <a:ea typeface="游ゴシック"/>
            </a:endParaRPr>
          </a:p>
          <a:p>
            <a:pPr>
              <a:lnSpc>
                <a:spcPct val="130000"/>
              </a:lnSpc>
            </a:pPr>
            <a:r>
              <a:rPr lang="ja-JP" altLang="en-US" sz="800">
                <a:solidFill>
                  <a:srgbClr val="000000"/>
                </a:solidFill>
                <a:latin typeface="游ゴシック"/>
                <a:ea typeface="游ゴシック"/>
              </a:rPr>
              <a:t>メモを必ず取る。（営業・設計ともに）</a:t>
            </a:r>
            <a:endParaRPr lang="ja-JP" altLang="en-US" sz="800" dirty="0">
              <a:solidFill>
                <a:srgbClr val="000000"/>
              </a:solidFill>
              <a:latin typeface="游ゴシック"/>
              <a:ea typeface="游ゴシック"/>
            </a:endParaRPr>
          </a:p>
          <a:p>
            <a:pPr>
              <a:lnSpc>
                <a:spcPct val="130000"/>
              </a:lnSpc>
            </a:pPr>
            <a:r>
              <a:rPr lang="ja-JP" altLang="en-US" sz="800">
                <a:solidFill>
                  <a:srgbClr val="000000"/>
                </a:solidFill>
                <a:latin typeface="游ゴシック"/>
                <a:ea typeface="游ゴシック"/>
              </a:rPr>
              <a:t>打合せの後、社内メモを作成（営業）</a:t>
            </a:r>
            <a:endParaRPr lang="ja-JP">
              <a:ea typeface="游ゴシック"/>
              <a:cs typeface="Calibri"/>
            </a:endParaRPr>
          </a:p>
        </p:txBody>
      </p:sp>
      <p:sp>
        <p:nvSpPr>
          <p:cNvPr id="8" name="正方形/長方形 7">
            <a:extLst>
              <a:ext uri="{FF2B5EF4-FFF2-40B4-BE49-F238E27FC236}">
                <a16:creationId xmlns:a16="http://schemas.microsoft.com/office/drawing/2014/main" id="{E8897D4D-4EFB-30DA-F0DA-821163F2E2FD}"/>
              </a:ext>
            </a:extLst>
          </p:cNvPr>
          <p:cNvSpPr/>
          <p:nvPr/>
        </p:nvSpPr>
        <p:spPr>
          <a:xfrm>
            <a:off x="359737" y="670819"/>
            <a:ext cx="2700000" cy="400110"/>
          </a:xfrm>
          <a:prstGeom prst="rect">
            <a:avLst/>
          </a:prstGeom>
          <a:solidFill>
            <a:schemeClr val="bg1"/>
          </a:solidFill>
          <a:ln w="127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200" b="1" dirty="0">
                <a:latin typeface="+mn-ea"/>
              </a:rPr>
              <a:t>営業・設計</a:t>
            </a:r>
          </a:p>
        </p:txBody>
      </p:sp>
      <p:sp>
        <p:nvSpPr>
          <p:cNvPr id="9" name="正方形/長方形 8">
            <a:extLst>
              <a:ext uri="{FF2B5EF4-FFF2-40B4-BE49-F238E27FC236}">
                <a16:creationId xmlns:a16="http://schemas.microsoft.com/office/drawing/2014/main" id="{11DE1D97-1E2E-F8AF-7B2B-0DDDF7145228}"/>
              </a:ext>
            </a:extLst>
          </p:cNvPr>
          <p:cNvSpPr/>
          <p:nvPr/>
        </p:nvSpPr>
        <p:spPr>
          <a:xfrm>
            <a:off x="359737" y="1204757"/>
            <a:ext cx="1317347" cy="289776"/>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100" b="1" dirty="0">
                <a:latin typeface="+mn-ea"/>
              </a:rPr>
              <a:t>部門の役割</a:t>
            </a:r>
            <a:endParaRPr kumimoji="1" lang="en-US" altLang="ja-JP" sz="1100" b="1" dirty="0">
              <a:latin typeface="+mn-ea"/>
            </a:endParaRPr>
          </a:p>
        </p:txBody>
      </p:sp>
      <p:sp>
        <p:nvSpPr>
          <p:cNvPr id="10" name="正方形/長方形 9">
            <a:extLst>
              <a:ext uri="{FF2B5EF4-FFF2-40B4-BE49-F238E27FC236}">
                <a16:creationId xmlns:a16="http://schemas.microsoft.com/office/drawing/2014/main" id="{D8FE8F89-C583-3325-3F95-70EFD91D4CA4}"/>
              </a:ext>
            </a:extLst>
          </p:cNvPr>
          <p:cNvSpPr/>
          <p:nvPr/>
        </p:nvSpPr>
        <p:spPr>
          <a:xfrm>
            <a:off x="359737" y="3051025"/>
            <a:ext cx="1499910" cy="289776"/>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000" b="1" dirty="0">
                <a:latin typeface="+mn-ea"/>
              </a:rPr>
              <a:t>今期の方針・重点戦略</a:t>
            </a:r>
          </a:p>
        </p:txBody>
      </p:sp>
      <p:sp>
        <p:nvSpPr>
          <p:cNvPr id="3" name="テキスト ボックス 2">
            <a:extLst>
              <a:ext uri="{FF2B5EF4-FFF2-40B4-BE49-F238E27FC236}">
                <a16:creationId xmlns:a16="http://schemas.microsoft.com/office/drawing/2014/main" id="{3797E2E0-FEE0-6CB0-5AC5-8E3C153AE8C9}"/>
              </a:ext>
            </a:extLst>
          </p:cNvPr>
          <p:cNvSpPr txBox="1"/>
          <p:nvPr/>
        </p:nvSpPr>
        <p:spPr>
          <a:xfrm>
            <a:off x="4208483" y="1494533"/>
            <a:ext cx="2700000" cy="2801986"/>
          </a:xfrm>
          <a:prstGeom prst="rect">
            <a:avLst/>
          </a:prstGeom>
          <a:noFill/>
        </p:spPr>
        <p:txBody>
          <a:bodyPr wrap="square">
            <a:spAutoFit/>
          </a:bodyPr>
          <a:lstStyle/>
          <a:p>
            <a:pPr>
              <a:lnSpc>
                <a:spcPct val="130000"/>
              </a:lnSpc>
            </a:pPr>
            <a:r>
              <a:rPr lang="en-US" altLang="ja-JP" sz="800" b="0" i="0" u="none" strike="noStrike" baseline="0" dirty="0">
                <a:solidFill>
                  <a:srgbClr val="000000"/>
                </a:solidFill>
                <a:latin typeface="+mn-ea"/>
              </a:rPr>
              <a:t>LMS</a:t>
            </a:r>
            <a:r>
              <a:rPr lang="ja-JP" altLang="en-US" sz="800" b="0" i="0" u="none" strike="noStrike" baseline="0" dirty="0">
                <a:solidFill>
                  <a:srgbClr val="000000"/>
                </a:solidFill>
                <a:latin typeface="+mn-ea"/>
              </a:rPr>
              <a:t>参加していた時に、各部門別の仕事の本質は？と聞かれてた。</a:t>
            </a:r>
            <a:endParaRPr lang="en-US" altLang="ja-JP" sz="800" b="0" i="0" u="none" strike="noStrike" baseline="0" dirty="0">
              <a:solidFill>
                <a:srgbClr val="000000"/>
              </a:solidFill>
              <a:latin typeface="+mn-ea"/>
            </a:endParaRPr>
          </a:p>
          <a:p>
            <a:pPr>
              <a:lnSpc>
                <a:spcPct val="130000"/>
              </a:lnSpc>
            </a:pPr>
            <a:endParaRPr lang="en-US" altLang="ja-JP" sz="800" b="0" i="0" u="none" strike="noStrike" baseline="0" dirty="0">
              <a:solidFill>
                <a:srgbClr val="000000"/>
              </a:solidFill>
              <a:latin typeface="+mn-ea"/>
            </a:endParaRPr>
          </a:p>
          <a:p>
            <a:pPr>
              <a:lnSpc>
                <a:spcPct val="130000"/>
              </a:lnSpc>
            </a:pPr>
            <a:r>
              <a:rPr lang="ja-JP" altLang="en-US" sz="800" dirty="0">
                <a:solidFill>
                  <a:srgbClr val="000000"/>
                </a:solidFill>
                <a:latin typeface="+mn-ea"/>
              </a:rPr>
              <a:t>目標設定で数値に表すのが難しい？</a:t>
            </a:r>
            <a:endParaRPr lang="en-US" altLang="ja-JP" sz="800" dirty="0">
              <a:solidFill>
                <a:srgbClr val="000000"/>
              </a:solidFill>
              <a:latin typeface="+mn-ea"/>
            </a:endParaRPr>
          </a:p>
          <a:p>
            <a:pPr>
              <a:lnSpc>
                <a:spcPct val="130000"/>
              </a:lnSpc>
            </a:pPr>
            <a:endParaRPr lang="en-US" altLang="ja-JP" sz="800" b="0" i="0" u="none" strike="noStrike" baseline="0" dirty="0">
              <a:solidFill>
                <a:srgbClr val="000000"/>
              </a:solidFill>
              <a:latin typeface="+mn-ea"/>
            </a:endParaRPr>
          </a:p>
          <a:p>
            <a:pPr>
              <a:lnSpc>
                <a:spcPct val="130000"/>
              </a:lnSpc>
            </a:pPr>
            <a:r>
              <a:rPr lang="ja-JP" altLang="en-US" sz="800" b="0" i="0" u="none" strike="noStrike" baseline="0" dirty="0">
                <a:solidFill>
                  <a:srgbClr val="000000"/>
                </a:solidFill>
                <a:latin typeface="+mn-ea"/>
              </a:rPr>
              <a:t>理想の仕事に対しての捉え方</a:t>
            </a:r>
            <a:endParaRPr lang="en-US" altLang="ja-JP" sz="800" dirty="0">
              <a:solidFill>
                <a:srgbClr val="000000"/>
              </a:solidFill>
              <a:latin typeface="+mn-ea"/>
            </a:endParaRPr>
          </a:p>
          <a:p>
            <a:pPr>
              <a:lnSpc>
                <a:spcPct val="130000"/>
              </a:lnSpc>
            </a:pPr>
            <a:r>
              <a:rPr lang="ja-JP" altLang="en-US" sz="800" b="0" i="0" u="none" strike="noStrike" baseline="0" dirty="0">
                <a:solidFill>
                  <a:srgbClr val="000000"/>
                </a:solidFill>
                <a:latin typeface="+mn-ea"/>
              </a:rPr>
              <a:t>お客様はいろいろな不安を抱えている。アウトプットしていただける雰囲気づくり</a:t>
            </a:r>
            <a:endParaRPr lang="en-US" altLang="ja-JP" sz="800" b="0" i="0" u="none" strike="noStrike" baseline="0" dirty="0">
              <a:solidFill>
                <a:srgbClr val="000000"/>
              </a:solidFill>
              <a:latin typeface="+mn-ea"/>
            </a:endParaRPr>
          </a:p>
          <a:p>
            <a:pPr>
              <a:lnSpc>
                <a:spcPct val="130000"/>
              </a:lnSpc>
            </a:pPr>
            <a:endParaRPr lang="en-US" altLang="ja-JP" sz="800" dirty="0">
              <a:solidFill>
                <a:srgbClr val="000000"/>
              </a:solidFill>
              <a:latin typeface="+mn-ea"/>
            </a:endParaRPr>
          </a:p>
          <a:p>
            <a:pPr>
              <a:lnSpc>
                <a:spcPct val="130000"/>
              </a:lnSpc>
            </a:pPr>
            <a:r>
              <a:rPr lang="ja-JP" altLang="en-US" sz="800" b="0" i="0" u="none" strike="noStrike" baseline="0" dirty="0">
                <a:solidFill>
                  <a:srgbClr val="000000"/>
                </a:solidFill>
                <a:latin typeface="+mn-ea"/>
              </a:rPr>
              <a:t>お客様の願望をかなえるお手伝い。</a:t>
            </a:r>
            <a:endParaRPr lang="en-US" altLang="ja-JP" sz="800" b="0" i="0" u="none" strike="noStrike" baseline="0" dirty="0">
              <a:solidFill>
                <a:srgbClr val="000000"/>
              </a:solidFill>
              <a:latin typeface="+mn-ea"/>
            </a:endParaRPr>
          </a:p>
          <a:p>
            <a:pPr>
              <a:lnSpc>
                <a:spcPct val="130000"/>
              </a:lnSpc>
            </a:pPr>
            <a:r>
              <a:rPr lang="ja-JP" altLang="en-US" sz="800" dirty="0">
                <a:solidFill>
                  <a:srgbClr val="000000"/>
                </a:solidFill>
                <a:latin typeface="+mn-ea"/>
              </a:rPr>
              <a:t>願望を実現するための設計</a:t>
            </a:r>
            <a:endParaRPr lang="en-US" altLang="ja-JP" sz="800" dirty="0">
              <a:solidFill>
                <a:srgbClr val="000000"/>
              </a:solidFill>
              <a:latin typeface="+mn-ea"/>
            </a:endParaRPr>
          </a:p>
          <a:p>
            <a:pPr>
              <a:lnSpc>
                <a:spcPct val="130000"/>
              </a:lnSpc>
            </a:pPr>
            <a:r>
              <a:rPr lang="ja-JP" altLang="en-US" sz="800" b="0" i="0" u="none" strike="noStrike" baseline="0" dirty="0">
                <a:solidFill>
                  <a:srgbClr val="000000"/>
                </a:solidFill>
                <a:latin typeface="+mn-ea"/>
              </a:rPr>
              <a:t>無理は言わない。コスパ含めてできることを誠実に伝える</a:t>
            </a:r>
            <a:endParaRPr lang="en-US" altLang="ja-JP" sz="800" b="0" i="0" u="none" strike="noStrike" baseline="0" dirty="0">
              <a:solidFill>
                <a:srgbClr val="000000"/>
              </a:solidFill>
              <a:latin typeface="+mn-ea"/>
            </a:endParaRPr>
          </a:p>
          <a:p>
            <a:pPr>
              <a:lnSpc>
                <a:spcPct val="130000"/>
              </a:lnSpc>
            </a:pPr>
            <a:endParaRPr lang="en-US" altLang="ja-JP" sz="800" dirty="0">
              <a:solidFill>
                <a:srgbClr val="000000"/>
              </a:solidFill>
              <a:latin typeface="+mn-ea"/>
            </a:endParaRPr>
          </a:p>
          <a:p>
            <a:pPr>
              <a:lnSpc>
                <a:spcPct val="130000"/>
              </a:lnSpc>
            </a:pPr>
            <a:r>
              <a:rPr lang="ja-JP" altLang="en-US" sz="800" b="0" i="0" u="none" strike="noStrike" baseline="0" dirty="0">
                <a:solidFill>
                  <a:srgbClr val="000000"/>
                </a:solidFill>
                <a:latin typeface="+mn-ea"/>
              </a:rPr>
              <a:t>お客さんに安心安全空間を提供すること</a:t>
            </a:r>
          </a:p>
          <a:p>
            <a:pPr>
              <a:lnSpc>
                <a:spcPct val="130000"/>
              </a:lnSpc>
            </a:pPr>
            <a:r>
              <a:rPr lang="ja-JP" altLang="en-US" sz="800" b="0" i="0" u="none" strike="noStrike" baseline="0" dirty="0">
                <a:solidFill>
                  <a:srgbClr val="000000"/>
                </a:solidFill>
                <a:latin typeface="+mn-ea"/>
              </a:rPr>
              <a:t>（なんでも話できる環境）</a:t>
            </a:r>
          </a:p>
          <a:p>
            <a:pPr>
              <a:lnSpc>
                <a:spcPct val="130000"/>
              </a:lnSpc>
            </a:pPr>
            <a:endParaRPr lang="en-US" altLang="ja-JP" sz="800" b="0" i="0" u="none" strike="noStrike" baseline="0" dirty="0">
              <a:solidFill>
                <a:srgbClr val="000000"/>
              </a:solidFill>
              <a:latin typeface="+mn-ea"/>
            </a:endParaRPr>
          </a:p>
        </p:txBody>
      </p:sp>
      <p:sp>
        <p:nvSpPr>
          <p:cNvPr id="6" name="テキスト ボックス 5">
            <a:extLst>
              <a:ext uri="{FF2B5EF4-FFF2-40B4-BE49-F238E27FC236}">
                <a16:creationId xmlns:a16="http://schemas.microsoft.com/office/drawing/2014/main" id="{ABDA5528-EAF2-3063-62FB-EE8D02ABA46F}"/>
              </a:ext>
            </a:extLst>
          </p:cNvPr>
          <p:cNvSpPr txBox="1"/>
          <p:nvPr/>
        </p:nvSpPr>
        <p:spPr>
          <a:xfrm>
            <a:off x="4166641" y="393820"/>
            <a:ext cx="2607005" cy="830997"/>
          </a:xfrm>
          <a:prstGeom prst="rect">
            <a:avLst/>
          </a:prstGeom>
          <a:noFill/>
        </p:spPr>
        <p:txBody>
          <a:bodyPr wrap="square" rtlCol="0">
            <a:spAutoFit/>
          </a:bodyPr>
          <a:lstStyle/>
          <a:p>
            <a:r>
              <a:rPr kumimoji="1" lang="ja-JP" altLang="en-US" sz="1200" b="1" dirty="0">
                <a:latin typeface="+mn-ea"/>
                <a:cs typeface="Times New Roman" panose="02020603050405020304" pitchFamily="18" charset="0"/>
              </a:rPr>
              <a:t>６．部門別方針</a:t>
            </a:r>
            <a:endParaRPr kumimoji="1" lang="en-US" altLang="ja-JP" sz="1200" b="1" dirty="0">
              <a:latin typeface="+mn-ea"/>
              <a:cs typeface="Times New Roman" panose="02020603050405020304" pitchFamily="18" charset="0"/>
            </a:endParaRPr>
          </a:p>
          <a:p>
            <a:endParaRPr kumimoji="1" lang="en-US" altLang="ja-JP" sz="1200" b="1" dirty="0">
              <a:latin typeface="+mn-ea"/>
              <a:cs typeface="Times New Roman" panose="02020603050405020304" pitchFamily="18" charset="0"/>
            </a:endParaRPr>
          </a:p>
          <a:p>
            <a:r>
              <a:rPr kumimoji="1" lang="ja-JP" altLang="en-US" sz="1200" b="1" dirty="0">
                <a:latin typeface="+mn-ea"/>
                <a:cs typeface="Times New Roman" panose="02020603050405020304" pitchFamily="18" charset="0"/>
              </a:rPr>
              <a:t>会社から期待されていること</a:t>
            </a:r>
            <a:endParaRPr kumimoji="1" lang="en-US" altLang="ja-JP" sz="1200" b="1" dirty="0">
              <a:latin typeface="+mn-ea"/>
              <a:cs typeface="Times New Roman" panose="02020603050405020304" pitchFamily="18" charset="0"/>
            </a:endParaRPr>
          </a:p>
          <a:p>
            <a:r>
              <a:rPr kumimoji="1" lang="ja-JP" altLang="en-US" sz="1200" b="1" dirty="0">
                <a:latin typeface="+mn-ea"/>
                <a:cs typeface="Times New Roman" panose="02020603050405020304" pitchFamily="18" charset="0"/>
              </a:rPr>
              <a:t> </a:t>
            </a:r>
          </a:p>
        </p:txBody>
      </p:sp>
    </p:spTree>
    <p:extLst>
      <p:ext uri="{BB962C8B-B14F-4D97-AF65-F5344CB8AC3E}">
        <p14:creationId xmlns:p14="http://schemas.microsoft.com/office/powerpoint/2010/main" val="2375861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EAEEED9-8766-D57D-296F-A31A67B2644E}"/>
              </a:ext>
            </a:extLst>
          </p:cNvPr>
          <p:cNvSpPr>
            <a:spLocks noGrp="1"/>
          </p:cNvSpPr>
          <p:nvPr>
            <p:ph type="sldNum" sz="quarter" idx="12"/>
          </p:nvPr>
        </p:nvSpPr>
        <p:spPr/>
        <p:txBody>
          <a:bodyPr/>
          <a:lstStyle/>
          <a:p>
            <a:fld id="{D69700F4-1176-4600-B559-DB4036D3B8D5}" type="slidenum">
              <a:rPr kumimoji="1" lang="ja-JP" altLang="en-US" smtClean="0">
                <a:latin typeface="+mn-ea"/>
              </a:rPr>
              <a:t>15</a:t>
            </a:fld>
            <a:endParaRPr kumimoji="1" lang="ja-JP" altLang="en-US" dirty="0">
              <a:latin typeface="+mn-ea"/>
            </a:endParaRPr>
          </a:p>
        </p:txBody>
      </p:sp>
      <p:sp>
        <p:nvSpPr>
          <p:cNvPr id="5" name="テキスト ボックス 4">
            <a:extLst>
              <a:ext uri="{FF2B5EF4-FFF2-40B4-BE49-F238E27FC236}">
                <a16:creationId xmlns:a16="http://schemas.microsoft.com/office/drawing/2014/main" id="{53765B0A-A752-3449-93EF-46F1150B9CC4}"/>
              </a:ext>
            </a:extLst>
          </p:cNvPr>
          <p:cNvSpPr txBox="1"/>
          <p:nvPr/>
        </p:nvSpPr>
        <p:spPr>
          <a:xfrm>
            <a:off x="426979" y="258713"/>
            <a:ext cx="2607005" cy="276999"/>
          </a:xfrm>
          <a:prstGeom prst="rect">
            <a:avLst/>
          </a:prstGeom>
          <a:noFill/>
        </p:spPr>
        <p:txBody>
          <a:bodyPr wrap="square" rtlCol="0">
            <a:spAutoFit/>
          </a:bodyPr>
          <a:lstStyle/>
          <a:p>
            <a:r>
              <a:rPr kumimoji="1" lang="ja-JP" altLang="en-US" sz="1200" b="1" dirty="0">
                <a:latin typeface="+mn-ea"/>
                <a:cs typeface="Times New Roman" panose="02020603050405020304" pitchFamily="18" charset="0"/>
              </a:rPr>
              <a:t>６．部門別方針 </a:t>
            </a:r>
          </a:p>
        </p:txBody>
      </p:sp>
      <p:sp>
        <p:nvSpPr>
          <p:cNvPr id="4" name="テキスト ボックス 3">
            <a:extLst>
              <a:ext uri="{FF2B5EF4-FFF2-40B4-BE49-F238E27FC236}">
                <a16:creationId xmlns:a16="http://schemas.microsoft.com/office/drawing/2014/main" id="{F29630C0-0E34-B12D-0ED2-7A93AC625A12}"/>
              </a:ext>
            </a:extLst>
          </p:cNvPr>
          <p:cNvSpPr txBox="1"/>
          <p:nvPr/>
        </p:nvSpPr>
        <p:spPr>
          <a:xfrm>
            <a:off x="359737" y="1554603"/>
            <a:ext cx="2700000" cy="1201547"/>
          </a:xfrm>
          <a:prstGeom prst="rect">
            <a:avLst/>
          </a:prstGeom>
          <a:noFill/>
        </p:spPr>
        <p:txBody>
          <a:bodyPr wrap="square">
            <a:spAutoFit/>
          </a:bodyPr>
          <a:lstStyle/>
          <a:p>
            <a:pPr>
              <a:lnSpc>
                <a:spcPct val="130000"/>
              </a:lnSpc>
            </a:pPr>
            <a:r>
              <a:rPr lang="ja-JP" altLang="en-US" sz="800" b="1" dirty="0">
                <a:solidFill>
                  <a:srgbClr val="000000"/>
                </a:solidFill>
                <a:latin typeface="+mn-ea"/>
              </a:rPr>
              <a:t>お客様と現場との懸け橋として</a:t>
            </a:r>
            <a:endParaRPr lang="en-US" altLang="ja-JP" sz="800" b="1" dirty="0">
              <a:solidFill>
                <a:srgbClr val="000000"/>
              </a:solidFill>
              <a:latin typeface="+mn-ea"/>
            </a:endParaRPr>
          </a:p>
          <a:p>
            <a:pPr>
              <a:lnSpc>
                <a:spcPct val="130000"/>
              </a:lnSpc>
            </a:pPr>
            <a:r>
              <a:rPr lang="ja-JP" altLang="en-US" sz="800" dirty="0">
                <a:solidFill>
                  <a:srgbClr val="000000"/>
                </a:solidFill>
                <a:latin typeface="+mn-ea"/>
              </a:rPr>
              <a:t>・設計の意図を</a:t>
            </a:r>
            <a:r>
              <a:rPr lang="en-US" altLang="ja-JP" sz="800" dirty="0">
                <a:solidFill>
                  <a:srgbClr val="000000"/>
                </a:solidFill>
                <a:latin typeface="+mn-ea"/>
              </a:rPr>
              <a:t>100%</a:t>
            </a:r>
            <a:r>
              <a:rPr lang="ja-JP" altLang="en-US" sz="800" dirty="0">
                <a:solidFill>
                  <a:srgbClr val="000000"/>
                </a:solidFill>
                <a:latin typeface="+mn-ea"/>
              </a:rPr>
              <a:t>汲みとる</a:t>
            </a:r>
            <a:endParaRPr lang="en-US" altLang="ja-JP" sz="800" dirty="0">
              <a:solidFill>
                <a:srgbClr val="000000"/>
              </a:solidFill>
              <a:latin typeface="+mn-ea"/>
            </a:endParaRPr>
          </a:p>
          <a:p>
            <a:pPr>
              <a:lnSpc>
                <a:spcPct val="130000"/>
              </a:lnSpc>
            </a:pPr>
            <a:r>
              <a:rPr lang="ja-JP" altLang="en-US" sz="800" dirty="0">
                <a:solidFill>
                  <a:srgbClr val="000000"/>
                </a:solidFill>
                <a:latin typeface="+mn-ea"/>
              </a:rPr>
              <a:t>・現場での情報共有を徹底する</a:t>
            </a:r>
            <a:endParaRPr lang="en-US" altLang="ja-JP" sz="800" dirty="0">
              <a:solidFill>
                <a:srgbClr val="000000"/>
              </a:solidFill>
              <a:latin typeface="+mn-ea"/>
            </a:endParaRPr>
          </a:p>
          <a:p>
            <a:pPr>
              <a:lnSpc>
                <a:spcPct val="130000"/>
              </a:lnSpc>
            </a:pPr>
            <a:r>
              <a:rPr lang="ja-JP" altLang="en-US" sz="800" dirty="0">
                <a:solidFill>
                  <a:srgbClr val="000000"/>
                </a:solidFill>
                <a:latin typeface="+mn-ea"/>
              </a:rPr>
              <a:t>・現場の職人さんが仕事をしやすい環境を整える</a:t>
            </a:r>
            <a:endParaRPr lang="en-US" altLang="ja-JP" sz="800" dirty="0">
              <a:solidFill>
                <a:srgbClr val="000000"/>
              </a:solidFill>
              <a:latin typeface="+mn-ea"/>
            </a:endParaRPr>
          </a:p>
          <a:p>
            <a:pPr>
              <a:lnSpc>
                <a:spcPct val="130000"/>
              </a:lnSpc>
            </a:pPr>
            <a:r>
              <a:rPr lang="ja-JP" altLang="en-US" sz="800" dirty="0">
                <a:solidFill>
                  <a:srgbClr val="000000"/>
                </a:solidFill>
                <a:latin typeface="+mn-ea"/>
              </a:rPr>
              <a:t>・在庫を管理し、現場の進行を守る</a:t>
            </a:r>
            <a:endParaRPr lang="en-US" altLang="ja-JP" sz="800" dirty="0">
              <a:solidFill>
                <a:srgbClr val="000000"/>
              </a:solidFill>
              <a:latin typeface="+mn-ea"/>
            </a:endParaRPr>
          </a:p>
          <a:p>
            <a:pPr>
              <a:lnSpc>
                <a:spcPct val="130000"/>
              </a:lnSpc>
            </a:pPr>
            <a:r>
              <a:rPr lang="ja-JP" altLang="en-US" sz="800" dirty="0">
                <a:solidFill>
                  <a:srgbClr val="000000"/>
                </a:solidFill>
                <a:latin typeface="+mn-ea"/>
              </a:rPr>
              <a:t>・支出を削減し、利益を最大化する</a:t>
            </a:r>
            <a:endParaRPr lang="en-US" altLang="ja-JP" sz="800" dirty="0">
              <a:solidFill>
                <a:srgbClr val="000000"/>
              </a:solidFill>
              <a:latin typeface="+mn-ea"/>
            </a:endParaRPr>
          </a:p>
          <a:p>
            <a:pPr>
              <a:lnSpc>
                <a:spcPct val="130000"/>
              </a:lnSpc>
            </a:pPr>
            <a:endParaRPr lang="ja-JP" altLang="en-US" sz="800" dirty="0">
              <a:solidFill>
                <a:srgbClr val="000000"/>
              </a:solidFill>
              <a:latin typeface="+mn-ea"/>
            </a:endParaRPr>
          </a:p>
        </p:txBody>
      </p:sp>
      <p:sp>
        <p:nvSpPr>
          <p:cNvPr id="7" name="テキスト ボックス 6">
            <a:extLst>
              <a:ext uri="{FF2B5EF4-FFF2-40B4-BE49-F238E27FC236}">
                <a16:creationId xmlns:a16="http://schemas.microsoft.com/office/drawing/2014/main" id="{4D7830FD-DD46-CDFC-096A-59E1AAEBAE06}"/>
              </a:ext>
            </a:extLst>
          </p:cNvPr>
          <p:cNvSpPr txBox="1"/>
          <p:nvPr/>
        </p:nvSpPr>
        <p:spPr>
          <a:xfrm>
            <a:off x="359737" y="3402453"/>
            <a:ext cx="2700000" cy="881460"/>
          </a:xfrm>
          <a:prstGeom prst="rect">
            <a:avLst/>
          </a:prstGeom>
          <a:noFill/>
        </p:spPr>
        <p:txBody>
          <a:bodyPr wrap="square">
            <a:spAutoFit/>
          </a:bodyPr>
          <a:lstStyle/>
          <a:p>
            <a:pPr>
              <a:lnSpc>
                <a:spcPct val="130000"/>
              </a:lnSpc>
            </a:pPr>
            <a:r>
              <a:rPr lang="ja-JP" altLang="en-US" sz="800" dirty="0">
                <a:solidFill>
                  <a:srgbClr val="000000"/>
                </a:solidFill>
                <a:latin typeface="+mn-ea"/>
              </a:rPr>
              <a:t>スムーズな工程</a:t>
            </a:r>
          </a:p>
          <a:p>
            <a:pPr>
              <a:lnSpc>
                <a:spcPct val="130000"/>
              </a:lnSpc>
            </a:pPr>
            <a:r>
              <a:rPr lang="ja-JP" altLang="en-US" sz="800" dirty="0">
                <a:solidFill>
                  <a:srgbClr val="000000"/>
                </a:solidFill>
                <a:latin typeface="+mn-ea"/>
              </a:rPr>
              <a:t>粗利を最低●％維持する。</a:t>
            </a:r>
          </a:p>
          <a:p>
            <a:pPr>
              <a:lnSpc>
                <a:spcPct val="130000"/>
              </a:lnSpc>
            </a:pPr>
            <a:r>
              <a:rPr lang="ja-JP" altLang="en-US" sz="800" dirty="0">
                <a:solidFill>
                  <a:srgbClr val="000000"/>
                </a:solidFill>
                <a:latin typeface="+mn-ea"/>
              </a:rPr>
              <a:t>アンドパットを使いこなす</a:t>
            </a:r>
          </a:p>
          <a:p>
            <a:pPr>
              <a:lnSpc>
                <a:spcPct val="130000"/>
              </a:lnSpc>
            </a:pPr>
            <a:r>
              <a:rPr lang="ja-JP" altLang="en-US" sz="800" dirty="0">
                <a:solidFill>
                  <a:srgbClr val="000000"/>
                </a:solidFill>
                <a:latin typeface="+mn-ea"/>
              </a:rPr>
              <a:t>事前準備の徹底</a:t>
            </a:r>
          </a:p>
          <a:p>
            <a:pPr>
              <a:lnSpc>
                <a:spcPct val="130000"/>
              </a:lnSpc>
            </a:pPr>
            <a:r>
              <a:rPr lang="ja-JP" altLang="en-US" sz="800" dirty="0">
                <a:solidFill>
                  <a:srgbClr val="000000"/>
                </a:solidFill>
                <a:latin typeface="+mn-ea"/>
              </a:rPr>
              <a:t>報連相の徹底</a:t>
            </a:r>
          </a:p>
        </p:txBody>
      </p:sp>
      <p:sp>
        <p:nvSpPr>
          <p:cNvPr id="8" name="正方形/長方形 7">
            <a:extLst>
              <a:ext uri="{FF2B5EF4-FFF2-40B4-BE49-F238E27FC236}">
                <a16:creationId xmlns:a16="http://schemas.microsoft.com/office/drawing/2014/main" id="{E8897D4D-4EFB-30DA-F0DA-821163F2E2FD}"/>
              </a:ext>
            </a:extLst>
          </p:cNvPr>
          <p:cNvSpPr/>
          <p:nvPr/>
        </p:nvSpPr>
        <p:spPr>
          <a:xfrm>
            <a:off x="359737" y="670819"/>
            <a:ext cx="2700000" cy="400110"/>
          </a:xfrm>
          <a:prstGeom prst="rect">
            <a:avLst/>
          </a:prstGeom>
          <a:solidFill>
            <a:schemeClr val="bg1"/>
          </a:solidFill>
          <a:ln w="127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200" b="1" dirty="0">
                <a:latin typeface="+mn-ea"/>
              </a:rPr>
              <a:t>現場管理</a:t>
            </a:r>
          </a:p>
        </p:txBody>
      </p:sp>
      <p:sp>
        <p:nvSpPr>
          <p:cNvPr id="9" name="正方形/長方形 8">
            <a:extLst>
              <a:ext uri="{FF2B5EF4-FFF2-40B4-BE49-F238E27FC236}">
                <a16:creationId xmlns:a16="http://schemas.microsoft.com/office/drawing/2014/main" id="{11DE1D97-1E2E-F8AF-7B2B-0DDDF7145228}"/>
              </a:ext>
            </a:extLst>
          </p:cNvPr>
          <p:cNvSpPr/>
          <p:nvPr/>
        </p:nvSpPr>
        <p:spPr>
          <a:xfrm>
            <a:off x="359737" y="1204757"/>
            <a:ext cx="1317347" cy="289776"/>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100" b="1" dirty="0">
                <a:latin typeface="+mn-ea"/>
              </a:rPr>
              <a:t>部門の役割</a:t>
            </a:r>
            <a:endParaRPr kumimoji="1" lang="en-US" altLang="ja-JP" sz="1100" b="1" dirty="0">
              <a:latin typeface="+mn-ea"/>
            </a:endParaRPr>
          </a:p>
        </p:txBody>
      </p:sp>
      <p:sp>
        <p:nvSpPr>
          <p:cNvPr id="10" name="正方形/長方形 9">
            <a:extLst>
              <a:ext uri="{FF2B5EF4-FFF2-40B4-BE49-F238E27FC236}">
                <a16:creationId xmlns:a16="http://schemas.microsoft.com/office/drawing/2014/main" id="{D8FE8F89-C583-3325-3F95-70EFD91D4CA4}"/>
              </a:ext>
            </a:extLst>
          </p:cNvPr>
          <p:cNvSpPr/>
          <p:nvPr/>
        </p:nvSpPr>
        <p:spPr>
          <a:xfrm>
            <a:off x="359737" y="3051025"/>
            <a:ext cx="1499910" cy="289776"/>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000" b="1" dirty="0">
                <a:latin typeface="+mn-ea"/>
              </a:rPr>
              <a:t>今期の方針・重点戦略</a:t>
            </a:r>
          </a:p>
        </p:txBody>
      </p:sp>
      <p:sp>
        <p:nvSpPr>
          <p:cNvPr id="6" name="テキスト ボックス 5">
            <a:extLst>
              <a:ext uri="{FF2B5EF4-FFF2-40B4-BE49-F238E27FC236}">
                <a16:creationId xmlns:a16="http://schemas.microsoft.com/office/drawing/2014/main" id="{25A3A6FE-D489-D8E5-07AD-B9DDC0F26B3F}"/>
              </a:ext>
            </a:extLst>
          </p:cNvPr>
          <p:cNvSpPr txBox="1"/>
          <p:nvPr/>
        </p:nvSpPr>
        <p:spPr>
          <a:xfrm>
            <a:off x="4774171" y="1675084"/>
            <a:ext cx="2700000" cy="561372"/>
          </a:xfrm>
          <a:prstGeom prst="rect">
            <a:avLst/>
          </a:prstGeom>
          <a:noFill/>
        </p:spPr>
        <p:txBody>
          <a:bodyPr wrap="square">
            <a:spAutoFit/>
          </a:bodyPr>
          <a:lstStyle/>
          <a:p>
            <a:pPr>
              <a:lnSpc>
                <a:spcPct val="130000"/>
              </a:lnSpc>
            </a:pPr>
            <a:r>
              <a:rPr lang="ja-JP" altLang="en-US" sz="800" dirty="0">
                <a:solidFill>
                  <a:srgbClr val="000000"/>
                </a:solidFill>
                <a:latin typeface="+mn-ea"/>
              </a:rPr>
              <a:t>理想の仕事に対しての意味づけ</a:t>
            </a:r>
            <a:endParaRPr lang="en-US" altLang="ja-JP" sz="800" dirty="0">
              <a:solidFill>
                <a:srgbClr val="000000"/>
              </a:solidFill>
              <a:latin typeface="+mn-ea"/>
            </a:endParaRPr>
          </a:p>
          <a:p>
            <a:pPr>
              <a:lnSpc>
                <a:spcPct val="130000"/>
              </a:lnSpc>
            </a:pPr>
            <a:r>
              <a:rPr lang="ja-JP" altLang="en-US" sz="800" dirty="0">
                <a:solidFill>
                  <a:srgbClr val="000000"/>
                </a:solidFill>
                <a:latin typeface="+mn-ea"/>
              </a:rPr>
              <a:t>お客様と現場との懸け橋として</a:t>
            </a:r>
            <a:endParaRPr lang="en-US" altLang="ja-JP" sz="800" dirty="0">
              <a:solidFill>
                <a:srgbClr val="000000"/>
              </a:solidFill>
              <a:latin typeface="+mn-ea"/>
            </a:endParaRPr>
          </a:p>
          <a:p>
            <a:pPr>
              <a:lnSpc>
                <a:spcPct val="130000"/>
              </a:lnSpc>
            </a:pPr>
            <a:endParaRPr lang="ja-JP" altLang="en-US" sz="800" dirty="0">
              <a:solidFill>
                <a:srgbClr val="000000"/>
              </a:solidFill>
              <a:latin typeface="+mn-ea"/>
            </a:endParaRPr>
          </a:p>
        </p:txBody>
      </p:sp>
    </p:spTree>
    <p:extLst>
      <p:ext uri="{BB962C8B-B14F-4D97-AF65-F5344CB8AC3E}">
        <p14:creationId xmlns:p14="http://schemas.microsoft.com/office/powerpoint/2010/main" val="119077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EAEEED9-8766-D57D-296F-A31A67B2644E}"/>
              </a:ext>
            </a:extLst>
          </p:cNvPr>
          <p:cNvSpPr>
            <a:spLocks noGrp="1"/>
          </p:cNvSpPr>
          <p:nvPr>
            <p:ph type="sldNum" sz="quarter" idx="12"/>
          </p:nvPr>
        </p:nvSpPr>
        <p:spPr/>
        <p:txBody>
          <a:bodyPr/>
          <a:lstStyle/>
          <a:p>
            <a:fld id="{D69700F4-1176-4600-B559-DB4036D3B8D5}" type="slidenum">
              <a:rPr kumimoji="1" lang="ja-JP" altLang="en-US" smtClean="0">
                <a:latin typeface="+mn-ea"/>
              </a:rPr>
              <a:t>16</a:t>
            </a:fld>
            <a:endParaRPr kumimoji="1" lang="ja-JP" altLang="en-US" dirty="0">
              <a:latin typeface="+mn-ea"/>
            </a:endParaRPr>
          </a:p>
        </p:txBody>
      </p:sp>
      <p:sp>
        <p:nvSpPr>
          <p:cNvPr id="5" name="テキスト ボックス 4">
            <a:extLst>
              <a:ext uri="{FF2B5EF4-FFF2-40B4-BE49-F238E27FC236}">
                <a16:creationId xmlns:a16="http://schemas.microsoft.com/office/drawing/2014/main" id="{53765B0A-A752-3449-93EF-46F1150B9CC4}"/>
              </a:ext>
            </a:extLst>
          </p:cNvPr>
          <p:cNvSpPr txBox="1"/>
          <p:nvPr/>
        </p:nvSpPr>
        <p:spPr>
          <a:xfrm>
            <a:off x="426979" y="258713"/>
            <a:ext cx="2607005" cy="276999"/>
          </a:xfrm>
          <a:prstGeom prst="rect">
            <a:avLst/>
          </a:prstGeom>
          <a:noFill/>
        </p:spPr>
        <p:txBody>
          <a:bodyPr wrap="square" rtlCol="0">
            <a:spAutoFit/>
          </a:bodyPr>
          <a:lstStyle/>
          <a:p>
            <a:r>
              <a:rPr kumimoji="1" lang="ja-JP" altLang="en-US" sz="1200" b="1" dirty="0">
                <a:latin typeface="+mn-ea"/>
                <a:cs typeface="Times New Roman" panose="02020603050405020304" pitchFamily="18" charset="0"/>
              </a:rPr>
              <a:t>６．部門別方針 </a:t>
            </a:r>
          </a:p>
        </p:txBody>
      </p:sp>
      <p:sp>
        <p:nvSpPr>
          <p:cNvPr id="4" name="テキスト ボックス 3">
            <a:extLst>
              <a:ext uri="{FF2B5EF4-FFF2-40B4-BE49-F238E27FC236}">
                <a16:creationId xmlns:a16="http://schemas.microsoft.com/office/drawing/2014/main" id="{F29630C0-0E34-B12D-0ED2-7A93AC625A12}"/>
              </a:ext>
            </a:extLst>
          </p:cNvPr>
          <p:cNvSpPr txBox="1"/>
          <p:nvPr/>
        </p:nvSpPr>
        <p:spPr>
          <a:xfrm>
            <a:off x="359737" y="1554603"/>
            <a:ext cx="2730596" cy="1041504"/>
          </a:xfrm>
          <a:prstGeom prst="rect">
            <a:avLst/>
          </a:prstGeom>
          <a:noFill/>
        </p:spPr>
        <p:txBody>
          <a:bodyPr wrap="square">
            <a:spAutoFit/>
          </a:bodyPr>
          <a:lstStyle/>
          <a:p>
            <a:pPr>
              <a:lnSpc>
                <a:spcPct val="130000"/>
              </a:lnSpc>
            </a:pPr>
            <a:r>
              <a:rPr lang="ja-JP" altLang="en-US" sz="800" b="1" dirty="0">
                <a:solidFill>
                  <a:srgbClr val="000000"/>
                </a:solidFill>
                <a:latin typeface="+mn-ea"/>
              </a:rPr>
              <a:t>お客様の願望をカタチにするプロフェッショナルとして</a:t>
            </a:r>
            <a:endParaRPr lang="en-US" altLang="ja-JP" sz="800" b="1" dirty="0">
              <a:solidFill>
                <a:srgbClr val="000000"/>
              </a:solidFill>
              <a:latin typeface="+mn-ea"/>
            </a:endParaRPr>
          </a:p>
          <a:p>
            <a:pPr>
              <a:lnSpc>
                <a:spcPct val="130000"/>
              </a:lnSpc>
            </a:pPr>
            <a:r>
              <a:rPr lang="ja-JP" altLang="en-US" sz="800" i="0" u="none" strike="noStrike" baseline="0" dirty="0">
                <a:solidFill>
                  <a:srgbClr val="000000"/>
                </a:solidFill>
                <a:latin typeface="+mn-ea"/>
              </a:rPr>
              <a:t>・一つひとつの作業に妥協なく対応する</a:t>
            </a:r>
            <a:endParaRPr lang="en-US" altLang="ja-JP" sz="800" dirty="0">
              <a:solidFill>
                <a:srgbClr val="000000"/>
              </a:solidFill>
              <a:latin typeface="+mn-ea"/>
            </a:endParaRPr>
          </a:p>
          <a:p>
            <a:pPr>
              <a:lnSpc>
                <a:spcPct val="130000"/>
              </a:lnSpc>
            </a:pPr>
            <a:r>
              <a:rPr lang="ja-JP" altLang="en-US" sz="800" i="0" u="none" strike="noStrike" baseline="0" dirty="0">
                <a:solidFill>
                  <a:srgbClr val="000000"/>
                </a:solidFill>
                <a:latin typeface="+mn-ea"/>
              </a:rPr>
              <a:t>・予算や工期の範囲内で顧客満足を最大化する</a:t>
            </a:r>
            <a:endParaRPr lang="en-US" altLang="ja-JP" sz="800" i="0" u="none" strike="noStrike" baseline="0" dirty="0">
              <a:solidFill>
                <a:srgbClr val="000000"/>
              </a:solidFill>
              <a:latin typeface="+mn-ea"/>
            </a:endParaRPr>
          </a:p>
          <a:p>
            <a:pPr>
              <a:lnSpc>
                <a:spcPct val="130000"/>
              </a:lnSpc>
            </a:pPr>
            <a:r>
              <a:rPr lang="ja-JP" altLang="en-US" sz="800" dirty="0">
                <a:solidFill>
                  <a:srgbClr val="000000"/>
                </a:solidFill>
                <a:latin typeface="+mn-ea"/>
              </a:rPr>
              <a:t>・現場の美化を徹底する</a:t>
            </a:r>
            <a:endParaRPr lang="en-US" altLang="ja-JP" sz="800" dirty="0">
              <a:solidFill>
                <a:srgbClr val="000000"/>
              </a:solidFill>
              <a:latin typeface="+mn-ea"/>
            </a:endParaRPr>
          </a:p>
          <a:p>
            <a:pPr>
              <a:lnSpc>
                <a:spcPct val="130000"/>
              </a:lnSpc>
            </a:pPr>
            <a:r>
              <a:rPr lang="ja-JP" altLang="en-US" sz="800" dirty="0">
                <a:solidFill>
                  <a:srgbClr val="000000"/>
                </a:solidFill>
                <a:latin typeface="+mn-ea"/>
              </a:rPr>
              <a:t>　</a:t>
            </a:r>
            <a:r>
              <a:rPr lang="en-US" altLang="ja-JP" sz="800" dirty="0">
                <a:solidFill>
                  <a:srgbClr val="000000"/>
                </a:solidFill>
                <a:latin typeface="+mn-ea"/>
              </a:rPr>
              <a:t>(</a:t>
            </a:r>
            <a:r>
              <a:rPr lang="ja-JP" altLang="en-US" sz="800" dirty="0">
                <a:solidFill>
                  <a:srgbClr val="000000"/>
                </a:solidFill>
                <a:latin typeface="+mn-ea"/>
              </a:rPr>
              <a:t>見え方でもお客様の安心をつくる</a:t>
            </a:r>
            <a:r>
              <a:rPr lang="en-US" altLang="ja-JP" sz="800" dirty="0">
                <a:solidFill>
                  <a:srgbClr val="000000"/>
                </a:solidFill>
                <a:latin typeface="+mn-ea"/>
              </a:rPr>
              <a:t>)</a:t>
            </a:r>
            <a:endParaRPr lang="en-US" altLang="ja-JP" sz="800" i="0" u="none" strike="noStrike" baseline="0" dirty="0">
              <a:solidFill>
                <a:srgbClr val="000000"/>
              </a:solidFill>
              <a:latin typeface="+mn-ea"/>
            </a:endParaRPr>
          </a:p>
          <a:p>
            <a:pPr>
              <a:lnSpc>
                <a:spcPct val="130000"/>
              </a:lnSpc>
            </a:pPr>
            <a:r>
              <a:rPr lang="ja-JP" altLang="en-US" sz="800" b="0" i="0" u="none" strike="noStrike" baseline="0" dirty="0">
                <a:solidFill>
                  <a:srgbClr val="000000"/>
                </a:solidFill>
                <a:latin typeface="+mn-ea"/>
              </a:rPr>
              <a:t>・先を見据えた施工</a:t>
            </a:r>
            <a:endParaRPr lang="en-US" altLang="ja-JP" sz="800" b="0" i="0" u="none" strike="noStrike" baseline="0" dirty="0">
              <a:solidFill>
                <a:srgbClr val="000000"/>
              </a:solidFill>
              <a:latin typeface="+mn-ea"/>
            </a:endParaRPr>
          </a:p>
        </p:txBody>
      </p:sp>
      <p:sp>
        <p:nvSpPr>
          <p:cNvPr id="7" name="テキスト ボックス 6">
            <a:extLst>
              <a:ext uri="{FF2B5EF4-FFF2-40B4-BE49-F238E27FC236}">
                <a16:creationId xmlns:a16="http://schemas.microsoft.com/office/drawing/2014/main" id="{4D7830FD-DD46-CDFC-096A-59E1AAEBAE06}"/>
              </a:ext>
            </a:extLst>
          </p:cNvPr>
          <p:cNvSpPr txBox="1"/>
          <p:nvPr/>
        </p:nvSpPr>
        <p:spPr>
          <a:xfrm>
            <a:off x="359737" y="3402453"/>
            <a:ext cx="2700000" cy="561372"/>
          </a:xfrm>
          <a:prstGeom prst="rect">
            <a:avLst/>
          </a:prstGeom>
          <a:noFill/>
        </p:spPr>
        <p:txBody>
          <a:bodyPr wrap="square">
            <a:spAutoFit/>
          </a:bodyPr>
          <a:lstStyle/>
          <a:p>
            <a:pPr>
              <a:lnSpc>
                <a:spcPct val="130000"/>
              </a:lnSpc>
            </a:pPr>
            <a:r>
              <a:rPr lang="ja-JP" altLang="en-US" sz="800" dirty="0">
                <a:solidFill>
                  <a:srgbClr val="000000"/>
                </a:solidFill>
                <a:latin typeface="+mn-ea"/>
              </a:rPr>
              <a:t>丁寧な施工</a:t>
            </a:r>
          </a:p>
          <a:p>
            <a:pPr>
              <a:lnSpc>
                <a:spcPct val="130000"/>
              </a:lnSpc>
            </a:pPr>
            <a:r>
              <a:rPr lang="ja-JP" altLang="en-US" sz="800" dirty="0">
                <a:solidFill>
                  <a:srgbClr val="000000"/>
                </a:solidFill>
                <a:latin typeface="+mn-ea"/>
              </a:rPr>
              <a:t>きれいな現場</a:t>
            </a:r>
          </a:p>
          <a:p>
            <a:pPr>
              <a:lnSpc>
                <a:spcPct val="130000"/>
              </a:lnSpc>
            </a:pPr>
            <a:r>
              <a:rPr lang="ja-JP" altLang="en-US" sz="800" dirty="0">
                <a:solidFill>
                  <a:srgbClr val="000000"/>
                </a:solidFill>
                <a:latin typeface="+mn-ea"/>
              </a:rPr>
              <a:t>工期を守る（要相談）</a:t>
            </a:r>
            <a:endParaRPr lang="en-US" altLang="ja-JP" sz="700" b="0" i="0" u="none" strike="noStrike" baseline="0" dirty="0">
              <a:solidFill>
                <a:srgbClr val="000000"/>
              </a:solidFill>
              <a:latin typeface="+mn-ea"/>
            </a:endParaRPr>
          </a:p>
        </p:txBody>
      </p:sp>
      <p:sp>
        <p:nvSpPr>
          <p:cNvPr id="8" name="正方形/長方形 7">
            <a:extLst>
              <a:ext uri="{FF2B5EF4-FFF2-40B4-BE49-F238E27FC236}">
                <a16:creationId xmlns:a16="http://schemas.microsoft.com/office/drawing/2014/main" id="{E8897D4D-4EFB-30DA-F0DA-821163F2E2FD}"/>
              </a:ext>
            </a:extLst>
          </p:cNvPr>
          <p:cNvSpPr/>
          <p:nvPr/>
        </p:nvSpPr>
        <p:spPr>
          <a:xfrm>
            <a:off x="359737" y="670819"/>
            <a:ext cx="2700000" cy="400110"/>
          </a:xfrm>
          <a:prstGeom prst="rect">
            <a:avLst/>
          </a:prstGeom>
          <a:solidFill>
            <a:schemeClr val="bg1"/>
          </a:solidFill>
          <a:ln w="127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200" b="1" dirty="0">
                <a:latin typeface="+mn-ea"/>
              </a:rPr>
              <a:t>現場</a:t>
            </a:r>
          </a:p>
        </p:txBody>
      </p:sp>
      <p:sp>
        <p:nvSpPr>
          <p:cNvPr id="9" name="正方形/長方形 8">
            <a:extLst>
              <a:ext uri="{FF2B5EF4-FFF2-40B4-BE49-F238E27FC236}">
                <a16:creationId xmlns:a16="http://schemas.microsoft.com/office/drawing/2014/main" id="{11DE1D97-1E2E-F8AF-7B2B-0DDDF7145228}"/>
              </a:ext>
            </a:extLst>
          </p:cNvPr>
          <p:cNvSpPr/>
          <p:nvPr/>
        </p:nvSpPr>
        <p:spPr>
          <a:xfrm>
            <a:off x="359737" y="1204757"/>
            <a:ext cx="1317347" cy="289776"/>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100" b="1" dirty="0">
                <a:latin typeface="+mn-ea"/>
              </a:rPr>
              <a:t>部門の役割</a:t>
            </a:r>
            <a:endParaRPr kumimoji="1" lang="en-US" altLang="ja-JP" sz="1100" b="1" dirty="0">
              <a:latin typeface="+mn-ea"/>
            </a:endParaRPr>
          </a:p>
        </p:txBody>
      </p:sp>
      <p:sp>
        <p:nvSpPr>
          <p:cNvPr id="10" name="正方形/長方形 9">
            <a:extLst>
              <a:ext uri="{FF2B5EF4-FFF2-40B4-BE49-F238E27FC236}">
                <a16:creationId xmlns:a16="http://schemas.microsoft.com/office/drawing/2014/main" id="{D8FE8F89-C583-3325-3F95-70EFD91D4CA4}"/>
              </a:ext>
            </a:extLst>
          </p:cNvPr>
          <p:cNvSpPr/>
          <p:nvPr/>
        </p:nvSpPr>
        <p:spPr>
          <a:xfrm>
            <a:off x="359737" y="3051025"/>
            <a:ext cx="1499910" cy="289776"/>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000" b="1" dirty="0">
                <a:latin typeface="+mn-ea"/>
              </a:rPr>
              <a:t>今期の方針・重点戦略</a:t>
            </a:r>
          </a:p>
        </p:txBody>
      </p:sp>
      <p:sp>
        <p:nvSpPr>
          <p:cNvPr id="3" name="テキスト ボックス 2">
            <a:extLst>
              <a:ext uri="{FF2B5EF4-FFF2-40B4-BE49-F238E27FC236}">
                <a16:creationId xmlns:a16="http://schemas.microsoft.com/office/drawing/2014/main" id="{6D4C2323-101B-09A8-33C7-BD76A789E1CD}"/>
              </a:ext>
            </a:extLst>
          </p:cNvPr>
          <p:cNvSpPr txBox="1"/>
          <p:nvPr/>
        </p:nvSpPr>
        <p:spPr>
          <a:xfrm>
            <a:off x="3869170" y="1494533"/>
            <a:ext cx="2700000" cy="2001766"/>
          </a:xfrm>
          <a:prstGeom prst="rect">
            <a:avLst/>
          </a:prstGeom>
          <a:noFill/>
        </p:spPr>
        <p:txBody>
          <a:bodyPr wrap="square">
            <a:spAutoFit/>
          </a:bodyPr>
          <a:lstStyle/>
          <a:p>
            <a:pPr>
              <a:lnSpc>
                <a:spcPct val="130000"/>
              </a:lnSpc>
            </a:pPr>
            <a:r>
              <a:rPr lang="ja-JP" altLang="en-US" sz="800" b="0" i="0" u="none" strike="noStrike" baseline="0" dirty="0">
                <a:solidFill>
                  <a:srgbClr val="000000"/>
                </a:solidFill>
                <a:latin typeface="+mn-ea"/>
              </a:rPr>
              <a:t>社員もその他の人もまとめて</a:t>
            </a:r>
            <a:endParaRPr lang="en-US" altLang="ja-JP" sz="800" b="0" i="0" u="none" strike="noStrike" baseline="0" dirty="0">
              <a:solidFill>
                <a:srgbClr val="000000"/>
              </a:solidFill>
              <a:latin typeface="+mn-ea"/>
            </a:endParaRPr>
          </a:p>
          <a:p>
            <a:pPr>
              <a:lnSpc>
                <a:spcPct val="130000"/>
              </a:lnSpc>
            </a:pPr>
            <a:endParaRPr lang="en-US" altLang="ja-JP" sz="800" dirty="0">
              <a:solidFill>
                <a:srgbClr val="000000"/>
              </a:solidFill>
              <a:latin typeface="+mn-ea"/>
            </a:endParaRPr>
          </a:p>
          <a:p>
            <a:pPr>
              <a:lnSpc>
                <a:spcPct val="130000"/>
              </a:lnSpc>
            </a:pPr>
            <a:r>
              <a:rPr lang="ja-JP" altLang="en-US" sz="800" b="0" i="0" u="none" strike="noStrike" baseline="0" dirty="0">
                <a:solidFill>
                  <a:srgbClr val="000000"/>
                </a:solidFill>
                <a:latin typeface="+mn-ea"/>
              </a:rPr>
              <a:t>パンフレットを作る</a:t>
            </a:r>
            <a:endParaRPr lang="en-US" altLang="ja-JP" sz="800" b="0" i="0" u="none" strike="noStrike" baseline="0" dirty="0">
              <a:solidFill>
                <a:srgbClr val="000000"/>
              </a:solidFill>
              <a:latin typeface="+mn-ea"/>
            </a:endParaRPr>
          </a:p>
          <a:p>
            <a:pPr>
              <a:lnSpc>
                <a:spcPct val="130000"/>
              </a:lnSpc>
            </a:pPr>
            <a:r>
              <a:rPr lang="ja-JP" altLang="en-US" sz="800" dirty="0">
                <a:solidFill>
                  <a:srgbClr val="000000"/>
                </a:solidFill>
                <a:latin typeface="+mn-ea"/>
              </a:rPr>
              <a:t>商品ごとの説明文をつくる</a:t>
            </a:r>
            <a:endParaRPr lang="en-US" altLang="ja-JP" sz="800" dirty="0">
              <a:solidFill>
                <a:srgbClr val="000000"/>
              </a:solidFill>
              <a:latin typeface="+mn-ea"/>
            </a:endParaRPr>
          </a:p>
          <a:p>
            <a:pPr>
              <a:lnSpc>
                <a:spcPct val="130000"/>
              </a:lnSpc>
            </a:pPr>
            <a:r>
              <a:rPr lang="ja-JP" altLang="en-US" sz="800" b="0" i="0" u="none" strike="noStrike" baseline="0" dirty="0">
                <a:solidFill>
                  <a:srgbClr val="000000"/>
                </a:solidFill>
                <a:latin typeface="+mn-ea"/>
              </a:rPr>
              <a:t>契約率●％を目指す</a:t>
            </a:r>
            <a:endParaRPr lang="en-US" altLang="ja-JP" sz="800" b="0" i="0" u="none" strike="noStrike" baseline="0" dirty="0">
              <a:solidFill>
                <a:srgbClr val="000000"/>
              </a:solidFill>
              <a:latin typeface="+mn-ea"/>
            </a:endParaRPr>
          </a:p>
          <a:p>
            <a:pPr>
              <a:lnSpc>
                <a:spcPct val="130000"/>
              </a:lnSpc>
            </a:pPr>
            <a:endParaRPr lang="en-US" altLang="ja-JP" sz="800" dirty="0">
              <a:solidFill>
                <a:srgbClr val="000000"/>
              </a:solidFill>
              <a:latin typeface="+mn-ea"/>
            </a:endParaRPr>
          </a:p>
          <a:p>
            <a:pPr>
              <a:lnSpc>
                <a:spcPct val="130000"/>
              </a:lnSpc>
            </a:pPr>
            <a:r>
              <a:rPr lang="ja-JP" altLang="en-US" sz="800" b="0" i="0" u="none" strike="noStrike" baseline="0" dirty="0">
                <a:solidFill>
                  <a:srgbClr val="000000"/>
                </a:solidFill>
                <a:latin typeface="+mn-ea"/>
              </a:rPr>
              <a:t>出金のキャッシュの取り扱いなど</a:t>
            </a:r>
            <a:endParaRPr lang="en-US" altLang="ja-JP" sz="800" b="0" i="0" u="none" strike="noStrike" baseline="0" dirty="0">
              <a:solidFill>
                <a:srgbClr val="000000"/>
              </a:solidFill>
              <a:latin typeface="+mn-ea"/>
            </a:endParaRPr>
          </a:p>
          <a:p>
            <a:pPr>
              <a:lnSpc>
                <a:spcPct val="130000"/>
              </a:lnSpc>
            </a:pPr>
            <a:endParaRPr lang="en-US" altLang="ja-JP" sz="800" dirty="0">
              <a:solidFill>
                <a:srgbClr val="000000"/>
              </a:solidFill>
              <a:latin typeface="+mn-ea"/>
            </a:endParaRPr>
          </a:p>
          <a:p>
            <a:pPr>
              <a:lnSpc>
                <a:spcPct val="130000"/>
              </a:lnSpc>
            </a:pPr>
            <a:endParaRPr lang="en-US" altLang="ja-JP" sz="800" b="0" i="0" u="none" strike="noStrike" baseline="0" dirty="0">
              <a:solidFill>
                <a:srgbClr val="000000"/>
              </a:solidFill>
              <a:latin typeface="+mn-ea"/>
            </a:endParaRPr>
          </a:p>
          <a:p>
            <a:pPr>
              <a:lnSpc>
                <a:spcPct val="130000"/>
              </a:lnSpc>
            </a:pPr>
            <a:r>
              <a:rPr lang="ja-JP" altLang="en-US" sz="800" dirty="0">
                <a:solidFill>
                  <a:srgbClr val="000000"/>
                </a:solidFill>
                <a:latin typeface="+mn-ea"/>
              </a:rPr>
              <a:t>設計の意図をくみ取る　●時間設けるとか</a:t>
            </a:r>
            <a:endParaRPr lang="en-US" altLang="ja-JP" sz="800" dirty="0">
              <a:solidFill>
                <a:srgbClr val="000000"/>
              </a:solidFill>
              <a:latin typeface="+mn-ea"/>
            </a:endParaRPr>
          </a:p>
          <a:p>
            <a:pPr>
              <a:lnSpc>
                <a:spcPct val="130000"/>
              </a:lnSpc>
            </a:pPr>
            <a:r>
              <a:rPr lang="ja-JP" altLang="en-US" sz="800" b="0" i="0" u="none" strike="noStrike" baseline="0" dirty="0">
                <a:solidFill>
                  <a:srgbClr val="000000"/>
                </a:solidFill>
                <a:latin typeface="+mn-ea"/>
              </a:rPr>
              <a:t>しやすい環境→言語化、チェックリストを作るとか</a:t>
            </a:r>
            <a:endParaRPr lang="en-US" altLang="ja-JP" sz="800" b="0" i="0" u="none" strike="noStrike" baseline="0" dirty="0">
              <a:solidFill>
                <a:srgbClr val="000000"/>
              </a:solidFill>
              <a:latin typeface="+mn-ea"/>
            </a:endParaRPr>
          </a:p>
          <a:p>
            <a:pPr>
              <a:lnSpc>
                <a:spcPct val="130000"/>
              </a:lnSpc>
            </a:pPr>
            <a:endParaRPr lang="en-US" altLang="ja-JP" sz="800" b="0" i="0" u="none" strike="noStrike" baseline="0" dirty="0">
              <a:solidFill>
                <a:srgbClr val="000000"/>
              </a:solidFill>
              <a:latin typeface="+mn-ea"/>
            </a:endParaRPr>
          </a:p>
        </p:txBody>
      </p:sp>
    </p:spTree>
    <p:extLst>
      <p:ext uri="{BB962C8B-B14F-4D97-AF65-F5344CB8AC3E}">
        <p14:creationId xmlns:p14="http://schemas.microsoft.com/office/powerpoint/2010/main" val="1308128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EAEEED9-8766-D57D-296F-A31A67B2644E}"/>
              </a:ext>
            </a:extLst>
          </p:cNvPr>
          <p:cNvSpPr>
            <a:spLocks noGrp="1"/>
          </p:cNvSpPr>
          <p:nvPr>
            <p:ph type="sldNum" sz="quarter" idx="12"/>
          </p:nvPr>
        </p:nvSpPr>
        <p:spPr/>
        <p:txBody>
          <a:bodyPr/>
          <a:lstStyle/>
          <a:p>
            <a:fld id="{D69700F4-1176-4600-B559-DB4036D3B8D5}" type="slidenum">
              <a:rPr kumimoji="1" lang="ja-JP" altLang="en-US" smtClean="0">
                <a:latin typeface="+mn-ea"/>
              </a:rPr>
              <a:t>17</a:t>
            </a:fld>
            <a:endParaRPr kumimoji="1" lang="ja-JP" altLang="en-US" dirty="0">
              <a:latin typeface="+mn-ea"/>
            </a:endParaRPr>
          </a:p>
        </p:txBody>
      </p:sp>
      <p:sp>
        <p:nvSpPr>
          <p:cNvPr id="5" name="テキスト ボックス 4">
            <a:extLst>
              <a:ext uri="{FF2B5EF4-FFF2-40B4-BE49-F238E27FC236}">
                <a16:creationId xmlns:a16="http://schemas.microsoft.com/office/drawing/2014/main" id="{53765B0A-A752-3449-93EF-46F1150B9CC4}"/>
              </a:ext>
            </a:extLst>
          </p:cNvPr>
          <p:cNvSpPr txBox="1"/>
          <p:nvPr/>
        </p:nvSpPr>
        <p:spPr>
          <a:xfrm>
            <a:off x="426979" y="258713"/>
            <a:ext cx="2607005" cy="461665"/>
          </a:xfrm>
          <a:prstGeom prst="rect">
            <a:avLst/>
          </a:prstGeom>
          <a:noFill/>
        </p:spPr>
        <p:txBody>
          <a:bodyPr wrap="square" lIns="91440" tIns="45720" rIns="91440" bIns="45720" rtlCol="0" anchor="t">
            <a:spAutoFit/>
          </a:bodyPr>
          <a:lstStyle/>
          <a:p>
            <a:r>
              <a:rPr kumimoji="1" lang="ja-JP" altLang="en-US" sz="1200" b="1">
                <a:latin typeface="游ゴシック"/>
                <a:ea typeface="游ゴシック"/>
                <a:cs typeface="Times New Roman"/>
              </a:rPr>
              <a:t>７．会社のルール</a:t>
            </a:r>
            <a:endParaRPr kumimoji="1" lang="ja-JP" altLang="en-US" sz="1200" b="1" dirty="0">
              <a:latin typeface="游ゴシック" panose="020B0400000000000000" pitchFamily="34" charset="-128"/>
              <a:ea typeface="游ゴシック" panose="020B0400000000000000" pitchFamily="34" charset="-128"/>
              <a:cs typeface="Times New Roman" panose="02020603050405020304" pitchFamily="18" charset="0"/>
            </a:endParaRPr>
          </a:p>
          <a:p>
            <a:endParaRPr lang="ja-JP" altLang="en-US" sz="1200" b="1" dirty="0">
              <a:latin typeface="游ゴシック"/>
              <a:ea typeface="游ゴシック"/>
              <a:cs typeface="Times New Roman" panose="02020603050405020304" pitchFamily="18" charset="0"/>
            </a:endParaRPr>
          </a:p>
        </p:txBody>
      </p:sp>
      <p:sp>
        <p:nvSpPr>
          <p:cNvPr id="4" name="テキスト ボックス 3">
            <a:extLst>
              <a:ext uri="{FF2B5EF4-FFF2-40B4-BE49-F238E27FC236}">
                <a16:creationId xmlns:a16="http://schemas.microsoft.com/office/drawing/2014/main" id="{F29630C0-0E34-B12D-0ED2-7A93AC625A12}"/>
              </a:ext>
            </a:extLst>
          </p:cNvPr>
          <p:cNvSpPr txBox="1"/>
          <p:nvPr/>
        </p:nvSpPr>
        <p:spPr>
          <a:xfrm>
            <a:off x="359737" y="1554603"/>
            <a:ext cx="2730596" cy="1041504"/>
          </a:xfrm>
          <a:prstGeom prst="rect">
            <a:avLst/>
          </a:prstGeom>
          <a:noFill/>
        </p:spPr>
        <p:txBody>
          <a:bodyPr wrap="square">
            <a:spAutoFit/>
          </a:bodyPr>
          <a:lstStyle/>
          <a:p>
            <a:pPr>
              <a:lnSpc>
                <a:spcPct val="130000"/>
              </a:lnSpc>
            </a:pPr>
            <a:r>
              <a:rPr lang="ja-JP" altLang="en-US" sz="800" b="1" dirty="0">
                <a:solidFill>
                  <a:srgbClr val="000000"/>
                </a:solidFill>
                <a:latin typeface="+mn-ea"/>
              </a:rPr>
              <a:t>お客様の願望をカタチにするプロフェッショナルとして</a:t>
            </a:r>
            <a:endParaRPr lang="en-US" altLang="ja-JP" sz="800" b="1" dirty="0">
              <a:solidFill>
                <a:srgbClr val="000000"/>
              </a:solidFill>
              <a:latin typeface="+mn-ea"/>
            </a:endParaRPr>
          </a:p>
          <a:p>
            <a:pPr>
              <a:lnSpc>
                <a:spcPct val="130000"/>
              </a:lnSpc>
            </a:pPr>
            <a:r>
              <a:rPr lang="ja-JP" altLang="en-US" sz="800" i="0" u="none" strike="noStrike" baseline="0" dirty="0">
                <a:solidFill>
                  <a:srgbClr val="000000"/>
                </a:solidFill>
                <a:latin typeface="+mn-ea"/>
              </a:rPr>
              <a:t>・一つひとつの作業に妥協なく対応する</a:t>
            </a:r>
            <a:endParaRPr lang="en-US" altLang="ja-JP" sz="800" dirty="0">
              <a:solidFill>
                <a:srgbClr val="000000"/>
              </a:solidFill>
              <a:latin typeface="+mn-ea"/>
            </a:endParaRPr>
          </a:p>
          <a:p>
            <a:pPr>
              <a:lnSpc>
                <a:spcPct val="130000"/>
              </a:lnSpc>
            </a:pPr>
            <a:r>
              <a:rPr lang="ja-JP" altLang="en-US" sz="800" i="0" u="none" strike="noStrike" baseline="0" dirty="0">
                <a:solidFill>
                  <a:srgbClr val="000000"/>
                </a:solidFill>
                <a:latin typeface="+mn-ea"/>
              </a:rPr>
              <a:t>・予算や工期の範囲内で顧客満足を最大化する</a:t>
            </a:r>
            <a:endParaRPr lang="en-US" altLang="ja-JP" sz="800" i="0" u="none" strike="noStrike" baseline="0" dirty="0">
              <a:solidFill>
                <a:srgbClr val="000000"/>
              </a:solidFill>
              <a:latin typeface="+mn-ea"/>
            </a:endParaRPr>
          </a:p>
          <a:p>
            <a:pPr>
              <a:lnSpc>
                <a:spcPct val="130000"/>
              </a:lnSpc>
            </a:pPr>
            <a:r>
              <a:rPr lang="ja-JP" altLang="en-US" sz="800" dirty="0">
                <a:solidFill>
                  <a:srgbClr val="000000"/>
                </a:solidFill>
                <a:latin typeface="+mn-ea"/>
              </a:rPr>
              <a:t>・現場の美化を徹底する</a:t>
            </a:r>
            <a:endParaRPr lang="en-US" altLang="ja-JP" sz="800" dirty="0">
              <a:solidFill>
                <a:srgbClr val="000000"/>
              </a:solidFill>
              <a:latin typeface="+mn-ea"/>
            </a:endParaRPr>
          </a:p>
          <a:p>
            <a:pPr>
              <a:lnSpc>
                <a:spcPct val="130000"/>
              </a:lnSpc>
            </a:pPr>
            <a:r>
              <a:rPr lang="ja-JP" altLang="en-US" sz="800" dirty="0">
                <a:solidFill>
                  <a:srgbClr val="000000"/>
                </a:solidFill>
                <a:latin typeface="+mn-ea"/>
              </a:rPr>
              <a:t>　</a:t>
            </a:r>
            <a:r>
              <a:rPr lang="en-US" altLang="ja-JP" sz="800" dirty="0">
                <a:solidFill>
                  <a:srgbClr val="000000"/>
                </a:solidFill>
                <a:latin typeface="+mn-ea"/>
              </a:rPr>
              <a:t>(</a:t>
            </a:r>
            <a:r>
              <a:rPr lang="ja-JP" altLang="en-US" sz="800" dirty="0">
                <a:solidFill>
                  <a:srgbClr val="000000"/>
                </a:solidFill>
                <a:latin typeface="+mn-ea"/>
              </a:rPr>
              <a:t>見え方でもお客様の安心をつくる</a:t>
            </a:r>
            <a:r>
              <a:rPr lang="en-US" altLang="ja-JP" sz="800" dirty="0">
                <a:solidFill>
                  <a:srgbClr val="000000"/>
                </a:solidFill>
                <a:latin typeface="+mn-ea"/>
              </a:rPr>
              <a:t>)</a:t>
            </a:r>
            <a:endParaRPr lang="en-US" altLang="ja-JP" sz="800" i="0" u="none" strike="noStrike" baseline="0" dirty="0">
              <a:solidFill>
                <a:srgbClr val="000000"/>
              </a:solidFill>
              <a:latin typeface="+mn-ea"/>
            </a:endParaRPr>
          </a:p>
          <a:p>
            <a:pPr>
              <a:lnSpc>
                <a:spcPct val="130000"/>
              </a:lnSpc>
            </a:pPr>
            <a:r>
              <a:rPr lang="ja-JP" altLang="en-US" sz="800" b="0" i="0" u="none" strike="noStrike" baseline="0" dirty="0">
                <a:solidFill>
                  <a:srgbClr val="000000"/>
                </a:solidFill>
                <a:latin typeface="+mn-ea"/>
              </a:rPr>
              <a:t>・先を見据えた施工</a:t>
            </a:r>
            <a:endParaRPr lang="en-US" altLang="ja-JP" sz="800" b="0" i="0" u="none" strike="noStrike" baseline="0" dirty="0">
              <a:solidFill>
                <a:srgbClr val="000000"/>
              </a:solidFill>
              <a:latin typeface="+mn-ea"/>
            </a:endParaRPr>
          </a:p>
        </p:txBody>
      </p:sp>
      <p:sp>
        <p:nvSpPr>
          <p:cNvPr id="7" name="テキスト ボックス 6">
            <a:extLst>
              <a:ext uri="{FF2B5EF4-FFF2-40B4-BE49-F238E27FC236}">
                <a16:creationId xmlns:a16="http://schemas.microsoft.com/office/drawing/2014/main" id="{4D7830FD-DD46-CDFC-096A-59E1AAEBAE06}"/>
              </a:ext>
            </a:extLst>
          </p:cNvPr>
          <p:cNvSpPr txBox="1"/>
          <p:nvPr/>
        </p:nvSpPr>
        <p:spPr>
          <a:xfrm>
            <a:off x="359737" y="3402453"/>
            <a:ext cx="2700000" cy="561372"/>
          </a:xfrm>
          <a:prstGeom prst="rect">
            <a:avLst/>
          </a:prstGeom>
          <a:noFill/>
        </p:spPr>
        <p:txBody>
          <a:bodyPr wrap="square">
            <a:spAutoFit/>
          </a:bodyPr>
          <a:lstStyle/>
          <a:p>
            <a:pPr>
              <a:lnSpc>
                <a:spcPct val="130000"/>
              </a:lnSpc>
            </a:pPr>
            <a:r>
              <a:rPr lang="ja-JP" altLang="en-US" sz="800" dirty="0">
                <a:solidFill>
                  <a:srgbClr val="000000"/>
                </a:solidFill>
                <a:latin typeface="+mn-ea"/>
              </a:rPr>
              <a:t>丁寧な施工</a:t>
            </a:r>
          </a:p>
          <a:p>
            <a:pPr>
              <a:lnSpc>
                <a:spcPct val="130000"/>
              </a:lnSpc>
            </a:pPr>
            <a:r>
              <a:rPr lang="ja-JP" altLang="en-US" sz="800" dirty="0">
                <a:solidFill>
                  <a:srgbClr val="000000"/>
                </a:solidFill>
                <a:latin typeface="+mn-ea"/>
              </a:rPr>
              <a:t>きれいな現場</a:t>
            </a:r>
          </a:p>
          <a:p>
            <a:pPr>
              <a:lnSpc>
                <a:spcPct val="130000"/>
              </a:lnSpc>
            </a:pPr>
            <a:r>
              <a:rPr lang="ja-JP" altLang="en-US" sz="800" dirty="0">
                <a:solidFill>
                  <a:srgbClr val="000000"/>
                </a:solidFill>
                <a:latin typeface="+mn-ea"/>
              </a:rPr>
              <a:t>工期を守る（要相談）</a:t>
            </a:r>
            <a:endParaRPr lang="en-US" altLang="ja-JP" sz="700" b="0" i="0" u="none" strike="noStrike" baseline="0" dirty="0">
              <a:solidFill>
                <a:srgbClr val="000000"/>
              </a:solidFill>
              <a:latin typeface="+mn-ea"/>
            </a:endParaRPr>
          </a:p>
        </p:txBody>
      </p:sp>
      <p:sp>
        <p:nvSpPr>
          <p:cNvPr id="8" name="正方形/長方形 7">
            <a:extLst>
              <a:ext uri="{FF2B5EF4-FFF2-40B4-BE49-F238E27FC236}">
                <a16:creationId xmlns:a16="http://schemas.microsoft.com/office/drawing/2014/main" id="{E8897D4D-4EFB-30DA-F0DA-821163F2E2FD}"/>
              </a:ext>
            </a:extLst>
          </p:cNvPr>
          <p:cNvSpPr/>
          <p:nvPr/>
        </p:nvSpPr>
        <p:spPr>
          <a:xfrm>
            <a:off x="359737" y="670819"/>
            <a:ext cx="2700000" cy="400110"/>
          </a:xfrm>
          <a:prstGeom prst="rect">
            <a:avLst/>
          </a:prstGeom>
          <a:solidFill>
            <a:schemeClr val="bg1"/>
          </a:solidFill>
          <a:ln w="127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200" b="1" dirty="0">
                <a:latin typeface="+mn-ea"/>
              </a:rPr>
              <a:t>現場</a:t>
            </a:r>
          </a:p>
        </p:txBody>
      </p:sp>
      <p:sp>
        <p:nvSpPr>
          <p:cNvPr id="9" name="正方形/長方形 8">
            <a:extLst>
              <a:ext uri="{FF2B5EF4-FFF2-40B4-BE49-F238E27FC236}">
                <a16:creationId xmlns:a16="http://schemas.microsoft.com/office/drawing/2014/main" id="{11DE1D97-1E2E-F8AF-7B2B-0DDDF7145228}"/>
              </a:ext>
            </a:extLst>
          </p:cNvPr>
          <p:cNvSpPr/>
          <p:nvPr/>
        </p:nvSpPr>
        <p:spPr>
          <a:xfrm>
            <a:off x="359737" y="1204757"/>
            <a:ext cx="1317347" cy="289776"/>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100" b="1" dirty="0">
                <a:latin typeface="+mn-ea"/>
              </a:rPr>
              <a:t>部門の役割</a:t>
            </a:r>
            <a:endParaRPr kumimoji="1" lang="en-US" altLang="ja-JP" sz="1100" b="1" dirty="0">
              <a:latin typeface="+mn-ea"/>
            </a:endParaRPr>
          </a:p>
        </p:txBody>
      </p:sp>
      <p:sp>
        <p:nvSpPr>
          <p:cNvPr id="10" name="正方形/長方形 9">
            <a:extLst>
              <a:ext uri="{FF2B5EF4-FFF2-40B4-BE49-F238E27FC236}">
                <a16:creationId xmlns:a16="http://schemas.microsoft.com/office/drawing/2014/main" id="{D8FE8F89-C583-3325-3F95-70EFD91D4CA4}"/>
              </a:ext>
            </a:extLst>
          </p:cNvPr>
          <p:cNvSpPr/>
          <p:nvPr/>
        </p:nvSpPr>
        <p:spPr>
          <a:xfrm>
            <a:off x="359737" y="3051025"/>
            <a:ext cx="1499910" cy="289776"/>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000" b="1" dirty="0">
                <a:latin typeface="+mn-ea"/>
              </a:rPr>
              <a:t>今期の方針・重点戦略</a:t>
            </a:r>
          </a:p>
        </p:txBody>
      </p:sp>
      <p:sp>
        <p:nvSpPr>
          <p:cNvPr id="3" name="テキスト ボックス 2">
            <a:extLst>
              <a:ext uri="{FF2B5EF4-FFF2-40B4-BE49-F238E27FC236}">
                <a16:creationId xmlns:a16="http://schemas.microsoft.com/office/drawing/2014/main" id="{6D4C2323-101B-09A8-33C7-BD76A789E1CD}"/>
              </a:ext>
            </a:extLst>
          </p:cNvPr>
          <p:cNvSpPr txBox="1"/>
          <p:nvPr/>
        </p:nvSpPr>
        <p:spPr>
          <a:xfrm>
            <a:off x="3869170" y="1494533"/>
            <a:ext cx="2700000" cy="2001766"/>
          </a:xfrm>
          <a:prstGeom prst="rect">
            <a:avLst/>
          </a:prstGeom>
          <a:noFill/>
        </p:spPr>
        <p:txBody>
          <a:bodyPr wrap="square">
            <a:spAutoFit/>
          </a:bodyPr>
          <a:lstStyle/>
          <a:p>
            <a:pPr>
              <a:lnSpc>
                <a:spcPct val="130000"/>
              </a:lnSpc>
            </a:pPr>
            <a:r>
              <a:rPr lang="ja-JP" altLang="en-US" sz="800" b="0" i="0" u="none" strike="noStrike" baseline="0" dirty="0">
                <a:solidFill>
                  <a:srgbClr val="000000"/>
                </a:solidFill>
                <a:latin typeface="+mn-ea"/>
              </a:rPr>
              <a:t>社員もその他の人もまとめて</a:t>
            </a:r>
            <a:endParaRPr lang="en-US" altLang="ja-JP" sz="800" b="0" i="0" u="none" strike="noStrike" baseline="0" dirty="0">
              <a:solidFill>
                <a:srgbClr val="000000"/>
              </a:solidFill>
              <a:latin typeface="+mn-ea"/>
            </a:endParaRPr>
          </a:p>
          <a:p>
            <a:pPr>
              <a:lnSpc>
                <a:spcPct val="130000"/>
              </a:lnSpc>
            </a:pPr>
            <a:endParaRPr lang="en-US" altLang="ja-JP" sz="800" dirty="0">
              <a:solidFill>
                <a:srgbClr val="000000"/>
              </a:solidFill>
              <a:latin typeface="+mn-ea"/>
            </a:endParaRPr>
          </a:p>
          <a:p>
            <a:pPr>
              <a:lnSpc>
                <a:spcPct val="130000"/>
              </a:lnSpc>
            </a:pPr>
            <a:r>
              <a:rPr lang="ja-JP" altLang="en-US" sz="800" b="0" i="0" u="none" strike="noStrike" baseline="0" dirty="0">
                <a:solidFill>
                  <a:srgbClr val="000000"/>
                </a:solidFill>
                <a:latin typeface="+mn-ea"/>
              </a:rPr>
              <a:t>パンフレットを作る</a:t>
            </a:r>
            <a:endParaRPr lang="en-US" altLang="ja-JP" sz="800" b="0" i="0" u="none" strike="noStrike" baseline="0" dirty="0">
              <a:solidFill>
                <a:srgbClr val="000000"/>
              </a:solidFill>
              <a:latin typeface="+mn-ea"/>
            </a:endParaRPr>
          </a:p>
          <a:p>
            <a:pPr>
              <a:lnSpc>
                <a:spcPct val="130000"/>
              </a:lnSpc>
            </a:pPr>
            <a:r>
              <a:rPr lang="ja-JP" altLang="en-US" sz="800" dirty="0">
                <a:solidFill>
                  <a:srgbClr val="000000"/>
                </a:solidFill>
                <a:latin typeface="+mn-ea"/>
              </a:rPr>
              <a:t>商品ごとの説明文をつくる</a:t>
            </a:r>
            <a:endParaRPr lang="en-US" altLang="ja-JP" sz="800" dirty="0">
              <a:solidFill>
                <a:srgbClr val="000000"/>
              </a:solidFill>
              <a:latin typeface="+mn-ea"/>
            </a:endParaRPr>
          </a:p>
          <a:p>
            <a:pPr>
              <a:lnSpc>
                <a:spcPct val="130000"/>
              </a:lnSpc>
            </a:pPr>
            <a:r>
              <a:rPr lang="ja-JP" altLang="en-US" sz="800" b="0" i="0" u="none" strike="noStrike" baseline="0" dirty="0">
                <a:solidFill>
                  <a:srgbClr val="000000"/>
                </a:solidFill>
                <a:latin typeface="+mn-ea"/>
              </a:rPr>
              <a:t>契約率●％を目指す</a:t>
            </a:r>
            <a:endParaRPr lang="en-US" altLang="ja-JP" sz="800" b="0" i="0" u="none" strike="noStrike" baseline="0" dirty="0">
              <a:solidFill>
                <a:srgbClr val="000000"/>
              </a:solidFill>
              <a:latin typeface="+mn-ea"/>
            </a:endParaRPr>
          </a:p>
          <a:p>
            <a:pPr>
              <a:lnSpc>
                <a:spcPct val="130000"/>
              </a:lnSpc>
            </a:pPr>
            <a:endParaRPr lang="en-US" altLang="ja-JP" sz="800" dirty="0">
              <a:solidFill>
                <a:srgbClr val="000000"/>
              </a:solidFill>
              <a:latin typeface="+mn-ea"/>
            </a:endParaRPr>
          </a:p>
          <a:p>
            <a:pPr>
              <a:lnSpc>
                <a:spcPct val="130000"/>
              </a:lnSpc>
            </a:pPr>
            <a:r>
              <a:rPr lang="ja-JP" altLang="en-US" sz="800" b="0" i="0" u="none" strike="noStrike" baseline="0" dirty="0">
                <a:solidFill>
                  <a:srgbClr val="000000"/>
                </a:solidFill>
                <a:latin typeface="+mn-ea"/>
              </a:rPr>
              <a:t>出金のキャッシュの取り扱いなど</a:t>
            </a:r>
            <a:endParaRPr lang="en-US" altLang="ja-JP" sz="800" b="0" i="0" u="none" strike="noStrike" baseline="0" dirty="0">
              <a:solidFill>
                <a:srgbClr val="000000"/>
              </a:solidFill>
              <a:latin typeface="+mn-ea"/>
            </a:endParaRPr>
          </a:p>
          <a:p>
            <a:pPr>
              <a:lnSpc>
                <a:spcPct val="130000"/>
              </a:lnSpc>
            </a:pPr>
            <a:endParaRPr lang="en-US" altLang="ja-JP" sz="800" dirty="0">
              <a:solidFill>
                <a:srgbClr val="000000"/>
              </a:solidFill>
              <a:latin typeface="+mn-ea"/>
            </a:endParaRPr>
          </a:p>
          <a:p>
            <a:pPr>
              <a:lnSpc>
                <a:spcPct val="130000"/>
              </a:lnSpc>
            </a:pPr>
            <a:endParaRPr lang="en-US" altLang="ja-JP" sz="800" b="0" i="0" u="none" strike="noStrike" baseline="0" dirty="0">
              <a:solidFill>
                <a:srgbClr val="000000"/>
              </a:solidFill>
              <a:latin typeface="+mn-ea"/>
            </a:endParaRPr>
          </a:p>
          <a:p>
            <a:pPr>
              <a:lnSpc>
                <a:spcPct val="130000"/>
              </a:lnSpc>
            </a:pPr>
            <a:r>
              <a:rPr lang="ja-JP" altLang="en-US" sz="800" dirty="0">
                <a:solidFill>
                  <a:srgbClr val="000000"/>
                </a:solidFill>
                <a:latin typeface="+mn-ea"/>
              </a:rPr>
              <a:t>設計の意図をくみ取る　●時間設けるとか</a:t>
            </a:r>
            <a:endParaRPr lang="en-US" altLang="ja-JP" sz="800" dirty="0">
              <a:solidFill>
                <a:srgbClr val="000000"/>
              </a:solidFill>
              <a:latin typeface="+mn-ea"/>
            </a:endParaRPr>
          </a:p>
          <a:p>
            <a:pPr>
              <a:lnSpc>
                <a:spcPct val="130000"/>
              </a:lnSpc>
            </a:pPr>
            <a:r>
              <a:rPr lang="ja-JP" altLang="en-US" sz="800" b="0" i="0" u="none" strike="noStrike" baseline="0" dirty="0">
                <a:solidFill>
                  <a:srgbClr val="000000"/>
                </a:solidFill>
                <a:latin typeface="+mn-ea"/>
              </a:rPr>
              <a:t>しやすい環境→言語化、チェックリストを作るとか</a:t>
            </a:r>
            <a:endParaRPr lang="en-US" altLang="ja-JP" sz="800" b="0" i="0" u="none" strike="noStrike" baseline="0" dirty="0">
              <a:solidFill>
                <a:srgbClr val="000000"/>
              </a:solidFill>
              <a:latin typeface="+mn-ea"/>
            </a:endParaRPr>
          </a:p>
          <a:p>
            <a:pPr>
              <a:lnSpc>
                <a:spcPct val="130000"/>
              </a:lnSpc>
            </a:pPr>
            <a:endParaRPr lang="en-US" altLang="ja-JP" sz="800" b="0" i="0" u="none" strike="noStrike" baseline="0" dirty="0">
              <a:solidFill>
                <a:srgbClr val="000000"/>
              </a:solidFill>
              <a:latin typeface="+mn-ea"/>
            </a:endParaRPr>
          </a:p>
        </p:txBody>
      </p:sp>
    </p:spTree>
    <p:extLst>
      <p:ext uri="{BB962C8B-B14F-4D97-AF65-F5344CB8AC3E}">
        <p14:creationId xmlns:p14="http://schemas.microsoft.com/office/powerpoint/2010/main" val="2734466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EAE7B29-5263-1070-EC78-F79E5F6E9C30}"/>
              </a:ext>
            </a:extLst>
          </p:cNvPr>
          <p:cNvSpPr>
            <a:spLocks noGrp="1"/>
          </p:cNvSpPr>
          <p:nvPr>
            <p:ph type="sldNum" sz="quarter" idx="12"/>
          </p:nvPr>
        </p:nvSpPr>
        <p:spPr/>
        <p:txBody>
          <a:bodyPr/>
          <a:lstStyle/>
          <a:p>
            <a:fld id="{D69700F4-1176-4600-B559-DB4036D3B8D5}" type="slidenum">
              <a:rPr kumimoji="1" lang="ja-JP" altLang="en-US" smtClean="0">
                <a:latin typeface="+mn-ea"/>
              </a:rPr>
              <a:t>18</a:t>
            </a:fld>
            <a:endParaRPr kumimoji="1" lang="ja-JP" altLang="en-US" dirty="0">
              <a:latin typeface="+mn-ea"/>
            </a:endParaRPr>
          </a:p>
        </p:txBody>
      </p:sp>
      <p:sp>
        <p:nvSpPr>
          <p:cNvPr id="9" name="テキスト ボックス 8">
            <a:extLst>
              <a:ext uri="{FF2B5EF4-FFF2-40B4-BE49-F238E27FC236}">
                <a16:creationId xmlns:a16="http://schemas.microsoft.com/office/drawing/2014/main" id="{1CDDDCA1-E689-5BFA-AA89-B50D87791D76}"/>
              </a:ext>
            </a:extLst>
          </p:cNvPr>
          <p:cNvSpPr txBox="1"/>
          <p:nvPr/>
        </p:nvSpPr>
        <p:spPr>
          <a:xfrm>
            <a:off x="255408" y="849493"/>
            <a:ext cx="2908656" cy="4421852"/>
          </a:xfrm>
          <a:prstGeom prst="rect">
            <a:avLst/>
          </a:prstGeom>
          <a:noFill/>
        </p:spPr>
        <p:txBody>
          <a:bodyPr wrap="square" lIns="91440" tIns="45720" rIns="91440" bIns="45720" rtlCol="0" anchor="t">
            <a:spAutoFit/>
          </a:bodyPr>
          <a:lstStyle/>
          <a:p>
            <a:r>
              <a:rPr kumimoji="1" lang="ja-JP" altLang="en-US" sz="899" dirty="0">
                <a:latin typeface="+mn-ea"/>
                <a:cs typeface="Times New Roman" panose="02020603050405020304" pitchFamily="18" charset="0"/>
              </a:rPr>
              <a:t>●勤怠　キングオブタイムを確認して</a:t>
            </a:r>
            <a:r>
              <a:rPr kumimoji="1" lang="en-US" altLang="ja-JP" sz="899" dirty="0">
                <a:latin typeface="+mn-ea"/>
                <a:cs typeface="Times New Roman" panose="02020603050405020304" pitchFamily="18" charset="0"/>
              </a:rPr>
              <a:t>5</a:t>
            </a:r>
            <a:r>
              <a:rPr kumimoji="1" lang="ja-JP" altLang="en-US" sz="899" dirty="0">
                <a:latin typeface="+mn-ea"/>
                <a:cs typeface="Times New Roman" panose="02020603050405020304" pitchFamily="18" charset="0"/>
              </a:rPr>
              <a:t>日</a:t>
            </a:r>
            <a:r>
              <a:rPr kumimoji="1" lang="en-US" altLang="ja-JP" sz="899" dirty="0">
                <a:latin typeface="+mn-ea"/>
                <a:cs typeface="Times New Roman" panose="02020603050405020304" pitchFamily="18" charset="0"/>
              </a:rPr>
              <a:t>18</a:t>
            </a:r>
            <a:r>
              <a:rPr kumimoji="1" lang="ja-JP" altLang="en-US" sz="899" dirty="0">
                <a:latin typeface="+mn-ea"/>
                <a:cs typeface="Times New Roman" panose="02020603050405020304" pitchFamily="18" charset="0"/>
              </a:rPr>
              <a:t>時までにアンドチャットの「</a:t>
            </a:r>
            <a:r>
              <a:rPr kumimoji="1" lang="en-US" altLang="ja-JP" sz="899" dirty="0">
                <a:latin typeface="+mn-ea"/>
                <a:cs typeface="Times New Roman" panose="02020603050405020304" pitchFamily="18" charset="0"/>
              </a:rPr>
              <a:t>notos </a:t>
            </a:r>
            <a:r>
              <a:rPr kumimoji="1" lang="ja-JP" altLang="en-US" sz="899" dirty="0">
                <a:latin typeface="+mn-ea"/>
                <a:cs typeface="Times New Roman" panose="02020603050405020304" pitchFamily="18" charset="0"/>
              </a:rPr>
              <a:t>全体」</a:t>
            </a:r>
            <a:endParaRPr kumimoji="1" lang="en-US" altLang="ja-JP" sz="899" dirty="0">
              <a:latin typeface="+mn-ea"/>
              <a:cs typeface="Times New Roman" panose="02020603050405020304" pitchFamily="18" charset="0"/>
            </a:endParaRPr>
          </a:p>
          <a:p>
            <a:r>
              <a:rPr kumimoji="1" lang="ja-JP" altLang="en-US" sz="899" dirty="0">
                <a:latin typeface="+mn-ea"/>
                <a:cs typeface="Times New Roman" panose="02020603050405020304" pitchFamily="18" charset="0"/>
              </a:rPr>
              <a:t>確認完了と松谷宛にメッセージする。</a:t>
            </a:r>
            <a:endParaRPr kumimoji="1" lang="en-US" altLang="ja-JP" sz="899" dirty="0">
              <a:latin typeface="+mn-ea"/>
              <a:cs typeface="Times New Roman" panose="02020603050405020304" pitchFamily="18" charset="0"/>
            </a:endParaRPr>
          </a:p>
          <a:p>
            <a:r>
              <a:rPr kumimoji="1" lang="en-US" altLang="ja-JP" sz="899" dirty="0">
                <a:latin typeface="+mn-ea"/>
                <a:cs typeface="Times New Roman" panose="02020603050405020304" pitchFamily="18" charset="0"/>
              </a:rPr>
              <a:t>※</a:t>
            </a:r>
            <a:r>
              <a:rPr kumimoji="1" lang="ja-JP" altLang="en-US" sz="899" dirty="0">
                <a:latin typeface="+mn-ea"/>
                <a:cs typeface="Times New Roman" panose="02020603050405020304" pitchFamily="18" charset="0"/>
              </a:rPr>
              <a:t>パートさんは交通費用の出勤日数と合わせて</a:t>
            </a:r>
            <a:endParaRPr kumimoji="1" lang="en-US" altLang="ja-JP" sz="899" dirty="0">
              <a:latin typeface="+mn-ea"/>
              <a:cs typeface="Times New Roman" panose="02020603050405020304" pitchFamily="18" charset="0"/>
            </a:endParaRPr>
          </a:p>
          <a:p>
            <a:r>
              <a:rPr kumimoji="1" lang="en-US" altLang="ja-JP" sz="899" dirty="0">
                <a:latin typeface="+mn-ea"/>
                <a:cs typeface="Times New Roman" panose="02020603050405020304" pitchFamily="18" charset="0"/>
              </a:rPr>
              <a:t>※</a:t>
            </a:r>
            <a:r>
              <a:rPr kumimoji="1" lang="ja-JP" altLang="en-US" sz="899" dirty="0">
                <a:latin typeface="+mn-ea"/>
                <a:cs typeface="Times New Roman" panose="02020603050405020304" pitchFamily="18" charset="0"/>
              </a:rPr>
              <a:t>経費の精算も</a:t>
            </a:r>
            <a:r>
              <a:rPr kumimoji="1" lang="en-US" altLang="ja-JP" sz="899" dirty="0">
                <a:latin typeface="+mn-ea"/>
                <a:cs typeface="Times New Roman" panose="02020603050405020304" pitchFamily="18" charset="0"/>
              </a:rPr>
              <a:t>5</a:t>
            </a:r>
            <a:r>
              <a:rPr kumimoji="1" lang="ja-JP" altLang="en-US" sz="899" dirty="0">
                <a:latin typeface="+mn-ea"/>
                <a:cs typeface="Times New Roman" panose="02020603050405020304" pitchFamily="18" charset="0"/>
              </a:rPr>
              <a:t>日</a:t>
            </a:r>
            <a:r>
              <a:rPr kumimoji="1" lang="en-US" altLang="ja-JP" sz="899" dirty="0">
                <a:latin typeface="+mn-ea"/>
                <a:cs typeface="Times New Roman" panose="02020603050405020304" pitchFamily="18" charset="0"/>
              </a:rPr>
              <a:t>18</a:t>
            </a:r>
            <a:r>
              <a:rPr kumimoji="1" lang="ja-JP" altLang="en-US" sz="899" dirty="0">
                <a:latin typeface="+mn-ea"/>
                <a:cs typeface="Times New Roman" panose="02020603050405020304" pitchFamily="18" charset="0"/>
              </a:rPr>
              <a:t>時までに</a:t>
            </a:r>
            <a:endParaRPr kumimoji="1" lang="en-US" altLang="ja-JP" sz="899" dirty="0">
              <a:latin typeface="+mn-ea"/>
              <a:cs typeface="Times New Roman" panose="02020603050405020304" pitchFamily="18" charset="0"/>
            </a:endParaRPr>
          </a:p>
          <a:p>
            <a:r>
              <a:rPr kumimoji="1" lang="ja-JP" altLang="en-US" sz="899" dirty="0">
                <a:latin typeface="+mn-ea"/>
                <a:cs typeface="Times New Roman" panose="02020603050405020304" pitchFamily="18" charset="0"/>
              </a:rPr>
              <a:t>　→経費の立替用紙は別途</a:t>
            </a:r>
            <a:endParaRPr kumimoji="1" lang="en-US" altLang="ja-JP" sz="899" dirty="0">
              <a:latin typeface="+mn-ea"/>
              <a:cs typeface="Times New Roman" panose="02020603050405020304" pitchFamily="18" charset="0"/>
            </a:endParaRPr>
          </a:p>
          <a:p>
            <a:endParaRPr kumimoji="1" lang="en-US" altLang="ja-JP" sz="899" dirty="0">
              <a:latin typeface="+mn-ea"/>
              <a:cs typeface="Times New Roman" panose="02020603050405020304" pitchFamily="18" charset="0"/>
            </a:endParaRPr>
          </a:p>
          <a:p>
            <a:r>
              <a:rPr kumimoji="1" lang="ja-JP" altLang="en-US" sz="899" dirty="0">
                <a:latin typeface="+mn-ea"/>
                <a:cs typeface="Times New Roman" panose="02020603050405020304" pitchFamily="18" charset="0"/>
              </a:rPr>
              <a:t>●日報</a:t>
            </a:r>
            <a:endParaRPr kumimoji="1" lang="en-US" altLang="ja-JP" sz="899" dirty="0">
              <a:latin typeface="+mn-ea"/>
              <a:cs typeface="Times New Roman" panose="02020603050405020304" pitchFamily="18" charset="0"/>
            </a:endParaRPr>
          </a:p>
          <a:p>
            <a:r>
              <a:rPr kumimoji="1" lang="ja-JP" altLang="en-US" sz="899" dirty="0">
                <a:latin typeface="+mn-ea"/>
                <a:cs typeface="Times New Roman" panose="02020603050405020304" pitchFamily="18" charset="0"/>
              </a:rPr>
              <a:t>　毎日　１：今日したこと</a:t>
            </a:r>
            <a:endParaRPr kumimoji="1" lang="en-US" altLang="ja-JP" sz="899" dirty="0">
              <a:latin typeface="+mn-ea"/>
              <a:cs typeface="Times New Roman" panose="02020603050405020304" pitchFamily="18" charset="0"/>
            </a:endParaRPr>
          </a:p>
          <a:p>
            <a:r>
              <a:rPr kumimoji="1" lang="ja-JP" altLang="en-US" sz="899" dirty="0">
                <a:latin typeface="+mn-ea"/>
                <a:cs typeface="Times New Roman" panose="02020603050405020304" pitchFamily="18" charset="0"/>
              </a:rPr>
              <a:t>　　　　２：明日すること</a:t>
            </a:r>
            <a:endParaRPr kumimoji="1" lang="en-US" altLang="ja-JP" sz="899" dirty="0">
              <a:latin typeface="+mn-ea"/>
              <a:cs typeface="Times New Roman" panose="02020603050405020304" pitchFamily="18" charset="0"/>
            </a:endParaRPr>
          </a:p>
          <a:p>
            <a:r>
              <a:rPr kumimoji="1" lang="ja-JP" altLang="en-US" sz="899" dirty="0">
                <a:latin typeface="+mn-ea"/>
                <a:cs typeface="Times New Roman" panose="02020603050405020304" pitchFamily="18" charset="0"/>
              </a:rPr>
              <a:t>　　　　３：感じたこと。気が付いたこと。</a:t>
            </a:r>
            <a:endParaRPr kumimoji="1" lang="en-US" altLang="ja-JP" sz="899" dirty="0">
              <a:latin typeface="+mn-ea"/>
              <a:cs typeface="Times New Roman" panose="02020603050405020304" pitchFamily="18" charset="0"/>
            </a:endParaRPr>
          </a:p>
          <a:p>
            <a:r>
              <a:rPr kumimoji="1" lang="ja-JP" altLang="en-US" sz="899" dirty="0">
                <a:latin typeface="+mn-ea"/>
                <a:cs typeface="Times New Roman" panose="02020603050405020304" pitchFamily="18" charset="0"/>
              </a:rPr>
              <a:t>　をアンドチャットの「</a:t>
            </a:r>
            <a:r>
              <a:rPr kumimoji="1" lang="en-US" altLang="ja-JP" sz="899" dirty="0">
                <a:latin typeface="+mn-ea"/>
                <a:cs typeface="Times New Roman" panose="02020603050405020304" pitchFamily="18" charset="0"/>
              </a:rPr>
              <a:t>notos </a:t>
            </a:r>
            <a:r>
              <a:rPr kumimoji="1" lang="ja-JP" altLang="en-US" sz="899" dirty="0">
                <a:latin typeface="+mn-ea"/>
                <a:cs typeface="Times New Roman" panose="02020603050405020304" pitchFamily="18" charset="0"/>
              </a:rPr>
              <a:t>全体」に送る。</a:t>
            </a:r>
            <a:endParaRPr kumimoji="1" lang="en-US" altLang="ja-JP" sz="899" dirty="0">
              <a:latin typeface="+mn-ea"/>
              <a:cs typeface="Times New Roman" panose="02020603050405020304" pitchFamily="18" charset="0"/>
            </a:endParaRPr>
          </a:p>
          <a:p>
            <a:r>
              <a:rPr lang="ja-JP" altLang="en-US" sz="850">
                <a:latin typeface="游ゴシック"/>
                <a:ea typeface="游ゴシック"/>
                <a:cs typeface="Times New Roman"/>
              </a:rPr>
              <a:t>　目的：日々の成功体験の積み上げが日々の幸せにつながるから</a:t>
            </a:r>
            <a:endParaRPr lang="ja-JP" altLang="en-US" sz="850" dirty="0">
              <a:latin typeface="游ゴシック"/>
              <a:ea typeface="游ゴシック"/>
              <a:cs typeface="Times New Roman" panose="02020603050405020304" pitchFamily="18" charset="0"/>
            </a:endParaRPr>
          </a:p>
          <a:p>
            <a:endParaRPr kumimoji="1" lang="en-US" altLang="ja-JP" sz="899" dirty="0">
              <a:latin typeface="+mn-ea"/>
              <a:cs typeface="Times New Roman" panose="02020603050405020304" pitchFamily="18" charset="0"/>
            </a:endParaRPr>
          </a:p>
          <a:p>
            <a:endParaRPr kumimoji="1" lang="en-US" altLang="ja-JP" sz="899" dirty="0">
              <a:latin typeface="+mn-ea"/>
              <a:cs typeface="Times New Roman" panose="02020603050405020304" pitchFamily="18" charset="0"/>
            </a:endParaRPr>
          </a:p>
          <a:p>
            <a:endParaRPr kumimoji="1" lang="en-US" altLang="ja-JP" sz="899" dirty="0">
              <a:latin typeface="+mn-ea"/>
              <a:cs typeface="Times New Roman" panose="02020603050405020304" pitchFamily="18" charset="0"/>
            </a:endParaRPr>
          </a:p>
          <a:p>
            <a:r>
              <a:rPr kumimoji="1" lang="ja-JP" altLang="en-US" sz="899" dirty="0">
                <a:latin typeface="+mn-ea"/>
                <a:cs typeface="Times New Roman" panose="02020603050405020304" pitchFamily="18" charset="0"/>
              </a:rPr>
              <a:t>●私用車の使い方</a:t>
            </a:r>
            <a:endParaRPr kumimoji="1" lang="en-US" altLang="ja-JP" sz="899" dirty="0">
              <a:latin typeface="+mn-ea"/>
              <a:cs typeface="Times New Roman" panose="02020603050405020304" pitchFamily="18" charset="0"/>
            </a:endParaRPr>
          </a:p>
          <a:p>
            <a:r>
              <a:rPr kumimoji="1" lang="ja-JP" altLang="en-US" sz="899" dirty="0">
                <a:latin typeface="+mn-ea"/>
                <a:cs typeface="Times New Roman" panose="02020603050405020304" pitchFamily="18" charset="0"/>
              </a:rPr>
              <a:t>　別紙</a:t>
            </a:r>
            <a:endParaRPr kumimoji="1" lang="en-US" altLang="ja-JP" sz="899" dirty="0">
              <a:latin typeface="+mn-ea"/>
              <a:cs typeface="Times New Roman" panose="02020603050405020304" pitchFamily="18" charset="0"/>
            </a:endParaRPr>
          </a:p>
          <a:p>
            <a:endParaRPr kumimoji="1" lang="en-US" altLang="ja-JP" sz="899" dirty="0">
              <a:latin typeface="+mn-ea"/>
              <a:cs typeface="Times New Roman" panose="02020603050405020304" pitchFamily="18" charset="0"/>
            </a:endParaRPr>
          </a:p>
          <a:p>
            <a:endParaRPr kumimoji="1" lang="en-US" altLang="ja-JP" sz="899" dirty="0">
              <a:latin typeface="+mn-ea"/>
              <a:cs typeface="Times New Roman" panose="02020603050405020304" pitchFamily="18" charset="0"/>
            </a:endParaRPr>
          </a:p>
          <a:p>
            <a:r>
              <a:rPr kumimoji="1" lang="ja-JP" altLang="en-US" sz="850">
                <a:latin typeface="游ゴシック"/>
                <a:ea typeface="游ゴシック"/>
                <a:cs typeface="Times New Roman"/>
              </a:rPr>
              <a:t>●現場にいって掃除をする目的</a:t>
            </a:r>
          </a:p>
          <a:p>
            <a:r>
              <a:rPr lang="ja-JP" altLang="en-US" sz="850">
                <a:latin typeface="游ゴシック"/>
                <a:ea typeface="游ゴシック"/>
                <a:cs typeface="Times New Roman"/>
              </a:rPr>
              <a:t>１：現場をきれいに　お客さんへの安心感</a:t>
            </a:r>
          </a:p>
          <a:p>
            <a:r>
              <a:rPr lang="ja-JP" altLang="en-US" sz="850">
                <a:latin typeface="游ゴシック"/>
                <a:ea typeface="游ゴシック"/>
                <a:cs typeface="Times New Roman"/>
              </a:rPr>
              <a:t>　　現場の効率化</a:t>
            </a:r>
            <a:endParaRPr lang="ja-JP" altLang="en-US" sz="850" dirty="0">
              <a:latin typeface="游ゴシック"/>
              <a:ea typeface="游ゴシック"/>
              <a:cs typeface="Times New Roman" panose="02020603050405020304" pitchFamily="18" charset="0"/>
            </a:endParaRPr>
          </a:p>
          <a:p>
            <a:r>
              <a:rPr lang="ja-JP" altLang="en-US" sz="850">
                <a:latin typeface="游ゴシック"/>
                <a:ea typeface="游ゴシック"/>
                <a:cs typeface="Times New Roman"/>
              </a:rPr>
              <a:t>２：現場の収まりを学ぶ</a:t>
            </a:r>
            <a:endParaRPr lang="ja-JP" altLang="en-US" sz="850" dirty="0">
              <a:latin typeface="游ゴシック"/>
              <a:ea typeface="游ゴシック"/>
              <a:cs typeface="Times New Roman"/>
            </a:endParaRPr>
          </a:p>
          <a:p>
            <a:r>
              <a:rPr lang="ja-JP" altLang="en-US" sz="850">
                <a:latin typeface="游ゴシック"/>
                <a:ea typeface="游ゴシック"/>
                <a:cs typeface="Times New Roman"/>
              </a:rPr>
              <a:t>３：現場の人との人間関係の構築</a:t>
            </a:r>
            <a:endParaRPr lang="ja-JP" altLang="en-US" sz="850" dirty="0">
              <a:latin typeface="游ゴシック"/>
              <a:ea typeface="游ゴシック"/>
              <a:cs typeface="Times New Roman"/>
            </a:endParaRPr>
          </a:p>
          <a:p>
            <a:endParaRPr lang="ja-JP" altLang="en-US" sz="850" dirty="0">
              <a:latin typeface="游ゴシック"/>
              <a:ea typeface="游ゴシック"/>
              <a:cs typeface="Times New Roman"/>
            </a:endParaRPr>
          </a:p>
          <a:p>
            <a:endParaRPr lang="ja-JP" altLang="en-US" sz="850" dirty="0">
              <a:latin typeface="游ゴシック"/>
              <a:ea typeface="游ゴシック"/>
              <a:cs typeface="Times New Roman"/>
            </a:endParaRPr>
          </a:p>
          <a:p>
            <a:r>
              <a:rPr lang="ja-JP" altLang="en-US" sz="850">
                <a:latin typeface="游ゴシック"/>
                <a:ea typeface="游ゴシック"/>
                <a:cs typeface="Times New Roman"/>
              </a:rPr>
              <a:t>●バッカン</a:t>
            </a:r>
            <a:endParaRPr lang="ja-JP" altLang="en-US" sz="850" dirty="0">
              <a:latin typeface="游ゴシック"/>
              <a:ea typeface="游ゴシック"/>
              <a:cs typeface="Times New Roman"/>
            </a:endParaRPr>
          </a:p>
          <a:p>
            <a:endParaRPr lang="ja-JP" altLang="en-US" sz="850" dirty="0">
              <a:latin typeface="游ゴシック"/>
              <a:ea typeface="游ゴシック"/>
              <a:cs typeface="Times New Roman"/>
            </a:endParaRPr>
          </a:p>
          <a:p>
            <a:endParaRPr lang="ja-JP" altLang="en-US" sz="850" dirty="0">
              <a:latin typeface="游ゴシック"/>
              <a:ea typeface="游ゴシック"/>
              <a:cs typeface="Times New Roman"/>
            </a:endParaRPr>
          </a:p>
          <a:p>
            <a:endParaRPr lang="ja-JP" altLang="en-US" sz="850" dirty="0">
              <a:latin typeface="游ゴシック"/>
              <a:ea typeface="游ゴシック"/>
              <a:cs typeface="Times New Roman"/>
            </a:endParaRPr>
          </a:p>
        </p:txBody>
      </p:sp>
      <p:sp>
        <p:nvSpPr>
          <p:cNvPr id="3" name="正方形/長方形 2">
            <a:extLst>
              <a:ext uri="{FF2B5EF4-FFF2-40B4-BE49-F238E27FC236}">
                <a16:creationId xmlns:a16="http://schemas.microsoft.com/office/drawing/2014/main" id="{F1FF262E-3D93-371C-3A97-60B7BEA087CD}"/>
              </a:ext>
            </a:extLst>
          </p:cNvPr>
          <p:cNvSpPr/>
          <p:nvPr/>
        </p:nvSpPr>
        <p:spPr>
          <a:xfrm>
            <a:off x="0" y="593657"/>
            <a:ext cx="2016369" cy="259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n-ea"/>
              </a:rPr>
              <a:t>社内ルール</a:t>
            </a:r>
          </a:p>
        </p:txBody>
      </p:sp>
      <p:pic>
        <p:nvPicPr>
          <p:cNvPr id="4" name="図 3" descr="建物, 屋外, テーブル, 木製 が含まれている画像&#10;&#10;説明は自動で生成されたものです">
            <a:extLst>
              <a:ext uri="{FF2B5EF4-FFF2-40B4-BE49-F238E27FC236}">
                <a16:creationId xmlns:a16="http://schemas.microsoft.com/office/drawing/2014/main" id="{94760EC8-1DE7-1C90-287D-0980D5024845}"/>
              </a:ext>
            </a:extLst>
          </p:cNvPr>
          <p:cNvPicPr>
            <a:picLocks noChangeAspect="1"/>
          </p:cNvPicPr>
          <p:nvPr/>
        </p:nvPicPr>
        <p:blipFill>
          <a:blip r:embed="rId2"/>
          <a:stretch>
            <a:fillRect/>
          </a:stretch>
        </p:blipFill>
        <p:spPr>
          <a:xfrm>
            <a:off x="453811" y="4607664"/>
            <a:ext cx="638674" cy="853943"/>
          </a:xfrm>
          <a:prstGeom prst="rect">
            <a:avLst/>
          </a:prstGeom>
        </p:spPr>
      </p:pic>
      <p:pic>
        <p:nvPicPr>
          <p:cNvPr id="5" name="図 4" descr="屋外, 建物, 座る, ボックス が含まれている画像&#10;&#10;説明は自動で生成されたものです">
            <a:extLst>
              <a:ext uri="{FF2B5EF4-FFF2-40B4-BE49-F238E27FC236}">
                <a16:creationId xmlns:a16="http://schemas.microsoft.com/office/drawing/2014/main" id="{CD19E82B-2558-B32A-5A7D-32219BB63D90}"/>
              </a:ext>
            </a:extLst>
          </p:cNvPr>
          <p:cNvPicPr>
            <a:picLocks noChangeAspect="1"/>
          </p:cNvPicPr>
          <p:nvPr/>
        </p:nvPicPr>
        <p:blipFill>
          <a:blip r:embed="rId3"/>
          <a:stretch>
            <a:fillRect/>
          </a:stretch>
        </p:blipFill>
        <p:spPr>
          <a:xfrm>
            <a:off x="1459419" y="4610173"/>
            <a:ext cx="638674" cy="848717"/>
          </a:xfrm>
          <a:prstGeom prst="rect">
            <a:avLst/>
          </a:prstGeom>
        </p:spPr>
      </p:pic>
    </p:spTree>
    <p:extLst>
      <p:ext uri="{BB962C8B-B14F-4D97-AF65-F5344CB8AC3E}">
        <p14:creationId xmlns:p14="http://schemas.microsoft.com/office/powerpoint/2010/main" val="2943728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EAEEED9-8766-D57D-296F-A31A67B2644E}"/>
              </a:ext>
            </a:extLst>
          </p:cNvPr>
          <p:cNvSpPr>
            <a:spLocks noGrp="1"/>
          </p:cNvSpPr>
          <p:nvPr>
            <p:ph type="sldNum" sz="quarter" idx="12"/>
          </p:nvPr>
        </p:nvSpPr>
        <p:spPr/>
        <p:txBody>
          <a:bodyPr/>
          <a:lstStyle/>
          <a:p>
            <a:fld id="{D69700F4-1176-4600-B559-DB4036D3B8D5}" type="slidenum">
              <a:rPr kumimoji="1" lang="ja-JP" altLang="en-US" smtClean="0">
                <a:latin typeface="+mn-ea"/>
              </a:rPr>
              <a:t>19</a:t>
            </a:fld>
            <a:endParaRPr kumimoji="1" lang="ja-JP" altLang="en-US" dirty="0">
              <a:latin typeface="+mn-ea"/>
            </a:endParaRPr>
          </a:p>
        </p:txBody>
      </p:sp>
      <p:sp>
        <p:nvSpPr>
          <p:cNvPr id="6" name="テキスト ボックス 5">
            <a:extLst>
              <a:ext uri="{FF2B5EF4-FFF2-40B4-BE49-F238E27FC236}">
                <a16:creationId xmlns:a16="http://schemas.microsoft.com/office/drawing/2014/main" id="{E7A27B8F-98B1-6E4A-B512-BBE77F4CD328}"/>
              </a:ext>
            </a:extLst>
          </p:cNvPr>
          <p:cNvSpPr txBox="1"/>
          <p:nvPr/>
        </p:nvSpPr>
        <p:spPr>
          <a:xfrm>
            <a:off x="426979" y="258713"/>
            <a:ext cx="2607005" cy="276999"/>
          </a:xfrm>
          <a:prstGeom prst="rect">
            <a:avLst/>
          </a:prstGeom>
          <a:noFill/>
        </p:spPr>
        <p:txBody>
          <a:bodyPr wrap="square" rtlCol="0">
            <a:spAutoFit/>
          </a:bodyPr>
          <a:lstStyle/>
          <a:p>
            <a:r>
              <a:rPr kumimoji="1" lang="ja-JP" altLang="en-US" sz="1200" b="1" dirty="0">
                <a:latin typeface="+mn-ea"/>
                <a:cs typeface="Times New Roman" panose="02020603050405020304" pitchFamily="18" charset="0"/>
              </a:rPr>
              <a:t>８．創業の歴史・精神 </a:t>
            </a:r>
          </a:p>
        </p:txBody>
      </p:sp>
      <p:sp>
        <p:nvSpPr>
          <p:cNvPr id="5" name="テキスト ボックス 4">
            <a:extLst>
              <a:ext uri="{FF2B5EF4-FFF2-40B4-BE49-F238E27FC236}">
                <a16:creationId xmlns:a16="http://schemas.microsoft.com/office/drawing/2014/main" id="{BFBC10DF-AC51-B358-2565-495A51051A83}"/>
              </a:ext>
            </a:extLst>
          </p:cNvPr>
          <p:cNvSpPr txBox="1"/>
          <p:nvPr/>
        </p:nvSpPr>
        <p:spPr>
          <a:xfrm>
            <a:off x="359737" y="723826"/>
            <a:ext cx="2700000" cy="4083682"/>
          </a:xfrm>
          <a:prstGeom prst="rect">
            <a:avLst/>
          </a:prstGeom>
          <a:noFill/>
        </p:spPr>
        <p:txBody>
          <a:bodyPr wrap="square">
            <a:spAutoFit/>
          </a:bodyPr>
          <a:lstStyle/>
          <a:p>
            <a:pPr>
              <a:lnSpc>
                <a:spcPct val="130000"/>
              </a:lnSpc>
            </a:pPr>
            <a:r>
              <a:rPr lang="en-US" altLang="ja-JP" sz="700" b="0" i="0" u="none" strike="noStrike" baseline="0" dirty="0">
                <a:solidFill>
                  <a:srgbClr val="000000"/>
                </a:solidFill>
                <a:latin typeface="+mn-ea"/>
              </a:rPr>
              <a:t>―――</a:t>
            </a:r>
            <a:r>
              <a:rPr lang="ja-JP" altLang="en-US" sz="700" b="0" i="0" u="none" strike="noStrike" baseline="0" dirty="0">
                <a:solidFill>
                  <a:srgbClr val="000000"/>
                </a:solidFill>
                <a:latin typeface="+mn-ea"/>
              </a:rPr>
              <a:t>創業のきっかけ</a:t>
            </a:r>
            <a:r>
              <a:rPr lang="en-US" altLang="ja-JP" sz="700" b="0" i="0" u="none" strike="noStrike" baseline="0" dirty="0">
                <a:solidFill>
                  <a:srgbClr val="000000"/>
                </a:solidFill>
                <a:latin typeface="+mn-ea"/>
              </a:rPr>
              <a:t>―――</a:t>
            </a:r>
          </a:p>
          <a:p>
            <a:pPr>
              <a:lnSpc>
                <a:spcPct val="130000"/>
              </a:lnSpc>
            </a:pPr>
            <a:r>
              <a:rPr lang="ja-JP" altLang="en-US" sz="700" b="1" i="0" u="none" strike="noStrike" baseline="0" dirty="0">
                <a:solidFill>
                  <a:srgbClr val="000000"/>
                </a:solidFill>
                <a:latin typeface="+mn-ea"/>
              </a:rPr>
              <a:t>見えない部分こそ、誠実に。</a:t>
            </a:r>
          </a:p>
          <a:p>
            <a:pPr>
              <a:lnSpc>
                <a:spcPct val="130000"/>
              </a:lnSpc>
            </a:pPr>
            <a:r>
              <a:rPr lang="ja-JP" altLang="en-US" sz="700" b="0" i="0" u="none" strike="noStrike" baseline="0" dirty="0">
                <a:solidFill>
                  <a:srgbClr val="000000"/>
                </a:solidFill>
                <a:latin typeface="+mn-ea"/>
              </a:rPr>
              <a:t>小学生の頃、細かい作業とか図画工作が好きでプラモデルなどもよく作っていました。小学</a:t>
            </a:r>
            <a:r>
              <a:rPr lang="en-US" altLang="ja-JP" sz="700" b="0" i="0" u="none" strike="noStrike" baseline="0" dirty="0">
                <a:solidFill>
                  <a:srgbClr val="000000"/>
                </a:solidFill>
                <a:latin typeface="+mn-ea"/>
              </a:rPr>
              <a:t>4</a:t>
            </a:r>
            <a:r>
              <a:rPr lang="ja-JP" altLang="en-US" sz="700" b="0" i="0" u="none" strike="noStrike" baseline="0" dirty="0">
                <a:solidFill>
                  <a:srgbClr val="000000"/>
                </a:solidFill>
                <a:latin typeface="+mn-ea"/>
              </a:rPr>
              <a:t>年生の頃に家をリフォームした際に来ていた大工さんにあこがれて将来、大工さんになることを目指しました。「家作り＝最高のプラモデルやん」と感じたんです。</a:t>
            </a:r>
          </a:p>
          <a:p>
            <a:pPr>
              <a:lnSpc>
                <a:spcPct val="130000"/>
              </a:lnSpc>
            </a:pPr>
            <a:endParaRPr lang="en-US" altLang="ja-JP" sz="200" b="0" i="0" u="none" strike="noStrike" baseline="0" dirty="0">
              <a:solidFill>
                <a:srgbClr val="000000"/>
              </a:solidFill>
              <a:latin typeface="+mn-ea"/>
            </a:endParaRPr>
          </a:p>
          <a:p>
            <a:pPr>
              <a:lnSpc>
                <a:spcPct val="130000"/>
              </a:lnSpc>
            </a:pPr>
            <a:r>
              <a:rPr lang="ja-JP" altLang="en-US" sz="700" b="0" i="0" u="none" strike="noStrike" baseline="0" dirty="0">
                <a:solidFill>
                  <a:srgbClr val="000000"/>
                </a:solidFill>
                <a:latin typeface="+mn-ea"/>
              </a:rPr>
              <a:t>大学卒業して姫路の大工さんに弟子入りと同時に一人暮らしが始まりました。弟子入り先は全国のハローワークから「大工見習募集」で探し、</a:t>
            </a:r>
            <a:r>
              <a:rPr lang="en-US" altLang="ja-JP" sz="700" b="0" i="0" u="none" strike="noStrike" baseline="0" dirty="0">
                <a:solidFill>
                  <a:srgbClr val="000000"/>
                </a:solidFill>
                <a:latin typeface="+mn-ea"/>
              </a:rPr>
              <a:t>3</a:t>
            </a:r>
            <a:r>
              <a:rPr lang="ja-JP" altLang="en-US" sz="700" b="0" i="0" u="none" strike="noStrike" baseline="0" dirty="0">
                <a:solidFill>
                  <a:srgbClr val="000000"/>
                </a:solidFill>
                <a:latin typeface="+mn-ea"/>
              </a:rPr>
              <a:t>社目で受け入れ先が決まりました。当時は</a:t>
            </a:r>
            <a:r>
              <a:rPr lang="en-US" altLang="ja-JP" sz="700" b="0" i="0" u="none" strike="noStrike" baseline="0" dirty="0">
                <a:solidFill>
                  <a:srgbClr val="000000"/>
                </a:solidFill>
                <a:latin typeface="+mn-ea"/>
              </a:rPr>
              <a:t>1</a:t>
            </a:r>
            <a:r>
              <a:rPr lang="ja-JP" altLang="en-US" sz="700" b="0" i="0" u="none" strike="noStrike" baseline="0" dirty="0">
                <a:solidFill>
                  <a:srgbClr val="000000"/>
                </a:solidFill>
                <a:latin typeface="+mn-ea"/>
              </a:rPr>
              <a:t>日</a:t>
            </a:r>
            <a:r>
              <a:rPr lang="en-US" altLang="ja-JP" sz="700" b="0" i="0" u="none" strike="noStrike" baseline="0" dirty="0">
                <a:solidFill>
                  <a:srgbClr val="000000"/>
                </a:solidFill>
                <a:latin typeface="+mn-ea"/>
              </a:rPr>
              <a:t>4000</a:t>
            </a:r>
            <a:r>
              <a:rPr lang="ja-JP" altLang="en-US" sz="700" b="0" i="0" u="none" strike="noStrike" baseline="0" dirty="0">
                <a:solidFill>
                  <a:srgbClr val="000000"/>
                </a:solidFill>
                <a:latin typeface="+mn-ea"/>
              </a:rPr>
              <a:t>円という日当でした。</a:t>
            </a:r>
            <a:endParaRPr lang="en-US" altLang="ja-JP" sz="700" b="0" i="0" u="none" strike="noStrike" baseline="0" dirty="0">
              <a:solidFill>
                <a:srgbClr val="000000"/>
              </a:solidFill>
              <a:latin typeface="+mn-ea"/>
            </a:endParaRPr>
          </a:p>
          <a:p>
            <a:pPr>
              <a:lnSpc>
                <a:spcPct val="130000"/>
              </a:lnSpc>
            </a:pPr>
            <a:endParaRPr lang="ja-JP" altLang="en-US" sz="300" b="0" i="0" u="none" strike="noStrike" baseline="0" dirty="0">
              <a:solidFill>
                <a:srgbClr val="000000"/>
              </a:solidFill>
              <a:latin typeface="+mn-ea"/>
            </a:endParaRPr>
          </a:p>
          <a:p>
            <a:pPr>
              <a:lnSpc>
                <a:spcPct val="130000"/>
              </a:lnSpc>
            </a:pPr>
            <a:r>
              <a:rPr lang="ja-JP" altLang="en-US" sz="700" b="0" i="0" u="none" strike="noStrike" baseline="0" dirty="0">
                <a:solidFill>
                  <a:srgbClr val="000000"/>
                </a:solidFill>
                <a:latin typeface="+mn-ea"/>
              </a:rPr>
              <a:t>とにかく早く</a:t>
            </a:r>
            <a:r>
              <a:rPr lang="en-US" altLang="ja-JP" sz="700" b="0" i="0" u="none" strike="noStrike" baseline="0" dirty="0">
                <a:solidFill>
                  <a:srgbClr val="000000"/>
                </a:solidFill>
                <a:latin typeface="+mn-ea"/>
              </a:rPr>
              <a:t>1</a:t>
            </a:r>
            <a:r>
              <a:rPr lang="ja-JP" altLang="en-US" sz="700" b="0" i="0" u="none" strike="noStrike" baseline="0" dirty="0">
                <a:solidFill>
                  <a:srgbClr val="000000"/>
                </a:solidFill>
                <a:latin typeface="+mn-ea"/>
              </a:rPr>
              <a:t>人前の大工になりたい。その一心でがむしゃらに働きました。家に帰っては毎晩ノミやかんなの刃物研ぎの練習。弟子入りして</a:t>
            </a:r>
            <a:r>
              <a:rPr lang="en-US" altLang="ja-JP" sz="700" b="0" i="0" u="none" strike="noStrike" baseline="0" dirty="0">
                <a:solidFill>
                  <a:srgbClr val="000000"/>
                </a:solidFill>
                <a:latin typeface="+mn-ea"/>
              </a:rPr>
              <a:t>1-2</a:t>
            </a:r>
            <a:r>
              <a:rPr lang="ja-JP" altLang="en-US" sz="700" b="0" i="0" u="none" strike="noStrike" baseline="0" dirty="0">
                <a:solidFill>
                  <a:srgbClr val="000000"/>
                </a:solidFill>
                <a:latin typeface="+mn-ea"/>
              </a:rPr>
              <a:t>年くらいたつと少しずつですが親方と一緒ではなく一人で現場にださせてもらうようになりました。</a:t>
            </a:r>
          </a:p>
          <a:p>
            <a:pPr>
              <a:lnSpc>
                <a:spcPct val="130000"/>
              </a:lnSpc>
            </a:pPr>
            <a:endParaRPr lang="en-US" altLang="ja-JP" sz="300" b="0" i="0" u="none" strike="noStrike" baseline="0" dirty="0">
              <a:solidFill>
                <a:srgbClr val="000000"/>
              </a:solidFill>
              <a:latin typeface="+mn-ea"/>
            </a:endParaRPr>
          </a:p>
          <a:p>
            <a:pPr>
              <a:lnSpc>
                <a:spcPct val="130000"/>
              </a:lnSpc>
            </a:pPr>
            <a:r>
              <a:rPr lang="ja-JP" altLang="en-US" sz="700" b="0" i="0" u="none" strike="noStrike" baseline="0" dirty="0">
                <a:solidFill>
                  <a:srgbClr val="000000"/>
                </a:solidFill>
                <a:latin typeface="+mn-ea"/>
              </a:rPr>
              <a:t>ある夏の暑い日、完成間際の新築の現場に応援に行った際ことです。床下をのぞく機会がありました。普段、お客さんが目にしないところです。施工のまずさで白いキノコが生えていて、そして、カビがいっぱい生えていました。また、床下に木のきれっぱしなどゴミがたくさん落ちていました。きっとその新築のお客さんはその事実を知ることなく今度過ごしていかれると</a:t>
            </a:r>
          </a:p>
          <a:p>
            <a:pPr>
              <a:lnSpc>
                <a:spcPct val="130000"/>
              </a:lnSpc>
            </a:pPr>
            <a:r>
              <a:rPr lang="ja-JP" altLang="en-US" sz="700" b="0" i="0" u="none" strike="noStrike" baseline="0" dirty="0">
                <a:solidFill>
                  <a:srgbClr val="000000"/>
                </a:solidFill>
                <a:latin typeface="+mn-ea"/>
              </a:rPr>
              <a:t>思います。「なんかこんなことでいいのかな。お客さん、だましているような気がするし。」</a:t>
            </a:r>
            <a:endParaRPr lang="en-US" altLang="ja-JP" sz="700" b="0" i="0" u="none" strike="noStrike" baseline="0" dirty="0">
              <a:solidFill>
                <a:srgbClr val="000000"/>
              </a:solidFill>
              <a:latin typeface="+mn-ea"/>
            </a:endParaRPr>
          </a:p>
          <a:p>
            <a:pPr>
              <a:lnSpc>
                <a:spcPct val="130000"/>
              </a:lnSpc>
            </a:pPr>
            <a:endParaRPr lang="ja-JP" altLang="en-US" sz="300" b="0" i="0" u="none" strike="noStrike" baseline="0" dirty="0">
              <a:solidFill>
                <a:srgbClr val="000000"/>
              </a:solidFill>
              <a:latin typeface="+mn-ea"/>
            </a:endParaRPr>
          </a:p>
          <a:p>
            <a:pPr>
              <a:lnSpc>
                <a:spcPct val="130000"/>
              </a:lnSpc>
            </a:pPr>
            <a:r>
              <a:rPr lang="ja-JP" altLang="en-US" sz="700" b="0" i="0" u="none" strike="noStrike" baseline="0" dirty="0">
                <a:solidFill>
                  <a:srgbClr val="000000"/>
                </a:solidFill>
                <a:latin typeface="+mn-ea"/>
              </a:rPr>
              <a:t>誠実な施工でお客さんに安心して任していただけるような工務店になる。独立のきっかけです。</a:t>
            </a:r>
            <a:endParaRPr lang="en-US" altLang="ja-JP" sz="700" b="0" i="0" u="none" strike="noStrike" baseline="0" dirty="0">
              <a:solidFill>
                <a:srgbClr val="000000"/>
              </a:solidFill>
              <a:latin typeface="+mn-ea"/>
            </a:endParaRPr>
          </a:p>
          <a:p>
            <a:pPr>
              <a:lnSpc>
                <a:spcPct val="130000"/>
              </a:lnSpc>
            </a:pPr>
            <a:endParaRPr lang="en-US" altLang="ja-JP" sz="700" dirty="0">
              <a:solidFill>
                <a:srgbClr val="000000"/>
              </a:solidFill>
              <a:latin typeface="+mn-ea"/>
            </a:endParaRPr>
          </a:p>
          <a:p>
            <a:pPr>
              <a:lnSpc>
                <a:spcPct val="130000"/>
              </a:lnSpc>
            </a:pPr>
            <a:endParaRPr lang="ja-JP" altLang="en-US" sz="700" b="0" i="0" u="none" strike="noStrike" baseline="0" dirty="0">
              <a:solidFill>
                <a:srgbClr val="000000"/>
              </a:solidFill>
              <a:latin typeface="+mn-ea"/>
            </a:endParaRPr>
          </a:p>
        </p:txBody>
      </p:sp>
    </p:spTree>
    <p:extLst>
      <p:ext uri="{BB962C8B-B14F-4D97-AF65-F5344CB8AC3E}">
        <p14:creationId xmlns:p14="http://schemas.microsoft.com/office/powerpoint/2010/main" val="1267111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AF3126E-0AEE-8EC0-586D-DA1993430C0B}"/>
              </a:ext>
            </a:extLst>
          </p:cNvPr>
          <p:cNvSpPr>
            <a:spLocks noGrp="1"/>
          </p:cNvSpPr>
          <p:nvPr>
            <p:ph type="sldNum" sz="quarter" idx="12"/>
          </p:nvPr>
        </p:nvSpPr>
        <p:spPr/>
        <p:txBody>
          <a:bodyPr/>
          <a:lstStyle/>
          <a:p>
            <a:fld id="{D69700F4-1176-4600-B559-DB4036D3B8D5}" type="slidenum">
              <a:rPr kumimoji="1" lang="ja-JP" altLang="en-US" smtClean="0"/>
              <a:t>2</a:t>
            </a:fld>
            <a:endParaRPr kumimoji="1" lang="ja-JP" altLang="en-US"/>
          </a:p>
        </p:txBody>
      </p:sp>
    </p:spTree>
    <p:extLst>
      <p:ext uri="{BB962C8B-B14F-4D97-AF65-F5344CB8AC3E}">
        <p14:creationId xmlns:p14="http://schemas.microsoft.com/office/powerpoint/2010/main" val="4079765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EAEEED9-8766-D57D-296F-A31A67B2644E}"/>
              </a:ext>
            </a:extLst>
          </p:cNvPr>
          <p:cNvSpPr>
            <a:spLocks noGrp="1"/>
          </p:cNvSpPr>
          <p:nvPr>
            <p:ph type="sldNum" sz="quarter" idx="12"/>
          </p:nvPr>
        </p:nvSpPr>
        <p:spPr/>
        <p:txBody>
          <a:bodyPr/>
          <a:lstStyle/>
          <a:p>
            <a:fld id="{D69700F4-1176-4600-B559-DB4036D3B8D5}" type="slidenum">
              <a:rPr kumimoji="1" lang="ja-JP" altLang="en-US" smtClean="0">
                <a:latin typeface="+mn-ea"/>
              </a:rPr>
              <a:t>20</a:t>
            </a:fld>
            <a:endParaRPr kumimoji="1" lang="ja-JP" altLang="en-US" dirty="0">
              <a:latin typeface="+mn-ea"/>
            </a:endParaRPr>
          </a:p>
        </p:txBody>
      </p:sp>
      <p:sp>
        <p:nvSpPr>
          <p:cNvPr id="6" name="テキスト ボックス 5">
            <a:extLst>
              <a:ext uri="{FF2B5EF4-FFF2-40B4-BE49-F238E27FC236}">
                <a16:creationId xmlns:a16="http://schemas.microsoft.com/office/drawing/2014/main" id="{E7A27B8F-98B1-6E4A-B512-BBE77F4CD328}"/>
              </a:ext>
            </a:extLst>
          </p:cNvPr>
          <p:cNvSpPr txBox="1"/>
          <p:nvPr/>
        </p:nvSpPr>
        <p:spPr>
          <a:xfrm>
            <a:off x="426979" y="258713"/>
            <a:ext cx="2607005" cy="276999"/>
          </a:xfrm>
          <a:prstGeom prst="rect">
            <a:avLst/>
          </a:prstGeom>
          <a:noFill/>
        </p:spPr>
        <p:txBody>
          <a:bodyPr wrap="square" rtlCol="0">
            <a:spAutoFit/>
          </a:bodyPr>
          <a:lstStyle/>
          <a:p>
            <a:r>
              <a:rPr kumimoji="1" lang="ja-JP" altLang="en-US" sz="1200" b="1" dirty="0">
                <a:latin typeface="+mn-ea"/>
                <a:cs typeface="Times New Roman" panose="02020603050405020304" pitchFamily="18" charset="0"/>
              </a:rPr>
              <a:t>８．創業の歴史・精神 </a:t>
            </a:r>
          </a:p>
        </p:txBody>
      </p:sp>
      <p:sp>
        <p:nvSpPr>
          <p:cNvPr id="5" name="テキスト ボックス 4">
            <a:extLst>
              <a:ext uri="{FF2B5EF4-FFF2-40B4-BE49-F238E27FC236}">
                <a16:creationId xmlns:a16="http://schemas.microsoft.com/office/drawing/2014/main" id="{BFBC10DF-AC51-B358-2565-495A51051A83}"/>
              </a:ext>
            </a:extLst>
          </p:cNvPr>
          <p:cNvSpPr txBox="1"/>
          <p:nvPr/>
        </p:nvSpPr>
        <p:spPr>
          <a:xfrm>
            <a:off x="359737" y="723826"/>
            <a:ext cx="2700000" cy="2483244"/>
          </a:xfrm>
          <a:prstGeom prst="rect">
            <a:avLst/>
          </a:prstGeom>
          <a:noFill/>
        </p:spPr>
        <p:txBody>
          <a:bodyPr wrap="square">
            <a:spAutoFit/>
          </a:bodyPr>
          <a:lstStyle/>
          <a:p>
            <a:pPr>
              <a:lnSpc>
                <a:spcPct val="130000"/>
              </a:lnSpc>
            </a:pPr>
            <a:r>
              <a:rPr lang="ja-JP" altLang="en-US" sz="700" b="0" i="0" u="none" strike="noStrike" baseline="0" dirty="0">
                <a:solidFill>
                  <a:srgbClr val="000000"/>
                </a:solidFill>
                <a:latin typeface="+mn-ea"/>
              </a:rPr>
              <a:t>お客さんは一生に何度もないこの工事を絶対に失敗したくない。</a:t>
            </a:r>
          </a:p>
          <a:p>
            <a:pPr>
              <a:lnSpc>
                <a:spcPct val="130000"/>
              </a:lnSpc>
            </a:pPr>
            <a:r>
              <a:rPr lang="ja-JP" altLang="en-US" sz="700" b="0" i="0" u="none" strike="noStrike" baseline="0" dirty="0">
                <a:solidFill>
                  <a:srgbClr val="000000"/>
                </a:solidFill>
                <a:latin typeface="+mn-ea"/>
              </a:rPr>
              <a:t>だからこそ不安を感じられていることを感じることがすごく多い。お客さんはこの工務店がちゃんとしてくれているのか？</a:t>
            </a:r>
          </a:p>
          <a:p>
            <a:pPr>
              <a:lnSpc>
                <a:spcPct val="130000"/>
              </a:lnSpc>
            </a:pPr>
            <a:r>
              <a:rPr lang="ja-JP" altLang="en-US" sz="700" b="0" i="0" u="none" strike="noStrike" baseline="0" dirty="0">
                <a:solidFill>
                  <a:srgbClr val="000000"/>
                </a:solidFill>
                <a:latin typeface="+mn-ea"/>
              </a:rPr>
              <a:t>現場でちゃんと手を抜かずに工事してくれているのか？</a:t>
            </a:r>
          </a:p>
          <a:p>
            <a:pPr>
              <a:lnSpc>
                <a:spcPct val="130000"/>
              </a:lnSpc>
            </a:pPr>
            <a:r>
              <a:rPr lang="ja-JP" altLang="en-US" sz="700" b="0" i="0" u="none" strike="noStrike" baseline="0" dirty="0">
                <a:solidFill>
                  <a:srgbClr val="000000"/>
                </a:solidFill>
                <a:latin typeface="+mn-ea"/>
              </a:rPr>
              <a:t>技術力・サービス力・商品力の高さはもちろん必要ですが</a:t>
            </a:r>
          </a:p>
          <a:p>
            <a:pPr>
              <a:lnSpc>
                <a:spcPct val="130000"/>
              </a:lnSpc>
            </a:pPr>
            <a:r>
              <a:rPr lang="ja-JP" altLang="en-US" sz="700" b="0" i="0" u="none" strike="noStrike" baseline="0" dirty="0">
                <a:solidFill>
                  <a:srgbClr val="000000"/>
                </a:solidFill>
                <a:latin typeface="+mn-ea"/>
              </a:rPr>
              <a:t>お客さんはなかなかパッとわからない部分。けど、どこかでお客さんは安心したい。その安心材料が現場においては職人さんの見た目・人となり・きれいな現場などまたは細かいきちんとした報連相などだと考えています。</a:t>
            </a:r>
          </a:p>
          <a:p>
            <a:pPr>
              <a:lnSpc>
                <a:spcPct val="130000"/>
              </a:lnSpc>
            </a:pPr>
            <a:endParaRPr lang="ja-JP" altLang="en-US" sz="100" b="0" i="0" u="none" strike="noStrike" baseline="0" dirty="0">
              <a:solidFill>
                <a:srgbClr val="000000"/>
              </a:solidFill>
              <a:latin typeface="+mn-ea"/>
            </a:endParaRPr>
          </a:p>
          <a:p>
            <a:pPr>
              <a:lnSpc>
                <a:spcPct val="130000"/>
              </a:lnSpc>
            </a:pPr>
            <a:r>
              <a:rPr lang="ja-JP" altLang="en-US" sz="700" b="0" i="0" u="none" strike="noStrike" baseline="0" dirty="0">
                <a:solidFill>
                  <a:srgbClr val="000000"/>
                </a:solidFill>
                <a:latin typeface="+mn-ea"/>
              </a:rPr>
              <a:t>最後まで真摯に、誠実に対応する。また、自分の仕事に誇りをもって取り組んでくれる職人さんたちに恵まれ、紹介やリピートが約</a:t>
            </a:r>
            <a:r>
              <a:rPr lang="en-US" altLang="ja-JP" sz="700" b="0" i="0" u="none" strike="noStrike" baseline="0" dirty="0">
                <a:solidFill>
                  <a:srgbClr val="000000"/>
                </a:solidFill>
                <a:latin typeface="+mn-ea"/>
              </a:rPr>
              <a:t>90</a:t>
            </a:r>
            <a:r>
              <a:rPr lang="ja-JP" altLang="en-US" sz="700" b="0" i="0" u="none" strike="noStrike" baseline="0" dirty="0">
                <a:solidFill>
                  <a:srgbClr val="000000"/>
                </a:solidFill>
                <a:latin typeface="+mn-ea"/>
              </a:rPr>
              <a:t>％をしめる。そんな工務店に成長してきました。</a:t>
            </a:r>
          </a:p>
          <a:p>
            <a:pPr>
              <a:lnSpc>
                <a:spcPct val="130000"/>
              </a:lnSpc>
            </a:pPr>
            <a:endParaRPr lang="ja-JP" altLang="en-US" sz="700" b="0" i="0" u="none" strike="noStrike" baseline="0" dirty="0">
              <a:solidFill>
                <a:srgbClr val="000000"/>
              </a:solidFill>
              <a:latin typeface="+mn-ea"/>
            </a:endParaRPr>
          </a:p>
          <a:p>
            <a:pPr>
              <a:lnSpc>
                <a:spcPct val="130000"/>
              </a:lnSpc>
            </a:pPr>
            <a:r>
              <a:rPr lang="ja-JP" altLang="en-US" sz="700" b="0" i="0" u="none" strike="noStrike" baseline="0" dirty="0">
                <a:solidFill>
                  <a:srgbClr val="000000"/>
                </a:solidFill>
                <a:latin typeface="+mn-ea"/>
              </a:rPr>
              <a:t>作り手の思いは間違いなく建物に宿ると思っています。</a:t>
            </a:r>
          </a:p>
          <a:p>
            <a:pPr>
              <a:lnSpc>
                <a:spcPct val="130000"/>
              </a:lnSpc>
            </a:pPr>
            <a:r>
              <a:rPr lang="ja-JP" altLang="en-US" sz="700" b="0" i="0" u="none" strike="noStrike" baseline="0" dirty="0">
                <a:solidFill>
                  <a:srgbClr val="000000"/>
                </a:solidFill>
                <a:latin typeface="+mn-ea"/>
              </a:rPr>
              <a:t>そんな気持ちのいい建物をたくさん残していきたい。</a:t>
            </a:r>
          </a:p>
          <a:p>
            <a:pPr>
              <a:lnSpc>
                <a:spcPct val="130000"/>
              </a:lnSpc>
            </a:pPr>
            <a:r>
              <a:rPr lang="ja-JP" altLang="en-US" sz="700" b="0" i="0" u="none" strike="noStrike" baseline="0" dirty="0">
                <a:solidFill>
                  <a:srgbClr val="000000"/>
                </a:solidFill>
                <a:latin typeface="+mn-ea"/>
              </a:rPr>
              <a:t>そんなことを通じて「建築における不安をゼロにする」を目指して頑張っていきましょう。</a:t>
            </a:r>
          </a:p>
        </p:txBody>
      </p:sp>
    </p:spTree>
    <p:extLst>
      <p:ext uri="{BB962C8B-B14F-4D97-AF65-F5344CB8AC3E}">
        <p14:creationId xmlns:p14="http://schemas.microsoft.com/office/powerpoint/2010/main" val="1514594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EAEEED9-8766-D57D-296F-A31A67B2644E}"/>
              </a:ext>
            </a:extLst>
          </p:cNvPr>
          <p:cNvSpPr>
            <a:spLocks noGrp="1"/>
          </p:cNvSpPr>
          <p:nvPr>
            <p:ph type="sldNum" sz="quarter" idx="12"/>
          </p:nvPr>
        </p:nvSpPr>
        <p:spPr/>
        <p:txBody>
          <a:bodyPr/>
          <a:lstStyle/>
          <a:p>
            <a:fld id="{D69700F4-1176-4600-B559-DB4036D3B8D5}" type="slidenum">
              <a:rPr kumimoji="1" lang="ja-JP" altLang="en-US" smtClean="0">
                <a:latin typeface="+mn-ea"/>
              </a:rPr>
              <a:t>21</a:t>
            </a:fld>
            <a:endParaRPr kumimoji="1" lang="ja-JP" altLang="en-US" dirty="0">
              <a:latin typeface="+mn-ea"/>
            </a:endParaRPr>
          </a:p>
        </p:txBody>
      </p:sp>
      <p:sp>
        <p:nvSpPr>
          <p:cNvPr id="6" name="テキスト ボックス 5">
            <a:extLst>
              <a:ext uri="{FF2B5EF4-FFF2-40B4-BE49-F238E27FC236}">
                <a16:creationId xmlns:a16="http://schemas.microsoft.com/office/drawing/2014/main" id="{E7A27B8F-98B1-6E4A-B512-BBE77F4CD328}"/>
              </a:ext>
            </a:extLst>
          </p:cNvPr>
          <p:cNvSpPr txBox="1"/>
          <p:nvPr/>
        </p:nvSpPr>
        <p:spPr>
          <a:xfrm>
            <a:off x="426979" y="258713"/>
            <a:ext cx="2607005" cy="276999"/>
          </a:xfrm>
          <a:prstGeom prst="rect">
            <a:avLst/>
          </a:prstGeom>
          <a:noFill/>
        </p:spPr>
        <p:txBody>
          <a:bodyPr wrap="square" rtlCol="0">
            <a:spAutoFit/>
          </a:bodyPr>
          <a:lstStyle/>
          <a:p>
            <a:r>
              <a:rPr kumimoji="1" lang="ja-JP" altLang="en-US" sz="1200" b="1" dirty="0">
                <a:latin typeface="+mn-ea"/>
                <a:cs typeface="Times New Roman" panose="02020603050405020304" pitchFamily="18" charset="0"/>
              </a:rPr>
              <a:t>８．創業の歴史・精神 </a:t>
            </a:r>
          </a:p>
        </p:txBody>
      </p:sp>
      <p:sp>
        <p:nvSpPr>
          <p:cNvPr id="5" name="テキスト ボックス 4">
            <a:extLst>
              <a:ext uri="{FF2B5EF4-FFF2-40B4-BE49-F238E27FC236}">
                <a16:creationId xmlns:a16="http://schemas.microsoft.com/office/drawing/2014/main" id="{BFBC10DF-AC51-B358-2565-495A51051A83}"/>
              </a:ext>
            </a:extLst>
          </p:cNvPr>
          <p:cNvSpPr txBox="1"/>
          <p:nvPr/>
        </p:nvSpPr>
        <p:spPr>
          <a:xfrm>
            <a:off x="359737" y="723826"/>
            <a:ext cx="2700000" cy="4143698"/>
          </a:xfrm>
          <a:prstGeom prst="rect">
            <a:avLst/>
          </a:prstGeom>
          <a:noFill/>
        </p:spPr>
        <p:txBody>
          <a:bodyPr wrap="square">
            <a:spAutoFit/>
          </a:bodyPr>
          <a:lstStyle/>
          <a:p>
            <a:pPr>
              <a:lnSpc>
                <a:spcPct val="130000"/>
              </a:lnSpc>
            </a:pPr>
            <a:r>
              <a:rPr lang="en-US" altLang="ja-JP" sz="700" b="1" i="0" u="none" strike="noStrike" baseline="0" dirty="0">
                <a:solidFill>
                  <a:srgbClr val="000000"/>
                </a:solidFill>
                <a:latin typeface="+mn-ea"/>
              </a:rPr>
              <a:t>―――</a:t>
            </a:r>
            <a:r>
              <a:rPr lang="ja-JP" altLang="en-US" sz="700" b="1" i="0" u="none" strike="noStrike" baseline="0" dirty="0">
                <a:solidFill>
                  <a:srgbClr val="000000"/>
                </a:solidFill>
                <a:latin typeface="+mn-ea"/>
              </a:rPr>
              <a:t>僕が今、仕事を頑張る理由</a:t>
            </a:r>
          </a:p>
          <a:p>
            <a:pPr>
              <a:lnSpc>
                <a:spcPct val="130000"/>
              </a:lnSpc>
            </a:pPr>
            <a:r>
              <a:rPr lang="ja-JP" altLang="en-US" sz="700" b="1" i="0" u="none" strike="noStrike" baseline="0" dirty="0">
                <a:solidFill>
                  <a:srgbClr val="000000"/>
                </a:solidFill>
                <a:latin typeface="+mn-ea"/>
              </a:rPr>
              <a:t>「何気ない毎日に笑顔を」に込めた想い</a:t>
            </a:r>
            <a:r>
              <a:rPr lang="en-US" altLang="ja-JP" sz="700" b="1" i="0" u="none" strike="noStrike" baseline="0" dirty="0">
                <a:solidFill>
                  <a:srgbClr val="000000"/>
                </a:solidFill>
                <a:latin typeface="+mn-ea"/>
              </a:rPr>
              <a:t>―――</a:t>
            </a:r>
          </a:p>
          <a:p>
            <a:pPr>
              <a:lnSpc>
                <a:spcPct val="130000"/>
              </a:lnSpc>
            </a:pPr>
            <a:r>
              <a:rPr lang="ja-JP" altLang="en-US" sz="700" b="0" i="0" u="none" strike="noStrike" baseline="0" dirty="0">
                <a:solidFill>
                  <a:srgbClr val="000000"/>
                </a:solidFill>
                <a:latin typeface="+mn-ea"/>
              </a:rPr>
              <a:t>独立して最初のころ、職人さんに対してなーなーな関係になってはいけないということですごく距離をとっていました。</a:t>
            </a:r>
          </a:p>
          <a:p>
            <a:pPr>
              <a:lnSpc>
                <a:spcPct val="130000"/>
              </a:lnSpc>
            </a:pPr>
            <a:r>
              <a:rPr lang="ja-JP" altLang="en-US" sz="700" b="0" i="0" u="none" strike="noStrike" baseline="0" dirty="0">
                <a:solidFill>
                  <a:srgbClr val="000000"/>
                </a:solidFill>
                <a:latin typeface="+mn-ea"/>
              </a:rPr>
              <a:t>「いい仕事してくれているなー」とか「こんなことまでしてくれている」そんな風に感じてもそれを相手に伝えることはしなかったです。なぜなら、調子にのると思っていたからです。</a:t>
            </a:r>
          </a:p>
          <a:p>
            <a:pPr>
              <a:lnSpc>
                <a:spcPct val="130000"/>
              </a:lnSpc>
            </a:pPr>
            <a:endParaRPr lang="ja-JP" altLang="en-US" sz="700" b="0" i="0" u="none" strike="noStrike" baseline="0" dirty="0">
              <a:solidFill>
                <a:srgbClr val="000000"/>
              </a:solidFill>
              <a:latin typeface="+mn-ea"/>
            </a:endParaRPr>
          </a:p>
          <a:p>
            <a:pPr>
              <a:lnSpc>
                <a:spcPct val="130000"/>
              </a:lnSpc>
            </a:pPr>
            <a:r>
              <a:rPr lang="ja-JP" altLang="en-US" sz="700" b="0" i="0" u="none" strike="noStrike" baseline="0" dirty="0">
                <a:solidFill>
                  <a:srgbClr val="000000"/>
                </a:solidFill>
                <a:latin typeface="+mn-ea"/>
              </a:rPr>
              <a:t>そんな風な関わりをしていると、現場の雰囲気はめちゃくちゃ悪いし、お客さんの満足度も低い。けれども</a:t>
            </a:r>
            <a:r>
              <a:rPr lang="ja-JP" altLang="en-US" sz="700" dirty="0">
                <a:solidFill>
                  <a:srgbClr val="000000"/>
                </a:solidFill>
                <a:latin typeface="+mn-ea"/>
              </a:rPr>
              <a:t>、</a:t>
            </a:r>
            <a:r>
              <a:rPr lang="ja-JP" altLang="en-US" sz="700" b="0" i="0" u="none" strike="noStrike" baseline="0" dirty="0">
                <a:solidFill>
                  <a:srgbClr val="000000"/>
                </a:solidFill>
                <a:latin typeface="+mn-ea"/>
              </a:rPr>
              <a:t>ありがたいことに少しずついただける仕事も増えてきて、とにかく必死になって仕事しているけれどもずっと満たされない日々を過ごしていました。楽しみは飲みにいくことか休日や旅行くらい。</a:t>
            </a:r>
          </a:p>
          <a:p>
            <a:pPr>
              <a:lnSpc>
                <a:spcPct val="130000"/>
              </a:lnSpc>
            </a:pPr>
            <a:endParaRPr lang="ja-JP" altLang="en-US" sz="700" b="0" i="0" u="none" strike="noStrike" baseline="0" dirty="0">
              <a:solidFill>
                <a:srgbClr val="000000"/>
              </a:solidFill>
              <a:latin typeface="+mn-ea"/>
            </a:endParaRPr>
          </a:p>
          <a:p>
            <a:pPr>
              <a:lnSpc>
                <a:spcPct val="130000"/>
              </a:lnSpc>
            </a:pPr>
            <a:r>
              <a:rPr lang="ja-JP" altLang="en-US" sz="700" b="0" i="0" u="none" strike="noStrike" baseline="0" dirty="0">
                <a:solidFill>
                  <a:srgbClr val="000000"/>
                </a:solidFill>
                <a:latin typeface="+mn-ea"/>
              </a:rPr>
              <a:t>何のために仕事してるんかな？</a:t>
            </a:r>
          </a:p>
          <a:p>
            <a:pPr>
              <a:lnSpc>
                <a:spcPct val="130000"/>
              </a:lnSpc>
            </a:pPr>
            <a:r>
              <a:rPr lang="ja-JP" altLang="en-US" sz="700" b="0" i="0" u="none" strike="noStrike" baseline="0" dirty="0">
                <a:solidFill>
                  <a:srgbClr val="000000"/>
                </a:solidFill>
                <a:latin typeface="+mn-ea"/>
              </a:rPr>
              <a:t>ずいぶんと自分と向き合い、そんな中、出てきたのは</a:t>
            </a:r>
          </a:p>
          <a:p>
            <a:pPr>
              <a:lnSpc>
                <a:spcPct val="130000"/>
              </a:lnSpc>
            </a:pPr>
            <a:r>
              <a:rPr lang="ja-JP" altLang="en-US" sz="700" b="0" i="0" u="none" strike="noStrike" baseline="0" dirty="0">
                <a:solidFill>
                  <a:srgbClr val="000000"/>
                </a:solidFill>
                <a:latin typeface="+mn-ea"/>
              </a:rPr>
              <a:t>みんなに楽しく仕事してほしい。</a:t>
            </a:r>
          </a:p>
          <a:p>
            <a:pPr>
              <a:lnSpc>
                <a:spcPct val="130000"/>
              </a:lnSpc>
            </a:pPr>
            <a:r>
              <a:rPr lang="ja-JP" altLang="en-US" sz="700" b="0" i="0" u="none" strike="noStrike" baseline="0" dirty="0">
                <a:solidFill>
                  <a:srgbClr val="000000"/>
                </a:solidFill>
                <a:latin typeface="+mn-ea"/>
              </a:rPr>
              <a:t>そ</a:t>
            </a:r>
            <a:r>
              <a:rPr lang="ja-JP" altLang="en-US" sz="700" dirty="0">
                <a:solidFill>
                  <a:srgbClr val="000000"/>
                </a:solidFill>
                <a:latin typeface="+mn-ea"/>
              </a:rPr>
              <a:t>のため</a:t>
            </a:r>
            <a:r>
              <a:rPr lang="ja-JP" altLang="en-US" sz="700" b="0" i="0" u="none" strike="noStrike" baseline="0" dirty="0">
                <a:solidFill>
                  <a:srgbClr val="000000"/>
                </a:solidFill>
                <a:latin typeface="+mn-ea"/>
              </a:rPr>
              <a:t>には</a:t>
            </a:r>
            <a:r>
              <a:rPr lang="ja-JP" altLang="en-US" sz="700" dirty="0">
                <a:solidFill>
                  <a:srgbClr val="000000"/>
                </a:solidFill>
                <a:latin typeface="+mn-ea"/>
              </a:rPr>
              <a:t>、</a:t>
            </a:r>
            <a:r>
              <a:rPr lang="ja-JP" altLang="en-US" sz="700" b="0" i="0" u="none" strike="noStrike" baseline="0" dirty="0">
                <a:solidFill>
                  <a:srgbClr val="000000"/>
                </a:solidFill>
                <a:latin typeface="+mn-ea"/>
              </a:rPr>
              <a:t>仕事しやすい環境を作ることが自分の仕事だと感じ、さまざまなことに取り組んできました。</a:t>
            </a:r>
          </a:p>
          <a:p>
            <a:pPr>
              <a:lnSpc>
                <a:spcPct val="130000"/>
              </a:lnSpc>
            </a:pPr>
            <a:endParaRPr lang="en-US" altLang="ja-JP" sz="700" b="0" i="0" u="none" strike="noStrike" baseline="0" dirty="0">
              <a:solidFill>
                <a:srgbClr val="000000"/>
              </a:solidFill>
              <a:latin typeface="+mn-ea"/>
            </a:endParaRPr>
          </a:p>
          <a:p>
            <a:pPr>
              <a:lnSpc>
                <a:spcPct val="130000"/>
              </a:lnSpc>
            </a:pPr>
            <a:r>
              <a:rPr lang="ja-JP" altLang="en-US" sz="700" b="0" i="0" u="none" strike="noStrike" baseline="0" dirty="0">
                <a:solidFill>
                  <a:srgbClr val="000000"/>
                </a:solidFill>
                <a:latin typeface="+mn-ea"/>
              </a:rPr>
              <a:t>その結果、以前と比べると間違いなく職場環境は改善され、お客さんからの満足度向上にもつながりました。しかし、まだまだ、伸びしろだらけです。</a:t>
            </a:r>
          </a:p>
          <a:p>
            <a:pPr>
              <a:lnSpc>
                <a:spcPct val="130000"/>
              </a:lnSpc>
            </a:pPr>
            <a:endParaRPr lang="ja-JP" altLang="en-US" sz="700" b="0" i="0" u="none" strike="noStrike" baseline="0" dirty="0">
              <a:solidFill>
                <a:srgbClr val="000000"/>
              </a:solidFill>
              <a:latin typeface="+mn-ea"/>
            </a:endParaRPr>
          </a:p>
          <a:p>
            <a:pPr>
              <a:lnSpc>
                <a:spcPct val="130000"/>
              </a:lnSpc>
            </a:pPr>
            <a:r>
              <a:rPr lang="en-US" altLang="ja-JP" sz="700" b="0" i="0" u="none" strike="noStrike" baseline="0" dirty="0">
                <a:solidFill>
                  <a:srgbClr val="000000"/>
                </a:solidFill>
                <a:latin typeface="+mn-ea"/>
              </a:rPr>
              <a:t>1</a:t>
            </a:r>
            <a:r>
              <a:rPr lang="ja-JP" altLang="en-US" sz="700" b="0" i="0" u="none" strike="noStrike" baseline="0" dirty="0">
                <a:solidFill>
                  <a:srgbClr val="000000"/>
                </a:solidFill>
                <a:latin typeface="+mn-ea"/>
              </a:rPr>
              <a:t>日</a:t>
            </a:r>
            <a:r>
              <a:rPr lang="en-US" altLang="ja-JP" sz="700" b="0" i="0" u="none" strike="noStrike" baseline="0" dirty="0">
                <a:solidFill>
                  <a:srgbClr val="000000"/>
                </a:solidFill>
                <a:latin typeface="+mn-ea"/>
              </a:rPr>
              <a:t>1</a:t>
            </a:r>
            <a:r>
              <a:rPr lang="ja-JP" altLang="en-US" sz="700" b="0" i="0" u="none" strike="noStrike" baseline="0" dirty="0">
                <a:solidFill>
                  <a:srgbClr val="000000"/>
                </a:solidFill>
                <a:latin typeface="+mn-ea"/>
              </a:rPr>
              <a:t>日をどのように過ごすか。人生の中で多くの時間を費やす仕事、どうせ同じ時間を費やすなら、楽しめた方が充実した人生になるんじゃない。「何気ない毎日に笑顔を」を大切にしたい。</a:t>
            </a:r>
          </a:p>
        </p:txBody>
      </p:sp>
    </p:spTree>
    <p:extLst>
      <p:ext uri="{BB962C8B-B14F-4D97-AF65-F5344CB8AC3E}">
        <p14:creationId xmlns:p14="http://schemas.microsoft.com/office/powerpoint/2010/main" val="1631740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EAEEED9-8766-D57D-296F-A31A67B2644E}"/>
              </a:ext>
            </a:extLst>
          </p:cNvPr>
          <p:cNvSpPr>
            <a:spLocks noGrp="1"/>
          </p:cNvSpPr>
          <p:nvPr>
            <p:ph type="sldNum" sz="quarter" idx="12"/>
          </p:nvPr>
        </p:nvSpPr>
        <p:spPr/>
        <p:txBody>
          <a:bodyPr/>
          <a:lstStyle/>
          <a:p>
            <a:fld id="{D69700F4-1176-4600-B559-DB4036D3B8D5}" type="slidenum">
              <a:rPr kumimoji="1" lang="ja-JP" altLang="en-US" smtClean="0">
                <a:latin typeface="+mn-ea"/>
              </a:rPr>
              <a:t>22</a:t>
            </a:fld>
            <a:endParaRPr kumimoji="1" lang="ja-JP" altLang="en-US" dirty="0">
              <a:latin typeface="+mn-ea"/>
            </a:endParaRPr>
          </a:p>
        </p:txBody>
      </p:sp>
      <p:sp>
        <p:nvSpPr>
          <p:cNvPr id="6" name="テキスト ボックス 5">
            <a:extLst>
              <a:ext uri="{FF2B5EF4-FFF2-40B4-BE49-F238E27FC236}">
                <a16:creationId xmlns:a16="http://schemas.microsoft.com/office/drawing/2014/main" id="{E7A27B8F-98B1-6E4A-B512-BBE77F4CD328}"/>
              </a:ext>
            </a:extLst>
          </p:cNvPr>
          <p:cNvSpPr txBox="1"/>
          <p:nvPr/>
        </p:nvSpPr>
        <p:spPr>
          <a:xfrm>
            <a:off x="426979" y="258713"/>
            <a:ext cx="2607005" cy="276999"/>
          </a:xfrm>
          <a:prstGeom prst="rect">
            <a:avLst/>
          </a:prstGeom>
          <a:noFill/>
        </p:spPr>
        <p:txBody>
          <a:bodyPr wrap="square" rtlCol="0">
            <a:spAutoFit/>
          </a:bodyPr>
          <a:lstStyle/>
          <a:p>
            <a:r>
              <a:rPr kumimoji="1" lang="ja-JP" altLang="en-US" sz="1200" b="1" dirty="0">
                <a:latin typeface="+mn-ea"/>
                <a:cs typeface="Times New Roman" panose="02020603050405020304" pitchFamily="18" charset="0"/>
              </a:rPr>
              <a:t>８．創業の歴史・精神 </a:t>
            </a:r>
          </a:p>
        </p:txBody>
      </p:sp>
      <p:sp>
        <p:nvSpPr>
          <p:cNvPr id="5" name="テキスト ボックス 4">
            <a:extLst>
              <a:ext uri="{FF2B5EF4-FFF2-40B4-BE49-F238E27FC236}">
                <a16:creationId xmlns:a16="http://schemas.microsoft.com/office/drawing/2014/main" id="{BFBC10DF-AC51-B358-2565-495A51051A83}"/>
              </a:ext>
            </a:extLst>
          </p:cNvPr>
          <p:cNvSpPr txBox="1"/>
          <p:nvPr/>
        </p:nvSpPr>
        <p:spPr>
          <a:xfrm>
            <a:off x="359737" y="723826"/>
            <a:ext cx="2700000" cy="4003660"/>
          </a:xfrm>
          <a:prstGeom prst="rect">
            <a:avLst/>
          </a:prstGeom>
          <a:noFill/>
        </p:spPr>
        <p:txBody>
          <a:bodyPr wrap="square">
            <a:spAutoFit/>
          </a:bodyPr>
          <a:lstStyle/>
          <a:p>
            <a:pPr>
              <a:lnSpc>
                <a:spcPct val="130000"/>
              </a:lnSpc>
            </a:pPr>
            <a:r>
              <a:rPr lang="en-US" altLang="ja-JP" sz="700" b="1" i="0" u="none" strike="noStrike" baseline="0" dirty="0">
                <a:latin typeface="+mn-ea"/>
              </a:rPr>
              <a:t>―――</a:t>
            </a:r>
            <a:r>
              <a:rPr lang="ja-JP" altLang="en-US" sz="700" b="1" i="0" u="none" strike="noStrike" baseline="0" dirty="0">
                <a:latin typeface="+mn-ea"/>
              </a:rPr>
              <a:t>「新築をしない理由」</a:t>
            </a:r>
            <a:r>
              <a:rPr lang="en-US" altLang="ja-JP" sz="700" b="1" i="0" u="none" strike="noStrike" baseline="0" dirty="0">
                <a:latin typeface="+mn-ea"/>
              </a:rPr>
              <a:t>―――</a:t>
            </a:r>
          </a:p>
          <a:p>
            <a:pPr>
              <a:lnSpc>
                <a:spcPct val="130000"/>
              </a:lnSpc>
            </a:pPr>
            <a:r>
              <a:rPr lang="ja-JP" altLang="en-US" sz="700" b="0" i="0" u="none" strike="noStrike" baseline="0" dirty="0">
                <a:latin typeface="+mn-ea"/>
              </a:rPr>
              <a:t>小さいころ、お米には</a:t>
            </a:r>
            <a:r>
              <a:rPr lang="en-US" altLang="ja-JP" sz="700" b="0" i="0" u="none" strike="noStrike" baseline="0" dirty="0">
                <a:latin typeface="+mn-ea"/>
              </a:rPr>
              <a:t>7</a:t>
            </a:r>
            <a:r>
              <a:rPr lang="ja-JP" altLang="en-US" sz="700" b="0" i="0" u="none" strike="noStrike" baseline="0" dirty="0">
                <a:latin typeface="+mn-ea"/>
              </a:rPr>
              <a:t>人の神様がいるから米粒一つ残したらアカンと母親からいわれてきた。</a:t>
            </a:r>
          </a:p>
          <a:p>
            <a:pPr>
              <a:lnSpc>
                <a:spcPct val="130000"/>
              </a:lnSpc>
            </a:pPr>
            <a:r>
              <a:rPr lang="ja-JP" altLang="en-US" sz="700" b="0" i="0" u="none" strike="noStrike" baseline="0" dirty="0">
                <a:latin typeface="+mn-ea"/>
              </a:rPr>
              <a:t>ものを大切にする。まだ、使える木を捨てるのはもったいない。廃材を使って棚を作ったりしてきた。</a:t>
            </a:r>
          </a:p>
          <a:p>
            <a:pPr>
              <a:lnSpc>
                <a:spcPct val="130000"/>
              </a:lnSpc>
            </a:pPr>
            <a:endParaRPr lang="ja-JP" altLang="en-US" sz="700" b="0" i="0" u="none" strike="noStrike" baseline="0" dirty="0">
              <a:latin typeface="+mn-ea"/>
            </a:endParaRPr>
          </a:p>
          <a:p>
            <a:pPr>
              <a:lnSpc>
                <a:spcPct val="130000"/>
              </a:lnSpc>
            </a:pPr>
            <a:r>
              <a:rPr lang="ja-JP" altLang="en-US" sz="700" b="0" i="0" u="none" strike="noStrike" baseline="0" dirty="0">
                <a:latin typeface="+mn-ea"/>
              </a:rPr>
              <a:t>弊社が新築ではなくリフォーム・リノベをメインにしているのもこの考え方からです。これだけ余っている建物があってそれをどんどん活用したらいいやん。なのに、なぜ、わざわざ自然を壊してまで土地を開発して新築を建て続けるのか？</a:t>
            </a:r>
          </a:p>
          <a:p>
            <a:pPr>
              <a:lnSpc>
                <a:spcPct val="130000"/>
              </a:lnSpc>
            </a:pPr>
            <a:r>
              <a:rPr lang="ja-JP" altLang="en-US" sz="700" b="0" i="0" u="none" strike="noStrike" baseline="0" dirty="0">
                <a:latin typeface="+mn-ea"/>
              </a:rPr>
              <a:t>ぼくには理解ができないところ。</a:t>
            </a:r>
          </a:p>
          <a:p>
            <a:pPr>
              <a:lnSpc>
                <a:spcPct val="130000"/>
              </a:lnSpc>
            </a:pPr>
            <a:endParaRPr lang="ja-JP" altLang="en-US" sz="700" b="0" i="0" u="none" strike="noStrike" baseline="0" dirty="0">
              <a:latin typeface="+mn-ea"/>
            </a:endParaRPr>
          </a:p>
          <a:p>
            <a:pPr>
              <a:lnSpc>
                <a:spcPct val="130000"/>
              </a:lnSpc>
            </a:pPr>
            <a:r>
              <a:rPr lang="ja-JP" altLang="en-US" sz="700" b="0" i="0" u="none" strike="noStrike" baseline="0" dirty="0">
                <a:latin typeface="+mn-ea"/>
              </a:rPr>
              <a:t>今、あるものを生かすことはすごく技術のいることです。だからこそ、この技術を追求していきたい。私たちの技術によって再度、命を吹き込み、普及していくことで社会にも貢献できると考えています。</a:t>
            </a:r>
          </a:p>
          <a:p>
            <a:pPr>
              <a:lnSpc>
                <a:spcPct val="130000"/>
              </a:lnSpc>
            </a:pPr>
            <a:endParaRPr lang="ja-JP" altLang="en-US" sz="700" b="0" i="0" u="none" strike="noStrike" baseline="0" dirty="0">
              <a:latin typeface="+mn-ea"/>
            </a:endParaRPr>
          </a:p>
          <a:p>
            <a:pPr>
              <a:lnSpc>
                <a:spcPct val="130000"/>
              </a:lnSpc>
            </a:pPr>
            <a:r>
              <a:rPr lang="ja-JP" altLang="en-US" sz="700" b="0" i="0" u="none" strike="noStrike" baseline="0" dirty="0">
                <a:latin typeface="+mn-ea"/>
              </a:rPr>
              <a:t>「ものを大切にする」というのが大切な価値観としてあるので</a:t>
            </a:r>
          </a:p>
          <a:p>
            <a:pPr>
              <a:lnSpc>
                <a:spcPct val="130000"/>
              </a:lnSpc>
            </a:pPr>
            <a:r>
              <a:rPr lang="ja-JP" altLang="en-US" sz="700" b="0" i="0" u="none" strike="noStrike" baseline="0" dirty="0">
                <a:latin typeface="+mn-ea"/>
              </a:rPr>
              <a:t>長く使い続けることができる。そんな提案・施工を大切にしています。</a:t>
            </a:r>
            <a:endParaRPr lang="en-US" altLang="ja-JP" sz="700" b="0" i="0" u="none" strike="noStrike" baseline="0" dirty="0">
              <a:latin typeface="+mn-ea"/>
            </a:endParaRPr>
          </a:p>
          <a:p>
            <a:pPr>
              <a:lnSpc>
                <a:spcPct val="130000"/>
              </a:lnSpc>
            </a:pPr>
            <a:r>
              <a:rPr lang="ja-JP" altLang="en-US" sz="700" b="0" i="0" u="none" strike="noStrike" baseline="0" dirty="0">
                <a:latin typeface="+mn-ea"/>
              </a:rPr>
              <a:t>新建材は素晴らしい。</a:t>
            </a:r>
          </a:p>
          <a:p>
            <a:pPr>
              <a:lnSpc>
                <a:spcPct val="130000"/>
              </a:lnSpc>
            </a:pPr>
            <a:r>
              <a:rPr lang="ja-JP" altLang="en-US" sz="700" b="0" i="0" u="none" strike="noStrike" baseline="0" dirty="0">
                <a:latin typeface="+mn-ea"/>
              </a:rPr>
              <a:t>けど、使い始めは</a:t>
            </a:r>
            <a:r>
              <a:rPr lang="en-US" altLang="ja-JP" sz="700" b="0" i="0" u="none" strike="noStrike" baseline="0" dirty="0">
                <a:latin typeface="+mn-ea"/>
              </a:rPr>
              <a:t>100</a:t>
            </a:r>
            <a:r>
              <a:rPr lang="ja-JP" altLang="en-US" sz="700" b="0" i="0" u="none" strike="noStrike" baseline="0" dirty="0">
                <a:latin typeface="+mn-ea"/>
              </a:rPr>
              <a:t>％の価値。それから時間がたつにつれて価値は間違いなく下がる。しかし、無垢材はだんだんと味わい深くなり価値が上がっていく。そんな理由からできれば無垢材・本物のものを使用していきたいと思っています。</a:t>
            </a:r>
          </a:p>
          <a:p>
            <a:pPr>
              <a:lnSpc>
                <a:spcPct val="130000"/>
              </a:lnSpc>
            </a:pPr>
            <a:endParaRPr lang="ja-JP" altLang="en-US" sz="700" b="0" i="0" u="none" strike="noStrike" baseline="0" dirty="0">
              <a:latin typeface="+mn-ea"/>
            </a:endParaRPr>
          </a:p>
          <a:p>
            <a:pPr>
              <a:lnSpc>
                <a:spcPct val="130000"/>
              </a:lnSpc>
            </a:pPr>
            <a:r>
              <a:rPr lang="ja-JP" altLang="en-US" sz="700" b="0" i="0" u="none" strike="noStrike" baseline="0" dirty="0">
                <a:latin typeface="+mn-ea"/>
              </a:rPr>
              <a:t>結果、お客さんの安心にもつながると考えています</a:t>
            </a:r>
            <a:r>
              <a:rPr lang="ja-JP" altLang="en-US" sz="700" dirty="0">
                <a:latin typeface="+mn-ea"/>
              </a:rPr>
              <a:t>。</a:t>
            </a:r>
            <a:endParaRPr lang="ja-JP" altLang="en-US" sz="700" b="0" i="0" u="none" strike="noStrike" baseline="0" dirty="0">
              <a:latin typeface="+mn-ea"/>
            </a:endParaRPr>
          </a:p>
        </p:txBody>
      </p:sp>
    </p:spTree>
    <p:extLst>
      <p:ext uri="{BB962C8B-B14F-4D97-AF65-F5344CB8AC3E}">
        <p14:creationId xmlns:p14="http://schemas.microsoft.com/office/powerpoint/2010/main" val="231859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EAEEED9-8766-D57D-296F-A31A67B2644E}"/>
              </a:ext>
            </a:extLst>
          </p:cNvPr>
          <p:cNvSpPr>
            <a:spLocks noGrp="1"/>
          </p:cNvSpPr>
          <p:nvPr>
            <p:ph type="sldNum" sz="quarter" idx="12"/>
          </p:nvPr>
        </p:nvSpPr>
        <p:spPr/>
        <p:txBody>
          <a:bodyPr/>
          <a:lstStyle/>
          <a:p>
            <a:fld id="{D69700F4-1176-4600-B559-DB4036D3B8D5}" type="slidenum">
              <a:rPr kumimoji="1" lang="ja-JP" altLang="en-US" smtClean="0">
                <a:latin typeface="+mn-ea"/>
              </a:rPr>
              <a:t>23</a:t>
            </a:fld>
            <a:endParaRPr kumimoji="1" lang="ja-JP" altLang="en-US" dirty="0">
              <a:latin typeface="+mn-ea"/>
            </a:endParaRPr>
          </a:p>
        </p:txBody>
      </p:sp>
      <p:sp>
        <p:nvSpPr>
          <p:cNvPr id="6" name="テキスト ボックス 5">
            <a:extLst>
              <a:ext uri="{FF2B5EF4-FFF2-40B4-BE49-F238E27FC236}">
                <a16:creationId xmlns:a16="http://schemas.microsoft.com/office/drawing/2014/main" id="{E7A27B8F-98B1-6E4A-B512-BBE77F4CD328}"/>
              </a:ext>
            </a:extLst>
          </p:cNvPr>
          <p:cNvSpPr txBox="1"/>
          <p:nvPr/>
        </p:nvSpPr>
        <p:spPr>
          <a:xfrm>
            <a:off x="4018930" y="411113"/>
            <a:ext cx="2607005" cy="1200329"/>
          </a:xfrm>
          <a:prstGeom prst="rect">
            <a:avLst/>
          </a:prstGeom>
          <a:noFill/>
        </p:spPr>
        <p:txBody>
          <a:bodyPr wrap="square" rtlCol="0">
            <a:spAutoFit/>
          </a:bodyPr>
          <a:lstStyle/>
          <a:p>
            <a:r>
              <a:rPr kumimoji="1" lang="ja-JP" altLang="en-US" sz="1200" b="1" dirty="0">
                <a:latin typeface="+mn-ea"/>
                <a:cs typeface="Times New Roman" panose="02020603050405020304" pitchFamily="18" charset="0"/>
              </a:rPr>
              <a:t>９．あとがき</a:t>
            </a:r>
            <a:endParaRPr kumimoji="1" lang="en-US" altLang="ja-JP" sz="1200" b="1" dirty="0">
              <a:latin typeface="+mn-ea"/>
              <a:cs typeface="Times New Roman" panose="02020603050405020304" pitchFamily="18" charset="0"/>
            </a:endParaRPr>
          </a:p>
          <a:p>
            <a:endParaRPr kumimoji="1" lang="en-US" altLang="ja-JP" sz="1200" b="1" dirty="0">
              <a:latin typeface="+mn-ea"/>
              <a:cs typeface="Times New Roman" panose="02020603050405020304" pitchFamily="18" charset="0"/>
            </a:endParaRPr>
          </a:p>
          <a:p>
            <a:r>
              <a:rPr kumimoji="1" lang="ja-JP" altLang="en-US" sz="1200" b="1" dirty="0">
                <a:latin typeface="+mn-ea"/>
                <a:cs typeface="Times New Roman" panose="02020603050405020304" pitchFamily="18" charset="0"/>
              </a:rPr>
              <a:t>いかにみんなでよくなっていきたいのか</a:t>
            </a:r>
            <a:endParaRPr kumimoji="1" lang="en-US" altLang="ja-JP" sz="1200" b="1" dirty="0">
              <a:latin typeface="+mn-ea"/>
              <a:cs typeface="Times New Roman" panose="02020603050405020304" pitchFamily="18" charset="0"/>
            </a:endParaRPr>
          </a:p>
          <a:p>
            <a:endParaRPr kumimoji="1" lang="en-US" altLang="ja-JP" sz="1200" b="1" dirty="0">
              <a:latin typeface="+mn-ea"/>
              <a:cs typeface="Times New Roman" panose="02020603050405020304" pitchFamily="18" charset="0"/>
            </a:endParaRPr>
          </a:p>
          <a:p>
            <a:endParaRPr kumimoji="1" lang="ja-JP" altLang="en-US" sz="1200" b="1" dirty="0">
              <a:latin typeface="+mn-ea"/>
              <a:cs typeface="Times New Roman" panose="02020603050405020304" pitchFamily="18" charset="0"/>
            </a:endParaRPr>
          </a:p>
        </p:txBody>
      </p:sp>
      <p:sp>
        <p:nvSpPr>
          <p:cNvPr id="3" name="テキスト ボックス 2">
            <a:extLst>
              <a:ext uri="{FF2B5EF4-FFF2-40B4-BE49-F238E27FC236}">
                <a16:creationId xmlns:a16="http://schemas.microsoft.com/office/drawing/2014/main" id="{79ADBB5B-6139-9ACC-49F0-DA43B6498DFE}"/>
              </a:ext>
            </a:extLst>
          </p:cNvPr>
          <p:cNvSpPr txBox="1"/>
          <p:nvPr/>
        </p:nvSpPr>
        <p:spPr>
          <a:xfrm>
            <a:off x="359737" y="716726"/>
            <a:ext cx="2700000" cy="5501763"/>
          </a:xfrm>
          <a:prstGeom prst="rect">
            <a:avLst/>
          </a:prstGeom>
          <a:noFill/>
        </p:spPr>
        <p:txBody>
          <a:bodyPr wrap="square">
            <a:spAutoFit/>
          </a:bodyPr>
          <a:lstStyle/>
          <a:p>
            <a:pPr>
              <a:lnSpc>
                <a:spcPct val="150000"/>
              </a:lnSpc>
            </a:pPr>
            <a:r>
              <a:rPr lang="ja-JP" altLang="en-US" sz="700" dirty="0">
                <a:solidFill>
                  <a:srgbClr val="000000"/>
                </a:solidFill>
                <a:latin typeface="+mn-ea"/>
              </a:rPr>
              <a:t>いつもみなさん、本当にありがとうございます。</a:t>
            </a:r>
          </a:p>
          <a:p>
            <a:pPr>
              <a:lnSpc>
                <a:spcPct val="150000"/>
              </a:lnSpc>
            </a:pPr>
            <a:r>
              <a:rPr lang="ja-JP" altLang="en-US" sz="700" dirty="0">
                <a:solidFill>
                  <a:srgbClr val="000000"/>
                </a:solidFill>
                <a:latin typeface="+mn-ea"/>
              </a:rPr>
              <a:t>久々に自分の思いを明文化してみました。</a:t>
            </a:r>
          </a:p>
          <a:p>
            <a:pPr>
              <a:lnSpc>
                <a:spcPct val="150000"/>
              </a:lnSpc>
            </a:pPr>
            <a:r>
              <a:rPr lang="ja-JP" altLang="en-US" sz="700" dirty="0">
                <a:solidFill>
                  <a:srgbClr val="000000"/>
                </a:solidFill>
                <a:latin typeface="+mn-ea"/>
              </a:rPr>
              <a:t>今回、明文化した理由は</a:t>
            </a:r>
          </a:p>
          <a:p>
            <a:pPr>
              <a:lnSpc>
                <a:spcPct val="150000"/>
              </a:lnSpc>
            </a:pPr>
            <a:r>
              <a:rPr lang="ja-JP" altLang="en-US" sz="700" dirty="0">
                <a:solidFill>
                  <a:srgbClr val="000000"/>
                </a:solidFill>
                <a:latin typeface="+mn-ea"/>
              </a:rPr>
              <a:t>・よい職場を作り、自分たちの満足度をもっと高めたい</a:t>
            </a:r>
          </a:p>
          <a:p>
            <a:pPr>
              <a:lnSpc>
                <a:spcPct val="150000"/>
              </a:lnSpc>
            </a:pPr>
            <a:r>
              <a:rPr lang="ja-JP" altLang="en-US" sz="700" dirty="0">
                <a:solidFill>
                  <a:srgbClr val="000000"/>
                </a:solidFill>
                <a:latin typeface="+mn-ea"/>
              </a:rPr>
              <a:t>・もっと多くのお客さんに喜んでもらいたい。</a:t>
            </a:r>
          </a:p>
          <a:p>
            <a:pPr>
              <a:lnSpc>
                <a:spcPct val="150000"/>
              </a:lnSpc>
            </a:pPr>
            <a:r>
              <a:rPr lang="ja-JP" altLang="en-US" sz="700" dirty="0">
                <a:solidFill>
                  <a:srgbClr val="000000"/>
                </a:solidFill>
                <a:latin typeface="+mn-ea"/>
              </a:rPr>
              <a:t>その思いからです。</a:t>
            </a:r>
          </a:p>
          <a:p>
            <a:pPr>
              <a:lnSpc>
                <a:spcPct val="150000"/>
              </a:lnSpc>
            </a:pPr>
            <a:endParaRPr lang="ja-JP" altLang="en-US" sz="700" dirty="0">
              <a:solidFill>
                <a:srgbClr val="000000"/>
              </a:solidFill>
              <a:latin typeface="+mn-ea"/>
            </a:endParaRPr>
          </a:p>
          <a:p>
            <a:pPr>
              <a:lnSpc>
                <a:spcPct val="150000"/>
              </a:lnSpc>
            </a:pPr>
            <a:r>
              <a:rPr lang="ja-JP" altLang="en-US" sz="700" dirty="0">
                <a:solidFill>
                  <a:srgbClr val="000000"/>
                </a:solidFill>
                <a:latin typeface="+mn-ea"/>
              </a:rPr>
              <a:t>みんなが一つ一つにこだわりをもって取り組んでくれているおかげで、本当に多くのお客さんに喜んでいただけるようになってきました。その結果、ほとんど営業なしで受注もでき、紹介・リピートが約</a:t>
            </a:r>
            <a:r>
              <a:rPr lang="en-US" altLang="ja-JP" sz="700" dirty="0">
                <a:solidFill>
                  <a:srgbClr val="000000"/>
                </a:solidFill>
                <a:latin typeface="+mn-ea"/>
              </a:rPr>
              <a:t>85</a:t>
            </a:r>
            <a:r>
              <a:rPr lang="ja-JP" altLang="en-US" sz="700" dirty="0">
                <a:solidFill>
                  <a:srgbClr val="000000"/>
                </a:solidFill>
                <a:latin typeface="+mn-ea"/>
              </a:rPr>
              <a:t>％を占めています。本当にありがたいことです。ありがとうございます。</a:t>
            </a:r>
          </a:p>
          <a:p>
            <a:pPr>
              <a:lnSpc>
                <a:spcPct val="150000"/>
              </a:lnSpc>
            </a:pPr>
            <a:endParaRPr lang="ja-JP" altLang="en-US" sz="700" dirty="0">
              <a:solidFill>
                <a:srgbClr val="000000"/>
              </a:solidFill>
              <a:latin typeface="+mn-ea"/>
            </a:endParaRPr>
          </a:p>
          <a:p>
            <a:pPr>
              <a:lnSpc>
                <a:spcPct val="150000"/>
              </a:lnSpc>
            </a:pPr>
            <a:r>
              <a:rPr lang="ja-JP" altLang="en-US" sz="700" dirty="0">
                <a:solidFill>
                  <a:srgbClr val="000000"/>
                </a:solidFill>
                <a:latin typeface="+mn-ea"/>
              </a:rPr>
              <a:t>僕がこの会社を通じて実現したいことは、ノトスと関わる人が日常生活の中で心が満たされたり「あー幸せだな」と感じれる。</a:t>
            </a:r>
          </a:p>
          <a:p>
            <a:pPr>
              <a:lnSpc>
                <a:spcPct val="150000"/>
              </a:lnSpc>
            </a:pPr>
            <a:r>
              <a:rPr lang="ja-JP" altLang="en-US" sz="700" dirty="0">
                <a:solidFill>
                  <a:srgbClr val="000000"/>
                </a:solidFill>
                <a:latin typeface="+mn-ea"/>
              </a:rPr>
              <a:t>そんな人をもっともっと増やしていきたいと思っています。</a:t>
            </a:r>
          </a:p>
          <a:p>
            <a:pPr>
              <a:lnSpc>
                <a:spcPct val="150000"/>
              </a:lnSpc>
            </a:pPr>
            <a:endParaRPr lang="en-US" altLang="ja-JP" sz="700" dirty="0">
              <a:solidFill>
                <a:srgbClr val="000000"/>
              </a:solidFill>
              <a:latin typeface="+mn-ea"/>
            </a:endParaRPr>
          </a:p>
          <a:p>
            <a:pPr>
              <a:lnSpc>
                <a:spcPct val="150000"/>
              </a:lnSpc>
            </a:pPr>
            <a:r>
              <a:rPr lang="ja-JP" altLang="en-US" sz="700" dirty="0">
                <a:solidFill>
                  <a:srgbClr val="000000"/>
                </a:solidFill>
                <a:latin typeface="+mn-ea"/>
              </a:rPr>
              <a:t>そして「こんな会社で働きたい」「この会社で働けて本当に幸せだった」そんな声が上がってくる会社にみんなで作っていきたい。</a:t>
            </a:r>
          </a:p>
          <a:p>
            <a:pPr>
              <a:lnSpc>
                <a:spcPct val="150000"/>
              </a:lnSpc>
            </a:pPr>
            <a:endParaRPr lang="ja-JP" altLang="en-US" sz="700" dirty="0">
              <a:solidFill>
                <a:srgbClr val="000000"/>
              </a:solidFill>
              <a:latin typeface="+mn-ea"/>
            </a:endParaRPr>
          </a:p>
          <a:p>
            <a:pPr>
              <a:lnSpc>
                <a:spcPct val="150000"/>
              </a:lnSpc>
            </a:pPr>
            <a:r>
              <a:rPr lang="ja-JP" altLang="en-US" sz="700" dirty="0">
                <a:solidFill>
                  <a:srgbClr val="000000"/>
                </a:solidFill>
                <a:latin typeface="+mn-ea"/>
              </a:rPr>
              <a:t>みんなにとってこの場は、ただお金儲けのためだけの場ではなく、自分の人生をよりよくしていくための自己実現の舞台であってほしい。そう願っています。</a:t>
            </a:r>
          </a:p>
          <a:p>
            <a:pPr>
              <a:lnSpc>
                <a:spcPct val="150000"/>
              </a:lnSpc>
            </a:pPr>
            <a:endParaRPr lang="ja-JP" altLang="en-US" sz="700" dirty="0">
              <a:solidFill>
                <a:srgbClr val="000000"/>
              </a:solidFill>
              <a:latin typeface="+mn-ea"/>
            </a:endParaRPr>
          </a:p>
          <a:p>
            <a:pPr>
              <a:lnSpc>
                <a:spcPct val="150000"/>
              </a:lnSpc>
            </a:pPr>
            <a:r>
              <a:rPr lang="ja-JP" altLang="en-US" sz="700" dirty="0">
                <a:solidFill>
                  <a:srgbClr val="000000"/>
                </a:solidFill>
                <a:latin typeface="+mn-ea"/>
              </a:rPr>
              <a:t>お客さんに喜んでいただき、そして自分たちが満たされ、</a:t>
            </a:r>
          </a:p>
          <a:p>
            <a:pPr>
              <a:lnSpc>
                <a:spcPct val="150000"/>
              </a:lnSpc>
            </a:pPr>
            <a:r>
              <a:rPr lang="ja-JP" altLang="en-US" sz="700" dirty="0">
                <a:solidFill>
                  <a:srgbClr val="000000"/>
                </a:solidFill>
                <a:latin typeface="+mn-ea"/>
              </a:rPr>
              <a:t>そして子供たちから憧れられる存在に。</a:t>
            </a:r>
          </a:p>
          <a:p>
            <a:pPr>
              <a:lnSpc>
                <a:spcPct val="150000"/>
              </a:lnSpc>
            </a:pPr>
            <a:endParaRPr lang="ja-JP" altLang="en-US" sz="700" dirty="0">
              <a:solidFill>
                <a:srgbClr val="000000"/>
              </a:solidFill>
              <a:latin typeface="+mn-ea"/>
            </a:endParaRPr>
          </a:p>
          <a:p>
            <a:pPr>
              <a:lnSpc>
                <a:spcPct val="150000"/>
              </a:lnSpc>
            </a:pPr>
            <a:r>
              <a:rPr lang="ja-JP" altLang="en-US" sz="700" dirty="0">
                <a:solidFill>
                  <a:srgbClr val="000000"/>
                </a:solidFill>
                <a:latin typeface="+mn-ea"/>
              </a:rPr>
              <a:t>これからもどうぞよろしくお願いします。</a:t>
            </a:r>
            <a:endParaRPr lang="en-US" altLang="ja-JP" sz="700" dirty="0">
              <a:solidFill>
                <a:srgbClr val="000000"/>
              </a:solidFill>
              <a:latin typeface="+mn-ea"/>
            </a:endParaRPr>
          </a:p>
          <a:p>
            <a:pPr algn="r">
              <a:lnSpc>
                <a:spcPct val="150000"/>
              </a:lnSpc>
            </a:pPr>
            <a:endParaRPr lang="en-US" altLang="ja-JP" sz="800" b="1" dirty="0">
              <a:solidFill>
                <a:srgbClr val="000000"/>
              </a:solidFill>
              <a:latin typeface="+mn-ea"/>
            </a:endParaRPr>
          </a:p>
          <a:p>
            <a:pPr algn="r">
              <a:lnSpc>
                <a:spcPct val="150000"/>
              </a:lnSpc>
            </a:pPr>
            <a:r>
              <a:rPr lang="en-US" altLang="ja-JP" sz="800" b="1" dirty="0" err="1">
                <a:solidFill>
                  <a:srgbClr val="000000"/>
                </a:solidFill>
                <a:latin typeface="+mn-ea"/>
              </a:rPr>
              <a:t>notos</a:t>
            </a:r>
            <a:r>
              <a:rPr lang="en-US" altLang="ja-JP" sz="800" b="1" dirty="0">
                <a:solidFill>
                  <a:srgbClr val="000000"/>
                </a:solidFill>
                <a:latin typeface="+mn-ea"/>
              </a:rPr>
              <a:t> creative home</a:t>
            </a:r>
          </a:p>
          <a:p>
            <a:pPr algn="r">
              <a:lnSpc>
                <a:spcPct val="150000"/>
              </a:lnSpc>
            </a:pPr>
            <a:r>
              <a:rPr lang="ja-JP" altLang="en-US" sz="800" b="1" dirty="0">
                <a:solidFill>
                  <a:srgbClr val="000000"/>
                </a:solidFill>
                <a:latin typeface="+mn-ea"/>
              </a:rPr>
              <a:t>松谷 亮平</a:t>
            </a:r>
          </a:p>
          <a:p>
            <a:pPr>
              <a:lnSpc>
                <a:spcPct val="150000"/>
              </a:lnSpc>
            </a:pPr>
            <a:endParaRPr lang="ja-JP" altLang="en-US" sz="700" dirty="0">
              <a:solidFill>
                <a:srgbClr val="000000"/>
              </a:solidFill>
              <a:latin typeface="+mn-ea"/>
            </a:endParaRPr>
          </a:p>
        </p:txBody>
      </p:sp>
      <p:sp>
        <p:nvSpPr>
          <p:cNvPr id="4" name="テキスト ボックス 3">
            <a:extLst>
              <a:ext uri="{FF2B5EF4-FFF2-40B4-BE49-F238E27FC236}">
                <a16:creationId xmlns:a16="http://schemas.microsoft.com/office/drawing/2014/main" id="{0742EB9B-6FDE-8D25-5C64-019D1361C007}"/>
              </a:ext>
            </a:extLst>
          </p:cNvPr>
          <p:cNvSpPr txBox="1"/>
          <p:nvPr/>
        </p:nvSpPr>
        <p:spPr>
          <a:xfrm>
            <a:off x="406234" y="272613"/>
            <a:ext cx="2607005" cy="276999"/>
          </a:xfrm>
          <a:prstGeom prst="rect">
            <a:avLst/>
          </a:prstGeom>
          <a:noFill/>
        </p:spPr>
        <p:txBody>
          <a:bodyPr wrap="square" rtlCol="0">
            <a:spAutoFit/>
          </a:bodyPr>
          <a:lstStyle/>
          <a:p>
            <a:r>
              <a:rPr kumimoji="1" lang="ja-JP" altLang="en-US" sz="1200" b="1" dirty="0">
                <a:latin typeface="+mn-ea"/>
                <a:cs typeface="Times New Roman" panose="02020603050405020304" pitchFamily="18" charset="0"/>
              </a:rPr>
              <a:t>９．あとがき</a:t>
            </a:r>
          </a:p>
        </p:txBody>
      </p:sp>
    </p:spTree>
    <p:extLst>
      <p:ext uri="{BB962C8B-B14F-4D97-AF65-F5344CB8AC3E}">
        <p14:creationId xmlns:p14="http://schemas.microsoft.com/office/powerpoint/2010/main" val="475857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EAE7B29-5263-1070-EC78-F79E5F6E9C30}"/>
              </a:ext>
            </a:extLst>
          </p:cNvPr>
          <p:cNvSpPr>
            <a:spLocks noGrp="1"/>
          </p:cNvSpPr>
          <p:nvPr>
            <p:ph type="sldNum" sz="quarter" idx="12"/>
          </p:nvPr>
        </p:nvSpPr>
        <p:spPr/>
        <p:txBody>
          <a:bodyPr/>
          <a:lstStyle/>
          <a:p>
            <a:fld id="{D69700F4-1176-4600-B559-DB4036D3B8D5}" type="slidenum">
              <a:rPr kumimoji="1" lang="ja-JP" altLang="en-US" smtClean="0">
                <a:latin typeface="+mn-ea"/>
              </a:rPr>
              <a:t>24</a:t>
            </a:fld>
            <a:endParaRPr kumimoji="1" lang="ja-JP" altLang="en-US" dirty="0">
              <a:latin typeface="+mn-ea"/>
            </a:endParaRPr>
          </a:p>
        </p:txBody>
      </p:sp>
      <p:sp>
        <p:nvSpPr>
          <p:cNvPr id="3" name="正方形/長方形 2">
            <a:extLst>
              <a:ext uri="{FF2B5EF4-FFF2-40B4-BE49-F238E27FC236}">
                <a16:creationId xmlns:a16="http://schemas.microsoft.com/office/drawing/2014/main" id="{F1FF262E-3D93-371C-3A97-60B7BEA087CD}"/>
              </a:ext>
            </a:extLst>
          </p:cNvPr>
          <p:cNvSpPr/>
          <p:nvPr/>
        </p:nvSpPr>
        <p:spPr>
          <a:xfrm>
            <a:off x="-1" y="11574"/>
            <a:ext cx="3419475" cy="766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55" dirty="0">
              <a:latin typeface="+mn-ea"/>
            </a:endParaRPr>
          </a:p>
        </p:txBody>
      </p:sp>
      <p:sp>
        <p:nvSpPr>
          <p:cNvPr id="4" name="テキスト ボックス 3">
            <a:extLst>
              <a:ext uri="{FF2B5EF4-FFF2-40B4-BE49-F238E27FC236}">
                <a16:creationId xmlns:a16="http://schemas.microsoft.com/office/drawing/2014/main" id="{951E1095-55A4-834D-BC96-B4896CB74672}"/>
              </a:ext>
            </a:extLst>
          </p:cNvPr>
          <p:cNvSpPr txBox="1"/>
          <p:nvPr/>
        </p:nvSpPr>
        <p:spPr>
          <a:xfrm>
            <a:off x="1478104" y="301229"/>
            <a:ext cx="1479802" cy="225959"/>
          </a:xfrm>
          <a:prstGeom prst="rect">
            <a:avLst/>
          </a:prstGeom>
          <a:noFill/>
        </p:spPr>
        <p:txBody>
          <a:bodyPr wrap="square" rtlCol="0">
            <a:spAutoFit/>
          </a:bodyPr>
          <a:lstStyle/>
          <a:p>
            <a:pPr>
              <a:lnSpc>
                <a:spcPct val="150000"/>
              </a:lnSpc>
            </a:pPr>
            <a:r>
              <a:rPr kumimoji="1" lang="ja-JP" altLang="en-US" sz="642" dirty="0">
                <a:latin typeface="+mn-ea"/>
                <a:cs typeface="Times New Roman" panose="02020603050405020304" pitchFamily="18" charset="0"/>
              </a:rPr>
              <a:t>氏　　名：</a:t>
            </a:r>
            <a:endParaRPr kumimoji="1" lang="en-US" altLang="ja-JP" sz="642" dirty="0">
              <a:latin typeface="+mn-ea"/>
              <a:cs typeface="Times New Roman" panose="02020603050405020304" pitchFamily="18" charset="0"/>
            </a:endParaRPr>
          </a:p>
        </p:txBody>
      </p:sp>
      <p:cxnSp>
        <p:nvCxnSpPr>
          <p:cNvPr id="5" name="直線コネクタ 4">
            <a:extLst>
              <a:ext uri="{FF2B5EF4-FFF2-40B4-BE49-F238E27FC236}">
                <a16:creationId xmlns:a16="http://schemas.microsoft.com/office/drawing/2014/main" id="{FCD73AC4-9C19-74AE-2625-600D21179850}"/>
              </a:ext>
            </a:extLst>
          </p:cNvPr>
          <p:cNvCxnSpPr>
            <a:cxnSpLocks/>
          </p:cNvCxnSpPr>
          <p:nvPr/>
        </p:nvCxnSpPr>
        <p:spPr>
          <a:xfrm>
            <a:off x="1502905" y="502545"/>
            <a:ext cx="166478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1CDDDCA1-E689-5BFA-AA89-B50D87791D76}"/>
              </a:ext>
            </a:extLst>
          </p:cNvPr>
          <p:cNvSpPr txBox="1"/>
          <p:nvPr/>
        </p:nvSpPr>
        <p:spPr>
          <a:xfrm>
            <a:off x="359737" y="4142389"/>
            <a:ext cx="2565514" cy="230704"/>
          </a:xfrm>
          <a:prstGeom prst="rect">
            <a:avLst/>
          </a:prstGeom>
          <a:noFill/>
        </p:spPr>
        <p:txBody>
          <a:bodyPr wrap="square" rtlCol="0">
            <a:spAutoFit/>
          </a:bodyPr>
          <a:lstStyle/>
          <a:p>
            <a:r>
              <a:rPr kumimoji="1" lang="ja-JP" altLang="en-US" sz="899" dirty="0">
                <a:latin typeface="+mn-ea"/>
                <a:cs typeface="Times New Roman" panose="02020603050405020304" pitchFamily="18" charset="0"/>
              </a:rPr>
              <a:t>株式会社</a:t>
            </a:r>
            <a:r>
              <a:rPr kumimoji="1" lang="en-US" altLang="ja-JP" sz="899" dirty="0" err="1">
                <a:latin typeface="+mn-ea"/>
                <a:cs typeface="Times New Roman" panose="02020603050405020304" pitchFamily="18" charset="0"/>
              </a:rPr>
              <a:t>notos</a:t>
            </a:r>
            <a:r>
              <a:rPr kumimoji="1" lang="en-US" altLang="ja-JP" sz="899" dirty="0">
                <a:latin typeface="+mn-ea"/>
                <a:cs typeface="Times New Roman" panose="02020603050405020304" pitchFamily="18" charset="0"/>
              </a:rPr>
              <a:t> creative home</a:t>
            </a:r>
          </a:p>
        </p:txBody>
      </p:sp>
      <p:sp>
        <p:nvSpPr>
          <p:cNvPr id="10" name="テキスト ボックス 9">
            <a:extLst>
              <a:ext uri="{FF2B5EF4-FFF2-40B4-BE49-F238E27FC236}">
                <a16:creationId xmlns:a16="http://schemas.microsoft.com/office/drawing/2014/main" id="{2532ED9A-F9F5-40FE-8168-63CE9E890A7A}"/>
              </a:ext>
            </a:extLst>
          </p:cNvPr>
          <p:cNvSpPr txBox="1"/>
          <p:nvPr/>
        </p:nvSpPr>
        <p:spPr>
          <a:xfrm>
            <a:off x="359737" y="4326207"/>
            <a:ext cx="2565514" cy="200952"/>
          </a:xfrm>
          <a:prstGeom prst="rect">
            <a:avLst/>
          </a:prstGeom>
          <a:noFill/>
        </p:spPr>
        <p:txBody>
          <a:bodyPr wrap="square" rtlCol="0">
            <a:spAutoFit/>
          </a:bodyPr>
          <a:lstStyle/>
          <a:p>
            <a:r>
              <a:rPr kumimoji="1" lang="en-US" altLang="ja-JP" sz="706" dirty="0">
                <a:latin typeface="+mn-ea"/>
                <a:cs typeface="Times New Roman" panose="02020603050405020304" pitchFamily="18" charset="0"/>
              </a:rPr>
              <a:t>CORPORATE DESIGN BOOK</a:t>
            </a:r>
            <a:endParaRPr kumimoji="1" lang="ja-JP" altLang="en-US" sz="706" dirty="0">
              <a:latin typeface="+mn-ea"/>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C8EA1C7F-B601-5CAA-A97A-453E1FAA7245}"/>
              </a:ext>
            </a:extLst>
          </p:cNvPr>
          <p:cNvSpPr txBox="1"/>
          <p:nvPr/>
        </p:nvSpPr>
        <p:spPr>
          <a:xfrm>
            <a:off x="359737" y="4494117"/>
            <a:ext cx="2565514" cy="200952"/>
          </a:xfrm>
          <a:prstGeom prst="rect">
            <a:avLst/>
          </a:prstGeom>
          <a:noFill/>
        </p:spPr>
        <p:txBody>
          <a:bodyPr wrap="square" rtlCol="0">
            <a:spAutoFit/>
          </a:bodyPr>
          <a:lstStyle/>
          <a:p>
            <a:r>
              <a:rPr kumimoji="1" lang="en-US" altLang="ja-JP" sz="706" dirty="0">
                <a:latin typeface="+mn-ea"/>
                <a:cs typeface="Times New Roman" panose="02020603050405020304" pitchFamily="18" charset="0"/>
              </a:rPr>
              <a:t>2024</a:t>
            </a:r>
            <a:r>
              <a:rPr kumimoji="1" lang="ja-JP" altLang="en-US" sz="706" dirty="0">
                <a:latin typeface="+mn-ea"/>
                <a:cs typeface="Times New Roman" panose="02020603050405020304" pitchFamily="18" charset="0"/>
              </a:rPr>
              <a:t>年</a:t>
            </a:r>
            <a:r>
              <a:rPr kumimoji="1" lang="en-US" altLang="ja-JP" sz="706" dirty="0">
                <a:latin typeface="+mn-ea"/>
                <a:cs typeface="Times New Roman" panose="02020603050405020304" pitchFamily="18" charset="0"/>
              </a:rPr>
              <a:t>8</a:t>
            </a:r>
            <a:r>
              <a:rPr kumimoji="1" lang="ja-JP" altLang="en-US" sz="706" dirty="0">
                <a:latin typeface="+mn-ea"/>
                <a:cs typeface="Times New Roman" panose="02020603050405020304" pitchFamily="18" charset="0"/>
              </a:rPr>
              <a:t>月</a:t>
            </a:r>
          </a:p>
        </p:txBody>
      </p:sp>
      <p:sp>
        <p:nvSpPr>
          <p:cNvPr id="12" name="テキスト ボックス 11">
            <a:extLst>
              <a:ext uri="{FF2B5EF4-FFF2-40B4-BE49-F238E27FC236}">
                <a16:creationId xmlns:a16="http://schemas.microsoft.com/office/drawing/2014/main" id="{2372D0F7-779E-D187-573B-08C606E158BF}"/>
              </a:ext>
            </a:extLst>
          </p:cNvPr>
          <p:cNvSpPr txBox="1"/>
          <p:nvPr/>
        </p:nvSpPr>
        <p:spPr>
          <a:xfrm>
            <a:off x="359737" y="4716551"/>
            <a:ext cx="2700000" cy="806503"/>
          </a:xfrm>
          <a:prstGeom prst="rect">
            <a:avLst/>
          </a:prstGeom>
          <a:noFill/>
          <a:ln w="6350">
            <a:solidFill>
              <a:schemeClr val="bg2">
                <a:lumMod val="25000"/>
              </a:schemeClr>
            </a:solidFill>
          </a:ln>
        </p:spPr>
        <p:txBody>
          <a:bodyPr wrap="square" rtlCol="0">
            <a:spAutoFit/>
          </a:bodyPr>
          <a:lstStyle/>
          <a:p>
            <a:pPr>
              <a:lnSpc>
                <a:spcPct val="130000"/>
              </a:lnSpc>
            </a:pPr>
            <a:endParaRPr kumimoji="1" lang="en-US" altLang="ja-JP" sz="400" dirty="0">
              <a:latin typeface="+mn-ea"/>
              <a:cs typeface="Times New Roman" panose="02020603050405020304" pitchFamily="18" charset="0"/>
            </a:endParaRPr>
          </a:p>
          <a:p>
            <a:pPr>
              <a:lnSpc>
                <a:spcPct val="130000"/>
              </a:lnSpc>
            </a:pPr>
            <a:r>
              <a:rPr kumimoji="1" lang="en-US" altLang="ja-JP" sz="700" dirty="0">
                <a:latin typeface="+mn-ea"/>
                <a:cs typeface="Times New Roman" panose="02020603050405020304" pitchFamily="18" charset="0"/>
              </a:rPr>
              <a:t>【</a:t>
            </a:r>
            <a:r>
              <a:rPr kumimoji="1" lang="ja-JP" altLang="en-US" sz="700" dirty="0">
                <a:latin typeface="+mn-ea"/>
                <a:cs typeface="Times New Roman" panose="02020603050405020304" pitchFamily="18" charset="0"/>
              </a:rPr>
              <a:t>注意事項</a:t>
            </a:r>
            <a:r>
              <a:rPr kumimoji="1" lang="en-US" altLang="ja-JP" sz="700" dirty="0">
                <a:latin typeface="+mn-ea"/>
                <a:cs typeface="Times New Roman" panose="02020603050405020304" pitchFamily="18" charset="0"/>
              </a:rPr>
              <a:t>】</a:t>
            </a:r>
          </a:p>
          <a:p>
            <a:pPr>
              <a:lnSpc>
                <a:spcPct val="130000"/>
              </a:lnSpc>
            </a:pPr>
            <a:r>
              <a:rPr kumimoji="1" lang="ja-JP" altLang="en-US" sz="700" dirty="0">
                <a:latin typeface="+mn-ea"/>
                <a:cs typeface="Times New Roman" panose="02020603050405020304" pitchFamily="18" charset="0"/>
              </a:rPr>
              <a:t>本冊子に掲載している情報は変更される場合があります。</a:t>
            </a:r>
            <a:endParaRPr kumimoji="1" lang="en-US" altLang="ja-JP" sz="700" dirty="0">
              <a:latin typeface="+mn-ea"/>
              <a:cs typeface="Times New Roman" panose="02020603050405020304" pitchFamily="18" charset="0"/>
            </a:endParaRPr>
          </a:p>
          <a:p>
            <a:pPr>
              <a:lnSpc>
                <a:spcPct val="130000"/>
              </a:lnSpc>
            </a:pPr>
            <a:r>
              <a:rPr kumimoji="1" lang="ja-JP" altLang="en-US" sz="700" dirty="0">
                <a:latin typeface="+mn-ea"/>
                <a:cs typeface="Times New Roman" panose="02020603050405020304" pitchFamily="18" charset="0"/>
              </a:rPr>
              <a:t>内容に変更があった場合には本冊子の回収をする場合もありますので、回収の際はご協力をお願いします。</a:t>
            </a:r>
            <a:endParaRPr kumimoji="1" lang="en-US" altLang="ja-JP" sz="700" dirty="0">
              <a:latin typeface="+mn-ea"/>
              <a:cs typeface="Times New Roman" panose="02020603050405020304" pitchFamily="18" charset="0"/>
            </a:endParaRPr>
          </a:p>
          <a:p>
            <a:pPr>
              <a:lnSpc>
                <a:spcPct val="130000"/>
              </a:lnSpc>
            </a:pPr>
            <a:endParaRPr kumimoji="1" lang="en-US" altLang="ja-JP" sz="400" dirty="0">
              <a:latin typeface="+mn-ea"/>
              <a:cs typeface="Times New Roman" panose="02020603050405020304" pitchFamily="18" charset="0"/>
            </a:endParaRPr>
          </a:p>
        </p:txBody>
      </p:sp>
    </p:spTree>
    <p:extLst>
      <p:ext uri="{BB962C8B-B14F-4D97-AF65-F5344CB8AC3E}">
        <p14:creationId xmlns:p14="http://schemas.microsoft.com/office/powerpoint/2010/main" val="415427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11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EAEEED9-8766-D57D-296F-A31A67B2644E}"/>
              </a:ext>
            </a:extLst>
          </p:cNvPr>
          <p:cNvSpPr>
            <a:spLocks noGrp="1"/>
          </p:cNvSpPr>
          <p:nvPr>
            <p:ph type="sldNum" sz="quarter" idx="12"/>
          </p:nvPr>
        </p:nvSpPr>
        <p:spPr/>
        <p:txBody>
          <a:bodyPr/>
          <a:lstStyle/>
          <a:p>
            <a:fld id="{D69700F4-1176-4600-B559-DB4036D3B8D5}" type="slidenum">
              <a:rPr kumimoji="1" lang="ja-JP" altLang="en-US" smtClean="0">
                <a:latin typeface="+mn-ea"/>
              </a:rPr>
              <a:t>26</a:t>
            </a:fld>
            <a:endParaRPr kumimoji="1" lang="ja-JP" altLang="en-US" dirty="0">
              <a:latin typeface="+mn-ea"/>
            </a:endParaRPr>
          </a:p>
        </p:txBody>
      </p:sp>
      <p:sp>
        <p:nvSpPr>
          <p:cNvPr id="6" name="テキスト ボックス 5">
            <a:extLst>
              <a:ext uri="{FF2B5EF4-FFF2-40B4-BE49-F238E27FC236}">
                <a16:creationId xmlns:a16="http://schemas.microsoft.com/office/drawing/2014/main" id="{E7A27B8F-98B1-6E4A-B512-BBE77F4CD328}"/>
              </a:ext>
            </a:extLst>
          </p:cNvPr>
          <p:cNvSpPr txBox="1"/>
          <p:nvPr/>
        </p:nvSpPr>
        <p:spPr>
          <a:xfrm>
            <a:off x="426979" y="258713"/>
            <a:ext cx="2607005" cy="276999"/>
          </a:xfrm>
          <a:prstGeom prst="rect">
            <a:avLst/>
          </a:prstGeom>
          <a:noFill/>
        </p:spPr>
        <p:txBody>
          <a:bodyPr wrap="square" rtlCol="0">
            <a:spAutoFit/>
          </a:bodyPr>
          <a:lstStyle/>
          <a:p>
            <a:r>
              <a:rPr kumimoji="1" lang="ja-JP" altLang="en-US" sz="1200" b="1" dirty="0">
                <a:latin typeface="+mn-ea"/>
                <a:cs typeface="Times New Roman" panose="02020603050405020304" pitchFamily="18" charset="0"/>
              </a:rPr>
              <a:t>８．創業の歴史・精神　</a:t>
            </a:r>
            <a:r>
              <a:rPr kumimoji="1" lang="ja-JP" altLang="en-US" sz="1200" b="1" dirty="0">
                <a:solidFill>
                  <a:srgbClr val="FF0000"/>
                </a:solidFill>
                <a:latin typeface="+mn-ea"/>
                <a:cs typeface="Times New Roman" panose="02020603050405020304" pitchFamily="18" charset="0"/>
              </a:rPr>
              <a:t>宇佐美</a:t>
            </a:r>
            <a:r>
              <a:rPr kumimoji="1" lang="ja-JP" altLang="en-US" sz="1200" b="1" dirty="0">
                <a:latin typeface="+mn-ea"/>
                <a:cs typeface="Times New Roman" panose="02020603050405020304" pitchFamily="18" charset="0"/>
              </a:rPr>
              <a:t> </a:t>
            </a:r>
          </a:p>
        </p:txBody>
      </p:sp>
      <p:sp>
        <p:nvSpPr>
          <p:cNvPr id="5" name="テキスト ボックス 4">
            <a:extLst>
              <a:ext uri="{FF2B5EF4-FFF2-40B4-BE49-F238E27FC236}">
                <a16:creationId xmlns:a16="http://schemas.microsoft.com/office/drawing/2014/main" id="{BFBC10DF-AC51-B358-2565-495A51051A83}"/>
              </a:ext>
            </a:extLst>
          </p:cNvPr>
          <p:cNvSpPr txBox="1"/>
          <p:nvPr/>
        </p:nvSpPr>
        <p:spPr>
          <a:xfrm>
            <a:off x="359737" y="723826"/>
            <a:ext cx="2700000" cy="5344027"/>
          </a:xfrm>
          <a:prstGeom prst="rect">
            <a:avLst/>
          </a:prstGeom>
          <a:noFill/>
        </p:spPr>
        <p:txBody>
          <a:bodyPr wrap="square">
            <a:spAutoFit/>
          </a:bodyPr>
          <a:lstStyle/>
          <a:p>
            <a:pPr>
              <a:lnSpc>
                <a:spcPct val="130000"/>
              </a:lnSpc>
            </a:pPr>
            <a:r>
              <a:rPr lang="en-US" altLang="ja-JP" sz="700" b="0" i="0" u="none" strike="noStrike" baseline="0" dirty="0">
                <a:solidFill>
                  <a:srgbClr val="000000"/>
                </a:solidFill>
                <a:latin typeface="+mn-ea"/>
              </a:rPr>
              <a:t>―――</a:t>
            </a:r>
            <a:r>
              <a:rPr lang="ja-JP" altLang="en-US" sz="700" b="0" i="0" u="none" strike="noStrike" baseline="0" dirty="0">
                <a:solidFill>
                  <a:srgbClr val="000000"/>
                </a:solidFill>
                <a:latin typeface="+mn-ea"/>
              </a:rPr>
              <a:t>創業のきっかけ</a:t>
            </a:r>
            <a:r>
              <a:rPr lang="en-US" altLang="ja-JP" sz="700" b="0" i="0" u="none" strike="noStrike" baseline="0" dirty="0">
                <a:solidFill>
                  <a:srgbClr val="000000"/>
                </a:solidFill>
                <a:latin typeface="+mn-ea"/>
              </a:rPr>
              <a:t>―――</a:t>
            </a:r>
          </a:p>
          <a:p>
            <a:pPr>
              <a:lnSpc>
                <a:spcPct val="130000"/>
              </a:lnSpc>
            </a:pPr>
            <a:r>
              <a:rPr lang="ja-JP" altLang="en-US" sz="700" b="1" i="0" u="none" strike="noStrike" baseline="0" dirty="0">
                <a:solidFill>
                  <a:srgbClr val="000000"/>
                </a:solidFill>
                <a:latin typeface="+mn-ea"/>
              </a:rPr>
              <a:t>見えない部分こそ、誠実に。</a:t>
            </a:r>
          </a:p>
          <a:p>
            <a:pPr>
              <a:lnSpc>
                <a:spcPct val="130000"/>
              </a:lnSpc>
            </a:pPr>
            <a:r>
              <a:rPr lang="ja-JP" altLang="en-US" sz="700" b="0" i="0" u="none" strike="noStrike" baseline="0" dirty="0">
                <a:solidFill>
                  <a:srgbClr val="000000"/>
                </a:solidFill>
                <a:latin typeface="+mn-ea"/>
              </a:rPr>
              <a:t>小学生の頃、細かい作業</a:t>
            </a:r>
            <a:r>
              <a:rPr lang="ja-JP" altLang="en-US" sz="700" dirty="0">
                <a:solidFill>
                  <a:srgbClr val="000000"/>
                </a:solidFill>
                <a:latin typeface="+mn-ea"/>
              </a:rPr>
              <a:t>や</a:t>
            </a:r>
            <a:r>
              <a:rPr lang="ja-JP" altLang="en-US" sz="700" b="0" i="0" u="none" strike="noStrike" baseline="0" dirty="0">
                <a:solidFill>
                  <a:srgbClr val="000000"/>
                </a:solidFill>
                <a:latin typeface="+mn-ea"/>
              </a:rPr>
              <a:t>図画工作が好きでプラモデルなどもよく作っていました。小学</a:t>
            </a:r>
            <a:r>
              <a:rPr lang="en-US" altLang="ja-JP" sz="700" b="0" i="0" u="none" strike="noStrike" baseline="0" dirty="0">
                <a:solidFill>
                  <a:srgbClr val="000000"/>
                </a:solidFill>
                <a:latin typeface="+mn-ea"/>
              </a:rPr>
              <a:t>4</a:t>
            </a:r>
            <a:r>
              <a:rPr lang="ja-JP" altLang="en-US" sz="700" b="0" i="0" u="none" strike="noStrike" baseline="0" dirty="0">
                <a:solidFill>
                  <a:srgbClr val="000000"/>
                </a:solidFill>
                <a:latin typeface="+mn-ea"/>
              </a:rPr>
              <a:t>年生の頃に家をリフォームした際に来ていた大工さんに</a:t>
            </a:r>
            <a:r>
              <a:rPr lang="ja-JP" altLang="en-US" sz="700" dirty="0">
                <a:solidFill>
                  <a:srgbClr val="000000"/>
                </a:solidFill>
                <a:latin typeface="+mn-ea"/>
              </a:rPr>
              <a:t>憧れ、</a:t>
            </a:r>
            <a:r>
              <a:rPr lang="ja-JP" altLang="en-US" sz="700" b="0" i="0" u="none" strike="noStrike" baseline="0" dirty="0">
                <a:solidFill>
                  <a:srgbClr val="000000"/>
                </a:solidFill>
                <a:latin typeface="+mn-ea"/>
              </a:rPr>
              <a:t>将来、大工さんになることを目指しました。「家作り＝最高のプラモデルやん」と感じたんです。</a:t>
            </a:r>
          </a:p>
          <a:p>
            <a:pPr>
              <a:lnSpc>
                <a:spcPct val="130000"/>
              </a:lnSpc>
            </a:pPr>
            <a:endParaRPr lang="en-US" altLang="ja-JP" sz="200" b="0" i="0" u="none" strike="noStrike" baseline="0" dirty="0">
              <a:solidFill>
                <a:srgbClr val="000000"/>
              </a:solidFill>
              <a:latin typeface="+mn-ea"/>
            </a:endParaRPr>
          </a:p>
          <a:p>
            <a:pPr>
              <a:lnSpc>
                <a:spcPct val="130000"/>
              </a:lnSpc>
            </a:pPr>
            <a:r>
              <a:rPr lang="ja-JP" altLang="en-US" sz="700" b="0" i="0" u="none" strike="noStrike" baseline="0" dirty="0">
                <a:solidFill>
                  <a:srgbClr val="000000"/>
                </a:solidFill>
                <a:latin typeface="+mn-ea"/>
              </a:rPr>
              <a:t>大学卒業して姫路の大工さんに弟子入りと同時に一人暮らしが始まりました。弟子入り先は全国のハローワークから「大工見習募集」で探し、</a:t>
            </a:r>
            <a:r>
              <a:rPr lang="en-US" altLang="ja-JP" sz="700" b="0" i="0" u="none" strike="noStrike" baseline="0" dirty="0">
                <a:solidFill>
                  <a:srgbClr val="000000"/>
                </a:solidFill>
                <a:latin typeface="+mn-ea"/>
              </a:rPr>
              <a:t>3</a:t>
            </a:r>
            <a:r>
              <a:rPr lang="ja-JP" altLang="en-US" sz="700" b="0" i="0" u="none" strike="noStrike" baseline="0" dirty="0">
                <a:solidFill>
                  <a:srgbClr val="000000"/>
                </a:solidFill>
                <a:latin typeface="+mn-ea"/>
              </a:rPr>
              <a:t>社目で受け入れ先が決まりました。当時は</a:t>
            </a:r>
            <a:r>
              <a:rPr lang="en-US" altLang="ja-JP" sz="700" b="0" i="0" u="none" strike="noStrike" baseline="0" dirty="0">
                <a:solidFill>
                  <a:srgbClr val="000000"/>
                </a:solidFill>
                <a:latin typeface="+mn-ea"/>
              </a:rPr>
              <a:t>1</a:t>
            </a:r>
            <a:r>
              <a:rPr lang="ja-JP" altLang="en-US" sz="700" b="0" i="0" u="none" strike="noStrike" baseline="0" dirty="0">
                <a:solidFill>
                  <a:srgbClr val="000000"/>
                </a:solidFill>
                <a:latin typeface="+mn-ea"/>
              </a:rPr>
              <a:t>日</a:t>
            </a:r>
            <a:r>
              <a:rPr lang="en-US" altLang="ja-JP" sz="700" b="0" i="0" u="none" strike="noStrike" baseline="0" dirty="0">
                <a:solidFill>
                  <a:srgbClr val="000000"/>
                </a:solidFill>
                <a:latin typeface="+mn-ea"/>
              </a:rPr>
              <a:t>4000</a:t>
            </a:r>
            <a:r>
              <a:rPr lang="ja-JP" altLang="en-US" sz="700" b="0" i="0" u="none" strike="noStrike" baseline="0" dirty="0">
                <a:solidFill>
                  <a:srgbClr val="000000"/>
                </a:solidFill>
                <a:latin typeface="+mn-ea"/>
              </a:rPr>
              <a:t>円という日当でした。</a:t>
            </a:r>
            <a:endParaRPr lang="en-US" altLang="ja-JP" sz="700" b="0" i="0" u="none" strike="noStrike" baseline="0" dirty="0">
              <a:solidFill>
                <a:srgbClr val="000000"/>
              </a:solidFill>
              <a:latin typeface="+mn-ea"/>
            </a:endParaRPr>
          </a:p>
          <a:p>
            <a:pPr>
              <a:lnSpc>
                <a:spcPct val="130000"/>
              </a:lnSpc>
            </a:pPr>
            <a:endParaRPr lang="ja-JP" altLang="en-US" sz="300" b="0" i="0" u="none" strike="noStrike" baseline="0" dirty="0">
              <a:solidFill>
                <a:srgbClr val="000000"/>
              </a:solidFill>
              <a:latin typeface="+mn-ea"/>
            </a:endParaRPr>
          </a:p>
          <a:p>
            <a:pPr>
              <a:lnSpc>
                <a:spcPct val="130000"/>
              </a:lnSpc>
            </a:pPr>
            <a:r>
              <a:rPr lang="ja-JP" altLang="en-US" sz="700" b="0" i="0" u="none" strike="noStrike" baseline="0" dirty="0">
                <a:solidFill>
                  <a:srgbClr val="000000"/>
                </a:solidFill>
                <a:latin typeface="+mn-ea"/>
              </a:rPr>
              <a:t>とにかく早く</a:t>
            </a:r>
            <a:r>
              <a:rPr lang="en-US" altLang="ja-JP" sz="700" b="0" i="0" u="none" strike="noStrike" baseline="0" dirty="0">
                <a:solidFill>
                  <a:srgbClr val="000000"/>
                </a:solidFill>
                <a:latin typeface="+mn-ea"/>
              </a:rPr>
              <a:t>1</a:t>
            </a:r>
            <a:r>
              <a:rPr lang="ja-JP" altLang="en-US" sz="700" b="0" i="0" u="none" strike="noStrike" baseline="0" dirty="0">
                <a:solidFill>
                  <a:srgbClr val="000000"/>
                </a:solidFill>
                <a:latin typeface="+mn-ea"/>
              </a:rPr>
              <a:t>人前の大工になりたい。その一心でがむしゃらに働きました。家に帰っては毎晩ノミやかんなの刃物研ぎの練習。弟子入りして</a:t>
            </a:r>
            <a:r>
              <a:rPr lang="en-US" altLang="ja-JP" sz="700" b="0" i="0" u="none" strike="noStrike" baseline="0" dirty="0">
                <a:solidFill>
                  <a:srgbClr val="000000"/>
                </a:solidFill>
                <a:latin typeface="+mn-ea"/>
              </a:rPr>
              <a:t>1-2</a:t>
            </a:r>
            <a:r>
              <a:rPr lang="ja-JP" altLang="en-US" sz="700" b="0" i="0" u="none" strike="noStrike" baseline="0" dirty="0">
                <a:solidFill>
                  <a:srgbClr val="000000"/>
                </a:solidFill>
                <a:latin typeface="+mn-ea"/>
              </a:rPr>
              <a:t>年くらいたつと少しずつですが親方と一緒ではなく一人で現場に出させてもらうようになりました。</a:t>
            </a:r>
          </a:p>
          <a:p>
            <a:pPr>
              <a:lnSpc>
                <a:spcPct val="130000"/>
              </a:lnSpc>
            </a:pPr>
            <a:endParaRPr lang="en-US" altLang="ja-JP" sz="300" b="0" i="0" u="none" strike="noStrike" baseline="0" dirty="0">
              <a:solidFill>
                <a:srgbClr val="000000"/>
              </a:solidFill>
              <a:latin typeface="+mn-ea"/>
            </a:endParaRPr>
          </a:p>
          <a:p>
            <a:pPr>
              <a:lnSpc>
                <a:spcPct val="130000"/>
              </a:lnSpc>
            </a:pPr>
            <a:r>
              <a:rPr lang="ja-JP" altLang="en-US" sz="700" b="0" i="0" u="none" strike="noStrike" baseline="0" dirty="0">
                <a:solidFill>
                  <a:srgbClr val="000000"/>
                </a:solidFill>
                <a:latin typeface="+mn-ea"/>
              </a:rPr>
              <a:t>ある夏の暑い日、完成間際の新築の現場に応援に行った際に床下をのぞく機会がありました。施工のまずさで白いキノコが生えていて、そして、カビがいっぱい生えていました。きっとその新築のお客さんはその事実を知ることなく今度過ごしていかれると思います。誠実な施工でお客さんに安心して任していただけるような工務店になる。独立のきっかけです。</a:t>
            </a:r>
            <a:endParaRPr lang="en-US" altLang="ja-JP" sz="700" b="0" i="0" u="none" strike="noStrike" baseline="0" dirty="0">
              <a:solidFill>
                <a:srgbClr val="000000"/>
              </a:solidFill>
              <a:latin typeface="+mn-ea"/>
            </a:endParaRPr>
          </a:p>
          <a:p>
            <a:pPr>
              <a:lnSpc>
                <a:spcPct val="130000"/>
              </a:lnSpc>
            </a:pPr>
            <a:endParaRPr lang="en-US" altLang="ja-JP" sz="700" dirty="0">
              <a:solidFill>
                <a:srgbClr val="000000"/>
              </a:solidFill>
              <a:latin typeface="+mn-ea"/>
            </a:endParaRPr>
          </a:p>
          <a:p>
            <a:pPr>
              <a:lnSpc>
                <a:spcPct val="130000"/>
              </a:lnSpc>
            </a:pPr>
            <a:r>
              <a:rPr lang="ja-JP" altLang="en-US" sz="700" b="0" i="0" u="none" strike="noStrike" baseline="0" dirty="0">
                <a:solidFill>
                  <a:srgbClr val="000000"/>
                </a:solidFill>
                <a:latin typeface="+mn-ea"/>
              </a:rPr>
              <a:t>お客さんは一生に何度もないこの工事を絶対に失敗したくない。</a:t>
            </a:r>
          </a:p>
          <a:p>
            <a:pPr>
              <a:lnSpc>
                <a:spcPct val="130000"/>
              </a:lnSpc>
            </a:pPr>
            <a:r>
              <a:rPr lang="ja-JP" altLang="en-US" sz="700" b="0" i="0" u="none" strike="noStrike" baseline="0" dirty="0">
                <a:solidFill>
                  <a:srgbClr val="000000"/>
                </a:solidFill>
                <a:latin typeface="+mn-ea"/>
              </a:rPr>
              <a:t>だからこそ不安を感じられていることを感じることがすごく多い。お客さんはこの工務店がちゃんとしてくれているのか？</a:t>
            </a:r>
          </a:p>
          <a:p>
            <a:pPr>
              <a:lnSpc>
                <a:spcPct val="130000"/>
              </a:lnSpc>
            </a:pPr>
            <a:r>
              <a:rPr lang="ja-JP" altLang="en-US" sz="700" b="0" i="0" u="none" strike="noStrike" baseline="0" dirty="0">
                <a:solidFill>
                  <a:srgbClr val="000000"/>
                </a:solidFill>
                <a:latin typeface="+mn-ea"/>
              </a:rPr>
              <a:t>現場でちゃんと手を抜かずに工事してくれているのか？</a:t>
            </a:r>
          </a:p>
          <a:p>
            <a:pPr>
              <a:lnSpc>
                <a:spcPct val="130000"/>
              </a:lnSpc>
            </a:pPr>
            <a:r>
              <a:rPr lang="ja-JP" altLang="en-US" sz="700" b="0" i="0" u="none" strike="noStrike" baseline="0" dirty="0">
                <a:solidFill>
                  <a:srgbClr val="000000"/>
                </a:solidFill>
                <a:latin typeface="+mn-ea"/>
              </a:rPr>
              <a:t>技術力・サービス力・商品力の高さはもちろん必要ですが</a:t>
            </a:r>
          </a:p>
          <a:p>
            <a:pPr>
              <a:lnSpc>
                <a:spcPct val="130000"/>
              </a:lnSpc>
            </a:pPr>
            <a:r>
              <a:rPr lang="ja-JP" altLang="en-US" sz="700" b="0" i="0" u="none" strike="noStrike" baseline="0" dirty="0">
                <a:solidFill>
                  <a:srgbClr val="000000"/>
                </a:solidFill>
                <a:latin typeface="+mn-ea"/>
              </a:rPr>
              <a:t>お客さんはなかなかパッとわからない部分。けど、どこかでお客さんは安心したい。その安心材料が現場においては職人さんの見た目・人となり・きれいな現場などまたは細かいきちんとした報連相などだと考えています。</a:t>
            </a:r>
            <a:endParaRPr lang="en-US" altLang="ja-JP" sz="700" b="0" i="0" u="none" strike="noStrike" baseline="0" dirty="0">
              <a:solidFill>
                <a:srgbClr val="000000"/>
              </a:solidFill>
              <a:latin typeface="+mn-ea"/>
            </a:endParaRPr>
          </a:p>
          <a:p>
            <a:pPr>
              <a:lnSpc>
                <a:spcPct val="130000"/>
              </a:lnSpc>
            </a:pPr>
            <a:endParaRPr lang="ja-JP" altLang="en-US" sz="700" b="0" i="0" u="none" strike="noStrike" baseline="0" dirty="0">
              <a:solidFill>
                <a:srgbClr val="000000"/>
              </a:solidFill>
              <a:latin typeface="+mn-ea"/>
            </a:endParaRPr>
          </a:p>
          <a:p>
            <a:pPr>
              <a:lnSpc>
                <a:spcPct val="130000"/>
              </a:lnSpc>
            </a:pPr>
            <a:r>
              <a:rPr lang="ja-JP" altLang="en-US" sz="700" b="0" i="0" u="none" strike="noStrike" baseline="0" dirty="0">
                <a:solidFill>
                  <a:srgbClr val="000000"/>
                </a:solidFill>
                <a:latin typeface="+mn-ea"/>
              </a:rPr>
              <a:t>作り手の思いは間違いなく建物に宿ると思っています。</a:t>
            </a:r>
          </a:p>
          <a:p>
            <a:pPr>
              <a:lnSpc>
                <a:spcPct val="130000"/>
              </a:lnSpc>
            </a:pPr>
            <a:r>
              <a:rPr lang="ja-JP" altLang="en-US" sz="700" b="0" i="0" u="none" strike="noStrike" baseline="0" dirty="0">
                <a:solidFill>
                  <a:srgbClr val="000000"/>
                </a:solidFill>
                <a:latin typeface="+mn-ea"/>
              </a:rPr>
              <a:t>そんな気持ちのいい建物をたくさん残していきたい。</a:t>
            </a:r>
          </a:p>
          <a:p>
            <a:pPr>
              <a:lnSpc>
                <a:spcPct val="130000"/>
              </a:lnSpc>
            </a:pPr>
            <a:r>
              <a:rPr lang="ja-JP" altLang="en-US" sz="700" b="0" i="0" u="none" strike="noStrike" baseline="0" dirty="0">
                <a:solidFill>
                  <a:srgbClr val="000000"/>
                </a:solidFill>
                <a:latin typeface="+mn-ea"/>
              </a:rPr>
              <a:t>そんなことを通じて「建築における不安をゼロにする」を目指して頑張っていきましょう。</a:t>
            </a:r>
          </a:p>
        </p:txBody>
      </p:sp>
    </p:spTree>
    <p:extLst>
      <p:ext uri="{BB962C8B-B14F-4D97-AF65-F5344CB8AC3E}">
        <p14:creationId xmlns:p14="http://schemas.microsoft.com/office/powerpoint/2010/main" val="1845992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6469DC37-FFE4-02E1-7CC5-7205956105E4}"/>
              </a:ext>
            </a:extLst>
          </p:cNvPr>
          <p:cNvSpPr txBox="1"/>
          <p:nvPr/>
        </p:nvSpPr>
        <p:spPr>
          <a:xfrm>
            <a:off x="392393" y="1331847"/>
            <a:ext cx="2565515" cy="2564100"/>
          </a:xfrm>
          <a:prstGeom prst="rect">
            <a:avLst/>
          </a:prstGeom>
          <a:noFill/>
        </p:spPr>
        <p:txBody>
          <a:bodyPr wrap="square" rtlCol="0">
            <a:spAutoFit/>
          </a:bodyPr>
          <a:lstStyle/>
          <a:p>
            <a:pPr defTabSz="293408">
              <a:lnSpc>
                <a:spcPct val="150000"/>
              </a:lnSpc>
              <a:defRPr/>
            </a:pPr>
            <a:r>
              <a:rPr kumimoji="1" lang="ja-JP" altLang="en-US" sz="770" dirty="0">
                <a:solidFill>
                  <a:prstClr val="black"/>
                </a:solidFill>
                <a:latin typeface="+mn-ea"/>
                <a:cs typeface="Times New Roman" panose="02020603050405020304" pitchFamily="18" charset="0"/>
              </a:rPr>
              <a:t>１．企業理念</a:t>
            </a:r>
            <a:endParaRPr kumimoji="1" lang="en-US" altLang="ja-JP" sz="770" dirty="0">
              <a:solidFill>
                <a:prstClr val="black"/>
              </a:solidFill>
              <a:latin typeface="+mn-ea"/>
              <a:cs typeface="Times New Roman" panose="02020603050405020304" pitchFamily="18" charset="0"/>
            </a:endParaRPr>
          </a:p>
          <a:p>
            <a:pPr defTabSz="293408">
              <a:lnSpc>
                <a:spcPct val="150000"/>
              </a:lnSpc>
              <a:defRPr/>
            </a:pPr>
            <a:r>
              <a:rPr kumimoji="1" lang="ja-JP" altLang="en-US" sz="770" dirty="0">
                <a:solidFill>
                  <a:prstClr val="black"/>
                </a:solidFill>
                <a:latin typeface="+mn-ea"/>
                <a:cs typeface="Times New Roman" panose="02020603050405020304" pitchFamily="18" charset="0"/>
              </a:rPr>
              <a:t>２．企業ビジョン</a:t>
            </a:r>
            <a:endParaRPr kumimoji="1" lang="en-US" altLang="ja-JP" sz="770" dirty="0">
              <a:solidFill>
                <a:prstClr val="black"/>
              </a:solidFill>
              <a:latin typeface="+mn-ea"/>
              <a:cs typeface="Times New Roman" panose="02020603050405020304" pitchFamily="18" charset="0"/>
            </a:endParaRPr>
          </a:p>
          <a:p>
            <a:pPr defTabSz="293408">
              <a:lnSpc>
                <a:spcPct val="150000"/>
              </a:lnSpc>
              <a:defRPr/>
            </a:pPr>
            <a:r>
              <a:rPr kumimoji="1" lang="ja-JP" altLang="en-US" sz="770" dirty="0">
                <a:solidFill>
                  <a:prstClr val="black"/>
                </a:solidFill>
                <a:latin typeface="+mn-ea"/>
                <a:cs typeface="Times New Roman" panose="02020603050405020304" pitchFamily="18" charset="0"/>
              </a:rPr>
              <a:t>３．経営方針</a:t>
            </a:r>
            <a:endParaRPr kumimoji="1" lang="en-US" altLang="ja-JP" sz="770" dirty="0">
              <a:solidFill>
                <a:prstClr val="black"/>
              </a:solidFill>
              <a:latin typeface="+mn-ea"/>
              <a:cs typeface="Times New Roman" panose="02020603050405020304" pitchFamily="18" charset="0"/>
            </a:endParaRPr>
          </a:p>
          <a:p>
            <a:pPr defTabSz="293408">
              <a:lnSpc>
                <a:spcPct val="150000"/>
              </a:lnSpc>
              <a:defRPr/>
            </a:pPr>
            <a:r>
              <a:rPr kumimoji="1" lang="ja-JP" altLang="en-US" sz="770" dirty="0">
                <a:solidFill>
                  <a:prstClr val="black"/>
                </a:solidFill>
                <a:latin typeface="+mn-ea"/>
                <a:cs typeface="Times New Roman" panose="02020603050405020304" pitchFamily="18" charset="0"/>
              </a:rPr>
              <a:t>　・顧客への約束</a:t>
            </a:r>
            <a:endParaRPr kumimoji="1" lang="en-US" altLang="ja-JP" sz="770" dirty="0">
              <a:solidFill>
                <a:prstClr val="black"/>
              </a:solidFill>
              <a:latin typeface="+mn-ea"/>
              <a:cs typeface="Times New Roman" panose="02020603050405020304" pitchFamily="18" charset="0"/>
            </a:endParaRPr>
          </a:p>
          <a:p>
            <a:pPr defTabSz="293408">
              <a:lnSpc>
                <a:spcPct val="150000"/>
              </a:lnSpc>
              <a:defRPr/>
            </a:pPr>
            <a:r>
              <a:rPr kumimoji="1" lang="ja-JP" altLang="en-US" sz="770" dirty="0">
                <a:solidFill>
                  <a:prstClr val="black"/>
                </a:solidFill>
                <a:latin typeface="+mn-ea"/>
                <a:cs typeface="Times New Roman" panose="02020603050405020304" pitchFamily="18" charset="0"/>
              </a:rPr>
              <a:t>　・社員への約束</a:t>
            </a:r>
            <a:endParaRPr kumimoji="1" lang="en-US" altLang="ja-JP" sz="770" dirty="0">
              <a:solidFill>
                <a:prstClr val="black"/>
              </a:solidFill>
              <a:latin typeface="+mn-ea"/>
              <a:cs typeface="Times New Roman" panose="02020603050405020304" pitchFamily="18" charset="0"/>
            </a:endParaRPr>
          </a:p>
          <a:p>
            <a:pPr defTabSz="293408">
              <a:lnSpc>
                <a:spcPct val="150000"/>
              </a:lnSpc>
              <a:defRPr/>
            </a:pPr>
            <a:r>
              <a:rPr kumimoji="1" lang="ja-JP" altLang="en-US" sz="770" dirty="0">
                <a:solidFill>
                  <a:prstClr val="black"/>
                </a:solidFill>
                <a:latin typeface="+mn-ea"/>
                <a:cs typeface="Times New Roman" panose="02020603050405020304" pitchFamily="18" charset="0"/>
              </a:rPr>
              <a:t>　・社会への約束</a:t>
            </a:r>
            <a:endParaRPr kumimoji="1" lang="en-US" altLang="ja-JP" sz="770" dirty="0">
              <a:solidFill>
                <a:prstClr val="black"/>
              </a:solidFill>
              <a:latin typeface="+mn-ea"/>
              <a:cs typeface="Times New Roman" panose="02020603050405020304" pitchFamily="18" charset="0"/>
            </a:endParaRPr>
          </a:p>
          <a:p>
            <a:pPr defTabSz="293408">
              <a:lnSpc>
                <a:spcPct val="150000"/>
              </a:lnSpc>
              <a:defRPr/>
            </a:pPr>
            <a:r>
              <a:rPr kumimoji="1" lang="ja-JP" altLang="en-US" sz="770" dirty="0">
                <a:solidFill>
                  <a:prstClr val="black"/>
                </a:solidFill>
                <a:latin typeface="+mn-ea"/>
                <a:cs typeface="Times New Roman" panose="02020603050405020304" pitchFamily="18" charset="0"/>
              </a:rPr>
              <a:t>　・財務方針</a:t>
            </a:r>
            <a:endParaRPr kumimoji="1" lang="en-US" altLang="ja-JP" sz="770" dirty="0">
              <a:solidFill>
                <a:prstClr val="black"/>
              </a:solidFill>
              <a:latin typeface="+mn-ea"/>
              <a:cs typeface="Times New Roman" panose="02020603050405020304" pitchFamily="18" charset="0"/>
            </a:endParaRPr>
          </a:p>
          <a:p>
            <a:pPr defTabSz="293408">
              <a:lnSpc>
                <a:spcPct val="150000"/>
              </a:lnSpc>
              <a:defRPr/>
            </a:pPr>
            <a:r>
              <a:rPr kumimoji="1" lang="ja-JP" altLang="en-US" sz="770" dirty="0">
                <a:solidFill>
                  <a:prstClr val="black"/>
                </a:solidFill>
                <a:latin typeface="+mn-ea"/>
                <a:cs typeface="Times New Roman" panose="02020603050405020304" pitchFamily="18" charset="0"/>
              </a:rPr>
              <a:t>　・フィロソフィー</a:t>
            </a:r>
            <a:endParaRPr kumimoji="1" lang="en-US" altLang="ja-JP" sz="770" dirty="0">
              <a:solidFill>
                <a:prstClr val="black"/>
              </a:solidFill>
              <a:latin typeface="+mn-ea"/>
              <a:cs typeface="Times New Roman" panose="02020603050405020304" pitchFamily="18" charset="0"/>
            </a:endParaRPr>
          </a:p>
          <a:p>
            <a:pPr defTabSz="293408">
              <a:lnSpc>
                <a:spcPct val="150000"/>
              </a:lnSpc>
              <a:defRPr/>
            </a:pPr>
            <a:r>
              <a:rPr kumimoji="1" lang="ja-JP" altLang="en-US" sz="770" dirty="0">
                <a:solidFill>
                  <a:prstClr val="black"/>
                </a:solidFill>
                <a:latin typeface="+mn-ea"/>
                <a:cs typeface="Times New Roman" panose="02020603050405020304" pitchFamily="18" charset="0"/>
              </a:rPr>
              <a:t>４．人財育成方針</a:t>
            </a:r>
            <a:endParaRPr kumimoji="1" lang="en-US" altLang="ja-JP" sz="770" dirty="0">
              <a:solidFill>
                <a:prstClr val="black"/>
              </a:solidFill>
              <a:latin typeface="+mn-ea"/>
              <a:cs typeface="Times New Roman" panose="02020603050405020304" pitchFamily="18" charset="0"/>
            </a:endParaRPr>
          </a:p>
          <a:p>
            <a:pPr defTabSz="293408">
              <a:lnSpc>
                <a:spcPct val="150000"/>
              </a:lnSpc>
              <a:defRPr/>
            </a:pPr>
            <a:r>
              <a:rPr kumimoji="1" lang="ja-JP" altLang="en-US" sz="770" dirty="0">
                <a:solidFill>
                  <a:prstClr val="black"/>
                </a:solidFill>
                <a:latin typeface="+mn-ea"/>
                <a:cs typeface="Times New Roman" panose="02020603050405020304" pitchFamily="18" charset="0"/>
              </a:rPr>
              <a:t>５．差別化・区分化・専門化戦略</a:t>
            </a:r>
            <a:endParaRPr kumimoji="1" lang="en-US" altLang="ja-JP" sz="770" dirty="0">
              <a:solidFill>
                <a:prstClr val="black"/>
              </a:solidFill>
              <a:latin typeface="+mn-ea"/>
              <a:cs typeface="Times New Roman" panose="02020603050405020304" pitchFamily="18" charset="0"/>
            </a:endParaRPr>
          </a:p>
          <a:p>
            <a:pPr defTabSz="293408">
              <a:lnSpc>
                <a:spcPct val="150000"/>
              </a:lnSpc>
              <a:defRPr/>
            </a:pPr>
            <a:r>
              <a:rPr kumimoji="1" lang="ja-JP" altLang="en-US" sz="770" dirty="0">
                <a:solidFill>
                  <a:prstClr val="black"/>
                </a:solidFill>
                <a:latin typeface="+mn-ea"/>
                <a:cs typeface="Times New Roman" panose="02020603050405020304" pitchFamily="18" charset="0"/>
              </a:rPr>
              <a:t>６．部門別方針</a:t>
            </a:r>
            <a:endParaRPr kumimoji="1" lang="en-US" altLang="ja-JP" sz="770" dirty="0">
              <a:solidFill>
                <a:prstClr val="black"/>
              </a:solidFill>
              <a:latin typeface="+mn-ea"/>
              <a:cs typeface="Times New Roman" panose="02020603050405020304" pitchFamily="18" charset="0"/>
            </a:endParaRPr>
          </a:p>
          <a:p>
            <a:pPr defTabSz="293408">
              <a:lnSpc>
                <a:spcPct val="150000"/>
              </a:lnSpc>
              <a:defRPr/>
            </a:pPr>
            <a:r>
              <a:rPr kumimoji="1" lang="ja-JP" altLang="en-US" sz="770" dirty="0">
                <a:solidFill>
                  <a:prstClr val="black"/>
                </a:solidFill>
                <a:latin typeface="+mn-ea"/>
                <a:cs typeface="Times New Roman" panose="02020603050405020304" pitchFamily="18" charset="0"/>
              </a:rPr>
              <a:t>７．会社のルール</a:t>
            </a:r>
            <a:endParaRPr kumimoji="1" lang="en-US" altLang="ja-JP" sz="770" dirty="0">
              <a:solidFill>
                <a:prstClr val="black"/>
              </a:solidFill>
              <a:latin typeface="+mn-ea"/>
              <a:cs typeface="Times New Roman" panose="02020603050405020304" pitchFamily="18" charset="0"/>
            </a:endParaRPr>
          </a:p>
          <a:p>
            <a:pPr defTabSz="293408">
              <a:lnSpc>
                <a:spcPct val="150000"/>
              </a:lnSpc>
              <a:defRPr/>
            </a:pPr>
            <a:r>
              <a:rPr kumimoji="1" lang="ja-JP" altLang="en-US" sz="770" dirty="0">
                <a:solidFill>
                  <a:prstClr val="black"/>
                </a:solidFill>
                <a:latin typeface="+mn-ea"/>
                <a:cs typeface="Times New Roman" panose="02020603050405020304" pitchFamily="18" charset="0"/>
              </a:rPr>
              <a:t>８．創業の歴史・精神</a:t>
            </a:r>
            <a:endParaRPr kumimoji="1" lang="en-US" altLang="ja-JP" sz="770" dirty="0">
              <a:solidFill>
                <a:prstClr val="black"/>
              </a:solidFill>
              <a:latin typeface="+mn-ea"/>
              <a:cs typeface="Times New Roman" panose="02020603050405020304" pitchFamily="18" charset="0"/>
            </a:endParaRPr>
          </a:p>
          <a:p>
            <a:pPr defTabSz="293408">
              <a:lnSpc>
                <a:spcPct val="150000"/>
              </a:lnSpc>
              <a:defRPr/>
            </a:pPr>
            <a:r>
              <a:rPr kumimoji="1" lang="ja-JP" altLang="en-US" sz="770" dirty="0">
                <a:solidFill>
                  <a:prstClr val="black"/>
                </a:solidFill>
                <a:latin typeface="+mn-ea"/>
                <a:cs typeface="Times New Roman" panose="02020603050405020304" pitchFamily="18" charset="0"/>
              </a:rPr>
              <a:t>９．自己宣言文</a:t>
            </a:r>
            <a:endParaRPr kumimoji="1" lang="en-US" altLang="ja-JP" sz="770" dirty="0">
              <a:solidFill>
                <a:prstClr val="black"/>
              </a:solidFill>
              <a:latin typeface="+mn-ea"/>
              <a:cs typeface="Times New Roman" panose="02020603050405020304" pitchFamily="18" charset="0"/>
            </a:endParaRPr>
          </a:p>
        </p:txBody>
      </p:sp>
      <p:sp>
        <p:nvSpPr>
          <p:cNvPr id="5" name="テキスト ボックス 4">
            <a:extLst>
              <a:ext uri="{FF2B5EF4-FFF2-40B4-BE49-F238E27FC236}">
                <a16:creationId xmlns:a16="http://schemas.microsoft.com/office/drawing/2014/main" id="{1CA8ACD1-3737-7BCF-DBD5-54C921EC3D72}"/>
              </a:ext>
            </a:extLst>
          </p:cNvPr>
          <p:cNvSpPr txBox="1"/>
          <p:nvPr/>
        </p:nvSpPr>
        <p:spPr>
          <a:xfrm>
            <a:off x="392392" y="440930"/>
            <a:ext cx="2565514" cy="230704"/>
          </a:xfrm>
          <a:prstGeom prst="rect">
            <a:avLst/>
          </a:prstGeom>
          <a:noFill/>
        </p:spPr>
        <p:txBody>
          <a:bodyPr wrap="square" rtlCol="0">
            <a:spAutoFit/>
          </a:bodyPr>
          <a:lstStyle/>
          <a:p>
            <a:pPr algn="r"/>
            <a:r>
              <a:rPr kumimoji="1" lang="ja-JP" altLang="en-US" sz="899" dirty="0">
                <a:latin typeface="+mn-ea"/>
                <a:cs typeface="Times New Roman" panose="02020603050405020304" pitchFamily="18" charset="0"/>
              </a:rPr>
              <a:t>株式会社</a:t>
            </a:r>
            <a:r>
              <a:rPr kumimoji="1" lang="en-US" altLang="ja-JP" sz="899" dirty="0" err="1">
                <a:latin typeface="+mn-ea"/>
                <a:cs typeface="Times New Roman" panose="02020603050405020304" pitchFamily="18" charset="0"/>
              </a:rPr>
              <a:t>notos</a:t>
            </a:r>
            <a:r>
              <a:rPr kumimoji="1" lang="en-US" altLang="ja-JP" sz="899" dirty="0">
                <a:latin typeface="+mn-ea"/>
                <a:cs typeface="Times New Roman" panose="02020603050405020304" pitchFamily="18" charset="0"/>
              </a:rPr>
              <a:t> creative home</a:t>
            </a:r>
            <a:endParaRPr kumimoji="1" lang="ja-JP" altLang="en-US" sz="899" dirty="0">
              <a:latin typeface="+mn-ea"/>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DA8D883D-C91C-D54C-5BE0-9D52F145BCF1}"/>
              </a:ext>
            </a:extLst>
          </p:cNvPr>
          <p:cNvSpPr txBox="1"/>
          <p:nvPr/>
        </p:nvSpPr>
        <p:spPr>
          <a:xfrm>
            <a:off x="763481" y="1331849"/>
            <a:ext cx="2194427" cy="2564100"/>
          </a:xfrm>
          <a:prstGeom prst="rect">
            <a:avLst/>
          </a:prstGeom>
          <a:noFill/>
        </p:spPr>
        <p:txBody>
          <a:bodyPr wrap="square">
            <a:spAutoFit/>
          </a:bodyPr>
          <a:lstStyle/>
          <a:p>
            <a:pPr algn="r">
              <a:lnSpc>
                <a:spcPct val="150000"/>
              </a:lnSpc>
            </a:pPr>
            <a:r>
              <a:rPr lang="en-US" altLang="ja-JP" sz="770" dirty="0">
                <a:latin typeface="+mn-ea"/>
              </a:rPr>
              <a:t>………………………………………… 04</a:t>
            </a:r>
          </a:p>
          <a:p>
            <a:pPr algn="r">
              <a:lnSpc>
                <a:spcPct val="150000"/>
              </a:lnSpc>
            </a:pPr>
            <a:r>
              <a:rPr lang="en-US" altLang="ja-JP" sz="770" dirty="0">
                <a:latin typeface="+mn-ea"/>
              </a:rPr>
              <a:t>…………………………………… 05</a:t>
            </a:r>
          </a:p>
          <a:p>
            <a:pPr algn="r">
              <a:lnSpc>
                <a:spcPct val="150000"/>
              </a:lnSpc>
            </a:pPr>
            <a:endParaRPr lang="en-US" altLang="ja-JP" sz="770" dirty="0">
              <a:latin typeface="+mn-ea"/>
            </a:endParaRPr>
          </a:p>
          <a:p>
            <a:pPr algn="r">
              <a:lnSpc>
                <a:spcPct val="150000"/>
              </a:lnSpc>
            </a:pPr>
            <a:r>
              <a:rPr lang="en-US" altLang="ja-JP" sz="770" dirty="0">
                <a:latin typeface="+mn-ea"/>
              </a:rPr>
              <a:t>…………………………………… 06</a:t>
            </a:r>
          </a:p>
          <a:p>
            <a:pPr algn="r">
              <a:lnSpc>
                <a:spcPct val="150000"/>
              </a:lnSpc>
            </a:pPr>
            <a:r>
              <a:rPr lang="en-US" altLang="ja-JP" sz="770" dirty="0">
                <a:latin typeface="+mn-ea"/>
              </a:rPr>
              <a:t>…………………………………… 07</a:t>
            </a:r>
          </a:p>
          <a:p>
            <a:pPr algn="r">
              <a:lnSpc>
                <a:spcPct val="150000"/>
              </a:lnSpc>
            </a:pPr>
            <a:r>
              <a:rPr lang="en-US" altLang="ja-JP" sz="770" dirty="0">
                <a:latin typeface="+mn-ea"/>
              </a:rPr>
              <a:t>…………………………………… 08</a:t>
            </a:r>
          </a:p>
          <a:p>
            <a:pPr algn="r">
              <a:lnSpc>
                <a:spcPct val="150000"/>
              </a:lnSpc>
            </a:pPr>
            <a:r>
              <a:rPr lang="en-US" altLang="ja-JP" sz="770" dirty="0">
                <a:latin typeface="+mn-ea"/>
              </a:rPr>
              <a:t>………………………………………… 09</a:t>
            </a:r>
          </a:p>
          <a:p>
            <a:pPr algn="r">
              <a:lnSpc>
                <a:spcPct val="150000"/>
              </a:lnSpc>
            </a:pPr>
            <a:r>
              <a:rPr lang="en-US" altLang="ja-JP" sz="770" dirty="0">
                <a:latin typeface="+mn-ea"/>
              </a:rPr>
              <a:t>………………………………… 10</a:t>
            </a:r>
          </a:p>
          <a:p>
            <a:pPr algn="r">
              <a:lnSpc>
                <a:spcPct val="150000"/>
              </a:lnSpc>
            </a:pPr>
            <a:r>
              <a:rPr lang="en-US" altLang="ja-JP" sz="770" dirty="0">
                <a:latin typeface="+mn-ea"/>
              </a:rPr>
              <a:t>…………………………………… 11</a:t>
            </a:r>
          </a:p>
          <a:p>
            <a:pPr algn="r">
              <a:lnSpc>
                <a:spcPct val="150000"/>
              </a:lnSpc>
            </a:pPr>
            <a:r>
              <a:rPr lang="en-US" altLang="ja-JP" sz="770" dirty="0">
                <a:latin typeface="+mn-ea"/>
              </a:rPr>
              <a:t>………………… 12</a:t>
            </a:r>
          </a:p>
          <a:p>
            <a:pPr algn="r">
              <a:lnSpc>
                <a:spcPct val="150000"/>
              </a:lnSpc>
            </a:pPr>
            <a:r>
              <a:rPr lang="en-US" altLang="ja-JP" sz="770" dirty="0">
                <a:latin typeface="+mn-ea"/>
              </a:rPr>
              <a:t>……………………………………… 14</a:t>
            </a:r>
          </a:p>
          <a:p>
            <a:pPr algn="r">
              <a:lnSpc>
                <a:spcPct val="150000"/>
              </a:lnSpc>
            </a:pPr>
            <a:r>
              <a:rPr lang="en-US" altLang="ja-JP" sz="770" dirty="0">
                <a:latin typeface="+mn-ea"/>
              </a:rPr>
              <a:t>…………………………………… 16</a:t>
            </a:r>
          </a:p>
          <a:p>
            <a:pPr algn="r">
              <a:lnSpc>
                <a:spcPct val="150000"/>
              </a:lnSpc>
            </a:pPr>
            <a:r>
              <a:rPr lang="en-US" altLang="ja-JP" sz="770" dirty="0">
                <a:latin typeface="+mn-ea"/>
              </a:rPr>
              <a:t>………………………………18</a:t>
            </a:r>
          </a:p>
          <a:p>
            <a:pPr algn="r">
              <a:lnSpc>
                <a:spcPct val="150000"/>
              </a:lnSpc>
            </a:pPr>
            <a:r>
              <a:rPr lang="en-US" altLang="ja-JP" sz="770" dirty="0">
                <a:latin typeface="+mn-ea"/>
              </a:rPr>
              <a:t>……………………………………… 20</a:t>
            </a:r>
          </a:p>
        </p:txBody>
      </p:sp>
      <p:sp>
        <p:nvSpPr>
          <p:cNvPr id="12" name="テキスト ボックス 11">
            <a:extLst>
              <a:ext uri="{FF2B5EF4-FFF2-40B4-BE49-F238E27FC236}">
                <a16:creationId xmlns:a16="http://schemas.microsoft.com/office/drawing/2014/main" id="{E3D62499-905E-9434-04A2-8C2E1C35494B}"/>
              </a:ext>
            </a:extLst>
          </p:cNvPr>
          <p:cNvSpPr txBox="1"/>
          <p:nvPr/>
        </p:nvSpPr>
        <p:spPr>
          <a:xfrm>
            <a:off x="1288094" y="821912"/>
            <a:ext cx="1636412" cy="329321"/>
          </a:xfrm>
          <a:prstGeom prst="rect">
            <a:avLst/>
          </a:prstGeom>
          <a:noFill/>
        </p:spPr>
        <p:txBody>
          <a:bodyPr wrap="square" rtlCol="0">
            <a:spAutoFit/>
          </a:bodyPr>
          <a:lstStyle/>
          <a:p>
            <a:pPr algn="r" defTabSz="293408">
              <a:defRPr/>
            </a:pPr>
            <a:r>
              <a:rPr kumimoji="1" lang="en-US" altLang="ja-JP" sz="1540" b="1" dirty="0">
                <a:solidFill>
                  <a:sysClr val="windowText" lastClr="000000"/>
                </a:solidFill>
                <a:latin typeface="+mn-ea"/>
                <a:cs typeface="Times New Roman" panose="02020603050405020304" pitchFamily="18" charset="0"/>
              </a:rPr>
              <a:t>Contents</a:t>
            </a:r>
            <a:endParaRPr kumimoji="1" lang="ja-JP" altLang="en-US" sz="1540" b="1" dirty="0">
              <a:solidFill>
                <a:sysClr val="windowText" lastClr="000000"/>
              </a:solidFill>
              <a:latin typeface="+mn-ea"/>
              <a:cs typeface="Times New Roman" panose="02020603050405020304" pitchFamily="18" charset="0"/>
            </a:endParaRPr>
          </a:p>
        </p:txBody>
      </p:sp>
      <p:cxnSp>
        <p:nvCxnSpPr>
          <p:cNvPr id="13" name="直線コネクタ 12">
            <a:extLst>
              <a:ext uri="{FF2B5EF4-FFF2-40B4-BE49-F238E27FC236}">
                <a16:creationId xmlns:a16="http://schemas.microsoft.com/office/drawing/2014/main" id="{9422E7A1-1916-6B7F-9195-B62C533F19EB}"/>
              </a:ext>
            </a:extLst>
          </p:cNvPr>
          <p:cNvCxnSpPr>
            <a:cxnSpLocks/>
          </p:cNvCxnSpPr>
          <p:nvPr/>
        </p:nvCxnSpPr>
        <p:spPr>
          <a:xfrm>
            <a:off x="392393" y="805203"/>
            <a:ext cx="25655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0063D943-D262-B0D0-5E77-E44818199392}"/>
              </a:ext>
            </a:extLst>
          </p:cNvPr>
          <p:cNvSpPr txBox="1"/>
          <p:nvPr/>
        </p:nvSpPr>
        <p:spPr>
          <a:xfrm>
            <a:off x="392392" y="609259"/>
            <a:ext cx="2565514" cy="200952"/>
          </a:xfrm>
          <a:prstGeom prst="rect">
            <a:avLst/>
          </a:prstGeom>
          <a:noFill/>
        </p:spPr>
        <p:txBody>
          <a:bodyPr wrap="square" rtlCol="0">
            <a:spAutoFit/>
          </a:bodyPr>
          <a:lstStyle/>
          <a:p>
            <a:pPr algn="r"/>
            <a:r>
              <a:rPr kumimoji="1" lang="en-US" altLang="ja-JP" sz="706" dirty="0">
                <a:latin typeface="+mn-ea"/>
                <a:cs typeface="Times New Roman" panose="02020603050405020304" pitchFamily="18" charset="0"/>
              </a:rPr>
              <a:t>CORPORATE DESIGN BOOK</a:t>
            </a:r>
            <a:endParaRPr kumimoji="1" lang="ja-JP" altLang="en-US" sz="706" dirty="0">
              <a:latin typeface="+mn-ea"/>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0D9AE223-8A43-0C4F-AF9D-435B6C40E67F}"/>
              </a:ext>
            </a:extLst>
          </p:cNvPr>
          <p:cNvSpPr>
            <a:spLocks noGrp="1"/>
          </p:cNvSpPr>
          <p:nvPr>
            <p:ph type="sldNum" sz="quarter" idx="12"/>
          </p:nvPr>
        </p:nvSpPr>
        <p:spPr>
          <a:xfrm>
            <a:off x="1325046" y="5792812"/>
            <a:ext cx="769382" cy="325823"/>
          </a:xfrm>
        </p:spPr>
        <p:txBody>
          <a:bodyPr/>
          <a:lstStyle/>
          <a:p>
            <a:pPr algn="ctr"/>
            <a:fld id="{D69700F4-1176-4600-B559-DB4036D3B8D5}" type="slidenum">
              <a:rPr kumimoji="1" lang="ja-JP" altLang="en-US" smtClean="0">
                <a:latin typeface="+mn-ea"/>
              </a:rPr>
              <a:pPr algn="ctr"/>
              <a:t>3</a:t>
            </a:fld>
            <a:endParaRPr kumimoji="1" lang="ja-JP" altLang="en-US" dirty="0">
              <a:latin typeface="+mn-ea"/>
            </a:endParaRPr>
          </a:p>
        </p:txBody>
      </p:sp>
    </p:spTree>
    <p:extLst>
      <p:ext uri="{BB962C8B-B14F-4D97-AF65-F5344CB8AC3E}">
        <p14:creationId xmlns:p14="http://schemas.microsoft.com/office/powerpoint/2010/main" val="1039338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FE51B79-7913-E670-1ADC-738E82B16FDD}"/>
              </a:ext>
            </a:extLst>
          </p:cNvPr>
          <p:cNvSpPr txBox="1"/>
          <p:nvPr/>
        </p:nvSpPr>
        <p:spPr>
          <a:xfrm>
            <a:off x="426980" y="258713"/>
            <a:ext cx="2700000" cy="276999"/>
          </a:xfrm>
          <a:prstGeom prst="rect">
            <a:avLst/>
          </a:prstGeom>
          <a:noFill/>
        </p:spPr>
        <p:txBody>
          <a:bodyPr wrap="square" rtlCol="0">
            <a:spAutoFit/>
          </a:bodyPr>
          <a:lstStyle/>
          <a:p>
            <a:r>
              <a:rPr kumimoji="1" lang="ja-JP" altLang="en-US" sz="1200" b="1" dirty="0">
                <a:latin typeface="+mn-ea"/>
                <a:cs typeface="Times New Roman" panose="02020603050405020304" pitchFamily="18" charset="0"/>
              </a:rPr>
              <a:t>１．企業理念</a:t>
            </a:r>
          </a:p>
        </p:txBody>
      </p:sp>
      <p:sp>
        <p:nvSpPr>
          <p:cNvPr id="6" name="正方形/長方形 5">
            <a:extLst>
              <a:ext uri="{FF2B5EF4-FFF2-40B4-BE49-F238E27FC236}">
                <a16:creationId xmlns:a16="http://schemas.microsoft.com/office/drawing/2014/main" id="{7DDA9942-4E2B-28DE-945D-64514076468E}"/>
              </a:ext>
            </a:extLst>
          </p:cNvPr>
          <p:cNvSpPr/>
          <p:nvPr/>
        </p:nvSpPr>
        <p:spPr>
          <a:xfrm>
            <a:off x="359737" y="670819"/>
            <a:ext cx="2700000" cy="408187"/>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100" b="1" dirty="0">
                <a:latin typeface="+mn-ea"/>
              </a:rPr>
              <a:t>何気ない毎日に笑顔を</a:t>
            </a:r>
          </a:p>
        </p:txBody>
      </p:sp>
      <p:sp>
        <p:nvSpPr>
          <p:cNvPr id="2" name="スライド番号プレースホルダー 1">
            <a:extLst>
              <a:ext uri="{FF2B5EF4-FFF2-40B4-BE49-F238E27FC236}">
                <a16:creationId xmlns:a16="http://schemas.microsoft.com/office/drawing/2014/main" id="{4937CD36-8002-BA9E-C796-6AFD611F8394}"/>
              </a:ext>
            </a:extLst>
          </p:cNvPr>
          <p:cNvSpPr>
            <a:spLocks noGrp="1"/>
          </p:cNvSpPr>
          <p:nvPr>
            <p:ph type="sldNum" sz="quarter" idx="12"/>
          </p:nvPr>
        </p:nvSpPr>
        <p:spPr/>
        <p:txBody>
          <a:bodyPr/>
          <a:lstStyle/>
          <a:p>
            <a:fld id="{D69700F4-1176-4600-B559-DB4036D3B8D5}" type="slidenum">
              <a:rPr kumimoji="1" lang="ja-JP" altLang="en-US" smtClean="0">
                <a:latin typeface="+mn-ea"/>
              </a:rPr>
              <a:t>4</a:t>
            </a:fld>
            <a:endParaRPr kumimoji="1" lang="ja-JP" altLang="en-US" dirty="0">
              <a:latin typeface="+mn-ea"/>
            </a:endParaRPr>
          </a:p>
        </p:txBody>
      </p:sp>
      <p:sp>
        <p:nvSpPr>
          <p:cNvPr id="3" name="テキスト ボックス 2">
            <a:extLst>
              <a:ext uri="{FF2B5EF4-FFF2-40B4-BE49-F238E27FC236}">
                <a16:creationId xmlns:a16="http://schemas.microsoft.com/office/drawing/2014/main" id="{D0BD59B7-DB7E-113F-7C25-6E3DA49578D7}"/>
              </a:ext>
            </a:extLst>
          </p:cNvPr>
          <p:cNvSpPr txBox="1"/>
          <p:nvPr/>
        </p:nvSpPr>
        <p:spPr>
          <a:xfrm>
            <a:off x="359737" y="1206441"/>
            <a:ext cx="2700000" cy="721416"/>
          </a:xfrm>
          <a:prstGeom prst="rect">
            <a:avLst/>
          </a:prstGeom>
          <a:noFill/>
        </p:spPr>
        <p:txBody>
          <a:bodyPr wrap="square" rtlCol="0">
            <a:spAutoFit/>
          </a:bodyPr>
          <a:lstStyle/>
          <a:p>
            <a:pPr algn="just">
              <a:lnSpc>
                <a:spcPct val="130000"/>
              </a:lnSpc>
            </a:pPr>
            <a:r>
              <a:rPr kumimoji="1" lang="ja-JP" altLang="en-US" sz="800" dirty="0">
                <a:latin typeface="+mn-ea"/>
                <a:cs typeface="Times New Roman" panose="02020603050405020304" pitchFamily="18" charset="0"/>
              </a:rPr>
              <a:t>私たちは、日々のささいな寄り添い？（おもいやり）を通して顧客に安心を届け、全社員で物心両面の幸せを追求し、建築業界のリーディングカンパニーになることを目的とします。</a:t>
            </a:r>
          </a:p>
        </p:txBody>
      </p:sp>
      <p:sp>
        <p:nvSpPr>
          <p:cNvPr id="4" name="テキスト ボックス 3">
            <a:extLst>
              <a:ext uri="{FF2B5EF4-FFF2-40B4-BE49-F238E27FC236}">
                <a16:creationId xmlns:a16="http://schemas.microsoft.com/office/drawing/2014/main" id="{2122A169-C809-23A3-2E5C-2873862A4286}"/>
              </a:ext>
            </a:extLst>
          </p:cNvPr>
          <p:cNvSpPr txBox="1"/>
          <p:nvPr/>
        </p:nvSpPr>
        <p:spPr>
          <a:xfrm>
            <a:off x="359737" y="1958900"/>
            <a:ext cx="2700000" cy="3442161"/>
          </a:xfrm>
          <a:prstGeom prst="rect">
            <a:avLst/>
          </a:prstGeom>
          <a:noFill/>
        </p:spPr>
        <p:txBody>
          <a:bodyPr wrap="square" lIns="91440" tIns="45720" rIns="91440" bIns="45720" anchor="t">
            <a:spAutoFit/>
          </a:bodyPr>
          <a:lstStyle/>
          <a:p>
            <a:pPr algn="just">
              <a:lnSpc>
                <a:spcPct val="130000"/>
              </a:lnSpc>
            </a:pPr>
            <a:r>
              <a:rPr lang="ja-JP" altLang="en-US" sz="800" b="1" i="0" u="none" strike="noStrike" baseline="0" dirty="0">
                <a:latin typeface="+mn-ea"/>
              </a:rPr>
              <a:t>●寄り添い？（おもいやり）</a:t>
            </a:r>
          </a:p>
          <a:p>
            <a:pPr algn="just">
              <a:lnSpc>
                <a:spcPct val="130000"/>
              </a:lnSpc>
            </a:pPr>
            <a:r>
              <a:rPr lang="ja-JP" altLang="en-US" sz="800" i="0" u="none" strike="noStrike" baseline="0" dirty="0">
                <a:latin typeface="+mn-ea"/>
              </a:rPr>
              <a:t>その人の気持ちになって考えてあげる気持ちのこと。</a:t>
            </a:r>
            <a:endParaRPr lang="en-US" altLang="ja-JP" sz="800" i="0" u="none" strike="noStrike" baseline="0" dirty="0">
              <a:latin typeface="+mn-ea"/>
            </a:endParaRPr>
          </a:p>
          <a:p>
            <a:pPr algn="just">
              <a:lnSpc>
                <a:spcPct val="130000"/>
              </a:lnSpc>
            </a:pPr>
            <a:r>
              <a:rPr lang="ja-JP" altLang="en-US" sz="800" i="0" u="none" strike="noStrike" baseline="0" dirty="0">
                <a:latin typeface="+mn-ea"/>
              </a:rPr>
              <a:t>思いやりとは、相手の気持ちになって考え、親身に</a:t>
            </a:r>
            <a:r>
              <a:rPr lang="ja-JP" altLang="en-US" sz="800" dirty="0">
                <a:latin typeface="+mn-ea"/>
              </a:rPr>
              <a:t>寄り添い、</a:t>
            </a:r>
            <a:r>
              <a:rPr lang="ja-JP" altLang="en-US" sz="800" i="0" u="none" strike="noStrike" baseline="0" dirty="0">
                <a:latin typeface="+mn-ea"/>
              </a:rPr>
              <a:t>その人が余計な不安を感じなくてもいいようにする姿勢のことです。</a:t>
            </a:r>
          </a:p>
          <a:p>
            <a:pPr algn="just">
              <a:lnSpc>
                <a:spcPct val="130000"/>
              </a:lnSpc>
            </a:pPr>
            <a:endParaRPr lang="ja-JP" altLang="en-US" sz="800" i="0" u="none" strike="noStrike" baseline="0" dirty="0">
              <a:latin typeface="+mn-ea"/>
            </a:endParaRPr>
          </a:p>
          <a:p>
            <a:pPr algn="just">
              <a:lnSpc>
                <a:spcPct val="130000"/>
              </a:lnSpc>
            </a:pPr>
            <a:r>
              <a:rPr lang="ja-JP" altLang="en-US" sz="800" b="1" i="0" u="none" strike="noStrike" baseline="0" dirty="0">
                <a:latin typeface="+mn-ea"/>
              </a:rPr>
              <a:t>●全社員「で」</a:t>
            </a:r>
          </a:p>
          <a:p>
            <a:pPr algn="just">
              <a:lnSpc>
                <a:spcPct val="130000"/>
              </a:lnSpc>
            </a:pPr>
            <a:r>
              <a:rPr lang="ja-JP" altLang="en-US" sz="800" i="0" u="none" strike="noStrike" baseline="0" dirty="0">
                <a:latin typeface="+mn-ea"/>
              </a:rPr>
              <a:t>誰かがもたらせてくれるわけではなく、自らつかみにいかないと得れません</a:t>
            </a:r>
            <a:r>
              <a:rPr lang="ja-JP" altLang="en-US" sz="800" dirty="0">
                <a:latin typeface="+mn-ea"/>
              </a:rPr>
              <a:t>。自分で自分を幸せにする姿勢を大切にします。</a:t>
            </a:r>
          </a:p>
          <a:p>
            <a:pPr algn="just">
              <a:lnSpc>
                <a:spcPct val="130000"/>
              </a:lnSpc>
            </a:pPr>
            <a:endParaRPr lang="ja-JP" altLang="en-US" sz="800" dirty="0">
              <a:latin typeface="游ゴシック"/>
              <a:ea typeface="游ゴシック"/>
            </a:endParaRPr>
          </a:p>
          <a:p>
            <a:pPr algn="just">
              <a:lnSpc>
                <a:spcPct val="130000"/>
              </a:lnSpc>
            </a:pPr>
            <a:r>
              <a:rPr lang="ja-JP" sz="800" b="1" dirty="0">
                <a:latin typeface="游ゴシック"/>
                <a:ea typeface="游ゴシック"/>
              </a:rPr>
              <a:t>●物心両面の幸せ</a:t>
            </a:r>
            <a:endParaRPr lang="en-US" altLang="ja-JP" sz="800" dirty="0">
              <a:latin typeface="Meiryo UI"/>
              <a:ea typeface="Meiryo UI"/>
            </a:endParaRPr>
          </a:p>
          <a:p>
            <a:pPr algn="just">
              <a:lnSpc>
                <a:spcPct val="130000"/>
              </a:lnSpc>
            </a:pPr>
            <a:r>
              <a:rPr lang="ja-JP" sz="800" dirty="0">
                <a:latin typeface="游ゴシック"/>
                <a:ea typeface="游ゴシック"/>
              </a:rPr>
              <a:t>経済的な安定や豊かさに加えて、仕事に対する誇り、働きがい、生きがいといった人間の心の豊かさを感じられる会社を目指します。</a:t>
            </a:r>
            <a:endParaRPr lang="en-US" altLang="ja-JP" sz="800" dirty="0">
              <a:latin typeface="Meiryo UI"/>
              <a:ea typeface="Meiryo UI"/>
            </a:endParaRPr>
          </a:p>
          <a:p>
            <a:pPr algn="just">
              <a:lnSpc>
                <a:spcPct val="130000"/>
              </a:lnSpc>
            </a:pPr>
            <a:endParaRPr lang="ja-JP" altLang="en-US" sz="800" dirty="0">
              <a:latin typeface="游ゴシック"/>
              <a:ea typeface="游ゴシック"/>
            </a:endParaRPr>
          </a:p>
          <a:p>
            <a:pPr algn="just">
              <a:lnSpc>
                <a:spcPct val="130000"/>
              </a:lnSpc>
            </a:pPr>
            <a:r>
              <a:rPr lang="ja-JP" sz="800" b="1" dirty="0">
                <a:latin typeface="游ゴシック"/>
                <a:ea typeface="游ゴシック"/>
              </a:rPr>
              <a:t>●建築業界のリーディングカンパニー</a:t>
            </a:r>
            <a:endParaRPr lang="en-US" altLang="ja-JP" sz="800" dirty="0">
              <a:latin typeface="Meiryo UI"/>
              <a:ea typeface="Meiryo UI"/>
            </a:endParaRPr>
          </a:p>
          <a:p>
            <a:pPr algn="just">
              <a:lnSpc>
                <a:spcPct val="130000"/>
              </a:lnSpc>
            </a:pPr>
            <a:r>
              <a:rPr lang="ja-JP" sz="800" dirty="0">
                <a:latin typeface="游ゴシック"/>
                <a:ea typeface="游ゴシック"/>
              </a:rPr>
              <a:t>建築業界で最も自分たちの仕事に誇りを持っており、働く人が輝いている工務店を目指します。</a:t>
            </a:r>
            <a:endParaRPr lang="en-US" altLang="ja-JP" sz="800" dirty="0">
              <a:latin typeface="Meiryo UI"/>
              <a:ea typeface="Meiryo UI"/>
            </a:endParaRPr>
          </a:p>
          <a:p>
            <a:pPr algn="just">
              <a:lnSpc>
                <a:spcPct val="130000"/>
              </a:lnSpc>
            </a:pPr>
            <a:endParaRPr lang="ja-JP" sz="800" dirty="0">
              <a:latin typeface="游ゴシック"/>
              <a:ea typeface="游ゴシック"/>
            </a:endParaRPr>
          </a:p>
          <a:p>
            <a:pPr algn="just">
              <a:lnSpc>
                <a:spcPct val="130000"/>
              </a:lnSpc>
            </a:pPr>
            <a:endParaRPr lang="ja-JP" altLang="en-US" sz="800" dirty="0">
              <a:latin typeface="游ゴシック"/>
              <a:ea typeface="游ゴシック"/>
            </a:endParaRPr>
          </a:p>
        </p:txBody>
      </p:sp>
      <p:sp>
        <p:nvSpPr>
          <p:cNvPr id="7" name="テキスト ボックス 6">
            <a:extLst>
              <a:ext uri="{FF2B5EF4-FFF2-40B4-BE49-F238E27FC236}">
                <a16:creationId xmlns:a16="http://schemas.microsoft.com/office/drawing/2014/main" id="{50F093CE-35B4-6968-58C9-6E58333B5703}"/>
              </a:ext>
            </a:extLst>
          </p:cNvPr>
          <p:cNvSpPr txBox="1"/>
          <p:nvPr/>
        </p:nvSpPr>
        <p:spPr>
          <a:xfrm>
            <a:off x="3602463" y="375024"/>
            <a:ext cx="2700000" cy="5362687"/>
          </a:xfrm>
          <a:prstGeom prst="rect">
            <a:avLst/>
          </a:prstGeom>
          <a:noFill/>
        </p:spPr>
        <p:txBody>
          <a:bodyPr wrap="square" rtlCol="0">
            <a:spAutoFit/>
          </a:bodyPr>
          <a:lstStyle/>
          <a:p>
            <a:pPr algn="just">
              <a:lnSpc>
                <a:spcPct val="130000"/>
              </a:lnSpc>
            </a:pPr>
            <a:r>
              <a:rPr kumimoji="1" lang="ja-JP" altLang="en-US" sz="800" dirty="0">
                <a:latin typeface="+mn-ea"/>
                <a:cs typeface="Times New Roman" panose="02020603050405020304" pitchFamily="18" charset="0"/>
              </a:rPr>
              <a:t>メモ</a:t>
            </a:r>
            <a:endParaRPr kumimoji="1" lang="en-US" altLang="ja-JP" sz="800" dirty="0">
              <a:latin typeface="+mn-ea"/>
              <a:cs typeface="Times New Roman" panose="02020603050405020304" pitchFamily="18" charset="0"/>
            </a:endParaRPr>
          </a:p>
          <a:p>
            <a:pPr algn="just">
              <a:lnSpc>
                <a:spcPct val="130000"/>
              </a:lnSpc>
            </a:pPr>
            <a:r>
              <a:rPr kumimoji="1" lang="ja-JP" altLang="en-US" sz="800" dirty="0">
                <a:latin typeface="+mn-ea"/>
                <a:cs typeface="Times New Roman" panose="02020603050405020304" pitchFamily="18" charset="0"/>
              </a:rPr>
              <a:t>些細なことに幸せを感じるものだと思うようになった。</a:t>
            </a:r>
            <a:endParaRPr kumimoji="1" lang="en-US" altLang="ja-JP" sz="800" dirty="0">
              <a:latin typeface="+mn-ea"/>
              <a:cs typeface="Times New Roman" panose="02020603050405020304" pitchFamily="18" charset="0"/>
            </a:endParaRPr>
          </a:p>
          <a:p>
            <a:pPr algn="just">
              <a:lnSpc>
                <a:spcPct val="130000"/>
              </a:lnSpc>
            </a:pPr>
            <a:r>
              <a:rPr kumimoji="1" lang="ja-JP" altLang="en-US" sz="800" dirty="0">
                <a:latin typeface="+mn-ea"/>
                <a:cs typeface="Times New Roman" panose="02020603050405020304" pitchFamily="18" charset="0"/>
              </a:rPr>
              <a:t>何気ない毎日が笑顔であること。</a:t>
            </a:r>
            <a:endParaRPr kumimoji="1" lang="en-US" altLang="ja-JP" sz="800" dirty="0">
              <a:latin typeface="+mn-ea"/>
              <a:cs typeface="Times New Roman" panose="02020603050405020304" pitchFamily="18" charset="0"/>
            </a:endParaRPr>
          </a:p>
          <a:p>
            <a:pPr algn="just">
              <a:lnSpc>
                <a:spcPct val="130000"/>
              </a:lnSpc>
            </a:pPr>
            <a:endParaRPr kumimoji="1" lang="en-US" altLang="ja-JP" sz="800" dirty="0">
              <a:latin typeface="+mn-ea"/>
              <a:cs typeface="Times New Roman" panose="02020603050405020304" pitchFamily="18" charset="0"/>
            </a:endParaRPr>
          </a:p>
          <a:p>
            <a:pPr algn="just">
              <a:lnSpc>
                <a:spcPct val="130000"/>
              </a:lnSpc>
            </a:pPr>
            <a:r>
              <a:rPr kumimoji="1" lang="ja-JP" altLang="en-US" sz="800" dirty="0">
                <a:latin typeface="+mn-ea"/>
                <a:cs typeface="Times New Roman" panose="02020603050405020304" pitchFamily="18" charset="0"/>
              </a:rPr>
              <a:t>対社員　やりがいを持って仕事をしてほしいと思っている。同じ時間を費やすにしても充実感があるのとやらされてる感があるものがある。生き生きと働ける環境をつくりたい。</a:t>
            </a:r>
            <a:endParaRPr kumimoji="1" lang="en-US" altLang="ja-JP" sz="800" dirty="0">
              <a:latin typeface="+mn-ea"/>
              <a:cs typeface="Times New Roman" panose="02020603050405020304" pitchFamily="18" charset="0"/>
            </a:endParaRPr>
          </a:p>
          <a:p>
            <a:pPr algn="just">
              <a:lnSpc>
                <a:spcPct val="130000"/>
              </a:lnSpc>
            </a:pPr>
            <a:r>
              <a:rPr kumimoji="1" lang="ja-JP" altLang="en-US" sz="800" dirty="0">
                <a:latin typeface="+mn-ea"/>
                <a:cs typeface="Times New Roman" panose="02020603050405020304" pitchFamily="18" charset="0"/>
              </a:rPr>
              <a:t>⇒何気ない毎日に笑顔を</a:t>
            </a:r>
            <a:endParaRPr kumimoji="1" lang="en-US" altLang="ja-JP" sz="800" dirty="0">
              <a:latin typeface="+mn-ea"/>
              <a:cs typeface="Times New Roman" panose="02020603050405020304" pitchFamily="18" charset="0"/>
            </a:endParaRPr>
          </a:p>
          <a:p>
            <a:pPr algn="just">
              <a:lnSpc>
                <a:spcPct val="130000"/>
              </a:lnSpc>
            </a:pPr>
            <a:r>
              <a:rPr kumimoji="1" lang="ja-JP" altLang="en-US" sz="800" dirty="0">
                <a:latin typeface="+mn-ea"/>
                <a:cs typeface="Times New Roman" panose="02020603050405020304" pitchFamily="18" charset="0"/>
              </a:rPr>
              <a:t>自分たちはモノ作りだが、作り手の想いは建物に宿る。生き生きと作るものとだるそうに作るものだと同じものでも変わってくる。</a:t>
            </a:r>
            <a:endParaRPr kumimoji="1" lang="en-US" altLang="ja-JP" sz="800" dirty="0">
              <a:latin typeface="+mn-ea"/>
              <a:cs typeface="Times New Roman" panose="02020603050405020304" pitchFamily="18" charset="0"/>
            </a:endParaRPr>
          </a:p>
          <a:p>
            <a:pPr algn="just">
              <a:lnSpc>
                <a:spcPct val="130000"/>
              </a:lnSpc>
            </a:pPr>
            <a:r>
              <a:rPr kumimoji="1" lang="ja-JP" altLang="en-US" sz="800" dirty="0">
                <a:latin typeface="+mn-ea"/>
                <a:cs typeface="Times New Roman" panose="02020603050405020304" pitchFamily="18" charset="0"/>
              </a:rPr>
              <a:t>お客様にもきっとその想いは伝わる。</a:t>
            </a:r>
            <a:endParaRPr kumimoji="1" lang="en-US" altLang="ja-JP" sz="800" dirty="0">
              <a:latin typeface="+mn-ea"/>
              <a:cs typeface="Times New Roman" panose="02020603050405020304" pitchFamily="18" charset="0"/>
            </a:endParaRPr>
          </a:p>
          <a:p>
            <a:pPr algn="just">
              <a:lnSpc>
                <a:spcPct val="130000"/>
              </a:lnSpc>
            </a:pPr>
            <a:r>
              <a:rPr kumimoji="1" lang="ja-JP" altLang="en-US" sz="800" dirty="0">
                <a:latin typeface="+mn-ea"/>
                <a:cs typeface="Times New Roman" panose="02020603050405020304" pitchFamily="18" charset="0"/>
              </a:rPr>
              <a:t>自分たちが満たされて、建物に宿り、お客様にも思いが伝わる。</a:t>
            </a:r>
            <a:endParaRPr kumimoji="1" lang="en-US" altLang="ja-JP" sz="800" dirty="0">
              <a:latin typeface="+mn-ea"/>
              <a:cs typeface="Times New Roman" panose="02020603050405020304" pitchFamily="18" charset="0"/>
            </a:endParaRPr>
          </a:p>
          <a:p>
            <a:pPr algn="just">
              <a:lnSpc>
                <a:spcPct val="130000"/>
              </a:lnSpc>
            </a:pPr>
            <a:r>
              <a:rPr kumimoji="1" lang="ja-JP" altLang="en-US" sz="800" dirty="0">
                <a:latin typeface="+mn-ea"/>
                <a:cs typeface="Times New Roman" panose="02020603050405020304" pitchFamily="18" charset="0"/>
              </a:rPr>
              <a:t>生き生きと働く姿が業界でも魅力に繋がる。</a:t>
            </a:r>
            <a:endParaRPr kumimoji="1" lang="en-US" altLang="ja-JP" sz="800" dirty="0">
              <a:latin typeface="+mn-ea"/>
              <a:cs typeface="Times New Roman" panose="02020603050405020304" pitchFamily="18" charset="0"/>
            </a:endParaRPr>
          </a:p>
          <a:p>
            <a:pPr algn="just">
              <a:lnSpc>
                <a:spcPct val="130000"/>
              </a:lnSpc>
            </a:pPr>
            <a:endParaRPr kumimoji="1" lang="en-US" altLang="ja-JP" sz="800" dirty="0">
              <a:latin typeface="+mn-ea"/>
              <a:cs typeface="Times New Roman" panose="02020603050405020304" pitchFamily="18" charset="0"/>
            </a:endParaRPr>
          </a:p>
          <a:p>
            <a:pPr algn="just">
              <a:lnSpc>
                <a:spcPct val="130000"/>
              </a:lnSpc>
            </a:pPr>
            <a:r>
              <a:rPr kumimoji="1" lang="ja-JP" altLang="en-US" sz="800" dirty="0">
                <a:latin typeface="+mn-ea"/>
                <a:cs typeface="Times New Roman" panose="02020603050405020304" pitchFamily="18" charset="0"/>
              </a:rPr>
              <a:t>思いやり</a:t>
            </a:r>
            <a:r>
              <a:rPr kumimoji="1" lang="en-US" altLang="ja-JP" sz="800" dirty="0">
                <a:latin typeface="+mn-ea"/>
                <a:cs typeface="Times New Roman" panose="02020603050405020304" pitchFamily="18" charset="0"/>
              </a:rPr>
              <a:t>…</a:t>
            </a:r>
            <a:r>
              <a:rPr kumimoji="1" lang="ja-JP" altLang="en-US" sz="800" dirty="0">
                <a:latin typeface="+mn-ea"/>
                <a:cs typeface="Times New Roman" panose="02020603050405020304" pitchFamily="18" charset="0"/>
              </a:rPr>
              <a:t>横の連携においてもお客様においても、仕組みだけでは解決できないものがある。ちょっとした気遣いや配慮が人間関係にも影響する。対お客様に関しても</a:t>
            </a:r>
            <a:endParaRPr kumimoji="1" lang="en-US" altLang="ja-JP" sz="800" dirty="0">
              <a:latin typeface="+mn-ea"/>
              <a:cs typeface="Times New Roman" panose="02020603050405020304" pitchFamily="18" charset="0"/>
            </a:endParaRPr>
          </a:p>
          <a:p>
            <a:pPr algn="just">
              <a:lnSpc>
                <a:spcPct val="130000"/>
              </a:lnSpc>
            </a:pPr>
            <a:endParaRPr kumimoji="1" lang="en-US" altLang="ja-JP" sz="800" dirty="0">
              <a:latin typeface="+mn-ea"/>
              <a:cs typeface="Times New Roman" panose="02020603050405020304" pitchFamily="18" charset="0"/>
            </a:endParaRPr>
          </a:p>
          <a:p>
            <a:pPr algn="just">
              <a:lnSpc>
                <a:spcPct val="130000"/>
              </a:lnSpc>
            </a:pPr>
            <a:r>
              <a:rPr kumimoji="1" lang="ja-JP" altLang="en-US" sz="800" dirty="0">
                <a:latin typeface="+mn-ea"/>
                <a:cs typeface="Times New Roman" panose="02020603050405020304" pitchFamily="18" charset="0"/>
              </a:rPr>
              <a:t>その人に何かをしてあげたいという気持ち、</a:t>
            </a:r>
          </a:p>
          <a:p>
            <a:pPr algn="just">
              <a:lnSpc>
                <a:spcPct val="130000"/>
              </a:lnSpc>
            </a:pPr>
            <a:r>
              <a:rPr kumimoji="1" lang="ja-JP" altLang="en-US" sz="800" dirty="0">
                <a:latin typeface="+mn-ea"/>
                <a:cs typeface="Times New Roman" panose="02020603050405020304" pitchFamily="18" charset="0"/>
              </a:rPr>
              <a:t>また気持ちからくる行為にあたります。</a:t>
            </a:r>
          </a:p>
          <a:p>
            <a:pPr algn="just">
              <a:lnSpc>
                <a:spcPct val="130000"/>
              </a:lnSpc>
            </a:pPr>
            <a:r>
              <a:rPr kumimoji="1" lang="ja-JP" altLang="en-US" sz="800" dirty="0">
                <a:latin typeface="+mn-ea"/>
                <a:cs typeface="Times New Roman" panose="02020603050405020304" pitchFamily="18" charset="0"/>
              </a:rPr>
              <a:t>仲間をおもいやる。</a:t>
            </a:r>
          </a:p>
          <a:p>
            <a:pPr algn="just">
              <a:lnSpc>
                <a:spcPct val="130000"/>
              </a:lnSpc>
            </a:pPr>
            <a:r>
              <a:rPr kumimoji="1" lang="ja-JP" altLang="en-US" sz="800" dirty="0">
                <a:latin typeface="+mn-ea"/>
                <a:cs typeface="Times New Roman" panose="02020603050405020304" pitchFamily="18" charset="0"/>
              </a:rPr>
              <a:t>お客さんをおもいやる。</a:t>
            </a:r>
          </a:p>
          <a:p>
            <a:pPr algn="just">
              <a:lnSpc>
                <a:spcPct val="130000"/>
              </a:lnSpc>
            </a:pPr>
            <a:r>
              <a:rPr kumimoji="1" lang="ja-JP" altLang="en-US" sz="800" dirty="0">
                <a:latin typeface="+mn-ea"/>
                <a:cs typeface="Times New Roman" panose="02020603050405020304" pitchFamily="18" charset="0"/>
              </a:rPr>
              <a:t>地域の人へのおもいやり。</a:t>
            </a:r>
          </a:p>
          <a:p>
            <a:pPr algn="just">
              <a:lnSpc>
                <a:spcPct val="130000"/>
              </a:lnSpc>
            </a:pPr>
            <a:r>
              <a:rPr kumimoji="1" lang="ja-JP" altLang="en-US" sz="800" dirty="0">
                <a:latin typeface="+mn-ea"/>
                <a:cs typeface="Times New Roman" panose="02020603050405020304" pitchFamily="18" charset="0"/>
              </a:rPr>
              <a:t>ささいなこの積み重ねが</a:t>
            </a:r>
          </a:p>
          <a:p>
            <a:pPr algn="just">
              <a:lnSpc>
                <a:spcPct val="130000"/>
              </a:lnSpc>
            </a:pPr>
            <a:r>
              <a:rPr kumimoji="1" lang="ja-JP" altLang="en-US" sz="800" dirty="0">
                <a:latin typeface="+mn-ea"/>
                <a:cs typeface="Times New Roman" panose="02020603050405020304" pitchFamily="18" charset="0"/>
              </a:rPr>
              <a:t>人とのよりよい関係を築き、</a:t>
            </a:r>
          </a:p>
          <a:p>
            <a:pPr algn="just">
              <a:lnSpc>
                <a:spcPct val="130000"/>
              </a:lnSpc>
            </a:pPr>
            <a:r>
              <a:rPr kumimoji="1" lang="ja-JP" altLang="en-US" sz="800" dirty="0">
                <a:latin typeface="+mn-ea"/>
                <a:cs typeface="Times New Roman" panose="02020603050405020304" pitchFamily="18" charset="0"/>
              </a:rPr>
              <a:t>日々の「笑顔」につながっていくと考えています。</a:t>
            </a:r>
          </a:p>
          <a:p>
            <a:pPr algn="just">
              <a:lnSpc>
                <a:spcPct val="130000"/>
              </a:lnSpc>
            </a:pPr>
            <a:endParaRPr kumimoji="1" lang="ja-JP" altLang="en-US" sz="800" dirty="0">
              <a:latin typeface="+mn-ea"/>
              <a:cs typeface="Times New Roman" panose="02020603050405020304" pitchFamily="18" charset="0"/>
            </a:endParaRPr>
          </a:p>
          <a:p>
            <a:pPr algn="just">
              <a:lnSpc>
                <a:spcPct val="130000"/>
              </a:lnSpc>
            </a:pPr>
            <a:endParaRPr kumimoji="1" lang="ja-JP" altLang="en-US" sz="800" dirty="0">
              <a:latin typeface="+mn-ea"/>
              <a:cs typeface="Times New Roman" panose="02020603050405020304" pitchFamily="18" charset="0"/>
            </a:endParaRPr>
          </a:p>
          <a:p>
            <a:pPr algn="just">
              <a:lnSpc>
                <a:spcPct val="130000"/>
              </a:lnSpc>
            </a:pPr>
            <a:endParaRPr kumimoji="1" lang="en-US" altLang="ja-JP" sz="800" dirty="0">
              <a:latin typeface="+mn-ea"/>
              <a:cs typeface="Times New Roman" panose="02020603050405020304" pitchFamily="18" charset="0"/>
            </a:endParaRPr>
          </a:p>
        </p:txBody>
      </p:sp>
    </p:spTree>
    <p:extLst>
      <p:ext uri="{BB962C8B-B14F-4D97-AF65-F5344CB8AC3E}">
        <p14:creationId xmlns:p14="http://schemas.microsoft.com/office/powerpoint/2010/main" val="119167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937CD36-8002-BA9E-C796-6AFD611F8394}"/>
              </a:ext>
            </a:extLst>
          </p:cNvPr>
          <p:cNvSpPr>
            <a:spLocks noGrp="1"/>
          </p:cNvSpPr>
          <p:nvPr>
            <p:ph type="sldNum" sz="quarter" idx="12"/>
          </p:nvPr>
        </p:nvSpPr>
        <p:spPr/>
        <p:txBody>
          <a:bodyPr/>
          <a:lstStyle/>
          <a:p>
            <a:fld id="{D69700F4-1176-4600-B559-DB4036D3B8D5}" type="slidenum">
              <a:rPr kumimoji="1" lang="ja-JP" altLang="en-US" smtClean="0">
                <a:latin typeface="+mn-ea"/>
              </a:rPr>
              <a:t>5</a:t>
            </a:fld>
            <a:endParaRPr kumimoji="1" lang="ja-JP" altLang="en-US" dirty="0">
              <a:latin typeface="+mn-ea"/>
            </a:endParaRPr>
          </a:p>
        </p:txBody>
      </p:sp>
      <p:sp>
        <p:nvSpPr>
          <p:cNvPr id="9" name="テキスト ボックス 8">
            <a:extLst>
              <a:ext uri="{FF2B5EF4-FFF2-40B4-BE49-F238E27FC236}">
                <a16:creationId xmlns:a16="http://schemas.microsoft.com/office/drawing/2014/main" id="{59629092-0943-9553-64CC-13F94F151E0E}"/>
              </a:ext>
            </a:extLst>
          </p:cNvPr>
          <p:cNvSpPr txBox="1"/>
          <p:nvPr/>
        </p:nvSpPr>
        <p:spPr>
          <a:xfrm>
            <a:off x="426980" y="258713"/>
            <a:ext cx="2565514" cy="276999"/>
          </a:xfrm>
          <a:prstGeom prst="rect">
            <a:avLst/>
          </a:prstGeom>
          <a:noFill/>
        </p:spPr>
        <p:txBody>
          <a:bodyPr wrap="square" rtlCol="0">
            <a:spAutoFit/>
          </a:bodyPr>
          <a:lstStyle/>
          <a:p>
            <a:r>
              <a:rPr kumimoji="1" lang="ja-JP" altLang="en-US" sz="1200" b="1" dirty="0">
                <a:latin typeface="+mn-ea"/>
                <a:cs typeface="Times New Roman" panose="02020603050405020304" pitchFamily="18" charset="0"/>
              </a:rPr>
              <a:t>２．企業ビジョン</a:t>
            </a:r>
          </a:p>
        </p:txBody>
      </p:sp>
      <p:sp>
        <p:nvSpPr>
          <p:cNvPr id="10" name="正方形/長方形 9">
            <a:extLst>
              <a:ext uri="{FF2B5EF4-FFF2-40B4-BE49-F238E27FC236}">
                <a16:creationId xmlns:a16="http://schemas.microsoft.com/office/drawing/2014/main" id="{9A1D25F6-BE8D-BEBD-C51B-EEE250836ED8}"/>
              </a:ext>
            </a:extLst>
          </p:cNvPr>
          <p:cNvSpPr/>
          <p:nvPr/>
        </p:nvSpPr>
        <p:spPr>
          <a:xfrm>
            <a:off x="359737" y="784967"/>
            <a:ext cx="2700000" cy="408187"/>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kumimoji="1" lang="ja-JP" altLang="en-US" sz="1100" b="1" dirty="0">
                <a:latin typeface="+mn-ea"/>
              </a:rPr>
              <a:t>建築における不安を０にする</a:t>
            </a:r>
            <a:endParaRPr kumimoji="1" lang="en-US" altLang="ja-JP" sz="1100" b="1" dirty="0">
              <a:latin typeface="+mn-ea"/>
            </a:endParaRPr>
          </a:p>
          <a:p>
            <a:pPr algn="ctr"/>
            <a:r>
              <a:rPr kumimoji="1" lang="ja-JP" altLang="en-US" sz="1100" b="1">
                <a:solidFill>
                  <a:srgbClr val="FF0000"/>
                </a:solidFill>
                <a:latin typeface="游ゴシック"/>
                <a:ea typeface="游ゴシック"/>
              </a:rPr>
              <a:t>おもいやり</a:t>
            </a:r>
            <a:r>
              <a:rPr kumimoji="1" lang="ja-JP" altLang="en-US" sz="1100" b="1">
                <a:latin typeface="游ゴシック"/>
                <a:ea typeface="游ゴシック"/>
              </a:rPr>
              <a:t>日本一の工務店</a:t>
            </a:r>
            <a:endParaRPr lang="ja-JP" altLang="en-US" sz="1100" b="1">
              <a:latin typeface="游ゴシック"/>
              <a:ea typeface="游ゴシック"/>
            </a:endParaRPr>
          </a:p>
        </p:txBody>
      </p:sp>
      <p:sp>
        <p:nvSpPr>
          <p:cNvPr id="4" name="テキスト ボックス 3">
            <a:extLst>
              <a:ext uri="{FF2B5EF4-FFF2-40B4-BE49-F238E27FC236}">
                <a16:creationId xmlns:a16="http://schemas.microsoft.com/office/drawing/2014/main" id="{83D83650-8682-58CF-2DAA-E17FB91B2975}"/>
              </a:ext>
            </a:extLst>
          </p:cNvPr>
          <p:cNvSpPr txBox="1"/>
          <p:nvPr/>
        </p:nvSpPr>
        <p:spPr>
          <a:xfrm>
            <a:off x="359737" y="1449359"/>
            <a:ext cx="2700000" cy="3502177"/>
          </a:xfrm>
          <a:prstGeom prst="rect">
            <a:avLst/>
          </a:prstGeom>
          <a:noFill/>
        </p:spPr>
        <p:txBody>
          <a:bodyPr wrap="square" lIns="91440" tIns="45720" rIns="91440" bIns="45720" anchor="t">
            <a:spAutoFit/>
          </a:bodyPr>
          <a:lstStyle/>
          <a:p>
            <a:pPr algn="just">
              <a:lnSpc>
                <a:spcPct val="130000"/>
              </a:lnSpc>
            </a:pPr>
            <a:r>
              <a:rPr lang="ja-JP" altLang="en-US" sz="900" b="1" i="0" u="none" strike="noStrike" baseline="0" dirty="0">
                <a:latin typeface="游ゴシック"/>
                <a:ea typeface="游ゴシック"/>
              </a:rPr>
              <a:t>対顧客：</a:t>
            </a:r>
            <a:r>
              <a:rPr lang="ja-JP" altLang="en-US" sz="900" b="1" dirty="0">
                <a:latin typeface="游ゴシック"/>
                <a:ea typeface="游ゴシック"/>
              </a:rPr>
              <a:t>お客さまに安心を届けるパートナー</a:t>
            </a:r>
            <a:endParaRPr lang="en-US" altLang="ja-JP" sz="900" b="1">
              <a:latin typeface="游ゴシック"/>
              <a:ea typeface="游ゴシック"/>
            </a:endParaRPr>
          </a:p>
          <a:p>
            <a:pPr algn="just">
              <a:lnSpc>
                <a:spcPct val="130000"/>
              </a:lnSpc>
            </a:pPr>
            <a:r>
              <a:rPr lang="ja-JP" altLang="en-US" sz="800" i="0" u="none" strike="noStrike" baseline="0">
                <a:latin typeface="游ゴシック"/>
                <a:ea typeface="游ゴシック"/>
              </a:rPr>
              <a:t>報連相など些細なことを継続して行い、</a:t>
            </a:r>
            <a:endParaRPr lang="en-US" altLang="ja-JP" sz="800">
              <a:latin typeface="游ゴシック"/>
              <a:ea typeface="游ゴシック"/>
            </a:endParaRPr>
          </a:p>
          <a:p>
            <a:pPr algn="just">
              <a:lnSpc>
                <a:spcPct val="130000"/>
              </a:lnSpc>
            </a:pPr>
            <a:r>
              <a:rPr lang="ja-JP" altLang="en-US" sz="800" b="0" i="0" u="none" strike="noStrike" baseline="0">
                <a:latin typeface="游ゴシック"/>
                <a:ea typeface="游ゴシック"/>
              </a:rPr>
              <a:t>中古物件をずっと扱ってきたプロとして</a:t>
            </a:r>
            <a:endParaRPr lang="en-US" altLang="ja-JP" sz="800">
              <a:latin typeface="游ゴシック"/>
              <a:ea typeface="游ゴシック"/>
            </a:endParaRPr>
          </a:p>
          <a:p>
            <a:pPr algn="just">
              <a:lnSpc>
                <a:spcPct val="130000"/>
              </a:lnSpc>
            </a:pPr>
            <a:r>
              <a:rPr lang="ja-JP" altLang="en-US" sz="800" b="0" i="0" u="none" strike="noStrike" baseline="0">
                <a:latin typeface="游ゴシック"/>
                <a:ea typeface="游ゴシック"/>
              </a:rPr>
              <a:t>「今」ではなく「未来」に焦点をあてた提案・施工に責任を持ち、お客さんに寄り添い続けます。</a:t>
            </a:r>
            <a:endParaRPr lang="en-US" altLang="ja-JP" sz="800" b="0" i="0" u="none" strike="noStrike" baseline="0">
              <a:latin typeface="游ゴシック"/>
              <a:ea typeface="游ゴシック"/>
            </a:endParaRPr>
          </a:p>
          <a:p>
            <a:pPr algn="just">
              <a:lnSpc>
                <a:spcPct val="130000"/>
              </a:lnSpc>
            </a:pPr>
            <a:endParaRPr lang="ja-JP" altLang="en-US" sz="800" b="0" i="0" u="none" strike="noStrike" baseline="0" dirty="0">
              <a:latin typeface="游ゴシック"/>
              <a:ea typeface="游ゴシック"/>
            </a:endParaRPr>
          </a:p>
          <a:p>
            <a:pPr algn="just">
              <a:lnSpc>
                <a:spcPct val="130000"/>
              </a:lnSpc>
            </a:pPr>
            <a:endParaRPr lang="ja-JP" altLang="en-US" sz="800" dirty="0">
              <a:latin typeface="游ゴシック" panose="020B0400000000000000" pitchFamily="34" charset="-128"/>
              <a:ea typeface="游ゴシック" panose="020B0400000000000000" pitchFamily="34" charset="-128"/>
            </a:endParaRPr>
          </a:p>
          <a:p>
            <a:pPr algn="just">
              <a:lnSpc>
                <a:spcPct val="130000"/>
              </a:lnSpc>
            </a:pPr>
            <a:endParaRPr lang="en-US" altLang="ja-JP" sz="800" dirty="0">
              <a:latin typeface="游ゴシック" panose="020B0400000000000000" pitchFamily="34" charset="-128"/>
              <a:ea typeface="游ゴシック" panose="020B0400000000000000" pitchFamily="34" charset="-128"/>
            </a:endParaRPr>
          </a:p>
          <a:p>
            <a:pPr algn="just">
              <a:lnSpc>
                <a:spcPct val="130000"/>
              </a:lnSpc>
            </a:pPr>
            <a:r>
              <a:rPr lang="ja-JP" altLang="en-US" sz="900" b="1" dirty="0">
                <a:latin typeface="游ゴシック"/>
                <a:ea typeface="游ゴシック"/>
              </a:rPr>
              <a:t>対社員：自己実現の舞台</a:t>
            </a:r>
            <a:endParaRPr lang="en-US" altLang="ja-JP" sz="900" b="1">
              <a:latin typeface="游ゴシック"/>
              <a:ea typeface="游ゴシック"/>
            </a:endParaRPr>
          </a:p>
          <a:p>
            <a:pPr algn="just">
              <a:lnSpc>
                <a:spcPct val="130000"/>
              </a:lnSpc>
            </a:pPr>
            <a:r>
              <a:rPr lang="ja-JP" altLang="en-US" sz="800" b="0" i="0" u="none" strike="noStrike" baseline="0" dirty="0">
                <a:latin typeface="+mn-ea"/>
              </a:rPr>
              <a:t>自分自身が満たされる自己実現の舞台を提供します。</a:t>
            </a:r>
          </a:p>
          <a:p>
            <a:pPr algn="just">
              <a:lnSpc>
                <a:spcPct val="130000"/>
              </a:lnSpc>
            </a:pPr>
            <a:r>
              <a:rPr lang="ja-JP" altLang="en-US" sz="800" b="0" i="0" u="none" strike="noStrike" baseline="0">
                <a:latin typeface="游ゴシック"/>
                <a:ea typeface="游ゴシック"/>
              </a:rPr>
              <a:t>福利厚生の充実、仲間とのよりよい関係、</a:t>
            </a:r>
            <a:endParaRPr lang="en-US" altLang="ja-JP" sz="800">
              <a:latin typeface="游ゴシック"/>
              <a:ea typeface="游ゴシック"/>
            </a:endParaRPr>
          </a:p>
          <a:p>
            <a:pPr algn="just">
              <a:lnSpc>
                <a:spcPct val="130000"/>
              </a:lnSpc>
            </a:pPr>
            <a:r>
              <a:rPr lang="ja-JP" altLang="en-US" sz="800" b="0" i="0" u="none" strike="noStrike" baseline="0">
                <a:latin typeface="游ゴシック"/>
                <a:ea typeface="游ゴシック"/>
              </a:rPr>
              <a:t>挑戦できる環境、高い収入、学べる環境、</a:t>
            </a:r>
            <a:endParaRPr lang="en-US" altLang="ja-JP" sz="800">
              <a:latin typeface="游ゴシック"/>
              <a:ea typeface="游ゴシック"/>
            </a:endParaRPr>
          </a:p>
          <a:p>
            <a:pPr algn="just">
              <a:lnSpc>
                <a:spcPct val="130000"/>
              </a:lnSpc>
            </a:pPr>
            <a:r>
              <a:rPr lang="ja-JP" altLang="en-US" sz="800" b="0" i="0" u="none" strike="noStrike" baseline="0">
                <a:latin typeface="游ゴシック"/>
                <a:ea typeface="游ゴシック"/>
              </a:rPr>
              <a:t>技術の向上　これらをえれる環境を目指します。</a:t>
            </a:r>
            <a:endParaRPr lang="en-US" altLang="ja-JP" sz="800" b="0" i="0" u="none" strike="noStrike" baseline="0">
              <a:latin typeface="游ゴシック"/>
              <a:ea typeface="游ゴシック"/>
            </a:endParaRPr>
          </a:p>
          <a:p>
            <a:pPr algn="just">
              <a:lnSpc>
                <a:spcPct val="130000"/>
              </a:lnSpc>
            </a:pPr>
            <a:endParaRPr lang="ja-JP" altLang="en-US" sz="800" b="0" i="0" u="none" strike="noStrike" baseline="0" dirty="0">
              <a:latin typeface="游ゴシック"/>
              <a:ea typeface="游ゴシック"/>
            </a:endParaRPr>
          </a:p>
          <a:p>
            <a:pPr algn="just">
              <a:lnSpc>
                <a:spcPct val="130000"/>
              </a:lnSpc>
            </a:pPr>
            <a:endParaRPr lang="en-US" altLang="ja-JP" sz="800" dirty="0">
              <a:latin typeface="游ゴシック" panose="020B0400000000000000" pitchFamily="34" charset="-128"/>
              <a:ea typeface="游ゴシック" panose="020B0400000000000000" pitchFamily="34" charset="-128"/>
            </a:endParaRPr>
          </a:p>
          <a:p>
            <a:pPr algn="just">
              <a:lnSpc>
                <a:spcPct val="130000"/>
              </a:lnSpc>
            </a:pPr>
            <a:endParaRPr lang="en-US" altLang="ja-JP" sz="800" dirty="0">
              <a:latin typeface="游ゴシック"/>
              <a:ea typeface="游ゴシック"/>
            </a:endParaRPr>
          </a:p>
          <a:p>
            <a:pPr algn="just">
              <a:lnSpc>
                <a:spcPct val="130000"/>
              </a:lnSpc>
            </a:pPr>
            <a:r>
              <a:rPr lang="ja-JP" altLang="en-US" sz="900" b="1" dirty="0">
                <a:latin typeface="游ゴシック"/>
                <a:ea typeface="游ゴシック"/>
              </a:rPr>
              <a:t>対社会：建築業界のリーディングカンパニー</a:t>
            </a:r>
            <a:endParaRPr lang="en-US" altLang="ja-JP" sz="900" b="1">
              <a:latin typeface="游ゴシック"/>
              <a:ea typeface="游ゴシック"/>
            </a:endParaRPr>
          </a:p>
          <a:p>
            <a:pPr algn="just">
              <a:lnSpc>
                <a:spcPct val="130000"/>
              </a:lnSpc>
            </a:pPr>
            <a:r>
              <a:rPr lang="ja-JP" altLang="en-US" sz="800" b="0" i="0" u="none" strike="noStrike" baseline="0">
                <a:latin typeface="游ゴシック"/>
                <a:ea typeface="游ゴシック"/>
              </a:rPr>
              <a:t>私たち大人のイキイキとした姿を通して子供たちが</a:t>
            </a:r>
            <a:endParaRPr lang="ja-JP" altLang="en-US" sz="800">
              <a:latin typeface="游ゴシック"/>
              <a:ea typeface="游ゴシック"/>
            </a:endParaRPr>
          </a:p>
          <a:p>
            <a:pPr algn="just">
              <a:lnSpc>
                <a:spcPct val="130000"/>
              </a:lnSpc>
            </a:pPr>
            <a:r>
              <a:rPr lang="ja-JP" altLang="en-US" sz="800" b="0" i="0" u="none" strike="noStrike" baseline="0">
                <a:latin typeface="游ゴシック"/>
                <a:ea typeface="游ゴシック"/>
              </a:rPr>
              <a:t>職人になりたい、設計したい、</a:t>
            </a:r>
            <a:endParaRPr lang="ja-JP">
              <a:latin typeface="游ゴシック"/>
              <a:ea typeface="游ゴシック"/>
            </a:endParaRPr>
          </a:p>
          <a:p>
            <a:pPr algn="just">
              <a:lnSpc>
                <a:spcPct val="130000"/>
              </a:lnSpc>
            </a:pPr>
            <a:r>
              <a:rPr lang="ja-JP" altLang="en-US" sz="800" b="0" i="0" u="none" strike="noStrike" baseline="0">
                <a:latin typeface="游ゴシック"/>
                <a:ea typeface="游ゴシック"/>
              </a:rPr>
              <a:t>建築の業務に携わりたいと建築を目指す子供たちが</a:t>
            </a:r>
            <a:endParaRPr lang="ja-JP">
              <a:latin typeface="游ゴシック"/>
              <a:ea typeface="游ゴシック"/>
            </a:endParaRPr>
          </a:p>
          <a:p>
            <a:pPr algn="just">
              <a:lnSpc>
                <a:spcPct val="130000"/>
              </a:lnSpc>
            </a:pPr>
            <a:r>
              <a:rPr lang="ja-JP" altLang="en-US" sz="800" b="0" i="0" u="none" strike="noStrike" baseline="0">
                <a:latin typeface="游ゴシック"/>
                <a:ea typeface="游ゴシック"/>
              </a:rPr>
              <a:t>増えることで建築業界の活性化に貢献します。</a:t>
            </a:r>
            <a:endParaRPr lang="ja-JP">
              <a:latin typeface="游ゴシック"/>
              <a:ea typeface="游ゴシック"/>
            </a:endParaRPr>
          </a:p>
        </p:txBody>
      </p:sp>
      <p:sp>
        <p:nvSpPr>
          <p:cNvPr id="3" name="テキスト ボックス 2">
            <a:extLst>
              <a:ext uri="{FF2B5EF4-FFF2-40B4-BE49-F238E27FC236}">
                <a16:creationId xmlns:a16="http://schemas.microsoft.com/office/drawing/2014/main" id="{C60545E3-06EC-255E-8E67-AC1D7FD4E481}"/>
              </a:ext>
            </a:extLst>
          </p:cNvPr>
          <p:cNvSpPr txBox="1"/>
          <p:nvPr/>
        </p:nvSpPr>
        <p:spPr>
          <a:xfrm>
            <a:off x="3608877" y="1000701"/>
            <a:ext cx="2700000" cy="1841723"/>
          </a:xfrm>
          <a:prstGeom prst="rect">
            <a:avLst/>
          </a:prstGeom>
          <a:noFill/>
        </p:spPr>
        <p:txBody>
          <a:bodyPr wrap="square">
            <a:spAutoFit/>
          </a:bodyPr>
          <a:lstStyle/>
          <a:p>
            <a:pPr algn="just">
              <a:lnSpc>
                <a:spcPct val="130000"/>
              </a:lnSpc>
            </a:pPr>
            <a:r>
              <a:rPr lang="ja-JP" altLang="en-US" sz="800" dirty="0">
                <a:latin typeface="+mn-ea"/>
              </a:rPr>
              <a:t>メモ</a:t>
            </a:r>
            <a:endParaRPr lang="en-US" altLang="ja-JP" sz="800" dirty="0">
              <a:latin typeface="+mn-ea"/>
            </a:endParaRPr>
          </a:p>
          <a:p>
            <a:pPr algn="just">
              <a:lnSpc>
                <a:spcPct val="130000"/>
              </a:lnSpc>
            </a:pPr>
            <a:r>
              <a:rPr lang="ja-JP" altLang="en-US" sz="800" dirty="0">
                <a:latin typeface="+mn-ea"/>
              </a:rPr>
              <a:t>不安をゼロにすることは強かった。</a:t>
            </a:r>
            <a:endParaRPr lang="en-US" altLang="ja-JP" sz="800" dirty="0">
              <a:latin typeface="+mn-ea"/>
            </a:endParaRPr>
          </a:p>
          <a:p>
            <a:pPr algn="just">
              <a:lnSpc>
                <a:spcPct val="130000"/>
              </a:lnSpc>
            </a:pPr>
            <a:r>
              <a:rPr lang="ja-JP" altLang="en-US" sz="800" dirty="0">
                <a:latin typeface="+mn-ea"/>
              </a:rPr>
              <a:t>安心がしっくりくる</a:t>
            </a:r>
            <a:endParaRPr lang="en-US" altLang="ja-JP" sz="800" dirty="0">
              <a:latin typeface="+mn-ea"/>
            </a:endParaRPr>
          </a:p>
          <a:p>
            <a:pPr algn="just">
              <a:lnSpc>
                <a:spcPct val="130000"/>
              </a:lnSpc>
            </a:pPr>
            <a:endParaRPr lang="en-US" altLang="ja-JP" sz="800" dirty="0">
              <a:latin typeface="+mn-ea"/>
            </a:endParaRPr>
          </a:p>
          <a:p>
            <a:pPr algn="just">
              <a:lnSpc>
                <a:spcPct val="130000"/>
              </a:lnSpc>
            </a:pPr>
            <a:r>
              <a:rPr lang="ja-JP" altLang="en-US" sz="800" dirty="0">
                <a:latin typeface="+mn-ea"/>
              </a:rPr>
              <a:t>対社員</a:t>
            </a:r>
            <a:endParaRPr lang="en-US" altLang="ja-JP" sz="800" dirty="0">
              <a:latin typeface="+mn-ea"/>
            </a:endParaRPr>
          </a:p>
          <a:p>
            <a:pPr algn="just">
              <a:lnSpc>
                <a:spcPct val="130000"/>
              </a:lnSpc>
            </a:pPr>
            <a:r>
              <a:rPr lang="ja-JP" altLang="en-US" sz="800" dirty="0">
                <a:latin typeface="+mn-ea"/>
              </a:rPr>
              <a:t>会社のために働いてほしくない。自分の人生をより良くするためのツール</a:t>
            </a:r>
            <a:endParaRPr lang="en-US" altLang="ja-JP" sz="800" dirty="0">
              <a:latin typeface="+mn-ea"/>
            </a:endParaRPr>
          </a:p>
          <a:p>
            <a:pPr algn="just">
              <a:lnSpc>
                <a:spcPct val="130000"/>
              </a:lnSpc>
            </a:pPr>
            <a:r>
              <a:rPr lang="en-US" altLang="ja-JP" sz="800" b="1" i="0" u="none" strike="noStrike" baseline="0" dirty="0">
                <a:latin typeface="+mn-ea"/>
              </a:rPr>
              <a:t>×</a:t>
            </a:r>
            <a:r>
              <a:rPr lang="ja-JP" altLang="en-US" sz="800" b="1" i="0" u="none" strike="noStrike" baseline="0" dirty="0">
                <a:latin typeface="+mn-ea"/>
              </a:rPr>
              <a:t>長期的な視点で寄り添い続けるパートナー</a:t>
            </a:r>
            <a:endParaRPr lang="en-US" altLang="ja-JP" sz="800" b="1" dirty="0">
              <a:latin typeface="+mn-ea"/>
            </a:endParaRPr>
          </a:p>
          <a:p>
            <a:pPr algn="just">
              <a:lnSpc>
                <a:spcPct val="130000"/>
              </a:lnSpc>
            </a:pPr>
            <a:r>
              <a:rPr lang="en-US" altLang="ja-JP" sz="800" b="1" i="0" u="none" strike="noStrike" baseline="0" dirty="0">
                <a:latin typeface="+mn-ea"/>
              </a:rPr>
              <a:t>×</a:t>
            </a:r>
            <a:r>
              <a:rPr lang="ja-JP" altLang="en-US" sz="800" b="1" i="0" u="none" strike="noStrike" baseline="0" dirty="0">
                <a:latin typeface="+mn-ea"/>
              </a:rPr>
              <a:t>お客様に思いやりを届けるパートナー</a:t>
            </a:r>
            <a:endParaRPr lang="en-US" altLang="ja-JP" sz="800" b="1" i="0" u="none" strike="noStrike" baseline="0" dirty="0">
              <a:latin typeface="+mn-ea"/>
            </a:endParaRPr>
          </a:p>
          <a:p>
            <a:pPr algn="just">
              <a:lnSpc>
                <a:spcPct val="130000"/>
              </a:lnSpc>
            </a:pPr>
            <a:endParaRPr lang="en-US" altLang="ja-JP" sz="800" dirty="0">
              <a:latin typeface="+mn-ea"/>
            </a:endParaRPr>
          </a:p>
          <a:p>
            <a:pPr algn="just">
              <a:lnSpc>
                <a:spcPct val="130000"/>
              </a:lnSpc>
            </a:pPr>
            <a:endParaRPr lang="ja-JP" altLang="en-US" sz="800" dirty="0">
              <a:latin typeface="+mn-ea"/>
            </a:endParaRPr>
          </a:p>
        </p:txBody>
      </p:sp>
    </p:spTree>
    <p:extLst>
      <p:ext uri="{BB962C8B-B14F-4D97-AF65-F5344CB8AC3E}">
        <p14:creationId xmlns:p14="http://schemas.microsoft.com/office/powerpoint/2010/main" val="584152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937CD36-8002-BA9E-C796-6AFD611F8394}"/>
              </a:ext>
            </a:extLst>
          </p:cNvPr>
          <p:cNvSpPr>
            <a:spLocks noGrp="1"/>
          </p:cNvSpPr>
          <p:nvPr>
            <p:ph type="sldNum" sz="quarter" idx="12"/>
          </p:nvPr>
        </p:nvSpPr>
        <p:spPr/>
        <p:txBody>
          <a:bodyPr/>
          <a:lstStyle/>
          <a:p>
            <a:fld id="{D69700F4-1176-4600-B559-DB4036D3B8D5}" type="slidenum">
              <a:rPr kumimoji="1" lang="ja-JP" altLang="en-US" smtClean="0">
                <a:latin typeface="+mn-ea"/>
              </a:rPr>
              <a:t>6</a:t>
            </a:fld>
            <a:endParaRPr kumimoji="1" lang="ja-JP" altLang="en-US" dirty="0">
              <a:latin typeface="+mn-ea"/>
            </a:endParaRPr>
          </a:p>
        </p:txBody>
      </p:sp>
      <p:sp>
        <p:nvSpPr>
          <p:cNvPr id="6" name="正方形/長方形 5">
            <a:extLst>
              <a:ext uri="{FF2B5EF4-FFF2-40B4-BE49-F238E27FC236}">
                <a16:creationId xmlns:a16="http://schemas.microsoft.com/office/drawing/2014/main" id="{AFA6518D-836A-2107-D176-B862CE628F6A}"/>
              </a:ext>
            </a:extLst>
          </p:cNvPr>
          <p:cNvSpPr/>
          <p:nvPr/>
        </p:nvSpPr>
        <p:spPr>
          <a:xfrm>
            <a:off x="359737" y="670819"/>
            <a:ext cx="2700000" cy="408187"/>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100" b="1" dirty="0">
                <a:solidFill>
                  <a:schemeClr val="bg1"/>
                </a:solidFill>
                <a:latin typeface="+mn-ea"/>
              </a:rPr>
              <a:t>お客さまに安心を届けるパートナー</a:t>
            </a:r>
          </a:p>
        </p:txBody>
      </p:sp>
      <p:sp>
        <p:nvSpPr>
          <p:cNvPr id="4" name="テキスト ボックス 3">
            <a:extLst>
              <a:ext uri="{FF2B5EF4-FFF2-40B4-BE49-F238E27FC236}">
                <a16:creationId xmlns:a16="http://schemas.microsoft.com/office/drawing/2014/main" id="{87114B7F-40A9-1A59-8CE0-ADD197E4AA15}"/>
              </a:ext>
            </a:extLst>
          </p:cNvPr>
          <p:cNvSpPr txBox="1"/>
          <p:nvPr/>
        </p:nvSpPr>
        <p:spPr>
          <a:xfrm>
            <a:off x="359737" y="1204757"/>
            <a:ext cx="2700000" cy="3602205"/>
          </a:xfrm>
          <a:prstGeom prst="rect">
            <a:avLst/>
          </a:prstGeom>
          <a:noFill/>
        </p:spPr>
        <p:txBody>
          <a:bodyPr wrap="square">
            <a:spAutoFit/>
          </a:bodyPr>
          <a:lstStyle/>
          <a:p>
            <a:pPr algn="just">
              <a:lnSpc>
                <a:spcPct val="130000"/>
              </a:lnSpc>
            </a:pPr>
            <a:r>
              <a:rPr lang="ja-JP" altLang="en-US" sz="800" b="1" dirty="0">
                <a:latin typeface="+mn-ea"/>
              </a:rPr>
              <a:t>余計な不安をなくすための誠実な対応</a:t>
            </a:r>
            <a:endParaRPr lang="en-US" altLang="ja-JP" sz="800" b="1" i="0" u="none" strike="noStrike" baseline="0" dirty="0">
              <a:latin typeface="+mn-ea"/>
            </a:endParaRPr>
          </a:p>
          <a:p>
            <a:pPr algn="just">
              <a:lnSpc>
                <a:spcPct val="130000"/>
              </a:lnSpc>
            </a:pPr>
            <a:r>
              <a:rPr lang="ja-JP" altLang="en-US" sz="800" i="0" u="none" strike="noStrike" baseline="0" dirty="0">
                <a:latin typeface="+mn-ea"/>
              </a:rPr>
              <a:t>お客さんとの約束（時間や期日）を守ります。</a:t>
            </a:r>
            <a:endParaRPr lang="en-US" altLang="ja-JP" sz="800" i="0" u="none" strike="noStrike" baseline="0" dirty="0">
              <a:latin typeface="+mn-ea"/>
            </a:endParaRPr>
          </a:p>
          <a:p>
            <a:pPr algn="just">
              <a:lnSpc>
                <a:spcPct val="130000"/>
              </a:lnSpc>
            </a:pPr>
            <a:r>
              <a:rPr lang="ja-JP" altLang="en-US" sz="800" dirty="0">
                <a:latin typeface="+mn-ea"/>
              </a:rPr>
              <a:t>打合せ日のリマインドや毎日の作業報告など</a:t>
            </a:r>
            <a:endParaRPr lang="en-US" altLang="ja-JP" sz="800" dirty="0">
              <a:latin typeface="+mn-ea"/>
            </a:endParaRPr>
          </a:p>
          <a:p>
            <a:pPr algn="just">
              <a:lnSpc>
                <a:spcPct val="130000"/>
              </a:lnSpc>
            </a:pPr>
            <a:r>
              <a:rPr lang="ja-JP" altLang="en-US" sz="800" i="0" u="none" strike="noStrike" baseline="0" dirty="0">
                <a:latin typeface="+mn-ea"/>
              </a:rPr>
              <a:t>ささいなことですが継続して行い、報連相を徹底していきます。</a:t>
            </a:r>
            <a:endParaRPr lang="en-US" altLang="ja-JP" sz="800" dirty="0">
              <a:latin typeface="+mn-ea"/>
            </a:endParaRPr>
          </a:p>
          <a:p>
            <a:pPr algn="just">
              <a:lnSpc>
                <a:spcPct val="130000"/>
              </a:lnSpc>
            </a:pPr>
            <a:endParaRPr lang="en-US" altLang="ja-JP" sz="800" b="1" i="0" u="none" strike="noStrike" baseline="0" dirty="0">
              <a:latin typeface="+mn-ea"/>
            </a:endParaRPr>
          </a:p>
          <a:p>
            <a:pPr algn="just">
              <a:lnSpc>
                <a:spcPct val="130000"/>
              </a:lnSpc>
            </a:pPr>
            <a:r>
              <a:rPr lang="ja-JP" altLang="en-US" sz="800" b="1" i="0" u="none" strike="noStrike" baseline="0" dirty="0">
                <a:latin typeface="+mn-ea"/>
              </a:rPr>
              <a:t>「今」ではなく、「未来」を見据えたサービス</a:t>
            </a:r>
            <a:r>
              <a:rPr lang="ja-JP" altLang="en-US" sz="800" b="1" dirty="0">
                <a:latin typeface="+mn-ea"/>
              </a:rPr>
              <a:t>の</a:t>
            </a:r>
            <a:r>
              <a:rPr lang="ja-JP" altLang="en-US" sz="800" b="1" i="0" u="none" strike="noStrike" baseline="0" dirty="0">
                <a:latin typeface="+mn-ea"/>
              </a:rPr>
              <a:t>提供</a:t>
            </a:r>
            <a:endParaRPr lang="en-US" altLang="ja-JP" sz="800" b="1" i="0" u="none" strike="noStrike" baseline="0" dirty="0">
              <a:latin typeface="+mn-ea"/>
            </a:endParaRPr>
          </a:p>
          <a:p>
            <a:pPr algn="just">
              <a:lnSpc>
                <a:spcPct val="130000"/>
              </a:lnSpc>
            </a:pPr>
            <a:r>
              <a:rPr lang="ja-JP" altLang="en-US" sz="800" i="0" u="none" strike="noStrike" baseline="0" dirty="0">
                <a:latin typeface="+mn-ea"/>
              </a:rPr>
              <a:t>私たちは、今まで約</a:t>
            </a:r>
            <a:r>
              <a:rPr lang="en-US" altLang="ja-JP" sz="800" i="0" u="none" strike="noStrike" baseline="0" dirty="0">
                <a:latin typeface="+mn-ea"/>
              </a:rPr>
              <a:t>2,000</a:t>
            </a:r>
            <a:r>
              <a:rPr lang="ja-JP" altLang="en-US" sz="800" i="0" u="none" strike="noStrike" baseline="0" dirty="0">
                <a:latin typeface="+mn-ea"/>
              </a:rPr>
              <a:t>件の案件に携わってきて建築のプロとして今のきれいさ、表面的なきれいさだけで満足するのではなくどのようにその状態を長く維持していくのかに焦点をあてたサービスを提供します。</a:t>
            </a:r>
          </a:p>
          <a:p>
            <a:pPr algn="just">
              <a:lnSpc>
                <a:spcPct val="130000"/>
              </a:lnSpc>
            </a:pPr>
            <a:endParaRPr lang="en-US" altLang="ja-JP" sz="800" b="1" i="0" u="none" strike="noStrike" baseline="0" dirty="0">
              <a:latin typeface="+mn-ea"/>
            </a:endParaRPr>
          </a:p>
          <a:p>
            <a:pPr algn="just">
              <a:lnSpc>
                <a:spcPct val="130000"/>
              </a:lnSpc>
            </a:pPr>
            <a:r>
              <a:rPr lang="ja-JP" altLang="en-US" sz="800" b="1" i="0" u="none" strike="noStrike" baseline="0" dirty="0">
                <a:latin typeface="+mn-ea"/>
              </a:rPr>
              <a:t>生涯にわたったお付き合いをしていただく</a:t>
            </a:r>
          </a:p>
          <a:p>
            <a:pPr algn="just">
              <a:lnSpc>
                <a:spcPct val="130000"/>
              </a:lnSpc>
            </a:pPr>
            <a:r>
              <a:rPr lang="en-US" altLang="ja-JP" sz="800" b="1" i="0" u="none" strike="noStrike" baseline="0" dirty="0">
                <a:latin typeface="+mn-ea"/>
              </a:rPr>
              <a:t>(</a:t>
            </a:r>
            <a:r>
              <a:rPr lang="ja-JP" altLang="en-US" sz="800" b="1" i="0" u="none" strike="noStrike" baseline="0" dirty="0">
                <a:latin typeface="+mn-ea"/>
              </a:rPr>
              <a:t>絶対に裏切らない）</a:t>
            </a:r>
            <a:endParaRPr lang="en-US" altLang="ja-JP" sz="800" b="1" i="0" u="none" strike="noStrike" baseline="0" dirty="0">
              <a:latin typeface="+mn-ea"/>
            </a:endParaRPr>
          </a:p>
          <a:p>
            <a:pPr algn="just">
              <a:lnSpc>
                <a:spcPct val="130000"/>
              </a:lnSpc>
            </a:pPr>
            <a:r>
              <a:rPr lang="ja-JP" altLang="en-US" sz="800" i="0" u="none" strike="noStrike" baseline="0" dirty="0">
                <a:latin typeface="+mn-ea"/>
              </a:rPr>
              <a:t>私たちは、見えないところも妥協せず、誠実に正直に、絶対にうそをつきません。また、かゆいところに手が届く、そんなサービスを通じて信頼を</a:t>
            </a:r>
            <a:r>
              <a:rPr lang="ja-JP" altLang="en-US" sz="800" dirty="0">
                <a:latin typeface="+mn-ea"/>
              </a:rPr>
              <a:t>築きます。</a:t>
            </a:r>
            <a:r>
              <a:rPr lang="ja-JP" altLang="en-US" sz="800" i="0" u="none" strike="noStrike" baseline="0" dirty="0">
                <a:latin typeface="+mn-ea"/>
              </a:rPr>
              <a:t>安心して任せていただけるようにサービス力の向上を追求していきます。</a:t>
            </a:r>
            <a:endParaRPr lang="en-US" altLang="ja-JP" sz="800" i="0" u="none" strike="noStrike" baseline="0" dirty="0">
              <a:latin typeface="+mn-ea"/>
            </a:endParaRPr>
          </a:p>
          <a:p>
            <a:pPr algn="just">
              <a:lnSpc>
                <a:spcPct val="130000"/>
              </a:lnSpc>
            </a:pPr>
            <a:endParaRPr lang="en-US" altLang="ja-JP" sz="800" dirty="0">
              <a:latin typeface="+mn-ea"/>
            </a:endParaRPr>
          </a:p>
          <a:p>
            <a:pPr algn="just">
              <a:lnSpc>
                <a:spcPct val="130000"/>
              </a:lnSpc>
            </a:pPr>
            <a:endParaRPr lang="en-US" altLang="ja-JP" sz="800" dirty="0">
              <a:latin typeface="+mn-ea"/>
            </a:endParaRPr>
          </a:p>
          <a:p>
            <a:pPr algn="just">
              <a:lnSpc>
                <a:spcPct val="130000"/>
              </a:lnSpc>
            </a:pPr>
            <a:r>
              <a:rPr lang="ja-JP" altLang="en-US" sz="800">
                <a:latin typeface="+mn-ea"/>
              </a:rPr>
              <a:t>お客さんのベネフィットは何か？</a:t>
            </a:r>
            <a:endParaRPr lang="en-US" altLang="ja-JP" sz="800" dirty="0">
              <a:latin typeface="+mn-ea"/>
            </a:endParaRPr>
          </a:p>
        </p:txBody>
      </p:sp>
      <p:sp>
        <p:nvSpPr>
          <p:cNvPr id="3" name="テキスト ボックス 2">
            <a:extLst>
              <a:ext uri="{FF2B5EF4-FFF2-40B4-BE49-F238E27FC236}">
                <a16:creationId xmlns:a16="http://schemas.microsoft.com/office/drawing/2014/main" id="{7330427B-5D98-FCEC-DA5B-65D37E1582AB}"/>
              </a:ext>
            </a:extLst>
          </p:cNvPr>
          <p:cNvSpPr txBox="1"/>
          <p:nvPr/>
        </p:nvSpPr>
        <p:spPr>
          <a:xfrm>
            <a:off x="426980" y="258713"/>
            <a:ext cx="2565514" cy="277200"/>
          </a:xfrm>
          <a:prstGeom prst="rect">
            <a:avLst/>
          </a:prstGeom>
          <a:noFill/>
        </p:spPr>
        <p:txBody>
          <a:bodyPr wrap="square" rtlCol="0">
            <a:spAutoFit/>
          </a:bodyPr>
          <a:lstStyle/>
          <a:p>
            <a:r>
              <a:rPr kumimoji="1" lang="ja-JP" altLang="en-US" sz="1200" b="1" dirty="0">
                <a:latin typeface="+mn-ea"/>
                <a:cs typeface="Times New Roman" panose="02020603050405020304" pitchFamily="18" charset="0"/>
              </a:rPr>
              <a:t>３．経営方針　</a:t>
            </a:r>
            <a:r>
              <a:rPr kumimoji="1" lang="en-US" altLang="ja-JP" sz="1200" b="1" i="0" u="none" strike="noStrike" kern="1200" cap="none" spc="0" normalizeH="0" baseline="0" noProof="0" dirty="0">
                <a:ln>
                  <a:noFill/>
                </a:ln>
                <a:solidFill>
                  <a:prstClr val="black"/>
                </a:solidFill>
                <a:effectLst/>
                <a:uLnTx/>
                <a:uFillTx/>
                <a:latin typeface="+mn-ea"/>
                <a:cs typeface="Times New Roman" panose="02020603050405020304" pitchFamily="18" charset="0"/>
              </a:rPr>
              <a:t> – </a:t>
            </a:r>
            <a:r>
              <a:rPr kumimoji="1" lang="ja-JP" altLang="en-US" sz="1200" b="1" i="0" u="none" strike="noStrike" kern="1200" cap="none" spc="0" normalizeH="0" baseline="0" noProof="0" dirty="0">
                <a:ln>
                  <a:noFill/>
                </a:ln>
                <a:solidFill>
                  <a:prstClr val="black"/>
                </a:solidFill>
                <a:effectLst/>
                <a:uLnTx/>
                <a:uFillTx/>
                <a:latin typeface="+mn-ea"/>
                <a:cs typeface="Times New Roman" panose="02020603050405020304" pitchFamily="18" charset="0"/>
              </a:rPr>
              <a:t>顧客への約束 </a:t>
            </a:r>
            <a:r>
              <a:rPr kumimoji="1" lang="en-US" altLang="ja-JP" sz="1200" b="1" i="0" u="none" strike="noStrike" kern="1200" cap="none" spc="0" normalizeH="0" baseline="0" noProof="0" dirty="0">
                <a:ln>
                  <a:noFill/>
                </a:ln>
                <a:solidFill>
                  <a:prstClr val="black"/>
                </a:solidFill>
                <a:effectLst/>
                <a:uLnTx/>
                <a:uFillTx/>
                <a:latin typeface="+mn-ea"/>
                <a:cs typeface="Times New Roman" panose="02020603050405020304" pitchFamily="18" charset="0"/>
              </a:rPr>
              <a:t>– </a:t>
            </a:r>
            <a:r>
              <a:rPr kumimoji="1" lang="ja-JP" altLang="en-US" sz="1200" b="1" dirty="0">
                <a:latin typeface="+mn-ea"/>
                <a:cs typeface="Times New Roman" panose="02020603050405020304" pitchFamily="18" charset="0"/>
              </a:rPr>
              <a:t>　</a:t>
            </a:r>
          </a:p>
        </p:txBody>
      </p:sp>
    </p:spTree>
    <p:extLst>
      <p:ext uri="{BB962C8B-B14F-4D97-AF65-F5344CB8AC3E}">
        <p14:creationId xmlns:p14="http://schemas.microsoft.com/office/powerpoint/2010/main" val="1183529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EAEEED9-8766-D57D-296F-A31A67B2644E}"/>
              </a:ext>
            </a:extLst>
          </p:cNvPr>
          <p:cNvSpPr>
            <a:spLocks noGrp="1"/>
          </p:cNvSpPr>
          <p:nvPr>
            <p:ph type="sldNum" sz="quarter" idx="12"/>
          </p:nvPr>
        </p:nvSpPr>
        <p:spPr/>
        <p:txBody>
          <a:bodyPr/>
          <a:lstStyle/>
          <a:p>
            <a:fld id="{D69700F4-1176-4600-B559-DB4036D3B8D5}" type="slidenum">
              <a:rPr kumimoji="1" lang="ja-JP" altLang="en-US" smtClean="0">
                <a:latin typeface="+mn-ea"/>
              </a:rPr>
              <a:t>7</a:t>
            </a:fld>
            <a:endParaRPr kumimoji="1" lang="ja-JP" altLang="en-US" dirty="0">
              <a:latin typeface="+mn-ea"/>
            </a:endParaRPr>
          </a:p>
        </p:txBody>
      </p:sp>
      <p:sp>
        <p:nvSpPr>
          <p:cNvPr id="4" name="テキスト ボックス 3">
            <a:extLst>
              <a:ext uri="{FF2B5EF4-FFF2-40B4-BE49-F238E27FC236}">
                <a16:creationId xmlns:a16="http://schemas.microsoft.com/office/drawing/2014/main" id="{8D4CE0CB-357E-9A72-11D8-B9A7B940114F}"/>
              </a:ext>
            </a:extLst>
          </p:cNvPr>
          <p:cNvSpPr txBox="1"/>
          <p:nvPr/>
        </p:nvSpPr>
        <p:spPr>
          <a:xfrm>
            <a:off x="426980" y="258713"/>
            <a:ext cx="2565514" cy="276999"/>
          </a:xfrm>
          <a:prstGeom prst="rect">
            <a:avLst/>
          </a:prstGeom>
          <a:noFill/>
        </p:spPr>
        <p:txBody>
          <a:bodyPr wrap="square" rtlCol="0">
            <a:spAutoFit/>
          </a:bodyPr>
          <a:lstStyle/>
          <a:p>
            <a:r>
              <a:rPr kumimoji="1" lang="ja-JP" altLang="en-US" sz="1200" b="1" dirty="0">
                <a:latin typeface="+mn-ea"/>
                <a:cs typeface="Times New Roman" panose="02020603050405020304" pitchFamily="18" charset="0"/>
              </a:rPr>
              <a:t>３．経営方針　</a:t>
            </a:r>
            <a:r>
              <a:rPr kumimoji="1" lang="en-US" altLang="ja-JP" sz="1200" b="1" i="0" u="none" strike="noStrike" kern="1200" cap="none" spc="0" normalizeH="0" baseline="0" noProof="0" dirty="0">
                <a:ln>
                  <a:noFill/>
                </a:ln>
                <a:solidFill>
                  <a:prstClr val="black"/>
                </a:solidFill>
                <a:effectLst/>
                <a:uLnTx/>
                <a:uFillTx/>
                <a:latin typeface="+mn-ea"/>
                <a:cs typeface="Times New Roman" panose="02020603050405020304" pitchFamily="18" charset="0"/>
              </a:rPr>
              <a:t> – </a:t>
            </a:r>
            <a:r>
              <a:rPr kumimoji="1" lang="ja-JP" altLang="en-US" sz="1200" b="1" dirty="0">
                <a:solidFill>
                  <a:prstClr val="black"/>
                </a:solidFill>
                <a:latin typeface="+mn-ea"/>
                <a:cs typeface="Times New Roman" panose="02020603050405020304" pitchFamily="18" charset="0"/>
              </a:rPr>
              <a:t>社員</a:t>
            </a:r>
            <a:r>
              <a:rPr kumimoji="1" lang="ja-JP" altLang="en-US" sz="1200" b="1" i="0" u="none" strike="noStrike" kern="1200" cap="none" spc="0" normalizeH="0" baseline="0" noProof="0" dirty="0">
                <a:ln>
                  <a:noFill/>
                </a:ln>
                <a:solidFill>
                  <a:prstClr val="black"/>
                </a:solidFill>
                <a:effectLst/>
                <a:uLnTx/>
                <a:uFillTx/>
                <a:latin typeface="+mn-ea"/>
                <a:cs typeface="Times New Roman" panose="02020603050405020304" pitchFamily="18" charset="0"/>
              </a:rPr>
              <a:t>への約束 </a:t>
            </a:r>
            <a:r>
              <a:rPr kumimoji="1" lang="en-US" altLang="ja-JP" sz="1200" b="1" i="0" u="none" strike="noStrike" kern="1200" cap="none" spc="0" normalizeH="0" baseline="0" noProof="0" dirty="0">
                <a:ln>
                  <a:noFill/>
                </a:ln>
                <a:solidFill>
                  <a:prstClr val="black"/>
                </a:solidFill>
                <a:effectLst/>
                <a:uLnTx/>
                <a:uFillTx/>
                <a:latin typeface="+mn-ea"/>
                <a:cs typeface="Times New Roman" panose="02020603050405020304" pitchFamily="18" charset="0"/>
              </a:rPr>
              <a:t>– </a:t>
            </a:r>
            <a:r>
              <a:rPr kumimoji="1" lang="ja-JP" altLang="en-US" sz="1200" b="1" dirty="0">
                <a:latin typeface="+mn-ea"/>
                <a:cs typeface="Times New Roman" panose="02020603050405020304" pitchFamily="18" charset="0"/>
              </a:rPr>
              <a:t>　</a:t>
            </a:r>
          </a:p>
        </p:txBody>
      </p:sp>
      <p:sp>
        <p:nvSpPr>
          <p:cNvPr id="3" name="正方形/長方形 2">
            <a:extLst>
              <a:ext uri="{FF2B5EF4-FFF2-40B4-BE49-F238E27FC236}">
                <a16:creationId xmlns:a16="http://schemas.microsoft.com/office/drawing/2014/main" id="{08099DF7-DB3F-2127-8E99-2A7789F5D0FE}"/>
              </a:ext>
            </a:extLst>
          </p:cNvPr>
          <p:cNvSpPr/>
          <p:nvPr/>
        </p:nvSpPr>
        <p:spPr>
          <a:xfrm>
            <a:off x="359737" y="670819"/>
            <a:ext cx="2700000" cy="408187"/>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100" b="1" dirty="0">
                <a:latin typeface="+mn-ea"/>
              </a:rPr>
              <a:t>自己実現の舞台</a:t>
            </a:r>
          </a:p>
        </p:txBody>
      </p:sp>
      <p:sp>
        <p:nvSpPr>
          <p:cNvPr id="5" name="テキスト ボックス 4">
            <a:extLst>
              <a:ext uri="{FF2B5EF4-FFF2-40B4-BE49-F238E27FC236}">
                <a16:creationId xmlns:a16="http://schemas.microsoft.com/office/drawing/2014/main" id="{46860F01-8699-14A2-24B2-C76A85294BF4}"/>
              </a:ext>
            </a:extLst>
          </p:cNvPr>
          <p:cNvSpPr txBox="1"/>
          <p:nvPr/>
        </p:nvSpPr>
        <p:spPr>
          <a:xfrm>
            <a:off x="359737" y="1204757"/>
            <a:ext cx="2700000" cy="3282117"/>
          </a:xfrm>
          <a:prstGeom prst="rect">
            <a:avLst/>
          </a:prstGeom>
          <a:noFill/>
        </p:spPr>
        <p:txBody>
          <a:bodyPr wrap="square">
            <a:spAutoFit/>
          </a:bodyPr>
          <a:lstStyle/>
          <a:p>
            <a:pPr algn="just">
              <a:lnSpc>
                <a:spcPct val="130000"/>
              </a:lnSpc>
            </a:pPr>
            <a:r>
              <a:rPr lang="ja-JP" altLang="en-US" sz="800" b="1" dirty="0">
                <a:latin typeface="+mn-ea"/>
              </a:rPr>
              <a:t>定期的な勉強会の開催することによる社員一人あたりの付加価値の最大化</a:t>
            </a:r>
            <a:endParaRPr lang="en-US" altLang="ja-JP" sz="800" b="1" dirty="0">
              <a:latin typeface="+mn-ea"/>
            </a:endParaRPr>
          </a:p>
          <a:p>
            <a:pPr algn="just">
              <a:lnSpc>
                <a:spcPct val="130000"/>
              </a:lnSpc>
            </a:pPr>
            <a:r>
              <a:rPr lang="ja-JP" altLang="en-US" sz="800" i="0" u="none" strike="noStrike" baseline="0" dirty="0">
                <a:latin typeface="+mn-ea"/>
              </a:rPr>
              <a:t>私たちは、社員一人ひとりを物心ともに豊かにするために、付加価値の高い人財として育成します。そのためのマインド（人間力）・スキル（技術）・ナレッジ（知識）を総合的に高める勉強会を行います。</a:t>
            </a:r>
          </a:p>
          <a:p>
            <a:pPr algn="just">
              <a:lnSpc>
                <a:spcPct val="130000"/>
              </a:lnSpc>
            </a:pPr>
            <a:endParaRPr lang="en-US" altLang="ja-JP" sz="800" i="0" u="none" strike="noStrike" baseline="0" dirty="0">
              <a:latin typeface="+mn-ea"/>
            </a:endParaRPr>
          </a:p>
          <a:p>
            <a:pPr algn="just">
              <a:lnSpc>
                <a:spcPct val="130000"/>
              </a:lnSpc>
            </a:pPr>
            <a:r>
              <a:rPr lang="ja-JP" altLang="en-US" sz="800" b="1" i="0" dirty="0">
                <a:effectLst/>
                <a:highlight>
                  <a:srgbClr val="FFFFFF"/>
                </a:highlight>
                <a:latin typeface="Arial" panose="020B0604020202020204" pitchFamily="34" charset="0"/>
              </a:rPr>
              <a:t>報酬において高いレベルを目指す</a:t>
            </a:r>
            <a:endParaRPr lang="ja-JP" altLang="en-US" sz="800" b="1" i="0" u="none" strike="noStrike" baseline="0" dirty="0">
              <a:latin typeface="+mn-ea"/>
            </a:endParaRPr>
          </a:p>
          <a:p>
            <a:pPr algn="just">
              <a:lnSpc>
                <a:spcPct val="130000"/>
              </a:lnSpc>
            </a:pPr>
            <a:r>
              <a:rPr lang="ja-JP" altLang="en-US" sz="800" i="0" u="none" strike="noStrike" baseline="0" dirty="0">
                <a:latin typeface="+mn-ea"/>
              </a:rPr>
              <a:t>私たちは、責任に応じた報酬を提供します。</a:t>
            </a:r>
            <a:r>
              <a:rPr lang="ja-JP" altLang="en-US" sz="800" dirty="0">
                <a:latin typeface="+mn-ea"/>
              </a:rPr>
              <a:t>大きな責任を担う</a:t>
            </a:r>
            <a:r>
              <a:rPr lang="ja-JP" altLang="en-US" sz="800" i="0" u="none" strike="noStrike" baseline="0" dirty="0">
                <a:latin typeface="+mn-ea"/>
              </a:rPr>
              <a:t>人財に対しては、高いレベルの報酬、全社員にそこに至る機会を提供します。毎年税引後利益の</a:t>
            </a:r>
            <a:r>
              <a:rPr lang="en-US" altLang="ja-JP" sz="800" i="0" u="none" strike="noStrike" baseline="0" dirty="0">
                <a:latin typeface="+mn-ea"/>
              </a:rPr>
              <a:t>1/3</a:t>
            </a:r>
            <a:r>
              <a:rPr lang="ja-JP" altLang="en-US" sz="800" i="0" u="none" strike="noStrike" baseline="0" dirty="0">
                <a:latin typeface="+mn-ea"/>
              </a:rPr>
              <a:t>を社員に分配し、全社員の物心両面の豊かな人生を支援します。</a:t>
            </a:r>
          </a:p>
          <a:p>
            <a:pPr algn="just">
              <a:lnSpc>
                <a:spcPct val="130000"/>
              </a:lnSpc>
            </a:pPr>
            <a:endParaRPr lang="en-US" altLang="ja-JP" sz="800" i="0" u="none" strike="noStrike" baseline="0" dirty="0">
              <a:latin typeface="+mn-ea"/>
            </a:endParaRPr>
          </a:p>
          <a:p>
            <a:pPr algn="just">
              <a:lnSpc>
                <a:spcPct val="130000"/>
              </a:lnSpc>
            </a:pPr>
            <a:r>
              <a:rPr lang="ja-JP" altLang="en-US" sz="800" b="1" i="0" u="none" strike="noStrike" baseline="0" dirty="0">
                <a:latin typeface="+mn-ea"/>
              </a:rPr>
              <a:t>選択理論心理学を土台にした組織文化の形成</a:t>
            </a:r>
          </a:p>
          <a:p>
            <a:pPr algn="just">
              <a:lnSpc>
                <a:spcPct val="130000"/>
              </a:lnSpc>
            </a:pPr>
            <a:r>
              <a:rPr lang="ja-JP" altLang="en-US" sz="800" i="0" u="none" strike="noStrike" baseline="0" dirty="0">
                <a:latin typeface="+mn-ea"/>
              </a:rPr>
              <a:t>私たちは、選択理論をもとにした組織文化を形成していきます。マネジャーには内発的動機づけによって目標達成に導くリードマネジメントを求めます。仮にどんなに成果が出てもボスマネジメントを善しとはしません。</a:t>
            </a:r>
          </a:p>
        </p:txBody>
      </p:sp>
      <p:sp>
        <p:nvSpPr>
          <p:cNvPr id="6" name="テキスト ボックス 5">
            <a:extLst>
              <a:ext uri="{FF2B5EF4-FFF2-40B4-BE49-F238E27FC236}">
                <a16:creationId xmlns:a16="http://schemas.microsoft.com/office/drawing/2014/main" id="{17927F33-1C58-A711-1CE1-B2E061CE6550}"/>
              </a:ext>
            </a:extLst>
          </p:cNvPr>
          <p:cNvSpPr txBox="1"/>
          <p:nvPr/>
        </p:nvSpPr>
        <p:spPr>
          <a:xfrm>
            <a:off x="3608877" y="1000701"/>
            <a:ext cx="2700000" cy="1201547"/>
          </a:xfrm>
          <a:prstGeom prst="rect">
            <a:avLst/>
          </a:prstGeom>
          <a:noFill/>
        </p:spPr>
        <p:txBody>
          <a:bodyPr wrap="square">
            <a:spAutoFit/>
          </a:bodyPr>
          <a:lstStyle/>
          <a:p>
            <a:pPr algn="just">
              <a:lnSpc>
                <a:spcPct val="130000"/>
              </a:lnSpc>
            </a:pPr>
            <a:r>
              <a:rPr lang="ja-JP" altLang="en-US" sz="800" dirty="0">
                <a:latin typeface="+mn-ea"/>
              </a:rPr>
              <a:t>責任を取りたくない社員がいる</a:t>
            </a:r>
            <a:endParaRPr lang="en-US" altLang="ja-JP" sz="800" dirty="0">
              <a:latin typeface="+mn-ea"/>
            </a:endParaRPr>
          </a:p>
          <a:p>
            <a:pPr algn="just">
              <a:lnSpc>
                <a:spcPct val="130000"/>
              </a:lnSpc>
            </a:pPr>
            <a:r>
              <a:rPr lang="ja-JP" altLang="en-US" sz="800" dirty="0">
                <a:latin typeface="+mn-ea"/>
              </a:rPr>
              <a:t>⇒責任を取ることで報酬が増える。</a:t>
            </a:r>
            <a:endParaRPr lang="en-US" altLang="ja-JP" sz="800" dirty="0">
              <a:latin typeface="+mn-ea"/>
            </a:endParaRPr>
          </a:p>
          <a:p>
            <a:pPr algn="just">
              <a:lnSpc>
                <a:spcPct val="130000"/>
              </a:lnSpc>
            </a:pPr>
            <a:endParaRPr lang="en-US" altLang="ja-JP" sz="800" dirty="0">
              <a:latin typeface="+mn-ea"/>
            </a:endParaRPr>
          </a:p>
          <a:p>
            <a:pPr algn="just">
              <a:lnSpc>
                <a:spcPct val="130000"/>
              </a:lnSpc>
            </a:pPr>
            <a:r>
              <a:rPr lang="ja-JP" altLang="en-US" sz="800" dirty="0">
                <a:solidFill>
                  <a:srgbClr val="FF0000"/>
                </a:solidFill>
                <a:latin typeface="+mn-ea"/>
              </a:rPr>
              <a:t>人財</a:t>
            </a:r>
            <a:endParaRPr lang="en-US" altLang="ja-JP" sz="800" dirty="0">
              <a:solidFill>
                <a:srgbClr val="FF0000"/>
              </a:solidFill>
              <a:latin typeface="+mn-ea"/>
            </a:endParaRPr>
          </a:p>
          <a:p>
            <a:pPr algn="just">
              <a:lnSpc>
                <a:spcPct val="130000"/>
              </a:lnSpc>
            </a:pPr>
            <a:r>
              <a:rPr lang="ja-JP" altLang="en-US" sz="800" dirty="0">
                <a:solidFill>
                  <a:srgbClr val="FF0000"/>
                </a:solidFill>
                <a:latin typeface="+mn-ea"/>
              </a:rPr>
              <a:t>人財</a:t>
            </a:r>
            <a:endParaRPr lang="en-US" altLang="ja-JP" sz="800" dirty="0">
              <a:solidFill>
                <a:srgbClr val="FF0000"/>
              </a:solidFill>
              <a:latin typeface="+mn-ea"/>
            </a:endParaRPr>
          </a:p>
          <a:p>
            <a:pPr algn="just">
              <a:lnSpc>
                <a:spcPct val="130000"/>
              </a:lnSpc>
            </a:pPr>
            <a:r>
              <a:rPr lang="ja-JP" altLang="en-US" sz="800" dirty="0">
                <a:latin typeface="+mn-ea"/>
              </a:rPr>
              <a:t>人済</a:t>
            </a:r>
            <a:endParaRPr lang="en-US" altLang="ja-JP" sz="800" dirty="0">
              <a:latin typeface="+mn-ea"/>
            </a:endParaRPr>
          </a:p>
          <a:p>
            <a:pPr algn="just">
              <a:lnSpc>
                <a:spcPct val="130000"/>
              </a:lnSpc>
            </a:pPr>
            <a:r>
              <a:rPr lang="ja-JP" altLang="en-US" sz="800" dirty="0">
                <a:latin typeface="+mn-ea"/>
              </a:rPr>
              <a:t>人罪</a:t>
            </a:r>
          </a:p>
        </p:txBody>
      </p:sp>
    </p:spTree>
    <p:extLst>
      <p:ext uri="{BB962C8B-B14F-4D97-AF65-F5344CB8AC3E}">
        <p14:creationId xmlns:p14="http://schemas.microsoft.com/office/powerpoint/2010/main" val="1395699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EAEEED9-8766-D57D-296F-A31A67B2644E}"/>
              </a:ext>
            </a:extLst>
          </p:cNvPr>
          <p:cNvSpPr>
            <a:spLocks noGrp="1"/>
          </p:cNvSpPr>
          <p:nvPr>
            <p:ph type="sldNum" sz="quarter" idx="12"/>
          </p:nvPr>
        </p:nvSpPr>
        <p:spPr/>
        <p:txBody>
          <a:bodyPr/>
          <a:lstStyle/>
          <a:p>
            <a:fld id="{D69700F4-1176-4600-B559-DB4036D3B8D5}" type="slidenum">
              <a:rPr kumimoji="1" lang="ja-JP" altLang="en-US" smtClean="0">
                <a:latin typeface="+mn-ea"/>
              </a:rPr>
              <a:t>8</a:t>
            </a:fld>
            <a:endParaRPr kumimoji="1" lang="ja-JP" altLang="en-US" dirty="0">
              <a:latin typeface="+mn-ea"/>
            </a:endParaRPr>
          </a:p>
        </p:txBody>
      </p:sp>
      <p:sp>
        <p:nvSpPr>
          <p:cNvPr id="5" name="テキスト ボックス 4">
            <a:extLst>
              <a:ext uri="{FF2B5EF4-FFF2-40B4-BE49-F238E27FC236}">
                <a16:creationId xmlns:a16="http://schemas.microsoft.com/office/drawing/2014/main" id="{63A567DF-8004-CF76-9030-951FE0A3D221}"/>
              </a:ext>
            </a:extLst>
          </p:cNvPr>
          <p:cNvSpPr txBox="1"/>
          <p:nvPr/>
        </p:nvSpPr>
        <p:spPr>
          <a:xfrm>
            <a:off x="426980" y="258713"/>
            <a:ext cx="2565514" cy="276999"/>
          </a:xfrm>
          <a:prstGeom prst="rect">
            <a:avLst/>
          </a:prstGeom>
          <a:noFill/>
        </p:spPr>
        <p:txBody>
          <a:bodyPr wrap="square" rtlCol="0">
            <a:spAutoFit/>
          </a:bodyPr>
          <a:lstStyle/>
          <a:p>
            <a:r>
              <a:rPr kumimoji="1" lang="ja-JP" altLang="en-US" sz="1200" b="1" dirty="0">
                <a:latin typeface="+mn-ea"/>
                <a:cs typeface="Times New Roman" panose="02020603050405020304" pitchFamily="18" charset="0"/>
              </a:rPr>
              <a:t>３．経営方針　</a:t>
            </a:r>
            <a:r>
              <a:rPr kumimoji="1" lang="en-US" altLang="ja-JP" sz="1200" b="1" i="0" u="none" strike="noStrike" kern="1200" cap="none" spc="0" normalizeH="0" baseline="0" noProof="0" dirty="0">
                <a:ln>
                  <a:noFill/>
                </a:ln>
                <a:solidFill>
                  <a:prstClr val="black"/>
                </a:solidFill>
                <a:effectLst/>
                <a:uLnTx/>
                <a:uFillTx/>
                <a:latin typeface="+mn-ea"/>
                <a:cs typeface="Times New Roman" panose="02020603050405020304" pitchFamily="18" charset="0"/>
              </a:rPr>
              <a:t> – </a:t>
            </a:r>
            <a:r>
              <a:rPr kumimoji="1" lang="ja-JP" altLang="en-US" sz="1200" b="1" i="0" u="none" strike="noStrike" kern="1200" cap="none" spc="0" normalizeH="0" baseline="0" noProof="0" dirty="0">
                <a:ln>
                  <a:noFill/>
                </a:ln>
                <a:solidFill>
                  <a:prstClr val="black"/>
                </a:solidFill>
                <a:effectLst/>
                <a:uLnTx/>
                <a:uFillTx/>
                <a:latin typeface="+mn-ea"/>
                <a:cs typeface="Times New Roman" panose="02020603050405020304" pitchFamily="18" charset="0"/>
              </a:rPr>
              <a:t>社会への約束 </a:t>
            </a:r>
            <a:r>
              <a:rPr kumimoji="1" lang="en-US" altLang="ja-JP" sz="1200" b="1" i="0" u="none" strike="noStrike" kern="1200" cap="none" spc="0" normalizeH="0" baseline="0" noProof="0" dirty="0">
                <a:ln>
                  <a:noFill/>
                </a:ln>
                <a:solidFill>
                  <a:prstClr val="black"/>
                </a:solidFill>
                <a:effectLst/>
                <a:uLnTx/>
                <a:uFillTx/>
                <a:latin typeface="+mn-ea"/>
                <a:cs typeface="Times New Roman" panose="02020603050405020304" pitchFamily="18" charset="0"/>
              </a:rPr>
              <a:t>– </a:t>
            </a:r>
            <a:r>
              <a:rPr kumimoji="1" lang="ja-JP" altLang="en-US" sz="1200" b="1" dirty="0">
                <a:latin typeface="+mn-ea"/>
                <a:cs typeface="Times New Roman" panose="02020603050405020304" pitchFamily="18" charset="0"/>
              </a:rPr>
              <a:t>　</a:t>
            </a:r>
          </a:p>
        </p:txBody>
      </p:sp>
      <p:sp>
        <p:nvSpPr>
          <p:cNvPr id="3" name="正方形/長方形 2">
            <a:extLst>
              <a:ext uri="{FF2B5EF4-FFF2-40B4-BE49-F238E27FC236}">
                <a16:creationId xmlns:a16="http://schemas.microsoft.com/office/drawing/2014/main" id="{1373A1B0-569A-A073-F9CD-10F9300A78FB}"/>
              </a:ext>
            </a:extLst>
          </p:cNvPr>
          <p:cNvSpPr/>
          <p:nvPr/>
        </p:nvSpPr>
        <p:spPr>
          <a:xfrm>
            <a:off x="359737" y="670819"/>
            <a:ext cx="2700000" cy="408187"/>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100" b="1" dirty="0">
                <a:latin typeface="+mn-ea"/>
              </a:rPr>
              <a:t>建築業界のリーディングカンパニー</a:t>
            </a:r>
          </a:p>
        </p:txBody>
      </p:sp>
      <p:sp>
        <p:nvSpPr>
          <p:cNvPr id="6" name="テキスト ボックス 5">
            <a:extLst>
              <a:ext uri="{FF2B5EF4-FFF2-40B4-BE49-F238E27FC236}">
                <a16:creationId xmlns:a16="http://schemas.microsoft.com/office/drawing/2014/main" id="{B2C8160E-D52D-4022-4CE4-32AA5007B6C0}"/>
              </a:ext>
            </a:extLst>
          </p:cNvPr>
          <p:cNvSpPr txBox="1"/>
          <p:nvPr/>
        </p:nvSpPr>
        <p:spPr>
          <a:xfrm>
            <a:off x="359737" y="1204757"/>
            <a:ext cx="2700000" cy="3442161"/>
          </a:xfrm>
          <a:prstGeom prst="rect">
            <a:avLst/>
          </a:prstGeom>
          <a:noFill/>
        </p:spPr>
        <p:txBody>
          <a:bodyPr wrap="square">
            <a:spAutoFit/>
          </a:bodyPr>
          <a:lstStyle/>
          <a:p>
            <a:pPr>
              <a:lnSpc>
                <a:spcPct val="130000"/>
              </a:lnSpc>
            </a:pPr>
            <a:r>
              <a:rPr lang="ja-JP" altLang="en-US" sz="800" b="1" i="0" dirty="0">
                <a:effectLst/>
                <a:highlight>
                  <a:srgbClr val="FFFFFF"/>
                </a:highlight>
                <a:latin typeface="Arial" panose="020B0604020202020204" pitchFamily="34" charset="0"/>
              </a:rPr>
              <a:t>長期的な視点での建物の維持</a:t>
            </a:r>
            <a:endParaRPr lang="en-US" altLang="ja-JP" sz="800" b="1" dirty="0">
              <a:latin typeface="+mn-ea"/>
            </a:endParaRPr>
          </a:p>
          <a:p>
            <a:pPr>
              <a:lnSpc>
                <a:spcPct val="130000"/>
              </a:lnSpc>
            </a:pPr>
            <a:r>
              <a:rPr lang="ja-JP" altLang="en-US" sz="800" dirty="0">
                <a:latin typeface="+mn-ea"/>
              </a:rPr>
              <a:t>今さえよければいいということではなく、その建物が長くきれいに存続できるような最善のサービスを提供していきます。お客さんの長期的な安心にもつながり、それが地球にも優しいと考えます。</a:t>
            </a:r>
            <a:endParaRPr lang="en-US" altLang="ja-JP" sz="800" dirty="0">
              <a:latin typeface="+mn-ea"/>
            </a:endParaRPr>
          </a:p>
          <a:p>
            <a:pPr>
              <a:lnSpc>
                <a:spcPct val="130000"/>
              </a:lnSpc>
            </a:pPr>
            <a:endParaRPr lang="en-US" altLang="ja-JP" sz="800" dirty="0">
              <a:latin typeface="+mn-ea"/>
            </a:endParaRPr>
          </a:p>
          <a:p>
            <a:pPr>
              <a:lnSpc>
                <a:spcPct val="130000"/>
              </a:lnSpc>
            </a:pPr>
            <a:endParaRPr lang="en-US" altLang="ja-JP" sz="800" dirty="0">
              <a:latin typeface="+mn-ea"/>
            </a:endParaRPr>
          </a:p>
          <a:p>
            <a:pPr>
              <a:lnSpc>
                <a:spcPct val="130000"/>
              </a:lnSpc>
            </a:pPr>
            <a:r>
              <a:rPr lang="ja-JP" altLang="en-US" sz="800" b="1" dirty="0">
                <a:latin typeface="+mn-ea"/>
              </a:rPr>
              <a:t>あるものを活かす</a:t>
            </a:r>
            <a:endParaRPr lang="en-US" altLang="ja-JP" sz="800" b="1" dirty="0">
              <a:latin typeface="+mn-ea"/>
            </a:endParaRPr>
          </a:p>
          <a:p>
            <a:pPr>
              <a:lnSpc>
                <a:spcPct val="130000"/>
              </a:lnSpc>
            </a:pPr>
            <a:r>
              <a:rPr lang="ja-JP" altLang="en-US" sz="800" dirty="0">
                <a:latin typeface="+mn-ea"/>
              </a:rPr>
              <a:t>これだけたくさんの空き家があるにも関わらず、わざわざ自然を壊してまで新築を建て続けるこの状況に違和感しかありません。そこで私たちは新築ではなく、中古物件のリフォーム、リノベーションを通じて建物の価値の向上に努めることで、歴史を次世代につないでいきます。</a:t>
            </a:r>
            <a:endParaRPr lang="en-US" altLang="ja-JP" sz="800" dirty="0">
              <a:latin typeface="+mn-ea"/>
            </a:endParaRPr>
          </a:p>
          <a:p>
            <a:pPr>
              <a:lnSpc>
                <a:spcPct val="130000"/>
              </a:lnSpc>
            </a:pPr>
            <a:endParaRPr lang="en-US" altLang="ja-JP" sz="800" dirty="0">
              <a:latin typeface="+mn-ea"/>
            </a:endParaRPr>
          </a:p>
          <a:p>
            <a:pPr>
              <a:lnSpc>
                <a:spcPct val="130000"/>
              </a:lnSpc>
            </a:pPr>
            <a:endParaRPr lang="en-US" altLang="ja-JP" sz="800" dirty="0">
              <a:latin typeface="+mn-ea"/>
            </a:endParaRPr>
          </a:p>
          <a:p>
            <a:pPr>
              <a:lnSpc>
                <a:spcPct val="130000"/>
              </a:lnSpc>
            </a:pPr>
            <a:r>
              <a:rPr lang="ja-JP" altLang="en-US" sz="800" b="1" dirty="0">
                <a:latin typeface="+mn-ea"/>
              </a:rPr>
              <a:t>子供たちのあこがれの存在に</a:t>
            </a:r>
            <a:endParaRPr lang="en-US" altLang="ja-JP" sz="800" dirty="0">
              <a:latin typeface="+mn-ea"/>
            </a:endParaRPr>
          </a:p>
          <a:p>
            <a:pPr>
              <a:lnSpc>
                <a:spcPct val="130000"/>
              </a:lnSpc>
            </a:pPr>
            <a:r>
              <a:rPr lang="ja-JP" altLang="en-US" sz="800" dirty="0">
                <a:latin typeface="+mn-ea"/>
              </a:rPr>
              <a:t>仕事を単なる作業として行うのではなく、目的・志を果たすことを大切にします。目的に向かってキラキラ輝く大人になることで、子供たちの憧れの存在になります。</a:t>
            </a:r>
            <a:endParaRPr lang="en-US" altLang="ja-JP" sz="800" dirty="0">
              <a:latin typeface="+mn-ea"/>
            </a:endParaRPr>
          </a:p>
        </p:txBody>
      </p:sp>
    </p:spTree>
    <p:extLst>
      <p:ext uri="{BB962C8B-B14F-4D97-AF65-F5344CB8AC3E}">
        <p14:creationId xmlns:p14="http://schemas.microsoft.com/office/powerpoint/2010/main" val="172038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0FEDEFE-2EBF-8811-EF3A-8057D63F4049}"/>
              </a:ext>
            </a:extLst>
          </p:cNvPr>
          <p:cNvSpPr txBox="1"/>
          <p:nvPr/>
        </p:nvSpPr>
        <p:spPr>
          <a:xfrm>
            <a:off x="426980" y="258713"/>
            <a:ext cx="2565514" cy="276999"/>
          </a:xfrm>
          <a:prstGeom prst="rect">
            <a:avLst/>
          </a:prstGeom>
          <a:noFill/>
        </p:spPr>
        <p:txBody>
          <a:bodyPr wrap="square" rtlCol="0">
            <a:spAutoFit/>
          </a:bodyPr>
          <a:lstStyle/>
          <a:p>
            <a:r>
              <a:rPr kumimoji="1" lang="ja-JP" altLang="en-US" sz="1200" b="1" dirty="0">
                <a:latin typeface="+mn-ea"/>
                <a:cs typeface="Times New Roman" panose="02020603050405020304" pitchFamily="18" charset="0"/>
              </a:rPr>
              <a:t>３．経営方針　</a:t>
            </a:r>
            <a:r>
              <a:rPr kumimoji="1" lang="en-US" altLang="ja-JP" sz="1200" b="1" i="0" u="none" strike="noStrike" kern="1200" cap="none" spc="0" normalizeH="0" baseline="0" noProof="0" dirty="0">
                <a:ln>
                  <a:noFill/>
                </a:ln>
                <a:solidFill>
                  <a:prstClr val="black"/>
                </a:solidFill>
                <a:effectLst/>
                <a:uLnTx/>
                <a:uFillTx/>
                <a:latin typeface="+mn-ea"/>
                <a:cs typeface="Times New Roman" panose="02020603050405020304" pitchFamily="18" charset="0"/>
              </a:rPr>
              <a:t> – </a:t>
            </a:r>
            <a:r>
              <a:rPr kumimoji="1" lang="ja-JP" altLang="en-US" sz="1200" b="1" dirty="0">
                <a:solidFill>
                  <a:prstClr val="black"/>
                </a:solidFill>
                <a:latin typeface="+mn-ea"/>
                <a:cs typeface="Times New Roman" panose="02020603050405020304" pitchFamily="18" charset="0"/>
              </a:rPr>
              <a:t>財務方針</a:t>
            </a:r>
            <a:r>
              <a:rPr kumimoji="1" lang="ja-JP" altLang="en-US" sz="1200" b="1" i="0" u="none" strike="noStrike" kern="1200" cap="none" spc="0" normalizeH="0" baseline="0" noProof="0" dirty="0">
                <a:ln>
                  <a:noFill/>
                </a:ln>
                <a:solidFill>
                  <a:prstClr val="black"/>
                </a:solidFill>
                <a:effectLst/>
                <a:uLnTx/>
                <a:uFillTx/>
                <a:latin typeface="+mn-ea"/>
                <a:cs typeface="Times New Roman" panose="02020603050405020304" pitchFamily="18" charset="0"/>
              </a:rPr>
              <a:t> </a:t>
            </a:r>
            <a:r>
              <a:rPr kumimoji="1" lang="en-US" altLang="ja-JP" sz="1200" b="1" i="0" u="none" strike="noStrike" kern="1200" cap="none" spc="0" normalizeH="0" baseline="0" noProof="0" dirty="0">
                <a:ln>
                  <a:noFill/>
                </a:ln>
                <a:solidFill>
                  <a:prstClr val="black"/>
                </a:solidFill>
                <a:effectLst/>
                <a:uLnTx/>
                <a:uFillTx/>
                <a:latin typeface="+mn-ea"/>
                <a:cs typeface="Times New Roman" panose="02020603050405020304" pitchFamily="18" charset="0"/>
              </a:rPr>
              <a:t>– </a:t>
            </a:r>
            <a:r>
              <a:rPr kumimoji="1" lang="ja-JP" altLang="en-US" sz="1200" b="1" dirty="0">
                <a:latin typeface="+mn-ea"/>
                <a:cs typeface="Times New Roman" panose="02020603050405020304" pitchFamily="18" charset="0"/>
              </a:rPr>
              <a:t>　</a:t>
            </a:r>
          </a:p>
        </p:txBody>
      </p:sp>
      <p:sp>
        <p:nvSpPr>
          <p:cNvPr id="2" name="正方形/長方形 1">
            <a:extLst>
              <a:ext uri="{FF2B5EF4-FFF2-40B4-BE49-F238E27FC236}">
                <a16:creationId xmlns:a16="http://schemas.microsoft.com/office/drawing/2014/main" id="{0416ABC3-71FD-1FC3-EE55-9CE68B9DAE9E}"/>
              </a:ext>
            </a:extLst>
          </p:cNvPr>
          <p:cNvSpPr/>
          <p:nvPr/>
        </p:nvSpPr>
        <p:spPr>
          <a:xfrm>
            <a:off x="359737" y="670819"/>
            <a:ext cx="2700000" cy="408187"/>
          </a:xfrm>
          <a:prstGeom prst="rect">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100" b="1" dirty="0">
                <a:latin typeface="+mn-ea"/>
              </a:rPr>
              <a:t>効果的にお金を使い、</a:t>
            </a:r>
            <a:endParaRPr kumimoji="1" lang="en-US" altLang="ja-JP" sz="1100" b="1" dirty="0">
              <a:latin typeface="+mn-ea"/>
            </a:endParaRPr>
          </a:p>
          <a:p>
            <a:pPr algn="ctr"/>
            <a:r>
              <a:rPr kumimoji="1" lang="ja-JP" altLang="en-US" sz="1100" b="1" dirty="0">
                <a:latin typeface="+mn-ea"/>
              </a:rPr>
              <a:t>健全なキャッシュフロー</a:t>
            </a:r>
          </a:p>
        </p:txBody>
      </p:sp>
      <p:sp>
        <p:nvSpPr>
          <p:cNvPr id="5" name="テキスト ボックス 4">
            <a:extLst>
              <a:ext uri="{FF2B5EF4-FFF2-40B4-BE49-F238E27FC236}">
                <a16:creationId xmlns:a16="http://schemas.microsoft.com/office/drawing/2014/main" id="{E88C18DB-CBD7-AC6B-8918-61C8EC665B82}"/>
              </a:ext>
            </a:extLst>
          </p:cNvPr>
          <p:cNvSpPr txBox="1"/>
          <p:nvPr/>
        </p:nvSpPr>
        <p:spPr>
          <a:xfrm>
            <a:off x="359737" y="1204757"/>
            <a:ext cx="2700000" cy="2321854"/>
          </a:xfrm>
          <a:prstGeom prst="rect">
            <a:avLst/>
          </a:prstGeom>
          <a:noFill/>
        </p:spPr>
        <p:txBody>
          <a:bodyPr wrap="square">
            <a:spAutoFit/>
          </a:bodyPr>
          <a:lstStyle/>
          <a:p>
            <a:pPr algn="just">
              <a:lnSpc>
                <a:spcPct val="130000"/>
              </a:lnSpc>
            </a:pPr>
            <a:r>
              <a:rPr lang="ja-JP" altLang="en-US" sz="800" b="1" dirty="0">
                <a:solidFill>
                  <a:srgbClr val="000000"/>
                </a:solidFill>
                <a:latin typeface="+mn-ea"/>
              </a:rPr>
              <a:t>高収益体質の実現</a:t>
            </a:r>
          </a:p>
          <a:p>
            <a:pPr algn="just">
              <a:lnSpc>
                <a:spcPct val="130000"/>
              </a:lnSpc>
            </a:pPr>
            <a:r>
              <a:rPr lang="ja-JP" altLang="en-US" sz="800" dirty="0">
                <a:solidFill>
                  <a:srgbClr val="000000"/>
                </a:solidFill>
                <a:latin typeface="+mn-ea"/>
              </a:rPr>
              <a:t>企業の備品や社員に支払われる給料などは、全てお客様から頂いたお金が形を変えたものです。全てはお客様への価値提供から始まっています。私たちは、安定した経営基盤を持ち、会社と社員を守るために、給与の</a:t>
            </a:r>
            <a:r>
              <a:rPr lang="en-US" altLang="ja-JP" sz="800" dirty="0">
                <a:latin typeface="+mn-ea"/>
              </a:rPr>
              <a:t>2.5</a:t>
            </a:r>
            <a:r>
              <a:rPr lang="ja-JP" altLang="en-US" sz="800" dirty="0">
                <a:latin typeface="+mn-ea"/>
              </a:rPr>
              <a:t>倍の粗利</a:t>
            </a:r>
            <a:r>
              <a:rPr lang="ja-JP" altLang="en-US" sz="800" dirty="0">
                <a:solidFill>
                  <a:srgbClr val="000000"/>
                </a:solidFill>
                <a:latin typeface="+mn-ea"/>
              </a:rPr>
              <a:t>を生み出すことを期待します。</a:t>
            </a:r>
            <a:endParaRPr lang="en-US" altLang="ja-JP" sz="800" dirty="0">
              <a:solidFill>
                <a:srgbClr val="000000"/>
              </a:solidFill>
              <a:latin typeface="+mn-ea"/>
            </a:endParaRPr>
          </a:p>
          <a:p>
            <a:pPr algn="just">
              <a:lnSpc>
                <a:spcPct val="130000"/>
              </a:lnSpc>
            </a:pPr>
            <a:r>
              <a:rPr lang="ja-JP" altLang="en-US" sz="800" dirty="0">
                <a:solidFill>
                  <a:srgbClr val="000000"/>
                </a:solidFill>
                <a:latin typeface="+mn-ea"/>
              </a:rPr>
              <a:t>また、商品力やサービス力を高め、事前準備を徹底することで、無駄を省き、短い時間で高い成果を生み出します。</a:t>
            </a:r>
          </a:p>
          <a:p>
            <a:pPr algn="just">
              <a:lnSpc>
                <a:spcPct val="130000"/>
              </a:lnSpc>
            </a:pPr>
            <a:endParaRPr lang="ja-JP" altLang="en-US" sz="800" dirty="0">
              <a:solidFill>
                <a:srgbClr val="000000"/>
              </a:solidFill>
              <a:latin typeface="+mn-ea"/>
            </a:endParaRPr>
          </a:p>
          <a:p>
            <a:pPr algn="just">
              <a:lnSpc>
                <a:spcPct val="130000"/>
              </a:lnSpc>
            </a:pPr>
            <a:r>
              <a:rPr lang="ja-JP" altLang="en-US" sz="800" b="1" dirty="0">
                <a:solidFill>
                  <a:srgbClr val="000000"/>
                </a:solidFill>
                <a:latin typeface="+mn-ea"/>
              </a:rPr>
              <a:t>得られた利益は社員に還元</a:t>
            </a:r>
          </a:p>
          <a:p>
            <a:pPr algn="just">
              <a:lnSpc>
                <a:spcPct val="130000"/>
              </a:lnSpc>
            </a:pPr>
            <a:r>
              <a:rPr lang="ja-JP" altLang="en-US" sz="800" dirty="0">
                <a:solidFill>
                  <a:srgbClr val="000000"/>
                </a:solidFill>
                <a:latin typeface="+mn-ea"/>
              </a:rPr>
              <a:t>私たちは、得た利益を適切に分配するために、</a:t>
            </a:r>
            <a:r>
              <a:rPr lang="en-US" altLang="ja-JP" sz="800" dirty="0">
                <a:solidFill>
                  <a:srgbClr val="000000"/>
                </a:solidFill>
                <a:latin typeface="+mn-ea"/>
              </a:rPr>
              <a:t>1/3</a:t>
            </a:r>
            <a:r>
              <a:rPr lang="ja-JP" altLang="en-US" sz="800" dirty="0">
                <a:solidFill>
                  <a:srgbClr val="000000"/>
                </a:solidFill>
                <a:latin typeface="+mn-ea"/>
              </a:rPr>
              <a:t>を内部留保に。</a:t>
            </a:r>
            <a:r>
              <a:rPr lang="en-US" altLang="ja-JP" sz="800" dirty="0">
                <a:solidFill>
                  <a:srgbClr val="000000"/>
                </a:solidFill>
                <a:latin typeface="+mn-ea"/>
              </a:rPr>
              <a:t>1/3</a:t>
            </a:r>
            <a:r>
              <a:rPr lang="ja-JP" altLang="en-US" sz="800" dirty="0">
                <a:solidFill>
                  <a:srgbClr val="000000"/>
                </a:solidFill>
                <a:latin typeface="+mn-ea"/>
              </a:rPr>
              <a:t>を設備投資に。</a:t>
            </a:r>
            <a:r>
              <a:rPr lang="en-US" altLang="ja-JP" sz="800" dirty="0">
                <a:solidFill>
                  <a:srgbClr val="000000"/>
                </a:solidFill>
                <a:latin typeface="+mn-ea"/>
              </a:rPr>
              <a:t>1/3</a:t>
            </a:r>
            <a:r>
              <a:rPr lang="ja-JP" altLang="en-US" sz="800" dirty="0">
                <a:solidFill>
                  <a:srgbClr val="000000"/>
                </a:solidFill>
                <a:latin typeface="+mn-ea"/>
              </a:rPr>
              <a:t>を社員へ決算賞与で還元します。</a:t>
            </a:r>
            <a:endParaRPr lang="en-US" altLang="ja-JP" sz="800" dirty="0">
              <a:solidFill>
                <a:srgbClr val="000000"/>
              </a:solidFill>
              <a:latin typeface="+mn-ea"/>
            </a:endParaRPr>
          </a:p>
        </p:txBody>
      </p:sp>
      <p:sp>
        <p:nvSpPr>
          <p:cNvPr id="7" name="テキスト ボックス 6">
            <a:extLst>
              <a:ext uri="{FF2B5EF4-FFF2-40B4-BE49-F238E27FC236}">
                <a16:creationId xmlns:a16="http://schemas.microsoft.com/office/drawing/2014/main" id="{E76607D4-1220-0423-1F03-F44070A6B8BC}"/>
              </a:ext>
            </a:extLst>
          </p:cNvPr>
          <p:cNvSpPr txBox="1"/>
          <p:nvPr/>
        </p:nvSpPr>
        <p:spPr>
          <a:xfrm>
            <a:off x="393316" y="3546710"/>
            <a:ext cx="2632842" cy="2503249"/>
          </a:xfrm>
          <a:prstGeom prst="rect">
            <a:avLst/>
          </a:prstGeom>
          <a:ln w="28575"/>
        </p:spPr>
        <p:style>
          <a:lnRef idx="2">
            <a:schemeClr val="accent3"/>
          </a:lnRef>
          <a:fillRef idx="1">
            <a:schemeClr val="lt1"/>
          </a:fillRef>
          <a:effectRef idx="0">
            <a:schemeClr val="accent3"/>
          </a:effectRef>
          <a:fontRef idx="minor">
            <a:schemeClr val="dk1"/>
          </a:fontRef>
        </p:style>
        <p:txBody>
          <a:bodyPr wrap="square" lIns="91440" tIns="45720" rIns="91440" bIns="45720" anchor="t">
            <a:spAutoFit/>
          </a:bodyPr>
          <a:lstStyle/>
          <a:p>
            <a:pPr algn="just">
              <a:lnSpc>
                <a:spcPct val="130000"/>
              </a:lnSpc>
            </a:pPr>
            <a:r>
              <a:rPr lang="ja-JP" altLang="en-US" sz="900" b="1" i="0" u="none" strike="noStrike" baseline="0" dirty="0">
                <a:solidFill>
                  <a:srgbClr val="000000"/>
                </a:solidFill>
                <a:latin typeface="+mn-ea"/>
              </a:rPr>
              <a:t>キャッシュフロー経営</a:t>
            </a:r>
            <a:endParaRPr lang="en-US" altLang="ja-JP" sz="900" b="1" i="0" u="none" strike="noStrike" baseline="0" dirty="0">
              <a:solidFill>
                <a:srgbClr val="000000"/>
              </a:solidFill>
              <a:latin typeface="+mn-ea"/>
            </a:endParaRPr>
          </a:p>
          <a:p>
            <a:pPr algn="just">
              <a:lnSpc>
                <a:spcPct val="130000"/>
              </a:lnSpc>
            </a:pPr>
            <a:r>
              <a:rPr lang="ja-JP" altLang="en-US" sz="700" b="0" i="0" u="none" strike="noStrike" baseline="0" dirty="0">
                <a:solidFill>
                  <a:srgbClr val="000000"/>
                </a:solidFill>
                <a:latin typeface="+mn-ea"/>
              </a:rPr>
              <a:t>キャッシュフローとは、会社におけるお金の入りと出のことです。さまざまな費用の支払いや税金の支払いは全てキャッシュ（現金）で行う必要がありますが、受注したからといってすぐにキャッシュが入金されるわけではありません。キャッシュが尽きると、最悪の場合、会社は倒産してしまいます。キャッシュが常に潤沢に会社にあることが、経営の安定につながり、お客様や社会からの信用にも直結します。</a:t>
            </a:r>
            <a:endParaRPr lang="en-US" altLang="ja-JP" sz="700" b="0" i="0" u="none" strike="noStrike" baseline="0" dirty="0">
              <a:solidFill>
                <a:srgbClr val="000000"/>
              </a:solidFill>
              <a:latin typeface="+mn-ea"/>
            </a:endParaRPr>
          </a:p>
          <a:p>
            <a:pPr algn="just">
              <a:lnSpc>
                <a:spcPct val="130000"/>
              </a:lnSpc>
            </a:pPr>
            <a:r>
              <a:rPr lang="ja-JP" altLang="en-US" sz="700" b="0" i="0" u="none" strike="noStrike" baseline="0" dirty="0">
                <a:solidFill>
                  <a:srgbClr val="000000"/>
                </a:solidFill>
                <a:latin typeface="+mn-ea"/>
              </a:rPr>
              <a:t>また、万が一キャッシュが不足した場合、金融機関からの借り入れを行います。それでも不足した場合は、代表取締役が個人の資産からキャッシュを調達・提供する責任を負っています。</a:t>
            </a:r>
            <a:endParaRPr lang="en-US" altLang="ja-JP" sz="700" b="0" i="0" u="none" strike="noStrike" baseline="0" dirty="0">
              <a:solidFill>
                <a:srgbClr val="000000"/>
              </a:solidFill>
              <a:latin typeface="+mn-ea"/>
            </a:endParaRPr>
          </a:p>
          <a:p>
            <a:pPr algn="just">
              <a:lnSpc>
                <a:spcPct val="130000"/>
              </a:lnSpc>
            </a:pPr>
            <a:r>
              <a:rPr lang="ja-JP" altLang="en-US" sz="700" dirty="0">
                <a:solidFill>
                  <a:srgbClr val="000000"/>
                </a:solidFill>
                <a:latin typeface="+mn-ea"/>
              </a:rPr>
              <a:t>全社員が同様の責任意識を持って、経営に携わることが求められています。全社員は、会社のすべての負債に対して、代表取締役が連帯保証していることを理解し、その責任の重さへの敬意を忘れずに業務に取り組んでください。</a:t>
            </a:r>
          </a:p>
          <a:p>
            <a:pPr algn="just">
              <a:lnSpc>
                <a:spcPct val="130000"/>
              </a:lnSpc>
            </a:pPr>
            <a:endParaRPr lang="ja-JP" altLang="en-US" sz="700" dirty="0">
              <a:solidFill>
                <a:srgbClr val="000000"/>
              </a:solidFill>
              <a:latin typeface="游ゴシック"/>
              <a:ea typeface="游ゴシック"/>
            </a:endParaRPr>
          </a:p>
        </p:txBody>
      </p:sp>
      <p:sp>
        <p:nvSpPr>
          <p:cNvPr id="4" name="スライド番号プレースホルダー 1">
            <a:extLst>
              <a:ext uri="{FF2B5EF4-FFF2-40B4-BE49-F238E27FC236}">
                <a16:creationId xmlns:a16="http://schemas.microsoft.com/office/drawing/2014/main" id="{3A0779A8-B022-2C8F-CB79-910A92404DDF}"/>
              </a:ext>
            </a:extLst>
          </p:cNvPr>
          <p:cNvSpPr txBox="1">
            <a:spLocks/>
          </p:cNvSpPr>
          <p:nvPr/>
        </p:nvSpPr>
        <p:spPr>
          <a:xfrm>
            <a:off x="1325046" y="5792812"/>
            <a:ext cx="769382" cy="325823"/>
          </a:xfrm>
          <a:prstGeom prst="rect">
            <a:avLst/>
          </a:prstGeom>
        </p:spPr>
        <p:txBody>
          <a:bodyPr vert="horz" lIns="91440" tIns="45720" rIns="91440" bIns="45720" rtlCol="0" anchor="ctr"/>
          <a:lstStyle>
            <a:defPPr>
              <a:defRPr lang="en-US"/>
            </a:defPPr>
            <a:lvl1pPr marL="0" algn="ctr" defTabSz="457200" rtl="0" eaLnBrk="1" latinLnBrk="0" hangingPunct="1">
              <a:defRPr sz="449"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69700F4-1176-4600-B559-DB4036D3B8D5}" type="slidenum">
              <a:rPr kumimoji="1" lang="ja-JP" altLang="en-US" smtClean="0">
                <a:latin typeface="+mn-ea"/>
              </a:rPr>
              <a:pPr/>
              <a:t>9</a:t>
            </a:fld>
            <a:endParaRPr kumimoji="1" lang="ja-JP" altLang="en-US" dirty="0">
              <a:latin typeface="+mn-ea"/>
            </a:endParaRPr>
          </a:p>
        </p:txBody>
      </p:sp>
      <p:sp>
        <p:nvSpPr>
          <p:cNvPr id="8" name="テキスト ボックス 7">
            <a:extLst>
              <a:ext uri="{FF2B5EF4-FFF2-40B4-BE49-F238E27FC236}">
                <a16:creationId xmlns:a16="http://schemas.microsoft.com/office/drawing/2014/main" id="{AA5C45C1-C1BD-9382-EEB2-A3BD115238C0}"/>
              </a:ext>
            </a:extLst>
          </p:cNvPr>
          <p:cNvSpPr txBox="1"/>
          <p:nvPr/>
        </p:nvSpPr>
        <p:spPr>
          <a:xfrm>
            <a:off x="3836524" y="1147930"/>
            <a:ext cx="2700000" cy="401328"/>
          </a:xfrm>
          <a:prstGeom prst="rect">
            <a:avLst/>
          </a:prstGeom>
          <a:noFill/>
        </p:spPr>
        <p:txBody>
          <a:bodyPr wrap="square">
            <a:spAutoFit/>
          </a:bodyPr>
          <a:lstStyle/>
          <a:p>
            <a:pPr algn="just">
              <a:lnSpc>
                <a:spcPct val="130000"/>
              </a:lnSpc>
            </a:pPr>
            <a:r>
              <a:rPr lang="ja-JP" altLang="en-US" sz="800" dirty="0">
                <a:solidFill>
                  <a:srgbClr val="000000"/>
                </a:solidFill>
                <a:latin typeface="+mn-ea"/>
              </a:rPr>
              <a:t>売上が</a:t>
            </a:r>
            <a:r>
              <a:rPr lang="en-US" altLang="ja-JP" sz="800" dirty="0">
                <a:solidFill>
                  <a:srgbClr val="000000"/>
                </a:solidFill>
                <a:latin typeface="+mn-ea"/>
              </a:rPr>
              <a:t>1000</a:t>
            </a:r>
            <a:r>
              <a:rPr lang="ja-JP" altLang="en-US" sz="800" dirty="0">
                <a:solidFill>
                  <a:srgbClr val="000000"/>
                </a:solidFill>
                <a:latin typeface="+mn-ea"/>
              </a:rPr>
              <a:t>万あったとしたら、誰がどれくらい役割を果たしているのかを考えようかと検討中</a:t>
            </a:r>
            <a:endParaRPr lang="en-US" altLang="ja-JP" sz="800" dirty="0">
              <a:solidFill>
                <a:srgbClr val="000000"/>
              </a:solidFill>
              <a:latin typeface="+mn-ea"/>
            </a:endParaRPr>
          </a:p>
        </p:txBody>
      </p:sp>
    </p:spTree>
    <p:extLst>
      <p:ext uri="{BB962C8B-B14F-4D97-AF65-F5344CB8AC3E}">
        <p14:creationId xmlns:p14="http://schemas.microsoft.com/office/powerpoint/2010/main" val="407979857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BB38CD9804A6A4F8161BB2883FCAEB6" ma:contentTypeVersion="4" ma:contentTypeDescription="新しいドキュメントを作成します。" ma:contentTypeScope="" ma:versionID="59f699d81416121515e1f54a77207a88">
  <xsd:schema xmlns:xsd="http://www.w3.org/2001/XMLSchema" xmlns:xs="http://www.w3.org/2001/XMLSchema" xmlns:p="http://schemas.microsoft.com/office/2006/metadata/properties" xmlns:ns3="005abdee-334e-4fad-82e2-288fb3a5fb85" targetNamespace="http://schemas.microsoft.com/office/2006/metadata/properties" ma:root="true" ma:fieldsID="311a599d803ca47ffe3ce84a71aa1893" ns3:_="">
    <xsd:import namespace="005abdee-334e-4fad-82e2-288fb3a5fb85"/>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abdee-334e-4fad-82e2-288fb3a5fb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D8795B-BDDE-49AF-904E-DA909F192733}">
  <ds:schemaRefs>
    <ds:schemaRef ds:uri="http://schemas.microsoft.com/sharepoint/v3/contenttype/forms"/>
  </ds:schemaRefs>
</ds:datastoreItem>
</file>

<file path=customXml/itemProps2.xml><?xml version="1.0" encoding="utf-8"?>
<ds:datastoreItem xmlns:ds="http://schemas.openxmlformats.org/officeDocument/2006/customXml" ds:itemID="{3FD810BC-6D33-404A-85B2-7C7510F37C20}">
  <ds:schemaRefs>
    <ds:schemaRef ds:uri="005abdee-334e-4fad-82e2-288fb3a5fb85"/>
    <ds:schemaRef ds:uri="http://schemas.microsoft.com/office/2006/metadata/properties"/>
    <ds:schemaRef ds:uri="http://purl.org/dc/dcmitype/"/>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1461044-E797-47E9-91D0-201D4735BC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5abdee-334e-4fad-82e2-288fb3a5fb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9481</TotalTime>
  <Words>5646</Words>
  <Application>Microsoft Office PowerPoint</Application>
  <PresentationFormat>ユーザー設定</PresentationFormat>
  <Paragraphs>521</Paragraphs>
  <Slides>26</Slides>
  <Notes>7</Notes>
  <HiddenSlides>0</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keita.hirowatari@achievement.co.jp</dc:creator>
  <cp:lastModifiedBy>株式会社 ノトス</cp:lastModifiedBy>
  <cp:revision>509</cp:revision>
  <cp:lastPrinted>2024-07-18T02:18:26Z</cp:lastPrinted>
  <dcterms:created xsi:type="dcterms:W3CDTF">2022-12-20T01:00:27Z</dcterms:created>
  <dcterms:modified xsi:type="dcterms:W3CDTF">2024-11-15T15:07:37Z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0x0101009BB38CD9804A6A4F8161BB2883FCAEB6</vt:lpwstr>
  </property>
</Properties>
</file>